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doc" ContentType="application/msword"/>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p:sldMasterIdLst>
    <p:sldMasterId id="2147483661" r:id="rId1"/>
    <p:sldMasterId id="2147483677" r:id="rId2"/>
    <p:sldMasterId id="2147483692" r:id="rId3"/>
    <p:sldMasterId id="2147483717" r:id="rId4"/>
    <p:sldMasterId id="2147483731" r:id="rId5"/>
    <p:sldMasterId id="2147483733" r:id="rId6"/>
    <p:sldMasterId id="2147483748" r:id="rId7"/>
    <p:sldMasterId id="2147483780" r:id="rId8"/>
    <p:sldMasterId id="2147483790" r:id="rId9"/>
  </p:sldMasterIdLst>
  <p:notesMasterIdLst>
    <p:notesMasterId r:id="rId119"/>
  </p:notesMasterIdLst>
  <p:handoutMasterIdLst>
    <p:handoutMasterId r:id="rId120"/>
  </p:handoutMasterIdLst>
  <p:sldIdLst>
    <p:sldId id="256" r:id="rId10"/>
    <p:sldId id="428" r:id="rId11"/>
    <p:sldId id="441" r:id="rId12"/>
    <p:sldId id="432" r:id="rId13"/>
    <p:sldId id="265" r:id="rId14"/>
    <p:sldId id="266" r:id="rId15"/>
    <p:sldId id="267" r:id="rId16"/>
    <p:sldId id="268" r:id="rId17"/>
    <p:sldId id="270" r:id="rId18"/>
    <p:sldId id="271" r:id="rId19"/>
    <p:sldId id="272" r:id="rId20"/>
    <p:sldId id="273" r:id="rId21"/>
    <p:sldId id="274" r:id="rId22"/>
    <p:sldId id="275" r:id="rId23"/>
    <p:sldId id="276" r:id="rId24"/>
    <p:sldId id="430" r:id="rId25"/>
    <p:sldId id="279" r:id="rId26"/>
    <p:sldId id="280" r:id="rId27"/>
    <p:sldId id="451" r:id="rId28"/>
    <p:sldId id="281" r:id="rId29"/>
    <p:sldId id="282" r:id="rId30"/>
    <p:sldId id="283" r:id="rId31"/>
    <p:sldId id="284" r:id="rId32"/>
    <p:sldId id="285" r:id="rId33"/>
    <p:sldId id="286" r:id="rId34"/>
    <p:sldId id="287" r:id="rId35"/>
    <p:sldId id="433" r:id="rId36"/>
    <p:sldId id="289" r:id="rId37"/>
    <p:sldId id="290" r:id="rId38"/>
    <p:sldId id="291" r:id="rId39"/>
    <p:sldId id="292" r:id="rId40"/>
    <p:sldId id="293" r:id="rId41"/>
    <p:sldId id="294" r:id="rId42"/>
    <p:sldId id="295" r:id="rId43"/>
    <p:sldId id="438" r:id="rId44"/>
    <p:sldId id="304" r:id="rId45"/>
    <p:sldId id="305" r:id="rId46"/>
    <p:sldId id="306" r:id="rId47"/>
    <p:sldId id="307" r:id="rId48"/>
    <p:sldId id="308" r:id="rId49"/>
    <p:sldId id="452" r:id="rId50"/>
    <p:sldId id="455" r:id="rId51"/>
    <p:sldId id="460" r:id="rId52"/>
    <p:sldId id="442" r:id="rId53"/>
    <p:sldId id="316" r:id="rId54"/>
    <p:sldId id="318" r:id="rId55"/>
    <p:sldId id="319" r:id="rId56"/>
    <p:sldId id="320" r:id="rId57"/>
    <p:sldId id="323" r:id="rId58"/>
    <p:sldId id="324" r:id="rId59"/>
    <p:sldId id="325" r:id="rId60"/>
    <p:sldId id="326" r:id="rId61"/>
    <p:sldId id="327" r:id="rId62"/>
    <p:sldId id="328" r:id="rId63"/>
    <p:sldId id="329" r:id="rId64"/>
    <p:sldId id="330" r:id="rId65"/>
    <p:sldId id="333" r:id="rId66"/>
    <p:sldId id="334" r:id="rId67"/>
    <p:sldId id="336" r:id="rId68"/>
    <p:sldId id="338" r:id="rId69"/>
    <p:sldId id="443" r:id="rId70"/>
    <p:sldId id="450" r:id="rId71"/>
    <p:sldId id="340" r:id="rId72"/>
    <p:sldId id="341" r:id="rId73"/>
    <p:sldId id="342" r:id="rId74"/>
    <p:sldId id="343" r:id="rId75"/>
    <p:sldId id="344" r:id="rId76"/>
    <p:sldId id="345" r:id="rId77"/>
    <p:sldId id="346" r:id="rId78"/>
    <p:sldId id="347" r:id="rId79"/>
    <p:sldId id="348" r:id="rId80"/>
    <p:sldId id="349" r:id="rId81"/>
    <p:sldId id="350" r:id="rId82"/>
    <p:sldId id="351" r:id="rId83"/>
    <p:sldId id="352" r:id="rId84"/>
    <p:sldId id="353" r:id="rId85"/>
    <p:sldId id="354" r:id="rId86"/>
    <p:sldId id="355" r:id="rId87"/>
    <p:sldId id="444" r:id="rId88"/>
    <p:sldId id="357" r:id="rId89"/>
    <p:sldId id="358" r:id="rId90"/>
    <p:sldId id="363" r:id="rId91"/>
    <p:sldId id="364" r:id="rId92"/>
    <p:sldId id="445" r:id="rId93"/>
    <p:sldId id="366" r:id="rId94"/>
    <p:sldId id="456" r:id="rId95"/>
    <p:sldId id="367" r:id="rId96"/>
    <p:sldId id="368" r:id="rId97"/>
    <p:sldId id="369" r:id="rId98"/>
    <p:sldId id="370" r:id="rId99"/>
    <p:sldId id="371" r:id="rId100"/>
    <p:sldId id="372" r:id="rId101"/>
    <p:sldId id="373" r:id="rId102"/>
    <p:sldId id="446" r:id="rId103"/>
    <p:sldId id="375" r:id="rId104"/>
    <p:sldId id="376" r:id="rId105"/>
    <p:sldId id="377" r:id="rId106"/>
    <p:sldId id="378" r:id="rId107"/>
    <p:sldId id="380" r:id="rId108"/>
    <p:sldId id="381" r:id="rId109"/>
    <p:sldId id="382" r:id="rId110"/>
    <p:sldId id="457" r:id="rId111"/>
    <p:sldId id="447" r:id="rId112"/>
    <p:sldId id="393" r:id="rId113"/>
    <p:sldId id="394" r:id="rId114"/>
    <p:sldId id="395" r:id="rId115"/>
    <p:sldId id="396" r:id="rId116"/>
    <p:sldId id="397" r:id="rId117"/>
    <p:sldId id="458" r:id="rId118"/>
  </p:sldIdLst>
  <p:sldSz cx="9144000" cy="6858000" type="screen4x3"/>
  <p:notesSz cx="6946900" cy="9321800"/>
  <p:embeddedFontLst>
    <p:embeddedFont>
      <p:font typeface="Comic Sans MS" panose="030F0702030302020204" pitchFamily="66" charset="0"/>
      <p:regular r:id="rId121"/>
      <p:bold r:id="rId122"/>
    </p:embeddedFont>
    <p:embeddedFont>
      <p:font typeface="Arial Narrow" panose="020B0606020202030204" pitchFamily="34" charset="0"/>
      <p:regular r:id="rId123"/>
      <p:bold r:id="rId124"/>
      <p:italic r:id="rId125"/>
      <p:boldItalic r:id="rId126"/>
    </p:embeddedFont>
    <p:embeddedFont>
      <p:font typeface="Arial Unicode MS" panose="020B0604020202020204" pitchFamily="34" charset="-128"/>
      <p:regular r:id="rId127"/>
    </p:embeddedFont>
    <p:embeddedFont>
      <p:font typeface="Microsoft Sans Serif" panose="020B0604020202020204" pitchFamily="34" charset="0"/>
      <p:regular r:id="rId128"/>
    </p:embeddedFont>
    <p:embeddedFont>
      <p:font typeface="ＭＳ Ｐゴシック" panose="020B0600070205080204" pitchFamily="34" charset="-128"/>
      <p:regular r:id="rId129"/>
    </p:embeddedFont>
    <p:embeddedFont>
      <p:font typeface="Calibri" panose="020F0502020204030204" pitchFamily="34" charset="0"/>
      <p:regular r:id="rId130"/>
      <p:bold r:id="rId131"/>
      <p:italic r:id="rId132"/>
      <p:boldItalic r:id="rId133"/>
    </p:embeddedFont>
    <p:embeddedFont>
      <p:font typeface="Tahoma" panose="020B0604030504040204" pitchFamily="34" charset="0"/>
      <p:regular r:id="rId134"/>
      <p:bold r:id="rId135"/>
    </p:embeddedFont>
    <p:embeddedFont>
      <p:font typeface="Verdana" panose="020B0604030504040204" pitchFamily="34" charset="0"/>
      <p:regular r:id="rId136"/>
      <p:bold r:id="rId137"/>
      <p:italic r:id="rId138"/>
      <p:boldItalic r:id="rId139"/>
    </p:embeddedFont>
    <p:embeddedFont>
      <p:font typeface="Times" panose="02020603050405020304" pitchFamily="18" charset="0"/>
      <p:regular r:id="rId140"/>
      <p:bold r:id="rId141"/>
      <p:italic r:id="rId142"/>
      <p:boldItalic r:id="rId143"/>
    </p:embeddedFont>
    <p:embeddedFont>
      <p:font typeface="Georgia" panose="02040502050405020303" pitchFamily="18" charset="0"/>
      <p:regular r:id="rId144"/>
      <p:bold r:id="rId145"/>
      <p:italic r:id="rId146"/>
      <p:boldItalic r:id="rId147"/>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1719"/>
    <a:srgbClr val="25437F"/>
    <a:srgbClr val="646E2D"/>
    <a:srgbClr val="EC4234"/>
    <a:srgbClr val="335E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3658" autoAdjust="0"/>
    <p:restoredTop sz="94660"/>
  </p:normalViewPr>
  <p:slideViewPr>
    <p:cSldViewPr showGuides="1">
      <p:cViewPr varScale="1">
        <p:scale>
          <a:sx n="86" d="100"/>
          <a:sy n="86" d="100"/>
        </p:scale>
        <p:origin x="-1506" y="-84"/>
      </p:cViewPr>
      <p:guideLst>
        <p:guide orient="horz" pos="720"/>
        <p:guide orient="horz" pos="763"/>
        <p:guide orient="horz" pos="2396"/>
        <p:guide orient="horz" pos="3949"/>
        <p:guide pos="2880"/>
        <p:guide pos="291"/>
        <p:guide pos="5701"/>
      </p:guideLst>
    </p:cSldViewPr>
  </p:slideViewPr>
  <p:notesTextViewPr>
    <p:cViewPr>
      <p:scale>
        <a:sx n="100" d="100"/>
        <a:sy n="100" d="100"/>
      </p:scale>
      <p:origin x="0" y="0"/>
    </p:cViewPr>
  </p:notesTextViewPr>
  <p:sorterViewPr>
    <p:cViewPr>
      <p:scale>
        <a:sx n="66" d="100"/>
        <a:sy n="66" d="100"/>
      </p:scale>
      <p:origin x="0" y="8004"/>
    </p:cViewPr>
  </p:sorterViewPr>
  <p:notesViewPr>
    <p:cSldViewPr showGuides="1">
      <p:cViewPr>
        <p:scale>
          <a:sx n="90" d="100"/>
          <a:sy n="90" d="100"/>
        </p:scale>
        <p:origin x="-2604" y="-72"/>
      </p:cViewPr>
      <p:guideLst>
        <p:guide orient="horz" pos="2936"/>
        <p:guide pos="218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font" Target="fonts/font13.fntdata"/><Relationship Id="rId138" Type="http://schemas.openxmlformats.org/officeDocument/2006/relationships/font" Target="fonts/font18.fntdata"/><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font" Target="fonts/font3.fntdata"/><Relationship Id="rId128" Type="http://schemas.openxmlformats.org/officeDocument/2006/relationships/font" Target="fonts/font8.fntdata"/><Relationship Id="rId144" Type="http://schemas.openxmlformats.org/officeDocument/2006/relationships/font" Target="fonts/font24.fntdata"/><Relationship Id="rId149"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font" Target="fonts/font14.fntdata"/><Relationship Id="rId139" Type="http://schemas.openxmlformats.org/officeDocument/2006/relationships/font" Target="fonts/font19.fntdata"/><Relationship Id="rId80" Type="http://schemas.openxmlformats.org/officeDocument/2006/relationships/slide" Target="slides/slide71.xml"/><Relationship Id="rId85" Type="http://schemas.openxmlformats.org/officeDocument/2006/relationships/slide" Target="slides/slide76.xml"/><Relationship Id="rId150" Type="http://schemas.openxmlformats.org/officeDocument/2006/relationships/theme" Target="theme/theme1.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116" Type="http://schemas.openxmlformats.org/officeDocument/2006/relationships/slide" Target="slides/slide107.xml"/><Relationship Id="rId124" Type="http://schemas.openxmlformats.org/officeDocument/2006/relationships/font" Target="fonts/font4.fntdata"/><Relationship Id="rId129" Type="http://schemas.openxmlformats.org/officeDocument/2006/relationships/font" Target="fonts/font9.fntdata"/><Relationship Id="rId137" Type="http://schemas.openxmlformats.org/officeDocument/2006/relationships/font" Target="fonts/font17.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slide" Target="slides/slide102.xml"/><Relationship Id="rId132" Type="http://schemas.openxmlformats.org/officeDocument/2006/relationships/font" Target="fonts/font12.fntdata"/><Relationship Id="rId140" Type="http://schemas.openxmlformats.org/officeDocument/2006/relationships/font" Target="fonts/font20.fntdata"/><Relationship Id="rId145"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slide" Target="slides/slide105.xml"/><Relationship Id="rId119" Type="http://schemas.openxmlformats.org/officeDocument/2006/relationships/notesMaster" Target="notesMasters/notesMaster1.xml"/><Relationship Id="rId127" Type="http://schemas.openxmlformats.org/officeDocument/2006/relationships/font" Target="fonts/font7.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font" Target="fonts/font2.fntdata"/><Relationship Id="rId130" Type="http://schemas.openxmlformats.org/officeDocument/2006/relationships/font" Target="fonts/font10.fntdata"/><Relationship Id="rId135" Type="http://schemas.openxmlformats.org/officeDocument/2006/relationships/font" Target="fonts/font15.fntdata"/><Relationship Id="rId143" Type="http://schemas.openxmlformats.org/officeDocument/2006/relationships/font" Target="fonts/font23.fntdata"/><Relationship Id="rId148" Type="http://schemas.openxmlformats.org/officeDocument/2006/relationships/presProps" Target="presProps.xml"/><Relationship Id="rId15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handoutMaster" Target="handoutMasters/handoutMaster1.xml"/><Relationship Id="rId125" Type="http://schemas.openxmlformats.org/officeDocument/2006/relationships/font" Target="fonts/font5.fntdata"/><Relationship Id="rId141" Type="http://schemas.openxmlformats.org/officeDocument/2006/relationships/font" Target="fonts/font21.fntdata"/><Relationship Id="rId146" Type="http://schemas.openxmlformats.org/officeDocument/2006/relationships/font" Target="fonts/font26.fntdata"/><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font" Target="fonts/font11.fntdata"/><Relationship Id="rId136" Type="http://schemas.openxmlformats.org/officeDocument/2006/relationships/font" Target="fonts/font16.fntdata"/><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font" Target="fonts/font6.fntdata"/><Relationship Id="rId147" Type="http://schemas.openxmlformats.org/officeDocument/2006/relationships/font" Target="fonts/font27.fntdata"/><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font" Target="fonts/font1.fntdata"/><Relationship Id="rId142" Type="http://schemas.openxmlformats.org/officeDocument/2006/relationships/font" Target="fonts/font22.fntdata"/><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oleObject" Target="file:///C:\Users\psr\Desktop\3527%20Figure%205_Source%20File%20MD%20Modeling_29Nov10.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719080211435599"/>
          <c:y val="9.4990962214462488E-2"/>
          <c:w val="0.78754997851195696"/>
          <c:h val="0.77892589015859681"/>
        </c:manualLayout>
      </c:layout>
      <c:scatterChart>
        <c:scatterStyle val="smoothMarker"/>
        <c:varyColors val="0"/>
        <c:ser>
          <c:idx val="1"/>
          <c:order val="0"/>
          <c:tx>
            <c:v>Observed</c:v>
          </c:tx>
          <c:spPr>
            <a:ln w="28575">
              <a:noFill/>
            </a:ln>
          </c:spPr>
          <c:marker>
            <c:symbol val="square"/>
            <c:size val="8"/>
            <c:spPr>
              <a:solidFill>
                <a:srgbClr val="F4960C"/>
              </a:solidFill>
              <a:ln>
                <a:solidFill>
                  <a:srgbClr val="000000"/>
                </a:solidFill>
                <a:prstDash val="solid"/>
              </a:ln>
            </c:spPr>
          </c:marker>
          <c:xVal>
            <c:numRef>
              <c:f>'8A'!$A$70:$A$81</c:f>
              <c:numCache>
                <c:formatCode>General</c:formatCode>
                <c:ptCount val="12"/>
                <c:pt idx="0">
                  <c:v>1998</c:v>
                </c:pt>
                <c:pt idx="1">
                  <c:v>1999</c:v>
                </c:pt>
                <c:pt idx="2">
                  <c:v>2000</c:v>
                </c:pt>
                <c:pt idx="3">
                  <c:v>2001</c:v>
                </c:pt>
                <c:pt idx="4">
                  <c:v>2002</c:v>
                </c:pt>
                <c:pt idx="5">
                  <c:v>2003</c:v>
                </c:pt>
                <c:pt idx="6">
                  <c:v>2004</c:v>
                </c:pt>
                <c:pt idx="7">
                  <c:v>2005</c:v>
                </c:pt>
                <c:pt idx="8">
                  <c:v>2006</c:v>
                </c:pt>
                <c:pt idx="9">
                  <c:v>2007</c:v>
                </c:pt>
                <c:pt idx="10">
                  <c:v>2008</c:v>
                </c:pt>
                <c:pt idx="11">
                  <c:v>2009</c:v>
                </c:pt>
              </c:numCache>
            </c:numRef>
          </c:xVal>
          <c:yVal>
            <c:numRef>
              <c:f>'8A'!$H$70:$H$81</c:f>
              <c:numCache>
                <c:formatCode>0</c:formatCode>
                <c:ptCount val="12"/>
                <c:pt idx="0">
                  <c:v>6.425937086301369</c:v>
                </c:pt>
                <c:pt idx="1">
                  <c:v>17.023096491780819</c:v>
                </c:pt>
                <c:pt idx="2">
                  <c:v>16.064842715753432</c:v>
                </c:pt>
                <c:pt idx="3">
                  <c:v>14.881117463013688</c:v>
                </c:pt>
                <c:pt idx="4">
                  <c:v>13.86649581780841</c:v>
                </c:pt>
                <c:pt idx="5">
                  <c:v>9.4698020219178076</c:v>
                </c:pt>
                <c:pt idx="6">
                  <c:v>8.4551803767124145</c:v>
                </c:pt>
                <c:pt idx="7">
                  <c:v>8.1169731616436955</c:v>
                </c:pt>
                <c:pt idx="8">
                  <c:v>8.1169731616436955</c:v>
                </c:pt>
                <c:pt idx="9">
                  <c:v>6.425937086301369</c:v>
                </c:pt>
                <c:pt idx="10">
                  <c:v>7.1023515164383255</c:v>
                </c:pt>
                <c:pt idx="11">
                  <c:v>5.4113154410958906</c:v>
                </c:pt>
              </c:numCache>
            </c:numRef>
          </c:yVal>
          <c:smooth val="1"/>
        </c:ser>
        <c:ser>
          <c:idx val="2"/>
          <c:order val="1"/>
          <c:tx>
            <c:v>Flushing with Matrix Diffusion Model</c:v>
          </c:tx>
          <c:spPr>
            <a:ln w="44450">
              <a:solidFill>
                <a:schemeClr val="accent1">
                  <a:lumMod val="50000"/>
                </a:schemeClr>
              </a:solidFill>
              <a:prstDash val="solid"/>
            </a:ln>
          </c:spPr>
          <c:marker>
            <c:symbol val="none"/>
          </c:marker>
          <c:xVal>
            <c:numRef>
              <c:f>'8A'!$A$70:$A$132</c:f>
              <c:numCache>
                <c:formatCode>General</c:formatCode>
                <c:ptCount val="62"/>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pt idx="26">
                  <c:v>2024</c:v>
                </c:pt>
                <c:pt idx="27">
                  <c:v>2025</c:v>
                </c:pt>
                <c:pt idx="28">
                  <c:v>2026</c:v>
                </c:pt>
                <c:pt idx="29">
                  <c:v>2027</c:v>
                </c:pt>
                <c:pt idx="30">
                  <c:v>2028</c:v>
                </c:pt>
                <c:pt idx="31">
                  <c:v>2029</c:v>
                </c:pt>
                <c:pt idx="32">
                  <c:v>2030</c:v>
                </c:pt>
                <c:pt idx="33">
                  <c:v>2031</c:v>
                </c:pt>
                <c:pt idx="34">
                  <c:v>2032</c:v>
                </c:pt>
                <c:pt idx="35">
                  <c:v>2033</c:v>
                </c:pt>
                <c:pt idx="36">
                  <c:v>2034</c:v>
                </c:pt>
                <c:pt idx="37">
                  <c:v>2035</c:v>
                </c:pt>
                <c:pt idx="38">
                  <c:v>2036</c:v>
                </c:pt>
                <c:pt idx="39">
                  <c:v>2037</c:v>
                </c:pt>
                <c:pt idx="40">
                  <c:v>2038</c:v>
                </c:pt>
                <c:pt idx="41">
                  <c:v>2039</c:v>
                </c:pt>
                <c:pt idx="42">
                  <c:v>2040</c:v>
                </c:pt>
                <c:pt idx="43">
                  <c:v>2041</c:v>
                </c:pt>
                <c:pt idx="44">
                  <c:v>2042</c:v>
                </c:pt>
                <c:pt idx="45">
                  <c:v>2043</c:v>
                </c:pt>
                <c:pt idx="46">
                  <c:v>2044</c:v>
                </c:pt>
                <c:pt idx="47">
                  <c:v>2045</c:v>
                </c:pt>
                <c:pt idx="48">
                  <c:v>2046</c:v>
                </c:pt>
                <c:pt idx="49">
                  <c:v>2047</c:v>
                </c:pt>
                <c:pt idx="50">
                  <c:v>2048</c:v>
                </c:pt>
                <c:pt idx="51">
                  <c:v>2050</c:v>
                </c:pt>
                <c:pt idx="52">
                  <c:v>2051</c:v>
                </c:pt>
                <c:pt idx="53">
                  <c:v>2052</c:v>
                </c:pt>
                <c:pt idx="54">
                  <c:v>2053</c:v>
                </c:pt>
                <c:pt idx="55">
                  <c:v>2054</c:v>
                </c:pt>
                <c:pt idx="56">
                  <c:v>2055</c:v>
                </c:pt>
                <c:pt idx="57">
                  <c:v>2056</c:v>
                </c:pt>
                <c:pt idx="58">
                  <c:v>2057</c:v>
                </c:pt>
                <c:pt idx="59">
                  <c:v>2058</c:v>
                </c:pt>
                <c:pt idx="60">
                  <c:v>2059</c:v>
                </c:pt>
                <c:pt idx="61">
                  <c:v>2060</c:v>
                </c:pt>
              </c:numCache>
            </c:numRef>
          </c:xVal>
          <c:yVal>
            <c:numRef>
              <c:f>'8A'!$F$70:$F$132</c:f>
              <c:numCache>
                <c:formatCode>0</c:formatCode>
                <c:ptCount val="62"/>
                <c:pt idx="0">
                  <c:v>14.53785611108707</c:v>
                </c:pt>
                <c:pt idx="1">
                  <c:v>13.367703893304034</c:v>
                </c:pt>
                <c:pt idx="2">
                  <c:v>12.357247493981404</c:v>
                </c:pt>
                <c:pt idx="3">
                  <c:v>11.476003530086386</c:v>
                </c:pt>
                <c:pt idx="4">
                  <c:v>10.7008554776843</c:v>
                </c:pt>
                <c:pt idx="5">
                  <c:v>10.01393244624102</c:v>
                </c:pt>
                <c:pt idx="6">
                  <c:v>9.4011871757979808</c:v>
                </c:pt>
                <c:pt idx="7">
                  <c:v>8.8514165959018847</c:v>
                </c:pt>
                <c:pt idx="8">
                  <c:v>8.3555711325581825</c:v>
                </c:pt>
                <c:pt idx="9">
                  <c:v>7.9062574648575534</c:v>
                </c:pt>
                <c:pt idx="10">
                  <c:v>7.4973739425173784</c:v>
                </c:pt>
                <c:pt idx="11">
                  <c:v>7.1238388789398046</c:v>
                </c:pt>
                <c:pt idx="12">
                  <c:v>6.7813850787306764</c:v>
                </c:pt>
                <c:pt idx="13">
                  <c:v>6.4664023914997131</c:v>
                </c:pt>
                <c:pt idx="14">
                  <c:v>6.1758156158387205</c:v>
                </c:pt>
                <c:pt idx="15">
                  <c:v>5.9069887801791534</c:v>
                </c:pt>
                <c:pt idx="16">
                  <c:v>5.6576493512542703</c:v>
                </c:pt>
                <c:pt idx="17">
                  <c:v>5.425827670211385</c:v>
                </c:pt>
                <c:pt idx="18">
                  <c:v>5.2098081473933489</c:v>
                </c:pt>
                <c:pt idx="19">
                  <c:v>5.0080896252096903</c:v>
                </c:pt>
                <c:pt idx="20">
                  <c:v>4.8193529534499397</c:v>
                </c:pt>
                <c:pt idx="21">
                  <c:v>4.6424342858311949</c:v>
                </c:pt>
                <c:pt idx="22">
                  <c:v>4.4763029500773834</c:v>
                </c:pt>
                <c:pt idx="23">
                  <c:v>4.3200430005041524</c:v>
                </c:pt>
                <c:pt idx="24">
                  <c:v>4.1728377557306464</c:v>
                </c:pt>
                <c:pt idx="25">
                  <c:v>4.033956771543509</c:v>
                </c:pt>
                <c:pt idx="26">
                  <c:v>3.9027448120908828</c:v>
                </c:pt>
                <c:pt idx="27">
                  <c:v>3.7786124701280537</c:v>
                </c:pt>
                <c:pt idx="28">
                  <c:v>3.6610281552708588</c:v>
                </c:pt>
                <c:pt idx="29">
                  <c:v>3.5495112227707648</c:v>
                </c:pt>
                <c:pt idx="30">
                  <c:v>3.4436260576395012</c:v>
                </c:pt>
                <c:pt idx="31">
                  <c:v>3.3429769625922501</c:v>
                </c:pt>
                <c:pt idx="32">
                  <c:v>3.2472037251808672</c:v>
                </c:pt>
                <c:pt idx="33">
                  <c:v>3.1559777611240651</c:v>
                </c:pt>
                <c:pt idx="34">
                  <c:v>3.068998748333748</c:v>
                </c:pt>
                <c:pt idx="35">
                  <c:v>2.9859916803493252</c:v>
                </c:pt>
                <c:pt idx="36">
                  <c:v>2.9067042794978062</c:v>
                </c:pt>
                <c:pt idx="37">
                  <c:v>2.8309047196155879</c:v>
                </c:pt>
                <c:pt idx="38">
                  <c:v>2.7583796160109801</c:v>
                </c:pt>
                <c:pt idx="39">
                  <c:v>2.6889322468334189</c:v>
                </c:pt>
                <c:pt idx="40">
                  <c:v>2.6223809754043201</c:v>
                </c:pt>
                <c:pt idx="41">
                  <c:v>2.5585578475580881</c:v>
                </c:pt>
                <c:pt idx="42">
                  <c:v>2.4973073418003486</c:v>
                </c:pt>
                <c:pt idx="43">
                  <c:v>2.4384852532498167</c:v>
                </c:pt>
                <c:pt idx="44">
                  <c:v>2.3819576949901387</c:v>
                </c:pt>
                <c:pt idx="45">
                  <c:v>2.3276002027066411</c:v>
                </c:pt>
                <c:pt idx="46">
                  <c:v>2.2752969303919399</c:v>
                </c:pt>
                <c:pt idx="47">
                  <c:v>2.2249399265257952</c:v>
                </c:pt>
                <c:pt idx="48">
                  <c:v>2.1764284815182622</c:v>
                </c:pt>
                <c:pt idx="49">
                  <c:v>2.1296685383903999</c:v>
                </c:pt>
                <c:pt idx="50">
                  <c:v>2.084572159680115</c:v>
                </c:pt>
                <c:pt idx="51">
                  <c:v>1.9990460899177245</c:v>
                </c:pt>
                <c:pt idx="52">
                  <c:v>1.958466993253108</c:v>
                </c:pt>
                <c:pt idx="53">
                  <c:v>1.9192518889072501</c:v>
                </c:pt>
                <c:pt idx="54">
                  <c:v>1.8813370182546958</c:v>
                </c:pt>
                <c:pt idx="55">
                  <c:v>1.8446624280146571</c:v>
                </c:pt>
                <c:pt idx="56">
                  <c:v>1.8091716946584078</c:v>
                </c:pt>
                <c:pt idx="57">
                  <c:v>1.7748116722288119</c:v>
                </c:pt>
                <c:pt idx="58">
                  <c:v>1.7415322612947659</c:v>
                </c:pt>
                <c:pt idx="59">
                  <c:v>1.7092861970124014</c:v>
                </c:pt>
                <c:pt idx="60">
                  <c:v>1.6780288544839421</c:v>
                </c:pt>
                <c:pt idx="61">
                  <c:v>1.6477180697972105</c:v>
                </c:pt>
              </c:numCache>
            </c:numRef>
          </c:yVal>
          <c:smooth val="1"/>
        </c:ser>
        <c:ser>
          <c:idx val="4"/>
          <c:order val="2"/>
          <c:tx>
            <c:v>Flushing with Pore Volume Model</c:v>
          </c:tx>
          <c:spPr>
            <a:ln w="44450">
              <a:solidFill>
                <a:srgbClr val="0070C0"/>
              </a:solidFill>
              <a:prstDash val="lgDash"/>
            </a:ln>
          </c:spPr>
          <c:marker>
            <c:symbol val="none"/>
          </c:marker>
          <c:xVal>
            <c:numRef>
              <c:f>'8A'!$A$71:$A$81</c:f>
              <c:numCache>
                <c:formatCode>General</c:formatCode>
                <c:ptCount val="11"/>
                <c:pt idx="0">
                  <c:v>1999</c:v>
                </c:pt>
                <c:pt idx="1">
                  <c:v>2000</c:v>
                </c:pt>
                <c:pt idx="2">
                  <c:v>2001</c:v>
                </c:pt>
                <c:pt idx="3">
                  <c:v>2002</c:v>
                </c:pt>
                <c:pt idx="4">
                  <c:v>2003</c:v>
                </c:pt>
                <c:pt idx="5">
                  <c:v>2004</c:v>
                </c:pt>
                <c:pt idx="6">
                  <c:v>2005</c:v>
                </c:pt>
                <c:pt idx="7">
                  <c:v>2006</c:v>
                </c:pt>
                <c:pt idx="8">
                  <c:v>2007</c:v>
                </c:pt>
                <c:pt idx="9">
                  <c:v>2008</c:v>
                </c:pt>
                <c:pt idx="10">
                  <c:v>2009</c:v>
                </c:pt>
              </c:numCache>
            </c:numRef>
          </c:xVal>
          <c:yVal>
            <c:numRef>
              <c:f>'8A'!$N$71:$N$81</c:f>
              <c:numCache>
                <c:formatCode>0</c:formatCode>
                <c:ptCount val="11"/>
                <c:pt idx="0">
                  <c:v>10.313617313164285</c:v>
                </c:pt>
                <c:pt idx="1">
                  <c:v>0.65585667066933728</c:v>
                </c:pt>
                <c:pt idx="2">
                  <c:v>1.0116945958448094E-2</c:v>
                </c:pt>
                <c:pt idx="3">
                  <c:v>3.2091075078988419E-4</c:v>
                </c:pt>
                <c:pt idx="4">
                  <c:v>1.10649827717422E-5</c:v>
                </c:pt>
                <c:pt idx="5">
                  <c:v>3.0866781691946002E-7</c:v>
                </c:pt>
                <c:pt idx="6">
                  <c:v>1.2516703342097612E-8</c:v>
                </c:pt>
                <c:pt idx="7">
                  <c:v>5.3176397819417764E-10</c:v>
                </c:pt>
              </c:numCache>
            </c:numRef>
          </c:yVal>
          <c:smooth val="1"/>
        </c:ser>
        <c:dLbls>
          <c:showLegendKey val="0"/>
          <c:showVal val="0"/>
          <c:showCatName val="0"/>
          <c:showSerName val="0"/>
          <c:showPercent val="0"/>
          <c:showBubbleSize val="0"/>
        </c:dLbls>
        <c:axId val="140143232"/>
        <c:axId val="140145408"/>
      </c:scatterChart>
      <c:valAx>
        <c:axId val="140143232"/>
        <c:scaling>
          <c:orientation val="minMax"/>
          <c:max val="2015"/>
          <c:min val="1998"/>
        </c:scaling>
        <c:delete val="0"/>
        <c:axPos val="b"/>
        <c:majorGridlines>
          <c:spPr>
            <a:ln>
              <a:solidFill>
                <a:srgbClr val="FFFFFF">
                  <a:lumMod val="65000"/>
                </a:srgbClr>
              </a:solidFill>
              <a:prstDash val="dash"/>
            </a:ln>
          </c:spPr>
        </c:majorGridlines>
        <c:title>
          <c:tx>
            <c:rich>
              <a:bodyPr/>
              <a:lstStyle/>
              <a:p>
                <a:pPr>
                  <a:defRPr sz="1800" b="1" i="0" u="none" strike="noStrike" baseline="0">
                    <a:solidFill>
                      <a:srgbClr val="000000"/>
                    </a:solidFill>
                    <a:latin typeface="Arial"/>
                    <a:ea typeface="Arial"/>
                    <a:cs typeface="Arial"/>
                  </a:defRPr>
                </a:pPr>
                <a:r>
                  <a:rPr lang="en-US" sz="1800" baseline="0" dirty="0"/>
                  <a:t>Date</a:t>
                </a:r>
              </a:p>
            </c:rich>
          </c:tx>
          <c:layout>
            <c:manualLayout>
              <c:xMode val="edge"/>
              <c:yMode val="edge"/>
              <c:x val="0.46236465459434511"/>
              <c:y val="0.93566093822978924"/>
            </c:manualLayout>
          </c:layout>
          <c:overlay val="0"/>
          <c:spPr>
            <a:noFill/>
            <a:ln w="25400">
              <a:noFill/>
            </a:ln>
          </c:spPr>
        </c:title>
        <c:numFmt formatCode="General" sourceLinked="0"/>
        <c:majorTickMark val="none"/>
        <c:minorTickMark val="none"/>
        <c:tickLblPos val="low"/>
        <c:spPr>
          <a:ln w="9525">
            <a:noFill/>
          </a:ln>
        </c:spPr>
        <c:txPr>
          <a:bodyPr rot="0" vert="horz"/>
          <a:lstStyle/>
          <a:p>
            <a:pPr>
              <a:defRPr sz="1800" b="0" i="0" u="none" strike="noStrike" baseline="0">
                <a:solidFill>
                  <a:srgbClr val="000000"/>
                </a:solidFill>
                <a:latin typeface="Arial"/>
                <a:ea typeface="Arial"/>
                <a:cs typeface="Arial"/>
              </a:defRPr>
            </a:pPr>
            <a:endParaRPr lang="en-US"/>
          </a:p>
        </c:txPr>
        <c:crossAx val="140145408"/>
        <c:crosses val="autoZero"/>
        <c:crossBetween val="midCat"/>
      </c:valAx>
      <c:valAx>
        <c:axId val="140145408"/>
        <c:scaling>
          <c:logBase val="10"/>
          <c:orientation val="minMax"/>
          <c:max val="100"/>
          <c:min val="0.1"/>
        </c:scaling>
        <c:delete val="0"/>
        <c:axPos val="l"/>
        <c:majorGridlines>
          <c:spPr>
            <a:ln>
              <a:solidFill>
                <a:srgbClr val="FFFFFF">
                  <a:lumMod val="65000"/>
                </a:srgbClr>
              </a:solidFill>
              <a:prstDash val="dash"/>
            </a:ln>
          </c:spPr>
        </c:majorGridlines>
        <c:title>
          <c:tx>
            <c:rich>
              <a:bodyPr/>
              <a:lstStyle/>
              <a:p>
                <a:pPr>
                  <a:defRPr sz="2000" b="1" i="0" u="none" strike="noStrike" baseline="0">
                    <a:solidFill>
                      <a:srgbClr val="000000"/>
                    </a:solidFill>
                    <a:latin typeface="Arial"/>
                    <a:ea typeface="Arial"/>
                    <a:cs typeface="Arial"/>
                  </a:defRPr>
                </a:pPr>
                <a:r>
                  <a:rPr lang="en-US" sz="2000" baseline="0" dirty="0"/>
                  <a:t>TCE Mass Discharge Rate </a:t>
                </a:r>
                <a:r>
                  <a:rPr lang="en-US" sz="2000" baseline="0" dirty="0" smtClean="0"/>
                  <a:t>(grams per day)</a:t>
                </a:r>
                <a:endParaRPr lang="en-US" sz="2000" baseline="0" dirty="0"/>
              </a:p>
            </c:rich>
          </c:tx>
          <c:layout>
            <c:manualLayout>
              <c:xMode val="edge"/>
              <c:yMode val="edge"/>
              <c:x val="2.0676739546694602E-2"/>
              <c:y val="0.13077369495479693"/>
            </c:manualLayout>
          </c:layout>
          <c:overlay val="0"/>
          <c:spPr>
            <a:noFill/>
            <a:ln w="25400">
              <a:noFill/>
            </a:ln>
          </c:spPr>
        </c:title>
        <c:numFmt formatCode="General" sourceLinked="0"/>
        <c:majorTickMark val="in"/>
        <c:minorTickMark val="in"/>
        <c:tickLblPos val="nextTo"/>
        <c:spPr>
          <a:ln w="3175">
            <a:solidFill>
              <a:srgbClr val="000000"/>
            </a:solidFill>
            <a:prstDash val="solid"/>
          </a:ln>
        </c:spPr>
        <c:txPr>
          <a:bodyPr rot="0" vert="horz"/>
          <a:lstStyle/>
          <a:p>
            <a:pPr>
              <a:defRPr sz="1800" b="0" i="0" u="none" strike="noStrike" baseline="0">
                <a:solidFill>
                  <a:srgbClr val="000000"/>
                </a:solidFill>
                <a:latin typeface="Arial"/>
                <a:ea typeface="Arial"/>
                <a:cs typeface="Arial"/>
              </a:defRPr>
            </a:pPr>
            <a:endParaRPr lang="en-US"/>
          </a:p>
        </c:txPr>
        <c:crossAx val="140143232"/>
        <c:crosses val="autoZero"/>
        <c:crossBetween val="midCat"/>
      </c:valAx>
      <c:spPr>
        <a:noFill/>
        <a:ln w="12700">
          <a:solidFill>
            <a:srgbClr val="000000"/>
          </a:solidFill>
          <a:prstDash val="solid"/>
        </a:ln>
      </c:spPr>
    </c:plotArea>
    <c:legend>
      <c:legendPos val="r"/>
      <c:legendEntry>
        <c:idx val="1"/>
        <c:delete val="1"/>
      </c:legendEntry>
      <c:legendEntry>
        <c:idx val="2"/>
        <c:delete val="1"/>
      </c:legendEntry>
      <c:layout>
        <c:manualLayout>
          <c:xMode val="edge"/>
          <c:yMode val="edge"/>
          <c:x val="0.70429816878437901"/>
          <c:y val="0.11324424030329604"/>
          <c:w val="0.19583893536272673"/>
          <c:h val="5.1755974445420773E-2"/>
        </c:manualLayout>
      </c:layout>
      <c:overlay val="0"/>
      <c:spPr>
        <a:solidFill>
          <a:srgbClr val="FFFFFF"/>
        </a:solidFill>
      </c:spPr>
      <c:txPr>
        <a:bodyPr/>
        <a:lstStyle/>
        <a:p>
          <a:pPr>
            <a:defRPr sz="1600"/>
          </a:pPr>
          <a:endParaRPr lang="en-US"/>
        </a:p>
      </c:txPr>
    </c:legend>
    <c:plotVisOnly val="1"/>
    <c:dispBlanksAs val="gap"/>
    <c:showDLblsOverMax val="0"/>
  </c:chart>
  <c:spPr>
    <a:solidFill>
      <a:srgbClr val="FFFFFF"/>
    </a:solidFill>
    <a:ln w="3175">
      <a:noFill/>
      <a:prstDash val="solid"/>
    </a:ln>
  </c:spPr>
  <c:txPr>
    <a:bodyPr/>
    <a:lstStyle/>
    <a:p>
      <a:pPr>
        <a:defRPr sz="800" b="0" i="0" u="none" strike="noStrike" baseline="0">
          <a:solidFill>
            <a:srgbClr val="000000"/>
          </a:solidFill>
          <a:latin typeface="Arial"/>
          <a:ea typeface="Arial"/>
          <a:cs typeface="Arial"/>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6.wmf"/></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3" y="8853787"/>
            <a:ext cx="3010641" cy="466411"/>
          </a:xfrm>
          <a:prstGeom prst="rect">
            <a:avLst/>
          </a:prstGeom>
        </p:spPr>
        <p:txBody>
          <a:bodyPr vert="horz" lIns="92010" tIns="46005" rIns="92010" bIns="46005" rtlCol="0" anchor="b"/>
          <a:lstStyle>
            <a:lvl1pPr algn="l">
              <a:defRPr sz="1300"/>
            </a:lvl1pPr>
          </a:lstStyle>
          <a:p>
            <a:endParaRPr lang="en-US" dirty="0"/>
          </a:p>
        </p:txBody>
      </p:sp>
      <p:sp>
        <p:nvSpPr>
          <p:cNvPr id="5" name="Slide Number Placeholder 4"/>
          <p:cNvSpPr>
            <a:spLocks noGrp="1"/>
          </p:cNvSpPr>
          <p:nvPr>
            <p:ph type="sldNum" sz="quarter" idx="3"/>
          </p:nvPr>
        </p:nvSpPr>
        <p:spPr>
          <a:xfrm>
            <a:off x="3934671" y="8853787"/>
            <a:ext cx="3010641" cy="466411"/>
          </a:xfrm>
          <a:prstGeom prst="rect">
            <a:avLst/>
          </a:prstGeom>
        </p:spPr>
        <p:txBody>
          <a:bodyPr vert="horz" lIns="92010" tIns="46005" rIns="92010" bIns="46005" rtlCol="0" anchor="b"/>
          <a:lstStyle>
            <a:lvl1pPr algn="r">
              <a:defRPr sz="1300"/>
            </a:lvl1pPr>
          </a:lstStyle>
          <a:p>
            <a:fld id="{0A4B1610-1AAC-4820-A6F0-4858A99EA51A}" type="slidenum">
              <a:rPr lang="en-US" smtClean="0"/>
              <a:t>‹#›</a:t>
            </a:fld>
            <a:endParaRPr lang="en-US" dirty="0"/>
          </a:p>
        </p:txBody>
      </p:sp>
      <p:sp>
        <p:nvSpPr>
          <p:cNvPr id="6" name="Rectangle 13"/>
          <p:cNvSpPr>
            <a:spLocks noChangeArrowheads="1"/>
          </p:cNvSpPr>
          <p:nvPr/>
        </p:nvSpPr>
        <p:spPr bwMode="auto">
          <a:xfrm>
            <a:off x="246514" y="517878"/>
            <a:ext cx="2791164" cy="21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50" tIns="47281" rIns="96250" bIns="47281">
            <a:spAutoFit/>
          </a:bodyPr>
          <a:lstStyle/>
          <a:p>
            <a:r>
              <a:rPr lang="en-US" sz="800" dirty="0">
                <a:latin typeface="Arial" pitchFamily="34" charset="0"/>
              </a:rPr>
              <a:t>23</a:t>
            </a:r>
            <a:r>
              <a:rPr lang="en-US" sz="800" baseline="30000" dirty="0">
                <a:latin typeface="Arial" pitchFamily="34" charset="0"/>
              </a:rPr>
              <a:t>rd</a:t>
            </a:r>
            <a:r>
              <a:rPr lang="en-US" sz="800" dirty="0">
                <a:latin typeface="Arial" pitchFamily="34" charset="0"/>
              </a:rPr>
              <a:t> Annual NARPM Training Program, June 2014</a:t>
            </a:r>
          </a:p>
        </p:txBody>
      </p:sp>
      <p:sp>
        <p:nvSpPr>
          <p:cNvPr id="7" name="Rectangle 14"/>
          <p:cNvSpPr>
            <a:spLocks noChangeArrowheads="1"/>
          </p:cNvSpPr>
          <p:nvPr/>
        </p:nvSpPr>
        <p:spPr bwMode="auto">
          <a:xfrm>
            <a:off x="246515" y="136238"/>
            <a:ext cx="2834106" cy="4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50" tIns="47281" rIns="96250" bIns="47281">
            <a:spAutoFit/>
          </a:bodyPr>
          <a:lstStyle/>
          <a:p>
            <a:r>
              <a:rPr lang="en-US" sz="1000" b="1" dirty="0">
                <a:latin typeface="Arial" pitchFamily="34" charset="0"/>
              </a:rPr>
              <a:t>Decision Support System for</a:t>
            </a:r>
          </a:p>
          <a:p>
            <a:r>
              <a:rPr lang="en-US" sz="1000" b="1" dirty="0">
                <a:latin typeface="Arial" pitchFamily="34" charset="0"/>
              </a:rPr>
              <a:t>Matrix Diffusion Modeling </a:t>
            </a:r>
          </a:p>
        </p:txBody>
      </p:sp>
      <p:sp>
        <p:nvSpPr>
          <p:cNvPr id="8" name="Line 15"/>
          <p:cNvSpPr>
            <a:spLocks noChangeShapeType="1"/>
          </p:cNvSpPr>
          <p:nvPr/>
        </p:nvSpPr>
        <p:spPr bwMode="auto">
          <a:xfrm>
            <a:off x="319672" y="517878"/>
            <a:ext cx="225774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97262" tIns="48632" rIns="97262" bIns="48632" anchor="ctr"/>
          <a:lstStyle/>
          <a:p>
            <a:endParaRPr lang="en-US" dirty="0"/>
          </a:p>
        </p:txBody>
      </p:sp>
      <p:pic>
        <p:nvPicPr>
          <p:cNvPr id="9" name="Picture 17" descr="Logo_GSI_Color_w_Margin_pmsL"/>
          <p:cNvPicPr>
            <a:picLocks noChangeAspect="1" noChangeArrowheads="1"/>
          </p:cNvPicPr>
          <p:nvPr/>
        </p:nvPicPr>
        <p:blipFill>
          <a:blip r:embed="rId2" cstate="print">
            <a:lum contrast="6000"/>
            <a:extLst>
              <a:ext uri="{28A0092B-C50C-407E-A947-70E740481C1C}">
                <a14:useLocalDpi xmlns:a14="http://schemas.microsoft.com/office/drawing/2010/main" val="0"/>
              </a:ext>
            </a:extLst>
          </a:blip>
          <a:srcRect r="496"/>
          <a:stretch>
            <a:fillRect/>
          </a:stretch>
        </p:blipFill>
        <p:spPr bwMode="auto">
          <a:xfrm>
            <a:off x="5822484" y="181116"/>
            <a:ext cx="834963" cy="37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Strategic Environmental Research and Development Program (SERDP) / Environmental Security Technology Certification Program (ESTCP)"/>
          <p:cNvPicPr>
            <a:picLocks noChangeAspect="1" noChangeArrowheads="1"/>
          </p:cNvPicPr>
          <p:nvPr/>
        </p:nvPicPr>
        <p:blipFill>
          <a:blip r:embed="rId3"/>
          <a:srcRect/>
          <a:stretch>
            <a:fillRect/>
          </a:stretch>
        </p:blipFill>
        <p:spPr bwMode="auto">
          <a:xfrm>
            <a:off x="2894544" y="110350"/>
            <a:ext cx="2904881" cy="423378"/>
          </a:xfrm>
          <a:prstGeom prst="rect">
            <a:avLst/>
          </a:prstGeom>
          <a:noFill/>
        </p:spPr>
      </p:pic>
    </p:spTree>
    <p:extLst>
      <p:ext uri="{BB962C8B-B14F-4D97-AF65-F5344CB8AC3E}">
        <p14:creationId xmlns:p14="http://schemas.microsoft.com/office/powerpoint/2010/main" val="36093006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2" y="1"/>
            <a:ext cx="3010005" cy="465889"/>
          </a:xfrm>
          <a:prstGeom prst="rect">
            <a:avLst/>
          </a:prstGeom>
          <a:noFill/>
          <a:ln w="9525">
            <a:noFill/>
            <a:miter lim="800000"/>
            <a:headEnd/>
            <a:tailEnd/>
          </a:ln>
          <a:effectLst/>
        </p:spPr>
        <p:txBody>
          <a:bodyPr vert="horz" wrap="square" lIns="92952" tIns="46476" rIns="92952" bIns="46476" numCol="1" anchor="t" anchorCtr="0" compatLnSpc="1">
            <a:prstTxWarp prst="textNoShape">
              <a:avLst/>
            </a:prstTxWarp>
          </a:bodyPr>
          <a:lstStyle>
            <a:lvl1pPr defTabSz="929851">
              <a:defRPr/>
            </a:lvl1pPr>
          </a:lstStyle>
          <a:p>
            <a:endParaRPr lang="en-US" dirty="0"/>
          </a:p>
        </p:txBody>
      </p:sp>
      <p:sp>
        <p:nvSpPr>
          <p:cNvPr id="6147" name="Rectangle 3"/>
          <p:cNvSpPr>
            <a:spLocks noGrp="1" noChangeArrowheads="1"/>
          </p:cNvSpPr>
          <p:nvPr>
            <p:ph type="dt" idx="1"/>
          </p:nvPr>
        </p:nvSpPr>
        <p:spPr bwMode="auto">
          <a:xfrm>
            <a:off x="3934509" y="1"/>
            <a:ext cx="3011200" cy="465889"/>
          </a:xfrm>
          <a:prstGeom prst="rect">
            <a:avLst/>
          </a:prstGeom>
          <a:noFill/>
          <a:ln w="9525">
            <a:noFill/>
            <a:miter lim="800000"/>
            <a:headEnd/>
            <a:tailEnd/>
          </a:ln>
          <a:effectLst/>
        </p:spPr>
        <p:txBody>
          <a:bodyPr vert="horz" wrap="square" lIns="92952" tIns="46476" rIns="92952" bIns="46476" numCol="1" anchor="t" anchorCtr="0" compatLnSpc="1">
            <a:prstTxWarp prst="textNoShape">
              <a:avLst/>
            </a:prstTxWarp>
          </a:bodyPr>
          <a:lstStyle>
            <a:lvl1pPr algn="r" defTabSz="929851">
              <a:defRPr/>
            </a:lvl1pPr>
          </a:lstStyle>
          <a:p>
            <a:endParaRPr lang="en-US" dirty="0"/>
          </a:p>
        </p:txBody>
      </p:sp>
      <p:sp>
        <p:nvSpPr>
          <p:cNvPr id="6148" name="Rectangle 4"/>
          <p:cNvSpPr>
            <a:spLocks noGrp="1" noRot="1" noChangeAspect="1" noChangeArrowheads="1" noTextEdit="1"/>
          </p:cNvSpPr>
          <p:nvPr>
            <p:ph type="sldImg" idx="2"/>
          </p:nvPr>
        </p:nvSpPr>
        <p:spPr bwMode="auto">
          <a:xfrm>
            <a:off x="1143000" y="698500"/>
            <a:ext cx="4660900" cy="3495675"/>
          </a:xfrm>
          <a:prstGeom prst="rect">
            <a:avLst/>
          </a:prstGeom>
          <a:noFill/>
          <a:ln w="9525">
            <a:solidFill>
              <a:srgbClr val="000000"/>
            </a:solidFill>
            <a:miter lim="800000"/>
            <a:headEnd/>
            <a:tailEnd/>
          </a:ln>
          <a:effectLst/>
        </p:spPr>
      </p:sp>
      <p:sp>
        <p:nvSpPr>
          <p:cNvPr id="6149" name="Rectangle 5"/>
          <p:cNvSpPr>
            <a:spLocks noGrp="1" noChangeArrowheads="1"/>
          </p:cNvSpPr>
          <p:nvPr>
            <p:ph type="body" sz="quarter" idx="3"/>
          </p:nvPr>
        </p:nvSpPr>
        <p:spPr bwMode="auto">
          <a:xfrm>
            <a:off x="695168" y="4427455"/>
            <a:ext cx="5556565" cy="4195011"/>
          </a:xfrm>
          <a:prstGeom prst="rect">
            <a:avLst/>
          </a:prstGeom>
          <a:noFill/>
          <a:ln w="9525">
            <a:noFill/>
            <a:miter lim="800000"/>
            <a:headEnd/>
            <a:tailEnd/>
          </a:ln>
          <a:effectLst/>
        </p:spPr>
        <p:txBody>
          <a:bodyPr vert="horz" wrap="square" lIns="92952" tIns="46476" rIns="92952" bIns="4647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50" name="Rectangle 6"/>
          <p:cNvSpPr>
            <a:spLocks noGrp="1" noChangeArrowheads="1"/>
          </p:cNvSpPr>
          <p:nvPr>
            <p:ph type="ftr" sz="quarter" idx="4"/>
          </p:nvPr>
        </p:nvSpPr>
        <p:spPr bwMode="auto">
          <a:xfrm>
            <a:off x="2" y="8853901"/>
            <a:ext cx="3010005" cy="465889"/>
          </a:xfrm>
          <a:prstGeom prst="rect">
            <a:avLst/>
          </a:prstGeom>
          <a:noFill/>
          <a:ln w="9525">
            <a:noFill/>
            <a:miter lim="800000"/>
            <a:headEnd/>
            <a:tailEnd/>
          </a:ln>
          <a:effectLst/>
        </p:spPr>
        <p:txBody>
          <a:bodyPr vert="horz" wrap="square" lIns="92952" tIns="46476" rIns="92952" bIns="46476" numCol="1" anchor="b" anchorCtr="0" compatLnSpc="1">
            <a:prstTxWarp prst="textNoShape">
              <a:avLst/>
            </a:prstTxWarp>
          </a:bodyPr>
          <a:lstStyle>
            <a:lvl1pPr defTabSz="929851">
              <a:defRPr/>
            </a:lvl1pPr>
          </a:lstStyle>
          <a:p>
            <a:endParaRPr lang="en-US" dirty="0"/>
          </a:p>
        </p:txBody>
      </p:sp>
      <p:sp>
        <p:nvSpPr>
          <p:cNvPr id="6151" name="Rectangle 7"/>
          <p:cNvSpPr>
            <a:spLocks noGrp="1" noChangeArrowheads="1"/>
          </p:cNvSpPr>
          <p:nvPr>
            <p:ph type="sldNum" sz="quarter" idx="5"/>
          </p:nvPr>
        </p:nvSpPr>
        <p:spPr bwMode="auto">
          <a:xfrm>
            <a:off x="3934509" y="8853901"/>
            <a:ext cx="3011200" cy="465889"/>
          </a:xfrm>
          <a:prstGeom prst="rect">
            <a:avLst/>
          </a:prstGeom>
          <a:noFill/>
          <a:ln w="9525">
            <a:noFill/>
            <a:miter lim="800000"/>
            <a:headEnd/>
            <a:tailEnd/>
          </a:ln>
          <a:effectLst/>
        </p:spPr>
        <p:txBody>
          <a:bodyPr vert="horz" wrap="square" lIns="92952" tIns="46476" rIns="92952" bIns="46476" numCol="1" anchor="b" anchorCtr="0" compatLnSpc="1">
            <a:prstTxWarp prst="textNoShape">
              <a:avLst/>
            </a:prstTxWarp>
          </a:bodyPr>
          <a:lstStyle>
            <a:lvl1pPr algn="r" defTabSz="929851">
              <a:defRPr/>
            </a:lvl1pPr>
          </a:lstStyle>
          <a:p>
            <a:fld id="{11F3511A-94D9-45D2-92D6-E7779EAD9400}" type="slidenum">
              <a:rPr lang="en-US"/>
              <a:pPr/>
              <a:t>‹#›</a:t>
            </a:fld>
            <a:endParaRPr lang="en-US" dirty="0"/>
          </a:p>
        </p:txBody>
      </p:sp>
    </p:spTree>
    <p:extLst>
      <p:ext uri="{BB962C8B-B14F-4D97-AF65-F5344CB8AC3E}">
        <p14:creationId xmlns:p14="http://schemas.microsoft.com/office/powerpoint/2010/main" val="188233254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txBox="1">
            <a:spLocks noGrp="1" noChangeArrowheads="1"/>
          </p:cNvSpPr>
          <p:nvPr/>
        </p:nvSpPr>
        <p:spPr bwMode="auto">
          <a:xfrm>
            <a:off x="3934768" y="8854789"/>
            <a:ext cx="3010625" cy="46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77" tIns="46439" rIns="92877" bIns="46439" anchor="b"/>
          <a:lstStyle>
            <a:lvl1pPr defTabSz="966788" eaLnBrk="0" hangingPunct="0">
              <a:defRPr sz="2400">
                <a:solidFill>
                  <a:srgbClr val="FFFF00"/>
                </a:solidFill>
                <a:latin typeface="Arial" charset="0"/>
                <a:ea typeface="ＭＳ Ｐゴシック" charset="0"/>
                <a:cs typeface="ＭＳ Ｐゴシック" charset="0"/>
              </a:defRPr>
            </a:lvl1pPr>
            <a:lvl2pPr marL="742950" indent="-285750" defTabSz="966788" eaLnBrk="0" hangingPunct="0">
              <a:defRPr sz="2400">
                <a:solidFill>
                  <a:srgbClr val="FFFF00"/>
                </a:solidFill>
                <a:latin typeface="Arial" charset="0"/>
                <a:ea typeface="ＭＳ Ｐゴシック" charset="0"/>
              </a:defRPr>
            </a:lvl2pPr>
            <a:lvl3pPr marL="1143000" indent="-228600" defTabSz="966788" eaLnBrk="0" hangingPunct="0">
              <a:defRPr sz="2400">
                <a:solidFill>
                  <a:srgbClr val="FFFF00"/>
                </a:solidFill>
                <a:latin typeface="Arial" charset="0"/>
                <a:ea typeface="ＭＳ Ｐゴシック" charset="0"/>
              </a:defRPr>
            </a:lvl3pPr>
            <a:lvl4pPr marL="1600200" indent="-228600" defTabSz="966788" eaLnBrk="0" hangingPunct="0">
              <a:defRPr sz="2400">
                <a:solidFill>
                  <a:srgbClr val="FFFF00"/>
                </a:solidFill>
                <a:latin typeface="Arial" charset="0"/>
                <a:ea typeface="ＭＳ Ｐゴシック" charset="0"/>
              </a:defRPr>
            </a:lvl4pPr>
            <a:lvl5pPr marL="2057400" indent="-228600" defTabSz="966788" eaLnBrk="0" hangingPunct="0">
              <a:defRPr sz="2400">
                <a:solidFill>
                  <a:srgbClr val="FFFF00"/>
                </a:solidFill>
                <a:latin typeface="Arial" charset="0"/>
                <a:ea typeface="ＭＳ Ｐゴシック" charset="0"/>
              </a:defRPr>
            </a:lvl5pPr>
            <a:lvl6pPr marL="2514600" indent="-228600" defTabSz="966788" eaLnBrk="0" fontAlgn="base" hangingPunct="0">
              <a:spcBef>
                <a:spcPct val="0"/>
              </a:spcBef>
              <a:spcAft>
                <a:spcPct val="0"/>
              </a:spcAft>
              <a:defRPr sz="2400">
                <a:solidFill>
                  <a:srgbClr val="FFFF00"/>
                </a:solidFill>
                <a:latin typeface="Arial" charset="0"/>
                <a:ea typeface="ＭＳ Ｐゴシック" charset="0"/>
              </a:defRPr>
            </a:lvl6pPr>
            <a:lvl7pPr marL="2971800" indent="-228600" defTabSz="966788" eaLnBrk="0" fontAlgn="base" hangingPunct="0">
              <a:spcBef>
                <a:spcPct val="0"/>
              </a:spcBef>
              <a:spcAft>
                <a:spcPct val="0"/>
              </a:spcAft>
              <a:defRPr sz="2400">
                <a:solidFill>
                  <a:srgbClr val="FFFF00"/>
                </a:solidFill>
                <a:latin typeface="Arial" charset="0"/>
                <a:ea typeface="ＭＳ Ｐゴシック" charset="0"/>
              </a:defRPr>
            </a:lvl7pPr>
            <a:lvl8pPr marL="3429000" indent="-228600" defTabSz="966788" eaLnBrk="0" fontAlgn="base" hangingPunct="0">
              <a:spcBef>
                <a:spcPct val="0"/>
              </a:spcBef>
              <a:spcAft>
                <a:spcPct val="0"/>
              </a:spcAft>
              <a:defRPr sz="2400">
                <a:solidFill>
                  <a:srgbClr val="FFFF00"/>
                </a:solidFill>
                <a:latin typeface="Arial" charset="0"/>
                <a:ea typeface="ＭＳ Ｐゴシック" charset="0"/>
              </a:defRPr>
            </a:lvl8pPr>
            <a:lvl9pPr marL="3886200" indent="-228600" defTabSz="966788" eaLnBrk="0" fontAlgn="base" hangingPunct="0">
              <a:spcBef>
                <a:spcPct val="0"/>
              </a:spcBef>
              <a:spcAft>
                <a:spcPct val="0"/>
              </a:spcAft>
              <a:defRPr sz="2400">
                <a:solidFill>
                  <a:srgbClr val="FFFF00"/>
                </a:solidFill>
                <a:latin typeface="Arial" charset="0"/>
                <a:ea typeface="ＭＳ Ｐゴシック" charset="0"/>
              </a:defRPr>
            </a:lvl9pPr>
          </a:lstStyle>
          <a:p>
            <a:pPr algn="r" eaLnBrk="1" hangingPunct="1"/>
            <a:fld id="{C4298D41-8BCD-FE42-B5ED-D075253106D8}" type="slidenum">
              <a:rPr lang="en-US" sz="1300">
                <a:solidFill>
                  <a:prstClr val="black"/>
                </a:solidFill>
              </a:rPr>
              <a:pPr algn="r" eaLnBrk="1" hangingPunct="1"/>
              <a:t>16</a:t>
            </a:fld>
            <a:endParaRPr lang="en-US" sz="1300" dirty="0">
              <a:solidFill>
                <a:prstClr val="black"/>
              </a:solidFill>
            </a:endParaRPr>
          </a:p>
        </p:txBody>
      </p:sp>
      <p:sp>
        <p:nvSpPr>
          <p:cNvPr id="34818" name="Rectangle 2"/>
          <p:cNvSpPr>
            <a:spLocks noGrp="1" noRot="1" noChangeAspect="1" noChangeArrowheads="1" noTextEdit="1"/>
          </p:cNvSpPr>
          <p:nvPr>
            <p:ph type="sldImg"/>
          </p:nvPr>
        </p:nvSpPr>
        <p:spPr>
          <a:xfrm>
            <a:off x="1143000" y="700088"/>
            <a:ext cx="4660900" cy="3495675"/>
          </a:xfrm>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txBox="1">
            <a:spLocks noGrp="1" noChangeArrowheads="1"/>
          </p:cNvSpPr>
          <p:nvPr/>
        </p:nvSpPr>
        <p:spPr bwMode="auto">
          <a:xfrm>
            <a:off x="3934768" y="8854789"/>
            <a:ext cx="3010625" cy="46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77" tIns="46439" rIns="92877" bIns="46439" anchor="b"/>
          <a:lstStyle>
            <a:lvl1pPr defTabSz="966788" eaLnBrk="0" hangingPunct="0">
              <a:defRPr sz="2400">
                <a:solidFill>
                  <a:srgbClr val="FFFF00"/>
                </a:solidFill>
                <a:latin typeface="Arial" charset="0"/>
                <a:ea typeface="ＭＳ Ｐゴシック" charset="0"/>
                <a:cs typeface="ＭＳ Ｐゴシック" charset="0"/>
              </a:defRPr>
            </a:lvl1pPr>
            <a:lvl2pPr marL="742950" indent="-285750" defTabSz="966788" eaLnBrk="0" hangingPunct="0">
              <a:defRPr sz="2400">
                <a:solidFill>
                  <a:srgbClr val="FFFF00"/>
                </a:solidFill>
                <a:latin typeface="Arial" charset="0"/>
                <a:ea typeface="ＭＳ Ｐゴシック" charset="0"/>
              </a:defRPr>
            </a:lvl2pPr>
            <a:lvl3pPr marL="1143000" indent="-228600" defTabSz="966788" eaLnBrk="0" hangingPunct="0">
              <a:defRPr sz="2400">
                <a:solidFill>
                  <a:srgbClr val="FFFF00"/>
                </a:solidFill>
                <a:latin typeface="Arial" charset="0"/>
                <a:ea typeface="ＭＳ Ｐゴシック" charset="0"/>
              </a:defRPr>
            </a:lvl3pPr>
            <a:lvl4pPr marL="1600200" indent="-228600" defTabSz="966788" eaLnBrk="0" hangingPunct="0">
              <a:defRPr sz="2400">
                <a:solidFill>
                  <a:srgbClr val="FFFF00"/>
                </a:solidFill>
                <a:latin typeface="Arial" charset="0"/>
                <a:ea typeface="ＭＳ Ｐゴシック" charset="0"/>
              </a:defRPr>
            </a:lvl4pPr>
            <a:lvl5pPr marL="2057400" indent="-228600" defTabSz="966788" eaLnBrk="0" hangingPunct="0">
              <a:defRPr sz="2400">
                <a:solidFill>
                  <a:srgbClr val="FFFF00"/>
                </a:solidFill>
                <a:latin typeface="Arial" charset="0"/>
                <a:ea typeface="ＭＳ Ｐゴシック" charset="0"/>
              </a:defRPr>
            </a:lvl5pPr>
            <a:lvl6pPr marL="2514600" indent="-228600" defTabSz="966788" eaLnBrk="0" fontAlgn="base" hangingPunct="0">
              <a:spcBef>
                <a:spcPct val="0"/>
              </a:spcBef>
              <a:spcAft>
                <a:spcPct val="0"/>
              </a:spcAft>
              <a:defRPr sz="2400">
                <a:solidFill>
                  <a:srgbClr val="FFFF00"/>
                </a:solidFill>
                <a:latin typeface="Arial" charset="0"/>
                <a:ea typeface="ＭＳ Ｐゴシック" charset="0"/>
              </a:defRPr>
            </a:lvl6pPr>
            <a:lvl7pPr marL="2971800" indent="-228600" defTabSz="966788" eaLnBrk="0" fontAlgn="base" hangingPunct="0">
              <a:spcBef>
                <a:spcPct val="0"/>
              </a:spcBef>
              <a:spcAft>
                <a:spcPct val="0"/>
              </a:spcAft>
              <a:defRPr sz="2400">
                <a:solidFill>
                  <a:srgbClr val="FFFF00"/>
                </a:solidFill>
                <a:latin typeface="Arial" charset="0"/>
                <a:ea typeface="ＭＳ Ｐゴシック" charset="0"/>
              </a:defRPr>
            </a:lvl7pPr>
            <a:lvl8pPr marL="3429000" indent="-228600" defTabSz="966788" eaLnBrk="0" fontAlgn="base" hangingPunct="0">
              <a:spcBef>
                <a:spcPct val="0"/>
              </a:spcBef>
              <a:spcAft>
                <a:spcPct val="0"/>
              </a:spcAft>
              <a:defRPr sz="2400">
                <a:solidFill>
                  <a:srgbClr val="FFFF00"/>
                </a:solidFill>
                <a:latin typeface="Arial" charset="0"/>
                <a:ea typeface="ＭＳ Ｐゴシック" charset="0"/>
              </a:defRPr>
            </a:lvl8pPr>
            <a:lvl9pPr marL="3886200" indent="-228600" defTabSz="966788" eaLnBrk="0" fontAlgn="base" hangingPunct="0">
              <a:spcBef>
                <a:spcPct val="0"/>
              </a:spcBef>
              <a:spcAft>
                <a:spcPct val="0"/>
              </a:spcAft>
              <a:defRPr sz="2400">
                <a:solidFill>
                  <a:srgbClr val="FFFF00"/>
                </a:solidFill>
                <a:latin typeface="Arial" charset="0"/>
                <a:ea typeface="ＭＳ Ｐゴシック" charset="0"/>
              </a:defRPr>
            </a:lvl9pPr>
          </a:lstStyle>
          <a:p>
            <a:pPr algn="r" eaLnBrk="1" hangingPunct="1"/>
            <a:fld id="{2FA6F06C-ED41-734F-BBD4-6943C63F173D}" type="slidenum">
              <a:rPr lang="en-US" sz="1300">
                <a:solidFill>
                  <a:prstClr val="black"/>
                </a:solidFill>
              </a:rPr>
              <a:pPr algn="r" eaLnBrk="1" hangingPunct="1"/>
              <a:t>29</a:t>
            </a:fld>
            <a:endParaRPr lang="en-US" sz="1300" dirty="0">
              <a:solidFill>
                <a:prstClr val="black"/>
              </a:solidFill>
            </a:endParaRPr>
          </a:p>
        </p:txBody>
      </p:sp>
      <p:sp>
        <p:nvSpPr>
          <p:cNvPr id="28674" name="Rectangle 2"/>
          <p:cNvSpPr>
            <a:spLocks noGrp="1" noRot="1" noChangeAspect="1" noChangeArrowheads="1" noTextEdit="1"/>
          </p:cNvSpPr>
          <p:nvPr>
            <p:ph type="sldImg"/>
          </p:nvPr>
        </p:nvSpPr>
        <p:spPr>
          <a:xfrm>
            <a:off x="1143000" y="700088"/>
            <a:ext cx="4660900" cy="3495675"/>
          </a:xfrm>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txBox="1">
            <a:spLocks noGrp="1" noChangeArrowheads="1"/>
          </p:cNvSpPr>
          <p:nvPr/>
        </p:nvSpPr>
        <p:spPr bwMode="auto">
          <a:xfrm>
            <a:off x="3934768" y="8854789"/>
            <a:ext cx="3010625" cy="46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77" tIns="46439" rIns="92877" bIns="46439" anchor="b"/>
          <a:lstStyle>
            <a:lvl1pPr defTabSz="966788" eaLnBrk="0" hangingPunct="0">
              <a:defRPr sz="2400">
                <a:solidFill>
                  <a:srgbClr val="FFFF00"/>
                </a:solidFill>
                <a:latin typeface="Arial" charset="0"/>
                <a:ea typeface="ＭＳ Ｐゴシック" charset="0"/>
                <a:cs typeface="ＭＳ Ｐゴシック" charset="0"/>
              </a:defRPr>
            </a:lvl1pPr>
            <a:lvl2pPr marL="742950" indent="-285750" defTabSz="966788" eaLnBrk="0" hangingPunct="0">
              <a:defRPr sz="2400">
                <a:solidFill>
                  <a:srgbClr val="FFFF00"/>
                </a:solidFill>
                <a:latin typeface="Arial" charset="0"/>
                <a:ea typeface="ＭＳ Ｐゴシック" charset="0"/>
              </a:defRPr>
            </a:lvl2pPr>
            <a:lvl3pPr marL="1143000" indent="-228600" defTabSz="966788" eaLnBrk="0" hangingPunct="0">
              <a:defRPr sz="2400">
                <a:solidFill>
                  <a:srgbClr val="FFFF00"/>
                </a:solidFill>
                <a:latin typeface="Arial" charset="0"/>
                <a:ea typeface="ＭＳ Ｐゴシック" charset="0"/>
              </a:defRPr>
            </a:lvl3pPr>
            <a:lvl4pPr marL="1600200" indent="-228600" defTabSz="966788" eaLnBrk="0" hangingPunct="0">
              <a:defRPr sz="2400">
                <a:solidFill>
                  <a:srgbClr val="FFFF00"/>
                </a:solidFill>
                <a:latin typeface="Arial" charset="0"/>
                <a:ea typeface="ＭＳ Ｐゴシック" charset="0"/>
              </a:defRPr>
            </a:lvl4pPr>
            <a:lvl5pPr marL="2057400" indent="-228600" defTabSz="966788" eaLnBrk="0" hangingPunct="0">
              <a:defRPr sz="2400">
                <a:solidFill>
                  <a:srgbClr val="FFFF00"/>
                </a:solidFill>
                <a:latin typeface="Arial" charset="0"/>
                <a:ea typeface="ＭＳ Ｐゴシック" charset="0"/>
              </a:defRPr>
            </a:lvl5pPr>
            <a:lvl6pPr marL="2514600" indent="-228600" defTabSz="966788" eaLnBrk="0" fontAlgn="base" hangingPunct="0">
              <a:spcBef>
                <a:spcPct val="0"/>
              </a:spcBef>
              <a:spcAft>
                <a:spcPct val="0"/>
              </a:spcAft>
              <a:defRPr sz="2400">
                <a:solidFill>
                  <a:srgbClr val="FFFF00"/>
                </a:solidFill>
                <a:latin typeface="Arial" charset="0"/>
                <a:ea typeface="ＭＳ Ｐゴシック" charset="0"/>
              </a:defRPr>
            </a:lvl6pPr>
            <a:lvl7pPr marL="2971800" indent="-228600" defTabSz="966788" eaLnBrk="0" fontAlgn="base" hangingPunct="0">
              <a:spcBef>
                <a:spcPct val="0"/>
              </a:spcBef>
              <a:spcAft>
                <a:spcPct val="0"/>
              </a:spcAft>
              <a:defRPr sz="2400">
                <a:solidFill>
                  <a:srgbClr val="FFFF00"/>
                </a:solidFill>
                <a:latin typeface="Arial" charset="0"/>
                <a:ea typeface="ＭＳ Ｐゴシック" charset="0"/>
              </a:defRPr>
            </a:lvl7pPr>
            <a:lvl8pPr marL="3429000" indent="-228600" defTabSz="966788" eaLnBrk="0" fontAlgn="base" hangingPunct="0">
              <a:spcBef>
                <a:spcPct val="0"/>
              </a:spcBef>
              <a:spcAft>
                <a:spcPct val="0"/>
              </a:spcAft>
              <a:defRPr sz="2400">
                <a:solidFill>
                  <a:srgbClr val="FFFF00"/>
                </a:solidFill>
                <a:latin typeface="Arial" charset="0"/>
                <a:ea typeface="ＭＳ Ｐゴシック" charset="0"/>
              </a:defRPr>
            </a:lvl8pPr>
            <a:lvl9pPr marL="3886200" indent="-228600" defTabSz="966788" eaLnBrk="0" fontAlgn="base" hangingPunct="0">
              <a:spcBef>
                <a:spcPct val="0"/>
              </a:spcBef>
              <a:spcAft>
                <a:spcPct val="0"/>
              </a:spcAft>
              <a:defRPr sz="2400">
                <a:solidFill>
                  <a:srgbClr val="FFFF00"/>
                </a:solidFill>
                <a:latin typeface="Arial" charset="0"/>
                <a:ea typeface="ＭＳ Ｐゴシック" charset="0"/>
              </a:defRPr>
            </a:lvl9pPr>
          </a:lstStyle>
          <a:p>
            <a:pPr algn="r" eaLnBrk="1" hangingPunct="1"/>
            <a:fld id="{A2DAB8B5-66BE-1C4A-989E-8726D8F501FA}" type="slidenum">
              <a:rPr lang="en-US" sz="1300">
                <a:solidFill>
                  <a:prstClr val="black"/>
                </a:solidFill>
              </a:rPr>
              <a:pPr algn="r" eaLnBrk="1" hangingPunct="1"/>
              <a:t>35</a:t>
            </a:fld>
            <a:endParaRPr lang="en-US" sz="1300" dirty="0">
              <a:solidFill>
                <a:prstClr val="black"/>
              </a:solidFill>
            </a:endParaRPr>
          </a:p>
        </p:txBody>
      </p:sp>
      <p:sp>
        <p:nvSpPr>
          <p:cNvPr id="74754" name="Rectangle 2"/>
          <p:cNvSpPr>
            <a:spLocks noGrp="1" noRot="1" noChangeAspect="1" noChangeArrowheads="1" noTextEdit="1"/>
          </p:cNvSpPr>
          <p:nvPr>
            <p:ph type="sldImg"/>
          </p:nvPr>
        </p:nvSpPr>
        <p:spPr>
          <a:xfrm>
            <a:off x="1143000" y="700088"/>
            <a:ext cx="4660900" cy="3495675"/>
          </a:xfrm>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defRPr>
            </a:lvl1pPr>
            <a:lvl2pPr marL="754622" indent="-290239">
              <a:defRPr sz="2400">
                <a:solidFill>
                  <a:schemeClr val="tx1"/>
                </a:solidFill>
                <a:latin typeface="Times" charset="0"/>
                <a:ea typeface="ＭＳ Ｐゴシック" charset="0"/>
              </a:defRPr>
            </a:lvl2pPr>
            <a:lvl3pPr marL="1160957" indent="-232191">
              <a:defRPr sz="2400">
                <a:solidFill>
                  <a:schemeClr val="tx1"/>
                </a:solidFill>
                <a:latin typeface="Times" charset="0"/>
                <a:ea typeface="ＭＳ Ｐゴシック" charset="0"/>
              </a:defRPr>
            </a:lvl3pPr>
            <a:lvl4pPr marL="1625339" indent="-232191">
              <a:defRPr sz="2400">
                <a:solidFill>
                  <a:schemeClr val="tx1"/>
                </a:solidFill>
                <a:latin typeface="Times" charset="0"/>
                <a:ea typeface="ＭＳ Ｐゴシック" charset="0"/>
              </a:defRPr>
            </a:lvl4pPr>
            <a:lvl5pPr marL="2089722" indent="-232191">
              <a:defRPr sz="2400">
                <a:solidFill>
                  <a:schemeClr val="tx1"/>
                </a:solidFill>
                <a:latin typeface="Times" charset="0"/>
                <a:ea typeface="ＭＳ Ｐゴシック" charset="0"/>
              </a:defRPr>
            </a:lvl5pPr>
            <a:lvl6pPr marL="2554105" indent="-232191" eaLnBrk="0" fontAlgn="base" hangingPunct="0">
              <a:spcBef>
                <a:spcPct val="0"/>
              </a:spcBef>
              <a:spcAft>
                <a:spcPct val="0"/>
              </a:spcAft>
              <a:defRPr sz="2400">
                <a:solidFill>
                  <a:schemeClr val="tx1"/>
                </a:solidFill>
                <a:latin typeface="Times" charset="0"/>
                <a:ea typeface="ＭＳ Ｐゴシック" charset="0"/>
              </a:defRPr>
            </a:lvl6pPr>
            <a:lvl7pPr marL="3018488" indent="-232191" eaLnBrk="0" fontAlgn="base" hangingPunct="0">
              <a:spcBef>
                <a:spcPct val="0"/>
              </a:spcBef>
              <a:spcAft>
                <a:spcPct val="0"/>
              </a:spcAft>
              <a:defRPr sz="2400">
                <a:solidFill>
                  <a:schemeClr val="tx1"/>
                </a:solidFill>
                <a:latin typeface="Times" charset="0"/>
                <a:ea typeface="ＭＳ Ｐゴシック" charset="0"/>
              </a:defRPr>
            </a:lvl7pPr>
            <a:lvl8pPr marL="3482871" indent="-232191" eaLnBrk="0" fontAlgn="base" hangingPunct="0">
              <a:spcBef>
                <a:spcPct val="0"/>
              </a:spcBef>
              <a:spcAft>
                <a:spcPct val="0"/>
              </a:spcAft>
              <a:defRPr sz="2400">
                <a:solidFill>
                  <a:schemeClr val="tx1"/>
                </a:solidFill>
                <a:latin typeface="Times" charset="0"/>
                <a:ea typeface="ＭＳ Ｐゴシック" charset="0"/>
              </a:defRPr>
            </a:lvl8pPr>
            <a:lvl9pPr marL="3947253" indent="-232191" eaLnBrk="0" fontAlgn="base" hangingPunct="0">
              <a:spcBef>
                <a:spcPct val="0"/>
              </a:spcBef>
              <a:spcAft>
                <a:spcPct val="0"/>
              </a:spcAft>
              <a:defRPr sz="2400">
                <a:solidFill>
                  <a:schemeClr val="tx1"/>
                </a:solidFill>
                <a:latin typeface="Times" charset="0"/>
                <a:ea typeface="ＭＳ Ｐゴシック" charset="0"/>
              </a:defRPr>
            </a:lvl9pPr>
          </a:lstStyle>
          <a:p>
            <a:fld id="{19298B88-DC07-D349-B62F-5A86E374BA21}" type="slidenum">
              <a:rPr lang="en-US" sz="1300">
                <a:solidFill>
                  <a:prstClr val="black"/>
                </a:solidFill>
                <a:latin typeface="Arial" charset="0"/>
                <a:ea typeface="MS PGothic" charset="0"/>
                <a:cs typeface="MS PGothic" charset="0"/>
              </a:rPr>
              <a:pPr/>
              <a:t>39</a:t>
            </a:fld>
            <a:endParaRPr lang="en-US" sz="1300" dirty="0">
              <a:solidFill>
                <a:prstClr val="black"/>
              </a:solidFill>
              <a:latin typeface="Arial" charset="0"/>
              <a:ea typeface="MS PGothic" charset="0"/>
              <a:cs typeface="MS PGothic" charset="0"/>
            </a:endParaRPr>
          </a:p>
        </p:txBody>
      </p:sp>
      <p:sp>
        <p:nvSpPr>
          <p:cNvPr id="70659" name="Rectangle 7"/>
          <p:cNvSpPr txBox="1">
            <a:spLocks noGrp="1" noChangeArrowheads="1"/>
          </p:cNvSpPr>
          <p:nvPr/>
        </p:nvSpPr>
        <p:spPr bwMode="auto">
          <a:xfrm>
            <a:off x="3934969" y="8854092"/>
            <a:ext cx="3010323" cy="46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57" tIns="46429" rIns="92857" bIns="46429" anchor="b"/>
          <a:lstStyle>
            <a:lvl1pPr defTabSz="966788">
              <a:defRPr sz="2400">
                <a:solidFill>
                  <a:schemeClr val="tx1"/>
                </a:solidFill>
                <a:latin typeface="Times" charset="0"/>
                <a:ea typeface="ＭＳ Ｐゴシック" charset="0"/>
              </a:defRPr>
            </a:lvl1pPr>
            <a:lvl2pPr marL="742950" indent="-285750" defTabSz="966788">
              <a:defRPr sz="2400">
                <a:solidFill>
                  <a:schemeClr val="tx1"/>
                </a:solidFill>
                <a:latin typeface="Times" charset="0"/>
                <a:ea typeface="ＭＳ Ｐゴシック" charset="0"/>
              </a:defRPr>
            </a:lvl2pPr>
            <a:lvl3pPr marL="1143000" indent="-228600" defTabSz="966788">
              <a:defRPr sz="2400">
                <a:solidFill>
                  <a:schemeClr val="tx1"/>
                </a:solidFill>
                <a:latin typeface="Times" charset="0"/>
                <a:ea typeface="ＭＳ Ｐゴシック" charset="0"/>
              </a:defRPr>
            </a:lvl3pPr>
            <a:lvl4pPr marL="1600200" indent="-228600" defTabSz="966788">
              <a:defRPr sz="2400">
                <a:solidFill>
                  <a:schemeClr val="tx1"/>
                </a:solidFill>
                <a:latin typeface="Times" charset="0"/>
                <a:ea typeface="ＭＳ Ｐゴシック" charset="0"/>
              </a:defRPr>
            </a:lvl4pPr>
            <a:lvl5pPr marL="2057400" indent="-228600" defTabSz="966788">
              <a:defRPr sz="2400">
                <a:solidFill>
                  <a:schemeClr val="tx1"/>
                </a:solidFill>
                <a:latin typeface="Times"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charset="0"/>
                <a:ea typeface="ＭＳ Ｐゴシック" charset="0"/>
              </a:defRPr>
            </a:lvl9pPr>
          </a:lstStyle>
          <a:p>
            <a:pPr algn="r" eaLnBrk="0" hangingPunct="0"/>
            <a:fld id="{B9EF6B94-295E-EF42-85ED-FF4C73176B08}" type="slidenum">
              <a:rPr lang="en-US" sz="1300">
                <a:solidFill>
                  <a:prstClr val="black"/>
                </a:solidFill>
                <a:latin typeface="Arial" charset="0"/>
                <a:ea typeface="MS PGothic" charset="0"/>
                <a:cs typeface="MS PGothic" charset="0"/>
              </a:rPr>
              <a:pPr algn="r" eaLnBrk="0" hangingPunct="0"/>
              <a:t>39</a:t>
            </a:fld>
            <a:endParaRPr lang="en-US" sz="1300" dirty="0">
              <a:solidFill>
                <a:prstClr val="black"/>
              </a:solidFill>
              <a:latin typeface="Arial" charset="0"/>
              <a:ea typeface="MS PGothic" charset="0"/>
              <a:cs typeface="MS PGothic" charset="0"/>
            </a:endParaRPr>
          </a:p>
        </p:txBody>
      </p:sp>
      <p:sp>
        <p:nvSpPr>
          <p:cNvPr id="70660" name="Rectangle 7"/>
          <p:cNvSpPr txBox="1">
            <a:spLocks noGrp="1" noChangeArrowheads="1"/>
          </p:cNvSpPr>
          <p:nvPr/>
        </p:nvSpPr>
        <p:spPr bwMode="auto">
          <a:xfrm>
            <a:off x="3934969" y="8854092"/>
            <a:ext cx="3010323" cy="46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57" tIns="46429" rIns="92857" bIns="46429" anchor="b"/>
          <a:lstStyle>
            <a:lvl1pPr defTabSz="966788">
              <a:defRPr sz="2400">
                <a:solidFill>
                  <a:schemeClr val="tx1"/>
                </a:solidFill>
                <a:latin typeface="Times" charset="0"/>
                <a:ea typeface="ＭＳ Ｐゴシック" charset="0"/>
              </a:defRPr>
            </a:lvl1pPr>
            <a:lvl2pPr marL="742950" indent="-285750" defTabSz="966788">
              <a:defRPr sz="2400">
                <a:solidFill>
                  <a:schemeClr val="tx1"/>
                </a:solidFill>
                <a:latin typeface="Times" charset="0"/>
                <a:ea typeface="ＭＳ Ｐゴシック" charset="0"/>
              </a:defRPr>
            </a:lvl2pPr>
            <a:lvl3pPr marL="1143000" indent="-228600" defTabSz="966788">
              <a:defRPr sz="2400">
                <a:solidFill>
                  <a:schemeClr val="tx1"/>
                </a:solidFill>
                <a:latin typeface="Times" charset="0"/>
                <a:ea typeface="ＭＳ Ｐゴシック" charset="0"/>
              </a:defRPr>
            </a:lvl3pPr>
            <a:lvl4pPr marL="1600200" indent="-228600" defTabSz="966788">
              <a:defRPr sz="2400">
                <a:solidFill>
                  <a:schemeClr val="tx1"/>
                </a:solidFill>
                <a:latin typeface="Times" charset="0"/>
                <a:ea typeface="ＭＳ Ｐゴシック" charset="0"/>
              </a:defRPr>
            </a:lvl4pPr>
            <a:lvl5pPr marL="2057400" indent="-228600" defTabSz="966788">
              <a:defRPr sz="2400">
                <a:solidFill>
                  <a:schemeClr val="tx1"/>
                </a:solidFill>
                <a:latin typeface="Times"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charset="0"/>
                <a:ea typeface="ＭＳ Ｐゴシック" charset="0"/>
              </a:defRPr>
            </a:lvl9pPr>
          </a:lstStyle>
          <a:p>
            <a:pPr algn="r" eaLnBrk="0" hangingPunct="0"/>
            <a:fld id="{9D1C1CFB-6A42-0942-80FE-F1EC4614B2EE}" type="slidenum">
              <a:rPr lang="en-US" sz="1300">
                <a:solidFill>
                  <a:prstClr val="black"/>
                </a:solidFill>
                <a:latin typeface="Arial" charset="0"/>
                <a:ea typeface="MS PGothic" charset="0"/>
                <a:cs typeface="MS PGothic" charset="0"/>
              </a:rPr>
              <a:pPr algn="r" eaLnBrk="0" hangingPunct="0"/>
              <a:t>39</a:t>
            </a:fld>
            <a:endParaRPr lang="en-US" sz="1300" dirty="0">
              <a:solidFill>
                <a:prstClr val="black"/>
              </a:solidFill>
              <a:latin typeface="Arial" charset="0"/>
              <a:ea typeface="MS PGothic" charset="0"/>
              <a:cs typeface="MS PGothic" charset="0"/>
            </a:endParaRPr>
          </a:p>
        </p:txBody>
      </p:sp>
      <p:sp>
        <p:nvSpPr>
          <p:cNvPr id="70661" name="Rectangle 7"/>
          <p:cNvSpPr txBox="1">
            <a:spLocks noGrp="1" noChangeArrowheads="1"/>
          </p:cNvSpPr>
          <p:nvPr/>
        </p:nvSpPr>
        <p:spPr bwMode="auto">
          <a:xfrm>
            <a:off x="3934969" y="8854092"/>
            <a:ext cx="3010323" cy="46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57" tIns="46429" rIns="92857" bIns="46429" anchor="b"/>
          <a:lstStyle>
            <a:lvl1pPr defTabSz="966788">
              <a:defRPr sz="2400">
                <a:solidFill>
                  <a:schemeClr val="tx1"/>
                </a:solidFill>
                <a:latin typeface="Times" charset="0"/>
                <a:ea typeface="ＭＳ Ｐゴシック" charset="0"/>
              </a:defRPr>
            </a:lvl1pPr>
            <a:lvl2pPr marL="742950" indent="-285750" defTabSz="966788">
              <a:defRPr sz="2400">
                <a:solidFill>
                  <a:schemeClr val="tx1"/>
                </a:solidFill>
                <a:latin typeface="Times" charset="0"/>
                <a:ea typeface="ＭＳ Ｐゴシック" charset="0"/>
              </a:defRPr>
            </a:lvl2pPr>
            <a:lvl3pPr marL="1143000" indent="-228600" defTabSz="966788">
              <a:defRPr sz="2400">
                <a:solidFill>
                  <a:schemeClr val="tx1"/>
                </a:solidFill>
                <a:latin typeface="Times" charset="0"/>
                <a:ea typeface="ＭＳ Ｐゴシック" charset="0"/>
              </a:defRPr>
            </a:lvl3pPr>
            <a:lvl4pPr marL="1600200" indent="-228600" defTabSz="966788">
              <a:defRPr sz="2400">
                <a:solidFill>
                  <a:schemeClr val="tx1"/>
                </a:solidFill>
                <a:latin typeface="Times" charset="0"/>
                <a:ea typeface="ＭＳ Ｐゴシック" charset="0"/>
              </a:defRPr>
            </a:lvl4pPr>
            <a:lvl5pPr marL="2057400" indent="-228600" defTabSz="966788">
              <a:defRPr sz="2400">
                <a:solidFill>
                  <a:schemeClr val="tx1"/>
                </a:solidFill>
                <a:latin typeface="Times"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charset="0"/>
                <a:ea typeface="ＭＳ Ｐゴシック" charset="0"/>
              </a:defRPr>
            </a:lvl9pPr>
          </a:lstStyle>
          <a:p>
            <a:pPr algn="r" eaLnBrk="0" hangingPunct="0"/>
            <a:fld id="{1800A666-4EB1-E24B-AA75-B70AE5DA9ABB}" type="slidenum">
              <a:rPr lang="en-US" sz="1300">
                <a:solidFill>
                  <a:prstClr val="black"/>
                </a:solidFill>
                <a:latin typeface="Arial" charset="0"/>
                <a:ea typeface="MS PGothic" charset="0"/>
                <a:cs typeface="MS PGothic" charset="0"/>
              </a:rPr>
              <a:pPr algn="r" eaLnBrk="0" hangingPunct="0"/>
              <a:t>39</a:t>
            </a:fld>
            <a:endParaRPr lang="en-US" sz="1300" dirty="0">
              <a:solidFill>
                <a:prstClr val="black"/>
              </a:solidFill>
              <a:latin typeface="Arial" charset="0"/>
              <a:ea typeface="MS PGothic" charset="0"/>
              <a:cs typeface="MS PGothic" charset="0"/>
            </a:endParaRPr>
          </a:p>
        </p:txBody>
      </p:sp>
      <p:sp>
        <p:nvSpPr>
          <p:cNvPr id="70662" name="Rectangle 2"/>
          <p:cNvSpPr>
            <a:spLocks noGrp="1" noRot="1" noChangeAspect="1" noChangeArrowheads="1" noTextEdit="1"/>
          </p:cNvSpPr>
          <p:nvPr>
            <p:ph type="sldImg"/>
          </p:nvPr>
        </p:nvSpPr>
        <p:spPr bwMode="auto">
          <a:xfrm>
            <a:off x="1209675" y="752475"/>
            <a:ext cx="4527550" cy="33972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0663" name="Rectangle 3"/>
          <p:cNvSpPr>
            <a:spLocks noGrp="1" noChangeArrowheads="1"/>
          </p:cNvSpPr>
          <p:nvPr>
            <p:ph type="body" idx="1"/>
          </p:nvPr>
        </p:nvSpPr>
        <p:spPr bwMode="auto">
          <a:xfrm>
            <a:off x="844243" y="4431093"/>
            <a:ext cx="5258417" cy="39277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defTabSz="1102909"/>
            <a:endParaRPr lang="en-US" dirty="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886" eaLnBrk="0" hangingPunct="0">
              <a:defRPr sz="2600" b="1">
                <a:solidFill>
                  <a:schemeClr val="tx2"/>
                </a:solidFill>
                <a:latin typeface="Arial" pitchFamily="34" charset="0"/>
                <a:ea typeface="ＭＳ Ｐゴシック" pitchFamily="34" charset="-128"/>
              </a:defRPr>
            </a:lvl1pPr>
            <a:lvl2pPr marL="707675" indent="-272183" defTabSz="920886" eaLnBrk="0" hangingPunct="0">
              <a:defRPr sz="2600" b="1">
                <a:solidFill>
                  <a:schemeClr val="tx2"/>
                </a:solidFill>
                <a:latin typeface="Arial" pitchFamily="34" charset="0"/>
                <a:ea typeface="ＭＳ Ｐゴシック" pitchFamily="34" charset="-128"/>
              </a:defRPr>
            </a:lvl2pPr>
            <a:lvl3pPr marL="1088732" indent="-217747" defTabSz="920886" eaLnBrk="0" hangingPunct="0">
              <a:defRPr sz="2600" b="1">
                <a:solidFill>
                  <a:schemeClr val="tx2"/>
                </a:solidFill>
                <a:latin typeface="Arial" pitchFamily="34" charset="0"/>
                <a:ea typeface="ＭＳ Ｐゴシック" pitchFamily="34" charset="-128"/>
              </a:defRPr>
            </a:lvl3pPr>
            <a:lvl4pPr marL="1524224" indent="-217747" defTabSz="920886" eaLnBrk="0" hangingPunct="0">
              <a:defRPr sz="2600" b="1">
                <a:solidFill>
                  <a:schemeClr val="tx2"/>
                </a:solidFill>
                <a:latin typeface="Arial" pitchFamily="34" charset="0"/>
                <a:ea typeface="ＭＳ Ｐゴシック" pitchFamily="34" charset="-128"/>
              </a:defRPr>
            </a:lvl4pPr>
            <a:lvl5pPr marL="1959718" indent="-217747" defTabSz="920886" eaLnBrk="0" hangingPunct="0">
              <a:defRPr sz="2600" b="1">
                <a:solidFill>
                  <a:schemeClr val="tx2"/>
                </a:solidFill>
                <a:latin typeface="Arial" pitchFamily="34" charset="0"/>
                <a:ea typeface="ＭＳ Ｐゴシック" pitchFamily="34" charset="-128"/>
              </a:defRPr>
            </a:lvl5pPr>
            <a:lvl6pPr marL="2395210" indent="-217747" defTabSz="920886" eaLnBrk="0" fontAlgn="base" hangingPunct="0">
              <a:spcBef>
                <a:spcPct val="0"/>
              </a:spcBef>
              <a:spcAft>
                <a:spcPct val="0"/>
              </a:spcAft>
              <a:defRPr sz="2600" b="1">
                <a:solidFill>
                  <a:schemeClr val="tx2"/>
                </a:solidFill>
                <a:latin typeface="Arial" pitchFamily="34" charset="0"/>
                <a:ea typeface="ＭＳ Ｐゴシック" pitchFamily="34" charset="-128"/>
              </a:defRPr>
            </a:lvl6pPr>
            <a:lvl7pPr marL="2830703" indent="-217747" defTabSz="920886" eaLnBrk="0" fontAlgn="base" hangingPunct="0">
              <a:spcBef>
                <a:spcPct val="0"/>
              </a:spcBef>
              <a:spcAft>
                <a:spcPct val="0"/>
              </a:spcAft>
              <a:defRPr sz="2600" b="1">
                <a:solidFill>
                  <a:schemeClr val="tx2"/>
                </a:solidFill>
                <a:latin typeface="Arial" pitchFamily="34" charset="0"/>
                <a:ea typeface="ＭＳ Ｐゴシック" pitchFamily="34" charset="-128"/>
              </a:defRPr>
            </a:lvl7pPr>
            <a:lvl8pPr marL="3266195" indent="-217747" defTabSz="920886" eaLnBrk="0" fontAlgn="base" hangingPunct="0">
              <a:spcBef>
                <a:spcPct val="0"/>
              </a:spcBef>
              <a:spcAft>
                <a:spcPct val="0"/>
              </a:spcAft>
              <a:defRPr sz="2600" b="1">
                <a:solidFill>
                  <a:schemeClr val="tx2"/>
                </a:solidFill>
                <a:latin typeface="Arial" pitchFamily="34" charset="0"/>
                <a:ea typeface="ＭＳ Ｐゴシック" pitchFamily="34" charset="-128"/>
              </a:defRPr>
            </a:lvl8pPr>
            <a:lvl9pPr marL="3701689" indent="-217747" defTabSz="920886" eaLnBrk="0" fontAlgn="base" hangingPunct="0">
              <a:spcBef>
                <a:spcPct val="0"/>
              </a:spcBef>
              <a:spcAft>
                <a:spcPct val="0"/>
              </a:spcAft>
              <a:defRPr sz="2600" b="1">
                <a:solidFill>
                  <a:schemeClr val="tx2"/>
                </a:solidFill>
                <a:latin typeface="Arial" pitchFamily="34" charset="0"/>
                <a:ea typeface="ＭＳ Ｐゴシック" pitchFamily="34" charset="-128"/>
              </a:defRPr>
            </a:lvl9pPr>
          </a:lstStyle>
          <a:p>
            <a:fld id="{CB5D74F2-429F-4529-B28E-626DD42FDC1B}" type="slidenum">
              <a:rPr lang="en-US" sz="1200" b="0">
                <a:solidFill>
                  <a:prstClr val="black"/>
                </a:solidFill>
              </a:rPr>
              <a:pPr/>
              <a:t>42</a:t>
            </a:fld>
            <a:endParaRPr lang="en-US" sz="1200" b="0" dirty="0">
              <a:solidFill>
                <a:prstClr val="black"/>
              </a:solidFill>
            </a:endParaRPr>
          </a:p>
        </p:txBody>
      </p:sp>
      <p:sp>
        <p:nvSpPr>
          <p:cNvPr id="97283" name="Rectangle 7"/>
          <p:cNvSpPr txBox="1">
            <a:spLocks noGrp="1" noChangeArrowheads="1"/>
          </p:cNvSpPr>
          <p:nvPr/>
        </p:nvSpPr>
        <p:spPr bwMode="auto">
          <a:xfrm>
            <a:off x="3934768" y="8854787"/>
            <a:ext cx="3010625" cy="46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nchor="b"/>
          <a:lstStyle>
            <a:lvl1pPr defTabSz="966788" eaLnBrk="0" hangingPunct="0">
              <a:defRPr sz="2800" b="1">
                <a:solidFill>
                  <a:schemeClr val="tx2"/>
                </a:solidFill>
                <a:latin typeface="Arial" pitchFamily="34" charset="0"/>
                <a:ea typeface="ＭＳ Ｐゴシック" pitchFamily="34" charset="-128"/>
              </a:defRPr>
            </a:lvl1pPr>
            <a:lvl2pPr marL="742950" indent="-285750" defTabSz="966788" eaLnBrk="0" hangingPunct="0">
              <a:defRPr sz="2800" b="1">
                <a:solidFill>
                  <a:schemeClr val="tx2"/>
                </a:solidFill>
                <a:latin typeface="Arial" pitchFamily="34" charset="0"/>
                <a:ea typeface="ＭＳ Ｐゴシック" pitchFamily="34" charset="-128"/>
              </a:defRPr>
            </a:lvl2pPr>
            <a:lvl3pPr marL="1143000" indent="-228600" defTabSz="966788" eaLnBrk="0" hangingPunct="0">
              <a:defRPr sz="2800" b="1">
                <a:solidFill>
                  <a:schemeClr val="tx2"/>
                </a:solidFill>
                <a:latin typeface="Arial" pitchFamily="34" charset="0"/>
                <a:ea typeface="ＭＳ Ｐゴシック" pitchFamily="34" charset="-128"/>
              </a:defRPr>
            </a:lvl3pPr>
            <a:lvl4pPr marL="1600200" indent="-228600" defTabSz="966788" eaLnBrk="0" hangingPunct="0">
              <a:defRPr sz="2800" b="1">
                <a:solidFill>
                  <a:schemeClr val="tx2"/>
                </a:solidFill>
                <a:latin typeface="Arial" pitchFamily="34" charset="0"/>
                <a:ea typeface="ＭＳ Ｐゴシック" pitchFamily="34" charset="-128"/>
              </a:defRPr>
            </a:lvl4pPr>
            <a:lvl5pPr marL="2057400" indent="-228600" defTabSz="966788" eaLnBrk="0" hangingPunct="0">
              <a:defRPr sz="2800" b="1">
                <a:solidFill>
                  <a:schemeClr val="tx2"/>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800" b="1">
                <a:solidFill>
                  <a:schemeClr val="tx2"/>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800" b="1">
                <a:solidFill>
                  <a:schemeClr val="tx2"/>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800" b="1">
                <a:solidFill>
                  <a:schemeClr val="tx2"/>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800" b="1">
                <a:solidFill>
                  <a:schemeClr val="tx2"/>
                </a:solidFill>
                <a:latin typeface="Arial" pitchFamily="34" charset="0"/>
                <a:ea typeface="ＭＳ Ｐゴシック" pitchFamily="34" charset="-128"/>
              </a:defRPr>
            </a:lvl9pPr>
          </a:lstStyle>
          <a:p>
            <a:pPr algn="r" fontAlgn="auto">
              <a:spcBef>
                <a:spcPts val="0"/>
              </a:spcBef>
              <a:spcAft>
                <a:spcPts val="0"/>
              </a:spcAft>
            </a:pPr>
            <a:fld id="{C72B938F-1659-4E64-B7E1-D854D09ED6E4}" type="slidenum">
              <a:rPr lang="en-US" sz="1200" b="0">
                <a:solidFill>
                  <a:prstClr val="black"/>
                </a:solidFill>
              </a:rPr>
              <a:pPr algn="r" fontAlgn="auto">
                <a:spcBef>
                  <a:spcPts val="0"/>
                </a:spcBef>
                <a:spcAft>
                  <a:spcPts val="0"/>
                </a:spcAft>
              </a:pPr>
              <a:t>42</a:t>
            </a:fld>
            <a:endParaRPr lang="en-US" sz="1200" b="0" dirty="0">
              <a:solidFill>
                <a:prstClr val="black"/>
              </a:solidFill>
            </a:endParaRPr>
          </a:p>
        </p:txBody>
      </p:sp>
      <p:sp>
        <p:nvSpPr>
          <p:cNvPr id="97284" name="Rectangle 7"/>
          <p:cNvSpPr txBox="1">
            <a:spLocks noGrp="1" noChangeArrowheads="1"/>
          </p:cNvSpPr>
          <p:nvPr/>
        </p:nvSpPr>
        <p:spPr bwMode="auto">
          <a:xfrm>
            <a:off x="3934768" y="8854787"/>
            <a:ext cx="3010625" cy="46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nchor="b"/>
          <a:lstStyle>
            <a:lvl1pPr defTabSz="966788" eaLnBrk="0" hangingPunct="0">
              <a:defRPr sz="2800" b="1">
                <a:solidFill>
                  <a:schemeClr val="tx2"/>
                </a:solidFill>
                <a:latin typeface="Arial" pitchFamily="34" charset="0"/>
                <a:ea typeface="ＭＳ Ｐゴシック" pitchFamily="34" charset="-128"/>
              </a:defRPr>
            </a:lvl1pPr>
            <a:lvl2pPr marL="742950" indent="-285750" defTabSz="966788" eaLnBrk="0" hangingPunct="0">
              <a:defRPr sz="2800" b="1">
                <a:solidFill>
                  <a:schemeClr val="tx2"/>
                </a:solidFill>
                <a:latin typeface="Arial" pitchFamily="34" charset="0"/>
                <a:ea typeface="ＭＳ Ｐゴシック" pitchFamily="34" charset="-128"/>
              </a:defRPr>
            </a:lvl2pPr>
            <a:lvl3pPr marL="1143000" indent="-228600" defTabSz="966788" eaLnBrk="0" hangingPunct="0">
              <a:defRPr sz="2800" b="1">
                <a:solidFill>
                  <a:schemeClr val="tx2"/>
                </a:solidFill>
                <a:latin typeface="Arial" pitchFamily="34" charset="0"/>
                <a:ea typeface="ＭＳ Ｐゴシック" pitchFamily="34" charset="-128"/>
              </a:defRPr>
            </a:lvl3pPr>
            <a:lvl4pPr marL="1600200" indent="-228600" defTabSz="966788" eaLnBrk="0" hangingPunct="0">
              <a:defRPr sz="2800" b="1">
                <a:solidFill>
                  <a:schemeClr val="tx2"/>
                </a:solidFill>
                <a:latin typeface="Arial" pitchFamily="34" charset="0"/>
                <a:ea typeface="ＭＳ Ｐゴシック" pitchFamily="34" charset="-128"/>
              </a:defRPr>
            </a:lvl4pPr>
            <a:lvl5pPr marL="2057400" indent="-228600" defTabSz="966788" eaLnBrk="0" hangingPunct="0">
              <a:defRPr sz="2800" b="1">
                <a:solidFill>
                  <a:schemeClr val="tx2"/>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800" b="1">
                <a:solidFill>
                  <a:schemeClr val="tx2"/>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800" b="1">
                <a:solidFill>
                  <a:schemeClr val="tx2"/>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800" b="1">
                <a:solidFill>
                  <a:schemeClr val="tx2"/>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800" b="1">
                <a:solidFill>
                  <a:schemeClr val="tx2"/>
                </a:solidFill>
                <a:latin typeface="Arial" pitchFamily="34" charset="0"/>
                <a:ea typeface="ＭＳ Ｐゴシック" pitchFamily="34" charset="-128"/>
              </a:defRPr>
            </a:lvl9pPr>
          </a:lstStyle>
          <a:p>
            <a:pPr algn="r" fontAlgn="auto">
              <a:spcBef>
                <a:spcPts val="0"/>
              </a:spcBef>
              <a:spcAft>
                <a:spcPts val="0"/>
              </a:spcAft>
            </a:pPr>
            <a:fld id="{2C92B128-FF25-4E10-B584-3951C2CF759F}" type="slidenum">
              <a:rPr lang="en-US" sz="1200" b="0">
                <a:solidFill>
                  <a:prstClr val="black"/>
                </a:solidFill>
              </a:rPr>
              <a:pPr algn="r" fontAlgn="auto">
                <a:spcBef>
                  <a:spcPts val="0"/>
                </a:spcBef>
                <a:spcAft>
                  <a:spcPts val="0"/>
                </a:spcAft>
              </a:pPr>
              <a:t>42</a:t>
            </a:fld>
            <a:endParaRPr lang="en-US" sz="1200" b="0" dirty="0">
              <a:solidFill>
                <a:prstClr val="black"/>
              </a:solidFill>
            </a:endParaRPr>
          </a:p>
        </p:txBody>
      </p:sp>
      <p:sp>
        <p:nvSpPr>
          <p:cNvPr id="97285" name="Rectangle 7"/>
          <p:cNvSpPr txBox="1">
            <a:spLocks noGrp="1" noChangeArrowheads="1"/>
          </p:cNvSpPr>
          <p:nvPr/>
        </p:nvSpPr>
        <p:spPr bwMode="auto">
          <a:xfrm>
            <a:off x="3934768" y="8854787"/>
            <a:ext cx="3010625" cy="46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nchor="b"/>
          <a:lstStyle>
            <a:lvl1pPr defTabSz="966788" eaLnBrk="0" hangingPunct="0">
              <a:defRPr sz="2800" b="1">
                <a:solidFill>
                  <a:schemeClr val="tx2"/>
                </a:solidFill>
                <a:latin typeface="Arial" pitchFamily="34" charset="0"/>
                <a:ea typeface="ＭＳ Ｐゴシック" pitchFamily="34" charset="-128"/>
              </a:defRPr>
            </a:lvl1pPr>
            <a:lvl2pPr marL="742950" indent="-285750" defTabSz="966788" eaLnBrk="0" hangingPunct="0">
              <a:defRPr sz="2800" b="1">
                <a:solidFill>
                  <a:schemeClr val="tx2"/>
                </a:solidFill>
                <a:latin typeface="Arial" pitchFamily="34" charset="0"/>
                <a:ea typeface="ＭＳ Ｐゴシック" pitchFamily="34" charset="-128"/>
              </a:defRPr>
            </a:lvl2pPr>
            <a:lvl3pPr marL="1143000" indent="-228600" defTabSz="966788" eaLnBrk="0" hangingPunct="0">
              <a:defRPr sz="2800" b="1">
                <a:solidFill>
                  <a:schemeClr val="tx2"/>
                </a:solidFill>
                <a:latin typeface="Arial" pitchFamily="34" charset="0"/>
                <a:ea typeface="ＭＳ Ｐゴシック" pitchFamily="34" charset="-128"/>
              </a:defRPr>
            </a:lvl3pPr>
            <a:lvl4pPr marL="1600200" indent="-228600" defTabSz="966788" eaLnBrk="0" hangingPunct="0">
              <a:defRPr sz="2800" b="1">
                <a:solidFill>
                  <a:schemeClr val="tx2"/>
                </a:solidFill>
                <a:latin typeface="Arial" pitchFamily="34" charset="0"/>
                <a:ea typeface="ＭＳ Ｐゴシック" pitchFamily="34" charset="-128"/>
              </a:defRPr>
            </a:lvl4pPr>
            <a:lvl5pPr marL="2057400" indent="-228600" defTabSz="966788" eaLnBrk="0" hangingPunct="0">
              <a:defRPr sz="2800" b="1">
                <a:solidFill>
                  <a:schemeClr val="tx2"/>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800" b="1">
                <a:solidFill>
                  <a:schemeClr val="tx2"/>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800" b="1">
                <a:solidFill>
                  <a:schemeClr val="tx2"/>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800" b="1">
                <a:solidFill>
                  <a:schemeClr val="tx2"/>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800" b="1">
                <a:solidFill>
                  <a:schemeClr val="tx2"/>
                </a:solidFill>
                <a:latin typeface="Arial" pitchFamily="34" charset="0"/>
                <a:ea typeface="ＭＳ Ｐゴシック" pitchFamily="34" charset="-128"/>
              </a:defRPr>
            </a:lvl9pPr>
          </a:lstStyle>
          <a:p>
            <a:pPr algn="r" fontAlgn="auto">
              <a:spcBef>
                <a:spcPts val="0"/>
              </a:spcBef>
              <a:spcAft>
                <a:spcPts val="0"/>
              </a:spcAft>
            </a:pPr>
            <a:fld id="{36BB9727-47DF-44DB-BA84-392B5DFDC331}" type="slidenum">
              <a:rPr lang="en-US" sz="1200" b="0">
                <a:solidFill>
                  <a:prstClr val="black"/>
                </a:solidFill>
              </a:rPr>
              <a:pPr algn="r" fontAlgn="auto">
                <a:spcBef>
                  <a:spcPts val="0"/>
                </a:spcBef>
                <a:spcAft>
                  <a:spcPts val="0"/>
                </a:spcAft>
              </a:pPr>
              <a:t>42</a:t>
            </a:fld>
            <a:endParaRPr lang="en-US" sz="1200" b="0" dirty="0">
              <a:solidFill>
                <a:prstClr val="black"/>
              </a:solidFill>
            </a:endParaRPr>
          </a:p>
        </p:txBody>
      </p:sp>
      <p:sp>
        <p:nvSpPr>
          <p:cNvPr id="97286" name="Rectangle 2"/>
          <p:cNvSpPr>
            <a:spLocks noGrp="1" noRot="1" noChangeAspect="1" noChangeArrowheads="1" noTextEdit="1"/>
          </p:cNvSpPr>
          <p:nvPr>
            <p:ph type="sldImg"/>
          </p:nvPr>
        </p:nvSpPr>
        <p:spPr>
          <a:ln/>
        </p:spPr>
      </p:sp>
      <p:sp>
        <p:nvSpPr>
          <p:cNvPr id="972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8527639" indent="-38063256">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64383" eaLnBrk="0" fontAlgn="base" hangingPunct="0">
              <a:spcBef>
                <a:spcPct val="0"/>
              </a:spcBef>
              <a:spcAft>
                <a:spcPct val="0"/>
              </a:spcAft>
              <a:defRPr sz="2400">
                <a:solidFill>
                  <a:schemeClr val="tx1"/>
                </a:solidFill>
                <a:latin typeface="Times" charset="0"/>
                <a:ea typeface="ＭＳ Ｐゴシック" charset="0"/>
              </a:defRPr>
            </a:lvl6pPr>
            <a:lvl7pPr marL="928766" eaLnBrk="0" fontAlgn="base" hangingPunct="0">
              <a:spcBef>
                <a:spcPct val="0"/>
              </a:spcBef>
              <a:spcAft>
                <a:spcPct val="0"/>
              </a:spcAft>
              <a:defRPr sz="2400">
                <a:solidFill>
                  <a:schemeClr val="tx1"/>
                </a:solidFill>
                <a:latin typeface="Times" charset="0"/>
                <a:ea typeface="ＭＳ Ｐゴシック" charset="0"/>
              </a:defRPr>
            </a:lvl7pPr>
            <a:lvl8pPr marL="1393148" eaLnBrk="0" fontAlgn="base" hangingPunct="0">
              <a:spcBef>
                <a:spcPct val="0"/>
              </a:spcBef>
              <a:spcAft>
                <a:spcPct val="0"/>
              </a:spcAft>
              <a:defRPr sz="2400">
                <a:solidFill>
                  <a:schemeClr val="tx1"/>
                </a:solidFill>
                <a:latin typeface="Times" charset="0"/>
                <a:ea typeface="ＭＳ Ｐゴシック" charset="0"/>
              </a:defRPr>
            </a:lvl8pPr>
            <a:lvl9pPr marL="1857530" eaLnBrk="0" fontAlgn="base" hangingPunct="0">
              <a:spcBef>
                <a:spcPct val="0"/>
              </a:spcBef>
              <a:spcAft>
                <a:spcPct val="0"/>
              </a:spcAft>
              <a:defRPr sz="2400">
                <a:solidFill>
                  <a:schemeClr val="tx1"/>
                </a:solidFill>
                <a:latin typeface="Times" charset="0"/>
                <a:ea typeface="ＭＳ Ｐゴシック" charset="0"/>
              </a:defRPr>
            </a:lvl9pPr>
          </a:lstStyle>
          <a:p>
            <a:fld id="{C068671C-8512-3945-9FA2-F9F06C4E09F3}" type="slidenum">
              <a:rPr lang="en-US" sz="1300">
                <a:solidFill>
                  <a:prstClr val="black"/>
                </a:solidFill>
              </a:rPr>
              <a:pPr/>
              <a:t>47</a:t>
            </a:fld>
            <a:endParaRPr lang="en-US" sz="1300" dirty="0">
              <a:solidFill>
                <a:prstClr val="black"/>
              </a:solidFill>
            </a:endParaRPr>
          </a:p>
        </p:txBody>
      </p:sp>
      <p:sp>
        <p:nvSpPr>
          <p:cNvPr id="28675" name="Rectangle 7"/>
          <p:cNvSpPr txBox="1">
            <a:spLocks noGrp="1" noChangeArrowheads="1"/>
          </p:cNvSpPr>
          <p:nvPr/>
        </p:nvSpPr>
        <p:spPr bwMode="auto">
          <a:xfrm>
            <a:off x="3934969" y="8854092"/>
            <a:ext cx="3010323" cy="46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57" tIns="46429" rIns="92857" bIns="46429" anchor="b"/>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eaLnBrk="0" hangingPunct="0"/>
            <a:fld id="{033BA830-09AA-B946-BB01-4191FC229EEC}" type="slidenum">
              <a:rPr lang="en-US" sz="1300">
                <a:solidFill>
                  <a:prstClr val="black"/>
                </a:solidFill>
              </a:rPr>
              <a:pPr algn="r" eaLnBrk="0" hangingPunct="0"/>
              <a:t>47</a:t>
            </a:fld>
            <a:endParaRPr lang="en-US" sz="1300" dirty="0">
              <a:solidFill>
                <a:prstClr val="black"/>
              </a:solidFill>
            </a:endParaRPr>
          </a:p>
        </p:txBody>
      </p:sp>
      <p:sp>
        <p:nvSpPr>
          <p:cNvPr id="28676" name="Rectangle 7"/>
          <p:cNvSpPr txBox="1">
            <a:spLocks noGrp="1" noChangeArrowheads="1"/>
          </p:cNvSpPr>
          <p:nvPr/>
        </p:nvSpPr>
        <p:spPr bwMode="auto">
          <a:xfrm>
            <a:off x="3934969" y="8854092"/>
            <a:ext cx="3010323" cy="46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57" tIns="46429" rIns="92857" bIns="46429" anchor="b"/>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eaLnBrk="0" hangingPunct="0"/>
            <a:fld id="{E7567712-7DAA-D649-AA84-1653A9431081}" type="slidenum">
              <a:rPr lang="en-US" sz="1300">
                <a:solidFill>
                  <a:prstClr val="black"/>
                </a:solidFill>
              </a:rPr>
              <a:pPr algn="r" eaLnBrk="0" hangingPunct="0"/>
              <a:t>47</a:t>
            </a:fld>
            <a:endParaRPr lang="en-US" sz="1300" dirty="0">
              <a:solidFill>
                <a:prstClr val="black"/>
              </a:solidFill>
            </a:endParaRPr>
          </a:p>
        </p:txBody>
      </p:sp>
      <p:sp>
        <p:nvSpPr>
          <p:cNvPr id="28677" name="Rectangle 7"/>
          <p:cNvSpPr txBox="1">
            <a:spLocks noGrp="1" noChangeArrowheads="1"/>
          </p:cNvSpPr>
          <p:nvPr/>
        </p:nvSpPr>
        <p:spPr bwMode="auto">
          <a:xfrm>
            <a:off x="3934969" y="8854092"/>
            <a:ext cx="3010323" cy="46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57" tIns="46429" rIns="92857" bIns="46429" anchor="b"/>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eaLnBrk="0" hangingPunct="0"/>
            <a:fld id="{B9B69DDF-8C06-AF4E-9142-F57D0993D85E}" type="slidenum">
              <a:rPr lang="en-US" sz="1300">
                <a:solidFill>
                  <a:prstClr val="black"/>
                </a:solidFill>
              </a:rPr>
              <a:pPr algn="r" eaLnBrk="0" hangingPunct="0"/>
              <a:t>47</a:t>
            </a:fld>
            <a:endParaRPr lang="en-US" sz="1300" dirty="0">
              <a:solidFill>
                <a:prstClr val="black"/>
              </a:solidFill>
            </a:endParaRPr>
          </a:p>
        </p:txBody>
      </p:sp>
      <p:sp>
        <p:nvSpPr>
          <p:cNvPr id="28678" name="Rectangle 2"/>
          <p:cNvSpPr>
            <a:spLocks noGrp="1" noRot="1" noChangeAspect="1" noChangeArrowheads="1" noTextEdit="1"/>
          </p:cNvSpPr>
          <p:nvPr>
            <p:ph type="sldImg"/>
          </p:nvPr>
        </p:nvSpPr>
        <p:spPr bwMode="auto">
          <a:xfrm>
            <a:off x="1143000" y="700088"/>
            <a:ext cx="4660900" cy="3495675"/>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867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lIns="91762" tIns="45880" rIns="91762" bIns="45880" numCol="1" anchor="t" anchorCtr="0" compatLnSpc="1">
            <a:prstTxWarp prst="textNoShape">
              <a:avLst/>
            </a:prstTxWarp>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8527639" indent="-38063256">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64383" eaLnBrk="0" fontAlgn="base" hangingPunct="0">
              <a:spcBef>
                <a:spcPct val="0"/>
              </a:spcBef>
              <a:spcAft>
                <a:spcPct val="0"/>
              </a:spcAft>
              <a:defRPr sz="2400">
                <a:solidFill>
                  <a:schemeClr val="tx1"/>
                </a:solidFill>
                <a:latin typeface="Times" charset="0"/>
                <a:ea typeface="ＭＳ Ｐゴシック" charset="0"/>
              </a:defRPr>
            </a:lvl6pPr>
            <a:lvl7pPr marL="928766" eaLnBrk="0" fontAlgn="base" hangingPunct="0">
              <a:spcBef>
                <a:spcPct val="0"/>
              </a:spcBef>
              <a:spcAft>
                <a:spcPct val="0"/>
              </a:spcAft>
              <a:defRPr sz="2400">
                <a:solidFill>
                  <a:schemeClr val="tx1"/>
                </a:solidFill>
                <a:latin typeface="Times" charset="0"/>
                <a:ea typeface="ＭＳ Ｐゴシック" charset="0"/>
              </a:defRPr>
            </a:lvl7pPr>
            <a:lvl8pPr marL="1393148" eaLnBrk="0" fontAlgn="base" hangingPunct="0">
              <a:spcBef>
                <a:spcPct val="0"/>
              </a:spcBef>
              <a:spcAft>
                <a:spcPct val="0"/>
              </a:spcAft>
              <a:defRPr sz="2400">
                <a:solidFill>
                  <a:schemeClr val="tx1"/>
                </a:solidFill>
                <a:latin typeface="Times" charset="0"/>
                <a:ea typeface="ＭＳ Ｐゴシック" charset="0"/>
              </a:defRPr>
            </a:lvl8pPr>
            <a:lvl9pPr marL="1857530" eaLnBrk="0" fontAlgn="base" hangingPunct="0">
              <a:spcBef>
                <a:spcPct val="0"/>
              </a:spcBef>
              <a:spcAft>
                <a:spcPct val="0"/>
              </a:spcAft>
              <a:defRPr sz="2400">
                <a:solidFill>
                  <a:schemeClr val="tx1"/>
                </a:solidFill>
                <a:latin typeface="Times" charset="0"/>
                <a:ea typeface="ＭＳ Ｐゴシック" charset="0"/>
              </a:defRPr>
            </a:lvl9pPr>
          </a:lstStyle>
          <a:p>
            <a:fld id="{EABB0440-0998-7541-829C-DE2C0BF24A83}" type="slidenum">
              <a:rPr lang="en-US" sz="1300">
                <a:solidFill>
                  <a:srgbClr val="000000"/>
                </a:solidFill>
              </a:rPr>
              <a:pPr/>
              <a:t>48</a:t>
            </a:fld>
            <a:endParaRPr lang="en-US" sz="1300" dirty="0">
              <a:solidFill>
                <a:srgbClr val="000000"/>
              </a:solidFill>
            </a:endParaRPr>
          </a:p>
        </p:txBody>
      </p:sp>
      <p:sp>
        <p:nvSpPr>
          <p:cNvPr id="33795" name="Rectangle 7"/>
          <p:cNvSpPr txBox="1">
            <a:spLocks noGrp="1" noChangeArrowheads="1"/>
          </p:cNvSpPr>
          <p:nvPr/>
        </p:nvSpPr>
        <p:spPr bwMode="auto">
          <a:xfrm>
            <a:off x="3934969" y="8854092"/>
            <a:ext cx="3010323" cy="46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57" tIns="46429" rIns="92857" bIns="46429" anchor="b"/>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eaLnBrk="0" hangingPunct="0"/>
            <a:fld id="{68195B29-98D9-D14C-B0E3-5F2F40E92689}" type="slidenum">
              <a:rPr lang="en-US" sz="1300">
                <a:solidFill>
                  <a:srgbClr val="000000"/>
                </a:solidFill>
                <a:ea typeface="MS PGothic" charset="0"/>
                <a:cs typeface="MS PGothic" charset="0"/>
              </a:rPr>
              <a:pPr algn="r" eaLnBrk="0" hangingPunct="0"/>
              <a:t>48</a:t>
            </a:fld>
            <a:endParaRPr lang="en-US" sz="1300" dirty="0">
              <a:solidFill>
                <a:srgbClr val="000000"/>
              </a:solidFill>
              <a:ea typeface="MS PGothic" charset="0"/>
              <a:cs typeface="MS PGothic" charset="0"/>
            </a:endParaRPr>
          </a:p>
        </p:txBody>
      </p:sp>
      <p:sp>
        <p:nvSpPr>
          <p:cNvPr id="33796" name="Rectangle 7"/>
          <p:cNvSpPr txBox="1">
            <a:spLocks noGrp="1" noChangeArrowheads="1"/>
          </p:cNvSpPr>
          <p:nvPr/>
        </p:nvSpPr>
        <p:spPr bwMode="auto">
          <a:xfrm>
            <a:off x="3934969" y="8854092"/>
            <a:ext cx="3010323" cy="46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57" tIns="46429" rIns="92857" bIns="46429" anchor="b"/>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eaLnBrk="0" hangingPunct="0"/>
            <a:fld id="{92D09E50-A25C-F64B-BA3E-7133EAA24470}" type="slidenum">
              <a:rPr lang="en-US" sz="1300">
                <a:solidFill>
                  <a:srgbClr val="000000"/>
                </a:solidFill>
                <a:ea typeface="MS PGothic" charset="0"/>
                <a:cs typeface="MS PGothic" charset="0"/>
              </a:rPr>
              <a:pPr algn="r" eaLnBrk="0" hangingPunct="0"/>
              <a:t>48</a:t>
            </a:fld>
            <a:endParaRPr lang="en-US" sz="1300" dirty="0">
              <a:solidFill>
                <a:srgbClr val="000000"/>
              </a:solidFill>
              <a:ea typeface="MS PGothic" charset="0"/>
              <a:cs typeface="MS PGothic" charset="0"/>
            </a:endParaRPr>
          </a:p>
        </p:txBody>
      </p:sp>
      <p:sp>
        <p:nvSpPr>
          <p:cNvPr id="33797" name="Rectangle 7"/>
          <p:cNvSpPr txBox="1">
            <a:spLocks noGrp="1" noChangeArrowheads="1"/>
          </p:cNvSpPr>
          <p:nvPr/>
        </p:nvSpPr>
        <p:spPr bwMode="auto">
          <a:xfrm>
            <a:off x="3934969" y="8854092"/>
            <a:ext cx="3010323" cy="46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57" tIns="46429" rIns="92857" bIns="46429" anchor="b"/>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eaLnBrk="0" hangingPunct="0"/>
            <a:fld id="{A08BB12C-A70A-B243-AE9F-6DBB5C5E7105}" type="slidenum">
              <a:rPr lang="en-US" sz="1300">
                <a:solidFill>
                  <a:srgbClr val="000000"/>
                </a:solidFill>
                <a:ea typeface="MS PGothic" charset="0"/>
                <a:cs typeface="MS PGothic" charset="0"/>
              </a:rPr>
              <a:pPr algn="r" eaLnBrk="0" hangingPunct="0"/>
              <a:t>48</a:t>
            </a:fld>
            <a:endParaRPr lang="en-US" sz="1300" dirty="0">
              <a:solidFill>
                <a:srgbClr val="000000"/>
              </a:solidFill>
              <a:ea typeface="MS PGothic" charset="0"/>
              <a:cs typeface="MS PGothic" charset="0"/>
            </a:endParaRPr>
          </a:p>
        </p:txBody>
      </p:sp>
      <p:sp>
        <p:nvSpPr>
          <p:cNvPr id="33798" name="Rectangle 2"/>
          <p:cNvSpPr>
            <a:spLocks noGrp="1" noRot="1" noChangeAspect="1" noChangeArrowheads="1" noTextEdit="1"/>
          </p:cNvSpPr>
          <p:nvPr>
            <p:ph type="sldImg"/>
          </p:nvPr>
        </p:nvSpPr>
        <p:spPr bwMode="auto">
          <a:xfrm>
            <a:off x="1143000" y="700088"/>
            <a:ext cx="4660900" cy="3495675"/>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379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lIns="91762" tIns="45880" rIns="91762" bIns="45880" numCol="1" anchor="t" anchorCtr="0" compatLnSpc="1">
            <a:prstTxWarp prst="textNoShape">
              <a:avLst/>
            </a:prstTxWarp>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dirty="0">
              <a:latin typeface="Arial" charset="0"/>
              <a:ea typeface="ＭＳ Ｐゴシック" charset="0"/>
              <a:cs typeface="ＭＳ Ｐゴシック" charset="0"/>
            </a:endParaRPr>
          </a:p>
        </p:txBody>
      </p:sp>
      <p:sp>
        <p:nvSpPr>
          <p:cNvPr id="35844" name="Slide Number Placeholder 3"/>
          <p:cNvSpPr txBox="1">
            <a:spLocks noGrp="1"/>
          </p:cNvSpPr>
          <p:nvPr/>
        </p:nvSpPr>
        <p:spPr bwMode="auto">
          <a:xfrm>
            <a:off x="3934969" y="8854092"/>
            <a:ext cx="3010323" cy="46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68" tIns="46434" rIns="92868" bIns="46434" anchor="b"/>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a:fld id="{4AEA42D4-37EA-FA46-B5C0-CEE72933E29C}" type="slidenum">
              <a:rPr lang="en-US" sz="1300">
                <a:solidFill>
                  <a:srgbClr val="000000"/>
                </a:solidFill>
                <a:latin typeface="Arial" charset="0"/>
              </a:rPr>
              <a:pPr algn="r"/>
              <a:t>49</a:t>
            </a:fld>
            <a:endParaRPr lang="en-US" sz="1300" dirty="0">
              <a:solidFill>
                <a:srgbClr val="000000"/>
              </a:solidFill>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dirty="0">
              <a:latin typeface="Arial" charset="0"/>
              <a:ea typeface="ＭＳ Ｐゴシック" charset="0"/>
              <a:cs typeface="ＭＳ Ｐゴシック" charset="0"/>
            </a:endParaRP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8527639" indent="-38063256">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64383" eaLnBrk="0" fontAlgn="base" hangingPunct="0">
              <a:spcBef>
                <a:spcPct val="0"/>
              </a:spcBef>
              <a:spcAft>
                <a:spcPct val="0"/>
              </a:spcAft>
              <a:defRPr sz="2400">
                <a:solidFill>
                  <a:schemeClr val="tx1"/>
                </a:solidFill>
                <a:latin typeface="Times" charset="0"/>
                <a:ea typeface="ＭＳ Ｐゴシック" charset="0"/>
              </a:defRPr>
            </a:lvl6pPr>
            <a:lvl7pPr marL="928766" eaLnBrk="0" fontAlgn="base" hangingPunct="0">
              <a:spcBef>
                <a:spcPct val="0"/>
              </a:spcBef>
              <a:spcAft>
                <a:spcPct val="0"/>
              </a:spcAft>
              <a:defRPr sz="2400">
                <a:solidFill>
                  <a:schemeClr val="tx1"/>
                </a:solidFill>
                <a:latin typeface="Times" charset="0"/>
                <a:ea typeface="ＭＳ Ｐゴシック" charset="0"/>
              </a:defRPr>
            </a:lvl7pPr>
            <a:lvl8pPr marL="1393148" eaLnBrk="0" fontAlgn="base" hangingPunct="0">
              <a:spcBef>
                <a:spcPct val="0"/>
              </a:spcBef>
              <a:spcAft>
                <a:spcPct val="0"/>
              </a:spcAft>
              <a:defRPr sz="2400">
                <a:solidFill>
                  <a:schemeClr val="tx1"/>
                </a:solidFill>
                <a:latin typeface="Times" charset="0"/>
                <a:ea typeface="ＭＳ Ｐゴシック" charset="0"/>
              </a:defRPr>
            </a:lvl8pPr>
            <a:lvl9pPr marL="1857530" eaLnBrk="0" fontAlgn="base" hangingPunct="0">
              <a:spcBef>
                <a:spcPct val="0"/>
              </a:spcBef>
              <a:spcAft>
                <a:spcPct val="0"/>
              </a:spcAft>
              <a:defRPr sz="2400">
                <a:solidFill>
                  <a:schemeClr val="tx1"/>
                </a:solidFill>
                <a:latin typeface="Times" charset="0"/>
                <a:ea typeface="ＭＳ Ｐゴシック" charset="0"/>
              </a:defRPr>
            </a:lvl9pPr>
          </a:lstStyle>
          <a:p>
            <a:fld id="{328F689C-45F7-BF4A-AB90-2BDA8A545ADA}" type="slidenum">
              <a:rPr lang="en-US" sz="1300">
                <a:solidFill>
                  <a:srgbClr val="000000"/>
                </a:solidFill>
              </a:rPr>
              <a:pPr/>
              <a:t>50</a:t>
            </a:fld>
            <a:endParaRPr lang="en-US" sz="1300" dirty="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934917" y="8855711"/>
            <a:ext cx="3010798" cy="46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88" tIns="44344" rIns="88688" bIns="44344" anchor="b"/>
          <a:lstStyle>
            <a:lvl1pPr defTabSz="922338" eaLnBrk="0" hangingPunct="0">
              <a:defRPr sz="2400">
                <a:solidFill>
                  <a:srgbClr val="FFFF00"/>
                </a:solidFill>
                <a:latin typeface="Arial" charset="0"/>
                <a:ea typeface="ＭＳ Ｐゴシック" charset="0"/>
                <a:cs typeface="ＭＳ Ｐゴシック" charset="0"/>
              </a:defRPr>
            </a:lvl1pPr>
            <a:lvl2pPr marL="37931725" indent="-37474525" defTabSz="922338" eaLnBrk="0" hangingPunct="0">
              <a:defRPr sz="2400">
                <a:solidFill>
                  <a:srgbClr val="FFFF00"/>
                </a:solidFill>
                <a:latin typeface="Arial" charset="0"/>
                <a:ea typeface="ＭＳ Ｐゴシック" charset="0"/>
              </a:defRPr>
            </a:lvl2pPr>
            <a:lvl3pPr eaLnBrk="0" hangingPunct="0">
              <a:defRPr sz="2400">
                <a:solidFill>
                  <a:srgbClr val="FFFF00"/>
                </a:solidFill>
                <a:latin typeface="Arial" charset="0"/>
                <a:ea typeface="ＭＳ Ｐゴシック" charset="0"/>
              </a:defRPr>
            </a:lvl3pPr>
            <a:lvl4pPr eaLnBrk="0" hangingPunct="0">
              <a:defRPr sz="2400">
                <a:solidFill>
                  <a:srgbClr val="FFFF00"/>
                </a:solidFill>
                <a:latin typeface="Arial" charset="0"/>
                <a:ea typeface="ＭＳ Ｐゴシック" charset="0"/>
              </a:defRPr>
            </a:lvl4pPr>
            <a:lvl5pPr eaLnBrk="0" hangingPunct="0">
              <a:defRPr sz="2400">
                <a:solidFill>
                  <a:srgbClr val="FFFF00"/>
                </a:solidFill>
                <a:latin typeface="Arial" charset="0"/>
                <a:ea typeface="ＭＳ Ｐゴシック" charset="0"/>
              </a:defRPr>
            </a:lvl5pPr>
            <a:lvl6pPr marL="457200" eaLnBrk="0" fontAlgn="base" hangingPunct="0">
              <a:spcBef>
                <a:spcPct val="0"/>
              </a:spcBef>
              <a:spcAft>
                <a:spcPct val="0"/>
              </a:spcAft>
              <a:defRPr sz="2400">
                <a:solidFill>
                  <a:srgbClr val="FFFF00"/>
                </a:solidFill>
                <a:latin typeface="Arial" charset="0"/>
                <a:ea typeface="ＭＳ Ｐゴシック" charset="0"/>
              </a:defRPr>
            </a:lvl6pPr>
            <a:lvl7pPr marL="914400" eaLnBrk="0" fontAlgn="base" hangingPunct="0">
              <a:spcBef>
                <a:spcPct val="0"/>
              </a:spcBef>
              <a:spcAft>
                <a:spcPct val="0"/>
              </a:spcAft>
              <a:defRPr sz="2400">
                <a:solidFill>
                  <a:srgbClr val="FFFF00"/>
                </a:solidFill>
                <a:latin typeface="Arial" charset="0"/>
                <a:ea typeface="ＭＳ Ｐゴシック" charset="0"/>
              </a:defRPr>
            </a:lvl7pPr>
            <a:lvl8pPr marL="1371600" eaLnBrk="0" fontAlgn="base" hangingPunct="0">
              <a:spcBef>
                <a:spcPct val="0"/>
              </a:spcBef>
              <a:spcAft>
                <a:spcPct val="0"/>
              </a:spcAft>
              <a:defRPr sz="2400">
                <a:solidFill>
                  <a:srgbClr val="FFFF00"/>
                </a:solidFill>
                <a:latin typeface="Arial" charset="0"/>
                <a:ea typeface="ＭＳ Ｐゴシック" charset="0"/>
              </a:defRPr>
            </a:lvl8pPr>
            <a:lvl9pPr marL="1828800" eaLnBrk="0" fontAlgn="base" hangingPunct="0">
              <a:spcBef>
                <a:spcPct val="0"/>
              </a:spcBef>
              <a:spcAft>
                <a:spcPct val="0"/>
              </a:spcAft>
              <a:defRPr sz="2400">
                <a:solidFill>
                  <a:srgbClr val="FFFF00"/>
                </a:solidFill>
                <a:latin typeface="Arial" charset="0"/>
                <a:ea typeface="ＭＳ Ｐゴシック" charset="0"/>
              </a:defRPr>
            </a:lvl9pPr>
          </a:lstStyle>
          <a:p>
            <a:pPr algn="r" eaLnBrk="1" hangingPunct="1"/>
            <a:fld id="{00AFECBA-3056-E344-881A-BB4FE2950B2A}" type="slidenum">
              <a:rPr lang="en-US" sz="1200">
                <a:solidFill>
                  <a:prstClr val="black"/>
                </a:solidFill>
              </a:rPr>
              <a:pPr algn="r" eaLnBrk="1" hangingPunct="1"/>
              <a:t>56</a:t>
            </a:fld>
            <a:endParaRPr lang="en-US" sz="1200" dirty="0">
              <a:solidFill>
                <a:prstClr val="black"/>
              </a:solidFill>
            </a:endParaRPr>
          </a:p>
        </p:txBody>
      </p:sp>
      <p:sp>
        <p:nvSpPr>
          <p:cNvPr id="37891" name="Rectangle 2"/>
          <p:cNvSpPr>
            <a:spLocks noGrp="1" noRot="1" noChangeAspect="1" noChangeArrowheads="1" noTextEdit="1"/>
          </p:cNvSpPr>
          <p:nvPr>
            <p:ph type="sldImg"/>
          </p:nvPr>
        </p:nvSpPr>
        <p:spPr>
          <a:xfrm>
            <a:off x="1139825" y="696913"/>
            <a:ext cx="4667250" cy="3500437"/>
          </a:xfrm>
          <a:ln/>
        </p:spPr>
      </p:sp>
      <p:sp>
        <p:nvSpPr>
          <p:cNvPr id="37892" name="Rectangle 3"/>
          <p:cNvSpPr>
            <a:spLocks noGrp="1" noChangeArrowheads="1"/>
          </p:cNvSpPr>
          <p:nvPr>
            <p:ph type="body" idx="1"/>
          </p:nvPr>
        </p:nvSpPr>
        <p:spPr>
          <a:xfrm>
            <a:off x="695169" y="4425701"/>
            <a:ext cx="5556571" cy="41991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883" eaLnBrk="0" hangingPunct="0">
              <a:defRPr sz="2600" b="1">
                <a:solidFill>
                  <a:schemeClr val="tx2"/>
                </a:solidFill>
                <a:latin typeface="Arial" pitchFamily="34" charset="0"/>
                <a:ea typeface="ＭＳ Ｐゴシック" pitchFamily="34" charset="-128"/>
              </a:defRPr>
            </a:lvl1pPr>
            <a:lvl2pPr marL="707673" indent="-272182" defTabSz="920883" eaLnBrk="0" hangingPunct="0">
              <a:defRPr sz="2600" b="1">
                <a:solidFill>
                  <a:schemeClr val="tx2"/>
                </a:solidFill>
                <a:latin typeface="Arial" pitchFamily="34" charset="0"/>
                <a:ea typeface="ＭＳ Ｐゴシック" pitchFamily="34" charset="-128"/>
              </a:defRPr>
            </a:lvl2pPr>
            <a:lvl3pPr marL="1088728" indent="-217746" defTabSz="920883" eaLnBrk="0" hangingPunct="0">
              <a:defRPr sz="2600" b="1">
                <a:solidFill>
                  <a:schemeClr val="tx2"/>
                </a:solidFill>
                <a:latin typeface="Arial" pitchFamily="34" charset="0"/>
                <a:ea typeface="ＭＳ Ｐゴシック" pitchFamily="34" charset="-128"/>
              </a:defRPr>
            </a:lvl3pPr>
            <a:lvl4pPr marL="1524219" indent="-217746" defTabSz="920883" eaLnBrk="0" hangingPunct="0">
              <a:defRPr sz="2600" b="1">
                <a:solidFill>
                  <a:schemeClr val="tx2"/>
                </a:solidFill>
                <a:latin typeface="Arial" pitchFamily="34" charset="0"/>
                <a:ea typeface="ＭＳ Ｐゴシック" pitchFamily="34" charset="-128"/>
              </a:defRPr>
            </a:lvl4pPr>
            <a:lvl5pPr marL="1959710" indent="-217746" defTabSz="920883" eaLnBrk="0" hangingPunct="0">
              <a:defRPr sz="2600" b="1">
                <a:solidFill>
                  <a:schemeClr val="tx2"/>
                </a:solidFill>
                <a:latin typeface="Arial" pitchFamily="34" charset="0"/>
                <a:ea typeface="ＭＳ Ｐゴシック" pitchFamily="34" charset="-128"/>
              </a:defRPr>
            </a:lvl5pPr>
            <a:lvl6pPr marL="2395200" indent="-217746" defTabSz="920883" eaLnBrk="0" fontAlgn="base" hangingPunct="0">
              <a:spcBef>
                <a:spcPct val="0"/>
              </a:spcBef>
              <a:spcAft>
                <a:spcPct val="0"/>
              </a:spcAft>
              <a:defRPr sz="2600" b="1">
                <a:solidFill>
                  <a:schemeClr val="tx2"/>
                </a:solidFill>
                <a:latin typeface="Arial" pitchFamily="34" charset="0"/>
                <a:ea typeface="ＭＳ Ｐゴシック" pitchFamily="34" charset="-128"/>
              </a:defRPr>
            </a:lvl6pPr>
            <a:lvl7pPr marL="2830692" indent="-217746" defTabSz="920883" eaLnBrk="0" fontAlgn="base" hangingPunct="0">
              <a:spcBef>
                <a:spcPct val="0"/>
              </a:spcBef>
              <a:spcAft>
                <a:spcPct val="0"/>
              </a:spcAft>
              <a:defRPr sz="2600" b="1">
                <a:solidFill>
                  <a:schemeClr val="tx2"/>
                </a:solidFill>
                <a:latin typeface="Arial" pitchFamily="34" charset="0"/>
                <a:ea typeface="ＭＳ Ｐゴシック" pitchFamily="34" charset="-128"/>
              </a:defRPr>
            </a:lvl7pPr>
            <a:lvl8pPr marL="3266182" indent="-217746" defTabSz="920883" eaLnBrk="0" fontAlgn="base" hangingPunct="0">
              <a:spcBef>
                <a:spcPct val="0"/>
              </a:spcBef>
              <a:spcAft>
                <a:spcPct val="0"/>
              </a:spcAft>
              <a:defRPr sz="2600" b="1">
                <a:solidFill>
                  <a:schemeClr val="tx2"/>
                </a:solidFill>
                <a:latin typeface="Arial" pitchFamily="34" charset="0"/>
                <a:ea typeface="ＭＳ Ｐゴシック" pitchFamily="34" charset="-128"/>
              </a:defRPr>
            </a:lvl8pPr>
            <a:lvl9pPr marL="3701675" indent="-217746" defTabSz="920883" eaLnBrk="0" fontAlgn="base" hangingPunct="0">
              <a:spcBef>
                <a:spcPct val="0"/>
              </a:spcBef>
              <a:spcAft>
                <a:spcPct val="0"/>
              </a:spcAft>
              <a:defRPr sz="2600" b="1">
                <a:solidFill>
                  <a:schemeClr val="tx2"/>
                </a:solidFill>
                <a:latin typeface="Arial" pitchFamily="34" charset="0"/>
                <a:ea typeface="ＭＳ Ｐゴシック" pitchFamily="34" charset="-128"/>
              </a:defRPr>
            </a:lvl9pPr>
          </a:lstStyle>
          <a:p>
            <a:fld id="{CB5D74F2-429F-4529-B28E-626DD42FDC1B}" type="slidenum">
              <a:rPr lang="en-US" sz="1300" b="0">
                <a:solidFill>
                  <a:prstClr val="black"/>
                </a:solidFill>
              </a:rPr>
              <a:pPr/>
              <a:t>61</a:t>
            </a:fld>
            <a:endParaRPr lang="en-US" sz="1300" b="0" dirty="0">
              <a:solidFill>
                <a:prstClr val="black"/>
              </a:solidFill>
            </a:endParaRPr>
          </a:p>
        </p:txBody>
      </p:sp>
      <p:sp>
        <p:nvSpPr>
          <p:cNvPr id="97283" name="Rectangle 7"/>
          <p:cNvSpPr txBox="1">
            <a:spLocks noGrp="1" noChangeArrowheads="1"/>
          </p:cNvSpPr>
          <p:nvPr/>
        </p:nvSpPr>
        <p:spPr bwMode="auto">
          <a:xfrm>
            <a:off x="3934768" y="8854787"/>
            <a:ext cx="3010625" cy="46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nchor="b"/>
          <a:lstStyle>
            <a:lvl1pPr defTabSz="966788" eaLnBrk="0" hangingPunct="0">
              <a:defRPr sz="2800" b="1">
                <a:solidFill>
                  <a:schemeClr val="tx2"/>
                </a:solidFill>
                <a:latin typeface="Arial" pitchFamily="34" charset="0"/>
                <a:ea typeface="ＭＳ Ｐゴシック" pitchFamily="34" charset="-128"/>
              </a:defRPr>
            </a:lvl1pPr>
            <a:lvl2pPr marL="742950" indent="-285750" defTabSz="966788" eaLnBrk="0" hangingPunct="0">
              <a:defRPr sz="2800" b="1">
                <a:solidFill>
                  <a:schemeClr val="tx2"/>
                </a:solidFill>
                <a:latin typeface="Arial" pitchFamily="34" charset="0"/>
                <a:ea typeface="ＭＳ Ｐゴシック" pitchFamily="34" charset="-128"/>
              </a:defRPr>
            </a:lvl2pPr>
            <a:lvl3pPr marL="1143000" indent="-228600" defTabSz="966788" eaLnBrk="0" hangingPunct="0">
              <a:defRPr sz="2800" b="1">
                <a:solidFill>
                  <a:schemeClr val="tx2"/>
                </a:solidFill>
                <a:latin typeface="Arial" pitchFamily="34" charset="0"/>
                <a:ea typeface="ＭＳ Ｐゴシック" pitchFamily="34" charset="-128"/>
              </a:defRPr>
            </a:lvl3pPr>
            <a:lvl4pPr marL="1600200" indent="-228600" defTabSz="966788" eaLnBrk="0" hangingPunct="0">
              <a:defRPr sz="2800" b="1">
                <a:solidFill>
                  <a:schemeClr val="tx2"/>
                </a:solidFill>
                <a:latin typeface="Arial" pitchFamily="34" charset="0"/>
                <a:ea typeface="ＭＳ Ｐゴシック" pitchFamily="34" charset="-128"/>
              </a:defRPr>
            </a:lvl4pPr>
            <a:lvl5pPr marL="2057400" indent="-228600" defTabSz="966788" eaLnBrk="0" hangingPunct="0">
              <a:defRPr sz="2800" b="1">
                <a:solidFill>
                  <a:schemeClr val="tx2"/>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800" b="1">
                <a:solidFill>
                  <a:schemeClr val="tx2"/>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800" b="1">
                <a:solidFill>
                  <a:schemeClr val="tx2"/>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800" b="1">
                <a:solidFill>
                  <a:schemeClr val="tx2"/>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800" b="1">
                <a:solidFill>
                  <a:schemeClr val="tx2"/>
                </a:solidFill>
                <a:latin typeface="Arial" pitchFamily="34" charset="0"/>
                <a:ea typeface="ＭＳ Ｐゴシック" pitchFamily="34" charset="-128"/>
              </a:defRPr>
            </a:lvl9pPr>
          </a:lstStyle>
          <a:p>
            <a:pPr algn="r" fontAlgn="auto">
              <a:spcBef>
                <a:spcPts val="0"/>
              </a:spcBef>
              <a:spcAft>
                <a:spcPts val="0"/>
              </a:spcAft>
            </a:pPr>
            <a:fld id="{C72B938F-1659-4E64-B7E1-D854D09ED6E4}" type="slidenum">
              <a:rPr lang="en-US" sz="1300" b="0">
                <a:solidFill>
                  <a:prstClr val="black"/>
                </a:solidFill>
              </a:rPr>
              <a:pPr algn="r" fontAlgn="auto">
                <a:spcBef>
                  <a:spcPts val="0"/>
                </a:spcBef>
                <a:spcAft>
                  <a:spcPts val="0"/>
                </a:spcAft>
              </a:pPr>
              <a:t>61</a:t>
            </a:fld>
            <a:endParaRPr lang="en-US" sz="1300" b="0" dirty="0">
              <a:solidFill>
                <a:prstClr val="black"/>
              </a:solidFill>
            </a:endParaRPr>
          </a:p>
        </p:txBody>
      </p:sp>
      <p:sp>
        <p:nvSpPr>
          <p:cNvPr id="97284" name="Rectangle 7"/>
          <p:cNvSpPr txBox="1">
            <a:spLocks noGrp="1" noChangeArrowheads="1"/>
          </p:cNvSpPr>
          <p:nvPr/>
        </p:nvSpPr>
        <p:spPr bwMode="auto">
          <a:xfrm>
            <a:off x="3934768" y="8854787"/>
            <a:ext cx="3010625" cy="46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nchor="b"/>
          <a:lstStyle>
            <a:lvl1pPr defTabSz="966788" eaLnBrk="0" hangingPunct="0">
              <a:defRPr sz="2800" b="1">
                <a:solidFill>
                  <a:schemeClr val="tx2"/>
                </a:solidFill>
                <a:latin typeface="Arial" pitchFamily="34" charset="0"/>
                <a:ea typeface="ＭＳ Ｐゴシック" pitchFamily="34" charset="-128"/>
              </a:defRPr>
            </a:lvl1pPr>
            <a:lvl2pPr marL="742950" indent="-285750" defTabSz="966788" eaLnBrk="0" hangingPunct="0">
              <a:defRPr sz="2800" b="1">
                <a:solidFill>
                  <a:schemeClr val="tx2"/>
                </a:solidFill>
                <a:latin typeface="Arial" pitchFamily="34" charset="0"/>
                <a:ea typeface="ＭＳ Ｐゴシック" pitchFamily="34" charset="-128"/>
              </a:defRPr>
            </a:lvl2pPr>
            <a:lvl3pPr marL="1143000" indent="-228600" defTabSz="966788" eaLnBrk="0" hangingPunct="0">
              <a:defRPr sz="2800" b="1">
                <a:solidFill>
                  <a:schemeClr val="tx2"/>
                </a:solidFill>
                <a:latin typeface="Arial" pitchFamily="34" charset="0"/>
                <a:ea typeface="ＭＳ Ｐゴシック" pitchFamily="34" charset="-128"/>
              </a:defRPr>
            </a:lvl3pPr>
            <a:lvl4pPr marL="1600200" indent="-228600" defTabSz="966788" eaLnBrk="0" hangingPunct="0">
              <a:defRPr sz="2800" b="1">
                <a:solidFill>
                  <a:schemeClr val="tx2"/>
                </a:solidFill>
                <a:latin typeface="Arial" pitchFamily="34" charset="0"/>
                <a:ea typeface="ＭＳ Ｐゴシック" pitchFamily="34" charset="-128"/>
              </a:defRPr>
            </a:lvl4pPr>
            <a:lvl5pPr marL="2057400" indent="-228600" defTabSz="966788" eaLnBrk="0" hangingPunct="0">
              <a:defRPr sz="2800" b="1">
                <a:solidFill>
                  <a:schemeClr val="tx2"/>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800" b="1">
                <a:solidFill>
                  <a:schemeClr val="tx2"/>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800" b="1">
                <a:solidFill>
                  <a:schemeClr val="tx2"/>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800" b="1">
                <a:solidFill>
                  <a:schemeClr val="tx2"/>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800" b="1">
                <a:solidFill>
                  <a:schemeClr val="tx2"/>
                </a:solidFill>
                <a:latin typeface="Arial" pitchFamily="34" charset="0"/>
                <a:ea typeface="ＭＳ Ｐゴシック" pitchFamily="34" charset="-128"/>
              </a:defRPr>
            </a:lvl9pPr>
          </a:lstStyle>
          <a:p>
            <a:pPr algn="r" fontAlgn="auto">
              <a:spcBef>
                <a:spcPts val="0"/>
              </a:spcBef>
              <a:spcAft>
                <a:spcPts val="0"/>
              </a:spcAft>
            </a:pPr>
            <a:fld id="{2C92B128-FF25-4E10-B584-3951C2CF759F}" type="slidenum">
              <a:rPr lang="en-US" sz="1300" b="0">
                <a:solidFill>
                  <a:prstClr val="black"/>
                </a:solidFill>
              </a:rPr>
              <a:pPr algn="r" fontAlgn="auto">
                <a:spcBef>
                  <a:spcPts val="0"/>
                </a:spcBef>
                <a:spcAft>
                  <a:spcPts val="0"/>
                </a:spcAft>
              </a:pPr>
              <a:t>61</a:t>
            </a:fld>
            <a:endParaRPr lang="en-US" sz="1300" b="0" dirty="0">
              <a:solidFill>
                <a:prstClr val="black"/>
              </a:solidFill>
            </a:endParaRPr>
          </a:p>
        </p:txBody>
      </p:sp>
      <p:sp>
        <p:nvSpPr>
          <p:cNvPr id="97285" name="Rectangle 7"/>
          <p:cNvSpPr txBox="1">
            <a:spLocks noGrp="1" noChangeArrowheads="1"/>
          </p:cNvSpPr>
          <p:nvPr/>
        </p:nvSpPr>
        <p:spPr bwMode="auto">
          <a:xfrm>
            <a:off x="3934768" y="8854787"/>
            <a:ext cx="3010625" cy="46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nchor="b"/>
          <a:lstStyle>
            <a:lvl1pPr defTabSz="966788" eaLnBrk="0" hangingPunct="0">
              <a:defRPr sz="2800" b="1">
                <a:solidFill>
                  <a:schemeClr val="tx2"/>
                </a:solidFill>
                <a:latin typeface="Arial" pitchFamily="34" charset="0"/>
                <a:ea typeface="ＭＳ Ｐゴシック" pitchFamily="34" charset="-128"/>
              </a:defRPr>
            </a:lvl1pPr>
            <a:lvl2pPr marL="742950" indent="-285750" defTabSz="966788" eaLnBrk="0" hangingPunct="0">
              <a:defRPr sz="2800" b="1">
                <a:solidFill>
                  <a:schemeClr val="tx2"/>
                </a:solidFill>
                <a:latin typeface="Arial" pitchFamily="34" charset="0"/>
                <a:ea typeface="ＭＳ Ｐゴシック" pitchFamily="34" charset="-128"/>
              </a:defRPr>
            </a:lvl2pPr>
            <a:lvl3pPr marL="1143000" indent="-228600" defTabSz="966788" eaLnBrk="0" hangingPunct="0">
              <a:defRPr sz="2800" b="1">
                <a:solidFill>
                  <a:schemeClr val="tx2"/>
                </a:solidFill>
                <a:latin typeface="Arial" pitchFamily="34" charset="0"/>
                <a:ea typeface="ＭＳ Ｐゴシック" pitchFamily="34" charset="-128"/>
              </a:defRPr>
            </a:lvl3pPr>
            <a:lvl4pPr marL="1600200" indent="-228600" defTabSz="966788" eaLnBrk="0" hangingPunct="0">
              <a:defRPr sz="2800" b="1">
                <a:solidFill>
                  <a:schemeClr val="tx2"/>
                </a:solidFill>
                <a:latin typeface="Arial" pitchFamily="34" charset="0"/>
                <a:ea typeface="ＭＳ Ｐゴシック" pitchFamily="34" charset="-128"/>
              </a:defRPr>
            </a:lvl4pPr>
            <a:lvl5pPr marL="2057400" indent="-228600" defTabSz="966788" eaLnBrk="0" hangingPunct="0">
              <a:defRPr sz="2800" b="1">
                <a:solidFill>
                  <a:schemeClr val="tx2"/>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sz="2800" b="1">
                <a:solidFill>
                  <a:schemeClr val="tx2"/>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sz="2800" b="1">
                <a:solidFill>
                  <a:schemeClr val="tx2"/>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sz="2800" b="1">
                <a:solidFill>
                  <a:schemeClr val="tx2"/>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sz="2800" b="1">
                <a:solidFill>
                  <a:schemeClr val="tx2"/>
                </a:solidFill>
                <a:latin typeface="Arial" pitchFamily="34" charset="0"/>
                <a:ea typeface="ＭＳ Ｐゴシック" pitchFamily="34" charset="-128"/>
              </a:defRPr>
            </a:lvl9pPr>
          </a:lstStyle>
          <a:p>
            <a:pPr algn="r" fontAlgn="auto">
              <a:spcBef>
                <a:spcPts val="0"/>
              </a:spcBef>
              <a:spcAft>
                <a:spcPts val="0"/>
              </a:spcAft>
            </a:pPr>
            <a:fld id="{36BB9727-47DF-44DB-BA84-392B5DFDC331}" type="slidenum">
              <a:rPr lang="en-US" sz="1300" b="0">
                <a:solidFill>
                  <a:prstClr val="black"/>
                </a:solidFill>
              </a:rPr>
              <a:pPr algn="r" fontAlgn="auto">
                <a:spcBef>
                  <a:spcPts val="0"/>
                </a:spcBef>
                <a:spcAft>
                  <a:spcPts val="0"/>
                </a:spcAft>
              </a:pPr>
              <a:t>61</a:t>
            </a:fld>
            <a:endParaRPr lang="en-US" sz="1300" b="0" dirty="0">
              <a:solidFill>
                <a:prstClr val="black"/>
              </a:solidFill>
            </a:endParaRPr>
          </a:p>
        </p:txBody>
      </p:sp>
      <p:sp>
        <p:nvSpPr>
          <p:cNvPr id="97286" name="Rectangle 2"/>
          <p:cNvSpPr>
            <a:spLocks noGrp="1" noRot="1" noChangeAspect="1" noChangeArrowheads="1" noTextEdit="1"/>
          </p:cNvSpPr>
          <p:nvPr>
            <p:ph type="sldImg"/>
          </p:nvPr>
        </p:nvSpPr>
        <p:spPr>
          <a:ln/>
        </p:spPr>
      </p:sp>
      <p:sp>
        <p:nvSpPr>
          <p:cNvPr id="972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60398" fontAlgn="auto">
              <a:spcBef>
                <a:spcPts val="0"/>
              </a:spcBef>
              <a:spcAft>
                <a:spcPts val="0"/>
              </a:spcAft>
              <a:defRPr/>
            </a:pPr>
            <a:endParaRPr lang="en-US" sz="1300" dirty="0">
              <a:latin typeface="+mn-l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txBox="1">
            <a:spLocks noGrp="1" noChangeArrowheads="1"/>
          </p:cNvSpPr>
          <p:nvPr/>
        </p:nvSpPr>
        <p:spPr bwMode="auto">
          <a:xfrm>
            <a:off x="3934768" y="8854789"/>
            <a:ext cx="3010625" cy="46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77" tIns="46439" rIns="92877" bIns="46439" anchor="b"/>
          <a:lstStyle>
            <a:lvl1pPr defTabSz="966788" eaLnBrk="0" hangingPunct="0">
              <a:defRPr sz="2400">
                <a:solidFill>
                  <a:srgbClr val="FFFF00"/>
                </a:solidFill>
                <a:latin typeface="Arial" charset="0"/>
                <a:ea typeface="ＭＳ Ｐゴシック" charset="0"/>
                <a:cs typeface="ＭＳ Ｐゴシック" charset="0"/>
              </a:defRPr>
            </a:lvl1pPr>
            <a:lvl2pPr marL="742950" indent="-285750" defTabSz="966788" eaLnBrk="0" hangingPunct="0">
              <a:defRPr sz="2400">
                <a:solidFill>
                  <a:srgbClr val="FFFF00"/>
                </a:solidFill>
                <a:latin typeface="Arial" charset="0"/>
                <a:ea typeface="ＭＳ Ｐゴシック" charset="0"/>
              </a:defRPr>
            </a:lvl2pPr>
            <a:lvl3pPr marL="1143000" indent="-228600" defTabSz="966788" eaLnBrk="0" hangingPunct="0">
              <a:defRPr sz="2400">
                <a:solidFill>
                  <a:srgbClr val="FFFF00"/>
                </a:solidFill>
                <a:latin typeface="Arial" charset="0"/>
                <a:ea typeface="ＭＳ Ｐゴシック" charset="0"/>
              </a:defRPr>
            </a:lvl3pPr>
            <a:lvl4pPr marL="1600200" indent="-228600" defTabSz="966788" eaLnBrk="0" hangingPunct="0">
              <a:defRPr sz="2400">
                <a:solidFill>
                  <a:srgbClr val="FFFF00"/>
                </a:solidFill>
                <a:latin typeface="Arial" charset="0"/>
                <a:ea typeface="ＭＳ Ｐゴシック" charset="0"/>
              </a:defRPr>
            </a:lvl4pPr>
            <a:lvl5pPr marL="2057400" indent="-228600" defTabSz="966788" eaLnBrk="0" hangingPunct="0">
              <a:defRPr sz="2400">
                <a:solidFill>
                  <a:srgbClr val="FFFF00"/>
                </a:solidFill>
                <a:latin typeface="Arial" charset="0"/>
                <a:ea typeface="ＭＳ Ｐゴシック" charset="0"/>
              </a:defRPr>
            </a:lvl5pPr>
            <a:lvl6pPr marL="2514600" indent="-228600" defTabSz="966788" eaLnBrk="0" fontAlgn="base" hangingPunct="0">
              <a:spcBef>
                <a:spcPct val="0"/>
              </a:spcBef>
              <a:spcAft>
                <a:spcPct val="0"/>
              </a:spcAft>
              <a:defRPr sz="2400">
                <a:solidFill>
                  <a:srgbClr val="FFFF00"/>
                </a:solidFill>
                <a:latin typeface="Arial" charset="0"/>
                <a:ea typeface="ＭＳ Ｐゴシック" charset="0"/>
              </a:defRPr>
            </a:lvl6pPr>
            <a:lvl7pPr marL="2971800" indent="-228600" defTabSz="966788" eaLnBrk="0" fontAlgn="base" hangingPunct="0">
              <a:spcBef>
                <a:spcPct val="0"/>
              </a:spcBef>
              <a:spcAft>
                <a:spcPct val="0"/>
              </a:spcAft>
              <a:defRPr sz="2400">
                <a:solidFill>
                  <a:srgbClr val="FFFF00"/>
                </a:solidFill>
                <a:latin typeface="Arial" charset="0"/>
                <a:ea typeface="ＭＳ Ｐゴシック" charset="0"/>
              </a:defRPr>
            </a:lvl7pPr>
            <a:lvl8pPr marL="3429000" indent="-228600" defTabSz="966788" eaLnBrk="0" fontAlgn="base" hangingPunct="0">
              <a:spcBef>
                <a:spcPct val="0"/>
              </a:spcBef>
              <a:spcAft>
                <a:spcPct val="0"/>
              </a:spcAft>
              <a:defRPr sz="2400">
                <a:solidFill>
                  <a:srgbClr val="FFFF00"/>
                </a:solidFill>
                <a:latin typeface="Arial" charset="0"/>
                <a:ea typeface="ＭＳ Ｐゴシック" charset="0"/>
              </a:defRPr>
            </a:lvl8pPr>
            <a:lvl9pPr marL="3886200" indent="-228600" defTabSz="966788" eaLnBrk="0" fontAlgn="base" hangingPunct="0">
              <a:spcBef>
                <a:spcPct val="0"/>
              </a:spcBef>
              <a:spcAft>
                <a:spcPct val="0"/>
              </a:spcAft>
              <a:defRPr sz="2400">
                <a:solidFill>
                  <a:srgbClr val="FFFF00"/>
                </a:solidFill>
                <a:latin typeface="Arial" charset="0"/>
                <a:ea typeface="ＭＳ Ｐゴシック" charset="0"/>
              </a:defRPr>
            </a:lvl9pPr>
          </a:lstStyle>
          <a:p>
            <a:pPr algn="r" eaLnBrk="1" hangingPunct="1"/>
            <a:fld id="{CECD3248-9493-2C42-8643-2635074F1BD7}" type="slidenum">
              <a:rPr lang="en-US" sz="1300">
                <a:solidFill>
                  <a:prstClr val="black"/>
                </a:solidFill>
              </a:rPr>
              <a:pPr algn="r" eaLnBrk="1" hangingPunct="1"/>
              <a:t>17</a:t>
            </a:fld>
            <a:endParaRPr lang="en-US" sz="1300" dirty="0">
              <a:solidFill>
                <a:prstClr val="black"/>
              </a:solidFill>
            </a:endParaRPr>
          </a:p>
        </p:txBody>
      </p:sp>
      <p:sp>
        <p:nvSpPr>
          <p:cNvPr id="36866" name="Rectangle 2"/>
          <p:cNvSpPr>
            <a:spLocks noGrp="1" noRot="1" noChangeAspect="1" noChangeArrowheads="1" noTextEdit="1"/>
          </p:cNvSpPr>
          <p:nvPr>
            <p:ph type="sldImg"/>
          </p:nvPr>
        </p:nvSpPr>
        <p:spPr>
          <a:xfrm>
            <a:off x="1143000" y="700088"/>
            <a:ext cx="4660900" cy="3495675"/>
          </a:xfrm>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B623CC87-0F9D-4118-991C-35C31DDFFB71}" type="slidenum">
              <a:rPr lang="en-US" altLang="en-US" sz="1300" b="0">
                <a:solidFill>
                  <a:prstClr val="black"/>
                </a:solidFill>
              </a:rPr>
              <a:pPr/>
              <a:t>62</a:t>
            </a:fld>
            <a:endParaRPr lang="en-US" altLang="en-US" sz="1300" b="0" dirty="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9A262DCC-2D4B-417C-8EDC-9E5879011E13}" type="slidenum">
              <a:rPr lang="en-US" altLang="en-US" sz="1300" b="0">
                <a:solidFill>
                  <a:prstClr val="black"/>
                </a:solidFill>
              </a:rPr>
              <a:pPr/>
              <a:t>63</a:t>
            </a:fld>
            <a:endParaRPr lang="en-US" altLang="en-US" sz="1300" b="0" dirty="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941D5D16-BAA4-479B-94A2-B031A8F3C5BB}" type="slidenum">
              <a:rPr lang="en-US" altLang="en-US" sz="1300" b="0">
                <a:solidFill>
                  <a:prstClr val="black"/>
                </a:solidFill>
              </a:rPr>
              <a:pPr/>
              <a:t>64</a:t>
            </a:fld>
            <a:endParaRPr lang="en-US" altLang="en-US" sz="1300" b="0" dirty="0">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2E9F113E-4313-447D-BFAA-EF0963621E59}" type="slidenum">
              <a:rPr lang="en-US" altLang="en-US" sz="1300" b="0">
                <a:solidFill>
                  <a:prstClr val="black"/>
                </a:solidFill>
              </a:rPr>
              <a:pPr/>
              <a:t>65</a:t>
            </a:fld>
            <a:endParaRPr lang="en-US" altLang="en-US" sz="1300" b="0" dirty="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2E9F113E-4313-447D-BFAA-EF0963621E59}" type="slidenum">
              <a:rPr lang="en-US" altLang="en-US" sz="1300" b="0">
                <a:solidFill>
                  <a:prstClr val="black"/>
                </a:solidFill>
              </a:rPr>
              <a:pPr/>
              <a:t>66</a:t>
            </a:fld>
            <a:endParaRPr lang="en-US" altLang="en-US" sz="1300" b="0"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C84EDA53-4C8E-4B7A-981C-2594B7A01755}" type="slidenum">
              <a:rPr lang="en-US" altLang="en-US" sz="1300" b="0">
                <a:solidFill>
                  <a:prstClr val="black"/>
                </a:solidFill>
              </a:rPr>
              <a:pPr/>
              <a:t>67</a:t>
            </a:fld>
            <a:endParaRPr lang="en-US" altLang="en-US" sz="1300" b="0" dirty="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76133644-4979-45F3-B45C-DE1CC7F7718A}" type="slidenum">
              <a:rPr lang="en-US" altLang="en-US" sz="1300" b="0">
                <a:solidFill>
                  <a:prstClr val="black"/>
                </a:solidFill>
              </a:rPr>
              <a:pPr/>
              <a:t>68</a:t>
            </a:fld>
            <a:endParaRPr lang="en-US" altLang="en-US" sz="1300" b="0" dirty="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F2C5C451-0FD6-4C77-84DA-D89357032E7D}" type="slidenum">
              <a:rPr lang="en-US" altLang="en-US" sz="1300" b="0">
                <a:solidFill>
                  <a:prstClr val="black"/>
                </a:solidFill>
              </a:rPr>
              <a:pPr/>
              <a:t>69</a:t>
            </a:fld>
            <a:endParaRPr lang="en-US" altLang="en-US" sz="1300" b="0" dirty="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0B941A7B-83F9-4494-998C-D98FA30EB4AF}" type="slidenum">
              <a:rPr lang="en-US" altLang="en-US" sz="1300" b="0">
                <a:solidFill>
                  <a:prstClr val="black"/>
                </a:solidFill>
              </a:rPr>
              <a:pPr/>
              <a:t>70</a:t>
            </a:fld>
            <a:endParaRPr lang="en-US" altLang="en-US" sz="1300" b="0" dirty="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8E019E4C-7D01-4820-A123-3894E0E0B7C8}" type="slidenum">
              <a:rPr lang="en-US" altLang="en-US" sz="1300" b="0">
                <a:solidFill>
                  <a:prstClr val="black"/>
                </a:solidFill>
              </a:rPr>
              <a:pPr/>
              <a:t>71</a:t>
            </a:fld>
            <a:endParaRPr lang="en-US" altLang="en-US" sz="1300" b="0"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txBox="1">
            <a:spLocks noGrp="1" noChangeArrowheads="1"/>
          </p:cNvSpPr>
          <p:nvPr/>
        </p:nvSpPr>
        <p:spPr bwMode="auto">
          <a:xfrm>
            <a:off x="3934768" y="8854789"/>
            <a:ext cx="3010625" cy="46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77" tIns="46439" rIns="92877" bIns="46439" anchor="b"/>
          <a:lstStyle>
            <a:lvl1pPr defTabSz="966788" eaLnBrk="0" hangingPunct="0">
              <a:defRPr sz="2400">
                <a:solidFill>
                  <a:srgbClr val="FFFF00"/>
                </a:solidFill>
                <a:latin typeface="Arial" charset="0"/>
                <a:ea typeface="ＭＳ Ｐゴシック" charset="0"/>
                <a:cs typeface="ＭＳ Ｐゴシック" charset="0"/>
              </a:defRPr>
            </a:lvl1pPr>
            <a:lvl2pPr marL="742950" indent="-285750" defTabSz="966788" eaLnBrk="0" hangingPunct="0">
              <a:defRPr sz="2400">
                <a:solidFill>
                  <a:srgbClr val="FFFF00"/>
                </a:solidFill>
                <a:latin typeface="Arial" charset="0"/>
                <a:ea typeface="ＭＳ Ｐゴシック" charset="0"/>
              </a:defRPr>
            </a:lvl2pPr>
            <a:lvl3pPr marL="1143000" indent="-228600" defTabSz="966788" eaLnBrk="0" hangingPunct="0">
              <a:defRPr sz="2400">
                <a:solidFill>
                  <a:srgbClr val="FFFF00"/>
                </a:solidFill>
                <a:latin typeface="Arial" charset="0"/>
                <a:ea typeface="ＭＳ Ｐゴシック" charset="0"/>
              </a:defRPr>
            </a:lvl3pPr>
            <a:lvl4pPr marL="1600200" indent="-228600" defTabSz="966788" eaLnBrk="0" hangingPunct="0">
              <a:defRPr sz="2400">
                <a:solidFill>
                  <a:srgbClr val="FFFF00"/>
                </a:solidFill>
                <a:latin typeface="Arial" charset="0"/>
                <a:ea typeface="ＭＳ Ｐゴシック" charset="0"/>
              </a:defRPr>
            </a:lvl4pPr>
            <a:lvl5pPr marL="2057400" indent="-228600" defTabSz="966788" eaLnBrk="0" hangingPunct="0">
              <a:defRPr sz="2400">
                <a:solidFill>
                  <a:srgbClr val="FFFF00"/>
                </a:solidFill>
                <a:latin typeface="Arial" charset="0"/>
                <a:ea typeface="ＭＳ Ｐゴシック" charset="0"/>
              </a:defRPr>
            </a:lvl5pPr>
            <a:lvl6pPr marL="2514600" indent="-228600" defTabSz="966788" eaLnBrk="0" fontAlgn="base" hangingPunct="0">
              <a:spcBef>
                <a:spcPct val="0"/>
              </a:spcBef>
              <a:spcAft>
                <a:spcPct val="0"/>
              </a:spcAft>
              <a:defRPr sz="2400">
                <a:solidFill>
                  <a:srgbClr val="FFFF00"/>
                </a:solidFill>
                <a:latin typeface="Arial" charset="0"/>
                <a:ea typeface="ＭＳ Ｐゴシック" charset="0"/>
              </a:defRPr>
            </a:lvl6pPr>
            <a:lvl7pPr marL="2971800" indent="-228600" defTabSz="966788" eaLnBrk="0" fontAlgn="base" hangingPunct="0">
              <a:spcBef>
                <a:spcPct val="0"/>
              </a:spcBef>
              <a:spcAft>
                <a:spcPct val="0"/>
              </a:spcAft>
              <a:defRPr sz="2400">
                <a:solidFill>
                  <a:srgbClr val="FFFF00"/>
                </a:solidFill>
                <a:latin typeface="Arial" charset="0"/>
                <a:ea typeface="ＭＳ Ｐゴシック" charset="0"/>
              </a:defRPr>
            </a:lvl7pPr>
            <a:lvl8pPr marL="3429000" indent="-228600" defTabSz="966788" eaLnBrk="0" fontAlgn="base" hangingPunct="0">
              <a:spcBef>
                <a:spcPct val="0"/>
              </a:spcBef>
              <a:spcAft>
                <a:spcPct val="0"/>
              </a:spcAft>
              <a:defRPr sz="2400">
                <a:solidFill>
                  <a:srgbClr val="FFFF00"/>
                </a:solidFill>
                <a:latin typeface="Arial" charset="0"/>
                <a:ea typeface="ＭＳ Ｐゴシック" charset="0"/>
              </a:defRPr>
            </a:lvl8pPr>
            <a:lvl9pPr marL="3886200" indent="-228600" defTabSz="966788" eaLnBrk="0" fontAlgn="base" hangingPunct="0">
              <a:spcBef>
                <a:spcPct val="0"/>
              </a:spcBef>
              <a:spcAft>
                <a:spcPct val="0"/>
              </a:spcAft>
              <a:defRPr sz="2400">
                <a:solidFill>
                  <a:srgbClr val="FFFF00"/>
                </a:solidFill>
                <a:latin typeface="Arial" charset="0"/>
                <a:ea typeface="ＭＳ Ｐゴシック" charset="0"/>
              </a:defRPr>
            </a:lvl9pPr>
          </a:lstStyle>
          <a:p>
            <a:pPr algn="r" eaLnBrk="1" hangingPunct="1"/>
            <a:fld id="{CECD3248-9493-2C42-8643-2635074F1BD7}" type="slidenum">
              <a:rPr lang="en-US" sz="1300">
                <a:solidFill>
                  <a:prstClr val="black"/>
                </a:solidFill>
              </a:rPr>
              <a:pPr algn="r" eaLnBrk="1" hangingPunct="1"/>
              <a:t>18</a:t>
            </a:fld>
            <a:endParaRPr lang="en-US" sz="1300" dirty="0">
              <a:solidFill>
                <a:prstClr val="black"/>
              </a:solidFill>
            </a:endParaRPr>
          </a:p>
        </p:txBody>
      </p:sp>
      <p:sp>
        <p:nvSpPr>
          <p:cNvPr id="36866" name="Rectangle 2"/>
          <p:cNvSpPr>
            <a:spLocks noGrp="1" noRot="1" noChangeAspect="1" noChangeArrowheads="1" noTextEdit="1"/>
          </p:cNvSpPr>
          <p:nvPr>
            <p:ph type="sldImg"/>
          </p:nvPr>
        </p:nvSpPr>
        <p:spPr>
          <a:xfrm>
            <a:off x="1143000" y="700088"/>
            <a:ext cx="4660900" cy="3495675"/>
          </a:xfrm>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87B65AC3-0AAE-44B0-BE7D-323C9F9C9722}" type="slidenum">
              <a:rPr lang="en-US" altLang="en-US" sz="1300" b="0">
                <a:solidFill>
                  <a:prstClr val="black"/>
                </a:solidFill>
              </a:rPr>
              <a:pPr/>
              <a:t>72</a:t>
            </a:fld>
            <a:endParaRPr lang="en-US" altLang="en-US" sz="1300" b="0" dirty="0">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C7B20DDF-09C8-4941-AEF8-AE32C9CD1B9E}" type="slidenum">
              <a:rPr lang="en-US" altLang="en-US" sz="1300" b="0">
                <a:solidFill>
                  <a:prstClr val="black"/>
                </a:solidFill>
              </a:rPr>
              <a:pPr/>
              <a:t>73</a:t>
            </a:fld>
            <a:endParaRPr lang="en-US" altLang="en-US" sz="1300" b="0" dirty="0">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2A0DB200-2F01-4212-B5E8-7E3B89D69180}" type="slidenum">
              <a:rPr lang="en-US" altLang="en-US" sz="1300" b="0">
                <a:solidFill>
                  <a:prstClr val="black"/>
                </a:solidFill>
              </a:rPr>
              <a:pPr/>
              <a:t>74</a:t>
            </a:fld>
            <a:endParaRPr lang="en-US" altLang="en-US" sz="1300" b="0" dirty="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3D541C5D-D412-4663-BC1F-381713B9FA38}" type="slidenum">
              <a:rPr lang="en-US" altLang="en-US" sz="1300" b="0">
                <a:solidFill>
                  <a:prstClr val="black"/>
                </a:solidFill>
              </a:rPr>
              <a:pPr/>
              <a:t>75</a:t>
            </a:fld>
            <a:endParaRPr lang="en-US" altLang="en-US" sz="1300" b="0" dirty="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9BB788D2-6B0A-4231-8EFD-4BDD71D7ECFB}" type="slidenum">
              <a:rPr lang="en-US" altLang="en-US" sz="1300" b="0">
                <a:solidFill>
                  <a:prstClr val="black"/>
                </a:solidFill>
              </a:rPr>
              <a:pPr/>
              <a:t>76</a:t>
            </a:fld>
            <a:endParaRPr lang="en-US" altLang="en-US" sz="1300" b="0" dirty="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C4C661BD-B2A1-403D-984F-AD220014E172}" type="slidenum">
              <a:rPr lang="en-US" altLang="en-US" sz="1300" b="0">
                <a:solidFill>
                  <a:prstClr val="black"/>
                </a:solidFill>
              </a:rPr>
              <a:pPr/>
              <a:t>79</a:t>
            </a:fld>
            <a:endParaRPr lang="en-US" altLang="en-US" sz="1300" b="0" dirty="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4D625BF4-1AAD-4B07-A1A3-B2940AEC9892}" type="slidenum">
              <a:rPr lang="en-US" altLang="en-US" sz="1300" b="0">
                <a:solidFill>
                  <a:prstClr val="black"/>
                </a:solidFill>
              </a:rPr>
              <a:pPr/>
              <a:t>80</a:t>
            </a:fld>
            <a:endParaRPr lang="en-US" altLang="en-US" sz="1300" b="0" dirty="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0CC4CDB9-00C1-451D-B0E8-1F9BE19285E1}" type="slidenum">
              <a:rPr lang="en-US" altLang="en-US" sz="1300" b="0">
                <a:solidFill>
                  <a:prstClr val="black"/>
                </a:solidFill>
              </a:rPr>
              <a:pPr/>
              <a:t>81</a:t>
            </a:fld>
            <a:endParaRPr lang="en-US" altLang="en-US" sz="1300" b="0" dirty="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0CC4CDB9-00C1-451D-B0E8-1F9BE19285E1}" type="slidenum">
              <a:rPr lang="en-US" altLang="en-US" sz="1300" b="0">
                <a:solidFill>
                  <a:prstClr val="black"/>
                </a:solidFill>
              </a:rPr>
              <a:pPr/>
              <a:t>82</a:t>
            </a:fld>
            <a:endParaRPr lang="en-US" altLang="en-US" sz="1300" b="0" dirty="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5C42845B-B922-42B3-89A4-6617C1A4D234}" type="slidenum">
              <a:rPr lang="en-US" altLang="en-US" sz="1300" b="0">
                <a:solidFill>
                  <a:prstClr val="black"/>
                </a:solidFill>
              </a:rPr>
              <a:pPr/>
              <a:t>84</a:t>
            </a:fld>
            <a:endParaRPr lang="en-US" altLang="en-US" sz="1300" b="0"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txBox="1">
            <a:spLocks noGrp="1" noChangeArrowheads="1"/>
          </p:cNvSpPr>
          <p:nvPr/>
        </p:nvSpPr>
        <p:spPr bwMode="auto">
          <a:xfrm>
            <a:off x="3934768" y="8854789"/>
            <a:ext cx="3010625" cy="46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77" tIns="46439" rIns="92877" bIns="46439" anchor="b"/>
          <a:lstStyle>
            <a:lvl1pPr defTabSz="966788" eaLnBrk="0" hangingPunct="0">
              <a:defRPr sz="2400">
                <a:solidFill>
                  <a:srgbClr val="FFFF00"/>
                </a:solidFill>
                <a:latin typeface="Arial" charset="0"/>
                <a:ea typeface="ＭＳ Ｐゴシック" charset="0"/>
                <a:cs typeface="ＭＳ Ｐゴシック" charset="0"/>
              </a:defRPr>
            </a:lvl1pPr>
            <a:lvl2pPr marL="742950" indent="-285750" defTabSz="966788" eaLnBrk="0" hangingPunct="0">
              <a:defRPr sz="2400">
                <a:solidFill>
                  <a:srgbClr val="FFFF00"/>
                </a:solidFill>
                <a:latin typeface="Arial" charset="0"/>
                <a:ea typeface="ＭＳ Ｐゴシック" charset="0"/>
              </a:defRPr>
            </a:lvl2pPr>
            <a:lvl3pPr marL="1143000" indent="-228600" defTabSz="966788" eaLnBrk="0" hangingPunct="0">
              <a:defRPr sz="2400">
                <a:solidFill>
                  <a:srgbClr val="FFFF00"/>
                </a:solidFill>
                <a:latin typeface="Arial" charset="0"/>
                <a:ea typeface="ＭＳ Ｐゴシック" charset="0"/>
              </a:defRPr>
            </a:lvl3pPr>
            <a:lvl4pPr marL="1600200" indent="-228600" defTabSz="966788" eaLnBrk="0" hangingPunct="0">
              <a:defRPr sz="2400">
                <a:solidFill>
                  <a:srgbClr val="FFFF00"/>
                </a:solidFill>
                <a:latin typeface="Arial" charset="0"/>
                <a:ea typeface="ＭＳ Ｐゴシック" charset="0"/>
              </a:defRPr>
            </a:lvl4pPr>
            <a:lvl5pPr marL="2057400" indent="-228600" defTabSz="966788" eaLnBrk="0" hangingPunct="0">
              <a:defRPr sz="2400">
                <a:solidFill>
                  <a:srgbClr val="FFFF00"/>
                </a:solidFill>
                <a:latin typeface="Arial" charset="0"/>
                <a:ea typeface="ＭＳ Ｐゴシック" charset="0"/>
              </a:defRPr>
            </a:lvl5pPr>
            <a:lvl6pPr marL="2514600" indent="-228600" defTabSz="966788" eaLnBrk="0" fontAlgn="base" hangingPunct="0">
              <a:spcBef>
                <a:spcPct val="0"/>
              </a:spcBef>
              <a:spcAft>
                <a:spcPct val="0"/>
              </a:spcAft>
              <a:defRPr sz="2400">
                <a:solidFill>
                  <a:srgbClr val="FFFF00"/>
                </a:solidFill>
                <a:latin typeface="Arial" charset="0"/>
                <a:ea typeface="ＭＳ Ｐゴシック" charset="0"/>
              </a:defRPr>
            </a:lvl6pPr>
            <a:lvl7pPr marL="2971800" indent="-228600" defTabSz="966788" eaLnBrk="0" fontAlgn="base" hangingPunct="0">
              <a:spcBef>
                <a:spcPct val="0"/>
              </a:spcBef>
              <a:spcAft>
                <a:spcPct val="0"/>
              </a:spcAft>
              <a:defRPr sz="2400">
                <a:solidFill>
                  <a:srgbClr val="FFFF00"/>
                </a:solidFill>
                <a:latin typeface="Arial" charset="0"/>
                <a:ea typeface="ＭＳ Ｐゴシック" charset="0"/>
              </a:defRPr>
            </a:lvl7pPr>
            <a:lvl8pPr marL="3429000" indent="-228600" defTabSz="966788" eaLnBrk="0" fontAlgn="base" hangingPunct="0">
              <a:spcBef>
                <a:spcPct val="0"/>
              </a:spcBef>
              <a:spcAft>
                <a:spcPct val="0"/>
              </a:spcAft>
              <a:defRPr sz="2400">
                <a:solidFill>
                  <a:srgbClr val="FFFF00"/>
                </a:solidFill>
                <a:latin typeface="Arial" charset="0"/>
                <a:ea typeface="ＭＳ Ｐゴシック" charset="0"/>
              </a:defRPr>
            </a:lvl8pPr>
            <a:lvl9pPr marL="3886200" indent="-228600" defTabSz="966788" eaLnBrk="0" fontAlgn="base" hangingPunct="0">
              <a:spcBef>
                <a:spcPct val="0"/>
              </a:spcBef>
              <a:spcAft>
                <a:spcPct val="0"/>
              </a:spcAft>
              <a:defRPr sz="2400">
                <a:solidFill>
                  <a:srgbClr val="FFFF00"/>
                </a:solidFill>
                <a:latin typeface="Arial" charset="0"/>
                <a:ea typeface="ＭＳ Ｐゴシック" charset="0"/>
              </a:defRPr>
            </a:lvl9pPr>
          </a:lstStyle>
          <a:p>
            <a:pPr algn="r" eaLnBrk="1" hangingPunct="1"/>
            <a:fld id="{7CAC910D-17C5-3842-80DF-781B8F2D150B}" type="slidenum">
              <a:rPr lang="en-US" sz="1300">
                <a:solidFill>
                  <a:prstClr val="black"/>
                </a:solidFill>
              </a:rPr>
              <a:pPr algn="r" eaLnBrk="1" hangingPunct="1"/>
              <a:t>22</a:t>
            </a:fld>
            <a:endParaRPr lang="en-US" sz="1300" dirty="0">
              <a:solidFill>
                <a:prstClr val="black"/>
              </a:solidFill>
            </a:endParaRPr>
          </a:p>
        </p:txBody>
      </p:sp>
      <p:sp>
        <p:nvSpPr>
          <p:cNvPr id="43010" name="Rectangle 7"/>
          <p:cNvSpPr txBox="1">
            <a:spLocks noGrp="1" noChangeArrowheads="1"/>
          </p:cNvSpPr>
          <p:nvPr/>
        </p:nvSpPr>
        <p:spPr bwMode="auto">
          <a:xfrm>
            <a:off x="3934768" y="8854789"/>
            <a:ext cx="3010625" cy="46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35" tIns="46867" rIns="93735" bIns="46867"/>
          <a:lstStyle>
            <a:lvl1pPr defTabSz="955675" eaLnBrk="0" hangingPunct="0">
              <a:defRPr sz="2400">
                <a:solidFill>
                  <a:srgbClr val="FFFF00"/>
                </a:solidFill>
                <a:latin typeface="Arial" charset="0"/>
                <a:ea typeface="ＭＳ Ｐゴシック" charset="0"/>
                <a:cs typeface="ＭＳ Ｐゴシック" charset="0"/>
              </a:defRPr>
            </a:lvl1pPr>
            <a:lvl2pPr marL="742950" indent="-285750" defTabSz="955675" eaLnBrk="0" hangingPunct="0">
              <a:defRPr sz="2400">
                <a:solidFill>
                  <a:srgbClr val="FFFF00"/>
                </a:solidFill>
                <a:latin typeface="Arial" charset="0"/>
                <a:ea typeface="ＭＳ Ｐゴシック" charset="0"/>
              </a:defRPr>
            </a:lvl2pPr>
            <a:lvl3pPr marL="1143000" indent="-228600" defTabSz="955675" eaLnBrk="0" hangingPunct="0">
              <a:defRPr sz="2400">
                <a:solidFill>
                  <a:srgbClr val="FFFF00"/>
                </a:solidFill>
                <a:latin typeface="Arial" charset="0"/>
                <a:ea typeface="ＭＳ Ｐゴシック" charset="0"/>
              </a:defRPr>
            </a:lvl3pPr>
            <a:lvl4pPr marL="1600200" indent="-228600" defTabSz="955675" eaLnBrk="0" hangingPunct="0">
              <a:defRPr sz="2400">
                <a:solidFill>
                  <a:srgbClr val="FFFF00"/>
                </a:solidFill>
                <a:latin typeface="Arial" charset="0"/>
                <a:ea typeface="ＭＳ Ｐゴシック" charset="0"/>
              </a:defRPr>
            </a:lvl4pPr>
            <a:lvl5pPr marL="2057400" indent="-228600" defTabSz="955675" eaLnBrk="0" hangingPunct="0">
              <a:defRPr sz="2400">
                <a:solidFill>
                  <a:srgbClr val="FFFF00"/>
                </a:solidFill>
                <a:latin typeface="Arial" charset="0"/>
                <a:ea typeface="ＭＳ Ｐゴシック" charset="0"/>
              </a:defRPr>
            </a:lvl5pPr>
            <a:lvl6pPr marL="2514600" indent="-228600" defTabSz="955675" eaLnBrk="0" fontAlgn="base" hangingPunct="0">
              <a:spcBef>
                <a:spcPct val="0"/>
              </a:spcBef>
              <a:spcAft>
                <a:spcPct val="0"/>
              </a:spcAft>
              <a:defRPr sz="2400">
                <a:solidFill>
                  <a:srgbClr val="FFFF00"/>
                </a:solidFill>
                <a:latin typeface="Arial" charset="0"/>
                <a:ea typeface="ＭＳ Ｐゴシック" charset="0"/>
              </a:defRPr>
            </a:lvl6pPr>
            <a:lvl7pPr marL="2971800" indent="-228600" defTabSz="955675" eaLnBrk="0" fontAlgn="base" hangingPunct="0">
              <a:spcBef>
                <a:spcPct val="0"/>
              </a:spcBef>
              <a:spcAft>
                <a:spcPct val="0"/>
              </a:spcAft>
              <a:defRPr sz="2400">
                <a:solidFill>
                  <a:srgbClr val="FFFF00"/>
                </a:solidFill>
                <a:latin typeface="Arial" charset="0"/>
                <a:ea typeface="ＭＳ Ｐゴシック" charset="0"/>
              </a:defRPr>
            </a:lvl7pPr>
            <a:lvl8pPr marL="3429000" indent="-228600" defTabSz="955675" eaLnBrk="0" fontAlgn="base" hangingPunct="0">
              <a:spcBef>
                <a:spcPct val="0"/>
              </a:spcBef>
              <a:spcAft>
                <a:spcPct val="0"/>
              </a:spcAft>
              <a:defRPr sz="2400">
                <a:solidFill>
                  <a:srgbClr val="FFFF00"/>
                </a:solidFill>
                <a:latin typeface="Arial" charset="0"/>
                <a:ea typeface="ＭＳ Ｐゴシック" charset="0"/>
              </a:defRPr>
            </a:lvl8pPr>
            <a:lvl9pPr marL="3886200" indent="-228600" defTabSz="955675" eaLnBrk="0" fontAlgn="base" hangingPunct="0">
              <a:spcBef>
                <a:spcPct val="0"/>
              </a:spcBef>
              <a:spcAft>
                <a:spcPct val="0"/>
              </a:spcAft>
              <a:defRPr sz="2400">
                <a:solidFill>
                  <a:srgbClr val="FFFF00"/>
                </a:solidFill>
                <a:latin typeface="Arial" charset="0"/>
                <a:ea typeface="ＭＳ Ｐゴシック" charset="0"/>
              </a:defRPr>
            </a:lvl9pPr>
          </a:lstStyle>
          <a:p>
            <a:pPr algn="ctr" eaLnBrk="1" hangingPunct="1"/>
            <a:fld id="{2DC77E8F-2783-2644-9334-CEE628F32155}" type="slidenum">
              <a:rPr lang="en-US" sz="1600"/>
              <a:pPr algn="ctr" eaLnBrk="1" hangingPunct="1"/>
              <a:t>22</a:t>
            </a:fld>
            <a:endParaRPr lang="en-US" sz="1600" dirty="0"/>
          </a:p>
        </p:txBody>
      </p:sp>
      <p:sp>
        <p:nvSpPr>
          <p:cNvPr id="43011" name="Rectangle 2"/>
          <p:cNvSpPr>
            <a:spLocks noGrp="1" noRot="1" noChangeAspect="1" noChangeArrowheads="1" noTextEdit="1"/>
          </p:cNvSpPr>
          <p:nvPr>
            <p:ph type="sldImg"/>
          </p:nvPr>
        </p:nvSpPr>
        <p:spPr>
          <a:xfrm>
            <a:off x="1143000" y="700088"/>
            <a:ext cx="4660900" cy="3495675"/>
          </a:xfrm>
          <a:ln>
            <a:noFill/>
          </a:ln>
          <a:extLst>
            <a:ext uri="{91240B29-F687-4F45-9708-019B960494DF}">
              <a14:hiddenLine xmlns:a14="http://schemas.microsoft.com/office/drawing/2010/main" w="9525">
                <a:solidFill>
                  <a:srgbClr val="000000"/>
                </a:solidFill>
                <a:miter lim="800000"/>
                <a:headEnd/>
                <a:tailEnd/>
              </a14:hiddenLine>
            </a:ext>
          </a:extLst>
        </p:spPr>
      </p:sp>
      <p:sp>
        <p:nvSpPr>
          <p:cNvPr id="43012" name="Rectangle 3"/>
          <p:cNvSpPr>
            <a:spLocks noGrp="1" noChangeArrowheads="1"/>
          </p:cNvSpPr>
          <p:nvPr>
            <p:ph type="body" idx="1"/>
          </p:nvPr>
        </p:nvSpPr>
        <p:spPr>
          <a:xfrm>
            <a:off x="922638" y="4425084"/>
            <a:ext cx="5100123" cy="41969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35" tIns="46867" rIns="93735" bIns="46867"/>
          <a:lstStyle/>
          <a:p>
            <a:pPr defTabSz="918256"/>
            <a:r>
              <a:rPr lang="en-CA" dirty="0">
                <a:latin typeface="Arial" charset="0"/>
                <a:ea typeface="ＭＳ Ｐゴシック" charset="0"/>
                <a:cs typeface="ＭＳ Ｐゴシック" charset="0"/>
              </a:rPr>
              <a:t>Aerial photograph – source area east of facility, monitoring transect along west side of facility 900 ft from source along entire width of facility (~1400 ft).</a:t>
            </a:r>
            <a:endParaRPr lang="en-US" dirty="0">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5C42845B-B922-42B3-89A4-6617C1A4D234}" type="slidenum">
              <a:rPr lang="en-US" altLang="en-US" sz="1300" b="0">
                <a:solidFill>
                  <a:prstClr val="black"/>
                </a:solidFill>
              </a:rPr>
              <a:pPr/>
              <a:t>85</a:t>
            </a:fld>
            <a:endParaRPr lang="en-US" altLang="en-US" sz="1300" b="0" dirty="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CD632F31-1B1B-471A-9B2D-1A05E1A175F7}" type="slidenum">
              <a:rPr lang="en-US" altLang="en-US" sz="1300" b="0">
                <a:solidFill>
                  <a:prstClr val="black"/>
                </a:solidFill>
              </a:rPr>
              <a:pPr/>
              <a:t>86</a:t>
            </a:fld>
            <a:endParaRPr lang="en-US" altLang="en-US" sz="1300" b="0" dirty="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Rectangle 3"/>
          <p:cNvSpPr>
            <a:spLocks noGrp="1" noChangeArrowheads="1"/>
          </p:cNvSpPr>
          <p:nvPr>
            <p:ph type="body" idx="1"/>
          </p:nvPr>
        </p:nvSpPr>
        <p:spPr bwMode="auto">
          <a:xfrm>
            <a:off x="694995" y="4428165"/>
            <a:ext cx="5556917" cy="41954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979" tIns="45988" rIns="91979" bIns="45988" numCol="1" anchor="t" anchorCtr="0" compatLnSpc="1">
            <a:prstTxWarp prst="textNoShape">
              <a:avLst/>
            </a:prstTxWarp>
          </a:bodyPr>
          <a:lstStyle/>
          <a:p>
            <a:endParaRPr lang="en-US" altLang="en-US" dirty="0"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5ED22085-0A85-4F40-8F71-B741C340D746}" type="slidenum">
              <a:rPr lang="en-US" altLang="en-US" sz="1300" b="0">
                <a:solidFill>
                  <a:prstClr val="black"/>
                </a:solidFill>
              </a:rPr>
              <a:pPr/>
              <a:t>88</a:t>
            </a:fld>
            <a:endParaRPr lang="en-US" altLang="en-US" sz="1300" b="0" dirty="0">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5ED22085-0A85-4F40-8F71-B741C340D746}" type="slidenum">
              <a:rPr lang="en-US" altLang="en-US" sz="1300" b="0">
                <a:solidFill>
                  <a:prstClr val="black"/>
                </a:solidFill>
              </a:rPr>
              <a:pPr/>
              <a:t>89</a:t>
            </a:fld>
            <a:endParaRPr lang="en-US" altLang="en-US" sz="1300" b="0" dirty="0">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5CC351BF-95F8-4599-8782-4CA4721AC781}" type="slidenum">
              <a:rPr lang="en-US" altLang="en-US" sz="1300" b="0">
                <a:solidFill>
                  <a:prstClr val="black"/>
                </a:solidFill>
              </a:rPr>
              <a:pPr/>
              <a:t>90</a:t>
            </a:fld>
            <a:endParaRPr lang="en-US" altLang="en-US" sz="1300" b="0" dirty="0">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6CBB4748-4219-45CA-9B59-90F744B8EB3C}" type="slidenum">
              <a:rPr lang="en-US" altLang="en-US" sz="1300" b="0">
                <a:solidFill>
                  <a:prstClr val="black"/>
                </a:solidFill>
              </a:rPr>
              <a:pPr/>
              <a:t>91</a:t>
            </a:fld>
            <a:endParaRPr lang="en-US" altLang="en-US" sz="1300" b="0" dirty="0">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EFD140A9-DF4B-4569-BCEB-624A8B6A575B}" type="slidenum">
              <a:rPr lang="en-US" altLang="en-US" sz="1300" b="0">
                <a:solidFill>
                  <a:prstClr val="black"/>
                </a:solidFill>
              </a:rPr>
              <a:pPr/>
              <a:t>92</a:t>
            </a:fld>
            <a:endParaRPr lang="en-US" altLang="en-US" sz="1300" b="0" dirty="0">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D8B6B4BA-9FD9-4CC4-9082-D9D3BB002EA7}" type="slidenum">
              <a:rPr lang="en-US" altLang="en-US" sz="1300" b="0">
                <a:solidFill>
                  <a:prstClr val="black"/>
                </a:solidFill>
              </a:rPr>
              <a:pPr/>
              <a:t>94</a:t>
            </a:fld>
            <a:endParaRPr lang="en-US" altLang="en-US" sz="1300" b="0" dirty="0">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Rectangle 3"/>
          <p:cNvSpPr>
            <a:spLocks noGrp="1" noChangeArrowheads="1"/>
          </p:cNvSpPr>
          <p:nvPr>
            <p:ph type="body" idx="1"/>
          </p:nvPr>
        </p:nvSpPr>
        <p:spPr bwMode="auto">
          <a:xfrm>
            <a:off x="694995" y="4428165"/>
            <a:ext cx="5556917" cy="41954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979" tIns="45988" rIns="91979" bIns="45988" numCol="1" anchor="t" anchorCtr="0" compatLnSpc="1">
            <a:prstTxWarp prst="textNoShape">
              <a:avLst/>
            </a:prstTxWarp>
          </a:bodyPr>
          <a:lstStyle/>
          <a:p>
            <a:endParaRPr lang="en-US" altLang="en-US" dirty="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txBox="1">
            <a:spLocks noGrp="1" noChangeArrowheads="1"/>
          </p:cNvSpPr>
          <p:nvPr/>
        </p:nvSpPr>
        <p:spPr bwMode="auto">
          <a:xfrm>
            <a:off x="3934768" y="8854789"/>
            <a:ext cx="3010625" cy="46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77" tIns="46439" rIns="92877" bIns="46439" anchor="b"/>
          <a:lstStyle>
            <a:lvl1pPr defTabSz="966788" eaLnBrk="0" hangingPunct="0">
              <a:defRPr sz="2400">
                <a:solidFill>
                  <a:srgbClr val="FFFF00"/>
                </a:solidFill>
                <a:latin typeface="Arial" charset="0"/>
                <a:ea typeface="ＭＳ Ｐゴシック" charset="0"/>
                <a:cs typeface="ＭＳ Ｐゴシック" charset="0"/>
              </a:defRPr>
            </a:lvl1pPr>
            <a:lvl2pPr marL="742950" indent="-285750" defTabSz="966788" eaLnBrk="0" hangingPunct="0">
              <a:defRPr sz="2400">
                <a:solidFill>
                  <a:srgbClr val="FFFF00"/>
                </a:solidFill>
                <a:latin typeface="Arial" charset="0"/>
                <a:ea typeface="ＭＳ Ｐゴシック" charset="0"/>
              </a:defRPr>
            </a:lvl2pPr>
            <a:lvl3pPr marL="1143000" indent="-228600" defTabSz="966788" eaLnBrk="0" hangingPunct="0">
              <a:defRPr sz="2400">
                <a:solidFill>
                  <a:srgbClr val="FFFF00"/>
                </a:solidFill>
                <a:latin typeface="Arial" charset="0"/>
                <a:ea typeface="ＭＳ Ｐゴシック" charset="0"/>
              </a:defRPr>
            </a:lvl3pPr>
            <a:lvl4pPr marL="1600200" indent="-228600" defTabSz="966788" eaLnBrk="0" hangingPunct="0">
              <a:defRPr sz="2400">
                <a:solidFill>
                  <a:srgbClr val="FFFF00"/>
                </a:solidFill>
                <a:latin typeface="Arial" charset="0"/>
                <a:ea typeface="ＭＳ Ｐゴシック" charset="0"/>
              </a:defRPr>
            </a:lvl4pPr>
            <a:lvl5pPr marL="2057400" indent="-228600" defTabSz="966788" eaLnBrk="0" hangingPunct="0">
              <a:defRPr sz="2400">
                <a:solidFill>
                  <a:srgbClr val="FFFF00"/>
                </a:solidFill>
                <a:latin typeface="Arial" charset="0"/>
                <a:ea typeface="ＭＳ Ｐゴシック" charset="0"/>
              </a:defRPr>
            </a:lvl5pPr>
            <a:lvl6pPr marL="2514600" indent="-228600" defTabSz="966788" eaLnBrk="0" fontAlgn="base" hangingPunct="0">
              <a:spcBef>
                <a:spcPct val="0"/>
              </a:spcBef>
              <a:spcAft>
                <a:spcPct val="0"/>
              </a:spcAft>
              <a:defRPr sz="2400">
                <a:solidFill>
                  <a:srgbClr val="FFFF00"/>
                </a:solidFill>
                <a:latin typeface="Arial" charset="0"/>
                <a:ea typeface="ＭＳ Ｐゴシック" charset="0"/>
              </a:defRPr>
            </a:lvl6pPr>
            <a:lvl7pPr marL="2971800" indent="-228600" defTabSz="966788" eaLnBrk="0" fontAlgn="base" hangingPunct="0">
              <a:spcBef>
                <a:spcPct val="0"/>
              </a:spcBef>
              <a:spcAft>
                <a:spcPct val="0"/>
              </a:spcAft>
              <a:defRPr sz="2400">
                <a:solidFill>
                  <a:srgbClr val="FFFF00"/>
                </a:solidFill>
                <a:latin typeface="Arial" charset="0"/>
                <a:ea typeface="ＭＳ Ｐゴシック" charset="0"/>
              </a:defRPr>
            </a:lvl7pPr>
            <a:lvl8pPr marL="3429000" indent="-228600" defTabSz="966788" eaLnBrk="0" fontAlgn="base" hangingPunct="0">
              <a:spcBef>
                <a:spcPct val="0"/>
              </a:spcBef>
              <a:spcAft>
                <a:spcPct val="0"/>
              </a:spcAft>
              <a:defRPr sz="2400">
                <a:solidFill>
                  <a:srgbClr val="FFFF00"/>
                </a:solidFill>
                <a:latin typeface="Arial" charset="0"/>
                <a:ea typeface="ＭＳ Ｐゴシック" charset="0"/>
              </a:defRPr>
            </a:lvl8pPr>
            <a:lvl9pPr marL="3886200" indent="-228600" defTabSz="966788" eaLnBrk="0" fontAlgn="base" hangingPunct="0">
              <a:spcBef>
                <a:spcPct val="0"/>
              </a:spcBef>
              <a:spcAft>
                <a:spcPct val="0"/>
              </a:spcAft>
              <a:defRPr sz="2400">
                <a:solidFill>
                  <a:srgbClr val="FFFF00"/>
                </a:solidFill>
                <a:latin typeface="Arial" charset="0"/>
                <a:ea typeface="ＭＳ Ｐゴシック" charset="0"/>
              </a:defRPr>
            </a:lvl9pPr>
          </a:lstStyle>
          <a:p>
            <a:pPr algn="r" eaLnBrk="1" hangingPunct="1"/>
            <a:fld id="{CA3C5DB1-2015-5347-BA57-FB40F340E620}" type="slidenum">
              <a:rPr lang="en-US" sz="1300">
                <a:solidFill>
                  <a:prstClr val="black"/>
                </a:solidFill>
              </a:rPr>
              <a:pPr algn="r" eaLnBrk="1" hangingPunct="1"/>
              <a:t>23</a:t>
            </a:fld>
            <a:endParaRPr lang="en-US" sz="1300" dirty="0">
              <a:solidFill>
                <a:prstClr val="black"/>
              </a:solidFill>
            </a:endParaRPr>
          </a:p>
        </p:txBody>
      </p:sp>
      <p:sp>
        <p:nvSpPr>
          <p:cNvPr id="45058" name="Rectangle 7"/>
          <p:cNvSpPr txBox="1">
            <a:spLocks noGrp="1" noChangeArrowheads="1"/>
          </p:cNvSpPr>
          <p:nvPr/>
        </p:nvSpPr>
        <p:spPr bwMode="auto">
          <a:xfrm>
            <a:off x="3934768" y="8854789"/>
            <a:ext cx="3010625" cy="46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35" tIns="46867" rIns="93735" bIns="46867" anchor="b"/>
          <a:lstStyle>
            <a:lvl1pPr defTabSz="974725" eaLnBrk="0" hangingPunct="0">
              <a:defRPr sz="2400">
                <a:solidFill>
                  <a:srgbClr val="FFFF00"/>
                </a:solidFill>
                <a:latin typeface="Arial" charset="0"/>
                <a:ea typeface="ＭＳ Ｐゴシック" charset="0"/>
                <a:cs typeface="ＭＳ Ｐゴシック" charset="0"/>
              </a:defRPr>
            </a:lvl1pPr>
            <a:lvl2pPr marL="742950" indent="-285750" defTabSz="974725" eaLnBrk="0" hangingPunct="0">
              <a:defRPr sz="2400">
                <a:solidFill>
                  <a:srgbClr val="FFFF00"/>
                </a:solidFill>
                <a:latin typeface="Arial" charset="0"/>
                <a:ea typeface="ＭＳ Ｐゴシック" charset="0"/>
              </a:defRPr>
            </a:lvl2pPr>
            <a:lvl3pPr marL="1143000" indent="-228600" defTabSz="974725" eaLnBrk="0" hangingPunct="0">
              <a:defRPr sz="2400">
                <a:solidFill>
                  <a:srgbClr val="FFFF00"/>
                </a:solidFill>
                <a:latin typeface="Arial" charset="0"/>
                <a:ea typeface="ＭＳ Ｐゴシック" charset="0"/>
              </a:defRPr>
            </a:lvl3pPr>
            <a:lvl4pPr marL="1600200" indent="-228600" defTabSz="974725" eaLnBrk="0" hangingPunct="0">
              <a:defRPr sz="2400">
                <a:solidFill>
                  <a:srgbClr val="FFFF00"/>
                </a:solidFill>
                <a:latin typeface="Arial" charset="0"/>
                <a:ea typeface="ＭＳ Ｐゴシック" charset="0"/>
              </a:defRPr>
            </a:lvl4pPr>
            <a:lvl5pPr marL="2057400" indent="-228600" defTabSz="974725" eaLnBrk="0" hangingPunct="0">
              <a:defRPr sz="2400">
                <a:solidFill>
                  <a:srgbClr val="FFFF00"/>
                </a:solidFill>
                <a:latin typeface="Arial" charset="0"/>
                <a:ea typeface="ＭＳ Ｐゴシック" charset="0"/>
              </a:defRPr>
            </a:lvl5pPr>
            <a:lvl6pPr marL="2514600" indent="-228600" defTabSz="974725" eaLnBrk="0" fontAlgn="base" hangingPunct="0">
              <a:spcBef>
                <a:spcPct val="0"/>
              </a:spcBef>
              <a:spcAft>
                <a:spcPct val="0"/>
              </a:spcAft>
              <a:defRPr sz="2400">
                <a:solidFill>
                  <a:srgbClr val="FFFF00"/>
                </a:solidFill>
                <a:latin typeface="Arial" charset="0"/>
                <a:ea typeface="ＭＳ Ｐゴシック" charset="0"/>
              </a:defRPr>
            </a:lvl6pPr>
            <a:lvl7pPr marL="2971800" indent="-228600" defTabSz="974725" eaLnBrk="0" fontAlgn="base" hangingPunct="0">
              <a:spcBef>
                <a:spcPct val="0"/>
              </a:spcBef>
              <a:spcAft>
                <a:spcPct val="0"/>
              </a:spcAft>
              <a:defRPr sz="2400">
                <a:solidFill>
                  <a:srgbClr val="FFFF00"/>
                </a:solidFill>
                <a:latin typeface="Arial" charset="0"/>
                <a:ea typeface="ＭＳ Ｐゴシック" charset="0"/>
              </a:defRPr>
            </a:lvl7pPr>
            <a:lvl8pPr marL="3429000" indent="-228600" defTabSz="974725" eaLnBrk="0" fontAlgn="base" hangingPunct="0">
              <a:spcBef>
                <a:spcPct val="0"/>
              </a:spcBef>
              <a:spcAft>
                <a:spcPct val="0"/>
              </a:spcAft>
              <a:defRPr sz="2400">
                <a:solidFill>
                  <a:srgbClr val="FFFF00"/>
                </a:solidFill>
                <a:latin typeface="Arial" charset="0"/>
                <a:ea typeface="ＭＳ Ｐゴシック" charset="0"/>
              </a:defRPr>
            </a:lvl8pPr>
            <a:lvl9pPr marL="3886200" indent="-228600" defTabSz="974725" eaLnBrk="0" fontAlgn="base" hangingPunct="0">
              <a:spcBef>
                <a:spcPct val="0"/>
              </a:spcBef>
              <a:spcAft>
                <a:spcPct val="0"/>
              </a:spcAft>
              <a:defRPr sz="2400">
                <a:solidFill>
                  <a:srgbClr val="FFFF00"/>
                </a:solidFill>
                <a:latin typeface="Arial" charset="0"/>
                <a:ea typeface="ＭＳ Ｐゴシック" charset="0"/>
              </a:defRPr>
            </a:lvl9pPr>
          </a:lstStyle>
          <a:p>
            <a:pPr algn="r" eaLnBrk="1" hangingPunct="1"/>
            <a:fld id="{13D5A936-4BF9-DE40-A037-50131D23C3E7}" type="slidenum">
              <a:rPr lang="en-US" sz="1300"/>
              <a:pPr algn="r" eaLnBrk="1" hangingPunct="1"/>
              <a:t>23</a:t>
            </a:fld>
            <a:endParaRPr lang="en-US" sz="1300" dirty="0"/>
          </a:p>
        </p:txBody>
      </p:sp>
      <p:sp>
        <p:nvSpPr>
          <p:cNvPr id="45059" name="Rectangle 2"/>
          <p:cNvSpPr>
            <a:spLocks noGrp="1" noRot="1" noChangeAspect="1" noChangeArrowheads="1" noTextEdit="1"/>
          </p:cNvSpPr>
          <p:nvPr>
            <p:ph type="sldImg"/>
          </p:nvPr>
        </p:nvSpPr>
        <p:spPr>
          <a:xfrm>
            <a:off x="1152525" y="706438"/>
            <a:ext cx="4641850" cy="3481387"/>
          </a:xfrm>
          <a:ln/>
        </p:spPr>
      </p:sp>
      <p:sp>
        <p:nvSpPr>
          <p:cNvPr id="45060" name="Rectangle 3"/>
          <p:cNvSpPr>
            <a:spLocks noGrp="1" noChangeArrowheads="1"/>
          </p:cNvSpPr>
          <p:nvPr>
            <p:ph type="body" idx="1"/>
          </p:nvPr>
        </p:nvSpPr>
        <p:spPr>
          <a:xfrm>
            <a:off x="922638" y="4425084"/>
            <a:ext cx="5100123" cy="41969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3735" tIns="46867" rIns="93735" bIns="46867"/>
          <a:lstStyle/>
          <a:p>
            <a:pPr defTabSz="899952"/>
            <a:endParaRPr lang="en-US" dirty="0">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Rectangle 3"/>
          <p:cNvSpPr>
            <a:spLocks noGrp="1" noChangeArrowheads="1"/>
          </p:cNvSpPr>
          <p:nvPr>
            <p:ph type="body" idx="1"/>
          </p:nvPr>
        </p:nvSpPr>
        <p:spPr bwMode="auto">
          <a:xfrm>
            <a:off x="694995" y="4428165"/>
            <a:ext cx="5556917" cy="41954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979" tIns="45988" rIns="91979" bIns="45988" numCol="1" anchor="t" anchorCtr="0" compatLnSpc="1">
            <a:prstTxWarp prst="textNoShape">
              <a:avLst/>
            </a:prstTxWarp>
          </a:bodyPr>
          <a:lstStyle/>
          <a:p>
            <a:endParaRPr lang="en-US" altLang="en-US" dirty="0"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Rectangle 3"/>
          <p:cNvSpPr>
            <a:spLocks noGrp="1" noChangeArrowheads="1"/>
          </p:cNvSpPr>
          <p:nvPr>
            <p:ph type="body" idx="1"/>
          </p:nvPr>
        </p:nvSpPr>
        <p:spPr bwMode="auto">
          <a:xfrm>
            <a:off x="694995" y="4428165"/>
            <a:ext cx="5556917" cy="41954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979" tIns="45988" rIns="91979" bIns="45988" numCol="1" anchor="t" anchorCtr="0" compatLnSpc="1">
            <a:prstTxWarp prst="textNoShape">
              <a:avLst/>
            </a:prstTxWarp>
          </a:bodyPr>
          <a:lstStyle/>
          <a:p>
            <a:endParaRPr lang="en-US" altLang="en-US" dirty="0"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B219AA48-E1CC-4A66-A78C-70974F6A6532}" type="slidenum">
              <a:rPr lang="en-US" altLang="en-US" sz="1300" b="0">
                <a:solidFill>
                  <a:prstClr val="black"/>
                </a:solidFill>
              </a:rPr>
              <a:pPr/>
              <a:t>98</a:t>
            </a:fld>
            <a:endParaRPr lang="en-US" altLang="en-US" sz="1300" b="0" dirty="0">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91DBEC97-AFF0-42F9-9099-E7044E6C4EF5}" type="slidenum">
              <a:rPr lang="en-US" altLang="en-US" sz="1300" b="0">
                <a:solidFill>
                  <a:prstClr val="black"/>
                </a:solidFill>
              </a:rPr>
              <a:pPr/>
              <a:t>99</a:t>
            </a:fld>
            <a:endParaRPr lang="en-US" altLang="en-US" sz="1300" b="0" dirty="0">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D9F6180E-C9DE-47E4-AF5B-2144FBF0B974}" type="slidenum">
              <a:rPr lang="en-US" altLang="en-US" sz="1300" b="0">
                <a:solidFill>
                  <a:prstClr val="black"/>
                </a:solidFill>
              </a:rPr>
              <a:pPr/>
              <a:t>100</a:t>
            </a:fld>
            <a:endParaRPr lang="en-US" altLang="en-US" sz="1300" b="0" dirty="0">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91DBEC97-AFF0-42F9-9099-E7044E6C4EF5}" type="slidenum">
              <a:rPr lang="en-US" altLang="en-US" sz="1300" b="0">
                <a:solidFill>
                  <a:prstClr val="black"/>
                </a:solidFill>
              </a:rPr>
              <a:pPr/>
              <a:t>101</a:t>
            </a:fld>
            <a:endParaRPr lang="en-US" altLang="en-US" sz="1300" b="0" dirty="0">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0EEE82DF-F1A0-4615-B0AE-A098BF388118}" type="slidenum">
              <a:rPr lang="en-US" altLang="en-US" sz="1300" b="0">
                <a:solidFill>
                  <a:prstClr val="black"/>
                </a:solidFill>
              </a:rPr>
              <a:pPr/>
              <a:t>103</a:t>
            </a:fld>
            <a:endParaRPr lang="en-US" altLang="en-US" sz="1300" b="0" dirty="0">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29F5960B-04A2-487D-B863-A0965D0872B6}" type="slidenum">
              <a:rPr lang="en-US" altLang="en-US" sz="1300" b="0">
                <a:solidFill>
                  <a:prstClr val="black"/>
                </a:solidFill>
              </a:rPr>
              <a:pPr/>
              <a:t>104</a:t>
            </a:fld>
            <a:endParaRPr lang="en-US" altLang="en-US" sz="1300" b="0" dirty="0">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6C2D2D2A-3322-44FA-9437-B977D980F5D3}" type="slidenum">
              <a:rPr lang="en-US" altLang="en-US" sz="1300" b="0">
                <a:solidFill>
                  <a:prstClr val="black"/>
                </a:solidFill>
              </a:rPr>
              <a:pPr/>
              <a:t>105</a:t>
            </a:fld>
            <a:endParaRPr lang="en-US" altLang="en-US" sz="1300" b="0" dirty="0">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6CE2AA39-CE5E-4AD0-86C9-A19B97253DC5}" type="slidenum">
              <a:rPr lang="en-US" altLang="en-US" sz="1300" b="0">
                <a:solidFill>
                  <a:prstClr val="black"/>
                </a:solidFill>
              </a:rPr>
              <a:pPr/>
              <a:t>106</a:t>
            </a:fld>
            <a:endParaRPr lang="en-US" altLang="en-US" sz="1300" b="0"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6"/>
          <p:cNvSpPr txBox="1">
            <a:spLocks noGrp="1" noChangeArrowheads="1"/>
          </p:cNvSpPr>
          <p:nvPr/>
        </p:nvSpPr>
        <p:spPr bwMode="auto">
          <a:xfrm>
            <a:off x="0" y="8854789"/>
            <a:ext cx="3010625" cy="46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65" tIns="46434" rIns="92865" bIns="46434" anchor="b"/>
          <a:lstStyle>
            <a:lvl1pPr defTabSz="965200" eaLnBrk="0" hangingPunct="0">
              <a:defRPr sz="2400">
                <a:solidFill>
                  <a:srgbClr val="FFFF00"/>
                </a:solidFill>
                <a:latin typeface="Arial" charset="0"/>
                <a:ea typeface="ＭＳ Ｐゴシック" charset="0"/>
                <a:cs typeface="ＭＳ Ｐゴシック" charset="0"/>
              </a:defRPr>
            </a:lvl1pPr>
            <a:lvl2pPr marL="742950" indent="-285750" defTabSz="965200" eaLnBrk="0" hangingPunct="0">
              <a:defRPr sz="2400">
                <a:solidFill>
                  <a:srgbClr val="FFFF00"/>
                </a:solidFill>
                <a:latin typeface="Arial" charset="0"/>
                <a:ea typeface="ＭＳ Ｐゴシック" charset="0"/>
              </a:defRPr>
            </a:lvl2pPr>
            <a:lvl3pPr marL="1143000" indent="-228600" defTabSz="965200" eaLnBrk="0" hangingPunct="0">
              <a:defRPr sz="2400">
                <a:solidFill>
                  <a:srgbClr val="FFFF00"/>
                </a:solidFill>
                <a:latin typeface="Arial" charset="0"/>
                <a:ea typeface="ＭＳ Ｐゴシック" charset="0"/>
              </a:defRPr>
            </a:lvl3pPr>
            <a:lvl4pPr marL="1600200" indent="-228600" defTabSz="965200" eaLnBrk="0" hangingPunct="0">
              <a:defRPr sz="2400">
                <a:solidFill>
                  <a:srgbClr val="FFFF00"/>
                </a:solidFill>
                <a:latin typeface="Arial" charset="0"/>
                <a:ea typeface="ＭＳ Ｐゴシック" charset="0"/>
              </a:defRPr>
            </a:lvl4pPr>
            <a:lvl5pPr marL="2057400" indent="-228600" defTabSz="965200" eaLnBrk="0" hangingPunct="0">
              <a:defRPr sz="2400">
                <a:solidFill>
                  <a:srgbClr val="FFFF00"/>
                </a:solidFill>
                <a:latin typeface="Arial" charset="0"/>
                <a:ea typeface="ＭＳ Ｐゴシック" charset="0"/>
              </a:defRPr>
            </a:lvl5pPr>
            <a:lvl6pPr marL="2514600" indent="-228600" defTabSz="965200" eaLnBrk="0" fontAlgn="base" hangingPunct="0">
              <a:spcBef>
                <a:spcPct val="0"/>
              </a:spcBef>
              <a:spcAft>
                <a:spcPct val="0"/>
              </a:spcAft>
              <a:defRPr sz="2400">
                <a:solidFill>
                  <a:srgbClr val="FFFF00"/>
                </a:solidFill>
                <a:latin typeface="Arial" charset="0"/>
                <a:ea typeface="ＭＳ Ｐゴシック" charset="0"/>
              </a:defRPr>
            </a:lvl6pPr>
            <a:lvl7pPr marL="2971800" indent="-228600" defTabSz="965200" eaLnBrk="0" fontAlgn="base" hangingPunct="0">
              <a:spcBef>
                <a:spcPct val="0"/>
              </a:spcBef>
              <a:spcAft>
                <a:spcPct val="0"/>
              </a:spcAft>
              <a:defRPr sz="2400">
                <a:solidFill>
                  <a:srgbClr val="FFFF00"/>
                </a:solidFill>
                <a:latin typeface="Arial" charset="0"/>
                <a:ea typeface="ＭＳ Ｐゴシック" charset="0"/>
              </a:defRPr>
            </a:lvl7pPr>
            <a:lvl8pPr marL="3429000" indent="-228600" defTabSz="965200" eaLnBrk="0" fontAlgn="base" hangingPunct="0">
              <a:spcBef>
                <a:spcPct val="0"/>
              </a:spcBef>
              <a:spcAft>
                <a:spcPct val="0"/>
              </a:spcAft>
              <a:defRPr sz="2400">
                <a:solidFill>
                  <a:srgbClr val="FFFF00"/>
                </a:solidFill>
                <a:latin typeface="Arial" charset="0"/>
                <a:ea typeface="ＭＳ Ｐゴシック" charset="0"/>
              </a:defRPr>
            </a:lvl8pPr>
            <a:lvl9pPr marL="3886200" indent="-228600" defTabSz="9652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US" sz="1300" dirty="0"/>
              <a:t>RITS Spring 2008: Dilute Groundwater Plume Management</a:t>
            </a:r>
          </a:p>
        </p:txBody>
      </p:sp>
      <p:sp>
        <p:nvSpPr>
          <p:cNvPr id="47106" name="Rectangle 7"/>
          <p:cNvSpPr txBox="1">
            <a:spLocks noGrp="1" noChangeArrowheads="1"/>
          </p:cNvSpPr>
          <p:nvPr/>
        </p:nvSpPr>
        <p:spPr bwMode="auto">
          <a:xfrm>
            <a:off x="3934768" y="8854789"/>
            <a:ext cx="3010625" cy="46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65" tIns="46434" rIns="92865" bIns="46434" anchor="b"/>
          <a:lstStyle>
            <a:lvl1pPr defTabSz="965200" eaLnBrk="0" hangingPunct="0">
              <a:defRPr sz="2400">
                <a:solidFill>
                  <a:srgbClr val="FFFF00"/>
                </a:solidFill>
                <a:latin typeface="Arial" charset="0"/>
                <a:ea typeface="ＭＳ Ｐゴシック" charset="0"/>
                <a:cs typeface="ＭＳ Ｐゴシック" charset="0"/>
              </a:defRPr>
            </a:lvl1pPr>
            <a:lvl2pPr marL="742950" indent="-285750" defTabSz="965200" eaLnBrk="0" hangingPunct="0">
              <a:defRPr sz="2400">
                <a:solidFill>
                  <a:srgbClr val="FFFF00"/>
                </a:solidFill>
                <a:latin typeface="Arial" charset="0"/>
                <a:ea typeface="ＭＳ Ｐゴシック" charset="0"/>
              </a:defRPr>
            </a:lvl2pPr>
            <a:lvl3pPr marL="1143000" indent="-228600" defTabSz="965200" eaLnBrk="0" hangingPunct="0">
              <a:defRPr sz="2400">
                <a:solidFill>
                  <a:srgbClr val="FFFF00"/>
                </a:solidFill>
                <a:latin typeface="Arial" charset="0"/>
                <a:ea typeface="ＭＳ Ｐゴシック" charset="0"/>
              </a:defRPr>
            </a:lvl3pPr>
            <a:lvl4pPr marL="1600200" indent="-228600" defTabSz="965200" eaLnBrk="0" hangingPunct="0">
              <a:defRPr sz="2400">
                <a:solidFill>
                  <a:srgbClr val="FFFF00"/>
                </a:solidFill>
                <a:latin typeface="Arial" charset="0"/>
                <a:ea typeface="ＭＳ Ｐゴシック" charset="0"/>
              </a:defRPr>
            </a:lvl4pPr>
            <a:lvl5pPr marL="2057400" indent="-228600" defTabSz="965200" eaLnBrk="0" hangingPunct="0">
              <a:defRPr sz="2400">
                <a:solidFill>
                  <a:srgbClr val="FFFF00"/>
                </a:solidFill>
                <a:latin typeface="Arial" charset="0"/>
                <a:ea typeface="ＭＳ Ｐゴシック" charset="0"/>
              </a:defRPr>
            </a:lvl5pPr>
            <a:lvl6pPr marL="2514600" indent="-228600" defTabSz="965200" eaLnBrk="0" fontAlgn="base" hangingPunct="0">
              <a:spcBef>
                <a:spcPct val="0"/>
              </a:spcBef>
              <a:spcAft>
                <a:spcPct val="0"/>
              </a:spcAft>
              <a:defRPr sz="2400">
                <a:solidFill>
                  <a:srgbClr val="FFFF00"/>
                </a:solidFill>
                <a:latin typeface="Arial" charset="0"/>
                <a:ea typeface="ＭＳ Ｐゴシック" charset="0"/>
              </a:defRPr>
            </a:lvl6pPr>
            <a:lvl7pPr marL="2971800" indent="-228600" defTabSz="965200" eaLnBrk="0" fontAlgn="base" hangingPunct="0">
              <a:spcBef>
                <a:spcPct val="0"/>
              </a:spcBef>
              <a:spcAft>
                <a:spcPct val="0"/>
              </a:spcAft>
              <a:defRPr sz="2400">
                <a:solidFill>
                  <a:srgbClr val="FFFF00"/>
                </a:solidFill>
                <a:latin typeface="Arial" charset="0"/>
                <a:ea typeface="ＭＳ Ｐゴシック" charset="0"/>
              </a:defRPr>
            </a:lvl7pPr>
            <a:lvl8pPr marL="3429000" indent="-228600" defTabSz="965200" eaLnBrk="0" fontAlgn="base" hangingPunct="0">
              <a:spcBef>
                <a:spcPct val="0"/>
              </a:spcBef>
              <a:spcAft>
                <a:spcPct val="0"/>
              </a:spcAft>
              <a:defRPr sz="2400">
                <a:solidFill>
                  <a:srgbClr val="FFFF00"/>
                </a:solidFill>
                <a:latin typeface="Arial" charset="0"/>
                <a:ea typeface="ＭＳ Ｐゴシック" charset="0"/>
              </a:defRPr>
            </a:lvl8pPr>
            <a:lvl9pPr marL="3886200" indent="-228600" defTabSz="965200" eaLnBrk="0" fontAlgn="base" hangingPunct="0">
              <a:spcBef>
                <a:spcPct val="0"/>
              </a:spcBef>
              <a:spcAft>
                <a:spcPct val="0"/>
              </a:spcAft>
              <a:defRPr sz="2400">
                <a:solidFill>
                  <a:srgbClr val="FFFF00"/>
                </a:solidFill>
                <a:latin typeface="Arial" charset="0"/>
                <a:ea typeface="ＭＳ Ｐゴシック" charset="0"/>
              </a:defRPr>
            </a:lvl9pPr>
          </a:lstStyle>
          <a:p>
            <a:pPr algn="r" eaLnBrk="1" hangingPunct="1"/>
            <a:fld id="{4BD280AF-16BA-974D-BF7D-6722A382CA40}" type="slidenum">
              <a:rPr lang="en-US" sz="1300"/>
              <a:pPr algn="r" eaLnBrk="1" hangingPunct="1"/>
              <a:t>24</a:t>
            </a:fld>
            <a:endParaRPr lang="en-US" sz="1300" dirty="0"/>
          </a:p>
        </p:txBody>
      </p:sp>
      <p:sp>
        <p:nvSpPr>
          <p:cNvPr id="47107" name="Rectangle 7"/>
          <p:cNvSpPr txBox="1">
            <a:spLocks noGrp="1" noChangeArrowheads="1"/>
          </p:cNvSpPr>
          <p:nvPr/>
        </p:nvSpPr>
        <p:spPr bwMode="auto">
          <a:xfrm>
            <a:off x="3936276" y="8854789"/>
            <a:ext cx="3009117" cy="46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3" tIns="46423" rIns="92843" bIns="46423" anchor="b"/>
          <a:lstStyle>
            <a:lvl1pPr defTabSz="963613" eaLnBrk="0" hangingPunct="0">
              <a:defRPr sz="2400">
                <a:solidFill>
                  <a:srgbClr val="FFFF00"/>
                </a:solidFill>
                <a:latin typeface="Arial" charset="0"/>
                <a:ea typeface="ＭＳ Ｐゴシック" charset="0"/>
                <a:cs typeface="ＭＳ Ｐゴシック" charset="0"/>
              </a:defRPr>
            </a:lvl1pPr>
            <a:lvl2pPr marL="742950" indent="-285750" defTabSz="963613" eaLnBrk="0" hangingPunct="0">
              <a:defRPr sz="2400">
                <a:solidFill>
                  <a:srgbClr val="FFFF00"/>
                </a:solidFill>
                <a:latin typeface="Arial" charset="0"/>
                <a:ea typeface="ＭＳ Ｐゴシック" charset="0"/>
              </a:defRPr>
            </a:lvl2pPr>
            <a:lvl3pPr marL="1143000" indent="-228600" defTabSz="963613" eaLnBrk="0" hangingPunct="0">
              <a:defRPr sz="2400">
                <a:solidFill>
                  <a:srgbClr val="FFFF00"/>
                </a:solidFill>
                <a:latin typeface="Arial" charset="0"/>
                <a:ea typeface="ＭＳ Ｐゴシック" charset="0"/>
              </a:defRPr>
            </a:lvl3pPr>
            <a:lvl4pPr marL="1600200" indent="-228600" defTabSz="963613" eaLnBrk="0" hangingPunct="0">
              <a:defRPr sz="2400">
                <a:solidFill>
                  <a:srgbClr val="FFFF00"/>
                </a:solidFill>
                <a:latin typeface="Arial" charset="0"/>
                <a:ea typeface="ＭＳ Ｐゴシック" charset="0"/>
              </a:defRPr>
            </a:lvl4pPr>
            <a:lvl5pPr marL="2057400" indent="-228600" defTabSz="963613" eaLnBrk="0" hangingPunct="0">
              <a:defRPr sz="2400">
                <a:solidFill>
                  <a:srgbClr val="FFFF00"/>
                </a:solidFill>
                <a:latin typeface="Arial" charset="0"/>
                <a:ea typeface="ＭＳ Ｐゴシック" charset="0"/>
              </a:defRPr>
            </a:lvl5pPr>
            <a:lvl6pPr marL="2514600" indent="-228600" defTabSz="963613" eaLnBrk="0" fontAlgn="base" hangingPunct="0">
              <a:spcBef>
                <a:spcPct val="0"/>
              </a:spcBef>
              <a:spcAft>
                <a:spcPct val="0"/>
              </a:spcAft>
              <a:defRPr sz="2400">
                <a:solidFill>
                  <a:srgbClr val="FFFF00"/>
                </a:solidFill>
                <a:latin typeface="Arial" charset="0"/>
                <a:ea typeface="ＭＳ Ｐゴシック" charset="0"/>
              </a:defRPr>
            </a:lvl6pPr>
            <a:lvl7pPr marL="2971800" indent="-228600" defTabSz="963613" eaLnBrk="0" fontAlgn="base" hangingPunct="0">
              <a:spcBef>
                <a:spcPct val="0"/>
              </a:spcBef>
              <a:spcAft>
                <a:spcPct val="0"/>
              </a:spcAft>
              <a:defRPr sz="2400">
                <a:solidFill>
                  <a:srgbClr val="FFFF00"/>
                </a:solidFill>
                <a:latin typeface="Arial" charset="0"/>
                <a:ea typeface="ＭＳ Ｐゴシック" charset="0"/>
              </a:defRPr>
            </a:lvl7pPr>
            <a:lvl8pPr marL="3429000" indent="-228600" defTabSz="963613" eaLnBrk="0" fontAlgn="base" hangingPunct="0">
              <a:spcBef>
                <a:spcPct val="0"/>
              </a:spcBef>
              <a:spcAft>
                <a:spcPct val="0"/>
              </a:spcAft>
              <a:defRPr sz="2400">
                <a:solidFill>
                  <a:srgbClr val="FFFF00"/>
                </a:solidFill>
                <a:latin typeface="Arial" charset="0"/>
                <a:ea typeface="ＭＳ Ｐゴシック" charset="0"/>
              </a:defRPr>
            </a:lvl8pPr>
            <a:lvl9pPr marL="3886200" indent="-228600" defTabSz="963613" eaLnBrk="0" fontAlgn="base" hangingPunct="0">
              <a:spcBef>
                <a:spcPct val="0"/>
              </a:spcBef>
              <a:spcAft>
                <a:spcPct val="0"/>
              </a:spcAft>
              <a:defRPr sz="2400">
                <a:solidFill>
                  <a:srgbClr val="FFFF00"/>
                </a:solidFill>
                <a:latin typeface="Arial" charset="0"/>
                <a:ea typeface="ＭＳ Ｐゴシック" charset="0"/>
              </a:defRPr>
            </a:lvl9pPr>
          </a:lstStyle>
          <a:p>
            <a:pPr algn="r" eaLnBrk="1" hangingPunct="1"/>
            <a:fld id="{0E3B6CEC-FEB3-8848-8EBB-F23C34ACD48D}" type="slidenum">
              <a:rPr lang="en-US" sz="1300"/>
              <a:pPr algn="r" eaLnBrk="1" hangingPunct="1"/>
              <a:t>24</a:t>
            </a:fld>
            <a:endParaRPr lang="en-US" sz="1300" dirty="0"/>
          </a:p>
        </p:txBody>
      </p:sp>
      <p:sp>
        <p:nvSpPr>
          <p:cNvPr id="47108" name="Rectangle 2"/>
          <p:cNvSpPr>
            <a:spLocks noGrp="1" noRot="1" noChangeAspect="1" noChangeArrowheads="1" noTextEdit="1"/>
          </p:cNvSpPr>
          <p:nvPr>
            <p:ph type="sldImg"/>
          </p:nvPr>
        </p:nvSpPr>
        <p:spPr>
          <a:xfrm>
            <a:off x="1143000" y="700088"/>
            <a:ext cx="4660900" cy="3495675"/>
          </a:xfrm>
          <a:solidFill>
            <a:srgbClr val="FFFFFF"/>
          </a:solidFill>
          <a:ln/>
        </p:spPr>
      </p:sp>
      <p:sp>
        <p:nvSpPr>
          <p:cNvPr id="47109" name="Rectangle 3"/>
          <p:cNvSpPr>
            <a:spLocks noGrp="1" noChangeArrowheads="1"/>
          </p:cNvSpPr>
          <p:nvPr>
            <p:ph type="body" idx="1"/>
          </p:nvPr>
        </p:nvSpPr>
        <p:spPr>
          <a:xfrm>
            <a:off x="921128" y="4423542"/>
            <a:ext cx="5100122" cy="4198509"/>
          </a:xfrm>
          <a:solidFill>
            <a:srgbClr val="FFFFFF"/>
          </a:solidFill>
          <a:ln>
            <a:solidFill>
              <a:srgbClr val="000000"/>
            </a:solidFill>
          </a:ln>
        </p:spPr>
        <p:txBody>
          <a:bodyPr lIns="92843" tIns="46423" rIns="92843" bIns="46423"/>
          <a:lstStyle/>
          <a:p>
            <a:pPr defTabSz="924358"/>
            <a:r>
              <a:rPr lang="en-CA" dirty="0">
                <a:latin typeface="Arial" charset="0"/>
                <a:ea typeface="ＭＳ Ｐゴシック" charset="0"/>
                <a:cs typeface="ＭＳ Ｐゴシック" charset="0"/>
              </a:rPr>
              <a:t>Aerial photograph – source area east of facility, monitoring transect along west side of facility 900 ft from source along entire width of facility (~1400 ft).</a:t>
            </a:r>
            <a:endParaRPr lang="en-US" dirty="0">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53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313350B0-98B4-4202-8052-E8D04EA7B834}" type="slidenum">
              <a:rPr lang="en-US" altLang="en-US" sz="1300" b="0">
                <a:solidFill>
                  <a:prstClr val="black"/>
                </a:solidFill>
              </a:rPr>
              <a:pPr/>
              <a:t>107</a:t>
            </a:fld>
            <a:endParaRPr lang="en-US" altLang="en-US" sz="1300" b="0" dirty="0">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xfrm>
            <a:off x="1143000" y="700088"/>
            <a:ext cx="4660900" cy="3495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b="1">
                <a:solidFill>
                  <a:schemeClr val="tx1"/>
                </a:solidFill>
                <a:latin typeface="Times" charset="0"/>
              </a:defRPr>
            </a:lvl1pPr>
            <a:lvl2pPr marL="713860" indent="-274562">
              <a:defRPr sz="2300" b="1">
                <a:solidFill>
                  <a:schemeClr val="tx1"/>
                </a:solidFill>
                <a:latin typeface="Times" charset="0"/>
              </a:defRPr>
            </a:lvl2pPr>
            <a:lvl3pPr marL="1098247" indent="-219649">
              <a:defRPr sz="2300" b="1">
                <a:solidFill>
                  <a:schemeClr val="tx1"/>
                </a:solidFill>
                <a:latin typeface="Times" charset="0"/>
              </a:defRPr>
            </a:lvl3pPr>
            <a:lvl4pPr marL="1537546" indent="-219649">
              <a:defRPr sz="2300" b="1">
                <a:solidFill>
                  <a:schemeClr val="tx1"/>
                </a:solidFill>
                <a:latin typeface="Times" charset="0"/>
              </a:defRPr>
            </a:lvl4pPr>
            <a:lvl5pPr marL="1976844" indent="-219649">
              <a:defRPr sz="2300" b="1">
                <a:solidFill>
                  <a:schemeClr val="tx1"/>
                </a:solidFill>
                <a:latin typeface="Times" charset="0"/>
              </a:defRPr>
            </a:lvl5pPr>
            <a:lvl6pPr marL="2416143" indent="-219649" eaLnBrk="0" fontAlgn="base" hangingPunct="0">
              <a:spcBef>
                <a:spcPct val="0"/>
              </a:spcBef>
              <a:spcAft>
                <a:spcPct val="0"/>
              </a:spcAft>
              <a:defRPr sz="2300" b="1">
                <a:solidFill>
                  <a:schemeClr val="tx1"/>
                </a:solidFill>
                <a:latin typeface="Times" charset="0"/>
              </a:defRPr>
            </a:lvl6pPr>
            <a:lvl7pPr marL="2855442" indent="-219649" eaLnBrk="0" fontAlgn="base" hangingPunct="0">
              <a:spcBef>
                <a:spcPct val="0"/>
              </a:spcBef>
              <a:spcAft>
                <a:spcPct val="0"/>
              </a:spcAft>
              <a:defRPr sz="2300" b="1">
                <a:solidFill>
                  <a:schemeClr val="tx1"/>
                </a:solidFill>
                <a:latin typeface="Times" charset="0"/>
              </a:defRPr>
            </a:lvl7pPr>
            <a:lvl8pPr marL="3294740" indent="-219649" eaLnBrk="0" fontAlgn="base" hangingPunct="0">
              <a:spcBef>
                <a:spcPct val="0"/>
              </a:spcBef>
              <a:spcAft>
                <a:spcPct val="0"/>
              </a:spcAft>
              <a:defRPr sz="2300" b="1">
                <a:solidFill>
                  <a:schemeClr val="tx1"/>
                </a:solidFill>
                <a:latin typeface="Times" charset="0"/>
              </a:defRPr>
            </a:lvl8pPr>
            <a:lvl9pPr marL="3734039" indent="-219649" eaLnBrk="0" fontAlgn="base" hangingPunct="0">
              <a:spcBef>
                <a:spcPct val="0"/>
              </a:spcBef>
              <a:spcAft>
                <a:spcPct val="0"/>
              </a:spcAft>
              <a:defRPr sz="2300" b="1">
                <a:solidFill>
                  <a:schemeClr val="tx1"/>
                </a:solidFill>
                <a:latin typeface="Times" charset="0"/>
              </a:defRPr>
            </a:lvl9pPr>
          </a:lstStyle>
          <a:p>
            <a:fld id="{3BA7B602-B251-4048-87A0-CDE4BDB2BB29}" type="slidenum">
              <a:rPr lang="en-US" sz="1300" b="0">
                <a:solidFill>
                  <a:prstClr val="black"/>
                </a:solidFill>
              </a:rPr>
              <a:pPr/>
              <a:t>108</a:t>
            </a:fld>
            <a:endParaRPr lang="en-US" sz="1300" b="0"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6"/>
          <p:cNvSpPr txBox="1">
            <a:spLocks noGrp="1" noChangeArrowheads="1"/>
          </p:cNvSpPr>
          <p:nvPr/>
        </p:nvSpPr>
        <p:spPr bwMode="auto">
          <a:xfrm>
            <a:off x="0" y="8854789"/>
            <a:ext cx="3010625" cy="46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77" tIns="46439" rIns="92877" bIns="46439" anchor="b"/>
          <a:lstStyle>
            <a:lvl1pPr defTabSz="966788" eaLnBrk="0" hangingPunct="0">
              <a:defRPr sz="2400">
                <a:solidFill>
                  <a:srgbClr val="FFFF00"/>
                </a:solidFill>
                <a:latin typeface="Arial" charset="0"/>
                <a:ea typeface="ＭＳ Ｐゴシック" charset="0"/>
                <a:cs typeface="ＭＳ Ｐゴシック" charset="0"/>
              </a:defRPr>
            </a:lvl1pPr>
            <a:lvl2pPr marL="742950" indent="-285750" defTabSz="966788" eaLnBrk="0" hangingPunct="0">
              <a:defRPr sz="2400">
                <a:solidFill>
                  <a:srgbClr val="FFFF00"/>
                </a:solidFill>
                <a:latin typeface="Arial" charset="0"/>
                <a:ea typeface="ＭＳ Ｐゴシック" charset="0"/>
              </a:defRPr>
            </a:lvl2pPr>
            <a:lvl3pPr marL="1143000" indent="-228600" defTabSz="966788" eaLnBrk="0" hangingPunct="0">
              <a:defRPr sz="2400">
                <a:solidFill>
                  <a:srgbClr val="FFFF00"/>
                </a:solidFill>
                <a:latin typeface="Arial" charset="0"/>
                <a:ea typeface="ＭＳ Ｐゴシック" charset="0"/>
              </a:defRPr>
            </a:lvl3pPr>
            <a:lvl4pPr marL="1600200" indent="-228600" defTabSz="966788" eaLnBrk="0" hangingPunct="0">
              <a:defRPr sz="2400">
                <a:solidFill>
                  <a:srgbClr val="FFFF00"/>
                </a:solidFill>
                <a:latin typeface="Arial" charset="0"/>
                <a:ea typeface="ＭＳ Ｐゴシック" charset="0"/>
              </a:defRPr>
            </a:lvl4pPr>
            <a:lvl5pPr marL="2057400" indent="-228600" defTabSz="966788" eaLnBrk="0" hangingPunct="0">
              <a:defRPr sz="2400">
                <a:solidFill>
                  <a:srgbClr val="FFFF00"/>
                </a:solidFill>
                <a:latin typeface="Arial" charset="0"/>
                <a:ea typeface="ＭＳ Ｐゴシック" charset="0"/>
              </a:defRPr>
            </a:lvl5pPr>
            <a:lvl6pPr marL="2514600" indent="-228600" defTabSz="966788" eaLnBrk="0" fontAlgn="base" hangingPunct="0">
              <a:spcBef>
                <a:spcPct val="0"/>
              </a:spcBef>
              <a:spcAft>
                <a:spcPct val="0"/>
              </a:spcAft>
              <a:defRPr sz="2400">
                <a:solidFill>
                  <a:srgbClr val="FFFF00"/>
                </a:solidFill>
                <a:latin typeface="Arial" charset="0"/>
                <a:ea typeface="ＭＳ Ｐゴシック" charset="0"/>
              </a:defRPr>
            </a:lvl6pPr>
            <a:lvl7pPr marL="2971800" indent="-228600" defTabSz="966788" eaLnBrk="0" fontAlgn="base" hangingPunct="0">
              <a:spcBef>
                <a:spcPct val="0"/>
              </a:spcBef>
              <a:spcAft>
                <a:spcPct val="0"/>
              </a:spcAft>
              <a:defRPr sz="2400">
                <a:solidFill>
                  <a:srgbClr val="FFFF00"/>
                </a:solidFill>
                <a:latin typeface="Arial" charset="0"/>
                <a:ea typeface="ＭＳ Ｐゴシック" charset="0"/>
              </a:defRPr>
            </a:lvl7pPr>
            <a:lvl8pPr marL="3429000" indent="-228600" defTabSz="966788" eaLnBrk="0" fontAlgn="base" hangingPunct="0">
              <a:spcBef>
                <a:spcPct val="0"/>
              </a:spcBef>
              <a:spcAft>
                <a:spcPct val="0"/>
              </a:spcAft>
              <a:defRPr sz="2400">
                <a:solidFill>
                  <a:srgbClr val="FFFF00"/>
                </a:solidFill>
                <a:latin typeface="Arial" charset="0"/>
                <a:ea typeface="ＭＳ Ｐゴシック" charset="0"/>
              </a:defRPr>
            </a:lvl8pPr>
            <a:lvl9pPr marL="3886200" indent="-228600" defTabSz="966788"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US" sz="1300" dirty="0">
                <a:solidFill>
                  <a:prstClr val="black"/>
                </a:solidFill>
              </a:rPr>
              <a:t>RITS Spring 2008: Dilute Groundwater Plume Management</a:t>
            </a:r>
          </a:p>
        </p:txBody>
      </p:sp>
      <p:sp>
        <p:nvSpPr>
          <p:cNvPr id="49154" name="Rectangle 7"/>
          <p:cNvSpPr txBox="1">
            <a:spLocks noGrp="1" noChangeArrowheads="1"/>
          </p:cNvSpPr>
          <p:nvPr/>
        </p:nvSpPr>
        <p:spPr bwMode="auto">
          <a:xfrm>
            <a:off x="3934768" y="8854789"/>
            <a:ext cx="3010625" cy="46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77" tIns="46439" rIns="92877" bIns="46439" anchor="b"/>
          <a:lstStyle>
            <a:lvl1pPr defTabSz="966788" eaLnBrk="0" hangingPunct="0">
              <a:defRPr sz="2400">
                <a:solidFill>
                  <a:srgbClr val="FFFF00"/>
                </a:solidFill>
                <a:latin typeface="Arial" charset="0"/>
                <a:ea typeface="ＭＳ Ｐゴシック" charset="0"/>
                <a:cs typeface="ＭＳ Ｐゴシック" charset="0"/>
              </a:defRPr>
            </a:lvl1pPr>
            <a:lvl2pPr marL="742950" indent="-285750" defTabSz="966788" eaLnBrk="0" hangingPunct="0">
              <a:defRPr sz="2400">
                <a:solidFill>
                  <a:srgbClr val="FFFF00"/>
                </a:solidFill>
                <a:latin typeface="Arial" charset="0"/>
                <a:ea typeface="ＭＳ Ｐゴシック" charset="0"/>
              </a:defRPr>
            </a:lvl2pPr>
            <a:lvl3pPr marL="1143000" indent="-228600" defTabSz="966788" eaLnBrk="0" hangingPunct="0">
              <a:defRPr sz="2400">
                <a:solidFill>
                  <a:srgbClr val="FFFF00"/>
                </a:solidFill>
                <a:latin typeface="Arial" charset="0"/>
                <a:ea typeface="ＭＳ Ｐゴシック" charset="0"/>
              </a:defRPr>
            </a:lvl3pPr>
            <a:lvl4pPr marL="1600200" indent="-228600" defTabSz="966788" eaLnBrk="0" hangingPunct="0">
              <a:defRPr sz="2400">
                <a:solidFill>
                  <a:srgbClr val="FFFF00"/>
                </a:solidFill>
                <a:latin typeface="Arial" charset="0"/>
                <a:ea typeface="ＭＳ Ｐゴシック" charset="0"/>
              </a:defRPr>
            </a:lvl4pPr>
            <a:lvl5pPr marL="2057400" indent="-228600" defTabSz="966788" eaLnBrk="0" hangingPunct="0">
              <a:defRPr sz="2400">
                <a:solidFill>
                  <a:srgbClr val="FFFF00"/>
                </a:solidFill>
                <a:latin typeface="Arial" charset="0"/>
                <a:ea typeface="ＭＳ Ｐゴシック" charset="0"/>
              </a:defRPr>
            </a:lvl5pPr>
            <a:lvl6pPr marL="2514600" indent="-228600" defTabSz="966788" eaLnBrk="0" fontAlgn="base" hangingPunct="0">
              <a:spcBef>
                <a:spcPct val="0"/>
              </a:spcBef>
              <a:spcAft>
                <a:spcPct val="0"/>
              </a:spcAft>
              <a:defRPr sz="2400">
                <a:solidFill>
                  <a:srgbClr val="FFFF00"/>
                </a:solidFill>
                <a:latin typeface="Arial" charset="0"/>
                <a:ea typeface="ＭＳ Ｐゴシック" charset="0"/>
              </a:defRPr>
            </a:lvl6pPr>
            <a:lvl7pPr marL="2971800" indent="-228600" defTabSz="966788" eaLnBrk="0" fontAlgn="base" hangingPunct="0">
              <a:spcBef>
                <a:spcPct val="0"/>
              </a:spcBef>
              <a:spcAft>
                <a:spcPct val="0"/>
              </a:spcAft>
              <a:defRPr sz="2400">
                <a:solidFill>
                  <a:srgbClr val="FFFF00"/>
                </a:solidFill>
                <a:latin typeface="Arial" charset="0"/>
                <a:ea typeface="ＭＳ Ｐゴシック" charset="0"/>
              </a:defRPr>
            </a:lvl7pPr>
            <a:lvl8pPr marL="3429000" indent="-228600" defTabSz="966788" eaLnBrk="0" fontAlgn="base" hangingPunct="0">
              <a:spcBef>
                <a:spcPct val="0"/>
              </a:spcBef>
              <a:spcAft>
                <a:spcPct val="0"/>
              </a:spcAft>
              <a:defRPr sz="2400">
                <a:solidFill>
                  <a:srgbClr val="FFFF00"/>
                </a:solidFill>
                <a:latin typeface="Arial" charset="0"/>
                <a:ea typeface="ＭＳ Ｐゴシック" charset="0"/>
              </a:defRPr>
            </a:lvl8pPr>
            <a:lvl9pPr marL="3886200" indent="-228600" defTabSz="966788" eaLnBrk="0" fontAlgn="base" hangingPunct="0">
              <a:spcBef>
                <a:spcPct val="0"/>
              </a:spcBef>
              <a:spcAft>
                <a:spcPct val="0"/>
              </a:spcAft>
              <a:defRPr sz="2400">
                <a:solidFill>
                  <a:srgbClr val="FFFF00"/>
                </a:solidFill>
                <a:latin typeface="Arial" charset="0"/>
                <a:ea typeface="ＭＳ Ｐゴシック" charset="0"/>
              </a:defRPr>
            </a:lvl9pPr>
          </a:lstStyle>
          <a:p>
            <a:pPr algn="r" eaLnBrk="1" hangingPunct="1"/>
            <a:fld id="{CF5B5079-D620-F943-8642-13415D1CE05A}" type="slidenum">
              <a:rPr lang="en-US" sz="1300">
                <a:solidFill>
                  <a:prstClr val="black"/>
                </a:solidFill>
              </a:rPr>
              <a:pPr algn="r" eaLnBrk="1" hangingPunct="1"/>
              <a:t>25</a:t>
            </a:fld>
            <a:endParaRPr lang="en-US" sz="1300" dirty="0">
              <a:solidFill>
                <a:prstClr val="black"/>
              </a:solidFill>
            </a:endParaRPr>
          </a:p>
        </p:txBody>
      </p:sp>
      <p:sp>
        <p:nvSpPr>
          <p:cNvPr id="49155" name="Rectangle 2"/>
          <p:cNvSpPr>
            <a:spLocks noGrp="1" noRot="1" noChangeAspect="1" noChangeArrowheads="1" noTextEdit="1"/>
          </p:cNvSpPr>
          <p:nvPr>
            <p:ph type="sldImg"/>
          </p:nvPr>
        </p:nvSpPr>
        <p:spPr>
          <a:xfrm>
            <a:off x="1143000" y="700088"/>
            <a:ext cx="4660900" cy="3495675"/>
          </a:xfrm>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txBox="1">
            <a:spLocks noGrp="1" noChangeArrowheads="1"/>
          </p:cNvSpPr>
          <p:nvPr/>
        </p:nvSpPr>
        <p:spPr bwMode="auto">
          <a:xfrm>
            <a:off x="3934768" y="8854789"/>
            <a:ext cx="3010625" cy="46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77" tIns="46439" rIns="92877" bIns="46439" anchor="b"/>
          <a:lstStyle>
            <a:lvl1pPr defTabSz="966788" eaLnBrk="0" hangingPunct="0">
              <a:defRPr sz="2400">
                <a:solidFill>
                  <a:srgbClr val="FFFF00"/>
                </a:solidFill>
                <a:latin typeface="Arial" charset="0"/>
                <a:ea typeface="ＭＳ Ｐゴシック" charset="0"/>
                <a:cs typeface="ＭＳ Ｐゴシック" charset="0"/>
              </a:defRPr>
            </a:lvl1pPr>
            <a:lvl2pPr marL="742950" indent="-285750" defTabSz="966788" eaLnBrk="0" hangingPunct="0">
              <a:defRPr sz="2400">
                <a:solidFill>
                  <a:srgbClr val="FFFF00"/>
                </a:solidFill>
                <a:latin typeface="Arial" charset="0"/>
                <a:ea typeface="ＭＳ Ｐゴシック" charset="0"/>
              </a:defRPr>
            </a:lvl2pPr>
            <a:lvl3pPr marL="1143000" indent="-228600" defTabSz="966788" eaLnBrk="0" hangingPunct="0">
              <a:defRPr sz="2400">
                <a:solidFill>
                  <a:srgbClr val="FFFF00"/>
                </a:solidFill>
                <a:latin typeface="Arial" charset="0"/>
                <a:ea typeface="ＭＳ Ｐゴシック" charset="0"/>
              </a:defRPr>
            </a:lvl3pPr>
            <a:lvl4pPr marL="1600200" indent="-228600" defTabSz="966788" eaLnBrk="0" hangingPunct="0">
              <a:defRPr sz="2400">
                <a:solidFill>
                  <a:srgbClr val="FFFF00"/>
                </a:solidFill>
                <a:latin typeface="Arial" charset="0"/>
                <a:ea typeface="ＭＳ Ｐゴシック" charset="0"/>
              </a:defRPr>
            </a:lvl4pPr>
            <a:lvl5pPr marL="2057400" indent="-228600" defTabSz="966788" eaLnBrk="0" hangingPunct="0">
              <a:defRPr sz="2400">
                <a:solidFill>
                  <a:srgbClr val="FFFF00"/>
                </a:solidFill>
                <a:latin typeface="Arial" charset="0"/>
                <a:ea typeface="ＭＳ Ｐゴシック" charset="0"/>
              </a:defRPr>
            </a:lvl5pPr>
            <a:lvl6pPr marL="2514600" indent="-228600" defTabSz="966788" eaLnBrk="0" fontAlgn="base" hangingPunct="0">
              <a:spcBef>
                <a:spcPct val="0"/>
              </a:spcBef>
              <a:spcAft>
                <a:spcPct val="0"/>
              </a:spcAft>
              <a:defRPr sz="2400">
                <a:solidFill>
                  <a:srgbClr val="FFFF00"/>
                </a:solidFill>
                <a:latin typeface="Arial" charset="0"/>
                <a:ea typeface="ＭＳ Ｐゴシック" charset="0"/>
              </a:defRPr>
            </a:lvl6pPr>
            <a:lvl7pPr marL="2971800" indent="-228600" defTabSz="966788" eaLnBrk="0" fontAlgn="base" hangingPunct="0">
              <a:spcBef>
                <a:spcPct val="0"/>
              </a:spcBef>
              <a:spcAft>
                <a:spcPct val="0"/>
              </a:spcAft>
              <a:defRPr sz="2400">
                <a:solidFill>
                  <a:srgbClr val="FFFF00"/>
                </a:solidFill>
                <a:latin typeface="Arial" charset="0"/>
                <a:ea typeface="ＭＳ Ｐゴシック" charset="0"/>
              </a:defRPr>
            </a:lvl7pPr>
            <a:lvl8pPr marL="3429000" indent="-228600" defTabSz="966788" eaLnBrk="0" fontAlgn="base" hangingPunct="0">
              <a:spcBef>
                <a:spcPct val="0"/>
              </a:spcBef>
              <a:spcAft>
                <a:spcPct val="0"/>
              </a:spcAft>
              <a:defRPr sz="2400">
                <a:solidFill>
                  <a:srgbClr val="FFFF00"/>
                </a:solidFill>
                <a:latin typeface="Arial" charset="0"/>
                <a:ea typeface="ＭＳ Ｐゴシック" charset="0"/>
              </a:defRPr>
            </a:lvl8pPr>
            <a:lvl9pPr marL="3886200" indent="-228600" defTabSz="966788" eaLnBrk="0" fontAlgn="base" hangingPunct="0">
              <a:spcBef>
                <a:spcPct val="0"/>
              </a:spcBef>
              <a:spcAft>
                <a:spcPct val="0"/>
              </a:spcAft>
              <a:defRPr sz="2400">
                <a:solidFill>
                  <a:srgbClr val="FFFF00"/>
                </a:solidFill>
                <a:latin typeface="Arial" charset="0"/>
                <a:ea typeface="ＭＳ Ｐゴシック" charset="0"/>
              </a:defRPr>
            </a:lvl9pPr>
          </a:lstStyle>
          <a:p>
            <a:pPr algn="r" eaLnBrk="1" hangingPunct="1"/>
            <a:fld id="{30B90271-B44B-874A-A300-D6F9EC035ADA}" type="slidenum">
              <a:rPr lang="en-US" sz="1300">
                <a:solidFill>
                  <a:prstClr val="black"/>
                </a:solidFill>
              </a:rPr>
              <a:pPr algn="r" eaLnBrk="1" hangingPunct="1"/>
              <a:t>27</a:t>
            </a:fld>
            <a:endParaRPr lang="en-US" sz="1300" dirty="0">
              <a:solidFill>
                <a:prstClr val="black"/>
              </a:solidFill>
            </a:endParaRPr>
          </a:p>
        </p:txBody>
      </p:sp>
      <p:sp>
        <p:nvSpPr>
          <p:cNvPr id="24578" name="Rectangle 2"/>
          <p:cNvSpPr>
            <a:spLocks noGrp="1" noRot="1" noChangeAspect="1" noChangeArrowheads="1" noTextEdit="1"/>
          </p:cNvSpPr>
          <p:nvPr>
            <p:ph type="sldImg"/>
          </p:nvPr>
        </p:nvSpPr>
        <p:spPr>
          <a:xfrm>
            <a:off x="1143000" y="700088"/>
            <a:ext cx="4660900" cy="3495675"/>
          </a:xfrm>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txBox="1">
            <a:spLocks noGrp="1" noChangeArrowheads="1"/>
          </p:cNvSpPr>
          <p:nvPr/>
        </p:nvSpPr>
        <p:spPr bwMode="auto">
          <a:xfrm>
            <a:off x="3934768" y="8854789"/>
            <a:ext cx="3010625" cy="46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77" tIns="46439" rIns="92877" bIns="46439" anchor="b"/>
          <a:lstStyle>
            <a:lvl1pPr defTabSz="966788" eaLnBrk="0" hangingPunct="0">
              <a:defRPr sz="2400">
                <a:solidFill>
                  <a:srgbClr val="FFFF00"/>
                </a:solidFill>
                <a:latin typeface="Arial" charset="0"/>
                <a:ea typeface="ＭＳ Ｐゴシック" charset="0"/>
                <a:cs typeface="ＭＳ Ｐゴシック" charset="0"/>
              </a:defRPr>
            </a:lvl1pPr>
            <a:lvl2pPr marL="742950" indent="-285750" defTabSz="966788" eaLnBrk="0" hangingPunct="0">
              <a:defRPr sz="2400">
                <a:solidFill>
                  <a:srgbClr val="FFFF00"/>
                </a:solidFill>
                <a:latin typeface="Arial" charset="0"/>
                <a:ea typeface="ＭＳ Ｐゴシック" charset="0"/>
              </a:defRPr>
            </a:lvl2pPr>
            <a:lvl3pPr marL="1143000" indent="-228600" defTabSz="966788" eaLnBrk="0" hangingPunct="0">
              <a:defRPr sz="2400">
                <a:solidFill>
                  <a:srgbClr val="FFFF00"/>
                </a:solidFill>
                <a:latin typeface="Arial" charset="0"/>
                <a:ea typeface="ＭＳ Ｐゴシック" charset="0"/>
              </a:defRPr>
            </a:lvl3pPr>
            <a:lvl4pPr marL="1600200" indent="-228600" defTabSz="966788" eaLnBrk="0" hangingPunct="0">
              <a:defRPr sz="2400">
                <a:solidFill>
                  <a:srgbClr val="FFFF00"/>
                </a:solidFill>
                <a:latin typeface="Arial" charset="0"/>
                <a:ea typeface="ＭＳ Ｐゴシック" charset="0"/>
              </a:defRPr>
            </a:lvl4pPr>
            <a:lvl5pPr marL="2057400" indent="-228600" defTabSz="966788" eaLnBrk="0" hangingPunct="0">
              <a:defRPr sz="2400">
                <a:solidFill>
                  <a:srgbClr val="FFFF00"/>
                </a:solidFill>
                <a:latin typeface="Arial" charset="0"/>
                <a:ea typeface="ＭＳ Ｐゴシック" charset="0"/>
              </a:defRPr>
            </a:lvl5pPr>
            <a:lvl6pPr marL="2514600" indent="-228600" defTabSz="966788" eaLnBrk="0" fontAlgn="base" hangingPunct="0">
              <a:spcBef>
                <a:spcPct val="0"/>
              </a:spcBef>
              <a:spcAft>
                <a:spcPct val="0"/>
              </a:spcAft>
              <a:defRPr sz="2400">
                <a:solidFill>
                  <a:srgbClr val="FFFF00"/>
                </a:solidFill>
                <a:latin typeface="Arial" charset="0"/>
                <a:ea typeface="ＭＳ Ｐゴシック" charset="0"/>
              </a:defRPr>
            </a:lvl6pPr>
            <a:lvl7pPr marL="2971800" indent="-228600" defTabSz="966788" eaLnBrk="0" fontAlgn="base" hangingPunct="0">
              <a:spcBef>
                <a:spcPct val="0"/>
              </a:spcBef>
              <a:spcAft>
                <a:spcPct val="0"/>
              </a:spcAft>
              <a:defRPr sz="2400">
                <a:solidFill>
                  <a:srgbClr val="FFFF00"/>
                </a:solidFill>
                <a:latin typeface="Arial" charset="0"/>
                <a:ea typeface="ＭＳ Ｐゴシック" charset="0"/>
              </a:defRPr>
            </a:lvl7pPr>
            <a:lvl8pPr marL="3429000" indent="-228600" defTabSz="966788" eaLnBrk="0" fontAlgn="base" hangingPunct="0">
              <a:spcBef>
                <a:spcPct val="0"/>
              </a:spcBef>
              <a:spcAft>
                <a:spcPct val="0"/>
              </a:spcAft>
              <a:defRPr sz="2400">
                <a:solidFill>
                  <a:srgbClr val="FFFF00"/>
                </a:solidFill>
                <a:latin typeface="Arial" charset="0"/>
                <a:ea typeface="ＭＳ Ｐゴシック" charset="0"/>
              </a:defRPr>
            </a:lvl8pPr>
            <a:lvl9pPr marL="3886200" indent="-228600" defTabSz="966788" eaLnBrk="0" fontAlgn="base" hangingPunct="0">
              <a:spcBef>
                <a:spcPct val="0"/>
              </a:spcBef>
              <a:spcAft>
                <a:spcPct val="0"/>
              </a:spcAft>
              <a:defRPr sz="2400">
                <a:solidFill>
                  <a:srgbClr val="FFFF00"/>
                </a:solidFill>
                <a:latin typeface="Arial" charset="0"/>
                <a:ea typeface="ＭＳ Ｐゴシック" charset="0"/>
              </a:defRPr>
            </a:lvl9pPr>
          </a:lstStyle>
          <a:p>
            <a:pPr algn="r" eaLnBrk="1" hangingPunct="1"/>
            <a:fld id="{22564EE2-8F0F-314A-B033-B77745DDE194}" type="slidenum">
              <a:rPr lang="en-US" sz="1300">
                <a:solidFill>
                  <a:prstClr val="black"/>
                </a:solidFill>
              </a:rPr>
              <a:pPr algn="r" eaLnBrk="1" hangingPunct="1"/>
              <a:t>28</a:t>
            </a:fld>
            <a:endParaRPr lang="en-US" sz="1300" dirty="0">
              <a:solidFill>
                <a:prstClr val="black"/>
              </a:solidFill>
            </a:endParaRPr>
          </a:p>
        </p:txBody>
      </p:sp>
      <p:sp>
        <p:nvSpPr>
          <p:cNvPr id="26626" name="Rectangle 2"/>
          <p:cNvSpPr>
            <a:spLocks noGrp="1" noRot="1" noChangeAspect="1" noChangeArrowheads="1" noTextEdit="1"/>
          </p:cNvSpPr>
          <p:nvPr>
            <p:ph type="sldImg"/>
          </p:nvPr>
        </p:nvSpPr>
        <p:spPr>
          <a:xfrm>
            <a:off x="1143000" y="700088"/>
            <a:ext cx="4660900" cy="3495675"/>
          </a:xfrm>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934"/>
            <a:ext cx="9100153" cy="6850131"/>
          </a:xfrm>
          <a:prstGeom prst="rect">
            <a:avLst/>
          </a:prstGeom>
        </p:spPr>
      </p:pic>
      <p:sp>
        <p:nvSpPr>
          <p:cNvPr id="3099" name="Rectangle 27"/>
          <p:cNvSpPr>
            <a:spLocks noGrp="1" noChangeArrowheads="1"/>
          </p:cNvSpPr>
          <p:nvPr>
            <p:ph type="ctrTitle"/>
          </p:nvPr>
        </p:nvSpPr>
        <p:spPr>
          <a:xfrm>
            <a:off x="3352800" y="3429000"/>
            <a:ext cx="5672138" cy="1165225"/>
          </a:xfrm>
        </p:spPr>
        <p:txBody>
          <a:bodyPr/>
          <a:lstStyle>
            <a:lvl1pPr>
              <a:defRPr>
                <a:solidFill>
                  <a:schemeClr val="tx2"/>
                </a:solidFill>
              </a:defRPr>
            </a:lvl1pPr>
          </a:lstStyle>
          <a:p>
            <a:r>
              <a:rPr lang="en-US" dirty="0"/>
              <a:t>Click to edit Master title style</a:t>
            </a:r>
          </a:p>
        </p:txBody>
      </p:sp>
      <p:sp>
        <p:nvSpPr>
          <p:cNvPr id="3100" name="Rectangle 28"/>
          <p:cNvSpPr>
            <a:spLocks noGrp="1" noChangeArrowheads="1"/>
          </p:cNvSpPr>
          <p:nvPr>
            <p:ph type="subTitle" idx="1"/>
          </p:nvPr>
        </p:nvSpPr>
        <p:spPr>
          <a:xfrm>
            <a:off x="2362200" y="4800600"/>
            <a:ext cx="6672263" cy="928868"/>
          </a:xfrm>
        </p:spPr>
        <p:txBody>
          <a:bodyPr/>
          <a:lstStyle>
            <a:lvl1pPr marL="0" indent="0" algn="ctr">
              <a:buFont typeface="Wingdings" pitchFamily="2" charset="2"/>
              <a:buNone/>
              <a:defRPr>
                <a:solidFill>
                  <a:schemeClr val="tx2"/>
                </a:solidFill>
              </a:defRPr>
            </a:lvl1pPr>
          </a:lstStyle>
          <a:p>
            <a:r>
              <a:rPr lang="en-US" dirty="0"/>
              <a:t>Click to edit Master subtitle style</a:t>
            </a:r>
          </a:p>
        </p:txBody>
      </p:sp>
      <p:sp>
        <p:nvSpPr>
          <p:cNvPr id="9" name="Rectangle 8"/>
          <p:cNvSpPr/>
          <p:nvPr userDrawn="1"/>
        </p:nvSpPr>
        <p:spPr>
          <a:xfrm>
            <a:off x="0" y="5729468"/>
            <a:ext cx="9144000" cy="5864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epa_logo_horiz_white.eps"/>
          <p:cNvPicPr>
            <a:picLocks noChangeAspect="1"/>
          </p:cNvPicPr>
          <p:nvPr userDrawn="1"/>
        </p:nvPicPr>
        <p:blipFill>
          <a:blip r:embed="rId3" cstate="print"/>
          <a:stretch>
            <a:fillRect/>
          </a:stretch>
        </p:blipFill>
        <p:spPr>
          <a:xfrm>
            <a:off x="228600" y="5824225"/>
            <a:ext cx="2852796" cy="396939"/>
          </a:xfrm>
          <a:prstGeom prst="rect">
            <a:avLst/>
          </a:prstGeom>
        </p:spPr>
      </p:pic>
      <p:sp>
        <p:nvSpPr>
          <p:cNvPr id="13" name="TextBox 12"/>
          <p:cNvSpPr txBox="1"/>
          <p:nvPr userDrawn="1"/>
        </p:nvSpPr>
        <p:spPr>
          <a:xfrm>
            <a:off x="2743200" y="5822639"/>
            <a:ext cx="6400800" cy="400110"/>
          </a:xfrm>
          <a:prstGeom prst="rect">
            <a:avLst/>
          </a:prstGeom>
          <a:noFill/>
        </p:spPr>
        <p:txBody>
          <a:bodyPr wrap="square" rtlCol="0">
            <a:spAutoFit/>
          </a:bodyPr>
          <a:lstStyle/>
          <a:p>
            <a:pPr algn="ctr"/>
            <a:r>
              <a:rPr lang="en-US" sz="2000" dirty="0" smtClean="0">
                <a:solidFill>
                  <a:schemeClr val="bg1"/>
                </a:solidFill>
                <a:latin typeface="Poppl-Laudatio Regular" pitchFamily="34" charset="0"/>
              </a:rPr>
              <a:t>Fall 2014 NARPM Presents</a:t>
            </a:r>
            <a:r>
              <a:rPr lang="en-US" sz="2000" baseline="0" dirty="0" smtClean="0">
                <a:solidFill>
                  <a:schemeClr val="bg1"/>
                </a:solidFill>
                <a:latin typeface="Poppl-Laudatio Regular" pitchFamily="34" charset="0"/>
              </a:rPr>
              <a:t> Series</a:t>
            </a:r>
            <a:endParaRPr lang="en-US" sz="2000" dirty="0">
              <a:solidFill>
                <a:schemeClr val="bg1"/>
              </a:solidFill>
              <a:latin typeface="Poppl-Laudatio Regular" pitchFamily="34" charset="0"/>
            </a:endParaRPr>
          </a:p>
        </p:txBody>
      </p:sp>
    </p:spTree>
    <p:extLst>
      <p:ext uri="{BB962C8B-B14F-4D97-AF65-F5344CB8AC3E}">
        <p14:creationId xmlns:p14="http://schemas.microsoft.com/office/powerpoint/2010/main" val="10567843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7"/>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4" y="1435109"/>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56344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9"/>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3183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1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3366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55148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1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542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10"/>
            <a:ext cx="8229600" cy="4525963"/>
          </a:xfrm>
          <a:prstGeom prst="rect">
            <a:avLst/>
          </a:prstGeom>
        </p:spPr>
        <p:txBody>
          <a:bodyPr/>
          <a:lstStyle/>
          <a:p>
            <a:pPr lvl="0"/>
            <a:r>
              <a:rPr lang="en-US" noProof="0" dirty="0" smtClean="0"/>
              <a:t>Click icon to add table</a:t>
            </a:r>
          </a:p>
        </p:txBody>
      </p:sp>
    </p:spTree>
    <p:extLst>
      <p:ext uri="{BB962C8B-B14F-4D97-AF65-F5344CB8AC3E}">
        <p14:creationId xmlns:p14="http://schemas.microsoft.com/office/powerpoint/2010/main" val="4244883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a:prstGeom prst="rect">
            <a:avLst/>
          </a:prstGeo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10"/>
            <a:ext cx="4038600" cy="4525963"/>
          </a:xfrm>
          <a:prstGeom prst="rect">
            <a:avLst/>
          </a:prstGeom>
        </p:spPr>
        <p:txBody>
          <a:bodyPr/>
          <a:lstStyle/>
          <a:p>
            <a:pPr lvl="0"/>
            <a:r>
              <a:rPr lang="en-US" noProof="0" dirty="0" smtClean="0"/>
              <a:t>Click icon to add clip art</a:t>
            </a:r>
          </a:p>
        </p:txBody>
      </p:sp>
      <p:sp>
        <p:nvSpPr>
          <p:cNvPr id="4" name="Text Placeholder 3"/>
          <p:cNvSpPr>
            <a:spLocks noGrp="1"/>
          </p:cNvSpPr>
          <p:nvPr>
            <p:ph type="body" sz="half" idx="2"/>
          </p:nvPr>
        </p:nvSpPr>
        <p:spPr>
          <a:xfrm>
            <a:off x="4648200" y="160021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5808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1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5056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607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044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588375" cy="502919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041414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9256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059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935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ChangeArrowheads="1"/>
          </p:cNvSpPr>
          <p:nvPr userDrawn="1"/>
        </p:nvSpPr>
        <p:spPr bwMode="auto">
          <a:xfrm>
            <a:off x="0" y="4"/>
            <a:ext cx="9144000" cy="6858000"/>
          </a:xfrm>
          <a:prstGeom prst="rect">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Tree>
    <p:extLst>
      <p:ext uri="{BB962C8B-B14F-4D97-AF65-F5344CB8AC3E}">
        <p14:creationId xmlns:p14="http://schemas.microsoft.com/office/powerpoint/2010/main" val="29746363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5393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3238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15829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8356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34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204161097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1918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2895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56485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2634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9109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bwMode="auto">
          <a:xfrm>
            <a:off x="0" y="9"/>
            <a:ext cx="9144000"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sz="2400" dirty="0">
              <a:solidFill>
                <a:srgbClr val="000000"/>
              </a:solidFill>
              <a:latin typeface="Times" charset="0"/>
              <a:ea typeface="ＭＳ Ｐゴシック" charset="0"/>
            </a:endParaRPr>
          </a:p>
        </p:txBody>
      </p:sp>
    </p:spTree>
    <p:extLst>
      <p:ext uri="{BB962C8B-B14F-4D97-AF65-F5344CB8AC3E}">
        <p14:creationId xmlns:p14="http://schemas.microsoft.com/office/powerpoint/2010/main" val="27161344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1912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48724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7245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6341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1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11429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eaLnBrk="0" hangingPunct="0">
              <a:defRPr sz="2400">
                <a:latin typeface="Times" pitchFamily="1" charset="0"/>
              </a:defRPr>
            </a:lvl1pPr>
          </a:lstStyle>
          <a:p>
            <a:pPr>
              <a:defRPr/>
            </a:pPr>
            <a:endParaRPr lang="en-US" dirty="0"/>
          </a:p>
        </p:txBody>
      </p:sp>
      <p:sp>
        <p:nvSpPr>
          <p:cNvPr id="3" name="Rectangle 14"/>
          <p:cNvSpPr>
            <a:spLocks noGrp="1" noChangeArrowheads="1"/>
          </p:cNvSpPr>
          <p:nvPr>
            <p:ph type="ftr" sz="quarter" idx="11"/>
          </p:nvPr>
        </p:nvSpPr>
        <p:spPr/>
        <p:txBody>
          <a:bodyPr/>
          <a:lstStyle>
            <a:lvl1pPr eaLnBrk="0" hangingPunct="0">
              <a:defRPr sz="2400">
                <a:latin typeface="Times" pitchFamily="1" charset="0"/>
              </a:defRPr>
            </a:lvl1pPr>
          </a:lstStyle>
          <a:p>
            <a:pPr>
              <a:defRPr/>
            </a:pPr>
            <a:endParaRPr lang="en-US" dirty="0"/>
          </a:p>
        </p:txBody>
      </p:sp>
      <p:sp>
        <p:nvSpPr>
          <p:cNvPr id="4" name="Rectangle 15"/>
          <p:cNvSpPr>
            <a:spLocks noGrp="1" noChangeArrowheads="1"/>
          </p:cNvSpPr>
          <p:nvPr>
            <p:ph type="sldNum" sz="quarter" idx="12"/>
          </p:nvPr>
        </p:nvSpPr>
        <p:spPr/>
        <p:txBody>
          <a:bodyPr/>
          <a:lstStyle>
            <a:lvl1pPr eaLnBrk="0" hangingPunct="0">
              <a:defRPr>
                <a:latin typeface="Times" charset="0"/>
              </a:defRPr>
            </a:lvl1pPr>
          </a:lstStyle>
          <a:p>
            <a:fld id="{AB18C738-C53E-6745-A9C3-07D1D6FCA625}" type="slidenum">
              <a:rPr lang="en-US"/>
              <a:pPr/>
              <a:t>‹#›</a:t>
            </a:fld>
            <a:endParaRPr lang="en-US" dirty="0"/>
          </a:p>
        </p:txBody>
      </p:sp>
    </p:spTree>
    <p:extLst>
      <p:ext uri="{BB962C8B-B14F-4D97-AF65-F5344CB8AC3E}">
        <p14:creationId xmlns:p14="http://schemas.microsoft.com/office/powerpoint/2010/main" val="10608563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6810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5230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9407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4315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68498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5643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ChangeArrowheads="1"/>
          </p:cNvSpPr>
          <p:nvPr userDrawn="1"/>
        </p:nvSpPr>
        <p:spPr bwMode="auto">
          <a:xfrm>
            <a:off x="0" y="1"/>
            <a:ext cx="9144000" cy="6858000"/>
          </a:xfrm>
          <a:prstGeom prst="rect">
            <a:avLst/>
          </a:prstGeom>
          <a:solidFill>
            <a:schemeClr val="tx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b="0" dirty="0" smtClean="0">
              <a:solidFill>
                <a:srgbClr val="000000"/>
              </a:solidFill>
              <a:ea typeface="ＭＳ Ｐゴシック" charset="0"/>
            </a:endParaRPr>
          </a:p>
        </p:txBody>
      </p:sp>
    </p:spTree>
    <p:extLst>
      <p:ext uri="{BB962C8B-B14F-4D97-AF65-F5344CB8AC3E}">
        <p14:creationId xmlns:p14="http://schemas.microsoft.com/office/powerpoint/2010/main" val="225429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0804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802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723936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1183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5698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996" y="914528"/>
            <a:ext cx="6324023" cy="761819"/>
          </a:xfrm>
          <a:prstGeom prst="rect">
            <a:avLst/>
          </a:prstGeom>
        </p:spPr>
        <p:txBody>
          <a:bodyPr/>
          <a:lstStyle>
            <a:lvl1pPr>
              <a:defRPr>
                <a:solidFill>
                  <a:srgbClr val="06684B"/>
                </a:solidFill>
              </a:defRPr>
            </a:lvl1pPr>
          </a:lstStyle>
          <a:p>
            <a:r>
              <a:rPr lang="en-US" smtClean="0"/>
              <a:t>Click to edit Master title style</a:t>
            </a:r>
            <a:endParaRPr lang="en-US"/>
          </a:p>
        </p:txBody>
      </p:sp>
      <p:sp>
        <p:nvSpPr>
          <p:cNvPr id="3" name="Content Placeholder 2"/>
          <p:cNvSpPr>
            <a:spLocks noGrp="1"/>
          </p:cNvSpPr>
          <p:nvPr>
            <p:ph idx="1"/>
          </p:nvPr>
        </p:nvSpPr>
        <p:spPr>
          <a:xfrm>
            <a:off x="457507" y="1905367"/>
            <a:ext cx="8229023" cy="4220058"/>
          </a:xfrm>
          <a:prstGeom prst="rect">
            <a:avLst/>
          </a:prstGeom>
        </p:spPr>
        <p:txBody>
          <a:bodyPr/>
          <a:lstStyle>
            <a:lvl1pPr>
              <a:buClrTx/>
              <a:defRPr sz="2400">
                <a:solidFill>
                  <a:srgbClr val="000000"/>
                </a:solidFill>
              </a:defRPr>
            </a:lvl1pPr>
            <a:lvl2pPr>
              <a:buClrTx/>
              <a:defRPr sz="2000">
                <a:solidFill>
                  <a:srgbClr val="000000"/>
                </a:solidFill>
              </a:defRPr>
            </a:lvl2pPr>
            <a:lvl3pPr>
              <a:buClrTx/>
              <a:defRPr sz="1800">
                <a:solidFill>
                  <a:srgbClr val="000000"/>
                </a:solidFill>
              </a:defRPr>
            </a:lvl3pPr>
            <a:lvl4pPr>
              <a:buClrTx/>
              <a:defRPr sz="1600">
                <a:solidFill>
                  <a:srgbClr val="000000"/>
                </a:solidFill>
              </a:defRPr>
            </a:lvl4pPr>
            <a:lvl5pPr>
              <a:buClrTx/>
              <a:defRPr sz="14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3"/>
          <p:cNvSpPr>
            <a:spLocks noGrp="1" noChangeArrowheads="1"/>
          </p:cNvSpPr>
          <p:nvPr>
            <p:ph type="dt" sz="half" idx="10"/>
          </p:nvPr>
        </p:nvSpPr>
        <p:spPr>
          <a:xfrm>
            <a:off x="457489" y="6245621"/>
            <a:ext cx="2133023" cy="475934"/>
          </a:xfrm>
          <a:prstGeom prst="rect">
            <a:avLst/>
          </a:prstGeom>
        </p:spPr>
        <p:txBody>
          <a:bodyPr/>
          <a:lstStyle>
            <a:lvl1pPr eaLnBrk="0" hangingPunct="0">
              <a:defRPr b="0">
                <a:latin typeface="Times" pitchFamily="1" charset="0"/>
                <a:ea typeface="+mn-ea"/>
                <a:cs typeface="+mn-cs"/>
              </a:defRPr>
            </a:lvl1pPr>
          </a:lstStyle>
          <a:p>
            <a:pPr>
              <a:defRPr/>
            </a:pPr>
            <a:endParaRPr lang="en-US" sz="2400" dirty="0">
              <a:solidFill>
                <a:srgbClr val="000000"/>
              </a:solidFill>
            </a:endParaRPr>
          </a:p>
        </p:txBody>
      </p:sp>
      <p:sp>
        <p:nvSpPr>
          <p:cNvPr id="5" name="Rectangle 14"/>
          <p:cNvSpPr>
            <a:spLocks noGrp="1" noChangeArrowheads="1"/>
          </p:cNvSpPr>
          <p:nvPr>
            <p:ph type="ftr" sz="quarter" idx="11"/>
          </p:nvPr>
        </p:nvSpPr>
        <p:spPr>
          <a:xfrm>
            <a:off x="3124489" y="6245621"/>
            <a:ext cx="2895023" cy="475934"/>
          </a:xfrm>
          <a:prstGeom prst="rect">
            <a:avLst/>
          </a:prstGeom>
        </p:spPr>
        <p:txBody>
          <a:bodyPr/>
          <a:lstStyle>
            <a:lvl1pPr eaLnBrk="0" hangingPunct="0">
              <a:defRPr b="0">
                <a:latin typeface="Times" pitchFamily="1" charset="0"/>
                <a:ea typeface="+mn-ea"/>
                <a:cs typeface="+mn-cs"/>
              </a:defRPr>
            </a:lvl1pPr>
          </a:lstStyle>
          <a:p>
            <a:pPr>
              <a:defRPr/>
            </a:pPr>
            <a:endParaRPr lang="en-US" sz="2400" dirty="0">
              <a:solidFill>
                <a:srgbClr val="000000"/>
              </a:solidFill>
            </a:endParaRPr>
          </a:p>
        </p:txBody>
      </p:sp>
      <p:sp>
        <p:nvSpPr>
          <p:cNvPr id="6" name="Rectangle 15"/>
          <p:cNvSpPr>
            <a:spLocks noGrp="1" noChangeArrowheads="1"/>
          </p:cNvSpPr>
          <p:nvPr>
            <p:ph type="sldNum" sz="quarter" idx="12"/>
          </p:nvPr>
        </p:nvSpPr>
        <p:spPr>
          <a:xfrm>
            <a:off x="6858000" y="6476279"/>
            <a:ext cx="2133023" cy="477559"/>
          </a:xfrm>
          <a:prstGeom prst="rect">
            <a:avLst/>
          </a:prstGeom>
        </p:spPr>
        <p:txBody>
          <a:bodyPr vert="horz" wrap="square" lIns="91440" tIns="45720" rIns="91440" bIns="45720" numCol="1" anchor="t" anchorCtr="0" compatLnSpc="1">
            <a:prstTxWarp prst="textNoShape">
              <a:avLst/>
            </a:prstTxWarp>
          </a:bodyPr>
          <a:lstStyle>
            <a:lvl1pPr>
              <a:defRPr b="0"/>
            </a:lvl1pPr>
          </a:lstStyle>
          <a:p>
            <a:pPr eaLnBrk="0" hangingPunct="0">
              <a:defRPr/>
            </a:pPr>
            <a:fld id="{5CCAAC1C-ADB3-4766-A165-8EF634BCB0EE}" type="slidenum">
              <a:rPr lang="en-US" sz="2400">
                <a:solidFill>
                  <a:srgbClr val="000000"/>
                </a:solidFill>
                <a:latin typeface="Times" charset="0"/>
                <a:ea typeface="ＭＳ Ｐゴシック" charset="0"/>
              </a:rPr>
              <a:pPr eaLnBrk="0" hangingPunct="0">
                <a:defRPr/>
              </a:pPr>
              <a:t>‹#›</a:t>
            </a:fld>
            <a:endParaRPr lang="en-US" sz="2400" dirty="0">
              <a:solidFill>
                <a:srgbClr val="000000"/>
              </a:solidFill>
              <a:latin typeface="Times" charset="0"/>
              <a:ea typeface="ＭＳ Ｐゴシック" charset="0"/>
            </a:endParaRPr>
          </a:p>
        </p:txBody>
      </p:sp>
    </p:spTree>
    <p:extLst>
      <p:ext uri="{BB962C8B-B14F-4D97-AF65-F5344CB8AC3E}">
        <p14:creationId xmlns:p14="http://schemas.microsoft.com/office/powerpoint/2010/main" val="41996377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489" y="6245621"/>
            <a:ext cx="2133023" cy="475934"/>
          </a:xfrm>
          <a:prstGeom prst="rect">
            <a:avLst/>
          </a:prstGeom>
        </p:spPr>
        <p:txBody>
          <a:bodyPr/>
          <a:lstStyle>
            <a:lvl1pPr>
              <a:defRPr/>
            </a:lvl1pPr>
          </a:lstStyle>
          <a:p>
            <a:pPr eaLnBrk="0" hangingPunct="0">
              <a:defRPr/>
            </a:pPr>
            <a:endParaRPr lang="en-US" sz="2400" b="1" dirty="0">
              <a:solidFill>
                <a:srgbClr val="000000"/>
              </a:solidFill>
              <a:latin typeface="Times" charset="0"/>
              <a:ea typeface="ＭＳ Ｐゴシック" charset="0"/>
            </a:endParaRPr>
          </a:p>
        </p:txBody>
      </p:sp>
      <p:sp>
        <p:nvSpPr>
          <p:cNvPr id="5" name="Footer Placeholder 4"/>
          <p:cNvSpPr>
            <a:spLocks noGrp="1"/>
          </p:cNvSpPr>
          <p:nvPr>
            <p:ph type="ftr" sz="quarter" idx="11"/>
          </p:nvPr>
        </p:nvSpPr>
        <p:spPr>
          <a:xfrm>
            <a:off x="3124489" y="6245621"/>
            <a:ext cx="2895023" cy="475934"/>
          </a:xfrm>
          <a:prstGeom prst="rect">
            <a:avLst/>
          </a:prstGeom>
        </p:spPr>
        <p:txBody>
          <a:bodyPr/>
          <a:lstStyle>
            <a:lvl1pPr>
              <a:defRPr/>
            </a:lvl1pPr>
          </a:lstStyle>
          <a:p>
            <a:pPr eaLnBrk="0" hangingPunct="0">
              <a:defRPr/>
            </a:pPr>
            <a:endParaRPr lang="en-US" sz="2400" b="1" dirty="0">
              <a:solidFill>
                <a:srgbClr val="000000"/>
              </a:solidFill>
              <a:latin typeface="Times" charset="0"/>
              <a:ea typeface="ＭＳ Ｐゴシック" charset="0"/>
            </a:endParaRPr>
          </a:p>
        </p:txBody>
      </p:sp>
      <p:sp>
        <p:nvSpPr>
          <p:cNvPr id="6" name="Slide Number Placeholder 5"/>
          <p:cNvSpPr>
            <a:spLocks noGrp="1"/>
          </p:cNvSpPr>
          <p:nvPr>
            <p:ph type="sldNum" sz="quarter" idx="12"/>
          </p:nvPr>
        </p:nvSpPr>
        <p:spPr>
          <a:xfrm>
            <a:off x="6553489" y="6245621"/>
            <a:ext cx="2133023" cy="475934"/>
          </a:xfrm>
          <a:prstGeom prst="rect">
            <a:avLst/>
          </a:prstGeom>
        </p:spPr>
        <p:txBody>
          <a:bodyPr/>
          <a:lstStyle>
            <a:lvl1pPr>
              <a:defRPr/>
            </a:lvl1pPr>
          </a:lstStyle>
          <a:p>
            <a:pPr eaLnBrk="0" hangingPunct="0">
              <a:defRPr/>
            </a:pPr>
            <a:fld id="{927A6F12-5E4A-4A67-B63F-BD3FF43AD78F}" type="slidenum">
              <a:rPr lang="en-US" sz="2400" b="1">
                <a:solidFill>
                  <a:srgbClr val="000000"/>
                </a:solidFill>
                <a:latin typeface="Times" charset="0"/>
                <a:ea typeface="ＭＳ Ｐゴシック" charset="0"/>
              </a:rPr>
              <a:pPr eaLnBrk="0" hangingPunct="0">
                <a:defRPr/>
              </a:pPr>
              <a:t>‹#›</a:t>
            </a:fld>
            <a:endParaRPr lang="en-US" sz="2400" b="1" dirty="0">
              <a:solidFill>
                <a:srgbClr val="000000"/>
              </a:solidFill>
              <a:latin typeface="Times" charset="0"/>
              <a:ea typeface="ＭＳ Ｐゴシック" charset="0"/>
            </a:endParaRPr>
          </a:p>
        </p:txBody>
      </p:sp>
    </p:spTree>
    <p:extLst>
      <p:ext uri="{BB962C8B-B14F-4D97-AF65-F5344CB8AC3E}">
        <p14:creationId xmlns:p14="http://schemas.microsoft.com/office/powerpoint/2010/main" val="36346889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489" y="6245621"/>
            <a:ext cx="2133023" cy="475934"/>
          </a:xfrm>
          <a:prstGeom prst="rect">
            <a:avLst/>
          </a:prstGeom>
        </p:spPr>
        <p:txBody>
          <a:bodyPr/>
          <a:lstStyle>
            <a:lvl1pPr>
              <a:defRPr/>
            </a:lvl1pPr>
          </a:lstStyle>
          <a:p>
            <a:pPr eaLnBrk="0" hangingPunct="0">
              <a:defRPr/>
            </a:pPr>
            <a:endParaRPr lang="en-US" sz="2400" b="1" dirty="0">
              <a:solidFill>
                <a:srgbClr val="000000"/>
              </a:solidFill>
              <a:latin typeface="Times" charset="0"/>
              <a:ea typeface="ＭＳ Ｐゴシック" charset="0"/>
            </a:endParaRPr>
          </a:p>
        </p:txBody>
      </p:sp>
      <p:sp>
        <p:nvSpPr>
          <p:cNvPr id="6" name="Footer Placeholder 5"/>
          <p:cNvSpPr>
            <a:spLocks noGrp="1"/>
          </p:cNvSpPr>
          <p:nvPr>
            <p:ph type="ftr" sz="quarter" idx="11"/>
          </p:nvPr>
        </p:nvSpPr>
        <p:spPr>
          <a:xfrm>
            <a:off x="3124489" y="6245621"/>
            <a:ext cx="2895023" cy="475934"/>
          </a:xfrm>
          <a:prstGeom prst="rect">
            <a:avLst/>
          </a:prstGeom>
        </p:spPr>
        <p:txBody>
          <a:bodyPr/>
          <a:lstStyle>
            <a:lvl1pPr>
              <a:defRPr/>
            </a:lvl1pPr>
          </a:lstStyle>
          <a:p>
            <a:pPr eaLnBrk="0" hangingPunct="0">
              <a:defRPr/>
            </a:pPr>
            <a:endParaRPr lang="en-US" sz="2400" b="1" dirty="0">
              <a:solidFill>
                <a:srgbClr val="000000"/>
              </a:solidFill>
              <a:latin typeface="Times" charset="0"/>
              <a:ea typeface="ＭＳ Ｐゴシック" charset="0"/>
            </a:endParaRPr>
          </a:p>
        </p:txBody>
      </p:sp>
      <p:sp>
        <p:nvSpPr>
          <p:cNvPr id="7" name="Slide Number Placeholder 6"/>
          <p:cNvSpPr>
            <a:spLocks noGrp="1"/>
          </p:cNvSpPr>
          <p:nvPr>
            <p:ph type="sldNum" sz="quarter" idx="12"/>
          </p:nvPr>
        </p:nvSpPr>
        <p:spPr>
          <a:xfrm>
            <a:off x="6553489" y="6245621"/>
            <a:ext cx="2133023" cy="475934"/>
          </a:xfrm>
          <a:prstGeom prst="rect">
            <a:avLst/>
          </a:prstGeom>
        </p:spPr>
        <p:txBody>
          <a:bodyPr/>
          <a:lstStyle>
            <a:lvl1pPr>
              <a:defRPr/>
            </a:lvl1pPr>
          </a:lstStyle>
          <a:p>
            <a:pPr eaLnBrk="0" hangingPunct="0">
              <a:defRPr/>
            </a:pPr>
            <a:fld id="{EC933BF7-834B-4FA0-A7E1-74095ECEBE7C}" type="slidenum">
              <a:rPr lang="en-US" sz="2400" b="1">
                <a:solidFill>
                  <a:srgbClr val="000000"/>
                </a:solidFill>
                <a:latin typeface="Times" charset="0"/>
                <a:ea typeface="ＭＳ Ｐゴシック" charset="0"/>
              </a:rPr>
              <a:pPr eaLnBrk="0" hangingPunct="0">
                <a:defRPr/>
              </a:pPr>
              <a:t>‹#›</a:t>
            </a:fld>
            <a:endParaRPr lang="en-US" sz="2400" b="1" dirty="0">
              <a:solidFill>
                <a:srgbClr val="000000"/>
              </a:solidFill>
              <a:latin typeface="Times" charset="0"/>
              <a:ea typeface="ＭＳ Ｐゴシック" charset="0"/>
            </a:endParaRPr>
          </a:p>
        </p:txBody>
      </p:sp>
    </p:spTree>
    <p:extLst>
      <p:ext uri="{BB962C8B-B14F-4D97-AF65-F5344CB8AC3E}">
        <p14:creationId xmlns:p14="http://schemas.microsoft.com/office/powerpoint/2010/main" val="1043411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0"/>
            <a:ext cx="9152410" cy="3861621"/>
          </a:xfrm>
          <a:prstGeom prst="rect">
            <a:avLst/>
          </a:prstGeom>
          <a:gradFill flip="none" rotWithShape="1">
            <a:gsLst>
              <a:gs pos="63000">
                <a:srgbClr val="397C88"/>
              </a:gs>
              <a:gs pos="100000">
                <a:srgbClr val="80B2A5"/>
              </a:gs>
              <a:gs pos="0">
                <a:srgbClr val="0D2543"/>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2" name="Title 1"/>
          <p:cNvSpPr>
            <a:spLocks noGrp="1"/>
          </p:cNvSpPr>
          <p:nvPr>
            <p:ph type="ctrTitle" hasCustomPrompt="1"/>
          </p:nvPr>
        </p:nvSpPr>
        <p:spPr>
          <a:xfrm>
            <a:off x="609600" y="1901222"/>
            <a:ext cx="7772400" cy="1756378"/>
          </a:xfrm>
          <a:prstGeom prst="rect">
            <a:avLst/>
          </a:prstGeom>
          <a:effectLst>
            <a:outerShdw blurRad="50800" dist="38100" dir="2700000">
              <a:srgbClr val="000000">
                <a:alpha val="43000"/>
              </a:srgbClr>
            </a:outerShdw>
          </a:effectLst>
        </p:spPr>
        <p:txBody>
          <a:bodyPr wrap="square">
            <a:spAutoFit/>
          </a:bodyPr>
          <a:lstStyle>
            <a:lvl1pPr algn="l">
              <a:defRPr lang="en-US" sz="3800" u="none" baseline="0">
                <a:solidFill>
                  <a:schemeClr val="bg1"/>
                </a:solidFill>
                <a:latin typeface="+mn-lt"/>
              </a:defRPr>
            </a:lvl1pPr>
          </a:lstStyle>
          <a:p>
            <a:pPr marL="0" lvl="0" algn="l">
              <a:lnSpc>
                <a:spcPct val="95000"/>
              </a:lnSpc>
              <a:spcBef>
                <a:spcPts val="400"/>
              </a:spcBef>
            </a:pPr>
            <a:r>
              <a:rPr lang="en-US" dirty="0" smtClean="0"/>
              <a:t>TITLE OF PRESENTSATION</a:t>
            </a:r>
            <a:br>
              <a:rPr lang="en-US" dirty="0" smtClean="0"/>
            </a:br>
            <a:r>
              <a:rPr lang="en-US" dirty="0" smtClean="0"/>
              <a:t>Can BE UP TO THREE Lines Long;</a:t>
            </a:r>
            <a:br>
              <a:rPr lang="en-US" dirty="0" smtClean="0"/>
            </a:br>
            <a:r>
              <a:rPr lang="en-US" dirty="0" smtClean="0"/>
              <a:t>Otherwise shorten it</a:t>
            </a:r>
            <a:endParaRPr lang="en-US" dirty="0"/>
          </a:p>
        </p:txBody>
      </p:sp>
      <p:sp>
        <p:nvSpPr>
          <p:cNvPr id="3" name="Subtitle 2"/>
          <p:cNvSpPr>
            <a:spLocks noGrp="1"/>
          </p:cNvSpPr>
          <p:nvPr>
            <p:ph type="subTitle" idx="1"/>
          </p:nvPr>
        </p:nvSpPr>
        <p:spPr>
          <a:xfrm>
            <a:off x="1371600" y="4166421"/>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1" name="Rectangle 20"/>
          <p:cNvSpPr/>
          <p:nvPr userDrawn="1"/>
        </p:nvSpPr>
        <p:spPr>
          <a:xfrm>
            <a:off x="-15875" y="3861620"/>
            <a:ext cx="9152410" cy="1507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728568EB-DC0F-A442-9F04-D76D32EF72E7}" type="datetimeFigureOut">
              <a:rPr lang="en-US" smtClean="0">
                <a:solidFill>
                  <a:srgbClr val="0D2543"/>
                </a:solidFill>
                <a:latin typeface="Calibri"/>
                <a:ea typeface="ＭＳ Ｐゴシック" charset="0"/>
              </a:rPr>
              <a:pPr defTabSz="457200" fontAlgn="auto">
                <a:spcBef>
                  <a:spcPts val="0"/>
                </a:spcBef>
                <a:spcAft>
                  <a:spcPts val="0"/>
                </a:spcAft>
              </a:pPr>
              <a:t>9/8/2014</a:t>
            </a:fld>
            <a:endParaRPr lang="en-US" dirty="0">
              <a:solidFill>
                <a:srgbClr val="0D2543"/>
              </a:solidFill>
              <a:latin typeface="Calibri"/>
              <a:ea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fontAlgn="auto">
              <a:spcBef>
                <a:spcPts val="0"/>
              </a:spcBef>
              <a:spcAft>
                <a:spcPts val="0"/>
              </a:spcAft>
            </a:pPr>
            <a:endParaRPr lang="en-US" dirty="0">
              <a:solidFill>
                <a:srgbClr val="0D2543"/>
              </a:solidFill>
              <a:latin typeface="Calibri"/>
              <a:ea typeface="ＭＳ Ｐゴシック" charset="0"/>
            </a:endParaRPr>
          </a:p>
        </p:txBody>
      </p:sp>
      <p:sp>
        <p:nvSpPr>
          <p:cNvPr id="6" name="Slide Number Placeholder 5"/>
          <p:cNvSpPr>
            <a:spLocks noGrp="1"/>
          </p:cNvSpPr>
          <p:nvPr>
            <p:ph type="sldNum" sz="quarter" idx="12"/>
          </p:nvPr>
        </p:nvSpPr>
        <p:spPr/>
        <p:txBody>
          <a:bodyPr/>
          <a:lstStyle/>
          <a:p>
            <a:fld id="{7965360E-D2C4-BD45-B83E-A034B4DF05EF}" type="slidenum">
              <a:rPr lang="en-US" smtClean="0">
                <a:solidFill>
                  <a:srgbClr val="0D2543">
                    <a:tint val="75000"/>
                  </a:srgbClr>
                </a:solidFill>
              </a:rPr>
              <a:pPr/>
              <a:t>‹#›</a:t>
            </a:fld>
            <a:endParaRPr lang="en-US" dirty="0">
              <a:solidFill>
                <a:srgbClr val="0D2543">
                  <a:tint val="75000"/>
                </a:srgbClr>
              </a:solidFill>
            </a:endParaRPr>
          </a:p>
        </p:txBody>
      </p:sp>
      <p:sp>
        <p:nvSpPr>
          <p:cNvPr id="7" name="Rectangle 6"/>
          <p:cNvSpPr/>
          <p:nvPr userDrawn="1"/>
        </p:nvSpPr>
        <p:spPr>
          <a:xfrm>
            <a:off x="-8410" y="5363924"/>
            <a:ext cx="9152410" cy="1494076"/>
          </a:xfrm>
          <a:prstGeom prst="rect">
            <a:avLst/>
          </a:prstGeom>
          <a:solidFill>
            <a:schemeClr val="bg2"/>
          </a:solidFill>
          <a:ln>
            <a:solidFill>
              <a:srgbClr val="EFE2C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pic>
        <p:nvPicPr>
          <p:cNvPr id="10" name="Picture 9" descr="Logo_GSI_Color_w_Margin_pmsL"/>
          <p:cNvPicPr>
            <a:picLocks noChangeAspect="1" noChangeArrowheads="1"/>
          </p:cNvPicPr>
          <p:nvPr userDrawn="1"/>
        </p:nvPicPr>
        <p:blipFill>
          <a:blip r:embed="rId2" cstate="print">
            <a:lum contrast="6000"/>
            <a:extLst>
              <a:ext uri="{28A0092B-C50C-407E-A947-70E740481C1C}">
                <a14:useLocalDpi xmlns:a14="http://schemas.microsoft.com/office/drawing/2010/main" val="0"/>
              </a:ext>
            </a:extLst>
          </a:blip>
          <a:srcRect r="496"/>
          <a:stretch>
            <a:fillRect/>
          </a:stretch>
        </p:blipFill>
        <p:spPr bwMode="auto">
          <a:xfrm>
            <a:off x="617883" y="4243585"/>
            <a:ext cx="1744317" cy="73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flipV="1">
            <a:off x="-15875" y="5393267"/>
            <a:ext cx="1857880" cy="1588"/>
          </a:xfrm>
          <a:prstGeom prst="line">
            <a:avLst/>
          </a:prstGeom>
          <a:ln w="190500" cap="flat" cmpd="sng" algn="ctr">
            <a:solidFill>
              <a:schemeClr val="accent5"/>
            </a:solidFill>
            <a:prstDash val="solid"/>
            <a:round/>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cxnSp>
        <p:nvCxnSpPr>
          <p:cNvPr id="16" name="Straight Connector 15"/>
          <p:cNvCxnSpPr/>
          <p:nvPr userDrawn="1"/>
        </p:nvCxnSpPr>
        <p:spPr>
          <a:xfrm>
            <a:off x="5190635" y="5394855"/>
            <a:ext cx="2484775" cy="1588"/>
          </a:xfrm>
          <a:prstGeom prst="line">
            <a:avLst/>
          </a:prstGeom>
          <a:ln w="190500" cap="flat" cmpd="sng" algn="ctr">
            <a:solidFill>
              <a:schemeClr val="accent1"/>
            </a:solidFill>
            <a:prstDash val="solid"/>
            <a:round/>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cxnSp>
        <p:nvCxnSpPr>
          <p:cNvPr id="17" name="Straight Connector 16"/>
          <p:cNvCxnSpPr/>
          <p:nvPr userDrawn="1"/>
        </p:nvCxnSpPr>
        <p:spPr>
          <a:xfrm>
            <a:off x="1842005" y="5393267"/>
            <a:ext cx="3348630" cy="1588"/>
          </a:xfrm>
          <a:prstGeom prst="line">
            <a:avLst/>
          </a:prstGeom>
          <a:ln w="190500" cap="flat" cmpd="sng" algn="ctr">
            <a:solidFill>
              <a:schemeClr val="accent3"/>
            </a:solidFill>
            <a:prstDash val="solid"/>
            <a:round/>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cxnSp>
        <p:nvCxnSpPr>
          <p:cNvPr id="18" name="Straight Connector 17"/>
          <p:cNvCxnSpPr/>
          <p:nvPr userDrawn="1"/>
        </p:nvCxnSpPr>
        <p:spPr>
          <a:xfrm>
            <a:off x="7667000" y="5396443"/>
            <a:ext cx="1510810" cy="1588"/>
          </a:xfrm>
          <a:prstGeom prst="line">
            <a:avLst/>
          </a:prstGeom>
          <a:ln w="190500" cap="flat" cmpd="sng" algn="ctr">
            <a:solidFill>
              <a:schemeClr val="accent4"/>
            </a:solidFill>
            <a:prstDash val="solid"/>
            <a:round/>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cxnSp>
        <p:nvCxnSpPr>
          <p:cNvPr id="19" name="Straight Connector 18"/>
          <p:cNvCxnSpPr/>
          <p:nvPr userDrawn="1"/>
        </p:nvCxnSpPr>
        <p:spPr>
          <a:xfrm>
            <a:off x="-15875" y="3866972"/>
            <a:ext cx="9168285" cy="1588"/>
          </a:xfrm>
          <a:prstGeom prst="line">
            <a:avLst/>
          </a:prstGeom>
          <a:ln w="114300" cap="flat" cmpd="sng" algn="ctr">
            <a:solidFill>
              <a:schemeClr val="accent3"/>
            </a:solidFill>
            <a:prstDash val="solid"/>
            <a:round/>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sp>
        <p:nvSpPr>
          <p:cNvPr id="24" name="Text Placeholder 23"/>
          <p:cNvSpPr>
            <a:spLocks noGrp="1"/>
          </p:cNvSpPr>
          <p:nvPr>
            <p:ph type="body" sz="quarter" idx="13" hasCustomPrompt="1"/>
          </p:nvPr>
        </p:nvSpPr>
        <p:spPr>
          <a:xfrm>
            <a:off x="606490" y="5588118"/>
            <a:ext cx="3581400" cy="355482"/>
          </a:xfrm>
          <a:effectLst/>
        </p:spPr>
        <p:txBody>
          <a:bodyPr wrap="square">
            <a:spAutoFit/>
          </a:bodyPr>
          <a:lstStyle>
            <a:lvl1pPr marL="0" indent="0">
              <a:buNone/>
              <a:defRPr lang="en-US" sz="1800" b="0" i="1" baseline="0" dirty="0" smtClean="0">
                <a:effectLst>
                  <a:outerShdw blurRad="50800" dist="38100" dir="2700000">
                    <a:srgbClr val="000000">
                      <a:alpha val="43000"/>
                    </a:srgbClr>
                  </a:outerShdw>
                </a:effectLst>
              </a:defRPr>
            </a:lvl1pPr>
            <a:lvl2pPr>
              <a:defRPr lang="en-US" sz="1800" dirty="0" smtClean="0"/>
            </a:lvl2pPr>
            <a:lvl3pPr>
              <a:defRPr lang="en-US" sz="1800" dirty="0" smtClean="0"/>
            </a:lvl3pPr>
            <a:lvl4pPr>
              <a:defRPr lang="en-US" dirty="0" smtClean="0"/>
            </a:lvl4pPr>
            <a:lvl5pPr>
              <a:defRPr lang="en-US" dirty="0">
                <a:solidFill>
                  <a:schemeClr val="tx1"/>
                </a:solidFill>
              </a:defRPr>
            </a:lvl5pPr>
          </a:lstStyle>
          <a:p>
            <a:pPr marL="0" lvl="0">
              <a:lnSpc>
                <a:spcPct val="95000"/>
              </a:lnSpc>
              <a:spcBef>
                <a:spcPts val="400"/>
              </a:spcBef>
            </a:pPr>
            <a:r>
              <a:rPr lang="en-US" dirty="0" smtClean="0"/>
              <a:t>Presenter/Author Names here</a:t>
            </a:r>
          </a:p>
        </p:txBody>
      </p:sp>
      <p:sp>
        <p:nvSpPr>
          <p:cNvPr id="26" name="Picture Placeholder 25"/>
          <p:cNvSpPr>
            <a:spLocks noGrp="1"/>
          </p:cNvSpPr>
          <p:nvPr>
            <p:ph type="pic" sz="quarter" idx="14"/>
          </p:nvPr>
        </p:nvSpPr>
        <p:spPr>
          <a:xfrm>
            <a:off x="2895600" y="4038600"/>
            <a:ext cx="1905000" cy="1143000"/>
          </a:xfrm>
        </p:spPr>
        <p:txBody>
          <a:bodyPr>
            <a:normAutofit/>
          </a:bodyPr>
          <a:lstStyle>
            <a:lvl1pPr>
              <a:defRPr sz="1000"/>
            </a:lvl1pPr>
          </a:lstStyle>
          <a:p>
            <a:endParaRPr lang="en-US" dirty="0"/>
          </a:p>
        </p:txBody>
      </p:sp>
      <p:sp>
        <p:nvSpPr>
          <p:cNvPr id="27" name="Picture Placeholder 25"/>
          <p:cNvSpPr>
            <a:spLocks noGrp="1"/>
          </p:cNvSpPr>
          <p:nvPr>
            <p:ph type="pic" sz="quarter" idx="15"/>
          </p:nvPr>
        </p:nvSpPr>
        <p:spPr>
          <a:xfrm>
            <a:off x="4953000" y="4038600"/>
            <a:ext cx="1905000" cy="1143000"/>
          </a:xfrm>
        </p:spPr>
        <p:txBody>
          <a:bodyPr>
            <a:normAutofit/>
          </a:bodyPr>
          <a:lstStyle>
            <a:lvl1pPr>
              <a:defRPr sz="1000"/>
            </a:lvl1pPr>
          </a:lstStyle>
          <a:p>
            <a:endParaRPr lang="en-US" dirty="0"/>
          </a:p>
        </p:txBody>
      </p:sp>
      <p:sp>
        <p:nvSpPr>
          <p:cNvPr id="28" name="Picture Placeholder 25"/>
          <p:cNvSpPr>
            <a:spLocks noGrp="1"/>
          </p:cNvSpPr>
          <p:nvPr>
            <p:ph type="pic" sz="quarter" idx="16"/>
          </p:nvPr>
        </p:nvSpPr>
        <p:spPr>
          <a:xfrm>
            <a:off x="7010400" y="4038600"/>
            <a:ext cx="1905000" cy="1143000"/>
          </a:xfrm>
        </p:spPr>
        <p:txBody>
          <a:bodyPr>
            <a:normAutofit/>
          </a:bodyPr>
          <a:lstStyle>
            <a:lvl1pPr>
              <a:defRPr sz="1000"/>
            </a:lvl1pPr>
          </a:lstStyle>
          <a:p>
            <a:endParaRPr lang="en-US" dirty="0"/>
          </a:p>
        </p:txBody>
      </p:sp>
    </p:spTree>
    <p:extLst>
      <p:ext uri="{BB962C8B-B14F-4D97-AF65-F5344CB8AC3E}">
        <p14:creationId xmlns:p14="http://schemas.microsoft.com/office/powerpoint/2010/main" val="357846202"/>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81000"/>
            <a:ext cx="8229600" cy="582211"/>
          </a:xfrm>
        </p:spPr>
        <p:txBody>
          <a:bodyPr vert="horz"/>
          <a:lstStyle>
            <a:lvl1pPr algn="l">
              <a:defRPr/>
            </a:lvl1pPr>
          </a:lstStyle>
          <a:p>
            <a:r>
              <a:rPr lang="en-US" dirty="0" smtClean="0"/>
              <a:t>One line title</a:t>
            </a:r>
            <a:endParaRPr lang="en-US" dirty="0"/>
          </a:p>
        </p:txBody>
      </p:sp>
      <p:sp>
        <p:nvSpPr>
          <p:cNvPr id="3" name="Slide Number Placeholder 2"/>
          <p:cNvSpPr>
            <a:spLocks noGrp="1"/>
          </p:cNvSpPr>
          <p:nvPr>
            <p:ph type="sldNum" sz="quarter" idx="10"/>
          </p:nvPr>
        </p:nvSpPr>
        <p:spPr/>
        <p:txBody>
          <a:bodyPr/>
          <a:lstStyle/>
          <a:p>
            <a:fld id="{7965360E-D2C4-BD45-B83E-A034B4DF05EF}" type="slidenum">
              <a:rPr lang="en-US" smtClean="0">
                <a:solidFill>
                  <a:srgbClr val="0D2543">
                    <a:tint val="75000"/>
                  </a:srgbClr>
                </a:solidFill>
              </a:rPr>
              <a:pPr/>
              <a:t>‹#›</a:t>
            </a:fld>
            <a:endParaRPr lang="en-US" dirty="0">
              <a:solidFill>
                <a:srgbClr val="0D2543">
                  <a:tint val="75000"/>
                </a:srgbClr>
              </a:solidFill>
            </a:endParaRPr>
          </a:p>
        </p:txBody>
      </p:sp>
      <p:sp>
        <p:nvSpPr>
          <p:cNvPr id="6" name="Text Placeholder 5"/>
          <p:cNvSpPr>
            <a:spLocks noGrp="1"/>
          </p:cNvSpPr>
          <p:nvPr>
            <p:ph type="body" sz="quarter" idx="11"/>
          </p:nvPr>
        </p:nvSpPr>
        <p:spPr>
          <a:xfrm>
            <a:off x="609600" y="1676400"/>
            <a:ext cx="8229600" cy="3886200"/>
          </a:xfrm>
        </p:spPr>
        <p:txBody>
          <a:bodyPr/>
          <a:lstStyle>
            <a:lvl1pPr>
              <a:buClr>
                <a:schemeClr val="accent2"/>
              </a:buClr>
              <a:defRPr>
                <a:solidFill>
                  <a:schemeClr val="tx1"/>
                </a:solidFill>
              </a:defRPr>
            </a:lvl1pPr>
            <a:lvl2pPr>
              <a:buClr>
                <a:schemeClr val="accent5"/>
              </a:buClr>
              <a:buFont typeface="Wingdings" charset="2"/>
              <a:buChar char="§"/>
              <a:defRPr>
                <a:solidFill>
                  <a:schemeClr val="tx1"/>
                </a:solidFill>
              </a:defRPr>
            </a:lvl2pPr>
            <a:lvl3pPr>
              <a:buClr>
                <a:schemeClr val="accent4"/>
              </a:buClr>
              <a:defRPr>
                <a:solidFill>
                  <a:schemeClr val="tx1"/>
                </a:solidFill>
              </a:defRPr>
            </a:lvl3pPr>
            <a:lvl4pPr>
              <a:buClr>
                <a:schemeClr val="accent1"/>
              </a:buClr>
              <a:buFont typeface="Calibri"/>
              <a:buChar cha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8696984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ontents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965360E-D2C4-BD45-B83E-A034B4DF05EF}" type="slidenum">
              <a:rPr lang="en-US" smtClean="0">
                <a:solidFill>
                  <a:srgbClr val="0D2543">
                    <a:tint val="75000"/>
                  </a:srgbClr>
                </a:solidFill>
              </a:rPr>
              <a:pPr/>
              <a:t>‹#›</a:t>
            </a:fld>
            <a:endParaRPr lang="en-US" dirty="0">
              <a:solidFill>
                <a:srgbClr val="0D2543">
                  <a:tint val="75000"/>
                </a:srgbClr>
              </a:solidFill>
            </a:endParaRPr>
          </a:p>
        </p:txBody>
      </p:sp>
      <p:sp>
        <p:nvSpPr>
          <p:cNvPr id="5" name="Text Placeholder 4"/>
          <p:cNvSpPr>
            <a:spLocks noGrp="1"/>
          </p:cNvSpPr>
          <p:nvPr>
            <p:ph type="body" sz="quarter" idx="11" hasCustomPrompt="1"/>
          </p:nvPr>
        </p:nvSpPr>
        <p:spPr>
          <a:xfrm>
            <a:off x="1371600" y="1524000"/>
            <a:ext cx="7010399" cy="4343400"/>
          </a:xfrm>
        </p:spPr>
        <p:txBody>
          <a:bodyPr>
            <a:normAutofit/>
          </a:bodyPr>
          <a:lstStyle>
            <a:lvl1pPr marL="685800" marR="0" indent="-685800" algn="l" defTabSz="457200" rtl="0" eaLnBrk="1" fontAlgn="auto" latinLnBrk="0" hangingPunct="1">
              <a:lnSpc>
                <a:spcPct val="150000"/>
              </a:lnSpc>
              <a:spcBef>
                <a:spcPts val="2600"/>
              </a:spcBef>
              <a:spcAft>
                <a:spcPts val="0"/>
              </a:spcAft>
              <a:buClr>
                <a:srgbClr val="FFFFFF"/>
              </a:buClr>
              <a:buSzPct val="150000"/>
              <a:buFont typeface="Arial"/>
              <a:buNone/>
              <a:tabLst/>
              <a:defRPr sz="2400" b="1" i="0" baseline="0">
                <a:solidFill>
                  <a:srgbClr val="0D2543"/>
                </a:solidFill>
              </a:defRPr>
            </a:lvl1pPr>
          </a:lstStyle>
          <a:p>
            <a:pPr marL="685800" marR="0" lvl="0" indent="-685800" algn="l" defTabSz="457200" rtl="0" eaLnBrk="1" fontAlgn="auto" latinLnBrk="0" hangingPunct="1">
              <a:lnSpc>
                <a:spcPct val="150000"/>
              </a:lnSpc>
              <a:spcBef>
                <a:spcPts val="2000"/>
              </a:spcBef>
              <a:spcAft>
                <a:spcPts val="0"/>
              </a:spcAft>
              <a:buClr>
                <a:srgbClr val="FFFFFF"/>
              </a:buClr>
              <a:buSzPct val="150000"/>
              <a:buFont typeface="Arial"/>
              <a:buNone/>
              <a:tabLst/>
              <a:defRPr/>
            </a:pPr>
            <a:r>
              <a:rPr lang="en-US" dirty="0" smtClean="0"/>
              <a:t>TOPIC 1</a:t>
            </a:r>
          </a:p>
          <a:p>
            <a:pPr lvl="0"/>
            <a:r>
              <a:rPr lang="en-US" dirty="0" smtClean="0"/>
              <a:t>TOPIC 2</a:t>
            </a:r>
          </a:p>
          <a:p>
            <a:pPr lvl="0"/>
            <a:r>
              <a:rPr lang="en-US" dirty="0" smtClean="0"/>
              <a:t>TOPIC 3</a:t>
            </a:r>
          </a:p>
          <a:p>
            <a:pPr marL="685800" marR="0" lvl="0" indent="-685800" algn="l" defTabSz="457200" rtl="0" eaLnBrk="1" fontAlgn="auto" latinLnBrk="0" hangingPunct="1">
              <a:lnSpc>
                <a:spcPct val="150000"/>
              </a:lnSpc>
              <a:spcBef>
                <a:spcPts val="2000"/>
              </a:spcBef>
              <a:spcAft>
                <a:spcPts val="0"/>
              </a:spcAft>
              <a:buClr>
                <a:srgbClr val="FFFFFF"/>
              </a:buClr>
              <a:buSzPct val="150000"/>
              <a:buFont typeface="Arial"/>
              <a:buNone/>
              <a:tabLst/>
              <a:defRPr/>
            </a:pPr>
            <a:r>
              <a:rPr lang="en-US" dirty="0" smtClean="0"/>
              <a:t>TOPIC 4</a:t>
            </a:r>
          </a:p>
          <a:p>
            <a:pPr lvl="0"/>
            <a:r>
              <a:rPr lang="en-US" dirty="0" smtClean="0"/>
              <a:t>TOPIC 5</a:t>
            </a:r>
          </a:p>
        </p:txBody>
      </p:sp>
      <p:sp>
        <p:nvSpPr>
          <p:cNvPr id="6" name="Rectangle 5"/>
          <p:cNvSpPr/>
          <p:nvPr userDrawn="1"/>
        </p:nvSpPr>
        <p:spPr>
          <a:xfrm>
            <a:off x="0" y="0"/>
            <a:ext cx="9156802" cy="1219200"/>
          </a:xfrm>
          <a:prstGeom prst="rect">
            <a:avLst/>
          </a:prstGeom>
          <a:gradFill flip="none" rotWithShape="1">
            <a:gsLst>
              <a:gs pos="63000">
                <a:srgbClr val="397C88"/>
              </a:gs>
              <a:gs pos="100000">
                <a:srgbClr val="80B2A5"/>
              </a:gs>
              <a:gs pos="0">
                <a:srgbClr val="0D2543"/>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7" name="Rectangle 6"/>
          <p:cNvSpPr/>
          <p:nvPr userDrawn="1"/>
        </p:nvSpPr>
        <p:spPr>
          <a:xfrm>
            <a:off x="620751" y="517071"/>
            <a:ext cx="5898690" cy="564257"/>
          </a:xfrm>
          <a:prstGeom prst="rect">
            <a:avLst/>
          </a:prstGeom>
          <a:effectLst>
            <a:outerShdw blurRad="50800" dist="38100" dir="2700000">
              <a:srgbClr val="000000">
                <a:alpha val="43000"/>
              </a:srgbClr>
            </a:outerShdw>
          </a:effectLst>
        </p:spPr>
        <p:txBody>
          <a:bodyPr wrap="square">
            <a:spAutoFit/>
          </a:bodyPr>
          <a:lstStyle/>
          <a:p>
            <a:pPr defTabSz="457200" fontAlgn="auto">
              <a:lnSpc>
                <a:spcPct val="95000"/>
              </a:lnSpc>
              <a:spcBef>
                <a:spcPts val="400"/>
              </a:spcBef>
              <a:spcAft>
                <a:spcPts val="0"/>
              </a:spcAft>
            </a:pPr>
            <a:r>
              <a:rPr lang="en-US" sz="3200" b="1" i="1" dirty="0" smtClean="0">
                <a:solidFill>
                  <a:prstClr val="white"/>
                </a:solidFill>
                <a:effectLst>
                  <a:outerShdw blurRad="50800" dist="38100" dir="2700000">
                    <a:srgbClr val="000000">
                      <a:alpha val="43000"/>
                    </a:srgbClr>
                  </a:outerShdw>
                </a:effectLst>
                <a:latin typeface="Calibri"/>
                <a:ea typeface="ＭＳ Ｐゴシック" charset="0"/>
              </a:rPr>
              <a:t>Contents of Presentation</a:t>
            </a:r>
            <a:endParaRPr lang="en-US" sz="3200" b="1" i="1" dirty="0">
              <a:solidFill>
                <a:prstClr val="white"/>
              </a:solidFill>
              <a:effectLst>
                <a:outerShdw blurRad="50800" dist="38100" dir="2700000">
                  <a:srgbClr val="000000">
                    <a:alpha val="43000"/>
                  </a:srgbClr>
                </a:outerShdw>
              </a:effectLst>
              <a:latin typeface="Calibri"/>
              <a:ea typeface="ＭＳ Ｐゴシック" charset="0"/>
              <a:cs typeface="Calibri"/>
            </a:endParaRPr>
          </a:p>
        </p:txBody>
      </p:sp>
      <p:cxnSp>
        <p:nvCxnSpPr>
          <p:cNvPr id="8" name="Straight Connector 7"/>
          <p:cNvCxnSpPr/>
          <p:nvPr userDrawn="1"/>
        </p:nvCxnSpPr>
        <p:spPr>
          <a:xfrm>
            <a:off x="0" y="1219200"/>
            <a:ext cx="9156802" cy="5443"/>
          </a:xfrm>
          <a:prstGeom prst="line">
            <a:avLst/>
          </a:prstGeom>
          <a:ln w="76200" cap="flat" cmpd="sng" algn="ctr">
            <a:solidFill>
              <a:schemeClr val="accent3"/>
            </a:solidFill>
            <a:prstDash val="solid"/>
            <a:round/>
            <a:headEnd type="none" w="med" len="med"/>
            <a:tailEnd type="none" w="med" len="med"/>
          </a:ln>
          <a:effectLst>
            <a:outerShdw blurRad="50800" dist="50800" dir="2700000">
              <a:srgbClr val="000000">
                <a:alpha val="43000"/>
              </a:srgbClr>
            </a:outerShdw>
          </a:effectLst>
        </p:spPr>
        <p:style>
          <a:lnRef idx="2">
            <a:schemeClr val="accent3"/>
          </a:lnRef>
          <a:fillRef idx="0">
            <a:schemeClr val="accent3"/>
          </a:fillRef>
          <a:effectRef idx="1">
            <a:schemeClr val="accent3"/>
          </a:effectRef>
          <a:fontRef idx="minor">
            <a:schemeClr val="tx1"/>
          </a:fontRef>
        </p:style>
      </p:cxnSp>
      <p:sp>
        <p:nvSpPr>
          <p:cNvPr id="16" name="Text Placeholder 15"/>
          <p:cNvSpPr>
            <a:spLocks noGrp="1"/>
          </p:cNvSpPr>
          <p:nvPr>
            <p:ph type="body" sz="quarter" idx="13" hasCustomPrompt="1"/>
          </p:nvPr>
        </p:nvSpPr>
        <p:spPr>
          <a:xfrm>
            <a:off x="695207" y="1552221"/>
            <a:ext cx="609600" cy="685800"/>
          </a:xfrm>
          <a:effectLst>
            <a:outerShdw blurRad="50800" dist="38100" dir="2700000">
              <a:srgbClr val="000000">
                <a:alpha val="43000"/>
              </a:srgbClr>
            </a:outerShdw>
          </a:effectLst>
        </p:spPr>
        <p:txBody>
          <a:bodyPr>
            <a:normAutofit/>
          </a:bodyPr>
          <a:lstStyle>
            <a:lvl1pPr>
              <a:buNone/>
              <a:defRPr sz="3400" b="1" i="1">
                <a:solidFill>
                  <a:schemeClr val="bg1"/>
                </a:solidFill>
              </a:defRPr>
            </a:lvl1pPr>
          </a:lstStyle>
          <a:p>
            <a:pPr lvl="0"/>
            <a:r>
              <a:rPr lang="en-US" dirty="0" smtClean="0"/>
              <a:t>1</a:t>
            </a:r>
            <a:endParaRPr lang="en-US" dirty="0"/>
          </a:p>
        </p:txBody>
      </p:sp>
      <p:sp>
        <p:nvSpPr>
          <p:cNvPr id="18" name="Text Placeholder 15"/>
          <p:cNvSpPr>
            <a:spLocks noGrp="1"/>
          </p:cNvSpPr>
          <p:nvPr>
            <p:ph type="body" sz="quarter" idx="14" hasCustomPrompt="1"/>
          </p:nvPr>
        </p:nvSpPr>
        <p:spPr>
          <a:xfrm>
            <a:off x="695207" y="2448751"/>
            <a:ext cx="609600" cy="685800"/>
          </a:xfrm>
          <a:effectLst>
            <a:outerShdw blurRad="50800" dist="38100" dir="2700000">
              <a:srgbClr val="000000">
                <a:alpha val="43000"/>
              </a:srgbClr>
            </a:outerShdw>
          </a:effectLst>
        </p:spPr>
        <p:txBody>
          <a:bodyPr>
            <a:normAutofit/>
          </a:bodyPr>
          <a:lstStyle>
            <a:lvl1pPr>
              <a:buNone/>
              <a:defRPr sz="3400" b="1" i="1">
                <a:solidFill>
                  <a:schemeClr val="bg1"/>
                </a:solidFill>
              </a:defRPr>
            </a:lvl1pPr>
          </a:lstStyle>
          <a:p>
            <a:pPr lvl="0"/>
            <a:r>
              <a:rPr lang="en-US" dirty="0" smtClean="0"/>
              <a:t>2</a:t>
            </a:r>
            <a:endParaRPr lang="en-US" dirty="0"/>
          </a:p>
        </p:txBody>
      </p:sp>
      <p:sp>
        <p:nvSpPr>
          <p:cNvPr id="19" name="Oval 18"/>
          <p:cNvSpPr/>
          <p:nvPr userDrawn="1"/>
        </p:nvSpPr>
        <p:spPr>
          <a:xfrm>
            <a:off x="-914400" y="3334930"/>
            <a:ext cx="566326" cy="572911"/>
          </a:xfrm>
          <a:prstGeom prst="ellipse">
            <a:avLst/>
          </a:prstGeom>
          <a:solidFill>
            <a:schemeClr val="accent2"/>
          </a:solidFill>
          <a:ln>
            <a:no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DC7D00"/>
              </a:solidFill>
            </a:endParaRPr>
          </a:p>
        </p:txBody>
      </p:sp>
      <p:sp>
        <p:nvSpPr>
          <p:cNvPr id="20" name="Text Placeholder 15"/>
          <p:cNvSpPr>
            <a:spLocks noGrp="1"/>
          </p:cNvSpPr>
          <p:nvPr>
            <p:ph type="body" sz="quarter" idx="15" hasCustomPrompt="1"/>
          </p:nvPr>
        </p:nvSpPr>
        <p:spPr>
          <a:xfrm>
            <a:off x="706358" y="3286951"/>
            <a:ext cx="609600" cy="685800"/>
          </a:xfrm>
          <a:effectLst>
            <a:outerShdw blurRad="50800" dist="38100" dir="2700000">
              <a:srgbClr val="000000">
                <a:alpha val="43000"/>
              </a:srgbClr>
            </a:outerShdw>
          </a:effectLst>
        </p:spPr>
        <p:txBody>
          <a:bodyPr>
            <a:normAutofit/>
          </a:bodyPr>
          <a:lstStyle>
            <a:lvl1pPr>
              <a:buNone/>
              <a:defRPr sz="3400" b="1" i="1">
                <a:solidFill>
                  <a:schemeClr val="bg1"/>
                </a:solidFill>
              </a:defRPr>
            </a:lvl1pPr>
          </a:lstStyle>
          <a:p>
            <a:pPr lvl="0"/>
            <a:r>
              <a:rPr lang="en-US" dirty="0" smtClean="0"/>
              <a:t>3</a:t>
            </a:r>
            <a:endParaRPr lang="en-US" dirty="0"/>
          </a:p>
        </p:txBody>
      </p:sp>
      <p:sp>
        <p:nvSpPr>
          <p:cNvPr id="22" name="Oval 21"/>
          <p:cNvSpPr/>
          <p:nvPr userDrawn="1"/>
        </p:nvSpPr>
        <p:spPr>
          <a:xfrm>
            <a:off x="-914400" y="1665110"/>
            <a:ext cx="566326" cy="572911"/>
          </a:xfrm>
          <a:prstGeom prst="ellipse">
            <a:avLst/>
          </a:prstGeom>
          <a:solidFill>
            <a:schemeClr val="accent2"/>
          </a:solidFill>
          <a:ln>
            <a:no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DC7D00"/>
              </a:solidFill>
            </a:endParaRPr>
          </a:p>
        </p:txBody>
      </p:sp>
      <p:sp>
        <p:nvSpPr>
          <p:cNvPr id="23" name="Text Placeholder 15"/>
          <p:cNvSpPr>
            <a:spLocks noGrp="1"/>
          </p:cNvSpPr>
          <p:nvPr>
            <p:ph type="body" sz="quarter" idx="16" hasCustomPrompt="1"/>
          </p:nvPr>
        </p:nvSpPr>
        <p:spPr>
          <a:xfrm>
            <a:off x="695207" y="4953000"/>
            <a:ext cx="609600" cy="685800"/>
          </a:xfrm>
          <a:effectLst>
            <a:outerShdw blurRad="50800" dist="38100" dir="2700000">
              <a:srgbClr val="000000">
                <a:alpha val="43000"/>
              </a:srgbClr>
            </a:outerShdw>
          </a:effectLst>
        </p:spPr>
        <p:txBody>
          <a:bodyPr>
            <a:normAutofit/>
          </a:bodyPr>
          <a:lstStyle>
            <a:lvl1pPr>
              <a:buNone/>
              <a:defRPr sz="3400" b="1" i="1">
                <a:solidFill>
                  <a:schemeClr val="bg1"/>
                </a:solidFill>
              </a:defRPr>
            </a:lvl1pPr>
          </a:lstStyle>
          <a:p>
            <a:pPr lvl="0"/>
            <a:r>
              <a:rPr lang="en-US" dirty="0" smtClean="0"/>
              <a:t>5</a:t>
            </a:r>
            <a:endParaRPr lang="en-US" dirty="0"/>
          </a:p>
        </p:txBody>
      </p:sp>
      <p:sp>
        <p:nvSpPr>
          <p:cNvPr id="24" name="Oval 23"/>
          <p:cNvSpPr/>
          <p:nvPr userDrawn="1"/>
        </p:nvSpPr>
        <p:spPr>
          <a:xfrm>
            <a:off x="-914400" y="2448751"/>
            <a:ext cx="566326" cy="572911"/>
          </a:xfrm>
          <a:prstGeom prst="ellipse">
            <a:avLst/>
          </a:prstGeom>
          <a:solidFill>
            <a:schemeClr val="accent2"/>
          </a:solidFill>
          <a:ln>
            <a:no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DC7D00"/>
              </a:solidFill>
            </a:endParaRPr>
          </a:p>
        </p:txBody>
      </p:sp>
      <p:sp>
        <p:nvSpPr>
          <p:cNvPr id="25" name="Text Placeholder 15"/>
          <p:cNvSpPr>
            <a:spLocks noGrp="1"/>
          </p:cNvSpPr>
          <p:nvPr>
            <p:ph type="body" sz="quarter" idx="17" hasCustomPrompt="1"/>
          </p:nvPr>
        </p:nvSpPr>
        <p:spPr>
          <a:xfrm>
            <a:off x="695207" y="4106337"/>
            <a:ext cx="609600" cy="685800"/>
          </a:xfrm>
          <a:effectLst>
            <a:outerShdw blurRad="50800" dist="38100" dir="2700000">
              <a:srgbClr val="000000">
                <a:alpha val="43000"/>
              </a:srgbClr>
            </a:outerShdw>
          </a:effectLst>
        </p:spPr>
        <p:txBody>
          <a:bodyPr>
            <a:normAutofit/>
          </a:bodyPr>
          <a:lstStyle>
            <a:lvl1pPr>
              <a:buNone/>
              <a:defRPr sz="3400" b="1" i="1">
                <a:solidFill>
                  <a:schemeClr val="bg1"/>
                </a:solidFill>
              </a:defRPr>
            </a:lvl1pPr>
          </a:lstStyle>
          <a:p>
            <a:pPr lvl="0"/>
            <a:r>
              <a:rPr lang="en-US" dirty="0" smtClean="0"/>
              <a:t>4</a:t>
            </a:r>
            <a:endParaRPr lang="en-US" dirty="0"/>
          </a:p>
        </p:txBody>
      </p:sp>
    </p:spTree>
    <p:extLst>
      <p:ext uri="{BB962C8B-B14F-4D97-AF65-F5344CB8AC3E}">
        <p14:creationId xmlns:p14="http://schemas.microsoft.com/office/powerpoint/2010/main" val="184390024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6401" y="0"/>
            <a:ext cx="9144000" cy="4064000"/>
          </a:xfrm>
          <a:solidFill>
            <a:schemeClr val="bg2"/>
          </a:solidFill>
        </p:spPr>
        <p:txBody>
          <a:bodyPr/>
          <a:lstStyle>
            <a:lvl1pPr>
              <a:defRPr baseline="0"/>
            </a:lvl1pPr>
          </a:lstStyle>
          <a:p>
            <a:endParaRPr lang="en-US" dirty="0"/>
          </a:p>
        </p:txBody>
      </p:sp>
      <p:sp>
        <p:nvSpPr>
          <p:cNvPr id="18" name="Text Placeholder 17"/>
          <p:cNvSpPr>
            <a:spLocks noGrp="1"/>
          </p:cNvSpPr>
          <p:nvPr>
            <p:ph type="body" sz="quarter" idx="16" hasCustomPrompt="1"/>
          </p:nvPr>
        </p:nvSpPr>
        <p:spPr>
          <a:xfrm>
            <a:off x="565150" y="5480050"/>
            <a:ext cx="5181600" cy="384721"/>
          </a:xfrm>
          <a:effectLst/>
        </p:spPr>
        <p:txBody>
          <a:bodyPr wrap="square">
            <a:spAutoFit/>
          </a:bodyPr>
          <a:lstStyle>
            <a:lvl1pPr marL="0" indent="0">
              <a:buNone/>
              <a:defRPr lang="en-US" sz="2000" b="0" i="1" dirty="0"/>
            </a:lvl1pPr>
          </a:lstStyle>
          <a:p>
            <a:pPr marL="0" lvl="0">
              <a:lnSpc>
                <a:spcPct val="95000"/>
              </a:lnSpc>
              <a:spcBef>
                <a:spcPts val="400"/>
              </a:spcBef>
            </a:pPr>
            <a:r>
              <a:rPr lang="en-US" dirty="0" smtClean="0"/>
              <a:t>Name of Presenter (if different for this section)</a:t>
            </a:r>
            <a:endParaRPr lang="en-US" dirty="0"/>
          </a:p>
        </p:txBody>
      </p:sp>
      <p:sp>
        <p:nvSpPr>
          <p:cNvPr id="8" name="Rectangle 7"/>
          <p:cNvSpPr/>
          <p:nvPr userDrawn="1"/>
        </p:nvSpPr>
        <p:spPr>
          <a:xfrm>
            <a:off x="-2" y="4101395"/>
            <a:ext cx="9150403" cy="1280592"/>
          </a:xfrm>
          <a:prstGeom prst="rect">
            <a:avLst/>
          </a:prstGeom>
          <a:gradFill flip="none" rotWithShape="1">
            <a:gsLst>
              <a:gs pos="63000">
                <a:srgbClr val="397C88"/>
              </a:gs>
              <a:gs pos="100000">
                <a:srgbClr val="80B2A5"/>
              </a:gs>
              <a:gs pos="0">
                <a:srgbClr val="0D2543"/>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16" name="Text Placeholder 15"/>
          <p:cNvSpPr>
            <a:spLocks noGrp="1"/>
          </p:cNvSpPr>
          <p:nvPr>
            <p:ph type="body" sz="quarter" idx="15" hasCustomPrompt="1"/>
          </p:nvPr>
        </p:nvSpPr>
        <p:spPr>
          <a:xfrm>
            <a:off x="533400" y="4191000"/>
            <a:ext cx="7397750" cy="1079270"/>
          </a:xfrm>
          <a:effectLst>
            <a:outerShdw blurRad="50800" dist="38100" dir="2700000">
              <a:srgbClr val="000000">
                <a:alpha val="43000"/>
              </a:srgbClr>
            </a:outerShdw>
          </a:effectLst>
        </p:spPr>
        <p:txBody>
          <a:bodyPr wrap="square">
            <a:spAutoFit/>
          </a:bodyPr>
          <a:lstStyle>
            <a:lvl1pPr marL="0" indent="0">
              <a:buNone/>
              <a:defRPr lang="en-US" sz="3200" cap="all" dirty="0">
                <a:solidFill>
                  <a:schemeClr val="bg1"/>
                </a:solidFill>
                <a:effectLst>
                  <a:outerShdw blurRad="50800" dist="38100" dir="2700000">
                    <a:srgbClr val="000000">
                      <a:alpha val="43000"/>
                    </a:srgbClr>
                  </a:outerShdw>
                </a:effectLst>
              </a:defRPr>
            </a:lvl1pPr>
          </a:lstStyle>
          <a:p>
            <a:pPr>
              <a:lnSpc>
                <a:spcPct val="95000"/>
              </a:lnSpc>
              <a:spcBef>
                <a:spcPts val="400"/>
              </a:spcBef>
            </a:pPr>
            <a:r>
              <a:rPr lang="en-US" sz="3200" b="1" cap="all" dirty="0" smtClean="0">
                <a:solidFill>
                  <a:schemeClr val="bg1"/>
                </a:solidFill>
                <a:effectLst>
                  <a:outerShdw blurRad="50800" dist="38100" dir="2700000">
                    <a:srgbClr val="000000">
                      <a:alpha val="43000"/>
                    </a:srgbClr>
                  </a:outerShdw>
                </a:effectLst>
              </a:rPr>
              <a:t>TRANSITION SLIDE – SECTION HEAD</a:t>
            </a:r>
          </a:p>
          <a:p>
            <a:pPr>
              <a:lnSpc>
                <a:spcPct val="95000"/>
              </a:lnSpc>
              <a:spcBef>
                <a:spcPts val="400"/>
              </a:spcBef>
            </a:pPr>
            <a:r>
              <a:rPr lang="en-US" sz="3200" b="1" cap="all" dirty="0" smtClean="0">
                <a:ln>
                  <a:noFill/>
                </a:ln>
                <a:solidFill>
                  <a:schemeClr val="bg1"/>
                </a:solidFill>
                <a:effectLst>
                  <a:outerShdw blurRad="50800" dist="38100" dir="2700000">
                    <a:srgbClr val="000000">
                      <a:alpha val="43000"/>
                    </a:srgbClr>
                  </a:outerShdw>
                </a:effectLst>
                <a:latin typeface="+mn-lt"/>
                <a:cs typeface="Calibri"/>
              </a:rPr>
              <a:t>GOES HERE</a:t>
            </a:r>
            <a:endParaRPr lang="en-US" sz="3200" b="1" cap="all" dirty="0">
              <a:ln>
                <a:noFill/>
              </a:ln>
              <a:solidFill>
                <a:schemeClr val="bg1"/>
              </a:solidFill>
              <a:effectLst>
                <a:outerShdw blurRad="50800" dist="38100" dir="2700000">
                  <a:srgbClr val="000000">
                    <a:alpha val="43000"/>
                  </a:srgbClr>
                </a:outerShdw>
              </a:effectLst>
              <a:latin typeface="+mn-lt"/>
              <a:cs typeface="Calibri"/>
            </a:endParaRPr>
          </a:p>
        </p:txBody>
      </p:sp>
      <p:sp>
        <p:nvSpPr>
          <p:cNvPr id="6" name="Slide Number Placeholder 5"/>
          <p:cNvSpPr>
            <a:spLocks noGrp="1"/>
          </p:cNvSpPr>
          <p:nvPr>
            <p:ph type="sldNum" sz="quarter" idx="12"/>
          </p:nvPr>
        </p:nvSpPr>
        <p:spPr>
          <a:xfrm>
            <a:off x="8375650" y="6356350"/>
            <a:ext cx="622300" cy="365125"/>
          </a:xfrm>
        </p:spPr>
        <p:txBody>
          <a:bodyPr/>
          <a:lstStyle>
            <a:lvl1pPr>
              <a:defRPr sz="1000"/>
            </a:lvl1pPr>
          </a:lstStyle>
          <a:p>
            <a:fld id="{7965360E-D2C4-BD45-B83E-A034B4DF05EF}" type="slidenum">
              <a:rPr lang="en-US" smtClean="0">
                <a:solidFill>
                  <a:srgbClr val="0D2543">
                    <a:tint val="75000"/>
                  </a:srgbClr>
                </a:solidFill>
              </a:rPr>
              <a:pPr/>
              <a:t>‹#›</a:t>
            </a:fld>
            <a:endParaRPr lang="en-US" dirty="0">
              <a:solidFill>
                <a:srgbClr val="0D2543">
                  <a:tint val="75000"/>
                </a:srgbClr>
              </a:solidFill>
            </a:endParaRPr>
          </a:p>
        </p:txBody>
      </p:sp>
      <p:cxnSp>
        <p:nvCxnSpPr>
          <p:cNvPr id="10" name="Straight Connector 9"/>
          <p:cNvCxnSpPr/>
          <p:nvPr userDrawn="1"/>
        </p:nvCxnSpPr>
        <p:spPr>
          <a:xfrm>
            <a:off x="-38196" y="4095145"/>
            <a:ext cx="9236171" cy="11415"/>
          </a:xfrm>
          <a:prstGeom prst="line">
            <a:avLst/>
          </a:prstGeom>
          <a:ln w="76200" cap="flat" cmpd="sng" algn="ctr">
            <a:solidFill>
              <a:schemeClr val="accent3"/>
            </a:solidFill>
            <a:prstDash val="solid"/>
            <a:round/>
            <a:headEnd type="none" w="med" len="med"/>
            <a:tailEnd type="none" w="med" len="med"/>
          </a:ln>
          <a:effectLst>
            <a:outerShdw blurRad="50800" dist="50800" dir="2700000">
              <a:srgbClr val="000000">
                <a:alpha val="43000"/>
              </a:srgbClr>
            </a:outerShdw>
          </a:effectLst>
        </p:spPr>
        <p:style>
          <a:lnRef idx="2">
            <a:schemeClr val="accent3"/>
          </a:lnRef>
          <a:fillRef idx="0">
            <a:schemeClr val="accent3"/>
          </a:fillRef>
          <a:effectRef idx="1">
            <a:schemeClr val="accent3"/>
          </a:effectRef>
          <a:fontRef idx="minor">
            <a:schemeClr val="tx1"/>
          </a:fontRef>
        </p:style>
      </p:cxnSp>
      <p:cxnSp>
        <p:nvCxnSpPr>
          <p:cNvPr id="14" name="Straight Connector 13"/>
          <p:cNvCxnSpPr/>
          <p:nvPr userDrawn="1"/>
        </p:nvCxnSpPr>
        <p:spPr>
          <a:xfrm>
            <a:off x="-38196" y="5380399"/>
            <a:ext cx="9217121" cy="4401"/>
          </a:xfrm>
          <a:prstGeom prst="line">
            <a:avLst/>
          </a:prstGeom>
          <a:ln w="76200" cap="flat" cmpd="sng" algn="ctr">
            <a:solidFill>
              <a:schemeClr val="accent3"/>
            </a:solidFill>
            <a:prstDash val="solid"/>
            <a:round/>
            <a:headEnd type="none" w="med" len="med"/>
            <a:tailEnd type="none" w="med" len="med"/>
          </a:ln>
          <a:effectLst>
            <a:outerShdw blurRad="50800" dist="50800" dir="2700000">
              <a:srgbClr val="000000">
                <a:alpha val="43000"/>
              </a:srgbClr>
            </a:outerShdw>
          </a:effectLst>
        </p:spPr>
        <p:style>
          <a:lnRef idx="2">
            <a:schemeClr val="accent3"/>
          </a:lnRef>
          <a:fillRef idx="0">
            <a:schemeClr val="accent3"/>
          </a:fillRef>
          <a:effectRef idx="1">
            <a:schemeClr val="accent3"/>
          </a:effectRef>
          <a:fontRef idx="minor">
            <a:schemeClr val="tx1"/>
          </a:fontRef>
        </p:style>
      </p:cxnSp>
      <p:sp>
        <p:nvSpPr>
          <p:cNvPr id="3" name="Text Placeholder 2"/>
          <p:cNvSpPr>
            <a:spLocks noGrp="1"/>
          </p:cNvSpPr>
          <p:nvPr>
            <p:ph type="body" sz="quarter" idx="13" hasCustomPrompt="1"/>
          </p:nvPr>
        </p:nvSpPr>
        <p:spPr>
          <a:xfrm>
            <a:off x="443542" y="3411556"/>
            <a:ext cx="765074" cy="779444"/>
          </a:xfrm>
          <a:effectLst>
            <a:outerShdw blurRad="50800" dist="38100" dir="2700000">
              <a:srgbClr val="000000">
                <a:alpha val="43000"/>
              </a:srgbClr>
            </a:outerShdw>
          </a:effectLst>
        </p:spPr>
        <p:txBody>
          <a:bodyPr wrap="square">
            <a:spAutoFit/>
          </a:bodyPr>
          <a:lstStyle>
            <a:lvl1pPr marL="0" indent="0" algn="ctr">
              <a:buNone/>
              <a:defRPr lang="en-US" sz="4700" i="1" dirty="0">
                <a:solidFill>
                  <a:schemeClr val="bg1"/>
                </a:solidFill>
                <a:effectLst>
                  <a:outerShdw blurRad="50800" dist="38100" dir="2700000">
                    <a:srgbClr val="000000">
                      <a:alpha val="43000"/>
                    </a:srgbClr>
                  </a:outerShdw>
                </a:effectLst>
              </a:defRPr>
            </a:lvl1pPr>
          </a:lstStyle>
          <a:p>
            <a:pPr marL="0" lvl="0">
              <a:lnSpc>
                <a:spcPct val="95000"/>
              </a:lnSpc>
              <a:spcBef>
                <a:spcPts val="400"/>
              </a:spcBef>
            </a:pPr>
            <a:r>
              <a:rPr lang="en-US" dirty="0" smtClean="0"/>
              <a:t>#</a:t>
            </a:r>
            <a:endParaRPr lang="en-US" dirty="0"/>
          </a:p>
        </p:txBody>
      </p:sp>
    </p:spTree>
    <p:extLst>
      <p:ext uri="{BB962C8B-B14F-4D97-AF65-F5344CB8AC3E}">
        <p14:creationId xmlns:p14="http://schemas.microsoft.com/office/powerpoint/2010/main" val="3051232508"/>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wo Line Header">
    <p:spTree>
      <p:nvGrpSpPr>
        <p:cNvPr id="1" name=""/>
        <p:cNvGrpSpPr/>
        <p:nvPr/>
      </p:nvGrpSpPr>
      <p:grpSpPr>
        <a:xfrm>
          <a:off x="0" y="0"/>
          <a:ext cx="0" cy="0"/>
          <a:chOff x="0" y="0"/>
          <a:chExt cx="0" cy="0"/>
        </a:xfrm>
      </p:grpSpPr>
      <p:sp>
        <p:nvSpPr>
          <p:cNvPr id="7" name="Rectangle 1"/>
          <p:cNvSpPr>
            <a:spLocks noChangeArrowheads="1"/>
          </p:cNvSpPr>
          <p:nvPr userDrawn="1"/>
        </p:nvSpPr>
        <p:spPr bwMode="auto">
          <a:xfrm>
            <a:off x="200177" y="399143"/>
            <a:ext cx="8839324" cy="939232"/>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defTabSz="457200" eaLnBrk="0" fontAlgn="auto" hangingPunct="0">
              <a:lnSpc>
                <a:spcPct val="85000"/>
              </a:lnSpc>
              <a:spcBef>
                <a:spcPts val="0"/>
              </a:spcBef>
              <a:spcAft>
                <a:spcPts val="0"/>
              </a:spcAft>
            </a:pPr>
            <a:r>
              <a:rPr lang="en-US" sz="3200" b="1" cap="all" dirty="0" smtClean="0">
                <a:solidFill>
                  <a:srgbClr val="FFFFFF"/>
                </a:solidFill>
                <a:effectLst>
                  <a:outerShdw blurRad="50800" dist="38100" dir="2700000">
                    <a:srgbClr val="000000">
                      <a:alpha val="43000"/>
                    </a:srgbClr>
                  </a:outerShdw>
                </a:effectLst>
                <a:latin typeface="Calibri"/>
                <a:ea typeface="ＭＳ Ｐゴシック" charset="0"/>
              </a:rPr>
              <a:t>TWO line TITLE HERE 32 PT. CALIBRI CAN GO </a:t>
            </a:r>
          </a:p>
          <a:p>
            <a:pPr defTabSz="457200" eaLnBrk="0" fontAlgn="auto" hangingPunct="0">
              <a:lnSpc>
                <a:spcPct val="85000"/>
              </a:lnSpc>
              <a:spcBef>
                <a:spcPts val="0"/>
              </a:spcBef>
              <a:spcAft>
                <a:spcPts val="0"/>
              </a:spcAft>
            </a:pPr>
            <a:r>
              <a:rPr lang="en-US" sz="3200" b="1" cap="all" dirty="0" smtClean="0">
                <a:solidFill>
                  <a:srgbClr val="FFFFFF"/>
                </a:solidFill>
                <a:effectLst>
                  <a:outerShdw blurRad="50800" dist="38100" dir="2700000">
                    <a:srgbClr val="000000">
                      <a:alpha val="43000"/>
                    </a:srgbClr>
                  </a:outerShdw>
                </a:effectLst>
                <a:latin typeface="Calibri"/>
                <a:ea typeface="ＭＳ Ｐゴシック" charset="0"/>
              </a:rPr>
              <a:t>HERE; try not to have 3 LINE TITLES</a:t>
            </a:r>
            <a:endParaRPr lang="en-US" sz="3200" b="1" cap="all" dirty="0">
              <a:solidFill>
                <a:srgbClr val="FFFFFF"/>
              </a:solidFill>
              <a:effectLst>
                <a:outerShdw blurRad="50800" dist="38100" dir="2700000">
                  <a:srgbClr val="000000">
                    <a:alpha val="43000"/>
                  </a:srgbClr>
                </a:outerShdw>
              </a:effectLst>
              <a:latin typeface="Calibri"/>
              <a:ea typeface="ＭＳ Ｐゴシック" charset="0"/>
            </a:endParaRPr>
          </a:p>
        </p:txBody>
      </p:sp>
      <p:sp>
        <p:nvSpPr>
          <p:cNvPr id="5" name="Rectangle 4"/>
          <p:cNvSpPr/>
          <p:nvPr userDrawn="1"/>
        </p:nvSpPr>
        <p:spPr>
          <a:xfrm>
            <a:off x="-2671" y="-1"/>
            <a:ext cx="9217092" cy="1447801"/>
          </a:xfrm>
          <a:prstGeom prst="rect">
            <a:avLst/>
          </a:prstGeom>
          <a:gradFill flip="none" rotWithShape="1">
            <a:gsLst>
              <a:gs pos="63000">
                <a:srgbClr val="397C88"/>
              </a:gs>
              <a:gs pos="100000">
                <a:srgbClr val="80B2A5"/>
              </a:gs>
              <a:gs pos="0">
                <a:srgbClr val="0D2543"/>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2" name="Title 1"/>
          <p:cNvSpPr>
            <a:spLocks noGrp="1"/>
          </p:cNvSpPr>
          <p:nvPr>
            <p:ph type="title" hasCustomPrompt="1"/>
          </p:nvPr>
        </p:nvSpPr>
        <p:spPr>
          <a:xfrm>
            <a:off x="609600" y="364761"/>
            <a:ext cx="7804150" cy="930639"/>
          </a:xfr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a:defRPr lang="en-US"/>
            </a:lvl1pPr>
          </a:lstStyle>
          <a:p>
            <a:pPr marL="0" lvl="0" algn="l" eaLnBrk="0" hangingPunct="0">
              <a:lnSpc>
                <a:spcPct val="85000"/>
              </a:lnSpc>
            </a:pPr>
            <a:r>
              <a:rPr lang="en-US" dirty="0" smtClean="0"/>
              <a:t>TWO line TITLE HERE 32 PT. CALIBRI CAN GO </a:t>
            </a:r>
            <a:br>
              <a:rPr lang="en-US" dirty="0" smtClean="0"/>
            </a:br>
            <a:r>
              <a:rPr lang="en-US" dirty="0" smtClean="0"/>
              <a:t>HERE; try not to have 3 LINE TITLES</a:t>
            </a:r>
          </a:p>
        </p:txBody>
      </p:sp>
      <p:sp>
        <p:nvSpPr>
          <p:cNvPr id="3" name="Slide Number Placeholder 2"/>
          <p:cNvSpPr>
            <a:spLocks noGrp="1"/>
          </p:cNvSpPr>
          <p:nvPr>
            <p:ph type="sldNum" sz="quarter" idx="10"/>
          </p:nvPr>
        </p:nvSpPr>
        <p:spPr/>
        <p:txBody>
          <a:bodyPr/>
          <a:lstStyle/>
          <a:p>
            <a:fld id="{7965360E-D2C4-BD45-B83E-A034B4DF05EF}" type="slidenum">
              <a:rPr lang="en-US" smtClean="0">
                <a:solidFill>
                  <a:srgbClr val="0D2543">
                    <a:tint val="75000"/>
                  </a:srgbClr>
                </a:solidFill>
              </a:rPr>
              <a:pPr/>
              <a:t>‹#›</a:t>
            </a:fld>
            <a:endParaRPr lang="en-US" dirty="0">
              <a:solidFill>
                <a:srgbClr val="0D2543">
                  <a:tint val="75000"/>
                </a:srgbClr>
              </a:solidFill>
            </a:endParaRPr>
          </a:p>
        </p:txBody>
      </p:sp>
      <p:sp>
        <p:nvSpPr>
          <p:cNvPr id="4" name="Slide Number Placeholder 5"/>
          <p:cNvSpPr txBox="1">
            <a:spLocks/>
          </p:cNvSpPr>
          <p:nvPr userDrawn="1"/>
        </p:nvSpPr>
        <p:spPr>
          <a:xfrm>
            <a:off x="8375650" y="6374492"/>
            <a:ext cx="62230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7965360E-D2C4-BD45-B83E-A034B4DF05EF}" type="slidenum">
              <a:rPr lang="en-US" smtClean="0">
                <a:solidFill>
                  <a:srgbClr val="0D2543">
                    <a:tint val="75000"/>
                  </a:srgbClr>
                </a:solidFill>
              </a:rPr>
              <a:pPr fontAlgn="auto">
                <a:spcBef>
                  <a:spcPts val="0"/>
                </a:spcBef>
                <a:spcAft>
                  <a:spcPts val="0"/>
                </a:spcAft>
              </a:pPr>
              <a:t>‹#›</a:t>
            </a:fld>
            <a:endParaRPr lang="en-US" dirty="0">
              <a:solidFill>
                <a:srgbClr val="0D2543">
                  <a:tint val="75000"/>
                </a:srgbClr>
              </a:solidFill>
            </a:endParaRPr>
          </a:p>
        </p:txBody>
      </p:sp>
      <p:cxnSp>
        <p:nvCxnSpPr>
          <p:cNvPr id="6" name="Straight Connector 5"/>
          <p:cNvCxnSpPr/>
          <p:nvPr userDrawn="1"/>
        </p:nvCxnSpPr>
        <p:spPr>
          <a:xfrm flipV="1">
            <a:off x="-2670" y="1447800"/>
            <a:ext cx="9146670" cy="17148"/>
          </a:xfrm>
          <a:prstGeom prst="line">
            <a:avLst/>
          </a:prstGeom>
          <a:ln w="76200" cap="flat" cmpd="sng" algn="ctr">
            <a:solidFill>
              <a:srgbClr val="DFAB00"/>
            </a:solidFill>
            <a:prstDash val="solid"/>
            <a:round/>
            <a:headEnd type="none" w="med" len="med"/>
            <a:tailEnd type="none" w="med" len="med"/>
          </a:ln>
          <a:effectLst>
            <a:outerShdw blurRad="50800" dist="50800" dir="2700000">
              <a:srgbClr val="000000">
                <a:alpha val="43000"/>
              </a:srgbClr>
            </a:outerShdw>
          </a:effectLst>
        </p:spPr>
        <p:style>
          <a:lnRef idx="2">
            <a:schemeClr val="accent3"/>
          </a:lnRef>
          <a:fillRef idx="0">
            <a:schemeClr val="accent3"/>
          </a:fillRef>
          <a:effectRef idx="1">
            <a:schemeClr val="accent3"/>
          </a:effectRef>
          <a:fontRef idx="minor">
            <a:schemeClr val="tx1"/>
          </a:fontRef>
        </p:style>
      </p:cxnSp>
      <p:sp>
        <p:nvSpPr>
          <p:cNvPr id="9" name="Text Placeholder 2"/>
          <p:cNvSpPr>
            <a:spLocks noGrp="1"/>
          </p:cNvSpPr>
          <p:nvPr>
            <p:ph idx="1"/>
          </p:nvPr>
        </p:nvSpPr>
        <p:spPr>
          <a:xfrm>
            <a:off x="457200" y="1905001"/>
            <a:ext cx="8229600" cy="4191000"/>
          </a:xfrm>
          <a:prstGeom prst="rect">
            <a:avLst/>
          </a:prstGeom>
        </p:spPr>
        <p:txBody>
          <a:bodyPr vert="horz" lIns="91440" tIns="45720" rIns="91440" bIns="45720" rtlCol="0">
            <a:normAutofit/>
          </a:bodyPr>
          <a:lstStyle/>
          <a:p>
            <a:pPr lvl="0">
              <a:buClr>
                <a:schemeClr val="accent2"/>
              </a:buClr>
            </a:pPr>
            <a:r>
              <a:rPr lang="en-US" dirty="0" smtClean="0"/>
              <a:t>Click to edit Master text styles</a:t>
            </a:r>
          </a:p>
          <a:p>
            <a:pPr lvl="1">
              <a:buClr>
                <a:schemeClr val="accent5"/>
              </a:buClr>
              <a:buFont typeface="Wingdings" charset="2"/>
              <a:buChar char="§"/>
            </a:pPr>
            <a:r>
              <a:rPr lang="en-US" dirty="0" smtClean="0"/>
              <a:t>Second level</a:t>
            </a:r>
          </a:p>
          <a:p>
            <a:pPr lvl="2">
              <a:buClr>
                <a:schemeClr val="accent4"/>
              </a:buClr>
              <a:buFont typeface="Lucida Grande"/>
              <a:buChar char="–"/>
            </a:pPr>
            <a:r>
              <a:rPr lang="en-US" dirty="0" smtClean="0"/>
              <a:t>Third level</a:t>
            </a:r>
          </a:p>
          <a:p>
            <a:pPr lvl="3">
              <a:buClr>
                <a:schemeClr val="accent1"/>
              </a:buClr>
            </a:pPr>
            <a:r>
              <a:rPr lang="en-US" dirty="0" smtClean="0"/>
              <a:t>Fourth level</a:t>
            </a:r>
          </a:p>
        </p:txBody>
      </p:sp>
    </p:spTree>
    <p:extLst>
      <p:ext uri="{BB962C8B-B14F-4D97-AF65-F5344CB8AC3E}">
        <p14:creationId xmlns:p14="http://schemas.microsoft.com/office/powerpoint/2010/main" val="320120967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7002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0" name="Content Placeholder 49"/>
          <p:cNvSpPr>
            <a:spLocks noGrp="1"/>
          </p:cNvSpPr>
          <p:nvPr>
            <p:ph sz="quarter" idx="19"/>
          </p:nvPr>
        </p:nvSpPr>
        <p:spPr>
          <a:xfrm>
            <a:off x="5328422" y="5029200"/>
            <a:ext cx="3510778" cy="1371600"/>
          </a:xfrm>
          <a:solidFill>
            <a:schemeClr val="accent2"/>
          </a:solidFill>
        </p:spPr>
        <p:txBody>
          <a:bodyPr/>
          <a:lstStyle>
            <a:lvl1pPr>
              <a:buNone/>
              <a:defRPr/>
            </a:lvl1pPr>
          </a:lstStyle>
          <a:p>
            <a:pPr lvl="0"/>
            <a:endParaRPr lang="en-US" dirty="0"/>
          </a:p>
        </p:txBody>
      </p:sp>
      <p:sp>
        <p:nvSpPr>
          <p:cNvPr id="10" name="Slide Number Placeholder 5"/>
          <p:cNvSpPr>
            <a:spLocks noGrp="1"/>
          </p:cNvSpPr>
          <p:nvPr>
            <p:ph type="sldNum" sz="quarter" idx="12"/>
          </p:nvPr>
        </p:nvSpPr>
        <p:spPr>
          <a:xfrm>
            <a:off x="8375650" y="6374492"/>
            <a:ext cx="622300" cy="365125"/>
          </a:xfrm>
        </p:spPr>
        <p:txBody>
          <a:bodyPr/>
          <a:lstStyle>
            <a:lvl1pPr>
              <a:defRPr sz="1000"/>
            </a:lvl1pPr>
          </a:lstStyle>
          <a:p>
            <a:fld id="{7965360E-D2C4-BD45-B83E-A034B4DF05EF}" type="slidenum">
              <a:rPr lang="en-US" smtClean="0">
                <a:solidFill>
                  <a:srgbClr val="0D2543">
                    <a:tint val="75000"/>
                  </a:srgbClr>
                </a:solidFill>
              </a:rPr>
              <a:pPr/>
              <a:t>‹#›</a:t>
            </a:fld>
            <a:endParaRPr lang="en-US" dirty="0">
              <a:solidFill>
                <a:srgbClr val="0D2543">
                  <a:tint val="75000"/>
                </a:srgbClr>
              </a:solidFill>
            </a:endParaRPr>
          </a:p>
        </p:txBody>
      </p:sp>
      <p:sp>
        <p:nvSpPr>
          <p:cNvPr id="23" name="Content Placeholder 2"/>
          <p:cNvSpPr>
            <a:spLocks noGrp="1"/>
          </p:cNvSpPr>
          <p:nvPr>
            <p:ph sz="half" idx="1" hasCustomPrompt="1"/>
          </p:nvPr>
        </p:nvSpPr>
        <p:spPr>
          <a:xfrm>
            <a:off x="5328422" y="2160816"/>
            <a:ext cx="3711078" cy="2792184"/>
          </a:xfrm>
          <a:prstGeom prst="rect">
            <a:avLst/>
          </a:prstGeom>
        </p:spPr>
        <p:txBody>
          <a:bodyPr/>
          <a:lstStyle>
            <a:lvl1pPr marL="342900" marR="0" indent="-342900" algn="l" defTabSz="457200" rtl="0" eaLnBrk="1" fontAlgn="auto" latinLnBrk="0" hangingPunct="1">
              <a:lnSpc>
                <a:spcPct val="100000"/>
              </a:lnSpc>
              <a:spcBef>
                <a:spcPct val="20000"/>
              </a:spcBef>
              <a:spcAft>
                <a:spcPts val="0"/>
              </a:spcAft>
              <a:buClr>
                <a:schemeClr val="accent2"/>
              </a:buClr>
              <a:buSzTx/>
              <a:buFont typeface="Arial"/>
              <a:buChar char="•"/>
              <a:tabLst/>
              <a:defRPr sz="2400" b="1">
                <a:solidFill>
                  <a:schemeClr val="tx1"/>
                </a:solidFill>
              </a:defRPr>
            </a:lvl1pPr>
            <a:lvl2pPr>
              <a:buClr>
                <a:schemeClr val="accent5"/>
              </a:buClr>
              <a:buFont typeface="Wingdings" charset="2"/>
              <a:buChar char="§"/>
              <a:defRPr sz="2400" b="1" baseline="0"/>
            </a:lvl2pPr>
            <a:lvl3pPr>
              <a:buClr>
                <a:schemeClr val="accent4"/>
              </a:buClr>
              <a:buFont typeface="Lucida Grande"/>
              <a:buChar char="–"/>
              <a:defRPr sz="2000" b="1"/>
            </a:lvl3pPr>
            <a:lvl4pPr>
              <a:buClr>
                <a:schemeClr val="accent1"/>
              </a:buClr>
              <a:defRPr sz="1800" b="1" baseline="0"/>
            </a:lvl4pPr>
            <a:lvl5pPr>
              <a:buNone/>
              <a:defRPr sz="1800" b="1"/>
            </a:lvl5pPr>
            <a:lvl6pPr>
              <a:defRPr sz="1800"/>
            </a:lvl6pPr>
            <a:lvl7pPr>
              <a:defRPr sz="1800"/>
            </a:lvl7pPr>
            <a:lvl8pPr>
              <a:defRPr sz="1800"/>
            </a:lvl8pPr>
            <a:lvl9pPr>
              <a:defRPr sz="1800"/>
            </a:lvl9pPr>
          </a:lstStyle>
          <a:p>
            <a:pPr lvl="0"/>
            <a:r>
              <a:rPr lang="en-US" dirty="0" smtClean="0"/>
              <a:t>First bullet-level of text</a:t>
            </a:r>
          </a:p>
          <a:p>
            <a:pPr marL="342900" marR="0" lvl="0" indent="-342900" algn="l" defTabSz="457200" rtl="0" eaLnBrk="1" fontAlgn="auto" latinLnBrk="0" hangingPunct="1">
              <a:lnSpc>
                <a:spcPct val="100000"/>
              </a:lnSpc>
              <a:spcBef>
                <a:spcPct val="20000"/>
              </a:spcBef>
              <a:spcAft>
                <a:spcPts val="0"/>
              </a:spcAft>
              <a:buClr>
                <a:schemeClr val="accent2"/>
              </a:buClr>
              <a:buSzTx/>
              <a:buFont typeface="Arial"/>
              <a:buChar char="•"/>
              <a:tabLst/>
              <a:defRPr/>
            </a:pPr>
            <a:r>
              <a:rPr lang="en-US" dirty="0" smtClean="0"/>
              <a:t>Text here</a:t>
            </a:r>
          </a:p>
          <a:p>
            <a:pPr marL="342900" marR="0" lvl="0" indent="-342900" algn="l" defTabSz="457200" rtl="0" eaLnBrk="1" fontAlgn="auto" latinLnBrk="0" hangingPunct="1">
              <a:lnSpc>
                <a:spcPct val="100000"/>
              </a:lnSpc>
              <a:spcBef>
                <a:spcPct val="20000"/>
              </a:spcBef>
              <a:spcAft>
                <a:spcPts val="0"/>
              </a:spcAft>
              <a:buClr>
                <a:schemeClr val="accent2"/>
              </a:buClr>
              <a:buSzTx/>
              <a:buFont typeface="Arial"/>
              <a:buChar char="•"/>
              <a:tabLst/>
              <a:defRPr/>
            </a:pPr>
            <a:r>
              <a:rPr lang="en-US" dirty="0" smtClean="0"/>
              <a:t>Explanation here</a:t>
            </a:r>
          </a:p>
          <a:p>
            <a:pPr lvl="0"/>
            <a:endParaRPr lang="en-US" dirty="0" smtClean="0"/>
          </a:p>
        </p:txBody>
      </p:sp>
      <p:sp>
        <p:nvSpPr>
          <p:cNvPr id="32" name="Content Placeholder 31"/>
          <p:cNvSpPr>
            <a:spLocks noGrp="1"/>
          </p:cNvSpPr>
          <p:nvPr>
            <p:ph sz="quarter" idx="14" hasCustomPrompt="1"/>
          </p:nvPr>
        </p:nvSpPr>
        <p:spPr>
          <a:xfrm>
            <a:off x="609600" y="1524000"/>
            <a:ext cx="7315200" cy="527050"/>
          </a:xfrm>
        </p:spPr>
        <p:txBody>
          <a:bodyPr>
            <a:normAutofit/>
          </a:bodyPr>
          <a:lstStyle>
            <a:lvl1pPr>
              <a:buNone/>
              <a:defRPr sz="2200" baseline="0"/>
            </a:lvl1pPr>
          </a:lstStyle>
          <a:p>
            <a:pPr lvl="0"/>
            <a:r>
              <a:rPr lang="en-US" dirty="0" smtClean="0"/>
              <a:t>Text can go here without a bullet, like an explanation</a:t>
            </a:r>
            <a:endParaRPr lang="en-US" dirty="0"/>
          </a:p>
        </p:txBody>
      </p:sp>
      <p:sp>
        <p:nvSpPr>
          <p:cNvPr id="36" name="Text Placeholder 35"/>
          <p:cNvSpPr>
            <a:spLocks noGrp="1"/>
          </p:cNvSpPr>
          <p:nvPr>
            <p:ph type="body" sz="quarter" idx="16" hasCustomPrompt="1"/>
          </p:nvPr>
        </p:nvSpPr>
        <p:spPr>
          <a:xfrm>
            <a:off x="5422900" y="5105400"/>
            <a:ext cx="3340100" cy="1295400"/>
          </a:xfrm>
        </p:spPr>
        <p:txBody>
          <a:bodyPr wrap="square">
            <a:normAutofit/>
          </a:bodyPr>
          <a:lstStyle>
            <a:lvl1pPr marL="0" algn="l">
              <a:buNone/>
              <a:defRPr sz="2000" b="1" i="1" baseline="0">
                <a:solidFill>
                  <a:schemeClr val="bg1"/>
                </a:solidFill>
                <a:effectLst>
                  <a:outerShdw blurRad="50800" dist="38100" dir="2700000">
                    <a:srgbClr val="000000">
                      <a:alpha val="43000"/>
                    </a:srgbClr>
                  </a:outerShdw>
                </a:effectLst>
              </a:defRPr>
            </a:lvl1pPr>
          </a:lstStyle>
          <a:p>
            <a:pPr lvl="0"/>
            <a:r>
              <a:rPr lang="en-US" dirty="0" smtClean="0"/>
              <a:t>A “Callout” can go here to explain image, or a </a:t>
            </a:r>
            <a:r>
              <a:rPr lang="en-US" dirty="0" err="1" smtClean="0"/>
              <a:t>keypoint</a:t>
            </a:r>
            <a:r>
              <a:rPr lang="en-US" dirty="0" smtClean="0"/>
              <a:t>. Center type  in a light teal box.</a:t>
            </a:r>
            <a:endParaRPr lang="en-US" dirty="0"/>
          </a:p>
        </p:txBody>
      </p:sp>
      <p:sp>
        <p:nvSpPr>
          <p:cNvPr id="37" name="Title Placeholder 1"/>
          <p:cNvSpPr>
            <a:spLocks noGrp="1"/>
          </p:cNvSpPr>
          <p:nvPr>
            <p:ph type="title"/>
          </p:nvPr>
        </p:nvSpPr>
        <p:spPr>
          <a:xfrm>
            <a:off x="609600" y="457200"/>
            <a:ext cx="8229600" cy="520655"/>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algn="l">
              <a:defRPr/>
            </a:lvl1pPr>
          </a:lstStyle>
          <a:p>
            <a:pPr marL="0" lvl="0" algn="l" eaLnBrk="0" hangingPunct="0">
              <a:lnSpc>
                <a:spcPct val="85000"/>
              </a:lnSpc>
            </a:pPr>
            <a:r>
              <a:rPr lang="en-US" dirty="0" smtClean="0"/>
              <a:t>Click to edit Master title style</a:t>
            </a:r>
            <a:endParaRPr lang="en-US" dirty="0"/>
          </a:p>
        </p:txBody>
      </p:sp>
      <p:sp>
        <p:nvSpPr>
          <p:cNvPr id="48" name="Picture Placeholder 47"/>
          <p:cNvSpPr>
            <a:spLocks noGrp="1"/>
          </p:cNvSpPr>
          <p:nvPr>
            <p:ph type="pic" sz="quarter" idx="18"/>
          </p:nvPr>
        </p:nvSpPr>
        <p:spPr>
          <a:xfrm>
            <a:off x="609600" y="2160588"/>
            <a:ext cx="4267200" cy="4010025"/>
          </a:xfrm>
        </p:spPr>
        <p:txBody>
          <a:bodyPr/>
          <a:lstStyle/>
          <a:p>
            <a:endParaRPr lang="en-US" dirty="0"/>
          </a:p>
        </p:txBody>
      </p:sp>
    </p:spTree>
    <p:extLst>
      <p:ext uri="{BB962C8B-B14F-4D97-AF65-F5344CB8AC3E}">
        <p14:creationId xmlns:p14="http://schemas.microsoft.com/office/powerpoint/2010/main" val="648047717"/>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408389"/>
            <a:ext cx="8229600" cy="582211"/>
          </a:xfrm>
        </p:spPr>
        <p:txBody>
          <a:bodyPr vert="horz"/>
          <a:lstStyle>
            <a:lvl1pPr algn="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7965360E-D2C4-BD45-B83E-A034B4DF05EF}" type="slidenum">
              <a:rPr lang="en-US" smtClean="0">
                <a:solidFill>
                  <a:srgbClr val="0D2543">
                    <a:tint val="75000"/>
                  </a:srgbClr>
                </a:solidFill>
              </a:rPr>
              <a:pPr/>
              <a:t>‹#›</a:t>
            </a:fld>
            <a:endParaRPr lang="en-US" dirty="0">
              <a:solidFill>
                <a:srgbClr val="0D2543">
                  <a:tint val="75000"/>
                </a:srgbClr>
              </a:solidFill>
            </a:endParaRPr>
          </a:p>
        </p:txBody>
      </p:sp>
      <p:sp>
        <p:nvSpPr>
          <p:cNvPr id="5" name="Text Placeholder 4"/>
          <p:cNvSpPr>
            <a:spLocks noGrp="1"/>
          </p:cNvSpPr>
          <p:nvPr>
            <p:ph type="body" sz="quarter" idx="11" hasCustomPrompt="1"/>
          </p:nvPr>
        </p:nvSpPr>
        <p:spPr>
          <a:xfrm>
            <a:off x="2514600" y="1676400"/>
            <a:ext cx="6248400" cy="4267200"/>
          </a:xfrm>
        </p:spPr>
        <p:txBody>
          <a:bodyPr>
            <a:normAutofit/>
          </a:bodyPr>
          <a:lstStyle>
            <a:lvl1pPr marL="0" algn="l">
              <a:buNone/>
              <a:defRPr sz="2400" baseline="0"/>
            </a:lvl1pPr>
          </a:lstStyle>
          <a:p>
            <a:pPr lvl="0"/>
            <a:r>
              <a:rPr lang="en-US" dirty="0" smtClean="0"/>
              <a:t>Problem goes here, 24 pt. Twelve sites and local stream contaminated with TCE-based DNAPL from fractured shale.</a:t>
            </a:r>
          </a:p>
          <a:p>
            <a:pPr lvl="0"/>
            <a:endParaRPr lang="en-US" dirty="0" smtClean="0"/>
          </a:p>
          <a:p>
            <a:pPr lvl="0"/>
            <a:r>
              <a:rPr lang="en-US" dirty="0" smtClean="0"/>
              <a:t>Approach is next. Risk-based management of </a:t>
            </a:r>
            <a:r>
              <a:rPr lang="en-US" dirty="0" err="1" smtClean="0"/>
              <a:t>DNAPLs</a:t>
            </a:r>
            <a:r>
              <a:rPr lang="en-US" dirty="0" smtClean="0"/>
              <a:t>.</a:t>
            </a:r>
          </a:p>
          <a:p>
            <a:pPr lvl="0"/>
            <a:endParaRPr lang="en-US" dirty="0" smtClean="0"/>
          </a:p>
          <a:p>
            <a:pPr lvl="0"/>
            <a:r>
              <a:rPr lang="en-US" dirty="0" smtClean="0"/>
              <a:t>Results are last with your explanation. Eliminated risk to human and eco receptors; site closure.</a:t>
            </a:r>
            <a:endParaRPr lang="en-US" dirty="0"/>
          </a:p>
        </p:txBody>
      </p:sp>
      <p:sp>
        <p:nvSpPr>
          <p:cNvPr id="7" name="Text Placeholder 6"/>
          <p:cNvSpPr>
            <a:spLocks noGrp="1"/>
          </p:cNvSpPr>
          <p:nvPr>
            <p:ph type="body" sz="quarter" idx="12" hasCustomPrompt="1"/>
          </p:nvPr>
        </p:nvSpPr>
        <p:spPr>
          <a:xfrm>
            <a:off x="304800" y="1828800"/>
            <a:ext cx="1905000" cy="609600"/>
          </a:xfrm>
        </p:spPr>
        <p:txBody>
          <a:bodyPr>
            <a:normAutofit/>
          </a:bodyPr>
          <a:lstStyle>
            <a:lvl1pPr>
              <a:buNone/>
              <a:defRPr sz="2400" i="1">
                <a:solidFill>
                  <a:schemeClr val="bg1"/>
                </a:solidFill>
              </a:defRPr>
            </a:lvl1pPr>
          </a:lstStyle>
          <a:p>
            <a:pPr lvl="0"/>
            <a:r>
              <a:rPr lang="en-US" dirty="0" smtClean="0"/>
              <a:t>PROBLEM</a:t>
            </a:r>
            <a:endParaRPr lang="en-US" dirty="0"/>
          </a:p>
        </p:txBody>
      </p:sp>
      <p:sp>
        <p:nvSpPr>
          <p:cNvPr id="8" name="Text Placeholder 6"/>
          <p:cNvSpPr>
            <a:spLocks noGrp="1"/>
          </p:cNvSpPr>
          <p:nvPr>
            <p:ph type="body" sz="quarter" idx="13" hasCustomPrompt="1"/>
          </p:nvPr>
        </p:nvSpPr>
        <p:spPr>
          <a:xfrm>
            <a:off x="304800" y="3429000"/>
            <a:ext cx="1905000" cy="609600"/>
          </a:xfrm>
        </p:spPr>
        <p:txBody>
          <a:bodyPr>
            <a:normAutofit/>
          </a:bodyPr>
          <a:lstStyle>
            <a:lvl1pPr>
              <a:buNone/>
              <a:defRPr sz="2400" i="1">
                <a:solidFill>
                  <a:schemeClr val="bg1"/>
                </a:solidFill>
              </a:defRPr>
            </a:lvl1pPr>
          </a:lstStyle>
          <a:p>
            <a:pPr lvl="0"/>
            <a:r>
              <a:rPr lang="en-US" dirty="0" smtClean="0"/>
              <a:t>APPROACH</a:t>
            </a:r>
            <a:endParaRPr lang="en-US" dirty="0"/>
          </a:p>
        </p:txBody>
      </p:sp>
      <p:sp>
        <p:nvSpPr>
          <p:cNvPr id="10" name="Text Placeholder 6"/>
          <p:cNvSpPr>
            <a:spLocks noGrp="1"/>
          </p:cNvSpPr>
          <p:nvPr>
            <p:ph type="body" sz="quarter" idx="14" hasCustomPrompt="1"/>
          </p:nvPr>
        </p:nvSpPr>
        <p:spPr>
          <a:xfrm>
            <a:off x="304800" y="4648200"/>
            <a:ext cx="1905000" cy="609600"/>
          </a:xfrm>
        </p:spPr>
        <p:txBody>
          <a:bodyPr>
            <a:normAutofit/>
          </a:bodyPr>
          <a:lstStyle>
            <a:lvl1pPr>
              <a:buNone/>
              <a:defRPr sz="2400" i="1">
                <a:solidFill>
                  <a:schemeClr val="bg1"/>
                </a:solidFill>
              </a:defRPr>
            </a:lvl1pPr>
          </a:lstStyle>
          <a:p>
            <a:pPr lvl="0"/>
            <a:r>
              <a:rPr lang="en-US" dirty="0" smtClean="0"/>
              <a:t>RESULTS</a:t>
            </a:r>
            <a:endParaRPr lang="en-US" dirty="0"/>
          </a:p>
        </p:txBody>
      </p:sp>
    </p:spTree>
    <p:extLst>
      <p:ext uri="{BB962C8B-B14F-4D97-AF65-F5344CB8AC3E}">
        <p14:creationId xmlns:p14="http://schemas.microsoft.com/office/powerpoint/2010/main" val="27334160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1478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996" y="914528"/>
            <a:ext cx="6324023" cy="582211"/>
          </a:xfrm>
          <a:prstGeom prst="rect">
            <a:avLst/>
          </a:prstGeom>
        </p:spPr>
        <p:txBody>
          <a:bodyPr/>
          <a:lstStyle>
            <a:lvl1pPr>
              <a:defRPr>
                <a:solidFill>
                  <a:srgbClr val="06684B"/>
                </a:solidFill>
              </a:defRPr>
            </a:lvl1pPr>
          </a:lstStyle>
          <a:p>
            <a:r>
              <a:rPr lang="en-US" smtClean="0"/>
              <a:t>Click to edit Master title style</a:t>
            </a:r>
            <a:endParaRPr lang="en-US"/>
          </a:p>
        </p:txBody>
      </p:sp>
      <p:sp>
        <p:nvSpPr>
          <p:cNvPr id="3" name="Content Placeholder 2"/>
          <p:cNvSpPr>
            <a:spLocks noGrp="1"/>
          </p:cNvSpPr>
          <p:nvPr>
            <p:ph idx="1"/>
          </p:nvPr>
        </p:nvSpPr>
        <p:spPr>
          <a:xfrm>
            <a:off x="457507" y="1905367"/>
            <a:ext cx="8229023" cy="4220058"/>
          </a:xfrm>
          <a:prstGeom prst="rect">
            <a:avLst/>
          </a:prstGeom>
        </p:spPr>
        <p:txBody>
          <a:bodyPr/>
          <a:lstStyle>
            <a:lvl1pPr>
              <a:buClrTx/>
              <a:defRPr sz="2400">
                <a:solidFill>
                  <a:srgbClr val="000000"/>
                </a:solidFill>
              </a:defRPr>
            </a:lvl1pPr>
            <a:lvl2pPr>
              <a:buClrTx/>
              <a:defRPr sz="2000">
                <a:solidFill>
                  <a:srgbClr val="000000"/>
                </a:solidFill>
              </a:defRPr>
            </a:lvl2pPr>
            <a:lvl3pPr>
              <a:buClrTx/>
              <a:defRPr sz="1800">
                <a:solidFill>
                  <a:srgbClr val="000000"/>
                </a:solidFill>
              </a:defRPr>
            </a:lvl3pPr>
            <a:lvl4pPr>
              <a:buClrTx/>
              <a:defRPr sz="1600">
                <a:solidFill>
                  <a:srgbClr val="000000"/>
                </a:solidFill>
              </a:defRPr>
            </a:lvl4pPr>
            <a:lvl5pPr>
              <a:buClrTx/>
              <a:defRPr sz="14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3"/>
          <p:cNvSpPr>
            <a:spLocks noGrp="1" noChangeArrowheads="1"/>
          </p:cNvSpPr>
          <p:nvPr>
            <p:ph type="dt" sz="half" idx="10"/>
          </p:nvPr>
        </p:nvSpPr>
        <p:spPr>
          <a:xfrm>
            <a:off x="457489" y="6245621"/>
            <a:ext cx="2133023" cy="475934"/>
          </a:xfrm>
          <a:prstGeom prst="rect">
            <a:avLst/>
          </a:prstGeom>
        </p:spPr>
        <p:txBody>
          <a:bodyPr/>
          <a:lstStyle>
            <a:lvl1pPr eaLnBrk="0" hangingPunct="0">
              <a:defRPr b="0">
                <a:latin typeface="Times" pitchFamily="1" charset="0"/>
                <a:ea typeface="+mn-ea"/>
                <a:cs typeface="+mn-cs"/>
              </a:defRPr>
            </a:lvl1pPr>
          </a:lstStyle>
          <a:p>
            <a:pPr defTabSz="457200" fontAlgn="auto">
              <a:spcBef>
                <a:spcPts val="0"/>
              </a:spcBef>
              <a:spcAft>
                <a:spcPts val="0"/>
              </a:spcAft>
              <a:defRPr/>
            </a:pPr>
            <a:endParaRPr lang="en-US" dirty="0">
              <a:solidFill>
                <a:srgbClr val="0D2543"/>
              </a:solidFill>
            </a:endParaRPr>
          </a:p>
        </p:txBody>
      </p:sp>
      <p:sp>
        <p:nvSpPr>
          <p:cNvPr id="5" name="Rectangle 14"/>
          <p:cNvSpPr>
            <a:spLocks noGrp="1" noChangeArrowheads="1"/>
          </p:cNvSpPr>
          <p:nvPr>
            <p:ph type="ftr" sz="quarter" idx="11"/>
          </p:nvPr>
        </p:nvSpPr>
        <p:spPr>
          <a:xfrm>
            <a:off x="3124489" y="6245621"/>
            <a:ext cx="2895023" cy="475934"/>
          </a:xfrm>
          <a:prstGeom prst="rect">
            <a:avLst/>
          </a:prstGeom>
        </p:spPr>
        <p:txBody>
          <a:bodyPr/>
          <a:lstStyle>
            <a:lvl1pPr eaLnBrk="0" hangingPunct="0">
              <a:defRPr b="0">
                <a:latin typeface="Times" pitchFamily="1" charset="0"/>
                <a:ea typeface="+mn-ea"/>
                <a:cs typeface="+mn-cs"/>
              </a:defRPr>
            </a:lvl1pPr>
          </a:lstStyle>
          <a:p>
            <a:pPr defTabSz="457200" fontAlgn="auto">
              <a:spcBef>
                <a:spcPts val="0"/>
              </a:spcBef>
              <a:spcAft>
                <a:spcPts val="0"/>
              </a:spcAft>
              <a:defRPr/>
            </a:pPr>
            <a:endParaRPr lang="en-US" dirty="0">
              <a:solidFill>
                <a:srgbClr val="0D2543"/>
              </a:solidFill>
            </a:endParaRPr>
          </a:p>
        </p:txBody>
      </p:sp>
      <p:sp>
        <p:nvSpPr>
          <p:cNvPr id="6" name="Rectangle 15"/>
          <p:cNvSpPr>
            <a:spLocks noGrp="1" noChangeArrowheads="1"/>
          </p:cNvSpPr>
          <p:nvPr>
            <p:ph type="sldNum" sz="quarter" idx="12"/>
          </p:nvPr>
        </p:nvSpPr>
        <p:spPr>
          <a:xfrm>
            <a:off x="6858000" y="6476279"/>
            <a:ext cx="2133023" cy="477559"/>
          </a:xfrm>
          <a:prstGeom prst="rect">
            <a:avLst/>
          </a:prstGeom>
        </p:spPr>
        <p:txBody>
          <a:bodyPr vert="horz" wrap="square" lIns="91440" tIns="45720" rIns="91440" bIns="45720" numCol="1" anchor="t" anchorCtr="0" compatLnSpc="1">
            <a:prstTxWarp prst="textNoShape">
              <a:avLst/>
            </a:prstTxWarp>
          </a:bodyPr>
          <a:lstStyle>
            <a:lvl1pPr>
              <a:defRPr b="0">
                <a:latin typeface="Times" charset="0"/>
              </a:defRPr>
            </a:lvl1pPr>
          </a:lstStyle>
          <a:p>
            <a:pPr>
              <a:defRPr/>
            </a:pPr>
            <a:fld id="{C9E0600D-7F16-44BB-9B8E-C4FD582246A2}" type="slidenum">
              <a:rPr lang="en-US">
                <a:solidFill>
                  <a:srgbClr val="0D2543">
                    <a:tint val="75000"/>
                  </a:srgbClr>
                </a:solidFill>
              </a:rPr>
              <a:pPr>
                <a:defRPr/>
              </a:pPr>
              <a:t>‹#›</a:t>
            </a:fld>
            <a:endParaRPr lang="en-US" dirty="0">
              <a:solidFill>
                <a:srgbClr val="0D2543">
                  <a:tint val="75000"/>
                </a:srgbClr>
              </a:solidFill>
            </a:endParaRPr>
          </a:p>
        </p:txBody>
      </p:sp>
    </p:spTree>
    <p:extLst>
      <p:ext uri="{BB962C8B-B14F-4D97-AF65-F5344CB8AC3E}">
        <p14:creationId xmlns:p14="http://schemas.microsoft.com/office/powerpoint/2010/main" val="8610904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582211"/>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489" y="6245621"/>
            <a:ext cx="2133023" cy="475934"/>
          </a:xfrm>
          <a:prstGeom prst="rect">
            <a:avLst/>
          </a:prstGeom>
        </p:spPr>
        <p:txBody>
          <a:bodyPr/>
          <a:lstStyle>
            <a:lvl1pPr>
              <a:defRPr>
                <a:latin typeface="Times" charset="0"/>
              </a:defRPr>
            </a:lvl1pPr>
          </a:lstStyle>
          <a:p>
            <a:pPr defTabSz="457200" fontAlgn="auto">
              <a:spcBef>
                <a:spcPts val="0"/>
              </a:spcBef>
              <a:spcAft>
                <a:spcPts val="0"/>
              </a:spcAft>
              <a:defRPr/>
            </a:pPr>
            <a:endParaRPr lang="en-US" dirty="0">
              <a:solidFill>
                <a:srgbClr val="0D2543"/>
              </a:solidFill>
              <a:ea typeface="ＭＳ Ｐゴシック" charset="0"/>
            </a:endParaRPr>
          </a:p>
        </p:txBody>
      </p:sp>
      <p:sp>
        <p:nvSpPr>
          <p:cNvPr id="6" name="Footer Placeholder 5"/>
          <p:cNvSpPr>
            <a:spLocks noGrp="1"/>
          </p:cNvSpPr>
          <p:nvPr>
            <p:ph type="ftr" sz="quarter" idx="11"/>
          </p:nvPr>
        </p:nvSpPr>
        <p:spPr>
          <a:xfrm>
            <a:off x="3124489" y="6245621"/>
            <a:ext cx="2895023" cy="475934"/>
          </a:xfrm>
          <a:prstGeom prst="rect">
            <a:avLst/>
          </a:prstGeom>
        </p:spPr>
        <p:txBody>
          <a:bodyPr/>
          <a:lstStyle>
            <a:lvl1pPr>
              <a:defRPr>
                <a:latin typeface="Times" charset="0"/>
              </a:defRPr>
            </a:lvl1pPr>
          </a:lstStyle>
          <a:p>
            <a:pPr defTabSz="457200" fontAlgn="auto">
              <a:spcBef>
                <a:spcPts val="0"/>
              </a:spcBef>
              <a:spcAft>
                <a:spcPts val="0"/>
              </a:spcAft>
              <a:defRPr/>
            </a:pPr>
            <a:endParaRPr lang="en-US" dirty="0">
              <a:solidFill>
                <a:srgbClr val="0D2543"/>
              </a:solidFill>
              <a:ea typeface="ＭＳ Ｐゴシック" charset="0"/>
            </a:endParaRPr>
          </a:p>
        </p:txBody>
      </p:sp>
      <p:sp>
        <p:nvSpPr>
          <p:cNvPr id="7" name="Slide Number Placeholder 6"/>
          <p:cNvSpPr>
            <a:spLocks noGrp="1"/>
          </p:cNvSpPr>
          <p:nvPr>
            <p:ph type="sldNum" sz="quarter" idx="12"/>
          </p:nvPr>
        </p:nvSpPr>
        <p:spPr>
          <a:xfrm>
            <a:off x="6553489" y="6245621"/>
            <a:ext cx="2133023" cy="475934"/>
          </a:xfrm>
          <a:prstGeom prst="rect">
            <a:avLst/>
          </a:prstGeom>
        </p:spPr>
        <p:txBody>
          <a:bodyPr/>
          <a:lstStyle>
            <a:lvl1pPr>
              <a:defRPr>
                <a:latin typeface="Times" charset="0"/>
              </a:defRPr>
            </a:lvl1pPr>
          </a:lstStyle>
          <a:p>
            <a:pPr>
              <a:defRPr/>
            </a:pPr>
            <a:fld id="{D7429A68-2BB0-4BB5-A325-902EC5C9BD11}" type="slidenum">
              <a:rPr lang="en-US">
                <a:solidFill>
                  <a:srgbClr val="0D2543">
                    <a:tint val="75000"/>
                  </a:srgbClr>
                </a:solidFill>
              </a:rPr>
              <a:pPr>
                <a:defRPr/>
              </a:pPr>
              <a:t>‹#›</a:t>
            </a:fld>
            <a:endParaRPr lang="en-US" dirty="0">
              <a:solidFill>
                <a:srgbClr val="0D2543">
                  <a:tint val="75000"/>
                </a:srgbClr>
              </a:solidFill>
            </a:endParaRPr>
          </a:p>
        </p:txBody>
      </p:sp>
    </p:spTree>
    <p:extLst>
      <p:ext uri="{BB962C8B-B14F-4D97-AF65-F5344CB8AC3E}">
        <p14:creationId xmlns:p14="http://schemas.microsoft.com/office/powerpoint/2010/main" val="14847325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489" y="274516"/>
            <a:ext cx="8229023" cy="582211"/>
          </a:xfrm>
          <a:prstGeom prst="rect">
            <a:avLst/>
          </a:prstGeom>
        </p:spPr>
        <p:txBody>
          <a:bodyPr vert="horz"/>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fld id="{DF0327A7-DCAF-4554-916A-6E98137BEF91}" type="slidenum">
              <a:rPr lang="en-US">
                <a:solidFill>
                  <a:srgbClr val="0D2543">
                    <a:tint val="75000"/>
                  </a:srgbClr>
                </a:solidFill>
              </a:rPr>
              <a:pPr>
                <a:defRPr/>
              </a:pPr>
              <a:t>‹#›</a:t>
            </a:fld>
            <a:endParaRPr lang="en-US" dirty="0">
              <a:solidFill>
                <a:srgbClr val="0D2543">
                  <a:tint val="75000"/>
                </a:srgbClr>
              </a:solidFill>
            </a:endParaRPr>
          </a:p>
        </p:txBody>
      </p:sp>
    </p:spTree>
    <p:extLst>
      <p:ext uri="{BB962C8B-B14F-4D97-AF65-F5344CB8AC3E}">
        <p14:creationId xmlns:p14="http://schemas.microsoft.com/office/powerpoint/2010/main" val="23015695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0"/>
            <a:ext cx="9152410" cy="3861621"/>
          </a:xfrm>
          <a:prstGeom prst="rect">
            <a:avLst/>
          </a:prstGeom>
          <a:gradFill flip="none" rotWithShape="1">
            <a:gsLst>
              <a:gs pos="63000">
                <a:srgbClr val="397C88"/>
              </a:gs>
              <a:gs pos="100000">
                <a:srgbClr val="80B2A5"/>
              </a:gs>
              <a:gs pos="0">
                <a:srgbClr val="0D2543"/>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2" name="Title 1"/>
          <p:cNvSpPr>
            <a:spLocks noGrp="1"/>
          </p:cNvSpPr>
          <p:nvPr>
            <p:ph type="ctrTitle" hasCustomPrompt="1"/>
          </p:nvPr>
        </p:nvSpPr>
        <p:spPr>
          <a:xfrm>
            <a:off x="609600" y="1901222"/>
            <a:ext cx="7772400" cy="1756378"/>
          </a:xfrm>
          <a:prstGeom prst="rect">
            <a:avLst/>
          </a:prstGeom>
          <a:effectLst>
            <a:outerShdw blurRad="50800" dist="38100" dir="2700000">
              <a:srgbClr val="000000">
                <a:alpha val="43000"/>
              </a:srgbClr>
            </a:outerShdw>
          </a:effectLst>
        </p:spPr>
        <p:txBody>
          <a:bodyPr wrap="square">
            <a:spAutoFit/>
          </a:bodyPr>
          <a:lstStyle>
            <a:lvl1pPr algn="l">
              <a:defRPr lang="en-US" sz="3800" u="none" baseline="0">
                <a:solidFill>
                  <a:schemeClr val="bg1"/>
                </a:solidFill>
                <a:latin typeface="+mn-lt"/>
              </a:defRPr>
            </a:lvl1pPr>
          </a:lstStyle>
          <a:p>
            <a:pPr marL="0" lvl="0" algn="l">
              <a:lnSpc>
                <a:spcPct val="95000"/>
              </a:lnSpc>
              <a:spcBef>
                <a:spcPts val="400"/>
              </a:spcBef>
            </a:pPr>
            <a:r>
              <a:rPr lang="en-US" dirty="0" smtClean="0"/>
              <a:t>TITLE OF PRESENTSATION</a:t>
            </a:r>
            <a:br>
              <a:rPr lang="en-US" dirty="0" smtClean="0"/>
            </a:br>
            <a:r>
              <a:rPr lang="en-US" dirty="0" smtClean="0"/>
              <a:t>Can BE UP TO THREE Lines Long;</a:t>
            </a:r>
            <a:br>
              <a:rPr lang="en-US" dirty="0" smtClean="0"/>
            </a:br>
            <a:r>
              <a:rPr lang="en-US" dirty="0" smtClean="0"/>
              <a:t>Otherwise shorten it</a:t>
            </a:r>
            <a:endParaRPr lang="en-US" dirty="0"/>
          </a:p>
        </p:txBody>
      </p:sp>
      <p:sp>
        <p:nvSpPr>
          <p:cNvPr id="3" name="Subtitle 2"/>
          <p:cNvSpPr>
            <a:spLocks noGrp="1"/>
          </p:cNvSpPr>
          <p:nvPr>
            <p:ph type="subTitle" idx="1"/>
          </p:nvPr>
        </p:nvSpPr>
        <p:spPr>
          <a:xfrm>
            <a:off x="1371600" y="4166421"/>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1" name="Rectangle 20"/>
          <p:cNvSpPr/>
          <p:nvPr userDrawn="1"/>
        </p:nvSpPr>
        <p:spPr>
          <a:xfrm>
            <a:off x="-15875" y="3861620"/>
            <a:ext cx="9152410" cy="1507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728568EB-DC0F-A442-9F04-D76D32EF72E7}" type="datetimeFigureOut">
              <a:rPr lang="en-US" smtClean="0">
                <a:solidFill>
                  <a:srgbClr val="0D2543"/>
                </a:solidFill>
                <a:latin typeface="Calibri"/>
              </a:rPr>
              <a:pPr defTabSz="457200" fontAlgn="auto">
                <a:spcBef>
                  <a:spcPts val="0"/>
                </a:spcBef>
                <a:spcAft>
                  <a:spcPts val="0"/>
                </a:spcAft>
              </a:pPr>
              <a:t>9/8/2014</a:t>
            </a:fld>
            <a:endParaRPr lang="en-US" dirty="0">
              <a:solidFill>
                <a:srgbClr val="0D2543"/>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fontAlgn="auto">
              <a:spcBef>
                <a:spcPts val="0"/>
              </a:spcBef>
              <a:spcAft>
                <a:spcPts val="0"/>
              </a:spcAft>
            </a:pPr>
            <a:endParaRPr lang="en-US" dirty="0">
              <a:solidFill>
                <a:srgbClr val="0D2543"/>
              </a:solidFill>
              <a:latin typeface="Calibri"/>
            </a:endParaRPr>
          </a:p>
        </p:txBody>
      </p:sp>
      <p:sp>
        <p:nvSpPr>
          <p:cNvPr id="6" name="Slide Number Placeholder 5"/>
          <p:cNvSpPr>
            <a:spLocks noGrp="1"/>
          </p:cNvSpPr>
          <p:nvPr>
            <p:ph type="sldNum" sz="quarter" idx="12"/>
          </p:nvPr>
        </p:nvSpPr>
        <p:spPr/>
        <p:txBody>
          <a:bodyPr/>
          <a:lstStyle/>
          <a:p>
            <a:fld id="{7965360E-D2C4-BD45-B83E-A034B4DF05EF}" type="slidenum">
              <a:rPr lang="en-US" smtClean="0">
                <a:solidFill>
                  <a:srgbClr val="0D2543">
                    <a:tint val="75000"/>
                  </a:srgbClr>
                </a:solidFill>
              </a:rPr>
              <a:pPr/>
              <a:t>‹#›</a:t>
            </a:fld>
            <a:endParaRPr lang="en-US" dirty="0">
              <a:solidFill>
                <a:srgbClr val="0D2543">
                  <a:tint val="75000"/>
                </a:srgbClr>
              </a:solidFill>
            </a:endParaRPr>
          </a:p>
        </p:txBody>
      </p:sp>
      <p:sp>
        <p:nvSpPr>
          <p:cNvPr id="7" name="Rectangle 6"/>
          <p:cNvSpPr/>
          <p:nvPr userDrawn="1"/>
        </p:nvSpPr>
        <p:spPr>
          <a:xfrm>
            <a:off x="-8410" y="5363924"/>
            <a:ext cx="9152410" cy="1494076"/>
          </a:xfrm>
          <a:prstGeom prst="rect">
            <a:avLst/>
          </a:prstGeom>
          <a:solidFill>
            <a:schemeClr val="bg2"/>
          </a:solidFill>
          <a:ln>
            <a:solidFill>
              <a:srgbClr val="EFE2C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pic>
        <p:nvPicPr>
          <p:cNvPr id="10" name="Picture 9" descr="Logo_GSI_Color_w_Margin_pmsL"/>
          <p:cNvPicPr>
            <a:picLocks noChangeAspect="1" noChangeArrowheads="1"/>
          </p:cNvPicPr>
          <p:nvPr userDrawn="1"/>
        </p:nvPicPr>
        <p:blipFill>
          <a:blip r:embed="rId2" cstate="print">
            <a:lum contrast="6000"/>
            <a:extLst>
              <a:ext uri="{28A0092B-C50C-407E-A947-70E740481C1C}">
                <a14:useLocalDpi xmlns:a14="http://schemas.microsoft.com/office/drawing/2010/main" val="0"/>
              </a:ext>
            </a:extLst>
          </a:blip>
          <a:srcRect r="496"/>
          <a:stretch>
            <a:fillRect/>
          </a:stretch>
        </p:blipFill>
        <p:spPr bwMode="auto">
          <a:xfrm>
            <a:off x="617883" y="4243585"/>
            <a:ext cx="1744317" cy="73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flipV="1">
            <a:off x="-15875" y="5393267"/>
            <a:ext cx="1857880" cy="1588"/>
          </a:xfrm>
          <a:prstGeom prst="line">
            <a:avLst/>
          </a:prstGeom>
          <a:ln w="190500" cap="flat" cmpd="sng" algn="ctr">
            <a:solidFill>
              <a:schemeClr val="accent5"/>
            </a:solidFill>
            <a:prstDash val="solid"/>
            <a:round/>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cxnSp>
        <p:nvCxnSpPr>
          <p:cNvPr id="16" name="Straight Connector 15"/>
          <p:cNvCxnSpPr/>
          <p:nvPr userDrawn="1"/>
        </p:nvCxnSpPr>
        <p:spPr>
          <a:xfrm>
            <a:off x="5190635" y="5394855"/>
            <a:ext cx="2484775" cy="1588"/>
          </a:xfrm>
          <a:prstGeom prst="line">
            <a:avLst/>
          </a:prstGeom>
          <a:ln w="190500" cap="flat" cmpd="sng" algn="ctr">
            <a:solidFill>
              <a:schemeClr val="accent1"/>
            </a:solidFill>
            <a:prstDash val="solid"/>
            <a:round/>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cxnSp>
        <p:nvCxnSpPr>
          <p:cNvPr id="17" name="Straight Connector 16"/>
          <p:cNvCxnSpPr/>
          <p:nvPr userDrawn="1"/>
        </p:nvCxnSpPr>
        <p:spPr>
          <a:xfrm>
            <a:off x="1842005" y="5393267"/>
            <a:ext cx="3348630" cy="1588"/>
          </a:xfrm>
          <a:prstGeom prst="line">
            <a:avLst/>
          </a:prstGeom>
          <a:ln w="190500" cap="flat" cmpd="sng" algn="ctr">
            <a:solidFill>
              <a:schemeClr val="accent3"/>
            </a:solidFill>
            <a:prstDash val="solid"/>
            <a:round/>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cxnSp>
        <p:nvCxnSpPr>
          <p:cNvPr id="18" name="Straight Connector 17"/>
          <p:cNvCxnSpPr/>
          <p:nvPr userDrawn="1"/>
        </p:nvCxnSpPr>
        <p:spPr>
          <a:xfrm>
            <a:off x="7667000" y="5396443"/>
            <a:ext cx="1510810" cy="1588"/>
          </a:xfrm>
          <a:prstGeom prst="line">
            <a:avLst/>
          </a:prstGeom>
          <a:ln w="190500" cap="flat" cmpd="sng" algn="ctr">
            <a:solidFill>
              <a:schemeClr val="accent4"/>
            </a:solidFill>
            <a:prstDash val="solid"/>
            <a:round/>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cxnSp>
        <p:nvCxnSpPr>
          <p:cNvPr id="19" name="Straight Connector 18"/>
          <p:cNvCxnSpPr/>
          <p:nvPr userDrawn="1"/>
        </p:nvCxnSpPr>
        <p:spPr>
          <a:xfrm>
            <a:off x="-15875" y="3866972"/>
            <a:ext cx="9168285" cy="1588"/>
          </a:xfrm>
          <a:prstGeom prst="line">
            <a:avLst/>
          </a:prstGeom>
          <a:ln w="114300" cap="flat" cmpd="sng" algn="ctr">
            <a:solidFill>
              <a:schemeClr val="accent3"/>
            </a:solidFill>
            <a:prstDash val="solid"/>
            <a:round/>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sp>
        <p:nvSpPr>
          <p:cNvPr id="24" name="Text Placeholder 23"/>
          <p:cNvSpPr>
            <a:spLocks noGrp="1"/>
          </p:cNvSpPr>
          <p:nvPr>
            <p:ph type="body" sz="quarter" idx="13" hasCustomPrompt="1"/>
          </p:nvPr>
        </p:nvSpPr>
        <p:spPr>
          <a:xfrm>
            <a:off x="606490" y="5588118"/>
            <a:ext cx="3581400" cy="355482"/>
          </a:xfrm>
          <a:effectLst/>
        </p:spPr>
        <p:txBody>
          <a:bodyPr wrap="square">
            <a:spAutoFit/>
          </a:bodyPr>
          <a:lstStyle>
            <a:lvl1pPr marL="0" indent="0">
              <a:buNone/>
              <a:defRPr lang="en-US" sz="1800" b="0" i="1" baseline="0" dirty="0" smtClean="0">
                <a:effectLst>
                  <a:outerShdw blurRad="50800" dist="38100" dir="2700000">
                    <a:srgbClr val="000000">
                      <a:alpha val="43000"/>
                    </a:srgbClr>
                  </a:outerShdw>
                </a:effectLst>
              </a:defRPr>
            </a:lvl1pPr>
            <a:lvl2pPr>
              <a:defRPr lang="en-US" sz="1800" dirty="0" smtClean="0"/>
            </a:lvl2pPr>
            <a:lvl3pPr>
              <a:defRPr lang="en-US" sz="1800" dirty="0" smtClean="0"/>
            </a:lvl3pPr>
            <a:lvl4pPr>
              <a:defRPr lang="en-US" dirty="0" smtClean="0"/>
            </a:lvl4pPr>
            <a:lvl5pPr>
              <a:defRPr lang="en-US" dirty="0">
                <a:solidFill>
                  <a:schemeClr val="tx1"/>
                </a:solidFill>
              </a:defRPr>
            </a:lvl5pPr>
          </a:lstStyle>
          <a:p>
            <a:pPr marL="0" lvl="0">
              <a:lnSpc>
                <a:spcPct val="95000"/>
              </a:lnSpc>
              <a:spcBef>
                <a:spcPts val="400"/>
              </a:spcBef>
            </a:pPr>
            <a:r>
              <a:rPr lang="en-US" dirty="0" smtClean="0"/>
              <a:t>Presenter/Author Names here</a:t>
            </a:r>
          </a:p>
        </p:txBody>
      </p:sp>
      <p:sp>
        <p:nvSpPr>
          <p:cNvPr id="26" name="Picture Placeholder 25"/>
          <p:cNvSpPr>
            <a:spLocks noGrp="1"/>
          </p:cNvSpPr>
          <p:nvPr>
            <p:ph type="pic" sz="quarter" idx="14"/>
          </p:nvPr>
        </p:nvSpPr>
        <p:spPr>
          <a:xfrm>
            <a:off x="2895600" y="4038600"/>
            <a:ext cx="1905000" cy="1143000"/>
          </a:xfrm>
        </p:spPr>
        <p:txBody>
          <a:bodyPr>
            <a:normAutofit/>
          </a:bodyPr>
          <a:lstStyle>
            <a:lvl1pPr>
              <a:defRPr sz="1000"/>
            </a:lvl1pPr>
          </a:lstStyle>
          <a:p>
            <a:endParaRPr lang="en-US" dirty="0"/>
          </a:p>
        </p:txBody>
      </p:sp>
      <p:sp>
        <p:nvSpPr>
          <p:cNvPr id="27" name="Picture Placeholder 25"/>
          <p:cNvSpPr>
            <a:spLocks noGrp="1"/>
          </p:cNvSpPr>
          <p:nvPr>
            <p:ph type="pic" sz="quarter" idx="15"/>
          </p:nvPr>
        </p:nvSpPr>
        <p:spPr>
          <a:xfrm>
            <a:off x="4953000" y="4038600"/>
            <a:ext cx="1905000" cy="1143000"/>
          </a:xfrm>
        </p:spPr>
        <p:txBody>
          <a:bodyPr>
            <a:normAutofit/>
          </a:bodyPr>
          <a:lstStyle>
            <a:lvl1pPr>
              <a:defRPr sz="1000"/>
            </a:lvl1pPr>
          </a:lstStyle>
          <a:p>
            <a:endParaRPr lang="en-US" dirty="0"/>
          </a:p>
        </p:txBody>
      </p:sp>
      <p:sp>
        <p:nvSpPr>
          <p:cNvPr id="28" name="Picture Placeholder 25"/>
          <p:cNvSpPr>
            <a:spLocks noGrp="1"/>
          </p:cNvSpPr>
          <p:nvPr>
            <p:ph type="pic" sz="quarter" idx="16"/>
          </p:nvPr>
        </p:nvSpPr>
        <p:spPr>
          <a:xfrm>
            <a:off x="7010400" y="4038600"/>
            <a:ext cx="1905000" cy="1143000"/>
          </a:xfrm>
        </p:spPr>
        <p:txBody>
          <a:bodyPr>
            <a:normAutofit/>
          </a:bodyPr>
          <a:lstStyle>
            <a:lvl1pPr>
              <a:defRPr sz="1000"/>
            </a:lvl1pPr>
          </a:lstStyle>
          <a:p>
            <a:endParaRPr lang="en-US" dirty="0"/>
          </a:p>
        </p:txBody>
      </p:sp>
    </p:spTree>
    <p:extLst>
      <p:ext uri="{BB962C8B-B14F-4D97-AF65-F5344CB8AC3E}">
        <p14:creationId xmlns:p14="http://schemas.microsoft.com/office/powerpoint/2010/main" val="217555753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81000"/>
            <a:ext cx="8229600" cy="582211"/>
          </a:xfrm>
        </p:spPr>
        <p:txBody>
          <a:bodyPr vert="horz"/>
          <a:lstStyle>
            <a:lvl1pPr algn="l">
              <a:defRPr/>
            </a:lvl1pPr>
          </a:lstStyle>
          <a:p>
            <a:r>
              <a:rPr lang="en-US" dirty="0" smtClean="0"/>
              <a:t>One line title</a:t>
            </a:r>
            <a:endParaRPr lang="en-US" dirty="0"/>
          </a:p>
        </p:txBody>
      </p:sp>
      <p:sp>
        <p:nvSpPr>
          <p:cNvPr id="3" name="Slide Number Placeholder 2"/>
          <p:cNvSpPr>
            <a:spLocks noGrp="1"/>
          </p:cNvSpPr>
          <p:nvPr>
            <p:ph type="sldNum" sz="quarter" idx="10"/>
          </p:nvPr>
        </p:nvSpPr>
        <p:spPr/>
        <p:txBody>
          <a:bodyPr/>
          <a:lstStyle/>
          <a:p>
            <a:fld id="{7965360E-D2C4-BD45-B83E-A034B4DF05EF}" type="slidenum">
              <a:rPr lang="en-US" smtClean="0">
                <a:solidFill>
                  <a:srgbClr val="0D2543">
                    <a:tint val="75000"/>
                  </a:srgbClr>
                </a:solidFill>
              </a:rPr>
              <a:pPr/>
              <a:t>‹#›</a:t>
            </a:fld>
            <a:endParaRPr lang="en-US" dirty="0">
              <a:solidFill>
                <a:srgbClr val="0D2543">
                  <a:tint val="75000"/>
                </a:srgbClr>
              </a:solidFill>
            </a:endParaRPr>
          </a:p>
        </p:txBody>
      </p:sp>
      <p:sp>
        <p:nvSpPr>
          <p:cNvPr id="6" name="Text Placeholder 5"/>
          <p:cNvSpPr>
            <a:spLocks noGrp="1"/>
          </p:cNvSpPr>
          <p:nvPr>
            <p:ph type="body" sz="quarter" idx="11"/>
          </p:nvPr>
        </p:nvSpPr>
        <p:spPr>
          <a:xfrm>
            <a:off x="609600" y="1676400"/>
            <a:ext cx="8229600" cy="3886200"/>
          </a:xfrm>
        </p:spPr>
        <p:txBody>
          <a:bodyPr/>
          <a:lstStyle>
            <a:lvl1pPr>
              <a:buClr>
                <a:schemeClr val="accent2"/>
              </a:buClr>
              <a:defRPr>
                <a:solidFill>
                  <a:schemeClr val="tx1"/>
                </a:solidFill>
              </a:defRPr>
            </a:lvl1pPr>
            <a:lvl2pPr>
              <a:buClr>
                <a:schemeClr val="accent5"/>
              </a:buClr>
              <a:buFont typeface="Wingdings" charset="2"/>
              <a:buChar char="§"/>
              <a:defRPr>
                <a:solidFill>
                  <a:schemeClr val="tx1"/>
                </a:solidFill>
              </a:defRPr>
            </a:lvl2pPr>
            <a:lvl3pPr>
              <a:buClr>
                <a:schemeClr val="accent4"/>
              </a:buClr>
              <a:defRPr>
                <a:solidFill>
                  <a:schemeClr val="tx1"/>
                </a:solidFill>
              </a:defRPr>
            </a:lvl3pPr>
            <a:lvl4pPr>
              <a:buClr>
                <a:schemeClr val="accent1"/>
              </a:buClr>
              <a:buFont typeface="Calibri"/>
              <a:buChar cha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14478831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Contents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965360E-D2C4-BD45-B83E-A034B4DF05EF}" type="slidenum">
              <a:rPr lang="en-US" smtClean="0">
                <a:solidFill>
                  <a:srgbClr val="0D2543">
                    <a:tint val="75000"/>
                  </a:srgbClr>
                </a:solidFill>
              </a:rPr>
              <a:pPr/>
              <a:t>‹#›</a:t>
            </a:fld>
            <a:endParaRPr lang="en-US" dirty="0">
              <a:solidFill>
                <a:srgbClr val="0D2543">
                  <a:tint val="75000"/>
                </a:srgbClr>
              </a:solidFill>
            </a:endParaRPr>
          </a:p>
        </p:txBody>
      </p:sp>
      <p:sp>
        <p:nvSpPr>
          <p:cNvPr id="5" name="Text Placeholder 4"/>
          <p:cNvSpPr>
            <a:spLocks noGrp="1"/>
          </p:cNvSpPr>
          <p:nvPr>
            <p:ph type="body" sz="quarter" idx="11" hasCustomPrompt="1"/>
          </p:nvPr>
        </p:nvSpPr>
        <p:spPr>
          <a:xfrm>
            <a:off x="1371600" y="1524000"/>
            <a:ext cx="7010399" cy="4343400"/>
          </a:xfrm>
        </p:spPr>
        <p:txBody>
          <a:bodyPr>
            <a:normAutofit/>
          </a:bodyPr>
          <a:lstStyle>
            <a:lvl1pPr marL="685800" marR="0" indent="-685800" algn="l" defTabSz="457200" rtl="0" eaLnBrk="1" fontAlgn="auto" latinLnBrk="0" hangingPunct="1">
              <a:lnSpc>
                <a:spcPct val="150000"/>
              </a:lnSpc>
              <a:spcBef>
                <a:spcPts val="2600"/>
              </a:spcBef>
              <a:spcAft>
                <a:spcPts val="0"/>
              </a:spcAft>
              <a:buClr>
                <a:srgbClr val="FFFFFF"/>
              </a:buClr>
              <a:buSzPct val="150000"/>
              <a:buFont typeface="Arial"/>
              <a:buNone/>
              <a:tabLst/>
              <a:defRPr sz="2400" b="1" i="0" baseline="0">
                <a:solidFill>
                  <a:srgbClr val="0D2543"/>
                </a:solidFill>
              </a:defRPr>
            </a:lvl1pPr>
          </a:lstStyle>
          <a:p>
            <a:pPr marL="685800" marR="0" lvl="0" indent="-685800" algn="l" defTabSz="457200" rtl="0" eaLnBrk="1" fontAlgn="auto" latinLnBrk="0" hangingPunct="1">
              <a:lnSpc>
                <a:spcPct val="150000"/>
              </a:lnSpc>
              <a:spcBef>
                <a:spcPts val="2000"/>
              </a:spcBef>
              <a:spcAft>
                <a:spcPts val="0"/>
              </a:spcAft>
              <a:buClr>
                <a:srgbClr val="FFFFFF"/>
              </a:buClr>
              <a:buSzPct val="150000"/>
              <a:buFont typeface="Arial"/>
              <a:buNone/>
              <a:tabLst/>
              <a:defRPr/>
            </a:pPr>
            <a:r>
              <a:rPr lang="en-US" dirty="0" smtClean="0"/>
              <a:t>TOPIC 1</a:t>
            </a:r>
          </a:p>
          <a:p>
            <a:pPr lvl="0"/>
            <a:r>
              <a:rPr lang="en-US" dirty="0" smtClean="0"/>
              <a:t>TOPIC 2</a:t>
            </a:r>
          </a:p>
          <a:p>
            <a:pPr lvl="0"/>
            <a:r>
              <a:rPr lang="en-US" dirty="0" smtClean="0"/>
              <a:t>TOPIC 3</a:t>
            </a:r>
          </a:p>
          <a:p>
            <a:pPr marL="685800" marR="0" lvl="0" indent="-685800" algn="l" defTabSz="457200" rtl="0" eaLnBrk="1" fontAlgn="auto" latinLnBrk="0" hangingPunct="1">
              <a:lnSpc>
                <a:spcPct val="150000"/>
              </a:lnSpc>
              <a:spcBef>
                <a:spcPts val="2000"/>
              </a:spcBef>
              <a:spcAft>
                <a:spcPts val="0"/>
              </a:spcAft>
              <a:buClr>
                <a:srgbClr val="FFFFFF"/>
              </a:buClr>
              <a:buSzPct val="150000"/>
              <a:buFont typeface="Arial"/>
              <a:buNone/>
              <a:tabLst/>
              <a:defRPr/>
            </a:pPr>
            <a:r>
              <a:rPr lang="en-US" dirty="0" smtClean="0"/>
              <a:t>TOPIC 4</a:t>
            </a:r>
          </a:p>
          <a:p>
            <a:pPr lvl="0"/>
            <a:r>
              <a:rPr lang="en-US" dirty="0" smtClean="0"/>
              <a:t>TOPIC 5</a:t>
            </a:r>
          </a:p>
        </p:txBody>
      </p:sp>
      <p:sp>
        <p:nvSpPr>
          <p:cNvPr id="6" name="Rectangle 5"/>
          <p:cNvSpPr/>
          <p:nvPr userDrawn="1"/>
        </p:nvSpPr>
        <p:spPr>
          <a:xfrm>
            <a:off x="0" y="0"/>
            <a:ext cx="9156802" cy="1219200"/>
          </a:xfrm>
          <a:prstGeom prst="rect">
            <a:avLst/>
          </a:prstGeom>
          <a:gradFill flip="none" rotWithShape="1">
            <a:gsLst>
              <a:gs pos="63000">
                <a:srgbClr val="397C88"/>
              </a:gs>
              <a:gs pos="100000">
                <a:srgbClr val="80B2A5"/>
              </a:gs>
              <a:gs pos="0">
                <a:srgbClr val="0D2543"/>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7" name="Rectangle 6"/>
          <p:cNvSpPr/>
          <p:nvPr userDrawn="1"/>
        </p:nvSpPr>
        <p:spPr>
          <a:xfrm>
            <a:off x="620751" y="517071"/>
            <a:ext cx="5898690" cy="564257"/>
          </a:xfrm>
          <a:prstGeom prst="rect">
            <a:avLst/>
          </a:prstGeom>
          <a:effectLst>
            <a:outerShdw blurRad="50800" dist="38100" dir="2700000">
              <a:srgbClr val="000000">
                <a:alpha val="43000"/>
              </a:srgbClr>
            </a:outerShdw>
          </a:effectLst>
        </p:spPr>
        <p:txBody>
          <a:bodyPr wrap="square">
            <a:spAutoFit/>
          </a:bodyPr>
          <a:lstStyle/>
          <a:p>
            <a:pPr defTabSz="457200" fontAlgn="auto">
              <a:lnSpc>
                <a:spcPct val="95000"/>
              </a:lnSpc>
              <a:spcBef>
                <a:spcPts val="400"/>
              </a:spcBef>
              <a:spcAft>
                <a:spcPts val="0"/>
              </a:spcAft>
            </a:pPr>
            <a:r>
              <a:rPr lang="en-US" sz="3200" b="1" i="1" dirty="0" smtClean="0">
                <a:solidFill>
                  <a:prstClr val="white"/>
                </a:solidFill>
                <a:effectLst>
                  <a:outerShdw blurRad="50800" dist="38100" dir="2700000">
                    <a:srgbClr val="000000">
                      <a:alpha val="43000"/>
                    </a:srgbClr>
                  </a:outerShdw>
                </a:effectLst>
                <a:latin typeface="Calibri"/>
              </a:rPr>
              <a:t>Contents of Presentation</a:t>
            </a:r>
            <a:endParaRPr lang="en-US" sz="3200" b="1" i="1" dirty="0">
              <a:solidFill>
                <a:prstClr val="white"/>
              </a:solidFill>
              <a:effectLst>
                <a:outerShdw blurRad="50800" dist="38100" dir="2700000">
                  <a:srgbClr val="000000">
                    <a:alpha val="43000"/>
                  </a:srgbClr>
                </a:outerShdw>
              </a:effectLst>
              <a:latin typeface="Calibri"/>
              <a:cs typeface="Calibri"/>
            </a:endParaRPr>
          </a:p>
        </p:txBody>
      </p:sp>
      <p:cxnSp>
        <p:nvCxnSpPr>
          <p:cNvPr id="8" name="Straight Connector 7"/>
          <p:cNvCxnSpPr/>
          <p:nvPr userDrawn="1"/>
        </p:nvCxnSpPr>
        <p:spPr>
          <a:xfrm>
            <a:off x="0" y="1219200"/>
            <a:ext cx="9156802" cy="5443"/>
          </a:xfrm>
          <a:prstGeom prst="line">
            <a:avLst/>
          </a:prstGeom>
          <a:ln w="76200" cap="flat" cmpd="sng" algn="ctr">
            <a:solidFill>
              <a:schemeClr val="accent3"/>
            </a:solidFill>
            <a:prstDash val="solid"/>
            <a:round/>
            <a:headEnd type="none" w="med" len="med"/>
            <a:tailEnd type="none" w="med" len="med"/>
          </a:ln>
          <a:effectLst>
            <a:outerShdw blurRad="50800" dist="50800" dir="2700000">
              <a:srgbClr val="000000">
                <a:alpha val="43000"/>
              </a:srgbClr>
            </a:outerShdw>
          </a:effectLst>
        </p:spPr>
        <p:style>
          <a:lnRef idx="2">
            <a:schemeClr val="accent3"/>
          </a:lnRef>
          <a:fillRef idx="0">
            <a:schemeClr val="accent3"/>
          </a:fillRef>
          <a:effectRef idx="1">
            <a:schemeClr val="accent3"/>
          </a:effectRef>
          <a:fontRef idx="minor">
            <a:schemeClr val="tx1"/>
          </a:fontRef>
        </p:style>
      </p:cxnSp>
      <p:sp>
        <p:nvSpPr>
          <p:cNvPr id="16" name="Text Placeholder 15"/>
          <p:cNvSpPr>
            <a:spLocks noGrp="1"/>
          </p:cNvSpPr>
          <p:nvPr>
            <p:ph type="body" sz="quarter" idx="13" hasCustomPrompt="1"/>
          </p:nvPr>
        </p:nvSpPr>
        <p:spPr>
          <a:xfrm>
            <a:off x="695207" y="1552221"/>
            <a:ext cx="609600" cy="685800"/>
          </a:xfrm>
          <a:effectLst>
            <a:outerShdw blurRad="50800" dist="38100" dir="2700000">
              <a:srgbClr val="000000">
                <a:alpha val="43000"/>
              </a:srgbClr>
            </a:outerShdw>
          </a:effectLst>
        </p:spPr>
        <p:txBody>
          <a:bodyPr>
            <a:normAutofit/>
          </a:bodyPr>
          <a:lstStyle>
            <a:lvl1pPr>
              <a:buNone/>
              <a:defRPr sz="3400" b="1" i="1">
                <a:solidFill>
                  <a:schemeClr val="bg1"/>
                </a:solidFill>
              </a:defRPr>
            </a:lvl1pPr>
          </a:lstStyle>
          <a:p>
            <a:pPr lvl="0"/>
            <a:r>
              <a:rPr lang="en-US" dirty="0" smtClean="0"/>
              <a:t>1</a:t>
            </a:r>
            <a:endParaRPr lang="en-US" dirty="0"/>
          </a:p>
        </p:txBody>
      </p:sp>
      <p:sp>
        <p:nvSpPr>
          <p:cNvPr id="18" name="Text Placeholder 15"/>
          <p:cNvSpPr>
            <a:spLocks noGrp="1"/>
          </p:cNvSpPr>
          <p:nvPr>
            <p:ph type="body" sz="quarter" idx="14" hasCustomPrompt="1"/>
          </p:nvPr>
        </p:nvSpPr>
        <p:spPr>
          <a:xfrm>
            <a:off x="695207" y="2448751"/>
            <a:ext cx="609600" cy="685800"/>
          </a:xfrm>
          <a:effectLst>
            <a:outerShdw blurRad="50800" dist="38100" dir="2700000">
              <a:srgbClr val="000000">
                <a:alpha val="43000"/>
              </a:srgbClr>
            </a:outerShdw>
          </a:effectLst>
        </p:spPr>
        <p:txBody>
          <a:bodyPr>
            <a:normAutofit/>
          </a:bodyPr>
          <a:lstStyle>
            <a:lvl1pPr>
              <a:buNone/>
              <a:defRPr sz="3400" b="1" i="1">
                <a:solidFill>
                  <a:schemeClr val="bg1"/>
                </a:solidFill>
              </a:defRPr>
            </a:lvl1pPr>
          </a:lstStyle>
          <a:p>
            <a:pPr lvl="0"/>
            <a:r>
              <a:rPr lang="en-US" dirty="0" smtClean="0"/>
              <a:t>2</a:t>
            </a:r>
            <a:endParaRPr lang="en-US" dirty="0"/>
          </a:p>
        </p:txBody>
      </p:sp>
      <p:sp>
        <p:nvSpPr>
          <p:cNvPr id="19" name="Oval 18"/>
          <p:cNvSpPr/>
          <p:nvPr userDrawn="1"/>
        </p:nvSpPr>
        <p:spPr>
          <a:xfrm>
            <a:off x="-914400" y="3334930"/>
            <a:ext cx="566326" cy="572911"/>
          </a:xfrm>
          <a:prstGeom prst="ellipse">
            <a:avLst/>
          </a:prstGeom>
          <a:solidFill>
            <a:schemeClr val="accent2"/>
          </a:solidFill>
          <a:ln>
            <a:no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DC7D00"/>
              </a:solidFill>
            </a:endParaRPr>
          </a:p>
        </p:txBody>
      </p:sp>
      <p:sp>
        <p:nvSpPr>
          <p:cNvPr id="20" name="Text Placeholder 15"/>
          <p:cNvSpPr>
            <a:spLocks noGrp="1"/>
          </p:cNvSpPr>
          <p:nvPr>
            <p:ph type="body" sz="quarter" idx="15" hasCustomPrompt="1"/>
          </p:nvPr>
        </p:nvSpPr>
        <p:spPr>
          <a:xfrm>
            <a:off x="706358" y="3286951"/>
            <a:ext cx="609600" cy="685800"/>
          </a:xfrm>
          <a:effectLst>
            <a:outerShdw blurRad="50800" dist="38100" dir="2700000">
              <a:srgbClr val="000000">
                <a:alpha val="43000"/>
              </a:srgbClr>
            </a:outerShdw>
          </a:effectLst>
        </p:spPr>
        <p:txBody>
          <a:bodyPr>
            <a:normAutofit/>
          </a:bodyPr>
          <a:lstStyle>
            <a:lvl1pPr>
              <a:buNone/>
              <a:defRPr sz="3400" b="1" i="1">
                <a:solidFill>
                  <a:schemeClr val="bg1"/>
                </a:solidFill>
              </a:defRPr>
            </a:lvl1pPr>
          </a:lstStyle>
          <a:p>
            <a:pPr lvl="0"/>
            <a:r>
              <a:rPr lang="en-US" dirty="0" smtClean="0"/>
              <a:t>3</a:t>
            </a:r>
            <a:endParaRPr lang="en-US" dirty="0"/>
          </a:p>
        </p:txBody>
      </p:sp>
      <p:sp>
        <p:nvSpPr>
          <p:cNvPr id="22" name="Oval 21"/>
          <p:cNvSpPr/>
          <p:nvPr userDrawn="1"/>
        </p:nvSpPr>
        <p:spPr>
          <a:xfrm>
            <a:off x="-914400" y="1665110"/>
            <a:ext cx="566326" cy="572911"/>
          </a:xfrm>
          <a:prstGeom prst="ellipse">
            <a:avLst/>
          </a:prstGeom>
          <a:solidFill>
            <a:schemeClr val="accent2"/>
          </a:solidFill>
          <a:ln>
            <a:no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DC7D00"/>
              </a:solidFill>
            </a:endParaRPr>
          </a:p>
        </p:txBody>
      </p:sp>
      <p:sp>
        <p:nvSpPr>
          <p:cNvPr id="23" name="Text Placeholder 15"/>
          <p:cNvSpPr>
            <a:spLocks noGrp="1"/>
          </p:cNvSpPr>
          <p:nvPr>
            <p:ph type="body" sz="quarter" idx="16" hasCustomPrompt="1"/>
          </p:nvPr>
        </p:nvSpPr>
        <p:spPr>
          <a:xfrm>
            <a:off x="695207" y="4953000"/>
            <a:ext cx="609600" cy="685800"/>
          </a:xfrm>
          <a:effectLst>
            <a:outerShdw blurRad="50800" dist="38100" dir="2700000">
              <a:srgbClr val="000000">
                <a:alpha val="43000"/>
              </a:srgbClr>
            </a:outerShdw>
          </a:effectLst>
        </p:spPr>
        <p:txBody>
          <a:bodyPr>
            <a:normAutofit/>
          </a:bodyPr>
          <a:lstStyle>
            <a:lvl1pPr>
              <a:buNone/>
              <a:defRPr sz="3400" b="1" i="1">
                <a:solidFill>
                  <a:schemeClr val="bg1"/>
                </a:solidFill>
              </a:defRPr>
            </a:lvl1pPr>
          </a:lstStyle>
          <a:p>
            <a:pPr lvl="0"/>
            <a:r>
              <a:rPr lang="en-US" dirty="0" smtClean="0"/>
              <a:t>5</a:t>
            </a:r>
            <a:endParaRPr lang="en-US" dirty="0"/>
          </a:p>
        </p:txBody>
      </p:sp>
      <p:sp>
        <p:nvSpPr>
          <p:cNvPr id="24" name="Oval 23"/>
          <p:cNvSpPr/>
          <p:nvPr userDrawn="1"/>
        </p:nvSpPr>
        <p:spPr>
          <a:xfrm>
            <a:off x="-914400" y="2448751"/>
            <a:ext cx="566326" cy="572911"/>
          </a:xfrm>
          <a:prstGeom prst="ellipse">
            <a:avLst/>
          </a:prstGeom>
          <a:solidFill>
            <a:schemeClr val="accent2"/>
          </a:solidFill>
          <a:ln>
            <a:no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DC7D00"/>
              </a:solidFill>
            </a:endParaRPr>
          </a:p>
        </p:txBody>
      </p:sp>
      <p:sp>
        <p:nvSpPr>
          <p:cNvPr id="25" name="Text Placeholder 15"/>
          <p:cNvSpPr>
            <a:spLocks noGrp="1"/>
          </p:cNvSpPr>
          <p:nvPr>
            <p:ph type="body" sz="quarter" idx="17" hasCustomPrompt="1"/>
          </p:nvPr>
        </p:nvSpPr>
        <p:spPr>
          <a:xfrm>
            <a:off x="695207" y="4106337"/>
            <a:ext cx="609600" cy="685800"/>
          </a:xfrm>
          <a:effectLst>
            <a:outerShdw blurRad="50800" dist="38100" dir="2700000">
              <a:srgbClr val="000000">
                <a:alpha val="43000"/>
              </a:srgbClr>
            </a:outerShdw>
          </a:effectLst>
        </p:spPr>
        <p:txBody>
          <a:bodyPr>
            <a:normAutofit/>
          </a:bodyPr>
          <a:lstStyle>
            <a:lvl1pPr>
              <a:buNone/>
              <a:defRPr sz="3400" b="1" i="1">
                <a:solidFill>
                  <a:schemeClr val="bg1"/>
                </a:solidFill>
              </a:defRPr>
            </a:lvl1pPr>
          </a:lstStyle>
          <a:p>
            <a:pPr lvl="0"/>
            <a:r>
              <a:rPr lang="en-US" dirty="0" smtClean="0"/>
              <a:t>4</a:t>
            </a:r>
            <a:endParaRPr lang="en-US" dirty="0"/>
          </a:p>
        </p:txBody>
      </p:sp>
    </p:spTree>
    <p:extLst>
      <p:ext uri="{BB962C8B-B14F-4D97-AF65-F5344CB8AC3E}">
        <p14:creationId xmlns:p14="http://schemas.microsoft.com/office/powerpoint/2010/main" val="4105003549"/>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6401" y="0"/>
            <a:ext cx="9144000" cy="4064000"/>
          </a:xfrm>
          <a:solidFill>
            <a:schemeClr val="bg2"/>
          </a:solidFill>
        </p:spPr>
        <p:txBody>
          <a:bodyPr/>
          <a:lstStyle>
            <a:lvl1pPr>
              <a:defRPr baseline="0"/>
            </a:lvl1pPr>
          </a:lstStyle>
          <a:p>
            <a:endParaRPr lang="en-US" dirty="0"/>
          </a:p>
        </p:txBody>
      </p:sp>
      <p:sp>
        <p:nvSpPr>
          <p:cNvPr id="18" name="Text Placeholder 17"/>
          <p:cNvSpPr>
            <a:spLocks noGrp="1"/>
          </p:cNvSpPr>
          <p:nvPr>
            <p:ph type="body" sz="quarter" idx="16" hasCustomPrompt="1"/>
          </p:nvPr>
        </p:nvSpPr>
        <p:spPr>
          <a:xfrm>
            <a:off x="565150" y="5480050"/>
            <a:ext cx="5181600" cy="384721"/>
          </a:xfrm>
          <a:effectLst/>
        </p:spPr>
        <p:txBody>
          <a:bodyPr wrap="square">
            <a:spAutoFit/>
          </a:bodyPr>
          <a:lstStyle>
            <a:lvl1pPr marL="0" indent="0">
              <a:buNone/>
              <a:defRPr lang="en-US" sz="2000" b="0" i="1" dirty="0"/>
            </a:lvl1pPr>
          </a:lstStyle>
          <a:p>
            <a:pPr marL="0" lvl="0">
              <a:lnSpc>
                <a:spcPct val="95000"/>
              </a:lnSpc>
              <a:spcBef>
                <a:spcPts val="400"/>
              </a:spcBef>
            </a:pPr>
            <a:r>
              <a:rPr lang="en-US" dirty="0" smtClean="0"/>
              <a:t>Name of Presenter (if different for this section)</a:t>
            </a:r>
            <a:endParaRPr lang="en-US" dirty="0"/>
          </a:p>
        </p:txBody>
      </p:sp>
      <p:sp>
        <p:nvSpPr>
          <p:cNvPr id="8" name="Rectangle 7"/>
          <p:cNvSpPr/>
          <p:nvPr userDrawn="1"/>
        </p:nvSpPr>
        <p:spPr>
          <a:xfrm>
            <a:off x="-2" y="4101395"/>
            <a:ext cx="9150403" cy="1280592"/>
          </a:xfrm>
          <a:prstGeom prst="rect">
            <a:avLst/>
          </a:prstGeom>
          <a:gradFill flip="none" rotWithShape="1">
            <a:gsLst>
              <a:gs pos="63000">
                <a:srgbClr val="397C88"/>
              </a:gs>
              <a:gs pos="100000">
                <a:srgbClr val="80B2A5"/>
              </a:gs>
              <a:gs pos="0">
                <a:srgbClr val="0D2543"/>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16" name="Text Placeholder 15"/>
          <p:cNvSpPr>
            <a:spLocks noGrp="1"/>
          </p:cNvSpPr>
          <p:nvPr>
            <p:ph type="body" sz="quarter" idx="15" hasCustomPrompt="1"/>
          </p:nvPr>
        </p:nvSpPr>
        <p:spPr>
          <a:xfrm>
            <a:off x="533400" y="4191000"/>
            <a:ext cx="7397750" cy="1079270"/>
          </a:xfrm>
          <a:effectLst>
            <a:outerShdw blurRad="50800" dist="38100" dir="2700000">
              <a:srgbClr val="000000">
                <a:alpha val="43000"/>
              </a:srgbClr>
            </a:outerShdw>
          </a:effectLst>
        </p:spPr>
        <p:txBody>
          <a:bodyPr wrap="square">
            <a:spAutoFit/>
          </a:bodyPr>
          <a:lstStyle>
            <a:lvl1pPr marL="0" indent="0">
              <a:buNone/>
              <a:defRPr lang="en-US" sz="3200" cap="all" dirty="0">
                <a:solidFill>
                  <a:schemeClr val="bg1"/>
                </a:solidFill>
                <a:effectLst>
                  <a:outerShdw blurRad="50800" dist="38100" dir="2700000">
                    <a:srgbClr val="000000">
                      <a:alpha val="43000"/>
                    </a:srgbClr>
                  </a:outerShdw>
                </a:effectLst>
              </a:defRPr>
            </a:lvl1pPr>
          </a:lstStyle>
          <a:p>
            <a:pPr>
              <a:lnSpc>
                <a:spcPct val="95000"/>
              </a:lnSpc>
              <a:spcBef>
                <a:spcPts val="400"/>
              </a:spcBef>
            </a:pPr>
            <a:r>
              <a:rPr lang="en-US" sz="3200" b="1" cap="all" dirty="0" smtClean="0">
                <a:solidFill>
                  <a:schemeClr val="bg1"/>
                </a:solidFill>
                <a:effectLst>
                  <a:outerShdw blurRad="50800" dist="38100" dir="2700000">
                    <a:srgbClr val="000000">
                      <a:alpha val="43000"/>
                    </a:srgbClr>
                  </a:outerShdw>
                </a:effectLst>
              </a:rPr>
              <a:t>TRANSITION SLIDE – SECTION HEAD</a:t>
            </a:r>
          </a:p>
          <a:p>
            <a:pPr>
              <a:lnSpc>
                <a:spcPct val="95000"/>
              </a:lnSpc>
              <a:spcBef>
                <a:spcPts val="400"/>
              </a:spcBef>
            </a:pPr>
            <a:r>
              <a:rPr lang="en-US" sz="3200" b="1" cap="all" dirty="0" smtClean="0">
                <a:ln>
                  <a:noFill/>
                </a:ln>
                <a:solidFill>
                  <a:schemeClr val="bg1"/>
                </a:solidFill>
                <a:effectLst>
                  <a:outerShdw blurRad="50800" dist="38100" dir="2700000">
                    <a:srgbClr val="000000">
                      <a:alpha val="43000"/>
                    </a:srgbClr>
                  </a:outerShdw>
                </a:effectLst>
                <a:latin typeface="+mn-lt"/>
                <a:cs typeface="Calibri"/>
              </a:rPr>
              <a:t>GOES HERE</a:t>
            </a:r>
            <a:endParaRPr lang="en-US" sz="3200" b="1" cap="all" dirty="0">
              <a:ln>
                <a:noFill/>
              </a:ln>
              <a:solidFill>
                <a:schemeClr val="bg1"/>
              </a:solidFill>
              <a:effectLst>
                <a:outerShdw blurRad="50800" dist="38100" dir="2700000">
                  <a:srgbClr val="000000">
                    <a:alpha val="43000"/>
                  </a:srgbClr>
                </a:outerShdw>
              </a:effectLst>
              <a:latin typeface="+mn-lt"/>
              <a:cs typeface="Calibri"/>
            </a:endParaRPr>
          </a:p>
        </p:txBody>
      </p:sp>
      <p:sp>
        <p:nvSpPr>
          <p:cNvPr id="6" name="Slide Number Placeholder 5"/>
          <p:cNvSpPr>
            <a:spLocks noGrp="1"/>
          </p:cNvSpPr>
          <p:nvPr>
            <p:ph type="sldNum" sz="quarter" idx="12"/>
          </p:nvPr>
        </p:nvSpPr>
        <p:spPr>
          <a:xfrm>
            <a:off x="8375650" y="6356350"/>
            <a:ext cx="622300" cy="365125"/>
          </a:xfrm>
        </p:spPr>
        <p:txBody>
          <a:bodyPr/>
          <a:lstStyle>
            <a:lvl1pPr>
              <a:defRPr sz="1000"/>
            </a:lvl1pPr>
          </a:lstStyle>
          <a:p>
            <a:fld id="{7965360E-D2C4-BD45-B83E-A034B4DF05EF}" type="slidenum">
              <a:rPr lang="en-US" smtClean="0">
                <a:solidFill>
                  <a:srgbClr val="0D2543">
                    <a:tint val="75000"/>
                  </a:srgbClr>
                </a:solidFill>
              </a:rPr>
              <a:pPr/>
              <a:t>‹#›</a:t>
            </a:fld>
            <a:endParaRPr lang="en-US" dirty="0">
              <a:solidFill>
                <a:srgbClr val="0D2543">
                  <a:tint val="75000"/>
                </a:srgbClr>
              </a:solidFill>
            </a:endParaRPr>
          </a:p>
        </p:txBody>
      </p:sp>
      <p:cxnSp>
        <p:nvCxnSpPr>
          <p:cNvPr id="10" name="Straight Connector 9"/>
          <p:cNvCxnSpPr/>
          <p:nvPr userDrawn="1"/>
        </p:nvCxnSpPr>
        <p:spPr>
          <a:xfrm>
            <a:off x="-38196" y="4095145"/>
            <a:ext cx="9236171" cy="11415"/>
          </a:xfrm>
          <a:prstGeom prst="line">
            <a:avLst/>
          </a:prstGeom>
          <a:ln w="76200" cap="flat" cmpd="sng" algn="ctr">
            <a:solidFill>
              <a:schemeClr val="accent3"/>
            </a:solidFill>
            <a:prstDash val="solid"/>
            <a:round/>
            <a:headEnd type="none" w="med" len="med"/>
            <a:tailEnd type="none" w="med" len="med"/>
          </a:ln>
          <a:effectLst>
            <a:outerShdw blurRad="50800" dist="50800" dir="2700000">
              <a:srgbClr val="000000">
                <a:alpha val="43000"/>
              </a:srgbClr>
            </a:outerShdw>
          </a:effectLst>
        </p:spPr>
        <p:style>
          <a:lnRef idx="2">
            <a:schemeClr val="accent3"/>
          </a:lnRef>
          <a:fillRef idx="0">
            <a:schemeClr val="accent3"/>
          </a:fillRef>
          <a:effectRef idx="1">
            <a:schemeClr val="accent3"/>
          </a:effectRef>
          <a:fontRef idx="minor">
            <a:schemeClr val="tx1"/>
          </a:fontRef>
        </p:style>
      </p:cxnSp>
      <p:cxnSp>
        <p:nvCxnSpPr>
          <p:cNvPr id="14" name="Straight Connector 13"/>
          <p:cNvCxnSpPr/>
          <p:nvPr userDrawn="1"/>
        </p:nvCxnSpPr>
        <p:spPr>
          <a:xfrm>
            <a:off x="-38196" y="5380399"/>
            <a:ext cx="9217121" cy="4401"/>
          </a:xfrm>
          <a:prstGeom prst="line">
            <a:avLst/>
          </a:prstGeom>
          <a:ln w="76200" cap="flat" cmpd="sng" algn="ctr">
            <a:solidFill>
              <a:schemeClr val="accent3"/>
            </a:solidFill>
            <a:prstDash val="solid"/>
            <a:round/>
            <a:headEnd type="none" w="med" len="med"/>
            <a:tailEnd type="none" w="med" len="med"/>
          </a:ln>
          <a:effectLst>
            <a:outerShdw blurRad="50800" dist="50800" dir="2700000">
              <a:srgbClr val="000000">
                <a:alpha val="43000"/>
              </a:srgbClr>
            </a:outerShdw>
          </a:effectLst>
        </p:spPr>
        <p:style>
          <a:lnRef idx="2">
            <a:schemeClr val="accent3"/>
          </a:lnRef>
          <a:fillRef idx="0">
            <a:schemeClr val="accent3"/>
          </a:fillRef>
          <a:effectRef idx="1">
            <a:schemeClr val="accent3"/>
          </a:effectRef>
          <a:fontRef idx="minor">
            <a:schemeClr val="tx1"/>
          </a:fontRef>
        </p:style>
      </p:cxnSp>
      <p:sp>
        <p:nvSpPr>
          <p:cNvPr id="3" name="Text Placeholder 2"/>
          <p:cNvSpPr>
            <a:spLocks noGrp="1"/>
          </p:cNvSpPr>
          <p:nvPr>
            <p:ph type="body" sz="quarter" idx="13" hasCustomPrompt="1"/>
          </p:nvPr>
        </p:nvSpPr>
        <p:spPr>
          <a:xfrm>
            <a:off x="443542" y="3411556"/>
            <a:ext cx="765074" cy="779444"/>
          </a:xfrm>
          <a:effectLst>
            <a:outerShdw blurRad="50800" dist="38100" dir="2700000">
              <a:srgbClr val="000000">
                <a:alpha val="43000"/>
              </a:srgbClr>
            </a:outerShdw>
          </a:effectLst>
        </p:spPr>
        <p:txBody>
          <a:bodyPr wrap="square">
            <a:spAutoFit/>
          </a:bodyPr>
          <a:lstStyle>
            <a:lvl1pPr marL="0" indent="0" algn="ctr">
              <a:buNone/>
              <a:defRPr lang="en-US" sz="4700" i="1" dirty="0">
                <a:solidFill>
                  <a:schemeClr val="bg1"/>
                </a:solidFill>
                <a:effectLst>
                  <a:outerShdw blurRad="50800" dist="38100" dir="2700000">
                    <a:srgbClr val="000000">
                      <a:alpha val="43000"/>
                    </a:srgbClr>
                  </a:outerShdw>
                </a:effectLst>
              </a:defRPr>
            </a:lvl1pPr>
          </a:lstStyle>
          <a:p>
            <a:pPr marL="0" lvl="0">
              <a:lnSpc>
                <a:spcPct val="95000"/>
              </a:lnSpc>
              <a:spcBef>
                <a:spcPts val="400"/>
              </a:spcBef>
            </a:pPr>
            <a:r>
              <a:rPr lang="en-US" dirty="0" smtClean="0"/>
              <a:t>#</a:t>
            </a:r>
            <a:endParaRPr lang="en-US" dirty="0"/>
          </a:p>
        </p:txBody>
      </p:sp>
    </p:spTree>
    <p:extLst>
      <p:ext uri="{BB962C8B-B14F-4D97-AF65-F5344CB8AC3E}">
        <p14:creationId xmlns:p14="http://schemas.microsoft.com/office/powerpoint/2010/main" val="22569228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7"/>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9"/>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4" y="1535119"/>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4"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73066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wo Line Header">
    <p:spTree>
      <p:nvGrpSpPr>
        <p:cNvPr id="1" name=""/>
        <p:cNvGrpSpPr/>
        <p:nvPr/>
      </p:nvGrpSpPr>
      <p:grpSpPr>
        <a:xfrm>
          <a:off x="0" y="0"/>
          <a:ext cx="0" cy="0"/>
          <a:chOff x="0" y="0"/>
          <a:chExt cx="0" cy="0"/>
        </a:xfrm>
      </p:grpSpPr>
      <p:sp>
        <p:nvSpPr>
          <p:cNvPr id="7" name="Rectangle 1"/>
          <p:cNvSpPr>
            <a:spLocks noChangeArrowheads="1"/>
          </p:cNvSpPr>
          <p:nvPr userDrawn="1"/>
        </p:nvSpPr>
        <p:spPr bwMode="auto">
          <a:xfrm>
            <a:off x="200177" y="399143"/>
            <a:ext cx="8839324" cy="939232"/>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defTabSz="457200" eaLnBrk="0" fontAlgn="auto" hangingPunct="0">
              <a:lnSpc>
                <a:spcPct val="85000"/>
              </a:lnSpc>
              <a:spcBef>
                <a:spcPts val="0"/>
              </a:spcBef>
              <a:spcAft>
                <a:spcPts val="0"/>
              </a:spcAft>
            </a:pPr>
            <a:r>
              <a:rPr lang="en-US" sz="3200" b="1" cap="all" dirty="0" smtClean="0">
                <a:solidFill>
                  <a:srgbClr val="FFFFFF"/>
                </a:solidFill>
                <a:effectLst>
                  <a:outerShdw blurRad="50800" dist="38100" dir="2700000">
                    <a:srgbClr val="000000">
                      <a:alpha val="43000"/>
                    </a:srgbClr>
                  </a:outerShdw>
                </a:effectLst>
                <a:latin typeface="Calibri"/>
              </a:rPr>
              <a:t>TWO line TITLE HERE 32 PT. CALIBRI CAN GO </a:t>
            </a:r>
          </a:p>
          <a:p>
            <a:pPr defTabSz="457200" eaLnBrk="0" fontAlgn="auto" hangingPunct="0">
              <a:lnSpc>
                <a:spcPct val="85000"/>
              </a:lnSpc>
              <a:spcBef>
                <a:spcPts val="0"/>
              </a:spcBef>
              <a:spcAft>
                <a:spcPts val="0"/>
              </a:spcAft>
            </a:pPr>
            <a:r>
              <a:rPr lang="en-US" sz="3200" b="1" cap="all" dirty="0" smtClean="0">
                <a:solidFill>
                  <a:srgbClr val="FFFFFF"/>
                </a:solidFill>
                <a:effectLst>
                  <a:outerShdw blurRad="50800" dist="38100" dir="2700000">
                    <a:srgbClr val="000000">
                      <a:alpha val="43000"/>
                    </a:srgbClr>
                  </a:outerShdw>
                </a:effectLst>
                <a:latin typeface="Calibri"/>
              </a:rPr>
              <a:t>HERE; try not to have 3 LINE TITLES</a:t>
            </a:r>
            <a:endParaRPr lang="en-US" sz="3200" b="1" cap="all" dirty="0">
              <a:solidFill>
                <a:srgbClr val="FFFFFF"/>
              </a:solidFill>
              <a:effectLst>
                <a:outerShdw blurRad="50800" dist="38100" dir="2700000">
                  <a:srgbClr val="000000">
                    <a:alpha val="43000"/>
                  </a:srgbClr>
                </a:outerShdw>
              </a:effectLst>
              <a:latin typeface="Calibri"/>
            </a:endParaRPr>
          </a:p>
        </p:txBody>
      </p:sp>
      <p:sp>
        <p:nvSpPr>
          <p:cNvPr id="5" name="Rectangle 4"/>
          <p:cNvSpPr/>
          <p:nvPr userDrawn="1"/>
        </p:nvSpPr>
        <p:spPr>
          <a:xfrm>
            <a:off x="-2671" y="-1"/>
            <a:ext cx="9217092" cy="1447801"/>
          </a:xfrm>
          <a:prstGeom prst="rect">
            <a:avLst/>
          </a:prstGeom>
          <a:gradFill flip="none" rotWithShape="1">
            <a:gsLst>
              <a:gs pos="63000">
                <a:srgbClr val="397C88"/>
              </a:gs>
              <a:gs pos="100000">
                <a:srgbClr val="80B2A5"/>
              </a:gs>
              <a:gs pos="0">
                <a:srgbClr val="0D2543"/>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2" name="Title 1"/>
          <p:cNvSpPr>
            <a:spLocks noGrp="1"/>
          </p:cNvSpPr>
          <p:nvPr>
            <p:ph type="title" hasCustomPrompt="1"/>
          </p:nvPr>
        </p:nvSpPr>
        <p:spPr>
          <a:xfrm>
            <a:off x="609600" y="364761"/>
            <a:ext cx="7804150" cy="930639"/>
          </a:xfr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a:defRPr lang="en-US"/>
            </a:lvl1pPr>
          </a:lstStyle>
          <a:p>
            <a:pPr marL="0" lvl="0" algn="l" eaLnBrk="0" hangingPunct="0">
              <a:lnSpc>
                <a:spcPct val="85000"/>
              </a:lnSpc>
            </a:pPr>
            <a:r>
              <a:rPr lang="en-US" dirty="0" smtClean="0"/>
              <a:t>TWO line TITLE HERE 32 PT. CALIBRI CAN GO </a:t>
            </a:r>
            <a:br>
              <a:rPr lang="en-US" dirty="0" smtClean="0"/>
            </a:br>
            <a:r>
              <a:rPr lang="en-US" dirty="0" smtClean="0"/>
              <a:t>HERE; try not to have 3 LINE TITLES</a:t>
            </a:r>
          </a:p>
        </p:txBody>
      </p:sp>
      <p:sp>
        <p:nvSpPr>
          <p:cNvPr id="3" name="Slide Number Placeholder 2"/>
          <p:cNvSpPr>
            <a:spLocks noGrp="1"/>
          </p:cNvSpPr>
          <p:nvPr>
            <p:ph type="sldNum" sz="quarter" idx="10"/>
          </p:nvPr>
        </p:nvSpPr>
        <p:spPr/>
        <p:txBody>
          <a:bodyPr/>
          <a:lstStyle/>
          <a:p>
            <a:fld id="{7965360E-D2C4-BD45-B83E-A034B4DF05EF}" type="slidenum">
              <a:rPr lang="en-US" smtClean="0">
                <a:solidFill>
                  <a:srgbClr val="0D2543">
                    <a:tint val="75000"/>
                  </a:srgbClr>
                </a:solidFill>
              </a:rPr>
              <a:pPr/>
              <a:t>‹#›</a:t>
            </a:fld>
            <a:endParaRPr lang="en-US" dirty="0">
              <a:solidFill>
                <a:srgbClr val="0D2543">
                  <a:tint val="75000"/>
                </a:srgbClr>
              </a:solidFill>
            </a:endParaRPr>
          </a:p>
        </p:txBody>
      </p:sp>
      <p:sp>
        <p:nvSpPr>
          <p:cNvPr id="4" name="Slide Number Placeholder 5"/>
          <p:cNvSpPr txBox="1">
            <a:spLocks/>
          </p:cNvSpPr>
          <p:nvPr userDrawn="1"/>
        </p:nvSpPr>
        <p:spPr>
          <a:xfrm>
            <a:off x="8375650" y="6374492"/>
            <a:ext cx="62230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7965360E-D2C4-BD45-B83E-A034B4DF05EF}" type="slidenum">
              <a:rPr lang="en-US" smtClean="0">
                <a:solidFill>
                  <a:srgbClr val="0D2543">
                    <a:tint val="75000"/>
                  </a:srgbClr>
                </a:solidFill>
              </a:rPr>
              <a:pPr fontAlgn="auto">
                <a:spcBef>
                  <a:spcPts val="0"/>
                </a:spcBef>
                <a:spcAft>
                  <a:spcPts val="0"/>
                </a:spcAft>
              </a:pPr>
              <a:t>‹#›</a:t>
            </a:fld>
            <a:endParaRPr lang="en-US" dirty="0">
              <a:solidFill>
                <a:srgbClr val="0D2543">
                  <a:tint val="75000"/>
                </a:srgbClr>
              </a:solidFill>
            </a:endParaRPr>
          </a:p>
        </p:txBody>
      </p:sp>
      <p:cxnSp>
        <p:nvCxnSpPr>
          <p:cNvPr id="6" name="Straight Connector 5"/>
          <p:cNvCxnSpPr/>
          <p:nvPr userDrawn="1"/>
        </p:nvCxnSpPr>
        <p:spPr>
          <a:xfrm flipV="1">
            <a:off x="-2670" y="1447800"/>
            <a:ext cx="9146670" cy="17148"/>
          </a:xfrm>
          <a:prstGeom prst="line">
            <a:avLst/>
          </a:prstGeom>
          <a:ln w="76200" cap="flat" cmpd="sng" algn="ctr">
            <a:solidFill>
              <a:srgbClr val="DFAB00"/>
            </a:solidFill>
            <a:prstDash val="solid"/>
            <a:round/>
            <a:headEnd type="none" w="med" len="med"/>
            <a:tailEnd type="none" w="med" len="med"/>
          </a:ln>
          <a:effectLst>
            <a:outerShdw blurRad="50800" dist="50800" dir="2700000">
              <a:srgbClr val="000000">
                <a:alpha val="43000"/>
              </a:srgbClr>
            </a:outerShdw>
          </a:effectLst>
        </p:spPr>
        <p:style>
          <a:lnRef idx="2">
            <a:schemeClr val="accent3"/>
          </a:lnRef>
          <a:fillRef idx="0">
            <a:schemeClr val="accent3"/>
          </a:fillRef>
          <a:effectRef idx="1">
            <a:schemeClr val="accent3"/>
          </a:effectRef>
          <a:fontRef idx="minor">
            <a:schemeClr val="tx1"/>
          </a:fontRef>
        </p:style>
      </p:cxnSp>
      <p:sp>
        <p:nvSpPr>
          <p:cNvPr id="9" name="Text Placeholder 2"/>
          <p:cNvSpPr>
            <a:spLocks noGrp="1"/>
          </p:cNvSpPr>
          <p:nvPr>
            <p:ph idx="1"/>
          </p:nvPr>
        </p:nvSpPr>
        <p:spPr>
          <a:xfrm>
            <a:off x="457200" y="1905001"/>
            <a:ext cx="8229600" cy="4191000"/>
          </a:xfrm>
          <a:prstGeom prst="rect">
            <a:avLst/>
          </a:prstGeom>
        </p:spPr>
        <p:txBody>
          <a:bodyPr vert="horz" lIns="91440" tIns="45720" rIns="91440" bIns="45720" rtlCol="0">
            <a:normAutofit/>
          </a:bodyPr>
          <a:lstStyle/>
          <a:p>
            <a:pPr lvl="0">
              <a:buClr>
                <a:schemeClr val="accent2"/>
              </a:buClr>
            </a:pPr>
            <a:r>
              <a:rPr lang="en-US" dirty="0" smtClean="0"/>
              <a:t>Click to edit Master text styles</a:t>
            </a:r>
          </a:p>
          <a:p>
            <a:pPr lvl="1">
              <a:buClr>
                <a:schemeClr val="accent5"/>
              </a:buClr>
              <a:buFont typeface="Wingdings" charset="2"/>
              <a:buChar char="§"/>
            </a:pPr>
            <a:r>
              <a:rPr lang="en-US" dirty="0" smtClean="0"/>
              <a:t>Second level</a:t>
            </a:r>
          </a:p>
          <a:p>
            <a:pPr lvl="2">
              <a:buClr>
                <a:schemeClr val="accent4"/>
              </a:buClr>
              <a:buFont typeface="Lucida Grande"/>
              <a:buChar char="–"/>
            </a:pPr>
            <a:r>
              <a:rPr lang="en-US" dirty="0" smtClean="0"/>
              <a:t>Third level</a:t>
            </a:r>
          </a:p>
          <a:p>
            <a:pPr lvl="3">
              <a:buClr>
                <a:schemeClr val="accent1"/>
              </a:buClr>
            </a:pPr>
            <a:r>
              <a:rPr lang="en-US" dirty="0" smtClean="0"/>
              <a:t>Fourth level</a:t>
            </a:r>
          </a:p>
        </p:txBody>
      </p:sp>
    </p:spTree>
    <p:extLst>
      <p:ext uri="{BB962C8B-B14F-4D97-AF65-F5344CB8AC3E}">
        <p14:creationId xmlns:p14="http://schemas.microsoft.com/office/powerpoint/2010/main" val="4272421952"/>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0" name="Content Placeholder 49"/>
          <p:cNvSpPr>
            <a:spLocks noGrp="1"/>
          </p:cNvSpPr>
          <p:nvPr>
            <p:ph sz="quarter" idx="19"/>
          </p:nvPr>
        </p:nvSpPr>
        <p:spPr>
          <a:xfrm>
            <a:off x="5328422" y="5029200"/>
            <a:ext cx="3510778" cy="1371600"/>
          </a:xfrm>
          <a:solidFill>
            <a:schemeClr val="accent2"/>
          </a:solidFill>
        </p:spPr>
        <p:txBody>
          <a:bodyPr/>
          <a:lstStyle>
            <a:lvl1pPr>
              <a:buNone/>
              <a:defRPr/>
            </a:lvl1pPr>
          </a:lstStyle>
          <a:p>
            <a:pPr lvl="0"/>
            <a:endParaRPr lang="en-US" dirty="0"/>
          </a:p>
        </p:txBody>
      </p:sp>
      <p:sp>
        <p:nvSpPr>
          <p:cNvPr id="10" name="Slide Number Placeholder 5"/>
          <p:cNvSpPr>
            <a:spLocks noGrp="1"/>
          </p:cNvSpPr>
          <p:nvPr>
            <p:ph type="sldNum" sz="quarter" idx="12"/>
          </p:nvPr>
        </p:nvSpPr>
        <p:spPr>
          <a:xfrm>
            <a:off x="8375650" y="6374492"/>
            <a:ext cx="622300" cy="365125"/>
          </a:xfrm>
        </p:spPr>
        <p:txBody>
          <a:bodyPr/>
          <a:lstStyle>
            <a:lvl1pPr>
              <a:defRPr sz="1000"/>
            </a:lvl1pPr>
          </a:lstStyle>
          <a:p>
            <a:fld id="{7965360E-D2C4-BD45-B83E-A034B4DF05EF}" type="slidenum">
              <a:rPr lang="en-US" smtClean="0">
                <a:solidFill>
                  <a:srgbClr val="0D2543">
                    <a:tint val="75000"/>
                  </a:srgbClr>
                </a:solidFill>
              </a:rPr>
              <a:pPr/>
              <a:t>‹#›</a:t>
            </a:fld>
            <a:endParaRPr lang="en-US" dirty="0">
              <a:solidFill>
                <a:srgbClr val="0D2543">
                  <a:tint val="75000"/>
                </a:srgbClr>
              </a:solidFill>
            </a:endParaRPr>
          </a:p>
        </p:txBody>
      </p:sp>
      <p:sp>
        <p:nvSpPr>
          <p:cNvPr id="23" name="Content Placeholder 2"/>
          <p:cNvSpPr>
            <a:spLocks noGrp="1"/>
          </p:cNvSpPr>
          <p:nvPr>
            <p:ph sz="half" idx="1" hasCustomPrompt="1"/>
          </p:nvPr>
        </p:nvSpPr>
        <p:spPr>
          <a:xfrm>
            <a:off x="5328422" y="2160816"/>
            <a:ext cx="3711078" cy="2792184"/>
          </a:xfrm>
          <a:prstGeom prst="rect">
            <a:avLst/>
          </a:prstGeom>
        </p:spPr>
        <p:txBody>
          <a:bodyPr/>
          <a:lstStyle>
            <a:lvl1pPr marL="342900" marR="0" indent="-342900" algn="l" defTabSz="457200" rtl="0" eaLnBrk="1" fontAlgn="auto" latinLnBrk="0" hangingPunct="1">
              <a:lnSpc>
                <a:spcPct val="100000"/>
              </a:lnSpc>
              <a:spcBef>
                <a:spcPct val="20000"/>
              </a:spcBef>
              <a:spcAft>
                <a:spcPts val="0"/>
              </a:spcAft>
              <a:buClr>
                <a:schemeClr val="accent2"/>
              </a:buClr>
              <a:buSzTx/>
              <a:buFont typeface="Arial"/>
              <a:buChar char="•"/>
              <a:tabLst/>
              <a:defRPr sz="2400" b="1">
                <a:solidFill>
                  <a:schemeClr val="tx1"/>
                </a:solidFill>
              </a:defRPr>
            </a:lvl1pPr>
            <a:lvl2pPr>
              <a:buClr>
                <a:schemeClr val="accent5"/>
              </a:buClr>
              <a:buFont typeface="Wingdings" charset="2"/>
              <a:buChar char="§"/>
              <a:defRPr sz="2400" b="1" baseline="0"/>
            </a:lvl2pPr>
            <a:lvl3pPr>
              <a:buClr>
                <a:schemeClr val="accent4"/>
              </a:buClr>
              <a:buFont typeface="Lucida Grande"/>
              <a:buChar char="–"/>
              <a:defRPr sz="2000" b="1"/>
            </a:lvl3pPr>
            <a:lvl4pPr>
              <a:buClr>
                <a:schemeClr val="accent1"/>
              </a:buClr>
              <a:defRPr sz="1800" b="1" baseline="0"/>
            </a:lvl4pPr>
            <a:lvl5pPr>
              <a:buNone/>
              <a:defRPr sz="1800" b="1"/>
            </a:lvl5pPr>
            <a:lvl6pPr>
              <a:defRPr sz="1800"/>
            </a:lvl6pPr>
            <a:lvl7pPr>
              <a:defRPr sz="1800"/>
            </a:lvl7pPr>
            <a:lvl8pPr>
              <a:defRPr sz="1800"/>
            </a:lvl8pPr>
            <a:lvl9pPr>
              <a:defRPr sz="1800"/>
            </a:lvl9pPr>
          </a:lstStyle>
          <a:p>
            <a:pPr lvl="0"/>
            <a:r>
              <a:rPr lang="en-US" dirty="0" smtClean="0"/>
              <a:t>First bullet-level of text</a:t>
            </a:r>
          </a:p>
          <a:p>
            <a:pPr marL="342900" marR="0" lvl="0" indent="-342900" algn="l" defTabSz="457200" rtl="0" eaLnBrk="1" fontAlgn="auto" latinLnBrk="0" hangingPunct="1">
              <a:lnSpc>
                <a:spcPct val="100000"/>
              </a:lnSpc>
              <a:spcBef>
                <a:spcPct val="20000"/>
              </a:spcBef>
              <a:spcAft>
                <a:spcPts val="0"/>
              </a:spcAft>
              <a:buClr>
                <a:schemeClr val="accent2"/>
              </a:buClr>
              <a:buSzTx/>
              <a:buFont typeface="Arial"/>
              <a:buChar char="•"/>
              <a:tabLst/>
              <a:defRPr/>
            </a:pPr>
            <a:r>
              <a:rPr lang="en-US" dirty="0" smtClean="0"/>
              <a:t>Text here</a:t>
            </a:r>
          </a:p>
          <a:p>
            <a:pPr marL="342900" marR="0" lvl="0" indent="-342900" algn="l" defTabSz="457200" rtl="0" eaLnBrk="1" fontAlgn="auto" latinLnBrk="0" hangingPunct="1">
              <a:lnSpc>
                <a:spcPct val="100000"/>
              </a:lnSpc>
              <a:spcBef>
                <a:spcPct val="20000"/>
              </a:spcBef>
              <a:spcAft>
                <a:spcPts val="0"/>
              </a:spcAft>
              <a:buClr>
                <a:schemeClr val="accent2"/>
              </a:buClr>
              <a:buSzTx/>
              <a:buFont typeface="Arial"/>
              <a:buChar char="•"/>
              <a:tabLst/>
              <a:defRPr/>
            </a:pPr>
            <a:r>
              <a:rPr lang="en-US" dirty="0" smtClean="0"/>
              <a:t>Explanation here</a:t>
            </a:r>
          </a:p>
          <a:p>
            <a:pPr lvl="0"/>
            <a:endParaRPr lang="en-US" dirty="0" smtClean="0"/>
          </a:p>
        </p:txBody>
      </p:sp>
      <p:sp>
        <p:nvSpPr>
          <p:cNvPr id="32" name="Content Placeholder 31"/>
          <p:cNvSpPr>
            <a:spLocks noGrp="1"/>
          </p:cNvSpPr>
          <p:nvPr>
            <p:ph sz="quarter" idx="14" hasCustomPrompt="1"/>
          </p:nvPr>
        </p:nvSpPr>
        <p:spPr>
          <a:xfrm>
            <a:off x="609600" y="1524000"/>
            <a:ext cx="7315200" cy="527050"/>
          </a:xfrm>
        </p:spPr>
        <p:txBody>
          <a:bodyPr>
            <a:normAutofit/>
          </a:bodyPr>
          <a:lstStyle>
            <a:lvl1pPr>
              <a:buNone/>
              <a:defRPr sz="2200" baseline="0"/>
            </a:lvl1pPr>
          </a:lstStyle>
          <a:p>
            <a:pPr lvl="0"/>
            <a:r>
              <a:rPr lang="en-US" dirty="0" smtClean="0"/>
              <a:t>Text can go here without a bullet, like an explanation</a:t>
            </a:r>
            <a:endParaRPr lang="en-US" dirty="0"/>
          </a:p>
        </p:txBody>
      </p:sp>
      <p:sp>
        <p:nvSpPr>
          <p:cNvPr id="36" name="Text Placeholder 35"/>
          <p:cNvSpPr>
            <a:spLocks noGrp="1"/>
          </p:cNvSpPr>
          <p:nvPr>
            <p:ph type="body" sz="quarter" idx="16" hasCustomPrompt="1"/>
          </p:nvPr>
        </p:nvSpPr>
        <p:spPr>
          <a:xfrm>
            <a:off x="5422900" y="5105400"/>
            <a:ext cx="3340100" cy="1295400"/>
          </a:xfrm>
        </p:spPr>
        <p:txBody>
          <a:bodyPr wrap="square">
            <a:normAutofit/>
          </a:bodyPr>
          <a:lstStyle>
            <a:lvl1pPr marL="0" algn="l">
              <a:buNone/>
              <a:defRPr sz="2000" b="1" i="1" baseline="0">
                <a:solidFill>
                  <a:schemeClr val="bg1"/>
                </a:solidFill>
                <a:effectLst>
                  <a:outerShdw blurRad="50800" dist="38100" dir="2700000">
                    <a:srgbClr val="000000">
                      <a:alpha val="43000"/>
                    </a:srgbClr>
                  </a:outerShdw>
                </a:effectLst>
              </a:defRPr>
            </a:lvl1pPr>
          </a:lstStyle>
          <a:p>
            <a:pPr lvl="0"/>
            <a:r>
              <a:rPr lang="en-US" dirty="0" smtClean="0"/>
              <a:t>A “Callout” can go here to explain image, or a </a:t>
            </a:r>
            <a:r>
              <a:rPr lang="en-US" dirty="0" err="1" smtClean="0"/>
              <a:t>keypoint</a:t>
            </a:r>
            <a:r>
              <a:rPr lang="en-US" dirty="0" smtClean="0"/>
              <a:t>. Center type  in a light teal box.</a:t>
            </a:r>
            <a:endParaRPr lang="en-US" dirty="0"/>
          </a:p>
        </p:txBody>
      </p:sp>
      <p:sp>
        <p:nvSpPr>
          <p:cNvPr id="37" name="Title Placeholder 1"/>
          <p:cNvSpPr>
            <a:spLocks noGrp="1"/>
          </p:cNvSpPr>
          <p:nvPr>
            <p:ph type="title"/>
          </p:nvPr>
        </p:nvSpPr>
        <p:spPr>
          <a:xfrm>
            <a:off x="609600" y="457200"/>
            <a:ext cx="8229600" cy="520655"/>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algn="l">
              <a:defRPr/>
            </a:lvl1pPr>
          </a:lstStyle>
          <a:p>
            <a:pPr marL="0" lvl="0" algn="l" eaLnBrk="0" hangingPunct="0">
              <a:lnSpc>
                <a:spcPct val="85000"/>
              </a:lnSpc>
            </a:pPr>
            <a:r>
              <a:rPr lang="en-US" dirty="0" smtClean="0"/>
              <a:t>Click to edit Master title style</a:t>
            </a:r>
            <a:endParaRPr lang="en-US" dirty="0"/>
          </a:p>
        </p:txBody>
      </p:sp>
      <p:sp>
        <p:nvSpPr>
          <p:cNvPr id="48" name="Picture Placeholder 47"/>
          <p:cNvSpPr>
            <a:spLocks noGrp="1"/>
          </p:cNvSpPr>
          <p:nvPr>
            <p:ph type="pic" sz="quarter" idx="18"/>
          </p:nvPr>
        </p:nvSpPr>
        <p:spPr>
          <a:xfrm>
            <a:off x="609600" y="2160588"/>
            <a:ext cx="4267200" cy="4010025"/>
          </a:xfrm>
        </p:spPr>
        <p:txBody>
          <a:bodyPr/>
          <a:lstStyle/>
          <a:p>
            <a:endParaRPr lang="en-US" dirty="0"/>
          </a:p>
        </p:txBody>
      </p:sp>
    </p:spTree>
    <p:extLst>
      <p:ext uri="{BB962C8B-B14F-4D97-AF65-F5344CB8AC3E}">
        <p14:creationId xmlns:p14="http://schemas.microsoft.com/office/powerpoint/2010/main" val="2627833404"/>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408389"/>
            <a:ext cx="8229600" cy="582211"/>
          </a:xfrm>
        </p:spPr>
        <p:txBody>
          <a:bodyPr vert="horz"/>
          <a:lstStyle>
            <a:lvl1pPr algn="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7965360E-D2C4-BD45-B83E-A034B4DF05EF}" type="slidenum">
              <a:rPr lang="en-US" smtClean="0">
                <a:solidFill>
                  <a:srgbClr val="0D2543">
                    <a:tint val="75000"/>
                  </a:srgbClr>
                </a:solidFill>
              </a:rPr>
              <a:pPr/>
              <a:t>‹#›</a:t>
            </a:fld>
            <a:endParaRPr lang="en-US" dirty="0">
              <a:solidFill>
                <a:srgbClr val="0D2543">
                  <a:tint val="75000"/>
                </a:srgbClr>
              </a:solidFill>
            </a:endParaRPr>
          </a:p>
        </p:txBody>
      </p:sp>
      <p:sp>
        <p:nvSpPr>
          <p:cNvPr id="5" name="Text Placeholder 4"/>
          <p:cNvSpPr>
            <a:spLocks noGrp="1"/>
          </p:cNvSpPr>
          <p:nvPr>
            <p:ph type="body" sz="quarter" idx="11" hasCustomPrompt="1"/>
          </p:nvPr>
        </p:nvSpPr>
        <p:spPr>
          <a:xfrm>
            <a:off x="2514600" y="1676400"/>
            <a:ext cx="6248400" cy="4267200"/>
          </a:xfrm>
        </p:spPr>
        <p:txBody>
          <a:bodyPr>
            <a:normAutofit/>
          </a:bodyPr>
          <a:lstStyle>
            <a:lvl1pPr marL="0" algn="l">
              <a:buNone/>
              <a:defRPr sz="2400" baseline="0"/>
            </a:lvl1pPr>
          </a:lstStyle>
          <a:p>
            <a:pPr lvl="0"/>
            <a:r>
              <a:rPr lang="en-US" dirty="0" smtClean="0"/>
              <a:t>Problem goes here, 24 pt. Twelve sites and local stream contaminated with TCE-based DNAPL from fractured shale.</a:t>
            </a:r>
          </a:p>
          <a:p>
            <a:pPr lvl="0"/>
            <a:endParaRPr lang="en-US" dirty="0" smtClean="0"/>
          </a:p>
          <a:p>
            <a:pPr lvl="0"/>
            <a:r>
              <a:rPr lang="en-US" dirty="0" smtClean="0"/>
              <a:t>Approach is next. Risk-based management of </a:t>
            </a:r>
            <a:r>
              <a:rPr lang="en-US" dirty="0" err="1" smtClean="0"/>
              <a:t>DNAPLs</a:t>
            </a:r>
            <a:r>
              <a:rPr lang="en-US" dirty="0" smtClean="0"/>
              <a:t>.</a:t>
            </a:r>
          </a:p>
          <a:p>
            <a:pPr lvl="0"/>
            <a:endParaRPr lang="en-US" dirty="0" smtClean="0"/>
          </a:p>
          <a:p>
            <a:pPr lvl="0"/>
            <a:r>
              <a:rPr lang="en-US" dirty="0" smtClean="0"/>
              <a:t>Results are last with your explanation. Eliminated risk to human and eco receptors; site closure.</a:t>
            </a:r>
            <a:endParaRPr lang="en-US" dirty="0"/>
          </a:p>
        </p:txBody>
      </p:sp>
      <p:sp>
        <p:nvSpPr>
          <p:cNvPr id="7" name="Text Placeholder 6"/>
          <p:cNvSpPr>
            <a:spLocks noGrp="1"/>
          </p:cNvSpPr>
          <p:nvPr>
            <p:ph type="body" sz="quarter" idx="12" hasCustomPrompt="1"/>
          </p:nvPr>
        </p:nvSpPr>
        <p:spPr>
          <a:xfrm>
            <a:off x="304800" y="1828800"/>
            <a:ext cx="1905000" cy="609600"/>
          </a:xfrm>
        </p:spPr>
        <p:txBody>
          <a:bodyPr>
            <a:normAutofit/>
          </a:bodyPr>
          <a:lstStyle>
            <a:lvl1pPr>
              <a:buNone/>
              <a:defRPr sz="2400" i="1">
                <a:solidFill>
                  <a:schemeClr val="bg1"/>
                </a:solidFill>
              </a:defRPr>
            </a:lvl1pPr>
          </a:lstStyle>
          <a:p>
            <a:pPr lvl="0"/>
            <a:r>
              <a:rPr lang="en-US" dirty="0" smtClean="0"/>
              <a:t>PROBLEM</a:t>
            </a:r>
            <a:endParaRPr lang="en-US" dirty="0"/>
          </a:p>
        </p:txBody>
      </p:sp>
      <p:sp>
        <p:nvSpPr>
          <p:cNvPr id="8" name="Text Placeholder 6"/>
          <p:cNvSpPr>
            <a:spLocks noGrp="1"/>
          </p:cNvSpPr>
          <p:nvPr>
            <p:ph type="body" sz="quarter" idx="13" hasCustomPrompt="1"/>
          </p:nvPr>
        </p:nvSpPr>
        <p:spPr>
          <a:xfrm>
            <a:off x="304800" y="3429000"/>
            <a:ext cx="1905000" cy="609600"/>
          </a:xfrm>
        </p:spPr>
        <p:txBody>
          <a:bodyPr>
            <a:normAutofit/>
          </a:bodyPr>
          <a:lstStyle>
            <a:lvl1pPr>
              <a:buNone/>
              <a:defRPr sz="2400" i="1">
                <a:solidFill>
                  <a:schemeClr val="bg1"/>
                </a:solidFill>
              </a:defRPr>
            </a:lvl1pPr>
          </a:lstStyle>
          <a:p>
            <a:pPr lvl="0"/>
            <a:r>
              <a:rPr lang="en-US" dirty="0" smtClean="0"/>
              <a:t>APPROACH</a:t>
            </a:r>
            <a:endParaRPr lang="en-US" dirty="0"/>
          </a:p>
        </p:txBody>
      </p:sp>
      <p:sp>
        <p:nvSpPr>
          <p:cNvPr id="10" name="Text Placeholder 6"/>
          <p:cNvSpPr>
            <a:spLocks noGrp="1"/>
          </p:cNvSpPr>
          <p:nvPr>
            <p:ph type="body" sz="quarter" idx="14" hasCustomPrompt="1"/>
          </p:nvPr>
        </p:nvSpPr>
        <p:spPr>
          <a:xfrm>
            <a:off x="304800" y="4648200"/>
            <a:ext cx="1905000" cy="609600"/>
          </a:xfrm>
        </p:spPr>
        <p:txBody>
          <a:bodyPr>
            <a:normAutofit/>
          </a:bodyPr>
          <a:lstStyle>
            <a:lvl1pPr>
              <a:buNone/>
              <a:defRPr sz="2400" i="1">
                <a:solidFill>
                  <a:schemeClr val="bg1"/>
                </a:solidFill>
              </a:defRPr>
            </a:lvl1pPr>
          </a:lstStyle>
          <a:p>
            <a:pPr lvl="0"/>
            <a:r>
              <a:rPr lang="en-US" dirty="0" smtClean="0"/>
              <a:t>RESULTS</a:t>
            </a:r>
            <a:endParaRPr lang="en-US" dirty="0"/>
          </a:p>
        </p:txBody>
      </p:sp>
    </p:spTree>
    <p:extLst>
      <p:ext uri="{BB962C8B-B14F-4D97-AF65-F5344CB8AC3E}">
        <p14:creationId xmlns:p14="http://schemas.microsoft.com/office/powerpoint/2010/main" val="21776277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6302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996" y="914528"/>
            <a:ext cx="6324023" cy="582211"/>
          </a:xfrm>
          <a:prstGeom prst="rect">
            <a:avLst/>
          </a:prstGeom>
        </p:spPr>
        <p:txBody>
          <a:bodyPr/>
          <a:lstStyle>
            <a:lvl1pPr>
              <a:defRPr>
                <a:solidFill>
                  <a:srgbClr val="06684B"/>
                </a:solidFill>
              </a:defRPr>
            </a:lvl1pPr>
          </a:lstStyle>
          <a:p>
            <a:r>
              <a:rPr lang="en-US" smtClean="0"/>
              <a:t>Click to edit Master title style</a:t>
            </a:r>
            <a:endParaRPr lang="en-US"/>
          </a:p>
        </p:txBody>
      </p:sp>
      <p:sp>
        <p:nvSpPr>
          <p:cNvPr id="3" name="Content Placeholder 2"/>
          <p:cNvSpPr>
            <a:spLocks noGrp="1"/>
          </p:cNvSpPr>
          <p:nvPr>
            <p:ph idx="1"/>
          </p:nvPr>
        </p:nvSpPr>
        <p:spPr>
          <a:xfrm>
            <a:off x="457507" y="1905367"/>
            <a:ext cx="8229023" cy="4220058"/>
          </a:xfrm>
          <a:prstGeom prst="rect">
            <a:avLst/>
          </a:prstGeom>
        </p:spPr>
        <p:txBody>
          <a:bodyPr/>
          <a:lstStyle>
            <a:lvl1pPr>
              <a:buClrTx/>
              <a:defRPr sz="2400">
                <a:solidFill>
                  <a:srgbClr val="000000"/>
                </a:solidFill>
              </a:defRPr>
            </a:lvl1pPr>
            <a:lvl2pPr>
              <a:buClrTx/>
              <a:defRPr sz="2000">
                <a:solidFill>
                  <a:srgbClr val="000000"/>
                </a:solidFill>
              </a:defRPr>
            </a:lvl2pPr>
            <a:lvl3pPr>
              <a:buClrTx/>
              <a:defRPr sz="1800">
                <a:solidFill>
                  <a:srgbClr val="000000"/>
                </a:solidFill>
              </a:defRPr>
            </a:lvl3pPr>
            <a:lvl4pPr>
              <a:buClrTx/>
              <a:defRPr sz="1600">
                <a:solidFill>
                  <a:srgbClr val="000000"/>
                </a:solidFill>
              </a:defRPr>
            </a:lvl4pPr>
            <a:lvl5pPr>
              <a:buClrTx/>
              <a:defRPr sz="14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3"/>
          <p:cNvSpPr>
            <a:spLocks noGrp="1" noChangeArrowheads="1"/>
          </p:cNvSpPr>
          <p:nvPr>
            <p:ph type="dt" sz="half" idx="10"/>
          </p:nvPr>
        </p:nvSpPr>
        <p:spPr>
          <a:xfrm>
            <a:off x="457489" y="6245621"/>
            <a:ext cx="2133023" cy="475934"/>
          </a:xfrm>
          <a:prstGeom prst="rect">
            <a:avLst/>
          </a:prstGeom>
        </p:spPr>
        <p:txBody>
          <a:bodyPr/>
          <a:lstStyle>
            <a:lvl1pPr eaLnBrk="0" hangingPunct="0">
              <a:defRPr b="0">
                <a:latin typeface="Times" pitchFamily="1" charset="0"/>
                <a:ea typeface="+mn-ea"/>
                <a:cs typeface="+mn-cs"/>
              </a:defRPr>
            </a:lvl1pPr>
          </a:lstStyle>
          <a:p>
            <a:pPr defTabSz="457200" fontAlgn="auto">
              <a:spcBef>
                <a:spcPts val="0"/>
              </a:spcBef>
              <a:spcAft>
                <a:spcPts val="0"/>
              </a:spcAft>
              <a:defRPr/>
            </a:pPr>
            <a:endParaRPr lang="en-US" dirty="0">
              <a:solidFill>
                <a:srgbClr val="0D2543"/>
              </a:solidFill>
            </a:endParaRPr>
          </a:p>
        </p:txBody>
      </p:sp>
      <p:sp>
        <p:nvSpPr>
          <p:cNvPr id="5" name="Rectangle 14"/>
          <p:cNvSpPr>
            <a:spLocks noGrp="1" noChangeArrowheads="1"/>
          </p:cNvSpPr>
          <p:nvPr>
            <p:ph type="ftr" sz="quarter" idx="11"/>
          </p:nvPr>
        </p:nvSpPr>
        <p:spPr>
          <a:xfrm>
            <a:off x="3124489" y="6245621"/>
            <a:ext cx="2895023" cy="475934"/>
          </a:xfrm>
          <a:prstGeom prst="rect">
            <a:avLst/>
          </a:prstGeom>
        </p:spPr>
        <p:txBody>
          <a:bodyPr/>
          <a:lstStyle>
            <a:lvl1pPr eaLnBrk="0" hangingPunct="0">
              <a:defRPr b="0">
                <a:latin typeface="Times" pitchFamily="1" charset="0"/>
                <a:ea typeface="+mn-ea"/>
                <a:cs typeface="+mn-cs"/>
              </a:defRPr>
            </a:lvl1pPr>
          </a:lstStyle>
          <a:p>
            <a:pPr defTabSz="457200" fontAlgn="auto">
              <a:spcBef>
                <a:spcPts val="0"/>
              </a:spcBef>
              <a:spcAft>
                <a:spcPts val="0"/>
              </a:spcAft>
              <a:defRPr/>
            </a:pPr>
            <a:endParaRPr lang="en-US" dirty="0">
              <a:solidFill>
                <a:srgbClr val="0D2543"/>
              </a:solidFill>
            </a:endParaRPr>
          </a:p>
        </p:txBody>
      </p:sp>
      <p:sp>
        <p:nvSpPr>
          <p:cNvPr id="6" name="Rectangle 15"/>
          <p:cNvSpPr>
            <a:spLocks noGrp="1" noChangeArrowheads="1"/>
          </p:cNvSpPr>
          <p:nvPr>
            <p:ph type="sldNum" sz="quarter" idx="12"/>
          </p:nvPr>
        </p:nvSpPr>
        <p:spPr>
          <a:xfrm>
            <a:off x="6858000" y="6476279"/>
            <a:ext cx="2133023" cy="477559"/>
          </a:xfrm>
          <a:prstGeom prst="rect">
            <a:avLst/>
          </a:prstGeom>
        </p:spPr>
        <p:txBody>
          <a:bodyPr vert="horz" wrap="square" lIns="91440" tIns="45720" rIns="91440" bIns="45720" numCol="1" anchor="t" anchorCtr="0" compatLnSpc="1">
            <a:prstTxWarp prst="textNoShape">
              <a:avLst/>
            </a:prstTxWarp>
          </a:bodyPr>
          <a:lstStyle>
            <a:lvl1pPr>
              <a:defRPr b="0">
                <a:latin typeface="Times" charset="0"/>
              </a:defRPr>
            </a:lvl1pPr>
          </a:lstStyle>
          <a:p>
            <a:pPr>
              <a:defRPr/>
            </a:pPr>
            <a:fld id="{C9E0600D-7F16-44BB-9B8E-C4FD582246A2}" type="slidenum">
              <a:rPr lang="en-US">
                <a:solidFill>
                  <a:srgbClr val="0D2543">
                    <a:tint val="75000"/>
                  </a:srgbClr>
                </a:solidFill>
              </a:rPr>
              <a:pPr>
                <a:defRPr/>
              </a:pPr>
              <a:t>‹#›</a:t>
            </a:fld>
            <a:endParaRPr lang="en-US" dirty="0">
              <a:solidFill>
                <a:srgbClr val="0D2543">
                  <a:tint val="75000"/>
                </a:srgbClr>
              </a:solidFill>
            </a:endParaRPr>
          </a:p>
        </p:txBody>
      </p:sp>
    </p:spTree>
    <p:extLst>
      <p:ext uri="{BB962C8B-B14F-4D97-AF65-F5344CB8AC3E}">
        <p14:creationId xmlns:p14="http://schemas.microsoft.com/office/powerpoint/2010/main" val="27045245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0"/>
            <a:ext cx="9152410" cy="3861621"/>
          </a:xfrm>
          <a:prstGeom prst="rect">
            <a:avLst/>
          </a:prstGeom>
          <a:gradFill flip="none" rotWithShape="1">
            <a:gsLst>
              <a:gs pos="63000">
                <a:srgbClr val="397C88"/>
              </a:gs>
              <a:gs pos="100000">
                <a:srgbClr val="80B2A5"/>
              </a:gs>
              <a:gs pos="0">
                <a:srgbClr val="0D2543"/>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2" name="Title 1"/>
          <p:cNvSpPr>
            <a:spLocks noGrp="1"/>
          </p:cNvSpPr>
          <p:nvPr>
            <p:ph type="ctrTitle" hasCustomPrompt="1"/>
          </p:nvPr>
        </p:nvSpPr>
        <p:spPr>
          <a:xfrm>
            <a:off x="609600" y="1901222"/>
            <a:ext cx="7772400" cy="1756378"/>
          </a:xfrm>
          <a:prstGeom prst="rect">
            <a:avLst/>
          </a:prstGeom>
          <a:effectLst>
            <a:outerShdw blurRad="50800" dist="38100" dir="2700000">
              <a:srgbClr val="000000">
                <a:alpha val="43000"/>
              </a:srgbClr>
            </a:outerShdw>
          </a:effectLst>
        </p:spPr>
        <p:txBody>
          <a:bodyPr wrap="square">
            <a:spAutoFit/>
          </a:bodyPr>
          <a:lstStyle>
            <a:lvl1pPr algn="l">
              <a:defRPr lang="en-US" sz="3800" u="none" baseline="0">
                <a:solidFill>
                  <a:schemeClr val="bg1"/>
                </a:solidFill>
                <a:latin typeface="+mn-lt"/>
              </a:defRPr>
            </a:lvl1pPr>
          </a:lstStyle>
          <a:p>
            <a:pPr marL="0" lvl="0" algn="l">
              <a:lnSpc>
                <a:spcPct val="95000"/>
              </a:lnSpc>
              <a:spcBef>
                <a:spcPts val="400"/>
              </a:spcBef>
            </a:pPr>
            <a:r>
              <a:rPr lang="en-US" dirty="0" smtClean="0"/>
              <a:t>TITLE OF PRESENTSATION</a:t>
            </a:r>
            <a:br>
              <a:rPr lang="en-US" dirty="0" smtClean="0"/>
            </a:br>
            <a:r>
              <a:rPr lang="en-US" dirty="0" smtClean="0"/>
              <a:t>Can BE UP TO THREE Lines Long;</a:t>
            </a:r>
            <a:br>
              <a:rPr lang="en-US" dirty="0" smtClean="0"/>
            </a:br>
            <a:r>
              <a:rPr lang="en-US" dirty="0" smtClean="0"/>
              <a:t>Otherwise shorten it</a:t>
            </a:r>
            <a:endParaRPr lang="en-US" dirty="0"/>
          </a:p>
        </p:txBody>
      </p:sp>
      <p:sp>
        <p:nvSpPr>
          <p:cNvPr id="3" name="Subtitle 2"/>
          <p:cNvSpPr>
            <a:spLocks noGrp="1"/>
          </p:cNvSpPr>
          <p:nvPr>
            <p:ph type="subTitle" idx="1"/>
          </p:nvPr>
        </p:nvSpPr>
        <p:spPr>
          <a:xfrm>
            <a:off x="1371600" y="4166421"/>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1" name="Rectangle 20"/>
          <p:cNvSpPr/>
          <p:nvPr userDrawn="1"/>
        </p:nvSpPr>
        <p:spPr>
          <a:xfrm>
            <a:off x="-15875" y="3861620"/>
            <a:ext cx="9152410" cy="1507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728568EB-DC0F-A442-9F04-D76D32EF72E7}" type="datetimeFigureOut">
              <a:rPr lang="en-US" smtClean="0">
                <a:solidFill>
                  <a:srgbClr val="0D2543"/>
                </a:solidFill>
                <a:latin typeface="Calibri"/>
              </a:rPr>
              <a:pPr defTabSz="457200" fontAlgn="auto">
                <a:spcBef>
                  <a:spcPts val="0"/>
                </a:spcBef>
                <a:spcAft>
                  <a:spcPts val="0"/>
                </a:spcAft>
              </a:pPr>
              <a:t>9/8/2014</a:t>
            </a:fld>
            <a:endParaRPr lang="en-US" dirty="0">
              <a:solidFill>
                <a:srgbClr val="0D2543"/>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fontAlgn="auto">
              <a:spcBef>
                <a:spcPts val="0"/>
              </a:spcBef>
              <a:spcAft>
                <a:spcPts val="0"/>
              </a:spcAft>
            </a:pPr>
            <a:endParaRPr lang="en-US" dirty="0">
              <a:solidFill>
                <a:srgbClr val="0D2543"/>
              </a:solidFill>
              <a:latin typeface="Calibri"/>
            </a:endParaRPr>
          </a:p>
        </p:txBody>
      </p:sp>
      <p:sp>
        <p:nvSpPr>
          <p:cNvPr id="6" name="Slide Number Placeholder 5"/>
          <p:cNvSpPr>
            <a:spLocks noGrp="1"/>
          </p:cNvSpPr>
          <p:nvPr>
            <p:ph type="sldNum" sz="quarter" idx="12"/>
          </p:nvPr>
        </p:nvSpPr>
        <p:spPr/>
        <p:txBody>
          <a:bodyPr/>
          <a:lstStyle/>
          <a:p>
            <a:fld id="{7965360E-D2C4-BD45-B83E-A034B4DF05EF}" type="slidenum">
              <a:rPr lang="en-US" smtClean="0">
                <a:solidFill>
                  <a:srgbClr val="0D2543">
                    <a:tint val="75000"/>
                  </a:srgbClr>
                </a:solidFill>
              </a:rPr>
              <a:pPr/>
              <a:t>‹#›</a:t>
            </a:fld>
            <a:endParaRPr lang="en-US" dirty="0">
              <a:solidFill>
                <a:srgbClr val="0D2543">
                  <a:tint val="75000"/>
                </a:srgbClr>
              </a:solidFill>
            </a:endParaRPr>
          </a:p>
        </p:txBody>
      </p:sp>
      <p:sp>
        <p:nvSpPr>
          <p:cNvPr id="7" name="Rectangle 6"/>
          <p:cNvSpPr/>
          <p:nvPr userDrawn="1"/>
        </p:nvSpPr>
        <p:spPr>
          <a:xfrm>
            <a:off x="-8410" y="5363924"/>
            <a:ext cx="9152410" cy="1494076"/>
          </a:xfrm>
          <a:prstGeom prst="rect">
            <a:avLst/>
          </a:prstGeom>
          <a:solidFill>
            <a:schemeClr val="bg2"/>
          </a:solidFill>
          <a:ln>
            <a:solidFill>
              <a:srgbClr val="EFE2C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pic>
        <p:nvPicPr>
          <p:cNvPr id="10" name="Picture 9" descr="Logo_GSI_Color_w_Margin_pmsL"/>
          <p:cNvPicPr>
            <a:picLocks noChangeAspect="1" noChangeArrowheads="1"/>
          </p:cNvPicPr>
          <p:nvPr userDrawn="1"/>
        </p:nvPicPr>
        <p:blipFill>
          <a:blip r:embed="rId2" cstate="print">
            <a:lum contrast="6000"/>
            <a:extLst>
              <a:ext uri="{28A0092B-C50C-407E-A947-70E740481C1C}">
                <a14:useLocalDpi xmlns:a14="http://schemas.microsoft.com/office/drawing/2010/main" val="0"/>
              </a:ext>
            </a:extLst>
          </a:blip>
          <a:srcRect r="496"/>
          <a:stretch>
            <a:fillRect/>
          </a:stretch>
        </p:blipFill>
        <p:spPr bwMode="auto">
          <a:xfrm>
            <a:off x="617883" y="4243585"/>
            <a:ext cx="1744317" cy="73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flipV="1">
            <a:off x="-15875" y="5393267"/>
            <a:ext cx="1857880" cy="1588"/>
          </a:xfrm>
          <a:prstGeom prst="line">
            <a:avLst/>
          </a:prstGeom>
          <a:ln w="190500" cap="flat" cmpd="sng" algn="ctr">
            <a:solidFill>
              <a:schemeClr val="accent5"/>
            </a:solidFill>
            <a:prstDash val="solid"/>
            <a:round/>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cxnSp>
        <p:nvCxnSpPr>
          <p:cNvPr id="16" name="Straight Connector 15"/>
          <p:cNvCxnSpPr/>
          <p:nvPr userDrawn="1"/>
        </p:nvCxnSpPr>
        <p:spPr>
          <a:xfrm>
            <a:off x="5190635" y="5394855"/>
            <a:ext cx="2484775" cy="1588"/>
          </a:xfrm>
          <a:prstGeom prst="line">
            <a:avLst/>
          </a:prstGeom>
          <a:ln w="190500" cap="flat" cmpd="sng" algn="ctr">
            <a:solidFill>
              <a:schemeClr val="accent1"/>
            </a:solidFill>
            <a:prstDash val="solid"/>
            <a:round/>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cxnSp>
        <p:nvCxnSpPr>
          <p:cNvPr id="17" name="Straight Connector 16"/>
          <p:cNvCxnSpPr/>
          <p:nvPr userDrawn="1"/>
        </p:nvCxnSpPr>
        <p:spPr>
          <a:xfrm>
            <a:off x="1842005" y="5393267"/>
            <a:ext cx="3348630" cy="1588"/>
          </a:xfrm>
          <a:prstGeom prst="line">
            <a:avLst/>
          </a:prstGeom>
          <a:ln w="190500" cap="flat" cmpd="sng" algn="ctr">
            <a:solidFill>
              <a:schemeClr val="accent3"/>
            </a:solidFill>
            <a:prstDash val="solid"/>
            <a:round/>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cxnSp>
        <p:nvCxnSpPr>
          <p:cNvPr id="18" name="Straight Connector 17"/>
          <p:cNvCxnSpPr/>
          <p:nvPr userDrawn="1"/>
        </p:nvCxnSpPr>
        <p:spPr>
          <a:xfrm>
            <a:off x="7667000" y="5396443"/>
            <a:ext cx="1510810" cy="1588"/>
          </a:xfrm>
          <a:prstGeom prst="line">
            <a:avLst/>
          </a:prstGeom>
          <a:ln w="190500" cap="flat" cmpd="sng" algn="ctr">
            <a:solidFill>
              <a:schemeClr val="accent4"/>
            </a:solidFill>
            <a:prstDash val="solid"/>
            <a:round/>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cxnSp>
        <p:nvCxnSpPr>
          <p:cNvPr id="19" name="Straight Connector 18"/>
          <p:cNvCxnSpPr/>
          <p:nvPr userDrawn="1"/>
        </p:nvCxnSpPr>
        <p:spPr>
          <a:xfrm>
            <a:off x="-15875" y="3866972"/>
            <a:ext cx="9168285" cy="1588"/>
          </a:xfrm>
          <a:prstGeom prst="line">
            <a:avLst/>
          </a:prstGeom>
          <a:ln w="114300" cap="flat" cmpd="sng" algn="ctr">
            <a:solidFill>
              <a:schemeClr val="accent3"/>
            </a:solidFill>
            <a:prstDash val="solid"/>
            <a:round/>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sp>
        <p:nvSpPr>
          <p:cNvPr id="24" name="Text Placeholder 23"/>
          <p:cNvSpPr>
            <a:spLocks noGrp="1"/>
          </p:cNvSpPr>
          <p:nvPr>
            <p:ph type="body" sz="quarter" idx="13" hasCustomPrompt="1"/>
          </p:nvPr>
        </p:nvSpPr>
        <p:spPr>
          <a:xfrm>
            <a:off x="606490" y="5588118"/>
            <a:ext cx="3581400" cy="355482"/>
          </a:xfrm>
          <a:effectLst/>
        </p:spPr>
        <p:txBody>
          <a:bodyPr wrap="square">
            <a:spAutoFit/>
          </a:bodyPr>
          <a:lstStyle>
            <a:lvl1pPr marL="0" indent="0">
              <a:buNone/>
              <a:defRPr lang="en-US" sz="1800" b="0" i="1" baseline="0" dirty="0" smtClean="0">
                <a:effectLst>
                  <a:outerShdw blurRad="50800" dist="38100" dir="2700000">
                    <a:srgbClr val="000000">
                      <a:alpha val="43000"/>
                    </a:srgbClr>
                  </a:outerShdw>
                </a:effectLst>
              </a:defRPr>
            </a:lvl1pPr>
            <a:lvl2pPr>
              <a:defRPr lang="en-US" sz="1800" dirty="0" smtClean="0"/>
            </a:lvl2pPr>
            <a:lvl3pPr>
              <a:defRPr lang="en-US" sz="1800" dirty="0" smtClean="0"/>
            </a:lvl3pPr>
            <a:lvl4pPr>
              <a:defRPr lang="en-US" dirty="0" smtClean="0"/>
            </a:lvl4pPr>
            <a:lvl5pPr>
              <a:defRPr lang="en-US" dirty="0">
                <a:solidFill>
                  <a:schemeClr val="tx1"/>
                </a:solidFill>
              </a:defRPr>
            </a:lvl5pPr>
          </a:lstStyle>
          <a:p>
            <a:pPr marL="0" lvl="0">
              <a:lnSpc>
                <a:spcPct val="95000"/>
              </a:lnSpc>
              <a:spcBef>
                <a:spcPts val="400"/>
              </a:spcBef>
            </a:pPr>
            <a:r>
              <a:rPr lang="en-US" dirty="0" smtClean="0"/>
              <a:t>Presenter/Author Names here</a:t>
            </a:r>
          </a:p>
        </p:txBody>
      </p:sp>
      <p:sp>
        <p:nvSpPr>
          <p:cNvPr id="26" name="Picture Placeholder 25"/>
          <p:cNvSpPr>
            <a:spLocks noGrp="1"/>
          </p:cNvSpPr>
          <p:nvPr>
            <p:ph type="pic" sz="quarter" idx="14"/>
          </p:nvPr>
        </p:nvSpPr>
        <p:spPr>
          <a:xfrm>
            <a:off x="2895600" y="4038600"/>
            <a:ext cx="1905000" cy="1143000"/>
          </a:xfrm>
        </p:spPr>
        <p:txBody>
          <a:bodyPr>
            <a:normAutofit/>
          </a:bodyPr>
          <a:lstStyle>
            <a:lvl1pPr>
              <a:defRPr sz="1000"/>
            </a:lvl1pPr>
          </a:lstStyle>
          <a:p>
            <a:endParaRPr lang="en-US" dirty="0"/>
          </a:p>
        </p:txBody>
      </p:sp>
      <p:sp>
        <p:nvSpPr>
          <p:cNvPr id="27" name="Picture Placeholder 25"/>
          <p:cNvSpPr>
            <a:spLocks noGrp="1"/>
          </p:cNvSpPr>
          <p:nvPr>
            <p:ph type="pic" sz="quarter" idx="15"/>
          </p:nvPr>
        </p:nvSpPr>
        <p:spPr>
          <a:xfrm>
            <a:off x="4953000" y="4038600"/>
            <a:ext cx="1905000" cy="1143000"/>
          </a:xfrm>
        </p:spPr>
        <p:txBody>
          <a:bodyPr>
            <a:normAutofit/>
          </a:bodyPr>
          <a:lstStyle>
            <a:lvl1pPr>
              <a:defRPr sz="1000"/>
            </a:lvl1pPr>
          </a:lstStyle>
          <a:p>
            <a:endParaRPr lang="en-US" dirty="0"/>
          </a:p>
        </p:txBody>
      </p:sp>
      <p:sp>
        <p:nvSpPr>
          <p:cNvPr id="28" name="Picture Placeholder 25"/>
          <p:cNvSpPr>
            <a:spLocks noGrp="1"/>
          </p:cNvSpPr>
          <p:nvPr>
            <p:ph type="pic" sz="quarter" idx="16"/>
          </p:nvPr>
        </p:nvSpPr>
        <p:spPr>
          <a:xfrm>
            <a:off x="7010400" y="4038600"/>
            <a:ext cx="1905000" cy="1143000"/>
          </a:xfrm>
        </p:spPr>
        <p:txBody>
          <a:bodyPr>
            <a:normAutofit/>
          </a:bodyPr>
          <a:lstStyle>
            <a:lvl1pPr>
              <a:defRPr sz="1000"/>
            </a:lvl1pPr>
          </a:lstStyle>
          <a:p>
            <a:endParaRPr lang="en-US" dirty="0"/>
          </a:p>
        </p:txBody>
      </p:sp>
    </p:spTree>
    <p:extLst>
      <p:ext uri="{BB962C8B-B14F-4D97-AF65-F5344CB8AC3E}">
        <p14:creationId xmlns:p14="http://schemas.microsoft.com/office/powerpoint/2010/main" val="3340811712"/>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81000"/>
            <a:ext cx="8229600" cy="582211"/>
          </a:xfrm>
        </p:spPr>
        <p:txBody>
          <a:bodyPr vert="horz"/>
          <a:lstStyle>
            <a:lvl1pPr algn="l">
              <a:defRPr/>
            </a:lvl1pPr>
          </a:lstStyle>
          <a:p>
            <a:r>
              <a:rPr lang="en-US" dirty="0" smtClean="0"/>
              <a:t>One line title</a:t>
            </a:r>
            <a:endParaRPr lang="en-US" dirty="0"/>
          </a:p>
        </p:txBody>
      </p:sp>
      <p:sp>
        <p:nvSpPr>
          <p:cNvPr id="3" name="Slide Number Placeholder 2"/>
          <p:cNvSpPr>
            <a:spLocks noGrp="1"/>
          </p:cNvSpPr>
          <p:nvPr>
            <p:ph type="sldNum" sz="quarter" idx="10"/>
          </p:nvPr>
        </p:nvSpPr>
        <p:spPr/>
        <p:txBody>
          <a:bodyPr/>
          <a:lstStyle/>
          <a:p>
            <a:fld id="{7965360E-D2C4-BD45-B83E-A034B4DF05EF}" type="slidenum">
              <a:rPr lang="en-US" smtClean="0">
                <a:solidFill>
                  <a:srgbClr val="0D2543">
                    <a:tint val="75000"/>
                  </a:srgbClr>
                </a:solidFill>
              </a:rPr>
              <a:pPr/>
              <a:t>‹#›</a:t>
            </a:fld>
            <a:endParaRPr lang="en-US" dirty="0">
              <a:solidFill>
                <a:srgbClr val="0D2543">
                  <a:tint val="75000"/>
                </a:srgbClr>
              </a:solidFill>
            </a:endParaRPr>
          </a:p>
        </p:txBody>
      </p:sp>
      <p:sp>
        <p:nvSpPr>
          <p:cNvPr id="6" name="Text Placeholder 5"/>
          <p:cNvSpPr>
            <a:spLocks noGrp="1"/>
          </p:cNvSpPr>
          <p:nvPr>
            <p:ph type="body" sz="quarter" idx="11"/>
          </p:nvPr>
        </p:nvSpPr>
        <p:spPr>
          <a:xfrm>
            <a:off x="609600" y="1676400"/>
            <a:ext cx="8229600" cy="3886200"/>
          </a:xfrm>
        </p:spPr>
        <p:txBody>
          <a:bodyPr/>
          <a:lstStyle>
            <a:lvl1pPr>
              <a:buClr>
                <a:schemeClr val="accent2"/>
              </a:buClr>
              <a:defRPr>
                <a:solidFill>
                  <a:schemeClr val="tx1"/>
                </a:solidFill>
              </a:defRPr>
            </a:lvl1pPr>
            <a:lvl2pPr>
              <a:buClr>
                <a:schemeClr val="accent5"/>
              </a:buClr>
              <a:buFont typeface="Wingdings" charset="2"/>
              <a:buChar char="§"/>
              <a:defRPr>
                <a:solidFill>
                  <a:schemeClr val="tx1"/>
                </a:solidFill>
              </a:defRPr>
            </a:lvl2pPr>
            <a:lvl3pPr>
              <a:buClr>
                <a:schemeClr val="accent4"/>
              </a:buClr>
              <a:defRPr>
                <a:solidFill>
                  <a:schemeClr val="tx1"/>
                </a:solidFill>
              </a:defRPr>
            </a:lvl3pPr>
            <a:lvl4pPr>
              <a:buClr>
                <a:schemeClr val="accent1"/>
              </a:buClr>
              <a:buFont typeface="Calibri"/>
              <a:buChar cha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17089085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ontents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965360E-D2C4-BD45-B83E-A034B4DF05EF}" type="slidenum">
              <a:rPr lang="en-US" smtClean="0">
                <a:solidFill>
                  <a:srgbClr val="0D2543">
                    <a:tint val="75000"/>
                  </a:srgbClr>
                </a:solidFill>
              </a:rPr>
              <a:pPr/>
              <a:t>‹#›</a:t>
            </a:fld>
            <a:endParaRPr lang="en-US" dirty="0">
              <a:solidFill>
                <a:srgbClr val="0D2543">
                  <a:tint val="75000"/>
                </a:srgbClr>
              </a:solidFill>
            </a:endParaRPr>
          </a:p>
        </p:txBody>
      </p:sp>
      <p:sp>
        <p:nvSpPr>
          <p:cNvPr id="5" name="Text Placeholder 4"/>
          <p:cNvSpPr>
            <a:spLocks noGrp="1"/>
          </p:cNvSpPr>
          <p:nvPr>
            <p:ph type="body" sz="quarter" idx="11" hasCustomPrompt="1"/>
          </p:nvPr>
        </p:nvSpPr>
        <p:spPr>
          <a:xfrm>
            <a:off x="1371600" y="1524000"/>
            <a:ext cx="7010399" cy="4343400"/>
          </a:xfrm>
        </p:spPr>
        <p:txBody>
          <a:bodyPr>
            <a:normAutofit/>
          </a:bodyPr>
          <a:lstStyle>
            <a:lvl1pPr marL="685800" marR="0" indent="-685800" algn="l" defTabSz="457200" rtl="0" eaLnBrk="1" fontAlgn="auto" latinLnBrk="0" hangingPunct="1">
              <a:lnSpc>
                <a:spcPct val="150000"/>
              </a:lnSpc>
              <a:spcBef>
                <a:spcPts val="2600"/>
              </a:spcBef>
              <a:spcAft>
                <a:spcPts val="0"/>
              </a:spcAft>
              <a:buClr>
                <a:srgbClr val="FFFFFF"/>
              </a:buClr>
              <a:buSzPct val="150000"/>
              <a:buFont typeface="Arial"/>
              <a:buNone/>
              <a:tabLst/>
              <a:defRPr sz="2400" b="1" i="0" baseline="0">
                <a:solidFill>
                  <a:srgbClr val="0D2543"/>
                </a:solidFill>
              </a:defRPr>
            </a:lvl1pPr>
          </a:lstStyle>
          <a:p>
            <a:pPr marL="685800" marR="0" lvl="0" indent="-685800" algn="l" defTabSz="457200" rtl="0" eaLnBrk="1" fontAlgn="auto" latinLnBrk="0" hangingPunct="1">
              <a:lnSpc>
                <a:spcPct val="150000"/>
              </a:lnSpc>
              <a:spcBef>
                <a:spcPts val="2000"/>
              </a:spcBef>
              <a:spcAft>
                <a:spcPts val="0"/>
              </a:spcAft>
              <a:buClr>
                <a:srgbClr val="FFFFFF"/>
              </a:buClr>
              <a:buSzPct val="150000"/>
              <a:buFont typeface="Arial"/>
              <a:buNone/>
              <a:tabLst/>
              <a:defRPr/>
            </a:pPr>
            <a:r>
              <a:rPr lang="en-US" dirty="0" smtClean="0"/>
              <a:t>TOPIC 1</a:t>
            </a:r>
          </a:p>
          <a:p>
            <a:pPr lvl="0"/>
            <a:r>
              <a:rPr lang="en-US" dirty="0" smtClean="0"/>
              <a:t>TOPIC 2</a:t>
            </a:r>
          </a:p>
          <a:p>
            <a:pPr lvl="0"/>
            <a:r>
              <a:rPr lang="en-US" dirty="0" smtClean="0"/>
              <a:t>TOPIC 3</a:t>
            </a:r>
          </a:p>
          <a:p>
            <a:pPr marL="685800" marR="0" lvl="0" indent="-685800" algn="l" defTabSz="457200" rtl="0" eaLnBrk="1" fontAlgn="auto" latinLnBrk="0" hangingPunct="1">
              <a:lnSpc>
                <a:spcPct val="150000"/>
              </a:lnSpc>
              <a:spcBef>
                <a:spcPts val="2000"/>
              </a:spcBef>
              <a:spcAft>
                <a:spcPts val="0"/>
              </a:spcAft>
              <a:buClr>
                <a:srgbClr val="FFFFFF"/>
              </a:buClr>
              <a:buSzPct val="150000"/>
              <a:buFont typeface="Arial"/>
              <a:buNone/>
              <a:tabLst/>
              <a:defRPr/>
            </a:pPr>
            <a:r>
              <a:rPr lang="en-US" dirty="0" smtClean="0"/>
              <a:t>TOPIC 4</a:t>
            </a:r>
          </a:p>
          <a:p>
            <a:pPr lvl="0"/>
            <a:r>
              <a:rPr lang="en-US" dirty="0" smtClean="0"/>
              <a:t>TOPIC 5</a:t>
            </a:r>
          </a:p>
        </p:txBody>
      </p:sp>
      <p:sp>
        <p:nvSpPr>
          <p:cNvPr id="6" name="Rectangle 5"/>
          <p:cNvSpPr/>
          <p:nvPr userDrawn="1"/>
        </p:nvSpPr>
        <p:spPr>
          <a:xfrm>
            <a:off x="0" y="0"/>
            <a:ext cx="9156802" cy="1219200"/>
          </a:xfrm>
          <a:prstGeom prst="rect">
            <a:avLst/>
          </a:prstGeom>
          <a:gradFill flip="none" rotWithShape="1">
            <a:gsLst>
              <a:gs pos="63000">
                <a:srgbClr val="397C88"/>
              </a:gs>
              <a:gs pos="100000">
                <a:srgbClr val="80B2A5"/>
              </a:gs>
              <a:gs pos="0">
                <a:srgbClr val="0D2543"/>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7" name="Rectangle 6"/>
          <p:cNvSpPr/>
          <p:nvPr userDrawn="1"/>
        </p:nvSpPr>
        <p:spPr>
          <a:xfrm>
            <a:off x="620751" y="517071"/>
            <a:ext cx="5898690" cy="564257"/>
          </a:xfrm>
          <a:prstGeom prst="rect">
            <a:avLst/>
          </a:prstGeom>
          <a:effectLst>
            <a:outerShdw blurRad="50800" dist="38100" dir="2700000">
              <a:srgbClr val="000000">
                <a:alpha val="43000"/>
              </a:srgbClr>
            </a:outerShdw>
          </a:effectLst>
        </p:spPr>
        <p:txBody>
          <a:bodyPr wrap="square">
            <a:spAutoFit/>
          </a:bodyPr>
          <a:lstStyle/>
          <a:p>
            <a:pPr defTabSz="457200" fontAlgn="auto">
              <a:lnSpc>
                <a:spcPct val="95000"/>
              </a:lnSpc>
              <a:spcBef>
                <a:spcPts val="400"/>
              </a:spcBef>
              <a:spcAft>
                <a:spcPts val="0"/>
              </a:spcAft>
            </a:pPr>
            <a:r>
              <a:rPr lang="en-US" sz="3200" b="1" i="1" dirty="0" smtClean="0">
                <a:solidFill>
                  <a:prstClr val="white"/>
                </a:solidFill>
                <a:effectLst>
                  <a:outerShdw blurRad="50800" dist="38100" dir="2700000">
                    <a:srgbClr val="000000">
                      <a:alpha val="43000"/>
                    </a:srgbClr>
                  </a:outerShdw>
                </a:effectLst>
                <a:latin typeface="Calibri"/>
              </a:rPr>
              <a:t>Contents of Presentation</a:t>
            </a:r>
            <a:endParaRPr lang="en-US" sz="3200" b="1" i="1" dirty="0">
              <a:solidFill>
                <a:prstClr val="white"/>
              </a:solidFill>
              <a:effectLst>
                <a:outerShdw blurRad="50800" dist="38100" dir="2700000">
                  <a:srgbClr val="000000">
                    <a:alpha val="43000"/>
                  </a:srgbClr>
                </a:outerShdw>
              </a:effectLst>
              <a:latin typeface="Calibri"/>
              <a:cs typeface="Calibri"/>
            </a:endParaRPr>
          </a:p>
        </p:txBody>
      </p:sp>
      <p:cxnSp>
        <p:nvCxnSpPr>
          <p:cNvPr id="8" name="Straight Connector 7"/>
          <p:cNvCxnSpPr/>
          <p:nvPr userDrawn="1"/>
        </p:nvCxnSpPr>
        <p:spPr>
          <a:xfrm>
            <a:off x="0" y="1219200"/>
            <a:ext cx="9156802" cy="5443"/>
          </a:xfrm>
          <a:prstGeom prst="line">
            <a:avLst/>
          </a:prstGeom>
          <a:ln w="76200" cap="flat" cmpd="sng" algn="ctr">
            <a:solidFill>
              <a:schemeClr val="accent3"/>
            </a:solidFill>
            <a:prstDash val="solid"/>
            <a:round/>
            <a:headEnd type="none" w="med" len="med"/>
            <a:tailEnd type="none" w="med" len="med"/>
          </a:ln>
          <a:effectLst>
            <a:outerShdw blurRad="50800" dist="50800" dir="2700000">
              <a:srgbClr val="000000">
                <a:alpha val="43000"/>
              </a:srgbClr>
            </a:outerShdw>
          </a:effectLst>
        </p:spPr>
        <p:style>
          <a:lnRef idx="2">
            <a:schemeClr val="accent3"/>
          </a:lnRef>
          <a:fillRef idx="0">
            <a:schemeClr val="accent3"/>
          </a:fillRef>
          <a:effectRef idx="1">
            <a:schemeClr val="accent3"/>
          </a:effectRef>
          <a:fontRef idx="minor">
            <a:schemeClr val="tx1"/>
          </a:fontRef>
        </p:style>
      </p:cxnSp>
      <p:sp>
        <p:nvSpPr>
          <p:cNvPr id="16" name="Text Placeholder 15"/>
          <p:cNvSpPr>
            <a:spLocks noGrp="1"/>
          </p:cNvSpPr>
          <p:nvPr>
            <p:ph type="body" sz="quarter" idx="13" hasCustomPrompt="1"/>
          </p:nvPr>
        </p:nvSpPr>
        <p:spPr>
          <a:xfrm>
            <a:off x="695207" y="1552221"/>
            <a:ext cx="609600" cy="685800"/>
          </a:xfrm>
          <a:effectLst>
            <a:outerShdw blurRad="50800" dist="38100" dir="2700000">
              <a:srgbClr val="000000">
                <a:alpha val="43000"/>
              </a:srgbClr>
            </a:outerShdw>
          </a:effectLst>
        </p:spPr>
        <p:txBody>
          <a:bodyPr>
            <a:normAutofit/>
          </a:bodyPr>
          <a:lstStyle>
            <a:lvl1pPr>
              <a:buNone/>
              <a:defRPr sz="3400" b="1" i="1">
                <a:solidFill>
                  <a:schemeClr val="bg1"/>
                </a:solidFill>
              </a:defRPr>
            </a:lvl1pPr>
          </a:lstStyle>
          <a:p>
            <a:pPr lvl="0"/>
            <a:r>
              <a:rPr lang="en-US" dirty="0" smtClean="0"/>
              <a:t>1</a:t>
            </a:r>
            <a:endParaRPr lang="en-US" dirty="0"/>
          </a:p>
        </p:txBody>
      </p:sp>
      <p:sp>
        <p:nvSpPr>
          <p:cNvPr id="18" name="Text Placeholder 15"/>
          <p:cNvSpPr>
            <a:spLocks noGrp="1"/>
          </p:cNvSpPr>
          <p:nvPr>
            <p:ph type="body" sz="quarter" idx="14" hasCustomPrompt="1"/>
          </p:nvPr>
        </p:nvSpPr>
        <p:spPr>
          <a:xfrm>
            <a:off x="695207" y="2448751"/>
            <a:ext cx="609600" cy="685800"/>
          </a:xfrm>
          <a:effectLst>
            <a:outerShdw blurRad="50800" dist="38100" dir="2700000">
              <a:srgbClr val="000000">
                <a:alpha val="43000"/>
              </a:srgbClr>
            </a:outerShdw>
          </a:effectLst>
        </p:spPr>
        <p:txBody>
          <a:bodyPr>
            <a:normAutofit/>
          </a:bodyPr>
          <a:lstStyle>
            <a:lvl1pPr>
              <a:buNone/>
              <a:defRPr sz="3400" b="1" i="1">
                <a:solidFill>
                  <a:schemeClr val="bg1"/>
                </a:solidFill>
              </a:defRPr>
            </a:lvl1pPr>
          </a:lstStyle>
          <a:p>
            <a:pPr lvl="0"/>
            <a:r>
              <a:rPr lang="en-US" dirty="0" smtClean="0"/>
              <a:t>2</a:t>
            </a:r>
            <a:endParaRPr lang="en-US" dirty="0"/>
          </a:p>
        </p:txBody>
      </p:sp>
      <p:sp>
        <p:nvSpPr>
          <p:cNvPr id="19" name="Oval 18"/>
          <p:cNvSpPr/>
          <p:nvPr userDrawn="1"/>
        </p:nvSpPr>
        <p:spPr>
          <a:xfrm>
            <a:off x="-914400" y="3334930"/>
            <a:ext cx="566326" cy="572911"/>
          </a:xfrm>
          <a:prstGeom prst="ellipse">
            <a:avLst/>
          </a:prstGeom>
          <a:solidFill>
            <a:schemeClr val="accent2"/>
          </a:solidFill>
          <a:ln>
            <a:no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DC7D00"/>
              </a:solidFill>
            </a:endParaRPr>
          </a:p>
        </p:txBody>
      </p:sp>
      <p:sp>
        <p:nvSpPr>
          <p:cNvPr id="20" name="Text Placeholder 15"/>
          <p:cNvSpPr>
            <a:spLocks noGrp="1"/>
          </p:cNvSpPr>
          <p:nvPr>
            <p:ph type="body" sz="quarter" idx="15" hasCustomPrompt="1"/>
          </p:nvPr>
        </p:nvSpPr>
        <p:spPr>
          <a:xfrm>
            <a:off x="706358" y="3286951"/>
            <a:ext cx="609600" cy="685800"/>
          </a:xfrm>
          <a:effectLst>
            <a:outerShdw blurRad="50800" dist="38100" dir="2700000">
              <a:srgbClr val="000000">
                <a:alpha val="43000"/>
              </a:srgbClr>
            </a:outerShdw>
          </a:effectLst>
        </p:spPr>
        <p:txBody>
          <a:bodyPr>
            <a:normAutofit/>
          </a:bodyPr>
          <a:lstStyle>
            <a:lvl1pPr>
              <a:buNone/>
              <a:defRPr sz="3400" b="1" i="1">
                <a:solidFill>
                  <a:schemeClr val="bg1"/>
                </a:solidFill>
              </a:defRPr>
            </a:lvl1pPr>
          </a:lstStyle>
          <a:p>
            <a:pPr lvl="0"/>
            <a:r>
              <a:rPr lang="en-US" dirty="0" smtClean="0"/>
              <a:t>3</a:t>
            </a:r>
            <a:endParaRPr lang="en-US" dirty="0"/>
          </a:p>
        </p:txBody>
      </p:sp>
      <p:sp>
        <p:nvSpPr>
          <p:cNvPr id="22" name="Oval 21"/>
          <p:cNvSpPr/>
          <p:nvPr userDrawn="1"/>
        </p:nvSpPr>
        <p:spPr>
          <a:xfrm>
            <a:off x="-914400" y="1665110"/>
            <a:ext cx="566326" cy="572911"/>
          </a:xfrm>
          <a:prstGeom prst="ellipse">
            <a:avLst/>
          </a:prstGeom>
          <a:solidFill>
            <a:schemeClr val="accent2"/>
          </a:solidFill>
          <a:ln>
            <a:no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DC7D00"/>
              </a:solidFill>
            </a:endParaRPr>
          </a:p>
        </p:txBody>
      </p:sp>
      <p:sp>
        <p:nvSpPr>
          <p:cNvPr id="23" name="Text Placeholder 15"/>
          <p:cNvSpPr>
            <a:spLocks noGrp="1"/>
          </p:cNvSpPr>
          <p:nvPr>
            <p:ph type="body" sz="quarter" idx="16" hasCustomPrompt="1"/>
          </p:nvPr>
        </p:nvSpPr>
        <p:spPr>
          <a:xfrm>
            <a:off x="695207" y="4953000"/>
            <a:ext cx="609600" cy="685800"/>
          </a:xfrm>
          <a:effectLst>
            <a:outerShdw blurRad="50800" dist="38100" dir="2700000">
              <a:srgbClr val="000000">
                <a:alpha val="43000"/>
              </a:srgbClr>
            </a:outerShdw>
          </a:effectLst>
        </p:spPr>
        <p:txBody>
          <a:bodyPr>
            <a:normAutofit/>
          </a:bodyPr>
          <a:lstStyle>
            <a:lvl1pPr>
              <a:buNone/>
              <a:defRPr sz="3400" b="1" i="1">
                <a:solidFill>
                  <a:schemeClr val="bg1"/>
                </a:solidFill>
              </a:defRPr>
            </a:lvl1pPr>
          </a:lstStyle>
          <a:p>
            <a:pPr lvl="0"/>
            <a:r>
              <a:rPr lang="en-US" dirty="0" smtClean="0"/>
              <a:t>5</a:t>
            </a:r>
            <a:endParaRPr lang="en-US" dirty="0"/>
          </a:p>
        </p:txBody>
      </p:sp>
      <p:sp>
        <p:nvSpPr>
          <p:cNvPr id="24" name="Oval 23"/>
          <p:cNvSpPr/>
          <p:nvPr userDrawn="1"/>
        </p:nvSpPr>
        <p:spPr>
          <a:xfrm>
            <a:off x="-914400" y="2448751"/>
            <a:ext cx="566326" cy="572911"/>
          </a:xfrm>
          <a:prstGeom prst="ellipse">
            <a:avLst/>
          </a:prstGeom>
          <a:solidFill>
            <a:schemeClr val="accent2"/>
          </a:solidFill>
          <a:ln>
            <a:no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DC7D00"/>
              </a:solidFill>
            </a:endParaRPr>
          </a:p>
        </p:txBody>
      </p:sp>
      <p:sp>
        <p:nvSpPr>
          <p:cNvPr id="25" name="Text Placeholder 15"/>
          <p:cNvSpPr>
            <a:spLocks noGrp="1"/>
          </p:cNvSpPr>
          <p:nvPr>
            <p:ph type="body" sz="quarter" idx="17" hasCustomPrompt="1"/>
          </p:nvPr>
        </p:nvSpPr>
        <p:spPr>
          <a:xfrm>
            <a:off x="695207" y="4106337"/>
            <a:ext cx="609600" cy="685800"/>
          </a:xfrm>
          <a:effectLst>
            <a:outerShdw blurRad="50800" dist="38100" dir="2700000">
              <a:srgbClr val="000000">
                <a:alpha val="43000"/>
              </a:srgbClr>
            </a:outerShdw>
          </a:effectLst>
        </p:spPr>
        <p:txBody>
          <a:bodyPr>
            <a:normAutofit/>
          </a:bodyPr>
          <a:lstStyle>
            <a:lvl1pPr>
              <a:buNone/>
              <a:defRPr sz="3400" b="1" i="1">
                <a:solidFill>
                  <a:schemeClr val="bg1"/>
                </a:solidFill>
              </a:defRPr>
            </a:lvl1pPr>
          </a:lstStyle>
          <a:p>
            <a:pPr lvl="0"/>
            <a:r>
              <a:rPr lang="en-US" dirty="0" smtClean="0"/>
              <a:t>4</a:t>
            </a:r>
            <a:endParaRPr lang="en-US" dirty="0"/>
          </a:p>
        </p:txBody>
      </p:sp>
    </p:spTree>
    <p:extLst>
      <p:ext uri="{BB962C8B-B14F-4D97-AF65-F5344CB8AC3E}">
        <p14:creationId xmlns:p14="http://schemas.microsoft.com/office/powerpoint/2010/main" val="969258219"/>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6401" y="0"/>
            <a:ext cx="9144000" cy="4064000"/>
          </a:xfrm>
          <a:solidFill>
            <a:schemeClr val="bg2"/>
          </a:solidFill>
        </p:spPr>
        <p:txBody>
          <a:bodyPr/>
          <a:lstStyle>
            <a:lvl1pPr>
              <a:defRPr baseline="0"/>
            </a:lvl1pPr>
          </a:lstStyle>
          <a:p>
            <a:endParaRPr lang="en-US" dirty="0"/>
          </a:p>
        </p:txBody>
      </p:sp>
      <p:sp>
        <p:nvSpPr>
          <p:cNvPr id="18" name="Text Placeholder 17"/>
          <p:cNvSpPr>
            <a:spLocks noGrp="1"/>
          </p:cNvSpPr>
          <p:nvPr>
            <p:ph type="body" sz="quarter" idx="16" hasCustomPrompt="1"/>
          </p:nvPr>
        </p:nvSpPr>
        <p:spPr>
          <a:xfrm>
            <a:off x="565150" y="5480050"/>
            <a:ext cx="5181600" cy="384721"/>
          </a:xfrm>
          <a:effectLst/>
        </p:spPr>
        <p:txBody>
          <a:bodyPr wrap="square">
            <a:spAutoFit/>
          </a:bodyPr>
          <a:lstStyle>
            <a:lvl1pPr marL="0" indent="0">
              <a:buNone/>
              <a:defRPr lang="en-US" sz="2000" b="0" i="1" dirty="0"/>
            </a:lvl1pPr>
          </a:lstStyle>
          <a:p>
            <a:pPr marL="0" lvl="0">
              <a:lnSpc>
                <a:spcPct val="95000"/>
              </a:lnSpc>
              <a:spcBef>
                <a:spcPts val="400"/>
              </a:spcBef>
            </a:pPr>
            <a:r>
              <a:rPr lang="en-US" dirty="0" smtClean="0"/>
              <a:t>Name of Presenter (if different for this section)</a:t>
            </a:r>
            <a:endParaRPr lang="en-US" dirty="0"/>
          </a:p>
        </p:txBody>
      </p:sp>
      <p:sp>
        <p:nvSpPr>
          <p:cNvPr id="8" name="Rectangle 7"/>
          <p:cNvSpPr/>
          <p:nvPr userDrawn="1"/>
        </p:nvSpPr>
        <p:spPr>
          <a:xfrm>
            <a:off x="-2" y="4101395"/>
            <a:ext cx="9150403" cy="1280592"/>
          </a:xfrm>
          <a:prstGeom prst="rect">
            <a:avLst/>
          </a:prstGeom>
          <a:gradFill flip="none" rotWithShape="1">
            <a:gsLst>
              <a:gs pos="63000">
                <a:srgbClr val="397C88"/>
              </a:gs>
              <a:gs pos="100000">
                <a:srgbClr val="80B2A5"/>
              </a:gs>
              <a:gs pos="0">
                <a:srgbClr val="0D2543"/>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16" name="Text Placeholder 15"/>
          <p:cNvSpPr>
            <a:spLocks noGrp="1"/>
          </p:cNvSpPr>
          <p:nvPr>
            <p:ph type="body" sz="quarter" idx="15" hasCustomPrompt="1"/>
          </p:nvPr>
        </p:nvSpPr>
        <p:spPr>
          <a:xfrm>
            <a:off x="533400" y="4191000"/>
            <a:ext cx="7397750" cy="1079270"/>
          </a:xfrm>
          <a:effectLst>
            <a:outerShdw blurRad="50800" dist="38100" dir="2700000">
              <a:srgbClr val="000000">
                <a:alpha val="43000"/>
              </a:srgbClr>
            </a:outerShdw>
          </a:effectLst>
        </p:spPr>
        <p:txBody>
          <a:bodyPr wrap="square">
            <a:spAutoFit/>
          </a:bodyPr>
          <a:lstStyle>
            <a:lvl1pPr marL="0" indent="0">
              <a:buNone/>
              <a:defRPr lang="en-US" sz="3200" cap="all" dirty="0">
                <a:solidFill>
                  <a:schemeClr val="bg1"/>
                </a:solidFill>
                <a:effectLst>
                  <a:outerShdw blurRad="50800" dist="38100" dir="2700000">
                    <a:srgbClr val="000000">
                      <a:alpha val="43000"/>
                    </a:srgbClr>
                  </a:outerShdw>
                </a:effectLst>
              </a:defRPr>
            </a:lvl1pPr>
          </a:lstStyle>
          <a:p>
            <a:pPr>
              <a:lnSpc>
                <a:spcPct val="95000"/>
              </a:lnSpc>
              <a:spcBef>
                <a:spcPts val="400"/>
              </a:spcBef>
            </a:pPr>
            <a:r>
              <a:rPr lang="en-US" sz="3200" b="1" cap="all" dirty="0" smtClean="0">
                <a:solidFill>
                  <a:schemeClr val="bg1"/>
                </a:solidFill>
                <a:effectLst>
                  <a:outerShdw blurRad="50800" dist="38100" dir="2700000">
                    <a:srgbClr val="000000">
                      <a:alpha val="43000"/>
                    </a:srgbClr>
                  </a:outerShdw>
                </a:effectLst>
              </a:rPr>
              <a:t>TRANSITION SLIDE – SECTION HEAD</a:t>
            </a:r>
          </a:p>
          <a:p>
            <a:pPr>
              <a:lnSpc>
                <a:spcPct val="95000"/>
              </a:lnSpc>
              <a:spcBef>
                <a:spcPts val="400"/>
              </a:spcBef>
            </a:pPr>
            <a:r>
              <a:rPr lang="en-US" sz="3200" b="1" cap="all" dirty="0" smtClean="0">
                <a:ln>
                  <a:noFill/>
                </a:ln>
                <a:solidFill>
                  <a:schemeClr val="bg1"/>
                </a:solidFill>
                <a:effectLst>
                  <a:outerShdw blurRad="50800" dist="38100" dir="2700000">
                    <a:srgbClr val="000000">
                      <a:alpha val="43000"/>
                    </a:srgbClr>
                  </a:outerShdw>
                </a:effectLst>
                <a:latin typeface="+mn-lt"/>
                <a:cs typeface="Calibri"/>
              </a:rPr>
              <a:t>GOES HERE</a:t>
            </a:r>
            <a:endParaRPr lang="en-US" sz="3200" b="1" cap="all" dirty="0">
              <a:ln>
                <a:noFill/>
              </a:ln>
              <a:solidFill>
                <a:schemeClr val="bg1"/>
              </a:solidFill>
              <a:effectLst>
                <a:outerShdw blurRad="50800" dist="38100" dir="2700000">
                  <a:srgbClr val="000000">
                    <a:alpha val="43000"/>
                  </a:srgbClr>
                </a:outerShdw>
              </a:effectLst>
              <a:latin typeface="+mn-lt"/>
              <a:cs typeface="Calibri"/>
            </a:endParaRPr>
          </a:p>
        </p:txBody>
      </p:sp>
      <p:sp>
        <p:nvSpPr>
          <p:cNvPr id="6" name="Slide Number Placeholder 5"/>
          <p:cNvSpPr>
            <a:spLocks noGrp="1"/>
          </p:cNvSpPr>
          <p:nvPr>
            <p:ph type="sldNum" sz="quarter" idx="12"/>
          </p:nvPr>
        </p:nvSpPr>
        <p:spPr>
          <a:xfrm>
            <a:off x="8375650" y="6356350"/>
            <a:ext cx="622300" cy="365125"/>
          </a:xfrm>
        </p:spPr>
        <p:txBody>
          <a:bodyPr/>
          <a:lstStyle>
            <a:lvl1pPr>
              <a:defRPr sz="1000"/>
            </a:lvl1pPr>
          </a:lstStyle>
          <a:p>
            <a:fld id="{7965360E-D2C4-BD45-B83E-A034B4DF05EF}" type="slidenum">
              <a:rPr lang="en-US" smtClean="0">
                <a:solidFill>
                  <a:srgbClr val="0D2543">
                    <a:tint val="75000"/>
                  </a:srgbClr>
                </a:solidFill>
              </a:rPr>
              <a:pPr/>
              <a:t>‹#›</a:t>
            </a:fld>
            <a:endParaRPr lang="en-US" dirty="0">
              <a:solidFill>
                <a:srgbClr val="0D2543">
                  <a:tint val="75000"/>
                </a:srgbClr>
              </a:solidFill>
            </a:endParaRPr>
          </a:p>
        </p:txBody>
      </p:sp>
      <p:cxnSp>
        <p:nvCxnSpPr>
          <p:cNvPr id="10" name="Straight Connector 9"/>
          <p:cNvCxnSpPr/>
          <p:nvPr userDrawn="1"/>
        </p:nvCxnSpPr>
        <p:spPr>
          <a:xfrm>
            <a:off x="-38196" y="4095145"/>
            <a:ext cx="9236171" cy="11415"/>
          </a:xfrm>
          <a:prstGeom prst="line">
            <a:avLst/>
          </a:prstGeom>
          <a:ln w="76200" cap="flat" cmpd="sng" algn="ctr">
            <a:solidFill>
              <a:schemeClr val="accent3"/>
            </a:solidFill>
            <a:prstDash val="solid"/>
            <a:round/>
            <a:headEnd type="none" w="med" len="med"/>
            <a:tailEnd type="none" w="med" len="med"/>
          </a:ln>
          <a:effectLst>
            <a:outerShdw blurRad="50800" dist="50800" dir="2700000">
              <a:srgbClr val="000000">
                <a:alpha val="43000"/>
              </a:srgbClr>
            </a:outerShdw>
          </a:effectLst>
        </p:spPr>
        <p:style>
          <a:lnRef idx="2">
            <a:schemeClr val="accent3"/>
          </a:lnRef>
          <a:fillRef idx="0">
            <a:schemeClr val="accent3"/>
          </a:fillRef>
          <a:effectRef idx="1">
            <a:schemeClr val="accent3"/>
          </a:effectRef>
          <a:fontRef idx="minor">
            <a:schemeClr val="tx1"/>
          </a:fontRef>
        </p:style>
      </p:cxnSp>
      <p:cxnSp>
        <p:nvCxnSpPr>
          <p:cNvPr id="14" name="Straight Connector 13"/>
          <p:cNvCxnSpPr/>
          <p:nvPr userDrawn="1"/>
        </p:nvCxnSpPr>
        <p:spPr>
          <a:xfrm>
            <a:off x="-38196" y="5380399"/>
            <a:ext cx="9217121" cy="4401"/>
          </a:xfrm>
          <a:prstGeom prst="line">
            <a:avLst/>
          </a:prstGeom>
          <a:ln w="76200" cap="flat" cmpd="sng" algn="ctr">
            <a:solidFill>
              <a:schemeClr val="accent3"/>
            </a:solidFill>
            <a:prstDash val="solid"/>
            <a:round/>
            <a:headEnd type="none" w="med" len="med"/>
            <a:tailEnd type="none" w="med" len="med"/>
          </a:ln>
          <a:effectLst>
            <a:outerShdw blurRad="50800" dist="50800" dir="2700000">
              <a:srgbClr val="000000">
                <a:alpha val="43000"/>
              </a:srgbClr>
            </a:outerShdw>
          </a:effectLst>
        </p:spPr>
        <p:style>
          <a:lnRef idx="2">
            <a:schemeClr val="accent3"/>
          </a:lnRef>
          <a:fillRef idx="0">
            <a:schemeClr val="accent3"/>
          </a:fillRef>
          <a:effectRef idx="1">
            <a:schemeClr val="accent3"/>
          </a:effectRef>
          <a:fontRef idx="minor">
            <a:schemeClr val="tx1"/>
          </a:fontRef>
        </p:style>
      </p:cxnSp>
      <p:sp>
        <p:nvSpPr>
          <p:cNvPr id="3" name="Text Placeholder 2"/>
          <p:cNvSpPr>
            <a:spLocks noGrp="1"/>
          </p:cNvSpPr>
          <p:nvPr>
            <p:ph type="body" sz="quarter" idx="13" hasCustomPrompt="1"/>
          </p:nvPr>
        </p:nvSpPr>
        <p:spPr>
          <a:xfrm>
            <a:off x="443542" y="3411556"/>
            <a:ext cx="765074" cy="779444"/>
          </a:xfrm>
          <a:effectLst>
            <a:outerShdw blurRad="50800" dist="38100" dir="2700000">
              <a:srgbClr val="000000">
                <a:alpha val="43000"/>
              </a:srgbClr>
            </a:outerShdw>
          </a:effectLst>
        </p:spPr>
        <p:txBody>
          <a:bodyPr wrap="square">
            <a:spAutoFit/>
          </a:bodyPr>
          <a:lstStyle>
            <a:lvl1pPr marL="0" indent="0" algn="ctr">
              <a:buNone/>
              <a:defRPr lang="en-US" sz="4700" i="1" dirty="0">
                <a:solidFill>
                  <a:schemeClr val="bg1"/>
                </a:solidFill>
                <a:effectLst>
                  <a:outerShdw blurRad="50800" dist="38100" dir="2700000">
                    <a:srgbClr val="000000">
                      <a:alpha val="43000"/>
                    </a:srgbClr>
                  </a:outerShdw>
                </a:effectLst>
              </a:defRPr>
            </a:lvl1pPr>
          </a:lstStyle>
          <a:p>
            <a:pPr marL="0" lvl="0">
              <a:lnSpc>
                <a:spcPct val="95000"/>
              </a:lnSpc>
              <a:spcBef>
                <a:spcPts val="400"/>
              </a:spcBef>
            </a:pPr>
            <a:r>
              <a:rPr lang="en-US" dirty="0" smtClean="0"/>
              <a:t>#</a:t>
            </a:r>
            <a:endParaRPr lang="en-US" dirty="0"/>
          </a:p>
        </p:txBody>
      </p:sp>
    </p:spTree>
    <p:extLst>
      <p:ext uri="{BB962C8B-B14F-4D97-AF65-F5344CB8AC3E}">
        <p14:creationId xmlns:p14="http://schemas.microsoft.com/office/powerpoint/2010/main" val="1007072301"/>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wo Line Header">
    <p:spTree>
      <p:nvGrpSpPr>
        <p:cNvPr id="1" name=""/>
        <p:cNvGrpSpPr/>
        <p:nvPr/>
      </p:nvGrpSpPr>
      <p:grpSpPr>
        <a:xfrm>
          <a:off x="0" y="0"/>
          <a:ext cx="0" cy="0"/>
          <a:chOff x="0" y="0"/>
          <a:chExt cx="0" cy="0"/>
        </a:xfrm>
      </p:grpSpPr>
      <p:sp>
        <p:nvSpPr>
          <p:cNvPr id="7" name="Rectangle 1"/>
          <p:cNvSpPr>
            <a:spLocks noChangeArrowheads="1"/>
          </p:cNvSpPr>
          <p:nvPr userDrawn="1"/>
        </p:nvSpPr>
        <p:spPr bwMode="auto">
          <a:xfrm>
            <a:off x="200177" y="399143"/>
            <a:ext cx="8839324" cy="939232"/>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defTabSz="457200" eaLnBrk="0" fontAlgn="auto" hangingPunct="0">
              <a:lnSpc>
                <a:spcPct val="85000"/>
              </a:lnSpc>
              <a:spcBef>
                <a:spcPts val="0"/>
              </a:spcBef>
              <a:spcAft>
                <a:spcPts val="0"/>
              </a:spcAft>
            </a:pPr>
            <a:r>
              <a:rPr lang="en-US" sz="3200" b="1" cap="all" dirty="0" smtClean="0">
                <a:solidFill>
                  <a:srgbClr val="FFFFFF"/>
                </a:solidFill>
                <a:effectLst>
                  <a:outerShdw blurRad="50800" dist="38100" dir="2700000">
                    <a:srgbClr val="000000">
                      <a:alpha val="43000"/>
                    </a:srgbClr>
                  </a:outerShdw>
                </a:effectLst>
                <a:latin typeface="Calibri"/>
              </a:rPr>
              <a:t>TWO line TITLE HERE 32 PT. CALIBRI CAN GO </a:t>
            </a:r>
          </a:p>
          <a:p>
            <a:pPr defTabSz="457200" eaLnBrk="0" fontAlgn="auto" hangingPunct="0">
              <a:lnSpc>
                <a:spcPct val="85000"/>
              </a:lnSpc>
              <a:spcBef>
                <a:spcPts val="0"/>
              </a:spcBef>
              <a:spcAft>
                <a:spcPts val="0"/>
              </a:spcAft>
            </a:pPr>
            <a:r>
              <a:rPr lang="en-US" sz="3200" b="1" cap="all" dirty="0" smtClean="0">
                <a:solidFill>
                  <a:srgbClr val="FFFFFF"/>
                </a:solidFill>
                <a:effectLst>
                  <a:outerShdw blurRad="50800" dist="38100" dir="2700000">
                    <a:srgbClr val="000000">
                      <a:alpha val="43000"/>
                    </a:srgbClr>
                  </a:outerShdw>
                </a:effectLst>
                <a:latin typeface="Calibri"/>
              </a:rPr>
              <a:t>HERE; try not to have 3 LINE TITLES</a:t>
            </a:r>
            <a:endParaRPr lang="en-US" sz="3200" b="1" cap="all" dirty="0">
              <a:solidFill>
                <a:srgbClr val="FFFFFF"/>
              </a:solidFill>
              <a:effectLst>
                <a:outerShdw blurRad="50800" dist="38100" dir="2700000">
                  <a:srgbClr val="000000">
                    <a:alpha val="43000"/>
                  </a:srgbClr>
                </a:outerShdw>
              </a:effectLst>
              <a:latin typeface="Calibri"/>
            </a:endParaRPr>
          </a:p>
        </p:txBody>
      </p:sp>
      <p:sp>
        <p:nvSpPr>
          <p:cNvPr id="5" name="Rectangle 4"/>
          <p:cNvSpPr/>
          <p:nvPr userDrawn="1"/>
        </p:nvSpPr>
        <p:spPr>
          <a:xfrm>
            <a:off x="-2671" y="-1"/>
            <a:ext cx="9217092" cy="1447801"/>
          </a:xfrm>
          <a:prstGeom prst="rect">
            <a:avLst/>
          </a:prstGeom>
          <a:gradFill flip="none" rotWithShape="1">
            <a:gsLst>
              <a:gs pos="63000">
                <a:srgbClr val="397C88"/>
              </a:gs>
              <a:gs pos="100000">
                <a:srgbClr val="80B2A5"/>
              </a:gs>
              <a:gs pos="0">
                <a:srgbClr val="0D2543"/>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2" name="Title 1"/>
          <p:cNvSpPr>
            <a:spLocks noGrp="1"/>
          </p:cNvSpPr>
          <p:nvPr>
            <p:ph type="title" hasCustomPrompt="1"/>
          </p:nvPr>
        </p:nvSpPr>
        <p:spPr>
          <a:xfrm>
            <a:off x="609600" y="364761"/>
            <a:ext cx="7804150" cy="930639"/>
          </a:xfr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a:defRPr lang="en-US"/>
            </a:lvl1pPr>
          </a:lstStyle>
          <a:p>
            <a:pPr marL="0" lvl="0" algn="l" eaLnBrk="0" hangingPunct="0">
              <a:lnSpc>
                <a:spcPct val="85000"/>
              </a:lnSpc>
            </a:pPr>
            <a:r>
              <a:rPr lang="en-US" dirty="0" smtClean="0"/>
              <a:t>TWO line TITLE HERE 32 PT. CALIBRI CAN GO </a:t>
            </a:r>
            <a:br>
              <a:rPr lang="en-US" dirty="0" smtClean="0"/>
            </a:br>
            <a:r>
              <a:rPr lang="en-US" dirty="0" smtClean="0"/>
              <a:t>HERE; try not to have 3 LINE TITLES</a:t>
            </a:r>
          </a:p>
        </p:txBody>
      </p:sp>
      <p:sp>
        <p:nvSpPr>
          <p:cNvPr id="3" name="Slide Number Placeholder 2"/>
          <p:cNvSpPr>
            <a:spLocks noGrp="1"/>
          </p:cNvSpPr>
          <p:nvPr>
            <p:ph type="sldNum" sz="quarter" idx="10"/>
          </p:nvPr>
        </p:nvSpPr>
        <p:spPr/>
        <p:txBody>
          <a:bodyPr/>
          <a:lstStyle/>
          <a:p>
            <a:fld id="{7965360E-D2C4-BD45-B83E-A034B4DF05EF}" type="slidenum">
              <a:rPr lang="en-US" smtClean="0">
                <a:solidFill>
                  <a:srgbClr val="0D2543">
                    <a:tint val="75000"/>
                  </a:srgbClr>
                </a:solidFill>
              </a:rPr>
              <a:pPr/>
              <a:t>‹#›</a:t>
            </a:fld>
            <a:endParaRPr lang="en-US" dirty="0">
              <a:solidFill>
                <a:srgbClr val="0D2543">
                  <a:tint val="75000"/>
                </a:srgbClr>
              </a:solidFill>
            </a:endParaRPr>
          </a:p>
        </p:txBody>
      </p:sp>
      <p:sp>
        <p:nvSpPr>
          <p:cNvPr id="4" name="Slide Number Placeholder 5"/>
          <p:cNvSpPr txBox="1">
            <a:spLocks/>
          </p:cNvSpPr>
          <p:nvPr userDrawn="1"/>
        </p:nvSpPr>
        <p:spPr>
          <a:xfrm>
            <a:off x="8375650" y="6374492"/>
            <a:ext cx="62230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7965360E-D2C4-BD45-B83E-A034B4DF05EF}" type="slidenum">
              <a:rPr lang="en-US" smtClean="0">
                <a:solidFill>
                  <a:srgbClr val="0D2543">
                    <a:tint val="75000"/>
                  </a:srgbClr>
                </a:solidFill>
              </a:rPr>
              <a:pPr fontAlgn="auto">
                <a:spcBef>
                  <a:spcPts val="0"/>
                </a:spcBef>
                <a:spcAft>
                  <a:spcPts val="0"/>
                </a:spcAft>
              </a:pPr>
              <a:t>‹#›</a:t>
            </a:fld>
            <a:endParaRPr lang="en-US" dirty="0">
              <a:solidFill>
                <a:srgbClr val="0D2543">
                  <a:tint val="75000"/>
                </a:srgbClr>
              </a:solidFill>
            </a:endParaRPr>
          </a:p>
        </p:txBody>
      </p:sp>
      <p:cxnSp>
        <p:nvCxnSpPr>
          <p:cNvPr id="6" name="Straight Connector 5"/>
          <p:cNvCxnSpPr/>
          <p:nvPr userDrawn="1"/>
        </p:nvCxnSpPr>
        <p:spPr>
          <a:xfrm flipV="1">
            <a:off x="-2670" y="1447800"/>
            <a:ext cx="9146670" cy="17148"/>
          </a:xfrm>
          <a:prstGeom prst="line">
            <a:avLst/>
          </a:prstGeom>
          <a:ln w="76200" cap="flat" cmpd="sng" algn="ctr">
            <a:solidFill>
              <a:srgbClr val="DFAB00"/>
            </a:solidFill>
            <a:prstDash val="solid"/>
            <a:round/>
            <a:headEnd type="none" w="med" len="med"/>
            <a:tailEnd type="none" w="med" len="med"/>
          </a:ln>
          <a:effectLst>
            <a:outerShdw blurRad="50800" dist="50800" dir="2700000">
              <a:srgbClr val="000000">
                <a:alpha val="43000"/>
              </a:srgbClr>
            </a:outerShdw>
          </a:effectLst>
        </p:spPr>
        <p:style>
          <a:lnRef idx="2">
            <a:schemeClr val="accent3"/>
          </a:lnRef>
          <a:fillRef idx="0">
            <a:schemeClr val="accent3"/>
          </a:fillRef>
          <a:effectRef idx="1">
            <a:schemeClr val="accent3"/>
          </a:effectRef>
          <a:fontRef idx="minor">
            <a:schemeClr val="tx1"/>
          </a:fontRef>
        </p:style>
      </p:cxnSp>
      <p:sp>
        <p:nvSpPr>
          <p:cNvPr id="9" name="Text Placeholder 2"/>
          <p:cNvSpPr>
            <a:spLocks noGrp="1"/>
          </p:cNvSpPr>
          <p:nvPr>
            <p:ph idx="1"/>
          </p:nvPr>
        </p:nvSpPr>
        <p:spPr>
          <a:xfrm>
            <a:off x="457200" y="1905001"/>
            <a:ext cx="8229600" cy="4191000"/>
          </a:xfrm>
          <a:prstGeom prst="rect">
            <a:avLst/>
          </a:prstGeom>
        </p:spPr>
        <p:txBody>
          <a:bodyPr vert="horz" lIns="91440" tIns="45720" rIns="91440" bIns="45720" rtlCol="0">
            <a:normAutofit/>
          </a:bodyPr>
          <a:lstStyle/>
          <a:p>
            <a:pPr lvl="0">
              <a:buClr>
                <a:schemeClr val="accent2"/>
              </a:buClr>
            </a:pPr>
            <a:r>
              <a:rPr lang="en-US" dirty="0" smtClean="0"/>
              <a:t>Click to edit Master text styles</a:t>
            </a:r>
          </a:p>
          <a:p>
            <a:pPr lvl="1">
              <a:buClr>
                <a:schemeClr val="accent5"/>
              </a:buClr>
              <a:buFont typeface="Wingdings" charset="2"/>
              <a:buChar char="§"/>
            </a:pPr>
            <a:r>
              <a:rPr lang="en-US" dirty="0" smtClean="0"/>
              <a:t>Second level</a:t>
            </a:r>
          </a:p>
          <a:p>
            <a:pPr lvl="2">
              <a:buClr>
                <a:schemeClr val="accent4"/>
              </a:buClr>
              <a:buFont typeface="Lucida Grande"/>
              <a:buChar char="–"/>
            </a:pPr>
            <a:r>
              <a:rPr lang="en-US" dirty="0" smtClean="0"/>
              <a:t>Third level</a:t>
            </a:r>
          </a:p>
          <a:p>
            <a:pPr lvl="3">
              <a:buClr>
                <a:schemeClr val="accent1"/>
              </a:buClr>
            </a:pPr>
            <a:r>
              <a:rPr lang="en-US" dirty="0" smtClean="0"/>
              <a:t>Fourth level</a:t>
            </a:r>
          </a:p>
        </p:txBody>
      </p:sp>
    </p:spTree>
    <p:extLst>
      <p:ext uri="{BB962C8B-B14F-4D97-AF65-F5344CB8AC3E}">
        <p14:creationId xmlns:p14="http://schemas.microsoft.com/office/powerpoint/2010/main" val="263306114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6554641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0" name="Content Placeholder 49"/>
          <p:cNvSpPr>
            <a:spLocks noGrp="1"/>
          </p:cNvSpPr>
          <p:nvPr>
            <p:ph sz="quarter" idx="19"/>
          </p:nvPr>
        </p:nvSpPr>
        <p:spPr>
          <a:xfrm>
            <a:off x="5328422" y="5029200"/>
            <a:ext cx="3510778" cy="1371600"/>
          </a:xfrm>
          <a:solidFill>
            <a:schemeClr val="accent2"/>
          </a:solidFill>
        </p:spPr>
        <p:txBody>
          <a:bodyPr/>
          <a:lstStyle>
            <a:lvl1pPr>
              <a:buNone/>
              <a:defRPr/>
            </a:lvl1pPr>
          </a:lstStyle>
          <a:p>
            <a:pPr lvl="0"/>
            <a:endParaRPr lang="en-US" dirty="0"/>
          </a:p>
        </p:txBody>
      </p:sp>
      <p:sp>
        <p:nvSpPr>
          <p:cNvPr id="10" name="Slide Number Placeholder 5"/>
          <p:cNvSpPr>
            <a:spLocks noGrp="1"/>
          </p:cNvSpPr>
          <p:nvPr>
            <p:ph type="sldNum" sz="quarter" idx="12"/>
          </p:nvPr>
        </p:nvSpPr>
        <p:spPr>
          <a:xfrm>
            <a:off x="8375650" y="6374492"/>
            <a:ext cx="622300" cy="365125"/>
          </a:xfrm>
        </p:spPr>
        <p:txBody>
          <a:bodyPr/>
          <a:lstStyle>
            <a:lvl1pPr>
              <a:defRPr sz="1000"/>
            </a:lvl1pPr>
          </a:lstStyle>
          <a:p>
            <a:fld id="{7965360E-D2C4-BD45-B83E-A034B4DF05EF}" type="slidenum">
              <a:rPr lang="en-US" smtClean="0">
                <a:solidFill>
                  <a:srgbClr val="0D2543">
                    <a:tint val="75000"/>
                  </a:srgbClr>
                </a:solidFill>
              </a:rPr>
              <a:pPr/>
              <a:t>‹#›</a:t>
            </a:fld>
            <a:endParaRPr lang="en-US" dirty="0">
              <a:solidFill>
                <a:srgbClr val="0D2543">
                  <a:tint val="75000"/>
                </a:srgbClr>
              </a:solidFill>
            </a:endParaRPr>
          </a:p>
        </p:txBody>
      </p:sp>
      <p:sp>
        <p:nvSpPr>
          <p:cNvPr id="23" name="Content Placeholder 2"/>
          <p:cNvSpPr>
            <a:spLocks noGrp="1"/>
          </p:cNvSpPr>
          <p:nvPr>
            <p:ph sz="half" idx="1" hasCustomPrompt="1"/>
          </p:nvPr>
        </p:nvSpPr>
        <p:spPr>
          <a:xfrm>
            <a:off x="5328422" y="2160816"/>
            <a:ext cx="3711078" cy="2792184"/>
          </a:xfrm>
          <a:prstGeom prst="rect">
            <a:avLst/>
          </a:prstGeom>
        </p:spPr>
        <p:txBody>
          <a:bodyPr/>
          <a:lstStyle>
            <a:lvl1pPr marL="342900" marR="0" indent="-342900" algn="l" defTabSz="457200" rtl="0" eaLnBrk="1" fontAlgn="auto" latinLnBrk="0" hangingPunct="1">
              <a:lnSpc>
                <a:spcPct val="100000"/>
              </a:lnSpc>
              <a:spcBef>
                <a:spcPct val="20000"/>
              </a:spcBef>
              <a:spcAft>
                <a:spcPts val="0"/>
              </a:spcAft>
              <a:buClr>
                <a:schemeClr val="accent2"/>
              </a:buClr>
              <a:buSzTx/>
              <a:buFont typeface="Arial"/>
              <a:buChar char="•"/>
              <a:tabLst/>
              <a:defRPr sz="2400" b="1">
                <a:solidFill>
                  <a:schemeClr val="tx1"/>
                </a:solidFill>
              </a:defRPr>
            </a:lvl1pPr>
            <a:lvl2pPr>
              <a:buClr>
                <a:schemeClr val="accent5"/>
              </a:buClr>
              <a:buFont typeface="Wingdings" charset="2"/>
              <a:buChar char="§"/>
              <a:defRPr sz="2400" b="1" baseline="0"/>
            </a:lvl2pPr>
            <a:lvl3pPr>
              <a:buClr>
                <a:schemeClr val="accent4"/>
              </a:buClr>
              <a:buFont typeface="Lucida Grande"/>
              <a:buChar char="–"/>
              <a:defRPr sz="2000" b="1"/>
            </a:lvl3pPr>
            <a:lvl4pPr>
              <a:buClr>
                <a:schemeClr val="accent1"/>
              </a:buClr>
              <a:defRPr sz="1800" b="1" baseline="0"/>
            </a:lvl4pPr>
            <a:lvl5pPr>
              <a:buNone/>
              <a:defRPr sz="1800" b="1"/>
            </a:lvl5pPr>
            <a:lvl6pPr>
              <a:defRPr sz="1800"/>
            </a:lvl6pPr>
            <a:lvl7pPr>
              <a:defRPr sz="1800"/>
            </a:lvl7pPr>
            <a:lvl8pPr>
              <a:defRPr sz="1800"/>
            </a:lvl8pPr>
            <a:lvl9pPr>
              <a:defRPr sz="1800"/>
            </a:lvl9pPr>
          </a:lstStyle>
          <a:p>
            <a:pPr lvl="0"/>
            <a:r>
              <a:rPr lang="en-US" dirty="0" smtClean="0"/>
              <a:t>First bullet-level of text</a:t>
            </a:r>
          </a:p>
          <a:p>
            <a:pPr marL="342900" marR="0" lvl="0" indent="-342900" algn="l" defTabSz="457200" rtl="0" eaLnBrk="1" fontAlgn="auto" latinLnBrk="0" hangingPunct="1">
              <a:lnSpc>
                <a:spcPct val="100000"/>
              </a:lnSpc>
              <a:spcBef>
                <a:spcPct val="20000"/>
              </a:spcBef>
              <a:spcAft>
                <a:spcPts val="0"/>
              </a:spcAft>
              <a:buClr>
                <a:schemeClr val="accent2"/>
              </a:buClr>
              <a:buSzTx/>
              <a:buFont typeface="Arial"/>
              <a:buChar char="•"/>
              <a:tabLst/>
              <a:defRPr/>
            </a:pPr>
            <a:r>
              <a:rPr lang="en-US" dirty="0" smtClean="0"/>
              <a:t>Text here</a:t>
            </a:r>
          </a:p>
          <a:p>
            <a:pPr marL="342900" marR="0" lvl="0" indent="-342900" algn="l" defTabSz="457200" rtl="0" eaLnBrk="1" fontAlgn="auto" latinLnBrk="0" hangingPunct="1">
              <a:lnSpc>
                <a:spcPct val="100000"/>
              </a:lnSpc>
              <a:spcBef>
                <a:spcPct val="20000"/>
              </a:spcBef>
              <a:spcAft>
                <a:spcPts val="0"/>
              </a:spcAft>
              <a:buClr>
                <a:schemeClr val="accent2"/>
              </a:buClr>
              <a:buSzTx/>
              <a:buFont typeface="Arial"/>
              <a:buChar char="•"/>
              <a:tabLst/>
              <a:defRPr/>
            </a:pPr>
            <a:r>
              <a:rPr lang="en-US" dirty="0" smtClean="0"/>
              <a:t>Explanation here</a:t>
            </a:r>
          </a:p>
          <a:p>
            <a:pPr lvl="0"/>
            <a:endParaRPr lang="en-US" dirty="0" smtClean="0"/>
          </a:p>
        </p:txBody>
      </p:sp>
      <p:sp>
        <p:nvSpPr>
          <p:cNvPr id="32" name="Content Placeholder 31"/>
          <p:cNvSpPr>
            <a:spLocks noGrp="1"/>
          </p:cNvSpPr>
          <p:nvPr>
            <p:ph sz="quarter" idx="14" hasCustomPrompt="1"/>
          </p:nvPr>
        </p:nvSpPr>
        <p:spPr>
          <a:xfrm>
            <a:off x="609600" y="1524000"/>
            <a:ext cx="7315200" cy="527050"/>
          </a:xfrm>
        </p:spPr>
        <p:txBody>
          <a:bodyPr>
            <a:normAutofit/>
          </a:bodyPr>
          <a:lstStyle>
            <a:lvl1pPr>
              <a:buNone/>
              <a:defRPr sz="2200" baseline="0"/>
            </a:lvl1pPr>
          </a:lstStyle>
          <a:p>
            <a:pPr lvl="0"/>
            <a:r>
              <a:rPr lang="en-US" dirty="0" smtClean="0"/>
              <a:t>Text can go here without a bullet, like an explanation</a:t>
            </a:r>
            <a:endParaRPr lang="en-US" dirty="0"/>
          </a:p>
        </p:txBody>
      </p:sp>
      <p:sp>
        <p:nvSpPr>
          <p:cNvPr id="36" name="Text Placeholder 35"/>
          <p:cNvSpPr>
            <a:spLocks noGrp="1"/>
          </p:cNvSpPr>
          <p:nvPr>
            <p:ph type="body" sz="quarter" idx="16" hasCustomPrompt="1"/>
          </p:nvPr>
        </p:nvSpPr>
        <p:spPr>
          <a:xfrm>
            <a:off x="5422900" y="5105400"/>
            <a:ext cx="3340100" cy="1295400"/>
          </a:xfrm>
        </p:spPr>
        <p:txBody>
          <a:bodyPr wrap="square">
            <a:normAutofit/>
          </a:bodyPr>
          <a:lstStyle>
            <a:lvl1pPr marL="0" algn="l">
              <a:buNone/>
              <a:defRPr sz="2000" b="1" i="1" baseline="0">
                <a:solidFill>
                  <a:schemeClr val="bg1"/>
                </a:solidFill>
                <a:effectLst>
                  <a:outerShdw blurRad="50800" dist="38100" dir="2700000">
                    <a:srgbClr val="000000">
                      <a:alpha val="43000"/>
                    </a:srgbClr>
                  </a:outerShdw>
                </a:effectLst>
              </a:defRPr>
            </a:lvl1pPr>
          </a:lstStyle>
          <a:p>
            <a:pPr lvl="0"/>
            <a:r>
              <a:rPr lang="en-US" dirty="0" smtClean="0"/>
              <a:t>A “Callout” can go here to explain image, or a </a:t>
            </a:r>
            <a:r>
              <a:rPr lang="en-US" dirty="0" err="1" smtClean="0"/>
              <a:t>keypoint</a:t>
            </a:r>
            <a:r>
              <a:rPr lang="en-US" dirty="0" smtClean="0"/>
              <a:t>. Center type  in a light teal box.</a:t>
            </a:r>
            <a:endParaRPr lang="en-US" dirty="0"/>
          </a:p>
        </p:txBody>
      </p:sp>
      <p:sp>
        <p:nvSpPr>
          <p:cNvPr id="37" name="Title Placeholder 1"/>
          <p:cNvSpPr>
            <a:spLocks noGrp="1"/>
          </p:cNvSpPr>
          <p:nvPr>
            <p:ph type="title"/>
          </p:nvPr>
        </p:nvSpPr>
        <p:spPr>
          <a:xfrm>
            <a:off x="609600" y="457200"/>
            <a:ext cx="8229600" cy="520655"/>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algn="l">
              <a:defRPr/>
            </a:lvl1pPr>
          </a:lstStyle>
          <a:p>
            <a:pPr marL="0" lvl="0" algn="l" eaLnBrk="0" hangingPunct="0">
              <a:lnSpc>
                <a:spcPct val="85000"/>
              </a:lnSpc>
            </a:pPr>
            <a:r>
              <a:rPr lang="en-US" dirty="0" smtClean="0"/>
              <a:t>Click to edit Master title style</a:t>
            </a:r>
            <a:endParaRPr lang="en-US" dirty="0"/>
          </a:p>
        </p:txBody>
      </p:sp>
      <p:sp>
        <p:nvSpPr>
          <p:cNvPr id="48" name="Picture Placeholder 47"/>
          <p:cNvSpPr>
            <a:spLocks noGrp="1"/>
          </p:cNvSpPr>
          <p:nvPr>
            <p:ph type="pic" sz="quarter" idx="18"/>
          </p:nvPr>
        </p:nvSpPr>
        <p:spPr>
          <a:xfrm>
            <a:off x="609600" y="2160588"/>
            <a:ext cx="4267200" cy="4010025"/>
          </a:xfrm>
        </p:spPr>
        <p:txBody>
          <a:bodyPr/>
          <a:lstStyle/>
          <a:p>
            <a:endParaRPr lang="en-US" dirty="0"/>
          </a:p>
        </p:txBody>
      </p:sp>
    </p:spTree>
    <p:extLst>
      <p:ext uri="{BB962C8B-B14F-4D97-AF65-F5344CB8AC3E}">
        <p14:creationId xmlns:p14="http://schemas.microsoft.com/office/powerpoint/2010/main" val="3538310761"/>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408389"/>
            <a:ext cx="8229600" cy="582211"/>
          </a:xfrm>
        </p:spPr>
        <p:txBody>
          <a:bodyPr vert="horz"/>
          <a:lstStyle>
            <a:lvl1pPr algn="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7965360E-D2C4-BD45-B83E-A034B4DF05EF}" type="slidenum">
              <a:rPr lang="en-US" smtClean="0">
                <a:solidFill>
                  <a:srgbClr val="0D2543">
                    <a:tint val="75000"/>
                  </a:srgbClr>
                </a:solidFill>
              </a:rPr>
              <a:pPr/>
              <a:t>‹#›</a:t>
            </a:fld>
            <a:endParaRPr lang="en-US" dirty="0">
              <a:solidFill>
                <a:srgbClr val="0D2543">
                  <a:tint val="75000"/>
                </a:srgbClr>
              </a:solidFill>
            </a:endParaRPr>
          </a:p>
        </p:txBody>
      </p:sp>
      <p:sp>
        <p:nvSpPr>
          <p:cNvPr id="5" name="Text Placeholder 4"/>
          <p:cNvSpPr>
            <a:spLocks noGrp="1"/>
          </p:cNvSpPr>
          <p:nvPr>
            <p:ph type="body" sz="quarter" idx="11" hasCustomPrompt="1"/>
          </p:nvPr>
        </p:nvSpPr>
        <p:spPr>
          <a:xfrm>
            <a:off x="2514600" y="1676400"/>
            <a:ext cx="6248400" cy="4267200"/>
          </a:xfrm>
        </p:spPr>
        <p:txBody>
          <a:bodyPr>
            <a:normAutofit/>
          </a:bodyPr>
          <a:lstStyle>
            <a:lvl1pPr marL="0" algn="l">
              <a:buNone/>
              <a:defRPr sz="2400" baseline="0"/>
            </a:lvl1pPr>
          </a:lstStyle>
          <a:p>
            <a:pPr lvl="0"/>
            <a:r>
              <a:rPr lang="en-US" dirty="0" smtClean="0"/>
              <a:t>Problem goes here, 24 pt. Twelve sites and local stream contaminated with TCE-based DNAPL from fractured shale.</a:t>
            </a:r>
          </a:p>
          <a:p>
            <a:pPr lvl="0"/>
            <a:endParaRPr lang="en-US" dirty="0" smtClean="0"/>
          </a:p>
          <a:p>
            <a:pPr lvl="0"/>
            <a:r>
              <a:rPr lang="en-US" dirty="0" smtClean="0"/>
              <a:t>Approach is next. Risk-based management of </a:t>
            </a:r>
            <a:r>
              <a:rPr lang="en-US" dirty="0" err="1" smtClean="0"/>
              <a:t>DNAPLs</a:t>
            </a:r>
            <a:r>
              <a:rPr lang="en-US" dirty="0" smtClean="0"/>
              <a:t>.</a:t>
            </a:r>
          </a:p>
          <a:p>
            <a:pPr lvl="0"/>
            <a:endParaRPr lang="en-US" dirty="0" smtClean="0"/>
          </a:p>
          <a:p>
            <a:pPr lvl="0"/>
            <a:r>
              <a:rPr lang="en-US" dirty="0" smtClean="0"/>
              <a:t>Results are last with your explanation. Eliminated risk to human and eco receptors; site closure.</a:t>
            </a:r>
            <a:endParaRPr lang="en-US" dirty="0"/>
          </a:p>
        </p:txBody>
      </p:sp>
      <p:sp>
        <p:nvSpPr>
          <p:cNvPr id="7" name="Text Placeholder 6"/>
          <p:cNvSpPr>
            <a:spLocks noGrp="1"/>
          </p:cNvSpPr>
          <p:nvPr>
            <p:ph type="body" sz="quarter" idx="12" hasCustomPrompt="1"/>
          </p:nvPr>
        </p:nvSpPr>
        <p:spPr>
          <a:xfrm>
            <a:off x="304800" y="1828800"/>
            <a:ext cx="1905000" cy="609600"/>
          </a:xfrm>
        </p:spPr>
        <p:txBody>
          <a:bodyPr>
            <a:normAutofit/>
          </a:bodyPr>
          <a:lstStyle>
            <a:lvl1pPr>
              <a:buNone/>
              <a:defRPr sz="2400" i="1">
                <a:solidFill>
                  <a:schemeClr val="bg1"/>
                </a:solidFill>
              </a:defRPr>
            </a:lvl1pPr>
          </a:lstStyle>
          <a:p>
            <a:pPr lvl="0"/>
            <a:r>
              <a:rPr lang="en-US" dirty="0" smtClean="0"/>
              <a:t>PROBLEM</a:t>
            </a:r>
            <a:endParaRPr lang="en-US" dirty="0"/>
          </a:p>
        </p:txBody>
      </p:sp>
      <p:sp>
        <p:nvSpPr>
          <p:cNvPr id="8" name="Text Placeholder 6"/>
          <p:cNvSpPr>
            <a:spLocks noGrp="1"/>
          </p:cNvSpPr>
          <p:nvPr>
            <p:ph type="body" sz="quarter" idx="13" hasCustomPrompt="1"/>
          </p:nvPr>
        </p:nvSpPr>
        <p:spPr>
          <a:xfrm>
            <a:off x="304800" y="3429000"/>
            <a:ext cx="1905000" cy="609600"/>
          </a:xfrm>
        </p:spPr>
        <p:txBody>
          <a:bodyPr>
            <a:normAutofit/>
          </a:bodyPr>
          <a:lstStyle>
            <a:lvl1pPr>
              <a:buNone/>
              <a:defRPr sz="2400" i="1">
                <a:solidFill>
                  <a:schemeClr val="bg1"/>
                </a:solidFill>
              </a:defRPr>
            </a:lvl1pPr>
          </a:lstStyle>
          <a:p>
            <a:pPr lvl="0"/>
            <a:r>
              <a:rPr lang="en-US" dirty="0" smtClean="0"/>
              <a:t>APPROACH</a:t>
            </a:r>
            <a:endParaRPr lang="en-US" dirty="0"/>
          </a:p>
        </p:txBody>
      </p:sp>
      <p:sp>
        <p:nvSpPr>
          <p:cNvPr id="10" name="Text Placeholder 6"/>
          <p:cNvSpPr>
            <a:spLocks noGrp="1"/>
          </p:cNvSpPr>
          <p:nvPr>
            <p:ph type="body" sz="quarter" idx="14" hasCustomPrompt="1"/>
          </p:nvPr>
        </p:nvSpPr>
        <p:spPr>
          <a:xfrm>
            <a:off x="304800" y="4648200"/>
            <a:ext cx="1905000" cy="609600"/>
          </a:xfrm>
        </p:spPr>
        <p:txBody>
          <a:bodyPr>
            <a:normAutofit/>
          </a:bodyPr>
          <a:lstStyle>
            <a:lvl1pPr>
              <a:buNone/>
              <a:defRPr sz="2400" i="1">
                <a:solidFill>
                  <a:schemeClr val="bg1"/>
                </a:solidFill>
              </a:defRPr>
            </a:lvl1pPr>
          </a:lstStyle>
          <a:p>
            <a:pPr lvl="0"/>
            <a:r>
              <a:rPr lang="en-US" dirty="0" smtClean="0"/>
              <a:t>RESULTS</a:t>
            </a:r>
            <a:endParaRPr lang="en-US" dirty="0"/>
          </a:p>
        </p:txBody>
      </p:sp>
    </p:spTree>
    <p:extLst>
      <p:ext uri="{BB962C8B-B14F-4D97-AF65-F5344CB8AC3E}">
        <p14:creationId xmlns:p14="http://schemas.microsoft.com/office/powerpoint/2010/main" val="26741540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0800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996" y="914528"/>
            <a:ext cx="6324023" cy="582211"/>
          </a:xfrm>
          <a:prstGeom prst="rect">
            <a:avLst/>
          </a:prstGeom>
        </p:spPr>
        <p:txBody>
          <a:bodyPr/>
          <a:lstStyle>
            <a:lvl1pPr>
              <a:defRPr>
                <a:solidFill>
                  <a:srgbClr val="06684B"/>
                </a:solidFill>
              </a:defRPr>
            </a:lvl1pPr>
          </a:lstStyle>
          <a:p>
            <a:r>
              <a:rPr lang="en-US" smtClean="0"/>
              <a:t>Click to edit Master title style</a:t>
            </a:r>
            <a:endParaRPr lang="en-US"/>
          </a:p>
        </p:txBody>
      </p:sp>
      <p:sp>
        <p:nvSpPr>
          <p:cNvPr id="3" name="Content Placeholder 2"/>
          <p:cNvSpPr>
            <a:spLocks noGrp="1"/>
          </p:cNvSpPr>
          <p:nvPr>
            <p:ph idx="1"/>
          </p:nvPr>
        </p:nvSpPr>
        <p:spPr>
          <a:xfrm>
            <a:off x="457507" y="1905367"/>
            <a:ext cx="8229023" cy="4220058"/>
          </a:xfrm>
          <a:prstGeom prst="rect">
            <a:avLst/>
          </a:prstGeom>
        </p:spPr>
        <p:txBody>
          <a:bodyPr/>
          <a:lstStyle>
            <a:lvl1pPr>
              <a:buClrTx/>
              <a:defRPr sz="2400">
                <a:solidFill>
                  <a:srgbClr val="000000"/>
                </a:solidFill>
              </a:defRPr>
            </a:lvl1pPr>
            <a:lvl2pPr>
              <a:buClrTx/>
              <a:defRPr sz="2000">
                <a:solidFill>
                  <a:srgbClr val="000000"/>
                </a:solidFill>
              </a:defRPr>
            </a:lvl2pPr>
            <a:lvl3pPr>
              <a:buClrTx/>
              <a:defRPr sz="1800">
                <a:solidFill>
                  <a:srgbClr val="000000"/>
                </a:solidFill>
              </a:defRPr>
            </a:lvl3pPr>
            <a:lvl4pPr>
              <a:buClrTx/>
              <a:defRPr sz="1600">
                <a:solidFill>
                  <a:srgbClr val="000000"/>
                </a:solidFill>
              </a:defRPr>
            </a:lvl4pPr>
            <a:lvl5pPr>
              <a:buClrTx/>
              <a:defRPr sz="14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3"/>
          <p:cNvSpPr>
            <a:spLocks noGrp="1" noChangeArrowheads="1"/>
          </p:cNvSpPr>
          <p:nvPr>
            <p:ph type="dt" sz="half" idx="10"/>
          </p:nvPr>
        </p:nvSpPr>
        <p:spPr>
          <a:xfrm>
            <a:off x="457489" y="6245621"/>
            <a:ext cx="2133023" cy="475934"/>
          </a:xfrm>
          <a:prstGeom prst="rect">
            <a:avLst/>
          </a:prstGeom>
        </p:spPr>
        <p:txBody>
          <a:bodyPr/>
          <a:lstStyle>
            <a:lvl1pPr eaLnBrk="0" hangingPunct="0">
              <a:defRPr b="0">
                <a:latin typeface="Times" pitchFamily="1" charset="0"/>
                <a:ea typeface="+mn-ea"/>
                <a:cs typeface="+mn-cs"/>
              </a:defRPr>
            </a:lvl1pPr>
          </a:lstStyle>
          <a:p>
            <a:pPr defTabSz="457200" fontAlgn="auto">
              <a:spcBef>
                <a:spcPts val="0"/>
              </a:spcBef>
              <a:spcAft>
                <a:spcPts val="0"/>
              </a:spcAft>
              <a:defRPr/>
            </a:pPr>
            <a:endParaRPr lang="en-US" dirty="0">
              <a:solidFill>
                <a:srgbClr val="0D2543"/>
              </a:solidFill>
            </a:endParaRPr>
          </a:p>
        </p:txBody>
      </p:sp>
      <p:sp>
        <p:nvSpPr>
          <p:cNvPr id="5" name="Rectangle 14"/>
          <p:cNvSpPr>
            <a:spLocks noGrp="1" noChangeArrowheads="1"/>
          </p:cNvSpPr>
          <p:nvPr>
            <p:ph type="ftr" sz="quarter" idx="11"/>
          </p:nvPr>
        </p:nvSpPr>
        <p:spPr>
          <a:xfrm>
            <a:off x="3124489" y="6245621"/>
            <a:ext cx="2895023" cy="475934"/>
          </a:xfrm>
          <a:prstGeom prst="rect">
            <a:avLst/>
          </a:prstGeom>
        </p:spPr>
        <p:txBody>
          <a:bodyPr/>
          <a:lstStyle>
            <a:lvl1pPr eaLnBrk="0" hangingPunct="0">
              <a:defRPr b="0">
                <a:latin typeface="Times" pitchFamily="1" charset="0"/>
                <a:ea typeface="+mn-ea"/>
                <a:cs typeface="+mn-cs"/>
              </a:defRPr>
            </a:lvl1pPr>
          </a:lstStyle>
          <a:p>
            <a:pPr defTabSz="457200" fontAlgn="auto">
              <a:spcBef>
                <a:spcPts val="0"/>
              </a:spcBef>
              <a:spcAft>
                <a:spcPts val="0"/>
              </a:spcAft>
              <a:defRPr/>
            </a:pPr>
            <a:endParaRPr lang="en-US" dirty="0">
              <a:solidFill>
                <a:srgbClr val="0D2543"/>
              </a:solidFill>
            </a:endParaRPr>
          </a:p>
        </p:txBody>
      </p:sp>
      <p:sp>
        <p:nvSpPr>
          <p:cNvPr id="6" name="Rectangle 15"/>
          <p:cNvSpPr>
            <a:spLocks noGrp="1" noChangeArrowheads="1"/>
          </p:cNvSpPr>
          <p:nvPr>
            <p:ph type="sldNum" sz="quarter" idx="12"/>
          </p:nvPr>
        </p:nvSpPr>
        <p:spPr>
          <a:xfrm>
            <a:off x="6858000" y="6476279"/>
            <a:ext cx="2133023" cy="477559"/>
          </a:xfrm>
          <a:prstGeom prst="rect">
            <a:avLst/>
          </a:prstGeom>
        </p:spPr>
        <p:txBody>
          <a:bodyPr vert="horz" wrap="square" lIns="91440" tIns="45720" rIns="91440" bIns="45720" numCol="1" anchor="t" anchorCtr="0" compatLnSpc="1">
            <a:prstTxWarp prst="textNoShape">
              <a:avLst/>
            </a:prstTxWarp>
          </a:bodyPr>
          <a:lstStyle>
            <a:lvl1pPr>
              <a:defRPr b="0">
                <a:latin typeface="Times" charset="0"/>
              </a:defRPr>
            </a:lvl1pPr>
          </a:lstStyle>
          <a:p>
            <a:pPr>
              <a:defRPr/>
            </a:pPr>
            <a:fld id="{C9E0600D-7F16-44BB-9B8E-C4FD582246A2}" type="slidenum">
              <a:rPr lang="en-US">
                <a:solidFill>
                  <a:srgbClr val="0D2543">
                    <a:tint val="75000"/>
                  </a:srgbClr>
                </a:solidFill>
              </a:rPr>
              <a:pPr>
                <a:defRPr/>
              </a:pPr>
              <a:t>‹#›</a:t>
            </a:fld>
            <a:endParaRPr lang="en-US" dirty="0">
              <a:solidFill>
                <a:srgbClr val="0D2543">
                  <a:tint val="75000"/>
                </a:srgbClr>
              </a:solidFill>
            </a:endParaRPr>
          </a:p>
        </p:txBody>
      </p:sp>
    </p:spTree>
    <p:extLst>
      <p:ext uri="{BB962C8B-B14F-4D97-AF65-F5344CB8AC3E}">
        <p14:creationId xmlns:p14="http://schemas.microsoft.com/office/powerpoint/2010/main" val="2128332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0145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theme" Target="../theme/theme2.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xml"/><Relationship Id="rId1"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6.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10" Type="http://schemas.openxmlformats.org/officeDocument/2006/relationships/theme" Target="../theme/theme8.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10" Type="http://schemas.openxmlformats.org/officeDocument/2006/relationships/theme" Target="../theme/theme9.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p:nvSpPr>
        <p:spPr>
          <a:xfrm>
            <a:off x="0" y="0"/>
            <a:ext cx="381000" cy="6858000"/>
          </a:xfrm>
          <a:prstGeom prst="rect">
            <a:avLst/>
          </a:prstGeom>
          <a:gradFill>
            <a:gsLst>
              <a:gs pos="0">
                <a:schemeClr val="accent1"/>
              </a:gs>
              <a:gs pos="100000">
                <a:schemeClr val="accent1">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6" name="Rectangle 2"/>
          <p:cNvSpPr>
            <a:spLocks noGrp="1" noChangeArrowheads="1"/>
          </p:cNvSpPr>
          <p:nvPr>
            <p:ph type="title"/>
          </p:nvPr>
        </p:nvSpPr>
        <p:spPr bwMode="auto">
          <a:xfrm>
            <a:off x="457199" y="0"/>
            <a:ext cx="8588375"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200" y="1219200"/>
            <a:ext cx="8588375" cy="512091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2" name="Rectangle 11"/>
          <p:cNvSpPr/>
          <p:nvPr/>
        </p:nvSpPr>
        <p:spPr>
          <a:xfrm>
            <a:off x="0" y="6340119"/>
            <a:ext cx="9144000" cy="5178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epa_logo_horiz_white.eps"/>
          <p:cNvPicPr>
            <a:picLocks noChangeAspect="1"/>
          </p:cNvPicPr>
          <p:nvPr/>
        </p:nvPicPr>
        <p:blipFill>
          <a:blip r:embed="rId5" cstate="print"/>
          <a:stretch>
            <a:fillRect/>
          </a:stretch>
        </p:blipFill>
        <p:spPr>
          <a:xfrm>
            <a:off x="228600" y="6426336"/>
            <a:ext cx="2852796" cy="396939"/>
          </a:xfrm>
          <a:prstGeom prst="rect">
            <a:avLst/>
          </a:prstGeom>
        </p:spPr>
      </p:pic>
      <p:sp>
        <p:nvSpPr>
          <p:cNvPr id="16" name="TextBox 15"/>
          <p:cNvSpPr txBox="1"/>
          <p:nvPr/>
        </p:nvSpPr>
        <p:spPr>
          <a:xfrm>
            <a:off x="2433095" y="6414393"/>
            <a:ext cx="6400800" cy="369332"/>
          </a:xfrm>
          <a:prstGeom prst="rect">
            <a:avLst/>
          </a:prstGeom>
          <a:noFill/>
        </p:spPr>
        <p:txBody>
          <a:bodyPr wrap="square" rtlCol="0">
            <a:spAutoFit/>
          </a:bodyPr>
          <a:lstStyle/>
          <a:p>
            <a:pPr algn="ctr"/>
            <a:r>
              <a:rPr lang="en-US" sz="1800" dirty="0" smtClean="0">
                <a:solidFill>
                  <a:schemeClr val="bg1"/>
                </a:solidFill>
                <a:latin typeface="Poppl-Laudatio Regular" pitchFamily="34" charset="0"/>
              </a:rPr>
              <a:t>Fall 2014 NARPM Presents Series</a:t>
            </a:r>
            <a:endParaRPr lang="en-US" sz="1800" dirty="0">
              <a:solidFill>
                <a:schemeClr val="bg1"/>
              </a:solidFill>
              <a:latin typeface="Poppl-Laudatio Regular" pitchFamily="34" charset="0"/>
            </a:endParaRPr>
          </a:p>
        </p:txBody>
      </p:sp>
      <p:sp>
        <p:nvSpPr>
          <p:cNvPr id="7" name="Slide Number Placeholder 5"/>
          <p:cNvSpPr txBox="1">
            <a:spLocks/>
          </p:cNvSpPr>
          <p:nvPr/>
        </p:nvSpPr>
        <p:spPr>
          <a:xfrm>
            <a:off x="8305800" y="6432887"/>
            <a:ext cx="762000" cy="350838"/>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0B3E460-37B7-46DA-BE0B-6E64A2DB80A7}" type="slidenum">
              <a:rPr kumimoji="0" lang="en-US" sz="1800" b="0" i="0" u="none" strike="noStrike" kern="1200" cap="none" spc="0" normalizeH="0" baseline="0" noProof="0" smtClean="0">
                <a:ln>
                  <a:noFill/>
                </a:ln>
                <a:solidFill>
                  <a:schemeClr val="bg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dirty="0">
              <a:ln>
                <a:noFill/>
              </a:ln>
              <a:solidFill>
                <a:schemeClr val="bg1"/>
              </a:solidFill>
              <a:effectLst/>
              <a:uLnTx/>
              <a:uFillTx/>
              <a:latin typeface="Arial" charset="0"/>
              <a:ea typeface="+mn-ea"/>
              <a:cs typeface="+mn-cs"/>
            </a:endParaRPr>
          </a:p>
        </p:txBody>
      </p:sp>
    </p:spTree>
    <p:extLst>
      <p:ext uri="{BB962C8B-B14F-4D97-AF65-F5344CB8AC3E}">
        <p14:creationId xmlns:p14="http://schemas.microsoft.com/office/powerpoint/2010/main" val="133504582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iming>
    <p:tnLst>
      <p:par>
        <p:cTn id="1" dur="indefinite" restart="never" nodeType="tmRoot"/>
      </p:par>
    </p:tnLst>
  </p:timing>
  <p:hf hdr="0" ftr="0" dt="0"/>
  <p:txStyles>
    <p:titleStyle>
      <a:lvl1pPr algn="ctr" rtl="0" fontAlgn="base">
        <a:spcBef>
          <a:spcPct val="0"/>
        </a:spcBef>
        <a:spcAft>
          <a:spcPct val="0"/>
        </a:spcAft>
        <a:defRPr sz="3200" b="1">
          <a:solidFill>
            <a:schemeClr val="tx2"/>
          </a:solidFill>
          <a:latin typeface="+mj-lt"/>
          <a:ea typeface="+mj-ea"/>
          <a:cs typeface="+mj-cs"/>
        </a:defRPr>
      </a:lvl1pPr>
      <a:lvl2pPr algn="ctr" rtl="0" fontAlgn="base">
        <a:spcBef>
          <a:spcPct val="0"/>
        </a:spcBef>
        <a:spcAft>
          <a:spcPct val="0"/>
        </a:spcAft>
        <a:defRPr sz="3200" b="1">
          <a:solidFill>
            <a:srgbClr val="25437F"/>
          </a:solidFill>
          <a:latin typeface="Arial" charset="0"/>
        </a:defRPr>
      </a:lvl2pPr>
      <a:lvl3pPr algn="ctr" rtl="0" fontAlgn="base">
        <a:spcBef>
          <a:spcPct val="0"/>
        </a:spcBef>
        <a:spcAft>
          <a:spcPct val="0"/>
        </a:spcAft>
        <a:defRPr sz="3200" b="1">
          <a:solidFill>
            <a:srgbClr val="25437F"/>
          </a:solidFill>
          <a:latin typeface="Arial" charset="0"/>
        </a:defRPr>
      </a:lvl3pPr>
      <a:lvl4pPr algn="ctr" rtl="0" fontAlgn="base">
        <a:spcBef>
          <a:spcPct val="0"/>
        </a:spcBef>
        <a:spcAft>
          <a:spcPct val="0"/>
        </a:spcAft>
        <a:defRPr sz="3200" b="1">
          <a:solidFill>
            <a:srgbClr val="25437F"/>
          </a:solidFill>
          <a:latin typeface="Arial" charset="0"/>
        </a:defRPr>
      </a:lvl4pPr>
      <a:lvl5pPr algn="ctr" rtl="0" fontAlgn="base">
        <a:spcBef>
          <a:spcPct val="0"/>
        </a:spcBef>
        <a:spcAft>
          <a:spcPct val="0"/>
        </a:spcAft>
        <a:defRPr sz="3200" b="1">
          <a:solidFill>
            <a:srgbClr val="25437F"/>
          </a:solidFill>
          <a:latin typeface="Arial" charset="0"/>
        </a:defRPr>
      </a:lvl5pPr>
      <a:lvl6pPr marL="457200" algn="ctr" rtl="0" fontAlgn="base">
        <a:spcBef>
          <a:spcPct val="0"/>
        </a:spcBef>
        <a:spcAft>
          <a:spcPct val="0"/>
        </a:spcAft>
        <a:defRPr sz="3200" b="1">
          <a:solidFill>
            <a:srgbClr val="25437F"/>
          </a:solidFill>
          <a:latin typeface="Arial" charset="0"/>
        </a:defRPr>
      </a:lvl6pPr>
      <a:lvl7pPr marL="914400" algn="ctr" rtl="0" fontAlgn="base">
        <a:spcBef>
          <a:spcPct val="0"/>
        </a:spcBef>
        <a:spcAft>
          <a:spcPct val="0"/>
        </a:spcAft>
        <a:defRPr sz="3200" b="1">
          <a:solidFill>
            <a:srgbClr val="25437F"/>
          </a:solidFill>
          <a:latin typeface="Arial" charset="0"/>
        </a:defRPr>
      </a:lvl7pPr>
      <a:lvl8pPr marL="1371600" algn="ctr" rtl="0" fontAlgn="base">
        <a:spcBef>
          <a:spcPct val="0"/>
        </a:spcBef>
        <a:spcAft>
          <a:spcPct val="0"/>
        </a:spcAft>
        <a:defRPr sz="3200" b="1">
          <a:solidFill>
            <a:srgbClr val="25437F"/>
          </a:solidFill>
          <a:latin typeface="Arial" charset="0"/>
        </a:defRPr>
      </a:lvl8pPr>
      <a:lvl9pPr marL="1828800" algn="ctr" rtl="0" fontAlgn="base">
        <a:spcBef>
          <a:spcPct val="0"/>
        </a:spcBef>
        <a:spcAft>
          <a:spcPct val="0"/>
        </a:spcAft>
        <a:defRPr sz="3200" b="1">
          <a:solidFill>
            <a:srgbClr val="25437F"/>
          </a:solidFill>
          <a:latin typeface="Arial" charset="0"/>
        </a:defRPr>
      </a:lvl9pPr>
    </p:titleStyle>
    <p:bodyStyle>
      <a:lvl1pPr marL="457200" indent="-457200" algn="l" rtl="0" fontAlgn="base">
        <a:lnSpc>
          <a:spcPct val="90000"/>
        </a:lnSpc>
        <a:spcBef>
          <a:spcPct val="25000"/>
        </a:spcBef>
        <a:spcAft>
          <a:spcPct val="0"/>
        </a:spcAft>
        <a:buClr>
          <a:schemeClr val="tx2"/>
        </a:buClr>
        <a:buFont typeface="Wingdings" pitchFamily="2" charset="2"/>
        <a:buChar char="u"/>
        <a:defRPr sz="2800">
          <a:solidFill>
            <a:schemeClr val="tx1"/>
          </a:solidFill>
          <a:latin typeface="+mn-lt"/>
          <a:ea typeface="+mn-ea"/>
          <a:cs typeface="+mn-cs"/>
        </a:defRPr>
      </a:lvl1pPr>
      <a:lvl2pPr marL="968375" indent="-396875" algn="l" rtl="0" fontAlgn="base">
        <a:lnSpc>
          <a:spcPct val="90000"/>
        </a:lnSpc>
        <a:spcBef>
          <a:spcPct val="25000"/>
        </a:spcBef>
        <a:spcAft>
          <a:spcPct val="0"/>
        </a:spcAft>
        <a:buClr>
          <a:schemeClr val="accent1"/>
        </a:buClr>
        <a:buFont typeface="Wingdings" pitchFamily="2" charset="2"/>
        <a:buChar char="§"/>
        <a:defRPr sz="2400">
          <a:solidFill>
            <a:schemeClr val="tx1"/>
          </a:solidFill>
          <a:latin typeface="+mn-lt"/>
        </a:defRPr>
      </a:lvl2pPr>
      <a:lvl3pPr marL="1311275" indent="-228600" algn="l" rtl="0" fontAlgn="base">
        <a:lnSpc>
          <a:spcPct val="90000"/>
        </a:lnSpc>
        <a:spcBef>
          <a:spcPct val="25000"/>
        </a:spcBef>
        <a:spcAft>
          <a:spcPct val="0"/>
        </a:spcAft>
        <a:buClr>
          <a:schemeClr val="accent1"/>
        </a:buClr>
        <a:buChar char="•"/>
        <a:defRPr sz="2000">
          <a:solidFill>
            <a:schemeClr val="tx1"/>
          </a:solidFill>
          <a:latin typeface="+mn-lt"/>
        </a:defRPr>
      </a:lvl3pPr>
      <a:lvl4pPr marL="1654175" indent="-228600" algn="l" rtl="0" fontAlgn="base">
        <a:lnSpc>
          <a:spcPct val="90000"/>
        </a:lnSpc>
        <a:spcBef>
          <a:spcPct val="25000"/>
        </a:spcBef>
        <a:spcAft>
          <a:spcPct val="0"/>
        </a:spcAft>
        <a:buClr>
          <a:schemeClr val="accent1"/>
        </a:buClr>
        <a:buFont typeface="Arial" charset="0"/>
        <a:buChar char="–"/>
        <a:defRPr sz="2000">
          <a:solidFill>
            <a:schemeClr val="tx1"/>
          </a:solidFill>
          <a:latin typeface="+mn-lt"/>
        </a:defRPr>
      </a:lvl4pPr>
      <a:lvl5pPr marL="2057400" indent="-228600" algn="l" rtl="0" fontAlgn="base">
        <a:lnSpc>
          <a:spcPct val="90000"/>
        </a:lnSpc>
        <a:spcBef>
          <a:spcPct val="25000"/>
        </a:spcBef>
        <a:spcAft>
          <a:spcPct val="0"/>
        </a:spcAft>
        <a:buClr>
          <a:schemeClr val="accent1"/>
        </a:buClr>
        <a:buFont typeface="Arial" charset="0"/>
        <a:buChar char="»"/>
        <a:defRPr sz="2000">
          <a:solidFill>
            <a:schemeClr val="tx1"/>
          </a:solidFill>
          <a:latin typeface="+mn-lt"/>
        </a:defRPr>
      </a:lvl5pPr>
      <a:lvl6pPr marL="25146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6pPr>
      <a:lvl7pPr marL="29718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7pPr>
      <a:lvl8pPr marL="34290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8pPr>
      <a:lvl9pPr marL="38862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39098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hf hdr="0" ftr="0" dt="0"/>
  <p:txStyles>
    <p:titleStyle>
      <a:lvl1pPr algn="l" rtl="0" eaLnBrk="0" fontAlgn="base" hangingPunct="0">
        <a:spcBef>
          <a:spcPct val="0"/>
        </a:spcBef>
        <a:spcAft>
          <a:spcPct val="0"/>
        </a:spcAft>
        <a:defRPr sz="4400">
          <a:solidFill>
            <a:srgbClr val="FFFF00"/>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4400">
          <a:solidFill>
            <a:srgbClr val="FFFF00"/>
          </a:solidFill>
          <a:latin typeface="Arial Narrow" pitchFamily="-106" charset="0"/>
          <a:ea typeface="ＭＳ Ｐゴシック" pitchFamily="-65" charset="-128"/>
          <a:cs typeface="ＭＳ Ｐゴシック" pitchFamily="-65" charset="-128"/>
        </a:defRPr>
      </a:lvl2pPr>
      <a:lvl3pPr algn="l" rtl="0" eaLnBrk="0" fontAlgn="base" hangingPunct="0">
        <a:spcBef>
          <a:spcPct val="0"/>
        </a:spcBef>
        <a:spcAft>
          <a:spcPct val="0"/>
        </a:spcAft>
        <a:defRPr sz="4400">
          <a:solidFill>
            <a:srgbClr val="FFFF00"/>
          </a:solidFill>
          <a:latin typeface="Arial Narrow" pitchFamily="-106" charset="0"/>
          <a:ea typeface="ＭＳ Ｐゴシック" pitchFamily="-65" charset="-128"/>
          <a:cs typeface="ＭＳ Ｐゴシック" pitchFamily="-65" charset="-128"/>
        </a:defRPr>
      </a:lvl3pPr>
      <a:lvl4pPr algn="l" rtl="0" eaLnBrk="0" fontAlgn="base" hangingPunct="0">
        <a:spcBef>
          <a:spcPct val="0"/>
        </a:spcBef>
        <a:spcAft>
          <a:spcPct val="0"/>
        </a:spcAft>
        <a:defRPr sz="4400">
          <a:solidFill>
            <a:srgbClr val="FFFF00"/>
          </a:solidFill>
          <a:latin typeface="Arial Narrow" pitchFamily="-106" charset="0"/>
          <a:ea typeface="ＭＳ Ｐゴシック" pitchFamily="-65" charset="-128"/>
          <a:cs typeface="ＭＳ Ｐゴシック" pitchFamily="-65" charset="-128"/>
        </a:defRPr>
      </a:lvl4pPr>
      <a:lvl5pPr algn="l" rtl="0" eaLnBrk="0" fontAlgn="base" hangingPunct="0">
        <a:spcBef>
          <a:spcPct val="0"/>
        </a:spcBef>
        <a:spcAft>
          <a:spcPct val="0"/>
        </a:spcAft>
        <a:defRPr sz="4400">
          <a:solidFill>
            <a:srgbClr val="FFFF00"/>
          </a:solidFill>
          <a:latin typeface="Arial Narrow" pitchFamily="-106"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4400">
          <a:solidFill>
            <a:srgbClr val="FFFF00"/>
          </a:solidFill>
          <a:latin typeface="Arial Narrow" pitchFamily="-106" charset="0"/>
        </a:defRPr>
      </a:lvl6pPr>
      <a:lvl7pPr marL="914400" algn="l" rtl="0" eaLnBrk="1" fontAlgn="base" hangingPunct="1">
        <a:spcBef>
          <a:spcPct val="0"/>
        </a:spcBef>
        <a:spcAft>
          <a:spcPct val="0"/>
        </a:spcAft>
        <a:defRPr sz="4400">
          <a:solidFill>
            <a:srgbClr val="FFFF00"/>
          </a:solidFill>
          <a:latin typeface="Arial Narrow" pitchFamily="-106" charset="0"/>
        </a:defRPr>
      </a:lvl7pPr>
      <a:lvl8pPr marL="1371600" algn="l" rtl="0" eaLnBrk="1" fontAlgn="base" hangingPunct="1">
        <a:spcBef>
          <a:spcPct val="0"/>
        </a:spcBef>
        <a:spcAft>
          <a:spcPct val="0"/>
        </a:spcAft>
        <a:defRPr sz="4400">
          <a:solidFill>
            <a:srgbClr val="FFFF00"/>
          </a:solidFill>
          <a:latin typeface="Arial Narrow" pitchFamily="-106" charset="0"/>
        </a:defRPr>
      </a:lvl8pPr>
      <a:lvl9pPr marL="1828800" algn="l" rtl="0" eaLnBrk="1" fontAlgn="base" hangingPunct="1">
        <a:spcBef>
          <a:spcPct val="0"/>
        </a:spcBef>
        <a:spcAft>
          <a:spcPct val="0"/>
        </a:spcAft>
        <a:defRPr sz="4400">
          <a:solidFill>
            <a:srgbClr val="FFFF00"/>
          </a:solidFill>
          <a:latin typeface="Arial Narrow" pitchFamily="-106" charset="0"/>
        </a:defRPr>
      </a:lvl9pPr>
    </p:titleStyle>
    <p:bodyStyle>
      <a:lvl1pPr marL="342900" indent="-342900" algn="l" rtl="0" eaLnBrk="0" fontAlgn="base" hangingPunct="0">
        <a:spcBef>
          <a:spcPct val="20000"/>
        </a:spcBef>
        <a:spcAft>
          <a:spcPct val="0"/>
        </a:spcAft>
        <a:buChar char="•"/>
        <a:defRPr sz="3200">
          <a:solidFill>
            <a:srgbClr val="003300"/>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rgbClr val="003300"/>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rgbClr val="003300"/>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rgbClr val="003300"/>
          </a:solidFill>
          <a:latin typeface="+mn-lt"/>
          <a:ea typeface="ＭＳ Ｐゴシック" pitchFamily="-106" charset="-128"/>
        </a:defRPr>
      </a:lvl5pPr>
      <a:lvl6pPr marL="2514600" indent="-228600" algn="l" rtl="0" eaLnBrk="1" fontAlgn="base" hangingPunct="1">
        <a:spcBef>
          <a:spcPct val="20000"/>
        </a:spcBef>
        <a:spcAft>
          <a:spcPct val="0"/>
        </a:spcAft>
        <a:buChar char="»"/>
        <a:defRPr sz="2000">
          <a:solidFill>
            <a:srgbClr val="003300"/>
          </a:solidFill>
          <a:latin typeface="+mn-lt"/>
          <a:ea typeface="ＭＳ Ｐゴシック" pitchFamily="-106" charset="-128"/>
        </a:defRPr>
      </a:lvl6pPr>
      <a:lvl7pPr marL="2971800" indent="-228600" algn="l" rtl="0" eaLnBrk="1" fontAlgn="base" hangingPunct="1">
        <a:spcBef>
          <a:spcPct val="20000"/>
        </a:spcBef>
        <a:spcAft>
          <a:spcPct val="0"/>
        </a:spcAft>
        <a:buChar char="»"/>
        <a:defRPr sz="2000">
          <a:solidFill>
            <a:srgbClr val="003300"/>
          </a:solidFill>
          <a:latin typeface="+mn-lt"/>
          <a:ea typeface="ＭＳ Ｐゴシック" pitchFamily="-106" charset="-128"/>
        </a:defRPr>
      </a:lvl7pPr>
      <a:lvl8pPr marL="3429000" indent="-228600" algn="l" rtl="0" eaLnBrk="1" fontAlgn="base" hangingPunct="1">
        <a:spcBef>
          <a:spcPct val="20000"/>
        </a:spcBef>
        <a:spcAft>
          <a:spcPct val="0"/>
        </a:spcAft>
        <a:buChar char="»"/>
        <a:defRPr sz="2000">
          <a:solidFill>
            <a:srgbClr val="003300"/>
          </a:solidFill>
          <a:latin typeface="+mn-lt"/>
          <a:ea typeface="ＭＳ Ｐゴシック" pitchFamily="-106" charset="-128"/>
        </a:defRPr>
      </a:lvl8pPr>
      <a:lvl9pPr marL="3886200" indent="-228600" algn="l" rtl="0" eaLnBrk="1" fontAlgn="base" hangingPunct="1">
        <a:spcBef>
          <a:spcPct val="20000"/>
        </a:spcBef>
        <a:spcAft>
          <a:spcPct val="0"/>
        </a:spcAft>
        <a:buChar char="»"/>
        <a:defRPr sz="2000">
          <a:solidFill>
            <a:srgbClr val="003300"/>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026" name="Rectangle 1"/>
          <p:cNvSpPr>
            <a:spLocks noChangeArrowheads="1"/>
          </p:cNvSpPr>
          <p:nvPr/>
        </p:nvSpPr>
        <p:spPr bwMode="auto">
          <a:xfrm>
            <a:off x="0" y="4"/>
            <a:ext cx="9144000" cy="6858000"/>
          </a:xfrm>
          <a:prstGeom prst="rect">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Tree>
    <p:extLst>
      <p:ext uri="{BB962C8B-B14F-4D97-AF65-F5344CB8AC3E}">
        <p14:creationId xmlns:p14="http://schemas.microsoft.com/office/powerpoint/2010/main" val="222471572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charset="0"/>
          <a:ea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Rectangle 1"/>
          <p:cNvSpPr/>
          <p:nvPr/>
        </p:nvSpPr>
        <p:spPr bwMode="auto">
          <a:xfrm>
            <a:off x="0" y="9"/>
            <a:ext cx="9144000"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sz="2400" dirty="0">
              <a:solidFill>
                <a:srgbClr val="000000"/>
              </a:solidFill>
              <a:latin typeface="Times" charset="0"/>
              <a:ea typeface="ＭＳ Ｐゴシック" charset="0"/>
            </a:endParaRPr>
          </a:p>
        </p:txBody>
      </p:sp>
    </p:spTree>
    <p:extLst>
      <p:ext uri="{BB962C8B-B14F-4D97-AF65-F5344CB8AC3E}">
        <p14:creationId xmlns:p14="http://schemas.microsoft.com/office/powerpoint/2010/main" val="140430817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400">
          <a:solidFill>
            <a:schemeClr val="tx2"/>
          </a:solidFill>
          <a:latin typeface="Times"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Times"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Times"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Times" charset="0"/>
          <a:ea typeface="ＭＳ Ｐゴシック" pitchFamily="1" charset="-128"/>
          <a:cs typeface="ＭＳ Ｐゴシック" pitchFamily="1" charset="-128"/>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152987" y="914519"/>
            <a:ext cx="6324023" cy="761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457498" y="1905367"/>
            <a:ext cx="8229023" cy="4220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7" name="Rectangle 13"/>
          <p:cNvSpPr>
            <a:spLocks noGrp="1" noChangeArrowheads="1"/>
          </p:cNvSpPr>
          <p:nvPr>
            <p:ph type="dt" sz="half" idx="2"/>
          </p:nvPr>
        </p:nvSpPr>
        <p:spPr bwMode="auto">
          <a:xfrm>
            <a:off x="457498" y="6245621"/>
            <a:ext cx="2133023" cy="4759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800">
                <a:solidFill>
                  <a:srgbClr val="808080"/>
                </a:solidFill>
                <a:latin typeface="Arial" charset="0"/>
                <a:ea typeface="+mn-ea"/>
                <a:cs typeface="+mn-cs"/>
              </a:defRPr>
            </a:lvl1pPr>
          </a:lstStyle>
          <a:p>
            <a:pPr>
              <a:defRPr/>
            </a:pPr>
            <a:endParaRPr lang="en-US" dirty="0"/>
          </a:p>
        </p:txBody>
      </p:sp>
      <p:sp>
        <p:nvSpPr>
          <p:cNvPr id="1038" name="Rectangle 14"/>
          <p:cNvSpPr>
            <a:spLocks noGrp="1" noChangeArrowheads="1"/>
          </p:cNvSpPr>
          <p:nvPr>
            <p:ph type="ftr" sz="quarter" idx="3"/>
          </p:nvPr>
        </p:nvSpPr>
        <p:spPr bwMode="auto">
          <a:xfrm>
            <a:off x="3124498" y="6245621"/>
            <a:ext cx="2895023" cy="4759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800">
                <a:solidFill>
                  <a:srgbClr val="808080"/>
                </a:solidFill>
                <a:latin typeface="Arial" charset="0"/>
                <a:ea typeface="+mn-ea"/>
                <a:cs typeface="+mn-cs"/>
              </a:defRPr>
            </a:lvl1pPr>
          </a:lstStyle>
          <a:p>
            <a:pPr>
              <a:defRPr/>
            </a:pPr>
            <a:endParaRPr lang="en-US" dirty="0"/>
          </a:p>
        </p:txBody>
      </p:sp>
      <p:sp>
        <p:nvSpPr>
          <p:cNvPr id="1039" name="Rectangle 15"/>
          <p:cNvSpPr>
            <a:spLocks noGrp="1" noChangeArrowheads="1"/>
          </p:cNvSpPr>
          <p:nvPr>
            <p:ph type="sldNum" sz="quarter" idx="4"/>
          </p:nvPr>
        </p:nvSpPr>
        <p:spPr bwMode="auto">
          <a:xfrm>
            <a:off x="6858009" y="6476288"/>
            <a:ext cx="2133023" cy="47755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808080"/>
                </a:solidFill>
                <a:latin typeface="Arial" charset="0"/>
              </a:defRPr>
            </a:lvl1pPr>
          </a:lstStyle>
          <a:p>
            <a:fld id="{B8464947-4E07-5147-ADCF-B861342F66B4}" type="slidenum">
              <a:rPr lang="en-US">
                <a:ea typeface="ＭＳ Ｐゴシック" charset="0"/>
              </a:rPr>
              <a:pPr/>
              <a:t>‹#›</a:t>
            </a:fld>
            <a:endParaRPr lang="en-US" dirty="0">
              <a:ea typeface="ＭＳ Ｐゴシック" charset="0"/>
            </a:endParaRPr>
          </a:p>
        </p:txBody>
      </p:sp>
    </p:spTree>
    <p:extLst>
      <p:ext uri="{BB962C8B-B14F-4D97-AF65-F5344CB8AC3E}">
        <p14:creationId xmlns:p14="http://schemas.microsoft.com/office/powerpoint/2010/main" val="232395344"/>
      </p:ext>
    </p:extLst>
  </p:cSld>
  <p:clrMap bg1="lt1" tx1="dk1" bg2="lt2" tx2="dk2" accent1="accent1" accent2="accent2" accent3="accent3" accent4="accent4" accent5="accent5" accent6="accent6" hlink="hlink" folHlink="folHlink"/>
  <p:sldLayoutIdLst>
    <p:sldLayoutId id="2147483732" r:id="rId1"/>
  </p:sldLayoutIdLst>
  <p:hf hdr="0" ftr="0" dt="0"/>
  <p:txStyles>
    <p:titleStyle>
      <a:lvl1pPr algn="ctr" rtl="0" eaLnBrk="0" fontAlgn="base" hangingPunct="0">
        <a:spcBef>
          <a:spcPct val="0"/>
        </a:spcBef>
        <a:spcAft>
          <a:spcPct val="0"/>
        </a:spcAft>
        <a:defRPr sz="3200" b="1">
          <a:solidFill>
            <a:srgbClr val="0D609C"/>
          </a:solidFill>
          <a:latin typeface="+mj-lt"/>
          <a:ea typeface="ＭＳ Ｐゴシック" charset="-128"/>
          <a:cs typeface="ＭＳ Ｐゴシック" charset="-128"/>
        </a:defRPr>
      </a:lvl1pPr>
      <a:lvl2pPr algn="ctr" rtl="0" eaLnBrk="0" fontAlgn="base" hangingPunct="0">
        <a:spcBef>
          <a:spcPct val="0"/>
        </a:spcBef>
        <a:spcAft>
          <a:spcPct val="0"/>
        </a:spcAft>
        <a:defRPr sz="3200" b="1">
          <a:solidFill>
            <a:srgbClr val="0D609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a:solidFill>
            <a:srgbClr val="0D609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a:solidFill>
            <a:srgbClr val="0D609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a:solidFill>
            <a:srgbClr val="0D609C"/>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3200" b="1">
          <a:solidFill>
            <a:srgbClr val="006600"/>
          </a:solidFill>
          <a:latin typeface="Georgia" charset="0"/>
        </a:defRPr>
      </a:lvl6pPr>
      <a:lvl7pPr marL="914400" algn="ctr" rtl="0" eaLnBrk="1" fontAlgn="base" hangingPunct="1">
        <a:spcBef>
          <a:spcPct val="0"/>
        </a:spcBef>
        <a:spcAft>
          <a:spcPct val="0"/>
        </a:spcAft>
        <a:defRPr sz="3200" b="1">
          <a:solidFill>
            <a:srgbClr val="006600"/>
          </a:solidFill>
          <a:latin typeface="Georgia" charset="0"/>
        </a:defRPr>
      </a:lvl7pPr>
      <a:lvl8pPr marL="1371600" algn="ctr" rtl="0" eaLnBrk="1" fontAlgn="base" hangingPunct="1">
        <a:spcBef>
          <a:spcPct val="0"/>
        </a:spcBef>
        <a:spcAft>
          <a:spcPct val="0"/>
        </a:spcAft>
        <a:defRPr sz="3200" b="1">
          <a:solidFill>
            <a:srgbClr val="006600"/>
          </a:solidFill>
          <a:latin typeface="Georgia" charset="0"/>
        </a:defRPr>
      </a:lvl8pPr>
      <a:lvl9pPr marL="1828800" algn="ctr" rtl="0" eaLnBrk="1" fontAlgn="base" hangingPunct="1">
        <a:spcBef>
          <a:spcPct val="0"/>
        </a:spcBef>
        <a:spcAft>
          <a:spcPct val="0"/>
        </a:spcAft>
        <a:defRPr sz="3200" b="1">
          <a:solidFill>
            <a:srgbClr val="006600"/>
          </a:solidFill>
          <a:latin typeface="Georgia" charset="0"/>
        </a:defRPr>
      </a:lvl9pPr>
    </p:titleStyle>
    <p:bodyStyle>
      <a:lvl1pPr marL="342900" indent="-342900" algn="l" rtl="0" eaLnBrk="0" fontAlgn="base" hangingPunct="0">
        <a:spcBef>
          <a:spcPct val="20000"/>
        </a:spcBef>
        <a:spcAft>
          <a:spcPct val="0"/>
        </a:spcAft>
        <a:buSzPct val="75000"/>
        <a:buFont typeface="Arial" charset="0"/>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Font typeface="Wingdings" charset="0"/>
        <a:buChar char="t"/>
        <a:defRPr sz="2000">
          <a:solidFill>
            <a:schemeClr val="tx1"/>
          </a:solidFill>
          <a:latin typeface="+mn-lt"/>
          <a:ea typeface="ＭＳ Ｐゴシック" charset="-128"/>
          <a:cs typeface="ＭＳ Ｐゴシック"/>
        </a:defRPr>
      </a:lvl2pPr>
      <a:lvl3pPr marL="1143000" indent="-228600" algn="l" rtl="0" eaLnBrk="0" fontAlgn="base" hangingPunct="0">
        <a:spcBef>
          <a:spcPct val="20000"/>
        </a:spcBef>
        <a:spcAft>
          <a:spcPct val="0"/>
        </a:spcAft>
        <a:buSzPct val="100000"/>
        <a:buFont typeface="Wingdings" charset="0"/>
        <a:buChar char="§"/>
        <a:defRPr>
          <a:solidFill>
            <a:schemeClr val="tx1"/>
          </a:solidFill>
          <a:latin typeface="+mn-lt"/>
          <a:ea typeface="ＭＳ Ｐゴシック" charset="-128"/>
          <a:cs typeface="ＭＳ Ｐゴシック"/>
        </a:defRPr>
      </a:lvl3pPr>
      <a:lvl4pPr marL="1600200" indent="-228600" algn="l" rtl="0" eaLnBrk="0" fontAlgn="base" hangingPunct="0">
        <a:spcBef>
          <a:spcPct val="20000"/>
        </a:spcBef>
        <a:spcAft>
          <a:spcPct val="0"/>
        </a:spcAft>
        <a:buChar char="–"/>
        <a:defRPr sz="1600">
          <a:solidFill>
            <a:schemeClr val="tx1"/>
          </a:solidFill>
          <a:latin typeface="Arial" charset="0"/>
          <a:ea typeface="ＭＳ Ｐゴシック" charset="-128"/>
          <a:cs typeface="ＭＳ Ｐゴシック"/>
        </a:defRPr>
      </a:lvl4pPr>
      <a:lvl5pPr marL="2057400" indent="-228600" algn="l" rtl="0" eaLnBrk="0" fontAlgn="base" hangingPunct="0">
        <a:spcBef>
          <a:spcPct val="20000"/>
        </a:spcBef>
        <a:spcAft>
          <a:spcPct val="0"/>
        </a:spcAft>
        <a:buChar char="»"/>
        <a:defRPr sz="1400">
          <a:solidFill>
            <a:schemeClr val="tx1"/>
          </a:solidFill>
          <a:latin typeface="Arial" charset="0"/>
          <a:ea typeface="ＭＳ Ｐゴシック"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026" name="Rectangle 1"/>
          <p:cNvSpPr>
            <a:spLocks noChangeArrowheads="1"/>
          </p:cNvSpPr>
          <p:nvPr/>
        </p:nvSpPr>
        <p:spPr bwMode="auto">
          <a:xfrm>
            <a:off x="0" y="1"/>
            <a:ext cx="9144000" cy="6858000"/>
          </a:xfrm>
          <a:prstGeom prst="rect">
            <a:avLst/>
          </a:prstGeom>
          <a:solidFill>
            <a:schemeClr val="tx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b="0" dirty="0" smtClean="0">
              <a:solidFill>
                <a:srgbClr val="000000"/>
              </a:solidFill>
              <a:ea typeface="ＭＳ Ｐゴシック" charset="0"/>
            </a:endParaRPr>
          </a:p>
        </p:txBody>
      </p:sp>
    </p:spTree>
    <p:extLst>
      <p:ext uri="{BB962C8B-B14F-4D97-AF65-F5344CB8AC3E}">
        <p14:creationId xmlns:p14="http://schemas.microsoft.com/office/powerpoint/2010/main" val="238892481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5" name="Rectangle 4"/>
          <p:cNvSpPr/>
          <p:nvPr/>
        </p:nvSpPr>
        <p:spPr>
          <a:xfrm>
            <a:off x="-2671" y="0"/>
            <a:ext cx="9205937" cy="1143000"/>
          </a:xfrm>
          <a:prstGeom prst="rect">
            <a:avLst/>
          </a:prstGeom>
          <a:gradFill flip="none" rotWithShape="1">
            <a:gsLst>
              <a:gs pos="63000">
                <a:srgbClr val="397C88"/>
              </a:gs>
              <a:gs pos="100000">
                <a:srgbClr val="80B2A5"/>
              </a:gs>
              <a:gs pos="0">
                <a:srgbClr val="0D2543"/>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2" name="Title Placeholder 1"/>
          <p:cNvSpPr>
            <a:spLocks noGrp="1"/>
          </p:cNvSpPr>
          <p:nvPr>
            <p:ph type="title"/>
          </p:nvPr>
        </p:nvSpPr>
        <p:spPr>
          <a:xfrm>
            <a:off x="457200" y="457200"/>
            <a:ext cx="8229600" cy="508344"/>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0" lvl="0" algn="l" eaLnBrk="0" hangingPunct="0">
              <a:lnSpc>
                <a:spcPct val="85000"/>
              </a:lnSpc>
            </a:pPr>
            <a:r>
              <a:rPr lang="en-US" dirty="0" smtClean="0"/>
              <a:t>Click to edit Master title style</a:t>
            </a:r>
            <a:endParaRPr lang="en-US" dirty="0"/>
          </a:p>
        </p:txBody>
      </p:sp>
      <p:cxnSp>
        <p:nvCxnSpPr>
          <p:cNvPr id="7" name="Straight Connector 6"/>
          <p:cNvCxnSpPr/>
          <p:nvPr/>
        </p:nvCxnSpPr>
        <p:spPr>
          <a:xfrm>
            <a:off x="-84667" y="1117600"/>
            <a:ext cx="9313334" cy="42333"/>
          </a:xfrm>
          <a:prstGeom prst="line">
            <a:avLst/>
          </a:prstGeom>
          <a:ln w="76200" cap="flat" cmpd="sng" algn="ctr">
            <a:solidFill>
              <a:schemeClr val="accent3"/>
            </a:solidFill>
            <a:prstDash val="solid"/>
            <a:round/>
            <a:headEnd type="none" w="med" len="med"/>
            <a:tailEnd type="none" w="med" len="med"/>
          </a:ln>
          <a:effectLst>
            <a:outerShdw blurRad="50800" dist="50800" dir="2700000">
              <a:srgbClr val="000000">
                <a:alpha val="43000"/>
              </a:srgbClr>
            </a:outerShdw>
          </a:effectLst>
        </p:spPr>
        <p:style>
          <a:lnRef idx="2">
            <a:schemeClr val="accent3"/>
          </a:lnRef>
          <a:fillRef idx="0">
            <a:schemeClr val="accent3"/>
          </a:fillRef>
          <a:effectRef idx="1">
            <a:schemeClr val="accent3"/>
          </a:effectRef>
          <a:fontRef idx="minor">
            <a:schemeClr val="tx1"/>
          </a:fontRef>
        </p:style>
      </p:cxn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965360E-D2C4-BD45-B83E-A034B4DF05EF}" type="slidenum">
              <a:rPr lang="en-US" smtClean="0">
                <a:solidFill>
                  <a:srgbClr val="0D2543">
                    <a:tint val="75000"/>
                  </a:srgbClr>
                </a:solidFill>
                <a:latin typeface="Calibri"/>
                <a:ea typeface="ＭＳ Ｐゴシック" charset="0"/>
              </a:rPr>
              <a:pPr defTabSz="457200" fontAlgn="auto">
                <a:spcBef>
                  <a:spcPts val="0"/>
                </a:spcBef>
                <a:spcAft>
                  <a:spcPts val="0"/>
                </a:spcAft>
              </a:pPr>
              <a:t>‹#›</a:t>
            </a:fld>
            <a:endParaRPr lang="en-US" dirty="0">
              <a:solidFill>
                <a:srgbClr val="0D2543">
                  <a:tint val="75000"/>
                </a:srgbClr>
              </a:solidFill>
              <a:latin typeface="Calibri"/>
              <a:ea typeface="ＭＳ Ｐゴシック" charset="0"/>
            </a:endParaRP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buClr>
                <a:schemeClr val="accent2"/>
              </a:buClr>
            </a:pPr>
            <a:r>
              <a:rPr lang="en-US" dirty="0" smtClean="0"/>
              <a:t>Click to edit Master text styles</a:t>
            </a:r>
          </a:p>
          <a:p>
            <a:pPr lvl="1">
              <a:buClr>
                <a:schemeClr val="accent5"/>
              </a:buClr>
              <a:buFont typeface="Wingdings" charset="2"/>
              <a:buChar char="§"/>
            </a:pPr>
            <a:r>
              <a:rPr lang="en-US" dirty="0" smtClean="0"/>
              <a:t>Second level</a:t>
            </a:r>
          </a:p>
          <a:p>
            <a:pPr lvl="2">
              <a:buClr>
                <a:schemeClr val="accent4"/>
              </a:buClr>
              <a:buFont typeface="Lucida Grande"/>
              <a:buChar char="–"/>
            </a:pPr>
            <a:r>
              <a:rPr lang="en-US" dirty="0" smtClean="0"/>
              <a:t>Third level</a:t>
            </a:r>
          </a:p>
          <a:p>
            <a:pPr lvl="3">
              <a:buClr>
                <a:schemeClr val="accent1"/>
              </a:buClr>
            </a:pPr>
            <a:r>
              <a:rPr lang="en-US" dirty="0" smtClean="0"/>
              <a:t>Fourth level</a:t>
            </a:r>
          </a:p>
        </p:txBody>
      </p:sp>
    </p:spTree>
    <p:extLst>
      <p:ext uri="{BB962C8B-B14F-4D97-AF65-F5344CB8AC3E}">
        <p14:creationId xmlns:p14="http://schemas.microsoft.com/office/powerpoint/2010/main" val="46220974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iming>
    <p:tnLst>
      <p:par>
        <p:cTn id="1" dur="indefinite" restart="never" nodeType="tmRoot"/>
      </p:par>
    </p:tnLst>
  </p:timing>
  <p:txStyles>
    <p:titleStyle>
      <a:lvl1pPr algn="ctr" defTabSz="457200" rtl="0" eaLnBrk="1" latinLnBrk="0" hangingPunct="1">
        <a:spcBef>
          <a:spcPct val="0"/>
        </a:spcBef>
        <a:buNone/>
        <a:defRPr lang="en-US" sz="3200" b="1" kern="1200" cap="all" smtClean="0">
          <a:solidFill>
            <a:srgbClr val="FFFFFF"/>
          </a:solidFill>
          <a:effectLst>
            <a:outerShdw blurRad="50800" dist="38100" dir="2700000">
              <a:srgbClr val="000000">
                <a:alpha val="43000"/>
              </a:srgbClr>
            </a:outerShdw>
          </a:effectLst>
          <a:latin typeface="+mj-lt"/>
          <a:ea typeface="+mn-ea"/>
          <a:cs typeface="+mn-cs"/>
        </a:defRPr>
      </a:lvl1pPr>
    </p:titleStyle>
    <p:body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5" name="Rectangle 4"/>
          <p:cNvSpPr/>
          <p:nvPr/>
        </p:nvSpPr>
        <p:spPr>
          <a:xfrm>
            <a:off x="-2671" y="0"/>
            <a:ext cx="9205937" cy="1143000"/>
          </a:xfrm>
          <a:prstGeom prst="rect">
            <a:avLst/>
          </a:prstGeom>
          <a:gradFill flip="none" rotWithShape="1">
            <a:gsLst>
              <a:gs pos="63000">
                <a:srgbClr val="397C88"/>
              </a:gs>
              <a:gs pos="100000">
                <a:srgbClr val="80B2A5"/>
              </a:gs>
              <a:gs pos="0">
                <a:srgbClr val="0D2543"/>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2" name="Title Placeholder 1"/>
          <p:cNvSpPr>
            <a:spLocks noGrp="1"/>
          </p:cNvSpPr>
          <p:nvPr>
            <p:ph type="title"/>
          </p:nvPr>
        </p:nvSpPr>
        <p:spPr>
          <a:xfrm>
            <a:off x="457200" y="457200"/>
            <a:ext cx="8229600" cy="508344"/>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0" lvl="0" algn="l" eaLnBrk="0" hangingPunct="0">
              <a:lnSpc>
                <a:spcPct val="85000"/>
              </a:lnSpc>
            </a:pPr>
            <a:r>
              <a:rPr lang="en-US" dirty="0" smtClean="0"/>
              <a:t>Click to edit Master title style</a:t>
            </a:r>
            <a:endParaRPr lang="en-US" dirty="0"/>
          </a:p>
        </p:txBody>
      </p:sp>
      <p:cxnSp>
        <p:nvCxnSpPr>
          <p:cNvPr id="7" name="Straight Connector 6"/>
          <p:cNvCxnSpPr/>
          <p:nvPr/>
        </p:nvCxnSpPr>
        <p:spPr>
          <a:xfrm>
            <a:off x="-84667" y="1117600"/>
            <a:ext cx="9313334" cy="42333"/>
          </a:xfrm>
          <a:prstGeom prst="line">
            <a:avLst/>
          </a:prstGeom>
          <a:ln w="76200" cap="flat" cmpd="sng" algn="ctr">
            <a:solidFill>
              <a:schemeClr val="accent3"/>
            </a:solidFill>
            <a:prstDash val="solid"/>
            <a:round/>
            <a:headEnd type="none" w="med" len="med"/>
            <a:tailEnd type="none" w="med" len="med"/>
          </a:ln>
          <a:effectLst>
            <a:outerShdw blurRad="50800" dist="50800" dir="2700000">
              <a:srgbClr val="000000">
                <a:alpha val="43000"/>
              </a:srgbClr>
            </a:outerShdw>
          </a:effectLst>
        </p:spPr>
        <p:style>
          <a:lnRef idx="2">
            <a:schemeClr val="accent3"/>
          </a:lnRef>
          <a:fillRef idx="0">
            <a:schemeClr val="accent3"/>
          </a:fillRef>
          <a:effectRef idx="1">
            <a:schemeClr val="accent3"/>
          </a:effectRef>
          <a:fontRef idx="minor">
            <a:schemeClr val="tx1"/>
          </a:fontRef>
        </p:style>
      </p:cxn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965360E-D2C4-BD45-B83E-A034B4DF05EF}" type="slidenum">
              <a:rPr lang="en-US" smtClean="0">
                <a:solidFill>
                  <a:srgbClr val="0D2543">
                    <a:tint val="75000"/>
                  </a:srgbClr>
                </a:solidFill>
                <a:latin typeface="Calibri"/>
              </a:rPr>
              <a:pPr defTabSz="457200" fontAlgn="auto">
                <a:spcBef>
                  <a:spcPts val="0"/>
                </a:spcBef>
                <a:spcAft>
                  <a:spcPts val="0"/>
                </a:spcAft>
              </a:pPr>
              <a:t>‹#›</a:t>
            </a:fld>
            <a:endParaRPr lang="en-US" dirty="0">
              <a:solidFill>
                <a:srgbClr val="0D2543">
                  <a:tint val="75000"/>
                </a:srgbClr>
              </a:solidFill>
              <a:latin typeface="Calibri"/>
            </a:endParaRP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buClr>
                <a:schemeClr val="accent2"/>
              </a:buClr>
            </a:pPr>
            <a:r>
              <a:rPr lang="en-US" dirty="0" smtClean="0"/>
              <a:t>Click to edit Master text styles</a:t>
            </a:r>
          </a:p>
          <a:p>
            <a:pPr lvl="1">
              <a:buClr>
                <a:schemeClr val="accent5"/>
              </a:buClr>
              <a:buFont typeface="Wingdings" charset="2"/>
              <a:buChar char="§"/>
            </a:pPr>
            <a:r>
              <a:rPr lang="en-US" dirty="0" smtClean="0"/>
              <a:t>Second level</a:t>
            </a:r>
          </a:p>
          <a:p>
            <a:pPr lvl="2">
              <a:buClr>
                <a:schemeClr val="accent4"/>
              </a:buClr>
              <a:buFont typeface="Lucida Grande"/>
              <a:buChar char="–"/>
            </a:pPr>
            <a:r>
              <a:rPr lang="en-US" dirty="0" smtClean="0"/>
              <a:t>Third level</a:t>
            </a:r>
          </a:p>
          <a:p>
            <a:pPr lvl="3">
              <a:buClr>
                <a:schemeClr val="accent1"/>
              </a:buClr>
            </a:pPr>
            <a:r>
              <a:rPr lang="en-US" dirty="0" smtClean="0"/>
              <a:t>Fourth level</a:t>
            </a:r>
          </a:p>
        </p:txBody>
      </p:sp>
    </p:spTree>
    <p:extLst>
      <p:ext uri="{BB962C8B-B14F-4D97-AF65-F5344CB8AC3E}">
        <p14:creationId xmlns:p14="http://schemas.microsoft.com/office/powerpoint/2010/main" val="294619661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Lst>
  <p:timing>
    <p:tnLst>
      <p:par>
        <p:cTn id="1" dur="indefinite" restart="never" nodeType="tmRoot"/>
      </p:par>
    </p:tnLst>
  </p:timing>
  <p:txStyles>
    <p:titleStyle>
      <a:lvl1pPr algn="ctr" defTabSz="457200" rtl="0" eaLnBrk="1" latinLnBrk="0" hangingPunct="1">
        <a:spcBef>
          <a:spcPct val="0"/>
        </a:spcBef>
        <a:buNone/>
        <a:defRPr lang="en-US" sz="3200" b="1" kern="1200" cap="all" smtClean="0">
          <a:solidFill>
            <a:srgbClr val="FFFFFF"/>
          </a:solidFill>
          <a:effectLst>
            <a:outerShdw blurRad="50800" dist="38100" dir="2700000">
              <a:srgbClr val="000000">
                <a:alpha val="43000"/>
              </a:srgbClr>
            </a:outerShdw>
          </a:effectLst>
          <a:latin typeface="+mj-lt"/>
          <a:ea typeface="+mn-ea"/>
          <a:cs typeface="+mn-cs"/>
        </a:defRPr>
      </a:lvl1pPr>
    </p:titleStyle>
    <p:body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5" name="Rectangle 4"/>
          <p:cNvSpPr/>
          <p:nvPr/>
        </p:nvSpPr>
        <p:spPr>
          <a:xfrm>
            <a:off x="-2671" y="0"/>
            <a:ext cx="9205937" cy="1143000"/>
          </a:xfrm>
          <a:prstGeom prst="rect">
            <a:avLst/>
          </a:prstGeom>
          <a:gradFill flip="none" rotWithShape="1">
            <a:gsLst>
              <a:gs pos="63000">
                <a:srgbClr val="397C88"/>
              </a:gs>
              <a:gs pos="100000">
                <a:srgbClr val="80B2A5"/>
              </a:gs>
              <a:gs pos="0">
                <a:srgbClr val="0D2543"/>
              </a:gs>
            </a:gsLst>
            <a:lin ang="3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2" name="Title Placeholder 1"/>
          <p:cNvSpPr>
            <a:spLocks noGrp="1"/>
          </p:cNvSpPr>
          <p:nvPr>
            <p:ph type="title"/>
          </p:nvPr>
        </p:nvSpPr>
        <p:spPr>
          <a:xfrm>
            <a:off x="457200" y="457200"/>
            <a:ext cx="8229600" cy="508344"/>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0" lvl="0" algn="l" eaLnBrk="0" hangingPunct="0">
              <a:lnSpc>
                <a:spcPct val="85000"/>
              </a:lnSpc>
            </a:pPr>
            <a:r>
              <a:rPr lang="en-US" dirty="0" smtClean="0"/>
              <a:t>Click to edit Master title style</a:t>
            </a:r>
            <a:endParaRPr lang="en-US" dirty="0"/>
          </a:p>
        </p:txBody>
      </p:sp>
      <p:cxnSp>
        <p:nvCxnSpPr>
          <p:cNvPr id="7" name="Straight Connector 6"/>
          <p:cNvCxnSpPr/>
          <p:nvPr/>
        </p:nvCxnSpPr>
        <p:spPr>
          <a:xfrm>
            <a:off x="-84667" y="1117600"/>
            <a:ext cx="9313334" cy="42333"/>
          </a:xfrm>
          <a:prstGeom prst="line">
            <a:avLst/>
          </a:prstGeom>
          <a:ln w="76200" cap="flat" cmpd="sng" algn="ctr">
            <a:solidFill>
              <a:schemeClr val="accent3"/>
            </a:solidFill>
            <a:prstDash val="solid"/>
            <a:round/>
            <a:headEnd type="none" w="med" len="med"/>
            <a:tailEnd type="none" w="med" len="med"/>
          </a:ln>
          <a:effectLst>
            <a:outerShdw blurRad="50800" dist="50800" dir="2700000">
              <a:srgbClr val="000000">
                <a:alpha val="43000"/>
              </a:srgbClr>
            </a:outerShdw>
          </a:effectLst>
        </p:spPr>
        <p:style>
          <a:lnRef idx="2">
            <a:schemeClr val="accent3"/>
          </a:lnRef>
          <a:fillRef idx="0">
            <a:schemeClr val="accent3"/>
          </a:fillRef>
          <a:effectRef idx="1">
            <a:schemeClr val="accent3"/>
          </a:effectRef>
          <a:fontRef idx="minor">
            <a:schemeClr val="tx1"/>
          </a:fontRef>
        </p:style>
      </p:cxn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965360E-D2C4-BD45-B83E-A034B4DF05EF}" type="slidenum">
              <a:rPr lang="en-US" smtClean="0">
                <a:solidFill>
                  <a:srgbClr val="0D2543">
                    <a:tint val="75000"/>
                  </a:srgbClr>
                </a:solidFill>
                <a:latin typeface="Calibri"/>
              </a:rPr>
              <a:pPr defTabSz="457200" fontAlgn="auto">
                <a:spcBef>
                  <a:spcPts val="0"/>
                </a:spcBef>
                <a:spcAft>
                  <a:spcPts val="0"/>
                </a:spcAft>
              </a:pPr>
              <a:t>‹#›</a:t>
            </a:fld>
            <a:endParaRPr lang="en-US" dirty="0">
              <a:solidFill>
                <a:srgbClr val="0D2543">
                  <a:tint val="75000"/>
                </a:srgbClr>
              </a:solidFill>
              <a:latin typeface="Calibri"/>
            </a:endParaRP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buClr>
                <a:schemeClr val="accent2"/>
              </a:buClr>
            </a:pPr>
            <a:r>
              <a:rPr lang="en-US" dirty="0" smtClean="0"/>
              <a:t>Click to edit Master text styles</a:t>
            </a:r>
          </a:p>
          <a:p>
            <a:pPr lvl="1">
              <a:buClr>
                <a:schemeClr val="accent5"/>
              </a:buClr>
              <a:buFont typeface="Wingdings" charset="2"/>
              <a:buChar char="§"/>
            </a:pPr>
            <a:r>
              <a:rPr lang="en-US" dirty="0" smtClean="0"/>
              <a:t>Second level</a:t>
            </a:r>
          </a:p>
          <a:p>
            <a:pPr lvl="2">
              <a:buClr>
                <a:schemeClr val="accent4"/>
              </a:buClr>
              <a:buFont typeface="Lucida Grande"/>
              <a:buChar char="–"/>
            </a:pPr>
            <a:r>
              <a:rPr lang="en-US" dirty="0" smtClean="0"/>
              <a:t>Third level</a:t>
            </a:r>
          </a:p>
          <a:p>
            <a:pPr lvl="3">
              <a:buClr>
                <a:schemeClr val="accent1"/>
              </a:buClr>
            </a:pPr>
            <a:r>
              <a:rPr lang="en-US" dirty="0" smtClean="0"/>
              <a:t>Fourth level</a:t>
            </a:r>
          </a:p>
        </p:txBody>
      </p:sp>
    </p:spTree>
    <p:extLst>
      <p:ext uri="{BB962C8B-B14F-4D97-AF65-F5344CB8AC3E}">
        <p14:creationId xmlns:p14="http://schemas.microsoft.com/office/powerpoint/2010/main" val="2593234249"/>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Lst>
  <p:timing>
    <p:tnLst>
      <p:par>
        <p:cTn id="1" dur="indefinite" restart="never" nodeType="tmRoot"/>
      </p:par>
    </p:tnLst>
  </p:timing>
  <p:txStyles>
    <p:titleStyle>
      <a:lvl1pPr algn="ctr" defTabSz="457200" rtl="0" eaLnBrk="1" latinLnBrk="0" hangingPunct="1">
        <a:spcBef>
          <a:spcPct val="0"/>
        </a:spcBef>
        <a:buNone/>
        <a:defRPr lang="en-US" sz="3200" b="1" kern="1200" cap="all" smtClean="0">
          <a:solidFill>
            <a:srgbClr val="FFFFFF"/>
          </a:solidFill>
          <a:effectLst>
            <a:outerShdw blurRad="50800" dist="38100" dir="2700000">
              <a:srgbClr val="000000">
                <a:alpha val="43000"/>
              </a:srgbClr>
            </a:outerShdw>
          </a:effectLst>
          <a:latin typeface="+mj-lt"/>
          <a:ea typeface="+mn-ea"/>
          <a:cs typeface="+mn-cs"/>
        </a:defRPr>
      </a:lvl1pPr>
    </p:titleStyle>
    <p:bodyStyle>
      <a:lvl1pPr marL="342900" indent="-342900" algn="l" defTabSz="457200" rtl="0" eaLnBrk="1" latinLnBrk="0" hangingPunct="1">
        <a:spcBef>
          <a:spcPct val="20000"/>
        </a:spcBef>
        <a:buFont typeface="Arial"/>
        <a:buChar char="•"/>
        <a:defRPr lang="en-US" sz="2800" b="1" kern="1200" dirty="0" smtClean="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lang="en-US" sz="2400" b="1" kern="1200" baseline="0" dirty="0" smtClean="0">
          <a:solidFill>
            <a:schemeClr val="tx1"/>
          </a:solidFill>
          <a:latin typeface="+mn-lt"/>
          <a:ea typeface="+mn-ea"/>
          <a:cs typeface="+mn-cs"/>
        </a:defRPr>
      </a:lvl2pPr>
      <a:lvl3pPr marL="1143000" indent="-228600" algn="l" defTabSz="457200" rtl="0" eaLnBrk="1" latinLnBrk="0" hangingPunct="1">
        <a:spcBef>
          <a:spcPct val="20000"/>
        </a:spcBef>
        <a:buSzPct val="140000"/>
        <a:buFont typeface="Calibri" pitchFamily="34" charset="0"/>
        <a:buChar char="‐"/>
        <a:defRPr lang="en-US" sz="2000" b="1" kern="1200" dirty="0" smtClean="0">
          <a:solidFill>
            <a:schemeClr val="tx1"/>
          </a:solidFill>
          <a:latin typeface="+mn-lt"/>
          <a:ea typeface="+mn-ea"/>
          <a:cs typeface="+mn-cs"/>
        </a:defRPr>
      </a:lvl3pPr>
      <a:lvl4pPr marL="1600200" indent="-228600" algn="l" defTabSz="457200" rtl="0" eaLnBrk="1" latinLnBrk="0" hangingPunct="1">
        <a:spcBef>
          <a:spcPct val="20000"/>
        </a:spcBef>
        <a:buFont typeface="Calibri"/>
        <a:buChar char="–"/>
        <a:defRPr lang="en-US" sz="1800" b="1" kern="1200" baseline="0" dirty="0" smtClean="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lang="en-US" sz="1800" b="1" kern="1200" dirty="0" smtClean="0">
          <a:solidFill>
            <a:srgbClr val="0D25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53.xml"/><Relationship Id="rId1" Type="http://schemas.openxmlformats.org/officeDocument/2006/relationships/slideLayout" Target="../slideLayouts/slideLayout47.xml"/><Relationship Id="rId4" Type="http://schemas.openxmlformats.org/officeDocument/2006/relationships/image" Target="../media/image129.jpe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7.xml"/></Relationships>
</file>

<file path=ppt/slides/_rels/slide10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55.xml"/><Relationship Id="rId1" Type="http://schemas.openxmlformats.org/officeDocument/2006/relationships/slideLayout" Target="../slideLayouts/slideLayout47.xml"/><Relationship Id="rId4" Type="http://schemas.openxmlformats.org/officeDocument/2006/relationships/image" Target="../media/image136.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9.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1.png"/><Relationship Id="rId4"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40.jpe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vmlDrawing" Target="../drawings/vmlDrawing1.vml"/><Relationship Id="rId5" Type="http://schemas.openxmlformats.org/officeDocument/2006/relationships/image" Target="../media/image42.png"/><Relationship Id="rId4" Type="http://schemas.openxmlformats.org/officeDocument/2006/relationships/oleObject" Target="../embeddings/Microsoft_Word_97_-_2003_Document1.doc"/></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vmlDrawing" Target="../drawings/vmlDrawing2.vml"/><Relationship Id="rId5" Type="http://schemas.openxmlformats.org/officeDocument/2006/relationships/image" Target="../media/image43.png"/><Relationship Id="rId4" Type="http://schemas.openxmlformats.org/officeDocument/2006/relationships/oleObject" Target="../embeddings/Microsoft_Word_97_-_2003_Document2.doc"/></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5.emf"/><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wmf"/><Relationship Id="rId7"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52.wmf"/><Relationship Id="rId5" Type="http://schemas.openxmlformats.org/officeDocument/2006/relationships/image" Target="../media/image51.wmf"/><Relationship Id="rId4" Type="http://schemas.openxmlformats.org/officeDocument/2006/relationships/image" Target="../media/image50.jpeg"/><Relationship Id="rId9"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9.xml"/><Relationship Id="rId6" Type="http://schemas.openxmlformats.org/officeDocument/2006/relationships/image" Target="../media/image59.emf"/><Relationship Id="rId5" Type="http://schemas.openxmlformats.org/officeDocument/2006/relationships/image" Target="../media/image58.png"/><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4.jpeg"/><Relationship Id="rId2" Type="http://schemas.openxmlformats.org/officeDocument/2006/relationships/image" Target="../media/image60.jpeg"/><Relationship Id="rId1" Type="http://schemas.openxmlformats.org/officeDocument/2006/relationships/slideLayout" Target="../slideLayouts/slideLayout9.xml"/><Relationship Id="rId6" Type="http://schemas.openxmlformats.org/officeDocument/2006/relationships/image" Target="../media/image53.jpeg"/><Relationship Id="rId5" Type="http://schemas.openxmlformats.org/officeDocument/2006/relationships/image" Target="../media/image63.jpeg"/><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68.wmf"/></Relationships>
</file>

<file path=ppt/slides/_rels/slide4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83.xml"/><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emf"/><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4.xml"/><Relationship Id="rId1" Type="http://schemas.openxmlformats.org/officeDocument/2006/relationships/slideLayout" Target="../slideLayouts/slideLayout35.xml"/><Relationship Id="rId5" Type="http://schemas.openxmlformats.org/officeDocument/2006/relationships/image" Target="../media/image78.jpeg"/><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15.xml"/><Relationship Id="rId7" Type="http://schemas.openxmlformats.org/officeDocument/2006/relationships/image" Target="../media/image80.wmf"/><Relationship Id="rId2" Type="http://schemas.openxmlformats.org/officeDocument/2006/relationships/slideLayout" Target="../slideLayouts/slideLayout8.xml"/><Relationship Id="rId1" Type="http://schemas.openxmlformats.org/officeDocument/2006/relationships/vmlDrawing" Target="../drawings/vmlDrawing3.vml"/><Relationship Id="rId6" Type="http://schemas.openxmlformats.org/officeDocument/2006/relationships/oleObject" Target="../embeddings/oleObject2.bin"/><Relationship Id="rId5" Type="http://schemas.openxmlformats.org/officeDocument/2006/relationships/image" Target="../media/image79.wmf"/><Relationship Id="rId10" Type="http://schemas.openxmlformats.org/officeDocument/2006/relationships/image" Target="../media/image83.png"/><Relationship Id="rId4" Type="http://schemas.openxmlformats.org/officeDocument/2006/relationships/oleObject" Target="../embeddings/oleObject1.bin"/><Relationship Id="rId9"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vmlDrawing" Target="../drawings/vmlDrawing4.vml"/><Relationship Id="rId5" Type="http://schemas.openxmlformats.org/officeDocument/2006/relationships/image" Target="../media/image86.wmf"/><Relationship Id="rId4" Type="http://schemas.openxmlformats.org/officeDocument/2006/relationships/oleObject" Target="../embeddings/oleObject3.bin"/></Relationships>
</file>

<file path=ppt/slides/_rels/slide5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9.xml"/><Relationship Id="rId5" Type="http://schemas.openxmlformats.org/officeDocument/2006/relationships/image" Target="../media/image92.png"/><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emf"/><Relationship Id="rId1" Type="http://schemas.openxmlformats.org/officeDocument/2006/relationships/slideLayout" Target="../slideLayouts/slideLayout9.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9.xml"/><Relationship Id="rId4" Type="http://schemas.openxmlformats.org/officeDocument/2006/relationships/image" Target="../media/image92.png"/></Relationships>
</file>

<file path=ppt/slides/_rels/slide5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92.png"/></Relationships>
</file>

<file path=ppt/slides/_rels/slide5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9.xml"/><Relationship Id="rId4" Type="http://schemas.openxmlformats.org/officeDocument/2006/relationships/image" Target="../media/image99.jpeg"/></Relationships>
</file>

<file path=ppt/slides/_rels/slide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00.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hyperlink" Target="http://www.gsi-net.com" TargetMode="Externa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19.xml"/><Relationship Id="rId1" Type="http://schemas.openxmlformats.org/officeDocument/2006/relationships/slideLayout" Target="../slideLayouts/slideLayout74.xml"/><Relationship Id="rId4" Type="http://schemas.openxmlformats.org/officeDocument/2006/relationships/image" Target="../media/image71.jpeg"/></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1.xml"/><Relationship Id="rId1" Type="http://schemas.openxmlformats.org/officeDocument/2006/relationships/slideLayout" Target="../slideLayouts/slideLayout52.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jpeg"/></Relationships>
</file>

<file path=ppt/slides/_rels/slide6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7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0.xml"/><Relationship Id="rId1" Type="http://schemas.openxmlformats.org/officeDocument/2006/relationships/slideLayout" Target="../slideLayouts/slideLayout47.xml"/><Relationship Id="rId4" Type="http://schemas.openxmlformats.org/officeDocument/2006/relationships/image" Target="../media/image108.jpeg"/></Relationships>
</file>

<file path=ppt/slides/_rels/slide7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1.xml"/><Relationship Id="rId1" Type="http://schemas.openxmlformats.org/officeDocument/2006/relationships/slideLayout" Target="../slideLayouts/slideLayout47.xml"/><Relationship Id="rId4" Type="http://schemas.openxmlformats.org/officeDocument/2006/relationships/image" Target="../media/image108.jpeg"/></Relationships>
</file>

<file path=ppt/slides/_rels/slide7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2.xml"/><Relationship Id="rId1" Type="http://schemas.openxmlformats.org/officeDocument/2006/relationships/slideLayout" Target="../slideLayouts/slideLayout47.xml"/></Relationships>
</file>

<file path=ppt/slides/_rels/slide7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3.xml"/><Relationship Id="rId1" Type="http://schemas.openxmlformats.org/officeDocument/2006/relationships/slideLayout" Target="../slideLayouts/slideLayout47.xml"/><Relationship Id="rId4" Type="http://schemas.openxmlformats.org/officeDocument/2006/relationships/image" Target="../media/image110.jpeg"/></Relationships>
</file>

<file path=ppt/slides/_rels/slide7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4.xml"/><Relationship Id="rId1" Type="http://schemas.openxmlformats.org/officeDocument/2006/relationships/slideLayout" Target="../slideLayouts/slideLayout47.xml"/></Relationships>
</file>

<file path=ppt/slides/_rels/slide78.xml.rels><?xml version="1.0" encoding="UTF-8" standalone="yes"?>
<Relationships xmlns="http://schemas.openxmlformats.org/package/2006/relationships"><Relationship Id="rId8" Type="http://schemas.openxmlformats.org/officeDocument/2006/relationships/image" Target="../media/image117.emf"/><Relationship Id="rId3" Type="http://schemas.openxmlformats.org/officeDocument/2006/relationships/image" Target="../media/image112.png"/><Relationship Id="rId7" Type="http://schemas.openxmlformats.org/officeDocument/2006/relationships/image" Target="../media/image116.emf"/><Relationship Id="rId2" Type="http://schemas.openxmlformats.org/officeDocument/2006/relationships/image" Target="../media/image111.png"/><Relationship Id="rId1" Type="http://schemas.openxmlformats.org/officeDocument/2006/relationships/slideLayout" Target="../slideLayouts/slideLayout62.xml"/><Relationship Id="rId6" Type="http://schemas.openxmlformats.org/officeDocument/2006/relationships/image" Target="../media/image115.png"/><Relationship Id="rId11" Type="http://schemas.openxmlformats.org/officeDocument/2006/relationships/image" Target="../media/image120.emf"/><Relationship Id="rId5" Type="http://schemas.openxmlformats.org/officeDocument/2006/relationships/image" Target="../media/image114.emf"/><Relationship Id="rId10" Type="http://schemas.openxmlformats.org/officeDocument/2006/relationships/image" Target="../media/image119.emf"/><Relationship Id="rId4" Type="http://schemas.openxmlformats.org/officeDocument/2006/relationships/image" Target="../media/image113.png"/><Relationship Id="rId9" Type="http://schemas.openxmlformats.org/officeDocument/2006/relationships/image" Target="../media/image118.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5.xml"/><Relationship Id="rId1" Type="http://schemas.openxmlformats.org/officeDocument/2006/relationships/slideLayout" Target="../slideLayouts/slideLayout47.xml"/></Relationships>
</file>

<file path=ppt/slides/_rels/slide8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6.xml"/><Relationship Id="rId1" Type="http://schemas.openxmlformats.org/officeDocument/2006/relationships/slideLayout" Target="../slideLayouts/slideLayout47.xml"/></Relationships>
</file>

<file path=ppt/slides/_rels/slide8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7.xml"/><Relationship Id="rId1" Type="http://schemas.openxmlformats.org/officeDocument/2006/relationships/slideLayout" Target="../slideLayouts/slideLayout47.xml"/><Relationship Id="rId4" Type="http://schemas.openxmlformats.org/officeDocument/2006/relationships/image" Target="../media/image121.png"/></Relationships>
</file>

<file path=ppt/slides/_rels/slide8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8.xml"/><Relationship Id="rId1" Type="http://schemas.openxmlformats.org/officeDocument/2006/relationships/slideLayout" Target="../slideLayouts/slideLayout4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39.xml"/><Relationship Id="rId1" Type="http://schemas.openxmlformats.org/officeDocument/2006/relationships/slideLayout" Target="../slideLayouts/slideLayout47.xml"/></Relationships>
</file>

<file path=ppt/slides/_rels/slide8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0.xml"/><Relationship Id="rId1" Type="http://schemas.openxmlformats.org/officeDocument/2006/relationships/slideLayout" Target="../slideLayouts/slideLayout4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7.xml"/></Relationships>
</file>

<file path=ppt/slides/_rels/slide8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3.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4.xml"/><Relationship Id="rId1" Type="http://schemas.openxmlformats.org/officeDocument/2006/relationships/slideLayout" Target="../slideLayouts/slideLayout47.xml"/><Relationship Id="rId4" Type="http://schemas.openxmlformats.org/officeDocument/2006/relationships/image" Target="../media/image129.jpeg"/></Relationships>
</file>

<file path=ppt/slides/_rels/slide9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5.xml"/><Relationship Id="rId1" Type="http://schemas.openxmlformats.org/officeDocument/2006/relationships/slideLayout" Target="../slideLayouts/slideLayout47.xml"/></Relationships>
</file>

<file path=ppt/slides/_rels/slide9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6.xml"/><Relationship Id="rId1" Type="http://schemas.openxmlformats.org/officeDocument/2006/relationships/slideLayout" Target="../slideLayouts/slideLayout47.xml"/><Relationship Id="rId4" Type="http://schemas.openxmlformats.org/officeDocument/2006/relationships/image" Target="../media/image132.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7.xml"/></Relationships>
</file>

<file path=ppt/slides/_rels/slide9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2.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dirty="0" smtClean="0"/>
              <a:t>Decision </a:t>
            </a:r>
            <a:r>
              <a:rPr lang="en-US" dirty="0"/>
              <a:t>Support System for Matrix Diffusion Modeling</a:t>
            </a:r>
            <a:r>
              <a:rPr lang="en-US" dirty="0" smtClean="0"/>
              <a:t> </a:t>
            </a:r>
            <a:endParaRPr lang="en-US" dirty="0"/>
          </a:p>
        </p:txBody>
      </p:sp>
      <p:sp>
        <p:nvSpPr>
          <p:cNvPr id="2051" name="Rectangle 3"/>
          <p:cNvSpPr>
            <a:spLocks noGrp="1" noChangeArrowheads="1"/>
          </p:cNvSpPr>
          <p:nvPr>
            <p:ph type="subTitle" idx="1"/>
          </p:nvPr>
        </p:nvSpPr>
        <p:spPr/>
        <p:txBody>
          <a:bodyPr/>
          <a:lstStyle/>
          <a:p>
            <a:r>
              <a:rPr lang="en-US" dirty="0" smtClean="0"/>
              <a:t>Charles Newell and Shahla Farhat</a:t>
            </a:r>
          </a:p>
          <a:p>
            <a:pPr>
              <a:spcBef>
                <a:spcPts val="0"/>
              </a:spcBef>
            </a:pPr>
            <a:r>
              <a:rPr lang="fr-FR" dirty="0"/>
              <a:t>GSI Environmental Inc</a:t>
            </a:r>
            <a:r>
              <a:rPr lang="fr-FR" dirty="0" smtClean="0"/>
              <a:t>.</a:t>
            </a:r>
            <a:endParaRPr lang="fr-FR" dirty="0"/>
          </a:p>
        </p:txBody>
      </p:sp>
      <p:grpSp>
        <p:nvGrpSpPr>
          <p:cNvPr id="8" name="Group 5"/>
          <p:cNvGrpSpPr>
            <a:grpSpLocks/>
          </p:cNvGrpSpPr>
          <p:nvPr/>
        </p:nvGrpSpPr>
        <p:grpSpPr bwMode="auto">
          <a:xfrm>
            <a:off x="0" y="346531"/>
            <a:ext cx="1981200" cy="724707"/>
            <a:chOff x="864" y="3280"/>
            <a:chExt cx="1248" cy="584"/>
          </a:xfrm>
        </p:grpSpPr>
        <p:sp>
          <p:nvSpPr>
            <p:cNvPr id="9" name="Rectangle 6"/>
            <p:cNvSpPr>
              <a:spLocks noChangeArrowheads="1"/>
            </p:cNvSpPr>
            <p:nvPr/>
          </p:nvSpPr>
          <p:spPr bwMode="auto">
            <a:xfrm>
              <a:off x="864" y="3280"/>
              <a:ext cx="1248" cy="584"/>
            </a:xfrm>
            <a:prstGeom prst="rect">
              <a:avLst/>
            </a:prstGeom>
            <a:solidFill>
              <a:schemeClr val="bg1"/>
            </a:solidFill>
            <a:ln w="9525">
              <a:noFill/>
              <a:miter lim="800000"/>
              <a:headEnd/>
              <a:tailEnd/>
            </a:ln>
            <a:effectLst>
              <a:outerShdw blurRad="63500" dist="53882" dir="2700000" algn="ctr" rotWithShape="0">
                <a:srgbClr val="000000">
                  <a:alpha val="74997"/>
                </a:srgbClr>
              </a:outerShdw>
            </a:effectLst>
          </p:spPr>
          <p:txBody>
            <a:bodyPr wrap="none" anchor="ctr"/>
            <a:lstStyle/>
            <a:p>
              <a:pPr>
                <a:defRPr/>
              </a:pPr>
              <a:endParaRPr lang="en-US" dirty="0">
                <a:ea typeface="ＭＳ Ｐゴシック" charset="-128"/>
                <a:cs typeface="ＭＳ Ｐゴシック" charset="-128"/>
              </a:endParaRPr>
            </a:p>
          </p:txBody>
        </p:sp>
        <p:pic>
          <p:nvPicPr>
            <p:cNvPr id="10" name="Picture 51" descr="Logo_GSI_Color_w_Margin_pmsL"/>
            <p:cNvPicPr>
              <a:picLocks noChangeAspect="1" noChangeArrowheads="1"/>
            </p:cNvPicPr>
            <p:nvPr/>
          </p:nvPicPr>
          <p:blipFill>
            <a:blip r:embed="rId2" cstate="print">
              <a:lum contrast="6000"/>
              <a:extLst>
                <a:ext uri="{28A0092B-C50C-407E-A947-70E740481C1C}">
                  <a14:useLocalDpi xmlns:a14="http://schemas.microsoft.com/office/drawing/2010/main" val="0"/>
                </a:ext>
              </a:extLst>
            </a:blip>
            <a:srcRect l="3596" r="3082"/>
            <a:stretch>
              <a:fillRect/>
            </a:stretch>
          </p:blipFill>
          <p:spPr bwMode="auto">
            <a:xfrm>
              <a:off x="945" y="3334"/>
              <a:ext cx="1090"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2" descr="Strategic Environmental Research and Development Program (SERDP) / Environmental Security Technology Certification Program (ESTCP)"/>
          <p:cNvPicPr>
            <a:picLocks noChangeAspect="1" noChangeArrowheads="1"/>
          </p:cNvPicPr>
          <p:nvPr/>
        </p:nvPicPr>
        <p:blipFill>
          <a:blip r:embed="rId3"/>
          <a:srcRect/>
          <a:stretch>
            <a:fillRect/>
          </a:stretch>
        </p:blipFill>
        <p:spPr bwMode="auto">
          <a:xfrm>
            <a:off x="4060371" y="346528"/>
            <a:ext cx="5083629" cy="72471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a:spLocks noChangeArrowheads="1"/>
          </p:cNvSpPr>
          <p:nvPr/>
        </p:nvSpPr>
        <p:spPr bwMode="auto">
          <a:xfrm>
            <a:off x="4159328" y="1204687"/>
            <a:ext cx="4616978" cy="5363026"/>
          </a:xfrm>
          <a:prstGeom prst="rect">
            <a:avLst/>
          </a:prstGeom>
          <a:solidFill>
            <a:srgbClr val="29527B"/>
          </a:solidFill>
          <a:ln w="9525">
            <a:solidFill>
              <a:schemeClr val="bg1"/>
            </a:solidFill>
            <a:round/>
            <a:headEnd/>
            <a:tailEnd/>
          </a:ln>
          <a:effectLst>
            <a:outerShdw blurRad="63500" dist="38099" dir="2700000" algn="ctr" rotWithShape="0">
              <a:srgbClr val="969696">
                <a:alpha val="74997"/>
              </a:srgbClr>
            </a:outerShdw>
          </a:effectLst>
        </p:spPr>
        <p:txBody>
          <a:bodyPr/>
          <a:lstStyle/>
          <a:p>
            <a:pPr>
              <a:defRPr/>
            </a:pPr>
            <a:endParaRPr lang="en-US" dirty="0">
              <a:solidFill>
                <a:srgbClr val="FFFF00"/>
              </a:solidFill>
              <a:latin typeface="Arial" pitchFamily="-112" charset="0"/>
              <a:ea typeface="ＭＳ Ｐゴシック" charset="-128"/>
              <a:cs typeface="ＭＳ Ｐゴシック" charset="-128"/>
            </a:endParaRPr>
          </a:p>
        </p:txBody>
      </p:sp>
      <p:sp>
        <p:nvSpPr>
          <p:cNvPr id="211971" name="AutoShape 3"/>
          <p:cNvSpPr>
            <a:spLocks noChangeArrowheads="1"/>
          </p:cNvSpPr>
          <p:nvPr/>
        </p:nvSpPr>
        <p:spPr bwMode="auto">
          <a:xfrm>
            <a:off x="330200" y="1634669"/>
            <a:ext cx="3403600" cy="749300"/>
          </a:xfrm>
          <a:prstGeom prst="roundRect">
            <a:avLst>
              <a:gd name="adj" fmla="val 16667"/>
            </a:avLst>
          </a:prstGeom>
          <a:solidFill>
            <a:schemeClr val="accent1"/>
          </a:solidFill>
          <a:ln w="9525">
            <a:solidFill>
              <a:schemeClr val="bg1"/>
            </a:solidFill>
            <a:round/>
            <a:headEnd/>
            <a:tailEnd/>
          </a:ln>
          <a:effectLst>
            <a:outerShdw blurRad="63500" dist="38099" dir="2700000" algn="ctr" rotWithShape="0">
              <a:srgbClr val="969696">
                <a:alpha val="74997"/>
              </a:srgbClr>
            </a:outerShdw>
          </a:effectLst>
        </p:spPr>
        <p:txBody>
          <a:bodyPr/>
          <a:lstStyle/>
          <a:p>
            <a:pPr>
              <a:defRPr/>
            </a:pPr>
            <a:endParaRPr lang="en-US" dirty="0">
              <a:solidFill>
                <a:srgbClr val="FFFF00"/>
              </a:solidFill>
              <a:ea typeface="ＭＳ Ｐゴシック" charset="-128"/>
              <a:cs typeface="ＭＳ Ｐゴシック" charset="-128"/>
            </a:endParaRPr>
          </a:p>
        </p:txBody>
      </p:sp>
      <p:sp>
        <p:nvSpPr>
          <p:cNvPr id="18435" name="Rectangle 3"/>
          <p:cNvSpPr>
            <a:spLocks noGrp="1" noChangeArrowheads="1"/>
          </p:cNvSpPr>
          <p:nvPr>
            <p:ph idx="4294967295"/>
          </p:nvPr>
        </p:nvSpPr>
        <p:spPr bwMode="auto">
          <a:xfrm>
            <a:off x="482600" y="1679122"/>
            <a:ext cx="4051300" cy="920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lnSpc>
                <a:spcPct val="80000"/>
              </a:lnSpc>
              <a:buFontTx/>
              <a:buNone/>
            </a:pPr>
            <a:r>
              <a:rPr lang="en-US" sz="2400" b="1" dirty="0">
                <a:latin typeface="Arial" charset="0"/>
                <a:ea typeface="ＭＳ Ｐゴシック" charset="0"/>
                <a:cs typeface="ＭＳ Ｐゴシック" charset="0"/>
              </a:rPr>
              <a:t>Chapman and Parker (WRR: </a:t>
            </a:r>
            <a:r>
              <a:rPr lang="en-US" sz="2400" b="1" dirty="0" smtClean="0">
                <a:latin typeface="Arial" charset="0"/>
                <a:ea typeface="ＭＳ Ｐゴシック" charset="0"/>
                <a:cs typeface="ＭＳ Ｐゴシック" charset="0"/>
              </a:rPr>
              <a:t>2005</a:t>
            </a:r>
            <a:r>
              <a:rPr lang="en-US" sz="2400" b="1" dirty="0">
                <a:latin typeface="Arial" charset="0"/>
                <a:ea typeface="ＭＳ Ｐゴシック" charset="0"/>
                <a:cs typeface="ＭＳ Ｐゴシック" charset="0"/>
              </a:rPr>
              <a:t>).</a:t>
            </a:r>
          </a:p>
        </p:txBody>
      </p:sp>
      <p:sp>
        <p:nvSpPr>
          <p:cNvPr id="211975" name="Line 7"/>
          <p:cNvSpPr>
            <a:spLocks noChangeShapeType="1"/>
          </p:cNvSpPr>
          <p:nvPr/>
        </p:nvSpPr>
        <p:spPr bwMode="auto">
          <a:xfrm>
            <a:off x="368300" y="1153884"/>
            <a:ext cx="8534400"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18439" name="Rectangle 3"/>
          <p:cNvSpPr>
            <a:spLocks noGrp="1" noChangeArrowheads="1"/>
          </p:cNvSpPr>
          <p:nvPr>
            <p:ph idx="4294967295"/>
          </p:nvPr>
        </p:nvSpPr>
        <p:spPr bwMode="auto">
          <a:xfrm>
            <a:off x="336550" y="2555422"/>
            <a:ext cx="3327400" cy="38925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ja-JP" altLang="en-US" sz="2200" dirty="0">
                <a:latin typeface="Arial" charset="0"/>
                <a:ea typeface="ＭＳ Ｐゴシック" charset="0"/>
                <a:cs typeface="ＭＳ Ｐゴシック" charset="0"/>
              </a:rPr>
              <a:t>“</a:t>
            </a:r>
            <a:r>
              <a:rPr lang="en-US" altLang="ja-JP" sz="2200" dirty="0">
                <a:latin typeface="Arial" charset="0"/>
                <a:ea typeface="ＭＳ Ｐゴシック" charset="0"/>
                <a:cs typeface="ＭＳ Ｐゴシック" charset="0"/>
              </a:rPr>
              <a:t>Vertical back diffusion from the aquitard combined with horizontal advection and vertical transverse dispersion account for the TCE distribution in the aquifer and that the aquifer TCE will remain much above the MCL for centuries.</a:t>
            </a:r>
            <a:r>
              <a:rPr lang="ja-JP" altLang="en-US" sz="2200" dirty="0">
                <a:latin typeface="Arial" charset="0"/>
                <a:ea typeface="ＭＳ Ｐゴシック" charset="0"/>
                <a:cs typeface="ＭＳ Ｐゴシック" charset="0"/>
              </a:rPr>
              <a:t>”</a:t>
            </a:r>
            <a:endParaRPr lang="en-US" sz="2200" dirty="0">
              <a:solidFill>
                <a:srgbClr val="000000"/>
              </a:solidFill>
              <a:latin typeface="Arial" charset="0"/>
              <a:ea typeface="ＭＳ Ｐゴシック" charset="0"/>
              <a:cs typeface="ＭＳ Ｐゴシック" charset="0"/>
            </a:endParaRPr>
          </a:p>
        </p:txBody>
      </p:sp>
      <p:pic>
        <p:nvPicPr>
          <p:cNvPr id="16" name="Picture 15" descr="Image_2_Bldg_fx_River_Pond_dnapl_NOV_2012.jpg"/>
          <p:cNvPicPr>
            <a:picLocks noChangeAspect="1"/>
          </p:cNvPicPr>
          <p:nvPr/>
        </p:nvPicPr>
        <p:blipFill>
          <a:blip r:embed="rId2"/>
          <a:stretch>
            <a:fillRect/>
          </a:stretch>
        </p:blipFill>
        <p:spPr>
          <a:xfrm>
            <a:off x="4358964" y="1365040"/>
            <a:ext cx="4245418" cy="5042213"/>
          </a:xfrm>
          <a:prstGeom prst="rect">
            <a:avLst/>
          </a:prstGeom>
        </p:spPr>
      </p:pic>
      <p:sp>
        <p:nvSpPr>
          <p:cNvPr id="11"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9</a:t>
            </a:fld>
            <a:endParaRPr lang="en-US" sz="1400" dirty="0">
              <a:solidFill>
                <a:srgbClr val="808080"/>
              </a:solidFill>
              <a:latin typeface="Tahoma" pitchFamily="34" charset="0"/>
              <a:ea typeface="ＭＳ Ｐゴシック" charset="0"/>
            </a:endParaRPr>
          </a:p>
        </p:txBody>
      </p:sp>
      <p:sp>
        <p:nvSpPr>
          <p:cNvPr id="10" name="Text Box 13"/>
          <p:cNvSpPr txBox="1">
            <a:spLocks noChangeArrowheads="1"/>
          </p:cNvSpPr>
          <p:nvPr/>
        </p:nvSpPr>
        <p:spPr bwMode="auto">
          <a:xfrm>
            <a:off x="4425659" y="6586091"/>
            <a:ext cx="3922712" cy="283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spcBef>
                <a:spcPct val="50000"/>
              </a:spcBef>
            </a:pPr>
            <a:r>
              <a:rPr lang="en-US" sz="1200" b="1" dirty="0">
                <a:solidFill>
                  <a:srgbClr val="000000"/>
                </a:solidFill>
              </a:rPr>
              <a:t>Modified from figure </a:t>
            </a:r>
            <a:r>
              <a:rPr lang="en-US" sz="1200" b="1" dirty="0" smtClean="0">
                <a:solidFill>
                  <a:srgbClr val="000000"/>
                </a:solidFill>
              </a:rPr>
              <a:t>in Chapman </a:t>
            </a:r>
            <a:r>
              <a:rPr lang="en-US" sz="1200" b="1" dirty="0">
                <a:solidFill>
                  <a:srgbClr val="000000"/>
                </a:solidFill>
              </a:rPr>
              <a:t>and Parker, 2005.</a:t>
            </a:r>
          </a:p>
        </p:txBody>
      </p:sp>
      <p:sp>
        <p:nvSpPr>
          <p:cNvPr id="15" name="Rectangle 2"/>
          <p:cNvSpPr txBox="1">
            <a:spLocks noChangeArrowheads="1"/>
          </p:cNvSpPr>
          <p:nvPr/>
        </p:nvSpPr>
        <p:spPr bwMode="auto">
          <a:xfrm>
            <a:off x="357414" y="173043"/>
            <a:ext cx="8915400" cy="9294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defTabSz="895350" eaLnBrk="1" hangingPunct="1">
              <a:lnSpc>
                <a:spcPct val="85000"/>
              </a:lnSpc>
              <a:tabLst>
                <a:tab pos="285750" algn="l"/>
              </a:tabLst>
              <a:defRPr sz="3200" b="1">
                <a:solidFill>
                  <a:srgbClr val="1557A7"/>
                </a:solidFill>
                <a:cs typeface="Arial" charset="0"/>
              </a:defRPr>
            </a:lvl1pPr>
            <a:lvl2pPr eaLnBrk="0" hangingPunct="0">
              <a:defRPr sz="4400">
                <a:latin typeface="Arial Narrow" pitchFamily="-106" charset="0"/>
                <a:ea typeface="ＭＳ Ｐゴシック" pitchFamily="-65" charset="-128"/>
                <a:cs typeface="ＭＳ Ｐゴシック" pitchFamily="-65" charset="-128"/>
              </a:defRPr>
            </a:lvl2pPr>
            <a:lvl3pPr eaLnBrk="0" hangingPunct="0">
              <a:defRPr sz="4400">
                <a:latin typeface="Arial Narrow" pitchFamily="-106" charset="0"/>
                <a:ea typeface="ＭＳ Ｐゴシック" pitchFamily="-65" charset="-128"/>
                <a:cs typeface="ＭＳ Ｐゴシック" pitchFamily="-65" charset="-128"/>
              </a:defRPr>
            </a:lvl3pPr>
            <a:lvl4pPr eaLnBrk="0" hangingPunct="0">
              <a:defRPr sz="4400">
                <a:latin typeface="Arial Narrow" pitchFamily="-106" charset="0"/>
                <a:ea typeface="ＭＳ Ｐゴシック" pitchFamily="-65" charset="-128"/>
                <a:cs typeface="ＭＳ Ｐゴシック" pitchFamily="-65" charset="-128"/>
              </a:defRPr>
            </a:lvl4pPr>
            <a:lvl5pPr eaLnBrk="0" hangingPunct="0">
              <a:defRPr sz="4400">
                <a:latin typeface="Arial Narrow" pitchFamily="-106" charset="0"/>
                <a:ea typeface="ＭＳ Ｐゴシック" pitchFamily="-65" charset="-128"/>
                <a:cs typeface="ＭＳ Ｐゴシック" pitchFamily="-65" charset="-128"/>
              </a:defRPr>
            </a:lvl5pPr>
            <a:lvl6pPr marL="457200" fontAlgn="base">
              <a:spcBef>
                <a:spcPct val="0"/>
              </a:spcBef>
              <a:spcAft>
                <a:spcPct val="0"/>
              </a:spcAft>
              <a:defRPr sz="4400">
                <a:latin typeface="Arial Narrow" pitchFamily="-106" charset="0"/>
              </a:defRPr>
            </a:lvl6pPr>
            <a:lvl7pPr marL="914400" fontAlgn="base">
              <a:spcBef>
                <a:spcPct val="0"/>
              </a:spcBef>
              <a:spcAft>
                <a:spcPct val="0"/>
              </a:spcAft>
              <a:defRPr sz="4400">
                <a:latin typeface="Arial Narrow" pitchFamily="-106" charset="0"/>
              </a:defRPr>
            </a:lvl7pPr>
            <a:lvl8pPr marL="1371600" fontAlgn="base">
              <a:spcBef>
                <a:spcPct val="0"/>
              </a:spcBef>
              <a:spcAft>
                <a:spcPct val="0"/>
              </a:spcAft>
              <a:defRPr sz="4400">
                <a:latin typeface="Arial Narrow" pitchFamily="-106" charset="0"/>
              </a:defRPr>
            </a:lvl8pPr>
            <a:lvl9pPr marL="1828800" fontAlgn="base">
              <a:spcBef>
                <a:spcPct val="0"/>
              </a:spcBef>
              <a:spcAft>
                <a:spcPct val="0"/>
              </a:spcAft>
              <a:defRPr sz="4400">
                <a:latin typeface="Arial Narrow" pitchFamily="-106" charset="0"/>
              </a:defRPr>
            </a:lvl9pPr>
          </a:lstStyle>
          <a:p>
            <a:r>
              <a:rPr lang="en-US" dirty="0">
                <a:ea typeface="ＭＳ Ｐゴシック" charset="0"/>
              </a:rPr>
              <a:t>Incomplete History of Matrix Diffusion </a:t>
            </a:r>
            <a:br>
              <a:rPr lang="en-US" dirty="0">
                <a:ea typeface="ＭＳ Ｐゴシック" charset="0"/>
              </a:rPr>
            </a:br>
            <a:r>
              <a:rPr lang="en-US" dirty="0">
                <a:ea typeface="ＭＳ Ｐゴシック" charset="0"/>
              </a:rPr>
              <a:t>in Groundwater</a:t>
            </a:r>
          </a:p>
        </p:txBody>
      </p:sp>
    </p:spTree>
    <p:extLst>
      <p:ext uri="{BB962C8B-B14F-4D97-AF65-F5344CB8AC3E}">
        <p14:creationId xmlns:p14="http://schemas.microsoft.com/office/powerpoint/2010/main" val="71847718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6"/>
          <p:cNvSpPr>
            <a:spLocks noChangeArrowheads="1"/>
          </p:cNvSpPr>
          <p:nvPr/>
        </p:nvSpPr>
        <p:spPr bwMode="auto">
          <a:xfrm>
            <a:off x="0" y="891768"/>
            <a:ext cx="9144000" cy="59662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57347" name="Rectangle 120"/>
          <p:cNvSpPr>
            <a:spLocks noChangeArrowheads="1"/>
          </p:cNvSpPr>
          <p:nvPr/>
        </p:nvSpPr>
        <p:spPr bwMode="auto">
          <a:xfrm>
            <a:off x="349250" y="272892"/>
            <a:ext cx="8666307" cy="5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eaLnBrk="0" hangingPunct="0">
              <a:lnSpc>
                <a:spcPct val="85000"/>
              </a:lnSpc>
              <a:spcBef>
                <a:spcPct val="55000"/>
              </a:spcBef>
            </a:pPr>
            <a:r>
              <a:rPr lang="en-US" altLang="en-US" sz="3200" i="1" dirty="0" smtClean="0">
                <a:solidFill>
                  <a:srgbClr val="2895A5"/>
                </a:solidFill>
                <a:latin typeface="Arial" pitchFamily="34" charset="0"/>
                <a:ea typeface="ＭＳ Ｐゴシック" charset="0"/>
              </a:rPr>
              <a:t>Comparison of DSM with Observed</a:t>
            </a:r>
          </a:p>
        </p:txBody>
      </p:sp>
      <p:sp>
        <p:nvSpPr>
          <p:cNvPr id="5" name="Line 6"/>
          <p:cNvSpPr>
            <a:spLocks noChangeShapeType="1"/>
          </p:cNvSpPr>
          <p:nvPr/>
        </p:nvSpPr>
        <p:spPr bwMode="auto">
          <a:xfrm>
            <a:off x="0" y="909635"/>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grpSp>
        <p:nvGrpSpPr>
          <p:cNvPr id="57349" name="Group 11"/>
          <p:cNvGrpSpPr>
            <a:grpSpLocks/>
          </p:cNvGrpSpPr>
          <p:nvPr/>
        </p:nvGrpSpPr>
        <p:grpSpPr bwMode="auto">
          <a:xfrm>
            <a:off x="1040535" y="1189023"/>
            <a:ext cx="7112000" cy="5271012"/>
            <a:chOff x="721" y="732"/>
            <a:chExt cx="4928" cy="3245"/>
          </a:xfrm>
        </p:grpSpPr>
        <p:sp>
          <p:nvSpPr>
            <p:cNvPr id="57351" name="Rectangle 10"/>
            <p:cNvSpPr>
              <a:spLocks noChangeArrowheads="1"/>
            </p:cNvSpPr>
            <p:nvPr/>
          </p:nvSpPr>
          <p:spPr bwMode="auto">
            <a:xfrm>
              <a:off x="721" y="732"/>
              <a:ext cx="4928" cy="324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pic>
          <p:nvPicPr>
            <p:cNvPr id="7" name="Picture 6" descr="Image_1__Chart_EXP_LEFT__Sep17_"/>
            <p:cNvPicPr>
              <a:picLocks noChangeAspect="1"/>
            </p:cNvPicPr>
            <p:nvPr/>
          </p:nvPicPr>
          <p:blipFill>
            <a:blip r:embed="rId3">
              <a:lum contrast="6000"/>
            </a:blip>
            <a:srcRect l="1230" t="1579" r="1595" b="4683"/>
            <a:stretch>
              <a:fillRect/>
            </a:stretch>
          </p:blipFill>
          <p:spPr bwMode="auto">
            <a:xfrm>
              <a:off x="793" y="812"/>
              <a:ext cx="4774" cy="308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5F5F5F"/>
                  </a:solidFill>
                  <a:miter lim="800000"/>
                  <a:headEnd/>
                  <a:tailEnd/>
                </a14:hiddenLine>
              </a:ext>
            </a:extLst>
          </p:spPr>
        </p:pic>
      </p:grpSp>
      <p:sp>
        <p:nvSpPr>
          <p:cNvPr id="57350" name="Rectangle 7"/>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236767B8-F914-49E1-A045-2269BF1F3468}" type="slidenum">
              <a:rPr lang="en-US" altLang="en-US" sz="1400" b="0" smtClean="0">
                <a:solidFill>
                  <a:srgbClr val="FFFFFF"/>
                </a:solidFill>
                <a:latin typeface="Tahoma" pitchFamily="34" charset="0"/>
                <a:ea typeface="ＭＳ Ｐゴシック" charset="0"/>
              </a:rPr>
              <a:pPr algn="r" eaLnBrk="0" hangingPunct="0"/>
              <a:t>99</a:t>
            </a:fld>
            <a:endParaRPr lang="en-US" altLang="en-US" sz="1400" b="0" dirty="0" smtClean="0">
              <a:solidFill>
                <a:srgbClr val="FFFFFF"/>
              </a:solidFill>
              <a:latin typeface="Tahoma" pitchFamily="34" charset="0"/>
              <a:ea typeface="ＭＳ Ｐゴシック" charset="0"/>
            </a:endParaRPr>
          </a:p>
        </p:txBody>
      </p:sp>
      <p:pic>
        <p:nvPicPr>
          <p:cNvPr id="9" name="Picture 8" descr="Image_2_Bldg_fx_River_Pond_dnapl_"/>
          <p:cNvPicPr>
            <a:picLocks noChangeAspect="1" noChangeArrowheads="1"/>
          </p:cNvPicPr>
          <p:nvPr/>
        </p:nvPicPr>
        <p:blipFill>
          <a:blip r:embed="rId4" cstate="print">
            <a:lum contrast="6000"/>
            <a:extLst>
              <a:ext uri="{28A0092B-C50C-407E-A947-70E740481C1C}">
                <a14:useLocalDpi xmlns:a14="http://schemas.microsoft.com/office/drawing/2010/main" val="0"/>
              </a:ext>
            </a:extLst>
          </a:blip>
          <a:srcRect l="2626" t="1491" r="2332" b="1714"/>
          <a:stretch>
            <a:fillRect/>
          </a:stretch>
        </p:blipFill>
        <p:spPr bwMode="auto">
          <a:xfrm>
            <a:off x="7142886" y="4243499"/>
            <a:ext cx="1524000" cy="1843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p:cNvCxnSpPr/>
          <p:nvPr/>
        </p:nvCxnSpPr>
        <p:spPr>
          <a:xfrm flipH="1" flipV="1">
            <a:off x="5013434" y="2979685"/>
            <a:ext cx="2987566" cy="3040115"/>
          </a:xfrm>
          <a:prstGeom prst="straightConnector1">
            <a:avLst/>
          </a:prstGeom>
          <a:noFill/>
          <a:ln w="25400" cap="flat" cmpd="sng" algn="ctr">
            <a:solidFill>
              <a:srgbClr val="397C88"/>
            </a:solidFill>
            <a:prstDash val="solid"/>
            <a:tailEnd type="arrow"/>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60194431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Line 6"/>
          <p:cNvSpPr>
            <a:spLocks noChangeShapeType="1"/>
          </p:cNvSpPr>
          <p:nvPr/>
        </p:nvSpPr>
        <p:spPr bwMode="auto">
          <a:xfrm>
            <a:off x="0" y="1281612"/>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grpSp>
        <p:nvGrpSpPr>
          <p:cNvPr id="58371" name="Group 17"/>
          <p:cNvGrpSpPr>
            <a:grpSpLocks/>
          </p:cNvGrpSpPr>
          <p:nvPr/>
        </p:nvGrpSpPr>
        <p:grpSpPr bwMode="auto">
          <a:xfrm>
            <a:off x="650876" y="1886877"/>
            <a:ext cx="7637318" cy="3438746"/>
            <a:chOff x="451" y="1407"/>
            <a:chExt cx="5292" cy="2117"/>
          </a:xfrm>
        </p:grpSpPr>
        <p:sp>
          <p:nvSpPr>
            <p:cNvPr id="58378" name="AutoShape 7"/>
            <p:cNvSpPr>
              <a:spLocks noChangeArrowheads="1"/>
            </p:cNvSpPr>
            <p:nvPr/>
          </p:nvSpPr>
          <p:spPr bwMode="auto">
            <a:xfrm>
              <a:off x="2797" y="2412"/>
              <a:ext cx="2515" cy="208"/>
            </a:xfrm>
            <a:prstGeom prst="roundRect">
              <a:avLst>
                <a:gd name="adj" fmla="val 16667"/>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58376" name="AutoShape 15"/>
            <p:cNvSpPr>
              <a:spLocks noChangeArrowheads="1"/>
            </p:cNvSpPr>
            <p:nvPr/>
          </p:nvSpPr>
          <p:spPr bwMode="auto">
            <a:xfrm>
              <a:off x="836" y="1641"/>
              <a:ext cx="1521" cy="208"/>
            </a:xfrm>
            <a:prstGeom prst="roundRect">
              <a:avLst>
                <a:gd name="adj" fmla="val 16667"/>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58377" name="AutoShape 14"/>
            <p:cNvSpPr>
              <a:spLocks noChangeArrowheads="1"/>
            </p:cNvSpPr>
            <p:nvPr/>
          </p:nvSpPr>
          <p:spPr bwMode="auto">
            <a:xfrm>
              <a:off x="4254" y="1435"/>
              <a:ext cx="1058" cy="208"/>
            </a:xfrm>
            <a:prstGeom prst="roundRect">
              <a:avLst>
                <a:gd name="adj" fmla="val 16667"/>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58379" name="Rectangle 3"/>
            <p:cNvSpPr txBox="1">
              <a:spLocks noChangeArrowheads="1"/>
            </p:cNvSpPr>
            <p:nvPr/>
          </p:nvSpPr>
          <p:spPr bwMode="auto">
            <a:xfrm>
              <a:off x="451" y="1407"/>
              <a:ext cx="5292" cy="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chemeClr val="tx1"/>
                  </a:solidFill>
                  <a:latin typeface="Times" charset="0"/>
                </a:defRPr>
              </a:lvl1pPr>
              <a:lvl2pPr marL="855663" indent="-398463">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nSpc>
                  <a:spcPct val="90000"/>
                </a:lnSpc>
                <a:spcBef>
                  <a:spcPts val="1200"/>
                </a:spcBef>
                <a:buClr>
                  <a:srgbClr val="1D4493"/>
                </a:buClr>
                <a:buFont typeface="Arial" pitchFamily="34" charset="0"/>
                <a:buChar char="■"/>
              </a:pPr>
              <a:r>
                <a:rPr lang="en-US" altLang="en-US" sz="2300" dirty="0" smtClean="0">
                  <a:solidFill>
                    <a:srgbClr val="000000"/>
                  </a:solidFill>
                  <a:latin typeface="Arial" pitchFamily="34" charset="0"/>
                  <a:ea typeface="ＭＳ Ｐゴシック" charset="0"/>
                </a:rPr>
                <a:t>Matrix Diffusion Toolkit reproduced   </a:t>
              </a:r>
              <a:r>
                <a:rPr lang="en-US" altLang="en-US" sz="2300" dirty="0" smtClean="0">
                  <a:solidFill>
                    <a:srgbClr val="FFFFFF"/>
                  </a:solidFill>
                  <a:latin typeface="Arial" pitchFamily="34" charset="0"/>
                  <a:ea typeface="ＭＳ Ｐゴシック" charset="0"/>
                </a:rPr>
                <a:t>observed </a:t>
              </a:r>
              <a:br>
                <a:rPr lang="en-US" altLang="en-US" sz="2300" dirty="0" smtClean="0">
                  <a:solidFill>
                    <a:srgbClr val="FFFFFF"/>
                  </a:solidFill>
                  <a:latin typeface="Arial" pitchFamily="34" charset="0"/>
                  <a:ea typeface="ＭＳ Ｐゴシック" charset="0"/>
                </a:rPr>
              </a:br>
              <a:r>
                <a:rPr lang="en-US" altLang="en-US" sz="2300" dirty="0" smtClean="0">
                  <a:solidFill>
                    <a:srgbClr val="FFFFFF"/>
                  </a:solidFill>
                  <a:latin typeface="Arial" pitchFamily="34" charset="0"/>
                  <a:ea typeface="ＭＳ Ｐゴシック" charset="0"/>
                </a:rPr>
                <a:t>  concentrations</a:t>
              </a:r>
              <a:r>
                <a:rPr lang="en-US" altLang="en-US" sz="2300" dirty="0" smtClean="0">
                  <a:solidFill>
                    <a:srgbClr val="DDDDDD"/>
                  </a:solidFill>
                  <a:latin typeface="Arial" pitchFamily="34" charset="0"/>
                  <a:ea typeface="ＭＳ Ｐゴシック" charset="0"/>
                </a:rPr>
                <a:t> </a:t>
              </a:r>
              <a:r>
                <a:rPr lang="en-US" altLang="en-US" sz="2300" dirty="0" smtClean="0">
                  <a:solidFill>
                    <a:srgbClr val="000000"/>
                  </a:solidFill>
                  <a:latin typeface="Arial" pitchFamily="34" charset="0"/>
                  <a:ea typeface="ＭＳ Ｐゴシック" charset="0"/>
                </a:rPr>
                <a:t>  reasonably well</a:t>
              </a:r>
            </a:p>
            <a:p>
              <a:pPr>
                <a:lnSpc>
                  <a:spcPct val="90000"/>
                </a:lnSpc>
                <a:spcBef>
                  <a:spcPts val="1200"/>
                </a:spcBef>
                <a:buClr>
                  <a:srgbClr val="1D4493"/>
                </a:buClr>
                <a:buFont typeface="Arial" pitchFamily="34" charset="0"/>
                <a:buChar char="■"/>
              </a:pPr>
              <a:r>
                <a:rPr lang="en-US" altLang="en-US" sz="2300" dirty="0" smtClean="0">
                  <a:solidFill>
                    <a:srgbClr val="000000"/>
                  </a:solidFill>
                  <a:latin typeface="Arial" pitchFamily="34" charset="0"/>
                  <a:ea typeface="ＭＳ Ｐゴシック" charset="0"/>
                </a:rPr>
                <a:t>Comparison using max reported source concentration of 1300 mg/L </a:t>
              </a:r>
            </a:p>
            <a:p>
              <a:pPr lvl="1">
                <a:lnSpc>
                  <a:spcPct val="90000"/>
                </a:lnSpc>
                <a:spcBef>
                  <a:spcPts val="1200"/>
                </a:spcBef>
                <a:buClr>
                  <a:srgbClr val="008000"/>
                </a:buClr>
                <a:buFont typeface="Arial" pitchFamily="34" charset="0"/>
                <a:buChar char="►"/>
              </a:pPr>
              <a:r>
                <a:rPr lang="en-US" altLang="en-US" sz="2300" dirty="0" smtClean="0">
                  <a:solidFill>
                    <a:srgbClr val="000000"/>
                  </a:solidFill>
                  <a:latin typeface="Arial" pitchFamily="34" charset="0"/>
                  <a:ea typeface="ＭＳ Ｐゴシック" charset="0"/>
                </a:rPr>
                <a:t>Also reproduced   </a:t>
              </a:r>
              <a:r>
                <a:rPr lang="en-US" altLang="en-US" sz="2300" dirty="0" smtClean="0">
                  <a:solidFill>
                    <a:srgbClr val="FFFFFF"/>
                  </a:solidFill>
                  <a:latin typeface="Arial" pitchFamily="34" charset="0"/>
                  <a:ea typeface="ＭＳ Ｐゴシック" charset="0"/>
                </a:rPr>
                <a:t>observed concentrations</a:t>
              </a:r>
              <a:r>
                <a:rPr lang="en-US" altLang="en-US" sz="2300" dirty="0" smtClean="0">
                  <a:solidFill>
                    <a:srgbClr val="000000"/>
                  </a:solidFill>
                  <a:latin typeface="Arial" pitchFamily="34" charset="0"/>
                  <a:ea typeface="ＭＳ Ｐゴシック" charset="0"/>
                </a:rPr>
                <a:t> reasonably well</a:t>
              </a:r>
            </a:p>
            <a:p>
              <a:pPr>
                <a:lnSpc>
                  <a:spcPct val="90000"/>
                </a:lnSpc>
                <a:spcBef>
                  <a:spcPts val="1200"/>
                </a:spcBef>
                <a:buClr>
                  <a:srgbClr val="1D4493"/>
                </a:buClr>
                <a:buFont typeface="Arial" pitchFamily="34" charset="0"/>
                <a:buChar char="■"/>
              </a:pPr>
              <a:r>
                <a:rPr lang="en-US" altLang="en-US" sz="2300" dirty="0" smtClean="0">
                  <a:solidFill>
                    <a:srgbClr val="000000"/>
                  </a:solidFill>
                  <a:latin typeface="Arial" pitchFamily="34" charset="0"/>
                  <a:ea typeface="ＭＳ Ｐゴシック" charset="0"/>
                </a:rPr>
                <a:t>No adjustment needed for Toolkit default parameters</a:t>
              </a:r>
            </a:p>
          </p:txBody>
        </p:sp>
      </p:grpSp>
      <p:grpSp>
        <p:nvGrpSpPr>
          <p:cNvPr id="58372" name="Group 20"/>
          <p:cNvGrpSpPr>
            <a:grpSpLocks/>
          </p:cNvGrpSpPr>
          <p:nvPr/>
        </p:nvGrpSpPr>
        <p:grpSpPr bwMode="auto">
          <a:xfrm>
            <a:off x="733138" y="484056"/>
            <a:ext cx="7895648" cy="568522"/>
            <a:chOff x="508" y="298"/>
            <a:chExt cx="5471" cy="350"/>
          </a:xfrm>
        </p:grpSpPr>
        <p:sp>
          <p:nvSpPr>
            <p:cNvPr id="58374" name="Rectangle 18"/>
            <p:cNvSpPr>
              <a:spLocks noChangeArrowheads="1"/>
            </p:cNvSpPr>
            <p:nvPr/>
          </p:nvSpPr>
          <p:spPr bwMode="auto">
            <a:xfrm>
              <a:off x="508" y="325"/>
              <a:ext cx="2449" cy="312"/>
            </a:xfrm>
            <a:prstGeom prst="rect">
              <a:avLst/>
            </a:prstGeom>
            <a:solidFill>
              <a:srgbClr val="DDDDDD"/>
            </a:solidFill>
            <a:ln>
              <a:noFill/>
            </a:ln>
            <a:effectLst>
              <a:outerShdw dist="45791" dir="3378596"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58375" name="Rectangle 120"/>
            <p:cNvSpPr>
              <a:spLocks noChangeArrowheads="1"/>
            </p:cNvSpPr>
            <p:nvPr/>
          </p:nvSpPr>
          <p:spPr bwMode="auto">
            <a:xfrm>
              <a:off x="596" y="298"/>
              <a:ext cx="5383" cy="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eaLnBrk="0" hangingPunct="0">
                <a:lnSpc>
                  <a:spcPct val="85000"/>
                </a:lnSpc>
                <a:spcBef>
                  <a:spcPct val="55000"/>
                </a:spcBef>
              </a:pPr>
              <a:r>
                <a:rPr lang="en-US" altLang="en-US" sz="3600" dirty="0">
                  <a:solidFill>
                    <a:srgbClr val="0D65C5"/>
                  </a:solidFill>
                  <a:latin typeface="Arial" pitchFamily="34" charset="0"/>
                  <a:ea typeface="ＭＳ Ｐゴシック" charset="0"/>
                </a:rPr>
                <a:t>Case Study </a:t>
              </a:r>
              <a:r>
                <a:rPr lang="en-US" altLang="en-US" sz="3600" dirty="0" smtClean="0">
                  <a:solidFill>
                    <a:srgbClr val="0D65C5"/>
                  </a:solidFill>
                  <a:latin typeface="Arial" pitchFamily="34" charset="0"/>
                  <a:ea typeface="ＭＳ Ｐゴシック" charset="0"/>
                </a:rPr>
                <a:t>#2: </a:t>
              </a:r>
              <a:r>
                <a:rPr lang="en-US" altLang="en-US" sz="3600" i="1" dirty="0" smtClean="0">
                  <a:solidFill>
                    <a:srgbClr val="2895A5"/>
                  </a:solidFill>
                  <a:latin typeface="Arial" pitchFamily="34" charset="0"/>
                  <a:ea typeface="ＭＳ Ｐゴシック" charset="0"/>
                </a:rPr>
                <a:t>Key Points</a:t>
              </a:r>
            </a:p>
          </p:txBody>
        </p:sp>
      </p:grpSp>
      <p:sp>
        <p:nvSpPr>
          <p:cNvPr id="58373" name="Rectangle 10"/>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F29A5765-92FC-4FFB-B725-23F4E751CD49}" type="slidenum">
              <a:rPr lang="en-US" altLang="en-US" sz="1400" b="0" smtClean="0">
                <a:solidFill>
                  <a:srgbClr val="808080"/>
                </a:solidFill>
                <a:latin typeface="Tahoma" pitchFamily="34" charset="0"/>
                <a:ea typeface="ＭＳ Ｐゴシック" charset="0"/>
              </a:rPr>
              <a:pPr algn="r" eaLnBrk="0" hangingPunct="0"/>
              <a:t>100</a:t>
            </a:fld>
            <a:endParaRPr lang="en-US" altLang="en-US" sz="1400" b="0" dirty="0" smtClean="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373137325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6"/>
          <p:cNvSpPr>
            <a:spLocks noChangeArrowheads="1"/>
          </p:cNvSpPr>
          <p:nvPr/>
        </p:nvSpPr>
        <p:spPr bwMode="auto">
          <a:xfrm>
            <a:off x="0" y="891768"/>
            <a:ext cx="9144000" cy="59662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57347" name="Rectangle 120"/>
          <p:cNvSpPr>
            <a:spLocks noChangeArrowheads="1"/>
          </p:cNvSpPr>
          <p:nvPr/>
        </p:nvSpPr>
        <p:spPr bwMode="auto">
          <a:xfrm>
            <a:off x="349250" y="272892"/>
            <a:ext cx="8666307" cy="5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eaLnBrk="0" hangingPunct="0">
              <a:lnSpc>
                <a:spcPct val="85000"/>
              </a:lnSpc>
              <a:spcBef>
                <a:spcPct val="55000"/>
              </a:spcBef>
            </a:pPr>
            <a:r>
              <a:rPr lang="en-US" altLang="en-US" sz="3200" i="1" dirty="0" smtClean="0">
                <a:solidFill>
                  <a:srgbClr val="2895A5"/>
                </a:solidFill>
                <a:latin typeface="Arial" pitchFamily="34" charset="0"/>
                <a:ea typeface="ＭＳ Ｐゴシック" charset="0"/>
              </a:rPr>
              <a:t>Future Predictions</a:t>
            </a:r>
          </a:p>
        </p:txBody>
      </p:sp>
      <p:sp>
        <p:nvSpPr>
          <p:cNvPr id="5" name="Line 6"/>
          <p:cNvSpPr>
            <a:spLocks noChangeShapeType="1"/>
          </p:cNvSpPr>
          <p:nvPr/>
        </p:nvSpPr>
        <p:spPr bwMode="auto">
          <a:xfrm>
            <a:off x="0" y="909635"/>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sp>
        <p:nvSpPr>
          <p:cNvPr id="57351" name="Rectangle 10"/>
          <p:cNvSpPr>
            <a:spLocks noChangeArrowheads="1"/>
          </p:cNvSpPr>
          <p:nvPr/>
        </p:nvSpPr>
        <p:spPr bwMode="auto">
          <a:xfrm>
            <a:off x="349250" y="1066800"/>
            <a:ext cx="8489950" cy="26670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57350" name="Rectangle 7"/>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236767B8-F914-49E1-A045-2269BF1F3468}" type="slidenum">
              <a:rPr lang="en-US" altLang="en-US" sz="1400" b="0" smtClean="0">
                <a:solidFill>
                  <a:srgbClr val="FFFFFF"/>
                </a:solidFill>
                <a:latin typeface="Tahoma" pitchFamily="34" charset="0"/>
                <a:ea typeface="ＭＳ Ｐゴシック" charset="0"/>
              </a:rPr>
              <a:pPr algn="r" eaLnBrk="0" hangingPunct="0"/>
              <a:t>101</a:t>
            </a:fld>
            <a:endParaRPr lang="en-US" altLang="en-US" sz="1400" b="0" dirty="0" smtClean="0">
              <a:solidFill>
                <a:srgbClr val="FFFFFF"/>
              </a:solidFill>
              <a:latin typeface="Tahoma" pitchFamily="34" charset="0"/>
              <a:ea typeface="ＭＳ Ｐゴシック"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783" t="7117" r="8314" b="52095"/>
          <a:stretch/>
        </p:blipFill>
        <p:spPr>
          <a:xfrm>
            <a:off x="666712" y="1193654"/>
            <a:ext cx="7855026" cy="2413293"/>
          </a:xfrm>
          <a:prstGeom prst="rect">
            <a:avLst/>
          </a:prstGeom>
        </p:spPr>
      </p:pic>
      <p:sp>
        <p:nvSpPr>
          <p:cNvPr id="13" name="Rectangle 10"/>
          <p:cNvSpPr>
            <a:spLocks noChangeArrowheads="1"/>
          </p:cNvSpPr>
          <p:nvPr/>
        </p:nvSpPr>
        <p:spPr bwMode="auto">
          <a:xfrm>
            <a:off x="362103" y="4006672"/>
            <a:ext cx="8489950" cy="26670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14" name="Rectangle 7"/>
          <p:cNvSpPr>
            <a:spLocks noChangeArrowheads="1"/>
          </p:cNvSpPr>
          <p:nvPr/>
        </p:nvSpPr>
        <p:spPr bwMode="auto">
          <a:xfrm>
            <a:off x="185451" y="813401"/>
            <a:ext cx="957549" cy="506797"/>
          </a:xfrm>
          <a:prstGeom prst="rect">
            <a:avLst/>
          </a:prstGeom>
          <a:solidFill>
            <a:schemeClr val="bg1">
              <a:lumMod val="50000"/>
            </a:schemeClr>
          </a:solidFill>
          <a:ln>
            <a:noFill/>
          </a:ln>
          <a:effectLst>
            <a:outerShdw dist="45791" dir="3378596" algn="ctr" rotWithShape="0">
              <a:schemeClr val="bg2"/>
            </a:outerShdw>
          </a:effectLs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ctr" eaLnBrk="0" hangingPunct="0"/>
            <a:r>
              <a:rPr lang="en-US" altLang="en-US" dirty="0" smtClean="0">
                <a:solidFill>
                  <a:schemeClr val="tx2"/>
                </a:solidFill>
                <a:latin typeface="Arial" panose="020B0604020202020204" pitchFamily="34" charset="0"/>
                <a:ea typeface="ＭＳ Ｐゴシック" charset="0"/>
                <a:cs typeface="Arial" panose="020B0604020202020204" pitchFamily="34" charset="0"/>
              </a:rPr>
              <a:t>2020</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6024" t="7117" r="8073" b="51723"/>
          <a:stretch/>
        </p:blipFill>
        <p:spPr>
          <a:xfrm>
            <a:off x="679565" y="4122509"/>
            <a:ext cx="7855027" cy="2435327"/>
          </a:xfrm>
          <a:prstGeom prst="rect">
            <a:avLst/>
          </a:prstGeom>
        </p:spPr>
      </p:pic>
      <p:sp>
        <p:nvSpPr>
          <p:cNvPr id="15" name="Rectangle 7"/>
          <p:cNvSpPr>
            <a:spLocks noChangeArrowheads="1"/>
          </p:cNvSpPr>
          <p:nvPr/>
        </p:nvSpPr>
        <p:spPr bwMode="auto">
          <a:xfrm>
            <a:off x="185450" y="3860184"/>
            <a:ext cx="957549" cy="506797"/>
          </a:xfrm>
          <a:prstGeom prst="rect">
            <a:avLst/>
          </a:prstGeom>
          <a:solidFill>
            <a:schemeClr val="bg1">
              <a:lumMod val="50000"/>
            </a:schemeClr>
          </a:solidFill>
          <a:ln>
            <a:noFill/>
          </a:ln>
          <a:effectLst>
            <a:outerShdw dist="45791" dir="3378596" algn="ctr" rotWithShape="0">
              <a:schemeClr val="bg2"/>
            </a:outerShdw>
          </a:effectLs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ctr" eaLnBrk="0" hangingPunct="0"/>
            <a:r>
              <a:rPr lang="en-US" altLang="en-US" dirty="0" smtClean="0">
                <a:solidFill>
                  <a:schemeClr val="tx2"/>
                </a:solidFill>
                <a:latin typeface="Arial" panose="020B0604020202020204" pitchFamily="34" charset="0"/>
                <a:ea typeface="ＭＳ Ｐゴシック" charset="0"/>
                <a:cs typeface="Arial" panose="020B0604020202020204" pitchFamily="34" charset="0"/>
              </a:rPr>
              <a:t>2030</a:t>
            </a:r>
          </a:p>
        </p:txBody>
      </p:sp>
      <p:sp>
        <p:nvSpPr>
          <p:cNvPr id="4" name="TextBox 3"/>
          <p:cNvSpPr txBox="1"/>
          <p:nvPr/>
        </p:nvSpPr>
        <p:spPr>
          <a:xfrm rot="16200000">
            <a:off x="216051" y="2197251"/>
            <a:ext cx="1666254" cy="492443"/>
          </a:xfrm>
          <a:prstGeom prst="rect">
            <a:avLst/>
          </a:prstGeom>
          <a:solidFill>
            <a:schemeClr val="tx2">
              <a:lumMod val="95000"/>
            </a:schemeClr>
          </a:solidFill>
        </p:spPr>
        <p:txBody>
          <a:bodyPr wrap="square" lIns="0" tIns="0" rIns="0" bIns="0" rtlCol="0">
            <a:spAutoFit/>
          </a:bodyPr>
          <a:lstStyle/>
          <a:p>
            <a:pPr algn="ctr"/>
            <a:r>
              <a:rPr lang="en-US" sz="1600" dirty="0" smtClean="0"/>
              <a:t>Concentration in low-k zone</a:t>
            </a:r>
            <a:endParaRPr lang="en-US" sz="1600" dirty="0"/>
          </a:p>
        </p:txBody>
      </p:sp>
      <p:sp>
        <p:nvSpPr>
          <p:cNvPr id="18" name="TextBox 17"/>
          <p:cNvSpPr txBox="1"/>
          <p:nvPr/>
        </p:nvSpPr>
        <p:spPr>
          <a:xfrm rot="16200000">
            <a:off x="216051" y="5158906"/>
            <a:ext cx="1666254" cy="492443"/>
          </a:xfrm>
          <a:prstGeom prst="rect">
            <a:avLst/>
          </a:prstGeom>
          <a:solidFill>
            <a:schemeClr val="tx2">
              <a:lumMod val="95000"/>
            </a:schemeClr>
          </a:solidFill>
        </p:spPr>
        <p:txBody>
          <a:bodyPr wrap="square" lIns="0" tIns="0" rIns="0" bIns="0" rtlCol="0">
            <a:spAutoFit/>
          </a:bodyPr>
          <a:lstStyle/>
          <a:p>
            <a:pPr algn="ctr"/>
            <a:r>
              <a:rPr lang="en-US" sz="1600" dirty="0" smtClean="0"/>
              <a:t>Concentration in low-k zone</a:t>
            </a:r>
            <a:endParaRPr lang="en-US" sz="1600" dirty="0"/>
          </a:p>
        </p:txBody>
      </p:sp>
      <p:sp>
        <p:nvSpPr>
          <p:cNvPr id="19" name="TextBox 18"/>
          <p:cNvSpPr txBox="1"/>
          <p:nvPr/>
        </p:nvSpPr>
        <p:spPr>
          <a:xfrm>
            <a:off x="3657600" y="3429000"/>
            <a:ext cx="2755749" cy="246221"/>
          </a:xfrm>
          <a:prstGeom prst="rect">
            <a:avLst/>
          </a:prstGeom>
          <a:solidFill>
            <a:schemeClr val="tx2">
              <a:lumMod val="95000"/>
            </a:schemeClr>
          </a:solidFill>
        </p:spPr>
        <p:txBody>
          <a:bodyPr wrap="square" lIns="0" tIns="0" rIns="0" bIns="0" rtlCol="0">
            <a:spAutoFit/>
          </a:bodyPr>
          <a:lstStyle/>
          <a:p>
            <a:pPr algn="ctr"/>
            <a:r>
              <a:rPr lang="en-US" sz="1600" dirty="0" smtClean="0"/>
              <a:t>Lateral Distance from Source</a:t>
            </a:r>
            <a:endParaRPr lang="en-US" sz="1600" dirty="0"/>
          </a:p>
        </p:txBody>
      </p:sp>
      <p:sp>
        <p:nvSpPr>
          <p:cNvPr id="20" name="TextBox 19"/>
          <p:cNvSpPr txBox="1"/>
          <p:nvPr/>
        </p:nvSpPr>
        <p:spPr>
          <a:xfrm>
            <a:off x="3657600" y="6367786"/>
            <a:ext cx="2755749" cy="246221"/>
          </a:xfrm>
          <a:prstGeom prst="rect">
            <a:avLst/>
          </a:prstGeom>
          <a:solidFill>
            <a:schemeClr val="tx2">
              <a:lumMod val="95000"/>
            </a:schemeClr>
          </a:solidFill>
        </p:spPr>
        <p:txBody>
          <a:bodyPr wrap="square" lIns="0" tIns="0" rIns="0" bIns="0" rtlCol="0">
            <a:spAutoFit/>
          </a:bodyPr>
          <a:lstStyle/>
          <a:p>
            <a:pPr algn="ctr"/>
            <a:r>
              <a:rPr lang="en-US" sz="1600" dirty="0" smtClean="0"/>
              <a:t>Lateral Distance from Source</a:t>
            </a:r>
            <a:endParaRPr lang="en-US" sz="1600" dirty="0"/>
          </a:p>
        </p:txBody>
      </p:sp>
    </p:spTree>
    <p:extLst>
      <p:ext uri="{BB962C8B-B14F-4D97-AF65-F5344CB8AC3E}">
        <p14:creationId xmlns:p14="http://schemas.microsoft.com/office/powerpoint/2010/main" val="160823629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noChangeArrowheads="1"/>
          </p:cNvSpPr>
          <p:nvPr>
            <p:ph type="body" sz="half" idx="4294967295"/>
          </p:nvPr>
        </p:nvSpPr>
        <p:spPr bwMode="auto">
          <a:xfrm>
            <a:off x="770659" y="1684454"/>
            <a:ext cx="8081818" cy="4525435"/>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US" sz="2600" dirty="0">
                <a:latin typeface="Arial" pitchFamily="34" charset="0"/>
                <a:cs typeface="Arial" pitchFamily="34" charset="0"/>
              </a:rPr>
              <a:t>Introduction</a:t>
            </a:r>
          </a:p>
          <a:p>
            <a:r>
              <a:rPr lang="en-US" sz="2600" dirty="0">
                <a:latin typeface="Arial" pitchFamily="34" charset="0"/>
                <a:cs typeface="Arial" pitchFamily="34" charset="0"/>
              </a:rPr>
              <a:t>Matrix Diffusion Background</a:t>
            </a:r>
          </a:p>
          <a:p>
            <a:r>
              <a:rPr lang="en-US" sz="2600" dirty="0">
                <a:latin typeface="Arial" pitchFamily="34" charset="0"/>
                <a:cs typeface="Arial" pitchFamily="34" charset="0"/>
              </a:rPr>
              <a:t>Options for Modeling Matrix Diffusion</a:t>
            </a:r>
          </a:p>
          <a:p>
            <a:r>
              <a:rPr lang="en-US" sz="2600" dirty="0">
                <a:latin typeface="Arial" pitchFamily="34" charset="0"/>
                <a:cs typeface="Arial" pitchFamily="34" charset="0"/>
              </a:rPr>
              <a:t>Introduction to MDT – Square Root Model</a:t>
            </a:r>
          </a:p>
          <a:p>
            <a:r>
              <a:rPr lang="en-US" sz="2600" dirty="0">
                <a:latin typeface="Arial" pitchFamily="34" charset="0"/>
                <a:cs typeface="Arial" pitchFamily="34" charset="0"/>
              </a:rPr>
              <a:t>Dandy-Sale Model in the MDT</a:t>
            </a:r>
          </a:p>
          <a:p>
            <a:r>
              <a:rPr lang="en-US" sz="2600" dirty="0">
                <a:latin typeface="Arial" pitchFamily="34" charset="0"/>
                <a:cs typeface="Arial" pitchFamily="34" charset="0"/>
              </a:rPr>
              <a:t>Case Study </a:t>
            </a:r>
            <a:r>
              <a:rPr lang="en-US" sz="2600" dirty="0" smtClean="0">
                <a:latin typeface="Arial" pitchFamily="34" charset="0"/>
                <a:cs typeface="Arial" pitchFamily="34" charset="0"/>
              </a:rPr>
              <a:t>1</a:t>
            </a:r>
            <a:endParaRPr lang="en-US" sz="2600" dirty="0">
              <a:latin typeface="Arial" pitchFamily="34" charset="0"/>
              <a:cs typeface="Arial" pitchFamily="34" charset="0"/>
            </a:endParaRPr>
          </a:p>
          <a:p>
            <a:r>
              <a:rPr lang="en-US" sz="2600" dirty="0">
                <a:latin typeface="Arial" pitchFamily="34" charset="0"/>
                <a:cs typeface="Arial" pitchFamily="34" charset="0"/>
              </a:rPr>
              <a:t>Case Study </a:t>
            </a:r>
            <a:r>
              <a:rPr lang="en-US" sz="2600" dirty="0" smtClean="0">
                <a:latin typeface="Arial" pitchFamily="34" charset="0"/>
                <a:cs typeface="Arial" pitchFamily="34" charset="0"/>
              </a:rPr>
              <a:t>2</a:t>
            </a:r>
            <a:endParaRPr lang="en-US" sz="2600" dirty="0">
              <a:latin typeface="Arial" pitchFamily="34" charset="0"/>
              <a:cs typeface="Arial" pitchFamily="34" charset="0"/>
            </a:endParaRPr>
          </a:p>
          <a:p>
            <a:r>
              <a:rPr lang="en-US" sz="2600" b="1" dirty="0" smtClean="0">
                <a:latin typeface="Arial" pitchFamily="34" charset="0"/>
                <a:cs typeface="Arial" pitchFamily="34" charset="0"/>
              </a:rPr>
              <a:t>Wrap-up</a:t>
            </a:r>
            <a:endParaRPr lang="en-US" sz="2600" b="1" dirty="0">
              <a:latin typeface="Arial" pitchFamily="34" charset="0"/>
              <a:cs typeface="Arial" pitchFamily="34" charset="0"/>
            </a:endParaRPr>
          </a:p>
        </p:txBody>
      </p:sp>
      <p:cxnSp>
        <p:nvCxnSpPr>
          <p:cNvPr id="5" name="Straight Connector 4"/>
          <p:cNvCxnSpPr>
            <a:cxnSpLocks noChangeShapeType="1"/>
          </p:cNvCxnSpPr>
          <p:nvPr/>
        </p:nvCxnSpPr>
        <p:spPr bwMode="auto">
          <a:xfrm>
            <a:off x="929409" y="1221510"/>
            <a:ext cx="6764194"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cxnSp>
      <p:grpSp>
        <p:nvGrpSpPr>
          <p:cNvPr id="6" name="Group 5"/>
          <p:cNvGrpSpPr>
            <a:grpSpLocks/>
          </p:cNvGrpSpPr>
          <p:nvPr/>
        </p:nvGrpSpPr>
        <p:grpSpPr bwMode="auto">
          <a:xfrm>
            <a:off x="7114890" y="482432"/>
            <a:ext cx="1596159" cy="1520390"/>
            <a:chOff x="4482" y="304"/>
            <a:chExt cx="1005" cy="958"/>
          </a:xfrm>
        </p:grpSpPr>
        <p:sp>
          <p:nvSpPr>
            <p:cNvPr id="7" name="AutoShape 6"/>
            <p:cNvSpPr>
              <a:spLocks noChangeAspect="1" noChangeArrowheads="1" noTextEdit="1"/>
            </p:cNvSpPr>
            <p:nvPr/>
          </p:nvSpPr>
          <p:spPr bwMode="auto">
            <a:xfrm>
              <a:off x="4482" y="304"/>
              <a:ext cx="1005" cy="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FFFF00"/>
                </a:solidFill>
                <a:ea typeface="ＭＳ Ｐゴシック" charset="0"/>
              </a:endParaRPr>
            </a:p>
          </p:txBody>
        </p:sp>
        <p:sp>
          <p:nvSpPr>
            <p:cNvPr id="8" name="Freeform 7"/>
            <p:cNvSpPr>
              <a:spLocks/>
            </p:cNvSpPr>
            <p:nvPr/>
          </p:nvSpPr>
          <p:spPr bwMode="auto">
            <a:xfrm>
              <a:off x="4482" y="304"/>
              <a:ext cx="1005" cy="817"/>
            </a:xfrm>
            <a:custGeom>
              <a:avLst/>
              <a:gdLst>
                <a:gd name="T0" fmla="*/ 0 w 3015"/>
                <a:gd name="T1" fmla="*/ 0 h 2450"/>
                <a:gd name="T2" fmla="*/ 0 w 3015"/>
                <a:gd name="T3" fmla="*/ 0 h 2450"/>
                <a:gd name="T4" fmla="*/ 0 w 3015"/>
                <a:gd name="T5" fmla="*/ 0 h 2450"/>
                <a:gd name="T6" fmla="*/ 0 w 3015"/>
                <a:gd name="T7" fmla="*/ 0 h 2450"/>
                <a:gd name="T8" fmla="*/ 0 w 3015"/>
                <a:gd name="T9" fmla="*/ 0 h 2450"/>
                <a:gd name="T10" fmla="*/ 0 60000 65536"/>
                <a:gd name="T11" fmla="*/ 0 60000 65536"/>
                <a:gd name="T12" fmla="*/ 0 60000 65536"/>
                <a:gd name="T13" fmla="*/ 0 60000 65536"/>
                <a:gd name="T14" fmla="*/ 0 60000 65536"/>
                <a:gd name="T15" fmla="*/ 0 w 3015"/>
                <a:gd name="T16" fmla="*/ 0 h 2450"/>
                <a:gd name="T17" fmla="*/ 3015 w 3015"/>
                <a:gd name="T18" fmla="*/ 2450 h 2450"/>
              </a:gdLst>
              <a:ahLst/>
              <a:cxnLst>
                <a:cxn ang="T10">
                  <a:pos x="T0" y="T1"/>
                </a:cxn>
                <a:cxn ang="T11">
                  <a:pos x="T2" y="T3"/>
                </a:cxn>
                <a:cxn ang="T12">
                  <a:pos x="T4" y="T5"/>
                </a:cxn>
                <a:cxn ang="T13">
                  <a:pos x="T6" y="T7"/>
                </a:cxn>
                <a:cxn ang="T14">
                  <a:pos x="T8" y="T9"/>
                </a:cxn>
              </a:cxnLst>
              <a:rect l="T15" t="T16" r="T17" b="T18"/>
              <a:pathLst>
                <a:path w="3015" h="2450">
                  <a:moveTo>
                    <a:pt x="0" y="562"/>
                  </a:moveTo>
                  <a:lnTo>
                    <a:pt x="992" y="2450"/>
                  </a:lnTo>
                  <a:lnTo>
                    <a:pt x="3015" y="1899"/>
                  </a:lnTo>
                  <a:lnTo>
                    <a:pt x="3009" y="0"/>
                  </a:lnTo>
                  <a:lnTo>
                    <a:pt x="0" y="562"/>
                  </a:lnTo>
                  <a:close/>
                </a:path>
              </a:pathLst>
            </a:custGeom>
            <a:solidFill>
              <a:srgbClr val="BFDD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9" name="Rectangle 8"/>
            <p:cNvSpPr>
              <a:spLocks noChangeArrowheads="1"/>
            </p:cNvSpPr>
            <p:nvPr/>
          </p:nvSpPr>
          <p:spPr bwMode="auto">
            <a:xfrm>
              <a:off x="4705" y="304"/>
              <a:ext cx="617" cy="820"/>
            </a:xfrm>
            <a:prstGeom prst="rect">
              <a:avLst/>
            </a:prstGeom>
            <a:solidFill>
              <a:srgbClr val="BFDD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FFFF00"/>
                </a:solidFill>
                <a:ea typeface="ＭＳ Ｐゴシック" charset="0"/>
              </a:endParaRPr>
            </a:p>
          </p:txBody>
        </p:sp>
        <p:sp>
          <p:nvSpPr>
            <p:cNvPr id="10" name="Freeform 9"/>
            <p:cNvSpPr>
              <a:spLocks/>
            </p:cNvSpPr>
            <p:nvPr/>
          </p:nvSpPr>
          <p:spPr bwMode="auto">
            <a:xfrm>
              <a:off x="4595" y="416"/>
              <a:ext cx="179" cy="328"/>
            </a:xfrm>
            <a:custGeom>
              <a:avLst/>
              <a:gdLst>
                <a:gd name="T0" fmla="*/ 0 w 537"/>
                <a:gd name="T1" fmla="*/ 0 h 985"/>
                <a:gd name="T2" fmla="*/ 0 w 537"/>
                <a:gd name="T3" fmla="*/ 0 h 985"/>
                <a:gd name="T4" fmla="*/ 0 w 537"/>
                <a:gd name="T5" fmla="*/ 0 h 985"/>
                <a:gd name="T6" fmla="*/ 0 w 537"/>
                <a:gd name="T7" fmla="*/ 0 h 985"/>
                <a:gd name="T8" fmla="*/ 0 w 537"/>
                <a:gd name="T9" fmla="*/ 0 h 985"/>
                <a:gd name="T10" fmla="*/ 0 w 537"/>
                <a:gd name="T11" fmla="*/ 0 h 985"/>
                <a:gd name="T12" fmla="*/ 0 w 537"/>
                <a:gd name="T13" fmla="*/ 0 h 985"/>
                <a:gd name="T14" fmla="*/ 0 w 537"/>
                <a:gd name="T15" fmla="*/ 0 h 985"/>
                <a:gd name="T16" fmla="*/ 0 w 537"/>
                <a:gd name="T17" fmla="*/ 0 h 985"/>
                <a:gd name="T18" fmla="*/ 0 w 537"/>
                <a:gd name="T19" fmla="*/ 0 h 985"/>
                <a:gd name="T20" fmla="*/ 0 w 537"/>
                <a:gd name="T21" fmla="*/ 0 h 985"/>
                <a:gd name="T22" fmla="*/ 0 w 537"/>
                <a:gd name="T23" fmla="*/ 0 h 985"/>
                <a:gd name="T24" fmla="*/ 0 w 537"/>
                <a:gd name="T25" fmla="*/ 0 h 985"/>
                <a:gd name="T26" fmla="*/ 0 w 537"/>
                <a:gd name="T27" fmla="*/ 0 h 985"/>
                <a:gd name="T28" fmla="*/ 0 w 537"/>
                <a:gd name="T29" fmla="*/ 0 h 985"/>
                <a:gd name="T30" fmla="*/ 0 w 537"/>
                <a:gd name="T31" fmla="*/ 0 h 985"/>
                <a:gd name="T32" fmla="*/ 0 w 537"/>
                <a:gd name="T33" fmla="*/ 0 h 985"/>
                <a:gd name="T34" fmla="*/ 0 w 537"/>
                <a:gd name="T35" fmla="*/ 0 h 985"/>
                <a:gd name="T36" fmla="*/ 0 w 537"/>
                <a:gd name="T37" fmla="*/ 0 h 985"/>
                <a:gd name="T38" fmla="*/ 0 w 537"/>
                <a:gd name="T39" fmla="*/ 0 h 985"/>
                <a:gd name="T40" fmla="*/ 0 w 537"/>
                <a:gd name="T41" fmla="*/ 0 h 985"/>
                <a:gd name="T42" fmla="*/ 0 w 537"/>
                <a:gd name="T43" fmla="*/ 0 h 985"/>
                <a:gd name="T44" fmla="*/ 0 w 537"/>
                <a:gd name="T45" fmla="*/ 0 h 985"/>
                <a:gd name="T46" fmla="*/ 0 w 537"/>
                <a:gd name="T47" fmla="*/ 0 h 985"/>
                <a:gd name="T48" fmla="*/ 0 w 537"/>
                <a:gd name="T49" fmla="*/ 0 h 985"/>
                <a:gd name="T50" fmla="*/ 0 w 537"/>
                <a:gd name="T51" fmla="*/ 0 h 985"/>
                <a:gd name="T52" fmla="*/ 0 w 537"/>
                <a:gd name="T53" fmla="*/ 0 h 985"/>
                <a:gd name="T54" fmla="*/ 0 w 537"/>
                <a:gd name="T55" fmla="*/ 0 h 985"/>
                <a:gd name="T56" fmla="*/ 0 w 537"/>
                <a:gd name="T57" fmla="*/ 0 h 985"/>
                <a:gd name="T58" fmla="*/ 0 w 537"/>
                <a:gd name="T59" fmla="*/ 0 h 985"/>
                <a:gd name="T60" fmla="*/ 0 w 537"/>
                <a:gd name="T61" fmla="*/ 0 h 985"/>
                <a:gd name="T62" fmla="*/ 0 w 537"/>
                <a:gd name="T63" fmla="*/ 0 h 985"/>
                <a:gd name="T64" fmla="*/ 0 w 537"/>
                <a:gd name="T65" fmla="*/ 0 h 985"/>
                <a:gd name="T66" fmla="*/ 0 w 537"/>
                <a:gd name="T67" fmla="*/ 0 h 985"/>
                <a:gd name="T68" fmla="*/ 0 w 537"/>
                <a:gd name="T69" fmla="*/ 0 h 985"/>
                <a:gd name="T70" fmla="*/ 0 w 537"/>
                <a:gd name="T71" fmla="*/ 0 h 985"/>
                <a:gd name="T72" fmla="*/ 0 w 537"/>
                <a:gd name="T73" fmla="*/ 0 h 985"/>
                <a:gd name="T74" fmla="*/ 0 w 537"/>
                <a:gd name="T75" fmla="*/ 0 h 985"/>
                <a:gd name="T76" fmla="*/ 0 w 537"/>
                <a:gd name="T77" fmla="*/ 0 h 985"/>
                <a:gd name="T78" fmla="*/ 0 w 537"/>
                <a:gd name="T79" fmla="*/ 0 h 985"/>
                <a:gd name="T80" fmla="*/ 0 w 537"/>
                <a:gd name="T81" fmla="*/ 0 h 985"/>
                <a:gd name="T82" fmla="*/ 0 w 537"/>
                <a:gd name="T83" fmla="*/ 0 h 985"/>
                <a:gd name="T84" fmla="*/ 0 w 537"/>
                <a:gd name="T85" fmla="*/ 0 h 985"/>
                <a:gd name="T86" fmla="*/ 0 w 537"/>
                <a:gd name="T87" fmla="*/ 0 h 985"/>
                <a:gd name="T88" fmla="*/ 0 w 537"/>
                <a:gd name="T89" fmla="*/ 0 h 985"/>
                <a:gd name="T90" fmla="*/ 0 w 537"/>
                <a:gd name="T91" fmla="*/ 0 h 985"/>
                <a:gd name="T92" fmla="*/ 0 w 537"/>
                <a:gd name="T93" fmla="*/ 0 h 985"/>
                <a:gd name="T94" fmla="*/ 0 w 537"/>
                <a:gd name="T95" fmla="*/ 0 h 985"/>
                <a:gd name="T96" fmla="*/ 0 w 537"/>
                <a:gd name="T97" fmla="*/ 0 h 9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7"/>
                <a:gd name="T148" fmla="*/ 0 h 985"/>
                <a:gd name="T149" fmla="*/ 537 w 537"/>
                <a:gd name="T150" fmla="*/ 985 h 9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7" h="985">
                  <a:moveTo>
                    <a:pt x="427" y="909"/>
                  </a:moveTo>
                  <a:lnTo>
                    <a:pt x="417" y="905"/>
                  </a:lnTo>
                  <a:lnTo>
                    <a:pt x="406" y="902"/>
                  </a:lnTo>
                  <a:lnTo>
                    <a:pt x="396" y="897"/>
                  </a:lnTo>
                  <a:lnTo>
                    <a:pt x="386" y="893"/>
                  </a:lnTo>
                  <a:lnTo>
                    <a:pt x="375" y="888"/>
                  </a:lnTo>
                  <a:lnTo>
                    <a:pt x="365" y="884"/>
                  </a:lnTo>
                  <a:lnTo>
                    <a:pt x="354" y="880"/>
                  </a:lnTo>
                  <a:lnTo>
                    <a:pt x="344" y="875"/>
                  </a:lnTo>
                  <a:lnTo>
                    <a:pt x="350" y="872"/>
                  </a:lnTo>
                  <a:lnTo>
                    <a:pt x="357" y="869"/>
                  </a:lnTo>
                  <a:lnTo>
                    <a:pt x="363" y="866"/>
                  </a:lnTo>
                  <a:lnTo>
                    <a:pt x="369" y="863"/>
                  </a:lnTo>
                  <a:lnTo>
                    <a:pt x="377" y="862"/>
                  </a:lnTo>
                  <a:lnTo>
                    <a:pt x="383" y="859"/>
                  </a:lnTo>
                  <a:lnTo>
                    <a:pt x="389" y="856"/>
                  </a:lnTo>
                  <a:lnTo>
                    <a:pt x="395" y="853"/>
                  </a:lnTo>
                  <a:lnTo>
                    <a:pt x="389" y="842"/>
                  </a:lnTo>
                  <a:lnTo>
                    <a:pt x="384" y="832"/>
                  </a:lnTo>
                  <a:lnTo>
                    <a:pt x="380" y="820"/>
                  </a:lnTo>
                  <a:lnTo>
                    <a:pt x="375" y="809"/>
                  </a:lnTo>
                  <a:lnTo>
                    <a:pt x="363" y="814"/>
                  </a:lnTo>
                  <a:lnTo>
                    <a:pt x="351" y="817"/>
                  </a:lnTo>
                  <a:lnTo>
                    <a:pt x="341" y="821"/>
                  </a:lnTo>
                  <a:lnTo>
                    <a:pt x="329" y="826"/>
                  </a:lnTo>
                  <a:lnTo>
                    <a:pt x="319" y="830"/>
                  </a:lnTo>
                  <a:lnTo>
                    <a:pt x="310" y="835"/>
                  </a:lnTo>
                  <a:lnTo>
                    <a:pt x="299" y="838"/>
                  </a:lnTo>
                  <a:lnTo>
                    <a:pt x="290" y="842"/>
                  </a:lnTo>
                  <a:lnTo>
                    <a:pt x="274" y="830"/>
                  </a:lnTo>
                  <a:lnTo>
                    <a:pt x="258" y="820"/>
                  </a:lnTo>
                  <a:lnTo>
                    <a:pt x="243" y="808"/>
                  </a:lnTo>
                  <a:lnTo>
                    <a:pt x="228" y="796"/>
                  </a:lnTo>
                  <a:lnTo>
                    <a:pt x="214" y="784"/>
                  </a:lnTo>
                  <a:lnTo>
                    <a:pt x="201" y="771"/>
                  </a:lnTo>
                  <a:lnTo>
                    <a:pt x="189" y="759"/>
                  </a:lnTo>
                  <a:lnTo>
                    <a:pt x="177" y="745"/>
                  </a:lnTo>
                  <a:lnTo>
                    <a:pt x="156" y="720"/>
                  </a:lnTo>
                  <a:lnTo>
                    <a:pt x="138" y="693"/>
                  </a:lnTo>
                  <a:lnTo>
                    <a:pt x="124" y="668"/>
                  </a:lnTo>
                  <a:lnTo>
                    <a:pt x="112" y="642"/>
                  </a:lnTo>
                  <a:lnTo>
                    <a:pt x="101" y="617"/>
                  </a:lnTo>
                  <a:lnTo>
                    <a:pt x="94" y="590"/>
                  </a:lnTo>
                  <a:lnTo>
                    <a:pt x="89" y="565"/>
                  </a:lnTo>
                  <a:lnTo>
                    <a:pt x="88" y="539"/>
                  </a:lnTo>
                  <a:lnTo>
                    <a:pt x="329" y="532"/>
                  </a:lnTo>
                  <a:lnTo>
                    <a:pt x="329" y="520"/>
                  </a:lnTo>
                  <a:lnTo>
                    <a:pt x="331" y="510"/>
                  </a:lnTo>
                  <a:lnTo>
                    <a:pt x="331" y="498"/>
                  </a:lnTo>
                  <a:lnTo>
                    <a:pt x="332" y="487"/>
                  </a:lnTo>
                  <a:lnTo>
                    <a:pt x="80" y="495"/>
                  </a:lnTo>
                  <a:lnTo>
                    <a:pt x="89" y="447"/>
                  </a:lnTo>
                  <a:lnTo>
                    <a:pt x="101" y="401"/>
                  </a:lnTo>
                  <a:lnTo>
                    <a:pt x="119" y="358"/>
                  </a:lnTo>
                  <a:lnTo>
                    <a:pt x="140" y="316"/>
                  </a:lnTo>
                  <a:lnTo>
                    <a:pt x="165" y="278"/>
                  </a:lnTo>
                  <a:lnTo>
                    <a:pt x="197" y="243"/>
                  </a:lnTo>
                  <a:lnTo>
                    <a:pt x="231" y="210"/>
                  </a:lnTo>
                  <a:lnTo>
                    <a:pt x="271" y="179"/>
                  </a:lnTo>
                  <a:lnTo>
                    <a:pt x="286" y="185"/>
                  </a:lnTo>
                  <a:lnTo>
                    <a:pt x="302" y="190"/>
                  </a:lnTo>
                  <a:lnTo>
                    <a:pt x="317" y="196"/>
                  </a:lnTo>
                  <a:lnTo>
                    <a:pt x="332" y="202"/>
                  </a:lnTo>
                  <a:lnTo>
                    <a:pt x="347" y="207"/>
                  </a:lnTo>
                  <a:lnTo>
                    <a:pt x="360" y="211"/>
                  </a:lnTo>
                  <a:lnTo>
                    <a:pt x="375" y="216"/>
                  </a:lnTo>
                  <a:lnTo>
                    <a:pt x="390" y="220"/>
                  </a:lnTo>
                  <a:lnTo>
                    <a:pt x="408" y="225"/>
                  </a:lnTo>
                  <a:lnTo>
                    <a:pt x="412" y="214"/>
                  </a:lnTo>
                  <a:lnTo>
                    <a:pt x="418" y="202"/>
                  </a:lnTo>
                  <a:lnTo>
                    <a:pt x="423" y="192"/>
                  </a:lnTo>
                  <a:lnTo>
                    <a:pt x="429" y="182"/>
                  </a:lnTo>
                  <a:lnTo>
                    <a:pt x="409" y="176"/>
                  </a:lnTo>
                  <a:lnTo>
                    <a:pt x="392" y="171"/>
                  </a:lnTo>
                  <a:lnTo>
                    <a:pt x="377" y="167"/>
                  </a:lnTo>
                  <a:lnTo>
                    <a:pt x="362" y="161"/>
                  </a:lnTo>
                  <a:lnTo>
                    <a:pt x="350" y="158"/>
                  </a:lnTo>
                  <a:lnTo>
                    <a:pt x="339" y="153"/>
                  </a:lnTo>
                  <a:lnTo>
                    <a:pt x="331" y="149"/>
                  </a:lnTo>
                  <a:lnTo>
                    <a:pt x="323" y="146"/>
                  </a:lnTo>
                  <a:lnTo>
                    <a:pt x="341" y="134"/>
                  </a:lnTo>
                  <a:lnTo>
                    <a:pt x="360" y="122"/>
                  </a:lnTo>
                  <a:lnTo>
                    <a:pt x="381" y="111"/>
                  </a:lnTo>
                  <a:lnTo>
                    <a:pt x="402" y="99"/>
                  </a:lnTo>
                  <a:lnTo>
                    <a:pt x="423" y="91"/>
                  </a:lnTo>
                  <a:lnTo>
                    <a:pt x="447" y="80"/>
                  </a:lnTo>
                  <a:lnTo>
                    <a:pt x="469" y="71"/>
                  </a:lnTo>
                  <a:lnTo>
                    <a:pt x="494" y="64"/>
                  </a:lnTo>
                  <a:lnTo>
                    <a:pt x="505" y="46"/>
                  </a:lnTo>
                  <a:lnTo>
                    <a:pt x="517" y="29"/>
                  </a:lnTo>
                  <a:lnTo>
                    <a:pt x="527" y="14"/>
                  </a:lnTo>
                  <a:lnTo>
                    <a:pt x="537" y="0"/>
                  </a:lnTo>
                  <a:lnTo>
                    <a:pt x="499" y="12"/>
                  </a:lnTo>
                  <a:lnTo>
                    <a:pt x="463" y="23"/>
                  </a:lnTo>
                  <a:lnTo>
                    <a:pt x="427" y="35"/>
                  </a:lnTo>
                  <a:lnTo>
                    <a:pt x="393" y="49"/>
                  </a:lnTo>
                  <a:lnTo>
                    <a:pt x="359" y="64"/>
                  </a:lnTo>
                  <a:lnTo>
                    <a:pt x="328" y="79"/>
                  </a:lnTo>
                  <a:lnTo>
                    <a:pt x="296" y="95"/>
                  </a:lnTo>
                  <a:lnTo>
                    <a:pt x="268" y="111"/>
                  </a:lnTo>
                  <a:lnTo>
                    <a:pt x="240" y="129"/>
                  </a:lnTo>
                  <a:lnTo>
                    <a:pt x="213" y="147"/>
                  </a:lnTo>
                  <a:lnTo>
                    <a:pt x="188" y="167"/>
                  </a:lnTo>
                  <a:lnTo>
                    <a:pt x="164" y="187"/>
                  </a:lnTo>
                  <a:lnTo>
                    <a:pt x="141" y="208"/>
                  </a:lnTo>
                  <a:lnTo>
                    <a:pt x="119" y="229"/>
                  </a:lnTo>
                  <a:lnTo>
                    <a:pt x="100" y="252"/>
                  </a:lnTo>
                  <a:lnTo>
                    <a:pt x="80" y="275"/>
                  </a:lnTo>
                  <a:lnTo>
                    <a:pt x="61" y="301"/>
                  </a:lnTo>
                  <a:lnTo>
                    <a:pt x="45" y="328"/>
                  </a:lnTo>
                  <a:lnTo>
                    <a:pt x="30" y="355"/>
                  </a:lnTo>
                  <a:lnTo>
                    <a:pt x="19" y="383"/>
                  </a:lnTo>
                  <a:lnTo>
                    <a:pt x="10" y="411"/>
                  </a:lnTo>
                  <a:lnTo>
                    <a:pt x="4" y="440"/>
                  </a:lnTo>
                  <a:lnTo>
                    <a:pt x="1" y="468"/>
                  </a:lnTo>
                  <a:lnTo>
                    <a:pt x="0" y="498"/>
                  </a:lnTo>
                  <a:lnTo>
                    <a:pt x="1" y="532"/>
                  </a:lnTo>
                  <a:lnTo>
                    <a:pt x="6" y="565"/>
                  </a:lnTo>
                  <a:lnTo>
                    <a:pt x="15" y="598"/>
                  </a:lnTo>
                  <a:lnTo>
                    <a:pt x="25" y="629"/>
                  </a:lnTo>
                  <a:lnTo>
                    <a:pt x="39" y="662"/>
                  </a:lnTo>
                  <a:lnTo>
                    <a:pt x="57" y="692"/>
                  </a:lnTo>
                  <a:lnTo>
                    <a:pt x="76" y="723"/>
                  </a:lnTo>
                  <a:lnTo>
                    <a:pt x="100" y="753"/>
                  </a:lnTo>
                  <a:lnTo>
                    <a:pt x="119" y="775"/>
                  </a:lnTo>
                  <a:lnTo>
                    <a:pt x="140" y="797"/>
                  </a:lnTo>
                  <a:lnTo>
                    <a:pt x="162" y="818"/>
                  </a:lnTo>
                  <a:lnTo>
                    <a:pt x="186" y="838"/>
                  </a:lnTo>
                  <a:lnTo>
                    <a:pt x="210" y="857"/>
                  </a:lnTo>
                  <a:lnTo>
                    <a:pt x="235" y="874"/>
                  </a:lnTo>
                  <a:lnTo>
                    <a:pt x="262" y="891"/>
                  </a:lnTo>
                  <a:lnTo>
                    <a:pt x="290" y="906"/>
                  </a:lnTo>
                  <a:lnTo>
                    <a:pt x="313" y="918"/>
                  </a:lnTo>
                  <a:lnTo>
                    <a:pt x="336" y="930"/>
                  </a:lnTo>
                  <a:lnTo>
                    <a:pt x="360" y="941"/>
                  </a:lnTo>
                  <a:lnTo>
                    <a:pt x="384" y="950"/>
                  </a:lnTo>
                  <a:lnTo>
                    <a:pt x="408" y="960"/>
                  </a:lnTo>
                  <a:lnTo>
                    <a:pt x="433" y="969"/>
                  </a:lnTo>
                  <a:lnTo>
                    <a:pt x="457" y="978"/>
                  </a:lnTo>
                  <a:lnTo>
                    <a:pt x="482" y="985"/>
                  </a:lnTo>
                  <a:lnTo>
                    <a:pt x="475" y="976"/>
                  </a:lnTo>
                  <a:lnTo>
                    <a:pt x="467" y="966"/>
                  </a:lnTo>
                  <a:lnTo>
                    <a:pt x="460" y="957"/>
                  </a:lnTo>
                  <a:lnTo>
                    <a:pt x="453" y="947"/>
                  </a:lnTo>
                  <a:lnTo>
                    <a:pt x="447" y="938"/>
                  </a:lnTo>
                  <a:lnTo>
                    <a:pt x="439" y="929"/>
                  </a:lnTo>
                  <a:lnTo>
                    <a:pt x="433" y="918"/>
                  </a:lnTo>
                  <a:lnTo>
                    <a:pt x="427" y="909"/>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1" name="Freeform 10"/>
            <p:cNvSpPr>
              <a:spLocks/>
            </p:cNvSpPr>
            <p:nvPr/>
          </p:nvSpPr>
          <p:spPr bwMode="auto">
            <a:xfrm>
              <a:off x="4846" y="759"/>
              <a:ext cx="72" cy="2"/>
            </a:xfrm>
            <a:custGeom>
              <a:avLst/>
              <a:gdLst>
                <a:gd name="T0" fmla="*/ 0 w 216"/>
                <a:gd name="T1" fmla="*/ 0 h 5"/>
                <a:gd name="T2" fmla="*/ 0 w 216"/>
                <a:gd name="T3" fmla="*/ 0 h 5"/>
                <a:gd name="T4" fmla="*/ 0 w 216"/>
                <a:gd name="T5" fmla="*/ 0 h 5"/>
                <a:gd name="T6" fmla="*/ 0 w 216"/>
                <a:gd name="T7" fmla="*/ 0 h 5"/>
                <a:gd name="T8" fmla="*/ 0 w 216"/>
                <a:gd name="T9" fmla="*/ 0 h 5"/>
                <a:gd name="T10" fmla="*/ 0 w 216"/>
                <a:gd name="T11" fmla="*/ 0 h 5"/>
                <a:gd name="T12" fmla="*/ 0 w 216"/>
                <a:gd name="T13" fmla="*/ 0 h 5"/>
                <a:gd name="T14" fmla="*/ 0 w 216"/>
                <a:gd name="T15" fmla="*/ 0 h 5"/>
                <a:gd name="T16" fmla="*/ 0 w 216"/>
                <a:gd name="T17" fmla="*/ 0 h 5"/>
                <a:gd name="T18" fmla="*/ 0 w 216"/>
                <a:gd name="T19" fmla="*/ 0 h 5"/>
                <a:gd name="T20" fmla="*/ 0 w 216"/>
                <a:gd name="T21" fmla="*/ 0 h 5"/>
                <a:gd name="T22" fmla="*/ 0 w 216"/>
                <a:gd name="T23" fmla="*/ 0 h 5"/>
                <a:gd name="T24" fmla="*/ 0 w 216"/>
                <a:gd name="T25" fmla="*/ 0 h 5"/>
                <a:gd name="T26" fmla="*/ 0 w 216"/>
                <a:gd name="T27" fmla="*/ 0 h 5"/>
                <a:gd name="T28" fmla="*/ 0 w 216"/>
                <a:gd name="T29" fmla="*/ 0 h 5"/>
                <a:gd name="T30" fmla="*/ 0 w 216"/>
                <a:gd name="T31" fmla="*/ 0 h 5"/>
                <a:gd name="T32" fmla="*/ 0 w 216"/>
                <a:gd name="T33" fmla="*/ 0 h 5"/>
                <a:gd name="T34" fmla="*/ 0 w 216"/>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
                <a:gd name="T55" fmla="*/ 0 h 5"/>
                <a:gd name="T56" fmla="*/ 216 w 216"/>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 h="5">
                  <a:moveTo>
                    <a:pt x="216" y="0"/>
                  </a:moveTo>
                  <a:lnTo>
                    <a:pt x="206" y="0"/>
                  </a:lnTo>
                  <a:lnTo>
                    <a:pt x="195" y="2"/>
                  </a:lnTo>
                  <a:lnTo>
                    <a:pt x="186" y="2"/>
                  </a:lnTo>
                  <a:lnTo>
                    <a:pt x="176" y="2"/>
                  </a:lnTo>
                  <a:lnTo>
                    <a:pt x="166" y="3"/>
                  </a:lnTo>
                  <a:lnTo>
                    <a:pt x="155" y="3"/>
                  </a:lnTo>
                  <a:lnTo>
                    <a:pt x="145" y="5"/>
                  </a:lnTo>
                  <a:lnTo>
                    <a:pt x="134" y="5"/>
                  </a:lnTo>
                  <a:lnTo>
                    <a:pt x="118" y="5"/>
                  </a:lnTo>
                  <a:lnTo>
                    <a:pt x="102" y="5"/>
                  </a:lnTo>
                  <a:lnTo>
                    <a:pt x="84" y="5"/>
                  </a:lnTo>
                  <a:lnTo>
                    <a:pt x="67" y="5"/>
                  </a:lnTo>
                  <a:lnTo>
                    <a:pt x="51" y="5"/>
                  </a:lnTo>
                  <a:lnTo>
                    <a:pt x="35" y="3"/>
                  </a:lnTo>
                  <a:lnTo>
                    <a:pt x="17" y="3"/>
                  </a:lnTo>
                  <a:lnTo>
                    <a:pt x="0" y="2"/>
                  </a:lnTo>
                  <a:lnTo>
                    <a:pt x="216" y="0"/>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 name="Freeform 11"/>
            <p:cNvSpPr>
              <a:spLocks/>
            </p:cNvSpPr>
            <p:nvPr/>
          </p:nvSpPr>
          <p:spPr bwMode="auto">
            <a:xfrm>
              <a:off x="4942" y="401"/>
              <a:ext cx="230" cy="342"/>
            </a:xfrm>
            <a:custGeom>
              <a:avLst/>
              <a:gdLst>
                <a:gd name="T0" fmla="*/ 0 w 690"/>
                <a:gd name="T1" fmla="*/ 0 h 1025"/>
                <a:gd name="T2" fmla="*/ 0 w 690"/>
                <a:gd name="T3" fmla="*/ 0 h 1025"/>
                <a:gd name="T4" fmla="*/ 0 w 690"/>
                <a:gd name="T5" fmla="*/ 0 h 1025"/>
                <a:gd name="T6" fmla="*/ 0 w 690"/>
                <a:gd name="T7" fmla="*/ 0 h 1025"/>
                <a:gd name="T8" fmla="*/ 0 w 690"/>
                <a:gd name="T9" fmla="*/ 0 h 1025"/>
                <a:gd name="T10" fmla="*/ 0 w 690"/>
                <a:gd name="T11" fmla="*/ 0 h 1025"/>
                <a:gd name="T12" fmla="*/ 0 w 690"/>
                <a:gd name="T13" fmla="*/ 0 h 1025"/>
                <a:gd name="T14" fmla="*/ 0 w 690"/>
                <a:gd name="T15" fmla="*/ 0 h 1025"/>
                <a:gd name="T16" fmla="*/ 0 w 690"/>
                <a:gd name="T17" fmla="*/ 0 h 1025"/>
                <a:gd name="T18" fmla="*/ 0 w 690"/>
                <a:gd name="T19" fmla="*/ 0 h 1025"/>
                <a:gd name="T20" fmla="*/ 0 w 690"/>
                <a:gd name="T21" fmla="*/ 0 h 1025"/>
                <a:gd name="T22" fmla="*/ 0 w 690"/>
                <a:gd name="T23" fmla="*/ 0 h 1025"/>
                <a:gd name="T24" fmla="*/ 0 w 690"/>
                <a:gd name="T25" fmla="*/ 0 h 1025"/>
                <a:gd name="T26" fmla="*/ 0 w 690"/>
                <a:gd name="T27" fmla="*/ 0 h 1025"/>
                <a:gd name="T28" fmla="*/ 0 w 690"/>
                <a:gd name="T29" fmla="*/ 0 h 1025"/>
                <a:gd name="T30" fmla="*/ 0 w 690"/>
                <a:gd name="T31" fmla="*/ 0 h 1025"/>
                <a:gd name="T32" fmla="*/ 0 w 690"/>
                <a:gd name="T33" fmla="*/ 0 h 1025"/>
                <a:gd name="T34" fmla="*/ 0 w 690"/>
                <a:gd name="T35" fmla="*/ 0 h 1025"/>
                <a:gd name="T36" fmla="*/ 0 w 690"/>
                <a:gd name="T37" fmla="*/ 0 h 1025"/>
                <a:gd name="T38" fmla="*/ 0 w 690"/>
                <a:gd name="T39" fmla="*/ 0 h 1025"/>
                <a:gd name="T40" fmla="*/ 0 w 690"/>
                <a:gd name="T41" fmla="*/ 0 h 1025"/>
                <a:gd name="T42" fmla="*/ 0 w 690"/>
                <a:gd name="T43" fmla="*/ 0 h 1025"/>
                <a:gd name="T44" fmla="*/ 0 w 690"/>
                <a:gd name="T45" fmla="*/ 0 h 1025"/>
                <a:gd name="T46" fmla="*/ 0 w 690"/>
                <a:gd name="T47" fmla="*/ 0 h 1025"/>
                <a:gd name="T48" fmla="*/ 0 w 690"/>
                <a:gd name="T49" fmla="*/ 0 h 1025"/>
                <a:gd name="T50" fmla="*/ 0 w 690"/>
                <a:gd name="T51" fmla="*/ 0 h 1025"/>
                <a:gd name="T52" fmla="*/ 0 w 690"/>
                <a:gd name="T53" fmla="*/ 0 h 1025"/>
                <a:gd name="T54" fmla="*/ 0 w 690"/>
                <a:gd name="T55" fmla="*/ 0 h 1025"/>
                <a:gd name="T56" fmla="*/ 0 w 690"/>
                <a:gd name="T57" fmla="*/ 0 h 1025"/>
                <a:gd name="T58" fmla="*/ 0 w 690"/>
                <a:gd name="T59" fmla="*/ 0 h 1025"/>
                <a:gd name="T60" fmla="*/ 0 w 690"/>
                <a:gd name="T61" fmla="*/ 0 h 1025"/>
                <a:gd name="T62" fmla="*/ 0 w 690"/>
                <a:gd name="T63" fmla="*/ 0 h 1025"/>
                <a:gd name="T64" fmla="*/ 0 w 690"/>
                <a:gd name="T65" fmla="*/ 0 h 1025"/>
                <a:gd name="T66" fmla="*/ 0 w 690"/>
                <a:gd name="T67" fmla="*/ 0 h 1025"/>
                <a:gd name="T68" fmla="*/ 0 w 690"/>
                <a:gd name="T69" fmla="*/ 0 h 1025"/>
                <a:gd name="T70" fmla="*/ 0 w 690"/>
                <a:gd name="T71" fmla="*/ 0 h 1025"/>
                <a:gd name="T72" fmla="*/ 0 w 690"/>
                <a:gd name="T73" fmla="*/ 0 h 1025"/>
                <a:gd name="T74" fmla="*/ 0 w 690"/>
                <a:gd name="T75" fmla="*/ 0 h 1025"/>
                <a:gd name="T76" fmla="*/ 0 w 690"/>
                <a:gd name="T77" fmla="*/ 0 h 1025"/>
                <a:gd name="T78" fmla="*/ 0 w 690"/>
                <a:gd name="T79" fmla="*/ 0 h 1025"/>
                <a:gd name="T80" fmla="*/ 0 w 690"/>
                <a:gd name="T81" fmla="*/ 0 h 1025"/>
                <a:gd name="T82" fmla="*/ 0 w 690"/>
                <a:gd name="T83" fmla="*/ 0 h 1025"/>
                <a:gd name="T84" fmla="*/ 0 w 690"/>
                <a:gd name="T85" fmla="*/ 0 h 1025"/>
                <a:gd name="T86" fmla="*/ 0 w 690"/>
                <a:gd name="T87" fmla="*/ 0 h 1025"/>
                <a:gd name="T88" fmla="*/ 0 w 690"/>
                <a:gd name="T89" fmla="*/ 0 h 1025"/>
                <a:gd name="T90" fmla="*/ 0 w 690"/>
                <a:gd name="T91" fmla="*/ 0 h 1025"/>
                <a:gd name="T92" fmla="*/ 0 w 690"/>
                <a:gd name="T93" fmla="*/ 0 h 1025"/>
                <a:gd name="T94" fmla="*/ 0 w 690"/>
                <a:gd name="T95" fmla="*/ 0 h 1025"/>
                <a:gd name="T96" fmla="*/ 0 w 690"/>
                <a:gd name="T97" fmla="*/ 0 h 1025"/>
                <a:gd name="T98" fmla="*/ 0 w 690"/>
                <a:gd name="T99" fmla="*/ 0 h 1025"/>
                <a:gd name="T100" fmla="*/ 0 w 690"/>
                <a:gd name="T101" fmla="*/ 0 h 1025"/>
                <a:gd name="T102" fmla="*/ 0 w 690"/>
                <a:gd name="T103" fmla="*/ 0 h 1025"/>
                <a:gd name="T104" fmla="*/ 0 w 690"/>
                <a:gd name="T105" fmla="*/ 0 h 1025"/>
                <a:gd name="T106" fmla="*/ 0 w 690"/>
                <a:gd name="T107" fmla="*/ 0 h 10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90"/>
                <a:gd name="T163" fmla="*/ 0 h 1025"/>
                <a:gd name="T164" fmla="*/ 690 w 690"/>
                <a:gd name="T165" fmla="*/ 1025 h 102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90" h="1025">
                  <a:moveTo>
                    <a:pt x="411" y="123"/>
                  </a:moveTo>
                  <a:lnTo>
                    <a:pt x="389" y="111"/>
                  </a:lnTo>
                  <a:lnTo>
                    <a:pt x="365" y="99"/>
                  </a:lnTo>
                  <a:lnTo>
                    <a:pt x="341" y="88"/>
                  </a:lnTo>
                  <a:lnTo>
                    <a:pt x="317" y="78"/>
                  </a:lnTo>
                  <a:lnTo>
                    <a:pt x="292" y="67"/>
                  </a:lnTo>
                  <a:lnTo>
                    <a:pt x="268" y="58"/>
                  </a:lnTo>
                  <a:lnTo>
                    <a:pt x="243" y="51"/>
                  </a:lnTo>
                  <a:lnTo>
                    <a:pt x="218" y="42"/>
                  </a:lnTo>
                  <a:lnTo>
                    <a:pt x="191" y="35"/>
                  </a:lnTo>
                  <a:lnTo>
                    <a:pt x="165" y="29"/>
                  </a:lnTo>
                  <a:lnTo>
                    <a:pt x="139" y="23"/>
                  </a:lnTo>
                  <a:lnTo>
                    <a:pt x="112" y="17"/>
                  </a:lnTo>
                  <a:lnTo>
                    <a:pt x="84" y="12"/>
                  </a:lnTo>
                  <a:lnTo>
                    <a:pt x="57" y="8"/>
                  </a:lnTo>
                  <a:lnTo>
                    <a:pt x="28" y="3"/>
                  </a:lnTo>
                  <a:lnTo>
                    <a:pt x="0" y="0"/>
                  </a:lnTo>
                  <a:lnTo>
                    <a:pt x="90" y="69"/>
                  </a:lnTo>
                  <a:lnTo>
                    <a:pt x="106" y="73"/>
                  </a:lnTo>
                  <a:lnTo>
                    <a:pt x="124" y="76"/>
                  </a:lnTo>
                  <a:lnTo>
                    <a:pt x="140" y="81"/>
                  </a:lnTo>
                  <a:lnTo>
                    <a:pt x="157" y="85"/>
                  </a:lnTo>
                  <a:lnTo>
                    <a:pt x="174" y="90"/>
                  </a:lnTo>
                  <a:lnTo>
                    <a:pt x="191" y="96"/>
                  </a:lnTo>
                  <a:lnTo>
                    <a:pt x="207" y="100"/>
                  </a:lnTo>
                  <a:lnTo>
                    <a:pt x="224" y="106"/>
                  </a:lnTo>
                  <a:lnTo>
                    <a:pt x="240" y="112"/>
                  </a:lnTo>
                  <a:lnTo>
                    <a:pt x="256" y="118"/>
                  </a:lnTo>
                  <a:lnTo>
                    <a:pt x="271" y="124"/>
                  </a:lnTo>
                  <a:lnTo>
                    <a:pt x="288" y="130"/>
                  </a:lnTo>
                  <a:lnTo>
                    <a:pt x="304" y="138"/>
                  </a:lnTo>
                  <a:lnTo>
                    <a:pt x="319" y="143"/>
                  </a:lnTo>
                  <a:lnTo>
                    <a:pt x="335" y="151"/>
                  </a:lnTo>
                  <a:lnTo>
                    <a:pt x="350" y="158"/>
                  </a:lnTo>
                  <a:lnTo>
                    <a:pt x="335" y="166"/>
                  </a:lnTo>
                  <a:lnTo>
                    <a:pt x="320" y="172"/>
                  </a:lnTo>
                  <a:lnTo>
                    <a:pt x="305" y="178"/>
                  </a:lnTo>
                  <a:lnTo>
                    <a:pt x="292" y="184"/>
                  </a:lnTo>
                  <a:lnTo>
                    <a:pt x="280" y="190"/>
                  </a:lnTo>
                  <a:lnTo>
                    <a:pt x="268" y="194"/>
                  </a:lnTo>
                  <a:lnTo>
                    <a:pt x="256" y="199"/>
                  </a:lnTo>
                  <a:lnTo>
                    <a:pt x="246" y="203"/>
                  </a:lnTo>
                  <a:lnTo>
                    <a:pt x="282" y="239"/>
                  </a:lnTo>
                  <a:lnTo>
                    <a:pt x="301" y="231"/>
                  </a:lnTo>
                  <a:lnTo>
                    <a:pt x="319" y="226"/>
                  </a:lnTo>
                  <a:lnTo>
                    <a:pt x="335" y="218"/>
                  </a:lnTo>
                  <a:lnTo>
                    <a:pt x="350" y="212"/>
                  </a:lnTo>
                  <a:lnTo>
                    <a:pt x="365" y="206"/>
                  </a:lnTo>
                  <a:lnTo>
                    <a:pt x="378" y="200"/>
                  </a:lnTo>
                  <a:lnTo>
                    <a:pt x="390" y="194"/>
                  </a:lnTo>
                  <a:lnTo>
                    <a:pt x="402" y="188"/>
                  </a:lnTo>
                  <a:lnTo>
                    <a:pt x="417" y="197"/>
                  </a:lnTo>
                  <a:lnTo>
                    <a:pt x="432" y="208"/>
                  </a:lnTo>
                  <a:lnTo>
                    <a:pt x="445" y="218"/>
                  </a:lnTo>
                  <a:lnTo>
                    <a:pt x="459" y="229"/>
                  </a:lnTo>
                  <a:lnTo>
                    <a:pt x="472" y="239"/>
                  </a:lnTo>
                  <a:lnTo>
                    <a:pt x="486" y="251"/>
                  </a:lnTo>
                  <a:lnTo>
                    <a:pt x="497" y="264"/>
                  </a:lnTo>
                  <a:lnTo>
                    <a:pt x="509" y="276"/>
                  </a:lnTo>
                  <a:lnTo>
                    <a:pt x="532" y="303"/>
                  </a:lnTo>
                  <a:lnTo>
                    <a:pt x="551" y="330"/>
                  </a:lnTo>
                  <a:lnTo>
                    <a:pt x="569" y="357"/>
                  </a:lnTo>
                  <a:lnTo>
                    <a:pt x="582" y="384"/>
                  </a:lnTo>
                  <a:lnTo>
                    <a:pt x="594" y="410"/>
                  </a:lnTo>
                  <a:lnTo>
                    <a:pt x="602" y="439"/>
                  </a:lnTo>
                  <a:lnTo>
                    <a:pt x="608" y="466"/>
                  </a:lnTo>
                  <a:lnTo>
                    <a:pt x="609" y="494"/>
                  </a:lnTo>
                  <a:lnTo>
                    <a:pt x="384" y="500"/>
                  </a:lnTo>
                  <a:lnTo>
                    <a:pt x="383" y="545"/>
                  </a:lnTo>
                  <a:lnTo>
                    <a:pt x="611" y="539"/>
                  </a:lnTo>
                  <a:lnTo>
                    <a:pt x="611" y="561"/>
                  </a:lnTo>
                  <a:lnTo>
                    <a:pt x="608" y="585"/>
                  </a:lnTo>
                  <a:lnTo>
                    <a:pt x="603" y="607"/>
                  </a:lnTo>
                  <a:lnTo>
                    <a:pt x="597" y="631"/>
                  </a:lnTo>
                  <a:lnTo>
                    <a:pt x="588" y="655"/>
                  </a:lnTo>
                  <a:lnTo>
                    <a:pt x="578" y="679"/>
                  </a:lnTo>
                  <a:lnTo>
                    <a:pt x="564" y="701"/>
                  </a:lnTo>
                  <a:lnTo>
                    <a:pt x="550" y="725"/>
                  </a:lnTo>
                  <a:lnTo>
                    <a:pt x="536" y="745"/>
                  </a:lnTo>
                  <a:lnTo>
                    <a:pt x="523" y="762"/>
                  </a:lnTo>
                  <a:lnTo>
                    <a:pt x="508" y="779"/>
                  </a:lnTo>
                  <a:lnTo>
                    <a:pt x="493" y="795"/>
                  </a:lnTo>
                  <a:lnTo>
                    <a:pt x="477" y="810"/>
                  </a:lnTo>
                  <a:lnTo>
                    <a:pt x="460" y="825"/>
                  </a:lnTo>
                  <a:lnTo>
                    <a:pt x="444" y="839"/>
                  </a:lnTo>
                  <a:lnTo>
                    <a:pt x="426" y="852"/>
                  </a:lnTo>
                  <a:lnTo>
                    <a:pt x="408" y="846"/>
                  </a:lnTo>
                  <a:lnTo>
                    <a:pt x="390" y="840"/>
                  </a:lnTo>
                  <a:lnTo>
                    <a:pt x="374" y="834"/>
                  </a:lnTo>
                  <a:lnTo>
                    <a:pt x="358" y="828"/>
                  </a:lnTo>
                  <a:lnTo>
                    <a:pt x="341" y="824"/>
                  </a:lnTo>
                  <a:lnTo>
                    <a:pt x="326" y="818"/>
                  </a:lnTo>
                  <a:lnTo>
                    <a:pt x="311" y="813"/>
                  </a:lnTo>
                  <a:lnTo>
                    <a:pt x="298" y="809"/>
                  </a:lnTo>
                  <a:lnTo>
                    <a:pt x="289" y="819"/>
                  </a:lnTo>
                  <a:lnTo>
                    <a:pt x="280" y="831"/>
                  </a:lnTo>
                  <a:lnTo>
                    <a:pt x="271" y="841"/>
                  </a:lnTo>
                  <a:lnTo>
                    <a:pt x="264" y="852"/>
                  </a:lnTo>
                  <a:lnTo>
                    <a:pt x="285" y="858"/>
                  </a:lnTo>
                  <a:lnTo>
                    <a:pt x="302" y="864"/>
                  </a:lnTo>
                  <a:lnTo>
                    <a:pt x="319" y="868"/>
                  </a:lnTo>
                  <a:lnTo>
                    <a:pt x="334" y="873"/>
                  </a:lnTo>
                  <a:lnTo>
                    <a:pt x="346" y="877"/>
                  </a:lnTo>
                  <a:lnTo>
                    <a:pt x="356" y="882"/>
                  </a:lnTo>
                  <a:lnTo>
                    <a:pt x="365" y="885"/>
                  </a:lnTo>
                  <a:lnTo>
                    <a:pt x="371" y="888"/>
                  </a:lnTo>
                  <a:lnTo>
                    <a:pt x="353" y="900"/>
                  </a:lnTo>
                  <a:lnTo>
                    <a:pt x="335" y="912"/>
                  </a:lnTo>
                  <a:lnTo>
                    <a:pt x="316" y="922"/>
                  </a:lnTo>
                  <a:lnTo>
                    <a:pt x="296" y="932"/>
                  </a:lnTo>
                  <a:lnTo>
                    <a:pt x="276" y="941"/>
                  </a:lnTo>
                  <a:lnTo>
                    <a:pt x="255" y="950"/>
                  </a:lnTo>
                  <a:lnTo>
                    <a:pt x="232" y="959"/>
                  </a:lnTo>
                  <a:lnTo>
                    <a:pt x="209" y="967"/>
                  </a:lnTo>
                  <a:lnTo>
                    <a:pt x="206" y="980"/>
                  </a:lnTo>
                  <a:lnTo>
                    <a:pt x="201" y="995"/>
                  </a:lnTo>
                  <a:lnTo>
                    <a:pt x="197" y="1010"/>
                  </a:lnTo>
                  <a:lnTo>
                    <a:pt x="192" y="1025"/>
                  </a:lnTo>
                  <a:lnTo>
                    <a:pt x="195" y="1023"/>
                  </a:lnTo>
                  <a:lnTo>
                    <a:pt x="200" y="1022"/>
                  </a:lnTo>
                  <a:lnTo>
                    <a:pt x="203" y="1022"/>
                  </a:lnTo>
                  <a:lnTo>
                    <a:pt x="206" y="1020"/>
                  </a:lnTo>
                  <a:lnTo>
                    <a:pt x="231" y="1012"/>
                  </a:lnTo>
                  <a:lnTo>
                    <a:pt x="256" y="1004"/>
                  </a:lnTo>
                  <a:lnTo>
                    <a:pt x="280" y="994"/>
                  </a:lnTo>
                  <a:lnTo>
                    <a:pt x="304" y="985"/>
                  </a:lnTo>
                  <a:lnTo>
                    <a:pt x="328" y="974"/>
                  </a:lnTo>
                  <a:lnTo>
                    <a:pt x="350" y="964"/>
                  </a:lnTo>
                  <a:lnTo>
                    <a:pt x="372" y="953"/>
                  </a:lnTo>
                  <a:lnTo>
                    <a:pt x="393" y="941"/>
                  </a:lnTo>
                  <a:lnTo>
                    <a:pt x="414" y="931"/>
                  </a:lnTo>
                  <a:lnTo>
                    <a:pt x="435" y="919"/>
                  </a:lnTo>
                  <a:lnTo>
                    <a:pt x="454" y="906"/>
                  </a:lnTo>
                  <a:lnTo>
                    <a:pt x="472" y="892"/>
                  </a:lnTo>
                  <a:lnTo>
                    <a:pt x="492" y="880"/>
                  </a:lnTo>
                  <a:lnTo>
                    <a:pt x="508" y="865"/>
                  </a:lnTo>
                  <a:lnTo>
                    <a:pt x="526" y="852"/>
                  </a:lnTo>
                  <a:lnTo>
                    <a:pt x="542" y="837"/>
                  </a:lnTo>
                  <a:lnTo>
                    <a:pt x="578" y="800"/>
                  </a:lnTo>
                  <a:lnTo>
                    <a:pt x="609" y="762"/>
                  </a:lnTo>
                  <a:lnTo>
                    <a:pt x="634" y="722"/>
                  </a:lnTo>
                  <a:lnTo>
                    <a:pt x="657" y="682"/>
                  </a:lnTo>
                  <a:lnTo>
                    <a:pt x="672" y="639"/>
                  </a:lnTo>
                  <a:lnTo>
                    <a:pt x="684" y="595"/>
                  </a:lnTo>
                  <a:lnTo>
                    <a:pt x="688" y="551"/>
                  </a:lnTo>
                  <a:lnTo>
                    <a:pt x="690" y="504"/>
                  </a:lnTo>
                  <a:lnTo>
                    <a:pt x="688" y="476"/>
                  </a:lnTo>
                  <a:lnTo>
                    <a:pt x="684" y="448"/>
                  </a:lnTo>
                  <a:lnTo>
                    <a:pt x="678" y="419"/>
                  </a:lnTo>
                  <a:lnTo>
                    <a:pt x="669" y="393"/>
                  </a:lnTo>
                  <a:lnTo>
                    <a:pt x="658" y="366"/>
                  </a:lnTo>
                  <a:lnTo>
                    <a:pt x="646" y="340"/>
                  </a:lnTo>
                  <a:lnTo>
                    <a:pt x="631" y="317"/>
                  </a:lnTo>
                  <a:lnTo>
                    <a:pt x="615" y="291"/>
                  </a:lnTo>
                  <a:lnTo>
                    <a:pt x="597" y="269"/>
                  </a:lnTo>
                  <a:lnTo>
                    <a:pt x="576" y="245"/>
                  </a:lnTo>
                  <a:lnTo>
                    <a:pt x="554" y="223"/>
                  </a:lnTo>
                  <a:lnTo>
                    <a:pt x="530" y="202"/>
                  </a:lnTo>
                  <a:lnTo>
                    <a:pt x="503" y="181"/>
                  </a:lnTo>
                  <a:lnTo>
                    <a:pt x="475" y="161"/>
                  </a:lnTo>
                  <a:lnTo>
                    <a:pt x="444" y="142"/>
                  </a:lnTo>
                  <a:lnTo>
                    <a:pt x="411" y="123"/>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3" name="Freeform 12"/>
            <p:cNvSpPr>
              <a:spLocks/>
            </p:cNvSpPr>
            <p:nvPr/>
          </p:nvSpPr>
          <p:spPr bwMode="auto">
            <a:xfrm>
              <a:off x="4914" y="400"/>
              <a:ext cx="156" cy="359"/>
            </a:xfrm>
            <a:custGeom>
              <a:avLst/>
              <a:gdLst>
                <a:gd name="T0" fmla="*/ 0 w 469"/>
                <a:gd name="T1" fmla="*/ 0 h 1078"/>
                <a:gd name="T2" fmla="*/ 0 w 469"/>
                <a:gd name="T3" fmla="*/ 0 h 1078"/>
                <a:gd name="T4" fmla="*/ 0 w 469"/>
                <a:gd name="T5" fmla="*/ 0 h 1078"/>
                <a:gd name="T6" fmla="*/ 0 w 469"/>
                <a:gd name="T7" fmla="*/ 0 h 1078"/>
                <a:gd name="T8" fmla="*/ 0 w 469"/>
                <a:gd name="T9" fmla="*/ 0 h 1078"/>
                <a:gd name="T10" fmla="*/ 0 w 469"/>
                <a:gd name="T11" fmla="*/ 0 h 1078"/>
                <a:gd name="T12" fmla="*/ 0 w 469"/>
                <a:gd name="T13" fmla="*/ 0 h 1078"/>
                <a:gd name="T14" fmla="*/ 0 w 469"/>
                <a:gd name="T15" fmla="*/ 0 h 1078"/>
                <a:gd name="T16" fmla="*/ 0 w 469"/>
                <a:gd name="T17" fmla="*/ 0 h 1078"/>
                <a:gd name="T18" fmla="*/ 0 w 469"/>
                <a:gd name="T19" fmla="*/ 0 h 1078"/>
                <a:gd name="T20" fmla="*/ 0 w 469"/>
                <a:gd name="T21" fmla="*/ 0 h 1078"/>
                <a:gd name="T22" fmla="*/ 0 w 469"/>
                <a:gd name="T23" fmla="*/ 0 h 1078"/>
                <a:gd name="T24" fmla="*/ 0 w 469"/>
                <a:gd name="T25" fmla="*/ 0 h 1078"/>
                <a:gd name="T26" fmla="*/ 0 w 469"/>
                <a:gd name="T27" fmla="*/ 0 h 1078"/>
                <a:gd name="T28" fmla="*/ 0 w 469"/>
                <a:gd name="T29" fmla="*/ 0 h 1078"/>
                <a:gd name="T30" fmla="*/ 0 w 469"/>
                <a:gd name="T31" fmla="*/ 0 h 1078"/>
                <a:gd name="T32" fmla="*/ 0 w 469"/>
                <a:gd name="T33" fmla="*/ 0 h 1078"/>
                <a:gd name="T34" fmla="*/ 0 w 469"/>
                <a:gd name="T35" fmla="*/ 0 h 1078"/>
                <a:gd name="T36" fmla="*/ 0 w 469"/>
                <a:gd name="T37" fmla="*/ 0 h 1078"/>
                <a:gd name="T38" fmla="*/ 0 w 469"/>
                <a:gd name="T39" fmla="*/ 0 h 1078"/>
                <a:gd name="T40" fmla="*/ 0 w 469"/>
                <a:gd name="T41" fmla="*/ 0 h 1078"/>
                <a:gd name="T42" fmla="*/ 0 w 469"/>
                <a:gd name="T43" fmla="*/ 0 h 1078"/>
                <a:gd name="T44" fmla="*/ 0 w 469"/>
                <a:gd name="T45" fmla="*/ 0 h 1078"/>
                <a:gd name="T46" fmla="*/ 0 w 469"/>
                <a:gd name="T47" fmla="*/ 0 h 1078"/>
                <a:gd name="T48" fmla="*/ 0 w 469"/>
                <a:gd name="T49" fmla="*/ 0 h 1078"/>
                <a:gd name="T50" fmla="*/ 0 w 469"/>
                <a:gd name="T51" fmla="*/ 0 h 1078"/>
                <a:gd name="T52" fmla="*/ 0 w 469"/>
                <a:gd name="T53" fmla="*/ 0 h 1078"/>
                <a:gd name="T54" fmla="*/ 0 w 469"/>
                <a:gd name="T55" fmla="*/ 0 h 1078"/>
                <a:gd name="T56" fmla="*/ 0 w 469"/>
                <a:gd name="T57" fmla="*/ 0 h 1078"/>
                <a:gd name="T58" fmla="*/ 0 w 469"/>
                <a:gd name="T59" fmla="*/ 0 h 1078"/>
                <a:gd name="T60" fmla="*/ 0 w 469"/>
                <a:gd name="T61" fmla="*/ 0 h 1078"/>
                <a:gd name="T62" fmla="*/ 0 w 469"/>
                <a:gd name="T63" fmla="*/ 0 h 1078"/>
                <a:gd name="T64" fmla="*/ 0 w 469"/>
                <a:gd name="T65" fmla="*/ 0 h 1078"/>
                <a:gd name="T66" fmla="*/ 0 w 469"/>
                <a:gd name="T67" fmla="*/ 0 h 1078"/>
                <a:gd name="T68" fmla="*/ 0 w 469"/>
                <a:gd name="T69" fmla="*/ 0 h 1078"/>
                <a:gd name="T70" fmla="*/ 0 w 469"/>
                <a:gd name="T71" fmla="*/ 0 h 1078"/>
                <a:gd name="T72" fmla="*/ 0 w 469"/>
                <a:gd name="T73" fmla="*/ 0 h 1078"/>
                <a:gd name="T74" fmla="*/ 0 w 469"/>
                <a:gd name="T75" fmla="*/ 0 h 1078"/>
                <a:gd name="T76" fmla="*/ 0 w 469"/>
                <a:gd name="T77" fmla="*/ 0 h 1078"/>
                <a:gd name="T78" fmla="*/ 0 w 469"/>
                <a:gd name="T79" fmla="*/ 0 h 1078"/>
                <a:gd name="T80" fmla="*/ 0 w 469"/>
                <a:gd name="T81" fmla="*/ 0 h 1078"/>
                <a:gd name="T82" fmla="*/ 0 w 469"/>
                <a:gd name="T83" fmla="*/ 0 h 1078"/>
                <a:gd name="T84" fmla="*/ 0 w 469"/>
                <a:gd name="T85" fmla="*/ 0 h 1078"/>
                <a:gd name="T86" fmla="*/ 0 w 469"/>
                <a:gd name="T87" fmla="*/ 0 h 1078"/>
                <a:gd name="T88" fmla="*/ 0 w 469"/>
                <a:gd name="T89" fmla="*/ 0 h 1078"/>
                <a:gd name="T90" fmla="*/ 0 w 469"/>
                <a:gd name="T91" fmla="*/ 0 h 1078"/>
                <a:gd name="T92" fmla="*/ 0 w 469"/>
                <a:gd name="T93" fmla="*/ 0 h 1078"/>
                <a:gd name="T94" fmla="*/ 0 w 469"/>
                <a:gd name="T95" fmla="*/ 0 h 1078"/>
                <a:gd name="T96" fmla="*/ 0 w 469"/>
                <a:gd name="T97" fmla="*/ 0 h 1078"/>
                <a:gd name="T98" fmla="*/ 0 w 469"/>
                <a:gd name="T99" fmla="*/ 0 h 1078"/>
                <a:gd name="T100" fmla="*/ 0 w 469"/>
                <a:gd name="T101" fmla="*/ 0 h 1078"/>
                <a:gd name="T102" fmla="*/ 0 w 469"/>
                <a:gd name="T103" fmla="*/ 0 h 10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69"/>
                <a:gd name="T157" fmla="*/ 0 h 1078"/>
                <a:gd name="T158" fmla="*/ 469 w 469"/>
                <a:gd name="T159" fmla="*/ 1078 h 10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69" h="1078">
                  <a:moveTo>
                    <a:pt x="146" y="1007"/>
                  </a:moveTo>
                  <a:lnTo>
                    <a:pt x="163" y="992"/>
                  </a:lnTo>
                  <a:lnTo>
                    <a:pt x="179" y="974"/>
                  </a:lnTo>
                  <a:lnTo>
                    <a:pt x="195" y="956"/>
                  </a:lnTo>
                  <a:lnTo>
                    <a:pt x="212" y="935"/>
                  </a:lnTo>
                  <a:lnTo>
                    <a:pt x="228" y="913"/>
                  </a:lnTo>
                  <a:lnTo>
                    <a:pt x="246" y="890"/>
                  </a:lnTo>
                  <a:lnTo>
                    <a:pt x="262" y="865"/>
                  </a:lnTo>
                  <a:lnTo>
                    <a:pt x="280" y="838"/>
                  </a:lnTo>
                  <a:lnTo>
                    <a:pt x="289" y="841"/>
                  </a:lnTo>
                  <a:lnTo>
                    <a:pt x="300" y="843"/>
                  </a:lnTo>
                  <a:lnTo>
                    <a:pt x="309" y="845"/>
                  </a:lnTo>
                  <a:lnTo>
                    <a:pt x="317" y="847"/>
                  </a:lnTo>
                  <a:lnTo>
                    <a:pt x="325" y="850"/>
                  </a:lnTo>
                  <a:lnTo>
                    <a:pt x="334" y="851"/>
                  </a:lnTo>
                  <a:lnTo>
                    <a:pt x="341" y="854"/>
                  </a:lnTo>
                  <a:lnTo>
                    <a:pt x="349" y="856"/>
                  </a:lnTo>
                  <a:lnTo>
                    <a:pt x="356" y="845"/>
                  </a:lnTo>
                  <a:lnTo>
                    <a:pt x="365" y="835"/>
                  </a:lnTo>
                  <a:lnTo>
                    <a:pt x="374" y="823"/>
                  </a:lnTo>
                  <a:lnTo>
                    <a:pt x="383" y="813"/>
                  </a:lnTo>
                  <a:lnTo>
                    <a:pt x="373" y="810"/>
                  </a:lnTo>
                  <a:lnTo>
                    <a:pt x="362" y="807"/>
                  </a:lnTo>
                  <a:lnTo>
                    <a:pt x="352" y="804"/>
                  </a:lnTo>
                  <a:lnTo>
                    <a:pt x="341" y="801"/>
                  </a:lnTo>
                  <a:lnTo>
                    <a:pt x="332" y="799"/>
                  </a:lnTo>
                  <a:lnTo>
                    <a:pt x="323" y="796"/>
                  </a:lnTo>
                  <a:lnTo>
                    <a:pt x="316" y="795"/>
                  </a:lnTo>
                  <a:lnTo>
                    <a:pt x="309" y="792"/>
                  </a:lnTo>
                  <a:lnTo>
                    <a:pt x="329" y="756"/>
                  </a:lnTo>
                  <a:lnTo>
                    <a:pt x="347" y="722"/>
                  </a:lnTo>
                  <a:lnTo>
                    <a:pt x="361" y="689"/>
                  </a:lnTo>
                  <a:lnTo>
                    <a:pt x="374" y="658"/>
                  </a:lnTo>
                  <a:lnTo>
                    <a:pt x="383" y="628"/>
                  </a:lnTo>
                  <a:lnTo>
                    <a:pt x="389" y="601"/>
                  </a:lnTo>
                  <a:lnTo>
                    <a:pt x="392" y="574"/>
                  </a:lnTo>
                  <a:lnTo>
                    <a:pt x="393" y="550"/>
                  </a:lnTo>
                  <a:lnTo>
                    <a:pt x="468" y="549"/>
                  </a:lnTo>
                  <a:lnTo>
                    <a:pt x="469" y="504"/>
                  </a:lnTo>
                  <a:lnTo>
                    <a:pt x="386" y="507"/>
                  </a:lnTo>
                  <a:lnTo>
                    <a:pt x="384" y="479"/>
                  </a:lnTo>
                  <a:lnTo>
                    <a:pt x="380" y="450"/>
                  </a:lnTo>
                  <a:lnTo>
                    <a:pt x="371" y="422"/>
                  </a:lnTo>
                  <a:lnTo>
                    <a:pt x="362" y="392"/>
                  </a:lnTo>
                  <a:lnTo>
                    <a:pt x="349" y="362"/>
                  </a:lnTo>
                  <a:lnTo>
                    <a:pt x="332" y="332"/>
                  </a:lnTo>
                  <a:lnTo>
                    <a:pt x="314" y="301"/>
                  </a:lnTo>
                  <a:lnTo>
                    <a:pt x="294" y="268"/>
                  </a:lnTo>
                  <a:lnTo>
                    <a:pt x="304" y="265"/>
                  </a:lnTo>
                  <a:lnTo>
                    <a:pt x="313" y="262"/>
                  </a:lnTo>
                  <a:lnTo>
                    <a:pt x="322" y="258"/>
                  </a:lnTo>
                  <a:lnTo>
                    <a:pt x="332" y="255"/>
                  </a:lnTo>
                  <a:lnTo>
                    <a:pt x="341" y="252"/>
                  </a:lnTo>
                  <a:lnTo>
                    <a:pt x="350" y="249"/>
                  </a:lnTo>
                  <a:lnTo>
                    <a:pt x="358" y="246"/>
                  </a:lnTo>
                  <a:lnTo>
                    <a:pt x="367" y="243"/>
                  </a:lnTo>
                  <a:lnTo>
                    <a:pt x="331" y="207"/>
                  </a:lnTo>
                  <a:lnTo>
                    <a:pt x="329" y="207"/>
                  </a:lnTo>
                  <a:lnTo>
                    <a:pt x="326" y="209"/>
                  </a:lnTo>
                  <a:lnTo>
                    <a:pt x="325" y="209"/>
                  </a:lnTo>
                  <a:lnTo>
                    <a:pt x="322" y="210"/>
                  </a:lnTo>
                  <a:lnTo>
                    <a:pt x="268" y="230"/>
                  </a:lnTo>
                  <a:lnTo>
                    <a:pt x="250" y="204"/>
                  </a:lnTo>
                  <a:lnTo>
                    <a:pt x="233" y="182"/>
                  </a:lnTo>
                  <a:lnTo>
                    <a:pt x="213" y="159"/>
                  </a:lnTo>
                  <a:lnTo>
                    <a:pt x="194" y="137"/>
                  </a:lnTo>
                  <a:lnTo>
                    <a:pt x="173" y="118"/>
                  </a:lnTo>
                  <a:lnTo>
                    <a:pt x="152" y="97"/>
                  </a:lnTo>
                  <a:lnTo>
                    <a:pt x="130" y="79"/>
                  </a:lnTo>
                  <a:lnTo>
                    <a:pt x="108" y="61"/>
                  </a:lnTo>
                  <a:lnTo>
                    <a:pt x="116" y="62"/>
                  </a:lnTo>
                  <a:lnTo>
                    <a:pt x="124" y="64"/>
                  </a:lnTo>
                  <a:lnTo>
                    <a:pt x="133" y="65"/>
                  </a:lnTo>
                  <a:lnTo>
                    <a:pt x="142" y="67"/>
                  </a:lnTo>
                  <a:lnTo>
                    <a:pt x="149" y="68"/>
                  </a:lnTo>
                  <a:lnTo>
                    <a:pt x="158" y="70"/>
                  </a:lnTo>
                  <a:lnTo>
                    <a:pt x="166" y="71"/>
                  </a:lnTo>
                  <a:lnTo>
                    <a:pt x="175" y="73"/>
                  </a:lnTo>
                  <a:lnTo>
                    <a:pt x="85" y="4"/>
                  </a:lnTo>
                  <a:lnTo>
                    <a:pt x="75" y="4"/>
                  </a:lnTo>
                  <a:lnTo>
                    <a:pt x="64" y="3"/>
                  </a:lnTo>
                  <a:lnTo>
                    <a:pt x="54" y="3"/>
                  </a:lnTo>
                  <a:lnTo>
                    <a:pt x="44" y="1"/>
                  </a:lnTo>
                  <a:lnTo>
                    <a:pt x="33" y="1"/>
                  </a:lnTo>
                  <a:lnTo>
                    <a:pt x="23" y="0"/>
                  </a:lnTo>
                  <a:lnTo>
                    <a:pt x="11" y="0"/>
                  </a:lnTo>
                  <a:lnTo>
                    <a:pt x="0" y="0"/>
                  </a:lnTo>
                  <a:lnTo>
                    <a:pt x="3" y="12"/>
                  </a:lnTo>
                  <a:lnTo>
                    <a:pt x="5" y="25"/>
                  </a:lnTo>
                  <a:lnTo>
                    <a:pt x="8" y="40"/>
                  </a:lnTo>
                  <a:lnTo>
                    <a:pt x="9" y="55"/>
                  </a:lnTo>
                  <a:lnTo>
                    <a:pt x="11" y="55"/>
                  </a:lnTo>
                  <a:lnTo>
                    <a:pt x="38" y="74"/>
                  </a:lnTo>
                  <a:lnTo>
                    <a:pt x="63" y="95"/>
                  </a:lnTo>
                  <a:lnTo>
                    <a:pt x="87" y="118"/>
                  </a:lnTo>
                  <a:lnTo>
                    <a:pt x="112" y="140"/>
                  </a:lnTo>
                  <a:lnTo>
                    <a:pt x="134" y="164"/>
                  </a:lnTo>
                  <a:lnTo>
                    <a:pt x="157" y="189"/>
                  </a:lnTo>
                  <a:lnTo>
                    <a:pt x="178" y="216"/>
                  </a:lnTo>
                  <a:lnTo>
                    <a:pt x="198" y="244"/>
                  </a:lnTo>
                  <a:lnTo>
                    <a:pt x="183" y="250"/>
                  </a:lnTo>
                  <a:lnTo>
                    <a:pt x="167" y="255"/>
                  </a:lnTo>
                  <a:lnTo>
                    <a:pt x="149" y="259"/>
                  </a:lnTo>
                  <a:lnTo>
                    <a:pt x="128" y="264"/>
                  </a:lnTo>
                  <a:lnTo>
                    <a:pt x="106" y="268"/>
                  </a:lnTo>
                  <a:lnTo>
                    <a:pt x="81" y="273"/>
                  </a:lnTo>
                  <a:lnTo>
                    <a:pt x="54" y="277"/>
                  </a:lnTo>
                  <a:lnTo>
                    <a:pt x="26" y="280"/>
                  </a:lnTo>
                  <a:lnTo>
                    <a:pt x="26" y="292"/>
                  </a:lnTo>
                  <a:lnTo>
                    <a:pt x="26" y="304"/>
                  </a:lnTo>
                  <a:lnTo>
                    <a:pt x="26" y="318"/>
                  </a:lnTo>
                  <a:lnTo>
                    <a:pt x="27" y="329"/>
                  </a:lnTo>
                  <a:lnTo>
                    <a:pt x="49" y="326"/>
                  </a:lnTo>
                  <a:lnTo>
                    <a:pt x="72" y="322"/>
                  </a:lnTo>
                  <a:lnTo>
                    <a:pt x="94" y="318"/>
                  </a:lnTo>
                  <a:lnTo>
                    <a:pt x="119" y="313"/>
                  </a:lnTo>
                  <a:lnTo>
                    <a:pt x="145" y="307"/>
                  </a:lnTo>
                  <a:lnTo>
                    <a:pt x="170" y="301"/>
                  </a:lnTo>
                  <a:lnTo>
                    <a:pt x="197" y="294"/>
                  </a:lnTo>
                  <a:lnTo>
                    <a:pt x="225" y="286"/>
                  </a:lnTo>
                  <a:lnTo>
                    <a:pt x="233" y="294"/>
                  </a:lnTo>
                  <a:lnTo>
                    <a:pt x="240" y="304"/>
                  </a:lnTo>
                  <a:lnTo>
                    <a:pt x="247" y="315"/>
                  </a:lnTo>
                  <a:lnTo>
                    <a:pt x="253" y="326"/>
                  </a:lnTo>
                  <a:lnTo>
                    <a:pt x="261" y="340"/>
                  </a:lnTo>
                  <a:lnTo>
                    <a:pt x="268" y="355"/>
                  </a:lnTo>
                  <a:lnTo>
                    <a:pt x="274" y="370"/>
                  </a:lnTo>
                  <a:lnTo>
                    <a:pt x="282" y="388"/>
                  </a:lnTo>
                  <a:lnTo>
                    <a:pt x="294" y="422"/>
                  </a:lnTo>
                  <a:lnTo>
                    <a:pt x="303" y="453"/>
                  </a:lnTo>
                  <a:lnTo>
                    <a:pt x="307" y="483"/>
                  </a:lnTo>
                  <a:lnTo>
                    <a:pt x="310" y="508"/>
                  </a:lnTo>
                  <a:lnTo>
                    <a:pt x="29" y="517"/>
                  </a:lnTo>
                  <a:lnTo>
                    <a:pt x="29" y="528"/>
                  </a:lnTo>
                  <a:lnTo>
                    <a:pt x="29" y="540"/>
                  </a:lnTo>
                  <a:lnTo>
                    <a:pt x="29" y="550"/>
                  </a:lnTo>
                  <a:lnTo>
                    <a:pt x="29" y="562"/>
                  </a:lnTo>
                  <a:lnTo>
                    <a:pt x="312" y="553"/>
                  </a:lnTo>
                  <a:lnTo>
                    <a:pt x="312" y="579"/>
                  </a:lnTo>
                  <a:lnTo>
                    <a:pt x="309" y="605"/>
                  </a:lnTo>
                  <a:lnTo>
                    <a:pt x="303" y="632"/>
                  </a:lnTo>
                  <a:lnTo>
                    <a:pt x="295" y="661"/>
                  </a:lnTo>
                  <a:lnTo>
                    <a:pt x="285" y="689"/>
                  </a:lnTo>
                  <a:lnTo>
                    <a:pt x="271" y="719"/>
                  </a:lnTo>
                  <a:lnTo>
                    <a:pt x="256" y="750"/>
                  </a:lnTo>
                  <a:lnTo>
                    <a:pt x="239" y="781"/>
                  </a:lnTo>
                  <a:lnTo>
                    <a:pt x="213" y="774"/>
                  </a:lnTo>
                  <a:lnTo>
                    <a:pt x="188" y="768"/>
                  </a:lnTo>
                  <a:lnTo>
                    <a:pt x="161" y="763"/>
                  </a:lnTo>
                  <a:lnTo>
                    <a:pt x="134" y="757"/>
                  </a:lnTo>
                  <a:lnTo>
                    <a:pt x="108" y="755"/>
                  </a:lnTo>
                  <a:lnTo>
                    <a:pt x="79" y="752"/>
                  </a:lnTo>
                  <a:lnTo>
                    <a:pt x="52" y="749"/>
                  </a:lnTo>
                  <a:lnTo>
                    <a:pt x="24" y="747"/>
                  </a:lnTo>
                  <a:lnTo>
                    <a:pt x="24" y="759"/>
                  </a:lnTo>
                  <a:lnTo>
                    <a:pt x="24" y="771"/>
                  </a:lnTo>
                  <a:lnTo>
                    <a:pt x="24" y="784"/>
                  </a:lnTo>
                  <a:lnTo>
                    <a:pt x="23" y="796"/>
                  </a:lnTo>
                  <a:lnTo>
                    <a:pt x="46" y="798"/>
                  </a:lnTo>
                  <a:lnTo>
                    <a:pt x="70" y="801"/>
                  </a:lnTo>
                  <a:lnTo>
                    <a:pt x="94" y="802"/>
                  </a:lnTo>
                  <a:lnTo>
                    <a:pt x="119" y="805"/>
                  </a:lnTo>
                  <a:lnTo>
                    <a:pt x="143" y="808"/>
                  </a:lnTo>
                  <a:lnTo>
                    <a:pt x="167" y="813"/>
                  </a:lnTo>
                  <a:lnTo>
                    <a:pt x="191" y="817"/>
                  </a:lnTo>
                  <a:lnTo>
                    <a:pt x="215" y="822"/>
                  </a:lnTo>
                  <a:lnTo>
                    <a:pt x="188" y="859"/>
                  </a:lnTo>
                  <a:lnTo>
                    <a:pt x="164" y="892"/>
                  </a:lnTo>
                  <a:lnTo>
                    <a:pt x="140" y="923"/>
                  </a:lnTo>
                  <a:lnTo>
                    <a:pt x="118" y="950"/>
                  </a:lnTo>
                  <a:lnTo>
                    <a:pt x="97" y="974"/>
                  </a:lnTo>
                  <a:lnTo>
                    <a:pt x="78" y="995"/>
                  </a:lnTo>
                  <a:lnTo>
                    <a:pt x="60" y="1013"/>
                  </a:lnTo>
                  <a:lnTo>
                    <a:pt x="44" y="1027"/>
                  </a:lnTo>
                  <a:lnTo>
                    <a:pt x="15" y="1029"/>
                  </a:lnTo>
                  <a:lnTo>
                    <a:pt x="14" y="1042"/>
                  </a:lnTo>
                  <a:lnTo>
                    <a:pt x="14" y="1054"/>
                  </a:lnTo>
                  <a:lnTo>
                    <a:pt x="14" y="1066"/>
                  </a:lnTo>
                  <a:lnTo>
                    <a:pt x="12" y="1078"/>
                  </a:lnTo>
                  <a:lnTo>
                    <a:pt x="29" y="1077"/>
                  </a:lnTo>
                  <a:lnTo>
                    <a:pt x="46" y="1075"/>
                  </a:lnTo>
                  <a:lnTo>
                    <a:pt x="63" y="1072"/>
                  </a:lnTo>
                  <a:lnTo>
                    <a:pt x="81" y="1071"/>
                  </a:lnTo>
                  <a:lnTo>
                    <a:pt x="97" y="1068"/>
                  </a:lnTo>
                  <a:lnTo>
                    <a:pt x="113" y="1065"/>
                  </a:lnTo>
                  <a:lnTo>
                    <a:pt x="130" y="1062"/>
                  </a:lnTo>
                  <a:lnTo>
                    <a:pt x="148" y="1059"/>
                  </a:lnTo>
                  <a:lnTo>
                    <a:pt x="164" y="1056"/>
                  </a:lnTo>
                  <a:lnTo>
                    <a:pt x="180" y="1053"/>
                  </a:lnTo>
                  <a:lnTo>
                    <a:pt x="197" y="1050"/>
                  </a:lnTo>
                  <a:lnTo>
                    <a:pt x="213" y="1045"/>
                  </a:lnTo>
                  <a:lnTo>
                    <a:pt x="230" y="1041"/>
                  </a:lnTo>
                  <a:lnTo>
                    <a:pt x="245" y="1038"/>
                  </a:lnTo>
                  <a:lnTo>
                    <a:pt x="261" y="1033"/>
                  </a:lnTo>
                  <a:lnTo>
                    <a:pt x="277" y="1029"/>
                  </a:lnTo>
                  <a:lnTo>
                    <a:pt x="282" y="1014"/>
                  </a:lnTo>
                  <a:lnTo>
                    <a:pt x="286" y="999"/>
                  </a:lnTo>
                  <a:lnTo>
                    <a:pt x="291" y="984"/>
                  </a:lnTo>
                  <a:lnTo>
                    <a:pt x="294" y="971"/>
                  </a:lnTo>
                  <a:lnTo>
                    <a:pt x="277" y="977"/>
                  </a:lnTo>
                  <a:lnTo>
                    <a:pt x="259" y="981"/>
                  </a:lnTo>
                  <a:lnTo>
                    <a:pt x="242" y="986"/>
                  </a:lnTo>
                  <a:lnTo>
                    <a:pt x="224" y="990"/>
                  </a:lnTo>
                  <a:lnTo>
                    <a:pt x="204" y="995"/>
                  </a:lnTo>
                  <a:lnTo>
                    <a:pt x="185" y="999"/>
                  </a:lnTo>
                  <a:lnTo>
                    <a:pt x="166" y="1004"/>
                  </a:lnTo>
                  <a:lnTo>
                    <a:pt x="146" y="1007"/>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4" name="Freeform 13"/>
            <p:cNvSpPr>
              <a:spLocks/>
            </p:cNvSpPr>
            <p:nvPr/>
          </p:nvSpPr>
          <p:spPr bwMode="auto">
            <a:xfrm>
              <a:off x="4704" y="401"/>
              <a:ext cx="149" cy="359"/>
            </a:xfrm>
            <a:custGeom>
              <a:avLst/>
              <a:gdLst>
                <a:gd name="T0" fmla="*/ 0 w 447"/>
                <a:gd name="T1" fmla="*/ 0 h 1076"/>
                <a:gd name="T2" fmla="*/ 0 w 447"/>
                <a:gd name="T3" fmla="*/ 0 h 1076"/>
                <a:gd name="T4" fmla="*/ 0 w 447"/>
                <a:gd name="T5" fmla="*/ 0 h 1076"/>
                <a:gd name="T6" fmla="*/ 0 w 447"/>
                <a:gd name="T7" fmla="*/ 0 h 1076"/>
                <a:gd name="T8" fmla="*/ 0 w 447"/>
                <a:gd name="T9" fmla="*/ 0 h 1076"/>
                <a:gd name="T10" fmla="*/ 0 w 447"/>
                <a:gd name="T11" fmla="*/ 0 h 1076"/>
                <a:gd name="T12" fmla="*/ 0 w 447"/>
                <a:gd name="T13" fmla="*/ 0 h 1076"/>
                <a:gd name="T14" fmla="*/ 0 w 447"/>
                <a:gd name="T15" fmla="*/ 0 h 1076"/>
                <a:gd name="T16" fmla="*/ 0 w 447"/>
                <a:gd name="T17" fmla="*/ 0 h 1076"/>
                <a:gd name="T18" fmla="*/ 0 w 447"/>
                <a:gd name="T19" fmla="*/ 0 h 1076"/>
                <a:gd name="T20" fmla="*/ 0 w 447"/>
                <a:gd name="T21" fmla="*/ 0 h 1076"/>
                <a:gd name="T22" fmla="*/ 0 w 447"/>
                <a:gd name="T23" fmla="*/ 0 h 1076"/>
                <a:gd name="T24" fmla="*/ 0 w 447"/>
                <a:gd name="T25" fmla="*/ 0 h 1076"/>
                <a:gd name="T26" fmla="*/ 0 w 447"/>
                <a:gd name="T27" fmla="*/ 0 h 1076"/>
                <a:gd name="T28" fmla="*/ 0 w 447"/>
                <a:gd name="T29" fmla="*/ 0 h 1076"/>
                <a:gd name="T30" fmla="*/ 0 w 447"/>
                <a:gd name="T31" fmla="*/ 0 h 1076"/>
                <a:gd name="T32" fmla="*/ 0 w 447"/>
                <a:gd name="T33" fmla="*/ 0 h 1076"/>
                <a:gd name="T34" fmla="*/ 0 w 447"/>
                <a:gd name="T35" fmla="*/ 0 h 1076"/>
                <a:gd name="T36" fmla="*/ 0 w 447"/>
                <a:gd name="T37" fmla="*/ 0 h 1076"/>
                <a:gd name="T38" fmla="*/ 0 w 447"/>
                <a:gd name="T39" fmla="*/ 0 h 1076"/>
                <a:gd name="T40" fmla="*/ 0 w 447"/>
                <a:gd name="T41" fmla="*/ 0 h 1076"/>
                <a:gd name="T42" fmla="*/ 0 w 447"/>
                <a:gd name="T43" fmla="*/ 0 h 1076"/>
                <a:gd name="T44" fmla="*/ 0 w 447"/>
                <a:gd name="T45" fmla="*/ 0 h 1076"/>
                <a:gd name="T46" fmla="*/ 0 w 447"/>
                <a:gd name="T47" fmla="*/ 0 h 1076"/>
                <a:gd name="T48" fmla="*/ 0 w 447"/>
                <a:gd name="T49" fmla="*/ 0 h 1076"/>
                <a:gd name="T50" fmla="*/ 0 w 447"/>
                <a:gd name="T51" fmla="*/ 0 h 1076"/>
                <a:gd name="T52" fmla="*/ 0 w 447"/>
                <a:gd name="T53" fmla="*/ 0 h 1076"/>
                <a:gd name="T54" fmla="*/ 0 w 447"/>
                <a:gd name="T55" fmla="*/ 0 h 1076"/>
                <a:gd name="T56" fmla="*/ 0 w 447"/>
                <a:gd name="T57" fmla="*/ 0 h 1076"/>
                <a:gd name="T58" fmla="*/ 0 w 447"/>
                <a:gd name="T59" fmla="*/ 0 h 1076"/>
                <a:gd name="T60" fmla="*/ 0 w 447"/>
                <a:gd name="T61" fmla="*/ 0 h 1076"/>
                <a:gd name="T62" fmla="*/ 0 w 447"/>
                <a:gd name="T63" fmla="*/ 0 h 1076"/>
                <a:gd name="T64" fmla="*/ 0 w 447"/>
                <a:gd name="T65" fmla="*/ 0 h 1076"/>
                <a:gd name="T66" fmla="*/ 0 w 447"/>
                <a:gd name="T67" fmla="*/ 0 h 1076"/>
                <a:gd name="T68" fmla="*/ 0 w 447"/>
                <a:gd name="T69" fmla="*/ 0 h 1076"/>
                <a:gd name="T70" fmla="*/ 0 w 447"/>
                <a:gd name="T71" fmla="*/ 0 h 1076"/>
                <a:gd name="T72" fmla="*/ 0 w 447"/>
                <a:gd name="T73" fmla="*/ 0 h 1076"/>
                <a:gd name="T74" fmla="*/ 0 w 447"/>
                <a:gd name="T75" fmla="*/ 0 h 1076"/>
                <a:gd name="T76" fmla="*/ 0 w 447"/>
                <a:gd name="T77" fmla="*/ 0 h 1076"/>
                <a:gd name="T78" fmla="*/ 0 w 447"/>
                <a:gd name="T79" fmla="*/ 0 h 1076"/>
                <a:gd name="T80" fmla="*/ 0 w 447"/>
                <a:gd name="T81" fmla="*/ 0 h 1076"/>
                <a:gd name="T82" fmla="*/ 0 w 447"/>
                <a:gd name="T83" fmla="*/ 0 h 1076"/>
                <a:gd name="T84" fmla="*/ 0 w 447"/>
                <a:gd name="T85" fmla="*/ 0 h 1076"/>
                <a:gd name="T86" fmla="*/ 0 w 447"/>
                <a:gd name="T87" fmla="*/ 0 h 1076"/>
                <a:gd name="T88" fmla="*/ 0 w 447"/>
                <a:gd name="T89" fmla="*/ 0 h 1076"/>
                <a:gd name="T90" fmla="*/ 0 w 447"/>
                <a:gd name="T91" fmla="*/ 0 h 1076"/>
                <a:gd name="T92" fmla="*/ 0 w 447"/>
                <a:gd name="T93" fmla="*/ 0 h 1076"/>
                <a:gd name="T94" fmla="*/ 0 w 447"/>
                <a:gd name="T95" fmla="*/ 0 h 1076"/>
                <a:gd name="T96" fmla="*/ 0 w 447"/>
                <a:gd name="T97" fmla="*/ 0 h 1076"/>
                <a:gd name="T98" fmla="*/ 0 w 447"/>
                <a:gd name="T99" fmla="*/ 0 h 1076"/>
                <a:gd name="T100" fmla="*/ 0 w 447"/>
                <a:gd name="T101" fmla="*/ 0 h 1076"/>
                <a:gd name="T102" fmla="*/ 0 w 447"/>
                <a:gd name="T103" fmla="*/ 0 h 1076"/>
                <a:gd name="T104" fmla="*/ 0 w 447"/>
                <a:gd name="T105" fmla="*/ 0 h 1076"/>
                <a:gd name="T106" fmla="*/ 0 w 447"/>
                <a:gd name="T107" fmla="*/ 0 h 1076"/>
                <a:gd name="T108" fmla="*/ 0 w 447"/>
                <a:gd name="T109" fmla="*/ 0 h 1076"/>
                <a:gd name="T110" fmla="*/ 0 w 447"/>
                <a:gd name="T111" fmla="*/ 0 h 1076"/>
                <a:gd name="T112" fmla="*/ 0 w 447"/>
                <a:gd name="T113" fmla="*/ 0 h 10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47"/>
                <a:gd name="T172" fmla="*/ 0 h 1076"/>
                <a:gd name="T173" fmla="*/ 447 w 447"/>
                <a:gd name="T174" fmla="*/ 1076 h 107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47" h="1076">
                  <a:moveTo>
                    <a:pt x="253" y="836"/>
                  </a:moveTo>
                  <a:lnTo>
                    <a:pt x="262" y="833"/>
                  </a:lnTo>
                  <a:lnTo>
                    <a:pt x="274" y="828"/>
                  </a:lnTo>
                  <a:lnTo>
                    <a:pt x="289" y="825"/>
                  </a:lnTo>
                  <a:lnTo>
                    <a:pt x="305" y="821"/>
                  </a:lnTo>
                  <a:lnTo>
                    <a:pt x="325" y="818"/>
                  </a:lnTo>
                  <a:lnTo>
                    <a:pt x="345" y="813"/>
                  </a:lnTo>
                  <a:lnTo>
                    <a:pt x="368" y="810"/>
                  </a:lnTo>
                  <a:lnTo>
                    <a:pt x="393" y="806"/>
                  </a:lnTo>
                  <a:lnTo>
                    <a:pt x="393" y="794"/>
                  </a:lnTo>
                  <a:lnTo>
                    <a:pt x="393" y="782"/>
                  </a:lnTo>
                  <a:lnTo>
                    <a:pt x="393" y="770"/>
                  </a:lnTo>
                  <a:lnTo>
                    <a:pt x="392" y="758"/>
                  </a:lnTo>
                  <a:lnTo>
                    <a:pt x="374" y="761"/>
                  </a:lnTo>
                  <a:lnTo>
                    <a:pt x="354" y="765"/>
                  </a:lnTo>
                  <a:lnTo>
                    <a:pt x="337" y="770"/>
                  </a:lnTo>
                  <a:lnTo>
                    <a:pt x="317" y="774"/>
                  </a:lnTo>
                  <a:lnTo>
                    <a:pt x="296" y="780"/>
                  </a:lnTo>
                  <a:lnTo>
                    <a:pt x="275" y="785"/>
                  </a:lnTo>
                  <a:lnTo>
                    <a:pt x="255" y="791"/>
                  </a:lnTo>
                  <a:lnTo>
                    <a:pt x="232" y="797"/>
                  </a:lnTo>
                  <a:lnTo>
                    <a:pt x="225" y="789"/>
                  </a:lnTo>
                  <a:lnTo>
                    <a:pt x="217" y="779"/>
                  </a:lnTo>
                  <a:lnTo>
                    <a:pt x="210" y="768"/>
                  </a:lnTo>
                  <a:lnTo>
                    <a:pt x="203" y="755"/>
                  </a:lnTo>
                  <a:lnTo>
                    <a:pt x="195" y="742"/>
                  </a:lnTo>
                  <a:lnTo>
                    <a:pt x="188" y="727"/>
                  </a:lnTo>
                  <a:lnTo>
                    <a:pt x="180" y="710"/>
                  </a:lnTo>
                  <a:lnTo>
                    <a:pt x="173" y="692"/>
                  </a:lnTo>
                  <a:lnTo>
                    <a:pt x="159" y="657"/>
                  </a:lnTo>
                  <a:lnTo>
                    <a:pt x="149" y="625"/>
                  </a:lnTo>
                  <a:lnTo>
                    <a:pt x="143" y="597"/>
                  </a:lnTo>
                  <a:lnTo>
                    <a:pt x="140" y="572"/>
                  </a:lnTo>
                  <a:lnTo>
                    <a:pt x="396" y="566"/>
                  </a:lnTo>
                  <a:lnTo>
                    <a:pt x="396" y="554"/>
                  </a:lnTo>
                  <a:lnTo>
                    <a:pt x="396" y="543"/>
                  </a:lnTo>
                  <a:lnTo>
                    <a:pt x="396" y="531"/>
                  </a:lnTo>
                  <a:lnTo>
                    <a:pt x="398" y="521"/>
                  </a:lnTo>
                  <a:lnTo>
                    <a:pt x="138" y="528"/>
                  </a:lnTo>
                  <a:lnTo>
                    <a:pt x="138" y="501"/>
                  </a:lnTo>
                  <a:lnTo>
                    <a:pt x="141" y="475"/>
                  </a:lnTo>
                  <a:lnTo>
                    <a:pt x="147" y="448"/>
                  </a:lnTo>
                  <a:lnTo>
                    <a:pt x="155" y="419"/>
                  </a:lnTo>
                  <a:lnTo>
                    <a:pt x="165" y="391"/>
                  </a:lnTo>
                  <a:lnTo>
                    <a:pt x="179" y="361"/>
                  </a:lnTo>
                  <a:lnTo>
                    <a:pt x="194" y="331"/>
                  </a:lnTo>
                  <a:lnTo>
                    <a:pt x="211" y="300"/>
                  </a:lnTo>
                  <a:lnTo>
                    <a:pt x="240" y="306"/>
                  </a:lnTo>
                  <a:lnTo>
                    <a:pt x="267" y="312"/>
                  </a:lnTo>
                  <a:lnTo>
                    <a:pt x="293" y="317"/>
                  </a:lnTo>
                  <a:lnTo>
                    <a:pt x="319" y="321"/>
                  </a:lnTo>
                  <a:lnTo>
                    <a:pt x="342" y="324"/>
                  </a:lnTo>
                  <a:lnTo>
                    <a:pt x="366" y="327"/>
                  </a:lnTo>
                  <a:lnTo>
                    <a:pt x="389" y="330"/>
                  </a:lnTo>
                  <a:lnTo>
                    <a:pt x="411" y="333"/>
                  </a:lnTo>
                  <a:lnTo>
                    <a:pt x="411" y="321"/>
                  </a:lnTo>
                  <a:lnTo>
                    <a:pt x="412" y="308"/>
                  </a:lnTo>
                  <a:lnTo>
                    <a:pt x="412" y="296"/>
                  </a:lnTo>
                  <a:lnTo>
                    <a:pt x="414" y="284"/>
                  </a:lnTo>
                  <a:lnTo>
                    <a:pt x="393" y="282"/>
                  </a:lnTo>
                  <a:lnTo>
                    <a:pt x="372" y="281"/>
                  </a:lnTo>
                  <a:lnTo>
                    <a:pt x="351" y="278"/>
                  </a:lnTo>
                  <a:lnTo>
                    <a:pt x="329" y="276"/>
                  </a:lnTo>
                  <a:lnTo>
                    <a:pt x="307" y="273"/>
                  </a:lnTo>
                  <a:lnTo>
                    <a:pt x="284" y="269"/>
                  </a:lnTo>
                  <a:lnTo>
                    <a:pt x="261" y="266"/>
                  </a:lnTo>
                  <a:lnTo>
                    <a:pt x="237" y="261"/>
                  </a:lnTo>
                  <a:lnTo>
                    <a:pt x="253" y="234"/>
                  </a:lnTo>
                  <a:lnTo>
                    <a:pt x="271" y="208"/>
                  </a:lnTo>
                  <a:lnTo>
                    <a:pt x="292" y="181"/>
                  </a:lnTo>
                  <a:lnTo>
                    <a:pt x="313" y="155"/>
                  </a:lnTo>
                  <a:lnTo>
                    <a:pt x="334" y="130"/>
                  </a:lnTo>
                  <a:lnTo>
                    <a:pt x="357" y="105"/>
                  </a:lnTo>
                  <a:lnTo>
                    <a:pt x="383" y="81"/>
                  </a:lnTo>
                  <a:lnTo>
                    <a:pt x="409" y="57"/>
                  </a:lnTo>
                  <a:lnTo>
                    <a:pt x="415" y="56"/>
                  </a:lnTo>
                  <a:lnTo>
                    <a:pt x="423" y="56"/>
                  </a:lnTo>
                  <a:lnTo>
                    <a:pt x="430" y="56"/>
                  </a:lnTo>
                  <a:lnTo>
                    <a:pt x="439" y="54"/>
                  </a:lnTo>
                  <a:lnTo>
                    <a:pt x="441" y="39"/>
                  </a:lnTo>
                  <a:lnTo>
                    <a:pt x="444" y="26"/>
                  </a:lnTo>
                  <a:lnTo>
                    <a:pt x="445" y="12"/>
                  </a:lnTo>
                  <a:lnTo>
                    <a:pt x="447" y="0"/>
                  </a:lnTo>
                  <a:lnTo>
                    <a:pt x="420" y="3"/>
                  </a:lnTo>
                  <a:lnTo>
                    <a:pt x="393" y="6"/>
                  </a:lnTo>
                  <a:lnTo>
                    <a:pt x="366" y="11"/>
                  </a:lnTo>
                  <a:lnTo>
                    <a:pt x="339" y="15"/>
                  </a:lnTo>
                  <a:lnTo>
                    <a:pt x="313" y="20"/>
                  </a:lnTo>
                  <a:lnTo>
                    <a:pt x="286" y="26"/>
                  </a:lnTo>
                  <a:lnTo>
                    <a:pt x="259" y="32"/>
                  </a:lnTo>
                  <a:lnTo>
                    <a:pt x="232" y="38"/>
                  </a:lnTo>
                  <a:lnTo>
                    <a:pt x="226" y="39"/>
                  </a:lnTo>
                  <a:lnTo>
                    <a:pt x="220" y="41"/>
                  </a:lnTo>
                  <a:lnTo>
                    <a:pt x="214" y="42"/>
                  </a:lnTo>
                  <a:lnTo>
                    <a:pt x="208" y="44"/>
                  </a:lnTo>
                  <a:lnTo>
                    <a:pt x="198" y="58"/>
                  </a:lnTo>
                  <a:lnTo>
                    <a:pt x="188" y="73"/>
                  </a:lnTo>
                  <a:lnTo>
                    <a:pt x="176" y="90"/>
                  </a:lnTo>
                  <a:lnTo>
                    <a:pt x="165" y="108"/>
                  </a:lnTo>
                  <a:lnTo>
                    <a:pt x="182" y="103"/>
                  </a:lnTo>
                  <a:lnTo>
                    <a:pt x="198" y="97"/>
                  </a:lnTo>
                  <a:lnTo>
                    <a:pt x="216" y="93"/>
                  </a:lnTo>
                  <a:lnTo>
                    <a:pt x="232" y="88"/>
                  </a:lnTo>
                  <a:lnTo>
                    <a:pt x="250" y="85"/>
                  </a:lnTo>
                  <a:lnTo>
                    <a:pt x="268" y="81"/>
                  </a:lnTo>
                  <a:lnTo>
                    <a:pt x="286" y="76"/>
                  </a:lnTo>
                  <a:lnTo>
                    <a:pt x="305" y="73"/>
                  </a:lnTo>
                  <a:lnTo>
                    <a:pt x="284" y="93"/>
                  </a:lnTo>
                  <a:lnTo>
                    <a:pt x="264" y="114"/>
                  </a:lnTo>
                  <a:lnTo>
                    <a:pt x="246" y="135"/>
                  </a:lnTo>
                  <a:lnTo>
                    <a:pt x="228" y="155"/>
                  </a:lnTo>
                  <a:lnTo>
                    <a:pt x="210" y="176"/>
                  </a:lnTo>
                  <a:lnTo>
                    <a:pt x="195" y="199"/>
                  </a:lnTo>
                  <a:lnTo>
                    <a:pt x="180" y="221"/>
                  </a:lnTo>
                  <a:lnTo>
                    <a:pt x="167" y="243"/>
                  </a:lnTo>
                  <a:lnTo>
                    <a:pt x="158" y="240"/>
                  </a:lnTo>
                  <a:lnTo>
                    <a:pt x="149" y="237"/>
                  </a:lnTo>
                  <a:lnTo>
                    <a:pt x="140" y="236"/>
                  </a:lnTo>
                  <a:lnTo>
                    <a:pt x="131" y="233"/>
                  </a:lnTo>
                  <a:lnTo>
                    <a:pt x="122" y="231"/>
                  </a:lnTo>
                  <a:lnTo>
                    <a:pt x="115" y="229"/>
                  </a:lnTo>
                  <a:lnTo>
                    <a:pt x="107" y="227"/>
                  </a:lnTo>
                  <a:lnTo>
                    <a:pt x="100" y="226"/>
                  </a:lnTo>
                  <a:lnTo>
                    <a:pt x="94" y="236"/>
                  </a:lnTo>
                  <a:lnTo>
                    <a:pt x="89" y="246"/>
                  </a:lnTo>
                  <a:lnTo>
                    <a:pt x="83" y="258"/>
                  </a:lnTo>
                  <a:lnTo>
                    <a:pt x="79" y="269"/>
                  </a:lnTo>
                  <a:lnTo>
                    <a:pt x="149" y="287"/>
                  </a:lnTo>
                  <a:lnTo>
                    <a:pt x="140" y="297"/>
                  </a:lnTo>
                  <a:lnTo>
                    <a:pt x="133" y="309"/>
                  </a:lnTo>
                  <a:lnTo>
                    <a:pt x="125" y="321"/>
                  </a:lnTo>
                  <a:lnTo>
                    <a:pt x="118" y="334"/>
                  </a:lnTo>
                  <a:lnTo>
                    <a:pt x="110" y="349"/>
                  </a:lnTo>
                  <a:lnTo>
                    <a:pt x="104" y="364"/>
                  </a:lnTo>
                  <a:lnTo>
                    <a:pt x="97" y="381"/>
                  </a:lnTo>
                  <a:lnTo>
                    <a:pt x="91" y="397"/>
                  </a:lnTo>
                  <a:lnTo>
                    <a:pt x="80" y="431"/>
                  </a:lnTo>
                  <a:lnTo>
                    <a:pt x="73" y="466"/>
                  </a:lnTo>
                  <a:lnTo>
                    <a:pt x="69" y="498"/>
                  </a:lnTo>
                  <a:lnTo>
                    <a:pt x="67" y="530"/>
                  </a:lnTo>
                  <a:lnTo>
                    <a:pt x="3" y="531"/>
                  </a:lnTo>
                  <a:lnTo>
                    <a:pt x="2" y="542"/>
                  </a:lnTo>
                  <a:lnTo>
                    <a:pt x="2" y="554"/>
                  </a:lnTo>
                  <a:lnTo>
                    <a:pt x="0" y="564"/>
                  </a:lnTo>
                  <a:lnTo>
                    <a:pt x="0" y="576"/>
                  </a:lnTo>
                  <a:lnTo>
                    <a:pt x="67" y="575"/>
                  </a:lnTo>
                  <a:lnTo>
                    <a:pt x="70" y="598"/>
                  </a:lnTo>
                  <a:lnTo>
                    <a:pt x="74" y="624"/>
                  </a:lnTo>
                  <a:lnTo>
                    <a:pt x="82" y="651"/>
                  </a:lnTo>
                  <a:lnTo>
                    <a:pt x="92" y="680"/>
                  </a:lnTo>
                  <a:lnTo>
                    <a:pt x="104" y="710"/>
                  </a:lnTo>
                  <a:lnTo>
                    <a:pt x="121" y="743"/>
                  </a:lnTo>
                  <a:lnTo>
                    <a:pt x="138" y="779"/>
                  </a:lnTo>
                  <a:lnTo>
                    <a:pt x="159" y="815"/>
                  </a:lnTo>
                  <a:lnTo>
                    <a:pt x="89" y="839"/>
                  </a:lnTo>
                  <a:lnTo>
                    <a:pt x="79" y="841"/>
                  </a:lnTo>
                  <a:lnTo>
                    <a:pt x="67" y="846"/>
                  </a:lnTo>
                  <a:lnTo>
                    <a:pt x="57" y="849"/>
                  </a:lnTo>
                  <a:lnTo>
                    <a:pt x="46" y="853"/>
                  </a:lnTo>
                  <a:lnTo>
                    <a:pt x="51" y="864"/>
                  </a:lnTo>
                  <a:lnTo>
                    <a:pt x="55" y="876"/>
                  </a:lnTo>
                  <a:lnTo>
                    <a:pt x="60" y="886"/>
                  </a:lnTo>
                  <a:lnTo>
                    <a:pt x="66" y="897"/>
                  </a:lnTo>
                  <a:lnTo>
                    <a:pt x="80" y="891"/>
                  </a:lnTo>
                  <a:lnTo>
                    <a:pt x="97" y="885"/>
                  </a:lnTo>
                  <a:lnTo>
                    <a:pt x="112" y="879"/>
                  </a:lnTo>
                  <a:lnTo>
                    <a:pt x="127" y="874"/>
                  </a:lnTo>
                  <a:lnTo>
                    <a:pt x="141" y="868"/>
                  </a:lnTo>
                  <a:lnTo>
                    <a:pt x="156" y="864"/>
                  </a:lnTo>
                  <a:lnTo>
                    <a:pt x="171" y="859"/>
                  </a:lnTo>
                  <a:lnTo>
                    <a:pt x="185" y="855"/>
                  </a:lnTo>
                  <a:lnTo>
                    <a:pt x="208" y="883"/>
                  </a:lnTo>
                  <a:lnTo>
                    <a:pt x="231" y="910"/>
                  </a:lnTo>
                  <a:lnTo>
                    <a:pt x="252" y="934"/>
                  </a:lnTo>
                  <a:lnTo>
                    <a:pt x="271" y="955"/>
                  </a:lnTo>
                  <a:lnTo>
                    <a:pt x="289" y="974"/>
                  </a:lnTo>
                  <a:lnTo>
                    <a:pt x="307" y="992"/>
                  </a:lnTo>
                  <a:lnTo>
                    <a:pt x="323" y="1007"/>
                  </a:lnTo>
                  <a:lnTo>
                    <a:pt x="338" y="1019"/>
                  </a:lnTo>
                  <a:lnTo>
                    <a:pt x="323" y="1016"/>
                  </a:lnTo>
                  <a:lnTo>
                    <a:pt x="308" y="1014"/>
                  </a:lnTo>
                  <a:lnTo>
                    <a:pt x="293" y="1012"/>
                  </a:lnTo>
                  <a:lnTo>
                    <a:pt x="278" y="1009"/>
                  </a:lnTo>
                  <a:lnTo>
                    <a:pt x="264" y="1004"/>
                  </a:lnTo>
                  <a:lnTo>
                    <a:pt x="249" y="1001"/>
                  </a:lnTo>
                  <a:lnTo>
                    <a:pt x="234" y="998"/>
                  </a:lnTo>
                  <a:lnTo>
                    <a:pt x="219" y="994"/>
                  </a:lnTo>
                  <a:lnTo>
                    <a:pt x="204" y="989"/>
                  </a:lnTo>
                  <a:lnTo>
                    <a:pt x="189" y="985"/>
                  </a:lnTo>
                  <a:lnTo>
                    <a:pt x="174" y="980"/>
                  </a:lnTo>
                  <a:lnTo>
                    <a:pt x="159" y="976"/>
                  </a:lnTo>
                  <a:lnTo>
                    <a:pt x="144" y="970"/>
                  </a:lnTo>
                  <a:lnTo>
                    <a:pt x="130" y="965"/>
                  </a:lnTo>
                  <a:lnTo>
                    <a:pt x="113" y="959"/>
                  </a:lnTo>
                  <a:lnTo>
                    <a:pt x="98" y="953"/>
                  </a:lnTo>
                  <a:lnTo>
                    <a:pt x="104" y="962"/>
                  </a:lnTo>
                  <a:lnTo>
                    <a:pt x="110" y="973"/>
                  </a:lnTo>
                  <a:lnTo>
                    <a:pt x="118" y="982"/>
                  </a:lnTo>
                  <a:lnTo>
                    <a:pt x="124" y="991"/>
                  </a:lnTo>
                  <a:lnTo>
                    <a:pt x="131" y="1001"/>
                  </a:lnTo>
                  <a:lnTo>
                    <a:pt x="138" y="1010"/>
                  </a:lnTo>
                  <a:lnTo>
                    <a:pt x="146" y="1020"/>
                  </a:lnTo>
                  <a:lnTo>
                    <a:pt x="153" y="1029"/>
                  </a:lnTo>
                  <a:lnTo>
                    <a:pt x="170" y="1034"/>
                  </a:lnTo>
                  <a:lnTo>
                    <a:pt x="186" y="1038"/>
                  </a:lnTo>
                  <a:lnTo>
                    <a:pt x="203" y="1041"/>
                  </a:lnTo>
                  <a:lnTo>
                    <a:pt x="219" y="1046"/>
                  </a:lnTo>
                  <a:lnTo>
                    <a:pt x="235" y="1049"/>
                  </a:lnTo>
                  <a:lnTo>
                    <a:pt x="252" y="1053"/>
                  </a:lnTo>
                  <a:lnTo>
                    <a:pt x="268" y="1056"/>
                  </a:lnTo>
                  <a:lnTo>
                    <a:pt x="286" y="1059"/>
                  </a:lnTo>
                  <a:lnTo>
                    <a:pt x="302" y="1062"/>
                  </a:lnTo>
                  <a:lnTo>
                    <a:pt x="320" y="1065"/>
                  </a:lnTo>
                  <a:lnTo>
                    <a:pt x="337" y="1067"/>
                  </a:lnTo>
                  <a:lnTo>
                    <a:pt x="354" y="1070"/>
                  </a:lnTo>
                  <a:lnTo>
                    <a:pt x="371" y="1071"/>
                  </a:lnTo>
                  <a:lnTo>
                    <a:pt x="389" y="1073"/>
                  </a:lnTo>
                  <a:lnTo>
                    <a:pt x="406" y="1074"/>
                  </a:lnTo>
                  <a:lnTo>
                    <a:pt x="424" y="1076"/>
                  </a:lnTo>
                  <a:lnTo>
                    <a:pt x="421" y="1059"/>
                  </a:lnTo>
                  <a:lnTo>
                    <a:pt x="418" y="1043"/>
                  </a:lnTo>
                  <a:lnTo>
                    <a:pt x="414" y="1026"/>
                  </a:lnTo>
                  <a:lnTo>
                    <a:pt x="411" y="1009"/>
                  </a:lnTo>
                  <a:lnTo>
                    <a:pt x="389" y="989"/>
                  </a:lnTo>
                  <a:lnTo>
                    <a:pt x="368" y="970"/>
                  </a:lnTo>
                  <a:lnTo>
                    <a:pt x="347" y="949"/>
                  </a:lnTo>
                  <a:lnTo>
                    <a:pt x="326" y="927"/>
                  </a:lnTo>
                  <a:lnTo>
                    <a:pt x="307" y="906"/>
                  </a:lnTo>
                  <a:lnTo>
                    <a:pt x="289" y="882"/>
                  </a:lnTo>
                  <a:lnTo>
                    <a:pt x="271" y="859"/>
                  </a:lnTo>
                  <a:lnTo>
                    <a:pt x="253" y="836"/>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5" name="Freeform 14"/>
            <p:cNvSpPr>
              <a:spLocks/>
            </p:cNvSpPr>
            <p:nvPr/>
          </p:nvSpPr>
          <p:spPr bwMode="auto">
            <a:xfrm>
              <a:off x="4835" y="399"/>
              <a:ext cx="88" cy="362"/>
            </a:xfrm>
            <a:custGeom>
              <a:avLst/>
              <a:gdLst>
                <a:gd name="T0" fmla="*/ 0 w 265"/>
                <a:gd name="T1" fmla="*/ 0 h 1085"/>
                <a:gd name="T2" fmla="*/ 0 w 265"/>
                <a:gd name="T3" fmla="*/ 0 h 1085"/>
                <a:gd name="T4" fmla="*/ 0 w 265"/>
                <a:gd name="T5" fmla="*/ 0 h 1085"/>
                <a:gd name="T6" fmla="*/ 0 w 265"/>
                <a:gd name="T7" fmla="*/ 0 h 1085"/>
                <a:gd name="T8" fmla="*/ 0 w 265"/>
                <a:gd name="T9" fmla="*/ 0 h 1085"/>
                <a:gd name="T10" fmla="*/ 0 w 265"/>
                <a:gd name="T11" fmla="*/ 0 h 1085"/>
                <a:gd name="T12" fmla="*/ 0 w 265"/>
                <a:gd name="T13" fmla="*/ 0 h 1085"/>
                <a:gd name="T14" fmla="*/ 0 w 265"/>
                <a:gd name="T15" fmla="*/ 0 h 1085"/>
                <a:gd name="T16" fmla="*/ 0 w 265"/>
                <a:gd name="T17" fmla="*/ 0 h 1085"/>
                <a:gd name="T18" fmla="*/ 0 w 265"/>
                <a:gd name="T19" fmla="*/ 0 h 1085"/>
                <a:gd name="T20" fmla="*/ 0 w 265"/>
                <a:gd name="T21" fmla="*/ 0 h 1085"/>
                <a:gd name="T22" fmla="*/ 0 w 265"/>
                <a:gd name="T23" fmla="*/ 0 h 1085"/>
                <a:gd name="T24" fmla="*/ 0 w 265"/>
                <a:gd name="T25" fmla="*/ 0 h 1085"/>
                <a:gd name="T26" fmla="*/ 0 w 265"/>
                <a:gd name="T27" fmla="*/ 0 h 1085"/>
                <a:gd name="T28" fmla="*/ 0 w 265"/>
                <a:gd name="T29" fmla="*/ 0 h 1085"/>
                <a:gd name="T30" fmla="*/ 0 w 265"/>
                <a:gd name="T31" fmla="*/ 0 h 1085"/>
                <a:gd name="T32" fmla="*/ 0 w 265"/>
                <a:gd name="T33" fmla="*/ 0 h 1085"/>
                <a:gd name="T34" fmla="*/ 0 w 265"/>
                <a:gd name="T35" fmla="*/ 0 h 1085"/>
                <a:gd name="T36" fmla="*/ 0 w 265"/>
                <a:gd name="T37" fmla="*/ 0 h 1085"/>
                <a:gd name="T38" fmla="*/ 0 w 265"/>
                <a:gd name="T39" fmla="*/ 0 h 1085"/>
                <a:gd name="T40" fmla="*/ 0 w 265"/>
                <a:gd name="T41" fmla="*/ 0 h 1085"/>
                <a:gd name="T42" fmla="*/ 0 w 265"/>
                <a:gd name="T43" fmla="*/ 0 h 1085"/>
                <a:gd name="T44" fmla="*/ 0 w 265"/>
                <a:gd name="T45" fmla="*/ 0 h 1085"/>
                <a:gd name="T46" fmla="*/ 0 w 265"/>
                <a:gd name="T47" fmla="*/ 0 h 1085"/>
                <a:gd name="T48" fmla="*/ 0 w 265"/>
                <a:gd name="T49" fmla="*/ 0 h 1085"/>
                <a:gd name="T50" fmla="*/ 0 w 265"/>
                <a:gd name="T51" fmla="*/ 0 h 1085"/>
                <a:gd name="T52" fmla="*/ 0 w 265"/>
                <a:gd name="T53" fmla="*/ 0 h 1085"/>
                <a:gd name="T54" fmla="*/ 0 w 265"/>
                <a:gd name="T55" fmla="*/ 0 h 1085"/>
                <a:gd name="T56" fmla="*/ 0 w 265"/>
                <a:gd name="T57" fmla="*/ 0 h 1085"/>
                <a:gd name="T58" fmla="*/ 0 w 265"/>
                <a:gd name="T59" fmla="*/ 0 h 1085"/>
                <a:gd name="T60" fmla="*/ 0 w 265"/>
                <a:gd name="T61" fmla="*/ 0 h 1085"/>
                <a:gd name="T62" fmla="*/ 0 w 265"/>
                <a:gd name="T63" fmla="*/ 0 h 1085"/>
                <a:gd name="T64" fmla="*/ 0 w 265"/>
                <a:gd name="T65" fmla="*/ 0 h 1085"/>
                <a:gd name="T66" fmla="*/ 0 w 265"/>
                <a:gd name="T67" fmla="*/ 0 h 1085"/>
                <a:gd name="T68" fmla="*/ 0 w 265"/>
                <a:gd name="T69" fmla="*/ 0 h 1085"/>
                <a:gd name="T70" fmla="*/ 0 w 265"/>
                <a:gd name="T71" fmla="*/ 0 h 1085"/>
                <a:gd name="T72" fmla="*/ 0 w 265"/>
                <a:gd name="T73" fmla="*/ 0 h 1085"/>
                <a:gd name="T74" fmla="*/ 0 w 265"/>
                <a:gd name="T75" fmla="*/ 0 h 1085"/>
                <a:gd name="T76" fmla="*/ 0 w 265"/>
                <a:gd name="T77" fmla="*/ 0 h 1085"/>
                <a:gd name="T78" fmla="*/ 0 w 265"/>
                <a:gd name="T79" fmla="*/ 0 h 1085"/>
                <a:gd name="T80" fmla="*/ 0 w 265"/>
                <a:gd name="T81" fmla="*/ 0 h 1085"/>
                <a:gd name="T82" fmla="*/ 0 w 265"/>
                <a:gd name="T83" fmla="*/ 0 h 1085"/>
                <a:gd name="T84" fmla="*/ 0 w 265"/>
                <a:gd name="T85" fmla="*/ 0 h 1085"/>
                <a:gd name="T86" fmla="*/ 0 w 265"/>
                <a:gd name="T87" fmla="*/ 0 h 1085"/>
                <a:gd name="T88" fmla="*/ 0 w 265"/>
                <a:gd name="T89" fmla="*/ 0 h 1085"/>
                <a:gd name="T90" fmla="*/ 0 w 265"/>
                <a:gd name="T91" fmla="*/ 0 h 1085"/>
                <a:gd name="T92" fmla="*/ 0 w 265"/>
                <a:gd name="T93" fmla="*/ 0 h 1085"/>
                <a:gd name="T94" fmla="*/ 0 w 265"/>
                <a:gd name="T95" fmla="*/ 0 h 1085"/>
                <a:gd name="T96" fmla="*/ 0 w 265"/>
                <a:gd name="T97" fmla="*/ 0 h 1085"/>
                <a:gd name="T98" fmla="*/ 0 w 265"/>
                <a:gd name="T99" fmla="*/ 0 h 1085"/>
                <a:gd name="T100" fmla="*/ 0 w 265"/>
                <a:gd name="T101" fmla="*/ 0 h 1085"/>
                <a:gd name="T102" fmla="*/ 0 w 265"/>
                <a:gd name="T103" fmla="*/ 0 h 1085"/>
                <a:gd name="T104" fmla="*/ 0 w 265"/>
                <a:gd name="T105" fmla="*/ 0 h 1085"/>
                <a:gd name="T106" fmla="*/ 0 w 265"/>
                <a:gd name="T107" fmla="*/ 0 h 1085"/>
                <a:gd name="T108" fmla="*/ 0 w 265"/>
                <a:gd name="T109" fmla="*/ 0 h 1085"/>
                <a:gd name="T110" fmla="*/ 0 w 265"/>
                <a:gd name="T111" fmla="*/ 0 h 1085"/>
                <a:gd name="T112" fmla="*/ 0 w 265"/>
                <a:gd name="T113" fmla="*/ 0 h 1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5"/>
                <a:gd name="T172" fmla="*/ 0 h 1085"/>
                <a:gd name="T173" fmla="*/ 265 w 265"/>
                <a:gd name="T174" fmla="*/ 1085 h 1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5" h="1085">
                  <a:moveTo>
                    <a:pt x="201" y="1035"/>
                  </a:moveTo>
                  <a:lnTo>
                    <a:pt x="193" y="795"/>
                  </a:lnTo>
                  <a:lnTo>
                    <a:pt x="202" y="795"/>
                  </a:lnTo>
                  <a:lnTo>
                    <a:pt x="210" y="795"/>
                  </a:lnTo>
                  <a:lnTo>
                    <a:pt x="218" y="795"/>
                  </a:lnTo>
                  <a:lnTo>
                    <a:pt x="226" y="797"/>
                  </a:lnTo>
                  <a:lnTo>
                    <a:pt x="235" y="797"/>
                  </a:lnTo>
                  <a:lnTo>
                    <a:pt x="242" y="797"/>
                  </a:lnTo>
                  <a:lnTo>
                    <a:pt x="251" y="798"/>
                  </a:lnTo>
                  <a:lnTo>
                    <a:pt x="259" y="798"/>
                  </a:lnTo>
                  <a:lnTo>
                    <a:pt x="260" y="786"/>
                  </a:lnTo>
                  <a:lnTo>
                    <a:pt x="260" y="773"/>
                  </a:lnTo>
                  <a:lnTo>
                    <a:pt x="260" y="761"/>
                  </a:lnTo>
                  <a:lnTo>
                    <a:pt x="260" y="749"/>
                  </a:lnTo>
                  <a:lnTo>
                    <a:pt x="251" y="749"/>
                  </a:lnTo>
                  <a:lnTo>
                    <a:pt x="244" y="749"/>
                  </a:lnTo>
                  <a:lnTo>
                    <a:pt x="235" y="749"/>
                  </a:lnTo>
                  <a:lnTo>
                    <a:pt x="226" y="749"/>
                  </a:lnTo>
                  <a:lnTo>
                    <a:pt x="218" y="749"/>
                  </a:lnTo>
                  <a:lnTo>
                    <a:pt x="210" y="749"/>
                  </a:lnTo>
                  <a:lnTo>
                    <a:pt x="201" y="749"/>
                  </a:lnTo>
                  <a:lnTo>
                    <a:pt x="192" y="749"/>
                  </a:lnTo>
                  <a:lnTo>
                    <a:pt x="187" y="566"/>
                  </a:lnTo>
                  <a:lnTo>
                    <a:pt x="265" y="564"/>
                  </a:lnTo>
                  <a:lnTo>
                    <a:pt x="265" y="552"/>
                  </a:lnTo>
                  <a:lnTo>
                    <a:pt x="265" y="542"/>
                  </a:lnTo>
                  <a:lnTo>
                    <a:pt x="265" y="530"/>
                  </a:lnTo>
                  <a:lnTo>
                    <a:pt x="265" y="519"/>
                  </a:lnTo>
                  <a:lnTo>
                    <a:pt x="186" y="521"/>
                  </a:lnTo>
                  <a:lnTo>
                    <a:pt x="180" y="339"/>
                  </a:lnTo>
                  <a:lnTo>
                    <a:pt x="189" y="339"/>
                  </a:lnTo>
                  <a:lnTo>
                    <a:pt x="199" y="339"/>
                  </a:lnTo>
                  <a:lnTo>
                    <a:pt x="210" y="337"/>
                  </a:lnTo>
                  <a:lnTo>
                    <a:pt x="220" y="337"/>
                  </a:lnTo>
                  <a:lnTo>
                    <a:pt x="230" y="336"/>
                  </a:lnTo>
                  <a:lnTo>
                    <a:pt x="241" y="334"/>
                  </a:lnTo>
                  <a:lnTo>
                    <a:pt x="253" y="333"/>
                  </a:lnTo>
                  <a:lnTo>
                    <a:pt x="263" y="331"/>
                  </a:lnTo>
                  <a:lnTo>
                    <a:pt x="262" y="320"/>
                  </a:lnTo>
                  <a:lnTo>
                    <a:pt x="262" y="306"/>
                  </a:lnTo>
                  <a:lnTo>
                    <a:pt x="262" y="294"/>
                  </a:lnTo>
                  <a:lnTo>
                    <a:pt x="262" y="282"/>
                  </a:lnTo>
                  <a:lnTo>
                    <a:pt x="253" y="284"/>
                  </a:lnTo>
                  <a:lnTo>
                    <a:pt x="242" y="284"/>
                  </a:lnTo>
                  <a:lnTo>
                    <a:pt x="232" y="285"/>
                  </a:lnTo>
                  <a:lnTo>
                    <a:pt x="221" y="285"/>
                  </a:lnTo>
                  <a:lnTo>
                    <a:pt x="211" y="287"/>
                  </a:lnTo>
                  <a:lnTo>
                    <a:pt x="201" y="288"/>
                  </a:lnTo>
                  <a:lnTo>
                    <a:pt x="189" y="288"/>
                  </a:lnTo>
                  <a:lnTo>
                    <a:pt x="178" y="290"/>
                  </a:lnTo>
                  <a:lnTo>
                    <a:pt x="172" y="56"/>
                  </a:lnTo>
                  <a:lnTo>
                    <a:pt x="184" y="56"/>
                  </a:lnTo>
                  <a:lnTo>
                    <a:pt x="195" y="56"/>
                  </a:lnTo>
                  <a:lnTo>
                    <a:pt x="205" y="56"/>
                  </a:lnTo>
                  <a:lnTo>
                    <a:pt x="214" y="56"/>
                  </a:lnTo>
                  <a:lnTo>
                    <a:pt x="223" y="56"/>
                  </a:lnTo>
                  <a:lnTo>
                    <a:pt x="232" y="56"/>
                  </a:lnTo>
                  <a:lnTo>
                    <a:pt x="239" y="57"/>
                  </a:lnTo>
                  <a:lnTo>
                    <a:pt x="245" y="57"/>
                  </a:lnTo>
                  <a:lnTo>
                    <a:pt x="244" y="42"/>
                  </a:lnTo>
                  <a:lnTo>
                    <a:pt x="241" y="27"/>
                  </a:lnTo>
                  <a:lnTo>
                    <a:pt x="239" y="14"/>
                  </a:lnTo>
                  <a:lnTo>
                    <a:pt x="236" y="2"/>
                  </a:lnTo>
                  <a:lnTo>
                    <a:pt x="224" y="2"/>
                  </a:lnTo>
                  <a:lnTo>
                    <a:pt x="213" y="0"/>
                  </a:lnTo>
                  <a:lnTo>
                    <a:pt x="201" y="0"/>
                  </a:lnTo>
                  <a:lnTo>
                    <a:pt x="189" y="0"/>
                  </a:lnTo>
                  <a:lnTo>
                    <a:pt x="177" y="0"/>
                  </a:lnTo>
                  <a:lnTo>
                    <a:pt x="165" y="0"/>
                  </a:lnTo>
                  <a:lnTo>
                    <a:pt x="153" y="0"/>
                  </a:lnTo>
                  <a:lnTo>
                    <a:pt x="141" y="0"/>
                  </a:lnTo>
                  <a:lnTo>
                    <a:pt x="131" y="0"/>
                  </a:lnTo>
                  <a:lnTo>
                    <a:pt x="119" y="2"/>
                  </a:lnTo>
                  <a:lnTo>
                    <a:pt x="108" y="2"/>
                  </a:lnTo>
                  <a:lnTo>
                    <a:pt x="98" y="3"/>
                  </a:lnTo>
                  <a:lnTo>
                    <a:pt x="86" y="3"/>
                  </a:lnTo>
                  <a:lnTo>
                    <a:pt x="76" y="5"/>
                  </a:lnTo>
                  <a:lnTo>
                    <a:pt x="65" y="5"/>
                  </a:lnTo>
                  <a:lnTo>
                    <a:pt x="55" y="6"/>
                  </a:lnTo>
                  <a:lnTo>
                    <a:pt x="53" y="18"/>
                  </a:lnTo>
                  <a:lnTo>
                    <a:pt x="52" y="32"/>
                  </a:lnTo>
                  <a:lnTo>
                    <a:pt x="49" y="45"/>
                  </a:lnTo>
                  <a:lnTo>
                    <a:pt x="47" y="60"/>
                  </a:lnTo>
                  <a:lnTo>
                    <a:pt x="52" y="60"/>
                  </a:lnTo>
                  <a:lnTo>
                    <a:pt x="58" y="59"/>
                  </a:lnTo>
                  <a:lnTo>
                    <a:pt x="64" y="59"/>
                  </a:lnTo>
                  <a:lnTo>
                    <a:pt x="70" y="59"/>
                  </a:lnTo>
                  <a:lnTo>
                    <a:pt x="76" y="59"/>
                  </a:lnTo>
                  <a:lnTo>
                    <a:pt x="83" y="59"/>
                  </a:lnTo>
                  <a:lnTo>
                    <a:pt x="89" y="57"/>
                  </a:lnTo>
                  <a:lnTo>
                    <a:pt x="96" y="57"/>
                  </a:lnTo>
                  <a:lnTo>
                    <a:pt x="102" y="291"/>
                  </a:lnTo>
                  <a:lnTo>
                    <a:pt x="93" y="291"/>
                  </a:lnTo>
                  <a:lnTo>
                    <a:pt x="83" y="291"/>
                  </a:lnTo>
                  <a:lnTo>
                    <a:pt x="73" y="291"/>
                  </a:lnTo>
                  <a:lnTo>
                    <a:pt x="64" y="291"/>
                  </a:lnTo>
                  <a:lnTo>
                    <a:pt x="53" y="291"/>
                  </a:lnTo>
                  <a:lnTo>
                    <a:pt x="43" y="291"/>
                  </a:lnTo>
                  <a:lnTo>
                    <a:pt x="32" y="290"/>
                  </a:lnTo>
                  <a:lnTo>
                    <a:pt x="22" y="290"/>
                  </a:lnTo>
                  <a:lnTo>
                    <a:pt x="20" y="302"/>
                  </a:lnTo>
                  <a:lnTo>
                    <a:pt x="20" y="314"/>
                  </a:lnTo>
                  <a:lnTo>
                    <a:pt x="19" y="327"/>
                  </a:lnTo>
                  <a:lnTo>
                    <a:pt x="19" y="339"/>
                  </a:lnTo>
                  <a:lnTo>
                    <a:pt x="31" y="339"/>
                  </a:lnTo>
                  <a:lnTo>
                    <a:pt x="41" y="340"/>
                  </a:lnTo>
                  <a:lnTo>
                    <a:pt x="53" y="340"/>
                  </a:lnTo>
                  <a:lnTo>
                    <a:pt x="64" y="340"/>
                  </a:lnTo>
                  <a:lnTo>
                    <a:pt x="74" y="342"/>
                  </a:lnTo>
                  <a:lnTo>
                    <a:pt x="84" y="342"/>
                  </a:lnTo>
                  <a:lnTo>
                    <a:pt x="95" y="342"/>
                  </a:lnTo>
                  <a:lnTo>
                    <a:pt x="104" y="342"/>
                  </a:lnTo>
                  <a:lnTo>
                    <a:pt x="110" y="524"/>
                  </a:lnTo>
                  <a:lnTo>
                    <a:pt x="6" y="527"/>
                  </a:lnTo>
                  <a:lnTo>
                    <a:pt x="4" y="537"/>
                  </a:lnTo>
                  <a:lnTo>
                    <a:pt x="4" y="549"/>
                  </a:lnTo>
                  <a:lnTo>
                    <a:pt x="4" y="560"/>
                  </a:lnTo>
                  <a:lnTo>
                    <a:pt x="4" y="572"/>
                  </a:lnTo>
                  <a:lnTo>
                    <a:pt x="110" y="567"/>
                  </a:lnTo>
                  <a:lnTo>
                    <a:pt x="116" y="752"/>
                  </a:lnTo>
                  <a:lnTo>
                    <a:pt x="102" y="752"/>
                  </a:lnTo>
                  <a:lnTo>
                    <a:pt x="89" y="754"/>
                  </a:lnTo>
                  <a:lnTo>
                    <a:pt x="76" y="754"/>
                  </a:lnTo>
                  <a:lnTo>
                    <a:pt x="61" y="755"/>
                  </a:lnTo>
                  <a:lnTo>
                    <a:pt x="46" y="757"/>
                  </a:lnTo>
                  <a:lnTo>
                    <a:pt x="31" y="759"/>
                  </a:lnTo>
                  <a:lnTo>
                    <a:pt x="16" y="761"/>
                  </a:lnTo>
                  <a:lnTo>
                    <a:pt x="0" y="764"/>
                  </a:lnTo>
                  <a:lnTo>
                    <a:pt x="1" y="776"/>
                  </a:lnTo>
                  <a:lnTo>
                    <a:pt x="1" y="788"/>
                  </a:lnTo>
                  <a:lnTo>
                    <a:pt x="1" y="800"/>
                  </a:lnTo>
                  <a:lnTo>
                    <a:pt x="1" y="812"/>
                  </a:lnTo>
                  <a:lnTo>
                    <a:pt x="13" y="809"/>
                  </a:lnTo>
                  <a:lnTo>
                    <a:pt x="26" y="807"/>
                  </a:lnTo>
                  <a:lnTo>
                    <a:pt x="40" y="804"/>
                  </a:lnTo>
                  <a:lnTo>
                    <a:pt x="55" y="803"/>
                  </a:lnTo>
                  <a:lnTo>
                    <a:pt x="70" y="800"/>
                  </a:lnTo>
                  <a:lnTo>
                    <a:pt x="84" y="798"/>
                  </a:lnTo>
                  <a:lnTo>
                    <a:pt x="101" y="795"/>
                  </a:lnTo>
                  <a:lnTo>
                    <a:pt x="117" y="794"/>
                  </a:lnTo>
                  <a:lnTo>
                    <a:pt x="123" y="1037"/>
                  </a:lnTo>
                  <a:lnTo>
                    <a:pt x="44" y="1035"/>
                  </a:lnTo>
                  <a:lnTo>
                    <a:pt x="38" y="1029"/>
                  </a:lnTo>
                  <a:lnTo>
                    <a:pt x="32" y="1025"/>
                  </a:lnTo>
                  <a:lnTo>
                    <a:pt x="25" y="1020"/>
                  </a:lnTo>
                  <a:lnTo>
                    <a:pt x="19" y="1015"/>
                  </a:lnTo>
                  <a:lnTo>
                    <a:pt x="22" y="1032"/>
                  </a:lnTo>
                  <a:lnTo>
                    <a:pt x="26" y="1049"/>
                  </a:lnTo>
                  <a:lnTo>
                    <a:pt x="29" y="1065"/>
                  </a:lnTo>
                  <a:lnTo>
                    <a:pt x="32" y="1082"/>
                  </a:lnTo>
                  <a:lnTo>
                    <a:pt x="49" y="1083"/>
                  </a:lnTo>
                  <a:lnTo>
                    <a:pt x="67" y="1083"/>
                  </a:lnTo>
                  <a:lnTo>
                    <a:pt x="83" y="1085"/>
                  </a:lnTo>
                  <a:lnTo>
                    <a:pt x="99" y="1085"/>
                  </a:lnTo>
                  <a:lnTo>
                    <a:pt x="116" y="1085"/>
                  </a:lnTo>
                  <a:lnTo>
                    <a:pt x="134" y="1085"/>
                  </a:lnTo>
                  <a:lnTo>
                    <a:pt x="150" y="1085"/>
                  </a:lnTo>
                  <a:lnTo>
                    <a:pt x="166" y="1085"/>
                  </a:lnTo>
                  <a:lnTo>
                    <a:pt x="177" y="1085"/>
                  </a:lnTo>
                  <a:lnTo>
                    <a:pt x="187" y="1083"/>
                  </a:lnTo>
                  <a:lnTo>
                    <a:pt x="198" y="1083"/>
                  </a:lnTo>
                  <a:lnTo>
                    <a:pt x="208" y="1082"/>
                  </a:lnTo>
                  <a:lnTo>
                    <a:pt x="218" y="1082"/>
                  </a:lnTo>
                  <a:lnTo>
                    <a:pt x="227" y="1082"/>
                  </a:lnTo>
                  <a:lnTo>
                    <a:pt x="238" y="1080"/>
                  </a:lnTo>
                  <a:lnTo>
                    <a:pt x="248" y="1080"/>
                  </a:lnTo>
                  <a:lnTo>
                    <a:pt x="250" y="1068"/>
                  </a:lnTo>
                  <a:lnTo>
                    <a:pt x="250" y="1056"/>
                  </a:lnTo>
                  <a:lnTo>
                    <a:pt x="250" y="1044"/>
                  </a:lnTo>
                  <a:lnTo>
                    <a:pt x="251" y="1031"/>
                  </a:lnTo>
                  <a:lnTo>
                    <a:pt x="201" y="1035"/>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6" name="Freeform 15"/>
            <p:cNvSpPr>
              <a:spLocks/>
            </p:cNvSpPr>
            <p:nvPr/>
          </p:nvSpPr>
          <p:spPr bwMode="auto">
            <a:xfrm>
              <a:off x="4623" y="417"/>
              <a:ext cx="180" cy="328"/>
            </a:xfrm>
            <a:custGeom>
              <a:avLst/>
              <a:gdLst>
                <a:gd name="T0" fmla="*/ 0 w 539"/>
                <a:gd name="T1" fmla="*/ 0 h 985"/>
                <a:gd name="T2" fmla="*/ 0 w 539"/>
                <a:gd name="T3" fmla="*/ 0 h 985"/>
                <a:gd name="T4" fmla="*/ 0 w 539"/>
                <a:gd name="T5" fmla="*/ 0 h 985"/>
                <a:gd name="T6" fmla="*/ 0 w 539"/>
                <a:gd name="T7" fmla="*/ 0 h 985"/>
                <a:gd name="T8" fmla="*/ 0 w 539"/>
                <a:gd name="T9" fmla="*/ 0 h 985"/>
                <a:gd name="T10" fmla="*/ 0 w 539"/>
                <a:gd name="T11" fmla="*/ 0 h 985"/>
                <a:gd name="T12" fmla="*/ 0 w 539"/>
                <a:gd name="T13" fmla="*/ 0 h 985"/>
                <a:gd name="T14" fmla="*/ 0 w 539"/>
                <a:gd name="T15" fmla="*/ 0 h 985"/>
                <a:gd name="T16" fmla="*/ 0 w 539"/>
                <a:gd name="T17" fmla="*/ 0 h 985"/>
                <a:gd name="T18" fmla="*/ 0 w 539"/>
                <a:gd name="T19" fmla="*/ 0 h 985"/>
                <a:gd name="T20" fmla="*/ 0 w 539"/>
                <a:gd name="T21" fmla="*/ 0 h 985"/>
                <a:gd name="T22" fmla="*/ 0 w 539"/>
                <a:gd name="T23" fmla="*/ 0 h 985"/>
                <a:gd name="T24" fmla="*/ 0 w 539"/>
                <a:gd name="T25" fmla="*/ 0 h 985"/>
                <a:gd name="T26" fmla="*/ 0 w 539"/>
                <a:gd name="T27" fmla="*/ 0 h 985"/>
                <a:gd name="T28" fmla="*/ 0 w 539"/>
                <a:gd name="T29" fmla="*/ 0 h 985"/>
                <a:gd name="T30" fmla="*/ 0 w 539"/>
                <a:gd name="T31" fmla="*/ 0 h 985"/>
                <a:gd name="T32" fmla="*/ 0 w 539"/>
                <a:gd name="T33" fmla="*/ 0 h 985"/>
                <a:gd name="T34" fmla="*/ 0 w 539"/>
                <a:gd name="T35" fmla="*/ 0 h 985"/>
                <a:gd name="T36" fmla="*/ 0 w 539"/>
                <a:gd name="T37" fmla="*/ 0 h 985"/>
                <a:gd name="T38" fmla="*/ 0 w 539"/>
                <a:gd name="T39" fmla="*/ 0 h 985"/>
                <a:gd name="T40" fmla="*/ 0 w 539"/>
                <a:gd name="T41" fmla="*/ 0 h 985"/>
                <a:gd name="T42" fmla="*/ 0 w 539"/>
                <a:gd name="T43" fmla="*/ 0 h 985"/>
                <a:gd name="T44" fmla="*/ 0 w 539"/>
                <a:gd name="T45" fmla="*/ 0 h 985"/>
                <a:gd name="T46" fmla="*/ 0 w 539"/>
                <a:gd name="T47" fmla="*/ 0 h 985"/>
                <a:gd name="T48" fmla="*/ 0 w 539"/>
                <a:gd name="T49" fmla="*/ 0 h 985"/>
                <a:gd name="T50" fmla="*/ 0 w 539"/>
                <a:gd name="T51" fmla="*/ 0 h 985"/>
                <a:gd name="T52" fmla="*/ 0 w 539"/>
                <a:gd name="T53" fmla="*/ 0 h 985"/>
                <a:gd name="T54" fmla="*/ 0 w 539"/>
                <a:gd name="T55" fmla="*/ 0 h 985"/>
                <a:gd name="T56" fmla="*/ 0 w 539"/>
                <a:gd name="T57" fmla="*/ 0 h 985"/>
                <a:gd name="T58" fmla="*/ 0 w 539"/>
                <a:gd name="T59" fmla="*/ 0 h 985"/>
                <a:gd name="T60" fmla="*/ 0 w 539"/>
                <a:gd name="T61" fmla="*/ 0 h 985"/>
                <a:gd name="T62" fmla="*/ 0 w 539"/>
                <a:gd name="T63" fmla="*/ 0 h 985"/>
                <a:gd name="T64" fmla="*/ 0 w 539"/>
                <a:gd name="T65" fmla="*/ 0 h 985"/>
                <a:gd name="T66" fmla="*/ 0 w 539"/>
                <a:gd name="T67" fmla="*/ 0 h 985"/>
                <a:gd name="T68" fmla="*/ 0 w 539"/>
                <a:gd name="T69" fmla="*/ 0 h 985"/>
                <a:gd name="T70" fmla="*/ 0 w 539"/>
                <a:gd name="T71" fmla="*/ 0 h 985"/>
                <a:gd name="T72" fmla="*/ 0 w 539"/>
                <a:gd name="T73" fmla="*/ 0 h 985"/>
                <a:gd name="T74" fmla="*/ 0 w 539"/>
                <a:gd name="T75" fmla="*/ 0 h 985"/>
                <a:gd name="T76" fmla="*/ 0 w 539"/>
                <a:gd name="T77" fmla="*/ 0 h 985"/>
                <a:gd name="T78" fmla="*/ 0 w 539"/>
                <a:gd name="T79" fmla="*/ 0 h 985"/>
                <a:gd name="T80" fmla="*/ 0 w 539"/>
                <a:gd name="T81" fmla="*/ 0 h 985"/>
                <a:gd name="T82" fmla="*/ 0 w 539"/>
                <a:gd name="T83" fmla="*/ 0 h 985"/>
                <a:gd name="T84" fmla="*/ 0 w 539"/>
                <a:gd name="T85" fmla="*/ 0 h 985"/>
                <a:gd name="T86" fmla="*/ 0 w 539"/>
                <a:gd name="T87" fmla="*/ 0 h 985"/>
                <a:gd name="T88" fmla="*/ 0 w 539"/>
                <a:gd name="T89" fmla="*/ 0 h 985"/>
                <a:gd name="T90" fmla="*/ 0 w 539"/>
                <a:gd name="T91" fmla="*/ 0 h 985"/>
                <a:gd name="T92" fmla="*/ 0 w 539"/>
                <a:gd name="T93" fmla="*/ 0 h 985"/>
                <a:gd name="T94" fmla="*/ 0 w 539"/>
                <a:gd name="T95" fmla="*/ 0 h 985"/>
                <a:gd name="T96" fmla="*/ 0 w 539"/>
                <a:gd name="T97" fmla="*/ 0 h 9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9"/>
                <a:gd name="T148" fmla="*/ 0 h 985"/>
                <a:gd name="T149" fmla="*/ 539 w 539"/>
                <a:gd name="T150" fmla="*/ 985 h 9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9" h="985">
                  <a:moveTo>
                    <a:pt x="429" y="909"/>
                  </a:moveTo>
                  <a:lnTo>
                    <a:pt x="418" y="905"/>
                  </a:lnTo>
                  <a:lnTo>
                    <a:pt x="408" y="902"/>
                  </a:lnTo>
                  <a:lnTo>
                    <a:pt x="397" y="897"/>
                  </a:lnTo>
                  <a:lnTo>
                    <a:pt x="387" y="893"/>
                  </a:lnTo>
                  <a:lnTo>
                    <a:pt x="377" y="888"/>
                  </a:lnTo>
                  <a:lnTo>
                    <a:pt x="366" y="884"/>
                  </a:lnTo>
                  <a:lnTo>
                    <a:pt x="356" y="880"/>
                  </a:lnTo>
                  <a:lnTo>
                    <a:pt x="345" y="875"/>
                  </a:lnTo>
                  <a:lnTo>
                    <a:pt x="351" y="872"/>
                  </a:lnTo>
                  <a:lnTo>
                    <a:pt x="357" y="869"/>
                  </a:lnTo>
                  <a:lnTo>
                    <a:pt x="365" y="866"/>
                  </a:lnTo>
                  <a:lnTo>
                    <a:pt x="371" y="863"/>
                  </a:lnTo>
                  <a:lnTo>
                    <a:pt x="377" y="862"/>
                  </a:lnTo>
                  <a:lnTo>
                    <a:pt x="384" y="859"/>
                  </a:lnTo>
                  <a:lnTo>
                    <a:pt x="390" y="856"/>
                  </a:lnTo>
                  <a:lnTo>
                    <a:pt x="396" y="853"/>
                  </a:lnTo>
                  <a:lnTo>
                    <a:pt x="390" y="842"/>
                  </a:lnTo>
                  <a:lnTo>
                    <a:pt x="385" y="832"/>
                  </a:lnTo>
                  <a:lnTo>
                    <a:pt x="380" y="820"/>
                  </a:lnTo>
                  <a:lnTo>
                    <a:pt x="375" y="809"/>
                  </a:lnTo>
                  <a:lnTo>
                    <a:pt x="363" y="814"/>
                  </a:lnTo>
                  <a:lnTo>
                    <a:pt x="353" y="817"/>
                  </a:lnTo>
                  <a:lnTo>
                    <a:pt x="341" y="821"/>
                  </a:lnTo>
                  <a:lnTo>
                    <a:pt x="330" y="826"/>
                  </a:lnTo>
                  <a:lnTo>
                    <a:pt x="320" y="830"/>
                  </a:lnTo>
                  <a:lnTo>
                    <a:pt x="311" y="835"/>
                  </a:lnTo>
                  <a:lnTo>
                    <a:pt x="301" y="838"/>
                  </a:lnTo>
                  <a:lnTo>
                    <a:pt x="292" y="842"/>
                  </a:lnTo>
                  <a:lnTo>
                    <a:pt x="275" y="830"/>
                  </a:lnTo>
                  <a:lnTo>
                    <a:pt x="259" y="820"/>
                  </a:lnTo>
                  <a:lnTo>
                    <a:pt x="244" y="808"/>
                  </a:lnTo>
                  <a:lnTo>
                    <a:pt x="229" y="796"/>
                  </a:lnTo>
                  <a:lnTo>
                    <a:pt x="216" y="784"/>
                  </a:lnTo>
                  <a:lnTo>
                    <a:pt x="202" y="771"/>
                  </a:lnTo>
                  <a:lnTo>
                    <a:pt x="190" y="759"/>
                  </a:lnTo>
                  <a:lnTo>
                    <a:pt x="179" y="745"/>
                  </a:lnTo>
                  <a:lnTo>
                    <a:pt x="158" y="720"/>
                  </a:lnTo>
                  <a:lnTo>
                    <a:pt x="140" y="693"/>
                  </a:lnTo>
                  <a:lnTo>
                    <a:pt x="125" y="668"/>
                  </a:lnTo>
                  <a:lnTo>
                    <a:pt x="113" y="642"/>
                  </a:lnTo>
                  <a:lnTo>
                    <a:pt x="103" y="617"/>
                  </a:lnTo>
                  <a:lnTo>
                    <a:pt x="95" y="590"/>
                  </a:lnTo>
                  <a:lnTo>
                    <a:pt x="91" y="565"/>
                  </a:lnTo>
                  <a:lnTo>
                    <a:pt x="88" y="539"/>
                  </a:lnTo>
                  <a:lnTo>
                    <a:pt x="329" y="532"/>
                  </a:lnTo>
                  <a:lnTo>
                    <a:pt x="330" y="520"/>
                  </a:lnTo>
                  <a:lnTo>
                    <a:pt x="332" y="510"/>
                  </a:lnTo>
                  <a:lnTo>
                    <a:pt x="332" y="498"/>
                  </a:lnTo>
                  <a:lnTo>
                    <a:pt x="333" y="487"/>
                  </a:lnTo>
                  <a:lnTo>
                    <a:pt x="82" y="495"/>
                  </a:lnTo>
                  <a:lnTo>
                    <a:pt x="89" y="447"/>
                  </a:lnTo>
                  <a:lnTo>
                    <a:pt x="103" y="401"/>
                  </a:lnTo>
                  <a:lnTo>
                    <a:pt x="119" y="358"/>
                  </a:lnTo>
                  <a:lnTo>
                    <a:pt x="141" y="316"/>
                  </a:lnTo>
                  <a:lnTo>
                    <a:pt x="167" y="278"/>
                  </a:lnTo>
                  <a:lnTo>
                    <a:pt x="198" y="243"/>
                  </a:lnTo>
                  <a:lnTo>
                    <a:pt x="232" y="210"/>
                  </a:lnTo>
                  <a:lnTo>
                    <a:pt x="272" y="179"/>
                  </a:lnTo>
                  <a:lnTo>
                    <a:pt x="287" y="184"/>
                  </a:lnTo>
                  <a:lnTo>
                    <a:pt x="302" y="190"/>
                  </a:lnTo>
                  <a:lnTo>
                    <a:pt x="317" y="196"/>
                  </a:lnTo>
                  <a:lnTo>
                    <a:pt x="332" y="202"/>
                  </a:lnTo>
                  <a:lnTo>
                    <a:pt x="347" y="207"/>
                  </a:lnTo>
                  <a:lnTo>
                    <a:pt x="362" y="211"/>
                  </a:lnTo>
                  <a:lnTo>
                    <a:pt x="377" y="216"/>
                  </a:lnTo>
                  <a:lnTo>
                    <a:pt x="391" y="220"/>
                  </a:lnTo>
                  <a:lnTo>
                    <a:pt x="409" y="225"/>
                  </a:lnTo>
                  <a:lnTo>
                    <a:pt x="414" y="214"/>
                  </a:lnTo>
                  <a:lnTo>
                    <a:pt x="420" y="202"/>
                  </a:lnTo>
                  <a:lnTo>
                    <a:pt x="424" y="192"/>
                  </a:lnTo>
                  <a:lnTo>
                    <a:pt x="429" y="182"/>
                  </a:lnTo>
                  <a:lnTo>
                    <a:pt x="409" y="176"/>
                  </a:lnTo>
                  <a:lnTo>
                    <a:pt x="391" y="171"/>
                  </a:lnTo>
                  <a:lnTo>
                    <a:pt x="377" y="167"/>
                  </a:lnTo>
                  <a:lnTo>
                    <a:pt x="363" y="161"/>
                  </a:lnTo>
                  <a:lnTo>
                    <a:pt x="350" y="158"/>
                  </a:lnTo>
                  <a:lnTo>
                    <a:pt x="339" y="153"/>
                  </a:lnTo>
                  <a:lnTo>
                    <a:pt x="330" y="149"/>
                  </a:lnTo>
                  <a:lnTo>
                    <a:pt x="323" y="146"/>
                  </a:lnTo>
                  <a:lnTo>
                    <a:pt x="341" y="134"/>
                  </a:lnTo>
                  <a:lnTo>
                    <a:pt x="360" y="122"/>
                  </a:lnTo>
                  <a:lnTo>
                    <a:pt x="381" y="111"/>
                  </a:lnTo>
                  <a:lnTo>
                    <a:pt x="402" y="99"/>
                  </a:lnTo>
                  <a:lnTo>
                    <a:pt x="424" y="91"/>
                  </a:lnTo>
                  <a:lnTo>
                    <a:pt x="447" y="80"/>
                  </a:lnTo>
                  <a:lnTo>
                    <a:pt x="470" y="71"/>
                  </a:lnTo>
                  <a:lnTo>
                    <a:pt x="496" y="64"/>
                  </a:lnTo>
                  <a:lnTo>
                    <a:pt x="506" y="46"/>
                  </a:lnTo>
                  <a:lnTo>
                    <a:pt x="518" y="29"/>
                  </a:lnTo>
                  <a:lnTo>
                    <a:pt x="528" y="14"/>
                  </a:lnTo>
                  <a:lnTo>
                    <a:pt x="539" y="0"/>
                  </a:lnTo>
                  <a:lnTo>
                    <a:pt x="500" y="11"/>
                  </a:lnTo>
                  <a:lnTo>
                    <a:pt x="463" y="23"/>
                  </a:lnTo>
                  <a:lnTo>
                    <a:pt x="427" y="35"/>
                  </a:lnTo>
                  <a:lnTo>
                    <a:pt x="393" y="49"/>
                  </a:lnTo>
                  <a:lnTo>
                    <a:pt x="360" y="64"/>
                  </a:lnTo>
                  <a:lnTo>
                    <a:pt x="327" y="79"/>
                  </a:lnTo>
                  <a:lnTo>
                    <a:pt x="298" y="95"/>
                  </a:lnTo>
                  <a:lnTo>
                    <a:pt x="268" y="111"/>
                  </a:lnTo>
                  <a:lnTo>
                    <a:pt x="240" y="129"/>
                  </a:lnTo>
                  <a:lnTo>
                    <a:pt x="214" y="147"/>
                  </a:lnTo>
                  <a:lnTo>
                    <a:pt x="187" y="167"/>
                  </a:lnTo>
                  <a:lnTo>
                    <a:pt x="164" y="187"/>
                  </a:lnTo>
                  <a:lnTo>
                    <a:pt x="141" y="208"/>
                  </a:lnTo>
                  <a:lnTo>
                    <a:pt x="119" y="229"/>
                  </a:lnTo>
                  <a:lnTo>
                    <a:pt x="100" y="252"/>
                  </a:lnTo>
                  <a:lnTo>
                    <a:pt x="80" y="275"/>
                  </a:lnTo>
                  <a:lnTo>
                    <a:pt x="61" y="301"/>
                  </a:lnTo>
                  <a:lnTo>
                    <a:pt x="45" y="328"/>
                  </a:lnTo>
                  <a:lnTo>
                    <a:pt x="31" y="355"/>
                  </a:lnTo>
                  <a:lnTo>
                    <a:pt x="21" y="383"/>
                  </a:lnTo>
                  <a:lnTo>
                    <a:pt x="12" y="411"/>
                  </a:lnTo>
                  <a:lnTo>
                    <a:pt x="4" y="440"/>
                  </a:lnTo>
                  <a:lnTo>
                    <a:pt x="1" y="468"/>
                  </a:lnTo>
                  <a:lnTo>
                    <a:pt x="0" y="498"/>
                  </a:lnTo>
                  <a:lnTo>
                    <a:pt x="1" y="532"/>
                  </a:lnTo>
                  <a:lnTo>
                    <a:pt x="7" y="565"/>
                  </a:lnTo>
                  <a:lnTo>
                    <a:pt x="15" y="598"/>
                  </a:lnTo>
                  <a:lnTo>
                    <a:pt x="27" y="629"/>
                  </a:lnTo>
                  <a:lnTo>
                    <a:pt x="40" y="662"/>
                  </a:lnTo>
                  <a:lnTo>
                    <a:pt x="58" y="692"/>
                  </a:lnTo>
                  <a:lnTo>
                    <a:pt x="77" y="723"/>
                  </a:lnTo>
                  <a:lnTo>
                    <a:pt x="101" y="753"/>
                  </a:lnTo>
                  <a:lnTo>
                    <a:pt x="120" y="775"/>
                  </a:lnTo>
                  <a:lnTo>
                    <a:pt x="141" y="797"/>
                  </a:lnTo>
                  <a:lnTo>
                    <a:pt x="162" y="818"/>
                  </a:lnTo>
                  <a:lnTo>
                    <a:pt x="186" y="838"/>
                  </a:lnTo>
                  <a:lnTo>
                    <a:pt x="210" y="857"/>
                  </a:lnTo>
                  <a:lnTo>
                    <a:pt x="237" y="874"/>
                  </a:lnTo>
                  <a:lnTo>
                    <a:pt x="263" y="891"/>
                  </a:lnTo>
                  <a:lnTo>
                    <a:pt x="292" y="906"/>
                  </a:lnTo>
                  <a:lnTo>
                    <a:pt x="314" y="918"/>
                  </a:lnTo>
                  <a:lnTo>
                    <a:pt x="338" y="930"/>
                  </a:lnTo>
                  <a:lnTo>
                    <a:pt x="362" y="941"/>
                  </a:lnTo>
                  <a:lnTo>
                    <a:pt x="385" y="950"/>
                  </a:lnTo>
                  <a:lnTo>
                    <a:pt x="409" y="960"/>
                  </a:lnTo>
                  <a:lnTo>
                    <a:pt x="435" y="969"/>
                  </a:lnTo>
                  <a:lnTo>
                    <a:pt x="458" y="978"/>
                  </a:lnTo>
                  <a:lnTo>
                    <a:pt x="484" y="985"/>
                  </a:lnTo>
                  <a:lnTo>
                    <a:pt x="476" y="976"/>
                  </a:lnTo>
                  <a:lnTo>
                    <a:pt x="469" y="966"/>
                  </a:lnTo>
                  <a:lnTo>
                    <a:pt x="461" y="957"/>
                  </a:lnTo>
                  <a:lnTo>
                    <a:pt x="454" y="947"/>
                  </a:lnTo>
                  <a:lnTo>
                    <a:pt x="447" y="938"/>
                  </a:lnTo>
                  <a:lnTo>
                    <a:pt x="441" y="929"/>
                  </a:lnTo>
                  <a:lnTo>
                    <a:pt x="435" y="918"/>
                  </a:lnTo>
                  <a:lnTo>
                    <a:pt x="429" y="9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7" name="Freeform 16"/>
            <p:cNvSpPr>
              <a:spLocks/>
            </p:cNvSpPr>
            <p:nvPr/>
          </p:nvSpPr>
          <p:spPr bwMode="auto">
            <a:xfrm>
              <a:off x="4875" y="760"/>
              <a:ext cx="72" cy="2"/>
            </a:xfrm>
            <a:custGeom>
              <a:avLst/>
              <a:gdLst>
                <a:gd name="T0" fmla="*/ 0 w 216"/>
                <a:gd name="T1" fmla="*/ 0 h 5"/>
                <a:gd name="T2" fmla="*/ 0 w 216"/>
                <a:gd name="T3" fmla="*/ 0 h 5"/>
                <a:gd name="T4" fmla="*/ 0 w 216"/>
                <a:gd name="T5" fmla="*/ 0 h 5"/>
                <a:gd name="T6" fmla="*/ 0 w 216"/>
                <a:gd name="T7" fmla="*/ 0 h 5"/>
                <a:gd name="T8" fmla="*/ 0 w 216"/>
                <a:gd name="T9" fmla="*/ 0 h 5"/>
                <a:gd name="T10" fmla="*/ 0 w 216"/>
                <a:gd name="T11" fmla="*/ 0 h 5"/>
                <a:gd name="T12" fmla="*/ 0 w 216"/>
                <a:gd name="T13" fmla="*/ 0 h 5"/>
                <a:gd name="T14" fmla="*/ 0 w 216"/>
                <a:gd name="T15" fmla="*/ 0 h 5"/>
                <a:gd name="T16" fmla="*/ 0 w 216"/>
                <a:gd name="T17" fmla="*/ 0 h 5"/>
                <a:gd name="T18" fmla="*/ 0 w 216"/>
                <a:gd name="T19" fmla="*/ 0 h 5"/>
                <a:gd name="T20" fmla="*/ 0 w 216"/>
                <a:gd name="T21" fmla="*/ 0 h 5"/>
                <a:gd name="T22" fmla="*/ 0 w 216"/>
                <a:gd name="T23" fmla="*/ 0 h 5"/>
                <a:gd name="T24" fmla="*/ 0 w 216"/>
                <a:gd name="T25" fmla="*/ 0 h 5"/>
                <a:gd name="T26" fmla="*/ 0 w 216"/>
                <a:gd name="T27" fmla="*/ 0 h 5"/>
                <a:gd name="T28" fmla="*/ 0 w 216"/>
                <a:gd name="T29" fmla="*/ 0 h 5"/>
                <a:gd name="T30" fmla="*/ 0 w 216"/>
                <a:gd name="T31" fmla="*/ 0 h 5"/>
                <a:gd name="T32" fmla="*/ 0 w 216"/>
                <a:gd name="T33" fmla="*/ 0 h 5"/>
                <a:gd name="T34" fmla="*/ 0 w 216"/>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
                <a:gd name="T55" fmla="*/ 0 h 5"/>
                <a:gd name="T56" fmla="*/ 216 w 216"/>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 h="5">
                  <a:moveTo>
                    <a:pt x="216" y="0"/>
                  </a:moveTo>
                  <a:lnTo>
                    <a:pt x="205" y="0"/>
                  </a:lnTo>
                  <a:lnTo>
                    <a:pt x="195" y="2"/>
                  </a:lnTo>
                  <a:lnTo>
                    <a:pt x="184" y="2"/>
                  </a:lnTo>
                  <a:lnTo>
                    <a:pt x="175" y="2"/>
                  </a:lnTo>
                  <a:lnTo>
                    <a:pt x="165" y="3"/>
                  </a:lnTo>
                  <a:lnTo>
                    <a:pt x="155" y="3"/>
                  </a:lnTo>
                  <a:lnTo>
                    <a:pt x="144" y="5"/>
                  </a:lnTo>
                  <a:lnTo>
                    <a:pt x="134" y="5"/>
                  </a:lnTo>
                  <a:lnTo>
                    <a:pt x="116" y="5"/>
                  </a:lnTo>
                  <a:lnTo>
                    <a:pt x="99" y="5"/>
                  </a:lnTo>
                  <a:lnTo>
                    <a:pt x="83" y="5"/>
                  </a:lnTo>
                  <a:lnTo>
                    <a:pt x="65" y="5"/>
                  </a:lnTo>
                  <a:lnTo>
                    <a:pt x="49" y="5"/>
                  </a:lnTo>
                  <a:lnTo>
                    <a:pt x="32" y="3"/>
                  </a:lnTo>
                  <a:lnTo>
                    <a:pt x="16" y="3"/>
                  </a:lnTo>
                  <a:lnTo>
                    <a:pt x="0" y="2"/>
                  </a:lnTo>
                  <a:lnTo>
                    <a:pt x="2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8" name="Freeform 17"/>
            <p:cNvSpPr>
              <a:spLocks/>
            </p:cNvSpPr>
            <p:nvPr/>
          </p:nvSpPr>
          <p:spPr bwMode="auto">
            <a:xfrm>
              <a:off x="4970" y="403"/>
              <a:ext cx="230" cy="341"/>
            </a:xfrm>
            <a:custGeom>
              <a:avLst/>
              <a:gdLst>
                <a:gd name="T0" fmla="*/ 0 w 689"/>
                <a:gd name="T1" fmla="*/ 0 h 1023"/>
                <a:gd name="T2" fmla="*/ 0 w 689"/>
                <a:gd name="T3" fmla="*/ 0 h 1023"/>
                <a:gd name="T4" fmla="*/ 0 w 689"/>
                <a:gd name="T5" fmla="*/ 0 h 1023"/>
                <a:gd name="T6" fmla="*/ 0 w 689"/>
                <a:gd name="T7" fmla="*/ 0 h 1023"/>
                <a:gd name="T8" fmla="*/ 0 w 689"/>
                <a:gd name="T9" fmla="*/ 0 h 1023"/>
                <a:gd name="T10" fmla="*/ 0 w 689"/>
                <a:gd name="T11" fmla="*/ 0 h 1023"/>
                <a:gd name="T12" fmla="*/ 0 w 689"/>
                <a:gd name="T13" fmla="*/ 0 h 1023"/>
                <a:gd name="T14" fmla="*/ 0 w 689"/>
                <a:gd name="T15" fmla="*/ 0 h 1023"/>
                <a:gd name="T16" fmla="*/ 0 w 689"/>
                <a:gd name="T17" fmla="*/ 0 h 1023"/>
                <a:gd name="T18" fmla="*/ 0 w 689"/>
                <a:gd name="T19" fmla="*/ 0 h 1023"/>
                <a:gd name="T20" fmla="*/ 0 w 689"/>
                <a:gd name="T21" fmla="*/ 0 h 1023"/>
                <a:gd name="T22" fmla="*/ 0 w 689"/>
                <a:gd name="T23" fmla="*/ 0 h 1023"/>
                <a:gd name="T24" fmla="*/ 0 w 689"/>
                <a:gd name="T25" fmla="*/ 0 h 1023"/>
                <a:gd name="T26" fmla="*/ 0 w 689"/>
                <a:gd name="T27" fmla="*/ 0 h 1023"/>
                <a:gd name="T28" fmla="*/ 0 w 689"/>
                <a:gd name="T29" fmla="*/ 0 h 1023"/>
                <a:gd name="T30" fmla="*/ 0 w 689"/>
                <a:gd name="T31" fmla="*/ 0 h 1023"/>
                <a:gd name="T32" fmla="*/ 0 w 689"/>
                <a:gd name="T33" fmla="*/ 0 h 1023"/>
                <a:gd name="T34" fmla="*/ 0 w 689"/>
                <a:gd name="T35" fmla="*/ 0 h 1023"/>
                <a:gd name="T36" fmla="*/ 0 w 689"/>
                <a:gd name="T37" fmla="*/ 0 h 1023"/>
                <a:gd name="T38" fmla="*/ 0 w 689"/>
                <a:gd name="T39" fmla="*/ 0 h 1023"/>
                <a:gd name="T40" fmla="*/ 0 w 689"/>
                <a:gd name="T41" fmla="*/ 0 h 1023"/>
                <a:gd name="T42" fmla="*/ 0 w 689"/>
                <a:gd name="T43" fmla="*/ 0 h 1023"/>
                <a:gd name="T44" fmla="*/ 0 w 689"/>
                <a:gd name="T45" fmla="*/ 0 h 1023"/>
                <a:gd name="T46" fmla="*/ 0 w 689"/>
                <a:gd name="T47" fmla="*/ 0 h 1023"/>
                <a:gd name="T48" fmla="*/ 0 w 689"/>
                <a:gd name="T49" fmla="*/ 0 h 1023"/>
                <a:gd name="T50" fmla="*/ 0 w 689"/>
                <a:gd name="T51" fmla="*/ 0 h 1023"/>
                <a:gd name="T52" fmla="*/ 0 w 689"/>
                <a:gd name="T53" fmla="*/ 0 h 1023"/>
                <a:gd name="T54" fmla="*/ 0 w 689"/>
                <a:gd name="T55" fmla="*/ 0 h 1023"/>
                <a:gd name="T56" fmla="*/ 0 w 689"/>
                <a:gd name="T57" fmla="*/ 0 h 1023"/>
                <a:gd name="T58" fmla="*/ 0 w 689"/>
                <a:gd name="T59" fmla="*/ 0 h 1023"/>
                <a:gd name="T60" fmla="*/ 0 w 689"/>
                <a:gd name="T61" fmla="*/ 0 h 1023"/>
                <a:gd name="T62" fmla="*/ 0 w 689"/>
                <a:gd name="T63" fmla="*/ 0 h 1023"/>
                <a:gd name="T64" fmla="*/ 0 w 689"/>
                <a:gd name="T65" fmla="*/ 0 h 1023"/>
                <a:gd name="T66" fmla="*/ 0 w 689"/>
                <a:gd name="T67" fmla="*/ 0 h 1023"/>
                <a:gd name="T68" fmla="*/ 0 w 689"/>
                <a:gd name="T69" fmla="*/ 0 h 1023"/>
                <a:gd name="T70" fmla="*/ 0 w 689"/>
                <a:gd name="T71" fmla="*/ 0 h 1023"/>
                <a:gd name="T72" fmla="*/ 0 w 689"/>
                <a:gd name="T73" fmla="*/ 0 h 1023"/>
                <a:gd name="T74" fmla="*/ 0 w 689"/>
                <a:gd name="T75" fmla="*/ 0 h 1023"/>
                <a:gd name="T76" fmla="*/ 0 w 689"/>
                <a:gd name="T77" fmla="*/ 0 h 1023"/>
                <a:gd name="T78" fmla="*/ 0 w 689"/>
                <a:gd name="T79" fmla="*/ 0 h 1023"/>
                <a:gd name="T80" fmla="*/ 0 w 689"/>
                <a:gd name="T81" fmla="*/ 0 h 1023"/>
                <a:gd name="T82" fmla="*/ 0 w 689"/>
                <a:gd name="T83" fmla="*/ 0 h 1023"/>
                <a:gd name="T84" fmla="*/ 0 w 689"/>
                <a:gd name="T85" fmla="*/ 0 h 1023"/>
                <a:gd name="T86" fmla="*/ 0 w 689"/>
                <a:gd name="T87" fmla="*/ 0 h 1023"/>
                <a:gd name="T88" fmla="*/ 0 w 689"/>
                <a:gd name="T89" fmla="*/ 0 h 1023"/>
                <a:gd name="T90" fmla="*/ 0 w 689"/>
                <a:gd name="T91" fmla="*/ 0 h 1023"/>
                <a:gd name="T92" fmla="*/ 0 w 689"/>
                <a:gd name="T93" fmla="*/ 0 h 1023"/>
                <a:gd name="T94" fmla="*/ 0 w 689"/>
                <a:gd name="T95" fmla="*/ 0 h 1023"/>
                <a:gd name="T96" fmla="*/ 0 w 689"/>
                <a:gd name="T97" fmla="*/ 0 h 1023"/>
                <a:gd name="T98" fmla="*/ 0 w 689"/>
                <a:gd name="T99" fmla="*/ 0 h 1023"/>
                <a:gd name="T100" fmla="*/ 0 w 689"/>
                <a:gd name="T101" fmla="*/ 0 h 1023"/>
                <a:gd name="T102" fmla="*/ 0 w 689"/>
                <a:gd name="T103" fmla="*/ 0 h 1023"/>
                <a:gd name="T104" fmla="*/ 0 w 689"/>
                <a:gd name="T105" fmla="*/ 0 h 1023"/>
                <a:gd name="T106" fmla="*/ 0 w 689"/>
                <a:gd name="T107" fmla="*/ 0 h 102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9"/>
                <a:gd name="T163" fmla="*/ 0 h 1023"/>
                <a:gd name="T164" fmla="*/ 689 w 689"/>
                <a:gd name="T165" fmla="*/ 1023 h 102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9" h="1023">
                  <a:moveTo>
                    <a:pt x="411" y="121"/>
                  </a:moveTo>
                  <a:lnTo>
                    <a:pt x="389" y="109"/>
                  </a:lnTo>
                  <a:lnTo>
                    <a:pt x="365" y="97"/>
                  </a:lnTo>
                  <a:lnTo>
                    <a:pt x="341" y="86"/>
                  </a:lnTo>
                  <a:lnTo>
                    <a:pt x="317" y="76"/>
                  </a:lnTo>
                  <a:lnTo>
                    <a:pt x="292" y="67"/>
                  </a:lnTo>
                  <a:lnTo>
                    <a:pt x="268" y="58"/>
                  </a:lnTo>
                  <a:lnTo>
                    <a:pt x="243" y="49"/>
                  </a:lnTo>
                  <a:lnTo>
                    <a:pt x="217" y="42"/>
                  </a:lnTo>
                  <a:lnTo>
                    <a:pt x="191" y="34"/>
                  </a:lnTo>
                  <a:lnTo>
                    <a:pt x="165" y="27"/>
                  </a:lnTo>
                  <a:lnTo>
                    <a:pt x="139" y="21"/>
                  </a:lnTo>
                  <a:lnTo>
                    <a:pt x="112" y="16"/>
                  </a:lnTo>
                  <a:lnTo>
                    <a:pt x="83" y="10"/>
                  </a:lnTo>
                  <a:lnTo>
                    <a:pt x="57" y="7"/>
                  </a:lnTo>
                  <a:lnTo>
                    <a:pt x="28" y="3"/>
                  </a:lnTo>
                  <a:lnTo>
                    <a:pt x="0" y="0"/>
                  </a:lnTo>
                  <a:lnTo>
                    <a:pt x="89" y="67"/>
                  </a:lnTo>
                  <a:lnTo>
                    <a:pt x="107" y="71"/>
                  </a:lnTo>
                  <a:lnTo>
                    <a:pt x="124" y="74"/>
                  </a:lnTo>
                  <a:lnTo>
                    <a:pt x="140" y="79"/>
                  </a:lnTo>
                  <a:lnTo>
                    <a:pt x="158" y="83"/>
                  </a:lnTo>
                  <a:lnTo>
                    <a:pt x="174" y="88"/>
                  </a:lnTo>
                  <a:lnTo>
                    <a:pt x="191" y="94"/>
                  </a:lnTo>
                  <a:lnTo>
                    <a:pt x="207" y="98"/>
                  </a:lnTo>
                  <a:lnTo>
                    <a:pt x="223" y="104"/>
                  </a:lnTo>
                  <a:lnTo>
                    <a:pt x="240" y="110"/>
                  </a:lnTo>
                  <a:lnTo>
                    <a:pt x="256" y="116"/>
                  </a:lnTo>
                  <a:lnTo>
                    <a:pt x="273" y="122"/>
                  </a:lnTo>
                  <a:lnTo>
                    <a:pt x="289" y="128"/>
                  </a:lnTo>
                  <a:lnTo>
                    <a:pt x="304" y="136"/>
                  </a:lnTo>
                  <a:lnTo>
                    <a:pt x="320" y="141"/>
                  </a:lnTo>
                  <a:lnTo>
                    <a:pt x="335" y="149"/>
                  </a:lnTo>
                  <a:lnTo>
                    <a:pt x="351" y="156"/>
                  </a:lnTo>
                  <a:lnTo>
                    <a:pt x="335" y="164"/>
                  </a:lnTo>
                  <a:lnTo>
                    <a:pt x="320" y="170"/>
                  </a:lnTo>
                  <a:lnTo>
                    <a:pt x="307" y="176"/>
                  </a:lnTo>
                  <a:lnTo>
                    <a:pt x="293" y="182"/>
                  </a:lnTo>
                  <a:lnTo>
                    <a:pt x="280" y="188"/>
                  </a:lnTo>
                  <a:lnTo>
                    <a:pt x="268" y="192"/>
                  </a:lnTo>
                  <a:lnTo>
                    <a:pt x="258" y="197"/>
                  </a:lnTo>
                  <a:lnTo>
                    <a:pt x="247" y="201"/>
                  </a:lnTo>
                  <a:lnTo>
                    <a:pt x="283" y="237"/>
                  </a:lnTo>
                  <a:lnTo>
                    <a:pt x="301" y="231"/>
                  </a:lnTo>
                  <a:lnTo>
                    <a:pt x="319" y="224"/>
                  </a:lnTo>
                  <a:lnTo>
                    <a:pt x="335" y="218"/>
                  </a:lnTo>
                  <a:lnTo>
                    <a:pt x="351" y="210"/>
                  </a:lnTo>
                  <a:lnTo>
                    <a:pt x="365" y="204"/>
                  </a:lnTo>
                  <a:lnTo>
                    <a:pt x="378" y="198"/>
                  </a:lnTo>
                  <a:lnTo>
                    <a:pt x="392" y="192"/>
                  </a:lnTo>
                  <a:lnTo>
                    <a:pt x="402" y="186"/>
                  </a:lnTo>
                  <a:lnTo>
                    <a:pt x="417" y="195"/>
                  </a:lnTo>
                  <a:lnTo>
                    <a:pt x="432" y="206"/>
                  </a:lnTo>
                  <a:lnTo>
                    <a:pt x="445" y="216"/>
                  </a:lnTo>
                  <a:lnTo>
                    <a:pt x="460" y="226"/>
                  </a:lnTo>
                  <a:lnTo>
                    <a:pt x="474" y="237"/>
                  </a:lnTo>
                  <a:lnTo>
                    <a:pt x="485" y="249"/>
                  </a:lnTo>
                  <a:lnTo>
                    <a:pt x="497" y="262"/>
                  </a:lnTo>
                  <a:lnTo>
                    <a:pt x="509" y="274"/>
                  </a:lnTo>
                  <a:lnTo>
                    <a:pt x="532" y="301"/>
                  </a:lnTo>
                  <a:lnTo>
                    <a:pt x="552" y="328"/>
                  </a:lnTo>
                  <a:lnTo>
                    <a:pt x="569" y="355"/>
                  </a:lnTo>
                  <a:lnTo>
                    <a:pt x="584" y="382"/>
                  </a:lnTo>
                  <a:lnTo>
                    <a:pt x="594" y="408"/>
                  </a:lnTo>
                  <a:lnTo>
                    <a:pt x="603" y="437"/>
                  </a:lnTo>
                  <a:lnTo>
                    <a:pt x="608" y="464"/>
                  </a:lnTo>
                  <a:lnTo>
                    <a:pt x="611" y="492"/>
                  </a:lnTo>
                  <a:lnTo>
                    <a:pt x="386" y="498"/>
                  </a:lnTo>
                  <a:lnTo>
                    <a:pt x="383" y="543"/>
                  </a:lnTo>
                  <a:lnTo>
                    <a:pt x="612" y="537"/>
                  </a:lnTo>
                  <a:lnTo>
                    <a:pt x="612" y="559"/>
                  </a:lnTo>
                  <a:lnTo>
                    <a:pt x="609" y="583"/>
                  </a:lnTo>
                  <a:lnTo>
                    <a:pt x="605" y="605"/>
                  </a:lnTo>
                  <a:lnTo>
                    <a:pt x="597" y="629"/>
                  </a:lnTo>
                  <a:lnTo>
                    <a:pt x="590" y="653"/>
                  </a:lnTo>
                  <a:lnTo>
                    <a:pt x="578" y="677"/>
                  </a:lnTo>
                  <a:lnTo>
                    <a:pt x="566" y="699"/>
                  </a:lnTo>
                  <a:lnTo>
                    <a:pt x="551" y="723"/>
                  </a:lnTo>
                  <a:lnTo>
                    <a:pt x="538" y="743"/>
                  </a:lnTo>
                  <a:lnTo>
                    <a:pt x="524" y="760"/>
                  </a:lnTo>
                  <a:lnTo>
                    <a:pt x="509" y="777"/>
                  </a:lnTo>
                  <a:lnTo>
                    <a:pt x="494" y="793"/>
                  </a:lnTo>
                  <a:lnTo>
                    <a:pt x="478" y="810"/>
                  </a:lnTo>
                  <a:lnTo>
                    <a:pt x="462" y="823"/>
                  </a:lnTo>
                  <a:lnTo>
                    <a:pt x="444" y="836"/>
                  </a:lnTo>
                  <a:lnTo>
                    <a:pt x="426" y="850"/>
                  </a:lnTo>
                  <a:lnTo>
                    <a:pt x="408" y="844"/>
                  </a:lnTo>
                  <a:lnTo>
                    <a:pt x="390" y="838"/>
                  </a:lnTo>
                  <a:lnTo>
                    <a:pt x="374" y="832"/>
                  </a:lnTo>
                  <a:lnTo>
                    <a:pt x="357" y="826"/>
                  </a:lnTo>
                  <a:lnTo>
                    <a:pt x="341" y="822"/>
                  </a:lnTo>
                  <a:lnTo>
                    <a:pt x="326" y="816"/>
                  </a:lnTo>
                  <a:lnTo>
                    <a:pt x="311" y="811"/>
                  </a:lnTo>
                  <a:lnTo>
                    <a:pt x="298" y="807"/>
                  </a:lnTo>
                  <a:lnTo>
                    <a:pt x="289" y="817"/>
                  </a:lnTo>
                  <a:lnTo>
                    <a:pt x="281" y="829"/>
                  </a:lnTo>
                  <a:lnTo>
                    <a:pt x="273" y="839"/>
                  </a:lnTo>
                  <a:lnTo>
                    <a:pt x="265" y="850"/>
                  </a:lnTo>
                  <a:lnTo>
                    <a:pt x="286" y="856"/>
                  </a:lnTo>
                  <a:lnTo>
                    <a:pt x="304" y="862"/>
                  </a:lnTo>
                  <a:lnTo>
                    <a:pt x="320" y="866"/>
                  </a:lnTo>
                  <a:lnTo>
                    <a:pt x="335" y="871"/>
                  </a:lnTo>
                  <a:lnTo>
                    <a:pt x="347" y="875"/>
                  </a:lnTo>
                  <a:lnTo>
                    <a:pt x="357" y="880"/>
                  </a:lnTo>
                  <a:lnTo>
                    <a:pt x="366" y="883"/>
                  </a:lnTo>
                  <a:lnTo>
                    <a:pt x="372" y="886"/>
                  </a:lnTo>
                  <a:lnTo>
                    <a:pt x="354" y="898"/>
                  </a:lnTo>
                  <a:lnTo>
                    <a:pt x="337" y="910"/>
                  </a:lnTo>
                  <a:lnTo>
                    <a:pt x="317" y="920"/>
                  </a:lnTo>
                  <a:lnTo>
                    <a:pt x="298" y="930"/>
                  </a:lnTo>
                  <a:lnTo>
                    <a:pt x="277" y="939"/>
                  </a:lnTo>
                  <a:lnTo>
                    <a:pt x="255" y="948"/>
                  </a:lnTo>
                  <a:lnTo>
                    <a:pt x="232" y="957"/>
                  </a:lnTo>
                  <a:lnTo>
                    <a:pt x="210" y="965"/>
                  </a:lnTo>
                  <a:lnTo>
                    <a:pt x="206" y="978"/>
                  </a:lnTo>
                  <a:lnTo>
                    <a:pt x="203" y="993"/>
                  </a:lnTo>
                  <a:lnTo>
                    <a:pt x="198" y="1008"/>
                  </a:lnTo>
                  <a:lnTo>
                    <a:pt x="194" y="1023"/>
                  </a:lnTo>
                  <a:lnTo>
                    <a:pt x="197" y="1021"/>
                  </a:lnTo>
                  <a:lnTo>
                    <a:pt x="201" y="1020"/>
                  </a:lnTo>
                  <a:lnTo>
                    <a:pt x="204" y="1020"/>
                  </a:lnTo>
                  <a:lnTo>
                    <a:pt x="207" y="1018"/>
                  </a:lnTo>
                  <a:lnTo>
                    <a:pt x="232" y="1009"/>
                  </a:lnTo>
                  <a:lnTo>
                    <a:pt x="258" y="1002"/>
                  </a:lnTo>
                  <a:lnTo>
                    <a:pt x="281" y="992"/>
                  </a:lnTo>
                  <a:lnTo>
                    <a:pt x="305" y="983"/>
                  </a:lnTo>
                  <a:lnTo>
                    <a:pt x="329" y="972"/>
                  </a:lnTo>
                  <a:lnTo>
                    <a:pt x="351" y="962"/>
                  </a:lnTo>
                  <a:lnTo>
                    <a:pt x="374" y="951"/>
                  </a:lnTo>
                  <a:lnTo>
                    <a:pt x="395" y="939"/>
                  </a:lnTo>
                  <a:lnTo>
                    <a:pt x="415" y="929"/>
                  </a:lnTo>
                  <a:lnTo>
                    <a:pt x="435" y="917"/>
                  </a:lnTo>
                  <a:lnTo>
                    <a:pt x="454" y="904"/>
                  </a:lnTo>
                  <a:lnTo>
                    <a:pt x="474" y="890"/>
                  </a:lnTo>
                  <a:lnTo>
                    <a:pt x="491" y="878"/>
                  </a:lnTo>
                  <a:lnTo>
                    <a:pt x="509" y="863"/>
                  </a:lnTo>
                  <a:lnTo>
                    <a:pt x="526" y="850"/>
                  </a:lnTo>
                  <a:lnTo>
                    <a:pt x="542" y="835"/>
                  </a:lnTo>
                  <a:lnTo>
                    <a:pt x="578" y="798"/>
                  </a:lnTo>
                  <a:lnTo>
                    <a:pt x="609" y="760"/>
                  </a:lnTo>
                  <a:lnTo>
                    <a:pt x="634" y="720"/>
                  </a:lnTo>
                  <a:lnTo>
                    <a:pt x="657" y="680"/>
                  </a:lnTo>
                  <a:lnTo>
                    <a:pt x="672" y="637"/>
                  </a:lnTo>
                  <a:lnTo>
                    <a:pt x="683" y="593"/>
                  </a:lnTo>
                  <a:lnTo>
                    <a:pt x="688" y="549"/>
                  </a:lnTo>
                  <a:lnTo>
                    <a:pt x="689" y="502"/>
                  </a:lnTo>
                  <a:lnTo>
                    <a:pt x="688" y="474"/>
                  </a:lnTo>
                  <a:lnTo>
                    <a:pt x="683" y="446"/>
                  </a:lnTo>
                  <a:lnTo>
                    <a:pt x="678" y="417"/>
                  </a:lnTo>
                  <a:lnTo>
                    <a:pt x="669" y="391"/>
                  </a:lnTo>
                  <a:lnTo>
                    <a:pt x="658" y="364"/>
                  </a:lnTo>
                  <a:lnTo>
                    <a:pt x="646" y="338"/>
                  </a:lnTo>
                  <a:lnTo>
                    <a:pt x="631" y="314"/>
                  </a:lnTo>
                  <a:lnTo>
                    <a:pt x="615" y="289"/>
                  </a:lnTo>
                  <a:lnTo>
                    <a:pt x="597" y="267"/>
                  </a:lnTo>
                  <a:lnTo>
                    <a:pt x="576" y="243"/>
                  </a:lnTo>
                  <a:lnTo>
                    <a:pt x="554" y="221"/>
                  </a:lnTo>
                  <a:lnTo>
                    <a:pt x="530" y="200"/>
                  </a:lnTo>
                  <a:lnTo>
                    <a:pt x="503" y="179"/>
                  </a:lnTo>
                  <a:lnTo>
                    <a:pt x="475" y="159"/>
                  </a:lnTo>
                  <a:lnTo>
                    <a:pt x="444" y="140"/>
                  </a:lnTo>
                  <a:lnTo>
                    <a:pt x="411"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9" name="Freeform 18"/>
            <p:cNvSpPr>
              <a:spLocks/>
            </p:cNvSpPr>
            <p:nvPr/>
          </p:nvSpPr>
          <p:spPr bwMode="auto">
            <a:xfrm>
              <a:off x="4943" y="401"/>
              <a:ext cx="156" cy="359"/>
            </a:xfrm>
            <a:custGeom>
              <a:avLst/>
              <a:gdLst>
                <a:gd name="T0" fmla="*/ 0 w 469"/>
                <a:gd name="T1" fmla="*/ 0 h 1078"/>
                <a:gd name="T2" fmla="*/ 0 w 469"/>
                <a:gd name="T3" fmla="*/ 0 h 1078"/>
                <a:gd name="T4" fmla="*/ 0 w 469"/>
                <a:gd name="T5" fmla="*/ 0 h 1078"/>
                <a:gd name="T6" fmla="*/ 0 w 469"/>
                <a:gd name="T7" fmla="*/ 0 h 1078"/>
                <a:gd name="T8" fmla="*/ 0 w 469"/>
                <a:gd name="T9" fmla="*/ 0 h 1078"/>
                <a:gd name="T10" fmla="*/ 0 w 469"/>
                <a:gd name="T11" fmla="*/ 0 h 1078"/>
                <a:gd name="T12" fmla="*/ 0 w 469"/>
                <a:gd name="T13" fmla="*/ 0 h 1078"/>
                <a:gd name="T14" fmla="*/ 0 w 469"/>
                <a:gd name="T15" fmla="*/ 0 h 1078"/>
                <a:gd name="T16" fmla="*/ 0 w 469"/>
                <a:gd name="T17" fmla="*/ 0 h 1078"/>
                <a:gd name="T18" fmla="*/ 0 w 469"/>
                <a:gd name="T19" fmla="*/ 0 h 1078"/>
                <a:gd name="T20" fmla="*/ 0 w 469"/>
                <a:gd name="T21" fmla="*/ 0 h 1078"/>
                <a:gd name="T22" fmla="*/ 0 w 469"/>
                <a:gd name="T23" fmla="*/ 0 h 1078"/>
                <a:gd name="T24" fmla="*/ 0 w 469"/>
                <a:gd name="T25" fmla="*/ 0 h 1078"/>
                <a:gd name="T26" fmla="*/ 0 w 469"/>
                <a:gd name="T27" fmla="*/ 0 h 1078"/>
                <a:gd name="T28" fmla="*/ 0 w 469"/>
                <a:gd name="T29" fmla="*/ 0 h 1078"/>
                <a:gd name="T30" fmla="*/ 0 w 469"/>
                <a:gd name="T31" fmla="*/ 0 h 1078"/>
                <a:gd name="T32" fmla="*/ 0 w 469"/>
                <a:gd name="T33" fmla="*/ 0 h 1078"/>
                <a:gd name="T34" fmla="*/ 0 w 469"/>
                <a:gd name="T35" fmla="*/ 0 h 1078"/>
                <a:gd name="T36" fmla="*/ 0 w 469"/>
                <a:gd name="T37" fmla="*/ 0 h 1078"/>
                <a:gd name="T38" fmla="*/ 0 w 469"/>
                <a:gd name="T39" fmla="*/ 0 h 1078"/>
                <a:gd name="T40" fmla="*/ 0 w 469"/>
                <a:gd name="T41" fmla="*/ 0 h 1078"/>
                <a:gd name="T42" fmla="*/ 0 w 469"/>
                <a:gd name="T43" fmla="*/ 0 h 1078"/>
                <a:gd name="T44" fmla="*/ 0 w 469"/>
                <a:gd name="T45" fmla="*/ 0 h 1078"/>
                <a:gd name="T46" fmla="*/ 0 w 469"/>
                <a:gd name="T47" fmla="*/ 0 h 1078"/>
                <a:gd name="T48" fmla="*/ 0 w 469"/>
                <a:gd name="T49" fmla="*/ 0 h 1078"/>
                <a:gd name="T50" fmla="*/ 0 w 469"/>
                <a:gd name="T51" fmla="*/ 0 h 1078"/>
                <a:gd name="T52" fmla="*/ 0 w 469"/>
                <a:gd name="T53" fmla="*/ 0 h 1078"/>
                <a:gd name="T54" fmla="*/ 0 w 469"/>
                <a:gd name="T55" fmla="*/ 0 h 1078"/>
                <a:gd name="T56" fmla="*/ 0 w 469"/>
                <a:gd name="T57" fmla="*/ 0 h 1078"/>
                <a:gd name="T58" fmla="*/ 0 w 469"/>
                <a:gd name="T59" fmla="*/ 0 h 1078"/>
                <a:gd name="T60" fmla="*/ 0 w 469"/>
                <a:gd name="T61" fmla="*/ 0 h 1078"/>
                <a:gd name="T62" fmla="*/ 0 w 469"/>
                <a:gd name="T63" fmla="*/ 0 h 1078"/>
                <a:gd name="T64" fmla="*/ 0 w 469"/>
                <a:gd name="T65" fmla="*/ 0 h 1078"/>
                <a:gd name="T66" fmla="*/ 0 w 469"/>
                <a:gd name="T67" fmla="*/ 0 h 1078"/>
                <a:gd name="T68" fmla="*/ 0 w 469"/>
                <a:gd name="T69" fmla="*/ 0 h 1078"/>
                <a:gd name="T70" fmla="*/ 0 w 469"/>
                <a:gd name="T71" fmla="*/ 0 h 1078"/>
                <a:gd name="T72" fmla="*/ 0 w 469"/>
                <a:gd name="T73" fmla="*/ 0 h 1078"/>
                <a:gd name="T74" fmla="*/ 0 w 469"/>
                <a:gd name="T75" fmla="*/ 0 h 1078"/>
                <a:gd name="T76" fmla="*/ 0 w 469"/>
                <a:gd name="T77" fmla="*/ 0 h 1078"/>
                <a:gd name="T78" fmla="*/ 0 w 469"/>
                <a:gd name="T79" fmla="*/ 0 h 1078"/>
                <a:gd name="T80" fmla="*/ 0 w 469"/>
                <a:gd name="T81" fmla="*/ 0 h 1078"/>
                <a:gd name="T82" fmla="*/ 0 w 469"/>
                <a:gd name="T83" fmla="*/ 0 h 1078"/>
                <a:gd name="T84" fmla="*/ 0 w 469"/>
                <a:gd name="T85" fmla="*/ 0 h 1078"/>
                <a:gd name="T86" fmla="*/ 0 w 469"/>
                <a:gd name="T87" fmla="*/ 0 h 1078"/>
                <a:gd name="T88" fmla="*/ 0 w 469"/>
                <a:gd name="T89" fmla="*/ 0 h 1078"/>
                <a:gd name="T90" fmla="*/ 0 w 469"/>
                <a:gd name="T91" fmla="*/ 0 h 1078"/>
                <a:gd name="T92" fmla="*/ 0 w 469"/>
                <a:gd name="T93" fmla="*/ 0 h 1078"/>
                <a:gd name="T94" fmla="*/ 0 w 469"/>
                <a:gd name="T95" fmla="*/ 0 h 1078"/>
                <a:gd name="T96" fmla="*/ 0 w 469"/>
                <a:gd name="T97" fmla="*/ 0 h 1078"/>
                <a:gd name="T98" fmla="*/ 0 w 469"/>
                <a:gd name="T99" fmla="*/ 0 h 1078"/>
                <a:gd name="T100" fmla="*/ 0 w 469"/>
                <a:gd name="T101" fmla="*/ 0 h 1078"/>
                <a:gd name="T102" fmla="*/ 0 w 469"/>
                <a:gd name="T103" fmla="*/ 0 h 10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69"/>
                <a:gd name="T157" fmla="*/ 0 h 1078"/>
                <a:gd name="T158" fmla="*/ 469 w 469"/>
                <a:gd name="T159" fmla="*/ 1078 h 10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69" h="1078">
                  <a:moveTo>
                    <a:pt x="146" y="1007"/>
                  </a:moveTo>
                  <a:lnTo>
                    <a:pt x="162" y="992"/>
                  </a:lnTo>
                  <a:lnTo>
                    <a:pt x="177" y="974"/>
                  </a:lnTo>
                  <a:lnTo>
                    <a:pt x="193" y="956"/>
                  </a:lnTo>
                  <a:lnTo>
                    <a:pt x="211" y="935"/>
                  </a:lnTo>
                  <a:lnTo>
                    <a:pt x="227" y="914"/>
                  </a:lnTo>
                  <a:lnTo>
                    <a:pt x="244" y="890"/>
                  </a:lnTo>
                  <a:lnTo>
                    <a:pt x="262" y="865"/>
                  </a:lnTo>
                  <a:lnTo>
                    <a:pt x="280" y="838"/>
                  </a:lnTo>
                  <a:lnTo>
                    <a:pt x="289" y="841"/>
                  </a:lnTo>
                  <a:lnTo>
                    <a:pt x="297" y="842"/>
                  </a:lnTo>
                  <a:lnTo>
                    <a:pt x="306" y="845"/>
                  </a:lnTo>
                  <a:lnTo>
                    <a:pt x="315" y="847"/>
                  </a:lnTo>
                  <a:lnTo>
                    <a:pt x="324" y="850"/>
                  </a:lnTo>
                  <a:lnTo>
                    <a:pt x="332" y="851"/>
                  </a:lnTo>
                  <a:lnTo>
                    <a:pt x="341" y="854"/>
                  </a:lnTo>
                  <a:lnTo>
                    <a:pt x="348" y="856"/>
                  </a:lnTo>
                  <a:lnTo>
                    <a:pt x="356" y="845"/>
                  </a:lnTo>
                  <a:lnTo>
                    <a:pt x="364" y="835"/>
                  </a:lnTo>
                  <a:lnTo>
                    <a:pt x="372" y="823"/>
                  </a:lnTo>
                  <a:lnTo>
                    <a:pt x="381" y="813"/>
                  </a:lnTo>
                  <a:lnTo>
                    <a:pt x="370" y="810"/>
                  </a:lnTo>
                  <a:lnTo>
                    <a:pt x="360" y="807"/>
                  </a:lnTo>
                  <a:lnTo>
                    <a:pt x="351" y="804"/>
                  </a:lnTo>
                  <a:lnTo>
                    <a:pt x="341" y="801"/>
                  </a:lnTo>
                  <a:lnTo>
                    <a:pt x="332" y="799"/>
                  </a:lnTo>
                  <a:lnTo>
                    <a:pt x="323" y="796"/>
                  </a:lnTo>
                  <a:lnTo>
                    <a:pt x="314" y="795"/>
                  </a:lnTo>
                  <a:lnTo>
                    <a:pt x="306" y="792"/>
                  </a:lnTo>
                  <a:lnTo>
                    <a:pt x="327" y="756"/>
                  </a:lnTo>
                  <a:lnTo>
                    <a:pt x="345" y="722"/>
                  </a:lnTo>
                  <a:lnTo>
                    <a:pt x="359" y="689"/>
                  </a:lnTo>
                  <a:lnTo>
                    <a:pt x="372" y="658"/>
                  </a:lnTo>
                  <a:lnTo>
                    <a:pt x="381" y="628"/>
                  </a:lnTo>
                  <a:lnTo>
                    <a:pt x="387" y="601"/>
                  </a:lnTo>
                  <a:lnTo>
                    <a:pt x="390" y="574"/>
                  </a:lnTo>
                  <a:lnTo>
                    <a:pt x="391" y="550"/>
                  </a:lnTo>
                  <a:lnTo>
                    <a:pt x="466" y="549"/>
                  </a:lnTo>
                  <a:lnTo>
                    <a:pt x="469" y="504"/>
                  </a:lnTo>
                  <a:lnTo>
                    <a:pt x="385" y="507"/>
                  </a:lnTo>
                  <a:lnTo>
                    <a:pt x="382" y="479"/>
                  </a:lnTo>
                  <a:lnTo>
                    <a:pt x="378" y="450"/>
                  </a:lnTo>
                  <a:lnTo>
                    <a:pt x="370" y="422"/>
                  </a:lnTo>
                  <a:lnTo>
                    <a:pt x="360" y="392"/>
                  </a:lnTo>
                  <a:lnTo>
                    <a:pt x="347" y="362"/>
                  </a:lnTo>
                  <a:lnTo>
                    <a:pt x="332" y="332"/>
                  </a:lnTo>
                  <a:lnTo>
                    <a:pt x="312" y="301"/>
                  </a:lnTo>
                  <a:lnTo>
                    <a:pt x="292" y="268"/>
                  </a:lnTo>
                  <a:lnTo>
                    <a:pt x="302" y="265"/>
                  </a:lnTo>
                  <a:lnTo>
                    <a:pt x="311" y="262"/>
                  </a:lnTo>
                  <a:lnTo>
                    <a:pt x="321" y="258"/>
                  </a:lnTo>
                  <a:lnTo>
                    <a:pt x="330" y="255"/>
                  </a:lnTo>
                  <a:lnTo>
                    <a:pt x="339" y="252"/>
                  </a:lnTo>
                  <a:lnTo>
                    <a:pt x="348" y="249"/>
                  </a:lnTo>
                  <a:lnTo>
                    <a:pt x="357" y="246"/>
                  </a:lnTo>
                  <a:lnTo>
                    <a:pt x="366" y="243"/>
                  </a:lnTo>
                  <a:lnTo>
                    <a:pt x="330" y="207"/>
                  </a:lnTo>
                  <a:lnTo>
                    <a:pt x="327" y="207"/>
                  </a:lnTo>
                  <a:lnTo>
                    <a:pt x="326" y="209"/>
                  </a:lnTo>
                  <a:lnTo>
                    <a:pt x="323" y="209"/>
                  </a:lnTo>
                  <a:lnTo>
                    <a:pt x="320" y="210"/>
                  </a:lnTo>
                  <a:lnTo>
                    <a:pt x="266" y="230"/>
                  </a:lnTo>
                  <a:lnTo>
                    <a:pt x="248" y="204"/>
                  </a:lnTo>
                  <a:lnTo>
                    <a:pt x="230" y="182"/>
                  </a:lnTo>
                  <a:lnTo>
                    <a:pt x="213" y="159"/>
                  </a:lnTo>
                  <a:lnTo>
                    <a:pt x="193" y="137"/>
                  </a:lnTo>
                  <a:lnTo>
                    <a:pt x="172" y="118"/>
                  </a:lnTo>
                  <a:lnTo>
                    <a:pt x="152" y="97"/>
                  </a:lnTo>
                  <a:lnTo>
                    <a:pt x="129" y="79"/>
                  </a:lnTo>
                  <a:lnTo>
                    <a:pt x="107" y="61"/>
                  </a:lnTo>
                  <a:lnTo>
                    <a:pt x="116" y="62"/>
                  </a:lnTo>
                  <a:lnTo>
                    <a:pt x="123" y="64"/>
                  </a:lnTo>
                  <a:lnTo>
                    <a:pt x="132" y="65"/>
                  </a:lnTo>
                  <a:lnTo>
                    <a:pt x="140" y="67"/>
                  </a:lnTo>
                  <a:lnTo>
                    <a:pt x="149" y="68"/>
                  </a:lnTo>
                  <a:lnTo>
                    <a:pt x="156" y="70"/>
                  </a:lnTo>
                  <a:lnTo>
                    <a:pt x="165" y="71"/>
                  </a:lnTo>
                  <a:lnTo>
                    <a:pt x="172" y="73"/>
                  </a:lnTo>
                  <a:lnTo>
                    <a:pt x="83" y="6"/>
                  </a:lnTo>
                  <a:lnTo>
                    <a:pt x="73" y="4"/>
                  </a:lnTo>
                  <a:lnTo>
                    <a:pt x="62" y="4"/>
                  </a:lnTo>
                  <a:lnTo>
                    <a:pt x="52" y="3"/>
                  </a:lnTo>
                  <a:lnTo>
                    <a:pt x="41" y="1"/>
                  </a:lnTo>
                  <a:lnTo>
                    <a:pt x="31" y="1"/>
                  </a:lnTo>
                  <a:lnTo>
                    <a:pt x="21" y="0"/>
                  </a:lnTo>
                  <a:lnTo>
                    <a:pt x="10" y="0"/>
                  </a:lnTo>
                  <a:lnTo>
                    <a:pt x="0" y="0"/>
                  </a:lnTo>
                  <a:lnTo>
                    <a:pt x="3" y="12"/>
                  </a:lnTo>
                  <a:lnTo>
                    <a:pt x="4" y="25"/>
                  </a:lnTo>
                  <a:lnTo>
                    <a:pt x="7" y="40"/>
                  </a:lnTo>
                  <a:lnTo>
                    <a:pt x="9" y="55"/>
                  </a:lnTo>
                  <a:lnTo>
                    <a:pt x="35" y="74"/>
                  </a:lnTo>
                  <a:lnTo>
                    <a:pt x="61" y="95"/>
                  </a:lnTo>
                  <a:lnTo>
                    <a:pt x="86" y="118"/>
                  </a:lnTo>
                  <a:lnTo>
                    <a:pt x="110" y="140"/>
                  </a:lnTo>
                  <a:lnTo>
                    <a:pt x="132" y="164"/>
                  </a:lnTo>
                  <a:lnTo>
                    <a:pt x="155" y="189"/>
                  </a:lnTo>
                  <a:lnTo>
                    <a:pt x="177" y="216"/>
                  </a:lnTo>
                  <a:lnTo>
                    <a:pt x="198" y="244"/>
                  </a:lnTo>
                  <a:lnTo>
                    <a:pt x="183" y="250"/>
                  </a:lnTo>
                  <a:lnTo>
                    <a:pt x="166" y="255"/>
                  </a:lnTo>
                  <a:lnTo>
                    <a:pt x="147" y="259"/>
                  </a:lnTo>
                  <a:lnTo>
                    <a:pt x="126" y="264"/>
                  </a:lnTo>
                  <a:lnTo>
                    <a:pt x="102" y="268"/>
                  </a:lnTo>
                  <a:lnTo>
                    <a:pt x="79" y="273"/>
                  </a:lnTo>
                  <a:lnTo>
                    <a:pt x="52" y="277"/>
                  </a:lnTo>
                  <a:lnTo>
                    <a:pt x="22" y="280"/>
                  </a:lnTo>
                  <a:lnTo>
                    <a:pt x="24" y="292"/>
                  </a:lnTo>
                  <a:lnTo>
                    <a:pt x="24" y="304"/>
                  </a:lnTo>
                  <a:lnTo>
                    <a:pt x="24" y="318"/>
                  </a:lnTo>
                  <a:lnTo>
                    <a:pt x="24" y="329"/>
                  </a:lnTo>
                  <a:lnTo>
                    <a:pt x="46" y="326"/>
                  </a:lnTo>
                  <a:lnTo>
                    <a:pt x="68" y="322"/>
                  </a:lnTo>
                  <a:lnTo>
                    <a:pt x="92" y="318"/>
                  </a:lnTo>
                  <a:lnTo>
                    <a:pt x="117" y="313"/>
                  </a:lnTo>
                  <a:lnTo>
                    <a:pt x="141" y="307"/>
                  </a:lnTo>
                  <a:lnTo>
                    <a:pt x="168" y="301"/>
                  </a:lnTo>
                  <a:lnTo>
                    <a:pt x="195" y="294"/>
                  </a:lnTo>
                  <a:lnTo>
                    <a:pt x="223" y="286"/>
                  </a:lnTo>
                  <a:lnTo>
                    <a:pt x="230" y="294"/>
                  </a:lnTo>
                  <a:lnTo>
                    <a:pt x="238" y="304"/>
                  </a:lnTo>
                  <a:lnTo>
                    <a:pt x="245" y="315"/>
                  </a:lnTo>
                  <a:lnTo>
                    <a:pt x="253" y="326"/>
                  </a:lnTo>
                  <a:lnTo>
                    <a:pt x="259" y="340"/>
                  </a:lnTo>
                  <a:lnTo>
                    <a:pt x="266" y="355"/>
                  </a:lnTo>
                  <a:lnTo>
                    <a:pt x="272" y="370"/>
                  </a:lnTo>
                  <a:lnTo>
                    <a:pt x="280" y="388"/>
                  </a:lnTo>
                  <a:lnTo>
                    <a:pt x="292" y="422"/>
                  </a:lnTo>
                  <a:lnTo>
                    <a:pt x="300" y="453"/>
                  </a:lnTo>
                  <a:lnTo>
                    <a:pt x="306" y="483"/>
                  </a:lnTo>
                  <a:lnTo>
                    <a:pt x="309" y="508"/>
                  </a:lnTo>
                  <a:lnTo>
                    <a:pt x="25" y="517"/>
                  </a:lnTo>
                  <a:lnTo>
                    <a:pt x="25" y="528"/>
                  </a:lnTo>
                  <a:lnTo>
                    <a:pt x="25" y="540"/>
                  </a:lnTo>
                  <a:lnTo>
                    <a:pt x="25" y="550"/>
                  </a:lnTo>
                  <a:lnTo>
                    <a:pt x="25" y="562"/>
                  </a:lnTo>
                  <a:lnTo>
                    <a:pt x="309" y="553"/>
                  </a:lnTo>
                  <a:lnTo>
                    <a:pt x="309" y="579"/>
                  </a:lnTo>
                  <a:lnTo>
                    <a:pt x="306" y="605"/>
                  </a:lnTo>
                  <a:lnTo>
                    <a:pt x="300" y="632"/>
                  </a:lnTo>
                  <a:lnTo>
                    <a:pt x="293" y="661"/>
                  </a:lnTo>
                  <a:lnTo>
                    <a:pt x="283" y="689"/>
                  </a:lnTo>
                  <a:lnTo>
                    <a:pt x="271" y="719"/>
                  </a:lnTo>
                  <a:lnTo>
                    <a:pt x="256" y="750"/>
                  </a:lnTo>
                  <a:lnTo>
                    <a:pt x="238" y="781"/>
                  </a:lnTo>
                  <a:lnTo>
                    <a:pt x="213" y="774"/>
                  </a:lnTo>
                  <a:lnTo>
                    <a:pt x="186" y="768"/>
                  </a:lnTo>
                  <a:lnTo>
                    <a:pt x="159" y="763"/>
                  </a:lnTo>
                  <a:lnTo>
                    <a:pt x="132" y="757"/>
                  </a:lnTo>
                  <a:lnTo>
                    <a:pt x="105" y="754"/>
                  </a:lnTo>
                  <a:lnTo>
                    <a:pt x="79" y="752"/>
                  </a:lnTo>
                  <a:lnTo>
                    <a:pt x="50" y="749"/>
                  </a:lnTo>
                  <a:lnTo>
                    <a:pt x="22" y="747"/>
                  </a:lnTo>
                  <a:lnTo>
                    <a:pt x="22" y="759"/>
                  </a:lnTo>
                  <a:lnTo>
                    <a:pt x="22" y="771"/>
                  </a:lnTo>
                  <a:lnTo>
                    <a:pt x="21" y="784"/>
                  </a:lnTo>
                  <a:lnTo>
                    <a:pt x="21" y="796"/>
                  </a:lnTo>
                  <a:lnTo>
                    <a:pt x="44" y="798"/>
                  </a:lnTo>
                  <a:lnTo>
                    <a:pt x="68" y="801"/>
                  </a:lnTo>
                  <a:lnTo>
                    <a:pt x="92" y="802"/>
                  </a:lnTo>
                  <a:lnTo>
                    <a:pt x="117" y="805"/>
                  </a:lnTo>
                  <a:lnTo>
                    <a:pt x="141" y="808"/>
                  </a:lnTo>
                  <a:lnTo>
                    <a:pt x="165" y="813"/>
                  </a:lnTo>
                  <a:lnTo>
                    <a:pt x="190" y="817"/>
                  </a:lnTo>
                  <a:lnTo>
                    <a:pt x="214" y="822"/>
                  </a:lnTo>
                  <a:lnTo>
                    <a:pt x="187" y="859"/>
                  </a:lnTo>
                  <a:lnTo>
                    <a:pt x="163" y="892"/>
                  </a:lnTo>
                  <a:lnTo>
                    <a:pt x="140" y="923"/>
                  </a:lnTo>
                  <a:lnTo>
                    <a:pt x="117" y="950"/>
                  </a:lnTo>
                  <a:lnTo>
                    <a:pt x="96" y="974"/>
                  </a:lnTo>
                  <a:lnTo>
                    <a:pt x="76" y="995"/>
                  </a:lnTo>
                  <a:lnTo>
                    <a:pt x="58" y="1013"/>
                  </a:lnTo>
                  <a:lnTo>
                    <a:pt x="40" y="1027"/>
                  </a:lnTo>
                  <a:lnTo>
                    <a:pt x="12" y="1029"/>
                  </a:lnTo>
                  <a:lnTo>
                    <a:pt x="12" y="1041"/>
                  </a:lnTo>
                  <a:lnTo>
                    <a:pt x="12" y="1053"/>
                  </a:lnTo>
                  <a:lnTo>
                    <a:pt x="12" y="1066"/>
                  </a:lnTo>
                  <a:lnTo>
                    <a:pt x="12" y="1078"/>
                  </a:lnTo>
                  <a:lnTo>
                    <a:pt x="28" y="1077"/>
                  </a:lnTo>
                  <a:lnTo>
                    <a:pt x="46" y="1075"/>
                  </a:lnTo>
                  <a:lnTo>
                    <a:pt x="62" y="1072"/>
                  </a:lnTo>
                  <a:lnTo>
                    <a:pt x="79" y="1071"/>
                  </a:lnTo>
                  <a:lnTo>
                    <a:pt x="96" y="1068"/>
                  </a:lnTo>
                  <a:lnTo>
                    <a:pt x="113" y="1065"/>
                  </a:lnTo>
                  <a:lnTo>
                    <a:pt x="129" y="1062"/>
                  </a:lnTo>
                  <a:lnTo>
                    <a:pt x="146" y="1059"/>
                  </a:lnTo>
                  <a:lnTo>
                    <a:pt x="162" y="1056"/>
                  </a:lnTo>
                  <a:lnTo>
                    <a:pt x="178" y="1053"/>
                  </a:lnTo>
                  <a:lnTo>
                    <a:pt x="195" y="1050"/>
                  </a:lnTo>
                  <a:lnTo>
                    <a:pt x="211" y="1045"/>
                  </a:lnTo>
                  <a:lnTo>
                    <a:pt x="227" y="1041"/>
                  </a:lnTo>
                  <a:lnTo>
                    <a:pt x="244" y="1038"/>
                  </a:lnTo>
                  <a:lnTo>
                    <a:pt x="260" y="1033"/>
                  </a:lnTo>
                  <a:lnTo>
                    <a:pt x="277" y="1029"/>
                  </a:lnTo>
                  <a:lnTo>
                    <a:pt x="281" y="1014"/>
                  </a:lnTo>
                  <a:lnTo>
                    <a:pt x="286" y="999"/>
                  </a:lnTo>
                  <a:lnTo>
                    <a:pt x="289" y="984"/>
                  </a:lnTo>
                  <a:lnTo>
                    <a:pt x="293" y="971"/>
                  </a:lnTo>
                  <a:lnTo>
                    <a:pt x="275" y="977"/>
                  </a:lnTo>
                  <a:lnTo>
                    <a:pt x="259" y="981"/>
                  </a:lnTo>
                  <a:lnTo>
                    <a:pt x="241" y="986"/>
                  </a:lnTo>
                  <a:lnTo>
                    <a:pt x="222" y="990"/>
                  </a:lnTo>
                  <a:lnTo>
                    <a:pt x="204" y="995"/>
                  </a:lnTo>
                  <a:lnTo>
                    <a:pt x="184" y="999"/>
                  </a:lnTo>
                  <a:lnTo>
                    <a:pt x="165" y="1004"/>
                  </a:lnTo>
                  <a:lnTo>
                    <a:pt x="146" y="10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0" name="Freeform 19"/>
            <p:cNvSpPr>
              <a:spLocks/>
            </p:cNvSpPr>
            <p:nvPr/>
          </p:nvSpPr>
          <p:spPr bwMode="auto">
            <a:xfrm>
              <a:off x="4733" y="402"/>
              <a:ext cx="149" cy="359"/>
            </a:xfrm>
            <a:custGeom>
              <a:avLst/>
              <a:gdLst>
                <a:gd name="T0" fmla="*/ 0 w 447"/>
                <a:gd name="T1" fmla="*/ 0 h 1076"/>
                <a:gd name="T2" fmla="*/ 0 w 447"/>
                <a:gd name="T3" fmla="*/ 0 h 1076"/>
                <a:gd name="T4" fmla="*/ 0 w 447"/>
                <a:gd name="T5" fmla="*/ 0 h 1076"/>
                <a:gd name="T6" fmla="*/ 0 w 447"/>
                <a:gd name="T7" fmla="*/ 0 h 1076"/>
                <a:gd name="T8" fmla="*/ 0 w 447"/>
                <a:gd name="T9" fmla="*/ 0 h 1076"/>
                <a:gd name="T10" fmla="*/ 0 w 447"/>
                <a:gd name="T11" fmla="*/ 0 h 1076"/>
                <a:gd name="T12" fmla="*/ 0 w 447"/>
                <a:gd name="T13" fmla="*/ 0 h 1076"/>
                <a:gd name="T14" fmla="*/ 0 w 447"/>
                <a:gd name="T15" fmla="*/ 0 h 1076"/>
                <a:gd name="T16" fmla="*/ 0 w 447"/>
                <a:gd name="T17" fmla="*/ 0 h 1076"/>
                <a:gd name="T18" fmla="*/ 0 w 447"/>
                <a:gd name="T19" fmla="*/ 0 h 1076"/>
                <a:gd name="T20" fmla="*/ 0 w 447"/>
                <a:gd name="T21" fmla="*/ 0 h 1076"/>
                <a:gd name="T22" fmla="*/ 0 w 447"/>
                <a:gd name="T23" fmla="*/ 0 h 1076"/>
                <a:gd name="T24" fmla="*/ 0 w 447"/>
                <a:gd name="T25" fmla="*/ 0 h 1076"/>
                <a:gd name="T26" fmla="*/ 0 w 447"/>
                <a:gd name="T27" fmla="*/ 0 h 1076"/>
                <a:gd name="T28" fmla="*/ 0 w 447"/>
                <a:gd name="T29" fmla="*/ 0 h 1076"/>
                <a:gd name="T30" fmla="*/ 0 w 447"/>
                <a:gd name="T31" fmla="*/ 0 h 1076"/>
                <a:gd name="T32" fmla="*/ 0 w 447"/>
                <a:gd name="T33" fmla="*/ 0 h 1076"/>
                <a:gd name="T34" fmla="*/ 0 w 447"/>
                <a:gd name="T35" fmla="*/ 0 h 1076"/>
                <a:gd name="T36" fmla="*/ 0 w 447"/>
                <a:gd name="T37" fmla="*/ 0 h 1076"/>
                <a:gd name="T38" fmla="*/ 0 w 447"/>
                <a:gd name="T39" fmla="*/ 0 h 1076"/>
                <a:gd name="T40" fmla="*/ 0 w 447"/>
                <a:gd name="T41" fmla="*/ 0 h 1076"/>
                <a:gd name="T42" fmla="*/ 0 w 447"/>
                <a:gd name="T43" fmla="*/ 0 h 1076"/>
                <a:gd name="T44" fmla="*/ 0 w 447"/>
                <a:gd name="T45" fmla="*/ 0 h 1076"/>
                <a:gd name="T46" fmla="*/ 0 w 447"/>
                <a:gd name="T47" fmla="*/ 0 h 1076"/>
                <a:gd name="T48" fmla="*/ 0 w 447"/>
                <a:gd name="T49" fmla="*/ 0 h 1076"/>
                <a:gd name="T50" fmla="*/ 0 w 447"/>
                <a:gd name="T51" fmla="*/ 0 h 1076"/>
                <a:gd name="T52" fmla="*/ 0 w 447"/>
                <a:gd name="T53" fmla="*/ 0 h 1076"/>
                <a:gd name="T54" fmla="*/ 0 w 447"/>
                <a:gd name="T55" fmla="*/ 0 h 1076"/>
                <a:gd name="T56" fmla="*/ 0 w 447"/>
                <a:gd name="T57" fmla="*/ 0 h 1076"/>
                <a:gd name="T58" fmla="*/ 0 w 447"/>
                <a:gd name="T59" fmla="*/ 0 h 1076"/>
                <a:gd name="T60" fmla="*/ 0 w 447"/>
                <a:gd name="T61" fmla="*/ 0 h 1076"/>
                <a:gd name="T62" fmla="*/ 0 w 447"/>
                <a:gd name="T63" fmla="*/ 0 h 1076"/>
                <a:gd name="T64" fmla="*/ 0 w 447"/>
                <a:gd name="T65" fmla="*/ 0 h 1076"/>
                <a:gd name="T66" fmla="*/ 0 w 447"/>
                <a:gd name="T67" fmla="*/ 0 h 1076"/>
                <a:gd name="T68" fmla="*/ 0 w 447"/>
                <a:gd name="T69" fmla="*/ 0 h 1076"/>
                <a:gd name="T70" fmla="*/ 0 w 447"/>
                <a:gd name="T71" fmla="*/ 0 h 1076"/>
                <a:gd name="T72" fmla="*/ 0 w 447"/>
                <a:gd name="T73" fmla="*/ 0 h 1076"/>
                <a:gd name="T74" fmla="*/ 0 w 447"/>
                <a:gd name="T75" fmla="*/ 0 h 1076"/>
                <a:gd name="T76" fmla="*/ 0 w 447"/>
                <a:gd name="T77" fmla="*/ 0 h 1076"/>
                <a:gd name="T78" fmla="*/ 0 w 447"/>
                <a:gd name="T79" fmla="*/ 0 h 1076"/>
                <a:gd name="T80" fmla="*/ 0 w 447"/>
                <a:gd name="T81" fmla="*/ 0 h 1076"/>
                <a:gd name="T82" fmla="*/ 0 w 447"/>
                <a:gd name="T83" fmla="*/ 0 h 1076"/>
                <a:gd name="T84" fmla="*/ 0 w 447"/>
                <a:gd name="T85" fmla="*/ 0 h 1076"/>
                <a:gd name="T86" fmla="*/ 0 w 447"/>
                <a:gd name="T87" fmla="*/ 0 h 1076"/>
                <a:gd name="T88" fmla="*/ 0 w 447"/>
                <a:gd name="T89" fmla="*/ 0 h 1076"/>
                <a:gd name="T90" fmla="*/ 0 w 447"/>
                <a:gd name="T91" fmla="*/ 0 h 1076"/>
                <a:gd name="T92" fmla="*/ 0 w 447"/>
                <a:gd name="T93" fmla="*/ 0 h 1076"/>
                <a:gd name="T94" fmla="*/ 0 w 447"/>
                <a:gd name="T95" fmla="*/ 0 h 1076"/>
                <a:gd name="T96" fmla="*/ 0 w 447"/>
                <a:gd name="T97" fmla="*/ 0 h 1076"/>
                <a:gd name="T98" fmla="*/ 0 w 447"/>
                <a:gd name="T99" fmla="*/ 0 h 1076"/>
                <a:gd name="T100" fmla="*/ 0 w 447"/>
                <a:gd name="T101" fmla="*/ 0 h 1076"/>
                <a:gd name="T102" fmla="*/ 0 w 447"/>
                <a:gd name="T103" fmla="*/ 0 h 1076"/>
                <a:gd name="T104" fmla="*/ 0 w 447"/>
                <a:gd name="T105" fmla="*/ 0 h 1076"/>
                <a:gd name="T106" fmla="*/ 0 w 447"/>
                <a:gd name="T107" fmla="*/ 0 h 1076"/>
                <a:gd name="T108" fmla="*/ 0 w 447"/>
                <a:gd name="T109" fmla="*/ 0 h 1076"/>
                <a:gd name="T110" fmla="*/ 0 w 447"/>
                <a:gd name="T111" fmla="*/ 0 h 1076"/>
                <a:gd name="T112" fmla="*/ 0 w 447"/>
                <a:gd name="T113" fmla="*/ 0 h 10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47"/>
                <a:gd name="T172" fmla="*/ 0 h 1076"/>
                <a:gd name="T173" fmla="*/ 447 w 447"/>
                <a:gd name="T174" fmla="*/ 1076 h 107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47" h="1076">
                  <a:moveTo>
                    <a:pt x="254" y="836"/>
                  </a:moveTo>
                  <a:lnTo>
                    <a:pt x="263" y="833"/>
                  </a:lnTo>
                  <a:lnTo>
                    <a:pt x="275" y="828"/>
                  </a:lnTo>
                  <a:lnTo>
                    <a:pt x="290" y="825"/>
                  </a:lnTo>
                  <a:lnTo>
                    <a:pt x="307" y="821"/>
                  </a:lnTo>
                  <a:lnTo>
                    <a:pt x="324" y="818"/>
                  </a:lnTo>
                  <a:lnTo>
                    <a:pt x="345" y="813"/>
                  </a:lnTo>
                  <a:lnTo>
                    <a:pt x="369" y="810"/>
                  </a:lnTo>
                  <a:lnTo>
                    <a:pt x="394" y="806"/>
                  </a:lnTo>
                  <a:lnTo>
                    <a:pt x="393" y="794"/>
                  </a:lnTo>
                  <a:lnTo>
                    <a:pt x="393" y="782"/>
                  </a:lnTo>
                  <a:lnTo>
                    <a:pt x="393" y="770"/>
                  </a:lnTo>
                  <a:lnTo>
                    <a:pt x="393" y="758"/>
                  </a:lnTo>
                  <a:lnTo>
                    <a:pt x="375" y="761"/>
                  </a:lnTo>
                  <a:lnTo>
                    <a:pt x="356" y="765"/>
                  </a:lnTo>
                  <a:lnTo>
                    <a:pt x="336" y="770"/>
                  </a:lnTo>
                  <a:lnTo>
                    <a:pt x="317" y="774"/>
                  </a:lnTo>
                  <a:lnTo>
                    <a:pt x="296" y="780"/>
                  </a:lnTo>
                  <a:lnTo>
                    <a:pt x="275" y="785"/>
                  </a:lnTo>
                  <a:lnTo>
                    <a:pt x="254" y="791"/>
                  </a:lnTo>
                  <a:lnTo>
                    <a:pt x="232" y="797"/>
                  </a:lnTo>
                  <a:lnTo>
                    <a:pt x="225" y="789"/>
                  </a:lnTo>
                  <a:lnTo>
                    <a:pt x="219" y="779"/>
                  </a:lnTo>
                  <a:lnTo>
                    <a:pt x="211" y="768"/>
                  </a:lnTo>
                  <a:lnTo>
                    <a:pt x="204" y="755"/>
                  </a:lnTo>
                  <a:lnTo>
                    <a:pt x="196" y="742"/>
                  </a:lnTo>
                  <a:lnTo>
                    <a:pt x="189" y="727"/>
                  </a:lnTo>
                  <a:lnTo>
                    <a:pt x="182" y="710"/>
                  </a:lnTo>
                  <a:lnTo>
                    <a:pt x="174" y="692"/>
                  </a:lnTo>
                  <a:lnTo>
                    <a:pt x="161" y="657"/>
                  </a:lnTo>
                  <a:lnTo>
                    <a:pt x="150" y="625"/>
                  </a:lnTo>
                  <a:lnTo>
                    <a:pt x="143" y="597"/>
                  </a:lnTo>
                  <a:lnTo>
                    <a:pt x="141" y="573"/>
                  </a:lnTo>
                  <a:lnTo>
                    <a:pt x="396" y="566"/>
                  </a:lnTo>
                  <a:lnTo>
                    <a:pt x="396" y="554"/>
                  </a:lnTo>
                  <a:lnTo>
                    <a:pt x="397" y="543"/>
                  </a:lnTo>
                  <a:lnTo>
                    <a:pt x="397" y="531"/>
                  </a:lnTo>
                  <a:lnTo>
                    <a:pt x="397" y="521"/>
                  </a:lnTo>
                  <a:lnTo>
                    <a:pt x="140" y="528"/>
                  </a:lnTo>
                  <a:lnTo>
                    <a:pt x="140" y="501"/>
                  </a:lnTo>
                  <a:lnTo>
                    <a:pt x="143" y="475"/>
                  </a:lnTo>
                  <a:lnTo>
                    <a:pt x="149" y="448"/>
                  </a:lnTo>
                  <a:lnTo>
                    <a:pt x="156" y="419"/>
                  </a:lnTo>
                  <a:lnTo>
                    <a:pt x="167" y="391"/>
                  </a:lnTo>
                  <a:lnTo>
                    <a:pt x="180" y="361"/>
                  </a:lnTo>
                  <a:lnTo>
                    <a:pt x="195" y="331"/>
                  </a:lnTo>
                  <a:lnTo>
                    <a:pt x="213" y="300"/>
                  </a:lnTo>
                  <a:lnTo>
                    <a:pt x="241" y="306"/>
                  </a:lnTo>
                  <a:lnTo>
                    <a:pt x="268" y="312"/>
                  </a:lnTo>
                  <a:lnTo>
                    <a:pt x="293" y="316"/>
                  </a:lnTo>
                  <a:lnTo>
                    <a:pt x="319" y="321"/>
                  </a:lnTo>
                  <a:lnTo>
                    <a:pt x="344" y="324"/>
                  </a:lnTo>
                  <a:lnTo>
                    <a:pt x="366" y="327"/>
                  </a:lnTo>
                  <a:lnTo>
                    <a:pt x="388" y="330"/>
                  </a:lnTo>
                  <a:lnTo>
                    <a:pt x="411" y="333"/>
                  </a:lnTo>
                  <a:lnTo>
                    <a:pt x="412" y="321"/>
                  </a:lnTo>
                  <a:lnTo>
                    <a:pt x="414" y="308"/>
                  </a:lnTo>
                  <a:lnTo>
                    <a:pt x="414" y="296"/>
                  </a:lnTo>
                  <a:lnTo>
                    <a:pt x="415" y="284"/>
                  </a:lnTo>
                  <a:lnTo>
                    <a:pt x="394" y="282"/>
                  </a:lnTo>
                  <a:lnTo>
                    <a:pt x="374" y="281"/>
                  </a:lnTo>
                  <a:lnTo>
                    <a:pt x="351" y="278"/>
                  </a:lnTo>
                  <a:lnTo>
                    <a:pt x="329" y="276"/>
                  </a:lnTo>
                  <a:lnTo>
                    <a:pt x="307" y="273"/>
                  </a:lnTo>
                  <a:lnTo>
                    <a:pt x="284" y="269"/>
                  </a:lnTo>
                  <a:lnTo>
                    <a:pt x="262" y="266"/>
                  </a:lnTo>
                  <a:lnTo>
                    <a:pt x="238" y="261"/>
                  </a:lnTo>
                  <a:lnTo>
                    <a:pt x="254" y="234"/>
                  </a:lnTo>
                  <a:lnTo>
                    <a:pt x="272" y="208"/>
                  </a:lnTo>
                  <a:lnTo>
                    <a:pt x="292" y="181"/>
                  </a:lnTo>
                  <a:lnTo>
                    <a:pt x="313" y="155"/>
                  </a:lnTo>
                  <a:lnTo>
                    <a:pt x="335" y="130"/>
                  </a:lnTo>
                  <a:lnTo>
                    <a:pt x="359" y="105"/>
                  </a:lnTo>
                  <a:lnTo>
                    <a:pt x="383" y="81"/>
                  </a:lnTo>
                  <a:lnTo>
                    <a:pt x="409" y="57"/>
                  </a:lnTo>
                  <a:lnTo>
                    <a:pt x="417" y="55"/>
                  </a:lnTo>
                  <a:lnTo>
                    <a:pt x="423" y="55"/>
                  </a:lnTo>
                  <a:lnTo>
                    <a:pt x="432" y="55"/>
                  </a:lnTo>
                  <a:lnTo>
                    <a:pt x="441" y="54"/>
                  </a:lnTo>
                  <a:lnTo>
                    <a:pt x="442" y="39"/>
                  </a:lnTo>
                  <a:lnTo>
                    <a:pt x="444" y="26"/>
                  </a:lnTo>
                  <a:lnTo>
                    <a:pt x="445" y="12"/>
                  </a:lnTo>
                  <a:lnTo>
                    <a:pt x="447" y="0"/>
                  </a:lnTo>
                  <a:lnTo>
                    <a:pt x="420" y="3"/>
                  </a:lnTo>
                  <a:lnTo>
                    <a:pt x="393" y="6"/>
                  </a:lnTo>
                  <a:lnTo>
                    <a:pt x="366" y="11"/>
                  </a:lnTo>
                  <a:lnTo>
                    <a:pt x="339" y="15"/>
                  </a:lnTo>
                  <a:lnTo>
                    <a:pt x="313" y="20"/>
                  </a:lnTo>
                  <a:lnTo>
                    <a:pt x="286" y="26"/>
                  </a:lnTo>
                  <a:lnTo>
                    <a:pt x="260" y="32"/>
                  </a:lnTo>
                  <a:lnTo>
                    <a:pt x="234" y="38"/>
                  </a:lnTo>
                  <a:lnTo>
                    <a:pt x="228" y="39"/>
                  </a:lnTo>
                  <a:lnTo>
                    <a:pt x="222" y="41"/>
                  </a:lnTo>
                  <a:lnTo>
                    <a:pt x="216" y="42"/>
                  </a:lnTo>
                  <a:lnTo>
                    <a:pt x="210" y="44"/>
                  </a:lnTo>
                  <a:lnTo>
                    <a:pt x="199" y="58"/>
                  </a:lnTo>
                  <a:lnTo>
                    <a:pt x="189" y="73"/>
                  </a:lnTo>
                  <a:lnTo>
                    <a:pt x="177" y="90"/>
                  </a:lnTo>
                  <a:lnTo>
                    <a:pt x="167" y="108"/>
                  </a:lnTo>
                  <a:lnTo>
                    <a:pt x="183" y="103"/>
                  </a:lnTo>
                  <a:lnTo>
                    <a:pt x="199" y="97"/>
                  </a:lnTo>
                  <a:lnTo>
                    <a:pt x="216" y="93"/>
                  </a:lnTo>
                  <a:lnTo>
                    <a:pt x="234" y="88"/>
                  </a:lnTo>
                  <a:lnTo>
                    <a:pt x="252" y="85"/>
                  </a:lnTo>
                  <a:lnTo>
                    <a:pt x="269" y="81"/>
                  </a:lnTo>
                  <a:lnTo>
                    <a:pt x="287" y="76"/>
                  </a:lnTo>
                  <a:lnTo>
                    <a:pt x="307" y="73"/>
                  </a:lnTo>
                  <a:lnTo>
                    <a:pt x="286" y="93"/>
                  </a:lnTo>
                  <a:lnTo>
                    <a:pt x="265" y="114"/>
                  </a:lnTo>
                  <a:lnTo>
                    <a:pt x="247" y="135"/>
                  </a:lnTo>
                  <a:lnTo>
                    <a:pt x="229" y="155"/>
                  </a:lnTo>
                  <a:lnTo>
                    <a:pt x="211" y="176"/>
                  </a:lnTo>
                  <a:lnTo>
                    <a:pt x="196" y="199"/>
                  </a:lnTo>
                  <a:lnTo>
                    <a:pt x="182" y="221"/>
                  </a:lnTo>
                  <a:lnTo>
                    <a:pt x="168" y="243"/>
                  </a:lnTo>
                  <a:lnTo>
                    <a:pt x="159" y="240"/>
                  </a:lnTo>
                  <a:lnTo>
                    <a:pt x="150" y="237"/>
                  </a:lnTo>
                  <a:lnTo>
                    <a:pt x="141" y="236"/>
                  </a:lnTo>
                  <a:lnTo>
                    <a:pt x="132" y="233"/>
                  </a:lnTo>
                  <a:lnTo>
                    <a:pt x="123" y="231"/>
                  </a:lnTo>
                  <a:lnTo>
                    <a:pt x="116" y="228"/>
                  </a:lnTo>
                  <a:lnTo>
                    <a:pt x="107" y="227"/>
                  </a:lnTo>
                  <a:lnTo>
                    <a:pt x="100" y="226"/>
                  </a:lnTo>
                  <a:lnTo>
                    <a:pt x="95" y="236"/>
                  </a:lnTo>
                  <a:lnTo>
                    <a:pt x="91" y="246"/>
                  </a:lnTo>
                  <a:lnTo>
                    <a:pt x="85" y="258"/>
                  </a:lnTo>
                  <a:lnTo>
                    <a:pt x="80" y="269"/>
                  </a:lnTo>
                  <a:lnTo>
                    <a:pt x="149" y="287"/>
                  </a:lnTo>
                  <a:lnTo>
                    <a:pt x="140" y="297"/>
                  </a:lnTo>
                  <a:lnTo>
                    <a:pt x="132" y="309"/>
                  </a:lnTo>
                  <a:lnTo>
                    <a:pt x="125" y="321"/>
                  </a:lnTo>
                  <a:lnTo>
                    <a:pt x="118" y="334"/>
                  </a:lnTo>
                  <a:lnTo>
                    <a:pt x="110" y="349"/>
                  </a:lnTo>
                  <a:lnTo>
                    <a:pt x="104" y="364"/>
                  </a:lnTo>
                  <a:lnTo>
                    <a:pt x="98" y="381"/>
                  </a:lnTo>
                  <a:lnTo>
                    <a:pt x="92" y="397"/>
                  </a:lnTo>
                  <a:lnTo>
                    <a:pt x="82" y="431"/>
                  </a:lnTo>
                  <a:lnTo>
                    <a:pt x="73" y="466"/>
                  </a:lnTo>
                  <a:lnTo>
                    <a:pt x="68" y="498"/>
                  </a:lnTo>
                  <a:lnTo>
                    <a:pt x="67" y="530"/>
                  </a:lnTo>
                  <a:lnTo>
                    <a:pt x="4" y="531"/>
                  </a:lnTo>
                  <a:lnTo>
                    <a:pt x="3" y="542"/>
                  </a:lnTo>
                  <a:lnTo>
                    <a:pt x="3" y="554"/>
                  </a:lnTo>
                  <a:lnTo>
                    <a:pt x="1" y="564"/>
                  </a:lnTo>
                  <a:lnTo>
                    <a:pt x="0" y="576"/>
                  </a:lnTo>
                  <a:lnTo>
                    <a:pt x="68" y="575"/>
                  </a:lnTo>
                  <a:lnTo>
                    <a:pt x="70" y="598"/>
                  </a:lnTo>
                  <a:lnTo>
                    <a:pt x="74" y="624"/>
                  </a:lnTo>
                  <a:lnTo>
                    <a:pt x="82" y="651"/>
                  </a:lnTo>
                  <a:lnTo>
                    <a:pt x="92" y="680"/>
                  </a:lnTo>
                  <a:lnTo>
                    <a:pt x="106" y="710"/>
                  </a:lnTo>
                  <a:lnTo>
                    <a:pt x="120" y="743"/>
                  </a:lnTo>
                  <a:lnTo>
                    <a:pt x="138" y="779"/>
                  </a:lnTo>
                  <a:lnTo>
                    <a:pt x="159" y="815"/>
                  </a:lnTo>
                  <a:lnTo>
                    <a:pt x="89" y="838"/>
                  </a:lnTo>
                  <a:lnTo>
                    <a:pt x="79" y="841"/>
                  </a:lnTo>
                  <a:lnTo>
                    <a:pt x="67" y="846"/>
                  </a:lnTo>
                  <a:lnTo>
                    <a:pt x="56" y="849"/>
                  </a:lnTo>
                  <a:lnTo>
                    <a:pt x="46" y="853"/>
                  </a:lnTo>
                  <a:lnTo>
                    <a:pt x="51" y="864"/>
                  </a:lnTo>
                  <a:lnTo>
                    <a:pt x="56" y="876"/>
                  </a:lnTo>
                  <a:lnTo>
                    <a:pt x="61" y="886"/>
                  </a:lnTo>
                  <a:lnTo>
                    <a:pt x="67" y="897"/>
                  </a:lnTo>
                  <a:lnTo>
                    <a:pt x="82" y="891"/>
                  </a:lnTo>
                  <a:lnTo>
                    <a:pt x="98" y="885"/>
                  </a:lnTo>
                  <a:lnTo>
                    <a:pt x="113" y="879"/>
                  </a:lnTo>
                  <a:lnTo>
                    <a:pt x="128" y="874"/>
                  </a:lnTo>
                  <a:lnTo>
                    <a:pt x="143" y="868"/>
                  </a:lnTo>
                  <a:lnTo>
                    <a:pt x="158" y="864"/>
                  </a:lnTo>
                  <a:lnTo>
                    <a:pt x="173" y="859"/>
                  </a:lnTo>
                  <a:lnTo>
                    <a:pt x="186" y="855"/>
                  </a:lnTo>
                  <a:lnTo>
                    <a:pt x="210" y="883"/>
                  </a:lnTo>
                  <a:lnTo>
                    <a:pt x="232" y="910"/>
                  </a:lnTo>
                  <a:lnTo>
                    <a:pt x="253" y="934"/>
                  </a:lnTo>
                  <a:lnTo>
                    <a:pt x="272" y="955"/>
                  </a:lnTo>
                  <a:lnTo>
                    <a:pt x="290" y="974"/>
                  </a:lnTo>
                  <a:lnTo>
                    <a:pt x="308" y="992"/>
                  </a:lnTo>
                  <a:lnTo>
                    <a:pt x="323" y="1007"/>
                  </a:lnTo>
                  <a:lnTo>
                    <a:pt x="338" y="1019"/>
                  </a:lnTo>
                  <a:lnTo>
                    <a:pt x="323" y="1016"/>
                  </a:lnTo>
                  <a:lnTo>
                    <a:pt x="308" y="1014"/>
                  </a:lnTo>
                  <a:lnTo>
                    <a:pt x="295" y="1011"/>
                  </a:lnTo>
                  <a:lnTo>
                    <a:pt x="280" y="1009"/>
                  </a:lnTo>
                  <a:lnTo>
                    <a:pt x="265" y="1004"/>
                  </a:lnTo>
                  <a:lnTo>
                    <a:pt x="250" y="1001"/>
                  </a:lnTo>
                  <a:lnTo>
                    <a:pt x="235" y="998"/>
                  </a:lnTo>
                  <a:lnTo>
                    <a:pt x="220" y="994"/>
                  </a:lnTo>
                  <a:lnTo>
                    <a:pt x="205" y="989"/>
                  </a:lnTo>
                  <a:lnTo>
                    <a:pt x="190" y="985"/>
                  </a:lnTo>
                  <a:lnTo>
                    <a:pt x="176" y="980"/>
                  </a:lnTo>
                  <a:lnTo>
                    <a:pt x="159" y="976"/>
                  </a:lnTo>
                  <a:lnTo>
                    <a:pt x="144" y="970"/>
                  </a:lnTo>
                  <a:lnTo>
                    <a:pt x="129" y="965"/>
                  </a:lnTo>
                  <a:lnTo>
                    <a:pt x="115" y="959"/>
                  </a:lnTo>
                  <a:lnTo>
                    <a:pt x="100" y="953"/>
                  </a:lnTo>
                  <a:lnTo>
                    <a:pt x="106" y="962"/>
                  </a:lnTo>
                  <a:lnTo>
                    <a:pt x="112" y="973"/>
                  </a:lnTo>
                  <a:lnTo>
                    <a:pt x="118" y="982"/>
                  </a:lnTo>
                  <a:lnTo>
                    <a:pt x="125" y="991"/>
                  </a:lnTo>
                  <a:lnTo>
                    <a:pt x="132" y="1001"/>
                  </a:lnTo>
                  <a:lnTo>
                    <a:pt x="140" y="1010"/>
                  </a:lnTo>
                  <a:lnTo>
                    <a:pt x="147" y="1020"/>
                  </a:lnTo>
                  <a:lnTo>
                    <a:pt x="155" y="1029"/>
                  </a:lnTo>
                  <a:lnTo>
                    <a:pt x="171" y="1034"/>
                  </a:lnTo>
                  <a:lnTo>
                    <a:pt x="187" y="1038"/>
                  </a:lnTo>
                  <a:lnTo>
                    <a:pt x="202" y="1041"/>
                  </a:lnTo>
                  <a:lnTo>
                    <a:pt x="219" y="1046"/>
                  </a:lnTo>
                  <a:lnTo>
                    <a:pt x="237" y="1049"/>
                  </a:lnTo>
                  <a:lnTo>
                    <a:pt x="253" y="1053"/>
                  </a:lnTo>
                  <a:lnTo>
                    <a:pt x="269" y="1056"/>
                  </a:lnTo>
                  <a:lnTo>
                    <a:pt x="286" y="1059"/>
                  </a:lnTo>
                  <a:lnTo>
                    <a:pt x="304" y="1062"/>
                  </a:lnTo>
                  <a:lnTo>
                    <a:pt x="320" y="1065"/>
                  </a:lnTo>
                  <a:lnTo>
                    <a:pt x="338" y="1067"/>
                  </a:lnTo>
                  <a:lnTo>
                    <a:pt x="356" y="1070"/>
                  </a:lnTo>
                  <a:lnTo>
                    <a:pt x="372" y="1071"/>
                  </a:lnTo>
                  <a:lnTo>
                    <a:pt x="390" y="1073"/>
                  </a:lnTo>
                  <a:lnTo>
                    <a:pt x="408" y="1074"/>
                  </a:lnTo>
                  <a:lnTo>
                    <a:pt x="426" y="1076"/>
                  </a:lnTo>
                  <a:lnTo>
                    <a:pt x="421" y="1059"/>
                  </a:lnTo>
                  <a:lnTo>
                    <a:pt x="418" y="1043"/>
                  </a:lnTo>
                  <a:lnTo>
                    <a:pt x="414" y="1026"/>
                  </a:lnTo>
                  <a:lnTo>
                    <a:pt x="411" y="1009"/>
                  </a:lnTo>
                  <a:lnTo>
                    <a:pt x="388" y="989"/>
                  </a:lnTo>
                  <a:lnTo>
                    <a:pt x="368" y="970"/>
                  </a:lnTo>
                  <a:lnTo>
                    <a:pt x="347" y="949"/>
                  </a:lnTo>
                  <a:lnTo>
                    <a:pt x="327" y="926"/>
                  </a:lnTo>
                  <a:lnTo>
                    <a:pt x="308" y="906"/>
                  </a:lnTo>
                  <a:lnTo>
                    <a:pt x="289" y="882"/>
                  </a:lnTo>
                  <a:lnTo>
                    <a:pt x="271" y="859"/>
                  </a:lnTo>
                  <a:lnTo>
                    <a:pt x="254" y="8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1" name="Freeform 20"/>
            <p:cNvSpPr>
              <a:spLocks/>
            </p:cNvSpPr>
            <p:nvPr/>
          </p:nvSpPr>
          <p:spPr bwMode="auto">
            <a:xfrm>
              <a:off x="4864" y="400"/>
              <a:ext cx="87" cy="362"/>
            </a:xfrm>
            <a:custGeom>
              <a:avLst/>
              <a:gdLst>
                <a:gd name="T0" fmla="*/ 0 w 262"/>
                <a:gd name="T1" fmla="*/ 0 h 1085"/>
                <a:gd name="T2" fmla="*/ 0 w 262"/>
                <a:gd name="T3" fmla="*/ 0 h 1085"/>
                <a:gd name="T4" fmla="*/ 0 w 262"/>
                <a:gd name="T5" fmla="*/ 0 h 1085"/>
                <a:gd name="T6" fmla="*/ 0 w 262"/>
                <a:gd name="T7" fmla="*/ 0 h 1085"/>
                <a:gd name="T8" fmla="*/ 0 w 262"/>
                <a:gd name="T9" fmla="*/ 0 h 1085"/>
                <a:gd name="T10" fmla="*/ 0 w 262"/>
                <a:gd name="T11" fmla="*/ 0 h 1085"/>
                <a:gd name="T12" fmla="*/ 0 w 262"/>
                <a:gd name="T13" fmla="*/ 0 h 1085"/>
                <a:gd name="T14" fmla="*/ 0 w 262"/>
                <a:gd name="T15" fmla="*/ 0 h 1085"/>
                <a:gd name="T16" fmla="*/ 0 w 262"/>
                <a:gd name="T17" fmla="*/ 0 h 1085"/>
                <a:gd name="T18" fmla="*/ 0 w 262"/>
                <a:gd name="T19" fmla="*/ 0 h 1085"/>
                <a:gd name="T20" fmla="*/ 0 w 262"/>
                <a:gd name="T21" fmla="*/ 0 h 1085"/>
                <a:gd name="T22" fmla="*/ 0 w 262"/>
                <a:gd name="T23" fmla="*/ 0 h 1085"/>
                <a:gd name="T24" fmla="*/ 0 w 262"/>
                <a:gd name="T25" fmla="*/ 0 h 1085"/>
                <a:gd name="T26" fmla="*/ 0 w 262"/>
                <a:gd name="T27" fmla="*/ 0 h 1085"/>
                <a:gd name="T28" fmla="*/ 0 w 262"/>
                <a:gd name="T29" fmla="*/ 0 h 1085"/>
                <a:gd name="T30" fmla="*/ 0 w 262"/>
                <a:gd name="T31" fmla="*/ 0 h 1085"/>
                <a:gd name="T32" fmla="*/ 0 w 262"/>
                <a:gd name="T33" fmla="*/ 0 h 1085"/>
                <a:gd name="T34" fmla="*/ 0 w 262"/>
                <a:gd name="T35" fmla="*/ 0 h 1085"/>
                <a:gd name="T36" fmla="*/ 0 w 262"/>
                <a:gd name="T37" fmla="*/ 0 h 1085"/>
                <a:gd name="T38" fmla="*/ 0 w 262"/>
                <a:gd name="T39" fmla="*/ 0 h 1085"/>
                <a:gd name="T40" fmla="*/ 0 w 262"/>
                <a:gd name="T41" fmla="*/ 0 h 1085"/>
                <a:gd name="T42" fmla="*/ 0 w 262"/>
                <a:gd name="T43" fmla="*/ 0 h 1085"/>
                <a:gd name="T44" fmla="*/ 0 w 262"/>
                <a:gd name="T45" fmla="*/ 0 h 1085"/>
                <a:gd name="T46" fmla="*/ 0 w 262"/>
                <a:gd name="T47" fmla="*/ 0 h 1085"/>
                <a:gd name="T48" fmla="*/ 0 w 262"/>
                <a:gd name="T49" fmla="*/ 0 h 1085"/>
                <a:gd name="T50" fmla="*/ 0 w 262"/>
                <a:gd name="T51" fmla="*/ 0 h 1085"/>
                <a:gd name="T52" fmla="*/ 0 w 262"/>
                <a:gd name="T53" fmla="*/ 0 h 1085"/>
                <a:gd name="T54" fmla="*/ 0 w 262"/>
                <a:gd name="T55" fmla="*/ 0 h 1085"/>
                <a:gd name="T56" fmla="*/ 0 w 262"/>
                <a:gd name="T57" fmla="*/ 0 h 1085"/>
                <a:gd name="T58" fmla="*/ 0 w 262"/>
                <a:gd name="T59" fmla="*/ 0 h 1085"/>
                <a:gd name="T60" fmla="*/ 0 w 262"/>
                <a:gd name="T61" fmla="*/ 0 h 1085"/>
                <a:gd name="T62" fmla="*/ 0 w 262"/>
                <a:gd name="T63" fmla="*/ 0 h 1085"/>
                <a:gd name="T64" fmla="*/ 0 w 262"/>
                <a:gd name="T65" fmla="*/ 0 h 1085"/>
                <a:gd name="T66" fmla="*/ 0 w 262"/>
                <a:gd name="T67" fmla="*/ 0 h 1085"/>
                <a:gd name="T68" fmla="*/ 0 w 262"/>
                <a:gd name="T69" fmla="*/ 0 h 1085"/>
                <a:gd name="T70" fmla="*/ 0 w 262"/>
                <a:gd name="T71" fmla="*/ 0 h 1085"/>
                <a:gd name="T72" fmla="*/ 0 w 262"/>
                <a:gd name="T73" fmla="*/ 0 h 1085"/>
                <a:gd name="T74" fmla="*/ 0 w 262"/>
                <a:gd name="T75" fmla="*/ 0 h 1085"/>
                <a:gd name="T76" fmla="*/ 0 w 262"/>
                <a:gd name="T77" fmla="*/ 0 h 1085"/>
                <a:gd name="T78" fmla="*/ 0 w 262"/>
                <a:gd name="T79" fmla="*/ 0 h 1085"/>
                <a:gd name="T80" fmla="*/ 0 w 262"/>
                <a:gd name="T81" fmla="*/ 0 h 1085"/>
                <a:gd name="T82" fmla="*/ 0 w 262"/>
                <a:gd name="T83" fmla="*/ 0 h 1085"/>
                <a:gd name="T84" fmla="*/ 0 w 262"/>
                <a:gd name="T85" fmla="*/ 0 h 1085"/>
                <a:gd name="T86" fmla="*/ 0 w 262"/>
                <a:gd name="T87" fmla="*/ 0 h 1085"/>
                <a:gd name="T88" fmla="*/ 0 w 262"/>
                <a:gd name="T89" fmla="*/ 0 h 1085"/>
                <a:gd name="T90" fmla="*/ 0 w 262"/>
                <a:gd name="T91" fmla="*/ 0 h 1085"/>
                <a:gd name="T92" fmla="*/ 0 w 262"/>
                <a:gd name="T93" fmla="*/ 0 h 1085"/>
                <a:gd name="T94" fmla="*/ 0 w 262"/>
                <a:gd name="T95" fmla="*/ 0 h 1085"/>
                <a:gd name="T96" fmla="*/ 0 w 262"/>
                <a:gd name="T97" fmla="*/ 0 h 1085"/>
                <a:gd name="T98" fmla="*/ 0 w 262"/>
                <a:gd name="T99" fmla="*/ 0 h 1085"/>
                <a:gd name="T100" fmla="*/ 0 w 262"/>
                <a:gd name="T101" fmla="*/ 0 h 1085"/>
                <a:gd name="T102" fmla="*/ 0 w 262"/>
                <a:gd name="T103" fmla="*/ 0 h 1085"/>
                <a:gd name="T104" fmla="*/ 0 w 262"/>
                <a:gd name="T105" fmla="*/ 0 h 1085"/>
                <a:gd name="T106" fmla="*/ 0 w 262"/>
                <a:gd name="T107" fmla="*/ 0 h 1085"/>
                <a:gd name="T108" fmla="*/ 0 w 262"/>
                <a:gd name="T109" fmla="*/ 0 h 1085"/>
                <a:gd name="T110" fmla="*/ 0 w 262"/>
                <a:gd name="T111" fmla="*/ 0 h 1085"/>
                <a:gd name="T112" fmla="*/ 0 w 262"/>
                <a:gd name="T113" fmla="*/ 0 h 1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2"/>
                <a:gd name="T172" fmla="*/ 0 h 1085"/>
                <a:gd name="T173" fmla="*/ 262 w 262"/>
                <a:gd name="T174" fmla="*/ 1085 h 1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2" h="1085">
                  <a:moveTo>
                    <a:pt x="199" y="1035"/>
                  </a:moveTo>
                  <a:lnTo>
                    <a:pt x="194" y="795"/>
                  </a:lnTo>
                  <a:lnTo>
                    <a:pt x="201" y="795"/>
                  </a:lnTo>
                  <a:lnTo>
                    <a:pt x="210" y="797"/>
                  </a:lnTo>
                  <a:lnTo>
                    <a:pt x="217" y="797"/>
                  </a:lnTo>
                  <a:lnTo>
                    <a:pt x="226" y="797"/>
                  </a:lnTo>
                  <a:lnTo>
                    <a:pt x="234" y="797"/>
                  </a:lnTo>
                  <a:lnTo>
                    <a:pt x="241" y="797"/>
                  </a:lnTo>
                  <a:lnTo>
                    <a:pt x="250" y="798"/>
                  </a:lnTo>
                  <a:lnTo>
                    <a:pt x="258" y="798"/>
                  </a:lnTo>
                  <a:lnTo>
                    <a:pt x="258" y="786"/>
                  </a:lnTo>
                  <a:lnTo>
                    <a:pt x="259" y="773"/>
                  </a:lnTo>
                  <a:lnTo>
                    <a:pt x="259" y="761"/>
                  </a:lnTo>
                  <a:lnTo>
                    <a:pt x="259" y="749"/>
                  </a:lnTo>
                  <a:lnTo>
                    <a:pt x="252" y="749"/>
                  </a:lnTo>
                  <a:lnTo>
                    <a:pt x="243" y="749"/>
                  </a:lnTo>
                  <a:lnTo>
                    <a:pt x="235" y="749"/>
                  </a:lnTo>
                  <a:lnTo>
                    <a:pt x="226" y="749"/>
                  </a:lnTo>
                  <a:lnTo>
                    <a:pt x="217" y="749"/>
                  </a:lnTo>
                  <a:lnTo>
                    <a:pt x="208" y="749"/>
                  </a:lnTo>
                  <a:lnTo>
                    <a:pt x="201" y="749"/>
                  </a:lnTo>
                  <a:lnTo>
                    <a:pt x="192" y="749"/>
                  </a:lnTo>
                  <a:lnTo>
                    <a:pt x="186" y="566"/>
                  </a:lnTo>
                  <a:lnTo>
                    <a:pt x="262" y="564"/>
                  </a:lnTo>
                  <a:lnTo>
                    <a:pt x="262" y="552"/>
                  </a:lnTo>
                  <a:lnTo>
                    <a:pt x="262" y="542"/>
                  </a:lnTo>
                  <a:lnTo>
                    <a:pt x="262" y="530"/>
                  </a:lnTo>
                  <a:lnTo>
                    <a:pt x="262" y="519"/>
                  </a:lnTo>
                  <a:lnTo>
                    <a:pt x="185" y="521"/>
                  </a:lnTo>
                  <a:lnTo>
                    <a:pt x="180" y="339"/>
                  </a:lnTo>
                  <a:lnTo>
                    <a:pt x="189" y="339"/>
                  </a:lnTo>
                  <a:lnTo>
                    <a:pt x="199" y="339"/>
                  </a:lnTo>
                  <a:lnTo>
                    <a:pt x="210" y="337"/>
                  </a:lnTo>
                  <a:lnTo>
                    <a:pt x="219" y="337"/>
                  </a:lnTo>
                  <a:lnTo>
                    <a:pt x="229" y="336"/>
                  </a:lnTo>
                  <a:lnTo>
                    <a:pt x="240" y="334"/>
                  </a:lnTo>
                  <a:lnTo>
                    <a:pt x="250" y="333"/>
                  </a:lnTo>
                  <a:lnTo>
                    <a:pt x="261" y="331"/>
                  </a:lnTo>
                  <a:lnTo>
                    <a:pt x="261" y="320"/>
                  </a:lnTo>
                  <a:lnTo>
                    <a:pt x="261" y="306"/>
                  </a:lnTo>
                  <a:lnTo>
                    <a:pt x="261" y="294"/>
                  </a:lnTo>
                  <a:lnTo>
                    <a:pt x="259" y="282"/>
                  </a:lnTo>
                  <a:lnTo>
                    <a:pt x="250" y="284"/>
                  </a:lnTo>
                  <a:lnTo>
                    <a:pt x="241" y="284"/>
                  </a:lnTo>
                  <a:lnTo>
                    <a:pt x="231" y="285"/>
                  </a:lnTo>
                  <a:lnTo>
                    <a:pt x="222" y="285"/>
                  </a:lnTo>
                  <a:lnTo>
                    <a:pt x="211" y="287"/>
                  </a:lnTo>
                  <a:lnTo>
                    <a:pt x="201" y="288"/>
                  </a:lnTo>
                  <a:lnTo>
                    <a:pt x="189" y="288"/>
                  </a:lnTo>
                  <a:lnTo>
                    <a:pt x="179" y="290"/>
                  </a:lnTo>
                  <a:lnTo>
                    <a:pt x="171" y="56"/>
                  </a:lnTo>
                  <a:lnTo>
                    <a:pt x="183" y="56"/>
                  </a:lnTo>
                  <a:lnTo>
                    <a:pt x="194" y="56"/>
                  </a:lnTo>
                  <a:lnTo>
                    <a:pt x="204" y="56"/>
                  </a:lnTo>
                  <a:lnTo>
                    <a:pt x="214" y="56"/>
                  </a:lnTo>
                  <a:lnTo>
                    <a:pt x="223" y="56"/>
                  </a:lnTo>
                  <a:lnTo>
                    <a:pt x="231" y="56"/>
                  </a:lnTo>
                  <a:lnTo>
                    <a:pt x="238" y="57"/>
                  </a:lnTo>
                  <a:lnTo>
                    <a:pt x="246" y="57"/>
                  </a:lnTo>
                  <a:lnTo>
                    <a:pt x="244" y="42"/>
                  </a:lnTo>
                  <a:lnTo>
                    <a:pt x="241" y="27"/>
                  </a:lnTo>
                  <a:lnTo>
                    <a:pt x="240" y="14"/>
                  </a:lnTo>
                  <a:lnTo>
                    <a:pt x="237" y="2"/>
                  </a:lnTo>
                  <a:lnTo>
                    <a:pt x="225" y="2"/>
                  </a:lnTo>
                  <a:lnTo>
                    <a:pt x="213" y="0"/>
                  </a:lnTo>
                  <a:lnTo>
                    <a:pt x="201" y="0"/>
                  </a:lnTo>
                  <a:lnTo>
                    <a:pt x="189" y="0"/>
                  </a:lnTo>
                  <a:lnTo>
                    <a:pt x="177" y="0"/>
                  </a:lnTo>
                  <a:lnTo>
                    <a:pt x="164" y="0"/>
                  </a:lnTo>
                  <a:lnTo>
                    <a:pt x="152" y="2"/>
                  </a:lnTo>
                  <a:lnTo>
                    <a:pt x="140" y="2"/>
                  </a:lnTo>
                  <a:lnTo>
                    <a:pt x="129" y="2"/>
                  </a:lnTo>
                  <a:lnTo>
                    <a:pt x="119" y="2"/>
                  </a:lnTo>
                  <a:lnTo>
                    <a:pt x="107" y="2"/>
                  </a:lnTo>
                  <a:lnTo>
                    <a:pt x="97" y="3"/>
                  </a:lnTo>
                  <a:lnTo>
                    <a:pt x="86" y="3"/>
                  </a:lnTo>
                  <a:lnTo>
                    <a:pt x="74" y="5"/>
                  </a:lnTo>
                  <a:lnTo>
                    <a:pt x="64" y="5"/>
                  </a:lnTo>
                  <a:lnTo>
                    <a:pt x="54" y="6"/>
                  </a:lnTo>
                  <a:lnTo>
                    <a:pt x="52" y="18"/>
                  </a:lnTo>
                  <a:lnTo>
                    <a:pt x="51" y="32"/>
                  </a:lnTo>
                  <a:lnTo>
                    <a:pt x="49" y="45"/>
                  </a:lnTo>
                  <a:lnTo>
                    <a:pt x="48" y="60"/>
                  </a:lnTo>
                  <a:lnTo>
                    <a:pt x="52" y="60"/>
                  </a:lnTo>
                  <a:lnTo>
                    <a:pt x="58" y="59"/>
                  </a:lnTo>
                  <a:lnTo>
                    <a:pt x="64" y="59"/>
                  </a:lnTo>
                  <a:lnTo>
                    <a:pt x="70" y="59"/>
                  </a:lnTo>
                  <a:lnTo>
                    <a:pt x="76" y="59"/>
                  </a:lnTo>
                  <a:lnTo>
                    <a:pt x="82" y="59"/>
                  </a:lnTo>
                  <a:lnTo>
                    <a:pt x="88" y="57"/>
                  </a:lnTo>
                  <a:lnTo>
                    <a:pt x="95" y="57"/>
                  </a:lnTo>
                  <a:lnTo>
                    <a:pt x="103" y="291"/>
                  </a:lnTo>
                  <a:lnTo>
                    <a:pt x="92" y="291"/>
                  </a:lnTo>
                  <a:lnTo>
                    <a:pt x="83" y="291"/>
                  </a:lnTo>
                  <a:lnTo>
                    <a:pt x="73" y="291"/>
                  </a:lnTo>
                  <a:lnTo>
                    <a:pt x="62" y="291"/>
                  </a:lnTo>
                  <a:lnTo>
                    <a:pt x="54" y="291"/>
                  </a:lnTo>
                  <a:lnTo>
                    <a:pt x="43" y="291"/>
                  </a:lnTo>
                  <a:lnTo>
                    <a:pt x="33" y="290"/>
                  </a:lnTo>
                  <a:lnTo>
                    <a:pt x="22" y="290"/>
                  </a:lnTo>
                  <a:lnTo>
                    <a:pt x="21" y="302"/>
                  </a:lnTo>
                  <a:lnTo>
                    <a:pt x="21" y="314"/>
                  </a:lnTo>
                  <a:lnTo>
                    <a:pt x="19" y="327"/>
                  </a:lnTo>
                  <a:lnTo>
                    <a:pt x="18" y="339"/>
                  </a:lnTo>
                  <a:lnTo>
                    <a:pt x="30" y="339"/>
                  </a:lnTo>
                  <a:lnTo>
                    <a:pt x="40" y="340"/>
                  </a:lnTo>
                  <a:lnTo>
                    <a:pt x="52" y="340"/>
                  </a:lnTo>
                  <a:lnTo>
                    <a:pt x="62" y="340"/>
                  </a:lnTo>
                  <a:lnTo>
                    <a:pt x="73" y="342"/>
                  </a:lnTo>
                  <a:lnTo>
                    <a:pt x="83" y="342"/>
                  </a:lnTo>
                  <a:lnTo>
                    <a:pt x="94" y="342"/>
                  </a:lnTo>
                  <a:lnTo>
                    <a:pt x="104" y="342"/>
                  </a:lnTo>
                  <a:lnTo>
                    <a:pt x="109" y="524"/>
                  </a:lnTo>
                  <a:lnTo>
                    <a:pt x="4" y="527"/>
                  </a:lnTo>
                  <a:lnTo>
                    <a:pt x="4" y="537"/>
                  </a:lnTo>
                  <a:lnTo>
                    <a:pt x="4" y="549"/>
                  </a:lnTo>
                  <a:lnTo>
                    <a:pt x="3" y="560"/>
                  </a:lnTo>
                  <a:lnTo>
                    <a:pt x="3" y="572"/>
                  </a:lnTo>
                  <a:lnTo>
                    <a:pt x="110" y="569"/>
                  </a:lnTo>
                  <a:lnTo>
                    <a:pt x="115" y="752"/>
                  </a:lnTo>
                  <a:lnTo>
                    <a:pt x="103" y="752"/>
                  </a:lnTo>
                  <a:lnTo>
                    <a:pt x="89" y="754"/>
                  </a:lnTo>
                  <a:lnTo>
                    <a:pt x="76" y="754"/>
                  </a:lnTo>
                  <a:lnTo>
                    <a:pt x="61" y="755"/>
                  </a:lnTo>
                  <a:lnTo>
                    <a:pt x="46" y="756"/>
                  </a:lnTo>
                  <a:lnTo>
                    <a:pt x="31" y="759"/>
                  </a:lnTo>
                  <a:lnTo>
                    <a:pt x="16" y="761"/>
                  </a:lnTo>
                  <a:lnTo>
                    <a:pt x="0" y="764"/>
                  </a:lnTo>
                  <a:lnTo>
                    <a:pt x="0" y="776"/>
                  </a:lnTo>
                  <a:lnTo>
                    <a:pt x="0" y="788"/>
                  </a:lnTo>
                  <a:lnTo>
                    <a:pt x="0" y="800"/>
                  </a:lnTo>
                  <a:lnTo>
                    <a:pt x="1" y="812"/>
                  </a:lnTo>
                  <a:lnTo>
                    <a:pt x="13" y="809"/>
                  </a:lnTo>
                  <a:lnTo>
                    <a:pt x="27" y="807"/>
                  </a:lnTo>
                  <a:lnTo>
                    <a:pt x="40" y="804"/>
                  </a:lnTo>
                  <a:lnTo>
                    <a:pt x="55" y="803"/>
                  </a:lnTo>
                  <a:lnTo>
                    <a:pt x="70" y="800"/>
                  </a:lnTo>
                  <a:lnTo>
                    <a:pt x="85" y="798"/>
                  </a:lnTo>
                  <a:lnTo>
                    <a:pt x="100" y="795"/>
                  </a:lnTo>
                  <a:lnTo>
                    <a:pt x="116" y="794"/>
                  </a:lnTo>
                  <a:lnTo>
                    <a:pt x="124" y="1037"/>
                  </a:lnTo>
                  <a:lnTo>
                    <a:pt x="45" y="1035"/>
                  </a:lnTo>
                  <a:lnTo>
                    <a:pt x="39" y="1031"/>
                  </a:lnTo>
                  <a:lnTo>
                    <a:pt x="31" y="1025"/>
                  </a:lnTo>
                  <a:lnTo>
                    <a:pt x="25" y="1020"/>
                  </a:lnTo>
                  <a:lnTo>
                    <a:pt x="18" y="1015"/>
                  </a:lnTo>
                  <a:lnTo>
                    <a:pt x="21" y="1032"/>
                  </a:lnTo>
                  <a:lnTo>
                    <a:pt x="25" y="1049"/>
                  </a:lnTo>
                  <a:lnTo>
                    <a:pt x="28" y="1065"/>
                  </a:lnTo>
                  <a:lnTo>
                    <a:pt x="33" y="1082"/>
                  </a:lnTo>
                  <a:lnTo>
                    <a:pt x="49" y="1083"/>
                  </a:lnTo>
                  <a:lnTo>
                    <a:pt x="65" y="1083"/>
                  </a:lnTo>
                  <a:lnTo>
                    <a:pt x="82" y="1085"/>
                  </a:lnTo>
                  <a:lnTo>
                    <a:pt x="98" y="1085"/>
                  </a:lnTo>
                  <a:lnTo>
                    <a:pt x="116" y="1085"/>
                  </a:lnTo>
                  <a:lnTo>
                    <a:pt x="132" y="1085"/>
                  </a:lnTo>
                  <a:lnTo>
                    <a:pt x="149" y="1085"/>
                  </a:lnTo>
                  <a:lnTo>
                    <a:pt x="167" y="1085"/>
                  </a:lnTo>
                  <a:lnTo>
                    <a:pt x="177" y="1085"/>
                  </a:lnTo>
                  <a:lnTo>
                    <a:pt x="188" y="1083"/>
                  </a:lnTo>
                  <a:lnTo>
                    <a:pt x="198" y="1083"/>
                  </a:lnTo>
                  <a:lnTo>
                    <a:pt x="208" y="1082"/>
                  </a:lnTo>
                  <a:lnTo>
                    <a:pt x="217" y="1082"/>
                  </a:lnTo>
                  <a:lnTo>
                    <a:pt x="228" y="1082"/>
                  </a:lnTo>
                  <a:lnTo>
                    <a:pt x="238" y="1080"/>
                  </a:lnTo>
                  <a:lnTo>
                    <a:pt x="249" y="1080"/>
                  </a:lnTo>
                  <a:lnTo>
                    <a:pt x="249" y="1068"/>
                  </a:lnTo>
                  <a:lnTo>
                    <a:pt x="249" y="1055"/>
                  </a:lnTo>
                  <a:lnTo>
                    <a:pt x="249" y="1043"/>
                  </a:lnTo>
                  <a:lnTo>
                    <a:pt x="249" y="1031"/>
                  </a:lnTo>
                  <a:lnTo>
                    <a:pt x="199" y="10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2" name="Freeform 21"/>
            <p:cNvSpPr>
              <a:spLocks/>
            </p:cNvSpPr>
            <p:nvPr/>
          </p:nvSpPr>
          <p:spPr bwMode="auto">
            <a:xfrm>
              <a:off x="4864" y="753"/>
              <a:ext cx="572" cy="501"/>
            </a:xfrm>
            <a:custGeom>
              <a:avLst/>
              <a:gdLst>
                <a:gd name="T0" fmla="*/ 0 w 1718"/>
                <a:gd name="T1" fmla="*/ 0 h 1502"/>
                <a:gd name="T2" fmla="*/ 0 w 1718"/>
                <a:gd name="T3" fmla="*/ 0 h 1502"/>
                <a:gd name="T4" fmla="*/ 0 w 1718"/>
                <a:gd name="T5" fmla="*/ 0 h 1502"/>
                <a:gd name="T6" fmla="*/ 0 w 1718"/>
                <a:gd name="T7" fmla="*/ 0 h 1502"/>
                <a:gd name="T8" fmla="*/ 0 w 1718"/>
                <a:gd name="T9" fmla="*/ 0 h 1502"/>
                <a:gd name="T10" fmla="*/ 0 w 1718"/>
                <a:gd name="T11" fmla="*/ 0 h 1502"/>
                <a:gd name="T12" fmla="*/ 0 w 1718"/>
                <a:gd name="T13" fmla="*/ 0 h 1502"/>
                <a:gd name="T14" fmla="*/ 0 60000 65536"/>
                <a:gd name="T15" fmla="*/ 0 60000 65536"/>
                <a:gd name="T16" fmla="*/ 0 60000 65536"/>
                <a:gd name="T17" fmla="*/ 0 60000 65536"/>
                <a:gd name="T18" fmla="*/ 0 60000 65536"/>
                <a:gd name="T19" fmla="*/ 0 60000 65536"/>
                <a:gd name="T20" fmla="*/ 0 60000 65536"/>
                <a:gd name="T21" fmla="*/ 0 w 1718"/>
                <a:gd name="T22" fmla="*/ 0 h 1502"/>
                <a:gd name="T23" fmla="*/ 1718 w 1718"/>
                <a:gd name="T24" fmla="*/ 1502 h 1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18" h="1502">
                  <a:moveTo>
                    <a:pt x="0" y="595"/>
                  </a:moveTo>
                  <a:lnTo>
                    <a:pt x="400" y="1384"/>
                  </a:lnTo>
                  <a:lnTo>
                    <a:pt x="710" y="1502"/>
                  </a:lnTo>
                  <a:lnTo>
                    <a:pt x="1718" y="971"/>
                  </a:lnTo>
                  <a:lnTo>
                    <a:pt x="1550" y="64"/>
                  </a:lnTo>
                  <a:lnTo>
                    <a:pt x="1163" y="0"/>
                  </a:lnTo>
                  <a:lnTo>
                    <a:pt x="0" y="595"/>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3" name="Freeform 22"/>
            <p:cNvSpPr>
              <a:spLocks/>
            </p:cNvSpPr>
            <p:nvPr/>
          </p:nvSpPr>
          <p:spPr bwMode="auto">
            <a:xfrm>
              <a:off x="5028" y="740"/>
              <a:ext cx="158" cy="164"/>
            </a:xfrm>
            <a:custGeom>
              <a:avLst/>
              <a:gdLst>
                <a:gd name="T0" fmla="*/ 0 w 474"/>
                <a:gd name="T1" fmla="*/ 0 h 490"/>
                <a:gd name="T2" fmla="*/ 0 w 474"/>
                <a:gd name="T3" fmla="*/ 0 h 490"/>
                <a:gd name="T4" fmla="*/ 0 w 474"/>
                <a:gd name="T5" fmla="*/ 0 h 490"/>
                <a:gd name="T6" fmla="*/ 0 w 474"/>
                <a:gd name="T7" fmla="*/ 0 h 490"/>
                <a:gd name="T8" fmla="*/ 0 w 474"/>
                <a:gd name="T9" fmla="*/ 0 h 490"/>
                <a:gd name="T10" fmla="*/ 0 w 474"/>
                <a:gd name="T11" fmla="*/ 0 h 490"/>
                <a:gd name="T12" fmla="*/ 0 w 474"/>
                <a:gd name="T13" fmla="*/ 0 h 490"/>
                <a:gd name="T14" fmla="*/ 0 w 474"/>
                <a:gd name="T15" fmla="*/ 0 h 490"/>
                <a:gd name="T16" fmla="*/ 0 w 474"/>
                <a:gd name="T17" fmla="*/ 0 h 4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4"/>
                <a:gd name="T28" fmla="*/ 0 h 490"/>
                <a:gd name="T29" fmla="*/ 474 w 474"/>
                <a:gd name="T30" fmla="*/ 490 h 4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4" h="490">
                  <a:moveTo>
                    <a:pt x="139" y="490"/>
                  </a:moveTo>
                  <a:lnTo>
                    <a:pt x="0" y="248"/>
                  </a:lnTo>
                  <a:lnTo>
                    <a:pt x="423" y="0"/>
                  </a:lnTo>
                  <a:lnTo>
                    <a:pt x="474" y="284"/>
                  </a:lnTo>
                  <a:lnTo>
                    <a:pt x="371" y="335"/>
                  </a:lnTo>
                  <a:lnTo>
                    <a:pt x="358" y="154"/>
                  </a:lnTo>
                  <a:lnTo>
                    <a:pt x="139" y="257"/>
                  </a:lnTo>
                  <a:lnTo>
                    <a:pt x="207" y="464"/>
                  </a:lnTo>
                  <a:lnTo>
                    <a:pt x="139" y="490"/>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4" name="Freeform 23"/>
            <p:cNvSpPr>
              <a:spLocks/>
            </p:cNvSpPr>
            <p:nvPr/>
          </p:nvSpPr>
          <p:spPr bwMode="auto">
            <a:xfrm>
              <a:off x="4896" y="761"/>
              <a:ext cx="573" cy="501"/>
            </a:xfrm>
            <a:custGeom>
              <a:avLst/>
              <a:gdLst>
                <a:gd name="T0" fmla="*/ 0 w 1717"/>
                <a:gd name="T1" fmla="*/ 0 h 1502"/>
                <a:gd name="T2" fmla="*/ 0 w 1717"/>
                <a:gd name="T3" fmla="*/ 0 h 1502"/>
                <a:gd name="T4" fmla="*/ 0 w 1717"/>
                <a:gd name="T5" fmla="*/ 0 h 1502"/>
                <a:gd name="T6" fmla="*/ 0 w 1717"/>
                <a:gd name="T7" fmla="*/ 0 h 1502"/>
                <a:gd name="T8" fmla="*/ 0 w 1717"/>
                <a:gd name="T9" fmla="*/ 0 h 1502"/>
                <a:gd name="T10" fmla="*/ 0 w 1717"/>
                <a:gd name="T11" fmla="*/ 0 h 1502"/>
                <a:gd name="T12" fmla="*/ 0 w 1717"/>
                <a:gd name="T13" fmla="*/ 0 h 1502"/>
                <a:gd name="T14" fmla="*/ 0 60000 65536"/>
                <a:gd name="T15" fmla="*/ 0 60000 65536"/>
                <a:gd name="T16" fmla="*/ 0 60000 65536"/>
                <a:gd name="T17" fmla="*/ 0 60000 65536"/>
                <a:gd name="T18" fmla="*/ 0 60000 65536"/>
                <a:gd name="T19" fmla="*/ 0 60000 65536"/>
                <a:gd name="T20" fmla="*/ 0 60000 65536"/>
                <a:gd name="T21" fmla="*/ 0 w 1717"/>
                <a:gd name="T22" fmla="*/ 0 h 1502"/>
                <a:gd name="T23" fmla="*/ 1717 w 1717"/>
                <a:gd name="T24" fmla="*/ 1502 h 1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17" h="1502">
                  <a:moveTo>
                    <a:pt x="0" y="595"/>
                  </a:moveTo>
                  <a:lnTo>
                    <a:pt x="399" y="1386"/>
                  </a:lnTo>
                  <a:lnTo>
                    <a:pt x="709" y="1502"/>
                  </a:lnTo>
                  <a:lnTo>
                    <a:pt x="1717" y="971"/>
                  </a:lnTo>
                  <a:lnTo>
                    <a:pt x="1549" y="64"/>
                  </a:lnTo>
                  <a:lnTo>
                    <a:pt x="1162" y="0"/>
                  </a:lnTo>
                  <a:lnTo>
                    <a:pt x="0" y="59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5" name="Freeform 24"/>
            <p:cNvSpPr>
              <a:spLocks/>
            </p:cNvSpPr>
            <p:nvPr/>
          </p:nvSpPr>
          <p:spPr bwMode="auto">
            <a:xfrm>
              <a:off x="4942" y="789"/>
              <a:ext cx="414" cy="197"/>
            </a:xfrm>
            <a:custGeom>
              <a:avLst/>
              <a:gdLst>
                <a:gd name="T0" fmla="*/ 0 w 1243"/>
                <a:gd name="T1" fmla="*/ 0 h 591"/>
                <a:gd name="T2" fmla="*/ 0 w 1243"/>
                <a:gd name="T3" fmla="*/ 0 h 591"/>
                <a:gd name="T4" fmla="*/ 0 w 1243"/>
                <a:gd name="T5" fmla="*/ 0 h 591"/>
                <a:gd name="T6" fmla="*/ 0 w 1243"/>
                <a:gd name="T7" fmla="*/ 0 h 591"/>
                <a:gd name="T8" fmla="*/ 0 w 1243"/>
                <a:gd name="T9" fmla="*/ 0 h 591"/>
                <a:gd name="T10" fmla="*/ 0 60000 65536"/>
                <a:gd name="T11" fmla="*/ 0 60000 65536"/>
                <a:gd name="T12" fmla="*/ 0 60000 65536"/>
                <a:gd name="T13" fmla="*/ 0 60000 65536"/>
                <a:gd name="T14" fmla="*/ 0 60000 65536"/>
                <a:gd name="T15" fmla="*/ 0 w 1243"/>
                <a:gd name="T16" fmla="*/ 0 h 591"/>
                <a:gd name="T17" fmla="*/ 1243 w 1243"/>
                <a:gd name="T18" fmla="*/ 591 h 591"/>
              </a:gdLst>
              <a:ahLst/>
              <a:cxnLst>
                <a:cxn ang="T10">
                  <a:pos x="T0" y="T1"/>
                </a:cxn>
                <a:cxn ang="T11">
                  <a:pos x="T2" y="T3"/>
                </a:cxn>
                <a:cxn ang="T12">
                  <a:pos x="T4" y="T5"/>
                </a:cxn>
                <a:cxn ang="T13">
                  <a:pos x="T6" y="T7"/>
                </a:cxn>
                <a:cxn ang="T14">
                  <a:pos x="T8" y="T9"/>
                </a:cxn>
              </a:cxnLst>
              <a:rect l="T15" t="T16" r="T17" b="T18"/>
              <a:pathLst>
                <a:path w="1243" h="591">
                  <a:moveTo>
                    <a:pt x="0" y="531"/>
                  </a:moveTo>
                  <a:lnTo>
                    <a:pt x="1007" y="0"/>
                  </a:lnTo>
                  <a:lnTo>
                    <a:pt x="1243" y="48"/>
                  </a:lnTo>
                  <a:lnTo>
                    <a:pt x="326" y="591"/>
                  </a:lnTo>
                  <a:lnTo>
                    <a:pt x="0" y="53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6" name="Freeform 25"/>
            <p:cNvSpPr>
              <a:spLocks/>
            </p:cNvSpPr>
            <p:nvPr/>
          </p:nvSpPr>
          <p:spPr bwMode="auto">
            <a:xfrm>
              <a:off x="4960" y="1003"/>
              <a:ext cx="147" cy="207"/>
            </a:xfrm>
            <a:custGeom>
              <a:avLst/>
              <a:gdLst>
                <a:gd name="T0" fmla="*/ 0 w 440"/>
                <a:gd name="T1" fmla="*/ 0 h 622"/>
                <a:gd name="T2" fmla="*/ 0 w 440"/>
                <a:gd name="T3" fmla="*/ 0 h 622"/>
                <a:gd name="T4" fmla="*/ 0 w 440"/>
                <a:gd name="T5" fmla="*/ 0 h 622"/>
                <a:gd name="T6" fmla="*/ 0 w 440"/>
                <a:gd name="T7" fmla="*/ 0 h 622"/>
                <a:gd name="T8" fmla="*/ 0 w 440"/>
                <a:gd name="T9" fmla="*/ 0 h 622"/>
                <a:gd name="T10" fmla="*/ 0 60000 65536"/>
                <a:gd name="T11" fmla="*/ 0 60000 65536"/>
                <a:gd name="T12" fmla="*/ 0 60000 65536"/>
                <a:gd name="T13" fmla="*/ 0 60000 65536"/>
                <a:gd name="T14" fmla="*/ 0 60000 65536"/>
                <a:gd name="T15" fmla="*/ 0 w 440"/>
                <a:gd name="T16" fmla="*/ 0 h 622"/>
                <a:gd name="T17" fmla="*/ 440 w 440"/>
                <a:gd name="T18" fmla="*/ 622 h 622"/>
              </a:gdLst>
              <a:ahLst/>
              <a:cxnLst>
                <a:cxn ang="T10">
                  <a:pos x="T0" y="T1"/>
                </a:cxn>
                <a:cxn ang="T11">
                  <a:pos x="T2" y="T3"/>
                </a:cxn>
                <a:cxn ang="T12">
                  <a:pos x="T4" y="T5"/>
                </a:cxn>
                <a:cxn ang="T13">
                  <a:pos x="T6" y="T7"/>
                </a:cxn>
                <a:cxn ang="T14">
                  <a:pos x="T8" y="T9"/>
                </a:cxn>
              </a:cxnLst>
              <a:rect l="T15" t="T16" r="T17" b="T18"/>
              <a:pathLst>
                <a:path w="440" h="622">
                  <a:moveTo>
                    <a:pt x="0" y="0"/>
                  </a:moveTo>
                  <a:lnTo>
                    <a:pt x="246" y="531"/>
                  </a:lnTo>
                  <a:lnTo>
                    <a:pt x="440" y="622"/>
                  </a:lnTo>
                  <a:lnTo>
                    <a:pt x="233" y="5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7" name="Freeform 26"/>
            <p:cNvSpPr>
              <a:spLocks/>
            </p:cNvSpPr>
            <p:nvPr/>
          </p:nvSpPr>
          <p:spPr bwMode="auto">
            <a:xfrm>
              <a:off x="5085" y="835"/>
              <a:ext cx="340" cy="362"/>
            </a:xfrm>
            <a:custGeom>
              <a:avLst/>
              <a:gdLst>
                <a:gd name="T0" fmla="*/ 0 w 1021"/>
                <a:gd name="T1" fmla="*/ 0 h 1087"/>
                <a:gd name="T2" fmla="*/ 0 w 1021"/>
                <a:gd name="T3" fmla="*/ 0 h 1087"/>
                <a:gd name="T4" fmla="*/ 0 w 1021"/>
                <a:gd name="T5" fmla="*/ 0 h 1087"/>
                <a:gd name="T6" fmla="*/ 0 w 1021"/>
                <a:gd name="T7" fmla="*/ 0 h 1087"/>
                <a:gd name="T8" fmla="*/ 0 w 1021"/>
                <a:gd name="T9" fmla="*/ 0 h 1087"/>
                <a:gd name="T10" fmla="*/ 0 60000 65536"/>
                <a:gd name="T11" fmla="*/ 0 60000 65536"/>
                <a:gd name="T12" fmla="*/ 0 60000 65536"/>
                <a:gd name="T13" fmla="*/ 0 60000 65536"/>
                <a:gd name="T14" fmla="*/ 0 60000 65536"/>
                <a:gd name="T15" fmla="*/ 0 w 1021"/>
                <a:gd name="T16" fmla="*/ 0 h 1087"/>
                <a:gd name="T17" fmla="*/ 1021 w 1021"/>
                <a:gd name="T18" fmla="*/ 1087 h 1087"/>
              </a:gdLst>
              <a:ahLst/>
              <a:cxnLst>
                <a:cxn ang="T10">
                  <a:pos x="T0" y="T1"/>
                </a:cxn>
                <a:cxn ang="T11">
                  <a:pos x="T2" y="T3"/>
                </a:cxn>
                <a:cxn ang="T12">
                  <a:pos x="T4" y="T5"/>
                </a:cxn>
                <a:cxn ang="T13">
                  <a:pos x="T6" y="T7"/>
                </a:cxn>
                <a:cxn ang="T14">
                  <a:pos x="T8" y="T9"/>
                </a:cxn>
              </a:cxnLst>
              <a:rect l="T15" t="T16" r="T17" b="T18"/>
              <a:pathLst>
                <a:path w="1021" h="1087">
                  <a:moveTo>
                    <a:pt x="0" y="517"/>
                  </a:moveTo>
                  <a:lnTo>
                    <a:pt x="853" y="0"/>
                  </a:lnTo>
                  <a:lnTo>
                    <a:pt x="1021" y="672"/>
                  </a:lnTo>
                  <a:lnTo>
                    <a:pt x="182" y="1087"/>
                  </a:lnTo>
                  <a:lnTo>
                    <a:pt x="0" y="5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8" name="Freeform 27"/>
            <p:cNvSpPr>
              <a:spLocks/>
            </p:cNvSpPr>
            <p:nvPr/>
          </p:nvSpPr>
          <p:spPr bwMode="auto">
            <a:xfrm>
              <a:off x="5061" y="749"/>
              <a:ext cx="158" cy="164"/>
            </a:xfrm>
            <a:custGeom>
              <a:avLst/>
              <a:gdLst>
                <a:gd name="T0" fmla="*/ 0 w 475"/>
                <a:gd name="T1" fmla="*/ 0 h 491"/>
                <a:gd name="T2" fmla="*/ 0 w 475"/>
                <a:gd name="T3" fmla="*/ 0 h 491"/>
                <a:gd name="T4" fmla="*/ 0 w 475"/>
                <a:gd name="T5" fmla="*/ 0 h 491"/>
                <a:gd name="T6" fmla="*/ 0 w 475"/>
                <a:gd name="T7" fmla="*/ 0 h 491"/>
                <a:gd name="T8" fmla="*/ 0 w 475"/>
                <a:gd name="T9" fmla="*/ 0 h 491"/>
                <a:gd name="T10" fmla="*/ 0 w 475"/>
                <a:gd name="T11" fmla="*/ 0 h 491"/>
                <a:gd name="T12" fmla="*/ 0 w 475"/>
                <a:gd name="T13" fmla="*/ 0 h 491"/>
                <a:gd name="T14" fmla="*/ 0 w 475"/>
                <a:gd name="T15" fmla="*/ 0 h 491"/>
                <a:gd name="T16" fmla="*/ 0 w 475"/>
                <a:gd name="T17" fmla="*/ 0 h 4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5"/>
                <a:gd name="T28" fmla="*/ 0 h 491"/>
                <a:gd name="T29" fmla="*/ 475 w 475"/>
                <a:gd name="T30" fmla="*/ 491 h 4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5" h="491">
                  <a:moveTo>
                    <a:pt x="139" y="491"/>
                  </a:moveTo>
                  <a:lnTo>
                    <a:pt x="0" y="249"/>
                  </a:lnTo>
                  <a:lnTo>
                    <a:pt x="423" y="0"/>
                  </a:lnTo>
                  <a:lnTo>
                    <a:pt x="475" y="283"/>
                  </a:lnTo>
                  <a:lnTo>
                    <a:pt x="371" y="335"/>
                  </a:lnTo>
                  <a:lnTo>
                    <a:pt x="357" y="153"/>
                  </a:lnTo>
                  <a:lnTo>
                    <a:pt x="139" y="258"/>
                  </a:lnTo>
                  <a:lnTo>
                    <a:pt x="207" y="464"/>
                  </a:lnTo>
                  <a:lnTo>
                    <a:pt x="139" y="491"/>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9" name="Freeform 28"/>
            <p:cNvSpPr>
              <a:spLocks/>
            </p:cNvSpPr>
            <p:nvPr/>
          </p:nvSpPr>
          <p:spPr bwMode="auto">
            <a:xfrm>
              <a:off x="4973" y="783"/>
              <a:ext cx="375" cy="440"/>
            </a:xfrm>
            <a:custGeom>
              <a:avLst/>
              <a:gdLst>
                <a:gd name="T0" fmla="*/ 0 w 1124"/>
                <a:gd name="T1" fmla="*/ 0 h 1322"/>
                <a:gd name="T2" fmla="*/ 0 w 1124"/>
                <a:gd name="T3" fmla="*/ 0 h 1322"/>
                <a:gd name="T4" fmla="*/ 0 w 1124"/>
                <a:gd name="T5" fmla="*/ 0 h 1322"/>
                <a:gd name="T6" fmla="*/ 0 w 1124"/>
                <a:gd name="T7" fmla="*/ 0 h 1322"/>
                <a:gd name="T8" fmla="*/ 0 w 1124"/>
                <a:gd name="T9" fmla="*/ 0 h 1322"/>
                <a:gd name="T10" fmla="*/ 0 w 1124"/>
                <a:gd name="T11" fmla="*/ 0 h 1322"/>
                <a:gd name="T12" fmla="*/ 0 60000 65536"/>
                <a:gd name="T13" fmla="*/ 0 60000 65536"/>
                <a:gd name="T14" fmla="*/ 0 60000 65536"/>
                <a:gd name="T15" fmla="*/ 0 60000 65536"/>
                <a:gd name="T16" fmla="*/ 0 60000 65536"/>
                <a:gd name="T17" fmla="*/ 0 60000 65536"/>
                <a:gd name="T18" fmla="*/ 0 w 1124"/>
                <a:gd name="T19" fmla="*/ 0 h 1322"/>
                <a:gd name="T20" fmla="*/ 1124 w 1124"/>
                <a:gd name="T21" fmla="*/ 1322 h 1322"/>
              </a:gdLst>
              <a:ahLst/>
              <a:cxnLst>
                <a:cxn ang="T12">
                  <a:pos x="T0" y="T1"/>
                </a:cxn>
                <a:cxn ang="T13">
                  <a:pos x="T2" y="T3"/>
                </a:cxn>
                <a:cxn ang="T14">
                  <a:pos x="T4" y="T5"/>
                </a:cxn>
                <a:cxn ang="T15">
                  <a:pos x="T6" y="T7"/>
                </a:cxn>
                <a:cxn ang="T16">
                  <a:pos x="T8" y="T9"/>
                </a:cxn>
                <a:cxn ang="T17">
                  <a:pos x="T10" y="T11"/>
                </a:cxn>
              </a:cxnLst>
              <a:rect l="T18" t="T19" r="T20" b="T21"/>
              <a:pathLst>
                <a:path w="1124" h="1322">
                  <a:moveTo>
                    <a:pt x="1038" y="0"/>
                  </a:moveTo>
                  <a:lnTo>
                    <a:pt x="0" y="601"/>
                  </a:lnTo>
                  <a:lnTo>
                    <a:pt x="323" y="1322"/>
                  </a:lnTo>
                  <a:lnTo>
                    <a:pt x="82" y="631"/>
                  </a:lnTo>
                  <a:lnTo>
                    <a:pt x="1124" y="14"/>
                  </a:lnTo>
                  <a:lnTo>
                    <a:pt x="1038"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30" name="Rectangle 29"/>
            <p:cNvSpPr>
              <a:spLocks noChangeArrowheads="1"/>
            </p:cNvSpPr>
            <p:nvPr/>
          </p:nvSpPr>
          <p:spPr bwMode="auto">
            <a:xfrm>
              <a:off x="5253" y="927"/>
              <a:ext cx="112" cy="48"/>
            </a:xfrm>
            <a:prstGeom prst="rect">
              <a:avLst/>
            </a:prstGeom>
            <a:solidFill>
              <a:srgbClr val="000000"/>
            </a:solidFill>
            <a:ln w="9525">
              <a:solidFill>
                <a:schemeClr val="bg2"/>
              </a:solidFill>
              <a:miter lim="800000"/>
              <a:headEnd/>
              <a:tailEnd/>
            </a:ln>
          </p:spPr>
          <p:txBody>
            <a:bodyPr/>
            <a:lstStyle/>
            <a:p>
              <a:endParaRPr lang="en-US" dirty="0">
                <a:solidFill>
                  <a:srgbClr val="FFFF00"/>
                </a:solidFill>
                <a:ea typeface="ＭＳ Ｐゴシック" charset="0"/>
              </a:endParaRPr>
            </a:p>
          </p:txBody>
        </p:sp>
        <p:sp>
          <p:nvSpPr>
            <p:cNvPr id="31" name="Freeform 30"/>
            <p:cNvSpPr>
              <a:spLocks/>
            </p:cNvSpPr>
            <p:nvPr/>
          </p:nvSpPr>
          <p:spPr bwMode="auto">
            <a:xfrm>
              <a:off x="5137" y="1024"/>
              <a:ext cx="56" cy="104"/>
            </a:xfrm>
            <a:custGeom>
              <a:avLst/>
              <a:gdLst>
                <a:gd name="T0" fmla="*/ 0 w 167"/>
                <a:gd name="T1" fmla="*/ 0 h 312"/>
                <a:gd name="T2" fmla="*/ 0 w 167"/>
                <a:gd name="T3" fmla="*/ 0 h 312"/>
                <a:gd name="T4" fmla="*/ 0 w 167"/>
                <a:gd name="T5" fmla="*/ 0 h 312"/>
                <a:gd name="T6" fmla="*/ 0 w 167"/>
                <a:gd name="T7" fmla="*/ 0 h 312"/>
                <a:gd name="T8" fmla="*/ 0 w 167"/>
                <a:gd name="T9" fmla="*/ 0 h 312"/>
                <a:gd name="T10" fmla="*/ 0 w 167"/>
                <a:gd name="T11" fmla="*/ 0 h 312"/>
                <a:gd name="T12" fmla="*/ 0 w 167"/>
                <a:gd name="T13" fmla="*/ 0 h 312"/>
                <a:gd name="T14" fmla="*/ 0 w 167"/>
                <a:gd name="T15" fmla="*/ 0 h 312"/>
                <a:gd name="T16" fmla="*/ 0 w 167"/>
                <a:gd name="T17" fmla="*/ 0 h 312"/>
                <a:gd name="T18" fmla="*/ 0 w 167"/>
                <a:gd name="T19" fmla="*/ 0 h 312"/>
                <a:gd name="T20" fmla="*/ 0 w 167"/>
                <a:gd name="T21" fmla="*/ 0 h 312"/>
                <a:gd name="T22" fmla="*/ 0 w 167"/>
                <a:gd name="T23" fmla="*/ 0 h 312"/>
                <a:gd name="T24" fmla="*/ 0 w 167"/>
                <a:gd name="T25" fmla="*/ 0 h 312"/>
                <a:gd name="T26" fmla="*/ 0 w 167"/>
                <a:gd name="T27" fmla="*/ 0 h 312"/>
                <a:gd name="T28" fmla="*/ 0 w 167"/>
                <a:gd name="T29" fmla="*/ 0 h 312"/>
                <a:gd name="T30" fmla="*/ 0 w 167"/>
                <a:gd name="T31" fmla="*/ 0 h 312"/>
                <a:gd name="T32" fmla="*/ 0 w 167"/>
                <a:gd name="T33" fmla="*/ 0 h 312"/>
                <a:gd name="T34" fmla="*/ 0 w 167"/>
                <a:gd name="T35" fmla="*/ 0 h 312"/>
                <a:gd name="T36" fmla="*/ 0 w 167"/>
                <a:gd name="T37" fmla="*/ 0 h 312"/>
                <a:gd name="T38" fmla="*/ 0 w 167"/>
                <a:gd name="T39" fmla="*/ 0 h 312"/>
                <a:gd name="T40" fmla="*/ 0 w 167"/>
                <a:gd name="T41" fmla="*/ 0 h 312"/>
                <a:gd name="T42" fmla="*/ 0 w 167"/>
                <a:gd name="T43" fmla="*/ 0 h 312"/>
                <a:gd name="T44" fmla="*/ 0 w 167"/>
                <a:gd name="T45" fmla="*/ 0 h 312"/>
                <a:gd name="T46" fmla="*/ 0 w 167"/>
                <a:gd name="T47" fmla="*/ 0 h 312"/>
                <a:gd name="T48" fmla="*/ 0 w 167"/>
                <a:gd name="T49" fmla="*/ 0 h 312"/>
                <a:gd name="T50" fmla="*/ 0 w 167"/>
                <a:gd name="T51" fmla="*/ 0 h 312"/>
                <a:gd name="T52" fmla="*/ 0 w 167"/>
                <a:gd name="T53" fmla="*/ 0 h 312"/>
                <a:gd name="T54" fmla="*/ 0 w 167"/>
                <a:gd name="T55" fmla="*/ 0 h 312"/>
                <a:gd name="T56" fmla="*/ 0 w 167"/>
                <a:gd name="T57" fmla="*/ 0 h 312"/>
                <a:gd name="T58" fmla="*/ 0 w 167"/>
                <a:gd name="T59" fmla="*/ 0 h 312"/>
                <a:gd name="T60" fmla="*/ 0 w 167"/>
                <a:gd name="T61" fmla="*/ 0 h 312"/>
                <a:gd name="T62" fmla="*/ 0 w 167"/>
                <a:gd name="T63" fmla="*/ 0 h 312"/>
                <a:gd name="T64" fmla="*/ 0 w 167"/>
                <a:gd name="T65" fmla="*/ 0 h 3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7"/>
                <a:gd name="T100" fmla="*/ 0 h 312"/>
                <a:gd name="T101" fmla="*/ 167 w 167"/>
                <a:gd name="T102" fmla="*/ 312 h 3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7" h="312">
                  <a:moveTo>
                    <a:pt x="167" y="157"/>
                  </a:moveTo>
                  <a:lnTo>
                    <a:pt x="166" y="188"/>
                  </a:lnTo>
                  <a:lnTo>
                    <a:pt x="161" y="216"/>
                  </a:lnTo>
                  <a:lnTo>
                    <a:pt x="152" y="243"/>
                  </a:lnTo>
                  <a:lnTo>
                    <a:pt x="143" y="266"/>
                  </a:lnTo>
                  <a:lnTo>
                    <a:pt x="130" y="285"/>
                  </a:lnTo>
                  <a:lnTo>
                    <a:pt x="116" y="300"/>
                  </a:lnTo>
                  <a:lnTo>
                    <a:pt x="100" y="309"/>
                  </a:lnTo>
                  <a:lnTo>
                    <a:pt x="84" y="312"/>
                  </a:lnTo>
                  <a:lnTo>
                    <a:pt x="67" y="309"/>
                  </a:lnTo>
                  <a:lnTo>
                    <a:pt x="51" y="300"/>
                  </a:lnTo>
                  <a:lnTo>
                    <a:pt x="38" y="285"/>
                  </a:lnTo>
                  <a:lnTo>
                    <a:pt x="24" y="266"/>
                  </a:lnTo>
                  <a:lnTo>
                    <a:pt x="15" y="243"/>
                  </a:lnTo>
                  <a:lnTo>
                    <a:pt x="6" y="216"/>
                  </a:lnTo>
                  <a:lnTo>
                    <a:pt x="2" y="188"/>
                  </a:lnTo>
                  <a:lnTo>
                    <a:pt x="0" y="157"/>
                  </a:lnTo>
                  <a:lnTo>
                    <a:pt x="2" y="125"/>
                  </a:lnTo>
                  <a:lnTo>
                    <a:pt x="6" y="96"/>
                  </a:lnTo>
                  <a:lnTo>
                    <a:pt x="15" y="69"/>
                  </a:lnTo>
                  <a:lnTo>
                    <a:pt x="24" y="46"/>
                  </a:lnTo>
                  <a:lnTo>
                    <a:pt x="38" y="27"/>
                  </a:lnTo>
                  <a:lnTo>
                    <a:pt x="51" y="12"/>
                  </a:lnTo>
                  <a:lnTo>
                    <a:pt x="67" y="3"/>
                  </a:lnTo>
                  <a:lnTo>
                    <a:pt x="84" y="0"/>
                  </a:lnTo>
                  <a:lnTo>
                    <a:pt x="100" y="3"/>
                  </a:lnTo>
                  <a:lnTo>
                    <a:pt x="116" y="12"/>
                  </a:lnTo>
                  <a:lnTo>
                    <a:pt x="130" y="27"/>
                  </a:lnTo>
                  <a:lnTo>
                    <a:pt x="143" y="46"/>
                  </a:lnTo>
                  <a:lnTo>
                    <a:pt x="152" y="69"/>
                  </a:lnTo>
                  <a:lnTo>
                    <a:pt x="161" y="96"/>
                  </a:lnTo>
                  <a:lnTo>
                    <a:pt x="166" y="125"/>
                  </a:lnTo>
                  <a:lnTo>
                    <a:pt x="167" y="157"/>
                  </a:lnTo>
                  <a:close/>
                </a:path>
              </a:pathLst>
            </a:custGeom>
            <a:solidFill>
              <a:srgbClr val="000000"/>
            </a:solidFill>
            <a:ln w="9525">
              <a:solidFill>
                <a:schemeClr val="bg2"/>
              </a:solidFill>
              <a:round/>
              <a:headEnd/>
              <a:tailEnd/>
            </a:ln>
          </p:spPr>
          <p:txBody>
            <a:bodyPr/>
            <a:lstStyle/>
            <a:p>
              <a:endParaRPr lang="en-US" dirty="0">
                <a:solidFill>
                  <a:srgbClr val="FFFF00"/>
                </a:solidFill>
                <a:ea typeface="ＭＳ Ｐゴシック" charset="0"/>
              </a:endParaRPr>
            </a:p>
          </p:txBody>
        </p:sp>
        <p:sp>
          <p:nvSpPr>
            <p:cNvPr id="32" name="Freeform 31"/>
            <p:cNvSpPr>
              <a:spLocks/>
            </p:cNvSpPr>
            <p:nvPr/>
          </p:nvSpPr>
          <p:spPr bwMode="auto">
            <a:xfrm>
              <a:off x="5220" y="1006"/>
              <a:ext cx="178" cy="84"/>
            </a:xfrm>
            <a:custGeom>
              <a:avLst/>
              <a:gdLst>
                <a:gd name="T0" fmla="*/ 0 w 532"/>
                <a:gd name="T1" fmla="*/ 0 h 253"/>
                <a:gd name="T2" fmla="*/ 0 w 532"/>
                <a:gd name="T3" fmla="*/ 0 h 253"/>
                <a:gd name="T4" fmla="*/ 0 w 532"/>
                <a:gd name="T5" fmla="*/ 0 h 253"/>
                <a:gd name="T6" fmla="*/ 0 w 532"/>
                <a:gd name="T7" fmla="*/ 0 h 253"/>
                <a:gd name="T8" fmla="*/ 0 w 532"/>
                <a:gd name="T9" fmla="*/ 0 h 253"/>
                <a:gd name="T10" fmla="*/ 0 w 532"/>
                <a:gd name="T11" fmla="*/ 0 h 253"/>
                <a:gd name="T12" fmla="*/ 0 w 532"/>
                <a:gd name="T13" fmla="*/ 0 h 253"/>
                <a:gd name="T14" fmla="*/ 0 w 532"/>
                <a:gd name="T15" fmla="*/ 0 h 253"/>
                <a:gd name="T16" fmla="*/ 0 w 532"/>
                <a:gd name="T17" fmla="*/ 0 h 253"/>
                <a:gd name="T18" fmla="*/ 0 w 532"/>
                <a:gd name="T19" fmla="*/ 0 h 253"/>
                <a:gd name="T20" fmla="*/ 0 w 532"/>
                <a:gd name="T21" fmla="*/ 0 h 253"/>
                <a:gd name="T22" fmla="*/ 0 w 532"/>
                <a:gd name="T23" fmla="*/ 0 h 253"/>
                <a:gd name="T24" fmla="*/ 0 w 532"/>
                <a:gd name="T25" fmla="*/ 0 h 253"/>
                <a:gd name="T26" fmla="*/ 0 w 532"/>
                <a:gd name="T27" fmla="*/ 0 h 253"/>
                <a:gd name="T28" fmla="*/ 0 w 532"/>
                <a:gd name="T29" fmla="*/ 0 h 253"/>
                <a:gd name="T30" fmla="*/ 0 w 532"/>
                <a:gd name="T31" fmla="*/ 0 h 253"/>
                <a:gd name="T32" fmla="*/ 0 w 532"/>
                <a:gd name="T33" fmla="*/ 0 h 253"/>
                <a:gd name="T34" fmla="*/ 0 w 532"/>
                <a:gd name="T35" fmla="*/ 0 h 253"/>
                <a:gd name="T36" fmla="*/ 0 w 532"/>
                <a:gd name="T37" fmla="*/ 0 h 253"/>
                <a:gd name="T38" fmla="*/ 0 w 532"/>
                <a:gd name="T39" fmla="*/ 0 h 253"/>
                <a:gd name="T40" fmla="*/ 0 w 532"/>
                <a:gd name="T41" fmla="*/ 0 h 253"/>
                <a:gd name="T42" fmla="*/ 0 w 532"/>
                <a:gd name="T43" fmla="*/ 0 h 253"/>
                <a:gd name="T44" fmla="*/ 0 w 532"/>
                <a:gd name="T45" fmla="*/ 0 h 253"/>
                <a:gd name="T46" fmla="*/ 0 w 532"/>
                <a:gd name="T47" fmla="*/ 0 h 253"/>
                <a:gd name="T48" fmla="*/ 0 w 532"/>
                <a:gd name="T49" fmla="*/ 0 h 253"/>
                <a:gd name="T50" fmla="*/ 0 w 532"/>
                <a:gd name="T51" fmla="*/ 0 h 253"/>
                <a:gd name="T52" fmla="*/ 0 w 532"/>
                <a:gd name="T53" fmla="*/ 0 h 253"/>
                <a:gd name="T54" fmla="*/ 0 w 532"/>
                <a:gd name="T55" fmla="*/ 0 h 253"/>
                <a:gd name="T56" fmla="*/ 0 w 532"/>
                <a:gd name="T57" fmla="*/ 0 h 253"/>
                <a:gd name="T58" fmla="*/ 0 w 532"/>
                <a:gd name="T59" fmla="*/ 0 h 253"/>
                <a:gd name="T60" fmla="*/ 0 w 532"/>
                <a:gd name="T61" fmla="*/ 0 h 253"/>
                <a:gd name="T62" fmla="*/ 0 w 532"/>
                <a:gd name="T63" fmla="*/ 0 h 253"/>
                <a:gd name="T64" fmla="*/ 0 w 532"/>
                <a:gd name="T65" fmla="*/ 0 h 253"/>
                <a:gd name="T66" fmla="*/ 0 w 532"/>
                <a:gd name="T67" fmla="*/ 0 h 253"/>
                <a:gd name="T68" fmla="*/ 0 w 532"/>
                <a:gd name="T69" fmla="*/ 0 h 253"/>
                <a:gd name="T70" fmla="*/ 0 w 532"/>
                <a:gd name="T71" fmla="*/ 0 h 253"/>
                <a:gd name="T72" fmla="*/ 0 w 532"/>
                <a:gd name="T73" fmla="*/ 0 h 2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32"/>
                <a:gd name="T112" fmla="*/ 0 h 253"/>
                <a:gd name="T113" fmla="*/ 532 w 532"/>
                <a:gd name="T114" fmla="*/ 253 h 25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32" h="253">
                  <a:moveTo>
                    <a:pt x="531" y="64"/>
                  </a:moveTo>
                  <a:lnTo>
                    <a:pt x="532" y="82"/>
                  </a:lnTo>
                  <a:lnTo>
                    <a:pt x="532" y="98"/>
                  </a:lnTo>
                  <a:lnTo>
                    <a:pt x="528" y="113"/>
                  </a:lnTo>
                  <a:lnTo>
                    <a:pt x="520" y="128"/>
                  </a:lnTo>
                  <a:lnTo>
                    <a:pt x="511" y="142"/>
                  </a:lnTo>
                  <a:lnTo>
                    <a:pt x="499" y="152"/>
                  </a:lnTo>
                  <a:lnTo>
                    <a:pt x="484" y="159"/>
                  </a:lnTo>
                  <a:lnTo>
                    <a:pt x="468" y="165"/>
                  </a:lnTo>
                  <a:lnTo>
                    <a:pt x="103" y="252"/>
                  </a:lnTo>
                  <a:lnTo>
                    <a:pt x="87" y="253"/>
                  </a:lnTo>
                  <a:lnTo>
                    <a:pt x="70" y="253"/>
                  </a:lnTo>
                  <a:lnTo>
                    <a:pt x="54" y="249"/>
                  </a:lnTo>
                  <a:lnTo>
                    <a:pt x="41" y="242"/>
                  </a:lnTo>
                  <a:lnTo>
                    <a:pt x="27" y="231"/>
                  </a:lnTo>
                  <a:lnTo>
                    <a:pt x="17" y="219"/>
                  </a:lnTo>
                  <a:lnTo>
                    <a:pt x="8" y="206"/>
                  </a:lnTo>
                  <a:lnTo>
                    <a:pt x="2" y="189"/>
                  </a:lnTo>
                  <a:lnTo>
                    <a:pt x="0" y="173"/>
                  </a:lnTo>
                  <a:lnTo>
                    <a:pt x="0" y="157"/>
                  </a:lnTo>
                  <a:lnTo>
                    <a:pt x="5" y="140"/>
                  </a:lnTo>
                  <a:lnTo>
                    <a:pt x="12" y="125"/>
                  </a:lnTo>
                  <a:lnTo>
                    <a:pt x="23" y="113"/>
                  </a:lnTo>
                  <a:lnTo>
                    <a:pt x="35" y="101"/>
                  </a:lnTo>
                  <a:lnTo>
                    <a:pt x="48" y="94"/>
                  </a:lnTo>
                  <a:lnTo>
                    <a:pt x="64" y="88"/>
                  </a:lnTo>
                  <a:lnTo>
                    <a:pt x="429" y="1"/>
                  </a:lnTo>
                  <a:lnTo>
                    <a:pt x="447" y="0"/>
                  </a:lnTo>
                  <a:lnTo>
                    <a:pt x="464" y="0"/>
                  </a:lnTo>
                  <a:lnTo>
                    <a:pt x="478" y="4"/>
                  </a:lnTo>
                  <a:lnTo>
                    <a:pt x="493" y="12"/>
                  </a:lnTo>
                  <a:lnTo>
                    <a:pt x="507" y="22"/>
                  </a:lnTo>
                  <a:lnTo>
                    <a:pt x="517" y="34"/>
                  </a:lnTo>
                  <a:lnTo>
                    <a:pt x="525" y="48"/>
                  </a:lnTo>
                  <a:lnTo>
                    <a:pt x="531" y="64"/>
                  </a:lnTo>
                  <a:close/>
                </a:path>
              </a:pathLst>
            </a:custGeom>
            <a:solidFill>
              <a:schemeClr val="bg2"/>
            </a:solidFill>
            <a:ln w="9525">
              <a:solidFill>
                <a:schemeClr val="bg2"/>
              </a:solidFill>
              <a:round/>
              <a:headEnd/>
              <a:tailEnd/>
            </a:ln>
          </p:spPr>
          <p:txBody>
            <a:bodyPr/>
            <a:lstStyle/>
            <a:p>
              <a:endParaRPr lang="en-US" dirty="0">
                <a:solidFill>
                  <a:srgbClr val="FFFF00"/>
                </a:solidFill>
                <a:ea typeface="ＭＳ Ｐゴシック" charset="0"/>
              </a:endParaRPr>
            </a:p>
          </p:txBody>
        </p:sp>
        <p:sp>
          <p:nvSpPr>
            <p:cNvPr id="33" name="Rectangle 32"/>
            <p:cNvSpPr>
              <a:spLocks noChangeArrowheads="1"/>
            </p:cNvSpPr>
            <p:nvPr/>
          </p:nvSpPr>
          <p:spPr bwMode="auto">
            <a:xfrm>
              <a:off x="5264" y="936"/>
              <a:ext cx="91" cy="30"/>
            </a:xfrm>
            <a:prstGeom prst="rect">
              <a:avLst/>
            </a:prstGeom>
            <a:solidFill>
              <a:srgbClr val="BFDDFF"/>
            </a:solidFill>
            <a:ln w="9525">
              <a:solidFill>
                <a:schemeClr val="bg2"/>
              </a:solidFill>
              <a:miter lim="800000"/>
              <a:headEnd/>
              <a:tailEnd/>
            </a:ln>
          </p:spPr>
          <p:txBody>
            <a:bodyPr/>
            <a:lstStyle/>
            <a:p>
              <a:endParaRPr lang="en-US" dirty="0">
                <a:solidFill>
                  <a:srgbClr val="FFFF00"/>
                </a:solidFill>
                <a:ea typeface="ＭＳ Ｐゴシック" charset="0"/>
              </a:endParaRPr>
            </a:p>
          </p:txBody>
        </p:sp>
        <p:sp>
          <p:nvSpPr>
            <p:cNvPr id="34" name="Freeform 33"/>
            <p:cNvSpPr>
              <a:spLocks/>
            </p:cNvSpPr>
            <p:nvPr/>
          </p:nvSpPr>
          <p:spPr bwMode="auto">
            <a:xfrm>
              <a:off x="5238" y="1021"/>
              <a:ext cx="145" cy="54"/>
            </a:xfrm>
            <a:custGeom>
              <a:avLst/>
              <a:gdLst>
                <a:gd name="T0" fmla="*/ 0 w 434"/>
                <a:gd name="T1" fmla="*/ 0 h 160"/>
                <a:gd name="T2" fmla="*/ 0 w 434"/>
                <a:gd name="T3" fmla="*/ 0 h 160"/>
                <a:gd name="T4" fmla="*/ 0 w 434"/>
                <a:gd name="T5" fmla="*/ 0 h 160"/>
                <a:gd name="T6" fmla="*/ 0 w 434"/>
                <a:gd name="T7" fmla="*/ 0 h 160"/>
                <a:gd name="T8" fmla="*/ 0 w 434"/>
                <a:gd name="T9" fmla="*/ 0 h 160"/>
                <a:gd name="T10" fmla="*/ 0 w 434"/>
                <a:gd name="T11" fmla="*/ 0 h 160"/>
                <a:gd name="T12" fmla="*/ 0 w 434"/>
                <a:gd name="T13" fmla="*/ 0 h 160"/>
                <a:gd name="T14" fmla="*/ 0 w 434"/>
                <a:gd name="T15" fmla="*/ 0 h 160"/>
                <a:gd name="T16" fmla="*/ 0 w 434"/>
                <a:gd name="T17" fmla="*/ 0 h 160"/>
                <a:gd name="T18" fmla="*/ 0 w 434"/>
                <a:gd name="T19" fmla="*/ 0 h 160"/>
                <a:gd name="T20" fmla="*/ 0 w 434"/>
                <a:gd name="T21" fmla="*/ 0 h 160"/>
                <a:gd name="T22" fmla="*/ 0 w 434"/>
                <a:gd name="T23" fmla="*/ 0 h 160"/>
                <a:gd name="T24" fmla="*/ 0 w 434"/>
                <a:gd name="T25" fmla="*/ 0 h 160"/>
                <a:gd name="T26" fmla="*/ 0 w 434"/>
                <a:gd name="T27" fmla="*/ 0 h 160"/>
                <a:gd name="T28" fmla="*/ 0 w 434"/>
                <a:gd name="T29" fmla="*/ 0 h 160"/>
                <a:gd name="T30" fmla="*/ 0 w 434"/>
                <a:gd name="T31" fmla="*/ 0 h 160"/>
                <a:gd name="T32" fmla="*/ 0 w 434"/>
                <a:gd name="T33" fmla="*/ 0 h 160"/>
                <a:gd name="T34" fmla="*/ 0 w 434"/>
                <a:gd name="T35" fmla="*/ 0 h 160"/>
                <a:gd name="T36" fmla="*/ 0 w 434"/>
                <a:gd name="T37" fmla="*/ 0 h 160"/>
                <a:gd name="T38" fmla="*/ 0 w 434"/>
                <a:gd name="T39" fmla="*/ 0 h 160"/>
                <a:gd name="T40" fmla="*/ 0 w 434"/>
                <a:gd name="T41" fmla="*/ 0 h 160"/>
                <a:gd name="T42" fmla="*/ 0 w 434"/>
                <a:gd name="T43" fmla="*/ 0 h 160"/>
                <a:gd name="T44" fmla="*/ 0 w 434"/>
                <a:gd name="T45" fmla="*/ 0 h 160"/>
                <a:gd name="T46" fmla="*/ 0 w 434"/>
                <a:gd name="T47" fmla="*/ 0 h 160"/>
                <a:gd name="T48" fmla="*/ 0 w 434"/>
                <a:gd name="T49" fmla="*/ 0 h 160"/>
                <a:gd name="T50" fmla="*/ 0 w 434"/>
                <a:gd name="T51" fmla="*/ 0 h 160"/>
                <a:gd name="T52" fmla="*/ 0 w 434"/>
                <a:gd name="T53" fmla="*/ 0 h 160"/>
                <a:gd name="T54" fmla="*/ 0 w 434"/>
                <a:gd name="T55" fmla="*/ 0 h 160"/>
                <a:gd name="T56" fmla="*/ 0 w 434"/>
                <a:gd name="T57" fmla="*/ 0 h 160"/>
                <a:gd name="T58" fmla="*/ 0 w 434"/>
                <a:gd name="T59" fmla="*/ 0 h 160"/>
                <a:gd name="T60" fmla="*/ 0 w 434"/>
                <a:gd name="T61" fmla="*/ 0 h 160"/>
                <a:gd name="T62" fmla="*/ 0 w 434"/>
                <a:gd name="T63" fmla="*/ 0 h 160"/>
                <a:gd name="T64" fmla="*/ 0 w 434"/>
                <a:gd name="T65" fmla="*/ 0 h 160"/>
                <a:gd name="T66" fmla="*/ 0 w 434"/>
                <a:gd name="T67" fmla="*/ 0 h 160"/>
                <a:gd name="T68" fmla="*/ 0 w 434"/>
                <a:gd name="T69" fmla="*/ 0 h 160"/>
                <a:gd name="T70" fmla="*/ 0 w 434"/>
                <a:gd name="T71" fmla="*/ 0 h 160"/>
                <a:gd name="T72" fmla="*/ 0 w 434"/>
                <a:gd name="T73" fmla="*/ 0 h 1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34"/>
                <a:gd name="T112" fmla="*/ 0 h 160"/>
                <a:gd name="T113" fmla="*/ 434 w 434"/>
                <a:gd name="T114" fmla="*/ 160 h 1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34" h="160">
                  <a:moveTo>
                    <a:pt x="433" y="28"/>
                  </a:moveTo>
                  <a:lnTo>
                    <a:pt x="434" y="37"/>
                  </a:lnTo>
                  <a:lnTo>
                    <a:pt x="431" y="46"/>
                  </a:lnTo>
                  <a:lnTo>
                    <a:pt x="427" y="54"/>
                  </a:lnTo>
                  <a:lnTo>
                    <a:pt x="421" y="63"/>
                  </a:lnTo>
                  <a:lnTo>
                    <a:pt x="412" y="70"/>
                  </a:lnTo>
                  <a:lnTo>
                    <a:pt x="402" y="76"/>
                  </a:lnTo>
                  <a:lnTo>
                    <a:pt x="390" y="82"/>
                  </a:lnTo>
                  <a:lnTo>
                    <a:pt x="376" y="85"/>
                  </a:lnTo>
                  <a:lnTo>
                    <a:pt x="77" y="157"/>
                  </a:lnTo>
                  <a:lnTo>
                    <a:pt x="64" y="160"/>
                  </a:lnTo>
                  <a:lnTo>
                    <a:pt x="50" y="160"/>
                  </a:lnTo>
                  <a:lnTo>
                    <a:pt x="38" y="158"/>
                  </a:lnTo>
                  <a:lnTo>
                    <a:pt x="26" y="155"/>
                  </a:lnTo>
                  <a:lnTo>
                    <a:pt x="17" y="151"/>
                  </a:lnTo>
                  <a:lnTo>
                    <a:pt x="9" y="145"/>
                  </a:lnTo>
                  <a:lnTo>
                    <a:pt x="3" y="139"/>
                  </a:lnTo>
                  <a:lnTo>
                    <a:pt x="0" y="130"/>
                  </a:lnTo>
                  <a:lnTo>
                    <a:pt x="0" y="121"/>
                  </a:lnTo>
                  <a:lnTo>
                    <a:pt x="1" y="113"/>
                  </a:lnTo>
                  <a:lnTo>
                    <a:pt x="6" y="105"/>
                  </a:lnTo>
                  <a:lnTo>
                    <a:pt x="13" y="97"/>
                  </a:lnTo>
                  <a:lnTo>
                    <a:pt x="22" y="90"/>
                  </a:lnTo>
                  <a:lnTo>
                    <a:pt x="32" y="82"/>
                  </a:lnTo>
                  <a:lnTo>
                    <a:pt x="44" y="78"/>
                  </a:lnTo>
                  <a:lnTo>
                    <a:pt x="58" y="73"/>
                  </a:lnTo>
                  <a:lnTo>
                    <a:pt x="357" y="3"/>
                  </a:lnTo>
                  <a:lnTo>
                    <a:pt x="370" y="0"/>
                  </a:lnTo>
                  <a:lnTo>
                    <a:pt x="384" y="0"/>
                  </a:lnTo>
                  <a:lnTo>
                    <a:pt x="396" y="2"/>
                  </a:lnTo>
                  <a:lnTo>
                    <a:pt x="406" y="5"/>
                  </a:lnTo>
                  <a:lnTo>
                    <a:pt x="415" y="8"/>
                  </a:lnTo>
                  <a:lnTo>
                    <a:pt x="424" y="14"/>
                  </a:lnTo>
                  <a:lnTo>
                    <a:pt x="430" y="21"/>
                  </a:lnTo>
                  <a:lnTo>
                    <a:pt x="433" y="28"/>
                  </a:lnTo>
                  <a:close/>
                </a:path>
              </a:pathLst>
            </a:custGeom>
            <a:solidFill>
              <a:srgbClr val="FFBFDD"/>
            </a:solidFill>
            <a:ln w="9525">
              <a:solidFill>
                <a:schemeClr val="bg2"/>
              </a:solidFill>
              <a:round/>
              <a:headEnd/>
              <a:tailEnd/>
            </a:ln>
          </p:spPr>
          <p:txBody>
            <a:bodyPr/>
            <a:lstStyle/>
            <a:p>
              <a:endParaRPr lang="en-US" dirty="0">
                <a:solidFill>
                  <a:srgbClr val="FFFF00"/>
                </a:solidFill>
                <a:ea typeface="ＭＳ Ｐゴシック" charset="0"/>
              </a:endParaRPr>
            </a:p>
          </p:txBody>
        </p:sp>
        <p:sp>
          <p:nvSpPr>
            <p:cNvPr id="35" name="Freeform 34"/>
            <p:cNvSpPr>
              <a:spLocks/>
            </p:cNvSpPr>
            <p:nvPr/>
          </p:nvSpPr>
          <p:spPr bwMode="auto">
            <a:xfrm>
              <a:off x="5142" y="1033"/>
              <a:ext cx="45" cy="83"/>
            </a:xfrm>
            <a:custGeom>
              <a:avLst/>
              <a:gdLst>
                <a:gd name="T0" fmla="*/ 0 w 135"/>
                <a:gd name="T1" fmla="*/ 0 h 249"/>
                <a:gd name="T2" fmla="*/ 0 w 135"/>
                <a:gd name="T3" fmla="*/ 0 h 249"/>
                <a:gd name="T4" fmla="*/ 0 w 135"/>
                <a:gd name="T5" fmla="*/ 0 h 249"/>
                <a:gd name="T6" fmla="*/ 0 w 135"/>
                <a:gd name="T7" fmla="*/ 0 h 249"/>
                <a:gd name="T8" fmla="*/ 0 w 135"/>
                <a:gd name="T9" fmla="*/ 0 h 249"/>
                <a:gd name="T10" fmla="*/ 0 w 135"/>
                <a:gd name="T11" fmla="*/ 0 h 249"/>
                <a:gd name="T12" fmla="*/ 0 w 135"/>
                <a:gd name="T13" fmla="*/ 0 h 249"/>
                <a:gd name="T14" fmla="*/ 0 w 135"/>
                <a:gd name="T15" fmla="*/ 0 h 249"/>
                <a:gd name="T16" fmla="*/ 0 w 135"/>
                <a:gd name="T17" fmla="*/ 0 h 249"/>
                <a:gd name="T18" fmla="*/ 0 w 135"/>
                <a:gd name="T19" fmla="*/ 0 h 249"/>
                <a:gd name="T20" fmla="*/ 0 w 135"/>
                <a:gd name="T21" fmla="*/ 0 h 249"/>
                <a:gd name="T22" fmla="*/ 0 w 135"/>
                <a:gd name="T23" fmla="*/ 0 h 249"/>
                <a:gd name="T24" fmla="*/ 0 w 135"/>
                <a:gd name="T25" fmla="*/ 0 h 249"/>
                <a:gd name="T26" fmla="*/ 0 w 135"/>
                <a:gd name="T27" fmla="*/ 0 h 249"/>
                <a:gd name="T28" fmla="*/ 0 w 135"/>
                <a:gd name="T29" fmla="*/ 0 h 249"/>
                <a:gd name="T30" fmla="*/ 0 w 135"/>
                <a:gd name="T31" fmla="*/ 0 h 249"/>
                <a:gd name="T32" fmla="*/ 0 w 135"/>
                <a:gd name="T33" fmla="*/ 0 h 249"/>
                <a:gd name="T34" fmla="*/ 0 w 135"/>
                <a:gd name="T35" fmla="*/ 0 h 249"/>
                <a:gd name="T36" fmla="*/ 0 w 135"/>
                <a:gd name="T37" fmla="*/ 0 h 249"/>
                <a:gd name="T38" fmla="*/ 0 w 135"/>
                <a:gd name="T39" fmla="*/ 0 h 249"/>
                <a:gd name="T40" fmla="*/ 0 w 135"/>
                <a:gd name="T41" fmla="*/ 0 h 249"/>
                <a:gd name="T42" fmla="*/ 0 w 135"/>
                <a:gd name="T43" fmla="*/ 0 h 249"/>
                <a:gd name="T44" fmla="*/ 0 w 135"/>
                <a:gd name="T45" fmla="*/ 0 h 249"/>
                <a:gd name="T46" fmla="*/ 0 w 135"/>
                <a:gd name="T47" fmla="*/ 0 h 249"/>
                <a:gd name="T48" fmla="*/ 0 w 135"/>
                <a:gd name="T49" fmla="*/ 0 h 249"/>
                <a:gd name="T50" fmla="*/ 0 w 135"/>
                <a:gd name="T51" fmla="*/ 0 h 249"/>
                <a:gd name="T52" fmla="*/ 0 w 135"/>
                <a:gd name="T53" fmla="*/ 0 h 249"/>
                <a:gd name="T54" fmla="*/ 0 w 135"/>
                <a:gd name="T55" fmla="*/ 0 h 249"/>
                <a:gd name="T56" fmla="*/ 0 w 135"/>
                <a:gd name="T57" fmla="*/ 0 h 249"/>
                <a:gd name="T58" fmla="*/ 0 w 135"/>
                <a:gd name="T59" fmla="*/ 0 h 249"/>
                <a:gd name="T60" fmla="*/ 0 w 135"/>
                <a:gd name="T61" fmla="*/ 0 h 249"/>
                <a:gd name="T62" fmla="*/ 0 w 135"/>
                <a:gd name="T63" fmla="*/ 0 h 249"/>
                <a:gd name="T64" fmla="*/ 0 w 135"/>
                <a:gd name="T65" fmla="*/ 0 h 2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5"/>
                <a:gd name="T100" fmla="*/ 0 h 249"/>
                <a:gd name="T101" fmla="*/ 135 w 135"/>
                <a:gd name="T102" fmla="*/ 249 h 2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5" h="249">
                  <a:moveTo>
                    <a:pt x="135" y="125"/>
                  </a:moveTo>
                  <a:lnTo>
                    <a:pt x="134" y="151"/>
                  </a:lnTo>
                  <a:lnTo>
                    <a:pt x="129" y="173"/>
                  </a:lnTo>
                  <a:lnTo>
                    <a:pt x="123" y="194"/>
                  </a:lnTo>
                  <a:lnTo>
                    <a:pt x="116" y="213"/>
                  </a:lnTo>
                  <a:lnTo>
                    <a:pt x="105" y="228"/>
                  </a:lnTo>
                  <a:lnTo>
                    <a:pt x="95" y="239"/>
                  </a:lnTo>
                  <a:lnTo>
                    <a:pt x="82" y="246"/>
                  </a:lnTo>
                  <a:lnTo>
                    <a:pt x="68" y="249"/>
                  </a:lnTo>
                  <a:lnTo>
                    <a:pt x="55" y="246"/>
                  </a:lnTo>
                  <a:lnTo>
                    <a:pt x="41" y="239"/>
                  </a:lnTo>
                  <a:lnTo>
                    <a:pt x="30" y="228"/>
                  </a:lnTo>
                  <a:lnTo>
                    <a:pt x="21" y="213"/>
                  </a:lnTo>
                  <a:lnTo>
                    <a:pt x="12" y="194"/>
                  </a:lnTo>
                  <a:lnTo>
                    <a:pt x="6" y="173"/>
                  </a:lnTo>
                  <a:lnTo>
                    <a:pt x="1" y="151"/>
                  </a:lnTo>
                  <a:lnTo>
                    <a:pt x="0" y="125"/>
                  </a:lnTo>
                  <a:lnTo>
                    <a:pt x="1" y="100"/>
                  </a:lnTo>
                  <a:lnTo>
                    <a:pt x="6" y="76"/>
                  </a:lnTo>
                  <a:lnTo>
                    <a:pt x="12" y="55"/>
                  </a:lnTo>
                  <a:lnTo>
                    <a:pt x="21" y="37"/>
                  </a:lnTo>
                  <a:lnTo>
                    <a:pt x="30" y="21"/>
                  </a:lnTo>
                  <a:lnTo>
                    <a:pt x="41" y="10"/>
                  </a:lnTo>
                  <a:lnTo>
                    <a:pt x="55" y="3"/>
                  </a:lnTo>
                  <a:lnTo>
                    <a:pt x="68" y="0"/>
                  </a:lnTo>
                  <a:lnTo>
                    <a:pt x="82" y="3"/>
                  </a:lnTo>
                  <a:lnTo>
                    <a:pt x="95" y="10"/>
                  </a:lnTo>
                  <a:lnTo>
                    <a:pt x="105" y="21"/>
                  </a:lnTo>
                  <a:lnTo>
                    <a:pt x="116" y="37"/>
                  </a:lnTo>
                  <a:lnTo>
                    <a:pt x="123" y="55"/>
                  </a:lnTo>
                  <a:lnTo>
                    <a:pt x="129" y="76"/>
                  </a:lnTo>
                  <a:lnTo>
                    <a:pt x="134" y="100"/>
                  </a:lnTo>
                  <a:lnTo>
                    <a:pt x="135" y="125"/>
                  </a:lnTo>
                  <a:close/>
                </a:path>
              </a:pathLst>
            </a:custGeom>
            <a:solidFill>
              <a:srgbClr val="BFDDBF"/>
            </a:solidFill>
            <a:ln w="9525">
              <a:solidFill>
                <a:schemeClr val="bg2"/>
              </a:solidFill>
              <a:round/>
              <a:headEnd/>
              <a:tailEnd/>
            </a:ln>
          </p:spPr>
          <p:txBody>
            <a:bodyPr/>
            <a:lstStyle/>
            <a:p>
              <a:endParaRPr lang="en-US" dirty="0">
                <a:solidFill>
                  <a:srgbClr val="FFFF00"/>
                </a:solidFill>
                <a:ea typeface="ＭＳ Ｐゴシック" charset="0"/>
              </a:endParaRPr>
            </a:p>
          </p:txBody>
        </p:sp>
      </p:grpSp>
      <p:sp>
        <p:nvSpPr>
          <p:cNvPr id="38" name="Rectangle 2"/>
          <p:cNvSpPr txBox="1">
            <a:spLocks noChangeArrowheads="1"/>
          </p:cNvSpPr>
          <p:nvPr/>
        </p:nvSpPr>
        <p:spPr bwMode="auto">
          <a:xfrm>
            <a:off x="2374900" y="419102"/>
            <a:ext cx="469423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3200" b="1">
                <a:solidFill>
                  <a:schemeClr val="tx2"/>
                </a:solidFill>
                <a:latin typeface="Arial" panose="020B0604020202020204" pitchFamily="34" charset="0"/>
                <a:ea typeface="+mj-ea"/>
                <a:cs typeface="Arial" panose="020B0604020202020204" pitchFamily="34" charset="0"/>
              </a:defRPr>
            </a:lvl1pPr>
            <a:lvl2pPr algn="ctr">
              <a:defRPr sz="3200" b="1">
                <a:solidFill>
                  <a:srgbClr val="25437F"/>
                </a:solidFill>
              </a:defRPr>
            </a:lvl2pPr>
            <a:lvl3pPr algn="ctr">
              <a:defRPr sz="3200" b="1">
                <a:solidFill>
                  <a:srgbClr val="25437F"/>
                </a:solidFill>
              </a:defRPr>
            </a:lvl3pPr>
            <a:lvl4pPr algn="ctr">
              <a:defRPr sz="3200" b="1">
                <a:solidFill>
                  <a:srgbClr val="25437F"/>
                </a:solidFill>
              </a:defRPr>
            </a:lvl4pPr>
            <a:lvl5pPr algn="ctr">
              <a:defRPr sz="3200" b="1">
                <a:solidFill>
                  <a:srgbClr val="25437F"/>
                </a:solidFill>
              </a:defRPr>
            </a:lvl5pPr>
            <a:lvl6pPr marL="457200" algn="ctr" fontAlgn="base">
              <a:spcBef>
                <a:spcPct val="0"/>
              </a:spcBef>
              <a:spcAft>
                <a:spcPct val="0"/>
              </a:spcAft>
              <a:defRPr sz="3200" b="1">
                <a:solidFill>
                  <a:srgbClr val="25437F"/>
                </a:solidFill>
              </a:defRPr>
            </a:lvl6pPr>
            <a:lvl7pPr marL="914400" algn="ctr" fontAlgn="base">
              <a:spcBef>
                <a:spcPct val="0"/>
              </a:spcBef>
              <a:spcAft>
                <a:spcPct val="0"/>
              </a:spcAft>
              <a:defRPr sz="3200" b="1">
                <a:solidFill>
                  <a:srgbClr val="25437F"/>
                </a:solidFill>
              </a:defRPr>
            </a:lvl7pPr>
            <a:lvl8pPr marL="1371600" algn="ctr" fontAlgn="base">
              <a:spcBef>
                <a:spcPct val="0"/>
              </a:spcBef>
              <a:spcAft>
                <a:spcPct val="0"/>
              </a:spcAft>
              <a:defRPr sz="3200" b="1">
                <a:solidFill>
                  <a:srgbClr val="25437F"/>
                </a:solidFill>
              </a:defRPr>
            </a:lvl8pPr>
            <a:lvl9pPr marL="1828800" algn="ctr" fontAlgn="base">
              <a:spcBef>
                <a:spcPct val="0"/>
              </a:spcBef>
              <a:spcAft>
                <a:spcPct val="0"/>
              </a:spcAft>
              <a:defRPr sz="3200" b="1">
                <a:solidFill>
                  <a:srgbClr val="25437F"/>
                </a:solidFill>
              </a:defRPr>
            </a:lvl9pPr>
          </a:lstStyle>
          <a:p>
            <a:r>
              <a:rPr lang="en-US" dirty="0"/>
              <a:t>Road Map</a:t>
            </a:r>
          </a:p>
        </p:txBody>
      </p:sp>
      <p:sp>
        <p:nvSpPr>
          <p:cNvPr id="40" name="AutoShape 35"/>
          <p:cNvSpPr>
            <a:spLocks noChangeArrowheads="1"/>
          </p:cNvSpPr>
          <p:nvPr/>
        </p:nvSpPr>
        <p:spPr bwMode="auto">
          <a:xfrm>
            <a:off x="960292" y="4876800"/>
            <a:ext cx="6507308" cy="457200"/>
          </a:xfrm>
          <a:prstGeom prst="roundRect">
            <a:avLst>
              <a:gd name="adj" fmla="val 16667"/>
            </a:avLst>
          </a:prstGeom>
          <a:noFill/>
          <a:ln w="38100">
            <a:solidFill>
              <a:srgbClr val="808080"/>
            </a:solidFill>
            <a:round/>
            <a:headEnd/>
            <a:tailEnd/>
          </a:ln>
          <a:effectLst>
            <a:outerShdw blurRad="63500" dist="53882" dir="2700000" algn="ctr" rotWithShape="0">
              <a:srgbClr val="DDDDDD">
                <a:alpha val="74998"/>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00"/>
              </a:solidFill>
              <a:effectLst/>
              <a:uLnTx/>
              <a:uFillTx/>
              <a:ea typeface="ＭＳ Ｐゴシック" charset="-128"/>
              <a:cs typeface="ＭＳ Ｐゴシック" charset="-128"/>
            </a:endParaRPr>
          </a:p>
        </p:txBody>
      </p:sp>
      <p:sp>
        <p:nvSpPr>
          <p:cNvPr id="41" name="AutoShape 36"/>
          <p:cNvSpPr>
            <a:spLocks noChangeArrowheads="1"/>
          </p:cNvSpPr>
          <p:nvPr/>
        </p:nvSpPr>
        <p:spPr bwMode="auto">
          <a:xfrm>
            <a:off x="722745" y="4840198"/>
            <a:ext cx="496455" cy="493802"/>
          </a:xfrm>
          <a:prstGeom prst="rightArrow">
            <a:avLst>
              <a:gd name="adj1" fmla="val 50000"/>
              <a:gd name="adj2" fmla="val 51974"/>
            </a:avLst>
          </a:prstGeom>
          <a:solidFill>
            <a:srgbClr val="336699"/>
          </a:solidFill>
          <a:ln w="9525">
            <a:solidFill>
              <a:schemeClr val="bg1"/>
            </a:solidFill>
            <a:miter lim="800000"/>
            <a:headEnd/>
            <a:tailEnd/>
          </a:ln>
          <a:effectLst>
            <a:outerShdw blurRad="63500" dist="38099" dir="2700000" algn="ctr" rotWithShape="0">
              <a:schemeClr val="bg2">
                <a:alpha val="74997"/>
              </a:scheme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Tree>
    <p:extLst>
      <p:ext uri="{BB962C8B-B14F-4D97-AF65-F5344CB8AC3E}">
        <p14:creationId xmlns:p14="http://schemas.microsoft.com/office/powerpoint/2010/main" val="236673000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77295922"/>
              </p:ext>
            </p:extLst>
          </p:nvPr>
        </p:nvGraphicFramePr>
        <p:xfrm>
          <a:off x="291523" y="1176030"/>
          <a:ext cx="8572500" cy="5551142"/>
        </p:xfrm>
        <a:graphic>
          <a:graphicData uri="http://schemas.openxmlformats.org/drawingml/2006/table">
            <a:tbl>
              <a:tblPr firstRow="1" bandRow="1">
                <a:tableStyleId>{5C22544A-7EE6-4342-B048-85BDC9FD1C3A}</a:tableStyleId>
              </a:tblPr>
              <a:tblGrid>
                <a:gridCol w="2857500"/>
                <a:gridCol w="2857500"/>
                <a:gridCol w="2857500"/>
              </a:tblGrid>
              <a:tr h="118019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dirty="0" smtClean="0">
                          <a:solidFill>
                            <a:schemeClr val="tx2"/>
                          </a:solidFill>
                          <a:effectLst/>
                          <a:latin typeface="Arial" pitchFamily="34" charset="0"/>
                          <a:cs typeface="Arial" pitchFamily="34" charset="0"/>
                        </a:rPr>
                        <a:t>I Want the Following Information: </a:t>
                      </a:r>
                      <a:endParaRPr lang="en-US" sz="2500" dirty="0" smtClean="0">
                        <a:solidFill>
                          <a:schemeClr val="tx2"/>
                        </a:solidFill>
                        <a:effectLst/>
                        <a:latin typeface="Arial" pitchFamily="34" charset="0"/>
                        <a:ea typeface="Times New Roman"/>
                        <a:cs typeface="Arial" pitchFamily="34" charset="0"/>
                      </a:endParaRPr>
                    </a:p>
                  </a:txBody>
                  <a:tcPr marL="83134" marR="83134" marT="46786" marB="46786" anchor="b">
                    <a:solidFill>
                      <a:schemeClr val="bg2">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dirty="0" smtClean="0">
                          <a:solidFill>
                            <a:schemeClr val="tx2"/>
                          </a:solidFill>
                          <a:effectLst/>
                          <a:latin typeface="Arial" pitchFamily="34" charset="0"/>
                          <a:cs typeface="Arial" pitchFamily="34" charset="0"/>
                        </a:rPr>
                        <a:t>Which Model?</a:t>
                      </a:r>
                      <a:endParaRPr lang="en-US" sz="2500" dirty="0" smtClean="0">
                        <a:solidFill>
                          <a:schemeClr val="tx2"/>
                        </a:solidFill>
                        <a:effectLst/>
                        <a:latin typeface="Arial" pitchFamily="34" charset="0"/>
                        <a:ea typeface="Times New Roman"/>
                        <a:cs typeface="Arial" pitchFamily="34" charset="0"/>
                      </a:endParaRPr>
                    </a:p>
                  </a:txBody>
                  <a:tcPr marL="83134" marR="83134" marT="46786" marB="46786" anchor="b">
                    <a:solidFill>
                      <a:schemeClr val="bg2">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dirty="0" smtClean="0">
                          <a:solidFill>
                            <a:schemeClr val="tx2"/>
                          </a:solidFill>
                          <a:effectLst/>
                          <a:latin typeface="Arial" pitchFamily="34" charset="0"/>
                          <a:cs typeface="Arial" pitchFamily="34" charset="0"/>
                        </a:rPr>
                        <a:t>Output</a:t>
                      </a:r>
                      <a:endParaRPr lang="en-US" sz="2500" dirty="0" smtClean="0">
                        <a:solidFill>
                          <a:schemeClr val="tx2"/>
                        </a:solidFill>
                        <a:effectLst/>
                        <a:latin typeface="Arial" pitchFamily="34" charset="0"/>
                        <a:ea typeface="Times New Roman"/>
                        <a:cs typeface="Arial" pitchFamily="34" charset="0"/>
                      </a:endParaRPr>
                    </a:p>
                  </a:txBody>
                  <a:tcPr marL="83134" marR="83134" marT="46786" marB="46786" anchor="b">
                    <a:solidFill>
                      <a:schemeClr val="bg2">
                        <a:lumMod val="75000"/>
                      </a:schemeClr>
                    </a:solidFill>
                  </a:tcPr>
                </a:tc>
              </a:tr>
              <a:tr h="2663490">
                <a:tc>
                  <a:txBody>
                    <a:bodyPr/>
                    <a:lstStyle/>
                    <a:p>
                      <a:pPr marL="225425" marR="0" indent="-225425" algn="l" defTabSz="914400" rtl="0" eaLnBrk="1" fontAlgn="auto" latinLnBrk="0" hangingPunct="1">
                        <a:lnSpc>
                          <a:spcPct val="100000"/>
                        </a:lnSpc>
                        <a:spcBef>
                          <a:spcPts val="0"/>
                        </a:spcBef>
                        <a:spcAft>
                          <a:spcPts val="0"/>
                        </a:spcAft>
                        <a:buClrTx/>
                        <a:buSzTx/>
                        <a:buFontTx/>
                        <a:buNone/>
                        <a:tabLst/>
                        <a:defRPr/>
                      </a:pPr>
                      <a:r>
                        <a:rPr lang="en-US" sz="2000" dirty="0" smtClean="0">
                          <a:effectLst/>
                          <a:latin typeface="Arial" pitchFamily="34" charset="0"/>
                          <a:cs typeface="Arial" pitchFamily="34" charset="0"/>
                        </a:rPr>
                        <a:t>1. Mass Discharge (sometimes called mass flux) data from a low-k zone to a transmissive zone in units of grams per day versus time (both past and future).</a:t>
                      </a:r>
                      <a:endParaRPr lang="en-US" sz="2000" dirty="0" smtClean="0">
                        <a:effectLst/>
                        <a:latin typeface="Arial" pitchFamily="34" charset="0"/>
                        <a:ea typeface="Calibri"/>
                        <a:cs typeface="Arial" pitchFamily="34" charset="0"/>
                      </a:endParaRPr>
                    </a:p>
                    <a:p>
                      <a:endParaRPr lang="en-US" sz="2000" dirty="0"/>
                    </a:p>
                  </a:txBody>
                  <a:tcPr marL="83134" marR="83134" marT="46786" marB="4678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effectLst/>
                          <a:latin typeface="Arial" pitchFamily="34" charset="0"/>
                          <a:cs typeface="Arial" pitchFamily="34" charset="0"/>
                        </a:rPr>
                        <a:t>Square Root </a:t>
                      </a:r>
                      <a:r>
                        <a:rPr lang="en-US" sz="2000" b="1" dirty="0" smtClean="0">
                          <a:effectLst/>
                          <a:latin typeface="Arial" pitchFamily="34" charset="0"/>
                          <a:cs typeface="Arial" pitchFamily="34" charset="0"/>
                        </a:rPr>
                        <a:t>OR</a:t>
                      </a:r>
                      <a:r>
                        <a:rPr lang="en-US" sz="2000" dirty="0" smtClean="0">
                          <a:effectLst/>
                          <a:latin typeface="Arial" pitchFamily="34" charset="0"/>
                          <a:cs typeface="Arial" pitchFamily="34" charset="0"/>
                        </a:rPr>
                        <a:t> Dandy-Sale</a:t>
                      </a:r>
                      <a:endParaRPr lang="en-US" sz="2000" dirty="0" smtClean="0">
                        <a:solidFill>
                          <a:srgbClr val="000000"/>
                        </a:solidFill>
                        <a:effectLst/>
                        <a:latin typeface="Arial" pitchFamily="34" charset="0"/>
                        <a:ea typeface="Times New Roman"/>
                        <a:cs typeface="Arial" pitchFamily="34" charset="0"/>
                      </a:endParaRPr>
                    </a:p>
                  </a:txBody>
                  <a:tcPr marL="83134" marR="83134" marT="46786" marB="4678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effectLst/>
                          <a:latin typeface="Arial" pitchFamily="34" charset="0"/>
                          <a:cs typeface="Arial" pitchFamily="34" charset="0"/>
                        </a:rPr>
                        <a:t>Mass discharge vs. time plot</a:t>
                      </a:r>
                      <a:endParaRPr lang="en-US" sz="2000" dirty="0" smtClean="0">
                        <a:solidFill>
                          <a:srgbClr val="000000"/>
                        </a:solidFill>
                        <a:effectLst/>
                        <a:latin typeface="Arial" pitchFamily="34" charset="0"/>
                        <a:ea typeface="Times New Roman"/>
                        <a:cs typeface="Arial" pitchFamily="34" charset="0"/>
                      </a:endParaRPr>
                    </a:p>
                  </a:txBody>
                  <a:tcPr marL="83134" marR="83134" marT="46786" marB="46786"/>
                </a:tc>
              </a:tr>
              <a:tr h="1477798">
                <a:tc>
                  <a:txBody>
                    <a:bodyPr/>
                    <a:lstStyle/>
                    <a:p>
                      <a:pPr marL="225425" marR="0" indent="-225425" algn="l" defTabSz="914400" rtl="0" eaLnBrk="1" fontAlgn="auto" latinLnBrk="0" hangingPunct="1">
                        <a:lnSpc>
                          <a:spcPct val="100000"/>
                        </a:lnSpc>
                        <a:spcBef>
                          <a:spcPts val="0"/>
                        </a:spcBef>
                        <a:spcAft>
                          <a:spcPts val="0"/>
                        </a:spcAft>
                        <a:buClrTx/>
                        <a:buSzTx/>
                        <a:buFontTx/>
                        <a:buNone/>
                        <a:tabLst/>
                        <a:defRPr/>
                      </a:pPr>
                      <a:r>
                        <a:rPr lang="en-US" sz="2000" dirty="0" smtClean="0">
                          <a:effectLst/>
                          <a:latin typeface="Arial" pitchFamily="34" charset="0"/>
                          <a:cs typeface="Arial" pitchFamily="34" charset="0"/>
                        </a:rPr>
                        <a:t>2. How much mass could be present in low-k zones at my site?</a:t>
                      </a:r>
                      <a:endParaRPr lang="en-US" sz="2000" dirty="0" smtClean="0">
                        <a:effectLst/>
                        <a:latin typeface="Arial" pitchFamily="34" charset="0"/>
                        <a:ea typeface="Calibri"/>
                        <a:cs typeface="Arial" pitchFamily="34" charset="0"/>
                      </a:endParaRPr>
                    </a:p>
                  </a:txBody>
                  <a:tcPr marL="83134" marR="83134" marT="46786" marB="4678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effectLst/>
                          <a:latin typeface="Arial" pitchFamily="34" charset="0"/>
                          <a:cs typeface="Arial" pitchFamily="34" charset="0"/>
                        </a:rPr>
                        <a:t>Square Root </a:t>
                      </a:r>
                      <a:r>
                        <a:rPr lang="en-US" sz="2000" b="1" dirty="0" smtClean="0">
                          <a:effectLst/>
                          <a:latin typeface="Arial" pitchFamily="34" charset="0"/>
                          <a:cs typeface="Arial" pitchFamily="34" charset="0"/>
                        </a:rPr>
                        <a:t>OR</a:t>
                      </a:r>
                      <a:r>
                        <a:rPr lang="en-US" sz="2000" dirty="0" smtClean="0">
                          <a:effectLst/>
                          <a:latin typeface="Arial" pitchFamily="34" charset="0"/>
                          <a:cs typeface="Arial" pitchFamily="34" charset="0"/>
                        </a:rPr>
                        <a:t> Dandy-Sale</a:t>
                      </a:r>
                      <a:endParaRPr lang="en-US" sz="2000" dirty="0" smtClean="0">
                        <a:solidFill>
                          <a:srgbClr val="000000"/>
                        </a:solidFill>
                        <a:effectLst/>
                        <a:latin typeface="Arial" pitchFamily="34" charset="0"/>
                        <a:ea typeface="Times New Roman"/>
                        <a:cs typeface="Arial" pitchFamily="34" charset="0"/>
                      </a:endParaRPr>
                    </a:p>
                  </a:txBody>
                  <a:tcPr marL="83134" marR="83134" marT="46786" marB="46786"/>
                </a:tc>
                <a:tc>
                  <a:txBody>
                    <a:bodyPr/>
                    <a:lstStyle/>
                    <a:p>
                      <a:pPr marL="0" marR="0" algn="l">
                        <a:spcBef>
                          <a:spcPts val="300"/>
                        </a:spcBef>
                        <a:spcAft>
                          <a:spcPts val="300"/>
                        </a:spcAft>
                      </a:pPr>
                      <a:r>
                        <a:rPr lang="en-US" sz="2000" dirty="0" smtClean="0">
                          <a:effectLst/>
                          <a:latin typeface="Arial" pitchFamily="34" charset="0"/>
                          <a:cs typeface="Arial" pitchFamily="34" charset="0"/>
                        </a:rPr>
                        <a:t>Mass in low-k zone vs. time plot</a:t>
                      </a:r>
                      <a:endParaRPr lang="en-US" sz="2000" dirty="0">
                        <a:solidFill>
                          <a:srgbClr val="000000"/>
                        </a:solidFill>
                        <a:effectLst/>
                        <a:latin typeface="Arial" pitchFamily="34" charset="0"/>
                        <a:ea typeface="Times New Roman"/>
                        <a:cs typeface="Arial" pitchFamily="34" charset="0"/>
                      </a:endParaRPr>
                    </a:p>
                  </a:txBody>
                  <a:tcPr marL="83134" marR="83134" marT="46786" marB="46786"/>
                </a:tc>
              </a:tr>
            </a:tbl>
          </a:graphicData>
        </a:graphic>
      </p:graphicFrame>
      <p:sp>
        <p:nvSpPr>
          <p:cNvPr id="72726" name="Rectangle 120"/>
          <p:cNvSpPr>
            <a:spLocks noChangeArrowheads="1"/>
          </p:cNvSpPr>
          <p:nvPr/>
        </p:nvSpPr>
        <p:spPr bwMode="auto">
          <a:xfrm>
            <a:off x="388216" y="272891"/>
            <a:ext cx="8478693" cy="5083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895350">
              <a:lnSpc>
                <a:spcPct val="85000"/>
              </a:lnSpc>
              <a:tabLst>
                <a:tab pos="285750" algn="l"/>
              </a:tabLst>
            </a:pPr>
            <a:r>
              <a:rPr lang="en-US" altLang="en-US" sz="3200" b="1" dirty="0">
                <a:solidFill>
                  <a:srgbClr val="1557A7"/>
                </a:solidFill>
                <a:ea typeface="ＭＳ Ｐゴシック" charset="0"/>
                <a:cs typeface="Arial" charset="0"/>
              </a:rPr>
              <a:t>Which model should I use: SRM or DSM?</a:t>
            </a:r>
          </a:p>
        </p:txBody>
      </p:sp>
      <p:sp>
        <p:nvSpPr>
          <p:cNvPr id="6" name="Line 6"/>
          <p:cNvSpPr>
            <a:spLocks noChangeShapeType="1"/>
          </p:cNvSpPr>
          <p:nvPr/>
        </p:nvSpPr>
        <p:spPr bwMode="auto">
          <a:xfrm>
            <a:off x="0" y="909635"/>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sp>
        <p:nvSpPr>
          <p:cNvPr id="7"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103</a:t>
            </a:fld>
            <a:endParaRPr lang="en-US" sz="1400" dirty="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213904760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09465204"/>
              </p:ext>
            </p:extLst>
          </p:nvPr>
        </p:nvGraphicFramePr>
        <p:xfrm>
          <a:off x="291523" y="997351"/>
          <a:ext cx="8572500" cy="4754816"/>
        </p:xfrm>
        <a:graphic>
          <a:graphicData uri="http://schemas.openxmlformats.org/drawingml/2006/table">
            <a:tbl>
              <a:tblPr firstRow="1" bandRow="1">
                <a:tableStyleId>{5C22544A-7EE6-4342-B048-85BDC9FD1C3A}</a:tableStyleId>
              </a:tblPr>
              <a:tblGrid>
                <a:gridCol w="3013776"/>
                <a:gridCol w="2701224"/>
                <a:gridCol w="2857500"/>
              </a:tblGrid>
              <a:tr h="116007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dirty="0" smtClean="0">
                          <a:solidFill>
                            <a:schemeClr val="tx2"/>
                          </a:solidFill>
                          <a:effectLst/>
                          <a:latin typeface="Arial" pitchFamily="34" charset="0"/>
                          <a:cs typeface="Arial" pitchFamily="34" charset="0"/>
                        </a:rPr>
                        <a:t>I Want the Following Information: </a:t>
                      </a:r>
                      <a:endParaRPr lang="en-US" sz="2500" dirty="0" smtClean="0">
                        <a:solidFill>
                          <a:schemeClr val="tx2"/>
                        </a:solidFill>
                        <a:effectLst/>
                        <a:latin typeface="Arial" pitchFamily="34" charset="0"/>
                        <a:ea typeface="Times New Roman"/>
                        <a:cs typeface="Arial" pitchFamily="34" charset="0"/>
                      </a:endParaRPr>
                    </a:p>
                  </a:txBody>
                  <a:tcPr marL="83134" marR="83134" marT="46789" marB="46789" anchor="b">
                    <a:solidFill>
                      <a:schemeClr val="bg2">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dirty="0" smtClean="0">
                          <a:solidFill>
                            <a:schemeClr val="tx2"/>
                          </a:solidFill>
                          <a:effectLst/>
                          <a:latin typeface="Arial" pitchFamily="34" charset="0"/>
                          <a:cs typeface="Arial" pitchFamily="34" charset="0"/>
                        </a:rPr>
                        <a:t>Which Model?</a:t>
                      </a:r>
                      <a:endParaRPr lang="en-US" sz="2500" dirty="0" smtClean="0">
                        <a:solidFill>
                          <a:schemeClr val="tx2"/>
                        </a:solidFill>
                        <a:effectLst/>
                        <a:latin typeface="Arial" pitchFamily="34" charset="0"/>
                        <a:ea typeface="Times New Roman"/>
                        <a:cs typeface="Arial" pitchFamily="34" charset="0"/>
                      </a:endParaRPr>
                    </a:p>
                  </a:txBody>
                  <a:tcPr marL="83134" marR="83134" marT="46789" marB="46789" anchor="b">
                    <a:solidFill>
                      <a:schemeClr val="bg2">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dirty="0" smtClean="0">
                          <a:solidFill>
                            <a:schemeClr val="tx2"/>
                          </a:solidFill>
                          <a:effectLst/>
                          <a:latin typeface="Arial" pitchFamily="34" charset="0"/>
                          <a:cs typeface="Arial" pitchFamily="34" charset="0"/>
                        </a:rPr>
                        <a:t>Output</a:t>
                      </a:r>
                      <a:endParaRPr lang="en-US" sz="2500" dirty="0" smtClean="0">
                        <a:solidFill>
                          <a:schemeClr val="tx2"/>
                        </a:solidFill>
                        <a:effectLst/>
                        <a:latin typeface="Arial" pitchFamily="34" charset="0"/>
                        <a:ea typeface="Times New Roman"/>
                        <a:cs typeface="Arial" pitchFamily="34" charset="0"/>
                      </a:endParaRPr>
                    </a:p>
                  </a:txBody>
                  <a:tcPr marL="83134" marR="83134" marT="46789" marB="46789" anchor="b">
                    <a:solidFill>
                      <a:schemeClr val="bg2">
                        <a:lumMod val="75000"/>
                      </a:schemeClr>
                    </a:solidFill>
                  </a:tcPr>
                </a:tc>
              </a:tr>
              <a:tr h="1803450">
                <a:tc>
                  <a:txBody>
                    <a:bodyPr/>
                    <a:lstStyle/>
                    <a:p>
                      <a:pPr marL="341313" marR="0" indent="-341313" algn="l" defTabSz="914400" rtl="0" eaLnBrk="1" fontAlgn="auto" latinLnBrk="0" hangingPunct="1">
                        <a:lnSpc>
                          <a:spcPct val="100000"/>
                        </a:lnSpc>
                        <a:spcBef>
                          <a:spcPts val="0"/>
                        </a:spcBef>
                        <a:spcAft>
                          <a:spcPts val="0"/>
                        </a:spcAft>
                        <a:buClrTx/>
                        <a:buSzTx/>
                        <a:buFontTx/>
                        <a:buNone/>
                        <a:tabLst/>
                        <a:defRPr/>
                      </a:pPr>
                      <a:r>
                        <a:rPr lang="en-US" sz="2000" dirty="0" smtClean="0">
                          <a:effectLst/>
                          <a:latin typeface="Arial" pitchFamily="34" charset="0"/>
                          <a:cs typeface="Arial" pitchFamily="34" charset="0"/>
                        </a:rPr>
                        <a:t>3.	If I install a permeable reactive barrier, will I have trouble achieving downgradient cleanup standards?</a:t>
                      </a:r>
                      <a:endParaRPr lang="en-US" sz="2000" dirty="0" smtClean="0">
                        <a:effectLst/>
                        <a:latin typeface="Arial" pitchFamily="34" charset="0"/>
                        <a:ea typeface="Calibri"/>
                        <a:cs typeface="Arial" pitchFamily="34" charset="0"/>
                      </a:endParaRPr>
                    </a:p>
                  </a:txBody>
                  <a:tcPr marL="83134" marR="83134" marT="46789" marB="4678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effectLst/>
                          <a:latin typeface="Arial" pitchFamily="34" charset="0"/>
                          <a:cs typeface="Arial" pitchFamily="34" charset="0"/>
                        </a:rPr>
                        <a:t>Square Root </a:t>
                      </a:r>
                      <a:r>
                        <a:rPr lang="en-US" sz="2000" b="1" dirty="0" smtClean="0">
                          <a:effectLst/>
                          <a:latin typeface="Arial" pitchFamily="34" charset="0"/>
                          <a:cs typeface="Arial" pitchFamily="34" charset="0"/>
                        </a:rPr>
                        <a:t>OR</a:t>
                      </a:r>
                      <a:r>
                        <a:rPr lang="en-US" sz="2000" dirty="0" smtClean="0">
                          <a:effectLst/>
                          <a:latin typeface="Arial" pitchFamily="34" charset="0"/>
                          <a:cs typeface="Arial" pitchFamily="34" charset="0"/>
                        </a:rPr>
                        <a:t> Dandy-Sale</a:t>
                      </a:r>
                      <a:endParaRPr lang="en-US" sz="2000" dirty="0" smtClean="0">
                        <a:solidFill>
                          <a:srgbClr val="000000"/>
                        </a:solidFill>
                        <a:effectLst/>
                        <a:latin typeface="Arial" pitchFamily="34" charset="0"/>
                        <a:ea typeface="Times New Roman"/>
                        <a:cs typeface="Arial" pitchFamily="34" charset="0"/>
                      </a:endParaRPr>
                    </a:p>
                  </a:txBody>
                  <a:tcPr marL="83134" marR="83134" marT="46789" marB="46789"/>
                </a:tc>
                <a:tc>
                  <a:txBody>
                    <a:bodyPr/>
                    <a:lstStyle/>
                    <a:p>
                      <a:pPr marL="0" marR="0" algn="l">
                        <a:spcBef>
                          <a:spcPts val="300"/>
                        </a:spcBef>
                        <a:spcAft>
                          <a:spcPts val="300"/>
                        </a:spcAft>
                      </a:pPr>
                      <a:r>
                        <a:rPr lang="en-US" sz="2000" dirty="0" smtClean="0">
                          <a:effectLst/>
                          <a:latin typeface="Arial" pitchFamily="34" charset="0"/>
                          <a:cs typeface="Arial" pitchFamily="34" charset="0"/>
                        </a:rPr>
                        <a:t>Concentration* vs. time plot or mass discharge vs. time plot</a:t>
                      </a:r>
                      <a:endParaRPr lang="en-US" sz="2000" dirty="0">
                        <a:solidFill>
                          <a:srgbClr val="000000"/>
                        </a:solidFill>
                        <a:effectLst/>
                        <a:latin typeface="Arial" pitchFamily="34" charset="0"/>
                        <a:ea typeface="Times New Roman"/>
                        <a:cs typeface="Arial" pitchFamily="34" charset="0"/>
                      </a:endParaRPr>
                    </a:p>
                  </a:txBody>
                  <a:tcPr marL="83134" marR="83134" marT="46789" marB="46789"/>
                </a:tc>
              </a:tr>
              <a:tr h="1595860">
                <a:tc>
                  <a:txBody>
                    <a:bodyPr/>
                    <a:lstStyle/>
                    <a:p>
                      <a:pPr marL="341313" marR="0" indent="-341313" algn="l" defTabSz="914400" rtl="0" eaLnBrk="1" fontAlgn="auto" latinLnBrk="0" hangingPunct="1">
                        <a:lnSpc>
                          <a:spcPct val="100000"/>
                        </a:lnSpc>
                        <a:spcBef>
                          <a:spcPts val="0"/>
                        </a:spcBef>
                        <a:spcAft>
                          <a:spcPts val="0"/>
                        </a:spcAft>
                        <a:buClrTx/>
                        <a:buSzTx/>
                        <a:buFontTx/>
                        <a:buNone/>
                        <a:tabLst/>
                        <a:defRPr/>
                      </a:pPr>
                      <a:r>
                        <a:rPr lang="en-US" sz="2000" dirty="0" smtClean="0">
                          <a:effectLst/>
                          <a:latin typeface="Arial" pitchFamily="34" charset="0"/>
                          <a:cs typeface="Arial" pitchFamily="34" charset="0"/>
                        </a:rPr>
                        <a:t>4. I want to know the concentration vs. depth profile in a low-k zone.</a:t>
                      </a:r>
                      <a:endParaRPr lang="en-US" sz="2000" dirty="0" smtClean="0">
                        <a:effectLst/>
                        <a:latin typeface="Arial" pitchFamily="34" charset="0"/>
                        <a:ea typeface="Calibri"/>
                        <a:cs typeface="Arial" pitchFamily="34" charset="0"/>
                      </a:endParaRPr>
                    </a:p>
                  </a:txBody>
                  <a:tcPr marL="83134" marR="83134" marT="46789" marB="4678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effectLst/>
                          <a:latin typeface="Arial" pitchFamily="34" charset="0"/>
                          <a:cs typeface="Arial" pitchFamily="34" charset="0"/>
                        </a:rPr>
                        <a:t>Dandy-Sale</a:t>
                      </a:r>
                      <a:endParaRPr lang="en-US" sz="2000" dirty="0" smtClean="0">
                        <a:solidFill>
                          <a:srgbClr val="000000"/>
                        </a:solidFill>
                        <a:effectLst/>
                        <a:latin typeface="Arial" pitchFamily="34" charset="0"/>
                        <a:ea typeface="Times New Roman"/>
                        <a:cs typeface="Arial" pitchFamily="34" charset="0"/>
                      </a:endParaRPr>
                    </a:p>
                  </a:txBody>
                  <a:tcPr marL="83134" marR="83134" marT="46789" marB="46789"/>
                </a:tc>
                <a:tc>
                  <a:txBody>
                    <a:bodyPr/>
                    <a:lstStyle/>
                    <a:p>
                      <a:pPr marL="0" marR="0" algn="l">
                        <a:spcBef>
                          <a:spcPts val="300"/>
                        </a:spcBef>
                        <a:spcAft>
                          <a:spcPts val="300"/>
                        </a:spcAft>
                      </a:pPr>
                      <a:r>
                        <a:rPr lang="en-US" sz="2000" dirty="0" smtClean="0">
                          <a:effectLst/>
                          <a:latin typeface="Arial" pitchFamily="34" charset="0"/>
                          <a:cs typeface="Arial" pitchFamily="34" charset="0"/>
                        </a:rPr>
                        <a:t>Concentration* vs. depth plot or Concentration vs lateral distance plot</a:t>
                      </a:r>
                      <a:endParaRPr lang="en-US" sz="2000" dirty="0">
                        <a:solidFill>
                          <a:srgbClr val="000000"/>
                        </a:solidFill>
                        <a:effectLst/>
                        <a:latin typeface="Arial" pitchFamily="34" charset="0"/>
                        <a:ea typeface="Times New Roman"/>
                        <a:cs typeface="Arial" pitchFamily="34" charset="0"/>
                      </a:endParaRPr>
                    </a:p>
                  </a:txBody>
                  <a:tcPr marL="83134" marR="83134" marT="46789" marB="46789"/>
                </a:tc>
              </a:tr>
            </a:tbl>
          </a:graphicData>
        </a:graphic>
      </p:graphicFrame>
      <p:sp>
        <p:nvSpPr>
          <p:cNvPr id="73750" name="Rectangle 120"/>
          <p:cNvSpPr>
            <a:spLocks noChangeArrowheads="1"/>
          </p:cNvSpPr>
          <p:nvPr/>
        </p:nvSpPr>
        <p:spPr bwMode="auto">
          <a:xfrm>
            <a:off x="388216" y="160811"/>
            <a:ext cx="8478693" cy="5083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895350">
              <a:lnSpc>
                <a:spcPct val="85000"/>
              </a:lnSpc>
              <a:tabLst>
                <a:tab pos="285750" algn="l"/>
              </a:tabLst>
            </a:pPr>
            <a:r>
              <a:rPr lang="en-US" altLang="en-US" sz="3200" b="1" dirty="0">
                <a:solidFill>
                  <a:srgbClr val="1557A7"/>
                </a:solidFill>
                <a:ea typeface="ＭＳ Ｐゴシック" charset="0"/>
                <a:cs typeface="Arial" charset="0"/>
              </a:rPr>
              <a:t>Which model should I use: SRM or DSM?</a:t>
            </a:r>
          </a:p>
        </p:txBody>
      </p:sp>
      <p:sp>
        <p:nvSpPr>
          <p:cNvPr id="7" name="Line 6"/>
          <p:cNvSpPr>
            <a:spLocks noChangeShapeType="1"/>
          </p:cNvSpPr>
          <p:nvPr/>
        </p:nvSpPr>
        <p:spPr bwMode="auto">
          <a:xfrm>
            <a:off x="0" y="765069"/>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sp>
        <p:nvSpPr>
          <p:cNvPr id="73752" name="Rectangle 2"/>
          <p:cNvSpPr>
            <a:spLocks noChangeArrowheads="1"/>
          </p:cNvSpPr>
          <p:nvPr/>
        </p:nvSpPr>
        <p:spPr bwMode="auto">
          <a:xfrm>
            <a:off x="335540" y="5790676"/>
            <a:ext cx="8472920" cy="661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r>
              <a:rPr lang="en-US" altLang="en-US" sz="1800" b="0" dirty="0" smtClean="0">
                <a:solidFill>
                  <a:srgbClr val="000000"/>
                </a:solidFill>
                <a:latin typeface="Arial" pitchFamily="34" charset="0"/>
                <a:ea typeface="ＭＳ Ｐゴシック" charset="0"/>
                <a:cs typeface="Arial" pitchFamily="34" charset="0"/>
              </a:rPr>
              <a:t>* 	Concentration assuming a monitoring well with a 10-foot screened interval (this cannot be changed in the model)</a:t>
            </a:r>
          </a:p>
        </p:txBody>
      </p:sp>
      <p:sp>
        <p:nvSpPr>
          <p:cNvPr id="8"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104</a:t>
            </a:fld>
            <a:endParaRPr lang="en-US" sz="1400" dirty="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34592417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6442115"/>
              </p:ext>
            </p:extLst>
          </p:nvPr>
        </p:nvGraphicFramePr>
        <p:xfrm>
          <a:off x="285751" y="1297855"/>
          <a:ext cx="8571058" cy="3760603"/>
        </p:xfrm>
        <a:graphic>
          <a:graphicData uri="http://schemas.openxmlformats.org/drawingml/2006/table">
            <a:tbl>
              <a:tblPr firstRow="1" bandRow="1">
                <a:tableStyleId>{5C22544A-7EE6-4342-B048-85BDC9FD1C3A}</a:tableStyleId>
              </a:tblPr>
              <a:tblGrid>
                <a:gridCol w="3563835"/>
                <a:gridCol w="2150204"/>
                <a:gridCol w="2857019"/>
              </a:tblGrid>
              <a:tr h="58007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dirty="0" smtClean="0">
                          <a:solidFill>
                            <a:schemeClr val="tx2"/>
                          </a:solidFill>
                          <a:effectLst/>
                          <a:latin typeface="Arial" pitchFamily="34" charset="0"/>
                          <a:cs typeface="Arial" pitchFamily="34" charset="0"/>
                        </a:rPr>
                        <a:t>I Want the Following Information: </a:t>
                      </a:r>
                      <a:endParaRPr lang="en-US" sz="2500" dirty="0" smtClean="0">
                        <a:solidFill>
                          <a:schemeClr val="tx2"/>
                        </a:solidFill>
                        <a:effectLst/>
                        <a:latin typeface="Arial" pitchFamily="34" charset="0"/>
                        <a:ea typeface="Times New Roman"/>
                        <a:cs typeface="Arial" pitchFamily="34" charset="0"/>
                      </a:endParaRPr>
                    </a:p>
                  </a:txBody>
                  <a:tcPr marL="83120" marR="83120" marT="46761" marB="46761" anchor="b">
                    <a:solidFill>
                      <a:schemeClr val="bg2">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dirty="0" smtClean="0">
                          <a:solidFill>
                            <a:schemeClr val="tx2"/>
                          </a:solidFill>
                          <a:effectLst/>
                          <a:latin typeface="Arial" pitchFamily="34" charset="0"/>
                          <a:cs typeface="Arial" pitchFamily="34" charset="0"/>
                        </a:rPr>
                        <a:t>Which Model?</a:t>
                      </a:r>
                      <a:endParaRPr lang="en-US" sz="2500" dirty="0" smtClean="0">
                        <a:solidFill>
                          <a:schemeClr val="tx2"/>
                        </a:solidFill>
                        <a:effectLst/>
                        <a:latin typeface="Arial" pitchFamily="34" charset="0"/>
                        <a:ea typeface="Times New Roman"/>
                        <a:cs typeface="Arial" pitchFamily="34" charset="0"/>
                      </a:endParaRPr>
                    </a:p>
                  </a:txBody>
                  <a:tcPr marL="83120" marR="83120" marT="46761" marB="46761" anchor="b">
                    <a:solidFill>
                      <a:schemeClr val="bg2">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dirty="0" smtClean="0">
                          <a:solidFill>
                            <a:schemeClr val="tx2"/>
                          </a:solidFill>
                          <a:effectLst/>
                          <a:latin typeface="Arial" pitchFamily="34" charset="0"/>
                          <a:cs typeface="Arial" pitchFamily="34" charset="0"/>
                        </a:rPr>
                        <a:t>Output</a:t>
                      </a:r>
                      <a:endParaRPr lang="en-US" sz="2500" dirty="0" smtClean="0">
                        <a:solidFill>
                          <a:schemeClr val="tx2"/>
                        </a:solidFill>
                        <a:effectLst/>
                        <a:latin typeface="Arial" pitchFamily="34" charset="0"/>
                        <a:ea typeface="Times New Roman"/>
                        <a:cs typeface="Arial" pitchFamily="34" charset="0"/>
                      </a:endParaRPr>
                    </a:p>
                  </a:txBody>
                  <a:tcPr marL="83120" marR="83120" marT="46761" marB="46761" anchor="b">
                    <a:solidFill>
                      <a:schemeClr val="bg2">
                        <a:lumMod val="75000"/>
                      </a:schemeClr>
                    </a:solidFill>
                  </a:tcPr>
                </a:tc>
              </a:tr>
              <a:tr h="2905081">
                <a:tc>
                  <a:txBody>
                    <a:bodyPr/>
                    <a:lstStyle/>
                    <a:p>
                      <a:pPr marL="341313" marR="0" indent="-341313" algn="l" defTabSz="914400" rtl="0" eaLnBrk="1" fontAlgn="auto" latinLnBrk="0" hangingPunct="1">
                        <a:lnSpc>
                          <a:spcPct val="100000"/>
                        </a:lnSpc>
                        <a:spcBef>
                          <a:spcPts val="0"/>
                        </a:spcBef>
                        <a:spcAft>
                          <a:spcPts val="0"/>
                        </a:spcAft>
                        <a:buClrTx/>
                        <a:buSzTx/>
                        <a:buFontTx/>
                        <a:buNone/>
                        <a:tabLst/>
                        <a:defRPr/>
                      </a:pPr>
                      <a:r>
                        <a:rPr lang="en-US" sz="2000" dirty="0" smtClean="0">
                          <a:effectLst/>
                          <a:latin typeface="Arial" pitchFamily="34" charset="0"/>
                          <a:cs typeface="Arial" pitchFamily="34" charset="0"/>
                        </a:rPr>
                        <a:t>5.	If I remove all the DNAPL in a source zone, is there a chance I’ll still be above MCLs? How much longer might I have to wait for a source zone to achieve MCLs after the DNAPL is all gone?</a:t>
                      </a:r>
                      <a:endParaRPr lang="en-US" sz="2000" dirty="0" smtClean="0">
                        <a:effectLst/>
                        <a:latin typeface="Arial" pitchFamily="34" charset="0"/>
                        <a:ea typeface="Calibri"/>
                        <a:cs typeface="Arial" pitchFamily="34" charset="0"/>
                      </a:endParaRPr>
                    </a:p>
                  </a:txBody>
                  <a:tcPr marL="83120" marR="83120" marT="46761" marB="4676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effectLst/>
                          <a:latin typeface="Arial" pitchFamily="34" charset="0"/>
                          <a:cs typeface="Arial" pitchFamily="34" charset="0"/>
                        </a:rPr>
                        <a:t>Dandy-Sale</a:t>
                      </a:r>
                      <a:endParaRPr lang="en-US" sz="2000" dirty="0" smtClean="0">
                        <a:solidFill>
                          <a:srgbClr val="000000"/>
                        </a:solidFill>
                        <a:effectLst/>
                        <a:latin typeface="Arial" pitchFamily="34" charset="0"/>
                        <a:ea typeface="Times New Roman"/>
                        <a:cs typeface="Arial" pitchFamily="34" charset="0"/>
                      </a:endParaRPr>
                    </a:p>
                  </a:txBody>
                  <a:tcPr marL="83120" marR="83120" marT="46761" marB="46761"/>
                </a:tc>
                <a:tc>
                  <a:txBody>
                    <a:bodyPr/>
                    <a:lstStyle/>
                    <a:p>
                      <a:pPr marL="0" marR="0" algn="l">
                        <a:spcBef>
                          <a:spcPts val="300"/>
                        </a:spcBef>
                        <a:spcAft>
                          <a:spcPts val="300"/>
                        </a:spcAft>
                      </a:pPr>
                      <a:r>
                        <a:rPr lang="en-US" sz="2000" dirty="0" smtClean="0">
                          <a:effectLst/>
                          <a:latin typeface="Arial" pitchFamily="34" charset="0"/>
                          <a:cs typeface="Arial" pitchFamily="34" charset="0"/>
                        </a:rPr>
                        <a:t>Concentration* vs. time plot or mass discharge vs. time plot</a:t>
                      </a:r>
                      <a:endParaRPr lang="en-US" sz="2000" dirty="0">
                        <a:solidFill>
                          <a:srgbClr val="000000"/>
                        </a:solidFill>
                        <a:effectLst/>
                        <a:latin typeface="Arial" pitchFamily="34" charset="0"/>
                        <a:ea typeface="Times New Roman"/>
                        <a:cs typeface="Arial" pitchFamily="34" charset="0"/>
                      </a:endParaRPr>
                    </a:p>
                  </a:txBody>
                  <a:tcPr marL="83120" marR="83120" marT="46761" marB="46761"/>
                </a:tc>
              </a:tr>
            </a:tbl>
          </a:graphicData>
        </a:graphic>
      </p:graphicFrame>
      <p:sp>
        <p:nvSpPr>
          <p:cNvPr id="74770" name="Rectangle 2"/>
          <p:cNvSpPr>
            <a:spLocks noChangeArrowheads="1"/>
          </p:cNvSpPr>
          <p:nvPr/>
        </p:nvSpPr>
        <p:spPr bwMode="auto">
          <a:xfrm>
            <a:off x="335540" y="5157630"/>
            <a:ext cx="8472920" cy="661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r>
              <a:rPr lang="en-US" altLang="en-US" sz="1800" b="0" dirty="0" smtClean="0">
                <a:solidFill>
                  <a:srgbClr val="000000"/>
                </a:solidFill>
                <a:latin typeface="Arial" pitchFamily="34" charset="0"/>
                <a:ea typeface="ＭＳ Ｐゴシック" charset="0"/>
                <a:cs typeface="Arial" pitchFamily="34" charset="0"/>
              </a:rPr>
              <a:t>* 	Concentration assuming a monitoring well with a 10-foot screened interval (this cannot be changed in the model)</a:t>
            </a:r>
          </a:p>
        </p:txBody>
      </p:sp>
      <p:sp>
        <p:nvSpPr>
          <p:cNvPr id="10" name="Line 6"/>
          <p:cNvSpPr>
            <a:spLocks noChangeShapeType="1"/>
          </p:cNvSpPr>
          <p:nvPr/>
        </p:nvSpPr>
        <p:spPr bwMode="auto">
          <a:xfrm>
            <a:off x="0" y="909635"/>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sp>
        <p:nvSpPr>
          <p:cNvPr id="8"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105</a:t>
            </a:fld>
            <a:endParaRPr lang="en-US" sz="1400" dirty="0">
              <a:solidFill>
                <a:srgbClr val="808080"/>
              </a:solidFill>
              <a:latin typeface="Tahoma" pitchFamily="34" charset="0"/>
              <a:ea typeface="ＭＳ Ｐゴシック" charset="0"/>
            </a:endParaRPr>
          </a:p>
        </p:txBody>
      </p:sp>
      <p:sp>
        <p:nvSpPr>
          <p:cNvPr id="7" name="Rectangle 120"/>
          <p:cNvSpPr>
            <a:spLocks noChangeArrowheads="1"/>
          </p:cNvSpPr>
          <p:nvPr/>
        </p:nvSpPr>
        <p:spPr bwMode="auto">
          <a:xfrm>
            <a:off x="388216" y="160811"/>
            <a:ext cx="8478693" cy="5083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895350">
              <a:lnSpc>
                <a:spcPct val="85000"/>
              </a:lnSpc>
              <a:tabLst>
                <a:tab pos="285750" algn="l"/>
              </a:tabLst>
            </a:pPr>
            <a:r>
              <a:rPr lang="en-US" altLang="en-US" sz="3200" b="1" dirty="0">
                <a:solidFill>
                  <a:srgbClr val="1557A7"/>
                </a:solidFill>
                <a:ea typeface="ＭＳ Ｐゴシック" charset="0"/>
                <a:cs typeface="Arial" charset="0"/>
              </a:rPr>
              <a:t>Which model should I use: SRM or DSM?</a:t>
            </a:r>
          </a:p>
        </p:txBody>
      </p:sp>
    </p:spTree>
    <p:extLst>
      <p:ext uri="{BB962C8B-B14F-4D97-AF65-F5344CB8AC3E}">
        <p14:creationId xmlns:p14="http://schemas.microsoft.com/office/powerpoint/2010/main" val="292170543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151471837"/>
              </p:ext>
            </p:extLst>
          </p:nvPr>
        </p:nvGraphicFramePr>
        <p:xfrm>
          <a:off x="291523" y="1409936"/>
          <a:ext cx="8572500" cy="4273999"/>
        </p:xfrm>
        <a:graphic>
          <a:graphicData uri="http://schemas.openxmlformats.org/drawingml/2006/table">
            <a:tbl>
              <a:tblPr firstRow="1" bandRow="1">
                <a:tableStyleId>{5C22544A-7EE6-4342-B048-85BDC9FD1C3A}</a:tableStyleId>
              </a:tblPr>
              <a:tblGrid>
                <a:gridCol w="3083049"/>
                <a:gridCol w="2631951"/>
                <a:gridCol w="2857500"/>
              </a:tblGrid>
              <a:tr h="114446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dirty="0" smtClean="0">
                          <a:solidFill>
                            <a:schemeClr val="tx2"/>
                          </a:solidFill>
                          <a:effectLst/>
                          <a:latin typeface="Arial" pitchFamily="34" charset="0"/>
                          <a:cs typeface="Arial" pitchFamily="34" charset="0"/>
                        </a:rPr>
                        <a:t>I Want the Following Information: </a:t>
                      </a:r>
                      <a:endParaRPr lang="en-US" sz="2500" dirty="0" smtClean="0">
                        <a:solidFill>
                          <a:schemeClr val="tx2"/>
                        </a:solidFill>
                        <a:effectLst/>
                        <a:latin typeface="Arial" pitchFamily="34" charset="0"/>
                        <a:ea typeface="Times New Roman"/>
                        <a:cs typeface="Arial" pitchFamily="34" charset="0"/>
                      </a:endParaRPr>
                    </a:p>
                  </a:txBody>
                  <a:tcPr marL="83134" marR="83134" marT="46744" marB="46744" anchor="b">
                    <a:solidFill>
                      <a:schemeClr val="bg2">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dirty="0" smtClean="0">
                          <a:solidFill>
                            <a:schemeClr val="tx2"/>
                          </a:solidFill>
                          <a:effectLst/>
                          <a:latin typeface="Arial" pitchFamily="34" charset="0"/>
                          <a:cs typeface="Arial" pitchFamily="34" charset="0"/>
                        </a:rPr>
                        <a:t>Which Model?</a:t>
                      </a:r>
                      <a:endParaRPr lang="en-US" sz="2500" dirty="0" smtClean="0">
                        <a:solidFill>
                          <a:schemeClr val="tx2"/>
                        </a:solidFill>
                        <a:effectLst/>
                        <a:latin typeface="Arial" pitchFamily="34" charset="0"/>
                        <a:ea typeface="Times New Roman"/>
                        <a:cs typeface="Arial" pitchFamily="34" charset="0"/>
                      </a:endParaRPr>
                    </a:p>
                  </a:txBody>
                  <a:tcPr marL="83134" marR="83134" marT="46744" marB="46744" anchor="b">
                    <a:solidFill>
                      <a:schemeClr val="bg2">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dirty="0" smtClean="0">
                          <a:solidFill>
                            <a:schemeClr val="tx2"/>
                          </a:solidFill>
                          <a:effectLst/>
                          <a:latin typeface="Arial" pitchFamily="34" charset="0"/>
                          <a:cs typeface="Arial" pitchFamily="34" charset="0"/>
                        </a:rPr>
                        <a:t>Output</a:t>
                      </a:r>
                      <a:endParaRPr lang="en-US" sz="2500" dirty="0" smtClean="0">
                        <a:solidFill>
                          <a:schemeClr val="tx2"/>
                        </a:solidFill>
                        <a:effectLst/>
                        <a:latin typeface="Arial" pitchFamily="34" charset="0"/>
                        <a:ea typeface="Times New Roman"/>
                        <a:cs typeface="Arial" pitchFamily="34" charset="0"/>
                      </a:endParaRPr>
                    </a:p>
                  </a:txBody>
                  <a:tcPr marL="83134" marR="83134" marT="46744" marB="46744" anchor="b">
                    <a:solidFill>
                      <a:schemeClr val="bg2">
                        <a:lumMod val="75000"/>
                      </a:schemeClr>
                    </a:solidFill>
                  </a:tcPr>
                </a:tc>
              </a:tr>
              <a:tr h="3037511">
                <a:tc>
                  <a:txBody>
                    <a:bodyPr/>
                    <a:lstStyle/>
                    <a:p>
                      <a:pPr marL="341313" marR="0" indent="-341313" algn="l" defTabSz="914400" rtl="0" eaLnBrk="1" fontAlgn="auto" latinLnBrk="0" hangingPunct="1">
                        <a:lnSpc>
                          <a:spcPct val="100000"/>
                        </a:lnSpc>
                        <a:spcBef>
                          <a:spcPts val="0"/>
                        </a:spcBef>
                        <a:spcAft>
                          <a:spcPts val="0"/>
                        </a:spcAft>
                        <a:buClrTx/>
                        <a:buSzTx/>
                        <a:buFontTx/>
                        <a:buNone/>
                        <a:tabLst/>
                        <a:defRPr/>
                      </a:pPr>
                      <a:r>
                        <a:rPr lang="en-US" sz="2000" dirty="0" smtClean="0">
                          <a:effectLst/>
                          <a:latin typeface="Arial" pitchFamily="34" charset="0"/>
                          <a:cs typeface="Arial" pitchFamily="34" charset="0"/>
                        </a:rPr>
                        <a:t>6.	I want to make sure the matrix diffusion model accounts for contaminant concentrations in the transmissive zone when calculating the release for low-k zones?</a:t>
                      </a:r>
                      <a:endParaRPr lang="en-US" sz="2000" dirty="0" smtClean="0">
                        <a:effectLst/>
                        <a:latin typeface="Arial" pitchFamily="34" charset="0"/>
                        <a:ea typeface="Calibri"/>
                        <a:cs typeface="Arial" pitchFamily="34" charset="0"/>
                      </a:endParaRPr>
                    </a:p>
                  </a:txBody>
                  <a:tcPr marL="83134" marR="83134" marT="46744" marB="4674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effectLst/>
                          <a:latin typeface="Arial" pitchFamily="34" charset="0"/>
                          <a:cs typeface="Arial" pitchFamily="34" charset="0"/>
                        </a:rPr>
                        <a:t>Dandy-Sale</a:t>
                      </a:r>
                      <a:endParaRPr lang="en-US" sz="2000" dirty="0" smtClean="0">
                        <a:solidFill>
                          <a:srgbClr val="000000"/>
                        </a:solidFill>
                        <a:effectLst/>
                        <a:latin typeface="Arial" pitchFamily="34" charset="0"/>
                        <a:ea typeface="Times New Roman"/>
                        <a:cs typeface="Arial" pitchFamily="34" charset="0"/>
                      </a:endParaRPr>
                    </a:p>
                  </a:txBody>
                  <a:tcPr marL="83134" marR="83134" marT="46744" marB="46744"/>
                </a:tc>
                <a:tc>
                  <a:txBody>
                    <a:bodyPr/>
                    <a:lstStyle/>
                    <a:p>
                      <a:pPr marL="0" marR="0" algn="l">
                        <a:spcBef>
                          <a:spcPts val="300"/>
                        </a:spcBef>
                        <a:spcAft>
                          <a:spcPts val="300"/>
                        </a:spcAft>
                      </a:pPr>
                      <a:r>
                        <a:rPr lang="en-US" sz="2000" dirty="0" smtClean="0">
                          <a:effectLst/>
                          <a:latin typeface="Arial" pitchFamily="34" charset="0"/>
                          <a:cs typeface="Arial" pitchFamily="34" charset="0"/>
                        </a:rPr>
                        <a:t>Concentration* vs. time plot or mass discharge vs. time plot</a:t>
                      </a:r>
                      <a:endParaRPr lang="en-US" sz="2000" dirty="0">
                        <a:solidFill>
                          <a:srgbClr val="000000"/>
                        </a:solidFill>
                        <a:effectLst/>
                        <a:latin typeface="Arial" pitchFamily="34" charset="0"/>
                        <a:ea typeface="Times New Roman"/>
                        <a:cs typeface="Arial" pitchFamily="34" charset="0"/>
                      </a:endParaRPr>
                    </a:p>
                  </a:txBody>
                  <a:tcPr marL="83134" marR="83134" marT="46744" marB="46744"/>
                </a:tc>
              </a:tr>
            </a:tbl>
          </a:graphicData>
        </a:graphic>
      </p:graphicFrame>
      <p:sp>
        <p:nvSpPr>
          <p:cNvPr id="75794" name="Rectangle 2"/>
          <p:cNvSpPr>
            <a:spLocks noChangeArrowheads="1"/>
          </p:cNvSpPr>
          <p:nvPr/>
        </p:nvSpPr>
        <p:spPr bwMode="auto">
          <a:xfrm>
            <a:off x="261216" y="5696891"/>
            <a:ext cx="8472920" cy="661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r>
              <a:rPr lang="en-US" altLang="en-US" sz="1800" b="0" dirty="0" smtClean="0">
                <a:solidFill>
                  <a:srgbClr val="000000"/>
                </a:solidFill>
                <a:latin typeface="Arial" pitchFamily="34" charset="0"/>
                <a:ea typeface="ＭＳ Ｐゴシック" charset="0"/>
                <a:cs typeface="Arial" pitchFamily="34" charset="0"/>
              </a:rPr>
              <a:t>* 	Concentration assuming a monitoring well with a 10-foot screened interval (this cannot be changed in the model)</a:t>
            </a:r>
          </a:p>
        </p:txBody>
      </p:sp>
      <p:sp>
        <p:nvSpPr>
          <p:cNvPr id="7" name="Line 6"/>
          <p:cNvSpPr>
            <a:spLocks noChangeShapeType="1"/>
          </p:cNvSpPr>
          <p:nvPr/>
        </p:nvSpPr>
        <p:spPr bwMode="auto">
          <a:xfrm>
            <a:off x="0" y="943747"/>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sp>
        <p:nvSpPr>
          <p:cNvPr id="8"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106</a:t>
            </a:fld>
            <a:endParaRPr lang="en-US" sz="1400" dirty="0">
              <a:solidFill>
                <a:srgbClr val="808080"/>
              </a:solidFill>
              <a:latin typeface="Tahoma" pitchFamily="34" charset="0"/>
              <a:ea typeface="ＭＳ Ｐゴシック" charset="0"/>
            </a:endParaRPr>
          </a:p>
        </p:txBody>
      </p:sp>
      <p:sp>
        <p:nvSpPr>
          <p:cNvPr id="9" name="Rectangle 120"/>
          <p:cNvSpPr>
            <a:spLocks noChangeArrowheads="1"/>
          </p:cNvSpPr>
          <p:nvPr/>
        </p:nvSpPr>
        <p:spPr bwMode="auto">
          <a:xfrm>
            <a:off x="388216" y="160811"/>
            <a:ext cx="8478693" cy="5083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895350">
              <a:lnSpc>
                <a:spcPct val="85000"/>
              </a:lnSpc>
              <a:tabLst>
                <a:tab pos="285750" algn="l"/>
              </a:tabLst>
            </a:pPr>
            <a:r>
              <a:rPr lang="en-US" altLang="en-US" sz="3200" b="1" dirty="0">
                <a:solidFill>
                  <a:srgbClr val="1557A7"/>
                </a:solidFill>
                <a:ea typeface="ＭＳ Ｐゴシック" charset="0"/>
                <a:cs typeface="Arial" charset="0"/>
              </a:rPr>
              <a:t>Which model should I use: SRM or DSM?</a:t>
            </a:r>
          </a:p>
        </p:txBody>
      </p:sp>
    </p:spTree>
    <p:extLst>
      <p:ext uri="{BB962C8B-B14F-4D97-AF65-F5344CB8AC3E}">
        <p14:creationId xmlns:p14="http://schemas.microsoft.com/office/powerpoint/2010/main" val="57063822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1218" y="1268617"/>
          <a:ext cx="8571057" cy="4911524"/>
        </p:xfrm>
        <a:graphic>
          <a:graphicData uri="http://schemas.openxmlformats.org/drawingml/2006/table">
            <a:tbl>
              <a:tblPr firstRow="1" bandRow="1">
                <a:tableStyleId>{5C22544A-7EE6-4342-B048-85BDC9FD1C3A}</a:tableStyleId>
              </a:tblPr>
              <a:tblGrid>
                <a:gridCol w="3430030"/>
                <a:gridCol w="2284008"/>
                <a:gridCol w="2857019"/>
              </a:tblGrid>
              <a:tr h="85556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dirty="0" smtClean="0">
                          <a:solidFill>
                            <a:schemeClr val="tx2"/>
                          </a:solidFill>
                          <a:effectLst/>
                          <a:latin typeface="Arial" pitchFamily="34" charset="0"/>
                          <a:cs typeface="Arial" pitchFamily="34" charset="0"/>
                        </a:rPr>
                        <a:t>I Want the Following Information: </a:t>
                      </a:r>
                      <a:endParaRPr lang="en-US" sz="2500" dirty="0" smtClean="0">
                        <a:solidFill>
                          <a:schemeClr val="tx2"/>
                        </a:solidFill>
                        <a:effectLst/>
                        <a:latin typeface="Arial" pitchFamily="34" charset="0"/>
                        <a:ea typeface="Times New Roman"/>
                        <a:cs typeface="Arial" pitchFamily="34" charset="0"/>
                      </a:endParaRPr>
                    </a:p>
                  </a:txBody>
                  <a:tcPr marL="83120" marR="83120" marT="46781" marB="46781" anchor="b">
                    <a:solidFill>
                      <a:schemeClr val="bg2">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dirty="0" smtClean="0">
                          <a:solidFill>
                            <a:schemeClr val="tx2"/>
                          </a:solidFill>
                          <a:effectLst/>
                          <a:latin typeface="Arial" pitchFamily="34" charset="0"/>
                          <a:cs typeface="Arial" pitchFamily="34" charset="0"/>
                        </a:rPr>
                        <a:t>Which Model?</a:t>
                      </a:r>
                      <a:endParaRPr lang="en-US" sz="2500" dirty="0" smtClean="0">
                        <a:solidFill>
                          <a:schemeClr val="tx2"/>
                        </a:solidFill>
                        <a:effectLst/>
                        <a:latin typeface="Arial" pitchFamily="34" charset="0"/>
                        <a:ea typeface="Times New Roman"/>
                        <a:cs typeface="Arial" pitchFamily="34" charset="0"/>
                      </a:endParaRPr>
                    </a:p>
                  </a:txBody>
                  <a:tcPr marL="83120" marR="83120" marT="46781" marB="46781" anchor="b">
                    <a:solidFill>
                      <a:schemeClr val="bg2">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dirty="0" smtClean="0">
                          <a:solidFill>
                            <a:schemeClr val="tx2"/>
                          </a:solidFill>
                          <a:effectLst/>
                          <a:latin typeface="Arial" pitchFamily="34" charset="0"/>
                          <a:cs typeface="Arial" pitchFamily="34" charset="0"/>
                        </a:rPr>
                        <a:t>Output</a:t>
                      </a:r>
                      <a:endParaRPr lang="en-US" sz="2500" dirty="0" smtClean="0">
                        <a:solidFill>
                          <a:schemeClr val="tx2"/>
                        </a:solidFill>
                        <a:effectLst/>
                        <a:latin typeface="Arial" pitchFamily="34" charset="0"/>
                        <a:ea typeface="Times New Roman"/>
                        <a:cs typeface="Arial" pitchFamily="34" charset="0"/>
                      </a:endParaRPr>
                    </a:p>
                  </a:txBody>
                  <a:tcPr marL="83120" marR="83120" marT="46781" marB="46781" anchor="b">
                    <a:solidFill>
                      <a:schemeClr val="bg2">
                        <a:lumMod val="75000"/>
                      </a:schemeClr>
                    </a:solidFill>
                  </a:tcPr>
                </a:tc>
              </a:tr>
              <a:tr h="4055962">
                <a:tc>
                  <a:txBody>
                    <a:bodyPr/>
                    <a:lstStyle/>
                    <a:p>
                      <a:pPr marL="341313" marR="0" indent="-341313" algn="l">
                        <a:spcBef>
                          <a:spcPts val="300"/>
                        </a:spcBef>
                        <a:spcAft>
                          <a:spcPts val="300"/>
                        </a:spcAft>
                      </a:pPr>
                      <a:r>
                        <a:rPr lang="en-US" sz="2000" dirty="0" smtClean="0">
                          <a:effectLst/>
                          <a:latin typeface="Arial" pitchFamily="34" charset="0"/>
                          <a:cs typeface="Arial" pitchFamily="34" charset="0"/>
                        </a:rPr>
                        <a:t>7.	I want to account for the travel time of the plume in the transmissive zone so that the loading period for the downgradient low-k zones starts later than the loading period for the near-source low-k zones.  (This is more important for plumes, such as plumes with long residence times, &gt; 20 years).</a:t>
                      </a:r>
                      <a:endParaRPr lang="en-US" sz="2000" dirty="0" smtClean="0">
                        <a:solidFill>
                          <a:srgbClr val="000000"/>
                        </a:solidFill>
                        <a:effectLst/>
                        <a:latin typeface="Arial" pitchFamily="34" charset="0"/>
                        <a:ea typeface="Times New Roman"/>
                        <a:cs typeface="Arial" pitchFamily="34" charset="0"/>
                      </a:endParaRPr>
                    </a:p>
                  </a:txBody>
                  <a:tcPr marL="83120" marR="83120" marT="46781" marB="4678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effectLst/>
                          <a:latin typeface="Arial" pitchFamily="34" charset="0"/>
                          <a:cs typeface="Arial" pitchFamily="34" charset="0"/>
                        </a:rPr>
                        <a:t>Dandy-Sale</a:t>
                      </a:r>
                      <a:endParaRPr lang="en-US" sz="2000" dirty="0" smtClean="0">
                        <a:solidFill>
                          <a:srgbClr val="000000"/>
                        </a:solidFill>
                        <a:effectLst/>
                        <a:latin typeface="Arial" pitchFamily="34" charset="0"/>
                        <a:ea typeface="Times New Roman"/>
                        <a:cs typeface="Arial" pitchFamily="34" charset="0"/>
                      </a:endParaRPr>
                    </a:p>
                  </a:txBody>
                  <a:tcPr marL="83120" marR="83120" marT="46781" marB="46781"/>
                </a:tc>
                <a:tc>
                  <a:txBody>
                    <a:bodyPr/>
                    <a:lstStyle/>
                    <a:p>
                      <a:pPr marL="0" marR="0" algn="l">
                        <a:spcBef>
                          <a:spcPts val="300"/>
                        </a:spcBef>
                        <a:spcAft>
                          <a:spcPts val="300"/>
                        </a:spcAft>
                      </a:pPr>
                      <a:r>
                        <a:rPr lang="en-US" sz="2000" dirty="0" smtClean="0">
                          <a:effectLst/>
                          <a:latin typeface="Arial" pitchFamily="34" charset="0"/>
                          <a:cs typeface="Arial" pitchFamily="34" charset="0"/>
                        </a:rPr>
                        <a:t>Concentration* vs. time plot or mass discharge vs. time plot</a:t>
                      </a:r>
                      <a:endParaRPr lang="en-US" sz="2000" dirty="0">
                        <a:solidFill>
                          <a:srgbClr val="000000"/>
                        </a:solidFill>
                        <a:effectLst/>
                        <a:latin typeface="Arial" pitchFamily="34" charset="0"/>
                        <a:ea typeface="Times New Roman"/>
                        <a:cs typeface="Arial" pitchFamily="34" charset="0"/>
                      </a:endParaRPr>
                    </a:p>
                  </a:txBody>
                  <a:tcPr marL="83120" marR="83120" marT="46781" marB="46781"/>
                </a:tc>
              </a:tr>
            </a:tbl>
          </a:graphicData>
        </a:graphic>
      </p:graphicFrame>
      <p:sp>
        <p:nvSpPr>
          <p:cNvPr id="7" name="Line 6"/>
          <p:cNvSpPr>
            <a:spLocks noChangeShapeType="1"/>
          </p:cNvSpPr>
          <p:nvPr/>
        </p:nvSpPr>
        <p:spPr bwMode="auto">
          <a:xfrm>
            <a:off x="0" y="898265"/>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sp>
        <p:nvSpPr>
          <p:cNvPr id="76820" name="Rectangle 2"/>
          <p:cNvSpPr>
            <a:spLocks noChangeArrowheads="1"/>
          </p:cNvSpPr>
          <p:nvPr/>
        </p:nvSpPr>
        <p:spPr bwMode="auto">
          <a:xfrm>
            <a:off x="261216" y="6118922"/>
            <a:ext cx="8472920" cy="661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r>
              <a:rPr lang="en-US" altLang="en-US" sz="1800" b="0" dirty="0" smtClean="0">
                <a:solidFill>
                  <a:srgbClr val="000000"/>
                </a:solidFill>
                <a:latin typeface="Arial" pitchFamily="34" charset="0"/>
                <a:ea typeface="ＭＳ Ｐゴシック" charset="0"/>
                <a:cs typeface="Arial" pitchFamily="34" charset="0"/>
              </a:rPr>
              <a:t>* 	Concentration assuming a monitoring well with a 10-foot screened interval (this cannot be changed in the model)</a:t>
            </a:r>
          </a:p>
        </p:txBody>
      </p:sp>
      <p:sp>
        <p:nvSpPr>
          <p:cNvPr id="8"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107</a:t>
            </a:fld>
            <a:endParaRPr lang="en-US" sz="1400" dirty="0">
              <a:solidFill>
                <a:srgbClr val="808080"/>
              </a:solidFill>
              <a:latin typeface="Tahoma" pitchFamily="34" charset="0"/>
              <a:ea typeface="ＭＳ Ｐゴシック" charset="0"/>
            </a:endParaRPr>
          </a:p>
        </p:txBody>
      </p:sp>
      <p:sp>
        <p:nvSpPr>
          <p:cNvPr id="9" name="Rectangle 120"/>
          <p:cNvSpPr>
            <a:spLocks noChangeArrowheads="1"/>
          </p:cNvSpPr>
          <p:nvPr/>
        </p:nvSpPr>
        <p:spPr bwMode="auto">
          <a:xfrm>
            <a:off x="388216" y="160811"/>
            <a:ext cx="8478693" cy="5083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895350">
              <a:lnSpc>
                <a:spcPct val="85000"/>
              </a:lnSpc>
              <a:tabLst>
                <a:tab pos="285750" algn="l"/>
              </a:tabLst>
            </a:pPr>
            <a:r>
              <a:rPr lang="en-US" altLang="en-US" sz="3200" b="1" dirty="0">
                <a:solidFill>
                  <a:srgbClr val="1557A7"/>
                </a:solidFill>
                <a:ea typeface="ＭＳ Ｐゴシック" charset="0"/>
                <a:cs typeface="Arial" charset="0"/>
              </a:rPr>
              <a:t>Which model should I use: SRM or DSM?</a:t>
            </a:r>
          </a:p>
        </p:txBody>
      </p:sp>
    </p:spTree>
    <p:extLst>
      <p:ext uri="{BB962C8B-B14F-4D97-AF65-F5344CB8AC3E}">
        <p14:creationId xmlns:p14="http://schemas.microsoft.com/office/powerpoint/2010/main" val="132820132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4"/>
          <p:cNvSpPr>
            <a:spLocks noChangeArrowheads="1"/>
          </p:cNvSpPr>
          <p:nvPr/>
        </p:nvSpPr>
        <p:spPr bwMode="auto">
          <a:xfrm>
            <a:off x="0" y="4"/>
            <a:ext cx="9144000" cy="6858000"/>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FFFF00"/>
              </a:solidFill>
              <a:ea typeface="ＭＳ Ｐゴシック" charset="0"/>
            </a:endParaRPr>
          </a:p>
        </p:txBody>
      </p:sp>
      <p:sp>
        <p:nvSpPr>
          <p:cNvPr id="70659" name="Rectangle 3"/>
          <p:cNvSpPr txBox="1">
            <a:spLocks noChangeArrowheads="1"/>
          </p:cNvSpPr>
          <p:nvPr/>
        </p:nvSpPr>
        <p:spPr bwMode="auto">
          <a:xfrm>
            <a:off x="531091" y="1279990"/>
            <a:ext cx="8081818" cy="45254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ctr">
              <a:spcBef>
                <a:spcPct val="20000"/>
              </a:spcBef>
            </a:pPr>
            <a:r>
              <a:rPr lang="en-US" sz="8800" dirty="0" smtClean="0">
                <a:solidFill>
                  <a:srgbClr val="000000"/>
                </a:solidFill>
                <a:latin typeface="Microsoft Sans Serif" pitchFamily="34" charset="0"/>
                <a:ea typeface="MS PGothic" pitchFamily="34" charset="-128"/>
              </a:rPr>
              <a:t>Model Demo</a:t>
            </a:r>
            <a:endParaRPr lang="en-US" sz="8800" dirty="0">
              <a:solidFill>
                <a:srgbClr val="000000"/>
              </a:solidFill>
              <a:latin typeface="Microsoft Sans Serif" pitchFamily="34" charset="0"/>
              <a:ea typeface="MS PGothic" pitchFamily="34" charset="-128"/>
            </a:endParaRPr>
          </a:p>
        </p:txBody>
      </p:sp>
    </p:spTree>
    <p:extLst>
      <p:ext uri="{BB962C8B-B14F-4D97-AF65-F5344CB8AC3E}">
        <p14:creationId xmlns:p14="http://schemas.microsoft.com/office/powerpoint/2010/main" val="10958179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ChangeAspect="1" noChangeArrowheads="1"/>
          </p:cNvSpPr>
          <p:nvPr/>
        </p:nvSpPr>
        <p:spPr bwMode="auto">
          <a:xfrm>
            <a:off x="5187950" y="1655763"/>
            <a:ext cx="3513138" cy="4965700"/>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000000"/>
              </a:solidFill>
              <a:ea typeface="ＭＳ Ｐゴシック" charset="0"/>
            </a:endParaRPr>
          </a:p>
        </p:txBody>
      </p:sp>
      <p:pic>
        <p:nvPicPr>
          <p:cNvPr id="19459" name="Picture 4" descr="Images_green squares"/>
          <p:cNvPicPr>
            <a:picLocks noChangeAspect="1" noChangeArrowheads="1"/>
          </p:cNvPicPr>
          <p:nvPr/>
        </p:nvPicPr>
        <p:blipFill>
          <a:blip r:embed="rId2">
            <a:extLst>
              <a:ext uri="{28A0092B-C50C-407E-A947-70E740481C1C}">
                <a14:useLocalDpi xmlns:a14="http://schemas.microsoft.com/office/drawing/2010/main" val="0"/>
              </a:ext>
            </a:extLst>
          </a:blip>
          <a:srcRect l="2167" t="2222" r="6667" b="3889"/>
          <a:stretch>
            <a:fillRect/>
          </a:stretch>
        </p:blipFill>
        <p:spPr bwMode="auto">
          <a:xfrm>
            <a:off x="5183189" y="1630371"/>
            <a:ext cx="3516312"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2"/>
          <p:cNvSpPr>
            <a:spLocks noGrp="1" noChangeArrowheads="1"/>
          </p:cNvSpPr>
          <p:nvPr>
            <p:ph type="title" idx="4294967295"/>
          </p:nvPr>
        </p:nvSpPr>
        <p:spPr bwMode="auto">
          <a:xfrm>
            <a:off x="457200" y="274646"/>
            <a:ext cx="8686800" cy="4847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895350" eaLnBrk="1" hangingPunct="1">
              <a:lnSpc>
                <a:spcPct val="85000"/>
              </a:lnSpc>
              <a:tabLst>
                <a:tab pos="285750" algn="l"/>
              </a:tabLst>
            </a:pPr>
            <a:r>
              <a:rPr lang="en-US" sz="3000" b="1" kern="1200" dirty="0">
                <a:solidFill>
                  <a:srgbClr val="1557A7"/>
                </a:solidFill>
                <a:latin typeface="Arial" charset="0"/>
                <a:ea typeface="ＭＳ Ｐゴシック" charset="0"/>
                <a:cs typeface="Arial" charset="0"/>
              </a:rPr>
              <a:t>Frequently Asked Questions (Sale et al, 2008)</a:t>
            </a:r>
          </a:p>
        </p:txBody>
      </p:sp>
      <p:sp>
        <p:nvSpPr>
          <p:cNvPr id="19461" name="Rectangle 3"/>
          <p:cNvSpPr>
            <a:spLocks noGrp="1" noChangeArrowheads="1"/>
          </p:cNvSpPr>
          <p:nvPr>
            <p:ph idx="4294967295"/>
          </p:nvPr>
        </p:nvSpPr>
        <p:spPr bwMode="auto">
          <a:xfrm>
            <a:off x="379413" y="1244609"/>
            <a:ext cx="4495800" cy="4473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90000"/>
              </a:spcBef>
              <a:buClr>
                <a:srgbClr val="1D4493"/>
              </a:buClr>
              <a:buFont typeface="Arial" charset="0"/>
              <a:buChar char="■"/>
            </a:pPr>
            <a:r>
              <a:rPr lang="en-US" sz="2300" b="1" dirty="0">
                <a:solidFill>
                  <a:srgbClr val="000000"/>
                </a:solidFill>
                <a:latin typeface="Arial" charset="0"/>
                <a:ea typeface="ＭＳ Ｐゴシック" charset="0"/>
                <a:cs typeface="ＭＳ Ｐゴシック" charset="0"/>
              </a:rPr>
              <a:t>Provides quick access </a:t>
            </a:r>
            <a:br>
              <a:rPr lang="en-US" sz="2300" b="1" dirty="0">
                <a:solidFill>
                  <a:srgbClr val="000000"/>
                </a:solidFill>
                <a:latin typeface="Arial" charset="0"/>
                <a:ea typeface="ＭＳ Ｐゴシック" charset="0"/>
                <a:cs typeface="ＭＳ Ｐゴシック" charset="0"/>
              </a:rPr>
            </a:br>
            <a:r>
              <a:rPr lang="en-US" sz="2300" b="1" dirty="0">
                <a:solidFill>
                  <a:srgbClr val="000000"/>
                </a:solidFill>
                <a:latin typeface="Arial" charset="0"/>
                <a:ea typeface="ＭＳ Ｐゴシック" charset="0"/>
                <a:cs typeface="ＭＳ Ｐゴシック" charset="0"/>
              </a:rPr>
              <a:t>to key concepts and references for those who </a:t>
            </a:r>
            <a:r>
              <a:rPr lang="en-US" sz="2300" b="1" dirty="0" smtClean="0">
                <a:solidFill>
                  <a:srgbClr val="000000"/>
                </a:solidFill>
                <a:latin typeface="Arial" charset="0"/>
                <a:ea typeface="ＭＳ Ｐゴシック" charset="0"/>
                <a:cs typeface="ＭＳ Ｐゴシック" charset="0"/>
              </a:rPr>
              <a:t/>
            </a:r>
            <a:br>
              <a:rPr lang="en-US" sz="2300" b="1" dirty="0" smtClean="0">
                <a:solidFill>
                  <a:srgbClr val="000000"/>
                </a:solidFill>
                <a:latin typeface="Arial" charset="0"/>
                <a:ea typeface="ＭＳ Ｐゴシック" charset="0"/>
                <a:cs typeface="ＭＳ Ｐゴシック" charset="0"/>
              </a:rPr>
            </a:br>
            <a:r>
              <a:rPr lang="en-US" sz="2300" b="1" dirty="0" smtClean="0">
                <a:solidFill>
                  <a:srgbClr val="000000"/>
                </a:solidFill>
                <a:latin typeface="Arial" charset="0"/>
                <a:ea typeface="ＭＳ Ｐゴシック" charset="0"/>
                <a:cs typeface="ＭＳ Ｐゴシック" charset="0"/>
              </a:rPr>
              <a:t>need </a:t>
            </a:r>
            <a:r>
              <a:rPr lang="en-US" sz="2300" b="1" dirty="0">
                <a:solidFill>
                  <a:srgbClr val="000000"/>
                </a:solidFill>
                <a:latin typeface="Arial" charset="0"/>
                <a:ea typeface="ＭＳ Ｐゴシック" charset="0"/>
                <a:cs typeface="ＭＳ Ｐゴシック" charset="0"/>
              </a:rPr>
              <a:t>to know more</a:t>
            </a:r>
          </a:p>
          <a:p>
            <a:pPr eaLnBrk="1" hangingPunct="1">
              <a:lnSpc>
                <a:spcPct val="90000"/>
              </a:lnSpc>
              <a:spcBef>
                <a:spcPct val="90000"/>
              </a:spcBef>
              <a:buClr>
                <a:srgbClr val="1D4493"/>
              </a:buClr>
              <a:buFont typeface="Arial" charset="0"/>
              <a:buChar char="■"/>
            </a:pPr>
            <a:r>
              <a:rPr lang="en-US" sz="2300" b="1" dirty="0">
                <a:solidFill>
                  <a:srgbClr val="000000"/>
                </a:solidFill>
                <a:latin typeface="Arial" charset="0"/>
                <a:ea typeface="ＭＳ Ｐゴシック" charset="0"/>
                <a:cs typeface="ＭＳ Ｐゴシック" charset="0"/>
              </a:rPr>
              <a:t>Matrix-diffusion centric</a:t>
            </a:r>
          </a:p>
          <a:p>
            <a:pPr eaLnBrk="1" hangingPunct="1">
              <a:lnSpc>
                <a:spcPct val="90000"/>
              </a:lnSpc>
              <a:spcBef>
                <a:spcPct val="90000"/>
              </a:spcBef>
              <a:buClr>
                <a:srgbClr val="1D4493"/>
              </a:buClr>
              <a:buFont typeface="Arial" charset="0"/>
              <a:buChar char="■"/>
            </a:pPr>
            <a:r>
              <a:rPr lang="en-US" sz="2300" b="1" dirty="0">
                <a:solidFill>
                  <a:srgbClr val="000000"/>
                </a:solidFill>
                <a:latin typeface="Arial" charset="0"/>
                <a:ea typeface="ＭＳ Ｐゴシック" charset="0"/>
                <a:cs typeface="ＭＳ Ｐゴシック" charset="0"/>
              </a:rPr>
              <a:t>Tom Sale, Chuck Newell, Hans Stroo, Rob Hinchee, and Paul Johnson</a:t>
            </a:r>
          </a:p>
          <a:p>
            <a:pPr eaLnBrk="1" hangingPunct="1">
              <a:lnSpc>
                <a:spcPct val="80000"/>
              </a:lnSpc>
            </a:pPr>
            <a:endParaRPr lang="en-US" sz="2300" b="1" dirty="0">
              <a:solidFill>
                <a:srgbClr val="000000"/>
              </a:solidFill>
              <a:latin typeface="Arial" charset="0"/>
              <a:ea typeface="ＭＳ Ｐゴシック" charset="0"/>
              <a:cs typeface="ＭＳ Ｐゴシック" charset="0"/>
            </a:endParaRPr>
          </a:p>
          <a:p>
            <a:pPr eaLnBrk="1" hangingPunct="1">
              <a:lnSpc>
                <a:spcPct val="80000"/>
              </a:lnSpc>
            </a:pPr>
            <a:endParaRPr lang="en-US" sz="2300" b="1" dirty="0">
              <a:solidFill>
                <a:srgbClr val="000000"/>
              </a:solidFill>
              <a:latin typeface="Arial" charset="0"/>
              <a:ea typeface="ＭＳ Ｐゴシック" charset="0"/>
              <a:cs typeface="ＭＳ Ｐゴシック" charset="0"/>
            </a:endParaRPr>
          </a:p>
        </p:txBody>
      </p:sp>
      <p:sp>
        <p:nvSpPr>
          <p:cNvPr id="19462" name="Rectangle 7"/>
          <p:cNvSpPr>
            <a:spLocks noChangeAspect="1" noChangeArrowheads="1"/>
          </p:cNvSpPr>
          <p:nvPr/>
        </p:nvSpPr>
        <p:spPr bwMode="auto">
          <a:xfrm>
            <a:off x="5187950" y="4891092"/>
            <a:ext cx="3513138" cy="920750"/>
          </a:xfrm>
          <a:prstGeom prst="rect">
            <a:avLst/>
          </a:prstGeom>
          <a:solidFill>
            <a:schemeClr val="tx1"/>
          </a:solidFill>
          <a:ln w="9525">
            <a:solidFill>
              <a:schemeClr val="tx1"/>
            </a:solidFill>
            <a:miter lim="800000"/>
            <a:headEnd/>
            <a:tailEnd/>
          </a:ln>
        </p:spPr>
        <p:txBody>
          <a:bodyPr wrap="none" anchor="ctr"/>
          <a:lstStyle/>
          <a:p>
            <a:pPr algn="ctr"/>
            <a:endParaRPr lang="en-US" sz="800" dirty="0">
              <a:solidFill>
                <a:srgbClr val="000000"/>
              </a:solidFill>
              <a:ea typeface="ＭＳ Ｐゴシック" charset="0"/>
            </a:endParaRPr>
          </a:p>
        </p:txBody>
      </p:sp>
      <p:sp>
        <p:nvSpPr>
          <p:cNvPr id="19463" name="Text Box 8"/>
          <p:cNvSpPr txBox="1">
            <a:spLocks noChangeAspect="1" noChangeArrowheads="1"/>
          </p:cNvSpPr>
          <p:nvPr/>
        </p:nvSpPr>
        <p:spPr bwMode="auto">
          <a:xfrm>
            <a:off x="5259388" y="5846772"/>
            <a:ext cx="3087687"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US" sz="800" b="1" dirty="0">
                <a:solidFill>
                  <a:srgbClr val="FFFFFF"/>
                </a:solidFill>
              </a:rPr>
              <a:t>August 2008 </a:t>
            </a:r>
          </a:p>
          <a:p>
            <a:pPr eaLnBrk="1" hangingPunct="1"/>
            <a:endParaRPr lang="en-US" sz="400" b="1" dirty="0">
              <a:solidFill>
                <a:srgbClr val="FFFFFF"/>
              </a:solidFill>
            </a:endParaRPr>
          </a:p>
          <a:p>
            <a:pPr eaLnBrk="1" hangingPunct="1"/>
            <a:r>
              <a:rPr lang="en-US" sz="800" b="1" dirty="0">
                <a:solidFill>
                  <a:srgbClr val="FFFFFF"/>
                </a:solidFill>
              </a:rPr>
              <a:t>Tom Sale, Charles Newell, </a:t>
            </a:r>
            <a:br>
              <a:rPr lang="en-US" sz="800" b="1" dirty="0">
                <a:solidFill>
                  <a:srgbClr val="FFFFFF"/>
                </a:solidFill>
              </a:rPr>
            </a:br>
            <a:r>
              <a:rPr lang="en-US" sz="800" b="1" dirty="0">
                <a:solidFill>
                  <a:srgbClr val="FFFFFF"/>
                </a:solidFill>
              </a:rPr>
              <a:t>Hans Stroo, Robert Hinchee, and </a:t>
            </a:r>
            <a:br>
              <a:rPr lang="en-US" sz="800" b="1" dirty="0">
                <a:solidFill>
                  <a:srgbClr val="FFFFFF"/>
                </a:solidFill>
              </a:rPr>
            </a:br>
            <a:r>
              <a:rPr lang="en-US" sz="800" b="1" dirty="0">
                <a:solidFill>
                  <a:srgbClr val="FFFFFF"/>
                </a:solidFill>
              </a:rPr>
              <a:t>Paul Johnson</a:t>
            </a:r>
          </a:p>
          <a:p>
            <a:pPr eaLnBrk="1" hangingPunct="1"/>
            <a:endParaRPr lang="en-US" sz="1000" b="1" dirty="0">
              <a:solidFill>
                <a:srgbClr val="FFFFFF"/>
              </a:solidFill>
            </a:endParaRPr>
          </a:p>
          <a:p>
            <a:pPr eaLnBrk="1" hangingPunct="1"/>
            <a:endParaRPr lang="en-US" sz="800" dirty="0">
              <a:solidFill>
                <a:srgbClr val="000000"/>
              </a:solidFill>
            </a:endParaRPr>
          </a:p>
        </p:txBody>
      </p:sp>
      <p:pic>
        <p:nvPicPr>
          <p:cNvPr id="19464" name="Picture 9" descr="estcp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9413" y="5924558"/>
            <a:ext cx="582612"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Text Box 10"/>
          <p:cNvSpPr txBox="1">
            <a:spLocks noChangeAspect="1" noChangeArrowheads="1"/>
          </p:cNvSpPr>
          <p:nvPr/>
        </p:nvSpPr>
        <p:spPr bwMode="auto">
          <a:xfrm>
            <a:off x="5259388" y="5008563"/>
            <a:ext cx="2986087"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US" sz="1000" b="1" dirty="0">
                <a:solidFill>
                  <a:srgbClr val="FFFFFF"/>
                </a:solidFill>
              </a:rPr>
              <a:t>Frequently Asked Questions Regarding </a:t>
            </a:r>
            <a:br>
              <a:rPr lang="en-US" sz="1000" b="1" dirty="0">
                <a:solidFill>
                  <a:srgbClr val="FFFFFF"/>
                </a:solidFill>
              </a:rPr>
            </a:br>
            <a:r>
              <a:rPr lang="en-US" sz="1000" b="1" dirty="0">
                <a:solidFill>
                  <a:srgbClr val="FFFFFF"/>
                </a:solidFill>
              </a:rPr>
              <a:t>Management of Chlorinated Solvents in </a:t>
            </a:r>
            <a:br>
              <a:rPr lang="en-US" sz="1000" b="1" dirty="0">
                <a:solidFill>
                  <a:srgbClr val="FFFFFF"/>
                </a:solidFill>
              </a:rPr>
            </a:br>
            <a:r>
              <a:rPr lang="en-US" sz="1000" b="1" dirty="0">
                <a:solidFill>
                  <a:srgbClr val="FFFFFF"/>
                </a:solidFill>
              </a:rPr>
              <a:t>Soils and Groundwater</a:t>
            </a:r>
            <a:endParaRPr lang="en-US" sz="900" b="1" dirty="0">
              <a:solidFill>
                <a:srgbClr val="FFFFFF"/>
              </a:solidFill>
            </a:endParaRPr>
          </a:p>
          <a:p>
            <a:pPr eaLnBrk="1" hangingPunct="1"/>
            <a:endParaRPr lang="en-US" sz="900" b="1" dirty="0">
              <a:solidFill>
                <a:srgbClr val="FFFFFF"/>
              </a:solidFill>
            </a:endParaRPr>
          </a:p>
          <a:p>
            <a:pPr eaLnBrk="1" hangingPunct="1"/>
            <a:endParaRPr lang="en-US" sz="800" dirty="0">
              <a:solidFill>
                <a:srgbClr val="FFFFFF"/>
              </a:solidFill>
            </a:endParaRPr>
          </a:p>
        </p:txBody>
      </p:sp>
      <p:sp>
        <p:nvSpPr>
          <p:cNvPr id="213004" name="Line 12"/>
          <p:cNvSpPr>
            <a:spLocks noChangeShapeType="1"/>
          </p:cNvSpPr>
          <p:nvPr/>
        </p:nvSpPr>
        <p:spPr bwMode="auto">
          <a:xfrm>
            <a:off x="457200" y="914400"/>
            <a:ext cx="8178800"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15"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10</a:t>
            </a:fld>
            <a:endParaRPr lang="en-US" sz="1400" dirty="0">
              <a:solidFill>
                <a:srgbClr val="808080"/>
              </a:solidFill>
              <a:latin typeface="Tahoma" pitchFamily="34" charset="0"/>
              <a:ea typeface="ＭＳ Ｐゴシック" charset="0"/>
            </a:endParaRPr>
          </a:p>
        </p:txBody>
      </p:sp>
      <p:sp>
        <p:nvSpPr>
          <p:cNvPr id="16" name="Rectangle 15"/>
          <p:cNvSpPr>
            <a:spLocks noChangeArrowheads="1"/>
          </p:cNvSpPr>
          <p:nvPr/>
        </p:nvSpPr>
        <p:spPr bwMode="auto">
          <a:xfrm>
            <a:off x="3411081" y="4702630"/>
            <a:ext cx="1596351" cy="1921328"/>
          </a:xfrm>
          <a:prstGeom prst="rect">
            <a:avLst/>
          </a:prstGeom>
          <a:solidFill>
            <a:srgbClr val="0F407B"/>
          </a:solidFill>
          <a:ln w="28575">
            <a:noFill/>
            <a:round/>
            <a:headEnd/>
            <a:tailEnd/>
          </a:ln>
          <a:effectLst>
            <a:outerShdw blurRad="63500" dist="38100" dir="2700000" algn="tl" rotWithShape="0">
              <a:srgbClr val="000000">
                <a:alpha val="39998"/>
              </a:srgbClr>
            </a:outerShdw>
          </a:effectLst>
        </p:spPr>
        <p:txBody>
          <a:bodyPr/>
          <a:lstStyle/>
          <a:p>
            <a:pPr>
              <a:defRPr/>
            </a:pPr>
            <a:endParaRPr lang="en-US" dirty="0">
              <a:latin typeface="Arial" pitchFamily="-112" charset="0"/>
              <a:ea typeface="ＭＳ Ｐゴシック" charset="-128"/>
              <a:cs typeface="ＭＳ Ｐゴシック" charset="-128"/>
            </a:endParaRPr>
          </a:p>
        </p:txBody>
      </p:sp>
      <p:pic>
        <p:nvPicPr>
          <p:cNvPr id="17" name="Picture 4" descr="1 Tom at Work"/>
          <p:cNvPicPr>
            <a:picLocks noChangeAspect="1" noChangeArrowheads="1"/>
          </p:cNvPicPr>
          <p:nvPr/>
        </p:nvPicPr>
        <p:blipFill>
          <a:blip r:embed="rId4" cstate="print">
            <a:lum contrast="6000"/>
            <a:extLst>
              <a:ext uri="{28A0092B-C50C-407E-A947-70E740481C1C}">
                <a14:useLocalDpi xmlns:a14="http://schemas.microsoft.com/office/drawing/2010/main" val="0"/>
              </a:ext>
            </a:extLst>
          </a:blip>
          <a:srcRect l="4532"/>
          <a:stretch>
            <a:fillRect/>
          </a:stretch>
        </p:blipFill>
        <p:spPr bwMode="auto">
          <a:xfrm>
            <a:off x="3578314" y="4845169"/>
            <a:ext cx="1265445" cy="1626287"/>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1879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AutoShape 2"/>
          <p:cNvSpPr>
            <a:spLocks noChangeArrowheads="1"/>
          </p:cNvSpPr>
          <p:nvPr/>
        </p:nvSpPr>
        <p:spPr bwMode="auto">
          <a:xfrm>
            <a:off x="618672" y="1801588"/>
            <a:ext cx="5695042" cy="1289958"/>
          </a:xfrm>
          <a:prstGeom prst="roundRect">
            <a:avLst>
              <a:gd name="adj" fmla="val 16667"/>
            </a:avLst>
          </a:prstGeom>
          <a:solidFill>
            <a:srgbClr val="D9D9D9"/>
          </a:solidFill>
          <a:ln w="28575">
            <a:noFill/>
            <a:round/>
            <a:headEnd/>
            <a:tailEnd/>
          </a:ln>
          <a:effectLst>
            <a:outerShdw blurRad="63500" dist="38100" dir="2700000" algn="tl" rotWithShape="0">
              <a:srgbClr val="4D4D4D">
                <a:alpha val="74998"/>
              </a:srgbClr>
            </a:outerShdw>
          </a:effectLst>
        </p:spPr>
        <p:txBody>
          <a:bodyPr/>
          <a:lstStyle/>
          <a:p>
            <a:pPr>
              <a:defRPr/>
            </a:pPr>
            <a:endParaRPr lang="en-US" dirty="0">
              <a:solidFill>
                <a:srgbClr val="FFFF00"/>
              </a:solidFill>
              <a:ea typeface="ＭＳ Ｐゴシック" charset="-128"/>
              <a:cs typeface="ＭＳ Ｐゴシック" charset="-128"/>
            </a:endParaRPr>
          </a:p>
        </p:txBody>
      </p:sp>
      <p:sp>
        <p:nvSpPr>
          <p:cNvPr id="4" name="Rectangle 3"/>
          <p:cNvSpPr>
            <a:spLocks noChangeArrowheads="1"/>
          </p:cNvSpPr>
          <p:nvPr/>
        </p:nvSpPr>
        <p:spPr bwMode="auto">
          <a:xfrm>
            <a:off x="4116171" y="3504523"/>
            <a:ext cx="4524375" cy="2438400"/>
          </a:xfrm>
          <a:prstGeom prst="rect">
            <a:avLst/>
          </a:prstGeom>
          <a:solidFill>
            <a:srgbClr val="2D2D8A"/>
          </a:solidFill>
          <a:ln w="9525">
            <a:solidFill>
              <a:schemeClr val="bg1"/>
            </a:solidFill>
            <a:miter lim="800000"/>
            <a:headEnd/>
            <a:tailEnd/>
          </a:ln>
          <a:effectLst>
            <a:outerShdw blurRad="63500" dist="81320" dir="3080412" algn="ctr" rotWithShape="0">
              <a:srgbClr val="969696">
                <a:alpha val="74998"/>
              </a:srgbClr>
            </a:outerShdw>
          </a:effectLst>
        </p:spPr>
        <p:txBody>
          <a:bodyPr/>
          <a:lstStyle/>
          <a:p>
            <a:pPr>
              <a:defRPr/>
            </a:pPr>
            <a:endParaRPr lang="en-US" dirty="0">
              <a:solidFill>
                <a:srgbClr val="FFFF00"/>
              </a:solidFill>
              <a:ea typeface="ＭＳ Ｐゴシック" charset="-128"/>
              <a:cs typeface="ＭＳ Ｐゴシック" charset="-128"/>
            </a:endParaRPr>
          </a:p>
        </p:txBody>
      </p:sp>
      <p:sp>
        <p:nvSpPr>
          <p:cNvPr id="20482" name="Oval 4"/>
          <p:cNvSpPr>
            <a:spLocks noChangeArrowheads="1"/>
          </p:cNvSpPr>
          <p:nvPr/>
        </p:nvSpPr>
        <p:spPr bwMode="auto">
          <a:xfrm>
            <a:off x="5270276" y="3650577"/>
            <a:ext cx="2824162" cy="1612900"/>
          </a:xfrm>
          <a:prstGeom prst="ellipse">
            <a:avLst/>
          </a:prstGeom>
          <a:solidFill>
            <a:srgbClr val="FFC5CF"/>
          </a:solidFill>
          <a:ln w="25400">
            <a:solidFill>
              <a:schemeClr val="bg2"/>
            </a:solidFill>
            <a:round/>
            <a:headEnd/>
            <a:tailEnd/>
          </a:ln>
        </p:spPr>
        <p:txBody>
          <a:bodyPr wrap="none" anchor="ctr"/>
          <a:lstStyle/>
          <a:p>
            <a:endParaRPr lang="en-US" dirty="0">
              <a:solidFill>
                <a:srgbClr val="FFFF00"/>
              </a:solidFill>
              <a:ea typeface="ＭＳ Ｐゴシック" charset="0"/>
            </a:endParaRPr>
          </a:p>
        </p:txBody>
      </p:sp>
      <p:sp>
        <p:nvSpPr>
          <p:cNvPr id="20483" name="Oval 5"/>
          <p:cNvSpPr>
            <a:spLocks noChangeArrowheads="1"/>
          </p:cNvSpPr>
          <p:nvPr/>
        </p:nvSpPr>
        <p:spPr bwMode="auto">
          <a:xfrm>
            <a:off x="5270278" y="3725190"/>
            <a:ext cx="2320925" cy="1390650"/>
          </a:xfrm>
          <a:prstGeom prst="ellipse">
            <a:avLst/>
          </a:prstGeom>
          <a:solidFill>
            <a:srgbClr val="FDA4B5"/>
          </a:solidFill>
          <a:ln w="25400">
            <a:solidFill>
              <a:schemeClr val="bg2"/>
            </a:solidFill>
            <a:round/>
            <a:headEnd/>
            <a:tailEnd/>
          </a:ln>
        </p:spPr>
        <p:txBody>
          <a:bodyPr wrap="none" anchor="ctr"/>
          <a:lstStyle/>
          <a:p>
            <a:endParaRPr lang="en-US" dirty="0">
              <a:solidFill>
                <a:srgbClr val="FFFF00"/>
              </a:solidFill>
              <a:ea typeface="ＭＳ Ｐゴシック" charset="0"/>
            </a:endParaRPr>
          </a:p>
        </p:txBody>
      </p:sp>
      <p:sp>
        <p:nvSpPr>
          <p:cNvPr id="20484" name="Oval 6"/>
          <p:cNvSpPr>
            <a:spLocks noChangeArrowheads="1"/>
          </p:cNvSpPr>
          <p:nvPr/>
        </p:nvSpPr>
        <p:spPr bwMode="auto">
          <a:xfrm>
            <a:off x="5270280" y="3874415"/>
            <a:ext cx="1733550" cy="1092200"/>
          </a:xfrm>
          <a:prstGeom prst="ellipse">
            <a:avLst/>
          </a:prstGeom>
          <a:solidFill>
            <a:srgbClr val="E5405D"/>
          </a:solidFill>
          <a:ln w="25400">
            <a:solidFill>
              <a:schemeClr val="bg2"/>
            </a:solidFill>
            <a:round/>
            <a:headEnd/>
            <a:tailEnd/>
          </a:ln>
        </p:spPr>
        <p:txBody>
          <a:bodyPr wrap="none" anchor="ctr"/>
          <a:lstStyle/>
          <a:p>
            <a:endParaRPr lang="en-US" dirty="0">
              <a:solidFill>
                <a:srgbClr val="FFFF00"/>
              </a:solidFill>
              <a:ea typeface="ＭＳ Ｐゴシック" charset="0"/>
            </a:endParaRPr>
          </a:p>
        </p:txBody>
      </p:sp>
      <p:sp>
        <p:nvSpPr>
          <p:cNvPr id="20485" name="Rectangle 9"/>
          <p:cNvSpPr>
            <a:spLocks noChangeArrowheads="1"/>
          </p:cNvSpPr>
          <p:nvPr/>
        </p:nvSpPr>
        <p:spPr bwMode="auto">
          <a:xfrm>
            <a:off x="5270278" y="4023635"/>
            <a:ext cx="225425" cy="793750"/>
          </a:xfrm>
          <a:prstGeom prst="rect">
            <a:avLst/>
          </a:prstGeom>
          <a:solidFill>
            <a:schemeClr val="accent1"/>
          </a:solidFill>
          <a:ln w="25400">
            <a:solidFill>
              <a:schemeClr val="bg2"/>
            </a:solidFill>
            <a:miter lim="800000"/>
            <a:headEnd/>
            <a:tailEnd/>
          </a:ln>
        </p:spPr>
        <p:txBody>
          <a:bodyPr wrap="none" anchor="ctr"/>
          <a:lstStyle/>
          <a:p>
            <a:endParaRPr lang="en-US" dirty="0">
              <a:solidFill>
                <a:srgbClr val="FFFF00"/>
              </a:solidFill>
              <a:ea typeface="ＭＳ Ｐゴシック" charset="0"/>
            </a:endParaRPr>
          </a:p>
        </p:txBody>
      </p:sp>
      <p:grpSp>
        <p:nvGrpSpPr>
          <p:cNvPr id="20486" name="Group 10"/>
          <p:cNvGrpSpPr>
            <a:grpSpLocks/>
          </p:cNvGrpSpPr>
          <p:nvPr/>
        </p:nvGrpSpPr>
        <p:grpSpPr bwMode="auto">
          <a:xfrm>
            <a:off x="4682909" y="4160163"/>
            <a:ext cx="477837" cy="595313"/>
            <a:chOff x="3440" y="2800"/>
            <a:chExt cx="301" cy="375"/>
          </a:xfrm>
        </p:grpSpPr>
        <p:sp>
          <p:nvSpPr>
            <p:cNvPr id="20505" name="Line 11"/>
            <p:cNvSpPr>
              <a:spLocks noChangeShapeType="1"/>
            </p:cNvSpPr>
            <p:nvPr/>
          </p:nvSpPr>
          <p:spPr bwMode="auto">
            <a:xfrm>
              <a:off x="3440" y="2800"/>
              <a:ext cx="301" cy="0"/>
            </a:xfrm>
            <a:prstGeom prst="line">
              <a:avLst/>
            </a:prstGeom>
            <a:noFill/>
            <a:ln w="25400">
              <a:solidFill>
                <a:srgbClr val="CCFF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solidFill>
                  <a:srgbClr val="FFFF00"/>
                </a:solidFill>
                <a:ea typeface="ＭＳ Ｐゴシック" charset="0"/>
              </a:endParaRPr>
            </a:p>
          </p:txBody>
        </p:sp>
        <p:sp>
          <p:nvSpPr>
            <p:cNvPr id="20506" name="Line 12"/>
            <p:cNvSpPr>
              <a:spLocks noChangeShapeType="1"/>
            </p:cNvSpPr>
            <p:nvPr/>
          </p:nvSpPr>
          <p:spPr bwMode="auto">
            <a:xfrm>
              <a:off x="3440" y="2987"/>
              <a:ext cx="301" cy="0"/>
            </a:xfrm>
            <a:prstGeom prst="line">
              <a:avLst/>
            </a:prstGeom>
            <a:noFill/>
            <a:ln w="25400">
              <a:solidFill>
                <a:srgbClr val="CCFF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solidFill>
                  <a:srgbClr val="FFFF00"/>
                </a:solidFill>
                <a:ea typeface="ＭＳ Ｐゴシック" charset="0"/>
              </a:endParaRPr>
            </a:p>
          </p:txBody>
        </p:sp>
        <p:sp>
          <p:nvSpPr>
            <p:cNvPr id="20507" name="Line 13"/>
            <p:cNvSpPr>
              <a:spLocks noChangeShapeType="1"/>
            </p:cNvSpPr>
            <p:nvPr/>
          </p:nvSpPr>
          <p:spPr bwMode="auto">
            <a:xfrm>
              <a:off x="3440" y="3175"/>
              <a:ext cx="301" cy="0"/>
            </a:xfrm>
            <a:prstGeom prst="line">
              <a:avLst/>
            </a:prstGeom>
            <a:noFill/>
            <a:ln w="25400">
              <a:solidFill>
                <a:srgbClr val="CCFF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solidFill>
                  <a:srgbClr val="FFFF00"/>
                </a:solidFill>
                <a:ea typeface="ＭＳ Ｐゴシック" charset="0"/>
              </a:endParaRPr>
            </a:p>
          </p:txBody>
        </p:sp>
      </p:grpSp>
      <p:sp>
        <p:nvSpPr>
          <p:cNvPr id="20487" name="Rectangle 15"/>
          <p:cNvSpPr>
            <a:spLocks noChangeArrowheads="1"/>
          </p:cNvSpPr>
          <p:nvPr/>
        </p:nvSpPr>
        <p:spPr bwMode="auto">
          <a:xfrm>
            <a:off x="5202019" y="5255538"/>
            <a:ext cx="2900363" cy="658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lIns="90487" tIns="44450" rIns="90487" bIns="44450">
            <a:spAutoFit/>
          </a:bodyPr>
          <a:lstStyle/>
          <a:p>
            <a:pPr>
              <a:tabLst>
                <a:tab pos="1371600" algn="l"/>
              </a:tabLst>
            </a:pPr>
            <a:r>
              <a:rPr lang="en-US" dirty="0">
                <a:solidFill>
                  <a:srgbClr val="FFFF00"/>
                </a:solidFill>
                <a:ea typeface="ＭＳ Ｐゴシック" charset="0"/>
              </a:rPr>
              <a:t>Transport at time t </a:t>
            </a:r>
            <a:br>
              <a:rPr lang="en-US" dirty="0">
                <a:solidFill>
                  <a:srgbClr val="FFFF00"/>
                </a:solidFill>
                <a:ea typeface="ＭＳ Ｐゴシック" charset="0"/>
              </a:rPr>
            </a:br>
            <a:r>
              <a:rPr lang="en-US" dirty="0">
                <a:solidFill>
                  <a:srgbClr val="FFFF00"/>
                </a:solidFill>
                <a:ea typeface="ＭＳ Ｐゴシック" charset="0"/>
              </a:rPr>
              <a:t>with dispersion</a:t>
            </a:r>
          </a:p>
        </p:txBody>
      </p:sp>
      <p:sp>
        <p:nvSpPr>
          <p:cNvPr id="20488" name="Rectangle 14"/>
          <p:cNvSpPr>
            <a:spLocks noChangeArrowheads="1"/>
          </p:cNvSpPr>
          <p:nvPr/>
        </p:nvSpPr>
        <p:spPr bwMode="auto">
          <a:xfrm>
            <a:off x="772884" y="1900696"/>
            <a:ext cx="2209800" cy="103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2400" b="1" dirty="0">
                <a:solidFill>
                  <a:srgbClr val="000000"/>
                </a:solidFill>
                <a:ea typeface="ＭＳ Ｐゴシック" charset="0"/>
              </a:rPr>
              <a:t>•  Advection</a:t>
            </a:r>
          </a:p>
          <a:p>
            <a:pPr>
              <a:spcBef>
                <a:spcPct val="50000"/>
              </a:spcBef>
            </a:pPr>
            <a:r>
              <a:rPr lang="en-US" sz="2400" b="1" dirty="0">
                <a:solidFill>
                  <a:srgbClr val="000000"/>
                </a:solidFill>
                <a:ea typeface="ＭＳ Ｐゴシック" charset="0"/>
              </a:rPr>
              <a:t>•  Dispersion</a:t>
            </a:r>
          </a:p>
        </p:txBody>
      </p:sp>
      <p:sp>
        <p:nvSpPr>
          <p:cNvPr id="20489" name="TextBox 15"/>
          <p:cNvSpPr txBox="1">
            <a:spLocks noChangeArrowheads="1"/>
          </p:cNvSpPr>
          <p:nvPr/>
        </p:nvSpPr>
        <p:spPr bwMode="auto">
          <a:xfrm>
            <a:off x="584200" y="307739"/>
            <a:ext cx="7988300" cy="9294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defTabSz="895350" eaLnBrk="1" hangingPunct="1">
              <a:lnSpc>
                <a:spcPct val="85000"/>
              </a:lnSpc>
              <a:tabLst>
                <a:tab pos="285750" algn="l"/>
              </a:tabLst>
              <a:defRPr sz="3200" b="1">
                <a:solidFill>
                  <a:srgbClr val="1557A7"/>
                </a:solidFill>
                <a:cs typeface="Arial" charset="0"/>
              </a:defRPr>
            </a:lvl1pPr>
            <a:lvl2pPr eaLnBrk="0" hangingPunct="0">
              <a:defRPr sz="4400">
                <a:latin typeface="Arial Narrow" pitchFamily="-106" charset="0"/>
                <a:ea typeface="ＭＳ Ｐゴシック" pitchFamily="-65" charset="-128"/>
                <a:cs typeface="ＭＳ Ｐゴシック" pitchFamily="-65" charset="-128"/>
              </a:defRPr>
            </a:lvl2pPr>
            <a:lvl3pPr eaLnBrk="0" hangingPunct="0">
              <a:defRPr sz="4400">
                <a:latin typeface="Arial Narrow" pitchFamily="-106" charset="0"/>
                <a:ea typeface="ＭＳ Ｐゴシック" pitchFamily="-65" charset="-128"/>
                <a:cs typeface="ＭＳ Ｐゴシック" pitchFamily="-65" charset="-128"/>
              </a:defRPr>
            </a:lvl3pPr>
            <a:lvl4pPr eaLnBrk="0" hangingPunct="0">
              <a:defRPr sz="4400">
                <a:latin typeface="Arial Narrow" pitchFamily="-106" charset="0"/>
                <a:ea typeface="ＭＳ Ｐゴシック" pitchFamily="-65" charset="-128"/>
                <a:cs typeface="ＭＳ Ｐゴシック" pitchFamily="-65" charset="-128"/>
              </a:defRPr>
            </a:lvl4pPr>
            <a:lvl5pPr eaLnBrk="0" hangingPunct="0">
              <a:defRPr sz="4400">
                <a:latin typeface="Arial Narrow" pitchFamily="-106" charset="0"/>
                <a:ea typeface="ＭＳ Ｐゴシック" pitchFamily="-65" charset="-128"/>
                <a:cs typeface="ＭＳ Ｐゴシック" pitchFamily="-65" charset="-128"/>
              </a:defRPr>
            </a:lvl5pPr>
            <a:lvl6pPr marL="457200" fontAlgn="base">
              <a:spcBef>
                <a:spcPct val="0"/>
              </a:spcBef>
              <a:spcAft>
                <a:spcPct val="0"/>
              </a:spcAft>
              <a:defRPr sz="4400">
                <a:latin typeface="Arial Narrow" pitchFamily="-106" charset="0"/>
              </a:defRPr>
            </a:lvl6pPr>
            <a:lvl7pPr marL="914400" fontAlgn="base">
              <a:spcBef>
                <a:spcPct val="0"/>
              </a:spcBef>
              <a:spcAft>
                <a:spcPct val="0"/>
              </a:spcAft>
              <a:defRPr sz="4400">
                <a:latin typeface="Arial Narrow" pitchFamily="-106" charset="0"/>
              </a:defRPr>
            </a:lvl7pPr>
            <a:lvl8pPr marL="1371600" fontAlgn="base">
              <a:spcBef>
                <a:spcPct val="0"/>
              </a:spcBef>
              <a:spcAft>
                <a:spcPct val="0"/>
              </a:spcAft>
              <a:defRPr sz="4400">
                <a:latin typeface="Arial Narrow" pitchFamily="-106" charset="0"/>
              </a:defRPr>
            </a:lvl8pPr>
            <a:lvl9pPr marL="1828800" fontAlgn="base">
              <a:spcBef>
                <a:spcPct val="0"/>
              </a:spcBef>
              <a:spcAft>
                <a:spcPct val="0"/>
              </a:spcAft>
              <a:defRPr sz="4400">
                <a:latin typeface="Arial Narrow" pitchFamily="-106" charset="0"/>
              </a:defRPr>
            </a:lvl9pPr>
          </a:lstStyle>
          <a:p>
            <a:r>
              <a:rPr lang="en-US" dirty="0">
                <a:ea typeface="ＭＳ Ｐゴシック" charset="0"/>
              </a:rPr>
              <a:t>Old Plume Paradigm?</a:t>
            </a:r>
          </a:p>
          <a:p>
            <a:r>
              <a:rPr lang="en-US" dirty="0">
                <a:ea typeface="ＭＳ Ｐゴシック" charset="0"/>
              </a:rPr>
              <a:t>Advection Dispersion Model</a:t>
            </a:r>
          </a:p>
        </p:txBody>
      </p:sp>
      <p:sp>
        <p:nvSpPr>
          <p:cNvPr id="88" name="Rectangle 87"/>
          <p:cNvSpPr/>
          <p:nvPr/>
        </p:nvSpPr>
        <p:spPr bwMode="auto">
          <a:xfrm>
            <a:off x="658588" y="3482303"/>
            <a:ext cx="3009900" cy="2405062"/>
          </a:xfrm>
          <a:prstGeom prst="rect">
            <a:avLst/>
          </a:prstGeom>
          <a:solidFill>
            <a:schemeClr val="accent6"/>
          </a:solidFill>
          <a:ln w="9525" cap="flat" cmpd="sng" algn="ctr">
            <a:solidFill>
              <a:schemeClr val="tx1"/>
            </a:solidFill>
            <a:prstDash val="solid"/>
            <a:round/>
            <a:headEnd type="none" w="med" len="med"/>
            <a:tailEnd type="none" w="med" len="med"/>
          </a:ln>
          <a:effectLst/>
        </p:spPr>
        <p:txBody>
          <a:bodyPr/>
          <a:lstStyle/>
          <a:p>
            <a:pPr>
              <a:defRPr/>
            </a:pPr>
            <a:endParaRPr lang="en-US" dirty="0">
              <a:solidFill>
                <a:srgbClr val="FFFF00"/>
              </a:solidFill>
              <a:latin typeface="Arial" pitchFamily="-106" charset="0"/>
              <a:ea typeface="ＭＳ Ｐゴシック" charset="-128"/>
              <a:cs typeface="ＭＳ Ｐゴシック" charset="-128"/>
            </a:endParaRPr>
          </a:p>
        </p:txBody>
      </p:sp>
      <p:sp>
        <p:nvSpPr>
          <p:cNvPr id="20491" name="Line 10"/>
          <p:cNvSpPr>
            <a:spLocks noChangeShapeType="1"/>
          </p:cNvSpPr>
          <p:nvPr/>
        </p:nvSpPr>
        <p:spPr bwMode="auto">
          <a:xfrm flipH="1">
            <a:off x="718918" y="5071390"/>
            <a:ext cx="619125" cy="138113"/>
          </a:xfrm>
          <a:prstGeom prst="line">
            <a:avLst/>
          </a:prstGeom>
          <a:noFill/>
          <a:ln w="50800">
            <a:solidFill>
              <a:srgbClr val="FAFD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solidFill>
                <a:srgbClr val="FFFF00"/>
              </a:solidFill>
              <a:ea typeface="ＭＳ Ｐゴシック" charset="0"/>
            </a:endParaRPr>
          </a:p>
        </p:txBody>
      </p:sp>
      <p:sp>
        <p:nvSpPr>
          <p:cNvPr id="20492" name="Line 11"/>
          <p:cNvSpPr>
            <a:spLocks noChangeShapeType="1"/>
          </p:cNvSpPr>
          <p:nvPr/>
        </p:nvSpPr>
        <p:spPr bwMode="auto">
          <a:xfrm>
            <a:off x="1761907" y="5366663"/>
            <a:ext cx="26987" cy="379413"/>
          </a:xfrm>
          <a:prstGeom prst="line">
            <a:avLst/>
          </a:prstGeom>
          <a:noFill/>
          <a:ln w="50800">
            <a:solidFill>
              <a:srgbClr val="FAFD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solidFill>
                <a:srgbClr val="FFFF00"/>
              </a:solidFill>
              <a:ea typeface="ＭＳ Ｐゴシック" charset="0"/>
            </a:endParaRPr>
          </a:p>
        </p:txBody>
      </p:sp>
      <p:sp>
        <p:nvSpPr>
          <p:cNvPr id="20493" name="Line 12"/>
          <p:cNvSpPr>
            <a:spLocks noChangeShapeType="1"/>
          </p:cNvSpPr>
          <p:nvPr/>
        </p:nvSpPr>
        <p:spPr bwMode="auto">
          <a:xfrm>
            <a:off x="2696941" y="5250778"/>
            <a:ext cx="26988" cy="381000"/>
          </a:xfrm>
          <a:prstGeom prst="line">
            <a:avLst/>
          </a:prstGeom>
          <a:noFill/>
          <a:ln w="50800">
            <a:solidFill>
              <a:srgbClr val="FAFD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solidFill>
                <a:srgbClr val="FFFF00"/>
              </a:solidFill>
              <a:ea typeface="ＭＳ Ｐゴシック" charset="0"/>
            </a:endParaRPr>
          </a:p>
        </p:txBody>
      </p:sp>
      <p:sp>
        <p:nvSpPr>
          <p:cNvPr id="20494" name="Line 13"/>
          <p:cNvSpPr>
            <a:spLocks noChangeShapeType="1"/>
          </p:cNvSpPr>
          <p:nvPr/>
        </p:nvSpPr>
        <p:spPr bwMode="auto">
          <a:xfrm>
            <a:off x="3111284" y="4769768"/>
            <a:ext cx="439737" cy="200025"/>
          </a:xfrm>
          <a:prstGeom prst="line">
            <a:avLst/>
          </a:prstGeom>
          <a:noFill/>
          <a:ln w="50800">
            <a:solidFill>
              <a:srgbClr val="FAFD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solidFill>
                <a:srgbClr val="FFFF00"/>
              </a:solidFill>
              <a:ea typeface="ＭＳ Ｐゴシック" charset="0"/>
            </a:endParaRPr>
          </a:p>
        </p:txBody>
      </p:sp>
      <p:sp>
        <p:nvSpPr>
          <p:cNvPr id="20495" name="Line 14"/>
          <p:cNvSpPr>
            <a:spLocks noChangeShapeType="1"/>
          </p:cNvSpPr>
          <p:nvPr/>
        </p:nvSpPr>
        <p:spPr bwMode="auto">
          <a:xfrm flipH="1">
            <a:off x="2228629" y="3385465"/>
            <a:ext cx="379412" cy="819150"/>
          </a:xfrm>
          <a:prstGeom prst="line">
            <a:avLst/>
          </a:prstGeom>
          <a:noFill/>
          <a:ln w="50800">
            <a:solidFill>
              <a:srgbClr val="FAFD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solidFill>
                <a:srgbClr val="FFFF00"/>
              </a:solidFill>
              <a:ea typeface="ＭＳ Ｐゴシック" charset="0"/>
            </a:endParaRPr>
          </a:p>
        </p:txBody>
      </p:sp>
      <p:sp>
        <p:nvSpPr>
          <p:cNvPr id="20496" name="Freeform 15"/>
          <p:cNvSpPr>
            <a:spLocks/>
          </p:cNvSpPr>
          <p:nvPr/>
        </p:nvSpPr>
        <p:spPr bwMode="auto">
          <a:xfrm>
            <a:off x="1317401" y="4177626"/>
            <a:ext cx="914400" cy="901700"/>
          </a:xfrm>
          <a:custGeom>
            <a:avLst/>
            <a:gdLst>
              <a:gd name="T0" fmla="*/ 2147483647 w 701"/>
              <a:gd name="T1" fmla="*/ 0 h 703"/>
              <a:gd name="T2" fmla="*/ 2147483647 w 701"/>
              <a:gd name="T3" fmla="*/ 2147483647 h 703"/>
              <a:gd name="T4" fmla="*/ 2147483647 w 701"/>
              <a:gd name="T5" fmla="*/ 2147483647 h 703"/>
              <a:gd name="T6" fmla="*/ 2147483647 w 701"/>
              <a:gd name="T7" fmla="*/ 2147483647 h 703"/>
              <a:gd name="T8" fmla="*/ 2147483647 w 701"/>
              <a:gd name="T9" fmla="*/ 2147483647 h 703"/>
              <a:gd name="T10" fmla="*/ 2147483647 w 701"/>
              <a:gd name="T11" fmla="*/ 2147483647 h 703"/>
              <a:gd name="T12" fmla="*/ 2147483647 w 701"/>
              <a:gd name="T13" fmla="*/ 2147483647 h 703"/>
              <a:gd name="T14" fmla="*/ 2147483647 w 701"/>
              <a:gd name="T15" fmla="*/ 2147483647 h 703"/>
              <a:gd name="T16" fmla="*/ 2147483647 w 701"/>
              <a:gd name="T17" fmla="*/ 2147483647 h 703"/>
              <a:gd name="T18" fmla="*/ 2147483647 w 701"/>
              <a:gd name="T19" fmla="*/ 2147483647 h 703"/>
              <a:gd name="T20" fmla="*/ 2147483647 w 701"/>
              <a:gd name="T21" fmla="*/ 2147483647 h 703"/>
              <a:gd name="T22" fmla="*/ 2147483647 w 701"/>
              <a:gd name="T23" fmla="*/ 2147483647 h 703"/>
              <a:gd name="T24" fmla="*/ 2147483647 w 701"/>
              <a:gd name="T25" fmla="*/ 2147483647 h 703"/>
              <a:gd name="T26" fmla="*/ 2147483647 w 701"/>
              <a:gd name="T27" fmla="*/ 2147483647 h 703"/>
              <a:gd name="T28" fmla="*/ 2147483647 w 701"/>
              <a:gd name="T29" fmla="*/ 2147483647 h 703"/>
              <a:gd name="T30" fmla="*/ 2147483647 w 701"/>
              <a:gd name="T31" fmla="*/ 2147483647 h 703"/>
              <a:gd name="T32" fmla="*/ 2147483647 w 701"/>
              <a:gd name="T33" fmla="*/ 2147483647 h 703"/>
              <a:gd name="T34" fmla="*/ 2147483647 w 701"/>
              <a:gd name="T35" fmla="*/ 2147483647 h 703"/>
              <a:gd name="T36" fmla="*/ 2147483647 w 701"/>
              <a:gd name="T37" fmla="*/ 2147483647 h 703"/>
              <a:gd name="T38" fmla="*/ 2147483647 w 701"/>
              <a:gd name="T39" fmla="*/ 2147483647 h 703"/>
              <a:gd name="T40" fmla="*/ 2147483647 w 701"/>
              <a:gd name="T41" fmla="*/ 2147483647 h 703"/>
              <a:gd name="T42" fmla="*/ 2147483647 w 701"/>
              <a:gd name="T43" fmla="*/ 2147483647 h 703"/>
              <a:gd name="T44" fmla="*/ 2147483647 w 701"/>
              <a:gd name="T45" fmla="*/ 2147483647 h 703"/>
              <a:gd name="T46" fmla="*/ 2147483647 w 701"/>
              <a:gd name="T47" fmla="*/ 2147483647 h 703"/>
              <a:gd name="T48" fmla="*/ 2147483647 w 701"/>
              <a:gd name="T49" fmla="*/ 2147483647 h 703"/>
              <a:gd name="T50" fmla="*/ 2147483647 w 701"/>
              <a:gd name="T51" fmla="*/ 2147483647 h 703"/>
              <a:gd name="T52" fmla="*/ 2147483647 w 701"/>
              <a:gd name="T53" fmla="*/ 2147483647 h 703"/>
              <a:gd name="T54" fmla="*/ 2147483647 w 701"/>
              <a:gd name="T55" fmla="*/ 2147483647 h 703"/>
              <a:gd name="T56" fmla="*/ 2147483647 w 701"/>
              <a:gd name="T57" fmla="*/ 2147483647 h 703"/>
              <a:gd name="T58" fmla="*/ 2147483647 w 701"/>
              <a:gd name="T59" fmla="*/ 2147483647 h 703"/>
              <a:gd name="T60" fmla="*/ 2147483647 w 701"/>
              <a:gd name="T61" fmla="*/ 2147483647 h 703"/>
              <a:gd name="T62" fmla="*/ 2147483647 w 701"/>
              <a:gd name="T63" fmla="*/ 2147483647 h 703"/>
              <a:gd name="T64" fmla="*/ 2147483647 w 701"/>
              <a:gd name="T65" fmla="*/ 2147483647 h 703"/>
              <a:gd name="T66" fmla="*/ 0 w 701"/>
              <a:gd name="T67" fmla="*/ 2147483647 h 7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01"/>
              <a:gd name="T103" fmla="*/ 0 h 703"/>
              <a:gd name="T104" fmla="*/ 701 w 701"/>
              <a:gd name="T105" fmla="*/ 703 h 70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01" h="703">
                <a:moveTo>
                  <a:pt x="701" y="0"/>
                </a:moveTo>
                <a:lnTo>
                  <a:pt x="675" y="36"/>
                </a:lnTo>
                <a:lnTo>
                  <a:pt x="661" y="59"/>
                </a:lnTo>
                <a:lnTo>
                  <a:pt x="648" y="82"/>
                </a:lnTo>
                <a:lnTo>
                  <a:pt x="635" y="106"/>
                </a:lnTo>
                <a:lnTo>
                  <a:pt x="601" y="139"/>
                </a:lnTo>
                <a:lnTo>
                  <a:pt x="552" y="162"/>
                </a:lnTo>
                <a:lnTo>
                  <a:pt x="493" y="181"/>
                </a:lnTo>
                <a:lnTo>
                  <a:pt x="450" y="188"/>
                </a:lnTo>
                <a:lnTo>
                  <a:pt x="424" y="200"/>
                </a:lnTo>
                <a:lnTo>
                  <a:pt x="412" y="214"/>
                </a:lnTo>
                <a:lnTo>
                  <a:pt x="398" y="235"/>
                </a:lnTo>
                <a:lnTo>
                  <a:pt x="398" y="258"/>
                </a:lnTo>
                <a:lnTo>
                  <a:pt x="402" y="297"/>
                </a:lnTo>
                <a:lnTo>
                  <a:pt x="411" y="332"/>
                </a:lnTo>
                <a:lnTo>
                  <a:pt x="424" y="376"/>
                </a:lnTo>
                <a:lnTo>
                  <a:pt x="424" y="399"/>
                </a:lnTo>
                <a:lnTo>
                  <a:pt x="424" y="422"/>
                </a:lnTo>
                <a:lnTo>
                  <a:pt x="411" y="446"/>
                </a:lnTo>
                <a:lnTo>
                  <a:pt x="398" y="469"/>
                </a:lnTo>
                <a:lnTo>
                  <a:pt x="384" y="493"/>
                </a:lnTo>
                <a:lnTo>
                  <a:pt x="371" y="516"/>
                </a:lnTo>
                <a:lnTo>
                  <a:pt x="358" y="540"/>
                </a:lnTo>
                <a:lnTo>
                  <a:pt x="345" y="563"/>
                </a:lnTo>
                <a:lnTo>
                  <a:pt x="332" y="587"/>
                </a:lnTo>
                <a:lnTo>
                  <a:pt x="305" y="598"/>
                </a:lnTo>
                <a:lnTo>
                  <a:pt x="292" y="622"/>
                </a:lnTo>
                <a:lnTo>
                  <a:pt x="266" y="633"/>
                </a:lnTo>
                <a:lnTo>
                  <a:pt x="239" y="645"/>
                </a:lnTo>
                <a:lnTo>
                  <a:pt x="213" y="657"/>
                </a:lnTo>
                <a:lnTo>
                  <a:pt x="187" y="669"/>
                </a:lnTo>
                <a:lnTo>
                  <a:pt x="120" y="679"/>
                </a:lnTo>
                <a:lnTo>
                  <a:pt x="55" y="692"/>
                </a:lnTo>
                <a:lnTo>
                  <a:pt x="0" y="703"/>
                </a:lnTo>
              </a:path>
            </a:pathLst>
          </a:custGeom>
          <a:noFill/>
          <a:ln w="50800" cap="rnd">
            <a:solidFill>
              <a:srgbClr val="FAFD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FFFF00"/>
              </a:solidFill>
              <a:ea typeface="ＭＳ Ｐゴシック" charset="0"/>
            </a:endParaRPr>
          </a:p>
        </p:txBody>
      </p:sp>
      <p:sp>
        <p:nvSpPr>
          <p:cNvPr id="20497" name="Freeform 16"/>
          <p:cNvSpPr>
            <a:spLocks/>
          </p:cNvSpPr>
          <p:nvPr/>
        </p:nvSpPr>
        <p:spPr bwMode="auto">
          <a:xfrm>
            <a:off x="1652363" y="4990426"/>
            <a:ext cx="114300" cy="420687"/>
          </a:xfrm>
          <a:custGeom>
            <a:avLst/>
            <a:gdLst>
              <a:gd name="T0" fmla="*/ 2147483647 w 88"/>
              <a:gd name="T1" fmla="*/ 0 h 328"/>
              <a:gd name="T2" fmla="*/ 2147483647 w 88"/>
              <a:gd name="T3" fmla="*/ 2147483647 h 328"/>
              <a:gd name="T4" fmla="*/ 2147483647 w 88"/>
              <a:gd name="T5" fmla="*/ 2147483647 h 328"/>
              <a:gd name="T6" fmla="*/ 2147483647 w 88"/>
              <a:gd name="T7" fmla="*/ 2147483647 h 328"/>
              <a:gd name="T8" fmla="*/ 0 w 88"/>
              <a:gd name="T9" fmla="*/ 2147483647 h 328"/>
              <a:gd name="T10" fmla="*/ 2147483647 w 88"/>
              <a:gd name="T11" fmla="*/ 2147483647 h 328"/>
              <a:gd name="T12" fmla="*/ 2147483647 w 88"/>
              <a:gd name="T13" fmla="*/ 2147483647 h 328"/>
              <a:gd name="T14" fmla="*/ 2147483647 w 88"/>
              <a:gd name="T15" fmla="*/ 2147483647 h 328"/>
              <a:gd name="T16" fmla="*/ 2147483647 w 88"/>
              <a:gd name="T17" fmla="*/ 2147483647 h 328"/>
              <a:gd name="T18" fmla="*/ 2147483647 w 88"/>
              <a:gd name="T19" fmla="*/ 2147483647 h 328"/>
              <a:gd name="T20" fmla="*/ 2147483647 w 88"/>
              <a:gd name="T21" fmla="*/ 2147483647 h 328"/>
              <a:gd name="T22" fmla="*/ 2147483647 w 88"/>
              <a:gd name="T23" fmla="*/ 2147483647 h 328"/>
              <a:gd name="T24" fmla="*/ 2147483647 w 88"/>
              <a:gd name="T25" fmla="*/ 2147483647 h 328"/>
              <a:gd name="T26" fmla="*/ 2147483647 w 88"/>
              <a:gd name="T27" fmla="*/ 2147483647 h 3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8"/>
              <a:gd name="T43" fmla="*/ 0 h 328"/>
              <a:gd name="T44" fmla="*/ 88 w 88"/>
              <a:gd name="T45" fmla="*/ 328 h 3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8" h="328">
                <a:moveTo>
                  <a:pt x="35" y="0"/>
                </a:moveTo>
                <a:lnTo>
                  <a:pt x="35" y="23"/>
                </a:lnTo>
                <a:lnTo>
                  <a:pt x="29" y="44"/>
                </a:lnTo>
                <a:lnTo>
                  <a:pt x="11" y="74"/>
                </a:lnTo>
                <a:lnTo>
                  <a:pt x="0" y="101"/>
                </a:lnTo>
                <a:lnTo>
                  <a:pt x="3" y="133"/>
                </a:lnTo>
                <a:lnTo>
                  <a:pt x="22" y="164"/>
                </a:lnTo>
                <a:lnTo>
                  <a:pt x="35" y="187"/>
                </a:lnTo>
                <a:lnTo>
                  <a:pt x="41" y="210"/>
                </a:lnTo>
                <a:lnTo>
                  <a:pt x="48" y="237"/>
                </a:lnTo>
                <a:lnTo>
                  <a:pt x="75" y="274"/>
                </a:lnTo>
                <a:lnTo>
                  <a:pt x="88" y="328"/>
                </a:lnTo>
              </a:path>
            </a:pathLst>
          </a:custGeom>
          <a:noFill/>
          <a:ln w="50800" cap="rnd">
            <a:solidFill>
              <a:srgbClr val="FAFD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FFFF00"/>
              </a:solidFill>
              <a:ea typeface="ＭＳ Ｐゴシック" charset="0"/>
            </a:endParaRPr>
          </a:p>
        </p:txBody>
      </p:sp>
      <p:sp>
        <p:nvSpPr>
          <p:cNvPr id="20498" name="Freeform 17"/>
          <p:cNvSpPr>
            <a:spLocks/>
          </p:cNvSpPr>
          <p:nvPr/>
        </p:nvSpPr>
        <p:spPr bwMode="auto">
          <a:xfrm>
            <a:off x="2176246" y="4268118"/>
            <a:ext cx="525463" cy="1012825"/>
          </a:xfrm>
          <a:custGeom>
            <a:avLst/>
            <a:gdLst>
              <a:gd name="T0" fmla="*/ 2147483647 w 404"/>
              <a:gd name="T1" fmla="*/ 0 h 789"/>
              <a:gd name="T2" fmla="*/ 0 w 404"/>
              <a:gd name="T3" fmla="*/ 2147483647 h 789"/>
              <a:gd name="T4" fmla="*/ 0 w 404"/>
              <a:gd name="T5" fmla="*/ 2147483647 h 789"/>
              <a:gd name="T6" fmla="*/ 0 w 404"/>
              <a:gd name="T7" fmla="*/ 2147483647 h 789"/>
              <a:gd name="T8" fmla="*/ 0 w 404"/>
              <a:gd name="T9" fmla="*/ 2147483647 h 789"/>
              <a:gd name="T10" fmla="*/ 0 w 404"/>
              <a:gd name="T11" fmla="*/ 2147483647 h 789"/>
              <a:gd name="T12" fmla="*/ 2147483647 w 404"/>
              <a:gd name="T13" fmla="*/ 2147483647 h 789"/>
              <a:gd name="T14" fmla="*/ 2147483647 w 404"/>
              <a:gd name="T15" fmla="*/ 2147483647 h 789"/>
              <a:gd name="T16" fmla="*/ 2147483647 w 404"/>
              <a:gd name="T17" fmla="*/ 2147483647 h 789"/>
              <a:gd name="T18" fmla="*/ 2147483647 w 404"/>
              <a:gd name="T19" fmla="*/ 2147483647 h 789"/>
              <a:gd name="T20" fmla="*/ 2147483647 w 404"/>
              <a:gd name="T21" fmla="*/ 2147483647 h 789"/>
              <a:gd name="T22" fmla="*/ 2147483647 w 404"/>
              <a:gd name="T23" fmla="*/ 2147483647 h 789"/>
              <a:gd name="T24" fmla="*/ 2147483647 w 404"/>
              <a:gd name="T25" fmla="*/ 2147483647 h 789"/>
              <a:gd name="T26" fmla="*/ 2147483647 w 404"/>
              <a:gd name="T27" fmla="*/ 2147483647 h 789"/>
              <a:gd name="T28" fmla="*/ 2147483647 w 404"/>
              <a:gd name="T29" fmla="*/ 2147483647 h 789"/>
              <a:gd name="T30" fmla="*/ 2147483647 w 404"/>
              <a:gd name="T31" fmla="*/ 2147483647 h 789"/>
              <a:gd name="T32" fmla="*/ 2147483647 w 404"/>
              <a:gd name="T33" fmla="*/ 2147483647 h 789"/>
              <a:gd name="T34" fmla="*/ 2147483647 w 404"/>
              <a:gd name="T35" fmla="*/ 2147483647 h 789"/>
              <a:gd name="T36" fmla="*/ 2147483647 w 404"/>
              <a:gd name="T37" fmla="*/ 2147483647 h 789"/>
              <a:gd name="T38" fmla="*/ 2147483647 w 404"/>
              <a:gd name="T39" fmla="*/ 2147483647 h 789"/>
              <a:gd name="T40" fmla="*/ 2147483647 w 404"/>
              <a:gd name="T41" fmla="*/ 2147483647 h 789"/>
              <a:gd name="T42" fmla="*/ 2147483647 w 404"/>
              <a:gd name="T43" fmla="*/ 2147483647 h 789"/>
              <a:gd name="T44" fmla="*/ 2147483647 w 404"/>
              <a:gd name="T45" fmla="*/ 2147483647 h 789"/>
              <a:gd name="T46" fmla="*/ 2147483647 w 404"/>
              <a:gd name="T47" fmla="*/ 2147483647 h 789"/>
              <a:gd name="T48" fmla="*/ 2147483647 w 404"/>
              <a:gd name="T49" fmla="*/ 2147483647 h 789"/>
              <a:gd name="T50" fmla="*/ 2147483647 w 404"/>
              <a:gd name="T51" fmla="*/ 2147483647 h 789"/>
              <a:gd name="T52" fmla="*/ 2147483647 w 404"/>
              <a:gd name="T53" fmla="*/ 2147483647 h 789"/>
              <a:gd name="T54" fmla="*/ 2147483647 w 404"/>
              <a:gd name="T55" fmla="*/ 2147483647 h 789"/>
              <a:gd name="T56" fmla="*/ 2147483647 w 404"/>
              <a:gd name="T57" fmla="*/ 2147483647 h 789"/>
              <a:gd name="T58" fmla="*/ 2147483647 w 404"/>
              <a:gd name="T59" fmla="*/ 2147483647 h 789"/>
              <a:gd name="T60" fmla="*/ 2147483647 w 404"/>
              <a:gd name="T61" fmla="*/ 2147483647 h 789"/>
              <a:gd name="T62" fmla="*/ 2147483647 w 404"/>
              <a:gd name="T63" fmla="*/ 2147483647 h 789"/>
              <a:gd name="T64" fmla="*/ 2147483647 w 404"/>
              <a:gd name="T65" fmla="*/ 2147483647 h 789"/>
              <a:gd name="T66" fmla="*/ 2147483647 w 404"/>
              <a:gd name="T67" fmla="*/ 2147483647 h 789"/>
              <a:gd name="T68" fmla="*/ 2147483647 w 404"/>
              <a:gd name="T69" fmla="*/ 2147483647 h 789"/>
              <a:gd name="T70" fmla="*/ 2147483647 w 404"/>
              <a:gd name="T71" fmla="*/ 2147483647 h 789"/>
              <a:gd name="T72" fmla="*/ 2147483647 w 404"/>
              <a:gd name="T73" fmla="*/ 2147483647 h 7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4"/>
              <a:gd name="T112" fmla="*/ 0 h 789"/>
              <a:gd name="T113" fmla="*/ 404 w 404"/>
              <a:gd name="T114" fmla="*/ 789 h 7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4" h="789">
                <a:moveTo>
                  <a:pt x="1" y="0"/>
                </a:moveTo>
                <a:lnTo>
                  <a:pt x="0" y="47"/>
                </a:lnTo>
                <a:lnTo>
                  <a:pt x="0" y="70"/>
                </a:lnTo>
                <a:lnTo>
                  <a:pt x="0" y="94"/>
                </a:lnTo>
                <a:lnTo>
                  <a:pt x="0" y="117"/>
                </a:lnTo>
                <a:lnTo>
                  <a:pt x="0" y="141"/>
                </a:lnTo>
                <a:lnTo>
                  <a:pt x="7" y="165"/>
                </a:lnTo>
                <a:lnTo>
                  <a:pt x="14" y="188"/>
                </a:lnTo>
                <a:lnTo>
                  <a:pt x="25" y="207"/>
                </a:lnTo>
                <a:lnTo>
                  <a:pt x="40" y="234"/>
                </a:lnTo>
                <a:lnTo>
                  <a:pt x="53" y="258"/>
                </a:lnTo>
                <a:lnTo>
                  <a:pt x="66" y="281"/>
                </a:lnTo>
                <a:lnTo>
                  <a:pt x="79" y="305"/>
                </a:lnTo>
                <a:lnTo>
                  <a:pt x="93" y="328"/>
                </a:lnTo>
                <a:lnTo>
                  <a:pt x="100" y="355"/>
                </a:lnTo>
                <a:lnTo>
                  <a:pt x="116" y="368"/>
                </a:lnTo>
                <a:lnTo>
                  <a:pt x="145" y="375"/>
                </a:lnTo>
                <a:lnTo>
                  <a:pt x="172" y="399"/>
                </a:lnTo>
                <a:lnTo>
                  <a:pt x="198" y="410"/>
                </a:lnTo>
                <a:lnTo>
                  <a:pt x="224" y="422"/>
                </a:lnTo>
                <a:lnTo>
                  <a:pt x="251" y="445"/>
                </a:lnTo>
                <a:lnTo>
                  <a:pt x="264" y="469"/>
                </a:lnTo>
                <a:lnTo>
                  <a:pt x="290" y="481"/>
                </a:lnTo>
                <a:lnTo>
                  <a:pt x="304" y="504"/>
                </a:lnTo>
                <a:lnTo>
                  <a:pt x="330" y="516"/>
                </a:lnTo>
                <a:lnTo>
                  <a:pt x="343" y="539"/>
                </a:lnTo>
                <a:lnTo>
                  <a:pt x="343" y="563"/>
                </a:lnTo>
                <a:lnTo>
                  <a:pt x="343" y="586"/>
                </a:lnTo>
                <a:lnTo>
                  <a:pt x="343" y="609"/>
                </a:lnTo>
                <a:lnTo>
                  <a:pt x="343" y="633"/>
                </a:lnTo>
                <a:lnTo>
                  <a:pt x="348" y="651"/>
                </a:lnTo>
                <a:lnTo>
                  <a:pt x="353" y="666"/>
                </a:lnTo>
                <a:lnTo>
                  <a:pt x="369" y="680"/>
                </a:lnTo>
                <a:lnTo>
                  <a:pt x="383" y="703"/>
                </a:lnTo>
                <a:lnTo>
                  <a:pt x="396" y="727"/>
                </a:lnTo>
                <a:lnTo>
                  <a:pt x="399" y="756"/>
                </a:lnTo>
                <a:lnTo>
                  <a:pt x="404" y="789"/>
                </a:lnTo>
              </a:path>
            </a:pathLst>
          </a:custGeom>
          <a:noFill/>
          <a:ln w="50800" cap="rnd">
            <a:solidFill>
              <a:srgbClr val="FAFD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FFFF00"/>
              </a:solidFill>
              <a:ea typeface="ＭＳ Ｐゴシック" charset="0"/>
            </a:endParaRPr>
          </a:p>
        </p:txBody>
      </p:sp>
      <p:sp>
        <p:nvSpPr>
          <p:cNvPr id="20499" name="Freeform 18"/>
          <p:cNvSpPr>
            <a:spLocks/>
          </p:cNvSpPr>
          <p:nvPr/>
        </p:nvSpPr>
        <p:spPr bwMode="auto">
          <a:xfrm>
            <a:off x="2514380" y="4765001"/>
            <a:ext cx="615950" cy="134937"/>
          </a:xfrm>
          <a:custGeom>
            <a:avLst/>
            <a:gdLst>
              <a:gd name="T0" fmla="*/ 0 w 472"/>
              <a:gd name="T1" fmla="*/ 2147483647 h 105"/>
              <a:gd name="T2" fmla="*/ 2147483647 w 472"/>
              <a:gd name="T3" fmla="*/ 2147483647 h 105"/>
              <a:gd name="T4" fmla="*/ 2147483647 w 472"/>
              <a:gd name="T5" fmla="*/ 2147483647 h 105"/>
              <a:gd name="T6" fmla="*/ 2147483647 w 472"/>
              <a:gd name="T7" fmla="*/ 2147483647 h 105"/>
              <a:gd name="T8" fmla="*/ 2147483647 w 472"/>
              <a:gd name="T9" fmla="*/ 2147483647 h 105"/>
              <a:gd name="T10" fmla="*/ 2147483647 w 472"/>
              <a:gd name="T11" fmla="*/ 2147483647 h 105"/>
              <a:gd name="T12" fmla="*/ 2147483647 w 472"/>
              <a:gd name="T13" fmla="*/ 2147483647 h 105"/>
              <a:gd name="T14" fmla="*/ 2147483647 w 472"/>
              <a:gd name="T15" fmla="*/ 2147483647 h 105"/>
              <a:gd name="T16" fmla="*/ 2147483647 w 472"/>
              <a:gd name="T17" fmla="*/ 2147483647 h 105"/>
              <a:gd name="T18" fmla="*/ 2147483647 w 472"/>
              <a:gd name="T19" fmla="*/ 2147483647 h 105"/>
              <a:gd name="T20" fmla="*/ 2147483647 w 472"/>
              <a:gd name="T21" fmla="*/ 2147483647 h 105"/>
              <a:gd name="T22" fmla="*/ 2147483647 w 472"/>
              <a:gd name="T23" fmla="*/ 2147483647 h 105"/>
              <a:gd name="T24" fmla="*/ 2147483647 w 472"/>
              <a:gd name="T25" fmla="*/ 2147483647 h 105"/>
              <a:gd name="T26" fmla="*/ 2147483647 w 472"/>
              <a:gd name="T27" fmla="*/ 2147483647 h 105"/>
              <a:gd name="T28" fmla="*/ 2147483647 w 472"/>
              <a:gd name="T29" fmla="*/ 2147483647 h 105"/>
              <a:gd name="T30" fmla="*/ 2147483647 w 472"/>
              <a:gd name="T31" fmla="*/ 2147483647 h 105"/>
              <a:gd name="T32" fmla="*/ 2147483647 w 472"/>
              <a:gd name="T33" fmla="*/ 0 h 105"/>
              <a:gd name="T34" fmla="*/ 2147483647 w 472"/>
              <a:gd name="T35" fmla="*/ 2147483647 h 1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2"/>
              <a:gd name="T55" fmla="*/ 0 h 105"/>
              <a:gd name="T56" fmla="*/ 472 w 472"/>
              <a:gd name="T57" fmla="*/ 105 h 1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2" h="105">
                <a:moveTo>
                  <a:pt x="0" y="80"/>
                </a:moveTo>
                <a:lnTo>
                  <a:pt x="21" y="93"/>
                </a:lnTo>
                <a:lnTo>
                  <a:pt x="48" y="93"/>
                </a:lnTo>
                <a:lnTo>
                  <a:pt x="74" y="105"/>
                </a:lnTo>
                <a:lnTo>
                  <a:pt x="100" y="105"/>
                </a:lnTo>
                <a:lnTo>
                  <a:pt x="127" y="93"/>
                </a:lnTo>
                <a:lnTo>
                  <a:pt x="153" y="93"/>
                </a:lnTo>
                <a:lnTo>
                  <a:pt x="186" y="96"/>
                </a:lnTo>
                <a:lnTo>
                  <a:pt x="226" y="88"/>
                </a:lnTo>
                <a:lnTo>
                  <a:pt x="259" y="70"/>
                </a:lnTo>
                <a:lnTo>
                  <a:pt x="272" y="48"/>
                </a:lnTo>
                <a:lnTo>
                  <a:pt x="298" y="35"/>
                </a:lnTo>
                <a:lnTo>
                  <a:pt x="336" y="32"/>
                </a:lnTo>
                <a:lnTo>
                  <a:pt x="370" y="26"/>
                </a:lnTo>
                <a:lnTo>
                  <a:pt x="394" y="10"/>
                </a:lnTo>
                <a:lnTo>
                  <a:pt x="414" y="1"/>
                </a:lnTo>
                <a:lnTo>
                  <a:pt x="448" y="0"/>
                </a:lnTo>
                <a:lnTo>
                  <a:pt x="472" y="13"/>
                </a:lnTo>
              </a:path>
            </a:pathLst>
          </a:custGeom>
          <a:noFill/>
          <a:ln w="50800" cap="rnd">
            <a:solidFill>
              <a:srgbClr val="FAFD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FFFF00"/>
              </a:solidFill>
              <a:ea typeface="ＭＳ Ｐゴシック" charset="0"/>
            </a:endParaRPr>
          </a:p>
        </p:txBody>
      </p:sp>
      <p:sp>
        <p:nvSpPr>
          <p:cNvPr id="20500" name="Freeform 19"/>
          <p:cNvSpPr>
            <a:spLocks/>
          </p:cNvSpPr>
          <p:nvPr/>
        </p:nvSpPr>
        <p:spPr bwMode="auto">
          <a:xfrm>
            <a:off x="1833338" y="4652288"/>
            <a:ext cx="441325" cy="146050"/>
          </a:xfrm>
          <a:custGeom>
            <a:avLst/>
            <a:gdLst>
              <a:gd name="T0" fmla="*/ 2147483647 w 339"/>
              <a:gd name="T1" fmla="*/ 0 h 114"/>
              <a:gd name="T2" fmla="*/ 2147483647 w 339"/>
              <a:gd name="T3" fmla="*/ 2147483647 h 114"/>
              <a:gd name="T4" fmla="*/ 2147483647 w 339"/>
              <a:gd name="T5" fmla="*/ 2147483647 h 114"/>
              <a:gd name="T6" fmla="*/ 2147483647 w 339"/>
              <a:gd name="T7" fmla="*/ 2147483647 h 114"/>
              <a:gd name="T8" fmla="*/ 2147483647 w 339"/>
              <a:gd name="T9" fmla="*/ 2147483647 h 114"/>
              <a:gd name="T10" fmla="*/ 2147483647 w 339"/>
              <a:gd name="T11" fmla="*/ 2147483647 h 114"/>
              <a:gd name="T12" fmla="*/ 2147483647 w 339"/>
              <a:gd name="T13" fmla="*/ 2147483647 h 114"/>
              <a:gd name="T14" fmla="*/ 2147483647 w 339"/>
              <a:gd name="T15" fmla="*/ 2147483647 h 114"/>
              <a:gd name="T16" fmla="*/ 2147483647 w 339"/>
              <a:gd name="T17" fmla="*/ 2147483647 h 114"/>
              <a:gd name="T18" fmla="*/ 2147483647 w 339"/>
              <a:gd name="T19" fmla="*/ 2147483647 h 114"/>
              <a:gd name="T20" fmla="*/ 2147483647 w 339"/>
              <a:gd name="T21" fmla="*/ 2147483647 h 114"/>
              <a:gd name="T22" fmla="*/ 2147483647 w 339"/>
              <a:gd name="T23" fmla="*/ 2147483647 h 114"/>
              <a:gd name="T24" fmla="*/ 2147483647 w 339"/>
              <a:gd name="T25" fmla="*/ 2147483647 h 114"/>
              <a:gd name="T26" fmla="*/ 2147483647 w 339"/>
              <a:gd name="T27" fmla="*/ 2147483647 h 114"/>
              <a:gd name="T28" fmla="*/ 0 w 339"/>
              <a:gd name="T29" fmla="*/ 2147483647 h 1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9"/>
              <a:gd name="T46" fmla="*/ 0 h 114"/>
              <a:gd name="T47" fmla="*/ 339 w 339"/>
              <a:gd name="T48" fmla="*/ 114 h 1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9" h="114">
                <a:moveTo>
                  <a:pt x="339" y="0"/>
                </a:moveTo>
                <a:lnTo>
                  <a:pt x="317" y="33"/>
                </a:lnTo>
                <a:lnTo>
                  <a:pt x="301" y="50"/>
                </a:lnTo>
                <a:lnTo>
                  <a:pt x="277" y="61"/>
                </a:lnTo>
                <a:lnTo>
                  <a:pt x="252" y="64"/>
                </a:lnTo>
                <a:lnTo>
                  <a:pt x="232" y="70"/>
                </a:lnTo>
                <a:lnTo>
                  <a:pt x="213" y="76"/>
                </a:lnTo>
                <a:lnTo>
                  <a:pt x="186" y="88"/>
                </a:lnTo>
                <a:lnTo>
                  <a:pt x="157" y="94"/>
                </a:lnTo>
                <a:lnTo>
                  <a:pt x="134" y="99"/>
                </a:lnTo>
                <a:lnTo>
                  <a:pt x="104" y="106"/>
                </a:lnTo>
                <a:lnTo>
                  <a:pt x="81" y="99"/>
                </a:lnTo>
                <a:lnTo>
                  <a:pt x="55" y="88"/>
                </a:lnTo>
                <a:lnTo>
                  <a:pt x="28" y="88"/>
                </a:lnTo>
                <a:lnTo>
                  <a:pt x="0" y="114"/>
                </a:lnTo>
              </a:path>
            </a:pathLst>
          </a:custGeom>
          <a:noFill/>
          <a:ln w="50800" cap="rnd">
            <a:solidFill>
              <a:srgbClr val="FAFD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FFFF00"/>
              </a:solidFill>
              <a:ea typeface="ＭＳ Ｐゴシック" charset="0"/>
            </a:endParaRPr>
          </a:p>
        </p:txBody>
      </p:sp>
      <p:grpSp>
        <p:nvGrpSpPr>
          <p:cNvPr id="3" name="Group 88"/>
          <p:cNvGrpSpPr/>
          <p:nvPr/>
        </p:nvGrpSpPr>
        <p:grpSpPr>
          <a:xfrm>
            <a:off x="1018917" y="3857125"/>
            <a:ext cx="2250087" cy="1724880"/>
            <a:chOff x="825500" y="3490913"/>
            <a:chExt cx="2740025" cy="2135187"/>
          </a:xfrm>
          <a:solidFill>
            <a:srgbClr val="CCFFCC"/>
          </a:solidFill>
        </p:grpSpPr>
        <p:sp>
          <p:nvSpPr>
            <p:cNvPr id="71" name="Oval 4"/>
            <p:cNvSpPr>
              <a:spLocks noChangeArrowheads="1"/>
            </p:cNvSpPr>
            <p:nvPr/>
          </p:nvSpPr>
          <p:spPr bwMode="auto">
            <a:xfrm>
              <a:off x="1579563" y="3490913"/>
              <a:ext cx="646112" cy="571500"/>
            </a:xfrm>
            <a:prstGeom prst="ellipse">
              <a:avLst/>
            </a:prstGeom>
            <a:grpFill/>
            <a:ln w="25400">
              <a:solidFill>
                <a:schemeClr val="tx1"/>
              </a:solidFill>
              <a:round/>
              <a:headEnd/>
              <a:tailEnd/>
            </a:ln>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72" name="Oval 5"/>
            <p:cNvSpPr>
              <a:spLocks noChangeArrowheads="1"/>
            </p:cNvSpPr>
            <p:nvPr/>
          </p:nvSpPr>
          <p:spPr bwMode="auto">
            <a:xfrm>
              <a:off x="2333625" y="3789363"/>
              <a:ext cx="981075" cy="868362"/>
            </a:xfrm>
            <a:prstGeom prst="ellipse">
              <a:avLst/>
            </a:prstGeom>
            <a:grpFill/>
            <a:ln w="25400">
              <a:solidFill>
                <a:schemeClr val="tx1"/>
              </a:solidFill>
              <a:round/>
              <a:headEnd/>
              <a:tailEnd/>
            </a:ln>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73" name="Oval 6"/>
            <p:cNvSpPr>
              <a:spLocks noChangeArrowheads="1"/>
            </p:cNvSpPr>
            <p:nvPr/>
          </p:nvSpPr>
          <p:spPr bwMode="auto">
            <a:xfrm>
              <a:off x="1905000" y="4251325"/>
              <a:ext cx="311150" cy="273050"/>
            </a:xfrm>
            <a:prstGeom prst="ellipse">
              <a:avLst/>
            </a:prstGeom>
            <a:grpFill/>
            <a:ln w="25400">
              <a:solidFill>
                <a:schemeClr val="tx1"/>
              </a:solidFill>
              <a:round/>
              <a:headEnd/>
              <a:tailEnd/>
            </a:ln>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74" name="Oval 7"/>
            <p:cNvSpPr>
              <a:spLocks noChangeArrowheads="1"/>
            </p:cNvSpPr>
            <p:nvPr/>
          </p:nvSpPr>
          <p:spPr bwMode="auto">
            <a:xfrm>
              <a:off x="825500" y="4013200"/>
              <a:ext cx="981075" cy="868363"/>
            </a:xfrm>
            <a:prstGeom prst="ellipse">
              <a:avLst/>
            </a:prstGeom>
            <a:grpFill/>
            <a:ln w="25400">
              <a:solidFill>
                <a:schemeClr val="tx1"/>
              </a:solidFill>
              <a:round/>
              <a:headEnd/>
              <a:tailEnd/>
            </a:ln>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75" name="Oval 8"/>
            <p:cNvSpPr>
              <a:spLocks noChangeArrowheads="1"/>
            </p:cNvSpPr>
            <p:nvPr/>
          </p:nvSpPr>
          <p:spPr bwMode="auto">
            <a:xfrm>
              <a:off x="993775" y="5054600"/>
              <a:ext cx="644525" cy="571500"/>
            </a:xfrm>
            <a:prstGeom prst="ellipse">
              <a:avLst/>
            </a:prstGeom>
            <a:grpFill/>
            <a:ln w="25400">
              <a:solidFill>
                <a:schemeClr val="tx1"/>
              </a:solidFill>
              <a:round/>
              <a:headEnd/>
              <a:tailEnd/>
            </a:ln>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76" name="Oval 9"/>
            <p:cNvSpPr>
              <a:spLocks noChangeArrowheads="1"/>
            </p:cNvSpPr>
            <p:nvPr/>
          </p:nvSpPr>
          <p:spPr bwMode="auto">
            <a:xfrm>
              <a:off x="2921000" y="4757738"/>
              <a:ext cx="644525" cy="569912"/>
            </a:xfrm>
            <a:prstGeom prst="ellipse">
              <a:avLst/>
            </a:prstGeom>
            <a:grpFill/>
            <a:ln w="25400">
              <a:solidFill>
                <a:schemeClr val="tx1"/>
              </a:solidFill>
              <a:round/>
              <a:headEnd/>
              <a:tailEnd/>
            </a:ln>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87" name="Oval 21"/>
            <p:cNvSpPr>
              <a:spLocks noChangeArrowheads="1"/>
            </p:cNvSpPr>
            <p:nvPr/>
          </p:nvSpPr>
          <p:spPr bwMode="auto">
            <a:xfrm>
              <a:off x="1727200" y="4686300"/>
              <a:ext cx="981075" cy="868363"/>
            </a:xfrm>
            <a:prstGeom prst="ellipse">
              <a:avLst/>
            </a:prstGeom>
            <a:grpFill/>
            <a:ln w="25400">
              <a:solidFill>
                <a:schemeClr val="tx1"/>
              </a:solidFill>
              <a:round/>
              <a:headEnd/>
              <a:tailEnd/>
            </a:ln>
            <a:effectLst/>
          </p:spPr>
          <p:txBody>
            <a:bodyPr wrap="none" anchor="ctr"/>
            <a:lstStyle/>
            <a:p>
              <a:pPr>
                <a:defRPr/>
              </a:pPr>
              <a:endParaRPr lang="en-US" dirty="0">
                <a:solidFill>
                  <a:srgbClr val="FFFF00"/>
                </a:solidFill>
                <a:ea typeface="ＭＳ Ｐゴシック" charset="-128"/>
                <a:cs typeface="ＭＳ Ｐゴシック" charset="-128"/>
              </a:endParaRPr>
            </a:p>
          </p:txBody>
        </p:sp>
      </p:grpSp>
      <p:sp>
        <p:nvSpPr>
          <p:cNvPr id="214042" name="Line 26"/>
          <p:cNvSpPr>
            <a:spLocks noChangeShapeType="1"/>
          </p:cNvSpPr>
          <p:nvPr/>
        </p:nvSpPr>
        <p:spPr bwMode="auto">
          <a:xfrm>
            <a:off x="685800" y="1295400"/>
            <a:ext cx="7874000"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20503" name="Rectangle 14"/>
          <p:cNvSpPr>
            <a:spLocks noChangeArrowheads="1"/>
          </p:cNvSpPr>
          <p:nvPr/>
        </p:nvSpPr>
        <p:spPr bwMode="auto">
          <a:xfrm>
            <a:off x="2906484" y="1900696"/>
            <a:ext cx="3352800" cy="103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2400" b="1" dirty="0">
                <a:solidFill>
                  <a:srgbClr val="000000"/>
                </a:solidFill>
                <a:ea typeface="ＭＳ Ｐゴシック" charset="0"/>
              </a:rPr>
              <a:t>•  Adsorption</a:t>
            </a:r>
          </a:p>
          <a:p>
            <a:pPr>
              <a:spcBef>
                <a:spcPct val="50000"/>
              </a:spcBef>
            </a:pPr>
            <a:r>
              <a:rPr lang="en-US" sz="2400" b="1" dirty="0">
                <a:solidFill>
                  <a:srgbClr val="000000"/>
                </a:solidFill>
                <a:ea typeface="ＭＳ Ｐゴシック" charset="0"/>
              </a:rPr>
              <a:t>•  Biodegradation</a:t>
            </a:r>
          </a:p>
        </p:txBody>
      </p:sp>
      <p:sp>
        <p:nvSpPr>
          <p:cNvPr id="37"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11</a:t>
            </a:fld>
            <a:endParaRPr lang="en-US" sz="1400" dirty="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35805711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idx="4294967295"/>
          </p:nvPr>
        </p:nvSpPr>
        <p:spPr bwMode="auto">
          <a:xfrm>
            <a:off x="364067" y="376774"/>
            <a:ext cx="8779933" cy="8771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895350" eaLnBrk="1" hangingPunct="1">
              <a:lnSpc>
                <a:spcPct val="85000"/>
              </a:lnSpc>
              <a:tabLst>
                <a:tab pos="285750" algn="l"/>
              </a:tabLst>
            </a:pPr>
            <a:r>
              <a:rPr lang="en-US" sz="3000" b="1" kern="1200" dirty="0">
                <a:solidFill>
                  <a:srgbClr val="1557A7"/>
                </a:solidFill>
                <a:latin typeface="Arial" charset="0"/>
                <a:ea typeface="ＭＳ Ｐゴシック" charset="0"/>
                <a:cs typeface="Arial" charset="0"/>
              </a:rPr>
              <a:t>New Plume Paradigm  </a:t>
            </a:r>
            <a:br>
              <a:rPr lang="en-US" sz="3000" b="1" kern="1200" dirty="0">
                <a:solidFill>
                  <a:srgbClr val="1557A7"/>
                </a:solidFill>
                <a:latin typeface="Arial" charset="0"/>
                <a:ea typeface="ＭＳ Ｐゴシック" charset="0"/>
                <a:cs typeface="Arial" charset="0"/>
              </a:rPr>
            </a:br>
            <a:r>
              <a:rPr lang="en-US" sz="3000" b="1" kern="1200" dirty="0">
                <a:solidFill>
                  <a:srgbClr val="1557A7"/>
                </a:solidFill>
                <a:latin typeface="Arial" charset="0"/>
                <a:ea typeface="ＭＳ Ｐゴシック" charset="0"/>
                <a:cs typeface="Arial" charset="0"/>
              </a:rPr>
              <a:t>Heterogeneity Rules, Even in </a:t>
            </a:r>
            <a:r>
              <a:rPr lang="ja-JP" altLang="en-US" sz="3000" b="1" kern="1200" dirty="0">
                <a:solidFill>
                  <a:srgbClr val="1557A7"/>
                </a:solidFill>
                <a:latin typeface="Arial" charset="0"/>
                <a:ea typeface="ＭＳ Ｐゴシック" charset="0"/>
                <a:cs typeface="Arial" charset="0"/>
              </a:rPr>
              <a:t>“</a:t>
            </a:r>
            <a:r>
              <a:rPr lang="en-US" altLang="ja-JP" sz="3000" b="1" kern="1200" dirty="0">
                <a:solidFill>
                  <a:srgbClr val="1557A7"/>
                </a:solidFill>
                <a:latin typeface="Arial" charset="0"/>
                <a:ea typeface="ＭＳ Ｐゴシック" charset="0"/>
                <a:cs typeface="Arial" charset="0"/>
              </a:rPr>
              <a:t>Sandy Aquifers</a:t>
            </a:r>
            <a:r>
              <a:rPr lang="ja-JP" altLang="en-US" sz="3000" b="1" kern="1200" dirty="0">
                <a:solidFill>
                  <a:srgbClr val="1557A7"/>
                </a:solidFill>
                <a:latin typeface="Arial" charset="0"/>
                <a:ea typeface="ＭＳ Ｐゴシック" charset="0"/>
                <a:cs typeface="Arial" charset="0"/>
              </a:rPr>
              <a:t>”</a:t>
            </a:r>
            <a:endParaRPr lang="en-US" sz="3000" b="1" kern="1200" dirty="0">
              <a:solidFill>
                <a:srgbClr val="1557A7"/>
              </a:solidFill>
              <a:latin typeface="Arial" charset="0"/>
              <a:ea typeface="ＭＳ Ｐゴシック" charset="0"/>
              <a:cs typeface="Arial" charset="0"/>
            </a:endParaRPr>
          </a:p>
        </p:txBody>
      </p:sp>
      <p:pic>
        <p:nvPicPr>
          <p:cNvPr id="215043" name="Picture 3" descr="1111_ImaGES_REDUCED_photoxsection"/>
          <p:cNvPicPr>
            <a:picLocks noChangeAspect="1" noChangeArrowheads="1"/>
          </p:cNvPicPr>
          <p:nvPr/>
        </p:nvPicPr>
        <p:blipFill>
          <a:blip r:embed="rId2"/>
          <a:srcRect r="1108" b="2129"/>
          <a:stretch>
            <a:fillRect/>
          </a:stretch>
        </p:blipFill>
        <p:spPr bwMode="auto">
          <a:xfrm>
            <a:off x="573088" y="1562104"/>
            <a:ext cx="7939087" cy="4089400"/>
          </a:xfrm>
          <a:prstGeom prst="rect">
            <a:avLst/>
          </a:prstGeom>
          <a:noFill/>
          <a:ln w="19050">
            <a:solidFill>
              <a:schemeClr val="bg1"/>
            </a:solidFill>
            <a:miter lim="800000"/>
            <a:headEnd/>
            <a:tailEnd/>
          </a:ln>
          <a:effectLst>
            <a:outerShdw blurRad="63500" dist="81320" dir="3080412" algn="ctr" rotWithShape="0">
              <a:srgbClr val="969696">
                <a:alpha val="74998"/>
              </a:srgbClr>
            </a:outerShdw>
          </a:effectLst>
        </p:spPr>
      </p:pic>
      <p:sp>
        <p:nvSpPr>
          <p:cNvPr id="87047" name="Text Box 7"/>
          <p:cNvSpPr txBox="1">
            <a:spLocks noChangeArrowheads="1"/>
          </p:cNvSpPr>
          <p:nvPr/>
        </p:nvSpPr>
        <p:spPr bwMode="auto">
          <a:xfrm>
            <a:off x="5257808" y="5978535"/>
            <a:ext cx="2962671" cy="307777"/>
          </a:xfrm>
          <a:prstGeom prst="rect">
            <a:avLst/>
          </a:prstGeom>
          <a:solidFill>
            <a:srgbClr val="193C81"/>
          </a:solidFill>
          <a:ln w="9525">
            <a:solidFill>
              <a:srgbClr val="D9D9D9"/>
            </a:solidFill>
            <a:miter lim="800000"/>
            <a:headEnd/>
            <a:tailEnd/>
          </a:ln>
          <a:effectLst>
            <a:outerShdw blurRad="63500" dist="38099" dir="2700000" algn="ctr" rotWithShape="0">
              <a:schemeClr val="bg2">
                <a:alpha val="74997"/>
              </a:schemeClr>
            </a:outerShdw>
          </a:effectLst>
        </p:spPr>
        <p:txBody>
          <a:bodyPr wrap="none">
            <a:spAutoFit/>
          </a:bodyPr>
          <a:lstStyle/>
          <a:p>
            <a:pPr>
              <a:defRPr/>
            </a:pPr>
            <a:r>
              <a:rPr lang="en-US" sz="1400" dirty="0">
                <a:solidFill>
                  <a:srgbClr val="FFFFFF"/>
                </a:solidFill>
                <a:latin typeface="Arial" pitchFamily="34" charset="0"/>
                <a:ea typeface="ＭＳ Ｐゴシック" pitchFamily="34" charset="-128"/>
                <a:cs typeface="ＭＳ Ｐゴシック" charset="-128"/>
              </a:rPr>
              <a:t>Image from Fred Payne /ARCADIS</a:t>
            </a:r>
          </a:p>
        </p:txBody>
      </p:sp>
      <p:sp>
        <p:nvSpPr>
          <p:cNvPr id="215045" name="Line 5"/>
          <p:cNvSpPr>
            <a:spLocks noChangeShapeType="1"/>
          </p:cNvSpPr>
          <p:nvPr/>
        </p:nvSpPr>
        <p:spPr bwMode="auto">
          <a:xfrm>
            <a:off x="533400" y="1443038"/>
            <a:ext cx="7950200"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21509" name="TextBox 25"/>
          <p:cNvSpPr txBox="1">
            <a:spLocks noChangeArrowheads="1"/>
          </p:cNvSpPr>
          <p:nvPr/>
        </p:nvSpPr>
        <p:spPr bwMode="auto">
          <a:xfrm>
            <a:off x="474663" y="5849938"/>
            <a:ext cx="4521200" cy="9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US" sz="1800" dirty="0">
                <a:solidFill>
                  <a:srgbClr val="000000"/>
                </a:solidFill>
              </a:rPr>
              <a:t>Matrix Diffusion Paradigm:</a:t>
            </a:r>
          </a:p>
          <a:p>
            <a:pPr eaLnBrk="1" hangingPunct="1"/>
            <a:r>
              <a:rPr lang="en-US" sz="1800" i="1" dirty="0">
                <a:solidFill>
                  <a:srgbClr val="000000"/>
                </a:solidFill>
              </a:rPr>
              <a:t>Remediation Hydraulics (CRC Press)</a:t>
            </a:r>
          </a:p>
          <a:p>
            <a:pPr eaLnBrk="1" hangingPunct="1"/>
            <a:r>
              <a:rPr lang="en-US" sz="1800" dirty="0">
                <a:solidFill>
                  <a:srgbClr val="000000"/>
                </a:solidFill>
              </a:rPr>
              <a:t>Fred Payne, Joseph Quinnan, Scott Potter</a:t>
            </a:r>
          </a:p>
        </p:txBody>
      </p:sp>
      <p:sp>
        <p:nvSpPr>
          <p:cNvPr id="30" name="Rectangle 29"/>
          <p:cNvSpPr>
            <a:spLocks noChangeArrowheads="1"/>
          </p:cNvSpPr>
          <p:nvPr/>
        </p:nvSpPr>
        <p:spPr bwMode="auto">
          <a:xfrm>
            <a:off x="7502525" y="1643063"/>
            <a:ext cx="1217613" cy="1641475"/>
          </a:xfrm>
          <a:prstGeom prst="rect">
            <a:avLst/>
          </a:prstGeom>
          <a:solidFill>
            <a:srgbClr val="1D4493"/>
          </a:solidFill>
          <a:ln w="28575">
            <a:noFill/>
            <a:round/>
            <a:headEnd/>
            <a:tailEnd/>
          </a:ln>
          <a:effectLst>
            <a:outerShdw blurRad="63500" dist="38100" dir="2700000" algn="tl" rotWithShape="0">
              <a:srgbClr val="000000">
                <a:alpha val="39998"/>
              </a:srgbClr>
            </a:outerShdw>
          </a:effectLst>
        </p:spPr>
        <p:txBody>
          <a:bodyPr/>
          <a:lstStyle/>
          <a:p>
            <a:pPr>
              <a:defRPr/>
            </a:pPr>
            <a:endParaRPr lang="en-US" dirty="0">
              <a:solidFill>
                <a:srgbClr val="FFFF00"/>
              </a:solidFill>
              <a:latin typeface="Arial" pitchFamily="-112" charset="0"/>
              <a:ea typeface="ＭＳ Ｐゴシック" charset="-128"/>
              <a:cs typeface="ＭＳ Ｐゴシック" charset="-128"/>
            </a:endParaRPr>
          </a:p>
        </p:txBody>
      </p:sp>
      <p:pic>
        <p:nvPicPr>
          <p:cNvPr id="21511"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1901" y="1709746"/>
            <a:ext cx="1068388"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12</a:t>
            </a:fld>
            <a:endParaRPr lang="en-US" sz="1400" dirty="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25668613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740229"/>
            <a:ext cx="9144000" cy="6117771"/>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17" name="Rectangle 16"/>
          <p:cNvSpPr/>
          <p:nvPr/>
        </p:nvSpPr>
        <p:spPr bwMode="auto">
          <a:xfrm>
            <a:off x="551542" y="783771"/>
            <a:ext cx="8113486" cy="5892799"/>
          </a:xfrm>
          <a:prstGeom prst="rect">
            <a:avLst/>
          </a:prstGeom>
          <a:solidFill>
            <a:schemeClr val="bg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pic>
        <p:nvPicPr>
          <p:cNvPr id="216066" name="Picture 2" descr="1111_ImaGES_REDUc_3_xsect_red"/>
          <p:cNvPicPr>
            <a:picLocks noChangeAspect="1" noChangeArrowheads="1"/>
          </p:cNvPicPr>
          <p:nvPr/>
        </p:nvPicPr>
        <p:blipFill>
          <a:blip r:embed="rId2">
            <a:lum contrast="6000"/>
          </a:blip>
          <a:srcRect r="1756" b="404"/>
          <a:stretch>
            <a:fillRect/>
          </a:stretch>
        </p:blipFill>
        <p:spPr bwMode="auto">
          <a:xfrm>
            <a:off x="693054" y="1005114"/>
            <a:ext cx="7816850" cy="5505450"/>
          </a:xfrm>
          <a:prstGeom prst="rect">
            <a:avLst/>
          </a:prstGeom>
          <a:noFill/>
          <a:ln w="38100">
            <a:solidFill>
              <a:schemeClr val="bg1"/>
            </a:solidFill>
            <a:miter lim="800000"/>
            <a:headEnd/>
            <a:tailEnd/>
          </a:ln>
          <a:effectLst>
            <a:outerShdw blurRad="63500" dist="99190" dir="2388334" algn="ctr" rotWithShape="0">
              <a:srgbClr val="777777">
                <a:alpha val="74998"/>
              </a:srgbClr>
            </a:outerShdw>
          </a:effectLst>
        </p:spPr>
      </p:pic>
      <p:sp>
        <p:nvSpPr>
          <p:cNvPr id="22530" name="Rectangle 4"/>
          <p:cNvSpPr>
            <a:spLocks noGrp="1" noChangeArrowheads="1"/>
          </p:cNvSpPr>
          <p:nvPr>
            <p:ph type="title" idx="4294967295"/>
          </p:nvPr>
        </p:nvSpPr>
        <p:spPr bwMode="auto">
          <a:xfrm>
            <a:off x="477156" y="214091"/>
            <a:ext cx="8724900" cy="5109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895350" eaLnBrk="1" hangingPunct="1">
              <a:lnSpc>
                <a:spcPct val="85000"/>
              </a:lnSpc>
              <a:tabLst>
                <a:tab pos="285750" algn="l"/>
              </a:tabLst>
            </a:pPr>
            <a:r>
              <a:rPr lang="en-US" sz="3200" b="1" kern="1200" dirty="0">
                <a:solidFill>
                  <a:srgbClr val="1557A7"/>
                </a:solidFill>
                <a:latin typeface="Arial" charset="0"/>
                <a:ea typeface="ＭＳ Ｐゴシック" charset="0"/>
                <a:cs typeface="Arial" charset="0"/>
              </a:rPr>
              <a:t>New Plume Paradigm  Matrix Diffusion</a:t>
            </a:r>
          </a:p>
        </p:txBody>
      </p:sp>
      <p:sp>
        <p:nvSpPr>
          <p:cNvPr id="22531" name="Rectangle 2"/>
          <p:cNvSpPr>
            <a:spLocks noChangeArrowheads="1"/>
          </p:cNvSpPr>
          <p:nvPr/>
        </p:nvSpPr>
        <p:spPr bwMode="auto">
          <a:xfrm>
            <a:off x="-457200" y="5608638"/>
            <a:ext cx="8229600"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2800" b="1" dirty="0">
              <a:solidFill>
                <a:srgbClr val="006600"/>
              </a:solidFill>
              <a:ea typeface="ＭＳ Ｐゴシック" charset="0"/>
            </a:endParaRPr>
          </a:p>
        </p:txBody>
      </p:sp>
      <p:sp>
        <p:nvSpPr>
          <p:cNvPr id="67591" name="Text Box 7"/>
          <p:cNvSpPr txBox="1">
            <a:spLocks noChangeArrowheads="1"/>
          </p:cNvSpPr>
          <p:nvPr/>
        </p:nvSpPr>
        <p:spPr bwMode="auto">
          <a:xfrm>
            <a:off x="7594824" y="6239337"/>
            <a:ext cx="1449436" cy="307777"/>
          </a:xfrm>
          <a:prstGeom prst="rect">
            <a:avLst/>
          </a:prstGeom>
          <a:solidFill>
            <a:srgbClr val="595959"/>
          </a:solidFill>
          <a:ln w="9525">
            <a:solidFill>
              <a:srgbClr val="D9D9D9"/>
            </a:solidFill>
            <a:miter lim="800000"/>
            <a:headEnd/>
            <a:tailEnd/>
          </a:ln>
          <a:effectLst>
            <a:outerShdw blurRad="63500" dist="38099" dir="2700000" algn="ctr" rotWithShape="0">
              <a:schemeClr val="bg2">
                <a:alpha val="74997"/>
              </a:schemeClr>
            </a:outerShdw>
          </a:effectLst>
        </p:spPr>
        <p:txBody>
          <a:bodyPr wrap="none">
            <a:spAutoFit/>
          </a:bodyPr>
          <a:lstStyle/>
          <a:p>
            <a:pPr>
              <a:defRPr/>
            </a:pPr>
            <a:r>
              <a:rPr lang="en-US" sz="1400" dirty="0">
                <a:solidFill>
                  <a:srgbClr val="FFFFFF"/>
                </a:solidFill>
                <a:latin typeface="Arial" pitchFamily="34" charset="0"/>
                <a:ea typeface="ＭＳ Ｐゴシック" pitchFamily="34" charset="-128"/>
              </a:rPr>
              <a:t>After NRC 2005</a:t>
            </a:r>
          </a:p>
        </p:txBody>
      </p:sp>
      <p:sp>
        <p:nvSpPr>
          <p:cNvPr id="216070" name="Line 6"/>
          <p:cNvSpPr>
            <a:spLocks noChangeShapeType="1"/>
          </p:cNvSpPr>
          <p:nvPr/>
        </p:nvSpPr>
        <p:spPr bwMode="auto">
          <a:xfrm>
            <a:off x="551540" y="742322"/>
            <a:ext cx="8098974"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10"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13</a:t>
            </a:fld>
            <a:endParaRPr lang="en-US" sz="1400" dirty="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21164692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0"/>
          <p:cNvSpPr>
            <a:spLocks noChangeArrowheads="1"/>
          </p:cNvSpPr>
          <p:nvPr/>
        </p:nvSpPr>
        <p:spPr bwMode="auto">
          <a:xfrm>
            <a:off x="2527074" y="3"/>
            <a:ext cx="6616926" cy="6858000"/>
          </a:xfrm>
          <a:prstGeom prst="rect">
            <a:avLst/>
          </a:prstGeom>
          <a:solidFill>
            <a:srgbClr val="2952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30721" name="Rectangle 2"/>
          <p:cNvSpPr>
            <a:spLocks noGrp="1" noChangeArrowheads="1"/>
          </p:cNvSpPr>
          <p:nvPr>
            <p:ph type="title" idx="4294967295"/>
          </p:nvPr>
        </p:nvSpPr>
        <p:spPr bwMode="auto">
          <a:xfrm>
            <a:off x="174172" y="1146625"/>
            <a:ext cx="2331962" cy="26037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895350" eaLnBrk="1" hangingPunct="1">
              <a:lnSpc>
                <a:spcPct val="85000"/>
              </a:lnSpc>
              <a:tabLst>
                <a:tab pos="285750" algn="l"/>
              </a:tabLst>
            </a:pPr>
            <a:r>
              <a:rPr lang="en-US" sz="3200" b="1" kern="1200" dirty="0">
                <a:solidFill>
                  <a:srgbClr val="1557A7"/>
                </a:solidFill>
                <a:latin typeface="Arial" charset="0"/>
                <a:ea typeface="ＭＳ Ｐゴシック" charset="0"/>
                <a:cs typeface="Arial" charset="0"/>
              </a:rPr>
              <a:t>Where is Matrix Diffusion Important?</a:t>
            </a:r>
            <a:br>
              <a:rPr lang="en-US" sz="3200" b="1" kern="1200" dirty="0">
                <a:solidFill>
                  <a:srgbClr val="1557A7"/>
                </a:solidFill>
                <a:latin typeface="Arial" charset="0"/>
                <a:ea typeface="ＭＳ Ｐゴシック" charset="0"/>
                <a:cs typeface="Arial" charset="0"/>
              </a:rPr>
            </a:br>
            <a:r>
              <a:rPr lang="en-US" sz="3200" b="1" kern="1200" dirty="0">
                <a:solidFill>
                  <a:srgbClr val="1557A7"/>
                </a:solidFill>
                <a:latin typeface="Arial" charset="0"/>
                <a:ea typeface="ＭＳ Ｐゴシック" charset="0"/>
                <a:cs typeface="Arial" charset="0"/>
              </a:rPr>
              <a:t/>
            </a:r>
            <a:br>
              <a:rPr lang="en-US" sz="3200" b="1" kern="1200" dirty="0">
                <a:solidFill>
                  <a:srgbClr val="1557A7"/>
                </a:solidFill>
                <a:latin typeface="Arial" charset="0"/>
                <a:ea typeface="ＭＳ Ｐゴシック" charset="0"/>
                <a:cs typeface="Arial" charset="0"/>
              </a:rPr>
            </a:br>
            <a:endParaRPr lang="en-US" sz="3200" b="1" kern="1200" dirty="0">
              <a:solidFill>
                <a:srgbClr val="1557A7"/>
              </a:solidFill>
              <a:latin typeface="Arial" charset="0"/>
              <a:ea typeface="ＭＳ Ｐゴシック" charset="0"/>
              <a:cs typeface="Arial" charset="0"/>
            </a:endParaRPr>
          </a:p>
        </p:txBody>
      </p:sp>
      <p:sp>
        <p:nvSpPr>
          <p:cNvPr id="224259" name="Line 3"/>
          <p:cNvSpPr>
            <a:spLocks noChangeShapeType="1"/>
          </p:cNvSpPr>
          <p:nvPr/>
        </p:nvSpPr>
        <p:spPr bwMode="auto">
          <a:xfrm>
            <a:off x="283634" y="3005667"/>
            <a:ext cx="2002366"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pic>
        <p:nvPicPr>
          <p:cNvPr id="30723" name="Picture 4" descr="1111_ImaGES_REDUc_matrix brown"/>
          <p:cNvPicPr>
            <a:picLocks noChangeAspect="1" noChangeArrowheads="1"/>
          </p:cNvPicPr>
          <p:nvPr/>
        </p:nvPicPr>
        <p:blipFill>
          <a:blip r:embed="rId2">
            <a:lum contrast="6000"/>
            <a:extLst>
              <a:ext uri="{28A0092B-C50C-407E-A947-70E740481C1C}">
                <a14:useLocalDpi xmlns:a14="http://schemas.microsoft.com/office/drawing/2010/main" val="0"/>
              </a:ext>
            </a:extLst>
          </a:blip>
          <a:srcRect l="444" r="938" b="1976"/>
          <a:stretch>
            <a:fillRect/>
          </a:stretch>
        </p:blipFill>
        <p:spPr bwMode="auto">
          <a:xfrm>
            <a:off x="2691965" y="162077"/>
            <a:ext cx="6294796" cy="652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6" name="Text Box 6"/>
          <p:cNvSpPr txBox="1">
            <a:spLocks noChangeArrowheads="1"/>
          </p:cNvSpPr>
          <p:nvPr/>
        </p:nvSpPr>
        <p:spPr bwMode="auto">
          <a:xfrm>
            <a:off x="7206348" y="6017994"/>
            <a:ext cx="1300356" cy="276999"/>
          </a:xfrm>
          <a:prstGeom prst="rect">
            <a:avLst/>
          </a:prstGeom>
          <a:solidFill>
            <a:srgbClr val="D9D9D9"/>
          </a:solidFill>
          <a:ln w="9525">
            <a:solidFill>
              <a:schemeClr val="bg1"/>
            </a:solidFill>
            <a:miter lim="800000"/>
            <a:headEnd/>
            <a:tailEnd/>
          </a:ln>
          <a:effectLst>
            <a:outerShdw blurRad="63500" dist="38099" dir="2700000" algn="ctr" rotWithShape="0">
              <a:schemeClr val="bg2">
                <a:alpha val="74997"/>
              </a:schemeClr>
            </a:outerShdw>
          </a:effectLst>
        </p:spPr>
        <p:txBody>
          <a:bodyPr wrap="none">
            <a:spAutoFit/>
          </a:bodyPr>
          <a:lstStyle/>
          <a:p>
            <a:pPr>
              <a:defRPr/>
            </a:pPr>
            <a:r>
              <a:rPr lang="en-US" sz="1200" b="1" dirty="0">
                <a:solidFill>
                  <a:srgbClr val="000000"/>
                </a:solidFill>
                <a:latin typeface="Arial" pitchFamily="34" charset="0"/>
                <a:ea typeface="ＭＳ Ｐゴシック" pitchFamily="34" charset="-128"/>
              </a:rPr>
              <a:t>After NRC 2005</a:t>
            </a:r>
          </a:p>
        </p:txBody>
      </p:sp>
      <p:sp>
        <p:nvSpPr>
          <p:cNvPr id="2" name="TextBox 1"/>
          <p:cNvSpPr txBox="1"/>
          <p:nvPr/>
        </p:nvSpPr>
        <p:spPr>
          <a:xfrm>
            <a:off x="3420533" y="5842001"/>
            <a:ext cx="1219200" cy="535365"/>
          </a:xfrm>
          <a:prstGeom prst="rect">
            <a:avLst/>
          </a:prstGeom>
          <a:noFill/>
        </p:spPr>
        <p:txBody>
          <a:bodyPr wrap="square" rtlCol="0">
            <a:spAutoFit/>
          </a:bodyPr>
          <a:lstStyle/>
          <a:p>
            <a:pPr algn="ctr"/>
            <a:r>
              <a:rPr lang="en-US" sz="2800" b="1" i="1" dirty="0" smtClean="0">
                <a:solidFill>
                  <a:srgbClr val="FF0000"/>
                </a:solidFill>
                <a:ea typeface="ＭＳ Ｐゴシック" charset="0"/>
              </a:rPr>
              <a:t>YES</a:t>
            </a:r>
            <a:endParaRPr lang="en-US" sz="2800" b="1" i="1" dirty="0">
              <a:solidFill>
                <a:srgbClr val="FF0000"/>
              </a:solidFill>
              <a:ea typeface="ＭＳ Ｐゴシック" charset="0"/>
            </a:endParaRPr>
          </a:p>
        </p:txBody>
      </p:sp>
      <p:sp>
        <p:nvSpPr>
          <p:cNvPr id="8" name="TextBox 7"/>
          <p:cNvSpPr txBox="1"/>
          <p:nvPr/>
        </p:nvSpPr>
        <p:spPr>
          <a:xfrm>
            <a:off x="3420533" y="3776133"/>
            <a:ext cx="1219200" cy="535365"/>
          </a:xfrm>
          <a:prstGeom prst="rect">
            <a:avLst/>
          </a:prstGeom>
          <a:noFill/>
        </p:spPr>
        <p:txBody>
          <a:bodyPr wrap="square" rtlCol="0">
            <a:spAutoFit/>
          </a:bodyPr>
          <a:lstStyle/>
          <a:p>
            <a:pPr algn="ctr"/>
            <a:r>
              <a:rPr lang="en-US" sz="2800" b="1" i="1" dirty="0" smtClean="0">
                <a:solidFill>
                  <a:srgbClr val="FF0000"/>
                </a:solidFill>
                <a:ea typeface="ＭＳ Ｐゴシック" charset="0"/>
              </a:rPr>
              <a:t>YES</a:t>
            </a:r>
            <a:endParaRPr lang="en-US" sz="2800" b="1" i="1" dirty="0">
              <a:solidFill>
                <a:srgbClr val="FF0000"/>
              </a:solidFill>
              <a:ea typeface="ＭＳ Ｐゴシック" charset="0"/>
            </a:endParaRPr>
          </a:p>
        </p:txBody>
      </p:sp>
      <p:sp>
        <p:nvSpPr>
          <p:cNvPr id="11" name="TextBox 10"/>
          <p:cNvSpPr txBox="1"/>
          <p:nvPr/>
        </p:nvSpPr>
        <p:spPr>
          <a:xfrm>
            <a:off x="6705599" y="3742267"/>
            <a:ext cx="1219200" cy="535365"/>
          </a:xfrm>
          <a:prstGeom prst="rect">
            <a:avLst/>
          </a:prstGeom>
          <a:noFill/>
        </p:spPr>
        <p:txBody>
          <a:bodyPr wrap="square" rtlCol="0">
            <a:spAutoFit/>
          </a:bodyPr>
          <a:lstStyle/>
          <a:p>
            <a:pPr algn="ctr"/>
            <a:r>
              <a:rPr lang="en-US" sz="2800" b="1" i="1" dirty="0" smtClean="0">
                <a:solidFill>
                  <a:srgbClr val="FF0000"/>
                </a:solidFill>
                <a:ea typeface="ＭＳ Ｐゴシック" charset="0"/>
              </a:rPr>
              <a:t>YES</a:t>
            </a:r>
            <a:endParaRPr lang="en-US" sz="2800" b="1" i="1" dirty="0">
              <a:solidFill>
                <a:srgbClr val="FF0000"/>
              </a:solidFill>
              <a:ea typeface="ＭＳ Ｐゴシック" charset="0"/>
            </a:endParaRPr>
          </a:p>
        </p:txBody>
      </p:sp>
      <p:sp>
        <p:nvSpPr>
          <p:cNvPr id="12" name="TextBox 11"/>
          <p:cNvSpPr txBox="1"/>
          <p:nvPr/>
        </p:nvSpPr>
        <p:spPr>
          <a:xfrm>
            <a:off x="3522133" y="1490135"/>
            <a:ext cx="1219200" cy="535365"/>
          </a:xfrm>
          <a:prstGeom prst="rect">
            <a:avLst/>
          </a:prstGeom>
          <a:noFill/>
        </p:spPr>
        <p:txBody>
          <a:bodyPr wrap="square" rtlCol="0">
            <a:spAutoFit/>
          </a:bodyPr>
          <a:lstStyle/>
          <a:p>
            <a:pPr algn="ctr"/>
            <a:r>
              <a:rPr lang="en-US" sz="2800" b="1" i="1" dirty="0" smtClean="0">
                <a:solidFill>
                  <a:srgbClr val="FF0000"/>
                </a:solidFill>
                <a:ea typeface="ＭＳ Ｐゴシック" charset="0"/>
              </a:rPr>
              <a:t>?</a:t>
            </a:r>
            <a:endParaRPr lang="en-US" sz="2800" b="1" i="1" dirty="0">
              <a:solidFill>
                <a:srgbClr val="FF0000"/>
              </a:solidFill>
              <a:ea typeface="ＭＳ Ｐゴシック" charset="0"/>
            </a:endParaRPr>
          </a:p>
        </p:txBody>
      </p:sp>
      <p:sp>
        <p:nvSpPr>
          <p:cNvPr id="13" name="TextBox 12"/>
          <p:cNvSpPr txBox="1"/>
          <p:nvPr/>
        </p:nvSpPr>
        <p:spPr>
          <a:xfrm>
            <a:off x="6705600" y="1490135"/>
            <a:ext cx="1219200" cy="535365"/>
          </a:xfrm>
          <a:prstGeom prst="rect">
            <a:avLst/>
          </a:prstGeom>
          <a:noFill/>
        </p:spPr>
        <p:txBody>
          <a:bodyPr wrap="square" rtlCol="0">
            <a:spAutoFit/>
          </a:bodyPr>
          <a:lstStyle/>
          <a:p>
            <a:pPr algn="ctr"/>
            <a:r>
              <a:rPr lang="en-US" sz="2800" b="1" i="1" dirty="0" smtClean="0">
                <a:solidFill>
                  <a:srgbClr val="FF0000"/>
                </a:solidFill>
                <a:ea typeface="ＭＳ Ｐゴシック" charset="0"/>
              </a:rPr>
              <a:t>?</a:t>
            </a:r>
            <a:endParaRPr lang="en-US" sz="2800" b="1" i="1" dirty="0">
              <a:solidFill>
                <a:srgbClr val="FF0000"/>
              </a:solidFill>
              <a:ea typeface="ＭＳ Ｐゴシック" charset="0"/>
            </a:endParaRPr>
          </a:p>
        </p:txBody>
      </p:sp>
      <p:sp>
        <p:nvSpPr>
          <p:cNvPr id="15"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14</a:t>
            </a:fld>
            <a:endParaRPr lang="en-US" sz="1400" dirty="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24596134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utoShape 36"/>
          <p:cNvSpPr>
            <a:spLocks noChangeArrowheads="1"/>
          </p:cNvSpPr>
          <p:nvPr/>
        </p:nvSpPr>
        <p:spPr bwMode="auto">
          <a:xfrm>
            <a:off x="838200" y="2057403"/>
            <a:ext cx="5854700" cy="571500"/>
          </a:xfrm>
          <a:prstGeom prst="roundRect">
            <a:avLst>
              <a:gd name="adj" fmla="val 16667"/>
            </a:avLst>
          </a:prstGeom>
          <a:solidFill>
            <a:srgbClr val="CCECFF"/>
          </a:solidFill>
          <a:ln w="38100">
            <a:noFill/>
            <a:round/>
            <a:headEnd/>
            <a:tailEnd/>
          </a:ln>
          <a:effectLst>
            <a:outerShdw blurRad="63500" dist="53882" dir="2700000" algn="ctr" rotWithShape="0">
              <a:srgbClr val="DDDDDD">
                <a:alpha val="74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37" name="Rectangle 3"/>
          <p:cNvSpPr>
            <a:spLocks noGrp="1" noChangeArrowheads="1"/>
          </p:cNvSpPr>
          <p:nvPr>
            <p:ph type="body" sz="half" idx="4294967295"/>
          </p:nvPr>
        </p:nvSpPr>
        <p:spPr bwMode="auto">
          <a:xfrm>
            <a:off x="769938" y="1570038"/>
            <a:ext cx="8081962" cy="45259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3000" b="1" dirty="0" smtClean="0">
                <a:effectLst>
                  <a:outerShdw blurRad="38100" dist="38100" dir="2700000" algn="tl">
                    <a:srgbClr val="000000">
                      <a:alpha val="43137"/>
                    </a:srgbClr>
                  </a:outerShdw>
                </a:effectLst>
                <a:latin typeface="Arial" charset="0"/>
                <a:ea typeface="ＭＳ Ｐゴシック" charset="0"/>
                <a:cs typeface="Arial" charset="0"/>
              </a:rPr>
              <a:t>Matrix Diffusion Background</a:t>
            </a:r>
            <a:endParaRPr lang="en-US" sz="3000" b="1" dirty="0">
              <a:effectLst>
                <a:outerShdw blurRad="38100" dist="38100" dir="2700000" algn="tl">
                  <a:srgbClr val="000000">
                    <a:alpha val="43137"/>
                  </a:srgbClr>
                </a:outerShdw>
              </a:effectLst>
              <a:latin typeface="Arial" charset="0"/>
              <a:ea typeface="ＭＳ Ｐゴシック" charset="0"/>
              <a:cs typeface="Arial" charset="0"/>
            </a:endParaRPr>
          </a:p>
          <a:p>
            <a:pPr eaLnBrk="1" hangingPunct="1"/>
            <a:r>
              <a:rPr lang="en-US" sz="3000" b="1" dirty="0">
                <a:latin typeface="Arial" charset="0"/>
                <a:ea typeface="ＭＳ Ｐゴシック" charset="0"/>
                <a:cs typeface="Arial" charset="0"/>
              </a:rPr>
              <a:t>Lines of Evidence</a:t>
            </a:r>
          </a:p>
          <a:p>
            <a:pPr eaLnBrk="1" hangingPunct="1"/>
            <a:r>
              <a:rPr lang="en-US" sz="3000" dirty="0" smtClean="0">
                <a:latin typeface="Arial" charset="0"/>
                <a:ea typeface="ＭＳ Ｐゴシック" charset="0"/>
                <a:cs typeface="Arial" charset="0"/>
              </a:rPr>
              <a:t>New Conceptual </a:t>
            </a:r>
            <a:r>
              <a:rPr lang="en-US" sz="3000" dirty="0">
                <a:latin typeface="Arial" charset="0"/>
                <a:ea typeface="ＭＳ Ｐゴシック" charset="0"/>
                <a:cs typeface="Arial" charset="0"/>
              </a:rPr>
              <a:t>Model</a:t>
            </a:r>
          </a:p>
          <a:p>
            <a:pPr eaLnBrk="1" hangingPunct="1"/>
            <a:r>
              <a:rPr lang="en-US" sz="3000" dirty="0" smtClean="0">
                <a:latin typeface="Arial" charset="0"/>
                <a:ea typeface="ＭＳ Ｐゴシック" charset="0"/>
                <a:cs typeface="ＭＳ Ｐゴシック" charset="0"/>
              </a:rPr>
              <a:t>Collecting </a:t>
            </a:r>
            <a:r>
              <a:rPr lang="en-US" sz="3000" dirty="0">
                <a:latin typeface="Arial" charset="0"/>
                <a:ea typeface="ＭＳ Ｐゴシック" charset="0"/>
                <a:cs typeface="ＭＳ Ｐゴシック" charset="0"/>
              </a:rPr>
              <a:t>Field </a:t>
            </a:r>
            <a:r>
              <a:rPr lang="en-US" sz="3000" dirty="0" smtClean="0">
                <a:latin typeface="Arial" charset="0"/>
                <a:ea typeface="ＭＳ Ｐゴシック" charset="0"/>
                <a:cs typeface="ＭＳ Ｐゴシック" charset="0"/>
              </a:rPr>
              <a:t>Samples</a:t>
            </a:r>
            <a:endParaRPr lang="en-US" sz="3000" dirty="0">
              <a:latin typeface="Arial" charset="0"/>
              <a:ea typeface="ＭＳ Ｐゴシック" charset="0"/>
              <a:cs typeface="ＭＳ Ｐゴシック" charset="0"/>
            </a:endParaRPr>
          </a:p>
        </p:txBody>
      </p:sp>
      <p:cxnSp>
        <p:nvCxnSpPr>
          <p:cNvPr id="38" name="Straight Connector 37"/>
          <p:cNvCxnSpPr>
            <a:cxnSpLocks noChangeShapeType="1"/>
          </p:cNvCxnSpPr>
          <p:nvPr/>
        </p:nvCxnSpPr>
        <p:spPr bwMode="auto">
          <a:xfrm>
            <a:off x="928694" y="1220788"/>
            <a:ext cx="6764337"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cxnSp>
      <p:grpSp>
        <p:nvGrpSpPr>
          <p:cNvPr id="39" name="Group 5"/>
          <p:cNvGrpSpPr>
            <a:grpSpLocks/>
          </p:cNvGrpSpPr>
          <p:nvPr/>
        </p:nvGrpSpPr>
        <p:grpSpPr bwMode="auto">
          <a:xfrm>
            <a:off x="7115175" y="482607"/>
            <a:ext cx="1595438" cy="1520825"/>
            <a:chOff x="4482" y="304"/>
            <a:chExt cx="1005" cy="958"/>
          </a:xfrm>
        </p:grpSpPr>
        <p:sp>
          <p:nvSpPr>
            <p:cNvPr id="40" name="AutoShape 6"/>
            <p:cNvSpPr>
              <a:spLocks noChangeAspect="1" noChangeArrowheads="1" noTextEdit="1"/>
            </p:cNvSpPr>
            <p:nvPr/>
          </p:nvSpPr>
          <p:spPr bwMode="auto">
            <a:xfrm>
              <a:off x="4482" y="304"/>
              <a:ext cx="1005" cy="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FFFF00"/>
                </a:solidFill>
                <a:ea typeface="ＭＳ Ｐゴシック" charset="0"/>
              </a:endParaRPr>
            </a:p>
          </p:txBody>
        </p:sp>
        <p:sp>
          <p:nvSpPr>
            <p:cNvPr id="41" name="Freeform 7"/>
            <p:cNvSpPr>
              <a:spLocks/>
            </p:cNvSpPr>
            <p:nvPr/>
          </p:nvSpPr>
          <p:spPr bwMode="auto">
            <a:xfrm>
              <a:off x="4482" y="304"/>
              <a:ext cx="1005" cy="817"/>
            </a:xfrm>
            <a:custGeom>
              <a:avLst/>
              <a:gdLst>
                <a:gd name="T0" fmla="*/ 0 w 3015"/>
                <a:gd name="T1" fmla="*/ 0 h 2450"/>
                <a:gd name="T2" fmla="*/ 0 w 3015"/>
                <a:gd name="T3" fmla="*/ 0 h 2450"/>
                <a:gd name="T4" fmla="*/ 0 w 3015"/>
                <a:gd name="T5" fmla="*/ 0 h 2450"/>
                <a:gd name="T6" fmla="*/ 0 w 3015"/>
                <a:gd name="T7" fmla="*/ 0 h 2450"/>
                <a:gd name="T8" fmla="*/ 0 w 3015"/>
                <a:gd name="T9" fmla="*/ 0 h 2450"/>
                <a:gd name="T10" fmla="*/ 0 60000 65536"/>
                <a:gd name="T11" fmla="*/ 0 60000 65536"/>
                <a:gd name="T12" fmla="*/ 0 60000 65536"/>
                <a:gd name="T13" fmla="*/ 0 60000 65536"/>
                <a:gd name="T14" fmla="*/ 0 60000 65536"/>
                <a:gd name="T15" fmla="*/ 0 w 3015"/>
                <a:gd name="T16" fmla="*/ 0 h 2450"/>
                <a:gd name="T17" fmla="*/ 3015 w 3015"/>
                <a:gd name="T18" fmla="*/ 2450 h 2450"/>
              </a:gdLst>
              <a:ahLst/>
              <a:cxnLst>
                <a:cxn ang="T10">
                  <a:pos x="T0" y="T1"/>
                </a:cxn>
                <a:cxn ang="T11">
                  <a:pos x="T2" y="T3"/>
                </a:cxn>
                <a:cxn ang="T12">
                  <a:pos x="T4" y="T5"/>
                </a:cxn>
                <a:cxn ang="T13">
                  <a:pos x="T6" y="T7"/>
                </a:cxn>
                <a:cxn ang="T14">
                  <a:pos x="T8" y="T9"/>
                </a:cxn>
              </a:cxnLst>
              <a:rect l="T15" t="T16" r="T17" b="T18"/>
              <a:pathLst>
                <a:path w="3015" h="2450">
                  <a:moveTo>
                    <a:pt x="0" y="562"/>
                  </a:moveTo>
                  <a:lnTo>
                    <a:pt x="992" y="2450"/>
                  </a:lnTo>
                  <a:lnTo>
                    <a:pt x="3015" y="1899"/>
                  </a:lnTo>
                  <a:lnTo>
                    <a:pt x="3009" y="0"/>
                  </a:lnTo>
                  <a:lnTo>
                    <a:pt x="0" y="562"/>
                  </a:lnTo>
                  <a:close/>
                </a:path>
              </a:pathLst>
            </a:custGeom>
            <a:solidFill>
              <a:srgbClr val="BFDD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42" name="Rectangle 8"/>
            <p:cNvSpPr>
              <a:spLocks noChangeArrowheads="1"/>
            </p:cNvSpPr>
            <p:nvPr/>
          </p:nvSpPr>
          <p:spPr bwMode="auto">
            <a:xfrm>
              <a:off x="4705" y="304"/>
              <a:ext cx="617" cy="820"/>
            </a:xfrm>
            <a:prstGeom prst="rect">
              <a:avLst/>
            </a:prstGeom>
            <a:solidFill>
              <a:srgbClr val="BFDD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FFFF00"/>
                </a:solidFill>
                <a:ea typeface="ＭＳ Ｐゴシック" charset="0"/>
              </a:endParaRPr>
            </a:p>
          </p:txBody>
        </p:sp>
        <p:sp>
          <p:nvSpPr>
            <p:cNvPr id="43" name="Freeform 9"/>
            <p:cNvSpPr>
              <a:spLocks/>
            </p:cNvSpPr>
            <p:nvPr/>
          </p:nvSpPr>
          <p:spPr bwMode="auto">
            <a:xfrm>
              <a:off x="4595" y="416"/>
              <a:ext cx="179" cy="328"/>
            </a:xfrm>
            <a:custGeom>
              <a:avLst/>
              <a:gdLst>
                <a:gd name="T0" fmla="*/ 0 w 537"/>
                <a:gd name="T1" fmla="*/ 0 h 985"/>
                <a:gd name="T2" fmla="*/ 0 w 537"/>
                <a:gd name="T3" fmla="*/ 0 h 985"/>
                <a:gd name="T4" fmla="*/ 0 w 537"/>
                <a:gd name="T5" fmla="*/ 0 h 985"/>
                <a:gd name="T6" fmla="*/ 0 w 537"/>
                <a:gd name="T7" fmla="*/ 0 h 985"/>
                <a:gd name="T8" fmla="*/ 0 w 537"/>
                <a:gd name="T9" fmla="*/ 0 h 985"/>
                <a:gd name="T10" fmla="*/ 0 w 537"/>
                <a:gd name="T11" fmla="*/ 0 h 985"/>
                <a:gd name="T12" fmla="*/ 0 w 537"/>
                <a:gd name="T13" fmla="*/ 0 h 985"/>
                <a:gd name="T14" fmla="*/ 0 w 537"/>
                <a:gd name="T15" fmla="*/ 0 h 985"/>
                <a:gd name="T16" fmla="*/ 0 w 537"/>
                <a:gd name="T17" fmla="*/ 0 h 985"/>
                <a:gd name="T18" fmla="*/ 0 w 537"/>
                <a:gd name="T19" fmla="*/ 0 h 985"/>
                <a:gd name="T20" fmla="*/ 0 w 537"/>
                <a:gd name="T21" fmla="*/ 0 h 985"/>
                <a:gd name="T22" fmla="*/ 0 w 537"/>
                <a:gd name="T23" fmla="*/ 0 h 985"/>
                <a:gd name="T24" fmla="*/ 0 w 537"/>
                <a:gd name="T25" fmla="*/ 0 h 985"/>
                <a:gd name="T26" fmla="*/ 0 w 537"/>
                <a:gd name="T27" fmla="*/ 0 h 985"/>
                <a:gd name="T28" fmla="*/ 0 w 537"/>
                <a:gd name="T29" fmla="*/ 0 h 985"/>
                <a:gd name="T30" fmla="*/ 0 w 537"/>
                <a:gd name="T31" fmla="*/ 0 h 985"/>
                <a:gd name="T32" fmla="*/ 0 w 537"/>
                <a:gd name="T33" fmla="*/ 0 h 985"/>
                <a:gd name="T34" fmla="*/ 0 w 537"/>
                <a:gd name="T35" fmla="*/ 0 h 985"/>
                <a:gd name="T36" fmla="*/ 0 w 537"/>
                <a:gd name="T37" fmla="*/ 0 h 985"/>
                <a:gd name="T38" fmla="*/ 0 w 537"/>
                <a:gd name="T39" fmla="*/ 0 h 985"/>
                <a:gd name="T40" fmla="*/ 0 w 537"/>
                <a:gd name="T41" fmla="*/ 0 h 985"/>
                <a:gd name="T42" fmla="*/ 0 w 537"/>
                <a:gd name="T43" fmla="*/ 0 h 985"/>
                <a:gd name="T44" fmla="*/ 0 w 537"/>
                <a:gd name="T45" fmla="*/ 0 h 985"/>
                <a:gd name="T46" fmla="*/ 0 w 537"/>
                <a:gd name="T47" fmla="*/ 0 h 985"/>
                <a:gd name="T48" fmla="*/ 0 w 537"/>
                <a:gd name="T49" fmla="*/ 0 h 985"/>
                <a:gd name="T50" fmla="*/ 0 w 537"/>
                <a:gd name="T51" fmla="*/ 0 h 985"/>
                <a:gd name="T52" fmla="*/ 0 w 537"/>
                <a:gd name="T53" fmla="*/ 0 h 985"/>
                <a:gd name="T54" fmla="*/ 0 w 537"/>
                <a:gd name="T55" fmla="*/ 0 h 985"/>
                <a:gd name="T56" fmla="*/ 0 w 537"/>
                <a:gd name="T57" fmla="*/ 0 h 985"/>
                <a:gd name="T58" fmla="*/ 0 w 537"/>
                <a:gd name="T59" fmla="*/ 0 h 985"/>
                <a:gd name="T60" fmla="*/ 0 w 537"/>
                <a:gd name="T61" fmla="*/ 0 h 985"/>
                <a:gd name="T62" fmla="*/ 0 w 537"/>
                <a:gd name="T63" fmla="*/ 0 h 985"/>
                <a:gd name="T64" fmla="*/ 0 w 537"/>
                <a:gd name="T65" fmla="*/ 0 h 985"/>
                <a:gd name="T66" fmla="*/ 0 w 537"/>
                <a:gd name="T67" fmla="*/ 0 h 985"/>
                <a:gd name="T68" fmla="*/ 0 w 537"/>
                <a:gd name="T69" fmla="*/ 0 h 985"/>
                <a:gd name="T70" fmla="*/ 0 w 537"/>
                <a:gd name="T71" fmla="*/ 0 h 985"/>
                <a:gd name="T72" fmla="*/ 0 w 537"/>
                <a:gd name="T73" fmla="*/ 0 h 985"/>
                <a:gd name="T74" fmla="*/ 0 w 537"/>
                <a:gd name="T75" fmla="*/ 0 h 985"/>
                <a:gd name="T76" fmla="*/ 0 w 537"/>
                <a:gd name="T77" fmla="*/ 0 h 985"/>
                <a:gd name="T78" fmla="*/ 0 w 537"/>
                <a:gd name="T79" fmla="*/ 0 h 985"/>
                <a:gd name="T80" fmla="*/ 0 w 537"/>
                <a:gd name="T81" fmla="*/ 0 h 985"/>
                <a:gd name="T82" fmla="*/ 0 w 537"/>
                <a:gd name="T83" fmla="*/ 0 h 985"/>
                <a:gd name="T84" fmla="*/ 0 w 537"/>
                <a:gd name="T85" fmla="*/ 0 h 985"/>
                <a:gd name="T86" fmla="*/ 0 w 537"/>
                <a:gd name="T87" fmla="*/ 0 h 985"/>
                <a:gd name="T88" fmla="*/ 0 w 537"/>
                <a:gd name="T89" fmla="*/ 0 h 985"/>
                <a:gd name="T90" fmla="*/ 0 w 537"/>
                <a:gd name="T91" fmla="*/ 0 h 985"/>
                <a:gd name="T92" fmla="*/ 0 w 537"/>
                <a:gd name="T93" fmla="*/ 0 h 985"/>
                <a:gd name="T94" fmla="*/ 0 w 537"/>
                <a:gd name="T95" fmla="*/ 0 h 985"/>
                <a:gd name="T96" fmla="*/ 0 w 537"/>
                <a:gd name="T97" fmla="*/ 0 h 9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7"/>
                <a:gd name="T148" fmla="*/ 0 h 985"/>
                <a:gd name="T149" fmla="*/ 537 w 537"/>
                <a:gd name="T150" fmla="*/ 985 h 9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7" h="985">
                  <a:moveTo>
                    <a:pt x="427" y="909"/>
                  </a:moveTo>
                  <a:lnTo>
                    <a:pt x="417" y="905"/>
                  </a:lnTo>
                  <a:lnTo>
                    <a:pt x="406" y="902"/>
                  </a:lnTo>
                  <a:lnTo>
                    <a:pt x="396" y="897"/>
                  </a:lnTo>
                  <a:lnTo>
                    <a:pt x="386" y="893"/>
                  </a:lnTo>
                  <a:lnTo>
                    <a:pt x="375" y="888"/>
                  </a:lnTo>
                  <a:lnTo>
                    <a:pt x="365" y="884"/>
                  </a:lnTo>
                  <a:lnTo>
                    <a:pt x="354" y="880"/>
                  </a:lnTo>
                  <a:lnTo>
                    <a:pt x="344" y="875"/>
                  </a:lnTo>
                  <a:lnTo>
                    <a:pt x="350" y="872"/>
                  </a:lnTo>
                  <a:lnTo>
                    <a:pt x="357" y="869"/>
                  </a:lnTo>
                  <a:lnTo>
                    <a:pt x="363" y="866"/>
                  </a:lnTo>
                  <a:lnTo>
                    <a:pt x="369" y="863"/>
                  </a:lnTo>
                  <a:lnTo>
                    <a:pt x="377" y="862"/>
                  </a:lnTo>
                  <a:lnTo>
                    <a:pt x="383" y="859"/>
                  </a:lnTo>
                  <a:lnTo>
                    <a:pt x="389" y="856"/>
                  </a:lnTo>
                  <a:lnTo>
                    <a:pt x="395" y="853"/>
                  </a:lnTo>
                  <a:lnTo>
                    <a:pt x="389" y="842"/>
                  </a:lnTo>
                  <a:lnTo>
                    <a:pt x="384" y="832"/>
                  </a:lnTo>
                  <a:lnTo>
                    <a:pt x="380" y="820"/>
                  </a:lnTo>
                  <a:lnTo>
                    <a:pt x="375" y="809"/>
                  </a:lnTo>
                  <a:lnTo>
                    <a:pt x="363" y="814"/>
                  </a:lnTo>
                  <a:lnTo>
                    <a:pt x="351" y="817"/>
                  </a:lnTo>
                  <a:lnTo>
                    <a:pt x="341" y="821"/>
                  </a:lnTo>
                  <a:lnTo>
                    <a:pt x="329" y="826"/>
                  </a:lnTo>
                  <a:lnTo>
                    <a:pt x="319" y="830"/>
                  </a:lnTo>
                  <a:lnTo>
                    <a:pt x="310" y="835"/>
                  </a:lnTo>
                  <a:lnTo>
                    <a:pt x="299" y="838"/>
                  </a:lnTo>
                  <a:lnTo>
                    <a:pt x="290" y="842"/>
                  </a:lnTo>
                  <a:lnTo>
                    <a:pt x="274" y="830"/>
                  </a:lnTo>
                  <a:lnTo>
                    <a:pt x="258" y="820"/>
                  </a:lnTo>
                  <a:lnTo>
                    <a:pt x="243" y="808"/>
                  </a:lnTo>
                  <a:lnTo>
                    <a:pt x="228" y="796"/>
                  </a:lnTo>
                  <a:lnTo>
                    <a:pt x="214" y="784"/>
                  </a:lnTo>
                  <a:lnTo>
                    <a:pt x="201" y="771"/>
                  </a:lnTo>
                  <a:lnTo>
                    <a:pt x="189" y="759"/>
                  </a:lnTo>
                  <a:lnTo>
                    <a:pt x="177" y="745"/>
                  </a:lnTo>
                  <a:lnTo>
                    <a:pt x="156" y="720"/>
                  </a:lnTo>
                  <a:lnTo>
                    <a:pt x="138" y="693"/>
                  </a:lnTo>
                  <a:lnTo>
                    <a:pt x="124" y="668"/>
                  </a:lnTo>
                  <a:lnTo>
                    <a:pt x="112" y="642"/>
                  </a:lnTo>
                  <a:lnTo>
                    <a:pt x="101" y="617"/>
                  </a:lnTo>
                  <a:lnTo>
                    <a:pt x="94" y="590"/>
                  </a:lnTo>
                  <a:lnTo>
                    <a:pt x="89" y="565"/>
                  </a:lnTo>
                  <a:lnTo>
                    <a:pt x="88" y="539"/>
                  </a:lnTo>
                  <a:lnTo>
                    <a:pt x="329" y="532"/>
                  </a:lnTo>
                  <a:lnTo>
                    <a:pt x="329" y="520"/>
                  </a:lnTo>
                  <a:lnTo>
                    <a:pt x="331" y="510"/>
                  </a:lnTo>
                  <a:lnTo>
                    <a:pt x="331" y="498"/>
                  </a:lnTo>
                  <a:lnTo>
                    <a:pt x="332" y="487"/>
                  </a:lnTo>
                  <a:lnTo>
                    <a:pt x="80" y="495"/>
                  </a:lnTo>
                  <a:lnTo>
                    <a:pt x="89" y="447"/>
                  </a:lnTo>
                  <a:lnTo>
                    <a:pt x="101" y="401"/>
                  </a:lnTo>
                  <a:lnTo>
                    <a:pt x="119" y="358"/>
                  </a:lnTo>
                  <a:lnTo>
                    <a:pt x="140" y="316"/>
                  </a:lnTo>
                  <a:lnTo>
                    <a:pt x="165" y="278"/>
                  </a:lnTo>
                  <a:lnTo>
                    <a:pt x="197" y="243"/>
                  </a:lnTo>
                  <a:lnTo>
                    <a:pt x="231" y="210"/>
                  </a:lnTo>
                  <a:lnTo>
                    <a:pt x="271" y="179"/>
                  </a:lnTo>
                  <a:lnTo>
                    <a:pt x="286" y="185"/>
                  </a:lnTo>
                  <a:lnTo>
                    <a:pt x="302" y="190"/>
                  </a:lnTo>
                  <a:lnTo>
                    <a:pt x="317" y="196"/>
                  </a:lnTo>
                  <a:lnTo>
                    <a:pt x="332" y="202"/>
                  </a:lnTo>
                  <a:lnTo>
                    <a:pt x="347" y="207"/>
                  </a:lnTo>
                  <a:lnTo>
                    <a:pt x="360" y="211"/>
                  </a:lnTo>
                  <a:lnTo>
                    <a:pt x="375" y="216"/>
                  </a:lnTo>
                  <a:lnTo>
                    <a:pt x="390" y="220"/>
                  </a:lnTo>
                  <a:lnTo>
                    <a:pt x="408" y="225"/>
                  </a:lnTo>
                  <a:lnTo>
                    <a:pt x="412" y="214"/>
                  </a:lnTo>
                  <a:lnTo>
                    <a:pt x="418" y="202"/>
                  </a:lnTo>
                  <a:lnTo>
                    <a:pt x="423" y="192"/>
                  </a:lnTo>
                  <a:lnTo>
                    <a:pt x="429" y="182"/>
                  </a:lnTo>
                  <a:lnTo>
                    <a:pt x="409" y="176"/>
                  </a:lnTo>
                  <a:lnTo>
                    <a:pt x="392" y="171"/>
                  </a:lnTo>
                  <a:lnTo>
                    <a:pt x="377" y="167"/>
                  </a:lnTo>
                  <a:lnTo>
                    <a:pt x="362" y="161"/>
                  </a:lnTo>
                  <a:lnTo>
                    <a:pt x="350" y="158"/>
                  </a:lnTo>
                  <a:lnTo>
                    <a:pt x="339" y="153"/>
                  </a:lnTo>
                  <a:lnTo>
                    <a:pt x="331" y="149"/>
                  </a:lnTo>
                  <a:lnTo>
                    <a:pt x="323" y="146"/>
                  </a:lnTo>
                  <a:lnTo>
                    <a:pt x="341" y="134"/>
                  </a:lnTo>
                  <a:lnTo>
                    <a:pt x="360" y="122"/>
                  </a:lnTo>
                  <a:lnTo>
                    <a:pt x="381" y="111"/>
                  </a:lnTo>
                  <a:lnTo>
                    <a:pt x="402" y="99"/>
                  </a:lnTo>
                  <a:lnTo>
                    <a:pt x="423" y="91"/>
                  </a:lnTo>
                  <a:lnTo>
                    <a:pt x="447" y="80"/>
                  </a:lnTo>
                  <a:lnTo>
                    <a:pt x="469" y="71"/>
                  </a:lnTo>
                  <a:lnTo>
                    <a:pt x="494" y="64"/>
                  </a:lnTo>
                  <a:lnTo>
                    <a:pt x="505" y="46"/>
                  </a:lnTo>
                  <a:lnTo>
                    <a:pt x="517" y="29"/>
                  </a:lnTo>
                  <a:lnTo>
                    <a:pt x="527" y="14"/>
                  </a:lnTo>
                  <a:lnTo>
                    <a:pt x="537" y="0"/>
                  </a:lnTo>
                  <a:lnTo>
                    <a:pt x="499" y="12"/>
                  </a:lnTo>
                  <a:lnTo>
                    <a:pt x="463" y="23"/>
                  </a:lnTo>
                  <a:lnTo>
                    <a:pt x="427" y="35"/>
                  </a:lnTo>
                  <a:lnTo>
                    <a:pt x="393" y="49"/>
                  </a:lnTo>
                  <a:lnTo>
                    <a:pt x="359" y="64"/>
                  </a:lnTo>
                  <a:lnTo>
                    <a:pt x="328" y="79"/>
                  </a:lnTo>
                  <a:lnTo>
                    <a:pt x="296" y="95"/>
                  </a:lnTo>
                  <a:lnTo>
                    <a:pt x="268" y="111"/>
                  </a:lnTo>
                  <a:lnTo>
                    <a:pt x="240" y="129"/>
                  </a:lnTo>
                  <a:lnTo>
                    <a:pt x="213" y="147"/>
                  </a:lnTo>
                  <a:lnTo>
                    <a:pt x="188" y="167"/>
                  </a:lnTo>
                  <a:lnTo>
                    <a:pt x="164" y="187"/>
                  </a:lnTo>
                  <a:lnTo>
                    <a:pt x="141" y="208"/>
                  </a:lnTo>
                  <a:lnTo>
                    <a:pt x="119" y="229"/>
                  </a:lnTo>
                  <a:lnTo>
                    <a:pt x="100" y="252"/>
                  </a:lnTo>
                  <a:lnTo>
                    <a:pt x="80" y="275"/>
                  </a:lnTo>
                  <a:lnTo>
                    <a:pt x="61" y="301"/>
                  </a:lnTo>
                  <a:lnTo>
                    <a:pt x="45" y="328"/>
                  </a:lnTo>
                  <a:lnTo>
                    <a:pt x="30" y="355"/>
                  </a:lnTo>
                  <a:lnTo>
                    <a:pt x="19" y="383"/>
                  </a:lnTo>
                  <a:lnTo>
                    <a:pt x="10" y="411"/>
                  </a:lnTo>
                  <a:lnTo>
                    <a:pt x="4" y="440"/>
                  </a:lnTo>
                  <a:lnTo>
                    <a:pt x="1" y="468"/>
                  </a:lnTo>
                  <a:lnTo>
                    <a:pt x="0" y="498"/>
                  </a:lnTo>
                  <a:lnTo>
                    <a:pt x="1" y="532"/>
                  </a:lnTo>
                  <a:lnTo>
                    <a:pt x="6" y="565"/>
                  </a:lnTo>
                  <a:lnTo>
                    <a:pt x="15" y="598"/>
                  </a:lnTo>
                  <a:lnTo>
                    <a:pt x="25" y="629"/>
                  </a:lnTo>
                  <a:lnTo>
                    <a:pt x="39" y="662"/>
                  </a:lnTo>
                  <a:lnTo>
                    <a:pt x="57" y="692"/>
                  </a:lnTo>
                  <a:lnTo>
                    <a:pt x="76" y="723"/>
                  </a:lnTo>
                  <a:lnTo>
                    <a:pt x="100" y="753"/>
                  </a:lnTo>
                  <a:lnTo>
                    <a:pt x="119" y="775"/>
                  </a:lnTo>
                  <a:lnTo>
                    <a:pt x="140" y="797"/>
                  </a:lnTo>
                  <a:lnTo>
                    <a:pt x="162" y="818"/>
                  </a:lnTo>
                  <a:lnTo>
                    <a:pt x="186" y="838"/>
                  </a:lnTo>
                  <a:lnTo>
                    <a:pt x="210" y="857"/>
                  </a:lnTo>
                  <a:lnTo>
                    <a:pt x="235" y="874"/>
                  </a:lnTo>
                  <a:lnTo>
                    <a:pt x="262" y="891"/>
                  </a:lnTo>
                  <a:lnTo>
                    <a:pt x="290" y="906"/>
                  </a:lnTo>
                  <a:lnTo>
                    <a:pt x="313" y="918"/>
                  </a:lnTo>
                  <a:lnTo>
                    <a:pt x="336" y="930"/>
                  </a:lnTo>
                  <a:lnTo>
                    <a:pt x="360" y="941"/>
                  </a:lnTo>
                  <a:lnTo>
                    <a:pt x="384" y="950"/>
                  </a:lnTo>
                  <a:lnTo>
                    <a:pt x="408" y="960"/>
                  </a:lnTo>
                  <a:lnTo>
                    <a:pt x="433" y="969"/>
                  </a:lnTo>
                  <a:lnTo>
                    <a:pt x="457" y="978"/>
                  </a:lnTo>
                  <a:lnTo>
                    <a:pt x="482" y="985"/>
                  </a:lnTo>
                  <a:lnTo>
                    <a:pt x="475" y="976"/>
                  </a:lnTo>
                  <a:lnTo>
                    <a:pt x="467" y="966"/>
                  </a:lnTo>
                  <a:lnTo>
                    <a:pt x="460" y="957"/>
                  </a:lnTo>
                  <a:lnTo>
                    <a:pt x="453" y="947"/>
                  </a:lnTo>
                  <a:lnTo>
                    <a:pt x="447" y="938"/>
                  </a:lnTo>
                  <a:lnTo>
                    <a:pt x="439" y="929"/>
                  </a:lnTo>
                  <a:lnTo>
                    <a:pt x="433" y="918"/>
                  </a:lnTo>
                  <a:lnTo>
                    <a:pt x="427" y="909"/>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44" name="Freeform 10"/>
            <p:cNvSpPr>
              <a:spLocks/>
            </p:cNvSpPr>
            <p:nvPr/>
          </p:nvSpPr>
          <p:spPr bwMode="auto">
            <a:xfrm>
              <a:off x="4846" y="759"/>
              <a:ext cx="72" cy="2"/>
            </a:xfrm>
            <a:custGeom>
              <a:avLst/>
              <a:gdLst>
                <a:gd name="T0" fmla="*/ 0 w 216"/>
                <a:gd name="T1" fmla="*/ 0 h 5"/>
                <a:gd name="T2" fmla="*/ 0 w 216"/>
                <a:gd name="T3" fmla="*/ 0 h 5"/>
                <a:gd name="T4" fmla="*/ 0 w 216"/>
                <a:gd name="T5" fmla="*/ 0 h 5"/>
                <a:gd name="T6" fmla="*/ 0 w 216"/>
                <a:gd name="T7" fmla="*/ 0 h 5"/>
                <a:gd name="T8" fmla="*/ 0 w 216"/>
                <a:gd name="T9" fmla="*/ 0 h 5"/>
                <a:gd name="T10" fmla="*/ 0 w 216"/>
                <a:gd name="T11" fmla="*/ 0 h 5"/>
                <a:gd name="T12" fmla="*/ 0 w 216"/>
                <a:gd name="T13" fmla="*/ 0 h 5"/>
                <a:gd name="T14" fmla="*/ 0 w 216"/>
                <a:gd name="T15" fmla="*/ 0 h 5"/>
                <a:gd name="T16" fmla="*/ 0 w 216"/>
                <a:gd name="T17" fmla="*/ 0 h 5"/>
                <a:gd name="T18" fmla="*/ 0 w 216"/>
                <a:gd name="T19" fmla="*/ 0 h 5"/>
                <a:gd name="T20" fmla="*/ 0 w 216"/>
                <a:gd name="T21" fmla="*/ 0 h 5"/>
                <a:gd name="T22" fmla="*/ 0 w 216"/>
                <a:gd name="T23" fmla="*/ 0 h 5"/>
                <a:gd name="T24" fmla="*/ 0 w 216"/>
                <a:gd name="T25" fmla="*/ 0 h 5"/>
                <a:gd name="T26" fmla="*/ 0 w 216"/>
                <a:gd name="T27" fmla="*/ 0 h 5"/>
                <a:gd name="T28" fmla="*/ 0 w 216"/>
                <a:gd name="T29" fmla="*/ 0 h 5"/>
                <a:gd name="T30" fmla="*/ 0 w 216"/>
                <a:gd name="T31" fmla="*/ 0 h 5"/>
                <a:gd name="T32" fmla="*/ 0 w 216"/>
                <a:gd name="T33" fmla="*/ 0 h 5"/>
                <a:gd name="T34" fmla="*/ 0 w 216"/>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
                <a:gd name="T55" fmla="*/ 0 h 5"/>
                <a:gd name="T56" fmla="*/ 216 w 216"/>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 h="5">
                  <a:moveTo>
                    <a:pt x="216" y="0"/>
                  </a:moveTo>
                  <a:lnTo>
                    <a:pt x="206" y="0"/>
                  </a:lnTo>
                  <a:lnTo>
                    <a:pt x="195" y="2"/>
                  </a:lnTo>
                  <a:lnTo>
                    <a:pt x="186" y="2"/>
                  </a:lnTo>
                  <a:lnTo>
                    <a:pt x="176" y="2"/>
                  </a:lnTo>
                  <a:lnTo>
                    <a:pt x="166" y="3"/>
                  </a:lnTo>
                  <a:lnTo>
                    <a:pt x="155" y="3"/>
                  </a:lnTo>
                  <a:lnTo>
                    <a:pt x="145" y="5"/>
                  </a:lnTo>
                  <a:lnTo>
                    <a:pt x="134" y="5"/>
                  </a:lnTo>
                  <a:lnTo>
                    <a:pt x="118" y="5"/>
                  </a:lnTo>
                  <a:lnTo>
                    <a:pt x="102" y="5"/>
                  </a:lnTo>
                  <a:lnTo>
                    <a:pt x="84" y="5"/>
                  </a:lnTo>
                  <a:lnTo>
                    <a:pt x="67" y="5"/>
                  </a:lnTo>
                  <a:lnTo>
                    <a:pt x="51" y="5"/>
                  </a:lnTo>
                  <a:lnTo>
                    <a:pt x="35" y="3"/>
                  </a:lnTo>
                  <a:lnTo>
                    <a:pt x="17" y="3"/>
                  </a:lnTo>
                  <a:lnTo>
                    <a:pt x="0" y="2"/>
                  </a:lnTo>
                  <a:lnTo>
                    <a:pt x="216" y="0"/>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45" name="Freeform 11"/>
            <p:cNvSpPr>
              <a:spLocks/>
            </p:cNvSpPr>
            <p:nvPr/>
          </p:nvSpPr>
          <p:spPr bwMode="auto">
            <a:xfrm>
              <a:off x="4942" y="401"/>
              <a:ext cx="230" cy="342"/>
            </a:xfrm>
            <a:custGeom>
              <a:avLst/>
              <a:gdLst>
                <a:gd name="T0" fmla="*/ 0 w 690"/>
                <a:gd name="T1" fmla="*/ 0 h 1025"/>
                <a:gd name="T2" fmla="*/ 0 w 690"/>
                <a:gd name="T3" fmla="*/ 0 h 1025"/>
                <a:gd name="T4" fmla="*/ 0 w 690"/>
                <a:gd name="T5" fmla="*/ 0 h 1025"/>
                <a:gd name="T6" fmla="*/ 0 w 690"/>
                <a:gd name="T7" fmla="*/ 0 h 1025"/>
                <a:gd name="T8" fmla="*/ 0 w 690"/>
                <a:gd name="T9" fmla="*/ 0 h 1025"/>
                <a:gd name="T10" fmla="*/ 0 w 690"/>
                <a:gd name="T11" fmla="*/ 0 h 1025"/>
                <a:gd name="T12" fmla="*/ 0 w 690"/>
                <a:gd name="T13" fmla="*/ 0 h 1025"/>
                <a:gd name="T14" fmla="*/ 0 w 690"/>
                <a:gd name="T15" fmla="*/ 0 h 1025"/>
                <a:gd name="T16" fmla="*/ 0 w 690"/>
                <a:gd name="T17" fmla="*/ 0 h 1025"/>
                <a:gd name="T18" fmla="*/ 0 w 690"/>
                <a:gd name="T19" fmla="*/ 0 h 1025"/>
                <a:gd name="T20" fmla="*/ 0 w 690"/>
                <a:gd name="T21" fmla="*/ 0 h 1025"/>
                <a:gd name="T22" fmla="*/ 0 w 690"/>
                <a:gd name="T23" fmla="*/ 0 h 1025"/>
                <a:gd name="T24" fmla="*/ 0 w 690"/>
                <a:gd name="T25" fmla="*/ 0 h 1025"/>
                <a:gd name="T26" fmla="*/ 0 w 690"/>
                <a:gd name="T27" fmla="*/ 0 h 1025"/>
                <a:gd name="T28" fmla="*/ 0 w 690"/>
                <a:gd name="T29" fmla="*/ 0 h 1025"/>
                <a:gd name="T30" fmla="*/ 0 w 690"/>
                <a:gd name="T31" fmla="*/ 0 h 1025"/>
                <a:gd name="T32" fmla="*/ 0 w 690"/>
                <a:gd name="T33" fmla="*/ 0 h 1025"/>
                <a:gd name="T34" fmla="*/ 0 w 690"/>
                <a:gd name="T35" fmla="*/ 0 h 1025"/>
                <a:gd name="T36" fmla="*/ 0 w 690"/>
                <a:gd name="T37" fmla="*/ 0 h 1025"/>
                <a:gd name="T38" fmla="*/ 0 w 690"/>
                <a:gd name="T39" fmla="*/ 0 h 1025"/>
                <a:gd name="T40" fmla="*/ 0 w 690"/>
                <a:gd name="T41" fmla="*/ 0 h 1025"/>
                <a:gd name="T42" fmla="*/ 0 w 690"/>
                <a:gd name="T43" fmla="*/ 0 h 1025"/>
                <a:gd name="T44" fmla="*/ 0 w 690"/>
                <a:gd name="T45" fmla="*/ 0 h 1025"/>
                <a:gd name="T46" fmla="*/ 0 w 690"/>
                <a:gd name="T47" fmla="*/ 0 h 1025"/>
                <a:gd name="T48" fmla="*/ 0 w 690"/>
                <a:gd name="T49" fmla="*/ 0 h 1025"/>
                <a:gd name="T50" fmla="*/ 0 w 690"/>
                <a:gd name="T51" fmla="*/ 0 h 1025"/>
                <a:gd name="T52" fmla="*/ 0 w 690"/>
                <a:gd name="T53" fmla="*/ 0 h 1025"/>
                <a:gd name="T54" fmla="*/ 0 w 690"/>
                <a:gd name="T55" fmla="*/ 0 h 1025"/>
                <a:gd name="T56" fmla="*/ 0 w 690"/>
                <a:gd name="T57" fmla="*/ 0 h 1025"/>
                <a:gd name="T58" fmla="*/ 0 w 690"/>
                <a:gd name="T59" fmla="*/ 0 h 1025"/>
                <a:gd name="T60" fmla="*/ 0 w 690"/>
                <a:gd name="T61" fmla="*/ 0 h 1025"/>
                <a:gd name="T62" fmla="*/ 0 w 690"/>
                <a:gd name="T63" fmla="*/ 0 h 1025"/>
                <a:gd name="T64" fmla="*/ 0 w 690"/>
                <a:gd name="T65" fmla="*/ 0 h 1025"/>
                <a:gd name="T66" fmla="*/ 0 w 690"/>
                <a:gd name="T67" fmla="*/ 0 h 1025"/>
                <a:gd name="T68" fmla="*/ 0 w 690"/>
                <a:gd name="T69" fmla="*/ 0 h 1025"/>
                <a:gd name="T70" fmla="*/ 0 w 690"/>
                <a:gd name="T71" fmla="*/ 0 h 1025"/>
                <a:gd name="T72" fmla="*/ 0 w 690"/>
                <a:gd name="T73" fmla="*/ 0 h 1025"/>
                <a:gd name="T74" fmla="*/ 0 w 690"/>
                <a:gd name="T75" fmla="*/ 0 h 1025"/>
                <a:gd name="T76" fmla="*/ 0 w 690"/>
                <a:gd name="T77" fmla="*/ 0 h 1025"/>
                <a:gd name="T78" fmla="*/ 0 w 690"/>
                <a:gd name="T79" fmla="*/ 0 h 1025"/>
                <a:gd name="T80" fmla="*/ 0 w 690"/>
                <a:gd name="T81" fmla="*/ 0 h 1025"/>
                <a:gd name="T82" fmla="*/ 0 w 690"/>
                <a:gd name="T83" fmla="*/ 0 h 1025"/>
                <a:gd name="T84" fmla="*/ 0 w 690"/>
                <a:gd name="T85" fmla="*/ 0 h 1025"/>
                <a:gd name="T86" fmla="*/ 0 w 690"/>
                <a:gd name="T87" fmla="*/ 0 h 1025"/>
                <a:gd name="T88" fmla="*/ 0 w 690"/>
                <a:gd name="T89" fmla="*/ 0 h 1025"/>
                <a:gd name="T90" fmla="*/ 0 w 690"/>
                <a:gd name="T91" fmla="*/ 0 h 1025"/>
                <a:gd name="T92" fmla="*/ 0 w 690"/>
                <a:gd name="T93" fmla="*/ 0 h 1025"/>
                <a:gd name="T94" fmla="*/ 0 w 690"/>
                <a:gd name="T95" fmla="*/ 0 h 1025"/>
                <a:gd name="T96" fmla="*/ 0 w 690"/>
                <a:gd name="T97" fmla="*/ 0 h 1025"/>
                <a:gd name="T98" fmla="*/ 0 w 690"/>
                <a:gd name="T99" fmla="*/ 0 h 1025"/>
                <a:gd name="T100" fmla="*/ 0 w 690"/>
                <a:gd name="T101" fmla="*/ 0 h 1025"/>
                <a:gd name="T102" fmla="*/ 0 w 690"/>
                <a:gd name="T103" fmla="*/ 0 h 1025"/>
                <a:gd name="T104" fmla="*/ 0 w 690"/>
                <a:gd name="T105" fmla="*/ 0 h 1025"/>
                <a:gd name="T106" fmla="*/ 0 w 690"/>
                <a:gd name="T107" fmla="*/ 0 h 10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90"/>
                <a:gd name="T163" fmla="*/ 0 h 1025"/>
                <a:gd name="T164" fmla="*/ 690 w 690"/>
                <a:gd name="T165" fmla="*/ 1025 h 102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90" h="1025">
                  <a:moveTo>
                    <a:pt x="411" y="123"/>
                  </a:moveTo>
                  <a:lnTo>
                    <a:pt x="389" y="111"/>
                  </a:lnTo>
                  <a:lnTo>
                    <a:pt x="365" y="99"/>
                  </a:lnTo>
                  <a:lnTo>
                    <a:pt x="341" y="88"/>
                  </a:lnTo>
                  <a:lnTo>
                    <a:pt x="317" y="78"/>
                  </a:lnTo>
                  <a:lnTo>
                    <a:pt x="292" y="67"/>
                  </a:lnTo>
                  <a:lnTo>
                    <a:pt x="268" y="58"/>
                  </a:lnTo>
                  <a:lnTo>
                    <a:pt x="243" y="51"/>
                  </a:lnTo>
                  <a:lnTo>
                    <a:pt x="218" y="42"/>
                  </a:lnTo>
                  <a:lnTo>
                    <a:pt x="191" y="35"/>
                  </a:lnTo>
                  <a:lnTo>
                    <a:pt x="165" y="29"/>
                  </a:lnTo>
                  <a:lnTo>
                    <a:pt x="139" y="23"/>
                  </a:lnTo>
                  <a:lnTo>
                    <a:pt x="112" y="17"/>
                  </a:lnTo>
                  <a:lnTo>
                    <a:pt x="84" y="12"/>
                  </a:lnTo>
                  <a:lnTo>
                    <a:pt x="57" y="8"/>
                  </a:lnTo>
                  <a:lnTo>
                    <a:pt x="28" y="3"/>
                  </a:lnTo>
                  <a:lnTo>
                    <a:pt x="0" y="0"/>
                  </a:lnTo>
                  <a:lnTo>
                    <a:pt x="90" y="69"/>
                  </a:lnTo>
                  <a:lnTo>
                    <a:pt x="106" y="73"/>
                  </a:lnTo>
                  <a:lnTo>
                    <a:pt x="124" y="76"/>
                  </a:lnTo>
                  <a:lnTo>
                    <a:pt x="140" y="81"/>
                  </a:lnTo>
                  <a:lnTo>
                    <a:pt x="157" y="85"/>
                  </a:lnTo>
                  <a:lnTo>
                    <a:pt x="174" y="90"/>
                  </a:lnTo>
                  <a:lnTo>
                    <a:pt x="191" y="96"/>
                  </a:lnTo>
                  <a:lnTo>
                    <a:pt x="207" y="100"/>
                  </a:lnTo>
                  <a:lnTo>
                    <a:pt x="224" y="106"/>
                  </a:lnTo>
                  <a:lnTo>
                    <a:pt x="240" y="112"/>
                  </a:lnTo>
                  <a:lnTo>
                    <a:pt x="256" y="118"/>
                  </a:lnTo>
                  <a:lnTo>
                    <a:pt x="271" y="124"/>
                  </a:lnTo>
                  <a:lnTo>
                    <a:pt x="288" y="130"/>
                  </a:lnTo>
                  <a:lnTo>
                    <a:pt x="304" y="138"/>
                  </a:lnTo>
                  <a:lnTo>
                    <a:pt x="319" y="143"/>
                  </a:lnTo>
                  <a:lnTo>
                    <a:pt x="335" y="151"/>
                  </a:lnTo>
                  <a:lnTo>
                    <a:pt x="350" y="158"/>
                  </a:lnTo>
                  <a:lnTo>
                    <a:pt x="335" y="166"/>
                  </a:lnTo>
                  <a:lnTo>
                    <a:pt x="320" y="172"/>
                  </a:lnTo>
                  <a:lnTo>
                    <a:pt x="305" y="178"/>
                  </a:lnTo>
                  <a:lnTo>
                    <a:pt x="292" y="184"/>
                  </a:lnTo>
                  <a:lnTo>
                    <a:pt x="280" y="190"/>
                  </a:lnTo>
                  <a:lnTo>
                    <a:pt x="268" y="194"/>
                  </a:lnTo>
                  <a:lnTo>
                    <a:pt x="256" y="199"/>
                  </a:lnTo>
                  <a:lnTo>
                    <a:pt x="246" y="203"/>
                  </a:lnTo>
                  <a:lnTo>
                    <a:pt x="282" y="239"/>
                  </a:lnTo>
                  <a:lnTo>
                    <a:pt x="301" y="231"/>
                  </a:lnTo>
                  <a:lnTo>
                    <a:pt x="319" y="226"/>
                  </a:lnTo>
                  <a:lnTo>
                    <a:pt x="335" y="218"/>
                  </a:lnTo>
                  <a:lnTo>
                    <a:pt x="350" y="212"/>
                  </a:lnTo>
                  <a:lnTo>
                    <a:pt x="365" y="206"/>
                  </a:lnTo>
                  <a:lnTo>
                    <a:pt x="378" y="200"/>
                  </a:lnTo>
                  <a:lnTo>
                    <a:pt x="390" y="194"/>
                  </a:lnTo>
                  <a:lnTo>
                    <a:pt x="402" y="188"/>
                  </a:lnTo>
                  <a:lnTo>
                    <a:pt x="417" y="197"/>
                  </a:lnTo>
                  <a:lnTo>
                    <a:pt x="432" y="208"/>
                  </a:lnTo>
                  <a:lnTo>
                    <a:pt x="445" y="218"/>
                  </a:lnTo>
                  <a:lnTo>
                    <a:pt x="459" y="229"/>
                  </a:lnTo>
                  <a:lnTo>
                    <a:pt x="472" y="239"/>
                  </a:lnTo>
                  <a:lnTo>
                    <a:pt x="486" y="251"/>
                  </a:lnTo>
                  <a:lnTo>
                    <a:pt x="497" y="264"/>
                  </a:lnTo>
                  <a:lnTo>
                    <a:pt x="509" y="276"/>
                  </a:lnTo>
                  <a:lnTo>
                    <a:pt x="532" y="303"/>
                  </a:lnTo>
                  <a:lnTo>
                    <a:pt x="551" y="330"/>
                  </a:lnTo>
                  <a:lnTo>
                    <a:pt x="569" y="357"/>
                  </a:lnTo>
                  <a:lnTo>
                    <a:pt x="582" y="384"/>
                  </a:lnTo>
                  <a:lnTo>
                    <a:pt x="594" y="410"/>
                  </a:lnTo>
                  <a:lnTo>
                    <a:pt x="602" y="439"/>
                  </a:lnTo>
                  <a:lnTo>
                    <a:pt x="608" y="466"/>
                  </a:lnTo>
                  <a:lnTo>
                    <a:pt x="609" y="494"/>
                  </a:lnTo>
                  <a:lnTo>
                    <a:pt x="384" y="500"/>
                  </a:lnTo>
                  <a:lnTo>
                    <a:pt x="383" y="545"/>
                  </a:lnTo>
                  <a:lnTo>
                    <a:pt x="611" y="539"/>
                  </a:lnTo>
                  <a:lnTo>
                    <a:pt x="611" y="561"/>
                  </a:lnTo>
                  <a:lnTo>
                    <a:pt x="608" y="585"/>
                  </a:lnTo>
                  <a:lnTo>
                    <a:pt x="603" y="607"/>
                  </a:lnTo>
                  <a:lnTo>
                    <a:pt x="597" y="631"/>
                  </a:lnTo>
                  <a:lnTo>
                    <a:pt x="588" y="655"/>
                  </a:lnTo>
                  <a:lnTo>
                    <a:pt x="578" y="679"/>
                  </a:lnTo>
                  <a:lnTo>
                    <a:pt x="564" y="701"/>
                  </a:lnTo>
                  <a:lnTo>
                    <a:pt x="550" y="725"/>
                  </a:lnTo>
                  <a:lnTo>
                    <a:pt x="536" y="745"/>
                  </a:lnTo>
                  <a:lnTo>
                    <a:pt x="523" y="762"/>
                  </a:lnTo>
                  <a:lnTo>
                    <a:pt x="508" y="779"/>
                  </a:lnTo>
                  <a:lnTo>
                    <a:pt x="493" y="795"/>
                  </a:lnTo>
                  <a:lnTo>
                    <a:pt x="477" y="810"/>
                  </a:lnTo>
                  <a:lnTo>
                    <a:pt x="460" y="825"/>
                  </a:lnTo>
                  <a:lnTo>
                    <a:pt x="444" y="839"/>
                  </a:lnTo>
                  <a:lnTo>
                    <a:pt x="426" y="852"/>
                  </a:lnTo>
                  <a:lnTo>
                    <a:pt x="408" y="846"/>
                  </a:lnTo>
                  <a:lnTo>
                    <a:pt x="390" y="840"/>
                  </a:lnTo>
                  <a:lnTo>
                    <a:pt x="374" y="834"/>
                  </a:lnTo>
                  <a:lnTo>
                    <a:pt x="358" y="828"/>
                  </a:lnTo>
                  <a:lnTo>
                    <a:pt x="341" y="824"/>
                  </a:lnTo>
                  <a:lnTo>
                    <a:pt x="326" y="818"/>
                  </a:lnTo>
                  <a:lnTo>
                    <a:pt x="311" y="813"/>
                  </a:lnTo>
                  <a:lnTo>
                    <a:pt x="298" y="809"/>
                  </a:lnTo>
                  <a:lnTo>
                    <a:pt x="289" y="819"/>
                  </a:lnTo>
                  <a:lnTo>
                    <a:pt x="280" y="831"/>
                  </a:lnTo>
                  <a:lnTo>
                    <a:pt x="271" y="841"/>
                  </a:lnTo>
                  <a:lnTo>
                    <a:pt x="264" y="852"/>
                  </a:lnTo>
                  <a:lnTo>
                    <a:pt x="285" y="858"/>
                  </a:lnTo>
                  <a:lnTo>
                    <a:pt x="302" y="864"/>
                  </a:lnTo>
                  <a:lnTo>
                    <a:pt x="319" y="868"/>
                  </a:lnTo>
                  <a:lnTo>
                    <a:pt x="334" y="873"/>
                  </a:lnTo>
                  <a:lnTo>
                    <a:pt x="346" y="877"/>
                  </a:lnTo>
                  <a:lnTo>
                    <a:pt x="356" y="882"/>
                  </a:lnTo>
                  <a:lnTo>
                    <a:pt x="365" y="885"/>
                  </a:lnTo>
                  <a:lnTo>
                    <a:pt x="371" y="888"/>
                  </a:lnTo>
                  <a:lnTo>
                    <a:pt x="353" y="900"/>
                  </a:lnTo>
                  <a:lnTo>
                    <a:pt x="335" y="912"/>
                  </a:lnTo>
                  <a:lnTo>
                    <a:pt x="316" y="922"/>
                  </a:lnTo>
                  <a:lnTo>
                    <a:pt x="296" y="932"/>
                  </a:lnTo>
                  <a:lnTo>
                    <a:pt x="276" y="941"/>
                  </a:lnTo>
                  <a:lnTo>
                    <a:pt x="255" y="950"/>
                  </a:lnTo>
                  <a:lnTo>
                    <a:pt x="232" y="959"/>
                  </a:lnTo>
                  <a:lnTo>
                    <a:pt x="209" y="967"/>
                  </a:lnTo>
                  <a:lnTo>
                    <a:pt x="206" y="980"/>
                  </a:lnTo>
                  <a:lnTo>
                    <a:pt x="201" y="995"/>
                  </a:lnTo>
                  <a:lnTo>
                    <a:pt x="197" y="1010"/>
                  </a:lnTo>
                  <a:lnTo>
                    <a:pt x="192" y="1025"/>
                  </a:lnTo>
                  <a:lnTo>
                    <a:pt x="195" y="1023"/>
                  </a:lnTo>
                  <a:lnTo>
                    <a:pt x="200" y="1022"/>
                  </a:lnTo>
                  <a:lnTo>
                    <a:pt x="203" y="1022"/>
                  </a:lnTo>
                  <a:lnTo>
                    <a:pt x="206" y="1020"/>
                  </a:lnTo>
                  <a:lnTo>
                    <a:pt x="231" y="1012"/>
                  </a:lnTo>
                  <a:lnTo>
                    <a:pt x="256" y="1004"/>
                  </a:lnTo>
                  <a:lnTo>
                    <a:pt x="280" y="994"/>
                  </a:lnTo>
                  <a:lnTo>
                    <a:pt x="304" y="985"/>
                  </a:lnTo>
                  <a:lnTo>
                    <a:pt x="328" y="974"/>
                  </a:lnTo>
                  <a:lnTo>
                    <a:pt x="350" y="964"/>
                  </a:lnTo>
                  <a:lnTo>
                    <a:pt x="372" y="953"/>
                  </a:lnTo>
                  <a:lnTo>
                    <a:pt x="393" y="941"/>
                  </a:lnTo>
                  <a:lnTo>
                    <a:pt x="414" y="931"/>
                  </a:lnTo>
                  <a:lnTo>
                    <a:pt x="435" y="919"/>
                  </a:lnTo>
                  <a:lnTo>
                    <a:pt x="454" y="906"/>
                  </a:lnTo>
                  <a:lnTo>
                    <a:pt x="472" y="892"/>
                  </a:lnTo>
                  <a:lnTo>
                    <a:pt x="492" y="880"/>
                  </a:lnTo>
                  <a:lnTo>
                    <a:pt x="508" y="865"/>
                  </a:lnTo>
                  <a:lnTo>
                    <a:pt x="526" y="852"/>
                  </a:lnTo>
                  <a:lnTo>
                    <a:pt x="542" y="837"/>
                  </a:lnTo>
                  <a:lnTo>
                    <a:pt x="578" y="800"/>
                  </a:lnTo>
                  <a:lnTo>
                    <a:pt x="609" y="762"/>
                  </a:lnTo>
                  <a:lnTo>
                    <a:pt x="634" y="722"/>
                  </a:lnTo>
                  <a:lnTo>
                    <a:pt x="657" y="682"/>
                  </a:lnTo>
                  <a:lnTo>
                    <a:pt x="672" y="639"/>
                  </a:lnTo>
                  <a:lnTo>
                    <a:pt x="684" y="595"/>
                  </a:lnTo>
                  <a:lnTo>
                    <a:pt x="688" y="551"/>
                  </a:lnTo>
                  <a:lnTo>
                    <a:pt x="690" y="504"/>
                  </a:lnTo>
                  <a:lnTo>
                    <a:pt x="688" y="476"/>
                  </a:lnTo>
                  <a:lnTo>
                    <a:pt x="684" y="448"/>
                  </a:lnTo>
                  <a:lnTo>
                    <a:pt x="678" y="419"/>
                  </a:lnTo>
                  <a:lnTo>
                    <a:pt x="669" y="393"/>
                  </a:lnTo>
                  <a:lnTo>
                    <a:pt x="658" y="366"/>
                  </a:lnTo>
                  <a:lnTo>
                    <a:pt x="646" y="340"/>
                  </a:lnTo>
                  <a:lnTo>
                    <a:pt x="631" y="317"/>
                  </a:lnTo>
                  <a:lnTo>
                    <a:pt x="615" y="291"/>
                  </a:lnTo>
                  <a:lnTo>
                    <a:pt x="597" y="269"/>
                  </a:lnTo>
                  <a:lnTo>
                    <a:pt x="576" y="245"/>
                  </a:lnTo>
                  <a:lnTo>
                    <a:pt x="554" y="223"/>
                  </a:lnTo>
                  <a:lnTo>
                    <a:pt x="530" y="202"/>
                  </a:lnTo>
                  <a:lnTo>
                    <a:pt x="503" y="181"/>
                  </a:lnTo>
                  <a:lnTo>
                    <a:pt x="475" y="161"/>
                  </a:lnTo>
                  <a:lnTo>
                    <a:pt x="444" y="142"/>
                  </a:lnTo>
                  <a:lnTo>
                    <a:pt x="411" y="123"/>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46" name="Freeform 12"/>
            <p:cNvSpPr>
              <a:spLocks/>
            </p:cNvSpPr>
            <p:nvPr/>
          </p:nvSpPr>
          <p:spPr bwMode="auto">
            <a:xfrm>
              <a:off x="4914" y="400"/>
              <a:ext cx="156" cy="359"/>
            </a:xfrm>
            <a:custGeom>
              <a:avLst/>
              <a:gdLst>
                <a:gd name="T0" fmla="*/ 0 w 469"/>
                <a:gd name="T1" fmla="*/ 0 h 1078"/>
                <a:gd name="T2" fmla="*/ 0 w 469"/>
                <a:gd name="T3" fmla="*/ 0 h 1078"/>
                <a:gd name="T4" fmla="*/ 0 w 469"/>
                <a:gd name="T5" fmla="*/ 0 h 1078"/>
                <a:gd name="T6" fmla="*/ 0 w 469"/>
                <a:gd name="T7" fmla="*/ 0 h 1078"/>
                <a:gd name="T8" fmla="*/ 0 w 469"/>
                <a:gd name="T9" fmla="*/ 0 h 1078"/>
                <a:gd name="T10" fmla="*/ 0 w 469"/>
                <a:gd name="T11" fmla="*/ 0 h 1078"/>
                <a:gd name="T12" fmla="*/ 0 w 469"/>
                <a:gd name="T13" fmla="*/ 0 h 1078"/>
                <a:gd name="T14" fmla="*/ 0 w 469"/>
                <a:gd name="T15" fmla="*/ 0 h 1078"/>
                <a:gd name="T16" fmla="*/ 0 w 469"/>
                <a:gd name="T17" fmla="*/ 0 h 1078"/>
                <a:gd name="T18" fmla="*/ 0 w 469"/>
                <a:gd name="T19" fmla="*/ 0 h 1078"/>
                <a:gd name="T20" fmla="*/ 0 w 469"/>
                <a:gd name="T21" fmla="*/ 0 h 1078"/>
                <a:gd name="T22" fmla="*/ 0 w 469"/>
                <a:gd name="T23" fmla="*/ 0 h 1078"/>
                <a:gd name="T24" fmla="*/ 0 w 469"/>
                <a:gd name="T25" fmla="*/ 0 h 1078"/>
                <a:gd name="T26" fmla="*/ 0 w 469"/>
                <a:gd name="T27" fmla="*/ 0 h 1078"/>
                <a:gd name="T28" fmla="*/ 0 w 469"/>
                <a:gd name="T29" fmla="*/ 0 h 1078"/>
                <a:gd name="T30" fmla="*/ 0 w 469"/>
                <a:gd name="T31" fmla="*/ 0 h 1078"/>
                <a:gd name="T32" fmla="*/ 0 w 469"/>
                <a:gd name="T33" fmla="*/ 0 h 1078"/>
                <a:gd name="T34" fmla="*/ 0 w 469"/>
                <a:gd name="T35" fmla="*/ 0 h 1078"/>
                <a:gd name="T36" fmla="*/ 0 w 469"/>
                <a:gd name="T37" fmla="*/ 0 h 1078"/>
                <a:gd name="T38" fmla="*/ 0 w 469"/>
                <a:gd name="T39" fmla="*/ 0 h 1078"/>
                <a:gd name="T40" fmla="*/ 0 w 469"/>
                <a:gd name="T41" fmla="*/ 0 h 1078"/>
                <a:gd name="T42" fmla="*/ 0 w 469"/>
                <a:gd name="T43" fmla="*/ 0 h 1078"/>
                <a:gd name="T44" fmla="*/ 0 w 469"/>
                <a:gd name="T45" fmla="*/ 0 h 1078"/>
                <a:gd name="T46" fmla="*/ 0 w 469"/>
                <a:gd name="T47" fmla="*/ 0 h 1078"/>
                <a:gd name="T48" fmla="*/ 0 w 469"/>
                <a:gd name="T49" fmla="*/ 0 h 1078"/>
                <a:gd name="T50" fmla="*/ 0 w 469"/>
                <a:gd name="T51" fmla="*/ 0 h 1078"/>
                <a:gd name="T52" fmla="*/ 0 w 469"/>
                <a:gd name="T53" fmla="*/ 0 h 1078"/>
                <a:gd name="T54" fmla="*/ 0 w 469"/>
                <a:gd name="T55" fmla="*/ 0 h 1078"/>
                <a:gd name="T56" fmla="*/ 0 w 469"/>
                <a:gd name="T57" fmla="*/ 0 h 1078"/>
                <a:gd name="T58" fmla="*/ 0 w 469"/>
                <a:gd name="T59" fmla="*/ 0 h 1078"/>
                <a:gd name="T60" fmla="*/ 0 w 469"/>
                <a:gd name="T61" fmla="*/ 0 h 1078"/>
                <a:gd name="T62" fmla="*/ 0 w 469"/>
                <a:gd name="T63" fmla="*/ 0 h 1078"/>
                <a:gd name="T64" fmla="*/ 0 w 469"/>
                <a:gd name="T65" fmla="*/ 0 h 1078"/>
                <a:gd name="T66" fmla="*/ 0 w 469"/>
                <a:gd name="T67" fmla="*/ 0 h 1078"/>
                <a:gd name="T68" fmla="*/ 0 w 469"/>
                <a:gd name="T69" fmla="*/ 0 h 1078"/>
                <a:gd name="T70" fmla="*/ 0 w 469"/>
                <a:gd name="T71" fmla="*/ 0 h 1078"/>
                <a:gd name="T72" fmla="*/ 0 w 469"/>
                <a:gd name="T73" fmla="*/ 0 h 1078"/>
                <a:gd name="T74" fmla="*/ 0 w 469"/>
                <a:gd name="T75" fmla="*/ 0 h 1078"/>
                <a:gd name="T76" fmla="*/ 0 w 469"/>
                <a:gd name="T77" fmla="*/ 0 h 1078"/>
                <a:gd name="T78" fmla="*/ 0 w 469"/>
                <a:gd name="T79" fmla="*/ 0 h 1078"/>
                <a:gd name="T80" fmla="*/ 0 w 469"/>
                <a:gd name="T81" fmla="*/ 0 h 1078"/>
                <a:gd name="T82" fmla="*/ 0 w 469"/>
                <a:gd name="T83" fmla="*/ 0 h 1078"/>
                <a:gd name="T84" fmla="*/ 0 w 469"/>
                <a:gd name="T85" fmla="*/ 0 h 1078"/>
                <a:gd name="T86" fmla="*/ 0 w 469"/>
                <a:gd name="T87" fmla="*/ 0 h 1078"/>
                <a:gd name="T88" fmla="*/ 0 w 469"/>
                <a:gd name="T89" fmla="*/ 0 h 1078"/>
                <a:gd name="T90" fmla="*/ 0 w 469"/>
                <a:gd name="T91" fmla="*/ 0 h 1078"/>
                <a:gd name="T92" fmla="*/ 0 w 469"/>
                <a:gd name="T93" fmla="*/ 0 h 1078"/>
                <a:gd name="T94" fmla="*/ 0 w 469"/>
                <a:gd name="T95" fmla="*/ 0 h 1078"/>
                <a:gd name="T96" fmla="*/ 0 w 469"/>
                <a:gd name="T97" fmla="*/ 0 h 1078"/>
                <a:gd name="T98" fmla="*/ 0 w 469"/>
                <a:gd name="T99" fmla="*/ 0 h 1078"/>
                <a:gd name="T100" fmla="*/ 0 w 469"/>
                <a:gd name="T101" fmla="*/ 0 h 1078"/>
                <a:gd name="T102" fmla="*/ 0 w 469"/>
                <a:gd name="T103" fmla="*/ 0 h 10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69"/>
                <a:gd name="T157" fmla="*/ 0 h 1078"/>
                <a:gd name="T158" fmla="*/ 469 w 469"/>
                <a:gd name="T159" fmla="*/ 1078 h 10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69" h="1078">
                  <a:moveTo>
                    <a:pt x="146" y="1007"/>
                  </a:moveTo>
                  <a:lnTo>
                    <a:pt x="163" y="992"/>
                  </a:lnTo>
                  <a:lnTo>
                    <a:pt x="179" y="974"/>
                  </a:lnTo>
                  <a:lnTo>
                    <a:pt x="195" y="956"/>
                  </a:lnTo>
                  <a:lnTo>
                    <a:pt x="212" y="935"/>
                  </a:lnTo>
                  <a:lnTo>
                    <a:pt x="228" y="913"/>
                  </a:lnTo>
                  <a:lnTo>
                    <a:pt x="246" y="890"/>
                  </a:lnTo>
                  <a:lnTo>
                    <a:pt x="262" y="865"/>
                  </a:lnTo>
                  <a:lnTo>
                    <a:pt x="280" y="838"/>
                  </a:lnTo>
                  <a:lnTo>
                    <a:pt x="289" y="841"/>
                  </a:lnTo>
                  <a:lnTo>
                    <a:pt x="300" y="843"/>
                  </a:lnTo>
                  <a:lnTo>
                    <a:pt x="309" y="845"/>
                  </a:lnTo>
                  <a:lnTo>
                    <a:pt x="317" y="847"/>
                  </a:lnTo>
                  <a:lnTo>
                    <a:pt x="325" y="850"/>
                  </a:lnTo>
                  <a:lnTo>
                    <a:pt x="334" y="851"/>
                  </a:lnTo>
                  <a:lnTo>
                    <a:pt x="341" y="854"/>
                  </a:lnTo>
                  <a:lnTo>
                    <a:pt x="349" y="856"/>
                  </a:lnTo>
                  <a:lnTo>
                    <a:pt x="356" y="845"/>
                  </a:lnTo>
                  <a:lnTo>
                    <a:pt x="365" y="835"/>
                  </a:lnTo>
                  <a:lnTo>
                    <a:pt x="374" y="823"/>
                  </a:lnTo>
                  <a:lnTo>
                    <a:pt x="383" y="813"/>
                  </a:lnTo>
                  <a:lnTo>
                    <a:pt x="373" y="810"/>
                  </a:lnTo>
                  <a:lnTo>
                    <a:pt x="362" y="807"/>
                  </a:lnTo>
                  <a:lnTo>
                    <a:pt x="352" y="804"/>
                  </a:lnTo>
                  <a:lnTo>
                    <a:pt x="341" y="801"/>
                  </a:lnTo>
                  <a:lnTo>
                    <a:pt x="332" y="799"/>
                  </a:lnTo>
                  <a:lnTo>
                    <a:pt x="323" y="796"/>
                  </a:lnTo>
                  <a:lnTo>
                    <a:pt x="316" y="795"/>
                  </a:lnTo>
                  <a:lnTo>
                    <a:pt x="309" y="792"/>
                  </a:lnTo>
                  <a:lnTo>
                    <a:pt x="329" y="756"/>
                  </a:lnTo>
                  <a:lnTo>
                    <a:pt x="347" y="722"/>
                  </a:lnTo>
                  <a:lnTo>
                    <a:pt x="361" y="689"/>
                  </a:lnTo>
                  <a:lnTo>
                    <a:pt x="374" y="658"/>
                  </a:lnTo>
                  <a:lnTo>
                    <a:pt x="383" y="628"/>
                  </a:lnTo>
                  <a:lnTo>
                    <a:pt x="389" y="601"/>
                  </a:lnTo>
                  <a:lnTo>
                    <a:pt x="392" y="574"/>
                  </a:lnTo>
                  <a:lnTo>
                    <a:pt x="393" y="550"/>
                  </a:lnTo>
                  <a:lnTo>
                    <a:pt x="468" y="549"/>
                  </a:lnTo>
                  <a:lnTo>
                    <a:pt x="469" y="504"/>
                  </a:lnTo>
                  <a:lnTo>
                    <a:pt x="386" y="507"/>
                  </a:lnTo>
                  <a:lnTo>
                    <a:pt x="384" y="479"/>
                  </a:lnTo>
                  <a:lnTo>
                    <a:pt x="380" y="450"/>
                  </a:lnTo>
                  <a:lnTo>
                    <a:pt x="371" y="422"/>
                  </a:lnTo>
                  <a:lnTo>
                    <a:pt x="362" y="392"/>
                  </a:lnTo>
                  <a:lnTo>
                    <a:pt x="349" y="362"/>
                  </a:lnTo>
                  <a:lnTo>
                    <a:pt x="332" y="332"/>
                  </a:lnTo>
                  <a:lnTo>
                    <a:pt x="314" y="301"/>
                  </a:lnTo>
                  <a:lnTo>
                    <a:pt x="294" y="268"/>
                  </a:lnTo>
                  <a:lnTo>
                    <a:pt x="304" y="265"/>
                  </a:lnTo>
                  <a:lnTo>
                    <a:pt x="313" y="262"/>
                  </a:lnTo>
                  <a:lnTo>
                    <a:pt x="322" y="258"/>
                  </a:lnTo>
                  <a:lnTo>
                    <a:pt x="332" y="255"/>
                  </a:lnTo>
                  <a:lnTo>
                    <a:pt x="341" y="252"/>
                  </a:lnTo>
                  <a:lnTo>
                    <a:pt x="350" y="249"/>
                  </a:lnTo>
                  <a:lnTo>
                    <a:pt x="358" y="246"/>
                  </a:lnTo>
                  <a:lnTo>
                    <a:pt x="367" y="243"/>
                  </a:lnTo>
                  <a:lnTo>
                    <a:pt x="331" y="207"/>
                  </a:lnTo>
                  <a:lnTo>
                    <a:pt x="329" y="207"/>
                  </a:lnTo>
                  <a:lnTo>
                    <a:pt x="326" y="209"/>
                  </a:lnTo>
                  <a:lnTo>
                    <a:pt x="325" y="209"/>
                  </a:lnTo>
                  <a:lnTo>
                    <a:pt x="322" y="210"/>
                  </a:lnTo>
                  <a:lnTo>
                    <a:pt x="268" y="230"/>
                  </a:lnTo>
                  <a:lnTo>
                    <a:pt x="250" y="204"/>
                  </a:lnTo>
                  <a:lnTo>
                    <a:pt x="233" y="182"/>
                  </a:lnTo>
                  <a:lnTo>
                    <a:pt x="213" y="159"/>
                  </a:lnTo>
                  <a:lnTo>
                    <a:pt x="194" y="137"/>
                  </a:lnTo>
                  <a:lnTo>
                    <a:pt x="173" y="118"/>
                  </a:lnTo>
                  <a:lnTo>
                    <a:pt x="152" y="97"/>
                  </a:lnTo>
                  <a:lnTo>
                    <a:pt x="130" y="79"/>
                  </a:lnTo>
                  <a:lnTo>
                    <a:pt x="108" y="61"/>
                  </a:lnTo>
                  <a:lnTo>
                    <a:pt x="116" y="62"/>
                  </a:lnTo>
                  <a:lnTo>
                    <a:pt x="124" y="64"/>
                  </a:lnTo>
                  <a:lnTo>
                    <a:pt x="133" y="65"/>
                  </a:lnTo>
                  <a:lnTo>
                    <a:pt x="142" y="67"/>
                  </a:lnTo>
                  <a:lnTo>
                    <a:pt x="149" y="68"/>
                  </a:lnTo>
                  <a:lnTo>
                    <a:pt x="158" y="70"/>
                  </a:lnTo>
                  <a:lnTo>
                    <a:pt x="166" y="71"/>
                  </a:lnTo>
                  <a:lnTo>
                    <a:pt x="175" y="73"/>
                  </a:lnTo>
                  <a:lnTo>
                    <a:pt x="85" y="4"/>
                  </a:lnTo>
                  <a:lnTo>
                    <a:pt x="75" y="4"/>
                  </a:lnTo>
                  <a:lnTo>
                    <a:pt x="64" y="3"/>
                  </a:lnTo>
                  <a:lnTo>
                    <a:pt x="54" y="3"/>
                  </a:lnTo>
                  <a:lnTo>
                    <a:pt x="44" y="1"/>
                  </a:lnTo>
                  <a:lnTo>
                    <a:pt x="33" y="1"/>
                  </a:lnTo>
                  <a:lnTo>
                    <a:pt x="23" y="0"/>
                  </a:lnTo>
                  <a:lnTo>
                    <a:pt x="11" y="0"/>
                  </a:lnTo>
                  <a:lnTo>
                    <a:pt x="0" y="0"/>
                  </a:lnTo>
                  <a:lnTo>
                    <a:pt x="3" y="12"/>
                  </a:lnTo>
                  <a:lnTo>
                    <a:pt x="5" y="25"/>
                  </a:lnTo>
                  <a:lnTo>
                    <a:pt x="8" y="40"/>
                  </a:lnTo>
                  <a:lnTo>
                    <a:pt x="9" y="55"/>
                  </a:lnTo>
                  <a:lnTo>
                    <a:pt x="11" y="55"/>
                  </a:lnTo>
                  <a:lnTo>
                    <a:pt x="38" y="74"/>
                  </a:lnTo>
                  <a:lnTo>
                    <a:pt x="63" y="95"/>
                  </a:lnTo>
                  <a:lnTo>
                    <a:pt x="87" y="118"/>
                  </a:lnTo>
                  <a:lnTo>
                    <a:pt x="112" y="140"/>
                  </a:lnTo>
                  <a:lnTo>
                    <a:pt x="134" y="164"/>
                  </a:lnTo>
                  <a:lnTo>
                    <a:pt x="157" y="189"/>
                  </a:lnTo>
                  <a:lnTo>
                    <a:pt x="178" y="216"/>
                  </a:lnTo>
                  <a:lnTo>
                    <a:pt x="198" y="244"/>
                  </a:lnTo>
                  <a:lnTo>
                    <a:pt x="183" y="250"/>
                  </a:lnTo>
                  <a:lnTo>
                    <a:pt x="167" y="255"/>
                  </a:lnTo>
                  <a:lnTo>
                    <a:pt x="149" y="259"/>
                  </a:lnTo>
                  <a:lnTo>
                    <a:pt x="128" y="264"/>
                  </a:lnTo>
                  <a:lnTo>
                    <a:pt x="106" y="268"/>
                  </a:lnTo>
                  <a:lnTo>
                    <a:pt x="81" y="273"/>
                  </a:lnTo>
                  <a:lnTo>
                    <a:pt x="54" y="277"/>
                  </a:lnTo>
                  <a:lnTo>
                    <a:pt x="26" y="280"/>
                  </a:lnTo>
                  <a:lnTo>
                    <a:pt x="26" y="292"/>
                  </a:lnTo>
                  <a:lnTo>
                    <a:pt x="26" y="304"/>
                  </a:lnTo>
                  <a:lnTo>
                    <a:pt x="26" y="318"/>
                  </a:lnTo>
                  <a:lnTo>
                    <a:pt x="27" y="329"/>
                  </a:lnTo>
                  <a:lnTo>
                    <a:pt x="49" y="326"/>
                  </a:lnTo>
                  <a:lnTo>
                    <a:pt x="72" y="322"/>
                  </a:lnTo>
                  <a:lnTo>
                    <a:pt x="94" y="318"/>
                  </a:lnTo>
                  <a:lnTo>
                    <a:pt x="119" y="313"/>
                  </a:lnTo>
                  <a:lnTo>
                    <a:pt x="145" y="307"/>
                  </a:lnTo>
                  <a:lnTo>
                    <a:pt x="170" y="301"/>
                  </a:lnTo>
                  <a:lnTo>
                    <a:pt x="197" y="294"/>
                  </a:lnTo>
                  <a:lnTo>
                    <a:pt x="225" y="286"/>
                  </a:lnTo>
                  <a:lnTo>
                    <a:pt x="233" y="294"/>
                  </a:lnTo>
                  <a:lnTo>
                    <a:pt x="240" y="304"/>
                  </a:lnTo>
                  <a:lnTo>
                    <a:pt x="247" y="315"/>
                  </a:lnTo>
                  <a:lnTo>
                    <a:pt x="253" y="326"/>
                  </a:lnTo>
                  <a:lnTo>
                    <a:pt x="261" y="340"/>
                  </a:lnTo>
                  <a:lnTo>
                    <a:pt x="268" y="355"/>
                  </a:lnTo>
                  <a:lnTo>
                    <a:pt x="274" y="370"/>
                  </a:lnTo>
                  <a:lnTo>
                    <a:pt x="282" y="388"/>
                  </a:lnTo>
                  <a:lnTo>
                    <a:pt x="294" y="422"/>
                  </a:lnTo>
                  <a:lnTo>
                    <a:pt x="303" y="453"/>
                  </a:lnTo>
                  <a:lnTo>
                    <a:pt x="307" y="483"/>
                  </a:lnTo>
                  <a:lnTo>
                    <a:pt x="310" y="508"/>
                  </a:lnTo>
                  <a:lnTo>
                    <a:pt x="29" y="517"/>
                  </a:lnTo>
                  <a:lnTo>
                    <a:pt x="29" y="528"/>
                  </a:lnTo>
                  <a:lnTo>
                    <a:pt x="29" y="540"/>
                  </a:lnTo>
                  <a:lnTo>
                    <a:pt x="29" y="550"/>
                  </a:lnTo>
                  <a:lnTo>
                    <a:pt x="29" y="562"/>
                  </a:lnTo>
                  <a:lnTo>
                    <a:pt x="312" y="553"/>
                  </a:lnTo>
                  <a:lnTo>
                    <a:pt x="312" y="579"/>
                  </a:lnTo>
                  <a:lnTo>
                    <a:pt x="309" y="605"/>
                  </a:lnTo>
                  <a:lnTo>
                    <a:pt x="303" y="632"/>
                  </a:lnTo>
                  <a:lnTo>
                    <a:pt x="295" y="661"/>
                  </a:lnTo>
                  <a:lnTo>
                    <a:pt x="285" y="689"/>
                  </a:lnTo>
                  <a:lnTo>
                    <a:pt x="271" y="719"/>
                  </a:lnTo>
                  <a:lnTo>
                    <a:pt x="256" y="750"/>
                  </a:lnTo>
                  <a:lnTo>
                    <a:pt x="239" y="781"/>
                  </a:lnTo>
                  <a:lnTo>
                    <a:pt x="213" y="774"/>
                  </a:lnTo>
                  <a:lnTo>
                    <a:pt x="188" y="768"/>
                  </a:lnTo>
                  <a:lnTo>
                    <a:pt x="161" y="763"/>
                  </a:lnTo>
                  <a:lnTo>
                    <a:pt x="134" y="757"/>
                  </a:lnTo>
                  <a:lnTo>
                    <a:pt x="108" y="755"/>
                  </a:lnTo>
                  <a:lnTo>
                    <a:pt x="79" y="752"/>
                  </a:lnTo>
                  <a:lnTo>
                    <a:pt x="52" y="749"/>
                  </a:lnTo>
                  <a:lnTo>
                    <a:pt x="24" y="747"/>
                  </a:lnTo>
                  <a:lnTo>
                    <a:pt x="24" y="759"/>
                  </a:lnTo>
                  <a:lnTo>
                    <a:pt x="24" y="771"/>
                  </a:lnTo>
                  <a:lnTo>
                    <a:pt x="24" y="784"/>
                  </a:lnTo>
                  <a:lnTo>
                    <a:pt x="23" y="796"/>
                  </a:lnTo>
                  <a:lnTo>
                    <a:pt x="46" y="798"/>
                  </a:lnTo>
                  <a:lnTo>
                    <a:pt x="70" y="801"/>
                  </a:lnTo>
                  <a:lnTo>
                    <a:pt x="94" y="802"/>
                  </a:lnTo>
                  <a:lnTo>
                    <a:pt x="119" y="805"/>
                  </a:lnTo>
                  <a:lnTo>
                    <a:pt x="143" y="808"/>
                  </a:lnTo>
                  <a:lnTo>
                    <a:pt x="167" y="813"/>
                  </a:lnTo>
                  <a:lnTo>
                    <a:pt x="191" y="817"/>
                  </a:lnTo>
                  <a:lnTo>
                    <a:pt x="215" y="822"/>
                  </a:lnTo>
                  <a:lnTo>
                    <a:pt x="188" y="859"/>
                  </a:lnTo>
                  <a:lnTo>
                    <a:pt x="164" y="892"/>
                  </a:lnTo>
                  <a:lnTo>
                    <a:pt x="140" y="923"/>
                  </a:lnTo>
                  <a:lnTo>
                    <a:pt x="118" y="950"/>
                  </a:lnTo>
                  <a:lnTo>
                    <a:pt x="97" y="974"/>
                  </a:lnTo>
                  <a:lnTo>
                    <a:pt x="78" y="995"/>
                  </a:lnTo>
                  <a:lnTo>
                    <a:pt x="60" y="1013"/>
                  </a:lnTo>
                  <a:lnTo>
                    <a:pt x="44" y="1027"/>
                  </a:lnTo>
                  <a:lnTo>
                    <a:pt x="15" y="1029"/>
                  </a:lnTo>
                  <a:lnTo>
                    <a:pt x="14" y="1042"/>
                  </a:lnTo>
                  <a:lnTo>
                    <a:pt x="14" y="1054"/>
                  </a:lnTo>
                  <a:lnTo>
                    <a:pt x="14" y="1066"/>
                  </a:lnTo>
                  <a:lnTo>
                    <a:pt x="12" y="1078"/>
                  </a:lnTo>
                  <a:lnTo>
                    <a:pt x="29" y="1077"/>
                  </a:lnTo>
                  <a:lnTo>
                    <a:pt x="46" y="1075"/>
                  </a:lnTo>
                  <a:lnTo>
                    <a:pt x="63" y="1072"/>
                  </a:lnTo>
                  <a:lnTo>
                    <a:pt x="81" y="1071"/>
                  </a:lnTo>
                  <a:lnTo>
                    <a:pt x="97" y="1068"/>
                  </a:lnTo>
                  <a:lnTo>
                    <a:pt x="113" y="1065"/>
                  </a:lnTo>
                  <a:lnTo>
                    <a:pt x="130" y="1062"/>
                  </a:lnTo>
                  <a:lnTo>
                    <a:pt x="148" y="1059"/>
                  </a:lnTo>
                  <a:lnTo>
                    <a:pt x="164" y="1056"/>
                  </a:lnTo>
                  <a:lnTo>
                    <a:pt x="180" y="1053"/>
                  </a:lnTo>
                  <a:lnTo>
                    <a:pt x="197" y="1050"/>
                  </a:lnTo>
                  <a:lnTo>
                    <a:pt x="213" y="1045"/>
                  </a:lnTo>
                  <a:lnTo>
                    <a:pt x="230" y="1041"/>
                  </a:lnTo>
                  <a:lnTo>
                    <a:pt x="245" y="1038"/>
                  </a:lnTo>
                  <a:lnTo>
                    <a:pt x="261" y="1033"/>
                  </a:lnTo>
                  <a:lnTo>
                    <a:pt x="277" y="1029"/>
                  </a:lnTo>
                  <a:lnTo>
                    <a:pt x="282" y="1014"/>
                  </a:lnTo>
                  <a:lnTo>
                    <a:pt x="286" y="999"/>
                  </a:lnTo>
                  <a:lnTo>
                    <a:pt x="291" y="984"/>
                  </a:lnTo>
                  <a:lnTo>
                    <a:pt x="294" y="971"/>
                  </a:lnTo>
                  <a:lnTo>
                    <a:pt x="277" y="977"/>
                  </a:lnTo>
                  <a:lnTo>
                    <a:pt x="259" y="981"/>
                  </a:lnTo>
                  <a:lnTo>
                    <a:pt x="242" y="986"/>
                  </a:lnTo>
                  <a:lnTo>
                    <a:pt x="224" y="990"/>
                  </a:lnTo>
                  <a:lnTo>
                    <a:pt x="204" y="995"/>
                  </a:lnTo>
                  <a:lnTo>
                    <a:pt x="185" y="999"/>
                  </a:lnTo>
                  <a:lnTo>
                    <a:pt x="166" y="1004"/>
                  </a:lnTo>
                  <a:lnTo>
                    <a:pt x="146" y="1007"/>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47" name="Freeform 13"/>
            <p:cNvSpPr>
              <a:spLocks/>
            </p:cNvSpPr>
            <p:nvPr/>
          </p:nvSpPr>
          <p:spPr bwMode="auto">
            <a:xfrm>
              <a:off x="4704" y="401"/>
              <a:ext cx="149" cy="359"/>
            </a:xfrm>
            <a:custGeom>
              <a:avLst/>
              <a:gdLst>
                <a:gd name="T0" fmla="*/ 0 w 447"/>
                <a:gd name="T1" fmla="*/ 0 h 1076"/>
                <a:gd name="T2" fmla="*/ 0 w 447"/>
                <a:gd name="T3" fmla="*/ 0 h 1076"/>
                <a:gd name="T4" fmla="*/ 0 w 447"/>
                <a:gd name="T5" fmla="*/ 0 h 1076"/>
                <a:gd name="T6" fmla="*/ 0 w 447"/>
                <a:gd name="T7" fmla="*/ 0 h 1076"/>
                <a:gd name="T8" fmla="*/ 0 w 447"/>
                <a:gd name="T9" fmla="*/ 0 h 1076"/>
                <a:gd name="T10" fmla="*/ 0 w 447"/>
                <a:gd name="T11" fmla="*/ 0 h 1076"/>
                <a:gd name="T12" fmla="*/ 0 w 447"/>
                <a:gd name="T13" fmla="*/ 0 h 1076"/>
                <a:gd name="T14" fmla="*/ 0 w 447"/>
                <a:gd name="T15" fmla="*/ 0 h 1076"/>
                <a:gd name="T16" fmla="*/ 0 w 447"/>
                <a:gd name="T17" fmla="*/ 0 h 1076"/>
                <a:gd name="T18" fmla="*/ 0 w 447"/>
                <a:gd name="T19" fmla="*/ 0 h 1076"/>
                <a:gd name="T20" fmla="*/ 0 w 447"/>
                <a:gd name="T21" fmla="*/ 0 h 1076"/>
                <a:gd name="T22" fmla="*/ 0 w 447"/>
                <a:gd name="T23" fmla="*/ 0 h 1076"/>
                <a:gd name="T24" fmla="*/ 0 w 447"/>
                <a:gd name="T25" fmla="*/ 0 h 1076"/>
                <a:gd name="T26" fmla="*/ 0 w 447"/>
                <a:gd name="T27" fmla="*/ 0 h 1076"/>
                <a:gd name="T28" fmla="*/ 0 w 447"/>
                <a:gd name="T29" fmla="*/ 0 h 1076"/>
                <a:gd name="T30" fmla="*/ 0 w 447"/>
                <a:gd name="T31" fmla="*/ 0 h 1076"/>
                <a:gd name="T32" fmla="*/ 0 w 447"/>
                <a:gd name="T33" fmla="*/ 0 h 1076"/>
                <a:gd name="T34" fmla="*/ 0 w 447"/>
                <a:gd name="T35" fmla="*/ 0 h 1076"/>
                <a:gd name="T36" fmla="*/ 0 w 447"/>
                <a:gd name="T37" fmla="*/ 0 h 1076"/>
                <a:gd name="T38" fmla="*/ 0 w 447"/>
                <a:gd name="T39" fmla="*/ 0 h 1076"/>
                <a:gd name="T40" fmla="*/ 0 w 447"/>
                <a:gd name="T41" fmla="*/ 0 h 1076"/>
                <a:gd name="T42" fmla="*/ 0 w 447"/>
                <a:gd name="T43" fmla="*/ 0 h 1076"/>
                <a:gd name="T44" fmla="*/ 0 w 447"/>
                <a:gd name="T45" fmla="*/ 0 h 1076"/>
                <a:gd name="T46" fmla="*/ 0 w 447"/>
                <a:gd name="T47" fmla="*/ 0 h 1076"/>
                <a:gd name="T48" fmla="*/ 0 w 447"/>
                <a:gd name="T49" fmla="*/ 0 h 1076"/>
                <a:gd name="T50" fmla="*/ 0 w 447"/>
                <a:gd name="T51" fmla="*/ 0 h 1076"/>
                <a:gd name="T52" fmla="*/ 0 w 447"/>
                <a:gd name="T53" fmla="*/ 0 h 1076"/>
                <a:gd name="T54" fmla="*/ 0 w 447"/>
                <a:gd name="T55" fmla="*/ 0 h 1076"/>
                <a:gd name="T56" fmla="*/ 0 w 447"/>
                <a:gd name="T57" fmla="*/ 0 h 1076"/>
                <a:gd name="T58" fmla="*/ 0 w 447"/>
                <a:gd name="T59" fmla="*/ 0 h 1076"/>
                <a:gd name="T60" fmla="*/ 0 w 447"/>
                <a:gd name="T61" fmla="*/ 0 h 1076"/>
                <a:gd name="T62" fmla="*/ 0 w 447"/>
                <a:gd name="T63" fmla="*/ 0 h 1076"/>
                <a:gd name="T64" fmla="*/ 0 w 447"/>
                <a:gd name="T65" fmla="*/ 0 h 1076"/>
                <a:gd name="T66" fmla="*/ 0 w 447"/>
                <a:gd name="T67" fmla="*/ 0 h 1076"/>
                <a:gd name="T68" fmla="*/ 0 w 447"/>
                <a:gd name="T69" fmla="*/ 0 h 1076"/>
                <a:gd name="T70" fmla="*/ 0 w 447"/>
                <a:gd name="T71" fmla="*/ 0 h 1076"/>
                <a:gd name="T72" fmla="*/ 0 w 447"/>
                <a:gd name="T73" fmla="*/ 0 h 1076"/>
                <a:gd name="T74" fmla="*/ 0 w 447"/>
                <a:gd name="T75" fmla="*/ 0 h 1076"/>
                <a:gd name="T76" fmla="*/ 0 w 447"/>
                <a:gd name="T77" fmla="*/ 0 h 1076"/>
                <a:gd name="T78" fmla="*/ 0 w 447"/>
                <a:gd name="T79" fmla="*/ 0 h 1076"/>
                <a:gd name="T80" fmla="*/ 0 w 447"/>
                <a:gd name="T81" fmla="*/ 0 h 1076"/>
                <a:gd name="T82" fmla="*/ 0 w 447"/>
                <a:gd name="T83" fmla="*/ 0 h 1076"/>
                <a:gd name="T84" fmla="*/ 0 w 447"/>
                <a:gd name="T85" fmla="*/ 0 h 1076"/>
                <a:gd name="T86" fmla="*/ 0 w 447"/>
                <a:gd name="T87" fmla="*/ 0 h 1076"/>
                <a:gd name="T88" fmla="*/ 0 w 447"/>
                <a:gd name="T89" fmla="*/ 0 h 1076"/>
                <a:gd name="T90" fmla="*/ 0 w 447"/>
                <a:gd name="T91" fmla="*/ 0 h 1076"/>
                <a:gd name="T92" fmla="*/ 0 w 447"/>
                <a:gd name="T93" fmla="*/ 0 h 1076"/>
                <a:gd name="T94" fmla="*/ 0 w 447"/>
                <a:gd name="T95" fmla="*/ 0 h 1076"/>
                <a:gd name="T96" fmla="*/ 0 w 447"/>
                <a:gd name="T97" fmla="*/ 0 h 1076"/>
                <a:gd name="T98" fmla="*/ 0 w 447"/>
                <a:gd name="T99" fmla="*/ 0 h 1076"/>
                <a:gd name="T100" fmla="*/ 0 w 447"/>
                <a:gd name="T101" fmla="*/ 0 h 1076"/>
                <a:gd name="T102" fmla="*/ 0 w 447"/>
                <a:gd name="T103" fmla="*/ 0 h 1076"/>
                <a:gd name="T104" fmla="*/ 0 w 447"/>
                <a:gd name="T105" fmla="*/ 0 h 1076"/>
                <a:gd name="T106" fmla="*/ 0 w 447"/>
                <a:gd name="T107" fmla="*/ 0 h 1076"/>
                <a:gd name="T108" fmla="*/ 0 w 447"/>
                <a:gd name="T109" fmla="*/ 0 h 1076"/>
                <a:gd name="T110" fmla="*/ 0 w 447"/>
                <a:gd name="T111" fmla="*/ 0 h 1076"/>
                <a:gd name="T112" fmla="*/ 0 w 447"/>
                <a:gd name="T113" fmla="*/ 0 h 10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47"/>
                <a:gd name="T172" fmla="*/ 0 h 1076"/>
                <a:gd name="T173" fmla="*/ 447 w 447"/>
                <a:gd name="T174" fmla="*/ 1076 h 107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47" h="1076">
                  <a:moveTo>
                    <a:pt x="253" y="836"/>
                  </a:moveTo>
                  <a:lnTo>
                    <a:pt x="262" y="833"/>
                  </a:lnTo>
                  <a:lnTo>
                    <a:pt x="274" y="828"/>
                  </a:lnTo>
                  <a:lnTo>
                    <a:pt x="289" y="825"/>
                  </a:lnTo>
                  <a:lnTo>
                    <a:pt x="305" y="821"/>
                  </a:lnTo>
                  <a:lnTo>
                    <a:pt x="325" y="818"/>
                  </a:lnTo>
                  <a:lnTo>
                    <a:pt x="345" y="813"/>
                  </a:lnTo>
                  <a:lnTo>
                    <a:pt x="368" y="810"/>
                  </a:lnTo>
                  <a:lnTo>
                    <a:pt x="393" y="806"/>
                  </a:lnTo>
                  <a:lnTo>
                    <a:pt x="393" y="794"/>
                  </a:lnTo>
                  <a:lnTo>
                    <a:pt x="393" y="782"/>
                  </a:lnTo>
                  <a:lnTo>
                    <a:pt x="393" y="770"/>
                  </a:lnTo>
                  <a:lnTo>
                    <a:pt x="392" y="758"/>
                  </a:lnTo>
                  <a:lnTo>
                    <a:pt x="374" y="761"/>
                  </a:lnTo>
                  <a:lnTo>
                    <a:pt x="354" y="765"/>
                  </a:lnTo>
                  <a:lnTo>
                    <a:pt x="337" y="770"/>
                  </a:lnTo>
                  <a:lnTo>
                    <a:pt x="317" y="774"/>
                  </a:lnTo>
                  <a:lnTo>
                    <a:pt x="296" y="780"/>
                  </a:lnTo>
                  <a:lnTo>
                    <a:pt x="275" y="785"/>
                  </a:lnTo>
                  <a:lnTo>
                    <a:pt x="255" y="791"/>
                  </a:lnTo>
                  <a:lnTo>
                    <a:pt x="232" y="797"/>
                  </a:lnTo>
                  <a:lnTo>
                    <a:pt x="225" y="789"/>
                  </a:lnTo>
                  <a:lnTo>
                    <a:pt x="217" y="779"/>
                  </a:lnTo>
                  <a:lnTo>
                    <a:pt x="210" y="768"/>
                  </a:lnTo>
                  <a:lnTo>
                    <a:pt x="203" y="755"/>
                  </a:lnTo>
                  <a:lnTo>
                    <a:pt x="195" y="742"/>
                  </a:lnTo>
                  <a:lnTo>
                    <a:pt x="188" y="727"/>
                  </a:lnTo>
                  <a:lnTo>
                    <a:pt x="180" y="710"/>
                  </a:lnTo>
                  <a:lnTo>
                    <a:pt x="173" y="692"/>
                  </a:lnTo>
                  <a:lnTo>
                    <a:pt x="159" y="657"/>
                  </a:lnTo>
                  <a:lnTo>
                    <a:pt x="149" y="625"/>
                  </a:lnTo>
                  <a:lnTo>
                    <a:pt x="143" y="597"/>
                  </a:lnTo>
                  <a:lnTo>
                    <a:pt x="140" y="572"/>
                  </a:lnTo>
                  <a:lnTo>
                    <a:pt x="396" y="566"/>
                  </a:lnTo>
                  <a:lnTo>
                    <a:pt x="396" y="554"/>
                  </a:lnTo>
                  <a:lnTo>
                    <a:pt x="396" y="543"/>
                  </a:lnTo>
                  <a:lnTo>
                    <a:pt x="396" y="531"/>
                  </a:lnTo>
                  <a:lnTo>
                    <a:pt x="398" y="521"/>
                  </a:lnTo>
                  <a:lnTo>
                    <a:pt x="138" y="528"/>
                  </a:lnTo>
                  <a:lnTo>
                    <a:pt x="138" y="501"/>
                  </a:lnTo>
                  <a:lnTo>
                    <a:pt x="141" y="475"/>
                  </a:lnTo>
                  <a:lnTo>
                    <a:pt x="147" y="448"/>
                  </a:lnTo>
                  <a:lnTo>
                    <a:pt x="155" y="419"/>
                  </a:lnTo>
                  <a:lnTo>
                    <a:pt x="165" y="391"/>
                  </a:lnTo>
                  <a:lnTo>
                    <a:pt x="179" y="361"/>
                  </a:lnTo>
                  <a:lnTo>
                    <a:pt x="194" y="331"/>
                  </a:lnTo>
                  <a:lnTo>
                    <a:pt x="211" y="300"/>
                  </a:lnTo>
                  <a:lnTo>
                    <a:pt x="240" y="306"/>
                  </a:lnTo>
                  <a:lnTo>
                    <a:pt x="267" y="312"/>
                  </a:lnTo>
                  <a:lnTo>
                    <a:pt x="293" y="317"/>
                  </a:lnTo>
                  <a:lnTo>
                    <a:pt x="319" y="321"/>
                  </a:lnTo>
                  <a:lnTo>
                    <a:pt x="342" y="324"/>
                  </a:lnTo>
                  <a:lnTo>
                    <a:pt x="366" y="327"/>
                  </a:lnTo>
                  <a:lnTo>
                    <a:pt x="389" y="330"/>
                  </a:lnTo>
                  <a:lnTo>
                    <a:pt x="411" y="333"/>
                  </a:lnTo>
                  <a:lnTo>
                    <a:pt x="411" y="321"/>
                  </a:lnTo>
                  <a:lnTo>
                    <a:pt x="412" y="308"/>
                  </a:lnTo>
                  <a:lnTo>
                    <a:pt x="412" y="296"/>
                  </a:lnTo>
                  <a:lnTo>
                    <a:pt x="414" y="284"/>
                  </a:lnTo>
                  <a:lnTo>
                    <a:pt x="393" y="282"/>
                  </a:lnTo>
                  <a:lnTo>
                    <a:pt x="372" y="281"/>
                  </a:lnTo>
                  <a:lnTo>
                    <a:pt x="351" y="278"/>
                  </a:lnTo>
                  <a:lnTo>
                    <a:pt x="329" y="276"/>
                  </a:lnTo>
                  <a:lnTo>
                    <a:pt x="307" y="273"/>
                  </a:lnTo>
                  <a:lnTo>
                    <a:pt x="284" y="269"/>
                  </a:lnTo>
                  <a:lnTo>
                    <a:pt x="261" y="266"/>
                  </a:lnTo>
                  <a:lnTo>
                    <a:pt x="237" y="261"/>
                  </a:lnTo>
                  <a:lnTo>
                    <a:pt x="253" y="234"/>
                  </a:lnTo>
                  <a:lnTo>
                    <a:pt x="271" y="208"/>
                  </a:lnTo>
                  <a:lnTo>
                    <a:pt x="292" y="181"/>
                  </a:lnTo>
                  <a:lnTo>
                    <a:pt x="313" y="155"/>
                  </a:lnTo>
                  <a:lnTo>
                    <a:pt x="334" y="130"/>
                  </a:lnTo>
                  <a:lnTo>
                    <a:pt x="357" y="105"/>
                  </a:lnTo>
                  <a:lnTo>
                    <a:pt x="383" y="81"/>
                  </a:lnTo>
                  <a:lnTo>
                    <a:pt x="409" y="57"/>
                  </a:lnTo>
                  <a:lnTo>
                    <a:pt x="415" y="56"/>
                  </a:lnTo>
                  <a:lnTo>
                    <a:pt x="423" y="56"/>
                  </a:lnTo>
                  <a:lnTo>
                    <a:pt x="430" y="56"/>
                  </a:lnTo>
                  <a:lnTo>
                    <a:pt x="439" y="54"/>
                  </a:lnTo>
                  <a:lnTo>
                    <a:pt x="441" y="39"/>
                  </a:lnTo>
                  <a:lnTo>
                    <a:pt x="444" y="26"/>
                  </a:lnTo>
                  <a:lnTo>
                    <a:pt x="445" y="12"/>
                  </a:lnTo>
                  <a:lnTo>
                    <a:pt x="447" y="0"/>
                  </a:lnTo>
                  <a:lnTo>
                    <a:pt x="420" y="3"/>
                  </a:lnTo>
                  <a:lnTo>
                    <a:pt x="393" y="6"/>
                  </a:lnTo>
                  <a:lnTo>
                    <a:pt x="366" y="11"/>
                  </a:lnTo>
                  <a:lnTo>
                    <a:pt x="339" y="15"/>
                  </a:lnTo>
                  <a:lnTo>
                    <a:pt x="313" y="20"/>
                  </a:lnTo>
                  <a:lnTo>
                    <a:pt x="286" y="26"/>
                  </a:lnTo>
                  <a:lnTo>
                    <a:pt x="259" y="32"/>
                  </a:lnTo>
                  <a:lnTo>
                    <a:pt x="232" y="38"/>
                  </a:lnTo>
                  <a:lnTo>
                    <a:pt x="226" y="39"/>
                  </a:lnTo>
                  <a:lnTo>
                    <a:pt x="220" y="41"/>
                  </a:lnTo>
                  <a:lnTo>
                    <a:pt x="214" y="42"/>
                  </a:lnTo>
                  <a:lnTo>
                    <a:pt x="208" y="44"/>
                  </a:lnTo>
                  <a:lnTo>
                    <a:pt x="198" y="58"/>
                  </a:lnTo>
                  <a:lnTo>
                    <a:pt x="188" y="73"/>
                  </a:lnTo>
                  <a:lnTo>
                    <a:pt x="176" y="90"/>
                  </a:lnTo>
                  <a:lnTo>
                    <a:pt x="165" y="108"/>
                  </a:lnTo>
                  <a:lnTo>
                    <a:pt x="182" y="103"/>
                  </a:lnTo>
                  <a:lnTo>
                    <a:pt x="198" y="97"/>
                  </a:lnTo>
                  <a:lnTo>
                    <a:pt x="216" y="93"/>
                  </a:lnTo>
                  <a:lnTo>
                    <a:pt x="232" y="88"/>
                  </a:lnTo>
                  <a:lnTo>
                    <a:pt x="250" y="85"/>
                  </a:lnTo>
                  <a:lnTo>
                    <a:pt x="268" y="81"/>
                  </a:lnTo>
                  <a:lnTo>
                    <a:pt x="286" y="76"/>
                  </a:lnTo>
                  <a:lnTo>
                    <a:pt x="305" y="73"/>
                  </a:lnTo>
                  <a:lnTo>
                    <a:pt x="284" y="93"/>
                  </a:lnTo>
                  <a:lnTo>
                    <a:pt x="264" y="114"/>
                  </a:lnTo>
                  <a:lnTo>
                    <a:pt x="246" y="135"/>
                  </a:lnTo>
                  <a:lnTo>
                    <a:pt x="228" y="155"/>
                  </a:lnTo>
                  <a:lnTo>
                    <a:pt x="210" y="176"/>
                  </a:lnTo>
                  <a:lnTo>
                    <a:pt x="195" y="199"/>
                  </a:lnTo>
                  <a:lnTo>
                    <a:pt x="180" y="221"/>
                  </a:lnTo>
                  <a:lnTo>
                    <a:pt x="167" y="243"/>
                  </a:lnTo>
                  <a:lnTo>
                    <a:pt x="158" y="240"/>
                  </a:lnTo>
                  <a:lnTo>
                    <a:pt x="149" y="237"/>
                  </a:lnTo>
                  <a:lnTo>
                    <a:pt x="140" y="236"/>
                  </a:lnTo>
                  <a:lnTo>
                    <a:pt x="131" y="233"/>
                  </a:lnTo>
                  <a:lnTo>
                    <a:pt x="122" y="231"/>
                  </a:lnTo>
                  <a:lnTo>
                    <a:pt x="115" y="229"/>
                  </a:lnTo>
                  <a:lnTo>
                    <a:pt x="107" y="227"/>
                  </a:lnTo>
                  <a:lnTo>
                    <a:pt x="100" y="226"/>
                  </a:lnTo>
                  <a:lnTo>
                    <a:pt x="94" y="236"/>
                  </a:lnTo>
                  <a:lnTo>
                    <a:pt x="89" y="246"/>
                  </a:lnTo>
                  <a:lnTo>
                    <a:pt x="83" y="258"/>
                  </a:lnTo>
                  <a:lnTo>
                    <a:pt x="79" y="269"/>
                  </a:lnTo>
                  <a:lnTo>
                    <a:pt x="149" y="287"/>
                  </a:lnTo>
                  <a:lnTo>
                    <a:pt x="140" y="297"/>
                  </a:lnTo>
                  <a:lnTo>
                    <a:pt x="133" y="309"/>
                  </a:lnTo>
                  <a:lnTo>
                    <a:pt x="125" y="321"/>
                  </a:lnTo>
                  <a:lnTo>
                    <a:pt x="118" y="334"/>
                  </a:lnTo>
                  <a:lnTo>
                    <a:pt x="110" y="349"/>
                  </a:lnTo>
                  <a:lnTo>
                    <a:pt x="104" y="364"/>
                  </a:lnTo>
                  <a:lnTo>
                    <a:pt x="97" y="381"/>
                  </a:lnTo>
                  <a:lnTo>
                    <a:pt x="91" y="397"/>
                  </a:lnTo>
                  <a:lnTo>
                    <a:pt x="80" y="431"/>
                  </a:lnTo>
                  <a:lnTo>
                    <a:pt x="73" y="466"/>
                  </a:lnTo>
                  <a:lnTo>
                    <a:pt x="69" y="498"/>
                  </a:lnTo>
                  <a:lnTo>
                    <a:pt x="67" y="530"/>
                  </a:lnTo>
                  <a:lnTo>
                    <a:pt x="3" y="531"/>
                  </a:lnTo>
                  <a:lnTo>
                    <a:pt x="2" y="542"/>
                  </a:lnTo>
                  <a:lnTo>
                    <a:pt x="2" y="554"/>
                  </a:lnTo>
                  <a:lnTo>
                    <a:pt x="0" y="564"/>
                  </a:lnTo>
                  <a:lnTo>
                    <a:pt x="0" y="576"/>
                  </a:lnTo>
                  <a:lnTo>
                    <a:pt x="67" y="575"/>
                  </a:lnTo>
                  <a:lnTo>
                    <a:pt x="70" y="598"/>
                  </a:lnTo>
                  <a:lnTo>
                    <a:pt x="74" y="624"/>
                  </a:lnTo>
                  <a:lnTo>
                    <a:pt x="82" y="651"/>
                  </a:lnTo>
                  <a:lnTo>
                    <a:pt x="92" y="680"/>
                  </a:lnTo>
                  <a:lnTo>
                    <a:pt x="104" y="710"/>
                  </a:lnTo>
                  <a:lnTo>
                    <a:pt x="121" y="743"/>
                  </a:lnTo>
                  <a:lnTo>
                    <a:pt x="138" y="779"/>
                  </a:lnTo>
                  <a:lnTo>
                    <a:pt x="159" y="815"/>
                  </a:lnTo>
                  <a:lnTo>
                    <a:pt x="89" y="839"/>
                  </a:lnTo>
                  <a:lnTo>
                    <a:pt x="79" y="841"/>
                  </a:lnTo>
                  <a:lnTo>
                    <a:pt x="67" y="846"/>
                  </a:lnTo>
                  <a:lnTo>
                    <a:pt x="57" y="849"/>
                  </a:lnTo>
                  <a:lnTo>
                    <a:pt x="46" y="853"/>
                  </a:lnTo>
                  <a:lnTo>
                    <a:pt x="51" y="864"/>
                  </a:lnTo>
                  <a:lnTo>
                    <a:pt x="55" y="876"/>
                  </a:lnTo>
                  <a:lnTo>
                    <a:pt x="60" y="886"/>
                  </a:lnTo>
                  <a:lnTo>
                    <a:pt x="66" y="897"/>
                  </a:lnTo>
                  <a:lnTo>
                    <a:pt x="80" y="891"/>
                  </a:lnTo>
                  <a:lnTo>
                    <a:pt x="97" y="885"/>
                  </a:lnTo>
                  <a:lnTo>
                    <a:pt x="112" y="879"/>
                  </a:lnTo>
                  <a:lnTo>
                    <a:pt x="127" y="874"/>
                  </a:lnTo>
                  <a:lnTo>
                    <a:pt x="141" y="868"/>
                  </a:lnTo>
                  <a:lnTo>
                    <a:pt x="156" y="864"/>
                  </a:lnTo>
                  <a:lnTo>
                    <a:pt x="171" y="859"/>
                  </a:lnTo>
                  <a:lnTo>
                    <a:pt x="185" y="855"/>
                  </a:lnTo>
                  <a:lnTo>
                    <a:pt x="208" y="883"/>
                  </a:lnTo>
                  <a:lnTo>
                    <a:pt x="231" y="910"/>
                  </a:lnTo>
                  <a:lnTo>
                    <a:pt x="252" y="934"/>
                  </a:lnTo>
                  <a:lnTo>
                    <a:pt x="271" y="955"/>
                  </a:lnTo>
                  <a:lnTo>
                    <a:pt x="289" y="974"/>
                  </a:lnTo>
                  <a:lnTo>
                    <a:pt x="307" y="992"/>
                  </a:lnTo>
                  <a:lnTo>
                    <a:pt x="323" y="1007"/>
                  </a:lnTo>
                  <a:lnTo>
                    <a:pt x="338" y="1019"/>
                  </a:lnTo>
                  <a:lnTo>
                    <a:pt x="323" y="1016"/>
                  </a:lnTo>
                  <a:lnTo>
                    <a:pt x="308" y="1014"/>
                  </a:lnTo>
                  <a:lnTo>
                    <a:pt x="293" y="1012"/>
                  </a:lnTo>
                  <a:lnTo>
                    <a:pt x="278" y="1009"/>
                  </a:lnTo>
                  <a:lnTo>
                    <a:pt x="264" y="1004"/>
                  </a:lnTo>
                  <a:lnTo>
                    <a:pt x="249" y="1001"/>
                  </a:lnTo>
                  <a:lnTo>
                    <a:pt x="234" y="998"/>
                  </a:lnTo>
                  <a:lnTo>
                    <a:pt x="219" y="994"/>
                  </a:lnTo>
                  <a:lnTo>
                    <a:pt x="204" y="989"/>
                  </a:lnTo>
                  <a:lnTo>
                    <a:pt x="189" y="985"/>
                  </a:lnTo>
                  <a:lnTo>
                    <a:pt x="174" y="980"/>
                  </a:lnTo>
                  <a:lnTo>
                    <a:pt x="159" y="976"/>
                  </a:lnTo>
                  <a:lnTo>
                    <a:pt x="144" y="970"/>
                  </a:lnTo>
                  <a:lnTo>
                    <a:pt x="130" y="965"/>
                  </a:lnTo>
                  <a:lnTo>
                    <a:pt x="113" y="959"/>
                  </a:lnTo>
                  <a:lnTo>
                    <a:pt x="98" y="953"/>
                  </a:lnTo>
                  <a:lnTo>
                    <a:pt x="104" y="962"/>
                  </a:lnTo>
                  <a:lnTo>
                    <a:pt x="110" y="973"/>
                  </a:lnTo>
                  <a:lnTo>
                    <a:pt x="118" y="982"/>
                  </a:lnTo>
                  <a:lnTo>
                    <a:pt x="124" y="991"/>
                  </a:lnTo>
                  <a:lnTo>
                    <a:pt x="131" y="1001"/>
                  </a:lnTo>
                  <a:lnTo>
                    <a:pt x="138" y="1010"/>
                  </a:lnTo>
                  <a:lnTo>
                    <a:pt x="146" y="1020"/>
                  </a:lnTo>
                  <a:lnTo>
                    <a:pt x="153" y="1029"/>
                  </a:lnTo>
                  <a:lnTo>
                    <a:pt x="170" y="1034"/>
                  </a:lnTo>
                  <a:lnTo>
                    <a:pt x="186" y="1038"/>
                  </a:lnTo>
                  <a:lnTo>
                    <a:pt x="203" y="1041"/>
                  </a:lnTo>
                  <a:lnTo>
                    <a:pt x="219" y="1046"/>
                  </a:lnTo>
                  <a:lnTo>
                    <a:pt x="235" y="1049"/>
                  </a:lnTo>
                  <a:lnTo>
                    <a:pt x="252" y="1053"/>
                  </a:lnTo>
                  <a:lnTo>
                    <a:pt x="268" y="1056"/>
                  </a:lnTo>
                  <a:lnTo>
                    <a:pt x="286" y="1059"/>
                  </a:lnTo>
                  <a:lnTo>
                    <a:pt x="302" y="1062"/>
                  </a:lnTo>
                  <a:lnTo>
                    <a:pt x="320" y="1065"/>
                  </a:lnTo>
                  <a:lnTo>
                    <a:pt x="337" y="1067"/>
                  </a:lnTo>
                  <a:lnTo>
                    <a:pt x="354" y="1070"/>
                  </a:lnTo>
                  <a:lnTo>
                    <a:pt x="371" y="1071"/>
                  </a:lnTo>
                  <a:lnTo>
                    <a:pt x="389" y="1073"/>
                  </a:lnTo>
                  <a:lnTo>
                    <a:pt x="406" y="1074"/>
                  </a:lnTo>
                  <a:lnTo>
                    <a:pt x="424" y="1076"/>
                  </a:lnTo>
                  <a:lnTo>
                    <a:pt x="421" y="1059"/>
                  </a:lnTo>
                  <a:lnTo>
                    <a:pt x="418" y="1043"/>
                  </a:lnTo>
                  <a:lnTo>
                    <a:pt x="414" y="1026"/>
                  </a:lnTo>
                  <a:lnTo>
                    <a:pt x="411" y="1009"/>
                  </a:lnTo>
                  <a:lnTo>
                    <a:pt x="389" y="989"/>
                  </a:lnTo>
                  <a:lnTo>
                    <a:pt x="368" y="970"/>
                  </a:lnTo>
                  <a:lnTo>
                    <a:pt x="347" y="949"/>
                  </a:lnTo>
                  <a:lnTo>
                    <a:pt x="326" y="927"/>
                  </a:lnTo>
                  <a:lnTo>
                    <a:pt x="307" y="906"/>
                  </a:lnTo>
                  <a:lnTo>
                    <a:pt x="289" y="882"/>
                  </a:lnTo>
                  <a:lnTo>
                    <a:pt x="271" y="859"/>
                  </a:lnTo>
                  <a:lnTo>
                    <a:pt x="253" y="836"/>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48" name="Freeform 14"/>
            <p:cNvSpPr>
              <a:spLocks/>
            </p:cNvSpPr>
            <p:nvPr/>
          </p:nvSpPr>
          <p:spPr bwMode="auto">
            <a:xfrm>
              <a:off x="4835" y="399"/>
              <a:ext cx="88" cy="362"/>
            </a:xfrm>
            <a:custGeom>
              <a:avLst/>
              <a:gdLst>
                <a:gd name="T0" fmla="*/ 0 w 265"/>
                <a:gd name="T1" fmla="*/ 0 h 1085"/>
                <a:gd name="T2" fmla="*/ 0 w 265"/>
                <a:gd name="T3" fmla="*/ 0 h 1085"/>
                <a:gd name="T4" fmla="*/ 0 w 265"/>
                <a:gd name="T5" fmla="*/ 0 h 1085"/>
                <a:gd name="T6" fmla="*/ 0 w 265"/>
                <a:gd name="T7" fmla="*/ 0 h 1085"/>
                <a:gd name="T8" fmla="*/ 0 w 265"/>
                <a:gd name="T9" fmla="*/ 0 h 1085"/>
                <a:gd name="T10" fmla="*/ 0 w 265"/>
                <a:gd name="T11" fmla="*/ 0 h 1085"/>
                <a:gd name="T12" fmla="*/ 0 w 265"/>
                <a:gd name="T13" fmla="*/ 0 h 1085"/>
                <a:gd name="T14" fmla="*/ 0 w 265"/>
                <a:gd name="T15" fmla="*/ 0 h 1085"/>
                <a:gd name="T16" fmla="*/ 0 w 265"/>
                <a:gd name="T17" fmla="*/ 0 h 1085"/>
                <a:gd name="T18" fmla="*/ 0 w 265"/>
                <a:gd name="T19" fmla="*/ 0 h 1085"/>
                <a:gd name="T20" fmla="*/ 0 w 265"/>
                <a:gd name="T21" fmla="*/ 0 h 1085"/>
                <a:gd name="T22" fmla="*/ 0 w 265"/>
                <a:gd name="T23" fmla="*/ 0 h 1085"/>
                <a:gd name="T24" fmla="*/ 0 w 265"/>
                <a:gd name="T25" fmla="*/ 0 h 1085"/>
                <a:gd name="T26" fmla="*/ 0 w 265"/>
                <a:gd name="T27" fmla="*/ 0 h 1085"/>
                <a:gd name="T28" fmla="*/ 0 w 265"/>
                <a:gd name="T29" fmla="*/ 0 h 1085"/>
                <a:gd name="T30" fmla="*/ 0 w 265"/>
                <a:gd name="T31" fmla="*/ 0 h 1085"/>
                <a:gd name="T32" fmla="*/ 0 w 265"/>
                <a:gd name="T33" fmla="*/ 0 h 1085"/>
                <a:gd name="T34" fmla="*/ 0 w 265"/>
                <a:gd name="T35" fmla="*/ 0 h 1085"/>
                <a:gd name="T36" fmla="*/ 0 w 265"/>
                <a:gd name="T37" fmla="*/ 0 h 1085"/>
                <a:gd name="T38" fmla="*/ 0 w 265"/>
                <a:gd name="T39" fmla="*/ 0 h 1085"/>
                <a:gd name="T40" fmla="*/ 0 w 265"/>
                <a:gd name="T41" fmla="*/ 0 h 1085"/>
                <a:gd name="T42" fmla="*/ 0 w 265"/>
                <a:gd name="T43" fmla="*/ 0 h 1085"/>
                <a:gd name="T44" fmla="*/ 0 w 265"/>
                <a:gd name="T45" fmla="*/ 0 h 1085"/>
                <a:gd name="T46" fmla="*/ 0 w 265"/>
                <a:gd name="T47" fmla="*/ 0 h 1085"/>
                <a:gd name="T48" fmla="*/ 0 w 265"/>
                <a:gd name="T49" fmla="*/ 0 h 1085"/>
                <a:gd name="T50" fmla="*/ 0 w 265"/>
                <a:gd name="T51" fmla="*/ 0 h 1085"/>
                <a:gd name="T52" fmla="*/ 0 w 265"/>
                <a:gd name="T53" fmla="*/ 0 h 1085"/>
                <a:gd name="T54" fmla="*/ 0 w 265"/>
                <a:gd name="T55" fmla="*/ 0 h 1085"/>
                <a:gd name="T56" fmla="*/ 0 w 265"/>
                <a:gd name="T57" fmla="*/ 0 h 1085"/>
                <a:gd name="T58" fmla="*/ 0 w 265"/>
                <a:gd name="T59" fmla="*/ 0 h 1085"/>
                <a:gd name="T60" fmla="*/ 0 w 265"/>
                <a:gd name="T61" fmla="*/ 0 h 1085"/>
                <a:gd name="T62" fmla="*/ 0 w 265"/>
                <a:gd name="T63" fmla="*/ 0 h 1085"/>
                <a:gd name="T64" fmla="*/ 0 w 265"/>
                <a:gd name="T65" fmla="*/ 0 h 1085"/>
                <a:gd name="T66" fmla="*/ 0 w 265"/>
                <a:gd name="T67" fmla="*/ 0 h 1085"/>
                <a:gd name="T68" fmla="*/ 0 w 265"/>
                <a:gd name="T69" fmla="*/ 0 h 1085"/>
                <a:gd name="T70" fmla="*/ 0 w 265"/>
                <a:gd name="T71" fmla="*/ 0 h 1085"/>
                <a:gd name="T72" fmla="*/ 0 w 265"/>
                <a:gd name="T73" fmla="*/ 0 h 1085"/>
                <a:gd name="T74" fmla="*/ 0 w 265"/>
                <a:gd name="T75" fmla="*/ 0 h 1085"/>
                <a:gd name="T76" fmla="*/ 0 w 265"/>
                <a:gd name="T77" fmla="*/ 0 h 1085"/>
                <a:gd name="T78" fmla="*/ 0 w 265"/>
                <a:gd name="T79" fmla="*/ 0 h 1085"/>
                <a:gd name="T80" fmla="*/ 0 w 265"/>
                <a:gd name="T81" fmla="*/ 0 h 1085"/>
                <a:gd name="T82" fmla="*/ 0 w 265"/>
                <a:gd name="T83" fmla="*/ 0 h 1085"/>
                <a:gd name="T84" fmla="*/ 0 w 265"/>
                <a:gd name="T85" fmla="*/ 0 h 1085"/>
                <a:gd name="T86" fmla="*/ 0 w 265"/>
                <a:gd name="T87" fmla="*/ 0 h 1085"/>
                <a:gd name="T88" fmla="*/ 0 w 265"/>
                <a:gd name="T89" fmla="*/ 0 h 1085"/>
                <a:gd name="T90" fmla="*/ 0 w 265"/>
                <a:gd name="T91" fmla="*/ 0 h 1085"/>
                <a:gd name="T92" fmla="*/ 0 w 265"/>
                <a:gd name="T93" fmla="*/ 0 h 1085"/>
                <a:gd name="T94" fmla="*/ 0 w 265"/>
                <a:gd name="T95" fmla="*/ 0 h 1085"/>
                <a:gd name="T96" fmla="*/ 0 w 265"/>
                <a:gd name="T97" fmla="*/ 0 h 1085"/>
                <a:gd name="T98" fmla="*/ 0 w 265"/>
                <a:gd name="T99" fmla="*/ 0 h 1085"/>
                <a:gd name="T100" fmla="*/ 0 w 265"/>
                <a:gd name="T101" fmla="*/ 0 h 1085"/>
                <a:gd name="T102" fmla="*/ 0 w 265"/>
                <a:gd name="T103" fmla="*/ 0 h 1085"/>
                <a:gd name="T104" fmla="*/ 0 w 265"/>
                <a:gd name="T105" fmla="*/ 0 h 1085"/>
                <a:gd name="T106" fmla="*/ 0 w 265"/>
                <a:gd name="T107" fmla="*/ 0 h 1085"/>
                <a:gd name="T108" fmla="*/ 0 w 265"/>
                <a:gd name="T109" fmla="*/ 0 h 1085"/>
                <a:gd name="T110" fmla="*/ 0 w 265"/>
                <a:gd name="T111" fmla="*/ 0 h 1085"/>
                <a:gd name="T112" fmla="*/ 0 w 265"/>
                <a:gd name="T113" fmla="*/ 0 h 1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5"/>
                <a:gd name="T172" fmla="*/ 0 h 1085"/>
                <a:gd name="T173" fmla="*/ 265 w 265"/>
                <a:gd name="T174" fmla="*/ 1085 h 1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5" h="1085">
                  <a:moveTo>
                    <a:pt x="201" y="1035"/>
                  </a:moveTo>
                  <a:lnTo>
                    <a:pt x="193" y="795"/>
                  </a:lnTo>
                  <a:lnTo>
                    <a:pt x="202" y="795"/>
                  </a:lnTo>
                  <a:lnTo>
                    <a:pt x="210" y="795"/>
                  </a:lnTo>
                  <a:lnTo>
                    <a:pt x="218" y="795"/>
                  </a:lnTo>
                  <a:lnTo>
                    <a:pt x="226" y="797"/>
                  </a:lnTo>
                  <a:lnTo>
                    <a:pt x="235" y="797"/>
                  </a:lnTo>
                  <a:lnTo>
                    <a:pt x="242" y="797"/>
                  </a:lnTo>
                  <a:lnTo>
                    <a:pt x="251" y="798"/>
                  </a:lnTo>
                  <a:lnTo>
                    <a:pt x="259" y="798"/>
                  </a:lnTo>
                  <a:lnTo>
                    <a:pt x="260" y="786"/>
                  </a:lnTo>
                  <a:lnTo>
                    <a:pt x="260" y="773"/>
                  </a:lnTo>
                  <a:lnTo>
                    <a:pt x="260" y="761"/>
                  </a:lnTo>
                  <a:lnTo>
                    <a:pt x="260" y="749"/>
                  </a:lnTo>
                  <a:lnTo>
                    <a:pt x="251" y="749"/>
                  </a:lnTo>
                  <a:lnTo>
                    <a:pt x="244" y="749"/>
                  </a:lnTo>
                  <a:lnTo>
                    <a:pt x="235" y="749"/>
                  </a:lnTo>
                  <a:lnTo>
                    <a:pt x="226" y="749"/>
                  </a:lnTo>
                  <a:lnTo>
                    <a:pt x="218" y="749"/>
                  </a:lnTo>
                  <a:lnTo>
                    <a:pt x="210" y="749"/>
                  </a:lnTo>
                  <a:lnTo>
                    <a:pt x="201" y="749"/>
                  </a:lnTo>
                  <a:lnTo>
                    <a:pt x="192" y="749"/>
                  </a:lnTo>
                  <a:lnTo>
                    <a:pt x="187" y="566"/>
                  </a:lnTo>
                  <a:lnTo>
                    <a:pt x="265" y="564"/>
                  </a:lnTo>
                  <a:lnTo>
                    <a:pt x="265" y="552"/>
                  </a:lnTo>
                  <a:lnTo>
                    <a:pt x="265" y="542"/>
                  </a:lnTo>
                  <a:lnTo>
                    <a:pt x="265" y="530"/>
                  </a:lnTo>
                  <a:lnTo>
                    <a:pt x="265" y="519"/>
                  </a:lnTo>
                  <a:lnTo>
                    <a:pt x="186" y="521"/>
                  </a:lnTo>
                  <a:lnTo>
                    <a:pt x="180" y="339"/>
                  </a:lnTo>
                  <a:lnTo>
                    <a:pt x="189" y="339"/>
                  </a:lnTo>
                  <a:lnTo>
                    <a:pt x="199" y="339"/>
                  </a:lnTo>
                  <a:lnTo>
                    <a:pt x="210" y="337"/>
                  </a:lnTo>
                  <a:lnTo>
                    <a:pt x="220" y="337"/>
                  </a:lnTo>
                  <a:lnTo>
                    <a:pt x="230" y="336"/>
                  </a:lnTo>
                  <a:lnTo>
                    <a:pt x="241" y="334"/>
                  </a:lnTo>
                  <a:lnTo>
                    <a:pt x="253" y="333"/>
                  </a:lnTo>
                  <a:lnTo>
                    <a:pt x="263" y="331"/>
                  </a:lnTo>
                  <a:lnTo>
                    <a:pt x="262" y="320"/>
                  </a:lnTo>
                  <a:lnTo>
                    <a:pt x="262" y="306"/>
                  </a:lnTo>
                  <a:lnTo>
                    <a:pt x="262" y="294"/>
                  </a:lnTo>
                  <a:lnTo>
                    <a:pt x="262" y="282"/>
                  </a:lnTo>
                  <a:lnTo>
                    <a:pt x="253" y="284"/>
                  </a:lnTo>
                  <a:lnTo>
                    <a:pt x="242" y="284"/>
                  </a:lnTo>
                  <a:lnTo>
                    <a:pt x="232" y="285"/>
                  </a:lnTo>
                  <a:lnTo>
                    <a:pt x="221" y="285"/>
                  </a:lnTo>
                  <a:lnTo>
                    <a:pt x="211" y="287"/>
                  </a:lnTo>
                  <a:lnTo>
                    <a:pt x="201" y="288"/>
                  </a:lnTo>
                  <a:lnTo>
                    <a:pt x="189" y="288"/>
                  </a:lnTo>
                  <a:lnTo>
                    <a:pt x="178" y="290"/>
                  </a:lnTo>
                  <a:lnTo>
                    <a:pt x="172" y="56"/>
                  </a:lnTo>
                  <a:lnTo>
                    <a:pt x="184" y="56"/>
                  </a:lnTo>
                  <a:lnTo>
                    <a:pt x="195" y="56"/>
                  </a:lnTo>
                  <a:lnTo>
                    <a:pt x="205" y="56"/>
                  </a:lnTo>
                  <a:lnTo>
                    <a:pt x="214" y="56"/>
                  </a:lnTo>
                  <a:lnTo>
                    <a:pt x="223" y="56"/>
                  </a:lnTo>
                  <a:lnTo>
                    <a:pt x="232" y="56"/>
                  </a:lnTo>
                  <a:lnTo>
                    <a:pt x="239" y="57"/>
                  </a:lnTo>
                  <a:lnTo>
                    <a:pt x="245" y="57"/>
                  </a:lnTo>
                  <a:lnTo>
                    <a:pt x="244" y="42"/>
                  </a:lnTo>
                  <a:lnTo>
                    <a:pt x="241" y="27"/>
                  </a:lnTo>
                  <a:lnTo>
                    <a:pt x="239" y="14"/>
                  </a:lnTo>
                  <a:lnTo>
                    <a:pt x="236" y="2"/>
                  </a:lnTo>
                  <a:lnTo>
                    <a:pt x="224" y="2"/>
                  </a:lnTo>
                  <a:lnTo>
                    <a:pt x="213" y="0"/>
                  </a:lnTo>
                  <a:lnTo>
                    <a:pt x="201" y="0"/>
                  </a:lnTo>
                  <a:lnTo>
                    <a:pt x="189" y="0"/>
                  </a:lnTo>
                  <a:lnTo>
                    <a:pt x="177" y="0"/>
                  </a:lnTo>
                  <a:lnTo>
                    <a:pt x="165" y="0"/>
                  </a:lnTo>
                  <a:lnTo>
                    <a:pt x="153" y="0"/>
                  </a:lnTo>
                  <a:lnTo>
                    <a:pt x="141" y="0"/>
                  </a:lnTo>
                  <a:lnTo>
                    <a:pt x="131" y="0"/>
                  </a:lnTo>
                  <a:lnTo>
                    <a:pt x="119" y="2"/>
                  </a:lnTo>
                  <a:lnTo>
                    <a:pt x="108" y="2"/>
                  </a:lnTo>
                  <a:lnTo>
                    <a:pt x="98" y="3"/>
                  </a:lnTo>
                  <a:lnTo>
                    <a:pt x="86" y="3"/>
                  </a:lnTo>
                  <a:lnTo>
                    <a:pt x="76" y="5"/>
                  </a:lnTo>
                  <a:lnTo>
                    <a:pt x="65" y="5"/>
                  </a:lnTo>
                  <a:lnTo>
                    <a:pt x="55" y="6"/>
                  </a:lnTo>
                  <a:lnTo>
                    <a:pt x="53" y="18"/>
                  </a:lnTo>
                  <a:lnTo>
                    <a:pt x="52" y="32"/>
                  </a:lnTo>
                  <a:lnTo>
                    <a:pt x="49" y="45"/>
                  </a:lnTo>
                  <a:lnTo>
                    <a:pt x="47" y="60"/>
                  </a:lnTo>
                  <a:lnTo>
                    <a:pt x="52" y="60"/>
                  </a:lnTo>
                  <a:lnTo>
                    <a:pt x="58" y="59"/>
                  </a:lnTo>
                  <a:lnTo>
                    <a:pt x="64" y="59"/>
                  </a:lnTo>
                  <a:lnTo>
                    <a:pt x="70" y="59"/>
                  </a:lnTo>
                  <a:lnTo>
                    <a:pt x="76" y="59"/>
                  </a:lnTo>
                  <a:lnTo>
                    <a:pt x="83" y="59"/>
                  </a:lnTo>
                  <a:lnTo>
                    <a:pt x="89" y="57"/>
                  </a:lnTo>
                  <a:lnTo>
                    <a:pt x="96" y="57"/>
                  </a:lnTo>
                  <a:lnTo>
                    <a:pt x="102" y="291"/>
                  </a:lnTo>
                  <a:lnTo>
                    <a:pt x="93" y="291"/>
                  </a:lnTo>
                  <a:lnTo>
                    <a:pt x="83" y="291"/>
                  </a:lnTo>
                  <a:lnTo>
                    <a:pt x="73" y="291"/>
                  </a:lnTo>
                  <a:lnTo>
                    <a:pt x="64" y="291"/>
                  </a:lnTo>
                  <a:lnTo>
                    <a:pt x="53" y="291"/>
                  </a:lnTo>
                  <a:lnTo>
                    <a:pt x="43" y="291"/>
                  </a:lnTo>
                  <a:lnTo>
                    <a:pt x="32" y="290"/>
                  </a:lnTo>
                  <a:lnTo>
                    <a:pt x="22" y="290"/>
                  </a:lnTo>
                  <a:lnTo>
                    <a:pt x="20" y="302"/>
                  </a:lnTo>
                  <a:lnTo>
                    <a:pt x="20" y="314"/>
                  </a:lnTo>
                  <a:lnTo>
                    <a:pt x="19" y="327"/>
                  </a:lnTo>
                  <a:lnTo>
                    <a:pt x="19" y="339"/>
                  </a:lnTo>
                  <a:lnTo>
                    <a:pt x="31" y="339"/>
                  </a:lnTo>
                  <a:lnTo>
                    <a:pt x="41" y="340"/>
                  </a:lnTo>
                  <a:lnTo>
                    <a:pt x="53" y="340"/>
                  </a:lnTo>
                  <a:lnTo>
                    <a:pt x="64" y="340"/>
                  </a:lnTo>
                  <a:lnTo>
                    <a:pt x="74" y="342"/>
                  </a:lnTo>
                  <a:lnTo>
                    <a:pt x="84" y="342"/>
                  </a:lnTo>
                  <a:lnTo>
                    <a:pt x="95" y="342"/>
                  </a:lnTo>
                  <a:lnTo>
                    <a:pt x="104" y="342"/>
                  </a:lnTo>
                  <a:lnTo>
                    <a:pt x="110" y="524"/>
                  </a:lnTo>
                  <a:lnTo>
                    <a:pt x="6" y="527"/>
                  </a:lnTo>
                  <a:lnTo>
                    <a:pt x="4" y="537"/>
                  </a:lnTo>
                  <a:lnTo>
                    <a:pt x="4" y="549"/>
                  </a:lnTo>
                  <a:lnTo>
                    <a:pt x="4" y="560"/>
                  </a:lnTo>
                  <a:lnTo>
                    <a:pt x="4" y="572"/>
                  </a:lnTo>
                  <a:lnTo>
                    <a:pt x="110" y="567"/>
                  </a:lnTo>
                  <a:lnTo>
                    <a:pt x="116" y="752"/>
                  </a:lnTo>
                  <a:lnTo>
                    <a:pt x="102" y="752"/>
                  </a:lnTo>
                  <a:lnTo>
                    <a:pt x="89" y="754"/>
                  </a:lnTo>
                  <a:lnTo>
                    <a:pt x="76" y="754"/>
                  </a:lnTo>
                  <a:lnTo>
                    <a:pt x="61" y="755"/>
                  </a:lnTo>
                  <a:lnTo>
                    <a:pt x="46" y="757"/>
                  </a:lnTo>
                  <a:lnTo>
                    <a:pt x="31" y="759"/>
                  </a:lnTo>
                  <a:lnTo>
                    <a:pt x="16" y="761"/>
                  </a:lnTo>
                  <a:lnTo>
                    <a:pt x="0" y="764"/>
                  </a:lnTo>
                  <a:lnTo>
                    <a:pt x="1" y="776"/>
                  </a:lnTo>
                  <a:lnTo>
                    <a:pt x="1" y="788"/>
                  </a:lnTo>
                  <a:lnTo>
                    <a:pt x="1" y="800"/>
                  </a:lnTo>
                  <a:lnTo>
                    <a:pt x="1" y="812"/>
                  </a:lnTo>
                  <a:lnTo>
                    <a:pt x="13" y="809"/>
                  </a:lnTo>
                  <a:lnTo>
                    <a:pt x="26" y="807"/>
                  </a:lnTo>
                  <a:lnTo>
                    <a:pt x="40" y="804"/>
                  </a:lnTo>
                  <a:lnTo>
                    <a:pt x="55" y="803"/>
                  </a:lnTo>
                  <a:lnTo>
                    <a:pt x="70" y="800"/>
                  </a:lnTo>
                  <a:lnTo>
                    <a:pt x="84" y="798"/>
                  </a:lnTo>
                  <a:lnTo>
                    <a:pt x="101" y="795"/>
                  </a:lnTo>
                  <a:lnTo>
                    <a:pt x="117" y="794"/>
                  </a:lnTo>
                  <a:lnTo>
                    <a:pt x="123" y="1037"/>
                  </a:lnTo>
                  <a:lnTo>
                    <a:pt x="44" y="1035"/>
                  </a:lnTo>
                  <a:lnTo>
                    <a:pt x="38" y="1029"/>
                  </a:lnTo>
                  <a:lnTo>
                    <a:pt x="32" y="1025"/>
                  </a:lnTo>
                  <a:lnTo>
                    <a:pt x="25" y="1020"/>
                  </a:lnTo>
                  <a:lnTo>
                    <a:pt x="19" y="1015"/>
                  </a:lnTo>
                  <a:lnTo>
                    <a:pt x="22" y="1032"/>
                  </a:lnTo>
                  <a:lnTo>
                    <a:pt x="26" y="1049"/>
                  </a:lnTo>
                  <a:lnTo>
                    <a:pt x="29" y="1065"/>
                  </a:lnTo>
                  <a:lnTo>
                    <a:pt x="32" y="1082"/>
                  </a:lnTo>
                  <a:lnTo>
                    <a:pt x="49" y="1083"/>
                  </a:lnTo>
                  <a:lnTo>
                    <a:pt x="67" y="1083"/>
                  </a:lnTo>
                  <a:lnTo>
                    <a:pt x="83" y="1085"/>
                  </a:lnTo>
                  <a:lnTo>
                    <a:pt x="99" y="1085"/>
                  </a:lnTo>
                  <a:lnTo>
                    <a:pt x="116" y="1085"/>
                  </a:lnTo>
                  <a:lnTo>
                    <a:pt x="134" y="1085"/>
                  </a:lnTo>
                  <a:lnTo>
                    <a:pt x="150" y="1085"/>
                  </a:lnTo>
                  <a:lnTo>
                    <a:pt x="166" y="1085"/>
                  </a:lnTo>
                  <a:lnTo>
                    <a:pt x="177" y="1085"/>
                  </a:lnTo>
                  <a:lnTo>
                    <a:pt x="187" y="1083"/>
                  </a:lnTo>
                  <a:lnTo>
                    <a:pt x="198" y="1083"/>
                  </a:lnTo>
                  <a:lnTo>
                    <a:pt x="208" y="1082"/>
                  </a:lnTo>
                  <a:lnTo>
                    <a:pt x="218" y="1082"/>
                  </a:lnTo>
                  <a:lnTo>
                    <a:pt x="227" y="1082"/>
                  </a:lnTo>
                  <a:lnTo>
                    <a:pt x="238" y="1080"/>
                  </a:lnTo>
                  <a:lnTo>
                    <a:pt x="248" y="1080"/>
                  </a:lnTo>
                  <a:lnTo>
                    <a:pt x="250" y="1068"/>
                  </a:lnTo>
                  <a:lnTo>
                    <a:pt x="250" y="1056"/>
                  </a:lnTo>
                  <a:lnTo>
                    <a:pt x="250" y="1044"/>
                  </a:lnTo>
                  <a:lnTo>
                    <a:pt x="251" y="1031"/>
                  </a:lnTo>
                  <a:lnTo>
                    <a:pt x="201" y="1035"/>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49" name="Freeform 15"/>
            <p:cNvSpPr>
              <a:spLocks/>
            </p:cNvSpPr>
            <p:nvPr/>
          </p:nvSpPr>
          <p:spPr bwMode="auto">
            <a:xfrm>
              <a:off x="4623" y="417"/>
              <a:ext cx="180" cy="328"/>
            </a:xfrm>
            <a:custGeom>
              <a:avLst/>
              <a:gdLst>
                <a:gd name="T0" fmla="*/ 0 w 539"/>
                <a:gd name="T1" fmla="*/ 0 h 985"/>
                <a:gd name="T2" fmla="*/ 0 w 539"/>
                <a:gd name="T3" fmla="*/ 0 h 985"/>
                <a:gd name="T4" fmla="*/ 0 w 539"/>
                <a:gd name="T5" fmla="*/ 0 h 985"/>
                <a:gd name="T6" fmla="*/ 0 w 539"/>
                <a:gd name="T7" fmla="*/ 0 h 985"/>
                <a:gd name="T8" fmla="*/ 0 w 539"/>
                <a:gd name="T9" fmla="*/ 0 h 985"/>
                <a:gd name="T10" fmla="*/ 0 w 539"/>
                <a:gd name="T11" fmla="*/ 0 h 985"/>
                <a:gd name="T12" fmla="*/ 0 w 539"/>
                <a:gd name="T13" fmla="*/ 0 h 985"/>
                <a:gd name="T14" fmla="*/ 0 w 539"/>
                <a:gd name="T15" fmla="*/ 0 h 985"/>
                <a:gd name="T16" fmla="*/ 0 w 539"/>
                <a:gd name="T17" fmla="*/ 0 h 985"/>
                <a:gd name="T18" fmla="*/ 0 w 539"/>
                <a:gd name="T19" fmla="*/ 0 h 985"/>
                <a:gd name="T20" fmla="*/ 0 w 539"/>
                <a:gd name="T21" fmla="*/ 0 h 985"/>
                <a:gd name="T22" fmla="*/ 0 w 539"/>
                <a:gd name="T23" fmla="*/ 0 h 985"/>
                <a:gd name="T24" fmla="*/ 0 w 539"/>
                <a:gd name="T25" fmla="*/ 0 h 985"/>
                <a:gd name="T26" fmla="*/ 0 w 539"/>
                <a:gd name="T27" fmla="*/ 0 h 985"/>
                <a:gd name="T28" fmla="*/ 0 w 539"/>
                <a:gd name="T29" fmla="*/ 0 h 985"/>
                <a:gd name="T30" fmla="*/ 0 w 539"/>
                <a:gd name="T31" fmla="*/ 0 h 985"/>
                <a:gd name="T32" fmla="*/ 0 w 539"/>
                <a:gd name="T33" fmla="*/ 0 h 985"/>
                <a:gd name="T34" fmla="*/ 0 w 539"/>
                <a:gd name="T35" fmla="*/ 0 h 985"/>
                <a:gd name="T36" fmla="*/ 0 w 539"/>
                <a:gd name="T37" fmla="*/ 0 h 985"/>
                <a:gd name="T38" fmla="*/ 0 w 539"/>
                <a:gd name="T39" fmla="*/ 0 h 985"/>
                <a:gd name="T40" fmla="*/ 0 w 539"/>
                <a:gd name="T41" fmla="*/ 0 h 985"/>
                <a:gd name="T42" fmla="*/ 0 w 539"/>
                <a:gd name="T43" fmla="*/ 0 h 985"/>
                <a:gd name="T44" fmla="*/ 0 w 539"/>
                <a:gd name="T45" fmla="*/ 0 h 985"/>
                <a:gd name="T46" fmla="*/ 0 w 539"/>
                <a:gd name="T47" fmla="*/ 0 h 985"/>
                <a:gd name="T48" fmla="*/ 0 w 539"/>
                <a:gd name="T49" fmla="*/ 0 h 985"/>
                <a:gd name="T50" fmla="*/ 0 w 539"/>
                <a:gd name="T51" fmla="*/ 0 h 985"/>
                <a:gd name="T52" fmla="*/ 0 w 539"/>
                <a:gd name="T53" fmla="*/ 0 h 985"/>
                <a:gd name="T54" fmla="*/ 0 w 539"/>
                <a:gd name="T55" fmla="*/ 0 h 985"/>
                <a:gd name="T56" fmla="*/ 0 w 539"/>
                <a:gd name="T57" fmla="*/ 0 h 985"/>
                <a:gd name="T58" fmla="*/ 0 w 539"/>
                <a:gd name="T59" fmla="*/ 0 h 985"/>
                <a:gd name="T60" fmla="*/ 0 w 539"/>
                <a:gd name="T61" fmla="*/ 0 h 985"/>
                <a:gd name="T62" fmla="*/ 0 w 539"/>
                <a:gd name="T63" fmla="*/ 0 h 985"/>
                <a:gd name="T64" fmla="*/ 0 w 539"/>
                <a:gd name="T65" fmla="*/ 0 h 985"/>
                <a:gd name="T66" fmla="*/ 0 w 539"/>
                <a:gd name="T67" fmla="*/ 0 h 985"/>
                <a:gd name="T68" fmla="*/ 0 w 539"/>
                <a:gd name="T69" fmla="*/ 0 h 985"/>
                <a:gd name="T70" fmla="*/ 0 w 539"/>
                <a:gd name="T71" fmla="*/ 0 h 985"/>
                <a:gd name="T72" fmla="*/ 0 w 539"/>
                <a:gd name="T73" fmla="*/ 0 h 985"/>
                <a:gd name="T74" fmla="*/ 0 w 539"/>
                <a:gd name="T75" fmla="*/ 0 h 985"/>
                <a:gd name="T76" fmla="*/ 0 w 539"/>
                <a:gd name="T77" fmla="*/ 0 h 985"/>
                <a:gd name="T78" fmla="*/ 0 w 539"/>
                <a:gd name="T79" fmla="*/ 0 h 985"/>
                <a:gd name="T80" fmla="*/ 0 w 539"/>
                <a:gd name="T81" fmla="*/ 0 h 985"/>
                <a:gd name="T82" fmla="*/ 0 w 539"/>
                <a:gd name="T83" fmla="*/ 0 h 985"/>
                <a:gd name="T84" fmla="*/ 0 w 539"/>
                <a:gd name="T85" fmla="*/ 0 h 985"/>
                <a:gd name="T86" fmla="*/ 0 w 539"/>
                <a:gd name="T87" fmla="*/ 0 h 985"/>
                <a:gd name="T88" fmla="*/ 0 w 539"/>
                <a:gd name="T89" fmla="*/ 0 h 985"/>
                <a:gd name="T90" fmla="*/ 0 w 539"/>
                <a:gd name="T91" fmla="*/ 0 h 985"/>
                <a:gd name="T92" fmla="*/ 0 w 539"/>
                <a:gd name="T93" fmla="*/ 0 h 985"/>
                <a:gd name="T94" fmla="*/ 0 w 539"/>
                <a:gd name="T95" fmla="*/ 0 h 985"/>
                <a:gd name="T96" fmla="*/ 0 w 539"/>
                <a:gd name="T97" fmla="*/ 0 h 9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9"/>
                <a:gd name="T148" fmla="*/ 0 h 985"/>
                <a:gd name="T149" fmla="*/ 539 w 539"/>
                <a:gd name="T150" fmla="*/ 985 h 9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9" h="985">
                  <a:moveTo>
                    <a:pt x="429" y="909"/>
                  </a:moveTo>
                  <a:lnTo>
                    <a:pt x="418" y="905"/>
                  </a:lnTo>
                  <a:lnTo>
                    <a:pt x="408" y="902"/>
                  </a:lnTo>
                  <a:lnTo>
                    <a:pt x="397" y="897"/>
                  </a:lnTo>
                  <a:lnTo>
                    <a:pt x="387" y="893"/>
                  </a:lnTo>
                  <a:lnTo>
                    <a:pt x="377" y="888"/>
                  </a:lnTo>
                  <a:lnTo>
                    <a:pt x="366" y="884"/>
                  </a:lnTo>
                  <a:lnTo>
                    <a:pt x="356" y="880"/>
                  </a:lnTo>
                  <a:lnTo>
                    <a:pt x="345" y="875"/>
                  </a:lnTo>
                  <a:lnTo>
                    <a:pt x="351" y="872"/>
                  </a:lnTo>
                  <a:lnTo>
                    <a:pt x="357" y="869"/>
                  </a:lnTo>
                  <a:lnTo>
                    <a:pt x="365" y="866"/>
                  </a:lnTo>
                  <a:lnTo>
                    <a:pt x="371" y="863"/>
                  </a:lnTo>
                  <a:lnTo>
                    <a:pt x="377" y="862"/>
                  </a:lnTo>
                  <a:lnTo>
                    <a:pt x="384" y="859"/>
                  </a:lnTo>
                  <a:lnTo>
                    <a:pt x="390" y="856"/>
                  </a:lnTo>
                  <a:lnTo>
                    <a:pt x="396" y="853"/>
                  </a:lnTo>
                  <a:lnTo>
                    <a:pt x="390" y="842"/>
                  </a:lnTo>
                  <a:lnTo>
                    <a:pt x="385" y="832"/>
                  </a:lnTo>
                  <a:lnTo>
                    <a:pt x="380" y="820"/>
                  </a:lnTo>
                  <a:lnTo>
                    <a:pt x="375" y="809"/>
                  </a:lnTo>
                  <a:lnTo>
                    <a:pt x="363" y="814"/>
                  </a:lnTo>
                  <a:lnTo>
                    <a:pt x="353" y="817"/>
                  </a:lnTo>
                  <a:lnTo>
                    <a:pt x="341" y="821"/>
                  </a:lnTo>
                  <a:lnTo>
                    <a:pt x="330" y="826"/>
                  </a:lnTo>
                  <a:lnTo>
                    <a:pt x="320" y="830"/>
                  </a:lnTo>
                  <a:lnTo>
                    <a:pt x="311" y="835"/>
                  </a:lnTo>
                  <a:lnTo>
                    <a:pt x="301" y="838"/>
                  </a:lnTo>
                  <a:lnTo>
                    <a:pt x="292" y="842"/>
                  </a:lnTo>
                  <a:lnTo>
                    <a:pt x="275" y="830"/>
                  </a:lnTo>
                  <a:lnTo>
                    <a:pt x="259" y="820"/>
                  </a:lnTo>
                  <a:lnTo>
                    <a:pt x="244" y="808"/>
                  </a:lnTo>
                  <a:lnTo>
                    <a:pt x="229" y="796"/>
                  </a:lnTo>
                  <a:lnTo>
                    <a:pt x="216" y="784"/>
                  </a:lnTo>
                  <a:lnTo>
                    <a:pt x="202" y="771"/>
                  </a:lnTo>
                  <a:lnTo>
                    <a:pt x="190" y="759"/>
                  </a:lnTo>
                  <a:lnTo>
                    <a:pt x="179" y="745"/>
                  </a:lnTo>
                  <a:lnTo>
                    <a:pt x="158" y="720"/>
                  </a:lnTo>
                  <a:lnTo>
                    <a:pt x="140" y="693"/>
                  </a:lnTo>
                  <a:lnTo>
                    <a:pt x="125" y="668"/>
                  </a:lnTo>
                  <a:lnTo>
                    <a:pt x="113" y="642"/>
                  </a:lnTo>
                  <a:lnTo>
                    <a:pt x="103" y="617"/>
                  </a:lnTo>
                  <a:lnTo>
                    <a:pt x="95" y="590"/>
                  </a:lnTo>
                  <a:lnTo>
                    <a:pt x="91" y="565"/>
                  </a:lnTo>
                  <a:lnTo>
                    <a:pt x="88" y="539"/>
                  </a:lnTo>
                  <a:lnTo>
                    <a:pt x="329" y="532"/>
                  </a:lnTo>
                  <a:lnTo>
                    <a:pt x="330" y="520"/>
                  </a:lnTo>
                  <a:lnTo>
                    <a:pt x="332" y="510"/>
                  </a:lnTo>
                  <a:lnTo>
                    <a:pt x="332" y="498"/>
                  </a:lnTo>
                  <a:lnTo>
                    <a:pt x="333" y="487"/>
                  </a:lnTo>
                  <a:lnTo>
                    <a:pt x="82" y="495"/>
                  </a:lnTo>
                  <a:lnTo>
                    <a:pt x="89" y="447"/>
                  </a:lnTo>
                  <a:lnTo>
                    <a:pt x="103" y="401"/>
                  </a:lnTo>
                  <a:lnTo>
                    <a:pt x="119" y="358"/>
                  </a:lnTo>
                  <a:lnTo>
                    <a:pt x="141" y="316"/>
                  </a:lnTo>
                  <a:lnTo>
                    <a:pt x="167" y="278"/>
                  </a:lnTo>
                  <a:lnTo>
                    <a:pt x="198" y="243"/>
                  </a:lnTo>
                  <a:lnTo>
                    <a:pt x="232" y="210"/>
                  </a:lnTo>
                  <a:lnTo>
                    <a:pt x="272" y="179"/>
                  </a:lnTo>
                  <a:lnTo>
                    <a:pt x="287" y="184"/>
                  </a:lnTo>
                  <a:lnTo>
                    <a:pt x="302" y="190"/>
                  </a:lnTo>
                  <a:lnTo>
                    <a:pt x="317" y="196"/>
                  </a:lnTo>
                  <a:lnTo>
                    <a:pt x="332" y="202"/>
                  </a:lnTo>
                  <a:lnTo>
                    <a:pt x="347" y="207"/>
                  </a:lnTo>
                  <a:lnTo>
                    <a:pt x="362" y="211"/>
                  </a:lnTo>
                  <a:lnTo>
                    <a:pt x="377" y="216"/>
                  </a:lnTo>
                  <a:lnTo>
                    <a:pt x="391" y="220"/>
                  </a:lnTo>
                  <a:lnTo>
                    <a:pt x="409" y="225"/>
                  </a:lnTo>
                  <a:lnTo>
                    <a:pt x="414" y="214"/>
                  </a:lnTo>
                  <a:lnTo>
                    <a:pt x="420" y="202"/>
                  </a:lnTo>
                  <a:lnTo>
                    <a:pt x="424" y="192"/>
                  </a:lnTo>
                  <a:lnTo>
                    <a:pt x="429" y="182"/>
                  </a:lnTo>
                  <a:lnTo>
                    <a:pt x="409" y="176"/>
                  </a:lnTo>
                  <a:lnTo>
                    <a:pt x="391" y="171"/>
                  </a:lnTo>
                  <a:lnTo>
                    <a:pt x="377" y="167"/>
                  </a:lnTo>
                  <a:lnTo>
                    <a:pt x="363" y="161"/>
                  </a:lnTo>
                  <a:lnTo>
                    <a:pt x="350" y="158"/>
                  </a:lnTo>
                  <a:lnTo>
                    <a:pt x="339" y="153"/>
                  </a:lnTo>
                  <a:lnTo>
                    <a:pt x="330" y="149"/>
                  </a:lnTo>
                  <a:lnTo>
                    <a:pt x="323" y="146"/>
                  </a:lnTo>
                  <a:lnTo>
                    <a:pt x="341" y="134"/>
                  </a:lnTo>
                  <a:lnTo>
                    <a:pt x="360" y="122"/>
                  </a:lnTo>
                  <a:lnTo>
                    <a:pt x="381" y="111"/>
                  </a:lnTo>
                  <a:lnTo>
                    <a:pt x="402" y="99"/>
                  </a:lnTo>
                  <a:lnTo>
                    <a:pt x="424" y="91"/>
                  </a:lnTo>
                  <a:lnTo>
                    <a:pt x="447" y="80"/>
                  </a:lnTo>
                  <a:lnTo>
                    <a:pt x="470" y="71"/>
                  </a:lnTo>
                  <a:lnTo>
                    <a:pt x="496" y="64"/>
                  </a:lnTo>
                  <a:lnTo>
                    <a:pt x="506" y="46"/>
                  </a:lnTo>
                  <a:lnTo>
                    <a:pt x="518" y="29"/>
                  </a:lnTo>
                  <a:lnTo>
                    <a:pt x="528" y="14"/>
                  </a:lnTo>
                  <a:lnTo>
                    <a:pt x="539" y="0"/>
                  </a:lnTo>
                  <a:lnTo>
                    <a:pt x="500" y="11"/>
                  </a:lnTo>
                  <a:lnTo>
                    <a:pt x="463" y="23"/>
                  </a:lnTo>
                  <a:lnTo>
                    <a:pt x="427" y="35"/>
                  </a:lnTo>
                  <a:lnTo>
                    <a:pt x="393" y="49"/>
                  </a:lnTo>
                  <a:lnTo>
                    <a:pt x="360" y="64"/>
                  </a:lnTo>
                  <a:lnTo>
                    <a:pt x="327" y="79"/>
                  </a:lnTo>
                  <a:lnTo>
                    <a:pt x="298" y="95"/>
                  </a:lnTo>
                  <a:lnTo>
                    <a:pt x="268" y="111"/>
                  </a:lnTo>
                  <a:lnTo>
                    <a:pt x="240" y="129"/>
                  </a:lnTo>
                  <a:lnTo>
                    <a:pt x="214" y="147"/>
                  </a:lnTo>
                  <a:lnTo>
                    <a:pt x="187" y="167"/>
                  </a:lnTo>
                  <a:lnTo>
                    <a:pt x="164" y="187"/>
                  </a:lnTo>
                  <a:lnTo>
                    <a:pt x="141" y="208"/>
                  </a:lnTo>
                  <a:lnTo>
                    <a:pt x="119" y="229"/>
                  </a:lnTo>
                  <a:lnTo>
                    <a:pt x="100" y="252"/>
                  </a:lnTo>
                  <a:lnTo>
                    <a:pt x="80" y="275"/>
                  </a:lnTo>
                  <a:lnTo>
                    <a:pt x="61" y="301"/>
                  </a:lnTo>
                  <a:lnTo>
                    <a:pt x="45" y="328"/>
                  </a:lnTo>
                  <a:lnTo>
                    <a:pt x="31" y="355"/>
                  </a:lnTo>
                  <a:lnTo>
                    <a:pt x="21" y="383"/>
                  </a:lnTo>
                  <a:lnTo>
                    <a:pt x="12" y="411"/>
                  </a:lnTo>
                  <a:lnTo>
                    <a:pt x="4" y="440"/>
                  </a:lnTo>
                  <a:lnTo>
                    <a:pt x="1" y="468"/>
                  </a:lnTo>
                  <a:lnTo>
                    <a:pt x="0" y="498"/>
                  </a:lnTo>
                  <a:lnTo>
                    <a:pt x="1" y="532"/>
                  </a:lnTo>
                  <a:lnTo>
                    <a:pt x="7" y="565"/>
                  </a:lnTo>
                  <a:lnTo>
                    <a:pt x="15" y="598"/>
                  </a:lnTo>
                  <a:lnTo>
                    <a:pt x="27" y="629"/>
                  </a:lnTo>
                  <a:lnTo>
                    <a:pt x="40" y="662"/>
                  </a:lnTo>
                  <a:lnTo>
                    <a:pt x="58" y="692"/>
                  </a:lnTo>
                  <a:lnTo>
                    <a:pt x="77" y="723"/>
                  </a:lnTo>
                  <a:lnTo>
                    <a:pt x="101" y="753"/>
                  </a:lnTo>
                  <a:lnTo>
                    <a:pt x="120" y="775"/>
                  </a:lnTo>
                  <a:lnTo>
                    <a:pt x="141" y="797"/>
                  </a:lnTo>
                  <a:lnTo>
                    <a:pt x="162" y="818"/>
                  </a:lnTo>
                  <a:lnTo>
                    <a:pt x="186" y="838"/>
                  </a:lnTo>
                  <a:lnTo>
                    <a:pt x="210" y="857"/>
                  </a:lnTo>
                  <a:lnTo>
                    <a:pt x="237" y="874"/>
                  </a:lnTo>
                  <a:lnTo>
                    <a:pt x="263" y="891"/>
                  </a:lnTo>
                  <a:lnTo>
                    <a:pt x="292" y="906"/>
                  </a:lnTo>
                  <a:lnTo>
                    <a:pt x="314" y="918"/>
                  </a:lnTo>
                  <a:lnTo>
                    <a:pt x="338" y="930"/>
                  </a:lnTo>
                  <a:lnTo>
                    <a:pt x="362" y="941"/>
                  </a:lnTo>
                  <a:lnTo>
                    <a:pt x="385" y="950"/>
                  </a:lnTo>
                  <a:lnTo>
                    <a:pt x="409" y="960"/>
                  </a:lnTo>
                  <a:lnTo>
                    <a:pt x="435" y="969"/>
                  </a:lnTo>
                  <a:lnTo>
                    <a:pt x="458" y="978"/>
                  </a:lnTo>
                  <a:lnTo>
                    <a:pt x="484" y="985"/>
                  </a:lnTo>
                  <a:lnTo>
                    <a:pt x="476" y="976"/>
                  </a:lnTo>
                  <a:lnTo>
                    <a:pt x="469" y="966"/>
                  </a:lnTo>
                  <a:lnTo>
                    <a:pt x="461" y="957"/>
                  </a:lnTo>
                  <a:lnTo>
                    <a:pt x="454" y="947"/>
                  </a:lnTo>
                  <a:lnTo>
                    <a:pt x="447" y="938"/>
                  </a:lnTo>
                  <a:lnTo>
                    <a:pt x="441" y="929"/>
                  </a:lnTo>
                  <a:lnTo>
                    <a:pt x="435" y="918"/>
                  </a:lnTo>
                  <a:lnTo>
                    <a:pt x="429" y="9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50" name="Freeform 16"/>
            <p:cNvSpPr>
              <a:spLocks/>
            </p:cNvSpPr>
            <p:nvPr/>
          </p:nvSpPr>
          <p:spPr bwMode="auto">
            <a:xfrm>
              <a:off x="4875" y="760"/>
              <a:ext cx="72" cy="2"/>
            </a:xfrm>
            <a:custGeom>
              <a:avLst/>
              <a:gdLst>
                <a:gd name="T0" fmla="*/ 0 w 216"/>
                <a:gd name="T1" fmla="*/ 0 h 5"/>
                <a:gd name="T2" fmla="*/ 0 w 216"/>
                <a:gd name="T3" fmla="*/ 0 h 5"/>
                <a:gd name="T4" fmla="*/ 0 w 216"/>
                <a:gd name="T5" fmla="*/ 0 h 5"/>
                <a:gd name="T6" fmla="*/ 0 w 216"/>
                <a:gd name="T7" fmla="*/ 0 h 5"/>
                <a:gd name="T8" fmla="*/ 0 w 216"/>
                <a:gd name="T9" fmla="*/ 0 h 5"/>
                <a:gd name="T10" fmla="*/ 0 w 216"/>
                <a:gd name="T11" fmla="*/ 0 h 5"/>
                <a:gd name="T12" fmla="*/ 0 w 216"/>
                <a:gd name="T13" fmla="*/ 0 h 5"/>
                <a:gd name="T14" fmla="*/ 0 w 216"/>
                <a:gd name="T15" fmla="*/ 0 h 5"/>
                <a:gd name="T16" fmla="*/ 0 w 216"/>
                <a:gd name="T17" fmla="*/ 0 h 5"/>
                <a:gd name="T18" fmla="*/ 0 w 216"/>
                <a:gd name="T19" fmla="*/ 0 h 5"/>
                <a:gd name="T20" fmla="*/ 0 w 216"/>
                <a:gd name="T21" fmla="*/ 0 h 5"/>
                <a:gd name="T22" fmla="*/ 0 w 216"/>
                <a:gd name="T23" fmla="*/ 0 h 5"/>
                <a:gd name="T24" fmla="*/ 0 w 216"/>
                <a:gd name="T25" fmla="*/ 0 h 5"/>
                <a:gd name="T26" fmla="*/ 0 w 216"/>
                <a:gd name="T27" fmla="*/ 0 h 5"/>
                <a:gd name="T28" fmla="*/ 0 w 216"/>
                <a:gd name="T29" fmla="*/ 0 h 5"/>
                <a:gd name="T30" fmla="*/ 0 w 216"/>
                <a:gd name="T31" fmla="*/ 0 h 5"/>
                <a:gd name="T32" fmla="*/ 0 w 216"/>
                <a:gd name="T33" fmla="*/ 0 h 5"/>
                <a:gd name="T34" fmla="*/ 0 w 216"/>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
                <a:gd name="T55" fmla="*/ 0 h 5"/>
                <a:gd name="T56" fmla="*/ 216 w 216"/>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 h="5">
                  <a:moveTo>
                    <a:pt x="216" y="0"/>
                  </a:moveTo>
                  <a:lnTo>
                    <a:pt x="205" y="0"/>
                  </a:lnTo>
                  <a:lnTo>
                    <a:pt x="195" y="2"/>
                  </a:lnTo>
                  <a:lnTo>
                    <a:pt x="184" y="2"/>
                  </a:lnTo>
                  <a:lnTo>
                    <a:pt x="175" y="2"/>
                  </a:lnTo>
                  <a:lnTo>
                    <a:pt x="165" y="3"/>
                  </a:lnTo>
                  <a:lnTo>
                    <a:pt x="155" y="3"/>
                  </a:lnTo>
                  <a:lnTo>
                    <a:pt x="144" y="5"/>
                  </a:lnTo>
                  <a:lnTo>
                    <a:pt x="134" y="5"/>
                  </a:lnTo>
                  <a:lnTo>
                    <a:pt x="116" y="5"/>
                  </a:lnTo>
                  <a:lnTo>
                    <a:pt x="99" y="5"/>
                  </a:lnTo>
                  <a:lnTo>
                    <a:pt x="83" y="5"/>
                  </a:lnTo>
                  <a:lnTo>
                    <a:pt x="65" y="5"/>
                  </a:lnTo>
                  <a:lnTo>
                    <a:pt x="49" y="5"/>
                  </a:lnTo>
                  <a:lnTo>
                    <a:pt x="32" y="3"/>
                  </a:lnTo>
                  <a:lnTo>
                    <a:pt x="16" y="3"/>
                  </a:lnTo>
                  <a:lnTo>
                    <a:pt x="0" y="2"/>
                  </a:lnTo>
                  <a:lnTo>
                    <a:pt x="2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51" name="Freeform 17"/>
            <p:cNvSpPr>
              <a:spLocks/>
            </p:cNvSpPr>
            <p:nvPr/>
          </p:nvSpPr>
          <p:spPr bwMode="auto">
            <a:xfrm>
              <a:off x="4970" y="403"/>
              <a:ext cx="230" cy="341"/>
            </a:xfrm>
            <a:custGeom>
              <a:avLst/>
              <a:gdLst>
                <a:gd name="T0" fmla="*/ 0 w 689"/>
                <a:gd name="T1" fmla="*/ 0 h 1023"/>
                <a:gd name="T2" fmla="*/ 0 w 689"/>
                <a:gd name="T3" fmla="*/ 0 h 1023"/>
                <a:gd name="T4" fmla="*/ 0 w 689"/>
                <a:gd name="T5" fmla="*/ 0 h 1023"/>
                <a:gd name="T6" fmla="*/ 0 w 689"/>
                <a:gd name="T7" fmla="*/ 0 h 1023"/>
                <a:gd name="T8" fmla="*/ 0 w 689"/>
                <a:gd name="T9" fmla="*/ 0 h 1023"/>
                <a:gd name="T10" fmla="*/ 0 w 689"/>
                <a:gd name="T11" fmla="*/ 0 h 1023"/>
                <a:gd name="T12" fmla="*/ 0 w 689"/>
                <a:gd name="T13" fmla="*/ 0 h 1023"/>
                <a:gd name="T14" fmla="*/ 0 w 689"/>
                <a:gd name="T15" fmla="*/ 0 h 1023"/>
                <a:gd name="T16" fmla="*/ 0 w 689"/>
                <a:gd name="T17" fmla="*/ 0 h 1023"/>
                <a:gd name="T18" fmla="*/ 0 w 689"/>
                <a:gd name="T19" fmla="*/ 0 h 1023"/>
                <a:gd name="T20" fmla="*/ 0 w 689"/>
                <a:gd name="T21" fmla="*/ 0 h 1023"/>
                <a:gd name="T22" fmla="*/ 0 w 689"/>
                <a:gd name="T23" fmla="*/ 0 h 1023"/>
                <a:gd name="T24" fmla="*/ 0 w 689"/>
                <a:gd name="T25" fmla="*/ 0 h 1023"/>
                <a:gd name="T26" fmla="*/ 0 w 689"/>
                <a:gd name="T27" fmla="*/ 0 h 1023"/>
                <a:gd name="T28" fmla="*/ 0 w 689"/>
                <a:gd name="T29" fmla="*/ 0 h 1023"/>
                <a:gd name="T30" fmla="*/ 0 w 689"/>
                <a:gd name="T31" fmla="*/ 0 h 1023"/>
                <a:gd name="T32" fmla="*/ 0 w 689"/>
                <a:gd name="T33" fmla="*/ 0 h 1023"/>
                <a:gd name="T34" fmla="*/ 0 w 689"/>
                <a:gd name="T35" fmla="*/ 0 h 1023"/>
                <a:gd name="T36" fmla="*/ 0 w 689"/>
                <a:gd name="T37" fmla="*/ 0 h 1023"/>
                <a:gd name="T38" fmla="*/ 0 w 689"/>
                <a:gd name="T39" fmla="*/ 0 h 1023"/>
                <a:gd name="T40" fmla="*/ 0 w 689"/>
                <a:gd name="T41" fmla="*/ 0 h 1023"/>
                <a:gd name="T42" fmla="*/ 0 w 689"/>
                <a:gd name="T43" fmla="*/ 0 h 1023"/>
                <a:gd name="T44" fmla="*/ 0 w 689"/>
                <a:gd name="T45" fmla="*/ 0 h 1023"/>
                <a:gd name="T46" fmla="*/ 0 w 689"/>
                <a:gd name="T47" fmla="*/ 0 h 1023"/>
                <a:gd name="T48" fmla="*/ 0 w 689"/>
                <a:gd name="T49" fmla="*/ 0 h 1023"/>
                <a:gd name="T50" fmla="*/ 0 w 689"/>
                <a:gd name="T51" fmla="*/ 0 h 1023"/>
                <a:gd name="T52" fmla="*/ 0 w 689"/>
                <a:gd name="T53" fmla="*/ 0 h 1023"/>
                <a:gd name="T54" fmla="*/ 0 w 689"/>
                <a:gd name="T55" fmla="*/ 0 h 1023"/>
                <a:gd name="T56" fmla="*/ 0 w 689"/>
                <a:gd name="T57" fmla="*/ 0 h 1023"/>
                <a:gd name="T58" fmla="*/ 0 w 689"/>
                <a:gd name="T59" fmla="*/ 0 h 1023"/>
                <a:gd name="T60" fmla="*/ 0 w 689"/>
                <a:gd name="T61" fmla="*/ 0 h 1023"/>
                <a:gd name="T62" fmla="*/ 0 w 689"/>
                <a:gd name="T63" fmla="*/ 0 h 1023"/>
                <a:gd name="T64" fmla="*/ 0 w 689"/>
                <a:gd name="T65" fmla="*/ 0 h 1023"/>
                <a:gd name="T66" fmla="*/ 0 w 689"/>
                <a:gd name="T67" fmla="*/ 0 h 1023"/>
                <a:gd name="T68" fmla="*/ 0 w 689"/>
                <a:gd name="T69" fmla="*/ 0 h 1023"/>
                <a:gd name="T70" fmla="*/ 0 w 689"/>
                <a:gd name="T71" fmla="*/ 0 h 1023"/>
                <a:gd name="T72" fmla="*/ 0 w 689"/>
                <a:gd name="T73" fmla="*/ 0 h 1023"/>
                <a:gd name="T74" fmla="*/ 0 w 689"/>
                <a:gd name="T75" fmla="*/ 0 h 1023"/>
                <a:gd name="T76" fmla="*/ 0 w 689"/>
                <a:gd name="T77" fmla="*/ 0 h 1023"/>
                <a:gd name="T78" fmla="*/ 0 w 689"/>
                <a:gd name="T79" fmla="*/ 0 h 1023"/>
                <a:gd name="T80" fmla="*/ 0 w 689"/>
                <a:gd name="T81" fmla="*/ 0 h 1023"/>
                <a:gd name="T82" fmla="*/ 0 w 689"/>
                <a:gd name="T83" fmla="*/ 0 h 1023"/>
                <a:gd name="T84" fmla="*/ 0 w 689"/>
                <a:gd name="T85" fmla="*/ 0 h 1023"/>
                <a:gd name="T86" fmla="*/ 0 w 689"/>
                <a:gd name="T87" fmla="*/ 0 h 1023"/>
                <a:gd name="T88" fmla="*/ 0 w 689"/>
                <a:gd name="T89" fmla="*/ 0 h 1023"/>
                <a:gd name="T90" fmla="*/ 0 w 689"/>
                <a:gd name="T91" fmla="*/ 0 h 1023"/>
                <a:gd name="T92" fmla="*/ 0 w 689"/>
                <a:gd name="T93" fmla="*/ 0 h 1023"/>
                <a:gd name="T94" fmla="*/ 0 w 689"/>
                <a:gd name="T95" fmla="*/ 0 h 1023"/>
                <a:gd name="T96" fmla="*/ 0 w 689"/>
                <a:gd name="T97" fmla="*/ 0 h 1023"/>
                <a:gd name="T98" fmla="*/ 0 w 689"/>
                <a:gd name="T99" fmla="*/ 0 h 1023"/>
                <a:gd name="T100" fmla="*/ 0 w 689"/>
                <a:gd name="T101" fmla="*/ 0 h 1023"/>
                <a:gd name="T102" fmla="*/ 0 w 689"/>
                <a:gd name="T103" fmla="*/ 0 h 1023"/>
                <a:gd name="T104" fmla="*/ 0 w 689"/>
                <a:gd name="T105" fmla="*/ 0 h 1023"/>
                <a:gd name="T106" fmla="*/ 0 w 689"/>
                <a:gd name="T107" fmla="*/ 0 h 102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9"/>
                <a:gd name="T163" fmla="*/ 0 h 1023"/>
                <a:gd name="T164" fmla="*/ 689 w 689"/>
                <a:gd name="T165" fmla="*/ 1023 h 102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9" h="1023">
                  <a:moveTo>
                    <a:pt x="411" y="121"/>
                  </a:moveTo>
                  <a:lnTo>
                    <a:pt x="389" y="109"/>
                  </a:lnTo>
                  <a:lnTo>
                    <a:pt x="365" y="97"/>
                  </a:lnTo>
                  <a:lnTo>
                    <a:pt x="341" y="86"/>
                  </a:lnTo>
                  <a:lnTo>
                    <a:pt x="317" y="76"/>
                  </a:lnTo>
                  <a:lnTo>
                    <a:pt x="292" y="67"/>
                  </a:lnTo>
                  <a:lnTo>
                    <a:pt x="268" y="58"/>
                  </a:lnTo>
                  <a:lnTo>
                    <a:pt x="243" y="49"/>
                  </a:lnTo>
                  <a:lnTo>
                    <a:pt x="217" y="42"/>
                  </a:lnTo>
                  <a:lnTo>
                    <a:pt x="191" y="34"/>
                  </a:lnTo>
                  <a:lnTo>
                    <a:pt x="165" y="27"/>
                  </a:lnTo>
                  <a:lnTo>
                    <a:pt x="139" y="21"/>
                  </a:lnTo>
                  <a:lnTo>
                    <a:pt x="112" y="16"/>
                  </a:lnTo>
                  <a:lnTo>
                    <a:pt x="83" y="10"/>
                  </a:lnTo>
                  <a:lnTo>
                    <a:pt x="57" y="7"/>
                  </a:lnTo>
                  <a:lnTo>
                    <a:pt x="28" y="3"/>
                  </a:lnTo>
                  <a:lnTo>
                    <a:pt x="0" y="0"/>
                  </a:lnTo>
                  <a:lnTo>
                    <a:pt x="89" y="67"/>
                  </a:lnTo>
                  <a:lnTo>
                    <a:pt x="107" y="71"/>
                  </a:lnTo>
                  <a:lnTo>
                    <a:pt x="124" y="74"/>
                  </a:lnTo>
                  <a:lnTo>
                    <a:pt x="140" y="79"/>
                  </a:lnTo>
                  <a:lnTo>
                    <a:pt x="158" y="83"/>
                  </a:lnTo>
                  <a:lnTo>
                    <a:pt x="174" y="88"/>
                  </a:lnTo>
                  <a:lnTo>
                    <a:pt x="191" y="94"/>
                  </a:lnTo>
                  <a:lnTo>
                    <a:pt x="207" y="98"/>
                  </a:lnTo>
                  <a:lnTo>
                    <a:pt x="223" y="104"/>
                  </a:lnTo>
                  <a:lnTo>
                    <a:pt x="240" y="110"/>
                  </a:lnTo>
                  <a:lnTo>
                    <a:pt x="256" y="116"/>
                  </a:lnTo>
                  <a:lnTo>
                    <a:pt x="273" y="122"/>
                  </a:lnTo>
                  <a:lnTo>
                    <a:pt x="289" y="128"/>
                  </a:lnTo>
                  <a:lnTo>
                    <a:pt x="304" y="136"/>
                  </a:lnTo>
                  <a:lnTo>
                    <a:pt x="320" y="141"/>
                  </a:lnTo>
                  <a:lnTo>
                    <a:pt x="335" y="149"/>
                  </a:lnTo>
                  <a:lnTo>
                    <a:pt x="351" y="156"/>
                  </a:lnTo>
                  <a:lnTo>
                    <a:pt x="335" y="164"/>
                  </a:lnTo>
                  <a:lnTo>
                    <a:pt x="320" y="170"/>
                  </a:lnTo>
                  <a:lnTo>
                    <a:pt x="307" y="176"/>
                  </a:lnTo>
                  <a:lnTo>
                    <a:pt x="293" y="182"/>
                  </a:lnTo>
                  <a:lnTo>
                    <a:pt x="280" y="188"/>
                  </a:lnTo>
                  <a:lnTo>
                    <a:pt x="268" y="192"/>
                  </a:lnTo>
                  <a:lnTo>
                    <a:pt x="258" y="197"/>
                  </a:lnTo>
                  <a:lnTo>
                    <a:pt x="247" y="201"/>
                  </a:lnTo>
                  <a:lnTo>
                    <a:pt x="283" y="237"/>
                  </a:lnTo>
                  <a:lnTo>
                    <a:pt x="301" y="231"/>
                  </a:lnTo>
                  <a:lnTo>
                    <a:pt x="319" y="224"/>
                  </a:lnTo>
                  <a:lnTo>
                    <a:pt x="335" y="218"/>
                  </a:lnTo>
                  <a:lnTo>
                    <a:pt x="351" y="210"/>
                  </a:lnTo>
                  <a:lnTo>
                    <a:pt x="365" y="204"/>
                  </a:lnTo>
                  <a:lnTo>
                    <a:pt x="378" y="198"/>
                  </a:lnTo>
                  <a:lnTo>
                    <a:pt x="392" y="192"/>
                  </a:lnTo>
                  <a:lnTo>
                    <a:pt x="402" y="186"/>
                  </a:lnTo>
                  <a:lnTo>
                    <a:pt x="417" y="195"/>
                  </a:lnTo>
                  <a:lnTo>
                    <a:pt x="432" y="206"/>
                  </a:lnTo>
                  <a:lnTo>
                    <a:pt x="445" y="216"/>
                  </a:lnTo>
                  <a:lnTo>
                    <a:pt x="460" y="226"/>
                  </a:lnTo>
                  <a:lnTo>
                    <a:pt x="474" y="237"/>
                  </a:lnTo>
                  <a:lnTo>
                    <a:pt x="485" y="249"/>
                  </a:lnTo>
                  <a:lnTo>
                    <a:pt x="497" y="262"/>
                  </a:lnTo>
                  <a:lnTo>
                    <a:pt x="509" y="274"/>
                  </a:lnTo>
                  <a:lnTo>
                    <a:pt x="532" y="301"/>
                  </a:lnTo>
                  <a:lnTo>
                    <a:pt x="552" y="328"/>
                  </a:lnTo>
                  <a:lnTo>
                    <a:pt x="569" y="355"/>
                  </a:lnTo>
                  <a:lnTo>
                    <a:pt x="584" y="382"/>
                  </a:lnTo>
                  <a:lnTo>
                    <a:pt x="594" y="408"/>
                  </a:lnTo>
                  <a:lnTo>
                    <a:pt x="603" y="437"/>
                  </a:lnTo>
                  <a:lnTo>
                    <a:pt x="608" y="464"/>
                  </a:lnTo>
                  <a:lnTo>
                    <a:pt x="611" y="492"/>
                  </a:lnTo>
                  <a:lnTo>
                    <a:pt x="386" y="498"/>
                  </a:lnTo>
                  <a:lnTo>
                    <a:pt x="383" y="543"/>
                  </a:lnTo>
                  <a:lnTo>
                    <a:pt x="612" y="537"/>
                  </a:lnTo>
                  <a:lnTo>
                    <a:pt x="612" y="559"/>
                  </a:lnTo>
                  <a:lnTo>
                    <a:pt x="609" y="583"/>
                  </a:lnTo>
                  <a:lnTo>
                    <a:pt x="605" y="605"/>
                  </a:lnTo>
                  <a:lnTo>
                    <a:pt x="597" y="629"/>
                  </a:lnTo>
                  <a:lnTo>
                    <a:pt x="590" y="653"/>
                  </a:lnTo>
                  <a:lnTo>
                    <a:pt x="578" y="677"/>
                  </a:lnTo>
                  <a:lnTo>
                    <a:pt x="566" y="699"/>
                  </a:lnTo>
                  <a:lnTo>
                    <a:pt x="551" y="723"/>
                  </a:lnTo>
                  <a:lnTo>
                    <a:pt x="538" y="743"/>
                  </a:lnTo>
                  <a:lnTo>
                    <a:pt x="524" y="760"/>
                  </a:lnTo>
                  <a:lnTo>
                    <a:pt x="509" y="777"/>
                  </a:lnTo>
                  <a:lnTo>
                    <a:pt x="494" y="793"/>
                  </a:lnTo>
                  <a:lnTo>
                    <a:pt x="478" y="810"/>
                  </a:lnTo>
                  <a:lnTo>
                    <a:pt x="462" y="823"/>
                  </a:lnTo>
                  <a:lnTo>
                    <a:pt x="444" y="836"/>
                  </a:lnTo>
                  <a:lnTo>
                    <a:pt x="426" y="850"/>
                  </a:lnTo>
                  <a:lnTo>
                    <a:pt x="408" y="844"/>
                  </a:lnTo>
                  <a:lnTo>
                    <a:pt x="390" y="838"/>
                  </a:lnTo>
                  <a:lnTo>
                    <a:pt x="374" y="832"/>
                  </a:lnTo>
                  <a:lnTo>
                    <a:pt x="357" y="826"/>
                  </a:lnTo>
                  <a:lnTo>
                    <a:pt x="341" y="822"/>
                  </a:lnTo>
                  <a:lnTo>
                    <a:pt x="326" y="816"/>
                  </a:lnTo>
                  <a:lnTo>
                    <a:pt x="311" y="811"/>
                  </a:lnTo>
                  <a:lnTo>
                    <a:pt x="298" y="807"/>
                  </a:lnTo>
                  <a:lnTo>
                    <a:pt x="289" y="817"/>
                  </a:lnTo>
                  <a:lnTo>
                    <a:pt x="281" y="829"/>
                  </a:lnTo>
                  <a:lnTo>
                    <a:pt x="273" y="839"/>
                  </a:lnTo>
                  <a:lnTo>
                    <a:pt x="265" y="850"/>
                  </a:lnTo>
                  <a:lnTo>
                    <a:pt x="286" y="856"/>
                  </a:lnTo>
                  <a:lnTo>
                    <a:pt x="304" y="862"/>
                  </a:lnTo>
                  <a:lnTo>
                    <a:pt x="320" y="866"/>
                  </a:lnTo>
                  <a:lnTo>
                    <a:pt x="335" y="871"/>
                  </a:lnTo>
                  <a:lnTo>
                    <a:pt x="347" y="875"/>
                  </a:lnTo>
                  <a:lnTo>
                    <a:pt x="357" y="880"/>
                  </a:lnTo>
                  <a:lnTo>
                    <a:pt x="366" y="883"/>
                  </a:lnTo>
                  <a:lnTo>
                    <a:pt x="372" y="886"/>
                  </a:lnTo>
                  <a:lnTo>
                    <a:pt x="354" y="898"/>
                  </a:lnTo>
                  <a:lnTo>
                    <a:pt x="337" y="910"/>
                  </a:lnTo>
                  <a:lnTo>
                    <a:pt x="317" y="920"/>
                  </a:lnTo>
                  <a:lnTo>
                    <a:pt x="298" y="930"/>
                  </a:lnTo>
                  <a:lnTo>
                    <a:pt x="277" y="939"/>
                  </a:lnTo>
                  <a:lnTo>
                    <a:pt x="255" y="948"/>
                  </a:lnTo>
                  <a:lnTo>
                    <a:pt x="232" y="957"/>
                  </a:lnTo>
                  <a:lnTo>
                    <a:pt x="210" y="965"/>
                  </a:lnTo>
                  <a:lnTo>
                    <a:pt x="206" y="978"/>
                  </a:lnTo>
                  <a:lnTo>
                    <a:pt x="203" y="993"/>
                  </a:lnTo>
                  <a:lnTo>
                    <a:pt x="198" y="1008"/>
                  </a:lnTo>
                  <a:lnTo>
                    <a:pt x="194" y="1023"/>
                  </a:lnTo>
                  <a:lnTo>
                    <a:pt x="197" y="1021"/>
                  </a:lnTo>
                  <a:lnTo>
                    <a:pt x="201" y="1020"/>
                  </a:lnTo>
                  <a:lnTo>
                    <a:pt x="204" y="1020"/>
                  </a:lnTo>
                  <a:lnTo>
                    <a:pt x="207" y="1018"/>
                  </a:lnTo>
                  <a:lnTo>
                    <a:pt x="232" y="1009"/>
                  </a:lnTo>
                  <a:lnTo>
                    <a:pt x="258" y="1002"/>
                  </a:lnTo>
                  <a:lnTo>
                    <a:pt x="281" y="992"/>
                  </a:lnTo>
                  <a:lnTo>
                    <a:pt x="305" y="983"/>
                  </a:lnTo>
                  <a:lnTo>
                    <a:pt x="329" y="972"/>
                  </a:lnTo>
                  <a:lnTo>
                    <a:pt x="351" y="962"/>
                  </a:lnTo>
                  <a:lnTo>
                    <a:pt x="374" y="951"/>
                  </a:lnTo>
                  <a:lnTo>
                    <a:pt x="395" y="939"/>
                  </a:lnTo>
                  <a:lnTo>
                    <a:pt x="415" y="929"/>
                  </a:lnTo>
                  <a:lnTo>
                    <a:pt x="435" y="917"/>
                  </a:lnTo>
                  <a:lnTo>
                    <a:pt x="454" y="904"/>
                  </a:lnTo>
                  <a:lnTo>
                    <a:pt x="474" y="890"/>
                  </a:lnTo>
                  <a:lnTo>
                    <a:pt x="491" y="878"/>
                  </a:lnTo>
                  <a:lnTo>
                    <a:pt x="509" y="863"/>
                  </a:lnTo>
                  <a:lnTo>
                    <a:pt x="526" y="850"/>
                  </a:lnTo>
                  <a:lnTo>
                    <a:pt x="542" y="835"/>
                  </a:lnTo>
                  <a:lnTo>
                    <a:pt x="578" y="798"/>
                  </a:lnTo>
                  <a:lnTo>
                    <a:pt x="609" y="760"/>
                  </a:lnTo>
                  <a:lnTo>
                    <a:pt x="634" y="720"/>
                  </a:lnTo>
                  <a:lnTo>
                    <a:pt x="657" y="680"/>
                  </a:lnTo>
                  <a:lnTo>
                    <a:pt x="672" y="637"/>
                  </a:lnTo>
                  <a:lnTo>
                    <a:pt x="683" y="593"/>
                  </a:lnTo>
                  <a:lnTo>
                    <a:pt x="688" y="549"/>
                  </a:lnTo>
                  <a:lnTo>
                    <a:pt x="689" y="502"/>
                  </a:lnTo>
                  <a:lnTo>
                    <a:pt x="688" y="474"/>
                  </a:lnTo>
                  <a:lnTo>
                    <a:pt x="683" y="446"/>
                  </a:lnTo>
                  <a:lnTo>
                    <a:pt x="678" y="417"/>
                  </a:lnTo>
                  <a:lnTo>
                    <a:pt x="669" y="391"/>
                  </a:lnTo>
                  <a:lnTo>
                    <a:pt x="658" y="364"/>
                  </a:lnTo>
                  <a:lnTo>
                    <a:pt x="646" y="338"/>
                  </a:lnTo>
                  <a:lnTo>
                    <a:pt x="631" y="314"/>
                  </a:lnTo>
                  <a:lnTo>
                    <a:pt x="615" y="289"/>
                  </a:lnTo>
                  <a:lnTo>
                    <a:pt x="597" y="267"/>
                  </a:lnTo>
                  <a:lnTo>
                    <a:pt x="576" y="243"/>
                  </a:lnTo>
                  <a:lnTo>
                    <a:pt x="554" y="221"/>
                  </a:lnTo>
                  <a:lnTo>
                    <a:pt x="530" y="200"/>
                  </a:lnTo>
                  <a:lnTo>
                    <a:pt x="503" y="179"/>
                  </a:lnTo>
                  <a:lnTo>
                    <a:pt x="475" y="159"/>
                  </a:lnTo>
                  <a:lnTo>
                    <a:pt x="444" y="140"/>
                  </a:lnTo>
                  <a:lnTo>
                    <a:pt x="411"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52" name="Freeform 18"/>
            <p:cNvSpPr>
              <a:spLocks/>
            </p:cNvSpPr>
            <p:nvPr/>
          </p:nvSpPr>
          <p:spPr bwMode="auto">
            <a:xfrm>
              <a:off x="4943" y="401"/>
              <a:ext cx="156" cy="359"/>
            </a:xfrm>
            <a:custGeom>
              <a:avLst/>
              <a:gdLst>
                <a:gd name="T0" fmla="*/ 0 w 469"/>
                <a:gd name="T1" fmla="*/ 0 h 1078"/>
                <a:gd name="T2" fmla="*/ 0 w 469"/>
                <a:gd name="T3" fmla="*/ 0 h 1078"/>
                <a:gd name="T4" fmla="*/ 0 w 469"/>
                <a:gd name="T5" fmla="*/ 0 h 1078"/>
                <a:gd name="T6" fmla="*/ 0 w 469"/>
                <a:gd name="T7" fmla="*/ 0 h 1078"/>
                <a:gd name="T8" fmla="*/ 0 w 469"/>
                <a:gd name="T9" fmla="*/ 0 h 1078"/>
                <a:gd name="T10" fmla="*/ 0 w 469"/>
                <a:gd name="T11" fmla="*/ 0 h 1078"/>
                <a:gd name="T12" fmla="*/ 0 w 469"/>
                <a:gd name="T13" fmla="*/ 0 h 1078"/>
                <a:gd name="T14" fmla="*/ 0 w 469"/>
                <a:gd name="T15" fmla="*/ 0 h 1078"/>
                <a:gd name="T16" fmla="*/ 0 w 469"/>
                <a:gd name="T17" fmla="*/ 0 h 1078"/>
                <a:gd name="T18" fmla="*/ 0 w 469"/>
                <a:gd name="T19" fmla="*/ 0 h 1078"/>
                <a:gd name="T20" fmla="*/ 0 w 469"/>
                <a:gd name="T21" fmla="*/ 0 h 1078"/>
                <a:gd name="T22" fmla="*/ 0 w 469"/>
                <a:gd name="T23" fmla="*/ 0 h 1078"/>
                <a:gd name="T24" fmla="*/ 0 w 469"/>
                <a:gd name="T25" fmla="*/ 0 h 1078"/>
                <a:gd name="T26" fmla="*/ 0 w 469"/>
                <a:gd name="T27" fmla="*/ 0 h 1078"/>
                <a:gd name="T28" fmla="*/ 0 w 469"/>
                <a:gd name="T29" fmla="*/ 0 h 1078"/>
                <a:gd name="T30" fmla="*/ 0 w 469"/>
                <a:gd name="T31" fmla="*/ 0 h 1078"/>
                <a:gd name="T32" fmla="*/ 0 w 469"/>
                <a:gd name="T33" fmla="*/ 0 h 1078"/>
                <a:gd name="T34" fmla="*/ 0 w 469"/>
                <a:gd name="T35" fmla="*/ 0 h 1078"/>
                <a:gd name="T36" fmla="*/ 0 w 469"/>
                <a:gd name="T37" fmla="*/ 0 h 1078"/>
                <a:gd name="T38" fmla="*/ 0 w 469"/>
                <a:gd name="T39" fmla="*/ 0 h 1078"/>
                <a:gd name="T40" fmla="*/ 0 w 469"/>
                <a:gd name="T41" fmla="*/ 0 h 1078"/>
                <a:gd name="T42" fmla="*/ 0 w 469"/>
                <a:gd name="T43" fmla="*/ 0 h 1078"/>
                <a:gd name="T44" fmla="*/ 0 w 469"/>
                <a:gd name="T45" fmla="*/ 0 h 1078"/>
                <a:gd name="T46" fmla="*/ 0 w 469"/>
                <a:gd name="T47" fmla="*/ 0 h 1078"/>
                <a:gd name="T48" fmla="*/ 0 w 469"/>
                <a:gd name="T49" fmla="*/ 0 h 1078"/>
                <a:gd name="T50" fmla="*/ 0 w 469"/>
                <a:gd name="T51" fmla="*/ 0 h 1078"/>
                <a:gd name="T52" fmla="*/ 0 w 469"/>
                <a:gd name="T53" fmla="*/ 0 h 1078"/>
                <a:gd name="T54" fmla="*/ 0 w 469"/>
                <a:gd name="T55" fmla="*/ 0 h 1078"/>
                <a:gd name="T56" fmla="*/ 0 w 469"/>
                <a:gd name="T57" fmla="*/ 0 h 1078"/>
                <a:gd name="T58" fmla="*/ 0 w 469"/>
                <a:gd name="T59" fmla="*/ 0 h 1078"/>
                <a:gd name="T60" fmla="*/ 0 w 469"/>
                <a:gd name="T61" fmla="*/ 0 h 1078"/>
                <a:gd name="T62" fmla="*/ 0 w 469"/>
                <a:gd name="T63" fmla="*/ 0 h 1078"/>
                <a:gd name="T64" fmla="*/ 0 w 469"/>
                <a:gd name="T65" fmla="*/ 0 h 1078"/>
                <a:gd name="T66" fmla="*/ 0 w 469"/>
                <a:gd name="T67" fmla="*/ 0 h 1078"/>
                <a:gd name="T68" fmla="*/ 0 w 469"/>
                <a:gd name="T69" fmla="*/ 0 h 1078"/>
                <a:gd name="T70" fmla="*/ 0 w 469"/>
                <a:gd name="T71" fmla="*/ 0 h 1078"/>
                <a:gd name="T72" fmla="*/ 0 w 469"/>
                <a:gd name="T73" fmla="*/ 0 h 1078"/>
                <a:gd name="T74" fmla="*/ 0 w 469"/>
                <a:gd name="T75" fmla="*/ 0 h 1078"/>
                <a:gd name="T76" fmla="*/ 0 w 469"/>
                <a:gd name="T77" fmla="*/ 0 h 1078"/>
                <a:gd name="T78" fmla="*/ 0 w 469"/>
                <a:gd name="T79" fmla="*/ 0 h 1078"/>
                <a:gd name="T80" fmla="*/ 0 w 469"/>
                <a:gd name="T81" fmla="*/ 0 h 1078"/>
                <a:gd name="T82" fmla="*/ 0 w 469"/>
                <a:gd name="T83" fmla="*/ 0 h 1078"/>
                <a:gd name="T84" fmla="*/ 0 w 469"/>
                <a:gd name="T85" fmla="*/ 0 h 1078"/>
                <a:gd name="T86" fmla="*/ 0 w 469"/>
                <a:gd name="T87" fmla="*/ 0 h 1078"/>
                <a:gd name="T88" fmla="*/ 0 w 469"/>
                <a:gd name="T89" fmla="*/ 0 h 1078"/>
                <a:gd name="T90" fmla="*/ 0 w 469"/>
                <a:gd name="T91" fmla="*/ 0 h 1078"/>
                <a:gd name="T92" fmla="*/ 0 w 469"/>
                <a:gd name="T93" fmla="*/ 0 h 1078"/>
                <a:gd name="T94" fmla="*/ 0 w 469"/>
                <a:gd name="T95" fmla="*/ 0 h 1078"/>
                <a:gd name="T96" fmla="*/ 0 w 469"/>
                <a:gd name="T97" fmla="*/ 0 h 1078"/>
                <a:gd name="T98" fmla="*/ 0 w 469"/>
                <a:gd name="T99" fmla="*/ 0 h 1078"/>
                <a:gd name="T100" fmla="*/ 0 w 469"/>
                <a:gd name="T101" fmla="*/ 0 h 1078"/>
                <a:gd name="T102" fmla="*/ 0 w 469"/>
                <a:gd name="T103" fmla="*/ 0 h 10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69"/>
                <a:gd name="T157" fmla="*/ 0 h 1078"/>
                <a:gd name="T158" fmla="*/ 469 w 469"/>
                <a:gd name="T159" fmla="*/ 1078 h 10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69" h="1078">
                  <a:moveTo>
                    <a:pt x="146" y="1007"/>
                  </a:moveTo>
                  <a:lnTo>
                    <a:pt x="162" y="992"/>
                  </a:lnTo>
                  <a:lnTo>
                    <a:pt x="177" y="974"/>
                  </a:lnTo>
                  <a:lnTo>
                    <a:pt x="193" y="956"/>
                  </a:lnTo>
                  <a:lnTo>
                    <a:pt x="211" y="935"/>
                  </a:lnTo>
                  <a:lnTo>
                    <a:pt x="227" y="914"/>
                  </a:lnTo>
                  <a:lnTo>
                    <a:pt x="244" y="890"/>
                  </a:lnTo>
                  <a:lnTo>
                    <a:pt x="262" y="865"/>
                  </a:lnTo>
                  <a:lnTo>
                    <a:pt x="280" y="838"/>
                  </a:lnTo>
                  <a:lnTo>
                    <a:pt x="289" y="841"/>
                  </a:lnTo>
                  <a:lnTo>
                    <a:pt x="297" y="842"/>
                  </a:lnTo>
                  <a:lnTo>
                    <a:pt x="306" y="845"/>
                  </a:lnTo>
                  <a:lnTo>
                    <a:pt x="315" y="847"/>
                  </a:lnTo>
                  <a:lnTo>
                    <a:pt x="324" y="850"/>
                  </a:lnTo>
                  <a:lnTo>
                    <a:pt x="332" y="851"/>
                  </a:lnTo>
                  <a:lnTo>
                    <a:pt x="341" y="854"/>
                  </a:lnTo>
                  <a:lnTo>
                    <a:pt x="348" y="856"/>
                  </a:lnTo>
                  <a:lnTo>
                    <a:pt x="356" y="845"/>
                  </a:lnTo>
                  <a:lnTo>
                    <a:pt x="364" y="835"/>
                  </a:lnTo>
                  <a:lnTo>
                    <a:pt x="372" y="823"/>
                  </a:lnTo>
                  <a:lnTo>
                    <a:pt x="381" y="813"/>
                  </a:lnTo>
                  <a:lnTo>
                    <a:pt x="370" y="810"/>
                  </a:lnTo>
                  <a:lnTo>
                    <a:pt x="360" y="807"/>
                  </a:lnTo>
                  <a:lnTo>
                    <a:pt x="351" y="804"/>
                  </a:lnTo>
                  <a:lnTo>
                    <a:pt x="341" y="801"/>
                  </a:lnTo>
                  <a:lnTo>
                    <a:pt x="332" y="799"/>
                  </a:lnTo>
                  <a:lnTo>
                    <a:pt x="323" y="796"/>
                  </a:lnTo>
                  <a:lnTo>
                    <a:pt x="314" y="795"/>
                  </a:lnTo>
                  <a:lnTo>
                    <a:pt x="306" y="792"/>
                  </a:lnTo>
                  <a:lnTo>
                    <a:pt x="327" y="756"/>
                  </a:lnTo>
                  <a:lnTo>
                    <a:pt x="345" y="722"/>
                  </a:lnTo>
                  <a:lnTo>
                    <a:pt x="359" y="689"/>
                  </a:lnTo>
                  <a:lnTo>
                    <a:pt x="372" y="658"/>
                  </a:lnTo>
                  <a:lnTo>
                    <a:pt x="381" y="628"/>
                  </a:lnTo>
                  <a:lnTo>
                    <a:pt x="387" y="601"/>
                  </a:lnTo>
                  <a:lnTo>
                    <a:pt x="390" y="574"/>
                  </a:lnTo>
                  <a:lnTo>
                    <a:pt x="391" y="550"/>
                  </a:lnTo>
                  <a:lnTo>
                    <a:pt x="466" y="549"/>
                  </a:lnTo>
                  <a:lnTo>
                    <a:pt x="469" y="504"/>
                  </a:lnTo>
                  <a:lnTo>
                    <a:pt x="385" y="507"/>
                  </a:lnTo>
                  <a:lnTo>
                    <a:pt x="382" y="479"/>
                  </a:lnTo>
                  <a:lnTo>
                    <a:pt x="378" y="450"/>
                  </a:lnTo>
                  <a:lnTo>
                    <a:pt x="370" y="422"/>
                  </a:lnTo>
                  <a:lnTo>
                    <a:pt x="360" y="392"/>
                  </a:lnTo>
                  <a:lnTo>
                    <a:pt x="347" y="362"/>
                  </a:lnTo>
                  <a:lnTo>
                    <a:pt x="332" y="332"/>
                  </a:lnTo>
                  <a:lnTo>
                    <a:pt x="312" y="301"/>
                  </a:lnTo>
                  <a:lnTo>
                    <a:pt x="292" y="268"/>
                  </a:lnTo>
                  <a:lnTo>
                    <a:pt x="302" y="265"/>
                  </a:lnTo>
                  <a:lnTo>
                    <a:pt x="311" y="262"/>
                  </a:lnTo>
                  <a:lnTo>
                    <a:pt x="321" y="258"/>
                  </a:lnTo>
                  <a:lnTo>
                    <a:pt x="330" y="255"/>
                  </a:lnTo>
                  <a:lnTo>
                    <a:pt x="339" y="252"/>
                  </a:lnTo>
                  <a:lnTo>
                    <a:pt x="348" y="249"/>
                  </a:lnTo>
                  <a:lnTo>
                    <a:pt x="357" y="246"/>
                  </a:lnTo>
                  <a:lnTo>
                    <a:pt x="366" y="243"/>
                  </a:lnTo>
                  <a:lnTo>
                    <a:pt x="330" y="207"/>
                  </a:lnTo>
                  <a:lnTo>
                    <a:pt x="327" y="207"/>
                  </a:lnTo>
                  <a:lnTo>
                    <a:pt x="326" y="209"/>
                  </a:lnTo>
                  <a:lnTo>
                    <a:pt x="323" y="209"/>
                  </a:lnTo>
                  <a:lnTo>
                    <a:pt x="320" y="210"/>
                  </a:lnTo>
                  <a:lnTo>
                    <a:pt x="266" y="230"/>
                  </a:lnTo>
                  <a:lnTo>
                    <a:pt x="248" y="204"/>
                  </a:lnTo>
                  <a:lnTo>
                    <a:pt x="230" y="182"/>
                  </a:lnTo>
                  <a:lnTo>
                    <a:pt x="213" y="159"/>
                  </a:lnTo>
                  <a:lnTo>
                    <a:pt x="193" y="137"/>
                  </a:lnTo>
                  <a:lnTo>
                    <a:pt x="172" y="118"/>
                  </a:lnTo>
                  <a:lnTo>
                    <a:pt x="152" y="97"/>
                  </a:lnTo>
                  <a:lnTo>
                    <a:pt x="129" y="79"/>
                  </a:lnTo>
                  <a:lnTo>
                    <a:pt x="107" y="61"/>
                  </a:lnTo>
                  <a:lnTo>
                    <a:pt x="116" y="62"/>
                  </a:lnTo>
                  <a:lnTo>
                    <a:pt x="123" y="64"/>
                  </a:lnTo>
                  <a:lnTo>
                    <a:pt x="132" y="65"/>
                  </a:lnTo>
                  <a:lnTo>
                    <a:pt x="140" y="67"/>
                  </a:lnTo>
                  <a:lnTo>
                    <a:pt x="149" y="68"/>
                  </a:lnTo>
                  <a:lnTo>
                    <a:pt x="156" y="70"/>
                  </a:lnTo>
                  <a:lnTo>
                    <a:pt x="165" y="71"/>
                  </a:lnTo>
                  <a:lnTo>
                    <a:pt x="172" y="73"/>
                  </a:lnTo>
                  <a:lnTo>
                    <a:pt x="83" y="6"/>
                  </a:lnTo>
                  <a:lnTo>
                    <a:pt x="73" y="4"/>
                  </a:lnTo>
                  <a:lnTo>
                    <a:pt x="62" y="4"/>
                  </a:lnTo>
                  <a:lnTo>
                    <a:pt x="52" y="3"/>
                  </a:lnTo>
                  <a:lnTo>
                    <a:pt x="41" y="1"/>
                  </a:lnTo>
                  <a:lnTo>
                    <a:pt x="31" y="1"/>
                  </a:lnTo>
                  <a:lnTo>
                    <a:pt x="21" y="0"/>
                  </a:lnTo>
                  <a:lnTo>
                    <a:pt x="10" y="0"/>
                  </a:lnTo>
                  <a:lnTo>
                    <a:pt x="0" y="0"/>
                  </a:lnTo>
                  <a:lnTo>
                    <a:pt x="3" y="12"/>
                  </a:lnTo>
                  <a:lnTo>
                    <a:pt x="4" y="25"/>
                  </a:lnTo>
                  <a:lnTo>
                    <a:pt x="7" y="40"/>
                  </a:lnTo>
                  <a:lnTo>
                    <a:pt x="9" y="55"/>
                  </a:lnTo>
                  <a:lnTo>
                    <a:pt x="35" y="74"/>
                  </a:lnTo>
                  <a:lnTo>
                    <a:pt x="61" y="95"/>
                  </a:lnTo>
                  <a:lnTo>
                    <a:pt x="86" y="118"/>
                  </a:lnTo>
                  <a:lnTo>
                    <a:pt x="110" y="140"/>
                  </a:lnTo>
                  <a:lnTo>
                    <a:pt x="132" y="164"/>
                  </a:lnTo>
                  <a:lnTo>
                    <a:pt x="155" y="189"/>
                  </a:lnTo>
                  <a:lnTo>
                    <a:pt x="177" y="216"/>
                  </a:lnTo>
                  <a:lnTo>
                    <a:pt x="198" y="244"/>
                  </a:lnTo>
                  <a:lnTo>
                    <a:pt x="183" y="250"/>
                  </a:lnTo>
                  <a:lnTo>
                    <a:pt x="166" y="255"/>
                  </a:lnTo>
                  <a:lnTo>
                    <a:pt x="147" y="259"/>
                  </a:lnTo>
                  <a:lnTo>
                    <a:pt x="126" y="264"/>
                  </a:lnTo>
                  <a:lnTo>
                    <a:pt x="102" y="268"/>
                  </a:lnTo>
                  <a:lnTo>
                    <a:pt x="79" y="273"/>
                  </a:lnTo>
                  <a:lnTo>
                    <a:pt x="52" y="277"/>
                  </a:lnTo>
                  <a:lnTo>
                    <a:pt x="22" y="280"/>
                  </a:lnTo>
                  <a:lnTo>
                    <a:pt x="24" y="292"/>
                  </a:lnTo>
                  <a:lnTo>
                    <a:pt x="24" y="304"/>
                  </a:lnTo>
                  <a:lnTo>
                    <a:pt x="24" y="318"/>
                  </a:lnTo>
                  <a:lnTo>
                    <a:pt x="24" y="329"/>
                  </a:lnTo>
                  <a:lnTo>
                    <a:pt x="46" y="326"/>
                  </a:lnTo>
                  <a:lnTo>
                    <a:pt x="68" y="322"/>
                  </a:lnTo>
                  <a:lnTo>
                    <a:pt x="92" y="318"/>
                  </a:lnTo>
                  <a:lnTo>
                    <a:pt x="117" y="313"/>
                  </a:lnTo>
                  <a:lnTo>
                    <a:pt x="141" y="307"/>
                  </a:lnTo>
                  <a:lnTo>
                    <a:pt x="168" y="301"/>
                  </a:lnTo>
                  <a:lnTo>
                    <a:pt x="195" y="294"/>
                  </a:lnTo>
                  <a:lnTo>
                    <a:pt x="223" y="286"/>
                  </a:lnTo>
                  <a:lnTo>
                    <a:pt x="230" y="294"/>
                  </a:lnTo>
                  <a:lnTo>
                    <a:pt x="238" y="304"/>
                  </a:lnTo>
                  <a:lnTo>
                    <a:pt x="245" y="315"/>
                  </a:lnTo>
                  <a:lnTo>
                    <a:pt x="253" y="326"/>
                  </a:lnTo>
                  <a:lnTo>
                    <a:pt x="259" y="340"/>
                  </a:lnTo>
                  <a:lnTo>
                    <a:pt x="266" y="355"/>
                  </a:lnTo>
                  <a:lnTo>
                    <a:pt x="272" y="370"/>
                  </a:lnTo>
                  <a:lnTo>
                    <a:pt x="280" y="388"/>
                  </a:lnTo>
                  <a:lnTo>
                    <a:pt x="292" y="422"/>
                  </a:lnTo>
                  <a:lnTo>
                    <a:pt x="300" y="453"/>
                  </a:lnTo>
                  <a:lnTo>
                    <a:pt x="306" y="483"/>
                  </a:lnTo>
                  <a:lnTo>
                    <a:pt x="309" y="508"/>
                  </a:lnTo>
                  <a:lnTo>
                    <a:pt x="25" y="517"/>
                  </a:lnTo>
                  <a:lnTo>
                    <a:pt x="25" y="528"/>
                  </a:lnTo>
                  <a:lnTo>
                    <a:pt x="25" y="540"/>
                  </a:lnTo>
                  <a:lnTo>
                    <a:pt x="25" y="550"/>
                  </a:lnTo>
                  <a:lnTo>
                    <a:pt x="25" y="562"/>
                  </a:lnTo>
                  <a:lnTo>
                    <a:pt x="309" y="553"/>
                  </a:lnTo>
                  <a:lnTo>
                    <a:pt x="309" y="579"/>
                  </a:lnTo>
                  <a:lnTo>
                    <a:pt x="306" y="605"/>
                  </a:lnTo>
                  <a:lnTo>
                    <a:pt x="300" y="632"/>
                  </a:lnTo>
                  <a:lnTo>
                    <a:pt x="293" y="661"/>
                  </a:lnTo>
                  <a:lnTo>
                    <a:pt x="283" y="689"/>
                  </a:lnTo>
                  <a:lnTo>
                    <a:pt x="271" y="719"/>
                  </a:lnTo>
                  <a:lnTo>
                    <a:pt x="256" y="750"/>
                  </a:lnTo>
                  <a:lnTo>
                    <a:pt x="238" y="781"/>
                  </a:lnTo>
                  <a:lnTo>
                    <a:pt x="213" y="774"/>
                  </a:lnTo>
                  <a:lnTo>
                    <a:pt x="186" y="768"/>
                  </a:lnTo>
                  <a:lnTo>
                    <a:pt x="159" y="763"/>
                  </a:lnTo>
                  <a:lnTo>
                    <a:pt x="132" y="757"/>
                  </a:lnTo>
                  <a:lnTo>
                    <a:pt x="105" y="754"/>
                  </a:lnTo>
                  <a:lnTo>
                    <a:pt x="79" y="752"/>
                  </a:lnTo>
                  <a:lnTo>
                    <a:pt x="50" y="749"/>
                  </a:lnTo>
                  <a:lnTo>
                    <a:pt x="22" y="747"/>
                  </a:lnTo>
                  <a:lnTo>
                    <a:pt x="22" y="759"/>
                  </a:lnTo>
                  <a:lnTo>
                    <a:pt x="22" y="771"/>
                  </a:lnTo>
                  <a:lnTo>
                    <a:pt x="21" y="784"/>
                  </a:lnTo>
                  <a:lnTo>
                    <a:pt x="21" y="796"/>
                  </a:lnTo>
                  <a:lnTo>
                    <a:pt x="44" y="798"/>
                  </a:lnTo>
                  <a:lnTo>
                    <a:pt x="68" y="801"/>
                  </a:lnTo>
                  <a:lnTo>
                    <a:pt x="92" y="802"/>
                  </a:lnTo>
                  <a:lnTo>
                    <a:pt x="117" y="805"/>
                  </a:lnTo>
                  <a:lnTo>
                    <a:pt x="141" y="808"/>
                  </a:lnTo>
                  <a:lnTo>
                    <a:pt x="165" y="813"/>
                  </a:lnTo>
                  <a:lnTo>
                    <a:pt x="190" y="817"/>
                  </a:lnTo>
                  <a:lnTo>
                    <a:pt x="214" y="822"/>
                  </a:lnTo>
                  <a:lnTo>
                    <a:pt x="187" y="859"/>
                  </a:lnTo>
                  <a:lnTo>
                    <a:pt x="163" y="892"/>
                  </a:lnTo>
                  <a:lnTo>
                    <a:pt x="140" y="923"/>
                  </a:lnTo>
                  <a:lnTo>
                    <a:pt x="117" y="950"/>
                  </a:lnTo>
                  <a:lnTo>
                    <a:pt x="96" y="974"/>
                  </a:lnTo>
                  <a:lnTo>
                    <a:pt x="76" y="995"/>
                  </a:lnTo>
                  <a:lnTo>
                    <a:pt x="58" y="1013"/>
                  </a:lnTo>
                  <a:lnTo>
                    <a:pt x="40" y="1027"/>
                  </a:lnTo>
                  <a:lnTo>
                    <a:pt x="12" y="1029"/>
                  </a:lnTo>
                  <a:lnTo>
                    <a:pt x="12" y="1041"/>
                  </a:lnTo>
                  <a:lnTo>
                    <a:pt x="12" y="1053"/>
                  </a:lnTo>
                  <a:lnTo>
                    <a:pt x="12" y="1066"/>
                  </a:lnTo>
                  <a:lnTo>
                    <a:pt x="12" y="1078"/>
                  </a:lnTo>
                  <a:lnTo>
                    <a:pt x="28" y="1077"/>
                  </a:lnTo>
                  <a:lnTo>
                    <a:pt x="46" y="1075"/>
                  </a:lnTo>
                  <a:lnTo>
                    <a:pt x="62" y="1072"/>
                  </a:lnTo>
                  <a:lnTo>
                    <a:pt x="79" y="1071"/>
                  </a:lnTo>
                  <a:lnTo>
                    <a:pt x="96" y="1068"/>
                  </a:lnTo>
                  <a:lnTo>
                    <a:pt x="113" y="1065"/>
                  </a:lnTo>
                  <a:lnTo>
                    <a:pt x="129" y="1062"/>
                  </a:lnTo>
                  <a:lnTo>
                    <a:pt x="146" y="1059"/>
                  </a:lnTo>
                  <a:lnTo>
                    <a:pt x="162" y="1056"/>
                  </a:lnTo>
                  <a:lnTo>
                    <a:pt x="178" y="1053"/>
                  </a:lnTo>
                  <a:lnTo>
                    <a:pt x="195" y="1050"/>
                  </a:lnTo>
                  <a:lnTo>
                    <a:pt x="211" y="1045"/>
                  </a:lnTo>
                  <a:lnTo>
                    <a:pt x="227" y="1041"/>
                  </a:lnTo>
                  <a:lnTo>
                    <a:pt x="244" y="1038"/>
                  </a:lnTo>
                  <a:lnTo>
                    <a:pt x="260" y="1033"/>
                  </a:lnTo>
                  <a:lnTo>
                    <a:pt x="277" y="1029"/>
                  </a:lnTo>
                  <a:lnTo>
                    <a:pt x="281" y="1014"/>
                  </a:lnTo>
                  <a:lnTo>
                    <a:pt x="286" y="999"/>
                  </a:lnTo>
                  <a:lnTo>
                    <a:pt x="289" y="984"/>
                  </a:lnTo>
                  <a:lnTo>
                    <a:pt x="293" y="971"/>
                  </a:lnTo>
                  <a:lnTo>
                    <a:pt x="275" y="977"/>
                  </a:lnTo>
                  <a:lnTo>
                    <a:pt x="259" y="981"/>
                  </a:lnTo>
                  <a:lnTo>
                    <a:pt x="241" y="986"/>
                  </a:lnTo>
                  <a:lnTo>
                    <a:pt x="222" y="990"/>
                  </a:lnTo>
                  <a:lnTo>
                    <a:pt x="204" y="995"/>
                  </a:lnTo>
                  <a:lnTo>
                    <a:pt x="184" y="999"/>
                  </a:lnTo>
                  <a:lnTo>
                    <a:pt x="165" y="1004"/>
                  </a:lnTo>
                  <a:lnTo>
                    <a:pt x="146" y="10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53" name="Freeform 19"/>
            <p:cNvSpPr>
              <a:spLocks/>
            </p:cNvSpPr>
            <p:nvPr/>
          </p:nvSpPr>
          <p:spPr bwMode="auto">
            <a:xfrm>
              <a:off x="4733" y="402"/>
              <a:ext cx="149" cy="359"/>
            </a:xfrm>
            <a:custGeom>
              <a:avLst/>
              <a:gdLst>
                <a:gd name="T0" fmla="*/ 0 w 447"/>
                <a:gd name="T1" fmla="*/ 0 h 1076"/>
                <a:gd name="T2" fmla="*/ 0 w 447"/>
                <a:gd name="T3" fmla="*/ 0 h 1076"/>
                <a:gd name="T4" fmla="*/ 0 w 447"/>
                <a:gd name="T5" fmla="*/ 0 h 1076"/>
                <a:gd name="T6" fmla="*/ 0 w 447"/>
                <a:gd name="T7" fmla="*/ 0 h 1076"/>
                <a:gd name="T8" fmla="*/ 0 w 447"/>
                <a:gd name="T9" fmla="*/ 0 h 1076"/>
                <a:gd name="T10" fmla="*/ 0 w 447"/>
                <a:gd name="T11" fmla="*/ 0 h 1076"/>
                <a:gd name="T12" fmla="*/ 0 w 447"/>
                <a:gd name="T13" fmla="*/ 0 h 1076"/>
                <a:gd name="T14" fmla="*/ 0 w 447"/>
                <a:gd name="T15" fmla="*/ 0 h 1076"/>
                <a:gd name="T16" fmla="*/ 0 w 447"/>
                <a:gd name="T17" fmla="*/ 0 h 1076"/>
                <a:gd name="T18" fmla="*/ 0 w 447"/>
                <a:gd name="T19" fmla="*/ 0 h 1076"/>
                <a:gd name="T20" fmla="*/ 0 w 447"/>
                <a:gd name="T21" fmla="*/ 0 h 1076"/>
                <a:gd name="T22" fmla="*/ 0 w 447"/>
                <a:gd name="T23" fmla="*/ 0 h 1076"/>
                <a:gd name="T24" fmla="*/ 0 w 447"/>
                <a:gd name="T25" fmla="*/ 0 h 1076"/>
                <a:gd name="T26" fmla="*/ 0 w 447"/>
                <a:gd name="T27" fmla="*/ 0 h 1076"/>
                <a:gd name="T28" fmla="*/ 0 w 447"/>
                <a:gd name="T29" fmla="*/ 0 h 1076"/>
                <a:gd name="T30" fmla="*/ 0 w 447"/>
                <a:gd name="T31" fmla="*/ 0 h 1076"/>
                <a:gd name="T32" fmla="*/ 0 w 447"/>
                <a:gd name="T33" fmla="*/ 0 h 1076"/>
                <a:gd name="T34" fmla="*/ 0 w 447"/>
                <a:gd name="T35" fmla="*/ 0 h 1076"/>
                <a:gd name="T36" fmla="*/ 0 w 447"/>
                <a:gd name="T37" fmla="*/ 0 h 1076"/>
                <a:gd name="T38" fmla="*/ 0 w 447"/>
                <a:gd name="T39" fmla="*/ 0 h 1076"/>
                <a:gd name="T40" fmla="*/ 0 w 447"/>
                <a:gd name="T41" fmla="*/ 0 h 1076"/>
                <a:gd name="T42" fmla="*/ 0 w 447"/>
                <a:gd name="T43" fmla="*/ 0 h 1076"/>
                <a:gd name="T44" fmla="*/ 0 w 447"/>
                <a:gd name="T45" fmla="*/ 0 h 1076"/>
                <a:gd name="T46" fmla="*/ 0 w 447"/>
                <a:gd name="T47" fmla="*/ 0 h 1076"/>
                <a:gd name="T48" fmla="*/ 0 w 447"/>
                <a:gd name="T49" fmla="*/ 0 h 1076"/>
                <a:gd name="T50" fmla="*/ 0 w 447"/>
                <a:gd name="T51" fmla="*/ 0 h 1076"/>
                <a:gd name="T52" fmla="*/ 0 w 447"/>
                <a:gd name="T53" fmla="*/ 0 h 1076"/>
                <a:gd name="T54" fmla="*/ 0 w 447"/>
                <a:gd name="T55" fmla="*/ 0 h 1076"/>
                <a:gd name="T56" fmla="*/ 0 w 447"/>
                <a:gd name="T57" fmla="*/ 0 h 1076"/>
                <a:gd name="T58" fmla="*/ 0 w 447"/>
                <a:gd name="T59" fmla="*/ 0 h 1076"/>
                <a:gd name="T60" fmla="*/ 0 w 447"/>
                <a:gd name="T61" fmla="*/ 0 h 1076"/>
                <a:gd name="T62" fmla="*/ 0 w 447"/>
                <a:gd name="T63" fmla="*/ 0 h 1076"/>
                <a:gd name="T64" fmla="*/ 0 w 447"/>
                <a:gd name="T65" fmla="*/ 0 h 1076"/>
                <a:gd name="T66" fmla="*/ 0 w 447"/>
                <a:gd name="T67" fmla="*/ 0 h 1076"/>
                <a:gd name="T68" fmla="*/ 0 w 447"/>
                <a:gd name="T69" fmla="*/ 0 h 1076"/>
                <a:gd name="T70" fmla="*/ 0 w 447"/>
                <a:gd name="T71" fmla="*/ 0 h 1076"/>
                <a:gd name="T72" fmla="*/ 0 w 447"/>
                <a:gd name="T73" fmla="*/ 0 h 1076"/>
                <a:gd name="T74" fmla="*/ 0 w 447"/>
                <a:gd name="T75" fmla="*/ 0 h 1076"/>
                <a:gd name="T76" fmla="*/ 0 w 447"/>
                <a:gd name="T77" fmla="*/ 0 h 1076"/>
                <a:gd name="T78" fmla="*/ 0 w 447"/>
                <a:gd name="T79" fmla="*/ 0 h 1076"/>
                <a:gd name="T80" fmla="*/ 0 w 447"/>
                <a:gd name="T81" fmla="*/ 0 h 1076"/>
                <a:gd name="T82" fmla="*/ 0 w 447"/>
                <a:gd name="T83" fmla="*/ 0 h 1076"/>
                <a:gd name="T84" fmla="*/ 0 w 447"/>
                <a:gd name="T85" fmla="*/ 0 h 1076"/>
                <a:gd name="T86" fmla="*/ 0 w 447"/>
                <a:gd name="T87" fmla="*/ 0 h 1076"/>
                <a:gd name="T88" fmla="*/ 0 w 447"/>
                <a:gd name="T89" fmla="*/ 0 h 1076"/>
                <a:gd name="T90" fmla="*/ 0 w 447"/>
                <a:gd name="T91" fmla="*/ 0 h 1076"/>
                <a:gd name="T92" fmla="*/ 0 w 447"/>
                <a:gd name="T93" fmla="*/ 0 h 1076"/>
                <a:gd name="T94" fmla="*/ 0 w 447"/>
                <a:gd name="T95" fmla="*/ 0 h 1076"/>
                <a:gd name="T96" fmla="*/ 0 w 447"/>
                <a:gd name="T97" fmla="*/ 0 h 1076"/>
                <a:gd name="T98" fmla="*/ 0 w 447"/>
                <a:gd name="T99" fmla="*/ 0 h 1076"/>
                <a:gd name="T100" fmla="*/ 0 w 447"/>
                <a:gd name="T101" fmla="*/ 0 h 1076"/>
                <a:gd name="T102" fmla="*/ 0 w 447"/>
                <a:gd name="T103" fmla="*/ 0 h 1076"/>
                <a:gd name="T104" fmla="*/ 0 w 447"/>
                <a:gd name="T105" fmla="*/ 0 h 1076"/>
                <a:gd name="T106" fmla="*/ 0 w 447"/>
                <a:gd name="T107" fmla="*/ 0 h 1076"/>
                <a:gd name="T108" fmla="*/ 0 w 447"/>
                <a:gd name="T109" fmla="*/ 0 h 1076"/>
                <a:gd name="T110" fmla="*/ 0 w 447"/>
                <a:gd name="T111" fmla="*/ 0 h 1076"/>
                <a:gd name="T112" fmla="*/ 0 w 447"/>
                <a:gd name="T113" fmla="*/ 0 h 10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47"/>
                <a:gd name="T172" fmla="*/ 0 h 1076"/>
                <a:gd name="T173" fmla="*/ 447 w 447"/>
                <a:gd name="T174" fmla="*/ 1076 h 107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47" h="1076">
                  <a:moveTo>
                    <a:pt x="254" y="836"/>
                  </a:moveTo>
                  <a:lnTo>
                    <a:pt x="263" y="833"/>
                  </a:lnTo>
                  <a:lnTo>
                    <a:pt x="275" y="828"/>
                  </a:lnTo>
                  <a:lnTo>
                    <a:pt x="290" y="825"/>
                  </a:lnTo>
                  <a:lnTo>
                    <a:pt x="307" y="821"/>
                  </a:lnTo>
                  <a:lnTo>
                    <a:pt x="324" y="818"/>
                  </a:lnTo>
                  <a:lnTo>
                    <a:pt x="345" y="813"/>
                  </a:lnTo>
                  <a:lnTo>
                    <a:pt x="369" y="810"/>
                  </a:lnTo>
                  <a:lnTo>
                    <a:pt x="394" y="806"/>
                  </a:lnTo>
                  <a:lnTo>
                    <a:pt x="393" y="794"/>
                  </a:lnTo>
                  <a:lnTo>
                    <a:pt x="393" y="782"/>
                  </a:lnTo>
                  <a:lnTo>
                    <a:pt x="393" y="770"/>
                  </a:lnTo>
                  <a:lnTo>
                    <a:pt x="393" y="758"/>
                  </a:lnTo>
                  <a:lnTo>
                    <a:pt x="375" y="761"/>
                  </a:lnTo>
                  <a:lnTo>
                    <a:pt x="356" y="765"/>
                  </a:lnTo>
                  <a:lnTo>
                    <a:pt x="336" y="770"/>
                  </a:lnTo>
                  <a:lnTo>
                    <a:pt x="317" y="774"/>
                  </a:lnTo>
                  <a:lnTo>
                    <a:pt x="296" y="780"/>
                  </a:lnTo>
                  <a:lnTo>
                    <a:pt x="275" y="785"/>
                  </a:lnTo>
                  <a:lnTo>
                    <a:pt x="254" y="791"/>
                  </a:lnTo>
                  <a:lnTo>
                    <a:pt x="232" y="797"/>
                  </a:lnTo>
                  <a:lnTo>
                    <a:pt x="225" y="789"/>
                  </a:lnTo>
                  <a:lnTo>
                    <a:pt x="219" y="779"/>
                  </a:lnTo>
                  <a:lnTo>
                    <a:pt x="211" y="768"/>
                  </a:lnTo>
                  <a:lnTo>
                    <a:pt x="204" y="755"/>
                  </a:lnTo>
                  <a:lnTo>
                    <a:pt x="196" y="742"/>
                  </a:lnTo>
                  <a:lnTo>
                    <a:pt x="189" y="727"/>
                  </a:lnTo>
                  <a:lnTo>
                    <a:pt x="182" y="710"/>
                  </a:lnTo>
                  <a:lnTo>
                    <a:pt x="174" y="692"/>
                  </a:lnTo>
                  <a:lnTo>
                    <a:pt x="161" y="657"/>
                  </a:lnTo>
                  <a:lnTo>
                    <a:pt x="150" y="625"/>
                  </a:lnTo>
                  <a:lnTo>
                    <a:pt x="143" y="597"/>
                  </a:lnTo>
                  <a:lnTo>
                    <a:pt x="141" y="573"/>
                  </a:lnTo>
                  <a:lnTo>
                    <a:pt x="396" y="566"/>
                  </a:lnTo>
                  <a:lnTo>
                    <a:pt x="396" y="554"/>
                  </a:lnTo>
                  <a:lnTo>
                    <a:pt x="397" y="543"/>
                  </a:lnTo>
                  <a:lnTo>
                    <a:pt x="397" y="531"/>
                  </a:lnTo>
                  <a:lnTo>
                    <a:pt x="397" y="521"/>
                  </a:lnTo>
                  <a:lnTo>
                    <a:pt x="140" y="528"/>
                  </a:lnTo>
                  <a:lnTo>
                    <a:pt x="140" y="501"/>
                  </a:lnTo>
                  <a:lnTo>
                    <a:pt x="143" y="475"/>
                  </a:lnTo>
                  <a:lnTo>
                    <a:pt x="149" y="448"/>
                  </a:lnTo>
                  <a:lnTo>
                    <a:pt x="156" y="419"/>
                  </a:lnTo>
                  <a:lnTo>
                    <a:pt x="167" y="391"/>
                  </a:lnTo>
                  <a:lnTo>
                    <a:pt x="180" y="361"/>
                  </a:lnTo>
                  <a:lnTo>
                    <a:pt x="195" y="331"/>
                  </a:lnTo>
                  <a:lnTo>
                    <a:pt x="213" y="300"/>
                  </a:lnTo>
                  <a:lnTo>
                    <a:pt x="241" y="306"/>
                  </a:lnTo>
                  <a:lnTo>
                    <a:pt x="268" y="312"/>
                  </a:lnTo>
                  <a:lnTo>
                    <a:pt x="293" y="316"/>
                  </a:lnTo>
                  <a:lnTo>
                    <a:pt x="319" y="321"/>
                  </a:lnTo>
                  <a:lnTo>
                    <a:pt x="344" y="324"/>
                  </a:lnTo>
                  <a:lnTo>
                    <a:pt x="366" y="327"/>
                  </a:lnTo>
                  <a:lnTo>
                    <a:pt x="388" y="330"/>
                  </a:lnTo>
                  <a:lnTo>
                    <a:pt x="411" y="333"/>
                  </a:lnTo>
                  <a:lnTo>
                    <a:pt x="412" y="321"/>
                  </a:lnTo>
                  <a:lnTo>
                    <a:pt x="414" y="308"/>
                  </a:lnTo>
                  <a:lnTo>
                    <a:pt x="414" y="296"/>
                  </a:lnTo>
                  <a:lnTo>
                    <a:pt x="415" y="284"/>
                  </a:lnTo>
                  <a:lnTo>
                    <a:pt x="394" y="282"/>
                  </a:lnTo>
                  <a:lnTo>
                    <a:pt x="374" y="281"/>
                  </a:lnTo>
                  <a:lnTo>
                    <a:pt x="351" y="278"/>
                  </a:lnTo>
                  <a:lnTo>
                    <a:pt x="329" y="276"/>
                  </a:lnTo>
                  <a:lnTo>
                    <a:pt x="307" y="273"/>
                  </a:lnTo>
                  <a:lnTo>
                    <a:pt x="284" y="269"/>
                  </a:lnTo>
                  <a:lnTo>
                    <a:pt x="262" y="266"/>
                  </a:lnTo>
                  <a:lnTo>
                    <a:pt x="238" y="261"/>
                  </a:lnTo>
                  <a:lnTo>
                    <a:pt x="254" y="234"/>
                  </a:lnTo>
                  <a:lnTo>
                    <a:pt x="272" y="208"/>
                  </a:lnTo>
                  <a:lnTo>
                    <a:pt x="292" y="181"/>
                  </a:lnTo>
                  <a:lnTo>
                    <a:pt x="313" y="155"/>
                  </a:lnTo>
                  <a:lnTo>
                    <a:pt x="335" y="130"/>
                  </a:lnTo>
                  <a:lnTo>
                    <a:pt x="359" y="105"/>
                  </a:lnTo>
                  <a:lnTo>
                    <a:pt x="383" y="81"/>
                  </a:lnTo>
                  <a:lnTo>
                    <a:pt x="409" y="57"/>
                  </a:lnTo>
                  <a:lnTo>
                    <a:pt x="417" y="55"/>
                  </a:lnTo>
                  <a:lnTo>
                    <a:pt x="423" y="55"/>
                  </a:lnTo>
                  <a:lnTo>
                    <a:pt x="432" y="55"/>
                  </a:lnTo>
                  <a:lnTo>
                    <a:pt x="441" y="54"/>
                  </a:lnTo>
                  <a:lnTo>
                    <a:pt x="442" y="39"/>
                  </a:lnTo>
                  <a:lnTo>
                    <a:pt x="444" y="26"/>
                  </a:lnTo>
                  <a:lnTo>
                    <a:pt x="445" y="12"/>
                  </a:lnTo>
                  <a:lnTo>
                    <a:pt x="447" y="0"/>
                  </a:lnTo>
                  <a:lnTo>
                    <a:pt x="420" y="3"/>
                  </a:lnTo>
                  <a:lnTo>
                    <a:pt x="393" y="6"/>
                  </a:lnTo>
                  <a:lnTo>
                    <a:pt x="366" y="11"/>
                  </a:lnTo>
                  <a:lnTo>
                    <a:pt x="339" y="15"/>
                  </a:lnTo>
                  <a:lnTo>
                    <a:pt x="313" y="20"/>
                  </a:lnTo>
                  <a:lnTo>
                    <a:pt x="286" y="26"/>
                  </a:lnTo>
                  <a:lnTo>
                    <a:pt x="260" y="32"/>
                  </a:lnTo>
                  <a:lnTo>
                    <a:pt x="234" y="38"/>
                  </a:lnTo>
                  <a:lnTo>
                    <a:pt x="228" y="39"/>
                  </a:lnTo>
                  <a:lnTo>
                    <a:pt x="222" y="41"/>
                  </a:lnTo>
                  <a:lnTo>
                    <a:pt x="216" y="42"/>
                  </a:lnTo>
                  <a:lnTo>
                    <a:pt x="210" y="44"/>
                  </a:lnTo>
                  <a:lnTo>
                    <a:pt x="199" y="58"/>
                  </a:lnTo>
                  <a:lnTo>
                    <a:pt x="189" y="73"/>
                  </a:lnTo>
                  <a:lnTo>
                    <a:pt x="177" y="90"/>
                  </a:lnTo>
                  <a:lnTo>
                    <a:pt x="167" y="108"/>
                  </a:lnTo>
                  <a:lnTo>
                    <a:pt x="183" y="103"/>
                  </a:lnTo>
                  <a:lnTo>
                    <a:pt x="199" y="97"/>
                  </a:lnTo>
                  <a:lnTo>
                    <a:pt x="216" y="93"/>
                  </a:lnTo>
                  <a:lnTo>
                    <a:pt x="234" y="88"/>
                  </a:lnTo>
                  <a:lnTo>
                    <a:pt x="252" y="85"/>
                  </a:lnTo>
                  <a:lnTo>
                    <a:pt x="269" y="81"/>
                  </a:lnTo>
                  <a:lnTo>
                    <a:pt x="287" y="76"/>
                  </a:lnTo>
                  <a:lnTo>
                    <a:pt x="307" y="73"/>
                  </a:lnTo>
                  <a:lnTo>
                    <a:pt x="286" y="93"/>
                  </a:lnTo>
                  <a:lnTo>
                    <a:pt x="265" y="114"/>
                  </a:lnTo>
                  <a:lnTo>
                    <a:pt x="247" y="135"/>
                  </a:lnTo>
                  <a:lnTo>
                    <a:pt x="229" y="155"/>
                  </a:lnTo>
                  <a:lnTo>
                    <a:pt x="211" y="176"/>
                  </a:lnTo>
                  <a:lnTo>
                    <a:pt x="196" y="199"/>
                  </a:lnTo>
                  <a:lnTo>
                    <a:pt x="182" y="221"/>
                  </a:lnTo>
                  <a:lnTo>
                    <a:pt x="168" y="243"/>
                  </a:lnTo>
                  <a:lnTo>
                    <a:pt x="159" y="240"/>
                  </a:lnTo>
                  <a:lnTo>
                    <a:pt x="150" y="237"/>
                  </a:lnTo>
                  <a:lnTo>
                    <a:pt x="141" y="236"/>
                  </a:lnTo>
                  <a:lnTo>
                    <a:pt x="132" y="233"/>
                  </a:lnTo>
                  <a:lnTo>
                    <a:pt x="123" y="231"/>
                  </a:lnTo>
                  <a:lnTo>
                    <a:pt x="116" y="228"/>
                  </a:lnTo>
                  <a:lnTo>
                    <a:pt x="107" y="227"/>
                  </a:lnTo>
                  <a:lnTo>
                    <a:pt x="100" y="226"/>
                  </a:lnTo>
                  <a:lnTo>
                    <a:pt x="95" y="236"/>
                  </a:lnTo>
                  <a:lnTo>
                    <a:pt x="91" y="246"/>
                  </a:lnTo>
                  <a:lnTo>
                    <a:pt x="85" y="258"/>
                  </a:lnTo>
                  <a:lnTo>
                    <a:pt x="80" y="269"/>
                  </a:lnTo>
                  <a:lnTo>
                    <a:pt x="149" y="287"/>
                  </a:lnTo>
                  <a:lnTo>
                    <a:pt x="140" y="297"/>
                  </a:lnTo>
                  <a:lnTo>
                    <a:pt x="132" y="309"/>
                  </a:lnTo>
                  <a:lnTo>
                    <a:pt x="125" y="321"/>
                  </a:lnTo>
                  <a:lnTo>
                    <a:pt x="118" y="334"/>
                  </a:lnTo>
                  <a:lnTo>
                    <a:pt x="110" y="349"/>
                  </a:lnTo>
                  <a:lnTo>
                    <a:pt x="104" y="364"/>
                  </a:lnTo>
                  <a:lnTo>
                    <a:pt x="98" y="381"/>
                  </a:lnTo>
                  <a:lnTo>
                    <a:pt x="92" y="397"/>
                  </a:lnTo>
                  <a:lnTo>
                    <a:pt x="82" y="431"/>
                  </a:lnTo>
                  <a:lnTo>
                    <a:pt x="73" y="466"/>
                  </a:lnTo>
                  <a:lnTo>
                    <a:pt x="68" y="498"/>
                  </a:lnTo>
                  <a:lnTo>
                    <a:pt x="67" y="530"/>
                  </a:lnTo>
                  <a:lnTo>
                    <a:pt x="4" y="531"/>
                  </a:lnTo>
                  <a:lnTo>
                    <a:pt x="3" y="542"/>
                  </a:lnTo>
                  <a:lnTo>
                    <a:pt x="3" y="554"/>
                  </a:lnTo>
                  <a:lnTo>
                    <a:pt x="1" y="564"/>
                  </a:lnTo>
                  <a:lnTo>
                    <a:pt x="0" y="576"/>
                  </a:lnTo>
                  <a:lnTo>
                    <a:pt x="68" y="575"/>
                  </a:lnTo>
                  <a:lnTo>
                    <a:pt x="70" y="598"/>
                  </a:lnTo>
                  <a:lnTo>
                    <a:pt x="74" y="624"/>
                  </a:lnTo>
                  <a:lnTo>
                    <a:pt x="82" y="651"/>
                  </a:lnTo>
                  <a:lnTo>
                    <a:pt x="92" y="680"/>
                  </a:lnTo>
                  <a:lnTo>
                    <a:pt x="106" y="710"/>
                  </a:lnTo>
                  <a:lnTo>
                    <a:pt x="120" y="743"/>
                  </a:lnTo>
                  <a:lnTo>
                    <a:pt x="138" y="779"/>
                  </a:lnTo>
                  <a:lnTo>
                    <a:pt x="159" y="815"/>
                  </a:lnTo>
                  <a:lnTo>
                    <a:pt x="89" y="838"/>
                  </a:lnTo>
                  <a:lnTo>
                    <a:pt x="79" y="841"/>
                  </a:lnTo>
                  <a:lnTo>
                    <a:pt x="67" y="846"/>
                  </a:lnTo>
                  <a:lnTo>
                    <a:pt x="56" y="849"/>
                  </a:lnTo>
                  <a:lnTo>
                    <a:pt x="46" y="853"/>
                  </a:lnTo>
                  <a:lnTo>
                    <a:pt x="51" y="864"/>
                  </a:lnTo>
                  <a:lnTo>
                    <a:pt x="56" y="876"/>
                  </a:lnTo>
                  <a:lnTo>
                    <a:pt x="61" y="886"/>
                  </a:lnTo>
                  <a:lnTo>
                    <a:pt x="67" y="897"/>
                  </a:lnTo>
                  <a:lnTo>
                    <a:pt x="82" y="891"/>
                  </a:lnTo>
                  <a:lnTo>
                    <a:pt x="98" y="885"/>
                  </a:lnTo>
                  <a:lnTo>
                    <a:pt x="113" y="879"/>
                  </a:lnTo>
                  <a:lnTo>
                    <a:pt x="128" y="874"/>
                  </a:lnTo>
                  <a:lnTo>
                    <a:pt x="143" y="868"/>
                  </a:lnTo>
                  <a:lnTo>
                    <a:pt x="158" y="864"/>
                  </a:lnTo>
                  <a:lnTo>
                    <a:pt x="173" y="859"/>
                  </a:lnTo>
                  <a:lnTo>
                    <a:pt x="186" y="855"/>
                  </a:lnTo>
                  <a:lnTo>
                    <a:pt x="210" y="883"/>
                  </a:lnTo>
                  <a:lnTo>
                    <a:pt x="232" y="910"/>
                  </a:lnTo>
                  <a:lnTo>
                    <a:pt x="253" y="934"/>
                  </a:lnTo>
                  <a:lnTo>
                    <a:pt x="272" y="955"/>
                  </a:lnTo>
                  <a:lnTo>
                    <a:pt x="290" y="974"/>
                  </a:lnTo>
                  <a:lnTo>
                    <a:pt x="308" y="992"/>
                  </a:lnTo>
                  <a:lnTo>
                    <a:pt x="323" y="1007"/>
                  </a:lnTo>
                  <a:lnTo>
                    <a:pt x="338" y="1019"/>
                  </a:lnTo>
                  <a:lnTo>
                    <a:pt x="323" y="1016"/>
                  </a:lnTo>
                  <a:lnTo>
                    <a:pt x="308" y="1014"/>
                  </a:lnTo>
                  <a:lnTo>
                    <a:pt x="295" y="1011"/>
                  </a:lnTo>
                  <a:lnTo>
                    <a:pt x="280" y="1009"/>
                  </a:lnTo>
                  <a:lnTo>
                    <a:pt x="265" y="1004"/>
                  </a:lnTo>
                  <a:lnTo>
                    <a:pt x="250" y="1001"/>
                  </a:lnTo>
                  <a:lnTo>
                    <a:pt x="235" y="998"/>
                  </a:lnTo>
                  <a:lnTo>
                    <a:pt x="220" y="994"/>
                  </a:lnTo>
                  <a:lnTo>
                    <a:pt x="205" y="989"/>
                  </a:lnTo>
                  <a:lnTo>
                    <a:pt x="190" y="985"/>
                  </a:lnTo>
                  <a:lnTo>
                    <a:pt x="176" y="980"/>
                  </a:lnTo>
                  <a:lnTo>
                    <a:pt x="159" y="976"/>
                  </a:lnTo>
                  <a:lnTo>
                    <a:pt x="144" y="970"/>
                  </a:lnTo>
                  <a:lnTo>
                    <a:pt x="129" y="965"/>
                  </a:lnTo>
                  <a:lnTo>
                    <a:pt x="115" y="959"/>
                  </a:lnTo>
                  <a:lnTo>
                    <a:pt x="100" y="953"/>
                  </a:lnTo>
                  <a:lnTo>
                    <a:pt x="106" y="962"/>
                  </a:lnTo>
                  <a:lnTo>
                    <a:pt x="112" y="973"/>
                  </a:lnTo>
                  <a:lnTo>
                    <a:pt x="118" y="982"/>
                  </a:lnTo>
                  <a:lnTo>
                    <a:pt x="125" y="991"/>
                  </a:lnTo>
                  <a:lnTo>
                    <a:pt x="132" y="1001"/>
                  </a:lnTo>
                  <a:lnTo>
                    <a:pt x="140" y="1010"/>
                  </a:lnTo>
                  <a:lnTo>
                    <a:pt x="147" y="1020"/>
                  </a:lnTo>
                  <a:lnTo>
                    <a:pt x="155" y="1029"/>
                  </a:lnTo>
                  <a:lnTo>
                    <a:pt x="171" y="1034"/>
                  </a:lnTo>
                  <a:lnTo>
                    <a:pt x="187" y="1038"/>
                  </a:lnTo>
                  <a:lnTo>
                    <a:pt x="202" y="1041"/>
                  </a:lnTo>
                  <a:lnTo>
                    <a:pt x="219" y="1046"/>
                  </a:lnTo>
                  <a:lnTo>
                    <a:pt x="237" y="1049"/>
                  </a:lnTo>
                  <a:lnTo>
                    <a:pt x="253" y="1053"/>
                  </a:lnTo>
                  <a:lnTo>
                    <a:pt x="269" y="1056"/>
                  </a:lnTo>
                  <a:lnTo>
                    <a:pt x="286" y="1059"/>
                  </a:lnTo>
                  <a:lnTo>
                    <a:pt x="304" y="1062"/>
                  </a:lnTo>
                  <a:lnTo>
                    <a:pt x="320" y="1065"/>
                  </a:lnTo>
                  <a:lnTo>
                    <a:pt x="338" y="1067"/>
                  </a:lnTo>
                  <a:lnTo>
                    <a:pt x="356" y="1070"/>
                  </a:lnTo>
                  <a:lnTo>
                    <a:pt x="372" y="1071"/>
                  </a:lnTo>
                  <a:lnTo>
                    <a:pt x="390" y="1073"/>
                  </a:lnTo>
                  <a:lnTo>
                    <a:pt x="408" y="1074"/>
                  </a:lnTo>
                  <a:lnTo>
                    <a:pt x="426" y="1076"/>
                  </a:lnTo>
                  <a:lnTo>
                    <a:pt x="421" y="1059"/>
                  </a:lnTo>
                  <a:lnTo>
                    <a:pt x="418" y="1043"/>
                  </a:lnTo>
                  <a:lnTo>
                    <a:pt x="414" y="1026"/>
                  </a:lnTo>
                  <a:lnTo>
                    <a:pt x="411" y="1009"/>
                  </a:lnTo>
                  <a:lnTo>
                    <a:pt x="388" y="989"/>
                  </a:lnTo>
                  <a:lnTo>
                    <a:pt x="368" y="970"/>
                  </a:lnTo>
                  <a:lnTo>
                    <a:pt x="347" y="949"/>
                  </a:lnTo>
                  <a:lnTo>
                    <a:pt x="327" y="926"/>
                  </a:lnTo>
                  <a:lnTo>
                    <a:pt x="308" y="906"/>
                  </a:lnTo>
                  <a:lnTo>
                    <a:pt x="289" y="882"/>
                  </a:lnTo>
                  <a:lnTo>
                    <a:pt x="271" y="859"/>
                  </a:lnTo>
                  <a:lnTo>
                    <a:pt x="254" y="8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54" name="Freeform 20"/>
            <p:cNvSpPr>
              <a:spLocks/>
            </p:cNvSpPr>
            <p:nvPr/>
          </p:nvSpPr>
          <p:spPr bwMode="auto">
            <a:xfrm>
              <a:off x="4864" y="400"/>
              <a:ext cx="87" cy="362"/>
            </a:xfrm>
            <a:custGeom>
              <a:avLst/>
              <a:gdLst>
                <a:gd name="T0" fmla="*/ 0 w 262"/>
                <a:gd name="T1" fmla="*/ 0 h 1085"/>
                <a:gd name="T2" fmla="*/ 0 w 262"/>
                <a:gd name="T3" fmla="*/ 0 h 1085"/>
                <a:gd name="T4" fmla="*/ 0 w 262"/>
                <a:gd name="T5" fmla="*/ 0 h 1085"/>
                <a:gd name="T6" fmla="*/ 0 w 262"/>
                <a:gd name="T7" fmla="*/ 0 h 1085"/>
                <a:gd name="T8" fmla="*/ 0 w 262"/>
                <a:gd name="T9" fmla="*/ 0 h 1085"/>
                <a:gd name="T10" fmla="*/ 0 w 262"/>
                <a:gd name="T11" fmla="*/ 0 h 1085"/>
                <a:gd name="T12" fmla="*/ 0 w 262"/>
                <a:gd name="T13" fmla="*/ 0 h 1085"/>
                <a:gd name="T14" fmla="*/ 0 w 262"/>
                <a:gd name="T15" fmla="*/ 0 h 1085"/>
                <a:gd name="T16" fmla="*/ 0 w 262"/>
                <a:gd name="T17" fmla="*/ 0 h 1085"/>
                <a:gd name="T18" fmla="*/ 0 w 262"/>
                <a:gd name="T19" fmla="*/ 0 h 1085"/>
                <a:gd name="T20" fmla="*/ 0 w 262"/>
                <a:gd name="T21" fmla="*/ 0 h 1085"/>
                <a:gd name="T22" fmla="*/ 0 w 262"/>
                <a:gd name="T23" fmla="*/ 0 h 1085"/>
                <a:gd name="T24" fmla="*/ 0 w 262"/>
                <a:gd name="T25" fmla="*/ 0 h 1085"/>
                <a:gd name="T26" fmla="*/ 0 w 262"/>
                <a:gd name="T27" fmla="*/ 0 h 1085"/>
                <a:gd name="T28" fmla="*/ 0 w 262"/>
                <a:gd name="T29" fmla="*/ 0 h 1085"/>
                <a:gd name="T30" fmla="*/ 0 w 262"/>
                <a:gd name="T31" fmla="*/ 0 h 1085"/>
                <a:gd name="T32" fmla="*/ 0 w 262"/>
                <a:gd name="T33" fmla="*/ 0 h 1085"/>
                <a:gd name="T34" fmla="*/ 0 w 262"/>
                <a:gd name="T35" fmla="*/ 0 h 1085"/>
                <a:gd name="T36" fmla="*/ 0 w 262"/>
                <a:gd name="T37" fmla="*/ 0 h 1085"/>
                <a:gd name="T38" fmla="*/ 0 w 262"/>
                <a:gd name="T39" fmla="*/ 0 h 1085"/>
                <a:gd name="T40" fmla="*/ 0 w 262"/>
                <a:gd name="T41" fmla="*/ 0 h 1085"/>
                <a:gd name="T42" fmla="*/ 0 w 262"/>
                <a:gd name="T43" fmla="*/ 0 h 1085"/>
                <a:gd name="T44" fmla="*/ 0 w 262"/>
                <a:gd name="T45" fmla="*/ 0 h 1085"/>
                <a:gd name="T46" fmla="*/ 0 w 262"/>
                <a:gd name="T47" fmla="*/ 0 h 1085"/>
                <a:gd name="T48" fmla="*/ 0 w 262"/>
                <a:gd name="T49" fmla="*/ 0 h 1085"/>
                <a:gd name="T50" fmla="*/ 0 w 262"/>
                <a:gd name="T51" fmla="*/ 0 h 1085"/>
                <a:gd name="T52" fmla="*/ 0 w 262"/>
                <a:gd name="T53" fmla="*/ 0 h 1085"/>
                <a:gd name="T54" fmla="*/ 0 w 262"/>
                <a:gd name="T55" fmla="*/ 0 h 1085"/>
                <a:gd name="T56" fmla="*/ 0 w 262"/>
                <a:gd name="T57" fmla="*/ 0 h 1085"/>
                <a:gd name="T58" fmla="*/ 0 w 262"/>
                <a:gd name="T59" fmla="*/ 0 h 1085"/>
                <a:gd name="T60" fmla="*/ 0 w 262"/>
                <a:gd name="T61" fmla="*/ 0 h 1085"/>
                <a:gd name="T62" fmla="*/ 0 w 262"/>
                <a:gd name="T63" fmla="*/ 0 h 1085"/>
                <a:gd name="T64" fmla="*/ 0 w 262"/>
                <a:gd name="T65" fmla="*/ 0 h 1085"/>
                <a:gd name="T66" fmla="*/ 0 w 262"/>
                <a:gd name="T67" fmla="*/ 0 h 1085"/>
                <a:gd name="T68" fmla="*/ 0 w 262"/>
                <a:gd name="T69" fmla="*/ 0 h 1085"/>
                <a:gd name="T70" fmla="*/ 0 w 262"/>
                <a:gd name="T71" fmla="*/ 0 h 1085"/>
                <a:gd name="T72" fmla="*/ 0 w 262"/>
                <a:gd name="T73" fmla="*/ 0 h 1085"/>
                <a:gd name="T74" fmla="*/ 0 w 262"/>
                <a:gd name="T75" fmla="*/ 0 h 1085"/>
                <a:gd name="T76" fmla="*/ 0 w 262"/>
                <a:gd name="T77" fmla="*/ 0 h 1085"/>
                <a:gd name="T78" fmla="*/ 0 w 262"/>
                <a:gd name="T79" fmla="*/ 0 h 1085"/>
                <a:gd name="T80" fmla="*/ 0 w 262"/>
                <a:gd name="T81" fmla="*/ 0 h 1085"/>
                <a:gd name="T82" fmla="*/ 0 w 262"/>
                <a:gd name="T83" fmla="*/ 0 h 1085"/>
                <a:gd name="T84" fmla="*/ 0 w 262"/>
                <a:gd name="T85" fmla="*/ 0 h 1085"/>
                <a:gd name="T86" fmla="*/ 0 w 262"/>
                <a:gd name="T87" fmla="*/ 0 h 1085"/>
                <a:gd name="T88" fmla="*/ 0 w 262"/>
                <a:gd name="T89" fmla="*/ 0 h 1085"/>
                <a:gd name="T90" fmla="*/ 0 w 262"/>
                <a:gd name="T91" fmla="*/ 0 h 1085"/>
                <a:gd name="T92" fmla="*/ 0 w 262"/>
                <a:gd name="T93" fmla="*/ 0 h 1085"/>
                <a:gd name="T94" fmla="*/ 0 w 262"/>
                <a:gd name="T95" fmla="*/ 0 h 1085"/>
                <a:gd name="T96" fmla="*/ 0 w 262"/>
                <a:gd name="T97" fmla="*/ 0 h 1085"/>
                <a:gd name="T98" fmla="*/ 0 w 262"/>
                <a:gd name="T99" fmla="*/ 0 h 1085"/>
                <a:gd name="T100" fmla="*/ 0 w 262"/>
                <a:gd name="T101" fmla="*/ 0 h 1085"/>
                <a:gd name="T102" fmla="*/ 0 w 262"/>
                <a:gd name="T103" fmla="*/ 0 h 1085"/>
                <a:gd name="T104" fmla="*/ 0 w 262"/>
                <a:gd name="T105" fmla="*/ 0 h 1085"/>
                <a:gd name="T106" fmla="*/ 0 w 262"/>
                <a:gd name="T107" fmla="*/ 0 h 1085"/>
                <a:gd name="T108" fmla="*/ 0 w 262"/>
                <a:gd name="T109" fmla="*/ 0 h 1085"/>
                <a:gd name="T110" fmla="*/ 0 w 262"/>
                <a:gd name="T111" fmla="*/ 0 h 1085"/>
                <a:gd name="T112" fmla="*/ 0 w 262"/>
                <a:gd name="T113" fmla="*/ 0 h 1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2"/>
                <a:gd name="T172" fmla="*/ 0 h 1085"/>
                <a:gd name="T173" fmla="*/ 262 w 262"/>
                <a:gd name="T174" fmla="*/ 1085 h 1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2" h="1085">
                  <a:moveTo>
                    <a:pt x="199" y="1035"/>
                  </a:moveTo>
                  <a:lnTo>
                    <a:pt x="194" y="795"/>
                  </a:lnTo>
                  <a:lnTo>
                    <a:pt x="201" y="795"/>
                  </a:lnTo>
                  <a:lnTo>
                    <a:pt x="210" y="797"/>
                  </a:lnTo>
                  <a:lnTo>
                    <a:pt x="217" y="797"/>
                  </a:lnTo>
                  <a:lnTo>
                    <a:pt x="226" y="797"/>
                  </a:lnTo>
                  <a:lnTo>
                    <a:pt x="234" y="797"/>
                  </a:lnTo>
                  <a:lnTo>
                    <a:pt x="241" y="797"/>
                  </a:lnTo>
                  <a:lnTo>
                    <a:pt x="250" y="798"/>
                  </a:lnTo>
                  <a:lnTo>
                    <a:pt x="258" y="798"/>
                  </a:lnTo>
                  <a:lnTo>
                    <a:pt x="258" y="786"/>
                  </a:lnTo>
                  <a:lnTo>
                    <a:pt x="259" y="773"/>
                  </a:lnTo>
                  <a:lnTo>
                    <a:pt x="259" y="761"/>
                  </a:lnTo>
                  <a:lnTo>
                    <a:pt x="259" y="749"/>
                  </a:lnTo>
                  <a:lnTo>
                    <a:pt x="252" y="749"/>
                  </a:lnTo>
                  <a:lnTo>
                    <a:pt x="243" y="749"/>
                  </a:lnTo>
                  <a:lnTo>
                    <a:pt x="235" y="749"/>
                  </a:lnTo>
                  <a:lnTo>
                    <a:pt x="226" y="749"/>
                  </a:lnTo>
                  <a:lnTo>
                    <a:pt x="217" y="749"/>
                  </a:lnTo>
                  <a:lnTo>
                    <a:pt x="208" y="749"/>
                  </a:lnTo>
                  <a:lnTo>
                    <a:pt x="201" y="749"/>
                  </a:lnTo>
                  <a:lnTo>
                    <a:pt x="192" y="749"/>
                  </a:lnTo>
                  <a:lnTo>
                    <a:pt x="186" y="566"/>
                  </a:lnTo>
                  <a:lnTo>
                    <a:pt x="262" y="564"/>
                  </a:lnTo>
                  <a:lnTo>
                    <a:pt x="262" y="552"/>
                  </a:lnTo>
                  <a:lnTo>
                    <a:pt x="262" y="542"/>
                  </a:lnTo>
                  <a:lnTo>
                    <a:pt x="262" y="530"/>
                  </a:lnTo>
                  <a:lnTo>
                    <a:pt x="262" y="519"/>
                  </a:lnTo>
                  <a:lnTo>
                    <a:pt x="185" y="521"/>
                  </a:lnTo>
                  <a:lnTo>
                    <a:pt x="180" y="339"/>
                  </a:lnTo>
                  <a:lnTo>
                    <a:pt x="189" y="339"/>
                  </a:lnTo>
                  <a:lnTo>
                    <a:pt x="199" y="339"/>
                  </a:lnTo>
                  <a:lnTo>
                    <a:pt x="210" y="337"/>
                  </a:lnTo>
                  <a:lnTo>
                    <a:pt x="219" y="337"/>
                  </a:lnTo>
                  <a:lnTo>
                    <a:pt x="229" y="336"/>
                  </a:lnTo>
                  <a:lnTo>
                    <a:pt x="240" y="334"/>
                  </a:lnTo>
                  <a:lnTo>
                    <a:pt x="250" y="333"/>
                  </a:lnTo>
                  <a:lnTo>
                    <a:pt x="261" y="331"/>
                  </a:lnTo>
                  <a:lnTo>
                    <a:pt x="261" y="320"/>
                  </a:lnTo>
                  <a:lnTo>
                    <a:pt x="261" y="306"/>
                  </a:lnTo>
                  <a:lnTo>
                    <a:pt x="261" y="294"/>
                  </a:lnTo>
                  <a:lnTo>
                    <a:pt x="259" y="282"/>
                  </a:lnTo>
                  <a:lnTo>
                    <a:pt x="250" y="284"/>
                  </a:lnTo>
                  <a:lnTo>
                    <a:pt x="241" y="284"/>
                  </a:lnTo>
                  <a:lnTo>
                    <a:pt x="231" y="285"/>
                  </a:lnTo>
                  <a:lnTo>
                    <a:pt x="222" y="285"/>
                  </a:lnTo>
                  <a:lnTo>
                    <a:pt x="211" y="287"/>
                  </a:lnTo>
                  <a:lnTo>
                    <a:pt x="201" y="288"/>
                  </a:lnTo>
                  <a:lnTo>
                    <a:pt x="189" y="288"/>
                  </a:lnTo>
                  <a:lnTo>
                    <a:pt x="179" y="290"/>
                  </a:lnTo>
                  <a:lnTo>
                    <a:pt x="171" y="56"/>
                  </a:lnTo>
                  <a:lnTo>
                    <a:pt x="183" y="56"/>
                  </a:lnTo>
                  <a:lnTo>
                    <a:pt x="194" y="56"/>
                  </a:lnTo>
                  <a:lnTo>
                    <a:pt x="204" y="56"/>
                  </a:lnTo>
                  <a:lnTo>
                    <a:pt x="214" y="56"/>
                  </a:lnTo>
                  <a:lnTo>
                    <a:pt x="223" y="56"/>
                  </a:lnTo>
                  <a:lnTo>
                    <a:pt x="231" y="56"/>
                  </a:lnTo>
                  <a:lnTo>
                    <a:pt x="238" y="57"/>
                  </a:lnTo>
                  <a:lnTo>
                    <a:pt x="246" y="57"/>
                  </a:lnTo>
                  <a:lnTo>
                    <a:pt x="244" y="42"/>
                  </a:lnTo>
                  <a:lnTo>
                    <a:pt x="241" y="27"/>
                  </a:lnTo>
                  <a:lnTo>
                    <a:pt x="240" y="14"/>
                  </a:lnTo>
                  <a:lnTo>
                    <a:pt x="237" y="2"/>
                  </a:lnTo>
                  <a:lnTo>
                    <a:pt x="225" y="2"/>
                  </a:lnTo>
                  <a:lnTo>
                    <a:pt x="213" y="0"/>
                  </a:lnTo>
                  <a:lnTo>
                    <a:pt x="201" y="0"/>
                  </a:lnTo>
                  <a:lnTo>
                    <a:pt x="189" y="0"/>
                  </a:lnTo>
                  <a:lnTo>
                    <a:pt x="177" y="0"/>
                  </a:lnTo>
                  <a:lnTo>
                    <a:pt x="164" y="0"/>
                  </a:lnTo>
                  <a:lnTo>
                    <a:pt x="152" y="2"/>
                  </a:lnTo>
                  <a:lnTo>
                    <a:pt x="140" y="2"/>
                  </a:lnTo>
                  <a:lnTo>
                    <a:pt x="129" y="2"/>
                  </a:lnTo>
                  <a:lnTo>
                    <a:pt x="119" y="2"/>
                  </a:lnTo>
                  <a:lnTo>
                    <a:pt x="107" y="2"/>
                  </a:lnTo>
                  <a:lnTo>
                    <a:pt x="97" y="3"/>
                  </a:lnTo>
                  <a:lnTo>
                    <a:pt x="86" y="3"/>
                  </a:lnTo>
                  <a:lnTo>
                    <a:pt x="74" y="5"/>
                  </a:lnTo>
                  <a:lnTo>
                    <a:pt x="64" y="5"/>
                  </a:lnTo>
                  <a:lnTo>
                    <a:pt x="54" y="6"/>
                  </a:lnTo>
                  <a:lnTo>
                    <a:pt x="52" y="18"/>
                  </a:lnTo>
                  <a:lnTo>
                    <a:pt x="51" y="32"/>
                  </a:lnTo>
                  <a:lnTo>
                    <a:pt x="49" y="45"/>
                  </a:lnTo>
                  <a:lnTo>
                    <a:pt x="48" y="60"/>
                  </a:lnTo>
                  <a:lnTo>
                    <a:pt x="52" y="60"/>
                  </a:lnTo>
                  <a:lnTo>
                    <a:pt x="58" y="59"/>
                  </a:lnTo>
                  <a:lnTo>
                    <a:pt x="64" y="59"/>
                  </a:lnTo>
                  <a:lnTo>
                    <a:pt x="70" y="59"/>
                  </a:lnTo>
                  <a:lnTo>
                    <a:pt x="76" y="59"/>
                  </a:lnTo>
                  <a:lnTo>
                    <a:pt x="82" y="59"/>
                  </a:lnTo>
                  <a:lnTo>
                    <a:pt x="88" y="57"/>
                  </a:lnTo>
                  <a:lnTo>
                    <a:pt x="95" y="57"/>
                  </a:lnTo>
                  <a:lnTo>
                    <a:pt x="103" y="291"/>
                  </a:lnTo>
                  <a:lnTo>
                    <a:pt x="92" y="291"/>
                  </a:lnTo>
                  <a:lnTo>
                    <a:pt x="83" y="291"/>
                  </a:lnTo>
                  <a:lnTo>
                    <a:pt x="73" y="291"/>
                  </a:lnTo>
                  <a:lnTo>
                    <a:pt x="62" y="291"/>
                  </a:lnTo>
                  <a:lnTo>
                    <a:pt x="54" y="291"/>
                  </a:lnTo>
                  <a:lnTo>
                    <a:pt x="43" y="291"/>
                  </a:lnTo>
                  <a:lnTo>
                    <a:pt x="33" y="290"/>
                  </a:lnTo>
                  <a:lnTo>
                    <a:pt x="22" y="290"/>
                  </a:lnTo>
                  <a:lnTo>
                    <a:pt x="21" y="302"/>
                  </a:lnTo>
                  <a:lnTo>
                    <a:pt x="21" y="314"/>
                  </a:lnTo>
                  <a:lnTo>
                    <a:pt x="19" y="327"/>
                  </a:lnTo>
                  <a:lnTo>
                    <a:pt x="18" y="339"/>
                  </a:lnTo>
                  <a:lnTo>
                    <a:pt x="30" y="339"/>
                  </a:lnTo>
                  <a:lnTo>
                    <a:pt x="40" y="340"/>
                  </a:lnTo>
                  <a:lnTo>
                    <a:pt x="52" y="340"/>
                  </a:lnTo>
                  <a:lnTo>
                    <a:pt x="62" y="340"/>
                  </a:lnTo>
                  <a:lnTo>
                    <a:pt x="73" y="342"/>
                  </a:lnTo>
                  <a:lnTo>
                    <a:pt x="83" y="342"/>
                  </a:lnTo>
                  <a:lnTo>
                    <a:pt x="94" y="342"/>
                  </a:lnTo>
                  <a:lnTo>
                    <a:pt x="104" y="342"/>
                  </a:lnTo>
                  <a:lnTo>
                    <a:pt x="109" y="524"/>
                  </a:lnTo>
                  <a:lnTo>
                    <a:pt x="4" y="527"/>
                  </a:lnTo>
                  <a:lnTo>
                    <a:pt x="4" y="537"/>
                  </a:lnTo>
                  <a:lnTo>
                    <a:pt x="4" y="549"/>
                  </a:lnTo>
                  <a:lnTo>
                    <a:pt x="3" y="560"/>
                  </a:lnTo>
                  <a:lnTo>
                    <a:pt x="3" y="572"/>
                  </a:lnTo>
                  <a:lnTo>
                    <a:pt x="110" y="569"/>
                  </a:lnTo>
                  <a:lnTo>
                    <a:pt x="115" y="752"/>
                  </a:lnTo>
                  <a:lnTo>
                    <a:pt x="103" y="752"/>
                  </a:lnTo>
                  <a:lnTo>
                    <a:pt x="89" y="754"/>
                  </a:lnTo>
                  <a:lnTo>
                    <a:pt x="76" y="754"/>
                  </a:lnTo>
                  <a:lnTo>
                    <a:pt x="61" y="755"/>
                  </a:lnTo>
                  <a:lnTo>
                    <a:pt x="46" y="756"/>
                  </a:lnTo>
                  <a:lnTo>
                    <a:pt x="31" y="759"/>
                  </a:lnTo>
                  <a:lnTo>
                    <a:pt x="16" y="761"/>
                  </a:lnTo>
                  <a:lnTo>
                    <a:pt x="0" y="764"/>
                  </a:lnTo>
                  <a:lnTo>
                    <a:pt x="0" y="776"/>
                  </a:lnTo>
                  <a:lnTo>
                    <a:pt x="0" y="788"/>
                  </a:lnTo>
                  <a:lnTo>
                    <a:pt x="0" y="800"/>
                  </a:lnTo>
                  <a:lnTo>
                    <a:pt x="1" y="812"/>
                  </a:lnTo>
                  <a:lnTo>
                    <a:pt x="13" y="809"/>
                  </a:lnTo>
                  <a:lnTo>
                    <a:pt x="27" y="807"/>
                  </a:lnTo>
                  <a:lnTo>
                    <a:pt x="40" y="804"/>
                  </a:lnTo>
                  <a:lnTo>
                    <a:pt x="55" y="803"/>
                  </a:lnTo>
                  <a:lnTo>
                    <a:pt x="70" y="800"/>
                  </a:lnTo>
                  <a:lnTo>
                    <a:pt x="85" y="798"/>
                  </a:lnTo>
                  <a:lnTo>
                    <a:pt x="100" y="795"/>
                  </a:lnTo>
                  <a:lnTo>
                    <a:pt x="116" y="794"/>
                  </a:lnTo>
                  <a:lnTo>
                    <a:pt x="124" y="1037"/>
                  </a:lnTo>
                  <a:lnTo>
                    <a:pt x="45" y="1035"/>
                  </a:lnTo>
                  <a:lnTo>
                    <a:pt x="39" y="1031"/>
                  </a:lnTo>
                  <a:lnTo>
                    <a:pt x="31" y="1025"/>
                  </a:lnTo>
                  <a:lnTo>
                    <a:pt x="25" y="1020"/>
                  </a:lnTo>
                  <a:lnTo>
                    <a:pt x="18" y="1015"/>
                  </a:lnTo>
                  <a:lnTo>
                    <a:pt x="21" y="1032"/>
                  </a:lnTo>
                  <a:lnTo>
                    <a:pt x="25" y="1049"/>
                  </a:lnTo>
                  <a:lnTo>
                    <a:pt x="28" y="1065"/>
                  </a:lnTo>
                  <a:lnTo>
                    <a:pt x="33" y="1082"/>
                  </a:lnTo>
                  <a:lnTo>
                    <a:pt x="49" y="1083"/>
                  </a:lnTo>
                  <a:lnTo>
                    <a:pt x="65" y="1083"/>
                  </a:lnTo>
                  <a:lnTo>
                    <a:pt x="82" y="1085"/>
                  </a:lnTo>
                  <a:lnTo>
                    <a:pt x="98" y="1085"/>
                  </a:lnTo>
                  <a:lnTo>
                    <a:pt x="116" y="1085"/>
                  </a:lnTo>
                  <a:lnTo>
                    <a:pt x="132" y="1085"/>
                  </a:lnTo>
                  <a:lnTo>
                    <a:pt x="149" y="1085"/>
                  </a:lnTo>
                  <a:lnTo>
                    <a:pt x="167" y="1085"/>
                  </a:lnTo>
                  <a:lnTo>
                    <a:pt x="177" y="1085"/>
                  </a:lnTo>
                  <a:lnTo>
                    <a:pt x="188" y="1083"/>
                  </a:lnTo>
                  <a:lnTo>
                    <a:pt x="198" y="1083"/>
                  </a:lnTo>
                  <a:lnTo>
                    <a:pt x="208" y="1082"/>
                  </a:lnTo>
                  <a:lnTo>
                    <a:pt x="217" y="1082"/>
                  </a:lnTo>
                  <a:lnTo>
                    <a:pt x="228" y="1082"/>
                  </a:lnTo>
                  <a:lnTo>
                    <a:pt x="238" y="1080"/>
                  </a:lnTo>
                  <a:lnTo>
                    <a:pt x="249" y="1080"/>
                  </a:lnTo>
                  <a:lnTo>
                    <a:pt x="249" y="1068"/>
                  </a:lnTo>
                  <a:lnTo>
                    <a:pt x="249" y="1055"/>
                  </a:lnTo>
                  <a:lnTo>
                    <a:pt x="249" y="1043"/>
                  </a:lnTo>
                  <a:lnTo>
                    <a:pt x="249" y="1031"/>
                  </a:lnTo>
                  <a:lnTo>
                    <a:pt x="199" y="10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55" name="Freeform 21"/>
            <p:cNvSpPr>
              <a:spLocks/>
            </p:cNvSpPr>
            <p:nvPr/>
          </p:nvSpPr>
          <p:spPr bwMode="auto">
            <a:xfrm>
              <a:off x="4864" y="753"/>
              <a:ext cx="572" cy="501"/>
            </a:xfrm>
            <a:custGeom>
              <a:avLst/>
              <a:gdLst>
                <a:gd name="T0" fmla="*/ 0 w 1718"/>
                <a:gd name="T1" fmla="*/ 0 h 1502"/>
                <a:gd name="T2" fmla="*/ 0 w 1718"/>
                <a:gd name="T3" fmla="*/ 0 h 1502"/>
                <a:gd name="T4" fmla="*/ 0 w 1718"/>
                <a:gd name="T5" fmla="*/ 0 h 1502"/>
                <a:gd name="T6" fmla="*/ 0 w 1718"/>
                <a:gd name="T7" fmla="*/ 0 h 1502"/>
                <a:gd name="T8" fmla="*/ 0 w 1718"/>
                <a:gd name="T9" fmla="*/ 0 h 1502"/>
                <a:gd name="T10" fmla="*/ 0 w 1718"/>
                <a:gd name="T11" fmla="*/ 0 h 1502"/>
                <a:gd name="T12" fmla="*/ 0 w 1718"/>
                <a:gd name="T13" fmla="*/ 0 h 1502"/>
                <a:gd name="T14" fmla="*/ 0 60000 65536"/>
                <a:gd name="T15" fmla="*/ 0 60000 65536"/>
                <a:gd name="T16" fmla="*/ 0 60000 65536"/>
                <a:gd name="T17" fmla="*/ 0 60000 65536"/>
                <a:gd name="T18" fmla="*/ 0 60000 65536"/>
                <a:gd name="T19" fmla="*/ 0 60000 65536"/>
                <a:gd name="T20" fmla="*/ 0 60000 65536"/>
                <a:gd name="T21" fmla="*/ 0 w 1718"/>
                <a:gd name="T22" fmla="*/ 0 h 1502"/>
                <a:gd name="T23" fmla="*/ 1718 w 1718"/>
                <a:gd name="T24" fmla="*/ 1502 h 1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18" h="1502">
                  <a:moveTo>
                    <a:pt x="0" y="595"/>
                  </a:moveTo>
                  <a:lnTo>
                    <a:pt x="400" y="1384"/>
                  </a:lnTo>
                  <a:lnTo>
                    <a:pt x="710" y="1502"/>
                  </a:lnTo>
                  <a:lnTo>
                    <a:pt x="1718" y="971"/>
                  </a:lnTo>
                  <a:lnTo>
                    <a:pt x="1550" y="64"/>
                  </a:lnTo>
                  <a:lnTo>
                    <a:pt x="1163" y="0"/>
                  </a:lnTo>
                  <a:lnTo>
                    <a:pt x="0" y="595"/>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56" name="Freeform 22"/>
            <p:cNvSpPr>
              <a:spLocks/>
            </p:cNvSpPr>
            <p:nvPr/>
          </p:nvSpPr>
          <p:spPr bwMode="auto">
            <a:xfrm>
              <a:off x="5028" y="740"/>
              <a:ext cx="158" cy="164"/>
            </a:xfrm>
            <a:custGeom>
              <a:avLst/>
              <a:gdLst>
                <a:gd name="T0" fmla="*/ 0 w 474"/>
                <a:gd name="T1" fmla="*/ 0 h 490"/>
                <a:gd name="T2" fmla="*/ 0 w 474"/>
                <a:gd name="T3" fmla="*/ 0 h 490"/>
                <a:gd name="T4" fmla="*/ 0 w 474"/>
                <a:gd name="T5" fmla="*/ 0 h 490"/>
                <a:gd name="T6" fmla="*/ 0 w 474"/>
                <a:gd name="T7" fmla="*/ 0 h 490"/>
                <a:gd name="T8" fmla="*/ 0 w 474"/>
                <a:gd name="T9" fmla="*/ 0 h 490"/>
                <a:gd name="T10" fmla="*/ 0 w 474"/>
                <a:gd name="T11" fmla="*/ 0 h 490"/>
                <a:gd name="T12" fmla="*/ 0 w 474"/>
                <a:gd name="T13" fmla="*/ 0 h 490"/>
                <a:gd name="T14" fmla="*/ 0 w 474"/>
                <a:gd name="T15" fmla="*/ 0 h 490"/>
                <a:gd name="T16" fmla="*/ 0 w 474"/>
                <a:gd name="T17" fmla="*/ 0 h 4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4"/>
                <a:gd name="T28" fmla="*/ 0 h 490"/>
                <a:gd name="T29" fmla="*/ 474 w 474"/>
                <a:gd name="T30" fmla="*/ 490 h 4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4" h="490">
                  <a:moveTo>
                    <a:pt x="139" y="490"/>
                  </a:moveTo>
                  <a:lnTo>
                    <a:pt x="0" y="248"/>
                  </a:lnTo>
                  <a:lnTo>
                    <a:pt x="423" y="0"/>
                  </a:lnTo>
                  <a:lnTo>
                    <a:pt x="474" y="284"/>
                  </a:lnTo>
                  <a:lnTo>
                    <a:pt x="371" y="335"/>
                  </a:lnTo>
                  <a:lnTo>
                    <a:pt x="358" y="154"/>
                  </a:lnTo>
                  <a:lnTo>
                    <a:pt x="139" y="257"/>
                  </a:lnTo>
                  <a:lnTo>
                    <a:pt x="207" y="464"/>
                  </a:lnTo>
                  <a:lnTo>
                    <a:pt x="139" y="490"/>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57" name="Freeform 23"/>
            <p:cNvSpPr>
              <a:spLocks/>
            </p:cNvSpPr>
            <p:nvPr/>
          </p:nvSpPr>
          <p:spPr bwMode="auto">
            <a:xfrm>
              <a:off x="4896" y="761"/>
              <a:ext cx="573" cy="501"/>
            </a:xfrm>
            <a:custGeom>
              <a:avLst/>
              <a:gdLst>
                <a:gd name="T0" fmla="*/ 0 w 1717"/>
                <a:gd name="T1" fmla="*/ 0 h 1502"/>
                <a:gd name="T2" fmla="*/ 0 w 1717"/>
                <a:gd name="T3" fmla="*/ 0 h 1502"/>
                <a:gd name="T4" fmla="*/ 0 w 1717"/>
                <a:gd name="T5" fmla="*/ 0 h 1502"/>
                <a:gd name="T6" fmla="*/ 0 w 1717"/>
                <a:gd name="T7" fmla="*/ 0 h 1502"/>
                <a:gd name="T8" fmla="*/ 0 w 1717"/>
                <a:gd name="T9" fmla="*/ 0 h 1502"/>
                <a:gd name="T10" fmla="*/ 0 w 1717"/>
                <a:gd name="T11" fmla="*/ 0 h 1502"/>
                <a:gd name="T12" fmla="*/ 0 w 1717"/>
                <a:gd name="T13" fmla="*/ 0 h 1502"/>
                <a:gd name="T14" fmla="*/ 0 60000 65536"/>
                <a:gd name="T15" fmla="*/ 0 60000 65536"/>
                <a:gd name="T16" fmla="*/ 0 60000 65536"/>
                <a:gd name="T17" fmla="*/ 0 60000 65536"/>
                <a:gd name="T18" fmla="*/ 0 60000 65536"/>
                <a:gd name="T19" fmla="*/ 0 60000 65536"/>
                <a:gd name="T20" fmla="*/ 0 60000 65536"/>
                <a:gd name="T21" fmla="*/ 0 w 1717"/>
                <a:gd name="T22" fmla="*/ 0 h 1502"/>
                <a:gd name="T23" fmla="*/ 1717 w 1717"/>
                <a:gd name="T24" fmla="*/ 1502 h 1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17" h="1502">
                  <a:moveTo>
                    <a:pt x="0" y="595"/>
                  </a:moveTo>
                  <a:lnTo>
                    <a:pt x="399" y="1386"/>
                  </a:lnTo>
                  <a:lnTo>
                    <a:pt x="709" y="1502"/>
                  </a:lnTo>
                  <a:lnTo>
                    <a:pt x="1717" y="971"/>
                  </a:lnTo>
                  <a:lnTo>
                    <a:pt x="1549" y="64"/>
                  </a:lnTo>
                  <a:lnTo>
                    <a:pt x="1162" y="0"/>
                  </a:lnTo>
                  <a:lnTo>
                    <a:pt x="0" y="59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58" name="Freeform 24"/>
            <p:cNvSpPr>
              <a:spLocks/>
            </p:cNvSpPr>
            <p:nvPr/>
          </p:nvSpPr>
          <p:spPr bwMode="auto">
            <a:xfrm>
              <a:off x="4942" y="789"/>
              <a:ext cx="414" cy="197"/>
            </a:xfrm>
            <a:custGeom>
              <a:avLst/>
              <a:gdLst>
                <a:gd name="T0" fmla="*/ 0 w 1243"/>
                <a:gd name="T1" fmla="*/ 0 h 591"/>
                <a:gd name="T2" fmla="*/ 0 w 1243"/>
                <a:gd name="T3" fmla="*/ 0 h 591"/>
                <a:gd name="T4" fmla="*/ 0 w 1243"/>
                <a:gd name="T5" fmla="*/ 0 h 591"/>
                <a:gd name="T6" fmla="*/ 0 w 1243"/>
                <a:gd name="T7" fmla="*/ 0 h 591"/>
                <a:gd name="T8" fmla="*/ 0 w 1243"/>
                <a:gd name="T9" fmla="*/ 0 h 591"/>
                <a:gd name="T10" fmla="*/ 0 60000 65536"/>
                <a:gd name="T11" fmla="*/ 0 60000 65536"/>
                <a:gd name="T12" fmla="*/ 0 60000 65536"/>
                <a:gd name="T13" fmla="*/ 0 60000 65536"/>
                <a:gd name="T14" fmla="*/ 0 60000 65536"/>
                <a:gd name="T15" fmla="*/ 0 w 1243"/>
                <a:gd name="T16" fmla="*/ 0 h 591"/>
                <a:gd name="T17" fmla="*/ 1243 w 1243"/>
                <a:gd name="T18" fmla="*/ 591 h 591"/>
              </a:gdLst>
              <a:ahLst/>
              <a:cxnLst>
                <a:cxn ang="T10">
                  <a:pos x="T0" y="T1"/>
                </a:cxn>
                <a:cxn ang="T11">
                  <a:pos x="T2" y="T3"/>
                </a:cxn>
                <a:cxn ang="T12">
                  <a:pos x="T4" y="T5"/>
                </a:cxn>
                <a:cxn ang="T13">
                  <a:pos x="T6" y="T7"/>
                </a:cxn>
                <a:cxn ang="T14">
                  <a:pos x="T8" y="T9"/>
                </a:cxn>
              </a:cxnLst>
              <a:rect l="T15" t="T16" r="T17" b="T18"/>
              <a:pathLst>
                <a:path w="1243" h="591">
                  <a:moveTo>
                    <a:pt x="0" y="531"/>
                  </a:moveTo>
                  <a:lnTo>
                    <a:pt x="1007" y="0"/>
                  </a:lnTo>
                  <a:lnTo>
                    <a:pt x="1243" y="48"/>
                  </a:lnTo>
                  <a:lnTo>
                    <a:pt x="326" y="591"/>
                  </a:lnTo>
                  <a:lnTo>
                    <a:pt x="0" y="53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59" name="Freeform 25"/>
            <p:cNvSpPr>
              <a:spLocks/>
            </p:cNvSpPr>
            <p:nvPr/>
          </p:nvSpPr>
          <p:spPr bwMode="auto">
            <a:xfrm>
              <a:off x="4960" y="1003"/>
              <a:ext cx="147" cy="207"/>
            </a:xfrm>
            <a:custGeom>
              <a:avLst/>
              <a:gdLst>
                <a:gd name="T0" fmla="*/ 0 w 440"/>
                <a:gd name="T1" fmla="*/ 0 h 622"/>
                <a:gd name="T2" fmla="*/ 0 w 440"/>
                <a:gd name="T3" fmla="*/ 0 h 622"/>
                <a:gd name="T4" fmla="*/ 0 w 440"/>
                <a:gd name="T5" fmla="*/ 0 h 622"/>
                <a:gd name="T6" fmla="*/ 0 w 440"/>
                <a:gd name="T7" fmla="*/ 0 h 622"/>
                <a:gd name="T8" fmla="*/ 0 w 440"/>
                <a:gd name="T9" fmla="*/ 0 h 622"/>
                <a:gd name="T10" fmla="*/ 0 60000 65536"/>
                <a:gd name="T11" fmla="*/ 0 60000 65536"/>
                <a:gd name="T12" fmla="*/ 0 60000 65536"/>
                <a:gd name="T13" fmla="*/ 0 60000 65536"/>
                <a:gd name="T14" fmla="*/ 0 60000 65536"/>
                <a:gd name="T15" fmla="*/ 0 w 440"/>
                <a:gd name="T16" fmla="*/ 0 h 622"/>
                <a:gd name="T17" fmla="*/ 440 w 440"/>
                <a:gd name="T18" fmla="*/ 622 h 622"/>
              </a:gdLst>
              <a:ahLst/>
              <a:cxnLst>
                <a:cxn ang="T10">
                  <a:pos x="T0" y="T1"/>
                </a:cxn>
                <a:cxn ang="T11">
                  <a:pos x="T2" y="T3"/>
                </a:cxn>
                <a:cxn ang="T12">
                  <a:pos x="T4" y="T5"/>
                </a:cxn>
                <a:cxn ang="T13">
                  <a:pos x="T6" y="T7"/>
                </a:cxn>
                <a:cxn ang="T14">
                  <a:pos x="T8" y="T9"/>
                </a:cxn>
              </a:cxnLst>
              <a:rect l="T15" t="T16" r="T17" b="T18"/>
              <a:pathLst>
                <a:path w="440" h="622">
                  <a:moveTo>
                    <a:pt x="0" y="0"/>
                  </a:moveTo>
                  <a:lnTo>
                    <a:pt x="246" y="531"/>
                  </a:lnTo>
                  <a:lnTo>
                    <a:pt x="440" y="622"/>
                  </a:lnTo>
                  <a:lnTo>
                    <a:pt x="233" y="5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60" name="Freeform 26"/>
            <p:cNvSpPr>
              <a:spLocks/>
            </p:cNvSpPr>
            <p:nvPr/>
          </p:nvSpPr>
          <p:spPr bwMode="auto">
            <a:xfrm>
              <a:off x="5085" y="835"/>
              <a:ext cx="340" cy="362"/>
            </a:xfrm>
            <a:custGeom>
              <a:avLst/>
              <a:gdLst>
                <a:gd name="T0" fmla="*/ 0 w 1021"/>
                <a:gd name="T1" fmla="*/ 0 h 1087"/>
                <a:gd name="T2" fmla="*/ 0 w 1021"/>
                <a:gd name="T3" fmla="*/ 0 h 1087"/>
                <a:gd name="T4" fmla="*/ 0 w 1021"/>
                <a:gd name="T5" fmla="*/ 0 h 1087"/>
                <a:gd name="T6" fmla="*/ 0 w 1021"/>
                <a:gd name="T7" fmla="*/ 0 h 1087"/>
                <a:gd name="T8" fmla="*/ 0 w 1021"/>
                <a:gd name="T9" fmla="*/ 0 h 1087"/>
                <a:gd name="T10" fmla="*/ 0 60000 65536"/>
                <a:gd name="T11" fmla="*/ 0 60000 65536"/>
                <a:gd name="T12" fmla="*/ 0 60000 65536"/>
                <a:gd name="T13" fmla="*/ 0 60000 65536"/>
                <a:gd name="T14" fmla="*/ 0 60000 65536"/>
                <a:gd name="T15" fmla="*/ 0 w 1021"/>
                <a:gd name="T16" fmla="*/ 0 h 1087"/>
                <a:gd name="T17" fmla="*/ 1021 w 1021"/>
                <a:gd name="T18" fmla="*/ 1087 h 1087"/>
              </a:gdLst>
              <a:ahLst/>
              <a:cxnLst>
                <a:cxn ang="T10">
                  <a:pos x="T0" y="T1"/>
                </a:cxn>
                <a:cxn ang="T11">
                  <a:pos x="T2" y="T3"/>
                </a:cxn>
                <a:cxn ang="T12">
                  <a:pos x="T4" y="T5"/>
                </a:cxn>
                <a:cxn ang="T13">
                  <a:pos x="T6" y="T7"/>
                </a:cxn>
                <a:cxn ang="T14">
                  <a:pos x="T8" y="T9"/>
                </a:cxn>
              </a:cxnLst>
              <a:rect l="T15" t="T16" r="T17" b="T18"/>
              <a:pathLst>
                <a:path w="1021" h="1087">
                  <a:moveTo>
                    <a:pt x="0" y="517"/>
                  </a:moveTo>
                  <a:lnTo>
                    <a:pt x="853" y="0"/>
                  </a:lnTo>
                  <a:lnTo>
                    <a:pt x="1021" y="672"/>
                  </a:lnTo>
                  <a:lnTo>
                    <a:pt x="182" y="1087"/>
                  </a:lnTo>
                  <a:lnTo>
                    <a:pt x="0" y="5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61" name="Freeform 27"/>
            <p:cNvSpPr>
              <a:spLocks/>
            </p:cNvSpPr>
            <p:nvPr/>
          </p:nvSpPr>
          <p:spPr bwMode="auto">
            <a:xfrm>
              <a:off x="5061" y="749"/>
              <a:ext cx="158" cy="164"/>
            </a:xfrm>
            <a:custGeom>
              <a:avLst/>
              <a:gdLst>
                <a:gd name="T0" fmla="*/ 0 w 475"/>
                <a:gd name="T1" fmla="*/ 0 h 491"/>
                <a:gd name="T2" fmla="*/ 0 w 475"/>
                <a:gd name="T3" fmla="*/ 0 h 491"/>
                <a:gd name="T4" fmla="*/ 0 w 475"/>
                <a:gd name="T5" fmla="*/ 0 h 491"/>
                <a:gd name="T6" fmla="*/ 0 w 475"/>
                <a:gd name="T7" fmla="*/ 0 h 491"/>
                <a:gd name="T8" fmla="*/ 0 w 475"/>
                <a:gd name="T9" fmla="*/ 0 h 491"/>
                <a:gd name="T10" fmla="*/ 0 w 475"/>
                <a:gd name="T11" fmla="*/ 0 h 491"/>
                <a:gd name="T12" fmla="*/ 0 w 475"/>
                <a:gd name="T13" fmla="*/ 0 h 491"/>
                <a:gd name="T14" fmla="*/ 0 w 475"/>
                <a:gd name="T15" fmla="*/ 0 h 491"/>
                <a:gd name="T16" fmla="*/ 0 w 475"/>
                <a:gd name="T17" fmla="*/ 0 h 4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5"/>
                <a:gd name="T28" fmla="*/ 0 h 491"/>
                <a:gd name="T29" fmla="*/ 475 w 475"/>
                <a:gd name="T30" fmla="*/ 491 h 4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5" h="491">
                  <a:moveTo>
                    <a:pt x="139" y="491"/>
                  </a:moveTo>
                  <a:lnTo>
                    <a:pt x="0" y="249"/>
                  </a:lnTo>
                  <a:lnTo>
                    <a:pt x="423" y="0"/>
                  </a:lnTo>
                  <a:lnTo>
                    <a:pt x="475" y="283"/>
                  </a:lnTo>
                  <a:lnTo>
                    <a:pt x="371" y="335"/>
                  </a:lnTo>
                  <a:lnTo>
                    <a:pt x="357" y="153"/>
                  </a:lnTo>
                  <a:lnTo>
                    <a:pt x="139" y="258"/>
                  </a:lnTo>
                  <a:lnTo>
                    <a:pt x="207" y="464"/>
                  </a:lnTo>
                  <a:lnTo>
                    <a:pt x="139" y="491"/>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62" name="Freeform 28"/>
            <p:cNvSpPr>
              <a:spLocks/>
            </p:cNvSpPr>
            <p:nvPr/>
          </p:nvSpPr>
          <p:spPr bwMode="auto">
            <a:xfrm>
              <a:off x="4973" y="783"/>
              <a:ext cx="375" cy="440"/>
            </a:xfrm>
            <a:custGeom>
              <a:avLst/>
              <a:gdLst>
                <a:gd name="T0" fmla="*/ 0 w 1124"/>
                <a:gd name="T1" fmla="*/ 0 h 1322"/>
                <a:gd name="T2" fmla="*/ 0 w 1124"/>
                <a:gd name="T3" fmla="*/ 0 h 1322"/>
                <a:gd name="T4" fmla="*/ 0 w 1124"/>
                <a:gd name="T5" fmla="*/ 0 h 1322"/>
                <a:gd name="T6" fmla="*/ 0 w 1124"/>
                <a:gd name="T7" fmla="*/ 0 h 1322"/>
                <a:gd name="T8" fmla="*/ 0 w 1124"/>
                <a:gd name="T9" fmla="*/ 0 h 1322"/>
                <a:gd name="T10" fmla="*/ 0 w 1124"/>
                <a:gd name="T11" fmla="*/ 0 h 1322"/>
                <a:gd name="T12" fmla="*/ 0 60000 65536"/>
                <a:gd name="T13" fmla="*/ 0 60000 65536"/>
                <a:gd name="T14" fmla="*/ 0 60000 65536"/>
                <a:gd name="T15" fmla="*/ 0 60000 65536"/>
                <a:gd name="T16" fmla="*/ 0 60000 65536"/>
                <a:gd name="T17" fmla="*/ 0 60000 65536"/>
                <a:gd name="T18" fmla="*/ 0 w 1124"/>
                <a:gd name="T19" fmla="*/ 0 h 1322"/>
                <a:gd name="T20" fmla="*/ 1124 w 1124"/>
                <a:gd name="T21" fmla="*/ 1322 h 1322"/>
              </a:gdLst>
              <a:ahLst/>
              <a:cxnLst>
                <a:cxn ang="T12">
                  <a:pos x="T0" y="T1"/>
                </a:cxn>
                <a:cxn ang="T13">
                  <a:pos x="T2" y="T3"/>
                </a:cxn>
                <a:cxn ang="T14">
                  <a:pos x="T4" y="T5"/>
                </a:cxn>
                <a:cxn ang="T15">
                  <a:pos x="T6" y="T7"/>
                </a:cxn>
                <a:cxn ang="T16">
                  <a:pos x="T8" y="T9"/>
                </a:cxn>
                <a:cxn ang="T17">
                  <a:pos x="T10" y="T11"/>
                </a:cxn>
              </a:cxnLst>
              <a:rect l="T18" t="T19" r="T20" b="T21"/>
              <a:pathLst>
                <a:path w="1124" h="1322">
                  <a:moveTo>
                    <a:pt x="1038" y="0"/>
                  </a:moveTo>
                  <a:lnTo>
                    <a:pt x="0" y="601"/>
                  </a:lnTo>
                  <a:lnTo>
                    <a:pt x="323" y="1322"/>
                  </a:lnTo>
                  <a:lnTo>
                    <a:pt x="82" y="631"/>
                  </a:lnTo>
                  <a:lnTo>
                    <a:pt x="1124" y="14"/>
                  </a:lnTo>
                  <a:lnTo>
                    <a:pt x="1038"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63" name="Rectangle 29"/>
            <p:cNvSpPr>
              <a:spLocks noChangeArrowheads="1"/>
            </p:cNvSpPr>
            <p:nvPr/>
          </p:nvSpPr>
          <p:spPr bwMode="auto">
            <a:xfrm>
              <a:off x="5253" y="927"/>
              <a:ext cx="112" cy="48"/>
            </a:xfrm>
            <a:prstGeom prst="rect">
              <a:avLst/>
            </a:prstGeom>
            <a:solidFill>
              <a:srgbClr val="000000"/>
            </a:solidFill>
            <a:ln w="9525">
              <a:solidFill>
                <a:schemeClr val="bg2"/>
              </a:solidFill>
              <a:miter lim="800000"/>
              <a:headEnd/>
              <a:tailEnd/>
            </a:ln>
          </p:spPr>
          <p:txBody>
            <a:bodyPr/>
            <a:lstStyle/>
            <a:p>
              <a:endParaRPr lang="en-US" dirty="0">
                <a:solidFill>
                  <a:srgbClr val="FFFF00"/>
                </a:solidFill>
                <a:ea typeface="ＭＳ Ｐゴシック" charset="0"/>
              </a:endParaRPr>
            </a:p>
          </p:txBody>
        </p:sp>
        <p:sp>
          <p:nvSpPr>
            <p:cNvPr id="64" name="Freeform 30"/>
            <p:cNvSpPr>
              <a:spLocks/>
            </p:cNvSpPr>
            <p:nvPr/>
          </p:nvSpPr>
          <p:spPr bwMode="auto">
            <a:xfrm>
              <a:off x="5137" y="1024"/>
              <a:ext cx="56" cy="104"/>
            </a:xfrm>
            <a:custGeom>
              <a:avLst/>
              <a:gdLst>
                <a:gd name="T0" fmla="*/ 0 w 167"/>
                <a:gd name="T1" fmla="*/ 0 h 312"/>
                <a:gd name="T2" fmla="*/ 0 w 167"/>
                <a:gd name="T3" fmla="*/ 0 h 312"/>
                <a:gd name="T4" fmla="*/ 0 w 167"/>
                <a:gd name="T5" fmla="*/ 0 h 312"/>
                <a:gd name="T6" fmla="*/ 0 w 167"/>
                <a:gd name="T7" fmla="*/ 0 h 312"/>
                <a:gd name="T8" fmla="*/ 0 w 167"/>
                <a:gd name="T9" fmla="*/ 0 h 312"/>
                <a:gd name="T10" fmla="*/ 0 w 167"/>
                <a:gd name="T11" fmla="*/ 0 h 312"/>
                <a:gd name="T12" fmla="*/ 0 w 167"/>
                <a:gd name="T13" fmla="*/ 0 h 312"/>
                <a:gd name="T14" fmla="*/ 0 w 167"/>
                <a:gd name="T15" fmla="*/ 0 h 312"/>
                <a:gd name="T16" fmla="*/ 0 w 167"/>
                <a:gd name="T17" fmla="*/ 0 h 312"/>
                <a:gd name="T18" fmla="*/ 0 w 167"/>
                <a:gd name="T19" fmla="*/ 0 h 312"/>
                <a:gd name="T20" fmla="*/ 0 w 167"/>
                <a:gd name="T21" fmla="*/ 0 h 312"/>
                <a:gd name="T22" fmla="*/ 0 w 167"/>
                <a:gd name="T23" fmla="*/ 0 h 312"/>
                <a:gd name="T24" fmla="*/ 0 w 167"/>
                <a:gd name="T25" fmla="*/ 0 h 312"/>
                <a:gd name="T26" fmla="*/ 0 w 167"/>
                <a:gd name="T27" fmla="*/ 0 h 312"/>
                <a:gd name="T28" fmla="*/ 0 w 167"/>
                <a:gd name="T29" fmla="*/ 0 h 312"/>
                <a:gd name="T30" fmla="*/ 0 w 167"/>
                <a:gd name="T31" fmla="*/ 0 h 312"/>
                <a:gd name="T32" fmla="*/ 0 w 167"/>
                <a:gd name="T33" fmla="*/ 0 h 312"/>
                <a:gd name="T34" fmla="*/ 0 w 167"/>
                <a:gd name="T35" fmla="*/ 0 h 312"/>
                <a:gd name="T36" fmla="*/ 0 w 167"/>
                <a:gd name="T37" fmla="*/ 0 h 312"/>
                <a:gd name="T38" fmla="*/ 0 w 167"/>
                <a:gd name="T39" fmla="*/ 0 h 312"/>
                <a:gd name="T40" fmla="*/ 0 w 167"/>
                <a:gd name="T41" fmla="*/ 0 h 312"/>
                <a:gd name="T42" fmla="*/ 0 w 167"/>
                <a:gd name="T43" fmla="*/ 0 h 312"/>
                <a:gd name="T44" fmla="*/ 0 w 167"/>
                <a:gd name="T45" fmla="*/ 0 h 312"/>
                <a:gd name="T46" fmla="*/ 0 w 167"/>
                <a:gd name="T47" fmla="*/ 0 h 312"/>
                <a:gd name="T48" fmla="*/ 0 w 167"/>
                <a:gd name="T49" fmla="*/ 0 h 312"/>
                <a:gd name="T50" fmla="*/ 0 w 167"/>
                <a:gd name="T51" fmla="*/ 0 h 312"/>
                <a:gd name="T52" fmla="*/ 0 w 167"/>
                <a:gd name="T53" fmla="*/ 0 h 312"/>
                <a:gd name="T54" fmla="*/ 0 w 167"/>
                <a:gd name="T55" fmla="*/ 0 h 312"/>
                <a:gd name="T56" fmla="*/ 0 w 167"/>
                <a:gd name="T57" fmla="*/ 0 h 312"/>
                <a:gd name="T58" fmla="*/ 0 w 167"/>
                <a:gd name="T59" fmla="*/ 0 h 312"/>
                <a:gd name="T60" fmla="*/ 0 w 167"/>
                <a:gd name="T61" fmla="*/ 0 h 312"/>
                <a:gd name="T62" fmla="*/ 0 w 167"/>
                <a:gd name="T63" fmla="*/ 0 h 312"/>
                <a:gd name="T64" fmla="*/ 0 w 167"/>
                <a:gd name="T65" fmla="*/ 0 h 3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7"/>
                <a:gd name="T100" fmla="*/ 0 h 312"/>
                <a:gd name="T101" fmla="*/ 167 w 167"/>
                <a:gd name="T102" fmla="*/ 312 h 3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7" h="312">
                  <a:moveTo>
                    <a:pt x="167" y="157"/>
                  </a:moveTo>
                  <a:lnTo>
                    <a:pt x="166" y="188"/>
                  </a:lnTo>
                  <a:lnTo>
                    <a:pt x="161" y="216"/>
                  </a:lnTo>
                  <a:lnTo>
                    <a:pt x="152" y="243"/>
                  </a:lnTo>
                  <a:lnTo>
                    <a:pt x="143" y="266"/>
                  </a:lnTo>
                  <a:lnTo>
                    <a:pt x="130" y="285"/>
                  </a:lnTo>
                  <a:lnTo>
                    <a:pt x="116" y="300"/>
                  </a:lnTo>
                  <a:lnTo>
                    <a:pt x="100" y="309"/>
                  </a:lnTo>
                  <a:lnTo>
                    <a:pt x="84" y="312"/>
                  </a:lnTo>
                  <a:lnTo>
                    <a:pt x="67" y="309"/>
                  </a:lnTo>
                  <a:lnTo>
                    <a:pt x="51" y="300"/>
                  </a:lnTo>
                  <a:lnTo>
                    <a:pt x="38" y="285"/>
                  </a:lnTo>
                  <a:lnTo>
                    <a:pt x="24" y="266"/>
                  </a:lnTo>
                  <a:lnTo>
                    <a:pt x="15" y="243"/>
                  </a:lnTo>
                  <a:lnTo>
                    <a:pt x="6" y="216"/>
                  </a:lnTo>
                  <a:lnTo>
                    <a:pt x="2" y="188"/>
                  </a:lnTo>
                  <a:lnTo>
                    <a:pt x="0" y="157"/>
                  </a:lnTo>
                  <a:lnTo>
                    <a:pt x="2" y="125"/>
                  </a:lnTo>
                  <a:lnTo>
                    <a:pt x="6" y="96"/>
                  </a:lnTo>
                  <a:lnTo>
                    <a:pt x="15" y="69"/>
                  </a:lnTo>
                  <a:lnTo>
                    <a:pt x="24" y="46"/>
                  </a:lnTo>
                  <a:lnTo>
                    <a:pt x="38" y="27"/>
                  </a:lnTo>
                  <a:lnTo>
                    <a:pt x="51" y="12"/>
                  </a:lnTo>
                  <a:lnTo>
                    <a:pt x="67" y="3"/>
                  </a:lnTo>
                  <a:lnTo>
                    <a:pt x="84" y="0"/>
                  </a:lnTo>
                  <a:lnTo>
                    <a:pt x="100" y="3"/>
                  </a:lnTo>
                  <a:lnTo>
                    <a:pt x="116" y="12"/>
                  </a:lnTo>
                  <a:lnTo>
                    <a:pt x="130" y="27"/>
                  </a:lnTo>
                  <a:lnTo>
                    <a:pt x="143" y="46"/>
                  </a:lnTo>
                  <a:lnTo>
                    <a:pt x="152" y="69"/>
                  </a:lnTo>
                  <a:lnTo>
                    <a:pt x="161" y="96"/>
                  </a:lnTo>
                  <a:lnTo>
                    <a:pt x="166" y="125"/>
                  </a:lnTo>
                  <a:lnTo>
                    <a:pt x="167" y="157"/>
                  </a:lnTo>
                  <a:close/>
                </a:path>
              </a:pathLst>
            </a:custGeom>
            <a:solidFill>
              <a:srgbClr val="000000"/>
            </a:solidFill>
            <a:ln w="9525">
              <a:solidFill>
                <a:schemeClr val="bg2"/>
              </a:solidFill>
              <a:round/>
              <a:headEnd/>
              <a:tailEnd/>
            </a:ln>
          </p:spPr>
          <p:txBody>
            <a:bodyPr/>
            <a:lstStyle/>
            <a:p>
              <a:endParaRPr lang="en-US" dirty="0">
                <a:solidFill>
                  <a:srgbClr val="FFFF00"/>
                </a:solidFill>
                <a:ea typeface="ＭＳ Ｐゴシック" charset="0"/>
              </a:endParaRPr>
            </a:p>
          </p:txBody>
        </p:sp>
        <p:sp>
          <p:nvSpPr>
            <p:cNvPr id="65" name="Freeform 31"/>
            <p:cNvSpPr>
              <a:spLocks/>
            </p:cNvSpPr>
            <p:nvPr/>
          </p:nvSpPr>
          <p:spPr bwMode="auto">
            <a:xfrm>
              <a:off x="5220" y="1006"/>
              <a:ext cx="178" cy="84"/>
            </a:xfrm>
            <a:custGeom>
              <a:avLst/>
              <a:gdLst>
                <a:gd name="T0" fmla="*/ 0 w 532"/>
                <a:gd name="T1" fmla="*/ 0 h 253"/>
                <a:gd name="T2" fmla="*/ 0 w 532"/>
                <a:gd name="T3" fmla="*/ 0 h 253"/>
                <a:gd name="T4" fmla="*/ 0 w 532"/>
                <a:gd name="T5" fmla="*/ 0 h 253"/>
                <a:gd name="T6" fmla="*/ 0 w 532"/>
                <a:gd name="T7" fmla="*/ 0 h 253"/>
                <a:gd name="T8" fmla="*/ 0 w 532"/>
                <a:gd name="T9" fmla="*/ 0 h 253"/>
                <a:gd name="T10" fmla="*/ 0 w 532"/>
                <a:gd name="T11" fmla="*/ 0 h 253"/>
                <a:gd name="T12" fmla="*/ 0 w 532"/>
                <a:gd name="T13" fmla="*/ 0 h 253"/>
                <a:gd name="T14" fmla="*/ 0 w 532"/>
                <a:gd name="T15" fmla="*/ 0 h 253"/>
                <a:gd name="T16" fmla="*/ 0 w 532"/>
                <a:gd name="T17" fmla="*/ 0 h 253"/>
                <a:gd name="T18" fmla="*/ 0 w 532"/>
                <a:gd name="T19" fmla="*/ 0 h 253"/>
                <a:gd name="T20" fmla="*/ 0 w 532"/>
                <a:gd name="T21" fmla="*/ 0 h 253"/>
                <a:gd name="T22" fmla="*/ 0 w 532"/>
                <a:gd name="T23" fmla="*/ 0 h 253"/>
                <a:gd name="T24" fmla="*/ 0 w 532"/>
                <a:gd name="T25" fmla="*/ 0 h 253"/>
                <a:gd name="T26" fmla="*/ 0 w 532"/>
                <a:gd name="T27" fmla="*/ 0 h 253"/>
                <a:gd name="T28" fmla="*/ 0 w 532"/>
                <a:gd name="T29" fmla="*/ 0 h 253"/>
                <a:gd name="T30" fmla="*/ 0 w 532"/>
                <a:gd name="T31" fmla="*/ 0 h 253"/>
                <a:gd name="T32" fmla="*/ 0 w 532"/>
                <a:gd name="T33" fmla="*/ 0 h 253"/>
                <a:gd name="T34" fmla="*/ 0 w 532"/>
                <a:gd name="T35" fmla="*/ 0 h 253"/>
                <a:gd name="T36" fmla="*/ 0 w 532"/>
                <a:gd name="T37" fmla="*/ 0 h 253"/>
                <a:gd name="T38" fmla="*/ 0 w 532"/>
                <a:gd name="T39" fmla="*/ 0 h 253"/>
                <a:gd name="T40" fmla="*/ 0 w 532"/>
                <a:gd name="T41" fmla="*/ 0 h 253"/>
                <a:gd name="T42" fmla="*/ 0 w 532"/>
                <a:gd name="T43" fmla="*/ 0 h 253"/>
                <a:gd name="T44" fmla="*/ 0 w 532"/>
                <a:gd name="T45" fmla="*/ 0 h 253"/>
                <a:gd name="T46" fmla="*/ 0 w 532"/>
                <a:gd name="T47" fmla="*/ 0 h 253"/>
                <a:gd name="T48" fmla="*/ 0 w 532"/>
                <a:gd name="T49" fmla="*/ 0 h 253"/>
                <a:gd name="T50" fmla="*/ 0 w 532"/>
                <a:gd name="T51" fmla="*/ 0 h 253"/>
                <a:gd name="T52" fmla="*/ 0 w 532"/>
                <a:gd name="T53" fmla="*/ 0 h 253"/>
                <a:gd name="T54" fmla="*/ 0 w 532"/>
                <a:gd name="T55" fmla="*/ 0 h 253"/>
                <a:gd name="T56" fmla="*/ 0 w 532"/>
                <a:gd name="T57" fmla="*/ 0 h 253"/>
                <a:gd name="T58" fmla="*/ 0 w 532"/>
                <a:gd name="T59" fmla="*/ 0 h 253"/>
                <a:gd name="T60" fmla="*/ 0 w 532"/>
                <a:gd name="T61" fmla="*/ 0 h 253"/>
                <a:gd name="T62" fmla="*/ 0 w 532"/>
                <a:gd name="T63" fmla="*/ 0 h 253"/>
                <a:gd name="T64" fmla="*/ 0 w 532"/>
                <a:gd name="T65" fmla="*/ 0 h 253"/>
                <a:gd name="T66" fmla="*/ 0 w 532"/>
                <a:gd name="T67" fmla="*/ 0 h 253"/>
                <a:gd name="T68" fmla="*/ 0 w 532"/>
                <a:gd name="T69" fmla="*/ 0 h 253"/>
                <a:gd name="T70" fmla="*/ 0 w 532"/>
                <a:gd name="T71" fmla="*/ 0 h 253"/>
                <a:gd name="T72" fmla="*/ 0 w 532"/>
                <a:gd name="T73" fmla="*/ 0 h 2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32"/>
                <a:gd name="T112" fmla="*/ 0 h 253"/>
                <a:gd name="T113" fmla="*/ 532 w 532"/>
                <a:gd name="T114" fmla="*/ 253 h 25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32" h="253">
                  <a:moveTo>
                    <a:pt x="531" y="64"/>
                  </a:moveTo>
                  <a:lnTo>
                    <a:pt x="532" y="82"/>
                  </a:lnTo>
                  <a:lnTo>
                    <a:pt x="532" y="98"/>
                  </a:lnTo>
                  <a:lnTo>
                    <a:pt x="528" y="113"/>
                  </a:lnTo>
                  <a:lnTo>
                    <a:pt x="520" y="128"/>
                  </a:lnTo>
                  <a:lnTo>
                    <a:pt x="511" y="142"/>
                  </a:lnTo>
                  <a:lnTo>
                    <a:pt x="499" y="152"/>
                  </a:lnTo>
                  <a:lnTo>
                    <a:pt x="484" y="159"/>
                  </a:lnTo>
                  <a:lnTo>
                    <a:pt x="468" y="165"/>
                  </a:lnTo>
                  <a:lnTo>
                    <a:pt x="103" y="252"/>
                  </a:lnTo>
                  <a:lnTo>
                    <a:pt x="87" y="253"/>
                  </a:lnTo>
                  <a:lnTo>
                    <a:pt x="70" y="253"/>
                  </a:lnTo>
                  <a:lnTo>
                    <a:pt x="54" y="249"/>
                  </a:lnTo>
                  <a:lnTo>
                    <a:pt x="41" y="242"/>
                  </a:lnTo>
                  <a:lnTo>
                    <a:pt x="27" y="231"/>
                  </a:lnTo>
                  <a:lnTo>
                    <a:pt x="17" y="219"/>
                  </a:lnTo>
                  <a:lnTo>
                    <a:pt x="8" y="206"/>
                  </a:lnTo>
                  <a:lnTo>
                    <a:pt x="2" y="189"/>
                  </a:lnTo>
                  <a:lnTo>
                    <a:pt x="0" y="173"/>
                  </a:lnTo>
                  <a:lnTo>
                    <a:pt x="0" y="157"/>
                  </a:lnTo>
                  <a:lnTo>
                    <a:pt x="5" y="140"/>
                  </a:lnTo>
                  <a:lnTo>
                    <a:pt x="12" y="125"/>
                  </a:lnTo>
                  <a:lnTo>
                    <a:pt x="23" y="113"/>
                  </a:lnTo>
                  <a:lnTo>
                    <a:pt x="35" y="101"/>
                  </a:lnTo>
                  <a:lnTo>
                    <a:pt x="48" y="94"/>
                  </a:lnTo>
                  <a:lnTo>
                    <a:pt x="64" y="88"/>
                  </a:lnTo>
                  <a:lnTo>
                    <a:pt x="429" y="1"/>
                  </a:lnTo>
                  <a:lnTo>
                    <a:pt x="447" y="0"/>
                  </a:lnTo>
                  <a:lnTo>
                    <a:pt x="464" y="0"/>
                  </a:lnTo>
                  <a:lnTo>
                    <a:pt x="478" y="4"/>
                  </a:lnTo>
                  <a:lnTo>
                    <a:pt x="493" y="12"/>
                  </a:lnTo>
                  <a:lnTo>
                    <a:pt x="507" y="22"/>
                  </a:lnTo>
                  <a:lnTo>
                    <a:pt x="517" y="34"/>
                  </a:lnTo>
                  <a:lnTo>
                    <a:pt x="525" y="48"/>
                  </a:lnTo>
                  <a:lnTo>
                    <a:pt x="531" y="64"/>
                  </a:lnTo>
                  <a:close/>
                </a:path>
              </a:pathLst>
            </a:custGeom>
            <a:solidFill>
              <a:schemeClr val="bg2"/>
            </a:solidFill>
            <a:ln w="9525">
              <a:solidFill>
                <a:schemeClr val="bg2"/>
              </a:solidFill>
              <a:round/>
              <a:headEnd/>
              <a:tailEnd/>
            </a:ln>
          </p:spPr>
          <p:txBody>
            <a:bodyPr/>
            <a:lstStyle/>
            <a:p>
              <a:endParaRPr lang="en-US" dirty="0">
                <a:solidFill>
                  <a:srgbClr val="FFFF00"/>
                </a:solidFill>
                <a:ea typeface="ＭＳ Ｐゴシック" charset="0"/>
              </a:endParaRPr>
            </a:p>
          </p:txBody>
        </p:sp>
        <p:sp>
          <p:nvSpPr>
            <p:cNvPr id="66" name="Rectangle 32"/>
            <p:cNvSpPr>
              <a:spLocks noChangeArrowheads="1"/>
            </p:cNvSpPr>
            <p:nvPr/>
          </p:nvSpPr>
          <p:spPr bwMode="auto">
            <a:xfrm>
              <a:off x="5264" y="936"/>
              <a:ext cx="91" cy="30"/>
            </a:xfrm>
            <a:prstGeom prst="rect">
              <a:avLst/>
            </a:prstGeom>
            <a:solidFill>
              <a:srgbClr val="BFDDFF"/>
            </a:solidFill>
            <a:ln w="9525">
              <a:solidFill>
                <a:schemeClr val="bg2"/>
              </a:solidFill>
              <a:miter lim="800000"/>
              <a:headEnd/>
              <a:tailEnd/>
            </a:ln>
          </p:spPr>
          <p:txBody>
            <a:bodyPr/>
            <a:lstStyle/>
            <a:p>
              <a:endParaRPr lang="en-US" dirty="0">
                <a:solidFill>
                  <a:srgbClr val="FFFF00"/>
                </a:solidFill>
                <a:ea typeface="ＭＳ Ｐゴシック" charset="0"/>
              </a:endParaRPr>
            </a:p>
          </p:txBody>
        </p:sp>
        <p:sp>
          <p:nvSpPr>
            <p:cNvPr id="67" name="Freeform 33"/>
            <p:cNvSpPr>
              <a:spLocks/>
            </p:cNvSpPr>
            <p:nvPr/>
          </p:nvSpPr>
          <p:spPr bwMode="auto">
            <a:xfrm>
              <a:off x="5238" y="1021"/>
              <a:ext cx="145" cy="54"/>
            </a:xfrm>
            <a:custGeom>
              <a:avLst/>
              <a:gdLst>
                <a:gd name="T0" fmla="*/ 0 w 434"/>
                <a:gd name="T1" fmla="*/ 0 h 160"/>
                <a:gd name="T2" fmla="*/ 0 w 434"/>
                <a:gd name="T3" fmla="*/ 0 h 160"/>
                <a:gd name="T4" fmla="*/ 0 w 434"/>
                <a:gd name="T5" fmla="*/ 0 h 160"/>
                <a:gd name="T6" fmla="*/ 0 w 434"/>
                <a:gd name="T7" fmla="*/ 0 h 160"/>
                <a:gd name="T8" fmla="*/ 0 w 434"/>
                <a:gd name="T9" fmla="*/ 0 h 160"/>
                <a:gd name="T10" fmla="*/ 0 w 434"/>
                <a:gd name="T11" fmla="*/ 0 h 160"/>
                <a:gd name="T12" fmla="*/ 0 w 434"/>
                <a:gd name="T13" fmla="*/ 0 h 160"/>
                <a:gd name="T14" fmla="*/ 0 w 434"/>
                <a:gd name="T15" fmla="*/ 0 h 160"/>
                <a:gd name="T16" fmla="*/ 0 w 434"/>
                <a:gd name="T17" fmla="*/ 0 h 160"/>
                <a:gd name="T18" fmla="*/ 0 w 434"/>
                <a:gd name="T19" fmla="*/ 0 h 160"/>
                <a:gd name="T20" fmla="*/ 0 w 434"/>
                <a:gd name="T21" fmla="*/ 0 h 160"/>
                <a:gd name="T22" fmla="*/ 0 w 434"/>
                <a:gd name="T23" fmla="*/ 0 h 160"/>
                <a:gd name="T24" fmla="*/ 0 w 434"/>
                <a:gd name="T25" fmla="*/ 0 h 160"/>
                <a:gd name="T26" fmla="*/ 0 w 434"/>
                <a:gd name="T27" fmla="*/ 0 h 160"/>
                <a:gd name="T28" fmla="*/ 0 w 434"/>
                <a:gd name="T29" fmla="*/ 0 h 160"/>
                <a:gd name="T30" fmla="*/ 0 w 434"/>
                <a:gd name="T31" fmla="*/ 0 h 160"/>
                <a:gd name="T32" fmla="*/ 0 w 434"/>
                <a:gd name="T33" fmla="*/ 0 h 160"/>
                <a:gd name="T34" fmla="*/ 0 w 434"/>
                <a:gd name="T35" fmla="*/ 0 h 160"/>
                <a:gd name="T36" fmla="*/ 0 w 434"/>
                <a:gd name="T37" fmla="*/ 0 h 160"/>
                <a:gd name="T38" fmla="*/ 0 w 434"/>
                <a:gd name="T39" fmla="*/ 0 h 160"/>
                <a:gd name="T40" fmla="*/ 0 w 434"/>
                <a:gd name="T41" fmla="*/ 0 h 160"/>
                <a:gd name="T42" fmla="*/ 0 w 434"/>
                <a:gd name="T43" fmla="*/ 0 h 160"/>
                <a:gd name="T44" fmla="*/ 0 w 434"/>
                <a:gd name="T45" fmla="*/ 0 h 160"/>
                <a:gd name="T46" fmla="*/ 0 w 434"/>
                <a:gd name="T47" fmla="*/ 0 h 160"/>
                <a:gd name="T48" fmla="*/ 0 w 434"/>
                <a:gd name="T49" fmla="*/ 0 h 160"/>
                <a:gd name="T50" fmla="*/ 0 w 434"/>
                <a:gd name="T51" fmla="*/ 0 h 160"/>
                <a:gd name="T52" fmla="*/ 0 w 434"/>
                <a:gd name="T53" fmla="*/ 0 h 160"/>
                <a:gd name="T54" fmla="*/ 0 w 434"/>
                <a:gd name="T55" fmla="*/ 0 h 160"/>
                <a:gd name="T56" fmla="*/ 0 w 434"/>
                <a:gd name="T57" fmla="*/ 0 h 160"/>
                <a:gd name="T58" fmla="*/ 0 w 434"/>
                <a:gd name="T59" fmla="*/ 0 h 160"/>
                <a:gd name="T60" fmla="*/ 0 w 434"/>
                <a:gd name="T61" fmla="*/ 0 h 160"/>
                <a:gd name="T62" fmla="*/ 0 w 434"/>
                <a:gd name="T63" fmla="*/ 0 h 160"/>
                <a:gd name="T64" fmla="*/ 0 w 434"/>
                <a:gd name="T65" fmla="*/ 0 h 160"/>
                <a:gd name="T66" fmla="*/ 0 w 434"/>
                <a:gd name="T67" fmla="*/ 0 h 160"/>
                <a:gd name="T68" fmla="*/ 0 w 434"/>
                <a:gd name="T69" fmla="*/ 0 h 160"/>
                <a:gd name="T70" fmla="*/ 0 w 434"/>
                <a:gd name="T71" fmla="*/ 0 h 160"/>
                <a:gd name="T72" fmla="*/ 0 w 434"/>
                <a:gd name="T73" fmla="*/ 0 h 1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34"/>
                <a:gd name="T112" fmla="*/ 0 h 160"/>
                <a:gd name="T113" fmla="*/ 434 w 434"/>
                <a:gd name="T114" fmla="*/ 160 h 1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34" h="160">
                  <a:moveTo>
                    <a:pt x="433" y="28"/>
                  </a:moveTo>
                  <a:lnTo>
                    <a:pt x="434" y="37"/>
                  </a:lnTo>
                  <a:lnTo>
                    <a:pt x="431" y="46"/>
                  </a:lnTo>
                  <a:lnTo>
                    <a:pt x="427" y="54"/>
                  </a:lnTo>
                  <a:lnTo>
                    <a:pt x="421" y="63"/>
                  </a:lnTo>
                  <a:lnTo>
                    <a:pt x="412" y="70"/>
                  </a:lnTo>
                  <a:lnTo>
                    <a:pt x="402" y="76"/>
                  </a:lnTo>
                  <a:lnTo>
                    <a:pt x="390" y="82"/>
                  </a:lnTo>
                  <a:lnTo>
                    <a:pt x="376" y="85"/>
                  </a:lnTo>
                  <a:lnTo>
                    <a:pt x="77" y="157"/>
                  </a:lnTo>
                  <a:lnTo>
                    <a:pt x="64" y="160"/>
                  </a:lnTo>
                  <a:lnTo>
                    <a:pt x="50" y="160"/>
                  </a:lnTo>
                  <a:lnTo>
                    <a:pt x="38" y="158"/>
                  </a:lnTo>
                  <a:lnTo>
                    <a:pt x="26" y="155"/>
                  </a:lnTo>
                  <a:lnTo>
                    <a:pt x="17" y="151"/>
                  </a:lnTo>
                  <a:lnTo>
                    <a:pt x="9" y="145"/>
                  </a:lnTo>
                  <a:lnTo>
                    <a:pt x="3" y="139"/>
                  </a:lnTo>
                  <a:lnTo>
                    <a:pt x="0" y="130"/>
                  </a:lnTo>
                  <a:lnTo>
                    <a:pt x="0" y="121"/>
                  </a:lnTo>
                  <a:lnTo>
                    <a:pt x="1" y="113"/>
                  </a:lnTo>
                  <a:lnTo>
                    <a:pt x="6" y="105"/>
                  </a:lnTo>
                  <a:lnTo>
                    <a:pt x="13" y="97"/>
                  </a:lnTo>
                  <a:lnTo>
                    <a:pt x="22" y="90"/>
                  </a:lnTo>
                  <a:lnTo>
                    <a:pt x="32" y="82"/>
                  </a:lnTo>
                  <a:lnTo>
                    <a:pt x="44" y="78"/>
                  </a:lnTo>
                  <a:lnTo>
                    <a:pt x="58" y="73"/>
                  </a:lnTo>
                  <a:lnTo>
                    <a:pt x="357" y="3"/>
                  </a:lnTo>
                  <a:lnTo>
                    <a:pt x="370" y="0"/>
                  </a:lnTo>
                  <a:lnTo>
                    <a:pt x="384" y="0"/>
                  </a:lnTo>
                  <a:lnTo>
                    <a:pt x="396" y="2"/>
                  </a:lnTo>
                  <a:lnTo>
                    <a:pt x="406" y="5"/>
                  </a:lnTo>
                  <a:lnTo>
                    <a:pt x="415" y="8"/>
                  </a:lnTo>
                  <a:lnTo>
                    <a:pt x="424" y="14"/>
                  </a:lnTo>
                  <a:lnTo>
                    <a:pt x="430" y="21"/>
                  </a:lnTo>
                  <a:lnTo>
                    <a:pt x="433" y="28"/>
                  </a:lnTo>
                  <a:close/>
                </a:path>
              </a:pathLst>
            </a:custGeom>
            <a:solidFill>
              <a:srgbClr val="FFBFDD"/>
            </a:solidFill>
            <a:ln w="9525">
              <a:solidFill>
                <a:schemeClr val="bg2"/>
              </a:solidFill>
              <a:round/>
              <a:headEnd/>
              <a:tailEnd/>
            </a:ln>
          </p:spPr>
          <p:txBody>
            <a:bodyPr/>
            <a:lstStyle/>
            <a:p>
              <a:endParaRPr lang="en-US" dirty="0">
                <a:solidFill>
                  <a:srgbClr val="FFFF00"/>
                </a:solidFill>
                <a:ea typeface="ＭＳ Ｐゴシック" charset="0"/>
              </a:endParaRPr>
            </a:p>
          </p:txBody>
        </p:sp>
        <p:sp>
          <p:nvSpPr>
            <p:cNvPr id="68" name="Freeform 34"/>
            <p:cNvSpPr>
              <a:spLocks/>
            </p:cNvSpPr>
            <p:nvPr/>
          </p:nvSpPr>
          <p:spPr bwMode="auto">
            <a:xfrm>
              <a:off x="5142" y="1033"/>
              <a:ext cx="45" cy="83"/>
            </a:xfrm>
            <a:custGeom>
              <a:avLst/>
              <a:gdLst>
                <a:gd name="T0" fmla="*/ 0 w 135"/>
                <a:gd name="T1" fmla="*/ 0 h 249"/>
                <a:gd name="T2" fmla="*/ 0 w 135"/>
                <a:gd name="T3" fmla="*/ 0 h 249"/>
                <a:gd name="T4" fmla="*/ 0 w 135"/>
                <a:gd name="T5" fmla="*/ 0 h 249"/>
                <a:gd name="T6" fmla="*/ 0 w 135"/>
                <a:gd name="T7" fmla="*/ 0 h 249"/>
                <a:gd name="T8" fmla="*/ 0 w 135"/>
                <a:gd name="T9" fmla="*/ 0 h 249"/>
                <a:gd name="T10" fmla="*/ 0 w 135"/>
                <a:gd name="T11" fmla="*/ 0 h 249"/>
                <a:gd name="T12" fmla="*/ 0 w 135"/>
                <a:gd name="T13" fmla="*/ 0 h 249"/>
                <a:gd name="T14" fmla="*/ 0 w 135"/>
                <a:gd name="T15" fmla="*/ 0 h 249"/>
                <a:gd name="T16" fmla="*/ 0 w 135"/>
                <a:gd name="T17" fmla="*/ 0 h 249"/>
                <a:gd name="T18" fmla="*/ 0 w 135"/>
                <a:gd name="T19" fmla="*/ 0 h 249"/>
                <a:gd name="T20" fmla="*/ 0 w 135"/>
                <a:gd name="T21" fmla="*/ 0 h 249"/>
                <a:gd name="T22" fmla="*/ 0 w 135"/>
                <a:gd name="T23" fmla="*/ 0 h 249"/>
                <a:gd name="T24" fmla="*/ 0 w 135"/>
                <a:gd name="T25" fmla="*/ 0 h 249"/>
                <a:gd name="T26" fmla="*/ 0 w 135"/>
                <a:gd name="T27" fmla="*/ 0 h 249"/>
                <a:gd name="T28" fmla="*/ 0 w 135"/>
                <a:gd name="T29" fmla="*/ 0 h 249"/>
                <a:gd name="T30" fmla="*/ 0 w 135"/>
                <a:gd name="T31" fmla="*/ 0 h 249"/>
                <a:gd name="T32" fmla="*/ 0 w 135"/>
                <a:gd name="T33" fmla="*/ 0 h 249"/>
                <a:gd name="T34" fmla="*/ 0 w 135"/>
                <a:gd name="T35" fmla="*/ 0 h 249"/>
                <a:gd name="T36" fmla="*/ 0 w 135"/>
                <a:gd name="T37" fmla="*/ 0 h 249"/>
                <a:gd name="T38" fmla="*/ 0 w 135"/>
                <a:gd name="T39" fmla="*/ 0 h 249"/>
                <a:gd name="T40" fmla="*/ 0 w 135"/>
                <a:gd name="T41" fmla="*/ 0 h 249"/>
                <a:gd name="T42" fmla="*/ 0 w 135"/>
                <a:gd name="T43" fmla="*/ 0 h 249"/>
                <a:gd name="T44" fmla="*/ 0 w 135"/>
                <a:gd name="T45" fmla="*/ 0 h 249"/>
                <a:gd name="T46" fmla="*/ 0 w 135"/>
                <a:gd name="T47" fmla="*/ 0 h 249"/>
                <a:gd name="T48" fmla="*/ 0 w 135"/>
                <a:gd name="T49" fmla="*/ 0 h 249"/>
                <a:gd name="T50" fmla="*/ 0 w 135"/>
                <a:gd name="T51" fmla="*/ 0 h 249"/>
                <a:gd name="T52" fmla="*/ 0 w 135"/>
                <a:gd name="T53" fmla="*/ 0 h 249"/>
                <a:gd name="T54" fmla="*/ 0 w 135"/>
                <a:gd name="T55" fmla="*/ 0 h 249"/>
                <a:gd name="T56" fmla="*/ 0 w 135"/>
                <a:gd name="T57" fmla="*/ 0 h 249"/>
                <a:gd name="T58" fmla="*/ 0 w 135"/>
                <a:gd name="T59" fmla="*/ 0 h 249"/>
                <a:gd name="T60" fmla="*/ 0 w 135"/>
                <a:gd name="T61" fmla="*/ 0 h 249"/>
                <a:gd name="T62" fmla="*/ 0 w 135"/>
                <a:gd name="T63" fmla="*/ 0 h 249"/>
                <a:gd name="T64" fmla="*/ 0 w 135"/>
                <a:gd name="T65" fmla="*/ 0 h 2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5"/>
                <a:gd name="T100" fmla="*/ 0 h 249"/>
                <a:gd name="T101" fmla="*/ 135 w 135"/>
                <a:gd name="T102" fmla="*/ 249 h 2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5" h="249">
                  <a:moveTo>
                    <a:pt x="135" y="125"/>
                  </a:moveTo>
                  <a:lnTo>
                    <a:pt x="134" y="151"/>
                  </a:lnTo>
                  <a:lnTo>
                    <a:pt x="129" y="173"/>
                  </a:lnTo>
                  <a:lnTo>
                    <a:pt x="123" y="194"/>
                  </a:lnTo>
                  <a:lnTo>
                    <a:pt x="116" y="213"/>
                  </a:lnTo>
                  <a:lnTo>
                    <a:pt x="105" y="228"/>
                  </a:lnTo>
                  <a:lnTo>
                    <a:pt x="95" y="239"/>
                  </a:lnTo>
                  <a:lnTo>
                    <a:pt x="82" y="246"/>
                  </a:lnTo>
                  <a:lnTo>
                    <a:pt x="68" y="249"/>
                  </a:lnTo>
                  <a:lnTo>
                    <a:pt x="55" y="246"/>
                  </a:lnTo>
                  <a:lnTo>
                    <a:pt x="41" y="239"/>
                  </a:lnTo>
                  <a:lnTo>
                    <a:pt x="30" y="228"/>
                  </a:lnTo>
                  <a:lnTo>
                    <a:pt x="21" y="213"/>
                  </a:lnTo>
                  <a:lnTo>
                    <a:pt x="12" y="194"/>
                  </a:lnTo>
                  <a:lnTo>
                    <a:pt x="6" y="173"/>
                  </a:lnTo>
                  <a:lnTo>
                    <a:pt x="1" y="151"/>
                  </a:lnTo>
                  <a:lnTo>
                    <a:pt x="0" y="125"/>
                  </a:lnTo>
                  <a:lnTo>
                    <a:pt x="1" y="100"/>
                  </a:lnTo>
                  <a:lnTo>
                    <a:pt x="6" y="76"/>
                  </a:lnTo>
                  <a:lnTo>
                    <a:pt x="12" y="55"/>
                  </a:lnTo>
                  <a:lnTo>
                    <a:pt x="21" y="37"/>
                  </a:lnTo>
                  <a:lnTo>
                    <a:pt x="30" y="21"/>
                  </a:lnTo>
                  <a:lnTo>
                    <a:pt x="41" y="10"/>
                  </a:lnTo>
                  <a:lnTo>
                    <a:pt x="55" y="3"/>
                  </a:lnTo>
                  <a:lnTo>
                    <a:pt x="68" y="0"/>
                  </a:lnTo>
                  <a:lnTo>
                    <a:pt x="82" y="3"/>
                  </a:lnTo>
                  <a:lnTo>
                    <a:pt x="95" y="10"/>
                  </a:lnTo>
                  <a:lnTo>
                    <a:pt x="105" y="21"/>
                  </a:lnTo>
                  <a:lnTo>
                    <a:pt x="116" y="37"/>
                  </a:lnTo>
                  <a:lnTo>
                    <a:pt x="123" y="55"/>
                  </a:lnTo>
                  <a:lnTo>
                    <a:pt x="129" y="76"/>
                  </a:lnTo>
                  <a:lnTo>
                    <a:pt x="134" y="100"/>
                  </a:lnTo>
                  <a:lnTo>
                    <a:pt x="135" y="125"/>
                  </a:lnTo>
                  <a:close/>
                </a:path>
              </a:pathLst>
            </a:custGeom>
            <a:solidFill>
              <a:srgbClr val="BFDDBF"/>
            </a:solidFill>
            <a:ln w="9525">
              <a:solidFill>
                <a:schemeClr val="bg2"/>
              </a:solidFill>
              <a:round/>
              <a:headEnd/>
              <a:tailEnd/>
            </a:ln>
          </p:spPr>
          <p:txBody>
            <a:bodyPr/>
            <a:lstStyle/>
            <a:p>
              <a:endParaRPr lang="en-US" dirty="0">
                <a:solidFill>
                  <a:srgbClr val="FFFF00"/>
                </a:solidFill>
                <a:ea typeface="ＭＳ Ｐゴシック" charset="0"/>
              </a:endParaRPr>
            </a:p>
          </p:txBody>
        </p:sp>
      </p:grpSp>
      <p:sp>
        <p:nvSpPr>
          <p:cNvPr id="69" name="AutoShape 35"/>
          <p:cNvSpPr>
            <a:spLocks noChangeArrowheads="1"/>
          </p:cNvSpPr>
          <p:nvPr/>
        </p:nvSpPr>
        <p:spPr bwMode="auto">
          <a:xfrm>
            <a:off x="673100" y="2057400"/>
            <a:ext cx="546100" cy="482600"/>
          </a:xfrm>
          <a:prstGeom prst="rightArrow">
            <a:avLst>
              <a:gd name="adj1" fmla="val 50000"/>
              <a:gd name="adj2" fmla="val 51974"/>
            </a:avLst>
          </a:prstGeom>
          <a:solidFill>
            <a:srgbClr val="336699"/>
          </a:solidFill>
          <a:ln w="9525">
            <a:solidFill>
              <a:schemeClr val="bg1"/>
            </a:solidFill>
            <a:miter lim="800000"/>
            <a:headEnd/>
            <a:tailEnd/>
          </a:ln>
          <a:effectLst>
            <a:outerShdw blurRad="63500" dist="38099" dir="2700000" algn="ctr" rotWithShape="0">
              <a:schemeClr val="bg2">
                <a:alpha val="74997"/>
              </a:scheme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70" name="Rectangle 2"/>
          <p:cNvSpPr txBox="1">
            <a:spLocks noChangeArrowheads="1"/>
          </p:cNvSpPr>
          <p:nvPr/>
        </p:nvSpPr>
        <p:spPr bwMode="auto">
          <a:xfrm>
            <a:off x="2159000" y="428628"/>
            <a:ext cx="42672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a:defRPr sz="3200" b="1">
                <a:solidFill>
                  <a:schemeClr val="tx2"/>
                </a:solidFill>
                <a:latin typeface="Arial" panose="020B0604020202020204" pitchFamily="34" charset="0"/>
                <a:ea typeface="+mj-ea"/>
                <a:cs typeface="Arial" panose="020B0604020202020204" pitchFamily="34" charset="0"/>
              </a:defRPr>
            </a:lvl1pPr>
            <a:lvl2pPr algn="ctr">
              <a:defRPr sz="3200" b="1">
                <a:solidFill>
                  <a:srgbClr val="25437F"/>
                </a:solidFill>
              </a:defRPr>
            </a:lvl2pPr>
            <a:lvl3pPr algn="ctr">
              <a:defRPr sz="3200" b="1">
                <a:solidFill>
                  <a:srgbClr val="25437F"/>
                </a:solidFill>
              </a:defRPr>
            </a:lvl3pPr>
            <a:lvl4pPr algn="ctr">
              <a:defRPr sz="3200" b="1">
                <a:solidFill>
                  <a:srgbClr val="25437F"/>
                </a:solidFill>
              </a:defRPr>
            </a:lvl4pPr>
            <a:lvl5pPr algn="ctr">
              <a:defRPr sz="3200" b="1">
                <a:solidFill>
                  <a:srgbClr val="25437F"/>
                </a:solidFill>
              </a:defRPr>
            </a:lvl5pPr>
            <a:lvl6pPr marL="457200" algn="ctr" fontAlgn="base">
              <a:spcBef>
                <a:spcPct val="0"/>
              </a:spcBef>
              <a:spcAft>
                <a:spcPct val="0"/>
              </a:spcAft>
              <a:defRPr sz="3200" b="1">
                <a:solidFill>
                  <a:srgbClr val="25437F"/>
                </a:solidFill>
              </a:defRPr>
            </a:lvl6pPr>
            <a:lvl7pPr marL="914400" algn="ctr" fontAlgn="base">
              <a:spcBef>
                <a:spcPct val="0"/>
              </a:spcBef>
              <a:spcAft>
                <a:spcPct val="0"/>
              </a:spcAft>
              <a:defRPr sz="3200" b="1">
                <a:solidFill>
                  <a:srgbClr val="25437F"/>
                </a:solidFill>
              </a:defRPr>
            </a:lvl7pPr>
            <a:lvl8pPr marL="1371600" algn="ctr" fontAlgn="base">
              <a:spcBef>
                <a:spcPct val="0"/>
              </a:spcBef>
              <a:spcAft>
                <a:spcPct val="0"/>
              </a:spcAft>
              <a:defRPr sz="3200" b="1">
                <a:solidFill>
                  <a:srgbClr val="25437F"/>
                </a:solidFill>
              </a:defRPr>
            </a:lvl8pPr>
            <a:lvl9pPr marL="1828800" algn="ctr" fontAlgn="base">
              <a:spcBef>
                <a:spcPct val="0"/>
              </a:spcBef>
              <a:spcAft>
                <a:spcPct val="0"/>
              </a:spcAft>
              <a:defRPr sz="3200" b="1">
                <a:solidFill>
                  <a:srgbClr val="25437F"/>
                </a:solidFill>
              </a:defRPr>
            </a:lvl9pPr>
          </a:lstStyle>
          <a:p>
            <a:r>
              <a:rPr lang="en-US" dirty="0"/>
              <a:t>Mini Road Map</a:t>
            </a:r>
          </a:p>
        </p:txBody>
      </p:sp>
    </p:spTree>
    <p:extLst>
      <p:ext uri="{BB962C8B-B14F-4D97-AF65-F5344CB8AC3E}">
        <p14:creationId xmlns:p14="http://schemas.microsoft.com/office/powerpoint/2010/main" val="15166263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Rectangle 151"/>
          <p:cNvSpPr/>
          <p:nvPr/>
        </p:nvSpPr>
        <p:spPr bwMode="auto">
          <a:xfrm>
            <a:off x="0" y="1741714"/>
            <a:ext cx="9144000" cy="5116286"/>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33793" name="Rectangle 21"/>
          <p:cNvSpPr>
            <a:spLocks noChangeArrowheads="1"/>
          </p:cNvSpPr>
          <p:nvPr/>
        </p:nvSpPr>
        <p:spPr bwMode="auto">
          <a:xfrm>
            <a:off x="152404" y="2174877"/>
            <a:ext cx="8824913" cy="3619500"/>
          </a:xfrm>
          <a:prstGeom prst="rect">
            <a:avLst/>
          </a:prstGeom>
          <a:solidFill>
            <a:schemeClr val="bg2">
              <a:lumMod val="75000"/>
            </a:schemeClr>
          </a:solidFill>
          <a:ln>
            <a:noFill/>
          </a:ln>
          <a:extLst>
            <a:ext uri="{91240B29-F687-4F45-9708-019B960494DF}">
              <a14:hiddenLine xmlns:a14="http://schemas.microsoft.com/office/drawing/2010/main" w="2857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33794" name="Rectangle 2"/>
          <p:cNvSpPr>
            <a:spLocks noGrp="1" noChangeArrowheads="1"/>
          </p:cNvSpPr>
          <p:nvPr>
            <p:ph type="title" idx="4294967295"/>
          </p:nvPr>
        </p:nvSpPr>
        <p:spPr bwMode="auto">
          <a:xfrm>
            <a:off x="546100" y="381000"/>
            <a:ext cx="7632700" cy="134806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895350" eaLnBrk="1" hangingPunct="1">
              <a:lnSpc>
                <a:spcPct val="85000"/>
              </a:lnSpc>
              <a:tabLst>
                <a:tab pos="285750" algn="l"/>
              </a:tabLst>
            </a:pPr>
            <a:r>
              <a:rPr lang="en-US" sz="3200" b="1" kern="1200" dirty="0">
                <a:solidFill>
                  <a:srgbClr val="1557A7"/>
                </a:solidFill>
                <a:latin typeface="Arial" charset="0"/>
                <a:ea typeface="ＭＳ Ｐゴシック" charset="0"/>
                <a:cs typeface="Arial" charset="0"/>
              </a:rPr>
              <a:t>Two layer sand tank study</a:t>
            </a:r>
            <a:br>
              <a:rPr lang="en-US" sz="3200" b="1" kern="1200" dirty="0">
                <a:solidFill>
                  <a:srgbClr val="1557A7"/>
                </a:solidFill>
                <a:latin typeface="Arial" charset="0"/>
                <a:ea typeface="ＭＳ Ｐゴシック" charset="0"/>
                <a:cs typeface="Arial" charset="0"/>
              </a:rPr>
            </a:br>
            <a:r>
              <a:rPr lang="en-US" sz="3200" b="1" kern="1200" dirty="0">
                <a:solidFill>
                  <a:srgbClr val="1557A7"/>
                </a:solidFill>
                <a:latin typeface="Arial" charset="0"/>
                <a:ea typeface="ＭＳ Ｐゴシック" charset="0"/>
                <a:cs typeface="Arial" charset="0"/>
              </a:rPr>
              <a:t>Colorado School of Mines </a:t>
            </a:r>
            <a:br>
              <a:rPr lang="en-US" sz="3200" b="1" kern="1200" dirty="0">
                <a:solidFill>
                  <a:srgbClr val="1557A7"/>
                </a:solidFill>
                <a:latin typeface="Arial" charset="0"/>
                <a:ea typeface="ＭＳ Ｐゴシック" charset="0"/>
                <a:cs typeface="Arial" charset="0"/>
              </a:rPr>
            </a:br>
            <a:r>
              <a:rPr lang="en-US" sz="3200" b="1" kern="1200" dirty="0">
                <a:solidFill>
                  <a:srgbClr val="1557A7"/>
                </a:solidFill>
                <a:latin typeface="Arial" charset="0"/>
                <a:ea typeface="ＭＳ Ｐゴシック" charset="0"/>
                <a:cs typeface="Arial" charset="0"/>
              </a:rPr>
              <a:t>(Tissa Illangasekare and Bart Wilkins)</a:t>
            </a:r>
          </a:p>
        </p:txBody>
      </p:sp>
      <p:pic>
        <p:nvPicPr>
          <p:cNvPr id="33795" name="Picture 3"/>
          <p:cNvPicPr>
            <a:picLocks noGrp="1" noChangeAspect="1" noChangeArrowheads="1"/>
          </p:cNvPicPr>
          <p:nvPr>
            <p:ph type="body"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4559300" y="2209800"/>
            <a:ext cx="4343400" cy="35448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6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451" y="2282827"/>
            <a:ext cx="4167188" cy="3405188"/>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33797" name="Group 6"/>
          <p:cNvGrpSpPr>
            <a:grpSpLocks/>
          </p:cNvGrpSpPr>
          <p:nvPr/>
        </p:nvGrpSpPr>
        <p:grpSpPr bwMode="auto">
          <a:xfrm>
            <a:off x="292100" y="2273300"/>
            <a:ext cx="4191000" cy="3436938"/>
            <a:chOff x="184" y="1432"/>
            <a:chExt cx="2640" cy="2165"/>
          </a:xfrm>
        </p:grpSpPr>
        <p:pic>
          <p:nvPicPr>
            <p:cNvPr id="33802" name="Picture 7" descr="1111_ImaGES_brown_photo"/>
            <p:cNvPicPr>
              <a:picLocks noChangeAspect="1" noChangeArrowheads="1"/>
            </p:cNvPicPr>
            <p:nvPr/>
          </p:nvPicPr>
          <p:blipFill>
            <a:blip r:embed="rId5">
              <a:extLst>
                <a:ext uri="{28A0092B-C50C-407E-A947-70E740481C1C}">
                  <a14:useLocalDpi xmlns:a14="http://schemas.microsoft.com/office/drawing/2010/main" val="0"/>
                </a:ext>
              </a:extLst>
            </a:blip>
            <a:srcRect r="1268" b="777"/>
            <a:stretch>
              <a:fillRect/>
            </a:stretch>
          </p:blipFill>
          <p:spPr bwMode="auto">
            <a:xfrm>
              <a:off x="184" y="1440"/>
              <a:ext cx="2620" cy="2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3" name="AutoShape 5"/>
            <p:cNvSpPr>
              <a:spLocks noChangeAspect="1" noChangeArrowheads="1" noTextEdit="1"/>
            </p:cNvSpPr>
            <p:nvPr/>
          </p:nvSpPr>
          <p:spPr bwMode="auto">
            <a:xfrm>
              <a:off x="184" y="1432"/>
              <a:ext cx="2640" cy="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FFFF00"/>
                </a:solidFill>
                <a:ea typeface="ＭＳ Ｐゴシック" charset="0"/>
              </a:endParaRPr>
            </a:p>
          </p:txBody>
        </p:sp>
        <p:grpSp>
          <p:nvGrpSpPr>
            <p:cNvPr id="33804" name="Group 6"/>
            <p:cNvGrpSpPr>
              <a:grpSpLocks/>
            </p:cNvGrpSpPr>
            <p:nvPr/>
          </p:nvGrpSpPr>
          <p:grpSpPr bwMode="auto">
            <a:xfrm>
              <a:off x="185" y="1433"/>
              <a:ext cx="2629" cy="2151"/>
              <a:chOff x="145" y="1393"/>
              <a:chExt cx="2629" cy="2151"/>
            </a:xfrm>
          </p:grpSpPr>
          <p:pic>
            <p:nvPicPr>
              <p:cNvPr id="3393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 y="1398"/>
                <a:ext cx="2625" cy="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934" name="Rectangle 8"/>
              <p:cNvSpPr>
                <a:spLocks noChangeArrowheads="1"/>
              </p:cNvSpPr>
              <p:nvPr/>
            </p:nvSpPr>
            <p:spPr bwMode="auto">
              <a:xfrm>
                <a:off x="145" y="1393"/>
                <a:ext cx="2629" cy="2151"/>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b="1" dirty="0">
                  <a:solidFill>
                    <a:srgbClr val="FFFFFF"/>
                  </a:solidFill>
                  <a:ea typeface="ＭＳ Ｐゴシック" charset="0"/>
                </a:endParaRPr>
              </a:p>
            </p:txBody>
          </p:sp>
        </p:grpSp>
        <p:grpSp>
          <p:nvGrpSpPr>
            <p:cNvPr id="33805" name="Group 9"/>
            <p:cNvGrpSpPr>
              <a:grpSpLocks/>
            </p:cNvGrpSpPr>
            <p:nvPr/>
          </p:nvGrpSpPr>
          <p:grpSpPr bwMode="auto">
            <a:xfrm>
              <a:off x="1677" y="2256"/>
              <a:ext cx="811" cy="57"/>
              <a:chOff x="1637" y="2216"/>
              <a:chExt cx="811" cy="57"/>
            </a:xfrm>
          </p:grpSpPr>
          <p:sp>
            <p:nvSpPr>
              <p:cNvPr id="33931" name="Line 10"/>
              <p:cNvSpPr>
                <a:spLocks noChangeShapeType="1"/>
              </p:cNvSpPr>
              <p:nvPr/>
            </p:nvSpPr>
            <p:spPr bwMode="auto">
              <a:xfrm>
                <a:off x="1637" y="2242"/>
                <a:ext cx="77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33932" name="Freeform 11"/>
              <p:cNvSpPr>
                <a:spLocks/>
              </p:cNvSpPr>
              <p:nvPr/>
            </p:nvSpPr>
            <p:spPr bwMode="auto">
              <a:xfrm>
                <a:off x="2408" y="2216"/>
                <a:ext cx="40" cy="57"/>
              </a:xfrm>
              <a:custGeom>
                <a:avLst/>
                <a:gdLst>
                  <a:gd name="T0" fmla="*/ 0 w 40"/>
                  <a:gd name="T1" fmla="*/ 57 h 57"/>
                  <a:gd name="T2" fmla="*/ 40 w 40"/>
                  <a:gd name="T3" fmla="*/ 26 h 57"/>
                  <a:gd name="T4" fmla="*/ 0 w 40"/>
                  <a:gd name="T5" fmla="*/ 0 h 57"/>
                  <a:gd name="T6" fmla="*/ 0 w 40"/>
                  <a:gd name="T7" fmla="*/ 57 h 57"/>
                  <a:gd name="T8" fmla="*/ 0 60000 65536"/>
                  <a:gd name="T9" fmla="*/ 0 60000 65536"/>
                  <a:gd name="T10" fmla="*/ 0 60000 65536"/>
                  <a:gd name="T11" fmla="*/ 0 60000 65536"/>
                  <a:gd name="T12" fmla="*/ 0 w 40"/>
                  <a:gd name="T13" fmla="*/ 0 h 57"/>
                  <a:gd name="T14" fmla="*/ 40 w 40"/>
                  <a:gd name="T15" fmla="*/ 57 h 57"/>
                </a:gdLst>
                <a:ahLst/>
                <a:cxnLst>
                  <a:cxn ang="T8">
                    <a:pos x="T0" y="T1"/>
                  </a:cxn>
                  <a:cxn ang="T9">
                    <a:pos x="T2" y="T3"/>
                  </a:cxn>
                  <a:cxn ang="T10">
                    <a:pos x="T4" y="T5"/>
                  </a:cxn>
                  <a:cxn ang="T11">
                    <a:pos x="T6" y="T7"/>
                  </a:cxn>
                </a:cxnLst>
                <a:rect l="T12" t="T13" r="T14" b="T15"/>
                <a:pathLst>
                  <a:path w="40" h="57">
                    <a:moveTo>
                      <a:pt x="0" y="57"/>
                    </a:moveTo>
                    <a:lnTo>
                      <a:pt x="40" y="26"/>
                    </a:lnTo>
                    <a:lnTo>
                      <a:pt x="0" y="0"/>
                    </a:lnTo>
                    <a:lnTo>
                      <a:pt x="0"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grpSp>
        <p:grpSp>
          <p:nvGrpSpPr>
            <p:cNvPr id="33806" name="Group 12"/>
            <p:cNvGrpSpPr>
              <a:grpSpLocks/>
            </p:cNvGrpSpPr>
            <p:nvPr/>
          </p:nvGrpSpPr>
          <p:grpSpPr bwMode="auto">
            <a:xfrm>
              <a:off x="432" y="2252"/>
              <a:ext cx="866" cy="57"/>
              <a:chOff x="392" y="2212"/>
              <a:chExt cx="866" cy="57"/>
            </a:xfrm>
          </p:grpSpPr>
          <p:sp>
            <p:nvSpPr>
              <p:cNvPr id="33929" name="Line 13"/>
              <p:cNvSpPr>
                <a:spLocks noChangeShapeType="1"/>
              </p:cNvSpPr>
              <p:nvPr/>
            </p:nvSpPr>
            <p:spPr bwMode="auto">
              <a:xfrm flipH="1">
                <a:off x="426" y="2242"/>
                <a:ext cx="832"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33930" name="Freeform 14"/>
              <p:cNvSpPr>
                <a:spLocks/>
              </p:cNvSpPr>
              <p:nvPr/>
            </p:nvSpPr>
            <p:spPr bwMode="auto">
              <a:xfrm>
                <a:off x="392" y="2212"/>
                <a:ext cx="41" cy="57"/>
              </a:xfrm>
              <a:custGeom>
                <a:avLst/>
                <a:gdLst>
                  <a:gd name="T0" fmla="*/ 41 w 41"/>
                  <a:gd name="T1" fmla="*/ 0 h 57"/>
                  <a:gd name="T2" fmla="*/ 0 w 41"/>
                  <a:gd name="T3" fmla="*/ 30 h 57"/>
                  <a:gd name="T4" fmla="*/ 41 w 41"/>
                  <a:gd name="T5" fmla="*/ 57 h 57"/>
                  <a:gd name="T6" fmla="*/ 41 w 41"/>
                  <a:gd name="T7" fmla="*/ 0 h 57"/>
                  <a:gd name="T8" fmla="*/ 0 60000 65536"/>
                  <a:gd name="T9" fmla="*/ 0 60000 65536"/>
                  <a:gd name="T10" fmla="*/ 0 60000 65536"/>
                  <a:gd name="T11" fmla="*/ 0 60000 65536"/>
                  <a:gd name="T12" fmla="*/ 0 w 41"/>
                  <a:gd name="T13" fmla="*/ 0 h 57"/>
                  <a:gd name="T14" fmla="*/ 41 w 41"/>
                  <a:gd name="T15" fmla="*/ 57 h 57"/>
                </a:gdLst>
                <a:ahLst/>
                <a:cxnLst>
                  <a:cxn ang="T8">
                    <a:pos x="T0" y="T1"/>
                  </a:cxn>
                  <a:cxn ang="T9">
                    <a:pos x="T2" y="T3"/>
                  </a:cxn>
                  <a:cxn ang="T10">
                    <a:pos x="T4" y="T5"/>
                  </a:cxn>
                  <a:cxn ang="T11">
                    <a:pos x="T6" y="T7"/>
                  </a:cxn>
                </a:cxnLst>
                <a:rect l="T12" t="T13" r="T14" b="T15"/>
                <a:pathLst>
                  <a:path w="41" h="57">
                    <a:moveTo>
                      <a:pt x="41" y="0"/>
                    </a:moveTo>
                    <a:lnTo>
                      <a:pt x="0" y="30"/>
                    </a:lnTo>
                    <a:lnTo>
                      <a:pt x="41" y="57"/>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grpSp>
        <p:sp>
          <p:nvSpPr>
            <p:cNvPr id="33807" name="Rectangle 15"/>
            <p:cNvSpPr>
              <a:spLocks noChangeArrowheads="1"/>
            </p:cNvSpPr>
            <p:nvPr/>
          </p:nvSpPr>
          <p:spPr bwMode="auto">
            <a:xfrm>
              <a:off x="1379" y="2247"/>
              <a:ext cx="20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08" name="Rectangle 16"/>
            <p:cNvSpPr>
              <a:spLocks noChangeArrowheads="1"/>
            </p:cNvSpPr>
            <p:nvPr/>
          </p:nvSpPr>
          <p:spPr bwMode="auto">
            <a:xfrm>
              <a:off x="1413" y="2254"/>
              <a:ext cx="23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09" name="Rectangle 17"/>
            <p:cNvSpPr>
              <a:spLocks noChangeArrowheads="1"/>
            </p:cNvSpPr>
            <p:nvPr/>
          </p:nvSpPr>
          <p:spPr bwMode="auto">
            <a:xfrm>
              <a:off x="1440" y="2240"/>
              <a:ext cx="24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dirty="0">
                  <a:solidFill>
                    <a:srgbClr val="FFFFFF"/>
                  </a:solidFill>
                  <a:latin typeface="Comic Sans MS" charset="0"/>
                  <a:ea typeface="ＭＳ Ｐゴシック" charset="0"/>
                </a:rPr>
                <a:t>56cm</a:t>
              </a:r>
              <a:endParaRPr lang="en-US" b="1" dirty="0">
                <a:solidFill>
                  <a:srgbClr val="FFFFFF"/>
                </a:solidFill>
                <a:latin typeface="Verdana" charset="0"/>
                <a:ea typeface="ＭＳ Ｐゴシック" charset="0"/>
              </a:endParaRPr>
            </a:p>
          </p:txBody>
        </p:sp>
        <p:grpSp>
          <p:nvGrpSpPr>
            <p:cNvPr id="33810" name="Group 18"/>
            <p:cNvGrpSpPr>
              <a:grpSpLocks/>
            </p:cNvGrpSpPr>
            <p:nvPr/>
          </p:nvGrpSpPr>
          <p:grpSpPr bwMode="auto">
            <a:xfrm>
              <a:off x="1870" y="2704"/>
              <a:ext cx="44" cy="844"/>
              <a:chOff x="1830" y="2664"/>
              <a:chExt cx="44" cy="844"/>
            </a:xfrm>
          </p:grpSpPr>
          <p:sp>
            <p:nvSpPr>
              <p:cNvPr id="33927" name="Line 19"/>
              <p:cNvSpPr>
                <a:spLocks noChangeShapeType="1"/>
              </p:cNvSpPr>
              <p:nvPr/>
            </p:nvSpPr>
            <p:spPr bwMode="auto">
              <a:xfrm>
                <a:off x="1853" y="2664"/>
                <a:ext cx="1" cy="8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33928" name="Freeform 20"/>
              <p:cNvSpPr>
                <a:spLocks/>
              </p:cNvSpPr>
              <p:nvPr/>
            </p:nvSpPr>
            <p:spPr bwMode="auto">
              <a:xfrm>
                <a:off x="1830" y="3455"/>
                <a:ext cx="44" cy="53"/>
              </a:xfrm>
              <a:custGeom>
                <a:avLst/>
                <a:gdLst>
                  <a:gd name="T0" fmla="*/ 0 w 44"/>
                  <a:gd name="T1" fmla="*/ 0 h 53"/>
                  <a:gd name="T2" fmla="*/ 23 w 44"/>
                  <a:gd name="T3" fmla="*/ 53 h 53"/>
                  <a:gd name="T4" fmla="*/ 44 w 44"/>
                  <a:gd name="T5" fmla="*/ 0 h 53"/>
                  <a:gd name="T6" fmla="*/ 0 w 44"/>
                  <a:gd name="T7" fmla="*/ 0 h 53"/>
                  <a:gd name="T8" fmla="*/ 0 60000 65536"/>
                  <a:gd name="T9" fmla="*/ 0 60000 65536"/>
                  <a:gd name="T10" fmla="*/ 0 60000 65536"/>
                  <a:gd name="T11" fmla="*/ 0 60000 65536"/>
                  <a:gd name="T12" fmla="*/ 0 w 44"/>
                  <a:gd name="T13" fmla="*/ 0 h 53"/>
                  <a:gd name="T14" fmla="*/ 44 w 44"/>
                  <a:gd name="T15" fmla="*/ 53 h 53"/>
                </a:gdLst>
                <a:ahLst/>
                <a:cxnLst>
                  <a:cxn ang="T8">
                    <a:pos x="T0" y="T1"/>
                  </a:cxn>
                  <a:cxn ang="T9">
                    <a:pos x="T2" y="T3"/>
                  </a:cxn>
                  <a:cxn ang="T10">
                    <a:pos x="T4" y="T5"/>
                  </a:cxn>
                  <a:cxn ang="T11">
                    <a:pos x="T6" y="T7"/>
                  </a:cxn>
                </a:cxnLst>
                <a:rect l="T12" t="T13" r="T14" b="T15"/>
                <a:pathLst>
                  <a:path w="44" h="53">
                    <a:moveTo>
                      <a:pt x="0" y="0"/>
                    </a:moveTo>
                    <a:lnTo>
                      <a:pt x="23" y="53"/>
                    </a:lnTo>
                    <a:lnTo>
                      <a:pt x="4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grpSp>
        <p:grpSp>
          <p:nvGrpSpPr>
            <p:cNvPr id="33811" name="Group 21"/>
            <p:cNvGrpSpPr>
              <a:grpSpLocks/>
            </p:cNvGrpSpPr>
            <p:nvPr/>
          </p:nvGrpSpPr>
          <p:grpSpPr bwMode="auto">
            <a:xfrm>
              <a:off x="1873" y="1614"/>
              <a:ext cx="44" cy="633"/>
              <a:chOff x="1833" y="1574"/>
              <a:chExt cx="44" cy="633"/>
            </a:xfrm>
          </p:grpSpPr>
          <p:sp>
            <p:nvSpPr>
              <p:cNvPr id="33925" name="Line 22"/>
              <p:cNvSpPr>
                <a:spLocks noChangeShapeType="1"/>
              </p:cNvSpPr>
              <p:nvPr/>
            </p:nvSpPr>
            <p:spPr bwMode="auto">
              <a:xfrm flipV="1">
                <a:off x="1853" y="1618"/>
                <a:ext cx="1" cy="58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33926" name="Freeform 23"/>
              <p:cNvSpPr>
                <a:spLocks/>
              </p:cNvSpPr>
              <p:nvPr/>
            </p:nvSpPr>
            <p:spPr bwMode="auto">
              <a:xfrm>
                <a:off x="1833" y="1574"/>
                <a:ext cx="44" cy="53"/>
              </a:xfrm>
              <a:custGeom>
                <a:avLst/>
                <a:gdLst>
                  <a:gd name="T0" fmla="*/ 44 w 44"/>
                  <a:gd name="T1" fmla="*/ 53 h 53"/>
                  <a:gd name="T2" fmla="*/ 20 w 44"/>
                  <a:gd name="T3" fmla="*/ 0 h 53"/>
                  <a:gd name="T4" fmla="*/ 0 w 44"/>
                  <a:gd name="T5" fmla="*/ 53 h 53"/>
                  <a:gd name="T6" fmla="*/ 44 w 44"/>
                  <a:gd name="T7" fmla="*/ 53 h 53"/>
                  <a:gd name="T8" fmla="*/ 0 60000 65536"/>
                  <a:gd name="T9" fmla="*/ 0 60000 65536"/>
                  <a:gd name="T10" fmla="*/ 0 60000 65536"/>
                  <a:gd name="T11" fmla="*/ 0 60000 65536"/>
                  <a:gd name="T12" fmla="*/ 0 w 44"/>
                  <a:gd name="T13" fmla="*/ 0 h 53"/>
                  <a:gd name="T14" fmla="*/ 44 w 44"/>
                  <a:gd name="T15" fmla="*/ 53 h 53"/>
                </a:gdLst>
                <a:ahLst/>
                <a:cxnLst>
                  <a:cxn ang="T8">
                    <a:pos x="T0" y="T1"/>
                  </a:cxn>
                  <a:cxn ang="T9">
                    <a:pos x="T2" y="T3"/>
                  </a:cxn>
                  <a:cxn ang="T10">
                    <a:pos x="T4" y="T5"/>
                  </a:cxn>
                  <a:cxn ang="T11">
                    <a:pos x="T6" y="T7"/>
                  </a:cxn>
                </a:cxnLst>
                <a:rect l="T12" t="T13" r="T14" b="T15"/>
                <a:pathLst>
                  <a:path w="44" h="53">
                    <a:moveTo>
                      <a:pt x="44" y="53"/>
                    </a:moveTo>
                    <a:lnTo>
                      <a:pt x="20" y="0"/>
                    </a:lnTo>
                    <a:lnTo>
                      <a:pt x="0" y="53"/>
                    </a:lnTo>
                    <a:lnTo>
                      <a:pt x="44"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grpSp>
        <p:sp>
          <p:nvSpPr>
            <p:cNvPr id="33812" name="Rectangle 24"/>
            <p:cNvSpPr>
              <a:spLocks noChangeArrowheads="1"/>
            </p:cNvSpPr>
            <p:nvPr/>
          </p:nvSpPr>
          <p:spPr bwMode="auto">
            <a:xfrm>
              <a:off x="1785" y="2528"/>
              <a:ext cx="220"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13" name="Rectangle 25"/>
            <p:cNvSpPr>
              <a:spLocks noChangeArrowheads="1"/>
            </p:cNvSpPr>
            <p:nvPr/>
          </p:nvSpPr>
          <p:spPr bwMode="auto">
            <a:xfrm>
              <a:off x="1819" y="2537"/>
              <a:ext cx="25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14" name="Rectangle 26"/>
            <p:cNvSpPr>
              <a:spLocks noChangeArrowheads="1"/>
            </p:cNvSpPr>
            <p:nvPr/>
          </p:nvSpPr>
          <p:spPr bwMode="auto">
            <a:xfrm>
              <a:off x="1849" y="2522"/>
              <a:ext cx="28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dirty="0">
                  <a:solidFill>
                    <a:srgbClr val="FFFFFF"/>
                  </a:solidFill>
                  <a:latin typeface="Comic Sans MS" charset="0"/>
                  <a:ea typeface="ＭＳ Ｐゴシック" charset="0"/>
                </a:rPr>
                <a:t>45 cm</a:t>
              </a:r>
              <a:endParaRPr lang="en-US" b="1" dirty="0">
                <a:solidFill>
                  <a:srgbClr val="FFFFFF"/>
                </a:solidFill>
                <a:latin typeface="Verdana" charset="0"/>
                <a:ea typeface="ＭＳ Ｐゴシック" charset="0"/>
              </a:endParaRPr>
            </a:p>
          </p:txBody>
        </p:sp>
        <p:sp>
          <p:nvSpPr>
            <p:cNvPr id="33815" name="Rectangle 27"/>
            <p:cNvSpPr>
              <a:spLocks noChangeArrowheads="1"/>
            </p:cNvSpPr>
            <p:nvPr/>
          </p:nvSpPr>
          <p:spPr bwMode="auto">
            <a:xfrm>
              <a:off x="2028" y="1931"/>
              <a:ext cx="31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16" name="Rectangle 28"/>
            <p:cNvSpPr>
              <a:spLocks noChangeArrowheads="1"/>
            </p:cNvSpPr>
            <p:nvPr/>
          </p:nvSpPr>
          <p:spPr bwMode="auto">
            <a:xfrm>
              <a:off x="2063" y="1939"/>
              <a:ext cx="4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17" name="Rectangle 29"/>
            <p:cNvSpPr>
              <a:spLocks noChangeArrowheads="1"/>
            </p:cNvSpPr>
            <p:nvPr/>
          </p:nvSpPr>
          <p:spPr bwMode="auto">
            <a:xfrm>
              <a:off x="2099" y="1925"/>
              <a:ext cx="47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dirty="0">
                  <a:solidFill>
                    <a:srgbClr val="FFFFFF"/>
                  </a:solidFill>
                  <a:latin typeface="Comic Sans MS" charset="0"/>
                  <a:ea typeface="ＭＳ Ｐゴシック" charset="0"/>
                </a:rPr>
                <a:t>#30 Sand</a:t>
              </a:r>
              <a:endParaRPr lang="en-US" b="1" dirty="0">
                <a:solidFill>
                  <a:srgbClr val="FFFFFF"/>
                </a:solidFill>
                <a:latin typeface="Verdana" charset="0"/>
                <a:ea typeface="ＭＳ Ｐゴシック" charset="0"/>
              </a:endParaRPr>
            </a:p>
          </p:txBody>
        </p:sp>
        <p:sp>
          <p:nvSpPr>
            <p:cNvPr id="33818" name="Rectangle 30"/>
            <p:cNvSpPr>
              <a:spLocks noChangeArrowheads="1"/>
            </p:cNvSpPr>
            <p:nvPr/>
          </p:nvSpPr>
          <p:spPr bwMode="auto">
            <a:xfrm>
              <a:off x="2001" y="3126"/>
              <a:ext cx="33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19" name="Rectangle 31"/>
            <p:cNvSpPr>
              <a:spLocks noChangeArrowheads="1"/>
            </p:cNvSpPr>
            <p:nvPr/>
          </p:nvSpPr>
          <p:spPr bwMode="auto">
            <a:xfrm>
              <a:off x="2035" y="3134"/>
              <a:ext cx="4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20" name="Rectangle 32"/>
            <p:cNvSpPr>
              <a:spLocks noChangeArrowheads="1"/>
            </p:cNvSpPr>
            <p:nvPr/>
          </p:nvSpPr>
          <p:spPr bwMode="auto">
            <a:xfrm>
              <a:off x="2073" y="3120"/>
              <a:ext cx="51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dirty="0">
                  <a:solidFill>
                    <a:srgbClr val="FFFFFF"/>
                  </a:solidFill>
                  <a:latin typeface="Comic Sans MS" charset="0"/>
                  <a:ea typeface="ＭＳ Ｐゴシック" charset="0"/>
                </a:rPr>
                <a:t>#140 sand</a:t>
              </a:r>
              <a:endParaRPr lang="en-US" b="1" dirty="0">
                <a:solidFill>
                  <a:srgbClr val="FFFFFF"/>
                </a:solidFill>
                <a:latin typeface="Verdana" charset="0"/>
                <a:ea typeface="ＭＳ Ｐゴシック" charset="0"/>
              </a:endParaRPr>
            </a:p>
          </p:txBody>
        </p:sp>
        <p:sp>
          <p:nvSpPr>
            <p:cNvPr id="33821" name="Rectangle 33"/>
            <p:cNvSpPr>
              <a:spLocks noChangeArrowheads="1"/>
            </p:cNvSpPr>
            <p:nvPr/>
          </p:nvSpPr>
          <p:spPr bwMode="auto">
            <a:xfrm>
              <a:off x="541" y="2343"/>
              <a:ext cx="52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22" name="Rectangle 34"/>
            <p:cNvSpPr>
              <a:spLocks noChangeArrowheads="1"/>
            </p:cNvSpPr>
            <p:nvPr/>
          </p:nvSpPr>
          <p:spPr bwMode="auto">
            <a:xfrm>
              <a:off x="574" y="2356"/>
              <a:ext cx="69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23" name="Rectangle 35"/>
            <p:cNvSpPr>
              <a:spLocks noChangeArrowheads="1"/>
            </p:cNvSpPr>
            <p:nvPr/>
          </p:nvSpPr>
          <p:spPr bwMode="auto">
            <a:xfrm>
              <a:off x="625" y="2342"/>
              <a:ext cx="26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dirty="0">
                  <a:solidFill>
                    <a:srgbClr val="FFFFFF"/>
                  </a:solidFill>
                  <a:latin typeface="Comic Sans MS" charset="0"/>
                  <a:ea typeface="ＭＳ Ｐゴシック" charset="0"/>
                </a:rPr>
                <a:t>1,1,2</a:t>
              </a:r>
              <a:endParaRPr lang="en-US" b="1" dirty="0">
                <a:solidFill>
                  <a:srgbClr val="FFFFFF"/>
                </a:solidFill>
                <a:latin typeface="Verdana" charset="0"/>
                <a:ea typeface="ＭＳ Ｐゴシック" charset="0"/>
              </a:endParaRPr>
            </a:p>
          </p:txBody>
        </p:sp>
        <p:sp>
          <p:nvSpPr>
            <p:cNvPr id="33824" name="Rectangle 36"/>
            <p:cNvSpPr>
              <a:spLocks noChangeArrowheads="1"/>
            </p:cNvSpPr>
            <p:nvPr/>
          </p:nvSpPr>
          <p:spPr bwMode="auto">
            <a:xfrm>
              <a:off x="771" y="2342"/>
              <a:ext cx="6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dirty="0">
                  <a:solidFill>
                    <a:srgbClr val="FFFFFF"/>
                  </a:solidFill>
                  <a:latin typeface="Comic Sans MS" charset="0"/>
                  <a:ea typeface="ＭＳ Ｐゴシック" charset="0"/>
                </a:rPr>
                <a:t>-</a:t>
              </a:r>
              <a:endParaRPr lang="en-US" b="1" dirty="0">
                <a:solidFill>
                  <a:srgbClr val="FFFFFF"/>
                </a:solidFill>
                <a:latin typeface="Verdana" charset="0"/>
                <a:ea typeface="ＭＳ Ｐゴシック" charset="0"/>
              </a:endParaRPr>
            </a:p>
          </p:txBody>
        </p:sp>
        <p:sp>
          <p:nvSpPr>
            <p:cNvPr id="33825" name="Rectangle 37"/>
            <p:cNvSpPr>
              <a:spLocks noChangeArrowheads="1"/>
            </p:cNvSpPr>
            <p:nvPr/>
          </p:nvSpPr>
          <p:spPr bwMode="auto">
            <a:xfrm>
              <a:off x="800" y="2342"/>
              <a:ext cx="60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dirty="0">
                  <a:solidFill>
                    <a:srgbClr val="FFFFFF"/>
                  </a:solidFill>
                  <a:latin typeface="Comic Sans MS" charset="0"/>
                  <a:ea typeface="ＭＳ Ｐゴシック" charset="0"/>
                </a:rPr>
                <a:t>TCA DNAPL </a:t>
              </a:r>
              <a:endParaRPr lang="en-US" b="1" dirty="0">
                <a:solidFill>
                  <a:srgbClr val="FFFFFF"/>
                </a:solidFill>
                <a:latin typeface="Verdana" charset="0"/>
                <a:ea typeface="ＭＳ Ｐゴシック" charset="0"/>
              </a:endParaRPr>
            </a:p>
          </p:txBody>
        </p:sp>
        <p:sp>
          <p:nvSpPr>
            <p:cNvPr id="33826" name="Rectangle 38"/>
            <p:cNvSpPr>
              <a:spLocks noChangeArrowheads="1"/>
            </p:cNvSpPr>
            <p:nvPr/>
          </p:nvSpPr>
          <p:spPr bwMode="auto">
            <a:xfrm>
              <a:off x="574" y="2467"/>
              <a:ext cx="617"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27" name="Rectangle 39"/>
            <p:cNvSpPr>
              <a:spLocks noChangeArrowheads="1"/>
            </p:cNvSpPr>
            <p:nvPr/>
          </p:nvSpPr>
          <p:spPr bwMode="auto">
            <a:xfrm>
              <a:off x="618" y="2452"/>
              <a:ext cx="81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dirty="0">
                  <a:solidFill>
                    <a:srgbClr val="FFFFFF"/>
                  </a:solidFill>
                  <a:latin typeface="Comic Sans MS" charset="0"/>
                  <a:ea typeface="ＭＳ Ｐゴシック" charset="0"/>
                </a:rPr>
                <a:t>Pool 2.5 x 10 cm</a:t>
              </a:r>
              <a:endParaRPr lang="en-US" b="1" dirty="0">
                <a:solidFill>
                  <a:srgbClr val="FFFFFF"/>
                </a:solidFill>
                <a:latin typeface="Verdana" charset="0"/>
                <a:ea typeface="ＭＳ Ｐゴシック" charset="0"/>
              </a:endParaRPr>
            </a:p>
          </p:txBody>
        </p:sp>
        <p:grpSp>
          <p:nvGrpSpPr>
            <p:cNvPr id="33828" name="Group 40"/>
            <p:cNvGrpSpPr>
              <a:grpSpLocks/>
            </p:cNvGrpSpPr>
            <p:nvPr/>
          </p:nvGrpSpPr>
          <p:grpSpPr bwMode="auto">
            <a:xfrm>
              <a:off x="1653" y="3196"/>
              <a:ext cx="44" cy="387"/>
              <a:chOff x="1613" y="3156"/>
              <a:chExt cx="44" cy="387"/>
            </a:xfrm>
          </p:grpSpPr>
          <p:sp>
            <p:nvSpPr>
              <p:cNvPr id="33923" name="Line 41"/>
              <p:cNvSpPr>
                <a:spLocks noChangeShapeType="1"/>
              </p:cNvSpPr>
              <p:nvPr/>
            </p:nvSpPr>
            <p:spPr bwMode="auto">
              <a:xfrm>
                <a:off x="1637" y="3156"/>
                <a:ext cx="1" cy="344"/>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33924" name="Freeform 42"/>
              <p:cNvSpPr>
                <a:spLocks/>
              </p:cNvSpPr>
              <p:nvPr/>
            </p:nvSpPr>
            <p:spPr bwMode="auto">
              <a:xfrm>
                <a:off x="1613" y="3490"/>
                <a:ext cx="44" cy="53"/>
              </a:xfrm>
              <a:custGeom>
                <a:avLst/>
                <a:gdLst>
                  <a:gd name="T0" fmla="*/ 0 w 44"/>
                  <a:gd name="T1" fmla="*/ 0 h 53"/>
                  <a:gd name="T2" fmla="*/ 24 w 44"/>
                  <a:gd name="T3" fmla="*/ 53 h 53"/>
                  <a:gd name="T4" fmla="*/ 44 w 44"/>
                  <a:gd name="T5" fmla="*/ 0 h 53"/>
                  <a:gd name="T6" fmla="*/ 0 w 44"/>
                  <a:gd name="T7" fmla="*/ 0 h 53"/>
                  <a:gd name="T8" fmla="*/ 0 60000 65536"/>
                  <a:gd name="T9" fmla="*/ 0 60000 65536"/>
                  <a:gd name="T10" fmla="*/ 0 60000 65536"/>
                  <a:gd name="T11" fmla="*/ 0 60000 65536"/>
                  <a:gd name="T12" fmla="*/ 0 w 44"/>
                  <a:gd name="T13" fmla="*/ 0 h 53"/>
                  <a:gd name="T14" fmla="*/ 44 w 44"/>
                  <a:gd name="T15" fmla="*/ 53 h 53"/>
                </a:gdLst>
                <a:ahLst/>
                <a:cxnLst>
                  <a:cxn ang="T8">
                    <a:pos x="T0" y="T1"/>
                  </a:cxn>
                  <a:cxn ang="T9">
                    <a:pos x="T2" y="T3"/>
                  </a:cxn>
                  <a:cxn ang="T10">
                    <a:pos x="T4" y="T5"/>
                  </a:cxn>
                  <a:cxn ang="T11">
                    <a:pos x="T6" y="T7"/>
                  </a:cxn>
                </a:cxnLst>
                <a:rect l="T12" t="T13" r="T14" b="T15"/>
                <a:pathLst>
                  <a:path w="44" h="53">
                    <a:moveTo>
                      <a:pt x="0" y="0"/>
                    </a:moveTo>
                    <a:lnTo>
                      <a:pt x="24" y="53"/>
                    </a:lnTo>
                    <a:lnTo>
                      <a:pt x="4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grpSp>
        <p:grpSp>
          <p:nvGrpSpPr>
            <p:cNvPr id="33829" name="Group 43"/>
            <p:cNvGrpSpPr>
              <a:grpSpLocks/>
            </p:cNvGrpSpPr>
            <p:nvPr/>
          </p:nvGrpSpPr>
          <p:grpSpPr bwMode="auto">
            <a:xfrm>
              <a:off x="1656" y="2770"/>
              <a:ext cx="44" cy="211"/>
              <a:chOff x="1616" y="2730"/>
              <a:chExt cx="44" cy="211"/>
            </a:xfrm>
          </p:grpSpPr>
          <p:sp>
            <p:nvSpPr>
              <p:cNvPr id="33921" name="Line 44"/>
              <p:cNvSpPr>
                <a:spLocks noChangeShapeType="1"/>
              </p:cNvSpPr>
              <p:nvPr/>
            </p:nvSpPr>
            <p:spPr bwMode="auto">
              <a:xfrm flipV="1">
                <a:off x="1637" y="2773"/>
                <a:ext cx="1" cy="16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33922" name="Freeform 45"/>
              <p:cNvSpPr>
                <a:spLocks/>
              </p:cNvSpPr>
              <p:nvPr/>
            </p:nvSpPr>
            <p:spPr bwMode="auto">
              <a:xfrm>
                <a:off x="1616" y="2730"/>
                <a:ext cx="44" cy="53"/>
              </a:xfrm>
              <a:custGeom>
                <a:avLst/>
                <a:gdLst>
                  <a:gd name="T0" fmla="*/ 44 w 44"/>
                  <a:gd name="T1" fmla="*/ 53 h 53"/>
                  <a:gd name="T2" fmla="*/ 21 w 44"/>
                  <a:gd name="T3" fmla="*/ 0 h 53"/>
                  <a:gd name="T4" fmla="*/ 0 w 44"/>
                  <a:gd name="T5" fmla="*/ 53 h 53"/>
                  <a:gd name="T6" fmla="*/ 44 w 44"/>
                  <a:gd name="T7" fmla="*/ 53 h 53"/>
                  <a:gd name="T8" fmla="*/ 0 60000 65536"/>
                  <a:gd name="T9" fmla="*/ 0 60000 65536"/>
                  <a:gd name="T10" fmla="*/ 0 60000 65536"/>
                  <a:gd name="T11" fmla="*/ 0 60000 65536"/>
                  <a:gd name="T12" fmla="*/ 0 w 44"/>
                  <a:gd name="T13" fmla="*/ 0 h 53"/>
                  <a:gd name="T14" fmla="*/ 44 w 44"/>
                  <a:gd name="T15" fmla="*/ 53 h 53"/>
                </a:gdLst>
                <a:ahLst/>
                <a:cxnLst>
                  <a:cxn ang="T8">
                    <a:pos x="T0" y="T1"/>
                  </a:cxn>
                  <a:cxn ang="T9">
                    <a:pos x="T2" y="T3"/>
                  </a:cxn>
                  <a:cxn ang="T10">
                    <a:pos x="T4" y="T5"/>
                  </a:cxn>
                  <a:cxn ang="T11">
                    <a:pos x="T6" y="T7"/>
                  </a:cxn>
                </a:cxnLst>
                <a:rect l="T12" t="T13" r="T14" b="T15"/>
                <a:pathLst>
                  <a:path w="44" h="53">
                    <a:moveTo>
                      <a:pt x="44" y="53"/>
                    </a:moveTo>
                    <a:lnTo>
                      <a:pt x="21" y="0"/>
                    </a:lnTo>
                    <a:lnTo>
                      <a:pt x="0" y="53"/>
                    </a:lnTo>
                    <a:lnTo>
                      <a:pt x="44"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grpSp>
        <p:sp>
          <p:nvSpPr>
            <p:cNvPr id="33830" name="Rectangle 46"/>
            <p:cNvSpPr>
              <a:spLocks noChangeArrowheads="1"/>
            </p:cNvSpPr>
            <p:nvPr/>
          </p:nvSpPr>
          <p:spPr bwMode="auto">
            <a:xfrm>
              <a:off x="1569" y="3021"/>
              <a:ext cx="210"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31" name="Rectangle 47"/>
            <p:cNvSpPr>
              <a:spLocks noChangeArrowheads="1"/>
            </p:cNvSpPr>
            <p:nvPr/>
          </p:nvSpPr>
          <p:spPr bwMode="auto">
            <a:xfrm>
              <a:off x="1602" y="3028"/>
              <a:ext cx="24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32" name="Rectangle 48"/>
            <p:cNvSpPr>
              <a:spLocks noChangeArrowheads="1"/>
            </p:cNvSpPr>
            <p:nvPr/>
          </p:nvSpPr>
          <p:spPr bwMode="auto">
            <a:xfrm>
              <a:off x="1630" y="3014"/>
              <a:ext cx="28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dirty="0">
                  <a:solidFill>
                    <a:srgbClr val="FFFFFF"/>
                  </a:solidFill>
                  <a:latin typeface="Comic Sans MS" charset="0"/>
                  <a:ea typeface="ＭＳ Ｐゴシック" charset="0"/>
                </a:rPr>
                <a:t>18 cm</a:t>
              </a:r>
              <a:endParaRPr lang="en-US" b="1" dirty="0">
                <a:solidFill>
                  <a:srgbClr val="FFFFFF"/>
                </a:solidFill>
                <a:latin typeface="Verdana" charset="0"/>
                <a:ea typeface="ＭＳ Ｐゴシック" charset="0"/>
              </a:endParaRPr>
            </a:p>
          </p:txBody>
        </p:sp>
        <p:grpSp>
          <p:nvGrpSpPr>
            <p:cNvPr id="33833" name="Group 49"/>
            <p:cNvGrpSpPr>
              <a:grpSpLocks/>
            </p:cNvGrpSpPr>
            <p:nvPr/>
          </p:nvGrpSpPr>
          <p:grpSpPr bwMode="auto">
            <a:xfrm>
              <a:off x="973" y="2634"/>
              <a:ext cx="408" cy="106"/>
              <a:chOff x="933" y="2594"/>
              <a:chExt cx="408" cy="106"/>
            </a:xfrm>
          </p:grpSpPr>
          <p:grpSp>
            <p:nvGrpSpPr>
              <p:cNvPr id="33916" name="Group 50"/>
              <p:cNvGrpSpPr>
                <a:grpSpLocks/>
              </p:cNvGrpSpPr>
              <p:nvPr/>
            </p:nvGrpSpPr>
            <p:grpSpPr bwMode="auto">
              <a:xfrm>
                <a:off x="933" y="2594"/>
                <a:ext cx="406" cy="105"/>
                <a:chOff x="933" y="2594"/>
                <a:chExt cx="406" cy="105"/>
              </a:xfrm>
            </p:grpSpPr>
            <p:sp>
              <p:nvSpPr>
                <p:cNvPr id="33918" name="Rectangle 51"/>
                <p:cNvSpPr>
                  <a:spLocks noChangeArrowheads="1"/>
                </p:cNvSpPr>
                <p:nvPr/>
              </p:nvSpPr>
              <p:spPr bwMode="auto">
                <a:xfrm>
                  <a:off x="933" y="2594"/>
                  <a:ext cx="406" cy="10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919" name="Rectangle 52"/>
                <p:cNvSpPr>
                  <a:spLocks noChangeArrowheads="1"/>
                </p:cNvSpPr>
                <p:nvPr/>
              </p:nvSpPr>
              <p:spPr bwMode="auto">
                <a:xfrm>
                  <a:off x="933" y="2594"/>
                  <a:ext cx="406" cy="10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920" name="Rectangle 53"/>
                <p:cNvSpPr>
                  <a:spLocks noChangeArrowheads="1"/>
                </p:cNvSpPr>
                <p:nvPr/>
              </p:nvSpPr>
              <p:spPr bwMode="auto">
                <a:xfrm>
                  <a:off x="933" y="2594"/>
                  <a:ext cx="406" cy="10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grpSp>
          <p:sp>
            <p:nvSpPr>
              <p:cNvPr id="33917" name="Rectangle 54"/>
              <p:cNvSpPr>
                <a:spLocks noChangeArrowheads="1"/>
              </p:cNvSpPr>
              <p:nvPr/>
            </p:nvSpPr>
            <p:spPr bwMode="auto">
              <a:xfrm>
                <a:off x="933" y="2594"/>
                <a:ext cx="408" cy="106"/>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b="1" dirty="0">
                  <a:solidFill>
                    <a:srgbClr val="FFFFFF"/>
                  </a:solidFill>
                  <a:ea typeface="ＭＳ Ｐゴシック" charset="0"/>
                </a:endParaRPr>
              </a:p>
            </p:txBody>
          </p:sp>
        </p:grpSp>
        <p:grpSp>
          <p:nvGrpSpPr>
            <p:cNvPr id="33834" name="Group 55"/>
            <p:cNvGrpSpPr>
              <a:grpSpLocks/>
            </p:cNvGrpSpPr>
            <p:nvPr/>
          </p:nvGrpSpPr>
          <p:grpSpPr bwMode="auto">
            <a:xfrm>
              <a:off x="865" y="2594"/>
              <a:ext cx="325" cy="123"/>
              <a:chOff x="825" y="2554"/>
              <a:chExt cx="325" cy="123"/>
            </a:xfrm>
          </p:grpSpPr>
          <p:sp>
            <p:nvSpPr>
              <p:cNvPr id="33914" name="Line 56"/>
              <p:cNvSpPr>
                <a:spLocks noChangeShapeType="1"/>
              </p:cNvSpPr>
              <p:nvPr/>
            </p:nvSpPr>
            <p:spPr bwMode="auto">
              <a:xfrm>
                <a:off x="825" y="2554"/>
                <a:ext cx="297" cy="9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33915" name="Freeform 57"/>
              <p:cNvSpPr>
                <a:spLocks/>
              </p:cNvSpPr>
              <p:nvPr/>
            </p:nvSpPr>
            <p:spPr bwMode="auto">
              <a:xfrm>
                <a:off x="1113" y="2629"/>
                <a:ext cx="37" cy="48"/>
              </a:xfrm>
              <a:custGeom>
                <a:avLst/>
                <a:gdLst>
                  <a:gd name="T0" fmla="*/ 0 w 37"/>
                  <a:gd name="T1" fmla="*/ 48 h 48"/>
                  <a:gd name="T2" fmla="*/ 37 w 37"/>
                  <a:gd name="T3" fmla="*/ 31 h 48"/>
                  <a:gd name="T4" fmla="*/ 6 w 37"/>
                  <a:gd name="T5" fmla="*/ 0 h 48"/>
                  <a:gd name="T6" fmla="*/ 0 w 37"/>
                  <a:gd name="T7" fmla="*/ 48 h 48"/>
                  <a:gd name="T8" fmla="*/ 0 60000 65536"/>
                  <a:gd name="T9" fmla="*/ 0 60000 65536"/>
                  <a:gd name="T10" fmla="*/ 0 60000 65536"/>
                  <a:gd name="T11" fmla="*/ 0 60000 65536"/>
                  <a:gd name="T12" fmla="*/ 0 w 37"/>
                  <a:gd name="T13" fmla="*/ 0 h 48"/>
                  <a:gd name="T14" fmla="*/ 37 w 37"/>
                  <a:gd name="T15" fmla="*/ 48 h 48"/>
                </a:gdLst>
                <a:ahLst/>
                <a:cxnLst>
                  <a:cxn ang="T8">
                    <a:pos x="T0" y="T1"/>
                  </a:cxn>
                  <a:cxn ang="T9">
                    <a:pos x="T2" y="T3"/>
                  </a:cxn>
                  <a:cxn ang="T10">
                    <a:pos x="T4" y="T5"/>
                  </a:cxn>
                  <a:cxn ang="T11">
                    <a:pos x="T6" y="T7"/>
                  </a:cxn>
                </a:cxnLst>
                <a:rect l="T12" t="T13" r="T14" b="T15"/>
                <a:pathLst>
                  <a:path w="37" h="48">
                    <a:moveTo>
                      <a:pt x="0" y="48"/>
                    </a:moveTo>
                    <a:lnTo>
                      <a:pt x="37" y="31"/>
                    </a:lnTo>
                    <a:lnTo>
                      <a:pt x="6" y="0"/>
                    </a:lnTo>
                    <a:lnTo>
                      <a:pt x="0"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grpSp>
        <p:sp>
          <p:nvSpPr>
            <p:cNvPr id="33835" name="Freeform 58"/>
            <p:cNvSpPr>
              <a:spLocks/>
            </p:cNvSpPr>
            <p:nvPr/>
          </p:nvSpPr>
          <p:spPr bwMode="auto">
            <a:xfrm>
              <a:off x="621" y="1860"/>
              <a:ext cx="271" cy="71"/>
            </a:xfrm>
            <a:custGeom>
              <a:avLst/>
              <a:gdLst>
                <a:gd name="T0" fmla="*/ 203 w 271"/>
                <a:gd name="T1" fmla="*/ 0 h 71"/>
                <a:gd name="T2" fmla="*/ 203 w 271"/>
                <a:gd name="T3" fmla="*/ 18 h 71"/>
                <a:gd name="T4" fmla="*/ 0 w 271"/>
                <a:gd name="T5" fmla="*/ 18 h 71"/>
                <a:gd name="T6" fmla="*/ 0 w 271"/>
                <a:gd name="T7" fmla="*/ 53 h 71"/>
                <a:gd name="T8" fmla="*/ 203 w 271"/>
                <a:gd name="T9" fmla="*/ 53 h 71"/>
                <a:gd name="T10" fmla="*/ 203 w 271"/>
                <a:gd name="T11" fmla="*/ 71 h 71"/>
                <a:gd name="T12" fmla="*/ 271 w 271"/>
                <a:gd name="T13" fmla="*/ 35 h 71"/>
                <a:gd name="T14" fmla="*/ 203 w 271"/>
                <a:gd name="T15" fmla="*/ 0 h 71"/>
                <a:gd name="T16" fmla="*/ 0 60000 65536"/>
                <a:gd name="T17" fmla="*/ 0 60000 65536"/>
                <a:gd name="T18" fmla="*/ 0 60000 65536"/>
                <a:gd name="T19" fmla="*/ 0 60000 65536"/>
                <a:gd name="T20" fmla="*/ 0 60000 65536"/>
                <a:gd name="T21" fmla="*/ 0 60000 65536"/>
                <a:gd name="T22" fmla="*/ 0 60000 65536"/>
                <a:gd name="T23" fmla="*/ 0 60000 65536"/>
                <a:gd name="T24" fmla="*/ 0 w 271"/>
                <a:gd name="T25" fmla="*/ 0 h 71"/>
                <a:gd name="T26" fmla="*/ 271 w 271"/>
                <a:gd name="T27" fmla="*/ 71 h 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1" h="71">
                  <a:moveTo>
                    <a:pt x="203" y="0"/>
                  </a:moveTo>
                  <a:lnTo>
                    <a:pt x="203" y="18"/>
                  </a:lnTo>
                  <a:lnTo>
                    <a:pt x="0" y="18"/>
                  </a:lnTo>
                  <a:lnTo>
                    <a:pt x="0" y="53"/>
                  </a:lnTo>
                  <a:lnTo>
                    <a:pt x="203" y="53"/>
                  </a:lnTo>
                  <a:lnTo>
                    <a:pt x="203" y="71"/>
                  </a:lnTo>
                  <a:lnTo>
                    <a:pt x="271" y="35"/>
                  </a:lnTo>
                  <a:lnTo>
                    <a:pt x="203" y="0"/>
                  </a:lnTo>
                  <a:close/>
                </a:path>
              </a:pathLst>
            </a:custGeom>
            <a:solidFill>
              <a:srgbClr val="000080"/>
            </a:solidFill>
            <a:ln w="4763">
              <a:solidFill>
                <a:srgbClr val="000000"/>
              </a:solidFill>
              <a:round/>
              <a:headEnd/>
              <a:tailEnd/>
            </a:ln>
          </p:spPr>
          <p:txBody>
            <a:bodyPr/>
            <a:lstStyle/>
            <a:p>
              <a:endParaRPr lang="en-US" dirty="0">
                <a:solidFill>
                  <a:srgbClr val="FFFF00"/>
                </a:solidFill>
                <a:ea typeface="ＭＳ Ｐゴシック" charset="0"/>
              </a:endParaRPr>
            </a:p>
          </p:txBody>
        </p:sp>
        <p:sp>
          <p:nvSpPr>
            <p:cNvPr id="33836" name="Line 59"/>
            <p:cNvSpPr>
              <a:spLocks noChangeShapeType="1"/>
            </p:cNvSpPr>
            <p:nvPr/>
          </p:nvSpPr>
          <p:spPr bwMode="auto">
            <a:xfrm>
              <a:off x="1893" y="2317"/>
              <a:ext cx="1" cy="14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33837" name="Rectangle 60"/>
            <p:cNvSpPr>
              <a:spLocks noChangeArrowheads="1"/>
            </p:cNvSpPr>
            <p:nvPr/>
          </p:nvSpPr>
          <p:spPr bwMode="auto">
            <a:xfrm>
              <a:off x="946" y="1860"/>
              <a:ext cx="40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38" name="Rectangle 61"/>
            <p:cNvSpPr>
              <a:spLocks noChangeArrowheads="1"/>
            </p:cNvSpPr>
            <p:nvPr/>
          </p:nvSpPr>
          <p:spPr bwMode="auto">
            <a:xfrm>
              <a:off x="981" y="1869"/>
              <a:ext cx="532"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39" name="Rectangle 62"/>
            <p:cNvSpPr>
              <a:spLocks noChangeArrowheads="1"/>
            </p:cNvSpPr>
            <p:nvPr/>
          </p:nvSpPr>
          <p:spPr bwMode="auto">
            <a:xfrm>
              <a:off x="1022" y="1854"/>
              <a:ext cx="62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dirty="0">
                  <a:solidFill>
                    <a:srgbClr val="FFFFFF"/>
                  </a:solidFill>
                  <a:latin typeface="Comic Sans MS" charset="0"/>
                  <a:ea typeface="ＭＳ Ｐゴシック" charset="0"/>
                </a:rPr>
                <a:t>Groundwater </a:t>
              </a:r>
              <a:endParaRPr lang="en-US" b="1" dirty="0">
                <a:solidFill>
                  <a:srgbClr val="FFFFFF"/>
                </a:solidFill>
                <a:latin typeface="Verdana" charset="0"/>
                <a:ea typeface="ＭＳ Ｐゴシック" charset="0"/>
              </a:endParaRPr>
            </a:p>
          </p:txBody>
        </p:sp>
        <p:sp>
          <p:nvSpPr>
            <p:cNvPr id="33840" name="Rectangle 63"/>
            <p:cNvSpPr>
              <a:spLocks noChangeArrowheads="1"/>
            </p:cNvSpPr>
            <p:nvPr/>
          </p:nvSpPr>
          <p:spPr bwMode="auto">
            <a:xfrm>
              <a:off x="985" y="1982"/>
              <a:ext cx="505"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41" name="Rectangle 64"/>
            <p:cNvSpPr>
              <a:spLocks noChangeArrowheads="1"/>
            </p:cNvSpPr>
            <p:nvPr/>
          </p:nvSpPr>
          <p:spPr bwMode="auto">
            <a:xfrm>
              <a:off x="985" y="1968"/>
              <a:ext cx="75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dirty="0">
                  <a:solidFill>
                    <a:srgbClr val="FFFFFF"/>
                  </a:solidFill>
                  <a:latin typeface="Comic Sans MS" charset="0"/>
                  <a:ea typeface="ＭＳ Ｐゴシック" charset="0"/>
                </a:rPr>
                <a:t>Flow 1.5 ft/day</a:t>
              </a:r>
              <a:endParaRPr lang="en-US" b="1" dirty="0">
                <a:solidFill>
                  <a:srgbClr val="FFFFFF"/>
                </a:solidFill>
                <a:latin typeface="Verdana" charset="0"/>
                <a:ea typeface="ＭＳ Ｐゴシック" charset="0"/>
              </a:endParaRPr>
            </a:p>
          </p:txBody>
        </p:sp>
        <p:sp>
          <p:nvSpPr>
            <p:cNvPr id="33842" name="Rectangle 66"/>
            <p:cNvSpPr>
              <a:spLocks noChangeArrowheads="1"/>
            </p:cNvSpPr>
            <p:nvPr/>
          </p:nvSpPr>
          <p:spPr bwMode="auto">
            <a:xfrm>
              <a:off x="185" y="1433"/>
              <a:ext cx="2629" cy="2151"/>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b="1" dirty="0">
                <a:solidFill>
                  <a:srgbClr val="FFFFFF"/>
                </a:solidFill>
                <a:ea typeface="ＭＳ Ｐゴシック" charset="0"/>
              </a:endParaRPr>
            </a:p>
          </p:txBody>
        </p:sp>
        <p:sp>
          <p:nvSpPr>
            <p:cNvPr id="33843" name="Rectangle 68"/>
            <p:cNvSpPr>
              <a:spLocks noChangeArrowheads="1"/>
            </p:cNvSpPr>
            <p:nvPr/>
          </p:nvSpPr>
          <p:spPr bwMode="auto">
            <a:xfrm>
              <a:off x="185" y="1433"/>
              <a:ext cx="2629" cy="2151"/>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b="1" dirty="0">
                <a:solidFill>
                  <a:srgbClr val="FFFFFF"/>
                </a:solidFill>
                <a:ea typeface="ＭＳ Ｐゴシック" charset="0"/>
              </a:endParaRPr>
            </a:p>
          </p:txBody>
        </p:sp>
        <p:sp>
          <p:nvSpPr>
            <p:cNvPr id="33844" name="Line 69"/>
            <p:cNvSpPr>
              <a:spLocks noChangeShapeType="1"/>
            </p:cNvSpPr>
            <p:nvPr/>
          </p:nvSpPr>
          <p:spPr bwMode="auto">
            <a:xfrm>
              <a:off x="1677" y="2282"/>
              <a:ext cx="77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33845" name="Freeform 70"/>
            <p:cNvSpPr>
              <a:spLocks/>
            </p:cNvSpPr>
            <p:nvPr/>
          </p:nvSpPr>
          <p:spPr bwMode="auto">
            <a:xfrm>
              <a:off x="2448" y="2256"/>
              <a:ext cx="40" cy="57"/>
            </a:xfrm>
            <a:custGeom>
              <a:avLst/>
              <a:gdLst>
                <a:gd name="T0" fmla="*/ 0 w 40"/>
                <a:gd name="T1" fmla="*/ 57 h 57"/>
                <a:gd name="T2" fmla="*/ 40 w 40"/>
                <a:gd name="T3" fmla="*/ 26 h 57"/>
                <a:gd name="T4" fmla="*/ 0 w 40"/>
                <a:gd name="T5" fmla="*/ 0 h 57"/>
                <a:gd name="T6" fmla="*/ 0 w 40"/>
                <a:gd name="T7" fmla="*/ 57 h 57"/>
                <a:gd name="T8" fmla="*/ 0 60000 65536"/>
                <a:gd name="T9" fmla="*/ 0 60000 65536"/>
                <a:gd name="T10" fmla="*/ 0 60000 65536"/>
                <a:gd name="T11" fmla="*/ 0 60000 65536"/>
                <a:gd name="T12" fmla="*/ 0 w 40"/>
                <a:gd name="T13" fmla="*/ 0 h 57"/>
                <a:gd name="T14" fmla="*/ 40 w 40"/>
                <a:gd name="T15" fmla="*/ 57 h 57"/>
              </a:gdLst>
              <a:ahLst/>
              <a:cxnLst>
                <a:cxn ang="T8">
                  <a:pos x="T0" y="T1"/>
                </a:cxn>
                <a:cxn ang="T9">
                  <a:pos x="T2" y="T3"/>
                </a:cxn>
                <a:cxn ang="T10">
                  <a:pos x="T4" y="T5"/>
                </a:cxn>
                <a:cxn ang="T11">
                  <a:pos x="T6" y="T7"/>
                </a:cxn>
              </a:cxnLst>
              <a:rect l="T12" t="T13" r="T14" b="T15"/>
              <a:pathLst>
                <a:path w="40" h="57">
                  <a:moveTo>
                    <a:pt x="0" y="57"/>
                  </a:moveTo>
                  <a:lnTo>
                    <a:pt x="40" y="26"/>
                  </a:lnTo>
                  <a:lnTo>
                    <a:pt x="0" y="0"/>
                  </a:lnTo>
                  <a:lnTo>
                    <a:pt x="0"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33846" name="Line 71"/>
            <p:cNvSpPr>
              <a:spLocks noChangeShapeType="1"/>
            </p:cNvSpPr>
            <p:nvPr/>
          </p:nvSpPr>
          <p:spPr bwMode="auto">
            <a:xfrm>
              <a:off x="1677" y="2282"/>
              <a:ext cx="77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33847" name="Freeform 72"/>
            <p:cNvSpPr>
              <a:spLocks/>
            </p:cNvSpPr>
            <p:nvPr/>
          </p:nvSpPr>
          <p:spPr bwMode="auto">
            <a:xfrm>
              <a:off x="2448" y="2256"/>
              <a:ext cx="40" cy="57"/>
            </a:xfrm>
            <a:custGeom>
              <a:avLst/>
              <a:gdLst>
                <a:gd name="T0" fmla="*/ 0 w 40"/>
                <a:gd name="T1" fmla="*/ 57 h 57"/>
                <a:gd name="T2" fmla="*/ 40 w 40"/>
                <a:gd name="T3" fmla="*/ 26 h 57"/>
                <a:gd name="T4" fmla="*/ 0 w 40"/>
                <a:gd name="T5" fmla="*/ 0 h 57"/>
                <a:gd name="T6" fmla="*/ 0 w 40"/>
                <a:gd name="T7" fmla="*/ 57 h 57"/>
                <a:gd name="T8" fmla="*/ 0 60000 65536"/>
                <a:gd name="T9" fmla="*/ 0 60000 65536"/>
                <a:gd name="T10" fmla="*/ 0 60000 65536"/>
                <a:gd name="T11" fmla="*/ 0 60000 65536"/>
                <a:gd name="T12" fmla="*/ 0 w 40"/>
                <a:gd name="T13" fmla="*/ 0 h 57"/>
                <a:gd name="T14" fmla="*/ 40 w 40"/>
                <a:gd name="T15" fmla="*/ 57 h 57"/>
              </a:gdLst>
              <a:ahLst/>
              <a:cxnLst>
                <a:cxn ang="T8">
                  <a:pos x="T0" y="T1"/>
                </a:cxn>
                <a:cxn ang="T9">
                  <a:pos x="T2" y="T3"/>
                </a:cxn>
                <a:cxn ang="T10">
                  <a:pos x="T4" y="T5"/>
                </a:cxn>
                <a:cxn ang="T11">
                  <a:pos x="T6" y="T7"/>
                </a:cxn>
              </a:cxnLst>
              <a:rect l="T12" t="T13" r="T14" b="T15"/>
              <a:pathLst>
                <a:path w="40" h="57">
                  <a:moveTo>
                    <a:pt x="0" y="57"/>
                  </a:moveTo>
                  <a:lnTo>
                    <a:pt x="40" y="26"/>
                  </a:lnTo>
                  <a:lnTo>
                    <a:pt x="0" y="0"/>
                  </a:lnTo>
                  <a:lnTo>
                    <a:pt x="0"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33848" name="Line 73"/>
            <p:cNvSpPr>
              <a:spLocks noChangeShapeType="1"/>
            </p:cNvSpPr>
            <p:nvPr/>
          </p:nvSpPr>
          <p:spPr bwMode="auto">
            <a:xfrm flipH="1">
              <a:off x="466" y="2282"/>
              <a:ext cx="832"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33849" name="Freeform 74"/>
            <p:cNvSpPr>
              <a:spLocks/>
            </p:cNvSpPr>
            <p:nvPr/>
          </p:nvSpPr>
          <p:spPr bwMode="auto">
            <a:xfrm>
              <a:off x="432" y="2252"/>
              <a:ext cx="41" cy="57"/>
            </a:xfrm>
            <a:custGeom>
              <a:avLst/>
              <a:gdLst>
                <a:gd name="T0" fmla="*/ 41 w 41"/>
                <a:gd name="T1" fmla="*/ 0 h 57"/>
                <a:gd name="T2" fmla="*/ 0 w 41"/>
                <a:gd name="T3" fmla="*/ 30 h 57"/>
                <a:gd name="T4" fmla="*/ 41 w 41"/>
                <a:gd name="T5" fmla="*/ 57 h 57"/>
                <a:gd name="T6" fmla="*/ 41 w 41"/>
                <a:gd name="T7" fmla="*/ 0 h 57"/>
                <a:gd name="T8" fmla="*/ 0 60000 65536"/>
                <a:gd name="T9" fmla="*/ 0 60000 65536"/>
                <a:gd name="T10" fmla="*/ 0 60000 65536"/>
                <a:gd name="T11" fmla="*/ 0 60000 65536"/>
                <a:gd name="T12" fmla="*/ 0 w 41"/>
                <a:gd name="T13" fmla="*/ 0 h 57"/>
                <a:gd name="T14" fmla="*/ 41 w 41"/>
                <a:gd name="T15" fmla="*/ 57 h 57"/>
              </a:gdLst>
              <a:ahLst/>
              <a:cxnLst>
                <a:cxn ang="T8">
                  <a:pos x="T0" y="T1"/>
                </a:cxn>
                <a:cxn ang="T9">
                  <a:pos x="T2" y="T3"/>
                </a:cxn>
                <a:cxn ang="T10">
                  <a:pos x="T4" y="T5"/>
                </a:cxn>
                <a:cxn ang="T11">
                  <a:pos x="T6" y="T7"/>
                </a:cxn>
              </a:cxnLst>
              <a:rect l="T12" t="T13" r="T14" b="T15"/>
              <a:pathLst>
                <a:path w="41" h="57">
                  <a:moveTo>
                    <a:pt x="41" y="0"/>
                  </a:moveTo>
                  <a:lnTo>
                    <a:pt x="0" y="30"/>
                  </a:lnTo>
                  <a:lnTo>
                    <a:pt x="41" y="57"/>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33850" name="Line 75"/>
            <p:cNvSpPr>
              <a:spLocks noChangeShapeType="1"/>
            </p:cNvSpPr>
            <p:nvPr/>
          </p:nvSpPr>
          <p:spPr bwMode="auto">
            <a:xfrm flipH="1">
              <a:off x="466" y="2282"/>
              <a:ext cx="832"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33851" name="Freeform 76"/>
            <p:cNvSpPr>
              <a:spLocks/>
            </p:cNvSpPr>
            <p:nvPr/>
          </p:nvSpPr>
          <p:spPr bwMode="auto">
            <a:xfrm>
              <a:off x="432" y="2252"/>
              <a:ext cx="41" cy="57"/>
            </a:xfrm>
            <a:custGeom>
              <a:avLst/>
              <a:gdLst>
                <a:gd name="T0" fmla="*/ 41 w 41"/>
                <a:gd name="T1" fmla="*/ 0 h 57"/>
                <a:gd name="T2" fmla="*/ 0 w 41"/>
                <a:gd name="T3" fmla="*/ 30 h 57"/>
                <a:gd name="T4" fmla="*/ 41 w 41"/>
                <a:gd name="T5" fmla="*/ 57 h 57"/>
                <a:gd name="T6" fmla="*/ 41 w 41"/>
                <a:gd name="T7" fmla="*/ 0 h 57"/>
                <a:gd name="T8" fmla="*/ 0 60000 65536"/>
                <a:gd name="T9" fmla="*/ 0 60000 65536"/>
                <a:gd name="T10" fmla="*/ 0 60000 65536"/>
                <a:gd name="T11" fmla="*/ 0 60000 65536"/>
                <a:gd name="T12" fmla="*/ 0 w 41"/>
                <a:gd name="T13" fmla="*/ 0 h 57"/>
                <a:gd name="T14" fmla="*/ 41 w 41"/>
                <a:gd name="T15" fmla="*/ 57 h 57"/>
              </a:gdLst>
              <a:ahLst/>
              <a:cxnLst>
                <a:cxn ang="T8">
                  <a:pos x="T0" y="T1"/>
                </a:cxn>
                <a:cxn ang="T9">
                  <a:pos x="T2" y="T3"/>
                </a:cxn>
                <a:cxn ang="T10">
                  <a:pos x="T4" y="T5"/>
                </a:cxn>
                <a:cxn ang="T11">
                  <a:pos x="T6" y="T7"/>
                </a:cxn>
              </a:cxnLst>
              <a:rect l="T12" t="T13" r="T14" b="T15"/>
              <a:pathLst>
                <a:path w="41" h="57">
                  <a:moveTo>
                    <a:pt x="41" y="0"/>
                  </a:moveTo>
                  <a:lnTo>
                    <a:pt x="0" y="30"/>
                  </a:lnTo>
                  <a:lnTo>
                    <a:pt x="41" y="57"/>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33852" name="Rectangle 77"/>
            <p:cNvSpPr>
              <a:spLocks noChangeArrowheads="1"/>
            </p:cNvSpPr>
            <p:nvPr/>
          </p:nvSpPr>
          <p:spPr bwMode="auto">
            <a:xfrm>
              <a:off x="1379" y="2247"/>
              <a:ext cx="20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53" name="Rectangle 78"/>
            <p:cNvSpPr>
              <a:spLocks noChangeArrowheads="1"/>
            </p:cNvSpPr>
            <p:nvPr/>
          </p:nvSpPr>
          <p:spPr bwMode="auto">
            <a:xfrm>
              <a:off x="1413" y="2254"/>
              <a:ext cx="23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54" name="Rectangle 79"/>
            <p:cNvSpPr>
              <a:spLocks noChangeArrowheads="1"/>
            </p:cNvSpPr>
            <p:nvPr/>
          </p:nvSpPr>
          <p:spPr bwMode="auto">
            <a:xfrm>
              <a:off x="1440" y="2240"/>
              <a:ext cx="24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dirty="0">
                  <a:solidFill>
                    <a:srgbClr val="FFFFFF"/>
                  </a:solidFill>
                  <a:latin typeface="Comic Sans MS" charset="0"/>
                  <a:ea typeface="ＭＳ Ｐゴシック" charset="0"/>
                </a:rPr>
                <a:t>56cm</a:t>
              </a:r>
              <a:endParaRPr lang="en-US" b="1" dirty="0">
                <a:solidFill>
                  <a:srgbClr val="FFFFFF"/>
                </a:solidFill>
                <a:latin typeface="Verdana" charset="0"/>
                <a:ea typeface="ＭＳ Ｐゴシック" charset="0"/>
              </a:endParaRPr>
            </a:p>
          </p:txBody>
        </p:sp>
        <p:sp>
          <p:nvSpPr>
            <p:cNvPr id="33855" name="Line 80"/>
            <p:cNvSpPr>
              <a:spLocks noChangeShapeType="1"/>
            </p:cNvSpPr>
            <p:nvPr/>
          </p:nvSpPr>
          <p:spPr bwMode="auto">
            <a:xfrm>
              <a:off x="1893" y="2704"/>
              <a:ext cx="1" cy="8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33856" name="Freeform 81"/>
            <p:cNvSpPr>
              <a:spLocks/>
            </p:cNvSpPr>
            <p:nvPr/>
          </p:nvSpPr>
          <p:spPr bwMode="auto">
            <a:xfrm>
              <a:off x="1870" y="3495"/>
              <a:ext cx="44" cy="53"/>
            </a:xfrm>
            <a:custGeom>
              <a:avLst/>
              <a:gdLst>
                <a:gd name="T0" fmla="*/ 0 w 44"/>
                <a:gd name="T1" fmla="*/ 0 h 53"/>
                <a:gd name="T2" fmla="*/ 23 w 44"/>
                <a:gd name="T3" fmla="*/ 53 h 53"/>
                <a:gd name="T4" fmla="*/ 44 w 44"/>
                <a:gd name="T5" fmla="*/ 0 h 53"/>
                <a:gd name="T6" fmla="*/ 0 w 44"/>
                <a:gd name="T7" fmla="*/ 0 h 53"/>
                <a:gd name="T8" fmla="*/ 0 60000 65536"/>
                <a:gd name="T9" fmla="*/ 0 60000 65536"/>
                <a:gd name="T10" fmla="*/ 0 60000 65536"/>
                <a:gd name="T11" fmla="*/ 0 60000 65536"/>
                <a:gd name="T12" fmla="*/ 0 w 44"/>
                <a:gd name="T13" fmla="*/ 0 h 53"/>
                <a:gd name="T14" fmla="*/ 44 w 44"/>
                <a:gd name="T15" fmla="*/ 53 h 53"/>
              </a:gdLst>
              <a:ahLst/>
              <a:cxnLst>
                <a:cxn ang="T8">
                  <a:pos x="T0" y="T1"/>
                </a:cxn>
                <a:cxn ang="T9">
                  <a:pos x="T2" y="T3"/>
                </a:cxn>
                <a:cxn ang="T10">
                  <a:pos x="T4" y="T5"/>
                </a:cxn>
                <a:cxn ang="T11">
                  <a:pos x="T6" y="T7"/>
                </a:cxn>
              </a:cxnLst>
              <a:rect l="T12" t="T13" r="T14" b="T15"/>
              <a:pathLst>
                <a:path w="44" h="53">
                  <a:moveTo>
                    <a:pt x="0" y="0"/>
                  </a:moveTo>
                  <a:lnTo>
                    <a:pt x="23" y="53"/>
                  </a:lnTo>
                  <a:lnTo>
                    <a:pt x="4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33857" name="Line 82"/>
            <p:cNvSpPr>
              <a:spLocks noChangeShapeType="1"/>
            </p:cNvSpPr>
            <p:nvPr/>
          </p:nvSpPr>
          <p:spPr bwMode="auto">
            <a:xfrm>
              <a:off x="1893" y="2704"/>
              <a:ext cx="1" cy="8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33858" name="Freeform 83"/>
            <p:cNvSpPr>
              <a:spLocks/>
            </p:cNvSpPr>
            <p:nvPr/>
          </p:nvSpPr>
          <p:spPr bwMode="auto">
            <a:xfrm>
              <a:off x="1870" y="3495"/>
              <a:ext cx="44" cy="53"/>
            </a:xfrm>
            <a:custGeom>
              <a:avLst/>
              <a:gdLst>
                <a:gd name="T0" fmla="*/ 0 w 44"/>
                <a:gd name="T1" fmla="*/ 0 h 53"/>
                <a:gd name="T2" fmla="*/ 23 w 44"/>
                <a:gd name="T3" fmla="*/ 53 h 53"/>
                <a:gd name="T4" fmla="*/ 44 w 44"/>
                <a:gd name="T5" fmla="*/ 0 h 53"/>
                <a:gd name="T6" fmla="*/ 0 w 44"/>
                <a:gd name="T7" fmla="*/ 0 h 53"/>
                <a:gd name="T8" fmla="*/ 0 60000 65536"/>
                <a:gd name="T9" fmla="*/ 0 60000 65536"/>
                <a:gd name="T10" fmla="*/ 0 60000 65536"/>
                <a:gd name="T11" fmla="*/ 0 60000 65536"/>
                <a:gd name="T12" fmla="*/ 0 w 44"/>
                <a:gd name="T13" fmla="*/ 0 h 53"/>
                <a:gd name="T14" fmla="*/ 44 w 44"/>
                <a:gd name="T15" fmla="*/ 53 h 53"/>
              </a:gdLst>
              <a:ahLst/>
              <a:cxnLst>
                <a:cxn ang="T8">
                  <a:pos x="T0" y="T1"/>
                </a:cxn>
                <a:cxn ang="T9">
                  <a:pos x="T2" y="T3"/>
                </a:cxn>
                <a:cxn ang="T10">
                  <a:pos x="T4" y="T5"/>
                </a:cxn>
                <a:cxn ang="T11">
                  <a:pos x="T6" y="T7"/>
                </a:cxn>
              </a:cxnLst>
              <a:rect l="T12" t="T13" r="T14" b="T15"/>
              <a:pathLst>
                <a:path w="44" h="53">
                  <a:moveTo>
                    <a:pt x="0" y="0"/>
                  </a:moveTo>
                  <a:lnTo>
                    <a:pt x="23" y="53"/>
                  </a:lnTo>
                  <a:lnTo>
                    <a:pt x="4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33859" name="Line 84"/>
            <p:cNvSpPr>
              <a:spLocks noChangeShapeType="1"/>
            </p:cNvSpPr>
            <p:nvPr/>
          </p:nvSpPr>
          <p:spPr bwMode="auto">
            <a:xfrm flipV="1">
              <a:off x="1893" y="1658"/>
              <a:ext cx="1" cy="58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33860" name="Freeform 85"/>
            <p:cNvSpPr>
              <a:spLocks/>
            </p:cNvSpPr>
            <p:nvPr/>
          </p:nvSpPr>
          <p:spPr bwMode="auto">
            <a:xfrm>
              <a:off x="1873" y="1614"/>
              <a:ext cx="44" cy="53"/>
            </a:xfrm>
            <a:custGeom>
              <a:avLst/>
              <a:gdLst>
                <a:gd name="T0" fmla="*/ 44 w 44"/>
                <a:gd name="T1" fmla="*/ 53 h 53"/>
                <a:gd name="T2" fmla="*/ 20 w 44"/>
                <a:gd name="T3" fmla="*/ 0 h 53"/>
                <a:gd name="T4" fmla="*/ 0 w 44"/>
                <a:gd name="T5" fmla="*/ 53 h 53"/>
                <a:gd name="T6" fmla="*/ 44 w 44"/>
                <a:gd name="T7" fmla="*/ 53 h 53"/>
                <a:gd name="T8" fmla="*/ 0 60000 65536"/>
                <a:gd name="T9" fmla="*/ 0 60000 65536"/>
                <a:gd name="T10" fmla="*/ 0 60000 65536"/>
                <a:gd name="T11" fmla="*/ 0 60000 65536"/>
                <a:gd name="T12" fmla="*/ 0 w 44"/>
                <a:gd name="T13" fmla="*/ 0 h 53"/>
                <a:gd name="T14" fmla="*/ 44 w 44"/>
                <a:gd name="T15" fmla="*/ 53 h 53"/>
              </a:gdLst>
              <a:ahLst/>
              <a:cxnLst>
                <a:cxn ang="T8">
                  <a:pos x="T0" y="T1"/>
                </a:cxn>
                <a:cxn ang="T9">
                  <a:pos x="T2" y="T3"/>
                </a:cxn>
                <a:cxn ang="T10">
                  <a:pos x="T4" y="T5"/>
                </a:cxn>
                <a:cxn ang="T11">
                  <a:pos x="T6" y="T7"/>
                </a:cxn>
              </a:cxnLst>
              <a:rect l="T12" t="T13" r="T14" b="T15"/>
              <a:pathLst>
                <a:path w="44" h="53">
                  <a:moveTo>
                    <a:pt x="44" y="53"/>
                  </a:moveTo>
                  <a:lnTo>
                    <a:pt x="20" y="0"/>
                  </a:lnTo>
                  <a:lnTo>
                    <a:pt x="0" y="53"/>
                  </a:lnTo>
                  <a:lnTo>
                    <a:pt x="44"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33861" name="Line 86"/>
            <p:cNvSpPr>
              <a:spLocks noChangeShapeType="1"/>
            </p:cNvSpPr>
            <p:nvPr/>
          </p:nvSpPr>
          <p:spPr bwMode="auto">
            <a:xfrm flipV="1">
              <a:off x="1893" y="1658"/>
              <a:ext cx="1" cy="58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33862" name="Freeform 87"/>
            <p:cNvSpPr>
              <a:spLocks/>
            </p:cNvSpPr>
            <p:nvPr/>
          </p:nvSpPr>
          <p:spPr bwMode="auto">
            <a:xfrm>
              <a:off x="1873" y="1614"/>
              <a:ext cx="44" cy="53"/>
            </a:xfrm>
            <a:custGeom>
              <a:avLst/>
              <a:gdLst>
                <a:gd name="T0" fmla="*/ 44 w 44"/>
                <a:gd name="T1" fmla="*/ 53 h 53"/>
                <a:gd name="T2" fmla="*/ 20 w 44"/>
                <a:gd name="T3" fmla="*/ 0 h 53"/>
                <a:gd name="T4" fmla="*/ 0 w 44"/>
                <a:gd name="T5" fmla="*/ 53 h 53"/>
                <a:gd name="T6" fmla="*/ 44 w 44"/>
                <a:gd name="T7" fmla="*/ 53 h 53"/>
                <a:gd name="T8" fmla="*/ 0 60000 65536"/>
                <a:gd name="T9" fmla="*/ 0 60000 65536"/>
                <a:gd name="T10" fmla="*/ 0 60000 65536"/>
                <a:gd name="T11" fmla="*/ 0 60000 65536"/>
                <a:gd name="T12" fmla="*/ 0 w 44"/>
                <a:gd name="T13" fmla="*/ 0 h 53"/>
                <a:gd name="T14" fmla="*/ 44 w 44"/>
                <a:gd name="T15" fmla="*/ 53 h 53"/>
              </a:gdLst>
              <a:ahLst/>
              <a:cxnLst>
                <a:cxn ang="T8">
                  <a:pos x="T0" y="T1"/>
                </a:cxn>
                <a:cxn ang="T9">
                  <a:pos x="T2" y="T3"/>
                </a:cxn>
                <a:cxn ang="T10">
                  <a:pos x="T4" y="T5"/>
                </a:cxn>
                <a:cxn ang="T11">
                  <a:pos x="T6" y="T7"/>
                </a:cxn>
              </a:cxnLst>
              <a:rect l="T12" t="T13" r="T14" b="T15"/>
              <a:pathLst>
                <a:path w="44" h="53">
                  <a:moveTo>
                    <a:pt x="44" y="53"/>
                  </a:moveTo>
                  <a:lnTo>
                    <a:pt x="20" y="0"/>
                  </a:lnTo>
                  <a:lnTo>
                    <a:pt x="0" y="53"/>
                  </a:lnTo>
                  <a:lnTo>
                    <a:pt x="44"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33863" name="Rectangle 88"/>
            <p:cNvSpPr>
              <a:spLocks noChangeArrowheads="1"/>
            </p:cNvSpPr>
            <p:nvPr/>
          </p:nvSpPr>
          <p:spPr bwMode="auto">
            <a:xfrm>
              <a:off x="1785" y="2528"/>
              <a:ext cx="220"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64" name="Rectangle 89"/>
            <p:cNvSpPr>
              <a:spLocks noChangeArrowheads="1"/>
            </p:cNvSpPr>
            <p:nvPr/>
          </p:nvSpPr>
          <p:spPr bwMode="auto">
            <a:xfrm>
              <a:off x="1819" y="2537"/>
              <a:ext cx="25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65" name="Rectangle 90"/>
            <p:cNvSpPr>
              <a:spLocks noChangeArrowheads="1"/>
            </p:cNvSpPr>
            <p:nvPr/>
          </p:nvSpPr>
          <p:spPr bwMode="auto">
            <a:xfrm>
              <a:off x="1849" y="2522"/>
              <a:ext cx="28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dirty="0">
                  <a:solidFill>
                    <a:srgbClr val="FFFFFF"/>
                  </a:solidFill>
                  <a:latin typeface="Comic Sans MS" charset="0"/>
                  <a:ea typeface="ＭＳ Ｐゴシック" charset="0"/>
                </a:rPr>
                <a:t>45 cm</a:t>
              </a:r>
              <a:endParaRPr lang="en-US" b="1" dirty="0">
                <a:solidFill>
                  <a:srgbClr val="FFFFFF"/>
                </a:solidFill>
                <a:latin typeface="Verdana" charset="0"/>
                <a:ea typeface="ＭＳ Ｐゴシック" charset="0"/>
              </a:endParaRPr>
            </a:p>
          </p:txBody>
        </p:sp>
        <p:sp>
          <p:nvSpPr>
            <p:cNvPr id="33866" name="Rectangle 91"/>
            <p:cNvSpPr>
              <a:spLocks noChangeArrowheads="1"/>
            </p:cNvSpPr>
            <p:nvPr/>
          </p:nvSpPr>
          <p:spPr bwMode="auto">
            <a:xfrm>
              <a:off x="2028" y="1931"/>
              <a:ext cx="31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67" name="Rectangle 92"/>
            <p:cNvSpPr>
              <a:spLocks noChangeArrowheads="1"/>
            </p:cNvSpPr>
            <p:nvPr/>
          </p:nvSpPr>
          <p:spPr bwMode="auto">
            <a:xfrm>
              <a:off x="2063" y="1939"/>
              <a:ext cx="40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68" name="Rectangle 93"/>
            <p:cNvSpPr>
              <a:spLocks noChangeArrowheads="1"/>
            </p:cNvSpPr>
            <p:nvPr/>
          </p:nvSpPr>
          <p:spPr bwMode="auto">
            <a:xfrm>
              <a:off x="2099" y="1925"/>
              <a:ext cx="47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dirty="0">
                  <a:solidFill>
                    <a:srgbClr val="FFFFFF"/>
                  </a:solidFill>
                  <a:latin typeface="Comic Sans MS" charset="0"/>
                  <a:ea typeface="ＭＳ Ｐゴシック" charset="0"/>
                </a:rPr>
                <a:t>#30 Sand</a:t>
              </a:r>
              <a:endParaRPr lang="en-US" b="1" dirty="0">
                <a:solidFill>
                  <a:srgbClr val="FFFFFF"/>
                </a:solidFill>
                <a:latin typeface="Verdana" charset="0"/>
                <a:ea typeface="ＭＳ Ｐゴシック" charset="0"/>
              </a:endParaRPr>
            </a:p>
          </p:txBody>
        </p:sp>
        <p:sp>
          <p:nvSpPr>
            <p:cNvPr id="33869" name="Rectangle 94"/>
            <p:cNvSpPr>
              <a:spLocks noChangeArrowheads="1"/>
            </p:cNvSpPr>
            <p:nvPr/>
          </p:nvSpPr>
          <p:spPr bwMode="auto">
            <a:xfrm>
              <a:off x="2001" y="3126"/>
              <a:ext cx="33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70" name="Rectangle 95"/>
            <p:cNvSpPr>
              <a:spLocks noChangeArrowheads="1"/>
            </p:cNvSpPr>
            <p:nvPr/>
          </p:nvSpPr>
          <p:spPr bwMode="auto">
            <a:xfrm>
              <a:off x="2035" y="3134"/>
              <a:ext cx="42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71" name="Rectangle 96"/>
            <p:cNvSpPr>
              <a:spLocks noChangeArrowheads="1"/>
            </p:cNvSpPr>
            <p:nvPr/>
          </p:nvSpPr>
          <p:spPr bwMode="auto">
            <a:xfrm>
              <a:off x="2073" y="3120"/>
              <a:ext cx="51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dirty="0">
                  <a:solidFill>
                    <a:srgbClr val="FFFFFF"/>
                  </a:solidFill>
                  <a:latin typeface="Comic Sans MS" charset="0"/>
                  <a:ea typeface="ＭＳ Ｐゴシック" charset="0"/>
                </a:rPr>
                <a:t>#140 sand</a:t>
              </a:r>
              <a:endParaRPr lang="en-US" b="1" dirty="0">
                <a:solidFill>
                  <a:srgbClr val="FFFFFF"/>
                </a:solidFill>
                <a:latin typeface="Verdana" charset="0"/>
                <a:ea typeface="ＭＳ Ｐゴシック" charset="0"/>
              </a:endParaRPr>
            </a:p>
          </p:txBody>
        </p:sp>
        <p:sp>
          <p:nvSpPr>
            <p:cNvPr id="33872" name="Rectangle 97"/>
            <p:cNvSpPr>
              <a:spLocks noChangeArrowheads="1"/>
            </p:cNvSpPr>
            <p:nvPr/>
          </p:nvSpPr>
          <p:spPr bwMode="auto">
            <a:xfrm>
              <a:off x="541" y="2343"/>
              <a:ext cx="52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73" name="Rectangle 98"/>
            <p:cNvSpPr>
              <a:spLocks noChangeArrowheads="1"/>
            </p:cNvSpPr>
            <p:nvPr/>
          </p:nvSpPr>
          <p:spPr bwMode="auto">
            <a:xfrm>
              <a:off x="574" y="2356"/>
              <a:ext cx="69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74" name="Rectangle 99"/>
            <p:cNvSpPr>
              <a:spLocks noChangeArrowheads="1"/>
            </p:cNvSpPr>
            <p:nvPr/>
          </p:nvSpPr>
          <p:spPr bwMode="auto">
            <a:xfrm>
              <a:off x="625" y="2342"/>
              <a:ext cx="26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dirty="0">
                  <a:solidFill>
                    <a:srgbClr val="FFFFFF"/>
                  </a:solidFill>
                  <a:latin typeface="Comic Sans MS" charset="0"/>
                  <a:ea typeface="ＭＳ Ｐゴシック" charset="0"/>
                </a:rPr>
                <a:t>1,1,2</a:t>
              </a:r>
              <a:endParaRPr lang="en-US" b="1" dirty="0">
                <a:solidFill>
                  <a:srgbClr val="FFFFFF"/>
                </a:solidFill>
                <a:latin typeface="Verdana" charset="0"/>
                <a:ea typeface="ＭＳ Ｐゴシック" charset="0"/>
              </a:endParaRPr>
            </a:p>
          </p:txBody>
        </p:sp>
        <p:sp>
          <p:nvSpPr>
            <p:cNvPr id="33875" name="Rectangle 100"/>
            <p:cNvSpPr>
              <a:spLocks noChangeArrowheads="1"/>
            </p:cNvSpPr>
            <p:nvPr/>
          </p:nvSpPr>
          <p:spPr bwMode="auto">
            <a:xfrm>
              <a:off x="771" y="2342"/>
              <a:ext cx="6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dirty="0">
                  <a:solidFill>
                    <a:srgbClr val="FFFFFF"/>
                  </a:solidFill>
                  <a:latin typeface="Comic Sans MS" charset="0"/>
                  <a:ea typeface="ＭＳ Ｐゴシック" charset="0"/>
                </a:rPr>
                <a:t>-</a:t>
              </a:r>
              <a:endParaRPr lang="en-US" b="1" dirty="0">
                <a:solidFill>
                  <a:srgbClr val="FFFFFF"/>
                </a:solidFill>
                <a:latin typeface="Verdana" charset="0"/>
                <a:ea typeface="ＭＳ Ｐゴシック" charset="0"/>
              </a:endParaRPr>
            </a:p>
          </p:txBody>
        </p:sp>
        <p:sp>
          <p:nvSpPr>
            <p:cNvPr id="33876" name="Rectangle 101"/>
            <p:cNvSpPr>
              <a:spLocks noChangeArrowheads="1"/>
            </p:cNvSpPr>
            <p:nvPr/>
          </p:nvSpPr>
          <p:spPr bwMode="auto">
            <a:xfrm>
              <a:off x="789" y="2769"/>
              <a:ext cx="64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dirty="0">
                  <a:solidFill>
                    <a:srgbClr val="FFFFFF"/>
                  </a:solidFill>
                  <a:latin typeface="Comic Sans MS" charset="0"/>
                  <a:ea typeface="ＭＳ Ｐゴシック" charset="0"/>
                </a:rPr>
                <a:t> TCA DNAPL </a:t>
              </a:r>
              <a:endParaRPr lang="en-US" b="1" dirty="0">
                <a:solidFill>
                  <a:srgbClr val="FFFFFF"/>
                </a:solidFill>
                <a:latin typeface="Verdana" charset="0"/>
                <a:ea typeface="ＭＳ Ｐゴシック" charset="0"/>
              </a:endParaRPr>
            </a:p>
          </p:txBody>
        </p:sp>
        <p:sp>
          <p:nvSpPr>
            <p:cNvPr id="33877" name="Rectangle 102"/>
            <p:cNvSpPr>
              <a:spLocks noChangeArrowheads="1"/>
            </p:cNvSpPr>
            <p:nvPr/>
          </p:nvSpPr>
          <p:spPr bwMode="auto">
            <a:xfrm>
              <a:off x="574" y="2467"/>
              <a:ext cx="617"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78" name="Rectangle 103"/>
            <p:cNvSpPr>
              <a:spLocks noChangeArrowheads="1"/>
            </p:cNvSpPr>
            <p:nvPr/>
          </p:nvSpPr>
          <p:spPr bwMode="auto">
            <a:xfrm>
              <a:off x="618" y="2452"/>
              <a:ext cx="81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dirty="0">
                  <a:solidFill>
                    <a:srgbClr val="FFFFFF"/>
                  </a:solidFill>
                  <a:latin typeface="Comic Sans MS" charset="0"/>
                  <a:ea typeface="ＭＳ Ｐゴシック" charset="0"/>
                </a:rPr>
                <a:t>Pool 2.5 x 10 cm</a:t>
              </a:r>
              <a:endParaRPr lang="en-US" b="1" dirty="0">
                <a:solidFill>
                  <a:srgbClr val="FFFFFF"/>
                </a:solidFill>
                <a:latin typeface="Verdana" charset="0"/>
                <a:ea typeface="ＭＳ Ｐゴシック" charset="0"/>
              </a:endParaRPr>
            </a:p>
          </p:txBody>
        </p:sp>
        <p:sp>
          <p:nvSpPr>
            <p:cNvPr id="33879" name="Line 104"/>
            <p:cNvSpPr>
              <a:spLocks noChangeShapeType="1"/>
            </p:cNvSpPr>
            <p:nvPr/>
          </p:nvSpPr>
          <p:spPr bwMode="auto">
            <a:xfrm>
              <a:off x="1677" y="3196"/>
              <a:ext cx="1" cy="344"/>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33880" name="Freeform 105"/>
            <p:cNvSpPr>
              <a:spLocks/>
            </p:cNvSpPr>
            <p:nvPr/>
          </p:nvSpPr>
          <p:spPr bwMode="auto">
            <a:xfrm>
              <a:off x="1653" y="3530"/>
              <a:ext cx="44" cy="53"/>
            </a:xfrm>
            <a:custGeom>
              <a:avLst/>
              <a:gdLst>
                <a:gd name="T0" fmla="*/ 0 w 44"/>
                <a:gd name="T1" fmla="*/ 0 h 53"/>
                <a:gd name="T2" fmla="*/ 24 w 44"/>
                <a:gd name="T3" fmla="*/ 53 h 53"/>
                <a:gd name="T4" fmla="*/ 44 w 44"/>
                <a:gd name="T5" fmla="*/ 0 h 53"/>
                <a:gd name="T6" fmla="*/ 0 w 44"/>
                <a:gd name="T7" fmla="*/ 0 h 53"/>
                <a:gd name="T8" fmla="*/ 0 60000 65536"/>
                <a:gd name="T9" fmla="*/ 0 60000 65536"/>
                <a:gd name="T10" fmla="*/ 0 60000 65536"/>
                <a:gd name="T11" fmla="*/ 0 60000 65536"/>
                <a:gd name="T12" fmla="*/ 0 w 44"/>
                <a:gd name="T13" fmla="*/ 0 h 53"/>
                <a:gd name="T14" fmla="*/ 44 w 44"/>
                <a:gd name="T15" fmla="*/ 53 h 53"/>
              </a:gdLst>
              <a:ahLst/>
              <a:cxnLst>
                <a:cxn ang="T8">
                  <a:pos x="T0" y="T1"/>
                </a:cxn>
                <a:cxn ang="T9">
                  <a:pos x="T2" y="T3"/>
                </a:cxn>
                <a:cxn ang="T10">
                  <a:pos x="T4" y="T5"/>
                </a:cxn>
                <a:cxn ang="T11">
                  <a:pos x="T6" y="T7"/>
                </a:cxn>
              </a:cxnLst>
              <a:rect l="T12" t="T13" r="T14" b="T15"/>
              <a:pathLst>
                <a:path w="44" h="53">
                  <a:moveTo>
                    <a:pt x="0" y="0"/>
                  </a:moveTo>
                  <a:lnTo>
                    <a:pt x="24" y="53"/>
                  </a:lnTo>
                  <a:lnTo>
                    <a:pt x="4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33881" name="Line 106"/>
            <p:cNvSpPr>
              <a:spLocks noChangeShapeType="1"/>
            </p:cNvSpPr>
            <p:nvPr/>
          </p:nvSpPr>
          <p:spPr bwMode="auto">
            <a:xfrm>
              <a:off x="1677" y="3196"/>
              <a:ext cx="1" cy="344"/>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33882" name="Freeform 107"/>
            <p:cNvSpPr>
              <a:spLocks/>
            </p:cNvSpPr>
            <p:nvPr/>
          </p:nvSpPr>
          <p:spPr bwMode="auto">
            <a:xfrm>
              <a:off x="1653" y="3530"/>
              <a:ext cx="44" cy="53"/>
            </a:xfrm>
            <a:custGeom>
              <a:avLst/>
              <a:gdLst>
                <a:gd name="T0" fmla="*/ 0 w 44"/>
                <a:gd name="T1" fmla="*/ 0 h 53"/>
                <a:gd name="T2" fmla="*/ 24 w 44"/>
                <a:gd name="T3" fmla="*/ 53 h 53"/>
                <a:gd name="T4" fmla="*/ 44 w 44"/>
                <a:gd name="T5" fmla="*/ 0 h 53"/>
                <a:gd name="T6" fmla="*/ 0 w 44"/>
                <a:gd name="T7" fmla="*/ 0 h 53"/>
                <a:gd name="T8" fmla="*/ 0 60000 65536"/>
                <a:gd name="T9" fmla="*/ 0 60000 65536"/>
                <a:gd name="T10" fmla="*/ 0 60000 65536"/>
                <a:gd name="T11" fmla="*/ 0 60000 65536"/>
                <a:gd name="T12" fmla="*/ 0 w 44"/>
                <a:gd name="T13" fmla="*/ 0 h 53"/>
                <a:gd name="T14" fmla="*/ 44 w 44"/>
                <a:gd name="T15" fmla="*/ 53 h 53"/>
              </a:gdLst>
              <a:ahLst/>
              <a:cxnLst>
                <a:cxn ang="T8">
                  <a:pos x="T0" y="T1"/>
                </a:cxn>
                <a:cxn ang="T9">
                  <a:pos x="T2" y="T3"/>
                </a:cxn>
                <a:cxn ang="T10">
                  <a:pos x="T4" y="T5"/>
                </a:cxn>
                <a:cxn ang="T11">
                  <a:pos x="T6" y="T7"/>
                </a:cxn>
              </a:cxnLst>
              <a:rect l="T12" t="T13" r="T14" b="T15"/>
              <a:pathLst>
                <a:path w="44" h="53">
                  <a:moveTo>
                    <a:pt x="0" y="0"/>
                  </a:moveTo>
                  <a:lnTo>
                    <a:pt x="24" y="53"/>
                  </a:lnTo>
                  <a:lnTo>
                    <a:pt x="4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33883" name="Line 108"/>
            <p:cNvSpPr>
              <a:spLocks noChangeShapeType="1"/>
            </p:cNvSpPr>
            <p:nvPr/>
          </p:nvSpPr>
          <p:spPr bwMode="auto">
            <a:xfrm flipV="1">
              <a:off x="1677" y="2813"/>
              <a:ext cx="1" cy="16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33884" name="Freeform 109"/>
            <p:cNvSpPr>
              <a:spLocks/>
            </p:cNvSpPr>
            <p:nvPr/>
          </p:nvSpPr>
          <p:spPr bwMode="auto">
            <a:xfrm>
              <a:off x="1656" y="2770"/>
              <a:ext cx="44" cy="53"/>
            </a:xfrm>
            <a:custGeom>
              <a:avLst/>
              <a:gdLst>
                <a:gd name="T0" fmla="*/ 44 w 44"/>
                <a:gd name="T1" fmla="*/ 53 h 53"/>
                <a:gd name="T2" fmla="*/ 21 w 44"/>
                <a:gd name="T3" fmla="*/ 0 h 53"/>
                <a:gd name="T4" fmla="*/ 0 w 44"/>
                <a:gd name="T5" fmla="*/ 53 h 53"/>
                <a:gd name="T6" fmla="*/ 44 w 44"/>
                <a:gd name="T7" fmla="*/ 53 h 53"/>
                <a:gd name="T8" fmla="*/ 0 60000 65536"/>
                <a:gd name="T9" fmla="*/ 0 60000 65536"/>
                <a:gd name="T10" fmla="*/ 0 60000 65536"/>
                <a:gd name="T11" fmla="*/ 0 60000 65536"/>
                <a:gd name="T12" fmla="*/ 0 w 44"/>
                <a:gd name="T13" fmla="*/ 0 h 53"/>
                <a:gd name="T14" fmla="*/ 44 w 44"/>
                <a:gd name="T15" fmla="*/ 53 h 53"/>
              </a:gdLst>
              <a:ahLst/>
              <a:cxnLst>
                <a:cxn ang="T8">
                  <a:pos x="T0" y="T1"/>
                </a:cxn>
                <a:cxn ang="T9">
                  <a:pos x="T2" y="T3"/>
                </a:cxn>
                <a:cxn ang="T10">
                  <a:pos x="T4" y="T5"/>
                </a:cxn>
                <a:cxn ang="T11">
                  <a:pos x="T6" y="T7"/>
                </a:cxn>
              </a:cxnLst>
              <a:rect l="T12" t="T13" r="T14" b="T15"/>
              <a:pathLst>
                <a:path w="44" h="53">
                  <a:moveTo>
                    <a:pt x="44" y="53"/>
                  </a:moveTo>
                  <a:lnTo>
                    <a:pt x="21" y="0"/>
                  </a:lnTo>
                  <a:lnTo>
                    <a:pt x="0" y="53"/>
                  </a:lnTo>
                  <a:lnTo>
                    <a:pt x="44"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33885" name="Line 110"/>
            <p:cNvSpPr>
              <a:spLocks noChangeShapeType="1"/>
            </p:cNvSpPr>
            <p:nvPr/>
          </p:nvSpPr>
          <p:spPr bwMode="auto">
            <a:xfrm flipV="1">
              <a:off x="1677" y="2813"/>
              <a:ext cx="1" cy="16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33886" name="Freeform 111"/>
            <p:cNvSpPr>
              <a:spLocks/>
            </p:cNvSpPr>
            <p:nvPr/>
          </p:nvSpPr>
          <p:spPr bwMode="auto">
            <a:xfrm>
              <a:off x="1656" y="2770"/>
              <a:ext cx="44" cy="53"/>
            </a:xfrm>
            <a:custGeom>
              <a:avLst/>
              <a:gdLst>
                <a:gd name="T0" fmla="*/ 44 w 44"/>
                <a:gd name="T1" fmla="*/ 53 h 53"/>
                <a:gd name="T2" fmla="*/ 21 w 44"/>
                <a:gd name="T3" fmla="*/ 0 h 53"/>
                <a:gd name="T4" fmla="*/ 0 w 44"/>
                <a:gd name="T5" fmla="*/ 53 h 53"/>
                <a:gd name="T6" fmla="*/ 44 w 44"/>
                <a:gd name="T7" fmla="*/ 53 h 53"/>
                <a:gd name="T8" fmla="*/ 0 60000 65536"/>
                <a:gd name="T9" fmla="*/ 0 60000 65536"/>
                <a:gd name="T10" fmla="*/ 0 60000 65536"/>
                <a:gd name="T11" fmla="*/ 0 60000 65536"/>
                <a:gd name="T12" fmla="*/ 0 w 44"/>
                <a:gd name="T13" fmla="*/ 0 h 53"/>
                <a:gd name="T14" fmla="*/ 44 w 44"/>
                <a:gd name="T15" fmla="*/ 53 h 53"/>
              </a:gdLst>
              <a:ahLst/>
              <a:cxnLst>
                <a:cxn ang="T8">
                  <a:pos x="T0" y="T1"/>
                </a:cxn>
                <a:cxn ang="T9">
                  <a:pos x="T2" y="T3"/>
                </a:cxn>
                <a:cxn ang="T10">
                  <a:pos x="T4" y="T5"/>
                </a:cxn>
                <a:cxn ang="T11">
                  <a:pos x="T6" y="T7"/>
                </a:cxn>
              </a:cxnLst>
              <a:rect l="T12" t="T13" r="T14" b="T15"/>
              <a:pathLst>
                <a:path w="44" h="53">
                  <a:moveTo>
                    <a:pt x="44" y="53"/>
                  </a:moveTo>
                  <a:lnTo>
                    <a:pt x="21" y="0"/>
                  </a:lnTo>
                  <a:lnTo>
                    <a:pt x="0" y="53"/>
                  </a:lnTo>
                  <a:lnTo>
                    <a:pt x="44"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33887" name="Rectangle 112"/>
            <p:cNvSpPr>
              <a:spLocks noChangeArrowheads="1"/>
            </p:cNvSpPr>
            <p:nvPr/>
          </p:nvSpPr>
          <p:spPr bwMode="auto">
            <a:xfrm>
              <a:off x="1569" y="3021"/>
              <a:ext cx="210"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88" name="Rectangle 113"/>
            <p:cNvSpPr>
              <a:spLocks noChangeArrowheads="1"/>
            </p:cNvSpPr>
            <p:nvPr/>
          </p:nvSpPr>
          <p:spPr bwMode="auto">
            <a:xfrm>
              <a:off x="1602" y="3028"/>
              <a:ext cx="24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89" name="Rectangle 114"/>
            <p:cNvSpPr>
              <a:spLocks noChangeArrowheads="1"/>
            </p:cNvSpPr>
            <p:nvPr/>
          </p:nvSpPr>
          <p:spPr bwMode="auto">
            <a:xfrm>
              <a:off x="1630" y="3014"/>
              <a:ext cx="28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dirty="0">
                  <a:solidFill>
                    <a:srgbClr val="FFFFFF"/>
                  </a:solidFill>
                  <a:latin typeface="Comic Sans MS" charset="0"/>
                  <a:ea typeface="ＭＳ Ｐゴシック" charset="0"/>
                </a:rPr>
                <a:t>18 cm</a:t>
              </a:r>
              <a:endParaRPr lang="en-US" b="1" dirty="0">
                <a:solidFill>
                  <a:srgbClr val="FFFFFF"/>
                </a:solidFill>
                <a:latin typeface="Verdana" charset="0"/>
                <a:ea typeface="ＭＳ Ｐゴシック" charset="0"/>
              </a:endParaRPr>
            </a:p>
          </p:txBody>
        </p:sp>
        <p:grpSp>
          <p:nvGrpSpPr>
            <p:cNvPr id="33890" name="Group 115"/>
            <p:cNvGrpSpPr>
              <a:grpSpLocks/>
            </p:cNvGrpSpPr>
            <p:nvPr/>
          </p:nvGrpSpPr>
          <p:grpSpPr bwMode="auto">
            <a:xfrm>
              <a:off x="973" y="2634"/>
              <a:ext cx="406" cy="105"/>
              <a:chOff x="933" y="2594"/>
              <a:chExt cx="406" cy="105"/>
            </a:xfrm>
          </p:grpSpPr>
          <p:sp>
            <p:nvSpPr>
              <p:cNvPr id="33911" name="Rectangle 116"/>
              <p:cNvSpPr>
                <a:spLocks noChangeArrowheads="1"/>
              </p:cNvSpPr>
              <p:nvPr/>
            </p:nvSpPr>
            <p:spPr bwMode="auto">
              <a:xfrm>
                <a:off x="933" y="2594"/>
                <a:ext cx="406" cy="10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912" name="Rectangle 117"/>
              <p:cNvSpPr>
                <a:spLocks noChangeArrowheads="1"/>
              </p:cNvSpPr>
              <p:nvPr/>
            </p:nvSpPr>
            <p:spPr bwMode="auto">
              <a:xfrm>
                <a:off x="933" y="2594"/>
                <a:ext cx="406" cy="10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913" name="Rectangle 118"/>
              <p:cNvSpPr>
                <a:spLocks noChangeArrowheads="1"/>
              </p:cNvSpPr>
              <p:nvPr/>
            </p:nvSpPr>
            <p:spPr bwMode="auto">
              <a:xfrm>
                <a:off x="933" y="2594"/>
                <a:ext cx="406" cy="10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grpSp>
        <p:sp>
          <p:nvSpPr>
            <p:cNvPr id="33891" name="Rectangle 119"/>
            <p:cNvSpPr>
              <a:spLocks noChangeArrowheads="1"/>
            </p:cNvSpPr>
            <p:nvPr/>
          </p:nvSpPr>
          <p:spPr bwMode="auto">
            <a:xfrm>
              <a:off x="973" y="2634"/>
              <a:ext cx="408" cy="106"/>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b="1" dirty="0">
                <a:solidFill>
                  <a:srgbClr val="FFFFFF"/>
                </a:solidFill>
                <a:ea typeface="ＭＳ Ｐゴシック" charset="0"/>
              </a:endParaRPr>
            </a:p>
          </p:txBody>
        </p:sp>
        <p:sp>
          <p:nvSpPr>
            <p:cNvPr id="33892" name="Rectangle 120"/>
            <p:cNvSpPr>
              <a:spLocks noChangeArrowheads="1"/>
            </p:cNvSpPr>
            <p:nvPr/>
          </p:nvSpPr>
          <p:spPr bwMode="auto">
            <a:xfrm>
              <a:off x="973" y="2634"/>
              <a:ext cx="406" cy="10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93" name="Rectangle 121"/>
            <p:cNvSpPr>
              <a:spLocks noChangeArrowheads="1"/>
            </p:cNvSpPr>
            <p:nvPr/>
          </p:nvSpPr>
          <p:spPr bwMode="auto">
            <a:xfrm>
              <a:off x="973" y="2634"/>
              <a:ext cx="406" cy="10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94" name="Rectangle 122"/>
            <p:cNvSpPr>
              <a:spLocks noChangeArrowheads="1"/>
            </p:cNvSpPr>
            <p:nvPr/>
          </p:nvSpPr>
          <p:spPr bwMode="auto">
            <a:xfrm>
              <a:off x="973" y="2634"/>
              <a:ext cx="406" cy="10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95" name="Rectangle 123"/>
            <p:cNvSpPr>
              <a:spLocks noChangeArrowheads="1"/>
            </p:cNvSpPr>
            <p:nvPr/>
          </p:nvSpPr>
          <p:spPr bwMode="auto">
            <a:xfrm>
              <a:off x="973" y="2634"/>
              <a:ext cx="406" cy="10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96" name="Rectangle 124"/>
            <p:cNvSpPr>
              <a:spLocks noChangeArrowheads="1"/>
            </p:cNvSpPr>
            <p:nvPr/>
          </p:nvSpPr>
          <p:spPr bwMode="auto">
            <a:xfrm>
              <a:off x="973" y="2634"/>
              <a:ext cx="406" cy="10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97" name="Rectangle 125"/>
            <p:cNvSpPr>
              <a:spLocks noChangeArrowheads="1"/>
            </p:cNvSpPr>
            <p:nvPr/>
          </p:nvSpPr>
          <p:spPr bwMode="auto">
            <a:xfrm>
              <a:off x="973" y="2634"/>
              <a:ext cx="406" cy="10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898" name="Rectangle 126"/>
            <p:cNvSpPr>
              <a:spLocks noChangeArrowheads="1"/>
            </p:cNvSpPr>
            <p:nvPr/>
          </p:nvSpPr>
          <p:spPr bwMode="auto">
            <a:xfrm>
              <a:off x="973" y="2634"/>
              <a:ext cx="408" cy="106"/>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b="1" dirty="0">
                <a:solidFill>
                  <a:srgbClr val="FFFFFF"/>
                </a:solidFill>
                <a:ea typeface="ＭＳ Ｐゴシック" charset="0"/>
              </a:endParaRPr>
            </a:p>
          </p:txBody>
        </p:sp>
        <p:grpSp>
          <p:nvGrpSpPr>
            <p:cNvPr id="33899" name="Group 127"/>
            <p:cNvGrpSpPr>
              <a:grpSpLocks/>
            </p:cNvGrpSpPr>
            <p:nvPr/>
          </p:nvGrpSpPr>
          <p:grpSpPr bwMode="auto">
            <a:xfrm>
              <a:off x="621" y="1854"/>
              <a:ext cx="1273" cy="863"/>
              <a:chOff x="581" y="1814"/>
              <a:chExt cx="1273" cy="863"/>
            </a:xfrm>
          </p:grpSpPr>
          <p:sp>
            <p:nvSpPr>
              <p:cNvPr id="33900" name="Line 128"/>
              <p:cNvSpPr>
                <a:spLocks noChangeShapeType="1"/>
              </p:cNvSpPr>
              <p:nvPr/>
            </p:nvSpPr>
            <p:spPr bwMode="auto">
              <a:xfrm>
                <a:off x="825" y="2554"/>
                <a:ext cx="297" cy="9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33901" name="Freeform 129"/>
              <p:cNvSpPr>
                <a:spLocks/>
              </p:cNvSpPr>
              <p:nvPr/>
            </p:nvSpPr>
            <p:spPr bwMode="auto">
              <a:xfrm>
                <a:off x="1113" y="2629"/>
                <a:ext cx="37" cy="48"/>
              </a:xfrm>
              <a:custGeom>
                <a:avLst/>
                <a:gdLst>
                  <a:gd name="T0" fmla="*/ 0 w 37"/>
                  <a:gd name="T1" fmla="*/ 48 h 48"/>
                  <a:gd name="T2" fmla="*/ 37 w 37"/>
                  <a:gd name="T3" fmla="*/ 31 h 48"/>
                  <a:gd name="T4" fmla="*/ 6 w 37"/>
                  <a:gd name="T5" fmla="*/ 0 h 48"/>
                  <a:gd name="T6" fmla="*/ 0 w 37"/>
                  <a:gd name="T7" fmla="*/ 48 h 48"/>
                  <a:gd name="T8" fmla="*/ 0 60000 65536"/>
                  <a:gd name="T9" fmla="*/ 0 60000 65536"/>
                  <a:gd name="T10" fmla="*/ 0 60000 65536"/>
                  <a:gd name="T11" fmla="*/ 0 60000 65536"/>
                  <a:gd name="T12" fmla="*/ 0 w 37"/>
                  <a:gd name="T13" fmla="*/ 0 h 48"/>
                  <a:gd name="T14" fmla="*/ 37 w 37"/>
                  <a:gd name="T15" fmla="*/ 48 h 48"/>
                </a:gdLst>
                <a:ahLst/>
                <a:cxnLst>
                  <a:cxn ang="T8">
                    <a:pos x="T0" y="T1"/>
                  </a:cxn>
                  <a:cxn ang="T9">
                    <a:pos x="T2" y="T3"/>
                  </a:cxn>
                  <a:cxn ang="T10">
                    <a:pos x="T4" y="T5"/>
                  </a:cxn>
                  <a:cxn ang="T11">
                    <a:pos x="T6" y="T7"/>
                  </a:cxn>
                </a:cxnLst>
                <a:rect l="T12" t="T13" r="T14" b="T15"/>
                <a:pathLst>
                  <a:path w="37" h="48">
                    <a:moveTo>
                      <a:pt x="0" y="48"/>
                    </a:moveTo>
                    <a:lnTo>
                      <a:pt x="37" y="31"/>
                    </a:lnTo>
                    <a:lnTo>
                      <a:pt x="6" y="0"/>
                    </a:lnTo>
                    <a:lnTo>
                      <a:pt x="0"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33902" name="Line 130"/>
              <p:cNvSpPr>
                <a:spLocks noChangeShapeType="1"/>
              </p:cNvSpPr>
              <p:nvPr/>
            </p:nvSpPr>
            <p:spPr bwMode="auto">
              <a:xfrm>
                <a:off x="825" y="2554"/>
                <a:ext cx="297" cy="97"/>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33903" name="Freeform 131"/>
              <p:cNvSpPr>
                <a:spLocks/>
              </p:cNvSpPr>
              <p:nvPr/>
            </p:nvSpPr>
            <p:spPr bwMode="auto">
              <a:xfrm>
                <a:off x="1113" y="2629"/>
                <a:ext cx="37" cy="48"/>
              </a:xfrm>
              <a:custGeom>
                <a:avLst/>
                <a:gdLst>
                  <a:gd name="T0" fmla="*/ 0 w 37"/>
                  <a:gd name="T1" fmla="*/ 48 h 48"/>
                  <a:gd name="T2" fmla="*/ 37 w 37"/>
                  <a:gd name="T3" fmla="*/ 31 h 48"/>
                  <a:gd name="T4" fmla="*/ 6 w 37"/>
                  <a:gd name="T5" fmla="*/ 0 h 48"/>
                  <a:gd name="T6" fmla="*/ 0 w 37"/>
                  <a:gd name="T7" fmla="*/ 48 h 48"/>
                  <a:gd name="T8" fmla="*/ 0 60000 65536"/>
                  <a:gd name="T9" fmla="*/ 0 60000 65536"/>
                  <a:gd name="T10" fmla="*/ 0 60000 65536"/>
                  <a:gd name="T11" fmla="*/ 0 60000 65536"/>
                  <a:gd name="T12" fmla="*/ 0 w 37"/>
                  <a:gd name="T13" fmla="*/ 0 h 48"/>
                  <a:gd name="T14" fmla="*/ 37 w 37"/>
                  <a:gd name="T15" fmla="*/ 48 h 48"/>
                </a:gdLst>
                <a:ahLst/>
                <a:cxnLst>
                  <a:cxn ang="T8">
                    <a:pos x="T0" y="T1"/>
                  </a:cxn>
                  <a:cxn ang="T9">
                    <a:pos x="T2" y="T3"/>
                  </a:cxn>
                  <a:cxn ang="T10">
                    <a:pos x="T4" y="T5"/>
                  </a:cxn>
                  <a:cxn ang="T11">
                    <a:pos x="T6" y="T7"/>
                  </a:cxn>
                </a:cxnLst>
                <a:rect l="T12" t="T13" r="T14" b="T15"/>
                <a:pathLst>
                  <a:path w="37" h="48">
                    <a:moveTo>
                      <a:pt x="0" y="48"/>
                    </a:moveTo>
                    <a:lnTo>
                      <a:pt x="37" y="31"/>
                    </a:lnTo>
                    <a:lnTo>
                      <a:pt x="6" y="0"/>
                    </a:lnTo>
                    <a:lnTo>
                      <a:pt x="0"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33904" name="Freeform 132"/>
              <p:cNvSpPr>
                <a:spLocks/>
              </p:cNvSpPr>
              <p:nvPr/>
            </p:nvSpPr>
            <p:spPr bwMode="auto">
              <a:xfrm>
                <a:off x="581" y="1820"/>
                <a:ext cx="271" cy="71"/>
              </a:xfrm>
              <a:custGeom>
                <a:avLst/>
                <a:gdLst>
                  <a:gd name="T0" fmla="*/ 203 w 271"/>
                  <a:gd name="T1" fmla="*/ 0 h 71"/>
                  <a:gd name="T2" fmla="*/ 203 w 271"/>
                  <a:gd name="T3" fmla="*/ 18 h 71"/>
                  <a:gd name="T4" fmla="*/ 0 w 271"/>
                  <a:gd name="T5" fmla="*/ 18 h 71"/>
                  <a:gd name="T6" fmla="*/ 0 w 271"/>
                  <a:gd name="T7" fmla="*/ 53 h 71"/>
                  <a:gd name="T8" fmla="*/ 203 w 271"/>
                  <a:gd name="T9" fmla="*/ 53 h 71"/>
                  <a:gd name="T10" fmla="*/ 203 w 271"/>
                  <a:gd name="T11" fmla="*/ 71 h 71"/>
                  <a:gd name="T12" fmla="*/ 271 w 271"/>
                  <a:gd name="T13" fmla="*/ 35 h 71"/>
                  <a:gd name="T14" fmla="*/ 203 w 271"/>
                  <a:gd name="T15" fmla="*/ 0 h 71"/>
                  <a:gd name="T16" fmla="*/ 0 60000 65536"/>
                  <a:gd name="T17" fmla="*/ 0 60000 65536"/>
                  <a:gd name="T18" fmla="*/ 0 60000 65536"/>
                  <a:gd name="T19" fmla="*/ 0 60000 65536"/>
                  <a:gd name="T20" fmla="*/ 0 60000 65536"/>
                  <a:gd name="T21" fmla="*/ 0 60000 65536"/>
                  <a:gd name="T22" fmla="*/ 0 60000 65536"/>
                  <a:gd name="T23" fmla="*/ 0 60000 65536"/>
                  <a:gd name="T24" fmla="*/ 0 w 271"/>
                  <a:gd name="T25" fmla="*/ 0 h 71"/>
                  <a:gd name="T26" fmla="*/ 271 w 271"/>
                  <a:gd name="T27" fmla="*/ 71 h 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1" h="71">
                    <a:moveTo>
                      <a:pt x="203" y="0"/>
                    </a:moveTo>
                    <a:lnTo>
                      <a:pt x="203" y="18"/>
                    </a:lnTo>
                    <a:lnTo>
                      <a:pt x="0" y="18"/>
                    </a:lnTo>
                    <a:lnTo>
                      <a:pt x="0" y="53"/>
                    </a:lnTo>
                    <a:lnTo>
                      <a:pt x="203" y="53"/>
                    </a:lnTo>
                    <a:lnTo>
                      <a:pt x="203" y="71"/>
                    </a:lnTo>
                    <a:lnTo>
                      <a:pt x="271" y="35"/>
                    </a:lnTo>
                    <a:lnTo>
                      <a:pt x="203" y="0"/>
                    </a:lnTo>
                    <a:close/>
                  </a:path>
                </a:pathLst>
              </a:custGeom>
              <a:solidFill>
                <a:srgbClr val="000080"/>
              </a:solidFill>
              <a:ln w="4763">
                <a:solidFill>
                  <a:srgbClr val="000000"/>
                </a:solidFill>
                <a:round/>
                <a:headEnd/>
                <a:tailEnd/>
              </a:ln>
            </p:spPr>
            <p:txBody>
              <a:bodyPr/>
              <a:lstStyle/>
              <a:p>
                <a:endParaRPr lang="en-US" dirty="0">
                  <a:solidFill>
                    <a:srgbClr val="FFFF00"/>
                  </a:solidFill>
                  <a:ea typeface="ＭＳ Ｐゴシック" charset="0"/>
                </a:endParaRPr>
              </a:p>
            </p:txBody>
          </p:sp>
          <p:sp>
            <p:nvSpPr>
              <p:cNvPr id="33905" name="Line 133"/>
              <p:cNvSpPr>
                <a:spLocks noChangeShapeType="1"/>
              </p:cNvSpPr>
              <p:nvPr/>
            </p:nvSpPr>
            <p:spPr bwMode="auto">
              <a:xfrm>
                <a:off x="1853" y="2277"/>
                <a:ext cx="1" cy="14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33906" name="Rectangle 134"/>
              <p:cNvSpPr>
                <a:spLocks noChangeArrowheads="1"/>
              </p:cNvSpPr>
              <p:nvPr/>
            </p:nvSpPr>
            <p:spPr bwMode="auto">
              <a:xfrm>
                <a:off x="906" y="1820"/>
                <a:ext cx="40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907" name="Rectangle 135"/>
              <p:cNvSpPr>
                <a:spLocks noChangeArrowheads="1"/>
              </p:cNvSpPr>
              <p:nvPr/>
            </p:nvSpPr>
            <p:spPr bwMode="auto">
              <a:xfrm>
                <a:off x="941" y="1829"/>
                <a:ext cx="532"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908" name="Rectangle 136"/>
              <p:cNvSpPr>
                <a:spLocks noChangeArrowheads="1"/>
              </p:cNvSpPr>
              <p:nvPr/>
            </p:nvSpPr>
            <p:spPr bwMode="auto">
              <a:xfrm>
                <a:off x="982" y="1814"/>
                <a:ext cx="62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dirty="0">
                    <a:solidFill>
                      <a:srgbClr val="FFFFFF"/>
                    </a:solidFill>
                    <a:latin typeface="Comic Sans MS" charset="0"/>
                    <a:ea typeface="ＭＳ Ｐゴシック" charset="0"/>
                  </a:rPr>
                  <a:t>Groundwater </a:t>
                </a:r>
                <a:endParaRPr lang="en-US" b="1" dirty="0">
                  <a:solidFill>
                    <a:srgbClr val="FFFFFF"/>
                  </a:solidFill>
                  <a:latin typeface="Verdana" charset="0"/>
                  <a:ea typeface="ＭＳ Ｐゴシック" charset="0"/>
                </a:endParaRPr>
              </a:p>
            </p:txBody>
          </p:sp>
          <p:sp>
            <p:nvSpPr>
              <p:cNvPr id="33909" name="Rectangle 137"/>
              <p:cNvSpPr>
                <a:spLocks noChangeArrowheads="1"/>
              </p:cNvSpPr>
              <p:nvPr/>
            </p:nvSpPr>
            <p:spPr bwMode="auto">
              <a:xfrm>
                <a:off x="945" y="1942"/>
                <a:ext cx="505"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FFFFFF"/>
                  </a:solidFill>
                  <a:ea typeface="ＭＳ Ｐゴシック" charset="0"/>
                </a:endParaRPr>
              </a:p>
            </p:txBody>
          </p:sp>
          <p:sp>
            <p:nvSpPr>
              <p:cNvPr id="33910" name="Rectangle 138"/>
              <p:cNvSpPr>
                <a:spLocks noChangeArrowheads="1"/>
              </p:cNvSpPr>
              <p:nvPr/>
            </p:nvSpPr>
            <p:spPr bwMode="auto">
              <a:xfrm>
                <a:off x="945" y="1928"/>
                <a:ext cx="75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dirty="0">
                    <a:solidFill>
                      <a:srgbClr val="FFFFFF"/>
                    </a:solidFill>
                    <a:latin typeface="Comic Sans MS" charset="0"/>
                    <a:ea typeface="ＭＳ Ｐゴシック" charset="0"/>
                  </a:rPr>
                  <a:t>Flow 1.5 ft/day</a:t>
                </a:r>
                <a:endParaRPr lang="en-US" b="1" dirty="0">
                  <a:solidFill>
                    <a:srgbClr val="FFFFFF"/>
                  </a:solidFill>
                  <a:latin typeface="Verdana" charset="0"/>
                  <a:ea typeface="ＭＳ Ｐゴシック" charset="0"/>
                </a:endParaRPr>
              </a:p>
            </p:txBody>
          </p:sp>
        </p:grpSp>
      </p:grpSp>
      <p:sp>
        <p:nvSpPr>
          <p:cNvPr id="55436" name="Text Box 140"/>
          <p:cNvSpPr txBox="1">
            <a:spLocks noChangeArrowheads="1"/>
          </p:cNvSpPr>
          <p:nvPr/>
        </p:nvSpPr>
        <p:spPr bwMode="auto">
          <a:xfrm>
            <a:off x="5715000" y="6019808"/>
            <a:ext cx="3130985" cy="307777"/>
          </a:xfrm>
          <a:prstGeom prst="rect">
            <a:avLst/>
          </a:prstGeom>
          <a:solidFill>
            <a:srgbClr val="595959"/>
          </a:solidFill>
          <a:ln w="9525">
            <a:solidFill>
              <a:srgbClr val="D9D9D9"/>
            </a:solidFill>
            <a:miter lim="800000"/>
            <a:headEnd/>
            <a:tailEnd/>
          </a:ln>
          <a:effectLst>
            <a:outerShdw blurRad="63500" dist="38099" dir="2700000" algn="ctr" rotWithShape="0">
              <a:schemeClr val="bg2">
                <a:alpha val="74997"/>
              </a:schemeClr>
            </a:outerShdw>
          </a:effectLst>
        </p:spPr>
        <p:txBody>
          <a:bodyPr wrap="none">
            <a:spAutoFit/>
          </a:bodyPr>
          <a:lstStyle/>
          <a:p>
            <a:pPr>
              <a:defRPr/>
            </a:pPr>
            <a:r>
              <a:rPr lang="en-US" sz="1400" dirty="0">
                <a:solidFill>
                  <a:srgbClr val="FFFFFF"/>
                </a:solidFill>
                <a:latin typeface="Arial" pitchFamily="34" charset="0"/>
                <a:ea typeface="ＭＳ Ｐゴシック" pitchFamily="34" charset="-128"/>
              </a:rPr>
              <a:t>AFCEE Source Zone Initiative (2007)</a:t>
            </a:r>
          </a:p>
        </p:txBody>
      </p:sp>
      <p:sp>
        <p:nvSpPr>
          <p:cNvPr id="227469" name="Line 141"/>
          <p:cNvSpPr>
            <a:spLocks noChangeShapeType="1"/>
          </p:cNvSpPr>
          <p:nvPr/>
        </p:nvSpPr>
        <p:spPr bwMode="auto">
          <a:xfrm>
            <a:off x="0" y="1752600"/>
            <a:ext cx="9144000"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cxnSp>
        <p:nvCxnSpPr>
          <p:cNvPr id="33801" name="Straight Connector 143"/>
          <p:cNvCxnSpPr>
            <a:cxnSpLocks noChangeShapeType="1"/>
          </p:cNvCxnSpPr>
          <p:nvPr/>
        </p:nvCxnSpPr>
        <p:spPr bwMode="auto">
          <a:xfrm>
            <a:off x="287338" y="4351347"/>
            <a:ext cx="4064000" cy="1587"/>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cxnSp>
      <p:sp>
        <p:nvSpPr>
          <p:cNvPr id="145"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16</a:t>
            </a:fld>
            <a:endParaRPr lang="en-US" sz="1400" dirty="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23755780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bwMode="auto">
          <a:xfrm>
            <a:off x="0" y="870860"/>
            <a:ext cx="9144000" cy="5987143"/>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22" name="Rectangle 21"/>
          <p:cNvSpPr>
            <a:spLocks noChangeArrowheads="1"/>
          </p:cNvSpPr>
          <p:nvPr/>
        </p:nvSpPr>
        <p:spPr bwMode="auto">
          <a:xfrm>
            <a:off x="731163" y="1138918"/>
            <a:ext cx="7745413" cy="5410200"/>
          </a:xfrm>
          <a:prstGeom prst="rect">
            <a:avLst/>
          </a:prstGeom>
          <a:solidFill>
            <a:srgbClr val="969696"/>
          </a:solidFill>
          <a:ln w="28575">
            <a:solidFill>
              <a:schemeClr val="bg1"/>
            </a:solidFill>
            <a:round/>
            <a:headEnd/>
            <a:tailEnd/>
          </a:ln>
          <a:effectLst>
            <a:outerShdw blurRad="63500" dist="38100" dir="2700000" algn="tl" rotWithShape="0">
              <a:srgbClr val="000000">
                <a:alpha val="39998"/>
              </a:srgbClr>
            </a:outerShdw>
          </a:effectLst>
        </p:spPr>
        <p:txBody>
          <a:bodyPr/>
          <a:lstStyle/>
          <a:p>
            <a:pPr>
              <a:defRPr/>
            </a:pPr>
            <a:endParaRPr lang="en-US" dirty="0">
              <a:solidFill>
                <a:srgbClr val="FFFF00"/>
              </a:solidFill>
              <a:latin typeface="Arial" pitchFamily="-112" charset="0"/>
              <a:ea typeface="ＭＳ Ｐゴシック" charset="-128"/>
              <a:cs typeface="ＭＳ Ｐゴシック" charset="-128"/>
            </a:endParaRPr>
          </a:p>
        </p:txBody>
      </p:sp>
      <p:pic>
        <p:nvPicPr>
          <p:cNvPr id="35842" name="Picture 3"/>
          <p:cNvPicPr>
            <a:picLocks noChangeAspect="1" noChangeArrowheads="1"/>
          </p:cNvPicPr>
          <p:nvPr/>
        </p:nvPicPr>
        <p:blipFill>
          <a:blip r:embed="rId3">
            <a:extLst>
              <a:ext uri="{28A0092B-C50C-407E-A947-70E740481C1C}">
                <a14:useLocalDpi xmlns:a14="http://schemas.microsoft.com/office/drawing/2010/main" val="0"/>
              </a:ext>
            </a:extLst>
          </a:blip>
          <a:srcRect l="1332" t="3517" r="1831" b="2814"/>
          <a:stretch>
            <a:fillRect/>
          </a:stretch>
        </p:blipFill>
        <p:spPr bwMode="auto">
          <a:xfrm>
            <a:off x="899440" y="1275443"/>
            <a:ext cx="7385050"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Line 4"/>
          <p:cNvSpPr>
            <a:spLocks noChangeShapeType="1"/>
          </p:cNvSpPr>
          <p:nvPr/>
        </p:nvSpPr>
        <p:spPr bwMode="auto">
          <a:xfrm flipH="1">
            <a:off x="5225371" y="1494518"/>
            <a:ext cx="0" cy="4648200"/>
          </a:xfrm>
          <a:prstGeom prst="line">
            <a:avLst/>
          </a:prstGeom>
          <a:noFill/>
          <a:ln w="76200">
            <a:solidFill>
              <a:srgbClr val="D07C00"/>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srgbClr val="FFFF00"/>
              </a:solidFill>
              <a:ea typeface="ＭＳ Ｐゴシック" charset="0"/>
            </a:endParaRPr>
          </a:p>
        </p:txBody>
      </p:sp>
      <p:sp>
        <p:nvSpPr>
          <p:cNvPr id="35844" name="Line 5"/>
          <p:cNvSpPr>
            <a:spLocks noChangeShapeType="1"/>
          </p:cNvSpPr>
          <p:nvPr/>
        </p:nvSpPr>
        <p:spPr bwMode="auto">
          <a:xfrm>
            <a:off x="2347233" y="2072363"/>
            <a:ext cx="2794000" cy="0"/>
          </a:xfrm>
          <a:prstGeom prst="line">
            <a:avLst/>
          </a:prstGeom>
          <a:noFill/>
          <a:ln w="38100">
            <a:solidFill>
              <a:srgbClr val="0033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solidFill>
                <a:srgbClr val="FFFF00"/>
              </a:solidFill>
              <a:ea typeface="ＭＳ Ｐゴシック" charset="0"/>
            </a:endParaRPr>
          </a:p>
        </p:txBody>
      </p:sp>
      <p:sp>
        <p:nvSpPr>
          <p:cNvPr id="35845" name="Line 6"/>
          <p:cNvSpPr>
            <a:spLocks noChangeShapeType="1"/>
          </p:cNvSpPr>
          <p:nvPr/>
        </p:nvSpPr>
        <p:spPr bwMode="auto">
          <a:xfrm>
            <a:off x="5298400" y="2072363"/>
            <a:ext cx="2952750" cy="0"/>
          </a:xfrm>
          <a:prstGeom prst="line">
            <a:avLst/>
          </a:prstGeom>
          <a:noFill/>
          <a:ln w="38100">
            <a:solidFill>
              <a:srgbClr val="0033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solidFill>
                <a:srgbClr val="FFFF00"/>
              </a:solidFill>
              <a:ea typeface="ＭＳ Ｐゴシック" charset="0"/>
            </a:endParaRPr>
          </a:p>
        </p:txBody>
      </p:sp>
      <p:sp>
        <p:nvSpPr>
          <p:cNvPr id="35846" name="Text Box 7"/>
          <p:cNvSpPr txBox="1">
            <a:spLocks noChangeArrowheads="1"/>
          </p:cNvSpPr>
          <p:nvPr/>
        </p:nvSpPr>
        <p:spPr bwMode="auto">
          <a:xfrm>
            <a:off x="5655583" y="1853291"/>
            <a:ext cx="1601788" cy="376238"/>
          </a:xfrm>
          <a:prstGeom prst="rect">
            <a:avLst/>
          </a:prstGeom>
          <a:solidFill>
            <a:srgbClr val="204A96"/>
          </a:solidFill>
          <a:ln w="9525">
            <a:solidFill>
              <a:schemeClr val="tx1"/>
            </a:solidFill>
            <a:miter lim="800000"/>
            <a:headEnd/>
            <a:tailEnd/>
          </a:ln>
        </p:spPr>
        <p:txBody>
          <a:bodyPr>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algn="ctr" eaLnBrk="1" hangingPunct="1">
              <a:spcBef>
                <a:spcPct val="50000"/>
              </a:spcBef>
            </a:pPr>
            <a:r>
              <a:rPr lang="en-US" sz="1800" b="1" dirty="0">
                <a:solidFill>
                  <a:srgbClr val="FFFFFF"/>
                </a:solidFill>
              </a:rPr>
              <a:t>NO DNAPL</a:t>
            </a:r>
            <a:endParaRPr lang="en-US" sz="1800" dirty="0">
              <a:solidFill>
                <a:srgbClr val="FFFFFF"/>
              </a:solidFill>
            </a:endParaRPr>
          </a:p>
        </p:txBody>
      </p:sp>
      <p:sp>
        <p:nvSpPr>
          <p:cNvPr id="35847" name="Text Box 8"/>
          <p:cNvSpPr txBox="1">
            <a:spLocks noChangeArrowheads="1"/>
          </p:cNvSpPr>
          <p:nvPr/>
        </p:nvSpPr>
        <p:spPr bwMode="auto">
          <a:xfrm>
            <a:off x="3153683" y="1867576"/>
            <a:ext cx="1589088" cy="376237"/>
          </a:xfrm>
          <a:prstGeom prst="rect">
            <a:avLst/>
          </a:prstGeom>
          <a:solidFill>
            <a:srgbClr val="204A96"/>
          </a:solidFill>
          <a:ln w="9525">
            <a:solidFill>
              <a:schemeClr val="tx1"/>
            </a:solidFill>
            <a:miter lim="800000"/>
            <a:headEnd/>
            <a:tailEnd/>
          </a:ln>
        </p:spPr>
        <p:txBody>
          <a:bodyPr>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spcBef>
                <a:spcPct val="50000"/>
              </a:spcBef>
            </a:pPr>
            <a:r>
              <a:rPr lang="en-US" sz="1800" b="1" dirty="0">
                <a:solidFill>
                  <a:srgbClr val="FFFFFF"/>
                </a:solidFill>
              </a:rPr>
              <a:t>YES DNAPL</a:t>
            </a:r>
            <a:endParaRPr lang="en-US" sz="1800" dirty="0">
              <a:solidFill>
                <a:srgbClr val="FFFFFF"/>
              </a:solidFill>
            </a:endParaRPr>
          </a:p>
        </p:txBody>
      </p:sp>
      <p:sp>
        <p:nvSpPr>
          <p:cNvPr id="35848" name="Text Box 9"/>
          <p:cNvSpPr txBox="1">
            <a:spLocks noChangeArrowheads="1"/>
          </p:cNvSpPr>
          <p:nvPr/>
        </p:nvSpPr>
        <p:spPr bwMode="auto">
          <a:xfrm>
            <a:off x="3099711" y="2394634"/>
            <a:ext cx="1665288" cy="880241"/>
          </a:xfrm>
          <a:prstGeom prst="rect">
            <a:avLst/>
          </a:prstGeom>
          <a:solidFill>
            <a:schemeClr val="bg2"/>
          </a:solidFill>
          <a:ln w="9525">
            <a:noFill/>
            <a:miter lim="800000"/>
            <a:headEnd/>
            <a:tailEnd/>
          </a:ln>
        </p:spPr>
        <p:txBody>
          <a:bodyPr>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algn="ctr" eaLnBrk="1" hangingPunct="1">
              <a:lnSpc>
                <a:spcPct val="80000"/>
              </a:lnSpc>
              <a:spcBef>
                <a:spcPct val="50000"/>
              </a:spcBef>
            </a:pPr>
            <a:r>
              <a:rPr lang="en-US" sz="1600" b="1" i="1" dirty="0">
                <a:solidFill>
                  <a:srgbClr val="FFFFFF"/>
                </a:solidFill>
              </a:rPr>
              <a:t>Remaining DNAPL by </a:t>
            </a:r>
            <a:br>
              <a:rPr lang="en-US" sz="1600" b="1" i="1" dirty="0">
                <a:solidFill>
                  <a:srgbClr val="FFFFFF"/>
                </a:solidFill>
              </a:rPr>
            </a:br>
            <a:r>
              <a:rPr lang="en-US" sz="1600" b="1" i="1" dirty="0">
                <a:solidFill>
                  <a:srgbClr val="FFFFFF"/>
                </a:solidFill>
              </a:rPr>
              <a:t>X-ray adsorption</a:t>
            </a:r>
            <a:endParaRPr lang="en-US" sz="1800" dirty="0">
              <a:solidFill>
                <a:srgbClr val="FFFFFF"/>
              </a:solidFill>
            </a:endParaRPr>
          </a:p>
        </p:txBody>
      </p:sp>
      <p:sp>
        <p:nvSpPr>
          <p:cNvPr id="35849" name="Line 10"/>
          <p:cNvSpPr>
            <a:spLocks noChangeShapeType="1"/>
          </p:cNvSpPr>
          <p:nvPr/>
        </p:nvSpPr>
        <p:spPr bwMode="auto">
          <a:xfrm flipH="1">
            <a:off x="2809196" y="3158213"/>
            <a:ext cx="27940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srgbClr val="FFFF00"/>
              </a:solidFill>
              <a:ea typeface="ＭＳ Ｐゴシック" charset="0"/>
            </a:endParaRPr>
          </a:p>
        </p:txBody>
      </p:sp>
      <p:sp>
        <p:nvSpPr>
          <p:cNvPr id="35850" name="Line 11"/>
          <p:cNvSpPr>
            <a:spLocks noChangeShapeType="1"/>
          </p:cNvSpPr>
          <p:nvPr/>
        </p:nvSpPr>
        <p:spPr bwMode="auto">
          <a:xfrm flipH="1" flipV="1">
            <a:off x="5776686" y="3004459"/>
            <a:ext cx="582160" cy="54564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srgbClr val="FFFF00"/>
              </a:solidFill>
              <a:ea typeface="ＭＳ Ｐゴシック" charset="0"/>
            </a:endParaRPr>
          </a:p>
        </p:txBody>
      </p:sp>
      <p:sp>
        <p:nvSpPr>
          <p:cNvPr id="35851" name="Line 13"/>
          <p:cNvSpPr>
            <a:spLocks noChangeShapeType="1"/>
          </p:cNvSpPr>
          <p:nvPr/>
        </p:nvSpPr>
        <p:spPr bwMode="auto">
          <a:xfrm flipH="1">
            <a:off x="6523949" y="4980663"/>
            <a:ext cx="569912" cy="2746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srgbClr val="FFFF00"/>
              </a:solidFill>
              <a:ea typeface="ＭＳ Ｐゴシック" charset="0"/>
            </a:endParaRPr>
          </a:p>
        </p:txBody>
      </p:sp>
      <p:sp>
        <p:nvSpPr>
          <p:cNvPr id="35852" name="Rectangle 14"/>
          <p:cNvSpPr>
            <a:spLocks noChangeArrowheads="1"/>
          </p:cNvSpPr>
          <p:nvPr/>
        </p:nvSpPr>
        <p:spPr bwMode="auto">
          <a:xfrm>
            <a:off x="5431749" y="3955138"/>
            <a:ext cx="2665412" cy="273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solidFill>
                <a:srgbClr val="FFFF00"/>
              </a:solidFill>
              <a:ea typeface="ＭＳ Ｐゴシック" charset="0"/>
            </a:endParaRPr>
          </a:p>
        </p:txBody>
      </p:sp>
      <p:sp>
        <p:nvSpPr>
          <p:cNvPr id="35853" name="Text Box 15"/>
          <p:cNvSpPr txBox="1">
            <a:spLocks noChangeArrowheads="1"/>
          </p:cNvSpPr>
          <p:nvPr/>
        </p:nvSpPr>
        <p:spPr bwMode="auto">
          <a:xfrm>
            <a:off x="5512709" y="3462791"/>
            <a:ext cx="2586262" cy="497575"/>
          </a:xfrm>
          <a:prstGeom prst="rect">
            <a:avLst/>
          </a:prstGeom>
          <a:solidFill>
            <a:schemeClr val="bg2"/>
          </a:solidFill>
          <a:ln w="9525">
            <a:noFill/>
            <a:miter lim="800000"/>
            <a:headEnd/>
            <a:tailEnd/>
          </a:ln>
        </p:spPr>
        <p:txBody>
          <a:bodyPr wrap="squar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algn="ctr" eaLnBrk="1" hangingPunct="1">
              <a:lnSpc>
                <a:spcPct val="80000"/>
              </a:lnSpc>
              <a:spcBef>
                <a:spcPct val="50000"/>
              </a:spcBef>
            </a:pPr>
            <a:r>
              <a:rPr lang="en-US" sz="1600" b="1" i="1" dirty="0">
                <a:solidFill>
                  <a:srgbClr val="FFFFFF"/>
                </a:solidFill>
              </a:rPr>
              <a:t>Cumulative Mass Discharged</a:t>
            </a:r>
            <a:endParaRPr lang="en-US" sz="1800" dirty="0">
              <a:solidFill>
                <a:srgbClr val="FFFFFF"/>
              </a:solidFill>
            </a:endParaRPr>
          </a:p>
        </p:txBody>
      </p:sp>
      <p:sp>
        <p:nvSpPr>
          <p:cNvPr id="57346" name="Text Box 2"/>
          <p:cNvSpPr txBox="1">
            <a:spLocks noChangeArrowheads="1"/>
          </p:cNvSpPr>
          <p:nvPr/>
        </p:nvSpPr>
        <p:spPr bwMode="auto">
          <a:xfrm>
            <a:off x="5099961" y="6384469"/>
            <a:ext cx="3365500" cy="314325"/>
          </a:xfrm>
          <a:prstGeom prst="rect">
            <a:avLst/>
          </a:prstGeom>
          <a:solidFill>
            <a:srgbClr val="4D4D4D"/>
          </a:solidFill>
          <a:ln w="9525">
            <a:solidFill>
              <a:srgbClr val="D9D9D9"/>
            </a:solidFill>
            <a:miter lim="800000"/>
            <a:headEnd/>
            <a:tailEnd/>
          </a:ln>
          <a:effectLst>
            <a:outerShdw blurRad="63500" dist="38099" dir="2700000" algn="ctr" rotWithShape="0">
              <a:schemeClr val="bg2">
                <a:alpha val="74997"/>
              </a:schemeClr>
            </a:outerShdw>
          </a:effectLst>
        </p:spPr>
        <p:txBody>
          <a:bodyPr>
            <a:spAutoFit/>
          </a:bodyPr>
          <a:lstStyle/>
          <a:p>
            <a:pPr>
              <a:defRPr/>
            </a:pPr>
            <a:r>
              <a:rPr lang="en-US" sz="1400" dirty="0">
                <a:solidFill>
                  <a:srgbClr val="FFFFFF"/>
                </a:solidFill>
                <a:ea typeface="ＭＳ Ｐゴシック" charset="-128"/>
                <a:cs typeface="ＭＳ Ｐゴシック" charset="-128"/>
              </a:rPr>
              <a:t> AFCEE Source Zone Initiative (2007)</a:t>
            </a:r>
          </a:p>
        </p:txBody>
      </p:sp>
      <p:sp>
        <p:nvSpPr>
          <p:cNvPr id="35855" name="Text Box 2"/>
          <p:cNvSpPr txBox="1">
            <a:spLocks noChangeArrowheads="1"/>
          </p:cNvSpPr>
          <p:nvPr/>
        </p:nvSpPr>
        <p:spPr bwMode="auto">
          <a:xfrm>
            <a:off x="685804" y="406408"/>
            <a:ext cx="8151813" cy="4585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95350" eaLnBrk="1" hangingPunct="1">
              <a:lnSpc>
                <a:spcPct val="85000"/>
              </a:lnSpc>
              <a:tabLst>
                <a:tab pos="285750" algn="l"/>
              </a:tabLst>
              <a:defRPr sz="3000" b="1">
                <a:solidFill>
                  <a:srgbClr val="1557A7"/>
                </a:solidFill>
                <a:cs typeface="Arial" charset="0"/>
              </a:defRPr>
            </a:lvl1pPr>
            <a:lvl2pPr eaLnBrk="0" hangingPunct="0">
              <a:defRPr sz="4400">
                <a:latin typeface="Arial Narrow" pitchFamily="-106" charset="0"/>
                <a:ea typeface="ＭＳ Ｐゴシック" pitchFamily="-65" charset="-128"/>
                <a:cs typeface="ＭＳ Ｐゴシック" pitchFamily="-65" charset="-128"/>
              </a:defRPr>
            </a:lvl2pPr>
            <a:lvl3pPr eaLnBrk="0" hangingPunct="0">
              <a:defRPr sz="4400">
                <a:latin typeface="Arial Narrow" pitchFamily="-106" charset="0"/>
                <a:ea typeface="ＭＳ Ｐゴシック" pitchFamily="-65" charset="-128"/>
                <a:cs typeface="ＭＳ Ｐゴシック" pitchFamily="-65" charset="-128"/>
              </a:defRPr>
            </a:lvl3pPr>
            <a:lvl4pPr eaLnBrk="0" hangingPunct="0">
              <a:defRPr sz="4400">
                <a:latin typeface="Arial Narrow" pitchFamily="-106" charset="0"/>
                <a:ea typeface="ＭＳ Ｐゴシック" pitchFamily="-65" charset="-128"/>
                <a:cs typeface="ＭＳ Ｐゴシック" pitchFamily="-65" charset="-128"/>
              </a:defRPr>
            </a:lvl4pPr>
            <a:lvl5pPr eaLnBrk="0" hangingPunct="0">
              <a:defRPr sz="4400">
                <a:latin typeface="Arial Narrow" pitchFamily="-106" charset="0"/>
                <a:ea typeface="ＭＳ Ｐゴシック" pitchFamily="-65" charset="-128"/>
                <a:cs typeface="ＭＳ Ｐゴシック" pitchFamily="-65" charset="-128"/>
              </a:defRPr>
            </a:lvl5pPr>
            <a:lvl6pPr marL="457200" fontAlgn="base">
              <a:spcBef>
                <a:spcPct val="0"/>
              </a:spcBef>
              <a:spcAft>
                <a:spcPct val="0"/>
              </a:spcAft>
              <a:defRPr sz="4400">
                <a:latin typeface="Arial Narrow" pitchFamily="-106" charset="0"/>
              </a:defRPr>
            </a:lvl6pPr>
            <a:lvl7pPr marL="914400" fontAlgn="base">
              <a:spcBef>
                <a:spcPct val="0"/>
              </a:spcBef>
              <a:spcAft>
                <a:spcPct val="0"/>
              </a:spcAft>
              <a:defRPr sz="4400">
                <a:latin typeface="Arial Narrow" pitchFamily="-106" charset="0"/>
              </a:defRPr>
            </a:lvl7pPr>
            <a:lvl8pPr marL="1371600" fontAlgn="base">
              <a:spcBef>
                <a:spcPct val="0"/>
              </a:spcBef>
              <a:spcAft>
                <a:spcPct val="0"/>
              </a:spcAft>
              <a:defRPr sz="4400">
                <a:latin typeface="Arial Narrow" pitchFamily="-106" charset="0"/>
              </a:defRPr>
            </a:lvl8pPr>
            <a:lvl9pPr marL="1828800" fontAlgn="base">
              <a:spcBef>
                <a:spcPct val="0"/>
              </a:spcBef>
              <a:spcAft>
                <a:spcPct val="0"/>
              </a:spcAft>
              <a:defRPr sz="4400">
                <a:latin typeface="Arial Narrow" pitchFamily="-106" charset="0"/>
              </a:defRPr>
            </a:lvl9pPr>
          </a:lstStyle>
          <a:p>
            <a:r>
              <a:rPr lang="en-US" sz="2800" dirty="0">
                <a:ea typeface="ＭＳ Ｐゴシック" charset="0"/>
              </a:rPr>
              <a:t>Distribution of TCA Mass Recovered vs. Time</a:t>
            </a:r>
          </a:p>
        </p:txBody>
      </p:sp>
      <p:sp>
        <p:nvSpPr>
          <p:cNvPr id="35856" name="Text Box 12"/>
          <p:cNvSpPr txBox="1">
            <a:spLocks noChangeArrowheads="1"/>
          </p:cNvSpPr>
          <p:nvPr/>
        </p:nvSpPr>
        <p:spPr bwMode="auto">
          <a:xfrm>
            <a:off x="7012897" y="4439334"/>
            <a:ext cx="1601787" cy="707521"/>
          </a:xfrm>
          <a:prstGeom prst="rect">
            <a:avLst/>
          </a:prstGeom>
          <a:solidFill>
            <a:schemeClr val="bg2"/>
          </a:solidFill>
          <a:ln w="9525">
            <a:noFill/>
            <a:miter lim="800000"/>
            <a:headEnd/>
            <a:tailEnd/>
          </a:ln>
        </p:spPr>
        <p:txBody>
          <a:bodyPr>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algn="ctr" eaLnBrk="1" hangingPunct="1">
              <a:lnSpc>
                <a:spcPct val="80000"/>
              </a:lnSpc>
              <a:spcBef>
                <a:spcPct val="50000"/>
              </a:spcBef>
            </a:pPr>
            <a:r>
              <a:rPr lang="en-US" sz="1600" b="1" i="1" dirty="0">
                <a:solidFill>
                  <a:srgbClr val="FFFFFF"/>
                </a:solidFill>
              </a:rPr>
              <a:t>Mass in low permeability layer</a:t>
            </a:r>
            <a:endParaRPr lang="en-US" sz="1800" dirty="0">
              <a:solidFill>
                <a:srgbClr val="FFFFFF"/>
              </a:solidFill>
            </a:endParaRPr>
          </a:p>
        </p:txBody>
      </p:sp>
      <p:sp>
        <p:nvSpPr>
          <p:cNvPr id="229395" name="AutoShape 19"/>
          <p:cNvSpPr>
            <a:spLocks noChangeArrowheads="1"/>
          </p:cNvSpPr>
          <p:nvPr/>
        </p:nvSpPr>
        <p:spPr bwMode="auto">
          <a:xfrm>
            <a:off x="1721758" y="1326238"/>
            <a:ext cx="6375400" cy="355600"/>
          </a:xfrm>
          <a:prstGeom prst="roundRect">
            <a:avLst>
              <a:gd name="adj" fmla="val 16667"/>
            </a:avLst>
          </a:prstGeom>
          <a:solidFill>
            <a:srgbClr val="0F407B"/>
          </a:solidFill>
          <a:ln w="9525">
            <a:solidFill>
              <a:schemeClr val="bg1"/>
            </a:solidFill>
            <a:round/>
            <a:headEnd/>
            <a:tailEnd/>
          </a:ln>
          <a:effectLst>
            <a:outerShdw blurRad="63500" dist="38100" dir="2700000" algn="tl" rotWithShape="0">
              <a:srgbClr val="000000">
                <a:alpha val="39998"/>
              </a:srgbClr>
            </a:outerShdw>
          </a:effectLst>
        </p:spPr>
        <p:txBody>
          <a:bodyPr/>
          <a:lstStyle/>
          <a:p>
            <a:pPr>
              <a:defRPr/>
            </a:pPr>
            <a:endParaRPr lang="en-US" dirty="0">
              <a:solidFill>
                <a:srgbClr val="FFFF00"/>
              </a:solidFill>
              <a:ea typeface="ＭＳ Ｐゴシック" charset="-128"/>
              <a:cs typeface="ＭＳ Ｐゴシック" charset="-128"/>
            </a:endParaRPr>
          </a:p>
        </p:txBody>
      </p:sp>
      <p:sp>
        <p:nvSpPr>
          <p:cNvPr id="35858" name="Text Box 7"/>
          <p:cNvSpPr txBox="1">
            <a:spLocks noChangeArrowheads="1"/>
          </p:cNvSpPr>
          <p:nvPr/>
        </p:nvSpPr>
        <p:spPr bwMode="auto">
          <a:xfrm>
            <a:off x="2036091" y="1305604"/>
            <a:ext cx="6061075" cy="37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spcBef>
                <a:spcPct val="50000"/>
              </a:spcBef>
            </a:pPr>
            <a:r>
              <a:rPr lang="en-US" sz="1800" b="1" dirty="0">
                <a:solidFill>
                  <a:srgbClr val="FFFFFF"/>
                </a:solidFill>
              </a:rPr>
              <a:t>Distribution of TCA Mass Recovered vs. Time</a:t>
            </a:r>
            <a:endParaRPr lang="en-US" sz="1800" dirty="0">
              <a:solidFill>
                <a:srgbClr val="FFFFFF"/>
              </a:solidFill>
            </a:endParaRPr>
          </a:p>
        </p:txBody>
      </p:sp>
      <p:sp>
        <p:nvSpPr>
          <p:cNvPr id="30" name="Line 5"/>
          <p:cNvSpPr>
            <a:spLocks noChangeShapeType="1"/>
          </p:cNvSpPr>
          <p:nvPr/>
        </p:nvSpPr>
        <p:spPr bwMode="auto">
          <a:xfrm>
            <a:off x="0" y="878114"/>
            <a:ext cx="9144000"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23"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17</a:t>
            </a:fld>
            <a:endParaRPr lang="en-US" sz="1400" dirty="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32903434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18</a:t>
            </a:fld>
            <a:endParaRPr lang="en-US" sz="1400" dirty="0">
              <a:solidFill>
                <a:srgbClr val="808080"/>
              </a:solidFill>
              <a:latin typeface="Tahoma" pitchFamily="34" charset="0"/>
              <a:ea typeface="ＭＳ Ｐゴシック" charset="0"/>
            </a:endParaRPr>
          </a:p>
        </p:txBody>
      </p:sp>
      <p:sp>
        <p:nvSpPr>
          <p:cNvPr id="24" name="Rectangle 3"/>
          <p:cNvSpPr txBox="1">
            <a:spLocks noChangeArrowheads="1"/>
          </p:cNvSpPr>
          <p:nvPr/>
        </p:nvSpPr>
        <p:spPr bwMode="auto">
          <a:xfrm>
            <a:off x="303215" y="8263"/>
            <a:ext cx="8229600" cy="5632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rtl="0" eaLnBrk="0" fontAlgn="base" hangingPunct="0">
              <a:spcBef>
                <a:spcPct val="0"/>
              </a:spcBef>
              <a:spcAft>
                <a:spcPct val="0"/>
              </a:spcAft>
              <a:defRPr sz="4400">
                <a:solidFill>
                  <a:srgbClr val="FFFF00"/>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4400">
                <a:solidFill>
                  <a:srgbClr val="FFFF00"/>
                </a:solidFill>
                <a:latin typeface="Arial Narrow" pitchFamily="-106" charset="0"/>
                <a:ea typeface="ＭＳ Ｐゴシック" pitchFamily="-65" charset="-128"/>
                <a:cs typeface="ＭＳ Ｐゴシック" pitchFamily="-65" charset="-128"/>
              </a:defRPr>
            </a:lvl2pPr>
            <a:lvl3pPr algn="l" rtl="0" eaLnBrk="0" fontAlgn="base" hangingPunct="0">
              <a:spcBef>
                <a:spcPct val="0"/>
              </a:spcBef>
              <a:spcAft>
                <a:spcPct val="0"/>
              </a:spcAft>
              <a:defRPr sz="4400">
                <a:solidFill>
                  <a:srgbClr val="FFFF00"/>
                </a:solidFill>
                <a:latin typeface="Arial Narrow" pitchFamily="-106" charset="0"/>
                <a:ea typeface="ＭＳ Ｐゴシック" pitchFamily="-65" charset="-128"/>
                <a:cs typeface="ＭＳ Ｐゴシック" pitchFamily="-65" charset="-128"/>
              </a:defRPr>
            </a:lvl3pPr>
            <a:lvl4pPr algn="l" rtl="0" eaLnBrk="0" fontAlgn="base" hangingPunct="0">
              <a:spcBef>
                <a:spcPct val="0"/>
              </a:spcBef>
              <a:spcAft>
                <a:spcPct val="0"/>
              </a:spcAft>
              <a:defRPr sz="4400">
                <a:solidFill>
                  <a:srgbClr val="FFFF00"/>
                </a:solidFill>
                <a:latin typeface="Arial Narrow" pitchFamily="-106" charset="0"/>
                <a:ea typeface="ＭＳ Ｐゴシック" pitchFamily="-65" charset="-128"/>
                <a:cs typeface="ＭＳ Ｐゴシック" pitchFamily="-65" charset="-128"/>
              </a:defRPr>
            </a:lvl4pPr>
            <a:lvl5pPr algn="l" rtl="0" eaLnBrk="0" fontAlgn="base" hangingPunct="0">
              <a:spcBef>
                <a:spcPct val="0"/>
              </a:spcBef>
              <a:spcAft>
                <a:spcPct val="0"/>
              </a:spcAft>
              <a:defRPr sz="4400">
                <a:solidFill>
                  <a:srgbClr val="FFFF00"/>
                </a:solidFill>
                <a:latin typeface="Arial Narrow" pitchFamily="-106"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4400">
                <a:solidFill>
                  <a:srgbClr val="FFFF00"/>
                </a:solidFill>
                <a:latin typeface="Arial Narrow" pitchFamily="-106" charset="0"/>
              </a:defRPr>
            </a:lvl6pPr>
            <a:lvl7pPr marL="914400" algn="l" rtl="0" eaLnBrk="1" fontAlgn="base" hangingPunct="1">
              <a:spcBef>
                <a:spcPct val="0"/>
              </a:spcBef>
              <a:spcAft>
                <a:spcPct val="0"/>
              </a:spcAft>
              <a:defRPr sz="4400">
                <a:solidFill>
                  <a:srgbClr val="FFFF00"/>
                </a:solidFill>
                <a:latin typeface="Arial Narrow" pitchFamily="-106" charset="0"/>
              </a:defRPr>
            </a:lvl7pPr>
            <a:lvl8pPr marL="1371600" algn="l" rtl="0" eaLnBrk="1" fontAlgn="base" hangingPunct="1">
              <a:spcBef>
                <a:spcPct val="0"/>
              </a:spcBef>
              <a:spcAft>
                <a:spcPct val="0"/>
              </a:spcAft>
              <a:defRPr sz="4400">
                <a:solidFill>
                  <a:srgbClr val="FFFF00"/>
                </a:solidFill>
                <a:latin typeface="Arial Narrow" pitchFamily="-106" charset="0"/>
              </a:defRPr>
            </a:lvl8pPr>
            <a:lvl9pPr marL="1828800" algn="l" rtl="0" eaLnBrk="1" fontAlgn="base" hangingPunct="1">
              <a:spcBef>
                <a:spcPct val="0"/>
              </a:spcBef>
              <a:spcAft>
                <a:spcPct val="0"/>
              </a:spcAft>
              <a:defRPr sz="4400">
                <a:solidFill>
                  <a:srgbClr val="FFFF00"/>
                </a:solidFill>
                <a:latin typeface="Arial Narrow" pitchFamily="-106" charset="0"/>
              </a:defRPr>
            </a:lvl9pPr>
          </a:lstStyle>
          <a:p>
            <a:pPr algn="ctr" defTabSz="895350" eaLnBrk="1" hangingPunct="1">
              <a:lnSpc>
                <a:spcPct val="85000"/>
              </a:lnSpc>
              <a:tabLst>
                <a:tab pos="285750" algn="l"/>
              </a:tabLst>
            </a:pPr>
            <a:r>
              <a:rPr lang="en-US" sz="1800" b="1" kern="1200" dirty="0" smtClean="0">
                <a:solidFill>
                  <a:srgbClr val="1557A7"/>
                </a:solidFill>
                <a:latin typeface="Arial" charset="0"/>
                <a:ea typeface="ＭＳ Ｐゴシック" charset="0"/>
                <a:cs typeface="Arial" charset="0"/>
              </a:rPr>
              <a:t>Matrix Diffusion Movie</a:t>
            </a:r>
            <a:br>
              <a:rPr lang="en-US" sz="1800" b="1" kern="1200" dirty="0" smtClean="0">
                <a:solidFill>
                  <a:srgbClr val="1557A7"/>
                </a:solidFill>
                <a:latin typeface="Arial" charset="0"/>
                <a:ea typeface="ＭＳ Ｐゴシック" charset="0"/>
                <a:cs typeface="Arial" charset="0"/>
              </a:rPr>
            </a:br>
            <a:r>
              <a:rPr lang="en-US" sz="1800" b="1" kern="1200" dirty="0" smtClean="0">
                <a:solidFill>
                  <a:srgbClr val="1557A7"/>
                </a:solidFill>
                <a:latin typeface="Arial" charset="0"/>
                <a:ea typeface="ＭＳ Ｐゴシック" charset="0"/>
                <a:cs typeface="Arial" charset="0"/>
              </a:rPr>
              <a:t>Doner and Sale, Colorado State University</a:t>
            </a:r>
            <a:endParaRPr lang="en-US" sz="1800" b="1" kern="1200" dirty="0">
              <a:solidFill>
                <a:srgbClr val="1557A7"/>
              </a:solidFill>
              <a:latin typeface="Arial" charset="0"/>
              <a:ea typeface="ＭＳ Ｐゴシック" charset="0"/>
              <a:cs typeface="Arial" charset="0"/>
            </a:endParaRPr>
          </a:p>
        </p:txBody>
      </p:sp>
      <p:pic>
        <p:nvPicPr>
          <p:cNvPr id="2" name="BACK_DIFF_VIDEO_MOVI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9429" y="559222"/>
            <a:ext cx="7788771" cy="5841578"/>
          </a:xfrm>
          <a:prstGeom prst="rect">
            <a:avLst/>
          </a:prstGeom>
        </p:spPr>
      </p:pic>
    </p:spTree>
    <p:extLst>
      <p:ext uri="{BB962C8B-B14F-4D97-AF65-F5344CB8AC3E}">
        <p14:creationId xmlns:p14="http://schemas.microsoft.com/office/powerpoint/2010/main" val="39696884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idx="4294967295"/>
          </p:nvPr>
        </p:nvSpPr>
        <p:spPr bwMode="auto">
          <a:xfrm>
            <a:off x="1790700" y="428628"/>
            <a:ext cx="46355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a:r>
              <a:rPr lang="en-US" sz="3200" b="1" dirty="0">
                <a:solidFill>
                  <a:schemeClr val="tx2"/>
                </a:solidFill>
                <a:latin typeface="Arial" panose="020B0604020202020204" pitchFamily="34" charset="0"/>
                <a:ea typeface="+mj-ea"/>
                <a:cs typeface="Arial" panose="020B0604020202020204" pitchFamily="34" charset="0"/>
              </a:rPr>
              <a:t>Acknowledgements</a:t>
            </a:r>
          </a:p>
        </p:txBody>
      </p:sp>
      <p:cxnSp>
        <p:nvCxnSpPr>
          <p:cNvPr id="6" name="Straight Connector 5"/>
          <p:cNvCxnSpPr>
            <a:cxnSpLocks noChangeShapeType="1"/>
          </p:cNvCxnSpPr>
          <p:nvPr/>
        </p:nvCxnSpPr>
        <p:spPr bwMode="auto">
          <a:xfrm>
            <a:off x="738196" y="1220788"/>
            <a:ext cx="6815137"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cxnSp>
      <p:grpSp>
        <p:nvGrpSpPr>
          <p:cNvPr id="9" name="Group 8"/>
          <p:cNvGrpSpPr>
            <a:grpSpLocks/>
          </p:cNvGrpSpPr>
          <p:nvPr/>
        </p:nvGrpSpPr>
        <p:grpSpPr bwMode="auto">
          <a:xfrm>
            <a:off x="7340600" y="260358"/>
            <a:ext cx="1189038" cy="1428750"/>
            <a:chOff x="-976" y="1228"/>
            <a:chExt cx="741" cy="890"/>
          </a:xfrm>
        </p:grpSpPr>
        <p:sp>
          <p:nvSpPr>
            <p:cNvPr id="10" name="Freeform 9"/>
            <p:cNvSpPr>
              <a:spLocks/>
            </p:cNvSpPr>
            <p:nvPr/>
          </p:nvSpPr>
          <p:spPr bwMode="auto">
            <a:xfrm>
              <a:off x="-753" y="1319"/>
              <a:ext cx="53" cy="98"/>
            </a:xfrm>
            <a:custGeom>
              <a:avLst/>
              <a:gdLst>
                <a:gd name="T0" fmla="*/ 53 w 110"/>
                <a:gd name="T1" fmla="*/ 15 h 204"/>
                <a:gd name="T2" fmla="*/ 52 w 110"/>
                <a:gd name="T3" fmla="*/ 16 h 204"/>
                <a:gd name="T4" fmla="*/ 51 w 110"/>
                <a:gd name="T5" fmla="*/ 18 h 204"/>
                <a:gd name="T6" fmla="*/ 50 w 110"/>
                <a:gd name="T7" fmla="*/ 21 h 204"/>
                <a:gd name="T8" fmla="*/ 49 w 110"/>
                <a:gd name="T9" fmla="*/ 24 h 204"/>
                <a:gd name="T10" fmla="*/ 48 w 110"/>
                <a:gd name="T11" fmla="*/ 27 h 204"/>
                <a:gd name="T12" fmla="*/ 46 w 110"/>
                <a:gd name="T13" fmla="*/ 31 h 204"/>
                <a:gd name="T14" fmla="*/ 44 w 110"/>
                <a:gd name="T15" fmla="*/ 37 h 204"/>
                <a:gd name="T16" fmla="*/ 42 w 110"/>
                <a:gd name="T17" fmla="*/ 40 h 204"/>
                <a:gd name="T18" fmla="*/ 40 w 110"/>
                <a:gd name="T19" fmla="*/ 46 h 204"/>
                <a:gd name="T20" fmla="*/ 38 w 110"/>
                <a:gd name="T21" fmla="*/ 50 h 204"/>
                <a:gd name="T22" fmla="*/ 37 w 110"/>
                <a:gd name="T23" fmla="*/ 53 h 204"/>
                <a:gd name="T24" fmla="*/ 37 w 110"/>
                <a:gd name="T25" fmla="*/ 57 h 204"/>
                <a:gd name="T26" fmla="*/ 36 w 110"/>
                <a:gd name="T27" fmla="*/ 59 h 204"/>
                <a:gd name="T28" fmla="*/ 34 w 110"/>
                <a:gd name="T29" fmla="*/ 61 h 204"/>
                <a:gd name="T30" fmla="*/ 34 w 110"/>
                <a:gd name="T31" fmla="*/ 65 h 204"/>
                <a:gd name="T32" fmla="*/ 33 w 110"/>
                <a:gd name="T33" fmla="*/ 67 h 204"/>
                <a:gd name="T34" fmla="*/ 32 w 110"/>
                <a:gd name="T35" fmla="*/ 71 h 204"/>
                <a:gd name="T36" fmla="*/ 31 w 110"/>
                <a:gd name="T37" fmla="*/ 73 h 204"/>
                <a:gd name="T38" fmla="*/ 30 w 110"/>
                <a:gd name="T39" fmla="*/ 76 h 204"/>
                <a:gd name="T40" fmla="*/ 30 w 110"/>
                <a:gd name="T41" fmla="*/ 79 h 204"/>
                <a:gd name="T42" fmla="*/ 0 w 110"/>
                <a:gd name="T43" fmla="*/ 65 h 204"/>
                <a:gd name="T44" fmla="*/ 1 w 110"/>
                <a:gd name="T45" fmla="*/ 62 h 204"/>
                <a:gd name="T46" fmla="*/ 1 w 110"/>
                <a:gd name="T47" fmla="*/ 60 h 204"/>
                <a:gd name="T48" fmla="*/ 2 w 110"/>
                <a:gd name="T49" fmla="*/ 58 h 204"/>
                <a:gd name="T50" fmla="*/ 4 w 110"/>
                <a:gd name="T51" fmla="*/ 54 h 204"/>
                <a:gd name="T52" fmla="*/ 4 w 110"/>
                <a:gd name="T53" fmla="*/ 49 h 204"/>
                <a:gd name="T54" fmla="*/ 6 w 110"/>
                <a:gd name="T55" fmla="*/ 45 h 204"/>
                <a:gd name="T56" fmla="*/ 8 w 110"/>
                <a:gd name="T57" fmla="*/ 40 h 204"/>
                <a:gd name="T58" fmla="*/ 9 w 110"/>
                <a:gd name="T59" fmla="*/ 36 h 204"/>
                <a:gd name="T60" fmla="*/ 12 w 110"/>
                <a:gd name="T61" fmla="*/ 31 h 204"/>
                <a:gd name="T62" fmla="*/ 13 w 110"/>
                <a:gd name="T63" fmla="*/ 26 h 204"/>
                <a:gd name="T64" fmla="*/ 13 w 110"/>
                <a:gd name="T65" fmla="*/ 22 h 204"/>
                <a:gd name="T66" fmla="*/ 15 w 110"/>
                <a:gd name="T67" fmla="*/ 18 h 204"/>
                <a:gd name="T68" fmla="*/ 16 w 110"/>
                <a:gd name="T69" fmla="*/ 15 h 204"/>
                <a:gd name="T70" fmla="*/ 17 w 110"/>
                <a:gd name="T71" fmla="*/ 13 h 204"/>
                <a:gd name="T72" fmla="*/ 18 w 110"/>
                <a:gd name="T73" fmla="*/ 12 h 204"/>
                <a:gd name="T74" fmla="*/ 42 w 110"/>
                <a:gd name="T75" fmla="*/ 0 h 2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0"/>
                <a:gd name="T115" fmla="*/ 0 h 204"/>
                <a:gd name="T116" fmla="*/ 110 w 110"/>
                <a:gd name="T117" fmla="*/ 204 h 20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0" h="204">
                  <a:moveTo>
                    <a:pt x="87" y="0"/>
                  </a:moveTo>
                  <a:lnTo>
                    <a:pt x="110" y="32"/>
                  </a:lnTo>
                  <a:lnTo>
                    <a:pt x="108" y="34"/>
                  </a:lnTo>
                  <a:lnTo>
                    <a:pt x="108" y="36"/>
                  </a:lnTo>
                  <a:lnTo>
                    <a:pt x="106" y="38"/>
                  </a:lnTo>
                  <a:lnTo>
                    <a:pt x="104" y="42"/>
                  </a:lnTo>
                  <a:lnTo>
                    <a:pt x="104" y="44"/>
                  </a:lnTo>
                  <a:lnTo>
                    <a:pt x="103" y="46"/>
                  </a:lnTo>
                  <a:lnTo>
                    <a:pt x="101" y="50"/>
                  </a:lnTo>
                  <a:lnTo>
                    <a:pt x="101" y="53"/>
                  </a:lnTo>
                  <a:lnTo>
                    <a:pt x="99" y="57"/>
                  </a:lnTo>
                  <a:lnTo>
                    <a:pt x="97" y="61"/>
                  </a:lnTo>
                  <a:lnTo>
                    <a:pt x="95" y="65"/>
                  </a:lnTo>
                  <a:lnTo>
                    <a:pt x="93" y="70"/>
                  </a:lnTo>
                  <a:lnTo>
                    <a:pt x="91" y="76"/>
                  </a:lnTo>
                  <a:lnTo>
                    <a:pt x="87" y="80"/>
                  </a:lnTo>
                  <a:lnTo>
                    <a:pt x="87" y="84"/>
                  </a:lnTo>
                  <a:lnTo>
                    <a:pt x="85" y="89"/>
                  </a:lnTo>
                  <a:lnTo>
                    <a:pt x="84" y="95"/>
                  </a:lnTo>
                  <a:lnTo>
                    <a:pt x="80" y="101"/>
                  </a:lnTo>
                  <a:lnTo>
                    <a:pt x="78" y="105"/>
                  </a:lnTo>
                  <a:lnTo>
                    <a:pt x="78" y="107"/>
                  </a:lnTo>
                  <a:lnTo>
                    <a:pt x="76" y="110"/>
                  </a:lnTo>
                  <a:lnTo>
                    <a:pt x="76" y="114"/>
                  </a:lnTo>
                  <a:lnTo>
                    <a:pt x="76" y="118"/>
                  </a:lnTo>
                  <a:lnTo>
                    <a:pt x="74" y="120"/>
                  </a:lnTo>
                  <a:lnTo>
                    <a:pt x="74" y="122"/>
                  </a:lnTo>
                  <a:lnTo>
                    <a:pt x="72" y="124"/>
                  </a:lnTo>
                  <a:lnTo>
                    <a:pt x="70" y="128"/>
                  </a:lnTo>
                  <a:lnTo>
                    <a:pt x="70" y="131"/>
                  </a:lnTo>
                  <a:lnTo>
                    <a:pt x="70" y="135"/>
                  </a:lnTo>
                  <a:lnTo>
                    <a:pt x="68" y="137"/>
                  </a:lnTo>
                  <a:lnTo>
                    <a:pt x="68" y="139"/>
                  </a:lnTo>
                  <a:lnTo>
                    <a:pt x="66" y="143"/>
                  </a:lnTo>
                  <a:lnTo>
                    <a:pt x="66" y="147"/>
                  </a:lnTo>
                  <a:lnTo>
                    <a:pt x="66" y="148"/>
                  </a:lnTo>
                  <a:lnTo>
                    <a:pt x="65" y="152"/>
                  </a:lnTo>
                  <a:lnTo>
                    <a:pt x="63" y="154"/>
                  </a:lnTo>
                  <a:lnTo>
                    <a:pt x="63" y="158"/>
                  </a:lnTo>
                  <a:lnTo>
                    <a:pt x="63" y="162"/>
                  </a:lnTo>
                  <a:lnTo>
                    <a:pt x="63" y="164"/>
                  </a:lnTo>
                  <a:lnTo>
                    <a:pt x="11" y="204"/>
                  </a:lnTo>
                  <a:lnTo>
                    <a:pt x="0" y="135"/>
                  </a:lnTo>
                  <a:lnTo>
                    <a:pt x="0" y="133"/>
                  </a:lnTo>
                  <a:lnTo>
                    <a:pt x="2" y="129"/>
                  </a:lnTo>
                  <a:lnTo>
                    <a:pt x="2" y="128"/>
                  </a:lnTo>
                  <a:lnTo>
                    <a:pt x="2" y="124"/>
                  </a:lnTo>
                  <a:lnTo>
                    <a:pt x="4" y="122"/>
                  </a:lnTo>
                  <a:lnTo>
                    <a:pt x="4" y="120"/>
                  </a:lnTo>
                  <a:lnTo>
                    <a:pt x="6" y="114"/>
                  </a:lnTo>
                  <a:lnTo>
                    <a:pt x="8" y="112"/>
                  </a:lnTo>
                  <a:lnTo>
                    <a:pt x="9" y="107"/>
                  </a:lnTo>
                  <a:lnTo>
                    <a:pt x="9" y="103"/>
                  </a:lnTo>
                  <a:lnTo>
                    <a:pt x="11" y="97"/>
                  </a:lnTo>
                  <a:lnTo>
                    <a:pt x="13" y="93"/>
                  </a:lnTo>
                  <a:lnTo>
                    <a:pt x="15" y="88"/>
                  </a:lnTo>
                  <a:lnTo>
                    <a:pt x="17" y="84"/>
                  </a:lnTo>
                  <a:lnTo>
                    <a:pt x="19" y="78"/>
                  </a:lnTo>
                  <a:lnTo>
                    <a:pt x="19" y="74"/>
                  </a:lnTo>
                  <a:lnTo>
                    <a:pt x="21" y="69"/>
                  </a:lnTo>
                  <a:lnTo>
                    <a:pt x="25" y="65"/>
                  </a:lnTo>
                  <a:lnTo>
                    <a:pt x="25" y="61"/>
                  </a:lnTo>
                  <a:lnTo>
                    <a:pt x="27" y="55"/>
                  </a:lnTo>
                  <a:lnTo>
                    <a:pt x="28" y="51"/>
                  </a:lnTo>
                  <a:lnTo>
                    <a:pt x="28" y="46"/>
                  </a:lnTo>
                  <a:lnTo>
                    <a:pt x="30" y="42"/>
                  </a:lnTo>
                  <a:lnTo>
                    <a:pt x="32" y="38"/>
                  </a:lnTo>
                  <a:lnTo>
                    <a:pt x="34" y="36"/>
                  </a:lnTo>
                  <a:lnTo>
                    <a:pt x="34" y="32"/>
                  </a:lnTo>
                  <a:lnTo>
                    <a:pt x="36" y="29"/>
                  </a:lnTo>
                  <a:lnTo>
                    <a:pt x="36" y="27"/>
                  </a:lnTo>
                  <a:lnTo>
                    <a:pt x="38" y="25"/>
                  </a:lnTo>
                  <a:lnTo>
                    <a:pt x="87" y="0"/>
                  </a:lnTo>
                  <a:close/>
                </a:path>
              </a:pathLst>
            </a:custGeom>
            <a:solidFill>
              <a:schemeClr val="folHlink"/>
            </a:solidFill>
            <a:ln w="9525">
              <a:noFill/>
              <a:round/>
              <a:headEnd/>
              <a:tailEnd/>
            </a:ln>
            <a:effectLst>
              <a:outerShdw blurRad="63500" dist="35921" dir="2700000" algn="ctr" rotWithShape="0">
                <a:srgbClr val="808080">
                  <a:alpha val="74997"/>
                </a:srgbClr>
              </a:outerShdw>
            </a:effectLst>
          </p:spPr>
          <p:txBody>
            <a:bodyPr/>
            <a:lstStyle/>
            <a:p>
              <a:pPr>
                <a:defRPr/>
              </a:pPr>
              <a:endParaRPr lang="en-US" dirty="0">
                <a:solidFill>
                  <a:srgbClr val="FFFF00"/>
                </a:solidFill>
                <a:ea typeface="ＭＳ Ｐゴシック" charset="-128"/>
                <a:cs typeface="ＭＳ Ｐゴシック" charset="-128"/>
              </a:endParaRPr>
            </a:p>
          </p:txBody>
        </p:sp>
        <p:sp>
          <p:nvSpPr>
            <p:cNvPr id="11" name="Freeform 10"/>
            <p:cNvSpPr>
              <a:spLocks/>
            </p:cNvSpPr>
            <p:nvPr/>
          </p:nvSpPr>
          <p:spPr bwMode="auto">
            <a:xfrm>
              <a:off x="-976" y="1366"/>
              <a:ext cx="260" cy="629"/>
            </a:xfrm>
            <a:custGeom>
              <a:avLst/>
              <a:gdLst>
                <a:gd name="T0" fmla="*/ 199 w 538"/>
                <a:gd name="T1" fmla="*/ 587 h 1302"/>
                <a:gd name="T2" fmla="*/ 199 w 538"/>
                <a:gd name="T3" fmla="*/ 599 h 1302"/>
                <a:gd name="T4" fmla="*/ 200 w 538"/>
                <a:gd name="T5" fmla="*/ 611 h 1302"/>
                <a:gd name="T6" fmla="*/ 203 w 538"/>
                <a:gd name="T7" fmla="*/ 622 h 1302"/>
                <a:gd name="T8" fmla="*/ 194 w 538"/>
                <a:gd name="T9" fmla="*/ 626 h 1302"/>
                <a:gd name="T10" fmla="*/ 158 w 538"/>
                <a:gd name="T11" fmla="*/ 620 h 1302"/>
                <a:gd name="T12" fmla="*/ 125 w 538"/>
                <a:gd name="T13" fmla="*/ 615 h 1302"/>
                <a:gd name="T14" fmla="*/ 94 w 538"/>
                <a:gd name="T15" fmla="*/ 609 h 1302"/>
                <a:gd name="T16" fmla="*/ 66 w 538"/>
                <a:gd name="T17" fmla="*/ 603 h 1302"/>
                <a:gd name="T18" fmla="*/ 43 w 538"/>
                <a:gd name="T19" fmla="*/ 600 h 1302"/>
                <a:gd name="T20" fmla="*/ 24 w 538"/>
                <a:gd name="T21" fmla="*/ 597 h 1302"/>
                <a:gd name="T22" fmla="*/ 9 w 538"/>
                <a:gd name="T23" fmla="*/ 594 h 1302"/>
                <a:gd name="T24" fmla="*/ 0 w 538"/>
                <a:gd name="T25" fmla="*/ 592 h 1302"/>
                <a:gd name="T26" fmla="*/ 7 w 538"/>
                <a:gd name="T27" fmla="*/ 585 h 1302"/>
                <a:gd name="T28" fmla="*/ 28 w 538"/>
                <a:gd name="T29" fmla="*/ 568 h 1302"/>
                <a:gd name="T30" fmla="*/ 56 w 538"/>
                <a:gd name="T31" fmla="*/ 540 h 1302"/>
                <a:gd name="T32" fmla="*/ 88 w 538"/>
                <a:gd name="T33" fmla="*/ 504 h 1302"/>
                <a:gd name="T34" fmla="*/ 121 w 538"/>
                <a:gd name="T35" fmla="*/ 462 h 1302"/>
                <a:gd name="T36" fmla="*/ 153 w 538"/>
                <a:gd name="T37" fmla="*/ 413 h 1302"/>
                <a:gd name="T38" fmla="*/ 177 w 538"/>
                <a:gd name="T39" fmla="*/ 359 h 1302"/>
                <a:gd name="T40" fmla="*/ 194 w 538"/>
                <a:gd name="T41" fmla="*/ 301 h 1302"/>
                <a:gd name="T42" fmla="*/ 198 w 538"/>
                <a:gd name="T43" fmla="*/ 241 h 1302"/>
                <a:gd name="T44" fmla="*/ 196 w 538"/>
                <a:gd name="T45" fmla="*/ 212 h 1302"/>
                <a:gd name="T46" fmla="*/ 196 w 538"/>
                <a:gd name="T47" fmla="*/ 185 h 1302"/>
                <a:gd name="T48" fmla="*/ 198 w 538"/>
                <a:gd name="T49" fmla="*/ 156 h 1302"/>
                <a:gd name="T50" fmla="*/ 200 w 538"/>
                <a:gd name="T51" fmla="*/ 129 h 1302"/>
                <a:gd name="T52" fmla="*/ 205 w 538"/>
                <a:gd name="T53" fmla="*/ 102 h 1302"/>
                <a:gd name="T54" fmla="*/ 209 w 538"/>
                <a:gd name="T55" fmla="*/ 76 h 1302"/>
                <a:gd name="T56" fmla="*/ 216 w 538"/>
                <a:gd name="T57" fmla="*/ 51 h 1302"/>
                <a:gd name="T58" fmla="*/ 222 w 538"/>
                <a:gd name="T59" fmla="*/ 27 h 1302"/>
                <a:gd name="T60" fmla="*/ 229 w 538"/>
                <a:gd name="T61" fmla="*/ 3 h 1302"/>
                <a:gd name="T62" fmla="*/ 241 w 538"/>
                <a:gd name="T63" fmla="*/ 4 h 1302"/>
                <a:gd name="T64" fmla="*/ 255 w 538"/>
                <a:gd name="T65" fmla="*/ 7 h 1302"/>
                <a:gd name="T66" fmla="*/ 257 w 538"/>
                <a:gd name="T67" fmla="*/ 18 h 1302"/>
                <a:gd name="T68" fmla="*/ 253 w 538"/>
                <a:gd name="T69" fmla="*/ 35 h 1302"/>
                <a:gd name="T70" fmla="*/ 248 w 538"/>
                <a:gd name="T71" fmla="*/ 54 h 1302"/>
                <a:gd name="T72" fmla="*/ 244 w 538"/>
                <a:gd name="T73" fmla="*/ 74 h 1302"/>
                <a:gd name="T74" fmla="*/ 241 w 538"/>
                <a:gd name="T75" fmla="*/ 98 h 1302"/>
                <a:gd name="T76" fmla="*/ 237 w 538"/>
                <a:gd name="T77" fmla="*/ 122 h 1302"/>
                <a:gd name="T78" fmla="*/ 235 w 538"/>
                <a:gd name="T79" fmla="*/ 148 h 1302"/>
                <a:gd name="T80" fmla="*/ 234 w 538"/>
                <a:gd name="T81" fmla="*/ 176 h 1302"/>
                <a:gd name="T82" fmla="*/ 234 w 538"/>
                <a:gd name="T83" fmla="*/ 209 h 1302"/>
                <a:gd name="T84" fmla="*/ 233 w 538"/>
                <a:gd name="T85" fmla="*/ 262 h 1302"/>
                <a:gd name="T86" fmla="*/ 227 w 538"/>
                <a:gd name="T87" fmla="*/ 333 h 1302"/>
                <a:gd name="T88" fmla="*/ 212 w 538"/>
                <a:gd name="T89" fmla="*/ 394 h 1302"/>
                <a:gd name="T90" fmla="*/ 194 w 538"/>
                <a:gd name="T91" fmla="*/ 443 h 1302"/>
                <a:gd name="T92" fmla="*/ 173 w 538"/>
                <a:gd name="T93" fmla="*/ 483 h 1302"/>
                <a:gd name="T94" fmla="*/ 151 w 538"/>
                <a:gd name="T95" fmla="*/ 513 h 1302"/>
                <a:gd name="T96" fmla="*/ 130 w 538"/>
                <a:gd name="T97" fmla="*/ 534 h 1302"/>
                <a:gd name="T98" fmla="*/ 115 w 538"/>
                <a:gd name="T99" fmla="*/ 548 h 1302"/>
                <a:gd name="T100" fmla="*/ 105 w 538"/>
                <a:gd name="T101" fmla="*/ 556 h 1302"/>
                <a:gd name="T102" fmla="*/ 106 w 538"/>
                <a:gd name="T103" fmla="*/ 558 h 1302"/>
                <a:gd name="T104" fmla="*/ 118 w 538"/>
                <a:gd name="T105" fmla="*/ 560 h 1302"/>
                <a:gd name="T106" fmla="*/ 129 w 538"/>
                <a:gd name="T107" fmla="*/ 562 h 1302"/>
                <a:gd name="T108" fmla="*/ 141 w 538"/>
                <a:gd name="T109" fmla="*/ 565 h 1302"/>
                <a:gd name="T110" fmla="*/ 154 w 538"/>
                <a:gd name="T111" fmla="*/ 568 h 1302"/>
                <a:gd name="T112" fmla="*/ 170 w 538"/>
                <a:gd name="T113" fmla="*/ 570 h 1302"/>
                <a:gd name="T114" fmla="*/ 188 w 538"/>
                <a:gd name="T115" fmla="*/ 574 h 130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38"/>
                <a:gd name="T175" fmla="*/ 0 h 1302"/>
                <a:gd name="T176" fmla="*/ 538 w 538"/>
                <a:gd name="T177" fmla="*/ 1302 h 130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38" h="1302">
                  <a:moveTo>
                    <a:pt x="411" y="1192"/>
                  </a:moveTo>
                  <a:lnTo>
                    <a:pt x="411" y="1196"/>
                  </a:lnTo>
                  <a:lnTo>
                    <a:pt x="411" y="1199"/>
                  </a:lnTo>
                  <a:lnTo>
                    <a:pt x="411" y="1203"/>
                  </a:lnTo>
                  <a:lnTo>
                    <a:pt x="411" y="1207"/>
                  </a:lnTo>
                  <a:lnTo>
                    <a:pt x="411" y="1211"/>
                  </a:lnTo>
                  <a:lnTo>
                    <a:pt x="411" y="1215"/>
                  </a:lnTo>
                  <a:lnTo>
                    <a:pt x="411" y="1218"/>
                  </a:lnTo>
                  <a:lnTo>
                    <a:pt x="411" y="1222"/>
                  </a:lnTo>
                  <a:lnTo>
                    <a:pt x="411" y="1226"/>
                  </a:lnTo>
                  <a:lnTo>
                    <a:pt x="411" y="1230"/>
                  </a:lnTo>
                  <a:lnTo>
                    <a:pt x="411" y="1232"/>
                  </a:lnTo>
                  <a:lnTo>
                    <a:pt x="411" y="1237"/>
                  </a:lnTo>
                  <a:lnTo>
                    <a:pt x="411" y="1239"/>
                  </a:lnTo>
                  <a:lnTo>
                    <a:pt x="411" y="1245"/>
                  </a:lnTo>
                  <a:lnTo>
                    <a:pt x="413" y="1247"/>
                  </a:lnTo>
                  <a:lnTo>
                    <a:pt x="413" y="1251"/>
                  </a:lnTo>
                  <a:lnTo>
                    <a:pt x="413" y="1255"/>
                  </a:lnTo>
                  <a:lnTo>
                    <a:pt x="413" y="1258"/>
                  </a:lnTo>
                  <a:lnTo>
                    <a:pt x="413" y="1262"/>
                  </a:lnTo>
                  <a:lnTo>
                    <a:pt x="414" y="1264"/>
                  </a:lnTo>
                  <a:lnTo>
                    <a:pt x="414" y="1268"/>
                  </a:lnTo>
                  <a:lnTo>
                    <a:pt x="414" y="1272"/>
                  </a:lnTo>
                  <a:lnTo>
                    <a:pt x="416" y="1274"/>
                  </a:lnTo>
                  <a:lnTo>
                    <a:pt x="418" y="1277"/>
                  </a:lnTo>
                  <a:lnTo>
                    <a:pt x="418" y="1279"/>
                  </a:lnTo>
                  <a:lnTo>
                    <a:pt x="418" y="1283"/>
                  </a:lnTo>
                  <a:lnTo>
                    <a:pt x="420" y="1287"/>
                  </a:lnTo>
                  <a:lnTo>
                    <a:pt x="420" y="1289"/>
                  </a:lnTo>
                  <a:lnTo>
                    <a:pt x="420" y="1291"/>
                  </a:lnTo>
                  <a:lnTo>
                    <a:pt x="422" y="1294"/>
                  </a:lnTo>
                  <a:lnTo>
                    <a:pt x="422" y="1298"/>
                  </a:lnTo>
                  <a:lnTo>
                    <a:pt x="424" y="1302"/>
                  </a:lnTo>
                  <a:lnTo>
                    <a:pt x="413" y="1298"/>
                  </a:lnTo>
                  <a:lnTo>
                    <a:pt x="401" y="1296"/>
                  </a:lnTo>
                  <a:lnTo>
                    <a:pt x="392" y="1294"/>
                  </a:lnTo>
                  <a:lnTo>
                    <a:pt x="380" y="1293"/>
                  </a:lnTo>
                  <a:lnTo>
                    <a:pt x="369" y="1291"/>
                  </a:lnTo>
                  <a:lnTo>
                    <a:pt x="359" y="1289"/>
                  </a:lnTo>
                  <a:lnTo>
                    <a:pt x="350" y="1287"/>
                  </a:lnTo>
                  <a:lnTo>
                    <a:pt x="338" y="1285"/>
                  </a:lnTo>
                  <a:lnTo>
                    <a:pt x="327" y="1283"/>
                  </a:lnTo>
                  <a:lnTo>
                    <a:pt x="317" y="1281"/>
                  </a:lnTo>
                  <a:lnTo>
                    <a:pt x="308" y="1279"/>
                  </a:lnTo>
                  <a:lnTo>
                    <a:pt x="298" y="1277"/>
                  </a:lnTo>
                  <a:lnTo>
                    <a:pt x="287" y="1275"/>
                  </a:lnTo>
                  <a:lnTo>
                    <a:pt x="278" y="1274"/>
                  </a:lnTo>
                  <a:lnTo>
                    <a:pt x="268" y="1274"/>
                  </a:lnTo>
                  <a:lnTo>
                    <a:pt x="259" y="1272"/>
                  </a:lnTo>
                  <a:lnTo>
                    <a:pt x="249" y="1270"/>
                  </a:lnTo>
                  <a:lnTo>
                    <a:pt x="240" y="1268"/>
                  </a:lnTo>
                  <a:lnTo>
                    <a:pt x="230" y="1266"/>
                  </a:lnTo>
                  <a:lnTo>
                    <a:pt x="221" y="1264"/>
                  </a:lnTo>
                  <a:lnTo>
                    <a:pt x="211" y="1262"/>
                  </a:lnTo>
                  <a:lnTo>
                    <a:pt x="203" y="1262"/>
                  </a:lnTo>
                  <a:lnTo>
                    <a:pt x="194" y="1260"/>
                  </a:lnTo>
                  <a:lnTo>
                    <a:pt x="186" y="1258"/>
                  </a:lnTo>
                  <a:lnTo>
                    <a:pt x="177" y="1256"/>
                  </a:lnTo>
                  <a:lnTo>
                    <a:pt x="169" y="1255"/>
                  </a:lnTo>
                  <a:lnTo>
                    <a:pt x="160" y="1255"/>
                  </a:lnTo>
                  <a:lnTo>
                    <a:pt x="154" y="1253"/>
                  </a:lnTo>
                  <a:lnTo>
                    <a:pt x="144" y="1251"/>
                  </a:lnTo>
                  <a:lnTo>
                    <a:pt x="137" y="1249"/>
                  </a:lnTo>
                  <a:lnTo>
                    <a:pt x="129" y="1249"/>
                  </a:lnTo>
                  <a:lnTo>
                    <a:pt x="124" y="1247"/>
                  </a:lnTo>
                  <a:lnTo>
                    <a:pt x="116" y="1247"/>
                  </a:lnTo>
                  <a:lnTo>
                    <a:pt x="108" y="1245"/>
                  </a:lnTo>
                  <a:lnTo>
                    <a:pt x="101" y="1243"/>
                  </a:lnTo>
                  <a:lnTo>
                    <a:pt x="95" y="1243"/>
                  </a:lnTo>
                  <a:lnTo>
                    <a:pt x="89" y="1241"/>
                  </a:lnTo>
                  <a:lnTo>
                    <a:pt x="82" y="1239"/>
                  </a:lnTo>
                  <a:lnTo>
                    <a:pt x="76" y="1239"/>
                  </a:lnTo>
                  <a:lnTo>
                    <a:pt x="70" y="1239"/>
                  </a:lnTo>
                  <a:lnTo>
                    <a:pt x="65" y="1237"/>
                  </a:lnTo>
                  <a:lnTo>
                    <a:pt x="61" y="1237"/>
                  </a:lnTo>
                  <a:lnTo>
                    <a:pt x="53" y="1236"/>
                  </a:lnTo>
                  <a:lnTo>
                    <a:pt x="49" y="1236"/>
                  </a:lnTo>
                  <a:lnTo>
                    <a:pt x="44" y="1234"/>
                  </a:lnTo>
                  <a:lnTo>
                    <a:pt x="40" y="1232"/>
                  </a:lnTo>
                  <a:lnTo>
                    <a:pt x="34" y="1232"/>
                  </a:lnTo>
                  <a:lnTo>
                    <a:pt x="30" y="1232"/>
                  </a:lnTo>
                  <a:lnTo>
                    <a:pt x="27" y="1230"/>
                  </a:lnTo>
                  <a:lnTo>
                    <a:pt x="23" y="1230"/>
                  </a:lnTo>
                  <a:lnTo>
                    <a:pt x="19" y="1230"/>
                  </a:lnTo>
                  <a:lnTo>
                    <a:pt x="15" y="1228"/>
                  </a:lnTo>
                  <a:lnTo>
                    <a:pt x="13" y="1228"/>
                  </a:lnTo>
                  <a:lnTo>
                    <a:pt x="11" y="1228"/>
                  </a:lnTo>
                  <a:lnTo>
                    <a:pt x="8" y="1228"/>
                  </a:lnTo>
                  <a:lnTo>
                    <a:pt x="6" y="1228"/>
                  </a:lnTo>
                  <a:lnTo>
                    <a:pt x="2" y="1226"/>
                  </a:lnTo>
                  <a:lnTo>
                    <a:pt x="0" y="1226"/>
                  </a:lnTo>
                  <a:lnTo>
                    <a:pt x="2" y="1222"/>
                  </a:lnTo>
                  <a:lnTo>
                    <a:pt x="4" y="1220"/>
                  </a:lnTo>
                  <a:lnTo>
                    <a:pt x="10" y="1217"/>
                  </a:lnTo>
                  <a:lnTo>
                    <a:pt x="11" y="1213"/>
                  </a:lnTo>
                  <a:lnTo>
                    <a:pt x="15" y="1211"/>
                  </a:lnTo>
                  <a:lnTo>
                    <a:pt x="21" y="1205"/>
                  </a:lnTo>
                  <a:lnTo>
                    <a:pt x="27" y="1201"/>
                  </a:lnTo>
                  <a:lnTo>
                    <a:pt x="30" y="1196"/>
                  </a:lnTo>
                  <a:lnTo>
                    <a:pt x="38" y="1192"/>
                  </a:lnTo>
                  <a:lnTo>
                    <a:pt x="44" y="1186"/>
                  </a:lnTo>
                  <a:lnTo>
                    <a:pt x="49" y="1180"/>
                  </a:lnTo>
                  <a:lnTo>
                    <a:pt x="57" y="1175"/>
                  </a:lnTo>
                  <a:lnTo>
                    <a:pt x="65" y="1167"/>
                  </a:lnTo>
                  <a:lnTo>
                    <a:pt x="72" y="1160"/>
                  </a:lnTo>
                  <a:lnTo>
                    <a:pt x="82" y="1152"/>
                  </a:lnTo>
                  <a:lnTo>
                    <a:pt x="89" y="1142"/>
                  </a:lnTo>
                  <a:lnTo>
                    <a:pt x="97" y="1135"/>
                  </a:lnTo>
                  <a:lnTo>
                    <a:pt x="106" y="1125"/>
                  </a:lnTo>
                  <a:lnTo>
                    <a:pt x="116" y="1118"/>
                  </a:lnTo>
                  <a:lnTo>
                    <a:pt x="124" y="1108"/>
                  </a:lnTo>
                  <a:lnTo>
                    <a:pt x="133" y="1099"/>
                  </a:lnTo>
                  <a:lnTo>
                    <a:pt x="143" y="1087"/>
                  </a:lnTo>
                  <a:lnTo>
                    <a:pt x="154" y="1076"/>
                  </a:lnTo>
                  <a:lnTo>
                    <a:pt x="163" y="1066"/>
                  </a:lnTo>
                  <a:lnTo>
                    <a:pt x="173" y="1055"/>
                  </a:lnTo>
                  <a:lnTo>
                    <a:pt x="182" y="1044"/>
                  </a:lnTo>
                  <a:lnTo>
                    <a:pt x="192" y="1032"/>
                  </a:lnTo>
                  <a:lnTo>
                    <a:pt x="202" y="1019"/>
                  </a:lnTo>
                  <a:lnTo>
                    <a:pt x="213" y="1007"/>
                  </a:lnTo>
                  <a:lnTo>
                    <a:pt x="222" y="994"/>
                  </a:lnTo>
                  <a:lnTo>
                    <a:pt x="232" y="981"/>
                  </a:lnTo>
                  <a:lnTo>
                    <a:pt x="241" y="968"/>
                  </a:lnTo>
                  <a:lnTo>
                    <a:pt x="251" y="956"/>
                  </a:lnTo>
                  <a:lnTo>
                    <a:pt x="260" y="941"/>
                  </a:lnTo>
                  <a:lnTo>
                    <a:pt x="270" y="926"/>
                  </a:lnTo>
                  <a:lnTo>
                    <a:pt x="281" y="912"/>
                  </a:lnTo>
                  <a:lnTo>
                    <a:pt x="291" y="899"/>
                  </a:lnTo>
                  <a:lnTo>
                    <a:pt x="298" y="884"/>
                  </a:lnTo>
                  <a:lnTo>
                    <a:pt x="308" y="869"/>
                  </a:lnTo>
                  <a:lnTo>
                    <a:pt x="316" y="854"/>
                  </a:lnTo>
                  <a:lnTo>
                    <a:pt x="325" y="838"/>
                  </a:lnTo>
                  <a:lnTo>
                    <a:pt x="333" y="821"/>
                  </a:lnTo>
                  <a:lnTo>
                    <a:pt x="340" y="806"/>
                  </a:lnTo>
                  <a:lnTo>
                    <a:pt x="346" y="791"/>
                  </a:lnTo>
                  <a:lnTo>
                    <a:pt x="354" y="774"/>
                  </a:lnTo>
                  <a:lnTo>
                    <a:pt x="361" y="758"/>
                  </a:lnTo>
                  <a:lnTo>
                    <a:pt x="367" y="743"/>
                  </a:lnTo>
                  <a:lnTo>
                    <a:pt x="374" y="726"/>
                  </a:lnTo>
                  <a:lnTo>
                    <a:pt x="378" y="709"/>
                  </a:lnTo>
                  <a:lnTo>
                    <a:pt x="384" y="692"/>
                  </a:lnTo>
                  <a:lnTo>
                    <a:pt x="390" y="675"/>
                  </a:lnTo>
                  <a:lnTo>
                    <a:pt x="394" y="658"/>
                  </a:lnTo>
                  <a:lnTo>
                    <a:pt x="397" y="641"/>
                  </a:lnTo>
                  <a:lnTo>
                    <a:pt x="401" y="624"/>
                  </a:lnTo>
                  <a:lnTo>
                    <a:pt x="403" y="606"/>
                  </a:lnTo>
                  <a:lnTo>
                    <a:pt x="405" y="587"/>
                  </a:lnTo>
                  <a:lnTo>
                    <a:pt x="409" y="570"/>
                  </a:lnTo>
                  <a:lnTo>
                    <a:pt x="409" y="551"/>
                  </a:lnTo>
                  <a:lnTo>
                    <a:pt x="409" y="534"/>
                  </a:lnTo>
                  <a:lnTo>
                    <a:pt x="409" y="515"/>
                  </a:lnTo>
                  <a:lnTo>
                    <a:pt x="409" y="498"/>
                  </a:lnTo>
                  <a:lnTo>
                    <a:pt x="407" y="490"/>
                  </a:lnTo>
                  <a:lnTo>
                    <a:pt x="407" y="481"/>
                  </a:lnTo>
                  <a:lnTo>
                    <a:pt x="405" y="473"/>
                  </a:lnTo>
                  <a:lnTo>
                    <a:pt x="405" y="464"/>
                  </a:lnTo>
                  <a:lnTo>
                    <a:pt x="405" y="456"/>
                  </a:lnTo>
                  <a:lnTo>
                    <a:pt x="405" y="447"/>
                  </a:lnTo>
                  <a:lnTo>
                    <a:pt x="405" y="439"/>
                  </a:lnTo>
                  <a:lnTo>
                    <a:pt x="405" y="432"/>
                  </a:lnTo>
                  <a:lnTo>
                    <a:pt x="405" y="422"/>
                  </a:lnTo>
                  <a:lnTo>
                    <a:pt x="405" y="414"/>
                  </a:lnTo>
                  <a:lnTo>
                    <a:pt x="405" y="407"/>
                  </a:lnTo>
                  <a:lnTo>
                    <a:pt x="405" y="397"/>
                  </a:lnTo>
                  <a:lnTo>
                    <a:pt x="405" y="390"/>
                  </a:lnTo>
                  <a:lnTo>
                    <a:pt x="405" y="382"/>
                  </a:lnTo>
                  <a:lnTo>
                    <a:pt x="405" y="373"/>
                  </a:lnTo>
                  <a:lnTo>
                    <a:pt x="407" y="365"/>
                  </a:lnTo>
                  <a:lnTo>
                    <a:pt x="407" y="356"/>
                  </a:lnTo>
                  <a:lnTo>
                    <a:pt x="407" y="348"/>
                  </a:lnTo>
                  <a:lnTo>
                    <a:pt x="409" y="340"/>
                  </a:lnTo>
                  <a:lnTo>
                    <a:pt x="409" y="331"/>
                  </a:lnTo>
                  <a:lnTo>
                    <a:pt x="409" y="323"/>
                  </a:lnTo>
                  <a:lnTo>
                    <a:pt x="411" y="316"/>
                  </a:lnTo>
                  <a:lnTo>
                    <a:pt x="411" y="306"/>
                  </a:lnTo>
                  <a:lnTo>
                    <a:pt x="413" y="300"/>
                  </a:lnTo>
                  <a:lnTo>
                    <a:pt x="413" y="291"/>
                  </a:lnTo>
                  <a:lnTo>
                    <a:pt x="413" y="281"/>
                  </a:lnTo>
                  <a:lnTo>
                    <a:pt x="413" y="276"/>
                  </a:lnTo>
                  <a:lnTo>
                    <a:pt x="414" y="268"/>
                  </a:lnTo>
                  <a:lnTo>
                    <a:pt x="416" y="259"/>
                  </a:lnTo>
                  <a:lnTo>
                    <a:pt x="418" y="251"/>
                  </a:lnTo>
                  <a:lnTo>
                    <a:pt x="418" y="243"/>
                  </a:lnTo>
                  <a:lnTo>
                    <a:pt x="420" y="236"/>
                  </a:lnTo>
                  <a:lnTo>
                    <a:pt x="422" y="228"/>
                  </a:lnTo>
                  <a:lnTo>
                    <a:pt x="422" y="219"/>
                  </a:lnTo>
                  <a:lnTo>
                    <a:pt x="424" y="211"/>
                  </a:lnTo>
                  <a:lnTo>
                    <a:pt x="426" y="203"/>
                  </a:lnTo>
                  <a:lnTo>
                    <a:pt x="426" y="196"/>
                  </a:lnTo>
                  <a:lnTo>
                    <a:pt x="428" y="188"/>
                  </a:lnTo>
                  <a:lnTo>
                    <a:pt x="430" y="179"/>
                  </a:lnTo>
                  <a:lnTo>
                    <a:pt x="430" y="171"/>
                  </a:lnTo>
                  <a:lnTo>
                    <a:pt x="432" y="165"/>
                  </a:lnTo>
                  <a:lnTo>
                    <a:pt x="433" y="158"/>
                  </a:lnTo>
                  <a:lnTo>
                    <a:pt x="435" y="150"/>
                  </a:lnTo>
                  <a:lnTo>
                    <a:pt x="437" y="141"/>
                  </a:lnTo>
                  <a:lnTo>
                    <a:pt x="439" y="133"/>
                  </a:lnTo>
                  <a:lnTo>
                    <a:pt x="439" y="127"/>
                  </a:lnTo>
                  <a:lnTo>
                    <a:pt x="443" y="120"/>
                  </a:lnTo>
                  <a:lnTo>
                    <a:pt x="445" y="112"/>
                  </a:lnTo>
                  <a:lnTo>
                    <a:pt x="447" y="105"/>
                  </a:lnTo>
                  <a:lnTo>
                    <a:pt x="447" y="97"/>
                  </a:lnTo>
                  <a:lnTo>
                    <a:pt x="449" y="89"/>
                  </a:lnTo>
                  <a:lnTo>
                    <a:pt x="451" y="82"/>
                  </a:lnTo>
                  <a:lnTo>
                    <a:pt x="452" y="76"/>
                  </a:lnTo>
                  <a:lnTo>
                    <a:pt x="454" y="69"/>
                  </a:lnTo>
                  <a:lnTo>
                    <a:pt x="456" y="61"/>
                  </a:lnTo>
                  <a:lnTo>
                    <a:pt x="460" y="55"/>
                  </a:lnTo>
                  <a:lnTo>
                    <a:pt x="462" y="48"/>
                  </a:lnTo>
                  <a:lnTo>
                    <a:pt x="464" y="40"/>
                  </a:lnTo>
                  <a:lnTo>
                    <a:pt x="464" y="32"/>
                  </a:lnTo>
                  <a:lnTo>
                    <a:pt x="466" y="27"/>
                  </a:lnTo>
                  <a:lnTo>
                    <a:pt x="470" y="19"/>
                  </a:lnTo>
                  <a:lnTo>
                    <a:pt x="471" y="13"/>
                  </a:lnTo>
                  <a:lnTo>
                    <a:pt x="473" y="6"/>
                  </a:lnTo>
                  <a:lnTo>
                    <a:pt x="475" y="0"/>
                  </a:lnTo>
                  <a:lnTo>
                    <a:pt x="479" y="0"/>
                  </a:lnTo>
                  <a:lnTo>
                    <a:pt x="483" y="2"/>
                  </a:lnTo>
                  <a:lnTo>
                    <a:pt x="487" y="4"/>
                  </a:lnTo>
                  <a:lnTo>
                    <a:pt x="490" y="6"/>
                  </a:lnTo>
                  <a:lnTo>
                    <a:pt x="494" y="6"/>
                  </a:lnTo>
                  <a:lnTo>
                    <a:pt x="498" y="8"/>
                  </a:lnTo>
                  <a:lnTo>
                    <a:pt x="504" y="8"/>
                  </a:lnTo>
                  <a:lnTo>
                    <a:pt x="508" y="10"/>
                  </a:lnTo>
                  <a:lnTo>
                    <a:pt x="511" y="10"/>
                  </a:lnTo>
                  <a:lnTo>
                    <a:pt x="515" y="12"/>
                  </a:lnTo>
                  <a:lnTo>
                    <a:pt x="519" y="13"/>
                  </a:lnTo>
                  <a:lnTo>
                    <a:pt x="523" y="15"/>
                  </a:lnTo>
                  <a:lnTo>
                    <a:pt x="527" y="15"/>
                  </a:lnTo>
                  <a:lnTo>
                    <a:pt x="530" y="17"/>
                  </a:lnTo>
                  <a:lnTo>
                    <a:pt x="536" y="17"/>
                  </a:lnTo>
                  <a:lnTo>
                    <a:pt x="538" y="19"/>
                  </a:lnTo>
                  <a:lnTo>
                    <a:pt x="538" y="23"/>
                  </a:lnTo>
                  <a:lnTo>
                    <a:pt x="536" y="27"/>
                  </a:lnTo>
                  <a:lnTo>
                    <a:pt x="534" y="32"/>
                  </a:lnTo>
                  <a:lnTo>
                    <a:pt x="532" y="38"/>
                  </a:lnTo>
                  <a:lnTo>
                    <a:pt x="530" y="42"/>
                  </a:lnTo>
                  <a:lnTo>
                    <a:pt x="530" y="48"/>
                  </a:lnTo>
                  <a:lnTo>
                    <a:pt x="528" y="51"/>
                  </a:lnTo>
                  <a:lnTo>
                    <a:pt x="527" y="57"/>
                  </a:lnTo>
                  <a:lnTo>
                    <a:pt x="525" y="63"/>
                  </a:lnTo>
                  <a:lnTo>
                    <a:pt x="523" y="67"/>
                  </a:lnTo>
                  <a:lnTo>
                    <a:pt x="523" y="72"/>
                  </a:lnTo>
                  <a:lnTo>
                    <a:pt x="521" y="78"/>
                  </a:lnTo>
                  <a:lnTo>
                    <a:pt x="519" y="84"/>
                  </a:lnTo>
                  <a:lnTo>
                    <a:pt x="519" y="89"/>
                  </a:lnTo>
                  <a:lnTo>
                    <a:pt x="517" y="93"/>
                  </a:lnTo>
                  <a:lnTo>
                    <a:pt x="515" y="101"/>
                  </a:lnTo>
                  <a:lnTo>
                    <a:pt x="513" y="107"/>
                  </a:lnTo>
                  <a:lnTo>
                    <a:pt x="513" y="112"/>
                  </a:lnTo>
                  <a:lnTo>
                    <a:pt x="511" y="118"/>
                  </a:lnTo>
                  <a:lnTo>
                    <a:pt x="511" y="124"/>
                  </a:lnTo>
                  <a:lnTo>
                    <a:pt x="509" y="129"/>
                  </a:lnTo>
                  <a:lnTo>
                    <a:pt x="508" y="135"/>
                  </a:lnTo>
                  <a:lnTo>
                    <a:pt x="508" y="143"/>
                  </a:lnTo>
                  <a:lnTo>
                    <a:pt x="506" y="148"/>
                  </a:lnTo>
                  <a:lnTo>
                    <a:pt x="504" y="154"/>
                  </a:lnTo>
                  <a:lnTo>
                    <a:pt x="504" y="162"/>
                  </a:lnTo>
                  <a:lnTo>
                    <a:pt x="502" y="167"/>
                  </a:lnTo>
                  <a:lnTo>
                    <a:pt x="502" y="175"/>
                  </a:lnTo>
                  <a:lnTo>
                    <a:pt x="500" y="181"/>
                  </a:lnTo>
                  <a:lnTo>
                    <a:pt x="500" y="188"/>
                  </a:lnTo>
                  <a:lnTo>
                    <a:pt x="498" y="194"/>
                  </a:lnTo>
                  <a:lnTo>
                    <a:pt x="498" y="202"/>
                  </a:lnTo>
                  <a:lnTo>
                    <a:pt x="496" y="209"/>
                  </a:lnTo>
                  <a:lnTo>
                    <a:pt x="496" y="217"/>
                  </a:lnTo>
                  <a:lnTo>
                    <a:pt x="494" y="222"/>
                  </a:lnTo>
                  <a:lnTo>
                    <a:pt x="494" y="230"/>
                  </a:lnTo>
                  <a:lnTo>
                    <a:pt x="494" y="238"/>
                  </a:lnTo>
                  <a:lnTo>
                    <a:pt x="492" y="245"/>
                  </a:lnTo>
                  <a:lnTo>
                    <a:pt x="490" y="253"/>
                  </a:lnTo>
                  <a:lnTo>
                    <a:pt x="490" y="260"/>
                  </a:lnTo>
                  <a:lnTo>
                    <a:pt x="490" y="268"/>
                  </a:lnTo>
                  <a:lnTo>
                    <a:pt x="489" y="276"/>
                  </a:lnTo>
                  <a:lnTo>
                    <a:pt x="489" y="281"/>
                  </a:lnTo>
                  <a:lnTo>
                    <a:pt x="489" y="291"/>
                  </a:lnTo>
                  <a:lnTo>
                    <a:pt x="489" y="299"/>
                  </a:lnTo>
                  <a:lnTo>
                    <a:pt x="487" y="306"/>
                  </a:lnTo>
                  <a:lnTo>
                    <a:pt x="487" y="316"/>
                  </a:lnTo>
                  <a:lnTo>
                    <a:pt x="487" y="323"/>
                  </a:lnTo>
                  <a:lnTo>
                    <a:pt x="487" y="331"/>
                  </a:lnTo>
                  <a:lnTo>
                    <a:pt x="487" y="340"/>
                  </a:lnTo>
                  <a:lnTo>
                    <a:pt x="485" y="348"/>
                  </a:lnTo>
                  <a:lnTo>
                    <a:pt x="485" y="357"/>
                  </a:lnTo>
                  <a:lnTo>
                    <a:pt x="485" y="365"/>
                  </a:lnTo>
                  <a:lnTo>
                    <a:pt x="485" y="375"/>
                  </a:lnTo>
                  <a:lnTo>
                    <a:pt x="485" y="384"/>
                  </a:lnTo>
                  <a:lnTo>
                    <a:pt x="485" y="394"/>
                  </a:lnTo>
                  <a:lnTo>
                    <a:pt x="485" y="403"/>
                  </a:lnTo>
                  <a:lnTo>
                    <a:pt x="485" y="413"/>
                  </a:lnTo>
                  <a:lnTo>
                    <a:pt x="485" y="420"/>
                  </a:lnTo>
                  <a:lnTo>
                    <a:pt x="485" y="432"/>
                  </a:lnTo>
                  <a:lnTo>
                    <a:pt x="485" y="439"/>
                  </a:lnTo>
                  <a:lnTo>
                    <a:pt x="485" y="449"/>
                  </a:lnTo>
                  <a:lnTo>
                    <a:pt x="485" y="458"/>
                  </a:lnTo>
                  <a:lnTo>
                    <a:pt x="487" y="470"/>
                  </a:lnTo>
                  <a:lnTo>
                    <a:pt x="485" y="494"/>
                  </a:lnTo>
                  <a:lnTo>
                    <a:pt x="485" y="517"/>
                  </a:lnTo>
                  <a:lnTo>
                    <a:pt x="483" y="542"/>
                  </a:lnTo>
                  <a:lnTo>
                    <a:pt x="483" y="565"/>
                  </a:lnTo>
                  <a:lnTo>
                    <a:pt x="481" y="586"/>
                  </a:lnTo>
                  <a:lnTo>
                    <a:pt x="481" y="608"/>
                  </a:lnTo>
                  <a:lnTo>
                    <a:pt x="477" y="629"/>
                  </a:lnTo>
                  <a:lnTo>
                    <a:pt x="475" y="650"/>
                  </a:lnTo>
                  <a:lnTo>
                    <a:pt x="473" y="669"/>
                  </a:lnTo>
                  <a:lnTo>
                    <a:pt x="470" y="690"/>
                  </a:lnTo>
                  <a:lnTo>
                    <a:pt x="466" y="711"/>
                  </a:lnTo>
                  <a:lnTo>
                    <a:pt x="462" y="728"/>
                  </a:lnTo>
                  <a:lnTo>
                    <a:pt x="458" y="747"/>
                  </a:lnTo>
                  <a:lnTo>
                    <a:pt x="454" y="764"/>
                  </a:lnTo>
                  <a:lnTo>
                    <a:pt x="451" y="781"/>
                  </a:lnTo>
                  <a:lnTo>
                    <a:pt x="447" y="798"/>
                  </a:lnTo>
                  <a:lnTo>
                    <a:pt x="439" y="815"/>
                  </a:lnTo>
                  <a:lnTo>
                    <a:pt x="435" y="831"/>
                  </a:lnTo>
                  <a:lnTo>
                    <a:pt x="430" y="848"/>
                  </a:lnTo>
                  <a:lnTo>
                    <a:pt x="426" y="863"/>
                  </a:lnTo>
                  <a:lnTo>
                    <a:pt x="418" y="876"/>
                  </a:lnTo>
                  <a:lnTo>
                    <a:pt x="413" y="892"/>
                  </a:lnTo>
                  <a:lnTo>
                    <a:pt x="409" y="905"/>
                  </a:lnTo>
                  <a:lnTo>
                    <a:pt x="401" y="918"/>
                  </a:lnTo>
                  <a:lnTo>
                    <a:pt x="395" y="931"/>
                  </a:lnTo>
                  <a:lnTo>
                    <a:pt x="390" y="943"/>
                  </a:lnTo>
                  <a:lnTo>
                    <a:pt x="384" y="956"/>
                  </a:lnTo>
                  <a:lnTo>
                    <a:pt x="376" y="968"/>
                  </a:lnTo>
                  <a:lnTo>
                    <a:pt x="371" y="977"/>
                  </a:lnTo>
                  <a:lnTo>
                    <a:pt x="363" y="988"/>
                  </a:lnTo>
                  <a:lnTo>
                    <a:pt x="357" y="1000"/>
                  </a:lnTo>
                  <a:lnTo>
                    <a:pt x="352" y="1009"/>
                  </a:lnTo>
                  <a:lnTo>
                    <a:pt x="344" y="1019"/>
                  </a:lnTo>
                  <a:lnTo>
                    <a:pt x="338" y="1028"/>
                  </a:lnTo>
                  <a:lnTo>
                    <a:pt x="333" y="1036"/>
                  </a:lnTo>
                  <a:lnTo>
                    <a:pt x="325" y="1047"/>
                  </a:lnTo>
                  <a:lnTo>
                    <a:pt x="319" y="1053"/>
                  </a:lnTo>
                  <a:lnTo>
                    <a:pt x="312" y="1061"/>
                  </a:lnTo>
                  <a:lnTo>
                    <a:pt x="306" y="1068"/>
                  </a:lnTo>
                  <a:lnTo>
                    <a:pt x="300" y="1076"/>
                  </a:lnTo>
                  <a:lnTo>
                    <a:pt x="295" y="1083"/>
                  </a:lnTo>
                  <a:lnTo>
                    <a:pt x="287" y="1089"/>
                  </a:lnTo>
                  <a:lnTo>
                    <a:pt x="281" y="1095"/>
                  </a:lnTo>
                  <a:lnTo>
                    <a:pt x="276" y="1101"/>
                  </a:lnTo>
                  <a:lnTo>
                    <a:pt x="270" y="1106"/>
                  </a:lnTo>
                  <a:lnTo>
                    <a:pt x="266" y="1112"/>
                  </a:lnTo>
                  <a:lnTo>
                    <a:pt x="260" y="1116"/>
                  </a:lnTo>
                  <a:lnTo>
                    <a:pt x="257" y="1121"/>
                  </a:lnTo>
                  <a:lnTo>
                    <a:pt x="251" y="1125"/>
                  </a:lnTo>
                  <a:lnTo>
                    <a:pt x="247" y="1129"/>
                  </a:lnTo>
                  <a:lnTo>
                    <a:pt x="241" y="1133"/>
                  </a:lnTo>
                  <a:lnTo>
                    <a:pt x="238" y="1135"/>
                  </a:lnTo>
                  <a:lnTo>
                    <a:pt x="234" y="1137"/>
                  </a:lnTo>
                  <a:lnTo>
                    <a:pt x="230" y="1141"/>
                  </a:lnTo>
                  <a:lnTo>
                    <a:pt x="226" y="1142"/>
                  </a:lnTo>
                  <a:lnTo>
                    <a:pt x="224" y="1146"/>
                  </a:lnTo>
                  <a:lnTo>
                    <a:pt x="221" y="1146"/>
                  </a:lnTo>
                  <a:lnTo>
                    <a:pt x="219" y="1150"/>
                  </a:lnTo>
                  <a:lnTo>
                    <a:pt x="217" y="1150"/>
                  </a:lnTo>
                  <a:lnTo>
                    <a:pt x="215" y="1152"/>
                  </a:lnTo>
                  <a:lnTo>
                    <a:pt x="213" y="1152"/>
                  </a:lnTo>
                  <a:lnTo>
                    <a:pt x="211" y="1154"/>
                  </a:lnTo>
                  <a:lnTo>
                    <a:pt x="213" y="1154"/>
                  </a:lnTo>
                  <a:lnTo>
                    <a:pt x="215" y="1154"/>
                  </a:lnTo>
                  <a:lnTo>
                    <a:pt x="217" y="1154"/>
                  </a:lnTo>
                  <a:lnTo>
                    <a:pt x="219" y="1154"/>
                  </a:lnTo>
                  <a:lnTo>
                    <a:pt x="222" y="1154"/>
                  </a:lnTo>
                  <a:lnTo>
                    <a:pt x="226" y="1156"/>
                  </a:lnTo>
                  <a:lnTo>
                    <a:pt x="230" y="1156"/>
                  </a:lnTo>
                  <a:lnTo>
                    <a:pt x="234" y="1158"/>
                  </a:lnTo>
                  <a:lnTo>
                    <a:pt x="240" y="1158"/>
                  </a:lnTo>
                  <a:lnTo>
                    <a:pt x="243" y="1160"/>
                  </a:lnTo>
                  <a:lnTo>
                    <a:pt x="245" y="1160"/>
                  </a:lnTo>
                  <a:lnTo>
                    <a:pt x="249" y="1160"/>
                  </a:lnTo>
                  <a:lnTo>
                    <a:pt x="251" y="1160"/>
                  </a:lnTo>
                  <a:lnTo>
                    <a:pt x="255" y="1161"/>
                  </a:lnTo>
                  <a:lnTo>
                    <a:pt x="257" y="1161"/>
                  </a:lnTo>
                  <a:lnTo>
                    <a:pt x="260" y="1161"/>
                  </a:lnTo>
                  <a:lnTo>
                    <a:pt x="264" y="1163"/>
                  </a:lnTo>
                  <a:lnTo>
                    <a:pt x="266" y="1163"/>
                  </a:lnTo>
                  <a:lnTo>
                    <a:pt x="270" y="1163"/>
                  </a:lnTo>
                  <a:lnTo>
                    <a:pt x="274" y="1165"/>
                  </a:lnTo>
                  <a:lnTo>
                    <a:pt x="278" y="1165"/>
                  </a:lnTo>
                  <a:lnTo>
                    <a:pt x="281" y="1167"/>
                  </a:lnTo>
                  <a:lnTo>
                    <a:pt x="283" y="1167"/>
                  </a:lnTo>
                  <a:lnTo>
                    <a:pt x="287" y="1167"/>
                  </a:lnTo>
                  <a:lnTo>
                    <a:pt x="291" y="1169"/>
                  </a:lnTo>
                  <a:lnTo>
                    <a:pt x="295" y="1169"/>
                  </a:lnTo>
                  <a:lnTo>
                    <a:pt x="300" y="1169"/>
                  </a:lnTo>
                  <a:lnTo>
                    <a:pt x="302" y="1171"/>
                  </a:lnTo>
                  <a:lnTo>
                    <a:pt x="308" y="1171"/>
                  </a:lnTo>
                  <a:lnTo>
                    <a:pt x="312" y="1173"/>
                  </a:lnTo>
                  <a:lnTo>
                    <a:pt x="316" y="1173"/>
                  </a:lnTo>
                  <a:lnTo>
                    <a:pt x="319" y="1175"/>
                  </a:lnTo>
                  <a:lnTo>
                    <a:pt x="325" y="1175"/>
                  </a:lnTo>
                  <a:lnTo>
                    <a:pt x="329" y="1177"/>
                  </a:lnTo>
                  <a:lnTo>
                    <a:pt x="335" y="1177"/>
                  </a:lnTo>
                  <a:lnTo>
                    <a:pt x="338" y="1177"/>
                  </a:lnTo>
                  <a:lnTo>
                    <a:pt x="342" y="1179"/>
                  </a:lnTo>
                  <a:lnTo>
                    <a:pt x="348" y="1179"/>
                  </a:lnTo>
                  <a:lnTo>
                    <a:pt x="352" y="1179"/>
                  </a:lnTo>
                  <a:lnTo>
                    <a:pt x="357" y="1180"/>
                  </a:lnTo>
                  <a:lnTo>
                    <a:pt x="363" y="1180"/>
                  </a:lnTo>
                  <a:lnTo>
                    <a:pt x="367" y="1184"/>
                  </a:lnTo>
                  <a:lnTo>
                    <a:pt x="373" y="1184"/>
                  </a:lnTo>
                  <a:lnTo>
                    <a:pt x="378" y="1186"/>
                  </a:lnTo>
                  <a:lnTo>
                    <a:pt x="382" y="1186"/>
                  </a:lnTo>
                  <a:lnTo>
                    <a:pt x="388" y="1188"/>
                  </a:lnTo>
                  <a:lnTo>
                    <a:pt x="394" y="1188"/>
                  </a:lnTo>
                  <a:lnTo>
                    <a:pt x="399" y="1188"/>
                  </a:lnTo>
                  <a:lnTo>
                    <a:pt x="403" y="1190"/>
                  </a:lnTo>
                  <a:lnTo>
                    <a:pt x="411" y="1192"/>
                  </a:lnTo>
                  <a:close/>
                </a:path>
              </a:pathLst>
            </a:custGeom>
            <a:solidFill>
              <a:schemeClr val="folHlink"/>
            </a:solidFill>
            <a:ln w="9525">
              <a:noFill/>
              <a:round/>
              <a:headEnd/>
              <a:tailEnd/>
            </a:ln>
            <a:effectLst>
              <a:outerShdw blurRad="63500" dist="35921" dir="2700000" algn="ctr" rotWithShape="0">
                <a:srgbClr val="808080">
                  <a:alpha val="74997"/>
                </a:srgbClr>
              </a:outerShdw>
            </a:effectLst>
          </p:spPr>
          <p:txBody>
            <a:bodyPr/>
            <a:lstStyle/>
            <a:p>
              <a:pPr>
                <a:defRPr/>
              </a:pPr>
              <a:endParaRPr lang="en-US" dirty="0">
                <a:solidFill>
                  <a:srgbClr val="FFFF00"/>
                </a:solidFill>
                <a:ea typeface="ＭＳ Ｐゴシック" charset="-128"/>
                <a:cs typeface="ＭＳ Ｐゴシック" charset="-128"/>
              </a:endParaRPr>
            </a:p>
          </p:txBody>
        </p:sp>
        <p:sp>
          <p:nvSpPr>
            <p:cNvPr id="12" name="Freeform 11"/>
            <p:cNvSpPr>
              <a:spLocks/>
            </p:cNvSpPr>
            <p:nvPr/>
          </p:nvSpPr>
          <p:spPr bwMode="auto">
            <a:xfrm>
              <a:off x="-740" y="1228"/>
              <a:ext cx="505" cy="834"/>
            </a:xfrm>
            <a:custGeom>
              <a:avLst/>
              <a:gdLst>
                <a:gd name="T0" fmla="*/ 68 w 1046"/>
                <a:gd name="T1" fmla="*/ 66 h 1728"/>
                <a:gd name="T2" fmla="*/ 56 w 1046"/>
                <a:gd name="T3" fmla="*/ 80 h 1728"/>
                <a:gd name="T4" fmla="*/ 48 w 1046"/>
                <a:gd name="T5" fmla="*/ 92 h 1728"/>
                <a:gd name="T6" fmla="*/ 41 w 1046"/>
                <a:gd name="T7" fmla="*/ 106 h 1728"/>
                <a:gd name="T8" fmla="*/ 31 w 1046"/>
                <a:gd name="T9" fmla="*/ 121 h 1728"/>
                <a:gd name="T10" fmla="*/ 15 w 1046"/>
                <a:gd name="T11" fmla="*/ 117 h 1728"/>
                <a:gd name="T12" fmla="*/ 1 w 1046"/>
                <a:gd name="T13" fmla="*/ 112 h 1728"/>
                <a:gd name="T14" fmla="*/ 10 w 1046"/>
                <a:gd name="T15" fmla="*/ 87 h 1728"/>
                <a:gd name="T16" fmla="*/ 18 w 1046"/>
                <a:gd name="T17" fmla="*/ 64 h 1728"/>
                <a:gd name="T18" fmla="*/ 26 w 1046"/>
                <a:gd name="T19" fmla="*/ 46 h 1728"/>
                <a:gd name="T20" fmla="*/ 33 w 1046"/>
                <a:gd name="T21" fmla="*/ 29 h 1728"/>
                <a:gd name="T22" fmla="*/ 40 w 1046"/>
                <a:gd name="T23" fmla="*/ 16 h 1728"/>
                <a:gd name="T24" fmla="*/ 46 w 1046"/>
                <a:gd name="T25" fmla="*/ 2 h 1728"/>
                <a:gd name="T26" fmla="*/ 502 w 1046"/>
                <a:gd name="T27" fmla="*/ 148 h 1728"/>
                <a:gd name="T28" fmla="*/ 491 w 1046"/>
                <a:gd name="T29" fmla="*/ 164 h 1728"/>
                <a:gd name="T30" fmla="*/ 473 w 1046"/>
                <a:gd name="T31" fmla="*/ 191 h 1728"/>
                <a:gd name="T32" fmla="*/ 453 w 1046"/>
                <a:gd name="T33" fmla="*/ 227 h 1728"/>
                <a:gd name="T34" fmla="*/ 432 w 1046"/>
                <a:gd name="T35" fmla="*/ 271 h 1728"/>
                <a:gd name="T36" fmla="*/ 414 w 1046"/>
                <a:gd name="T37" fmla="*/ 320 h 1728"/>
                <a:gd name="T38" fmla="*/ 401 w 1046"/>
                <a:gd name="T39" fmla="*/ 373 h 1728"/>
                <a:gd name="T40" fmla="*/ 398 w 1046"/>
                <a:gd name="T41" fmla="*/ 427 h 1728"/>
                <a:gd name="T42" fmla="*/ 403 w 1046"/>
                <a:gd name="T43" fmla="*/ 481 h 1728"/>
                <a:gd name="T44" fmla="*/ 408 w 1046"/>
                <a:gd name="T45" fmla="*/ 533 h 1728"/>
                <a:gd name="T46" fmla="*/ 413 w 1046"/>
                <a:gd name="T47" fmla="*/ 584 h 1728"/>
                <a:gd name="T48" fmla="*/ 415 w 1046"/>
                <a:gd name="T49" fmla="*/ 634 h 1728"/>
                <a:gd name="T50" fmla="*/ 413 w 1046"/>
                <a:gd name="T51" fmla="*/ 682 h 1728"/>
                <a:gd name="T52" fmla="*/ 406 w 1046"/>
                <a:gd name="T53" fmla="*/ 730 h 1728"/>
                <a:gd name="T54" fmla="*/ 392 w 1046"/>
                <a:gd name="T55" fmla="*/ 777 h 1728"/>
                <a:gd name="T56" fmla="*/ 371 w 1046"/>
                <a:gd name="T57" fmla="*/ 823 h 1728"/>
                <a:gd name="T58" fmla="*/ 359 w 1046"/>
                <a:gd name="T59" fmla="*/ 833 h 1728"/>
                <a:gd name="T60" fmla="*/ 346 w 1046"/>
                <a:gd name="T61" fmla="*/ 830 h 1728"/>
                <a:gd name="T62" fmla="*/ 327 w 1046"/>
                <a:gd name="T63" fmla="*/ 827 h 1728"/>
                <a:gd name="T64" fmla="*/ 302 w 1046"/>
                <a:gd name="T65" fmla="*/ 824 h 1728"/>
                <a:gd name="T66" fmla="*/ 273 w 1046"/>
                <a:gd name="T67" fmla="*/ 818 h 1728"/>
                <a:gd name="T68" fmla="*/ 240 w 1046"/>
                <a:gd name="T69" fmla="*/ 813 h 1728"/>
                <a:gd name="T70" fmla="*/ 204 w 1046"/>
                <a:gd name="T71" fmla="*/ 806 h 1728"/>
                <a:gd name="T72" fmla="*/ 178 w 1046"/>
                <a:gd name="T73" fmla="*/ 799 h 1728"/>
                <a:gd name="T74" fmla="*/ 189 w 1046"/>
                <a:gd name="T75" fmla="*/ 787 h 1728"/>
                <a:gd name="T76" fmla="*/ 202 w 1046"/>
                <a:gd name="T77" fmla="*/ 770 h 1728"/>
                <a:gd name="T78" fmla="*/ 219 w 1046"/>
                <a:gd name="T79" fmla="*/ 764 h 1728"/>
                <a:gd name="T80" fmla="*/ 243 w 1046"/>
                <a:gd name="T81" fmla="*/ 769 h 1728"/>
                <a:gd name="T82" fmla="*/ 266 w 1046"/>
                <a:gd name="T83" fmla="*/ 772 h 1728"/>
                <a:gd name="T84" fmla="*/ 285 w 1046"/>
                <a:gd name="T85" fmla="*/ 777 h 1728"/>
                <a:gd name="T86" fmla="*/ 301 w 1046"/>
                <a:gd name="T87" fmla="*/ 780 h 1728"/>
                <a:gd name="T88" fmla="*/ 315 w 1046"/>
                <a:gd name="T89" fmla="*/ 783 h 1728"/>
                <a:gd name="T90" fmla="*/ 327 w 1046"/>
                <a:gd name="T91" fmla="*/ 785 h 1728"/>
                <a:gd name="T92" fmla="*/ 332 w 1046"/>
                <a:gd name="T93" fmla="*/ 779 h 1728"/>
                <a:gd name="T94" fmla="*/ 338 w 1046"/>
                <a:gd name="T95" fmla="*/ 760 h 1728"/>
                <a:gd name="T96" fmla="*/ 347 w 1046"/>
                <a:gd name="T97" fmla="*/ 727 h 1728"/>
                <a:gd name="T98" fmla="*/ 356 w 1046"/>
                <a:gd name="T99" fmla="*/ 686 h 1728"/>
                <a:gd name="T100" fmla="*/ 365 w 1046"/>
                <a:gd name="T101" fmla="*/ 636 h 1728"/>
                <a:gd name="T102" fmla="*/ 372 w 1046"/>
                <a:gd name="T103" fmla="*/ 577 h 1728"/>
                <a:gd name="T104" fmla="*/ 375 w 1046"/>
                <a:gd name="T105" fmla="*/ 513 h 1728"/>
                <a:gd name="T106" fmla="*/ 373 w 1046"/>
                <a:gd name="T107" fmla="*/ 444 h 1728"/>
                <a:gd name="T108" fmla="*/ 372 w 1046"/>
                <a:gd name="T109" fmla="*/ 377 h 1728"/>
                <a:gd name="T110" fmla="*/ 377 w 1046"/>
                <a:gd name="T111" fmla="*/ 319 h 1728"/>
                <a:gd name="T112" fmla="*/ 386 w 1046"/>
                <a:gd name="T113" fmla="*/ 269 h 1728"/>
                <a:gd name="T114" fmla="*/ 398 w 1046"/>
                <a:gd name="T115" fmla="*/ 227 h 1728"/>
                <a:gd name="T116" fmla="*/ 410 w 1046"/>
                <a:gd name="T117" fmla="*/ 195 h 1728"/>
                <a:gd name="T118" fmla="*/ 421 w 1046"/>
                <a:gd name="T119" fmla="*/ 172 h 1728"/>
                <a:gd name="T120" fmla="*/ 430 w 1046"/>
                <a:gd name="T121" fmla="*/ 158 h 17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46"/>
                <a:gd name="T184" fmla="*/ 0 h 1728"/>
                <a:gd name="T185" fmla="*/ 1046 w 1046"/>
                <a:gd name="T186" fmla="*/ 1728 h 17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46" h="1728">
                  <a:moveTo>
                    <a:pt x="162" y="120"/>
                  </a:moveTo>
                  <a:lnTo>
                    <a:pt x="162" y="120"/>
                  </a:lnTo>
                  <a:lnTo>
                    <a:pt x="160" y="122"/>
                  </a:lnTo>
                  <a:lnTo>
                    <a:pt x="158" y="124"/>
                  </a:lnTo>
                  <a:lnTo>
                    <a:pt x="154" y="125"/>
                  </a:lnTo>
                  <a:lnTo>
                    <a:pt x="151" y="129"/>
                  </a:lnTo>
                  <a:lnTo>
                    <a:pt x="145" y="133"/>
                  </a:lnTo>
                  <a:lnTo>
                    <a:pt x="141" y="137"/>
                  </a:lnTo>
                  <a:lnTo>
                    <a:pt x="139" y="139"/>
                  </a:lnTo>
                  <a:lnTo>
                    <a:pt x="135" y="143"/>
                  </a:lnTo>
                  <a:lnTo>
                    <a:pt x="134" y="146"/>
                  </a:lnTo>
                  <a:lnTo>
                    <a:pt x="128" y="150"/>
                  </a:lnTo>
                  <a:lnTo>
                    <a:pt x="126" y="154"/>
                  </a:lnTo>
                  <a:lnTo>
                    <a:pt x="122" y="160"/>
                  </a:lnTo>
                  <a:lnTo>
                    <a:pt x="118" y="163"/>
                  </a:lnTo>
                  <a:lnTo>
                    <a:pt x="116" y="165"/>
                  </a:lnTo>
                  <a:lnTo>
                    <a:pt x="115" y="169"/>
                  </a:lnTo>
                  <a:lnTo>
                    <a:pt x="111" y="173"/>
                  </a:lnTo>
                  <a:lnTo>
                    <a:pt x="111" y="175"/>
                  </a:lnTo>
                  <a:lnTo>
                    <a:pt x="109" y="179"/>
                  </a:lnTo>
                  <a:lnTo>
                    <a:pt x="107" y="181"/>
                  </a:lnTo>
                  <a:lnTo>
                    <a:pt x="103" y="184"/>
                  </a:lnTo>
                  <a:lnTo>
                    <a:pt x="103" y="188"/>
                  </a:lnTo>
                  <a:lnTo>
                    <a:pt x="99" y="190"/>
                  </a:lnTo>
                  <a:lnTo>
                    <a:pt x="97" y="194"/>
                  </a:lnTo>
                  <a:lnTo>
                    <a:pt x="96" y="198"/>
                  </a:lnTo>
                  <a:lnTo>
                    <a:pt x="94" y="201"/>
                  </a:lnTo>
                  <a:lnTo>
                    <a:pt x="92" y="205"/>
                  </a:lnTo>
                  <a:lnTo>
                    <a:pt x="90" y="209"/>
                  </a:lnTo>
                  <a:lnTo>
                    <a:pt x="86" y="213"/>
                  </a:lnTo>
                  <a:lnTo>
                    <a:pt x="86" y="217"/>
                  </a:lnTo>
                  <a:lnTo>
                    <a:pt x="84" y="220"/>
                  </a:lnTo>
                  <a:lnTo>
                    <a:pt x="82" y="224"/>
                  </a:lnTo>
                  <a:lnTo>
                    <a:pt x="80" y="230"/>
                  </a:lnTo>
                  <a:lnTo>
                    <a:pt x="76" y="234"/>
                  </a:lnTo>
                  <a:lnTo>
                    <a:pt x="75" y="238"/>
                  </a:lnTo>
                  <a:lnTo>
                    <a:pt x="73" y="241"/>
                  </a:lnTo>
                  <a:lnTo>
                    <a:pt x="71" y="247"/>
                  </a:lnTo>
                  <a:lnTo>
                    <a:pt x="69" y="253"/>
                  </a:lnTo>
                  <a:lnTo>
                    <a:pt x="65" y="251"/>
                  </a:lnTo>
                  <a:lnTo>
                    <a:pt x="61" y="251"/>
                  </a:lnTo>
                  <a:lnTo>
                    <a:pt x="57" y="249"/>
                  </a:lnTo>
                  <a:lnTo>
                    <a:pt x="52" y="249"/>
                  </a:lnTo>
                  <a:lnTo>
                    <a:pt x="48" y="249"/>
                  </a:lnTo>
                  <a:lnTo>
                    <a:pt x="44" y="247"/>
                  </a:lnTo>
                  <a:lnTo>
                    <a:pt x="38" y="247"/>
                  </a:lnTo>
                  <a:lnTo>
                    <a:pt x="35" y="245"/>
                  </a:lnTo>
                  <a:lnTo>
                    <a:pt x="31" y="243"/>
                  </a:lnTo>
                  <a:lnTo>
                    <a:pt x="25" y="243"/>
                  </a:lnTo>
                  <a:lnTo>
                    <a:pt x="21" y="243"/>
                  </a:lnTo>
                  <a:lnTo>
                    <a:pt x="18" y="241"/>
                  </a:lnTo>
                  <a:lnTo>
                    <a:pt x="12" y="241"/>
                  </a:lnTo>
                  <a:lnTo>
                    <a:pt x="8" y="241"/>
                  </a:lnTo>
                  <a:lnTo>
                    <a:pt x="4" y="239"/>
                  </a:lnTo>
                  <a:lnTo>
                    <a:pt x="0" y="239"/>
                  </a:lnTo>
                  <a:lnTo>
                    <a:pt x="2" y="232"/>
                  </a:lnTo>
                  <a:lnTo>
                    <a:pt x="4" y="226"/>
                  </a:lnTo>
                  <a:lnTo>
                    <a:pt x="6" y="219"/>
                  </a:lnTo>
                  <a:lnTo>
                    <a:pt x="10" y="213"/>
                  </a:lnTo>
                  <a:lnTo>
                    <a:pt x="12" y="205"/>
                  </a:lnTo>
                  <a:lnTo>
                    <a:pt x="14" y="200"/>
                  </a:lnTo>
                  <a:lnTo>
                    <a:pt x="16" y="194"/>
                  </a:lnTo>
                  <a:lnTo>
                    <a:pt x="18" y="188"/>
                  </a:lnTo>
                  <a:lnTo>
                    <a:pt x="21" y="181"/>
                  </a:lnTo>
                  <a:lnTo>
                    <a:pt x="21" y="175"/>
                  </a:lnTo>
                  <a:lnTo>
                    <a:pt x="23" y="167"/>
                  </a:lnTo>
                  <a:lnTo>
                    <a:pt x="27" y="163"/>
                  </a:lnTo>
                  <a:lnTo>
                    <a:pt x="29" y="156"/>
                  </a:lnTo>
                  <a:lnTo>
                    <a:pt x="31" y="150"/>
                  </a:lnTo>
                  <a:lnTo>
                    <a:pt x="33" y="146"/>
                  </a:lnTo>
                  <a:lnTo>
                    <a:pt x="35" y="141"/>
                  </a:lnTo>
                  <a:lnTo>
                    <a:pt x="38" y="133"/>
                  </a:lnTo>
                  <a:lnTo>
                    <a:pt x="40" y="129"/>
                  </a:lnTo>
                  <a:lnTo>
                    <a:pt x="42" y="124"/>
                  </a:lnTo>
                  <a:lnTo>
                    <a:pt x="44" y="120"/>
                  </a:lnTo>
                  <a:lnTo>
                    <a:pt x="46" y="112"/>
                  </a:lnTo>
                  <a:lnTo>
                    <a:pt x="48" y="108"/>
                  </a:lnTo>
                  <a:lnTo>
                    <a:pt x="50" y="105"/>
                  </a:lnTo>
                  <a:lnTo>
                    <a:pt x="52" y="99"/>
                  </a:lnTo>
                  <a:lnTo>
                    <a:pt x="54" y="95"/>
                  </a:lnTo>
                  <a:lnTo>
                    <a:pt x="56" y="89"/>
                  </a:lnTo>
                  <a:lnTo>
                    <a:pt x="57" y="86"/>
                  </a:lnTo>
                  <a:lnTo>
                    <a:pt x="59" y="80"/>
                  </a:lnTo>
                  <a:lnTo>
                    <a:pt x="61" y="76"/>
                  </a:lnTo>
                  <a:lnTo>
                    <a:pt x="63" y="72"/>
                  </a:lnTo>
                  <a:lnTo>
                    <a:pt x="65" y="68"/>
                  </a:lnTo>
                  <a:lnTo>
                    <a:pt x="67" y="65"/>
                  </a:lnTo>
                  <a:lnTo>
                    <a:pt x="69" y="61"/>
                  </a:lnTo>
                  <a:lnTo>
                    <a:pt x="71" y="55"/>
                  </a:lnTo>
                  <a:lnTo>
                    <a:pt x="73" y="51"/>
                  </a:lnTo>
                  <a:lnTo>
                    <a:pt x="75" y="49"/>
                  </a:lnTo>
                  <a:lnTo>
                    <a:pt x="75" y="46"/>
                  </a:lnTo>
                  <a:lnTo>
                    <a:pt x="76" y="42"/>
                  </a:lnTo>
                  <a:lnTo>
                    <a:pt x="78" y="38"/>
                  </a:lnTo>
                  <a:lnTo>
                    <a:pt x="80" y="36"/>
                  </a:lnTo>
                  <a:lnTo>
                    <a:pt x="82" y="34"/>
                  </a:lnTo>
                  <a:lnTo>
                    <a:pt x="84" y="30"/>
                  </a:lnTo>
                  <a:lnTo>
                    <a:pt x="84" y="27"/>
                  </a:lnTo>
                  <a:lnTo>
                    <a:pt x="86" y="25"/>
                  </a:lnTo>
                  <a:lnTo>
                    <a:pt x="88" y="19"/>
                  </a:lnTo>
                  <a:lnTo>
                    <a:pt x="90" y="15"/>
                  </a:lnTo>
                  <a:lnTo>
                    <a:pt x="92" y="11"/>
                  </a:lnTo>
                  <a:lnTo>
                    <a:pt x="94" y="8"/>
                  </a:lnTo>
                  <a:lnTo>
                    <a:pt x="96" y="4"/>
                  </a:lnTo>
                  <a:lnTo>
                    <a:pt x="97" y="2"/>
                  </a:lnTo>
                  <a:lnTo>
                    <a:pt x="99" y="0"/>
                  </a:lnTo>
                  <a:lnTo>
                    <a:pt x="1046" y="298"/>
                  </a:lnTo>
                  <a:lnTo>
                    <a:pt x="1044" y="298"/>
                  </a:lnTo>
                  <a:lnTo>
                    <a:pt x="1042" y="300"/>
                  </a:lnTo>
                  <a:lnTo>
                    <a:pt x="1040" y="302"/>
                  </a:lnTo>
                  <a:lnTo>
                    <a:pt x="1040" y="306"/>
                  </a:lnTo>
                  <a:lnTo>
                    <a:pt x="1036" y="308"/>
                  </a:lnTo>
                  <a:lnTo>
                    <a:pt x="1035" y="312"/>
                  </a:lnTo>
                  <a:lnTo>
                    <a:pt x="1033" y="316"/>
                  </a:lnTo>
                  <a:lnTo>
                    <a:pt x="1029" y="319"/>
                  </a:lnTo>
                  <a:lnTo>
                    <a:pt x="1025" y="323"/>
                  </a:lnTo>
                  <a:lnTo>
                    <a:pt x="1023" y="327"/>
                  </a:lnTo>
                  <a:lnTo>
                    <a:pt x="1019" y="333"/>
                  </a:lnTo>
                  <a:lnTo>
                    <a:pt x="1016" y="340"/>
                  </a:lnTo>
                  <a:lnTo>
                    <a:pt x="1012" y="344"/>
                  </a:lnTo>
                  <a:lnTo>
                    <a:pt x="1008" y="352"/>
                  </a:lnTo>
                  <a:lnTo>
                    <a:pt x="1002" y="357"/>
                  </a:lnTo>
                  <a:lnTo>
                    <a:pt x="998" y="365"/>
                  </a:lnTo>
                  <a:lnTo>
                    <a:pt x="993" y="371"/>
                  </a:lnTo>
                  <a:lnTo>
                    <a:pt x="989" y="378"/>
                  </a:lnTo>
                  <a:lnTo>
                    <a:pt x="983" y="388"/>
                  </a:lnTo>
                  <a:lnTo>
                    <a:pt x="979" y="395"/>
                  </a:lnTo>
                  <a:lnTo>
                    <a:pt x="974" y="403"/>
                  </a:lnTo>
                  <a:lnTo>
                    <a:pt x="968" y="412"/>
                  </a:lnTo>
                  <a:lnTo>
                    <a:pt x="964" y="422"/>
                  </a:lnTo>
                  <a:lnTo>
                    <a:pt x="959" y="430"/>
                  </a:lnTo>
                  <a:lnTo>
                    <a:pt x="953" y="439"/>
                  </a:lnTo>
                  <a:lnTo>
                    <a:pt x="947" y="450"/>
                  </a:lnTo>
                  <a:lnTo>
                    <a:pt x="941" y="460"/>
                  </a:lnTo>
                  <a:lnTo>
                    <a:pt x="938" y="471"/>
                  </a:lnTo>
                  <a:lnTo>
                    <a:pt x="932" y="481"/>
                  </a:lnTo>
                  <a:lnTo>
                    <a:pt x="926" y="492"/>
                  </a:lnTo>
                  <a:lnTo>
                    <a:pt x="921" y="504"/>
                  </a:lnTo>
                  <a:lnTo>
                    <a:pt x="915" y="515"/>
                  </a:lnTo>
                  <a:lnTo>
                    <a:pt x="909" y="526"/>
                  </a:lnTo>
                  <a:lnTo>
                    <a:pt x="905" y="538"/>
                  </a:lnTo>
                  <a:lnTo>
                    <a:pt x="900" y="549"/>
                  </a:lnTo>
                  <a:lnTo>
                    <a:pt x="894" y="561"/>
                  </a:lnTo>
                  <a:lnTo>
                    <a:pt x="890" y="574"/>
                  </a:lnTo>
                  <a:lnTo>
                    <a:pt x="884" y="587"/>
                  </a:lnTo>
                  <a:lnTo>
                    <a:pt x="879" y="599"/>
                  </a:lnTo>
                  <a:lnTo>
                    <a:pt x="875" y="612"/>
                  </a:lnTo>
                  <a:lnTo>
                    <a:pt x="869" y="623"/>
                  </a:lnTo>
                  <a:lnTo>
                    <a:pt x="865" y="637"/>
                  </a:lnTo>
                  <a:lnTo>
                    <a:pt x="862" y="650"/>
                  </a:lnTo>
                  <a:lnTo>
                    <a:pt x="858" y="663"/>
                  </a:lnTo>
                  <a:lnTo>
                    <a:pt x="854" y="677"/>
                  </a:lnTo>
                  <a:lnTo>
                    <a:pt x="850" y="690"/>
                  </a:lnTo>
                  <a:lnTo>
                    <a:pt x="846" y="703"/>
                  </a:lnTo>
                  <a:lnTo>
                    <a:pt x="843" y="717"/>
                  </a:lnTo>
                  <a:lnTo>
                    <a:pt x="841" y="730"/>
                  </a:lnTo>
                  <a:lnTo>
                    <a:pt x="837" y="743"/>
                  </a:lnTo>
                  <a:lnTo>
                    <a:pt x="833" y="758"/>
                  </a:lnTo>
                  <a:lnTo>
                    <a:pt x="831" y="772"/>
                  </a:lnTo>
                  <a:lnTo>
                    <a:pt x="831" y="785"/>
                  </a:lnTo>
                  <a:lnTo>
                    <a:pt x="829" y="800"/>
                  </a:lnTo>
                  <a:lnTo>
                    <a:pt x="827" y="813"/>
                  </a:lnTo>
                  <a:lnTo>
                    <a:pt x="827" y="827"/>
                  </a:lnTo>
                  <a:lnTo>
                    <a:pt x="825" y="842"/>
                  </a:lnTo>
                  <a:lnTo>
                    <a:pt x="825" y="857"/>
                  </a:lnTo>
                  <a:lnTo>
                    <a:pt x="825" y="871"/>
                  </a:lnTo>
                  <a:lnTo>
                    <a:pt x="825" y="884"/>
                  </a:lnTo>
                  <a:lnTo>
                    <a:pt x="827" y="897"/>
                  </a:lnTo>
                  <a:lnTo>
                    <a:pt x="827" y="912"/>
                  </a:lnTo>
                  <a:lnTo>
                    <a:pt x="829" y="926"/>
                  </a:lnTo>
                  <a:lnTo>
                    <a:pt x="829" y="939"/>
                  </a:lnTo>
                  <a:lnTo>
                    <a:pt x="831" y="954"/>
                  </a:lnTo>
                  <a:lnTo>
                    <a:pt x="833" y="967"/>
                  </a:lnTo>
                  <a:lnTo>
                    <a:pt x="833" y="981"/>
                  </a:lnTo>
                  <a:lnTo>
                    <a:pt x="835" y="996"/>
                  </a:lnTo>
                  <a:lnTo>
                    <a:pt x="837" y="1009"/>
                  </a:lnTo>
                  <a:lnTo>
                    <a:pt x="839" y="1023"/>
                  </a:lnTo>
                  <a:lnTo>
                    <a:pt x="839" y="1036"/>
                  </a:lnTo>
                  <a:lnTo>
                    <a:pt x="841" y="1049"/>
                  </a:lnTo>
                  <a:lnTo>
                    <a:pt x="843" y="1062"/>
                  </a:lnTo>
                  <a:lnTo>
                    <a:pt x="844" y="1078"/>
                  </a:lnTo>
                  <a:lnTo>
                    <a:pt x="844" y="1091"/>
                  </a:lnTo>
                  <a:lnTo>
                    <a:pt x="846" y="1104"/>
                  </a:lnTo>
                  <a:lnTo>
                    <a:pt x="848" y="1118"/>
                  </a:lnTo>
                  <a:lnTo>
                    <a:pt x="850" y="1131"/>
                  </a:lnTo>
                  <a:lnTo>
                    <a:pt x="852" y="1144"/>
                  </a:lnTo>
                  <a:lnTo>
                    <a:pt x="852" y="1158"/>
                  </a:lnTo>
                  <a:lnTo>
                    <a:pt x="854" y="1169"/>
                  </a:lnTo>
                  <a:lnTo>
                    <a:pt x="854" y="1184"/>
                  </a:lnTo>
                  <a:lnTo>
                    <a:pt x="854" y="1197"/>
                  </a:lnTo>
                  <a:lnTo>
                    <a:pt x="856" y="1209"/>
                  </a:lnTo>
                  <a:lnTo>
                    <a:pt x="856" y="1222"/>
                  </a:lnTo>
                  <a:lnTo>
                    <a:pt x="858" y="1235"/>
                  </a:lnTo>
                  <a:lnTo>
                    <a:pt x="858" y="1249"/>
                  </a:lnTo>
                  <a:lnTo>
                    <a:pt x="858" y="1262"/>
                  </a:lnTo>
                  <a:lnTo>
                    <a:pt x="858" y="1275"/>
                  </a:lnTo>
                  <a:lnTo>
                    <a:pt x="860" y="1287"/>
                  </a:lnTo>
                  <a:lnTo>
                    <a:pt x="860" y="1300"/>
                  </a:lnTo>
                  <a:lnTo>
                    <a:pt x="860" y="1313"/>
                  </a:lnTo>
                  <a:lnTo>
                    <a:pt x="860" y="1327"/>
                  </a:lnTo>
                  <a:lnTo>
                    <a:pt x="860" y="1338"/>
                  </a:lnTo>
                  <a:lnTo>
                    <a:pt x="858" y="1351"/>
                  </a:lnTo>
                  <a:lnTo>
                    <a:pt x="858" y="1363"/>
                  </a:lnTo>
                  <a:lnTo>
                    <a:pt x="858" y="1376"/>
                  </a:lnTo>
                  <a:lnTo>
                    <a:pt x="858" y="1389"/>
                  </a:lnTo>
                  <a:lnTo>
                    <a:pt x="856" y="1401"/>
                  </a:lnTo>
                  <a:lnTo>
                    <a:pt x="856" y="1414"/>
                  </a:lnTo>
                  <a:lnTo>
                    <a:pt x="854" y="1426"/>
                  </a:lnTo>
                  <a:lnTo>
                    <a:pt x="854" y="1439"/>
                  </a:lnTo>
                  <a:lnTo>
                    <a:pt x="852" y="1452"/>
                  </a:lnTo>
                  <a:lnTo>
                    <a:pt x="848" y="1464"/>
                  </a:lnTo>
                  <a:lnTo>
                    <a:pt x="846" y="1477"/>
                  </a:lnTo>
                  <a:lnTo>
                    <a:pt x="846" y="1488"/>
                  </a:lnTo>
                  <a:lnTo>
                    <a:pt x="843" y="1500"/>
                  </a:lnTo>
                  <a:lnTo>
                    <a:pt x="841" y="1513"/>
                  </a:lnTo>
                  <a:lnTo>
                    <a:pt x="839" y="1524"/>
                  </a:lnTo>
                  <a:lnTo>
                    <a:pt x="835" y="1538"/>
                  </a:lnTo>
                  <a:lnTo>
                    <a:pt x="831" y="1549"/>
                  </a:lnTo>
                  <a:lnTo>
                    <a:pt x="829" y="1562"/>
                  </a:lnTo>
                  <a:lnTo>
                    <a:pt x="824" y="1574"/>
                  </a:lnTo>
                  <a:lnTo>
                    <a:pt x="822" y="1587"/>
                  </a:lnTo>
                  <a:lnTo>
                    <a:pt x="816" y="1598"/>
                  </a:lnTo>
                  <a:lnTo>
                    <a:pt x="812" y="1610"/>
                  </a:lnTo>
                  <a:lnTo>
                    <a:pt x="808" y="1621"/>
                  </a:lnTo>
                  <a:lnTo>
                    <a:pt x="805" y="1635"/>
                  </a:lnTo>
                  <a:lnTo>
                    <a:pt x="799" y="1646"/>
                  </a:lnTo>
                  <a:lnTo>
                    <a:pt x="793" y="1657"/>
                  </a:lnTo>
                  <a:lnTo>
                    <a:pt x="787" y="1669"/>
                  </a:lnTo>
                  <a:lnTo>
                    <a:pt x="782" y="1682"/>
                  </a:lnTo>
                  <a:lnTo>
                    <a:pt x="776" y="1694"/>
                  </a:lnTo>
                  <a:lnTo>
                    <a:pt x="768" y="1705"/>
                  </a:lnTo>
                  <a:lnTo>
                    <a:pt x="763" y="1716"/>
                  </a:lnTo>
                  <a:lnTo>
                    <a:pt x="755" y="1728"/>
                  </a:lnTo>
                  <a:lnTo>
                    <a:pt x="753" y="1728"/>
                  </a:lnTo>
                  <a:lnTo>
                    <a:pt x="751" y="1728"/>
                  </a:lnTo>
                  <a:lnTo>
                    <a:pt x="748" y="1728"/>
                  </a:lnTo>
                  <a:lnTo>
                    <a:pt x="746" y="1726"/>
                  </a:lnTo>
                  <a:lnTo>
                    <a:pt x="744" y="1726"/>
                  </a:lnTo>
                  <a:lnTo>
                    <a:pt x="740" y="1726"/>
                  </a:lnTo>
                  <a:lnTo>
                    <a:pt x="738" y="1726"/>
                  </a:lnTo>
                  <a:lnTo>
                    <a:pt x="734" y="1724"/>
                  </a:lnTo>
                  <a:lnTo>
                    <a:pt x="730" y="1724"/>
                  </a:lnTo>
                  <a:lnTo>
                    <a:pt x="729" y="1724"/>
                  </a:lnTo>
                  <a:lnTo>
                    <a:pt x="725" y="1724"/>
                  </a:lnTo>
                  <a:lnTo>
                    <a:pt x="721" y="1722"/>
                  </a:lnTo>
                  <a:lnTo>
                    <a:pt x="717" y="1720"/>
                  </a:lnTo>
                  <a:lnTo>
                    <a:pt x="711" y="1720"/>
                  </a:lnTo>
                  <a:lnTo>
                    <a:pt x="708" y="1720"/>
                  </a:lnTo>
                  <a:lnTo>
                    <a:pt x="702" y="1718"/>
                  </a:lnTo>
                  <a:lnTo>
                    <a:pt x="698" y="1718"/>
                  </a:lnTo>
                  <a:lnTo>
                    <a:pt x="692" y="1716"/>
                  </a:lnTo>
                  <a:lnTo>
                    <a:pt x="689" y="1716"/>
                  </a:lnTo>
                  <a:lnTo>
                    <a:pt x="683" y="1716"/>
                  </a:lnTo>
                  <a:lnTo>
                    <a:pt x="677" y="1714"/>
                  </a:lnTo>
                  <a:lnTo>
                    <a:pt x="670" y="1714"/>
                  </a:lnTo>
                  <a:lnTo>
                    <a:pt x="666" y="1713"/>
                  </a:lnTo>
                  <a:lnTo>
                    <a:pt x="658" y="1711"/>
                  </a:lnTo>
                  <a:lnTo>
                    <a:pt x="652" y="1711"/>
                  </a:lnTo>
                  <a:lnTo>
                    <a:pt x="647" y="1709"/>
                  </a:lnTo>
                  <a:lnTo>
                    <a:pt x="641" y="1709"/>
                  </a:lnTo>
                  <a:lnTo>
                    <a:pt x="633" y="1707"/>
                  </a:lnTo>
                  <a:lnTo>
                    <a:pt x="626" y="1707"/>
                  </a:lnTo>
                  <a:lnTo>
                    <a:pt x="618" y="1705"/>
                  </a:lnTo>
                  <a:lnTo>
                    <a:pt x="613" y="1703"/>
                  </a:lnTo>
                  <a:lnTo>
                    <a:pt x="605" y="1701"/>
                  </a:lnTo>
                  <a:lnTo>
                    <a:pt x="595" y="1701"/>
                  </a:lnTo>
                  <a:lnTo>
                    <a:pt x="590" y="1699"/>
                  </a:lnTo>
                  <a:lnTo>
                    <a:pt x="582" y="1699"/>
                  </a:lnTo>
                  <a:lnTo>
                    <a:pt x="575" y="1697"/>
                  </a:lnTo>
                  <a:lnTo>
                    <a:pt x="565" y="1695"/>
                  </a:lnTo>
                  <a:lnTo>
                    <a:pt x="557" y="1694"/>
                  </a:lnTo>
                  <a:lnTo>
                    <a:pt x="550" y="1694"/>
                  </a:lnTo>
                  <a:lnTo>
                    <a:pt x="540" y="1692"/>
                  </a:lnTo>
                  <a:lnTo>
                    <a:pt x="533" y="1690"/>
                  </a:lnTo>
                  <a:lnTo>
                    <a:pt x="523" y="1688"/>
                  </a:lnTo>
                  <a:lnTo>
                    <a:pt x="516" y="1688"/>
                  </a:lnTo>
                  <a:lnTo>
                    <a:pt x="506" y="1686"/>
                  </a:lnTo>
                  <a:lnTo>
                    <a:pt x="497" y="1684"/>
                  </a:lnTo>
                  <a:lnTo>
                    <a:pt x="487" y="1682"/>
                  </a:lnTo>
                  <a:lnTo>
                    <a:pt x="480" y="1680"/>
                  </a:lnTo>
                  <a:lnTo>
                    <a:pt x="468" y="1680"/>
                  </a:lnTo>
                  <a:lnTo>
                    <a:pt x="460" y="1676"/>
                  </a:lnTo>
                  <a:lnTo>
                    <a:pt x="449" y="1676"/>
                  </a:lnTo>
                  <a:lnTo>
                    <a:pt x="441" y="1674"/>
                  </a:lnTo>
                  <a:lnTo>
                    <a:pt x="430" y="1673"/>
                  </a:lnTo>
                  <a:lnTo>
                    <a:pt x="422" y="1671"/>
                  </a:lnTo>
                  <a:lnTo>
                    <a:pt x="411" y="1669"/>
                  </a:lnTo>
                  <a:lnTo>
                    <a:pt x="402" y="1667"/>
                  </a:lnTo>
                  <a:lnTo>
                    <a:pt x="392" y="1665"/>
                  </a:lnTo>
                  <a:lnTo>
                    <a:pt x="383" y="1665"/>
                  </a:lnTo>
                  <a:lnTo>
                    <a:pt x="371" y="1661"/>
                  </a:lnTo>
                  <a:lnTo>
                    <a:pt x="362" y="1661"/>
                  </a:lnTo>
                  <a:lnTo>
                    <a:pt x="365" y="1657"/>
                  </a:lnTo>
                  <a:lnTo>
                    <a:pt x="369" y="1655"/>
                  </a:lnTo>
                  <a:lnTo>
                    <a:pt x="371" y="1652"/>
                  </a:lnTo>
                  <a:lnTo>
                    <a:pt x="377" y="1648"/>
                  </a:lnTo>
                  <a:lnTo>
                    <a:pt x="379" y="1644"/>
                  </a:lnTo>
                  <a:lnTo>
                    <a:pt x="381" y="1642"/>
                  </a:lnTo>
                  <a:lnTo>
                    <a:pt x="384" y="1638"/>
                  </a:lnTo>
                  <a:lnTo>
                    <a:pt x="388" y="1636"/>
                  </a:lnTo>
                  <a:lnTo>
                    <a:pt x="390" y="1633"/>
                  </a:lnTo>
                  <a:lnTo>
                    <a:pt x="392" y="1631"/>
                  </a:lnTo>
                  <a:lnTo>
                    <a:pt x="396" y="1627"/>
                  </a:lnTo>
                  <a:lnTo>
                    <a:pt x="398" y="1625"/>
                  </a:lnTo>
                  <a:lnTo>
                    <a:pt x="402" y="1619"/>
                  </a:lnTo>
                  <a:lnTo>
                    <a:pt x="405" y="1614"/>
                  </a:lnTo>
                  <a:lnTo>
                    <a:pt x="409" y="1608"/>
                  </a:lnTo>
                  <a:lnTo>
                    <a:pt x="413" y="1604"/>
                  </a:lnTo>
                  <a:lnTo>
                    <a:pt x="415" y="1598"/>
                  </a:lnTo>
                  <a:lnTo>
                    <a:pt x="419" y="1595"/>
                  </a:lnTo>
                  <a:lnTo>
                    <a:pt x="421" y="1589"/>
                  </a:lnTo>
                  <a:lnTo>
                    <a:pt x="422" y="1587"/>
                  </a:lnTo>
                  <a:lnTo>
                    <a:pt x="424" y="1581"/>
                  </a:lnTo>
                  <a:lnTo>
                    <a:pt x="426" y="1578"/>
                  </a:lnTo>
                  <a:lnTo>
                    <a:pt x="432" y="1579"/>
                  </a:lnTo>
                  <a:lnTo>
                    <a:pt x="440" y="1579"/>
                  </a:lnTo>
                  <a:lnTo>
                    <a:pt x="447" y="1581"/>
                  </a:lnTo>
                  <a:lnTo>
                    <a:pt x="453" y="1583"/>
                  </a:lnTo>
                  <a:lnTo>
                    <a:pt x="459" y="1583"/>
                  </a:lnTo>
                  <a:lnTo>
                    <a:pt x="466" y="1585"/>
                  </a:lnTo>
                  <a:lnTo>
                    <a:pt x="472" y="1587"/>
                  </a:lnTo>
                  <a:lnTo>
                    <a:pt x="480" y="1587"/>
                  </a:lnTo>
                  <a:lnTo>
                    <a:pt x="485" y="1589"/>
                  </a:lnTo>
                  <a:lnTo>
                    <a:pt x="491" y="1589"/>
                  </a:lnTo>
                  <a:lnTo>
                    <a:pt x="499" y="1591"/>
                  </a:lnTo>
                  <a:lnTo>
                    <a:pt x="504" y="1593"/>
                  </a:lnTo>
                  <a:lnTo>
                    <a:pt x="510" y="1593"/>
                  </a:lnTo>
                  <a:lnTo>
                    <a:pt x="516" y="1595"/>
                  </a:lnTo>
                  <a:lnTo>
                    <a:pt x="521" y="1597"/>
                  </a:lnTo>
                  <a:lnTo>
                    <a:pt x="527" y="1598"/>
                  </a:lnTo>
                  <a:lnTo>
                    <a:pt x="533" y="1598"/>
                  </a:lnTo>
                  <a:lnTo>
                    <a:pt x="538" y="1598"/>
                  </a:lnTo>
                  <a:lnTo>
                    <a:pt x="544" y="1600"/>
                  </a:lnTo>
                  <a:lnTo>
                    <a:pt x="550" y="1600"/>
                  </a:lnTo>
                  <a:lnTo>
                    <a:pt x="556" y="1602"/>
                  </a:lnTo>
                  <a:lnTo>
                    <a:pt x="559" y="1604"/>
                  </a:lnTo>
                  <a:lnTo>
                    <a:pt x="565" y="1604"/>
                  </a:lnTo>
                  <a:lnTo>
                    <a:pt x="571" y="1606"/>
                  </a:lnTo>
                  <a:lnTo>
                    <a:pt x="575" y="1606"/>
                  </a:lnTo>
                  <a:lnTo>
                    <a:pt x="580" y="1608"/>
                  </a:lnTo>
                  <a:lnTo>
                    <a:pt x="584" y="1608"/>
                  </a:lnTo>
                  <a:lnTo>
                    <a:pt x="590" y="1610"/>
                  </a:lnTo>
                  <a:lnTo>
                    <a:pt x="595" y="1610"/>
                  </a:lnTo>
                  <a:lnTo>
                    <a:pt x="599" y="1612"/>
                  </a:lnTo>
                  <a:lnTo>
                    <a:pt x="603" y="1612"/>
                  </a:lnTo>
                  <a:lnTo>
                    <a:pt x="609" y="1614"/>
                  </a:lnTo>
                  <a:lnTo>
                    <a:pt x="613" y="1614"/>
                  </a:lnTo>
                  <a:lnTo>
                    <a:pt x="616" y="1616"/>
                  </a:lnTo>
                  <a:lnTo>
                    <a:pt x="620" y="1616"/>
                  </a:lnTo>
                  <a:lnTo>
                    <a:pt x="624" y="1617"/>
                  </a:lnTo>
                  <a:lnTo>
                    <a:pt x="628" y="1617"/>
                  </a:lnTo>
                  <a:lnTo>
                    <a:pt x="632" y="1617"/>
                  </a:lnTo>
                  <a:lnTo>
                    <a:pt x="635" y="1619"/>
                  </a:lnTo>
                  <a:lnTo>
                    <a:pt x="639" y="1621"/>
                  </a:lnTo>
                  <a:lnTo>
                    <a:pt x="643" y="1621"/>
                  </a:lnTo>
                  <a:lnTo>
                    <a:pt x="645" y="1621"/>
                  </a:lnTo>
                  <a:lnTo>
                    <a:pt x="649" y="1621"/>
                  </a:lnTo>
                  <a:lnTo>
                    <a:pt x="652" y="1623"/>
                  </a:lnTo>
                  <a:lnTo>
                    <a:pt x="654" y="1623"/>
                  </a:lnTo>
                  <a:lnTo>
                    <a:pt x="658" y="1623"/>
                  </a:lnTo>
                  <a:lnTo>
                    <a:pt x="660" y="1623"/>
                  </a:lnTo>
                  <a:lnTo>
                    <a:pt x="662" y="1625"/>
                  </a:lnTo>
                  <a:lnTo>
                    <a:pt x="668" y="1625"/>
                  </a:lnTo>
                  <a:lnTo>
                    <a:pt x="670" y="1625"/>
                  </a:lnTo>
                  <a:lnTo>
                    <a:pt x="673" y="1625"/>
                  </a:lnTo>
                  <a:lnTo>
                    <a:pt x="677" y="1627"/>
                  </a:lnTo>
                  <a:lnTo>
                    <a:pt x="681" y="1627"/>
                  </a:lnTo>
                  <a:lnTo>
                    <a:pt x="683" y="1629"/>
                  </a:lnTo>
                  <a:lnTo>
                    <a:pt x="683" y="1627"/>
                  </a:lnTo>
                  <a:lnTo>
                    <a:pt x="683" y="1625"/>
                  </a:lnTo>
                  <a:lnTo>
                    <a:pt x="683" y="1623"/>
                  </a:lnTo>
                  <a:lnTo>
                    <a:pt x="685" y="1621"/>
                  </a:lnTo>
                  <a:lnTo>
                    <a:pt x="685" y="1617"/>
                  </a:lnTo>
                  <a:lnTo>
                    <a:pt x="687" y="1614"/>
                  </a:lnTo>
                  <a:lnTo>
                    <a:pt x="689" y="1610"/>
                  </a:lnTo>
                  <a:lnTo>
                    <a:pt x="689" y="1606"/>
                  </a:lnTo>
                  <a:lnTo>
                    <a:pt x="691" y="1600"/>
                  </a:lnTo>
                  <a:lnTo>
                    <a:pt x="692" y="1597"/>
                  </a:lnTo>
                  <a:lnTo>
                    <a:pt x="694" y="1591"/>
                  </a:lnTo>
                  <a:lnTo>
                    <a:pt x="696" y="1585"/>
                  </a:lnTo>
                  <a:lnTo>
                    <a:pt x="698" y="1579"/>
                  </a:lnTo>
                  <a:lnTo>
                    <a:pt x="700" y="1574"/>
                  </a:lnTo>
                  <a:lnTo>
                    <a:pt x="702" y="1566"/>
                  </a:lnTo>
                  <a:lnTo>
                    <a:pt x="704" y="1559"/>
                  </a:lnTo>
                  <a:lnTo>
                    <a:pt x="706" y="1551"/>
                  </a:lnTo>
                  <a:lnTo>
                    <a:pt x="708" y="1543"/>
                  </a:lnTo>
                  <a:lnTo>
                    <a:pt x="710" y="1534"/>
                  </a:lnTo>
                  <a:lnTo>
                    <a:pt x="713" y="1526"/>
                  </a:lnTo>
                  <a:lnTo>
                    <a:pt x="715" y="1517"/>
                  </a:lnTo>
                  <a:lnTo>
                    <a:pt x="719" y="1507"/>
                  </a:lnTo>
                  <a:lnTo>
                    <a:pt x="719" y="1498"/>
                  </a:lnTo>
                  <a:lnTo>
                    <a:pt x="723" y="1488"/>
                  </a:lnTo>
                  <a:lnTo>
                    <a:pt x="725" y="1477"/>
                  </a:lnTo>
                  <a:lnTo>
                    <a:pt x="729" y="1465"/>
                  </a:lnTo>
                  <a:lnTo>
                    <a:pt x="730" y="1456"/>
                  </a:lnTo>
                  <a:lnTo>
                    <a:pt x="732" y="1445"/>
                  </a:lnTo>
                  <a:lnTo>
                    <a:pt x="734" y="1433"/>
                  </a:lnTo>
                  <a:lnTo>
                    <a:pt x="738" y="1422"/>
                  </a:lnTo>
                  <a:lnTo>
                    <a:pt x="740" y="1408"/>
                  </a:lnTo>
                  <a:lnTo>
                    <a:pt x="742" y="1397"/>
                  </a:lnTo>
                  <a:lnTo>
                    <a:pt x="744" y="1384"/>
                  </a:lnTo>
                  <a:lnTo>
                    <a:pt x="746" y="1370"/>
                  </a:lnTo>
                  <a:lnTo>
                    <a:pt x="748" y="1357"/>
                  </a:lnTo>
                  <a:lnTo>
                    <a:pt x="751" y="1344"/>
                  </a:lnTo>
                  <a:lnTo>
                    <a:pt x="753" y="1330"/>
                  </a:lnTo>
                  <a:lnTo>
                    <a:pt x="755" y="1317"/>
                  </a:lnTo>
                  <a:lnTo>
                    <a:pt x="757" y="1302"/>
                  </a:lnTo>
                  <a:lnTo>
                    <a:pt x="759" y="1287"/>
                  </a:lnTo>
                  <a:lnTo>
                    <a:pt x="761" y="1273"/>
                  </a:lnTo>
                  <a:lnTo>
                    <a:pt x="763" y="1258"/>
                  </a:lnTo>
                  <a:lnTo>
                    <a:pt x="765" y="1243"/>
                  </a:lnTo>
                  <a:lnTo>
                    <a:pt x="767" y="1226"/>
                  </a:lnTo>
                  <a:lnTo>
                    <a:pt x="768" y="1211"/>
                  </a:lnTo>
                  <a:lnTo>
                    <a:pt x="770" y="1196"/>
                  </a:lnTo>
                  <a:lnTo>
                    <a:pt x="770" y="1180"/>
                  </a:lnTo>
                  <a:lnTo>
                    <a:pt x="772" y="1163"/>
                  </a:lnTo>
                  <a:lnTo>
                    <a:pt x="772" y="1146"/>
                  </a:lnTo>
                  <a:lnTo>
                    <a:pt x="774" y="1131"/>
                  </a:lnTo>
                  <a:lnTo>
                    <a:pt x="776" y="1114"/>
                  </a:lnTo>
                  <a:lnTo>
                    <a:pt x="776" y="1097"/>
                  </a:lnTo>
                  <a:lnTo>
                    <a:pt x="776" y="1080"/>
                  </a:lnTo>
                  <a:lnTo>
                    <a:pt x="776" y="1062"/>
                  </a:lnTo>
                  <a:lnTo>
                    <a:pt x="776" y="1045"/>
                  </a:lnTo>
                  <a:lnTo>
                    <a:pt x="776" y="1028"/>
                  </a:lnTo>
                  <a:lnTo>
                    <a:pt x="776" y="1009"/>
                  </a:lnTo>
                  <a:lnTo>
                    <a:pt x="776" y="992"/>
                  </a:lnTo>
                  <a:lnTo>
                    <a:pt x="776" y="973"/>
                  </a:lnTo>
                  <a:lnTo>
                    <a:pt x="774" y="956"/>
                  </a:lnTo>
                  <a:lnTo>
                    <a:pt x="772" y="939"/>
                  </a:lnTo>
                  <a:lnTo>
                    <a:pt x="772" y="920"/>
                  </a:lnTo>
                  <a:lnTo>
                    <a:pt x="770" y="903"/>
                  </a:lnTo>
                  <a:lnTo>
                    <a:pt x="770" y="884"/>
                  </a:lnTo>
                  <a:lnTo>
                    <a:pt x="768" y="867"/>
                  </a:lnTo>
                  <a:lnTo>
                    <a:pt x="768" y="850"/>
                  </a:lnTo>
                  <a:lnTo>
                    <a:pt x="768" y="831"/>
                  </a:lnTo>
                  <a:lnTo>
                    <a:pt x="768" y="815"/>
                  </a:lnTo>
                  <a:lnTo>
                    <a:pt x="768" y="798"/>
                  </a:lnTo>
                  <a:lnTo>
                    <a:pt x="770" y="781"/>
                  </a:lnTo>
                  <a:lnTo>
                    <a:pt x="770" y="766"/>
                  </a:lnTo>
                  <a:lnTo>
                    <a:pt x="770" y="749"/>
                  </a:lnTo>
                  <a:lnTo>
                    <a:pt x="772" y="734"/>
                  </a:lnTo>
                  <a:lnTo>
                    <a:pt x="774" y="718"/>
                  </a:lnTo>
                  <a:lnTo>
                    <a:pt x="776" y="703"/>
                  </a:lnTo>
                  <a:lnTo>
                    <a:pt x="776" y="690"/>
                  </a:lnTo>
                  <a:lnTo>
                    <a:pt x="778" y="675"/>
                  </a:lnTo>
                  <a:lnTo>
                    <a:pt x="780" y="660"/>
                  </a:lnTo>
                  <a:lnTo>
                    <a:pt x="782" y="646"/>
                  </a:lnTo>
                  <a:lnTo>
                    <a:pt x="784" y="633"/>
                  </a:lnTo>
                  <a:lnTo>
                    <a:pt x="786" y="620"/>
                  </a:lnTo>
                  <a:lnTo>
                    <a:pt x="789" y="606"/>
                  </a:lnTo>
                  <a:lnTo>
                    <a:pt x="791" y="593"/>
                  </a:lnTo>
                  <a:lnTo>
                    <a:pt x="793" y="580"/>
                  </a:lnTo>
                  <a:lnTo>
                    <a:pt x="797" y="568"/>
                  </a:lnTo>
                  <a:lnTo>
                    <a:pt x="799" y="557"/>
                  </a:lnTo>
                  <a:lnTo>
                    <a:pt x="803" y="545"/>
                  </a:lnTo>
                  <a:lnTo>
                    <a:pt x="805" y="534"/>
                  </a:lnTo>
                  <a:lnTo>
                    <a:pt x="808" y="523"/>
                  </a:lnTo>
                  <a:lnTo>
                    <a:pt x="812" y="513"/>
                  </a:lnTo>
                  <a:lnTo>
                    <a:pt x="814" y="502"/>
                  </a:lnTo>
                  <a:lnTo>
                    <a:pt x="818" y="492"/>
                  </a:lnTo>
                  <a:lnTo>
                    <a:pt x="822" y="481"/>
                  </a:lnTo>
                  <a:lnTo>
                    <a:pt x="824" y="471"/>
                  </a:lnTo>
                  <a:lnTo>
                    <a:pt x="827" y="462"/>
                  </a:lnTo>
                  <a:lnTo>
                    <a:pt x="831" y="452"/>
                  </a:lnTo>
                  <a:lnTo>
                    <a:pt x="833" y="445"/>
                  </a:lnTo>
                  <a:lnTo>
                    <a:pt x="837" y="437"/>
                  </a:lnTo>
                  <a:lnTo>
                    <a:pt x="841" y="428"/>
                  </a:lnTo>
                  <a:lnTo>
                    <a:pt x="843" y="420"/>
                  </a:lnTo>
                  <a:lnTo>
                    <a:pt x="846" y="412"/>
                  </a:lnTo>
                  <a:lnTo>
                    <a:pt x="850" y="405"/>
                  </a:lnTo>
                  <a:lnTo>
                    <a:pt x="852" y="397"/>
                  </a:lnTo>
                  <a:lnTo>
                    <a:pt x="856" y="392"/>
                  </a:lnTo>
                  <a:lnTo>
                    <a:pt x="858" y="384"/>
                  </a:lnTo>
                  <a:lnTo>
                    <a:pt x="862" y="378"/>
                  </a:lnTo>
                  <a:lnTo>
                    <a:pt x="864" y="373"/>
                  </a:lnTo>
                  <a:lnTo>
                    <a:pt x="867" y="367"/>
                  </a:lnTo>
                  <a:lnTo>
                    <a:pt x="869" y="361"/>
                  </a:lnTo>
                  <a:lnTo>
                    <a:pt x="873" y="357"/>
                  </a:lnTo>
                  <a:lnTo>
                    <a:pt x="875" y="352"/>
                  </a:lnTo>
                  <a:lnTo>
                    <a:pt x="879" y="348"/>
                  </a:lnTo>
                  <a:lnTo>
                    <a:pt x="879" y="342"/>
                  </a:lnTo>
                  <a:lnTo>
                    <a:pt x="883" y="340"/>
                  </a:lnTo>
                  <a:lnTo>
                    <a:pt x="884" y="336"/>
                  </a:lnTo>
                  <a:lnTo>
                    <a:pt x="886" y="333"/>
                  </a:lnTo>
                  <a:lnTo>
                    <a:pt x="888" y="329"/>
                  </a:lnTo>
                  <a:lnTo>
                    <a:pt x="890" y="327"/>
                  </a:lnTo>
                  <a:lnTo>
                    <a:pt x="892" y="323"/>
                  </a:lnTo>
                  <a:lnTo>
                    <a:pt x="894" y="319"/>
                  </a:lnTo>
                  <a:lnTo>
                    <a:pt x="896" y="317"/>
                  </a:lnTo>
                  <a:lnTo>
                    <a:pt x="162" y="120"/>
                  </a:lnTo>
                  <a:close/>
                </a:path>
              </a:pathLst>
            </a:custGeom>
            <a:solidFill>
              <a:schemeClr val="folHlink"/>
            </a:solidFill>
            <a:ln w="9525">
              <a:noFill/>
              <a:round/>
              <a:headEnd/>
              <a:tailEnd/>
            </a:ln>
            <a:effectLst>
              <a:outerShdw blurRad="63500" dist="35921" dir="2700000" algn="ctr" rotWithShape="0">
                <a:srgbClr val="808080">
                  <a:alpha val="74997"/>
                </a:srgbClr>
              </a:outerShdw>
            </a:effectLst>
          </p:spPr>
          <p:txBody>
            <a:bodyPr/>
            <a:lstStyle/>
            <a:p>
              <a:pPr>
                <a:defRPr/>
              </a:pPr>
              <a:endParaRPr lang="en-US" dirty="0">
                <a:solidFill>
                  <a:srgbClr val="FFFF00"/>
                </a:solidFill>
                <a:ea typeface="ＭＳ Ｐゴシック" charset="-128"/>
                <a:cs typeface="ＭＳ Ｐゴシック" charset="-128"/>
              </a:endParaRPr>
            </a:p>
          </p:txBody>
        </p:sp>
        <p:grpSp>
          <p:nvGrpSpPr>
            <p:cNvPr id="13" name="Group 12"/>
            <p:cNvGrpSpPr>
              <a:grpSpLocks/>
            </p:cNvGrpSpPr>
            <p:nvPr/>
          </p:nvGrpSpPr>
          <p:grpSpPr bwMode="auto">
            <a:xfrm>
              <a:off x="-772" y="1853"/>
              <a:ext cx="228" cy="265"/>
              <a:chOff x="-875" y="1853"/>
              <a:chExt cx="331" cy="385"/>
            </a:xfrm>
          </p:grpSpPr>
          <p:sp>
            <p:nvSpPr>
              <p:cNvPr id="21" name="Freeform 13"/>
              <p:cNvSpPr>
                <a:spLocks/>
              </p:cNvSpPr>
              <p:nvPr/>
            </p:nvSpPr>
            <p:spPr bwMode="auto">
              <a:xfrm>
                <a:off x="-762" y="1853"/>
                <a:ext cx="218" cy="193"/>
              </a:xfrm>
              <a:custGeom>
                <a:avLst/>
                <a:gdLst>
                  <a:gd name="T0" fmla="*/ 121 w 450"/>
                  <a:gd name="T1" fmla="*/ 146 h 400"/>
                  <a:gd name="T2" fmla="*/ 135 w 450"/>
                  <a:gd name="T3" fmla="*/ 141 h 400"/>
                  <a:gd name="T4" fmla="*/ 153 w 450"/>
                  <a:gd name="T5" fmla="*/ 130 h 400"/>
                  <a:gd name="T6" fmla="*/ 164 w 450"/>
                  <a:gd name="T7" fmla="*/ 114 h 400"/>
                  <a:gd name="T8" fmla="*/ 168 w 450"/>
                  <a:gd name="T9" fmla="*/ 95 h 400"/>
                  <a:gd name="T10" fmla="*/ 162 w 450"/>
                  <a:gd name="T11" fmla="*/ 76 h 400"/>
                  <a:gd name="T12" fmla="*/ 149 w 450"/>
                  <a:gd name="T13" fmla="*/ 61 h 400"/>
                  <a:gd name="T14" fmla="*/ 132 w 450"/>
                  <a:gd name="T15" fmla="*/ 51 h 400"/>
                  <a:gd name="T16" fmla="*/ 118 w 450"/>
                  <a:gd name="T17" fmla="*/ 48 h 400"/>
                  <a:gd name="T18" fmla="*/ 104 w 450"/>
                  <a:gd name="T19" fmla="*/ 48 h 400"/>
                  <a:gd name="T20" fmla="*/ 88 w 450"/>
                  <a:gd name="T21" fmla="*/ 52 h 400"/>
                  <a:gd name="T22" fmla="*/ 75 w 450"/>
                  <a:gd name="T23" fmla="*/ 59 h 400"/>
                  <a:gd name="T24" fmla="*/ 63 w 450"/>
                  <a:gd name="T25" fmla="*/ 70 h 400"/>
                  <a:gd name="T26" fmla="*/ 54 w 450"/>
                  <a:gd name="T27" fmla="*/ 78 h 400"/>
                  <a:gd name="T28" fmla="*/ 40 w 450"/>
                  <a:gd name="T29" fmla="*/ 77 h 400"/>
                  <a:gd name="T30" fmla="*/ 25 w 450"/>
                  <a:gd name="T31" fmla="*/ 76 h 400"/>
                  <a:gd name="T32" fmla="*/ 10 w 450"/>
                  <a:gd name="T33" fmla="*/ 74 h 400"/>
                  <a:gd name="T34" fmla="*/ 4 w 450"/>
                  <a:gd name="T35" fmla="*/ 69 h 400"/>
                  <a:gd name="T36" fmla="*/ 10 w 450"/>
                  <a:gd name="T37" fmla="*/ 54 h 400"/>
                  <a:gd name="T38" fmla="*/ 20 w 450"/>
                  <a:gd name="T39" fmla="*/ 40 h 400"/>
                  <a:gd name="T40" fmla="*/ 32 w 450"/>
                  <a:gd name="T41" fmla="*/ 28 h 400"/>
                  <a:gd name="T42" fmla="*/ 46 w 450"/>
                  <a:gd name="T43" fmla="*/ 17 h 400"/>
                  <a:gd name="T44" fmla="*/ 62 w 450"/>
                  <a:gd name="T45" fmla="*/ 8 h 400"/>
                  <a:gd name="T46" fmla="*/ 78 w 450"/>
                  <a:gd name="T47" fmla="*/ 3 h 400"/>
                  <a:gd name="T48" fmla="*/ 97 w 450"/>
                  <a:gd name="T49" fmla="*/ 0 h 400"/>
                  <a:gd name="T50" fmla="*/ 117 w 450"/>
                  <a:gd name="T51" fmla="*/ 0 h 400"/>
                  <a:gd name="T52" fmla="*/ 139 w 450"/>
                  <a:gd name="T53" fmla="*/ 3 h 400"/>
                  <a:gd name="T54" fmla="*/ 158 w 450"/>
                  <a:gd name="T55" fmla="*/ 10 h 400"/>
                  <a:gd name="T56" fmla="*/ 177 w 450"/>
                  <a:gd name="T57" fmla="*/ 20 h 400"/>
                  <a:gd name="T58" fmla="*/ 191 w 450"/>
                  <a:gd name="T59" fmla="*/ 33 h 400"/>
                  <a:gd name="T60" fmla="*/ 203 w 450"/>
                  <a:gd name="T61" fmla="*/ 48 h 400"/>
                  <a:gd name="T62" fmla="*/ 213 w 450"/>
                  <a:gd name="T63" fmla="*/ 65 h 400"/>
                  <a:gd name="T64" fmla="*/ 217 w 450"/>
                  <a:gd name="T65" fmla="*/ 84 h 400"/>
                  <a:gd name="T66" fmla="*/ 218 w 450"/>
                  <a:gd name="T67" fmla="*/ 104 h 400"/>
                  <a:gd name="T68" fmla="*/ 214 w 450"/>
                  <a:gd name="T69" fmla="*/ 122 h 400"/>
                  <a:gd name="T70" fmla="*/ 206 w 450"/>
                  <a:gd name="T71" fmla="*/ 139 h 400"/>
                  <a:gd name="T72" fmla="*/ 194 w 450"/>
                  <a:gd name="T73" fmla="*/ 155 h 400"/>
                  <a:gd name="T74" fmla="*/ 180 w 450"/>
                  <a:gd name="T75" fmla="*/ 169 h 400"/>
                  <a:gd name="T76" fmla="*/ 163 w 450"/>
                  <a:gd name="T77" fmla="*/ 180 h 400"/>
                  <a:gd name="T78" fmla="*/ 143 w 450"/>
                  <a:gd name="T79" fmla="*/ 188 h 400"/>
                  <a:gd name="T80" fmla="*/ 123 w 450"/>
                  <a:gd name="T81" fmla="*/ 192 h 400"/>
                  <a:gd name="T82" fmla="*/ 100 w 450"/>
                  <a:gd name="T83" fmla="*/ 193 h 400"/>
                  <a:gd name="T84" fmla="*/ 79 w 450"/>
                  <a:gd name="T85" fmla="*/ 189 h 400"/>
                  <a:gd name="T86" fmla="*/ 59 w 450"/>
                  <a:gd name="T87" fmla="*/ 183 h 400"/>
                  <a:gd name="T88" fmla="*/ 41 w 450"/>
                  <a:gd name="T89" fmla="*/ 172 h 400"/>
                  <a:gd name="T90" fmla="*/ 26 w 450"/>
                  <a:gd name="T91" fmla="*/ 159 h 400"/>
                  <a:gd name="T92" fmla="*/ 14 w 450"/>
                  <a:gd name="T93" fmla="*/ 144 h 400"/>
                  <a:gd name="T94" fmla="*/ 5 w 450"/>
                  <a:gd name="T95" fmla="*/ 127 h 400"/>
                  <a:gd name="T96" fmla="*/ 0 w 450"/>
                  <a:gd name="T97" fmla="*/ 109 h 400"/>
                  <a:gd name="T98" fmla="*/ 0 w 450"/>
                  <a:gd name="T99" fmla="*/ 89 h 400"/>
                  <a:gd name="T100" fmla="*/ 10 w 450"/>
                  <a:gd name="T101" fmla="*/ 89 h 400"/>
                  <a:gd name="T102" fmla="*/ 25 w 450"/>
                  <a:gd name="T103" fmla="*/ 91 h 400"/>
                  <a:gd name="T104" fmla="*/ 40 w 450"/>
                  <a:gd name="T105" fmla="*/ 93 h 400"/>
                  <a:gd name="T106" fmla="*/ 53 w 450"/>
                  <a:gd name="T107" fmla="*/ 96 h 400"/>
                  <a:gd name="T108" fmla="*/ 56 w 450"/>
                  <a:gd name="T109" fmla="*/ 110 h 400"/>
                  <a:gd name="T110" fmla="*/ 66 w 450"/>
                  <a:gd name="T111" fmla="*/ 127 h 400"/>
                  <a:gd name="T112" fmla="*/ 82 w 450"/>
                  <a:gd name="T113" fmla="*/ 139 h 400"/>
                  <a:gd name="T114" fmla="*/ 98 w 450"/>
                  <a:gd name="T115" fmla="*/ 145 h 400"/>
                  <a:gd name="T116" fmla="*/ 109 w 450"/>
                  <a:gd name="T117" fmla="*/ 147 h 4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50"/>
                  <a:gd name="T178" fmla="*/ 0 h 400"/>
                  <a:gd name="T179" fmla="*/ 450 w 450"/>
                  <a:gd name="T180" fmla="*/ 400 h 4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50" h="400">
                    <a:moveTo>
                      <a:pt x="230" y="304"/>
                    </a:moveTo>
                    <a:lnTo>
                      <a:pt x="232" y="304"/>
                    </a:lnTo>
                    <a:lnTo>
                      <a:pt x="236" y="304"/>
                    </a:lnTo>
                    <a:lnTo>
                      <a:pt x="237" y="304"/>
                    </a:lnTo>
                    <a:lnTo>
                      <a:pt x="241" y="304"/>
                    </a:lnTo>
                    <a:lnTo>
                      <a:pt x="243" y="303"/>
                    </a:lnTo>
                    <a:lnTo>
                      <a:pt x="247" y="303"/>
                    </a:lnTo>
                    <a:lnTo>
                      <a:pt x="249" y="303"/>
                    </a:lnTo>
                    <a:lnTo>
                      <a:pt x="253" y="303"/>
                    </a:lnTo>
                    <a:lnTo>
                      <a:pt x="258" y="301"/>
                    </a:lnTo>
                    <a:lnTo>
                      <a:pt x="264" y="299"/>
                    </a:lnTo>
                    <a:lnTo>
                      <a:pt x="266" y="299"/>
                    </a:lnTo>
                    <a:lnTo>
                      <a:pt x="270" y="297"/>
                    </a:lnTo>
                    <a:lnTo>
                      <a:pt x="272" y="297"/>
                    </a:lnTo>
                    <a:lnTo>
                      <a:pt x="275" y="297"/>
                    </a:lnTo>
                    <a:lnTo>
                      <a:pt x="279" y="293"/>
                    </a:lnTo>
                    <a:lnTo>
                      <a:pt x="285" y="291"/>
                    </a:lnTo>
                    <a:lnTo>
                      <a:pt x="289" y="289"/>
                    </a:lnTo>
                    <a:lnTo>
                      <a:pt x="294" y="287"/>
                    </a:lnTo>
                    <a:lnTo>
                      <a:pt x="298" y="284"/>
                    </a:lnTo>
                    <a:lnTo>
                      <a:pt x="304" y="280"/>
                    </a:lnTo>
                    <a:lnTo>
                      <a:pt x="308" y="278"/>
                    </a:lnTo>
                    <a:lnTo>
                      <a:pt x="312" y="274"/>
                    </a:lnTo>
                    <a:lnTo>
                      <a:pt x="315" y="270"/>
                    </a:lnTo>
                    <a:lnTo>
                      <a:pt x="319" y="266"/>
                    </a:lnTo>
                    <a:lnTo>
                      <a:pt x="323" y="263"/>
                    </a:lnTo>
                    <a:lnTo>
                      <a:pt x="325" y="259"/>
                    </a:lnTo>
                    <a:lnTo>
                      <a:pt x="329" y="255"/>
                    </a:lnTo>
                    <a:lnTo>
                      <a:pt x="331" y="251"/>
                    </a:lnTo>
                    <a:lnTo>
                      <a:pt x="334" y="246"/>
                    </a:lnTo>
                    <a:lnTo>
                      <a:pt x="336" y="242"/>
                    </a:lnTo>
                    <a:lnTo>
                      <a:pt x="338" y="236"/>
                    </a:lnTo>
                    <a:lnTo>
                      <a:pt x="340" y="230"/>
                    </a:lnTo>
                    <a:lnTo>
                      <a:pt x="342" y="227"/>
                    </a:lnTo>
                    <a:lnTo>
                      <a:pt x="342" y="223"/>
                    </a:lnTo>
                    <a:lnTo>
                      <a:pt x="344" y="217"/>
                    </a:lnTo>
                    <a:lnTo>
                      <a:pt x="346" y="211"/>
                    </a:lnTo>
                    <a:lnTo>
                      <a:pt x="346" y="206"/>
                    </a:lnTo>
                    <a:lnTo>
                      <a:pt x="346" y="202"/>
                    </a:lnTo>
                    <a:lnTo>
                      <a:pt x="346" y="196"/>
                    </a:lnTo>
                    <a:lnTo>
                      <a:pt x="346" y="192"/>
                    </a:lnTo>
                    <a:lnTo>
                      <a:pt x="344" y="187"/>
                    </a:lnTo>
                    <a:lnTo>
                      <a:pt x="342" y="181"/>
                    </a:lnTo>
                    <a:lnTo>
                      <a:pt x="342" y="175"/>
                    </a:lnTo>
                    <a:lnTo>
                      <a:pt x="340" y="171"/>
                    </a:lnTo>
                    <a:lnTo>
                      <a:pt x="338" y="168"/>
                    </a:lnTo>
                    <a:lnTo>
                      <a:pt x="336" y="162"/>
                    </a:lnTo>
                    <a:lnTo>
                      <a:pt x="334" y="158"/>
                    </a:lnTo>
                    <a:lnTo>
                      <a:pt x="331" y="152"/>
                    </a:lnTo>
                    <a:lnTo>
                      <a:pt x="329" y="149"/>
                    </a:lnTo>
                    <a:lnTo>
                      <a:pt x="325" y="143"/>
                    </a:lnTo>
                    <a:lnTo>
                      <a:pt x="323" y="141"/>
                    </a:lnTo>
                    <a:lnTo>
                      <a:pt x="319" y="135"/>
                    </a:lnTo>
                    <a:lnTo>
                      <a:pt x="315" y="132"/>
                    </a:lnTo>
                    <a:lnTo>
                      <a:pt x="312" y="128"/>
                    </a:lnTo>
                    <a:lnTo>
                      <a:pt x="308" y="126"/>
                    </a:lnTo>
                    <a:lnTo>
                      <a:pt x="304" y="122"/>
                    </a:lnTo>
                    <a:lnTo>
                      <a:pt x="298" y="118"/>
                    </a:lnTo>
                    <a:lnTo>
                      <a:pt x="294" y="116"/>
                    </a:lnTo>
                    <a:lnTo>
                      <a:pt x="289" y="112"/>
                    </a:lnTo>
                    <a:lnTo>
                      <a:pt x="285" y="111"/>
                    </a:lnTo>
                    <a:lnTo>
                      <a:pt x="279" y="109"/>
                    </a:lnTo>
                    <a:lnTo>
                      <a:pt x="275" y="107"/>
                    </a:lnTo>
                    <a:lnTo>
                      <a:pt x="272" y="105"/>
                    </a:lnTo>
                    <a:lnTo>
                      <a:pt x="270" y="105"/>
                    </a:lnTo>
                    <a:lnTo>
                      <a:pt x="266" y="103"/>
                    </a:lnTo>
                    <a:lnTo>
                      <a:pt x="264" y="103"/>
                    </a:lnTo>
                    <a:lnTo>
                      <a:pt x="258" y="101"/>
                    </a:lnTo>
                    <a:lnTo>
                      <a:pt x="253" y="101"/>
                    </a:lnTo>
                    <a:lnTo>
                      <a:pt x="249" y="101"/>
                    </a:lnTo>
                    <a:lnTo>
                      <a:pt x="247" y="99"/>
                    </a:lnTo>
                    <a:lnTo>
                      <a:pt x="243" y="99"/>
                    </a:lnTo>
                    <a:lnTo>
                      <a:pt x="241" y="99"/>
                    </a:lnTo>
                    <a:lnTo>
                      <a:pt x="237" y="99"/>
                    </a:lnTo>
                    <a:lnTo>
                      <a:pt x="236" y="99"/>
                    </a:lnTo>
                    <a:lnTo>
                      <a:pt x="232" y="99"/>
                    </a:lnTo>
                    <a:lnTo>
                      <a:pt x="230" y="99"/>
                    </a:lnTo>
                    <a:lnTo>
                      <a:pt x="224" y="99"/>
                    </a:lnTo>
                    <a:lnTo>
                      <a:pt x="220" y="99"/>
                    </a:lnTo>
                    <a:lnTo>
                      <a:pt x="215" y="99"/>
                    </a:lnTo>
                    <a:lnTo>
                      <a:pt x="211" y="101"/>
                    </a:lnTo>
                    <a:lnTo>
                      <a:pt x="207" y="101"/>
                    </a:lnTo>
                    <a:lnTo>
                      <a:pt x="203" y="101"/>
                    </a:lnTo>
                    <a:lnTo>
                      <a:pt x="198" y="101"/>
                    </a:lnTo>
                    <a:lnTo>
                      <a:pt x="196" y="103"/>
                    </a:lnTo>
                    <a:lnTo>
                      <a:pt x="190" y="103"/>
                    </a:lnTo>
                    <a:lnTo>
                      <a:pt x="186" y="105"/>
                    </a:lnTo>
                    <a:lnTo>
                      <a:pt x="182" y="107"/>
                    </a:lnTo>
                    <a:lnTo>
                      <a:pt x="179" y="109"/>
                    </a:lnTo>
                    <a:lnTo>
                      <a:pt x="175" y="111"/>
                    </a:lnTo>
                    <a:lnTo>
                      <a:pt x="171" y="112"/>
                    </a:lnTo>
                    <a:lnTo>
                      <a:pt x="167" y="114"/>
                    </a:lnTo>
                    <a:lnTo>
                      <a:pt x="165" y="116"/>
                    </a:lnTo>
                    <a:lnTo>
                      <a:pt x="161" y="118"/>
                    </a:lnTo>
                    <a:lnTo>
                      <a:pt x="158" y="120"/>
                    </a:lnTo>
                    <a:lnTo>
                      <a:pt x="154" y="122"/>
                    </a:lnTo>
                    <a:lnTo>
                      <a:pt x="152" y="126"/>
                    </a:lnTo>
                    <a:lnTo>
                      <a:pt x="148" y="128"/>
                    </a:lnTo>
                    <a:lnTo>
                      <a:pt x="144" y="130"/>
                    </a:lnTo>
                    <a:lnTo>
                      <a:pt x="142" y="133"/>
                    </a:lnTo>
                    <a:lnTo>
                      <a:pt x="141" y="135"/>
                    </a:lnTo>
                    <a:lnTo>
                      <a:pt x="137" y="139"/>
                    </a:lnTo>
                    <a:lnTo>
                      <a:pt x="135" y="141"/>
                    </a:lnTo>
                    <a:lnTo>
                      <a:pt x="131" y="145"/>
                    </a:lnTo>
                    <a:lnTo>
                      <a:pt x="129" y="149"/>
                    </a:lnTo>
                    <a:lnTo>
                      <a:pt x="127" y="152"/>
                    </a:lnTo>
                    <a:lnTo>
                      <a:pt x="127" y="154"/>
                    </a:lnTo>
                    <a:lnTo>
                      <a:pt x="125" y="158"/>
                    </a:lnTo>
                    <a:lnTo>
                      <a:pt x="123" y="162"/>
                    </a:lnTo>
                    <a:lnTo>
                      <a:pt x="120" y="162"/>
                    </a:lnTo>
                    <a:lnTo>
                      <a:pt x="116" y="162"/>
                    </a:lnTo>
                    <a:lnTo>
                      <a:pt x="112" y="162"/>
                    </a:lnTo>
                    <a:lnTo>
                      <a:pt x="110" y="162"/>
                    </a:lnTo>
                    <a:lnTo>
                      <a:pt x="106" y="160"/>
                    </a:lnTo>
                    <a:lnTo>
                      <a:pt x="102" y="160"/>
                    </a:lnTo>
                    <a:lnTo>
                      <a:pt x="99" y="160"/>
                    </a:lnTo>
                    <a:lnTo>
                      <a:pt x="95" y="160"/>
                    </a:lnTo>
                    <a:lnTo>
                      <a:pt x="91" y="160"/>
                    </a:lnTo>
                    <a:lnTo>
                      <a:pt x="87" y="160"/>
                    </a:lnTo>
                    <a:lnTo>
                      <a:pt x="83" y="160"/>
                    </a:lnTo>
                    <a:lnTo>
                      <a:pt x="80" y="160"/>
                    </a:lnTo>
                    <a:lnTo>
                      <a:pt x="76" y="158"/>
                    </a:lnTo>
                    <a:lnTo>
                      <a:pt x="72" y="158"/>
                    </a:lnTo>
                    <a:lnTo>
                      <a:pt x="68" y="158"/>
                    </a:lnTo>
                    <a:lnTo>
                      <a:pt x="64" y="158"/>
                    </a:lnTo>
                    <a:lnTo>
                      <a:pt x="59" y="158"/>
                    </a:lnTo>
                    <a:lnTo>
                      <a:pt x="57" y="158"/>
                    </a:lnTo>
                    <a:lnTo>
                      <a:pt x="51" y="158"/>
                    </a:lnTo>
                    <a:lnTo>
                      <a:pt x="47" y="158"/>
                    </a:lnTo>
                    <a:lnTo>
                      <a:pt x="44" y="156"/>
                    </a:lnTo>
                    <a:lnTo>
                      <a:pt x="40" y="156"/>
                    </a:lnTo>
                    <a:lnTo>
                      <a:pt x="36" y="156"/>
                    </a:lnTo>
                    <a:lnTo>
                      <a:pt x="32" y="156"/>
                    </a:lnTo>
                    <a:lnTo>
                      <a:pt x="28" y="156"/>
                    </a:lnTo>
                    <a:lnTo>
                      <a:pt x="25" y="156"/>
                    </a:lnTo>
                    <a:lnTo>
                      <a:pt x="21" y="154"/>
                    </a:lnTo>
                    <a:lnTo>
                      <a:pt x="19" y="154"/>
                    </a:lnTo>
                    <a:lnTo>
                      <a:pt x="15" y="154"/>
                    </a:lnTo>
                    <a:lnTo>
                      <a:pt x="11" y="154"/>
                    </a:lnTo>
                    <a:lnTo>
                      <a:pt x="7" y="154"/>
                    </a:lnTo>
                    <a:lnTo>
                      <a:pt x="6" y="154"/>
                    </a:lnTo>
                    <a:lnTo>
                      <a:pt x="6" y="151"/>
                    </a:lnTo>
                    <a:lnTo>
                      <a:pt x="7" y="147"/>
                    </a:lnTo>
                    <a:lnTo>
                      <a:pt x="9" y="143"/>
                    </a:lnTo>
                    <a:lnTo>
                      <a:pt x="9" y="137"/>
                    </a:lnTo>
                    <a:lnTo>
                      <a:pt x="11" y="133"/>
                    </a:lnTo>
                    <a:lnTo>
                      <a:pt x="13" y="130"/>
                    </a:lnTo>
                    <a:lnTo>
                      <a:pt x="15" y="126"/>
                    </a:lnTo>
                    <a:lnTo>
                      <a:pt x="17" y="122"/>
                    </a:lnTo>
                    <a:lnTo>
                      <a:pt x="19" y="118"/>
                    </a:lnTo>
                    <a:lnTo>
                      <a:pt x="19" y="114"/>
                    </a:lnTo>
                    <a:lnTo>
                      <a:pt x="21" y="111"/>
                    </a:lnTo>
                    <a:lnTo>
                      <a:pt x="25" y="107"/>
                    </a:lnTo>
                    <a:lnTo>
                      <a:pt x="26" y="103"/>
                    </a:lnTo>
                    <a:lnTo>
                      <a:pt x="28" y="99"/>
                    </a:lnTo>
                    <a:lnTo>
                      <a:pt x="32" y="95"/>
                    </a:lnTo>
                    <a:lnTo>
                      <a:pt x="34" y="92"/>
                    </a:lnTo>
                    <a:lnTo>
                      <a:pt x="36" y="90"/>
                    </a:lnTo>
                    <a:lnTo>
                      <a:pt x="38" y="86"/>
                    </a:lnTo>
                    <a:lnTo>
                      <a:pt x="42" y="82"/>
                    </a:lnTo>
                    <a:lnTo>
                      <a:pt x="44" y="78"/>
                    </a:lnTo>
                    <a:lnTo>
                      <a:pt x="47" y="76"/>
                    </a:lnTo>
                    <a:lnTo>
                      <a:pt x="51" y="73"/>
                    </a:lnTo>
                    <a:lnTo>
                      <a:pt x="53" y="69"/>
                    </a:lnTo>
                    <a:lnTo>
                      <a:pt x="57" y="67"/>
                    </a:lnTo>
                    <a:lnTo>
                      <a:pt x="59" y="63"/>
                    </a:lnTo>
                    <a:lnTo>
                      <a:pt x="63" y="59"/>
                    </a:lnTo>
                    <a:lnTo>
                      <a:pt x="66" y="57"/>
                    </a:lnTo>
                    <a:lnTo>
                      <a:pt x="68" y="54"/>
                    </a:lnTo>
                    <a:lnTo>
                      <a:pt x="72" y="52"/>
                    </a:lnTo>
                    <a:lnTo>
                      <a:pt x="76" y="48"/>
                    </a:lnTo>
                    <a:lnTo>
                      <a:pt x="80" y="46"/>
                    </a:lnTo>
                    <a:lnTo>
                      <a:pt x="83" y="44"/>
                    </a:lnTo>
                    <a:lnTo>
                      <a:pt x="87" y="40"/>
                    </a:lnTo>
                    <a:lnTo>
                      <a:pt x="91" y="38"/>
                    </a:lnTo>
                    <a:lnTo>
                      <a:pt x="95" y="35"/>
                    </a:lnTo>
                    <a:lnTo>
                      <a:pt x="99" y="33"/>
                    </a:lnTo>
                    <a:lnTo>
                      <a:pt x="102" y="31"/>
                    </a:lnTo>
                    <a:lnTo>
                      <a:pt x="106" y="29"/>
                    </a:lnTo>
                    <a:lnTo>
                      <a:pt x="110" y="27"/>
                    </a:lnTo>
                    <a:lnTo>
                      <a:pt x="114" y="25"/>
                    </a:lnTo>
                    <a:lnTo>
                      <a:pt x="118" y="23"/>
                    </a:lnTo>
                    <a:lnTo>
                      <a:pt x="121" y="21"/>
                    </a:lnTo>
                    <a:lnTo>
                      <a:pt x="127" y="17"/>
                    </a:lnTo>
                    <a:lnTo>
                      <a:pt x="131" y="17"/>
                    </a:lnTo>
                    <a:lnTo>
                      <a:pt x="135" y="16"/>
                    </a:lnTo>
                    <a:lnTo>
                      <a:pt x="139" y="14"/>
                    </a:lnTo>
                    <a:lnTo>
                      <a:pt x="144" y="14"/>
                    </a:lnTo>
                    <a:lnTo>
                      <a:pt x="148" y="12"/>
                    </a:lnTo>
                    <a:lnTo>
                      <a:pt x="152" y="10"/>
                    </a:lnTo>
                    <a:lnTo>
                      <a:pt x="158" y="8"/>
                    </a:lnTo>
                    <a:lnTo>
                      <a:pt x="161" y="6"/>
                    </a:lnTo>
                    <a:lnTo>
                      <a:pt x="167" y="6"/>
                    </a:lnTo>
                    <a:lnTo>
                      <a:pt x="171" y="4"/>
                    </a:lnTo>
                    <a:lnTo>
                      <a:pt x="177" y="4"/>
                    </a:lnTo>
                    <a:lnTo>
                      <a:pt x="180" y="2"/>
                    </a:lnTo>
                    <a:lnTo>
                      <a:pt x="186" y="2"/>
                    </a:lnTo>
                    <a:lnTo>
                      <a:pt x="190" y="0"/>
                    </a:lnTo>
                    <a:lnTo>
                      <a:pt x="196" y="0"/>
                    </a:lnTo>
                    <a:lnTo>
                      <a:pt x="201" y="0"/>
                    </a:lnTo>
                    <a:lnTo>
                      <a:pt x="205" y="0"/>
                    </a:lnTo>
                    <a:lnTo>
                      <a:pt x="211" y="0"/>
                    </a:lnTo>
                    <a:lnTo>
                      <a:pt x="215" y="0"/>
                    </a:lnTo>
                    <a:lnTo>
                      <a:pt x="220" y="0"/>
                    </a:lnTo>
                    <a:lnTo>
                      <a:pt x="224" y="0"/>
                    </a:lnTo>
                    <a:lnTo>
                      <a:pt x="230" y="0"/>
                    </a:lnTo>
                    <a:lnTo>
                      <a:pt x="237" y="0"/>
                    </a:lnTo>
                    <a:lnTo>
                      <a:pt x="241" y="0"/>
                    </a:lnTo>
                    <a:lnTo>
                      <a:pt x="247" y="0"/>
                    </a:lnTo>
                    <a:lnTo>
                      <a:pt x="253" y="0"/>
                    </a:lnTo>
                    <a:lnTo>
                      <a:pt x="258" y="0"/>
                    </a:lnTo>
                    <a:lnTo>
                      <a:pt x="264" y="2"/>
                    </a:lnTo>
                    <a:lnTo>
                      <a:pt x="270" y="2"/>
                    </a:lnTo>
                    <a:lnTo>
                      <a:pt x="275" y="4"/>
                    </a:lnTo>
                    <a:lnTo>
                      <a:pt x="281" y="6"/>
                    </a:lnTo>
                    <a:lnTo>
                      <a:pt x="287" y="6"/>
                    </a:lnTo>
                    <a:lnTo>
                      <a:pt x="291" y="8"/>
                    </a:lnTo>
                    <a:lnTo>
                      <a:pt x="296" y="10"/>
                    </a:lnTo>
                    <a:lnTo>
                      <a:pt x="302" y="12"/>
                    </a:lnTo>
                    <a:lnTo>
                      <a:pt x="308" y="14"/>
                    </a:lnTo>
                    <a:lnTo>
                      <a:pt x="313" y="16"/>
                    </a:lnTo>
                    <a:lnTo>
                      <a:pt x="317" y="17"/>
                    </a:lnTo>
                    <a:lnTo>
                      <a:pt x="323" y="19"/>
                    </a:lnTo>
                    <a:lnTo>
                      <a:pt x="327" y="21"/>
                    </a:lnTo>
                    <a:lnTo>
                      <a:pt x="333" y="23"/>
                    </a:lnTo>
                    <a:lnTo>
                      <a:pt x="336" y="25"/>
                    </a:lnTo>
                    <a:lnTo>
                      <a:pt x="342" y="27"/>
                    </a:lnTo>
                    <a:lnTo>
                      <a:pt x="346" y="31"/>
                    </a:lnTo>
                    <a:lnTo>
                      <a:pt x="352" y="35"/>
                    </a:lnTo>
                    <a:lnTo>
                      <a:pt x="355" y="36"/>
                    </a:lnTo>
                    <a:lnTo>
                      <a:pt x="359" y="40"/>
                    </a:lnTo>
                    <a:lnTo>
                      <a:pt x="365" y="42"/>
                    </a:lnTo>
                    <a:lnTo>
                      <a:pt x="369" y="44"/>
                    </a:lnTo>
                    <a:lnTo>
                      <a:pt x="372" y="48"/>
                    </a:lnTo>
                    <a:lnTo>
                      <a:pt x="376" y="52"/>
                    </a:lnTo>
                    <a:lnTo>
                      <a:pt x="382" y="55"/>
                    </a:lnTo>
                    <a:lnTo>
                      <a:pt x="386" y="59"/>
                    </a:lnTo>
                    <a:lnTo>
                      <a:pt x="388" y="61"/>
                    </a:lnTo>
                    <a:lnTo>
                      <a:pt x="391" y="65"/>
                    </a:lnTo>
                    <a:lnTo>
                      <a:pt x="395" y="69"/>
                    </a:lnTo>
                    <a:lnTo>
                      <a:pt x="399" y="73"/>
                    </a:lnTo>
                    <a:lnTo>
                      <a:pt x="401" y="76"/>
                    </a:lnTo>
                    <a:lnTo>
                      <a:pt x="407" y="78"/>
                    </a:lnTo>
                    <a:lnTo>
                      <a:pt x="409" y="84"/>
                    </a:lnTo>
                    <a:lnTo>
                      <a:pt x="412" y="88"/>
                    </a:lnTo>
                    <a:lnTo>
                      <a:pt x="414" y="92"/>
                    </a:lnTo>
                    <a:lnTo>
                      <a:pt x="418" y="95"/>
                    </a:lnTo>
                    <a:lnTo>
                      <a:pt x="420" y="99"/>
                    </a:lnTo>
                    <a:lnTo>
                      <a:pt x="424" y="103"/>
                    </a:lnTo>
                    <a:lnTo>
                      <a:pt x="426" y="109"/>
                    </a:lnTo>
                    <a:lnTo>
                      <a:pt x="428" y="112"/>
                    </a:lnTo>
                    <a:lnTo>
                      <a:pt x="431" y="116"/>
                    </a:lnTo>
                    <a:lnTo>
                      <a:pt x="433" y="122"/>
                    </a:lnTo>
                    <a:lnTo>
                      <a:pt x="435" y="126"/>
                    </a:lnTo>
                    <a:lnTo>
                      <a:pt x="437" y="130"/>
                    </a:lnTo>
                    <a:lnTo>
                      <a:pt x="439" y="135"/>
                    </a:lnTo>
                    <a:lnTo>
                      <a:pt x="441" y="141"/>
                    </a:lnTo>
                    <a:lnTo>
                      <a:pt x="441" y="145"/>
                    </a:lnTo>
                    <a:lnTo>
                      <a:pt x="443" y="151"/>
                    </a:lnTo>
                    <a:lnTo>
                      <a:pt x="445" y="154"/>
                    </a:lnTo>
                    <a:lnTo>
                      <a:pt x="445" y="160"/>
                    </a:lnTo>
                    <a:lnTo>
                      <a:pt x="447" y="164"/>
                    </a:lnTo>
                    <a:lnTo>
                      <a:pt x="448" y="170"/>
                    </a:lnTo>
                    <a:lnTo>
                      <a:pt x="448" y="175"/>
                    </a:lnTo>
                    <a:lnTo>
                      <a:pt x="450" y="179"/>
                    </a:lnTo>
                    <a:lnTo>
                      <a:pt x="450" y="185"/>
                    </a:lnTo>
                    <a:lnTo>
                      <a:pt x="450" y="189"/>
                    </a:lnTo>
                    <a:lnTo>
                      <a:pt x="450" y="194"/>
                    </a:lnTo>
                    <a:lnTo>
                      <a:pt x="450" y="200"/>
                    </a:lnTo>
                    <a:lnTo>
                      <a:pt x="450" y="204"/>
                    </a:lnTo>
                    <a:lnTo>
                      <a:pt x="450" y="209"/>
                    </a:lnTo>
                    <a:lnTo>
                      <a:pt x="450" y="215"/>
                    </a:lnTo>
                    <a:lnTo>
                      <a:pt x="450" y="219"/>
                    </a:lnTo>
                    <a:lnTo>
                      <a:pt x="448" y="225"/>
                    </a:lnTo>
                    <a:lnTo>
                      <a:pt x="448" y="230"/>
                    </a:lnTo>
                    <a:lnTo>
                      <a:pt x="447" y="234"/>
                    </a:lnTo>
                    <a:lnTo>
                      <a:pt x="445" y="240"/>
                    </a:lnTo>
                    <a:lnTo>
                      <a:pt x="445" y="244"/>
                    </a:lnTo>
                    <a:lnTo>
                      <a:pt x="443" y="249"/>
                    </a:lnTo>
                    <a:lnTo>
                      <a:pt x="441" y="253"/>
                    </a:lnTo>
                    <a:lnTo>
                      <a:pt x="441" y="259"/>
                    </a:lnTo>
                    <a:lnTo>
                      <a:pt x="439" y="263"/>
                    </a:lnTo>
                    <a:lnTo>
                      <a:pt x="437" y="268"/>
                    </a:lnTo>
                    <a:lnTo>
                      <a:pt x="435" y="272"/>
                    </a:lnTo>
                    <a:lnTo>
                      <a:pt x="433" y="278"/>
                    </a:lnTo>
                    <a:lnTo>
                      <a:pt x="431" y="282"/>
                    </a:lnTo>
                    <a:lnTo>
                      <a:pt x="428" y="285"/>
                    </a:lnTo>
                    <a:lnTo>
                      <a:pt x="426" y="289"/>
                    </a:lnTo>
                    <a:lnTo>
                      <a:pt x="424" y="295"/>
                    </a:lnTo>
                    <a:lnTo>
                      <a:pt x="420" y="299"/>
                    </a:lnTo>
                    <a:lnTo>
                      <a:pt x="418" y="303"/>
                    </a:lnTo>
                    <a:lnTo>
                      <a:pt x="414" y="306"/>
                    </a:lnTo>
                    <a:lnTo>
                      <a:pt x="412" y="312"/>
                    </a:lnTo>
                    <a:lnTo>
                      <a:pt x="409" y="314"/>
                    </a:lnTo>
                    <a:lnTo>
                      <a:pt x="407" y="320"/>
                    </a:lnTo>
                    <a:lnTo>
                      <a:pt x="401" y="322"/>
                    </a:lnTo>
                    <a:lnTo>
                      <a:pt x="399" y="327"/>
                    </a:lnTo>
                    <a:lnTo>
                      <a:pt x="395" y="329"/>
                    </a:lnTo>
                    <a:lnTo>
                      <a:pt x="391" y="333"/>
                    </a:lnTo>
                    <a:lnTo>
                      <a:pt x="388" y="337"/>
                    </a:lnTo>
                    <a:lnTo>
                      <a:pt x="386" y="341"/>
                    </a:lnTo>
                    <a:lnTo>
                      <a:pt x="382" y="344"/>
                    </a:lnTo>
                    <a:lnTo>
                      <a:pt x="376" y="348"/>
                    </a:lnTo>
                    <a:lnTo>
                      <a:pt x="372" y="350"/>
                    </a:lnTo>
                    <a:lnTo>
                      <a:pt x="369" y="354"/>
                    </a:lnTo>
                    <a:lnTo>
                      <a:pt x="365" y="356"/>
                    </a:lnTo>
                    <a:lnTo>
                      <a:pt x="359" y="360"/>
                    </a:lnTo>
                    <a:lnTo>
                      <a:pt x="355" y="363"/>
                    </a:lnTo>
                    <a:lnTo>
                      <a:pt x="352" y="365"/>
                    </a:lnTo>
                    <a:lnTo>
                      <a:pt x="346" y="367"/>
                    </a:lnTo>
                    <a:lnTo>
                      <a:pt x="342" y="371"/>
                    </a:lnTo>
                    <a:lnTo>
                      <a:pt x="336" y="373"/>
                    </a:lnTo>
                    <a:lnTo>
                      <a:pt x="333" y="375"/>
                    </a:lnTo>
                    <a:lnTo>
                      <a:pt x="327" y="379"/>
                    </a:lnTo>
                    <a:lnTo>
                      <a:pt x="323" y="380"/>
                    </a:lnTo>
                    <a:lnTo>
                      <a:pt x="317" y="382"/>
                    </a:lnTo>
                    <a:lnTo>
                      <a:pt x="313" y="384"/>
                    </a:lnTo>
                    <a:lnTo>
                      <a:pt x="308" y="386"/>
                    </a:lnTo>
                    <a:lnTo>
                      <a:pt x="302" y="388"/>
                    </a:lnTo>
                    <a:lnTo>
                      <a:pt x="296" y="390"/>
                    </a:lnTo>
                    <a:lnTo>
                      <a:pt x="291" y="392"/>
                    </a:lnTo>
                    <a:lnTo>
                      <a:pt x="287" y="392"/>
                    </a:lnTo>
                    <a:lnTo>
                      <a:pt x="281" y="394"/>
                    </a:lnTo>
                    <a:lnTo>
                      <a:pt x="275" y="396"/>
                    </a:lnTo>
                    <a:lnTo>
                      <a:pt x="270" y="396"/>
                    </a:lnTo>
                    <a:lnTo>
                      <a:pt x="264" y="398"/>
                    </a:lnTo>
                    <a:lnTo>
                      <a:pt x="258" y="398"/>
                    </a:lnTo>
                    <a:lnTo>
                      <a:pt x="253" y="398"/>
                    </a:lnTo>
                    <a:lnTo>
                      <a:pt x="247" y="400"/>
                    </a:lnTo>
                    <a:lnTo>
                      <a:pt x="241" y="400"/>
                    </a:lnTo>
                    <a:lnTo>
                      <a:pt x="237" y="400"/>
                    </a:lnTo>
                    <a:lnTo>
                      <a:pt x="230" y="400"/>
                    </a:lnTo>
                    <a:lnTo>
                      <a:pt x="224" y="400"/>
                    </a:lnTo>
                    <a:lnTo>
                      <a:pt x="218" y="400"/>
                    </a:lnTo>
                    <a:lnTo>
                      <a:pt x="213" y="400"/>
                    </a:lnTo>
                    <a:lnTo>
                      <a:pt x="207" y="400"/>
                    </a:lnTo>
                    <a:lnTo>
                      <a:pt x="201" y="400"/>
                    </a:lnTo>
                    <a:lnTo>
                      <a:pt x="196" y="398"/>
                    </a:lnTo>
                    <a:lnTo>
                      <a:pt x="190" y="398"/>
                    </a:lnTo>
                    <a:lnTo>
                      <a:pt x="184" y="398"/>
                    </a:lnTo>
                    <a:lnTo>
                      <a:pt x="179" y="396"/>
                    </a:lnTo>
                    <a:lnTo>
                      <a:pt x="173" y="396"/>
                    </a:lnTo>
                    <a:lnTo>
                      <a:pt x="169" y="394"/>
                    </a:lnTo>
                    <a:lnTo>
                      <a:pt x="163" y="392"/>
                    </a:lnTo>
                    <a:lnTo>
                      <a:pt x="158" y="392"/>
                    </a:lnTo>
                    <a:lnTo>
                      <a:pt x="152" y="390"/>
                    </a:lnTo>
                    <a:lnTo>
                      <a:pt x="146" y="388"/>
                    </a:lnTo>
                    <a:lnTo>
                      <a:pt x="142" y="386"/>
                    </a:lnTo>
                    <a:lnTo>
                      <a:pt x="137" y="384"/>
                    </a:lnTo>
                    <a:lnTo>
                      <a:pt x="131" y="382"/>
                    </a:lnTo>
                    <a:lnTo>
                      <a:pt x="127" y="380"/>
                    </a:lnTo>
                    <a:lnTo>
                      <a:pt x="121" y="379"/>
                    </a:lnTo>
                    <a:lnTo>
                      <a:pt x="118" y="375"/>
                    </a:lnTo>
                    <a:lnTo>
                      <a:pt x="112" y="373"/>
                    </a:lnTo>
                    <a:lnTo>
                      <a:pt x="108" y="371"/>
                    </a:lnTo>
                    <a:lnTo>
                      <a:pt x="102" y="367"/>
                    </a:lnTo>
                    <a:lnTo>
                      <a:pt x="99" y="365"/>
                    </a:lnTo>
                    <a:lnTo>
                      <a:pt x="93" y="363"/>
                    </a:lnTo>
                    <a:lnTo>
                      <a:pt x="89" y="360"/>
                    </a:lnTo>
                    <a:lnTo>
                      <a:pt x="85" y="356"/>
                    </a:lnTo>
                    <a:lnTo>
                      <a:pt x="80" y="354"/>
                    </a:lnTo>
                    <a:lnTo>
                      <a:pt x="76" y="350"/>
                    </a:lnTo>
                    <a:lnTo>
                      <a:pt x="74" y="348"/>
                    </a:lnTo>
                    <a:lnTo>
                      <a:pt x="68" y="344"/>
                    </a:lnTo>
                    <a:lnTo>
                      <a:pt x="66" y="341"/>
                    </a:lnTo>
                    <a:lnTo>
                      <a:pt x="61" y="337"/>
                    </a:lnTo>
                    <a:lnTo>
                      <a:pt x="57" y="333"/>
                    </a:lnTo>
                    <a:lnTo>
                      <a:pt x="53" y="329"/>
                    </a:lnTo>
                    <a:lnTo>
                      <a:pt x="51" y="327"/>
                    </a:lnTo>
                    <a:lnTo>
                      <a:pt x="45" y="322"/>
                    </a:lnTo>
                    <a:lnTo>
                      <a:pt x="44" y="320"/>
                    </a:lnTo>
                    <a:lnTo>
                      <a:pt x="42" y="314"/>
                    </a:lnTo>
                    <a:lnTo>
                      <a:pt x="38" y="312"/>
                    </a:lnTo>
                    <a:lnTo>
                      <a:pt x="34" y="306"/>
                    </a:lnTo>
                    <a:lnTo>
                      <a:pt x="32" y="303"/>
                    </a:lnTo>
                    <a:lnTo>
                      <a:pt x="28" y="299"/>
                    </a:lnTo>
                    <a:lnTo>
                      <a:pt x="26" y="295"/>
                    </a:lnTo>
                    <a:lnTo>
                      <a:pt x="23" y="289"/>
                    </a:lnTo>
                    <a:lnTo>
                      <a:pt x="21" y="285"/>
                    </a:lnTo>
                    <a:lnTo>
                      <a:pt x="19" y="282"/>
                    </a:lnTo>
                    <a:lnTo>
                      <a:pt x="17" y="278"/>
                    </a:lnTo>
                    <a:lnTo>
                      <a:pt x="15" y="272"/>
                    </a:lnTo>
                    <a:lnTo>
                      <a:pt x="11" y="268"/>
                    </a:lnTo>
                    <a:lnTo>
                      <a:pt x="11" y="263"/>
                    </a:lnTo>
                    <a:lnTo>
                      <a:pt x="9" y="259"/>
                    </a:lnTo>
                    <a:lnTo>
                      <a:pt x="7" y="253"/>
                    </a:lnTo>
                    <a:lnTo>
                      <a:pt x="6" y="249"/>
                    </a:lnTo>
                    <a:lnTo>
                      <a:pt x="4" y="244"/>
                    </a:lnTo>
                    <a:lnTo>
                      <a:pt x="4" y="240"/>
                    </a:lnTo>
                    <a:lnTo>
                      <a:pt x="2" y="234"/>
                    </a:lnTo>
                    <a:lnTo>
                      <a:pt x="2" y="230"/>
                    </a:lnTo>
                    <a:lnTo>
                      <a:pt x="0" y="225"/>
                    </a:lnTo>
                    <a:lnTo>
                      <a:pt x="0" y="219"/>
                    </a:lnTo>
                    <a:lnTo>
                      <a:pt x="0" y="215"/>
                    </a:lnTo>
                    <a:lnTo>
                      <a:pt x="0" y="209"/>
                    </a:lnTo>
                    <a:lnTo>
                      <a:pt x="0" y="204"/>
                    </a:lnTo>
                    <a:lnTo>
                      <a:pt x="0" y="200"/>
                    </a:lnTo>
                    <a:lnTo>
                      <a:pt x="0" y="194"/>
                    </a:lnTo>
                    <a:lnTo>
                      <a:pt x="0" y="190"/>
                    </a:lnTo>
                    <a:lnTo>
                      <a:pt x="0" y="185"/>
                    </a:lnTo>
                    <a:lnTo>
                      <a:pt x="0" y="181"/>
                    </a:lnTo>
                    <a:lnTo>
                      <a:pt x="4" y="181"/>
                    </a:lnTo>
                    <a:lnTo>
                      <a:pt x="6" y="181"/>
                    </a:lnTo>
                    <a:lnTo>
                      <a:pt x="9" y="183"/>
                    </a:lnTo>
                    <a:lnTo>
                      <a:pt x="11" y="183"/>
                    </a:lnTo>
                    <a:lnTo>
                      <a:pt x="15" y="183"/>
                    </a:lnTo>
                    <a:lnTo>
                      <a:pt x="19" y="183"/>
                    </a:lnTo>
                    <a:lnTo>
                      <a:pt x="21" y="185"/>
                    </a:lnTo>
                    <a:lnTo>
                      <a:pt x="26" y="185"/>
                    </a:lnTo>
                    <a:lnTo>
                      <a:pt x="28" y="185"/>
                    </a:lnTo>
                    <a:lnTo>
                      <a:pt x="32" y="187"/>
                    </a:lnTo>
                    <a:lnTo>
                      <a:pt x="36" y="187"/>
                    </a:lnTo>
                    <a:lnTo>
                      <a:pt x="40" y="187"/>
                    </a:lnTo>
                    <a:lnTo>
                      <a:pt x="44" y="187"/>
                    </a:lnTo>
                    <a:lnTo>
                      <a:pt x="47" y="189"/>
                    </a:lnTo>
                    <a:lnTo>
                      <a:pt x="51" y="189"/>
                    </a:lnTo>
                    <a:lnTo>
                      <a:pt x="55" y="189"/>
                    </a:lnTo>
                    <a:lnTo>
                      <a:pt x="59" y="189"/>
                    </a:lnTo>
                    <a:lnTo>
                      <a:pt x="63" y="190"/>
                    </a:lnTo>
                    <a:lnTo>
                      <a:pt x="66" y="190"/>
                    </a:lnTo>
                    <a:lnTo>
                      <a:pt x="70" y="192"/>
                    </a:lnTo>
                    <a:lnTo>
                      <a:pt x="74" y="192"/>
                    </a:lnTo>
                    <a:lnTo>
                      <a:pt x="78" y="192"/>
                    </a:lnTo>
                    <a:lnTo>
                      <a:pt x="82" y="192"/>
                    </a:lnTo>
                    <a:lnTo>
                      <a:pt x="85" y="194"/>
                    </a:lnTo>
                    <a:lnTo>
                      <a:pt x="89" y="194"/>
                    </a:lnTo>
                    <a:lnTo>
                      <a:pt x="93" y="194"/>
                    </a:lnTo>
                    <a:lnTo>
                      <a:pt x="95" y="196"/>
                    </a:lnTo>
                    <a:lnTo>
                      <a:pt x="101" y="196"/>
                    </a:lnTo>
                    <a:lnTo>
                      <a:pt x="102" y="196"/>
                    </a:lnTo>
                    <a:lnTo>
                      <a:pt x="106" y="198"/>
                    </a:lnTo>
                    <a:lnTo>
                      <a:pt x="110" y="198"/>
                    </a:lnTo>
                    <a:lnTo>
                      <a:pt x="114" y="200"/>
                    </a:lnTo>
                    <a:lnTo>
                      <a:pt x="114" y="202"/>
                    </a:lnTo>
                    <a:lnTo>
                      <a:pt x="114" y="206"/>
                    </a:lnTo>
                    <a:lnTo>
                      <a:pt x="114" y="211"/>
                    </a:lnTo>
                    <a:lnTo>
                      <a:pt x="114" y="217"/>
                    </a:lnTo>
                    <a:lnTo>
                      <a:pt x="116" y="223"/>
                    </a:lnTo>
                    <a:lnTo>
                      <a:pt x="116" y="227"/>
                    </a:lnTo>
                    <a:lnTo>
                      <a:pt x="118" y="230"/>
                    </a:lnTo>
                    <a:lnTo>
                      <a:pt x="120" y="236"/>
                    </a:lnTo>
                    <a:lnTo>
                      <a:pt x="121" y="242"/>
                    </a:lnTo>
                    <a:lnTo>
                      <a:pt x="125" y="246"/>
                    </a:lnTo>
                    <a:lnTo>
                      <a:pt x="127" y="251"/>
                    </a:lnTo>
                    <a:lnTo>
                      <a:pt x="129" y="255"/>
                    </a:lnTo>
                    <a:lnTo>
                      <a:pt x="133" y="259"/>
                    </a:lnTo>
                    <a:lnTo>
                      <a:pt x="137" y="263"/>
                    </a:lnTo>
                    <a:lnTo>
                      <a:pt x="139" y="266"/>
                    </a:lnTo>
                    <a:lnTo>
                      <a:pt x="142" y="270"/>
                    </a:lnTo>
                    <a:lnTo>
                      <a:pt x="148" y="274"/>
                    </a:lnTo>
                    <a:lnTo>
                      <a:pt x="152" y="278"/>
                    </a:lnTo>
                    <a:lnTo>
                      <a:pt x="156" y="280"/>
                    </a:lnTo>
                    <a:lnTo>
                      <a:pt x="160" y="284"/>
                    </a:lnTo>
                    <a:lnTo>
                      <a:pt x="165" y="287"/>
                    </a:lnTo>
                    <a:lnTo>
                      <a:pt x="169" y="289"/>
                    </a:lnTo>
                    <a:lnTo>
                      <a:pt x="173" y="291"/>
                    </a:lnTo>
                    <a:lnTo>
                      <a:pt x="179" y="293"/>
                    </a:lnTo>
                    <a:lnTo>
                      <a:pt x="184" y="297"/>
                    </a:lnTo>
                    <a:lnTo>
                      <a:pt x="188" y="297"/>
                    </a:lnTo>
                    <a:lnTo>
                      <a:pt x="196" y="299"/>
                    </a:lnTo>
                    <a:lnTo>
                      <a:pt x="198" y="299"/>
                    </a:lnTo>
                    <a:lnTo>
                      <a:pt x="201" y="301"/>
                    </a:lnTo>
                    <a:lnTo>
                      <a:pt x="203" y="301"/>
                    </a:lnTo>
                    <a:lnTo>
                      <a:pt x="205" y="303"/>
                    </a:lnTo>
                    <a:lnTo>
                      <a:pt x="209" y="303"/>
                    </a:lnTo>
                    <a:lnTo>
                      <a:pt x="213" y="303"/>
                    </a:lnTo>
                    <a:lnTo>
                      <a:pt x="215" y="303"/>
                    </a:lnTo>
                    <a:lnTo>
                      <a:pt x="218" y="304"/>
                    </a:lnTo>
                    <a:lnTo>
                      <a:pt x="220" y="304"/>
                    </a:lnTo>
                    <a:lnTo>
                      <a:pt x="224" y="304"/>
                    </a:lnTo>
                    <a:lnTo>
                      <a:pt x="226" y="304"/>
                    </a:lnTo>
                    <a:lnTo>
                      <a:pt x="230" y="304"/>
                    </a:lnTo>
                    <a:close/>
                  </a:path>
                </a:pathLst>
              </a:custGeom>
              <a:solidFill>
                <a:srgbClr val="3D506B"/>
              </a:solidFill>
              <a:ln w="9525">
                <a:noFill/>
                <a:round/>
                <a:headEnd/>
                <a:tailEnd/>
              </a:ln>
              <a:effectLst>
                <a:outerShdw blurRad="63500" dist="35921" dir="2700000" algn="ctr" rotWithShape="0">
                  <a:srgbClr val="808080">
                    <a:alpha val="74997"/>
                  </a:srgbClr>
                </a:outerShdw>
              </a:effectLst>
            </p:spPr>
            <p:txBody>
              <a:bodyPr/>
              <a:lstStyle/>
              <a:p>
                <a:pPr>
                  <a:defRPr/>
                </a:pPr>
                <a:endParaRPr lang="en-US" dirty="0">
                  <a:solidFill>
                    <a:srgbClr val="FFFF00"/>
                  </a:solidFill>
                  <a:ea typeface="ＭＳ Ｐゴシック" charset="-128"/>
                  <a:cs typeface="ＭＳ Ｐゴシック" charset="-128"/>
                </a:endParaRPr>
              </a:p>
            </p:txBody>
          </p:sp>
          <p:sp>
            <p:nvSpPr>
              <p:cNvPr id="22" name="Freeform 14"/>
              <p:cNvSpPr>
                <a:spLocks/>
              </p:cNvSpPr>
              <p:nvPr/>
            </p:nvSpPr>
            <p:spPr bwMode="auto">
              <a:xfrm>
                <a:off x="-760" y="1902"/>
                <a:ext cx="73" cy="75"/>
              </a:xfrm>
              <a:custGeom>
                <a:avLst/>
                <a:gdLst>
                  <a:gd name="T0" fmla="*/ 73 w 148"/>
                  <a:gd name="T1" fmla="*/ 10 h 154"/>
                  <a:gd name="T2" fmla="*/ 72 w 148"/>
                  <a:gd name="T3" fmla="*/ 11 h 154"/>
                  <a:gd name="T4" fmla="*/ 69 w 148"/>
                  <a:gd name="T5" fmla="*/ 13 h 154"/>
                  <a:gd name="T6" fmla="*/ 66 w 148"/>
                  <a:gd name="T7" fmla="*/ 18 h 154"/>
                  <a:gd name="T8" fmla="*/ 63 w 148"/>
                  <a:gd name="T9" fmla="*/ 20 h 154"/>
                  <a:gd name="T10" fmla="*/ 62 w 148"/>
                  <a:gd name="T11" fmla="*/ 24 h 154"/>
                  <a:gd name="T12" fmla="*/ 59 w 148"/>
                  <a:gd name="T13" fmla="*/ 28 h 154"/>
                  <a:gd name="T14" fmla="*/ 57 w 148"/>
                  <a:gd name="T15" fmla="*/ 32 h 154"/>
                  <a:gd name="T16" fmla="*/ 56 w 148"/>
                  <a:gd name="T17" fmla="*/ 36 h 154"/>
                  <a:gd name="T18" fmla="*/ 55 w 148"/>
                  <a:gd name="T19" fmla="*/ 41 h 154"/>
                  <a:gd name="T20" fmla="*/ 54 w 148"/>
                  <a:gd name="T21" fmla="*/ 45 h 154"/>
                  <a:gd name="T22" fmla="*/ 54 w 148"/>
                  <a:gd name="T23" fmla="*/ 49 h 154"/>
                  <a:gd name="T24" fmla="*/ 54 w 148"/>
                  <a:gd name="T25" fmla="*/ 52 h 154"/>
                  <a:gd name="T26" fmla="*/ 54 w 148"/>
                  <a:gd name="T27" fmla="*/ 56 h 154"/>
                  <a:gd name="T28" fmla="*/ 55 w 148"/>
                  <a:gd name="T29" fmla="*/ 57 h 154"/>
                  <a:gd name="T30" fmla="*/ 55 w 148"/>
                  <a:gd name="T31" fmla="*/ 61 h 154"/>
                  <a:gd name="T32" fmla="*/ 56 w 148"/>
                  <a:gd name="T33" fmla="*/ 65 h 154"/>
                  <a:gd name="T34" fmla="*/ 0 w 148"/>
                  <a:gd name="T35" fmla="*/ 52 h 154"/>
                  <a:gd name="T36" fmla="*/ 0 w 148"/>
                  <a:gd name="T37" fmla="*/ 51 h 154"/>
                  <a:gd name="T38" fmla="*/ 0 w 148"/>
                  <a:gd name="T39" fmla="*/ 48 h 154"/>
                  <a:gd name="T40" fmla="*/ 0 w 148"/>
                  <a:gd name="T41" fmla="*/ 44 h 154"/>
                  <a:gd name="T42" fmla="*/ 0 w 148"/>
                  <a:gd name="T43" fmla="*/ 42 h 154"/>
                  <a:gd name="T44" fmla="*/ 0 w 148"/>
                  <a:gd name="T45" fmla="*/ 39 h 154"/>
                  <a:gd name="T46" fmla="*/ 0 w 148"/>
                  <a:gd name="T47" fmla="*/ 36 h 154"/>
                  <a:gd name="T48" fmla="*/ 1 w 148"/>
                  <a:gd name="T49" fmla="*/ 33 h 154"/>
                  <a:gd name="T50" fmla="*/ 1 w 148"/>
                  <a:gd name="T51" fmla="*/ 29 h 154"/>
                  <a:gd name="T52" fmla="*/ 2 w 148"/>
                  <a:gd name="T53" fmla="*/ 25 h 154"/>
                  <a:gd name="T54" fmla="*/ 2 w 148"/>
                  <a:gd name="T55" fmla="*/ 20 h 154"/>
                  <a:gd name="T56" fmla="*/ 4 w 148"/>
                  <a:gd name="T57" fmla="*/ 17 h 154"/>
                  <a:gd name="T58" fmla="*/ 6 w 148"/>
                  <a:gd name="T59" fmla="*/ 12 h 154"/>
                  <a:gd name="T60" fmla="*/ 8 w 148"/>
                  <a:gd name="T61" fmla="*/ 8 h 154"/>
                  <a:gd name="T62" fmla="*/ 47 w 148"/>
                  <a:gd name="T63" fmla="*/ 0 h 1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
                  <a:gd name="T97" fmla="*/ 0 h 154"/>
                  <a:gd name="T98" fmla="*/ 148 w 148"/>
                  <a:gd name="T99" fmla="*/ 154 h 15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 h="154">
                    <a:moveTo>
                      <a:pt x="95" y="0"/>
                    </a:moveTo>
                    <a:lnTo>
                      <a:pt x="148" y="21"/>
                    </a:lnTo>
                    <a:lnTo>
                      <a:pt x="146" y="21"/>
                    </a:lnTo>
                    <a:lnTo>
                      <a:pt x="146" y="23"/>
                    </a:lnTo>
                    <a:lnTo>
                      <a:pt x="142" y="25"/>
                    </a:lnTo>
                    <a:lnTo>
                      <a:pt x="140" y="27"/>
                    </a:lnTo>
                    <a:lnTo>
                      <a:pt x="137" y="30"/>
                    </a:lnTo>
                    <a:lnTo>
                      <a:pt x="133" y="36"/>
                    </a:lnTo>
                    <a:lnTo>
                      <a:pt x="129" y="38"/>
                    </a:lnTo>
                    <a:lnTo>
                      <a:pt x="127" y="42"/>
                    </a:lnTo>
                    <a:lnTo>
                      <a:pt x="125" y="46"/>
                    </a:lnTo>
                    <a:lnTo>
                      <a:pt x="125" y="49"/>
                    </a:lnTo>
                    <a:lnTo>
                      <a:pt x="123" y="51"/>
                    </a:lnTo>
                    <a:lnTo>
                      <a:pt x="119" y="57"/>
                    </a:lnTo>
                    <a:lnTo>
                      <a:pt x="118" y="59"/>
                    </a:lnTo>
                    <a:lnTo>
                      <a:pt x="116" y="65"/>
                    </a:lnTo>
                    <a:lnTo>
                      <a:pt x="116" y="68"/>
                    </a:lnTo>
                    <a:lnTo>
                      <a:pt x="114" y="74"/>
                    </a:lnTo>
                    <a:lnTo>
                      <a:pt x="112" y="78"/>
                    </a:lnTo>
                    <a:lnTo>
                      <a:pt x="112" y="84"/>
                    </a:lnTo>
                    <a:lnTo>
                      <a:pt x="110" y="89"/>
                    </a:lnTo>
                    <a:lnTo>
                      <a:pt x="110" y="93"/>
                    </a:lnTo>
                    <a:lnTo>
                      <a:pt x="110" y="97"/>
                    </a:lnTo>
                    <a:lnTo>
                      <a:pt x="110" y="101"/>
                    </a:lnTo>
                    <a:lnTo>
                      <a:pt x="110" y="103"/>
                    </a:lnTo>
                    <a:lnTo>
                      <a:pt x="110" y="106"/>
                    </a:lnTo>
                    <a:lnTo>
                      <a:pt x="110" y="110"/>
                    </a:lnTo>
                    <a:lnTo>
                      <a:pt x="110" y="114"/>
                    </a:lnTo>
                    <a:lnTo>
                      <a:pt x="110" y="116"/>
                    </a:lnTo>
                    <a:lnTo>
                      <a:pt x="112" y="118"/>
                    </a:lnTo>
                    <a:lnTo>
                      <a:pt x="112" y="122"/>
                    </a:lnTo>
                    <a:lnTo>
                      <a:pt x="112" y="125"/>
                    </a:lnTo>
                    <a:lnTo>
                      <a:pt x="112" y="129"/>
                    </a:lnTo>
                    <a:lnTo>
                      <a:pt x="114" y="133"/>
                    </a:lnTo>
                    <a:lnTo>
                      <a:pt x="76" y="154"/>
                    </a:lnTo>
                    <a:lnTo>
                      <a:pt x="0" y="106"/>
                    </a:lnTo>
                    <a:lnTo>
                      <a:pt x="0" y="105"/>
                    </a:lnTo>
                    <a:lnTo>
                      <a:pt x="0" y="101"/>
                    </a:lnTo>
                    <a:lnTo>
                      <a:pt x="0" y="99"/>
                    </a:lnTo>
                    <a:lnTo>
                      <a:pt x="0" y="95"/>
                    </a:lnTo>
                    <a:lnTo>
                      <a:pt x="0" y="91"/>
                    </a:lnTo>
                    <a:lnTo>
                      <a:pt x="0" y="89"/>
                    </a:lnTo>
                    <a:lnTo>
                      <a:pt x="0" y="86"/>
                    </a:lnTo>
                    <a:lnTo>
                      <a:pt x="0" y="82"/>
                    </a:lnTo>
                    <a:lnTo>
                      <a:pt x="0" y="80"/>
                    </a:lnTo>
                    <a:lnTo>
                      <a:pt x="0" y="76"/>
                    </a:lnTo>
                    <a:lnTo>
                      <a:pt x="0" y="74"/>
                    </a:lnTo>
                    <a:lnTo>
                      <a:pt x="0" y="68"/>
                    </a:lnTo>
                    <a:lnTo>
                      <a:pt x="2" y="67"/>
                    </a:lnTo>
                    <a:lnTo>
                      <a:pt x="2" y="63"/>
                    </a:lnTo>
                    <a:lnTo>
                      <a:pt x="2" y="59"/>
                    </a:lnTo>
                    <a:lnTo>
                      <a:pt x="4" y="55"/>
                    </a:lnTo>
                    <a:lnTo>
                      <a:pt x="5" y="51"/>
                    </a:lnTo>
                    <a:lnTo>
                      <a:pt x="5" y="48"/>
                    </a:lnTo>
                    <a:lnTo>
                      <a:pt x="5" y="42"/>
                    </a:lnTo>
                    <a:lnTo>
                      <a:pt x="7" y="38"/>
                    </a:lnTo>
                    <a:lnTo>
                      <a:pt x="9" y="34"/>
                    </a:lnTo>
                    <a:lnTo>
                      <a:pt x="11" y="30"/>
                    </a:lnTo>
                    <a:lnTo>
                      <a:pt x="13" y="25"/>
                    </a:lnTo>
                    <a:lnTo>
                      <a:pt x="15" y="21"/>
                    </a:lnTo>
                    <a:lnTo>
                      <a:pt x="17" y="17"/>
                    </a:lnTo>
                    <a:lnTo>
                      <a:pt x="95" y="0"/>
                    </a:lnTo>
                    <a:close/>
                  </a:path>
                </a:pathLst>
              </a:custGeom>
              <a:solidFill>
                <a:srgbClr val="3D506B"/>
              </a:solidFill>
              <a:ln w="9525">
                <a:noFill/>
                <a:round/>
                <a:headEnd/>
                <a:tailEnd/>
              </a:ln>
              <a:effectLst>
                <a:outerShdw blurRad="63500" dist="35921" dir="2700000" algn="ctr" rotWithShape="0">
                  <a:srgbClr val="808080">
                    <a:alpha val="74997"/>
                  </a:srgbClr>
                </a:outerShdw>
              </a:effectLst>
            </p:spPr>
            <p:txBody>
              <a:bodyPr/>
              <a:lstStyle/>
              <a:p>
                <a:pPr>
                  <a:defRPr/>
                </a:pPr>
                <a:endParaRPr lang="en-US" dirty="0">
                  <a:solidFill>
                    <a:srgbClr val="FFFF00"/>
                  </a:solidFill>
                  <a:ea typeface="ＭＳ Ｐゴシック" charset="-128"/>
                  <a:cs typeface="ＭＳ Ｐゴシック" charset="-128"/>
                </a:endParaRPr>
              </a:p>
            </p:txBody>
          </p:sp>
          <p:sp>
            <p:nvSpPr>
              <p:cNvPr id="23" name="Freeform 15"/>
              <p:cNvSpPr>
                <a:spLocks/>
              </p:cNvSpPr>
              <p:nvPr/>
            </p:nvSpPr>
            <p:spPr bwMode="auto">
              <a:xfrm>
                <a:off x="-875" y="2004"/>
                <a:ext cx="128" cy="175"/>
              </a:xfrm>
              <a:custGeom>
                <a:avLst/>
                <a:gdLst>
                  <a:gd name="T0" fmla="*/ 115 w 264"/>
                  <a:gd name="T1" fmla="*/ 0 h 363"/>
                  <a:gd name="T2" fmla="*/ 128 w 264"/>
                  <a:gd name="T3" fmla="*/ 19 h 363"/>
                  <a:gd name="T4" fmla="*/ 46 w 264"/>
                  <a:gd name="T5" fmla="*/ 175 h 363"/>
                  <a:gd name="T6" fmla="*/ 0 w 264"/>
                  <a:gd name="T7" fmla="*/ 65 h 363"/>
                  <a:gd name="T8" fmla="*/ 93 w 264"/>
                  <a:gd name="T9" fmla="*/ 11 h 363"/>
                  <a:gd name="T10" fmla="*/ 115 w 264"/>
                  <a:gd name="T11" fmla="*/ 0 h 363"/>
                  <a:gd name="T12" fmla="*/ 115 w 264"/>
                  <a:gd name="T13" fmla="*/ 0 h 363"/>
                  <a:gd name="T14" fmla="*/ 0 60000 65536"/>
                  <a:gd name="T15" fmla="*/ 0 60000 65536"/>
                  <a:gd name="T16" fmla="*/ 0 60000 65536"/>
                  <a:gd name="T17" fmla="*/ 0 60000 65536"/>
                  <a:gd name="T18" fmla="*/ 0 60000 65536"/>
                  <a:gd name="T19" fmla="*/ 0 60000 65536"/>
                  <a:gd name="T20" fmla="*/ 0 60000 65536"/>
                  <a:gd name="T21" fmla="*/ 0 w 264"/>
                  <a:gd name="T22" fmla="*/ 0 h 363"/>
                  <a:gd name="T23" fmla="*/ 264 w 264"/>
                  <a:gd name="T24" fmla="*/ 363 h 3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4" h="363">
                    <a:moveTo>
                      <a:pt x="238" y="0"/>
                    </a:moveTo>
                    <a:lnTo>
                      <a:pt x="264" y="40"/>
                    </a:lnTo>
                    <a:lnTo>
                      <a:pt x="95" y="363"/>
                    </a:lnTo>
                    <a:lnTo>
                      <a:pt x="0" y="135"/>
                    </a:lnTo>
                    <a:lnTo>
                      <a:pt x="192" y="23"/>
                    </a:lnTo>
                    <a:lnTo>
                      <a:pt x="238" y="0"/>
                    </a:lnTo>
                    <a:close/>
                  </a:path>
                </a:pathLst>
              </a:custGeom>
              <a:solidFill>
                <a:srgbClr val="3D506B"/>
              </a:solidFill>
              <a:ln w="9525">
                <a:noFill/>
                <a:round/>
                <a:headEnd/>
                <a:tailEnd/>
              </a:ln>
              <a:effectLst>
                <a:outerShdw blurRad="63500" dist="35921" dir="2700000" algn="ctr" rotWithShape="0">
                  <a:srgbClr val="808080">
                    <a:alpha val="74997"/>
                  </a:srgbClr>
                </a:outerShdw>
              </a:effectLst>
            </p:spPr>
            <p:txBody>
              <a:bodyPr/>
              <a:lstStyle/>
              <a:p>
                <a:pPr>
                  <a:defRPr/>
                </a:pPr>
                <a:endParaRPr lang="en-US" dirty="0">
                  <a:solidFill>
                    <a:srgbClr val="FFFF00"/>
                  </a:solidFill>
                  <a:ea typeface="ＭＳ Ｐゴシック" charset="-128"/>
                  <a:cs typeface="ＭＳ Ｐゴシック" charset="-128"/>
                </a:endParaRPr>
              </a:p>
            </p:txBody>
          </p:sp>
          <p:sp>
            <p:nvSpPr>
              <p:cNvPr id="24" name="Freeform 16"/>
              <p:cNvSpPr>
                <a:spLocks/>
              </p:cNvSpPr>
              <p:nvPr/>
            </p:nvSpPr>
            <p:spPr bwMode="auto">
              <a:xfrm>
                <a:off x="-871" y="2047"/>
                <a:ext cx="190" cy="191"/>
              </a:xfrm>
              <a:custGeom>
                <a:avLst/>
                <a:gdLst>
                  <a:gd name="T0" fmla="*/ 190 w 388"/>
                  <a:gd name="T1" fmla="*/ 5 h 563"/>
                  <a:gd name="T2" fmla="*/ 0 w 388"/>
                  <a:gd name="T3" fmla="*/ 191 h 563"/>
                  <a:gd name="T4" fmla="*/ 1 w 388"/>
                  <a:gd name="T5" fmla="*/ 190 h 563"/>
                  <a:gd name="T6" fmla="*/ 5 w 388"/>
                  <a:gd name="T7" fmla="*/ 187 h 563"/>
                  <a:gd name="T8" fmla="*/ 8 w 388"/>
                  <a:gd name="T9" fmla="*/ 185 h 563"/>
                  <a:gd name="T10" fmla="*/ 10 w 388"/>
                  <a:gd name="T11" fmla="*/ 183 h 563"/>
                  <a:gd name="T12" fmla="*/ 14 w 388"/>
                  <a:gd name="T13" fmla="*/ 180 h 563"/>
                  <a:gd name="T14" fmla="*/ 18 w 388"/>
                  <a:gd name="T15" fmla="*/ 177 h 563"/>
                  <a:gd name="T16" fmla="*/ 23 w 388"/>
                  <a:gd name="T17" fmla="*/ 172 h 563"/>
                  <a:gd name="T18" fmla="*/ 27 w 388"/>
                  <a:gd name="T19" fmla="*/ 168 h 563"/>
                  <a:gd name="T20" fmla="*/ 32 w 388"/>
                  <a:gd name="T21" fmla="*/ 164 h 563"/>
                  <a:gd name="T22" fmla="*/ 37 w 388"/>
                  <a:gd name="T23" fmla="*/ 160 h 563"/>
                  <a:gd name="T24" fmla="*/ 42 w 388"/>
                  <a:gd name="T25" fmla="*/ 155 h 563"/>
                  <a:gd name="T26" fmla="*/ 48 w 388"/>
                  <a:gd name="T27" fmla="*/ 150 h 563"/>
                  <a:gd name="T28" fmla="*/ 54 w 388"/>
                  <a:gd name="T29" fmla="*/ 144 h 563"/>
                  <a:gd name="T30" fmla="*/ 60 w 388"/>
                  <a:gd name="T31" fmla="*/ 138 h 563"/>
                  <a:gd name="T32" fmla="*/ 65 w 388"/>
                  <a:gd name="T33" fmla="*/ 132 h 563"/>
                  <a:gd name="T34" fmla="*/ 72 w 388"/>
                  <a:gd name="T35" fmla="*/ 126 h 563"/>
                  <a:gd name="T36" fmla="*/ 77 w 388"/>
                  <a:gd name="T37" fmla="*/ 119 h 563"/>
                  <a:gd name="T38" fmla="*/ 84 w 388"/>
                  <a:gd name="T39" fmla="*/ 112 h 563"/>
                  <a:gd name="T40" fmla="*/ 90 w 388"/>
                  <a:gd name="T41" fmla="*/ 105 h 563"/>
                  <a:gd name="T42" fmla="*/ 96 w 388"/>
                  <a:gd name="T43" fmla="*/ 98 h 563"/>
                  <a:gd name="T44" fmla="*/ 102 w 388"/>
                  <a:gd name="T45" fmla="*/ 90 h 563"/>
                  <a:gd name="T46" fmla="*/ 107 w 388"/>
                  <a:gd name="T47" fmla="*/ 83 h 563"/>
                  <a:gd name="T48" fmla="*/ 113 w 388"/>
                  <a:gd name="T49" fmla="*/ 75 h 563"/>
                  <a:gd name="T50" fmla="*/ 119 w 388"/>
                  <a:gd name="T51" fmla="*/ 68 h 563"/>
                  <a:gd name="T52" fmla="*/ 123 w 388"/>
                  <a:gd name="T53" fmla="*/ 59 h 563"/>
                  <a:gd name="T54" fmla="*/ 128 w 388"/>
                  <a:gd name="T55" fmla="*/ 51 h 563"/>
                  <a:gd name="T56" fmla="*/ 131 w 388"/>
                  <a:gd name="T57" fmla="*/ 43 h 563"/>
                  <a:gd name="T58" fmla="*/ 136 w 388"/>
                  <a:gd name="T59" fmla="*/ 35 h 563"/>
                  <a:gd name="T60" fmla="*/ 140 w 388"/>
                  <a:gd name="T61" fmla="*/ 26 h 563"/>
                  <a:gd name="T62" fmla="*/ 143 w 388"/>
                  <a:gd name="T63" fmla="*/ 18 h 563"/>
                  <a:gd name="T64" fmla="*/ 155 w 388"/>
                  <a:gd name="T65" fmla="*/ 0 h 5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8"/>
                  <a:gd name="T100" fmla="*/ 0 h 563"/>
                  <a:gd name="T101" fmla="*/ 388 w 388"/>
                  <a:gd name="T102" fmla="*/ 563 h 56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8" h="563">
                    <a:moveTo>
                      <a:pt x="316" y="0"/>
                    </a:moveTo>
                    <a:lnTo>
                      <a:pt x="388" y="16"/>
                    </a:lnTo>
                    <a:lnTo>
                      <a:pt x="265" y="555"/>
                    </a:lnTo>
                    <a:lnTo>
                      <a:pt x="0" y="563"/>
                    </a:lnTo>
                    <a:lnTo>
                      <a:pt x="0" y="561"/>
                    </a:lnTo>
                    <a:lnTo>
                      <a:pt x="2" y="559"/>
                    </a:lnTo>
                    <a:lnTo>
                      <a:pt x="6" y="555"/>
                    </a:lnTo>
                    <a:lnTo>
                      <a:pt x="10" y="552"/>
                    </a:lnTo>
                    <a:lnTo>
                      <a:pt x="12" y="548"/>
                    </a:lnTo>
                    <a:lnTo>
                      <a:pt x="16" y="546"/>
                    </a:lnTo>
                    <a:lnTo>
                      <a:pt x="19" y="542"/>
                    </a:lnTo>
                    <a:lnTo>
                      <a:pt x="21" y="538"/>
                    </a:lnTo>
                    <a:lnTo>
                      <a:pt x="25" y="533"/>
                    </a:lnTo>
                    <a:lnTo>
                      <a:pt x="29" y="531"/>
                    </a:lnTo>
                    <a:lnTo>
                      <a:pt x="33" y="525"/>
                    </a:lnTo>
                    <a:lnTo>
                      <a:pt x="37" y="521"/>
                    </a:lnTo>
                    <a:lnTo>
                      <a:pt x="42" y="515"/>
                    </a:lnTo>
                    <a:lnTo>
                      <a:pt x="46" y="508"/>
                    </a:lnTo>
                    <a:lnTo>
                      <a:pt x="50" y="504"/>
                    </a:lnTo>
                    <a:lnTo>
                      <a:pt x="56" y="496"/>
                    </a:lnTo>
                    <a:lnTo>
                      <a:pt x="59" y="491"/>
                    </a:lnTo>
                    <a:lnTo>
                      <a:pt x="65" y="483"/>
                    </a:lnTo>
                    <a:lnTo>
                      <a:pt x="71" y="477"/>
                    </a:lnTo>
                    <a:lnTo>
                      <a:pt x="76" y="472"/>
                    </a:lnTo>
                    <a:lnTo>
                      <a:pt x="80" y="464"/>
                    </a:lnTo>
                    <a:lnTo>
                      <a:pt x="86" y="457"/>
                    </a:lnTo>
                    <a:lnTo>
                      <a:pt x="94" y="449"/>
                    </a:lnTo>
                    <a:lnTo>
                      <a:pt x="97" y="441"/>
                    </a:lnTo>
                    <a:lnTo>
                      <a:pt x="105" y="432"/>
                    </a:lnTo>
                    <a:lnTo>
                      <a:pt x="111" y="424"/>
                    </a:lnTo>
                    <a:lnTo>
                      <a:pt x="116" y="417"/>
                    </a:lnTo>
                    <a:lnTo>
                      <a:pt x="122" y="407"/>
                    </a:lnTo>
                    <a:lnTo>
                      <a:pt x="128" y="398"/>
                    </a:lnTo>
                    <a:lnTo>
                      <a:pt x="133" y="390"/>
                    </a:lnTo>
                    <a:lnTo>
                      <a:pt x="141" y="381"/>
                    </a:lnTo>
                    <a:lnTo>
                      <a:pt x="147" y="371"/>
                    </a:lnTo>
                    <a:lnTo>
                      <a:pt x="152" y="362"/>
                    </a:lnTo>
                    <a:lnTo>
                      <a:pt x="158" y="352"/>
                    </a:lnTo>
                    <a:lnTo>
                      <a:pt x="166" y="341"/>
                    </a:lnTo>
                    <a:lnTo>
                      <a:pt x="172" y="331"/>
                    </a:lnTo>
                    <a:lnTo>
                      <a:pt x="177" y="320"/>
                    </a:lnTo>
                    <a:lnTo>
                      <a:pt x="183" y="310"/>
                    </a:lnTo>
                    <a:lnTo>
                      <a:pt x="191" y="299"/>
                    </a:lnTo>
                    <a:lnTo>
                      <a:pt x="196" y="289"/>
                    </a:lnTo>
                    <a:lnTo>
                      <a:pt x="202" y="278"/>
                    </a:lnTo>
                    <a:lnTo>
                      <a:pt x="208" y="266"/>
                    </a:lnTo>
                    <a:lnTo>
                      <a:pt x="213" y="257"/>
                    </a:lnTo>
                    <a:lnTo>
                      <a:pt x="219" y="246"/>
                    </a:lnTo>
                    <a:lnTo>
                      <a:pt x="225" y="234"/>
                    </a:lnTo>
                    <a:lnTo>
                      <a:pt x="230" y="221"/>
                    </a:lnTo>
                    <a:lnTo>
                      <a:pt x="234" y="209"/>
                    </a:lnTo>
                    <a:lnTo>
                      <a:pt x="242" y="200"/>
                    </a:lnTo>
                    <a:lnTo>
                      <a:pt x="246" y="187"/>
                    </a:lnTo>
                    <a:lnTo>
                      <a:pt x="251" y="175"/>
                    </a:lnTo>
                    <a:lnTo>
                      <a:pt x="255" y="164"/>
                    </a:lnTo>
                    <a:lnTo>
                      <a:pt x="261" y="151"/>
                    </a:lnTo>
                    <a:lnTo>
                      <a:pt x="265" y="139"/>
                    </a:lnTo>
                    <a:lnTo>
                      <a:pt x="268" y="126"/>
                    </a:lnTo>
                    <a:lnTo>
                      <a:pt x="274" y="114"/>
                    </a:lnTo>
                    <a:lnTo>
                      <a:pt x="278" y="103"/>
                    </a:lnTo>
                    <a:lnTo>
                      <a:pt x="282" y="90"/>
                    </a:lnTo>
                    <a:lnTo>
                      <a:pt x="286" y="78"/>
                    </a:lnTo>
                    <a:lnTo>
                      <a:pt x="289" y="65"/>
                    </a:lnTo>
                    <a:lnTo>
                      <a:pt x="291" y="54"/>
                    </a:lnTo>
                    <a:lnTo>
                      <a:pt x="316" y="0"/>
                    </a:lnTo>
                    <a:close/>
                  </a:path>
                </a:pathLst>
              </a:custGeom>
              <a:solidFill>
                <a:srgbClr val="3D506B"/>
              </a:solidFill>
              <a:ln w="9525">
                <a:noFill/>
                <a:round/>
                <a:headEnd/>
                <a:tailEnd/>
              </a:ln>
              <a:effectLst>
                <a:outerShdw blurRad="63500" dist="35921" dir="2700000" algn="ctr" rotWithShape="0">
                  <a:srgbClr val="808080">
                    <a:alpha val="74997"/>
                  </a:srgbClr>
                </a:outerShdw>
              </a:effectLst>
            </p:spPr>
            <p:txBody>
              <a:bodyPr/>
              <a:lstStyle/>
              <a:p>
                <a:pPr>
                  <a:defRPr/>
                </a:pPr>
                <a:endParaRPr lang="en-US" dirty="0">
                  <a:solidFill>
                    <a:srgbClr val="FFFF00"/>
                  </a:solidFill>
                  <a:ea typeface="ＭＳ Ｐゴシック" charset="-128"/>
                  <a:cs typeface="ＭＳ Ｐゴシック" charset="-128"/>
                </a:endParaRPr>
              </a:p>
            </p:txBody>
          </p:sp>
          <p:sp>
            <p:nvSpPr>
              <p:cNvPr id="25" name="Freeform 17"/>
              <p:cNvSpPr>
                <a:spLocks/>
              </p:cNvSpPr>
              <p:nvPr/>
            </p:nvSpPr>
            <p:spPr bwMode="auto">
              <a:xfrm>
                <a:off x="-691" y="2048"/>
                <a:ext cx="90" cy="144"/>
              </a:xfrm>
              <a:custGeom>
                <a:avLst/>
                <a:gdLst>
                  <a:gd name="T0" fmla="*/ 75 w 187"/>
                  <a:gd name="T1" fmla="*/ 0 h 297"/>
                  <a:gd name="T2" fmla="*/ 75 w 187"/>
                  <a:gd name="T3" fmla="*/ 2 h 297"/>
                  <a:gd name="T4" fmla="*/ 76 w 187"/>
                  <a:gd name="T5" fmla="*/ 5 h 297"/>
                  <a:gd name="T6" fmla="*/ 78 w 187"/>
                  <a:gd name="T7" fmla="*/ 9 h 297"/>
                  <a:gd name="T8" fmla="*/ 79 w 187"/>
                  <a:gd name="T9" fmla="*/ 14 h 297"/>
                  <a:gd name="T10" fmla="*/ 80 w 187"/>
                  <a:gd name="T11" fmla="*/ 16 h 297"/>
                  <a:gd name="T12" fmla="*/ 82 w 187"/>
                  <a:gd name="T13" fmla="*/ 20 h 297"/>
                  <a:gd name="T14" fmla="*/ 82 w 187"/>
                  <a:gd name="T15" fmla="*/ 23 h 297"/>
                  <a:gd name="T16" fmla="*/ 82 w 187"/>
                  <a:gd name="T17" fmla="*/ 27 h 297"/>
                  <a:gd name="T18" fmla="*/ 83 w 187"/>
                  <a:gd name="T19" fmla="*/ 31 h 297"/>
                  <a:gd name="T20" fmla="*/ 84 w 187"/>
                  <a:gd name="T21" fmla="*/ 35 h 297"/>
                  <a:gd name="T22" fmla="*/ 84 w 187"/>
                  <a:gd name="T23" fmla="*/ 41 h 297"/>
                  <a:gd name="T24" fmla="*/ 86 w 187"/>
                  <a:gd name="T25" fmla="*/ 45 h 297"/>
                  <a:gd name="T26" fmla="*/ 86 w 187"/>
                  <a:gd name="T27" fmla="*/ 50 h 297"/>
                  <a:gd name="T28" fmla="*/ 87 w 187"/>
                  <a:gd name="T29" fmla="*/ 55 h 297"/>
                  <a:gd name="T30" fmla="*/ 87 w 187"/>
                  <a:gd name="T31" fmla="*/ 62 h 297"/>
                  <a:gd name="T32" fmla="*/ 88 w 187"/>
                  <a:gd name="T33" fmla="*/ 67 h 297"/>
                  <a:gd name="T34" fmla="*/ 89 w 187"/>
                  <a:gd name="T35" fmla="*/ 74 h 297"/>
                  <a:gd name="T36" fmla="*/ 90 w 187"/>
                  <a:gd name="T37" fmla="*/ 80 h 297"/>
                  <a:gd name="T38" fmla="*/ 90 w 187"/>
                  <a:gd name="T39" fmla="*/ 87 h 297"/>
                  <a:gd name="T40" fmla="*/ 90 w 187"/>
                  <a:gd name="T41" fmla="*/ 94 h 297"/>
                  <a:gd name="T42" fmla="*/ 90 w 187"/>
                  <a:gd name="T43" fmla="*/ 101 h 297"/>
                  <a:gd name="T44" fmla="*/ 90 w 187"/>
                  <a:gd name="T45" fmla="*/ 110 h 297"/>
                  <a:gd name="T46" fmla="*/ 89 w 187"/>
                  <a:gd name="T47" fmla="*/ 117 h 297"/>
                  <a:gd name="T48" fmla="*/ 89 w 187"/>
                  <a:gd name="T49" fmla="*/ 126 h 297"/>
                  <a:gd name="T50" fmla="*/ 88 w 187"/>
                  <a:gd name="T51" fmla="*/ 134 h 297"/>
                  <a:gd name="T52" fmla="*/ 87 w 187"/>
                  <a:gd name="T53" fmla="*/ 144 h 297"/>
                  <a:gd name="T54" fmla="*/ 0 w 187"/>
                  <a:gd name="T55" fmla="*/ 135 h 297"/>
                  <a:gd name="T56" fmla="*/ 2 w 187"/>
                  <a:gd name="T57" fmla="*/ 132 h 297"/>
                  <a:gd name="T58" fmla="*/ 3 w 187"/>
                  <a:gd name="T59" fmla="*/ 129 h 297"/>
                  <a:gd name="T60" fmla="*/ 5 w 187"/>
                  <a:gd name="T61" fmla="*/ 126 h 297"/>
                  <a:gd name="T62" fmla="*/ 7 w 187"/>
                  <a:gd name="T63" fmla="*/ 120 h 297"/>
                  <a:gd name="T64" fmla="*/ 9 w 187"/>
                  <a:gd name="T65" fmla="*/ 116 h 297"/>
                  <a:gd name="T66" fmla="*/ 10 w 187"/>
                  <a:gd name="T67" fmla="*/ 113 h 297"/>
                  <a:gd name="T68" fmla="*/ 12 w 187"/>
                  <a:gd name="T69" fmla="*/ 110 h 297"/>
                  <a:gd name="T70" fmla="*/ 13 w 187"/>
                  <a:gd name="T71" fmla="*/ 107 h 297"/>
                  <a:gd name="T72" fmla="*/ 15 w 187"/>
                  <a:gd name="T73" fmla="*/ 103 h 297"/>
                  <a:gd name="T74" fmla="*/ 17 w 187"/>
                  <a:gd name="T75" fmla="*/ 99 h 297"/>
                  <a:gd name="T76" fmla="*/ 18 w 187"/>
                  <a:gd name="T77" fmla="*/ 95 h 297"/>
                  <a:gd name="T78" fmla="*/ 18 w 187"/>
                  <a:gd name="T79" fmla="*/ 91 h 297"/>
                  <a:gd name="T80" fmla="*/ 20 w 187"/>
                  <a:gd name="T81" fmla="*/ 87 h 297"/>
                  <a:gd name="T82" fmla="*/ 21 w 187"/>
                  <a:gd name="T83" fmla="*/ 83 h 297"/>
                  <a:gd name="T84" fmla="*/ 22 w 187"/>
                  <a:gd name="T85" fmla="*/ 79 h 297"/>
                  <a:gd name="T86" fmla="*/ 24 w 187"/>
                  <a:gd name="T87" fmla="*/ 74 h 297"/>
                  <a:gd name="T88" fmla="*/ 26 w 187"/>
                  <a:gd name="T89" fmla="*/ 68 h 297"/>
                  <a:gd name="T90" fmla="*/ 27 w 187"/>
                  <a:gd name="T91" fmla="*/ 63 h 297"/>
                  <a:gd name="T92" fmla="*/ 27 w 187"/>
                  <a:gd name="T93" fmla="*/ 58 h 297"/>
                  <a:gd name="T94" fmla="*/ 28 w 187"/>
                  <a:gd name="T95" fmla="*/ 53 h 297"/>
                  <a:gd name="T96" fmla="*/ 29 w 187"/>
                  <a:gd name="T97" fmla="*/ 47 h 297"/>
                  <a:gd name="T98" fmla="*/ 30 w 187"/>
                  <a:gd name="T99" fmla="*/ 43 h 297"/>
                  <a:gd name="T100" fmla="*/ 31 w 187"/>
                  <a:gd name="T101" fmla="*/ 37 h 297"/>
                  <a:gd name="T102" fmla="*/ 32 w 187"/>
                  <a:gd name="T103" fmla="*/ 31 h 297"/>
                  <a:gd name="T104" fmla="*/ 35 w 187"/>
                  <a:gd name="T105" fmla="*/ 8 h 29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7"/>
                  <a:gd name="T160" fmla="*/ 0 h 297"/>
                  <a:gd name="T161" fmla="*/ 187 w 187"/>
                  <a:gd name="T162" fmla="*/ 297 h 29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7" h="297">
                    <a:moveTo>
                      <a:pt x="73" y="17"/>
                    </a:moveTo>
                    <a:lnTo>
                      <a:pt x="156" y="0"/>
                    </a:lnTo>
                    <a:lnTo>
                      <a:pt x="156" y="4"/>
                    </a:lnTo>
                    <a:lnTo>
                      <a:pt x="156" y="8"/>
                    </a:lnTo>
                    <a:lnTo>
                      <a:pt x="158" y="10"/>
                    </a:lnTo>
                    <a:lnTo>
                      <a:pt x="160" y="14"/>
                    </a:lnTo>
                    <a:lnTo>
                      <a:pt x="162" y="19"/>
                    </a:lnTo>
                    <a:lnTo>
                      <a:pt x="164" y="23"/>
                    </a:lnTo>
                    <a:lnTo>
                      <a:pt x="164" y="29"/>
                    </a:lnTo>
                    <a:lnTo>
                      <a:pt x="166" y="33"/>
                    </a:lnTo>
                    <a:lnTo>
                      <a:pt x="166" y="34"/>
                    </a:lnTo>
                    <a:lnTo>
                      <a:pt x="166" y="38"/>
                    </a:lnTo>
                    <a:lnTo>
                      <a:pt x="170" y="42"/>
                    </a:lnTo>
                    <a:lnTo>
                      <a:pt x="170" y="44"/>
                    </a:lnTo>
                    <a:lnTo>
                      <a:pt x="170" y="48"/>
                    </a:lnTo>
                    <a:lnTo>
                      <a:pt x="171" y="52"/>
                    </a:lnTo>
                    <a:lnTo>
                      <a:pt x="171" y="55"/>
                    </a:lnTo>
                    <a:lnTo>
                      <a:pt x="171" y="59"/>
                    </a:lnTo>
                    <a:lnTo>
                      <a:pt x="173" y="63"/>
                    </a:lnTo>
                    <a:lnTo>
                      <a:pt x="173" y="69"/>
                    </a:lnTo>
                    <a:lnTo>
                      <a:pt x="175" y="72"/>
                    </a:lnTo>
                    <a:lnTo>
                      <a:pt x="175" y="78"/>
                    </a:lnTo>
                    <a:lnTo>
                      <a:pt x="175" y="84"/>
                    </a:lnTo>
                    <a:lnTo>
                      <a:pt x="177" y="88"/>
                    </a:lnTo>
                    <a:lnTo>
                      <a:pt x="179" y="93"/>
                    </a:lnTo>
                    <a:lnTo>
                      <a:pt x="179" y="97"/>
                    </a:lnTo>
                    <a:lnTo>
                      <a:pt x="179" y="103"/>
                    </a:lnTo>
                    <a:lnTo>
                      <a:pt x="181" y="109"/>
                    </a:lnTo>
                    <a:lnTo>
                      <a:pt x="181" y="114"/>
                    </a:lnTo>
                    <a:lnTo>
                      <a:pt x="181" y="120"/>
                    </a:lnTo>
                    <a:lnTo>
                      <a:pt x="181" y="128"/>
                    </a:lnTo>
                    <a:lnTo>
                      <a:pt x="183" y="131"/>
                    </a:lnTo>
                    <a:lnTo>
                      <a:pt x="183" y="139"/>
                    </a:lnTo>
                    <a:lnTo>
                      <a:pt x="183" y="145"/>
                    </a:lnTo>
                    <a:lnTo>
                      <a:pt x="185" y="152"/>
                    </a:lnTo>
                    <a:lnTo>
                      <a:pt x="185" y="160"/>
                    </a:lnTo>
                    <a:lnTo>
                      <a:pt x="187" y="166"/>
                    </a:lnTo>
                    <a:lnTo>
                      <a:pt x="187" y="173"/>
                    </a:lnTo>
                    <a:lnTo>
                      <a:pt x="187" y="179"/>
                    </a:lnTo>
                    <a:lnTo>
                      <a:pt x="187" y="186"/>
                    </a:lnTo>
                    <a:lnTo>
                      <a:pt x="187" y="194"/>
                    </a:lnTo>
                    <a:lnTo>
                      <a:pt x="187" y="202"/>
                    </a:lnTo>
                    <a:lnTo>
                      <a:pt x="187" y="209"/>
                    </a:lnTo>
                    <a:lnTo>
                      <a:pt x="187" y="217"/>
                    </a:lnTo>
                    <a:lnTo>
                      <a:pt x="187" y="226"/>
                    </a:lnTo>
                    <a:lnTo>
                      <a:pt x="187" y="234"/>
                    </a:lnTo>
                    <a:lnTo>
                      <a:pt x="185" y="242"/>
                    </a:lnTo>
                    <a:lnTo>
                      <a:pt x="185" y="249"/>
                    </a:lnTo>
                    <a:lnTo>
                      <a:pt x="185" y="259"/>
                    </a:lnTo>
                    <a:lnTo>
                      <a:pt x="183" y="268"/>
                    </a:lnTo>
                    <a:lnTo>
                      <a:pt x="183" y="276"/>
                    </a:lnTo>
                    <a:lnTo>
                      <a:pt x="183" y="287"/>
                    </a:lnTo>
                    <a:lnTo>
                      <a:pt x="181" y="297"/>
                    </a:lnTo>
                    <a:lnTo>
                      <a:pt x="0" y="280"/>
                    </a:lnTo>
                    <a:lnTo>
                      <a:pt x="0" y="278"/>
                    </a:lnTo>
                    <a:lnTo>
                      <a:pt x="2" y="276"/>
                    </a:lnTo>
                    <a:lnTo>
                      <a:pt x="4" y="272"/>
                    </a:lnTo>
                    <a:lnTo>
                      <a:pt x="4" y="270"/>
                    </a:lnTo>
                    <a:lnTo>
                      <a:pt x="6" y="266"/>
                    </a:lnTo>
                    <a:lnTo>
                      <a:pt x="10" y="262"/>
                    </a:lnTo>
                    <a:lnTo>
                      <a:pt x="10" y="259"/>
                    </a:lnTo>
                    <a:lnTo>
                      <a:pt x="12" y="253"/>
                    </a:lnTo>
                    <a:lnTo>
                      <a:pt x="14" y="247"/>
                    </a:lnTo>
                    <a:lnTo>
                      <a:pt x="18" y="242"/>
                    </a:lnTo>
                    <a:lnTo>
                      <a:pt x="19" y="240"/>
                    </a:lnTo>
                    <a:lnTo>
                      <a:pt x="21" y="238"/>
                    </a:lnTo>
                    <a:lnTo>
                      <a:pt x="21" y="234"/>
                    </a:lnTo>
                    <a:lnTo>
                      <a:pt x="23" y="230"/>
                    </a:lnTo>
                    <a:lnTo>
                      <a:pt x="25" y="226"/>
                    </a:lnTo>
                    <a:lnTo>
                      <a:pt x="27" y="224"/>
                    </a:lnTo>
                    <a:lnTo>
                      <a:pt x="27" y="221"/>
                    </a:lnTo>
                    <a:lnTo>
                      <a:pt x="29" y="217"/>
                    </a:lnTo>
                    <a:lnTo>
                      <a:pt x="31" y="213"/>
                    </a:lnTo>
                    <a:lnTo>
                      <a:pt x="31" y="209"/>
                    </a:lnTo>
                    <a:lnTo>
                      <a:pt x="35" y="205"/>
                    </a:lnTo>
                    <a:lnTo>
                      <a:pt x="35" y="202"/>
                    </a:lnTo>
                    <a:lnTo>
                      <a:pt x="37" y="196"/>
                    </a:lnTo>
                    <a:lnTo>
                      <a:pt x="37" y="192"/>
                    </a:lnTo>
                    <a:lnTo>
                      <a:pt x="38" y="188"/>
                    </a:lnTo>
                    <a:lnTo>
                      <a:pt x="40" y="185"/>
                    </a:lnTo>
                    <a:lnTo>
                      <a:pt x="42" y="179"/>
                    </a:lnTo>
                    <a:lnTo>
                      <a:pt x="44" y="175"/>
                    </a:lnTo>
                    <a:lnTo>
                      <a:pt x="44" y="171"/>
                    </a:lnTo>
                    <a:lnTo>
                      <a:pt x="46" y="166"/>
                    </a:lnTo>
                    <a:lnTo>
                      <a:pt x="46" y="162"/>
                    </a:lnTo>
                    <a:lnTo>
                      <a:pt x="48" y="156"/>
                    </a:lnTo>
                    <a:lnTo>
                      <a:pt x="50" y="152"/>
                    </a:lnTo>
                    <a:lnTo>
                      <a:pt x="52" y="147"/>
                    </a:lnTo>
                    <a:lnTo>
                      <a:pt x="54" y="141"/>
                    </a:lnTo>
                    <a:lnTo>
                      <a:pt x="54" y="137"/>
                    </a:lnTo>
                    <a:lnTo>
                      <a:pt x="56" y="129"/>
                    </a:lnTo>
                    <a:lnTo>
                      <a:pt x="56" y="126"/>
                    </a:lnTo>
                    <a:lnTo>
                      <a:pt x="57" y="120"/>
                    </a:lnTo>
                    <a:lnTo>
                      <a:pt x="59" y="114"/>
                    </a:lnTo>
                    <a:lnTo>
                      <a:pt x="59" y="109"/>
                    </a:lnTo>
                    <a:lnTo>
                      <a:pt x="61" y="103"/>
                    </a:lnTo>
                    <a:lnTo>
                      <a:pt x="61" y="97"/>
                    </a:lnTo>
                    <a:lnTo>
                      <a:pt x="63" y="93"/>
                    </a:lnTo>
                    <a:lnTo>
                      <a:pt x="63" y="88"/>
                    </a:lnTo>
                    <a:lnTo>
                      <a:pt x="65" y="80"/>
                    </a:lnTo>
                    <a:lnTo>
                      <a:pt x="65" y="76"/>
                    </a:lnTo>
                    <a:lnTo>
                      <a:pt x="65" y="69"/>
                    </a:lnTo>
                    <a:lnTo>
                      <a:pt x="67" y="63"/>
                    </a:lnTo>
                    <a:lnTo>
                      <a:pt x="69" y="59"/>
                    </a:lnTo>
                    <a:lnTo>
                      <a:pt x="73" y="17"/>
                    </a:lnTo>
                    <a:close/>
                  </a:path>
                </a:pathLst>
              </a:custGeom>
              <a:solidFill>
                <a:srgbClr val="3D506B"/>
              </a:solidFill>
              <a:ln w="9525">
                <a:noFill/>
                <a:round/>
                <a:headEnd/>
                <a:tailEnd/>
              </a:ln>
              <a:effectLst>
                <a:outerShdw blurRad="63500" dist="35921" dir="2700000" algn="ctr" rotWithShape="0">
                  <a:srgbClr val="808080">
                    <a:alpha val="74997"/>
                  </a:srgbClr>
                </a:outerShdw>
              </a:effectLst>
            </p:spPr>
            <p:txBody>
              <a:bodyPr/>
              <a:lstStyle/>
              <a:p>
                <a:pPr>
                  <a:defRPr/>
                </a:pPr>
                <a:endParaRPr lang="en-US" dirty="0">
                  <a:solidFill>
                    <a:srgbClr val="FFFF00"/>
                  </a:solidFill>
                  <a:ea typeface="ＭＳ Ｐゴシック" charset="-128"/>
                  <a:cs typeface="ＭＳ Ｐゴシック" charset="-128"/>
                </a:endParaRPr>
              </a:p>
            </p:txBody>
          </p:sp>
        </p:grpSp>
        <p:sp>
          <p:nvSpPr>
            <p:cNvPr id="14" name="Freeform 18"/>
            <p:cNvSpPr>
              <a:spLocks/>
            </p:cNvSpPr>
            <p:nvPr/>
          </p:nvSpPr>
          <p:spPr bwMode="auto">
            <a:xfrm>
              <a:off x="-816" y="1338"/>
              <a:ext cx="458" cy="638"/>
            </a:xfrm>
            <a:custGeom>
              <a:avLst/>
              <a:gdLst>
                <a:gd name="T0" fmla="*/ 448 w 946"/>
                <a:gd name="T1" fmla="*/ 75 h 1321"/>
                <a:gd name="T2" fmla="*/ 438 w 946"/>
                <a:gd name="T3" fmla="*/ 92 h 1321"/>
                <a:gd name="T4" fmla="*/ 428 w 946"/>
                <a:gd name="T5" fmla="*/ 117 h 1321"/>
                <a:gd name="T6" fmla="*/ 420 w 946"/>
                <a:gd name="T7" fmla="*/ 155 h 1321"/>
                <a:gd name="T8" fmla="*/ 415 w 946"/>
                <a:gd name="T9" fmla="*/ 204 h 1321"/>
                <a:gd name="T10" fmla="*/ 417 w 946"/>
                <a:gd name="T11" fmla="*/ 267 h 1321"/>
                <a:gd name="T12" fmla="*/ 421 w 946"/>
                <a:gd name="T13" fmla="*/ 340 h 1321"/>
                <a:gd name="T14" fmla="*/ 420 w 946"/>
                <a:gd name="T15" fmla="*/ 412 h 1321"/>
                <a:gd name="T16" fmla="*/ 412 w 946"/>
                <a:gd name="T17" fmla="*/ 478 h 1321"/>
                <a:gd name="T18" fmla="*/ 403 w 946"/>
                <a:gd name="T19" fmla="*/ 538 h 1321"/>
                <a:gd name="T20" fmla="*/ 392 w 946"/>
                <a:gd name="T21" fmla="*/ 587 h 1321"/>
                <a:gd name="T22" fmla="*/ 383 w 946"/>
                <a:gd name="T23" fmla="*/ 621 h 1321"/>
                <a:gd name="T24" fmla="*/ 379 w 946"/>
                <a:gd name="T25" fmla="*/ 638 h 1321"/>
                <a:gd name="T26" fmla="*/ 364 w 946"/>
                <a:gd name="T27" fmla="*/ 618 h 1321"/>
                <a:gd name="T28" fmla="*/ 371 w 946"/>
                <a:gd name="T29" fmla="*/ 597 h 1321"/>
                <a:gd name="T30" fmla="*/ 380 w 946"/>
                <a:gd name="T31" fmla="*/ 563 h 1321"/>
                <a:gd name="T32" fmla="*/ 390 w 946"/>
                <a:gd name="T33" fmla="*/ 515 h 1321"/>
                <a:gd name="T34" fmla="*/ 398 w 946"/>
                <a:gd name="T35" fmla="*/ 457 h 1321"/>
                <a:gd name="T36" fmla="*/ 403 w 946"/>
                <a:gd name="T37" fmla="*/ 390 h 1321"/>
                <a:gd name="T38" fmla="*/ 402 w 946"/>
                <a:gd name="T39" fmla="*/ 315 h 1321"/>
                <a:gd name="T40" fmla="*/ 399 w 946"/>
                <a:gd name="T41" fmla="*/ 281 h 1321"/>
                <a:gd name="T42" fmla="*/ 397 w 946"/>
                <a:gd name="T43" fmla="*/ 264 h 1321"/>
                <a:gd name="T44" fmla="*/ 397 w 946"/>
                <a:gd name="T45" fmla="*/ 237 h 1321"/>
                <a:gd name="T46" fmla="*/ 397 w 946"/>
                <a:gd name="T47" fmla="*/ 204 h 1321"/>
                <a:gd name="T48" fmla="*/ 400 w 946"/>
                <a:gd name="T49" fmla="*/ 166 h 1321"/>
                <a:gd name="T50" fmla="*/ 408 w 946"/>
                <a:gd name="T51" fmla="*/ 126 h 1321"/>
                <a:gd name="T52" fmla="*/ 420 w 946"/>
                <a:gd name="T53" fmla="*/ 85 h 1321"/>
                <a:gd name="T54" fmla="*/ 162 w 946"/>
                <a:gd name="T55" fmla="*/ 34 h 1321"/>
                <a:gd name="T56" fmla="*/ 153 w 946"/>
                <a:gd name="T57" fmla="*/ 52 h 1321"/>
                <a:gd name="T58" fmla="*/ 145 w 946"/>
                <a:gd name="T59" fmla="*/ 79 h 1321"/>
                <a:gd name="T60" fmla="*/ 138 w 946"/>
                <a:gd name="T61" fmla="*/ 117 h 1321"/>
                <a:gd name="T62" fmla="*/ 134 w 946"/>
                <a:gd name="T63" fmla="*/ 169 h 1321"/>
                <a:gd name="T64" fmla="*/ 135 w 946"/>
                <a:gd name="T65" fmla="*/ 234 h 1321"/>
                <a:gd name="T66" fmla="*/ 135 w 946"/>
                <a:gd name="T67" fmla="*/ 306 h 1321"/>
                <a:gd name="T68" fmla="*/ 122 w 946"/>
                <a:gd name="T69" fmla="*/ 372 h 1321"/>
                <a:gd name="T70" fmla="*/ 102 w 946"/>
                <a:gd name="T71" fmla="*/ 430 h 1321"/>
                <a:gd name="T72" fmla="*/ 78 w 946"/>
                <a:gd name="T73" fmla="*/ 480 h 1321"/>
                <a:gd name="T74" fmla="*/ 54 w 946"/>
                <a:gd name="T75" fmla="*/ 519 h 1321"/>
                <a:gd name="T76" fmla="*/ 36 w 946"/>
                <a:gd name="T77" fmla="*/ 544 h 1321"/>
                <a:gd name="T78" fmla="*/ 27 w 946"/>
                <a:gd name="T79" fmla="*/ 556 h 1321"/>
                <a:gd name="T80" fmla="*/ 6 w 946"/>
                <a:gd name="T81" fmla="*/ 555 h 1321"/>
                <a:gd name="T82" fmla="*/ 23 w 946"/>
                <a:gd name="T83" fmla="*/ 537 h 1321"/>
                <a:gd name="T84" fmla="*/ 45 w 946"/>
                <a:gd name="T85" fmla="*/ 510 h 1321"/>
                <a:gd name="T86" fmla="*/ 68 w 946"/>
                <a:gd name="T87" fmla="*/ 470 h 1321"/>
                <a:gd name="T88" fmla="*/ 91 w 946"/>
                <a:gd name="T89" fmla="*/ 423 h 1321"/>
                <a:gd name="T90" fmla="*/ 107 w 946"/>
                <a:gd name="T91" fmla="*/ 366 h 1321"/>
                <a:gd name="T92" fmla="*/ 117 w 946"/>
                <a:gd name="T93" fmla="*/ 303 h 1321"/>
                <a:gd name="T94" fmla="*/ 117 w 946"/>
                <a:gd name="T95" fmla="*/ 288 h 1321"/>
                <a:gd name="T96" fmla="*/ 117 w 946"/>
                <a:gd name="T97" fmla="*/ 273 h 1321"/>
                <a:gd name="T98" fmla="*/ 117 w 946"/>
                <a:gd name="T99" fmla="*/ 255 h 1321"/>
                <a:gd name="T100" fmla="*/ 117 w 946"/>
                <a:gd name="T101" fmla="*/ 231 h 1321"/>
                <a:gd name="T102" fmla="*/ 115 w 946"/>
                <a:gd name="T103" fmla="*/ 205 h 1321"/>
                <a:gd name="T104" fmla="*/ 114 w 946"/>
                <a:gd name="T105" fmla="*/ 174 h 1321"/>
                <a:gd name="T106" fmla="*/ 116 w 946"/>
                <a:gd name="T107" fmla="*/ 141 h 1321"/>
                <a:gd name="T108" fmla="*/ 122 w 946"/>
                <a:gd name="T109" fmla="*/ 107 h 1321"/>
                <a:gd name="T110" fmla="*/ 132 w 946"/>
                <a:gd name="T111" fmla="*/ 72 h 1321"/>
                <a:gd name="T112" fmla="*/ 141 w 946"/>
                <a:gd name="T113" fmla="*/ 43 h 1321"/>
                <a:gd name="T114" fmla="*/ 152 w 946"/>
                <a:gd name="T115" fmla="*/ 19 h 1321"/>
                <a:gd name="T116" fmla="*/ 158 w 946"/>
                <a:gd name="T117" fmla="*/ 5 h 132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46"/>
                <a:gd name="T178" fmla="*/ 0 h 1321"/>
                <a:gd name="T179" fmla="*/ 946 w 946"/>
                <a:gd name="T180" fmla="*/ 1321 h 132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46" h="1321">
                  <a:moveTo>
                    <a:pt x="332" y="0"/>
                  </a:moveTo>
                  <a:lnTo>
                    <a:pt x="946" y="133"/>
                  </a:lnTo>
                  <a:lnTo>
                    <a:pt x="944" y="133"/>
                  </a:lnTo>
                  <a:lnTo>
                    <a:pt x="941" y="139"/>
                  </a:lnTo>
                  <a:lnTo>
                    <a:pt x="937" y="141"/>
                  </a:lnTo>
                  <a:lnTo>
                    <a:pt x="935" y="145"/>
                  </a:lnTo>
                  <a:lnTo>
                    <a:pt x="931" y="148"/>
                  </a:lnTo>
                  <a:lnTo>
                    <a:pt x="927" y="154"/>
                  </a:lnTo>
                  <a:lnTo>
                    <a:pt x="925" y="156"/>
                  </a:lnTo>
                  <a:lnTo>
                    <a:pt x="924" y="158"/>
                  </a:lnTo>
                  <a:lnTo>
                    <a:pt x="922" y="162"/>
                  </a:lnTo>
                  <a:lnTo>
                    <a:pt x="920" y="165"/>
                  </a:lnTo>
                  <a:lnTo>
                    <a:pt x="916" y="167"/>
                  </a:lnTo>
                  <a:lnTo>
                    <a:pt x="914" y="173"/>
                  </a:lnTo>
                  <a:lnTo>
                    <a:pt x="912" y="177"/>
                  </a:lnTo>
                  <a:lnTo>
                    <a:pt x="910" y="181"/>
                  </a:lnTo>
                  <a:lnTo>
                    <a:pt x="908" y="184"/>
                  </a:lnTo>
                  <a:lnTo>
                    <a:pt x="905" y="190"/>
                  </a:lnTo>
                  <a:lnTo>
                    <a:pt x="903" y="194"/>
                  </a:lnTo>
                  <a:lnTo>
                    <a:pt x="901" y="200"/>
                  </a:lnTo>
                  <a:lnTo>
                    <a:pt x="899" y="205"/>
                  </a:lnTo>
                  <a:lnTo>
                    <a:pt x="895" y="211"/>
                  </a:lnTo>
                  <a:lnTo>
                    <a:pt x="893" y="217"/>
                  </a:lnTo>
                  <a:lnTo>
                    <a:pt x="891" y="224"/>
                  </a:lnTo>
                  <a:lnTo>
                    <a:pt x="887" y="230"/>
                  </a:lnTo>
                  <a:lnTo>
                    <a:pt x="886" y="236"/>
                  </a:lnTo>
                  <a:lnTo>
                    <a:pt x="884" y="243"/>
                  </a:lnTo>
                  <a:lnTo>
                    <a:pt x="882" y="251"/>
                  </a:lnTo>
                  <a:lnTo>
                    <a:pt x="878" y="259"/>
                  </a:lnTo>
                  <a:lnTo>
                    <a:pt x="876" y="266"/>
                  </a:lnTo>
                  <a:lnTo>
                    <a:pt x="876" y="276"/>
                  </a:lnTo>
                  <a:lnTo>
                    <a:pt x="874" y="283"/>
                  </a:lnTo>
                  <a:lnTo>
                    <a:pt x="870" y="293"/>
                  </a:lnTo>
                  <a:lnTo>
                    <a:pt x="868" y="300"/>
                  </a:lnTo>
                  <a:lnTo>
                    <a:pt x="868" y="310"/>
                  </a:lnTo>
                  <a:lnTo>
                    <a:pt x="867" y="321"/>
                  </a:lnTo>
                  <a:lnTo>
                    <a:pt x="865" y="329"/>
                  </a:lnTo>
                  <a:lnTo>
                    <a:pt x="863" y="340"/>
                  </a:lnTo>
                  <a:lnTo>
                    <a:pt x="863" y="352"/>
                  </a:lnTo>
                  <a:lnTo>
                    <a:pt x="861" y="363"/>
                  </a:lnTo>
                  <a:lnTo>
                    <a:pt x="859" y="375"/>
                  </a:lnTo>
                  <a:lnTo>
                    <a:pt x="859" y="386"/>
                  </a:lnTo>
                  <a:lnTo>
                    <a:pt x="857" y="397"/>
                  </a:lnTo>
                  <a:lnTo>
                    <a:pt x="857" y="411"/>
                  </a:lnTo>
                  <a:lnTo>
                    <a:pt x="857" y="422"/>
                  </a:lnTo>
                  <a:lnTo>
                    <a:pt x="857" y="435"/>
                  </a:lnTo>
                  <a:lnTo>
                    <a:pt x="857" y="449"/>
                  </a:lnTo>
                  <a:lnTo>
                    <a:pt x="857" y="464"/>
                  </a:lnTo>
                  <a:lnTo>
                    <a:pt x="857" y="477"/>
                  </a:lnTo>
                  <a:lnTo>
                    <a:pt x="857" y="490"/>
                  </a:lnTo>
                  <a:lnTo>
                    <a:pt x="857" y="506"/>
                  </a:lnTo>
                  <a:lnTo>
                    <a:pt x="859" y="521"/>
                  </a:lnTo>
                  <a:lnTo>
                    <a:pt x="859" y="538"/>
                  </a:lnTo>
                  <a:lnTo>
                    <a:pt x="861" y="553"/>
                  </a:lnTo>
                  <a:lnTo>
                    <a:pt x="863" y="570"/>
                  </a:lnTo>
                  <a:lnTo>
                    <a:pt x="863" y="587"/>
                  </a:lnTo>
                  <a:lnTo>
                    <a:pt x="865" y="603"/>
                  </a:lnTo>
                  <a:lnTo>
                    <a:pt x="867" y="620"/>
                  </a:lnTo>
                  <a:lnTo>
                    <a:pt x="868" y="637"/>
                  </a:lnTo>
                  <a:lnTo>
                    <a:pt x="868" y="654"/>
                  </a:lnTo>
                  <a:lnTo>
                    <a:pt x="868" y="669"/>
                  </a:lnTo>
                  <a:lnTo>
                    <a:pt x="870" y="686"/>
                  </a:lnTo>
                  <a:lnTo>
                    <a:pt x="870" y="703"/>
                  </a:lnTo>
                  <a:lnTo>
                    <a:pt x="870" y="722"/>
                  </a:lnTo>
                  <a:lnTo>
                    <a:pt x="870" y="738"/>
                  </a:lnTo>
                  <a:lnTo>
                    <a:pt x="870" y="753"/>
                  </a:lnTo>
                  <a:lnTo>
                    <a:pt x="870" y="770"/>
                  </a:lnTo>
                  <a:lnTo>
                    <a:pt x="870" y="787"/>
                  </a:lnTo>
                  <a:lnTo>
                    <a:pt x="868" y="804"/>
                  </a:lnTo>
                  <a:lnTo>
                    <a:pt x="868" y="819"/>
                  </a:lnTo>
                  <a:lnTo>
                    <a:pt x="867" y="836"/>
                  </a:lnTo>
                  <a:lnTo>
                    <a:pt x="867" y="853"/>
                  </a:lnTo>
                  <a:lnTo>
                    <a:pt x="865" y="869"/>
                  </a:lnTo>
                  <a:lnTo>
                    <a:pt x="863" y="884"/>
                  </a:lnTo>
                  <a:lnTo>
                    <a:pt x="863" y="901"/>
                  </a:lnTo>
                  <a:lnTo>
                    <a:pt x="861" y="916"/>
                  </a:lnTo>
                  <a:lnTo>
                    <a:pt x="859" y="931"/>
                  </a:lnTo>
                  <a:lnTo>
                    <a:pt x="857" y="947"/>
                  </a:lnTo>
                  <a:lnTo>
                    <a:pt x="855" y="962"/>
                  </a:lnTo>
                  <a:lnTo>
                    <a:pt x="853" y="977"/>
                  </a:lnTo>
                  <a:lnTo>
                    <a:pt x="851" y="990"/>
                  </a:lnTo>
                  <a:lnTo>
                    <a:pt x="849" y="1006"/>
                  </a:lnTo>
                  <a:lnTo>
                    <a:pt x="848" y="1021"/>
                  </a:lnTo>
                  <a:lnTo>
                    <a:pt x="846" y="1034"/>
                  </a:lnTo>
                  <a:lnTo>
                    <a:pt x="844" y="1047"/>
                  </a:lnTo>
                  <a:lnTo>
                    <a:pt x="842" y="1063"/>
                  </a:lnTo>
                  <a:lnTo>
                    <a:pt x="840" y="1076"/>
                  </a:lnTo>
                  <a:lnTo>
                    <a:pt x="836" y="1089"/>
                  </a:lnTo>
                  <a:lnTo>
                    <a:pt x="834" y="1101"/>
                  </a:lnTo>
                  <a:lnTo>
                    <a:pt x="832" y="1114"/>
                  </a:lnTo>
                  <a:lnTo>
                    <a:pt x="829" y="1125"/>
                  </a:lnTo>
                  <a:lnTo>
                    <a:pt x="827" y="1139"/>
                  </a:lnTo>
                  <a:lnTo>
                    <a:pt x="825" y="1150"/>
                  </a:lnTo>
                  <a:lnTo>
                    <a:pt x="823" y="1161"/>
                  </a:lnTo>
                  <a:lnTo>
                    <a:pt x="819" y="1173"/>
                  </a:lnTo>
                  <a:lnTo>
                    <a:pt x="817" y="1184"/>
                  </a:lnTo>
                  <a:lnTo>
                    <a:pt x="815" y="1194"/>
                  </a:lnTo>
                  <a:lnTo>
                    <a:pt x="813" y="1203"/>
                  </a:lnTo>
                  <a:lnTo>
                    <a:pt x="809" y="1215"/>
                  </a:lnTo>
                  <a:lnTo>
                    <a:pt x="808" y="1224"/>
                  </a:lnTo>
                  <a:lnTo>
                    <a:pt x="806" y="1234"/>
                  </a:lnTo>
                  <a:lnTo>
                    <a:pt x="804" y="1241"/>
                  </a:lnTo>
                  <a:lnTo>
                    <a:pt x="802" y="1249"/>
                  </a:lnTo>
                  <a:lnTo>
                    <a:pt x="800" y="1258"/>
                  </a:lnTo>
                  <a:lnTo>
                    <a:pt x="798" y="1266"/>
                  </a:lnTo>
                  <a:lnTo>
                    <a:pt x="796" y="1272"/>
                  </a:lnTo>
                  <a:lnTo>
                    <a:pt x="794" y="1277"/>
                  </a:lnTo>
                  <a:lnTo>
                    <a:pt x="792" y="1285"/>
                  </a:lnTo>
                  <a:lnTo>
                    <a:pt x="790" y="1289"/>
                  </a:lnTo>
                  <a:lnTo>
                    <a:pt x="790" y="1296"/>
                  </a:lnTo>
                  <a:lnTo>
                    <a:pt x="789" y="1300"/>
                  </a:lnTo>
                  <a:lnTo>
                    <a:pt x="789" y="1306"/>
                  </a:lnTo>
                  <a:lnTo>
                    <a:pt x="785" y="1308"/>
                  </a:lnTo>
                  <a:lnTo>
                    <a:pt x="785" y="1312"/>
                  </a:lnTo>
                  <a:lnTo>
                    <a:pt x="783" y="1313"/>
                  </a:lnTo>
                  <a:lnTo>
                    <a:pt x="783" y="1317"/>
                  </a:lnTo>
                  <a:lnTo>
                    <a:pt x="783" y="1321"/>
                  </a:lnTo>
                  <a:lnTo>
                    <a:pt x="591" y="1294"/>
                  </a:lnTo>
                  <a:lnTo>
                    <a:pt x="591" y="1262"/>
                  </a:lnTo>
                  <a:lnTo>
                    <a:pt x="751" y="1289"/>
                  </a:lnTo>
                  <a:lnTo>
                    <a:pt x="751" y="1285"/>
                  </a:lnTo>
                  <a:lnTo>
                    <a:pt x="751" y="1283"/>
                  </a:lnTo>
                  <a:lnTo>
                    <a:pt x="752" y="1283"/>
                  </a:lnTo>
                  <a:lnTo>
                    <a:pt x="752" y="1279"/>
                  </a:lnTo>
                  <a:lnTo>
                    <a:pt x="754" y="1275"/>
                  </a:lnTo>
                  <a:lnTo>
                    <a:pt x="756" y="1272"/>
                  </a:lnTo>
                  <a:lnTo>
                    <a:pt x="756" y="1268"/>
                  </a:lnTo>
                  <a:lnTo>
                    <a:pt x="758" y="1264"/>
                  </a:lnTo>
                  <a:lnTo>
                    <a:pt x="760" y="1258"/>
                  </a:lnTo>
                  <a:lnTo>
                    <a:pt x="760" y="1253"/>
                  </a:lnTo>
                  <a:lnTo>
                    <a:pt x="764" y="1249"/>
                  </a:lnTo>
                  <a:lnTo>
                    <a:pt x="766" y="1243"/>
                  </a:lnTo>
                  <a:lnTo>
                    <a:pt x="766" y="1236"/>
                  </a:lnTo>
                  <a:lnTo>
                    <a:pt x="768" y="1230"/>
                  </a:lnTo>
                  <a:lnTo>
                    <a:pt x="770" y="1222"/>
                  </a:lnTo>
                  <a:lnTo>
                    <a:pt x="771" y="1215"/>
                  </a:lnTo>
                  <a:lnTo>
                    <a:pt x="773" y="1207"/>
                  </a:lnTo>
                  <a:lnTo>
                    <a:pt x="775" y="1199"/>
                  </a:lnTo>
                  <a:lnTo>
                    <a:pt x="777" y="1192"/>
                  </a:lnTo>
                  <a:lnTo>
                    <a:pt x="781" y="1182"/>
                  </a:lnTo>
                  <a:lnTo>
                    <a:pt x="783" y="1175"/>
                  </a:lnTo>
                  <a:lnTo>
                    <a:pt x="785" y="1165"/>
                  </a:lnTo>
                  <a:lnTo>
                    <a:pt x="789" y="1156"/>
                  </a:lnTo>
                  <a:lnTo>
                    <a:pt x="790" y="1144"/>
                  </a:lnTo>
                  <a:lnTo>
                    <a:pt x="792" y="1135"/>
                  </a:lnTo>
                  <a:lnTo>
                    <a:pt x="794" y="1123"/>
                  </a:lnTo>
                  <a:lnTo>
                    <a:pt x="796" y="1114"/>
                  </a:lnTo>
                  <a:lnTo>
                    <a:pt x="798" y="1102"/>
                  </a:lnTo>
                  <a:lnTo>
                    <a:pt x="802" y="1091"/>
                  </a:lnTo>
                  <a:lnTo>
                    <a:pt x="802" y="1080"/>
                  </a:lnTo>
                  <a:lnTo>
                    <a:pt x="806" y="1066"/>
                  </a:lnTo>
                  <a:lnTo>
                    <a:pt x="808" y="1055"/>
                  </a:lnTo>
                  <a:lnTo>
                    <a:pt x="809" y="1042"/>
                  </a:lnTo>
                  <a:lnTo>
                    <a:pt x="811" y="1028"/>
                  </a:lnTo>
                  <a:lnTo>
                    <a:pt x="813" y="1015"/>
                  </a:lnTo>
                  <a:lnTo>
                    <a:pt x="815" y="1004"/>
                  </a:lnTo>
                  <a:lnTo>
                    <a:pt x="817" y="988"/>
                  </a:lnTo>
                  <a:lnTo>
                    <a:pt x="819" y="975"/>
                  </a:lnTo>
                  <a:lnTo>
                    <a:pt x="819" y="962"/>
                  </a:lnTo>
                  <a:lnTo>
                    <a:pt x="823" y="947"/>
                  </a:lnTo>
                  <a:lnTo>
                    <a:pt x="823" y="931"/>
                  </a:lnTo>
                  <a:lnTo>
                    <a:pt x="825" y="918"/>
                  </a:lnTo>
                  <a:lnTo>
                    <a:pt x="827" y="903"/>
                  </a:lnTo>
                  <a:lnTo>
                    <a:pt x="827" y="886"/>
                  </a:lnTo>
                  <a:lnTo>
                    <a:pt x="829" y="871"/>
                  </a:lnTo>
                  <a:lnTo>
                    <a:pt x="829" y="855"/>
                  </a:lnTo>
                  <a:lnTo>
                    <a:pt x="829" y="838"/>
                  </a:lnTo>
                  <a:lnTo>
                    <a:pt x="830" y="823"/>
                  </a:lnTo>
                  <a:lnTo>
                    <a:pt x="832" y="808"/>
                  </a:lnTo>
                  <a:lnTo>
                    <a:pt x="832" y="791"/>
                  </a:lnTo>
                  <a:lnTo>
                    <a:pt x="832" y="774"/>
                  </a:lnTo>
                  <a:lnTo>
                    <a:pt x="832" y="757"/>
                  </a:lnTo>
                  <a:lnTo>
                    <a:pt x="832" y="741"/>
                  </a:lnTo>
                  <a:lnTo>
                    <a:pt x="832" y="722"/>
                  </a:lnTo>
                  <a:lnTo>
                    <a:pt x="832" y="705"/>
                  </a:lnTo>
                  <a:lnTo>
                    <a:pt x="832" y="688"/>
                  </a:lnTo>
                  <a:lnTo>
                    <a:pt x="832" y="669"/>
                  </a:lnTo>
                  <a:lnTo>
                    <a:pt x="830" y="652"/>
                  </a:lnTo>
                  <a:lnTo>
                    <a:pt x="829" y="635"/>
                  </a:lnTo>
                  <a:lnTo>
                    <a:pt x="829" y="616"/>
                  </a:lnTo>
                  <a:lnTo>
                    <a:pt x="827" y="599"/>
                  </a:lnTo>
                  <a:lnTo>
                    <a:pt x="827" y="597"/>
                  </a:lnTo>
                  <a:lnTo>
                    <a:pt x="827" y="595"/>
                  </a:lnTo>
                  <a:lnTo>
                    <a:pt x="827" y="591"/>
                  </a:lnTo>
                  <a:lnTo>
                    <a:pt x="827" y="589"/>
                  </a:lnTo>
                  <a:lnTo>
                    <a:pt x="827" y="585"/>
                  </a:lnTo>
                  <a:lnTo>
                    <a:pt x="825" y="582"/>
                  </a:lnTo>
                  <a:lnTo>
                    <a:pt x="825" y="580"/>
                  </a:lnTo>
                  <a:lnTo>
                    <a:pt x="825" y="576"/>
                  </a:lnTo>
                  <a:lnTo>
                    <a:pt x="825" y="572"/>
                  </a:lnTo>
                  <a:lnTo>
                    <a:pt x="825" y="568"/>
                  </a:lnTo>
                  <a:lnTo>
                    <a:pt x="823" y="565"/>
                  </a:lnTo>
                  <a:lnTo>
                    <a:pt x="823" y="561"/>
                  </a:lnTo>
                  <a:lnTo>
                    <a:pt x="823" y="555"/>
                  </a:lnTo>
                  <a:lnTo>
                    <a:pt x="823" y="551"/>
                  </a:lnTo>
                  <a:lnTo>
                    <a:pt x="821" y="546"/>
                  </a:lnTo>
                  <a:lnTo>
                    <a:pt x="821" y="540"/>
                  </a:lnTo>
                  <a:lnTo>
                    <a:pt x="821" y="536"/>
                  </a:lnTo>
                  <a:lnTo>
                    <a:pt x="819" y="530"/>
                  </a:lnTo>
                  <a:lnTo>
                    <a:pt x="819" y="523"/>
                  </a:lnTo>
                  <a:lnTo>
                    <a:pt x="819" y="519"/>
                  </a:lnTo>
                  <a:lnTo>
                    <a:pt x="819" y="511"/>
                  </a:lnTo>
                  <a:lnTo>
                    <a:pt x="819" y="506"/>
                  </a:lnTo>
                  <a:lnTo>
                    <a:pt x="819" y="498"/>
                  </a:lnTo>
                  <a:lnTo>
                    <a:pt x="819" y="490"/>
                  </a:lnTo>
                  <a:lnTo>
                    <a:pt x="819" y="485"/>
                  </a:lnTo>
                  <a:lnTo>
                    <a:pt x="819" y="477"/>
                  </a:lnTo>
                  <a:lnTo>
                    <a:pt x="819" y="471"/>
                  </a:lnTo>
                  <a:lnTo>
                    <a:pt x="819" y="464"/>
                  </a:lnTo>
                  <a:lnTo>
                    <a:pt x="819" y="454"/>
                  </a:lnTo>
                  <a:lnTo>
                    <a:pt x="819" y="447"/>
                  </a:lnTo>
                  <a:lnTo>
                    <a:pt x="819" y="439"/>
                  </a:lnTo>
                  <a:lnTo>
                    <a:pt x="819" y="432"/>
                  </a:lnTo>
                  <a:lnTo>
                    <a:pt x="819" y="422"/>
                  </a:lnTo>
                  <a:lnTo>
                    <a:pt x="819" y="414"/>
                  </a:lnTo>
                  <a:lnTo>
                    <a:pt x="819" y="407"/>
                  </a:lnTo>
                  <a:lnTo>
                    <a:pt x="821" y="397"/>
                  </a:lnTo>
                  <a:lnTo>
                    <a:pt x="821" y="388"/>
                  </a:lnTo>
                  <a:lnTo>
                    <a:pt x="823" y="380"/>
                  </a:lnTo>
                  <a:lnTo>
                    <a:pt x="823" y="371"/>
                  </a:lnTo>
                  <a:lnTo>
                    <a:pt x="825" y="363"/>
                  </a:lnTo>
                  <a:lnTo>
                    <a:pt x="825" y="354"/>
                  </a:lnTo>
                  <a:lnTo>
                    <a:pt x="827" y="344"/>
                  </a:lnTo>
                  <a:lnTo>
                    <a:pt x="827" y="337"/>
                  </a:lnTo>
                  <a:lnTo>
                    <a:pt x="829" y="327"/>
                  </a:lnTo>
                  <a:lnTo>
                    <a:pt x="830" y="317"/>
                  </a:lnTo>
                  <a:lnTo>
                    <a:pt x="832" y="308"/>
                  </a:lnTo>
                  <a:lnTo>
                    <a:pt x="834" y="298"/>
                  </a:lnTo>
                  <a:lnTo>
                    <a:pt x="836" y="289"/>
                  </a:lnTo>
                  <a:lnTo>
                    <a:pt x="836" y="279"/>
                  </a:lnTo>
                  <a:lnTo>
                    <a:pt x="840" y="270"/>
                  </a:lnTo>
                  <a:lnTo>
                    <a:pt x="842" y="260"/>
                  </a:lnTo>
                  <a:lnTo>
                    <a:pt x="844" y="251"/>
                  </a:lnTo>
                  <a:lnTo>
                    <a:pt x="846" y="241"/>
                  </a:lnTo>
                  <a:lnTo>
                    <a:pt x="849" y="232"/>
                  </a:lnTo>
                  <a:lnTo>
                    <a:pt x="851" y="222"/>
                  </a:lnTo>
                  <a:lnTo>
                    <a:pt x="855" y="213"/>
                  </a:lnTo>
                  <a:lnTo>
                    <a:pt x="859" y="203"/>
                  </a:lnTo>
                  <a:lnTo>
                    <a:pt x="861" y="194"/>
                  </a:lnTo>
                  <a:lnTo>
                    <a:pt x="865" y="184"/>
                  </a:lnTo>
                  <a:lnTo>
                    <a:pt x="868" y="175"/>
                  </a:lnTo>
                  <a:lnTo>
                    <a:pt x="353" y="44"/>
                  </a:lnTo>
                  <a:lnTo>
                    <a:pt x="353" y="46"/>
                  </a:lnTo>
                  <a:lnTo>
                    <a:pt x="349" y="48"/>
                  </a:lnTo>
                  <a:lnTo>
                    <a:pt x="348" y="51"/>
                  </a:lnTo>
                  <a:lnTo>
                    <a:pt x="344" y="55"/>
                  </a:lnTo>
                  <a:lnTo>
                    <a:pt x="342" y="59"/>
                  </a:lnTo>
                  <a:lnTo>
                    <a:pt x="340" y="65"/>
                  </a:lnTo>
                  <a:lnTo>
                    <a:pt x="336" y="67"/>
                  </a:lnTo>
                  <a:lnTo>
                    <a:pt x="334" y="70"/>
                  </a:lnTo>
                  <a:lnTo>
                    <a:pt x="332" y="72"/>
                  </a:lnTo>
                  <a:lnTo>
                    <a:pt x="332" y="76"/>
                  </a:lnTo>
                  <a:lnTo>
                    <a:pt x="330" y="80"/>
                  </a:lnTo>
                  <a:lnTo>
                    <a:pt x="327" y="84"/>
                  </a:lnTo>
                  <a:lnTo>
                    <a:pt x="325" y="88"/>
                  </a:lnTo>
                  <a:lnTo>
                    <a:pt x="325" y="91"/>
                  </a:lnTo>
                  <a:lnTo>
                    <a:pt x="321" y="97"/>
                  </a:lnTo>
                  <a:lnTo>
                    <a:pt x="319" y="101"/>
                  </a:lnTo>
                  <a:lnTo>
                    <a:pt x="317" y="107"/>
                  </a:lnTo>
                  <a:lnTo>
                    <a:pt x="315" y="112"/>
                  </a:lnTo>
                  <a:lnTo>
                    <a:pt x="313" y="116"/>
                  </a:lnTo>
                  <a:lnTo>
                    <a:pt x="311" y="124"/>
                  </a:lnTo>
                  <a:lnTo>
                    <a:pt x="310" y="129"/>
                  </a:lnTo>
                  <a:lnTo>
                    <a:pt x="308" y="137"/>
                  </a:lnTo>
                  <a:lnTo>
                    <a:pt x="306" y="143"/>
                  </a:lnTo>
                  <a:lnTo>
                    <a:pt x="302" y="148"/>
                  </a:lnTo>
                  <a:lnTo>
                    <a:pt x="300" y="156"/>
                  </a:lnTo>
                  <a:lnTo>
                    <a:pt x="300" y="164"/>
                  </a:lnTo>
                  <a:lnTo>
                    <a:pt x="298" y="171"/>
                  </a:lnTo>
                  <a:lnTo>
                    <a:pt x="296" y="179"/>
                  </a:lnTo>
                  <a:lnTo>
                    <a:pt x="292" y="186"/>
                  </a:lnTo>
                  <a:lnTo>
                    <a:pt x="292" y="196"/>
                  </a:lnTo>
                  <a:lnTo>
                    <a:pt x="291" y="205"/>
                  </a:lnTo>
                  <a:lnTo>
                    <a:pt x="289" y="215"/>
                  </a:lnTo>
                  <a:lnTo>
                    <a:pt x="289" y="224"/>
                  </a:lnTo>
                  <a:lnTo>
                    <a:pt x="285" y="234"/>
                  </a:lnTo>
                  <a:lnTo>
                    <a:pt x="285" y="243"/>
                  </a:lnTo>
                  <a:lnTo>
                    <a:pt x="283" y="253"/>
                  </a:lnTo>
                  <a:lnTo>
                    <a:pt x="281" y="264"/>
                  </a:lnTo>
                  <a:lnTo>
                    <a:pt x="281" y="276"/>
                  </a:lnTo>
                  <a:lnTo>
                    <a:pt x="279" y="287"/>
                  </a:lnTo>
                  <a:lnTo>
                    <a:pt x="279" y="298"/>
                  </a:lnTo>
                  <a:lnTo>
                    <a:pt x="277" y="310"/>
                  </a:lnTo>
                  <a:lnTo>
                    <a:pt x="277" y="323"/>
                  </a:lnTo>
                  <a:lnTo>
                    <a:pt x="277" y="337"/>
                  </a:lnTo>
                  <a:lnTo>
                    <a:pt x="277" y="350"/>
                  </a:lnTo>
                  <a:lnTo>
                    <a:pt x="277" y="363"/>
                  </a:lnTo>
                  <a:lnTo>
                    <a:pt x="277" y="376"/>
                  </a:lnTo>
                  <a:lnTo>
                    <a:pt x="275" y="392"/>
                  </a:lnTo>
                  <a:lnTo>
                    <a:pt x="275" y="405"/>
                  </a:lnTo>
                  <a:lnTo>
                    <a:pt x="277" y="420"/>
                  </a:lnTo>
                  <a:lnTo>
                    <a:pt x="277" y="435"/>
                  </a:lnTo>
                  <a:lnTo>
                    <a:pt x="277" y="452"/>
                  </a:lnTo>
                  <a:lnTo>
                    <a:pt x="279" y="468"/>
                  </a:lnTo>
                  <a:lnTo>
                    <a:pt x="279" y="485"/>
                  </a:lnTo>
                  <a:lnTo>
                    <a:pt x="281" y="502"/>
                  </a:lnTo>
                  <a:lnTo>
                    <a:pt x="281" y="519"/>
                  </a:lnTo>
                  <a:lnTo>
                    <a:pt x="283" y="536"/>
                  </a:lnTo>
                  <a:lnTo>
                    <a:pt x="283" y="551"/>
                  </a:lnTo>
                  <a:lnTo>
                    <a:pt x="283" y="568"/>
                  </a:lnTo>
                  <a:lnTo>
                    <a:pt x="281" y="584"/>
                  </a:lnTo>
                  <a:lnTo>
                    <a:pt x="281" y="601"/>
                  </a:lnTo>
                  <a:lnTo>
                    <a:pt x="281" y="616"/>
                  </a:lnTo>
                  <a:lnTo>
                    <a:pt x="279" y="633"/>
                  </a:lnTo>
                  <a:lnTo>
                    <a:pt x="277" y="648"/>
                  </a:lnTo>
                  <a:lnTo>
                    <a:pt x="275" y="665"/>
                  </a:lnTo>
                  <a:lnTo>
                    <a:pt x="272" y="681"/>
                  </a:lnTo>
                  <a:lnTo>
                    <a:pt x="270" y="696"/>
                  </a:lnTo>
                  <a:lnTo>
                    <a:pt x="266" y="711"/>
                  </a:lnTo>
                  <a:lnTo>
                    <a:pt x="264" y="726"/>
                  </a:lnTo>
                  <a:lnTo>
                    <a:pt x="260" y="741"/>
                  </a:lnTo>
                  <a:lnTo>
                    <a:pt x="256" y="757"/>
                  </a:lnTo>
                  <a:lnTo>
                    <a:pt x="253" y="770"/>
                  </a:lnTo>
                  <a:lnTo>
                    <a:pt x="249" y="785"/>
                  </a:lnTo>
                  <a:lnTo>
                    <a:pt x="245" y="798"/>
                  </a:lnTo>
                  <a:lnTo>
                    <a:pt x="241" y="812"/>
                  </a:lnTo>
                  <a:lnTo>
                    <a:pt x="235" y="827"/>
                  </a:lnTo>
                  <a:lnTo>
                    <a:pt x="232" y="840"/>
                  </a:lnTo>
                  <a:lnTo>
                    <a:pt x="226" y="853"/>
                  </a:lnTo>
                  <a:lnTo>
                    <a:pt x="222" y="867"/>
                  </a:lnTo>
                  <a:lnTo>
                    <a:pt x="216" y="878"/>
                  </a:lnTo>
                  <a:lnTo>
                    <a:pt x="211" y="891"/>
                  </a:lnTo>
                  <a:lnTo>
                    <a:pt x="205" y="905"/>
                  </a:lnTo>
                  <a:lnTo>
                    <a:pt x="199" y="918"/>
                  </a:lnTo>
                  <a:lnTo>
                    <a:pt x="195" y="928"/>
                  </a:lnTo>
                  <a:lnTo>
                    <a:pt x="190" y="939"/>
                  </a:lnTo>
                  <a:lnTo>
                    <a:pt x="182" y="952"/>
                  </a:lnTo>
                  <a:lnTo>
                    <a:pt x="178" y="964"/>
                  </a:lnTo>
                  <a:lnTo>
                    <a:pt x="173" y="973"/>
                  </a:lnTo>
                  <a:lnTo>
                    <a:pt x="167" y="983"/>
                  </a:lnTo>
                  <a:lnTo>
                    <a:pt x="161" y="994"/>
                  </a:lnTo>
                  <a:lnTo>
                    <a:pt x="156" y="1006"/>
                  </a:lnTo>
                  <a:lnTo>
                    <a:pt x="148" y="1013"/>
                  </a:lnTo>
                  <a:lnTo>
                    <a:pt x="144" y="1023"/>
                  </a:lnTo>
                  <a:lnTo>
                    <a:pt x="138" y="1032"/>
                  </a:lnTo>
                  <a:lnTo>
                    <a:pt x="133" y="1042"/>
                  </a:lnTo>
                  <a:lnTo>
                    <a:pt x="127" y="1049"/>
                  </a:lnTo>
                  <a:lnTo>
                    <a:pt x="121" y="1057"/>
                  </a:lnTo>
                  <a:lnTo>
                    <a:pt x="116" y="1066"/>
                  </a:lnTo>
                  <a:lnTo>
                    <a:pt x="112" y="1074"/>
                  </a:lnTo>
                  <a:lnTo>
                    <a:pt x="106" y="1082"/>
                  </a:lnTo>
                  <a:lnTo>
                    <a:pt x="102" y="1087"/>
                  </a:lnTo>
                  <a:lnTo>
                    <a:pt x="97" y="1093"/>
                  </a:lnTo>
                  <a:lnTo>
                    <a:pt x="95" y="1101"/>
                  </a:lnTo>
                  <a:lnTo>
                    <a:pt x="89" y="1106"/>
                  </a:lnTo>
                  <a:lnTo>
                    <a:pt x="85" y="1112"/>
                  </a:lnTo>
                  <a:lnTo>
                    <a:pt x="80" y="1118"/>
                  </a:lnTo>
                  <a:lnTo>
                    <a:pt x="78" y="1123"/>
                  </a:lnTo>
                  <a:lnTo>
                    <a:pt x="74" y="1127"/>
                  </a:lnTo>
                  <a:lnTo>
                    <a:pt x="70" y="1131"/>
                  </a:lnTo>
                  <a:lnTo>
                    <a:pt x="68" y="1135"/>
                  </a:lnTo>
                  <a:lnTo>
                    <a:pt x="64" y="1139"/>
                  </a:lnTo>
                  <a:lnTo>
                    <a:pt x="62" y="1140"/>
                  </a:lnTo>
                  <a:lnTo>
                    <a:pt x="61" y="1144"/>
                  </a:lnTo>
                  <a:lnTo>
                    <a:pt x="59" y="1146"/>
                  </a:lnTo>
                  <a:lnTo>
                    <a:pt x="57" y="1148"/>
                  </a:lnTo>
                  <a:lnTo>
                    <a:pt x="55" y="1150"/>
                  </a:lnTo>
                  <a:lnTo>
                    <a:pt x="55" y="1152"/>
                  </a:lnTo>
                  <a:lnTo>
                    <a:pt x="108" y="1165"/>
                  </a:lnTo>
                  <a:lnTo>
                    <a:pt x="89" y="1194"/>
                  </a:lnTo>
                  <a:lnTo>
                    <a:pt x="0" y="1165"/>
                  </a:lnTo>
                  <a:lnTo>
                    <a:pt x="2" y="1161"/>
                  </a:lnTo>
                  <a:lnTo>
                    <a:pt x="3" y="1159"/>
                  </a:lnTo>
                  <a:lnTo>
                    <a:pt x="9" y="1156"/>
                  </a:lnTo>
                  <a:lnTo>
                    <a:pt x="11" y="1152"/>
                  </a:lnTo>
                  <a:lnTo>
                    <a:pt x="13" y="1150"/>
                  </a:lnTo>
                  <a:lnTo>
                    <a:pt x="17" y="1146"/>
                  </a:lnTo>
                  <a:lnTo>
                    <a:pt x="21" y="1144"/>
                  </a:lnTo>
                  <a:lnTo>
                    <a:pt x="22" y="1140"/>
                  </a:lnTo>
                  <a:lnTo>
                    <a:pt x="26" y="1135"/>
                  </a:lnTo>
                  <a:lnTo>
                    <a:pt x="30" y="1131"/>
                  </a:lnTo>
                  <a:lnTo>
                    <a:pt x="36" y="1127"/>
                  </a:lnTo>
                  <a:lnTo>
                    <a:pt x="38" y="1123"/>
                  </a:lnTo>
                  <a:lnTo>
                    <a:pt x="43" y="1118"/>
                  </a:lnTo>
                  <a:lnTo>
                    <a:pt x="47" y="1112"/>
                  </a:lnTo>
                  <a:lnTo>
                    <a:pt x="53" y="1106"/>
                  </a:lnTo>
                  <a:lnTo>
                    <a:pt x="57" y="1101"/>
                  </a:lnTo>
                  <a:lnTo>
                    <a:pt x="61" y="1095"/>
                  </a:lnTo>
                  <a:lnTo>
                    <a:pt x="66" y="1089"/>
                  </a:lnTo>
                  <a:lnTo>
                    <a:pt x="72" y="1082"/>
                  </a:lnTo>
                  <a:lnTo>
                    <a:pt x="76" y="1076"/>
                  </a:lnTo>
                  <a:lnTo>
                    <a:pt x="81" y="1068"/>
                  </a:lnTo>
                  <a:lnTo>
                    <a:pt x="87" y="1061"/>
                  </a:lnTo>
                  <a:lnTo>
                    <a:pt x="93" y="1055"/>
                  </a:lnTo>
                  <a:lnTo>
                    <a:pt x="97" y="1045"/>
                  </a:lnTo>
                  <a:lnTo>
                    <a:pt x="104" y="1038"/>
                  </a:lnTo>
                  <a:lnTo>
                    <a:pt x="108" y="1030"/>
                  </a:lnTo>
                  <a:lnTo>
                    <a:pt x="114" y="1021"/>
                  </a:lnTo>
                  <a:lnTo>
                    <a:pt x="119" y="1013"/>
                  </a:lnTo>
                  <a:lnTo>
                    <a:pt x="125" y="1004"/>
                  </a:lnTo>
                  <a:lnTo>
                    <a:pt x="131" y="994"/>
                  </a:lnTo>
                  <a:lnTo>
                    <a:pt x="137" y="985"/>
                  </a:lnTo>
                  <a:lnTo>
                    <a:pt x="140" y="973"/>
                  </a:lnTo>
                  <a:lnTo>
                    <a:pt x="146" y="964"/>
                  </a:lnTo>
                  <a:lnTo>
                    <a:pt x="152" y="954"/>
                  </a:lnTo>
                  <a:lnTo>
                    <a:pt x="157" y="945"/>
                  </a:lnTo>
                  <a:lnTo>
                    <a:pt x="163" y="931"/>
                  </a:lnTo>
                  <a:lnTo>
                    <a:pt x="167" y="922"/>
                  </a:lnTo>
                  <a:lnTo>
                    <a:pt x="173" y="911"/>
                  </a:lnTo>
                  <a:lnTo>
                    <a:pt x="178" y="899"/>
                  </a:lnTo>
                  <a:lnTo>
                    <a:pt x="182" y="888"/>
                  </a:lnTo>
                  <a:lnTo>
                    <a:pt x="188" y="876"/>
                  </a:lnTo>
                  <a:lnTo>
                    <a:pt x="192" y="863"/>
                  </a:lnTo>
                  <a:lnTo>
                    <a:pt x="197" y="852"/>
                  </a:lnTo>
                  <a:lnTo>
                    <a:pt x="201" y="838"/>
                  </a:lnTo>
                  <a:lnTo>
                    <a:pt x="205" y="827"/>
                  </a:lnTo>
                  <a:lnTo>
                    <a:pt x="209" y="814"/>
                  </a:lnTo>
                  <a:lnTo>
                    <a:pt x="213" y="800"/>
                  </a:lnTo>
                  <a:lnTo>
                    <a:pt x="216" y="787"/>
                  </a:lnTo>
                  <a:lnTo>
                    <a:pt x="220" y="774"/>
                  </a:lnTo>
                  <a:lnTo>
                    <a:pt x="222" y="758"/>
                  </a:lnTo>
                  <a:lnTo>
                    <a:pt x="226" y="745"/>
                  </a:lnTo>
                  <a:lnTo>
                    <a:pt x="228" y="732"/>
                  </a:lnTo>
                  <a:lnTo>
                    <a:pt x="230" y="717"/>
                  </a:lnTo>
                  <a:lnTo>
                    <a:pt x="232" y="701"/>
                  </a:lnTo>
                  <a:lnTo>
                    <a:pt x="235" y="688"/>
                  </a:lnTo>
                  <a:lnTo>
                    <a:pt x="237" y="673"/>
                  </a:lnTo>
                  <a:lnTo>
                    <a:pt x="239" y="658"/>
                  </a:lnTo>
                  <a:lnTo>
                    <a:pt x="239" y="641"/>
                  </a:lnTo>
                  <a:lnTo>
                    <a:pt x="241" y="627"/>
                  </a:lnTo>
                  <a:lnTo>
                    <a:pt x="241" y="625"/>
                  </a:lnTo>
                  <a:lnTo>
                    <a:pt x="241" y="622"/>
                  </a:lnTo>
                  <a:lnTo>
                    <a:pt x="241" y="618"/>
                  </a:lnTo>
                  <a:lnTo>
                    <a:pt x="241" y="616"/>
                  </a:lnTo>
                  <a:lnTo>
                    <a:pt x="241" y="612"/>
                  </a:lnTo>
                  <a:lnTo>
                    <a:pt x="241" y="608"/>
                  </a:lnTo>
                  <a:lnTo>
                    <a:pt x="241" y="604"/>
                  </a:lnTo>
                  <a:lnTo>
                    <a:pt x="241" y="599"/>
                  </a:lnTo>
                  <a:lnTo>
                    <a:pt x="241" y="597"/>
                  </a:lnTo>
                  <a:lnTo>
                    <a:pt x="241" y="593"/>
                  </a:lnTo>
                  <a:lnTo>
                    <a:pt x="241" y="591"/>
                  </a:lnTo>
                  <a:lnTo>
                    <a:pt x="241" y="587"/>
                  </a:lnTo>
                  <a:lnTo>
                    <a:pt x="241" y="584"/>
                  </a:lnTo>
                  <a:lnTo>
                    <a:pt x="241" y="580"/>
                  </a:lnTo>
                  <a:lnTo>
                    <a:pt x="241" y="576"/>
                  </a:lnTo>
                  <a:lnTo>
                    <a:pt x="241" y="574"/>
                  </a:lnTo>
                  <a:lnTo>
                    <a:pt x="241" y="570"/>
                  </a:lnTo>
                  <a:lnTo>
                    <a:pt x="241" y="566"/>
                  </a:lnTo>
                  <a:lnTo>
                    <a:pt x="241" y="563"/>
                  </a:lnTo>
                  <a:lnTo>
                    <a:pt x="241" y="559"/>
                  </a:lnTo>
                  <a:lnTo>
                    <a:pt x="241" y="555"/>
                  </a:lnTo>
                  <a:lnTo>
                    <a:pt x="241" y="549"/>
                  </a:lnTo>
                  <a:lnTo>
                    <a:pt x="241" y="546"/>
                  </a:lnTo>
                  <a:lnTo>
                    <a:pt x="241" y="540"/>
                  </a:lnTo>
                  <a:lnTo>
                    <a:pt x="241" y="536"/>
                  </a:lnTo>
                  <a:lnTo>
                    <a:pt x="241" y="530"/>
                  </a:lnTo>
                  <a:lnTo>
                    <a:pt x="241" y="527"/>
                  </a:lnTo>
                  <a:lnTo>
                    <a:pt x="241" y="523"/>
                  </a:lnTo>
                  <a:lnTo>
                    <a:pt x="241" y="517"/>
                  </a:lnTo>
                  <a:lnTo>
                    <a:pt x="241" y="511"/>
                  </a:lnTo>
                  <a:lnTo>
                    <a:pt x="241" y="506"/>
                  </a:lnTo>
                  <a:lnTo>
                    <a:pt x="241" y="502"/>
                  </a:lnTo>
                  <a:lnTo>
                    <a:pt x="241" y="496"/>
                  </a:lnTo>
                  <a:lnTo>
                    <a:pt x="241" y="490"/>
                  </a:lnTo>
                  <a:lnTo>
                    <a:pt x="241" y="485"/>
                  </a:lnTo>
                  <a:lnTo>
                    <a:pt x="241" y="479"/>
                  </a:lnTo>
                  <a:lnTo>
                    <a:pt x="239" y="473"/>
                  </a:lnTo>
                  <a:lnTo>
                    <a:pt x="239" y="466"/>
                  </a:lnTo>
                  <a:lnTo>
                    <a:pt x="239" y="462"/>
                  </a:lnTo>
                  <a:lnTo>
                    <a:pt x="239" y="454"/>
                  </a:lnTo>
                  <a:lnTo>
                    <a:pt x="239" y="449"/>
                  </a:lnTo>
                  <a:lnTo>
                    <a:pt x="239" y="443"/>
                  </a:lnTo>
                  <a:lnTo>
                    <a:pt x="239" y="437"/>
                  </a:lnTo>
                  <a:lnTo>
                    <a:pt x="239" y="430"/>
                  </a:lnTo>
                  <a:lnTo>
                    <a:pt x="237" y="424"/>
                  </a:lnTo>
                  <a:lnTo>
                    <a:pt x="237" y="416"/>
                  </a:lnTo>
                  <a:lnTo>
                    <a:pt x="237" y="411"/>
                  </a:lnTo>
                  <a:lnTo>
                    <a:pt x="237" y="403"/>
                  </a:lnTo>
                  <a:lnTo>
                    <a:pt x="237" y="395"/>
                  </a:lnTo>
                  <a:lnTo>
                    <a:pt x="237" y="390"/>
                  </a:lnTo>
                  <a:lnTo>
                    <a:pt x="237" y="382"/>
                  </a:lnTo>
                  <a:lnTo>
                    <a:pt x="237" y="376"/>
                  </a:lnTo>
                  <a:lnTo>
                    <a:pt x="235" y="369"/>
                  </a:lnTo>
                  <a:lnTo>
                    <a:pt x="235" y="361"/>
                  </a:lnTo>
                  <a:lnTo>
                    <a:pt x="235" y="354"/>
                  </a:lnTo>
                  <a:lnTo>
                    <a:pt x="235" y="346"/>
                  </a:lnTo>
                  <a:lnTo>
                    <a:pt x="235" y="338"/>
                  </a:lnTo>
                  <a:lnTo>
                    <a:pt x="235" y="331"/>
                  </a:lnTo>
                  <a:lnTo>
                    <a:pt x="237" y="323"/>
                  </a:lnTo>
                  <a:lnTo>
                    <a:pt x="237" y="316"/>
                  </a:lnTo>
                  <a:lnTo>
                    <a:pt x="237" y="308"/>
                  </a:lnTo>
                  <a:lnTo>
                    <a:pt x="239" y="300"/>
                  </a:lnTo>
                  <a:lnTo>
                    <a:pt x="239" y="291"/>
                  </a:lnTo>
                  <a:lnTo>
                    <a:pt x="241" y="283"/>
                  </a:lnTo>
                  <a:lnTo>
                    <a:pt x="241" y="276"/>
                  </a:lnTo>
                  <a:lnTo>
                    <a:pt x="243" y="268"/>
                  </a:lnTo>
                  <a:lnTo>
                    <a:pt x="245" y="260"/>
                  </a:lnTo>
                  <a:lnTo>
                    <a:pt x="247" y="251"/>
                  </a:lnTo>
                  <a:lnTo>
                    <a:pt x="249" y="243"/>
                  </a:lnTo>
                  <a:lnTo>
                    <a:pt x="249" y="236"/>
                  </a:lnTo>
                  <a:lnTo>
                    <a:pt x="251" y="228"/>
                  </a:lnTo>
                  <a:lnTo>
                    <a:pt x="253" y="221"/>
                  </a:lnTo>
                  <a:lnTo>
                    <a:pt x="254" y="211"/>
                  </a:lnTo>
                  <a:lnTo>
                    <a:pt x="256" y="205"/>
                  </a:lnTo>
                  <a:lnTo>
                    <a:pt x="258" y="198"/>
                  </a:lnTo>
                  <a:lnTo>
                    <a:pt x="262" y="190"/>
                  </a:lnTo>
                  <a:lnTo>
                    <a:pt x="264" y="183"/>
                  </a:lnTo>
                  <a:lnTo>
                    <a:pt x="266" y="173"/>
                  </a:lnTo>
                  <a:lnTo>
                    <a:pt x="268" y="165"/>
                  </a:lnTo>
                  <a:lnTo>
                    <a:pt x="272" y="160"/>
                  </a:lnTo>
                  <a:lnTo>
                    <a:pt x="273" y="150"/>
                  </a:lnTo>
                  <a:lnTo>
                    <a:pt x="275" y="145"/>
                  </a:lnTo>
                  <a:lnTo>
                    <a:pt x="277" y="137"/>
                  </a:lnTo>
                  <a:lnTo>
                    <a:pt x="281" y="131"/>
                  </a:lnTo>
                  <a:lnTo>
                    <a:pt x="283" y="124"/>
                  </a:lnTo>
                  <a:lnTo>
                    <a:pt x="285" y="116"/>
                  </a:lnTo>
                  <a:lnTo>
                    <a:pt x="287" y="108"/>
                  </a:lnTo>
                  <a:lnTo>
                    <a:pt x="289" y="103"/>
                  </a:lnTo>
                  <a:lnTo>
                    <a:pt x="291" y="97"/>
                  </a:lnTo>
                  <a:lnTo>
                    <a:pt x="292" y="89"/>
                  </a:lnTo>
                  <a:lnTo>
                    <a:pt x="296" y="84"/>
                  </a:lnTo>
                  <a:lnTo>
                    <a:pt x="298" y="78"/>
                  </a:lnTo>
                  <a:lnTo>
                    <a:pt x="300" y="72"/>
                  </a:lnTo>
                  <a:lnTo>
                    <a:pt x="302" y="67"/>
                  </a:lnTo>
                  <a:lnTo>
                    <a:pt x="304" y="61"/>
                  </a:lnTo>
                  <a:lnTo>
                    <a:pt x="308" y="55"/>
                  </a:lnTo>
                  <a:lnTo>
                    <a:pt x="308" y="49"/>
                  </a:lnTo>
                  <a:lnTo>
                    <a:pt x="311" y="46"/>
                  </a:lnTo>
                  <a:lnTo>
                    <a:pt x="313" y="40"/>
                  </a:lnTo>
                  <a:lnTo>
                    <a:pt x="315" y="36"/>
                  </a:lnTo>
                  <a:lnTo>
                    <a:pt x="317" y="32"/>
                  </a:lnTo>
                  <a:lnTo>
                    <a:pt x="317" y="29"/>
                  </a:lnTo>
                  <a:lnTo>
                    <a:pt x="319" y="23"/>
                  </a:lnTo>
                  <a:lnTo>
                    <a:pt x="323" y="21"/>
                  </a:lnTo>
                  <a:lnTo>
                    <a:pt x="323" y="17"/>
                  </a:lnTo>
                  <a:lnTo>
                    <a:pt x="325" y="13"/>
                  </a:lnTo>
                  <a:lnTo>
                    <a:pt x="327" y="11"/>
                  </a:lnTo>
                  <a:lnTo>
                    <a:pt x="327" y="10"/>
                  </a:lnTo>
                  <a:lnTo>
                    <a:pt x="329" y="6"/>
                  </a:lnTo>
                  <a:lnTo>
                    <a:pt x="330" y="2"/>
                  </a:lnTo>
                  <a:lnTo>
                    <a:pt x="332" y="0"/>
                  </a:lnTo>
                  <a:close/>
                </a:path>
              </a:pathLst>
            </a:custGeom>
            <a:solidFill>
              <a:srgbClr val="3D506B"/>
            </a:solidFill>
            <a:ln w="9525">
              <a:noFill/>
              <a:round/>
              <a:headEnd/>
              <a:tailEnd/>
            </a:ln>
            <a:effectLst>
              <a:outerShdw blurRad="63500" dist="35921" dir="2700000" algn="ctr" rotWithShape="0">
                <a:srgbClr val="808080">
                  <a:alpha val="74997"/>
                </a:srgbClr>
              </a:outerShdw>
            </a:effectLst>
          </p:spPr>
          <p:txBody>
            <a:bodyPr/>
            <a:lstStyle/>
            <a:p>
              <a:pPr>
                <a:defRPr/>
              </a:pPr>
              <a:endParaRPr lang="en-US" dirty="0">
                <a:solidFill>
                  <a:srgbClr val="FFFF00"/>
                </a:solidFill>
                <a:ea typeface="ＭＳ Ｐゴシック" charset="-128"/>
                <a:cs typeface="ＭＳ Ｐゴシック" charset="-128"/>
              </a:endParaRPr>
            </a:p>
          </p:txBody>
        </p:sp>
        <p:sp>
          <p:nvSpPr>
            <p:cNvPr id="15" name="Freeform 19"/>
            <p:cNvSpPr>
              <a:spLocks/>
            </p:cNvSpPr>
            <p:nvPr/>
          </p:nvSpPr>
          <p:spPr bwMode="auto">
            <a:xfrm>
              <a:off x="-617" y="1421"/>
              <a:ext cx="172" cy="44"/>
            </a:xfrm>
            <a:custGeom>
              <a:avLst/>
              <a:gdLst>
                <a:gd name="T0" fmla="*/ 0 w 358"/>
                <a:gd name="T1" fmla="*/ 0 h 88"/>
                <a:gd name="T2" fmla="*/ 172 w 358"/>
                <a:gd name="T3" fmla="*/ 27 h 88"/>
                <a:gd name="T4" fmla="*/ 171 w 358"/>
                <a:gd name="T5" fmla="*/ 36 h 88"/>
                <a:gd name="T6" fmla="*/ 170 w 358"/>
                <a:gd name="T7" fmla="*/ 44 h 88"/>
                <a:gd name="T8" fmla="*/ 4 w 358"/>
                <a:gd name="T9" fmla="*/ 11 h 88"/>
                <a:gd name="T10" fmla="*/ 0 w 358"/>
                <a:gd name="T11" fmla="*/ 0 h 88"/>
                <a:gd name="T12" fmla="*/ 0 w 358"/>
                <a:gd name="T13" fmla="*/ 0 h 88"/>
                <a:gd name="T14" fmla="*/ 0 60000 65536"/>
                <a:gd name="T15" fmla="*/ 0 60000 65536"/>
                <a:gd name="T16" fmla="*/ 0 60000 65536"/>
                <a:gd name="T17" fmla="*/ 0 60000 65536"/>
                <a:gd name="T18" fmla="*/ 0 60000 65536"/>
                <a:gd name="T19" fmla="*/ 0 60000 65536"/>
                <a:gd name="T20" fmla="*/ 0 60000 65536"/>
                <a:gd name="T21" fmla="*/ 0 w 358"/>
                <a:gd name="T22" fmla="*/ 0 h 88"/>
                <a:gd name="T23" fmla="*/ 358 w 358"/>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8" h="88">
                  <a:moveTo>
                    <a:pt x="0" y="0"/>
                  </a:moveTo>
                  <a:lnTo>
                    <a:pt x="358" y="55"/>
                  </a:lnTo>
                  <a:lnTo>
                    <a:pt x="356" y="72"/>
                  </a:lnTo>
                  <a:lnTo>
                    <a:pt x="354" y="88"/>
                  </a:lnTo>
                  <a:lnTo>
                    <a:pt x="8" y="21"/>
                  </a:lnTo>
                  <a:lnTo>
                    <a:pt x="0" y="0"/>
                  </a:lnTo>
                  <a:close/>
                </a:path>
              </a:pathLst>
            </a:custGeom>
            <a:solidFill>
              <a:srgbClr val="003399"/>
            </a:solidFill>
            <a:ln w="9525">
              <a:noFill/>
              <a:round/>
              <a:headEnd/>
              <a:tailEnd/>
            </a:ln>
            <a:effectLst>
              <a:outerShdw blurRad="63500" dist="35921" dir="2700000" algn="ctr" rotWithShape="0">
                <a:srgbClr val="808080">
                  <a:alpha val="74997"/>
                </a:srgbClr>
              </a:outerShdw>
            </a:effectLst>
          </p:spPr>
          <p:txBody>
            <a:bodyPr/>
            <a:lstStyle/>
            <a:p>
              <a:pPr>
                <a:defRPr/>
              </a:pPr>
              <a:endParaRPr lang="en-US" dirty="0">
                <a:solidFill>
                  <a:srgbClr val="FFFF00"/>
                </a:solidFill>
                <a:ea typeface="ＭＳ Ｐゴシック" charset="-128"/>
                <a:cs typeface="ＭＳ Ｐゴシック" charset="-128"/>
              </a:endParaRPr>
            </a:p>
          </p:txBody>
        </p:sp>
        <p:sp>
          <p:nvSpPr>
            <p:cNvPr id="16" name="Freeform 20"/>
            <p:cNvSpPr>
              <a:spLocks/>
            </p:cNvSpPr>
            <p:nvPr/>
          </p:nvSpPr>
          <p:spPr bwMode="auto">
            <a:xfrm>
              <a:off x="-587" y="1478"/>
              <a:ext cx="83" cy="29"/>
            </a:xfrm>
            <a:custGeom>
              <a:avLst/>
              <a:gdLst>
                <a:gd name="T0" fmla="*/ 2 w 171"/>
                <a:gd name="T1" fmla="*/ 0 h 59"/>
                <a:gd name="T2" fmla="*/ 83 w 171"/>
                <a:gd name="T3" fmla="*/ 13 h 59"/>
                <a:gd name="T4" fmla="*/ 81 w 171"/>
                <a:gd name="T5" fmla="*/ 21 h 59"/>
                <a:gd name="T6" fmla="*/ 80 w 171"/>
                <a:gd name="T7" fmla="*/ 29 h 59"/>
                <a:gd name="T8" fmla="*/ 0 w 171"/>
                <a:gd name="T9" fmla="*/ 10 h 59"/>
                <a:gd name="T10" fmla="*/ 2 w 171"/>
                <a:gd name="T11" fmla="*/ 0 h 59"/>
                <a:gd name="T12" fmla="*/ 2 w 171"/>
                <a:gd name="T13" fmla="*/ 0 h 59"/>
                <a:gd name="T14" fmla="*/ 0 60000 65536"/>
                <a:gd name="T15" fmla="*/ 0 60000 65536"/>
                <a:gd name="T16" fmla="*/ 0 60000 65536"/>
                <a:gd name="T17" fmla="*/ 0 60000 65536"/>
                <a:gd name="T18" fmla="*/ 0 60000 65536"/>
                <a:gd name="T19" fmla="*/ 0 60000 65536"/>
                <a:gd name="T20" fmla="*/ 0 60000 65536"/>
                <a:gd name="T21" fmla="*/ 0 w 171"/>
                <a:gd name="T22" fmla="*/ 0 h 59"/>
                <a:gd name="T23" fmla="*/ 171 w 171"/>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1" h="59">
                  <a:moveTo>
                    <a:pt x="4" y="0"/>
                  </a:moveTo>
                  <a:lnTo>
                    <a:pt x="171" y="26"/>
                  </a:lnTo>
                  <a:lnTo>
                    <a:pt x="167" y="42"/>
                  </a:lnTo>
                  <a:lnTo>
                    <a:pt x="164" y="59"/>
                  </a:lnTo>
                  <a:lnTo>
                    <a:pt x="0" y="21"/>
                  </a:lnTo>
                  <a:lnTo>
                    <a:pt x="4" y="0"/>
                  </a:lnTo>
                  <a:close/>
                </a:path>
              </a:pathLst>
            </a:custGeom>
            <a:solidFill>
              <a:srgbClr val="003399"/>
            </a:solidFill>
            <a:ln w="9525">
              <a:noFill/>
              <a:round/>
              <a:headEnd/>
              <a:tailEnd/>
            </a:ln>
            <a:effectLst>
              <a:outerShdw blurRad="63500" dist="35921" dir="2700000" algn="ctr" rotWithShape="0">
                <a:srgbClr val="808080">
                  <a:alpha val="74997"/>
                </a:srgbClr>
              </a:outerShdw>
            </a:effectLst>
          </p:spPr>
          <p:txBody>
            <a:bodyPr/>
            <a:lstStyle/>
            <a:p>
              <a:pPr>
                <a:defRPr/>
              </a:pPr>
              <a:endParaRPr lang="en-US" dirty="0">
                <a:solidFill>
                  <a:srgbClr val="FFFF00"/>
                </a:solidFill>
                <a:ea typeface="ＭＳ Ｐゴシック" charset="-128"/>
                <a:cs typeface="ＭＳ Ｐゴシック" charset="-128"/>
              </a:endParaRPr>
            </a:p>
          </p:txBody>
        </p:sp>
        <p:sp>
          <p:nvSpPr>
            <p:cNvPr id="17" name="Freeform 21"/>
            <p:cNvSpPr>
              <a:spLocks/>
            </p:cNvSpPr>
            <p:nvPr/>
          </p:nvSpPr>
          <p:spPr bwMode="auto">
            <a:xfrm>
              <a:off x="-633" y="1547"/>
              <a:ext cx="148" cy="40"/>
            </a:xfrm>
            <a:custGeom>
              <a:avLst/>
              <a:gdLst>
                <a:gd name="T0" fmla="*/ 0 w 333"/>
                <a:gd name="T1" fmla="*/ 0 h 83"/>
                <a:gd name="T2" fmla="*/ 150 w 333"/>
                <a:gd name="T3" fmla="*/ 20 h 83"/>
                <a:gd name="T4" fmla="*/ 152 w 333"/>
                <a:gd name="T5" fmla="*/ 30 h 83"/>
                <a:gd name="T6" fmla="*/ 153 w 333"/>
                <a:gd name="T7" fmla="*/ 40 h 83"/>
                <a:gd name="T8" fmla="*/ 0 w 333"/>
                <a:gd name="T9" fmla="*/ 8 h 83"/>
                <a:gd name="T10" fmla="*/ 0 w 333"/>
                <a:gd name="T11" fmla="*/ 0 h 83"/>
                <a:gd name="T12" fmla="*/ 0 w 333"/>
                <a:gd name="T13" fmla="*/ 0 h 83"/>
                <a:gd name="T14" fmla="*/ 0 60000 65536"/>
                <a:gd name="T15" fmla="*/ 0 60000 65536"/>
                <a:gd name="T16" fmla="*/ 0 60000 65536"/>
                <a:gd name="T17" fmla="*/ 0 60000 65536"/>
                <a:gd name="T18" fmla="*/ 0 60000 65536"/>
                <a:gd name="T19" fmla="*/ 0 60000 65536"/>
                <a:gd name="T20" fmla="*/ 0 60000 65536"/>
                <a:gd name="T21" fmla="*/ 0 w 333"/>
                <a:gd name="T22" fmla="*/ 0 h 83"/>
                <a:gd name="T23" fmla="*/ 333 w 333"/>
                <a:gd name="T24" fmla="*/ 83 h 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3" h="83">
                  <a:moveTo>
                    <a:pt x="0" y="0"/>
                  </a:moveTo>
                  <a:lnTo>
                    <a:pt x="327" y="41"/>
                  </a:lnTo>
                  <a:lnTo>
                    <a:pt x="331" y="62"/>
                  </a:lnTo>
                  <a:lnTo>
                    <a:pt x="333" y="83"/>
                  </a:lnTo>
                  <a:lnTo>
                    <a:pt x="0" y="17"/>
                  </a:lnTo>
                  <a:lnTo>
                    <a:pt x="0" y="0"/>
                  </a:lnTo>
                  <a:close/>
                </a:path>
              </a:pathLst>
            </a:custGeom>
            <a:solidFill>
              <a:srgbClr val="003399"/>
            </a:solidFill>
            <a:ln w="9525">
              <a:noFill/>
              <a:round/>
              <a:headEnd/>
              <a:tailEnd/>
            </a:ln>
            <a:effectLst>
              <a:outerShdw blurRad="63500" dist="35921" dir="2700000" algn="ctr" rotWithShape="0">
                <a:srgbClr val="808080">
                  <a:alpha val="74997"/>
                </a:srgbClr>
              </a:outerShdw>
            </a:effectLst>
          </p:spPr>
          <p:txBody>
            <a:bodyPr/>
            <a:lstStyle/>
            <a:p>
              <a:pPr>
                <a:defRPr/>
              </a:pPr>
              <a:endParaRPr lang="en-US" dirty="0">
                <a:solidFill>
                  <a:srgbClr val="FFFF00"/>
                </a:solidFill>
                <a:ea typeface="ＭＳ Ｐゴシック" charset="-128"/>
                <a:cs typeface="ＭＳ Ｐゴシック" charset="-128"/>
              </a:endParaRPr>
            </a:p>
          </p:txBody>
        </p:sp>
        <p:sp>
          <p:nvSpPr>
            <p:cNvPr id="18" name="Freeform 22"/>
            <p:cNvSpPr>
              <a:spLocks/>
            </p:cNvSpPr>
            <p:nvPr/>
          </p:nvSpPr>
          <p:spPr bwMode="auto">
            <a:xfrm>
              <a:off x="-630" y="1580"/>
              <a:ext cx="126" cy="27"/>
            </a:xfrm>
            <a:custGeom>
              <a:avLst/>
              <a:gdLst>
                <a:gd name="T0" fmla="*/ 8 w 258"/>
                <a:gd name="T1" fmla="*/ 0 h 57"/>
                <a:gd name="T2" fmla="*/ 126 w 258"/>
                <a:gd name="T3" fmla="*/ 17 h 57"/>
                <a:gd name="T4" fmla="*/ 124 w 258"/>
                <a:gd name="T5" fmla="*/ 27 h 57"/>
                <a:gd name="T6" fmla="*/ 0 w 258"/>
                <a:gd name="T7" fmla="*/ 13 h 57"/>
                <a:gd name="T8" fmla="*/ 3 w 258"/>
                <a:gd name="T9" fmla="*/ 7 h 57"/>
                <a:gd name="T10" fmla="*/ 8 w 258"/>
                <a:gd name="T11" fmla="*/ 0 h 57"/>
                <a:gd name="T12" fmla="*/ 8 w 258"/>
                <a:gd name="T13" fmla="*/ 0 h 57"/>
                <a:gd name="T14" fmla="*/ 0 60000 65536"/>
                <a:gd name="T15" fmla="*/ 0 60000 65536"/>
                <a:gd name="T16" fmla="*/ 0 60000 65536"/>
                <a:gd name="T17" fmla="*/ 0 60000 65536"/>
                <a:gd name="T18" fmla="*/ 0 60000 65536"/>
                <a:gd name="T19" fmla="*/ 0 60000 65536"/>
                <a:gd name="T20" fmla="*/ 0 60000 65536"/>
                <a:gd name="T21" fmla="*/ 0 w 258"/>
                <a:gd name="T22" fmla="*/ 0 h 57"/>
                <a:gd name="T23" fmla="*/ 258 w 258"/>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8" h="57">
                  <a:moveTo>
                    <a:pt x="17" y="0"/>
                  </a:moveTo>
                  <a:lnTo>
                    <a:pt x="258" y="36"/>
                  </a:lnTo>
                  <a:lnTo>
                    <a:pt x="254" y="57"/>
                  </a:lnTo>
                  <a:lnTo>
                    <a:pt x="0" y="28"/>
                  </a:lnTo>
                  <a:lnTo>
                    <a:pt x="7" y="15"/>
                  </a:lnTo>
                  <a:lnTo>
                    <a:pt x="17" y="0"/>
                  </a:lnTo>
                  <a:close/>
                </a:path>
              </a:pathLst>
            </a:custGeom>
            <a:solidFill>
              <a:srgbClr val="003399"/>
            </a:solidFill>
            <a:ln w="9525">
              <a:noFill/>
              <a:round/>
              <a:headEnd/>
              <a:tailEnd/>
            </a:ln>
            <a:effectLst>
              <a:outerShdw blurRad="63500" dist="35921" dir="2700000" algn="ctr" rotWithShape="0">
                <a:srgbClr val="808080">
                  <a:alpha val="74997"/>
                </a:srgbClr>
              </a:outerShdw>
            </a:effectLst>
          </p:spPr>
          <p:txBody>
            <a:bodyPr/>
            <a:lstStyle/>
            <a:p>
              <a:pPr>
                <a:defRPr/>
              </a:pPr>
              <a:endParaRPr lang="en-US" dirty="0">
                <a:solidFill>
                  <a:srgbClr val="FFFF00"/>
                </a:solidFill>
                <a:ea typeface="ＭＳ Ｐゴシック" charset="-128"/>
                <a:cs typeface="ＭＳ Ｐゴシック" charset="-128"/>
              </a:endParaRPr>
            </a:p>
          </p:txBody>
        </p:sp>
        <p:sp>
          <p:nvSpPr>
            <p:cNvPr id="19" name="Freeform 23"/>
            <p:cNvSpPr>
              <a:spLocks/>
            </p:cNvSpPr>
            <p:nvPr/>
          </p:nvSpPr>
          <p:spPr bwMode="auto">
            <a:xfrm>
              <a:off x="-553" y="1852"/>
              <a:ext cx="96" cy="36"/>
            </a:xfrm>
            <a:custGeom>
              <a:avLst/>
              <a:gdLst>
                <a:gd name="T0" fmla="*/ 0 w 200"/>
                <a:gd name="T1" fmla="*/ 0 h 76"/>
                <a:gd name="T2" fmla="*/ 96 w 200"/>
                <a:gd name="T3" fmla="*/ 21 h 76"/>
                <a:gd name="T4" fmla="*/ 94 w 200"/>
                <a:gd name="T5" fmla="*/ 27 h 76"/>
                <a:gd name="T6" fmla="*/ 91 w 200"/>
                <a:gd name="T7" fmla="*/ 36 h 76"/>
                <a:gd name="T8" fmla="*/ 1 w 200"/>
                <a:gd name="T9" fmla="*/ 13 h 76"/>
                <a:gd name="T10" fmla="*/ 0 w 200"/>
                <a:gd name="T11" fmla="*/ 0 h 76"/>
                <a:gd name="T12" fmla="*/ 0 w 200"/>
                <a:gd name="T13" fmla="*/ 0 h 76"/>
                <a:gd name="T14" fmla="*/ 0 60000 65536"/>
                <a:gd name="T15" fmla="*/ 0 60000 65536"/>
                <a:gd name="T16" fmla="*/ 0 60000 65536"/>
                <a:gd name="T17" fmla="*/ 0 60000 65536"/>
                <a:gd name="T18" fmla="*/ 0 60000 65536"/>
                <a:gd name="T19" fmla="*/ 0 60000 65536"/>
                <a:gd name="T20" fmla="*/ 0 60000 65536"/>
                <a:gd name="T21" fmla="*/ 0 w 200"/>
                <a:gd name="T22" fmla="*/ 0 h 76"/>
                <a:gd name="T23" fmla="*/ 200 w 200"/>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 h="76">
                  <a:moveTo>
                    <a:pt x="0" y="0"/>
                  </a:moveTo>
                  <a:lnTo>
                    <a:pt x="200" y="44"/>
                  </a:lnTo>
                  <a:lnTo>
                    <a:pt x="196" y="57"/>
                  </a:lnTo>
                  <a:lnTo>
                    <a:pt x="190" y="76"/>
                  </a:lnTo>
                  <a:lnTo>
                    <a:pt x="2" y="27"/>
                  </a:lnTo>
                  <a:lnTo>
                    <a:pt x="0" y="0"/>
                  </a:lnTo>
                  <a:close/>
                </a:path>
              </a:pathLst>
            </a:custGeom>
            <a:solidFill>
              <a:srgbClr val="003399"/>
            </a:solidFill>
            <a:ln w="9525">
              <a:noFill/>
              <a:round/>
              <a:headEnd/>
              <a:tailEnd/>
            </a:ln>
            <a:effectLst>
              <a:outerShdw blurRad="63500" dist="35921" dir="2700000" algn="ctr" rotWithShape="0">
                <a:srgbClr val="808080">
                  <a:alpha val="74997"/>
                </a:srgbClr>
              </a:outerShdw>
            </a:effectLst>
          </p:spPr>
          <p:txBody>
            <a:bodyPr/>
            <a:lstStyle/>
            <a:p>
              <a:pPr>
                <a:defRPr/>
              </a:pPr>
              <a:endParaRPr lang="en-US" dirty="0">
                <a:solidFill>
                  <a:srgbClr val="FFFF00"/>
                </a:solidFill>
                <a:ea typeface="ＭＳ Ｐゴシック" charset="-128"/>
                <a:cs typeface="ＭＳ Ｐゴシック" charset="-128"/>
              </a:endParaRPr>
            </a:p>
          </p:txBody>
        </p:sp>
        <p:sp>
          <p:nvSpPr>
            <p:cNvPr id="20" name="Freeform 24"/>
            <p:cNvSpPr>
              <a:spLocks/>
            </p:cNvSpPr>
            <p:nvPr/>
          </p:nvSpPr>
          <p:spPr bwMode="auto">
            <a:xfrm>
              <a:off x="-578" y="1631"/>
              <a:ext cx="108" cy="31"/>
            </a:xfrm>
            <a:custGeom>
              <a:avLst/>
              <a:gdLst>
                <a:gd name="T0" fmla="*/ 6 w 222"/>
                <a:gd name="T1" fmla="*/ 0 h 67"/>
                <a:gd name="T2" fmla="*/ 108 w 222"/>
                <a:gd name="T3" fmla="*/ 16 h 67"/>
                <a:gd name="T4" fmla="*/ 108 w 222"/>
                <a:gd name="T5" fmla="*/ 22 h 67"/>
                <a:gd name="T6" fmla="*/ 107 w 222"/>
                <a:gd name="T7" fmla="*/ 31 h 67"/>
                <a:gd name="T8" fmla="*/ 0 w 222"/>
                <a:gd name="T9" fmla="*/ 8 h 67"/>
                <a:gd name="T10" fmla="*/ 6 w 222"/>
                <a:gd name="T11" fmla="*/ 0 h 67"/>
                <a:gd name="T12" fmla="*/ 6 w 222"/>
                <a:gd name="T13" fmla="*/ 0 h 67"/>
                <a:gd name="T14" fmla="*/ 0 60000 65536"/>
                <a:gd name="T15" fmla="*/ 0 60000 65536"/>
                <a:gd name="T16" fmla="*/ 0 60000 65536"/>
                <a:gd name="T17" fmla="*/ 0 60000 65536"/>
                <a:gd name="T18" fmla="*/ 0 60000 65536"/>
                <a:gd name="T19" fmla="*/ 0 60000 65536"/>
                <a:gd name="T20" fmla="*/ 0 60000 65536"/>
                <a:gd name="T21" fmla="*/ 0 w 222"/>
                <a:gd name="T22" fmla="*/ 0 h 67"/>
                <a:gd name="T23" fmla="*/ 222 w 22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2" h="67">
                  <a:moveTo>
                    <a:pt x="13" y="0"/>
                  </a:moveTo>
                  <a:lnTo>
                    <a:pt x="222" y="35"/>
                  </a:lnTo>
                  <a:lnTo>
                    <a:pt x="221" y="48"/>
                  </a:lnTo>
                  <a:lnTo>
                    <a:pt x="219" y="67"/>
                  </a:lnTo>
                  <a:lnTo>
                    <a:pt x="0" y="18"/>
                  </a:lnTo>
                  <a:lnTo>
                    <a:pt x="13" y="0"/>
                  </a:lnTo>
                  <a:close/>
                </a:path>
              </a:pathLst>
            </a:custGeom>
            <a:solidFill>
              <a:srgbClr val="003399"/>
            </a:solidFill>
            <a:ln w="9525">
              <a:noFill/>
              <a:round/>
              <a:headEnd/>
              <a:tailEnd/>
            </a:ln>
            <a:effectLst>
              <a:outerShdw blurRad="63500" dist="35921" dir="2700000" algn="ctr" rotWithShape="0">
                <a:srgbClr val="808080">
                  <a:alpha val="74997"/>
                </a:srgbClr>
              </a:outerShdw>
            </a:effectLst>
          </p:spPr>
          <p:txBody>
            <a:bodyPr/>
            <a:lstStyle/>
            <a:p>
              <a:pPr>
                <a:defRPr/>
              </a:pPr>
              <a:endParaRPr lang="en-US" dirty="0">
                <a:solidFill>
                  <a:srgbClr val="FFFF00"/>
                </a:solidFill>
                <a:ea typeface="ＭＳ Ｐゴシック" charset="-128"/>
                <a:cs typeface="ＭＳ Ｐゴシック" charset="-128"/>
              </a:endParaRPr>
            </a:p>
          </p:txBody>
        </p:sp>
      </p:grpSp>
      <p:sp>
        <p:nvSpPr>
          <p:cNvPr id="26" name="Rectangle 3"/>
          <p:cNvSpPr>
            <a:spLocks noGrp="1" noChangeArrowheads="1"/>
          </p:cNvSpPr>
          <p:nvPr>
            <p:ph type="body" sz="half" idx="4294967295"/>
          </p:nvPr>
        </p:nvSpPr>
        <p:spPr bwMode="auto">
          <a:xfrm>
            <a:off x="609606" y="1958984"/>
            <a:ext cx="8081963" cy="43148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2800"/>
              </a:spcBef>
              <a:buClr>
                <a:srgbClr val="336699"/>
              </a:buClr>
              <a:buFont typeface="Arial" charset="0"/>
              <a:buChar char="■"/>
            </a:pPr>
            <a:r>
              <a:rPr lang="en-US" sz="3000" dirty="0">
                <a:latin typeface="Arial" charset="0"/>
                <a:ea typeface="ＭＳ Ｐゴシック" charset="0"/>
                <a:cs typeface="Arial" charset="0"/>
              </a:rPr>
              <a:t>Dr. Tom Sale, Colorado </a:t>
            </a:r>
            <a:r>
              <a:rPr lang="en-US" sz="3000" dirty="0" smtClean="0">
                <a:latin typeface="Arial" charset="0"/>
                <a:ea typeface="ＭＳ Ｐゴシック" charset="0"/>
                <a:cs typeface="Arial" charset="0"/>
              </a:rPr>
              <a:t>State</a:t>
            </a:r>
            <a:endParaRPr lang="en-US" sz="3000" dirty="0">
              <a:latin typeface="Arial" charset="0"/>
              <a:ea typeface="ＭＳ Ｐゴシック" charset="0"/>
              <a:cs typeface="Arial" charset="0"/>
            </a:endParaRPr>
          </a:p>
          <a:p>
            <a:pPr eaLnBrk="1" hangingPunct="1">
              <a:spcBef>
                <a:spcPts val="2800"/>
              </a:spcBef>
              <a:buClr>
                <a:srgbClr val="336699"/>
              </a:buClr>
              <a:buFont typeface="Arial" charset="0"/>
              <a:buChar char="■"/>
            </a:pPr>
            <a:r>
              <a:rPr lang="en-US" sz="3000" dirty="0">
                <a:latin typeface="Arial" charset="0"/>
                <a:ea typeface="ＭＳ Ｐゴシック" charset="0"/>
                <a:cs typeface="Arial" charset="0"/>
              </a:rPr>
              <a:t>Dr. Beth Parker, U. of </a:t>
            </a:r>
            <a:r>
              <a:rPr lang="en-US" sz="3000" dirty="0" smtClean="0">
                <a:latin typeface="Arial" charset="0"/>
                <a:ea typeface="ＭＳ Ｐゴシック" charset="0"/>
                <a:cs typeface="Arial" charset="0"/>
              </a:rPr>
              <a:t>Guelph</a:t>
            </a:r>
            <a:endParaRPr lang="en-US" sz="3000" dirty="0">
              <a:latin typeface="Arial" charset="0"/>
              <a:ea typeface="ＭＳ Ｐゴシック" charset="0"/>
              <a:cs typeface="Arial" charset="0"/>
            </a:endParaRPr>
          </a:p>
          <a:p>
            <a:pPr eaLnBrk="1" hangingPunct="1">
              <a:spcBef>
                <a:spcPts val="2800"/>
              </a:spcBef>
              <a:buClr>
                <a:srgbClr val="336699"/>
              </a:buClr>
              <a:buFont typeface="Arial" charset="0"/>
              <a:buChar char="■"/>
            </a:pPr>
            <a:r>
              <a:rPr lang="en-US" sz="3000" dirty="0" smtClean="0">
                <a:latin typeface="Arial" charset="0"/>
                <a:ea typeface="ＭＳ Ｐゴシック" charset="0"/>
                <a:cs typeface="Arial" charset="0"/>
              </a:rPr>
              <a:t>SERDP/ESTCP</a:t>
            </a:r>
            <a:endParaRPr lang="en-US" sz="3000" dirty="0">
              <a:latin typeface="Arial" charset="0"/>
              <a:ea typeface="ＭＳ Ｐゴシック" charset="0"/>
              <a:cs typeface="Arial" charset="0"/>
            </a:endParaRPr>
          </a:p>
          <a:p>
            <a:pPr eaLnBrk="1" hangingPunct="1">
              <a:spcBef>
                <a:spcPts val="2800"/>
              </a:spcBef>
              <a:buClr>
                <a:srgbClr val="336699"/>
              </a:buClr>
              <a:buFont typeface="Arial" charset="0"/>
              <a:buChar char="■"/>
            </a:pPr>
            <a:r>
              <a:rPr lang="en-US" sz="3000" dirty="0">
                <a:latin typeface="Arial" charset="0"/>
                <a:ea typeface="ＭＳ Ｐゴシック" charset="0"/>
                <a:cs typeface="Arial" charset="0"/>
              </a:rPr>
              <a:t>Schlumberger, </a:t>
            </a:r>
            <a:r>
              <a:rPr lang="en-US" sz="3000" dirty="0" smtClean="0">
                <a:latin typeface="Arial" charset="0"/>
                <a:ea typeface="ＭＳ Ｐゴシック" charset="0"/>
                <a:cs typeface="Arial" charset="0"/>
              </a:rPr>
              <a:t>Geosyntec</a:t>
            </a:r>
            <a:endParaRPr lang="en-US" sz="3000" dirty="0">
              <a:latin typeface="Arial" charset="0"/>
              <a:ea typeface="ＭＳ Ｐゴシック" charset="0"/>
              <a:cs typeface="Arial" charset="0"/>
            </a:endParaRPr>
          </a:p>
          <a:p>
            <a:pPr eaLnBrk="1" hangingPunct="1">
              <a:spcBef>
                <a:spcPts val="2800"/>
              </a:spcBef>
              <a:buClr>
                <a:srgbClr val="336699"/>
              </a:buClr>
              <a:buFont typeface="Arial" charset="0"/>
              <a:buChar char="■"/>
            </a:pPr>
            <a:r>
              <a:rPr lang="en-US" sz="3000" dirty="0">
                <a:latin typeface="Arial" charset="0"/>
                <a:ea typeface="ＭＳ Ｐゴシック" charset="0"/>
                <a:cs typeface="Arial" charset="0"/>
              </a:rPr>
              <a:t>USEPA TIO</a:t>
            </a:r>
            <a:endParaRPr lang="en-US" sz="3000" dirty="0">
              <a:latin typeface="Arial" charset="0"/>
              <a:ea typeface="ＭＳ Ｐゴシック" charset="0"/>
              <a:cs typeface="ＭＳ Ｐゴシック" charset="0"/>
            </a:endParaRPr>
          </a:p>
        </p:txBody>
      </p:sp>
      <p:sp>
        <p:nvSpPr>
          <p:cNvPr id="27" name="Rectangle 5"/>
          <p:cNvSpPr>
            <a:spLocks noChangeArrowheads="1"/>
          </p:cNvSpPr>
          <p:nvPr/>
        </p:nvSpPr>
        <p:spPr bwMode="auto">
          <a:xfrm>
            <a:off x="6654800" y="1663707"/>
            <a:ext cx="1841500" cy="4572000"/>
          </a:xfrm>
          <a:prstGeom prst="rect">
            <a:avLst/>
          </a:prstGeom>
          <a:solidFill>
            <a:srgbClr val="7A9B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pic>
        <p:nvPicPr>
          <p:cNvPr id="28" name="Picture 6" descr="_____bethPortraitWeb"/>
          <p:cNvPicPr>
            <a:picLocks noChangeAspect="1" noChangeArrowheads="1"/>
          </p:cNvPicPr>
          <p:nvPr/>
        </p:nvPicPr>
        <p:blipFill>
          <a:blip r:embed="rId2"/>
          <a:srcRect l="5373" t="4587" r="5373" b="4358"/>
          <a:stretch>
            <a:fillRect/>
          </a:stretch>
        </p:blipFill>
        <p:spPr bwMode="auto">
          <a:xfrm>
            <a:off x="6788160" y="4000501"/>
            <a:ext cx="1560513" cy="2071688"/>
          </a:xfrm>
          <a:prstGeom prst="rect">
            <a:avLst/>
          </a:prstGeom>
          <a:noFill/>
          <a:ln w="9525">
            <a:solidFill>
              <a:srgbClr val="DDDDDD"/>
            </a:solidFill>
            <a:miter lim="800000"/>
            <a:headEnd/>
            <a:tailEnd/>
          </a:ln>
          <a:effectLst>
            <a:outerShdw blurRad="63500" dist="71842" dir="2700000" algn="ctr" rotWithShape="0">
              <a:srgbClr val="224568">
                <a:alpha val="74998"/>
              </a:srgbClr>
            </a:outerShdw>
          </a:effectLst>
        </p:spPr>
      </p:pic>
      <p:pic>
        <p:nvPicPr>
          <p:cNvPr id="29" name="Picture 4" descr="1 Tom at Work"/>
          <p:cNvPicPr>
            <a:picLocks noChangeAspect="1" noChangeArrowheads="1"/>
          </p:cNvPicPr>
          <p:nvPr/>
        </p:nvPicPr>
        <p:blipFill>
          <a:blip r:embed="rId3"/>
          <a:srcRect l="3271"/>
          <a:stretch>
            <a:fillRect/>
          </a:stretch>
        </p:blipFill>
        <p:spPr bwMode="auto">
          <a:xfrm>
            <a:off x="6781811" y="1790708"/>
            <a:ext cx="1565275" cy="1985963"/>
          </a:xfrm>
          <a:prstGeom prst="rect">
            <a:avLst/>
          </a:prstGeom>
          <a:solidFill>
            <a:srgbClr val="336699"/>
          </a:solidFill>
          <a:ln w="9525">
            <a:solidFill>
              <a:srgbClr val="DDDDDD"/>
            </a:solidFill>
            <a:miter lim="800000"/>
            <a:headEnd/>
            <a:tailEnd/>
          </a:ln>
          <a:effectLst>
            <a:outerShdw blurRad="63500" dist="71842" dir="2700000" algn="ctr" rotWithShape="0">
              <a:srgbClr val="224568">
                <a:alpha val="74998"/>
              </a:srgbClr>
            </a:outerShdw>
          </a:effectLst>
        </p:spPr>
      </p:pic>
    </p:spTree>
    <p:extLst>
      <p:ext uri="{BB962C8B-B14F-4D97-AF65-F5344CB8AC3E}">
        <p14:creationId xmlns:p14="http://schemas.microsoft.com/office/powerpoint/2010/main" val="22736873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a:off x="0" y="1901375"/>
            <a:ext cx="9144000" cy="4956629"/>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19" name="Rectangle 18"/>
          <p:cNvSpPr/>
          <p:nvPr/>
        </p:nvSpPr>
        <p:spPr bwMode="auto">
          <a:xfrm>
            <a:off x="145140" y="6386286"/>
            <a:ext cx="4180114" cy="44268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20" name="Rectangle 19"/>
          <p:cNvSpPr/>
          <p:nvPr/>
        </p:nvSpPr>
        <p:spPr bwMode="auto">
          <a:xfrm>
            <a:off x="145144" y="2264232"/>
            <a:ext cx="8882744" cy="41656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grpSp>
        <p:nvGrpSpPr>
          <p:cNvPr id="21" name="Group 5"/>
          <p:cNvGrpSpPr>
            <a:grpSpLocks/>
          </p:cNvGrpSpPr>
          <p:nvPr/>
        </p:nvGrpSpPr>
        <p:grpSpPr bwMode="auto">
          <a:xfrm>
            <a:off x="474218" y="1680714"/>
            <a:ext cx="2806014" cy="408805"/>
            <a:chOff x="293" y="1085"/>
            <a:chExt cx="1389" cy="235"/>
          </a:xfrm>
        </p:grpSpPr>
        <p:sp>
          <p:nvSpPr>
            <p:cNvPr id="22" name="Rectangle 21"/>
            <p:cNvSpPr/>
            <p:nvPr/>
          </p:nvSpPr>
          <p:spPr bwMode="auto">
            <a:xfrm>
              <a:off x="293" y="1108"/>
              <a:ext cx="1222" cy="205"/>
            </a:xfrm>
            <a:prstGeom prst="rect">
              <a:avLst/>
            </a:prstGeom>
            <a:solidFill>
              <a:schemeClr val="bg2">
                <a:lumMod val="75000"/>
              </a:schemeClr>
            </a:solidFill>
            <a:ln w="9525" cap="flat" cmpd="sng" algn="ctr">
              <a:noFill/>
              <a:prstDash val="solid"/>
              <a:round/>
              <a:headEnd type="none" w="med" len="med"/>
              <a:tailEnd type="none" w="med" len="med"/>
            </a:ln>
            <a:effectLst/>
          </p:spPr>
          <p:txBody>
            <a:bodyPr/>
            <a:lstStyle/>
            <a:p>
              <a:pPr>
                <a:defRPr/>
              </a:pPr>
              <a:r>
                <a:rPr lang="en-US" sz="2000" dirty="0">
                  <a:solidFill>
                    <a:srgbClr val="FFFF00"/>
                  </a:solidFill>
                  <a:ea typeface="ＭＳ Ｐゴシック" charset="-128"/>
                  <a:cs typeface="ＭＳ Ｐゴシック" charset="-128"/>
                </a:rPr>
                <a:t> </a:t>
              </a:r>
            </a:p>
          </p:txBody>
        </p:sp>
        <p:sp>
          <p:nvSpPr>
            <p:cNvPr id="23" name="TextBox 49"/>
            <p:cNvSpPr txBox="1">
              <a:spLocks noChangeArrowheads="1"/>
            </p:cNvSpPr>
            <p:nvPr/>
          </p:nvSpPr>
          <p:spPr bwMode="auto">
            <a:xfrm>
              <a:off x="333" y="1085"/>
              <a:ext cx="1349"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US" sz="2000" b="1" dirty="0" smtClean="0">
                  <a:solidFill>
                    <a:srgbClr val="FFFFFF"/>
                  </a:solidFill>
                </a:rPr>
                <a:t>Loading </a:t>
              </a:r>
              <a:r>
                <a:rPr lang="en-US" sz="2000" b="1" dirty="0">
                  <a:solidFill>
                    <a:srgbClr val="FFFFFF"/>
                  </a:solidFill>
                </a:rPr>
                <a:t>Phase</a:t>
              </a:r>
            </a:p>
          </p:txBody>
        </p:sp>
      </p:grpSp>
      <p:sp>
        <p:nvSpPr>
          <p:cNvPr id="24" name="TextBox 8"/>
          <p:cNvSpPr txBox="1">
            <a:spLocks noChangeArrowheads="1"/>
          </p:cNvSpPr>
          <p:nvPr/>
        </p:nvSpPr>
        <p:spPr bwMode="auto">
          <a:xfrm>
            <a:off x="387579" y="6444572"/>
            <a:ext cx="7010400" cy="37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US" sz="1800" b="1" dirty="0">
                <a:solidFill>
                  <a:srgbClr val="000000"/>
                </a:solidFill>
              </a:rPr>
              <a:t>To Download:  www.gsi-net.com</a:t>
            </a:r>
          </a:p>
        </p:txBody>
      </p:sp>
      <p:pic>
        <p:nvPicPr>
          <p:cNvPr id="3788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9" y="2362200"/>
            <a:ext cx="8672512"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3"/>
          <p:cNvSpPr>
            <a:spLocks noChangeArrowheads="1"/>
          </p:cNvSpPr>
          <p:nvPr/>
        </p:nvSpPr>
        <p:spPr bwMode="auto">
          <a:xfrm>
            <a:off x="368300" y="304808"/>
            <a:ext cx="8229600" cy="8771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895350">
              <a:lnSpc>
                <a:spcPct val="85000"/>
              </a:lnSpc>
              <a:tabLst>
                <a:tab pos="285750" algn="l"/>
              </a:tabLst>
            </a:pPr>
            <a:r>
              <a:rPr lang="en-US" sz="3000" b="1" dirty="0">
                <a:solidFill>
                  <a:srgbClr val="1557A7"/>
                </a:solidFill>
                <a:ea typeface="ＭＳ Ｐゴシック" charset="0"/>
                <a:cs typeface="Arial" charset="0"/>
              </a:rPr>
              <a:t>Matrix Diffusion Movie</a:t>
            </a:r>
            <a:br>
              <a:rPr lang="en-US" sz="3000" b="1" dirty="0">
                <a:solidFill>
                  <a:srgbClr val="1557A7"/>
                </a:solidFill>
                <a:ea typeface="ＭＳ Ｐゴシック" charset="0"/>
                <a:cs typeface="Arial" charset="0"/>
              </a:rPr>
            </a:br>
            <a:r>
              <a:rPr lang="en-US" sz="3000" b="1" dirty="0">
                <a:solidFill>
                  <a:srgbClr val="1557A7"/>
                </a:solidFill>
                <a:ea typeface="ＭＳ Ｐゴシック" charset="0"/>
                <a:cs typeface="Arial" charset="0"/>
              </a:rPr>
              <a:t>Doner and Sale, Colorado State University</a:t>
            </a:r>
          </a:p>
        </p:txBody>
      </p:sp>
      <p:sp>
        <p:nvSpPr>
          <p:cNvPr id="231429" name="Line 5"/>
          <p:cNvSpPr>
            <a:spLocks noChangeShapeType="1"/>
          </p:cNvSpPr>
          <p:nvPr/>
        </p:nvSpPr>
        <p:spPr bwMode="auto">
          <a:xfrm>
            <a:off x="469900" y="1270000"/>
            <a:ext cx="8039100"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13"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19</a:t>
            </a:fld>
            <a:endParaRPr lang="en-US" sz="1400" dirty="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922550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a:off x="0" y="1901375"/>
            <a:ext cx="9144000" cy="4956629"/>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20" name="Rectangle 19"/>
          <p:cNvSpPr/>
          <p:nvPr/>
        </p:nvSpPr>
        <p:spPr bwMode="auto">
          <a:xfrm>
            <a:off x="145140" y="6386286"/>
            <a:ext cx="4180114" cy="44268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19" name="Rectangle 18"/>
          <p:cNvSpPr/>
          <p:nvPr/>
        </p:nvSpPr>
        <p:spPr bwMode="auto">
          <a:xfrm>
            <a:off x="145144" y="2264232"/>
            <a:ext cx="8882744" cy="41656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38913" name="Rectangle 3"/>
          <p:cNvSpPr>
            <a:spLocks noGrp="1" noChangeArrowheads="1"/>
          </p:cNvSpPr>
          <p:nvPr>
            <p:ph type="title" idx="4294967295"/>
          </p:nvPr>
        </p:nvSpPr>
        <p:spPr bwMode="auto">
          <a:xfrm>
            <a:off x="368300" y="304808"/>
            <a:ext cx="8229600" cy="8771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895350" eaLnBrk="1" hangingPunct="1">
              <a:lnSpc>
                <a:spcPct val="85000"/>
              </a:lnSpc>
              <a:tabLst>
                <a:tab pos="285750" algn="l"/>
              </a:tabLst>
            </a:pPr>
            <a:r>
              <a:rPr lang="en-US" sz="3000" b="1" kern="1200" dirty="0">
                <a:solidFill>
                  <a:srgbClr val="1557A7"/>
                </a:solidFill>
                <a:latin typeface="Arial" charset="0"/>
                <a:ea typeface="ＭＳ Ｐゴシック" charset="0"/>
                <a:cs typeface="Arial" charset="0"/>
              </a:rPr>
              <a:t>Matrix Diffusion Movie</a:t>
            </a:r>
            <a:br>
              <a:rPr lang="en-US" sz="3000" b="1" kern="1200" dirty="0">
                <a:solidFill>
                  <a:srgbClr val="1557A7"/>
                </a:solidFill>
                <a:latin typeface="Arial" charset="0"/>
                <a:ea typeface="ＭＳ Ｐゴシック" charset="0"/>
                <a:cs typeface="Arial" charset="0"/>
              </a:rPr>
            </a:br>
            <a:r>
              <a:rPr lang="en-US" sz="3000" b="1" kern="1200" dirty="0">
                <a:solidFill>
                  <a:srgbClr val="1557A7"/>
                </a:solidFill>
                <a:latin typeface="Arial" charset="0"/>
                <a:ea typeface="ＭＳ Ｐゴシック" charset="0"/>
                <a:cs typeface="Arial" charset="0"/>
              </a:rPr>
              <a:t>Doner and Sale, Colorado State University</a:t>
            </a: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197" y="2355850"/>
            <a:ext cx="8789987"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2" name="Line 4"/>
          <p:cNvSpPr>
            <a:spLocks noChangeShapeType="1"/>
          </p:cNvSpPr>
          <p:nvPr/>
        </p:nvSpPr>
        <p:spPr bwMode="auto">
          <a:xfrm>
            <a:off x="469900" y="1270000"/>
            <a:ext cx="8039100"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grpSp>
        <p:nvGrpSpPr>
          <p:cNvPr id="38916" name="Group 5"/>
          <p:cNvGrpSpPr>
            <a:grpSpLocks/>
          </p:cNvGrpSpPr>
          <p:nvPr/>
        </p:nvGrpSpPr>
        <p:grpSpPr bwMode="auto">
          <a:xfrm>
            <a:off x="474218" y="1680712"/>
            <a:ext cx="2806014" cy="408805"/>
            <a:chOff x="293" y="1085"/>
            <a:chExt cx="1389" cy="235"/>
          </a:xfrm>
        </p:grpSpPr>
        <p:sp>
          <p:nvSpPr>
            <p:cNvPr id="33" name="Rectangle 32"/>
            <p:cNvSpPr/>
            <p:nvPr/>
          </p:nvSpPr>
          <p:spPr bwMode="auto">
            <a:xfrm>
              <a:off x="293" y="1108"/>
              <a:ext cx="1222" cy="205"/>
            </a:xfrm>
            <a:prstGeom prst="rect">
              <a:avLst/>
            </a:prstGeom>
            <a:solidFill>
              <a:schemeClr val="bg2">
                <a:lumMod val="75000"/>
              </a:schemeClr>
            </a:solidFill>
            <a:ln w="9525" cap="flat" cmpd="sng" algn="ctr">
              <a:noFill/>
              <a:prstDash val="solid"/>
              <a:round/>
              <a:headEnd type="none" w="med" len="med"/>
              <a:tailEnd type="none" w="med" len="med"/>
            </a:ln>
            <a:effectLst/>
          </p:spPr>
          <p:txBody>
            <a:bodyPr/>
            <a:lstStyle/>
            <a:p>
              <a:pPr>
                <a:defRPr/>
              </a:pPr>
              <a:r>
                <a:rPr lang="en-US" sz="2000" dirty="0">
                  <a:solidFill>
                    <a:srgbClr val="FFFF00"/>
                  </a:solidFill>
                  <a:ea typeface="ＭＳ Ｐゴシック" charset="-128"/>
                  <a:cs typeface="ＭＳ Ｐゴシック" charset="-128"/>
                </a:rPr>
                <a:t> </a:t>
              </a:r>
            </a:p>
          </p:txBody>
        </p:sp>
        <p:sp>
          <p:nvSpPr>
            <p:cNvPr id="38920" name="TextBox 49"/>
            <p:cNvSpPr txBox="1">
              <a:spLocks noChangeArrowheads="1"/>
            </p:cNvSpPr>
            <p:nvPr/>
          </p:nvSpPr>
          <p:spPr bwMode="auto">
            <a:xfrm>
              <a:off x="333" y="1085"/>
              <a:ext cx="1349"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US" sz="2000" b="1" dirty="0">
                  <a:solidFill>
                    <a:srgbClr val="FFFFFF"/>
                  </a:solidFill>
                </a:rPr>
                <a:t> Flushing  Phase</a:t>
              </a:r>
            </a:p>
          </p:txBody>
        </p:sp>
      </p:grpSp>
      <p:sp>
        <p:nvSpPr>
          <p:cNvPr id="38918" name="TextBox 8"/>
          <p:cNvSpPr txBox="1">
            <a:spLocks noChangeArrowheads="1"/>
          </p:cNvSpPr>
          <p:nvPr/>
        </p:nvSpPr>
        <p:spPr bwMode="auto">
          <a:xfrm>
            <a:off x="387579" y="6444572"/>
            <a:ext cx="7010400" cy="37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US" sz="1800" b="1" dirty="0">
                <a:solidFill>
                  <a:srgbClr val="000000"/>
                </a:solidFill>
              </a:rPr>
              <a:t>To Download:  www.gsi-net.com</a:t>
            </a:r>
          </a:p>
        </p:txBody>
      </p:sp>
      <p:sp>
        <p:nvSpPr>
          <p:cNvPr id="13"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20</a:t>
            </a:fld>
            <a:endParaRPr lang="en-US" sz="1400" dirty="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12086142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1"/>
          <p:cNvSpPr>
            <a:spLocks noChangeArrowheads="1"/>
          </p:cNvSpPr>
          <p:nvPr/>
        </p:nvSpPr>
        <p:spPr bwMode="auto">
          <a:xfrm>
            <a:off x="762006" y="2327284"/>
            <a:ext cx="7743367" cy="4289425"/>
          </a:xfrm>
          <a:prstGeom prst="rect">
            <a:avLst/>
          </a:prstGeom>
          <a:solidFill>
            <a:srgbClr val="969696"/>
          </a:solidFill>
          <a:ln>
            <a:noFill/>
          </a:ln>
          <a:extLst>
            <a:ext uri="{91240B29-F687-4F45-9708-019B960494DF}">
              <a14:hiddenLine xmlns:a14="http://schemas.microsoft.com/office/drawing/2010/main" w="2857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35" name="Rectangle 21"/>
          <p:cNvSpPr>
            <a:spLocks noChangeArrowheads="1"/>
          </p:cNvSpPr>
          <p:nvPr/>
        </p:nvSpPr>
        <p:spPr bwMode="auto">
          <a:xfrm>
            <a:off x="5268686" y="2525486"/>
            <a:ext cx="2235200" cy="2090057"/>
          </a:xfrm>
          <a:prstGeom prst="rect">
            <a:avLst/>
          </a:prstGeom>
          <a:solidFill>
            <a:schemeClr val="bg2">
              <a:lumMod val="75000"/>
            </a:schemeClr>
          </a:solidFill>
          <a:ln>
            <a:noFill/>
          </a:ln>
          <a:extLst>
            <a:ext uri="{91240B29-F687-4F45-9708-019B960494DF}">
              <a14:hiddenLine xmlns:a14="http://schemas.microsoft.com/office/drawing/2010/main" w="2857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39937" name="Text Box 30"/>
          <p:cNvSpPr txBox="1">
            <a:spLocks noChangeArrowheads="1"/>
          </p:cNvSpPr>
          <p:nvPr/>
        </p:nvSpPr>
        <p:spPr bwMode="auto">
          <a:xfrm>
            <a:off x="761999" y="1193808"/>
            <a:ext cx="7743372" cy="1480127"/>
          </a:xfrm>
          <a:prstGeom prst="rect">
            <a:avLst/>
          </a:prstGeom>
          <a:solidFill>
            <a:srgbClr val="193C8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14300"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marL="174625" eaLnBrk="1" hangingPunct="1"/>
            <a:r>
              <a:rPr lang="en-US" sz="2200" dirty="0" smtClean="0">
                <a:solidFill>
                  <a:srgbClr val="FFFFFF"/>
                </a:solidFill>
              </a:rPr>
              <a:t/>
            </a:r>
            <a:br>
              <a:rPr lang="en-US" sz="2200" dirty="0" smtClean="0">
                <a:solidFill>
                  <a:srgbClr val="FFFFFF"/>
                </a:solidFill>
              </a:rPr>
            </a:br>
            <a:r>
              <a:rPr lang="en-US" sz="2200" dirty="0" smtClean="0">
                <a:solidFill>
                  <a:srgbClr val="FFFFFF"/>
                </a:solidFill>
              </a:rPr>
              <a:t>Matrix diffusion governed </a:t>
            </a:r>
            <a:r>
              <a:rPr lang="en-US" sz="2200" dirty="0">
                <a:solidFill>
                  <a:srgbClr val="FFFFFF"/>
                </a:solidFill>
              </a:rPr>
              <a:t>by concentrations gradients that occur at scales of </a:t>
            </a:r>
            <a:r>
              <a:rPr lang="en-US" sz="2200" i="1" dirty="0"/>
              <a:t>centimeters to millimeters</a:t>
            </a:r>
            <a:r>
              <a:rPr lang="en-US" sz="2200" i="1" dirty="0" smtClean="0"/>
              <a:t>.</a:t>
            </a:r>
          </a:p>
          <a:p>
            <a:pPr eaLnBrk="1" hangingPunct="1"/>
            <a:endParaRPr lang="en-US" sz="2200" i="1" dirty="0"/>
          </a:p>
        </p:txBody>
      </p:sp>
      <p:sp>
        <p:nvSpPr>
          <p:cNvPr id="39939" name="Rectangle 2"/>
          <p:cNvSpPr>
            <a:spLocks noChangeArrowheads="1"/>
          </p:cNvSpPr>
          <p:nvPr/>
        </p:nvSpPr>
        <p:spPr bwMode="auto">
          <a:xfrm>
            <a:off x="3" y="21870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tabLst>
                <a:tab pos="457200" algn="r"/>
                <a:tab pos="2743200" algn="ctr"/>
                <a:tab pos="5486400" algn="r"/>
              </a:tabLst>
            </a:pPr>
            <a:endParaRPr lang="en-US" dirty="0">
              <a:solidFill>
                <a:srgbClr val="FFFF00"/>
              </a:solidFill>
              <a:ea typeface="ＭＳ Ｐゴシック" charset="0"/>
            </a:endParaRPr>
          </a:p>
        </p:txBody>
      </p:sp>
      <p:grpSp>
        <p:nvGrpSpPr>
          <p:cNvPr id="39940" name="Group 5"/>
          <p:cNvGrpSpPr>
            <a:grpSpLocks/>
          </p:cNvGrpSpPr>
          <p:nvPr/>
        </p:nvGrpSpPr>
        <p:grpSpPr bwMode="auto">
          <a:xfrm>
            <a:off x="1116017" y="2533658"/>
            <a:ext cx="6275387" cy="4035425"/>
            <a:chOff x="919" y="1700"/>
            <a:chExt cx="3953" cy="2542"/>
          </a:xfrm>
        </p:grpSpPr>
        <p:pic>
          <p:nvPicPr>
            <p:cNvPr id="39944" name="Picture 6" descr="1111_ImaGES_green_photo"/>
            <p:cNvPicPr>
              <a:picLocks noChangeAspect="1" noChangeArrowheads="1"/>
            </p:cNvPicPr>
            <p:nvPr/>
          </p:nvPicPr>
          <p:blipFill>
            <a:blip r:embed="rId2" cstate="print">
              <a:extLst>
                <a:ext uri="{28A0092B-C50C-407E-A947-70E740481C1C}">
                  <a14:useLocalDpi xmlns:a14="http://schemas.microsoft.com/office/drawing/2010/main" val="0"/>
                </a:ext>
              </a:extLst>
            </a:blip>
            <a:srcRect t="6250"/>
            <a:stretch>
              <a:fillRect/>
            </a:stretch>
          </p:blipFill>
          <p:spPr bwMode="auto">
            <a:xfrm>
              <a:off x="919" y="2088"/>
              <a:ext cx="2526" cy="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45" name="Group 7"/>
            <p:cNvGrpSpPr>
              <a:grpSpLocks/>
            </p:cNvGrpSpPr>
            <p:nvPr/>
          </p:nvGrpSpPr>
          <p:grpSpPr bwMode="auto">
            <a:xfrm>
              <a:off x="1323" y="2229"/>
              <a:ext cx="1765" cy="1724"/>
              <a:chOff x="1200" y="624"/>
              <a:chExt cx="3496" cy="3009"/>
            </a:xfrm>
          </p:grpSpPr>
          <p:sp>
            <p:nvSpPr>
              <p:cNvPr id="39951" name="Line 8"/>
              <p:cNvSpPr>
                <a:spLocks noChangeShapeType="1"/>
              </p:cNvSpPr>
              <p:nvPr/>
            </p:nvSpPr>
            <p:spPr bwMode="auto">
              <a:xfrm>
                <a:off x="3264" y="3504"/>
                <a:ext cx="1432" cy="0"/>
              </a:xfrm>
              <a:prstGeom prst="line">
                <a:avLst/>
              </a:prstGeom>
              <a:noFill/>
              <a:ln w="9525">
                <a:solidFill>
                  <a:schemeClr val="bg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solidFill>
                    <a:srgbClr val="FFFF00"/>
                  </a:solidFill>
                  <a:ea typeface="ＭＳ Ｐゴシック" charset="0"/>
                </a:endParaRPr>
              </a:p>
            </p:txBody>
          </p:sp>
          <p:sp>
            <p:nvSpPr>
              <p:cNvPr id="39952" name="Text Box 9"/>
              <p:cNvSpPr txBox="1">
                <a:spLocks noChangeArrowheads="1"/>
              </p:cNvSpPr>
              <p:nvPr/>
            </p:nvSpPr>
            <p:spPr bwMode="auto">
              <a:xfrm>
                <a:off x="2713" y="3408"/>
                <a:ext cx="933"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spcBef>
                    <a:spcPct val="50000"/>
                  </a:spcBef>
                </a:pPr>
                <a:r>
                  <a:rPr lang="en-US" sz="700" dirty="0">
                    <a:solidFill>
                      <a:srgbClr val="FFFFFF"/>
                    </a:solidFill>
                    <a:latin typeface="Arial Unicode MS" charset="0"/>
                  </a:rPr>
                  <a:t>107 cm</a:t>
                </a:r>
              </a:p>
            </p:txBody>
          </p:sp>
          <p:sp>
            <p:nvSpPr>
              <p:cNvPr id="39953" name="Line 10"/>
              <p:cNvSpPr>
                <a:spLocks noChangeShapeType="1"/>
              </p:cNvSpPr>
              <p:nvPr/>
            </p:nvSpPr>
            <p:spPr bwMode="auto">
              <a:xfrm>
                <a:off x="3961" y="1920"/>
                <a:ext cx="0" cy="1541"/>
              </a:xfrm>
              <a:prstGeom prst="line">
                <a:avLst/>
              </a:prstGeom>
              <a:noFill/>
              <a:ln w="9525">
                <a:solidFill>
                  <a:schemeClr val="bg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solidFill>
                    <a:srgbClr val="FFFF00"/>
                  </a:solidFill>
                  <a:ea typeface="ＭＳ Ｐゴシック" charset="0"/>
                </a:endParaRPr>
              </a:p>
            </p:txBody>
          </p:sp>
          <p:sp>
            <p:nvSpPr>
              <p:cNvPr id="39954" name="Text Box 11"/>
              <p:cNvSpPr txBox="1">
                <a:spLocks noChangeArrowheads="1"/>
              </p:cNvSpPr>
              <p:nvPr/>
            </p:nvSpPr>
            <p:spPr bwMode="auto">
              <a:xfrm>
                <a:off x="3721" y="1729"/>
                <a:ext cx="725"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spcBef>
                    <a:spcPct val="50000"/>
                  </a:spcBef>
                </a:pPr>
                <a:r>
                  <a:rPr lang="en-US" sz="800" dirty="0">
                    <a:solidFill>
                      <a:srgbClr val="FFFFFF"/>
                    </a:solidFill>
                    <a:latin typeface="Arial Unicode MS" charset="0"/>
                  </a:rPr>
                  <a:t>84 cm</a:t>
                </a:r>
              </a:p>
            </p:txBody>
          </p:sp>
          <p:sp>
            <p:nvSpPr>
              <p:cNvPr id="39955" name="Text Box 12"/>
              <p:cNvSpPr txBox="1">
                <a:spLocks noChangeArrowheads="1"/>
              </p:cNvSpPr>
              <p:nvPr/>
            </p:nvSpPr>
            <p:spPr bwMode="auto">
              <a:xfrm>
                <a:off x="2276" y="1098"/>
                <a:ext cx="384"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r>
                  <a:rPr lang="en-US" sz="1400" dirty="0">
                    <a:solidFill>
                      <a:srgbClr val="FFFFFF"/>
                    </a:solidFill>
                    <a:latin typeface="Verdana" charset="0"/>
                  </a:rPr>
                  <a:t>A</a:t>
                </a:r>
              </a:p>
            </p:txBody>
          </p:sp>
          <p:sp>
            <p:nvSpPr>
              <p:cNvPr id="39956" name="Text Box 13"/>
              <p:cNvSpPr txBox="1">
                <a:spLocks noChangeArrowheads="1"/>
              </p:cNvSpPr>
              <p:nvPr/>
            </p:nvSpPr>
            <p:spPr bwMode="auto">
              <a:xfrm>
                <a:off x="2539" y="1896"/>
                <a:ext cx="23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r>
                  <a:rPr lang="en-US" sz="1400" dirty="0">
                    <a:solidFill>
                      <a:srgbClr val="FFFFFF"/>
                    </a:solidFill>
                    <a:latin typeface="Verdana" charset="0"/>
                  </a:rPr>
                  <a:t>B</a:t>
                </a:r>
              </a:p>
            </p:txBody>
          </p:sp>
          <p:sp>
            <p:nvSpPr>
              <p:cNvPr id="39957" name="Text Box 14"/>
              <p:cNvSpPr txBox="1">
                <a:spLocks noChangeArrowheads="1"/>
              </p:cNvSpPr>
              <p:nvPr/>
            </p:nvSpPr>
            <p:spPr bwMode="auto">
              <a:xfrm>
                <a:off x="3286" y="2440"/>
                <a:ext cx="386"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r>
                  <a:rPr lang="en-US" sz="1400" dirty="0">
                    <a:solidFill>
                      <a:srgbClr val="FFFFFF"/>
                    </a:solidFill>
                    <a:latin typeface="Verdana" charset="0"/>
                  </a:rPr>
                  <a:t>C</a:t>
                </a:r>
              </a:p>
            </p:txBody>
          </p:sp>
          <p:sp>
            <p:nvSpPr>
              <p:cNvPr id="39958" name="Text Box 15"/>
              <p:cNvSpPr txBox="1">
                <a:spLocks noChangeArrowheads="1"/>
              </p:cNvSpPr>
              <p:nvPr/>
            </p:nvSpPr>
            <p:spPr bwMode="auto">
              <a:xfrm>
                <a:off x="2042" y="2791"/>
                <a:ext cx="402"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r>
                  <a:rPr lang="en-US" sz="1400" dirty="0">
                    <a:solidFill>
                      <a:srgbClr val="FFFFFF"/>
                    </a:solidFill>
                    <a:latin typeface="Verdana" charset="0"/>
                  </a:rPr>
                  <a:t>D</a:t>
                </a:r>
              </a:p>
            </p:txBody>
          </p:sp>
          <p:sp>
            <p:nvSpPr>
              <p:cNvPr id="39959" name="Line 16"/>
              <p:cNvSpPr>
                <a:spLocks noChangeShapeType="1"/>
              </p:cNvSpPr>
              <p:nvPr/>
            </p:nvSpPr>
            <p:spPr bwMode="auto">
              <a:xfrm>
                <a:off x="1208" y="826"/>
                <a:ext cx="950" cy="0"/>
              </a:xfrm>
              <a:prstGeom prst="line">
                <a:avLst/>
              </a:prstGeom>
              <a:noFill/>
              <a:ln w="15875">
                <a:solidFill>
                  <a:schemeClr val="bg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solidFill>
                    <a:srgbClr val="FFFF00"/>
                  </a:solidFill>
                  <a:ea typeface="ＭＳ Ｐゴシック" charset="0"/>
                </a:endParaRPr>
              </a:p>
            </p:txBody>
          </p:sp>
          <p:sp>
            <p:nvSpPr>
              <p:cNvPr id="39960" name="Line 17"/>
              <p:cNvSpPr>
                <a:spLocks noChangeShapeType="1"/>
              </p:cNvSpPr>
              <p:nvPr/>
            </p:nvSpPr>
            <p:spPr bwMode="auto">
              <a:xfrm flipH="1" flipV="1">
                <a:off x="3961" y="624"/>
                <a:ext cx="1" cy="1093"/>
              </a:xfrm>
              <a:prstGeom prst="line">
                <a:avLst/>
              </a:prstGeom>
              <a:noFill/>
              <a:ln w="9525">
                <a:solidFill>
                  <a:schemeClr val="bg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solidFill>
                    <a:srgbClr val="FFFF00"/>
                  </a:solidFill>
                  <a:ea typeface="ＭＳ Ｐゴシック" charset="0"/>
                </a:endParaRPr>
              </a:p>
            </p:txBody>
          </p:sp>
          <p:sp>
            <p:nvSpPr>
              <p:cNvPr id="39961" name="Line 18"/>
              <p:cNvSpPr>
                <a:spLocks noChangeShapeType="1"/>
              </p:cNvSpPr>
              <p:nvPr/>
            </p:nvSpPr>
            <p:spPr bwMode="auto">
              <a:xfrm flipH="1">
                <a:off x="1200" y="3519"/>
                <a:ext cx="1432" cy="0"/>
              </a:xfrm>
              <a:prstGeom prst="line">
                <a:avLst/>
              </a:prstGeom>
              <a:noFill/>
              <a:ln w="9525">
                <a:solidFill>
                  <a:schemeClr val="bg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dirty="0">
                  <a:solidFill>
                    <a:srgbClr val="FFFF00"/>
                  </a:solidFill>
                  <a:ea typeface="ＭＳ Ｐゴシック" charset="0"/>
                </a:endParaRPr>
              </a:p>
            </p:txBody>
          </p:sp>
        </p:grpSp>
        <p:sp>
          <p:nvSpPr>
            <p:cNvPr id="39946" name="Text Box 19"/>
            <p:cNvSpPr txBox="1">
              <a:spLocks noChangeArrowheads="1"/>
            </p:cNvSpPr>
            <p:nvPr/>
          </p:nvSpPr>
          <p:spPr bwMode="auto">
            <a:xfrm>
              <a:off x="1840" y="3990"/>
              <a:ext cx="751" cy="252"/>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r>
                <a:rPr lang="en-US" sz="2000" dirty="0">
                  <a:solidFill>
                    <a:srgbClr val="FFFFFF"/>
                  </a:solidFill>
                  <a:latin typeface="Verdana" charset="0"/>
                </a:rPr>
                <a:t>Day 28 </a:t>
              </a:r>
            </a:p>
          </p:txBody>
        </p:sp>
        <p:pic>
          <p:nvPicPr>
            <p:cNvPr id="39947" name="Picture 21" descr="Picture 084 - red out - cropp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4" y="1700"/>
              <a:ext cx="1357" cy="1200"/>
            </a:xfrm>
            <a:prstGeom prst="rect">
              <a:avLst/>
            </a:prstGeom>
            <a:noFill/>
            <a:ln w="38100">
              <a:solidFill>
                <a:srgbClr val="F7E289"/>
              </a:solidFill>
              <a:miter lim="800000"/>
              <a:headEnd/>
              <a:tailEnd/>
            </a:ln>
            <a:extLst>
              <a:ext uri="{909E8E84-426E-40DD-AFC4-6F175D3DCCD1}">
                <a14:hiddenFill xmlns:a14="http://schemas.microsoft.com/office/drawing/2010/main">
                  <a:solidFill>
                    <a:srgbClr val="FFFFFF"/>
                  </a:solidFill>
                </a14:hiddenFill>
              </a:ext>
            </a:extLst>
          </p:spPr>
        </p:pic>
        <p:sp>
          <p:nvSpPr>
            <p:cNvPr id="39948" name="Rectangle 23"/>
            <p:cNvSpPr>
              <a:spLocks noChangeArrowheads="1"/>
            </p:cNvSpPr>
            <p:nvPr/>
          </p:nvSpPr>
          <p:spPr bwMode="auto">
            <a:xfrm>
              <a:off x="1856" y="3357"/>
              <a:ext cx="388" cy="330"/>
            </a:xfrm>
            <a:prstGeom prst="rect">
              <a:avLst/>
            </a:prstGeom>
            <a:noFill/>
            <a:ln w="28575">
              <a:solidFill>
                <a:srgbClr val="F7E28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srgbClr val="FFFF00"/>
                </a:solidFill>
                <a:ea typeface="ＭＳ Ｐゴシック" charset="0"/>
              </a:endParaRPr>
            </a:p>
          </p:txBody>
        </p:sp>
        <p:sp>
          <p:nvSpPr>
            <p:cNvPr id="39949" name="Line 24"/>
            <p:cNvSpPr>
              <a:spLocks noChangeShapeType="1"/>
            </p:cNvSpPr>
            <p:nvPr/>
          </p:nvSpPr>
          <p:spPr bwMode="auto">
            <a:xfrm flipV="1">
              <a:off x="1856" y="1707"/>
              <a:ext cx="1650" cy="1650"/>
            </a:xfrm>
            <a:prstGeom prst="line">
              <a:avLst/>
            </a:prstGeom>
            <a:noFill/>
            <a:ln w="28575">
              <a:solidFill>
                <a:srgbClr val="F7E289"/>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39950" name="Line 26"/>
            <p:cNvSpPr>
              <a:spLocks noChangeShapeType="1"/>
            </p:cNvSpPr>
            <p:nvPr/>
          </p:nvSpPr>
          <p:spPr bwMode="auto">
            <a:xfrm flipV="1">
              <a:off x="2244" y="2892"/>
              <a:ext cx="2628" cy="795"/>
            </a:xfrm>
            <a:prstGeom prst="line">
              <a:avLst/>
            </a:prstGeom>
            <a:noFill/>
            <a:ln w="28575">
              <a:solidFill>
                <a:srgbClr val="F7E289"/>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grpSp>
      <p:sp>
        <p:nvSpPr>
          <p:cNvPr id="39941" name="Rectangle 2"/>
          <p:cNvSpPr txBox="1">
            <a:spLocks noChangeArrowheads="1"/>
          </p:cNvSpPr>
          <p:nvPr/>
        </p:nvSpPr>
        <p:spPr bwMode="auto">
          <a:xfrm>
            <a:off x="673100" y="317507"/>
            <a:ext cx="6807200" cy="9294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defTabSz="895350" eaLnBrk="1" hangingPunct="1">
              <a:lnSpc>
                <a:spcPct val="85000"/>
              </a:lnSpc>
              <a:tabLst>
                <a:tab pos="285750" algn="l"/>
              </a:tabLst>
              <a:defRPr sz="3200" b="1">
                <a:solidFill>
                  <a:srgbClr val="1557A7"/>
                </a:solidFill>
                <a:cs typeface="Arial" charset="0"/>
              </a:defRPr>
            </a:lvl1pPr>
            <a:lvl2pPr eaLnBrk="0" hangingPunct="0">
              <a:defRPr sz="4400">
                <a:latin typeface="Arial Narrow" pitchFamily="-106" charset="0"/>
                <a:ea typeface="ＭＳ Ｐゴシック" pitchFamily="-65" charset="-128"/>
                <a:cs typeface="ＭＳ Ｐゴシック" pitchFamily="-65" charset="-128"/>
              </a:defRPr>
            </a:lvl2pPr>
            <a:lvl3pPr eaLnBrk="0" hangingPunct="0">
              <a:defRPr sz="4400">
                <a:latin typeface="Arial Narrow" pitchFamily="-106" charset="0"/>
                <a:ea typeface="ＭＳ Ｐゴシック" pitchFamily="-65" charset="-128"/>
                <a:cs typeface="ＭＳ Ｐゴシック" pitchFamily="-65" charset="-128"/>
              </a:defRPr>
            </a:lvl3pPr>
            <a:lvl4pPr eaLnBrk="0" hangingPunct="0">
              <a:defRPr sz="4400">
                <a:latin typeface="Arial Narrow" pitchFamily="-106" charset="0"/>
                <a:ea typeface="ＭＳ Ｐゴシック" pitchFamily="-65" charset="-128"/>
                <a:cs typeface="ＭＳ Ｐゴシック" pitchFamily="-65" charset="-128"/>
              </a:defRPr>
            </a:lvl4pPr>
            <a:lvl5pPr eaLnBrk="0" hangingPunct="0">
              <a:defRPr sz="4400">
                <a:latin typeface="Arial Narrow" pitchFamily="-106" charset="0"/>
                <a:ea typeface="ＭＳ Ｐゴシック" pitchFamily="-65" charset="-128"/>
                <a:cs typeface="ＭＳ Ｐゴシック" pitchFamily="-65" charset="-128"/>
              </a:defRPr>
            </a:lvl5pPr>
            <a:lvl6pPr marL="457200" fontAlgn="base">
              <a:spcBef>
                <a:spcPct val="0"/>
              </a:spcBef>
              <a:spcAft>
                <a:spcPct val="0"/>
              </a:spcAft>
              <a:defRPr sz="4400">
                <a:latin typeface="Arial Narrow" pitchFamily="-106" charset="0"/>
              </a:defRPr>
            </a:lvl6pPr>
            <a:lvl7pPr marL="914400" fontAlgn="base">
              <a:spcBef>
                <a:spcPct val="0"/>
              </a:spcBef>
              <a:spcAft>
                <a:spcPct val="0"/>
              </a:spcAft>
              <a:defRPr sz="4400">
                <a:latin typeface="Arial Narrow" pitchFamily="-106" charset="0"/>
              </a:defRPr>
            </a:lvl7pPr>
            <a:lvl8pPr marL="1371600" fontAlgn="base">
              <a:spcBef>
                <a:spcPct val="0"/>
              </a:spcBef>
              <a:spcAft>
                <a:spcPct val="0"/>
              </a:spcAft>
              <a:defRPr sz="4400">
                <a:latin typeface="Arial Narrow" pitchFamily="-106" charset="0"/>
              </a:defRPr>
            </a:lvl8pPr>
            <a:lvl9pPr marL="1828800" fontAlgn="base">
              <a:spcBef>
                <a:spcPct val="0"/>
              </a:spcBef>
              <a:spcAft>
                <a:spcPct val="0"/>
              </a:spcAft>
              <a:defRPr sz="4400">
                <a:latin typeface="Arial Narrow" pitchFamily="-106" charset="0"/>
              </a:defRPr>
            </a:lvl9pPr>
          </a:lstStyle>
          <a:p>
            <a:r>
              <a:rPr lang="en-US" dirty="0">
                <a:ea typeface="ＭＳ Ｐゴシック" charset="0"/>
              </a:rPr>
              <a:t>Key Point – Matrix Diffusion is a </a:t>
            </a:r>
            <a:br>
              <a:rPr lang="en-US" dirty="0">
                <a:ea typeface="ＭＳ Ｐゴシック" charset="0"/>
              </a:rPr>
            </a:br>
            <a:r>
              <a:rPr lang="en-US" dirty="0">
                <a:ea typeface="ＭＳ Ｐゴシック" charset="0"/>
              </a:rPr>
              <a:t>Small Scale Phenomena</a:t>
            </a:r>
          </a:p>
        </p:txBody>
      </p:sp>
      <p:sp>
        <p:nvSpPr>
          <p:cNvPr id="233497" name="Line 25"/>
          <p:cNvSpPr>
            <a:spLocks noChangeShapeType="1"/>
          </p:cNvSpPr>
          <p:nvPr/>
        </p:nvSpPr>
        <p:spPr bwMode="auto">
          <a:xfrm>
            <a:off x="749301" y="1231900"/>
            <a:ext cx="7733928"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28"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21</a:t>
            </a:fld>
            <a:endParaRPr lang="en-US" sz="1400" dirty="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16471417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30"/>
          <p:cNvSpPr>
            <a:spLocks noChangeArrowheads="1"/>
          </p:cNvSpPr>
          <p:nvPr/>
        </p:nvSpPr>
        <p:spPr bwMode="auto">
          <a:xfrm>
            <a:off x="0" y="3"/>
            <a:ext cx="9144000" cy="6858000"/>
          </a:xfrm>
          <a:prstGeom prst="rect">
            <a:avLst/>
          </a:prstGeom>
          <a:solidFill>
            <a:srgbClr val="2952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pic>
        <p:nvPicPr>
          <p:cNvPr id="4198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152408"/>
            <a:ext cx="8705850" cy="6467475"/>
          </a:xfrm>
          <a:prstGeom prst="rect">
            <a:avLst/>
          </a:prstGeom>
          <a:solidFill>
            <a:srgbClr val="C0C0C0"/>
          </a:solidFill>
          <a:ln w="19050">
            <a:solidFill>
              <a:schemeClr val="tx1"/>
            </a:solidFill>
            <a:miter lim="800000"/>
            <a:headEnd/>
            <a:tailEnd/>
          </a:ln>
        </p:spPr>
      </p:pic>
      <p:sp>
        <p:nvSpPr>
          <p:cNvPr id="29699" name="Text Box 3"/>
          <p:cNvSpPr txBox="1">
            <a:spLocks noChangeArrowheads="1"/>
          </p:cNvSpPr>
          <p:nvPr/>
        </p:nvSpPr>
        <p:spPr bwMode="auto">
          <a:xfrm>
            <a:off x="407989" y="327033"/>
            <a:ext cx="3668712" cy="625475"/>
          </a:xfrm>
          <a:prstGeom prst="rect">
            <a:avLst/>
          </a:prstGeom>
          <a:solidFill>
            <a:schemeClr val="accent5"/>
          </a:solidFill>
          <a:ln w="9525" cap="flat" cmpd="sng" algn="ctr">
            <a:noFill/>
            <a:prstDash val="solid"/>
            <a:round/>
            <a:headEnd type="none" w="med" len="med"/>
            <a:tailEnd type="none" w="med" len="med"/>
          </a:ln>
          <a:effectLst/>
        </p:spPr>
        <p:txBody>
          <a:bodyPr/>
          <a:lstStyle>
            <a:lvl1pPr eaLnBrk="0" hangingPunct="0">
              <a:defRPr sz="2400">
                <a:solidFill>
                  <a:srgbClr val="FFFF00"/>
                </a:solidFill>
                <a:latin typeface="Arial" charset="0"/>
                <a:ea typeface="ＭＳ Ｐゴシック" charset="0"/>
                <a:cs typeface="ＭＳ Ｐゴシック" charset="0"/>
              </a:defRPr>
            </a:lvl1pPr>
            <a:lvl2pPr marL="37931725" indent="-37474525" eaLnBrk="0" hangingPunct="0">
              <a:defRPr sz="2400">
                <a:solidFill>
                  <a:srgbClr val="FFFF00"/>
                </a:solidFill>
                <a:latin typeface="Arial" charset="0"/>
                <a:ea typeface="ＭＳ Ｐゴシック" charset="0"/>
              </a:defRPr>
            </a:lvl2pPr>
            <a:lvl3pPr eaLnBrk="0" hangingPunct="0">
              <a:defRPr sz="2400">
                <a:solidFill>
                  <a:srgbClr val="FFFF00"/>
                </a:solidFill>
                <a:latin typeface="Arial" charset="0"/>
                <a:ea typeface="ＭＳ Ｐゴシック" charset="0"/>
              </a:defRPr>
            </a:lvl3pPr>
            <a:lvl4pPr eaLnBrk="0" hangingPunct="0">
              <a:defRPr sz="2400">
                <a:solidFill>
                  <a:srgbClr val="FFFF00"/>
                </a:solidFill>
                <a:latin typeface="Arial" charset="0"/>
                <a:ea typeface="ＭＳ Ｐゴシック" charset="0"/>
              </a:defRPr>
            </a:lvl4pPr>
            <a:lvl5pPr eaLnBrk="0" hangingPunct="0">
              <a:defRPr sz="2400">
                <a:solidFill>
                  <a:srgbClr val="FFFF00"/>
                </a:solidFill>
                <a:latin typeface="Arial" charset="0"/>
                <a:ea typeface="ＭＳ Ｐゴシック" charset="0"/>
              </a:defRPr>
            </a:lvl5pPr>
            <a:lvl6pPr marL="457200" eaLnBrk="0" fontAlgn="base" hangingPunct="0">
              <a:spcBef>
                <a:spcPct val="0"/>
              </a:spcBef>
              <a:spcAft>
                <a:spcPct val="0"/>
              </a:spcAft>
              <a:defRPr sz="2400">
                <a:solidFill>
                  <a:srgbClr val="FFFF00"/>
                </a:solidFill>
                <a:latin typeface="Arial" charset="0"/>
                <a:ea typeface="ＭＳ Ｐゴシック" charset="0"/>
              </a:defRPr>
            </a:lvl6pPr>
            <a:lvl7pPr marL="914400" eaLnBrk="0" fontAlgn="base" hangingPunct="0">
              <a:spcBef>
                <a:spcPct val="0"/>
              </a:spcBef>
              <a:spcAft>
                <a:spcPct val="0"/>
              </a:spcAft>
              <a:defRPr sz="2400">
                <a:solidFill>
                  <a:srgbClr val="FFFF00"/>
                </a:solidFill>
                <a:latin typeface="Arial" charset="0"/>
                <a:ea typeface="ＭＳ Ｐゴシック" charset="0"/>
              </a:defRPr>
            </a:lvl7pPr>
            <a:lvl8pPr marL="1371600" eaLnBrk="0" fontAlgn="base" hangingPunct="0">
              <a:spcBef>
                <a:spcPct val="0"/>
              </a:spcBef>
              <a:spcAft>
                <a:spcPct val="0"/>
              </a:spcAft>
              <a:defRPr sz="2400">
                <a:solidFill>
                  <a:srgbClr val="FFFF00"/>
                </a:solidFill>
                <a:latin typeface="Arial" charset="0"/>
                <a:ea typeface="ＭＳ Ｐゴシック" charset="0"/>
              </a:defRPr>
            </a:lvl8pPr>
            <a:lvl9pPr marL="18288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defRPr/>
            </a:pPr>
            <a:r>
              <a:rPr lang="en-US" sz="3200" b="1" dirty="0" smtClean="0">
                <a:solidFill>
                  <a:srgbClr val="29527B"/>
                </a:solidFill>
              </a:rPr>
              <a:t> Connecticut Site</a:t>
            </a:r>
            <a:endParaRPr lang="en-CA" sz="3200" b="1" dirty="0" smtClean="0">
              <a:solidFill>
                <a:srgbClr val="29527B"/>
              </a:solidFill>
            </a:endParaRPr>
          </a:p>
        </p:txBody>
      </p:sp>
      <p:sp>
        <p:nvSpPr>
          <p:cNvPr id="41987" name="Text Box 4"/>
          <p:cNvSpPr txBox="1">
            <a:spLocks noChangeArrowheads="1"/>
          </p:cNvSpPr>
          <p:nvPr/>
        </p:nvSpPr>
        <p:spPr bwMode="auto">
          <a:xfrm>
            <a:off x="5582379" y="2519371"/>
            <a:ext cx="966932" cy="646331"/>
          </a:xfrm>
          <a:prstGeom prst="rect">
            <a:avLst/>
          </a:prstGeom>
          <a:solidFill>
            <a:srgbClr val="BBE0E3">
              <a:alpha val="81175"/>
            </a:srgbClr>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algn="ctr" eaLnBrk="1" hangingPunct="1"/>
            <a:r>
              <a:rPr lang="en-US" sz="1800" b="1" dirty="0">
                <a:solidFill>
                  <a:srgbClr val="C00000"/>
                </a:solidFill>
              </a:rPr>
              <a:t>Source</a:t>
            </a:r>
          </a:p>
          <a:p>
            <a:pPr algn="ctr" eaLnBrk="1" hangingPunct="1"/>
            <a:r>
              <a:rPr lang="en-US" sz="1800" b="1" dirty="0">
                <a:solidFill>
                  <a:srgbClr val="C00000"/>
                </a:solidFill>
              </a:rPr>
              <a:t>Zone</a:t>
            </a:r>
            <a:endParaRPr lang="en-CA" sz="1800" b="1" dirty="0">
              <a:solidFill>
                <a:srgbClr val="C00000"/>
              </a:solidFill>
            </a:endParaRPr>
          </a:p>
        </p:txBody>
      </p:sp>
      <p:sp>
        <p:nvSpPr>
          <p:cNvPr id="41988" name="Oval 5"/>
          <p:cNvSpPr>
            <a:spLocks noChangeArrowheads="1"/>
          </p:cNvSpPr>
          <p:nvPr/>
        </p:nvSpPr>
        <p:spPr bwMode="auto">
          <a:xfrm>
            <a:off x="4513947" y="2928938"/>
            <a:ext cx="496212" cy="488950"/>
          </a:xfrm>
          <a:prstGeom prst="ellipse">
            <a:avLst/>
          </a:prstGeom>
          <a:solidFill>
            <a:srgbClr val="993300"/>
          </a:solidFill>
          <a:ln w="19050">
            <a:solidFill>
              <a:schemeClr val="bg2">
                <a:lumMod val="20000"/>
                <a:lumOff val="80000"/>
              </a:schemeClr>
            </a:solidFill>
            <a:round/>
            <a:headEnd/>
            <a:tailEnd/>
          </a:ln>
          <a:effectLst>
            <a:outerShdw blurRad="50800" dist="38100" dir="2700000" algn="tl" rotWithShape="0">
              <a:prstClr val="black">
                <a:alpha val="40000"/>
              </a:prstClr>
            </a:outerShdw>
          </a:effectLst>
        </p:spPr>
        <p:txBody>
          <a:bodyPr wrap="square" lIns="92075" tIns="46038" rIns="92075" bIns="46038" anchor="ctr">
            <a:spAutoFit/>
          </a:bodyPr>
          <a:lstStyle/>
          <a:p>
            <a:pPr algn="ctr"/>
            <a:endParaRPr lang="en-US" sz="1600" dirty="0">
              <a:solidFill>
                <a:srgbClr val="FFFF00"/>
              </a:solidFill>
              <a:ea typeface="ＭＳ Ｐゴシック" charset="0"/>
            </a:endParaRPr>
          </a:p>
        </p:txBody>
      </p:sp>
      <p:sp>
        <p:nvSpPr>
          <p:cNvPr id="41989" name="Line 6"/>
          <p:cNvSpPr>
            <a:spLocks noChangeShapeType="1"/>
          </p:cNvSpPr>
          <p:nvPr/>
        </p:nvSpPr>
        <p:spPr bwMode="auto">
          <a:xfrm flipH="1">
            <a:off x="5010150" y="2900363"/>
            <a:ext cx="457200" cy="228600"/>
          </a:xfrm>
          <a:prstGeom prst="line">
            <a:avLst/>
          </a:prstGeom>
          <a:noFill/>
          <a:ln w="38100">
            <a:solidFill>
              <a:srgbClr val="FF0000"/>
            </a:solidFill>
            <a:round/>
            <a:headEnd/>
            <a:tailEnd type="stealth" w="med" len="med"/>
          </a:ln>
          <a:extLst>
            <a:ext uri="{909E8E84-426E-40DD-AFC4-6F175D3DCCD1}">
              <a14:hiddenFill xmlns:a14="http://schemas.microsoft.com/office/drawing/2010/main">
                <a:noFill/>
              </a14:hiddenFill>
            </a:ext>
          </a:extLst>
        </p:spPr>
        <p:txBody>
          <a:bodyPr lIns="92075" tIns="46038" rIns="92075" bIns="46038">
            <a:spAutoFit/>
          </a:bodyPr>
          <a:lstStyle/>
          <a:p>
            <a:endParaRPr lang="en-US" dirty="0">
              <a:solidFill>
                <a:srgbClr val="FFFF00"/>
              </a:solidFill>
              <a:ea typeface="ＭＳ Ｐゴシック" charset="0"/>
            </a:endParaRPr>
          </a:p>
        </p:txBody>
      </p:sp>
      <p:sp>
        <p:nvSpPr>
          <p:cNvPr id="41990" name="Line 7"/>
          <p:cNvSpPr>
            <a:spLocks noChangeShapeType="1"/>
          </p:cNvSpPr>
          <p:nvPr/>
        </p:nvSpPr>
        <p:spPr bwMode="auto">
          <a:xfrm flipH="1">
            <a:off x="4484688" y="3509971"/>
            <a:ext cx="152400" cy="914400"/>
          </a:xfrm>
          <a:prstGeom prst="line">
            <a:avLst/>
          </a:prstGeom>
          <a:noFill/>
          <a:ln w="63500">
            <a:solidFill>
              <a:srgbClr val="0000FF"/>
            </a:solidFill>
            <a:round/>
            <a:headEnd/>
            <a:tailEnd type="stealth" w="med" len="med"/>
          </a:ln>
          <a:extLst>
            <a:ext uri="{909E8E84-426E-40DD-AFC4-6F175D3DCCD1}">
              <a14:hiddenFill xmlns:a14="http://schemas.microsoft.com/office/drawing/2010/main">
                <a:noFill/>
              </a14:hiddenFill>
            </a:ext>
          </a:extLst>
        </p:spPr>
        <p:txBody>
          <a:bodyPr lIns="92075" tIns="46038" rIns="92075" bIns="46038">
            <a:spAutoFit/>
          </a:bodyPr>
          <a:lstStyle/>
          <a:p>
            <a:endParaRPr lang="en-US" dirty="0">
              <a:solidFill>
                <a:srgbClr val="FFFF00"/>
              </a:solidFill>
              <a:ea typeface="ＭＳ Ｐゴシック" charset="0"/>
            </a:endParaRPr>
          </a:p>
        </p:txBody>
      </p:sp>
      <p:sp>
        <p:nvSpPr>
          <p:cNvPr id="41991" name="Text Box 8"/>
          <p:cNvSpPr txBox="1">
            <a:spLocks noChangeArrowheads="1"/>
          </p:cNvSpPr>
          <p:nvPr/>
        </p:nvSpPr>
        <p:spPr bwMode="auto">
          <a:xfrm>
            <a:off x="4809282" y="3654433"/>
            <a:ext cx="1620958" cy="646331"/>
          </a:xfrm>
          <a:prstGeom prst="rect">
            <a:avLst/>
          </a:prstGeom>
          <a:solidFill>
            <a:schemeClr val="accent1">
              <a:alpha val="50195"/>
            </a:schemeClr>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algn="ctr" eaLnBrk="1" hangingPunct="1"/>
            <a:r>
              <a:rPr lang="en-US" sz="1800" b="1" dirty="0">
                <a:solidFill>
                  <a:srgbClr val="0000FF"/>
                </a:solidFill>
              </a:rPr>
              <a:t>Groundwater</a:t>
            </a:r>
          </a:p>
          <a:p>
            <a:pPr algn="ctr" eaLnBrk="1" hangingPunct="1"/>
            <a:r>
              <a:rPr lang="en-US" sz="1800" b="1" dirty="0">
                <a:solidFill>
                  <a:srgbClr val="0000FF"/>
                </a:solidFill>
              </a:rPr>
              <a:t>Flow</a:t>
            </a:r>
            <a:endParaRPr lang="en-CA" sz="1800" b="1" dirty="0">
              <a:solidFill>
                <a:srgbClr val="0000FF"/>
              </a:solidFill>
            </a:endParaRPr>
          </a:p>
        </p:txBody>
      </p:sp>
      <p:sp>
        <p:nvSpPr>
          <p:cNvPr id="41992" name="Text Box 9"/>
          <p:cNvSpPr txBox="1">
            <a:spLocks noChangeArrowheads="1"/>
          </p:cNvSpPr>
          <p:nvPr/>
        </p:nvSpPr>
        <p:spPr bwMode="auto">
          <a:xfrm>
            <a:off x="1654660" y="1376364"/>
            <a:ext cx="556243" cy="70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algn="ctr" eaLnBrk="1" hangingPunct="1"/>
            <a:r>
              <a:rPr lang="en-US" sz="4000" dirty="0">
                <a:solidFill>
                  <a:srgbClr val="FAFD00"/>
                </a:solidFill>
              </a:rPr>
              <a:t>N</a:t>
            </a:r>
          </a:p>
        </p:txBody>
      </p:sp>
      <p:sp>
        <p:nvSpPr>
          <p:cNvPr id="41993" name="Line 10"/>
          <p:cNvSpPr>
            <a:spLocks noChangeShapeType="1"/>
          </p:cNvSpPr>
          <p:nvPr/>
        </p:nvSpPr>
        <p:spPr bwMode="auto">
          <a:xfrm flipH="1">
            <a:off x="788988" y="1839913"/>
            <a:ext cx="838200" cy="152400"/>
          </a:xfrm>
          <a:prstGeom prst="line">
            <a:avLst/>
          </a:prstGeom>
          <a:noFill/>
          <a:ln w="63500">
            <a:solidFill>
              <a:srgbClr val="FFFF00"/>
            </a:solidFill>
            <a:round/>
            <a:headEnd/>
            <a:tailEnd type="stealth" w="med" len="med"/>
          </a:ln>
          <a:extLst>
            <a:ext uri="{909E8E84-426E-40DD-AFC4-6F175D3DCCD1}">
              <a14:hiddenFill xmlns:a14="http://schemas.microsoft.com/office/drawing/2010/main">
                <a:noFill/>
              </a14:hiddenFill>
            </a:ext>
          </a:extLst>
        </p:spPr>
        <p:txBody>
          <a:bodyPr lIns="92075" tIns="46038" rIns="92075" bIns="46038" anchor="ctr">
            <a:spAutoFit/>
          </a:bodyPr>
          <a:lstStyle/>
          <a:p>
            <a:endParaRPr lang="en-US" dirty="0">
              <a:solidFill>
                <a:srgbClr val="FFFF00"/>
              </a:solidFill>
              <a:ea typeface="ＭＳ Ｐゴシック" charset="0"/>
            </a:endParaRPr>
          </a:p>
        </p:txBody>
      </p:sp>
      <p:sp>
        <p:nvSpPr>
          <p:cNvPr id="41994" name="Line 11"/>
          <p:cNvSpPr>
            <a:spLocks noChangeShapeType="1"/>
          </p:cNvSpPr>
          <p:nvPr/>
        </p:nvSpPr>
        <p:spPr bwMode="auto">
          <a:xfrm>
            <a:off x="1820871" y="4733925"/>
            <a:ext cx="5976937" cy="0"/>
          </a:xfrm>
          <a:prstGeom prst="line">
            <a:avLst/>
          </a:prstGeom>
          <a:noFill/>
          <a:ln w="63500">
            <a:solidFill>
              <a:srgbClr val="FF0000"/>
            </a:solidFill>
            <a:prstDash val="dash"/>
            <a:round/>
            <a:headEnd/>
            <a:tailEnd/>
          </a:ln>
          <a:extLst>
            <a:ext uri="{909E8E84-426E-40DD-AFC4-6F175D3DCCD1}">
              <a14:hiddenFill xmlns:a14="http://schemas.microsoft.com/office/drawing/2010/main">
                <a:noFill/>
              </a14:hiddenFill>
            </a:ext>
          </a:extLst>
        </p:spPr>
        <p:txBody>
          <a:bodyPr lIns="92075" tIns="46038" rIns="92075" bIns="46038" anchor="ctr">
            <a:spAutoFit/>
          </a:bodyPr>
          <a:lstStyle/>
          <a:p>
            <a:endParaRPr lang="en-US" dirty="0">
              <a:solidFill>
                <a:srgbClr val="FFFF00"/>
              </a:solidFill>
              <a:ea typeface="ＭＳ Ｐゴシック" charset="0"/>
            </a:endParaRPr>
          </a:p>
        </p:txBody>
      </p:sp>
      <p:sp>
        <p:nvSpPr>
          <p:cNvPr id="41995" name="Text Box 12"/>
          <p:cNvSpPr txBox="1">
            <a:spLocks noChangeArrowheads="1"/>
          </p:cNvSpPr>
          <p:nvPr/>
        </p:nvSpPr>
        <p:spPr bwMode="auto">
          <a:xfrm>
            <a:off x="931764" y="4805362"/>
            <a:ext cx="1327351" cy="369974"/>
          </a:xfrm>
          <a:prstGeom prst="rect">
            <a:avLst/>
          </a:prstGeom>
          <a:solidFill>
            <a:srgbClr val="BBE0E3">
              <a:alpha val="81175"/>
            </a:srgbClr>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algn="ctr" eaLnBrk="1" hangingPunct="1"/>
            <a:r>
              <a:rPr lang="en-CA" sz="1800" b="1" dirty="0">
                <a:solidFill>
                  <a:srgbClr val="C00000"/>
                </a:solidFill>
              </a:rPr>
              <a:t>Transect 1</a:t>
            </a:r>
            <a:endParaRPr lang="en-US" sz="1800" b="1" dirty="0">
              <a:solidFill>
                <a:srgbClr val="C00000"/>
              </a:solidFill>
            </a:endParaRPr>
          </a:p>
        </p:txBody>
      </p:sp>
      <p:sp>
        <p:nvSpPr>
          <p:cNvPr id="41996" name="Text Box 14" descr="25%"/>
          <p:cNvSpPr txBox="1">
            <a:spLocks noChangeArrowheads="1"/>
          </p:cNvSpPr>
          <p:nvPr/>
        </p:nvSpPr>
        <p:spPr bwMode="auto">
          <a:xfrm>
            <a:off x="7868128" y="6000751"/>
            <a:ext cx="722955" cy="33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algn="ctr" eaLnBrk="1" hangingPunct="1"/>
            <a:r>
              <a:rPr lang="en-CA" sz="1600" b="1" dirty="0">
                <a:solidFill>
                  <a:srgbClr val="FAFD00"/>
                </a:solidFill>
              </a:rPr>
              <a:t>500 ft</a:t>
            </a:r>
            <a:endParaRPr lang="en-US" sz="1600" b="1" dirty="0">
              <a:solidFill>
                <a:srgbClr val="FAFD00"/>
              </a:solidFill>
            </a:endParaRPr>
          </a:p>
        </p:txBody>
      </p:sp>
      <p:pic>
        <p:nvPicPr>
          <p:cNvPr id="41997" name="Picture 14" descr="uog_r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9758" y="6024563"/>
            <a:ext cx="107156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3744" name="Text Box 16"/>
          <p:cNvSpPr txBox="1">
            <a:spLocks noChangeArrowheads="1"/>
          </p:cNvSpPr>
          <p:nvPr/>
        </p:nvSpPr>
        <p:spPr bwMode="auto">
          <a:xfrm>
            <a:off x="381003" y="5867400"/>
            <a:ext cx="2811988" cy="523220"/>
          </a:xfrm>
          <a:prstGeom prst="rect">
            <a:avLst/>
          </a:prstGeom>
          <a:solidFill>
            <a:srgbClr val="C0C0C0"/>
          </a:solidFill>
          <a:ln w="9525">
            <a:solidFill>
              <a:schemeClr val="tx1"/>
            </a:solidFill>
            <a:miter lim="800000"/>
            <a:headEnd/>
            <a:tailEnd/>
          </a:ln>
          <a:effectLst>
            <a:outerShdw blurRad="63500" dist="38099" dir="2700000" algn="ctr" rotWithShape="0">
              <a:schemeClr val="bg2">
                <a:alpha val="74997"/>
              </a:schemeClr>
            </a:outerShdw>
          </a:effectLst>
        </p:spPr>
        <p:txBody>
          <a:bodyPr wrap="none">
            <a:spAutoFit/>
          </a:bodyPr>
          <a:lstStyle/>
          <a:p>
            <a:pPr>
              <a:defRPr/>
            </a:pPr>
            <a:r>
              <a:rPr lang="en-US" sz="1400" dirty="0">
                <a:solidFill>
                  <a:srgbClr val="000000"/>
                </a:solidFill>
                <a:ea typeface="ＭＳ Ｐゴシック" charset="-128"/>
                <a:cs typeface="ＭＳ Ｐゴシック" charset="-128"/>
              </a:rPr>
              <a:t>Chapman and Parker WRR 2005</a:t>
            </a:r>
          </a:p>
          <a:p>
            <a:pPr>
              <a:defRPr/>
            </a:pPr>
            <a:r>
              <a:rPr lang="en-US" sz="1400" dirty="0">
                <a:solidFill>
                  <a:srgbClr val="000000"/>
                </a:solidFill>
                <a:ea typeface="ＭＳ Ｐゴシック" charset="-128"/>
                <a:cs typeface="ＭＳ Ｐゴシック" charset="-128"/>
              </a:rPr>
              <a:t>Image Courtesy of B. Parker</a:t>
            </a:r>
          </a:p>
        </p:txBody>
      </p:sp>
      <p:grpSp>
        <p:nvGrpSpPr>
          <p:cNvPr id="41999" name="Group 36"/>
          <p:cNvGrpSpPr>
            <a:grpSpLocks/>
          </p:cNvGrpSpPr>
          <p:nvPr/>
        </p:nvGrpSpPr>
        <p:grpSpPr bwMode="auto">
          <a:xfrm>
            <a:off x="6934208" y="6267453"/>
            <a:ext cx="1641475" cy="171450"/>
            <a:chOff x="6934200" y="6153150"/>
            <a:chExt cx="1641475" cy="381000"/>
          </a:xfrm>
        </p:grpSpPr>
        <p:sp>
          <p:nvSpPr>
            <p:cNvPr id="42002" name="Line 13"/>
            <p:cNvSpPr>
              <a:spLocks noChangeShapeType="1"/>
            </p:cNvSpPr>
            <p:nvPr/>
          </p:nvSpPr>
          <p:spPr bwMode="auto">
            <a:xfrm>
              <a:off x="6934200" y="6343650"/>
              <a:ext cx="1641475" cy="0"/>
            </a:xfrm>
            <a:prstGeom prst="line">
              <a:avLst/>
            </a:prstGeom>
            <a:noFill/>
            <a:ln w="38100">
              <a:solidFill>
                <a:srgbClr val="FAFD00"/>
              </a:solidFill>
              <a:round/>
              <a:headEnd/>
              <a:tailEnd/>
            </a:ln>
            <a:extLst>
              <a:ext uri="{909E8E84-426E-40DD-AFC4-6F175D3DCCD1}">
                <a14:hiddenFill xmlns:a14="http://schemas.microsoft.com/office/drawing/2010/main">
                  <a:noFill/>
                </a14:hiddenFill>
              </a:ext>
            </a:extLst>
          </p:spPr>
          <p:txBody>
            <a:bodyPr wrap="none" lIns="92075" tIns="46038" rIns="92075" bIns="46038" anchor="ctr">
              <a:spAutoFit/>
            </a:bodyPr>
            <a:lstStyle/>
            <a:p>
              <a:endParaRPr lang="en-US" dirty="0">
                <a:solidFill>
                  <a:srgbClr val="FFFF00"/>
                </a:solidFill>
                <a:ea typeface="ＭＳ Ｐゴシック" charset="0"/>
              </a:endParaRPr>
            </a:p>
          </p:txBody>
        </p:sp>
        <p:cxnSp>
          <p:nvCxnSpPr>
            <p:cNvPr id="42003" name="Straight Connector 34"/>
            <p:cNvCxnSpPr>
              <a:cxnSpLocks noChangeShapeType="1"/>
            </p:cNvCxnSpPr>
            <p:nvPr/>
          </p:nvCxnSpPr>
          <p:spPr bwMode="auto">
            <a:xfrm rot="5400000">
              <a:off x="6743700" y="6343650"/>
              <a:ext cx="3810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cxnSp>
        <p:cxnSp>
          <p:nvCxnSpPr>
            <p:cNvPr id="42004" name="Straight Connector 35"/>
            <p:cNvCxnSpPr>
              <a:cxnSpLocks noChangeShapeType="1"/>
            </p:cNvCxnSpPr>
            <p:nvPr/>
          </p:nvCxnSpPr>
          <p:spPr bwMode="auto">
            <a:xfrm rot="5400000">
              <a:off x="8362950" y="6343650"/>
              <a:ext cx="3810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cxnSp>
      </p:grpSp>
      <p:sp>
        <p:nvSpPr>
          <p:cNvPr id="38" name="Line 6"/>
          <p:cNvSpPr>
            <a:spLocks noChangeShapeType="1"/>
          </p:cNvSpPr>
          <p:nvPr/>
        </p:nvSpPr>
        <p:spPr bwMode="auto">
          <a:xfrm flipV="1">
            <a:off x="376238" y="995363"/>
            <a:ext cx="3700462" cy="0"/>
          </a:xfrm>
          <a:prstGeom prst="line">
            <a:avLst/>
          </a:prstGeom>
          <a:noFill/>
          <a:ln w="139700">
            <a:solidFill>
              <a:srgbClr val="007996"/>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23"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22</a:t>
            </a:fld>
            <a:endParaRPr lang="en-US" sz="1400" dirty="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236148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bwMode="auto">
          <a:xfrm>
            <a:off x="0" y="769260"/>
            <a:ext cx="9144000" cy="6088743"/>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44033" name="Rectangle 30"/>
          <p:cNvSpPr>
            <a:spLocks noChangeArrowheads="1"/>
          </p:cNvSpPr>
          <p:nvPr/>
        </p:nvSpPr>
        <p:spPr bwMode="auto">
          <a:xfrm>
            <a:off x="369889" y="992188"/>
            <a:ext cx="4608512" cy="5789612"/>
          </a:xfrm>
          <a:prstGeom prst="rect">
            <a:avLst/>
          </a:prstGeom>
          <a:solidFill>
            <a:srgbClr val="2952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pic>
        <p:nvPicPr>
          <p:cNvPr id="44034" name="Picture 4"/>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469900" y="1087438"/>
            <a:ext cx="4387850" cy="56435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3"/>
          <p:cNvSpPr>
            <a:spLocks noGrp="1" noChangeArrowheads="1"/>
          </p:cNvSpPr>
          <p:nvPr>
            <p:ph type="title" idx="4294967295"/>
          </p:nvPr>
        </p:nvSpPr>
        <p:spPr bwMode="auto">
          <a:xfrm>
            <a:off x="292101" y="152405"/>
            <a:ext cx="8066088" cy="5109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895350" eaLnBrk="1" hangingPunct="1">
              <a:lnSpc>
                <a:spcPct val="85000"/>
              </a:lnSpc>
              <a:tabLst>
                <a:tab pos="285750" algn="l"/>
              </a:tabLst>
            </a:pPr>
            <a:r>
              <a:rPr lang="en-CA" sz="3200" b="1" kern="1200" dirty="0">
                <a:solidFill>
                  <a:srgbClr val="1557A7"/>
                </a:solidFill>
                <a:latin typeface="Arial" charset="0"/>
                <a:ea typeface="ＭＳ Ｐゴシック" charset="0"/>
                <a:cs typeface="Arial" charset="0"/>
              </a:rPr>
              <a:t>High-Resolution Data from Core</a:t>
            </a:r>
            <a:endParaRPr lang="en-US" sz="3200" b="1" kern="1200" dirty="0">
              <a:solidFill>
                <a:srgbClr val="1557A7"/>
              </a:solidFill>
              <a:latin typeface="Arial" charset="0"/>
              <a:ea typeface="ＭＳ Ｐゴシック" charset="0"/>
              <a:cs typeface="Arial" charset="0"/>
            </a:endParaRPr>
          </a:p>
        </p:txBody>
      </p:sp>
      <p:sp>
        <p:nvSpPr>
          <p:cNvPr id="44036" name="Text Box 12"/>
          <p:cNvSpPr txBox="1">
            <a:spLocks noChangeArrowheads="1"/>
          </p:cNvSpPr>
          <p:nvPr/>
        </p:nvSpPr>
        <p:spPr bwMode="auto">
          <a:xfrm>
            <a:off x="2936875" y="2506663"/>
            <a:ext cx="904094" cy="33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US" sz="1600" b="1" dirty="0">
                <a:solidFill>
                  <a:srgbClr val="000000"/>
                </a:solidFill>
                <a:cs typeface="Arial" charset="0"/>
              </a:rPr>
              <a:t>Aquifer</a:t>
            </a:r>
          </a:p>
        </p:txBody>
      </p:sp>
      <p:sp>
        <p:nvSpPr>
          <p:cNvPr id="44037" name="Text Box 13"/>
          <p:cNvSpPr txBox="1">
            <a:spLocks noChangeArrowheads="1"/>
          </p:cNvSpPr>
          <p:nvPr/>
        </p:nvSpPr>
        <p:spPr bwMode="auto">
          <a:xfrm>
            <a:off x="3106738" y="5197475"/>
            <a:ext cx="1029128" cy="33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US" sz="1600" b="1" dirty="0">
                <a:solidFill>
                  <a:srgbClr val="000000"/>
                </a:solidFill>
                <a:cs typeface="Arial" charset="0"/>
              </a:rPr>
              <a:t>Aquitard</a:t>
            </a:r>
          </a:p>
        </p:txBody>
      </p:sp>
      <p:pic>
        <p:nvPicPr>
          <p:cNvPr id="44038" name="Picture 19" descr="uog_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2521" y="246071"/>
            <a:ext cx="1214437"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9" name="Line 6"/>
          <p:cNvSpPr>
            <a:spLocks noChangeShapeType="1"/>
          </p:cNvSpPr>
          <p:nvPr/>
        </p:nvSpPr>
        <p:spPr bwMode="auto">
          <a:xfrm flipV="1">
            <a:off x="0" y="830263"/>
            <a:ext cx="9144000" cy="0"/>
          </a:xfrm>
          <a:prstGeom prst="line">
            <a:avLst/>
          </a:prstGeom>
          <a:noFill/>
          <a:ln w="139700">
            <a:solidFill>
              <a:srgbClr val="0083A2"/>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44042" name="Rectangle 14"/>
          <p:cNvSpPr>
            <a:spLocks noChangeArrowheads="1"/>
          </p:cNvSpPr>
          <p:nvPr/>
        </p:nvSpPr>
        <p:spPr bwMode="auto">
          <a:xfrm>
            <a:off x="1185871" y="1320801"/>
            <a:ext cx="3419475" cy="2590800"/>
          </a:xfrm>
          <a:prstGeom prst="rect">
            <a:avLst/>
          </a:prstGeom>
          <a:solidFill>
            <a:schemeClr val="accent1">
              <a:alpha val="50980"/>
            </a:schemeClr>
          </a:solidFill>
          <a:ln w="9525">
            <a:solidFill>
              <a:schemeClr val="tx1"/>
            </a:solidFill>
            <a:round/>
            <a:headEnd/>
            <a:tailEnd/>
          </a:ln>
        </p:spPr>
        <p:txBody>
          <a:bodyPr/>
          <a:lstStyle/>
          <a:p>
            <a:endParaRPr lang="en-US" dirty="0">
              <a:solidFill>
                <a:srgbClr val="FFFF00"/>
              </a:solidFill>
              <a:ea typeface="ＭＳ Ｐゴシック" charset="0"/>
            </a:endParaRPr>
          </a:p>
        </p:txBody>
      </p:sp>
      <p:pic>
        <p:nvPicPr>
          <p:cNvPr id="44043" name="Picture 4" descr="1111_ImaGES_soildtext_bacon"/>
          <p:cNvPicPr>
            <a:picLocks noChangeAspect="1" noChangeArrowheads="1"/>
          </p:cNvPicPr>
          <p:nvPr/>
        </p:nvPicPr>
        <p:blipFill>
          <a:blip r:embed="rId5">
            <a:extLst>
              <a:ext uri="{28A0092B-C50C-407E-A947-70E740481C1C}">
                <a14:useLocalDpi xmlns:a14="http://schemas.microsoft.com/office/drawing/2010/main" val="0"/>
              </a:ext>
            </a:extLst>
          </a:blip>
          <a:srcRect t="13493" b="2908"/>
          <a:stretch>
            <a:fillRect/>
          </a:stretch>
        </p:blipFill>
        <p:spPr bwMode="auto">
          <a:xfrm>
            <a:off x="6388100" y="1022359"/>
            <a:ext cx="2486025" cy="5391150"/>
          </a:xfrm>
          <a:prstGeom prst="rect">
            <a:avLst/>
          </a:prstGeom>
          <a:noFill/>
          <a:ln w="38100">
            <a:solidFill>
              <a:schemeClr val="bg2">
                <a:lumMod val="75000"/>
              </a:schemeClr>
            </a:solidFill>
          </a:ln>
          <a:extLst>
            <a:ext uri="{909E8E84-426E-40DD-AFC4-6F175D3DCCD1}">
              <a14:hiddenFill xmlns:a14="http://schemas.microsoft.com/office/drawing/2010/main">
                <a:solidFill>
                  <a:srgbClr val="FFFFFF"/>
                </a:solidFill>
              </a14:hiddenFill>
            </a:ext>
          </a:extLst>
        </p:spPr>
      </p:pic>
      <p:sp>
        <p:nvSpPr>
          <p:cNvPr id="44044" name="Line 31"/>
          <p:cNvSpPr>
            <a:spLocks noChangeShapeType="1"/>
          </p:cNvSpPr>
          <p:nvPr/>
        </p:nvSpPr>
        <p:spPr bwMode="auto">
          <a:xfrm rot="5400000">
            <a:off x="6311107" y="3094841"/>
            <a:ext cx="0" cy="1617663"/>
          </a:xfrm>
          <a:prstGeom prst="line">
            <a:avLst/>
          </a:prstGeom>
          <a:noFill/>
          <a:ln w="6350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cxnSp>
        <p:nvCxnSpPr>
          <p:cNvPr id="44047" name="Straight Connector 24"/>
          <p:cNvCxnSpPr>
            <a:cxnSpLocks noChangeShapeType="1"/>
            <a:stCxn id="44046" idx="0"/>
          </p:cNvCxnSpPr>
          <p:nvPr/>
        </p:nvCxnSpPr>
        <p:spPr bwMode="auto">
          <a:xfrm flipV="1">
            <a:off x="4537869" y="1150941"/>
            <a:ext cx="1896269" cy="2489205"/>
          </a:xfrm>
          <a:prstGeom prst="line">
            <a:avLst/>
          </a:prstGeom>
          <a:noFill/>
          <a:ln w="38100">
            <a:solidFill>
              <a:srgbClr val="FF9933"/>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cxnSp>
        <p:nvCxnSpPr>
          <p:cNvPr id="44048" name="Straight Connector 26"/>
          <p:cNvCxnSpPr>
            <a:cxnSpLocks noChangeShapeType="1"/>
          </p:cNvCxnSpPr>
          <p:nvPr/>
        </p:nvCxnSpPr>
        <p:spPr bwMode="auto">
          <a:xfrm rot="16200000" flipH="1">
            <a:off x="4411663" y="4445008"/>
            <a:ext cx="2217738" cy="1862137"/>
          </a:xfrm>
          <a:prstGeom prst="line">
            <a:avLst/>
          </a:prstGeom>
          <a:noFill/>
          <a:ln w="38100">
            <a:solidFill>
              <a:srgbClr val="FF9933"/>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sp>
        <p:nvSpPr>
          <p:cNvPr id="17" name="Text Box 29"/>
          <p:cNvSpPr txBox="1">
            <a:spLocks noChangeArrowheads="1"/>
          </p:cNvSpPr>
          <p:nvPr/>
        </p:nvSpPr>
        <p:spPr bwMode="auto">
          <a:xfrm>
            <a:off x="5348976" y="2422525"/>
            <a:ext cx="1184275" cy="490538"/>
          </a:xfrm>
          <a:prstGeom prst="rect">
            <a:avLst/>
          </a:prstGeom>
          <a:solidFill>
            <a:srgbClr val="29527B"/>
          </a:solidFill>
          <a:ln>
            <a:noFill/>
          </a:ln>
        </p:spPr>
        <p:txBody>
          <a:bodyPr/>
          <a:lstStyle>
            <a:lvl1pPr eaLnBrk="0" hangingPunct="0">
              <a:defRPr sz="2400">
                <a:solidFill>
                  <a:srgbClr val="FFFF00"/>
                </a:solidFill>
                <a:latin typeface="Arial" charset="0"/>
                <a:ea typeface="ＭＳ Ｐゴシック" charset="0"/>
                <a:cs typeface="ＭＳ Ｐゴシック" charset="0"/>
              </a:defRPr>
            </a:lvl1pPr>
            <a:lvl2pPr marL="37931725" indent="-37474525" eaLnBrk="0" hangingPunct="0">
              <a:defRPr sz="2400">
                <a:solidFill>
                  <a:srgbClr val="FFFF00"/>
                </a:solidFill>
                <a:latin typeface="Arial" charset="0"/>
                <a:ea typeface="ＭＳ Ｐゴシック" charset="0"/>
              </a:defRPr>
            </a:lvl2pPr>
            <a:lvl3pPr eaLnBrk="0" hangingPunct="0">
              <a:defRPr sz="2400">
                <a:solidFill>
                  <a:srgbClr val="FFFF00"/>
                </a:solidFill>
                <a:latin typeface="Arial" charset="0"/>
                <a:ea typeface="ＭＳ Ｐゴシック" charset="0"/>
              </a:defRPr>
            </a:lvl3pPr>
            <a:lvl4pPr eaLnBrk="0" hangingPunct="0">
              <a:defRPr sz="2400">
                <a:solidFill>
                  <a:srgbClr val="FFFF00"/>
                </a:solidFill>
                <a:latin typeface="Arial" charset="0"/>
                <a:ea typeface="ＭＳ Ｐゴシック" charset="0"/>
              </a:defRPr>
            </a:lvl4pPr>
            <a:lvl5pPr eaLnBrk="0" hangingPunct="0">
              <a:defRPr sz="2400">
                <a:solidFill>
                  <a:srgbClr val="FFFF00"/>
                </a:solidFill>
                <a:latin typeface="Arial" charset="0"/>
                <a:ea typeface="ＭＳ Ｐゴシック" charset="0"/>
              </a:defRPr>
            </a:lvl5pPr>
            <a:lvl6pPr marL="457200" eaLnBrk="0" fontAlgn="base" hangingPunct="0">
              <a:spcBef>
                <a:spcPct val="0"/>
              </a:spcBef>
              <a:spcAft>
                <a:spcPct val="0"/>
              </a:spcAft>
              <a:defRPr sz="2400">
                <a:solidFill>
                  <a:srgbClr val="FFFF00"/>
                </a:solidFill>
                <a:latin typeface="Arial" charset="0"/>
                <a:ea typeface="ＭＳ Ｐゴシック" charset="0"/>
              </a:defRPr>
            </a:lvl6pPr>
            <a:lvl7pPr marL="914400" eaLnBrk="0" fontAlgn="base" hangingPunct="0">
              <a:spcBef>
                <a:spcPct val="0"/>
              </a:spcBef>
              <a:spcAft>
                <a:spcPct val="0"/>
              </a:spcAft>
              <a:defRPr sz="2400">
                <a:solidFill>
                  <a:srgbClr val="FFFF00"/>
                </a:solidFill>
                <a:latin typeface="Arial" charset="0"/>
                <a:ea typeface="ＭＳ Ｐゴシック" charset="0"/>
              </a:defRPr>
            </a:lvl7pPr>
            <a:lvl8pPr marL="1371600" eaLnBrk="0" fontAlgn="base" hangingPunct="0">
              <a:spcBef>
                <a:spcPct val="0"/>
              </a:spcBef>
              <a:spcAft>
                <a:spcPct val="0"/>
              </a:spcAft>
              <a:defRPr sz="2400">
                <a:solidFill>
                  <a:srgbClr val="FFFF00"/>
                </a:solidFill>
                <a:latin typeface="Arial" charset="0"/>
                <a:ea typeface="ＭＳ Ｐゴシック" charset="0"/>
              </a:defRPr>
            </a:lvl8pPr>
            <a:lvl9pPr marL="18288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defRPr/>
            </a:pPr>
            <a:r>
              <a:rPr lang="en-US" dirty="0" smtClean="0">
                <a:solidFill>
                  <a:srgbClr val="FFFFFF"/>
                </a:solidFill>
              </a:rPr>
              <a:t>Aquifer</a:t>
            </a:r>
            <a:endParaRPr lang="en-CA" dirty="0" smtClean="0">
              <a:solidFill>
                <a:srgbClr val="FFFFFF"/>
              </a:solidFill>
            </a:endParaRPr>
          </a:p>
        </p:txBody>
      </p:sp>
      <p:sp>
        <p:nvSpPr>
          <p:cNvPr id="18" name="Text Box 30"/>
          <p:cNvSpPr txBox="1">
            <a:spLocks noChangeArrowheads="1"/>
          </p:cNvSpPr>
          <p:nvPr/>
        </p:nvSpPr>
        <p:spPr bwMode="auto">
          <a:xfrm>
            <a:off x="5194308" y="5014921"/>
            <a:ext cx="1350963" cy="490537"/>
          </a:xfrm>
          <a:prstGeom prst="rect">
            <a:avLst/>
          </a:prstGeom>
          <a:solidFill>
            <a:srgbClr val="29527B"/>
          </a:solidFill>
          <a:ln>
            <a:noFill/>
          </a:ln>
        </p:spPr>
        <p:txBody>
          <a:bodyPr/>
          <a:lstStyle>
            <a:lvl1pPr eaLnBrk="0" hangingPunct="0">
              <a:defRPr sz="2400">
                <a:solidFill>
                  <a:srgbClr val="FFFF00"/>
                </a:solidFill>
                <a:latin typeface="Arial" charset="0"/>
                <a:ea typeface="ＭＳ Ｐゴシック" charset="0"/>
                <a:cs typeface="ＭＳ Ｐゴシック" charset="0"/>
              </a:defRPr>
            </a:lvl1pPr>
            <a:lvl2pPr marL="37931725" indent="-37474525" eaLnBrk="0" hangingPunct="0">
              <a:defRPr sz="2400">
                <a:solidFill>
                  <a:srgbClr val="FFFF00"/>
                </a:solidFill>
                <a:latin typeface="Arial" charset="0"/>
                <a:ea typeface="ＭＳ Ｐゴシック" charset="0"/>
              </a:defRPr>
            </a:lvl2pPr>
            <a:lvl3pPr eaLnBrk="0" hangingPunct="0">
              <a:defRPr sz="2400">
                <a:solidFill>
                  <a:srgbClr val="FFFF00"/>
                </a:solidFill>
                <a:latin typeface="Arial" charset="0"/>
                <a:ea typeface="ＭＳ Ｐゴシック" charset="0"/>
              </a:defRPr>
            </a:lvl3pPr>
            <a:lvl4pPr eaLnBrk="0" hangingPunct="0">
              <a:defRPr sz="2400">
                <a:solidFill>
                  <a:srgbClr val="FFFF00"/>
                </a:solidFill>
                <a:latin typeface="Arial" charset="0"/>
                <a:ea typeface="ＭＳ Ｐゴシック" charset="0"/>
              </a:defRPr>
            </a:lvl4pPr>
            <a:lvl5pPr eaLnBrk="0" hangingPunct="0">
              <a:defRPr sz="2400">
                <a:solidFill>
                  <a:srgbClr val="FFFF00"/>
                </a:solidFill>
                <a:latin typeface="Arial" charset="0"/>
                <a:ea typeface="ＭＳ Ｐゴシック" charset="0"/>
              </a:defRPr>
            </a:lvl5pPr>
            <a:lvl6pPr marL="457200" eaLnBrk="0" fontAlgn="base" hangingPunct="0">
              <a:spcBef>
                <a:spcPct val="0"/>
              </a:spcBef>
              <a:spcAft>
                <a:spcPct val="0"/>
              </a:spcAft>
              <a:defRPr sz="2400">
                <a:solidFill>
                  <a:srgbClr val="FFFF00"/>
                </a:solidFill>
                <a:latin typeface="Arial" charset="0"/>
                <a:ea typeface="ＭＳ Ｐゴシック" charset="0"/>
              </a:defRPr>
            </a:lvl6pPr>
            <a:lvl7pPr marL="914400" eaLnBrk="0" fontAlgn="base" hangingPunct="0">
              <a:spcBef>
                <a:spcPct val="0"/>
              </a:spcBef>
              <a:spcAft>
                <a:spcPct val="0"/>
              </a:spcAft>
              <a:defRPr sz="2400">
                <a:solidFill>
                  <a:srgbClr val="FFFF00"/>
                </a:solidFill>
                <a:latin typeface="Arial" charset="0"/>
                <a:ea typeface="ＭＳ Ｐゴシック" charset="0"/>
              </a:defRPr>
            </a:lvl7pPr>
            <a:lvl8pPr marL="1371600" eaLnBrk="0" fontAlgn="base" hangingPunct="0">
              <a:spcBef>
                <a:spcPct val="0"/>
              </a:spcBef>
              <a:spcAft>
                <a:spcPct val="0"/>
              </a:spcAft>
              <a:defRPr sz="2400">
                <a:solidFill>
                  <a:srgbClr val="FFFF00"/>
                </a:solidFill>
                <a:latin typeface="Arial" charset="0"/>
                <a:ea typeface="ＭＳ Ｐゴシック" charset="0"/>
              </a:defRPr>
            </a:lvl8pPr>
            <a:lvl9pPr marL="18288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defRPr/>
            </a:pPr>
            <a:r>
              <a:rPr lang="en-US" dirty="0" smtClean="0">
                <a:solidFill>
                  <a:srgbClr val="FFFFFF"/>
                </a:solidFill>
              </a:rPr>
              <a:t>Aquitard</a:t>
            </a:r>
            <a:endParaRPr lang="en-CA" dirty="0" smtClean="0">
              <a:solidFill>
                <a:srgbClr val="FFFFFF"/>
              </a:solidFill>
            </a:endParaRPr>
          </a:p>
        </p:txBody>
      </p:sp>
      <p:sp>
        <p:nvSpPr>
          <p:cNvPr id="83990" name="Text Box 22"/>
          <p:cNvSpPr txBox="1">
            <a:spLocks noChangeArrowheads="1"/>
          </p:cNvSpPr>
          <p:nvPr/>
        </p:nvSpPr>
        <p:spPr bwMode="auto">
          <a:xfrm>
            <a:off x="4978400" y="6550034"/>
            <a:ext cx="4165600" cy="314921"/>
          </a:xfrm>
          <a:prstGeom prst="rect">
            <a:avLst/>
          </a:prstGeom>
          <a:solidFill>
            <a:schemeClr val="bg2"/>
          </a:solidFill>
          <a:ln w="9525">
            <a:noFill/>
            <a:miter lim="800000"/>
            <a:headEnd/>
            <a:tailEnd/>
          </a:ln>
          <a:effectLst>
            <a:outerShdw blurRad="63500" dist="38099" dir="2700000" algn="ctr" rotWithShape="0">
              <a:schemeClr val="bg2">
                <a:alpha val="74997"/>
              </a:schemeClr>
            </a:outerShdw>
          </a:effectLst>
        </p:spPr>
        <p:txBody>
          <a:bodyPr wrap="square">
            <a:spAutoFit/>
          </a:bodyPr>
          <a:lstStyle/>
          <a:p>
            <a:pPr>
              <a:defRPr/>
            </a:pPr>
            <a:r>
              <a:rPr lang="en-US" sz="1400" b="1" dirty="0" smtClean="0">
                <a:solidFill>
                  <a:srgbClr val="FFFFFF"/>
                </a:solidFill>
                <a:ea typeface="Arial" charset="0"/>
                <a:cs typeface="Arial" charset="0"/>
              </a:rPr>
              <a:t>           Chapman </a:t>
            </a:r>
            <a:r>
              <a:rPr lang="en-US" sz="1400" b="1" dirty="0">
                <a:solidFill>
                  <a:srgbClr val="FFFFFF"/>
                </a:solidFill>
                <a:ea typeface="Arial" charset="0"/>
                <a:cs typeface="Arial" charset="0"/>
              </a:rPr>
              <a:t>and </a:t>
            </a:r>
            <a:r>
              <a:rPr lang="en-US" sz="1400" b="1" dirty="0" smtClean="0">
                <a:solidFill>
                  <a:srgbClr val="FFFFFF"/>
                </a:solidFill>
                <a:ea typeface="Arial" charset="0"/>
                <a:cs typeface="Arial" charset="0"/>
              </a:rPr>
              <a:t>Parker, </a:t>
            </a:r>
            <a:r>
              <a:rPr lang="en-US" sz="1400" b="1" dirty="0">
                <a:solidFill>
                  <a:srgbClr val="FFFFFF"/>
                </a:solidFill>
                <a:ea typeface="Arial" charset="0"/>
                <a:cs typeface="Arial" charset="0"/>
              </a:rPr>
              <a:t>2005</a:t>
            </a:r>
          </a:p>
        </p:txBody>
      </p:sp>
      <p:sp>
        <p:nvSpPr>
          <p:cNvPr id="2" name="Rectangle 1"/>
          <p:cNvSpPr/>
          <p:nvPr/>
        </p:nvSpPr>
        <p:spPr bwMode="auto">
          <a:xfrm>
            <a:off x="1168400" y="3894668"/>
            <a:ext cx="3403600" cy="1930400"/>
          </a:xfrm>
          <a:prstGeom prst="rect">
            <a:avLst/>
          </a:prstGeom>
          <a:solidFill>
            <a:srgbClr val="804000">
              <a:alpha val="2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44046" name="Oval 22"/>
          <p:cNvSpPr>
            <a:spLocks noChangeArrowheads="1"/>
          </p:cNvSpPr>
          <p:nvPr/>
        </p:nvSpPr>
        <p:spPr bwMode="auto">
          <a:xfrm>
            <a:off x="4249738" y="3640146"/>
            <a:ext cx="576262" cy="576262"/>
          </a:xfrm>
          <a:prstGeom prst="ellipse">
            <a:avLst/>
          </a:prstGeom>
          <a:noFill/>
          <a:ln w="38100">
            <a:solidFill>
              <a:srgbClr val="FF9933"/>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p>
            <a:endParaRPr lang="en-US" dirty="0">
              <a:solidFill>
                <a:srgbClr val="FFFF00"/>
              </a:solidFill>
              <a:ea typeface="ＭＳ Ｐゴシック" charset="0"/>
            </a:endParaRPr>
          </a:p>
        </p:txBody>
      </p:sp>
      <p:sp>
        <p:nvSpPr>
          <p:cNvPr id="21"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FFFFFF"/>
                </a:solidFill>
                <a:latin typeface="Tahoma" pitchFamily="34" charset="0"/>
                <a:ea typeface="ＭＳ Ｐゴシック" charset="0"/>
              </a:rPr>
              <a:pPr algn="r"/>
              <a:t>23</a:t>
            </a:fld>
            <a:endParaRPr lang="en-US" sz="1400" dirty="0">
              <a:solidFill>
                <a:srgbClr val="FFFFFF"/>
              </a:solidFill>
              <a:latin typeface="Tahoma" pitchFamily="34" charset="0"/>
              <a:ea typeface="ＭＳ Ｐゴシック" charset="0"/>
            </a:endParaRPr>
          </a:p>
        </p:txBody>
      </p:sp>
    </p:spTree>
    <p:extLst>
      <p:ext uri="{BB962C8B-B14F-4D97-AF65-F5344CB8AC3E}">
        <p14:creationId xmlns:p14="http://schemas.microsoft.com/office/powerpoint/2010/main" val="13389583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
            <a:ext cx="9144000" cy="6858000"/>
          </a:xfrm>
          <a:prstGeom prst="rect">
            <a:avLst/>
          </a:prstGeom>
          <a:solidFill>
            <a:srgbClr val="D25D48"/>
          </a:solidFill>
          <a:ln>
            <a:noFill/>
          </a:ln>
          <a:extLst>
            <a:ext uri="{91240B29-F687-4F45-9708-019B960494DF}">
              <a14:hiddenLine xmlns:a14="http://schemas.microsoft.com/office/drawing/2010/main" w="19050">
                <a:solidFill>
                  <a:srgbClr val="000000"/>
                </a:solidFill>
                <a:miter lim="800000"/>
                <a:headEnd/>
                <a:tailEnd/>
              </a14:hiddenLine>
            </a:ext>
          </a:extLst>
        </p:spPr>
      </p:pic>
      <p:sp>
        <p:nvSpPr>
          <p:cNvPr id="46084" name="Line 7"/>
          <p:cNvSpPr>
            <a:spLocks noChangeShapeType="1"/>
          </p:cNvSpPr>
          <p:nvPr/>
        </p:nvSpPr>
        <p:spPr bwMode="auto">
          <a:xfrm flipH="1">
            <a:off x="3421063" y="4716472"/>
            <a:ext cx="227012" cy="1023937"/>
          </a:xfrm>
          <a:prstGeom prst="line">
            <a:avLst/>
          </a:prstGeom>
          <a:noFill/>
          <a:ln w="63500">
            <a:solidFill>
              <a:srgbClr val="0000FF"/>
            </a:solidFill>
            <a:round/>
            <a:headEnd/>
            <a:tailEnd type="stealth" w="med" len="med"/>
          </a:ln>
          <a:extLst>
            <a:ext uri="{909E8E84-426E-40DD-AFC4-6F175D3DCCD1}">
              <a14:hiddenFill xmlns:a14="http://schemas.microsoft.com/office/drawing/2010/main">
                <a:noFill/>
              </a14:hiddenFill>
            </a:ext>
          </a:extLst>
        </p:spPr>
        <p:txBody>
          <a:bodyPr lIns="92075" tIns="46038" rIns="92075" bIns="46038">
            <a:spAutoFit/>
          </a:bodyPr>
          <a:lstStyle/>
          <a:p>
            <a:endParaRPr lang="en-US" dirty="0">
              <a:solidFill>
                <a:srgbClr val="FFFF00"/>
              </a:solidFill>
              <a:ea typeface="ＭＳ Ｐゴシック" charset="0"/>
            </a:endParaRPr>
          </a:p>
        </p:txBody>
      </p:sp>
      <p:sp>
        <p:nvSpPr>
          <p:cNvPr id="46089" name="Text Box 14" descr="25%"/>
          <p:cNvSpPr txBox="1">
            <a:spLocks noChangeArrowheads="1"/>
          </p:cNvSpPr>
          <p:nvPr/>
        </p:nvSpPr>
        <p:spPr bwMode="white">
          <a:xfrm>
            <a:off x="7207257" y="5786446"/>
            <a:ext cx="95539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CA" dirty="0">
                <a:solidFill>
                  <a:srgbClr val="7F7F7F"/>
                </a:solidFill>
              </a:rPr>
              <a:t>500 ft</a:t>
            </a:r>
            <a:endParaRPr lang="en-US" dirty="0">
              <a:solidFill>
                <a:srgbClr val="7F7F7F"/>
              </a:solidFill>
            </a:endParaRPr>
          </a:p>
        </p:txBody>
      </p:sp>
      <p:grpSp>
        <p:nvGrpSpPr>
          <p:cNvPr id="46093" name="Group 22"/>
          <p:cNvGrpSpPr>
            <a:grpSpLocks/>
          </p:cNvGrpSpPr>
          <p:nvPr/>
        </p:nvGrpSpPr>
        <p:grpSpPr bwMode="auto">
          <a:xfrm>
            <a:off x="6873880" y="6162677"/>
            <a:ext cx="1644650" cy="134938"/>
            <a:chOff x="7561943" y="5972629"/>
            <a:chExt cx="1809070" cy="239485"/>
          </a:xfrm>
        </p:grpSpPr>
        <p:sp>
          <p:nvSpPr>
            <p:cNvPr id="3" name="Line 13"/>
            <p:cNvSpPr>
              <a:spLocks noChangeShapeType="1"/>
            </p:cNvSpPr>
            <p:nvPr/>
          </p:nvSpPr>
          <p:spPr bwMode="white">
            <a:xfrm>
              <a:off x="7565435" y="6096597"/>
              <a:ext cx="1805578" cy="0"/>
            </a:xfrm>
            <a:prstGeom prst="line">
              <a:avLst/>
            </a:prstGeom>
            <a:noFill/>
            <a:ln w="38100">
              <a:solidFill>
                <a:schemeClr val="bg2">
                  <a:lumMod val="75000"/>
                </a:schemeClr>
              </a:solidFill>
              <a:round/>
              <a:headEnd/>
              <a:tailEnd/>
            </a:ln>
          </p:spPr>
          <p:txBody>
            <a:bodyPr wrap="none" lIns="92075" tIns="46038" rIns="92075" bIns="46038" anchor="ctr">
              <a:spAutoFit/>
            </a:bodyPr>
            <a:lstStyle/>
            <a:p>
              <a:pPr>
                <a:defRPr/>
              </a:pPr>
              <a:endParaRPr lang="en-US" dirty="0">
                <a:solidFill>
                  <a:srgbClr val="FFFF00"/>
                </a:solidFill>
                <a:ea typeface="ＭＳ Ｐゴシック" charset="-128"/>
              </a:endParaRPr>
            </a:p>
          </p:txBody>
        </p:sp>
        <p:cxnSp>
          <p:nvCxnSpPr>
            <p:cNvPr id="46102" name="Straight Connector 19"/>
            <p:cNvCxnSpPr>
              <a:cxnSpLocks noChangeShapeType="1"/>
            </p:cNvCxnSpPr>
            <p:nvPr/>
          </p:nvCxnSpPr>
          <p:spPr bwMode="auto">
            <a:xfrm rot="5400000">
              <a:off x="7445829" y="6096000"/>
              <a:ext cx="232228"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cxnSp>
          <p:nvCxnSpPr>
            <p:cNvPr id="46103" name="Straight Connector 20"/>
            <p:cNvCxnSpPr>
              <a:cxnSpLocks noChangeShapeType="1"/>
            </p:cNvCxnSpPr>
            <p:nvPr/>
          </p:nvCxnSpPr>
          <p:spPr bwMode="auto">
            <a:xfrm rot="5400000">
              <a:off x="9252858" y="6088743"/>
              <a:ext cx="232228"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grpSp>
      <p:sp>
        <p:nvSpPr>
          <p:cNvPr id="46096" name="Freeform 32"/>
          <p:cNvSpPr>
            <a:spLocks noChangeArrowheads="1"/>
          </p:cNvSpPr>
          <p:nvPr/>
        </p:nvSpPr>
        <p:spPr bwMode="auto">
          <a:xfrm>
            <a:off x="2913063" y="3014671"/>
            <a:ext cx="1778000" cy="1709737"/>
          </a:xfrm>
          <a:custGeom>
            <a:avLst/>
            <a:gdLst>
              <a:gd name="T0" fmla="*/ 1117600 w 1778000"/>
              <a:gd name="T1" fmla="*/ 23817 h 1778000"/>
              <a:gd name="T2" fmla="*/ 0 w 1778000"/>
              <a:gd name="T3" fmla="*/ 1250387 h 1778000"/>
              <a:gd name="T4" fmla="*/ 1778000 w 1778000"/>
              <a:gd name="T5" fmla="*/ 1250387 h 1778000"/>
              <a:gd name="T6" fmla="*/ 1490134 w 1778000"/>
              <a:gd name="T7" fmla="*/ 0 h 1778000"/>
              <a:gd name="T8" fmla="*/ 1490134 w 1778000"/>
              <a:gd name="T9" fmla="*/ 0 h 1778000"/>
              <a:gd name="T10" fmla="*/ 0 60000 65536"/>
              <a:gd name="T11" fmla="*/ 0 60000 65536"/>
              <a:gd name="T12" fmla="*/ 0 60000 65536"/>
              <a:gd name="T13" fmla="*/ 0 60000 65536"/>
              <a:gd name="T14" fmla="*/ 0 60000 65536"/>
              <a:gd name="T15" fmla="*/ 0 w 1778000"/>
              <a:gd name="T16" fmla="*/ 0 h 1778000"/>
              <a:gd name="T17" fmla="*/ 1778000 w 1778000"/>
              <a:gd name="T18" fmla="*/ 1778000 h 1778000"/>
            </a:gdLst>
            <a:ahLst/>
            <a:cxnLst>
              <a:cxn ang="T10">
                <a:pos x="T0" y="T1"/>
              </a:cxn>
              <a:cxn ang="T11">
                <a:pos x="T2" y="T3"/>
              </a:cxn>
              <a:cxn ang="T12">
                <a:pos x="T4" y="T5"/>
              </a:cxn>
              <a:cxn ang="T13">
                <a:pos x="T6" y="T7"/>
              </a:cxn>
              <a:cxn ang="T14">
                <a:pos x="T8" y="T9"/>
              </a:cxn>
            </a:cxnLst>
            <a:rect l="T15" t="T16" r="T17" b="T18"/>
            <a:pathLst>
              <a:path w="1778000" h="1778000">
                <a:moveTo>
                  <a:pt x="1117600" y="33867"/>
                </a:moveTo>
                <a:lnTo>
                  <a:pt x="0" y="1778000"/>
                </a:lnTo>
                <a:lnTo>
                  <a:pt x="1778000" y="1778000"/>
                </a:lnTo>
                <a:lnTo>
                  <a:pt x="1490134" y="0"/>
                </a:lnTo>
              </a:path>
            </a:pathLst>
          </a:custGeom>
          <a:solidFill>
            <a:srgbClr val="D25D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46097" name="Oval 5"/>
          <p:cNvSpPr>
            <a:spLocks noChangeArrowheads="1"/>
          </p:cNvSpPr>
          <p:nvPr/>
        </p:nvSpPr>
        <p:spPr bwMode="blackWhite">
          <a:xfrm>
            <a:off x="4059238" y="2710655"/>
            <a:ext cx="330200" cy="665181"/>
          </a:xfrm>
          <a:prstGeom prst="ellipse">
            <a:avLst/>
          </a:prstGeom>
          <a:solidFill>
            <a:srgbClr val="993300"/>
          </a:solidFill>
          <a:ln w="19050">
            <a:solidFill>
              <a:schemeClr val="bg2">
                <a:lumMod val="40000"/>
                <a:lumOff val="60000"/>
              </a:schemeClr>
            </a:solidFill>
            <a:round/>
            <a:headEnd/>
            <a:tailEnd/>
          </a:ln>
          <a:effectLst>
            <a:outerShdw blurRad="50800" dist="88900" dir="2700000" algn="tl" rotWithShape="0">
              <a:prstClr val="black">
                <a:alpha val="40000"/>
              </a:prstClr>
            </a:outerShdw>
          </a:effectLst>
        </p:spPr>
        <p:txBody>
          <a:bodyPr lIns="92075" tIns="46038" rIns="92075" bIns="46038" anchor="ctr">
            <a:spAutoFit/>
          </a:bodyPr>
          <a:lstStyle/>
          <a:p>
            <a:endParaRPr lang="en-US" sz="2400" dirty="0">
              <a:solidFill>
                <a:srgbClr val="FFFF00"/>
              </a:solidFill>
              <a:latin typeface="Times New Roman" charset="0"/>
              <a:ea typeface="ＭＳ Ｐゴシック" charset="0"/>
            </a:endParaRPr>
          </a:p>
        </p:txBody>
      </p:sp>
      <p:sp>
        <p:nvSpPr>
          <p:cNvPr id="46098" name="Line 11"/>
          <p:cNvSpPr>
            <a:spLocks noChangeShapeType="1"/>
          </p:cNvSpPr>
          <p:nvPr/>
        </p:nvSpPr>
        <p:spPr bwMode="auto">
          <a:xfrm>
            <a:off x="1898650" y="4756150"/>
            <a:ext cx="5978525" cy="0"/>
          </a:xfrm>
          <a:prstGeom prst="line">
            <a:avLst/>
          </a:prstGeom>
          <a:noFill/>
          <a:ln w="63500">
            <a:solidFill>
              <a:srgbClr val="FF0000"/>
            </a:solidFill>
            <a:prstDash val="dash"/>
            <a:round/>
            <a:headEnd/>
            <a:tailEnd/>
          </a:ln>
          <a:extLst>
            <a:ext uri="{909E8E84-426E-40DD-AFC4-6F175D3DCCD1}">
              <a14:hiddenFill xmlns:a14="http://schemas.microsoft.com/office/drawing/2010/main">
                <a:noFill/>
              </a14:hiddenFill>
            </a:ext>
          </a:extLst>
        </p:spPr>
        <p:txBody>
          <a:bodyPr lIns="92075" tIns="46038" rIns="92075" bIns="46038" anchor="ctr">
            <a:spAutoFit/>
          </a:bodyPr>
          <a:lstStyle/>
          <a:p>
            <a:endParaRPr lang="en-US" dirty="0">
              <a:solidFill>
                <a:srgbClr val="FFFF00"/>
              </a:solidFill>
              <a:ea typeface="ＭＳ Ｐゴシック" charset="0"/>
            </a:endParaRPr>
          </a:p>
        </p:txBody>
      </p:sp>
      <p:cxnSp>
        <p:nvCxnSpPr>
          <p:cNvPr id="46099" name="Straight Connector 34"/>
          <p:cNvCxnSpPr>
            <a:cxnSpLocks noChangeShapeType="1"/>
          </p:cNvCxnSpPr>
          <p:nvPr/>
        </p:nvCxnSpPr>
        <p:spPr bwMode="auto">
          <a:xfrm rot="10800000" flipV="1">
            <a:off x="4183071" y="3657600"/>
            <a:ext cx="879475" cy="236538"/>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cxnSp>
      <p:sp>
        <p:nvSpPr>
          <p:cNvPr id="46100" name="Text Box 13"/>
          <p:cNvSpPr txBox="1">
            <a:spLocks noChangeArrowheads="1"/>
          </p:cNvSpPr>
          <p:nvPr/>
        </p:nvSpPr>
        <p:spPr bwMode="auto">
          <a:xfrm>
            <a:off x="1087439" y="6513521"/>
            <a:ext cx="7431092" cy="276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spcBef>
                <a:spcPct val="50000"/>
              </a:spcBef>
            </a:pPr>
            <a:r>
              <a:rPr lang="en-US" sz="1200" b="1" dirty="0">
                <a:solidFill>
                  <a:srgbClr val="FFFFFF"/>
                </a:solidFill>
              </a:rPr>
              <a:t>Modified from figure provided by B. Parker.  Source of Data:  Chapman and Parker, 2005.</a:t>
            </a:r>
          </a:p>
        </p:txBody>
      </p:sp>
      <p:sp>
        <p:nvSpPr>
          <p:cNvPr id="33" name="Right Arrow 32"/>
          <p:cNvSpPr>
            <a:spLocks noChangeArrowheads="1"/>
          </p:cNvSpPr>
          <p:nvPr/>
        </p:nvSpPr>
        <p:spPr bwMode="auto">
          <a:xfrm rot="6000000">
            <a:off x="3012888" y="5124590"/>
            <a:ext cx="1045800" cy="395287"/>
          </a:xfrm>
          <a:prstGeom prst="rightArrow">
            <a:avLst>
              <a:gd name="adj1" fmla="val 50472"/>
              <a:gd name="adj2" fmla="val 59646"/>
            </a:avLst>
          </a:prstGeom>
          <a:solidFill>
            <a:srgbClr val="0070C0"/>
          </a:solidFill>
          <a:ln w="9525">
            <a:solidFill>
              <a:schemeClr val="bg1"/>
            </a:solidFill>
            <a:round/>
            <a:headEnd/>
            <a:tailEnd/>
          </a:ln>
          <a:effectLst>
            <a:outerShdw blurRad="63500" dist="38100" dir="2700000" algn="tl" rotWithShape="0">
              <a:srgbClr val="000000">
                <a:alpha val="39998"/>
              </a:srgbClr>
            </a:outerShdw>
          </a:effectLst>
        </p:spPr>
        <p:txBody>
          <a:bodyPr/>
          <a:lstStyle/>
          <a:p>
            <a:pPr>
              <a:defRPr/>
            </a:pPr>
            <a:endParaRPr lang="en-US" dirty="0">
              <a:solidFill>
                <a:srgbClr val="FFFF00"/>
              </a:solidFill>
              <a:latin typeface="Arial" pitchFamily="-112" charset="0"/>
              <a:ea typeface="ＭＳ Ｐゴシック" charset="-128"/>
              <a:cs typeface="ＭＳ Ｐゴシック" charset="-128"/>
            </a:endParaRPr>
          </a:p>
        </p:txBody>
      </p:sp>
      <p:sp>
        <p:nvSpPr>
          <p:cNvPr id="34" name="Rectangle 33"/>
          <p:cNvSpPr/>
          <p:nvPr/>
        </p:nvSpPr>
        <p:spPr bwMode="auto">
          <a:xfrm>
            <a:off x="5123545" y="3323774"/>
            <a:ext cx="3265715" cy="769258"/>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1687570" name="Text Box 18"/>
          <p:cNvSpPr txBox="1">
            <a:spLocks noChangeArrowheads="1"/>
          </p:cNvSpPr>
          <p:nvPr/>
        </p:nvSpPr>
        <p:spPr bwMode="gray">
          <a:xfrm>
            <a:off x="5068434" y="3396346"/>
            <a:ext cx="3403600" cy="707219"/>
          </a:xfrm>
          <a:prstGeom prst="rect">
            <a:avLst/>
          </a:prstGeom>
          <a:noFill/>
          <a:ln w="9525">
            <a:noFill/>
            <a:miter lim="800000"/>
            <a:headEnd/>
            <a:tailEnd/>
          </a:ln>
          <a:effectLst>
            <a:outerShdw dist="38100" dir="2700000" algn="tl" rotWithShape="0">
              <a:srgbClr val="808080">
                <a:alpha val="42999"/>
              </a:srgbClr>
            </a:outerShdw>
          </a:effectLst>
        </p:spPr>
        <p:txBody>
          <a:bodyPr lIns="99276" tIns="49638" rIns="99276" bIns="49638">
            <a:spAutoFit/>
          </a:bodyPr>
          <a:lstStyle/>
          <a:p>
            <a:pPr algn="ctr">
              <a:lnSpc>
                <a:spcPct val="80000"/>
              </a:lnSpc>
              <a:spcBef>
                <a:spcPct val="50000"/>
              </a:spcBef>
              <a:defRPr/>
            </a:pPr>
            <a:r>
              <a:rPr lang="en-US" sz="2400" b="1" dirty="0">
                <a:solidFill>
                  <a:srgbClr val="000000"/>
                </a:solidFill>
              </a:rPr>
              <a:t>3000 kg TCE present in low-perm zone!</a:t>
            </a:r>
          </a:p>
        </p:txBody>
      </p:sp>
      <p:sp>
        <p:nvSpPr>
          <p:cNvPr id="46083" name="Line 6"/>
          <p:cNvSpPr>
            <a:spLocks noChangeShapeType="1"/>
          </p:cNvSpPr>
          <p:nvPr/>
        </p:nvSpPr>
        <p:spPr bwMode="white">
          <a:xfrm flipH="1">
            <a:off x="4267203" y="2598057"/>
            <a:ext cx="769257" cy="40640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wrap="square" lIns="92075" tIns="46038" rIns="92075" bIns="46038">
            <a:spAutoFit/>
          </a:bodyPr>
          <a:lstStyle/>
          <a:p>
            <a:endParaRPr lang="en-US" dirty="0">
              <a:solidFill>
                <a:srgbClr val="FFFF00"/>
              </a:solidFill>
              <a:ea typeface="ＭＳ Ｐゴシック" charset="0"/>
            </a:endParaRPr>
          </a:p>
        </p:txBody>
      </p:sp>
      <p:grpSp>
        <p:nvGrpSpPr>
          <p:cNvPr id="37" name="Group 36"/>
          <p:cNvGrpSpPr/>
          <p:nvPr/>
        </p:nvGrpSpPr>
        <p:grpSpPr>
          <a:xfrm>
            <a:off x="4971142" y="2177146"/>
            <a:ext cx="1400630" cy="758021"/>
            <a:chOff x="4971142" y="2177143"/>
            <a:chExt cx="1400630" cy="758021"/>
          </a:xfrm>
        </p:grpSpPr>
        <p:sp>
          <p:nvSpPr>
            <p:cNvPr id="35" name="Rectangle 34"/>
            <p:cNvSpPr/>
            <p:nvPr/>
          </p:nvSpPr>
          <p:spPr bwMode="auto">
            <a:xfrm>
              <a:off x="4971142" y="2177143"/>
              <a:ext cx="1400629" cy="732972"/>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36" name="Text Box 18"/>
            <p:cNvSpPr txBox="1">
              <a:spLocks noChangeArrowheads="1"/>
            </p:cNvSpPr>
            <p:nvPr/>
          </p:nvSpPr>
          <p:spPr bwMode="gray">
            <a:xfrm>
              <a:off x="5061177" y="2227944"/>
              <a:ext cx="1310595" cy="707220"/>
            </a:xfrm>
            <a:prstGeom prst="rect">
              <a:avLst/>
            </a:prstGeom>
            <a:noFill/>
            <a:ln w="9525">
              <a:noFill/>
              <a:miter lim="800000"/>
              <a:headEnd/>
              <a:tailEnd/>
            </a:ln>
            <a:effectLst>
              <a:outerShdw dist="38100" dir="2700000" algn="tl" rotWithShape="0">
                <a:srgbClr val="808080">
                  <a:alpha val="42999"/>
                </a:srgbClr>
              </a:outerShdw>
            </a:effectLst>
          </p:spPr>
          <p:txBody>
            <a:bodyPr wrap="square" lIns="99276" tIns="49638" rIns="99276" bIns="49638">
              <a:spAutoFit/>
            </a:bodyPr>
            <a:lstStyle/>
            <a:p>
              <a:pPr>
                <a:lnSpc>
                  <a:spcPct val="80000"/>
                </a:lnSpc>
                <a:spcBef>
                  <a:spcPts val="0"/>
                </a:spcBef>
                <a:defRPr/>
              </a:pPr>
              <a:r>
                <a:rPr lang="en-US" sz="2400" b="1" dirty="0" smtClean="0">
                  <a:solidFill>
                    <a:srgbClr val="000000"/>
                  </a:solidFill>
                </a:rPr>
                <a:t>Source</a:t>
              </a:r>
            </a:p>
            <a:p>
              <a:pPr>
                <a:lnSpc>
                  <a:spcPct val="80000"/>
                </a:lnSpc>
                <a:spcBef>
                  <a:spcPts val="0"/>
                </a:spcBef>
                <a:defRPr/>
              </a:pPr>
              <a:r>
                <a:rPr lang="en-US" sz="2400" b="1" dirty="0" smtClean="0">
                  <a:solidFill>
                    <a:srgbClr val="000000"/>
                  </a:solidFill>
                </a:rPr>
                <a:t>Zone</a:t>
              </a:r>
              <a:endParaRPr lang="en-CA" sz="2400" b="1" dirty="0" smtClean="0">
                <a:solidFill>
                  <a:srgbClr val="000000"/>
                </a:solidFill>
              </a:endParaRPr>
            </a:p>
          </p:txBody>
        </p:sp>
      </p:grpSp>
      <p:sp>
        <p:nvSpPr>
          <p:cNvPr id="39" name="Rectangle 38"/>
          <p:cNvSpPr/>
          <p:nvPr/>
        </p:nvSpPr>
        <p:spPr bwMode="auto">
          <a:xfrm>
            <a:off x="3889827" y="5145315"/>
            <a:ext cx="2409371" cy="732972"/>
          </a:xfrm>
          <a:prstGeom prst="rect">
            <a:avLst/>
          </a:prstGeom>
          <a:solidFill>
            <a:srgbClr val="FFFFFF">
              <a:alpha val="60000"/>
            </a:srgbClr>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i="1" dirty="0">
              <a:solidFill>
                <a:srgbClr val="FFFF00"/>
              </a:solidFill>
              <a:latin typeface="Arial" pitchFamily="-106" charset="0"/>
              <a:ea typeface="ＭＳ Ｐゴシック" charset="0"/>
            </a:endParaRPr>
          </a:p>
        </p:txBody>
      </p:sp>
      <p:sp>
        <p:nvSpPr>
          <p:cNvPr id="40" name="Text Box 18"/>
          <p:cNvSpPr txBox="1">
            <a:spLocks noChangeArrowheads="1"/>
          </p:cNvSpPr>
          <p:nvPr/>
        </p:nvSpPr>
        <p:spPr bwMode="gray">
          <a:xfrm>
            <a:off x="4044708" y="5196116"/>
            <a:ext cx="2254494" cy="707219"/>
          </a:xfrm>
          <a:prstGeom prst="rect">
            <a:avLst/>
          </a:prstGeom>
          <a:noFill/>
          <a:ln w="9525">
            <a:noFill/>
            <a:miter lim="800000"/>
            <a:headEnd/>
            <a:tailEnd/>
          </a:ln>
          <a:effectLst>
            <a:outerShdw dist="38100" dir="2700000" algn="tl" rotWithShape="0">
              <a:srgbClr val="808080">
                <a:alpha val="42999"/>
              </a:srgbClr>
            </a:outerShdw>
          </a:effectLst>
        </p:spPr>
        <p:txBody>
          <a:bodyPr wrap="square" lIns="99276" tIns="49638" rIns="99276" bIns="49638">
            <a:spAutoFit/>
          </a:bodyPr>
          <a:lstStyle/>
          <a:p>
            <a:pPr>
              <a:lnSpc>
                <a:spcPct val="80000"/>
              </a:lnSpc>
              <a:spcBef>
                <a:spcPts val="0"/>
              </a:spcBef>
              <a:defRPr/>
            </a:pPr>
            <a:r>
              <a:rPr lang="en-US" sz="2400" b="1" i="1" dirty="0" smtClean="0">
                <a:solidFill>
                  <a:srgbClr val="000000"/>
                </a:solidFill>
              </a:rPr>
              <a:t>Groundwater Flow</a:t>
            </a:r>
            <a:endParaRPr lang="en-CA" sz="2400" b="1" i="1" dirty="0" smtClean="0">
              <a:solidFill>
                <a:srgbClr val="000000"/>
              </a:solidFill>
            </a:endParaRPr>
          </a:p>
        </p:txBody>
      </p:sp>
      <p:sp>
        <p:nvSpPr>
          <p:cNvPr id="2" name="Text Box 12"/>
          <p:cNvSpPr txBox="1">
            <a:spLocks noChangeArrowheads="1"/>
          </p:cNvSpPr>
          <p:nvPr/>
        </p:nvSpPr>
        <p:spPr bwMode="auto">
          <a:xfrm>
            <a:off x="412754" y="4592189"/>
            <a:ext cx="1584216" cy="431529"/>
          </a:xfrm>
          <a:prstGeom prst="rect">
            <a:avLst/>
          </a:prstGeom>
          <a:solidFill>
            <a:srgbClr val="000000">
              <a:alpha val="80000"/>
            </a:srgbClr>
          </a:solidFill>
          <a:ln>
            <a:solidFill>
              <a:schemeClr val="bg1">
                <a:lumMod val="95000"/>
              </a:schemeClr>
            </a:solidFill>
          </a:ln>
          <a:extLst/>
        </p:spPr>
        <p:txBody>
          <a:bodyPr wrap="none" lIns="92075" tIns="46038" rIns="92075" bIns="46038">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CA" sz="2200" b="1" dirty="0">
                <a:solidFill>
                  <a:srgbClr val="FFFFFF"/>
                </a:solidFill>
              </a:rPr>
              <a:t>Transect 1</a:t>
            </a:r>
            <a:endParaRPr lang="en-US" sz="2200" b="1" dirty="0">
              <a:solidFill>
                <a:srgbClr val="FFFFFF"/>
              </a:solidFill>
            </a:endParaRPr>
          </a:p>
        </p:txBody>
      </p:sp>
      <p:sp>
        <p:nvSpPr>
          <p:cNvPr id="41" name="Rectangle 40"/>
          <p:cNvSpPr/>
          <p:nvPr/>
        </p:nvSpPr>
        <p:spPr bwMode="auto">
          <a:xfrm>
            <a:off x="6763658" y="5210629"/>
            <a:ext cx="1901371" cy="1219200"/>
          </a:xfrm>
          <a:prstGeom prst="rect">
            <a:avLst/>
          </a:prstGeom>
          <a:solidFill>
            <a:srgbClr val="000000">
              <a:alpha val="29020"/>
            </a:srgbClr>
          </a:solidFill>
          <a:ln w="9525" cap="flat" cmpd="sng" algn="ctr">
            <a:solidFill>
              <a:srgbClr val="F2F2F2">
                <a:alpha val="32941"/>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pic>
        <p:nvPicPr>
          <p:cNvPr id="46090" name="Picture 14" descr="uog_r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white">
          <a:xfrm>
            <a:off x="7162808" y="5379588"/>
            <a:ext cx="107156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46" name="Group 45"/>
          <p:cNvGrpSpPr/>
          <p:nvPr/>
        </p:nvGrpSpPr>
        <p:grpSpPr>
          <a:xfrm>
            <a:off x="7698698" y="246745"/>
            <a:ext cx="1111479" cy="595087"/>
            <a:chOff x="7698695" y="290285"/>
            <a:chExt cx="1111479" cy="595087"/>
          </a:xfrm>
        </p:grpSpPr>
        <p:sp>
          <p:nvSpPr>
            <p:cNvPr id="46087" name="Line 10"/>
            <p:cNvSpPr>
              <a:spLocks noChangeShapeType="1"/>
            </p:cNvSpPr>
            <p:nvPr/>
          </p:nvSpPr>
          <p:spPr bwMode="auto">
            <a:xfrm flipH="1">
              <a:off x="7698695" y="667656"/>
              <a:ext cx="530905" cy="97070"/>
            </a:xfrm>
            <a:prstGeom prst="line">
              <a:avLst/>
            </a:prstGeom>
            <a:noFill/>
            <a:ln w="76200">
              <a:solidFill>
                <a:schemeClr val="bg1"/>
              </a:solidFill>
              <a:round/>
              <a:headEnd/>
              <a:tailEnd type="stealth" w="med" len="med"/>
            </a:ln>
            <a:extLst>
              <a:ext uri="{909E8E84-426E-40DD-AFC4-6F175D3DCCD1}">
                <a14:hiddenFill xmlns:a14="http://schemas.microsoft.com/office/drawing/2010/main">
                  <a:noFill/>
                </a14:hiddenFill>
              </a:ext>
            </a:extLst>
          </p:spPr>
          <p:txBody>
            <a:bodyPr wrap="square" lIns="92075" tIns="46038" rIns="92075" bIns="46038" anchor="ctr">
              <a:spAutoFit/>
            </a:bodyPr>
            <a:lstStyle/>
            <a:p>
              <a:endParaRPr lang="en-US" dirty="0">
                <a:solidFill>
                  <a:srgbClr val="FFFF00"/>
                </a:solidFill>
                <a:ea typeface="ＭＳ Ｐゴシック" charset="0"/>
              </a:endParaRPr>
            </a:p>
          </p:txBody>
        </p:sp>
        <p:grpSp>
          <p:nvGrpSpPr>
            <p:cNvPr id="45" name="Group 44"/>
            <p:cNvGrpSpPr/>
            <p:nvPr/>
          </p:nvGrpSpPr>
          <p:grpSpPr>
            <a:xfrm>
              <a:off x="8215087" y="290285"/>
              <a:ext cx="595087" cy="595087"/>
              <a:chOff x="8215087" y="246743"/>
              <a:chExt cx="595087" cy="595087"/>
            </a:xfrm>
          </p:grpSpPr>
          <p:sp>
            <p:nvSpPr>
              <p:cNvPr id="42" name="Oval 41"/>
              <p:cNvSpPr/>
              <p:nvPr/>
            </p:nvSpPr>
            <p:spPr bwMode="auto">
              <a:xfrm>
                <a:off x="8215087" y="246743"/>
                <a:ext cx="595087" cy="595087"/>
              </a:xfrm>
              <a:prstGeom prst="ellipse">
                <a:avLst/>
              </a:prstGeom>
              <a:solidFill>
                <a:srgbClr val="000000">
                  <a:alpha val="32941"/>
                </a:srgbClr>
              </a:solidFill>
              <a:ln w="9525"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46086" name="Text Box 9"/>
              <p:cNvSpPr txBox="1">
                <a:spLocks noChangeArrowheads="1"/>
              </p:cNvSpPr>
              <p:nvPr/>
            </p:nvSpPr>
            <p:spPr bwMode="auto">
              <a:xfrm>
                <a:off x="8320316" y="351970"/>
                <a:ext cx="37189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US" sz="2000" b="1" dirty="0">
                    <a:solidFill>
                      <a:srgbClr val="FFFFFF"/>
                    </a:solidFill>
                  </a:rPr>
                  <a:t>N</a:t>
                </a:r>
              </a:p>
            </p:txBody>
          </p:sp>
        </p:grpSp>
      </p:grpSp>
      <p:sp>
        <p:nvSpPr>
          <p:cNvPr id="43"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24</a:t>
            </a:fld>
            <a:endParaRPr lang="en-US" sz="1400" dirty="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108388955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55229" y="1333985"/>
            <a:ext cx="7860449" cy="4757546"/>
            <a:chOff x="-3643139" y="1899489"/>
            <a:chExt cx="7860449" cy="4757546"/>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040" t="40514" r="14106" b="28034"/>
            <a:stretch/>
          </p:blipFill>
          <p:spPr>
            <a:xfrm>
              <a:off x="-3643139" y="1899489"/>
              <a:ext cx="7860449" cy="4757546"/>
            </a:xfrm>
            <a:prstGeom prst="rect">
              <a:avLst/>
            </a:prstGeom>
          </p:spPr>
        </p:pic>
        <p:grpSp>
          <p:nvGrpSpPr>
            <p:cNvPr id="5" name="Group 4"/>
            <p:cNvGrpSpPr/>
            <p:nvPr/>
          </p:nvGrpSpPr>
          <p:grpSpPr>
            <a:xfrm>
              <a:off x="-152241" y="2414144"/>
              <a:ext cx="3657681" cy="2627390"/>
              <a:chOff x="3411897" y="1883657"/>
              <a:chExt cx="3657681" cy="2627390"/>
            </a:xfrm>
          </p:grpSpPr>
          <p:sp>
            <p:nvSpPr>
              <p:cNvPr id="17" name="Line 11"/>
              <p:cNvSpPr>
                <a:spLocks noChangeShapeType="1"/>
              </p:cNvSpPr>
              <p:nvPr/>
            </p:nvSpPr>
            <p:spPr bwMode="auto">
              <a:xfrm>
                <a:off x="3411897" y="2401021"/>
                <a:ext cx="3526687" cy="2110026"/>
              </a:xfrm>
              <a:prstGeom prst="line">
                <a:avLst/>
              </a:prstGeom>
              <a:noFill/>
              <a:ln w="57150">
                <a:solidFill>
                  <a:srgbClr val="000080"/>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solidFill>
                    <a:srgbClr val="FFFF00"/>
                  </a:solidFill>
                  <a:ea typeface="ＭＳ Ｐゴシック" charset="0"/>
                </a:endParaRPr>
              </a:p>
            </p:txBody>
          </p:sp>
          <p:sp>
            <p:nvSpPr>
              <p:cNvPr id="18" name="Arc 15"/>
              <p:cNvSpPr>
                <a:spLocks/>
              </p:cNvSpPr>
              <p:nvPr/>
            </p:nvSpPr>
            <p:spPr bwMode="auto">
              <a:xfrm flipH="1" flipV="1">
                <a:off x="3578825" y="3319777"/>
                <a:ext cx="3490753" cy="68218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57150">
                <a:solidFill>
                  <a:srgbClr val="FF6666"/>
                </a:solidFill>
                <a:round/>
                <a:headEnd type="triangle" w="med" len="me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en-US" dirty="0">
                  <a:solidFill>
                    <a:srgbClr val="FFFF00"/>
                  </a:solidFill>
                  <a:ea typeface="ＭＳ Ｐゴシック" charset="0"/>
                </a:endParaRPr>
              </a:p>
            </p:txBody>
          </p:sp>
          <p:sp>
            <p:nvSpPr>
              <p:cNvPr id="19" name="Arc 16"/>
              <p:cNvSpPr>
                <a:spLocks/>
              </p:cNvSpPr>
              <p:nvPr/>
            </p:nvSpPr>
            <p:spPr bwMode="auto">
              <a:xfrm flipH="1" flipV="1">
                <a:off x="3772695" y="1883657"/>
                <a:ext cx="3293970" cy="967756"/>
              </a:xfrm>
              <a:custGeom>
                <a:avLst/>
                <a:gdLst>
                  <a:gd name="T0" fmla="*/ 0 w 22715"/>
                  <a:gd name="T1" fmla="*/ 0 h 21600"/>
                  <a:gd name="T2" fmla="*/ 0 w 22715"/>
                  <a:gd name="T3" fmla="*/ 0 h 21600"/>
                  <a:gd name="T4" fmla="*/ 0 w 22715"/>
                  <a:gd name="T5" fmla="*/ 0 h 21600"/>
                  <a:gd name="T6" fmla="*/ 0 60000 65536"/>
                  <a:gd name="T7" fmla="*/ 0 60000 65536"/>
                  <a:gd name="T8" fmla="*/ 0 60000 65536"/>
                  <a:gd name="T9" fmla="*/ 0 w 22715"/>
                  <a:gd name="T10" fmla="*/ 0 h 21600"/>
                  <a:gd name="T11" fmla="*/ 22715 w 22715"/>
                  <a:gd name="T12" fmla="*/ 21600 h 21600"/>
                </a:gdLst>
                <a:ahLst/>
                <a:cxnLst>
                  <a:cxn ang="T6">
                    <a:pos x="T0" y="T1"/>
                  </a:cxn>
                  <a:cxn ang="T7">
                    <a:pos x="T2" y="T3"/>
                  </a:cxn>
                  <a:cxn ang="T8">
                    <a:pos x="T4" y="T5"/>
                  </a:cxn>
                </a:cxnLst>
                <a:rect l="T9" t="T10" r="T11" b="T12"/>
                <a:pathLst>
                  <a:path w="22715" h="21600" fill="none" extrusionOk="0">
                    <a:moveTo>
                      <a:pt x="-1" y="28"/>
                    </a:moveTo>
                    <a:cubicBezTo>
                      <a:pt x="371" y="9"/>
                      <a:pt x="743" y="-1"/>
                      <a:pt x="1115" y="-1"/>
                    </a:cubicBezTo>
                    <a:cubicBezTo>
                      <a:pt x="13044" y="-1"/>
                      <a:pt x="22715" y="9670"/>
                      <a:pt x="22715" y="21600"/>
                    </a:cubicBezTo>
                  </a:path>
                  <a:path w="22715" h="21600" stroke="0" extrusionOk="0">
                    <a:moveTo>
                      <a:pt x="-1" y="28"/>
                    </a:moveTo>
                    <a:cubicBezTo>
                      <a:pt x="371" y="9"/>
                      <a:pt x="743" y="-1"/>
                      <a:pt x="1115" y="-1"/>
                    </a:cubicBezTo>
                    <a:cubicBezTo>
                      <a:pt x="13044" y="-1"/>
                      <a:pt x="22715" y="9670"/>
                      <a:pt x="22715" y="21600"/>
                    </a:cubicBezTo>
                    <a:lnTo>
                      <a:pt x="1115" y="21600"/>
                    </a:lnTo>
                    <a:lnTo>
                      <a:pt x="-1" y="28"/>
                    </a:lnTo>
                    <a:close/>
                  </a:path>
                </a:pathLst>
              </a:custGeom>
              <a:noFill/>
              <a:ln w="57150">
                <a:solidFill>
                  <a:srgbClr val="FF6666"/>
                </a:solidFill>
                <a:round/>
                <a:headEnd type="triangle" w="med" len="me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en-US" dirty="0">
                  <a:solidFill>
                    <a:srgbClr val="FFFF00"/>
                  </a:solidFill>
                  <a:ea typeface="ＭＳ Ｐゴシック" charset="0"/>
                </a:endParaRPr>
              </a:p>
            </p:txBody>
          </p:sp>
        </p:grpSp>
      </p:grpSp>
      <p:sp>
        <p:nvSpPr>
          <p:cNvPr id="48129" name="Rectangle 8"/>
          <p:cNvSpPr>
            <a:spLocks noGrp="1" noChangeArrowheads="1"/>
          </p:cNvSpPr>
          <p:nvPr>
            <p:ph type="title" idx="4294967295"/>
          </p:nvPr>
        </p:nvSpPr>
        <p:spPr bwMode="auto">
          <a:xfrm>
            <a:off x="406400" y="401638"/>
            <a:ext cx="8686800" cy="496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895350" eaLnBrk="1" hangingPunct="1">
              <a:lnSpc>
                <a:spcPct val="85000"/>
              </a:lnSpc>
              <a:tabLst>
                <a:tab pos="285750" algn="l"/>
              </a:tabLst>
            </a:pPr>
            <a:r>
              <a:rPr lang="en-US" sz="3000" b="1" kern="1200" dirty="0">
                <a:solidFill>
                  <a:srgbClr val="1557A7"/>
                </a:solidFill>
                <a:latin typeface="Arial" charset="0"/>
                <a:ea typeface="ＭＳ Ｐゴシック" charset="0"/>
                <a:cs typeface="Arial" charset="0"/>
              </a:rPr>
              <a:t>Concentration vs. Time from Monitoring Wells</a:t>
            </a:r>
          </a:p>
        </p:txBody>
      </p:sp>
      <p:sp>
        <p:nvSpPr>
          <p:cNvPr id="244744" name="Line 8"/>
          <p:cNvSpPr>
            <a:spLocks noChangeShapeType="1"/>
          </p:cNvSpPr>
          <p:nvPr/>
        </p:nvSpPr>
        <p:spPr bwMode="auto">
          <a:xfrm>
            <a:off x="508000" y="977900"/>
            <a:ext cx="8293100"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7" name="Rectangle 6"/>
          <p:cNvSpPr>
            <a:spLocks noChangeArrowheads="1"/>
          </p:cNvSpPr>
          <p:nvPr/>
        </p:nvSpPr>
        <p:spPr bwMode="auto">
          <a:xfrm>
            <a:off x="7411881" y="3080432"/>
            <a:ext cx="1528762" cy="365125"/>
          </a:xfrm>
          <a:prstGeom prst="rect">
            <a:avLst/>
          </a:prstGeom>
          <a:solidFill>
            <a:srgbClr val="C00000"/>
          </a:solidFill>
          <a:ln w="9525">
            <a:solidFill>
              <a:schemeClr val="bg1"/>
            </a:solidFill>
            <a:round/>
            <a:headEnd/>
            <a:tailEnd/>
          </a:ln>
          <a:effectLst>
            <a:outerShdw blurRad="63500" dist="38100" dir="2700000" algn="tl" rotWithShape="0">
              <a:srgbClr val="000000">
                <a:alpha val="39998"/>
              </a:srgbClr>
            </a:outerShdw>
          </a:effectLst>
        </p:spPr>
        <p:txBody>
          <a:bodyPr/>
          <a:lstStyle/>
          <a:p>
            <a:pPr>
              <a:defRPr/>
            </a:pPr>
            <a:endParaRPr lang="en-US" dirty="0">
              <a:solidFill>
                <a:srgbClr val="FFFF00"/>
              </a:solidFill>
              <a:latin typeface="Arial" pitchFamily="-106" charset="0"/>
              <a:ea typeface="ＭＳ Ｐゴシック" pitchFamily="34" charset="-128"/>
            </a:endParaRPr>
          </a:p>
        </p:txBody>
      </p:sp>
      <p:sp>
        <p:nvSpPr>
          <p:cNvPr id="48133" name="Text Box 18"/>
          <p:cNvSpPr txBox="1">
            <a:spLocks noChangeArrowheads="1"/>
          </p:cNvSpPr>
          <p:nvPr/>
        </p:nvSpPr>
        <p:spPr bwMode="auto">
          <a:xfrm>
            <a:off x="7429343" y="3053445"/>
            <a:ext cx="1625600" cy="3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276" tIns="49638" rIns="99276" bIns="49638">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spcBef>
                <a:spcPct val="50000"/>
              </a:spcBef>
            </a:pPr>
            <a:r>
              <a:rPr lang="en-US" sz="1800" i="1" dirty="0">
                <a:solidFill>
                  <a:srgbClr val="FFFFFF"/>
                </a:solidFill>
              </a:rPr>
              <a:t>With Tailing</a:t>
            </a:r>
          </a:p>
        </p:txBody>
      </p:sp>
      <p:sp>
        <p:nvSpPr>
          <p:cNvPr id="2" name="Rectangle 6"/>
          <p:cNvSpPr>
            <a:spLocks noChangeArrowheads="1"/>
          </p:cNvSpPr>
          <p:nvPr/>
        </p:nvSpPr>
        <p:spPr bwMode="auto">
          <a:xfrm>
            <a:off x="7411881" y="4408488"/>
            <a:ext cx="1528762" cy="365125"/>
          </a:xfrm>
          <a:prstGeom prst="rect">
            <a:avLst/>
          </a:prstGeom>
          <a:solidFill>
            <a:srgbClr val="204A96"/>
          </a:solidFill>
          <a:ln w="9525">
            <a:solidFill>
              <a:schemeClr val="bg1"/>
            </a:solidFill>
            <a:round/>
            <a:headEnd/>
            <a:tailEnd/>
          </a:ln>
          <a:effectLst>
            <a:outerShdw blurRad="63500" dist="38100" dir="2700000" algn="tl" rotWithShape="0">
              <a:srgbClr val="000000">
                <a:alpha val="39998"/>
              </a:srgbClr>
            </a:outerShdw>
          </a:effectLst>
        </p:spPr>
        <p:txBody>
          <a:bodyPr/>
          <a:lstStyle/>
          <a:p>
            <a:pPr>
              <a:defRPr/>
            </a:pPr>
            <a:endParaRPr lang="en-US" dirty="0">
              <a:solidFill>
                <a:srgbClr val="FFFF00"/>
              </a:solidFill>
              <a:latin typeface="Arial" pitchFamily="-106" charset="0"/>
              <a:ea typeface="ＭＳ Ｐゴシック" pitchFamily="34" charset="-128"/>
            </a:endParaRPr>
          </a:p>
        </p:txBody>
      </p:sp>
      <p:sp>
        <p:nvSpPr>
          <p:cNvPr id="48135" name="Text Box 19"/>
          <p:cNvSpPr txBox="1">
            <a:spLocks noChangeArrowheads="1"/>
          </p:cNvSpPr>
          <p:nvPr/>
        </p:nvSpPr>
        <p:spPr bwMode="auto">
          <a:xfrm>
            <a:off x="7403943" y="4398964"/>
            <a:ext cx="1625600" cy="3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276" tIns="49638" rIns="99276" bIns="49638">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spcBef>
                <a:spcPct val="50000"/>
              </a:spcBef>
            </a:pPr>
            <a:r>
              <a:rPr lang="en-US" sz="1800" i="1" dirty="0">
                <a:solidFill>
                  <a:srgbClr val="FFFFFF"/>
                </a:solidFill>
              </a:rPr>
              <a:t>If No Tailing</a:t>
            </a:r>
          </a:p>
        </p:txBody>
      </p:sp>
      <p:sp>
        <p:nvSpPr>
          <p:cNvPr id="3" name="Rectangle 6"/>
          <p:cNvSpPr>
            <a:spLocks noChangeArrowheads="1"/>
          </p:cNvSpPr>
          <p:nvPr/>
        </p:nvSpPr>
        <p:spPr bwMode="auto">
          <a:xfrm>
            <a:off x="998538" y="6199188"/>
            <a:ext cx="6494462" cy="646112"/>
          </a:xfrm>
          <a:prstGeom prst="rect">
            <a:avLst/>
          </a:prstGeom>
          <a:solidFill>
            <a:schemeClr val="bg2"/>
          </a:solidFill>
          <a:ln w="9525">
            <a:solidFill>
              <a:schemeClr val="bg1"/>
            </a:solidFill>
            <a:round/>
            <a:headEnd/>
            <a:tailEnd/>
          </a:ln>
          <a:effectLst>
            <a:outerShdw blurRad="63500" dist="38100" dir="2700000" algn="tl" rotWithShape="0">
              <a:srgbClr val="000000">
                <a:alpha val="39998"/>
              </a:srgbClr>
            </a:outerShdw>
          </a:effectLst>
        </p:spPr>
        <p:txBody>
          <a:bodyPr/>
          <a:lstStyle/>
          <a:p>
            <a:pPr>
              <a:defRPr/>
            </a:pPr>
            <a:endParaRPr lang="en-US" dirty="0">
              <a:solidFill>
                <a:srgbClr val="FFFF00"/>
              </a:solidFill>
              <a:latin typeface="Arial" pitchFamily="-106" charset="0"/>
              <a:ea typeface="ＭＳ Ｐゴシック" pitchFamily="34" charset="-128"/>
            </a:endParaRPr>
          </a:p>
        </p:txBody>
      </p:sp>
      <p:sp>
        <p:nvSpPr>
          <p:cNvPr id="48137" name="Text Box 13"/>
          <p:cNvSpPr txBox="1">
            <a:spLocks noChangeArrowheads="1"/>
          </p:cNvSpPr>
          <p:nvPr/>
        </p:nvSpPr>
        <p:spPr bwMode="auto">
          <a:xfrm>
            <a:off x="1155700" y="6299208"/>
            <a:ext cx="7845425" cy="47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spcBef>
                <a:spcPct val="50000"/>
              </a:spcBef>
            </a:pPr>
            <a:r>
              <a:rPr lang="en-US" sz="1200" b="1" dirty="0">
                <a:solidFill>
                  <a:srgbClr val="FFFFFF"/>
                </a:solidFill>
              </a:rPr>
              <a:t>Source: Chapman and Parker, 2005 Copyright 2005 American Geophysical Union. </a:t>
            </a:r>
            <a:br>
              <a:rPr lang="en-US" sz="1200" b="1" dirty="0">
                <a:solidFill>
                  <a:srgbClr val="FFFFFF"/>
                </a:solidFill>
              </a:rPr>
            </a:br>
            <a:r>
              <a:rPr lang="en-US" sz="1200" b="1" dirty="0">
                <a:solidFill>
                  <a:srgbClr val="FFFFFF"/>
                </a:solidFill>
              </a:rPr>
              <a:t>Reproduced/modified by permission of AGU.</a:t>
            </a:r>
          </a:p>
        </p:txBody>
      </p:sp>
      <p:sp>
        <p:nvSpPr>
          <p:cNvPr id="16"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25</a:t>
            </a:fld>
            <a:endParaRPr lang="en-US" sz="1400" dirty="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116136289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6"/>
          <p:cNvSpPr>
            <a:spLocks noChangeArrowheads="1"/>
          </p:cNvSpPr>
          <p:nvPr/>
        </p:nvSpPr>
        <p:spPr bwMode="auto">
          <a:xfrm>
            <a:off x="838200" y="2603500"/>
            <a:ext cx="5854700" cy="571500"/>
          </a:xfrm>
          <a:prstGeom prst="roundRect">
            <a:avLst>
              <a:gd name="adj" fmla="val 16667"/>
            </a:avLst>
          </a:prstGeom>
          <a:solidFill>
            <a:srgbClr val="CCECFF"/>
          </a:solidFill>
          <a:ln w="38100">
            <a:noFill/>
            <a:round/>
            <a:headEnd/>
            <a:tailEnd/>
          </a:ln>
          <a:effectLst>
            <a:outerShdw blurRad="50800" dist="88900" dir="2700000" algn="tl" rotWithShape="0">
              <a:prstClr val="black">
                <a:alpha val="40000"/>
              </a:prst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3" name="Rectangle 3"/>
          <p:cNvSpPr>
            <a:spLocks noGrp="1" noChangeArrowheads="1"/>
          </p:cNvSpPr>
          <p:nvPr>
            <p:ph type="body" sz="half" idx="4294967295"/>
          </p:nvPr>
        </p:nvSpPr>
        <p:spPr bwMode="auto">
          <a:xfrm>
            <a:off x="769938" y="1570038"/>
            <a:ext cx="8081962" cy="45259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3000" b="1" dirty="0" smtClean="0">
                <a:effectLst>
                  <a:outerShdw blurRad="38100" dist="38100" dir="2700000" algn="tl">
                    <a:srgbClr val="000000">
                      <a:alpha val="43137"/>
                    </a:srgbClr>
                  </a:outerShdw>
                </a:effectLst>
                <a:latin typeface="Arial" charset="0"/>
                <a:ea typeface="ＭＳ Ｐゴシック" charset="0"/>
                <a:cs typeface="Arial" charset="0"/>
              </a:rPr>
              <a:t>Matrix Diffusion Background</a:t>
            </a:r>
            <a:endParaRPr lang="en-US" sz="3000" b="1" dirty="0">
              <a:effectLst>
                <a:outerShdw blurRad="38100" dist="38100" dir="2700000" algn="tl">
                  <a:srgbClr val="000000">
                    <a:alpha val="43137"/>
                  </a:srgbClr>
                </a:outerShdw>
              </a:effectLst>
              <a:latin typeface="Arial" charset="0"/>
              <a:ea typeface="ＭＳ Ｐゴシック" charset="0"/>
              <a:cs typeface="Arial" charset="0"/>
            </a:endParaRPr>
          </a:p>
          <a:p>
            <a:pPr eaLnBrk="1" hangingPunct="1"/>
            <a:r>
              <a:rPr lang="en-US" sz="3000" dirty="0">
                <a:latin typeface="Arial" charset="0"/>
                <a:ea typeface="ＭＳ Ｐゴシック" charset="0"/>
                <a:cs typeface="ＭＳ Ｐゴシック" charset="0"/>
              </a:rPr>
              <a:t>Lines of Evidence</a:t>
            </a:r>
          </a:p>
          <a:p>
            <a:pPr eaLnBrk="1" hangingPunct="1"/>
            <a:r>
              <a:rPr lang="en-US" sz="3000" b="1" dirty="0" smtClean="0">
                <a:latin typeface="Arial" charset="0"/>
                <a:ea typeface="ＭＳ Ｐゴシック" charset="0"/>
                <a:cs typeface="Arial" charset="0"/>
              </a:rPr>
              <a:t>New Conceptual </a:t>
            </a:r>
            <a:r>
              <a:rPr lang="en-US" sz="3000" b="1" dirty="0">
                <a:latin typeface="Arial" charset="0"/>
                <a:ea typeface="ＭＳ Ｐゴシック" charset="0"/>
                <a:cs typeface="Arial" charset="0"/>
              </a:rPr>
              <a:t>Model</a:t>
            </a:r>
          </a:p>
          <a:p>
            <a:pPr eaLnBrk="1" hangingPunct="1"/>
            <a:r>
              <a:rPr lang="en-US" sz="3000" dirty="0" smtClean="0">
                <a:latin typeface="Arial" charset="0"/>
                <a:ea typeface="ＭＳ Ｐゴシック" charset="0"/>
                <a:cs typeface="ＭＳ Ｐゴシック" charset="0"/>
              </a:rPr>
              <a:t>Collecting </a:t>
            </a:r>
            <a:r>
              <a:rPr lang="en-US" sz="3000" dirty="0">
                <a:latin typeface="Arial" charset="0"/>
                <a:ea typeface="ＭＳ Ｐゴシック" charset="0"/>
                <a:cs typeface="ＭＳ Ｐゴシック" charset="0"/>
              </a:rPr>
              <a:t>Field </a:t>
            </a:r>
            <a:r>
              <a:rPr lang="en-US" sz="3000" dirty="0" smtClean="0">
                <a:latin typeface="Arial" charset="0"/>
                <a:ea typeface="ＭＳ Ｐゴシック" charset="0"/>
                <a:cs typeface="ＭＳ Ｐゴシック" charset="0"/>
              </a:rPr>
              <a:t>Samples</a:t>
            </a:r>
            <a:endParaRPr lang="en-US" sz="3000" dirty="0">
              <a:latin typeface="Arial" charset="0"/>
              <a:ea typeface="ＭＳ Ｐゴシック" charset="0"/>
              <a:cs typeface="ＭＳ Ｐゴシック" charset="0"/>
            </a:endParaRPr>
          </a:p>
        </p:txBody>
      </p:sp>
      <p:cxnSp>
        <p:nvCxnSpPr>
          <p:cNvPr id="4" name="Straight Connector 3"/>
          <p:cNvCxnSpPr>
            <a:cxnSpLocks noChangeShapeType="1"/>
          </p:cNvCxnSpPr>
          <p:nvPr/>
        </p:nvCxnSpPr>
        <p:spPr bwMode="auto">
          <a:xfrm>
            <a:off x="928694" y="1220788"/>
            <a:ext cx="6764337"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cxnSp>
      <p:grpSp>
        <p:nvGrpSpPr>
          <p:cNvPr id="5" name="Group 5"/>
          <p:cNvGrpSpPr>
            <a:grpSpLocks/>
          </p:cNvGrpSpPr>
          <p:nvPr/>
        </p:nvGrpSpPr>
        <p:grpSpPr bwMode="auto">
          <a:xfrm>
            <a:off x="7115175" y="482607"/>
            <a:ext cx="1595438" cy="1520825"/>
            <a:chOff x="4482" y="304"/>
            <a:chExt cx="1005" cy="958"/>
          </a:xfrm>
        </p:grpSpPr>
        <p:sp>
          <p:nvSpPr>
            <p:cNvPr id="6" name="AutoShape 6"/>
            <p:cNvSpPr>
              <a:spLocks noChangeAspect="1" noChangeArrowheads="1" noTextEdit="1"/>
            </p:cNvSpPr>
            <p:nvPr/>
          </p:nvSpPr>
          <p:spPr bwMode="auto">
            <a:xfrm>
              <a:off x="4482" y="304"/>
              <a:ext cx="1005" cy="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FFFF00"/>
                </a:solidFill>
                <a:ea typeface="ＭＳ Ｐゴシック" charset="0"/>
              </a:endParaRPr>
            </a:p>
          </p:txBody>
        </p:sp>
        <p:sp>
          <p:nvSpPr>
            <p:cNvPr id="7" name="Freeform 7"/>
            <p:cNvSpPr>
              <a:spLocks/>
            </p:cNvSpPr>
            <p:nvPr/>
          </p:nvSpPr>
          <p:spPr bwMode="auto">
            <a:xfrm>
              <a:off x="4482" y="304"/>
              <a:ext cx="1005" cy="817"/>
            </a:xfrm>
            <a:custGeom>
              <a:avLst/>
              <a:gdLst>
                <a:gd name="T0" fmla="*/ 0 w 3015"/>
                <a:gd name="T1" fmla="*/ 0 h 2450"/>
                <a:gd name="T2" fmla="*/ 0 w 3015"/>
                <a:gd name="T3" fmla="*/ 0 h 2450"/>
                <a:gd name="T4" fmla="*/ 0 w 3015"/>
                <a:gd name="T5" fmla="*/ 0 h 2450"/>
                <a:gd name="T6" fmla="*/ 0 w 3015"/>
                <a:gd name="T7" fmla="*/ 0 h 2450"/>
                <a:gd name="T8" fmla="*/ 0 w 3015"/>
                <a:gd name="T9" fmla="*/ 0 h 2450"/>
                <a:gd name="T10" fmla="*/ 0 60000 65536"/>
                <a:gd name="T11" fmla="*/ 0 60000 65536"/>
                <a:gd name="T12" fmla="*/ 0 60000 65536"/>
                <a:gd name="T13" fmla="*/ 0 60000 65536"/>
                <a:gd name="T14" fmla="*/ 0 60000 65536"/>
                <a:gd name="T15" fmla="*/ 0 w 3015"/>
                <a:gd name="T16" fmla="*/ 0 h 2450"/>
                <a:gd name="T17" fmla="*/ 3015 w 3015"/>
                <a:gd name="T18" fmla="*/ 2450 h 2450"/>
              </a:gdLst>
              <a:ahLst/>
              <a:cxnLst>
                <a:cxn ang="T10">
                  <a:pos x="T0" y="T1"/>
                </a:cxn>
                <a:cxn ang="T11">
                  <a:pos x="T2" y="T3"/>
                </a:cxn>
                <a:cxn ang="T12">
                  <a:pos x="T4" y="T5"/>
                </a:cxn>
                <a:cxn ang="T13">
                  <a:pos x="T6" y="T7"/>
                </a:cxn>
                <a:cxn ang="T14">
                  <a:pos x="T8" y="T9"/>
                </a:cxn>
              </a:cxnLst>
              <a:rect l="T15" t="T16" r="T17" b="T18"/>
              <a:pathLst>
                <a:path w="3015" h="2450">
                  <a:moveTo>
                    <a:pt x="0" y="562"/>
                  </a:moveTo>
                  <a:lnTo>
                    <a:pt x="992" y="2450"/>
                  </a:lnTo>
                  <a:lnTo>
                    <a:pt x="3015" y="1899"/>
                  </a:lnTo>
                  <a:lnTo>
                    <a:pt x="3009" y="0"/>
                  </a:lnTo>
                  <a:lnTo>
                    <a:pt x="0" y="562"/>
                  </a:lnTo>
                  <a:close/>
                </a:path>
              </a:pathLst>
            </a:custGeom>
            <a:solidFill>
              <a:srgbClr val="BFDD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8" name="Rectangle 8"/>
            <p:cNvSpPr>
              <a:spLocks noChangeArrowheads="1"/>
            </p:cNvSpPr>
            <p:nvPr/>
          </p:nvSpPr>
          <p:spPr bwMode="auto">
            <a:xfrm>
              <a:off x="4705" y="304"/>
              <a:ext cx="617" cy="820"/>
            </a:xfrm>
            <a:prstGeom prst="rect">
              <a:avLst/>
            </a:prstGeom>
            <a:solidFill>
              <a:srgbClr val="BFDD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FFFF00"/>
                </a:solidFill>
                <a:ea typeface="ＭＳ Ｐゴシック" charset="0"/>
              </a:endParaRPr>
            </a:p>
          </p:txBody>
        </p:sp>
        <p:sp>
          <p:nvSpPr>
            <p:cNvPr id="9" name="Freeform 9"/>
            <p:cNvSpPr>
              <a:spLocks/>
            </p:cNvSpPr>
            <p:nvPr/>
          </p:nvSpPr>
          <p:spPr bwMode="auto">
            <a:xfrm>
              <a:off x="4595" y="416"/>
              <a:ext cx="179" cy="328"/>
            </a:xfrm>
            <a:custGeom>
              <a:avLst/>
              <a:gdLst>
                <a:gd name="T0" fmla="*/ 0 w 537"/>
                <a:gd name="T1" fmla="*/ 0 h 985"/>
                <a:gd name="T2" fmla="*/ 0 w 537"/>
                <a:gd name="T3" fmla="*/ 0 h 985"/>
                <a:gd name="T4" fmla="*/ 0 w 537"/>
                <a:gd name="T5" fmla="*/ 0 h 985"/>
                <a:gd name="T6" fmla="*/ 0 w 537"/>
                <a:gd name="T7" fmla="*/ 0 h 985"/>
                <a:gd name="T8" fmla="*/ 0 w 537"/>
                <a:gd name="T9" fmla="*/ 0 h 985"/>
                <a:gd name="T10" fmla="*/ 0 w 537"/>
                <a:gd name="T11" fmla="*/ 0 h 985"/>
                <a:gd name="T12" fmla="*/ 0 w 537"/>
                <a:gd name="T13" fmla="*/ 0 h 985"/>
                <a:gd name="T14" fmla="*/ 0 w 537"/>
                <a:gd name="T15" fmla="*/ 0 h 985"/>
                <a:gd name="T16" fmla="*/ 0 w 537"/>
                <a:gd name="T17" fmla="*/ 0 h 985"/>
                <a:gd name="T18" fmla="*/ 0 w 537"/>
                <a:gd name="T19" fmla="*/ 0 h 985"/>
                <a:gd name="T20" fmla="*/ 0 w 537"/>
                <a:gd name="T21" fmla="*/ 0 h 985"/>
                <a:gd name="T22" fmla="*/ 0 w 537"/>
                <a:gd name="T23" fmla="*/ 0 h 985"/>
                <a:gd name="T24" fmla="*/ 0 w 537"/>
                <a:gd name="T25" fmla="*/ 0 h 985"/>
                <a:gd name="T26" fmla="*/ 0 w 537"/>
                <a:gd name="T27" fmla="*/ 0 h 985"/>
                <a:gd name="T28" fmla="*/ 0 w 537"/>
                <a:gd name="T29" fmla="*/ 0 h 985"/>
                <a:gd name="T30" fmla="*/ 0 w 537"/>
                <a:gd name="T31" fmla="*/ 0 h 985"/>
                <a:gd name="T32" fmla="*/ 0 w 537"/>
                <a:gd name="T33" fmla="*/ 0 h 985"/>
                <a:gd name="T34" fmla="*/ 0 w 537"/>
                <a:gd name="T35" fmla="*/ 0 h 985"/>
                <a:gd name="T36" fmla="*/ 0 w 537"/>
                <a:gd name="T37" fmla="*/ 0 h 985"/>
                <a:gd name="T38" fmla="*/ 0 w 537"/>
                <a:gd name="T39" fmla="*/ 0 h 985"/>
                <a:gd name="T40" fmla="*/ 0 w 537"/>
                <a:gd name="T41" fmla="*/ 0 h 985"/>
                <a:gd name="T42" fmla="*/ 0 w 537"/>
                <a:gd name="T43" fmla="*/ 0 h 985"/>
                <a:gd name="T44" fmla="*/ 0 w 537"/>
                <a:gd name="T45" fmla="*/ 0 h 985"/>
                <a:gd name="T46" fmla="*/ 0 w 537"/>
                <a:gd name="T47" fmla="*/ 0 h 985"/>
                <a:gd name="T48" fmla="*/ 0 w 537"/>
                <a:gd name="T49" fmla="*/ 0 h 985"/>
                <a:gd name="T50" fmla="*/ 0 w 537"/>
                <a:gd name="T51" fmla="*/ 0 h 985"/>
                <a:gd name="T52" fmla="*/ 0 w 537"/>
                <a:gd name="T53" fmla="*/ 0 h 985"/>
                <a:gd name="T54" fmla="*/ 0 w 537"/>
                <a:gd name="T55" fmla="*/ 0 h 985"/>
                <a:gd name="T56" fmla="*/ 0 w 537"/>
                <a:gd name="T57" fmla="*/ 0 h 985"/>
                <a:gd name="T58" fmla="*/ 0 w 537"/>
                <a:gd name="T59" fmla="*/ 0 h 985"/>
                <a:gd name="T60" fmla="*/ 0 w 537"/>
                <a:gd name="T61" fmla="*/ 0 h 985"/>
                <a:gd name="T62" fmla="*/ 0 w 537"/>
                <a:gd name="T63" fmla="*/ 0 h 985"/>
                <a:gd name="T64" fmla="*/ 0 w 537"/>
                <a:gd name="T65" fmla="*/ 0 h 985"/>
                <a:gd name="T66" fmla="*/ 0 w 537"/>
                <a:gd name="T67" fmla="*/ 0 h 985"/>
                <a:gd name="T68" fmla="*/ 0 w 537"/>
                <a:gd name="T69" fmla="*/ 0 h 985"/>
                <a:gd name="T70" fmla="*/ 0 w 537"/>
                <a:gd name="T71" fmla="*/ 0 h 985"/>
                <a:gd name="T72" fmla="*/ 0 w 537"/>
                <a:gd name="T73" fmla="*/ 0 h 985"/>
                <a:gd name="T74" fmla="*/ 0 w 537"/>
                <a:gd name="T75" fmla="*/ 0 h 985"/>
                <a:gd name="T76" fmla="*/ 0 w 537"/>
                <a:gd name="T77" fmla="*/ 0 h 985"/>
                <a:gd name="T78" fmla="*/ 0 w 537"/>
                <a:gd name="T79" fmla="*/ 0 h 985"/>
                <a:gd name="T80" fmla="*/ 0 w 537"/>
                <a:gd name="T81" fmla="*/ 0 h 985"/>
                <a:gd name="T82" fmla="*/ 0 w 537"/>
                <a:gd name="T83" fmla="*/ 0 h 985"/>
                <a:gd name="T84" fmla="*/ 0 w 537"/>
                <a:gd name="T85" fmla="*/ 0 h 985"/>
                <a:gd name="T86" fmla="*/ 0 w 537"/>
                <a:gd name="T87" fmla="*/ 0 h 985"/>
                <a:gd name="T88" fmla="*/ 0 w 537"/>
                <a:gd name="T89" fmla="*/ 0 h 985"/>
                <a:gd name="T90" fmla="*/ 0 w 537"/>
                <a:gd name="T91" fmla="*/ 0 h 985"/>
                <a:gd name="T92" fmla="*/ 0 w 537"/>
                <a:gd name="T93" fmla="*/ 0 h 985"/>
                <a:gd name="T94" fmla="*/ 0 w 537"/>
                <a:gd name="T95" fmla="*/ 0 h 985"/>
                <a:gd name="T96" fmla="*/ 0 w 537"/>
                <a:gd name="T97" fmla="*/ 0 h 9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7"/>
                <a:gd name="T148" fmla="*/ 0 h 985"/>
                <a:gd name="T149" fmla="*/ 537 w 537"/>
                <a:gd name="T150" fmla="*/ 985 h 9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7" h="985">
                  <a:moveTo>
                    <a:pt x="427" y="909"/>
                  </a:moveTo>
                  <a:lnTo>
                    <a:pt x="417" y="905"/>
                  </a:lnTo>
                  <a:lnTo>
                    <a:pt x="406" y="902"/>
                  </a:lnTo>
                  <a:lnTo>
                    <a:pt x="396" y="897"/>
                  </a:lnTo>
                  <a:lnTo>
                    <a:pt x="386" y="893"/>
                  </a:lnTo>
                  <a:lnTo>
                    <a:pt x="375" y="888"/>
                  </a:lnTo>
                  <a:lnTo>
                    <a:pt x="365" y="884"/>
                  </a:lnTo>
                  <a:lnTo>
                    <a:pt x="354" y="880"/>
                  </a:lnTo>
                  <a:lnTo>
                    <a:pt x="344" y="875"/>
                  </a:lnTo>
                  <a:lnTo>
                    <a:pt x="350" y="872"/>
                  </a:lnTo>
                  <a:lnTo>
                    <a:pt x="357" y="869"/>
                  </a:lnTo>
                  <a:lnTo>
                    <a:pt x="363" y="866"/>
                  </a:lnTo>
                  <a:lnTo>
                    <a:pt x="369" y="863"/>
                  </a:lnTo>
                  <a:lnTo>
                    <a:pt x="377" y="862"/>
                  </a:lnTo>
                  <a:lnTo>
                    <a:pt x="383" y="859"/>
                  </a:lnTo>
                  <a:lnTo>
                    <a:pt x="389" y="856"/>
                  </a:lnTo>
                  <a:lnTo>
                    <a:pt x="395" y="853"/>
                  </a:lnTo>
                  <a:lnTo>
                    <a:pt x="389" y="842"/>
                  </a:lnTo>
                  <a:lnTo>
                    <a:pt x="384" y="832"/>
                  </a:lnTo>
                  <a:lnTo>
                    <a:pt x="380" y="820"/>
                  </a:lnTo>
                  <a:lnTo>
                    <a:pt x="375" y="809"/>
                  </a:lnTo>
                  <a:lnTo>
                    <a:pt x="363" y="814"/>
                  </a:lnTo>
                  <a:lnTo>
                    <a:pt x="351" y="817"/>
                  </a:lnTo>
                  <a:lnTo>
                    <a:pt x="341" y="821"/>
                  </a:lnTo>
                  <a:lnTo>
                    <a:pt x="329" y="826"/>
                  </a:lnTo>
                  <a:lnTo>
                    <a:pt x="319" y="830"/>
                  </a:lnTo>
                  <a:lnTo>
                    <a:pt x="310" y="835"/>
                  </a:lnTo>
                  <a:lnTo>
                    <a:pt x="299" y="838"/>
                  </a:lnTo>
                  <a:lnTo>
                    <a:pt x="290" y="842"/>
                  </a:lnTo>
                  <a:lnTo>
                    <a:pt x="274" y="830"/>
                  </a:lnTo>
                  <a:lnTo>
                    <a:pt x="258" y="820"/>
                  </a:lnTo>
                  <a:lnTo>
                    <a:pt x="243" y="808"/>
                  </a:lnTo>
                  <a:lnTo>
                    <a:pt x="228" y="796"/>
                  </a:lnTo>
                  <a:lnTo>
                    <a:pt x="214" y="784"/>
                  </a:lnTo>
                  <a:lnTo>
                    <a:pt x="201" y="771"/>
                  </a:lnTo>
                  <a:lnTo>
                    <a:pt x="189" y="759"/>
                  </a:lnTo>
                  <a:lnTo>
                    <a:pt x="177" y="745"/>
                  </a:lnTo>
                  <a:lnTo>
                    <a:pt x="156" y="720"/>
                  </a:lnTo>
                  <a:lnTo>
                    <a:pt x="138" y="693"/>
                  </a:lnTo>
                  <a:lnTo>
                    <a:pt x="124" y="668"/>
                  </a:lnTo>
                  <a:lnTo>
                    <a:pt x="112" y="642"/>
                  </a:lnTo>
                  <a:lnTo>
                    <a:pt x="101" y="617"/>
                  </a:lnTo>
                  <a:lnTo>
                    <a:pt x="94" y="590"/>
                  </a:lnTo>
                  <a:lnTo>
                    <a:pt x="89" y="565"/>
                  </a:lnTo>
                  <a:lnTo>
                    <a:pt x="88" y="539"/>
                  </a:lnTo>
                  <a:lnTo>
                    <a:pt x="329" y="532"/>
                  </a:lnTo>
                  <a:lnTo>
                    <a:pt x="329" y="520"/>
                  </a:lnTo>
                  <a:lnTo>
                    <a:pt x="331" y="510"/>
                  </a:lnTo>
                  <a:lnTo>
                    <a:pt x="331" y="498"/>
                  </a:lnTo>
                  <a:lnTo>
                    <a:pt x="332" y="487"/>
                  </a:lnTo>
                  <a:lnTo>
                    <a:pt x="80" y="495"/>
                  </a:lnTo>
                  <a:lnTo>
                    <a:pt x="89" y="447"/>
                  </a:lnTo>
                  <a:lnTo>
                    <a:pt x="101" y="401"/>
                  </a:lnTo>
                  <a:lnTo>
                    <a:pt x="119" y="358"/>
                  </a:lnTo>
                  <a:lnTo>
                    <a:pt x="140" y="316"/>
                  </a:lnTo>
                  <a:lnTo>
                    <a:pt x="165" y="278"/>
                  </a:lnTo>
                  <a:lnTo>
                    <a:pt x="197" y="243"/>
                  </a:lnTo>
                  <a:lnTo>
                    <a:pt x="231" y="210"/>
                  </a:lnTo>
                  <a:lnTo>
                    <a:pt x="271" y="179"/>
                  </a:lnTo>
                  <a:lnTo>
                    <a:pt x="286" y="185"/>
                  </a:lnTo>
                  <a:lnTo>
                    <a:pt x="302" y="190"/>
                  </a:lnTo>
                  <a:lnTo>
                    <a:pt x="317" y="196"/>
                  </a:lnTo>
                  <a:lnTo>
                    <a:pt x="332" y="202"/>
                  </a:lnTo>
                  <a:lnTo>
                    <a:pt x="347" y="207"/>
                  </a:lnTo>
                  <a:lnTo>
                    <a:pt x="360" y="211"/>
                  </a:lnTo>
                  <a:lnTo>
                    <a:pt x="375" y="216"/>
                  </a:lnTo>
                  <a:lnTo>
                    <a:pt x="390" y="220"/>
                  </a:lnTo>
                  <a:lnTo>
                    <a:pt x="408" y="225"/>
                  </a:lnTo>
                  <a:lnTo>
                    <a:pt x="412" y="214"/>
                  </a:lnTo>
                  <a:lnTo>
                    <a:pt x="418" y="202"/>
                  </a:lnTo>
                  <a:lnTo>
                    <a:pt x="423" y="192"/>
                  </a:lnTo>
                  <a:lnTo>
                    <a:pt x="429" y="182"/>
                  </a:lnTo>
                  <a:lnTo>
                    <a:pt x="409" y="176"/>
                  </a:lnTo>
                  <a:lnTo>
                    <a:pt x="392" y="171"/>
                  </a:lnTo>
                  <a:lnTo>
                    <a:pt x="377" y="167"/>
                  </a:lnTo>
                  <a:lnTo>
                    <a:pt x="362" y="161"/>
                  </a:lnTo>
                  <a:lnTo>
                    <a:pt x="350" y="158"/>
                  </a:lnTo>
                  <a:lnTo>
                    <a:pt x="339" y="153"/>
                  </a:lnTo>
                  <a:lnTo>
                    <a:pt x="331" y="149"/>
                  </a:lnTo>
                  <a:lnTo>
                    <a:pt x="323" y="146"/>
                  </a:lnTo>
                  <a:lnTo>
                    <a:pt x="341" y="134"/>
                  </a:lnTo>
                  <a:lnTo>
                    <a:pt x="360" y="122"/>
                  </a:lnTo>
                  <a:lnTo>
                    <a:pt x="381" y="111"/>
                  </a:lnTo>
                  <a:lnTo>
                    <a:pt x="402" y="99"/>
                  </a:lnTo>
                  <a:lnTo>
                    <a:pt x="423" y="91"/>
                  </a:lnTo>
                  <a:lnTo>
                    <a:pt x="447" y="80"/>
                  </a:lnTo>
                  <a:lnTo>
                    <a:pt x="469" y="71"/>
                  </a:lnTo>
                  <a:lnTo>
                    <a:pt x="494" y="64"/>
                  </a:lnTo>
                  <a:lnTo>
                    <a:pt x="505" y="46"/>
                  </a:lnTo>
                  <a:lnTo>
                    <a:pt x="517" y="29"/>
                  </a:lnTo>
                  <a:lnTo>
                    <a:pt x="527" y="14"/>
                  </a:lnTo>
                  <a:lnTo>
                    <a:pt x="537" y="0"/>
                  </a:lnTo>
                  <a:lnTo>
                    <a:pt x="499" y="12"/>
                  </a:lnTo>
                  <a:lnTo>
                    <a:pt x="463" y="23"/>
                  </a:lnTo>
                  <a:lnTo>
                    <a:pt x="427" y="35"/>
                  </a:lnTo>
                  <a:lnTo>
                    <a:pt x="393" y="49"/>
                  </a:lnTo>
                  <a:lnTo>
                    <a:pt x="359" y="64"/>
                  </a:lnTo>
                  <a:lnTo>
                    <a:pt x="328" y="79"/>
                  </a:lnTo>
                  <a:lnTo>
                    <a:pt x="296" y="95"/>
                  </a:lnTo>
                  <a:lnTo>
                    <a:pt x="268" y="111"/>
                  </a:lnTo>
                  <a:lnTo>
                    <a:pt x="240" y="129"/>
                  </a:lnTo>
                  <a:lnTo>
                    <a:pt x="213" y="147"/>
                  </a:lnTo>
                  <a:lnTo>
                    <a:pt x="188" y="167"/>
                  </a:lnTo>
                  <a:lnTo>
                    <a:pt x="164" y="187"/>
                  </a:lnTo>
                  <a:lnTo>
                    <a:pt x="141" y="208"/>
                  </a:lnTo>
                  <a:lnTo>
                    <a:pt x="119" y="229"/>
                  </a:lnTo>
                  <a:lnTo>
                    <a:pt x="100" y="252"/>
                  </a:lnTo>
                  <a:lnTo>
                    <a:pt x="80" y="275"/>
                  </a:lnTo>
                  <a:lnTo>
                    <a:pt x="61" y="301"/>
                  </a:lnTo>
                  <a:lnTo>
                    <a:pt x="45" y="328"/>
                  </a:lnTo>
                  <a:lnTo>
                    <a:pt x="30" y="355"/>
                  </a:lnTo>
                  <a:lnTo>
                    <a:pt x="19" y="383"/>
                  </a:lnTo>
                  <a:lnTo>
                    <a:pt x="10" y="411"/>
                  </a:lnTo>
                  <a:lnTo>
                    <a:pt x="4" y="440"/>
                  </a:lnTo>
                  <a:lnTo>
                    <a:pt x="1" y="468"/>
                  </a:lnTo>
                  <a:lnTo>
                    <a:pt x="0" y="498"/>
                  </a:lnTo>
                  <a:lnTo>
                    <a:pt x="1" y="532"/>
                  </a:lnTo>
                  <a:lnTo>
                    <a:pt x="6" y="565"/>
                  </a:lnTo>
                  <a:lnTo>
                    <a:pt x="15" y="598"/>
                  </a:lnTo>
                  <a:lnTo>
                    <a:pt x="25" y="629"/>
                  </a:lnTo>
                  <a:lnTo>
                    <a:pt x="39" y="662"/>
                  </a:lnTo>
                  <a:lnTo>
                    <a:pt x="57" y="692"/>
                  </a:lnTo>
                  <a:lnTo>
                    <a:pt x="76" y="723"/>
                  </a:lnTo>
                  <a:lnTo>
                    <a:pt x="100" y="753"/>
                  </a:lnTo>
                  <a:lnTo>
                    <a:pt x="119" y="775"/>
                  </a:lnTo>
                  <a:lnTo>
                    <a:pt x="140" y="797"/>
                  </a:lnTo>
                  <a:lnTo>
                    <a:pt x="162" y="818"/>
                  </a:lnTo>
                  <a:lnTo>
                    <a:pt x="186" y="838"/>
                  </a:lnTo>
                  <a:lnTo>
                    <a:pt x="210" y="857"/>
                  </a:lnTo>
                  <a:lnTo>
                    <a:pt x="235" y="874"/>
                  </a:lnTo>
                  <a:lnTo>
                    <a:pt x="262" y="891"/>
                  </a:lnTo>
                  <a:lnTo>
                    <a:pt x="290" y="906"/>
                  </a:lnTo>
                  <a:lnTo>
                    <a:pt x="313" y="918"/>
                  </a:lnTo>
                  <a:lnTo>
                    <a:pt x="336" y="930"/>
                  </a:lnTo>
                  <a:lnTo>
                    <a:pt x="360" y="941"/>
                  </a:lnTo>
                  <a:lnTo>
                    <a:pt x="384" y="950"/>
                  </a:lnTo>
                  <a:lnTo>
                    <a:pt x="408" y="960"/>
                  </a:lnTo>
                  <a:lnTo>
                    <a:pt x="433" y="969"/>
                  </a:lnTo>
                  <a:lnTo>
                    <a:pt x="457" y="978"/>
                  </a:lnTo>
                  <a:lnTo>
                    <a:pt x="482" y="985"/>
                  </a:lnTo>
                  <a:lnTo>
                    <a:pt x="475" y="976"/>
                  </a:lnTo>
                  <a:lnTo>
                    <a:pt x="467" y="966"/>
                  </a:lnTo>
                  <a:lnTo>
                    <a:pt x="460" y="957"/>
                  </a:lnTo>
                  <a:lnTo>
                    <a:pt x="453" y="947"/>
                  </a:lnTo>
                  <a:lnTo>
                    <a:pt x="447" y="938"/>
                  </a:lnTo>
                  <a:lnTo>
                    <a:pt x="439" y="929"/>
                  </a:lnTo>
                  <a:lnTo>
                    <a:pt x="433" y="918"/>
                  </a:lnTo>
                  <a:lnTo>
                    <a:pt x="427" y="909"/>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0" name="Freeform 10"/>
            <p:cNvSpPr>
              <a:spLocks/>
            </p:cNvSpPr>
            <p:nvPr/>
          </p:nvSpPr>
          <p:spPr bwMode="auto">
            <a:xfrm>
              <a:off x="4846" y="759"/>
              <a:ext cx="72" cy="2"/>
            </a:xfrm>
            <a:custGeom>
              <a:avLst/>
              <a:gdLst>
                <a:gd name="T0" fmla="*/ 0 w 216"/>
                <a:gd name="T1" fmla="*/ 0 h 5"/>
                <a:gd name="T2" fmla="*/ 0 w 216"/>
                <a:gd name="T3" fmla="*/ 0 h 5"/>
                <a:gd name="T4" fmla="*/ 0 w 216"/>
                <a:gd name="T5" fmla="*/ 0 h 5"/>
                <a:gd name="T6" fmla="*/ 0 w 216"/>
                <a:gd name="T7" fmla="*/ 0 h 5"/>
                <a:gd name="T8" fmla="*/ 0 w 216"/>
                <a:gd name="T9" fmla="*/ 0 h 5"/>
                <a:gd name="T10" fmla="*/ 0 w 216"/>
                <a:gd name="T11" fmla="*/ 0 h 5"/>
                <a:gd name="T12" fmla="*/ 0 w 216"/>
                <a:gd name="T13" fmla="*/ 0 h 5"/>
                <a:gd name="T14" fmla="*/ 0 w 216"/>
                <a:gd name="T15" fmla="*/ 0 h 5"/>
                <a:gd name="T16" fmla="*/ 0 w 216"/>
                <a:gd name="T17" fmla="*/ 0 h 5"/>
                <a:gd name="T18" fmla="*/ 0 w 216"/>
                <a:gd name="T19" fmla="*/ 0 h 5"/>
                <a:gd name="T20" fmla="*/ 0 w 216"/>
                <a:gd name="T21" fmla="*/ 0 h 5"/>
                <a:gd name="T22" fmla="*/ 0 w 216"/>
                <a:gd name="T23" fmla="*/ 0 h 5"/>
                <a:gd name="T24" fmla="*/ 0 w 216"/>
                <a:gd name="T25" fmla="*/ 0 h 5"/>
                <a:gd name="T26" fmla="*/ 0 w 216"/>
                <a:gd name="T27" fmla="*/ 0 h 5"/>
                <a:gd name="T28" fmla="*/ 0 w 216"/>
                <a:gd name="T29" fmla="*/ 0 h 5"/>
                <a:gd name="T30" fmla="*/ 0 w 216"/>
                <a:gd name="T31" fmla="*/ 0 h 5"/>
                <a:gd name="T32" fmla="*/ 0 w 216"/>
                <a:gd name="T33" fmla="*/ 0 h 5"/>
                <a:gd name="T34" fmla="*/ 0 w 216"/>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
                <a:gd name="T55" fmla="*/ 0 h 5"/>
                <a:gd name="T56" fmla="*/ 216 w 216"/>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 h="5">
                  <a:moveTo>
                    <a:pt x="216" y="0"/>
                  </a:moveTo>
                  <a:lnTo>
                    <a:pt x="206" y="0"/>
                  </a:lnTo>
                  <a:lnTo>
                    <a:pt x="195" y="2"/>
                  </a:lnTo>
                  <a:lnTo>
                    <a:pt x="186" y="2"/>
                  </a:lnTo>
                  <a:lnTo>
                    <a:pt x="176" y="2"/>
                  </a:lnTo>
                  <a:lnTo>
                    <a:pt x="166" y="3"/>
                  </a:lnTo>
                  <a:lnTo>
                    <a:pt x="155" y="3"/>
                  </a:lnTo>
                  <a:lnTo>
                    <a:pt x="145" y="5"/>
                  </a:lnTo>
                  <a:lnTo>
                    <a:pt x="134" y="5"/>
                  </a:lnTo>
                  <a:lnTo>
                    <a:pt x="118" y="5"/>
                  </a:lnTo>
                  <a:lnTo>
                    <a:pt x="102" y="5"/>
                  </a:lnTo>
                  <a:lnTo>
                    <a:pt x="84" y="5"/>
                  </a:lnTo>
                  <a:lnTo>
                    <a:pt x="67" y="5"/>
                  </a:lnTo>
                  <a:lnTo>
                    <a:pt x="51" y="5"/>
                  </a:lnTo>
                  <a:lnTo>
                    <a:pt x="35" y="3"/>
                  </a:lnTo>
                  <a:lnTo>
                    <a:pt x="17" y="3"/>
                  </a:lnTo>
                  <a:lnTo>
                    <a:pt x="0" y="2"/>
                  </a:lnTo>
                  <a:lnTo>
                    <a:pt x="216" y="0"/>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1" name="Freeform 11"/>
            <p:cNvSpPr>
              <a:spLocks/>
            </p:cNvSpPr>
            <p:nvPr/>
          </p:nvSpPr>
          <p:spPr bwMode="auto">
            <a:xfrm>
              <a:off x="4942" y="401"/>
              <a:ext cx="230" cy="342"/>
            </a:xfrm>
            <a:custGeom>
              <a:avLst/>
              <a:gdLst>
                <a:gd name="T0" fmla="*/ 0 w 690"/>
                <a:gd name="T1" fmla="*/ 0 h 1025"/>
                <a:gd name="T2" fmla="*/ 0 w 690"/>
                <a:gd name="T3" fmla="*/ 0 h 1025"/>
                <a:gd name="T4" fmla="*/ 0 w 690"/>
                <a:gd name="T5" fmla="*/ 0 h 1025"/>
                <a:gd name="T6" fmla="*/ 0 w 690"/>
                <a:gd name="T7" fmla="*/ 0 h 1025"/>
                <a:gd name="T8" fmla="*/ 0 w 690"/>
                <a:gd name="T9" fmla="*/ 0 h 1025"/>
                <a:gd name="T10" fmla="*/ 0 w 690"/>
                <a:gd name="T11" fmla="*/ 0 h 1025"/>
                <a:gd name="T12" fmla="*/ 0 w 690"/>
                <a:gd name="T13" fmla="*/ 0 h 1025"/>
                <a:gd name="T14" fmla="*/ 0 w 690"/>
                <a:gd name="T15" fmla="*/ 0 h 1025"/>
                <a:gd name="T16" fmla="*/ 0 w 690"/>
                <a:gd name="T17" fmla="*/ 0 h 1025"/>
                <a:gd name="T18" fmla="*/ 0 w 690"/>
                <a:gd name="T19" fmla="*/ 0 h 1025"/>
                <a:gd name="T20" fmla="*/ 0 w 690"/>
                <a:gd name="T21" fmla="*/ 0 h 1025"/>
                <a:gd name="T22" fmla="*/ 0 w 690"/>
                <a:gd name="T23" fmla="*/ 0 h 1025"/>
                <a:gd name="T24" fmla="*/ 0 w 690"/>
                <a:gd name="T25" fmla="*/ 0 h 1025"/>
                <a:gd name="T26" fmla="*/ 0 w 690"/>
                <a:gd name="T27" fmla="*/ 0 h 1025"/>
                <a:gd name="T28" fmla="*/ 0 w 690"/>
                <a:gd name="T29" fmla="*/ 0 h 1025"/>
                <a:gd name="T30" fmla="*/ 0 w 690"/>
                <a:gd name="T31" fmla="*/ 0 h 1025"/>
                <a:gd name="T32" fmla="*/ 0 w 690"/>
                <a:gd name="T33" fmla="*/ 0 h 1025"/>
                <a:gd name="T34" fmla="*/ 0 w 690"/>
                <a:gd name="T35" fmla="*/ 0 h 1025"/>
                <a:gd name="T36" fmla="*/ 0 w 690"/>
                <a:gd name="T37" fmla="*/ 0 h 1025"/>
                <a:gd name="T38" fmla="*/ 0 w 690"/>
                <a:gd name="T39" fmla="*/ 0 h 1025"/>
                <a:gd name="T40" fmla="*/ 0 w 690"/>
                <a:gd name="T41" fmla="*/ 0 h 1025"/>
                <a:gd name="T42" fmla="*/ 0 w 690"/>
                <a:gd name="T43" fmla="*/ 0 h 1025"/>
                <a:gd name="T44" fmla="*/ 0 w 690"/>
                <a:gd name="T45" fmla="*/ 0 h 1025"/>
                <a:gd name="T46" fmla="*/ 0 w 690"/>
                <a:gd name="T47" fmla="*/ 0 h 1025"/>
                <a:gd name="T48" fmla="*/ 0 w 690"/>
                <a:gd name="T49" fmla="*/ 0 h 1025"/>
                <a:gd name="T50" fmla="*/ 0 w 690"/>
                <a:gd name="T51" fmla="*/ 0 h 1025"/>
                <a:gd name="T52" fmla="*/ 0 w 690"/>
                <a:gd name="T53" fmla="*/ 0 h 1025"/>
                <a:gd name="T54" fmla="*/ 0 w 690"/>
                <a:gd name="T55" fmla="*/ 0 h 1025"/>
                <a:gd name="T56" fmla="*/ 0 w 690"/>
                <a:gd name="T57" fmla="*/ 0 h 1025"/>
                <a:gd name="T58" fmla="*/ 0 w 690"/>
                <a:gd name="T59" fmla="*/ 0 h 1025"/>
                <a:gd name="T60" fmla="*/ 0 w 690"/>
                <a:gd name="T61" fmla="*/ 0 h 1025"/>
                <a:gd name="T62" fmla="*/ 0 w 690"/>
                <a:gd name="T63" fmla="*/ 0 h 1025"/>
                <a:gd name="T64" fmla="*/ 0 w 690"/>
                <a:gd name="T65" fmla="*/ 0 h 1025"/>
                <a:gd name="T66" fmla="*/ 0 w 690"/>
                <a:gd name="T67" fmla="*/ 0 h 1025"/>
                <a:gd name="T68" fmla="*/ 0 w 690"/>
                <a:gd name="T69" fmla="*/ 0 h 1025"/>
                <a:gd name="T70" fmla="*/ 0 w 690"/>
                <a:gd name="T71" fmla="*/ 0 h 1025"/>
                <a:gd name="T72" fmla="*/ 0 w 690"/>
                <a:gd name="T73" fmla="*/ 0 h 1025"/>
                <a:gd name="T74" fmla="*/ 0 w 690"/>
                <a:gd name="T75" fmla="*/ 0 h 1025"/>
                <a:gd name="T76" fmla="*/ 0 w 690"/>
                <a:gd name="T77" fmla="*/ 0 h 1025"/>
                <a:gd name="T78" fmla="*/ 0 w 690"/>
                <a:gd name="T79" fmla="*/ 0 h 1025"/>
                <a:gd name="T80" fmla="*/ 0 w 690"/>
                <a:gd name="T81" fmla="*/ 0 h 1025"/>
                <a:gd name="T82" fmla="*/ 0 w 690"/>
                <a:gd name="T83" fmla="*/ 0 h 1025"/>
                <a:gd name="T84" fmla="*/ 0 w 690"/>
                <a:gd name="T85" fmla="*/ 0 h 1025"/>
                <a:gd name="T86" fmla="*/ 0 w 690"/>
                <a:gd name="T87" fmla="*/ 0 h 1025"/>
                <a:gd name="T88" fmla="*/ 0 w 690"/>
                <a:gd name="T89" fmla="*/ 0 h 1025"/>
                <a:gd name="T90" fmla="*/ 0 w 690"/>
                <a:gd name="T91" fmla="*/ 0 h 1025"/>
                <a:gd name="T92" fmla="*/ 0 w 690"/>
                <a:gd name="T93" fmla="*/ 0 h 1025"/>
                <a:gd name="T94" fmla="*/ 0 w 690"/>
                <a:gd name="T95" fmla="*/ 0 h 1025"/>
                <a:gd name="T96" fmla="*/ 0 w 690"/>
                <a:gd name="T97" fmla="*/ 0 h 1025"/>
                <a:gd name="T98" fmla="*/ 0 w 690"/>
                <a:gd name="T99" fmla="*/ 0 h 1025"/>
                <a:gd name="T100" fmla="*/ 0 w 690"/>
                <a:gd name="T101" fmla="*/ 0 h 1025"/>
                <a:gd name="T102" fmla="*/ 0 w 690"/>
                <a:gd name="T103" fmla="*/ 0 h 1025"/>
                <a:gd name="T104" fmla="*/ 0 w 690"/>
                <a:gd name="T105" fmla="*/ 0 h 1025"/>
                <a:gd name="T106" fmla="*/ 0 w 690"/>
                <a:gd name="T107" fmla="*/ 0 h 10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90"/>
                <a:gd name="T163" fmla="*/ 0 h 1025"/>
                <a:gd name="T164" fmla="*/ 690 w 690"/>
                <a:gd name="T165" fmla="*/ 1025 h 102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90" h="1025">
                  <a:moveTo>
                    <a:pt x="411" y="123"/>
                  </a:moveTo>
                  <a:lnTo>
                    <a:pt x="389" y="111"/>
                  </a:lnTo>
                  <a:lnTo>
                    <a:pt x="365" y="99"/>
                  </a:lnTo>
                  <a:lnTo>
                    <a:pt x="341" y="88"/>
                  </a:lnTo>
                  <a:lnTo>
                    <a:pt x="317" y="78"/>
                  </a:lnTo>
                  <a:lnTo>
                    <a:pt x="292" y="67"/>
                  </a:lnTo>
                  <a:lnTo>
                    <a:pt x="268" y="58"/>
                  </a:lnTo>
                  <a:lnTo>
                    <a:pt x="243" y="51"/>
                  </a:lnTo>
                  <a:lnTo>
                    <a:pt x="218" y="42"/>
                  </a:lnTo>
                  <a:lnTo>
                    <a:pt x="191" y="35"/>
                  </a:lnTo>
                  <a:lnTo>
                    <a:pt x="165" y="29"/>
                  </a:lnTo>
                  <a:lnTo>
                    <a:pt x="139" y="23"/>
                  </a:lnTo>
                  <a:lnTo>
                    <a:pt x="112" y="17"/>
                  </a:lnTo>
                  <a:lnTo>
                    <a:pt x="84" y="12"/>
                  </a:lnTo>
                  <a:lnTo>
                    <a:pt x="57" y="8"/>
                  </a:lnTo>
                  <a:lnTo>
                    <a:pt x="28" y="3"/>
                  </a:lnTo>
                  <a:lnTo>
                    <a:pt x="0" y="0"/>
                  </a:lnTo>
                  <a:lnTo>
                    <a:pt x="90" y="69"/>
                  </a:lnTo>
                  <a:lnTo>
                    <a:pt x="106" y="73"/>
                  </a:lnTo>
                  <a:lnTo>
                    <a:pt x="124" y="76"/>
                  </a:lnTo>
                  <a:lnTo>
                    <a:pt x="140" y="81"/>
                  </a:lnTo>
                  <a:lnTo>
                    <a:pt x="157" y="85"/>
                  </a:lnTo>
                  <a:lnTo>
                    <a:pt x="174" y="90"/>
                  </a:lnTo>
                  <a:lnTo>
                    <a:pt x="191" y="96"/>
                  </a:lnTo>
                  <a:lnTo>
                    <a:pt x="207" y="100"/>
                  </a:lnTo>
                  <a:lnTo>
                    <a:pt x="224" y="106"/>
                  </a:lnTo>
                  <a:lnTo>
                    <a:pt x="240" y="112"/>
                  </a:lnTo>
                  <a:lnTo>
                    <a:pt x="256" y="118"/>
                  </a:lnTo>
                  <a:lnTo>
                    <a:pt x="271" y="124"/>
                  </a:lnTo>
                  <a:lnTo>
                    <a:pt x="288" y="130"/>
                  </a:lnTo>
                  <a:lnTo>
                    <a:pt x="304" y="138"/>
                  </a:lnTo>
                  <a:lnTo>
                    <a:pt x="319" y="143"/>
                  </a:lnTo>
                  <a:lnTo>
                    <a:pt x="335" y="151"/>
                  </a:lnTo>
                  <a:lnTo>
                    <a:pt x="350" y="158"/>
                  </a:lnTo>
                  <a:lnTo>
                    <a:pt x="335" y="166"/>
                  </a:lnTo>
                  <a:lnTo>
                    <a:pt x="320" y="172"/>
                  </a:lnTo>
                  <a:lnTo>
                    <a:pt x="305" y="178"/>
                  </a:lnTo>
                  <a:lnTo>
                    <a:pt x="292" y="184"/>
                  </a:lnTo>
                  <a:lnTo>
                    <a:pt x="280" y="190"/>
                  </a:lnTo>
                  <a:lnTo>
                    <a:pt x="268" y="194"/>
                  </a:lnTo>
                  <a:lnTo>
                    <a:pt x="256" y="199"/>
                  </a:lnTo>
                  <a:lnTo>
                    <a:pt x="246" y="203"/>
                  </a:lnTo>
                  <a:lnTo>
                    <a:pt x="282" y="239"/>
                  </a:lnTo>
                  <a:lnTo>
                    <a:pt x="301" y="231"/>
                  </a:lnTo>
                  <a:lnTo>
                    <a:pt x="319" y="226"/>
                  </a:lnTo>
                  <a:lnTo>
                    <a:pt x="335" y="218"/>
                  </a:lnTo>
                  <a:lnTo>
                    <a:pt x="350" y="212"/>
                  </a:lnTo>
                  <a:lnTo>
                    <a:pt x="365" y="206"/>
                  </a:lnTo>
                  <a:lnTo>
                    <a:pt x="378" y="200"/>
                  </a:lnTo>
                  <a:lnTo>
                    <a:pt x="390" y="194"/>
                  </a:lnTo>
                  <a:lnTo>
                    <a:pt x="402" y="188"/>
                  </a:lnTo>
                  <a:lnTo>
                    <a:pt x="417" y="197"/>
                  </a:lnTo>
                  <a:lnTo>
                    <a:pt x="432" y="208"/>
                  </a:lnTo>
                  <a:lnTo>
                    <a:pt x="445" y="218"/>
                  </a:lnTo>
                  <a:lnTo>
                    <a:pt x="459" y="229"/>
                  </a:lnTo>
                  <a:lnTo>
                    <a:pt x="472" y="239"/>
                  </a:lnTo>
                  <a:lnTo>
                    <a:pt x="486" y="251"/>
                  </a:lnTo>
                  <a:lnTo>
                    <a:pt x="497" y="264"/>
                  </a:lnTo>
                  <a:lnTo>
                    <a:pt x="509" y="276"/>
                  </a:lnTo>
                  <a:lnTo>
                    <a:pt x="532" y="303"/>
                  </a:lnTo>
                  <a:lnTo>
                    <a:pt x="551" y="330"/>
                  </a:lnTo>
                  <a:lnTo>
                    <a:pt x="569" y="357"/>
                  </a:lnTo>
                  <a:lnTo>
                    <a:pt x="582" y="384"/>
                  </a:lnTo>
                  <a:lnTo>
                    <a:pt x="594" y="410"/>
                  </a:lnTo>
                  <a:lnTo>
                    <a:pt x="602" y="439"/>
                  </a:lnTo>
                  <a:lnTo>
                    <a:pt x="608" y="466"/>
                  </a:lnTo>
                  <a:lnTo>
                    <a:pt x="609" y="494"/>
                  </a:lnTo>
                  <a:lnTo>
                    <a:pt x="384" y="500"/>
                  </a:lnTo>
                  <a:lnTo>
                    <a:pt x="383" y="545"/>
                  </a:lnTo>
                  <a:lnTo>
                    <a:pt x="611" y="539"/>
                  </a:lnTo>
                  <a:lnTo>
                    <a:pt x="611" y="561"/>
                  </a:lnTo>
                  <a:lnTo>
                    <a:pt x="608" y="585"/>
                  </a:lnTo>
                  <a:lnTo>
                    <a:pt x="603" y="607"/>
                  </a:lnTo>
                  <a:lnTo>
                    <a:pt x="597" y="631"/>
                  </a:lnTo>
                  <a:lnTo>
                    <a:pt x="588" y="655"/>
                  </a:lnTo>
                  <a:lnTo>
                    <a:pt x="578" y="679"/>
                  </a:lnTo>
                  <a:lnTo>
                    <a:pt x="564" y="701"/>
                  </a:lnTo>
                  <a:lnTo>
                    <a:pt x="550" y="725"/>
                  </a:lnTo>
                  <a:lnTo>
                    <a:pt x="536" y="745"/>
                  </a:lnTo>
                  <a:lnTo>
                    <a:pt x="523" y="762"/>
                  </a:lnTo>
                  <a:lnTo>
                    <a:pt x="508" y="779"/>
                  </a:lnTo>
                  <a:lnTo>
                    <a:pt x="493" y="795"/>
                  </a:lnTo>
                  <a:lnTo>
                    <a:pt x="477" y="810"/>
                  </a:lnTo>
                  <a:lnTo>
                    <a:pt x="460" y="825"/>
                  </a:lnTo>
                  <a:lnTo>
                    <a:pt x="444" y="839"/>
                  </a:lnTo>
                  <a:lnTo>
                    <a:pt x="426" y="852"/>
                  </a:lnTo>
                  <a:lnTo>
                    <a:pt x="408" y="846"/>
                  </a:lnTo>
                  <a:lnTo>
                    <a:pt x="390" y="840"/>
                  </a:lnTo>
                  <a:lnTo>
                    <a:pt x="374" y="834"/>
                  </a:lnTo>
                  <a:lnTo>
                    <a:pt x="358" y="828"/>
                  </a:lnTo>
                  <a:lnTo>
                    <a:pt x="341" y="824"/>
                  </a:lnTo>
                  <a:lnTo>
                    <a:pt x="326" y="818"/>
                  </a:lnTo>
                  <a:lnTo>
                    <a:pt x="311" y="813"/>
                  </a:lnTo>
                  <a:lnTo>
                    <a:pt x="298" y="809"/>
                  </a:lnTo>
                  <a:lnTo>
                    <a:pt x="289" y="819"/>
                  </a:lnTo>
                  <a:lnTo>
                    <a:pt x="280" y="831"/>
                  </a:lnTo>
                  <a:lnTo>
                    <a:pt x="271" y="841"/>
                  </a:lnTo>
                  <a:lnTo>
                    <a:pt x="264" y="852"/>
                  </a:lnTo>
                  <a:lnTo>
                    <a:pt x="285" y="858"/>
                  </a:lnTo>
                  <a:lnTo>
                    <a:pt x="302" y="864"/>
                  </a:lnTo>
                  <a:lnTo>
                    <a:pt x="319" y="868"/>
                  </a:lnTo>
                  <a:lnTo>
                    <a:pt x="334" y="873"/>
                  </a:lnTo>
                  <a:lnTo>
                    <a:pt x="346" y="877"/>
                  </a:lnTo>
                  <a:lnTo>
                    <a:pt x="356" y="882"/>
                  </a:lnTo>
                  <a:lnTo>
                    <a:pt x="365" y="885"/>
                  </a:lnTo>
                  <a:lnTo>
                    <a:pt x="371" y="888"/>
                  </a:lnTo>
                  <a:lnTo>
                    <a:pt x="353" y="900"/>
                  </a:lnTo>
                  <a:lnTo>
                    <a:pt x="335" y="912"/>
                  </a:lnTo>
                  <a:lnTo>
                    <a:pt x="316" y="922"/>
                  </a:lnTo>
                  <a:lnTo>
                    <a:pt x="296" y="932"/>
                  </a:lnTo>
                  <a:lnTo>
                    <a:pt x="276" y="941"/>
                  </a:lnTo>
                  <a:lnTo>
                    <a:pt x="255" y="950"/>
                  </a:lnTo>
                  <a:lnTo>
                    <a:pt x="232" y="959"/>
                  </a:lnTo>
                  <a:lnTo>
                    <a:pt x="209" y="967"/>
                  </a:lnTo>
                  <a:lnTo>
                    <a:pt x="206" y="980"/>
                  </a:lnTo>
                  <a:lnTo>
                    <a:pt x="201" y="995"/>
                  </a:lnTo>
                  <a:lnTo>
                    <a:pt x="197" y="1010"/>
                  </a:lnTo>
                  <a:lnTo>
                    <a:pt x="192" y="1025"/>
                  </a:lnTo>
                  <a:lnTo>
                    <a:pt x="195" y="1023"/>
                  </a:lnTo>
                  <a:lnTo>
                    <a:pt x="200" y="1022"/>
                  </a:lnTo>
                  <a:lnTo>
                    <a:pt x="203" y="1022"/>
                  </a:lnTo>
                  <a:lnTo>
                    <a:pt x="206" y="1020"/>
                  </a:lnTo>
                  <a:lnTo>
                    <a:pt x="231" y="1012"/>
                  </a:lnTo>
                  <a:lnTo>
                    <a:pt x="256" y="1004"/>
                  </a:lnTo>
                  <a:lnTo>
                    <a:pt x="280" y="994"/>
                  </a:lnTo>
                  <a:lnTo>
                    <a:pt x="304" y="985"/>
                  </a:lnTo>
                  <a:lnTo>
                    <a:pt x="328" y="974"/>
                  </a:lnTo>
                  <a:lnTo>
                    <a:pt x="350" y="964"/>
                  </a:lnTo>
                  <a:lnTo>
                    <a:pt x="372" y="953"/>
                  </a:lnTo>
                  <a:lnTo>
                    <a:pt x="393" y="941"/>
                  </a:lnTo>
                  <a:lnTo>
                    <a:pt x="414" y="931"/>
                  </a:lnTo>
                  <a:lnTo>
                    <a:pt x="435" y="919"/>
                  </a:lnTo>
                  <a:lnTo>
                    <a:pt x="454" y="906"/>
                  </a:lnTo>
                  <a:lnTo>
                    <a:pt x="472" y="892"/>
                  </a:lnTo>
                  <a:lnTo>
                    <a:pt x="492" y="880"/>
                  </a:lnTo>
                  <a:lnTo>
                    <a:pt x="508" y="865"/>
                  </a:lnTo>
                  <a:lnTo>
                    <a:pt x="526" y="852"/>
                  </a:lnTo>
                  <a:lnTo>
                    <a:pt x="542" y="837"/>
                  </a:lnTo>
                  <a:lnTo>
                    <a:pt x="578" y="800"/>
                  </a:lnTo>
                  <a:lnTo>
                    <a:pt x="609" y="762"/>
                  </a:lnTo>
                  <a:lnTo>
                    <a:pt x="634" y="722"/>
                  </a:lnTo>
                  <a:lnTo>
                    <a:pt x="657" y="682"/>
                  </a:lnTo>
                  <a:lnTo>
                    <a:pt x="672" y="639"/>
                  </a:lnTo>
                  <a:lnTo>
                    <a:pt x="684" y="595"/>
                  </a:lnTo>
                  <a:lnTo>
                    <a:pt x="688" y="551"/>
                  </a:lnTo>
                  <a:lnTo>
                    <a:pt x="690" y="504"/>
                  </a:lnTo>
                  <a:lnTo>
                    <a:pt x="688" y="476"/>
                  </a:lnTo>
                  <a:lnTo>
                    <a:pt x="684" y="448"/>
                  </a:lnTo>
                  <a:lnTo>
                    <a:pt x="678" y="419"/>
                  </a:lnTo>
                  <a:lnTo>
                    <a:pt x="669" y="393"/>
                  </a:lnTo>
                  <a:lnTo>
                    <a:pt x="658" y="366"/>
                  </a:lnTo>
                  <a:lnTo>
                    <a:pt x="646" y="340"/>
                  </a:lnTo>
                  <a:lnTo>
                    <a:pt x="631" y="317"/>
                  </a:lnTo>
                  <a:lnTo>
                    <a:pt x="615" y="291"/>
                  </a:lnTo>
                  <a:lnTo>
                    <a:pt x="597" y="269"/>
                  </a:lnTo>
                  <a:lnTo>
                    <a:pt x="576" y="245"/>
                  </a:lnTo>
                  <a:lnTo>
                    <a:pt x="554" y="223"/>
                  </a:lnTo>
                  <a:lnTo>
                    <a:pt x="530" y="202"/>
                  </a:lnTo>
                  <a:lnTo>
                    <a:pt x="503" y="181"/>
                  </a:lnTo>
                  <a:lnTo>
                    <a:pt x="475" y="161"/>
                  </a:lnTo>
                  <a:lnTo>
                    <a:pt x="444" y="142"/>
                  </a:lnTo>
                  <a:lnTo>
                    <a:pt x="411" y="123"/>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 name="Freeform 12"/>
            <p:cNvSpPr>
              <a:spLocks/>
            </p:cNvSpPr>
            <p:nvPr/>
          </p:nvSpPr>
          <p:spPr bwMode="auto">
            <a:xfrm>
              <a:off x="4914" y="400"/>
              <a:ext cx="156" cy="359"/>
            </a:xfrm>
            <a:custGeom>
              <a:avLst/>
              <a:gdLst>
                <a:gd name="T0" fmla="*/ 0 w 469"/>
                <a:gd name="T1" fmla="*/ 0 h 1078"/>
                <a:gd name="T2" fmla="*/ 0 w 469"/>
                <a:gd name="T3" fmla="*/ 0 h 1078"/>
                <a:gd name="T4" fmla="*/ 0 w 469"/>
                <a:gd name="T5" fmla="*/ 0 h 1078"/>
                <a:gd name="T6" fmla="*/ 0 w 469"/>
                <a:gd name="T7" fmla="*/ 0 h 1078"/>
                <a:gd name="T8" fmla="*/ 0 w 469"/>
                <a:gd name="T9" fmla="*/ 0 h 1078"/>
                <a:gd name="T10" fmla="*/ 0 w 469"/>
                <a:gd name="T11" fmla="*/ 0 h 1078"/>
                <a:gd name="T12" fmla="*/ 0 w 469"/>
                <a:gd name="T13" fmla="*/ 0 h 1078"/>
                <a:gd name="T14" fmla="*/ 0 w 469"/>
                <a:gd name="T15" fmla="*/ 0 h 1078"/>
                <a:gd name="T16" fmla="*/ 0 w 469"/>
                <a:gd name="T17" fmla="*/ 0 h 1078"/>
                <a:gd name="T18" fmla="*/ 0 w 469"/>
                <a:gd name="T19" fmla="*/ 0 h 1078"/>
                <a:gd name="T20" fmla="*/ 0 w 469"/>
                <a:gd name="T21" fmla="*/ 0 h 1078"/>
                <a:gd name="T22" fmla="*/ 0 w 469"/>
                <a:gd name="T23" fmla="*/ 0 h 1078"/>
                <a:gd name="T24" fmla="*/ 0 w 469"/>
                <a:gd name="T25" fmla="*/ 0 h 1078"/>
                <a:gd name="T26" fmla="*/ 0 w 469"/>
                <a:gd name="T27" fmla="*/ 0 h 1078"/>
                <a:gd name="T28" fmla="*/ 0 w 469"/>
                <a:gd name="T29" fmla="*/ 0 h 1078"/>
                <a:gd name="T30" fmla="*/ 0 w 469"/>
                <a:gd name="T31" fmla="*/ 0 h 1078"/>
                <a:gd name="T32" fmla="*/ 0 w 469"/>
                <a:gd name="T33" fmla="*/ 0 h 1078"/>
                <a:gd name="T34" fmla="*/ 0 w 469"/>
                <a:gd name="T35" fmla="*/ 0 h 1078"/>
                <a:gd name="T36" fmla="*/ 0 w 469"/>
                <a:gd name="T37" fmla="*/ 0 h 1078"/>
                <a:gd name="T38" fmla="*/ 0 w 469"/>
                <a:gd name="T39" fmla="*/ 0 h 1078"/>
                <a:gd name="T40" fmla="*/ 0 w 469"/>
                <a:gd name="T41" fmla="*/ 0 h 1078"/>
                <a:gd name="T42" fmla="*/ 0 w 469"/>
                <a:gd name="T43" fmla="*/ 0 h 1078"/>
                <a:gd name="T44" fmla="*/ 0 w 469"/>
                <a:gd name="T45" fmla="*/ 0 h 1078"/>
                <a:gd name="T46" fmla="*/ 0 w 469"/>
                <a:gd name="T47" fmla="*/ 0 h 1078"/>
                <a:gd name="T48" fmla="*/ 0 w 469"/>
                <a:gd name="T49" fmla="*/ 0 h 1078"/>
                <a:gd name="T50" fmla="*/ 0 w 469"/>
                <a:gd name="T51" fmla="*/ 0 h 1078"/>
                <a:gd name="T52" fmla="*/ 0 w 469"/>
                <a:gd name="T53" fmla="*/ 0 h 1078"/>
                <a:gd name="T54" fmla="*/ 0 w 469"/>
                <a:gd name="T55" fmla="*/ 0 h 1078"/>
                <a:gd name="T56" fmla="*/ 0 w 469"/>
                <a:gd name="T57" fmla="*/ 0 h 1078"/>
                <a:gd name="T58" fmla="*/ 0 w 469"/>
                <a:gd name="T59" fmla="*/ 0 h 1078"/>
                <a:gd name="T60" fmla="*/ 0 w 469"/>
                <a:gd name="T61" fmla="*/ 0 h 1078"/>
                <a:gd name="T62" fmla="*/ 0 w 469"/>
                <a:gd name="T63" fmla="*/ 0 h 1078"/>
                <a:gd name="T64" fmla="*/ 0 w 469"/>
                <a:gd name="T65" fmla="*/ 0 h 1078"/>
                <a:gd name="T66" fmla="*/ 0 w 469"/>
                <a:gd name="T67" fmla="*/ 0 h 1078"/>
                <a:gd name="T68" fmla="*/ 0 w 469"/>
                <a:gd name="T69" fmla="*/ 0 h 1078"/>
                <a:gd name="T70" fmla="*/ 0 w 469"/>
                <a:gd name="T71" fmla="*/ 0 h 1078"/>
                <a:gd name="T72" fmla="*/ 0 w 469"/>
                <a:gd name="T73" fmla="*/ 0 h 1078"/>
                <a:gd name="T74" fmla="*/ 0 w 469"/>
                <a:gd name="T75" fmla="*/ 0 h 1078"/>
                <a:gd name="T76" fmla="*/ 0 w 469"/>
                <a:gd name="T77" fmla="*/ 0 h 1078"/>
                <a:gd name="T78" fmla="*/ 0 w 469"/>
                <a:gd name="T79" fmla="*/ 0 h 1078"/>
                <a:gd name="T80" fmla="*/ 0 w 469"/>
                <a:gd name="T81" fmla="*/ 0 h 1078"/>
                <a:gd name="T82" fmla="*/ 0 w 469"/>
                <a:gd name="T83" fmla="*/ 0 h 1078"/>
                <a:gd name="T84" fmla="*/ 0 w 469"/>
                <a:gd name="T85" fmla="*/ 0 h 1078"/>
                <a:gd name="T86" fmla="*/ 0 w 469"/>
                <a:gd name="T87" fmla="*/ 0 h 1078"/>
                <a:gd name="T88" fmla="*/ 0 w 469"/>
                <a:gd name="T89" fmla="*/ 0 h 1078"/>
                <a:gd name="T90" fmla="*/ 0 w 469"/>
                <a:gd name="T91" fmla="*/ 0 h 1078"/>
                <a:gd name="T92" fmla="*/ 0 w 469"/>
                <a:gd name="T93" fmla="*/ 0 h 1078"/>
                <a:gd name="T94" fmla="*/ 0 w 469"/>
                <a:gd name="T95" fmla="*/ 0 h 1078"/>
                <a:gd name="T96" fmla="*/ 0 w 469"/>
                <a:gd name="T97" fmla="*/ 0 h 1078"/>
                <a:gd name="T98" fmla="*/ 0 w 469"/>
                <a:gd name="T99" fmla="*/ 0 h 1078"/>
                <a:gd name="T100" fmla="*/ 0 w 469"/>
                <a:gd name="T101" fmla="*/ 0 h 1078"/>
                <a:gd name="T102" fmla="*/ 0 w 469"/>
                <a:gd name="T103" fmla="*/ 0 h 10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69"/>
                <a:gd name="T157" fmla="*/ 0 h 1078"/>
                <a:gd name="T158" fmla="*/ 469 w 469"/>
                <a:gd name="T159" fmla="*/ 1078 h 10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69" h="1078">
                  <a:moveTo>
                    <a:pt x="146" y="1007"/>
                  </a:moveTo>
                  <a:lnTo>
                    <a:pt x="163" y="992"/>
                  </a:lnTo>
                  <a:lnTo>
                    <a:pt x="179" y="974"/>
                  </a:lnTo>
                  <a:lnTo>
                    <a:pt x="195" y="956"/>
                  </a:lnTo>
                  <a:lnTo>
                    <a:pt x="212" y="935"/>
                  </a:lnTo>
                  <a:lnTo>
                    <a:pt x="228" y="913"/>
                  </a:lnTo>
                  <a:lnTo>
                    <a:pt x="246" y="890"/>
                  </a:lnTo>
                  <a:lnTo>
                    <a:pt x="262" y="865"/>
                  </a:lnTo>
                  <a:lnTo>
                    <a:pt x="280" y="838"/>
                  </a:lnTo>
                  <a:lnTo>
                    <a:pt x="289" y="841"/>
                  </a:lnTo>
                  <a:lnTo>
                    <a:pt x="300" y="843"/>
                  </a:lnTo>
                  <a:lnTo>
                    <a:pt x="309" y="845"/>
                  </a:lnTo>
                  <a:lnTo>
                    <a:pt x="317" y="847"/>
                  </a:lnTo>
                  <a:lnTo>
                    <a:pt x="325" y="850"/>
                  </a:lnTo>
                  <a:lnTo>
                    <a:pt x="334" y="851"/>
                  </a:lnTo>
                  <a:lnTo>
                    <a:pt x="341" y="854"/>
                  </a:lnTo>
                  <a:lnTo>
                    <a:pt x="349" y="856"/>
                  </a:lnTo>
                  <a:lnTo>
                    <a:pt x="356" y="845"/>
                  </a:lnTo>
                  <a:lnTo>
                    <a:pt x="365" y="835"/>
                  </a:lnTo>
                  <a:lnTo>
                    <a:pt x="374" y="823"/>
                  </a:lnTo>
                  <a:lnTo>
                    <a:pt x="383" y="813"/>
                  </a:lnTo>
                  <a:lnTo>
                    <a:pt x="373" y="810"/>
                  </a:lnTo>
                  <a:lnTo>
                    <a:pt x="362" y="807"/>
                  </a:lnTo>
                  <a:lnTo>
                    <a:pt x="352" y="804"/>
                  </a:lnTo>
                  <a:lnTo>
                    <a:pt x="341" y="801"/>
                  </a:lnTo>
                  <a:lnTo>
                    <a:pt x="332" y="799"/>
                  </a:lnTo>
                  <a:lnTo>
                    <a:pt x="323" y="796"/>
                  </a:lnTo>
                  <a:lnTo>
                    <a:pt x="316" y="795"/>
                  </a:lnTo>
                  <a:lnTo>
                    <a:pt x="309" y="792"/>
                  </a:lnTo>
                  <a:lnTo>
                    <a:pt x="329" y="756"/>
                  </a:lnTo>
                  <a:lnTo>
                    <a:pt x="347" y="722"/>
                  </a:lnTo>
                  <a:lnTo>
                    <a:pt x="361" y="689"/>
                  </a:lnTo>
                  <a:lnTo>
                    <a:pt x="374" y="658"/>
                  </a:lnTo>
                  <a:lnTo>
                    <a:pt x="383" y="628"/>
                  </a:lnTo>
                  <a:lnTo>
                    <a:pt x="389" y="601"/>
                  </a:lnTo>
                  <a:lnTo>
                    <a:pt x="392" y="574"/>
                  </a:lnTo>
                  <a:lnTo>
                    <a:pt x="393" y="550"/>
                  </a:lnTo>
                  <a:lnTo>
                    <a:pt x="468" y="549"/>
                  </a:lnTo>
                  <a:lnTo>
                    <a:pt x="469" y="504"/>
                  </a:lnTo>
                  <a:lnTo>
                    <a:pt x="386" y="507"/>
                  </a:lnTo>
                  <a:lnTo>
                    <a:pt x="384" y="479"/>
                  </a:lnTo>
                  <a:lnTo>
                    <a:pt x="380" y="450"/>
                  </a:lnTo>
                  <a:lnTo>
                    <a:pt x="371" y="422"/>
                  </a:lnTo>
                  <a:lnTo>
                    <a:pt x="362" y="392"/>
                  </a:lnTo>
                  <a:lnTo>
                    <a:pt x="349" y="362"/>
                  </a:lnTo>
                  <a:lnTo>
                    <a:pt x="332" y="332"/>
                  </a:lnTo>
                  <a:lnTo>
                    <a:pt x="314" y="301"/>
                  </a:lnTo>
                  <a:lnTo>
                    <a:pt x="294" y="268"/>
                  </a:lnTo>
                  <a:lnTo>
                    <a:pt x="304" y="265"/>
                  </a:lnTo>
                  <a:lnTo>
                    <a:pt x="313" y="262"/>
                  </a:lnTo>
                  <a:lnTo>
                    <a:pt x="322" y="258"/>
                  </a:lnTo>
                  <a:lnTo>
                    <a:pt x="332" y="255"/>
                  </a:lnTo>
                  <a:lnTo>
                    <a:pt x="341" y="252"/>
                  </a:lnTo>
                  <a:lnTo>
                    <a:pt x="350" y="249"/>
                  </a:lnTo>
                  <a:lnTo>
                    <a:pt x="358" y="246"/>
                  </a:lnTo>
                  <a:lnTo>
                    <a:pt x="367" y="243"/>
                  </a:lnTo>
                  <a:lnTo>
                    <a:pt x="331" y="207"/>
                  </a:lnTo>
                  <a:lnTo>
                    <a:pt x="329" y="207"/>
                  </a:lnTo>
                  <a:lnTo>
                    <a:pt x="326" y="209"/>
                  </a:lnTo>
                  <a:lnTo>
                    <a:pt x="325" y="209"/>
                  </a:lnTo>
                  <a:lnTo>
                    <a:pt x="322" y="210"/>
                  </a:lnTo>
                  <a:lnTo>
                    <a:pt x="268" y="230"/>
                  </a:lnTo>
                  <a:lnTo>
                    <a:pt x="250" y="204"/>
                  </a:lnTo>
                  <a:lnTo>
                    <a:pt x="233" y="182"/>
                  </a:lnTo>
                  <a:lnTo>
                    <a:pt x="213" y="159"/>
                  </a:lnTo>
                  <a:lnTo>
                    <a:pt x="194" y="137"/>
                  </a:lnTo>
                  <a:lnTo>
                    <a:pt x="173" y="118"/>
                  </a:lnTo>
                  <a:lnTo>
                    <a:pt x="152" y="97"/>
                  </a:lnTo>
                  <a:lnTo>
                    <a:pt x="130" y="79"/>
                  </a:lnTo>
                  <a:lnTo>
                    <a:pt x="108" y="61"/>
                  </a:lnTo>
                  <a:lnTo>
                    <a:pt x="116" y="62"/>
                  </a:lnTo>
                  <a:lnTo>
                    <a:pt x="124" y="64"/>
                  </a:lnTo>
                  <a:lnTo>
                    <a:pt x="133" y="65"/>
                  </a:lnTo>
                  <a:lnTo>
                    <a:pt x="142" y="67"/>
                  </a:lnTo>
                  <a:lnTo>
                    <a:pt x="149" y="68"/>
                  </a:lnTo>
                  <a:lnTo>
                    <a:pt x="158" y="70"/>
                  </a:lnTo>
                  <a:lnTo>
                    <a:pt x="166" y="71"/>
                  </a:lnTo>
                  <a:lnTo>
                    <a:pt x="175" y="73"/>
                  </a:lnTo>
                  <a:lnTo>
                    <a:pt x="85" y="4"/>
                  </a:lnTo>
                  <a:lnTo>
                    <a:pt x="75" y="4"/>
                  </a:lnTo>
                  <a:lnTo>
                    <a:pt x="64" y="3"/>
                  </a:lnTo>
                  <a:lnTo>
                    <a:pt x="54" y="3"/>
                  </a:lnTo>
                  <a:lnTo>
                    <a:pt x="44" y="1"/>
                  </a:lnTo>
                  <a:lnTo>
                    <a:pt x="33" y="1"/>
                  </a:lnTo>
                  <a:lnTo>
                    <a:pt x="23" y="0"/>
                  </a:lnTo>
                  <a:lnTo>
                    <a:pt x="11" y="0"/>
                  </a:lnTo>
                  <a:lnTo>
                    <a:pt x="0" y="0"/>
                  </a:lnTo>
                  <a:lnTo>
                    <a:pt x="3" y="12"/>
                  </a:lnTo>
                  <a:lnTo>
                    <a:pt x="5" y="25"/>
                  </a:lnTo>
                  <a:lnTo>
                    <a:pt x="8" y="40"/>
                  </a:lnTo>
                  <a:lnTo>
                    <a:pt x="9" y="55"/>
                  </a:lnTo>
                  <a:lnTo>
                    <a:pt x="11" y="55"/>
                  </a:lnTo>
                  <a:lnTo>
                    <a:pt x="38" y="74"/>
                  </a:lnTo>
                  <a:lnTo>
                    <a:pt x="63" y="95"/>
                  </a:lnTo>
                  <a:lnTo>
                    <a:pt x="87" y="118"/>
                  </a:lnTo>
                  <a:lnTo>
                    <a:pt x="112" y="140"/>
                  </a:lnTo>
                  <a:lnTo>
                    <a:pt x="134" y="164"/>
                  </a:lnTo>
                  <a:lnTo>
                    <a:pt x="157" y="189"/>
                  </a:lnTo>
                  <a:lnTo>
                    <a:pt x="178" y="216"/>
                  </a:lnTo>
                  <a:lnTo>
                    <a:pt x="198" y="244"/>
                  </a:lnTo>
                  <a:lnTo>
                    <a:pt x="183" y="250"/>
                  </a:lnTo>
                  <a:lnTo>
                    <a:pt x="167" y="255"/>
                  </a:lnTo>
                  <a:lnTo>
                    <a:pt x="149" y="259"/>
                  </a:lnTo>
                  <a:lnTo>
                    <a:pt x="128" y="264"/>
                  </a:lnTo>
                  <a:lnTo>
                    <a:pt x="106" y="268"/>
                  </a:lnTo>
                  <a:lnTo>
                    <a:pt x="81" y="273"/>
                  </a:lnTo>
                  <a:lnTo>
                    <a:pt x="54" y="277"/>
                  </a:lnTo>
                  <a:lnTo>
                    <a:pt x="26" y="280"/>
                  </a:lnTo>
                  <a:lnTo>
                    <a:pt x="26" y="292"/>
                  </a:lnTo>
                  <a:lnTo>
                    <a:pt x="26" y="304"/>
                  </a:lnTo>
                  <a:lnTo>
                    <a:pt x="26" y="318"/>
                  </a:lnTo>
                  <a:lnTo>
                    <a:pt x="27" y="329"/>
                  </a:lnTo>
                  <a:lnTo>
                    <a:pt x="49" y="326"/>
                  </a:lnTo>
                  <a:lnTo>
                    <a:pt x="72" y="322"/>
                  </a:lnTo>
                  <a:lnTo>
                    <a:pt x="94" y="318"/>
                  </a:lnTo>
                  <a:lnTo>
                    <a:pt x="119" y="313"/>
                  </a:lnTo>
                  <a:lnTo>
                    <a:pt x="145" y="307"/>
                  </a:lnTo>
                  <a:lnTo>
                    <a:pt x="170" y="301"/>
                  </a:lnTo>
                  <a:lnTo>
                    <a:pt x="197" y="294"/>
                  </a:lnTo>
                  <a:lnTo>
                    <a:pt x="225" y="286"/>
                  </a:lnTo>
                  <a:lnTo>
                    <a:pt x="233" y="294"/>
                  </a:lnTo>
                  <a:lnTo>
                    <a:pt x="240" y="304"/>
                  </a:lnTo>
                  <a:lnTo>
                    <a:pt x="247" y="315"/>
                  </a:lnTo>
                  <a:lnTo>
                    <a:pt x="253" y="326"/>
                  </a:lnTo>
                  <a:lnTo>
                    <a:pt x="261" y="340"/>
                  </a:lnTo>
                  <a:lnTo>
                    <a:pt x="268" y="355"/>
                  </a:lnTo>
                  <a:lnTo>
                    <a:pt x="274" y="370"/>
                  </a:lnTo>
                  <a:lnTo>
                    <a:pt x="282" y="388"/>
                  </a:lnTo>
                  <a:lnTo>
                    <a:pt x="294" y="422"/>
                  </a:lnTo>
                  <a:lnTo>
                    <a:pt x="303" y="453"/>
                  </a:lnTo>
                  <a:lnTo>
                    <a:pt x="307" y="483"/>
                  </a:lnTo>
                  <a:lnTo>
                    <a:pt x="310" y="508"/>
                  </a:lnTo>
                  <a:lnTo>
                    <a:pt x="29" y="517"/>
                  </a:lnTo>
                  <a:lnTo>
                    <a:pt x="29" y="528"/>
                  </a:lnTo>
                  <a:lnTo>
                    <a:pt x="29" y="540"/>
                  </a:lnTo>
                  <a:lnTo>
                    <a:pt x="29" y="550"/>
                  </a:lnTo>
                  <a:lnTo>
                    <a:pt x="29" y="562"/>
                  </a:lnTo>
                  <a:lnTo>
                    <a:pt x="312" y="553"/>
                  </a:lnTo>
                  <a:lnTo>
                    <a:pt x="312" y="579"/>
                  </a:lnTo>
                  <a:lnTo>
                    <a:pt x="309" y="605"/>
                  </a:lnTo>
                  <a:lnTo>
                    <a:pt x="303" y="632"/>
                  </a:lnTo>
                  <a:lnTo>
                    <a:pt x="295" y="661"/>
                  </a:lnTo>
                  <a:lnTo>
                    <a:pt x="285" y="689"/>
                  </a:lnTo>
                  <a:lnTo>
                    <a:pt x="271" y="719"/>
                  </a:lnTo>
                  <a:lnTo>
                    <a:pt x="256" y="750"/>
                  </a:lnTo>
                  <a:lnTo>
                    <a:pt x="239" y="781"/>
                  </a:lnTo>
                  <a:lnTo>
                    <a:pt x="213" y="774"/>
                  </a:lnTo>
                  <a:lnTo>
                    <a:pt x="188" y="768"/>
                  </a:lnTo>
                  <a:lnTo>
                    <a:pt x="161" y="763"/>
                  </a:lnTo>
                  <a:lnTo>
                    <a:pt x="134" y="757"/>
                  </a:lnTo>
                  <a:lnTo>
                    <a:pt x="108" y="755"/>
                  </a:lnTo>
                  <a:lnTo>
                    <a:pt x="79" y="752"/>
                  </a:lnTo>
                  <a:lnTo>
                    <a:pt x="52" y="749"/>
                  </a:lnTo>
                  <a:lnTo>
                    <a:pt x="24" y="747"/>
                  </a:lnTo>
                  <a:lnTo>
                    <a:pt x="24" y="759"/>
                  </a:lnTo>
                  <a:lnTo>
                    <a:pt x="24" y="771"/>
                  </a:lnTo>
                  <a:lnTo>
                    <a:pt x="24" y="784"/>
                  </a:lnTo>
                  <a:lnTo>
                    <a:pt x="23" y="796"/>
                  </a:lnTo>
                  <a:lnTo>
                    <a:pt x="46" y="798"/>
                  </a:lnTo>
                  <a:lnTo>
                    <a:pt x="70" y="801"/>
                  </a:lnTo>
                  <a:lnTo>
                    <a:pt x="94" y="802"/>
                  </a:lnTo>
                  <a:lnTo>
                    <a:pt x="119" y="805"/>
                  </a:lnTo>
                  <a:lnTo>
                    <a:pt x="143" y="808"/>
                  </a:lnTo>
                  <a:lnTo>
                    <a:pt x="167" y="813"/>
                  </a:lnTo>
                  <a:lnTo>
                    <a:pt x="191" y="817"/>
                  </a:lnTo>
                  <a:lnTo>
                    <a:pt x="215" y="822"/>
                  </a:lnTo>
                  <a:lnTo>
                    <a:pt x="188" y="859"/>
                  </a:lnTo>
                  <a:lnTo>
                    <a:pt x="164" y="892"/>
                  </a:lnTo>
                  <a:lnTo>
                    <a:pt x="140" y="923"/>
                  </a:lnTo>
                  <a:lnTo>
                    <a:pt x="118" y="950"/>
                  </a:lnTo>
                  <a:lnTo>
                    <a:pt x="97" y="974"/>
                  </a:lnTo>
                  <a:lnTo>
                    <a:pt x="78" y="995"/>
                  </a:lnTo>
                  <a:lnTo>
                    <a:pt x="60" y="1013"/>
                  </a:lnTo>
                  <a:lnTo>
                    <a:pt x="44" y="1027"/>
                  </a:lnTo>
                  <a:lnTo>
                    <a:pt x="15" y="1029"/>
                  </a:lnTo>
                  <a:lnTo>
                    <a:pt x="14" y="1042"/>
                  </a:lnTo>
                  <a:lnTo>
                    <a:pt x="14" y="1054"/>
                  </a:lnTo>
                  <a:lnTo>
                    <a:pt x="14" y="1066"/>
                  </a:lnTo>
                  <a:lnTo>
                    <a:pt x="12" y="1078"/>
                  </a:lnTo>
                  <a:lnTo>
                    <a:pt x="29" y="1077"/>
                  </a:lnTo>
                  <a:lnTo>
                    <a:pt x="46" y="1075"/>
                  </a:lnTo>
                  <a:lnTo>
                    <a:pt x="63" y="1072"/>
                  </a:lnTo>
                  <a:lnTo>
                    <a:pt x="81" y="1071"/>
                  </a:lnTo>
                  <a:lnTo>
                    <a:pt x="97" y="1068"/>
                  </a:lnTo>
                  <a:lnTo>
                    <a:pt x="113" y="1065"/>
                  </a:lnTo>
                  <a:lnTo>
                    <a:pt x="130" y="1062"/>
                  </a:lnTo>
                  <a:lnTo>
                    <a:pt x="148" y="1059"/>
                  </a:lnTo>
                  <a:lnTo>
                    <a:pt x="164" y="1056"/>
                  </a:lnTo>
                  <a:lnTo>
                    <a:pt x="180" y="1053"/>
                  </a:lnTo>
                  <a:lnTo>
                    <a:pt x="197" y="1050"/>
                  </a:lnTo>
                  <a:lnTo>
                    <a:pt x="213" y="1045"/>
                  </a:lnTo>
                  <a:lnTo>
                    <a:pt x="230" y="1041"/>
                  </a:lnTo>
                  <a:lnTo>
                    <a:pt x="245" y="1038"/>
                  </a:lnTo>
                  <a:lnTo>
                    <a:pt x="261" y="1033"/>
                  </a:lnTo>
                  <a:lnTo>
                    <a:pt x="277" y="1029"/>
                  </a:lnTo>
                  <a:lnTo>
                    <a:pt x="282" y="1014"/>
                  </a:lnTo>
                  <a:lnTo>
                    <a:pt x="286" y="999"/>
                  </a:lnTo>
                  <a:lnTo>
                    <a:pt x="291" y="984"/>
                  </a:lnTo>
                  <a:lnTo>
                    <a:pt x="294" y="971"/>
                  </a:lnTo>
                  <a:lnTo>
                    <a:pt x="277" y="977"/>
                  </a:lnTo>
                  <a:lnTo>
                    <a:pt x="259" y="981"/>
                  </a:lnTo>
                  <a:lnTo>
                    <a:pt x="242" y="986"/>
                  </a:lnTo>
                  <a:lnTo>
                    <a:pt x="224" y="990"/>
                  </a:lnTo>
                  <a:lnTo>
                    <a:pt x="204" y="995"/>
                  </a:lnTo>
                  <a:lnTo>
                    <a:pt x="185" y="999"/>
                  </a:lnTo>
                  <a:lnTo>
                    <a:pt x="166" y="1004"/>
                  </a:lnTo>
                  <a:lnTo>
                    <a:pt x="146" y="1007"/>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3" name="Freeform 13"/>
            <p:cNvSpPr>
              <a:spLocks/>
            </p:cNvSpPr>
            <p:nvPr/>
          </p:nvSpPr>
          <p:spPr bwMode="auto">
            <a:xfrm>
              <a:off x="4704" y="401"/>
              <a:ext cx="149" cy="359"/>
            </a:xfrm>
            <a:custGeom>
              <a:avLst/>
              <a:gdLst>
                <a:gd name="T0" fmla="*/ 0 w 447"/>
                <a:gd name="T1" fmla="*/ 0 h 1076"/>
                <a:gd name="T2" fmla="*/ 0 w 447"/>
                <a:gd name="T3" fmla="*/ 0 h 1076"/>
                <a:gd name="T4" fmla="*/ 0 w 447"/>
                <a:gd name="T5" fmla="*/ 0 h 1076"/>
                <a:gd name="T6" fmla="*/ 0 w 447"/>
                <a:gd name="T7" fmla="*/ 0 h 1076"/>
                <a:gd name="T8" fmla="*/ 0 w 447"/>
                <a:gd name="T9" fmla="*/ 0 h 1076"/>
                <a:gd name="T10" fmla="*/ 0 w 447"/>
                <a:gd name="T11" fmla="*/ 0 h 1076"/>
                <a:gd name="T12" fmla="*/ 0 w 447"/>
                <a:gd name="T13" fmla="*/ 0 h 1076"/>
                <a:gd name="T14" fmla="*/ 0 w 447"/>
                <a:gd name="T15" fmla="*/ 0 h 1076"/>
                <a:gd name="T16" fmla="*/ 0 w 447"/>
                <a:gd name="T17" fmla="*/ 0 h 1076"/>
                <a:gd name="T18" fmla="*/ 0 w 447"/>
                <a:gd name="T19" fmla="*/ 0 h 1076"/>
                <a:gd name="T20" fmla="*/ 0 w 447"/>
                <a:gd name="T21" fmla="*/ 0 h 1076"/>
                <a:gd name="T22" fmla="*/ 0 w 447"/>
                <a:gd name="T23" fmla="*/ 0 h 1076"/>
                <a:gd name="T24" fmla="*/ 0 w 447"/>
                <a:gd name="T25" fmla="*/ 0 h 1076"/>
                <a:gd name="T26" fmla="*/ 0 w 447"/>
                <a:gd name="T27" fmla="*/ 0 h 1076"/>
                <a:gd name="T28" fmla="*/ 0 w 447"/>
                <a:gd name="T29" fmla="*/ 0 h 1076"/>
                <a:gd name="T30" fmla="*/ 0 w 447"/>
                <a:gd name="T31" fmla="*/ 0 h 1076"/>
                <a:gd name="T32" fmla="*/ 0 w 447"/>
                <a:gd name="T33" fmla="*/ 0 h 1076"/>
                <a:gd name="T34" fmla="*/ 0 w 447"/>
                <a:gd name="T35" fmla="*/ 0 h 1076"/>
                <a:gd name="T36" fmla="*/ 0 w 447"/>
                <a:gd name="T37" fmla="*/ 0 h 1076"/>
                <a:gd name="T38" fmla="*/ 0 w 447"/>
                <a:gd name="T39" fmla="*/ 0 h 1076"/>
                <a:gd name="T40" fmla="*/ 0 w 447"/>
                <a:gd name="T41" fmla="*/ 0 h 1076"/>
                <a:gd name="T42" fmla="*/ 0 w 447"/>
                <a:gd name="T43" fmla="*/ 0 h 1076"/>
                <a:gd name="T44" fmla="*/ 0 w 447"/>
                <a:gd name="T45" fmla="*/ 0 h 1076"/>
                <a:gd name="T46" fmla="*/ 0 w 447"/>
                <a:gd name="T47" fmla="*/ 0 h 1076"/>
                <a:gd name="T48" fmla="*/ 0 w 447"/>
                <a:gd name="T49" fmla="*/ 0 h 1076"/>
                <a:gd name="T50" fmla="*/ 0 w 447"/>
                <a:gd name="T51" fmla="*/ 0 h 1076"/>
                <a:gd name="T52" fmla="*/ 0 w 447"/>
                <a:gd name="T53" fmla="*/ 0 h 1076"/>
                <a:gd name="T54" fmla="*/ 0 w 447"/>
                <a:gd name="T55" fmla="*/ 0 h 1076"/>
                <a:gd name="T56" fmla="*/ 0 w 447"/>
                <a:gd name="T57" fmla="*/ 0 h 1076"/>
                <a:gd name="T58" fmla="*/ 0 w 447"/>
                <a:gd name="T59" fmla="*/ 0 h 1076"/>
                <a:gd name="T60" fmla="*/ 0 w 447"/>
                <a:gd name="T61" fmla="*/ 0 h 1076"/>
                <a:gd name="T62" fmla="*/ 0 w 447"/>
                <a:gd name="T63" fmla="*/ 0 h 1076"/>
                <a:gd name="T64" fmla="*/ 0 w 447"/>
                <a:gd name="T65" fmla="*/ 0 h 1076"/>
                <a:gd name="T66" fmla="*/ 0 w 447"/>
                <a:gd name="T67" fmla="*/ 0 h 1076"/>
                <a:gd name="T68" fmla="*/ 0 w 447"/>
                <a:gd name="T69" fmla="*/ 0 h 1076"/>
                <a:gd name="T70" fmla="*/ 0 w 447"/>
                <a:gd name="T71" fmla="*/ 0 h 1076"/>
                <a:gd name="T72" fmla="*/ 0 w 447"/>
                <a:gd name="T73" fmla="*/ 0 h 1076"/>
                <a:gd name="T74" fmla="*/ 0 w 447"/>
                <a:gd name="T75" fmla="*/ 0 h 1076"/>
                <a:gd name="T76" fmla="*/ 0 w 447"/>
                <a:gd name="T77" fmla="*/ 0 h 1076"/>
                <a:gd name="T78" fmla="*/ 0 w 447"/>
                <a:gd name="T79" fmla="*/ 0 h 1076"/>
                <a:gd name="T80" fmla="*/ 0 w 447"/>
                <a:gd name="T81" fmla="*/ 0 h 1076"/>
                <a:gd name="T82" fmla="*/ 0 w 447"/>
                <a:gd name="T83" fmla="*/ 0 h 1076"/>
                <a:gd name="T84" fmla="*/ 0 w 447"/>
                <a:gd name="T85" fmla="*/ 0 h 1076"/>
                <a:gd name="T86" fmla="*/ 0 w 447"/>
                <a:gd name="T87" fmla="*/ 0 h 1076"/>
                <a:gd name="T88" fmla="*/ 0 w 447"/>
                <a:gd name="T89" fmla="*/ 0 h 1076"/>
                <a:gd name="T90" fmla="*/ 0 w 447"/>
                <a:gd name="T91" fmla="*/ 0 h 1076"/>
                <a:gd name="T92" fmla="*/ 0 w 447"/>
                <a:gd name="T93" fmla="*/ 0 h 1076"/>
                <a:gd name="T94" fmla="*/ 0 w 447"/>
                <a:gd name="T95" fmla="*/ 0 h 1076"/>
                <a:gd name="T96" fmla="*/ 0 w 447"/>
                <a:gd name="T97" fmla="*/ 0 h 1076"/>
                <a:gd name="T98" fmla="*/ 0 w 447"/>
                <a:gd name="T99" fmla="*/ 0 h 1076"/>
                <a:gd name="T100" fmla="*/ 0 w 447"/>
                <a:gd name="T101" fmla="*/ 0 h 1076"/>
                <a:gd name="T102" fmla="*/ 0 w 447"/>
                <a:gd name="T103" fmla="*/ 0 h 1076"/>
                <a:gd name="T104" fmla="*/ 0 w 447"/>
                <a:gd name="T105" fmla="*/ 0 h 1076"/>
                <a:gd name="T106" fmla="*/ 0 w 447"/>
                <a:gd name="T107" fmla="*/ 0 h 1076"/>
                <a:gd name="T108" fmla="*/ 0 w 447"/>
                <a:gd name="T109" fmla="*/ 0 h 1076"/>
                <a:gd name="T110" fmla="*/ 0 w 447"/>
                <a:gd name="T111" fmla="*/ 0 h 1076"/>
                <a:gd name="T112" fmla="*/ 0 w 447"/>
                <a:gd name="T113" fmla="*/ 0 h 10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47"/>
                <a:gd name="T172" fmla="*/ 0 h 1076"/>
                <a:gd name="T173" fmla="*/ 447 w 447"/>
                <a:gd name="T174" fmla="*/ 1076 h 107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47" h="1076">
                  <a:moveTo>
                    <a:pt x="253" y="836"/>
                  </a:moveTo>
                  <a:lnTo>
                    <a:pt x="262" y="833"/>
                  </a:lnTo>
                  <a:lnTo>
                    <a:pt x="274" y="828"/>
                  </a:lnTo>
                  <a:lnTo>
                    <a:pt x="289" y="825"/>
                  </a:lnTo>
                  <a:lnTo>
                    <a:pt x="305" y="821"/>
                  </a:lnTo>
                  <a:lnTo>
                    <a:pt x="325" y="818"/>
                  </a:lnTo>
                  <a:lnTo>
                    <a:pt x="345" y="813"/>
                  </a:lnTo>
                  <a:lnTo>
                    <a:pt x="368" y="810"/>
                  </a:lnTo>
                  <a:lnTo>
                    <a:pt x="393" y="806"/>
                  </a:lnTo>
                  <a:lnTo>
                    <a:pt x="393" y="794"/>
                  </a:lnTo>
                  <a:lnTo>
                    <a:pt x="393" y="782"/>
                  </a:lnTo>
                  <a:lnTo>
                    <a:pt x="393" y="770"/>
                  </a:lnTo>
                  <a:lnTo>
                    <a:pt x="392" y="758"/>
                  </a:lnTo>
                  <a:lnTo>
                    <a:pt x="374" y="761"/>
                  </a:lnTo>
                  <a:lnTo>
                    <a:pt x="354" y="765"/>
                  </a:lnTo>
                  <a:lnTo>
                    <a:pt x="337" y="770"/>
                  </a:lnTo>
                  <a:lnTo>
                    <a:pt x="317" y="774"/>
                  </a:lnTo>
                  <a:lnTo>
                    <a:pt x="296" y="780"/>
                  </a:lnTo>
                  <a:lnTo>
                    <a:pt x="275" y="785"/>
                  </a:lnTo>
                  <a:lnTo>
                    <a:pt x="255" y="791"/>
                  </a:lnTo>
                  <a:lnTo>
                    <a:pt x="232" y="797"/>
                  </a:lnTo>
                  <a:lnTo>
                    <a:pt x="225" y="789"/>
                  </a:lnTo>
                  <a:lnTo>
                    <a:pt x="217" y="779"/>
                  </a:lnTo>
                  <a:lnTo>
                    <a:pt x="210" y="768"/>
                  </a:lnTo>
                  <a:lnTo>
                    <a:pt x="203" y="755"/>
                  </a:lnTo>
                  <a:lnTo>
                    <a:pt x="195" y="742"/>
                  </a:lnTo>
                  <a:lnTo>
                    <a:pt x="188" y="727"/>
                  </a:lnTo>
                  <a:lnTo>
                    <a:pt x="180" y="710"/>
                  </a:lnTo>
                  <a:lnTo>
                    <a:pt x="173" y="692"/>
                  </a:lnTo>
                  <a:lnTo>
                    <a:pt x="159" y="657"/>
                  </a:lnTo>
                  <a:lnTo>
                    <a:pt x="149" y="625"/>
                  </a:lnTo>
                  <a:lnTo>
                    <a:pt x="143" y="597"/>
                  </a:lnTo>
                  <a:lnTo>
                    <a:pt x="140" y="572"/>
                  </a:lnTo>
                  <a:lnTo>
                    <a:pt x="396" y="566"/>
                  </a:lnTo>
                  <a:lnTo>
                    <a:pt x="396" y="554"/>
                  </a:lnTo>
                  <a:lnTo>
                    <a:pt x="396" y="543"/>
                  </a:lnTo>
                  <a:lnTo>
                    <a:pt x="396" y="531"/>
                  </a:lnTo>
                  <a:lnTo>
                    <a:pt x="398" y="521"/>
                  </a:lnTo>
                  <a:lnTo>
                    <a:pt x="138" y="528"/>
                  </a:lnTo>
                  <a:lnTo>
                    <a:pt x="138" y="501"/>
                  </a:lnTo>
                  <a:lnTo>
                    <a:pt x="141" y="475"/>
                  </a:lnTo>
                  <a:lnTo>
                    <a:pt x="147" y="448"/>
                  </a:lnTo>
                  <a:lnTo>
                    <a:pt x="155" y="419"/>
                  </a:lnTo>
                  <a:lnTo>
                    <a:pt x="165" y="391"/>
                  </a:lnTo>
                  <a:lnTo>
                    <a:pt x="179" y="361"/>
                  </a:lnTo>
                  <a:lnTo>
                    <a:pt x="194" y="331"/>
                  </a:lnTo>
                  <a:lnTo>
                    <a:pt x="211" y="300"/>
                  </a:lnTo>
                  <a:lnTo>
                    <a:pt x="240" y="306"/>
                  </a:lnTo>
                  <a:lnTo>
                    <a:pt x="267" y="312"/>
                  </a:lnTo>
                  <a:lnTo>
                    <a:pt x="293" y="317"/>
                  </a:lnTo>
                  <a:lnTo>
                    <a:pt x="319" y="321"/>
                  </a:lnTo>
                  <a:lnTo>
                    <a:pt x="342" y="324"/>
                  </a:lnTo>
                  <a:lnTo>
                    <a:pt x="366" y="327"/>
                  </a:lnTo>
                  <a:lnTo>
                    <a:pt x="389" y="330"/>
                  </a:lnTo>
                  <a:lnTo>
                    <a:pt x="411" y="333"/>
                  </a:lnTo>
                  <a:lnTo>
                    <a:pt x="411" y="321"/>
                  </a:lnTo>
                  <a:lnTo>
                    <a:pt x="412" y="308"/>
                  </a:lnTo>
                  <a:lnTo>
                    <a:pt x="412" y="296"/>
                  </a:lnTo>
                  <a:lnTo>
                    <a:pt x="414" y="284"/>
                  </a:lnTo>
                  <a:lnTo>
                    <a:pt x="393" y="282"/>
                  </a:lnTo>
                  <a:lnTo>
                    <a:pt x="372" y="281"/>
                  </a:lnTo>
                  <a:lnTo>
                    <a:pt x="351" y="278"/>
                  </a:lnTo>
                  <a:lnTo>
                    <a:pt x="329" y="276"/>
                  </a:lnTo>
                  <a:lnTo>
                    <a:pt x="307" y="273"/>
                  </a:lnTo>
                  <a:lnTo>
                    <a:pt x="284" y="269"/>
                  </a:lnTo>
                  <a:lnTo>
                    <a:pt x="261" y="266"/>
                  </a:lnTo>
                  <a:lnTo>
                    <a:pt x="237" y="261"/>
                  </a:lnTo>
                  <a:lnTo>
                    <a:pt x="253" y="234"/>
                  </a:lnTo>
                  <a:lnTo>
                    <a:pt x="271" y="208"/>
                  </a:lnTo>
                  <a:lnTo>
                    <a:pt x="292" y="181"/>
                  </a:lnTo>
                  <a:lnTo>
                    <a:pt x="313" y="155"/>
                  </a:lnTo>
                  <a:lnTo>
                    <a:pt x="334" y="130"/>
                  </a:lnTo>
                  <a:lnTo>
                    <a:pt x="357" y="105"/>
                  </a:lnTo>
                  <a:lnTo>
                    <a:pt x="383" y="81"/>
                  </a:lnTo>
                  <a:lnTo>
                    <a:pt x="409" y="57"/>
                  </a:lnTo>
                  <a:lnTo>
                    <a:pt x="415" y="56"/>
                  </a:lnTo>
                  <a:lnTo>
                    <a:pt x="423" y="56"/>
                  </a:lnTo>
                  <a:lnTo>
                    <a:pt x="430" y="56"/>
                  </a:lnTo>
                  <a:lnTo>
                    <a:pt x="439" y="54"/>
                  </a:lnTo>
                  <a:lnTo>
                    <a:pt x="441" y="39"/>
                  </a:lnTo>
                  <a:lnTo>
                    <a:pt x="444" y="26"/>
                  </a:lnTo>
                  <a:lnTo>
                    <a:pt x="445" y="12"/>
                  </a:lnTo>
                  <a:lnTo>
                    <a:pt x="447" y="0"/>
                  </a:lnTo>
                  <a:lnTo>
                    <a:pt x="420" y="3"/>
                  </a:lnTo>
                  <a:lnTo>
                    <a:pt x="393" y="6"/>
                  </a:lnTo>
                  <a:lnTo>
                    <a:pt x="366" y="11"/>
                  </a:lnTo>
                  <a:lnTo>
                    <a:pt x="339" y="15"/>
                  </a:lnTo>
                  <a:lnTo>
                    <a:pt x="313" y="20"/>
                  </a:lnTo>
                  <a:lnTo>
                    <a:pt x="286" y="26"/>
                  </a:lnTo>
                  <a:lnTo>
                    <a:pt x="259" y="32"/>
                  </a:lnTo>
                  <a:lnTo>
                    <a:pt x="232" y="38"/>
                  </a:lnTo>
                  <a:lnTo>
                    <a:pt x="226" y="39"/>
                  </a:lnTo>
                  <a:lnTo>
                    <a:pt x="220" y="41"/>
                  </a:lnTo>
                  <a:lnTo>
                    <a:pt x="214" y="42"/>
                  </a:lnTo>
                  <a:lnTo>
                    <a:pt x="208" y="44"/>
                  </a:lnTo>
                  <a:lnTo>
                    <a:pt x="198" y="58"/>
                  </a:lnTo>
                  <a:lnTo>
                    <a:pt x="188" y="73"/>
                  </a:lnTo>
                  <a:lnTo>
                    <a:pt x="176" y="90"/>
                  </a:lnTo>
                  <a:lnTo>
                    <a:pt x="165" y="108"/>
                  </a:lnTo>
                  <a:lnTo>
                    <a:pt x="182" y="103"/>
                  </a:lnTo>
                  <a:lnTo>
                    <a:pt x="198" y="97"/>
                  </a:lnTo>
                  <a:lnTo>
                    <a:pt x="216" y="93"/>
                  </a:lnTo>
                  <a:lnTo>
                    <a:pt x="232" y="88"/>
                  </a:lnTo>
                  <a:lnTo>
                    <a:pt x="250" y="85"/>
                  </a:lnTo>
                  <a:lnTo>
                    <a:pt x="268" y="81"/>
                  </a:lnTo>
                  <a:lnTo>
                    <a:pt x="286" y="76"/>
                  </a:lnTo>
                  <a:lnTo>
                    <a:pt x="305" y="73"/>
                  </a:lnTo>
                  <a:lnTo>
                    <a:pt x="284" y="93"/>
                  </a:lnTo>
                  <a:lnTo>
                    <a:pt x="264" y="114"/>
                  </a:lnTo>
                  <a:lnTo>
                    <a:pt x="246" y="135"/>
                  </a:lnTo>
                  <a:lnTo>
                    <a:pt x="228" y="155"/>
                  </a:lnTo>
                  <a:lnTo>
                    <a:pt x="210" y="176"/>
                  </a:lnTo>
                  <a:lnTo>
                    <a:pt x="195" y="199"/>
                  </a:lnTo>
                  <a:lnTo>
                    <a:pt x="180" y="221"/>
                  </a:lnTo>
                  <a:lnTo>
                    <a:pt x="167" y="243"/>
                  </a:lnTo>
                  <a:lnTo>
                    <a:pt x="158" y="240"/>
                  </a:lnTo>
                  <a:lnTo>
                    <a:pt x="149" y="237"/>
                  </a:lnTo>
                  <a:lnTo>
                    <a:pt x="140" y="236"/>
                  </a:lnTo>
                  <a:lnTo>
                    <a:pt x="131" y="233"/>
                  </a:lnTo>
                  <a:lnTo>
                    <a:pt x="122" y="231"/>
                  </a:lnTo>
                  <a:lnTo>
                    <a:pt x="115" y="229"/>
                  </a:lnTo>
                  <a:lnTo>
                    <a:pt x="107" y="227"/>
                  </a:lnTo>
                  <a:lnTo>
                    <a:pt x="100" y="226"/>
                  </a:lnTo>
                  <a:lnTo>
                    <a:pt x="94" y="236"/>
                  </a:lnTo>
                  <a:lnTo>
                    <a:pt x="89" y="246"/>
                  </a:lnTo>
                  <a:lnTo>
                    <a:pt x="83" y="258"/>
                  </a:lnTo>
                  <a:lnTo>
                    <a:pt x="79" y="269"/>
                  </a:lnTo>
                  <a:lnTo>
                    <a:pt x="149" y="287"/>
                  </a:lnTo>
                  <a:lnTo>
                    <a:pt x="140" y="297"/>
                  </a:lnTo>
                  <a:lnTo>
                    <a:pt x="133" y="309"/>
                  </a:lnTo>
                  <a:lnTo>
                    <a:pt x="125" y="321"/>
                  </a:lnTo>
                  <a:lnTo>
                    <a:pt x="118" y="334"/>
                  </a:lnTo>
                  <a:lnTo>
                    <a:pt x="110" y="349"/>
                  </a:lnTo>
                  <a:lnTo>
                    <a:pt x="104" y="364"/>
                  </a:lnTo>
                  <a:lnTo>
                    <a:pt x="97" y="381"/>
                  </a:lnTo>
                  <a:lnTo>
                    <a:pt x="91" y="397"/>
                  </a:lnTo>
                  <a:lnTo>
                    <a:pt x="80" y="431"/>
                  </a:lnTo>
                  <a:lnTo>
                    <a:pt x="73" y="466"/>
                  </a:lnTo>
                  <a:lnTo>
                    <a:pt x="69" y="498"/>
                  </a:lnTo>
                  <a:lnTo>
                    <a:pt x="67" y="530"/>
                  </a:lnTo>
                  <a:lnTo>
                    <a:pt x="3" y="531"/>
                  </a:lnTo>
                  <a:lnTo>
                    <a:pt x="2" y="542"/>
                  </a:lnTo>
                  <a:lnTo>
                    <a:pt x="2" y="554"/>
                  </a:lnTo>
                  <a:lnTo>
                    <a:pt x="0" y="564"/>
                  </a:lnTo>
                  <a:lnTo>
                    <a:pt x="0" y="576"/>
                  </a:lnTo>
                  <a:lnTo>
                    <a:pt x="67" y="575"/>
                  </a:lnTo>
                  <a:lnTo>
                    <a:pt x="70" y="598"/>
                  </a:lnTo>
                  <a:lnTo>
                    <a:pt x="74" y="624"/>
                  </a:lnTo>
                  <a:lnTo>
                    <a:pt x="82" y="651"/>
                  </a:lnTo>
                  <a:lnTo>
                    <a:pt x="92" y="680"/>
                  </a:lnTo>
                  <a:lnTo>
                    <a:pt x="104" y="710"/>
                  </a:lnTo>
                  <a:lnTo>
                    <a:pt x="121" y="743"/>
                  </a:lnTo>
                  <a:lnTo>
                    <a:pt x="138" y="779"/>
                  </a:lnTo>
                  <a:lnTo>
                    <a:pt x="159" y="815"/>
                  </a:lnTo>
                  <a:lnTo>
                    <a:pt x="89" y="839"/>
                  </a:lnTo>
                  <a:lnTo>
                    <a:pt x="79" y="841"/>
                  </a:lnTo>
                  <a:lnTo>
                    <a:pt x="67" y="846"/>
                  </a:lnTo>
                  <a:lnTo>
                    <a:pt x="57" y="849"/>
                  </a:lnTo>
                  <a:lnTo>
                    <a:pt x="46" y="853"/>
                  </a:lnTo>
                  <a:lnTo>
                    <a:pt x="51" y="864"/>
                  </a:lnTo>
                  <a:lnTo>
                    <a:pt x="55" y="876"/>
                  </a:lnTo>
                  <a:lnTo>
                    <a:pt x="60" y="886"/>
                  </a:lnTo>
                  <a:lnTo>
                    <a:pt x="66" y="897"/>
                  </a:lnTo>
                  <a:lnTo>
                    <a:pt x="80" y="891"/>
                  </a:lnTo>
                  <a:lnTo>
                    <a:pt x="97" y="885"/>
                  </a:lnTo>
                  <a:lnTo>
                    <a:pt x="112" y="879"/>
                  </a:lnTo>
                  <a:lnTo>
                    <a:pt x="127" y="874"/>
                  </a:lnTo>
                  <a:lnTo>
                    <a:pt x="141" y="868"/>
                  </a:lnTo>
                  <a:lnTo>
                    <a:pt x="156" y="864"/>
                  </a:lnTo>
                  <a:lnTo>
                    <a:pt x="171" y="859"/>
                  </a:lnTo>
                  <a:lnTo>
                    <a:pt x="185" y="855"/>
                  </a:lnTo>
                  <a:lnTo>
                    <a:pt x="208" y="883"/>
                  </a:lnTo>
                  <a:lnTo>
                    <a:pt x="231" y="910"/>
                  </a:lnTo>
                  <a:lnTo>
                    <a:pt x="252" y="934"/>
                  </a:lnTo>
                  <a:lnTo>
                    <a:pt x="271" y="955"/>
                  </a:lnTo>
                  <a:lnTo>
                    <a:pt x="289" y="974"/>
                  </a:lnTo>
                  <a:lnTo>
                    <a:pt x="307" y="992"/>
                  </a:lnTo>
                  <a:lnTo>
                    <a:pt x="323" y="1007"/>
                  </a:lnTo>
                  <a:lnTo>
                    <a:pt x="338" y="1019"/>
                  </a:lnTo>
                  <a:lnTo>
                    <a:pt x="323" y="1016"/>
                  </a:lnTo>
                  <a:lnTo>
                    <a:pt x="308" y="1014"/>
                  </a:lnTo>
                  <a:lnTo>
                    <a:pt x="293" y="1012"/>
                  </a:lnTo>
                  <a:lnTo>
                    <a:pt x="278" y="1009"/>
                  </a:lnTo>
                  <a:lnTo>
                    <a:pt x="264" y="1004"/>
                  </a:lnTo>
                  <a:lnTo>
                    <a:pt x="249" y="1001"/>
                  </a:lnTo>
                  <a:lnTo>
                    <a:pt x="234" y="998"/>
                  </a:lnTo>
                  <a:lnTo>
                    <a:pt x="219" y="994"/>
                  </a:lnTo>
                  <a:lnTo>
                    <a:pt x="204" y="989"/>
                  </a:lnTo>
                  <a:lnTo>
                    <a:pt x="189" y="985"/>
                  </a:lnTo>
                  <a:lnTo>
                    <a:pt x="174" y="980"/>
                  </a:lnTo>
                  <a:lnTo>
                    <a:pt x="159" y="976"/>
                  </a:lnTo>
                  <a:lnTo>
                    <a:pt x="144" y="970"/>
                  </a:lnTo>
                  <a:lnTo>
                    <a:pt x="130" y="965"/>
                  </a:lnTo>
                  <a:lnTo>
                    <a:pt x="113" y="959"/>
                  </a:lnTo>
                  <a:lnTo>
                    <a:pt x="98" y="953"/>
                  </a:lnTo>
                  <a:lnTo>
                    <a:pt x="104" y="962"/>
                  </a:lnTo>
                  <a:lnTo>
                    <a:pt x="110" y="973"/>
                  </a:lnTo>
                  <a:lnTo>
                    <a:pt x="118" y="982"/>
                  </a:lnTo>
                  <a:lnTo>
                    <a:pt x="124" y="991"/>
                  </a:lnTo>
                  <a:lnTo>
                    <a:pt x="131" y="1001"/>
                  </a:lnTo>
                  <a:lnTo>
                    <a:pt x="138" y="1010"/>
                  </a:lnTo>
                  <a:lnTo>
                    <a:pt x="146" y="1020"/>
                  </a:lnTo>
                  <a:lnTo>
                    <a:pt x="153" y="1029"/>
                  </a:lnTo>
                  <a:lnTo>
                    <a:pt x="170" y="1034"/>
                  </a:lnTo>
                  <a:lnTo>
                    <a:pt x="186" y="1038"/>
                  </a:lnTo>
                  <a:lnTo>
                    <a:pt x="203" y="1041"/>
                  </a:lnTo>
                  <a:lnTo>
                    <a:pt x="219" y="1046"/>
                  </a:lnTo>
                  <a:lnTo>
                    <a:pt x="235" y="1049"/>
                  </a:lnTo>
                  <a:lnTo>
                    <a:pt x="252" y="1053"/>
                  </a:lnTo>
                  <a:lnTo>
                    <a:pt x="268" y="1056"/>
                  </a:lnTo>
                  <a:lnTo>
                    <a:pt x="286" y="1059"/>
                  </a:lnTo>
                  <a:lnTo>
                    <a:pt x="302" y="1062"/>
                  </a:lnTo>
                  <a:lnTo>
                    <a:pt x="320" y="1065"/>
                  </a:lnTo>
                  <a:lnTo>
                    <a:pt x="337" y="1067"/>
                  </a:lnTo>
                  <a:lnTo>
                    <a:pt x="354" y="1070"/>
                  </a:lnTo>
                  <a:lnTo>
                    <a:pt x="371" y="1071"/>
                  </a:lnTo>
                  <a:lnTo>
                    <a:pt x="389" y="1073"/>
                  </a:lnTo>
                  <a:lnTo>
                    <a:pt x="406" y="1074"/>
                  </a:lnTo>
                  <a:lnTo>
                    <a:pt x="424" y="1076"/>
                  </a:lnTo>
                  <a:lnTo>
                    <a:pt x="421" y="1059"/>
                  </a:lnTo>
                  <a:lnTo>
                    <a:pt x="418" y="1043"/>
                  </a:lnTo>
                  <a:lnTo>
                    <a:pt x="414" y="1026"/>
                  </a:lnTo>
                  <a:lnTo>
                    <a:pt x="411" y="1009"/>
                  </a:lnTo>
                  <a:lnTo>
                    <a:pt x="389" y="989"/>
                  </a:lnTo>
                  <a:lnTo>
                    <a:pt x="368" y="970"/>
                  </a:lnTo>
                  <a:lnTo>
                    <a:pt x="347" y="949"/>
                  </a:lnTo>
                  <a:lnTo>
                    <a:pt x="326" y="927"/>
                  </a:lnTo>
                  <a:lnTo>
                    <a:pt x="307" y="906"/>
                  </a:lnTo>
                  <a:lnTo>
                    <a:pt x="289" y="882"/>
                  </a:lnTo>
                  <a:lnTo>
                    <a:pt x="271" y="859"/>
                  </a:lnTo>
                  <a:lnTo>
                    <a:pt x="253" y="836"/>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4" name="Freeform 14"/>
            <p:cNvSpPr>
              <a:spLocks/>
            </p:cNvSpPr>
            <p:nvPr/>
          </p:nvSpPr>
          <p:spPr bwMode="auto">
            <a:xfrm>
              <a:off x="4835" y="399"/>
              <a:ext cx="88" cy="362"/>
            </a:xfrm>
            <a:custGeom>
              <a:avLst/>
              <a:gdLst>
                <a:gd name="T0" fmla="*/ 0 w 265"/>
                <a:gd name="T1" fmla="*/ 0 h 1085"/>
                <a:gd name="T2" fmla="*/ 0 w 265"/>
                <a:gd name="T3" fmla="*/ 0 h 1085"/>
                <a:gd name="T4" fmla="*/ 0 w 265"/>
                <a:gd name="T5" fmla="*/ 0 h 1085"/>
                <a:gd name="T6" fmla="*/ 0 w 265"/>
                <a:gd name="T7" fmla="*/ 0 h 1085"/>
                <a:gd name="T8" fmla="*/ 0 w 265"/>
                <a:gd name="T9" fmla="*/ 0 h 1085"/>
                <a:gd name="T10" fmla="*/ 0 w 265"/>
                <a:gd name="T11" fmla="*/ 0 h 1085"/>
                <a:gd name="T12" fmla="*/ 0 w 265"/>
                <a:gd name="T13" fmla="*/ 0 h 1085"/>
                <a:gd name="T14" fmla="*/ 0 w 265"/>
                <a:gd name="T15" fmla="*/ 0 h 1085"/>
                <a:gd name="T16" fmla="*/ 0 w 265"/>
                <a:gd name="T17" fmla="*/ 0 h 1085"/>
                <a:gd name="T18" fmla="*/ 0 w 265"/>
                <a:gd name="T19" fmla="*/ 0 h 1085"/>
                <a:gd name="T20" fmla="*/ 0 w 265"/>
                <a:gd name="T21" fmla="*/ 0 h 1085"/>
                <a:gd name="T22" fmla="*/ 0 w 265"/>
                <a:gd name="T23" fmla="*/ 0 h 1085"/>
                <a:gd name="T24" fmla="*/ 0 w 265"/>
                <a:gd name="T25" fmla="*/ 0 h 1085"/>
                <a:gd name="T26" fmla="*/ 0 w 265"/>
                <a:gd name="T27" fmla="*/ 0 h 1085"/>
                <a:gd name="T28" fmla="*/ 0 w 265"/>
                <a:gd name="T29" fmla="*/ 0 h 1085"/>
                <a:gd name="T30" fmla="*/ 0 w 265"/>
                <a:gd name="T31" fmla="*/ 0 h 1085"/>
                <a:gd name="T32" fmla="*/ 0 w 265"/>
                <a:gd name="T33" fmla="*/ 0 h 1085"/>
                <a:gd name="T34" fmla="*/ 0 w 265"/>
                <a:gd name="T35" fmla="*/ 0 h 1085"/>
                <a:gd name="T36" fmla="*/ 0 w 265"/>
                <a:gd name="T37" fmla="*/ 0 h 1085"/>
                <a:gd name="T38" fmla="*/ 0 w 265"/>
                <a:gd name="T39" fmla="*/ 0 h 1085"/>
                <a:gd name="T40" fmla="*/ 0 w 265"/>
                <a:gd name="T41" fmla="*/ 0 h 1085"/>
                <a:gd name="T42" fmla="*/ 0 w 265"/>
                <a:gd name="T43" fmla="*/ 0 h 1085"/>
                <a:gd name="T44" fmla="*/ 0 w 265"/>
                <a:gd name="T45" fmla="*/ 0 h 1085"/>
                <a:gd name="T46" fmla="*/ 0 w 265"/>
                <a:gd name="T47" fmla="*/ 0 h 1085"/>
                <a:gd name="T48" fmla="*/ 0 w 265"/>
                <a:gd name="T49" fmla="*/ 0 h 1085"/>
                <a:gd name="T50" fmla="*/ 0 w 265"/>
                <a:gd name="T51" fmla="*/ 0 h 1085"/>
                <a:gd name="T52" fmla="*/ 0 w 265"/>
                <a:gd name="T53" fmla="*/ 0 h 1085"/>
                <a:gd name="T54" fmla="*/ 0 w 265"/>
                <a:gd name="T55" fmla="*/ 0 h 1085"/>
                <a:gd name="T56" fmla="*/ 0 w 265"/>
                <a:gd name="T57" fmla="*/ 0 h 1085"/>
                <a:gd name="T58" fmla="*/ 0 w 265"/>
                <a:gd name="T59" fmla="*/ 0 h 1085"/>
                <a:gd name="T60" fmla="*/ 0 w 265"/>
                <a:gd name="T61" fmla="*/ 0 h 1085"/>
                <a:gd name="T62" fmla="*/ 0 w 265"/>
                <a:gd name="T63" fmla="*/ 0 h 1085"/>
                <a:gd name="T64" fmla="*/ 0 w 265"/>
                <a:gd name="T65" fmla="*/ 0 h 1085"/>
                <a:gd name="T66" fmla="*/ 0 w 265"/>
                <a:gd name="T67" fmla="*/ 0 h 1085"/>
                <a:gd name="T68" fmla="*/ 0 w 265"/>
                <a:gd name="T69" fmla="*/ 0 h 1085"/>
                <a:gd name="T70" fmla="*/ 0 w 265"/>
                <a:gd name="T71" fmla="*/ 0 h 1085"/>
                <a:gd name="T72" fmla="*/ 0 w 265"/>
                <a:gd name="T73" fmla="*/ 0 h 1085"/>
                <a:gd name="T74" fmla="*/ 0 w 265"/>
                <a:gd name="T75" fmla="*/ 0 h 1085"/>
                <a:gd name="T76" fmla="*/ 0 w 265"/>
                <a:gd name="T77" fmla="*/ 0 h 1085"/>
                <a:gd name="T78" fmla="*/ 0 w 265"/>
                <a:gd name="T79" fmla="*/ 0 h 1085"/>
                <a:gd name="T80" fmla="*/ 0 w 265"/>
                <a:gd name="T81" fmla="*/ 0 h 1085"/>
                <a:gd name="T82" fmla="*/ 0 w 265"/>
                <a:gd name="T83" fmla="*/ 0 h 1085"/>
                <a:gd name="T84" fmla="*/ 0 w 265"/>
                <a:gd name="T85" fmla="*/ 0 h 1085"/>
                <a:gd name="T86" fmla="*/ 0 w 265"/>
                <a:gd name="T87" fmla="*/ 0 h 1085"/>
                <a:gd name="T88" fmla="*/ 0 w 265"/>
                <a:gd name="T89" fmla="*/ 0 h 1085"/>
                <a:gd name="T90" fmla="*/ 0 w 265"/>
                <a:gd name="T91" fmla="*/ 0 h 1085"/>
                <a:gd name="T92" fmla="*/ 0 w 265"/>
                <a:gd name="T93" fmla="*/ 0 h 1085"/>
                <a:gd name="T94" fmla="*/ 0 w 265"/>
                <a:gd name="T95" fmla="*/ 0 h 1085"/>
                <a:gd name="T96" fmla="*/ 0 w 265"/>
                <a:gd name="T97" fmla="*/ 0 h 1085"/>
                <a:gd name="T98" fmla="*/ 0 w 265"/>
                <a:gd name="T99" fmla="*/ 0 h 1085"/>
                <a:gd name="T100" fmla="*/ 0 w 265"/>
                <a:gd name="T101" fmla="*/ 0 h 1085"/>
                <a:gd name="T102" fmla="*/ 0 w 265"/>
                <a:gd name="T103" fmla="*/ 0 h 1085"/>
                <a:gd name="T104" fmla="*/ 0 w 265"/>
                <a:gd name="T105" fmla="*/ 0 h 1085"/>
                <a:gd name="T106" fmla="*/ 0 w 265"/>
                <a:gd name="T107" fmla="*/ 0 h 1085"/>
                <a:gd name="T108" fmla="*/ 0 w 265"/>
                <a:gd name="T109" fmla="*/ 0 h 1085"/>
                <a:gd name="T110" fmla="*/ 0 w 265"/>
                <a:gd name="T111" fmla="*/ 0 h 1085"/>
                <a:gd name="T112" fmla="*/ 0 w 265"/>
                <a:gd name="T113" fmla="*/ 0 h 1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5"/>
                <a:gd name="T172" fmla="*/ 0 h 1085"/>
                <a:gd name="T173" fmla="*/ 265 w 265"/>
                <a:gd name="T174" fmla="*/ 1085 h 1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5" h="1085">
                  <a:moveTo>
                    <a:pt x="201" y="1035"/>
                  </a:moveTo>
                  <a:lnTo>
                    <a:pt x="193" y="795"/>
                  </a:lnTo>
                  <a:lnTo>
                    <a:pt x="202" y="795"/>
                  </a:lnTo>
                  <a:lnTo>
                    <a:pt x="210" y="795"/>
                  </a:lnTo>
                  <a:lnTo>
                    <a:pt x="218" y="795"/>
                  </a:lnTo>
                  <a:lnTo>
                    <a:pt x="226" y="797"/>
                  </a:lnTo>
                  <a:lnTo>
                    <a:pt x="235" y="797"/>
                  </a:lnTo>
                  <a:lnTo>
                    <a:pt x="242" y="797"/>
                  </a:lnTo>
                  <a:lnTo>
                    <a:pt x="251" y="798"/>
                  </a:lnTo>
                  <a:lnTo>
                    <a:pt x="259" y="798"/>
                  </a:lnTo>
                  <a:lnTo>
                    <a:pt x="260" y="786"/>
                  </a:lnTo>
                  <a:lnTo>
                    <a:pt x="260" y="773"/>
                  </a:lnTo>
                  <a:lnTo>
                    <a:pt x="260" y="761"/>
                  </a:lnTo>
                  <a:lnTo>
                    <a:pt x="260" y="749"/>
                  </a:lnTo>
                  <a:lnTo>
                    <a:pt x="251" y="749"/>
                  </a:lnTo>
                  <a:lnTo>
                    <a:pt x="244" y="749"/>
                  </a:lnTo>
                  <a:lnTo>
                    <a:pt x="235" y="749"/>
                  </a:lnTo>
                  <a:lnTo>
                    <a:pt x="226" y="749"/>
                  </a:lnTo>
                  <a:lnTo>
                    <a:pt x="218" y="749"/>
                  </a:lnTo>
                  <a:lnTo>
                    <a:pt x="210" y="749"/>
                  </a:lnTo>
                  <a:lnTo>
                    <a:pt x="201" y="749"/>
                  </a:lnTo>
                  <a:lnTo>
                    <a:pt x="192" y="749"/>
                  </a:lnTo>
                  <a:lnTo>
                    <a:pt x="187" y="566"/>
                  </a:lnTo>
                  <a:lnTo>
                    <a:pt x="265" y="564"/>
                  </a:lnTo>
                  <a:lnTo>
                    <a:pt x="265" y="552"/>
                  </a:lnTo>
                  <a:lnTo>
                    <a:pt x="265" y="542"/>
                  </a:lnTo>
                  <a:lnTo>
                    <a:pt x="265" y="530"/>
                  </a:lnTo>
                  <a:lnTo>
                    <a:pt x="265" y="519"/>
                  </a:lnTo>
                  <a:lnTo>
                    <a:pt x="186" y="521"/>
                  </a:lnTo>
                  <a:lnTo>
                    <a:pt x="180" y="339"/>
                  </a:lnTo>
                  <a:lnTo>
                    <a:pt x="189" y="339"/>
                  </a:lnTo>
                  <a:lnTo>
                    <a:pt x="199" y="339"/>
                  </a:lnTo>
                  <a:lnTo>
                    <a:pt x="210" y="337"/>
                  </a:lnTo>
                  <a:lnTo>
                    <a:pt x="220" y="337"/>
                  </a:lnTo>
                  <a:lnTo>
                    <a:pt x="230" y="336"/>
                  </a:lnTo>
                  <a:lnTo>
                    <a:pt x="241" y="334"/>
                  </a:lnTo>
                  <a:lnTo>
                    <a:pt x="253" y="333"/>
                  </a:lnTo>
                  <a:lnTo>
                    <a:pt x="263" y="331"/>
                  </a:lnTo>
                  <a:lnTo>
                    <a:pt x="262" y="320"/>
                  </a:lnTo>
                  <a:lnTo>
                    <a:pt x="262" y="306"/>
                  </a:lnTo>
                  <a:lnTo>
                    <a:pt x="262" y="294"/>
                  </a:lnTo>
                  <a:lnTo>
                    <a:pt x="262" y="282"/>
                  </a:lnTo>
                  <a:lnTo>
                    <a:pt x="253" y="284"/>
                  </a:lnTo>
                  <a:lnTo>
                    <a:pt x="242" y="284"/>
                  </a:lnTo>
                  <a:lnTo>
                    <a:pt x="232" y="285"/>
                  </a:lnTo>
                  <a:lnTo>
                    <a:pt x="221" y="285"/>
                  </a:lnTo>
                  <a:lnTo>
                    <a:pt x="211" y="287"/>
                  </a:lnTo>
                  <a:lnTo>
                    <a:pt x="201" y="288"/>
                  </a:lnTo>
                  <a:lnTo>
                    <a:pt x="189" y="288"/>
                  </a:lnTo>
                  <a:lnTo>
                    <a:pt x="178" y="290"/>
                  </a:lnTo>
                  <a:lnTo>
                    <a:pt x="172" y="56"/>
                  </a:lnTo>
                  <a:lnTo>
                    <a:pt x="184" y="56"/>
                  </a:lnTo>
                  <a:lnTo>
                    <a:pt x="195" y="56"/>
                  </a:lnTo>
                  <a:lnTo>
                    <a:pt x="205" y="56"/>
                  </a:lnTo>
                  <a:lnTo>
                    <a:pt x="214" y="56"/>
                  </a:lnTo>
                  <a:lnTo>
                    <a:pt x="223" y="56"/>
                  </a:lnTo>
                  <a:lnTo>
                    <a:pt x="232" y="56"/>
                  </a:lnTo>
                  <a:lnTo>
                    <a:pt x="239" y="57"/>
                  </a:lnTo>
                  <a:lnTo>
                    <a:pt x="245" y="57"/>
                  </a:lnTo>
                  <a:lnTo>
                    <a:pt x="244" y="42"/>
                  </a:lnTo>
                  <a:lnTo>
                    <a:pt x="241" y="27"/>
                  </a:lnTo>
                  <a:lnTo>
                    <a:pt x="239" y="14"/>
                  </a:lnTo>
                  <a:lnTo>
                    <a:pt x="236" y="2"/>
                  </a:lnTo>
                  <a:lnTo>
                    <a:pt x="224" y="2"/>
                  </a:lnTo>
                  <a:lnTo>
                    <a:pt x="213" y="0"/>
                  </a:lnTo>
                  <a:lnTo>
                    <a:pt x="201" y="0"/>
                  </a:lnTo>
                  <a:lnTo>
                    <a:pt x="189" y="0"/>
                  </a:lnTo>
                  <a:lnTo>
                    <a:pt x="177" y="0"/>
                  </a:lnTo>
                  <a:lnTo>
                    <a:pt x="165" y="0"/>
                  </a:lnTo>
                  <a:lnTo>
                    <a:pt x="153" y="0"/>
                  </a:lnTo>
                  <a:lnTo>
                    <a:pt x="141" y="0"/>
                  </a:lnTo>
                  <a:lnTo>
                    <a:pt x="131" y="0"/>
                  </a:lnTo>
                  <a:lnTo>
                    <a:pt x="119" y="2"/>
                  </a:lnTo>
                  <a:lnTo>
                    <a:pt x="108" y="2"/>
                  </a:lnTo>
                  <a:lnTo>
                    <a:pt x="98" y="3"/>
                  </a:lnTo>
                  <a:lnTo>
                    <a:pt x="86" y="3"/>
                  </a:lnTo>
                  <a:lnTo>
                    <a:pt x="76" y="5"/>
                  </a:lnTo>
                  <a:lnTo>
                    <a:pt x="65" y="5"/>
                  </a:lnTo>
                  <a:lnTo>
                    <a:pt x="55" y="6"/>
                  </a:lnTo>
                  <a:lnTo>
                    <a:pt x="53" y="18"/>
                  </a:lnTo>
                  <a:lnTo>
                    <a:pt x="52" y="32"/>
                  </a:lnTo>
                  <a:lnTo>
                    <a:pt x="49" y="45"/>
                  </a:lnTo>
                  <a:lnTo>
                    <a:pt x="47" y="60"/>
                  </a:lnTo>
                  <a:lnTo>
                    <a:pt x="52" y="60"/>
                  </a:lnTo>
                  <a:lnTo>
                    <a:pt x="58" y="59"/>
                  </a:lnTo>
                  <a:lnTo>
                    <a:pt x="64" y="59"/>
                  </a:lnTo>
                  <a:lnTo>
                    <a:pt x="70" y="59"/>
                  </a:lnTo>
                  <a:lnTo>
                    <a:pt x="76" y="59"/>
                  </a:lnTo>
                  <a:lnTo>
                    <a:pt x="83" y="59"/>
                  </a:lnTo>
                  <a:lnTo>
                    <a:pt x="89" y="57"/>
                  </a:lnTo>
                  <a:lnTo>
                    <a:pt x="96" y="57"/>
                  </a:lnTo>
                  <a:lnTo>
                    <a:pt x="102" y="291"/>
                  </a:lnTo>
                  <a:lnTo>
                    <a:pt x="93" y="291"/>
                  </a:lnTo>
                  <a:lnTo>
                    <a:pt x="83" y="291"/>
                  </a:lnTo>
                  <a:lnTo>
                    <a:pt x="73" y="291"/>
                  </a:lnTo>
                  <a:lnTo>
                    <a:pt x="64" y="291"/>
                  </a:lnTo>
                  <a:lnTo>
                    <a:pt x="53" y="291"/>
                  </a:lnTo>
                  <a:lnTo>
                    <a:pt x="43" y="291"/>
                  </a:lnTo>
                  <a:lnTo>
                    <a:pt x="32" y="290"/>
                  </a:lnTo>
                  <a:lnTo>
                    <a:pt x="22" y="290"/>
                  </a:lnTo>
                  <a:lnTo>
                    <a:pt x="20" y="302"/>
                  </a:lnTo>
                  <a:lnTo>
                    <a:pt x="20" y="314"/>
                  </a:lnTo>
                  <a:lnTo>
                    <a:pt x="19" y="327"/>
                  </a:lnTo>
                  <a:lnTo>
                    <a:pt x="19" y="339"/>
                  </a:lnTo>
                  <a:lnTo>
                    <a:pt x="31" y="339"/>
                  </a:lnTo>
                  <a:lnTo>
                    <a:pt x="41" y="340"/>
                  </a:lnTo>
                  <a:lnTo>
                    <a:pt x="53" y="340"/>
                  </a:lnTo>
                  <a:lnTo>
                    <a:pt x="64" y="340"/>
                  </a:lnTo>
                  <a:lnTo>
                    <a:pt x="74" y="342"/>
                  </a:lnTo>
                  <a:lnTo>
                    <a:pt x="84" y="342"/>
                  </a:lnTo>
                  <a:lnTo>
                    <a:pt x="95" y="342"/>
                  </a:lnTo>
                  <a:lnTo>
                    <a:pt x="104" y="342"/>
                  </a:lnTo>
                  <a:lnTo>
                    <a:pt x="110" y="524"/>
                  </a:lnTo>
                  <a:lnTo>
                    <a:pt x="6" y="527"/>
                  </a:lnTo>
                  <a:lnTo>
                    <a:pt x="4" y="537"/>
                  </a:lnTo>
                  <a:lnTo>
                    <a:pt x="4" y="549"/>
                  </a:lnTo>
                  <a:lnTo>
                    <a:pt x="4" y="560"/>
                  </a:lnTo>
                  <a:lnTo>
                    <a:pt x="4" y="572"/>
                  </a:lnTo>
                  <a:lnTo>
                    <a:pt x="110" y="567"/>
                  </a:lnTo>
                  <a:lnTo>
                    <a:pt x="116" y="752"/>
                  </a:lnTo>
                  <a:lnTo>
                    <a:pt x="102" y="752"/>
                  </a:lnTo>
                  <a:lnTo>
                    <a:pt x="89" y="754"/>
                  </a:lnTo>
                  <a:lnTo>
                    <a:pt x="76" y="754"/>
                  </a:lnTo>
                  <a:lnTo>
                    <a:pt x="61" y="755"/>
                  </a:lnTo>
                  <a:lnTo>
                    <a:pt x="46" y="757"/>
                  </a:lnTo>
                  <a:lnTo>
                    <a:pt x="31" y="759"/>
                  </a:lnTo>
                  <a:lnTo>
                    <a:pt x="16" y="761"/>
                  </a:lnTo>
                  <a:lnTo>
                    <a:pt x="0" y="764"/>
                  </a:lnTo>
                  <a:lnTo>
                    <a:pt x="1" y="776"/>
                  </a:lnTo>
                  <a:lnTo>
                    <a:pt x="1" y="788"/>
                  </a:lnTo>
                  <a:lnTo>
                    <a:pt x="1" y="800"/>
                  </a:lnTo>
                  <a:lnTo>
                    <a:pt x="1" y="812"/>
                  </a:lnTo>
                  <a:lnTo>
                    <a:pt x="13" y="809"/>
                  </a:lnTo>
                  <a:lnTo>
                    <a:pt x="26" y="807"/>
                  </a:lnTo>
                  <a:lnTo>
                    <a:pt x="40" y="804"/>
                  </a:lnTo>
                  <a:lnTo>
                    <a:pt x="55" y="803"/>
                  </a:lnTo>
                  <a:lnTo>
                    <a:pt x="70" y="800"/>
                  </a:lnTo>
                  <a:lnTo>
                    <a:pt x="84" y="798"/>
                  </a:lnTo>
                  <a:lnTo>
                    <a:pt x="101" y="795"/>
                  </a:lnTo>
                  <a:lnTo>
                    <a:pt x="117" y="794"/>
                  </a:lnTo>
                  <a:lnTo>
                    <a:pt x="123" y="1037"/>
                  </a:lnTo>
                  <a:lnTo>
                    <a:pt x="44" y="1035"/>
                  </a:lnTo>
                  <a:lnTo>
                    <a:pt x="38" y="1029"/>
                  </a:lnTo>
                  <a:lnTo>
                    <a:pt x="32" y="1025"/>
                  </a:lnTo>
                  <a:lnTo>
                    <a:pt x="25" y="1020"/>
                  </a:lnTo>
                  <a:lnTo>
                    <a:pt x="19" y="1015"/>
                  </a:lnTo>
                  <a:lnTo>
                    <a:pt x="22" y="1032"/>
                  </a:lnTo>
                  <a:lnTo>
                    <a:pt x="26" y="1049"/>
                  </a:lnTo>
                  <a:lnTo>
                    <a:pt x="29" y="1065"/>
                  </a:lnTo>
                  <a:lnTo>
                    <a:pt x="32" y="1082"/>
                  </a:lnTo>
                  <a:lnTo>
                    <a:pt x="49" y="1083"/>
                  </a:lnTo>
                  <a:lnTo>
                    <a:pt x="67" y="1083"/>
                  </a:lnTo>
                  <a:lnTo>
                    <a:pt x="83" y="1085"/>
                  </a:lnTo>
                  <a:lnTo>
                    <a:pt x="99" y="1085"/>
                  </a:lnTo>
                  <a:lnTo>
                    <a:pt x="116" y="1085"/>
                  </a:lnTo>
                  <a:lnTo>
                    <a:pt x="134" y="1085"/>
                  </a:lnTo>
                  <a:lnTo>
                    <a:pt x="150" y="1085"/>
                  </a:lnTo>
                  <a:lnTo>
                    <a:pt x="166" y="1085"/>
                  </a:lnTo>
                  <a:lnTo>
                    <a:pt x="177" y="1085"/>
                  </a:lnTo>
                  <a:lnTo>
                    <a:pt x="187" y="1083"/>
                  </a:lnTo>
                  <a:lnTo>
                    <a:pt x="198" y="1083"/>
                  </a:lnTo>
                  <a:lnTo>
                    <a:pt x="208" y="1082"/>
                  </a:lnTo>
                  <a:lnTo>
                    <a:pt x="218" y="1082"/>
                  </a:lnTo>
                  <a:lnTo>
                    <a:pt x="227" y="1082"/>
                  </a:lnTo>
                  <a:lnTo>
                    <a:pt x="238" y="1080"/>
                  </a:lnTo>
                  <a:lnTo>
                    <a:pt x="248" y="1080"/>
                  </a:lnTo>
                  <a:lnTo>
                    <a:pt x="250" y="1068"/>
                  </a:lnTo>
                  <a:lnTo>
                    <a:pt x="250" y="1056"/>
                  </a:lnTo>
                  <a:lnTo>
                    <a:pt x="250" y="1044"/>
                  </a:lnTo>
                  <a:lnTo>
                    <a:pt x="251" y="1031"/>
                  </a:lnTo>
                  <a:lnTo>
                    <a:pt x="201" y="1035"/>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5" name="Freeform 15"/>
            <p:cNvSpPr>
              <a:spLocks/>
            </p:cNvSpPr>
            <p:nvPr/>
          </p:nvSpPr>
          <p:spPr bwMode="auto">
            <a:xfrm>
              <a:off x="4623" y="417"/>
              <a:ext cx="180" cy="328"/>
            </a:xfrm>
            <a:custGeom>
              <a:avLst/>
              <a:gdLst>
                <a:gd name="T0" fmla="*/ 0 w 539"/>
                <a:gd name="T1" fmla="*/ 0 h 985"/>
                <a:gd name="T2" fmla="*/ 0 w 539"/>
                <a:gd name="T3" fmla="*/ 0 h 985"/>
                <a:gd name="T4" fmla="*/ 0 w 539"/>
                <a:gd name="T5" fmla="*/ 0 h 985"/>
                <a:gd name="T6" fmla="*/ 0 w 539"/>
                <a:gd name="T7" fmla="*/ 0 h 985"/>
                <a:gd name="T8" fmla="*/ 0 w 539"/>
                <a:gd name="T9" fmla="*/ 0 h 985"/>
                <a:gd name="T10" fmla="*/ 0 w 539"/>
                <a:gd name="T11" fmla="*/ 0 h 985"/>
                <a:gd name="T12" fmla="*/ 0 w 539"/>
                <a:gd name="T13" fmla="*/ 0 h 985"/>
                <a:gd name="T14" fmla="*/ 0 w 539"/>
                <a:gd name="T15" fmla="*/ 0 h 985"/>
                <a:gd name="T16" fmla="*/ 0 w 539"/>
                <a:gd name="T17" fmla="*/ 0 h 985"/>
                <a:gd name="T18" fmla="*/ 0 w 539"/>
                <a:gd name="T19" fmla="*/ 0 h 985"/>
                <a:gd name="T20" fmla="*/ 0 w 539"/>
                <a:gd name="T21" fmla="*/ 0 h 985"/>
                <a:gd name="T22" fmla="*/ 0 w 539"/>
                <a:gd name="T23" fmla="*/ 0 h 985"/>
                <a:gd name="T24" fmla="*/ 0 w 539"/>
                <a:gd name="T25" fmla="*/ 0 h 985"/>
                <a:gd name="T26" fmla="*/ 0 w 539"/>
                <a:gd name="T27" fmla="*/ 0 h 985"/>
                <a:gd name="T28" fmla="*/ 0 w 539"/>
                <a:gd name="T29" fmla="*/ 0 h 985"/>
                <a:gd name="T30" fmla="*/ 0 w 539"/>
                <a:gd name="T31" fmla="*/ 0 h 985"/>
                <a:gd name="T32" fmla="*/ 0 w 539"/>
                <a:gd name="T33" fmla="*/ 0 h 985"/>
                <a:gd name="T34" fmla="*/ 0 w 539"/>
                <a:gd name="T35" fmla="*/ 0 h 985"/>
                <a:gd name="T36" fmla="*/ 0 w 539"/>
                <a:gd name="T37" fmla="*/ 0 h 985"/>
                <a:gd name="T38" fmla="*/ 0 w 539"/>
                <a:gd name="T39" fmla="*/ 0 h 985"/>
                <a:gd name="T40" fmla="*/ 0 w 539"/>
                <a:gd name="T41" fmla="*/ 0 h 985"/>
                <a:gd name="T42" fmla="*/ 0 w 539"/>
                <a:gd name="T43" fmla="*/ 0 h 985"/>
                <a:gd name="T44" fmla="*/ 0 w 539"/>
                <a:gd name="T45" fmla="*/ 0 h 985"/>
                <a:gd name="T46" fmla="*/ 0 w 539"/>
                <a:gd name="T47" fmla="*/ 0 h 985"/>
                <a:gd name="T48" fmla="*/ 0 w 539"/>
                <a:gd name="T49" fmla="*/ 0 h 985"/>
                <a:gd name="T50" fmla="*/ 0 w 539"/>
                <a:gd name="T51" fmla="*/ 0 h 985"/>
                <a:gd name="T52" fmla="*/ 0 w 539"/>
                <a:gd name="T53" fmla="*/ 0 h 985"/>
                <a:gd name="T54" fmla="*/ 0 w 539"/>
                <a:gd name="T55" fmla="*/ 0 h 985"/>
                <a:gd name="T56" fmla="*/ 0 w 539"/>
                <a:gd name="T57" fmla="*/ 0 h 985"/>
                <a:gd name="T58" fmla="*/ 0 w 539"/>
                <a:gd name="T59" fmla="*/ 0 h 985"/>
                <a:gd name="T60" fmla="*/ 0 w 539"/>
                <a:gd name="T61" fmla="*/ 0 h 985"/>
                <a:gd name="T62" fmla="*/ 0 w 539"/>
                <a:gd name="T63" fmla="*/ 0 h 985"/>
                <a:gd name="T64" fmla="*/ 0 w 539"/>
                <a:gd name="T65" fmla="*/ 0 h 985"/>
                <a:gd name="T66" fmla="*/ 0 w 539"/>
                <a:gd name="T67" fmla="*/ 0 h 985"/>
                <a:gd name="T68" fmla="*/ 0 w 539"/>
                <a:gd name="T69" fmla="*/ 0 h 985"/>
                <a:gd name="T70" fmla="*/ 0 w 539"/>
                <a:gd name="T71" fmla="*/ 0 h 985"/>
                <a:gd name="T72" fmla="*/ 0 w 539"/>
                <a:gd name="T73" fmla="*/ 0 h 985"/>
                <a:gd name="T74" fmla="*/ 0 w 539"/>
                <a:gd name="T75" fmla="*/ 0 h 985"/>
                <a:gd name="T76" fmla="*/ 0 w 539"/>
                <a:gd name="T77" fmla="*/ 0 h 985"/>
                <a:gd name="T78" fmla="*/ 0 w 539"/>
                <a:gd name="T79" fmla="*/ 0 h 985"/>
                <a:gd name="T80" fmla="*/ 0 w 539"/>
                <a:gd name="T81" fmla="*/ 0 h 985"/>
                <a:gd name="T82" fmla="*/ 0 w 539"/>
                <a:gd name="T83" fmla="*/ 0 h 985"/>
                <a:gd name="T84" fmla="*/ 0 w 539"/>
                <a:gd name="T85" fmla="*/ 0 h 985"/>
                <a:gd name="T86" fmla="*/ 0 w 539"/>
                <a:gd name="T87" fmla="*/ 0 h 985"/>
                <a:gd name="T88" fmla="*/ 0 w 539"/>
                <a:gd name="T89" fmla="*/ 0 h 985"/>
                <a:gd name="T90" fmla="*/ 0 w 539"/>
                <a:gd name="T91" fmla="*/ 0 h 985"/>
                <a:gd name="T92" fmla="*/ 0 w 539"/>
                <a:gd name="T93" fmla="*/ 0 h 985"/>
                <a:gd name="T94" fmla="*/ 0 w 539"/>
                <a:gd name="T95" fmla="*/ 0 h 985"/>
                <a:gd name="T96" fmla="*/ 0 w 539"/>
                <a:gd name="T97" fmla="*/ 0 h 9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9"/>
                <a:gd name="T148" fmla="*/ 0 h 985"/>
                <a:gd name="T149" fmla="*/ 539 w 539"/>
                <a:gd name="T150" fmla="*/ 985 h 9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9" h="985">
                  <a:moveTo>
                    <a:pt x="429" y="909"/>
                  </a:moveTo>
                  <a:lnTo>
                    <a:pt x="418" y="905"/>
                  </a:lnTo>
                  <a:lnTo>
                    <a:pt x="408" y="902"/>
                  </a:lnTo>
                  <a:lnTo>
                    <a:pt x="397" y="897"/>
                  </a:lnTo>
                  <a:lnTo>
                    <a:pt x="387" y="893"/>
                  </a:lnTo>
                  <a:lnTo>
                    <a:pt x="377" y="888"/>
                  </a:lnTo>
                  <a:lnTo>
                    <a:pt x="366" y="884"/>
                  </a:lnTo>
                  <a:lnTo>
                    <a:pt x="356" y="880"/>
                  </a:lnTo>
                  <a:lnTo>
                    <a:pt x="345" y="875"/>
                  </a:lnTo>
                  <a:lnTo>
                    <a:pt x="351" y="872"/>
                  </a:lnTo>
                  <a:lnTo>
                    <a:pt x="357" y="869"/>
                  </a:lnTo>
                  <a:lnTo>
                    <a:pt x="365" y="866"/>
                  </a:lnTo>
                  <a:lnTo>
                    <a:pt x="371" y="863"/>
                  </a:lnTo>
                  <a:lnTo>
                    <a:pt x="377" y="862"/>
                  </a:lnTo>
                  <a:lnTo>
                    <a:pt x="384" y="859"/>
                  </a:lnTo>
                  <a:lnTo>
                    <a:pt x="390" y="856"/>
                  </a:lnTo>
                  <a:lnTo>
                    <a:pt x="396" y="853"/>
                  </a:lnTo>
                  <a:lnTo>
                    <a:pt x="390" y="842"/>
                  </a:lnTo>
                  <a:lnTo>
                    <a:pt x="385" y="832"/>
                  </a:lnTo>
                  <a:lnTo>
                    <a:pt x="380" y="820"/>
                  </a:lnTo>
                  <a:lnTo>
                    <a:pt x="375" y="809"/>
                  </a:lnTo>
                  <a:lnTo>
                    <a:pt x="363" y="814"/>
                  </a:lnTo>
                  <a:lnTo>
                    <a:pt x="353" y="817"/>
                  </a:lnTo>
                  <a:lnTo>
                    <a:pt x="341" y="821"/>
                  </a:lnTo>
                  <a:lnTo>
                    <a:pt x="330" y="826"/>
                  </a:lnTo>
                  <a:lnTo>
                    <a:pt x="320" y="830"/>
                  </a:lnTo>
                  <a:lnTo>
                    <a:pt x="311" y="835"/>
                  </a:lnTo>
                  <a:lnTo>
                    <a:pt x="301" y="838"/>
                  </a:lnTo>
                  <a:lnTo>
                    <a:pt x="292" y="842"/>
                  </a:lnTo>
                  <a:lnTo>
                    <a:pt x="275" y="830"/>
                  </a:lnTo>
                  <a:lnTo>
                    <a:pt x="259" y="820"/>
                  </a:lnTo>
                  <a:lnTo>
                    <a:pt x="244" y="808"/>
                  </a:lnTo>
                  <a:lnTo>
                    <a:pt x="229" y="796"/>
                  </a:lnTo>
                  <a:lnTo>
                    <a:pt x="216" y="784"/>
                  </a:lnTo>
                  <a:lnTo>
                    <a:pt x="202" y="771"/>
                  </a:lnTo>
                  <a:lnTo>
                    <a:pt x="190" y="759"/>
                  </a:lnTo>
                  <a:lnTo>
                    <a:pt x="179" y="745"/>
                  </a:lnTo>
                  <a:lnTo>
                    <a:pt x="158" y="720"/>
                  </a:lnTo>
                  <a:lnTo>
                    <a:pt x="140" y="693"/>
                  </a:lnTo>
                  <a:lnTo>
                    <a:pt x="125" y="668"/>
                  </a:lnTo>
                  <a:lnTo>
                    <a:pt x="113" y="642"/>
                  </a:lnTo>
                  <a:lnTo>
                    <a:pt x="103" y="617"/>
                  </a:lnTo>
                  <a:lnTo>
                    <a:pt x="95" y="590"/>
                  </a:lnTo>
                  <a:lnTo>
                    <a:pt x="91" y="565"/>
                  </a:lnTo>
                  <a:lnTo>
                    <a:pt x="88" y="539"/>
                  </a:lnTo>
                  <a:lnTo>
                    <a:pt x="329" y="532"/>
                  </a:lnTo>
                  <a:lnTo>
                    <a:pt x="330" y="520"/>
                  </a:lnTo>
                  <a:lnTo>
                    <a:pt x="332" y="510"/>
                  </a:lnTo>
                  <a:lnTo>
                    <a:pt x="332" y="498"/>
                  </a:lnTo>
                  <a:lnTo>
                    <a:pt x="333" y="487"/>
                  </a:lnTo>
                  <a:lnTo>
                    <a:pt x="82" y="495"/>
                  </a:lnTo>
                  <a:lnTo>
                    <a:pt x="89" y="447"/>
                  </a:lnTo>
                  <a:lnTo>
                    <a:pt x="103" y="401"/>
                  </a:lnTo>
                  <a:lnTo>
                    <a:pt x="119" y="358"/>
                  </a:lnTo>
                  <a:lnTo>
                    <a:pt x="141" y="316"/>
                  </a:lnTo>
                  <a:lnTo>
                    <a:pt x="167" y="278"/>
                  </a:lnTo>
                  <a:lnTo>
                    <a:pt x="198" y="243"/>
                  </a:lnTo>
                  <a:lnTo>
                    <a:pt x="232" y="210"/>
                  </a:lnTo>
                  <a:lnTo>
                    <a:pt x="272" y="179"/>
                  </a:lnTo>
                  <a:lnTo>
                    <a:pt x="287" y="184"/>
                  </a:lnTo>
                  <a:lnTo>
                    <a:pt x="302" y="190"/>
                  </a:lnTo>
                  <a:lnTo>
                    <a:pt x="317" y="196"/>
                  </a:lnTo>
                  <a:lnTo>
                    <a:pt x="332" y="202"/>
                  </a:lnTo>
                  <a:lnTo>
                    <a:pt x="347" y="207"/>
                  </a:lnTo>
                  <a:lnTo>
                    <a:pt x="362" y="211"/>
                  </a:lnTo>
                  <a:lnTo>
                    <a:pt x="377" y="216"/>
                  </a:lnTo>
                  <a:lnTo>
                    <a:pt x="391" y="220"/>
                  </a:lnTo>
                  <a:lnTo>
                    <a:pt x="409" y="225"/>
                  </a:lnTo>
                  <a:lnTo>
                    <a:pt x="414" y="214"/>
                  </a:lnTo>
                  <a:lnTo>
                    <a:pt x="420" y="202"/>
                  </a:lnTo>
                  <a:lnTo>
                    <a:pt x="424" y="192"/>
                  </a:lnTo>
                  <a:lnTo>
                    <a:pt x="429" y="182"/>
                  </a:lnTo>
                  <a:lnTo>
                    <a:pt x="409" y="176"/>
                  </a:lnTo>
                  <a:lnTo>
                    <a:pt x="391" y="171"/>
                  </a:lnTo>
                  <a:lnTo>
                    <a:pt x="377" y="167"/>
                  </a:lnTo>
                  <a:lnTo>
                    <a:pt x="363" y="161"/>
                  </a:lnTo>
                  <a:lnTo>
                    <a:pt x="350" y="158"/>
                  </a:lnTo>
                  <a:lnTo>
                    <a:pt x="339" y="153"/>
                  </a:lnTo>
                  <a:lnTo>
                    <a:pt x="330" y="149"/>
                  </a:lnTo>
                  <a:lnTo>
                    <a:pt x="323" y="146"/>
                  </a:lnTo>
                  <a:lnTo>
                    <a:pt x="341" y="134"/>
                  </a:lnTo>
                  <a:lnTo>
                    <a:pt x="360" y="122"/>
                  </a:lnTo>
                  <a:lnTo>
                    <a:pt x="381" y="111"/>
                  </a:lnTo>
                  <a:lnTo>
                    <a:pt x="402" y="99"/>
                  </a:lnTo>
                  <a:lnTo>
                    <a:pt x="424" y="91"/>
                  </a:lnTo>
                  <a:lnTo>
                    <a:pt x="447" y="80"/>
                  </a:lnTo>
                  <a:lnTo>
                    <a:pt x="470" y="71"/>
                  </a:lnTo>
                  <a:lnTo>
                    <a:pt x="496" y="64"/>
                  </a:lnTo>
                  <a:lnTo>
                    <a:pt x="506" y="46"/>
                  </a:lnTo>
                  <a:lnTo>
                    <a:pt x="518" y="29"/>
                  </a:lnTo>
                  <a:lnTo>
                    <a:pt x="528" y="14"/>
                  </a:lnTo>
                  <a:lnTo>
                    <a:pt x="539" y="0"/>
                  </a:lnTo>
                  <a:lnTo>
                    <a:pt x="500" y="11"/>
                  </a:lnTo>
                  <a:lnTo>
                    <a:pt x="463" y="23"/>
                  </a:lnTo>
                  <a:lnTo>
                    <a:pt x="427" y="35"/>
                  </a:lnTo>
                  <a:lnTo>
                    <a:pt x="393" y="49"/>
                  </a:lnTo>
                  <a:lnTo>
                    <a:pt x="360" y="64"/>
                  </a:lnTo>
                  <a:lnTo>
                    <a:pt x="327" y="79"/>
                  </a:lnTo>
                  <a:lnTo>
                    <a:pt x="298" y="95"/>
                  </a:lnTo>
                  <a:lnTo>
                    <a:pt x="268" y="111"/>
                  </a:lnTo>
                  <a:lnTo>
                    <a:pt x="240" y="129"/>
                  </a:lnTo>
                  <a:lnTo>
                    <a:pt x="214" y="147"/>
                  </a:lnTo>
                  <a:lnTo>
                    <a:pt x="187" y="167"/>
                  </a:lnTo>
                  <a:lnTo>
                    <a:pt x="164" y="187"/>
                  </a:lnTo>
                  <a:lnTo>
                    <a:pt x="141" y="208"/>
                  </a:lnTo>
                  <a:lnTo>
                    <a:pt x="119" y="229"/>
                  </a:lnTo>
                  <a:lnTo>
                    <a:pt x="100" y="252"/>
                  </a:lnTo>
                  <a:lnTo>
                    <a:pt x="80" y="275"/>
                  </a:lnTo>
                  <a:lnTo>
                    <a:pt x="61" y="301"/>
                  </a:lnTo>
                  <a:lnTo>
                    <a:pt x="45" y="328"/>
                  </a:lnTo>
                  <a:lnTo>
                    <a:pt x="31" y="355"/>
                  </a:lnTo>
                  <a:lnTo>
                    <a:pt x="21" y="383"/>
                  </a:lnTo>
                  <a:lnTo>
                    <a:pt x="12" y="411"/>
                  </a:lnTo>
                  <a:lnTo>
                    <a:pt x="4" y="440"/>
                  </a:lnTo>
                  <a:lnTo>
                    <a:pt x="1" y="468"/>
                  </a:lnTo>
                  <a:lnTo>
                    <a:pt x="0" y="498"/>
                  </a:lnTo>
                  <a:lnTo>
                    <a:pt x="1" y="532"/>
                  </a:lnTo>
                  <a:lnTo>
                    <a:pt x="7" y="565"/>
                  </a:lnTo>
                  <a:lnTo>
                    <a:pt x="15" y="598"/>
                  </a:lnTo>
                  <a:lnTo>
                    <a:pt x="27" y="629"/>
                  </a:lnTo>
                  <a:lnTo>
                    <a:pt x="40" y="662"/>
                  </a:lnTo>
                  <a:lnTo>
                    <a:pt x="58" y="692"/>
                  </a:lnTo>
                  <a:lnTo>
                    <a:pt x="77" y="723"/>
                  </a:lnTo>
                  <a:lnTo>
                    <a:pt x="101" y="753"/>
                  </a:lnTo>
                  <a:lnTo>
                    <a:pt x="120" y="775"/>
                  </a:lnTo>
                  <a:lnTo>
                    <a:pt x="141" y="797"/>
                  </a:lnTo>
                  <a:lnTo>
                    <a:pt x="162" y="818"/>
                  </a:lnTo>
                  <a:lnTo>
                    <a:pt x="186" y="838"/>
                  </a:lnTo>
                  <a:lnTo>
                    <a:pt x="210" y="857"/>
                  </a:lnTo>
                  <a:lnTo>
                    <a:pt x="237" y="874"/>
                  </a:lnTo>
                  <a:lnTo>
                    <a:pt x="263" y="891"/>
                  </a:lnTo>
                  <a:lnTo>
                    <a:pt x="292" y="906"/>
                  </a:lnTo>
                  <a:lnTo>
                    <a:pt x="314" y="918"/>
                  </a:lnTo>
                  <a:lnTo>
                    <a:pt x="338" y="930"/>
                  </a:lnTo>
                  <a:lnTo>
                    <a:pt x="362" y="941"/>
                  </a:lnTo>
                  <a:lnTo>
                    <a:pt x="385" y="950"/>
                  </a:lnTo>
                  <a:lnTo>
                    <a:pt x="409" y="960"/>
                  </a:lnTo>
                  <a:lnTo>
                    <a:pt x="435" y="969"/>
                  </a:lnTo>
                  <a:lnTo>
                    <a:pt x="458" y="978"/>
                  </a:lnTo>
                  <a:lnTo>
                    <a:pt x="484" y="985"/>
                  </a:lnTo>
                  <a:lnTo>
                    <a:pt x="476" y="976"/>
                  </a:lnTo>
                  <a:lnTo>
                    <a:pt x="469" y="966"/>
                  </a:lnTo>
                  <a:lnTo>
                    <a:pt x="461" y="957"/>
                  </a:lnTo>
                  <a:lnTo>
                    <a:pt x="454" y="947"/>
                  </a:lnTo>
                  <a:lnTo>
                    <a:pt x="447" y="938"/>
                  </a:lnTo>
                  <a:lnTo>
                    <a:pt x="441" y="929"/>
                  </a:lnTo>
                  <a:lnTo>
                    <a:pt x="435" y="918"/>
                  </a:lnTo>
                  <a:lnTo>
                    <a:pt x="429" y="9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6" name="Freeform 16"/>
            <p:cNvSpPr>
              <a:spLocks/>
            </p:cNvSpPr>
            <p:nvPr/>
          </p:nvSpPr>
          <p:spPr bwMode="auto">
            <a:xfrm>
              <a:off x="4875" y="760"/>
              <a:ext cx="72" cy="2"/>
            </a:xfrm>
            <a:custGeom>
              <a:avLst/>
              <a:gdLst>
                <a:gd name="T0" fmla="*/ 0 w 216"/>
                <a:gd name="T1" fmla="*/ 0 h 5"/>
                <a:gd name="T2" fmla="*/ 0 w 216"/>
                <a:gd name="T3" fmla="*/ 0 h 5"/>
                <a:gd name="T4" fmla="*/ 0 w 216"/>
                <a:gd name="T5" fmla="*/ 0 h 5"/>
                <a:gd name="T6" fmla="*/ 0 w 216"/>
                <a:gd name="T7" fmla="*/ 0 h 5"/>
                <a:gd name="T8" fmla="*/ 0 w 216"/>
                <a:gd name="T9" fmla="*/ 0 h 5"/>
                <a:gd name="T10" fmla="*/ 0 w 216"/>
                <a:gd name="T11" fmla="*/ 0 h 5"/>
                <a:gd name="T12" fmla="*/ 0 w 216"/>
                <a:gd name="T13" fmla="*/ 0 h 5"/>
                <a:gd name="T14" fmla="*/ 0 w 216"/>
                <a:gd name="T15" fmla="*/ 0 h 5"/>
                <a:gd name="T16" fmla="*/ 0 w 216"/>
                <a:gd name="T17" fmla="*/ 0 h 5"/>
                <a:gd name="T18" fmla="*/ 0 w 216"/>
                <a:gd name="T19" fmla="*/ 0 h 5"/>
                <a:gd name="T20" fmla="*/ 0 w 216"/>
                <a:gd name="T21" fmla="*/ 0 h 5"/>
                <a:gd name="T22" fmla="*/ 0 w 216"/>
                <a:gd name="T23" fmla="*/ 0 h 5"/>
                <a:gd name="T24" fmla="*/ 0 w 216"/>
                <a:gd name="T25" fmla="*/ 0 h 5"/>
                <a:gd name="T26" fmla="*/ 0 w 216"/>
                <a:gd name="T27" fmla="*/ 0 h 5"/>
                <a:gd name="T28" fmla="*/ 0 w 216"/>
                <a:gd name="T29" fmla="*/ 0 h 5"/>
                <a:gd name="T30" fmla="*/ 0 w 216"/>
                <a:gd name="T31" fmla="*/ 0 h 5"/>
                <a:gd name="T32" fmla="*/ 0 w 216"/>
                <a:gd name="T33" fmla="*/ 0 h 5"/>
                <a:gd name="T34" fmla="*/ 0 w 216"/>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
                <a:gd name="T55" fmla="*/ 0 h 5"/>
                <a:gd name="T56" fmla="*/ 216 w 216"/>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 h="5">
                  <a:moveTo>
                    <a:pt x="216" y="0"/>
                  </a:moveTo>
                  <a:lnTo>
                    <a:pt x="205" y="0"/>
                  </a:lnTo>
                  <a:lnTo>
                    <a:pt x="195" y="2"/>
                  </a:lnTo>
                  <a:lnTo>
                    <a:pt x="184" y="2"/>
                  </a:lnTo>
                  <a:lnTo>
                    <a:pt x="175" y="2"/>
                  </a:lnTo>
                  <a:lnTo>
                    <a:pt x="165" y="3"/>
                  </a:lnTo>
                  <a:lnTo>
                    <a:pt x="155" y="3"/>
                  </a:lnTo>
                  <a:lnTo>
                    <a:pt x="144" y="5"/>
                  </a:lnTo>
                  <a:lnTo>
                    <a:pt x="134" y="5"/>
                  </a:lnTo>
                  <a:lnTo>
                    <a:pt x="116" y="5"/>
                  </a:lnTo>
                  <a:lnTo>
                    <a:pt x="99" y="5"/>
                  </a:lnTo>
                  <a:lnTo>
                    <a:pt x="83" y="5"/>
                  </a:lnTo>
                  <a:lnTo>
                    <a:pt x="65" y="5"/>
                  </a:lnTo>
                  <a:lnTo>
                    <a:pt x="49" y="5"/>
                  </a:lnTo>
                  <a:lnTo>
                    <a:pt x="32" y="3"/>
                  </a:lnTo>
                  <a:lnTo>
                    <a:pt x="16" y="3"/>
                  </a:lnTo>
                  <a:lnTo>
                    <a:pt x="0" y="2"/>
                  </a:lnTo>
                  <a:lnTo>
                    <a:pt x="2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7" name="Freeform 17"/>
            <p:cNvSpPr>
              <a:spLocks/>
            </p:cNvSpPr>
            <p:nvPr/>
          </p:nvSpPr>
          <p:spPr bwMode="auto">
            <a:xfrm>
              <a:off x="4970" y="403"/>
              <a:ext cx="230" cy="341"/>
            </a:xfrm>
            <a:custGeom>
              <a:avLst/>
              <a:gdLst>
                <a:gd name="T0" fmla="*/ 0 w 689"/>
                <a:gd name="T1" fmla="*/ 0 h 1023"/>
                <a:gd name="T2" fmla="*/ 0 w 689"/>
                <a:gd name="T3" fmla="*/ 0 h 1023"/>
                <a:gd name="T4" fmla="*/ 0 w 689"/>
                <a:gd name="T5" fmla="*/ 0 h 1023"/>
                <a:gd name="T6" fmla="*/ 0 w 689"/>
                <a:gd name="T7" fmla="*/ 0 h 1023"/>
                <a:gd name="T8" fmla="*/ 0 w 689"/>
                <a:gd name="T9" fmla="*/ 0 h 1023"/>
                <a:gd name="T10" fmla="*/ 0 w 689"/>
                <a:gd name="T11" fmla="*/ 0 h 1023"/>
                <a:gd name="T12" fmla="*/ 0 w 689"/>
                <a:gd name="T13" fmla="*/ 0 h 1023"/>
                <a:gd name="T14" fmla="*/ 0 w 689"/>
                <a:gd name="T15" fmla="*/ 0 h 1023"/>
                <a:gd name="T16" fmla="*/ 0 w 689"/>
                <a:gd name="T17" fmla="*/ 0 h 1023"/>
                <a:gd name="T18" fmla="*/ 0 w 689"/>
                <a:gd name="T19" fmla="*/ 0 h 1023"/>
                <a:gd name="T20" fmla="*/ 0 w 689"/>
                <a:gd name="T21" fmla="*/ 0 h 1023"/>
                <a:gd name="T22" fmla="*/ 0 w 689"/>
                <a:gd name="T23" fmla="*/ 0 h 1023"/>
                <a:gd name="T24" fmla="*/ 0 w 689"/>
                <a:gd name="T25" fmla="*/ 0 h 1023"/>
                <a:gd name="T26" fmla="*/ 0 w 689"/>
                <a:gd name="T27" fmla="*/ 0 h 1023"/>
                <a:gd name="T28" fmla="*/ 0 w 689"/>
                <a:gd name="T29" fmla="*/ 0 h 1023"/>
                <a:gd name="T30" fmla="*/ 0 w 689"/>
                <a:gd name="T31" fmla="*/ 0 h 1023"/>
                <a:gd name="T32" fmla="*/ 0 w 689"/>
                <a:gd name="T33" fmla="*/ 0 h 1023"/>
                <a:gd name="T34" fmla="*/ 0 w 689"/>
                <a:gd name="T35" fmla="*/ 0 h 1023"/>
                <a:gd name="T36" fmla="*/ 0 w 689"/>
                <a:gd name="T37" fmla="*/ 0 h 1023"/>
                <a:gd name="T38" fmla="*/ 0 w 689"/>
                <a:gd name="T39" fmla="*/ 0 h 1023"/>
                <a:gd name="T40" fmla="*/ 0 w 689"/>
                <a:gd name="T41" fmla="*/ 0 h 1023"/>
                <a:gd name="T42" fmla="*/ 0 w 689"/>
                <a:gd name="T43" fmla="*/ 0 h 1023"/>
                <a:gd name="T44" fmla="*/ 0 w 689"/>
                <a:gd name="T45" fmla="*/ 0 h 1023"/>
                <a:gd name="T46" fmla="*/ 0 w 689"/>
                <a:gd name="T47" fmla="*/ 0 h 1023"/>
                <a:gd name="T48" fmla="*/ 0 w 689"/>
                <a:gd name="T49" fmla="*/ 0 h 1023"/>
                <a:gd name="T50" fmla="*/ 0 w 689"/>
                <a:gd name="T51" fmla="*/ 0 h 1023"/>
                <a:gd name="T52" fmla="*/ 0 w 689"/>
                <a:gd name="T53" fmla="*/ 0 h 1023"/>
                <a:gd name="T54" fmla="*/ 0 w 689"/>
                <a:gd name="T55" fmla="*/ 0 h 1023"/>
                <a:gd name="T56" fmla="*/ 0 w 689"/>
                <a:gd name="T57" fmla="*/ 0 h 1023"/>
                <a:gd name="T58" fmla="*/ 0 w 689"/>
                <a:gd name="T59" fmla="*/ 0 h 1023"/>
                <a:gd name="T60" fmla="*/ 0 w 689"/>
                <a:gd name="T61" fmla="*/ 0 h 1023"/>
                <a:gd name="T62" fmla="*/ 0 w 689"/>
                <a:gd name="T63" fmla="*/ 0 h 1023"/>
                <a:gd name="T64" fmla="*/ 0 w 689"/>
                <a:gd name="T65" fmla="*/ 0 h 1023"/>
                <a:gd name="T66" fmla="*/ 0 w 689"/>
                <a:gd name="T67" fmla="*/ 0 h 1023"/>
                <a:gd name="T68" fmla="*/ 0 w 689"/>
                <a:gd name="T69" fmla="*/ 0 h 1023"/>
                <a:gd name="T70" fmla="*/ 0 w 689"/>
                <a:gd name="T71" fmla="*/ 0 h 1023"/>
                <a:gd name="T72" fmla="*/ 0 w 689"/>
                <a:gd name="T73" fmla="*/ 0 h 1023"/>
                <a:gd name="T74" fmla="*/ 0 w 689"/>
                <a:gd name="T75" fmla="*/ 0 h 1023"/>
                <a:gd name="T76" fmla="*/ 0 w 689"/>
                <a:gd name="T77" fmla="*/ 0 h 1023"/>
                <a:gd name="T78" fmla="*/ 0 w 689"/>
                <a:gd name="T79" fmla="*/ 0 h 1023"/>
                <a:gd name="T80" fmla="*/ 0 w 689"/>
                <a:gd name="T81" fmla="*/ 0 h 1023"/>
                <a:gd name="T82" fmla="*/ 0 w 689"/>
                <a:gd name="T83" fmla="*/ 0 h 1023"/>
                <a:gd name="T84" fmla="*/ 0 w 689"/>
                <a:gd name="T85" fmla="*/ 0 h 1023"/>
                <a:gd name="T86" fmla="*/ 0 w 689"/>
                <a:gd name="T87" fmla="*/ 0 h 1023"/>
                <a:gd name="T88" fmla="*/ 0 w 689"/>
                <a:gd name="T89" fmla="*/ 0 h 1023"/>
                <a:gd name="T90" fmla="*/ 0 w 689"/>
                <a:gd name="T91" fmla="*/ 0 h 1023"/>
                <a:gd name="T92" fmla="*/ 0 w 689"/>
                <a:gd name="T93" fmla="*/ 0 h 1023"/>
                <a:gd name="T94" fmla="*/ 0 w 689"/>
                <a:gd name="T95" fmla="*/ 0 h 1023"/>
                <a:gd name="T96" fmla="*/ 0 w 689"/>
                <a:gd name="T97" fmla="*/ 0 h 1023"/>
                <a:gd name="T98" fmla="*/ 0 w 689"/>
                <a:gd name="T99" fmla="*/ 0 h 1023"/>
                <a:gd name="T100" fmla="*/ 0 w 689"/>
                <a:gd name="T101" fmla="*/ 0 h 1023"/>
                <a:gd name="T102" fmla="*/ 0 w 689"/>
                <a:gd name="T103" fmla="*/ 0 h 1023"/>
                <a:gd name="T104" fmla="*/ 0 w 689"/>
                <a:gd name="T105" fmla="*/ 0 h 1023"/>
                <a:gd name="T106" fmla="*/ 0 w 689"/>
                <a:gd name="T107" fmla="*/ 0 h 102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9"/>
                <a:gd name="T163" fmla="*/ 0 h 1023"/>
                <a:gd name="T164" fmla="*/ 689 w 689"/>
                <a:gd name="T165" fmla="*/ 1023 h 102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9" h="1023">
                  <a:moveTo>
                    <a:pt x="411" y="121"/>
                  </a:moveTo>
                  <a:lnTo>
                    <a:pt x="389" y="109"/>
                  </a:lnTo>
                  <a:lnTo>
                    <a:pt x="365" y="97"/>
                  </a:lnTo>
                  <a:lnTo>
                    <a:pt x="341" y="86"/>
                  </a:lnTo>
                  <a:lnTo>
                    <a:pt x="317" y="76"/>
                  </a:lnTo>
                  <a:lnTo>
                    <a:pt x="292" y="67"/>
                  </a:lnTo>
                  <a:lnTo>
                    <a:pt x="268" y="58"/>
                  </a:lnTo>
                  <a:lnTo>
                    <a:pt x="243" y="49"/>
                  </a:lnTo>
                  <a:lnTo>
                    <a:pt x="217" y="42"/>
                  </a:lnTo>
                  <a:lnTo>
                    <a:pt x="191" y="34"/>
                  </a:lnTo>
                  <a:lnTo>
                    <a:pt x="165" y="27"/>
                  </a:lnTo>
                  <a:lnTo>
                    <a:pt x="139" y="21"/>
                  </a:lnTo>
                  <a:lnTo>
                    <a:pt x="112" y="16"/>
                  </a:lnTo>
                  <a:lnTo>
                    <a:pt x="83" y="10"/>
                  </a:lnTo>
                  <a:lnTo>
                    <a:pt x="57" y="7"/>
                  </a:lnTo>
                  <a:lnTo>
                    <a:pt x="28" y="3"/>
                  </a:lnTo>
                  <a:lnTo>
                    <a:pt x="0" y="0"/>
                  </a:lnTo>
                  <a:lnTo>
                    <a:pt x="89" y="67"/>
                  </a:lnTo>
                  <a:lnTo>
                    <a:pt x="107" y="71"/>
                  </a:lnTo>
                  <a:lnTo>
                    <a:pt x="124" y="74"/>
                  </a:lnTo>
                  <a:lnTo>
                    <a:pt x="140" y="79"/>
                  </a:lnTo>
                  <a:lnTo>
                    <a:pt x="158" y="83"/>
                  </a:lnTo>
                  <a:lnTo>
                    <a:pt x="174" y="88"/>
                  </a:lnTo>
                  <a:lnTo>
                    <a:pt x="191" y="94"/>
                  </a:lnTo>
                  <a:lnTo>
                    <a:pt x="207" y="98"/>
                  </a:lnTo>
                  <a:lnTo>
                    <a:pt x="223" y="104"/>
                  </a:lnTo>
                  <a:lnTo>
                    <a:pt x="240" y="110"/>
                  </a:lnTo>
                  <a:lnTo>
                    <a:pt x="256" y="116"/>
                  </a:lnTo>
                  <a:lnTo>
                    <a:pt x="273" y="122"/>
                  </a:lnTo>
                  <a:lnTo>
                    <a:pt x="289" y="128"/>
                  </a:lnTo>
                  <a:lnTo>
                    <a:pt x="304" y="136"/>
                  </a:lnTo>
                  <a:lnTo>
                    <a:pt x="320" y="141"/>
                  </a:lnTo>
                  <a:lnTo>
                    <a:pt x="335" y="149"/>
                  </a:lnTo>
                  <a:lnTo>
                    <a:pt x="351" y="156"/>
                  </a:lnTo>
                  <a:lnTo>
                    <a:pt x="335" y="164"/>
                  </a:lnTo>
                  <a:lnTo>
                    <a:pt x="320" y="170"/>
                  </a:lnTo>
                  <a:lnTo>
                    <a:pt x="307" y="176"/>
                  </a:lnTo>
                  <a:lnTo>
                    <a:pt x="293" y="182"/>
                  </a:lnTo>
                  <a:lnTo>
                    <a:pt x="280" y="188"/>
                  </a:lnTo>
                  <a:lnTo>
                    <a:pt x="268" y="192"/>
                  </a:lnTo>
                  <a:lnTo>
                    <a:pt x="258" y="197"/>
                  </a:lnTo>
                  <a:lnTo>
                    <a:pt x="247" y="201"/>
                  </a:lnTo>
                  <a:lnTo>
                    <a:pt x="283" y="237"/>
                  </a:lnTo>
                  <a:lnTo>
                    <a:pt x="301" y="231"/>
                  </a:lnTo>
                  <a:lnTo>
                    <a:pt x="319" y="224"/>
                  </a:lnTo>
                  <a:lnTo>
                    <a:pt x="335" y="218"/>
                  </a:lnTo>
                  <a:lnTo>
                    <a:pt x="351" y="210"/>
                  </a:lnTo>
                  <a:lnTo>
                    <a:pt x="365" y="204"/>
                  </a:lnTo>
                  <a:lnTo>
                    <a:pt x="378" y="198"/>
                  </a:lnTo>
                  <a:lnTo>
                    <a:pt x="392" y="192"/>
                  </a:lnTo>
                  <a:lnTo>
                    <a:pt x="402" y="186"/>
                  </a:lnTo>
                  <a:lnTo>
                    <a:pt x="417" y="195"/>
                  </a:lnTo>
                  <a:lnTo>
                    <a:pt x="432" y="206"/>
                  </a:lnTo>
                  <a:lnTo>
                    <a:pt x="445" y="216"/>
                  </a:lnTo>
                  <a:lnTo>
                    <a:pt x="460" y="226"/>
                  </a:lnTo>
                  <a:lnTo>
                    <a:pt x="474" y="237"/>
                  </a:lnTo>
                  <a:lnTo>
                    <a:pt x="485" y="249"/>
                  </a:lnTo>
                  <a:lnTo>
                    <a:pt x="497" y="262"/>
                  </a:lnTo>
                  <a:lnTo>
                    <a:pt x="509" y="274"/>
                  </a:lnTo>
                  <a:lnTo>
                    <a:pt x="532" y="301"/>
                  </a:lnTo>
                  <a:lnTo>
                    <a:pt x="552" y="328"/>
                  </a:lnTo>
                  <a:lnTo>
                    <a:pt x="569" y="355"/>
                  </a:lnTo>
                  <a:lnTo>
                    <a:pt x="584" y="382"/>
                  </a:lnTo>
                  <a:lnTo>
                    <a:pt x="594" y="408"/>
                  </a:lnTo>
                  <a:lnTo>
                    <a:pt x="603" y="437"/>
                  </a:lnTo>
                  <a:lnTo>
                    <a:pt x="608" y="464"/>
                  </a:lnTo>
                  <a:lnTo>
                    <a:pt x="611" y="492"/>
                  </a:lnTo>
                  <a:lnTo>
                    <a:pt x="386" y="498"/>
                  </a:lnTo>
                  <a:lnTo>
                    <a:pt x="383" y="543"/>
                  </a:lnTo>
                  <a:lnTo>
                    <a:pt x="612" y="537"/>
                  </a:lnTo>
                  <a:lnTo>
                    <a:pt x="612" y="559"/>
                  </a:lnTo>
                  <a:lnTo>
                    <a:pt x="609" y="583"/>
                  </a:lnTo>
                  <a:lnTo>
                    <a:pt x="605" y="605"/>
                  </a:lnTo>
                  <a:lnTo>
                    <a:pt x="597" y="629"/>
                  </a:lnTo>
                  <a:lnTo>
                    <a:pt x="590" y="653"/>
                  </a:lnTo>
                  <a:lnTo>
                    <a:pt x="578" y="677"/>
                  </a:lnTo>
                  <a:lnTo>
                    <a:pt x="566" y="699"/>
                  </a:lnTo>
                  <a:lnTo>
                    <a:pt x="551" y="723"/>
                  </a:lnTo>
                  <a:lnTo>
                    <a:pt x="538" y="743"/>
                  </a:lnTo>
                  <a:lnTo>
                    <a:pt x="524" y="760"/>
                  </a:lnTo>
                  <a:lnTo>
                    <a:pt x="509" y="777"/>
                  </a:lnTo>
                  <a:lnTo>
                    <a:pt x="494" y="793"/>
                  </a:lnTo>
                  <a:lnTo>
                    <a:pt x="478" y="810"/>
                  </a:lnTo>
                  <a:lnTo>
                    <a:pt x="462" y="823"/>
                  </a:lnTo>
                  <a:lnTo>
                    <a:pt x="444" y="836"/>
                  </a:lnTo>
                  <a:lnTo>
                    <a:pt x="426" y="850"/>
                  </a:lnTo>
                  <a:lnTo>
                    <a:pt x="408" y="844"/>
                  </a:lnTo>
                  <a:lnTo>
                    <a:pt x="390" y="838"/>
                  </a:lnTo>
                  <a:lnTo>
                    <a:pt x="374" y="832"/>
                  </a:lnTo>
                  <a:lnTo>
                    <a:pt x="357" y="826"/>
                  </a:lnTo>
                  <a:lnTo>
                    <a:pt x="341" y="822"/>
                  </a:lnTo>
                  <a:lnTo>
                    <a:pt x="326" y="816"/>
                  </a:lnTo>
                  <a:lnTo>
                    <a:pt x="311" y="811"/>
                  </a:lnTo>
                  <a:lnTo>
                    <a:pt x="298" y="807"/>
                  </a:lnTo>
                  <a:lnTo>
                    <a:pt x="289" y="817"/>
                  </a:lnTo>
                  <a:lnTo>
                    <a:pt x="281" y="829"/>
                  </a:lnTo>
                  <a:lnTo>
                    <a:pt x="273" y="839"/>
                  </a:lnTo>
                  <a:lnTo>
                    <a:pt x="265" y="850"/>
                  </a:lnTo>
                  <a:lnTo>
                    <a:pt x="286" y="856"/>
                  </a:lnTo>
                  <a:lnTo>
                    <a:pt x="304" y="862"/>
                  </a:lnTo>
                  <a:lnTo>
                    <a:pt x="320" y="866"/>
                  </a:lnTo>
                  <a:lnTo>
                    <a:pt x="335" y="871"/>
                  </a:lnTo>
                  <a:lnTo>
                    <a:pt x="347" y="875"/>
                  </a:lnTo>
                  <a:lnTo>
                    <a:pt x="357" y="880"/>
                  </a:lnTo>
                  <a:lnTo>
                    <a:pt x="366" y="883"/>
                  </a:lnTo>
                  <a:lnTo>
                    <a:pt x="372" y="886"/>
                  </a:lnTo>
                  <a:lnTo>
                    <a:pt x="354" y="898"/>
                  </a:lnTo>
                  <a:lnTo>
                    <a:pt x="337" y="910"/>
                  </a:lnTo>
                  <a:lnTo>
                    <a:pt x="317" y="920"/>
                  </a:lnTo>
                  <a:lnTo>
                    <a:pt x="298" y="930"/>
                  </a:lnTo>
                  <a:lnTo>
                    <a:pt x="277" y="939"/>
                  </a:lnTo>
                  <a:lnTo>
                    <a:pt x="255" y="948"/>
                  </a:lnTo>
                  <a:lnTo>
                    <a:pt x="232" y="957"/>
                  </a:lnTo>
                  <a:lnTo>
                    <a:pt x="210" y="965"/>
                  </a:lnTo>
                  <a:lnTo>
                    <a:pt x="206" y="978"/>
                  </a:lnTo>
                  <a:lnTo>
                    <a:pt x="203" y="993"/>
                  </a:lnTo>
                  <a:lnTo>
                    <a:pt x="198" y="1008"/>
                  </a:lnTo>
                  <a:lnTo>
                    <a:pt x="194" y="1023"/>
                  </a:lnTo>
                  <a:lnTo>
                    <a:pt x="197" y="1021"/>
                  </a:lnTo>
                  <a:lnTo>
                    <a:pt x="201" y="1020"/>
                  </a:lnTo>
                  <a:lnTo>
                    <a:pt x="204" y="1020"/>
                  </a:lnTo>
                  <a:lnTo>
                    <a:pt x="207" y="1018"/>
                  </a:lnTo>
                  <a:lnTo>
                    <a:pt x="232" y="1009"/>
                  </a:lnTo>
                  <a:lnTo>
                    <a:pt x="258" y="1002"/>
                  </a:lnTo>
                  <a:lnTo>
                    <a:pt x="281" y="992"/>
                  </a:lnTo>
                  <a:lnTo>
                    <a:pt x="305" y="983"/>
                  </a:lnTo>
                  <a:lnTo>
                    <a:pt x="329" y="972"/>
                  </a:lnTo>
                  <a:lnTo>
                    <a:pt x="351" y="962"/>
                  </a:lnTo>
                  <a:lnTo>
                    <a:pt x="374" y="951"/>
                  </a:lnTo>
                  <a:lnTo>
                    <a:pt x="395" y="939"/>
                  </a:lnTo>
                  <a:lnTo>
                    <a:pt x="415" y="929"/>
                  </a:lnTo>
                  <a:lnTo>
                    <a:pt x="435" y="917"/>
                  </a:lnTo>
                  <a:lnTo>
                    <a:pt x="454" y="904"/>
                  </a:lnTo>
                  <a:lnTo>
                    <a:pt x="474" y="890"/>
                  </a:lnTo>
                  <a:lnTo>
                    <a:pt x="491" y="878"/>
                  </a:lnTo>
                  <a:lnTo>
                    <a:pt x="509" y="863"/>
                  </a:lnTo>
                  <a:lnTo>
                    <a:pt x="526" y="850"/>
                  </a:lnTo>
                  <a:lnTo>
                    <a:pt x="542" y="835"/>
                  </a:lnTo>
                  <a:lnTo>
                    <a:pt x="578" y="798"/>
                  </a:lnTo>
                  <a:lnTo>
                    <a:pt x="609" y="760"/>
                  </a:lnTo>
                  <a:lnTo>
                    <a:pt x="634" y="720"/>
                  </a:lnTo>
                  <a:lnTo>
                    <a:pt x="657" y="680"/>
                  </a:lnTo>
                  <a:lnTo>
                    <a:pt x="672" y="637"/>
                  </a:lnTo>
                  <a:lnTo>
                    <a:pt x="683" y="593"/>
                  </a:lnTo>
                  <a:lnTo>
                    <a:pt x="688" y="549"/>
                  </a:lnTo>
                  <a:lnTo>
                    <a:pt x="689" y="502"/>
                  </a:lnTo>
                  <a:lnTo>
                    <a:pt x="688" y="474"/>
                  </a:lnTo>
                  <a:lnTo>
                    <a:pt x="683" y="446"/>
                  </a:lnTo>
                  <a:lnTo>
                    <a:pt x="678" y="417"/>
                  </a:lnTo>
                  <a:lnTo>
                    <a:pt x="669" y="391"/>
                  </a:lnTo>
                  <a:lnTo>
                    <a:pt x="658" y="364"/>
                  </a:lnTo>
                  <a:lnTo>
                    <a:pt x="646" y="338"/>
                  </a:lnTo>
                  <a:lnTo>
                    <a:pt x="631" y="314"/>
                  </a:lnTo>
                  <a:lnTo>
                    <a:pt x="615" y="289"/>
                  </a:lnTo>
                  <a:lnTo>
                    <a:pt x="597" y="267"/>
                  </a:lnTo>
                  <a:lnTo>
                    <a:pt x="576" y="243"/>
                  </a:lnTo>
                  <a:lnTo>
                    <a:pt x="554" y="221"/>
                  </a:lnTo>
                  <a:lnTo>
                    <a:pt x="530" y="200"/>
                  </a:lnTo>
                  <a:lnTo>
                    <a:pt x="503" y="179"/>
                  </a:lnTo>
                  <a:lnTo>
                    <a:pt x="475" y="159"/>
                  </a:lnTo>
                  <a:lnTo>
                    <a:pt x="444" y="140"/>
                  </a:lnTo>
                  <a:lnTo>
                    <a:pt x="411"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8" name="Freeform 18"/>
            <p:cNvSpPr>
              <a:spLocks/>
            </p:cNvSpPr>
            <p:nvPr/>
          </p:nvSpPr>
          <p:spPr bwMode="auto">
            <a:xfrm>
              <a:off x="4943" y="401"/>
              <a:ext cx="156" cy="359"/>
            </a:xfrm>
            <a:custGeom>
              <a:avLst/>
              <a:gdLst>
                <a:gd name="T0" fmla="*/ 0 w 469"/>
                <a:gd name="T1" fmla="*/ 0 h 1078"/>
                <a:gd name="T2" fmla="*/ 0 w 469"/>
                <a:gd name="T3" fmla="*/ 0 h 1078"/>
                <a:gd name="T4" fmla="*/ 0 w 469"/>
                <a:gd name="T5" fmla="*/ 0 h 1078"/>
                <a:gd name="T6" fmla="*/ 0 w 469"/>
                <a:gd name="T7" fmla="*/ 0 h 1078"/>
                <a:gd name="T8" fmla="*/ 0 w 469"/>
                <a:gd name="T9" fmla="*/ 0 h 1078"/>
                <a:gd name="T10" fmla="*/ 0 w 469"/>
                <a:gd name="T11" fmla="*/ 0 h 1078"/>
                <a:gd name="T12" fmla="*/ 0 w 469"/>
                <a:gd name="T13" fmla="*/ 0 h 1078"/>
                <a:gd name="T14" fmla="*/ 0 w 469"/>
                <a:gd name="T15" fmla="*/ 0 h 1078"/>
                <a:gd name="T16" fmla="*/ 0 w 469"/>
                <a:gd name="T17" fmla="*/ 0 h 1078"/>
                <a:gd name="T18" fmla="*/ 0 w 469"/>
                <a:gd name="T19" fmla="*/ 0 h 1078"/>
                <a:gd name="T20" fmla="*/ 0 w 469"/>
                <a:gd name="T21" fmla="*/ 0 h 1078"/>
                <a:gd name="T22" fmla="*/ 0 w 469"/>
                <a:gd name="T23" fmla="*/ 0 h 1078"/>
                <a:gd name="T24" fmla="*/ 0 w 469"/>
                <a:gd name="T25" fmla="*/ 0 h 1078"/>
                <a:gd name="T26" fmla="*/ 0 w 469"/>
                <a:gd name="T27" fmla="*/ 0 h 1078"/>
                <a:gd name="T28" fmla="*/ 0 w 469"/>
                <a:gd name="T29" fmla="*/ 0 h 1078"/>
                <a:gd name="T30" fmla="*/ 0 w 469"/>
                <a:gd name="T31" fmla="*/ 0 h 1078"/>
                <a:gd name="T32" fmla="*/ 0 w 469"/>
                <a:gd name="T33" fmla="*/ 0 h 1078"/>
                <a:gd name="T34" fmla="*/ 0 w 469"/>
                <a:gd name="T35" fmla="*/ 0 h 1078"/>
                <a:gd name="T36" fmla="*/ 0 w 469"/>
                <a:gd name="T37" fmla="*/ 0 h 1078"/>
                <a:gd name="T38" fmla="*/ 0 w 469"/>
                <a:gd name="T39" fmla="*/ 0 h 1078"/>
                <a:gd name="T40" fmla="*/ 0 w 469"/>
                <a:gd name="T41" fmla="*/ 0 h 1078"/>
                <a:gd name="T42" fmla="*/ 0 w 469"/>
                <a:gd name="T43" fmla="*/ 0 h 1078"/>
                <a:gd name="T44" fmla="*/ 0 w 469"/>
                <a:gd name="T45" fmla="*/ 0 h 1078"/>
                <a:gd name="T46" fmla="*/ 0 w 469"/>
                <a:gd name="T47" fmla="*/ 0 h 1078"/>
                <a:gd name="T48" fmla="*/ 0 w 469"/>
                <a:gd name="T49" fmla="*/ 0 h 1078"/>
                <a:gd name="T50" fmla="*/ 0 w 469"/>
                <a:gd name="T51" fmla="*/ 0 h 1078"/>
                <a:gd name="T52" fmla="*/ 0 w 469"/>
                <a:gd name="T53" fmla="*/ 0 h 1078"/>
                <a:gd name="T54" fmla="*/ 0 w 469"/>
                <a:gd name="T55" fmla="*/ 0 h 1078"/>
                <a:gd name="T56" fmla="*/ 0 w 469"/>
                <a:gd name="T57" fmla="*/ 0 h 1078"/>
                <a:gd name="T58" fmla="*/ 0 w 469"/>
                <a:gd name="T59" fmla="*/ 0 h 1078"/>
                <a:gd name="T60" fmla="*/ 0 w 469"/>
                <a:gd name="T61" fmla="*/ 0 h 1078"/>
                <a:gd name="T62" fmla="*/ 0 w 469"/>
                <a:gd name="T63" fmla="*/ 0 h 1078"/>
                <a:gd name="T64" fmla="*/ 0 w 469"/>
                <a:gd name="T65" fmla="*/ 0 h 1078"/>
                <a:gd name="T66" fmla="*/ 0 w 469"/>
                <a:gd name="T67" fmla="*/ 0 h 1078"/>
                <a:gd name="T68" fmla="*/ 0 w 469"/>
                <a:gd name="T69" fmla="*/ 0 h 1078"/>
                <a:gd name="T70" fmla="*/ 0 w 469"/>
                <a:gd name="T71" fmla="*/ 0 h 1078"/>
                <a:gd name="T72" fmla="*/ 0 w 469"/>
                <a:gd name="T73" fmla="*/ 0 h 1078"/>
                <a:gd name="T74" fmla="*/ 0 w 469"/>
                <a:gd name="T75" fmla="*/ 0 h 1078"/>
                <a:gd name="T76" fmla="*/ 0 w 469"/>
                <a:gd name="T77" fmla="*/ 0 h 1078"/>
                <a:gd name="T78" fmla="*/ 0 w 469"/>
                <a:gd name="T79" fmla="*/ 0 h 1078"/>
                <a:gd name="T80" fmla="*/ 0 w 469"/>
                <a:gd name="T81" fmla="*/ 0 h 1078"/>
                <a:gd name="T82" fmla="*/ 0 w 469"/>
                <a:gd name="T83" fmla="*/ 0 h 1078"/>
                <a:gd name="T84" fmla="*/ 0 w 469"/>
                <a:gd name="T85" fmla="*/ 0 h 1078"/>
                <a:gd name="T86" fmla="*/ 0 w 469"/>
                <a:gd name="T87" fmla="*/ 0 h 1078"/>
                <a:gd name="T88" fmla="*/ 0 w 469"/>
                <a:gd name="T89" fmla="*/ 0 h 1078"/>
                <a:gd name="T90" fmla="*/ 0 w 469"/>
                <a:gd name="T91" fmla="*/ 0 h 1078"/>
                <a:gd name="T92" fmla="*/ 0 w 469"/>
                <a:gd name="T93" fmla="*/ 0 h 1078"/>
                <a:gd name="T94" fmla="*/ 0 w 469"/>
                <a:gd name="T95" fmla="*/ 0 h 1078"/>
                <a:gd name="T96" fmla="*/ 0 w 469"/>
                <a:gd name="T97" fmla="*/ 0 h 1078"/>
                <a:gd name="T98" fmla="*/ 0 w 469"/>
                <a:gd name="T99" fmla="*/ 0 h 1078"/>
                <a:gd name="T100" fmla="*/ 0 w 469"/>
                <a:gd name="T101" fmla="*/ 0 h 1078"/>
                <a:gd name="T102" fmla="*/ 0 w 469"/>
                <a:gd name="T103" fmla="*/ 0 h 10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69"/>
                <a:gd name="T157" fmla="*/ 0 h 1078"/>
                <a:gd name="T158" fmla="*/ 469 w 469"/>
                <a:gd name="T159" fmla="*/ 1078 h 10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69" h="1078">
                  <a:moveTo>
                    <a:pt x="146" y="1007"/>
                  </a:moveTo>
                  <a:lnTo>
                    <a:pt x="162" y="992"/>
                  </a:lnTo>
                  <a:lnTo>
                    <a:pt x="177" y="974"/>
                  </a:lnTo>
                  <a:lnTo>
                    <a:pt x="193" y="956"/>
                  </a:lnTo>
                  <a:lnTo>
                    <a:pt x="211" y="935"/>
                  </a:lnTo>
                  <a:lnTo>
                    <a:pt x="227" y="914"/>
                  </a:lnTo>
                  <a:lnTo>
                    <a:pt x="244" y="890"/>
                  </a:lnTo>
                  <a:lnTo>
                    <a:pt x="262" y="865"/>
                  </a:lnTo>
                  <a:lnTo>
                    <a:pt x="280" y="838"/>
                  </a:lnTo>
                  <a:lnTo>
                    <a:pt x="289" y="841"/>
                  </a:lnTo>
                  <a:lnTo>
                    <a:pt x="297" y="842"/>
                  </a:lnTo>
                  <a:lnTo>
                    <a:pt x="306" y="845"/>
                  </a:lnTo>
                  <a:lnTo>
                    <a:pt x="315" y="847"/>
                  </a:lnTo>
                  <a:lnTo>
                    <a:pt x="324" y="850"/>
                  </a:lnTo>
                  <a:lnTo>
                    <a:pt x="332" y="851"/>
                  </a:lnTo>
                  <a:lnTo>
                    <a:pt x="341" y="854"/>
                  </a:lnTo>
                  <a:lnTo>
                    <a:pt x="348" y="856"/>
                  </a:lnTo>
                  <a:lnTo>
                    <a:pt x="356" y="845"/>
                  </a:lnTo>
                  <a:lnTo>
                    <a:pt x="364" y="835"/>
                  </a:lnTo>
                  <a:lnTo>
                    <a:pt x="372" y="823"/>
                  </a:lnTo>
                  <a:lnTo>
                    <a:pt x="381" y="813"/>
                  </a:lnTo>
                  <a:lnTo>
                    <a:pt x="370" y="810"/>
                  </a:lnTo>
                  <a:lnTo>
                    <a:pt x="360" y="807"/>
                  </a:lnTo>
                  <a:lnTo>
                    <a:pt x="351" y="804"/>
                  </a:lnTo>
                  <a:lnTo>
                    <a:pt x="341" y="801"/>
                  </a:lnTo>
                  <a:lnTo>
                    <a:pt x="332" y="799"/>
                  </a:lnTo>
                  <a:lnTo>
                    <a:pt x="323" y="796"/>
                  </a:lnTo>
                  <a:lnTo>
                    <a:pt x="314" y="795"/>
                  </a:lnTo>
                  <a:lnTo>
                    <a:pt x="306" y="792"/>
                  </a:lnTo>
                  <a:lnTo>
                    <a:pt x="327" y="756"/>
                  </a:lnTo>
                  <a:lnTo>
                    <a:pt x="345" y="722"/>
                  </a:lnTo>
                  <a:lnTo>
                    <a:pt x="359" y="689"/>
                  </a:lnTo>
                  <a:lnTo>
                    <a:pt x="372" y="658"/>
                  </a:lnTo>
                  <a:lnTo>
                    <a:pt x="381" y="628"/>
                  </a:lnTo>
                  <a:lnTo>
                    <a:pt x="387" y="601"/>
                  </a:lnTo>
                  <a:lnTo>
                    <a:pt x="390" y="574"/>
                  </a:lnTo>
                  <a:lnTo>
                    <a:pt x="391" y="550"/>
                  </a:lnTo>
                  <a:lnTo>
                    <a:pt x="466" y="549"/>
                  </a:lnTo>
                  <a:lnTo>
                    <a:pt x="469" y="504"/>
                  </a:lnTo>
                  <a:lnTo>
                    <a:pt x="385" y="507"/>
                  </a:lnTo>
                  <a:lnTo>
                    <a:pt x="382" y="479"/>
                  </a:lnTo>
                  <a:lnTo>
                    <a:pt x="378" y="450"/>
                  </a:lnTo>
                  <a:lnTo>
                    <a:pt x="370" y="422"/>
                  </a:lnTo>
                  <a:lnTo>
                    <a:pt x="360" y="392"/>
                  </a:lnTo>
                  <a:lnTo>
                    <a:pt x="347" y="362"/>
                  </a:lnTo>
                  <a:lnTo>
                    <a:pt x="332" y="332"/>
                  </a:lnTo>
                  <a:lnTo>
                    <a:pt x="312" y="301"/>
                  </a:lnTo>
                  <a:lnTo>
                    <a:pt x="292" y="268"/>
                  </a:lnTo>
                  <a:lnTo>
                    <a:pt x="302" y="265"/>
                  </a:lnTo>
                  <a:lnTo>
                    <a:pt x="311" y="262"/>
                  </a:lnTo>
                  <a:lnTo>
                    <a:pt x="321" y="258"/>
                  </a:lnTo>
                  <a:lnTo>
                    <a:pt x="330" y="255"/>
                  </a:lnTo>
                  <a:lnTo>
                    <a:pt x="339" y="252"/>
                  </a:lnTo>
                  <a:lnTo>
                    <a:pt x="348" y="249"/>
                  </a:lnTo>
                  <a:lnTo>
                    <a:pt x="357" y="246"/>
                  </a:lnTo>
                  <a:lnTo>
                    <a:pt x="366" y="243"/>
                  </a:lnTo>
                  <a:lnTo>
                    <a:pt x="330" y="207"/>
                  </a:lnTo>
                  <a:lnTo>
                    <a:pt x="327" y="207"/>
                  </a:lnTo>
                  <a:lnTo>
                    <a:pt x="326" y="209"/>
                  </a:lnTo>
                  <a:lnTo>
                    <a:pt x="323" y="209"/>
                  </a:lnTo>
                  <a:lnTo>
                    <a:pt x="320" y="210"/>
                  </a:lnTo>
                  <a:lnTo>
                    <a:pt x="266" y="230"/>
                  </a:lnTo>
                  <a:lnTo>
                    <a:pt x="248" y="204"/>
                  </a:lnTo>
                  <a:lnTo>
                    <a:pt x="230" y="182"/>
                  </a:lnTo>
                  <a:lnTo>
                    <a:pt x="213" y="159"/>
                  </a:lnTo>
                  <a:lnTo>
                    <a:pt x="193" y="137"/>
                  </a:lnTo>
                  <a:lnTo>
                    <a:pt x="172" y="118"/>
                  </a:lnTo>
                  <a:lnTo>
                    <a:pt x="152" y="97"/>
                  </a:lnTo>
                  <a:lnTo>
                    <a:pt x="129" y="79"/>
                  </a:lnTo>
                  <a:lnTo>
                    <a:pt x="107" y="61"/>
                  </a:lnTo>
                  <a:lnTo>
                    <a:pt x="116" y="62"/>
                  </a:lnTo>
                  <a:lnTo>
                    <a:pt x="123" y="64"/>
                  </a:lnTo>
                  <a:lnTo>
                    <a:pt x="132" y="65"/>
                  </a:lnTo>
                  <a:lnTo>
                    <a:pt x="140" y="67"/>
                  </a:lnTo>
                  <a:lnTo>
                    <a:pt x="149" y="68"/>
                  </a:lnTo>
                  <a:lnTo>
                    <a:pt x="156" y="70"/>
                  </a:lnTo>
                  <a:lnTo>
                    <a:pt x="165" y="71"/>
                  </a:lnTo>
                  <a:lnTo>
                    <a:pt x="172" y="73"/>
                  </a:lnTo>
                  <a:lnTo>
                    <a:pt x="83" y="6"/>
                  </a:lnTo>
                  <a:lnTo>
                    <a:pt x="73" y="4"/>
                  </a:lnTo>
                  <a:lnTo>
                    <a:pt x="62" y="4"/>
                  </a:lnTo>
                  <a:lnTo>
                    <a:pt x="52" y="3"/>
                  </a:lnTo>
                  <a:lnTo>
                    <a:pt x="41" y="1"/>
                  </a:lnTo>
                  <a:lnTo>
                    <a:pt x="31" y="1"/>
                  </a:lnTo>
                  <a:lnTo>
                    <a:pt x="21" y="0"/>
                  </a:lnTo>
                  <a:lnTo>
                    <a:pt x="10" y="0"/>
                  </a:lnTo>
                  <a:lnTo>
                    <a:pt x="0" y="0"/>
                  </a:lnTo>
                  <a:lnTo>
                    <a:pt x="3" y="12"/>
                  </a:lnTo>
                  <a:lnTo>
                    <a:pt x="4" y="25"/>
                  </a:lnTo>
                  <a:lnTo>
                    <a:pt x="7" y="40"/>
                  </a:lnTo>
                  <a:lnTo>
                    <a:pt x="9" y="55"/>
                  </a:lnTo>
                  <a:lnTo>
                    <a:pt x="35" y="74"/>
                  </a:lnTo>
                  <a:lnTo>
                    <a:pt x="61" y="95"/>
                  </a:lnTo>
                  <a:lnTo>
                    <a:pt x="86" y="118"/>
                  </a:lnTo>
                  <a:lnTo>
                    <a:pt x="110" y="140"/>
                  </a:lnTo>
                  <a:lnTo>
                    <a:pt x="132" y="164"/>
                  </a:lnTo>
                  <a:lnTo>
                    <a:pt x="155" y="189"/>
                  </a:lnTo>
                  <a:lnTo>
                    <a:pt x="177" y="216"/>
                  </a:lnTo>
                  <a:lnTo>
                    <a:pt x="198" y="244"/>
                  </a:lnTo>
                  <a:lnTo>
                    <a:pt x="183" y="250"/>
                  </a:lnTo>
                  <a:lnTo>
                    <a:pt x="166" y="255"/>
                  </a:lnTo>
                  <a:lnTo>
                    <a:pt x="147" y="259"/>
                  </a:lnTo>
                  <a:lnTo>
                    <a:pt x="126" y="264"/>
                  </a:lnTo>
                  <a:lnTo>
                    <a:pt x="102" y="268"/>
                  </a:lnTo>
                  <a:lnTo>
                    <a:pt x="79" y="273"/>
                  </a:lnTo>
                  <a:lnTo>
                    <a:pt x="52" y="277"/>
                  </a:lnTo>
                  <a:lnTo>
                    <a:pt x="22" y="280"/>
                  </a:lnTo>
                  <a:lnTo>
                    <a:pt x="24" y="292"/>
                  </a:lnTo>
                  <a:lnTo>
                    <a:pt x="24" y="304"/>
                  </a:lnTo>
                  <a:lnTo>
                    <a:pt x="24" y="318"/>
                  </a:lnTo>
                  <a:lnTo>
                    <a:pt x="24" y="329"/>
                  </a:lnTo>
                  <a:lnTo>
                    <a:pt x="46" y="326"/>
                  </a:lnTo>
                  <a:lnTo>
                    <a:pt x="68" y="322"/>
                  </a:lnTo>
                  <a:lnTo>
                    <a:pt x="92" y="318"/>
                  </a:lnTo>
                  <a:lnTo>
                    <a:pt x="117" y="313"/>
                  </a:lnTo>
                  <a:lnTo>
                    <a:pt x="141" y="307"/>
                  </a:lnTo>
                  <a:lnTo>
                    <a:pt x="168" y="301"/>
                  </a:lnTo>
                  <a:lnTo>
                    <a:pt x="195" y="294"/>
                  </a:lnTo>
                  <a:lnTo>
                    <a:pt x="223" y="286"/>
                  </a:lnTo>
                  <a:lnTo>
                    <a:pt x="230" y="294"/>
                  </a:lnTo>
                  <a:lnTo>
                    <a:pt x="238" y="304"/>
                  </a:lnTo>
                  <a:lnTo>
                    <a:pt x="245" y="315"/>
                  </a:lnTo>
                  <a:lnTo>
                    <a:pt x="253" y="326"/>
                  </a:lnTo>
                  <a:lnTo>
                    <a:pt x="259" y="340"/>
                  </a:lnTo>
                  <a:lnTo>
                    <a:pt x="266" y="355"/>
                  </a:lnTo>
                  <a:lnTo>
                    <a:pt x="272" y="370"/>
                  </a:lnTo>
                  <a:lnTo>
                    <a:pt x="280" y="388"/>
                  </a:lnTo>
                  <a:lnTo>
                    <a:pt x="292" y="422"/>
                  </a:lnTo>
                  <a:lnTo>
                    <a:pt x="300" y="453"/>
                  </a:lnTo>
                  <a:lnTo>
                    <a:pt x="306" y="483"/>
                  </a:lnTo>
                  <a:lnTo>
                    <a:pt x="309" y="508"/>
                  </a:lnTo>
                  <a:lnTo>
                    <a:pt x="25" y="517"/>
                  </a:lnTo>
                  <a:lnTo>
                    <a:pt x="25" y="528"/>
                  </a:lnTo>
                  <a:lnTo>
                    <a:pt x="25" y="540"/>
                  </a:lnTo>
                  <a:lnTo>
                    <a:pt x="25" y="550"/>
                  </a:lnTo>
                  <a:lnTo>
                    <a:pt x="25" y="562"/>
                  </a:lnTo>
                  <a:lnTo>
                    <a:pt x="309" y="553"/>
                  </a:lnTo>
                  <a:lnTo>
                    <a:pt x="309" y="579"/>
                  </a:lnTo>
                  <a:lnTo>
                    <a:pt x="306" y="605"/>
                  </a:lnTo>
                  <a:lnTo>
                    <a:pt x="300" y="632"/>
                  </a:lnTo>
                  <a:lnTo>
                    <a:pt x="293" y="661"/>
                  </a:lnTo>
                  <a:lnTo>
                    <a:pt x="283" y="689"/>
                  </a:lnTo>
                  <a:lnTo>
                    <a:pt x="271" y="719"/>
                  </a:lnTo>
                  <a:lnTo>
                    <a:pt x="256" y="750"/>
                  </a:lnTo>
                  <a:lnTo>
                    <a:pt x="238" y="781"/>
                  </a:lnTo>
                  <a:lnTo>
                    <a:pt x="213" y="774"/>
                  </a:lnTo>
                  <a:lnTo>
                    <a:pt x="186" y="768"/>
                  </a:lnTo>
                  <a:lnTo>
                    <a:pt x="159" y="763"/>
                  </a:lnTo>
                  <a:lnTo>
                    <a:pt x="132" y="757"/>
                  </a:lnTo>
                  <a:lnTo>
                    <a:pt x="105" y="754"/>
                  </a:lnTo>
                  <a:lnTo>
                    <a:pt x="79" y="752"/>
                  </a:lnTo>
                  <a:lnTo>
                    <a:pt x="50" y="749"/>
                  </a:lnTo>
                  <a:lnTo>
                    <a:pt x="22" y="747"/>
                  </a:lnTo>
                  <a:lnTo>
                    <a:pt x="22" y="759"/>
                  </a:lnTo>
                  <a:lnTo>
                    <a:pt x="22" y="771"/>
                  </a:lnTo>
                  <a:lnTo>
                    <a:pt x="21" y="784"/>
                  </a:lnTo>
                  <a:lnTo>
                    <a:pt x="21" y="796"/>
                  </a:lnTo>
                  <a:lnTo>
                    <a:pt x="44" y="798"/>
                  </a:lnTo>
                  <a:lnTo>
                    <a:pt x="68" y="801"/>
                  </a:lnTo>
                  <a:lnTo>
                    <a:pt x="92" y="802"/>
                  </a:lnTo>
                  <a:lnTo>
                    <a:pt x="117" y="805"/>
                  </a:lnTo>
                  <a:lnTo>
                    <a:pt x="141" y="808"/>
                  </a:lnTo>
                  <a:lnTo>
                    <a:pt x="165" y="813"/>
                  </a:lnTo>
                  <a:lnTo>
                    <a:pt x="190" y="817"/>
                  </a:lnTo>
                  <a:lnTo>
                    <a:pt x="214" y="822"/>
                  </a:lnTo>
                  <a:lnTo>
                    <a:pt x="187" y="859"/>
                  </a:lnTo>
                  <a:lnTo>
                    <a:pt x="163" y="892"/>
                  </a:lnTo>
                  <a:lnTo>
                    <a:pt x="140" y="923"/>
                  </a:lnTo>
                  <a:lnTo>
                    <a:pt x="117" y="950"/>
                  </a:lnTo>
                  <a:lnTo>
                    <a:pt x="96" y="974"/>
                  </a:lnTo>
                  <a:lnTo>
                    <a:pt x="76" y="995"/>
                  </a:lnTo>
                  <a:lnTo>
                    <a:pt x="58" y="1013"/>
                  </a:lnTo>
                  <a:lnTo>
                    <a:pt x="40" y="1027"/>
                  </a:lnTo>
                  <a:lnTo>
                    <a:pt x="12" y="1029"/>
                  </a:lnTo>
                  <a:lnTo>
                    <a:pt x="12" y="1041"/>
                  </a:lnTo>
                  <a:lnTo>
                    <a:pt x="12" y="1053"/>
                  </a:lnTo>
                  <a:lnTo>
                    <a:pt x="12" y="1066"/>
                  </a:lnTo>
                  <a:lnTo>
                    <a:pt x="12" y="1078"/>
                  </a:lnTo>
                  <a:lnTo>
                    <a:pt x="28" y="1077"/>
                  </a:lnTo>
                  <a:lnTo>
                    <a:pt x="46" y="1075"/>
                  </a:lnTo>
                  <a:lnTo>
                    <a:pt x="62" y="1072"/>
                  </a:lnTo>
                  <a:lnTo>
                    <a:pt x="79" y="1071"/>
                  </a:lnTo>
                  <a:lnTo>
                    <a:pt x="96" y="1068"/>
                  </a:lnTo>
                  <a:lnTo>
                    <a:pt x="113" y="1065"/>
                  </a:lnTo>
                  <a:lnTo>
                    <a:pt x="129" y="1062"/>
                  </a:lnTo>
                  <a:lnTo>
                    <a:pt x="146" y="1059"/>
                  </a:lnTo>
                  <a:lnTo>
                    <a:pt x="162" y="1056"/>
                  </a:lnTo>
                  <a:lnTo>
                    <a:pt x="178" y="1053"/>
                  </a:lnTo>
                  <a:lnTo>
                    <a:pt x="195" y="1050"/>
                  </a:lnTo>
                  <a:lnTo>
                    <a:pt x="211" y="1045"/>
                  </a:lnTo>
                  <a:lnTo>
                    <a:pt x="227" y="1041"/>
                  </a:lnTo>
                  <a:lnTo>
                    <a:pt x="244" y="1038"/>
                  </a:lnTo>
                  <a:lnTo>
                    <a:pt x="260" y="1033"/>
                  </a:lnTo>
                  <a:lnTo>
                    <a:pt x="277" y="1029"/>
                  </a:lnTo>
                  <a:lnTo>
                    <a:pt x="281" y="1014"/>
                  </a:lnTo>
                  <a:lnTo>
                    <a:pt x="286" y="999"/>
                  </a:lnTo>
                  <a:lnTo>
                    <a:pt x="289" y="984"/>
                  </a:lnTo>
                  <a:lnTo>
                    <a:pt x="293" y="971"/>
                  </a:lnTo>
                  <a:lnTo>
                    <a:pt x="275" y="977"/>
                  </a:lnTo>
                  <a:lnTo>
                    <a:pt x="259" y="981"/>
                  </a:lnTo>
                  <a:lnTo>
                    <a:pt x="241" y="986"/>
                  </a:lnTo>
                  <a:lnTo>
                    <a:pt x="222" y="990"/>
                  </a:lnTo>
                  <a:lnTo>
                    <a:pt x="204" y="995"/>
                  </a:lnTo>
                  <a:lnTo>
                    <a:pt x="184" y="999"/>
                  </a:lnTo>
                  <a:lnTo>
                    <a:pt x="165" y="1004"/>
                  </a:lnTo>
                  <a:lnTo>
                    <a:pt x="146" y="10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9" name="Freeform 19"/>
            <p:cNvSpPr>
              <a:spLocks/>
            </p:cNvSpPr>
            <p:nvPr/>
          </p:nvSpPr>
          <p:spPr bwMode="auto">
            <a:xfrm>
              <a:off x="4733" y="402"/>
              <a:ext cx="149" cy="359"/>
            </a:xfrm>
            <a:custGeom>
              <a:avLst/>
              <a:gdLst>
                <a:gd name="T0" fmla="*/ 0 w 447"/>
                <a:gd name="T1" fmla="*/ 0 h 1076"/>
                <a:gd name="T2" fmla="*/ 0 w 447"/>
                <a:gd name="T3" fmla="*/ 0 h 1076"/>
                <a:gd name="T4" fmla="*/ 0 w 447"/>
                <a:gd name="T5" fmla="*/ 0 h 1076"/>
                <a:gd name="T6" fmla="*/ 0 w 447"/>
                <a:gd name="T7" fmla="*/ 0 h 1076"/>
                <a:gd name="T8" fmla="*/ 0 w 447"/>
                <a:gd name="T9" fmla="*/ 0 h 1076"/>
                <a:gd name="T10" fmla="*/ 0 w 447"/>
                <a:gd name="T11" fmla="*/ 0 h 1076"/>
                <a:gd name="T12" fmla="*/ 0 w 447"/>
                <a:gd name="T13" fmla="*/ 0 h 1076"/>
                <a:gd name="T14" fmla="*/ 0 w 447"/>
                <a:gd name="T15" fmla="*/ 0 h 1076"/>
                <a:gd name="T16" fmla="*/ 0 w 447"/>
                <a:gd name="T17" fmla="*/ 0 h 1076"/>
                <a:gd name="T18" fmla="*/ 0 w 447"/>
                <a:gd name="T19" fmla="*/ 0 h 1076"/>
                <a:gd name="T20" fmla="*/ 0 w 447"/>
                <a:gd name="T21" fmla="*/ 0 h 1076"/>
                <a:gd name="T22" fmla="*/ 0 w 447"/>
                <a:gd name="T23" fmla="*/ 0 h 1076"/>
                <a:gd name="T24" fmla="*/ 0 w 447"/>
                <a:gd name="T25" fmla="*/ 0 h 1076"/>
                <a:gd name="T26" fmla="*/ 0 w 447"/>
                <a:gd name="T27" fmla="*/ 0 h 1076"/>
                <a:gd name="T28" fmla="*/ 0 w 447"/>
                <a:gd name="T29" fmla="*/ 0 h 1076"/>
                <a:gd name="T30" fmla="*/ 0 w 447"/>
                <a:gd name="T31" fmla="*/ 0 h 1076"/>
                <a:gd name="T32" fmla="*/ 0 w 447"/>
                <a:gd name="T33" fmla="*/ 0 h 1076"/>
                <a:gd name="T34" fmla="*/ 0 w 447"/>
                <a:gd name="T35" fmla="*/ 0 h 1076"/>
                <a:gd name="T36" fmla="*/ 0 w 447"/>
                <a:gd name="T37" fmla="*/ 0 h 1076"/>
                <a:gd name="T38" fmla="*/ 0 w 447"/>
                <a:gd name="T39" fmla="*/ 0 h 1076"/>
                <a:gd name="T40" fmla="*/ 0 w 447"/>
                <a:gd name="T41" fmla="*/ 0 h 1076"/>
                <a:gd name="T42" fmla="*/ 0 w 447"/>
                <a:gd name="T43" fmla="*/ 0 h 1076"/>
                <a:gd name="T44" fmla="*/ 0 w 447"/>
                <a:gd name="T45" fmla="*/ 0 h 1076"/>
                <a:gd name="T46" fmla="*/ 0 w 447"/>
                <a:gd name="T47" fmla="*/ 0 h 1076"/>
                <a:gd name="T48" fmla="*/ 0 w 447"/>
                <a:gd name="T49" fmla="*/ 0 h 1076"/>
                <a:gd name="T50" fmla="*/ 0 w 447"/>
                <a:gd name="T51" fmla="*/ 0 h 1076"/>
                <a:gd name="T52" fmla="*/ 0 w 447"/>
                <a:gd name="T53" fmla="*/ 0 h 1076"/>
                <a:gd name="T54" fmla="*/ 0 w 447"/>
                <a:gd name="T55" fmla="*/ 0 h 1076"/>
                <a:gd name="T56" fmla="*/ 0 w 447"/>
                <a:gd name="T57" fmla="*/ 0 h 1076"/>
                <a:gd name="T58" fmla="*/ 0 w 447"/>
                <a:gd name="T59" fmla="*/ 0 h 1076"/>
                <a:gd name="T60" fmla="*/ 0 w 447"/>
                <a:gd name="T61" fmla="*/ 0 h 1076"/>
                <a:gd name="T62" fmla="*/ 0 w 447"/>
                <a:gd name="T63" fmla="*/ 0 h 1076"/>
                <a:gd name="T64" fmla="*/ 0 w 447"/>
                <a:gd name="T65" fmla="*/ 0 h 1076"/>
                <a:gd name="T66" fmla="*/ 0 w 447"/>
                <a:gd name="T67" fmla="*/ 0 h 1076"/>
                <a:gd name="T68" fmla="*/ 0 w 447"/>
                <a:gd name="T69" fmla="*/ 0 h 1076"/>
                <a:gd name="T70" fmla="*/ 0 w 447"/>
                <a:gd name="T71" fmla="*/ 0 h 1076"/>
                <a:gd name="T72" fmla="*/ 0 w 447"/>
                <a:gd name="T73" fmla="*/ 0 h 1076"/>
                <a:gd name="T74" fmla="*/ 0 w 447"/>
                <a:gd name="T75" fmla="*/ 0 h 1076"/>
                <a:gd name="T76" fmla="*/ 0 w 447"/>
                <a:gd name="T77" fmla="*/ 0 h 1076"/>
                <a:gd name="T78" fmla="*/ 0 w 447"/>
                <a:gd name="T79" fmla="*/ 0 h 1076"/>
                <a:gd name="T80" fmla="*/ 0 w 447"/>
                <a:gd name="T81" fmla="*/ 0 h 1076"/>
                <a:gd name="T82" fmla="*/ 0 w 447"/>
                <a:gd name="T83" fmla="*/ 0 h 1076"/>
                <a:gd name="T84" fmla="*/ 0 w 447"/>
                <a:gd name="T85" fmla="*/ 0 h 1076"/>
                <a:gd name="T86" fmla="*/ 0 w 447"/>
                <a:gd name="T87" fmla="*/ 0 h 1076"/>
                <a:gd name="T88" fmla="*/ 0 w 447"/>
                <a:gd name="T89" fmla="*/ 0 h 1076"/>
                <a:gd name="T90" fmla="*/ 0 w 447"/>
                <a:gd name="T91" fmla="*/ 0 h 1076"/>
                <a:gd name="T92" fmla="*/ 0 w 447"/>
                <a:gd name="T93" fmla="*/ 0 h 1076"/>
                <a:gd name="T94" fmla="*/ 0 w 447"/>
                <a:gd name="T95" fmla="*/ 0 h 1076"/>
                <a:gd name="T96" fmla="*/ 0 w 447"/>
                <a:gd name="T97" fmla="*/ 0 h 1076"/>
                <a:gd name="T98" fmla="*/ 0 w 447"/>
                <a:gd name="T99" fmla="*/ 0 h 1076"/>
                <a:gd name="T100" fmla="*/ 0 w 447"/>
                <a:gd name="T101" fmla="*/ 0 h 1076"/>
                <a:gd name="T102" fmla="*/ 0 w 447"/>
                <a:gd name="T103" fmla="*/ 0 h 1076"/>
                <a:gd name="T104" fmla="*/ 0 w 447"/>
                <a:gd name="T105" fmla="*/ 0 h 1076"/>
                <a:gd name="T106" fmla="*/ 0 w 447"/>
                <a:gd name="T107" fmla="*/ 0 h 1076"/>
                <a:gd name="T108" fmla="*/ 0 w 447"/>
                <a:gd name="T109" fmla="*/ 0 h 1076"/>
                <a:gd name="T110" fmla="*/ 0 w 447"/>
                <a:gd name="T111" fmla="*/ 0 h 1076"/>
                <a:gd name="T112" fmla="*/ 0 w 447"/>
                <a:gd name="T113" fmla="*/ 0 h 10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47"/>
                <a:gd name="T172" fmla="*/ 0 h 1076"/>
                <a:gd name="T173" fmla="*/ 447 w 447"/>
                <a:gd name="T174" fmla="*/ 1076 h 107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47" h="1076">
                  <a:moveTo>
                    <a:pt x="254" y="836"/>
                  </a:moveTo>
                  <a:lnTo>
                    <a:pt x="263" y="833"/>
                  </a:lnTo>
                  <a:lnTo>
                    <a:pt x="275" y="828"/>
                  </a:lnTo>
                  <a:lnTo>
                    <a:pt x="290" y="825"/>
                  </a:lnTo>
                  <a:lnTo>
                    <a:pt x="307" y="821"/>
                  </a:lnTo>
                  <a:lnTo>
                    <a:pt x="324" y="818"/>
                  </a:lnTo>
                  <a:lnTo>
                    <a:pt x="345" y="813"/>
                  </a:lnTo>
                  <a:lnTo>
                    <a:pt x="369" y="810"/>
                  </a:lnTo>
                  <a:lnTo>
                    <a:pt x="394" y="806"/>
                  </a:lnTo>
                  <a:lnTo>
                    <a:pt x="393" y="794"/>
                  </a:lnTo>
                  <a:lnTo>
                    <a:pt x="393" y="782"/>
                  </a:lnTo>
                  <a:lnTo>
                    <a:pt x="393" y="770"/>
                  </a:lnTo>
                  <a:lnTo>
                    <a:pt x="393" y="758"/>
                  </a:lnTo>
                  <a:lnTo>
                    <a:pt x="375" y="761"/>
                  </a:lnTo>
                  <a:lnTo>
                    <a:pt x="356" y="765"/>
                  </a:lnTo>
                  <a:lnTo>
                    <a:pt x="336" y="770"/>
                  </a:lnTo>
                  <a:lnTo>
                    <a:pt x="317" y="774"/>
                  </a:lnTo>
                  <a:lnTo>
                    <a:pt x="296" y="780"/>
                  </a:lnTo>
                  <a:lnTo>
                    <a:pt x="275" y="785"/>
                  </a:lnTo>
                  <a:lnTo>
                    <a:pt x="254" y="791"/>
                  </a:lnTo>
                  <a:lnTo>
                    <a:pt x="232" y="797"/>
                  </a:lnTo>
                  <a:lnTo>
                    <a:pt x="225" y="789"/>
                  </a:lnTo>
                  <a:lnTo>
                    <a:pt x="219" y="779"/>
                  </a:lnTo>
                  <a:lnTo>
                    <a:pt x="211" y="768"/>
                  </a:lnTo>
                  <a:lnTo>
                    <a:pt x="204" y="755"/>
                  </a:lnTo>
                  <a:lnTo>
                    <a:pt x="196" y="742"/>
                  </a:lnTo>
                  <a:lnTo>
                    <a:pt x="189" y="727"/>
                  </a:lnTo>
                  <a:lnTo>
                    <a:pt x="182" y="710"/>
                  </a:lnTo>
                  <a:lnTo>
                    <a:pt x="174" y="692"/>
                  </a:lnTo>
                  <a:lnTo>
                    <a:pt x="161" y="657"/>
                  </a:lnTo>
                  <a:lnTo>
                    <a:pt x="150" y="625"/>
                  </a:lnTo>
                  <a:lnTo>
                    <a:pt x="143" y="597"/>
                  </a:lnTo>
                  <a:lnTo>
                    <a:pt x="141" y="573"/>
                  </a:lnTo>
                  <a:lnTo>
                    <a:pt x="396" y="566"/>
                  </a:lnTo>
                  <a:lnTo>
                    <a:pt x="396" y="554"/>
                  </a:lnTo>
                  <a:lnTo>
                    <a:pt x="397" y="543"/>
                  </a:lnTo>
                  <a:lnTo>
                    <a:pt x="397" y="531"/>
                  </a:lnTo>
                  <a:lnTo>
                    <a:pt x="397" y="521"/>
                  </a:lnTo>
                  <a:lnTo>
                    <a:pt x="140" y="528"/>
                  </a:lnTo>
                  <a:lnTo>
                    <a:pt x="140" y="501"/>
                  </a:lnTo>
                  <a:lnTo>
                    <a:pt x="143" y="475"/>
                  </a:lnTo>
                  <a:lnTo>
                    <a:pt x="149" y="448"/>
                  </a:lnTo>
                  <a:lnTo>
                    <a:pt x="156" y="419"/>
                  </a:lnTo>
                  <a:lnTo>
                    <a:pt x="167" y="391"/>
                  </a:lnTo>
                  <a:lnTo>
                    <a:pt x="180" y="361"/>
                  </a:lnTo>
                  <a:lnTo>
                    <a:pt x="195" y="331"/>
                  </a:lnTo>
                  <a:lnTo>
                    <a:pt x="213" y="300"/>
                  </a:lnTo>
                  <a:lnTo>
                    <a:pt x="241" y="306"/>
                  </a:lnTo>
                  <a:lnTo>
                    <a:pt x="268" y="312"/>
                  </a:lnTo>
                  <a:lnTo>
                    <a:pt x="293" y="316"/>
                  </a:lnTo>
                  <a:lnTo>
                    <a:pt x="319" y="321"/>
                  </a:lnTo>
                  <a:lnTo>
                    <a:pt x="344" y="324"/>
                  </a:lnTo>
                  <a:lnTo>
                    <a:pt x="366" y="327"/>
                  </a:lnTo>
                  <a:lnTo>
                    <a:pt x="388" y="330"/>
                  </a:lnTo>
                  <a:lnTo>
                    <a:pt x="411" y="333"/>
                  </a:lnTo>
                  <a:lnTo>
                    <a:pt x="412" y="321"/>
                  </a:lnTo>
                  <a:lnTo>
                    <a:pt x="414" y="308"/>
                  </a:lnTo>
                  <a:lnTo>
                    <a:pt x="414" y="296"/>
                  </a:lnTo>
                  <a:lnTo>
                    <a:pt x="415" y="284"/>
                  </a:lnTo>
                  <a:lnTo>
                    <a:pt x="394" y="282"/>
                  </a:lnTo>
                  <a:lnTo>
                    <a:pt x="374" y="281"/>
                  </a:lnTo>
                  <a:lnTo>
                    <a:pt x="351" y="278"/>
                  </a:lnTo>
                  <a:lnTo>
                    <a:pt x="329" y="276"/>
                  </a:lnTo>
                  <a:lnTo>
                    <a:pt x="307" y="273"/>
                  </a:lnTo>
                  <a:lnTo>
                    <a:pt x="284" y="269"/>
                  </a:lnTo>
                  <a:lnTo>
                    <a:pt x="262" y="266"/>
                  </a:lnTo>
                  <a:lnTo>
                    <a:pt x="238" y="261"/>
                  </a:lnTo>
                  <a:lnTo>
                    <a:pt x="254" y="234"/>
                  </a:lnTo>
                  <a:lnTo>
                    <a:pt x="272" y="208"/>
                  </a:lnTo>
                  <a:lnTo>
                    <a:pt x="292" y="181"/>
                  </a:lnTo>
                  <a:lnTo>
                    <a:pt x="313" y="155"/>
                  </a:lnTo>
                  <a:lnTo>
                    <a:pt x="335" y="130"/>
                  </a:lnTo>
                  <a:lnTo>
                    <a:pt x="359" y="105"/>
                  </a:lnTo>
                  <a:lnTo>
                    <a:pt x="383" y="81"/>
                  </a:lnTo>
                  <a:lnTo>
                    <a:pt x="409" y="57"/>
                  </a:lnTo>
                  <a:lnTo>
                    <a:pt x="417" y="55"/>
                  </a:lnTo>
                  <a:lnTo>
                    <a:pt x="423" y="55"/>
                  </a:lnTo>
                  <a:lnTo>
                    <a:pt x="432" y="55"/>
                  </a:lnTo>
                  <a:lnTo>
                    <a:pt x="441" y="54"/>
                  </a:lnTo>
                  <a:lnTo>
                    <a:pt x="442" y="39"/>
                  </a:lnTo>
                  <a:lnTo>
                    <a:pt x="444" y="26"/>
                  </a:lnTo>
                  <a:lnTo>
                    <a:pt x="445" y="12"/>
                  </a:lnTo>
                  <a:lnTo>
                    <a:pt x="447" y="0"/>
                  </a:lnTo>
                  <a:lnTo>
                    <a:pt x="420" y="3"/>
                  </a:lnTo>
                  <a:lnTo>
                    <a:pt x="393" y="6"/>
                  </a:lnTo>
                  <a:lnTo>
                    <a:pt x="366" y="11"/>
                  </a:lnTo>
                  <a:lnTo>
                    <a:pt x="339" y="15"/>
                  </a:lnTo>
                  <a:lnTo>
                    <a:pt x="313" y="20"/>
                  </a:lnTo>
                  <a:lnTo>
                    <a:pt x="286" y="26"/>
                  </a:lnTo>
                  <a:lnTo>
                    <a:pt x="260" y="32"/>
                  </a:lnTo>
                  <a:lnTo>
                    <a:pt x="234" y="38"/>
                  </a:lnTo>
                  <a:lnTo>
                    <a:pt x="228" y="39"/>
                  </a:lnTo>
                  <a:lnTo>
                    <a:pt x="222" y="41"/>
                  </a:lnTo>
                  <a:lnTo>
                    <a:pt x="216" y="42"/>
                  </a:lnTo>
                  <a:lnTo>
                    <a:pt x="210" y="44"/>
                  </a:lnTo>
                  <a:lnTo>
                    <a:pt x="199" y="58"/>
                  </a:lnTo>
                  <a:lnTo>
                    <a:pt x="189" y="73"/>
                  </a:lnTo>
                  <a:lnTo>
                    <a:pt x="177" y="90"/>
                  </a:lnTo>
                  <a:lnTo>
                    <a:pt x="167" y="108"/>
                  </a:lnTo>
                  <a:lnTo>
                    <a:pt x="183" y="103"/>
                  </a:lnTo>
                  <a:lnTo>
                    <a:pt x="199" y="97"/>
                  </a:lnTo>
                  <a:lnTo>
                    <a:pt x="216" y="93"/>
                  </a:lnTo>
                  <a:lnTo>
                    <a:pt x="234" y="88"/>
                  </a:lnTo>
                  <a:lnTo>
                    <a:pt x="252" y="85"/>
                  </a:lnTo>
                  <a:lnTo>
                    <a:pt x="269" y="81"/>
                  </a:lnTo>
                  <a:lnTo>
                    <a:pt x="287" y="76"/>
                  </a:lnTo>
                  <a:lnTo>
                    <a:pt x="307" y="73"/>
                  </a:lnTo>
                  <a:lnTo>
                    <a:pt x="286" y="93"/>
                  </a:lnTo>
                  <a:lnTo>
                    <a:pt x="265" y="114"/>
                  </a:lnTo>
                  <a:lnTo>
                    <a:pt x="247" y="135"/>
                  </a:lnTo>
                  <a:lnTo>
                    <a:pt x="229" y="155"/>
                  </a:lnTo>
                  <a:lnTo>
                    <a:pt x="211" y="176"/>
                  </a:lnTo>
                  <a:lnTo>
                    <a:pt x="196" y="199"/>
                  </a:lnTo>
                  <a:lnTo>
                    <a:pt x="182" y="221"/>
                  </a:lnTo>
                  <a:lnTo>
                    <a:pt x="168" y="243"/>
                  </a:lnTo>
                  <a:lnTo>
                    <a:pt x="159" y="240"/>
                  </a:lnTo>
                  <a:lnTo>
                    <a:pt x="150" y="237"/>
                  </a:lnTo>
                  <a:lnTo>
                    <a:pt x="141" y="236"/>
                  </a:lnTo>
                  <a:lnTo>
                    <a:pt x="132" y="233"/>
                  </a:lnTo>
                  <a:lnTo>
                    <a:pt x="123" y="231"/>
                  </a:lnTo>
                  <a:lnTo>
                    <a:pt x="116" y="228"/>
                  </a:lnTo>
                  <a:lnTo>
                    <a:pt x="107" y="227"/>
                  </a:lnTo>
                  <a:lnTo>
                    <a:pt x="100" y="226"/>
                  </a:lnTo>
                  <a:lnTo>
                    <a:pt x="95" y="236"/>
                  </a:lnTo>
                  <a:lnTo>
                    <a:pt x="91" y="246"/>
                  </a:lnTo>
                  <a:lnTo>
                    <a:pt x="85" y="258"/>
                  </a:lnTo>
                  <a:lnTo>
                    <a:pt x="80" y="269"/>
                  </a:lnTo>
                  <a:lnTo>
                    <a:pt x="149" y="287"/>
                  </a:lnTo>
                  <a:lnTo>
                    <a:pt x="140" y="297"/>
                  </a:lnTo>
                  <a:lnTo>
                    <a:pt x="132" y="309"/>
                  </a:lnTo>
                  <a:lnTo>
                    <a:pt x="125" y="321"/>
                  </a:lnTo>
                  <a:lnTo>
                    <a:pt x="118" y="334"/>
                  </a:lnTo>
                  <a:lnTo>
                    <a:pt x="110" y="349"/>
                  </a:lnTo>
                  <a:lnTo>
                    <a:pt x="104" y="364"/>
                  </a:lnTo>
                  <a:lnTo>
                    <a:pt x="98" y="381"/>
                  </a:lnTo>
                  <a:lnTo>
                    <a:pt x="92" y="397"/>
                  </a:lnTo>
                  <a:lnTo>
                    <a:pt x="82" y="431"/>
                  </a:lnTo>
                  <a:lnTo>
                    <a:pt x="73" y="466"/>
                  </a:lnTo>
                  <a:lnTo>
                    <a:pt x="68" y="498"/>
                  </a:lnTo>
                  <a:lnTo>
                    <a:pt x="67" y="530"/>
                  </a:lnTo>
                  <a:lnTo>
                    <a:pt x="4" y="531"/>
                  </a:lnTo>
                  <a:lnTo>
                    <a:pt x="3" y="542"/>
                  </a:lnTo>
                  <a:lnTo>
                    <a:pt x="3" y="554"/>
                  </a:lnTo>
                  <a:lnTo>
                    <a:pt x="1" y="564"/>
                  </a:lnTo>
                  <a:lnTo>
                    <a:pt x="0" y="576"/>
                  </a:lnTo>
                  <a:lnTo>
                    <a:pt x="68" y="575"/>
                  </a:lnTo>
                  <a:lnTo>
                    <a:pt x="70" y="598"/>
                  </a:lnTo>
                  <a:lnTo>
                    <a:pt x="74" y="624"/>
                  </a:lnTo>
                  <a:lnTo>
                    <a:pt x="82" y="651"/>
                  </a:lnTo>
                  <a:lnTo>
                    <a:pt x="92" y="680"/>
                  </a:lnTo>
                  <a:lnTo>
                    <a:pt x="106" y="710"/>
                  </a:lnTo>
                  <a:lnTo>
                    <a:pt x="120" y="743"/>
                  </a:lnTo>
                  <a:lnTo>
                    <a:pt x="138" y="779"/>
                  </a:lnTo>
                  <a:lnTo>
                    <a:pt x="159" y="815"/>
                  </a:lnTo>
                  <a:lnTo>
                    <a:pt x="89" y="838"/>
                  </a:lnTo>
                  <a:lnTo>
                    <a:pt x="79" y="841"/>
                  </a:lnTo>
                  <a:lnTo>
                    <a:pt x="67" y="846"/>
                  </a:lnTo>
                  <a:lnTo>
                    <a:pt x="56" y="849"/>
                  </a:lnTo>
                  <a:lnTo>
                    <a:pt x="46" y="853"/>
                  </a:lnTo>
                  <a:lnTo>
                    <a:pt x="51" y="864"/>
                  </a:lnTo>
                  <a:lnTo>
                    <a:pt x="56" y="876"/>
                  </a:lnTo>
                  <a:lnTo>
                    <a:pt x="61" y="886"/>
                  </a:lnTo>
                  <a:lnTo>
                    <a:pt x="67" y="897"/>
                  </a:lnTo>
                  <a:lnTo>
                    <a:pt x="82" y="891"/>
                  </a:lnTo>
                  <a:lnTo>
                    <a:pt x="98" y="885"/>
                  </a:lnTo>
                  <a:lnTo>
                    <a:pt x="113" y="879"/>
                  </a:lnTo>
                  <a:lnTo>
                    <a:pt x="128" y="874"/>
                  </a:lnTo>
                  <a:lnTo>
                    <a:pt x="143" y="868"/>
                  </a:lnTo>
                  <a:lnTo>
                    <a:pt x="158" y="864"/>
                  </a:lnTo>
                  <a:lnTo>
                    <a:pt x="173" y="859"/>
                  </a:lnTo>
                  <a:lnTo>
                    <a:pt x="186" y="855"/>
                  </a:lnTo>
                  <a:lnTo>
                    <a:pt x="210" y="883"/>
                  </a:lnTo>
                  <a:lnTo>
                    <a:pt x="232" y="910"/>
                  </a:lnTo>
                  <a:lnTo>
                    <a:pt x="253" y="934"/>
                  </a:lnTo>
                  <a:lnTo>
                    <a:pt x="272" y="955"/>
                  </a:lnTo>
                  <a:lnTo>
                    <a:pt x="290" y="974"/>
                  </a:lnTo>
                  <a:lnTo>
                    <a:pt x="308" y="992"/>
                  </a:lnTo>
                  <a:lnTo>
                    <a:pt x="323" y="1007"/>
                  </a:lnTo>
                  <a:lnTo>
                    <a:pt x="338" y="1019"/>
                  </a:lnTo>
                  <a:lnTo>
                    <a:pt x="323" y="1016"/>
                  </a:lnTo>
                  <a:lnTo>
                    <a:pt x="308" y="1014"/>
                  </a:lnTo>
                  <a:lnTo>
                    <a:pt x="295" y="1011"/>
                  </a:lnTo>
                  <a:lnTo>
                    <a:pt x="280" y="1009"/>
                  </a:lnTo>
                  <a:lnTo>
                    <a:pt x="265" y="1004"/>
                  </a:lnTo>
                  <a:lnTo>
                    <a:pt x="250" y="1001"/>
                  </a:lnTo>
                  <a:lnTo>
                    <a:pt x="235" y="998"/>
                  </a:lnTo>
                  <a:lnTo>
                    <a:pt x="220" y="994"/>
                  </a:lnTo>
                  <a:lnTo>
                    <a:pt x="205" y="989"/>
                  </a:lnTo>
                  <a:lnTo>
                    <a:pt x="190" y="985"/>
                  </a:lnTo>
                  <a:lnTo>
                    <a:pt x="176" y="980"/>
                  </a:lnTo>
                  <a:lnTo>
                    <a:pt x="159" y="976"/>
                  </a:lnTo>
                  <a:lnTo>
                    <a:pt x="144" y="970"/>
                  </a:lnTo>
                  <a:lnTo>
                    <a:pt x="129" y="965"/>
                  </a:lnTo>
                  <a:lnTo>
                    <a:pt x="115" y="959"/>
                  </a:lnTo>
                  <a:lnTo>
                    <a:pt x="100" y="953"/>
                  </a:lnTo>
                  <a:lnTo>
                    <a:pt x="106" y="962"/>
                  </a:lnTo>
                  <a:lnTo>
                    <a:pt x="112" y="973"/>
                  </a:lnTo>
                  <a:lnTo>
                    <a:pt x="118" y="982"/>
                  </a:lnTo>
                  <a:lnTo>
                    <a:pt x="125" y="991"/>
                  </a:lnTo>
                  <a:lnTo>
                    <a:pt x="132" y="1001"/>
                  </a:lnTo>
                  <a:lnTo>
                    <a:pt x="140" y="1010"/>
                  </a:lnTo>
                  <a:lnTo>
                    <a:pt x="147" y="1020"/>
                  </a:lnTo>
                  <a:lnTo>
                    <a:pt x="155" y="1029"/>
                  </a:lnTo>
                  <a:lnTo>
                    <a:pt x="171" y="1034"/>
                  </a:lnTo>
                  <a:lnTo>
                    <a:pt x="187" y="1038"/>
                  </a:lnTo>
                  <a:lnTo>
                    <a:pt x="202" y="1041"/>
                  </a:lnTo>
                  <a:lnTo>
                    <a:pt x="219" y="1046"/>
                  </a:lnTo>
                  <a:lnTo>
                    <a:pt x="237" y="1049"/>
                  </a:lnTo>
                  <a:lnTo>
                    <a:pt x="253" y="1053"/>
                  </a:lnTo>
                  <a:lnTo>
                    <a:pt x="269" y="1056"/>
                  </a:lnTo>
                  <a:lnTo>
                    <a:pt x="286" y="1059"/>
                  </a:lnTo>
                  <a:lnTo>
                    <a:pt x="304" y="1062"/>
                  </a:lnTo>
                  <a:lnTo>
                    <a:pt x="320" y="1065"/>
                  </a:lnTo>
                  <a:lnTo>
                    <a:pt x="338" y="1067"/>
                  </a:lnTo>
                  <a:lnTo>
                    <a:pt x="356" y="1070"/>
                  </a:lnTo>
                  <a:lnTo>
                    <a:pt x="372" y="1071"/>
                  </a:lnTo>
                  <a:lnTo>
                    <a:pt x="390" y="1073"/>
                  </a:lnTo>
                  <a:lnTo>
                    <a:pt x="408" y="1074"/>
                  </a:lnTo>
                  <a:lnTo>
                    <a:pt x="426" y="1076"/>
                  </a:lnTo>
                  <a:lnTo>
                    <a:pt x="421" y="1059"/>
                  </a:lnTo>
                  <a:lnTo>
                    <a:pt x="418" y="1043"/>
                  </a:lnTo>
                  <a:lnTo>
                    <a:pt x="414" y="1026"/>
                  </a:lnTo>
                  <a:lnTo>
                    <a:pt x="411" y="1009"/>
                  </a:lnTo>
                  <a:lnTo>
                    <a:pt x="388" y="989"/>
                  </a:lnTo>
                  <a:lnTo>
                    <a:pt x="368" y="970"/>
                  </a:lnTo>
                  <a:lnTo>
                    <a:pt x="347" y="949"/>
                  </a:lnTo>
                  <a:lnTo>
                    <a:pt x="327" y="926"/>
                  </a:lnTo>
                  <a:lnTo>
                    <a:pt x="308" y="906"/>
                  </a:lnTo>
                  <a:lnTo>
                    <a:pt x="289" y="882"/>
                  </a:lnTo>
                  <a:lnTo>
                    <a:pt x="271" y="859"/>
                  </a:lnTo>
                  <a:lnTo>
                    <a:pt x="254" y="8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0" name="Freeform 20"/>
            <p:cNvSpPr>
              <a:spLocks/>
            </p:cNvSpPr>
            <p:nvPr/>
          </p:nvSpPr>
          <p:spPr bwMode="auto">
            <a:xfrm>
              <a:off x="4864" y="400"/>
              <a:ext cx="87" cy="362"/>
            </a:xfrm>
            <a:custGeom>
              <a:avLst/>
              <a:gdLst>
                <a:gd name="T0" fmla="*/ 0 w 262"/>
                <a:gd name="T1" fmla="*/ 0 h 1085"/>
                <a:gd name="T2" fmla="*/ 0 w 262"/>
                <a:gd name="T3" fmla="*/ 0 h 1085"/>
                <a:gd name="T4" fmla="*/ 0 w 262"/>
                <a:gd name="T5" fmla="*/ 0 h 1085"/>
                <a:gd name="T6" fmla="*/ 0 w 262"/>
                <a:gd name="T7" fmla="*/ 0 h 1085"/>
                <a:gd name="T8" fmla="*/ 0 w 262"/>
                <a:gd name="T9" fmla="*/ 0 h 1085"/>
                <a:gd name="T10" fmla="*/ 0 w 262"/>
                <a:gd name="T11" fmla="*/ 0 h 1085"/>
                <a:gd name="T12" fmla="*/ 0 w 262"/>
                <a:gd name="T13" fmla="*/ 0 h 1085"/>
                <a:gd name="T14" fmla="*/ 0 w 262"/>
                <a:gd name="T15" fmla="*/ 0 h 1085"/>
                <a:gd name="T16" fmla="*/ 0 w 262"/>
                <a:gd name="T17" fmla="*/ 0 h 1085"/>
                <a:gd name="T18" fmla="*/ 0 w 262"/>
                <a:gd name="T19" fmla="*/ 0 h 1085"/>
                <a:gd name="T20" fmla="*/ 0 w 262"/>
                <a:gd name="T21" fmla="*/ 0 h 1085"/>
                <a:gd name="T22" fmla="*/ 0 w 262"/>
                <a:gd name="T23" fmla="*/ 0 h 1085"/>
                <a:gd name="T24" fmla="*/ 0 w 262"/>
                <a:gd name="T25" fmla="*/ 0 h 1085"/>
                <a:gd name="T26" fmla="*/ 0 w 262"/>
                <a:gd name="T27" fmla="*/ 0 h 1085"/>
                <a:gd name="T28" fmla="*/ 0 w 262"/>
                <a:gd name="T29" fmla="*/ 0 h 1085"/>
                <a:gd name="T30" fmla="*/ 0 w 262"/>
                <a:gd name="T31" fmla="*/ 0 h 1085"/>
                <a:gd name="T32" fmla="*/ 0 w 262"/>
                <a:gd name="T33" fmla="*/ 0 h 1085"/>
                <a:gd name="T34" fmla="*/ 0 w 262"/>
                <a:gd name="T35" fmla="*/ 0 h 1085"/>
                <a:gd name="T36" fmla="*/ 0 w 262"/>
                <a:gd name="T37" fmla="*/ 0 h 1085"/>
                <a:gd name="T38" fmla="*/ 0 w 262"/>
                <a:gd name="T39" fmla="*/ 0 h 1085"/>
                <a:gd name="T40" fmla="*/ 0 w 262"/>
                <a:gd name="T41" fmla="*/ 0 h 1085"/>
                <a:gd name="T42" fmla="*/ 0 w 262"/>
                <a:gd name="T43" fmla="*/ 0 h 1085"/>
                <a:gd name="T44" fmla="*/ 0 w 262"/>
                <a:gd name="T45" fmla="*/ 0 h 1085"/>
                <a:gd name="T46" fmla="*/ 0 w 262"/>
                <a:gd name="T47" fmla="*/ 0 h 1085"/>
                <a:gd name="T48" fmla="*/ 0 w 262"/>
                <a:gd name="T49" fmla="*/ 0 h 1085"/>
                <a:gd name="T50" fmla="*/ 0 w 262"/>
                <a:gd name="T51" fmla="*/ 0 h 1085"/>
                <a:gd name="T52" fmla="*/ 0 w 262"/>
                <a:gd name="T53" fmla="*/ 0 h 1085"/>
                <a:gd name="T54" fmla="*/ 0 w 262"/>
                <a:gd name="T55" fmla="*/ 0 h 1085"/>
                <a:gd name="T56" fmla="*/ 0 w 262"/>
                <a:gd name="T57" fmla="*/ 0 h 1085"/>
                <a:gd name="T58" fmla="*/ 0 w 262"/>
                <a:gd name="T59" fmla="*/ 0 h 1085"/>
                <a:gd name="T60" fmla="*/ 0 w 262"/>
                <a:gd name="T61" fmla="*/ 0 h 1085"/>
                <a:gd name="T62" fmla="*/ 0 w 262"/>
                <a:gd name="T63" fmla="*/ 0 h 1085"/>
                <a:gd name="T64" fmla="*/ 0 w 262"/>
                <a:gd name="T65" fmla="*/ 0 h 1085"/>
                <a:gd name="T66" fmla="*/ 0 w 262"/>
                <a:gd name="T67" fmla="*/ 0 h 1085"/>
                <a:gd name="T68" fmla="*/ 0 w 262"/>
                <a:gd name="T69" fmla="*/ 0 h 1085"/>
                <a:gd name="T70" fmla="*/ 0 w 262"/>
                <a:gd name="T71" fmla="*/ 0 h 1085"/>
                <a:gd name="T72" fmla="*/ 0 w 262"/>
                <a:gd name="T73" fmla="*/ 0 h 1085"/>
                <a:gd name="T74" fmla="*/ 0 w 262"/>
                <a:gd name="T75" fmla="*/ 0 h 1085"/>
                <a:gd name="T76" fmla="*/ 0 w 262"/>
                <a:gd name="T77" fmla="*/ 0 h 1085"/>
                <a:gd name="T78" fmla="*/ 0 w 262"/>
                <a:gd name="T79" fmla="*/ 0 h 1085"/>
                <a:gd name="T80" fmla="*/ 0 w 262"/>
                <a:gd name="T81" fmla="*/ 0 h 1085"/>
                <a:gd name="T82" fmla="*/ 0 w 262"/>
                <a:gd name="T83" fmla="*/ 0 h 1085"/>
                <a:gd name="T84" fmla="*/ 0 w 262"/>
                <a:gd name="T85" fmla="*/ 0 h 1085"/>
                <a:gd name="T86" fmla="*/ 0 w 262"/>
                <a:gd name="T87" fmla="*/ 0 h 1085"/>
                <a:gd name="T88" fmla="*/ 0 w 262"/>
                <a:gd name="T89" fmla="*/ 0 h 1085"/>
                <a:gd name="T90" fmla="*/ 0 w 262"/>
                <a:gd name="T91" fmla="*/ 0 h 1085"/>
                <a:gd name="T92" fmla="*/ 0 w 262"/>
                <a:gd name="T93" fmla="*/ 0 h 1085"/>
                <a:gd name="T94" fmla="*/ 0 w 262"/>
                <a:gd name="T95" fmla="*/ 0 h 1085"/>
                <a:gd name="T96" fmla="*/ 0 w 262"/>
                <a:gd name="T97" fmla="*/ 0 h 1085"/>
                <a:gd name="T98" fmla="*/ 0 w 262"/>
                <a:gd name="T99" fmla="*/ 0 h 1085"/>
                <a:gd name="T100" fmla="*/ 0 w 262"/>
                <a:gd name="T101" fmla="*/ 0 h 1085"/>
                <a:gd name="T102" fmla="*/ 0 w 262"/>
                <a:gd name="T103" fmla="*/ 0 h 1085"/>
                <a:gd name="T104" fmla="*/ 0 w 262"/>
                <a:gd name="T105" fmla="*/ 0 h 1085"/>
                <a:gd name="T106" fmla="*/ 0 w 262"/>
                <a:gd name="T107" fmla="*/ 0 h 1085"/>
                <a:gd name="T108" fmla="*/ 0 w 262"/>
                <a:gd name="T109" fmla="*/ 0 h 1085"/>
                <a:gd name="T110" fmla="*/ 0 w 262"/>
                <a:gd name="T111" fmla="*/ 0 h 1085"/>
                <a:gd name="T112" fmla="*/ 0 w 262"/>
                <a:gd name="T113" fmla="*/ 0 h 1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2"/>
                <a:gd name="T172" fmla="*/ 0 h 1085"/>
                <a:gd name="T173" fmla="*/ 262 w 262"/>
                <a:gd name="T174" fmla="*/ 1085 h 1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2" h="1085">
                  <a:moveTo>
                    <a:pt x="199" y="1035"/>
                  </a:moveTo>
                  <a:lnTo>
                    <a:pt x="194" y="795"/>
                  </a:lnTo>
                  <a:lnTo>
                    <a:pt x="201" y="795"/>
                  </a:lnTo>
                  <a:lnTo>
                    <a:pt x="210" y="797"/>
                  </a:lnTo>
                  <a:lnTo>
                    <a:pt x="217" y="797"/>
                  </a:lnTo>
                  <a:lnTo>
                    <a:pt x="226" y="797"/>
                  </a:lnTo>
                  <a:lnTo>
                    <a:pt x="234" y="797"/>
                  </a:lnTo>
                  <a:lnTo>
                    <a:pt x="241" y="797"/>
                  </a:lnTo>
                  <a:lnTo>
                    <a:pt x="250" y="798"/>
                  </a:lnTo>
                  <a:lnTo>
                    <a:pt x="258" y="798"/>
                  </a:lnTo>
                  <a:lnTo>
                    <a:pt x="258" y="786"/>
                  </a:lnTo>
                  <a:lnTo>
                    <a:pt x="259" y="773"/>
                  </a:lnTo>
                  <a:lnTo>
                    <a:pt x="259" y="761"/>
                  </a:lnTo>
                  <a:lnTo>
                    <a:pt x="259" y="749"/>
                  </a:lnTo>
                  <a:lnTo>
                    <a:pt x="252" y="749"/>
                  </a:lnTo>
                  <a:lnTo>
                    <a:pt x="243" y="749"/>
                  </a:lnTo>
                  <a:lnTo>
                    <a:pt x="235" y="749"/>
                  </a:lnTo>
                  <a:lnTo>
                    <a:pt x="226" y="749"/>
                  </a:lnTo>
                  <a:lnTo>
                    <a:pt x="217" y="749"/>
                  </a:lnTo>
                  <a:lnTo>
                    <a:pt x="208" y="749"/>
                  </a:lnTo>
                  <a:lnTo>
                    <a:pt x="201" y="749"/>
                  </a:lnTo>
                  <a:lnTo>
                    <a:pt x="192" y="749"/>
                  </a:lnTo>
                  <a:lnTo>
                    <a:pt x="186" y="566"/>
                  </a:lnTo>
                  <a:lnTo>
                    <a:pt x="262" y="564"/>
                  </a:lnTo>
                  <a:lnTo>
                    <a:pt x="262" y="552"/>
                  </a:lnTo>
                  <a:lnTo>
                    <a:pt x="262" y="542"/>
                  </a:lnTo>
                  <a:lnTo>
                    <a:pt x="262" y="530"/>
                  </a:lnTo>
                  <a:lnTo>
                    <a:pt x="262" y="519"/>
                  </a:lnTo>
                  <a:lnTo>
                    <a:pt x="185" y="521"/>
                  </a:lnTo>
                  <a:lnTo>
                    <a:pt x="180" y="339"/>
                  </a:lnTo>
                  <a:lnTo>
                    <a:pt x="189" y="339"/>
                  </a:lnTo>
                  <a:lnTo>
                    <a:pt x="199" y="339"/>
                  </a:lnTo>
                  <a:lnTo>
                    <a:pt x="210" y="337"/>
                  </a:lnTo>
                  <a:lnTo>
                    <a:pt x="219" y="337"/>
                  </a:lnTo>
                  <a:lnTo>
                    <a:pt x="229" y="336"/>
                  </a:lnTo>
                  <a:lnTo>
                    <a:pt x="240" y="334"/>
                  </a:lnTo>
                  <a:lnTo>
                    <a:pt x="250" y="333"/>
                  </a:lnTo>
                  <a:lnTo>
                    <a:pt x="261" y="331"/>
                  </a:lnTo>
                  <a:lnTo>
                    <a:pt x="261" y="320"/>
                  </a:lnTo>
                  <a:lnTo>
                    <a:pt x="261" y="306"/>
                  </a:lnTo>
                  <a:lnTo>
                    <a:pt x="261" y="294"/>
                  </a:lnTo>
                  <a:lnTo>
                    <a:pt x="259" y="282"/>
                  </a:lnTo>
                  <a:lnTo>
                    <a:pt x="250" y="284"/>
                  </a:lnTo>
                  <a:lnTo>
                    <a:pt x="241" y="284"/>
                  </a:lnTo>
                  <a:lnTo>
                    <a:pt x="231" y="285"/>
                  </a:lnTo>
                  <a:lnTo>
                    <a:pt x="222" y="285"/>
                  </a:lnTo>
                  <a:lnTo>
                    <a:pt x="211" y="287"/>
                  </a:lnTo>
                  <a:lnTo>
                    <a:pt x="201" y="288"/>
                  </a:lnTo>
                  <a:lnTo>
                    <a:pt x="189" y="288"/>
                  </a:lnTo>
                  <a:lnTo>
                    <a:pt x="179" y="290"/>
                  </a:lnTo>
                  <a:lnTo>
                    <a:pt x="171" y="56"/>
                  </a:lnTo>
                  <a:lnTo>
                    <a:pt x="183" y="56"/>
                  </a:lnTo>
                  <a:lnTo>
                    <a:pt x="194" y="56"/>
                  </a:lnTo>
                  <a:lnTo>
                    <a:pt x="204" y="56"/>
                  </a:lnTo>
                  <a:lnTo>
                    <a:pt x="214" y="56"/>
                  </a:lnTo>
                  <a:lnTo>
                    <a:pt x="223" y="56"/>
                  </a:lnTo>
                  <a:lnTo>
                    <a:pt x="231" y="56"/>
                  </a:lnTo>
                  <a:lnTo>
                    <a:pt x="238" y="57"/>
                  </a:lnTo>
                  <a:lnTo>
                    <a:pt x="246" y="57"/>
                  </a:lnTo>
                  <a:lnTo>
                    <a:pt x="244" y="42"/>
                  </a:lnTo>
                  <a:lnTo>
                    <a:pt x="241" y="27"/>
                  </a:lnTo>
                  <a:lnTo>
                    <a:pt x="240" y="14"/>
                  </a:lnTo>
                  <a:lnTo>
                    <a:pt x="237" y="2"/>
                  </a:lnTo>
                  <a:lnTo>
                    <a:pt x="225" y="2"/>
                  </a:lnTo>
                  <a:lnTo>
                    <a:pt x="213" y="0"/>
                  </a:lnTo>
                  <a:lnTo>
                    <a:pt x="201" y="0"/>
                  </a:lnTo>
                  <a:lnTo>
                    <a:pt x="189" y="0"/>
                  </a:lnTo>
                  <a:lnTo>
                    <a:pt x="177" y="0"/>
                  </a:lnTo>
                  <a:lnTo>
                    <a:pt x="164" y="0"/>
                  </a:lnTo>
                  <a:lnTo>
                    <a:pt x="152" y="2"/>
                  </a:lnTo>
                  <a:lnTo>
                    <a:pt x="140" y="2"/>
                  </a:lnTo>
                  <a:lnTo>
                    <a:pt x="129" y="2"/>
                  </a:lnTo>
                  <a:lnTo>
                    <a:pt x="119" y="2"/>
                  </a:lnTo>
                  <a:lnTo>
                    <a:pt x="107" y="2"/>
                  </a:lnTo>
                  <a:lnTo>
                    <a:pt x="97" y="3"/>
                  </a:lnTo>
                  <a:lnTo>
                    <a:pt x="86" y="3"/>
                  </a:lnTo>
                  <a:lnTo>
                    <a:pt x="74" y="5"/>
                  </a:lnTo>
                  <a:lnTo>
                    <a:pt x="64" y="5"/>
                  </a:lnTo>
                  <a:lnTo>
                    <a:pt x="54" y="6"/>
                  </a:lnTo>
                  <a:lnTo>
                    <a:pt x="52" y="18"/>
                  </a:lnTo>
                  <a:lnTo>
                    <a:pt x="51" y="32"/>
                  </a:lnTo>
                  <a:lnTo>
                    <a:pt x="49" y="45"/>
                  </a:lnTo>
                  <a:lnTo>
                    <a:pt x="48" y="60"/>
                  </a:lnTo>
                  <a:lnTo>
                    <a:pt x="52" y="60"/>
                  </a:lnTo>
                  <a:lnTo>
                    <a:pt x="58" y="59"/>
                  </a:lnTo>
                  <a:lnTo>
                    <a:pt x="64" y="59"/>
                  </a:lnTo>
                  <a:lnTo>
                    <a:pt x="70" y="59"/>
                  </a:lnTo>
                  <a:lnTo>
                    <a:pt x="76" y="59"/>
                  </a:lnTo>
                  <a:lnTo>
                    <a:pt x="82" y="59"/>
                  </a:lnTo>
                  <a:lnTo>
                    <a:pt x="88" y="57"/>
                  </a:lnTo>
                  <a:lnTo>
                    <a:pt x="95" y="57"/>
                  </a:lnTo>
                  <a:lnTo>
                    <a:pt x="103" y="291"/>
                  </a:lnTo>
                  <a:lnTo>
                    <a:pt x="92" y="291"/>
                  </a:lnTo>
                  <a:lnTo>
                    <a:pt x="83" y="291"/>
                  </a:lnTo>
                  <a:lnTo>
                    <a:pt x="73" y="291"/>
                  </a:lnTo>
                  <a:lnTo>
                    <a:pt x="62" y="291"/>
                  </a:lnTo>
                  <a:lnTo>
                    <a:pt x="54" y="291"/>
                  </a:lnTo>
                  <a:lnTo>
                    <a:pt x="43" y="291"/>
                  </a:lnTo>
                  <a:lnTo>
                    <a:pt x="33" y="290"/>
                  </a:lnTo>
                  <a:lnTo>
                    <a:pt x="22" y="290"/>
                  </a:lnTo>
                  <a:lnTo>
                    <a:pt x="21" y="302"/>
                  </a:lnTo>
                  <a:lnTo>
                    <a:pt x="21" y="314"/>
                  </a:lnTo>
                  <a:lnTo>
                    <a:pt x="19" y="327"/>
                  </a:lnTo>
                  <a:lnTo>
                    <a:pt x="18" y="339"/>
                  </a:lnTo>
                  <a:lnTo>
                    <a:pt x="30" y="339"/>
                  </a:lnTo>
                  <a:lnTo>
                    <a:pt x="40" y="340"/>
                  </a:lnTo>
                  <a:lnTo>
                    <a:pt x="52" y="340"/>
                  </a:lnTo>
                  <a:lnTo>
                    <a:pt x="62" y="340"/>
                  </a:lnTo>
                  <a:lnTo>
                    <a:pt x="73" y="342"/>
                  </a:lnTo>
                  <a:lnTo>
                    <a:pt x="83" y="342"/>
                  </a:lnTo>
                  <a:lnTo>
                    <a:pt x="94" y="342"/>
                  </a:lnTo>
                  <a:lnTo>
                    <a:pt x="104" y="342"/>
                  </a:lnTo>
                  <a:lnTo>
                    <a:pt x="109" y="524"/>
                  </a:lnTo>
                  <a:lnTo>
                    <a:pt x="4" y="527"/>
                  </a:lnTo>
                  <a:lnTo>
                    <a:pt x="4" y="537"/>
                  </a:lnTo>
                  <a:lnTo>
                    <a:pt x="4" y="549"/>
                  </a:lnTo>
                  <a:lnTo>
                    <a:pt x="3" y="560"/>
                  </a:lnTo>
                  <a:lnTo>
                    <a:pt x="3" y="572"/>
                  </a:lnTo>
                  <a:lnTo>
                    <a:pt x="110" y="569"/>
                  </a:lnTo>
                  <a:lnTo>
                    <a:pt x="115" y="752"/>
                  </a:lnTo>
                  <a:lnTo>
                    <a:pt x="103" y="752"/>
                  </a:lnTo>
                  <a:lnTo>
                    <a:pt x="89" y="754"/>
                  </a:lnTo>
                  <a:lnTo>
                    <a:pt x="76" y="754"/>
                  </a:lnTo>
                  <a:lnTo>
                    <a:pt x="61" y="755"/>
                  </a:lnTo>
                  <a:lnTo>
                    <a:pt x="46" y="756"/>
                  </a:lnTo>
                  <a:lnTo>
                    <a:pt x="31" y="759"/>
                  </a:lnTo>
                  <a:lnTo>
                    <a:pt x="16" y="761"/>
                  </a:lnTo>
                  <a:lnTo>
                    <a:pt x="0" y="764"/>
                  </a:lnTo>
                  <a:lnTo>
                    <a:pt x="0" y="776"/>
                  </a:lnTo>
                  <a:lnTo>
                    <a:pt x="0" y="788"/>
                  </a:lnTo>
                  <a:lnTo>
                    <a:pt x="0" y="800"/>
                  </a:lnTo>
                  <a:lnTo>
                    <a:pt x="1" y="812"/>
                  </a:lnTo>
                  <a:lnTo>
                    <a:pt x="13" y="809"/>
                  </a:lnTo>
                  <a:lnTo>
                    <a:pt x="27" y="807"/>
                  </a:lnTo>
                  <a:lnTo>
                    <a:pt x="40" y="804"/>
                  </a:lnTo>
                  <a:lnTo>
                    <a:pt x="55" y="803"/>
                  </a:lnTo>
                  <a:lnTo>
                    <a:pt x="70" y="800"/>
                  </a:lnTo>
                  <a:lnTo>
                    <a:pt x="85" y="798"/>
                  </a:lnTo>
                  <a:lnTo>
                    <a:pt x="100" y="795"/>
                  </a:lnTo>
                  <a:lnTo>
                    <a:pt x="116" y="794"/>
                  </a:lnTo>
                  <a:lnTo>
                    <a:pt x="124" y="1037"/>
                  </a:lnTo>
                  <a:lnTo>
                    <a:pt x="45" y="1035"/>
                  </a:lnTo>
                  <a:lnTo>
                    <a:pt x="39" y="1031"/>
                  </a:lnTo>
                  <a:lnTo>
                    <a:pt x="31" y="1025"/>
                  </a:lnTo>
                  <a:lnTo>
                    <a:pt x="25" y="1020"/>
                  </a:lnTo>
                  <a:lnTo>
                    <a:pt x="18" y="1015"/>
                  </a:lnTo>
                  <a:lnTo>
                    <a:pt x="21" y="1032"/>
                  </a:lnTo>
                  <a:lnTo>
                    <a:pt x="25" y="1049"/>
                  </a:lnTo>
                  <a:lnTo>
                    <a:pt x="28" y="1065"/>
                  </a:lnTo>
                  <a:lnTo>
                    <a:pt x="33" y="1082"/>
                  </a:lnTo>
                  <a:lnTo>
                    <a:pt x="49" y="1083"/>
                  </a:lnTo>
                  <a:lnTo>
                    <a:pt x="65" y="1083"/>
                  </a:lnTo>
                  <a:lnTo>
                    <a:pt x="82" y="1085"/>
                  </a:lnTo>
                  <a:lnTo>
                    <a:pt x="98" y="1085"/>
                  </a:lnTo>
                  <a:lnTo>
                    <a:pt x="116" y="1085"/>
                  </a:lnTo>
                  <a:lnTo>
                    <a:pt x="132" y="1085"/>
                  </a:lnTo>
                  <a:lnTo>
                    <a:pt x="149" y="1085"/>
                  </a:lnTo>
                  <a:lnTo>
                    <a:pt x="167" y="1085"/>
                  </a:lnTo>
                  <a:lnTo>
                    <a:pt x="177" y="1085"/>
                  </a:lnTo>
                  <a:lnTo>
                    <a:pt x="188" y="1083"/>
                  </a:lnTo>
                  <a:lnTo>
                    <a:pt x="198" y="1083"/>
                  </a:lnTo>
                  <a:lnTo>
                    <a:pt x="208" y="1082"/>
                  </a:lnTo>
                  <a:lnTo>
                    <a:pt x="217" y="1082"/>
                  </a:lnTo>
                  <a:lnTo>
                    <a:pt x="228" y="1082"/>
                  </a:lnTo>
                  <a:lnTo>
                    <a:pt x="238" y="1080"/>
                  </a:lnTo>
                  <a:lnTo>
                    <a:pt x="249" y="1080"/>
                  </a:lnTo>
                  <a:lnTo>
                    <a:pt x="249" y="1068"/>
                  </a:lnTo>
                  <a:lnTo>
                    <a:pt x="249" y="1055"/>
                  </a:lnTo>
                  <a:lnTo>
                    <a:pt x="249" y="1043"/>
                  </a:lnTo>
                  <a:lnTo>
                    <a:pt x="249" y="1031"/>
                  </a:lnTo>
                  <a:lnTo>
                    <a:pt x="199" y="10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1" name="Freeform 21"/>
            <p:cNvSpPr>
              <a:spLocks/>
            </p:cNvSpPr>
            <p:nvPr/>
          </p:nvSpPr>
          <p:spPr bwMode="auto">
            <a:xfrm>
              <a:off x="4864" y="753"/>
              <a:ext cx="572" cy="501"/>
            </a:xfrm>
            <a:custGeom>
              <a:avLst/>
              <a:gdLst>
                <a:gd name="T0" fmla="*/ 0 w 1718"/>
                <a:gd name="T1" fmla="*/ 0 h 1502"/>
                <a:gd name="T2" fmla="*/ 0 w 1718"/>
                <a:gd name="T3" fmla="*/ 0 h 1502"/>
                <a:gd name="T4" fmla="*/ 0 w 1718"/>
                <a:gd name="T5" fmla="*/ 0 h 1502"/>
                <a:gd name="T6" fmla="*/ 0 w 1718"/>
                <a:gd name="T7" fmla="*/ 0 h 1502"/>
                <a:gd name="T8" fmla="*/ 0 w 1718"/>
                <a:gd name="T9" fmla="*/ 0 h 1502"/>
                <a:gd name="T10" fmla="*/ 0 w 1718"/>
                <a:gd name="T11" fmla="*/ 0 h 1502"/>
                <a:gd name="T12" fmla="*/ 0 w 1718"/>
                <a:gd name="T13" fmla="*/ 0 h 1502"/>
                <a:gd name="T14" fmla="*/ 0 60000 65536"/>
                <a:gd name="T15" fmla="*/ 0 60000 65536"/>
                <a:gd name="T16" fmla="*/ 0 60000 65536"/>
                <a:gd name="T17" fmla="*/ 0 60000 65536"/>
                <a:gd name="T18" fmla="*/ 0 60000 65536"/>
                <a:gd name="T19" fmla="*/ 0 60000 65536"/>
                <a:gd name="T20" fmla="*/ 0 60000 65536"/>
                <a:gd name="T21" fmla="*/ 0 w 1718"/>
                <a:gd name="T22" fmla="*/ 0 h 1502"/>
                <a:gd name="T23" fmla="*/ 1718 w 1718"/>
                <a:gd name="T24" fmla="*/ 1502 h 1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18" h="1502">
                  <a:moveTo>
                    <a:pt x="0" y="595"/>
                  </a:moveTo>
                  <a:lnTo>
                    <a:pt x="400" y="1384"/>
                  </a:lnTo>
                  <a:lnTo>
                    <a:pt x="710" y="1502"/>
                  </a:lnTo>
                  <a:lnTo>
                    <a:pt x="1718" y="971"/>
                  </a:lnTo>
                  <a:lnTo>
                    <a:pt x="1550" y="64"/>
                  </a:lnTo>
                  <a:lnTo>
                    <a:pt x="1163" y="0"/>
                  </a:lnTo>
                  <a:lnTo>
                    <a:pt x="0" y="595"/>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2" name="Freeform 22"/>
            <p:cNvSpPr>
              <a:spLocks/>
            </p:cNvSpPr>
            <p:nvPr/>
          </p:nvSpPr>
          <p:spPr bwMode="auto">
            <a:xfrm>
              <a:off x="5028" y="740"/>
              <a:ext cx="158" cy="164"/>
            </a:xfrm>
            <a:custGeom>
              <a:avLst/>
              <a:gdLst>
                <a:gd name="T0" fmla="*/ 0 w 474"/>
                <a:gd name="T1" fmla="*/ 0 h 490"/>
                <a:gd name="T2" fmla="*/ 0 w 474"/>
                <a:gd name="T3" fmla="*/ 0 h 490"/>
                <a:gd name="T4" fmla="*/ 0 w 474"/>
                <a:gd name="T5" fmla="*/ 0 h 490"/>
                <a:gd name="T6" fmla="*/ 0 w 474"/>
                <a:gd name="T7" fmla="*/ 0 h 490"/>
                <a:gd name="T8" fmla="*/ 0 w 474"/>
                <a:gd name="T9" fmla="*/ 0 h 490"/>
                <a:gd name="T10" fmla="*/ 0 w 474"/>
                <a:gd name="T11" fmla="*/ 0 h 490"/>
                <a:gd name="T12" fmla="*/ 0 w 474"/>
                <a:gd name="T13" fmla="*/ 0 h 490"/>
                <a:gd name="T14" fmla="*/ 0 w 474"/>
                <a:gd name="T15" fmla="*/ 0 h 490"/>
                <a:gd name="T16" fmla="*/ 0 w 474"/>
                <a:gd name="T17" fmla="*/ 0 h 4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4"/>
                <a:gd name="T28" fmla="*/ 0 h 490"/>
                <a:gd name="T29" fmla="*/ 474 w 474"/>
                <a:gd name="T30" fmla="*/ 490 h 4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4" h="490">
                  <a:moveTo>
                    <a:pt x="139" y="490"/>
                  </a:moveTo>
                  <a:lnTo>
                    <a:pt x="0" y="248"/>
                  </a:lnTo>
                  <a:lnTo>
                    <a:pt x="423" y="0"/>
                  </a:lnTo>
                  <a:lnTo>
                    <a:pt x="474" y="284"/>
                  </a:lnTo>
                  <a:lnTo>
                    <a:pt x="371" y="335"/>
                  </a:lnTo>
                  <a:lnTo>
                    <a:pt x="358" y="154"/>
                  </a:lnTo>
                  <a:lnTo>
                    <a:pt x="139" y="257"/>
                  </a:lnTo>
                  <a:lnTo>
                    <a:pt x="207" y="464"/>
                  </a:lnTo>
                  <a:lnTo>
                    <a:pt x="139" y="490"/>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3" name="Freeform 23"/>
            <p:cNvSpPr>
              <a:spLocks/>
            </p:cNvSpPr>
            <p:nvPr/>
          </p:nvSpPr>
          <p:spPr bwMode="auto">
            <a:xfrm>
              <a:off x="4896" y="761"/>
              <a:ext cx="573" cy="501"/>
            </a:xfrm>
            <a:custGeom>
              <a:avLst/>
              <a:gdLst>
                <a:gd name="T0" fmla="*/ 0 w 1717"/>
                <a:gd name="T1" fmla="*/ 0 h 1502"/>
                <a:gd name="T2" fmla="*/ 0 w 1717"/>
                <a:gd name="T3" fmla="*/ 0 h 1502"/>
                <a:gd name="T4" fmla="*/ 0 w 1717"/>
                <a:gd name="T5" fmla="*/ 0 h 1502"/>
                <a:gd name="T6" fmla="*/ 0 w 1717"/>
                <a:gd name="T7" fmla="*/ 0 h 1502"/>
                <a:gd name="T8" fmla="*/ 0 w 1717"/>
                <a:gd name="T9" fmla="*/ 0 h 1502"/>
                <a:gd name="T10" fmla="*/ 0 w 1717"/>
                <a:gd name="T11" fmla="*/ 0 h 1502"/>
                <a:gd name="T12" fmla="*/ 0 w 1717"/>
                <a:gd name="T13" fmla="*/ 0 h 1502"/>
                <a:gd name="T14" fmla="*/ 0 60000 65536"/>
                <a:gd name="T15" fmla="*/ 0 60000 65536"/>
                <a:gd name="T16" fmla="*/ 0 60000 65536"/>
                <a:gd name="T17" fmla="*/ 0 60000 65536"/>
                <a:gd name="T18" fmla="*/ 0 60000 65536"/>
                <a:gd name="T19" fmla="*/ 0 60000 65536"/>
                <a:gd name="T20" fmla="*/ 0 60000 65536"/>
                <a:gd name="T21" fmla="*/ 0 w 1717"/>
                <a:gd name="T22" fmla="*/ 0 h 1502"/>
                <a:gd name="T23" fmla="*/ 1717 w 1717"/>
                <a:gd name="T24" fmla="*/ 1502 h 1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17" h="1502">
                  <a:moveTo>
                    <a:pt x="0" y="595"/>
                  </a:moveTo>
                  <a:lnTo>
                    <a:pt x="399" y="1386"/>
                  </a:lnTo>
                  <a:lnTo>
                    <a:pt x="709" y="1502"/>
                  </a:lnTo>
                  <a:lnTo>
                    <a:pt x="1717" y="971"/>
                  </a:lnTo>
                  <a:lnTo>
                    <a:pt x="1549" y="64"/>
                  </a:lnTo>
                  <a:lnTo>
                    <a:pt x="1162" y="0"/>
                  </a:lnTo>
                  <a:lnTo>
                    <a:pt x="0" y="59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4" name="Freeform 24"/>
            <p:cNvSpPr>
              <a:spLocks/>
            </p:cNvSpPr>
            <p:nvPr/>
          </p:nvSpPr>
          <p:spPr bwMode="auto">
            <a:xfrm>
              <a:off x="4942" y="789"/>
              <a:ext cx="414" cy="197"/>
            </a:xfrm>
            <a:custGeom>
              <a:avLst/>
              <a:gdLst>
                <a:gd name="T0" fmla="*/ 0 w 1243"/>
                <a:gd name="T1" fmla="*/ 0 h 591"/>
                <a:gd name="T2" fmla="*/ 0 w 1243"/>
                <a:gd name="T3" fmla="*/ 0 h 591"/>
                <a:gd name="T4" fmla="*/ 0 w 1243"/>
                <a:gd name="T5" fmla="*/ 0 h 591"/>
                <a:gd name="T6" fmla="*/ 0 w 1243"/>
                <a:gd name="T7" fmla="*/ 0 h 591"/>
                <a:gd name="T8" fmla="*/ 0 w 1243"/>
                <a:gd name="T9" fmla="*/ 0 h 591"/>
                <a:gd name="T10" fmla="*/ 0 60000 65536"/>
                <a:gd name="T11" fmla="*/ 0 60000 65536"/>
                <a:gd name="T12" fmla="*/ 0 60000 65536"/>
                <a:gd name="T13" fmla="*/ 0 60000 65536"/>
                <a:gd name="T14" fmla="*/ 0 60000 65536"/>
                <a:gd name="T15" fmla="*/ 0 w 1243"/>
                <a:gd name="T16" fmla="*/ 0 h 591"/>
                <a:gd name="T17" fmla="*/ 1243 w 1243"/>
                <a:gd name="T18" fmla="*/ 591 h 591"/>
              </a:gdLst>
              <a:ahLst/>
              <a:cxnLst>
                <a:cxn ang="T10">
                  <a:pos x="T0" y="T1"/>
                </a:cxn>
                <a:cxn ang="T11">
                  <a:pos x="T2" y="T3"/>
                </a:cxn>
                <a:cxn ang="T12">
                  <a:pos x="T4" y="T5"/>
                </a:cxn>
                <a:cxn ang="T13">
                  <a:pos x="T6" y="T7"/>
                </a:cxn>
                <a:cxn ang="T14">
                  <a:pos x="T8" y="T9"/>
                </a:cxn>
              </a:cxnLst>
              <a:rect l="T15" t="T16" r="T17" b="T18"/>
              <a:pathLst>
                <a:path w="1243" h="591">
                  <a:moveTo>
                    <a:pt x="0" y="531"/>
                  </a:moveTo>
                  <a:lnTo>
                    <a:pt x="1007" y="0"/>
                  </a:lnTo>
                  <a:lnTo>
                    <a:pt x="1243" y="48"/>
                  </a:lnTo>
                  <a:lnTo>
                    <a:pt x="326" y="591"/>
                  </a:lnTo>
                  <a:lnTo>
                    <a:pt x="0" y="53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5" name="Freeform 25"/>
            <p:cNvSpPr>
              <a:spLocks/>
            </p:cNvSpPr>
            <p:nvPr/>
          </p:nvSpPr>
          <p:spPr bwMode="auto">
            <a:xfrm>
              <a:off x="4960" y="1003"/>
              <a:ext cx="147" cy="207"/>
            </a:xfrm>
            <a:custGeom>
              <a:avLst/>
              <a:gdLst>
                <a:gd name="T0" fmla="*/ 0 w 440"/>
                <a:gd name="T1" fmla="*/ 0 h 622"/>
                <a:gd name="T2" fmla="*/ 0 w 440"/>
                <a:gd name="T3" fmla="*/ 0 h 622"/>
                <a:gd name="T4" fmla="*/ 0 w 440"/>
                <a:gd name="T5" fmla="*/ 0 h 622"/>
                <a:gd name="T6" fmla="*/ 0 w 440"/>
                <a:gd name="T7" fmla="*/ 0 h 622"/>
                <a:gd name="T8" fmla="*/ 0 w 440"/>
                <a:gd name="T9" fmla="*/ 0 h 622"/>
                <a:gd name="T10" fmla="*/ 0 60000 65536"/>
                <a:gd name="T11" fmla="*/ 0 60000 65536"/>
                <a:gd name="T12" fmla="*/ 0 60000 65536"/>
                <a:gd name="T13" fmla="*/ 0 60000 65536"/>
                <a:gd name="T14" fmla="*/ 0 60000 65536"/>
                <a:gd name="T15" fmla="*/ 0 w 440"/>
                <a:gd name="T16" fmla="*/ 0 h 622"/>
                <a:gd name="T17" fmla="*/ 440 w 440"/>
                <a:gd name="T18" fmla="*/ 622 h 622"/>
              </a:gdLst>
              <a:ahLst/>
              <a:cxnLst>
                <a:cxn ang="T10">
                  <a:pos x="T0" y="T1"/>
                </a:cxn>
                <a:cxn ang="T11">
                  <a:pos x="T2" y="T3"/>
                </a:cxn>
                <a:cxn ang="T12">
                  <a:pos x="T4" y="T5"/>
                </a:cxn>
                <a:cxn ang="T13">
                  <a:pos x="T6" y="T7"/>
                </a:cxn>
                <a:cxn ang="T14">
                  <a:pos x="T8" y="T9"/>
                </a:cxn>
              </a:cxnLst>
              <a:rect l="T15" t="T16" r="T17" b="T18"/>
              <a:pathLst>
                <a:path w="440" h="622">
                  <a:moveTo>
                    <a:pt x="0" y="0"/>
                  </a:moveTo>
                  <a:lnTo>
                    <a:pt x="246" y="531"/>
                  </a:lnTo>
                  <a:lnTo>
                    <a:pt x="440" y="622"/>
                  </a:lnTo>
                  <a:lnTo>
                    <a:pt x="233" y="5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6" name="Freeform 26"/>
            <p:cNvSpPr>
              <a:spLocks/>
            </p:cNvSpPr>
            <p:nvPr/>
          </p:nvSpPr>
          <p:spPr bwMode="auto">
            <a:xfrm>
              <a:off x="5085" y="835"/>
              <a:ext cx="340" cy="362"/>
            </a:xfrm>
            <a:custGeom>
              <a:avLst/>
              <a:gdLst>
                <a:gd name="T0" fmla="*/ 0 w 1021"/>
                <a:gd name="T1" fmla="*/ 0 h 1087"/>
                <a:gd name="T2" fmla="*/ 0 w 1021"/>
                <a:gd name="T3" fmla="*/ 0 h 1087"/>
                <a:gd name="T4" fmla="*/ 0 w 1021"/>
                <a:gd name="T5" fmla="*/ 0 h 1087"/>
                <a:gd name="T6" fmla="*/ 0 w 1021"/>
                <a:gd name="T7" fmla="*/ 0 h 1087"/>
                <a:gd name="T8" fmla="*/ 0 w 1021"/>
                <a:gd name="T9" fmla="*/ 0 h 1087"/>
                <a:gd name="T10" fmla="*/ 0 60000 65536"/>
                <a:gd name="T11" fmla="*/ 0 60000 65536"/>
                <a:gd name="T12" fmla="*/ 0 60000 65536"/>
                <a:gd name="T13" fmla="*/ 0 60000 65536"/>
                <a:gd name="T14" fmla="*/ 0 60000 65536"/>
                <a:gd name="T15" fmla="*/ 0 w 1021"/>
                <a:gd name="T16" fmla="*/ 0 h 1087"/>
                <a:gd name="T17" fmla="*/ 1021 w 1021"/>
                <a:gd name="T18" fmla="*/ 1087 h 1087"/>
              </a:gdLst>
              <a:ahLst/>
              <a:cxnLst>
                <a:cxn ang="T10">
                  <a:pos x="T0" y="T1"/>
                </a:cxn>
                <a:cxn ang="T11">
                  <a:pos x="T2" y="T3"/>
                </a:cxn>
                <a:cxn ang="T12">
                  <a:pos x="T4" y="T5"/>
                </a:cxn>
                <a:cxn ang="T13">
                  <a:pos x="T6" y="T7"/>
                </a:cxn>
                <a:cxn ang="T14">
                  <a:pos x="T8" y="T9"/>
                </a:cxn>
              </a:cxnLst>
              <a:rect l="T15" t="T16" r="T17" b="T18"/>
              <a:pathLst>
                <a:path w="1021" h="1087">
                  <a:moveTo>
                    <a:pt x="0" y="517"/>
                  </a:moveTo>
                  <a:lnTo>
                    <a:pt x="853" y="0"/>
                  </a:lnTo>
                  <a:lnTo>
                    <a:pt x="1021" y="672"/>
                  </a:lnTo>
                  <a:lnTo>
                    <a:pt x="182" y="1087"/>
                  </a:lnTo>
                  <a:lnTo>
                    <a:pt x="0" y="5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7" name="Freeform 27"/>
            <p:cNvSpPr>
              <a:spLocks/>
            </p:cNvSpPr>
            <p:nvPr/>
          </p:nvSpPr>
          <p:spPr bwMode="auto">
            <a:xfrm>
              <a:off x="5061" y="749"/>
              <a:ext cx="158" cy="164"/>
            </a:xfrm>
            <a:custGeom>
              <a:avLst/>
              <a:gdLst>
                <a:gd name="T0" fmla="*/ 0 w 475"/>
                <a:gd name="T1" fmla="*/ 0 h 491"/>
                <a:gd name="T2" fmla="*/ 0 w 475"/>
                <a:gd name="T3" fmla="*/ 0 h 491"/>
                <a:gd name="T4" fmla="*/ 0 w 475"/>
                <a:gd name="T5" fmla="*/ 0 h 491"/>
                <a:gd name="T6" fmla="*/ 0 w 475"/>
                <a:gd name="T7" fmla="*/ 0 h 491"/>
                <a:gd name="T8" fmla="*/ 0 w 475"/>
                <a:gd name="T9" fmla="*/ 0 h 491"/>
                <a:gd name="T10" fmla="*/ 0 w 475"/>
                <a:gd name="T11" fmla="*/ 0 h 491"/>
                <a:gd name="T12" fmla="*/ 0 w 475"/>
                <a:gd name="T13" fmla="*/ 0 h 491"/>
                <a:gd name="T14" fmla="*/ 0 w 475"/>
                <a:gd name="T15" fmla="*/ 0 h 491"/>
                <a:gd name="T16" fmla="*/ 0 w 475"/>
                <a:gd name="T17" fmla="*/ 0 h 4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5"/>
                <a:gd name="T28" fmla="*/ 0 h 491"/>
                <a:gd name="T29" fmla="*/ 475 w 475"/>
                <a:gd name="T30" fmla="*/ 491 h 4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5" h="491">
                  <a:moveTo>
                    <a:pt x="139" y="491"/>
                  </a:moveTo>
                  <a:lnTo>
                    <a:pt x="0" y="249"/>
                  </a:lnTo>
                  <a:lnTo>
                    <a:pt x="423" y="0"/>
                  </a:lnTo>
                  <a:lnTo>
                    <a:pt x="475" y="283"/>
                  </a:lnTo>
                  <a:lnTo>
                    <a:pt x="371" y="335"/>
                  </a:lnTo>
                  <a:lnTo>
                    <a:pt x="357" y="153"/>
                  </a:lnTo>
                  <a:lnTo>
                    <a:pt x="139" y="258"/>
                  </a:lnTo>
                  <a:lnTo>
                    <a:pt x="207" y="464"/>
                  </a:lnTo>
                  <a:lnTo>
                    <a:pt x="139" y="491"/>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8" name="Freeform 28"/>
            <p:cNvSpPr>
              <a:spLocks/>
            </p:cNvSpPr>
            <p:nvPr/>
          </p:nvSpPr>
          <p:spPr bwMode="auto">
            <a:xfrm>
              <a:off x="4973" y="783"/>
              <a:ext cx="375" cy="440"/>
            </a:xfrm>
            <a:custGeom>
              <a:avLst/>
              <a:gdLst>
                <a:gd name="T0" fmla="*/ 0 w 1124"/>
                <a:gd name="T1" fmla="*/ 0 h 1322"/>
                <a:gd name="T2" fmla="*/ 0 w 1124"/>
                <a:gd name="T3" fmla="*/ 0 h 1322"/>
                <a:gd name="T4" fmla="*/ 0 w 1124"/>
                <a:gd name="T5" fmla="*/ 0 h 1322"/>
                <a:gd name="T6" fmla="*/ 0 w 1124"/>
                <a:gd name="T7" fmla="*/ 0 h 1322"/>
                <a:gd name="T8" fmla="*/ 0 w 1124"/>
                <a:gd name="T9" fmla="*/ 0 h 1322"/>
                <a:gd name="T10" fmla="*/ 0 w 1124"/>
                <a:gd name="T11" fmla="*/ 0 h 1322"/>
                <a:gd name="T12" fmla="*/ 0 60000 65536"/>
                <a:gd name="T13" fmla="*/ 0 60000 65536"/>
                <a:gd name="T14" fmla="*/ 0 60000 65536"/>
                <a:gd name="T15" fmla="*/ 0 60000 65536"/>
                <a:gd name="T16" fmla="*/ 0 60000 65536"/>
                <a:gd name="T17" fmla="*/ 0 60000 65536"/>
                <a:gd name="T18" fmla="*/ 0 w 1124"/>
                <a:gd name="T19" fmla="*/ 0 h 1322"/>
                <a:gd name="T20" fmla="*/ 1124 w 1124"/>
                <a:gd name="T21" fmla="*/ 1322 h 1322"/>
              </a:gdLst>
              <a:ahLst/>
              <a:cxnLst>
                <a:cxn ang="T12">
                  <a:pos x="T0" y="T1"/>
                </a:cxn>
                <a:cxn ang="T13">
                  <a:pos x="T2" y="T3"/>
                </a:cxn>
                <a:cxn ang="T14">
                  <a:pos x="T4" y="T5"/>
                </a:cxn>
                <a:cxn ang="T15">
                  <a:pos x="T6" y="T7"/>
                </a:cxn>
                <a:cxn ang="T16">
                  <a:pos x="T8" y="T9"/>
                </a:cxn>
                <a:cxn ang="T17">
                  <a:pos x="T10" y="T11"/>
                </a:cxn>
              </a:cxnLst>
              <a:rect l="T18" t="T19" r="T20" b="T21"/>
              <a:pathLst>
                <a:path w="1124" h="1322">
                  <a:moveTo>
                    <a:pt x="1038" y="0"/>
                  </a:moveTo>
                  <a:lnTo>
                    <a:pt x="0" y="601"/>
                  </a:lnTo>
                  <a:lnTo>
                    <a:pt x="323" y="1322"/>
                  </a:lnTo>
                  <a:lnTo>
                    <a:pt x="82" y="631"/>
                  </a:lnTo>
                  <a:lnTo>
                    <a:pt x="1124" y="14"/>
                  </a:lnTo>
                  <a:lnTo>
                    <a:pt x="1038"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9" name="Rectangle 29"/>
            <p:cNvSpPr>
              <a:spLocks noChangeArrowheads="1"/>
            </p:cNvSpPr>
            <p:nvPr/>
          </p:nvSpPr>
          <p:spPr bwMode="auto">
            <a:xfrm>
              <a:off x="5253" y="927"/>
              <a:ext cx="112" cy="48"/>
            </a:xfrm>
            <a:prstGeom prst="rect">
              <a:avLst/>
            </a:prstGeom>
            <a:solidFill>
              <a:srgbClr val="000000"/>
            </a:solidFill>
            <a:ln w="9525">
              <a:solidFill>
                <a:schemeClr val="bg2"/>
              </a:solidFill>
              <a:miter lim="800000"/>
              <a:headEnd/>
              <a:tailEnd/>
            </a:ln>
          </p:spPr>
          <p:txBody>
            <a:bodyPr/>
            <a:lstStyle/>
            <a:p>
              <a:endParaRPr lang="en-US" dirty="0">
                <a:solidFill>
                  <a:srgbClr val="FFFF00"/>
                </a:solidFill>
                <a:ea typeface="ＭＳ Ｐゴシック" charset="0"/>
              </a:endParaRPr>
            </a:p>
          </p:txBody>
        </p:sp>
        <p:sp>
          <p:nvSpPr>
            <p:cNvPr id="30" name="Freeform 30"/>
            <p:cNvSpPr>
              <a:spLocks/>
            </p:cNvSpPr>
            <p:nvPr/>
          </p:nvSpPr>
          <p:spPr bwMode="auto">
            <a:xfrm>
              <a:off x="5137" y="1024"/>
              <a:ext cx="56" cy="104"/>
            </a:xfrm>
            <a:custGeom>
              <a:avLst/>
              <a:gdLst>
                <a:gd name="T0" fmla="*/ 0 w 167"/>
                <a:gd name="T1" fmla="*/ 0 h 312"/>
                <a:gd name="T2" fmla="*/ 0 w 167"/>
                <a:gd name="T3" fmla="*/ 0 h 312"/>
                <a:gd name="T4" fmla="*/ 0 w 167"/>
                <a:gd name="T5" fmla="*/ 0 h 312"/>
                <a:gd name="T6" fmla="*/ 0 w 167"/>
                <a:gd name="T7" fmla="*/ 0 h 312"/>
                <a:gd name="T8" fmla="*/ 0 w 167"/>
                <a:gd name="T9" fmla="*/ 0 h 312"/>
                <a:gd name="T10" fmla="*/ 0 w 167"/>
                <a:gd name="T11" fmla="*/ 0 h 312"/>
                <a:gd name="T12" fmla="*/ 0 w 167"/>
                <a:gd name="T13" fmla="*/ 0 h 312"/>
                <a:gd name="T14" fmla="*/ 0 w 167"/>
                <a:gd name="T15" fmla="*/ 0 h 312"/>
                <a:gd name="T16" fmla="*/ 0 w 167"/>
                <a:gd name="T17" fmla="*/ 0 h 312"/>
                <a:gd name="T18" fmla="*/ 0 w 167"/>
                <a:gd name="T19" fmla="*/ 0 h 312"/>
                <a:gd name="T20" fmla="*/ 0 w 167"/>
                <a:gd name="T21" fmla="*/ 0 h 312"/>
                <a:gd name="T22" fmla="*/ 0 w 167"/>
                <a:gd name="T23" fmla="*/ 0 h 312"/>
                <a:gd name="T24" fmla="*/ 0 w 167"/>
                <a:gd name="T25" fmla="*/ 0 h 312"/>
                <a:gd name="T26" fmla="*/ 0 w 167"/>
                <a:gd name="T27" fmla="*/ 0 h 312"/>
                <a:gd name="T28" fmla="*/ 0 w 167"/>
                <a:gd name="T29" fmla="*/ 0 h 312"/>
                <a:gd name="T30" fmla="*/ 0 w 167"/>
                <a:gd name="T31" fmla="*/ 0 h 312"/>
                <a:gd name="T32" fmla="*/ 0 w 167"/>
                <a:gd name="T33" fmla="*/ 0 h 312"/>
                <a:gd name="T34" fmla="*/ 0 w 167"/>
                <a:gd name="T35" fmla="*/ 0 h 312"/>
                <a:gd name="T36" fmla="*/ 0 w 167"/>
                <a:gd name="T37" fmla="*/ 0 h 312"/>
                <a:gd name="T38" fmla="*/ 0 w 167"/>
                <a:gd name="T39" fmla="*/ 0 h 312"/>
                <a:gd name="T40" fmla="*/ 0 w 167"/>
                <a:gd name="T41" fmla="*/ 0 h 312"/>
                <a:gd name="T42" fmla="*/ 0 w 167"/>
                <a:gd name="T43" fmla="*/ 0 h 312"/>
                <a:gd name="T44" fmla="*/ 0 w 167"/>
                <a:gd name="T45" fmla="*/ 0 h 312"/>
                <a:gd name="T46" fmla="*/ 0 w 167"/>
                <a:gd name="T47" fmla="*/ 0 h 312"/>
                <a:gd name="T48" fmla="*/ 0 w 167"/>
                <a:gd name="T49" fmla="*/ 0 h 312"/>
                <a:gd name="T50" fmla="*/ 0 w 167"/>
                <a:gd name="T51" fmla="*/ 0 h 312"/>
                <a:gd name="T52" fmla="*/ 0 w 167"/>
                <a:gd name="T53" fmla="*/ 0 h 312"/>
                <a:gd name="T54" fmla="*/ 0 w 167"/>
                <a:gd name="T55" fmla="*/ 0 h 312"/>
                <a:gd name="T56" fmla="*/ 0 w 167"/>
                <a:gd name="T57" fmla="*/ 0 h 312"/>
                <a:gd name="T58" fmla="*/ 0 w 167"/>
                <a:gd name="T59" fmla="*/ 0 h 312"/>
                <a:gd name="T60" fmla="*/ 0 w 167"/>
                <a:gd name="T61" fmla="*/ 0 h 312"/>
                <a:gd name="T62" fmla="*/ 0 w 167"/>
                <a:gd name="T63" fmla="*/ 0 h 312"/>
                <a:gd name="T64" fmla="*/ 0 w 167"/>
                <a:gd name="T65" fmla="*/ 0 h 3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7"/>
                <a:gd name="T100" fmla="*/ 0 h 312"/>
                <a:gd name="T101" fmla="*/ 167 w 167"/>
                <a:gd name="T102" fmla="*/ 312 h 3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7" h="312">
                  <a:moveTo>
                    <a:pt x="167" y="157"/>
                  </a:moveTo>
                  <a:lnTo>
                    <a:pt x="166" y="188"/>
                  </a:lnTo>
                  <a:lnTo>
                    <a:pt x="161" y="216"/>
                  </a:lnTo>
                  <a:lnTo>
                    <a:pt x="152" y="243"/>
                  </a:lnTo>
                  <a:lnTo>
                    <a:pt x="143" y="266"/>
                  </a:lnTo>
                  <a:lnTo>
                    <a:pt x="130" y="285"/>
                  </a:lnTo>
                  <a:lnTo>
                    <a:pt x="116" y="300"/>
                  </a:lnTo>
                  <a:lnTo>
                    <a:pt x="100" y="309"/>
                  </a:lnTo>
                  <a:lnTo>
                    <a:pt x="84" y="312"/>
                  </a:lnTo>
                  <a:lnTo>
                    <a:pt x="67" y="309"/>
                  </a:lnTo>
                  <a:lnTo>
                    <a:pt x="51" y="300"/>
                  </a:lnTo>
                  <a:lnTo>
                    <a:pt x="38" y="285"/>
                  </a:lnTo>
                  <a:lnTo>
                    <a:pt x="24" y="266"/>
                  </a:lnTo>
                  <a:lnTo>
                    <a:pt x="15" y="243"/>
                  </a:lnTo>
                  <a:lnTo>
                    <a:pt x="6" y="216"/>
                  </a:lnTo>
                  <a:lnTo>
                    <a:pt x="2" y="188"/>
                  </a:lnTo>
                  <a:lnTo>
                    <a:pt x="0" y="157"/>
                  </a:lnTo>
                  <a:lnTo>
                    <a:pt x="2" y="125"/>
                  </a:lnTo>
                  <a:lnTo>
                    <a:pt x="6" y="96"/>
                  </a:lnTo>
                  <a:lnTo>
                    <a:pt x="15" y="69"/>
                  </a:lnTo>
                  <a:lnTo>
                    <a:pt x="24" y="46"/>
                  </a:lnTo>
                  <a:lnTo>
                    <a:pt x="38" y="27"/>
                  </a:lnTo>
                  <a:lnTo>
                    <a:pt x="51" y="12"/>
                  </a:lnTo>
                  <a:lnTo>
                    <a:pt x="67" y="3"/>
                  </a:lnTo>
                  <a:lnTo>
                    <a:pt x="84" y="0"/>
                  </a:lnTo>
                  <a:lnTo>
                    <a:pt x="100" y="3"/>
                  </a:lnTo>
                  <a:lnTo>
                    <a:pt x="116" y="12"/>
                  </a:lnTo>
                  <a:lnTo>
                    <a:pt x="130" y="27"/>
                  </a:lnTo>
                  <a:lnTo>
                    <a:pt x="143" y="46"/>
                  </a:lnTo>
                  <a:lnTo>
                    <a:pt x="152" y="69"/>
                  </a:lnTo>
                  <a:lnTo>
                    <a:pt x="161" y="96"/>
                  </a:lnTo>
                  <a:lnTo>
                    <a:pt x="166" y="125"/>
                  </a:lnTo>
                  <a:lnTo>
                    <a:pt x="167" y="157"/>
                  </a:lnTo>
                  <a:close/>
                </a:path>
              </a:pathLst>
            </a:custGeom>
            <a:solidFill>
              <a:srgbClr val="000000"/>
            </a:solidFill>
            <a:ln w="9525">
              <a:solidFill>
                <a:schemeClr val="bg2"/>
              </a:solidFill>
              <a:round/>
              <a:headEnd/>
              <a:tailEnd/>
            </a:ln>
          </p:spPr>
          <p:txBody>
            <a:bodyPr/>
            <a:lstStyle/>
            <a:p>
              <a:endParaRPr lang="en-US" dirty="0">
                <a:solidFill>
                  <a:srgbClr val="FFFF00"/>
                </a:solidFill>
                <a:ea typeface="ＭＳ Ｐゴシック" charset="0"/>
              </a:endParaRPr>
            </a:p>
          </p:txBody>
        </p:sp>
        <p:sp>
          <p:nvSpPr>
            <p:cNvPr id="31" name="Freeform 31"/>
            <p:cNvSpPr>
              <a:spLocks/>
            </p:cNvSpPr>
            <p:nvPr/>
          </p:nvSpPr>
          <p:spPr bwMode="auto">
            <a:xfrm>
              <a:off x="5220" y="1006"/>
              <a:ext cx="178" cy="84"/>
            </a:xfrm>
            <a:custGeom>
              <a:avLst/>
              <a:gdLst>
                <a:gd name="T0" fmla="*/ 0 w 532"/>
                <a:gd name="T1" fmla="*/ 0 h 253"/>
                <a:gd name="T2" fmla="*/ 0 w 532"/>
                <a:gd name="T3" fmla="*/ 0 h 253"/>
                <a:gd name="T4" fmla="*/ 0 w 532"/>
                <a:gd name="T5" fmla="*/ 0 h 253"/>
                <a:gd name="T6" fmla="*/ 0 w 532"/>
                <a:gd name="T7" fmla="*/ 0 h 253"/>
                <a:gd name="T8" fmla="*/ 0 w 532"/>
                <a:gd name="T9" fmla="*/ 0 h 253"/>
                <a:gd name="T10" fmla="*/ 0 w 532"/>
                <a:gd name="T11" fmla="*/ 0 h 253"/>
                <a:gd name="T12" fmla="*/ 0 w 532"/>
                <a:gd name="T13" fmla="*/ 0 h 253"/>
                <a:gd name="T14" fmla="*/ 0 w 532"/>
                <a:gd name="T15" fmla="*/ 0 h 253"/>
                <a:gd name="T16" fmla="*/ 0 w 532"/>
                <a:gd name="T17" fmla="*/ 0 h 253"/>
                <a:gd name="T18" fmla="*/ 0 w 532"/>
                <a:gd name="T19" fmla="*/ 0 h 253"/>
                <a:gd name="T20" fmla="*/ 0 w 532"/>
                <a:gd name="T21" fmla="*/ 0 h 253"/>
                <a:gd name="T22" fmla="*/ 0 w 532"/>
                <a:gd name="T23" fmla="*/ 0 h 253"/>
                <a:gd name="T24" fmla="*/ 0 w 532"/>
                <a:gd name="T25" fmla="*/ 0 h 253"/>
                <a:gd name="T26" fmla="*/ 0 w 532"/>
                <a:gd name="T27" fmla="*/ 0 h 253"/>
                <a:gd name="T28" fmla="*/ 0 w 532"/>
                <a:gd name="T29" fmla="*/ 0 h 253"/>
                <a:gd name="T30" fmla="*/ 0 w 532"/>
                <a:gd name="T31" fmla="*/ 0 h 253"/>
                <a:gd name="T32" fmla="*/ 0 w 532"/>
                <a:gd name="T33" fmla="*/ 0 h 253"/>
                <a:gd name="T34" fmla="*/ 0 w 532"/>
                <a:gd name="T35" fmla="*/ 0 h 253"/>
                <a:gd name="T36" fmla="*/ 0 w 532"/>
                <a:gd name="T37" fmla="*/ 0 h 253"/>
                <a:gd name="T38" fmla="*/ 0 w 532"/>
                <a:gd name="T39" fmla="*/ 0 h 253"/>
                <a:gd name="T40" fmla="*/ 0 w 532"/>
                <a:gd name="T41" fmla="*/ 0 h 253"/>
                <a:gd name="T42" fmla="*/ 0 w 532"/>
                <a:gd name="T43" fmla="*/ 0 h 253"/>
                <a:gd name="T44" fmla="*/ 0 w 532"/>
                <a:gd name="T45" fmla="*/ 0 h 253"/>
                <a:gd name="T46" fmla="*/ 0 w 532"/>
                <a:gd name="T47" fmla="*/ 0 h 253"/>
                <a:gd name="T48" fmla="*/ 0 w 532"/>
                <a:gd name="T49" fmla="*/ 0 h 253"/>
                <a:gd name="T50" fmla="*/ 0 w 532"/>
                <a:gd name="T51" fmla="*/ 0 h 253"/>
                <a:gd name="T52" fmla="*/ 0 w 532"/>
                <a:gd name="T53" fmla="*/ 0 h 253"/>
                <a:gd name="T54" fmla="*/ 0 w 532"/>
                <a:gd name="T55" fmla="*/ 0 h 253"/>
                <a:gd name="T56" fmla="*/ 0 w 532"/>
                <a:gd name="T57" fmla="*/ 0 h 253"/>
                <a:gd name="T58" fmla="*/ 0 w 532"/>
                <a:gd name="T59" fmla="*/ 0 h 253"/>
                <a:gd name="T60" fmla="*/ 0 w 532"/>
                <a:gd name="T61" fmla="*/ 0 h 253"/>
                <a:gd name="T62" fmla="*/ 0 w 532"/>
                <a:gd name="T63" fmla="*/ 0 h 253"/>
                <a:gd name="T64" fmla="*/ 0 w 532"/>
                <a:gd name="T65" fmla="*/ 0 h 253"/>
                <a:gd name="T66" fmla="*/ 0 w 532"/>
                <a:gd name="T67" fmla="*/ 0 h 253"/>
                <a:gd name="T68" fmla="*/ 0 w 532"/>
                <a:gd name="T69" fmla="*/ 0 h 253"/>
                <a:gd name="T70" fmla="*/ 0 w 532"/>
                <a:gd name="T71" fmla="*/ 0 h 253"/>
                <a:gd name="T72" fmla="*/ 0 w 532"/>
                <a:gd name="T73" fmla="*/ 0 h 2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32"/>
                <a:gd name="T112" fmla="*/ 0 h 253"/>
                <a:gd name="T113" fmla="*/ 532 w 532"/>
                <a:gd name="T114" fmla="*/ 253 h 25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32" h="253">
                  <a:moveTo>
                    <a:pt x="531" y="64"/>
                  </a:moveTo>
                  <a:lnTo>
                    <a:pt x="532" y="82"/>
                  </a:lnTo>
                  <a:lnTo>
                    <a:pt x="532" y="98"/>
                  </a:lnTo>
                  <a:lnTo>
                    <a:pt x="528" y="113"/>
                  </a:lnTo>
                  <a:lnTo>
                    <a:pt x="520" y="128"/>
                  </a:lnTo>
                  <a:lnTo>
                    <a:pt x="511" y="142"/>
                  </a:lnTo>
                  <a:lnTo>
                    <a:pt x="499" y="152"/>
                  </a:lnTo>
                  <a:lnTo>
                    <a:pt x="484" y="159"/>
                  </a:lnTo>
                  <a:lnTo>
                    <a:pt x="468" y="165"/>
                  </a:lnTo>
                  <a:lnTo>
                    <a:pt x="103" y="252"/>
                  </a:lnTo>
                  <a:lnTo>
                    <a:pt x="87" y="253"/>
                  </a:lnTo>
                  <a:lnTo>
                    <a:pt x="70" y="253"/>
                  </a:lnTo>
                  <a:lnTo>
                    <a:pt x="54" y="249"/>
                  </a:lnTo>
                  <a:lnTo>
                    <a:pt x="41" y="242"/>
                  </a:lnTo>
                  <a:lnTo>
                    <a:pt x="27" y="231"/>
                  </a:lnTo>
                  <a:lnTo>
                    <a:pt x="17" y="219"/>
                  </a:lnTo>
                  <a:lnTo>
                    <a:pt x="8" y="206"/>
                  </a:lnTo>
                  <a:lnTo>
                    <a:pt x="2" y="189"/>
                  </a:lnTo>
                  <a:lnTo>
                    <a:pt x="0" y="173"/>
                  </a:lnTo>
                  <a:lnTo>
                    <a:pt x="0" y="157"/>
                  </a:lnTo>
                  <a:lnTo>
                    <a:pt x="5" y="140"/>
                  </a:lnTo>
                  <a:lnTo>
                    <a:pt x="12" y="125"/>
                  </a:lnTo>
                  <a:lnTo>
                    <a:pt x="23" y="113"/>
                  </a:lnTo>
                  <a:lnTo>
                    <a:pt x="35" y="101"/>
                  </a:lnTo>
                  <a:lnTo>
                    <a:pt x="48" y="94"/>
                  </a:lnTo>
                  <a:lnTo>
                    <a:pt x="64" y="88"/>
                  </a:lnTo>
                  <a:lnTo>
                    <a:pt x="429" y="1"/>
                  </a:lnTo>
                  <a:lnTo>
                    <a:pt x="447" y="0"/>
                  </a:lnTo>
                  <a:lnTo>
                    <a:pt x="464" y="0"/>
                  </a:lnTo>
                  <a:lnTo>
                    <a:pt x="478" y="4"/>
                  </a:lnTo>
                  <a:lnTo>
                    <a:pt x="493" y="12"/>
                  </a:lnTo>
                  <a:lnTo>
                    <a:pt x="507" y="22"/>
                  </a:lnTo>
                  <a:lnTo>
                    <a:pt x="517" y="34"/>
                  </a:lnTo>
                  <a:lnTo>
                    <a:pt x="525" y="48"/>
                  </a:lnTo>
                  <a:lnTo>
                    <a:pt x="531" y="64"/>
                  </a:lnTo>
                  <a:close/>
                </a:path>
              </a:pathLst>
            </a:custGeom>
            <a:solidFill>
              <a:schemeClr val="bg2"/>
            </a:solidFill>
            <a:ln w="9525">
              <a:solidFill>
                <a:schemeClr val="bg2"/>
              </a:solidFill>
              <a:round/>
              <a:headEnd/>
              <a:tailEnd/>
            </a:ln>
          </p:spPr>
          <p:txBody>
            <a:bodyPr/>
            <a:lstStyle/>
            <a:p>
              <a:endParaRPr lang="en-US" dirty="0">
                <a:solidFill>
                  <a:srgbClr val="FFFF00"/>
                </a:solidFill>
                <a:ea typeface="ＭＳ Ｐゴシック" charset="0"/>
              </a:endParaRPr>
            </a:p>
          </p:txBody>
        </p:sp>
        <p:sp>
          <p:nvSpPr>
            <p:cNvPr id="32" name="Rectangle 32"/>
            <p:cNvSpPr>
              <a:spLocks noChangeArrowheads="1"/>
            </p:cNvSpPr>
            <p:nvPr/>
          </p:nvSpPr>
          <p:spPr bwMode="auto">
            <a:xfrm>
              <a:off x="5264" y="936"/>
              <a:ext cx="91" cy="30"/>
            </a:xfrm>
            <a:prstGeom prst="rect">
              <a:avLst/>
            </a:prstGeom>
            <a:solidFill>
              <a:srgbClr val="BFDDFF"/>
            </a:solidFill>
            <a:ln w="9525">
              <a:solidFill>
                <a:schemeClr val="bg2"/>
              </a:solidFill>
              <a:miter lim="800000"/>
              <a:headEnd/>
              <a:tailEnd/>
            </a:ln>
          </p:spPr>
          <p:txBody>
            <a:bodyPr/>
            <a:lstStyle/>
            <a:p>
              <a:endParaRPr lang="en-US" dirty="0">
                <a:solidFill>
                  <a:srgbClr val="FFFF00"/>
                </a:solidFill>
                <a:ea typeface="ＭＳ Ｐゴシック" charset="0"/>
              </a:endParaRPr>
            </a:p>
          </p:txBody>
        </p:sp>
        <p:sp>
          <p:nvSpPr>
            <p:cNvPr id="33" name="Freeform 33"/>
            <p:cNvSpPr>
              <a:spLocks/>
            </p:cNvSpPr>
            <p:nvPr/>
          </p:nvSpPr>
          <p:spPr bwMode="auto">
            <a:xfrm>
              <a:off x="5238" y="1021"/>
              <a:ext cx="145" cy="54"/>
            </a:xfrm>
            <a:custGeom>
              <a:avLst/>
              <a:gdLst>
                <a:gd name="T0" fmla="*/ 0 w 434"/>
                <a:gd name="T1" fmla="*/ 0 h 160"/>
                <a:gd name="T2" fmla="*/ 0 w 434"/>
                <a:gd name="T3" fmla="*/ 0 h 160"/>
                <a:gd name="T4" fmla="*/ 0 w 434"/>
                <a:gd name="T5" fmla="*/ 0 h 160"/>
                <a:gd name="T6" fmla="*/ 0 w 434"/>
                <a:gd name="T7" fmla="*/ 0 h 160"/>
                <a:gd name="T8" fmla="*/ 0 w 434"/>
                <a:gd name="T9" fmla="*/ 0 h 160"/>
                <a:gd name="T10" fmla="*/ 0 w 434"/>
                <a:gd name="T11" fmla="*/ 0 h 160"/>
                <a:gd name="T12" fmla="*/ 0 w 434"/>
                <a:gd name="T13" fmla="*/ 0 h 160"/>
                <a:gd name="T14" fmla="*/ 0 w 434"/>
                <a:gd name="T15" fmla="*/ 0 h 160"/>
                <a:gd name="T16" fmla="*/ 0 w 434"/>
                <a:gd name="T17" fmla="*/ 0 h 160"/>
                <a:gd name="T18" fmla="*/ 0 w 434"/>
                <a:gd name="T19" fmla="*/ 0 h 160"/>
                <a:gd name="T20" fmla="*/ 0 w 434"/>
                <a:gd name="T21" fmla="*/ 0 h 160"/>
                <a:gd name="T22" fmla="*/ 0 w 434"/>
                <a:gd name="T23" fmla="*/ 0 h 160"/>
                <a:gd name="T24" fmla="*/ 0 w 434"/>
                <a:gd name="T25" fmla="*/ 0 h 160"/>
                <a:gd name="T26" fmla="*/ 0 w 434"/>
                <a:gd name="T27" fmla="*/ 0 h 160"/>
                <a:gd name="T28" fmla="*/ 0 w 434"/>
                <a:gd name="T29" fmla="*/ 0 h 160"/>
                <a:gd name="T30" fmla="*/ 0 w 434"/>
                <a:gd name="T31" fmla="*/ 0 h 160"/>
                <a:gd name="T32" fmla="*/ 0 w 434"/>
                <a:gd name="T33" fmla="*/ 0 h 160"/>
                <a:gd name="T34" fmla="*/ 0 w 434"/>
                <a:gd name="T35" fmla="*/ 0 h 160"/>
                <a:gd name="T36" fmla="*/ 0 w 434"/>
                <a:gd name="T37" fmla="*/ 0 h 160"/>
                <a:gd name="T38" fmla="*/ 0 w 434"/>
                <a:gd name="T39" fmla="*/ 0 h 160"/>
                <a:gd name="T40" fmla="*/ 0 w 434"/>
                <a:gd name="T41" fmla="*/ 0 h 160"/>
                <a:gd name="T42" fmla="*/ 0 w 434"/>
                <a:gd name="T43" fmla="*/ 0 h 160"/>
                <a:gd name="T44" fmla="*/ 0 w 434"/>
                <a:gd name="T45" fmla="*/ 0 h 160"/>
                <a:gd name="T46" fmla="*/ 0 w 434"/>
                <a:gd name="T47" fmla="*/ 0 h 160"/>
                <a:gd name="T48" fmla="*/ 0 w 434"/>
                <a:gd name="T49" fmla="*/ 0 h 160"/>
                <a:gd name="T50" fmla="*/ 0 w 434"/>
                <a:gd name="T51" fmla="*/ 0 h 160"/>
                <a:gd name="T52" fmla="*/ 0 w 434"/>
                <a:gd name="T53" fmla="*/ 0 h 160"/>
                <a:gd name="T54" fmla="*/ 0 w 434"/>
                <a:gd name="T55" fmla="*/ 0 h 160"/>
                <a:gd name="T56" fmla="*/ 0 w 434"/>
                <a:gd name="T57" fmla="*/ 0 h 160"/>
                <a:gd name="T58" fmla="*/ 0 w 434"/>
                <a:gd name="T59" fmla="*/ 0 h 160"/>
                <a:gd name="T60" fmla="*/ 0 w 434"/>
                <a:gd name="T61" fmla="*/ 0 h 160"/>
                <a:gd name="T62" fmla="*/ 0 w 434"/>
                <a:gd name="T63" fmla="*/ 0 h 160"/>
                <a:gd name="T64" fmla="*/ 0 w 434"/>
                <a:gd name="T65" fmla="*/ 0 h 160"/>
                <a:gd name="T66" fmla="*/ 0 w 434"/>
                <a:gd name="T67" fmla="*/ 0 h 160"/>
                <a:gd name="T68" fmla="*/ 0 w 434"/>
                <a:gd name="T69" fmla="*/ 0 h 160"/>
                <a:gd name="T70" fmla="*/ 0 w 434"/>
                <a:gd name="T71" fmla="*/ 0 h 160"/>
                <a:gd name="T72" fmla="*/ 0 w 434"/>
                <a:gd name="T73" fmla="*/ 0 h 1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34"/>
                <a:gd name="T112" fmla="*/ 0 h 160"/>
                <a:gd name="T113" fmla="*/ 434 w 434"/>
                <a:gd name="T114" fmla="*/ 160 h 1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34" h="160">
                  <a:moveTo>
                    <a:pt x="433" y="28"/>
                  </a:moveTo>
                  <a:lnTo>
                    <a:pt x="434" y="37"/>
                  </a:lnTo>
                  <a:lnTo>
                    <a:pt x="431" y="46"/>
                  </a:lnTo>
                  <a:lnTo>
                    <a:pt x="427" y="54"/>
                  </a:lnTo>
                  <a:lnTo>
                    <a:pt x="421" y="63"/>
                  </a:lnTo>
                  <a:lnTo>
                    <a:pt x="412" y="70"/>
                  </a:lnTo>
                  <a:lnTo>
                    <a:pt x="402" y="76"/>
                  </a:lnTo>
                  <a:lnTo>
                    <a:pt x="390" y="82"/>
                  </a:lnTo>
                  <a:lnTo>
                    <a:pt x="376" y="85"/>
                  </a:lnTo>
                  <a:lnTo>
                    <a:pt x="77" y="157"/>
                  </a:lnTo>
                  <a:lnTo>
                    <a:pt x="64" y="160"/>
                  </a:lnTo>
                  <a:lnTo>
                    <a:pt x="50" y="160"/>
                  </a:lnTo>
                  <a:lnTo>
                    <a:pt x="38" y="158"/>
                  </a:lnTo>
                  <a:lnTo>
                    <a:pt x="26" y="155"/>
                  </a:lnTo>
                  <a:lnTo>
                    <a:pt x="17" y="151"/>
                  </a:lnTo>
                  <a:lnTo>
                    <a:pt x="9" y="145"/>
                  </a:lnTo>
                  <a:lnTo>
                    <a:pt x="3" y="139"/>
                  </a:lnTo>
                  <a:lnTo>
                    <a:pt x="0" y="130"/>
                  </a:lnTo>
                  <a:lnTo>
                    <a:pt x="0" y="121"/>
                  </a:lnTo>
                  <a:lnTo>
                    <a:pt x="1" y="113"/>
                  </a:lnTo>
                  <a:lnTo>
                    <a:pt x="6" y="105"/>
                  </a:lnTo>
                  <a:lnTo>
                    <a:pt x="13" y="97"/>
                  </a:lnTo>
                  <a:lnTo>
                    <a:pt x="22" y="90"/>
                  </a:lnTo>
                  <a:lnTo>
                    <a:pt x="32" y="82"/>
                  </a:lnTo>
                  <a:lnTo>
                    <a:pt x="44" y="78"/>
                  </a:lnTo>
                  <a:lnTo>
                    <a:pt x="58" y="73"/>
                  </a:lnTo>
                  <a:lnTo>
                    <a:pt x="357" y="3"/>
                  </a:lnTo>
                  <a:lnTo>
                    <a:pt x="370" y="0"/>
                  </a:lnTo>
                  <a:lnTo>
                    <a:pt x="384" y="0"/>
                  </a:lnTo>
                  <a:lnTo>
                    <a:pt x="396" y="2"/>
                  </a:lnTo>
                  <a:lnTo>
                    <a:pt x="406" y="5"/>
                  </a:lnTo>
                  <a:lnTo>
                    <a:pt x="415" y="8"/>
                  </a:lnTo>
                  <a:lnTo>
                    <a:pt x="424" y="14"/>
                  </a:lnTo>
                  <a:lnTo>
                    <a:pt x="430" y="21"/>
                  </a:lnTo>
                  <a:lnTo>
                    <a:pt x="433" y="28"/>
                  </a:lnTo>
                  <a:close/>
                </a:path>
              </a:pathLst>
            </a:custGeom>
            <a:solidFill>
              <a:srgbClr val="FFBFDD"/>
            </a:solidFill>
            <a:ln w="9525">
              <a:solidFill>
                <a:schemeClr val="bg2"/>
              </a:solidFill>
              <a:round/>
              <a:headEnd/>
              <a:tailEnd/>
            </a:ln>
          </p:spPr>
          <p:txBody>
            <a:bodyPr/>
            <a:lstStyle/>
            <a:p>
              <a:endParaRPr lang="en-US" dirty="0">
                <a:solidFill>
                  <a:srgbClr val="FFFF00"/>
                </a:solidFill>
                <a:ea typeface="ＭＳ Ｐゴシック" charset="0"/>
              </a:endParaRPr>
            </a:p>
          </p:txBody>
        </p:sp>
        <p:sp>
          <p:nvSpPr>
            <p:cNvPr id="34" name="Freeform 34"/>
            <p:cNvSpPr>
              <a:spLocks/>
            </p:cNvSpPr>
            <p:nvPr/>
          </p:nvSpPr>
          <p:spPr bwMode="auto">
            <a:xfrm>
              <a:off x="5142" y="1033"/>
              <a:ext cx="45" cy="83"/>
            </a:xfrm>
            <a:custGeom>
              <a:avLst/>
              <a:gdLst>
                <a:gd name="T0" fmla="*/ 0 w 135"/>
                <a:gd name="T1" fmla="*/ 0 h 249"/>
                <a:gd name="T2" fmla="*/ 0 w 135"/>
                <a:gd name="T3" fmla="*/ 0 h 249"/>
                <a:gd name="T4" fmla="*/ 0 w 135"/>
                <a:gd name="T5" fmla="*/ 0 h 249"/>
                <a:gd name="T6" fmla="*/ 0 w 135"/>
                <a:gd name="T7" fmla="*/ 0 h 249"/>
                <a:gd name="T8" fmla="*/ 0 w 135"/>
                <a:gd name="T9" fmla="*/ 0 h 249"/>
                <a:gd name="T10" fmla="*/ 0 w 135"/>
                <a:gd name="T11" fmla="*/ 0 h 249"/>
                <a:gd name="T12" fmla="*/ 0 w 135"/>
                <a:gd name="T13" fmla="*/ 0 h 249"/>
                <a:gd name="T14" fmla="*/ 0 w 135"/>
                <a:gd name="T15" fmla="*/ 0 h 249"/>
                <a:gd name="T16" fmla="*/ 0 w 135"/>
                <a:gd name="T17" fmla="*/ 0 h 249"/>
                <a:gd name="T18" fmla="*/ 0 w 135"/>
                <a:gd name="T19" fmla="*/ 0 h 249"/>
                <a:gd name="T20" fmla="*/ 0 w 135"/>
                <a:gd name="T21" fmla="*/ 0 h 249"/>
                <a:gd name="T22" fmla="*/ 0 w 135"/>
                <a:gd name="T23" fmla="*/ 0 h 249"/>
                <a:gd name="T24" fmla="*/ 0 w 135"/>
                <a:gd name="T25" fmla="*/ 0 h 249"/>
                <a:gd name="T26" fmla="*/ 0 w 135"/>
                <a:gd name="T27" fmla="*/ 0 h 249"/>
                <a:gd name="T28" fmla="*/ 0 w 135"/>
                <a:gd name="T29" fmla="*/ 0 h 249"/>
                <a:gd name="T30" fmla="*/ 0 w 135"/>
                <a:gd name="T31" fmla="*/ 0 h 249"/>
                <a:gd name="T32" fmla="*/ 0 w 135"/>
                <a:gd name="T33" fmla="*/ 0 h 249"/>
                <a:gd name="T34" fmla="*/ 0 w 135"/>
                <a:gd name="T35" fmla="*/ 0 h 249"/>
                <a:gd name="T36" fmla="*/ 0 w 135"/>
                <a:gd name="T37" fmla="*/ 0 h 249"/>
                <a:gd name="T38" fmla="*/ 0 w 135"/>
                <a:gd name="T39" fmla="*/ 0 h 249"/>
                <a:gd name="T40" fmla="*/ 0 w 135"/>
                <a:gd name="T41" fmla="*/ 0 h 249"/>
                <a:gd name="T42" fmla="*/ 0 w 135"/>
                <a:gd name="T43" fmla="*/ 0 h 249"/>
                <a:gd name="T44" fmla="*/ 0 w 135"/>
                <a:gd name="T45" fmla="*/ 0 h 249"/>
                <a:gd name="T46" fmla="*/ 0 w 135"/>
                <a:gd name="T47" fmla="*/ 0 h 249"/>
                <a:gd name="T48" fmla="*/ 0 w 135"/>
                <a:gd name="T49" fmla="*/ 0 h 249"/>
                <a:gd name="T50" fmla="*/ 0 w 135"/>
                <a:gd name="T51" fmla="*/ 0 h 249"/>
                <a:gd name="T52" fmla="*/ 0 w 135"/>
                <a:gd name="T53" fmla="*/ 0 h 249"/>
                <a:gd name="T54" fmla="*/ 0 w 135"/>
                <a:gd name="T55" fmla="*/ 0 h 249"/>
                <a:gd name="T56" fmla="*/ 0 w 135"/>
                <a:gd name="T57" fmla="*/ 0 h 249"/>
                <a:gd name="T58" fmla="*/ 0 w 135"/>
                <a:gd name="T59" fmla="*/ 0 h 249"/>
                <a:gd name="T60" fmla="*/ 0 w 135"/>
                <a:gd name="T61" fmla="*/ 0 h 249"/>
                <a:gd name="T62" fmla="*/ 0 w 135"/>
                <a:gd name="T63" fmla="*/ 0 h 249"/>
                <a:gd name="T64" fmla="*/ 0 w 135"/>
                <a:gd name="T65" fmla="*/ 0 h 2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5"/>
                <a:gd name="T100" fmla="*/ 0 h 249"/>
                <a:gd name="T101" fmla="*/ 135 w 135"/>
                <a:gd name="T102" fmla="*/ 249 h 2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5" h="249">
                  <a:moveTo>
                    <a:pt x="135" y="125"/>
                  </a:moveTo>
                  <a:lnTo>
                    <a:pt x="134" y="151"/>
                  </a:lnTo>
                  <a:lnTo>
                    <a:pt x="129" y="173"/>
                  </a:lnTo>
                  <a:lnTo>
                    <a:pt x="123" y="194"/>
                  </a:lnTo>
                  <a:lnTo>
                    <a:pt x="116" y="213"/>
                  </a:lnTo>
                  <a:lnTo>
                    <a:pt x="105" y="228"/>
                  </a:lnTo>
                  <a:lnTo>
                    <a:pt x="95" y="239"/>
                  </a:lnTo>
                  <a:lnTo>
                    <a:pt x="82" y="246"/>
                  </a:lnTo>
                  <a:lnTo>
                    <a:pt x="68" y="249"/>
                  </a:lnTo>
                  <a:lnTo>
                    <a:pt x="55" y="246"/>
                  </a:lnTo>
                  <a:lnTo>
                    <a:pt x="41" y="239"/>
                  </a:lnTo>
                  <a:lnTo>
                    <a:pt x="30" y="228"/>
                  </a:lnTo>
                  <a:lnTo>
                    <a:pt x="21" y="213"/>
                  </a:lnTo>
                  <a:lnTo>
                    <a:pt x="12" y="194"/>
                  </a:lnTo>
                  <a:lnTo>
                    <a:pt x="6" y="173"/>
                  </a:lnTo>
                  <a:lnTo>
                    <a:pt x="1" y="151"/>
                  </a:lnTo>
                  <a:lnTo>
                    <a:pt x="0" y="125"/>
                  </a:lnTo>
                  <a:lnTo>
                    <a:pt x="1" y="100"/>
                  </a:lnTo>
                  <a:lnTo>
                    <a:pt x="6" y="76"/>
                  </a:lnTo>
                  <a:lnTo>
                    <a:pt x="12" y="55"/>
                  </a:lnTo>
                  <a:lnTo>
                    <a:pt x="21" y="37"/>
                  </a:lnTo>
                  <a:lnTo>
                    <a:pt x="30" y="21"/>
                  </a:lnTo>
                  <a:lnTo>
                    <a:pt x="41" y="10"/>
                  </a:lnTo>
                  <a:lnTo>
                    <a:pt x="55" y="3"/>
                  </a:lnTo>
                  <a:lnTo>
                    <a:pt x="68" y="0"/>
                  </a:lnTo>
                  <a:lnTo>
                    <a:pt x="82" y="3"/>
                  </a:lnTo>
                  <a:lnTo>
                    <a:pt x="95" y="10"/>
                  </a:lnTo>
                  <a:lnTo>
                    <a:pt x="105" y="21"/>
                  </a:lnTo>
                  <a:lnTo>
                    <a:pt x="116" y="37"/>
                  </a:lnTo>
                  <a:lnTo>
                    <a:pt x="123" y="55"/>
                  </a:lnTo>
                  <a:lnTo>
                    <a:pt x="129" y="76"/>
                  </a:lnTo>
                  <a:lnTo>
                    <a:pt x="134" y="100"/>
                  </a:lnTo>
                  <a:lnTo>
                    <a:pt x="135" y="125"/>
                  </a:lnTo>
                  <a:close/>
                </a:path>
              </a:pathLst>
            </a:custGeom>
            <a:solidFill>
              <a:srgbClr val="BFDDBF"/>
            </a:solidFill>
            <a:ln w="9525">
              <a:solidFill>
                <a:schemeClr val="bg2"/>
              </a:solidFill>
              <a:round/>
              <a:headEnd/>
              <a:tailEnd/>
            </a:ln>
          </p:spPr>
          <p:txBody>
            <a:bodyPr/>
            <a:lstStyle/>
            <a:p>
              <a:endParaRPr lang="en-US" dirty="0">
                <a:solidFill>
                  <a:srgbClr val="FFFF00"/>
                </a:solidFill>
                <a:ea typeface="ＭＳ Ｐゴシック" charset="0"/>
              </a:endParaRPr>
            </a:p>
          </p:txBody>
        </p:sp>
      </p:grpSp>
      <p:sp>
        <p:nvSpPr>
          <p:cNvPr id="35" name="AutoShape 35"/>
          <p:cNvSpPr>
            <a:spLocks noChangeArrowheads="1"/>
          </p:cNvSpPr>
          <p:nvPr/>
        </p:nvSpPr>
        <p:spPr bwMode="auto">
          <a:xfrm>
            <a:off x="673100" y="2590800"/>
            <a:ext cx="546100" cy="482600"/>
          </a:xfrm>
          <a:prstGeom prst="rightArrow">
            <a:avLst>
              <a:gd name="adj1" fmla="val 50000"/>
              <a:gd name="adj2" fmla="val 51974"/>
            </a:avLst>
          </a:prstGeom>
          <a:solidFill>
            <a:srgbClr val="336699"/>
          </a:solidFill>
          <a:ln w="9525">
            <a:solidFill>
              <a:schemeClr val="bg1"/>
            </a:solidFill>
            <a:miter lim="800000"/>
            <a:headEnd/>
            <a:tailEnd/>
          </a:ln>
          <a:effectLst>
            <a:outerShdw blurRad="63500" dist="38099" dir="2700000" algn="ctr" rotWithShape="0">
              <a:schemeClr val="bg2">
                <a:alpha val="74997"/>
              </a:scheme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36" name="Rectangle 2"/>
          <p:cNvSpPr txBox="1">
            <a:spLocks noChangeArrowheads="1"/>
          </p:cNvSpPr>
          <p:nvPr/>
        </p:nvSpPr>
        <p:spPr bwMode="auto">
          <a:xfrm>
            <a:off x="2159000" y="428628"/>
            <a:ext cx="42672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a:defRPr sz="3200" b="1">
                <a:solidFill>
                  <a:schemeClr val="tx2"/>
                </a:solidFill>
                <a:latin typeface="Arial" panose="020B0604020202020204" pitchFamily="34" charset="0"/>
                <a:ea typeface="+mj-ea"/>
                <a:cs typeface="Arial" panose="020B0604020202020204" pitchFamily="34" charset="0"/>
              </a:defRPr>
            </a:lvl1pPr>
            <a:lvl2pPr algn="ctr">
              <a:defRPr sz="3200" b="1">
                <a:solidFill>
                  <a:srgbClr val="25437F"/>
                </a:solidFill>
              </a:defRPr>
            </a:lvl2pPr>
            <a:lvl3pPr algn="ctr">
              <a:defRPr sz="3200" b="1">
                <a:solidFill>
                  <a:srgbClr val="25437F"/>
                </a:solidFill>
              </a:defRPr>
            </a:lvl3pPr>
            <a:lvl4pPr algn="ctr">
              <a:defRPr sz="3200" b="1">
                <a:solidFill>
                  <a:srgbClr val="25437F"/>
                </a:solidFill>
              </a:defRPr>
            </a:lvl4pPr>
            <a:lvl5pPr algn="ctr">
              <a:defRPr sz="3200" b="1">
                <a:solidFill>
                  <a:srgbClr val="25437F"/>
                </a:solidFill>
              </a:defRPr>
            </a:lvl5pPr>
            <a:lvl6pPr marL="457200" algn="ctr" fontAlgn="base">
              <a:spcBef>
                <a:spcPct val="0"/>
              </a:spcBef>
              <a:spcAft>
                <a:spcPct val="0"/>
              </a:spcAft>
              <a:defRPr sz="3200" b="1">
                <a:solidFill>
                  <a:srgbClr val="25437F"/>
                </a:solidFill>
              </a:defRPr>
            </a:lvl6pPr>
            <a:lvl7pPr marL="914400" algn="ctr" fontAlgn="base">
              <a:spcBef>
                <a:spcPct val="0"/>
              </a:spcBef>
              <a:spcAft>
                <a:spcPct val="0"/>
              </a:spcAft>
              <a:defRPr sz="3200" b="1">
                <a:solidFill>
                  <a:srgbClr val="25437F"/>
                </a:solidFill>
              </a:defRPr>
            </a:lvl7pPr>
            <a:lvl8pPr marL="1371600" algn="ctr" fontAlgn="base">
              <a:spcBef>
                <a:spcPct val="0"/>
              </a:spcBef>
              <a:spcAft>
                <a:spcPct val="0"/>
              </a:spcAft>
              <a:defRPr sz="3200" b="1">
                <a:solidFill>
                  <a:srgbClr val="25437F"/>
                </a:solidFill>
              </a:defRPr>
            </a:lvl8pPr>
            <a:lvl9pPr marL="1828800" algn="ctr" fontAlgn="base">
              <a:spcBef>
                <a:spcPct val="0"/>
              </a:spcBef>
              <a:spcAft>
                <a:spcPct val="0"/>
              </a:spcAft>
              <a:defRPr sz="3200" b="1">
                <a:solidFill>
                  <a:srgbClr val="25437F"/>
                </a:solidFill>
              </a:defRPr>
            </a:lvl9pPr>
          </a:lstStyle>
          <a:p>
            <a:r>
              <a:rPr lang="en-US" dirty="0"/>
              <a:t>Mini Road Map</a:t>
            </a:r>
          </a:p>
        </p:txBody>
      </p:sp>
    </p:spTree>
    <p:extLst>
      <p:ext uri="{BB962C8B-B14F-4D97-AF65-F5344CB8AC3E}">
        <p14:creationId xmlns:p14="http://schemas.microsoft.com/office/powerpoint/2010/main" val="15166263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3" name="Object 2"/>
          <p:cNvGraphicFramePr>
            <a:graphicFrameLocks noChangeAspect="1"/>
          </p:cNvGraphicFramePr>
          <p:nvPr/>
        </p:nvGraphicFramePr>
        <p:xfrm>
          <a:off x="1263650" y="1858972"/>
          <a:ext cx="6438900" cy="4460875"/>
        </p:xfrm>
        <a:graphic>
          <a:graphicData uri="http://schemas.openxmlformats.org/presentationml/2006/ole">
            <mc:AlternateContent xmlns:mc="http://schemas.openxmlformats.org/markup-compatibility/2006">
              <mc:Choice xmlns:v="urn:schemas-microsoft-com:vml" Requires="v">
                <p:oleObj spid="_x0000_s1064" name="Document" r:id="rId4" imgW="8914286" imgH="6171429" progId="Word.Document.8">
                  <p:embed/>
                </p:oleObj>
              </mc:Choice>
              <mc:Fallback>
                <p:oleObj name="Document" r:id="rId4" imgW="8914286" imgH="6171429"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3650" y="1858972"/>
                        <a:ext cx="6438900" cy="44608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8099" dir="2700000" algn="ctr" rotWithShape="0">
                                <a:srgbClr val="000000">
                                  <a:alpha val="74997"/>
                                </a:srgbClr>
                              </a:outerShdw>
                            </a:effectLst>
                          </a14:hiddenEffects>
                        </a:ext>
                      </a:extLst>
                    </p:spPr>
                  </p:pic>
                </p:oleObj>
              </mc:Fallback>
            </mc:AlternateContent>
          </a:graphicData>
        </a:graphic>
      </p:graphicFrame>
      <p:sp>
        <p:nvSpPr>
          <p:cNvPr id="60421" name="Text Box 5"/>
          <p:cNvSpPr txBox="1">
            <a:spLocks noChangeArrowheads="1"/>
          </p:cNvSpPr>
          <p:nvPr/>
        </p:nvSpPr>
        <p:spPr bwMode="auto">
          <a:xfrm>
            <a:off x="6743700" y="5994400"/>
            <a:ext cx="1800225" cy="346412"/>
          </a:xfrm>
          <a:prstGeom prst="rect">
            <a:avLst/>
          </a:prstGeom>
          <a:solidFill>
            <a:srgbClr val="777777"/>
          </a:solidFill>
          <a:ln w="9525">
            <a:noFill/>
            <a:miter lim="800000"/>
            <a:headEnd/>
            <a:tailEnd/>
          </a:ln>
          <a:effectLst>
            <a:outerShdw blurRad="63500" dist="38099" dir="2700000" algn="ctr" rotWithShape="0">
              <a:schemeClr val="bg2">
                <a:alpha val="74997"/>
              </a:schemeClr>
            </a:outerShdw>
          </a:effectLst>
        </p:spPr>
        <p:txBody>
          <a:bodyPr>
            <a:spAutoFit/>
          </a:bodyPr>
          <a:lstStyle/>
          <a:p>
            <a:pPr>
              <a:defRPr/>
            </a:pPr>
            <a:r>
              <a:rPr lang="en-US" sz="1600" b="1" dirty="0">
                <a:solidFill>
                  <a:srgbClr val="FFFFFF"/>
                </a:solidFill>
                <a:ea typeface="ＭＳ Ｐゴシック" charset="-128"/>
                <a:cs typeface="ＭＳ Ｐゴシック" charset="-128"/>
              </a:rPr>
              <a:t>Sale et al., 2008</a:t>
            </a:r>
          </a:p>
        </p:txBody>
      </p:sp>
      <p:sp>
        <p:nvSpPr>
          <p:cNvPr id="23555" name="TextBox 4"/>
          <p:cNvSpPr txBox="1">
            <a:spLocks noChangeArrowheads="1"/>
          </p:cNvSpPr>
          <p:nvPr/>
        </p:nvSpPr>
        <p:spPr bwMode="auto">
          <a:xfrm>
            <a:off x="634999" y="342901"/>
            <a:ext cx="7908925" cy="5109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defTabSz="895350" eaLnBrk="1" hangingPunct="1">
              <a:lnSpc>
                <a:spcPct val="85000"/>
              </a:lnSpc>
              <a:tabLst>
                <a:tab pos="285750" algn="l"/>
              </a:tabLst>
              <a:defRPr sz="3200" b="1">
                <a:solidFill>
                  <a:srgbClr val="1557A7"/>
                </a:solidFill>
                <a:cs typeface="Arial" charset="0"/>
              </a:defRPr>
            </a:lvl1pPr>
            <a:lvl2pPr eaLnBrk="0" hangingPunct="0">
              <a:defRPr sz="4400">
                <a:latin typeface="Arial Narrow" pitchFamily="-106" charset="0"/>
                <a:ea typeface="ＭＳ Ｐゴシック" pitchFamily="-65" charset="-128"/>
                <a:cs typeface="ＭＳ Ｐゴシック" pitchFamily="-65" charset="-128"/>
              </a:defRPr>
            </a:lvl2pPr>
            <a:lvl3pPr eaLnBrk="0" hangingPunct="0">
              <a:defRPr sz="4400">
                <a:latin typeface="Arial Narrow" pitchFamily="-106" charset="0"/>
                <a:ea typeface="ＭＳ Ｐゴシック" pitchFamily="-65" charset="-128"/>
                <a:cs typeface="ＭＳ Ｐゴシック" pitchFamily="-65" charset="-128"/>
              </a:defRPr>
            </a:lvl3pPr>
            <a:lvl4pPr eaLnBrk="0" hangingPunct="0">
              <a:defRPr sz="4400">
                <a:latin typeface="Arial Narrow" pitchFamily="-106" charset="0"/>
                <a:ea typeface="ＭＳ Ｐゴシック" pitchFamily="-65" charset="-128"/>
                <a:cs typeface="ＭＳ Ｐゴシック" pitchFamily="-65" charset="-128"/>
              </a:defRPr>
            </a:lvl4pPr>
            <a:lvl5pPr eaLnBrk="0" hangingPunct="0">
              <a:defRPr sz="4400">
                <a:latin typeface="Arial Narrow" pitchFamily="-106" charset="0"/>
                <a:ea typeface="ＭＳ Ｐゴシック" pitchFamily="-65" charset="-128"/>
                <a:cs typeface="ＭＳ Ｐゴシック" pitchFamily="-65" charset="-128"/>
              </a:defRPr>
            </a:lvl5pPr>
            <a:lvl6pPr marL="457200" fontAlgn="base">
              <a:spcBef>
                <a:spcPct val="0"/>
              </a:spcBef>
              <a:spcAft>
                <a:spcPct val="0"/>
              </a:spcAft>
              <a:defRPr sz="4400">
                <a:latin typeface="Arial Narrow" pitchFamily="-106" charset="0"/>
              </a:defRPr>
            </a:lvl6pPr>
            <a:lvl7pPr marL="914400" fontAlgn="base">
              <a:spcBef>
                <a:spcPct val="0"/>
              </a:spcBef>
              <a:spcAft>
                <a:spcPct val="0"/>
              </a:spcAft>
              <a:defRPr sz="4400">
                <a:latin typeface="Arial Narrow" pitchFamily="-106" charset="0"/>
              </a:defRPr>
            </a:lvl7pPr>
            <a:lvl8pPr marL="1371600" fontAlgn="base">
              <a:spcBef>
                <a:spcPct val="0"/>
              </a:spcBef>
              <a:spcAft>
                <a:spcPct val="0"/>
              </a:spcAft>
              <a:defRPr sz="4400">
                <a:latin typeface="Arial Narrow" pitchFamily="-106" charset="0"/>
              </a:defRPr>
            </a:lvl8pPr>
            <a:lvl9pPr marL="1828800" fontAlgn="base">
              <a:spcBef>
                <a:spcPct val="0"/>
              </a:spcBef>
              <a:spcAft>
                <a:spcPct val="0"/>
              </a:spcAft>
              <a:defRPr sz="4400">
                <a:latin typeface="Arial Narrow" pitchFamily="-106" charset="0"/>
              </a:defRPr>
            </a:lvl9pPr>
          </a:lstStyle>
          <a:p>
            <a:r>
              <a:rPr lang="en-US" dirty="0">
                <a:ea typeface="ＭＳ Ｐゴシック" charset="0"/>
              </a:rPr>
              <a:t>Life Cycle of a Chlorinated Solvent Site</a:t>
            </a:r>
          </a:p>
        </p:txBody>
      </p:sp>
      <p:sp>
        <p:nvSpPr>
          <p:cNvPr id="217093" name="Line 5"/>
          <p:cNvSpPr>
            <a:spLocks noChangeShapeType="1"/>
          </p:cNvSpPr>
          <p:nvPr/>
        </p:nvSpPr>
        <p:spPr bwMode="auto">
          <a:xfrm>
            <a:off x="698500" y="914400"/>
            <a:ext cx="7683500"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33" name="Rectangle 32"/>
          <p:cNvSpPr/>
          <p:nvPr/>
        </p:nvSpPr>
        <p:spPr bwMode="auto">
          <a:xfrm>
            <a:off x="719138" y="1270008"/>
            <a:ext cx="2066925" cy="363538"/>
          </a:xfrm>
          <a:prstGeom prst="rect">
            <a:avLst/>
          </a:prstGeom>
          <a:solidFill>
            <a:schemeClr val="bg2">
              <a:lumMod val="75000"/>
            </a:schemeClr>
          </a:solidFill>
          <a:ln w="9525" cap="flat" cmpd="sng" algn="ctr">
            <a:noFill/>
            <a:prstDash val="solid"/>
            <a:round/>
            <a:headEnd type="none" w="med" len="med"/>
            <a:tailEnd type="none" w="med" len="med"/>
          </a:ln>
          <a:effectLst/>
        </p:spPr>
        <p:txBody>
          <a:bodyPr/>
          <a:lstStyle/>
          <a:p>
            <a:pPr>
              <a:defRPr/>
            </a:pPr>
            <a:endParaRPr lang="en-US" dirty="0">
              <a:solidFill>
                <a:srgbClr val="FFFF00"/>
              </a:solidFill>
              <a:latin typeface="Arial" pitchFamily="-106" charset="0"/>
              <a:ea typeface="ＭＳ Ｐゴシック" pitchFamily="34" charset="-128"/>
            </a:endParaRPr>
          </a:p>
        </p:txBody>
      </p:sp>
      <p:sp>
        <p:nvSpPr>
          <p:cNvPr id="23558" name="TextBox 49"/>
          <p:cNvSpPr txBox="1">
            <a:spLocks noChangeArrowheads="1"/>
          </p:cNvSpPr>
          <p:nvPr/>
        </p:nvSpPr>
        <p:spPr bwMode="auto">
          <a:xfrm>
            <a:off x="733430" y="1201746"/>
            <a:ext cx="2330450" cy="47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US" b="1" dirty="0">
                <a:solidFill>
                  <a:srgbClr val="FFFFFF"/>
                </a:solidFill>
              </a:rPr>
              <a:t> Early Stage</a:t>
            </a:r>
          </a:p>
        </p:txBody>
      </p:sp>
      <p:sp>
        <p:nvSpPr>
          <p:cNvPr id="9"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27</a:t>
            </a:fld>
            <a:endParaRPr lang="en-US" sz="1400" dirty="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13651474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2"/>
          <p:cNvGraphicFramePr>
            <a:graphicFrameLocks noChangeAspect="1"/>
          </p:cNvGraphicFramePr>
          <p:nvPr>
            <p:extLst>
              <p:ext uri="{D42A27DB-BD31-4B8C-83A1-F6EECF244321}">
                <p14:modId xmlns:p14="http://schemas.microsoft.com/office/powerpoint/2010/main" val="846742392"/>
              </p:ext>
            </p:extLst>
          </p:nvPr>
        </p:nvGraphicFramePr>
        <p:xfrm>
          <a:off x="734483" y="1531943"/>
          <a:ext cx="6667500" cy="4589462"/>
        </p:xfrm>
        <a:graphic>
          <a:graphicData uri="http://schemas.openxmlformats.org/presentationml/2006/ole">
            <mc:AlternateContent xmlns:mc="http://schemas.openxmlformats.org/markup-compatibility/2006">
              <mc:Choice xmlns:v="urn:schemas-microsoft-com:vml" Requires="v">
                <p:oleObj spid="_x0000_s2088" name="Document" r:id="rId4" imgW="8850794" imgH="6095238" progId="Word.Document.8">
                  <p:embed/>
                </p:oleObj>
              </mc:Choice>
              <mc:Fallback>
                <p:oleObj name="Document" r:id="rId4" imgW="8850794" imgH="6095238"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483" y="1531943"/>
                        <a:ext cx="6667500" cy="4589462"/>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8099" dir="2700000" algn="ctr" rotWithShape="0">
                                <a:srgbClr val="000000">
                                  <a:alpha val="74997"/>
                                </a:srgbClr>
                              </a:outerShdw>
                            </a:effectLst>
                          </a14:hiddenEffects>
                        </a:ext>
                      </a:extLst>
                    </p:spPr>
                  </p:pic>
                </p:oleObj>
              </mc:Fallback>
            </mc:AlternateContent>
          </a:graphicData>
        </a:graphic>
      </p:graphicFrame>
      <p:sp>
        <p:nvSpPr>
          <p:cNvPr id="65542" name="Text Box 6"/>
          <p:cNvSpPr txBox="1">
            <a:spLocks noChangeArrowheads="1"/>
          </p:cNvSpPr>
          <p:nvPr/>
        </p:nvSpPr>
        <p:spPr bwMode="auto">
          <a:xfrm>
            <a:off x="7239004" y="6032502"/>
            <a:ext cx="1704313" cy="338554"/>
          </a:xfrm>
          <a:prstGeom prst="rect">
            <a:avLst/>
          </a:prstGeom>
          <a:solidFill>
            <a:schemeClr val="bg2"/>
          </a:solidFill>
          <a:ln w="9525">
            <a:solidFill>
              <a:schemeClr val="tx1"/>
            </a:solidFill>
            <a:miter lim="800000"/>
            <a:headEnd/>
            <a:tailEnd/>
          </a:ln>
          <a:effectLst>
            <a:outerShdw blurRad="63500" dist="38099" dir="2700000" algn="ctr" rotWithShape="0">
              <a:schemeClr val="bg2">
                <a:alpha val="74997"/>
              </a:schemeClr>
            </a:outerShdw>
          </a:effectLst>
        </p:spPr>
        <p:txBody>
          <a:bodyPr wrap="none">
            <a:spAutoFit/>
          </a:bodyPr>
          <a:lstStyle/>
          <a:p>
            <a:pPr>
              <a:defRPr/>
            </a:pPr>
            <a:r>
              <a:rPr lang="en-US" sz="1600" b="1" dirty="0">
                <a:solidFill>
                  <a:srgbClr val="FFFFFF"/>
                </a:solidFill>
                <a:ea typeface="ＭＳ Ｐゴシック" charset="-128"/>
                <a:cs typeface="ＭＳ Ｐゴシック" charset="-128"/>
              </a:rPr>
              <a:t>Sale et al., 2008</a:t>
            </a:r>
          </a:p>
        </p:txBody>
      </p:sp>
      <p:sp>
        <p:nvSpPr>
          <p:cNvPr id="219141" name="Line 5"/>
          <p:cNvSpPr>
            <a:spLocks noChangeShapeType="1"/>
          </p:cNvSpPr>
          <p:nvPr/>
        </p:nvSpPr>
        <p:spPr bwMode="auto">
          <a:xfrm>
            <a:off x="647700" y="977900"/>
            <a:ext cx="7823200"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33" name="Rectangle 32"/>
          <p:cNvSpPr/>
          <p:nvPr/>
        </p:nvSpPr>
        <p:spPr bwMode="auto">
          <a:xfrm>
            <a:off x="655638" y="1460500"/>
            <a:ext cx="2181225" cy="427038"/>
          </a:xfrm>
          <a:prstGeom prst="rect">
            <a:avLst/>
          </a:prstGeom>
          <a:solidFill>
            <a:schemeClr val="bg2">
              <a:lumMod val="75000"/>
            </a:schemeClr>
          </a:solidFill>
          <a:ln w="9525" cap="flat" cmpd="sng" algn="ctr">
            <a:noFill/>
            <a:prstDash val="solid"/>
            <a:round/>
            <a:headEnd type="none" w="med" len="med"/>
            <a:tailEnd type="none" w="med" len="med"/>
          </a:ln>
          <a:effectLst/>
        </p:spPr>
        <p:txBody>
          <a:bodyPr/>
          <a:lstStyle/>
          <a:p>
            <a:pPr>
              <a:defRPr/>
            </a:pPr>
            <a:endParaRPr lang="en-US" dirty="0">
              <a:solidFill>
                <a:srgbClr val="FFFF00"/>
              </a:solidFill>
              <a:latin typeface="Arial" pitchFamily="-106" charset="0"/>
              <a:ea typeface="ＭＳ Ｐゴシック" pitchFamily="34" charset="-128"/>
            </a:endParaRPr>
          </a:p>
        </p:txBody>
      </p:sp>
      <p:sp>
        <p:nvSpPr>
          <p:cNvPr id="25606" name="TextBox 49"/>
          <p:cNvSpPr txBox="1">
            <a:spLocks noChangeArrowheads="1"/>
          </p:cNvSpPr>
          <p:nvPr/>
        </p:nvSpPr>
        <p:spPr bwMode="auto">
          <a:xfrm>
            <a:off x="669930" y="1455745"/>
            <a:ext cx="2330450" cy="47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US" b="1" dirty="0">
                <a:solidFill>
                  <a:srgbClr val="FFFFFF"/>
                </a:solidFill>
              </a:rPr>
              <a:t> Middle Stage</a:t>
            </a:r>
          </a:p>
        </p:txBody>
      </p:sp>
      <p:sp>
        <p:nvSpPr>
          <p:cNvPr id="11"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28</a:t>
            </a:fld>
            <a:endParaRPr lang="en-US" sz="1400" dirty="0">
              <a:solidFill>
                <a:srgbClr val="808080"/>
              </a:solidFill>
              <a:latin typeface="Tahoma" pitchFamily="34" charset="0"/>
              <a:ea typeface="ＭＳ Ｐゴシック" charset="0"/>
            </a:endParaRPr>
          </a:p>
        </p:txBody>
      </p:sp>
      <p:sp>
        <p:nvSpPr>
          <p:cNvPr id="10" name="TextBox 4"/>
          <p:cNvSpPr txBox="1">
            <a:spLocks noChangeArrowheads="1"/>
          </p:cNvSpPr>
          <p:nvPr/>
        </p:nvSpPr>
        <p:spPr bwMode="auto">
          <a:xfrm>
            <a:off x="634999" y="342901"/>
            <a:ext cx="7908925" cy="5109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defTabSz="895350" eaLnBrk="1" hangingPunct="1">
              <a:lnSpc>
                <a:spcPct val="85000"/>
              </a:lnSpc>
              <a:tabLst>
                <a:tab pos="285750" algn="l"/>
              </a:tabLst>
              <a:defRPr sz="3200" b="1">
                <a:solidFill>
                  <a:srgbClr val="1557A7"/>
                </a:solidFill>
                <a:cs typeface="Arial" charset="0"/>
              </a:defRPr>
            </a:lvl1pPr>
            <a:lvl2pPr eaLnBrk="0" hangingPunct="0">
              <a:defRPr sz="4400">
                <a:latin typeface="Arial Narrow" pitchFamily="-106" charset="0"/>
                <a:ea typeface="ＭＳ Ｐゴシック" pitchFamily="-65" charset="-128"/>
                <a:cs typeface="ＭＳ Ｐゴシック" pitchFamily="-65" charset="-128"/>
              </a:defRPr>
            </a:lvl2pPr>
            <a:lvl3pPr eaLnBrk="0" hangingPunct="0">
              <a:defRPr sz="4400">
                <a:latin typeface="Arial Narrow" pitchFamily="-106" charset="0"/>
                <a:ea typeface="ＭＳ Ｐゴシック" pitchFamily="-65" charset="-128"/>
                <a:cs typeface="ＭＳ Ｐゴシック" pitchFamily="-65" charset="-128"/>
              </a:defRPr>
            </a:lvl3pPr>
            <a:lvl4pPr eaLnBrk="0" hangingPunct="0">
              <a:defRPr sz="4400">
                <a:latin typeface="Arial Narrow" pitchFamily="-106" charset="0"/>
                <a:ea typeface="ＭＳ Ｐゴシック" pitchFamily="-65" charset="-128"/>
                <a:cs typeface="ＭＳ Ｐゴシック" pitchFamily="-65" charset="-128"/>
              </a:defRPr>
            </a:lvl4pPr>
            <a:lvl5pPr eaLnBrk="0" hangingPunct="0">
              <a:defRPr sz="4400">
                <a:latin typeface="Arial Narrow" pitchFamily="-106" charset="0"/>
                <a:ea typeface="ＭＳ Ｐゴシック" pitchFamily="-65" charset="-128"/>
                <a:cs typeface="ＭＳ Ｐゴシック" pitchFamily="-65" charset="-128"/>
              </a:defRPr>
            </a:lvl5pPr>
            <a:lvl6pPr marL="457200" fontAlgn="base">
              <a:spcBef>
                <a:spcPct val="0"/>
              </a:spcBef>
              <a:spcAft>
                <a:spcPct val="0"/>
              </a:spcAft>
              <a:defRPr sz="4400">
                <a:latin typeface="Arial Narrow" pitchFamily="-106" charset="0"/>
              </a:defRPr>
            </a:lvl6pPr>
            <a:lvl7pPr marL="914400" fontAlgn="base">
              <a:spcBef>
                <a:spcPct val="0"/>
              </a:spcBef>
              <a:spcAft>
                <a:spcPct val="0"/>
              </a:spcAft>
              <a:defRPr sz="4400">
                <a:latin typeface="Arial Narrow" pitchFamily="-106" charset="0"/>
              </a:defRPr>
            </a:lvl7pPr>
            <a:lvl8pPr marL="1371600" fontAlgn="base">
              <a:spcBef>
                <a:spcPct val="0"/>
              </a:spcBef>
              <a:spcAft>
                <a:spcPct val="0"/>
              </a:spcAft>
              <a:defRPr sz="4400">
                <a:latin typeface="Arial Narrow" pitchFamily="-106" charset="0"/>
              </a:defRPr>
            </a:lvl8pPr>
            <a:lvl9pPr marL="1828800" fontAlgn="base">
              <a:spcBef>
                <a:spcPct val="0"/>
              </a:spcBef>
              <a:spcAft>
                <a:spcPct val="0"/>
              </a:spcAft>
              <a:defRPr sz="4400">
                <a:latin typeface="Arial Narrow" pitchFamily="-106" charset="0"/>
              </a:defRPr>
            </a:lvl9pPr>
          </a:lstStyle>
          <a:p>
            <a:r>
              <a:rPr lang="en-US" dirty="0">
                <a:ea typeface="ＭＳ Ｐゴシック" charset="0"/>
              </a:rPr>
              <a:t>Life Cycle of a Chlorinated Solvent Site</a:t>
            </a:r>
          </a:p>
        </p:txBody>
      </p:sp>
    </p:spTree>
    <p:extLst>
      <p:ext uri="{BB962C8B-B14F-4D97-AF65-F5344CB8AC3E}">
        <p14:creationId xmlns:p14="http://schemas.microsoft.com/office/powerpoint/2010/main" val="30260371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noChangeArrowheads="1"/>
          </p:cNvSpPr>
          <p:nvPr>
            <p:ph type="body" sz="half" idx="4294967295"/>
          </p:nvPr>
        </p:nvSpPr>
        <p:spPr bwMode="auto">
          <a:xfrm>
            <a:off x="770659" y="1684454"/>
            <a:ext cx="8081818" cy="4525435"/>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US" sz="2600" dirty="0">
                <a:latin typeface="Arial" pitchFamily="34" charset="0"/>
                <a:cs typeface="Arial" pitchFamily="34" charset="0"/>
              </a:rPr>
              <a:t>Introduction</a:t>
            </a:r>
          </a:p>
          <a:p>
            <a:r>
              <a:rPr lang="en-US" sz="2600" b="1" dirty="0">
                <a:latin typeface="Arial" pitchFamily="34" charset="0"/>
                <a:cs typeface="Arial" pitchFamily="34" charset="0"/>
              </a:rPr>
              <a:t>Matrix Diffusion Background</a:t>
            </a:r>
          </a:p>
          <a:p>
            <a:r>
              <a:rPr lang="en-US" sz="2600" dirty="0" smtClean="0">
                <a:latin typeface="Arial" pitchFamily="34" charset="0"/>
                <a:cs typeface="Arial" pitchFamily="34" charset="0"/>
              </a:rPr>
              <a:t>Options for Modeling Matrix Diffusion</a:t>
            </a:r>
          </a:p>
          <a:p>
            <a:r>
              <a:rPr lang="en-US" sz="2600" dirty="0">
                <a:latin typeface="Arial" pitchFamily="34" charset="0"/>
                <a:cs typeface="Arial" pitchFamily="34" charset="0"/>
              </a:rPr>
              <a:t>Introduction to MDT – Square Root Model</a:t>
            </a:r>
          </a:p>
          <a:p>
            <a:r>
              <a:rPr lang="en-US" sz="2600" dirty="0" smtClean="0">
                <a:latin typeface="Arial" pitchFamily="34" charset="0"/>
                <a:cs typeface="Arial" pitchFamily="34" charset="0"/>
              </a:rPr>
              <a:t>Dandy-Sale Model in the MDT</a:t>
            </a:r>
          </a:p>
          <a:p>
            <a:r>
              <a:rPr lang="en-US" sz="2600" dirty="0">
                <a:latin typeface="Arial" pitchFamily="34" charset="0"/>
                <a:cs typeface="Arial" pitchFamily="34" charset="0"/>
              </a:rPr>
              <a:t>Case Study </a:t>
            </a:r>
            <a:r>
              <a:rPr lang="en-US" sz="2600" dirty="0" smtClean="0">
                <a:latin typeface="Arial" pitchFamily="34" charset="0"/>
                <a:cs typeface="Arial" pitchFamily="34" charset="0"/>
              </a:rPr>
              <a:t>1</a:t>
            </a:r>
            <a:endParaRPr lang="en-US" sz="2600" dirty="0">
              <a:latin typeface="Arial" pitchFamily="34" charset="0"/>
              <a:cs typeface="Arial" pitchFamily="34" charset="0"/>
            </a:endParaRPr>
          </a:p>
          <a:p>
            <a:r>
              <a:rPr lang="en-US" sz="2600" dirty="0">
                <a:latin typeface="Arial" pitchFamily="34" charset="0"/>
                <a:cs typeface="Arial" pitchFamily="34" charset="0"/>
              </a:rPr>
              <a:t>Case Study </a:t>
            </a:r>
            <a:r>
              <a:rPr lang="en-US" sz="2600" dirty="0" smtClean="0">
                <a:latin typeface="Arial" pitchFamily="34" charset="0"/>
                <a:cs typeface="Arial" pitchFamily="34" charset="0"/>
              </a:rPr>
              <a:t>2</a:t>
            </a:r>
            <a:endParaRPr lang="en-US" sz="2600" dirty="0">
              <a:latin typeface="Arial" pitchFamily="34" charset="0"/>
              <a:cs typeface="Arial" pitchFamily="34" charset="0"/>
            </a:endParaRPr>
          </a:p>
          <a:p>
            <a:r>
              <a:rPr lang="en-US" sz="2600" dirty="0">
                <a:latin typeface="Arial" pitchFamily="34" charset="0"/>
                <a:cs typeface="Arial" pitchFamily="34" charset="0"/>
              </a:rPr>
              <a:t>Wrap-up and Open Discussion</a:t>
            </a:r>
            <a:endParaRPr lang="en-US" sz="2600" dirty="0" smtClean="0"/>
          </a:p>
        </p:txBody>
      </p:sp>
      <p:cxnSp>
        <p:nvCxnSpPr>
          <p:cNvPr id="5" name="Straight Connector 4"/>
          <p:cNvCxnSpPr>
            <a:cxnSpLocks noChangeShapeType="1"/>
          </p:cNvCxnSpPr>
          <p:nvPr/>
        </p:nvCxnSpPr>
        <p:spPr bwMode="auto">
          <a:xfrm>
            <a:off x="929409" y="1221510"/>
            <a:ext cx="6764194"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cxnSp>
      <p:grpSp>
        <p:nvGrpSpPr>
          <p:cNvPr id="6" name="Group 5"/>
          <p:cNvGrpSpPr>
            <a:grpSpLocks/>
          </p:cNvGrpSpPr>
          <p:nvPr/>
        </p:nvGrpSpPr>
        <p:grpSpPr bwMode="auto">
          <a:xfrm>
            <a:off x="7114890" y="482432"/>
            <a:ext cx="1596159" cy="1520390"/>
            <a:chOff x="4482" y="304"/>
            <a:chExt cx="1005" cy="958"/>
          </a:xfrm>
        </p:grpSpPr>
        <p:sp>
          <p:nvSpPr>
            <p:cNvPr id="7" name="AutoShape 6"/>
            <p:cNvSpPr>
              <a:spLocks noChangeAspect="1" noChangeArrowheads="1" noTextEdit="1"/>
            </p:cNvSpPr>
            <p:nvPr/>
          </p:nvSpPr>
          <p:spPr bwMode="auto">
            <a:xfrm>
              <a:off x="4482" y="304"/>
              <a:ext cx="1005" cy="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FFFF00"/>
                </a:solidFill>
                <a:ea typeface="ＭＳ Ｐゴシック" charset="0"/>
              </a:endParaRPr>
            </a:p>
          </p:txBody>
        </p:sp>
        <p:sp>
          <p:nvSpPr>
            <p:cNvPr id="8" name="Freeform 7"/>
            <p:cNvSpPr>
              <a:spLocks/>
            </p:cNvSpPr>
            <p:nvPr/>
          </p:nvSpPr>
          <p:spPr bwMode="auto">
            <a:xfrm>
              <a:off x="4482" y="304"/>
              <a:ext cx="1005" cy="817"/>
            </a:xfrm>
            <a:custGeom>
              <a:avLst/>
              <a:gdLst>
                <a:gd name="T0" fmla="*/ 0 w 3015"/>
                <a:gd name="T1" fmla="*/ 0 h 2450"/>
                <a:gd name="T2" fmla="*/ 0 w 3015"/>
                <a:gd name="T3" fmla="*/ 0 h 2450"/>
                <a:gd name="T4" fmla="*/ 0 w 3015"/>
                <a:gd name="T5" fmla="*/ 0 h 2450"/>
                <a:gd name="T6" fmla="*/ 0 w 3015"/>
                <a:gd name="T7" fmla="*/ 0 h 2450"/>
                <a:gd name="T8" fmla="*/ 0 w 3015"/>
                <a:gd name="T9" fmla="*/ 0 h 2450"/>
                <a:gd name="T10" fmla="*/ 0 60000 65536"/>
                <a:gd name="T11" fmla="*/ 0 60000 65536"/>
                <a:gd name="T12" fmla="*/ 0 60000 65536"/>
                <a:gd name="T13" fmla="*/ 0 60000 65536"/>
                <a:gd name="T14" fmla="*/ 0 60000 65536"/>
                <a:gd name="T15" fmla="*/ 0 w 3015"/>
                <a:gd name="T16" fmla="*/ 0 h 2450"/>
                <a:gd name="T17" fmla="*/ 3015 w 3015"/>
                <a:gd name="T18" fmla="*/ 2450 h 2450"/>
              </a:gdLst>
              <a:ahLst/>
              <a:cxnLst>
                <a:cxn ang="T10">
                  <a:pos x="T0" y="T1"/>
                </a:cxn>
                <a:cxn ang="T11">
                  <a:pos x="T2" y="T3"/>
                </a:cxn>
                <a:cxn ang="T12">
                  <a:pos x="T4" y="T5"/>
                </a:cxn>
                <a:cxn ang="T13">
                  <a:pos x="T6" y="T7"/>
                </a:cxn>
                <a:cxn ang="T14">
                  <a:pos x="T8" y="T9"/>
                </a:cxn>
              </a:cxnLst>
              <a:rect l="T15" t="T16" r="T17" b="T18"/>
              <a:pathLst>
                <a:path w="3015" h="2450">
                  <a:moveTo>
                    <a:pt x="0" y="562"/>
                  </a:moveTo>
                  <a:lnTo>
                    <a:pt x="992" y="2450"/>
                  </a:lnTo>
                  <a:lnTo>
                    <a:pt x="3015" y="1899"/>
                  </a:lnTo>
                  <a:lnTo>
                    <a:pt x="3009" y="0"/>
                  </a:lnTo>
                  <a:lnTo>
                    <a:pt x="0" y="562"/>
                  </a:lnTo>
                  <a:close/>
                </a:path>
              </a:pathLst>
            </a:custGeom>
            <a:solidFill>
              <a:srgbClr val="BFDD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9" name="Rectangle 8"/>
            <p:cNvSpPr>
              <a:spLocks noChangeArrowheads="1"/>
            </p:cNvSpPr>
            <p:nvPr/>
          </p:nvSpPr>
          <p:spPr bwMode="auto">
            <a:xfrm>
              <a:off x="4705" y="304"/>
              <a:ext cx="617" cy="820"/>
            </a:xfrm>
            <a:prstGeom prst="rect">
              <a:avLst/>
            </a:prstGeom>
            <a:solidFill>
              <a:srgbClr val="BFDD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FFFF00"/>
                </a:solidFill>
                <a:ea typeface="ＭＳ Ｐゴシック" charset="0"/>
              </a:endParaRPr>
            </a:p>
          </p:txBody>
        </p:sp>
        <p:sp>
          <p:nvSpPr>
            <p:cNvPr id="10" name="Freeform 9"/>
            <p:cNvSpPr>
              <a:spLocks/>
            </p:cNvSpPr>
            <p:nvPr/>
          </p:nvSpPr>
          <p:spPr bwMode="auto">
            <a:xfrm>
              <a:off x="4595" y="416"/>
              <a:ext cx="179" cy="328"/>
            </a:xfrm>
            <a:custGeom>
              <a:avLst/>
              <a:gdLst>
                <a:gd name="T0" fmla="*/ 0 w 537"/>
                <a:gd name="T1" fmla="*/ 0 h 985"/>
                <a:gd name="T2" fmla="*/ 0 w 537"/>
                <a:gd name="T3" fmla="*/ 0 h 985"/>
                <a:gd name="T4" fmla="*/ 0 w 537"/>
                <a:gd name="T5" fmla="*/ 0 h 985"/>
                <a:gd name="T6" fmla="*/ 0 w 537"/>
                <a:gd name="T7" fmla="*/ 0 h 985"/>
                <a:gd name="T8" fmla="*/ 0 w 537"/>
                <a:gd name="T9" fmla="*/ 0 h 985"/>
                <a:gd name="T10" fmla="*/ 0 w 537"/>
                <a:gd name="T11" fmla="*/ 0 h 985"/>
                <a:gd name="T12" fmla="*/ 0 w 537"/>
                <a:gd name="T13" fmla="*/ 0 h 985"/>
                <a:gd name="T14" fmla="*/ 0 w 537"/>
                <a:gd name="T15" fmla="*/ 0 h 985"/>
                <a:gd name="T16" fmla="*/ 0 w 537"/>
                <a:gd name="T17" fmla="*/ 0 h 985"/>
                <a:gd name="T18" fmla="*/ 0 w 537"/>
                <a:gd name="T19" fmla="*/ 0 h 985"/>
                <a:gd name="T20" fmla="*/ 0 w 537"/>
                <a:gd name="T21" fmla="*/ 0 h 985"/>
                <a:gd name="T22" fmla="*/ 0 w 537"/>
                <a:gd name="T23" fmla="*/ 0 h 985"/>
                <a:gd name="T24" fmla="*/ 0 w 537"/>
                <a:gd name="T25" fmla="*/ 0 h 985"/>
                <a:gd name="T26" fmla="*/ 0 w 537"/>
                <a:gd name="T27" fmla="*/ 0 h 985"/>
                <a:gd name="T28" fmla="*/ 0 w 537"/>
                <a:gd name="T29" fmla="*/ 0 h 985"/>
                <a:gd name="T30" fmla="*/ 0 w 537"/>
                <a:gd name="T31" fmla="*/ 0 h 985"/>
                <a:gd name="T32" fmla="*/ 0 w 537"/>
                <a:gd name="T33" fmla="*/ 0 h 985"/>
                <a:gd name="T34" fmla="*/ 0 w 537"/>
                <a:gd name="T35" fmla="*/ 0 h 985"/>
                <a:gd name="T36" fmla="*/ 0 w 537"/>
                <a:gd name="T37" fmla="*/ 0 h 985"/>
                <a:gd name="T38" fmla="*/ 0 w 537"/>
                <a:gd name="T39" fmla="*/ 0 h 985"/>
                <a:gd name="T40" fmla="*/ 0 w 537"/>
                <a:gd name="T41" fmla="*/ 0 h 985"/>
                <a:gd name="T42" fmla="*/ 0 w 537"/>
                <a:gd name="T43" fmla="*/ 0 h 985"/>
                <a:gd name="T44" fmla="*/ 0 w 537"/>
                <a:gd name="T45" fmla="*/ 0 h 985"/>
                <a:gd name="T46" fmla="*/ 0 w 537"/>
                <a:gd name="T47" fmla="*/ 0 h 985"/>
                <a:gd name="T48" fmla="*/ 0 w 537"/>
                <a:gd name="T49" fmla="*/ 0 h 985"/>
                <a:gd name="T50" fmla="*/ 0 w 537"/>
                <a:gd name="T51" fmla="*/ 0 h 985"/>
                <a:gd name="T52" fmla="*/ 0 w 537"/>
                <a:gd name="T53" fmla="*/ 0 h 985"/>
                <a:gd name="T54" fmla="*/ 0 w 537"/>
                <a:gd name="T55" fmla="*/ 0 h 985"/>
                <a:gd name="T56" fmla="*/ 0 w 537"/>
                <a:gd name="T57" fmla="*/ 0 h 985"/>
                <a:gd name="T58" fmla="*/ 0 w 537"/>
                <a:gd name="T59" fmla="*/ 0 h 985"/>
                <a:gd name="T60" fmla="*/ 0 w 537"/>
                <a:gd name="T61" fmla="*/ 0 h 985"/>
                <a:gd name="T62" fmla="*/ 0 w 537"/>
                <a:gd name="T63" fmla="*/ 0 h 985"/>
                <a:gd name="T64" fmla="*/ 0 w 537"/>
                <a:gd name="T65" fmla="*/ 0 h 985"/>
                <a:gd name="T66" fmla="*/ 0 w 537"/>
                <a:gd name="T67" fmla="*/ 0 h 985"/>
                <a:gd name="T68" fmla="*/ 0 w 537"/>
                <a:gd name="T69" fmla="*/ 0 h 985"/>
                <a:gd name="T70" fmla="*/ 0 w 537"/>
                <a:gd name="T71" fmla="*/ 0 h 985"/>
                <a:gd name="T72" fmla="*/ 0 w 537"/>
                <a:gd name="T73" fmla="*/ 0 h 985"/>
                <a:gd name="T74" fmla="*/ 0 w 537"/>
                <a:gd name="T75" fmla="*/ 0 h 985"/>
                <a:gd name="T76" fmla="*/ 0 w 537"/>
                <a:gd name="T77" fmla="*/ 0 h 985"/>
                <a:gd name="T78" fmla="*/ 0 w 537"/>
                <a:gd name="T79" fmla="*/ 0 h 985"/>
                <a:gd name="T80" fmla="*/ 0 w 537"/>
                <a:gd name="T81" fmla="*/ 0 h 985"/>
                <a:gd name="T82" fmla="*/ 0 w 537"/>
                <a:gd name="T83" fmla="*/ 0 h 985"/>
                <a:gd name="T84" fmla="*/ 0 w 537"/>
                <a:gd name="T85" fmla="*/ 0 h 985"/>
                <a:gd name="T86" fmla="*/ 0 w 537"/>
                <a:gd name="T87" fmla="*/ 0 h 985"/>
                <a:gd name="T88" fmla="*/ 0 w 537"/>
                <a:gd name="T89" fmla="*/ 0 h 985"/>
                <a:gd name="T90" fmla="*/ 0 w 537"/>
                <a:gd name="T91" fmla="*/ 0 h 985"/>
                <a:gd name="T92" fmla="*/ 0 w 537"/>
                <a:gd name="T93" fmla="*/ 0 h 985"/>
                <a:gd name="T94" fmla="*/ 0 w 537"/>
                <a:gd name="T95" fmla="*/ 0 h 985"/>
                <a:gd name="T96" fmla="*/ 0 w 537"/>
                <a:gd name="T97" fmla="*/ 0 h 9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7"/>
                <a:gd name="T148" fmla="*/ 0 h 985"/>
                <a:gd name="T149" fmla="*/ 537 w 537"/>
                <a:gd name="T150" fmla="*/ 985 h 9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7" h="985">
                  <a:moveTo>
                    <a:pt x="427" y="909"/>
                  </a:moveTo>
                  <a:lnTo>
                    <a:pt x="417" y="905"/>
                  </a:lnTo>
                  <a:lnTo>
                    <a:pt x="406" y="902"/>
                  </a:lnTo>
                  <a:lnTo>
                    <a:pt x="396" y="897"/>
                  </a:lnTo>
                  <a:lnTo>
                    <a:pt x="386" y="893"/>
                  </a:lnTo>
                  <a:lnTo>
                    <a:pt x="375" y="888"/>
                  </a:lnTo>
                  <a:lnTo>
                    <a:pt x="365" y="884"/>
                  </a:lnTo>
                  <a:lnTo>
                    <a:pt x="354" y="880"/>
                  </a:lnTo>
                  <a:lnTo>
                    <a:pt x="344" y="875"/>
                  </a:lnTo>
                  <a:lnTo>
                    <a:pt x="350" y="872"/>
                  </a:lnTo>
                  <a:lnTo>
                    <a:pt x="357" y="869"/>
                  </a:lnTo>
                  <a:lnTo>
                    <a:pt x="363" y="866"/>
                  </a:lnTo>
                  <a:lnTo>
                    <a:pt x="369" y="863"/>
                  </a:lnTo>
                  <a:lnTo>
                    <a:pt x="377" y="862"/>
                  </a:lnTo>
                  <a:lnTo>
                    <a:pt x="383" y="859"/>
                  </a:lnTo>
                  <a:lnTo>
                    <a:pt x="389" y="856"/>
                  </a:lnTo>
                  <a:lnTo>
                    <a:pt x="395" y="853"/>
                  </a:lnTo>
                  <a:lnTo>
                    <a:pt x="389" y="842"/>
                  </a:lnTo>
                  <a:lnTo>
                    <a:pt x="384" y="832"/>
                  </a:lnTo>
                  <a:lnTo>
                    <a:pt x="380" y="820"/>
                  </a:lnTo>
                  <a:lnTo>
                    <a:pt x="375" y="809"/>
                  </a:lnTo>
                  <a:lnTo>
                    <a:pt x="363" y="814"/>
                  </a:lnTo>
                  <a:lnTo>
                    <a:pt x="351" y="817"/>
                  </a:lnTo>
                  <a:lnTo>
                    <a:pt x="341" y="821"/>
                  </a:lnTo>
                  <a:lnTo>
                    <a:pt x="329" y="826"/>
                  </a:lnTo>
                  <a:lnTo>
                    <a:pt x="319" y="830"/>
                  </a:lnTo>
                  <a:lnTo>
                    <a:pt x="310" y="835"/>
                  </a:lnTo>
                  <a:lnTo>
                    <a:pt x="299" y="838"/>
                  </a:lnTo>
                  <a:lnTo>
                    <a:pt x="290" y="842"/>
                  </a:lnTo>
                  <a:lnTo>
                    <a:pt x="274" y="830"/>
                  </a:lnTo>
                  <a:lnTo>
                    <a:pt x="258" y="820"/>
                  </a:lnTo>
                  <a:lnTo>
                    <a:pt x="243" y="808"/>
                  </a:lnTo>
                  <a:lnTo>
                    <a:pt x="228" y="796"/>
                  </a:lnTo>
                  <a:lnTo>
                    <a:pt x="214" y="784"/>
                  </a:lnTo>
                  <a:lnTo>
                    <a:pt x="201" y="771"/>
                  </a:lnTo>
                  <a:lnTo>
                    <a:pt x="189" y="759"/>
                  </a:lnTo>
                  <a:lnTo>
                    <a:pt x="177" y="745"/>
                  </a:lnTo>
                  <a:lnTo>
                    <a:pt x="156" y="720"/>
                  </a:lnTo>
                  <a:lnTo>
                    <a:pt x="138" y="693"/>
                  </a:lnTo>
                  <a:lnTo>
                    <a:pt x="124" y="668"/>
                  </a:lnTo>
                  <a:lnTo>
                    <a:pt x="112" y="642"/>
                  </a:lnTo>
                  <a:lnTo>
                    <a:pt x="101" y="617"/>
                  </a:lnTo>
                  <a:lnTo>
                    <a:pt x="94" y="590"/>
                  </a:lnTo>
                  <a:lnTo>
                    <a:pt x="89" y="565"/>
                  </a:lnTo>
                  <a:lnTo>
                    <a:pt x="88" y="539"/>
                  </a:lnTo>
                  <a:lnTo>
                    <a:pt x="329" y="532"/>
                  </a:lnTo>
                  <a:lnTo>
                    <a:pt x="329" y="520"/>
                  </a:lnTo>
                  <a:lnTo>
                    <a:pt x="331" y="510"/>
                  </a:lnTo>
                  <a:lnTo>
                    <a:pt x="331" y="498"/>
                  </a:lnTo>
                  <a:lnTo>
                    <a:pt x="332" y="487"/>
                  </a:lnTo>
                  <a:lnTo>
                    <a:pt x="80" y="495"/>
                  </a:lnTo>
                  <a:lnTo>
                    <a:pt x="89" y="447"/>
                  </a:lnTo>
                  <a:lnTo>
                    <a:pt x="101" y="401"/>
                  </a:lnTo>
                  <a:lnTo>
                    <a:pt x="119" y="358"/>
                  </a:lnTo>
                  <a:lnTo>
                    <a:pt x="140" y="316"/>
                  </a:lnTo>
                  <a:lnTo>
                    <a:pt x="165" y="278"/>
                  </a:lnTo>
                  <a:lnTo>
                    <a:pt x="197" y="243"/>
                  </a:lnTo>
                  <a:lnTo>
                    <a:pt x="231" y="210"/>
                  </a:lnTo>
                  <a:lnTo>
                    <a:pt x="271" y="179"/>
                  </a:lnTo>
                  <a:lnTo>
                    <a:pt x="286" y="185"/>
                  </a:lnTo>
                  <a:lnTo>
                    <a:pt x="302" y="190"/>
                  </a:lnTo>
                  <a:lnTo>
                    <a:pt x="317" y="196"/>
                  </a:lnTo>
                  <a:lnTo>
                    <a:pt x="332" y="202"/>
                  </a:lnTo>
                  <a:lnTo>
                    <a:pt x="347" y="207"/>
                  </a:lnTo>
                  <a:lnTo>
                    <a:pt x="360" y="211"/>
                  </a:lnTo>
                  <a:lnTo>
                    <a:pt x="375" y="216"/>
                  </a:lnTo>
                  <a:lnTo>
                    <a:pt x="390" y="220"/>
                  </a:lnTo>
                  <a:lnTo>
                    <a:pt x="408" y="225"/>
                  </a:lnTo>
                  <a:lnTo>
                    <a:pt x="412" y="214"/>
                  </a:lnTo>
                  <a:lnTo>
                    <a:pt x="418" y="202"/>
                  </a:lnTo>
                  <a:lnTo>
                    <a:pt x="423" y="192"/>
                  </a:lnTo>
                  <a:lnTo>
                    <a:pt x="429" y="182"/>
                  </a:lnTo>
                  <a:lnTo>
                    <a:pt x="409" y="176"/>
                  </a:lnTo>
                  <a:lnTo>
                    <a:pt x="392" y="171"/>
                  </a:lnTo>
                  <a:lnTo>
                    <a:pt x="377" y="167"/>
                  </a:lnTo>
                  <a:lnTo>
                    <a:pt x="362" y="161"/>
                  </a:lnTo>
                  <a:lnTo>
                    <a:pt x="350" y="158"/>
                  </a:lnTo>
                  <a:lnTo>
                    <a:pt x="339" y="153"/>
                  </a:lnTo>
                  <a:lnTo>
                    <a:pt x="331" y="149"/>
                  </a:lnTo>
                  <a:lnTo>
                    <a:pt x="323" y="146"/>
                  </a:lnTo>
                  <a:lnTo>
                    <a:pt x="341" y="134"/>
                  </a:lnTo>
                  <a:lnTo>
                    <a:pt x="360" y="122"/>
                  </a:lnTo>
                  <a:lnTo>
                    <a:pt x="381" y="111"/>
                  </a:lnTo>
                  <a:lnTo>
                    <a:pt x="402" y="99"/>
                  </a:lnTo>
                  <a:lnTo>
                    <a:pt x="423" y="91"/>
                  </a:lnTo>
                  <a:lnTo>
                    <a:pt x="447" y="80"/>
                  </a:lnTo>
                  <a:lnTo>
                    <a:pt x="469" y="71"/>
                  </a:lnTo>
                  <a:lnTo>
                    <a:pt x="494" y="64"/>
                  </a:lnTo>
                  <a:lnTo>
                    <a:pt x="505" y="46"/>
                  </a:lnTo>
                  <a:lnTo>
                    <a:pt x="517" y="29"/>
                  </a:lnTo>
                  <a:lnTo>
                    <a:pt x="527" y="14"/>
                  </a:lnTo>
                  <a:lnTo>
                    <a:pt x="537" y="0"/>
                  </a:lnTo>
                  <a:lnTo>
                    <a:pt x="499" y="12"/>
                  </a:lnTo>
                  <a:lnTo>
                    <a:pt x="463" y="23"/>
                  </a:lnTo>
                  <a:lnTo>
                    <a:pt x="427" y="35"/>
                  </a:lnTo>
                  <a:lnTo>
                    <a:pt x="393" y="49"/>
                  </a:lnTo>
                  <a:lnTo>
                    <a:pt x="359" y="64"/>
                  </a:lnTo>
                  <a:lnTo>
                    <a:pt x="328" y="79"/>
                  </a:lnTo>
                  <a:lnTo>
                    <a:pt x="296" y="95"/>
                  </a:lnTo>
                  <a:lnTo>
                    <a:pt x="268" y="111"/>
                  </a:lnTo>
                  <a:lnTo>
                    <a:pt x="240" y="129"/>
                  </a:lnTo>
                  <a:lnTo>
                    <a:pt x="213" y="147"/>
                  </a:lnTo>
                  <a:lnTo>
                    <a:pt x="188" y="167"/>
                  </a:lnTo>
                  <a:lnTo>
                    <a:pt x="164" y="187"/>
                  </a:lnTo>
                  <a:lnTo>
                    <a:pt x="141" y="208"/>
                  </a:lnTo>
                  <a:lnTo>
                    <a:pt x="119" y="229"/>
                  </a:lnTo>
                  <a:lnTo>
                    <a:pt x="100" y="252"/>
                  </a:lnTo>
                  <a:lnTo>
                    <a:pt x="80" y="275"/>
                  </a:lnTo>
                  <a:lnTo>
                    <a:pt x="61" y="301"/>
                  </a:lnTo>
                  <a:lnTo>
                    <a:pt x="45" y="328"/>
                  </a:lnTo>
                  <a:lnTo>
                    <a:pt x="30" y="355"/>
                  </a:lnTo>
                  <a:lnTo>
                    <a:pt x="19" y="383"/>
                  </a:lnTo>
                  <a:lnTo>
                    <a:pt x="10" y="411"/>
                  </a:lnTo>
                  <a:lnTo>
                    <a:pt x="4" y="440"/>
                  </a:lnTo>
                  <a:lnTo>
                    <a:pt x="1" y="468"/>
                  </a:lnTo>
                  <a:lnTo>
                    <a:pt x="0" y="498"/>
                  </a:lnTo>
                  <a:lnTo>
                    <a:pt x="1" y="532"/>
                  </a:lnTo>
                  <a:lnTo>
                    <a:pt x="6" y="565"/>
                  </a:lnTo>
                  <a:lnTo>
                    <a:pt x="15" y="598"/>
                  </a:lnTo>
                  <a:lnTo>
                    <a:pt x="25" y="629"/>
                  </a:lnTo>
                  <a:lnTo>
                    <a:pt x="39" y="662"/>
                  </a:lnTo>
                  <a:lnTo>
                    <a:pt x="57" y="692"/>
                  </a:lnTo>
                  <a:lnTo>
                    <a:pt x="76" y="723"/>
                  </a:lnTo>
                  <a:lnTo>
                    <a:pt x="100" y="753"/>
                  </a:lnTo>
                  <a:lnTo>
                    <a:pt x="119" y="775"/>
                  </a:lnTo>
                  <a:lnTo>
                    <a:pt x="140" y="797"/>
                  </a:lnTo>
                  <a:lnTo>
                    <a:pt x="162" y="818"/>
                  </a:lnTo>
                  <a:lnTo>
                    <a:pt x="186" y="838"/>
                  </a:lnTo>
                  <a:lnTo>
                    <a:pt x="210" y="857"/>
                  </a:lnTo>
                  <a:lnTo>
                    <a:pt x="235" y="874"/>
                  </a:lnTo>
                  <a:lnTo>
                    <a:pt x="262" y="891"/>
                  </a:lnTo>
                  <a:lnTo>
                    <a:pt x="290" y="906"/>
                  </a:lnTo>
                  <a:lnTo>
                    <a:pt x="313" y="918"/>
                  </a:lnTo>
                  <a:lnTo>
                    <a:pt x="336" y="930"/>
                  </a:lnTo>
                  <a:lnTo>
                    <a:pt x="360" y="941"/>
                  </a:lnTo>
                  <a:lnTo>
                    <a:pt x="384" y="950"/>
                  </a:lnTo>
                  <a:lnTo>
                    <a:pt x="408" y="960"/>
                  </a:lnTo>
                  <a:lnTo>
                    <a:pt x="433" y="969"/>
                  </a:lnTo>
                  <a:lnTo>
                    <a:pt x="457" y="978"/>
                  </a:lnTo>
                  <a:lnTo>
                    <a:pt x="482" y="985"/>
                  </a:lnTo>
                  <a:lnTo>
                    <a:pt x="475" y="976"/>
                  </a:lnTo>
                  <a:lnTo>
                    <a:pt x="467" y="966"/>
                  </a:lnTo>
                  <a:lnTo>
                    <a:pt x="460" y="957"/>
                  </a:lnTo>
                  <a:lnTo>
                    <a:pt x="453" y="947"/>
                  </a:lnTo>
                  <a:lnTo>
                    <a:pt x="447" y="938"/>
                  </a:lnTo>
                  <a:lnTo>
                    <a:pt x="439" y="929"/>
                  </a:lnTo>
                  <a:lnTo>
                    <a:pt x="433" y="918"/>
                  </a:lnTo>
                  <a:lnTo>
                    <a:pt x="427" y="909"/>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1" name="Freeform 10"/>
            <p:cNvSpPr>
              <a:spLocks/>
            </p:cNvSpPr>
            <p:nvPr/>
          </p:nvSpPr>
          <p:spPr bwMode="auto">
            <a:xfrm>
              <a:off x="4846" y="759"/>
              <a:ext cx="72" cy="2"/>
            </a:xfrm>
            <a:custGeom>
              <a:avLst/>
              <a:gdLst>
                <a:gd name="T0" fmla="*/ 0 w 216"/>
                <a:gd name="T1" fmla="*/ 0 h 5"/>
                <a:gd name="T2" fmla="*/ 0 w 216"/>
                <a:gd name="T3" fmla="*/ 0 h 5"/>
                <a:gd name="T4" fmla="*/ 0 w 216"/>
                <a:gd name="T5" fmla="*/ 0 h 5"/>
                <a:gd name="T6" fmla="*/ 0 w 216"/>
                <a:gd name="T7" fmla="*/ 0 h 5"/>
                <a:gd name="T8" fmla="*/ 0 w 216"/>
                <a:gd name="T9" fmla="*/ 0 h 5"/>
                <a:gd name="T10" fmla="*/ 0 w 216"/>
                <a:gd name="T11" fmla="*/ 0 h 5"/>
                <a:gd name="T12" fmla="*/ 0 w 216"/>
                <a:gd name="T13" fmla="*/ 0 h 5"/>
                <a:gd name="T14" fmla="*/ 0 w 216"/>
                <a:gd name="T15" fmla="*/ 0 h 5"/>
                <a:gd name="T16" fmla="*/ 0 w 216"/>
                <a:gd name="T17" fmla="*/ 0 h 5"/>
                <a:gd name="T18" fmla="*/ 0 w 216"/>
                <a:gd name="T19" fmla="*/ 0 h 5"/>
                <a:gd name="T20" fmla="*/ 0 w 216"/>
                <a:gd name="T21" fmla="*/ 0 h 5"/>
                <a:gd name="T22" fmla="*/ 0 w 216"/>
                <a:gd name="T23" fmla="*/ 0 h 5"/>
                <a:gd name="T24" fmla="*/ 0 w 216"/>
                <a:gd name="T25" fmla="*/ 0 h 5"/>
                <a:gd name="T26" fmla="*/ 0 w 216"/>
                <a:gd name="T27" fmla="*/ 0 h 5"/>
                <a:gd name="T28" fmla="*/ 0 w 216"/>
                <a:gd name="T29" fmla="*/ 0 h 5"/>
                <a:gd name="T30" fmla="*/ 0 w 216"/>
                <a:gd name="T31" fmla="*/ 0 h 5"/>
                <a:gd name="T32" fmla="*/ 0 w 216"/>
                <a:gd name="T33" fmla="*/ 0 h 5"/>
                <a:gd name="T34" fmla="*/ 0 w 216"/>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
                <a:gd name="T55" fmla="*/ 0 h 5"/>
                <a:gd name="T56" fmla="*/ 216 w 216"/>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 h="5">
                  <a:moveTo>
                    <a:pt x="216" y="0"/>
                  </a:moveTo>
                  <a:lnTo>
                    <a:pt x="206" y="0"/>
                  </a:lnTo>
                  <a:lnTo>
                    <a:pt x="195" y="2"/>
                  </a:lnTo>
                  <a:lnTo>
                    <a:pt x="186" y="2"/>
                  </a:lnTo>
                  <a:lnTo>
                    <a:pt x="176" y="2"/>
                  </a:lnTo>
                  <a:lnTo>
                    <a:pt x="166" y="3"/>
                  </a:lnTo>
                  <a:lnTo>
                    <a:pt x="155" y="3"/>
                  </a:lnTo>
                  <a:lnTo>
                    <a:pt x="145" y="5"/>
                  </a:lnTo>
                  <a:lnTo>
                    <a:pt x="134" y="5"/>
                  </a:lnTo>
                  <a:lnTo>
                    <a:pt x="118" y="5"/>
                  </a:lnTo>
                  <a:lnTo>
                    <a:pt x="102" y="5"/>
                  </a:lnTo>
                  <a:lnTo>
                    <a:pt x="84" y="5"/>
                  </a:lnTo>
                  <a:lnTo>
                    <a:pt x="67" y="5"/>
                  </a:lnTo>
                  <a:lnTo>
                    <a:pt x="51" y="5"/>
                  </a:lnTo>
                  <a:lnTo>
                    <a:pt x="35" y="3"/>
                  </a:lnTo>
                  <a:lnTo>
                    <a:pt x="17" y="3"/>
                  </a:lnTo>
                  <a:lnTo>
                    <a:pt x="0" y="2"/>
                  </a:lnTo>
                  <a:lnTo>
                    <a:pt x="216" y="0"/>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 name="Freeform 11"/>
            <p:cNvSpPr>
              <a:spLocks/>
            </p:cNvSpPr>
            <p:nvPr/>
          </p:nvSpPr>
          <p:spPr bwMode="auto">
            <a:xfrm>
              <a:off x="4942" y="401"/>
              <a:ext cx="230" cy="342"/>
            </a:xfrm>
            <a:custGeom>
              <a:avLst/>
              <a:gdLst>
                <a:gd name="T0" fmla="*/ 0 w 690"/>
                <a:gd name="T1" fmla="*/ 0 h 1025"/>
                <a:gd name="T2" fmla="*/ 0 w 690"/>
                <a:gd name="T3" fmla="*/ 0 h 1025"/>
                <a:gd name="T4" fmla="*/ 0 w 690"/>
                <a:gd name="T5" fmla="*/ 0 h 1025"/>
                <a:gd name="T6" fmla="*/ 0 w 690"/>
                <a:gd name="T7" fmla="*/ 0 h 1025"/>
                <a:gd name="T8" fmla="*/ 0 w 690"/>
                <a:gd name="T9" fmla="*/ 0 h 1025"/>
                <a:gd name="T10" fmla="*/ 0 w 690"/>
                <a:gd name="T11" fmla="*/ 0 h 1025"/>
                <a:gd name="T12" fmla="*/ 0 w 690"/>
                <a:gd name="T13" fmla="*/ 0 h 1025"/>
                <a:gd name="T14" fmla="*/ 0 w 690"/>
                <a:gd name="T15" fmla="*/ 0 h 1025"/>
                <a:gd name="T16" fmla="*/ 0 w 690"/>
                <a:gd name="T17" fmla="*/ 0 h 1025"/>
                <a:gd name="T18" fmla="*/ 0 w 690"/>
                <a:gd name="T19" fmla="*/ 0 h 1025"/>
                <a:gd name="T20" fmla="*/ 0 w 690"/>
                <a:gd name="T21" fmla="*/ 0 h 1025"/>
                <a:gd name="T22" fmla="*/ 0 w 690"/>
                <a:gd name="T23" fmla="*/ 0 h 1025"/>
                <a:gd name="T24" fmla="*/ 0 w 690"/>
                <a:gd name="T25" fmla="*/ 0 h 1025"/>
                <a:gd name="T26" fmla="*/ 0 w 690"/>
                <a:gd name="T27" fmla="*/ 0 h 1025"/>
                <a:gd name="T28" fmla="*/ 0 w 690"/>
                <a:gd name="T29" fmla="*/ 0 h 1025"/>
                <a:gd name="T30" fmla="*/ 0 w 690"/>
                <a:gd name="T31" fmla="*/ 0 h 1025"/>
                <a:gd name="T32" fmla="*/ 0 w 690"/>
                <a:gd name="T33" fmla="*/ 0 h 1025"/>
                <a:gd name="T34" fmla="*/ 0 w 690"/>
                <a:gd name="T35" fmla="*/ 0 h 1025"/>
                <a:gd name="T36" fmla="*/ 0 w 690"/>
                <a:gd name="T37" fmla="*/ 0 h 1025"/>
                <a:gd name="T38" fmla="*/ 0 w 690"/>
                <a:gd name="T39" fmla="*/ 0 h 1025"/>
                <a:gd name="T40" fmla="*/ 0 w 690"/>
                <a:gd name="T41" fmla="*/ 0 h 1025"/>
                <a:gd name="T42" fmla="*/ 0 w 690"/>
                <a:gd name="T43" fmla="*/ 0 h 1025"/>
                <a:gd name="T44" fmla="*/ 0 w 690"/>
                <a:gd name="T45" fmla="*/ 0 h 1025"/>
                <a:gd name="T46" fmla="*/ 0 w 690"/>
                <a:gd name="T47" fmla="*/ 0 h 1025"/>
                <a:gd name="T48" fmla="*/ 0 w 690"/>
                <a:gd name="T49" fmla="*/ 0 h 1025"/>
                <a:gd name="T50" fmla="*/ 0 w 690"/>
                <a:gd name="T51" fmla="*/ 0 h 1025"/>
                <a:gd name="T52" fmla="*/ 0 w 690"/>
                <a:gd name="T53" fmla="*/ 0 h 1025"/>
                <a:gd name="T54" fmla="*/ 0 w 690"/>
                <a:gd name="T55" fmla="*/ 0 h 1025"/>
                <a:gd name="T56" fmla="*/ 0 w 690"/>
                <a:gd name="T57" fmla="*/ 0 h 1025"/>
                <a:gd name="T58" fmla="*/ 0 w 690"/>
                <a:gd name="T59" fmla="*/ 0 h 1025"/>
                <a:gd name="T60" fmla="*/ 0 w 690"/>
                <a:gd name="T61" fmla="*/ 0 h 1025"/>
                <a:gd name="T62" fmla="*/ 0 w 690"/>
                <a:gd name="T63" fmla="*/ 0 h 1025"/>
                <a:gd name="T64" fmla="*/ 0 w 690"/>
                <a:gd name="T65" fmla="*/ 0 h 1025"/>
                <a:gd name="T66" fmla="*/ 0 w 690"/>
                <a:gd name="T67" fmla="*/ 0 h 1025"/>
                <a:gd name="T68" fmla="*/ 0 w 690"/>
                <a:gd name="T69" fmla="*/ 0 h 1025"/>
                <a:gd name="T70" fmla="*/ 0 w 690"/>
                <a:gd name="T71" fmla="*/ 0 h 1025"/>
                <a:gd name="T72" fmla="*/ 0 w 690"/>
                <a:gd name="T73" fmla="*/ 0 h 1025"/>
                <a:gd name="T74" fmla="*/ 0 w 690"/>
                <a:gd name="T75" fmla="*/ 0 h 1025"/>
                <a:gd name="T76" fmla="*/ 0 w 690"/>
                <a:gd name="T77" fmla="*/ 0 h 1025"/>
                <a:gd name="T78" fmla="*/ 0 w 690"/>
                <a:gd name="T79" fmla="*/ 0 h 1025"/>
                <a:gd name="T80" fmla="*/ 0 w 690"/>
                <a:gd name="T81" fmla="*/ 0 h 1025"/>
                <a:gd name="T82" fmla="*/ 0 w 690"/>
                <a:gd name="T83" fmla="*/ 0 h 1025"/>
                <a:gd name="T84" fmla="*/ 0 w 690"/>
                <a:gd name="T85" fmla="*/ 0 h 1025"/>
                <a:gd name="T86" fmla="*/ 0 w 690"/>
                <a:gd name="T87" fmla="*/ 0 h 1025"/>
                <a:gd name="T88" fmla="*/ 0 w 690"/>
                <a:gd name="T89" fmla="*/ 0 h 1025"/>
                <a:gd name="T90" fmla="*/ 0 w 690"/>
                <a:gd name="T91" fmla="*/ 0 h 1025"/>
                <a:gd name="T92" fmla="*/ 0 w 690"/>
                <a:gd name="T93" fmla="*/ 0 h 1025"/>
                <a:gd name="T94" fmla="*/ 0 w 690"/>
                <a:gd name="T95" fmla="*/ 0 h 1025"/>
                <a:gd name="T96" fmla="*/ 0 w 690"/>
                <a:gd name="T97" fmla="*/ 0 h 1025"/>
                <a:gd name="T98" fmla="*/ 0 w 690"/>
                <a:gd name="T99" fmla="*/ 0 h 1025"/>
                <a:gd name="T100" fmla="*/ 0 w 690"/>
                <a:gd name="T101" fmla="*/ 0 h 1025"/>
                <a:gd name="T102" fmla="*/ 0 w 690"/>
                <a:gd name="T103" fmla="*/ 0 h 1025"/>
                <a:gd name="T104" fmla="*/ 0 w 690"/>
                <a:gd name="T105" fmla="*/ 0 h 1025"/>
                <a:gd name="T106" fmla="*/ 0 w 690"/>
                <a:gd name="T107" fmla="*/ 0 h 10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90"/>
                <a:gd name="T163" fmla="*/ 0 h 1025"/>
                <a:gd name="T164" fmla="*/ 690 w 690"/>
                <a:gd name="T165" fmla="*/ 1025 h 102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90" h="1025">
                  <a:moveTo>
                    <a:pt x="411" y="123"/>
                  </a:moveTo>
                  <a:lnTo>
                    <a:pt x="389" y="111"/>
                  </a:lnTo>
                  <a:lnTo>
                    <a:pt x="365" y="99"/>
                  </a:lnTo>
                  <a:lnTo>
                    <a:pt x="341" y="88"/>
                  </a:lnTo>
                  <a:lnTo>
                    <a:pt x="317" y="78"/>
                  </a:lnTo>
                  <a:lnTo>
                    <a:pt x="292" y="67"/>
                  </a:lnTo>
                  <a:lnTo>
                    <a:pt x="268" y="58"/>
                  </a:lnTo>
                  <a:lnTo>
                    <a:pt x="243" y="51"/>
                  </a:lnTo>
                  <a:lnTo>
                    <a:pt x="218" y="42"/>
                  </a:lnTo>
                  <a:lnTo>
                    <a:pt x="191" y="35"/>
                  </a:lnTo>
                  <a:lnTo>
                    <a:pt x="165" y="29"/>
                  </a:lnTo>
                  <a:lnTo>
                    <a:pt x="139" y="23"/>
                  </a:lnTo>
                  <a:lnTo>
                    <a:pt x="112" y="17"/>
                  </a:lnTo>
                  <a:lnTo>
                    <a:pt x="84" y="12"/>
                  </a:lnTo>
                  <a:lnTo>
                    <a:pt x="57" y="8"/>
                  </a:lnTo>
                  <a:lnTo>
                    <a:pt x="28" y="3"/>
                  </a:lnTo>
                  <a:lnTo>
                    <a:pt x="0" y="0"/>
                  </a:lnTo>
                  <a:lnTo>
                    <a:pt x="90" y="69"/>
                  </a:lnTo>
                  <a:lnTo>
                    <a:pt x="106" y="73"/>
                  </a:lnTo>
                  <a:lnTo>
                    <a:pt x="124" y="76"/>
                  </a:lnTo>
                  <a:lnTo>
                    <a:pt x="140" y="81"/>
                  </a:lnTo>
                  <a:lnTo>
                    <a:pt x="157" y="85"/>
                  </a:lnTo>
                  <a:lnTo>
                    <a:pt x="174" y="90"/>
                  </a:lnTo>
                  <a:lnTo>
                    <a:pt x="191" y="96"/>
                  </a:lnTo>
                  <a:lnTo>
                    <a:pt x="207" y="100"/>
                  </a:lnTo>
                  <a:lnTo>
                    <a:pt x="224" y="106"/>
                  </a:lnTo>
                  <a:lnTo>
                    <a:pt x="240" y="112"/>
                  </a:lnTo>
                  <a:lnTo>
                    <a:pt x="256" y="118"/>
                  </a:lnTo>
                  <a:lnTo>
                    <a:pt x="271" y="124"/>
                  </a:lnTo>
                  <a:lnTo>
                    <a:pt x="288" y="130"/>
                  </a:lnTo>
                  <a:lnTo>
                    <a:pt x="304" y="138"/>
                  </a:lnTo>
                  <a:lnTo>
                    <a:pt x="319" y="143"/>
                  </a:lnTo>
                  <a:lnTo>
                    <a:pt x="335" y="151"/>
                  </a:lnTo>
                  <a:lnTo>
                    <a:pt x="350" y="158"/>
                  </a:lnTo>
                  <a:lnTo>
                    <a:pt x="335" y="166"/>
                  </a:lnTo>
                  <a:lnTo>
                    <a:pt x="320" y="172"/>
                  </a:lnTo>
                  <a:lnTo>
                    <a:pt x="305" y="178"/>
                  </a:lnTo>
                  <a:lnTo>
                    <a:pt x="292" y="184"/>
                  </a:lnTo>
                  <a:lnTo>
                    <a:pt x="280" y="190"/>
                  </a:lnTo>
                  <a:lnTo>
                    <a:pt x="268" y="194"/>
                  </a:lnTo>
                  <a:lnTo>
                    <a:pt x="256" y="199"/>
                  </a:lnTo>
                  <a:lnTo>
                    <a:pt x="246" y="203"/>
                  </a:lnTo>
                  <a:lnTo>
                    <a:pt x="282" y="239"/>
                  </a:lnTo>
                  <a:lnTo>
                    <a:pt x="301" y="231"/>
                  </a:lnTo>
                  <a:lnTo>
                    <a:pt x="319" y="226"/>
                  </a:lnTo>
                  <a:lnTo>
                    <a:pt x="335" y="218"/>
                  </a:lnTo>
                  <a:lnTo>
                    <a:pt x="350" y="212"/>
                  </a:lnTo>
                  <a:lnTo>
                    <a:pt x="365" y="206"/>
                  </a:lnTo>
                  <a:lnTo>
                    <a:pt x="378" y="200"/>
                  </a:lnTo>
                  <a:lnTo>
                    <a:pt x="390" y="194"/>
                  </a:lnTo>
                  <a:lnTo>
                    <a:pt x="402" y="188"/>
                  </a:lnTo>
                  <a:lnTo>
                    <a:pt x="417" y="197"/>
                  </a:lnTo>
                  <a:lnTo>
                    <a:pt x="432" y="208"/>
                  </a:lnTo>
                  <a:lnTo>
                    <a:pt x="445" y="218"/>
                  </a:lnTo>
                  <a:lnTo>
                    <a:pt x="459" y="229"/>
                  </a:lnTo>
                  <a:lnTo>
                    <a:pt x="472" y="239"/>
                  </a:lnTo>
                  <a:lnTo>
                    <a:pt x="486" y="251"/>
                  </a:lnTo>
                  <a:lnTo>
                    <a:pt x="497" y="264"/>
                  </a:lnTo>
                  <a:lnTo>
                    <a:pt x="509" y="276"/>
                  </a:lnTo>
                  <a:lnTo>
                    <a:pt x="532" y="303"/>
                  </a:lnTo>
                  <a:lnTo>
                    <a:pt x="551" y="330"/>
                  </a:lnTo>
                  <a:lnTo>
                    <a:pt x="569" y="357"/>
                  </a:lnTo>
                  <a:lnTo>
                    <a:pt x="582" y="384"/>
                  </a:lnTo>
                  <a:lnTo>
                    <a:pt x="594" y="410"/>
                  </a:lnTo>
                  <a:lnTo>
                    <a:pt x="602" y="439"/>
                  </a:lnTo>
                  <a:lnTo>
                    <a:pt x="608" y="466"/>
                  </a:lnTo>
                  <a:lnTo>
                    <a:pt x="609" y="494"/>
                  </a:lnTo>
                  <a:lnTo>
                    <a:pt x="384" y="500"/>
                  </a:lnTo>
                  <a:lnTo>
                    <a:pt x="383" y="545"/>
                  </a:lnTo>
                  <a:lnTo>
                    <a:pt x="611" y="539"/>
                  </a:lnTo>
                  <a:lnTo>
                    <a:pt x="611" y="561"/>
                  </a:lnTo>
                  <a:lnTo>
                    <a:pt x="608" y="585"/>
                  </a:lnTo>
                  <a:lnTo>
                    <a:pt x="603" y="607"/>
                  </a:lnTo>
                  <a:lnTo>
                    <a:pt x="597" y="631"/>
                  </a:lnTo>
                  <a:lnTo>
                    <a:pt x="588" y="655"/>
                  </a:lnTo>
                  <a:lnTo>
                    <a:pt x="578" y="679"/>
                  </a:lnTo>
                  <a:lnTo>
                    <a:pt x="564" y="701"/>
                  </a:lnTo>
                  <a:lnTo>
                    <a:pt x="550" y="725"/>
                  </a:lnTo>
                  <a:lnTo>
                    <a:pt x="536" y="745"/>
                  </a:lnTo>
                  <a:lnTo>
                    <a:pt x="523" y="762"/>
                  </a:lnTo>
                  <a:lnTo>
                    <a:pt x="508" y="779"/>
                  </a:lnTo>
                  <a:lnTo>
                    <a:pt x="493" y="795"/>
                  </a:lnTo>
                  <a:lnTo>
                    <a:pt x="477" y="810"/>
                  </a:lnTo>
                  <a:lnTo>
                    <a:pt x="460" y="825"/>
                  </a:lnTo>
                  <a:lnTo>
                    <a:pt x="444" y="839"/>
                  </a:lnTo>
                  <a:lnTo>
                    <a:pt x="426" y="852"/>
                  </a:lnTo>
                  <a:lnTo>
                    <a:pt x="408" y="846"/>
                  </a:lnTo>
                  <a:lnTo>
                    <a:pt x="390" y="840"/>
                  </a:lnTo>
                  <a:lnTo>
                    <a:pt x="374" y="834"/>
                  </a:lnTo>
                  <a:lnTo>
                    <a:pt x="358" y="828"/>
                  </a:lnTo>
                  <a:lnTo>
                    <a:pt x="341" y="824"/>
                  </a:lnTo>
                  <a:lnTo>
                    <a:pt x="326" y="818"/>
                  </a:lnTo>
                  <a:lnTo>
                    <a:pt x="311" y="813"/>
                  </a:lnTo>
                  <a:lnTo>
                    <a:pt x="298" y="809"/>
                  </a:lnTo>
                  <a:lnTo>
                    <a:pt x="289" y="819"/>
                  </a:lnTo>
                  <a:lnTo>
                    <a:pt x="280" y="831"/>
                  </a:lnTo>
                  <a:lnTo>
                    <a:pt x="271" y="841"/>
                  </a:lnTo>
                  <a:lnTo>
                    <a:pt x="264" y="852"/>
                  </a:lnTo>
                  <a:lnTo>
                    <a:pt x="285" y="858"/>
                  </a:lnTo>
                  <a:lnTo>
                    <a:pt x="302" y="864"/>
                  </a:lnTo>
                  <a:lnTo>
                    <a:pt x="319" y="868"/>
                  </a:lnTo>
                  <a:lnTo>
                    <a:pt x="334" y="873"/>
                  </a:lnTo>
                  <a:lnTo>
                    <a:pt x="346" y="877"/>
                  </a:lnTo>
                  <a:lnTo>
                    <a:pt x="356" y="882"/>
                  </a:lnTo>
                  <a:lnTo>
                    <a:pt x="365" y="885"/>
                  </a:lnTo>
                  <a:lnTo>
                    <a:pt x="371" y="888"/>
                  </a:lnTo>
                  <a:lnTo>
                    <a:pt x="353" y="900"/>
                  </a:lnTo>
                  <a:lnTo>
                    <a:pt x="335" y="912"/>
                  </a:lnTo>
                  <a:lnTo>
                    <a:pt x="316" y="922"/>
                  </a:lnTo>
                  <a:lnTo>
                    <a:pt x="296" y="932"/>
                  </a:lnTo>
                  <a:lnTo>
                    <a:pt x="276" y="941"/>
                  </a:lnTo>
                  <a:lnTo>
                    <a:pt x="255" y="950"/>
                  </a:lnTo>
                  <a:lnTo>
                    <a:pt x="232" y="959"/>
                  </a:lnTo>
                  <a:lnTo>
                    <a:pt x="209" y="967"/>
                  </a:lnTo>
                  <a:lnTo>
                    <a:pt x="206" y="980"/>
                  </a:lnTo>
                  <a:lnTo>
                    <a:pt x="201" y="995"/>
                  </a:lnTo>
                  <a:lnTo>
                    <a:pt x="197" y="1010"/>
                  </a:lnTo>
                  <a:lnTo>
                    <a:pt x="192" y="1025"/>
                  </a:lnTo>
                  <a:lnTo>
                    <a:pt x="195" y="1023"/>
                  </a:lnTo>
                  <a:lnTo>
                    <a:pt x="200" y="1022"/>
                  </a:lnTo>
                  <a:lnTo>
                    <a:pt x="203" y="1022"/>
                  </a:lnTo>
                  <a:lnTo>
                    <a:pt x="206" y="1020"/>
                  </a:lnTo>
                  <a:lnTo>
                    <a:pt x="231" y="1012"/>
                  </a:lnTo>
                  <a:lnTo>
                    <a:pt x="256" y="1004"/>
                  </a:lnTo>
                  <a:lnTo>
                    <a:pt x="280" y="994"/>
                  </a:lnTo>
                  <a:lnTo>
                    <a:pt x="304" y="985"/>
                  </a:lnTo>
                  <a:lnTo>
                    <a:pt x="328" y="974"/>
                  </a:lnTo>
                  <a:lnTo>
                    <a:pt x="350" y="964"/>
                  </a:lnTo>
                  <a:lnTo>
                    <a:pt x="372" y="953"/>
                  </a:lnTo>
                  <a:lnTo>
                    <a:pt x="393" y="941"/>
                  </a:lnTo>
                  <a:lnTo>
                    <a:pt x="414" y="931"/>
                  </a:lnTo>
                  <a:lnTo>
                    <a:pt x="435" y="919"/>
                  </a:lnTo>
                  <a:lnTo>
                    <a:pt x="454" y="906"/>
                  </a:lnTo>
                  <a:lnTo>
                    <a:pt x="472" y="892"/>
                  </a:lnTo>
                  <a:lnTo>
                    <a:pt x="492" y="880"/>
                  </a:lnTo>
                  <a:lnTo>
                    <a:pt x="508" y="865"/>
                  </a:lnTo>
                  <a:lnTo>
                    <a:pt x="526" y="852"/>
                  </a:lnTo>
                  <a:lnTo>
                    <a:pt x="542" y="837"/>
                  </a:lnTo>
                  <a:lnTo>
                    <a:pt x="578" y="800"/>
                  </a:lnTo>
                  <a:lnTo>
                    <a:pt x="609" y="762"/>
                  </a:lnTo>
                  <a:lnTo>
                    <a:pt x="634" y="722"/>
                  </a:lnTo>
                  <a:lnTo>
                    <a:pt x="657" y="682"/>
                  </a:lnTo>
                  <a:lnTo>
                    <a:pt x="672" y="639"/>
                  </a:lnTo>
                  <a:lnTo>
                    <a:pt x="684" y="595"/>
                  </a:lnTo>
                  <a:lnTo>
                    <a:pt x="688" y="551"/>
                  </a:lnTo>
                  <a:lnTo>
                    <a:pt x="690" y="504"/>
                  </a:lnTo>
                  <a:lnTo>
                    <a:pt x="688" y="476"/>
                  </a:lnTo>
                  <a:lnTo>
                    <a:pt x="684" y="448"/>
                  </a:lnTo>
                  <a:lnTo>
                    <a:pt x="678" y="419"/>
                  </a:lnTo>
                  <a:lnTo>
                    <a:pt x="669" y="393"/>
                  </a:lnTo>
                  <a:lnTo>
                    <a:pt x="658" y="366"/>
                  </a:lnTo>
                  <a:lnTo>
                    <a:pt x="646" y="340"/>
                  </a:lnTo>
                  <a:lnTo>
                    <a:pt x="631" y="317"/>
                  </a:lnTo>
                  <a:lnTo>
                    <a:pt x="615" y="291"/>
                  </a:lnTo>
                  <a:lnTo>
                    <a:pt x="597" y="269"/>
                  </a:lnTo>
                  <a:lnTo>
                    <a:pt x="576" y="245"/>
                  </a:lnTo>
                  <a:lnTo>
                    <a:pt x="554" y="223"/>
                  </a:lnTo>
                  <a:lnTo>
                    <a:pt x="530" y="202"/>
                  </a:lnTo>
                  <a:lnTo>
                    <a:pt x="503" y="181"/>
                  </a:lnTo>
                  <a:lnTo>
                    <a:pt x="475" y="161"/>
                  </a:lnTo>
                  <a:lnTo>
                    <a:pt x="444" y="142"/>
                  </a:lnTo>
                  <a:lnTo>
                    <a:pt x="411" y="123"/>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3" name="Freeform 12"/>
            <p:cNvSpPr>
              <a:spLocks/>
            </p:cNvSpPr>
            <p:nvPr/>
          </p:nvSpPr>
          <p:spPr bwMode="auto">
            <a:xfrm>
              <a:off x="4914" y="400"/>
              <a:ext cx="156" cy="359"/>
            </a:xfrm>
            <a:custGeom>
              <a:avLst/>
              <a:gdLst>
                <a:gd name="T0" fmla="*/ 0 w 469"/>
                <a:gd name="T1" fmla="*/ 0 h 1078"/>
                <a:gd name="T2" fmla="*/ 0 w 469"/>
                <a:gd name="T3" fmla="*/ 0 h 1078"/>
                <a:gd name="T4" fmla="*/ 0 w 469"/>
                <a:gd name="T5" fmla="*/ 0 h 1078"/>
                <a:gd name="T6" fmla="*/ 0 w 469"/>
                <a:gd name="T7" fmla="*/ 0 h 1078"/>
                <a:gd name="T8" fmla="*/ 0 w 469"/>
                <a:gd name="T9" fmla="*/ 0 h 1078"/>
                <a:gd name="T10" fmla="*/ 0 w 469"/>
                <a:gd name="T11" fmla="*/ 0 h 1078"/>
                <a:gd name="T12" fmla="*/ 0 w 469"/>
                <a:gd name="T13" fmla="*/ 0 h 1078"/>
                <a:gd name="T14" fmla="*/ 0 w 469"/>
                <a:gd name="T15" fmla="*/ 0 h 1078"/>
                <a:gd name="T16" fmla="*/ 0 w 469"/>
                <a:gd name="T17" fmla="*/ 0 h 1078"/>
                <a:gd name="T18" fmla="*/ 0 w 469"/>
                <a:gd name="T19" fmla="*/ 0 h 1078"/>
                <a:gd name="T20" fmla="*/ 0 w 469"/>
                <a:gd name="T21" fmla="*/ 0 h 1078"/>
                <a:gd name="T22" fmla="*/ 0 w 469"/>
                <a:gd name="T23" fmla="*/ 0 h 1078"/>
                <a:gd name="T24" fmla="*/ 0 w 469"/>
                <a:gd name="T25" fmla="*/ 0 h 1078"/>
                <a:gd name="T26" fmla="*/ 0 w 469"/>
                <a:gd name="T27" fmla="*/ 0 h 1078"/>
                <a:gd name="T28" fmla="*/ 0 w 469"/>
                <a:gd name="T29" fmla="*/ 0 h 1078"/>
                <a:gd name="T30" fmla="*/ 0 w 469"/>
                <a:gd name="T31" fmla="*/ 0 h 1078"/>
                <a:gd name="T32" fmla="*/ 0 w 469"/>
                <a:gd name="T33" fmla="*/ 0 h 1078"/>
                <a:gd name="T34" fmla="*/ 0 w 469"/>
                <a:gd name="T35" fmla="*/ 0 h 1078"/>
                <a:gd name="T36" fmla="*/ 0 w 469"/>
                <a:gd name="T37" fmla="*/ 0 h 1078"/>
                <a:gd name="T38" fmla="*/ 0 w 469"/>
                <a:gd name="T39" fmla="*/ 0 h 1078"/>
                <a:gd name="T40" fmla="*/ 0 w 469"/>
                <a:gd name="T41" fmla="*/ 0 h 1078"/>
                <a:gd name="T42" fmla="*/ 0 w 469"/>
                <a:gd name="T43" fmla="*/ 0 h 1078"/>
                <a:gd name="T44" fmla="*/ 0 w 469"/>
                <a:gd name="T45" fmla="*/ 0 h 1078"/>
                <a:gd name="T46" fmla="*/ 0 w 469"/>
                <a:gd name="T47" fmla="*/ 0 h 1078"/>
                <a:gd name="T48" fmla="*/ 0 w 469"/>
                <a:gd name="T49" fmla="*/ 0 h 1078"/>
                <a:gd name="T50" fmla="*/ 0 w 469"/>
                <a:gd name="T51" fmla="*/ 0 h 1078"/>
                <a:gd name="T52" fmla="*/ 0 w 469"/>
                <a:gd name="T53" fmla="*/ 0 h 1078"/>
                <a:gd name="T54" fmla="*/ 0 w 469"/>
                <a:gd name="T55" fmla="*/ 0 h 1078"/>
                <a:gd name="T56" fmla="*/ 0 w 469"/>
                <a:gd name="T57" fmla="*/ 0 h 1078"/>
                <a:gd name="T58" fmla="*/ 0 w 469"/>
                <a:gd name="T59" fmla="*/ 0 h 1078"/>
                <a:gd name="T60" fmla="*/ 0 w 469"/>
                <a:gd name="T61" fmla="*/ 0 h 1078"/>
                <a:gd name="T62" fmla="*/ 0 w 469"/>
                <a:gd name="T63" fmla="*/ 0 h 1078"/>
                <a:gd name="T64" fmla="*/ 0 w 469"/>
                <a:gd name="T65" fmla="*/ 0 h 1078"/>
                <a:gd name="T66" fmla="*/ 0 w 469"/>
                <a:gd name="T67" fmla="*/ 0 h 1078"/>
                <a:gd name="T68" fmla="*/ 0 w 469"/>
                <a:gd name="T69" fmla="*/ 0 h 1078"/>
                <a:gd name="T70" fmla="*/ 0 w 469"/>
                <a:gd name="T71" fmla="*/ 0 h 1078"/>
                <a:gd name="T72" fmla="*/ 0 w 469"/>
                <a:gd name="T73" fmla="*/ 0 h 1078"/>
                <a:gd name="T74" fmla="*/ 0 w 469"/>
                <a:gd name="T75" fmla="*/ 0 h 1078"/>
                <a:gd name="T76" fmla="*/ 0 w 469"/>
                <a:gd name="T77" fmla="*/ 0 h 1078"/>
                <a:gd name="T78" fmla="*/ 0 w 469"/>
                <a:gd name="T79" fmla="*/ 0 h 1078"/>
                <a:gd name="T80" fmla="*/ 0 w 469"/>
                <a:gd name="T81" fmla="*/ 0 h 1078"/>
                <a:gd name="T82" fmla="*/ 0 w 469"/>
                <a:gd name="T83" fmla="*/ 0 h 1078"/>
                <a:gd name="T84" fmla="*/ 0 w 469"/>
                <a:gd name="T85" fmla="*/ 0 h 1078"/>
                <a:gd name="T86" fmla="*/ 0 w 469"/>
                <a:gd name="T87" fmla="*/ 0 h 1078"/>
                <a:gd name="T88" fmla="*/ 0 w 469"/>
                <a:gd name="T89" fmla="*/ 0 h 1078"/>
                <a:gd name="T90" fmla="*/ 0 w 469"/>
                <a:gd name="T91" fmla="*/ 0 h 1078"/>
                <a:gd name="T92" fmla="*/ 0 w 469"/>
                <a:gd name="T93" fmla="*/ 0 h 1078"/>
                <a:gd name="T94" fmla="*/ 0 w 469"/>
                <a:gd name="T95" fmla="*/ 0 h 1078"/>
                <a:gd name="T96" fmla="*/ 0 w 469"/>
                <a:gd name="T97" fmla="*/ 0 h 1078"/>
                <a:gd name="T98" fmla="*/ 0 w 469"/>
                <a:gd name="T99" fmla="*/ 0 h 1078"/>
                <a:gd name="T100" fmla="*/ 0 w 469"/>
                <a:gd name="T101" fmla="*/ 0 h 1078"/>
                <a:gd name="T102" fmla="*/ 0 w 469"/>
                <a:gd name="T103" fmla="*/ 0 h 10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69"/>
                <a:gd name="T157" fmla="*/ 0 h 1078"/>
                <a:gd name="T158" fmla="*/ 469 w 469"/>
                <a:gd name="T159" fmla="*/ 1078 h 10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69" h="1078">
                  <a:moveTo>
                    <a:pt x="146" y="1007"/>
                  </a:moveTo>
                  <a:lnTo>
                    <a:pt x="163" y="992"/>
                  </a:lnTo>
                  <a:lnTo>
                    <a:pt x="179" y="974"/>
                  </a:lnTo>
                  <a:lnTo>
                    <a:pt x="195" y="956"/>
                  </a:lnTo>
                  <a:lnTo>
                    <a:pt x="212" y="935"/>
                  </a:lnTo>
                  <a:lnTo>
                    <a:pt x="228" y="913"/>
                  </a:lnTo>
                  <a:lnTo>
                    <a:pt x="246" y="890"/>
                  </a:lnTo>
                  <a:lnTo>
                    <a:pt x="262" y="865"/>
                  </a:lnTo>
                  <a:lnTo>
                    <a:pt x="280" y="838"/>
                  </a:lnTo>
                  <a:lnTo>
                    <a:pt x="289" y="841"/>
                  </a:lnTo>
                  <a:lnTo>
                    <a:pt x="300" y="843"/>
                  </a:lnTo>
                  <a:lnTo>
                    <a:pt x="309" y="845"/>
                  </a:lnTo>
                  <a:lnTo>
                    <a:pt x="317" y="847"/>
                  </a:lnTo>
                  <a:lnTo>
                    <a:pt x="325" y="850"/>
                  </a:lnTo>
                  <a:lnTo>
                    <a:pt x="334" y="851"/>
                  </a:lnTo>
                  <a:lnTo>
                    <a:pt x="341" y="854"/>
                  </a:lnTo>
                  <a:lnTo>
                    <a:pt x="349" y="856"/>
                  </a:lnTo>
                  <a:lnTo>
                    <a:pt x="356" y="845"/>
                  </a:lnTo>
                  <a:lnTo>
                    <a:pt x="365" y="835"/>
                  </a:lnTo>
                  <a:lnTo>
                    <a:pt x="374" y="823"/>
                  </a:lnTo>
                  <a:lnTo>
                    <a:pt x="383" y="813"/>
                  </a:lnTo>
                  <a:lnTo>
                    <a:pt x="373" y="810"/>
                  </a:lnTo>
                  <a:lnTo>
                    <a:pt x="362" y="807"/>
                  </a:lnTo>
                  <a:lnTo>
                    <a:pt x="352" y="804"/>
                  </a:lnTo>
                  <a:lnTo>
                    <a:pt x="341" y="801"/>
                  </a:lnTo>
                  <a:lnTo>
                    <a:pt x="332" y="799"/>
                  </a:lnTo>
                  <a:lnTo>
                    <a:pt x="323" y="796"/>
                  </a:lnTo>
                  <a:lnTo>
                    <a:pt x="316" y="795"/>
                  </a:lnTo>
                  <a:lnTo>
                    <a:pt x="309" y="792"/>
                  </a:lnTo>
                  <a:lnTo>
                    <a:pt x="329" y="756"/>
                  </a:lnTo>
                  <a:lnTo>
                    <a:pt x="347" y="722"/>
                  </a:lnTo>
                  <a:lnTo>
                    <a:pt x="361" y="689"/>
                  </a:lnTo>
                  <a:lnTo>
                    <a:pt x="374" y="658"/>
                  </a:lnTo>
                  <a:lnTo>
                    <a:pt x="383" y="628"/>
                  </a:lnTo>
                  <a:lnTo>
                    <a:pt x="389" y="601"/>
                  </a:lnTo>
                  <a:lnTo>
                    <a:pt x="392" y="574"/>
                  </a:lnTo>
                  <a:lnTo>
                    <a:pt x="393" y="550"/>
                  </a:lnTo>
                  <a:lnTo>
                    <a:pt x="468" y="549"/>
                  </a:lnTo>
                  <a:lnTo>
                    <a:pt x="469" y="504"/>
                  </a:lnTo>
                  <a:lnTo>
                    <a:pt x="386" y="507"/>
                  </a:lnTo>
                  <a:lnTo>
                    <a:pt x="384" y="479"/>
                  </a:lnTo>
                  <a:lnTo>
                    <a:pt x="380" y="450"/>
                  </a:lnTo>
                  <a:lnTo>
                    <a:pt x="371" y="422"/>
                  </a:lnTo>
                  <a:lnTo>
                    <a:pt x="362" y="392"/>
                  </a:lnTo>
                  <a:lnTo>
                    <a:pt x="349" y="362"/>
                  </a:lnTo>
                  <a:lnTo>
                    <a:pt x="332" y="332"/>
                  </a:lnTo>
                  <a:lnTo>
                    <a:pt x="314" y="301"/>
                  </a:lnTo>
                  <a:lnTo>
                    <a:pt x="294" y="268"/>
                  </a:lnTo>
                  <a:lnTo>
                    <a:pt x="304" y="265"/>
                  </a:lnTo>
                  <a:lnTo>
                    <a:pt x="313" y="262"/>
                  </a:lnTo>
                  <a:lnTo>
                    <a:pt x="322" y="258"/>
                  </a:lnTo>
                  <a:lnTo>
                    <a:pt x="332" y="255"/>
                  </a:lnTo>
                  <a:lnTo>
                    <a:pt x="341" y="252"/>
                  </a:lnTo>
                  <a:lnTo>
                    <a:pt x="350" y="249"/>
                  </a:lnTo>
                  <a:lnTo>
                    <a:pt x="358" y="246"/>
                  </a:lnTo>
                  <a:lnTo>
                    <a:pt x="367" y="243"/>
                  </a:lnTo>
                  <a:lnTo>
                    <a:pt x="331" y="207"/>
                  </a:lnTo>
                  <a:lnTo>
                    <a:pt x="329" y="207"/>
                  </a:lnTo>
                  <a:lnTo>
                    <a:pt x="326" y="209"/>
                  </a:lnTo>
                  <a:lnTo>
                    <a:pt x="325" y="209"/>
                  </a:lnTo>
                  <a:lnTo>
                    <a:pt x="322" y="210"/>
                  </a:lnTo>
                  <a:lnTo>
                    <a:pt x="268" y="230"/>
                  </a:lnTo>
                  <a:lnTo>
                    <a:pt x="250" y="204"/>
                  </a:lnTo>
                  <a:lnTo>
                    <a:pt x="233" y="182"/>
                  </a:lnTo>
                  <a:lnTo>
                    <a:pt x="213" y="159"/>
                  </a:lnTo>
                  <a:lnTo>
                    <a:pt x="194" y="137"/>
                  </a:lnTo>
                  <a:lnTo>
                    <a:pt x="173" y="118"/>
                  </a:lnTo>
                  <a:lnTo>
                    <a:pt x="152" y="97"/>
                  </a:lnTo>
                  <a:lnTo>
                    <a:pt x="130" y="79"/>
                  </a:lnTo>
                  <a:lnTo>
                    <a:pt x="108" y="61"/>
                  </a:lnTo>
                  <a:lnTo>
                    <a:pt x="116" y="62"/>
                  </a:lnTo>
                  <a:lnTo>
                    <a:pt x="124" y="64"/>
                  </a:lnTo>
                  <a:lnTo>
                    <a:pt x="133" y="65"/>
                  </a:lnTo>
                  <a:lnTo>
                    <a:pt x="142" y="67"/>
                  </a:lnTo>
                  <a:lnTo>
                    <a:pt x="149" y="68"/>
                  </a:lnTo>
                  <a:lnTo>
                    <a:pt x="158" y="70"/>
                  </a:lnTo>
                  <a:lnTo>
                    <a:pt x="166" y="71"/>
                  </a:lnTo>
                  <a:lnTo>
                    <a:pt x="175" y="73"/>
                  </a:lnTo>
                  <a:lnTo>
                    <a:pt x="85" y="4"/>
                  </a:lnTo>
                  <a:lnTo>
                    <a:pt x="75" y="4"/>
                  </a:lnTo>
                  <a:lnTo>
                    <a:pt x="64" y="3"/>
                  </a:lnTo>
                  <a:lnTo>
                    <a:pt x="54" y="3"/>
                  </a:lnTo>
                  <a:lnTo>
                    <a:pt x="44" y="1"/>
                  </a:lnTo>
                  <a:lnTo>
                    <a:pt x="33" y="1"/>
                  </a:lnTo>
                  <a:lnTo>
                    <a:pt x="23" y="0"/>
                  </a:lnTo>
                  <a:lnTo>
                    <a:pt x="11" y="0"/>
                  </a:lnTo>
                  <a:lnTo>
                    <a:pt x="0" y="0"/>
                  </a:lnTo>
                  <a:lnTo>
                    <a:pt x="3" y="12"/>
                  </a:lnTo>
                  <a:lnTo>
                    <a:pt x="5" y="25"/>
                  </a:lnTo>
                  <a:lnTo>
                    <a:pt x="8" y="40"/>
                  </a:lnTo>
                  <a:lnTo>
                    <a:pt x="9" y="55"/>
                  </a:lnTo>
                  <a:lnTo>
                    <a:pt x="11" y="55"/>
                  </a:lnTo>
                  <a:lnTo>
                    <a:pt x="38" y="74"/>
                  </a:lnTo>
                  <a:lnTo>
                    <a:pt x="63" y="95"/>
                  </a:lnTo>
                  <a:lnTo>
                    <a:pt x="87" y="118"/>
                  </a:lnTo>
                  <a:lnTo>
                    <a:pt x="112" y="140"/>
                  </a:lnTo>
                  <a:lnTo>
                    <a:pt x="134" y="164"/>
                  </a:lnTo>
                  <a:lnTo>
                    <a:pt x="157" y="189"/>
                  </a:lnTo>
                  <a:lnTo>
                    <a:pt x="178" y="216"/>
                  </a:lnTo>
                  <a:lnTo>
                    <a:pt x="198" y="244"/>
                  </a:lnTo>
                  <a:lnTo>
                    <a:pt x="183" y="250"/>
                  </a:lnTo>
                  <a:lnTo>
                    <a:pt x="167" y="255"/>
                  </a:lnTo>
                  <a:lnTo>
                    <a:pt x="149" y="259"/>
                  </a:lnTo>
                  <a:lnTo>
                    <a:pt x="128" y="264"/>
                  </a:lnTo>
                  <a:lnTo>
                    <a:pt x="106" y="268"/>
                  </a:lnTo>
                  <a:lnTo>
                    <a:pt x="81" y="273"/>
                  </a:lnTo>
                  <a:lnTo>
                    <a:pt x="54" y="277"/>
                  </a:lnTo>
                  <a:lnTo>
                    <a:pt x="26" y="280"/>
                  </a:lnTo>
                  <a:lnTo>
                    <a:pt x="26" y="292"/>
                  </a:lnTo>
                  <a:lnTo>
                    <a:pt x="26" y="304"/>
                  </a:lnTo>
                  <a:lnTo>
                    <a:pt x="26" y="318"/>
                  </a:lnTo>
                  <a:lnTo>
                    <a:pt x="27" y="329"/>
                  </a:lnTo>
                  <a:lnTo>
                    <a:pt x="49" y="326"/>
                  </a:lnTo>
                  <a:lnTo>
                    <a:pt x="72" y="322"/>
                  </a:lnTo>
                  <a:lnTo>
                    <a:pt x="94" y="318"/>
                  </a:lnTo>
                  <a:lnTo>
                    <a:pt x="119" y="313"/>
                  </a:lnTo>
                  <a:lnTo>
                    <a:pt x="145" y="307"/>
                  </a:lnTo>
                  <a:lnTo>
                    <a:pt x="170" y="301"/>
                  </a:lnTo>
                  <a:lnTo>
                    <a:pt x="197" y="294"/>
                  </a:lnTo>
                  <a:lnTo>
                    <a:pt x="225" y="286"/>
                  </a:lnTo>
                  <a:lnTo>
                    <a:pt x="233" y="294"/>
                  </a:lnTo>
                  <a:lnTo>
                    <a:pt x="240" y="304"/>
                  </a:lnTo>
                  <a:lnTo>
                    <a:pt x="247" y="315"/>
                  </a:lnTo>
                  <a:lnTo>
                    <a:pt x="253" y="326"/>
                  </a:lnTo>
                  <a:lnTo>
                    <a:pt x="261" y="340"/>
                  </a:lnTo>
                  <a:lnTo>
                    <a:pt x="268" y="355"/>
                  </a:lnTo>
                  <a:lnTo>
                    <a:pt x="274" y="370"/>
                  </a:lnTo>
                  <a:lnTo>
                    <a:pt x="282" y="388"/>
                  </a:lnTo>
                  <a:lnTo>
                    <a:pt x="294" y="422"/>
                  </a:lnTo>
                  <a:lnTo>
                    <a:pt x="303" y="453"/>
                  </a:lnTo>
                  <a:lnTo>
                    <a:pt x="307" y="483"/>
                  </a:lnTo>
                  <a:lnTo>
                    <a:pt x="310" y="508"/>
                  </a:lnTo>
                  <a:lnTo>
                    <a:pt x="29" y="517"/>
                  </a:lnTo>
                  <a:lnTo>
                    <a:pt x="29" y="528"/>
                  </a:lnTo>
                  <a:lnTo>
                    <a:pt x="29" y="540"/>
                  </a:lnTo>
                  <a:lnTo>
                    <a:pt x="29" y="550"/>
                  </a:lnTo>
                  <a:lnTo>
                    <a:pt x="29" y="562"/>
                  </a:lnTo>
                  <a:lnTo>
                    <a:pt x="312" y="553"/>
                  </a:lnTo>
                  <a:lnTo>
                    <a:pt x="312" y="579"/>
                  </a:lnTo>
                  <a:lnTo>
                    <a:pt x="309" y="605"/>
                  </a:lnTo>
                  <a:lnTo>
                    <a:pt x="303" y="632"/>
                  </a:lnTo>
                  <a:lnTo>
                    <a:pt x="295" y="661"/>
                  </a:lnTo>
                  <a:lnTo>
                    <a:pt x="285" y="689"/>
                  </a:lnTo>
                  <a:lnTo>
                    <a:pt x="271" y="719"/>
                  </a:lnTo>
                  <a:lnTo>
                    <a:pt x="256" y="750"/>
                  </a:lnTo>
                  <a:lnTo>
                    <a:pt x="239" y="781"/>
                  </a:lnTo>
                  <a:lnTo>
                    <a:pt x="213" y="774"/>
                  </a:lnTo>
                  <a:lnTo>
                    <a:pt x="188" y="768"/>
                  </a:lnTo>
                  <a:lnTo>
                    <a:pt x="161" y="763"/>
                  </a:lnTo>
                  <a:lnTo>
                    <a:pt x="134" y="757"/>
                  </a:lnTo>
                  <a:lnTo>
                    <a:pt x="108" y="755"/>
                  </a:lnTo>
                  <a:lnTo>
                    <a:pt x="79" y="752"/>
                  </a:lnTo>
                  <a:lnTo>
                    <a:pt x="52" y="749"/>
                  </a:lnTo>
                  <a:lnTo>
                    <a:pt x="24" y="747"/>
                  </a:lnTo>
                  <a:lnTo>
                    <a:pt x="24" y="759"/>
                  </a:lnTo>
                  <a:lnTo>
                    <a:pt x="24" y="771"/>
                  </a:lnTo>
                  <a:lnTo>
                    <a:pt x="24" y="784"/>
                  </a:lnTo>
                  <a:lnTo>
                    <a:pt x="23" y="796"/>
                  </a:lnTo>
                  <a:lnTo>
                    <a:pt x="46" y="798"/>
                  </a:lnTo>
                  <a:lnTo>
                    <a:pt x="70" y="801"/>
                  </a:lnTo>
                  <a:lnTo>
                    <a:pt x="94" y="802"/>
                  </a:lnTo>
                  <a:lnTo>
                    <a:pt x="119" y="805"/>
                  </a:lnTo>
                  <a:lnTo>
                    <a:pt x="143" y="808"/>
                  </a:lnTo>
                  <a:lnTo>
                    <a:pt x="167" y="813"/>
                  </a:lnTo>
                  <a:lnTo>
                    <a:pt x="191" y="817"/>
                  </a:lnTo>
                  <a:lnTo>
                    <a:pt x="215" y="822"/>
                  </a:lnTo>
                  <a:lnTo>
                    <a:pt x="188" y="859"/>
                  </a:lnTo>
                  <a:lnTo>
                    <a:pt x="164" y="892"/>
                  </a:lnTo>
                  <a:lnTo>
                    <a:pt x="140" y="923"/>
                  </a:lnTo>
                  <a:lnTo>
                    <a:pt x="118" y="950"/>
                  </a:lnTo>
                  <a:lnTo>
                    <a:pt x="97" y="974"/>
                  </a:lnTo>
                  <a:lnTo>
                    <a:pt x="78" y="995"/>
                  </a:lnTo>
                  <a:lnTo>
                    <a:pt x="60" y="1013"/>
                  </a:lnTo>
                  <a:lnTo>
                    <a:pt x="44" y="1027"/>
                  </a:lnTo>
                  <a:lnTo>
                    <a:pt x="15" y="1029"/>
                  </a:lnTo>
                  <a:lnTo>
                    <a:pt x="14" y="1042"/>
                  </a:lnTo>
                  <a:lnTo>
                    <a:pt x="14" y="1054"/>
                  </a:lnTo>
                  <a:lnTo>
                    <a:pt x="14" y="1066"/>
                  </a:lnTo>
                  <a:lnTo>
                    <a:pt x="12" y="1078"/>
                  </a:lnTo>
                  <a:lnTo>
                    <a:pt x="29" y="1077"/>
                  </a:lnTo>
                  <a:lnTo>
                    <a:pt x="46" y="1075"/>
                  </a:lnTo>
                  <a:lnTo>
                    <a:pt x="63" y="1072"/>
                  </a:lnTo>
                  <a:lnTo>
                    <a:pt x="81" y="1071"/>
                  </a:lnTo>
                  <a:lnTo>
                    <a:pt x="97" y="1068"/>
                  </a:lnTo>
                  <a:lnTo>
                    <a:pt x="113" y="1065"/>
                  </a:lnTo>
                  <a:lnTo>
                    <a:pt x="130" y="1062"/>
                  </a:lnTo>
                  <a:lnTo>
                    <a:pt x="148" y="1059"/>
                  </a:lnTo>
                  <a:lnTo>
                    <a:pt x="164" y="1056"/>
                  </a:lnTo>
                  <a:lnTo>
                    <a:pt x="180" y="1053"/>
                  </a:lnTo>
                  <a:lnTo>
                    <a:pt x="197" y="1050"/>
                  </a:lnTo>
                  <a:lnTo>
                    <a:pt x="213" y="1045"/>
                  </a:lnTo>
                  <a:lnTo>
                    <a:pt x="230" y="1041"/>
                  </a:lnTo>
                  <a:lnTo>
                    <a:pt x="245" y="1038"/>
                  </a:lnTo>
                  <a:lnTo>
                    <a:pt x="261" y="1033"/>
                  </a:lnTo>
                  <a:lnTo>
                    <a:pt x="277" y="1029"/>
                  </a:lnTo>
                  <a:lnTo>
                    <a:pt x="282" y="1014"/>
                  </a:lnTo>
                  <a:lnTo>
                    <a:pt x="286" y="999"/>
                  </a:lnTo>
                  <a:lnTo>
                    <a:pt x="291" y="984"/>
                  </a:lnTo>
                  <a:lnTo>
                    <a:pt x="294" y="971"/>
                  </a:lnTo>
                  <a:lnTo>
                    <a:pt x="277" y="977"/>
                  </a:lnTo>
                  <a:lnTo>
                    <a:pt x="259" y="981"/>
                  </a:lnTo>
                  <a:lnTo>
                    <a:pt x="242" y="986"/>
                  </a:lnTo>
                  <a:lnTo>
                    <a:pt x="224" y="990"/>
                  </a:lnTo>
                  <a:lnTo>
                    <a:pt x="204" y="995"/>
                  </a:lnTo>
                  <a:lnTo>
                    <a:pt x="185" y="999"/>
                  </a:lnTo>
                  <a:lnTo>
                    <a:pt x="166" y="1004"/>
                  </a:lnTo>
                  <a:lnTo>
                    <a:pt x="146" y="1007"/>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4" name="Freeform 13"/>
            <p:cNvSpPr>
              <a:spLocks/>
            </p:cNvSpPr>
            <p:nvPr/>
          </p:nvSpPr>
          <p:spPr bwMode="auto">
            <a:xfrm>
              <a:off x="4704" y="401"/>
              <a:ext cx="149" cy="359"/>
            </a:xfrm>
            <a:custGeom>
              <a:avLst/>
              <a:gdLst>
                <a:gd name="T0" fmla="*/ 0 w 447"/>
                <a:gd name="T1" fmla="*/ 0 h 1076"/>
                <a:gd name="T2" fmla="*/ 0 w 447"/>
                <a:gd name="T3" fmla="*/ 0 h 1076"/>
                <a:gd name="T4" fmla="*/ 0 w 447"/>
                <a:gd name="T5" fmla="*/ 0 h 1076"/>
                <a:gd name="T6" fmla="*/ 0 w 447"/>
                <a:gd name="T7" fmla="*/ 0 h 1076"/>
                <a:gd name="T8" fmla="*/ 0 w 447"/>
                <a:gd name="T9" fmla="*/ 0 h 1076"/>
                <a:gd name="T10" fmla="*/ 0 w 447"/>
                <a:gd name="T11" fmla="*/ 0 h 1076"/>
                <a:gd name="T12" fmla="*/ 0 w 447"/>
                <a:gd name="T13" fmla="*/ 0 h 1076"/>
                <a:gd name="T14" fmla="*/ 0 w 447"/>
                <a:gd name="T15" fmla="*/ 0 h 1076"/>
                <a:gd name="T16" fmla="*/ 0 w 447"/>
                <a:gd name="T17" fmla="*/ 0 h 1076"/>
                <a:gd name="T18" fmla="*/ 0 w 447"/>
                <a:gd name="T19" fmla="*/ 0 h 1076"/>
                <a:gd name="T20" fmla="*/ 0 w 447"/>
                <a:gd name="T21" fmla="*/ 0 h 1076"/>
                <a:gd name="T22" fmla="*/ 0 w 447"/>
                <a:gd name="T23" fmla="*/ 0 h 1076"/>
                <a:gd name="T24" fmla="*/ 0 w 447"/>
                <a:gd name="T25" fmla="*/ 0 h 1076"/>
                <a:gd name="T26" fmla="*/ 0 w 447"/>
                <a:gd name="T27" fmla="*/ 0 h 1076"/>
                <a:gd name="T28" fmla="*/ 0 w 447"/>
                <a:gd name="T29" fmla="*/ 0 h 1076"/>
                <a:gd name="T30" fmla="*/ 0 w 447"/>
                <a:gd name="T31" fmla="*/ 0 h 1076"/>
                <a:gd name="T32" fmla="*/ 0 w 447"/>
                <a:gd name="T33" fmla="*/ 0 h 1076"/>
                <a:gd name="T34" fmla="*/ 0 w 447"/>
                <a:gd name="T35" fmla="*/ 0 h 1076"/>
                <a:gd name="T36" fmla="*/ 0 w 447"/>
                <a:gd name="T37" fmla="*/ 0 h 1076"/>
                <a:gd name="T38" fmla="*/ 0 w 447"/>
                <a:gd name="T39" fmla="*/ 0 h 1076"/>
                <a:gd name="T40" fmla="*/ 0 w 447"/>
                <a:gd name="T41" fmla="*/ 0 h 1076"/>
                <a:gd name="T42" fmla="*/ 0 w 447"/>
                <a:gd name="T43" fmla="*/ 0 h 1076"/>
                <a:gd name="T44" fmla="*/ 0 w 447"/>
                <a:gd name="T45" fmla="*/ 0 h 1076"/>
                <a:gd name="T46" fmla="*/ 0 w 447"/>
                <a:gd name="T47" fmla="*/ 0 h 1076"/>
                <a:gd name="T48" fmla="*/ 0 w 447"/>
                <a:gd name="T49" fmla="*/ 0 h 1076"/>
                <a:gd name="T50" fmla="*/ 0 w 447"/>
                <a:gd name="T51" fmla="*/ 0 h 1076"/>
                <a:gd name="T52" fmla="*/ 0 w 447"/>
                <a:gd name="T53" fmla="*/ 0 h 1076"/>
                <a:gd name="T54" fmla="*/ 0 w 447"/>
                <a:gd name="T55" fmla="*/ 0 h 1076"/>
                <a:gd name="T56" fmla="*/ 0 w 447"/>
                <a:gd name="T57" fmla="*/ 0 h 1076"/>
                <a:gd name="T58" fmla="*/ 0 w 447"/>
                <a:gd name="T59" fmla="*/ 0 h 1076"/>
                <a:gd name="T60" fmla="*/ 0 w 447"/>
                <a:gd name="T61" fmla="*/ 0 h 1076"/>
                <a:gd name="T62" fmla="*/ 0 w 447"/>
                <a:gd name="T63" fmla="*/ 0 h 1076"/>
                <a:gd name="T64" fmla="*/ 0 w 447"/>
                <a:gd name="T65" fmla="*/ 0 h 1076"/>
                <a:gd name="T66" fmla="*/ 0 w 447"/>
                <a:gd name="T67" fmla="*/ 0 h 1076"/>
                <a:gd name="T68" fmla="*/ 0 w 447"/>
                <a:gd name="T69" fmla="*/ 0 h 1076"/>
                <a:gd name="T70" fmla="*/ 0 w 447"/>
                <a:gd name="T71" fmla="*/ 0 h 1076"/>
                <a:gd name="T72" fmla="*/ 0 w 447"/>
                <a:gd name="T73" fmla="*/ 0 h 1076"/>
                <a:gd name="T74" fmla="*/ 0 w 447"/>
                <a:gd name="T75" fmla="*/ 0 h 1076"/>
                <a:gd name="T76" fmla="*/ 0 w 447"/>
                <a:gd name="T77" fmla="*/ 0 h 1076"/>
                <a:gd name="T78" fmla="*/ 0 w 447"/>
                <a:gd name="T79" fmla="*/ 0 h 1076"/>
                <a:gd name="T80" fmla="*/ 0 w 447"/>
                <a:gd name="T81" fmla="*/ 0 h 1076"/>
                <a:gd name="T82" fmla="*/ 0 w 447"/>
                <a:gd name="T83" fmla="*/ 0 h 1076"/>
                <a:gd name="T84" fmla="*/ 0 w 447"/>
                <a:gd name="T85" fmla="*/ 0 h 1076"/>
                <a:gd name="T86" fmla="*/ 0 w 447"/>
                <a:gd name="T87" fmla="*/ 0 h 1076"/>
                <a:gd name="T88" fmla="*/ 0 w 447"/>
                <a:gd name="T89" fmla="*/ 0 h 1076"/>
                <a:gd name="T90" fmla="*/ 0 w 447"/>
                <a:gd name="T91" fmla="*/ 0 h 1076"/>
                <a:gd name="T92" fmla="*/ 0 w 447"/>
                <a:gd name="T93" fmla="*/ 0 h 1076"/>
                <a:gd name="T94" fmla="*/ 0 w 447"/>
                <a:gd name="T95" fmla="*/ 0 h 1076"/>
                <a:gd name="T96" fmla="*/ 0 w 447"/>
                <a:gd name="T97" fmla="*/ 0 h 1076"/>
                <a:gd name="T98" fmla="*/ 0 w 447"/>
                <a:gd name="T99" fmla="*/ 0 h 1076"/>
                <a:gd name="T100" fmla="*/ 0 w 447"/>
                <a:gd name="T101" fmla="*/ 0 h 1076"/>
                <a:gd name="T102" fmla="*/ 0 w 447"/>
                <a:gd name="T103" fmla="*/ 0 h 1076"/>
                <a:gd name="T104" fmla="*/ 0 w 447"/>
                <a:gd name="T105" fmla="*/ 0 h 1076"/>
                <a:gd name="T106" fmla="*/ 0 w 447"/>
                <a:gd name="T107" fmla="*/ 0 h 1076"/>
                <a:gd name="T108" fmla="*/ 0 w 447"/>
                <a:gd name="T109" fmla="*/ 0 h 1076"/>
                <a:gd name="T110" fmla="*/ 0 w 447"/>
                <a:gd name="T111" fmla="*/ 0 h 1076"/>
                <a:gd name="T112" fmla="*/ 0 w 447"/>
                <a:gd name="T113" fmla="*/ 0 h 10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47"/>
                <a:gd name="T172" fmla="*/ 0 h 1076"/>
                <a:gd name="T173" fmla="*/ 447 w 447"/>
                <a:gd name="T174" fmla="*/ 1076 h 107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47" h="1076">
                  <a:moveTo>
                    <a:pt x="253" y="836"/>
                  </a:moveTo>
                  <a:lnTo>
                    <a:pt x="262" y="833"/>
                  </a:lnTo>
                  <a:lnTo>
                    <a:pt x="274" y="828"/>
                  </a:lnTo>
                  <a:lnTo>
                    <a:pt x="289" y="825"/>
                  </a:lnTo>
                  <a:lnTo>
                    <a:pt x="305" y="821"/>
                  </a:lnTo>
                  <a:lnTo>
                    <a:pt x="325" y="818"/>
                  </a:lnTo>
                  <a:lnTo>
                    <a:pt x="345" y="813"/>
                  </a:lnTo>
                  <a:lnTo>
                    <a:pt x="368" y="810"/>
                  </a:lnTo>
                  <a:lnTo>
                    <a:pt x="393" y="806"/>
                  </a:lnTo>
                  <a:lnTo>
                    <a:pt x="393" y="794"/>
                  </a:lnTo>
                  <a:lnTo>
                    <a:pt x="393" y="782"/>
                  </a:lnTo>
                  <a:lnTo>
                    <a:pt x="393" y="770"/>
                  </a:lnTo>
                  <a:lnTo>
                    <a:pt x="392" y="758"/>
                  </a:lnTo>
                  <a:lnTo>
                    <a:pt x="374" y="761"/>
                  </a:lnTo>
                  <a:lnTo>
                    <a:pt x="354" y="765"/>
                  </a:lnTo>
                  <a:lnTo>
                    <a:pt x="337" y="770"/>
                  </a:lnTo>
                  <a:lnTo>
                    <a:pt x="317" y="774"/>
                  </a:lnTo>
                  <a:lnTo>
                    <a:pt x="296" y="780"/>
                  </a:lnTo>
                  <a:lnTo>
                    <a:pt x="275" y="785"/>
                  </a:lnTo>
                  <a:lnTo>
                    <a:pt x="255" y="791"/>
                  </a:lnTo>
                  <a:lnTo>
                    <a:pt x="232" y="797"/>
                  </a:lnTo>
                  <a:lnTo>
                    <a:pt x="225" y="789"/>
                  </a:lnTo>
                  <a:lnTo>
                    <a:pt x="217" y="779"/>
                  </a:lnTo>
                  <a:lnTo>
                    <a:pt x="210" y="768"/>
                  </a:lnTo>
                  <a:lnTo>
                    <a:pt x="203" y="755"/>
                  </a:lnTo>
                  <a:lnTo>
                    <a:pt x="195" y="742"/>
                  </a:lnTo>
                  <a:lnTo>
                    <a:pt x="188" y="727"/>
                  </a:lnTo>
                  <a:lnTo>
                    <a:pt x="180" y="710"/>
                  </a:lnTo>
                  <a:lnTo>
                    <a:pt x="173" y="692"/>
                  </a:lnTo>
                  <a:lnTo>
                    <a:pt x="159" y="657"/>
                  </a:lnTo>
                  <a:lnTo>
                    <a:pt x="149" y="625"/>
                  </a:lnTo>
                  <a:lnTo>
                    <a:pt x="143" y="597"/>
                  </a:lnTo>
                  <a:lnTo>
                    <a:pt x="140" y="572"/>
                  </a:lnTo>
                  <a:lnTo>
                    <a:pt x="396" y="566"/>
                  </a:lnTo>
                  <a:lnTo>
                    <a:pt x="396" y="554"/>
                  </a:lnTo>
                  <a:lnTo>
                    <a:pt x="396" y="543"/>
                  </a:lnTo>
                  <a:lnTo>
                    <a:pt x="396" y="531"/>
                  </a:lnTo>
                  <a:lnTo>
                    <a:pt x="398" y="521"/>
                  </a:lnTo>
                  <a:lnTo>
                    <a:pt x="138" y="528"/>
                  </a:lnTo>
                  <a:lnTo>
                    <a:pt x="138" y="501"/>
                  </a:lnTo>
                  <a:lnTo>
                    <a:pt x="141" y="475"/>
                  </a:lnTo>
                  <a:lnTo>
                    <a:pt x="147" y="448"/>
                  </a:lnTo>
                  <a:lnTo>
                    <a:pt x="155" y="419"/>
                  </a:lnTo>
                  <a:lnTo>
                    <a:pt x="165" y="391"/>
                  </a:lnTo>
                  <a:lnTo>
                    <a:pt x="179" y="361"/>
                  </a:lnTo>
                  <a:lnTo>
                    <a:pt x="194" y="331"/>
                  </a:lnTo>
                  <a:lnTo>
                    <a:pt x="211" y="300"/>
                  </a:lnTo>
                  <a:lnTo>
                    <a:pt x="240" y="306"/>
                  </a:lnTo>
                  <a:lnTo>
                    <a:pt x="267" y="312"/>
                  </a:lnTo>
                  <a:lnTo>
                    <a:pt x="293" y="317"/>
                  </a:lnTo>
                  <a:lnTo>
                    <a:pt x="319" y="321"/>
                  </a:lnTo>
                  <a:lnTo>
                    <a:pt x="342" y="324"/>
                  </a:lnTo>
                  <a:lnTo>
                    <a:pt x="366" y="327"/>
                  </a:lnTo>
                  <a:lnTo>
                    <a:pt x="389" y="330"/>
                  </a:lnTo>
                  <a:lnTo>
                    <a:pt x="411" y="333"/>
                  </a:lnTo>
                  <a:lnTo>
                    <a:pt x="411" y="321"/>
                  </a:lnTo>
                  <a:lnTo>
                    <a:pt x="412" y="308"/>
                  </a:lnTo>
                  <a:lnTo>
                    <a:pt x="412" y="296"/>
                  </a:lnTo>
                  <a:lnTo>
                    <a:pt x="414" y="284"/>
                  </a:lnTo>
                  <a:lnTo>
                    <a:pt x="393" y="282"/>
                  </a:lnTo>
                  <a:lnTo>
                    <a:pt x="372" y="281"/>
                  </a:lnTo>
                  <a:lnTo>
                    <a:pt x="351" y="278"/>
                  </a:lnTo>
                  <a:lnTo>
                    <a:pt x="329" y="276"/>
                  </a:lnTo>
                  <a:lnTo>
                    <a:pt x="307" y="273"/>
                  </a:lnTo>
                  <a:lnTo>
                    <a:pt x="284" y="269"/>
                  </a:lnTo>
                  <a:lnTo>
                    <a:pt x="261" y="266"/>
                  </a:lnTo>
                  <a:lnTo>
                    <a:pt x="237" y="261"/>
                  </a:lnTo>
                  <a:lnTo>
                    <a:pt x="253" y="234"/>
                  </a:lnTo>
                  <a:lnTo>
                    <a:pt x="271" y="208"/>
                  </a:lnTo>
                  <a:lnTo>
                    <a:pt x="292" y="181"/>
                  </a:lnTo>
                  <a:lnTo>
                    <a:pt x="313" y="155"/>
                  </a:lnTo>
                  <a:lnTo>
                    <a:pt x="334" y="130"/>
                  </a:lnTo>
                  <a:lnTo>
                    <a:pt x="357" y="105"/>
                  </a:lnTo>
                  <a:lnTo>
                    <a:pt x="383" y="81"/>
                  </a:lnTo>
                  <a:lnTo>
                    <a:pt x="409" y="57"/>
                  </a:lnTo>
                  <a:lnTo>
                    <a:pt x="415" y="56"/>
                  </a:lnTo>
                  <a:lnTo>
                    <a:pt x="423" y="56"/>
                  </a:lnTo>
                  <a:lnTo>
                    <a:pt x="430" y="56"/>
                  </a:lnTo>
                  <a:lnTo>
                    <a:pt x="439" y="54"/>
                  </a:lnTo>
                  <a:lnTo>
                    <a:pt x="441" y="39"/>
                  </a:lnTo>
                  <a:lnTo>
                    <a:pt x="444" y="26"/>
                  </a:lnTo>
                  <a:lnTo>
                    <a:pt x="445" y="12"/>
                  </a:lnTo>
                  <a:lnTo>
                    <a:pt x="447" y="0"/>
                  </a:lnTo>
                  <a:lnTo>
                    <a:pt x="420" y="3"/>
                  </a:lnTo>
                  <a:lnTo>
                    <a:pt x="393" y="6"/>
                  </a:lnTo>
                  <a:lnTo>
                    <a:pt x="366" y="11"/>
                  </a:lnTo>
                  <a:lnTo>
                    <a:pt x="339" y="15"/>
                  </a:lnTo>
                  <a:lnTo>
                    <a:pt x="313" y="20"/>
                  </a:lnTo>
                  <a:lnTo>
                    <a:pt x="286" y="26"/>
                  </a:lnTo>
                  <a:lnTo>
                    <a:pt x="259" y="32"/>
                  </a:lnTo>
                  <a:lnTo>
                    <a:pt x="232" y="38"/>
                  </a:lnTo>
                  <a:lnTo>
                    <a:pt x="226" y="39"/>
                  </a:lnTo>
                  <a:lnTo>
                    <a:pt x="220" y="41"/>
                  </a:lnTo>
                  <a:lnTo>
                    <a:pt x="214" y="42"/>
                  </a:lnTo>
                  <a:lnTo>
                    <a:pt x="208" y="44"/>
                  </a:lnTo>
                  <a:lnTo>
                    <a:pt x="198" y="58"/>
                  </a:lnTo>
                  <a:lnTo>
                    <a:pt x="188" y="73"/>
                  </a:lnTo>
                  <a:lnTo>
                    <a:pt x="176" y="90"/>
                  </a:lnTo>
                  <a:lnTo>
                    <a:pt x="165" y="108"/>
                  </a:lnTo>
                  <a:lnTo>
                    <a:pt x="182" y="103"/>
                  </a:lnTo>
                  <a:lnTo>
                    <a:pt x="198" y="97"/>
                  </a:lnTo>
                  <a:lnTo>
                    <a:pt x="216" y="93"/>
                  </a:lnTo>
                  <a:lnTo>
                    <a:pt x="232" y="88"/>
                  </a:lnTo>
                  <a:lnTo>
                    <a:pt x="250" y="85"/>
                  </a:lnTo>
                  <a:lnTo>
                    <a:pt x="268" y="81"/>
                  </a:lnTo>
                  <a:lnTo>
                    <a:pt x="286" y="76"/>
                  </a:lnTo>
                  <a:lnTo>
                    <a:pt x="305" y="73"/>
                  </a:lnTo>
                  <a:lnTo>
                    <a:pt x="284" y="93"/>
                  </a:lnTo>
                  <a:lnTo>
                    <a:pt x="264" y="114"/>
                  </a:lnTo>
                  <a:lnTo>
                    <a:pt x="246" y="135"/>
                  </a:lnTo>
                  <a:lnTo>
                    <a:pt x="228" y="155"/>
                  </a:lnTo>
                  <a:lnTo>
                    <a:pt x="210" y="176"/>
                  </a:lnTo>
                  <a:lnTo>
                    <a:pt x="195" y="199"/>
                  </a:lnTo>
                  <a:lnTo>
                    <a:pt x="180" y="221"/>
                  </a:lnTo>
                  <a:lnTo>
                    <a:pt x="167" y="243"/>
                  </a:lnTo>
                  <a:lnTo>
                    <a:pt x="158" y="240"/>
                  </a:lnTo>
                  <a:lnTo>
                    <a:pt x="149" y="237"/>
                  </a:lnTo>
                  <a:lnTo>
                    <a:pt x="140" y="236"/>
                  </a:lnTo>
                  <a:lnTo>
                    <a:pt x="131" y="233"/>
                  </a:lnTo>
                  <a:lnTo>
                    <a:pt x="122" y="231"/>
                  </a:lnTo>
                  <a:lnTo>
                    <a:pt x="115" y="229"/>
                  </a:lnTo>
                  <a:lnTo>
                    <a:pt x="107" y="227"/>
                  </a:lnTo>
                  <a:lnTo>
                    <a:pt x="100" y="226"/>
                  </a:lnTo>
                  <a:lnTo>
                    <a:pt x="94" y="236"/>
                  </a:lnTo>
                  <a:lnTo>
                    <a:pt x="89" y="246"/>
                  </a:lnTo>
                  <a:lnTo>
                    <a:pt x="83" y="258"/>
                  </a:lnTo>
                  <a:lnTo>
                    <a:pt x="79" y="269"/>
                  </a:lnTo>
                  <a:lnTo>
                    <a:pt x="149" y="287"/>
                  </a:lnTo>
                  <a:lnTo>
                    <a:pt x="140" y="297"/>
                  </a:lnTo>
                  <a:lnTo>
                    <a:pt x="133" y="309"/>
                  </a:lnTo>
                  <a:lnTo>
                    <a:pt x="125" y="321"/>
                  </a:lnTo>
                  <a:lnTo>
                    <a:pt x="118" y="334"/>
                  </a:lnTo>
                  <a:lnTo>
                    <a:pt x="110" y="349"/>
                  </a:lnTo>
                  <a:lnTo>
                    <a:pt x="104" y="364"/>
                  </a:lnTo>
                  <a:lnTo>
                    <a:pt x="97" y="381"/>
                  </a:lnTo>
                  <a:lnTo>
                    <a:pt x="91" y="397"/>
                  </a:lnTo>
                  <a:lnTo>
                    <a:pt x="80" y="431"/>
                  </a:lnTo>
                  <a:lnTo>
                    <a:pt x="73" y="466"/>
                  </a:lnTo>
                  <a:lnTo>
                    <a:pt x="69" y="498"/>
                  </a:lnTo>
                  <a:lnTo>
                    <a:pt x="67" y="530"/>
                  </a:lnTo>
                  <a:lnTo>
                    <a:pt x="3" y="531"/>
                  </a:lnTo>
                  <a:lnTo>
                    <a:pt x="2" y="542"/>
                  </a:lnTo>
                  <a:lnTo>
                    <a:pt x="2" y="554"/>
                  </a:lnTo>
                  <a:lnTo>
                    <a:pt x="0" y="564"/>
                  </a:lnTo>
                  <a:lnTo>
                    <a:pt x="0" y="576"/>
                  </a:lnTo>
                  <a:lnTo>
                    <a:pt x="67" y="575"/>
                  </a:lnTo>
                  <a:lnTo>
                    <a:pt x="70" y="598"/>
                  </a:lnTo>
                  <a:lnTo>
                    <a:pt x="74" y="624"/>
                  </a:lnTo>
                  <a:lnTo>
                    <a:pt x="82" y="651"/>
                  </a:lnTo>
                  <a:lnTo>
                    <a:pt x="92" y="680"/>
                  </a:lnTo>
                  <a:lnTo>
                    <a:pt x="104" y="710"/>
                  </a:lnTo>
                  <a:lnTo>
                    <a:pt x="121" y="743"/>
                  </a:lnTo>
                  <a:lnTo>
                    <a:pt x="138" y="779"/>
                  </a:lnTo>
                  <a:lnTo>
                    <a:pt x="159" y="815"/>
                  </a:lnTo>
                  <a:lnTo>
                    <a:pt x="89" y="839"/>
                  </a:lnTo>
                  <a:lnTo>
                    <a:pt x="79" y="841"/>
                  </a:lnTo>
                  <a:lnTo>
                    <a:pt x="67" y="846"/>
                  </a:lnTo>
                  <a:lnTo>
                    <a:pt x="57" y="849"/>
                  </a:lnTo>
                  <a:lnTo>
                    <a:pt x="46" y="853"/>
                  </a:lnTo>
                  <a:lnTo>
                    <a:pt x="51" y="864"/>
                  </a:lnTo>
                  <a:lnTo>
                    <a:pt x="55" y="876"/>
                  </a:lnTo>
                  <a:lnTo>
                    <a:pt x="60" y="886"/>
                  </a:lnTo>
                  <a:lnTo>
                    <a:pt x="66" y="897"/>
                  </a:lnTo>
                  <a:lnTo>
                    <a:pt x="80" y="891"/>
                  </a:lnTo>
                  <a:lnTo>
                    <a:pt x="97" y="885"/>
                  </a:lnTo>
                  <a:lnTo>
                    <a:pt x="112" y="879"/>
                  </a:lnTo>
                  <a:lnTo>
                    <a:pt x="127" y="874"/>
                  </a:lnTo>
                  <a:lnTo>
                    <a:pt x="141" y="868"/>
                  </a:lnTo>
                  <a:lnTo>
                    <a:pt x="156" y="864"/>
                  </a:lnTo>
                  <a:lnTo>
                    <a:pt x="171" y="859"/>
                  </a:lnTo>
                  <a:lnTo>
                    <a:pt x="185" y="855"/>
                  </a:lnTo>
                  <a:lnTo>
                    <a:pt x="208" y="883"/>
                  </a:lnTo>
                  <a:lnTo>
                    <a:pt x="231" y="910"/>
                  </a:lnTo>
                  <a:lnTo>
                    <a:pt x="252" y="934"/>
                  </a:lnTo>
                  <a:lnTo>
                    <a:pt x="271" y="955"/>
                  </a:lnTo>
                  <a:lnTo>
                    <a:pt x="289" y="974"/>
                  </a:lnTo>
                  <a:lnTo>
                    <a:pt x="307" y="992"/>
                  </a:lnTo>
                  <a:lnTo>
                    <a:pt x="323" y="1007"/>
                  </a:lnTo>
                  <a:lnTo>
                    <a:pt x="338" y="1019"/>
                  </a:lnTo>
                  <a:lnTo>
                    <a:pt x="323" y="1016"/>
                  </a:lnTo>
                  <a:lnTo>
                    <a:pt x="308" y="1014"/>
                  </a:lnTo>
                  <a:lnTo>
                    <a:pt x="293" y="1012"/>
                  </a:lnTo>
                  <a:lnTo>
                    <a:pt x="278" y="1009"/>
                  </a:lnTo>
                  <a:lnTo>
                    <a:pt x="264" y="1004"/>
                  </a:lnTo>
                  <a:lnTo>
                    <a:pt x="249" y="1001"/>
                  </a:lnTo>
                  <a:lnTo>
                    <a:pt x="234" y="998"/>
                  </a:lnTo>
                  <a:lnTo>
                    <a:pt x="219" y="994"/>
                  </a:lnTo>
                  <a:lnTo>
                    <a:pt x="204" y="989"/>
                  </a:lnTo>
                  <a:lnTo>
                    <a:pt x="189" y="985"/>
                  </a:lnTo>
                  <a:lnTo>
                    <a:pt x="174" y="980"/>
                  </a:lnTo>
                  <a:lnTo>
                    <a:pt x="159" y="976"/>
                  </a:lnTo>
                  <a:lnTo>
                    <a:pt x="144" y="970"/>
                  </a:lnTo>
                  <a:lnTo>
                    <a:pt x="130" y="965"/>
                  </a:lnTo>
                  <a:lnTo>
                    <a:pt x="113" y="959"/>
                  </a:lnTo>
                  <a:lnTo>
                    <a:pt x="98" y="953"/>
                  </a:lnTo>
                  <a:lnTo>
                    <a:pt x="104" y="962"/>
                  </a:lnTo>
                  <a:lnTo>
                    <a:pt x="110" y="973"/>
                  </a:lnTo>
                  <a:lnTo>
                    <a:pt x="118" y="982"/>
                  </a:lnTo>
                  <a:lnTo>
                    <a:pt x="124" y="991"/>
                  </a:lnTo>
                  <a:lnTo>
                    <a:pt x="131" y="1001"/>
                  </a:lnTo>
                  <a:lnTo>
                    <a:pt x="138" y="1010"/>
                  </a:lnTo>
                  <a:lnTo>
                    <a:pt x="146" y="1020"/>
                  </a:lnTo>
                  <a:lnTo>
                    <a:pt x="153" y="1029"/>
                  </a:lnTo>
                  <a:lnTo>
                    <a:pt x="170" y="1034"/>
                  </a:lnTo>
                  <a:lnTo>
                    <a:pt x="186" y="1038"/>
                  </a:lnTo>
                  <a:lnTo>
                    <a:pt x="203" y="1041"/>
                  </a:lnTo>
                  <a:lnTo>
                    <a:pt x="219" y="1046"/>
                  </a:lnTo>
                  <a:lnTo>
                    <a:pt x="235" y="1049"/>
                  </a:lnTo>
                  <a:lnTo>
                    <a:pt x="252" y="1053"/>
                  </a:lnTo>
                  <a:lnTo>
                    <a:pt x="268" y="1056"/>
                  </a:lnTo>
                  <a:lnTo>
                    <a:pt x="286" y="1059"/>
                  </a:lnTo>
                  <a:lnTo>
                    <a:pt x="302" y="1062"/>
                  </a:lnTo>
                  <a:lnTo>
                    <a:pt x="320" y="1065"/>
                  </a:lnTo>
                  <a:lnTo>
                    <a:pt x="337" y="1067"/>
                  </a:lnTo>
                  <a:lnTo>
                    <a:pt x="354" y="1070"/>
                  </a:lnTo>
                  <a:lnTo>
                    <a:pt x="371" y="1071"/>
                  </a:lnTo>
                  <a:lnTo>
                    <a:pt x="389" y="1073"/>
                  </a:lnTo>
                  <a:lnTo>
                    <a:pt x="406" y="1074"/>
                  </a:lnTo>
                  <a:lnTo>
                    <a:pt x="424" y="1076"/>
                  </a:lnTo>
                  <a:lnTo>
                    <a:pt x="421" y="1059"/>
                  </a:lnTo>
                  <a:lnTo>
                    <a:pt x="418" y="1043"/>
                  </a:lnTo>
                  <a:lnTo>
                    <a:pt x="414" y="1026"/>
                  </a:lnTo>
                  <a:lnTo>
                    <a:pt x="411" y="1009"/>
                  </a:lnTo>
                  <a:lnTo>
                    <a:pt x="389" y="989"/>
                  </a:lnTo>
                  <a:lnTo>
                    <a:pt x="368" y="970"/>
                  </a:lnTo>
                  <a:lnTo>
                    <a:pt x="347" y="949"/>
                  </a:lnTo>
                  <a:lnTo>
                    <a:pt x="326" y="927"/>
                  </a:lnTo>
                  <a:lnTo>
                    <a:pt x="307" y="906"/>
                  </a:lnTo>
                  <a:lnTo>
                    <a:pt x="289" y="882"/>
                  </a:lnTo>
                  <a:lnTo>
                    <a:pt x="271" y="859"/>
                  </a:lnTo>
                  <a:lnTo>
                    <a:pt x="253" y="836"/>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5" name="Freeform 14"/>
            <p:cNvSpPr>
              <a:spLocks/>
            </p:cNvSpPr>
            <p:nvPr/>
          </p:nvSpPr>
          <p:spPr bwMode="auto">
            <a:xfrm>
              <a:off x="4835" y="399"/>
              <a:ext cx="88" cy="362"/>
            </a:xfrm>
            <a:custGeom>
              <a:avLst/>
              <a:gdLst>
                <a:gd name="T0" fmla="*/ 0 w 265"/>
                <a:gd name="T1" fmla="*/ 0 h 1085"/>
                <a:gd name="T2" fmla="*/ 0 w 265"/>
                <a:gd name="T3" fmla="*/ 0 h 1085"/>
                <a:gd name="T4" fmla="*/ 0 w 265"/>
                <a:gd name="T5" fmla="*/ 0 h 1085"/>
                <a:gd name="T6" fmla="*/ 0 w 265"/>
                <a:gd name="T7" fmla="*/ 0 h 1085"/>
                <a:gd name="T8" fmla="*/ 0 w 265"/>
                <a:gd name="T9" fmla="*/ 0 h 1085"/>
                <a:gd name="T10" fmla="*/ 0 w 265"/>
                <a:gd name="T11" fmla="*/ 0 h 1085"/>
                <a:gd name="T12" fmla="*/ 0 w 265"/>
                <a:gd name="T13" fmla="*/ 0 h 1085"/>
                <a:gd name="T14" fmla="*/ 0 w 265"/>
                <a:gd name="T15" fmla="*/ 0 h 1085"/>
                <a:gd name="T16" fmla="*/ 0 w 265"/>
                <a:gd name="T17" fmla="*/ 0 h 1085"/>
                <a:gd name="T18" fmla="*/ 0 w 265"/>
                <a:gd name="T19" fmla="*/ 0 h 1085"/>
                <a:gd name="T20" fmla="*/ 0 w 265"/>
                <a:gd name="T21" fmla="*/ 0 h 1085"/>
                <a:gd name="T22" fmla="*/ 0 w 265"/>
                <a:gd name="T23" fmla="*/ 0 h 1085"/>
                <a:gd name="T24" fmla="*/ 0 w 265"/>
                <a:gd name="T25" fmla="*/ 0 h 1085"/>
                <a:gd name="T26" fmla="*/ 0 w 265"/>
                <a:gd name="T27" fmla="*/ 0 h 1085"/>
                <a:gd name="T28" fmla="*/ 0 w 265"/>
                <a:gd name="T29" fmla="*/ 0 h 1085"/>
                <a:gd name="T30" fmla="*/ 0 w 265"/>
                <a:gd name="T31" fmla="*/ 0 h 1085"/>
                <a:gd name="T32" fmla="*/ 0 w 265"/>
                <a:gd name="T33" fmla="*/ 0 h 1085"/>
                <a:gd name="T34" fmla="*/ 0 w 265"/>
                <a:gd name="T35" fmla="*/ 0 h 1085"/>
                <a:gd name="T36" fmla="*/ 0 w 265"/>
                <a:gd name="T37" fmla="*/ 0 h 1085"/>
                <a:gd name="T38" fmla="*/ 0 w 265"/>
                <a:gd name="T39" fmla="*/ 0 h 1085"/>
                <a:gd name="T40" fmla="*/ 0 w 265"/>
                <a:gd name="T41" fmla="*/ 0 h 1085"/>
                <a:gd name="T42" fmla="*/ 0 w 265"/>
                <a:gd name="T43" fmla="*/ 0 h 1085"/>
                <a:gd name="T44" fmla="*/ 0 w 265"/>
                <a:gd name="T45" fmla="*/ 0 h 1085"/>
                <a:gd name="T46" fmla="*/ 0 w 265"/>
                <a:gd name="T47" fmla="*/ 0 h 1085"/>
                <a:gd name="T48" fmla="*/ 0 w 265"/>
                <a:gd name="T49" fmla="*/ 0 h 1085"/>
                <a:gd name="T50" fmla="*/ 0 w 265"/>
                <a:gd name="T51" fmla="*/ 0 h 1085"/>
                <a:gd name="T52" fmla="*/ 0 w 265"/>
                <a:gd name="T53" fmla="*/ 0 h 1085"/>
                <a:gd name="T54" fmla="*/ 0 w 265"/>
                <a:gd name="T55" fmla="*/ 0 h 1085"/>
                <a:gd name="T56" fmla="*/ 0 w 265"/>
                <a:gd name="T57" fmla="*/ 0 h 1085"/>
                <a:gd name="T58" fmla="*/ 0 w 265"/>
                <a:gd name="T59" fmla="*/ 0 h 1085"/>
                <a:gd name="T60" fmla="*/ 0 w 265"/>
                <a:gd name="T61" fmla="*/ 0 h 1085"/>
                <a:gd name="T62" fmla="*/ 0 w 265"/>
                <a:gd name="T63" fmla="*/ 0 h 1085"/>
                <a:gd name="T64" fmla="*/ 0 w 265"/>
                <a:gd name="T65" fmla="*/ 0 h 1085"/>
                <a:gd name="T66" fmla="*/ 0 w 265"/>
                <a:gd name="T67" fmla="*/ 0 h 1085"/>
                <a:gd name="T68" fmla="*/ 0 w 265"/>
                <a:gd name="T69" fmla="*/ 0 h 1085"/>
                <a:gd name="T70" fmla="*/ 0 w 265"/>
                <a:gd name="T71" fmla="*/ 0 h 1085"/>
                <a:gd name="T72" fmla="*/ 0 w 265"/>
                <a:gd name="T73" fmla="*/ 0 h 1085"/>
                <a:gd name="T74" fmla="*/ 0 w 265"/>
                <a:gd name="T75" fmla="*/ 0 h 1085"/>
                <a:gd name="T76" fmla="*/ 0 w 265"/>
                <a:gd name="T77" fmla="*/ 0 h 1085"/>
                <a:gd name="T78" fmla="*/ 0 w 265"/>
                <a:gd name="T79" fmla="*/ 0 h 1085"/>
                <a:gd name="T80" fmla="*/ 0 w 265"/>
                <a:gd name="T81" fmla="*/ 0 h 1085"/>
                <a:gd name="T82" fmla="*/ 0 w 265"/>
                <a:gd name="T83" fmla="*/ 0 h 1085"/>
                <a:gd name="T84" fmla="*/ 0 w 265"/>
                <a:gd name="T85" fmla="*/ 0 h 1085"/>
                <a:gd name="T86" fmla="*/ 0 w 265"/>
                <a:gd name="T87" fmla="*/ 0 h 1085"/>
                <a:gd name="T88" fmla="*/ 0 w 265"/>
                <a:gd name="T89" fmla="*/ 0 h 1085"/>
                <a:gd name="T90" fmla="*/ 0 w 265"/>
                <a:gd name="T91" fmla="*/ 0 h 1085"/>
                <a:gd name="T92" fmla="*/ 0 w 265"/>
                <a:gd name="T93" fmla="*/ 0 h 1085"/>
                <a:gd name="T94" fmla="*/ 0 w 265"/>
                <a:gd name="T95" fmla="*/ 0 h 1085"/>
                <a:gd name="T96" fmla="*/ 0 w 265"/>
                <a:gd name="T97" fmla="*/ 0 h 1085"/>
                <a:gd name="T98" fmla="*/ 0 w 265"/>
                <a:gd name="T99" fmla="*/ 0 h 1085"/>
                <a:gd name="T100" fmla="*/ 0 w 265"/>
                <a:gd name="T101" fmla="*/ 0 h 1085"/>
                <a:gd name="T102" fmla="*/ 0 w 265"/>
                <a:gd name="T103" fmla="*/ 0 h 1085"/>
                <a:gd name="T104" fmla="*/ 0 w 265"/>
                <a:gd name="T105" fmla="*/ 0 h 1085"/>
                <a:gd name="T106" fmla="*/ 0 w 265"/>
                <a:gd name="T107" fmla="*/ 0 h 1085"/>
                <a:gd name="T108" fmla="*/ 0 w 265"/>
                <a:gd name="T109" fmla="*/ 0 h 1085"/>
                <a:gd name="T110" fmla="*/ 0 w 265"/>
                <a:gd name="T111" fmla="*/ 0 h 1085"/>
                <a:gd name="T112" fmla="*/ 0 w 265"/>
                <a:gd name="T113" fmla="*/ 0 h 1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5"/>
                <a:gd name="T172" fmla="*/ 0 h 1085"/>
                <a:gd name="T173" fmla="*/ 265 w 265"/>
                <a:gd name="T174" fmla="*/ 1085 h 1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5" h="1085">
                  <a:moveTo>
                    <a:pt x="201" y="1035"/>
                  </a:moveTo>
                  <a:lnTo>
                    <a:pt x="193" y="795"/>
                  </a:lnTo>
                  <a:lnTo>
                    <a:pt x="202" y="795"/>
                  </a:lnTo>
                  <a:lnTo>
                    <a:pt x="210" y="795"/>
                  </a:lnTo>
                  <a:lnTo>
                    <a:pt x="218" y="795"/>
                  </a:lnTo>
                  <a:lnTo>
                    <a:pt x="226" y="797"/>
                  </a:lnTo>
                  <a:lnTo>
                    <a:pt x="235" y="797"/>
                  </a:lnTo>
                  <a:lnTo>
                    <a:pt x="242" y="797"/>
                  </a:lnTo>
                  <a:lnTo>
                    <a:pt x="251" y="798"/>
                  </a:lnTo>
                  <a:lnTo>
                    <a:pt x="259" y="798"/>
                  </a:lnTo>
                  <a:lnTo>
                    <a:pt x="260" y="786"/>
                  </a:lnTo>
                  <a:lnTo>
                    <a:pt x="260" y="773"/>
                  </a:lnTo>
                  <a:lnTo>
                    <a:pt x="260" y="761"/>
                  </a:lnTo>
                  <a:lnTo>
                    <a:pt x="260" y="749"/>
                  </a:lnTo>
                  <a:lnTo>
                    <a:pt x="251" y="749"/>
                  </a:lnTo>
                  <a:lnTo>
                    <a:pt x="244" y="749"/>
                  </a:lnTo>
                  <a:lnTo>
                    <a:pt x="235" y="749"/>
                  </a:lnTo>
                  <a:lnTo>
                    <a:pt x="226" y="749"/>
                  </a:lnTo>
                  <a:lnTo>
                    <a:pt x="218" y="749"/>
                  </a:lnTo>
                  <a:lnTo>
                    <a:pt x="210" y="749"/>
                  </a:lnTo>
                  <a:lnTo>
                    <a:pt x="201" y="749"/>
                  </a:lnTo>
                  <a:lnTo>
                    <a:pt x="192" y="749"/>
                  </a:lnTo>
                  <a:lnTo>
                    <a:pt x="187" y="566"/>
                  </a:lnTo>
                  <a:lnTo>
                    <a:pt x="265" y="564"/>
                  </a:lnTo>
                  <a:lnTo>
                    <a:pt x="265" y="552"/>
                  </a:lnTo>
                  <a:lnTo>
                    <a:pt x="265" y="542"/>
                  </a:lnTo>
                  <a:lnTo>
                    <a:pt x="265" y="530"/>
                  </a:lnTo>
                  <a:lnTo>
                    <a:pt x="265" y="519"/>
                  </a:lnTo>
                  <a:lnTo>
                    <a:pt x="186" y="521"/>
                  </a:lnTo>
                  <a:lnTo>
                    <a:pt x="180" y="339"/>
                  </a:lnTo>
                  <a:lnTo>
                    <a:pt x="189" y="339"/>
                  </a:lnTo>
                  <a:lnTo>
                    <a:pt x="199" y="339"/>
                  </a:lnTo>
                  <a:lnTo>
                    <a:pt x="210" y="337"/>
                  </a:lnTo>
                  <a:lnTo>
                    <a:pt x="220" y="337"/>
                  </a:lnTo>
                  <a:lnTo>
                    <a:pt x="230" y="336"/>
                  </a:lnTo>
                  <a:lnTo>
                    <a:pt x="241" y="334"/>
                  </a:lnTo>
                  <a:lnTo>
                    <a:pt x="253" y="333"/>
                  </a:lnTo>
                  <a:lnTo>
                    <a:pt x="263" y="331"/>
                  </a:lnTo>
                  <a:lnTo>
                    <a:pt x="262" y="320"/>
                  </a:lnTo>
                  <a:lnTo>
                    <a:pt x="262" y="306"/>
                  </a:lnTo>
                  <a:lnTo>
                    <a:pt x="262" y="294"/>
                  </a:lnTo>
                  <a:lnTo>
                    <a:pt x="262" y="282"/>
                  </a:lnTo>
                  <a:lnTo>
                    <a:pt x="253" y="284"/>
                  </a:lnTo>
                  <a:lnTo>
                    <a:pt x="242" y="284"/>
                  </a:lnTo>
                  <a:lnTo>
                    <a:pt x="232" y="285"/>
                  </a:lnTo>
                  <a:lnTo>
                    <a:pt x="221" y="285"/>
                  </a:lnTo>
                  <a:lnTo>
                    <a:pt x="211" y="287"/>
                  </a:lnTo>
                  <a:lnTo>
                    <a:pt x="201" y="288"/>
                  </a:lnTo>
                  <a:lnTo>
                    <a:pt x="189" y="288"/>
                  </a:lnTo>
                  <a:lnTo>
                    <a:pt x="178" y="290"/>
                  </a:lnTo>
                  <a:lnTo>
                    <a:pt x="172" y="56"/>
                  </a:lnTo>
                  <a:lnTo>
                    <a:pt x="184" y="56"/>
                  </a:lnTo>
                  <a:lnTo>
                    <a:pt x="195" y="56"/>
                  </a:lnTo>
                  <a:lnTo>
                    <a:pt x="205" y="56"/>
                  </a:lnTo>
                  <a:lnTo>
                    <a:pt x="214" y="56"/>
                  </a:lnTo>
                  <a:lnTo>
                    <a:pt x="223" y="56"/>
                  </a:lnTo>
                  <a:lnTo>
                    <a:pt x="232" y="56"/>
                  </a:lnTo>
                  <a:lnTo>
                    <a:pt x="239" y="57"/>
                  </a:lnTo>
                  <a:lnTo>
                    <a:pt x="245" y="57"/>
                  </a:lnTo>
                  <a:lnTo>
                    <a:pt x="244" y="42"/>
                  </a:lnTo>
                  <a:lnTo>
                    <a:pt x="241" y="27"/>
                  </a:lnTo>
                  <a:lnTo>
                    <a:pt x="239" y="14"/>
                  </a:lnTo>
                  <a:lnTo>
                    <a:pt x="236" y="2"/>
                  </a:lnTo>
                  <a:lnTo>
                    <a:pt x="224" y="2"/>
                  </a:lnTo>
                  <a:lnTo>
                    <a:pt x="213" y="0"/>
                  </a:lnTo>
                  <a:lnTo>
                    <a:pt x="201" y="0"/>
                  </a:lnTo>
                  <a:lnTo>
                    <a:pt x="189" y="0"/>
                  </a:lnTo>
                  <a:lnTo>
                    <a:pt x="177" y="0"/>
                  </a:lnTo>
                  <a:lnTo>
                    <a:pt x="165" y="0"/>
                  </a:lnTo>
                  <a:lnTo>
                    <a:pt x="153" y="0"/>
                  </a:lnTo>
                  <a:lnTo>
                    <a:pt x="141" y="0"/>
                  </a:lnTo>
                  <a:lnTo>
                    <a:pt x="131" y="0"/>
                  </a:lnTo>
                  <a:lnTo>
                    <a:pt x="119" y="2"/>
                  </a:lnTo>
                  <a:lnTo>
                    <a:pt x="108" y="2"/>
                  </a:lnTo>
                  <a:lnTo>
                    <a:pt x="98" y="3"/>
                  </a:lnTo>
                  <a:lnTo>
                    <a:pt x="86" y="3"/>
                  </a:lnTo>
                  <a:lnTo>
                    <a:pt x="76" y="5"/>
                  </a:lnTo>
                  <a:lnTo>
                    <a:pt x="65" y="5"/>
                  </a:lnTo>
                  <a:lnTo>
                    <a:pt x="55" y="6"/>
                  </a:lnTo>
                  <a:lnTo>
                    <a:pt x="53" y="18"/>
                  </a:lnTo>
                  <a:lnTo>
                    <a:pt x="52" y="32"/>
                  </a:lnTo>
                  <a:lnTo>
                    <a:pt x="49" y="45"/>
                  </a:lnTo>
                  <a:lnTo>
                    <a:pt x="47" y="60"/>
                  </a:lnTo>
                  <a:lnTo>
                    <a:pt x="52" y="60"/>
                  </a:lnTo>
                  <a:lnTo>
                    <a:pt x="58" y="59"/>
                  </a:lnTo>
                  <a:lnTo>
                    <a:pt x="64" y="59"/>
                  </a:lnTo>
                  <a:lnTo>
                    <a:pt x="70" y="59"/>
                  </a:lnTo>
                  <a:lnTo>
                    <a:pt x="76" y="59"/>
                  </a:lnTo>
                  <a:lnTo>
                    <a:pt x="83" y="59"/>
                  </a:lnTo>
                  <a:lnTo>
                    <a:pt x="89" y="57"/>
                  </a:lnTo>
                  <a:lnTo>
                    <a:pt x="96" y="57"/>
                  </a:lnTo>
                  <a:lnTo>
                    <a:pt x="102" y="291"/>
                  </a:lnTo>
                  <a:lnTo>
                    <a:pt x="93" y="291"/>
                  </a:lnTo>
                  <a:lnTo>
                    <a:pt x="83" y="291"/>
                  </a:lnTo>
                  <a:lnTo>
                    <a:pt x="73" y="291"/>
                  </a:lnTo>
                  <a:lnTo>
                    <a:pt x="64" y="291"/>
                  </a:lnTo>
                  <a:lnTo>
                    <a:pt x="53" y="291"/>
                  </a:lnTo>
                  <a:lnTo>
                    <a:pt x="43" y="291"/>
                  </a:lnTo>
                  <a:lnTo>
                    <a:pt x="32" y="290"/>
                  </a:lnTo>
                  <a:lnTo>
                    <a:pt x="22" y="290"/>
                  </a:lnTo>
                  <a:lnTo>
                    <a:pt x="20" y="302"/>
                  </a:lnTo>
                  <a:lnTo>
                    <a:pt x="20" y="314"/>
                  </a:lnTo>
                  <a:lnTo>
                    <a:pt x="19" y="327"/>
                  </a:lnTo>
                  <a:lnTo>
                    <a:pt x="19" y="339"/>
                  </a:lnTo>
                  <a:lnTo>
                    <a:pt x="31" y="339"/>
                  </a:lnTo>
                  <a:lnTo>
                    <a:pt x="41" y="340"/>
                  </a:lnTo>
                  <a:lnTo>
                    <a:pt x="53" y="340"/>
                  </a:lnTo>
                  <a:lnTo>
                    <a:pt x="64" y="340"/>
                  </a:lnTo>
                  <a:lnTo>
                    <a:pt x="74" y="342"/>
                  </a:lnTo>
                  <a:lnTo>
                    <a:pt x="84" y="342"/>
                  </a:lnTo>
                  <a:lnTo>
                    <a:pt x="95" y="342"/>
                  </a:lnTo>
                  <a:lnTo>
                    <a:pt x="104" y="342"/>
                  </a:lnTo>
                  <a:lnTo>
                    <a:pt x="110" y="524"/>
                  </a:lnTo>
                  <a:lnTo>
                    <a:pt x="6" y="527"/>
                  </a:lnTo>
                  <a:lnTo>
                    <a:pt x="4" y="537"/>
                  </a:lnTo>
                  <a:lnTo>
                    <a:pt x="4" y="549"/>
                  </a:lnTo>
                  <a:lnTo>
                    <a:pt x="4" y="560"/>
                  </a:lnTo>
                  <a:lnTo>
                    <a:pt x="4" y="572"/>
                  </a:lnTo>
                  <a:lnTo>
                    <a:pt x="110" y="567"/>
                  </a:lnTo>
                  <a:lnTo>
                    <a:pt x="116" y="752"/>
                  </a:lnTo>
                  <a:lnTo>
                    <a:pt x="102" y="752"/>
                  </a:lnTo>
                  <a:lnTo>
                    <a:pt x="89" y="754"/>
                  </a:lnTo>
                  <a:lnTo>
                    <a:pt x="76" y="754"/>
                  </a:lnTo>
                  <a:lnTo>
                    <a:pt x="61" y="755"/>
                  </a:lnTo>
                  <a:lnTo>
                    <a:pt x="46" y="757"/>
                  </a:lnTo>
                  <a:lnTo>
                    <a:pt x="31" y="759"/>
                  </a:lnTo>
                  <a:lnTo>
                    <a:pt x="16" y="761"/>
                  </a:lnTo>
                  <a:lnTo>
                    <a:pt x="0" y="764"/>
                  </a:lnTo>
                  <a:lnTo>
                    <a:pt x="1" y="776"/>
                  </a:lnTo>
                  <a:lnTo>
                    <a:pt x="1" y="788"/>
                  </a:lnTo>
                  <a:lnTo>
                    <a:pt x="1" y="800"/>
                  </a:lnTo>
                  <a:lnTo>
                    <a:pt x="1" y="812"/>
                  </a:lnTo>
                  <a:lnTo>
                    <a:pt x="13" y="809"/>
                  </a:lnTo>
                  <a:lnTo>
                    <a:pt x="26" y="807"/>
                  </a:lnTo>
                  <a:lnTo>
                    <a:pt x="40" y="804"/>
                  </a:lnTo>
                  <a:lnTo>
                    <a:pt x="55" y="803"/>
                  </a:lnTo>
                  <a:lnTo>
                    <a:pt x="70" y="800"/>
                  </a:lnTo>
                  <a:lnTo>
                    <a:pt x="84" y="798"/>
                  </a:lnTo>
                  <a:lnTo>
                    <a:pt x="101" y="795"/>
                  </a:lnTo>
                  <a:lnTo>
                    <a:pt x="117" y="794"/>
                  </a:lnTo>
                  <a:lnTo>
                    <a:pt x="123" y="1037"/>
                  </a:lnTo>
                  <a:lnTo>
                    <a:pt x="44" y="1035"/>
                  </a:lnTo>
                  <a:lnTo>
                    <a:pt x="38" y="1029"/>
                  </a:lnTo>
                  <a:lnTo>
                    <a:pt x="32" y="1025"/>
                  </a:lnTo>
                  <a:lnTo>
                    <a:pt x="25" y="1020"/>
                  </a:lnTo>
                  <a:lnTo>
                    <a:pt x="19" y="1015"/>
                  </a:lnTo>
                  <a:lnTo>
                    <a:pt x="22" y="1032"/>
                  </a:lnTo>
                  <a:lnTo>
                    <a:pt x="26" y="1049"/>
                  </a:lnTo>
                  <a:lnTo>
                    <a:pt x="29" y="1065"/>
                  </a:lnTo>
                  <a:lnTo>
                    <a:pt x="32" y="1082"/>
                  </a:lnTo>
                  <a:lnTo>
                    <a:pt x="49" y="1083"/>
                  </a:lnTo>
                  <a:lnTo>
                    <a:pt x="67" y="1083"/>
                  </a:lnTo>
                  <a:lnTo>
                    <a:pt x="83" y="1085"/>
                  </a:lnTo>
                  <a:lnTo>
                    <a:pt x="99" y="1085"/>
                  </a:lnTo>
                  <a:lnTo>
                    <a:pt x="116" y="1085"/>
                  </a:lnTo>
                  <a:lnTo>
                    <a:pt x="134" y="1085"/>
                  </a:lnTo>
                  <a:lnTo>
                    <a:pt x="150" y="1085"/>
                  </a:lnTo>
                  <a:lnTo>
                    <a:pt x="166" y="1085"/>
                  </a:lnTo>
                  <a:lnTo>
                    <a:pt x="177" y="1085"/>
                  </a:lnTo>
                  <a:lnTo>
                    <a:pt x="187" y="1083"/>
                  </a:lnTo>
                  <a:lnTo>
                    <a:pt x="198" y="1083"/>
                  </a:lnTo>
                  <a:lnTo>
                    <a:pt x="208" y="1082"/>
                  </a:lnTo>
                  <a:lnTo>
                    <a:pt x="218" y="1082"/>
                  </a:lnTo>
                  <a:lnTo>
                    <a:pt x="227" y="1082"/>
                  </a:lnTo>
                  <a:lnTo>
                    <a:pt x="238" y="1080"/>
                  </a:lnTo>
                  <a:lnTo>
                    <a:pt x="248" y="1080"/>
                  </a:lnTo>
                  <a:lnTo>
                    <a:pt x="250" y="1068"/>
                  </a:lnTo>
                  <a:lnTo>
                    <a:pt x="250" y="1056"/>
                  </a:lnTo>
                  <a:lnTo>
                    <a:pt x="250" y="1044"/>
                  </a:lnTo>
                  <a:lnTo>
                    <a:pt x="251" y="1031"/>
                  </a:lnTo>
                  <a:lnTo>
                    <a:pt x="201" y="1035"/>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6" name="Freeform 15"/>
            <p:cNvSpPr>
              <a:spLocks/>
            </p:cNvSpPr>
            <p:nvPr/>
          </p:nvSpPr>
          <p:spPr bwMode="auto">
            <a:xfrm>
              <a:off x="4623" y="417"/>
              <a:ext cx="180" cy="328"/>
            </a:xfrm>
            <a:custGeom>
              <a:avLst/>
              <a:gdLst>
                <a:gd name="T0" fmla="*/ 0 w 539"/>
                <a:gd name="T1" fmla="*/ 0 h 985"/>
                <a:gd name="T2" fmla="*/ 0 w 539"/>
                <a:gd name="T3" fmla="*/ 0 h 985"/>
                <a:gd name="T4" fmla="*/ 0 w 539"/>
                <a:gd name="T5" fmla="*/ 0 h 985"/>
                <a:gd name="T6" fmla="*/ 0 w 539"/>
                <a:gd name="T7" fmla="*/ 0 h 985"/>
                <a:gd name="T8" fmla="*/ 0 w 539"/>
                <a:gd name="T9" fmla="*/ 0 h 985"/>
                <a:gd name="T10" fmla="*/ 0 w 539"/>
                <a:gd name="T11" fmla="*/ 0 h 985"/>
                <a:gd name="T12" fmla="*/ 0 w 539"/>
                <a:gd name="T13" fmla="*/ 0 h 985"/>
                <a:gd name="T14" fmla="*/ 0 w 539"/>
                <a:gd name="T15" fmla="*/ 0 h 985"/>
                <a:gd name="T16" fmla="*/ 0 w 539"/>
                <a:gd name="T17" fmla="*/ 0 h 985"/>
                <a:gd name="T18" fmla="*/ 0 w 539"/>
                <a:gd name="T19" fmla="*/ 0 h 985"/>
                <a:gd name="T20" fmla="*/ 0 w 539"/>
                <a:gd name="T21" fmla="*/ 0 h 985"/>
                <a:gd name="T22" fmla="*/ 0 w 539"/>
                <a:gd name="T23" fmla="*/ 0 h 985"/>
                <a:gd name="T24" fmla="*/ 0 w 539"/>
                <a:gd name="T25" fmla="*/ 0 h 985"/>
                <a:gd name="T26" fmla="*/ 0 w 539"/>
                <a:gd name="T27" fmla="*/ 0 h 985"/>
                <a:gd name="T28" fmla="*/ 0 w 539"/>
                <a:gd name="T29" fmla="*/ 0 h 985"/>
                <a:gd name="T30" fmla="*/ 0 w 539"/>
                <a:gd name="T31" fmla="*/ 0 h 985"/>
                <a:gd name="T32" fmla="*/ 0 w 539"/>
                <a:gd name="T33" fmla="*/ 0 h 985"/>
                <a:gd name="T34" fmla="*/ 0 w 539"/>
                <a:gd name="T35" fmla="*/ 0 h 985"/>
                <a:gd name="T36" fmla="*/ 0 w 539"/>
                <a:gd name="T37" fmla="*/ 0 h 985"/>
                <a:gd name="T38" fmla="*/ 0 w 539"/>
                <a:gd name="T39" fmla="*/ 0 h 985"/>
                <a:gd name="T40" fmla="*/ 0 w 539"/>
                <a:gd name="T41" fmla="*/ 0 h 985"/>
                <a:gd name="T42" fmla="*/ 0 w 539"/>
                <a:gd name="T43" fmla="*/ 0 h 985"/>
                <a:gd name="T44" fmla="*/ 0 w 539"/>
                <a:gd name="T45" fmla="*/ 0 h 985"/>
                <a:gd name="T46" fmla="*/ 0 w 539"/>
                <a:gd name="T47" fmla="*/ 0 h 985"/>
                <a:gd name="T48" fmla="*/ 0 w 539"/>
                <a:gd name="T49" fmla="*/ 0 h 985"/>
                <a:gd name="T50" fmla="*/ 0 w 539"/>
                <a:gd name="T51" fmla="*/ 0 h 985"/>
                <a:gd name="T52" fmla="*/ 0 w 539"/>
                <a:gd name="T53" fmla="*/ 0 h 985"/>
                <a:gd name="T54" fmla="*/ 0 w 539"/>
                <a:gd name="T55" fmla="*/ 0 h 985"/>
                <a:gd name="T56" fmla="*/ 0 w 539"/>
                <a:gd name="T57" fmla="*/ 0 h 985"/>
                <a:gd name="T58" fmla="*/ 0 w 539"/>
                <a:gd name="T59" fmla="*/ 0 h 985"/>
                <a:gd name="T60" fmla="*/ 0 w 539"/>
                <a:gd name="T61" fmla="*/ 0 h 985"/>
                <a:gd name="T62" fmla="*/ 0 w 539"/>
                <a:gd name="T63" fmla="*/ 0 h 985"/>
                <a:gd name="T64" fmla="*/ 0 w 539"/>
                <a:gd name="T65" fmla="*/ 0 h 985"/>
                <a:gd name="T66" fmla="*/ 0 w 539"/>
                <a:gd name="T67" fmla="*/ 0 h 985"/>
                <a:gd name="T68" fmla="*/ 0 w 539"/>
                <a:gd name="T69" fmla="*/ 0 h 985"/>
                <a:gd name="T70" fmla="*/ 0 w 539"/>
                <a:gd name="T71" fmla="*/ 0 h 985"/>
                <a:gd name="T72" fmla="*/ 0 w 539"/>
                <a:gd name="T73" fmla="*/ 0 h 985"/>
                <a:gd name="T74" fmla="*/ 0 w 539"/>
                <a:gd name="T75" fmla="*/ 0 h 985"/>
                <a:gd name="T76" fmla="*/ 0 w 539"/>
                <a:gd name="T77" fmla="*/ 0 h 985"/>
                <a:gd name="T78" fmla="*/ 0 w 539"/>
                <a:gd name="T79" fmla="*/ 0 h 985"/>
                <a:gd name="T80" fmla="*/ 0 w 539"/>
                <a:gd name="T81" fmla="*/ 0 h 985"/>
                <a:gd name="T82" fmla="*/ 0 w 539"/>
                <a:gd name="T83" fmla="*/ 0 h 985"/>
                <a:gd name="T84" fmla="*/ 0 w 539"/>
                <a:gd name="T85" fmla="*/ 0 h 985"/>
                <a:gd name="T86" fmla="*/ 0 w 539"/>
                <a:gd name="T87" fmla="*/ 0 h 985"/>
                <a:gd name="T88" fmla="*/ 0 w 539"/>
                <a:gd name="T89" fmla="*/ 0 h 985"/>
                <a:gd name="T90" fmla="*/ 0 w 539"/>
                <a:gd name="T91" fmla="*/ 0 h 985"/>
                <a:gd name="T92" fmla="*/ 0 w 539"/>
                <a:gd name="T93" fmla="*/ 0 h 985"/>
                <a:gd name="T94" fmla="*/ 0 w 539"/>
                <a:gd name="T95" fmla="*/ 0 h 985"/>
                <a:gd name="T96" fmla="*/ 0 w 539"/>
                <a:gd name="T97" fmla="*/ 0 h 9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9"/>
                <a:gd name="T148" fmla="*/ 0 h 985"/>
                <a:gd name="T149" fmla="*/ 539 w 539"/>
                <a:gd name="T150" fmla="*/ 985 h 9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9" h="985">
                  <a:moveTo>
                    <a:pt x="429" y="909"/>
                  </a:moveTo>
                  <a:lnTo>
                    <a:pt x="418" y="905"/>
                  </a:lnTo>
                  <a:lnTo>
                    <a:pt x="408" y="902"/>
                  </a:lnTo>
                  <a:lnTo>
                    <a:pt x="397" y="897"/>
                  </a:lnTo>
                  <a:lnTo>
                    <a:pt x="387" y="893"/>
                  </a:lnTo>
                  <a:lnTo>
                    <a:pt x="377" y="888"/>
                  </a:lnTo>
                  <a:lnTo>
                    <a:pt x="366" y="884"/>
                  </a:lnTo>
                  <a:lnTo>
                    <a:pt x="356" y="880"/>
                  </a:lnTo>
                  <a:lnTo>
                    <a:pt x="345" y="875"/>
                  </a:lnTo>
                  <a:lnTo>
                    <a:pt x="351" y="872"/>
                  </a:lnTo>
                  <a:lnTo>
                    <a:pt x="357" y="869"/>
                  </a:lnTo>
                  <a:lnTo>
                    <a:pt x="365" y="866"/>
                  </a:lnTo>
                  <a:lnTo>
                    <a:pt x="371" y="863"/>
                  </a:lnTo>
                  <a:lnTo>
                    <a:pt x="377" y="862"/>
                  </a:lnTo>
                  <a:lnTo>
                    <a:pt x="384" y="859"/>
                  </a:lnTo>
                  <a:lnTo>
                    <a:pt x="390" y="856"/>
                  </a:lnTo>
                  <a:lnTo>
                    <a:pt x="396" y="853"/>
                  </a:lnTo>
                  <a:lnTo>
                    <a:pt x="390" y="842"/>
                  </a:lnTo>
                  <a:lnTo>
                    <a:pt x="385" y="832"/>
                  </a:lnTo>
                  <a:lnTo>
                    <a:pt x="380" y="820"/>
                  </a:lnTo>
                  <a:lnTo>
                    <a:pt x="375" y="809"/>
                  </a:lnTo>
                  <a:lnTo>
                    <a:pt x="363" y="814"/>
                  </a:lnTo>
                  <a:lnTo>
                    <a:pt x="353" y="817"/>
                  </a:lnTo>
                  <a:lnTo>
                    <a:pt x="341" y="821"/>
                  </a:lnTo>
                  <a:lnTo>
                    <a:pt x="330" y="826"/>
                  </a:lnTo>
                  <a:lnTo>
                    <a:pt x="320" y="830"/>
                  </a:lnTo>
                  <a:lnTo>
                    <a:pt x="311" y="835"/>
                  </a:lnTo>
                  <a:lnTo>
                    <a:pt x="301" y="838"/>
                  </a:lnTo>
                  <a:lnTo>
                    <a:pt x="292" y="842"/>
                  </a:lnTo>
                  <a:lnTo>
                    <a:pt x="275" y="830"/>
                  </a:lnTo>
                  <a:lnTo>
                    <a:pt x="259" y="820"/>
                  </a:lnTo>
                  <a:lnTo>
                    <a:pt x="244" y="808"/>
                  </a:lnTo>
                  <a:lnTo>
                    <a:pt x="229" y="796"/>
                  </a:lnTo>
                  <a:lnTo>
                    <a:pt x="216" y="784"/>
                  </a:lnTo>
                  <a:lnTo>
                    <a:pt x="202" y="771"/>
                  </a:lnTo>
                  <a:lnTo>
                    <a:pt x="190" y="759"/>
                  </a:lnTo>
                  <a:lnTo>
                    <a:pt x="179" y="745"/>
                  </a:lnTo>
                  <a:lnTo>
                    <a:pt x="158" y="720"/>
                  </a:lnTo>
                  <a:lnTo>
                    <a:pt x="140" y="693"/>
                  </a:lnTo>
                  <a:lnTo>
                    <a:pt x="125" y="668"/>
                  </a:lnTo>
                  <a:lnTo>
                    <a:pt x="113" y="642"/>
                  </a:lnTo>
                  <a:lnTo>
                    <a:pt x="103" y="617"/>
                  </a:lnTo>
                  <a:lnTo>
                    <a:pt x="95" y="590"/>
                  </a:lnTo>
                  <a:lnTo>
                    <a:pt x="91" y="565"/>
                  </a:lnTo>
                  <a:lnTo>
                    <a:pt x="88" y="539"/>
                  </a:lnTo>
                  <a:lnTo>
                    <a:pt x="329" y="532"/>
                  </a:lnTo>
                  <a:lnTo>
                    <a:pt x="330" y="520"/>
                  </a:lnTo>
                  <a:lnTo>
                    <a:pt x="332" y="510"/>
                  </a:lnTo>
                  <a:lnTo>
                    <a:pt x="332" y="498"/>
                  </a:lnTo>
                  <a:lnTo>
                    <a:pt x="333" y="487"/>
                  </a:lnTo>
                  <a:lnTo>
                    <a:pt x="82" y="495"/>
                  </a:lnTo>
                  <a:lnTo>
                    <a:pt x="89" y="447"/>
                  </a:lnTo>
                  <a:lnTo>
                    <a:pt x="103" y="401"/>
                  </a:lnTo>
                  <a:lnTo>
                    <a:pt x="119" y="358"/>
                  </a:lnTo>
                  <a:lnTo>
                    <a:pt x="141" y="316"/>
                  </a:lnTo>
                  <a:lnTo>
                    <a:pt x="167" y="278"/>
                  </a:lnTo>
                  <a:lnTo>
                    <a:pt x="198" y="243"/>
                  </a:lnTo>
                  <a:lnTo>
                    <a:pt x="232" y="210"/>
                  </a:lnTo>
                  <a:lnTo>
                    <a:pt x="272" y="179"/>
                  </a:lnTo>
                  <a:lnTo>
                    <a:pt x="287" y="184"/>
                  </a:lnTo>
                  <a:lnTo>
                    <a:pt x="302" y="190"/>
                  </a:lnTo>
                  <a:lnTo>
                    <a:pt x="317" y="196"/>
                  </a:lnTo>
                  <a:lnTo>
                    <a:pt x="332" y="202"/>
                  </a:lnTo>
                  <a:lnTo>
                    <a:pt x="347" y="207"/>
                  </a:lnTo>
                  <a:lnTo>
                    <a:pt x="362" y="211"/>
                  </a:lnTo>
                  <a:lnTo>
                    <a:pt x="377" y="216"/>
                  </a:lnTo>
                  <a:lnTo>
                    <a:pt x="391" y="220"/>
                  </a:lnTo>
                  <a:lnTo>
                    <a:pt x="409" y="225"/>
                  </a:lnTo>
                  <a:lnTo>
                    <a:pt x="414" y="214"/>
                  </a:lnTo>
                  <a:lnTo>
                    <a:pt x="420" y="202"/>
                  </a:lnTo>
                  <a:lnTo>
                    <a:pt x="424" y="192"/>
                  </a:lnTo>
                  <a:lnTo>
                    <a:pt x="429" y="182"/>
                  </a:lnTo>
                  <a:lnTo>
                    <a:pt x="409" y="176"/>
                  </a:lnTo>
                  <a:lnTo>
                    <a:pt x="391" y="171"/>
                  </a:lnTo>
                  <a:lnTo>
                    <a:pt x="377" y="167"/>
                  </a:lnTo>
                  <a:lnTo>
                    <a:pt x="363" y="161"/>
                  </a:lnTo>
                  <a:lnTo>
                    <a:pt x="350" y="158"/>
                  </a:lnTo>
                  <a:lnTo>
                    <a:pt x="339" y="153"/>
                  </a:lnTo>
                  <a:lnTo>
                    <a:pt x="330" y="149"/>
                  </a:lnTo>
                  <a:lnTo>
                    <a:pt x="323" y="146"/>
                  </a:lnTo>
                  <a:lnTo>
                    <a:pt x="341" y="134"/>
                  </a:lnTo>
                  <a:lnTo>
                    <a:pt x="360" y="122"/>
                  </a:lnTo>
                  <a:lnTo>
                    <a:pt x="381" y="111"/>
                  </a:lnTo>
                  <a:lnTo>
                    <a:pt x="402" y="99"/>
                  </a:lnTo>
                  <a:lnTo>
                    <a:pt x="424" y="91"/>
                  </a:lnTo>
                  <a:lnTo>
                    <a:pt x="447" y="80"/>
                  </a:lnTo>
                  <a:lnTo>
                    <a:pt x="470" y="71"/>
                  </a:lnTo>
                  <a:lnTo>
                    <a:pt x="496" y="64"/>
                  </a:lnTo>
                  <a:lnTo>
                    <a:pt x="506" y="46"/>
                  </a:lnTo>
                  <a:lnTo>
                    <a:pt x="518" y="29"/>
                  </a:lnTo>
                  <a:lnTo>
                    <a:pt x="528" y="14"/>
                  </a:lnTo>
                  <a:lnTo>
                    <a:pt x="539" y="0"/>
                  </a:lnTo>
                  <a:lnTo>
                    <a:pt x="500" y="11"/>
                  </a:lnTo>
                  <a:lnTo>
                    <a:pt x="463" y="23"/>
                  </a:lnTo>
                  <a:lnTo>
                    <a:pt x="427" y="35"/>
                  </a:lnTo>
                  <a:lnTo>
                    <a:pt x="393" y="49"/>
                  </a:lnTo>
                  <a:lnTo>
                    <a:pt x="360" y="64"/>
                  </a:lnTo>
                  <a:lnTo>
                    <a:pt x="327" y="79"/>
                  </a:lnTo>
                  <a:lnTo>
                    <a:pt x="298" y="95"/>
                  </a:lnTo>
                  <a:lnTo>
                    <a:pt x="268" y="111"/>
                  </a:lnTo>
                  <a:lnTo>
                    <a:pt x="240" y="129"/>
                  </a:lnTo>
                  <a:lnTo>
                    <a:pt x="214" y="147"/>
                  </a:lnTo>
                  <a:lnTo>
                    <a:pt x="187" y="167"/>
                  </a:lnTo>
                  <a:lnTo>
                    <a:pt x="164" y="187"/>
                  </a:lnTo>
                  <a:lnTo>
                    <a:pt x="141" y="208"/>
                  </a:lnTo>
                  <a:lnTo>
                    <a:pt x="119" y="229"/>
                  </a:lnTo>
                  <a:lnTo>
                    <a:pt x="100" y="252"/>
                  </a:lnTo>
                  <a:lnTo>
                    <a:pt x="80" y="275"/>
                  </a:lnTo>
                  <a:lnTo>
                    <a:pt x="61" y="301"/>
                  </a:lnTo>
                  <a:lnTo>
                    <a:pt x="45" y="328"/>
                  </a:lnTo>
                  <a:lnTo>
                    <a:pt x="31" y="355"/>
                  </a:lnTo>
                  <a:lnTo>
                    <a:pt x="21" y="383"/>
                  </a:lnTo>
                  <a:lnTo>
                    <a:pt x="12" y="411"/>
                  </a:lnTo>
                  <a:lnTo>
                    <a:pt x="4" y="440"/>
                  </a:lnTo>
                  <a:lnTo>
                    <a:pt x="1" y="468"/>
                  </a:lnTo>
                  <a:lnTo>
                    <a:pt x="0" y="498"/>
                  </a:lnTo>
                  <a:lnTo>
                    <a:pt x="1" y="532"/>
                  </a:lnTo>
                  <a:lnTo>
                    <a:pt x="7" y="565"/>
                  </a:lnTo>
                  <a:lnTo>
                    <a:pt x="15" y="598"/>
                  </a:lnTo>
                  <a:lnTo>
                    <a:pt x="27" y="629"/>
                  </a:lnTo>
                  <a:lnTo>
                    <a:pt x="40" y="662"/>
                  </a:lnTo>
                  <a:lnTo>
                    <a:pt x="58" y="692"/>
                  </a:lnTo>
                  <a:lnTo>
                    <a:pt x="77" y="723"/>
                  </a:lnTo>
                  <a:lnTo>
                    <a:pt x="101" y="753"/>
                  </a:lnTo>
                  <a:lnTo>
                    <a:pt x="120" y="775"/>
                  </a:lnTo>
                  <a:lnTo>
                    <a:pt x="141" y="797"/>
                  </a:lnTo>
                  <a:lnTo>
                    <a:pt x="162" y="818"/>
                  </a:lnTo>
                  <a:lnTo>
                    <a:pt x="186" y="838"/>
                  </a:lnTo>
                  <a:lnTo>
                    <a:pt x="210" y="857"/>
                  </a:lnTo>
                  <a:lnTo>
                    <a:pt x="237" y="874"/>
                  </a:lnTo>
                  <a:lnTo>
                    <a:pt x="263" y="891"/>
                  </a:lnTo>
                  <a:lnTo>
                    <a:pt x="292" y="906"/>
                  </a:lnTo>
                  <a:lnTo>
                    <a:pt x="314" y="918"/>
                  </a:lnTo>
                  <a:lnTo>
                    <a:pt x="338" y="930"/>
                  </a:lnTo>
                  <a:lnTo>
                    <a:pt x="362" y="941"/>
                  </a:lnTo>
                  <a:lnTo>
                    <a:pt x="385" y="950"/>
                  </a:lnTo>
                  <a:lnTo>
                    <a:pt x="409" y="960"/>
                  </a:lnTo>
                  <a:lnTo>
                    <a:pt x="435" y="969"/>
                  </a:lnTo>
                  <a:lnTo>
                    <a:pt x="458" y="978"/>
                  </a:lnTo>
                  <a:lnTo>
                    <a:pt x="484" y="985"/>
                  </a:lnTo>
                  <a:lnTo>
                    <a:pt x="476" y="976"/>
                  </a:lnTo>
                  <a:lnTo>
                    <a:pt x="469" y="966"/>
                  </a:lnTo>
                  <a:lnTo>
                    <a:pt x="461" y="957"/>
                  </a:lnTo>
                  <a:lnTo>
                    <a:pt x="454" y="947"/>
                  </a:lnTo>
                  <a:lnTo>
                    <a:pt x="447" y="938"/>
                  </a:lnTo>
                  <a:lnTo>
                    <a:pt x="441" y="929"/>
                  </a:lnTo>
                  <a:lnTo>
                    <a:pt x="435" y="918"/>
                  </a:lnTo>
                  <a:lnTo>
                    <a:pt x="429" y="9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7" name="Freeform 16"/>
            <p:cNvSpPr>
              <a:spLocks/>
            </p:cNvSpPr>
            <p:nvPr/>
          </p:nvSpPr>
          <p:spPr bwMode="auto">
            <a:xfrm>
              <a:off x="4875" y="760"/>
              <a:ext cx="72" cy="2"/>
            </a:xfrm>
            <a:custGeom>
              <a:avLst/>
              <a:gdLst>
                <a:gd name="T0" fmla="*/ 0 w 216"/>
                <a:gd name="T1" fmla="*/ 0 h 5"/>
                <a:gd name="T2" fmla="*/ 0 w 216"/>
                <a:gd name="T3" fmla="*/ 0 h 5"/>
                <a:gd name="T4" fmla="*/ 0 w 216"/>
                <a:gd name="T5" fmla="*/ 0 h 5"/>
                <a:gd name="T6" fmla="*/ 0 w 216"/>
                <a:gd name="T7" fmla="*/ 0 h 5"/>
                <a:gd name="T8" fmla="*/ 0 w 216"/>
                <a:gd name="T9" fmla="*/ 0 h 5"/>
                <a:gd name="T10" fmla="*/ 0 w 216"/>
                <a:gd name="T11" fmla="*/ 0 h 5"/>
                <a:gd name="T12" fmla="*/ 0 w 216"/>
                <a:gd name="T13" fmla="*/ 0 h 5"/>
                <a:gd name="T14" fmla="*/ 0 w 216"/>
                <a:gd name="T15" fmla="*/ 0 h 5"/>
                <a:gd name="T16" fmla="*/ 0 w 216"/>
                <a:gd name="T17" fmla="*/ 0 h 5"/>
                <a:gd name="T18" fmla="*/ 0 w 216"/>
                <a:gd name="T19" fmla="*/ 0 h 5"/>
                <a:gd name="T20" fmla="*/ 0 w 216"/>
                <a:gd name="T21" fmla="*/ 0 h 5"/>
                <a:gd name="T22" fmla="*/ 0 w 216"/>
                <a:gd name="T23" fmla="*/ 0 h 5"/>
                <a:gd name="T24" fmla="*/ 0 w 216"/>
                <a:gd name="T25" fmla="*/ 0 h 5"/>
                <a:gd name="T26" fmla="*/ 0 w 216"/>
                <a:gd name="T27" fmla="*/ 0 h 5"/>
                <a:gd name="T28" fmla="*/ 0 w 216"/>
                <a:gd name="T29" fmla="*/ 0 h 5"/>
                <a:gd name="T30" fmla="*/ 0 w 216"/>
                <a:gd name="T31" fmla="*/ 0 h 5"/>
                <a:gd name="T32" fmla="*/ 0 w 216"/>
                <a:gd name="T33" fmla="*/ 0 h 5"/>
                <a:gd name="T34" fmla="*/ 0 w 216"/>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
                <a:gd name="T55" fmla="*/ 0 h 5"/>
                <a:gd name="T56" fmla="*/ 216 w 216"/>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 h="5">
                  <a:moveTo>
                    <a:pt x="216" y="0"/>
                  </a:moveTo>
                  <a:lnTo>
                    <a:pt x="205" y="0"/>
                  </a:lnTo>
                  <a:lnTo>
                    <a:pt x="195" y="2"/>
                  </a:lnTo>
                  <a:lnTo>
                    <a:pt x="184" y="2"/>
                  </a:lnTo>
                  <a:lnTo>
                    <a:pt x="175" y="2"/>
                  </a:lnTo>
                  <a:lnTo>
                    <a:pt x="165" y="3"/>
                  </a:lnTo>
                  <a:lnTo>
                    <a:pt x="155" y="3"/>
                  </a:lnTo>
                  <a:lnTo>
                    <a:pt x="144" y="5"/>
                  </a:lnTo>
                  <a:lnTo>
                    <a:pt x="134" y="5"/>
                  </a:lnTo>
                  <a:lnTo>
                    <a:pt x="116" y="5"/>
                  </a:lnTo>
                  <a:lnTo>
                    <a:pt x="99" y="5"/>
                  </a:lnTo>
                  <a:lnTo>
                    <a:pt x="83" y="5"/>
                  </a:lnTo>
                  <a:lnTo>
                    <a:pt x="65" y="5"/>
                  </a:lnTo>
                  <a:lnTo>
                    <a:pt x="49" y="5"/>
                  </a:lnTo>
                  <a:lnTo>
                    <a:pt x="32" y="3"/>
                  </a:lnTo>
                  <a:lnTo>
                    <a:pt x="16" y="3"/>
                  </a:lnTo>
                  <a:lnTo>
                    <a:pt x="0" y="2"/>
                  </a:lnTo>
                  <a:lnTo>
                    <a:pt x="2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8" name="Freeform 17"/>
            <p:cNvSpPr>
              <a:spLocks/>
            </p:cNvSpPr>
            <p:nvPr/>
          </p:nvSpPr>
          <p:spPr bwMode="auto">
            <a:xfrm>
              <a:off x="4970" y="403"/>
              <a:ext cx="230" cy="341"/>
            </a:xfrm>
            <a:custGeom>
              <a:avLst/>
              <a:gdLst>
                <a:gd name="T0" fmla="*/ 0 w 689"/>
                <a:gd name="T1" fmla="*/ 0 h 1023"/>
                <a:gd name="T2" fmla="*/ 0 w 689"/>
                <a:gd name="T3" fmla="*/ 0 h 1023"/>
                <a:gd name="T4" fmla="*/ 0 w 689"/>
                <a:gd name="T5" fmla="*/ 0 h 1023"/>
                <a:gd name="T6" fmla="*/ 0 w 689"/>
                <a:gd name="T7" fmla="*/ 0 h 1023"/>
                <a:gd name="T8" fmla="*/ 0 w 689"/>
                <a:gd name="T9" fmla="*/ 0 h 1023"/>
                <a:gd name="T10" fmla="*/ 0 w 689"/>
                <a:gd name="T11" fmla="*/ 0 h 1023"/>
                <a:gd name="T12" fmla="*/ 0 w 689"/>
                <a:gd name="T13" fmla="*/ 0 h 1023"/>
                <a:gd name="T14" fmla="*/ 0 w 689"/>
                <a:gd name="T15" fmla="*/ 0 h 1023"/>
                <a:gd name="T16" fmla="*/ 0 w 689"/>
                <a:gd name="T17" fmla="*/ 0 h 1023"/>
                <a:gd name="T18" fmla="*/ 0 w 689"/>
                <a:gd name="T19" fmla="*/ 0 h 1023"/>
                <a:gd name="T20" fmla="*/ 0 w 689"/>
                <a:gd name="T21" fmla="*/ 0 h 1023"/>
                <a:gd name="T22" fmla="*/ 0 w 689"/>
                <a:gd name="T23" fmla="*/ 0 h 1023"/>
                <a:gd name="T24" fmla="*/ 0 w 689"/>
                <a:gd name="T25" fmla="*/ 0 h 1023"/>
                <a:gd name="T26" fmla="*/ 0 w 689"/>
                <a:gd name="T27" fmla="*/ 0 h 1023"/>
                <a:gd name="T28" fmla="*/ 0 w 689"/>
                <a:gd name="T29" fmla="*/ 0 h 1023"/>
                <a:gd name="T30" fmla="*/ 0 w 689"/>
                <a:gd name="T31" fmla="*/ 0 h 1023"/>
                <a:gd name="T32" fmla="*/ 0 w 689"/>
                <a:gd name="T33" fmla="*/ 0 h 1023"/>
                <a:gd name="T34" fmla="*/ 0 w 689"/>
                <a:gd name="T35" fmla="*/ 0 h 1023"/>
                <a:gd name="T36" fmla="*/ 0 w 689"/>
                <a:gd name="T37" fmla="*/ 0 h 1023"/>
                <a:gd name="T38" fmla="*/ 0 w 689"/>
                <a:gd name="T39" fmla="*/ 0 h 1023"/>
                <a:gd name="T40" fmla="*/ 0 w 689"/>
                <a:gd name="T41" fmla="*/ 0 h 1023"/>
                <a:gd name="T42" fmla="*/ 0 w 689"/>
                <a:gd name="T43" fmla="*/ 0 h 1023"/>
                <a:gd name="T44" fmla="*/ 0 w 689"/>
                <a:gd name="T45" fmla="*/ 0 h 1023"/>
                <a:gd name="T46" fmla="*/ 0 w 689"/>
                <a:gd name="T47" fmla="*/ 0 h 1023"/>
                <a:gd name="T48" fmla="*/ 0 w 689"/>
                <a:gd name="T49" fmla="*/ 0 h 1023"/>
                <a:gd name="T50" fmla="*/ 0 w 689"/>
                <a:gd name="T51" fmla="*/ 0 h 1023"/>
                <a:gd name="T52" fmla="*/ 0 w 689"/>
                <a:gd name="T53" fmla="*/ 0 h 1023"/>
                <a:gd name="T54" fmla="*/ 0 w 689"/>
                <a:gd name="T55" fmla="*/ 0 h 1023"/>
                <a:gd name="T56" fmla="*/ 0 w 689"/>
                <a:gd name="T57" fmla="*/ 0 h 1023"/>
                <a:gd name="T58" fmla="*/ 0 w 689"/>
                <a:gd name="T59" fmla="*/ 0 h 1023"/>
                <a:gd name="T60" fmla="*/ 0 w 689"/>
                <a:gd name="T61" fmla="*/ 0 h 1023"/>
                <a:gd name="T62" fmla="*/ 0 w 689"/>
                <a:gd name="T63" fmla="*/ 0 h 1023"/>
                <a:gd name="T64" fmla="*/ 0 w 689"/>
                <a:gd name="T65" fmla="*/ 0 h 1023"/>
                <a:gd name="T66" fmla="*/ 0 w 689"/>
                <a:gd name="T67" fmla="*/ 0 h 1023"/>
                <a:gd name="T68" fmla="*/ 0 w 689"/>
                <a:gd name="T69" fmla="*/ 0 h 1023"/>
                <a:gd name="T70" fmla="*/ 0 w 689"/>
                <a:gd name="T71" fmla="*/ 0 h 1023"/>
                <a:gd name="T72" fmla="*/ 0 w 689"/>
                <a:gd name="T73" fmla="*/ 0 h 1023"/>
                <a:gd name="T74" fmla="*/ 0 w 689"/>
                <a:gd name="T75" fmla="*/ 0 h 1023"/>
                <a:gd name="T76" fmla="*/ 0 w 689"/>
                <a:gd name="T77" fmla="*/ 0 h 1023"/>
                <a:gd name="T78" fmla="*/ 0 w 689"/>
                <a:gd name="T79" fmla="*/ 0 h 1023"/>
                <a:gd name="T80" fmla="*/ 0 w 689"/>
                <a:gd name="T81" fmla="*/ 0 h 1023"/>
                <a:gd name="T82" fmla="*/ 0 w 689"/>
                <a:gd name="T83" fmla="*/ 0 h 1023"/>
                <a:gd name="T84" fmla="*/ 0 w 689"/>
                <a:gd name="T85" fmla="*/ 0 h 1023"/>
                <a:gd name="T86" fmla="*/ 0 w 689"/>
                <a:gd name="T87" fmla="*/ 0 h 1023"/>
                <a:gd name="T88" fmla="*/ 0 w 689"/>
                <a:gd name="T89" fmla="*/ 0 h 1023"/>
                <a:gd name="T90" fmla="*/ 0 w 689"/>
                <a:gd name="T91" fmla="*/ 0 h 1023"/>
                <a:gd name="T92" fmla="*/ 0 w 689"/>
                <a:gd name="T93" fmla="*/ 0 h 1023"/>
                <a:gd name="T94" fmla="*/ 0 w 689"/>
                <a:gd name="T95" fmla="*/ 0 h 1023"/>
                <a:gd name="T96" fmla="*/ 0 w 689"/>
                <a:gd name="T97" fmla="*/ 0 h 1023"/>
                <a:gd name="T98" fmla="*/ 0 w 689"/>
                <a:gd name="T99" fmla="*/ 0 h 1023"/>
                <a:gd name="T100" fmla="*/ 0 w 689"/>
                <a:gd name="T101" fmla="*/ 0 h 1023"/>
                <a:gd name="T102" fmla="*/ 0 w 689"/>
                <a:gd name="T103" fmla="*/ 0 h 1023"/>
                <a:gd name="T104" fmla="*/ 0 w 689"/>
                <a:gd name="T105" fmla="*/ 0 h 1023"/>
                <a:gd name="T106" fmla="*/ 0 w 689"/>
                <a:gd name="T107" fmla="*/ 0 h 102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9"/>
                <a:gd name="T163" fmla="*/ 0 h 1023"/>
                <a:gd name="T164" fmla="*/ 689 w 689"/>
                <a:gd name="T165" fmla="*/ 1023 h 102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9" h="1023">
                  <a:moveTo>
                    <a:pt x="411" y="121"/>
                  </a:moveTo>
                  <a:lnTo>
                    <a:pt x="389" y="109"/>
                  </a:lnTo>
                  <a:lnTo>
                    <a:pt x="365" y="97"/>
                  </a:lnTo>
                  <a:lnTo>
                    <a:pt x="341" y="86"/>
                  </a:lnTo>
                  <a:lnTo>
                    <a:pt x="317" y="76"/>
                  </a:lnTo>
                  <a:lnTo>
                    <a:pt x="292" y="67"/>
                  </a:lnTo>
                  <a:lnTo>
                    <a:pt x="268" y="58"/>
                  </a:lnTo>
                  <a:lnTo>
                    <a:pt x="243" y="49"/>
                  </a:lnTo>
                  <a:lnTo>
                    <a:pt x="217" y="42"/>
                  </a:lnTo>
                  <a:lnTo>
                    <a:pt x="191" y="34"/>
                  </a:lnTo>
                  <a:lnTo>
                    <a:pt x="165" y="27"/>
                  </a:lnTo>
                  <a:lnTo>
                    <a:pt x="139" y="21"/>
                  </a:lnTo>
                  <a:lnTo>
                    <a:pt x="112" y="16"/>
                  </a:lnTo>
                  <a:lnTo>
                    <a:pt x="83" y="10"/>
                  </a:lnTo>
                  <a:lnTo>
                    <a:pt x="57" y="7"/>
                  </a:lnTo>
                  <a:lnTo>
                    <a:pt x="28" y="3"/>
                  </a:lnTo>
                  <a:lnTo>
                    <a:pt x="0" y="0"/>
                  </a:lnTo>
                  <a:lnTo>
                    <a:pt x="89" y="67"/>
                  </a:lnTo>
                  <a:lnTo>
                    <a:pt x="107" y="71"/>
                  </a:lnTo>
                  <a:lnTo>
                    <a:pt x="124" y="74"/>
                  </a:lnTo>
                  <a:lnTo>
                    <a:pt x="140" y="79"/>
                  </a:lnTo>
                  <a:lnTo>
                    <a:pt x="158" y="83"/>
                  </a:lnTo>
                  <a:lnTo>
                    <a:pt x="174" y="88"/>
                  </a:lnTo>
                  <a:lnTo>
                    <a:pt x="191" y="94"/>
                  </a:lnTo>
                  <a:lnTo>
                    <a:pt x="207" y="98"/>
                  </a:lnTo>
                  <a:lnTo>
                    <a:pt x="223" y="104"/>
                  </a:lnTo>
                  <a:lnTo>
                    <a:pt x="240" y="110"/>
                  </a:lnTo>
                  <a:lnTo>
                    <a:pt x="256" y="116"/>
                  </a:lnTo>
                  <a:lnTo>
                    <a:pt x="273" y="122"/>
                  </a:lnTo>
                  <a:lnTo>
                    <a:pt x="289" y="128"/>
                  </a:lnTo>
                  <a:lnTo>
                    <a:pt x="304" y="136"/>
                  </a:lnTo>
                  <a:lnTo>
                    <a:pt x="320" y="141"/>
                  </a:lnTo>
                  <a:lnTo>
                    <a:pt x="335" y="149"/>
                  </a:lnTo>
                  <a:lnTo>
                    <a:pt x="351" y="156"/>
                  </a:lnTo>
                  <a:lnTo>
                    <a:pt x="335" y="164"/>
                  </a:lnTo>
                  <a:lnTo>
                    <a:pt x="320" y="170"/>
                  </a:lnTo>
                  <a:lnTo>
                    <a:pt x="307" y="176"/>
                  </a:lnTo>
                  <a:lnTo>
                    <a:pt x="293" y="182"/>
                  </a:lnTo>
                  <a:lnTo>
                    <a:pt x="280" y="188"/>
                  </a:lnTo>
                  <a:lnTo>
                    <a:pt x="268" y="192"/>
                  </a:lnTo>
                  <a:lnTo>
                    <a:pt x="258" y="197"/>
                  </a:lnTo>
                  <a:lnTo>
                    <a:pt x="247" y="201"/>
                  </a:lnTo>
                  <a:lnTo>
                    <a:pt x="283" y="237"/>
                  </a:lnTo>
                  <a:lnTo>
                    <a:pt x="301" y="231"/>
                  </a:lnTo>
                  <a:lnTo>
                    <a:pt x="319" y="224"/>
                  </a:lnTo>
                  <a:lnTo>
                    <a:pt x="335" y="218"/>
                  </a:lnTo>
                  <a:lnTo>
                    <a:pt x="351" y="210"/>
                  </a:lnTo>
                  <a:lnTo>
                    <a:pt x="365" y="204"/>
                  </a:lnTo>
                  <a:lnTo>
                    <a:pt x="378" y="198"/>
                  </a:lnTo>
                  <a:lnTo>
                    <a:pt x="392" y="192"/>
                  </a:lnTo>
                  <a:lnTo>
                    <a:pt x="402" y="186"/>
                  </a:lnTo>
                  <a:lnTo>
                    <a:pt x="417" y="195"/>
                  </a:lnTo>
                  <a:lnTo>
                    <a:pt x="432" y="206"/>
                  </a:lnTo>
                  <a:lnTo>
                    <a:pt x="445" y="216"/>
                  </a:lnTo>
                  <a:lnTo>
                    <a:pt x="460" y="226"/>
                  </a:lnTo>
                  <a:lnTo>
                    <a:pt x="474" y="237"/>
                  </a:lnTo>
                  <a:lnTo>
                    <a:pt x="485" y="249"/>
                  </a:lnTo>
                  <a:lnTo>
                    <a:pt x="497" y="262"/>
                  </a:lnTo>
                  <a:lnTo>
                    <a:pt x="509" y="274"/>
                  </a:lnTo>
                  <a:lnTo>
                    <a:pt x="532" y="301"/>
                  </a:lnTo>
                  <a:lnTo>
                    <a:pt x="552" y="328"/>
                  </a:lnTo>
                  <a:lnTo>
                    <a:pt x="569" y="355"/>
                  </a:lnTo>
                  <a:lnTo>
                    <a:pt x="584" y="382"/>
                  </a:lnTo>
                  <a:lnTo>
                    <a:pt x="594" y="408"/>
                  </a:lnTo>
                  <a:lnTo>
                    <a:pt x="603" y="437"/>
                  </a:lnTo>
                  <a:lnTo>
                    <a:pt x="608" y="464"/>
                  </a:lnTo>
                  <a:lnTo>
                    <a:pt x="611" y="492"/>
                  </a:lnTo>
                  <a:lnTo>
                    <a:pt x="386" y="498"/>
                  </a:lnTo>
                  <a:lnTo>
                    <a:pt x="383" y="543"/>
                  </a:lnTo>
                  <a:lnTo>
                    <a:pt x="612" y="537"/>
                  </a:lnTo>
                  <a:lnTo>
                    <a:pt x="612" y="559"/>
                  </a:lnTo>
                  <a:lnTo>
                    <a:pt x="609" y="583"/>
                  </a:lnTo>
                  <a:lnTo>
                    <a:pt x="605" y="605"/>
                  </a:lnTo>
                  <a:lnTo>
                    <a:pt x="597" y="629"/>
                  </a:lnTo>
                  <a:lnTo>
                    <a:pt x="590" y="653"/>
                  </a:lnTo>
                  <a:lnTo>
                    <a:pt x="578" y="677"/>
                  </a:lnTo>
                  <a:lnTo>
                    <a:pt x="566" y="699"/>
                  </a:lnTo>
                  <a:lnTo>
                    <a:pt x="551" y="723"/>
                  </a:lnTo>
                  <a:lnTo>
                    <a:pt x="538" y="743"/>
                  </a:lnTo>
                  <a:lnTo>
                    <a:pt x="524" y="760"/>
                  </a:lnTo>
                  <a:lnTo>
                    <a:pt x="509" y="777"/>
                  </a:lnTo>
                  <a:lnTo>
                    <a:pt x="494" y="793"/>
                  </a:lnTo>
                  <a:lnTo>
                    <a:pt x="478" y="810"/>
                  </a:lnTo>
                  <a:lnTo>
                    <a:pt x="462" y="823"/>
                  </a:lnTo>
                  <a:lnTo>
                    <a:pt x="444" y="836"/>
                  </a:lnTo>
                  <a:lnTo>
                    <a:pt x="426" y="850"/>
                  </a:lnTo>
                  <a:lnTo>
                    <a:pt x="408" y="844"/>
                  </a:lnTo>
                  <a:lnTo>
                    <a:pt x="390" y="838"/>
                  </a:lnTo>
                  <a:lnTo>
                    <a:pt x="374" y="832"/>
                  </a:lnTo>
                  <a:lnTo>
                    <a:pt x="357" y="826"/>
                  </a:lnTo>
                  <a:lnTo>
                    <a:pt x="341" y="822"/>
                  </a:lnTo>
                  <a:lnTo>
                    <a:pt x="326" y="816"/>
                  </a:lnTo>
                  <a:lnTo>
                    <a:pt x="311" y="811"/>
                  </a:lnTo>
                  <a:lnTo>
                    <a:pt x="298" y="807"/>
                  </a:lnTo>
                  <a:lnTo>
                    <a:pt x="289" y="817"/>
                  </a:lnTo>
                  <a:lnTo>
                    <a:pt x="281" y="829"/>
                  </a:lnTo>
                  <a:lnTo>
                    <a:pt x="273" y="839"/>
                  </a:lnTo>
                  <a:lnTo>
                    <a:pt x="265" y="850"/>
                  </a:lnTo>
                  <a:lnTo>
                    <a:pt x="286" y="856"/>
                  </a:lnTo>
                  <a:lnTo>
                    <a:pt x="304" y="862"/>
                  </a:lnTo>
                  <a:lnTo>
                    <a:pt x="320" y="866"/>
                  </a:lnTo>
                  <a:lnTo>
                    <a:pt x="335" y="871"/>
                  </a:lnTo>
                  <a:lnTo>
                    <a:pt x="347" y="875"/>
                  </a:lnTo>
                  <a:lnTo>
                    <a:pt x="357" y="880"/>
                  </a:lnTo>
                  <a:lnTo>
                    <a:pt x="366" y="883"/>
                  </a:lnTo>
                  <a:lnTo>
                    <a:pt x="372" y="886"/>
                  </a:lnTo>
                  <a:lnTo>
                    <a:pt x="354" y="898"/>
                  </a:lnTo>
                  <a:lnTo>
                    <a:pt x="337" y="910"/>
                  </a:lnTo>
                  <a:lnTo>
                    <a:pt x="317" y="920"/>
                  </a:lnTo>
                  <a:lnTo>
                    <a:pt x="298" y="930"/>
                  </a:lnTo>
                  <a:lnTo>
                    <a:pt x="277" y="939"/>
                  </a:lnTo>
                  <a:lnTo>
                    <a:pt x="255" y="948"/>
                  </a:lnTo>
                  <a:lnTo>
                    <a:pt x="232" y="957"/>
                  </a:lnTo>
                  <a:lnTo>
                    <a:pt x="210" y="965"/>
                  </a:lnTo>
                  <a:lnTo>
                    <a:pt x="206" y="978"/>
                  </a:lnTo>
                  <a:lnTo>
                    <a:pt x="203" y="993"/>
                  </a:lnTo>
                  <a:lnTo>
                    <a:pt x="198" y="1008"/>
                  </a:lnTo>
                  <a:lnTo>
                    <a:pt x="194" y="1023"/>
                  </a:lnTo>
                  <a:lnTo>
                    <a:pt x="197" y="1021"/>
                  </a:lnTo>
                  <a:lnTo>
                    <a:pt x="201" y="1020"/>
                  </a:lnTo>
                  <a:lnTo>
                    <a:pt x="204" y="1020"/>
                  </a:lnTo>
                  <a:lnTo>
                    <a:pt x="207" y="1018"/>
                  </a:lnTo>
                  <a:lnTo>
                    <a:pt x="232" y="1009"/>
                  </a:lnTo>
                  <a:lnTo>
                    <a:pt x="258" y="1002"/>
                  </a:lnTo>
                  <a:lnTo>
                    <a:pt x="281" y="992"/>
                  </a:lnTo>
                  <a:lnTo>
                    <a:pt x="305" y="983"/>
                  </a:lnTo>
                  <a:lnTo>
                    <a:pt x="329" y="972"/>
                  </a:lnTo>
                  <a:lnTo>
                    <a:pt x="351" y="962"/>
                  </a:lnTo>
                  <a:lnTo>
                    <a:pt x="374" y="951"/>
                  </a:lnTo>
                  <a:lnTo>
                    <a:pt x="395" y="939"/>
                  </a:lnTo>
                  <a:lnTo>
                    <a:pt x="415" y="929"/>
                  </a:lnTo>
                  <a:lnTo>
                    <a:pt x="435" y="917"/>
                  </a:lnTo>
                  <a:lnTo>
                    <a:pt x="454" y="904"/>
                  </a:lnTo>
                  <a:lnTo>
                    <a:pt x="474" y="890"/>
                  </a:lnTo>
                  <a:lnTo>
                    <a:pt x="491" y="878"/>
                  </a:lnTo>
                  <a:lnTo>
                    <a:pt x="509" y="863"/>
                  </a:lnTo>
                  <a:lnTo>
                    <a:pt x="526" y="850"/>
                  </a:lnTo>
                  <a:lnTo>
                    <a:pt x="542" y="835"/>
                  </a:lnTo>
                  <a:lnTo>
                    <a:pt x="578" y="798"/>
                  </a:lnTo>
                  <a:lnTo>
                    <a:pt x="609" y="760"/>
                  </a:lnTo>
                  <a:lnTo>
                    <a:pt x="634" y="720"/>
                  </a:lnTo>
                  <a:lnTo>
                    <a:pt x="657" y="680"/>
                  </a:lnTo>
                  <a:lnTo>
                    <a:pt x="672" y="637"/>
                  </a:lnTo>
                  <a:lnTo>
                    <a:pt x="683" y="593"/>
                  </a:lnTo>
                  <a:lnTo>
                    <a:pt x="688" y="549"/>
                  </a:lnTo>
                  <a:lnTo>
                    <a:pt x="689" y="502"/>
                  </a:lnTo>
                  <a:lnTo>
                    <a:pt x="688" y="474"/>
                  </a:lnTo>
                  <a:lnTo>
                    <a:pt x="683" y="446"/>
                  </a:lnTo>
                  <a:lnTo>
                    <a:pt x="678" y="417"/>
                  </a:lnTo>
                  <a:lnTo>
                    <a:pt x="669" y="391"/>
                  </a:lnTo>
                  <a:lnTo>
                    <a:pt x="658" y="364"/>
                  </a:lnTo>
                  <a:lnTo>
                    <a:pt x="646" y="338"/>
                  </a:lnTo>
                  <a:lnTo>
                    <a:pt x="631" y="314"/>
                  </a:lnTo>
                  <a:lnTo>
                    <a:pt x="615" y="289"/>
                  </a:lnTo>
                  <a:lnTo>
                    <a:pt x="597" y="267"/>
                  </a:lnTo>
                  <a:lnTo>
                    <a:pt x="576" y="243"/>
                  </a:lnTo>
                  <a:lnTo>
                    <a:pt x="554" y="221"/>
                  </a:lnTo>
                  <a:lnTo>
                    <a:pt x="530" y="200"/>
                  </a:lnTo>
                  <a:lnTo>
                    <a:pt x="503" y="179"/>
                  </a:lnTo>
                  <a:lnTo>
                    <a:pt x="475" y="159"/>
                  </a:lnTo>
                  <a:lnTo>
                    <a:pt x="444" y="140"/>
                  </a:lnTo>
                  <a:lnTo>
                    <a:pt x="411"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9" name="Freeform 18"/>
            <p:cNvSpPr>
              <a:spLocks/>
            </p:cNvSpPr>
            <p:nvPr/>
          </p:nvSpPr>
          <p:spPr bwMode="auto">
            <a:xfrm>
              <a:off x="4943" y="401"/>
              <a:ext cx="156" cy="359"/>
            </a:xfrm>
            <a:custGeom>
              <a:avLst/>
              <a:gdLst>
                <a:gd name="T0" fmla="*/ 0 w 469"/>
                <a:gd name="T1" fmla="*/ 0 h 1078"/>
                <a:gd name="T2" fmla="*/ 0 w 469"/>
                <a:gd name="T3" fmla="*/ 0 h 1078"/>
                <a:gd name="T4" fmla="*/ 0 w 469"/>
                <a:gd name="T5" fmla="*/ 0 h 1078"/>
                <a:gd name="T6" fmla="*/ 0 w 469"/>
                <a:gd name="T7" fmla="*/ 0 h 1078"/>
                <a:gd name="T8" fmla="*/ 0 w 469"/>
                <a:gd name="T9" fmla="*/ 0 h 1078"/>
                <a:gd name="T10" fmla="*/ 0 w 469"/>
                <a:gd name="T11" fmla="*/ 0 h 1078"/>
                <a:gd name="T12" fmla="*/ 0 w 469"/>
                <a:gd name="T13" fmla="*/ 0 h 1078"/>
                <a:gd name="T14" fmla="*/ 0 w 469"/>
                <a:gd name="T15" fmla="*/ 0 h 1078"/>
                <a:gd name="T16" fmla="*/ 0 w 469"/>
                <a:gd name="T17" fmla="*/ 0 h 1078"/>
                <a:gd name="T18" fmla="*/ 0 w 469"/>
                <a:gd name="T19" fmla="*/ 0 h 1078"/>
                <a:gd name="T20" fmla="*/ 0 w 469"/>
                <a:gd name="T21" fmla="*/ 0 h 1078"/>
                <a:gd name="T22" fmla="*/ 0 w 469"/>
                <a:gd name="T23" fmla="*/ 0 h 1078"/>
                <a:gd name="T24" fmla="*/ 0 w 469"/>
                <a:gd name="T25" fmla="*/ 0 h 1078"/>
                <a:gd name="T26" fmla="*/ 0 w 469"/>
                <a:gd name="T27" fmla="*/ 0 h 1078"/>
                <a:gd name="T28" fmla="*/ 0 w 469"/>
                <a:gd name="T29" fmla="*/ 0 h 1078"/>
                <a:gd name="T30" fmla="*/ 0 w 469"/>
                <a:gd name="T31" fmla="*/ 0 h 1078"/>
                <a:gd name="T32" fmla="*/ 0 w 469"/>
                <a:gd name="T33" fmla="*/ 0 h 1078"/>
                <a:gd name="T34" fmla="*/ 0 w 469"/>
                <a:gd name="T35" fmla="*/ 0 h 1078"/>
                <a:gd name="T36" fmla="*/ 0 w 469"/>
                <a:gd name="T37" fmla="*/ 0 h 1078"/>
                <a:gd name="T38" fmla="*/ 0 w 469"/>
                <a:gd name="T39" fmla="*/ 0 h 1078"/>
                <a:gd name="T40" fmla="*/ 0 w 469"/>
                <a:gd name="T41" fmla="*/ 0 h 1078"/>
                <a:gd name="T42" fmla="*/ 0 w 469"/>
                <a:gd name="T43" fmla="*/ 0 h 1078"/>
                <a:gd name="T44" fmla="*/ 0 w 469"/>
                <a:gd name="T45" fmla="*/ 0 h 1078"/>
                <a:gd name="T46" fmla="*/ 0 w 469"/>
                <a:gd name="T47" fmla="*/ 0 h 1078"/>
                <a:gd name="T48" fmla="*/ 0 w 469"/>
                <a:gd name="T49" fmla="*/ 0 h 1078"/>
                <a:gd name="T50" fmla="*/ 0 w 469"/>
                <a:gd name="T51" fmla="*/ 0 h 1078"/>
                <a:gd name="T52" fmla="*/ 0 w 469"/>
                <a:gd name="T53" fmla="*/ 0 h 1078"/>
                <a:gd name="T54" fmla="*/ 0 w 469"/>
                <a:gd name="T55" fmla="*/ 0 h 1078"/>
                <a:gd name="T56" fmla="*/ 0 w 469"/>
                <a:gd name="T57" fmla="*/ 0 h 1078"/>
                <a:gd name="T58" fmla="*/ 0 w 469"/>
                <a:gd name="T59" fmla="*/ 0 h 1078"/>
                <a:gd name="T60" fmla="*/ 0 w 469"/>
                <a:gd name="T61" fmla="*/ 0 h 1078"/>
                <a:gd name="T62" fmla="*/ 0 w 469"/>
                <a:gd name="T63" fmla="*/ 0 h 1078"/>
                <a:gd name="T64" fmla="*/ 0 w 469"/>
                <a:gd name="T65" fmla="*/ 0 h 1078"/>
                <a:gd name="T66" fmla="*/ 0 w 469"/>
                <a:gd name="T67" fmla="*/ 0 h 1078"/>
                <a:gd name="T68" fmla="*/ 0 w 469"/>
                <a:gd name="T69" fmla="*/ 0 h 1078"/>
                <a:gd name="T70" fmla="*/ 0 w 469"/>
                <a:gd name="T71" fmla="*/ 0 h 1078"/>
                <a:gd name="T72" fmla="*/ 0 w 469"/>
                <a:gd name="T73" fmla="*/ 0 h 1078"/>
                <a:gd name="T74" fmla="*/ 0 w 469"/>
                <a:gd name="T75" fmla="*/ 0 h 1078"/>
                <a:gd name="T76" fmla="*/ 0 w 469"/>
                <a:gd name="T77" fmla="*/ 0 h 1078"/>
                <a:gd name="T78" fmla="*/ 0 w 469"/>
                <a:gd name="T79" fmla="*/ 0 h 1078"/>
                <a:gd name="T80" fmla="*/ 0 w 469"/>
                <a:gd name="T81" fmla="*/ 0 h 1078"/>
                <a:gd name="T82" fmla="*/ 0 w 469"/>
                <a:gd name="T83" fmla="*/ 0 h 1078"/>
                <a:gd name="T84" fmla="*/ 0 w 469"/>
                <a:gd name="T85" fmla="*/ 0 h 1078"/>
                <a:gd name="T86" fmla="*/ 0 w 469"/>
                <a:gd name="T87" fmla="*/ 0 h 1078"/>
                <a:gd name="T88" fmla="*/ 0 w 469"/>
                <a:gd name="T89" fmla="*/ 0 h 1078"/>
                <a:gd name="T90" fmla="*/ 0 w 469"/>
                <a:gd name="T91" fmla="*/ 0 h 1078"/>
                <a:gd name="T92" fmla="*/ 0 w 469"/>
                <a:gd name="T93" fmla="*/ 0 h 1078"/>
                <a:gd name="T94" fmla="*/ 0 w 469"/>
                <a:gd name="T95" fmla="*/ 0 h 1078"/>
                <a:gd name="T96" fmla="*/ 0 w 469"/>
                <a:gd name="T97" fmla="*/ 0 h 1078"/>
                <a:gd name="T98" fmla="*/ 0 w 469"/>
                <a:gd name="T99" fmla="*/ 0 h 1078"/>
                <a:gd name="T100" fmla="*/ 0 w 469"/>
                <a:gd name="T101" fmla="*/ 0 h 1078"/>
                <a:gd name="T102" fmla="*/ 0 w 469"/>
                <a:gd name="T103" fmla="*/ 0 h 10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69"/>
                <a:gd name="T157" fmla="*/ 0 h 1078"/>
                <a:gd name="T158" fmla="*/ 469 w 469"/>
                <a:gd name="T159" fmla="*/ 1078 h 10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69" h="1078">
                  <a:moveTo>
                    <a:pt x="146" y="1007"/>
                  </a:moveTo>
                  <a:lnTo>
                    <a:pt x="162" y="992"/>
                  </a:lnTo>
                  <a:lnTo>
                    <a:pt x="177" y="974"/>
                  </a:lnTo>
                  <a:lnTo>
                    <a:pt x="193" y="956"/>
                  </a:lnTo>
                  <a:lnTo>
                    <a:pt x="211" y="935"/>
                  </a:lnTo>
                  <a:lnTo>
                    <a:pt x="227" y="914"/>
                  </a:lnTo>
                  <a:lnTo>
                    <a:pt x="244" y="890"/>
                  </a:lnTo>
                  <a:lnTo>
                    <a:pt x="262" y="865"/>
                  </a:lnTo>
                  <a:lnTo>
                    <a:pt x="280" y="838"/>
                  </a:lnTo>
                  <a:lnTo>
                    <a:pt x="289" y="841"/>
                  </a:lnTo>
                  <a:lnTo>
                    <a:pt x="297" y="842"/>
                  </a:lnTo>
                  <a:lnTo>
                    <a:pt x="306" y="845"/>
                  </a:lnTo>
                  <a:lnTo>
                    <a:pt x="315" y="847"/>
                  </a:lnTo>
                  <a:lnTo>
                    <a:pt x="324" y="850"/>
                  </a:lnTo>
                  <a:lnTo>
                    <a:pt x="332" y="851"/>
                  </a:lnTo>
                  <a:lnTo>
                    <a:pt x="341" y="854"/>
                  </a:lnTo>
                  <a:lnTo>
                    <a:pt x="348" y="856"/>
                  </a:lnTo>
                  <a:lnTo>
                    <a:pt x="356" y="845"/>
                  </a:lnTo>
                  <a:lnTo>
                    <a:pt x="364" y="835"/>
                  </a:lnTo>
                  <a:lnTo>
                    <a:pt x="372" y="823"/>
                  </a:lnTo>
                  <a:lnTo>
                    <a:pt x="381" y="813"/>
                  </a:lnTo>
                  <a:lnTo>
                    <a:pt x="370" y="810"/>
                  </a:lnTo>
                  <a:lnTo>
                    <a:pt x="360" y="807"/>
                  </a:lnTo>
                  <a:lnTo>
                    <a:pt x="351" y="804"/>
                  </a:lnTo>
                  <a:lnTo>
                    <a:pt x="341" y="801"/>
                  </a:lnTo>
                  <a:lnTo>
                    <a:pt x="332" y="799"/>
                  </a:lnTo>
                  <a:lnTo>
                    <a:pt x="323" y="796"/>
                  </a:lnTo>
                  <a:lnTo>
                    <a:pt x="314" y="795"/>
                  </a:lnTo>
                  <a:lnTo>
                    <a:pt x="306" y="792"/>
                  </a:lnTo>
                  <a:lnTo>
                    <a:pt x="327" y="756"/>
                  </a:lnTo>
                  <a:lnTo>
                    <a:pt x="345" y="722"/>
                  </a:lnTo>
                  <a:lnTo>
                    <a:pt x="359" y="689"/>
                  </a:lnTo>
                  <a:lnTo>
                    <a:pt x="372" y="658"/>
                  </a:lnTo>
                  <a:lnTo>
                    <a:pt x="381" y="628"/>
                  </a:lnTo>
                  <a:lnTo>
                    <a:pt x="387" y="601"/>
                  </a:lnTo>
                  <a:lnTo>
                    <a:pt x="390" y="574"/>
                  </a:lnTo>
                  <a:lnTo>
                    <a:pt x="391" y="550"/>
                  </a:lnTo>
                  <a:lnTo>
                    <a:pt x="466" y="549"/>
                  </a:lnTo>
                  <a:lnTo>
                    <a:pt x="469" y="504"/>
                  </a:lnTo>
                  <a:lnTo>
                    <a:pt x="385" y="507"/>
                  </a:lnTo>
                  <a:lnTo>
                    <a:pt x="382" y="479"/>
                  </a:lnTo>
                  <a:lnTo>
                    <a:pt x="378" y="450"/>
                  </a:lnTo>
                  <a:lnTo>
                    <a:pt x="370" y="422"/>
                  </a:lnTo>
                  <a:lnTo>
                    <a:pt x="360" y="392"/>
                  </a:lnTo>
                  <a:lnTo>
                    <a:pt x="347" y="362"/>
                  </a:lnTo>
                  <a:lnTo>
                    <a:pt x="332" y="332"/>
                  </a:lnTo>
                  <a:lnTo>
                    <a:pt x="312" y="301"/>
                  </a:lnTo>
                  <a:lnTo>
                    <a:pt x="292" y="268"/>
                  </a:lnTo>
                  <a:lnTo>
                    <a:pt x="302" y="265"/>
                  </a:lnTo>
                  <a:lnTo>
                    <a:pt x="311" y="262"/>
                  </a:lnTo>
                  <a:lnTo>
                    <a:pt x="321" y="258"/>
                  </a:lnTo>
                  <a:lnTo>
                    <a:pt x="330" y="255"/>
                  </a:lnTo>
                  <a:lnTo>
                    <a:pt x="339" y="252"/>
                  </a:lnTo>
                  <a:lnTo>
                    <a:pt x="348" y="249"/>
                  </a:lnTo>
                  <a:lnTo>
                    <a:pt x="357" y="246"/>
                  </a:lnTo>
                  <a:lnTo>
                    <a:pt x="366" y="243"/>
                  </a:lnTo>
                  <a:lnTo>
                    <a:pt x="330" y="207"/>
                  </a:lnTo>
                  <a:lnTo>
                    <a:pt x="327" y="207"/>
                  </a:lnTo>
                  <a:lnTo>
                    <a:pt x="326" y="209"/>
                  </a:lnTo>
                  <a:lnTo>
                    <a:pt x="323" y="209"/>
                  </a:lnTo>
                  <a:lnTo>
                    <a:pt x="320" y="210"/>
                  </a:lnTo>
                  <a:lnTo>
                    <a:pt x="266" y="230"/>
                  </a:lnTo>
                  <a:lnTo>
                    <a:pt x="248" y="204"/>
                  </a:lnTo>
                  <a:lnTo>
                    <a:pt x="230" y="182"/>
                  </a:lnTo>
                  <a:lnTo>
                    <a:pt x="213" y="159"/>
                  </a:lnTo>
                  <a:lnTo>
                    <a:pt x="193" y="137"/>
                  </a:lnTo>
                  <a:lnTo>
                    <a:pt x="172" y="118"/>
                  </a:lnTo>
                  <a:lnTo>
                    <a:pt x="152" y="97"/>
                  </a:lnTo>
                  <a:lnTo>
                    <a:pt x="129" y="79"/>
                  </a:lnTo>
                  <a:lnTo>
                    <a:pt x="107" y="61"/>
                  </a:lnTo>
                  <a:lnTo>
                    <a:pt x="116" y="62"/>
                  </a:lnTo>
                  <a:lnTo>
                    <a:pt x="123" y="64"/>
                  </a:lnTo>
                  <a:lnTo>
                    <a:pt x="132" y="65"/>
                  </a:lnTo>
                  <a:lnTo>
                    <a:pt x="140" y="67"/>
                  </a:lnTo>
                  <a:lnTo>
                    <a:pt x="149" y="68"/>
                  </a:lnTo>
                  <a:lnTo>
                    <a:pt x="156" y="70"/>
                  </a:lnTo>
                  <a:lnTo>
                    <a:pt x="165" y="71"/>
                  </a:lnTo>
                  <a:lnTo>
                    <a:pt x="172" y="73"/>
                  </a:lnTo>
                  <a:lnTo>
                    <a:pt x="83" y="6"/>
                  </a:lnTo>
                  <a:lnTo>
                    <a:pt x="73" y="4"/>
                  </a:lnTo>
                  <a:lnTo>
                    <a:pt x="62" y="4"/>
                  </a:lnTo>
                  <a:lnTo>
                    <a:pt x="52" y="3"/>
                  </a:lnTo>
                  <a:lnTo>
                    <a:pt x="41" y="1"/>
                  </a:lnTo>
                  <a:lnTo>
                    <a:pt x="31" y="1"/>
                  </a:lnTo>
                  <a:lnTo>
                    <a:pt x="21" y="0"/>
                  </a:lnTo>
                  <a:lnTo>
                    <a:pt x="10" y="0"/>
                  </a:lnTo>
                  <a:lnTo>
                    <a:pt x="0" y="0"/>
                  </a:lnTo>
                  <a:lnTo>
                    <a:pt x="3" y="12"/>
                  </a:lnTo>
                  <a:lnTo>
                    <a:pt x="4" y="25"/>
                  </a:lnTo>
                  <a:lnTo>
                    <a:pt x="7" y="40"/>
                  </a:lnTo>
                  <a:lnTo>
                    <a:pt x="9" y="55"/>
                  </a:lnTo>
                  <a:lnTo>
                    <a:pt x="35" y="74"/>
                  </a:lnTo>
                  <a:lnTo>
                    <a:pt x="61" y="95"/>
                  </a:lnTo>
                  <a:lnTo>
                    <a:pt x="86" y="118"/>
                  </a:lnTo>
                  <a:lnTo>
                    <a:pt x="110" y="140"/>
                  </a:lnTo>
                  <a:lnTo>
                    <a:pt x="132" y="164"/>
                  </a:lnTo>
                  <a:lnTo>
                    <a:pt x="155" y="189"/>
                  </a:lnTo>
                  <a:lnTo>
                    <a:pt x="177" y="216"/>
                  </a:lnTo>
                  <a:lnTo>
                    <a:pt x="198" y="244"/>
                  </a:lnTo>
                  <a:lnTo>
                    <a:pt x="183" y="250"/>
                  </a:lnTo>
                  <a:lnTo>
                    <a:pt x="166" y="255"/>
                  </a:lnTo>
                  <a:lnTo>
                    <a:pt x="147" y="259"/>
                  </a:lnTo>
                  <a:lnTo>
                    <a:pt x="126" y="264"/>
                  </a:lnTo>
                  <a:lnTo>
                    <a:pt x="102" y="268"/>
                  </a:lnTo>
                  <a:lnTo>
                    <a:pt x="79" y="273"/>
                  </a:lnTo>
                  <a:lnTo>
                    <a:pt x="52" y="277"/>
                  </a:lnTo>
                  <a:lnTo>
                    <a:pt x="22" y="280"/>
                  </a:lnTo>
                  <a:lnTo>
                    <a:pt x="24" y="292"/>
                  </a:lnTo>
                  <a:lnTo>
                    <a:pt x="24" y="304"/>
                  </a:lnTo>
                  <a:lnTo>
                    <a:pt x="24" y="318"/>
                  </a:lnTo>
                  <a:lnTo>
                    <a:pt x="24" y="329"/>
                  </a:lnTo>
                  <a:lnTo>
                    <a:pt x="46" y="326"/>
                  </a:lnTo>
                  <a:lnTo>
                    <a:pt x="68" y="322"/>
                  </a:lnTo>
                  <a:lnTo>
                    <a:pt x="92" y="318"/>
                  </a:lnTo>
                  <a:lnTo>
                    <a:pt x="117" y="313"/>
                  </a:lnTo>
                  <a:lnTo>
                    <a:pt x="141" y="307"/>
                  </a:lnTo>
                  <a:lnTo>
                    <a:pt x="168" y="301"/>
                  </a:lnTo>
                  <a:lnTo>
                    <a:pt x="195" y="294"/>
                  </a:lnTo>
                  <a:lnTo>
                    <a:pt x="223" y="286"/>
                  </a:lnTo>
                  <a:lnTo>
                    <a:pt x="230" y="294"/>
                  </a:lnTo>
                  <a:lnTo>
                    <a:pt x="238" y="304"/>
                  </a:lnTo>
                  <a:lnTo>
                    <a:pt x="245" y="315"/>
                  </a:lnTo>
                  <a:lnTo>
                    <a:pt x="253" y="326"/>
                  </a:lnTo>
                  <a:lnTo>
                    <a:pt x="259" y="340"/>
                  </a:lnTo>
                  <a:lnTo>
                    <a:pt x="266" y="355"/>
                  </a:lnTo>
                  <a:lnTo>
                    <a:pt x="272" y="370"/>
                  </a:lnTo>
                  <a:lnTo>
                    <a:pt x="280" y="388"/>
                  </a:lnTo>
                  <a:lnTo>
                    <a:pt x="292" y="422"/>
                  </a:lnTo>
                  <a:lnTo>
                    <a:pt x="300" y="453"/>
                  </a:lnTo>
                  <a:lnTo>
                    <a:pt x="306" y="483"/>
                  </a:lnTo>
                  <a:lnTo>
                    <a:pt x="309" y="508"/>
                  </a:lnTo>
                  <a:lnTo>
                    <a:pt x="25" y="517"/>
                  </a:lnTo>
                  <a:lnTo>
                    <a:pt x="25" y="528"/>
                  </a:lnTo>
                  <a:lnTo>
                    <a:pt x="25" y="540"/>
                  </a:lnTo>
                  <a:lnTo>
                    <a:pt x="25" y="550"/>
                  </a:lnTo>
                  <a:lnTo>
                    <a:pt x="25" y="562"/>
                  </a:lnTo>
                  <a:lnTo>
                    <a:pt x="309" y="553"/>
                  </a:lnTo>
                  <a:lnTo>
                    <a:pt x="309" y="579"/>
                  </a:lnTo>
                  <a:lnTo>
                    <a:pt x="306" y="605"/>
                  </a:lnTo>
                  <a:lnTo>
                    <a:pt x="300" y="632"/>
                  </a:lnTo>
                  <a:lnTo>
                    <a:pt x="293" y="661"/>
                  </a:lnTo>
                  <a:lnTo>
                    <a:pt x="283" y="689"/>
                  </a:lnTo>
                  <a:lnTo>
                    <a:pt x="271" y="719"/>
                  </a:lnTo>
                  <a:lnTo>
                    <a:pt x="256" y="750"/>
                  </a:lnTo>
                  <a:lnTo>
                    <a:pt x="238" y="781"/>
                  </a:lnTo>
                  <a:lnTo>
                    <a:pt x="213" y="774"/>
                  </a:lnTo>
                  <a:lnTo>
                    <a:pt x="186" y="768"/>
                  </a:lnTo>
                  <a:lnTo>
                    <a:pt x="159" y="763"/>
                  </a:lnTo>
                  <a:lnTo>
                    <a:pt x="132" y="757"/>
                  </a:lnTo>
                  <a:lnTo>
                    <a:pt x="105" y="754"/>
                  </a:lnTo>
                  <a:lnTo>
                    <a:pt x="79" y="752"/>
                  </a:lnTo>
                  <a:lnTo>
                    <a:pt x="50" y="749"/>
                  </a:lnTo>
                  <a:lnTo>
                    <a:pt x="22" y="747"/>
                  </a:lnTo>
                  <a:lnTo>
                    <a:pt x="22" y="759"/>
                  </a:lnTo>
                  <a:lnTo>
                    <a:pt x="22" y="771"/>
                  </a:lnTo>
                  <a:lnTo>
                    <a:pt x="21" y="784"/>
                  </a:lnTo>
                  <a:lnTo>
                    <a:pt x="21" y="796"/>
                  </a:lnTo>
                  <a:lnTo>
                    <a:pt x="44" y="798"/>
                  </a:lnTo>
                  <a:lnTo>
                    <a:pt x="68" y="801"/>
                  </a:lnTo>
                  <a:lnTo>
                    <a:pt x="92" y="802"/>
                  </a:lnTo>
                  <a:lnTo>
                    <a:pt x="117" y="805"/>
                  </a:lnTo>
                  <a:lnTo>
                    <a:pt x="141" y="808"/>
                  </a:lnTo>
                  <a:lnTo>
                    <a:pt x="165" y="813"/>
                  </a:lnTo>
                  <a:lnTo>
                    <a:pt x="190" y="817"/>
                  </a:lnTo>
                  <a:lnTo>
                    <a:pt x="214" y="822"/>
                  </a:lnTo>
                  <a:lnTo>
                    <a:pt x="187" y="859"/>
                  </a:lnTo>
                  <a:lnTo>
                    <a:pt x="163" y="892"/>
                  </a:lnTo>
                  <a:lnTo>
                    <a:pt x="140" y="923"/>
                  </a:lnTo>
                  <a:lnTo>
                    <a:pt x="117" y="950"/>
                  </a:lnTo>
                  <a:lnTo>
                    <a:pt x="96" y="974"/>
                  </a:lnTo>
                  <a:lnTo>
                    <a:pt x="76" y="995"/>
                  </a:lnTo>
                  <a:lnTo>
                    <a:pt x="58" y="1013"/>
                  </a:lnTo>
                  <a:lnTo>
                    <a:pt x="40" y="1027"/>
                  </a:lnTo>
                  <a:lnTo>
                    <a:pt x="12" y="1029"/>
                  </a:lnTo>
                  <a:lnTo>
                    <a:pt x="12" y="1041"/>
                  </a:lnTo>
                  <a:lnTo>
                    <a:pt x="12" y="1053"/>
                  </a:lnTo>
                  <a:lnTo>
                    <a:pt x="12" y="1066"/>
                  </a:lnTo>
                  <a:lnTo>
                    <a:pt x="12" y="1078"/>
                  </a:lnTo>
                  <a:lnTo>
                    <a:pt x="28" y="1077"/>
                  </a:lnTo>
                  <a:lnTo>
                    <a:pt x="46" y="1075"/>
                  </a:lnTo>
                  <a:lnTo>
                    <a:pt x="62" y="1072"/>
                  </a:lnTo>
                  <a:lnTo>
                    <a:pt x="79" y="1071"/>
                  </a:lnTo>
                  <a:lnTo>
                    <a:pt x="96" y="1068"/>
                  </a:lnTo>
                  <a:lnTo>
                    <a:pt x="113" y="1065"/>
                  </a:lnTo>
                  <a:lnTo>
                    <a:pt x="129" y="1062"/>
                  </a:lnTo>
                  <a:lnTo>
                    <a:pt x="146" y="1059"/>
                  </a:lnTo>
                  <a:lnTo>
                    <a:pt x="162" y="1056"/>
                  </a:lnTo>
                  <a:lnTo>
                    <a:pt x="178" y="1053"/>
                  </a:lnTo>
                  <a:lnTo>
                    <a:pt x="195" y="1050"/>
                  </a:lnTo>
                  <a:lnTo>
                    <a:pt x="211" y="1045"/>
                  </a:lnTo>
                  <a:lnTo>
                    <a:pt x="227" y="1041"/>
                  </a:lnTo>
                  <a:lnTo>
                    <a:pt x="244" y="1038"/>
                  </a:lnTo>
                  <a:lnTo>
                    <a:pt x="260" y="1033"/>
                  </a:lnTo>
                  <a:lnTo>
                    <a:pt x="277" y="1029"/>
                  </a:lnTo>
                  <a:lnTo>
                    <a:pt x="281" y="1014"/>
                  </a:lnTo>
                  <a:lnTo>
                    <a:pt x="286" y="999"/>
                  </a:lnTo>
                  <a:lnTo>
                    <a:pt x="289" y="984"/>
                  </a:lnTo>
                  <a:lnTo>
                    <a:pt x="293" y="971"/>
                  </a:lnTo>
                  <a:lnTo>
                    <a:pt x="275" y="977"/>
                  </a:lnTo>
                  <a:lnTo>
                    <a:pt x="259" y="981"/>
                  </a:lnTo>
                  <a:lnTo>
                    <a:pt x="241" y="986"/>
                  </a:lnTo>
                  <a:lnTo>
                    <a:pt x="222" y="990"/>
                  </a:lnTo>
                  <a:lnTo>
                    <a:pt x="204" y="995"/>
                  </a:lnTo>
                  <a:lnTo>
                    <a:pt x="184" y="999"/>
                  </a:lnTo>
                  <a:lnTo>
                    <a:pt x="165" y="1004"/>
                  </a:lnTo>
                  <a:lnTo>
                    <a:pt x="146" y="10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0" name="Freeform 19"/>
            <p:cNvSpPr>
              <a:spLocks/>
            </p:cNvSpPr>
            <p:nvPr/>
          </p:nvSpPr>
          <p:spPr bwMode="auto">
            <a:xfrm>
              <a:off x="4733" y="402"/>
              <a:ext cx="149" cy="359"/>
            </a:xfrm>
            <a:custGeom>
              <a:avLst/>
              <a:gdLst>
                <a:gd name="T0" fmla="*/ 0 w 447"/>
                <a:gd name="T1" fmla="*/ 0 h 1076"/>
                <a:gd name="T2" fmla="*/ 0 w 447"/>
                <a:gd name="T3" fmla="*/ 0 h 1076"/>
                <a:gd name="T4" fmla="*/ 0 w 447"/>
                <a:gd name="T5" fmla="*/ 0 h 1076"/>
                <a:gd name="T6" fmla="*/ 0 w 447"/>
                <a:gd name="T7" fmla="*/ 0 h 1076"/>
                <a:gd name="T8" fmla="*/ 0 w 447"/>
                <a:gd name="T9" fmla="*/ 0 h 1076"/>
                <a:gd name="T10" fmla="*/ 0 w 447"/>
                <a:gd name="T11" fmla="*/ 0 h 1076"/>
                <a:gd name="T12" fmla="*/ 0 w 447"/>
                <a:gd name="T13" fmla="*/ 0 h 1076"/>
                <a:gd name="T14" fmla="*/ 0 w 447"/>
                <a:gd name="T15" fmla="*/ 0 h 1076"/>
                <a:gd name="T16" fmla="*/ 0 w 447"/>
                <a:gd name="T17" fmla="*/ 0 h 1076"/>
                <a:gd name="T18" fmla="*/ 0 w 447"/>
                <a:gd name="T19" fmla="*/ 0 h 1076"/>
                <a:gd name="T20" fmla="*/ 0 w 447"/>
                <a:gd name="T21" fmla="*/ 0 h 1076"/>
                <a:gd name="T22" fmla="*/ 0 w 447"/>
                <a:gd name="T23" fmla="*/ 0 h 1076"/>
                <a:gd name="T24" fmla="*/ 0 w 447"/>
                <a:gd name="T25" fmla="*/ 0 h 1076"/>
                <a:gd name="T26" fmla="*/ 0 w 447"/>
                <a:gd name="T27" fmla="*/ 0 h 1076"/>
                <a:gd name="T28" fmla="*/ 0 w 447"/>
                <a:gd name="T29" fmla="*/ 0 h 1076"/>
                <a:gd name="T30" fmla="*/ 0 w 447"/>
                <a:gd name="T31" fmla="*/ 0 h 1076"/>
                <a:gd name="T32" fmla="*/ 0 w 447"/>
                <a:gd name="T33" fmla="*/ 0 h 1076"/>
                <a:gd name="T34" fmla="*/ 0 w 447"/>
                <a:gd name="T35" fmla="*/ 0 h 1076"/>
                <a:gd name="T36" fmla="*/ 0 w 447"/>
                <a:gd name="T37" fmla="*/ 0 h 1076"/>
                <a:gd name="T38" fmla="*/ 0 w 447"/>
                <a:gd name="T39" fmla="*/ 0 h 1076"/>
                <a:gd name="T40" fmla="*/ 0 w 447"/>
                <a:gd name="T41" fmla="*/ 0 h 1076"/>
                <a:gd name="T42" fmla="*/ 0 w 447"/>
                <a:gd name="T43" fmla="*/ 0 h 1076"/>
                <a:gd name="T44" fmla="*/ 0 w 447"/>
                <a:gd name="T45" fmla="*/ 0 h 1076"/>
                <a:gd name="T46" fmla="*/ 0 w 447"/>
                <a:gd name="T47" fmla="*/ 0 h 1076"/>
                <a:gd name="T48" fmla="*/ 0 w 447"/>
                <a:gd name="T49" fmla="*/ 0 h 1076"/>
                <a:gd name="T50" fmla="*/ 0 w 447"/>
                <a:gd name="T51" fmla="*/ 0 h 1076"/>
                <a:gd name="T52" fmla="*/ 0 w 447"/>
                <a:gd name="T53" fmla="*/ 0 h 1076"/>
                <a:gd name="T54" fmla="*/ 0 w 447"/>
                <a:gd name="T55" fmla="*/ 0 h 1076"/>
                <a:gd name="T56" fmla="*/ 0 w 447"/>
                <a:gd name="T57" fmla="*/ 0 h 1076"/>
                <a:gd name="T58" fmla="*/ 0 w 447"/>
                <a:gd name="T59" fmla="*/ 0 h 1076"/>
                <a:gd name="T60" fmla="*/ 0 w 447"/>
                <a:gd name="T61" fmla="*/ 0 h 1076"/>
                <a:gd name="T62" fmla="*/ 0 w 447"/>
                <a:gd name="T63" fmla="*/ 0 h 1076"/>
                <a:gd name="T64" fmla="*/ 0 w 447"/>
                <a:gd name="T65" fmla="*/ 0 h 1076"/>
                <a:gd name="T66" fmla="*/ 0 w 447"/>
                <a:gd name="T67" fmla="*/ 0 h 1076"/>
                <a:gd name="T68" fmla="*/ 0 w 447"/>
                <a:gd name="T69" fmla="*/ 0 h 1076"/>
                <a:gd name="T70" fmla="*/ 0 w 447"/>
                <a:gd name="T71" fmla="*/ 0 h 1076"/>
                <a:gd name="T72" fmla="*/ 0 w 447"/>
                <a:gd name="T73" fmla="*/ 0 h 1076"/>
                <a:gd name="T74" fmla="*/ 0 w 447"/>
                <a:gd name="T75" fmla="*/ 0 h 1076"/>
                <a:gd name="T76" fmla="*/ 0 w 447"/>
                <a:gd name="T77" fmla="*/ 0 h 1076"/>
                <a:gd name="T78" fmla="*/ 0 w 447"/>
                <a:gd name="T79" fmla="*/ 0 h 1076"/>
                <a:gd name="T80" fmla="*/ 0 w 447"/>
                <a:gd name="T81" fmla="*/ 0 h 1076"/>
                <a:gd name="T82" fmla="*/ 0 w 447"/>
                <a:gd name="T83" fmla="*/ 0 h 1076"/>
                <a:gd name="T84" fmla="*/ 0 w 447"/>
                <a:gd name="T85" fmla="*/ 0 h 1076"/>
                <a:gd name="T86" fmla="*/ 0 w 447"/>
                <a:gd name="T87" fmla="*/ 0 h 1076"/>
                <a:gd name="T88" fmla="*/ 0 w 447"/>
                <a:gd name="T89" fmla="*/ 0 h 1076"/>
                <a:gd name="T90" fmla="*/ 0 w 447"/>
                <a:gd name="T91" fmla="*/ 0 h 1076"/>
                <a:gd name="T92" fmla="*/ 0 w 447"/>
                <a:gd name="T93" fmla="*/ 0 h 1076"/>
                <a:gd name="T94" fmla="*/ 0 w 447"/>
                <a:gd name="T95" fmla="*/ 0 h 1076"/>
                <a:gd name="T96" fmla="*/ 0 w 447"/>
                <a:gd name="T97" fmla="*/ 0 h 1076"/>
                <a:gd name="T98" fmla="*/ 0 w 447"/>
                <a:gd name="T99" fmla="*/ 0 h 1076"/>
                <a:gd name="T100" fmla="*/ 0 w 447"/>
                <a:gd name="T101" fmla="*/ 0 h 1076"/>
                <a:gd name="T102" fmla="*/ 0 w 447"/>
                <a:gd name="T103" fmla="*/ 0 h 1076"/>
                <a:gd name="T104" fmla="*/ 0 w 447"/>
                <a:gd name="T105" fmla="*/ 0 h 1076"/>
                <a:gd name="T106" fmla="*/ 0 w 447"/>
                <a:gd name="T107" fmla="*/ 0 h 1076"/>
                <a:gd name="T108" fmla="*/ 0 w 447"/>
                <a:gd name="T109" fmla="*/ 0 h 1076"/>
                <a:gd name="T110" fmla="*/ 0 w 447"/>
                <a:gd name="T111" fmla="*/ 0 h 1076"/>
                <a:gd name="T112" fmla="*/ 0 w 447"/>
                <a:gd name="T113" fmla="*/ 0 h 10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47"/>
                <a:gd name="T172" fmla="*/ 0 h 1076"/>
                <a:gd name="T173" fmla="*/ 447 w 447"/>
                <a:gd name="T174" fmla="*/ 1076 h 107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47" h="1076">
                  <a:moveTo>
                    <a:pt x="254" y="836"/>
                  </a:moveTo>
                  <a:lnTo>
                    <a:pt x="263" y="833"/>
                  </a:lnTo>
                  <a:lnTo>
                    <a:pt x="275" y="828"/>
                  </a:lnTo>
                  <a:lnTo>
                    <a:pt x="290" y="825"/>
                  </a:lnTo>
                  <a:lnTo>
                    <a:pt x="307" y="821"/>
                  </a:lnTo>
                  <a:lnTo>
                    <a:pt x="324" y="818"/>
                  </a:lnTo>
                  <a:lnTo>
                    <a:pt x="345" y="813"/>
                  </a:lnTo>
                  <a:lnTo>
                    <a:pt x="369" y="810"/>
                  </a:lnTo>
                  <a:lnTo>
                    <a:pt x="394" y="806"/>
                  </a:lnTo>
                  <a:lnTo>
                    <a:pt x="393" y="794"/>
                  </a:lnTo>
                  <a:lnTo>
                    <a:pt x="393" y="782"/>
                  </a:lnTo>
                  <a:lnTo>
                    <a:pt x="393" y="770"/>
                  </a:lnTo>
                  <a:lnTo>
                    <a:pt x="393" y="758"/>
                  </a:lnTo>
                  <a:lnTo>
                    <a:pt x="375" y="761"/>
                  </a:lnTo>
                  <a:lnTo>
                    <a:pt x="356" y="765"/>
                  </a:lnTo>
                  <a:lnTo>
                    <a:pt x="336" y="770"/>
                  </a:lnTo>
                  <a:lnTo>
                    <a:pt x="317" y="774"/>
                  </a:lnTo>
                  <a:lnTo>
                    <a:pt x="296" y="780"/>
                  </a:lnTo>
                  <a:lnTo>
                    <a:pt x="275" y="785"/>
                  </a:lnTo>
                  <a:lnTo>
                    <a:pt x="254" y="791"/>
                  </a:lnTo>
                  <a:lnTo>
                    <a:pt x="232" y="797"/>
                  </a:lnTo>
                  <a:lnTo>
                    <a:pt x="225" y="789"/>
                  </a:lnTo>
                  <a:lnTo>
                    <a:pt x="219" y="779"/>
                  </a:lnTo>
                  <a:lnTo>
                    <a:pt x="211" y="768"/>
                  </a:lnTo>
                  <a:lnTo>
                    <a:pt x="204" y="755"/>
                  </a:lnTo>
                  <a:lnTo>
                    <a:pt x="196" y="742"/>
                  </a:lnTo>
                  <a:lnTo>
                    <a:pt x="189" y="727"/>
                  </a:lnTo>
                  <a:lnTo>
                    <a:pt x="182" y="710"/>
                  </a:lnTo>
                  <a:lnTo>
                    <a:pt x="174" y="692"/>
                  </a:lnTo>
                  <a:lnTo>
                    <a:pt x="161" y="657"/>
                  </a:lnTo>
                  <a:lnTo>
                    <a:pt x="150" y="625"/>
                  </a:lnTo>
                  <a:lnTo>
                    <a:pt x="143" y="597"/>
                  </a:lnTo>
                  <a:lnTo>
                    <a:pt x="141" y="573"/>
                  </a:lnTo>
                  <a:lnTo>
                    <a:pt x="396" y="566"/>
                  </a:lnTo>
                  <a:lnTo>
                    <a:pt x="396" y="554"/>
                  </a:lnTo>
                  <a:lnTo>
                    <a:pt x="397" y="543"/>
                  </a:lnTo>
                  <a:lnTo>
                    <a:pt x="397" y="531"/>
                  </a:lnTo>
                  <a:lnTo>
                    <a:pt x="397" y="521"/>
                  </a:lnTo>
                  <a:lnTo>
                    <a:pt x="140" y="528"/>
                  </a:lnTo>
                  <a:lnTo>
                    <a:pt x="140" y="501"/>
                  </a:lnTo>
                  <a:lnTo>
                    <a:pt x="143" y="475"/>
                  </a:lnTo>
                  <a:lnTo>
                    <a:pt x="149" y="448"/>
                  </a:lnTo>
                  <a:lnTo>
                    <a:pt x="156" y="419"/>
                  </a:lnTo>
                  <a:lnTo>
                    <a:pt x="167" y="391"/>
                  </a:lnTo>
                  <a:lnTo>
                    <a:pt x="180" y="361"/>
                  </a:lnTo>
                  <a:lnTo>
                    <a:pt x="195" y="331"/>
                  </a:lnTo>
                  <a:lnTo>
                    <a:pt x="213" y="300"/>
                  </a:lnTo>
                  <a:lnTo>
                    <a:pt x="241" y="306"/>
                  </a:lnTo>
                  <a:lnTo>
                    <a:pt x="268" y="312"/>
                  </a:lnTo>
                  <a:lnTo>
                    <a:pt x="293" y="316"/>
                  </a:lnTo>
                  <a:lnTo>
                    <a:pt x="319" y="321"/>
                  </a:lnTo>
                  <a:lnTo>
                    <a:pt x="344" y="324"/>
                  </a:lnTo>
                  <a:lnTo>
                    <a:pt x="366" y="327"/>
                  </a:lnTo>
                  <a:lnTo>
                    <a:pt x="388" y="330"/>
                  </a:lnTo>
                  <a:lnTo>
                    <a:pt x="411" y="333"/>
                  </a:lnTo>
                  <a:lnTo>
                    <a:pt x="412" y="321"/>
                  </a:lnTo>
                  <a:lnTo>
                    <a:pt x="414" y="308"/>
                  </a:lnTo>
                  <a:lnTo>
                    <a:pt x="414" y="296"/>
                  </a:lnTo>
                  <a:lnTo>
                    <a:pt x="415" y="284"/>
                  </a:lnTo>
                  <a:lnTo>
                    <a:pt x="394" y="282"/>
                  </a:lnTo>
                  <a:lnTo>
                    <a:pt x="374" y="281"/>
                  </a:lnTo>
                  <a:lnTo>
                    <a:pt x="351" y="278"/>
                  </a:lnTo>
                  <a:lnTo>
                    <a:pt x="329" y="276"/>
                  </a:lnTo>
                  <a:lnTo>
                    <a:pt x="307" y="273"/>
                  </a:lnTo>
                  <a:lnTo>
                    <a:pt x="284" y="269"/>
                  </a:lnTo>
                  <a:lnTo>
                    <a:pt x="262" y="266"/>
                  </a:lnTo>
                  <a:lnTo>
                    <a:pt x="238" y="261"/>
                  </a:lnTo>
                  <a:lnTo>
                    <a:pt x="254" y="234"/>
                  </a:lnTo>
                  <a:lnTo>
                    <a:pt x="272" y="208"/>
                  </a:lnTo>
                  <a:lnTo>
                    <a:pt x="292" y="181"/>
                  </a:lnTo>
                  <a:lnTo>
                    <a:pt x="313" y="155"/>
                  </a:lnTo>
                  <a:lnTo>
                    <a:pt x="335" y="130"/>
                  </a:lnTo>
                  <a:lnTo>
                    <a:pt x="359" y="105"/>
                  </a:lnTo>
                  <a:lnTo>
                    <a:pt x="383" y="81"/>
                  </a:lnTo>
                  <a:lnTo>
                    <a:pt x="409" y="57"/>
                  </a:lnTo>
                  <a:lnTo>
                    <a:pt x="417" y="55"/>
                  </a:lnTo>
                  <a:lnTo>
                    <a:pt x="423" y="55"/>
                  </a:lnTo>
                  <a:lnTo>
                    <a:pt x="432" y="55"/>
                  </a:lnTo>
                  <a:lnTo>
                    <a:pt x="441" y="54"/>
                  </a:lnTo>
                  <a:lnTo>
                    <a:pt x="442" y="39"/>
                  </a:lnTo>
                  <a:lnTo>
                    <a:pt x="444" y="26"/>
                  </a:lnTo>
                  <a:lnTo>
                    <a:pt x="445" y="12"/>
                  </a:lnTo>
                  <a:lnTo>
                    <a:pt x="447" y="0"/>
                  </a:lnTo>
                  <a:lnTo>
                    <a:pt x="420" y="3"/>
                  </a:lnTo>
                  <a:lnTo>
                    <a:pt x="393" y="6"/>
                  </a:lnTo>
                  <a:lnTo>
                    <a:pt x="366" y="11"/>
                  </a:lnTo>
                  <a:lnTo>
                    <a:pt x="339" y="15"/>
                  </a:lnTo>
                  <a:lnTo>
                    <a:pt x="313" y="20"/>
                  </a:lnTo>
                  <a:lnTo>
                    <a:pt x="286" y="26"/>
                  </a:lnTo>
                  <a:lnTo>
                    <a:pt x="260" y="32"/>
                  </a:lnTo>
                  <a:lnTo>
                    <a:pt x="234" y="38"/>
                  </a:lnTo>
                  <a:lnTo>
                    <a:pt x="228" y="39"/>
                  </a:lnTo>
                  <a:lnTo>
                    <a:pt x="222" y="41"/>
                  </a:lnTo>
                  <a:lnTo>
                    <a:pt x="216" y="42"/>
                  </a:lnTo>
                  <a:lnTo>
                    <a:pt x="210" y="44"/>
                  </a:lnTo>
                  <a:lnTo>
                    <a:pt x="199" y="58"/>
                  </a:lnTo>
                  <a:lnTo>
                    <a:pt x="189" y="73"/>
                  </a:lnTo>
                  <a:lnTo>
                    <a:pt x="177" y="90"/>
                  </a:lnTo>
                  <a:lnTo>
                    <a:pt x="167" y="108"/>
                  </a:lnTo>
                  <a:lnTo>
                    <a:pt x="183" y="103"/>
                  </a:lnTo>
                  <a:lnTo>
                    <a:pt x="199" y="97"/>
                  </a:lnTo>
                  <a:lnTo>
                    <a:pt x="216" y="93"/>
                  </a:lnTo>
                  <a:lnTo>
                    <a:pt x="234" y="88"/>
                  </a:lnTo>
                  <a:lnTo>
                    <a:pt x="252" y="85"/>
                  </a:lnTo>
                  <a:lnTo>
                    <a:pt x="269" y="81"/>
                  </a:lnTo>
                  <a:lnTo>
                    <a:pt x="287" y="76"/>
                  </a:lnTo>
                  <a:lnTo>
                    <a:pt x="307" y="73"/>
                  </a:lnTo>
                  <a:lnTo>
                    <a:pt x="286" y="93"/>
                  </a:lnTo>
                  <a:lnTo>
                    <a:pt x="265" y="114"/>
                  </a:lnTo>
                  <a:lnTo>
                    <a:pt x="247" y="135"/>
                  </a:lnTo>
                  <a:lnTo>
                    <a:pt x="229" y="155"/>
                  </a:lnTo>
                  <a:lnTo>
                    <a:pt x="211" y="176"/>
                  </a:lnTo>
                  <a:lnTo>
                    <a:pt x="196" y="199"/>
                  </a:lnTo>
                  <a:lnTo>
                    <a:pt x="182" y="221"/>
                  </a:lnTo>
                  <a:lnTo>
                    <a:pt x="168" y="243"/>
                  </a:lnTo>
                  <a:lnTo>
                    <a:pt x="159" y="240"/>
                  </a:lnTo>
                  <a:lnTo>
                    <a:pt x="150" y="237"/>
                  </a:lnTo>
                  <a:lnTo>
                    <a:pt x="141" y="236"/>
                  </a:lnTo>
                  <a:lnTo>
                    <a:pt x="132" y="233"/>
                  </a:lnTo>
                  <a:lnTo>
                    <a:pt x="123" y="231"/>
                  </a:lnTo>
                  <a:lnTo>
                    <a:pt x="116" y="228"/>
                  </a:lnTo>
                  <a:lnTo>
                    <a:pt x="107" y="227"/>
                  </a:lnTo>
                  <a:lnTo>
                    <a:pt x="100" y="226"/>
                  </a:lnTo>
                  <a:lnTo>
                    <a:pt x="95" y="236"/>
                  </a:lnTo>
                  <a:lnTo>
                    <a:pt x="91" y="246"/>
                  </a:lnTo>
                  <a:lnTo>
                    <a:pt x="85" y="258"/>
                  </a:lnTo>
                  <a:lnTo>
                    <a:pt x="80" y="269"/>
                  </a:lnTo>
                  <a:lnTo>
                    <a:pt x="149" y="287"/>
                  </a:lnTo>
                  <a:lnTo>
                    <a:pt x="140" y="297"/>
                  </a:lnTo>
                  <a:lnTo>
                    <a:pt x="132" y="309"/>
                  </a:lnTo>
                  <a:lnTo>
                    <a:pt x="125" y="321"/>
                  </a:lnTo>
                  <a:lnTo>
                    <a:pt x="118" y="334"/>
                  </a:lnTo>
                  <a:lnTo>
                    <a:pt x="110" y="349"/>
                  </a:lnTo>
                  <a:lnTo>
                    <a:pt x="104" y="364"/>
                  </a:lnTo>
                  <a:lnTo>
                    <a:pt x="98" y="381"/>
                  </a:lnTo>
                  <a:lnTo>
                    <a:pt x="92" y="397"/>
                  </a:lnTo>
                  <a:lnTo>
                    <a:pt x="82" y="431"/>
                  </a:lnTo>
                  <a:lnTo>
                    <a:pt x="73" y="466"/>
                  </a:lnTo>
                  <a:lnTo>
                    <a:pt x="68" y="498"/>
                  </a:lnTo>
                  <a:lnTo>
                    <a:pt x="67" y="530"/>
                  </a:lnTo>
                  <a:lnTo>
                    <a:pt x="4" y="531"/>
                  </a:lnTo>
                  <a:lnTo>
                    <a:pt x="3" y="542"/>
                  </a:lnTo>
                  <a:lnTo>
                    <a:pt x="3" y="554"/>
                  </a:lnTo>
                  <a:lnTo>
                    <a:pt x="1" y="564"/>
                  </a:lnTo>
                  <a:lnTo>
                    <a:pt x="0" y="576"/>
                  </a:lnTo>
                  <a:lnTo>
                    <a:pt x="68" y="575"/>
                  </a:lnTo>
                  <a:lnTo>
                    <a:pt x="70" y="598"/>
                  </a:lnTo>
                  <a:lnTo>
                    <a:pt x="74" y="624"/>
                  </a:lnTo>
                  <a:lnTo>
                    <a:pt x="82" y="651"/>
                  </a:lnTo>
                  <a:lnTo>
                    <a:pt x="92" y="680"/>
                  </a:lnTo>
                  <a:lnTo>
                    <a:pt x="106" y="710"/>
                  </a:lnTo>
                  <a:lnTo>
                    <a:pt x="120" y="743"/>
                  </a:lnTo>
                  <a:lnTo>
                    <a:pt x="138" y="779"/>
                  </a:lnTo>
                  <a:lnTo>
                    <a:pt x="159" y="815"/>
                  </a:lnTo>
                  <a:lnTo>
                    <a:pt x="89" y="838"/>
                  </a:lnTo>
                  <a:lnTo>
                    <a:pt x="79" y="841"/>
                  </a:lnTo>
                  <a:lnTo>
                    <a:pt x="67" y="846"/>
                  </a:lnTo>
                  <a:lnTo>
                    <a:pt x="56" y="849"/>
                  </a:lnTo>
                  <a:lnTo>
                    <a:pt x="46" y="853"/>
                  </a:lnTo>
                  <a:lnTo>
                    <a:pt x="51" y="864"/>
                  </a:lnTo>
                  <a:lnTo>
                    <a:pt x="56" y="876"/>
                  </a:lnTo>
                  <a:lnTo>
                    <a:pt x="61" y="886"/>
                  </a:lnTo>
                  <a:lnTo>
                    <a:pt x="67" y="897"/>
                  </a:lnTo>
                  <a:lnTo>
                    <a:pt x="82" y="891"/>
                  </a:lnTo>
                  <a:lnTo>
                    <a:pt x="98" y="885"/>
                  </a:lnTo>
                  <a:lnTo>
                    <a:pt x="113" y="879"/>
                  </a:lnTo>
                  <a:lnTo>
                    <a:pt x="128" y="874"/>
                  </a:lnTo>
                  <a:lnTo>
                    <a:pt x="143" y="868"/>
                  </a:lnTo>
                  <a:lnTo>
                    <a:pt x="158" y="864"/>
                  </a:lnTo>
                  <a:lnTo>
                    <a:pt x="173" y="859"/>
                  </a:lnTo>
                  <a:lnTo>
                    <a:pt x="186" y="855"/>
                  </a:lnTo>
                  <a:lnTo>
                    <a:pt x="210" y="883"/>
                  </a:lnTo>
                  <a:lnTo>
                    <a:pt x="232" y="910"/>
                  </a:lnTo>
                  <a:lnTo>
                    <a:pt x="253" y="934"/>
                  </a:lnTo>
                  <a:lnTo>
                    <a:pt x="272" y="955"/>
                  </a:lnTo>
                  <a:lnTo>
                    <a:pt x="290" y="974"/>
                  </a:lnTo>
                  <a:lnTo>
                    <a:pt x="308" y="992"/>
                  </a:lnTo>
                  <a:lnTo>
                    <a:pt x="323" y="1007"/>
                  </a:lnTo>
                  <a:lnTo>
                    <a:pt x="338" y="1019"/>
                  </a:lnTo>
                  <a:lnTo>
                    <a:pt x="323" y="1016"/>
                  </a:lnTo>
                  <a:lnTo>
                    <a:pt x="308" y="1014"/>
                  </a:lnTo>
                  <a:lnTo>
                    <a:pt x="295" y="1011"/>
                  </a:lnTo>
                  <a:lnTo>
                    <a:pt x="280" y="1009"/>
                  </a:lnTo>
                  <a:lnTo>
                    <a:pt x="265" y="1004"/>
                  </a:lnTo>
                  <a:lnTo>
                    <a:pt x="250" y="1001"/>
                  </a:lnTo>
                  <a:lnTo>
                    <a:pt x="235" y="998"/>
                  </a:lnTo>
                  <a:lnTo>
                    <a:pt x="220" y="994"/>
                  </a:lnTo>
                  <a:lnTo>
                    <a:pt x="205" y="989"/>
                  </a:lnTo>
                  <a:lnTo>
                    <a:pt x="190" y="985"/>
                  </a:lnTo>
                  <a:lnTo>
                    <a:pt x="176" y="980"/>
                  </a:lnTo>
                  <a:lnTo>
                    <a:pt x="159" y="976"/>
                  </a:lnTo>
                  <a:lnTo>
                    <a:pt x="144" y="970"/>
                  </a:lnTo>
                  <a:lnTo>
                    <a:pt x="129" y="965"/>
                  </a:lnTo>
                  <a:lnTo>
                    <a:pt x="115" y="959"/>
                  </a:lnTo>
                  <a:lnTo>
                    <a:pt x="100" y="953"/>
                  </a:lnTo>
                  <a:lnTo>
                    <a:pt x="106" y="962"/>
                  </a:lnTo>
                  <a:lnTo>
                    <a:pt x="112" y="973"/>
                  </a:lnTo>
                  <a:lnTo>
                    <a:pt x="118" y="982"/>
                  </a:lnTo>
                  <a:lnTo>
                    <a:pt x="125" y="991"/>
                  </a:lnTo>
                  <a:lnTo>
                    <a:pt x="132" y="1001"/>
                  </a:lnTo>
                  <a:lnTo>
                    <a:pt x="140" y="1010"/>
                  </a:lnTo>
                  <a:lnTo>
                    <a:pt x="147" y="1020"/>
                  </a:lnTo>
                  <a:lnTo>
                    <a:pt x="155" y="1029"/>
                  </a:lnTo>
                  <a:lnTo>
                    <a:pt x="171" y="1034"/>
                  </a:lnTo>
                  <a:lnTo>
                    <a:pt x="187" y="1038"/>
                  </a:lnTo>
                  <a:lnTo>
                    <a:pt x="202" y="1041"/>
                  </a:lnTo>
                  <a:lnTo>
                    <a:pt x="219" y="1046"/>
                  </a:lnTo>
                  <a:lnTo>
                    <a:pt x="237" y="1049"/>
                  </a:lnTo>
                  <a:lnTo>
                    <a:pt x="253" y="1053"/>
                  </a:lnTo>
                  <a:lnTo>
                    <a:pt x="269" y="1056"/>
                  </a:lnTo>
                  <a:lnTo>
                    <a:pt x="286" y="1059"/>
                  </a:lnTo>
                  <a:lnTo>
                    <a:pt x="304" y="1062"/>
                  </a:lnTo>
                  <a:lnTo>
                    <a:pt x="320" y="1065"/>
                  </a:lnTo>
                  <a:lnTo>
                    <a:pt x="338" y="1067"/>
                  </a:lnTo>
                  <a:lnTo>
                    <a:pt x="356" y="1070"/>
                  </a:lnTo>
                  <a:lnTo>
                    <a:pt x="372" y="1071"/>
                  </a:lnTo>
                  <a:lnTo>
                    <a:pt x="390" y="1073"/>
                  </a:lnTo>
                  <a:lnTo>
                    <a:pt x="408" y="1074"/>
                  </a:lnTo>
                  <a:lnTo>
                    <a:pt x="426" y="1076"/>
                  </a:lnTo>
                  <a:lnTo>
                    <a:pt x="421" y="1059"/>
                  </a:lnTo>
                  <a:lnTo>
                    <a:pt x="418" y="1043"/>
                  </a:lnTo>
                  <a:lnTo>
                    <a:pt x="414" y="1026"/>
                  </a:lnTo>
                  <a:lnTo>
                    <a:pt x="411" y="1009"/>
                  </a:lnTo>
                  <a:lnTo>
                    <a:pt x="388" y="989"/>
                  </a:lnTo>
                  <a:lnTo>
                    <a:pt x="368" y="970"/>
                  </a:lnTo>
                  <a:lnTo>
                    <a:pt x="347" y="949"/>
                  </a:lnTo>
                  <a:lnTo>
                    <a:pt x="327" y="926"/>
                  </a:lnTo>
                  <a:lnTo>
                    <a:pt x="308" y="906"/>
                  </a:lnTo>
                  <a:lnTo>
                    <a:pt x="289" y="882"/>
                  </a:lnTo>
                  <a:lnTo>
                    <a:pt x="271" y="859"/>
                  </a:lnTo>
                  <a:lnTo>
                    <a:pt x="254" y="8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1" name="Freeform 20"/>
            <p:cNvSpPr>
              <a:spLocks/>
            </p:cNvSpPr>
            <p:nvPr/>
          </p:nvSpPr>
          <p:spPr bwMode="auto">
            <a:xfrm>
              <a:off x="4864" y="400"/>
              <a:ext cx="87" cy="362"/>
            </a:xfrm>
            <a:custGeom>
              <a:avLst/>
              <a:gdLst>
                <a:gd name="T0" fmla="*/ 0 w 262"/>
                <a:gd name="T1" fmla="*/ 0 h 1085"/>
                <a:gd name="T2" fmla="*/ 0 w 262"/>
                <a:gd name="T3" fmla="*/ 0 h 1085"/>
                <a:gd name="T4" fmla="*/ 0 w 262"/>
                <a:gd name="T5" fmla="*/ 0 h 1085"/>
                <a:gd name="T6" fmla="*/ 0 w 262"/>
                <a:gd name="T7" fmla="*/ 0 h 1085"/>
                <a:gd name="T8" fmla="*/ 0 w 262"/>
                <a:gd name="T9" fmla="*/ 0 h 1085"/>
                <a:gd name="T10" fmla="*/ 0 w 262"/>
                <a:gd name="T11" fmla="*/ 0 h 1085"/>
                <a:gd name="T12" fmla="*/ 0 w 262"/>
                <a:gd name="T13" fmla="*/ 0 h 1085"/>
                <a:gd name="T14" fmla="*/ 0 w 262"/>
                <a:gd name="T15" fmla="*/ 0 h 1085"/>
                <a:gd name="T16" fmla="*/ 0 w 262"/>
                <a:gd name="T17" fmla="*/ 0 h 1085"/>
                <a:gd name="T18" fmla="*/ 0 w 262"/>
                <a:gd name="T19" fmla="*/ 0 h 1085"/>
                <a:gd name="T20" fmla="*/ 0 w 262"/>
                <a:gd name="T21" fmla="*/ 0 h 1085"/>
                <a:gd name="T22" fmla="*/ 0 w 262"/>
                <a:gd name="T23" fmla="*/ 0 h 1085"/>
                <a:gd name="T24" fmla="*/ 0 w 262"/>
                <a:gd name="T25" fmla="*/ 0 h 1085"/>
                <a:gd name="T26" fmla="*/ 0 w 262"/>
                <a:gd name="T27" fmla="*/ 0 h 1085"/>
                <a:gd name="T28" fmla="*/ 0 w 262"/>
                <a:gd name="T29" fmla="*/ 0 h 1085"/>
                <a:gd name="T30" fmla="*/ 0 w 262"/>
                <a:gd name="T31" fmla="*/ 0 h 1085"/>
                <a:gd name="T32" fmla="*/ 0 w 262"/>
                <a:gd name="T33" fmla="*/ 0 h 1085"/>
                <a:gd name="T34" fmla="*/ 0 w 262"/>
                <a:gd name="T35" fmla="*/ 0 h 1085"/>
                <a:gd name="T36" fmla="*/ 0 w 262"/>
                <a:gd name="T37" fmla="*/ 0 h 1085"/>
                <a:gd name="T38" fmla="*/ 0 w 262"/>
                <a:gd name="T39" fmla="*/ 0 h 1085"/>
                <a:gd name="T40" fmla="*/ 0 w 262"/>
                <a:gd name="T41" fmla="*/ 0 h 1085"/>
                <a:gd name="T42" fmla="*/ 0 w 262"/>
                <a:gd name="T43" fmla="*/ 0 h 1085"/>
                <a:gd name="T44" fmla="*/ 0 w 262"/>
                <a:gd name="T45" fmla="*/ 0 h 1085"/>
                <a:gd name="T46" fmla="*/ 0 w 262"/>
                <a:gd name="T47" fmla="*/ 0 h 1085"/>
                <a:gd name="T48" fmla="*/ 0 w 262"/>
                <a:gd name="T49" fmla="*/ 0 h 1085"/>
                <a:gd name="T50" fmla="*/ 0 w 262"/>
                <a:gd name="T51" fmla="*/ 0 h 1085"/>
                <a:gd name="T52" fmla="*/ 0 w 262"/>
                <a:gd name="T53" fmla="*/ 0 h 1085"/>
                <a:gd name="T54" fmla="*/ 0 w 262"/>
                <a:gd name="T55" fmla="*/ 0 h 1085"/>
                <a:gd name="T56" fmla="*/ 0 w 262"/>
                <a:gd name="T57" fmla="*/ 0 h 1085"/>
                <a:gd name="T58" fmla="*/ 0 w 262"/>
                <a:gd name="T59" fmla="*/ 0 h 1085"/>
                <a:gd name="T60" fmla="*/ 0 w 262"/>
                <a:gd name="T61" fmla="*/ 0 h 1085"/>
                <a:gd name="T62" fmla="*/ 0 w 262"/>
                <a:gd name="T63" fmla="*/ 0 h 1085"/>
                <a:gd name="T64" fmla="*/ 0 w 262"/>
                <a:gd name="T65" fmla="*/ 0 h 1085"/>
                <a:gd name="T66" fmla="*/ 0 w 262"/>
                <a:gd name="T67" fmla="*/ 0 h 1085"/>
                <a:gd name="T68" fmla="*/ 0 w 262"/>
                <a:gd name="T69" fmla="*/ 0 h 1085"/>
                <a:gd name="T70" fmla="*/ 0 w 262"/>
                <a:gd name="T71" fmla="*/ 0 h 1085"/>
                <a:gd name="T72" fmla="*/ 0 w 262"/>
                <a:gd name="T73" fmla="*/ 0 h 1085"/>
                <a:gd name="T74" fmla="*/ 0 w 262"/>
                <a:gd name="T75" fmla="*/ 0 h 1085"/>
                <a:gd name="T76" fmla="*/ 0 w 262"/>
                <a:gd name="T77" fmla="*/ 0 h 1085"/>
                <a:gd name="T78" fmla="*/ 0 w 262"/>
                <a:gd name="T79" fmla="*/ 0 h 1085"/>
                <a:gd name="T80" fmla="*/ 0 w 262"/>
                <a:gd name="T81" fmla="*/ 0 h 1085"/>
                <a:gd name="T82" fmla="*/ 0 w 262"/>
                <a:gd name="T83" fmla="*/ 0 h 1085"/>
                <a:gd name="T84" fmla="*/ 0 w 262"/>
                <a:gd name="T85" fmla="*/ 0 h 1085"/>
                <a:gd name="T86" fmla="*/ 0 w 262"/>
                <a:gd name="T87" fmla="*/ 0 h 1085"/>
                <a:gd name="T88" fmla="*/ 0 w 262"/>
                <a:gd name="T89" fmla="*/ 0 h 1085"/>
                <a:gd name="T90" fmla="*/ 0 w 262"/>
                <a:gd name="T91" fmla="*/ 0 h 1085"/>
                <a:gd name="T92" fmla="*/ 0 w 262"/>
                <a:gd name="T93" fmla="*/ 0 h 1085"/>
                <a:gd name="T94" fmla="*/ 0 w 262"/>
                <a:gd name="T95" fmla="*/ 0 h 1085"/>
                <a:gd name="T96" fmla="*/ 0 w 262"/>
                <a:gd name="T97" fmla="*/ 0 h 1085"/>
                <a:gd name="T98" fmla="*/ 0 w 262"/>
                <a:gd name="T99" fmla="*/ 0 h 1085"/>
                <a:gd name="T100" fmla="*/ 0 w 262"/>
                <a:gd name="T101" fmla="*/ 0 h 1085"/>
                <a:gd name="T102" fmla="*/ 0 w 262"/>
                <a:gd name="T103" fmla="*/ 0 h 1085"/>
                <a:gd name="T104" fmla="*/ 0 w 262"/>
                <a:gd name="T105" fmla="*/ 0 h 1085"/>
                <a:gd name="T106" fmla="*/ 0 w 262"/>
                <a:gd name="T107" fmla="*/ 0 h 1085"/>
                <a:gd name="T108" fmla="*/ 0 w 262"/>
                <a:gd name="T109" fmla="*/ 0 h 1085"/>
                <a:gd name="T110" fmla="*/ 0 w 262"/>
                <a:gd name="T111" fmla="*/ 0 h 1085"/>
                <a:gd name="T112" fmla="*/ 0 w 262"/>
                <a:gd name="T113" fmla="*/ 0 h 1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2"/>
                <a:gd name="T172" fmla="*/ 0 h 1085"/>
                <a:gd name="T173" fmla="*/ 262 w 262"/>
                <a:gd name="T174" fmla="*/ 1085 h 1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2" h="1085">
                  <a:moveTo>
                    <a:pt x="199" y="1035"/>
                  </a:moveTo>
                  <a:lnTo>
                    <a:pt x="194" y="795"/>
                  </a:lnTo>
                  <a:lnTo>
                    <a:pt x="201" y="795"/>
                  </a:lnTo>
                  <a:lnTo>
                    <a:pt x="210" y="797"/>
                  </a:lnTo>
                  <a:lnTo>
                    <a:pt x="217" y="797"/>
                  </a:lnTo>
                  <a:lnTo>
                    <a:pt x="226" y="797"/>
                  </a:lnTo>
                  <a:lnTo>
                    <a:pt x="234" y="797"/>
                  </a:lnTo>
                  <a:lnTo>
                    <a:pt x="241" y="797"/>
                  </a:lnTo>
                  <a:lnTo>
                    <a:pt x="250" y="798"/>
                  </a:lnTo>
                  <a:lnTo>
                    <a:pt x="258" y="798"/>
                  </a:lnTo>
                  <a:lnTo>
                    <a:pt x="258" y="786"/>
                  </a:lnTo>
                  <a:lnTo>
                    <a:pt x="259" y="773"/>
                  </a:lnTo>
                  <a:lnTo>
                    <a:pt x="259" y="761"/>
                  </a:lnTo>
                  <a:lnTo>
                    <a:pt x="259" y="749"/>
                  </a:lnTo>
                  <a:lnTo>
                    <a:pt x="252" y="749"/>
                  </a:lnTo>
                  <a:lnTo>
                    <a:pt x="243" y="749"/>
                  </a:lnTo>
                  <a:lnTo>
                    <a:pt x="235" y="749"/>
                  </a:lnTo>
                  <a:lnTo>
                    <a:pt x="226" y="749"/>
                  </a:lnTo>
                  <a:lnTo>
                    <a:pt x="217" y="749"/>
                  </a:lnTo>
                  <a:lnTo>
                    <a:pt x="208" y="749"/>
                  </a:lnTo>
                  <a:lnTo>
                    <a:pt x="201" y="749"/>
                  </a:lnTo>
                  <a:lnTo>
                    <a:pt x="192" y="749"/>
                  </a:lnTo>
                  <a:lnTo>
                    <a:pt x="186" y="566"/>
                  </a:lnTo>
                  <a:lnTo>
                    <a:pt x="262" y="564"/>
                  </a:lnTo>
                  <a:lnTo>
                    <a:pt x="262" y="552"/>
                  </a:lnTo>
                  <a:lnTo>
                    <a:pt x="262" y="542"/>
                  </a:lnTo>
                  <a:lnTo>
                    <a:pt x="262" y="530"/>
                  </a:lnTo>
                  <a:lnTo>
                    <a:pt x="262" y="519"/>
                  </a:lnTo>
                  <a:lnTo>
                    <a:pt x="185" y="521"/>
                  </a:lnTo>
                  <a:lnTo>
                    <a:pt x="180" y="339"/>
                  </a:lnTo>
                  <a:lnTo>
                    <a:pt x="189" y="339"/>
                  </a:lnTo>
                  <a:lnTo>
                    <a:pt x="199" y="339"/>
                  </a:lnTo>
                  <a:lnTo>
                    <a:pt x="210" y="337"/>
                  </a:lnTo>
                  <a:lnTo>
                    <a:pt x="219" y="337"/>
                  </a:lnTo>
                  <a:lnTo>
                    <a:pt x="229" y="336"/>
                  </a:lnTo>
                  <a:lnTo>
                    <a:pt x="240" y="334"/>
                  </a:lnTo>
                  <a:lnTo>
                    <a:pt x="250" y="333"/>
                  </a:lnTo>
                  <a:lnTo>
                    <a:pt x="261" y="331"/>
                  </a:lnTo>
                  <a:lnTo>
                    <a:pt x="261" y="320"/>
                  </a:lnTo>
                  <a:lnTo>
                    <a:pt x="261" y="306"/>
                  </a:lnTo>
                  <a:lnTo>
                    <a:pt x="261" y="294"/>
                  </a:lnTo>
                  <a:lnTo>
                    <a:pt x="259" y="282"/>
                  </a:lnTo>
                  <a:lnTo>
                    <a:pt x="250" y="284"/>
                  </a:lnTo>
                  <a:lnTo>
                    <a:pt x="241" y="284"/>
                  </a:lnTo>
                  <a:lnTo>
                    <a:pt x="231" y="285"/>
                  </a:lnTo>
                  <a:lnTo>
                    <a:pt x="222" y="285"/>
                  </a:lnTo>
                  <a:lnTo>
                    <a:pt x="211" y="287"/>
                  </a:lnTo>
                  <a:lnTo>
                    <a:pt x="201" y="288"/>
                  </a:lnTo>
                  <a:lnTo>
                    <a:pt x="189" y="288"/>
                  </a:lnTo>
                  <a:lnTo>
                    <a:pt x="179" y="290"/>
                  </a:lnTo>
                  <a:lnTo>
                    <a:pt x="171" y="56"/>
                  </a:lnTo>
                  <a:lnTo>
                    <a:pt x="183" y="56"/>
                  </a:lnTo>
                  <a:lnTo>
                    <a:pt x="194" y="56"/>
                  </a:lnTo>
                  <a:lnTo>
                    <a:pt x="204" y="56"/>
                  </a:lnTo>
                  <a:lnTo>
                    <a:pt x="214" y="56"/>
                  </a:lnTo>
                  <a:lnTo>
                    <a:pt x="223" y="56"/>
                  </a:lnTo>
                  <a:lnTo>
                    <a:pt x="231" y="56"/>
                  </a:lnTo>
                  <a:lnTo>
                    <a:pt x="238" y="57"/>
                  </a:lnTo>
                  <a:lnTo>
                    <a:pt x="246" y="57"/>
                  </a:lnTo>
                  <a:lnTo>
                    <a:pt x="244" y="42"/>
                  </a:lnTo>
                  <a:lnTo>
                    <a:pt x="241" y="27"/>
                  </a:lnTo>
                  <a:lnTo>
                    <a:pt x="240" y="14"/>
                  </a:lnTo>
                  <a:lnTo>
                    <a:pt x="237" y="2"/>
                  </a:lnTo>
                  <a:lnTo>
                    <a:pt x="225" y="2"/>
                  </a:lnTo>
                  <a:lnTo>
                    <a:pt x="213" y="0"/>
                  </a:lnTo>
                  <a:lnTo>
                    <a:pt x="201" y="0"/>
                  </a:lnTo>
                  <a:lnTo>
                    <a:pt x="189" y="0"/>
                  </a:lnTo>
                  <a:lnTo>
                    <a:pt x="177" y="0"/>
                  </a:lnTo>
                  <a:lnTo>
                    <a:pt x="164" y="0"/>
                  </a:lnTo>
                  <a:lnTo>
                    <a:pt x="152" y="2"/>
                  </a:lnTo>
                  <a:lnTo>
                    <a:pt x="140" y="2"/>
                  </a:lnTo>
                  <a:lnTo>
                    <a:pt x="129" y="2"/>
                  </a:lnTo>
                  <a:lnTo>
                    <a:pt x="119" y="2"/>
                  </a:lnTo>
                  <a:lnTo>
                    <a:pt x="107" y="2"/>
                  </a:lnTo>
                  <a:lnTo>
                    <a:pt x="97" y="3"/>
                  </a:lnTo>
                  <a:lnTo>
                    <a:pt x="86" y="3"/>
                  </a:lnTo>
                  <a:lnTo>
                    <a:pt x="74" y="5"/>
                  </a:lnTo>
                  <a:lnTo>
                    <a:pt x="64" y="5"/>
                  </a:lnTo>
                  <a:lnTo>
                    <a:pt x="54" y="6"/>
                  </a:lnTo>
                  <a:lnTo>
                    <a:pt x="52" y="18"/>
                  </a:lnTo>
                  <a:lnTo>
                    <a:pt x="51" y="32"/>
                  </a:lnTo>
                  <a:lnTo>
                    <a:pt x="49" y="45"/>
                  </a:lnTo>
                  <a:lnTo>
                    <a:pt x="48" y="60"/>
                  </a:lnTo>
                  <a:lnTo>
                    <a:pt x="52" y="60"/>
                  </a:lnTo>
                  <a:lnTo>
                    <a:pt x="58" y="59"/>
                  </a:lnTo>
                  <a:lnTo>
                    <a:pt x="64" y="59"/>
                  </a:lnTo>
                  <a:lnTo>
                    <a:pt x="70" y="59"/>
                  </a:lnTo>
                  <a:lnTo>
                    <a:pt x="76" y="59"/>
                  </a:lnTo>
                  <a:lnTo>
                    <a:pt x="82" y="59"/>
                  </a:lnTo>
                  <a:lnTo>
                    <a:pt x="88" y="57"/>
                  </a:lnTo>
                  <a:lnTo>
                    <a:pt x="95" y="57"/>
                  </a:lnTo>
                  <a:lnTo>
                    <a:pt x="103" y="291"/>
                  </a:lnTo>
                  <a:lnTo>
                    <a:pt x="92" y="291"/>
                  </a:lnTo>
                  <a:lnTo>
                    <a:pt x="83" y="291"/>
                  </a:lnTo>
                  <a:lnTo>
                    <a:pt x="73" y="291"/>
                  </a:lnTo>
                  <a:lnTo>
                    <a:pt x="62" y="291"/>
                  </a:lnTo>
                  <a:lnTo>
                    <a:pt x="54" y="291"/>
                  </a:lnTo>
                  <a:lnTo>
                    <a:pt x="43" y="291"/>
                  </a:lnTo>
                  <a:lnTo>
                    <a:pt x="33" y="290"/>
                  </a:lnTo>
                  <a:lnTo>
                    <a:pt x="22" y="290"/>
                  </a:lnTo>
                  <a:lnTo>
                    <a:pt x="21" y="302"/>
                  </a:lnTo>
                  <a:lnTo>
                    <a:pt x="21" y="314"/>
                  </a:lnTo>
                  <a:lnTo>
                    <a:pt x="19" y="327"/>
                  </a:lnTo>
                  <a:lnTo>
                    <a:pt x="18" y="339"/>
                  </a:lnTo>
                  <a:lnTo>
                    <a:pt x="30" y="339"/>
                  </a:lnTo>
                  <a:lnTo>
                    <a:pt x="40" y="340"/>
                  </a:lnTo>
                  <a:lnTo>
                    <a:pt x="52" y="340"/>
                  </a:lnTo>
                  <a:lnTo>
                    <a:pt x="62" y="340"/>
                  </a:lnTo>
                  <a:lnTo>
                    <a:pt x="73" y="342"/>
                  </a:lnTo>
                  <a:lnTo>
                    <a:pt x="83" y="342"/>
                  </a:lnTo>
                  <a:lnTo>
                    <a:pt x="94" y="342"/>
                  </a:lnTo>
                  <a:lnTo>
                    <a:pt x="104" y="342"/>
                  </a:lnTo>
                  <a:lnTo>
                    <a:pt x="109" y="524"/>
                  </a:lnTo>
                  <a:lnTo>
                    <a:pt x="4" y="527"/>
                  </a:lnTo>
                  <a:lnTo>
                    <a:pt x="4" y="537"/>
                  </a:lnTo>
                  <a:lnTo>
                    <a:pt x="4" y="549"/>
                  </a:lnTo>
                  <a:lnTo>
                    <a:pt x="3" y="560"/>
                  </a:lnTo>
                  <a:lnTo>
                    <a:pt x="3" y="572"/>
                  </a:lnTo>
                  <a:lnTo>
                    <a:pt x="110" y="569"/>
                  </a:lnTo>
                  <a:lnTo>
                    <a:pt x="115" y="752"/>
                  </a:lnTo>
                  <a:lnTo>
                    <a:pt x="103" y="752"/>
                  </a:lnTo>
                  <a:lnTo>
                    <a:pt x="89" y="754"/>
                  </a:lnTo>
                  <a:lnTo>
                    <a:pt x="76" y="754"/>
                  </a:lnTo>
                  <a:lnTo>
                    <a:pt x="61" y="755"/>
                  </a:lnTo>
                  <a:lnTo>
                    <a:pt x="46" y="756"/>
                  </a:lnTo>
                  <a:lnTo>
                    <a:pt x="31" y="759"/>
                  </a:lnTo>
                  <a:lnTo>
                    <a:pt x="16" y="761"/>
                  </a:lnTo>
                  <a:lnTo>
                    <a:pt x="0" y="764"/>
                  </a:lnTo>
                  <a:lnTo>
                    <a:pt x="0" y="776"/>
                  </a:lnTo>
                  <a:lnTo>
                    <a:pt x="0" y="788"/>
                  </a:lnTo>
                  <a:lnTo>
                    <a:pt x="0" y="800"/>
                  </a:lnTo>
                  <a:lnTo>
                    <a:pt x="1" y="812"/>
                  </a:lnTo>
                  <a:lnTo>
                    <a:pt x="13" y="809"/>
                  </a:lnTo>
                  <a:lnTo>
                    <a:pt x="27" y="807"/>
                  </a:lnTo>
                  <a:lnTo>
                    <a:pt x="40" y="804"/>
                  </a:lnTo>
                  <a:lnTo>
                    <a:pt x="55" y="803"/>
                  </a:lnTo>
                  <a:lnTo>
                    <a:pt x="70" y="800"/>
                  </a:lnTo>
                  <a:lnTo>
                    <a:pt x="85" y="798"/>
                  </a:lnTo>
                  <a:lnTo>
                    <a:pt x="100" y="795"/>
                  </a:lnTo>
                  <a:lnTo>
                    <a:pt x="116" y="794"/>
                  </a:lnTo>
                  <a:lnTo>
                    <a:pt x="124" y="1037"/>
                  </a:lnTo>
                  <a:lnTo>
                    <a:pt x="45" y="1035"/>
                  </a:lnTo>
                  <a:lnTo>
                    <a:pt x="39" y="1031"/>
                  </a:lnTo>
                  <a:lnTo>
                    <a:pt x="31" y="1025"/>
                  </a:lnTo>
                  <a:lnTo>
                    <a:pt x="25" y="1020"/>
                  </a:lnTo>
                  <a:lnTo>
                    <a:pt x="18" y="1015"/>
                  </a:lnTo>
                  <a:lnTo>
                    <a:pt x="21" y="1032"/>
                  </a:lnTo>
                  <a:lnTo>
                    <a:pt x="25" y="1049"/>
                  </a:lnTo>
                  <a:lnTo>
                    <a:pt x="28" y="1065"/>
                  </a:lnTo>
                  <a:lnTo>
                    <a:pt x="33" y="1082"/>
                  </a:lnTo>
                  <a:lnTo>
                    <a:pt x="49" y="1083"/>
                  </a:lnTo>
                  <a:lnTo>
                    <a:pt x="65" y="1083"/>
                  </a:lnTo>
                  <a:lnTo>
                    <a:pt x="82" y="1085"/>
                  </a:lnTo>
                  <a:lnTo>
                    <a:pt x="98" y="1085"/>
                  </a:lnTo>
                  <a:lnTo>
                    <a:pt x="116" y="1085"/>
                  </a:lnTo>
                  <a:lnTo>
                    <a:pt x="132" y="1085"/>
                  </a:lnTo>
                  <a:lnTo>
                    <a:pt x="149" y="1085"/>
                  </a:lnTo>
                  <a:lnTo>
                    <a:pt x="167" y="1085"/>
                  </a:lnTo>
                  <a:lnTo>
                    <a:pt x="177" y="1085"/>
                  </a:lnTo>
                  <a:lnTo>
                    <a:pt x="188" y="1083"/>
                  </a:lnTo>
                  <a:lnTo>
                    <a:pt x="198" y="1083"/>
                  </a:lnTo>
                  <a:lnTo>
                    <a:pt x="208" y="1082"/>
                  </a:lnTo>
                  <a:lnTo>
                    <a:pt x="217" y="1082"/>
                  </a:lnTo>
                  <a:lnTo>
                    <a:pt x="228" y="1082"/>
                  </a:lnTo>
                  <a:lnTo>
                    <a:pt x="238" y="1080"/>
                  </a:lnTo>
                  <a:lnTo>
                    <a:pt x="249" y="1080"/>
                  </a:lnTo>
                  <a:lnTo>
                    <a:pt x="249" y="1068"/>
                  </a:lnTo>
                  <a:lnTo>
                    <a:pt x="249" y="1055"/>
                  </a:lnTo>
                  <a:lnTo>
                    <a:pt x="249" y="1043"/>
                  </a:lnTo>
                  <a:lnTo>
                    <a:pt x="249" y="1031"/>
                  </a:lnTo>
                  <a:lnTo>
                    <a:pt x="199" y="10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2" name="Freeform 21"/>
            <p:cNvSpPr>
              <a:spLocks/>
            </p:cNvSpPr>
            <p:nvPr/>
          </p:nvSpPr>
          <p:spPr bwMode="auto">
            <a:xfrm>
              <a:off x="4864" y="753"/>
              <a:ext cx="572" cy="501"/>
            </a:xfrm>
            <a:custGeom>
              <a:avLst/>
              <a:gdLst>
                <a:gd name="T0" fmla="*/ 0 w 1718"/>
                <a:gd name="T1" fmla="*/ 0 h 1502"/>
                <a:gd name="T2" fmla="*/ 0 w 1718"/>
                <a:gd name="T3" fmla="*/ 0 h 1502"/>
                <a:gd name="T4" fmla="*/ 0 w 1718"/>
                <a:gd name="T5" fmla="*/ 0 h 1502"/>
                <a:gd name="T6" fmla="*/ 0 w 1718"/>
                <a:gd name="T7" fmla="*/ 0 h 1502"/>
                <a:gd name="T8" fmla="*/ 0 w 1718"/>
                <a:gd name="T9" fmla="*/ 0 h 1502"/>
                <a:gd name="T10" fmla="*/ 0 w 1718"/>
                <a:gd name="T11" fmla="*/ 0 h 1502"/>
                <a:gd name="T12" fmla="*/ 0 w 1718"/>
                <a:gd name="T13" fmla="*/ 0 h 1502"/>
                <a:gd name="T14" fmla="*/ 0 60000 65536"/>
                <a:gd name="T15" fmla="*/ 0 60000 65536"/>
                <a:gd name="T16" fmla="*/ 0 60000 65536"/>
                <a:gd name="T17" fmla="*/ 0 60000 65536"/>
                <a:gd name="T18" fmla="*/ 0 60000 65536"/>
                <a:gd name="T19" fmla="*/ 0 60000 65536"/>
                <a:gd name="T20" fmla="*/ 0 60000 65536"/>
                <a:gd name="T21" fmla="*/ 0 w 1718"/>
                <a:gd name="T22" fmla="*/ 0 h 1502"/>
                <a:gd name="T23" fmla="*/ 1718 w 1718"/>
                <a:gd name="T24" fmla="*/ 1502 h 1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18" h="1502">
                  <a:moveTo>
                    <a:pt x="0" y="595"/>
                  </a:moveTo>
                  <a:lnTo>
                    <a:pt x="400" y="1384"/>
                  </a:lnTo>
                  <a:lnTo>
                    <a:pt x="710" y="1502"/>
                  </a:lnTo>
                  <a:lnTo>
                    <a:pt x="1718" y="971"/>
                  </a:lnTo>
                  <a:lnTo>
                    <a:pt x="1550" y="64"/>
                  </a:lnTo>
                  <a:lnTo>
                    <a:pt x="1163" y="0"/>
                  </a:lnTo>
                  <a:lnTo>
                    <a:pt x="0" y="595"/>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3" name="Freeform 22"/>
            <p:cNvSpPr>
              <a:spLocks/>
            </p:cNvSpPr>
            <p:nvPr/>
          </p:nvSpPr>
          <p:spPr bwMode="auto">
            <a:xfrm>
              <a:off x="5028" y="740"/>
              <a:ext cx="158" cy="164"/>
            </a:xfrm>
            <a:custGeom>
              <a:avLst/>
              <a:gdLst>
                <a:gd name="T0" fmla="*/ 0 w 474"/>
                <a:gd name="T1" fmla="*/ 0 h 490"/>
                <a:gd name="T2" fmla="*/ 0 w 474"/>
                <a:gd name="T3" fmla="*/ 0 h 490"/>
                <a:gd name="T4" fmla="*/ 0 w 474"/>
                <a:gd name="T5" fmla="*/ 0 h 490"/>
                <a:gd name="T6" fmla="*/ 0 w 474"/>
                <a:gd name="T7" fmla="*/ 0 h 490"/>
                <a:gd name="T8" fmla="*/ 0 w 474"/>
                <a:gd name="T9" fmla="*/ 0 h 490"/>
                <a:gd name="T10" fmla="*/ 0 w 474"/>
                <a:gd name="T11" fmla="*/ 0 h 490"/>
                <a:gd name="T12" fmla="*/ 0 w 474"/>
                <a:gd name="T13" fmla="*/ 0 h 490"/>
                <a:gd name="T14" fmla="*/ 0 w 474"/>
                <a:gd name="T15" fmla="*/ 0 h 490"/>
                <a:gd name="T16" fmla="*/ 0 w 474"/>
                <a:gd name="T17" fmla="*/ 0 h 4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4"/>
                <a:gd name="T28" fmla="*/ 0 h 490"/>
                <a:gd name="T29" fmla="*/ 474 w 474"/>
                <a:gd name="T30" fmla="*/ 490 h 4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4" h="490">
                  <a:moveTo>
                    <a:pt x="139" y="490"/>
                  </a:moveTo>
                  <a:lnTo>
                    <a:pt x="0" y="248"/>
                  </a:lnTo>
                  <a:lnTo>
                    <a:pt x="423" y="0"/>
                  </a:lnTo>
                  <a:lnTo>
                    <a:pt x="474" y="284"/>
                  </a:lnTo>
                  <a:lnTo>
                    <a:pt x="371" y="335"/>
                  </a:lnTo>
                  <a:lnTo>
                    <a:pt x="358" y="154"/>
                  </a:lnTo>
                  <a:lnTo>
                    <a:pt x="139" y="257"/>
                  </a:lnTo>
                  <a:lnTo>
                    <a:pt x="207" y="464"/>
                  </a:lnTo>
                  <a:lnTo>
                    <a:pt x="139" y="490"/>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4" name="Freeform 23"/>
            <p:cNvSpPr>
              <a:spLocks/>
            </p:cNvSpPr>
            <p:nvPr/>
          </p:nvSpPr>
          <p:spPr bwMode="auto">
            <a:xfrm>
              <a:off x="4896" y="761"/>
              <a:ext cx="573" cy="501"/>
            </a:xfrm>
            <a:custGeom>
              <a:avLst/>
              <a:gdLst>
                <a:gd name="T0" fmla="*/ 0 w 1717"/>
                <a:gd name="T1" fmla="*/ 0 h 1502"/>
                <a:gd name="T2" fmla="*/ 0 w 1717"/>
                <a:gd name="T3" fmla="*/ 0 h 1502"/>
                <a:gd name="T4" fmla="*/ 0 w 1717"/>
                <a:gd name="T5" fmla="*/ 0 h 1502"/>
                <a:gd name="T6" fmla="*/ 0 w 1717"/>
                <a:gd name="T7" fmla="*/ 0 h 1502"/>
                <a:gd name="T8" fmla="*/ 0 w 1717"/>
                <a:gd name="T9" fmla="*/ 0 h 1502"/>
                <a:gd name="T10" fmla="*/ 0 w 1717"/>
                <a:gd name="T11" fmla="*/ 0 h 1502"/>
                <a:gd name="T12" fmla="*/ 0 w 1717"/>
                <a:gd name="T13" fmla="*/ 0 h 1502"/>
                <a:gd name="T14" fmla="*/ 0 60000 65536"/>
                <a:gd name="T15" fmla="*/ 0 60000 65536"/>
                <a:gd name="T16" fmla="*/ 0 60000 65536"/>
                <a:gd name="T17" fmla="*/ 0 60000 65536"/>
                <a:gd name="T18" fmla="*/ 0 60000 65536"/>
                <a:gd name="T19" fmla="*/ 0 60000 65536"/>
                <a:gd name="T20" fmla="*/ 0 60000 65536"/>
                <a:gd name="T21" fmla="*/ 0 w 1717"/>
                <a:gd name="T22" fmla="*/ 0 h 1502"/>
                <a:gd name="T23" fmla="*/ 1717 w 1717"/>
                <a:gd name="T24" fmla="*/ 1502 h 1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17" h="1502">
                  <a:moveTo>
                    <a:pt x="0" y="595"/>
                  </a:moveTo>
                  <a:lnTo>
                    <a:pt x="399" y="1386"/>
                  </a:lnTo>
                  <a:lnTo>
                    <a:pt x="709" y="1502"/>
                  </a:lnTo>
                  <a:lnTo>
                    <a:pt x="1717" y="971"/>
                  </a:lnTo>
                  <a:lnTo>
                    <a:pt x="1549" y="64"/>
                  </a:lnTo>
                  <a:lnTo>
                    <a:pt x="1162" y="0"/>
                  </a:lnTo>
                  <a:lnTo>
                    <a:pt x="0" y="59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5" name="Freeform 24"/>
            <p:cNvSpPr>
              <a:spLocks/>
            </p:cNvSpPr>
            <p:nvPr/>
          </p:nvSpPr>
          <p:spPr bwMode="auto">
            <a:xfrm>
              <a:off x="4942" y="789"/>
              <a:ext cx="414" cy="197"/>
            </a:xfrm>
            <a:custGeom>
              <a:avLst/>
              <a:gdLst>
                <a:gd name="T0" fmla="*/ 0 w 1243"/>
                <a:gd name="T1" fmla="*/ 0 h 591"/>
                <a:gd name="T2" fmla="*/ 0 w 1243"/>
                <a:gd name="T3" fmla="*/ 0 h 591"/>
                <a:gd name="T4" fmla="*/ 0 w 1243"/>
                <a:gd name="T5" fmla="*/ 0 h 591"/>
                <a:gd name="T6" fmla="*/ 0 w 1243"/>
                <a:gd name="T7" fmla="*/ 0 h 591"/>
                <a:gd name="T8" fmla="*/ 0 w 1243"/>
                <a:gd name="T9" fmla="*/ 0 h 591"/>
                <a:gd name="T10" fmla="*/ 0 60000 65536"/>
                <a:gd name="T11" fmla="*/ 0 60000 65536"/>
                <a:gd name="T12" fmla="*/ 0 60000 65536"/>
                <a:gd name="T13" fmla="*/ 0 60000 65536"/>
                <a:gd name="T14" fmla="*/ 0 60000 65536"/>
                <a:gd name="T15" fmla="*/ 0 w 1243"/>
                <a:gd name="T16" fmla="*/ 0 h 591"/>
                <a:gd name="T17" fmla="*/ 1243 w 1243"/>
                <a:gd name="T18" fmla="*/ 591 h 591"/>
              </a:gdLst>
              <a:ahLst/>
              <a:cxnLst>
                <a:cxn ang="T10">
                  <a:pos x="T0" y="T1"/>
                </a:cxn>
                <a:cxn ang="T11">
                  <a:pos x="T2" y="T3"/>
                </a:cxn>
                <a:cxn ang="T12">
                  <a:pos x="T4" y="T5"/>
                </a:cxn>
                <a:cxn ang="T13">
                  <a:pos x="T6" y="T7"/>
                </a:cxn>
                <a:cxn ang="T14">
                  <a:pos x="T8" y="T9"/>
                </a:cxn>
              </a:cxnLst>
              <a:rect l="T15" t="T16" r="T17" b="T18"/>
              <a:pathLst>
                <a:path w="1243" h="591">
                  <a:moveTo>
                    <a:pt x="0" y="531"/>
                  </a:moveTo>
                  <a:lnTo>
                    <a:pt x="1007" y="0"/>
                  </a:lnTo>
                  <a:lnTo>
                    <a:pt x="1243" y="48"/>
                  </a:lnTo>
                  <a:lnTo>
                    <a:pt x="326" y="591"/>
                  </a:lnTo>
                  <a:lnTo>
                    <a:pt x="0" y="53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6" name="Freeform 25"/>
            <p:cNvSpPr>
              <a:spLocks/>
            </p:cNvSpPr>
            <p:nvPr/>
          </p:nvSpPr>
          <p:spPr bwMode="auto">
            <a:xfrm>
              <a:off x="4960" y="1003"/>
              <a:ext cx="147" cy="207"/>
            </a:xfrm>
            <a:custGeom>
              <a:avLst/>
              <a:gdLst>
                <a:gd name="T0" fmla="*/ 0 w 440"/>
                <a:gd name="T1" fmla="*/ 0 h 622"/>
                <a:gd name="T2" fmla="*/ 0 w 440"/>
                <a:gd name="T3" fmla="*/ 0 h 622"/>
                <a:gd name="T4" fmla="*/ 0 w 440"/>
                <a:gd name="T5" fmla="*/ 0 h 622"/>
                <a:gd name="T6" fmla="*/ 0 w 440"/>
                <a:gd name="T7" fmla="*/ 0 h 622"/>
                <a:gd name="T8" fmla="*/ 0 w 440"/>
                <a:gd name="T9" fmla="*/ 0 h 622"/>
                <a:gd name="T10" fmla="*/ 0 60000 65536"/>
                <a:gd name="T11" fmla="*/ 0 60000 65536"/>
                <a:gd name="T12" fmla="*/ 0 60000 65536"/>
                <a:gd name="T13" fmla="*/ 0 60000 65536"/>
                <a:gd name="T14" fmla="*/ 0 60000 65536"/>
                <a:gd name="T15" fmla="*/ 0 w 440"/>
                <a:gd name="T16" fmla="*/ 0 h 622"/>
                <a:gd name="T17" fmla="*/ 440 w 440"/>
                <a:gd name="T18" fmla="*/ 622 h 622"/>
              </a:gdLst>
              <a:ahLst/>
              <a:cxnLst>
                <a:cxn ang="T10">
                  <a:pos x="T0" y="T1"/>
                </a:cxn>
                <a:cxn ang="T11">
                  <a:pos x="T2" y="T3"/>
                </a:cxn>
                <a:cxn ang="T12">
                  <a:pos x="T4" y="T5"/>
                </a:cxn>
                <a:cxn ang="T13">
                  <a:pos x="T6" y="T7"/>
                </a:cxn>
                <a:cxn ang="T14">
                  <a:pos x="T8" y="T9"/>
                </a:cxn>
              </a:cxnLst>
              <a:rect l="T15" t="T16" r="T17" b="T18"/>
              <a:pathLst>
                <a:path w="440" h="622">
                  <a:moveTo>
                    <a:pt x="0" y="0"/>
                  </a:moveTo>
                  <a:lnTo>
                    <a:pt x="246" y="531"/>
                  </a:lnTo>
                  <a:lnTo>
                    <a:pt x="440" y="622"/>
                  </a:lnTo>
                  <a:lnTo>
                    <a:pt x="233" y="5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7" name="Freeform 26"/>
            <p:cNvSpPr>
              <a:spLocks/>
            </p:cNvSpPr>
            <p:nvPr/>
          </p:nvSpPr>
          <p:spPr bwMode="auto">
            <a:xfrm>
              <a:off x="5085" y="835"/>
              <a:ext cx="340" cy="362"/>
            </a:xfrm>
            <a:custGeom>
              <a:avLst/>
              <a:gdLst>
                <a:gd name="T0" fmla="*/ 0 w 1021"/>
                <a:gd name="T1" fmla="*/ 0 h 1087"/>
                <a:gd name="T2" fmla="*/ 0 w 1021"/>
                <a:gd name="T3" fmla="*/ 0 h 1087"/>
                <a:gd name="T4" fmla="*/ 0 w 1021"/>
                <a:gd name="T5" fmla="*/ 0 h 1087"/>
                <a:gd name="T6" fmla="*/ 0 w 1021"/>
                <a:gd name="T7" fmla="*/ 0 h 1087"/>
                <a:gd name="T8" fmla="*/ 0 w 1021"/>
                <a:gd name="T9" fmla="*/ 0 h 1087"/>
                <a:gd name="T10" fmla="*/ 0 60000 65536"/>
                <a:gd name="T11" fmla="*/ 0 60000 65536"/>
                <a:gd name="T12" fmla="*/ 0 60000 65536"/>
                <a:gd name="T13" fmla="*/ 0 60000 65536"/>
                <a:gd name="T14" fmla="*/ 0 60000 65536"/>
                <a:gd name="T15" fmla="*/ 0 w 1021"/>
                <a:gd name="T16" fmla="*/ 0 h 1087"/>
                <a:gd name="T17" fmla="*/ 1021 w 1021"/>
                <a:gd name="T18" fmla="*/ 1087 h 1087"/>
              </a:gdLst>
              <a:ahLst/>
              <a:cxnLst>
                <a:cxn ang="T10">
                  <a:pos x="T0" y="T1"/>
                </a:cxn>
                <a:cxn ang="T11">
                  <a:pos x="T2" y="T3"/>
                </a:cxn>
                <a:cxn ang="T12">
                  <a:pos x="T4" y="T5"/>
                </a:cxn>
                <a:cxn ang="T13">
                  <a:pos x="T6" y="T7"/>
                </a:cxn>
                <a:cxn ang="T14">
                  <a:pos x="T8" y="T9"/>
                </a:cxn>
              </a:cxnLst>
              <a:rect l="T15" t="T16" r="T17" b="T18"/>
              <a:pathLst>
                <a:path w="1021" h="1087">
                  <a:moveTo>
                    <a:pt x="0" y="517"/>
                  </a:moveTo>
                  <a:lnTo>
                    <a:pt x="853" y="0"/>
                  </a:lnTo>
                  <a:lnTo>
                    <a:pt x="1021" y="672"/>
                  </a:lnTo>
                  <a:lnTo>
                    <a:pt x="182" y="1087"/>
                  </a:lnTo>
                  <a:lnTo>
                    <a:pt x="0" y="5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8" name="Freeform 27"/>
            <p:cNvSpPr>
              <a:spLocks/>
            </p:cNvSpPr>
            <p:nvPr/>
          </p:nvSpPr>
          <p:spPr bwMode="auto">
            <a:xfrm>
              <a:off x="5061" y="749"/>
              <a:ext cx="158" cy="164"/>
            </a:xfrm>
            <a:custGeom>
              <a:avLst/>
              <a:gdLst>
                <a:gd name="T0" fmla="*/ 0 w 475"/>
                <a:gd name="T1" fmla="*/ 0 h 491"/>
                <a:gd name="T2" fmla="*/ 0 w 475"/>
                <a:gd name="T3" fmla="*/ 0 h 491"/>
                <a:gd name="T4" fmla="*/ 0 w 475"/>
                <a:gd name="T5" fmla="*/ 0 h 491"/>
                <a:gd name="T6" fmla="*/ 0 w 475"/>
                <a:gd name="T7" fmla="*/ 0 h 491"/>
                <a:gd name="T8" fmla="*/ 0 w 475"/>
                <a:gd name="T9" fmla="*/ 0 h 491"/>
                <a:gd name="T10" fmla="*/ 0 w 475"/>
                <a:gd name="T11" fmla="*/ 0 h 491"/>
                <a:gd name="T12" fmla="*/ 0 w 475"/>
                <a:gd name="T13" fmla="*/ 0 h 491"/>
                <a:gd name="T14" fmla="*/ 0 w 475"/>
                <a:gd name="T15" fmla="*/ 0 h 491"/>
                <a:gd name="T16" fmla="*/ 0 w 475"/>
                <a:gd name="T17" fmla="*/ 0 h 4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5"/>
                <a:gd name="T28" fmla="*/ 0 h 491"/>
                <a:gd name="T29" fmla="*/ 475 w 475"/>
                <a:gd name="T30" fmla="*/ 491 h 4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5" h="491">
                  <a:moveTo>
                    <a:pt x="139" y="491"/>
                  </a:moveTo>
                  <a:lnTo>
                    <a:pt x="0" y="249"/>
                  </a:lnTo>
                  <a:lnTo>
                    <a:pt x="423" y="0"/>
                  </a:lnTo>
                  <a:lnTo>
                    <a:pt x="475" y="283"/>
                  </a:lnTo>
                  <a:lnTo>
                    <a:pt x="371" y="335"/>
                  </a:lnTo>
                  <a:lnTo>
                    <a:pt x="357" y="153"/>
                  </a:lnTo>
                  <a:lnTo>
                    <a:pt x="139" y="258"/>
                  </a:lnTo>
                  <a:lnTo>
                    <a:pt x="207" y="464"/>
                  </a:lnTo>
                  <a:lnTo>
                    <a:pt x="139" y="491"/>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9" name="Freeform 28"/>
            <p:cNvSpPr>
              <a:spLocks/>
            </p:cNvSpPr>
            <p:nvPr/>
          </p:nvSpPr>
          <p:spPr bwMode="auto">
            <a:xfrm>
              <a:off x="4973" y="783"/>
              <a:ext cx="375" cy="440"/>
            </a:xfrm>
            <a:custGeom>
              <a:avLst/>
              <a:gdLst>
                <a:gd name="T0" fmla="*/ 0 w 1124"/>
                <a:gd name="T1" fmla="*/ 0 h 1322"/>
                <a:gd name="T2" fmla="*/ 0 w 1124"/>
                <a:gd name="T3" fmla="*/ 0 h 1322"/>
                <a:gd name="T4" fmla="*/ 0 w 1124"/>
                <a:gd name="T5" fmla="*/ 0 h 1322"/>
                <a:gd name="T6" fmla="*/ 0 w 1124"/>
                <a:gd name="T7" fmla="*/ 0 h 1322"/>
                <a:gd name="T8" fmla="*/ 0 w 1124"/>
                <a:gd name="T9" fmla="*/ 0 h 1322"/>
                <a:gd name="T10" fmla="*/ 0 w 1124"/>
                <a:gd name="T11" fmla="*/ 0 h 1322"/>
                <a:gd name="T12" fmla="*/ 0 60000 65536"/>
                <a:gd name="T13" fmla="*/ 0 60000 65536"/>
                <a:gd name="T14" fmla="*/ 0 60000 65536"/>
                <a:gd name="T15" fmla="*/ 0 60000 65536"/>
                <a:gd name="T16" fmla="*/ 0 60000 65536"/>
                <a:gd name="T17" fmla="*/ 0 60000 65536"/>
                <a:gd name="T18" fmla="*/ 0 w 1124"/>
                <a:gd name="T19" fmla="*/ 0 h 1322"/>
                <a:gd name="T20" fmla="*/ 1124 w 1124"/>
                <a:gd name="T21" fmla="*/ 1322 h 1322"/>
              </a:gdLst>
              <a:ahLst/>
              <a:cxnLst>
                <a:cxn ang="T12">
                  <a:pos x="T0" y="T1"/>
                </a:cxn>
                <a:cxn ang="T13">
                  <a:pos x="T2" y="T3"/>
                </a:cxn>
                <a:cxn ang="T14">
                  <a:pos x="T4" y="T5"/>
                </a:cxn>
                <a:cxn ang="T15">
                  <a:pos x="T6" y="T7"/>
                </a:cxn>
                <a:cxn ang="T16">
                  <a:pos x="T8" y="T9"/>
                </a:cxn>
                <a:cxn ang="T17">
                  <a:pos x="T10" y="T11"/>
                </a:cxn>
              </a:cxnLst>
              <a:rect l="T18" t="T19" r="T20" b="T21"/>
              <a:pathLst>
                <a:path w="1124" h="1322">
                  <a:moveTo>
                    <a:pt x="1038" y="0"/>
                  </a:moveTo>
                  <a:lnTo>
                    <a:pt x="0" y="601"/>
                  </a:lnTo>
                  <a:lnTo>
                    <a:pt x="323" y="1322"/>
                  </a:lnTo>
                  <a:lnTo>
                    <a:pt x="82" y="631"/>
                  </a:lnTo>
                  <a:lnTo>
                    <a:pt x="1124" y="14"/>
                  </a:lnTo>
                  <a:lnTo>
                    <a:pt x="1038"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30" name="Rectangle 29"/>
            <p:cNvSpPr>
              <a:spLocks noChangeArrowheads="1"/>
            </p:cNvSpPr>
            <p:nvPr/>
          </p:nvSpPr>
          <p:spPr bwMode="auto">
            <a:xfrm>
              <a:off x="5253" y="927"/>
              <a:ext cx="112" cy="48"/>
            </a:xfrm>
            <a:prstGeom prst="rect">
              <a:avLst/>
            </a:prstGeom>
            <a:solidFill>
              <a:srgbClr val="000000"/>
            </a:solidFill>
            <a:ln w="9525">
              <a:solidFill>
                <a:schemeClr val="bg2"/>
              </a:solidFill>
              <a:miter lim="800000"/>
              <a:headEnd/>
              <a:tailEnd/>
            </a:ln>
          </p:spPr>
          <p:txBody>
            <a:bodyPr/>
            <a:lstStyle/>
            <a:p>
              <a:endParaRPr lang="en-US" dirty="0">
                <a:solidFill>
                  <a:srgbClr val="FFFF00"/>
                </a:solidFill>
                <a:ea typeface="ＭＳ Ｐゴシック" charset="0"/>
              </a:endParaRPr>
            </a:p>
          </p:txBody>
        </p:sp>
        <p:sp>
          <p:nvSpPr>
            <p:cNvPr id="31" name="Freeform 30"/>
            <p:cNvSpPr>
              <a:spLocks/>
            </p:cNvSpPr>
            <p:nvPr/>
          </p:nvSpPr>
          <p:spPr bwMode="auto">
            <a:xfrm>
              <a:off x="5137" y="1024"/>
              <a:ext cx="56" cy="104"/>
            </a:xfrm>
            <a:custGeom>
              <a:avLst/>
              <a:gdLst>
                <a:gd name="T0" fmla="*/ 0 w 167"/>
                <a:gd name="T1" fmla="*/ 0 h 312"/>
                <a:gd name="T2" fmla="*/ 0 w 167"/>
                <a:gd name="T3" fmla="*/ 0 h 312"/>
                <a:gd name="T4" fmla="*/ 0 w 167"/>
                <a:gd name="T5" fmla="*/ 0 h 312"/>
                <a:gd name="T6" fmla="*/ 0 w 167"/>
                <a:gd name="T7" fmla="*/ 0 h 312"/>
                <a:gd name="T8" fmla="*/ 0 w 167"/>
                <a:gd name="T9" fmla="*/ 0 h 312"/>
                <a:gd name="T10" fmla="*/ 0 w 167"/>
                <a:gd name="T11" fmla="*/ 0 h 312"/>
                <a:gd name="T12" fmla="*/ 0 w 167"/>
                <a:gd name="T13" fmla="*/ 0 h 312"/>
                <a:gd name="T14" fmla="*/ 0 w 167"/>
                <a:gd name="T15" fmla="*/ 0 h 312"/>
                <a:gd name="T16" fmla="*/ 0 w 167"/>
                <a:gd name="T17" fmla="*/ 0 h 312"/>
                <a:gd name="T18" fmla="*/ 0 w 167"/>
                <a:gd name="T19" fmla="*/ 0 h 312"/>
                <a:gd name="T20" fmla="*/ 0 w 167"/>
                <a:gd name="T21" fmla="*/ 0 h 312"/>
                <a:gd name="T22" fmla="*/ 0 w 167"/>
                <a:gd name="T23" fmla="*/ 0 h 312"/>
                <a:gd name="T24" fmla="*/ 0 w 167"/>
                <a:gd name="T25" fmla="*/ 0 h 312"/>
                <a:gd name="T26" fmla="*/ 0 w 167"/>
                <a:gd name="T27" fmla="*/ 0 h 312"/>
                <a:gd name="T28" fmla="*/ 0 w 167"/>
                <a:gd name="T29" fmla="*/ 0 h 312"/>
                <a:gd name="T30" fmla="*/ 0 w 167"/>
                <a:gd name="T31" fmla="*/ 0 h 312"/>
                <a:gd name="T32" fmla="*/ 0 w 167"/>
                <a:gd name="T33" fmla="*/ 0 h 312"/>
                <a:gd name="T34" fmla="*/ 0 w 167"/>
                <a:gd name="T35" fmla="*/ 0 h 312"/>
                <a:gd name="T36" fmla="*/ 0 w 167"/>
                <a:gd name="T37" fmla="*/ 0 h 312"/>
                <a:gd name="T38" fmla="*/ 0 w 167"/>
                <a:gd name="T39" fmla="*/ 0 h 312"/>
                <a:gd name="T40" fmla="*/ 0 w 167"/>
                <a:gd name="T41" fmla="*/ 0 h 312"/>
                <a:gd name="T42" fmla="*/ 0 w 167"/>
                <a:gd name="T43" fmla="*/ 0 h 312"/>
                <a:gd name="T44" fmla="*/ 0 w 167"/>
                <a:gd name="T45" fmla="*/ 0 h 312"/>
                <a:gd name="T46" fmla="*/ 0 w 167"/>
                <a:gd name="T47" fmla="*/ 0 h 312"/>
                <a:gd name="T48" fmla="*/ 0 w 167"/>
                <a:gd name="T49" fmla="*/ 0 h 312"/>
                <a:gd name="T50" fmla="*/ 0 w 167"/>
                <a:gd name="T51" fmla="*/ 0 h 312"/>
                <a:gd name="T52" fmla="*/ 0 w 167"/>
                <a:gd name="T53" fmla="*/ 0 h 312"/>
                <a:gd name="T54" fmla="*/ 0 w 167"/>
                <a:gd name="T55" fmla="*/ 0 h 312"/>
                <a:gd name="T56" fmla="*/ 0 w 167"/>
                <a:gd name="T57" fmla="*/ 0 h 312"/>
                <a:gd name="T58" fmla="*/ 0 w 167"/>
                <a:gd name="T59" fmla="*/ 0 h 312"/>
                <a:gd name="T60" fmla="*/ 0 w 167"/>
                <a:gd name="T61" fmla="*/ 0 h 312"/>
                <a:gd name="T62" fmla="*/ 0 w 167"/>
                <a:gd name="T63" fmla="*/ 0 h 312"/>
                <a:gd name="T64" fmla="*/ 0 w 167"/>
                <a:gd name="T65" fmla="*/ 0 h 3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7"/>
                <a:gd name="T100" fmla="*/ 0 h 312"/>
                <a:gd name="T101" fmla="*/ 167 w 167"/>
                <a:gd name="T102" fmla="*/ 312 h 3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7" h="312">
                  <a:moveTo>
                    <a:pt x="167" y="157"/>
                  </a:moveTo>
                  <a:lnTo>
                    <a:pt x="166" y="188"/>
                  </a:lnTo>
                  <a:lnTo>
                    <a:pt x="161" y="216"/>
                  </a:lnTo>
                  <a:lnTo>
                    <a:pt x="152" y="243"/>
                  </a:lnTo>
                  <a:lnTo>
                    <a:pt x="143" y="266"/>
                  </a:lnTo>
                  <a:lnTo>
                    <a:pt x="130" y="285"/>
                  </a:lnTo>
                  <a:lnTo>
                    <a:pt x="116" y="300"/>
                  </a:lnTo>
                  <a:lnTo>
                    <a:pt x="100" y="309"/>
                  </a:lnTo>
                  <a:lnTo>
                    <a:pt x="84" y="312"/>
                  </a:lnTo>
                  <a:lnTo>
                    <a:pt x="67" y="309"/>
                  </a:lnTo>
                  <a:lnTo>
                    <a:pt x="51" y="300"/>
                  </a:lnTo>
                  <a:lnTo>
                    <a:pt x="38" y="285"/>
                  </a:lnTo>
                  <a:lnTo>
                    <a:pt x="24" y="266"/>
                  </a:lnTo>
                  <a:lnTo>
                    <a:pt x="15" y="243"/>
                  </a:lnTo>
                  <a:lnTo>
                    <a:pt x="6" y="216"/>
                  </a:lnTo>
                  <a:lnTo>
                    <a:pt x="2" y="188"/>
                  </a:lnTo>
                  <a:lnTo>
                    <a:pt x="0" y="157"/>
                  </a:lnTo>
                  <a:lnTo>
                    <a:pt x="2" y="125"/>
                  </a:lnTo>
                  <a:lnTo>
                    <a:pt x="6" y="96"/>
                  </a:lnTo>
                  <a:lnTo>
                    <a:pt x="15" y="69"/>
                  </a:lnTo>
                  <a:lnTo>
                    <a:pt x="24" y="46"/>
                  </a:lnTo>
                  <a:lnTo>
                    <a:pt x="38" y="27"/>
                  </a:lnTo>
                  <a:lnTo>
                    <a:pt x="51" y="12"/>
                  </a:lnTo>
                  <a:lnTo>
                    <a:pt x="67" y="3"/>
                  </a:lnTo>
                  <a:lnTo>
                    <a:pt x="84" y="0"/>
                  </a:lnTo>
                  <a:lnTo>
                    <a:pt x="100" y="3"/>
                  </a:lnTo>
                  <a:lnTo>
                    <a:pt x="116" y="12"/>
                  </a:lnTo>
                  <a:lnTo>
                    <a:pt x="130" y="27"/>
                  </a:lnTo>
                  <a:lnTo>
                    <a:pt x="143" y="46"/>
                  </a:lnTo>
                  <a:lnTo>
                    <a:pt x="152" y="69"/>
                  </a:lnTo>
                  <a:lnTo>
                    <a:pt x="161" y="96"/>
                  </a:lnTo>
                  <a:lnTo>
                    <a:pt x="166" y="125"/>
                  </a:lnTo>
                  <a:lnTo>
                    <a:pt x="167" y="157"/>
                  </a:lnTo>
                  <a:close/>
                </a:path>
              </a:pathLst>
            </a:custGeom>
            <a:solidFill>
              <a:srgbClr val="000000"/>
            </a:solidFill>
            <a:ln w="9525">
              <a:solidFill>
                <a:schemeClr val="bg2"/>
              </a:solidFill>
              <a:round/>
              <a:headEnd/>
              <a:tailEnd/>
            </a:ln>
          </p:spPr>
          <p:txBody>
            <a:bodyPr/>
            <a:lstStyle/>
            <a:p>
              <a:endParaRPr lang="en-US" dirty="0">
                <a:solidFill>
                  <a:srgbClr val="FFFF00"/>
                </a:solidFill>
                <a:ea typeface="ＭＳ Ｐゴシック" charset="0"/>
              </a:endParaRPr>
            </a:p>
          </p:txBody>
        </p:sp>
        <p:sp>
          <p:nvSpPr>
            <p:cNvPr id="32" name="Freeform 31"/>
            <p:cNvSpPr>
              <a:spLocks/>
            </p:cNvSpPr>
            <p:nvPr/>
          </p:nvSpPr>
          <p:spPr bwMode="auto">
            <a:xfrm>
              <a:off x="5220" y="1006"/>
              <a:ext cx="178" cy="84"/>
            </a:xfrm>
            <a:custGeom>
              <a:avLst/>
              <a:gdLst>
                <a:gd name="T0" fmla="*/ 0 w 532"/>
                <a:gd name="T1" fmla="*/ 0 h 253"/>
                <a:gd name="T2" fmla="*/ 0 w 532"/>
                <a:gd name="T3" fmla="*/ 0 h 253"/>
                <a:gd name="T4" fmla="*/ 0 w 532"/>
                <a:gd name="T5" fmla="*/ 0 h 253"/>
                <a:gd name="T6" fmla="*/ 0 w 532"/>
                <a:gd name="T7" fmla="*/ 0 h 253"/>
                <a:gd name="T8" fmla="*/ 0 w 532"/>
                <a:gd name="T9" fmla="*/ 0 h 253"/>
                <a:gd name="T10" fmla="*/ 0 w 532"/>
                <a:gd name="T11" fmla="*/ 0 h 253"/>
                <a:gd name="T12" fmla="*/ 0 w 532"/>
                <a:gd name="T13" fmla="*/ 0 h 253"/>
                <a:gd name="T14" fmla="*/ 0 w 532"/>
                <a:gd name="T15" fmla="*/ 0 h 253"/>
                <a:gd name="T16" fmla="*/ 0 w 532"/>
                <a:gd name="T17" fmla="*/ 0 h 253"/>
                <a:gd name="T18" fmla="*/ 0 w 532"/>
                <a:gd name="T19" fmla="*/ 0 h 253"/>
                <a:gd name="T20" fmla="*/ 0 w 532"/>
                <a:gd name="T21" fmla="*/ 0 h 253"/>
                <a:gd name="T22" fmla="*/ 0 w 532"/>
                <a:gd name="T23" fmla="*/ 0 h 253"/>
                <a:gd name="T24" fmla="*/ 0 w 532"/>
                <a:gd name="T25" fmla="*/ 0 h 253"/>
                <a:gd name="T26" fmla="*/ 0 w 532"/>
                <a:gd name="T27" fmla="*/ 0 h 253"/>
                <a:gd name="T28" fmla="*/ 0 w 532"/>
                <a:gd name="T29" fmla="*/ 0 h 253"/>
                <a:gd name="T30" fmla="*/ 0 w 532"/>
                <a:gd name="T31" fmla="*/ 0 h 253"/>
                <a:gd name="T32" fmla="*/ 0 w 532"/>
                <a:gd name="T33" fmla="*/ 0 h 253"/>
                <a:gd name="T34" fmla="*/ 0 w 532"/>
                <a:gd name="T35" fmla="*/ 0 h 253"/>
                <a:gd name="T36" fmla="*/ 0 w 532"/>
                <a:gd name="T37" fmla="*/ 0 h 253"/>
                <a:gd name="T38" fmla="*/ 0 w 532"/>
                <a:gd name="T39" fmla="*/ 0 h 253"/>
                <a:gd name="T40" fmla="*/ 0 w 532"/>
                <a:gd name="T41" fmla="*/ 0 h 253"/>
                <a:gd name="T42" fmla="*/ 0 w 532"/>
                <a:gd name="T43" fmla="*/ 0 h 253"/>
                <a:gd name="T44" fmla="*/ 0 w 532"/>
                <a:gd name="T45" fmla="*/ 0 h 253"/>
                <a:gd name="T46" fmla="*/ 0 w 532"/>
                <a:gd name="T47" fmla="*/ 0 h 253"/>
                <a:gd name="T48" fmla="*/ 0 w 532"/>
                <a:gd name="T49" fmla="*/ 0 h 253"/>
                <a:gd name="T50" fmla="*/ 0 w 532"/>
                <a:gd name="T51" fmla="*/ 0 h 253"/>
                <a:gd name="T52" fmla="*/ 0 w 532"/>
                <a:gd name="T53" fmla="*/ 0 h 253"/>
                <a:gd name="T54" fmla="*/ 0 w 532"/>
                <a:gd name="T55" fmla="*/ 0 h 253"/>
                <a:gd name="T56" fmla="*/ 0 w 532"/>
                <a:gd name="T57" fmla="*/ 0 h 253"/>
                <a:gd name="T58" fmla="*/ 0 w 532"/>
                <a:gd name="T59" fmla="*/ 0 h 253"/>
                <a:gd name="T60" fmla="*/ 0 w 532"/>
                <a:gd name="T61" fmla="*/ 0 h 253"/>
                <a:gd name="T62" fmla="*/ 0 w 532"/>
                <a:gd name="T63" fmla="*/ 0 h 253"/>
                <a:gd name="T64" fmla="*/ 0 w 532"/>
                <a:gd name="T65" fmla="*/ 0 h 253"/>
                <a:gd name="T66" fmla="*/ 0 w 532"/>
                <a:gd name="T67" fmla="*/ 0 h 253"/>
                <a:gd name="T68" fmla="*/ 0 w 532"/>
                <a:gd name="T69" fmla="*/ 0 h 253"/>
                <a:gd name="T70" fmla="*/ 0 w 532"/>
                <a:gd name="T71" fmla="*/ 0 h 253"/>
                <a:gd name="T72" fmla="*/ 0 w 532"/>
                <a:gd name="T73" fmla="*/ 0 h 2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32"/>
                <a:gd name="T112" fmla="*/ 0 h 253"/>
                <a:gd name="T113" fmla="*/ 532 w 532"/>
                <a:gd name="T114" fmla="*/ 253 h 25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32" h="253">
                  <a:moveTo>
                    <a:pt x="531" y="64"/>
                  </a:moveTo>
                  <a:lnTo>
                    <a:pt x="532" y="82"/>
                  </a:lnTo>
                  <a:lnTo>
                    <a:pt x="532" y="98"/>
                  </a:lnTo>
                  <a:lnTo>
                    <a:pt x="528" y="113"/>
                  </a:lnTo>
                  <a:lnTo>
                    <a:pt x="520" y="128"/>
                  </a:lnTo>
                  <a:lnTo>
                    <a:pt x="511" y="142"/>
                  </a:lnTo>
                  <a:lnTo>
                    <a:pt x="499" y="152"/>
                  </a:lnTo>
                  <a:lnTo>
                    <a:pt x="484" y="159"/>
                  </a:lnTo>
                  <a:lnTo>
                    <a:pt x="468" y="165"/>
                  </a:lnTo>
                  <a:lnTo>
                    <a:pt x="103" y="252"/>
                  </a:lnTo>
                  <a:lnTo>
                    <a:pt x="87" y="253"/>
                  </a:lnTo>
                  <a:lnTo>
                    <a:pt x="70" y="253"/>
                  </a:lnTo>
                  <a:lnTo>
                    <a:pt x="54" y="249"/>
                  </a:lnTo>
                  <a:lnTo>
                    <a:pt x="41" y="242"/>
                  </a:lnTo>
                  <a:lnTo>
                    <a:pt x="27" y="231"/>
                  </a:lnTo>
                  <a:lnTo>
                    <a:pt x="17" y="219"/>
                  </a:lnTo>
                  <a:lnTo>
                    <a:pt x="8" y="206"/>
                  </a:lnTo>
                  <a:lnTo>
                    <a:pt x="2" y="189"/>
                  </a:lnTo>
                  <a:lnTo>
                    <a:pt x="0" y="173"/>
                  </a:lnTo>
                  <a:lnTo>
                    <a:pt x="0" y="157"/>
                  </a:lnTo>
                  <a:lnTo>
                    <a:pt x="5" y="140"/>
                  </a:lnTo>
                  <a:lnTo>
                    <a:pt x="12" y="125"/>
                  </a:lnTo>
                  <a:lnTo>
                    <a:pt x="23" y="113"/>
                  </a:lnTo>
                  <a:lnTo>
                    <a:pt x="35" y="101"/>
                  </a:lnTo>
                  <a:lnTo>
                    <a:pt x="48" y="94"/>
                  </a:lnTo>
                  <a:lnTo>
                    <a:pt x="64" y="88"/>
                  </a:lnTo>
                  <a:lnTo>
                    <a:pt x="429" y="1"/>
                  </a:lnTo>
                  <a:lnTo>
                    <a:pt x="447" y="0"/>
                  </a:lnTo>
                  <a:lnTo>
                    <a:pt x="464" y="0"/>
                  </a:lnTo>
                  <a:lnTo>
                    <a:pt x="478" y="4"/>
                  </a:lnTo>
                  <a:lnTo>
                    <a:pt x="493" y="12"/>
                  </a:lnTo>
                  <a:lnTo>
                    <a:pt x="507" y="22"/>
                  </a:lnTo>
                  <a:lnTo>
                    <a:pt x="517" y="34"/>
                  </a:lnTo>
                  <a:lnTo>
                    <a:pt x="525" y="48"/>
                  </a:lnTo>
                  <a:lnTo>
                    <a:pt x="531" y="64"/>
                  </a:lnTo>
                  <a:close/>
                </a:path>
              </a:pathLst>
            </a:custGeom>
            <a:solidFill>
              <a:schemeClr val="bg2"/>
            </a:solidFill>
            <a:ln w="9525">
              <a:solidFill>
                <a:schemeClr val="bg2"/>
              </a:solidFill>
              <a:round/>
              <a:headEnd/>
              <a:tailEnd/>
            </a:ln>
          </p:spPr>
          <p:txBody>
            <a:bodyPr/>
            <a:lstStyle/>
            <a:p>
              <a:endParaRPr lang="en-US" dirty="0">
                <a:solidFill>
                  <a:srgbClr val="FFFF00"/>
                </a:solidFill>
                <a:ea typeface="ＭＳ Ｐゴシック" charset="0"/>
              </a:endParaRPr>
            </a:p>
          </p:txBody>
        </p:sp>
        <p:sp>
          <p:nvSpPr>
            <p:cNvPr id="33" name="Rectangle 32"/>
            <p:cNvSpPr>
              <a:spLocks noChangeArrowheads="1"/>
            </p:cNvSpPr>
            <p:nvPr/>
          </p:nvSpPr>
          <p:spPr bwMode="auto">
            <a:xfrm>
              <a:off x="5264" y="936"/>
              <a:ext cx="91" cy="30"/>
            </a:xfrm>
            <a:prstGeom prst="rect">
              <a:avLst/>
            </a:prstGeom>
            <a:solidFill>
              <a:srgbClr val="BFDDFF"/>
            </a:solidFill>
            <a:ln w="9525">
              <a:solidFill>
                <a:schemeClr val="bg2"/>
              </a:solidFill>
              <a:miter lim="800000"/>
              <a:headEnd/>
              <a:tailEnd/>
            </a:ln>
          </p:spPr>
          <p:txBody>
            <a:bodyPr/>
            <a:lstStyle/>
            <a:p>
              <a:endParaRPr lang="en-US" dirty="0">
                <a:solidFill>
                  <a:srgbClr val="FFFF00"/>
                </a:solidFill>
                <a:ea typeface="ＭＳ Ｐゴシック" charset="0"/>
              </a:endParaRPr>
            </a:p>
          </p:txBody>
        </p:sp>
        <p:sp>
          <p:nvSpPr>
            <p:cNvPr id="34" name="Freeform 33"/>
            <p:cNvSpPr>
              <a:spLocks/>
            </p:cNvSpPr>
            <p:nvPr/>
          </p:nvSpPr>
          <p:spPr bwMode="auto">
            <a:xfrm>
              <a:off x="5238" y="1021"/>
              <a:ext cx="145" cy="54"/>
            </a:xfrm>
            <a:custGeom>
              <a:avLst/>
              <a:gdLst>
                <a:gd name="T0" fmla="*/ 0 w 434"/>
                <a:gd name="T1" fmla="*/ 0 h 160"/>
                <a:gd name="T2" fmla="*/ 0 w 434"/>
                <a:gd name="T3" fmla="*/ 0 h 160"/>
                <a:gd name="T4" fmla="*/ 0 w 434"/>
                <a:gd name="T5" fmla="*/ 0 h 160"/>
                <a:gd name="T6" fmla="*/ 0 w 434"/>
                <a:gd name="T7" fmla="*/ 0 h 160"/>
                <a:gd name="T8" fmla="*/ 0 w 434"/>
                <a:gd name="T9" fmla="*/ 0 h 160"/>
                <a:gd name="T10" fmla="*/ 0 w 434"/>
                <a:gd name="T11" fmla="*/ 0 h 160"/>
                <a:gd name="T12" fmla="*/ 0 w 434"/>
                <a:gd name="T13" fmla="*/ 0 h 160"/>
                <a:gd name="T14" fmla="*/ 0 w 434"/>
                <a:gd name="T15" fmla="*/ 0 h 160"/>
                <a:gd name="T16" fmla="*/ 0 w 434"/>
                <a:gd name="T17" fmla="*/ 0 h 160"/>
                <a:gd name="T18" fmla="*/ 0 w 434"/>
                <a:gd name="T19" fmla="*/ 0 h 160"/>
                <a:gd name="T20" fmla="*/ 0 w 434"/>
                <a:gd name="T21" fmla="*/ 0 h 160"/>
                <a:gd name="T22" fmla="*/ 0 w 434"/>
                <a:gd name="T23" fmla="*/ 0 h 160"/>
                <a:gd name="T24" fmla="*/ 0 w 434"/>
                <a:gd name="T25" fmla="*/ 0 h 160"/>
                <a:gd name="T26" fmla="*/ 0 w 434"/>
                <a:gd name="T27" fmla="*/ 0 h 160"/>
                <a:gd name="T28" fmla="*/ 0 w 434"/>
                <a:gd name="T29" fmla="*/ 0 h 160"/>
                <a:gd name="T30" fmla="*/ 0 w 434"/>
                <a:gd name="T31" fmla="*/ 0 h 160"/>
                <a:gd name="T32" fmla="*/ 0 w 434"/>
                <a:gd name="T33" fmla="*/ 0 h 160"/>
                <a:gd name="T34" fmla="*/ 0 w 434"/>
                <a:gd name="T35" fmla="*/ 0 h 160"/>
                <a:gd name="T36" fmla="*/ 0 w 434"/>
                <a:gd name="T37" fmla="*/ 0 h 160"/>
                <a:gd name="T38" fmla="*/ 0 w 434"/>
                <a:gd name="T39" fmla="*/ 0 h 160"/>
                <a:gd name="T40" fmla="*/ 0 w 434"/>
                <a:gd name="T41" fmla="*/ 0 h 160"/>
                <a:gd name="T42" fmla="*/ 0 w 434"/>
                <a:gd name="T43" fmla="*/ 0 h 160"/>
                <a:gd name="T44" fmla="*/ 0 w 434"/>
                <a:gd name="T45" fmla="*/ 0 h 160"/>
                <a:gd name="T46" fmla="*/ 0 w 434"/>
                <a:gd name="T47" fmla="*/ 0 h 160"/>
                <a:gd name="T48" fmla="*/ 0 w 434"/>
                <a:gd name="T49" fmla="*/ 0 h 160"/>
                <a:gd name="T50" fmla="*/ 0 w 434"/>
                <a:gd name="T51" fmla="*/ 0 h 160"/>
                <a:gd name="T52" fmla="*/ 0 w 434"/>
                <a:gd name="T53" fmla="*/ 0 h 160"/>
                <a:gd name="T54" fmla="*/ 0 w 434"/>
                <a:gd name="T55" fmla="*/ 0 h 160"/>
                <a:gd name="T56" fmla="*/ 0 w 434"/>
                <a:gd name="T57" fmla="*/ 0 h 160"/>
                <a:gd name="T58" fmla="*/ 0 w 434"/>
                <a:gd name="T59" fmla="*/ 0 h 160"/>
                <a:gd name="T60" fmla="*/ 0 w 434"/>
                <a:gd name="T61" fmla="*/ 0 h 160"/>
                <a:gd name="T62" fmla="*/ 0 w 434"/>
                <a:gd name="T63" fmla="*/ 0 h 160"/>
                <a:gd name="T64" fmla="*/ 0 w 434"/>
                <a:gd name="T65" fmla="*/ 0 h 160"/>
                <a:gd name="T66" fmla="*/ 0 w 434"/>
                <a:gd name="T67" fmla="*/ 0 h 160"/>
                <a:gd name="T68" fmla="*/ 0 w 434"/>
                <a:gd name="T69" fmla="*/ 0 h 160"/>
                <a:gd name="T70" fmla="*/ 0 w 434"/>
                <a:gd name="T71" fmla="*/ 0 h 160"/>
                <a:gd name="T72" fmla="*/ 0 w 434"/>
                <a:gd name="T73" fmla="*/ 0 h 1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34"/>
                <a:gd name="T112" fmla="*/ 0 h 160"/>
                <a:gd name="T113" fmla="*/ 434 w 434"/>
                <a:gd name="T114" fmla="*/ 160 h 1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34" h="160">
                  <a:moveTo>
                    <a:pt x="433" y="28"/>
                  </a:moveTo>
                  <a:lnTo>
                    <a:pt x="434" y="37"/>
                  </a:lnTo>
                  <a:lnTo>
                    <a:pt x="431" y="46"/>
                  </a:lnTo>
                  <a:lnTo>
                    <a:pt x="427" y="54"/>
                  </a:lnTo>
                  <a:lnTo>
                    <a:pt x="421" y="63"/>
                  </a:lnTo>
                  <a:lnTo>
                    <a:pt x="412" y="70"/>
                  </a:lnTo>
                  <a:lnTo>
                    <a:pt x="402" y="76"/>
                  </a:lnTo>
                  <a:lnTo>
                    <a:pt x="390" y="82"/>
                  </a:lnTo>
                  <a:lnTo>
                    <a:pt x="376" y="85"/>
                  </a:lnTo>
                  <a:lnTo>
                    <a:pt x="77" y="157"/>
                  </a:lnTo>
                  <a:lnTo>
                    <a:pt x="64" y="160"/>
                  </a:lnTo>
                  <a:lnTo>
                    <a:pt x="50" y="160"/>
                  </a:lnTo>
                  <a:lnTo>
                    <a:pt x="38" y="158"/>
                  </a:lnTo>
                  <a:lnTo>
                    <a:pt x="26" y="155"/>
                  </a:lnTo>
                  <a:lnTo>
                    <a:pt x="17" y="151"/>
                  </a:lnTo>
                  <a:lnTo>
                    <a:pt x="9" y="145"/>
                  </a:lnTo>
                  <a:lnTo>
                    <a:pt x="3" y="139"/>
                  </a:lnTo>
                  <a:lnTo>
                    <a:pt x="0" y="130"/>
                  </a:lnTo>
                  <a:lnTo>
                    <a:pt x="0" y="121"/>
                  </a:lnTo>
                  <a:lnTo>
                    <a:pt x="1" y="113"/>
                  </a:lnTo>
                  <a:lnTo>
                    <a:pt x="6" y="105"/>
                  </a:lnTo>
                  <a:lnTo>
                    <a:pt x="13" y="97"/>
                  </a:lnTo>
                  <a:lnTo>
                    <a:pt x="22" y="90"/>
                  </a:lnTo>
                  <a:lnTo>
                    <a:pt x="32" y="82"/>
                  </a:lnTo>
                  <a:lnTo>
                    <a:pt x="44" y="78"/>
                  </a:lnTo>
                  <a:lnTo>
                    <a:pt x="58" y="73"/>
                  </a:lnTo>
                  <a:lnTo>
                    <a:pt x="357" y="3"/>
                  </a:lnTo>
                  <a:lnTo>
                    <a:pt x="370" y="0"/>
                  </a:lnTo>
                  <a:lnTo>
                    <a:pt x="384" y="0"/>
                  </a:lnTo>
                  <a:lnTo>
                    <a:pt x="396" y="2"/>
                  </a:lnTo>
                  <a:lnTo>
                    <a:pt x="406" y="5"/>
                  </a:lnTo>
                  <a:lnTo>
                    <a:pt x="415" y="8"/>
                  </a:lnTo>
                  <a:lnTo>
                    <a:pt x="424" y="14"/>
                  </a:lnTo>
                  <a:lnTo>
                    <a:pt x="430" y="21"/>
                  </a:lnTo>
                  <a:lnTo>
                    <a:pt x="433" y="28"/>
                  </a:lnTo>
                  <a:close/>
                </a:path>
              </a:pathLst>
            </a:custGeom>
            <a:solidFill>
              <a:srgbClr val="FFBFDD"/>
            </a:solidFill>
            <a:ln w="9525">
              <a:solidFill>
                <a:schemeClr val="bg2"/>
              </a:solidFill>
              <a:round/>
              <a:headEnd/>
              <a:tailEnd/>
            </a:ln>
          </p:spPr>
          <p:txBody>
            <a:bodyPr/>
            <a:lstStyle/>
            <a:p>
              <a:endParaRPr lang="en-US" dirty="0">
                <a:solidFill>
                  <a:srgbClr val="FFFF00"/>
                </a:solidFill>
                <a:ea typeface="ＭＳ Ｐゴシック" charset="0"/>
              </a:endParaRPr>
            </a:p>
          </p:txBody>
        </p:sp>
        <p:sp>
          <p:nvSpPr>
            <p:cNvPr id="35" name="Freeform 34"/>
            <p:cNvSpPr>
              <a:spLocks/>
            </p:cNvSpPr>
            <p:nvPr/>
          </p:nvSpPr>
          <p:spPr bwMode="auto">
            <a:xfrm>
              <a:off x="5142" y="1033"/>
              <a:ext cx="45" cy="83"/>
            </a:xfrm>
            <a:custGeom>
              <a:avLst/>
              <a:gdLst>
                <a:gd name="T0" fmla="*/ 0 w 135"/>
                <a:gd name="T1" fmla="*/ 0 h 249"/>
                <a:gd name="T2" fmla="*/ 0 w 135"/>
                <a:gd name="T3" fmla="*/ 0 h 249"/>
                <a:gd name="T4" fmla="*/ 0 w 135"/>
                <a:gd name="T5" fmla="*/ 0 h 249"/>
                <a:gd name="T6" fmla="*/ 0 w 135"/>
                <a:gd name="T7" fmla="*/ 0 h 249"/>
                <a:gd name="T8" fmla="*/ 0 w 135"/>
                <a:gd name="T9" fmla="*/ 0 h 249"/>
                <a:gd name="T10" fmla="*/ 0 w 135"/>
                <a:gd name="T11" fmla="*/ 0 h 249"/>
                <a:gd name="T12" fmla="*/ 0 w 135"/>
                <a:gd name="T13" fmla="*/ 0 h 249"/>
                <a:gd name="T14" fmla="*/ 0 w 135"/>
                <a:gd name="T15" fmla="*/ 0 h 249"/>
                <a:gd name="T16" fmla="*/ 0 w 135"/>
                <a:gd name="T17" fmla="*/ 0 h 249"/>
                <a:gd name="T18" fmla="*/ 0 w 135"/>
                <a:gd name="T19" fmla="*/ 0 h 249"/>
                <a:gd name="T20" fmla="*/ 0 w 135"/>
                <a:gd name="T21" fmla="*/ 0 h 249"/>
                <a:gd name="T22" fmla="*/ 0 w 135"/>
                <a:gd name="T23" fmla="*/ 0 h 249"/>
                <a:gd name="T24" fmla="*/ 0 w 135"/>
                <a:gd name="T25" fmla="*/ 0 h 249"/>
                <a:gd name="T26" fmla="*/ 0 w 135"/>
                <a:gd name="T27" fmla="*/ 0 h 249"/>
                <a:gd name="T28" fmla="*/ 0 w 135"/>
                <a:gd name="T29" fmla="*/ 0 h 249"/>
                <a:gd name="T30" fmla="*/ 0 w 135"/>
                <a:gd name="T31" fmla="*/ 0 h 249"/>
                <a:gd name="T32" fmla="*/ 0 w 135"/>
                <a:gd name="T33" fmla="*/ 0 h 249"/>
                <a:gd name="T34" fmla="*/ 0 w 135"/>
                <a:gd name="T35" fmla="*/ 0 h 249"/>
                <a:gd name="T36" fmla="*/ 0 w 135"/>
                <a:gd name="T37" fmla="*/ 0 h 249"/>
                <a:gd name="T38" fmla="*/ 0 w 135"/>
                <a:gd name="T39" fmla="*/ 0 h 249"/>
                <a:gd name="T40" fmla="*/ 0 w 135"/>
                <a:gd name="T41" fmla="*/ 0 h 249"/>
                <a:gd name="T42" fmla="*/ 0 w 135"/>
                <a:gd name="T43" fmla="*/ 0 h 249"/>
                <a:gd name="T44" fmla="*/ 0 w 135"/>
                <a:gd name="T45" fmla="*/ 0 h 249"/>
                <a:gd name="T46" fmla="*/ 0 w 135"/>
                <a:gd name="T47" fmla="*/ 0 h 249"/>
                <a:gd name="T48" fmla="*/ 0 w 135"/>
                <a:gd name="T49" fmla="*/ 0 h 249"/>
                <a:gd name="T50" fmla="*/ 0 w 135"/>
                <a:gd name="T51" fmla="*/ 0 h 249"/>
                <a:gd name="T52" fmla="*/ 0 w 135"/>
                <a:gd name="T53" fmla="*/ 0 h 249"/>
                <a:gd name="T54" fmla="*/ 0 w 135"/>
                <a:gd name="T55" fmla="*/ 0 h 249"/>
                <a:gd name="T56" fmla="*/ 0 w 135"/>
                <a:gd name="T57" fmla="*/ 0 h 249"/>
                <a:gd name="T58" fmla="*/ 0 w 135"/>
                <a:gd name="T59" fmla="*/ 0 h 249"/>
                <a:gd name="T60" fmla="*/ 0 w 135"/>
                <a:gd name="T61" fmla="*/ 0 h 249"/>
                <a:gd name="T62" fmla="*/ 0 w 135"/>
                <a:gd name="T63" fmla="*/ 0 h 249"/>
                <a:gd name="T64" fmla="*/ 0 w 135"/>
                <a:gd name="T65" fmla="*/ 0 h 2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5"/>
                <a:gd name="T100" fmla="*/ 0 h 249"/>
                <a:gd name="T101" fmla="*/ 135 w 135"/>
                <a:gd name="T102" fmla="*/ 249 h 2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5" h="249">
                  <a:moveTo>
                    <a:pt x="135" y="125"/>
                  </a:moveTo>
                  <a:lnTo>
                    <a:pt x="134" y="151"/>
                  </a:lnTo>
                  <a:lnTo>
                    <a:pt x="129" y="173"/>
                  </a:lnTo>
                  <a:lnTo>
                    <a:pt x="123" y="194"/>
                  </a:lnTo>
                  <a:lnTo>
                    <a:pt x="116" y="213"/>
                  </a:lnTo>
                  <a:lnTo>
                    <a:pt x="105" y="228"/>
                  </a:lnTo>
                  <a:lnTo>
                    <a:pt x="95" y="239"/>
                  </a:lnTo>
                  <a:lnTo>
                    <a:pt x="82" y="246"/>
                  </a:lnTo>
                  <a:lnTo>
                    <a:pt x="68" y="249"/>
                  </a:lnTo>
                  <a:lnTo>
                    <a:pt x="55" y="246"/>
                  </a:lnTo>
                  <a:lnTo>
                    <a:pt x="41" y="239"/>
                  </a:lnTo>
                  <a:lnTo>
                    <a:pt x="30" y="228"/>
                  </a:lnTo>
                  <a:lnTo>
                    <a:pt x="21" y="213"/>
                  </a:lnTo>
                  <a:lnTo>
                    <a:pt x="12" y="194"/>
                  </a:lnTo>
                  <a:lnTo>
                    <a:pt x="6" y="173"/>
                  </a:lnTo>
                  <a:lnTo>
                    <a:pt x="1" y="151"/>
                  </a:lnTo>
                  <a:lnTo>
                    <a:pt x="0" y="125"/>
                  </a:lnTo>
                  <a:lnTo>
                    <a:pt x="1" y="100"/>
                  </a:lnTo>
                  <a:lnTo>
                    <a:pt x="6" y="76"/>
                  </a:lnTo>
                  <a:lnTo>
                    <a:pt x="12" y="55"/>
                  </a:lnTo>
                  <a:lnTo>
                    <a:pt x="21" y="37"/>
                  </a:lnTo>
                  <a:lnTo>
                    <a:pt x="30" y="21"/>
                  </a:lnTo>
                  <a:lnTo>
                    <a:pt x="41" y="10"/>
                  </a:lnTo>
                  <a:lnTo>
                    <a:pt x="55" y="3"/>
                  </a:lnTo>
                  <a:lnTo>
                    <a:pt x="68" y="0"/>
                  </a:lnTo>
                  <a:lnTo>
                    <a:pt x="82" y="3"/>
                  </a:lnTo>
                  <a:lnTo>
                    <a:pt x="95" y="10"/>
                  </a:lnTo>
                  <a:lnTo>
                    <a:pt x="105" y="21"/>
                  </a:lnTo>
                  <a:lnTo>
                    <a:pt x="116" y="37"/>
                  </a:lnTo>
                  <a:lnTo>
                    <a:pt x="123" y="55"/>
                  </a:lnTo>
                  <a:lnTo>
                    <a:pt x="129" y="76"/>
                  </a:lnTo>
                  <a:lnTo>
                    <a:pt x="134" y="100"/>
                  </a:lnTo>
                  <a:lnTo>
                    <a:pt x="135" y="125"/>
                  </a:lnTo>
                  <a:close/>
                </a:path>
              </a:pathLst>
            </a:custGeom>
            <a:solidFill>
              <a:srgbClr val="BFDDBF"/>
            </a:solidFill>
            <a:ln w="9525">
              <a:solidFill>
                <a:schemeClr val="bg2"/>
              </a:solidFill>
              <a:round/>
              <a:headEnd/>
              <a:tailEnd/>
            </a:ln>
          </p:spPr>
          <p:txBody>
            <a:bodyPr/>
            <a:lstStyle/>
            <a:p>
              <a:endParaRPr lang="en-US" dirty="0">
                <a:solidFill>
                  <a:srgbClr val="FFFF00"/>
                </a:solidFill>
                <a:ea typeface="ＭＳ Ｐゴシック" charset="0"/>
              </a:endParaRPr>
            </a:p>
          </p:txBody>
        </p:sp>
      </p:grpSp>
      <p:sp>
        <p:nvSpPr>
          <p:cNvPr id="38" name="Rectangle 2"/>
          <p:cNvSpPr txBox="1">
            <a:spLocks noChangeArrowheads="1"/>
          </p:cNvSpPr>
          <p:nvPr/>
        </p:nvSpPr>
        <p:spPr bwMode="auto">
          <a:xfrm>
            <a:off x="2374900" y="419102"/>
            <a:ext cx="469423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3200" b="1">
                <a:solidFill>
                  <a:schemeClr val="tx2"/>
                </a:solidFill>
                <a:latin typeface="Arial" panose="020B0604020202020204" pitchFamily="34" charset="0"/>
                <a:ea typeface="+mj-ea"/>
                <a:cs typeface="Arial" panose="020B0604020202020204" pitchFamily="34" charset="0"/>
              </a:defRPr>
            </a:lvl1pPr>
            <a:lvl2pPr algn="ctr">
              <a:defRPr sz="3200" b="1">
                <a:solidFill>
                  <a:srgbClr val="25437F"/>
                </a:solidFill>
              </a:defRPr>
            </a:lvl2pPr>
            <a:lvl3pPr algn="ctr">
              <a:defRPr sz="3200" b="1">
                <a:solidFill>
                  <a:srgbClr val="25437F"/>
                </a:solidFill>
              </a:defRPr>
            </a:lvl3pPr>
            <a:lvl4pPr algn="ctr">
              <a:defRPr sz="3200" b="1">
                <a:solidFill>
                  <a:srgbClr val="25437F"/>
                </a:solidFill>
              </a:defRPr>
            </a:lvl4pPr>
            <a:lvl5pPr algn="ctr">
              <a:defRPr sz="3200" b="1">
                <a:solidFill>
                  <a:srgbClr val="25437F"/>
                </a:solidFill>
              </a:defRPr>
            </a:lvl5pPr>
            <a:lvl6pPr marL="457200" algn="ctr" fontAlgn="base">
              <a:spcBef>
                <a:spcPct val="0"/>
              </a:spcBef>
              <a:spcAft>
                <a:spcPct val="0"/>
              </a:spcAft>
              <a:defRPr sz="3200" b="1">
                <a:solidFill>
                  <a:srgbClr val="25437F"/>
                </a:solidFill>
              </a:defRPr>
            </a:lvl6pPr>
            <a:lvl7pPr marL="914400" algn="ctr" fontAlgn="base">
              <a:spcBef>
                <a:spcPct val="0"/>
              </a:spcBef>
              <a:spcAft>
                <a:spcPct val="0"/>
              </a:spcAft>
              <a:defRPr sz="3200" b="1">
                <a:solidFill>
                  <a:srgbClr val="25437F"/>
                </a:solidFill>
              </a:defRPr>
            </a:lvl7pPr>
            <a:lvl8pPr marL="1371600" algn="ctr" fontAlgn="base">
              <a:spcBef>
                <a:spcPct val="0"/>
              </a:spcBef>
              <a:spcAft>
                <a:spcPct val="0"/>
              </a:spcAft>
              <a:defRPr sz="3200" b="1">
                <a:solidFill>
                  <a:srgbClr val="25437F"/>
                </a:solidFill>
              </a:defRPr>
            </a:lvl8pPr>
            <a:lvl9pPr marL="1828800" algn="ctr" fontAlgn="base">
              <a:spcBef>
                <a:spcPct val="0"/>
              </a:spcBef>
              <a:spcAft>
                <a:spcPct val="0"/>
              </a:spcAft>
              <a:defRPr sz="3200" b="1">
                <a:solidFill>
                  <a:srgbClr val="25437F"/>
                </a:solidFill>
              </a:defRPr>
            </a:lvl9pPr>
          </a:lstStyle>
          <a:p>
            <a:r>
              <a:rPr lang="en-US" dirty="0"/>
              <a:t>Road Map</a:t>
            </a:r>
          </a:p>
        </p:txBody>
      </p:sp>
      <p:sp>
        <p:nvSpPr>
          <p:cNvPr id="39" name="AutoShape 35"/>
          <p:cNvSpPr>
            <a:spLocks noChangeArrowheads="1"/>
          </p:cNvSpPr>
          <p:nvPr/>
        </p:nvSpPr>
        <p:spPr bwMode="auto">
          <a:xfrm>
            <a:off x="960292" y="2084003"/>
            <a:ext cx="6507308" cy="506797"/>
          </a:xfrm>
          <a:prstGeom prst="roundRect">
            <a:avLst>
              <a:gd name="adj" fmla="val 16667"/>
            </a:avLst>
          </a:prstGeom>
          <a:noFill/>
          <a:ln w="38100">
            <a:solidFill>
              <a:srgbClr val="808080"/>
            </a:solidFill>
            <a:round/>
            <a:headEnd/>
            <a:tailEnd/>
          </a:ln>
          <a:effectLst>
            <a:outerShdw blurRad="63500" dist="53882" dir="2700000" algn="ctr" rotWithShape="0">
              <a:srgbClr val="DDDDDD">
                <a:alpha val="74998"/>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00"/>
              </a:solidFill>
              <a:effectLst/>
              <a:uLnTx/>
              <a:uFillTx/>
              <a:ea typeface="ＭＳ Ｐゴシック" charset="-128"/>
              <a:cs typeface="ＭＳ Ｐゴシック" charset="-128"/>
            </a:endParaRPr>
          </a:p>
        </p:txBody>
      </p:sp>
      <p:sp>
        <p:nvSpPr>
          <p:cNvPr id="37" name="AutoShape 36"/>
          <p:cNvSpPr>
            <a:spLocks noChangeArrowheads="1"/>
          </p:cNvSpPr>
          <p:nvPr/>
        </p:nvSpPr>
        <p:spPr bwMode="auto">
          <a:xfrm>
            <a:off x="722745" y="2057400"/>
            <a:ext cx="496455" cy="493802"/>
          </a:xfrm>
          <a:prstGeom prst="rightArrow">
            <a:avLst>
              <a:gd name="adj1" fmla="val 50000"/>
              <a:gd name="adj2" fmla="val 51974"/>
            </a:avLst>
          </a:prstGeom>
          <a:solidFill>
            <a:srgbClr val="336699"/>
          </a:solidFill>
          <a:ln w="9525">
            <a:solidFill>
              <a:schemeClr val="bg1"/>
            </a:solidFill>
            <a:miter lim="800000"/>
            <a:headEnd/>
            <a:tailEnd/>
          </a:ln>
          <a:effectLst>
            <a:outerShdw blurRad="63500" dist="38099" dir="2700000" algn="ctr" rotWithShape="0">
              <a:schemeClr val="bg2">
                <a:alpha val="74997"/>
              </a:scheme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Tree>
    <p:extLst>
      <p:ext uri="{BB962C8B-B14F-4D97-AF65-F5344CB8AC3E}">
        <p14:creationId xmlns:p14="http://schemas.microsoft.com/office/powerpoint/2010/main" val="14960026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AutoShape 6"/>
          <p:cNvSpPr>
            <a:spLocks noChangeAspect="1" noChangeArrowheads="1" noTextEdit="1"/>
          </p:cNvSpPr>
          <p:nvPr/>
        </p:nvSpPr>
        <p:spPr bwMode="auto">
          <a:xfrm>
            <a:off x="838200" y="1676400"/>
            <a:ext cx="708660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FFFF00"/>
              </a:solidFill>
              <a:ea typeface="ＭＳ Ｐゴシック" charset="0"/>
            </a:endParaRPr>
          </a:p>
        </p:txBody>
      </p:sp>
      <p:pic>
        <p:nvPicPr>
          <p:cNvPr id="2765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752600"/>
            <a:ext cx="658495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5" name="Text Box 13"/>
          <p:cNvSpPr txBox="1">
            <a:spLocks noChangeArrowheads="1"/>
          </p:cNvSpPr>
          <p:nvPr/>
        </p:nvSpPr>
        <p:spPr bwMode="auto">
          <a:xfrm>
            <a:off x="7162801" y="6096001"/>
            <a:ext cx="1667444" cy="338554"/>
          </a:xfrm>
          <a:prstGeom prst="rect">
            <a:avLst/>
          </a:prstGeom>
          <a:solidFill>
            <a:srgbClr val="C0C0C0"/>
          </a:solidFill>
          <a:ln w="9525">
            <a:solidFill>
              <a:schemeClr val="tx1"/>
            </a:solidFill>
            <a:miter lim="800000"/>
            <a:headEnd/>
            <a:tailEnd/>
          </a:ln>
          <a:effectLst>
            <a:outerShdw blurRad="63500" dist="38099" dir="2700000" algn="ctr" rotWithShape="0">
              <a:schemeClr val="bg2">
                <a:alpha val="74997"/>
              </a:schemeClr>
            </a:outerShdw>
          </a:effectLst>
        </p:spPr>
        <p:txBody>
          <a:bodyPr wrap="none">
            <a:spAutoFit/>
          </a:bodyPr>
          <a:lstStyle/>
          <a:p>
            <a:pPr>
              <a:defRPr/>
            </a:pPr>
            <a:r>
              <a:rPr lang="en-US" sz="1600" dirty="0">
                <a:solidFill>
                  <a:srgbClr val="000000"/>
                </a:solidFill>
                <a:latin typeface="Arial" pitchFamily="34" charset="0"/>
                <a:ea typeface="ＭＳ Ｐゴシック" pitchFamily="34" charset="-128"/>
              </a:rPr>
              <a:t>Sale et al., 2008</a:t>
            </a:r>
          </a:p>
        </p:txBody>
      </p:sp>
      <p:sp>
        <p:nvSpPr>
          <p:cNvPr id="221190" name="Line 6"/>
          <p:cNvSpPr>
            <a:spLocks noChangeShapeType="1"/>
          </p:cNvSpPr>
          <p:nvPr/>
        </p:nvSpPr>
        <p:spPr bwMode="auto">
          <a:xfrm>
            <a:off x="520700" y="914400"/>
            <a:ext cx="8204200"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33" name="Rectangle 32"/>
          <p:cNvSpPr/>
          <p:nvPr/>
        </p:nvSpPr>
        <p:spPr bwMode="auto">
          <a:xfrm>
            <a:off x="490538" y="1143006"/>
            <a:ext cx="2181225" cy="427038"/>
          </a:xfrm>
          <a:prstGeom prst="rect">
            <a:avLst/>
          </a:prstGeom>
          <a:solidFill>
            <a:schemeClr val="bg2">
              <a:lumMod val="75000"/>
            </a:schemeClr>
          </a:solidFill>
          <a:ln w="9525" cap="flat" cmpd="sng" algn="ctr">
            <a:noFill/>
            <a:prstDash val="solid"/>
            <a:round/>
            <a:headEnd type="none" w="med" len="med"/>
            <a:tailEnd type="none" w="med" len="med"/>
          </a:ln>
          <a:effectLst/>
        </p:spPr>
        <p:txBody>
          <a:bodyPr/>
          <a:lstStyle/>
          <a:p>
            <a:pPr>
              <a:defRPr/>
            </a:pPr>
            <a:endParaRPr lang="en-US" dirty="0">
              <a:solidFill>
                <a:srgbClr val="FFFF00"/>
              </a:solidFill>
              <a:latin typeface="Arial" pitchFamily="-106" charset="0"/>
              <a:ea typeface="ＭＳ Ｐゴシック" pitchFamily="34" charset="-128"/>
            </a:endParaRPr>
          </a:p>
        </p:txBody>
      </p:sp>
      <p:sp>
        <p:nvSpPr>
          <p:cNvPr id="27655" name="TextBox 49"/>
          <p:cNvSpPr txBox="1">
            <a:spLocks noChangeArrowheads="1"/>
          </p:cNvSpPr>
          <p:nvPr/>
        </p:nvSpPr>
        <p:spPr bwMode="auto">
          <a:xfrm>
            <a:off x="504830" y="1138246"/>
            <a:ext cx="2330450" cy="47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US" b="1" dirty="0">
                <a:solidFill>
                  <a:srgbClr val="FFFFFF"/>
                </a:solidFill>
              </a:rPr>
              <a:t> Late Stage</a:t>
            </a:r>
          </a:p>
        </p:txBody>
      </p:sp>
      <p:sp>
        <p:nvSpPr>
          <p:cNvPr id="10"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29</a:t>
            </a:fld>
            <a:endParaRPr lang="en-US" sz="1400" dirty="0">
              <a:solidFill>
                <a:srgbClr val="808080"/>
              </a:solidFill>
              <a:latin typeface="Tahoma" pitchFamily="34" charset="0"/>
              <a:ea typeface="ＭＳ Ｐゴシック" charset="0"/>
            </a:endParaRPr>
          </a:p>
        </p:txBody>
      </p:sp>
      <p:sp>
        <p:nvSpPr>
          <p:cNvPr id="11" name="TextBox 4"/>
          <p:cNvSpPr txBox="1">
            <a:spLocks noChangeArrowheads="1"/>
          </p:cNvSpPr>
          <p:nvPr/>
        </p:nvSpPr>
        <p:spPr bwMode="auto">
          <a:xfrm>
            <a:off x="634999" y="342901"/>
            <a:ext cx="7908925" cy="5109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defTabSz="895350" eaLnBrk="1" hangingPunct="1">
              <a:lnSpc>
                <a:spcPct val="85000"/>
              </a:lnSpc>
              <a:tabLst>
                <a:tab pos="285750" algn="l"/>
              </a:tabLst>
              <a:defRPr sz="3200" b="1">
                <a:solidFill>
                  <a:srgbClr val="1557A7"/>
                </a:solidFill>
                <a:cs typeface="Arial" charset="0"/>
              </a:defRPr>
            </a:lvl1pPr>
            <a:lvl2pPr eaLnBrk="0" hangingPunct="0">
              <a:defRPr sz="4400">
                <a:latin typeface="Arial Narrow" pitchFamily="-106" charset="0"/>
                <a:ea typeface="ＭＳ Ｐゴシック" pitchFamily="-65" charset="-128"/>
                <a:cs typeface="ＭＳ Ｐゴシック" pitchFamily="-65" charset="-128"/>
              </a:defRPr>
            </a:lvl2pPr>
            <a:lvl3pPr eaLnBrk="0" hangingPunct="0">
              <a:defRPr sz="4400">
                <a:latin typeface="Arial Narrow" pitchFamily="-106" charset="0"/>
                <a:ea typeface="ＭＳ Ｐゴシック" pitchFamily="-65" charset="-128"/>
                <a:cs typeface="ＭＳ Ｐゴシック" pitchFamily="-65" charset="-128"/>
              </a:defRPr>
            </a:lvl3pPr>
            <a:lvl4pPr eaLnBrk="0" hangingPunct="0">
              <a:defRPr sz="4400">
                <a:latin typeface="Arial Narrow" pitchFamily="-106" charset="0"/>
                <a:ea typeface="ＭＳ Ｐゴシック" pitchFamily="-65" charset="-128"/>
                <a:cs typeface="ＭＳ Ｐゴシック" pitchFamily="-65" charset="-128"/>
              </a:defRPr>
            </a:lvl4pPr>
            <a:lvl5pPr eaLnBrk="0" hangingPunct="0">
              <a:defRPr sz="4400">
                <a:latin typeface="Arial Narrow" pitchFamily="-106" charset="0"/>
                <a:ea typeface="ＭＳ Ｐゴシック" pitchFamily="-65" charset="-128"/>
                <a:cs typeface="ＭＳ Ｐゴシック" pitchFamily="-65" charset="-128"/>
              </a:defRPr>
            </a:lvl5pPr>
            <a:lvl6pPr marL="457200" fontAlgn="base">
              <a:spcBef>
                <a:spcPct val="0"/>
              </a:spcBef>
              <a:spcAft>
                <a:spcPct val="0"/>
              </a:spcAft>
              <a:defRPr sz="4400">
                <a:latin typeface="Arial Narrow" pitchFamily="-106" charset="0"/>
              </a:defRPr>
            </a:lvl6pPr>
            <a:lvl7pPr marL="914400" fontAlgn="base">
              <a:spcBef>
                <a:spcPct val="0"/>
              </a:spcBef>
              <a:spcAft>
                <a:spcPct val="0"/>
              </a:spcAft>
              <a:defRPr sz="4400">
                <a:latin typeface="Arial Narrow" pitchFamily="-106" charset="0"/>
              </a:defRPr>
            </a:lvl7pPr>
            <a:lvl8pPr marL="1371600" fontAlgn="base">
              <a:spcBef>
                <a:spcPct val="0"/>
              </a:spcBef>
              <a:spcAft>
                <a:spcPct val="0"/>
              </a:spcAft>
              <a:defRPr sz="4400">
                <a:latin typeface="Arial Narrow" pitchFamily="-106" charset="0"/>
              </a:defRPr>
            </a:lvl8pPr>
            <a:lvl9pPr marL="1828800" fontAlgn="base">
              <a:spcBef>
                <a:spcPct val="0"/>
              </a:spcBef>
              <a:spcAft>
                <a:spcPct val="0"/>
              </a:spcAft>
              <a:defRPr sz="4400">
                <a:latin typeface="Arial Narrow" pitchFamily="-106" charset="0"/>
              </a:defRPr>
            </a:lvl9pPr>
          </a:lstStyle>
          <a:p>
            <a:r>
              <a:rPr lang="en-US" dirty="0">
                <a:ea typeface="ＭＳ Ｐゴシック" charset="0"/>
              </a:rPr>
              <a:t>Life Cycle of a Chlorinated Solvent Site</a:t>
            </a:r>
          </a:p>
        </p:txBody>
      </p:sp>
    </p:spTree>
    <p:extLst>
      <p:ext uri="{BB962C8B-B14F-4D97-AF65-F5344CB8AC3E}">
        <p14:creationId xmlns:p14="http://schemas.microsoft.com/office/powerpoint/2010/main" val="8014733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4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2438400"/>
            <a:ext cx="8556625" cy="42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3"/>
          <p:cNvSpPr>
            <a:spLocks noChangeArrowheads="1"/>
          </p:cNvSpPr>
          <p:nvPr/>
        </p:nvSpPr>
        <p:spPr bwMode="auto">
          <a:xfrm>
            <a:off x="4114800" y="4114800"/>
            <a:ext cx="1524000" cy="6096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2227" name="Rectangle 4"/>
          <p:cNvSpPr>
            <a:spLocks noChangeArrowheads="1"/>
          </p:cNvSpPr>
          <p:nvPr/>
        </p:nvSpPr>
        <p:spPr bwMode="auto">
          <a:xfrm>
            <a:off x="4114800" y="4876808"/>
            <a:ext cx="1524000" cy="6096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2228" name="Rectangle 5"/>
          <p:cNvSpPr>
            <a:spLocks noChangeArrowheads="1"/>
          </p:cNvSpPr>
          <p:nvPr/>
        </p:nvSpPr>
        <p:spPr bwMode="auto">
          <a:xfrm>
            <a:off x="4114800" y="3352800"/>
            <a:ext cx="1524000" cy="6096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2229" name="Rectangle 6"/>
          <p:cNvSpPr>
            <a:spLocks noChangeArrowheads="1"/>
          </p:cNvSpPr>
          <p:nvPr/>
        </p:nvSpPr>
        <p:spPr bwMode="auto">
          <a:xfrm>
            <a:off x="4114800" y="5638808"/>
            <a:ext cx="1524000" cy="6096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2230" name="Rectangle 7"/>
          <p:cNvSpPr>
            <a:spLocks noChangeArrowheads="1"/>
          </p:cNvSpPr>
          <p:nvPr/>
        </p:nvSpPr>
        <p:spPr bwMode="auto">
          <a:xfrm>
            <a:off x="2362200" y="5638808"/>
            <a:ext cx="1524000" cy="6096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2231" name="Rectangle 8"/>
          <p:cNvSpPr>
            <a:spLocks noChangeArrowheads="1"/>
          </p:cNvSpPr>
          <p:nvPr/>
        </p:nvSpPr>
        <p:spPr bwMode="auto">
          <a:xfrm>
            <a:off x="2362200" y="4876808"/>
            <a:ext cx="1524000" cy="6096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2232" name="Rectangle 9"/>
          <p:cNvSpPr>
            <a:spLocks noChangeArrowheads="1"/>
          </p:cNvSpPr>
          <p:nvPr/>
        </p:nvSpPr>
        <p:spPr bwMode="auto">
          <a:xfrm>
            <a:off x="2362200" y="4114800"/>
            <a:ext cx="1524000" cy="6096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2233" name="Rectangle 10"/>
          <p:cNvSpPr>
            <a:spLocks noChangeArrowheads="1"/>
          </p:cNvSpPr>
          <p:nvPr/>
        </p:nvSpPr>
        <p:spPr bwMode="auto">
          <a:xfrm>
            <a:off x="2362200" y="3352800"/>
            <a:ext cx="1524000" cy="6096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2234" name="Rectangle 11"/>
          <p:cNvSpPr>
            <a:spLocks noChangeArrowheads="1"/>
          </p:cNvSpPr>
          <p:nvPr/>
        </p:nvSpPr>
        <p:spPr bwMode="auto">
          <a:xfrm>
            <a:off x="5791200" y="4876808"/>
            <a:ext cx="1371600" cy="6096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2235" name="Rectangle 12"/>
          <p:cNvSpPr>
            <a:spLocks noChangeArrowheads="1"/>
          </p:cNvSpPr>
          <p:nvPr/>
        </p:nvSpPr>
        <p:spPr bwMode="auto">
          <a:xfrm>
            <a:off x="5791200" y="5638808"/>
            <a:ext cx="1371600" cy="609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2236" name="Rectangle 13"/>
          <p:cNvSpPr>
            <a:spLocks noChangeArrowheads="1"/>
          </p:cNvSpPr>
          <p:nvPr/>
        </p:nvSpPr>
        <p:spPr bwMode="auto">
          <a:xfrm>
            <a:off x="5791200" y="3352800"/>
            <a:ext cx="1371600" cy="609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2237" name="Rectangle 14"/>
          <p:cNvSpPr>
            <a:spLocks noChangeArrowheads="1"/>
          </p:cNvSpPr>
          <p:nvPr/>
        </p:nvSpPr>
        <p:spPr bwMode="auto">
          <a:xfrm>
            <a:off x="7315200" y="3352800"/>
            <a:ext cx="1371600" cy="609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2238" name="Rectangle 15"/>
          <p:cNvSpPr>
            <a:spLocks noChangeArrowheads="1"/>
          </p:cNvSpPr>
          <p:nvPr/>
        </p:nvSpPr>
        <p:spPr bwMode="auto">
          <a:xfrm>
            <a:off x="7315200" y="4876808"/>
            <a:ext cx="1371600" cy="609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2239" name="Rectangle 16"/>
          <p:cNvSpPr>
            <a:spLocks noChangeArrowheads="1"/>
          </p:cNvSpPr>
          <p:nvPr/>
        </p:nvSpPr>
        <p:spPr bwMode="auto">
          <a:xfrm>
            <a:off x="7315200" y="5638808"/>
            <a:ext cx="1371600" cy="609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grpSp>
        <p:nvGrpSpPr>
          <p:cNvPr id="52240" name="Group 250"/>
          <p:cNvGrpSpPr>
            <a:grpSpLocks/>
          </p:cNvGrpSpPr>
          <p:nvPr/>
        </p:nvGrpSpPr>
        <p:grpSpPr bwMode="auto">
          <a:xfrm>
            <a:off x="4876800" y="3657600"/>
            <a:ext cx="12700" cy="1479550"/>
            <a:chOff x="1242" y="2271"/>
            <a:chExt cx="7" cy="859"/>
          </a:xfrm>
        </p:grpSpPr>
        <p:sp>
          <p:nvSpPr>
            <p:cNvPr id="52273" name="Line 251"/>
            <p:cNvSpPr>
              <a:spLocks noChangeShapeType="1"/>
            </p:cNvSpPr>
            <p:nvPr/>
          </p:nvSpPr>
          <p:spPr bwMode="auto">
            <a:xfrm flipH="1" flipV="1">
              <a:off x="1242" y="2271"/>
              <a:ext cx="3" cy="413"/>
            </a:xfrm>
            <a:prstGeom prst="line">
              <a:avLst/>
            </a:prstGeom>
            <a:noFill/>
            <a:ln w="63500">
              <a:solidFill>
                <a:schemeClr val="accent2"/>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2274" name="Line 252"/>
            <p:cNvSpPr>
              <a:spLocks noChangeShapeType="1"/>
            </p:cNvSpPr>
            <p:nvPr/>
          </p:nvSpPr>
          <p:spPr bwMode="auto">
            <a:xfrm>
              <a:off x="1248" y="2688"/>
              <a:ext cx="1" cy="442"/>
            </a:xfrm>
            <a:prstGeom prst="line">
              <a:avLst/>
            </a:prstGeom>
            <a:noFill/>
            <a:ln w="63500">
              <a:solidFill>
                <a:schemeClr val="accent2"/>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grpSp>
      <p:sp>
        <p:nvSpPr>
          <p:cNvPr id="52241" name="Line 248"/>
          <p:cNvSpPr>
            <a:spLocks noChangeShapeType="1"/>
          </p:cNvSpPr>
          <p:nvPr/>
        </p:nvSpPr>
        <p:spPr bwMode="auto">
          <a:xfrm>
            <a:off x="5181604" y="5181600"/>
            <a:ext cx="1306513" cy="1588"/>
          </a:xfrm>
          <a:prstGeom prst="line">
            <a:avLst/>
          </a:prstGeom>
          <a:noFill/>
          <a:ln w="63500">
            <a:solidFill>
              <a:schemeClr val="accent2"/>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2242" name="Line 254"/>
          <p:cNvSpPr>
            <a:spLocks noChangeShapeType="1"/>
          </p:cNvSpPr>
          <p:nvPr/>
        </p:nvSpPr>
        <p:spPr bwMode="auto">
          <a:xfrm>
            <a:off x="3536950" y="3614746"/>
            <a:ext cx="857250" cy="1587"/>
          </a:xfrm>
          <a:prstGeom prst="line">
            <a:avLst/>
          </a:prstGeom>
          <a:noFill/>
          <a:ln w="63500">
            <a:solidFill>
              <a:schemeClr val="accent2"/>
            </a:solidFill>
            <a:round/>
            <a:headEnd type="triangle" w="med" len="med"/>
            <a:tailEnd type="oval"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2243" name="Line 254"/>
          <p:cNvSpPr>
            <a:spLocks noChangeShapeType="1"/>
          </p:cNvSpPr>
          <p:nvPr/>
        </p:nvSpPr>
        <p:spPr bwMode="auto">
          <a:xfrm>
            <a:off x="3505200" y="5181600"/>
            <a:ext cx="857250" cy="1588"/>
          </a:xfrm>
          <a:prstGeom prst="line">
            <a:avLst/>
          </a:prstGeom>
          <a:noFill/>
          <a:ln w="63500">
            <a:solidFill>
              <a:schemeClr val="accent2"/>
            </a:solidFill>
            <a:round/>
            <a:headEnd type="triangle" w="med" len="med"/>
            <a:tailEnd type="oval"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2244" name="Line 254"/>
          <p:cNvSpPr>
            <a:spLocks noChangeShapeType="1"/>
          </p:cNvSpPr>
          <p:nvPr/>
        </p:nvSpPr>
        <p:spPr bwMode="auto">
          <a:xfrm>
            <a:off x="3505200" y="4419600"/>
            <a:ext cx="857250" cy="1588"/>
          </a:xfrm>
          <a:prstGeom prst="line">
            <a:avLst/>
          </a:prstGeom>
          <a:noFill/>
          <a:ln w="63500">
            <a:solidFill>
              <a:schemeClr val="accent2"/>
            </a:solidFill>
            <a:round/>
            <a:headEnd type="triangle" w="med" len="med"/>
            <a:tailEnd type="oval"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2245" name="Line 257"/>
          <p:cNvSpPr>
            <a:spLocks noChangeShapeType="1"/>
          </p:cNvSpPr>
          <p:nvPr/>
        </p:nvSpPr>
        <p:spPr bwMode="auto">
          <a:xfrm rot="16200000">
            <a:off x="4483901" y="5650707"/>
            <a:ext cx="792163" cy="6350"/>
          </a:xfrm>
          <a:prstGeom prst="line">
            <a:avLst/>
          </a:prstGeom>
          <a:noFill/>
          <a:ln w="63500">
            <a:solidFill>
              <a:schemeClr val="accent2"/>
            </a:solidFill>
            <a:round/>
            <a:headEnd type="triangle" w="med" len="med"/>
            <a:tailEnd type="oval"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grpSp>
        <p:nvGrpSpPr>
          <p:cNvPr id="52246" name="Group 25"/>
          <p:cNvGrpSpPr>
            <a:grpSpLocks noChangeAspect="1"/>
          </p:cNvGrpSpPr>
          <p:nvPr/>
        </p:nvGrpSpPr>
        <p:grpSpPr bwMode="auto">
          <a:xfrm>
            <a:off x="228600" y="304800"/>
            <a:ext cx="2895600" cy="1785938"/>
            <a:chOff x="144" y="192"/>
            <a:chExt cx="1824" cy="1125"/>
          </a:xfrm>
        </p:grpSpPr>
        <p:sp>
          <p:nvSpPr>
            <p:cNvPr id="52266" name="AutoShape 26"/>
            <p:cNvSpPr>
              <a:spLocks noChangeAspect="1" noChangeArrowheads="1" noTextEdit="1"/>
            </p:cNvSpPr>
            <p:nvPr/>
          </p:nvSpPr>
          <p:spPr bwMode="auto">
            <a:xfrm>
              <a:off x="144" y="192"/>
              <a:ext cx="1824" cy="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FFFF00"/>
                </a:solidFill>
                <a:ea typeface="ＭＳ Ｐゴシック" charset="0"/>
              </a:endParaRPr>
            </a:p>
          </p:txBody>
        </p:sp>
        <p:pic>
          <p:nvPicPr>
            <p:cNvPr id="52267" name="Picture 27"/>
            <p:cNvPicPr>
              <a:picLocks noChangeAspect="1" noChangeArrowheads="1"/>
            </p:cNvPicPr>
            <p:nvPr/>
          </p:nvPicPr>
          <p:blipFill>
            <a:blip r:embed="rId3" cstate="print">
              <a:extLst>
                <a:ext uri="{28A0092B-C50C-407E-A947-70E740481C1C}">
                  <a14:useLocalDpi xmlns:a14="http://schemas.microsoft.com/office/drawing/2010/main" val="0"/>
                </a:ext>
              </a:extLst>
            </a:blip>
            <a:srcRect r="142"/>
            <a:stretch>
              <a:fillRect/>
            </a:stretch>
          </p:blipFill>
          <p:spPr bwMode="auto">
            <a:xfrm>
              <a:off x="395" y="227"/>
              <a:ext cx="1573" cy="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68" name="Rectangle 28"/>
            <p:cNvSpPr>
              <a:spLocks noChangeArrowheads="1"/>
            </p:cNvSpPr>
            <p:nvPr/>
          </p:nvSpPr>
          <p:spPr bwMode="auto">
            <a:xfrm>
              <a:off x="185" y="214"/>
              <a:ext cx="40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700" b="1" dirty="0">
                  <a:solidFill>
                    <a:srgbClr val="808080"/>
                  </a:solidFill>
                  <a:ea typeface="ＭＳ Ｐゴシック" charset="0"/>
                </a:rPr>
                <a:t>EARLY STAGE</a:t>
              </a:r>
              <a:endParaRPr lang="en-US" sz="4000" dirty="0">
                <a:solidFill>
                  <a:srgbClr val="FFFF66"/>
                </a:solidFill>
                <a:latin typeface="Arial Narrow" charset="0"/>
                <a:ea typeface="ＭＳ Ｐゴシック" charset="0"/>
              </a:endParaRPr>
            </a:p>
          </p:txBody>
        </p:sp>
        <p:sp>
          <p:nvSpPr>
            <p:cNvPr id="52269" name="Rectangle 29"/>
            <p:cNvSpPr>
              <a:spLocks noChangeArrowheads="1"/>
            </p:cNvSpPr>
            <p:nvPr/>
          </p:nvSpPr>
          <p:spPr bwMode="auto">
            <a:xfrm>
              <a:off x="151" y="199"/>
              <a:ext cx="484" cy="9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FFFF00"/>
                </a:solidFill>
                <a:ea typeface="ＭＳ Ｐゴシック" charset="0"/>
              </a:endParaRPr>
            </a:p>
          </p:txBody>
        </p:sp>
        <p:sp>
          <p:nvSpPr>
            <p:cNvPr id="52270" name="Rectangle 30"/>
            <p:cNvSpPr>
              <a:spLocks noChangeArrowheads="1"/>
            </p:cNvSpPr>
            <p:nvPr/>
          </p:nvSpPr>
          <p:spPr bwMode="auto">
            <a:xfrm>
              <a:off x="145" y="193"/>
              <a:ext cx="484" cy="9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FFFF00"/>
                </a:solidFill>
                <a:ea typeface="ＭＳ Ｐゴシック" charset="0"/>
              </a:endParaRPr>
            </a:p>
          </p:txBody>
        </p:sp>
        <p:sp>
          <p:nvSpPr>
            <p:cNvPr id="52271" name="Rectangle 31"/>
            <p:cNvSpPr>
              <a:spLocks noChangeArrowheads="1"/>
            </p:cNvSpPr>
            <p:nvPr/>
          </p:nvSpPr>
          <p:spPr bwMode="auto">
            <a:xfrm>
              <a:off x="145" y="193"/>
              <a:ext cx="484" cy="92"/>
            </a:xfrm>
            <a:prstGeom prst="rect">
              <a:avLst/>
            </a:prstGeom>
            <a:solidFill>
              <a:schemeClr val="bg1"/>
            </a:solidFill>
            <a:ln w="3175">
              <a:solidFill>
                <a:schemeClr val="bg1"/>
              </a:solidFill>
              <a:miter lim="800000"/>
              <a:headEnd/>
              <a:tailEnd/>
            </a:ln>
          </p:spPr>
          <p:txBody>
            <a:bodyPr/>
            <a:lstStyle/>
            <a:p>
              <a:endParaRPr lang="en-US" dirty="0">
                <a:solidFill>
                  <a:srgbClr val="FFFF00"/>
                </a:solidFill>
                <a:ea typeface="ＭＳ Ｐゴシック" charset="0"/>
              </a:endParaRPr>
            </a:p>
          </p:txBody>
        </p:sp>
        <p:sp>
          <p:nvSpPr>
            <p:cNvPr id="52272" name="Rectangle 32"/>
            <p:cNvSpPr>
              <a:spLocks noChangeArrowheads="1"/>
            </p:cNvSpPr>
            <p:nvPr/>
          </p:nvSpPr>
          <p:spPr bwMode="auto">
            <a:xfrm>
              <a:off x="377" y="208"/>
              <a:ext cx="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endParaRPr lang="en-US" sz="4000" dirty="0">
                <a:solidFill>
                  <a:srgbClr val="FFFF66"/>
                </a:solidFill>
                <a:latin typeface="Arial Narrow" charset="0"/>
                <a:ea typeface="ＭＳ Ｐゴシック" charset="0"/>
              </a:endParaRPr>
            </a:p>
          </p:txBody>
        </p:sp>
      </p:grpSp>
      <p:sp>
        <p:nvSpPr>
          <p:cNvPr id="22" name="Rectangle 21"/>
          <p:cNvSpPr>
            <a:spLocks noChangeArrowheads="1"/>
          </p:cNvSpPr>
          <p:nvPr/>
        </p:nvSpPr>
        <p:spPr bwMode="auto">
          <a:xfrm>
            <a:off x="3556004" y="857007"/>
            <a:ext cx="4976813" cy="1409700"/>
          </a:xfrm>
          <a:prstGeom prst="rect">
            <a:avLst/>
          </a:prstGeom>
          <a:solidFill>
            <a:srgbClr val="D9D9D9"/>
          </a:solidFill>
          <a:ln w="28575">
            <a:solidFill>
              <a:srgbClr val="3C8C93"/>
            </a:solidFill>
            <a:round/>
            <a:headEnd/>
            <a:tailEnd/>
          </a:ln>
          <a:effectLst>
            <a:outerShdw blurRad="63500" dist="38100" dir="2700000" algn="tl" rotWithShape="0">
              <a:srgbClr val="000000">
                <a:alpha val="39998"/>
              </a:srgbClr>
            </a:outerShdw>
          </a:effectLst>
        </p:spPr>
        <p:txBody>
          <a:bodyPr/>
          <a:lstStyle/>
          <a:p>
            <a:pPr>
              <a:defRPr/>
            </a:pPr>
            <a:endParaRPr lang="en-US" dirty="0">
              <a:solidFill>
                <a:srgbClr val="FFFF00"/>
              </a:solidFill>
              <a:latin typeface="Arial" pitchFamily="-112" charset="0"/>
              <a:ea typeface="ＭＳ Ｐゴシック" charset="-128"/>
              <a:cs typeface="ＭＳ Ｐゴシック" charset="-128"/>
            </a:endParaRPr>
          </a:p>
        </p:txBody>
      </p:sp>
      <p:sp>
        <p:nvSpPr>
          <p:cNvPr id="52248" name="Text Box 38"/>
          <p:cNvSpPr txBox="1">
            <a:spLocks noChangeArrowheads="1"/>
          </p:cNvSpPr>
          <p:nvPr/>
        </p:nvSpPr>
        <p:spPr bwMode="auto">
          <a:xfrm>
            <a:off x="3517900" y="193438"/>
            <a:ext cx="3276600" cy="5109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defTabSz="895350" eaLnBrk="1" hangingPunct="1">
              <a:lnSpc>
                <a:spcPct val="85000"/>
              </a:lnSpc>
              <a:tabLst>
                <a:tab pos="285750" algn="l"/>
              </a:tabLst>
              <a:defRPr sz="3200" b="1">
                <a:solidFill>
                  <a:srgbClr val="1557A7"/>
                </a:solidFill>
                <a:cs typeface="Arial" charset="0"/>
              </a:defRPr>
            </a:lvl1pPr>
            <a:lvl2pPr eaLnBrk="0" hangingPunct="0">
              <a:defRPr sz="4400">
                <a:latin typeface="Arial Narrow" pitchFamily="-106" charset="0"/>
                <a:ea typeface="ＭＳ Ｐゴシック" pitchFamily="-65" charset="-128"/>
                <a:cs typeface="ＭＳ Ｐゴシック" pitchFamily="-65" charset="-128"/>
              </a:defRPr>
            </a:lvl2pPr>
            <a:lvl3pPr eaLnBrk="0" hangingPunct="0">
              <a:defRPr sz="4400">
                <a:latin typeface="Arial Narrow" pitchFamily="-106" charset="0"/>
                <a:ea typeface="ＭＳ Ｐゴシック" pitchFamily="-65" charset="-128"/>
                <a:cs typeface="ＭＳ Ｐゴシック" pitchFamily="-65" charset="-128"/>
              </a:defRPr>
            </a:lvl3pPr>
            <a:lvl4pPr eaLnBrk="0" hangingPunct="0">
              <a:defRPr sz="4400">
                <a:latin typeface="Arial Narrow" pitchFamily="-106" charset="0"/>
                <a:ea typeface="ＭＳ Ｐゴシック" pitchFamily="-65" charset="-128"/>
                <a:cs typeface="ＭＳ Ｐゴシック" pitchFamily="-65" charset="-128"/>
              </a:defRPr>
            </a:lvl4pPr>
            <a:lvl5pPr eaLnBrk="0" hangingPunct="0">
              <a:defRPr sz="4400">
                <a:latin typeface="Arial Narrow" pitchFamily="-106" charset="0"/>
                <a:ea typeface="ＭＳ Ｐゴシック" pitchFamily="-65" charset="-128"/>
                <a:cs typeface="ＭＳ Ｐゴシック" pitchFamily="-65" charset="-128"/>
              </a:defRPr>
            </a:lvl5pPr>
            <a:lvl6pPr marL="457200" fontAlgn="base">
              <a:spcBef>
                <a:spcPct val="0"/>
              </a:spcBef>
              <a:spcAft>
                <a:spcPct val="0"/>
              </a:spcAft>
              <a:defRPr sz="4400">
                <a:latin typeface="Arial Narrow" pitchFamily="-106" charset="0"/>
              </a:defRPr>
            </a:lvl6pPr>
            <a:lvl7pPr marL="914400" fontAlgn="base">
              <a:spcBef>
                <a:spcPct val="0"/>
              </a:spcBef>
              <a:spcAft>
                <a:spcPct val="0"/>
              </a:spcAft>
              <a:defRPr sz="4400">
                <a:latin typeface="Arial Narrow" pitchFamily="-106" charset="0"/>
              </a:defRPr>
            </a:lvl7pPr>
            <a:lvl8pPr marL="1371600" fontAlgn="base">
              <a:spcBef>
                <a:spcPct val="0"/>
              </a:spcBef>
              <a:spcAft>
                <a:spcPct val="0"/>
              </a:spcAft>
              <a:defRPr sz="4400">
                <a:latin typeface="Arial Narrow" pitchFamily="-106" charset="0"/>
              </a:defRPr>
            </a:lvl8pPr>
            <a:lvl9pPr marL="1828800" fontAlgn="base">
              <a:spcBef>
                <a:spcPct val="0"/>
              </a:spcBef>
              <a:spcAft>
                <a:spcPct val="0"/>
              </a:spcAft>
              <a:defRPr sz="4400">
                <a:latin typeface="Arial Narrow" pitchFamily="-106" charset="0"/>
              </a:defRPr>
            </a:lvl9pPr>
          </a:lstStyle>
          <a:p>
            <a:r>
              <a:rPr lang="en-US" dirty="0">
                <a:ea typeface="ＭＳ Ｐゴシック" charset="0"/>
              </a:rPr>
              <a:t>Early Stage</a:t>
            </a:r>
          </a:p>
        </p:txBody>
      </p:sp>
      <p:grpSp>
        <p:nvGrpSpPr>
          <p:cNvPr id="52249" name="Group 35"/>
          <p:cNvGrpSpPr>
            <a:grpSpLocks/>
          </p:cNvGrpSpPr>
          <p:nvPr/>
        </p:nvGrpSpPr>
        <p:grpSpPr bwMode="auto">
          <a:xfrm>
            <a:off x="4521200" y="968148"/>
            <a:ext cx="3124200" cy="1208088"/>
            <a:chOff x="2880" y="768"/>
            <a:chExt cx="1968" cy="761"/>
          </a:xfrm>
        </p:grpSpPr>
        <p:sp>
          <p:nvSpPr>
            <p:cNvPr id="37913" name="Rectangle 25"/>
            <p:cNvSpPr>
              <a:spLocks noChangeArrowheads="1"/>
            </p:cNvSpPr>
            <p:nvPr/>
          </p:nvSpPr>
          <p:spPr bwMode="auto">
            <a:xfrm>
              <a:off x="2880" y="1008"/>
              <a:ext cx="1968" cy="519"/>
            </a:xfrm>
            <a:prstGeom prst="rect">
              <a:avLst/>
            </a:prstGeom>
            <a:solidFill>
              <a:schemeClr val="bg1"/>
            </a:solidFill>
            <a:ln w="9525">
              <a:solidFill>
                <a:schemeClr val="tx1"/>
              </a:solidFill>
              <a:miter lim="800000"/>
              <a:headEnd/>
              <a:tailEnd/>
            </a:ln>
            <a:effectLst>
              <a:outerShdw blurRad="63500" dist="38099" dir="2700000" algn="ctr" rotWithShape="0">
                <a:schemeClr val="bg2">
                  <a:alpha val="74997"/>
                </a:schemeClr>
              </a:outerShdw>
            </a:effectLst>
          </p:spPr>
          <p:txBody>
            <a:bodyPr wrap="none" anchor="ctr"/>
            <a:lstStyle/>
            <a:p>
              <a:pPr>
                <a:defRPr/>
              </a:pPr>
              <a:endParaRPr lang="en-US" dirty="0">
                <a:solidFill>
                  <a:srgbClr val="000000"/>
                </a:solidFill>
                <a:latin typeface="Arial" pitchFamily="34" charset="0"/>
                <a:ea typeface="ＭＳ Ｐゴシック" pitchFamily="34" charset="-128"/>
              </a:endParaRPr>
            </a:p>
          </p:txBody>
        </p:sp>
        <p:sp>
          <p:nvSpPr>
            <p:cNvPr id="52253" name="Rectangle 26"/>
            <p:cNvSpPr>
              <a:spLocks noChangeArrowheads="1"/>
            </p:cNvSpPr>
            <p:nvPr/>
          </p:nvSpPr>
          <p:spPr bwMode="auto">
            <a:xfrm>
              <a:off x="3198" y="1109"/>
              <a:ext cx="144" cy="122"/>
            </a:xfrm>
            <a:prstGeom prst="rect">
              <a:avLst/>
            </a:prstGeom>
            <a:solidFill>
              <a:srgbClr val="FF0000"/>
            </a:solidFill>
            <a:ln w="9525">
              <a:solidFill>
                <a:schemeClr val="tx1"/>
              </a:solidFill>
              <a:miter lim="800000"/>
              <a:headEnd/>
              <a:tailEnd/>
            </a:ln>
          </p:spPr>
          <p:txBody>
            <a:bodyPr wrap="none" anchor="ctr"/>
            <a:lstStyle/>
            <a:p>
              <a:endParaRPr lang="en-US" dirty="0">
                <a:solidFill>
                  <a:srgbClr val="FFFF00"/>
                </a:solidFill>
                <a:ea typeface="ＭＳ Ｐゴシック" charset="0"/>
              </a:endParaRPr>
            </a:p>
          </p:txBody>
        </p:sp>
        <p:sp>
          <p:nvSpPr>
            <p:cNvPr id="52254" name="Rectangle 27"/>
            <p:cNvSpPr>
              <a:spLocks noChangeArrowheads="1"/>
            </p:cNvSpPr>
            <p:nvPr/>
          </p:nvSpPr>
          <p:spPr bwMode="auto">
            <a:xfrm>
              <a:off x="3629" y="1109"/>
              <a:ext cx="143" cy="122"/>
            </a:xfrm>
            <a:prstGeom prst="rect">
              <a:avLst/>
            </a:prstGeom>
            <a:solidFill>
              <a:srgbClr val="FF6600"/>
            </a:solidFill>
            <a:ln w="9525">
              <a:solidFill>
                <a:schemeClr val="tx1"/>
              </a:solidFill>
              <a:miter lim="800000"/>
              <a:headEnd/>
              <a:tailEnd/>
            </a:ln>
          </p:spPr>
          <p:txBody>
            <a:bodyPr wrap="none" anchor="ctr"/>
            <a:lstStyle/>
            <a:p>
              <a:endParaRPr lang="en-US" dirty="0">
                <a:solidFill>
                  <a:srgbClr val="FFFF00"/>
                </a:solidFill>
                <a:ea typeface="ＭＳ Ｐゴシック" charset="0"/>
              </a:endParaRPr>
            </a:p>
          </p:txBody>
        </p:sp>
        <p:sp>
          <p:nvSpPr>
            <p:cNvPr id="52255" name="Rectangle 28"/>
            <p:cNvSpPr>
              <a:spLocks noChangeArrowheads="1"/>
            </p:cNvSpPr>
            <p:nvPr/>
          </p:nvSpPr>
          <p:spPr bwMode="auto">
            <a:xfrm>
              <a:off x="4059" y="1109"/>
              <a:ext cx="143" cy="122"/>
            </a:xfrm>
            <a:prstGeom prst="rect">
              <a:avLst/>
            </a:prstGeom>
            <a:solidFill>
              <a:srgbClr val="FFFF99"/>
            </a:solidFill>
            <a:ln w="9525">
              <a:solidFill>
                <a:schemeClr val="tx1"/>
              </a:solidFill>
              <a:miter lim="800000"/>
              <a:headEnd/>
              <a:tailEnd/>
            </a:ln>
          </p:spPr>
          <p:txBody>
            <a:bodyPr wrap="none" anchor="ctr"/>
            <a:lstStyle/>
            <a:p>
              <a:endParaRPr lang="en-US" dirty="0">
                <a:solidFill>
                  <a:srgbClr val="FFFF00"/>
                </a:solidFill>
                <a:ea typeface="ＭＳ Ｐゴシック" charset="0"/>
              </a:endParaRPr>
            </a:p>
          </p:txBody>
        </p:sp>
        <p:sp>
          <p:nvSpPr>
            <p:cNvPr id="52256" name="Rectangle 29"/>
            <p:cNvSpPr>
              <a:spLocks noChangeArrowheads="1"/>
            </p:cNvSpPr>
            <p:nvPr/>
          </p:nvSpPr>
          <p:spPr bwMode="auto">
            <a:xfrm>
              <a:off x="4489" y="1109"/>
              <a:ext cx="144" cy="122"/>
            </a:xfrm>
            <a:prstGeom prst="rect">
              <a:avLst/>
            </a:prstGeom>
            <a:solidFill>
              <a:srgbClr val="00FF00"/>
            </a:solidFill>
            <a:ln w="9525">
              <a:solidFill>
                <a:schemeClr val="tx1"/>
              </a:solidFill>
              <a:miter lim="800000"/>
              <a:headEnd/>
              <a:tailEnd/>
            </a:ln>
          </p:spPr>
          <p:txBody>
            <a:bodyPr wrap="none" anchor="ctr"/>
            <a:lstStyle/>
            <a:p>
              <a:endParaRPr lang="en-US" dirty="0">
                <a:solidFill>
                  <a:srgbClr val="FFFF00"/>
                </a:solidFill>
                <a:ea typeface="ＭＳ Ｐゴシック" charset="0"/>
              </a:endParaRPr>
            </a:p>
          </p:txBody>
        </p:sp>
        <p:sp>
          <p:nvSpPr>
            <p:cNvPr id="52257" name="Text Box 30"/>
            <p:cNvSpPr txBox="1">
              <a:spLocks noChangeArrowheads="1"/>
            </p:cNvSpPr>
            <p:nvPr/>
          </p:nvSpPr>
          <p:spPr bwMode="auto">
            <a:xfrm>
              <a:off x="4440" y="1296"/>
              <a:ext cx="24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US" sz="1800" dirty="0">
                  <a:solidFill>
                    <a:srgbClr val="000000"/>
                  </a:solidFill>
                  <a:latin typeface="Arial Narrow" charset="0"/>
                </a:rPr>
                <a:t>1s</a:t>
              </a:r>
            </a:p>
          </p:txBody>
        </p:sp>
        <p:sp>
          <p:nvSpPr>
            <p:cNvPr id="52258" name="Text Box 31"/>
            <p:cNvSpPr txBox="1">
              <a:spLocks noChangeArrowheads="1"/>
            </p:cNvSpPr>
            <p:nvPr/>
          </p:nvSpPr>
          <p:spPr bwMode="auto">
            <a:xfrm>
              <a:off x="3991" y="1296"/>
              <a:ext cx="30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US" sz="1800" dirty="0">
                  <a:solidFill>
                    <a:srgbClr val="000000"/>
                  </a:solidFill>
                  <a:latin typeface="Arial Narrow" charset="0"/>
                </a:rPr>
                <a:t>10s</a:t>
              </a:r>
            </a:p>
          </p:txBody>
        </p:sp>
        <p:sp>
          <p:nvSpPr>
            <p:cNvPr id="52259" name="Text Box 32"/>
            <p:cNvSpPr txBox="1">
              <a:spLocks noChangeArrowheads="1"/>
            </p:cNvSpPr>
            <p:nvPr/>
          </p:nvSpPr>
          <p:spPr bwMode="auto">
            <a:xfrm>
              <a:off x="3552" y="1296"/>
              <a:ext cx="37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US" sz="1800" dirty="0">
                  <a:solidFill>
                    <a:srgbClr val="000000"/>
                  </a:solidFill>
                  <a:latin typeface="Arial Narrow" charset="0"/>
                </a:rPr>
                <a:t>100s</a:t>
              </a:r>
            </a:p>
          </p:txBody>
        </p:sp>
        <p:sp>
          <p:nvSpPr>
            <p:cNvPr id="52260" name="Text Box 33"/>
            <p:cNvSpPr txBox="1">
              <a:spLocks noChangeArrowheads="1"/>
            </p:cNvSpPr>
            <p:nvPr/>
          </p:nvSpPr>
          <p:spPr bwMode="auto">
            <a:xfrm>
              <a:off x="2969" y="1296"/>
              <a:ext cx="54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US" sz="1800" dirty="0">
                  <a:solidFill>
                    <a:srgbClr val="000000"/>
                  </a:solidFill>
                  <a:latin typeface="Arial Narrow" charset="0"/>
                </a:rPr>
                <a:t>&gt;1,000s</a:t>
              </a:r>
            </a:p>
          </p:txBody>
        </p:sp>
        <p:sp>
          <p:nvSpPr>
            <p:cNvPr id="52261" name="Line 34"/>
            <p:cNvSpPr>
              <a:spLocks noChangeShapeType="1"/>
            </p:cNvSpPr>
            <p:nvPr/>
          </p:nvSpPr>
          <p:spPr bwMode="auto">
            <a:xfrm>
              <a:off x="3378" y="1170"/>
              <a:ext cx="21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2262" name="Line 35"/>
            <p:cNvSpPr>
              <a:spLocks noChangeShapeType="1"/>
            </p:cNvSpPr>
            <p:nvPr/>
          </p:nvSpPr>
          <p:spPr bwMode="auto">
            <a:xfrm>
              <a:off x="3808" y="1170"/>
              <a:ext cx="21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2263" name="Line 36"/>
            <p:cNvSpPr>
              <a:spLocks noChangeShapeType="1"/>
            </p:cNvSpPr>
            <p:nvPr/>
          </p:nvSpPr>
          <p:spPr bwMode="auto">
            <a:xfrm>
              <a:off x="3808" y="1170"/>
              <a:ext cx="21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2264" name="Line 37"/>
            <p:cNvSpPr>
              <a:spLocks noChangeShapeType="1"/>
            </p:cNvSpPr>
            <p:nvPr/>
          </p:nvSpPr>
          <p:spPr bwMode="auto">
            <a:xfrm>
              <a:off x="4202" y="1170"/>
              <a:ext cx="21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2265" name="Text Box 39"/>
            <p:cNvSpPr txBox="1">
              <a:spLocks noChangeArrowheads="1"/>
            </p:cNvSpPr>
            <p:nvPr/>
          </p:nvSpPr>
          <p:spPr bwMode="auto">
            <a:xfrm>
              <a:off x="2918" y="768"/>
              <a:ext cx="173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algn="ctr" eaLnBrk="1" hangingPunct="1"/>
              <a:r>
                <a:rPr lang="en-US" sz="1800" b="1" dirty="0">
                  <a:solidFill>
                    <a:srgbClr val="000000"/>
                  </a:solidFill>
                  <a:latin typeface="Arial Narrow" charset="0"/>
                </a:rPr>
                <a:t>GW. or equivalent GW. conc.</a:t>
              </a:r>
            </a:p>
          </p:txBody>
        </p:sp>
      </p:grpSp>
      <p:sp>
        <p:nvSpPr>
          <p:cNvPr id="251954" name="Line 50"/>
          <p:cNvSpPr>
            <a:spLocks noChangeShapeType="1"/>
          </p:cNvSpPr>
          <p:nvPr/>
        </p:nvSpPr>
        <p:spPr bwMode="auto">
          <a:xfrm>
            <a:off x="3568700" y="866532"/>
            <a:ext cx="4965700"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52"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30</a:t>
            </a:fld>
            <a:endParaRPr lang="en-US" sz="1400" dirty="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353161412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4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2438400"/>
            <a:ext cx="8556625" cy="42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Rectangle 3"/>
          <p:cNvSpPr>
            <a:spLocks noChangeArrowheads="1"/>
          </p:cNvSpPr>
          <p:nvPr/>
        </p:nvSpPr>
        <p:spPr bwMode="auto">
          <a:xfrm>
            <a:off x="4114800" y="4114800"/>
            <a:ext cx="1524000" cy="6096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3251" name="Rectangle 4"/>
          <p:cNvSpPr>
            <a:spLocks noChangeArrowheads="1"/>
          </p:cNvSpPr>
          <p:nvPr/>
        </p:nvSpPr>
        <p:spPr bwMode="auto">
          <a:xfrm>
            <a:off x="4114800" y="4876808"/>
            <a:ext cx="1524000" cy="6096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3252" name="Rectangle 5"/>
          <p:cNvSpPr>
            <a:spLocks noChangeArrowheads="1"/>
          </p:cNvSpPr>
          <p:nvPr/>
        </p:nvSpPr>
        <p:spPr bwMode="auto">
          <a:xfrm>
            <a:off x="4114800" y="3352800"/>
            <a:ext cx="1524000" cy="6096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3253" name="Rectangle 6"/>
          <p:cNvSpPr>
            <a:spLocks noChangeArrowheads="1"/>
          </p:cNvSpPr>
          <p:nvPr/>
        </p:nvSpPr>
        <p:spPr bwMode="auto">
          <a:xfrm>
            <a:off x="4114800" y="5638808"/>
            <a:ext cx="1524000" cy="6096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3254" name="Rectangle 7"/>
          <p:cNvSpPr>
            <a:spLocks noChangeArrowheads="1"/>
          </p:cNvSpPr>
          <p:nvPr/>
        </p:nvSpPr>
        <p:spPr bwMode="auto">
          <a:xfrm>
            <a:off x="2362200" y="5638808"/>
            <a:ext cx="1524000" cy="6096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3255" name="Rectangle 8"/>
          <p:cNvSpPr>
            <a:spLocks noChangeArrowheads="1"/>
          </p:cNvSpPr>
          <p:nvPr/>
        </p:nvSpPr>
        <p:spPr bwMode="auto">
          <a:xfrm>
            <a:off x="2362200" y="4876808"/>
            <a:ext cx="1524000" cy="6096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3256" name="Rectangle 9"/>
          <p:cNvSpPr>
            <a:spLocks noChangeArrowheads="1"/>
          </p:cNvSpPr>
          <p:nvPr/>
        </p:nvSpPr>
        <p:spPr bwMode="auto">
          <a:xfrm>
            <a:off x="2362200" y="4114800"/>
            <a:ext cx="1524000" cy="6096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3257" name="Rectangle 10"/>
          <p:cNvSpPr>
            <a:spLocks noChangeArrowheads="1"/>
          </p:cNvSpPr>
          <p:nvPr/>
        </p:nvSpPr>
        <p:spPr bwMode="auto">
          <a:xfrm>
            <a:off x="2362200" y="3352800"/>
            <a:ext cx="1524000" cy="6096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3258" name="Rectangle 11"/>
          <p:cNvSpPr>
            <a:spLocks noChangeArrowheads="1"/>
          </p:cNvSpPr>
          <p:nvPr/>
        </p:nvSpPr>
        <p:spPr bwMode="auto">
          <a:xfrm>
            <a:off x="5791200" y="4876808"/>
            <a:ext cx="1371600" cy="6096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3259" name="Rectangle 12"/>
          <p:cNvSpPr>
            <a:spLocks noChangeArrowheads="1"/>
          </p:cNvSpPr>
          <p:nvPr/>
        </p:nvSpPr>
        <p:spPr bwMode="auto">
          <a:xfrm>
            <a:off x="5791200" y="5638808"/>
            <a:ext cx="1371600" cy="6096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3260" name="Rectangle 13"/>
          <p:cNvSpPr>
            <a:spLocks noChangeArrowheads="1"/>
          </p:cNvSpPr>
          <p:nvPr/>
        </p:nvSpPr>
        <p:spPr bwMode="auto">
          <a:xfrm>
            <a:off x="5791200" y="3352800"/>
            <a:ext cx="1371600" cy="6096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3261" name="Rectangle 14"/>
          <p:cNvSpPr>
            <a:spLocks noChangeArrowheads="1"/>
          </p:cNvSpPr>
          <p:nvPr/>
        </p:nvSpPr>
        <p:spPr bwMode="auto">
          <a:xfrm>
            <a:off x="7315200" y="3352800"/>
            <a:ext cx="1371600" cy="6096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3262" name="Rectangle 15"/>
          <p:cNvSpPr>
            <a:spLocks noChangeArrowheads="1"/>
          </p:cNvSpPr>
          <p:nvPr/>
        </p:nvSpPr>
        <p:spPr bwMode="auto">
          <a:xfrm>
            <a:off x="7315200" y="4876808"/>
            <a:ext cx="1371600" cy="6096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3263" name="Rectangle 16"/>
          <p:cNvSpPr>
            <a:spLocks noChangeArrowheads="1"/>
          </p:cNvSpPr>
          <p:nvPr/>
        </p:nvSpPr>
        <p:spPr bwMode="auto">
          <a:xfrm>
            <a:off x="7315200" y="5638808"/>
            <a:ext cx="1371600" cy="6096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3264" name="Line 248"/>
          <p:cNvSpPr>
            <a:spLocks noChangeShapeType="1"/>
          </p:cNvSpPr>
          <p:nvPr/>
        </p:nvSpPr>
        <p:spPr bwMode="auto">
          <a:xfrm>
            <a:off x="5181604" y="5181600"/>
            <a:ext cx="1306513" cy="1588"/>
          </a:xfrm>
          <a:prstGeom prst="line">
            <a:avLst/>
          </a:prstGeom>
          <a:noFill/>
          <a:ln w="63500">
            <a:solidFill>
              <a:schemeClr val="accent2"/>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grpSp>
        <p:nvGrpSpPr>
          <p:cNvPr id="53265" name="Group 250"/>
          <p:cNvGrpSpPr>
            <a:grpSpLocks/>
          </p:cNvGrpSpPr>
          <p:nvPr/>
        </p:nvGrpSpPr>
        <p:grpSpPr bwMode="auto">
          <a:xfrm>
            <a:off x="2906713" y="3657600"/>
            <a:ext cx="12700" cy="1479550"/>
            <a:chOff x="1242" y="2271"/>
            <a:chExt cx="7" cy="859"/>
          </a:xfrm>
        </p:grpSpPr>
        <p:sp>
          <p:nvSpPr>
            <p:cNvPr id="53310" name="Line 251"/>
            <p:cNvSpPr>
              <a:spLocks noChangeShapeType="1"/>
            </p:cNvSpPr>
            <p:nvPr/>
          </p:nvSpPr>
          <p:spPr bwMode="auto">
            <a:xfrm flipH="1" flipV="1">
              <a:off x="1242" y="2271"/>
              <a:ext cx="3" cy="413"/>
            </a:xfrm>
            <a:prstGeom prst="line">
              <a:avLst/>
            </a:prstGeom>
            <a:noFill/>
            <a:ln w="63500">
              <a:solidFill>
                <a:schemeClr val="accent2"/>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3311" name="Line 252"/>
            <p:cNvSpPr>
              <a:spLocks noChangeShapeType="1"/>
            </p:cNvSpPr>
            <p:nvPr/>
          </p:nvSpPr>
          <p:spPr bwMode="auto">
            <a:xfrm>
              <a:off x="1248" y="2688"/>
              <a:ext cx="1" cy="442"/>
            </a:xfrm>
            <a:prstGeom prst="line">
              <a:avLst/>
            </a:prstGeom>
            <a:noFill/>
            <a:ln w="63500">
              <a:solidFill>
                <a:schemeClr val="accent2"/>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grpSp>
      <p:sp>
        <p:nvSpPr>
          <p:cNvPr id="53266" name="Line 255"/>
          <p:cNvSpPr>
            <a:spLocks noChangeShapeType="1"/>
          </p:cNvSpPr>
          <p:nvPr/>
        </p:nvSpPr>
        <p:spPr bwMode="auto">
          <a:xfrm>
            <a:off x="6934201" y="5105400"/>
            <a:ext cx="865188" cy="1588"/>
          </a:xfrm>
          <a:prstGeom prst="line">
            <a:avLst/>
          </a:prstGeom>
          <a:noFill/>
          <a:ln w="63500">
            <a:solidFill>
              <a:schemeClr val="accent2"/>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3267" name="Line 256"/>
          <p:cNvSpPr>
            <a:spLocks noChangeShapeType="1"/>
          </p:cNvSpPr>
          <p:nvPr/>
        </p:nvSpPr>
        <p:spPr bwMode="auto">
          <a:xfrm rot="5400000" flipH="1">
            <a:off x="2361406" y="4496594"/>
            <a:ext cx="1679575" cy="1588"/>
          </a:xfrm>
          <a:prstGeom prst="line">
            <a:avLst/>
          </a:prstGeom>
          <a:noFill/>
          <a:ln w="635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3268" name="Line 257"/>
          <p:cNvSpPr>
            <a:spLocks noChangeShapeType="1"/>
          </p:cNvSpPr>
          <p:nvPr/>
        </p:nvSpPr>
        <p:spPr bwMode="auto">
          <a:xfrm rot="16200000">
            <a:off x="2648751" y="5599910"/>
            <a:ext cx="792163" cy="6350"/>
          </a:xfrm>
          <a:prstGeom prst="line">
            <a:avLst/>
          </a:prstGeom>
          <a:noFill/>
          <a:ln w="635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3269" name="Line 254"/>
          <p:cNvSpPr>
            <a:spLocks noChangeShapeType="1"/>
          </p:cNvSpPr>
          <p:nvPr/>
        </p:nvSpPr>
        <p:spPr bwMode="auto">
          <a:xfrm>
            <a:off x="3505200" y="3581400"/>
            <a:ext cx="857250" cy="1588"/>
          </a:xfrm>
          <a:prstGeom prst="line">
            <a:avLst/>
          </a:prstGeom>
          <a:noFill/>
          <a:ln w="635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3270" name="Line 254"/>
          <p:cNvSpPr>
            <a:spLocks noChangeShapeType="1"/>
          </p:cNvSpPr>
          <p:nvPr/>
        </p:nvSpPr>
        <p:spPr bwMode="auto">
          <a:xfrm>
            <a:off x="3505200" y="5181600"/>
            <a:ext cx="857250" cy="1588"/>
          </a:xfrm>
          <a:prstGeom prst="line">
            <a:avLst/>
          </a:prstGeom>
          <a:noFill/>
          <a:ln w="635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3271" name="Line 248"/>
          <p:cNvSpPr>
            <a:spLocks noChangeShapeType="1"/>
          </p:cNvSpPr>
          <p:nvPr/>
        </p:nvSpPr>
        <p:spPr bwMode="auto">
          <a:xfrm>
            <a:off x="5181604" y="3581400"/>
            <a:ext cx="1306513" cy="1588"/>
          </a:xfrm>
          <a:prstGeom prst="line">
            <a:avLst/>
          </a:prstGeom>
          <a:noFill/>
          <a:ln w="63500">
            <a:solidFill>
              <a:schemeClr val="accent2"/>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3272" name="Line 254"/>
          <p:cNvSpPr>
            <a:spLocks noChangeShapeType="1"/>
          </p:cNvSpPr>
          <p:nvPr/>
        </p:nvSpPr>
        <p:spPr bwMode="auto">
          <a:xfrm>
            <a:off x="6934200" y="3581400"/>
            <a:ext cx="857250" cy="1588"/>
          </a:xfrm>
          <a:prstGeom prst="line">
            <a:avLst/>
          </a:prstGeom>
          <a:noFill/>
          <a:ln w="63500">
            <a:solidFill>
              <a:schemeClr val="accent2"/>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grpSp>
        <p:nvGrpSpPr>
          <p:cNvPr id="53273" name="Group 250"/>
          <p:cNvGrpSpPr>
            <a:grpSpLocks/>
          </p:cNvGrpSpPr>
          <p:nvPr/>
        </p:nvGrpSpPr>
        <p:grpSpPr bwMode="auto">
          <a:xfrm>
            <a:off x="4583113" y="3657600"/>
            <a:ext cx="12700" cy="1479550"/>
            <a:chOff x="1242" y="2271"/>
            <a:chExt cx="7" cy="859"/>
          </a:xfrm>
        </p:grpSpPr>
        <p:sp>
          <p:nvSpPr>
            <p:cNvPr id="53308" name="Line 251"/>
            <p:cNvSpPr>
              <a:spLocks noChangeShapeType="1"/>
            </p:cNvSpPr>
            <p:nvPr/>
          </p:nvSpPr>
          <p:spPr bwMode="auto">
            <a:xfrm flipH="1" flipV="1">
              <a:off x="1242" y="2271"/>
              <a:ext cx="3" cy="413"/>
            </a:xfrm>
            <a:prstGeom prst="line">
              <a:avLst/>
            </a:prstGeom>
            <a:noFill/>
            <a:ln w="63500">
              <a:solidFill>
                <a:schemeClr val="accent2"/>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3309" name="Line 252"/>
            <p:cNvSpPr>
              <a:spLocks noChangeShapeType="1"/>
            </p:cNvSpPr>
            <p:nvPr/>
          </p:nvSpPr>
          <p:spPr bwMode="auto">
            <a:xfrm>
              <a:off x="1248" y="2688"/>
              <a:ext cx="1" cy="442"/>
            </a:xfrm>
            <a:prstGeom prst="line">
              <a:avLst/>
            </a:prstGeom>
            <a:noFill/>
            <a:ln w="63500">
              <a:solidFill>
                <a:schemeClr val="accent2"/>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grpSp>
      <p:sp>
        <p:nvSpPr>
          <p:cNvPr id="53274" name="Line 256"/>
          <p:cNvSpPr>
            <a:spLocks noChangeShapeType="1"/>
          </p:cNvSpPr>
          <p:nvPr/>
        </p:nvSpPr>
        <p:spPr bwMode="auto">
          <a:xfrm rot="5400000" flipH="1">
            <a:off x="4037806" y="4496594"/>
            <a:ext cx="1679575" cy="1588"/>
          </a:xfrm>
          <a:prstGeom prst="line">
            <a:avLst/>
          </a:prstGeom>
          <a:noFill/>
          <a:ln w="635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3275" name="Line 257"/>
          <p:cNvSpPr>
            <a:spLocks noChangeShapeType="1"/>
          </p:cNvSpPr>
          <p:nvPr/>
        </p:nvSpPr>
        <p:spPr bwMode="auto">
          <a:xfrm rot="16200000">
            <a:off x="4325151" y="5599910"/>
            <a:ext cx="792163" cy="6350"/>
          </a:xfrm>
          <a:prstGeom prst="line">
            <a:avLst/>
          </a:prstGeom>
          <a:noFill/>
          <a:ln w="635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3276" name="Line 256"/>
          <p:cNvSpPr>
            <a:spLocks noChangeShapeType="1"/>
          </p:cNvSpPr>
          <p:nvPr/>
        </p:nvSpPr>
        <p:spPr bwMode="auto">
          <a:xfrm rot="5400000" flipH="1">
            <a:off x="5866606" y="4420394"/>
            <a:ext cx="1679575" cy="1588"/>
          </a:xfrm>
          <a:prstGeom prst="line">
            <a:avLst/>
          </a:prstGeom>
          <a:noFill/>
          <a:ln w="635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3277" name="Line 257"/>
          <p:cNvSpPr>
            <a:spLocks noChangeShapeType="1"/>
          </p:cNvSpPr>
          <p:nvPr/>
        </p:nvSpPr>
        <p:spPr bwMode="auto">
          <a:xfrm rot="16200000">
            <a:off x="6153951" y="5523707"/>
            <a:ext cx="792163" cy="6350"/>
          </a:xfrm>
          <a:prstGeom prst="line">
            <a:avLst/>
          </a:prstGeom>
          <a:noFill/>
          <a:ln w="635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3278" name="Line 256"/>
          <p:cNvSpPr>
            <a:spLocks noChangeShapeType="1"/>
          </p:cNvSpPr>
          <p:nvPr/>
        </p:nvSpPr>
        <p:spPr bwMode="auto">
          <a:xfrm rot="5400000" flipH="1">
            <a:off x="7238206" y="4420394"/>
            <a:ext cx="1679575" cy="1588"/>
          </a:xfrm>
          <a:prstGeom prst="line">
            <a:avLst/>
          </a:prstGeom>
          <a:noFill/>
          <a:ln w="635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3279" name="Line 257"/>
          <p:cNvSpPr>
            <a:spLocks noChangeShapeType="1"/>
          </p:cNvSpPr>
          <p:nvPr/>
        </p:nvSpPr>
        <p:spPr bwMode="auto">
          <a:xfrm rot="16200000">
            <a:off x="7455701" y="5498307"/>
            <a:ext cx="792163" cy="6350"/>
          </a:xfrm>
          <a:prstGeom prst="line">
            <a:avLst/>
          </a:prstGeom>
          <a:noFill/>
          <a:ln w="635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3280" name="Line 254"/>
          <p:cNvSpPr>
            <a:spLocks noChangeShapeType="1"/>
          </p:cNvSpPr>
          <p:nvPr/>
        </p:nvSpPr>
        <p:spPr bwMode="auto">
          <a:xfrm>
            <a:off x="3505200" y="4419600"/>
            <a:ext cx="857250" cy="1588"/>
          </a:xfrm>
          <a:prstGeom prst="line">
            <a:avLst/>
          </a:prstGeom>
          <a:noFill/>
          <a:ln w="635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grpSp>
        <p:nvGrpSpPr>
          <p:cNvPr id="53281" name="Group 51"/>
          <p:cNvGrpSpPr>
            <a:grpSpLocks noChangeAspect="1"/>
          </p:cNvGrpSpPr>
          <p:nvPr/>
        </p:nvGrpSpPr>
        <p:grpSpPr bwMode="auto">
          <a:xfrm>
            <a:off x="228600" y="228600"/>
            <a:ext cx="2971800" cy="1963738"/>
            <a:chOff x="144" y="144"/>
            <a:chExt cx="1872" cy="1237"/>
          </a:xfrm>
        </p:grpSpPr>
        <p:sp>
          <p:nvSpPr>
            <p:cNvPr id="53301" name="AutoShape 52"/>
            <p:cNvSpPr>
              <a:spLocks noChangeAspect="1" noChangeArrowheads="1" noTextEdit="1"/>
            </p:cNvSpPr>
            <p:nvPr/>
          </p:nvSpPr>
          <p:spPr bwMode="auto">
            <a:xfrm>
              <a:off x="144" y="144"/>
              <a:ext cx="1872" cy="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FFFF00"/>
                </a:solidFill>
                <a:ea typeface="ＭＳ Ｐゴシック" charset="0"/>
              </a:endParaRPr>
            </a:p>
          </p:txBody>
        </p:sp>
        <p:pic>
          <p:nvPicPr>
            <p:cNvPr id="53302" name="Picture 53"/>
            <p:cNvPicPr>
              <a:picLocks noChangeAspect="1" noChangeArrowheads="1"/>
            </p:cNvPicPr>
            <p:nvPr/>
          </p:nvPicPr>
          <p:blipFill>
            <a:blip r:embed="rId3" cstate="print">
              <a:extLst>
                <a:ext uri="{28A0092B-C50C-407E-A947-70E740481C1C}">
                  <a14:useLocalDpi xmlns:a14="http://schemas.microsoft.com/office/drawing/2010/main" val="0"/>
                </a:ext>
              </a:extLst>
            </a:blip>
            <a:srcRect r="143"/>
            <a:stretch>
              <a:fillRect/>
            </a:stretch>
          </p:blipFill>
          <p:spPr bwMode="auto">
            <a:xfrm>
              <a:off x="309" y="207"/>
              <a:ext cx="1707" cy="1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03" name="Rectangle 54"/>
            <p:cNvSpPr>
              <a:spLocks noChangeArrowheads="1"/>
            </p:cNvSpPr>
            <p:nvPr/>
          </p:nvSpPr>
          <p:spPr bwMode="auto">
            <a:xfrm>
              <a:off x="218" y="168"/>
              <a:ext cx="42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700" b="1" dirty="0">
                  <a:solidFill>
                    <a:srgbClr val="808080"/>
                  </a:solidFill>
                  <a:ea typeface="ＭＳ Ｐゴシック" charset="0"/>
                </a:rPr>
                <a:t>MIDDLE STAGE</a:t>
              </a:r>
              <a:endParaRPr lang="en-US" sz="4000" dirty="0">
                <a:solidFill>
                  <a:srgbClr val="FFFF66"/>
                </a:solidFill>
                <a:latin typeface="Arial Narrow" charset="0"/>
                <a:ea typeface="ＭＳ Ｐゴシック" charset="0"/>
              </a:endParaRPr>
            </a:p>
          </p:txBody>
        </p:sp>
        <p:sp>
          <p:nvSpPr>
            <p:cNvPr id="53304" name="Rectangle 55"/>
            <p:cNvSpPr>
              <a:spLocks noChangeArrowheads="1"/>
            </p:cNvSpPr>
            <p:nvPr/>
          </p:nvSpPr>
          <p:spPr bwMode="auto">
            <a:xfrm>
              <a:off x="151" y="151"/>
              <a:ext cx="507" cy="97"/>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FFFF00"/>
                </a:solidFill>
                <a:ea typeface="ＭＳ Ｐゴシック" charset="0"/>
              </a:endParaRPr>
            </a:p>
          </p:txBody>
        </p:sp>
        <p:sp>
          <p:nvSpPr>
            <p:cNvPr id="53305" name="Rectangle 56"/>
            <p:cNvSpPr>
              <a:spLocks noChangeArrowheads="1"/>
            </p:cNvSpPr>
            <p:nvPr/>
          </p:nvSpPr>
          <p:spPr bwMode="auto">
            <a:xfrm>
              <a:off x="145" y="145"/>
              <a:ext cx="507" cy="96"/>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FFFF00"/>
                </a:solidFill>
                <a:ea typeface="ＭＳ Ｐゴシック" charset="0"/>
              </a:endParaRPr>
            </a:p>
          </p:txBody>
        </p:sp>
        <p:sp>
          <p:nvSpPr>
            <p:cNvPr id="53306" name="Rectangle 57"/>
            <p:cNvSpPr>
              <a:spLocks noChangeArrowheads="1"/>
            </p:cNvSpPr>
            <p:nvPr/>
          </p:nvSpPr>
          <p:spPr bwMode="auto">
            <a:xfrm>
              <a:off x="145" y="145"/>
              <a:ext cx="507" cy="96"/>
            </a:xfrm>
            <a:prstGeom prst="rect">
              <a:avLst/>
            </a:prstGeom>
            <a:solidFill>
              <a:schemeClr val="bg1"/>
            </a:solidFill>
            <a:ln w="3175">
              <a:solidFill>
                <a:schemeClr val="bg1"/>
              </a:solidFill>
              <a:miter lim="800000"/>
              <a:headEnd/>
              <a:tailEnd/>
            </a:ln>
          </p:spPr>
          <p:txBody>
            <a:bodyPr/>
            <a:lstStyle/>
            <a:p>
              <a:endParaRPr lang="en-US" dirty="0">
                <a:solidFill>
                  <a:srgbClr val="FFFF00"/>
                </a:solidFill>
                <a:ea typeface="ＭＳ Ｐゴシック" charset="0"/>
              </a:endParaRPr>
            </a:p>
          </p:txBody>
        </p:sp>
        <p:sp>
          <p:nvSpPr>
            <p:cNvPr id="53307" name="Rectangle 58"/>
            <p:cNvSpPr>
              <a:spLocks noChangeArrowheads="1"/>
            </p:cNvSpPr>
            <p:nvPr/>
          </p:nvSpPr>
          <p:spPr bwMode="auto">
            <a:xfrm>
              <a:off x="424" y="161"/>
              <a:ext cx="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endParaRPr lang="en-US" sz="4000" dirty="0">
                <a:solidFill>
                  <a:srgbClr val="FFFF66"/>
                </a:solidFill>
                <a:latin typeface="Arial Narrow" charset="0"/>
                <a:ea typeface="ＭＳ Ｐゴシック" charset="0"/>
              </a:endParaRPr>
            </a:p>
          </p:txBody>
        </p:sp>
      </p:grpSp>
      <p:sp>
        <p:nvSpPr>
          <p:cNvPr id="22" name="Rectangle 21"/>
          <p:cNvSpPr>
            <a:spLocks noChangeArrowheads="1"/>
          </p:cNvSpPr>
          <p:nvPr/>
        </p:nvSpPr>
        <p:spPr bwMode="auto">
          <a:xfrm>
            <a:off x="3556004" y="927345"/>
            <a:ext cx="4976813" cy="1409700"/>
          </a:xfrm>
          <a:prstGeom prst="rect">
            <a:avLst/>
          </a:prstGeom>
          <a:solidFill>
            <a:srgbClr val="D9D9D9"/>
          </a:solidFill>
          <a:ln w="28575">
            <a:solidFill>
              <a:srgbClr val="3C8C93"/>
            </a:solidFill>
            <a:round/>
            <a:headEnd/>
            <a:tailEnd/>
          </a:ln>
          <a:effectLst>
            <a:outerShdw blurRad="63500" dist="38100" dir="2700000" algn="tl" rotWithShape="0">
              <a:srgbClr val="000000">
                <a:alpha val="39998"/>
              </a:srgbClr>
            </a:outerShdw>
          </a:effectLst>
        </p:spPr>
        <p:txBody>
          <a:bodyPr/>
          <a:lstStyle/>
          <a:p>
            <a:pPr>
              <a:defRPr/>
            </a:pPr>
            <a:endParaRPr lang="en-US" dirty="0">
              <a:solidFill>
                <a:srgbClr val="FFFF00"/>
              </a:solidFill>
              <a:latin typeface="Arial" pitchFamily="-112" charset="0"/>
              <a:ea typeface="ＭＳ Ｐゴシック" charset="-128"/>
              <a:cs typeface="ＭＳ Ｐゴシック" charset="-128"/>
            </a:endParaRPr>
          </a:p>
        </p:txBody>
      </p:sp>
      <p:sp>
        <p:nvSpPr>
          <p:cNvPr id="53283" name="Text Box 38"/>
          <p:cNvSpPr txBox="1">
            <a:spLocks noChangeArrowheads="1"/>
          </p:cNvSpPr>
          <p:nvPr/>
        </p:nvSpPr>
        <p:spPr bwMode="auto">
          <a:xfrm>
            <a:off x="3517900" y="263776"/>
            <a:ext cx="3276600" cy="5109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defTabSz="895350" eaLnBrk="1" hangingPunct="1">
              <a:lnSpc>
                <a:spcPct val="85000"/>
              </a:lnSpc>
              <a:tabLst>
                <a:tab pos="285750" algn="l"/>
              </a:tabLst>
              <a:defRPr sz="3200" b="1">
                <a:solidFill>
                  <a:srgbClr val="1557A7"/>
                </a:solidFill>
                <a:cs typeface="Arial" charset="0"/>
              </a:defRPr>
            </a:lvl1pPr>
            <a:lvl2pPr eaLnBrk="0" hangingPunct="0">
              <a:defRPr sz="4400">
                <a:latin typeface="Arial Narrow" pitchFamily="-106" charset="0"/>
                <a:ea typeface="ＭＳ Ｐゴシック" pitchFamily="-65" charset="-128"/>
                <a:cs typeface="ＭＳ Ｐゴシック" pitchFamily="-65" charset="-128"/>
              </a:defRPr>
            </a:lvl2pPr>
            <a:lvl3pPr eaLnBrk="0" hangingPunct="0">
              <a:defRPr sz="4400">
                <a:latin typeface="Arial Narrow" pitchFamily="-106" charset="0"/>
                <a:ea typeface="ＭＳ Ｐゴシック" pitchFamily="-65" charset="-128"/>
                <a:cs typeface="ＭＳ Ｐゴシック" pitchFamily="-65" charset="-128"/>
              </a:defRPr>
            </a:lvl3pPr>
            <a:lvl4pPr eaLnBrk="0" hangingPunct="0">
              <a:defRPr sz="4400">
                <a:latin typeface="Arial Narrow" pitchFamily="-106" charset="0"/>
                <a:ea typeface="ＭＳ Ｐゴシック" pitchFamily="-65" charset="-128"/>
                <a:cs typeface="ＭＳ Ｐゴシック" pitchFamily="-65" charset="-128"/>
              </a:defRPr>
            </a:lvl4pPr>
            <a:lvl5pPr eaLnBrk="0" hangingPunct="0">
              <a:defRPr sz="4400">
                <a:latin typeface="Arial Narrow" pitchFamily="-106" charset="0"/>
                <a:ea typeface="ＭＳ Ｐゴシック" pitchFamily="-65" charset="-128"/>
                <a:cs typeface="ＭＳ Ｐゴシック" pitchFamily="-65" charset="-128"/>
              </a:defRPr>
            </a:lvl5pPr>
            <a:lvl6pPr marL="457200" fontAlgn="base">
              <a:spcBef>
                <a:spcPct val="0"/>
              </a:spcBef>
              <a:spcAft>
                <a:spcPct val="0"/>
              </a:spcAft>
              <a:defRPr sz="4400">
                <a:latin typeface="Arial Narrow" pitchFamily="-106" charset="0"/>
              </a:defRPr>
            </a:lvl6pPr>
            <a:lvl7pPr marL="914400" fontAlgn="base">
              <a:spcBef>
                <a:spcPct val="0"/>
              </a:spcBef>
              <a:spcAft>
                <a:spcPct val="0"/>
              </a:spcAft>
              <a:defRPr sz="4400">
                <a:latin typeface="Arial Narrow" pitchFamily="-106" charset="0"/>
              </a:defRPr>
            </a:lvl7pPr>
            <a:lvl8pPr marL="1371600" fontAlgn="base">
              <a:spcBef>
                <a:spcPct val="0"/>
              </a:spcBef>
              <a:spcAft>
                <a:spcPct val="0"/>
              </a:spcAft>
              <a:defRPr sz="4400">
                <a:latin typeface="Arial Narrow" pitchFamily="-106" charset="0"/>
              </a:defRPr>
            </a:lvl8pPr>
            <a:lvl9pPr marL="1828800" fontAlgn="base">
              <a:spcBef>
                <a:spcPct val="0"/>
              </a:spcBef>
              <a:spcAft>
                <a:spcPct val="0"/>
              </a:spcAft>
              <a:defRPr sz="4400">
                <a:latin typeface="Arial Narrow" pitchFamily="-106" charset="0"/>
              </a:defRPr>
            </a:lvl9pPr>
          </a:lstStyle>
          <a:p>
            <a:r>
              <a:rPr lang="en-US" dirty="0">
                <a:ea typeface="ＭＳ Ｐゴシック" charset="0"/>
              </a:rPr>
              <a:t>Middle Stage</a:t>
            </a:r>
          </a:p>
        </p:txBody>
      </p:sp>
      <p:grpSp>
        <p:nvGrpSpPr>
          <p:cNvPr id="53284" name="Group 48"/>
          <p:cNvGrpSpPr>
            <a:grpSpLocks/>
          </p:cNvGrpSpPr>
          <p:nvPr/>
        </p:nvGrpSpPr>
        <p:grpSpPr bwMode="auto">
          <a:xfrm>
            <a:off x="4521200" y="1038486"/>
            <a:ext cx="3124200" cy="1208088"/>
            <a:chOff x="2880" y="768"/>
            <a:chExt cx="1968" cy="761"/>
          </a:xfrm>
        </p:grpSpPr>
        <p:sp>
          <p:nvSpPr>
            <p:cNvPr id="37913" name="Rectangle 25"/>
            <p:cNvSpPr>
              <a:spLocks noChangeArrowheads="1"/>
            </p:cNvSpPr>
            <p:nvPr/>
          </p:nvSpPr>
          <p:spPr bwMode="auto">
            <a:xfrm>
              <a:off x="2880" y="1008"/>
              <a:ext cx="1968" cy="519"/>
            </a:xfrm>
            <a:prstGeom prst="rect">
              <a:avLst/>
            </a:prstGeom>
            <a:solidFill>
              <a:schemeClr val="bg1"/>
            </a:solidFill>
            <a:ln w="9525">
              <a:solidFill>
                <a:schemeClr val="tx1"/>
              </a:solidFill>
              <a:miter lim="800000"/>
              <a:headEnd/>
              <a:tailEnd/>
            </a:ln>
            <a:effectLst>
              <a:outerShdw blurRad="63500" dist="38099" dir="2700000" algn="ctr" rotWithShape="0">
                <a:schemeClr val="bg2">
                  <a:alpha val="74997"/>
                </a:schemeClr>
              </a:outerShdw>
            </a:effectLst>
          </p:spPr>
          <p:txBody>
            <a:bodyPr wrap="none" anchor="ctr"/>
            <a:lstStyle/>
            <a:p>
              <a:pPr>
                <a:defRPr/>
              </a:pPr>
              <a:endParaRPr lang="en-US" dirty="0">
                <a:solidFill>
                  <a:srgbClr val="000000"/>
                </a:solidFill>
                <a:latin typeface="Arial" pitchFamily="34" charset="0"/>
                <a:ea typeface="ＭＳ Ｐゴシック" pitchFamily="34" charset="-128"/>
              </a:endParaRPr>
            </a:p>
          </p:txBody>
        </p:sp>
        <p:sp>
          <p:nvSpPr>
            <p:cNvPr id="53288" name="Rectangle 26"/>
            <p:cNvSpPr>
              <a:spLocks noChangeArrowheads="1"/>
            </p:cNvSpPr>
            <p:nvPr/>
          </p:nvSpPr>
          <p:spPr bwMode="auto">
            <a:xfrm>
              <a:off x="3198" y="1109"/>
              <a:ext cx="144" cy="122"/>
            </a:xfrm>
            <a:prstGeom prst="rect">
              <a:avLst/>
            </a:prstGeom>
            <a:solidFill>
              <a:srgbClr val="FF0000"/>
            </a:solidFill>
            <a:ln w="9525">
              <a:solidFill>
                <a:schemeClr val="tx1"/>
              </a:solidFill>
              <a:miter lim="800000"/>
              <a:headEnd/>
              <a:tailEnd/>
            </a:ln>
          </p:spPr>
          <p:txBody>
            <a:bodyPr wrap="none" anchor="ctr"/>
            <a:lstStyle/>
            <a:p>
              <a:endParaRPr lang="en-US" dirty="0">
                <a:solidFill>
                  <a:srgbClr val="FFFF00"/>
                </a:solidFill>
                <a:ea typeface="ＭＳ Ｐゴシック" charset="0"/>
              </a:endParaRPr>
            </a:p>
          </p:txBody>
        </p:sp>
        <p:sp>
          <p:nvSpPr>
            <p:cNvPr id="53289" name="Rectangle 27"/>
            <p:cNvSpPr>
              <a:spLocks noChangeArrowheads="1"/>
            </p:cNvSpPr>
            <p:nvPr/>
          </p:nvSpPr>
          <p:spPr bwMode="auto">
            <a:xfrm>
              <a:off x="3629" y="1109"/>
              <a:ext cx="143" cy="122"/>
            </a:xfrm>
            <a:prstGeom prst="rect">
              <a:avLst/>
            </a:prstGeom>
            <a:solidFill>
              <a:srgbClr val="FF6600"/>
            </a:solidFill>
            <a:ln w="9525">
              <a:solidFill>
                <a:schemeClr val="tx1"/>
              </a:solidFill>
              <a:miter lim="800000"/>
              <a:headEnd/>
              <a:tailEnd/>
            </a:ln>
          </p:spPr>
          <p:txBody>
            <a:bodyPr wrap="none" anchor="ctr"/>
            <a:lstStyle/>
            <a:p>
              <a:endParaRPr lang="en-US" dirty="0">
                <a:solidFill>
                  <a:srgbClr val="FFFF00"/>
                </a:solidFill>
                <a:ea typeface="ＭＳ Ｐゴシック" charset="0"/>
              </a:endParaRPr>
            </a:p>
          </p:txBody>
        </p:sp>
        <p:sp>
          <p:nvSpPr>
            <p:cNvPr id="53290" name="Rectangle 28"/>
            <p:cNvSpPr>
              <a:spLocks noChangeArrowheads="1"/>
            </p:cNvSpPr>
            <p:nvPr/>
          </p:nvSpPr>
          <p:spPr bwMode="auto">
            <a:xfrm>
              <a:off x="4059" y="1109"/>
              <a:ext cx="143" cy="122"/>
            </a:xfrm>
            <a:prstGeom prst="rect">
              <a:avLst/>
            </a:prstGeom>
            <a:solidFill>
              <a:srgbClr val="FFFF99"/>
            </a:solidFill>
            <a:ln w="9525">
              <a:solidFill>
                <a:schemeClr val="tx1"/>
              </a:solidFill>
              <a:miter lim="800000"/>
              <a:headEnd/>
              <a:tailEnd/>
            </a:ln>
          </p:spPr>
          <p:txBody>
            <a:bodyPr wrap="none" anchor="ctr"/>
            <a:lstStyle/>
            <a:p>
              <a:endParaRPr lang="en-US" dirty="0">
                <a:solidFill>
                  <a:srgbClr val="FFFF00"/>
                </a:solidFill>
                <a:ea typeface="ＭＳ Ｐゴシック" charset="0"/>
              </a:endParaRPr>
            </a:p>
          </p:txBody>
        </p:sp>
        <p:sp>
          <p:nvSpPr>
            <p:cNvPr id="53291" name="Rectangle 29"/>
            <p:cNvSpPr>
              <a:spLocks noChangeArrowheads="1"/>
            </p:cNvSpPr>
            <p:nvPr/>
          </p:nvSpPr>
          <p:spPr bwMode="auto">
            <a:xfrm>
              <a:off x="4489" y="1109"/>
              <a:ext cx="144" cy="122"/>
            </a:xfrm>
            <a:prstGeom prst="rect">
              <a:avLst/>
            </a:prstGeom>
            <a:solidFill>
              <a:srgbClr val="00FF00"/>
            </a:solidFill>
            <a:ln w="9525">
              <a:solidFill>
                <a:schemeClr val="tx1"/>
              </a:solidFill>
              <a:miter lim="800000"/>
              <a:headEnd/>
              <a:tailEnd/>
            </a:ln>
          </p:spPr>
          <p:txBody>
            <a:bodyPr wrap="none" anchor="ctr"/>
            <a:lstStyle/>
            <a:p>
              <a:endParaRPr lang="en-US" dirty="0">
                <a:solidFill>
                  <a:srgbClr val="FFFF00"/>
                </a:solidFill>
                <a:ea typeface="ＭＳ Ｐゴシック" charset="0"/>
              </a:endParaRPr>
            </a:p>
          </p:txBody>
        </p:sp>
        <p:sp>
          <p:nvSpPr>
            <p:cNvPr id="53292" name="Text Box 30"/>
            <p:cNvSpPr txBox="1">
              <a:spLocks noChangeArrowheads="1"/>
            </p:cNvSpPr>
            <p:nvPr/>
          </p:nvSpPr>
          <p:spPr bwMode="auto">
            <a:xfrm>
              <a:off x="4440" y="1296"/>
              <a:ext cx="24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US" sz="1800" dirty="0">
                  <a:solidFill>
                    <a:srgbClr val="000000"/>
                  </a:solidFill>
                  <a:latin typeface="Arial Narrow" charset="0"/>
                </a:rPr>
                <a:t>1s</a:t>
              </a:r>
            </a:p>
          </p:txBody>
        </p:sp>
        <p:sp>
          <p:nvSpPr>
            <p:cNvPr id="53293" name="Text Box 31"/>
            <p:cNvSpPr txBox="1">
              <a:spLocks noChangeArrowheads="1"/>
            </p:cNvSpPr>
            <p:nvPr/>
          </p:nvSpPr>
          <p:spPr bwMode="auto">
            <a:xfrm>
              <a:off x="4000" y="1296"/>
              <a:ext cx="30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US" sz="1800" dirty="0">
                  <a:solidFill>
                    <a:srgbClr val="000000"/>
                  </a:solidFill>
                  <a:latin typeface="Arial Narrow" charset="0"/>
                </a:rPr>
                <a:t>10s</a:t>
              </a:r>
            </a:p>
          </p:txBody>
        </p:sp>
        <p:sp>
          <p:nvSpPr>
            <p:cNvPr id="53294" name="Text Box 32"/>
            <p:cNvSpPr txBox="1">
              <a:spLocks noChangeArrowheads="1"/>
            </p:cNvSpPr>
            <p:nvPr/>
          </p:nvSpPr>
          <p:spPr bwMode="auto">
            <a:xfrm>
              <a:off x="3552" y="1296"/>
              <a:ext cx="37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US" sz="1800" dirty="0">
                  <a:solidFill>
                    <a:srgbClr val="000000"/>
                  </a:solidFill>
                  <a:latin typeface="Arial Narrow" charset="0"/>
                </a:rPr>
                <a:t>100s</a:t>
              </a:r>
            </a:p>
          </p:txBody>
        </p:sp>
        <p:sp>
          <p:nvSpPr>
            <p:cNvPr id="53295" name="Text Box 33"/>
            <p:cNvSpPr txBox="1">
              <a:spLocks noChangeArrowheads="1"/>
            </p:cNvSpPr>
            <p:nvPr/>
          </p:nvSpPr>
          <p:spPr bwMode="auto">
            <a:xfrm>
              <a:off x="2969" y="1296"/>
              <a:ext cx="54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US" sz="1800" dirty="0">
                  <a:solidFill>
                    <a:srgbClr val="000000"/>
                  </a:solidFill>
                  <a:latin typeface="Arial Narrow" charset="0"/>
                </a:rPr>
                <a:t>&gt;1,000s</a:t>
              </a:r>
            </a:p>
          </p:txBody>
        </p:sp>
        <p:sp>
          <p:nvSpPr>
            <p:cNvPr id="53296" name="Line 34"/>
            <p:cNvSpPr>
              <a:spLocks noChangeShapeType="1"/>
            </p:cNvSpPr>
            <p:nvPr/>
          </p:nvSpPr>
          <p:spPr bwMode="auto">
            <a:xfrm>
              <a:off x="3378" y="1170"/>
              <a:ext cx="21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3297" name="Line 35"/>
            <p:cNvSpPr>
              <a:spLocks noChangeShapeType="1"/>
            </p:cNvSpPr>
            <p:nvPr/>
          </p:nvSpPr>
          <p:spPr bwMode="auto">
            <a:xfrm>
              <a:off x="3808" y="1170"/>
              <a:ext cx="21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3298" name="Line 36"/>
            <p:cNvSpPr>
              <a:spLocks noChangeShapeType="1"/>
            </p:cNvSpPr>
            <p:nvPr/>
          </p:nvSpPr>
          <p:spPr bwMode="auto">
            <a:xfrm>
              <a:off x="3808" y="1170"/>
              <a:ext cx="21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3299" name="Line 37"/>
            <p:cNvSpPr>
              <a:spLocks noChangeShapeType="1"/>
            </p:cNvSpPr>
            <p:nvPr/>
          </p:nvSpPr>
          <p:spPr bwMode="auto">
            <a:xfrm>
              <a:off x="4202" y="1170"/>
              <a:ext cx="21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3300" name="Text Box 39"/>
            <p:cNvSpPr txBox="1">
              <a:spLocks noChangeArrowheads="1"/>
            </p:cNvSpPr>
            <p:nvPr/>
          </p:nvSpPr>
          <p:spPr bwMode="auto">
            <a:xfrm>
              <a:off x="2918" y="768"/>
              <a:ext cx="173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algn="ctr" eaLnBrk="1" hangingPunct="1"/>
              <a:r>
                <a:rPr lang="en-US" sz="1800" b="1" dirty="0">
                  <a:solidFill>
                    <a:srgbClr val="000000"/>
                  </a:solidFill>
                  <a:latin typeface="Arial Narrow" charset="0"/>
                </a:rPr>
                <a:t>GW. or equivalent GW. conc.</a:t>
              </a:r>
            </a:p>
          </p:txBody>
        </p:sp>
      </p:grpSp>
      <p:sp>
        <p:nvSpPr>
          <p:cNvPr id="252991" name="Line 63"/>
          <p:cNvSpPr>
            <a:spLocks noChangeShapeType="1"/>
          </p:cNvSpPr>
          <p:nvPr/>
        </p:nvSpPr>
        <p:spPr bwMode="auto">
          <a:xfrm>
            <a:off x="3554186" y="936870"/>
            <a:ext cx="4965700"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65"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31</a:t>
            </a:fld>
            <a:endParaRPr lang="en-US" sz="1400" dirty="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97485239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AutoShape 2"/>
          <p:cNvSpPr>
            <a:spLocks noChangeAspect="1" noChangeArrowheads="1" noTextEdit="1"/>
          </p:cNvSpPr>
          <p:nvPr/>
        </p:nvSpPr>
        <p:spPr bwMode="auto">
          <a:xfrm>
            <a:off x="304800" y="254009"/>
            <a:ext cx="30480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FFFF00"/>
              </a:solidFill>
              <a:ea typeface="ＭＳ Ｐゴシック" charset="0"/>
            </a:endParaRPr>
          </a:p>
        </p:txBody>
      </p:sp>
      <p:pic>
        <p:nvPicPr>
          <p:cNvPr id="54274" name="Picture 3"/>
          <p:cNvPicPr>
            <a:picLocks noChangeAspect="1" noChangeArrowheads="1"/>
          </p:cNvPicPr>
          <p:nvPr/>
        </p:nvPicPr>
        <p:blipFill>
          <a:blip r:embed="rId2" cstate="print">
            <a:lum contrast="6000"/>
            <a:extLst>
              <a:ext uri="{28A0092B-C50C-407E-A947-70E740481C1C}">
                <a14:useLocalDpi xmlns:a14="http://schemas.microsoft.com/office/drawing/2010/main" val="0"/>
              </a:ext>
            </a:extLst>
          </a:blip>
          <a:srcRect/>
          <a:stretch>
            <a:fillRect/>
          </a:stretch>
        </p:blipFill>
        <p:spPr bwMode="auto">
          <a:xfrm>
            <a:off x="512763" y="280988"/>
            <a:ext cx="2832100"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24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438400"/>
            <a:ext cx="8556625" cy="42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5"/>
          <p:cNvSpPr>
            <a:spLocks noChangeArrowheads="1"/>
          </p:cNvSpPr>
          <p:nvPr/>
        </p:nvSpPr>
        <p:spPr bwMode="auto">
          <a:xfrm>
            <a:off x="4114800" y="4114800"/>
            <a:ext cx="1524000" cy="609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4277" name="Rectangle 6"/>
          <p:cNvSpPr>
            <a:spLocks noChangeArrowheads="1"/>
          </p:cNvSpPr>
          <p:nvPr/>
        </p:nvSpPr>
        <p:spPr bwMode="auto">
          <a:xfrm>
            <a:off x="4114800" y="4876808"/>
            <a:ext cx="1524000" cy="6096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4278" name="Rectangle 7"/>
          <p:cNvSpPr>
            <a:spLocks noChangeArrowheads="1"/>
          </p:cNvSpPr>
          <p:nvPr/>
        </p:nvSpPr>
        <p:spPr bwMode="auto">
          <a:xfrm>
            <a:off x="4114800" y="3352800"/>
            <a:ext cx="1524000" cy="6096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4279" name="Rectangle 8"/>
          <p:cNvSpPr>
            <a:spLocks noChangeArrowheads="1"/>
          </p:cNvSpPr>
          <p:nvPr/>
        </p:nvSpPr>
        <p:spPr bwMode="auto">
          <a:xfrm>
            <a:off x="4114800" y="5638808"/>
            <a:ext cx="1524000" cy="6096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4280" name="Rectangle 9"/>
          <p:cNvSpPr>
            <a:spLocks noChangeArrowheads="1"/>
          </p:cNvSpPr>
          <p:nvPr/>
        </p:nvSpPr>
        <p:spPr bwMode="auto">
          <a:xfrm>
            <a:off x="2362200" y="5638808"/>
            <a:ext cx="1524000" cy="6096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4281" name="Rectangle 10"/>
          <p:cNvSpPr>
            <a:spLocks noChangeArrowheads="1"/>
          </p:cNvSpPr>
          <p:nvPr/>
        </p:nvSpPr>
        <p:spPr bwMode="auto">
          <a:xfrm>
            <a:off x="2362200" y="4876808"/>
            <a:ext cx="1524000" cy="6096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4282" name="Rectangle 11"/>
          <p:cNvSpPr>
            <a:spLocks noChangeArrowheads="1"/>
          </p:cNvSpPr>
          <p:nvPr/>
        </p:nvSpPr>
        <p:spPr bwMode="auto">
          <a:xfrm>
            <a:off x="2362200" y="4114800"/>
            <a:ext cx="1524000" cy="609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4283" name="Rectangle 12"/>
          <p:cNvSpPr>
            <a:spLocks noChangeArrowheads="1"/>
          </p:cNvSpPr>
          <p:nvPr/>
        </p:nvSpPr>
        <p:spPr bwMode="auto">
          <a:xfrm>
            <a:off x="2362200" y="3352800"/>
            <a:ext cx="1524000" cy="6096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4284" name="Rectangle 13"/>
          <p:cNvSpPr>
            <a:spLocks noChangeArrowheads="1"/>
          </p:cNvSpPr>
          <p:nvPr/>
        </p:nvSpPr>
        <p:spPr bwMode="auto">
          <a:xfrm>
            <a:off x="5791200" y="4876808"/>
            <a:ext cx="1371600" cy="6096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4285" name="Rectangle 14"/>
          <p:cNvSpPr>
            <a:spLocks noChangeArrowheads="1"/>
          </p:cNvSpPr>
          <p:nvPr/>
        </p:nvSpPr>
        <p:spPr bwMode="auto">
          <a:xfrm>
            <a:off x="5791200" y="5638808"/>
            <a:ext cx="1371600" cy="6096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4286" name="Rectangle 15"/>
          <p:cNvSpPr>
            <a:spLocks noChangeArrowheads="1"/>
          </p:cNvSpPr>
          <p:nvPr/>
        </p:nvSpPr>
        <p:spPr bwMode="auto">
          <a:xfrm>
            <a:off x="5791200" y="3352800"/>
            <a:ext cx="1371600" cy="6096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4287" name="Rectangle 16"/>
          <p:cNvSpPr>
            <a:spLocks noChangeArrowheads="1"/>
          </p:cNvSpPr>
          <p:nvPr/>
        </p:nvSpPr>
        <p:spPr bwMode="auto">
          <a:xfrm>
            <a:off x="7315200" y="3352800"/>
            <a:ext cx="1371600" cy="60960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4288" name="Rectangle 17"/>
          <p:cNvSpPr>
            <a:spLocks noChangeArrowheads="1"/>
          </p:cNvSpPr>
          <p:nvPr/>
        </p:nvSpPr>
        <p:spPr bwMode="auto">
          <a:xfrm>
            <a:off x="7315200" y="4876808"/>
            <a:ext cx="1371600" cy="60960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4289" name="Rectangle 18"/>
          <p:cNvSpPr>
            <a:spLocks noChangeArrowheads="1"/>
          </p:cNvSpPr>
          <p:nvPr/>
        </p:nvSpPr>
        <p:spPr bwMode="auto">
          <a:xfrm>
            <a:off x="7315200" y="5638808"/>
            <a:ext cx="1371600" cy="60960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4290" name="Line 248"/>
          <p:cNvSpPr>
            <a:spLocks noChangeShapeType="1"/>
          </p:cNvSpPr>
          <p:nvPr/>
        </p:nvSpPr>
        <p:spPr bwMode="auto">
          <a:xfrm>
            <a:off x="5181604" y="5181600"/>
            <a:ext cx="1306513" cy="1588"/>
          </a:xfrm>
          <a:prstGeom prst="line">
            <a:avLst/>
          </a:prstGeom>
          <a:noFill/>
          <a:ln w="63500">
            <a:solidFill>
              <a:schemeClr val="accent2"/>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4291" name="Line 255"/>
          <p:cNvSpPr>
            <a:spLocks noChangeShapeType="1"/>
          </p:cNvSpPr>
          <p:nvPr/>
        </p:nvSpPr>
        <p:spPr bwMode="auto">
          <a:xfrm>
            <a:off x="6799267" y="5165725"/>
            <a:ext cx="865187" cy="1588"/>
          </a:xfrm>
          <a:prstGeom prst="line">
            <a:avLst/>
          </a:prstGeom>
          <a:noFill/>
          <a:ln w="63500">
            <a:solidFill>
              <a:schemeClr val="accent2"/>
            </a:solidFill>
            <a:round/>
            <a:headEnd type="triangle" w="med" len="med"/>
            <a:tailEnd type="oval"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4292" name="Line 256"/>
          <p:cNvSpPr>
            <a:spLocks noChangeShapeType="1"/>
          </p:cNvSpPr>
          <p:nvPr/>
        </p:nvSpPr>
        <p:spPr bwMode="auto">
          <a:xfrm rot="5400000" flipH="1">
            <a:off x="2361406" y="4496594"/>
            <a:ext cx="1679575" cy="1588"/>
          </a:xfrm>
          <a:prstGeom prst="line">
            <a:avLst/>
          </a:prstGeom>
          <a:noFill/>
          <a:ln w="635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4293" name="Line 257"/>
          <p:cNvSpPr>
            <a:spLocks noChangeShapeType="1"/>
          </p:cNvSpPr>
          <p:nvPr/>
        </p:nvSpPr>
        <p:spPr bwMode="auto">
          <a:xfrm rot="16200000">
            <a:off x="2898775" y="5711833"/>
            <a:ext cx="609600" cy="6350"/>
          </a:xfrm>
          <a:prstGeom prst="line">
            <a:avLst/>
          </a:prstGeom>
          <a:noFill/>
          <a:ln w="63500">
            <a:solidFill>
              <a:schemeClr val="accent2"/>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4294" name="Line 254"/>
          <p:cNvSpPr>
            <a:spLocks noChangeShapeType="1"/>
          </p:cNvSpPr>
          <p:nvPr/>
        </p:nvSpPr>
        <p:spPr bwMode="auto">
          <a:xfrm>
            <a:off x="3505200" y="3581400"/>
            <a:ext cx="857250" cy="1588"/>
          </a:xfrm>
          <a:prstGeom prst="line">
            <a:avLst/>
          </a:prstGeom>
          <a:noFill/>
          <a:ln w="63500">
            <a:solidFill>
              <a:schemeClr val="accent2"/>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4295" name="Line 254"/>
          <p:cNvSpPr>
            <a:spLocks noChangeShapeType="1"/>
          </p:cNvSpPr>
          <p:nvPr/>
        </p:nvSpPr>
        <p:spPr bwMode="auto">
          <a:xfrm>
            <a:off x="3505200" y="5181600"/>
            <a:ext cx="857250" cy="1588"/>
          </a:xfrm>
          <a:prstGeom prst="line">
            <a:avLst/>
          </a:prstGeom>
          <a:noFill/>
          <a:ln w="63500">
            <a:solidFill>
              <a:schemeClr val="accent2"/>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4296" name="Line 248"/>
          <p:cNvSpPr>
            <a:spLocks noChangeShapeType="1"/>
          </p:cNvSpPr>
          <p:nvPr/>
        </p:nvSpPr>
        <p:spPr bwMode="auto">
          <a:xfrm>
            <a:off x="5181604" y="3581400"/>
            <a:ext cx="1306513" cy="1588"/>
          </a:xfrm>
          <a:prstGeom prst="line">
            <a:avLst/>
          </a:prstGeom>
          <a:noFill/>
          <a:ln w="63500">
            <a:solidFill>
              <a:schemeClr val="accent2"/>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4297" name="Line 254"/>
          <p:cNvSpPr>
            <a:spLocks noChangeShapeType="1"/>
          </p:cNvSpPr>
          <p:nvPr/>
        </p:nvSpPr>
        <p:spPr bwMode="auto">
          <a:xfrm>
            <a:off x="6818313" y="3602047"/>
            <a:ext cx="857250" cy="1587"/>
          </a:xfrm>
          <a:prstGeom prst="line">
            <a:avLst/>
          </a:prstGeom>
          <a:noFill/>
          <a:ln w="63500">
            <a:solidFill>
              <a:schemeClr val="accent2"/>
            </a:solidFill>
            <a:round/>
            <a:headEnd type="triangle" w="med" len="med"/>
            <a:tailEnd type="oval"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4298" name="Line 256"/>
          <p:cNvSpPr>
            <a:spLocks noChangeShapeType="1"/>
          </p:cNvSpPr>
          <p:nvPr/>
        </p:nvSpPr>
        <p:spPr bwMode="auto">
          <a:xfrm rot="5400000" flipH="1">
            <a:off x="4037806" y="4496594"/>
            <a:ext cx="1679575" cy="1588"/>
          </a:xfrm>
          <a:prstGeom prst="line">
            <a:avLst/>
          </a:prstGeom>
          <a:noFill/>
          <a:ln w="635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4299" name="Line 256"/>
          <p:cNvSpPr>
            <a:spLocks noChangeShapeType="1"/>
          </p:cNvSpPr>
          <p:nvPr/>
        </p:nvSpPr>
        <p:spPr bwMode="auto">
          <a:xfrm rot="5400000" flipH="1">
            <a:off x="5866606" y="4420394"/>
            <a:ext cx="1679575" cy="1588"/>
          </a:xfrm>
          <a:prstGeom prst="line">
            <a:avLst/>
          </a:prstGeom>
          <a:noFill/>
          <a:ln w="635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4300" name="Line 256"/>
          <p:cNvSpPr>
            <a:spLocks noChangeShapeType="1"/>
          </p:cNvSpPr>
          <p:nvPr/>
        </p:nvSpPr>
        <p:spPr bwMode="auto">
          <a:xfrm rot="5400000" flipH="1">
            <a:off x="7238206" y="4420394"/>
            <a:ext cx="1679575" cy="1588"/>
          </a:xfrm>
          <a:prstGeom prst="line">
            <a:avLst/>
          </a:prstGeom>
          <a:noFill/>
          <a:ln w="635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4301" name="Line 257"/>
          <p:cNvSpPr>
            <a:spLocks noChangeShapeType="1"/>
          </p:cNvSpPr>
          <p:nvPr/>
        </p:nvSpPr>
        <p:spPr bwMode="auto">
          <a:xfrm rot="16200000">
            <a:off x="4575175" y="5711833"/>
            <a:ext cx="609600" cy="6350"/>
          </a:xfrm>
          <a:prstGeom prst="line">
            <a:avLst/>
          </a:prstGeom>
          <a:noFill/>
          <a:ln w="63500">
            <a:solidFill>
              <a:schemeClr val="accent2"/>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4302" name="Line 257"/>
          <p:cNvSpPr>
            <a:spLocks noChangeShapeType="1"/>
          </p:cNvSpPr>
          <p:nvPr/>
        </p:nvSpPr>
        <p:spPr bwMode="auto">
          <a:xfrm rot="16200000">
            <a:off x="6403975" y="5711833"/>
            <a:ext cx="609600" cy="6350"/>
          </a:xfrm>
          <a:prstGeom prst="line">
            <a:avLst/>
          </a:prstGeom>
          <a:noFill/>
          <a:ln w="63500">
            <a:solidFill>
              <a:schemeClr val="accent2"/>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4303" name="Line 257"/>
          <p:cNvSpPr>
            <a:spLocks noChangeShapeType="1"/>
          </p:cNvSpPr>
          <p:nvPr/>
        </p:nvSpPr>
        <p:spPr bwMode="auto">
          <a:xfrm rot="16200000">
            <a:off x="7775575" y="5711833"/>
            <a:ext cx="609600" cy="6350"/>
          </a:xfrm>
          <a:prstGeom prst="line">
            <a:avLst/>
          </a:prstGeom>
          <a:noFill/>
          <a:ln w="63500">
            <a:solidFill>
              <a:schemeClr val="accent2"/>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22" name="Rectangle 21"/>
          <p:cNvSpPr>
            <a:spLocks noChangeArrowheads="1"/>
          </p:cNvSpPr>
          <p:nvPr/>
        </p:nvSpPr>
        <p:spPr bwMode="auto">
          <a:xfrm>
            <a:off x="3556004" y="950791"/>
            <a:ext cx="4976813" cy="1409700"/>
          </a:xfrm>
          <a:prstGeom prst="rect">
            <a:avLst/>
          </a:prstGeom>
          <a:solidFill>
            <a:srgbClr val="D9D9D9"/>
          </a:solidFill>
          <a:ln w="28575">
            <a:solidFill>
              <a:srgbClr val="3C8C93"/>
            </a:solidFill>
            <a:round/>
            <a:headEnd/>
            <a:tailEnd/>
          </a:ln>
          <a:effectLst>
            <a:outerShdw blurRad="63500" dist="38100" dir="2700000" algn="tl" rotWithShape="0">
              <a:srgbClr val="000000">
                <a:alpha val="39998"/>
              </a:srgbClr>
            </a:outerShdw>
          </a:effectLst>
        </p:spPr>
        <p:txBody>
          <a:bodyPr/>
          <a:lstStyle/>
          <a:p>
            <a:pPr>
              <a:defRPr/>
            </a:pPr>
            <a:endParaRPr lang="en-US" dirty="0">
              <a:solidFill>
                <a:srgbClr val="FFFF00"/>
              </a:solidFill>
              <a:latin typeface="Arial" pitchFamily="-112" charset="0"/>
              <a:ea typeface="ＭＳ Ｐゴシック" charset="-128"/>
              <a:cs typeface="ＭＳ Ｐゴシック" charset="-128"/>
            </a:endParaRPr>
          </a:p>
        </p:txBody>
      </p:sp>
      <p:sp>
        <p:nvSpPr>
          <p:cNvPr id="54305" name="Text Box 38"/>
          <p:cNvSpPr txBox="1">
            <a:spLocks noChangeArrowheads="1"/>
          </p:cNvSpPr>
          <p:nvPr/>
        </p:nvSpPr>
        <p:spPr bwMode="auto">
          <a:xfrm>
            <a:off x="3517900" y="287222"/>
            <a:ext cx="3276600" cy="5109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defTabSz="895350" eaLnBrk="1" hangingPunct="1">
              <a:lnSpc>
                <a:spcPct val="85000"/>
              </a:lnSpc>
              <a:tabLst>
                <a:tab pos="285750" algn="l"/>
              </a:tabLst>
              <a:defRPr sz="3200" b="1">
                <a:solidFill>
                  <a:srgbClr val="1557A7"/>
                </a:solidFill>
                <a:cs typeface="Arial" charset="0"/>
              </a:defRPr>
            </a:lvl1pPr>
            <a:lvl2pPr eaLnBrk="0" hangingPunct="0">
              <a:defRPr sz="4400">
                <a:latin typeface="Arial Narrow" pitchFamily="-106" charset="0"/>
                <a:ea typeface="ＭＳ Ｐゴシック" pitchFamily="-65" charset="-128"/>
                <a:cs typeface="ＭＳ Ｐゴシック" pitchFamily="-65" charset="-128"/>
              </a:defRPr>
            </a:lvl2pPr>
            <a:lvl3pPr eaLnBrk="0" hangingPunct="0">
              <a:defRPr sz="4400">
                <a:latin typeface="Arial Narrow" pitchFamily="-106" charset="0"/>
                <a:ea typeface="ＭＳ Ｐゴシック" pitchFamily="-65" charset="-128"/>
                <a:cs typeface="ＭＳ Ｐゴシック" pitchFamily="-65" charset="-128"/>
              </a:defRPr>
            </a:lvl3pPr>
            <a:lvl4pPr eaLnBrk="0" hangingPunct="0">
              <a:defRPr sz="4400">
                <a:latin typeface="Arial Narrow" pitchFamily="-106" charset="0"/>
                <a:ea typeface="ＭＳ Ｐゴシック" pitchFamily="-65" charset="-128"/>
                <a:cs typeface="ＭＳ Ｐゴシック" pitchFamily="-65" charset="-128"/>
              </a:defRPr>
            </a:lvl4pPr>
            <a:lvl5pPr eaLnBrk="0" hangingPunct="0">
              <a:defRPr sz="4400">
                <a:latin typeface="Arial Narrow" pitchFamily="-106" charset="0"/>
                <a:ea typeface="ＭＳ Ｐゴシック" pitchFamily="-65" charset="-128"/>
                <a:cs typeface="ＭＳ Ｐゴシック" pitchFamily="-65" charset="-128"/>
              </a:defRPr>
            </a:lvl5pPr>
            <a:lvl6pPr marL="457200" fontAlgn="base">
              <a:spcBef>
                <a:spcPct val="0"/>
              </a:spcBef>
              <a:spcAft>
                <a:spcPct val="0"/>
              </a:spcAft>
              <a:defRPr sz="4400">
                <a:latin typeface="Arial Narrow" pitchFamily="-106" charset="0"/>
              </a:defRPr>
            </a:lvl6pPr>
            <a:lvl7pPr marL="914400" fontAlgn="base">
              <a:spcBef>
                <a:spcPct val="0"/>
              </a:spcBef>
              <a:spcAft>
                <a:spcPct val="0"/>
              </a:spcAft>
              <a:defRPr sz="4400">
                <a:latin typeface="Arial Narrow" pitchFamily="-106" charset="0"/>
              </a:defRPr>
            </a:lvl7pPr>
            <a:lvl8pPr marL="1371600" fontAlgn="base">
              <a:spcBef>
                <a:spcPct val="0"/>
              </a:spcBef>
              <a:spcAft>
                <a:spcPct val="0"/>
              </a:spcAft>
              <a:defRPr sz="4400">
                <a:latin typeface="Arial Narrow" pitchFamily="-106" charset="0"/>
              </a:defRPr>
            </a:lvl8pPr>
            <a:lvl9pPr marL="1828800" fontAlgn="base">
              <a:spcBef>
                <a:spcPct val="0"/>
              </a:spcBef>
              <a:spcAft>
                <a:spcPct val="0"/>
              </a:spcAft>
              <a:defRPr sz="4400">
                <a:latin typeface="Arial Narrow" pitchFamily="-106" charset="0"/>
              </a:defRPr>
            </a:lvl9pPr>
          </a:lstStyle>
          <a:p>
            <a:r>
              <a:rPr lang="en-US" dirty="0">
                <a:ea typeface="ＭＳ Ｐゴシック" charset="0"/>
              </a:rPr>
              <a:t>Late Stage</a:t>
            </a:r>
          </a:p>
        </p:txBody>
      </p:sp>
      <p:grpSp>
        <p:nvGrpSpPr>
          <p:cNvPr id="54306" name="Group 35"/>
          <p:cNvGrpSpPr>
            <a:grpSpLocks/>
          </p:cNvGrpSpPr>
          <p:nvPr/>
        </p:nvGrpSpPr>
        <p:grpSpPr bwMode="auto">
          <a:xfrm>
            <a:off x="4521200" y="1061932"/>
            <a:ext cx="3124200" cy="1208088"/>
            <a:chOff x="2880" y="768"/>
            <a:chExt cx="1968" cy="761"/>
          </a:xfrm>
        </p:grpSpPr>
        <p:sp>
          <p:nvSpPr>
            <p:cNvPr id="37913" name="Rectangle 25"/>
            <p:cNvSpPr>
              <a:spLocks noChangeArrowheads="1"/>
            </p:cNvSpPr>
            <p:nvPr/>
          </p:nvSpPr>
          <p:spPr bwMode="auto">
            <a:xfrm>
              <a:off x="2880" y="1008"/>
              <a:ext cx="1968" cy="519"/>
            </a:xfrm>
            <a:prstGeom prst="rect">
              <a:avLst/>
            </a:prstGeom>
            <a:solidFill>
              <a:schemeClr val="bg1"/>
            </a:solidFill>
            <a:ln w="9525">
              <a:solidFill>
                <a:schemeClr val="tx1"/>
              </a:solidFill>
              <a:miter lim="800000"/>
              <a:headEnd/>
              <a:tailEnd/>
            </a:ln>
            <a:effectLst>
              <a:outerShdw blurRad="63500" dist="38099" dir="2700000" algn="ctr" rotWithShape="0">
                <a:schemeClr val="bg2">
                  <a:alpha val="74997"/>
                </a:schemeClr>
              </a:outerShdw>
            </a:effectLst>
          </p:spPr>
          <p:txBody>
            <a:bodyPr wrap="none" anchor="ctr"/>
            <a:lstStyle/>
            <a:p>
              <a:pPr>
                <a:defRPr/>
              </a:pPr>
              <a:endParaRPr lang="en-US" dirty="0">
                <a:solidFill>
                  <a:srgbClr val="000000"/>
                </a:solidFill>
                <a:latin typeface="Arial" pitchFamily="34" charset="0"/>
                <a:ea typeface="ＭＳ Ｐゴシック" pitchFamily="34" charset="-128"/>
              </a:endParaRPr>
            </a:p>
          </p:txBody>
        </p:sp>
        <p:sp>
          <p:nvSpPr>
            <p:cNvPr id="54310" name="Rectangle 26"/>
            <p:cNvSpPr>
              <a:spLocks noChangeArrowheads="1"/>
            </p:cNvSpPr>
            <p:nvPr/>
          </p:nvSpPr>
          <p:spPr bwMode="auto">
            <a:xfrm>
              <a:off x="3198" y="1109"/>
              <a:ext cx="144" cy="122"/>
            </a:xfrm>
            <a:prstGeom prst="rect">
              <a:avLst/>
            </a:prstGeom>
            <a:solidFill>
              <a:srgbClr val="FF0000"/>
            </a:solidFill>
            <a:ln w="9525">
              <a:solidFill>
                <a:schemeClr val="tx1"/>
              </a:solidFill>
              <a:miter lim="800000"/>
              <a:headEnd/>
              <a:tailEnd/>
            </a:ln>
          </p:spPr>
          <p:txBody>
            <a:bodyPr wrap="none" anchor="ctr"/>
            <a:lstStyle/>
            <a:p>
              <a:endParaRPr lang="en-US" dirty="0">
                <a:solidFill>
                  <a:srgbClr val="FFFF00"/>
                </a:solidFill>
                <a:ea typeface="ＭＳ Ｐゴシック" charset="0"/>
              </a:endParaRPr>
            </a:p>
          </p:txBody>
        </p:sp>
        <p:sp>
          <p:nvSpPr>
            <p:cNvPr id="54311" name="Rectangle 27"/>
            <p:cNvSpPr>
              <a:spLocks noChangeArrowheads="1"/>
            </p:cNvSpPr>
            <p:nvPr/>
          </p:nvSpPr>
          <p:spPr bwMode="auto">
            <a:xfrm>
              <a:off x="3629" y="1109"/>
              <a:ext cx="143" cy="122"/>
            </a:xfrm>
            <a:prstGeom prst="rect">
              <a:avLst/>
            </a:prstGeom>
            <a:solidFill>
              <a:srgbClr val="FF6600"/>
            </a:solidFill>
            <a:ln w="9525">
              <a:solidFill>
                <a:schemeClr val="tx1"/>
              </a:solidFill>
              <a:miter lim="800000"/>
              <a:headEnd/>
              <a:tailEnd/>
            </a:ln>
          </p:spPr>
          <p:txBody>
            <a:bodyPr wrap="none" anchor="ctr"/>
            <a:lstStyle/>
            <a:p>
              <a:endParaRPr lang="en-US" dirty="0">
                <a:solidFill>
                  <a:srgbClr val="FFFF00"/>
                </a:solidFill>
                <a:ea typeface="ＭＳ Ｐゴシック" charset="0"/>
              </a:endParaRPr>
            </a:p>
          </p:txBody>
        </p:sp>
        <p:sp>
          <p:nvSpPr>
            <p:cNvPr id="54312" name="Rectangle 28"/>
            <p:cNvSpPr>
              <a:spLocks noChangeArrowheads="1"/>
            </p:cNvSpPr>
            <p:nvPr/>
          </p:nvSpPr>
          <p:spPr bwMode="auto">
            <a:xfrm>
              <a:off x="4059" y="1109"/>
              <a:ext cx="143" cy="122"/>
            </a:xfrm>
            <a:prstGeom prst="rect">
              <a:avLst/>
            </a:prstGeom>
            <a:solidFill>
              <a:srgbClr val="FFFF99"/>
            </a:solidFill>
            <a:ln w="9525">
              <a:solidFill>
                <a:schemeClr val="tx1"/>
              </a:solidFill>
              <a:miter lim="800000"/>
              <a:headEnd/>
              <a:tailEnd/>
            </a:ln>
          </p:spPr>
          <p:txBody>
            <a:bodyPr wrap="none" anchor="ctr"/>
            <a:lstStyle/>
            <a:p>
              <a:endParaRPr lang="en-US" dirty="0">
                <a:solidFill>
                  <a:srgbClr val="FFFF00"/>
                </a:solidFill>
                <a:ea typeface="ＭＳ Ｐゴシック" charset="0"/>
              </a:endParaRPr>
            </a:p>
          </p:txBody>
        </p:sp>
        <p:sp>
          <p:nvSpPr>
            <p:cNvPr id="54313" name="Rectangle 29"/>
            <p:cNvSpPr>
              <a:spLocks noChangeArrowheads="1"/>
            </p:cNvSpPr>
            <p:nvPr/>
          </p:nvSpPr>
          <p:spPr bwMode="auto">
            <a:xfrm>
              <a:off x="4489" y="1109"/>
              <a:ext cx="144" cy="122"/>
            </a:xfrm>
            <a:prstGeom prst="rect">
              <a:avLst/>
            </a:prstGeom>
            <a:solidFill>
              <a:srgbClr val="00FF00"/>
            </a:solidFill>
            <a:ln w="9525">
              <a:solidFill>
                <a:schemeClr val="tx1"/>
              </a:solidFill>
              <a:miter lim="800000"/>
              <a:headEnd/>
              <a:tailEnd/>
            </a:ln>
          </p:spPr>
          <p:txBody>
            <a:bodyPr wrap="none" anchor="ctr"/>
            <a:lstStyle/>
            <a:p>
              <a:endParaRPr lang="en-US" dirty="0">
                <a:solidFill>
                  <a:srgbClr val="FFFF00"/>
                </a:solidFill>
                <a:ea typeface="ＭＳ Ｐゴシック" charset="0"/>
              </a:endParaRPr>
            </a:p>
          </p:txBody>
        </p:sp>
        <p:sp>
          <p:nvSpPr>
            <p:cNvPr id="54314" name="Text Box 30"/>
            <p:cNvSpPr txBox="1">
              <a:spLocks noChangeArrowheads="1"/>
            </p:cNvSpPr>
            <p:nvPr/>
          </p:nvSpPr>
          <p:spPr bwMode="auto">
            <a:xfrm>
              <a:off x="4449" y="1296"/>
              <a:ext cx="24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US" sz="1800" dirty="0">
                  <a:solidFill>
                    <a:srgbClr val="000000"/>
                  </a:solidFill>
                  <a:latin typeface="Arial Narrow" charset="0"/>
                </a:rPr>
                <a:t>1s</a:t>
              </a:r>
            </a:p>
          </p:txBody>
        </p:sp>
        <p:sp>
          <p:nvSpPr>
            <p:cNvPr id="54315" name="Text Box 31"/>
            <p:cNvSpPr txBox="1">
              <a:spLocks noChangeArrowheads="1"/>
            </p:cNvSpPr>
            <p:nvPr/>
          </p:nvSpPr>
          <p:spPr bwMode="auto">
            <a:xfrm>
              <a:off x="3982" y="1296"/>
              <a:ext cx="30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US" sz="1800" dirty="0">
                  <a:solidFill>
                    <a:srgbClr val="000000"/>
                  </a:solidFill>
                  <a:latin typeface="Arial Narrow" charset="0"/>
                </a:rPr>
                <a:t>10s</a:t>
              </a:r>
            </a:p>
          </p:txBody>
        </p:sp>
        <p:sp>
          <p:nvSpPr>
            <p:cNvPr id="54316" name="Text Box 32"/>
            <p:cNvSpPr txBox="1">
              <a:spLocks noChangeArrowheads="1"/>
            </p:cNvSpPr>
            <p:nvPr/>
          </p:nvSpPr>
          <p:spPr bwMode="auto">
            <a:xfrm>
              <a:off x="3552" y="1296"/>
              <a:ext cx="37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US" sz="1800" dirty="0">
                  <a:solidFill>
                    <a:srgbClr val="000000"/>
                  </a:solidFill>
                  <a:latin typeface="Arial Narrow" charset="0"/>
                </a:rPr>
                <a:t>100s</a:t>
              </a:r>
            </a:p>
          </p:txBody>
        </p:sp>
        <p:sp>
          <p:nvSpPr>
            <p:cNvPr id="54317" name="Text Box 33"/>
            <p:cNvSpPr txBox="1">
              <a:spLocks noChangeArrowheads="1"/>
            </p:cNvSpPr>
            <p:nvPr/>
          </p:nvSpPr>
          <p:spPr bwMode="auto">
            <a:xfrm>
              <a:off x="2969" y="1296"/>
              <a:ext cx="54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US" sz="1800" dirty="0">
                  <a:solidFill>
                    <a:srgbClr val="000000"/>
                  </a:solidFill>
                  <a:latin typeface="Arial Narrow" charset="0"/>
                </a:rPr>
                <a:t>&gt;1,000s</a:t>
              </a:r>
            </a:p>
          </p:txBody>
        </p:sp>
        <p:sp>
          <p:nvSpPr>
            <p:cNvPr id="54318" name="Line 34"/>
            <p:cNvSpPr>
              <a:spLocks noChangeShapeType="1"/>
            </p:cNvSpPr>
            <p:nvPr/>
          </p:nvSpPr>
          <p:spPr bwMode="auto">
            <a:xfrm>
              <a:off x="3378" y="1170"/>
              <a:ext cx="21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4319" name="Line 35"/>
            <p:cNvSpPr>
              <a:spLocks noChangeShapeType="1"/>
            </p:cNvSpPr>
            <p:nvPr/>
          </p:nvSpPr>
          <p:spPr bwMode="auto">
            <a:xfrm>
              <a:off x="3808" y="1170"/>
              <a:ext cx="21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4320" name="Line 36"/>
            <p:cNvSpPr>
              <a:spLocks noChangeShapeType="1"/>
            </p:cNvSpPr>
            <p:nvPr/>
          </p:nvSpPr>
          <p:spPr bwMode="auto">
            <a:xfrm>
              <a:off x="3808" y="1170"/>
              <a:ext cx="21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4321" name="Line 37"/>
            <p:cNvSpPr>
              <a:spLocks noChangeShapeType="1"/>
            </p:cNvSpPr>
            <p:nvPr/>
          </p:nvSpPr>
          <p:spPr bwMode="auto">
            <a:xfrm>
              <a:off x="4202" y="1170"/>
              <a:ext cx="21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4322" name="Text Box 39"/>
            <p:cNvSpPr txBox="1">
              <a:spLocks noChangeArrowheads="1"/>
            </p:cNvSpPr>
            <p:nvPr/>
          </p:nvSpPr>
          <p:spPr bwMode="auto">
            <a:xfrm>
              <a:off x="2918" y="768"/>
              <a:ext cx="173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algn="ctr" eaLnBrk="1" hangingPunct="1"/>
              <a:r>
                <a:rPr lang="en-US" sz="1800" b="1" dirty="0">
                  <a:solidFill>
                    <a:srgbClr val="000000"/>
                  </a:solidFill>
                  <a:latin typeface="Arial Narrow" charset="0"/>
                </a:rPr>
                <a:t>GW. or equivalent GW. conc.</a:t>
              </a:r>
            </a:p>
          </p:txBody>
        </p:sp>
      </p:grpSp>
      <p:sp>
        <p:nvSpPr>
          <p:cNvPr id="254002" name="Line 50"/>
          <p:cNvSpPr>
            <a:spLocks noChangeShapeType="1"/>
          </p:cNvSpPr>
          <p:nvPr/>
        </p:nvSpPr>
        <p:spPr bwMode="auto">
          <a:xfrm>
            <a:off x="3568700" y="960316"/>
            <a:ext cx="4965700"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52"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32</a:t>
            </a:fld>
            <a:endParaRPr lang="en-US" sz="1400" dirty="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407409644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30"/>
          <p:cNvSpPr>
            <a:spLocks noChangeArrowheads="1"/>
          </p:cNvSpPr>
          <p:nvPr/>
        </p:nvSpPr>
        <p:spPr bwMode="auto">
          <a:xfrm>
            <a:off x="3557591" y="232009"/>
            <a:ext cx="4991326" cy="856566"/>
          </a:xfrm>
          <a:prstGeom prst="rect">
            <a:avLst/>
          </a:prstGeom>
          <a:solidFill>
            <a:srgbClr val="2952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54273" name="AutoShape 2"/>
          <p:cNvSpPr>
            <a:spLocks noChangeAspect="1" noChangeArrowheads="1" noTextEdit="1"/>
          </p:cNvSpPr>
          <p:nvPr/>
        </p:nvSpPr>
        <p:spPr bwMode="auto">
          <a:xfrm>
            <a:off x="304800" y="254009"/>
            <a:ext cx="30480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FFFF00"/>
              </a:solidFill>
              <a:ea typeface="ＭＳ Ｐゴシック" charset="0"/>
            </a:endParaRPr>
          </a:p>
        </p:txBody>
      </p:sp>
      <p:pic>
        <p:nvPicPr>
          <p:cNvPr id="54274" name="Picture 3"/>
          <p:cNvPicPr>
            <a:picLocks noChangeAspect="1" noChangeArrowheads="1"/>
          </p:cNvPicPr>
          <p:nvPr/>
        </p:nvPicPr>
        <p:blipFill>
          <a:blip r:embed="rId2" cstate="print">
            <a:lum contrast="6000"/>
            <a:extLst>
              <a:ext uri="{28A0092B-C50C-407E-A947-70E740481C1C}">
                <a14:useLocalDpi xmlns:a14="http://schemas.microsoft.com/office/drawing/2010/main" val="0"/>
              </a:ext>
            </a:extLst>
          </a:blip>
          <a:srcRect/>
          <a:stretch>
            <a:fillRect/>
          </a:stretch>
        </p:blipFill>
        <p:spPr bwMode="auto">
          <a:xfrm>
            <a:off x="512763" y="280988"/>
            <a:ext cx="2832100"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24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438400"/>
            <a:ext cx="8556625" cy="42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5"/>
          <p:cNvSpPr>
            <a:spLocks noChangeArrowheads="1"/>
          </p:cNvSpPr>
          <p:nvPr/>
        </p:nvSpPr>
        <p:spPr bwMode="auto">
          <a:xfrm>
            <a:off x="4114800" y="4114800"/>
            <a:ext cx="1524000" cy="609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4277" name="Rectangle 6"/>
          <p:cNvSpPr>
            <a:spLocks noChangeArrowheads="1"/>
          </p:cNvSpPr>
          <p:nvPr/>
        </p:nvSpPr>
        <p:spPr bwMode="auto">
          <a:xfrm>
            <a:off x="4114800" y="4876808"/>
            <a:ext cx="1524000" cy="6096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4279" name="Rectangle 8"/>
          <p:cNvSpPr>
            <a:spLocks noChangeArrowheads="1"/>
          </p:cNvSpPr>
          <p:nvPr/>
        </p:nvSpPr>
        <p:spPr bwMode="auto">
          <a:xfrm>
            <a:off x="4114800" y="5638808"/>
            <a:ext cx="1524000" cy="6096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4280" name="Rectangle 9"/>
          <p:cNvSpPr>
            <a:spLocks noChangeArrowheads="1"/>
          </p:cNvSpPr>
          <p:nvPr/>
        </p:nvSpPr>
        <p:spPr bwMode="auto">
          <a:xfrm>
            <a:off x="2362200" y="5638808"/>
            <a:ext cx="1524000" cy="6096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4281" name="Rectangle 10"/>
          <p:cNvSpPr>
            <a:spLocks noChangeArrowheads="1"/>
          </p:cNvSpPr>
          <p:nvPr/>
        </p:nvSpPr>
        <p:spPr bwMode="auto">
          <a:xfrm>
            <a:off x="2362200" y="4876808"/>
            <a:ext cx="1524000" cy="6096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4282" name="Rectangle 11"/>
          <p:cNvSpPr>
            <a:spLocks noChangeArrowheads="1"/>
          </p:cNvSpPr>
          <p:nvPr/>
        </p:nvSpPr>
        <p:spPr bwMode="auto">
          <a:xfrm>
            <a:off x="2362200" y="4114800"/>
            <a:ext cx="1524000" cy="609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4284" name="Rectangle 13"/>
          <p:cNvSpPr>
            <a:spLocks noChangeArrowheads="1"/>
          </p:cNvSpPr>
          <p:nvPr/>
        </p:nvSpPr>
        <p:spPr bwMode="auto">
          <a:xfrm>
            <a:off x="5808133" y="4876808"/>
            <a:ext cx="1371600" cy="6096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4285" name="Rectangle 14"/>
          <p:cNvSpPr>
            <a:spLocks noChangeArrowheads="1"/>
          </p:cNvSpPr>
          <p:nvPr/>
        </p:nvSpPr>
        <p:spPr bwMode="auto">
          <a:xfrm>
            <a:off x="5808133" y="5638808"/>
            <a:ext cx="1371600" cy="6096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4288" name="Rectangle 17"/>
          <p:cNvSpPr>
            <a:spLocks noChangeArrowheads="1"/>
          </p:cNvSpPr>
          <p:nvPr/>
        </p:nvSpPr>
        <p:spPr bwMode="auto">
          <a:xfrm>
            <a:off x="7315200" y="4876808"/>
            <a:ext cx="1371600" cy="60960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4289" name="Rectangle 18"/>
          <p:cNvSpPr>
            <a:spLocks noChangeArrowheads="1"/>
          </p:cNvSpPr>
          <p:nvPr/>
        </p:nvSpPr>
        <p:spPr bwMode="auto">
          <a:xfrm>
            <a:off x="7315200" y="5638808"/>
            <a:ext cx="1371600" cy="60960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4400" dirty="0">
              <a:solidFill>
                <a:srgbClr val="FFFF66"/>
              </a:solidFill>
              <a:latin typeface="Arial Narrow" charset="0"/>
              <a:ea typeface="ＭＳ Ｐゴシック" charset="0"/>
            </a:endParaRPr>
          </a:p>
        </p:txBody>
      </p:sp>
      <p:sp>
        <p:nvSpPr>
          <p:cNvPr id="54291" name="Line 255"/>
          <p:cNvSpPr>
            <a:spLocks noChangeShapeType="1"/>
          </p:cNvSpPr>
          <p:nvPr/>
        </p:nvSpPr>
        <p:spPr bwMode="auto">
          <a:xfrm>
            <a:off x="6799267" y="5165725"/>
            <a:ext cx="865187" cy="1588"/>
          </a:xfrm>
          <a:prstGeom prst="line">
            <a:avLst/>
          </a:prstGeom>
          <a:noFill/>
          <a:ln w="63500">
            <a:solidFill>
              <a:schemeClr val="accent2"/>
            </a:solidFill>
            <a:round/>
            <a:headEnd type="triangle" w="med" len="med"/>
            <a:tailEnd type="oval"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4293" name="Line 257"/>
          <p:cNvSpPr>
            <a:spLocks noChangeShapeType="1"/>
          </p:cNvSpPr>
          <p:nvPr/>
        </p:nvSpPr>
        <p:spPr bwMode="auto">
          <a:xfrm rot="16200000">
            <a:off x="2898775" y="5711833"/>
            <a:ext cx="609600" cy="6350"/>
          </a:xfrm>
          <a:prstGeom prst="line">
            <a:avLst/>
          </a:prstGeom>
          <a:noFill/>
          <a:ln w="63500">
            <a:solidFill>
              <a:schemeClr val="accent2"/>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4295" name="Line 254"/>
          <p:cNvSpPr>
            <a:spLocks noChangeShapeType="1"/>
          </p:cNvSpPr>
          <p:nvPr/>
        </p:nvSpPr>
        <p:spPr bwMode="auto">
          <a:xfrm>
            <a:off x="3505200" y="5181600"/>
            <a:ext cx="857250" cy="1588"/>
          </a:xfrm>
          <a:prstGeom prst="line">
            <a:avLst/>
          </a:prstGeom>
          <a:noFill/>
          <a:ln w="63500">
            <a:solidFill>
              <a:schemeClr val="accent2"/>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4302" name="Line 257"/>
          <p:cNvSpPr>
            <a:spLocks noChangeShapeType="1"/>
          </p:cNvSpPr>
          <p:nvPr/>
        </p:nvSpPr>
        <p:spPr bwMode="auto">
          <a:xfrm rot="16200000">
            <a:off x="6403975" y="5711833"/>
            <a:ext cx="609600" cy="6350"/>
          </a:xfrm>
          <a:prstGeom prst="line">
            <a:avLst/>
          </a:prstGeom>
          <a:noFill/>
          <a:ln w="63500">
            <a:solidFill>
              <a:schemeClr val="accent2"/>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22" name="Rectangle 21"/>
          <p:cNvSpPr>
            <a:spLocks noChangeArrowheads="1"/>
          </p:cNvSpPr>
          <p:nvPr/>
        </p:nvSpPr>
        <p:spPr bwMode="auto">
          <a:xfrm>
            <a:off x="3556004" y="1044575"/>
            <a:ext cx="4976813" cy="1409700"/>
          </a:xfrm>
          <a:prstGeom prst="rect">
            <a:avLst/>
          </a:prstGeom>
          <a:solidFill>
            <a:srgbClr val="D9D9D9"/>
          </a:solidFill>
          <a:ln w="28575">
            <a:solidFill>
              <a:srgbClr val="3C8C93"/>
            </a:solidFill>
            <a:round/>
            <a:headEnd/>
            <a:tailEnd/>
          </a:ln>
          <a:effectLst>
            <a:outerShdw blurRad="63500" dist="38100" dir="2700000" algn="tl" rotWithShape="0">
              <a:srgbClr val="000000">
                <a:alpha val="39998"/>
              </a:srgbClr>
            </a:outerShdw>
          </a:effectLst>
        </p:spPr>
        <p:txBody>
          <a:bodyPr/>
          <a:lstStyle/>
          <a:p>
            <a:pPr>
              <a:defRPr/>
            </a:pPr>
            <a:endParaRPr lang="en-US" dirty="0">
              <a:solidFill>
                <a:srgbClr val="FFFF00"/>
              </a:solidFill>
              <a:latin typeface="Arial" pitchFamily="-112" charset="0"/>
              <a:ea typeface="ＭＳ Ｐゴシック" charset="-128"/>
              <a:cs typeface="ＭＳ Ｐゴシック" charset="-128"/>
            </a:endParaRPr>
          </a:p>
        </p:txBody>
      </p:sp>
      <p:sp>
        <p:nvSpPr>
          <p:cNvPr id="54305" name="Text Box 38"/>
          <p:cNvSpPr txBox="1">
            <a:spLocks noChangeArrowheads="1"/>
          </p:cNvSpPr>
          <p:nvPr/>
        </p:nvSpPr>
        <p:spPr bwMode="auto">
          <a:xfrm>
            <a:off x="3706582" y="381008"/>
            <a:ext cx="5626100" cy="576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lnSpc>
                <a:spcPct val="85000"/>
              </a:lnSpc>
            </a:pPr>
            <a:r>
              <a:rPr lang="en-US" sz="3600" b="1" dirty="0" smtClean="0">
                <a:solidFill>
                  <a:srgbClr val="FFFFFF"/>
                </a:solidFill>
                <a:latin typeface="Arial Narrow" charset="0"/>
              </a:rPr>
              <a:t>MD Toolkit Does This…</a:t>
            </a:r>
            <a:endParaRPr lang="en-US" sz="3600" b="1" dirty="0">
              <a:solidFill>
                <a:srgbClr val="FFFFFF"/>
              </a:solidFill>
              <a:latin typeface="Arial Narrow" charset="0"/>
            </a:endParaRPr>
          </a:p>
        </p:txBody>
      </p:sp>
      <p:grpSp>
        <p:nvGrpSpPr>
          <p:cNvPr id="54306" name="Group 35"/>
          <p:cNvGrpSpPr>
            <a:grpSpLocks/>
          </p:cNvGrpSpPr>
          <p:nvPr/>
        </p:nvGrpSpPr>
        <p:grpSpPr bwMode="auto">
          <a:xfrm>
            <a:off x="4521200" y="1155716"/>
            <a:ext cx="3124200" cy="1208088"/>
            <a:chOff x="2880" y="768"/>
            <a:chExt cx="1968" cy="761"/>
          </a:xfrm>
        </p:grpSpPr>
        <p:sp>
          <p:nvSpPr>
            <p:cNvPr id="37913" name="Rectangle 25"/>
            <p:cNvSpPr>
              <a:spLocks noChangeArrowheads="1"/>
            </p:cNvSpPr>
            <p:nvPr/>
          </p:nvSpPr>
          <p:spPr bwMode="auto">
            <a:xfrm>
              <a:off x="2880" y="1008"/>
              <a:ext cx="1968" cy="519"/>
            </a:xfrm>
            <a:prstGeom prst="rect">
              <a:avLst/>
            </a:prstGeom>
            <a:solidFill>
              <a:schemeClr val="bg1"/>
            </a:solidFill>
            <a:ln w="9525">
              <a:solidFill>
                <a:schemeClr val="tx1"/>
              </a:solidFill>
              <a:miter lim="800000"/>
              <a:headEnd/>
              <a:tailEnd/>
            </a:ln>
            <a:effectLst>
              <a:outerShdw blurRad="63500" dist="38099" dir="2700000" algn="ctr" rotWithShape="0">
                <a:schemeClr val="bg2">
                  <a:alpha val="74997"/>
                </a:schemeClr>
              </a:outerShdw>
            </a:effectLst>
          </p:spPr>
          <p:txBody>
            <a:bodyPr wrap="none" anchor="ctr"/>
            <a:lstStyle/>
            <a:p>
              <a:pPr>
                <a:defRPr/>
              </a:pPr>
              <a:endParaRPr lang="en-US" dirty="0">
                <a:solidFill>
                  <a:srgbClr val="000000"/>
                </a:solidFill>
                <a:latin typeface="Arial" pitchFamily="34" charset="0"/>
                <a:ea typeface="ＭＳ Ｐゴシック" pitchFamily="34" charset="-128"/>
              </a:endParaRPr>
            </a:p>
          </p:txBody>
        </p:sp>
        <p:sp>
          <p:nvSpPr>
            <p:cNvPr id="54310" name="Rectangle 26"/>
            <p:cNvSpPr>
              <a:spLocks noChangeArrowheads="1"/>
            </p:cNvSpPr>
            <p:nvPr/>
          </p:nvSpPr>
          <p:spPr bwMode="auto">
            <a:xfrm>
              <a:off x="3198" y="1109"/>
              <a:ext cx="144" cy="122"/>
            </a:xfrm>
            <a:prstGeom prst="rect">
              <a:avLst/>
            </a:prstGeom>
            <a:solidFill>
              <a:srgbClr val="FF0000"/>
            </a:solidFill>
            <a:ln w="9525">
              <a:solidFill>
                <a:schemeClr val="tx1"/>
              </a:solidFill>
              <a:miter lim="800000"/>
              <a:headEnd/>
              <a:tailEnd/>
            </a:ln>
          </p:spPr>
          <p:txBody>
            <a:bodyPr wrap="none" anchor="ctr"/>
            <a:lstStyle/>
            <a:p>
              <a:endParaRPr lang="en-US" dirty="0">
                <a:solidFill>
                  <a:srgbClr val="FFFF00"/>
                </a:solidFill>
                <a:ea typeface="ＭＳ Ｐゴシック" charset="0"/>
              </a:endParaRPr>
            </a:p>
          </p:txBody>
        </p:sp>
        <p:sp>
          <p:nvSpPr>
            <p:cNvPr id="54311" name="Rectangle 27"/>
            <p:cNvSpPr>
              <a:spLocks noChangeArrowheads="1"/>
            </p:cNvSpPr>
            <p:nvPr/>
          </p:nvSpPr>
          <p:spPr bwMode="auto">
            <a:xfrm>
              <a:off x="3629" y="1109"/>
              <a:ext cx="143" cy="122"/>
            </a:xfrm>
            <a:prstGeom prst="rect">
              <a:avLst/>
            </a:prstGeom>
            <a:solidFill>
              <a:srgbClr val="FF6600"/>
            </a:solidFill>
            <a:ln w="9525">
              <a:solidFill>
                <a:schemeClr val="tx1"/>
              </a:solidFill>
              <a:miter lim="800000"/>
              <a:headEnd/>
              <a:tailEnd/>
            </a:ln>
          </p:spPr>
          <p:txBody>
            <a:bodyPr wrap="none" anchor="ctr"/>
            <a:lstStyle/>
            <a:p>
              <a:endParaRPr lang="en-US" dirty="0">
                <a:solidFill>
                  <a:srgbClr val="FFFF00"/>
                </a:solidFill>
                <a:ea typeface="ＭＳ Ｐゴシック" charset="0"/>
              </a:endParaRPr>
            </a:p>
          </p:txBody>
        </p:sp>
        <p:sp>
          <p:nvSpPr>
            <p:cNvPr id="54312" name="Rectangle 28"/>
            <p:cNvSpPr>
              <a:spLocks noChangeArrowheads="1"/>
            </p:cNvSpPr>
            <p:nvPr/>
          </p:nvSpPr>
          <p:spPr bwMode="auto">
            <a:xfrm>
              <a:off x="4059" y="1109"/>
              <a:ext cx="143" cy="122"/>
            </a:xfrm>
            <a:prstGeom prst="rect">
              <a:avLst/>
            </a:prstGeom>
            <a:solidFill>
              <a:srgbClr val="FFFF99"/>
            </a:solidFill>
            <a:ln w="9525">
              <a:solidFill>
                <a:schemeClr val="tx1"/>
              </a:solidFill>
              <a:miter lim="800000"/>
              <a:headEnd/>
              <a:tailEnd/>
            </a:ln>
          </p:spPr>
          <p:txBody>
            <a:bodyPr wrap="none" anchor="ctr"/>
            <a:lstStyle/>
            <a:p>
              <a:endParaRPr lang="en-US" dirty="0">
                <a:solidFill>
                  <a:srgbClr val="FFFF00"/>
                </a:solidFill>
                <a:ea typeface="ＭＳ Ｐゴシック" charset="0"/>
              </a:endParaRPr>
            </a:p>
          </p:txBody>
        </p:sp>
        <p:sp>
          <p:nvSpPr>
            <p:cNvPr id="54313" name="Rectangle 29"/>
            <p:cNvSpPr>
              <a:spLocks noChangeArrowheads="1"/>
            </p:cNvSpPr>
            <p:nvPr/>
          </p:nvSpPr>
          <p:spPr bwMode="auto">
            <a:xfrm>
              <a:off x="4489" y="1109"/>
              <a:ext cx="144" cy="122"/>
            </a:xfrm>
            <a:prstGeom prst="rect">
              <a:avLst/>
            </a:prstGeom>
            <a:solidFill>
              <a:srgbClr val="00FF00"/>
            </a:solidFill>
            <a:ln w="9525">
              <a:solidFill>
                <a:schemeClr val="tx1"/>
              </a:solidFill>
              <a:miter lim="800000"/>
              <a:headEnd/>
              <a:tailEnd/>
            </a:ln>
          </p:spPr>
          <p:txBody>
            <a:bodyPr wrap="none" anchor="ctr"/>
            <a:lstStyle/>
            <a:p>
              <a:endParaRPr lang="en-US" dirty="0">
                <a:solidFill>
                  <a:srgbClr val="FFFF00"/>
                </a:solidFill>
                <a:ea typeface="ＭＳ Ｐゴシック" charset="0"/>
              </a:endParaRPr>
            </a:p>
          </p:txBody>
        </p:sp>
        <p:sp>
          <p:nvSpPr>
            <p:cNvPr id="54314" name="Text Box 30"/>
            <p:cNvSpPr txBox="1">
              <a:spLocks noChangeArrowheads="1"/>
            </p:cNvSpPr>
            <p:nvPr/>
          </p:nvSpPr>
          <p:spPr bwMode="auto">
            <a:xfrm>
              <a:off x="4440" y="1296"/>
              <a:ext cx="24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US" sz="1800" dirty="0">
                  <a:solidFill>
                    <a:srgbClr val="000000"/>
                  </a:solidFill>
                  <a:latin typeface="Arial Narrow" charset="0"/>
                </a:rPr>
                <a:t>1s</a:t>
              </a:r>
            </a:p>
          </p:txBody>
        </p:sp>
        <p:sp>
          <p:nvSpPr>
            <p:cNvPr id="54315" name="Text Box 31"/>
            <p:cNvSpPr txBox="1">
              <a:spLocks noChangeArrowheads="1"/>
            </p:cNvSpPr>
            <p:nvPr/>
          </p:nvSpPr>
          <p:spPr bwMode="auto">
            <a:xfrm>
              <a:off x="3973" y="1296"/>
              <a:ext cx="30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US" sz="1800" dirty="0">
                  <a:solidFill>
                    <a:srgbClr val="000000"/>
                  </a:solidFill>
                  <a:latin typeface="Arial Narrow" charset="0"/>
                </a:rPr>
                <a:t>10s</a:t>
              </a:r>
            </a:p>
          </p:txBody>
        </p:sp>
        <p:sp>
          <p:nvSpPr>
            <p:cNvPr id="54316" name="Text Box 32"/>
            <p:cNvSpPr txBox="1">
              <a:spLocks noChangeArrowheads="1"/>
            </p:cNvSpPr>
            <p:nvPr/>
          </p:nvSpPr>
          <p:spPr bwMode="auto">
            <a:xfrm>
              <a:off x="3552" y="1296"/>
              <a:ext cx="37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US" sz="1800" dirty="0">
                  <a:solidFill>
                    <a:srgbClr val="000000"/>
                  </a:solidFill>
                  <a:latin typeface="Arial Narrow" charset="0"/>
                </a:rPr>
                <a:t>100s</a:t>
              </a:r>
            </a:p>
          </p:txBody>
        </p:sp>
        <p:sp>
          <p:nvSpPr>
            <p:cNvPr id="54317" name="Text Box 33"/>
            <p:cNvSpPr txBox="1">
              <a:spLocks noChangeArrowheads="1"/>
            </p:cNvSpPr>
            <p:nvPr/>
          </p:nvSpPr>
          <p:spPr bwMode="auto">
            <a:xfrm>
              <a:off x="2969" y="1296"/>
              <a:ext cx="54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US" sz="1800" dirty="0">
                  <a:solidFill>
                    <a:srgbClr val="000000"/>
                  </a:solidFill>
                  <a:latin typeface="Arial Narrow" charset="0"/>
                </a:rPr>
                <a:t>&gt;1,000s</a:t>
              </a:r>
            </a:p>
          </p:txBody>
        </p:sp>
        <p:sp>
          <p:nvSpPr>
            <p:cNvPr id="54318" name="Line 34"/>
            <p:cNvSpPr>
              <a:spLocks noChangeShapeType="1"/>
            </p:cNvSpPr>
            <p:nvPr/>
          </p:nvSpPr>
          <p:spPr bwMode="auto">
            <a:xfrm>
              <a:off x="3378" y="1170"/>
              <a:ext cx="21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4319" name="Line 35"/>
            <p:cNvSpPr>
              <a:spLocks noChangeShapeType="1"/>
            </p:cNvSpPr>
            <p:nvPr/>
          </p:nvSpPr>
          <p:spPr bwMode="auto">
            <a:xfrm>
              <a:off x="3808" y="1170"/>
              <a:ext cx="21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4320" name="Line 36"/>
            <p:cNvSpPr>
              <a:spLocks noChangeShapeType="1"/>
            </p:cNvSpPr>
            <p:nvPr/>
          </p:nvSpPr>
          <p:spPr bwMode="auto">
            <a:xfrm>
              <a:off x="3808" y="1170"/>
              <a:ext cx="21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4321" name="Line 37"/>
            <p:cNvSpPr>
              <a:spLocks noChangeShapeType="1"/>
            </p:cNvSpPr>
            <p:nvPr/>
          </p:nvSpPr>
          <p:spPr bwMode="auto">
            <a:xfrm>
              <a:off x="4202" y="1170"/>
              <a:ext cx="21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solidFill>
                  <a:srgbClr val="FFFF00"/>
                </a:solidFill>
                <a:ea typeface="ＭＳ Ｐゴシック" charset="0"/>
              </a:endParaRPr>
            </a:p>
          </p:txBody>
        </p:sp>
        <p:sp>
          <p:nvSpPr>
            <p:cNvPr id="54322" name="Text Box 39"/>
            <p:cNvSpPr txBox="1">
              <a:spLocks noChangeArrowheads="1"/>
            </p:cNvSpPr>
            <p:nvPr/>
          </p:nvSpPr>
          <p:spPr bwMode="auto">
            <a:xfrm>
              <a:off x="2918" y="768"/>
              <a:ext cx="173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algn="ctr" eaLnBrk="1" hangingPunct="1"/>
              <a:r>
                <a:rPr lang="en-US" sz="1800" b="1" dirty="0">
                  <a:solidFill>
                    <a:srgbClr val="000000"/>
                  </a:solidFill>
                  <a:latin typeface="Arial Narrow" charset="0"/>
                </a:rPr>
                <a:t>GW. or equivalent GW. conc.</a:t>
              </a:r>
            </a:p>
          </p:txBody>
        </p:sp>
      </p:grpSp>
      <p:sp>
        <p:nvSpPr>
          <p:cNvPr id="254002" name="Line 50"/>
          <p:cNvSpPr>
            <a:spLocks noChangeShapeType="1"/>
          </p:cNvSpPr>
          <p:nvPr/>
        </p:nvSpPr>
        <p:spPr bwMode="auto">
          <a:xfrm>
            <a:off x="3568700" y="1054100"/>
            <a:ext cx="4965700"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6" name="Rectangle 5"/>
          <p:cNvSpPr/>
          <p:nvPr/>
        </p:nvSpPr>
        <p:spPr bwMode="auto">
          <a:xfrm>
            <a:off x="5503337" y="2506133"/>
            <a:ext cx="338667" cy="387773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53" name="Line 63"/>
          <p:cNvSpPr>
            <a:spLocks noChangeShapeType="1"/>
          </p:cNvSpPr>
          <p:nvPr/>
        </p:nvSpPr>
        <p:spPr bwMode="auto">
          <a:xfrm>
            <a:off x="3554186" y="1054100"/>
            <a:ext cx="4965700"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54" name="Oval 53"/>
          <p:cNvSpPr/>
          <p:nvPr/>
        </p:nvSpPr>
        <p:spPr bwMode="auto">
          <a:xfrm>
            <a:off x="2271489" y="4676022"/>
            <a:ext cx="3268132" cy="1947334"/>
          </a:xfrm>
          <a:prstGeom prst="ellipse">
            <a:avLst/>
          </a:prstGeom>
          <a:noFill/>
          <a:ln w="57150"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56" name="Oval 55"/>
          <p:cNvSpPr/>
          <p:nvPr/>
        </p:nvSpPr>
        <p:spPr bwMode="auto">
          <a:xfrm>
            <a:off x="5878288" y="4676022"/>
            <a:ext cx="3081867" cy="1947334"/>
          </a:xfrm>
          <a:prstGeom prst="ellipse">
            <a:avLst/>
          </a:prstGeom>
          <a:noFill/>
          <a:ln w="57150"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59" name="Oval 58"/>
          <p:cNvSpPr/>
          <p:nvPr/>
        </p:nvSpPr>
        <p:spPr bwMode="auto">
          <a:xfrm>
            <a:off x="7368421" y="2779492"/>
            <a:ext cx="1456268" cy="592666"/>
          </a:xfrm>
          <a:prstGeom prst="ellipse">
            <a:avLst/>
          </a:prstGeom>
          <a:noFill/>
          <a:ln w="57150"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60" name="Oval 59"/>
          <p:cNvSpPr/>
          <p:nvPr/>
        </p:nvSpPr>
        <p:spPr bwMode="auto">
          <a:xfrm>
            <a:off x="2440825" y="2779490"/>
            <a:ext cx="1540935" cy="592667"/>
          </a:xfrm>
          <a:prstGeom prst="ellipse">
            <a:avLst/>
          </a:prstGeom>
          <a:noFill/>
          <a:ln w="57150"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2" name="Oval 1"/>
          <p:cNvSpPr/>
          <p:nvPr/>
        </p:nvSpPr>
        <p:spPr bwMode="auto">
          <a:xfrm>
            <a:off x="2235200" y="4639734"/>
            <a:ext cx="3268132" cy="1947334"/>
          </a:xfrm>
          <a:prstGeom prst="ellipse">
            <a:avLst/>
          </a:prstGeom>
          <a:noFill/>
          <a:ln w="57150" cap="flat" cmpd="sng" algn="ctr">
            <a:solidFill>
              <a:srgbClr val="FF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55" name="Oval 54"/>
          <p:cNvSpPr/>
          <p:nvPr/>
        </p:nvSpPr>
        <p:spPr bwMode="auto">
          <a:xfrm>
            <a:off x="5842000" y="4639734"/>
            <a:ext cx="3081867" cy="1947334"/>
          </a:xfrm>
          <a:prstGeom prst="ellipse">
            <a:avLst/>
          </a:prstGeom>
          <a:noFill/>
          <a:ln w="57150" cap="flat" cmpd="sng" algn="ctr">
            <a:solidFill>
              <a:srgbClr val="FF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57" name="Oval 56"/>
          <p:cNvSpPr/>
          <p:nvPr/>
        </p:nvSpPr>
        <p:spPr bwMode="auto">
          <a:xfrm>
            <a:off x="7332133" y="2743201"/>
            <a:ext cx="1456268" cy="592666"/>
          </a:xfrm>
          <a:prstGeom prst="ellipse">
            <a:avLst/>
          </a:prstGeom>
          <a:noFill/>
          <a:ln w="57150" cap="flat" cmpd="sng" algn="ctr">
            <a:solidFill>
              <a:srgbClr val="FF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58" name="Oval 57"/>
          <p:cNvSpPr/>
          <p:nvPr/>
        </p:nvSpPr>
        <p:spPr bwMode="auto">
          <a:xfrm>
            <a:off x="2404537" y="2743205"/>
            <a:ext cx="1540935" cy="592667"/>
          </a:xfrm>
          <a:prstGeom prst="ellipse">
            <a:avLst/>
          </a:prstGeom>
          <a:noFill/>
          <a:ln w="57150" cap="flat" cmpd="sng" algn="ctr">
            <a:solidFill>
              <a:srgbClr val="FF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61" name="Oval 60"/>
          <p:cNvSpPr/>
          <p:nvPr/>
        </p:nvSpPr>
        <p:spPr bwMode="auto">
          <a:xfrm>
            <a:off x="5036460" y="5892803"/>
            <a:ext cx="1204686" cy="754743"/>
          </a:xfrm>
          <a:prstGeom prst="ellipse">
            <a:avLst/>
          </a:prstGeom>
          <a:solidFill>
            <a:srgbClr val="29527B"/>
          </a:solidFill>
          <a:ln>
            <a:solidFill>
              <a:schemeClr val="bg2">
                <a:lumMod val="40000"/>
                <a:lumOff val="60000"/>
              </a:schemeClr>
            </a:solidFill>
          </a:ln>
          <a:effectLst>
            <a:outerShdw blurRad="50800" dist="38100" dir="2700000" algn="tl" rotWithShape="0">
              <a:prstClr val="black">
                <a:alpha val="40000"/>
              </a:prstClr>
            </a:outerShdw>
          </a:effectLst>
        </p:spPr>
        <p:txBody>
          <a:bodyPr/>
          <a:lstStyle/>
          <a:p>
            <a:endParaRPr lang="en-US" dirty="0">
              <a:solidFill>
                <a:srgbClr val="FFFF00"/>
              </a:solidFill>
              <a:ea typeface="ＭＳ Ｐゴシック" charset="0"/>
            </a:endParaRPr>
          </a:p>
        </p:txBody>
      </p:sp>
      <p:sp>
        <p:nvSpPr>
          <p:cNvPr id="3" name="TextBox 2"/>
          <p:cNvSpPr txBox="1"/>
          <p:nvPr/>
        </p:nvSpPr>
        <p:spPr>
          <a:xfrm>
            <a:off x="5208214" y="5982944"/>
            <a:ext cx="1032933" cy="598350"/>
          </a:xfrm>
          <a:prstGeom prst="rect">
            <a:avLst/>
          </a:prstGeom>
          <a:noFill/>
        </p:spPr>
        <p:txBody>
          <a:bodyPr wrap="square" rtlCol="0">
            <a:spAutoFit/>
          </a:bodyPr>
          <a:lstStyle/>
          <a:p>
            <a:r>
              <a:rPr lang="en-US" sz="3200" b="1" i="1" dirty="0" smtClean="0">
                <a:solidFill>
                  <a:srgbClr val="FFFFFF"/>
                </a:solidFill>
                <a:ea typeface="ＭＳ Ｐゴシック" charset="0"/>
              </a:rPr>
              <a:t>OR</a:t>
            </a:r>
            <a:endParaRPr lang="en-US" sz="3200" b="1" i="1" dirty="0">
              <a:solidFill>
                <a:srgbClr val="FFFFFF"/>
              </a:solidFill>
              <a:ea typeface="ＭＳ Ｐゴシック" charset="0"/>
            </a:endParaRPr>
          </a:p>
        </p:txBody>
      </p:sp>
      <p:sp>
        <p:nvSpPr>
          <p:cNvPr id="51"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33</a:t>
            </a:fld>
            <a:endParaRPr lang="en-US" sz="1400" dirty="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305020381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6"/>
          <p:cNvSpPr>
            <a:spLocks noChangeArrowheads="1"/>
          </p:cNvSpPr>
          <p:nvPr/>
        </p:nvSpPr>
        <p:spPr bwMode="auto">
          <a:xfrm>
            <a:off x="838200" y="3162300"/>
            <a:ext cx="5854700" cy="571500"/>
          </a:xfrm>
          <a:prstGeom prst="roundRect">
            <a:avLst>
              <a:gd name="adj" fmla="val 16667"/>
            </a:avLst>
          </a:prstGeom>
          <a:solidFill>
            <a:srgbClr val="CCECFF"/>
          </a:solidFill>
          <a:ln w="38100">
            <a:noFill/>
            <a:round/>
            <a:headEnd/>
            <a:tailEnd/>
          </a:ln>
          <a:effectLst>
            <a:outerShdw blurRad="50800" dist="88900" dir="2700000" algn="tl" rotWithShape="0">
              <a:prstClr val="black">
                <a:alpha val="40000"/>
              </a:prst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3" name="Rectangle 3"/>
          <p:cNvSpPr>
            <a:spLocks noGrp="1" noChangeArrowheads="1"/>
          </p:cNvSpPr>
          <p:nvPr>
            <p:ph type="body" sz="half" idx="4294967295"/>
          </p:nvPr>
        </p:nvSpPr>
        <p:spPr bwMode="auto">
          <a:xfrm>
            <a:off x="769938" y="1646238"/>
            <a:ext cx="8081962" cy="45259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3000" b="1" dirty="0" smtClean="0">
                <a:effectLst>
                  <a:outerShdw blurRad="38100" dist="38100" dir="2700000" algn="tl">
                    <a:srgbClr val="000000">
                      <a:alpha val="43137"/>
                    </a:srgbClr>
                  </a:outerShdw>
                </a:effectLst>
                <a:latin typeface="Arial" charset="0"/>
                <a:ea typeface="ＭＳ Ｐゴシック" charset="0"/>
                <a:cs typeface="Arial" charset="0"/>
              </a:rPr>
              <a:t>Matrix Diffusion Background</a:t>
            </a:r>
            <a:endParaRPr lang="en-US" sz="3000" b="1" dirty="0">
              <a:effectLst>
                <a:outerShdw blurRad="38100" dist="38100" dir="2700000" algn="tl">
                  <a:srgbClr val="000000">
                    <a:alpha val="43137"/>
                  </a:srgbClr>
                </a:outerShdw>
              </a:effectLst>
              <a:latin typeface="Arial" charset="0"/>
              <a:ea typeface="ＭＳ Ｐゴシック" charset="0"/>
              <a:cs typeface="Arial" charset="0"/>
            </a:endParaRPr>
          </a:p>
          <a:p>
            <a:pPr eaLnBrk="1" hangingPunct="1"/>
            <a:r>
              <a:rPr lang="en-US" sz="3000" dirty="0">
                <a:latin typeface="Arial" charset="0"/>
                <a:ea typeface="ＭＳ Ｐゴシック" charset="0"/>
                <a:cs typeface="ＭＳ Ｐゴシック" charset="0"/>
              </a:rPr>
              <a:t>Lines of Evidence</a:t>
            </a:r>
          </a:p>
          <a:p>
            <a:pPr eaLnBrk="1" hangingPunct="1"/>
            <a:r>
              <a:rPr lang="en-US" sz="3000" dirty="0" smtClean="0">
                <a:latin typeface="Arial" charset="0"/>
                <a:ea typeface="ＭＳ Ｐゴシック" charset="0"/>
                <a:cs typeface="ＭＳ Ｐゴシック" charset="0"/>
              </a:rPr>
              <a:t>New Conceptual </a:t>
            </a:r>
            <a:r>
              <a:rPr lang="en-US" sz="3000" dirty="0">
                <a:latin typeface="Arial" charset="0"/>
                <a:ea typeface="ＭＳ Ｐゴシック" charset="0"/>
                <a:cs typeface="ＭＳ Ｐゴシック" charset="0"/>
              </a:rPr>
              <a:t>Model</a:t>
            </a:r>
          </a:p>
          <a:p>
            <a:pPr eaLnBrk="1" hangingPunct="1"/>
            <a:r>
              <a:rPr lang="en-US" sz="3000" b="1" dirty="0" smtClean="0">
                <a:latin typeface="Arial" charset="0"/>
                <a:ea typeface="ＭＳ Ｐゴシック" charset="0"/>
                <a:cs typeface="Arial" charset="0"/>
              </a:rPr>
              <a:t>Collecting </a:t>
            </a:r>
            <a:r>
              <a:rPr lang="en-US" sz="3000" b="1" dirty="0">
                <a:latin typeface="Arial" charset="0"/>
                <a:ea typeface="ＭＳ Ｐゴシック" charset="0"/>
                <a:cs typeface="Arial" charset="0"/>
              </a:rPr>
              <a:t>Field </a:t>
            </a:r>
            <a:r>
              <a:rPr lang="en-US" sz="3000" b="1" dirty="0" smtClean="0">
                <a:latin typeface="Arial" charset="0"/>
                <a:ea typeface="ＭＳ Ｐゴシック" charset="0"/>
                <a:cs typeface="Arial" charset="0"/>
              </a:rPr>
              <a:t>Samples</a:t>
            </a:r>
            <a:endParaRPr lang="en-US" sz="3000" b="1" dirty="0">
              <a:latin typeface="Arial" charset="0"/>
              <a:ea typeface="ＭＳ Ｐゴシック" charset="0"/>
              <a:cs typeface="Arial" charset="0"/>
            </a:endParaRPr>
          </a:p>
        </p:txBody>
      </p:sp>
      <p:cxnSp>
        <p:nvCxnSpPr>
          <p:cNvPr id="4" name="Straight Connector 3"/>
          <p:cNvCxnSpPr>
            <a:cxnSpLocks noChangeShapeType="1"/>
          </p:cNvCxnSpPr>
          <p:nvPr/>
        </p:nvCxnSpPr>
        <p:spPr bwMode="auto">
          <a:xfrm>
            <a:off x="928694" y="1220788"/>
            <a:ext cx="6764337"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cxnSp>
      <p:grpSp>
        <p:nvGrpSpPr>
          <p:cNvPr id="5" name="Group 5"/>
          <p:cNvGrpSpPr>
            <a:grpSpLocks/>
          </p:cNvGrpSpPr>
          <p:nvPr/>
        </p:nvGrpSpPr>
        <p:grpSpPr bwMode="auto">
          <a:xfrm>
            <a:off x="7115175" y="482607"/>
            <a:ext cx="1595438" cy="1520825"/>
            <a:chOff x="4482" y="304"/>
            <a:chExt cx="1005" cy="958"/>
          </a:xfrm>
        </p:grpSpPr>
        <p:sp>
          <p:nvSpPr>
            <p:cNvPr id="6" name="AutoShape 6"/>
            <p:cNvSpPr>
              <a:spLocks noChangeAspect="1" noChangeArrowheads="1" noTextEdit="1"/>
            </p:cNvSpPr>
            <p:nvPr/>
          </p:nvSpPr>
          <p:spPr bwMode="auto">
            <a:xfrm>
              <a:off x="4482" y="304"/>
              <a:ext cx="1005" cy="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FFFF00"/>
                </a:solidFill>
                <a:ea typeface="ＭＳ Ｐゴシック" charset="0"/>
              </a:endParaRPr>
            </a:p>
          </p:txBody>
        </p:sp>
        <p:sp>
          <p:nvSpPr>
            <p:cNvPr id="7" name="Freeform 7"/>
            <p:cNvSpPr>
              <a:spLocks/>
            </p:cNvSpPr>
            <p:nvPr/>
          </p:nvSpPr>
          <p:spPr bwMode="auto">
            <a:xfrm>
              <a:off x="4482" y="304"/>
              <a:ext cx="1005" cy="817"/>
            </a:xfrm>
            <a:custGeom>
              <a:avLst/>
              <a:gdLst>
                <a:gd name="T0" fmla="*/ 0 w 3015"/>
                <a:gd name="T1" fmla="*/ 0 h 2450"/>
                <a:gd name="T2" fmla="*/ 0 w 3015"/>
                <a:gd name="T3" fmla="*/ 0 h 2450"/>
                <a:gd name="T4" fmla="*/ 0 w 3015"/>
                <a:gd name="T5" fmla="*/ 0 h 2450"/>
                <a:gd name="T6" fmla="*/ 0 w 3015"/>
                <a:gd name="T7" fmla="*/ 0 h 2450"/>
                <a:gd name="T8" fmla="*/ 0 w 3015"/>
                <a:gd name="T9" fmla="*/ 0 h 2450"/>
                <a:gd name="T10" fmla="*/ 0 60000 65536"/>
                <a:gd name="T11" fmla="*/ 0 60000 65536"/>
                <a:gd name="T12" fmla="*/ 0 60000 65536"/>
                <a:gd name="T13" fmla="*/ 0 60000 65536"/>
                <a:gd name="T14" fmla="*/ 0 60000 65536"/>
                <a:gd name="T15" fmla="*/ 0 w 3015"/>
                <a:gd name="T16" fmla="*/ 0 h 2450"/>
                <a:gd name="T17" fmla="*/ 3015 w 3015"/>
                <a:gd name="T18" fmla="*/ 2450 h 2450"/>
              </a:gdLst>
              <a:ahLst/>
              <a:cxnLst>
                <a:cxn ang="T10">
                  <a:pos x="T0" y="T1"/>
                </a:cxn>
                <a:cxn ang="T11">
                  <a:pos x="T2" y="T3"/>
                </a:cxn>
                <a:cxn ang="T12">
                  <a:pos x="T4" y="T5"/>
                </a:cxn>
                <a:cxn ang="T13">
                  <a:pos x="T6" y="T7"/>
                </a:cxn>
                <a:cxn ang="T14">
                  <a:pos x="T8" y="T9"/>
                </a:cxn>
              </a:cxnLst>
              <a:rect l="T15" t="T16" r="T17" b="T18"/>
              <a:pathLst>
                <a:path w="3015" h="2450">
                  <a:moveTo>
                    <a:pt x="0" y="562"/>
                  </a:moveTo>
                  <a:lnTo>
                    <a:pt x="992" y="2450"/>
                  </a:lnTo>
                  <a:lnTo>
                    <a:pt x="3015" y="1899"/>
                  </a:lnTo>
                  <a:lnTo>
                    <a:pt x="3009" y="0"/>
                  </a:lnTo>
                  <a:lnTo>
                    <a:pt x="0" y="562"/>
                  </a:lnTo>
                  <a:close/>
                </a:path>
              </a:pathLst>
            </a:custGeom>
            <a:solidFill>
              <a:srgbClr val="BFDD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8" name="Rectangle 8"/>
            <p:cNvSpPr>
              <a:spLocks noChangeArrowheads="1"/>
            </p:cNvSpPr>
            <p:nvPr/>
          </p:nvSpPr>
          <p:spPr bwMode="auto">
            <a:xfrm>
              <a:off x="4705" y="304"/>
              <a:ext cx="617" cy="820"/>
            </a:xfrm>
            <a:prstGeom prst="rect">
              <a:avLst/>
            </a:prstGeom>
            <a:solidFill>
              <a:srgbClr val="BFDD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FFFF00"/>
                </a:solidFill>
                <a:ea typeface="ＭＳ Ｐゴシック" charset="0"/>
              </a:endParaRPr>
            </a:p>
          </p:txBody>
        </p:sp>
        <p:sp>
          <p:nvSpPr>
            <p:cNvPr id="9" name="Freeform 9"/>
            <p:cNvSpPr>
              <a:spLocks/>
            </p:cNvSpPr>
            <p:nvPr/>
          </p:nvSpPr>
          <p:spPr bwMode="auto">
            <a:xfrm>
              <a:off x="4595" y="416"/>
              <a:ext cx="179" cy="328"/>
            </a:xfrm>
            <a:custGeom>
              <a:avLst/>
              <a:gdLst>
                <a:gd name="T0" fmla="*/ 0 w 537"/>
                <a:gd name="T1" fmla="*/ 0 h 985"/>
                <a:gd name="T2" fmla="*/ 0 w 537"/>
                <a:gd name="T3" fmla="*/ 0 h 985"/>
                <a:gd name="T4" fmla="*/ 0 w 537"/>
                <a:gd name="T5" fmla="*/ 0 h 985"/>
                <a:gd name="T6" fmla="*/ 0 w 537"/>
                <a:gd name="T7" fmla="*/ 0 h 985"/>
                <a:gd name="T8" fmla="*/ 0 w 537"/>
                <a:gd name="T9" fmla="*/ 0 h 985"/>
                <a:gd name="T10" fmla="*/ 0 w 537"/>
                <a:gd name="T11" fmla="*/ 0 h 985"/>
                <a:gd name="T12" fmla="*/ 0 w 537"/>
                <a:gd name="T13" fmla="*/ 0 h 985"/>
                <a:gd name="T14" fmla="*/ 0 w 537"/>
                <a:gd name="T15" fmla="*/ 0 h 985"/>
                <a:gd name="T16" fmla="*/ 0 w 537"/>
                <a:gd name="T17" fmla="*/ 0 h 985"/>
                <a:gd name="T18" fmla="*/ 0 w 537"/>
                <a:gd name="T19" fmla="*/ 0 h 985"/>
                <a:gd name="T20" fmla="*/ 0 w 537"/>
                <a:gd name="T21" fmla="*/ 0 h 985"/>
                <a:gd name="T22" fmla="*/ 0 w 537"/>
                <a:gd name="T23" fmla="*/ 0 h 985"/>
                <a:gd name="T24" fmla="*/ 0 w 537"/>
                <a:gd name="T25" fmla="*/ 0 h 985"/>
                <a:gd name="T26" fmla="*/ 0 w 537"/>
                <a:gd name="T27" fmla="*/ 0 h 985"/>
                <a:gd name="T28" fmla="*/ 0 w 537"/>
                <a:gd name="T29" fmla="*/ 0 h 985"/>
                <a:gd name="T30" fmla="*/ 0 w 537"/>
                <a:gd name="T31" fmla="*/ 0 h 985"/>
                <a:gd name="T32" fmla="*/ 0 w 537"/>
                <a:gd name="T33" fmla="*/ 0 h 985"/>
                <a:gd name="T34" fmla="*/ 0 w 537"/>
                <a:gd name="T35" fmla="*/ 0 h 985"/>
                <a:gd name="T36" fmla="*/ 0 w 537"/>
                <a:gd name="T37" fmla="*/ 0 h 985"/>
                <a:gd name="T38" fmla="*/ 0 w 537"/>
                <a:gd name="T39" fmla="*/ 0 h 985"/>
                <a:gd name="T40" fmla="*/ 0 w 537"/>
                <a:gd name="T41" fmla="*/ 0 h 985"/>
                <a:gd name="T42" fmla="*/ 0 w 537"/>
                <a:gd name="T43" fmla="*/ 0 h 985"/>
                <a:gd name="T44" fmla="*/ 0 w 537"/>
                <a:gd name="T45" fmla="*/ 0 h 985"/>
                <a:gd name="T46" fmla="*/ 0 w 537"/>
                <a:gd name="T47" fmla="*/ 0 h 985"/>
                <a:gd name="T48" fmla="*/ 0 w 537"/>
                <a:gd name="T49" fmla="*/ 0 h 985"/>
                <a:gd name="T50" fmla="*/ 0 w 537"/>
                <a:gd name="T51" fmla="*/ 0 h 985"/>
                <a:gd name="T52" fmla="*/ 0 w 537"/>
                <a:gd name="T53" fmla="*/ 0 h 985"/>
                <a:gd name="T54" fmla="*/ 0 w 537"/>
                <a:gd name="T55" fmla="*/ 0 h 985"/>
                <a:gd name="T56" fmla="*/ 0 w 537"/>
                <a:gd name="T57" fmla="*/ 0 h 985"/>
                <a:gd name="T58" fmla="*/ 0 w 537"/>
                <a:gd name="T59" fmla="*/ 0 h 985"/>
                <a:gd name="T60" fmla="*/ 0 w 537"/>
                <a:gd name="T61" fmla="*/ 0 h 985"/>
                <a:gd name="T62" fmla="*/ 0 w 537"/>
                <a:gd name="T63" fmla="*/ 0 h 985"/>
                <a:gd name="T64" fmla="*/ 0 w 537"/>
                <a:gd name="T65" fmla="*/ 0 h 985"/>
                <a:gd name="T66" fmla="*/ 0 w 537"/>
                <a:gd name="T67" fmla="*/ 0 h 985"/>
                <a:gd name="T68" fmla="*/ 0 w 537"/>
                <a:gd name="T69" fmla="*/ 0 h 985"/>
                <a:gd name="T70" fmla="*/ 0 w 537"/>
                <a:gd name="T71" fmla="*/ 0 h 985"/>
                <a:gd name="T72" fmla="*/ 0 w 537"/>
                <a:gd name="T73" fmla="*/ 0 h 985"/>
                <a:gd name="T74" fmla="*/ 0 w 537"/>
                <a:gd name="T75" fmla="*/ 0 h 985"/>
                <a:gd name="T76" fmla="*/ 0 w 537"/>
                <a:gd name="T77" fmla="*/ 0 h 985"/>
                <a:gd name="T78" fmla="*/ 0 w 537"/>
                <a:gd name="T79" fmla="*/ 0 h 985"/>
                <a:gd name="T80" fmla="*/ 0 w 537"/>
                <a:gd name="T81" fmla="*/ 0 h 985"/>
                <a:gd name="T82" fmla="*/ 0 w 537"/>
                <a:gd name="T83" fmla="*/ 0 h 985"/>
                <a:gd name="T84" fmla="*/ 0 w 537"/>
                <a:gd name="T85" fmla="*/ 0 h 985"/>
                <a:gd name="T86" fmla="*/ 0 w 537"/>
                <a:gd name="T87" fmla="*/ 0 h 985"/>
                <a:gd name="T88" fmla="*/ 0 w 537"/>
                <a:gd name="T89" fmla="*/ 0 h 985"/>
                <a:gd name="T90" fmla="*/ 0 w 537"/>
                <a:gd name="T91" fmla="*/ 0 h 985"/>
                <a:gd name="T92" fmla="*/ 0 w 537"/>
                <a:gd name="T93" fmla="*/ 0 h 985"/>
                <a:gd name="T94" fmla="*/ 0 w 537"/>
                <a:gd name="T95" fmla="*/ 0 h 985"/>
                <a:gd name="T96" fmla="*/ 0 w 537"/>
                <a:gd name="T97" fmla="*/ 0 h 9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7"/>
                <a:gd name="T148" fmla="*/ 0 h 985"/>
                <a:gd name="T149" fmla="*/ 537 w 537"/>
                <a:gd name="T150" fmla="*/ 985 h 9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7" h="985">
                  <a:moveTo>
                    <a:pt x="427" y="909"/>
                  </a:moveTo>
                  <a:lnTo>
                    <a:pt x="417" y="905"/>
                  </a:lnTo>
                  <a:lnTo>
                    <a:pt x="406" y="902"/>
                  </a:lnTo>
                  <a:lnTo>
                    <a:pt x="396" y="897"/>
                  </a:lnTo>
                  <a:lnTo>
                    <a:pt x="386" y="893"/>
                  </a:lnTo>
                  <a:lnTo>
                    <a:pt x="375" y="888"/>
                  </a:lnTo>
                  <a:lnTo>
                    <a:pt x="365" y="884"/>
                  </a:lnTo>
                  <a:lnTo>
                    <a:pt x="354" y="880"/>
                  </a:lnTo>
                  <a:lnTo>
                    <a:pt x="344" y="875"/>
                  </a:lnTo>
                  <a:lnTo>
                    <a:pt x="350" y="872"/>
                  </a:lnTo>
                  <a:lnTo>
                    <a:pt x="357" y="869"/>
                  </a:lnTo>
                  <a:lnTo>
                    <a:pt x="363" y="866"/>
                  </a:lnTo>
                  <a:lnTo>
                    <a:pt x="369" y="863"/>
                  </a:lnTo>
                  <a:lnTo>
                    <a:pt x="377" y="862"/>
                  </a:lnTo>
                  <a:lnTo>
                    <a:pt x="383" y="859"/>
                  </a:lnTo>
                  <a:lnTo>
                    <a:pt x="389" y="856"/>
                  </a:lnTo>
                  <a:lnTo>
                    <a:pt x="395" y="853"/>
                  </a:lnTo>
                  <a:lnTo>
                    <a:pt x="389" y="842"/>
                  </a:lnTo>
                  <a:lnTo>
                    <a:pt x="384" y="832"/>
                  </a:lnTo>
                  <a:lnTo>
                    <a:pt x="380" y="820"/>
                  </a:lnTo>
                  <a:lnTo>
                    <a:pt x="375" y="809"/>
                  </a:lnTo>
                  <a:lnTo>
                    <a:pt x="363" y="814"/>
                  </a:lnTo>
                  <a:lnTo>
                    <a:pt x="351" y="817"/>
                  </a:lnTo>
                  <a:lnTo>
                    <a:pt x="341" y="821"/>
                  </a:lnTo>
                  <a:lnTo>
                    <a:pt x="329" y="826"/>
                  </a:lnTo>
                  <a:lnTo>
                    <a:pt x="319" y="830"/>
                  </a:lnTo>
                  <a:lnTo>
                    <a:pt x="310" y="835"/>
                  </a:lnTo>
                  <a:lnTo>
                    <a:pt x="299" y="838"/>
                  </a:lnTo>
                  <a:lnTo>
                    <a:pt x="290" y="842"/>
                  </a:lnTo>
                  <a:lnTo>
                    <a:pt x="274" y="830"/>
                  </a:lnTo>
                  <a:lnTo>
                    <a:pt x="258" y="820"/>
                  </a:lnTo>
                  <a:lnTo>
                    <a:pt x="243" y="808"/>
                  </a:lnTo>
                  <a:lnTo>
                    <a:pt x="228" y="796"/>
                  </a:lnTo>
                  <a:lnTo>
                    <a:pt x="214" y="784"/>
                  </a:lnTo>
                  <a:lnTo>
                    <a:pt x="201" y="771"/>
                  </a:lnTo>
                  <a:lnTo>
                    <a:pt x="189" y="759"/>
                  </a:lnTo>
                  <a:lnTo>
                    <a:pt x="177" y="745"/>
                  </a:lnTo>
                  <a:lnTo>
                    <a:pt x="156" y="720"/>
                  </a:lnTo>
                  <a:lnTo>
                    <a:pt x="138" y="693"/>
                  </a:lnTo>
                  <a:lnTo>
                    <a:pt x="124" y="668"/>
                  </a:lnTo>
                  <a:lnTo>
                    <a:pt x="112" y="642"/>
                  </a:lnTo>
                  <a:lnTo>
                    <a:pt x="101" y="617"/>
                  </a:lnTo>
                  <a:lnTo>
                    <a:pt x="94" y="590"/>
                  </a:lnTo>
                  <a:lnTo>
                    <a:pt x="89" y="565"/>
                  </a:lnTo>
                  <a:lnTo>
                    <a:pt x="88" y="539"/>
                  </a:lnTo>
                  <a:lnTo>
                    <a:pt x="329" y="532"/>
                  </a:lnTo>
                  <a:lnTo>
                    <a:pt x="329" y="520"/>
                  </a:lnTo>
                  <a:lnTo>
                    <a:pt x="331" y="510"/>
                  </a:lnTo>
                  <a:lnTo>
                    <a:pt x="331" y="498"/>
                  </a:lnTo>
                  <a:lnTo>
                    <a:pt x="332" y="487"/>
                  </a:lnTo>
                  <a:lnTo>
                    <a:pt x="80" y="495"/>
                  </a:lnTo>
                  <a:lnTo>
                    <a:pt x="89" y="447"/>
                  </a:lnTo>
                  <a:lnTo>
                    <a:pt x="101" y="401"/>
                  </a:lnTo>
                  <a:lnTo>
                    <a:pt x="119" y="358"/>
                  </a:lnTo>
                  <a:lnTo>
                    <a:pt x="140" y="316"/>
                  </a:lnTo>
                  <a:lnTo>
                    <a:pt x="165" y="278"/>
                  </a:lnTo>
                  <a:lnTo>
                    <a:pt x="197" y="243"/>
                  </a:lnTo>
                  <a:lnTo>
                    <a:pt x="231" y="210"/>
                  </a:lnTo>
                  <a:lnTo>
                    <a:pt x="271" y="179"/>
                  </a:lnTo>
                  <a:lnTo>
                    <a:pt x="286" y="185"/>
                  </a:lnTo>
                  <a:lnTo>
                    <a:pt x="302" y="190"/>
                  </a:lnTo>
                  <a:lnTo>
                    <a:pt x="317" y="196"/>
                  </a:lnTo>
                  <a:lnTo>
                    <a:pt x="332" y="202"/>
                  </a:lnTo>
                  <a:lnTo>
                    <a:pt x="347" y="207"/>
                  </a:lnTo>
                  <a:lnTo>
                    <a:pt x="360" y="211"/>
                  </a:lnTo>
                  <a:lnTo>
                    <a:pt x="375" y="216"/>
                  </a:lnTo>
                  <a:lnTo>
                    <a:pt x="390" y="220"/>
                  </a:lnTo>
                  <a:lnTo>
                    <a:pt x="408" y="225"/>
                  </a:lnTo>
                  <a:lnTo>
                    <a:pt x="412" y="214"/>
                  </a:lnTo>
                  <a:lnTo>
                    <a:pt x="418" y="202"/>
                  </a:lnTo>
                  <a:lnTo>
                    <a:pt x="423" y="192"/>
                  </a:lnTo>
                  <a:lnTo>
                    <a:pt x="429" y="182"/>
                  </a:lnTo>
                  <a:lnTo>
                    <a:pt x="409" y="176"/>
                  </a:lnTo>
                  <a:lnTo>
                    <a:pt x="392" y="171"/>
                  </a:lnTo>
                  <a:lnTo>
                    <a:pt x="377" y="167"/>
                  </a:lnTo>
                  <a:lnTo>
                    <a:pt x="362" y="161"/>
                  </a:lnTo>
                  <a:lnTo>
                    <a:pt x="350" y="158"/>
                  </a:lnTo>
                  <a:lnTo>
                    <a:pt x="339" y="153"/>
                  </a:lnTo>
                  <a:lnTo>
                    <a:pt x="331" y="149"/>
                  </a:lnTo>
                  <a:lnTo>
                    <a:pt x="323" y="146"/>
                  </a:lnTo>
                  <a:lnTo>
                    <a:pt x="341" y="134"/>
                  </a:lnTo>
                  <a:lnTo>
                    <a:pt x="360" y="122"/>
                  </a:lnTo>
                  <a:lnTo>
                    <a:pt x="381" y="111"/>
                  </a:lnTo>
                  <a:lnTo>
                    <a:pt x="402" y="99"/>
                  </a:lnTo>
                  <a:lnTo>
                    <a:pt x="423" y="91"/>
                  </a:lnTo>
                  <a:lnTo>
                    <a:pt x="447" y="80"/>
                  </a:lnTo>
                  <a:lnTo>
                    <a:pt x="469" y="71"/>
                  </a:lnTo>
                  <a:lnTo>
                    <a:pt x="494" y="64"/>
                  </a:lnTo>
                  <a:lnTo>
                    <a:pt x="505" y="46"/>
                  </a:lnTo>
                  <a:lnTo>
                    <a:pt x="517" y="29"/>
                  </a:lnTo>
                  <a:lnTo>
                    <a:pt x="527" y="14"/>
                  </a:lnTo>
                  <a:lnTo>
                    <a:pt x="537" y="0"/>
                  </a:lnTo>
                  <a:lnTo>
                    <a:pt x="499" y="12"/>
                  </a:lnTo>
                  <a:lnTo>
                    <a:pt x="463" y="23"/>
                  </a:lnTo>
                  <a:lnTo>
                    <a:pt x="427" y="35"/>
                  </a:lnTo>
                  <a:lnTo>
                    <a:pt x="393" y="49"/>
                  </a:lnTo>
                  <a:lnTo>
                    <a:pt x="359" y="64"/>
                  </a:lnTo>
                  <a:lnTo>
                    <a:pt x="328" y="79"/>
                  </a:lnTo>
                  <a:lnTo>
                    <a:pt x="296" y="95"/>
                  </a:lnTo>
                  <a:lnTo>
                    <a:pt x="268" y="111"/>
                  </a:lnTo>
                  <a:lnTo>
                    <a:pt x="240" y="129"/>
                  </a:lnTo>
                  <a:lnTo>
                    <a:pt x="213" y="147"/>
                  </a:lnTo>
                  <a:lnTo>
                    <a:pt x="188" y="167"/>
                  </a:lnTo>
                  <a:lnTo>
                    <a:pt x="164" y="187"/>
                  </a:lnTo>
                  <a:lnTo>
                    <a:pt x="141" y="208"/>
                  </a:lnTo>
                  <a:lnTo>
                    <a:pt x="119" y="229"/>
                  </a:lnTo>
                  <a:lnTo>
                    <a:pt x="100" y="252"/>
                  </a:lnTo>
                  <a:lnTo>
                    <a:pt x="80" y="275"/>
                  </a:lnTo>
                  <a:lnTo>
                    <a:pt x="61" y="301"/>
                  </a:lnTo>
                  <a:lnTo>
                    <a:pt x="45" y="328"/>
                  </a:lnTo>
                  <a:lnTo>
                    <a:pt x="30" y="355"/>
                  </a:lnTo>
                  <a:lnTo>
                    <a:pt x="19" y="383"/>
                  </a:lnTo>
                  <a:lnTo>
                    <a:pt x="10" y="411"/>
                  </a:lnTo>
                  <a:lnTo>
                    <a:pt x="4" y="440"/>
                  </a:lnTo>
                  <a:lnTo>
                    <a:pt x="1" y="468"/>
                  </a:lnTo>
                  <a:lnTo>
                    <a:pt x="0" y="498"/>
                  </a:lnTo>
                  <a:lnTo>
                    <a:pt x="1" y="532"/>
                  </a:lnTo>
                  <a:lnTo>
                    <a:pt x="6" y="565"/>
                  </a:lnTo>
                  <a:lnTo>
                    <a:pt x="15" y="598"/>
                  </a:lnTo>
                  <a:lnTo>
                    <a:pt x="25" y="629"/>
                  </a:lnTo>
                  <a:lnTo>
                    <a:pt x="39" y="662"/>
                  </a:lnTo>
                  <a:lnTo>
                    <a:pt x="57" y="692"/>
                  </a:lnTo>
                  <a:lnTo>
                    <a:pt x="76" y="723"/>
                  </a:lnTo>
                  <a:lnTo>
                    <a:pt x="100" y="753"/>
                  </a:lnTo>
                  <a:lnTo>
                    <a:pt x="119" y="775"/>
                  </a:lnTo>
                  <a:lnTo>
                    <a:pt x="140" y="797"/>
                  </a:lnTo>
                  <a:lnTo>
                    <a:pt x="162" y="818"/>
                  </a:lnTo>
                  <a:lnTo>
                    <a:pt x="186" y="838"/>
                  </a:lnTo>
                  <a:lnTo>
                    <a:pt x="210" y="857"/>
                  </a:lnTo>
                  <a:lnTo>
                    <a:pt x="235" y="874"/>
                  </a:lnTo>
                  <a:lnTo>
                    <a:pt x="262" y="891"/>
                  </a:lnTo>
                  <a:lnTo>
                    <a:pt x="290" y="906"/>
                  </a:lnTo>
                  <a:lnTo>
                    <a:pt x="313" y="918"/>
                  </a:lnTo>
                  <a:lnTo>
                    <a:pt x="336" y="930"/>
                  </a:lnTo>
                  <a:lnTo>
                    <a:pt x="360" y="941"/>
                  </a:lnTo>
                  <a:lnTo>
                    <a:pt x="384" y="950"/>
                  </a:lnTo>
                  <a:lnTo>
                    <a:pt x="408" y="960"/>
                  </a:lnTo>
                  <a:lnTo>
                    <a:pt x="433" y="969"/>
                  </a:lnTo>
                  <a:lnTo>
                    <a:pt x="457" y="978"/>
                  </a:lnTo>
                  <a:lnTo>
                    <a:pt x="482" y="985"/>
                  </a:lnTo>
                  <a:lnTo>
                    <a:pt x="475" y="976"/>
                  </a:lnTo>
                  <a:lnTo>
                    <a:pt x="467" y="966"/>
                  </a:lnTo>
                  <a:lnTo>
                    <a:pt x="460" y="957"/>
                  </a:lnTo>
                  <a:lnTo>
                    <a:pt x="453" y="947"/>
                  </a:lnTo>
                  <a:lnTo>
                    <a:pt x="447" y="938"/>
                  </a:lnTo>
                  <a:lnTo>
                    <a:pt x="439" y="929"/>
                  </a:lnTo>
                  <a:lnTo>
                    <a:pt x="433" y="918"/>
                  </a:lnTo>
                  <a:lnTo>
                    <a:pt x="427" y="909"/>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0" name="Freeform 10"/>
            <p:cNvSpPr>
              <a:spLocks/>
            </p:cNvSpPr>
            <p:nvPr/>
          </p:nvSpPr>
          <p:spPr bwMode="auto">
            <a:xfrm>
              <a:off x="4846" y="759"/>
              <a:ext cx="72" cy="2"/>
            </a:xfrm>
            <a:custGeom>
              <a:avLst/>
              <a:gdLst>
                <a:gd name="T0" fmla="*/ 0 w 216"/>
                <a:gd name="T1" fmla="*/ 0 h 5"/>
                <a:gd name="T2" fmla="*/ 0 w 216"/>
                <a:gd name="T3" fmla="*/ 0 h 5"/>
                <a:gd name="T4" fmla="*/ 0 w 216"/>
                <a:gd name="T5" fmla="*/ 0 h 5"/>
                <a:gd name="T6" fmla="*/ 0 w 216"/>
                <a:gd name="T7" fmla="*/ 0 h 5"/>
                <a:gd name="T8" fmla="*/ 0 w 216"/>
                <a:gd name="T9" fmla="*/ 0 h 5"/>
                <a:gd name="T10" fmla="*/ 0 w 216"/>
                <a:gd name="T11" fmla="*/ 0 h 5"/>
                <a:gd name="T12" fmla="*/ 0 w 216"/>
                <a:gd name="T13" fmla="*/ 0 h 5"/>
                <a:gd name="T14" fmla="*/ 0 w 216"/>
                <a:gd name="T15" fmla="*/ 0 h 5"/>
                <a:gd name="T16" fmla="*/ 0 w 216"/>
                <a:gd name="T17" fmla="*/ 0 h 5"/>
                <a:gd name="T18" fmla="*/ 0 w 216"/>
                <a:gd name="T19" fmla="*/ 0 h 5"/>
                <a:gd name="T20" fmla="*/ 0 w 216"/>
                <a:gd name="T21" fmla="*/ 0 h 5"/>
                <a:gd name="T22" fmla="*/ 0 w 216"/>
                <a:gd name="T23" fmla="*/ 0 h 5"/>
                <a:gd name="T24" fmla="*/ 0 w 216"/>
                <a:gd name="T25" fmla="*/ 0 h 5"/>
                <a:gd name="T26" fmla="*/ 0 w 216"/>
                <a:gd name="T27" fmla="*/ 0 h 5"/>
                <a:gd name="T28" fmla="*/ 0 w 216"/>
                <a:gd name="T29" fmla="*/ 0 h 5"/>
                <a:gd name="T30" fmla="*/ 0 w 216"/>
                <a:gd name="T31" fmla="*/ 0 h 5"/>
                <a:gd name="T32" fmla="*/ 0 w 216"/>
                <a:gd name="T33" fmla="*/ 0 h 5"/>
                <a:gd name="T34" fmla="*/ 0 w 216"/>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
                <a:gd name="T55" fmla="*/ 0 h 5"/>
                <a:gd name="T56" fmla="*/ 216 w 216"/>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 h="5">
                  <a:moveTo>
                    <a:pt x="216" y="0"/>
                  </a:moveTo>
                  <a:lnTo>
                    <a:pt x="206" y="0"/>
                  </a:lnTo>
                  <a:lnTo>
                    <a:pt x="195" y="2"/>
                  </a:lnTo>
                  <a:lnTo>
                    <a:pt x="186" y="2"/>
                  </a:lnTo>
                  <a:lnTo>
                    <a:pt x="176" y="2"/>
                  </a:lnTo>
                  <a:lnTo>
                    <a:pt x="166" y="3"/>
                  </a:lnTo>
                  <a:lnTo>
                    <a:pt x="155" y="3"/>
                  </a:lnTo>
                  <a:lnTo>
                    <a:pt x="145" y="5"/>
                  </a:lnTo>
                  <a:lnTo>
                    <a:pt x="134" y="5"/>
                  </a:lnTo>
                  <a:lnTo>
                    <a:pt x="118" y="5"/>
                  </a:lnTo>
                  <a:lnTo>
                    <a:pt x="102" y="5"/>
                  </a:lnTo>
                  <a:lnTo>
                    <a:pt x="84" y="5"/>
                  </a:lnTo>
                  <a:lnTo>
                    <a:pt x="67" y="5"/>
                  </a:lnTo>
                  <a:lnTo>
                    <a:pt x="51" y="5"/>
                  </a:lnTo>
                  <a:lnTo>
                    <a:pt x="35" y="3"/>
                  </a:lnTo>
                  <a:lnTo>
                    <a:pt x="17" y="3"/>
                  </a:lnTo>
                  <a:lnTo>
                    <a:pt x="0" y="2"/>
                  </a:lnTo>
                  <a:lnTo>
                    <a:pt x="216" y="0"/>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1" name="Freeform 11"/>
            <p:cNvSpPr>
              <a:spLocks/>
            </p:cNvSpPr>
            <p:nvPr/>
          </p:nvSpPr>
          <p:spPr bwMode="auto">
            <a:xfrm>
              <a:off x="4942" y="401"/>
              <a:ext cx="230" cy="342"/>
            </a:xfrm>
            <a:custGeom>
              <a:avLst/>
              <a:gdLst>
                <a:gd name="T0" fmla="*/ 0 w 690"/>
                <a:gd name="T1" fmla="*/ 0 h 1025"/>
                <a:gd name="T2" fmla="*/ 0 w 690"/>
                <a:gd name="T3" fmla="*/ 0 h 1025"/>
                <a:gd name="T4" fmla="*/ 0 w 690"/>
                <a:gd name="T5" fmla="*/ 0 h 1025"/>
                <a:gd name="T6" fmla="*/ 0 w 690"/>
                <a:gd name="T7" fmla="*/ 0 h 1025"/>
                <a:gd name="T8" fmla="*/ 0 w 690"/>
                <a:gd name="T9" fmla="*/ 0 h 1025"/>
                <a:gd name="T10" fmla="*/ 0 w 690"/>
                <a:gd name="T11" fmla="*/ 0 h 1025"/>
                <a:gd name="T12" fmla="*/ 0 w 690"/>
                <a:gd name="T13" fmla="*/ 0 h 1025"/>
                <a:gd name="T14" fmla="*/ 0 w 690"/>
                <a:gd name="T15" fmla="*/ 0 h 1025"/>
                <a:gd name="T16" fmla="*/ 0 w 690"/>
                <a:gd name="T17" fmla="*/ 0 h 1025"/>
                <a:gd name="T18" fmla="*/ 0 w 690"/>
                <a:gd name="T19" fmla="*/ 0 h 1025"/>
                <a:gd name="T20" fmla="*/ 0 w 690"/>
                <a:gd name="T21" fmla="*/ 0 h 1025"/>
                <a:gd name="T22" fmla="*/ 0 w 690"/>
                <a:gd name="T23" fmla="*/ 0 h 1025"/>
                <a:gd name="T24" fmla="*/ 0 w 690"/>
                <a:gd name="T25" fmla="*/ 0 h 1025"/>
                <a:gd name="T26" fmla="*/ 0 w 690"/>
                <a:gd name="T27" fmla="*/ 0 h 1025"/>
                <a:gd name="T28" fmla="*/ 0 w 690"/>
                <a:gd name="T29" fmla="*/ 0 h 1025"/>
                <a:gd name="T30" fmla="*/ 0 w 690"/>
                <a:gd name="T31" fmla="*/ 0 h 1025"/>
                <a:gd name="T32" fmla="*/ 0 w 690"/>
                <a:gd name="T33" fmla="*/ 0 h 1025"/>
                <a:gd name="T34" fmla="*/ 0 w 690"/>
                <a:gd name="T35" fmla="*/ 0 h 1025"/>
                <a:gd name="T36" fmla="*/ 0 w 690"/>
                <a:gd name="T37" fmla="*/ 0 h 1025"/>
                <a:gd name="T38" fmla="*/ 0 w 690"/>
                <a:gd name="T39" fmla="*/ 0 h 1025"/>
                <a:gd name="T40" fmla="*/ 0 w 690"/>
                <a:gd name="T41" fmla="*/ 0 h 1025"/>
                <a:gd name="T42" fmla="*/ 0 w 690"/>
                <a:gd name="T43" fmla="*/ 0 h 1025"/>
                <a:gd name="T44" fmla="*/ 0 w 690"/>
                <a:gd name="T45" fmla="*/ 0 h 1025"/>
                <a:gd name="T46" fmla="*/ 0 w 690"/>
                <a:gd name="T47" fmla="*/ 0 h 1025"/>
                <a:gd name="T48" fmla="*/ 0 w 690"/>
                <a:gd name="T49" fmla="*/ 0 h 1025"/>
                <a:gd name="T50" fmla="*/ 0 w 690"/>
                <a:gd name="T51" fmla="*/ 0 h 1025"/>
                <a:gd name="T52" fmla="*/ 0 w 690"/>
                <a:gd name="T53" fmla="*/ 0 h 1025"/>
                <a:gd name="T54" fmla="*/ 0 w 690"/>
                <a:gd name="T55" fmla="*/ 0 h 1025"/>
                <a:gd name="T56" fmla="*/ 0 w 690"/>
                <a:gd name="T57" fmla="*/ 0 h 1025"/>
                <a:gd name="T58" fmla="*/ 0 w 690"/>
                <a:gd name="T59" fmla="*/ 0 h 1025"/>
                <a:gd name="T60" fmla="*/ 0 w 690"/>
                <a:gd name="T61" fmla="*/ 0 h 1025"/>
                <a:gd name="T62" fmla="*/ 0 w 690"/>
                <a:gd name="T63" fmla="*/ 0 h 1025"/>
                <a:gd name="T64" fmla="*/ 0 w 690"/>
                <a:gd name="T65" fmla="*/ 0 h 1025"/>
                <a:gd name="T66" fmla="*/ 0 w 690"/>
                <a:gd name="T67" fmla="*/ 0 h 1025"/>
                <a:gd name="T68" fmla="*/ 0 w 690"/>
                <a:gd name="T69" fmla="*/ 0 h 1025"/>
                <a:gd name="T70" fmla="*/ 0 w 690"/>
                <a:gd name="T71" fmla="*/ 0 h 1025"/>
                <a:gd name="T72" fmla="*/ 0 w 690"/>
                <a:gd name="T73" fmla="*/ 0 h 1025"/>
                <a:gd name="T74" fmla="*/ 0 w 690"/>
                <a:gd name="T75" fmla="*/ 0 h 1025"/>
                <a:gd name="T76" fmla="*/ 0 w 690"/>
                <a:gd name="T77" fmla="*/ 0 h 1025"/>
                <a:gd name="T78" fmla="*/ 0 w 690"/>
                <a:gd name="T79" fmla="*/ 0 h 1025"/>
                <a:gd name="T80" fmla="*/ 0 w 690"/>
                <a:gd name="T81" fmla="*/ 0 h 1025"/>
                <a:gd name="T82" fmla="*/ 0 w 690"/>
                <a:gd name="T83" fmla="*/ 0 h 1025"/>
                <a:gd name="T84" fmla="*/ 0 w 690"/>
                <a:gd name="T85" fmla="*/ 0 h 1025"/>
                <a:gd name="T86" fmla="*/ 0 w 690"/>
                <a:gd name="T87" fmla="*/ 0 h 1025"/>
                <a:gd name="T88" fmla="*/ 0 w 690"/>
                <a:gd name="T89" fmla="*/ 0 h 1025"/>
                <a:gd name="T90" fmla="*/ 0 w 690"/>
                <a:gd name="T91" fmla="*/ 0 h 1025"/>
                <a:gd name="T92" fmla="*/ 0 w 690"/>
                <a:gd name="T93" fmla="*/ 0 h 1025"/>
                <a:gd name="T94" fmla="*/ 0 w 690"/>
                <a:gd name="T95" fmla="*/ 0 h 1025"/>
                <a:gd name="T96" fmla="*/ 0 w 690"/>
                <a:gd name="T97" fmla="*/ 0 h 1025"/>
                <a:gd name="T98" fmla="*/ 0 w 690"/>
                <a:gd name="T99" fmla="*/ 0 h 1025"/>
                <a:gd name="T100" fmla="*/ 0 w 690"/>
                <a:gd name="T101" fmla="*/ 0 h 1025"/>
                <a:gd name="T102" fmla="*/ 0 w 690"/>
                <a:gd name="T103" fmla="*/ 0 h 1025"/>
                <a:gd name="T104" fmla="*/ 0 w 690"/>
                <a:gd name="T105" fmla="*/ 0 h 1025"/>
                <a:gd name="T106" fmla="*/ 0 w 690"/>
                <a:gd name="T107" fmla="*/ 0 h 10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90"/>
                <a:gd name="T163" fmla="*/ 0 h 1025"/>
                <a:gd name="T164" fmla="*/ 690 w 690"/>
                <a:gd name="T165" fmla="*/ 1025 h 102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90" h="1025">
                  <a:moveTo>
                    <a:pt x="411" y="123"/>
                  </a:moveTo>
                  <a:lnTo>
                    <a:pt x="389" y="111"/>
                  </a:lnTo>
                  <a:lnTo>
                    <a:pt x="365" y="99"/>
                  </a:lnTo>
                  <a:lnTo>
                    <a:pt x="341" y="88"/>
                  </a:lnTo>
                  <a:lnTo>
                    <a:pt x="317" y="78"/>
                  </a:lnTo>
                  <a:lnTo>
                    <a:pt x="292" y="67"/>
                  </a:lnTo>
                  <a:lnTo>
                    <a:pt x="268" y="58"/>
                  </a:lnTo>
                  <a:lnTo>
                    <a:pt x="243" y="51"/>
                  </a:lnTo>
                  <a:lnTo>
                    <a:pt x="218" y="42"/>
                  </a:lnTo>
                  <a:lnTo>
                    <a:pt x="191" y="35"/>
                  </a:lnTo>
                  <a:lnTo>
                    <a:pt x="165" y="29"/>
                  </a:lnTo>
                  <a:lnTo>
                    <a:pt x="139" y="23"/>
                  </a:lnTo>
                  <a:lnTo>
                    <a:pt x="112" y="17"/>
                  </a:lnTo>
                  <a:lnTo>
                    <a:pt x="84" y="12"/>
                  </a:lnTo>
                  <a:lnTo>
                    <a:pt x="57" y="8"/>
                  </a:lnTo>
                  <a:lnTo>
                    <a:pt x="28" y="3"/>
                  </a:lnTo>
                  <a:lnTo>
                    <a:pt x="0" y="0"/>
                  </a:lnTo>
                  <a:lnTo>
                    <a:pt x="90" y="69"/>
                  </a:lnTo>
                  <a:lnTo>
                    <a:pt x="106" y="73"/>
                  </a:lnTo>
                  <a:lnTo>
                    <a:pt x="124" y="76"/>
                  </a:lnTo>
                  <a:lnTo>
                    <a:pt x="140" y="81"/>
                  </a:lnTo>
                  <a:lnTo>
                    <a:pt x="157" y="85"/>
                  </a:lnTo>
                  <a:lnTo>
                    <a:pt x="174" y="90"/>
                  </a:lnTo>
                  <a:lnTo>
                    <a:pt x="191" y="96"/>
                  </a:lnTo>
                  <a:lnTo>
                    <a:pt x="207" y="100"/>
                  </a:lnTo>
                  <a:lnTo>
                    <a:pt x="224" y="106"/>
                  </a:lnTo>
                  <a:lnTo>
                    <a:pt x="240" y="112"/>
                  </a:lnTo>
                  <a:lnTo>
                    <a:pt x="256" y="118"/>
                  </a:lnTo>
                  <a:lnTo>
                    <a:pt x="271" y="124"/>
                  </a:lnTo>
                  <a:lnTo>
                    <a:pt x="288" y="130"/>
                  </a:lnTo>
                  <a:lnTo>
                    <a:pt x="304" y="138"/>
                  </a:lnTo>
                  <a:lnTo>
                    <a:pt x="319" y="143"/>
                  </a:lnTo>
                  <a:lnTo>
                    <a:pt x="335" y="151"/>
                  </a:lnTo>
                  <a:lnTo>
                    <a:pt x="350" y="158"/>
                  </a:lnTo>
                  <a:lnTo>
                    <a:pt x="335" y="166"/>
                  </a:lnTo>
                  <a:lnTo>
                    <a:pt x="320" y="172"/>
                  </a:lnTo>
                  <a:lnTo>
                    <a:pt x="305" y="178"/>
                  </a:lnTo>
                  <a:lnTo>
                    <a:pt x="292" y="184"/>
                  </a:lnTo>
                  <a:lnTo>
                    <a:pt x="280" y="190"/>
                  </a:lnTo>
                  <a:lnTo>
                    <a:pt x="268" y="194"/>
                  </a:lnTo>
                  <a:lnTo>
                    <a:pt x="256" y="199"/>
                  </a:lnTo>
                  <a:lnTo>
                    <a:pt x="246" y="203"/>
                  </a:lnTo>
                  <a:lnTo>
                    <a:pt x="282" y="239"/>
                  </a:lnTo>
                  <a:lnTo>
                    <a:pt x="301" y="231"/>
                  </a:lnTo>
                  <a:lnTo>
                    <a:pt x="319" y="226"/>
                  </a:lnTo>
                  <a:lnTo>
                    <a:pt x="335" y="218"/>
                  </a:lnTo>
                  <a:lnTo>
                    <a:pt x="350" y="212"/>
                  </a:lnTo>
                  <a:lnTo>
                    <a:pt x="365" y="206"/>
                  </a:lnTo>
                  <a:lnTo>
                    <a:pt x="378" y="200"/>
                  </a:lnTo>
                  <a:lnTo>
                    <a:pt x="390" y="194"/>
                  </a:lnTo>
                  <a:lnTo>
                    <a:pt x="402" y="188"/>
                  </a:lnTo>
                  <a:lnTo>
                    <a:pt x="417" y="197"/>
                  </a:lnTo>
                  <a:lnTo>
                    <a:pt x="432" y="208"/>
                  </a:lnTo>
                  <a:lnTo>
                    <a:pt x="445" y="218"/>
                  </a:lnTo>
                  <a:lnTo>
                    <a:pt x="459" y="229"/>
                  </a:lnTo>
                  <a:lnTo>
                    <a:pt x="472" y="239"/>
                  </a:lnTo>
                  <a:lnTo>
                    <a:pt x="486" y="251"/>
                  </a:lnTo>
                  <a:lnTo>
                    <a:pt x="497" y="264"/>
                  </a:lnTo>
                  <a:lnTo>
                    <a:pt x="509" y="276"/>
                  </a:lnTo>
                  <a:lnTo>
                    <a:pt x="532" y="303"/>
                  </a:lnTo>
                  <a:lnTo>
                    <a:pt x="551" y="330"/>
                  </a:lnTo>
                  <a:lnTo>
                    <a:pt x="569" y="357"/>
                  </a:lnTo>
                  <a:lnTo>
                    <a:pt x="582" y="384"/>
                  </a:lnTo>
                  <a:lnTo>
                    <a:pt x="594" y="410"/>
                  </a:lnTo>
                  <a:lnTo>
                    <a:pt x="602" y="439"/>
                  </a:lnTo>
                  <a:lnTo>
                    <a:pt x="608" y="466"/>
                  </a:lnTo>
                  <a:lnTo>
                    <a:pt x="609" y="494"/>
                  </a:lnTo>
                  <a:lnTo>
                    <a:pt x="384" y="500"/>
                  </a:lnTo>
                  <a:lnTo>
                    <a:pt x="383" y="545"/>
                  </a:lnTo>
                  <a:lnTo>
                    <a:pt x="611" y="539"/>
                  </a:lnTo>
                  <a:lnTo>
                    <a:pt x="611" y="561"/>
                  </a:lnTo>
                  <a:lnTo>
                    <a:pt x="608" y="585"/>
                  </a:lnTo>
                  <a:lnTo>
                    <a:pt x="603" y="607"/>
                  </a:lnTo>
                  <a:lnTo>
                    <a:pt x="597" y="631"/>
                  </a:lnTo>
                  <a:lnTo>
                    <a:pt x="588" y="655"/>
                  </a:lnTo>
                  <a:lnTo>
                    <a:pt x="578" y="679"/>
                  </a:lnTo>
                  <a:lnTo>
                    <a:pt x="564" y="701"/>
                  </a:lnTo>
                  <a:lnTo>
                    <a:pt x="550" y="725"/>
                  </a:lnTo>
                  <a:lnTo>
                    <a:pt x="536" y="745"/>
                  </a:lnTo>
                  <a:lnTo>
                    <a:pt x="523" y="762"/>
                  </a:lnTo>
                  <a:lnTo>
                    <a:pt x="508" y="779"/>
                  </a:lnTo>
                  <a:lnTo>
                    <a:pt x="493" y="795"/>
                  </a:lnTo>
                  <a:lnTo>
                    <a:pt x="477" y="810"/>
                  </a:lnTo>
                  <a:lnTo>
                    <a:pt x="460" y="825"/>
                  </a:lnTo>
                  <a:lnTo>
                    <a:pt x="444" y="839"/>
                  </a:lnTo>
                  <a:lnTo>
                    <a:pt x="426" y="852"/>
                  </a:lnTo>
                  <a:lnTo>
                    <a:pt x="408" y="846"/>
                  </a:lnTo>
                  <a:lnTo>
                    <a:pt x="390" y="840"/>
                  </a:lnTo>
                  <a:lnTo>
                    <a:pt x="374" y="834"/>
                  </a:lnTo>
                  <a:lnTo>
                    <a:pt x="358" y="828"/>
                  </a:lnTo>
                  <a:lnTo>
                    <a:pt x="341" y="824"/>
                  </a:lnTo>
                  <a:lnTo>
                    <a:pt x="326" y="818"/>
                  </a:lnTo>
                  <a:lnTo>
                    <a:pt x="311" y="813"/>
                  </a:lnTo>
                  <a:lnTo>
                    <a:pt x="298" y="809"/>
                  </a:lnTo>
                  <a:lnTo>
                    <a:pt x="289" y="819"/>
                  </a:lnTo>
                  <a:lnTo>
                    <a:pt x="280" y="831"/>
                  </a:lnTo>
                  <a:lnTo>
                    <a:pt x="271" y="841"/>
                  </a:lnTo>
                  <a:lnTo>
                    <a:pt x="264" y="852"/>
                  </a:lnTo>
                  <a:lnTo>
                    <a:pt x="285" y="858"/>
                  </a:lnTo>
                  <a:lnTo>
                    <a:pt x="302" y="864"/>
                  </a:lnTo>
                  <a:lnTo>
                    <a:pt x="319" y="868"/>
                  </a:lnTo>
                  <a:lnTo>
                    <a:pt x="334" y="873"/>
                  </a:lnTo>
                  <a:lnTo>
                    <a:pt x="346" y="877"/>
                  </a:lnTo>
                  <a:lnTo>
                    <a:pt x="356" y="882"/>
                  </a:lnTo>
                  <a:lnTo>
                    <a:pt x="365" y="885"/>
                  </a:lnTo>
                  <a:lnTo>
                    <a:pt x="371" y="888"/>
                  </a:lnTo>
                  <a:lnTo>
                    <a:pt x="353" y="900"/>
                  </a:lnTo>
                  <a:lnTo>
                    <a:pt x="335" y="912"/>
                  </a:lnTo>
                  <a:lnTo>
                    <a:pt x="316" y="922"/>
                  </a:lnTo>
                  <a:lnTo>
                    <a:pt x="296" y="932"/>
                  </a:lnTo>
                  <a:lnTo>
                    <a:pt x="276" y="941"/>
                  </a:lnTo>
                  <a:lnTo>
                    <a:pt x="255" y="950"/>
                  </a:lnTo>
                  <a:lnTo>
                    <a:pt x="232" y="959"/>
                  </a:lnTo>
                  <a:lnTo>
                    <a:pt x="209" y="967"/>
                  </a:lnTo>
                  <a:lnTo>
                    <a:pt x="206" y="980"/>
                  </a:lnTo>
                  <a:lnTo>
                    <a:pt x="201" y="995"/>
                  </a:lnTo>
                  <a:lnTo>
                    <a:pt x="197" y="1010"/>
                  </a:lnTo>
                  <a:lnTo>
                    <a:pt x="192" y="1025"/>
                  </a:lnTo>
                  <a:lnTo>
                    <a:pt x="195" y="1023"/>
                  </a:lnTo>
                  <a:lnTo>
                    <a:pt x="200" y="1022"/>
                  </a:lnTo>
                  <a:lnTo>
                    <a:pt x="203" y="1022"/>
                  </a:lnTo>
                  <a:lnTo>
                    <a:pt x="206" y="1020"/>
                  </a:lnTo>
                  <a:lnTo>
                    <a:pt x="231" y="1012"/>
                  </a:lnTo>
                  <a:lnTo>
                    <a:pt x="256" y="1004"/>
                  </a:lnTo>
                  <a:lnTo>
                    <a:pt x="280" y="994"/>
                  </a:lnTo>
                  <a:lnTo>
                    <a:pt x="304" y="985"/>
                  </a:lnTo>
                  <a:lnTo>
                    <a:pt x="328" y="974"/>
                  </a:lnTo>
                  <a:lnTo>
                    <a:pt x="350" y="964"/>
                  </a:lnTo>
                  <a:lnTo>
                    <a:pt x="372" y="953"/>
                  </a:lnTo>
                  <a:lnTo>
                    <a:pt x="393" y="941"/>
                  </a:lnTo>
                  <a:lnTo>
                    <a:pt x="414" y="931"/>
                  </a:lnTo>
                  <a:lnTo>
                    <a:pt x="435" y="919"/>
                  </a:lnTo>
                  <a:lnTo>
                    <a:pt x="454" y="906"/>
                  </a:lnTo>
                  <a:lnTo>
                    <a:pt x="472" y="892"/>
                  </a:lnTo>
                  <a:lnTo>
                    <a:pt x="492" y="880"/>
                  </a:lnTo>
                  <a:lnTo>
                    <a:pt x="508" y="865"/>
                  </a:lnTo>
                  <a:lnTo>
                    <a:pt x="526" y="852"/>
                  </a:lnTo>
                  <a:lnTo>
                    <a:pt x="542" y="837"/>
                  </a:lnTo>
                  <a:lnTo>
                    <a:pt x="578" y="800"/>
                  </a:lnTo>
                  <a:lnTo>
                    <a:pt x="609" y="762"/>
                  </a:lnTo>
                  <a:lnTo>
                    <a:pt x="634" y="722"/>
                  </a:lnTo>
                  <a:lnTo>
                    <a:pt x="657" y="682"/>
                  </a:lnTo>
                  <a:lnTo>
                    <a:pt x="672" y="639"/>
                  </a:lnTo>
                  <a:lnTo>
                    <a:pt x="684" y="595"/>
                  </a:lnTo>
                  <a:lnTo>
                    <a:pt x="688" y="551"/>
                  </a:lnTo>
                  <a:lnTo>
                    <a:pt x="690" y="504"/>
                  </a:lnTo>
                  <a:lnTo>
                    <a:pt x="688" y="476"/>
                  </a:lnTo>
                  <a:lnTo>
                    <a:pt x="684" y="448"/>
                  </a:lnTo>
                  <a:lnTo>
                    <a:pt x="678" y="419"/>
                  </a:lnTo>
                  <a:lnTo>
                    <a:pt x="669" y="393"/>
                  </a:lnTo>
                  <a:lnTo>
                    <a:pt x="658" y="366"/>
                  </a:lnTo>
                  <a:lnTo>
                    <a:pt x="646" y="340"/>
                  </a:lnTo>
                  <a:lnTo>
                    <a:pt x="631" y="317"/>
                  </a:lnTo>
                  <a:lnTo>
                    <a:pt x="615" y="291"/>
                  </a:lnTo>
                  <a:lnTo>
                    <a:pt x="597" y="269"/>
                  </a:lnTo>
                  <a:lnTo>
                    <a:pt x="576" y="245"/>
                  </a:lnTo>
                  <a:lnTo>
                    <a:pt x="554" y="223"/>
                  </a:lnTo>
                  <a:lnTo>
                    <a:pt x="530" y="202"/>
                  </a:lnTo>
                  <a:lnTo>
                    <a:pt x="503" y="181"/>
                  </a:lnTo>
                  <a:lnTo>
                    <a:pt x="475" y="161"/>
                  </a:lnTo>
                  <a:lnTo>
                    <a:pt x="444" y="142"/>
                  </a:lnTo>
                  <a:lnTo>
                    <a:pt x="411" y="123"/>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 name="Freeform 12"/>
            <p:cNvSpPr>
              <a:spLocks/>
            </p:cNvSpPr>
            <p:nvPr/>
          </p:nvSpPr>
          <p:spPr bwMode="auto">
            <a:xfrm>
              <a:off x="4914" y="400"/>
              <a:ext cx="156" cy="359"/>
            </a:xfrm>
            <a:custGeom>
              <a:avLst/>
              <a:gdLst>
                <a:gd name="T0" fmla="*/ 0 w 469"/>
                <a:gd name="T1" fmla="*/ 0 h 1078"/>
                <a:gd name="T2" fmla="*/ 0 w 469"/>
                <a:gd name="T3" fmla="*/ 0 h 1078"/>
                <a:gd name="T4" fmla="*/ 0 w 469"/>
                <a:gd name="T5" fmla="*/ 0 h 1078"/>
                <a:gd name="T6" fmla="*/ 0 w 469"/>
                <a:gd name="T7" fmla="*/ 0 h 1078"/>
                <a:gd name="T8" fmla="*/ 0 w 469"/>
                <a:gd name="T9" fmla="*/ 0 h 1078"/>
                <a:gd name="T10" fmla="*/ 0 w 469"/>
                <a:gd name="T11" fmla="*/ 0 h 1078"/>
                <a:gd name="T12" fmla="*/ 0 w 469"/>
                <a:gd name="T13" fmla="*/ 0 h 1078"/>
                <a:gd name="T14" fmla="*/ 0 w 469"/>
                <a:gd name="T15" fmla="*/ 0 h 1078"/>
                <a:gd name="T16" fmla="*/ 0 w 469"/>
                <a:gd name="T17" fmla="*/ 0 h 1078"/>
                <a:gd name="T18" fmla="*/ 0 w 469"/>
                <a:gd name="T19" fmla="*/ 0 h 1078"/>
                <a:gd name="T20" fmla="*/ 0 w 469"/>
                <a:gd name="T21" fmla="*/ 0 h 1078"/>
                <a:gd name="T22" fmla="*/ 0 w 469"/>
                <a:gd name="T23" fmla="*/ 0 h 1078"/>
                <a:gd name="T24" fmla="*/ 0 w 469"/>
                <a:gd name="T25" fmla="*/ 0 h 1078"/>
                <a:gd name="T26" fmla="*/ 0 w 469"/>
                <a:gd name="T27" fmla="*/ 0 h 1078"/>
                <a:gd name="T28" fmla="*/ 0 w 469"/>
                <a:gd name="T29" fmla="*/ 0 h 1078"/>
                <a:gd name="T30" fmla="*/ 0 w 469"/>
                <a:gd name="T31" fmla="*/ 0 h 1078"/>
                <a:gd name="T32" fmla="*/ 0 w 469"/>
                <a:gd name="T33" fmla="*/ 0 h 1078"/>
                <a:gd name="T34" fmla="*/ 0 w 469"/>
                <a:gd name="T35" fmla="*/ 0 h 1078"/>
                <a:gd name="T36" fmla="*/ 0 w 469"/>
                <a:gd name="T37" fmla="*/ 0 h 1078"/>
                <a:gd name="T38" fmla="*/ 0 w 469"/>
                <a:gd name="T39" fmla="*/ 0 h 1078"/>
                <a:gd name="T40" fmla="*/ 0 w 469"/>
                <a:gd name="T41" fmla="*/ 0 h 1078"/>
                <a:gd name="T42" fmla="*/ 0 w 469"/>
                <a:gd name="T43" fmla="*/ 0 h 1078"/>
                <a:gd name="T44" fmla="*/ 0 w 469"/>
                <a:gd name="T45" fmla="*/ 0 h 1078"/>
                <a:gd name="T46" fmla="*/ 0 w 469"/>
                <a:gd name="T47" fmla="*/ 0 h 1078"/>
                <a:gd name="T48" fmla="*/ 0 w 469"/>
                <a:gd name="T49" fmla="*/ 0 h 1078"/>
                <a:gd name="T50" fmla="*/ 0 w 469"/>
                <a:gd name="T51" fmla="*/ 0 h 1078"/>
                <a:gd name="T52" fmla="*/ 0 w 469"/>
                <a:gd name="T53" fmla="*/ 0 h 1078"/>
                <a:gd name="T54" fmla="*/ 0 w 469"/>
                <a:gd name="T55" fmla="*/ 0 h 1078"/>
                <a:gd name="T56" fmla="*/ 0 w 469"/>
                <a:gd name="T57" fmla="*/ 0 h 1078"/>
                <a:gd name="T58" fmla="*/ 0 w 469"/>
                <a:gd name="T59" fmla="*/ 0 h 1078"/>
                <a:gd name="T60" fmla="*/ 0 w 469"/>
                <a:gd name="T61" fmla="*/ 0 h 1078"/>
                <a:gd name="T62" fmla="*/ 0 w 469"/>
                <a:gd name="T63" fmla="*/ 0 h 1078"/>
                <a:gd name="T64" fmla="*/ 0 w 469"/>
                <a:gd name="T65" fmla="*/ 0 h 1078"/>
                <a:gd name="T66" fmla="*/ 0 w 469"/>
                <a:gd name="T67" fmla="*/ 0 h 1078"/>
                <a:gd name="T68" fmla="*/ 0 w 469"/>
                <a:gd name="T69" fmla="*/ 0 h 1078"/>
                <a:gd name="T70" fmla="*/ 0 w 469"/>
                <a:gd name="T71" fmla="*/ 0 h 1078"/>
                <a:gd name="T72" fmla="*/ 0 w 469"/>
                <a:gd name="T73" fmla="*/ 0 h 1078"/>
                <a:gd name="T74" fmla="*/ 0 w 469"/>
                <a:gd name="T75" fmla="*/ 0 h 1078"/>
                <a:gd name="T76" fmla="*/ 0 w 469"/>
                <a:gd name="T77" fmla="*/ 0 h 1078"/>
                <a:gd name="T78" fmla="*/ 0 w 469"/>
                <a:gd name="T79" fmla="*/ 0 h 1078"/>
                <a:gd name="T80" fmla="*/ 0 w 469"/>
                <a:gd name="T81" fmla="*/ 0 h 1078"/>
                <a:gd name="T82" fmla="*/ 0 w 469"/>
                <a:gd name="T83" fmla="*/ 0 h 1078"/>
                <a:gd name="T84" fmla="*/ 0 w 469"/>
                <a:gd name="T85" fmla="*/ 0 h 1078"/>
                <a:gd name="T86" fmla="*/ 0 w 469"/>
                <a:gd name="T87" fmla="*/ 0 h 1078"/>
                <a:gd name="T88" fmla="*/ 0 w 469"/>
                <a:gd name="T89" fmla="*/ 0 h 1078"/>
                <a:gd name="T90" fmla="*/ 0 w 469"/>
                <a:gd name="T91" fmla="*/ 0 h 1078"/>
                <a:gd name="T92" fmla="*/ 0 w 469"/>
                <a:gd name="T93" fmla="*/ 0 h 1078"/>
                <a:gd name="T94" fmla="*/ 0 w 469"/>
                <a:gd name="T95" fmla="*/ 0 h 1078"/>
                <a:gd name="T96" fmla="*/ 0 w 469"/>
                <a:gd name="T97" fmla="*/ 0 h 1078"/>
                <a:gd name="T98" fmla="*/ 0 w 469"/>
                <a:gd name="T99" fmla="*/ 0 h 1078"/>
                <a:gd name="T100" fmla="*/ 0 w 469"/>
                <a:gd name="T101" fmla="*/ 0 h 1078"/>
                <a:gd name="T102" fmla="*/ 0 w 469"/>
                <a:gd name="T103" fmla="*/ 0 h 10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69"/>
                <a:gd name="T157" fmla="*/ 0 h 1078"/>
                <a:gd name="T158" fmla="*/ 469 w 469"/>
                <a:gd name="T159" fmla="*/ 1078 h 10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69" h="1078">
                  <a:moveTo>
                    <a:pt x="146" y="1007"/>
                  </a:moveTo>
                  <a:lnTo>
                    <a:pt x="163" y="992"/>
                  </a:lnTo>
                  <a:lnTo>
                    <a:pt x="179" y="974"/>
                  </a:lnTo>
                  <a:lnTo>
                    <a:pt x="195" y="956"/>
                  </a:lnTo>
                  <a:lnTo>
                    <a:pt x="212" y="935"/>
                  </a:lnTo>
                  <a:lnTo>
                    <a:pt x="228" y="913"/>
                  </a:lnTo>
                  <a:lnTo>
                    <a:pt x="246" y="890"/>
                  </a:lnTo>
                  <a:lnTo>
                    <a:pt x="262" y="865"/>
                  </a:lnTo>
                  <a:lnTo>
                    <a:pt x="280" y="838"/>
                  </a:lnTo>
                  <a:lnTo>
                    <a:pt x="289" y="841"/>
                  </a:lnTo>
                  <a:lnTo>
                    <a:pt x="300" y="843"/>
                  </a:lnTo>
                  <a:lnTo>
                    <a:pt x="309" y="845"/>
                  </a:lnTo>
                  <a:lnTo>
                    <a:pt x="317" y="847"/>
                  </a:lnTo>
                  <a:lnTo>
                    <a:pt x="325" y="850"/>
                  </a:lnTo>
                  <a:lnTo>
                    <a:pt x="334" y="851"/>
                  </a:lnTo>
                  <a:lnTo>
                    <a:pt x="341" y="854"/>
                  </a:lnTo>
                  <a:lnTo>
                    <a:pt x="349" y="856"/>
                  </a:lnTo>
                  <a:lnTo>
                    <a:pt x="356" y="845"/>
                  </a:lnTo>
                  <a:lnTo>
                    <a:pt x="365" y="835"/>
                  </a:lnTo>
                  <a:lnTo>
                    <a:pt x="374" y="823"/>
                  </a:lnTo>
                  <a:lnTo>
                    <a:pt x="383" y="813"/>
                  </a:lnTo>
                  <a:lnTo>
                    <a:pt x="373" y="810"/>
                  </a:lnTo>
                  <a:lnTo>
                    <a:pt x="362" y="807"/>
                  </a:lnTo>
                  <a:lnTo>
                    <a:pt x="352" y="804"/>
                  </a:lnTo>
                  <a:lnTo>
                    <a:pt x="341" y="801"/>
                  </a:lnTo>
                  <a:lnTo>
                    <a:pt x="332" y="799"/>
                  </a:lnTo>
                  <a:lnTo>
                    <a:pt x="323" y="796"/>
                  </a:lnTo>
                  <a:lnTo>
                    <a:pt x="316" y="795"/>
                  </a:lnTo>
                  <a:lnTo>
                    <a:pt x="309" y="792"/>
                  </a:lnTo>
                  <a:lnTo>
                    <a:pt x="329" y="756"/>
                  </a:lnTo>
                  <a:lnTo>
                    <a:pt x="347" y="722"/>
                  </a:lnTo>
                  <a:lnTo>
                    <a:pt x="361" y="689"/>
                  </a:lnTo>
                  <a:lnTo>
                    <a:pt x="374" y="658"/>
                  </a:lnTo>
                  <a:lnTo>
                    <a:pt x="383" y="628"/>
                  </a:lnTo>
                  <a:lnTo>
                    <a:pt x="389" y="601"/>
                  </a:lnTo>
                  <a:lnTo>
                    <a:pt x="392" y="574"/>
                  </a:lnTo>
                  <a:lnTo>
                    <a:pt x="393" y="550"/>
                  </a:lnTo>
                  <a:lnTo>
                    <a:pt x="468" y="549"/>
                  </a:lnTo>
                  <a:lnTo>
                    <a:pt x="469" y="504"/>
                  </a:lnTo>
                  <a:lnTo>
                    <a:pt x="386" y="507"/>
                  </a:lnTo>
                  <a:lnTo>
                    <a:pt x="384" y="479"/>
                  </a:lnTo>
                  <a:lnTo>
                    <a:pt x="380" y="450"/>
                  </a:lnTo>
                  <a:lnTo>
                    <a:pt x="371" y="422"/>
                  </a:lnTo>
                  <a:lnTo>
                    <a:pt x="362" y="392"/>
                  </a:lnTo>
                  <a:lnTo>
                    <a:pt x="349" y="362"/>
                  </a:lnTo>
                  <a:lnTo>
                    <a:pt x="332" y="332"/>
                  </a:lnTo>
                  <a:lnTo>
                    <a:pt x="314" y="301"/>
                  </a:lnTo>
                  <a:lnTo>
                    <a:pt x="294" y="268"/>
                  </a:lnTo>
                  <a:lnTo>
                    <a:pt x="304" y="265"/>
                  </a:lnTo>
                  <a:lnTo>
                    <a:pt x="313" y="262"/>
                  </a:lnTo>
                  <a:lnTo>
                    <a:pt x="322" y="258"/>
                  </a:lnTo>
                  <a:lnTo>
                    <a:pt x="332" y="255"/>
                  </a:lnTo>
                  <a:lnTo>
                    <a:pt x="341" y="252"/>
                  </a:lnTo>
                  <a:lnTo>
                    <a:pt x="350" y="249"/>
                  </a:lnTo>
                  <a:lnTo>
                    <a:pt x="358" y="246"/>
                  </a:lnTo>
                  <a:lnTo>
                    <a:pt x="367" y="243"/>
                  </a:lnTo>
                  <a:lnTo>
                    <a:pt x="331" y="207"/>
                  </a:lnTo>
                  <a:lnTo>
                    <a:pt x="329" y="207"/>
                  </a:lnTo>
                  <a:lnTo>
                    <a:pt x="326" y="209"/>
                  </a:lnTo>
                  <a:lnTo>
                    <a:pt x="325" y="209"/>
                  </a:lnTo>
                  <a:lnTo>
                    <a:pt x="322" y="210"/>
                  </a:lnTo>
                  <a:lnTo>
                    <a:pt x="268" y="230"/>
                  </a:lnTo>
                  <a:lnTo>
                    <a:pt x="250" y="204"/>
                  </a:lnTo>
                  <a:lnTo>
                    <a:pt x="233" y="182"/>
                  </a:lnTo>
                  <a:lnTo>
                    <a:pt x="213" y="159"/>
                  </a:lnTo>
                  <a:lnTo>
                    <a:pt x="194" y="137"/>
                  </a:lnTo>
                  <a:lnTo>
                    <a:pt x="173" y="118"/>
                  </a:lnTo>
                  <a:lnTo>
                    <a:pt x="152" y="97"/>
                  </a:lnTo>
                  <a:lnTo>
                    <a:pt x="130" y="79"/>
                  </a:lnTo>
                  <a:lnTo>
                    <a:pt x="108" y="61"/>
                  </a:lnTo>
                  <a:lnTo>
                    <a:pt x="116" y="62"/>
                  </a:lnTo>
                  <a:lnTo>
                    <a:pt x="124" y="64"/>
                  </a:lnTo>
                  <a:lnTo>
                    <a:pt x="133" y="65"/>
                  </a:lnTo>
                  <a:lnTo>
                    <a:pt x="142" y="67"/>
                  </a:lnTo>
                  <a:lnTo>
                    <a:pt x="149" y="68"/>
                  </a:lnTo>
                  <a:lnTo>
                    <a:pt x="158" y="70"/>
                  </a:lnTo>
                  <a:lnTo>
                    <a:pt x="166" y="71"/>
                  </a:lnTo>
                  <a:lnTo>
                    <a:pt x="175" y="73"/>
                  </a:lnTo>
                  <a:lnTo>
                    <a:pt x="85" y="4"/>
                  </a:lnTo>
                  <a:lnTo>
                    <a:pt x="75" y="4"/>
                  </a:lnTo>
                  <a:lnTo>
                    <a:pt x="64" y="3"/>
                  </a:lnTo>
                  <a:lnTo>
                    <a:pt x="54" y="3"/>
                  </a:lnTo>
                  <a:lnTo>
                    <a:pt x="44" y="1"/>
                  </a:lnTo>
                  <a:lnTo>
                    <a:pt x="33" y="1"/>
                  </a:lnTo>
                  <a:lnTo>
                    <a:pt x="23" y="0"/>
                  </a:lnTo>
                  <a:lnTo>
                    <a:pt x="11" y="0"/>
                  </a:lnTo>
                  <a:lnTo>
                    <a:pt x="0" y="0"/>
                  </a:lnTo>
                  <a:lnTo>
                    <a:pt x="3" y="12"/>
                  </a:lnTo>
                  <a:lnTo>
                    <a:pt x="5" y="25"/>
                  </a:lnTo>
                  <a:lnTo>
                    <a:pt x="8" y="40"/>
                  </a:lnTo>
                  <a:lnTo>
                    <a:pt x="9" y="55"/>
                  </a:lnTo>
                  <a:lnTo>
                    <a:pt x="11" y="55"/>
                  </a:lnTo>
                  <a:lnTo>
                    <a:pt x="38" y="74"/>
                  </a:lnTo>
                  <a:lnTo>
                    <a:pt x="63" y="95"/>
                  </a:lnTo>
                  <a:lnTo>
                    <a:pt x="87" y="118"/>
                  </a:lnTo>
                  <a:lnTo>
                    <a:pt x="112" y="140"/>
                  </a:lnTo>
                  <a:lnTo>
                    <a:pt x="134" y="164"/>
                  </a:lnTo>
                  <a:lnTo>
                    <a:pt x="157" y="189"/>
                  </a:lnTo>
                  <a:lnTo>
                    <a:pt x="178" y="216"/>
                  </a:lnTo>
                  <a:lnTo>
                    <a:pt x="198" y="244"/>
                  </a:lnTo>
                  <a:lnTo>
                    <a:pt x="183" y="250"/>
                  </a:lnTo>
                  <a:lnTo>
                    <a:pt x="167" y="255"/>
                  </a:lnTo>
                  <a:lnTo>
                    <a:pt x="149" y="259"/>
                  </a:lnTo>
                  <a:lnTo>
                    <a:pt x="128" y="264"/>
                  </a:lnTo>
                  <a:lnTo>
                    <a:pt x="106" y="268"/>
                  </a:lnTo>
                  <a:lnTo>
                    <a:pt x="81" y="273"/>
                  </a:lnTo>
                  <a:lnTo>
                    <a:pt x="54" y="277"/>
                  </a:lnTo>
                  <a:lnTo>
                    <a:pt x="26" y="280"/>
                  </a:lnTo>
                  <a:lnTo>
                    <a:pt x="26" y="292"/>
                  </a:lnTo>
                  <a:lnTo>
                    <a:pt x="26" y="304"/>
                  </a:lnTo>
                  <a:lnTo>
                    <a:pt x="26" y="318"/>
                  </a:lnTo>
                  <a:lnTo>
                    <a:pt x="27" y="329"/>
                  </a:lnTo>
                  <a:lnTo>
                    <a:pt x="49" y="326"/>
                  </a:lnTo>
                  <a:lnTo>
                    <a:pt x="72" y="322"/>
                  </a:lnTo>
                  <a:lnTo>
                    <a:pt x="94" y="318"/>
                  </a:lnTo>
                  <a:lnTo>
                    <a:pt x="119" y="313"/>
                  </a:lnTo>
                  <a:lnTo>
                    <a:pt x="145" y="307"/>
                  </a:lnTo>
                  <a:lnTo>
                    <a:pt x="170" y="301"/>
                  </a:lnTo>
                  <a:lnTo>
                    <a:pt x="197" y="294"/>
                  </a:lnTo>
                  <a:lnTo>
                    <a:pt x="225" y="286"/>
                  </a:lnTo>
                  <a:lnTo>
                    <a:pt x="233" y="294"/>
                  </a:lnTo>
                  <a:lnTo>
                    <a:pt x="240" y="304"/>
                  </a:lnTo>
                  <a:lnTo>
                    <a:pt x="247" y="315"/>
                  </a:lnTo>
                  <a:lnTo>
                    <a:pt x="253" y="326"/>
                  </a:lnTo>
                  <a:lnTo>
                    <a:pt x="261" y="340"/>
                  </a:lnTo>
                  <a:lnTo>
                    <a:pt x="268" y="355"/>
                  </a:lnTo>
                  <a:lnTo>
                    <a:pt x="274" y="370"/>
                  </a:lnTo>
                  <a:lnTo>
                    <a:pt x="282" y="388"/>
                  </a:lnTo>
                  <a:lnTo>
                    <a:pt x="294" y="422"/>
                  </a:lnTo>
                  <a:lnTo>
                    <a:pt x="303" y="453"/>
                  </a:lnTo>
                  <a:lnTo>
                    <a:pt x="307" y="483"/>
                  </a:lnTo>
                  <a:lnTo>
                    <a:pt x="310" y="508"/>
                  </a:lnTo>
                  <a:lnTo>
                    <a:pt x="29" y="517"/>
                  </a:lnTo>
                  <a:lnTo>
                    <a:pt x="29" y="528"/>
                  </a:lnTo>
                  <a:lnTo>
                    <a:pt x="29" y="540"/>
                  </a:lnTo>
                  <a:lnTo>
                    <a:pt x="29" y="550"/>
                  </a:lnTo>
                  <a:lnTo>
                    <a:pt x="29" y="562"/>
                  </a:lnTo>
                  <a:lnTo>
                    <a:pt x="312" y="553"/>
                  </a:lnTo>
                  <a:lnTo>
                    <a:pt x="312" y="579"/>
                  </a:lnTo>
                  <a:lnTo>
                    <a:pt x="309" y="605"/>
                  </a:lnTo>
                  <a:lnTo>
                    <a:pt x="303" y="632"/>
                  </a:lnTo>
                  <a:lnTo>
                    <a:pt x="295" y="661"/>
                  </a:lnTo>
                  <a:lnTo>
                    <a:pt x="285" y="689"/>
                  </a:lnTo>
                  <a:lnTo>
                    <a:pt x="271" y="719"/>
                  </a:lnTo>
                  <a:lnTo>
                    <a:pt x="256" y="750"/>
                  </a:lnTo>
                  <a:lnTo>
                    <a:pt x="239" y="781"/>
                  </a:lnTo>
                  <a:lnTo>
                    <a:pt x="213" y="774"/>
                  </a:lnTo>
                  <a:lnTo>
                    <a:pt x="188" y="768"/>
                  </a:lnTo>
                  <a:lnTo>
                    <a:pt x="161" y="763"/>
                  </a:lnTo>
                  <a:lnTo>
                    <a:pt x="134" y="757"/>
                  </a:lnTo>
                  <a:lnTo>
                    <a:pt x="108" y="755"/>
                  </a:lnTo>
                  <a:lnTo>
                    <a:pt x="79" y="752"/>
                  </a:lnTo>
                  <a:lnTo>
                    <a:pt x="52" y="749"/>
                  </a:lnTo>
                  <a:lnTo>
                    <a:pt x="24" y="747"/>
                  </a:lnTo>
                  <a:lnTo>
                    <a:pt x="24" y="759"/>
                  </a:lnTo>
                  <a:lnTo>
                    <a:pt x="24" y="771"/>
                  </a:lnTo>
                  <a:lnTo>
                    <a:pt x="24" y="784"/>
                  </a:lnTo>
                  <a:lnTo>
                    <a:pt x="23" y="796"/>
                  </a:lnTo>
                  <a:lnTo>
                    <a:pt x="46" y="798"/>
                  </a:lnTo>
                  <a:lnTo>
                    <a:pt x="70" y="801"/>
                  </a:lnTo>
                  <a:lnTo>
                    <a:pt x="94" y="802"/>
                  </a:lnTo>
                  <a:lnTo>
                    <a:pt x="119" y="805"/>
                  </a:lnTo>
                  <a:lnTo>
                    <a:pt x="143" y="808"/>
                  </a:lnTo>
                  <a:lnTo>
                    <a:pt x="167" y="813"/>
                  </a:lnTo>
                  <a:lnTo>
                    <a:pt x="191" y="817"/>
                  </a:lnTo>
                  <a:lnTo>
                    <a:pt x="215" y="822"/>
                  </a:lnTo>
                  <a:lnTo>
                    <a:pt x="188" y="859"/>
                  </a:lnTo>
                  <a:lnTo>
                    <a:pt x="164" y="892"/>
                  </a:lnTo>
                  <a:lnTo>
                    <a:pt x="140" y="923"/>
                  </a:lnTo>
                  <a:lnTo>
                    <a:pt x="118" y="950"/>
                  </a:lnTo>
                  <a:lnTo>
                    <a:pt x="97" y="974"/>
                  </a:lnTo>
                  <a:lnTo>
                    <a:pt x="78" y="995"/>
                  </a:lnTo>
                  <a:lnTo>
                    <a:pt x="60" y="1013"/>
                  </a:lnTo>
                  <a:lnTo>
                    <a:pt x="44" y="1027"/>
                  </a:lnTo>
                  <a:lnTo>
                    <a:pt x="15" y="1029"/>
                  </a:lnTo>
                  <a:lnTo>
                    <a:pt x="14" y="1042"/>
                  </a:lnTo>
                  <a:lnTo>
                    <a:pt x="14" y="1054"/>
                  </a:lnTo>
                  <a:lnTo>
                    <a:pt x="14" y="1066"/>
                  </a:lnTo>
                  <a:lnTo>
                    <a:pt x="12" y="1078"/>
                  </a:lnTo>
                  <a:lnTo>
                    <a:pt x="29" y="1077"/>
                  </a:lnTo>
                  <a:lnTo>
                    <a:pt x="46" y="1075"/>
                  </a:lnTo>
                  <a:lnTo>
                    <a:pt x="63" y="1072"/>
                  </a:lnTo>
                  <a:lnTo>
                    <a:pt x="81" y="1071"/>
                  </a:lnTo>
                  <a:lnTo>
                    <a:pt x="97" y="1068"/>
                  </a:lnTo>
                  <a:lnTo>
                    <a:pt x="113" y="1065"/>
                  </a:lnTo>
                  <a:lnTo>
                    <a:pt x="130" y="1062"/>
                  </a:lnTo>
                  <a:lnTo>
                    <a:pt x="148" y="1059"/>
                  </a:lnTo>
                  <a:lnTo>
                    <a:pt x="164" y="1056"/>
                  </a:lnTo>
                  <a:lnTo>
                    <a:pt x="180" y="1053"/>
                  </a:lnTo>
                  <a:lnTo>
                    <a:pt x="197" y="1050"/>
                  </a:lnTo>
                  <a:lnTo>
                    <a:pt x="213" y="1045"/>
                  </a:lnTo>
                  <a:lnTo>
                    <a:pt x="230" y="1041"/>
                  </a:lnTo>
                  <a:lnTo>
                    <a:pt x="245" y="1038"/>
                  </a:lnTo>
                  <a:lnTo>
                    <a:pt x="261" y="1033"/>
                  </a:lnTo>
                  <a:lnTo>
                    <a:pt x="277" y="1029"/>
                  </a:lnTo>
                  <a:lnTo>
                    <a:pt x="282" y="1014"/>
                  </a:lnTo>
                  <a:lnTo>
                    <a:pt x="286" y="999"/>
                  </a:lnTo>
                  <a:lnTo>
                    <a:pt x="291" y="984"/>
                  </a:lnTo>
                  <a:lnTo>
                    <a:pt x="294" y="971"/>
                  </a:lnTo>
                  <a:lnTo>
                    <a:pt x="277" y="977"/>
                  </a:lnTo>
                  <a:lnTo>
                    <a:pt x="259" y="981"/>
                  </a:lnTo>
                  <a:lnTo>
                    <a:pt x="242" y="986"/>
                  </a:lnTo>
                  <a:lnTo>
                    <a:pt x="224" y="990"/>
                  </a:lnTo>
                  <a:lnTo>
                    <a:pt x="204" y="995"/>
                  </a:lnTo>
                  <a:lnTo>
                    <a:pt x="185" y="999"/>
                  </a:lnTo>
                  <a:lnTo>
                    <a:pt x="166" y="1004"/>
                  </a:lnTo>
                  <a:lnTo>
                    <a:pt x="146" y="1007"/>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3" name="Freeform 13"/>
            <p:cNvSpPr>
              <a:spLocks/>
            </p:cNvSpPr>
            <p:nvPr/>
          </p:nvSpPr>
          <p:spPr bwMode="auto">
            <a:xfrm>
              <a:off x="4704" y="401"/>
              <a:ext cx="149" cy="359"/>
            </a:xfrm>
            <a:custGeom>
              <a:avLst/>
              <a:gdLst>
                <a:gd name="T0" fmla="*/ 0 w 447"/>
                <a:gd name="T1" fmla="*/ 0 h 1076"/>
                <a:gd name="T2" fmla="*/ 0 w 447"/>
                <a:gd name="T3" fmla="*/ 0 h 1076"/>
                <a:gd name="T4" fmla="*/ 0 w 447"/>
                <a:gd name="T5" fmla="*/ 0 h 1076"/>
                <a:gd name="T6" fmla="*/ 0 w 447"/>
                <a:gd name="T7" fmla="*/ 0 h 1076"/>
                <a:gd name="T8" fmla="*/ 0 w 447"/>
                <a:gd name="T9" fmla="*/ 0 h 1076"/>
                <a:gd name="T10" fmla="*/ 0 w 447"/>
                <a:gd name="T11" fmla="*/ 0 h 1076"/>
                <a:gd name="T12" fmla="*/ 0 w 447"/>
                <a:gd name="T13" fmla="*/ 0 h 1076"/>
                <a:gd name="T14" fmla="*/ 0 w 447"/>
                <a:gd name="T15" fmla="*/ 0 h 1076"/>
                <a:gd name="T16" fmla="*/ 0 w 447"/>
                <a:gd name="T17" fmla="*/ 0 h 1076"/>
                <a:gd name="T18" fmla="*/ 0 w 447"/>
                <a:gd name="T19" fmla="*/ 0 h 1076"/>
                <a:gd name="T20" fmla="*/ 0 w 447"/>
                <a:gd name="T21" fmla="*/ 0 h 1076"/>
                <a:gd name="T22" fmla="*/ 0 w 447"/>
                <a:gd name="T23" fmla="*/ 0 h 1076"/>
                <a:gd name="T24" fmla="*/ 0 w 447"/>
                <a:gd name="T25" fmla="*/ 0 h 1076"/>
                <a:gd name="T26" fmla="*/ 0 w 447"/>
                <a:gd name="T27" fmla="*/ 0 h 1076"/>
                <a:gd name="T28" fmla="*/ 0 w 447"/>
                <a:gd name="T29" fmla="*/ 0 h 1076"/>
                <a:gd name="T30" fmla="*/ 0 w 447"/>
                <a:gd name="T31" fmla="*/ 0 h 1076"/>
                <a:gd name="T32" fmla="*/ 0 w 447"/>
                <a:gd name="T33" fmla="*/ 0 h 1076"/>
                <a:gd name="T34" fmla="*/ 0 w 447"/>
                <a:gd name="T35" fmla="*/ 0 h 1076"/>
                <a:gd name="T36" fmla="*/ 0 w 447"/>
                <a:gd name="T37" fmla="*/ 0 h 1076"/>
                <a:gd name="T38" fmla="*/ 0 w 447"/>
                <a:gd name="T39" fmla="*/ 0 h 1076"/>
                <a:gd name="T40" fmla="*/ 0 w 447"/>
                <a:gd name="T41" fmla="*/ 0 h 1076"/>
                <a:gd name="T42" fmla="*/ 0 w 447"/>
                <a:gd name="T43" fmla="*/ 0 h 1076"/>
                <a:gd name="T44" fmla="*/ 0 w 447"/>
                <a:gd name="T45" fmla="*/ 0 h 1076"/>
                <a:gd name="T46" fmla="*/ 0 w 447"/>
                <a:gd name="T47" fmla="*/ 0 h 1076"/>
                <a:gd name="T48" fmla="*/ 0 w 447"/>
                <a:gd name="T49" fmla="*/ 0 h 1076"/>
                <a:gd name="T50" fmla="*/ 0 w 447"/>
                <a:gd name="T51" fmla="*/ 0 h 1076"/>
                <a:gd name="T52" fmla="*/ 0 w 447"/>
                <a:gd name="T53" fmla="*/ 0 h 1076"/>
                <a:gd name="T54" fmla="*/ 0 w 447"/>
                <a:gd name="T55" fmla="*/ 0 h 1076"/>
                <a:gd name="T56" fmla="*/ 0 w 447"/>
                <a:gd name="T57" fmla="*/ 0 h 1076"/>
                <a:gd name="T58" fmla="*/ 0 w 447"/>
                <a:gd name="T59" fmla="*/ 0 h 1076"/>
                <a:gd name="T60" fmla="*/ 0 w 447"/>
                <a:gd name="T61" fmla="*/ 0 h 1076"/>
                <a:gd name="T62" fmla="*/ 0 w 447"/>
                <a:gd name="T63" fmla="*/ 0 h 1076"/>
                <a:gd name="T64" fmla="*/ 0 w 447"/>
                <a:gd name="T65" fmla="*/ 0 h 1076"/>
                <a:gd name="T66" fmla="*/ 0 w 447"/>
                <a:gd name="T67" fmla="*/ 0 h 1076"/>
                <a:gd name="T68" fmla="*/ 0 w 447"/>
                <a:gd name="T69" fmla="*/ 0 h 1076"/>
                <a:gd name="T70" fmla="*/ 0 w 447"/>
                <a:gd name="T71" fmla="*/ 0 h 1076"/>
                <a:gd name="T72" fmla="*/ 0 w 447"/>
                <a:gd name="T73" fmla="*/ 0 h 1076"/>
                <a:gd name="T74" fmla="*/ 0 w 447"/>
                <a:gd name="T75" fmla="*/ 0 h 1076"/>
                <a:gd name="T76" fmla="*/ 0 w 447"/>
                <a:gd name="T77" fmla="*/ 0 h 1076"/>
                <a:gd name="T78" fmla="*/ 0 w 447"/>
                <a:gd name="T79" fmla="*/ 0 h 1076"/>
                <a:gd name="T80" fmla="*/ 0 w 447"/>
                <a:gd name="T81" fmla="*/ 0 h 1076"/>
                <a:gd name="T82" fmla="*/ 0 w 447"/>
                <a:gd name="T83" fmla="*/ 0 h 1076"/>
                <a:gd name="T84" fmla="*/ 0 w 447"/>
                <a:gd name="T85" fmla="*/ 0 h 1076"/>
                <a:gd name="T86" fmla="*/ 0 w 447"/>
                <a:gd name="T87" fmla="*/ 0 h 1076"/>
                <a:gd name="T88" fmla="*/ 0 w 447"/>
                <a:gd name="T89" fmla="*/ 0 h 1076"/>
                <a:gd name="T90" fmla="*/ 0 w 447"/>
                <a:gd name="T91" fmla="*/ 0 h 1076"/>
                <a:gd name="T92" fmla="*/ 0 w 447"/>
                <a:gd name="T93" fmla="*/ 0 h 1076"/>
                <a:gd name="T94" fmla="*/ 0 w 447"/>
                <a:gd name="T95" fmla="*/ 0 h 1076"/>
                <a:gd name="T96" fmla="*/ 0 w 447"/>
                <a:gd name="T97" fmla="*/ 0 h 1076"/>
                <a:gd name="T98" fmla="*/ 0 w 447"/>
                <a:gd name="T99" fmla="*/ 0 h 1076"/>
                <a:gd name="T100" fmla="*/ 0 w 447"/>
                <a:gd name="T101" fmla="*/ 0 h 1076"/>
                <a:gd name="T102" fmla="*/ 0 w 447"/>
                <a:gd name="T103" fmla="*/ 0 h 1076"/>
                <a:gd name="T104" fmla="*/ 0 w 447"/>
                <a:gd name="T105" fmla="*/ 0 h 1076"/>
                <a:gd name="T106" fmla="*/ 0 w 447"/>
                <a:gd name="T107" fmla="*/ 0 h 1076"/>
                <a:gd name="T108" fmla="*/ 0 w 447"/>
                <a:gd name="T109" fmla="*/ 0 h 1076"/>
                <a:gd name="T110" fmla="*/ 0 w 447"/>
                <a:gd name="T111" fmla="*/ 0 h 1076"/>
                <a:gd name="T112" fmla="*/ 0 w 447"/>
                <a:gd name="T113" fmla="*/ 0 h 10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47"/>
                <a:gd name="T172" fmla="*/ 0 h 1076"/>
                <a:gd name="T173" fmla="*/ 447 w 447"/>
                <a:gd name="T174" fmla="*/ 1076 h 107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47" h="1076">
                  <a:moveTo>
                    <a:pt x="253" y="836"/>
                  </a:moveTo>
                  <a:lnTo>
                    <a:pt x="262" y="833"/>
                  </a:lnTo>
                  <a:lnTo>
                    <a:pt x="274" y="828"/>
                  </a:lnTo>
                  <a:lnTo>
                    <a:pt x="289" y="825"/>
                  </a:lnTo>
                  <a:lnTo>
                    <a:pt x="305" y="821"/>
                  </a:lnTo>
                  <a:lnTo>
                    <a:pt x="325" y="818"/>
                  </a:lnTo>
                  <a:lnTo>
                    <a:pt x="345" y="813"/>
                  </a:lnTo>
                  <a:lnTo>
                    <a:pt x="368" y="810"/>
                  </a:lnTo>
                  <a:lnTo>
                    <a:pt x="393" y="806"/>
                  </a:lnTo>
                  <a:lnTo>
                    <a:pt x="393" y="794"/>
                  </a:lnTo>
                  <a:lnTo>
                    <a:pt x="393" y="782"/>
                  </a:lnTo>
                  <a:lnTo>
                    <a:pt x="393" y="770"/>
                  </a:lnTo>
                  <a:lnTo>
                    <a:pt x="392" y="758"/>
                  </a:lnTo>
                  <a:lnTo>
                    <a:pt x="374" y="761"/>
                  </a:lnTo>
                  <a:lnTo>
                    <a:pt x="354" y="765"/>
                  </a:lnTo>
                  <a:lnTo>
                    <a:pt x="337" y="770"/>
                  </a:lnTo>
                  <a:lnTo>
                    <a:pt x="317" y="774"/>
                  </a:lnTo>
                  <a:lnTo>
                    <a:pt x="296" y="780"/>
                  </a:lnTo>
                  <a:lnTo>
                    <a:pt x="275" y="785"/>
                  </a:lnTo>
                  <a:lnTo>
                    <a:pt x="255" y="791"/>
                  </a:lnTo>
                  <a:lnTo>
                    <a:pt x="232" y="797"/>
                  </a:lnTo>
                  <a:lnTo>
                    <a:pt x="225" y="789"/>
                  </a:lnTo>
                  <a:lnTo>
                    <a:pt x="217" y="779"/>
                  </a:lnTo>
                  <a:lnTo>
                    <a:pt x="210" y="768"/>
                  </a:lnTo>
                  <a:lnTo>
                    <a:pt x="203" y="755"/>
                  </a:lnTo>
                  <a:lnTo>
                    <a:pt x="195" y="742"/>
                  </a:lnTo>
                  <a:lnTo>
                    <a:pt x="188" y="727"/>
                  </a:lnTo>
                  <a:lnTo>
                    <a:pt x="180" y="710"/>
                  </a:lnTo>
                  <a:lnTo>
                    <a:pt x="173" y="692"/>
                  </a:lnTo>
                  <a:lnTo>
                    <a:pt x="159" y="657"/>
                  </a:lnTo>
                  <a:lnTo>
                    <a:pt x="149" y="625"/>
                  </a:lnTo>
                  <a:lnTo>
                    <a:pt x="143" y="597"/>
                  </a:lnTo>
                  <a:lnTo>
                    <a:pt x="140" y="572"/>
                  </a:lnTo>
                  <a:lnTo>
                    <a:pt x="396" y="566"/>
                  </a:lnTo>
                  <a:lnTo>
                    <a:pt x="396" y="554"/>
                  </a:lnTo>
                  <a:lnTo>
                    <a:pt x="396" y="543"/>
                  </a:lnTo>
                  <a:lnTo>
                    <a:pt x="396" y="531"/>
                  </a:lnTo>
                  <a:lnTo>
                    <a:pt x="398" y="521"/>
                  </a:lnTo>
                  <a:lnTo>
                    <a:pt x="138" y="528"/>
                  </a:lnTo>
                  <a:lnTo>
                    <a:pt x="138" y="501"/>
                  </a:lnTo>
                  <a:lnTo>
                    <a:pt x="141" y="475"/>
                  </a:lnTo>
                  <a:lnTo>
                    <a:pt x="147" y="448"/>
                  </a:lnTo>
                  <a:lnTo>
                    <a:pt x="155" y="419"/>
                  </a:lnTo>
                  <a:lnTo>
                    <a:pt x="165" y="391"/>
                  </a:lnTo>
                  <a:lnTo>
                    <a:pt x="179" y="361"/>
                  </a:lnTo>
                  <a:lnTo>
                    <a:pt x="194" y="331"/>
                  </a:lnTo>
                  <a:lnTo>
                    <a:pt x="211" y="300"/>
                  </a:lnTo>
                  <a:lnTo>
                    <a:pt x="240" y="306"/>
                  </a:lnTo>
                  <a:lnTo>
                    <a:pt x="267" y="312"/>
                  </a:lnTo>
                  <a:lnTo>
                    <a:pt x="293" y="317"/>
                  </a:lnTo>
                  <a:lnTo>
                    <a:pt x="319" y="321"/>
                  </a:lnTo>
                  <a:lnTo>
                    <a:pt x="342" y="324"/>
                  </a:lnTo>
                  <a:lnTo>
                    <a:pt x="366" y="327"/>
                  </a:lnTo>
                  <a:lnTo>
                    <a:pt x="389" y="330"/>
                  </a:lnTo>
                  <a:lnTo>
                    <a:pt x="411" y="333"/>
                  </a:lnTo>
                  <a:lnTo>
                    <a:pt x="411" y="321"/>
                  </a:lnTo>
                  <a:lnTo>
                    <a:pt x="412" y="308"/>
                  </a:lnTo>
                  <a:lnTo>
                    <a:pt x="412" y="296"/>
                  </a:lnTo>
                  <a:lnTo>
                    <a:pt x="414" y="284"/>
                  </a:lnTo>
                  <a:lnTo>
                    <a:pt x="393" y="282"/>
                  </a:lnTo>
                  <a:lnTo>
                    <a:pt x="372" y="281"/>
                  </a:lnTo>
                  <a:lnTo>
                    <a:pt x="351" y="278"/>
                  </a:lnTo>
                  <a:lnTo>
                    <a:pt x="329" y="276"/>
                  </a:lnTo>
                  <a:lnTo>
                    <a:pt x="307" y="273"/>
                  </a:lnTo>
                  <a:lnTo>
                    <a:pt x="284" y="269"/>
                  </a:lnTo>
                  <a:lnTo>
                    <a:pt x="261" y="266"/>
                  </a:lnTo>
                  <a:lnTo>
                    <a:pt x="237" y="261"/>
                  </a:lnTo>
                  <a:lnTo>
                    <a:pt x="253" y="234"/>
                  </a:lnTo>
                  <a:lnTo>
                    <a:pt x="271" y="208"/>
                  </a:lnTo>
                  <a:lnTo>
                    <a:pt x="292" y="181"/>
                  </a:lnTo>
                  <a:lnTo>
                    <a:pt x="313" y="155"/>
                  </a:lnTo>
                  <a:lnTo>
                    <a:pt x="334" y="130"/>
                  </a:lnTo>
                  <a:lnTo>
                    <a:pt x="357" y="105"/>
                  </a:lnTo>
                  <a:lnTo>
                    <a:pt x="383" y="81"/>
                  </a:lnTo>
                  <a:lnTo>
                    <a:pt x="409" y="57"/>
                  </a:lnTo>
                  <a:lnTo>
                    <a:pt x="415" y="56"/>
                  </a:lnTo>
                  <a:lnTo>
                    <a:pt x="423" y="56"/>
                  </a:lnTo>
                  <a:lnTo>
                    <a:pt x="430" y="56"/>
                  </a:lnTo>
                  <a:lnTo>
                    <a:pt x="439" y="54"/>
                  </a:lnTo>
                  <a:lnTo>
                    <a:pt x="441" y="39"/>
                  </a:lnTo>
                  <a:lnTo>
                    <a:pt x="444" y="26"/>
                  </a:lnTo>
                  <a:lnTo>
                    <a:pt x="445" y="12"/>
                  </a:lnTo>
                  <a:lnTo>
                    <a:pt x="447" y="0"/>
                  </a:lnTo>
                  <a:lnTo>
                    <a:pt x="420" y="3"/>
                  </a:lnTo>
                  <a:lnTo>
                    <a:pt x="393" y="6"/>
                  </a:lnTo>
                  <a:lnTo>
                    <a:pt x="366" y="11"/>
                  </a:lnTo>
                  <a:lnTo>
                    <a:pt x="339" y="15"/>
                  </a:lnTo>
                  <a:lnTo>
                    <a:pt x="313" y="20"/>
                  </a:lnTo>
                  <a:lnTo>
                    <a:pt x="286" y="26"/>
                  </a:lnTo>
                  <a:lnTo>
                    <a:pt x="259" y="32"/>
                  </a:lnTo>
                  <a:lnTo>
                    <a:pt x="232" y="38"/>
                  </a:lnTo>
                  <a:lnTo>
                    <a:pt x="226" y="39"/>
                  </a:lnTo>
                  <a:lnTo>
                    <a:pt x="220" y="41"/>
                  </a:lnTo>
                  <a:lnTo>
                    <a:pt x="214" y="42"/>
                  </a:lnTo>
                  <a:lnTo>
                    <a:pt x="208" y="44"/>
                  </a:lnTo>
                  <a:lnTo>
                    <a:pt x="198" y="58"/>
                  </a:lnTo>
                  <a:lnTo>
                    <a:pt x="188" y="73"/>
                  </a:lnTo>
                  <a:lnTo>
                    <a:pt x="176" y="90"/>
                  </a:lnTo>
                  <a:lnTo>
                    <a:pt x="165" y="108"/>
                  </a:lnTo>
                  <a:lnTo>
                    <a:pt x="182" y="103"/>
                  </a:lnTo>
                  <a:lnTo>
                    <a:pt x="198" y="97"/>
                  </a:lnTo>
                  <a:lnTo>
                    <a:pt x="216" y="93"/>
                  </a:lnTo>
                  <a:lnTo>
                    <a:pt x="232" y="88"/>
                  </a:lnTo>
                  <a:lnTo>
                    <a:pt x="250" y="85"/>
                  </a:lnTo>
                  <a:lnTo>
                    <a:pt x="268" y="81"/>
                  </a:lnTo>
                  <a:lnTo>
                    <a:pt x="286" y="76"/>
                  </a:lnTo>
                  <a:lnTo>
                    <a:pt x="305" y="73"/>
                  </a:lnTo>
                  <a:lnTo>
                    <a:pt x="284" y="93"/>
                  </a:lnTo>
                  <a:lnTo>
                    <a:pt x="264" y="114"/>
                  </a:lnTo>
                  <a:lnTo>
                    <a:pt x="246" y="135"/>
                  </a:lnTo>
                  <a:lnTo>
                    <a:pt x="228" y="155"/>
                  </a:lnTo>
                  <a:lnTo>
                    <a:pt x="210" y="176"/>
                  </a:lnTo>
                  <a:lnTo>
                    <a:pt x="195" y="199"/>
                  </a:lnTo>
                  <a:lnTo>
                    <a:pt x="180" y="221"/>
                  </a:lnTo>
                  <a:lnTo>
                    <a:pt x="167" y="243"/>
                  </a:lnTo>
                  <a:lnTo>
                    <a:pt x="158" y="240"/>
                  </a:lnTo>
                  <a:lnTo>
                    <a:pt x="149" y="237"/>
                  </a:lnTo>
                  <a:lnTo>
                    <a:pt x="140" y="236"/>
                  </a:lnTo>
                  <a:lnTo>
                    <a:pt x="131" y="233"/>
                  </a:lnTo>
                  <a:lnTo>
                    <a:pt x="122" y="231"/>
                  </a:lnTo>
                  <a:lnTo>
                    <a:pt x="115" y="229"/>
                  </a:lnTo>
                  <a:lnTo>
                    <a:pt x="107" y="227"/>
                  </a:lnTo>
                  <a:lnTo>
                    <a:pt x="100" y="226"/>
                  </a:lnTo>
                  <a:lnTo>
                    <a:pt x="94" y="236"/>
                  </a:lnTo>
                  <a:lnTo>
                    <a:pt x="89" y="246"/>
                  </a:lnTo>
                  <a:lnTo>
                    <a:pt x="83" y="258"/>
                  </a:lnTo>
                  <a:lnTo>
                    <a:pt x="79" y="269"/>
                  </a:lnTo>
                  <a:lnTo>
                    <a:pt x="149" y="287"/>
                  </a:lnTo>
                  <a:lnTo>
                    <a:pt x="140" y="297"/>
                  </a:lnTo>
                  <a:lnTo>
                    <a:pt x="133" y="309"/>
                  </a:lnTo>
                  <a:lnTo>
                    <a:pt x="125" y="321"/>
                  </a:lnTo>
                  <a:lnTo>
                    <a:pt x="118" y="334"/>
                  </a:lnTo>
                  <a:lnTo>
                    <a:pt x="110" y="349"/>
                  </a:lnTo>
                  <a:lnTo>
                    <a:pt x="104" y="364"/>
                  </a:lnTo>
                  <a:lnTo>
                    <a:pt x="97" y="381"/>
                  </a:lnTo>
                  <a:lnTo>
                    <a:pt x="91" y="397"/>
                  </a:lnTo>
                  <a:lnTo>
                    <a:pt x="80" y="431"/>
                  </a:lnTo>
                  <a:lnTo>
                    <a:pt x="73" y="466"/>
                  </a:lnTo>
                  <a:lnTo>
                    <a:pt x="69" y="498"/>
                  </a:lnTo>
                  <a:lnTo>
                    <a:pt x="67" y="530"/>
                  </a:lnTo>
                  <a:lnTo>
                    <a:pt x="3" y="531"/>
                  </a:lnTo>
                  <a:lnTo>
                    <a:pt x="2" y="542"/>
                  </a:lnTo>
                  <a:lnTo>
                    <a:pt x="2" y="554"/>
                  </a:lnTo>
                  <a:lnTo>
                    <a:pt x="0" y="564"/>
                  </a:lnTo>
                  <a:lnTo>
                    <a:pt x="0" y="576"/>
                  </a:lnTo>
                  <a:lnTo>
                    <a:pt x="67" y="575"/>
                  </a:lnTo>
                  <a:lnTo>
                    <a:pt x="70" y="598"/>
                  </a:lnTo>
                  <a:lnTo>
                    <a:pt x="74" y="624"/>
                  </a:lnTo>
                  <a:lnTo>
                    <a:pt x="82" y="651"/>
                  </a:lnTo>
                  <a:lnTo>
                    <a:pt x="92" y="680"/>
                  </a:lnTo>
                  <a:lnTo>
                    <a:pt x="104" y="710"/>
                  </a:lnTo>
                  <a:lnTo>
                    <a:pt x="121" y="743"/>
                  </a:lnTo>
                  <a:lnTo>
                    <a:pt x="138" y="779"/>
                  </a:lnTo>
                  <a:lnTo>
                    <a:pt x="159" y="815"/>
                  </a:lnTo>
                  <a:lnTo>
                    <a:pt x="89" y="839"/>
                  </a:lnTo>
                  <a:lnTo>
                    <a:pt x="79" y="841"/>
                  </a:lnTo>
                  <a:lnTo>
                    <a:pt x="67" y="846"/>
                  </a:lnTo>
                  <a:lnTo>
                    <a:pt x="57" y="849"/>
                  </a:lnTo>
                  <a:lnTo>
                    <a:pt x="46" y="853"/>
                  </a:lnTo>
                  <a:lnTo>
                    <a:pt x="51" y="864"/>
                  </a:lnTo>
                  <a:lnTo>
                    <a:pt x="55" y="876"/>
                  </a:lnTo>
                  <a:lnTo>
                    <a:pt x="60" y="886"/>
                  </a:lnTo>
                  <a:lnTo>
                    <a:pt x="66" y="897"/>
                  </a:lnTo>
                  <a:lnTo>
                    <a:pt x="80" y="891"/>
                  </a:lnTo>
                  <a:lnTo>
                    <a:pt x="97" y="885"/>
                  </a:lnTo>
                  <a:lnTo>
                    <a:pt x="112" y="879"/>
                  </a:lnTo>
                  <a:lnTo>
                    <a:pt x="127" y="874"/>
                  </a:lnTo>
                  <a:lnTo>
                    <a:pt x="141" y="868"/>
                  </a:lnTo>
                  <a:lnTo>
                    <a:pt x="156" y="864"/>
                  </a:lnTo>
                  <a:lnTo>
                    <a:pt x="171" y="859"/>
                  </a:lnTo>
                  <a:lnTo>
                    <a:pt x="185" y="855"/>
                  </a:lnTo>
                  <a:lnTo>
                    <a:pt x="208" y="883"/>
                  </a:lnTo>
                  <a:lnTo>
                    <a:pt x="231" y="910"/>
                  </a:lnTo>
                  <a:lnTo>
                    <a:pt x="252" y="934"/>
                  </a:lnTo>
                  <a:lnTo>
                    <a:pt x="271" y="955"/>
                  </a:lnTo>
                  <a:lnTo>
                    <a:pt x="289" y="974"/>
                  </a:lnTo>
                  <a:lnTo>
                    <a:pt x="307" y="992"/>
                  </a:lnTo>
                  <a:lnTo>
                    <a:pt x="323" y="1007"/>
                  </a:lnTo>
                  <a:lnTo>
                    <a:pt x="338" y="1019"/>
                  </a:lnTo>
                  <a:lnTo>
                    <a:pt x="323" y="1016"/>
                  </a:lnTo>
                  <a:lnTo>
                    <a:pt x="308" y="1014"/>
                  </a:lnTo>
                  <a:lnTo>
                    <a:pt x="293" y="1012"/>
                  </a:lnTo>
                  <a:lnTo>
                    <a:pt x="278" y="1009"/>
                  </a:lnTo>
                  <a:lnTo>
                    <a:pt x="264" y="1004"/>
                  </a:lnTo>
                  <a:lnTo>
                    <a:pt x="249" y="1001"/>
                  </a:lnTo>
                  <a:lnTo>
                    <a:pt x="234" y="998"/>
                  </a:lnTo>
                  <a:lnTo>
                    <a:pt x="219" y="994"/>
                  </a:lnTo>
                  <a:lnTo>
                    <a:pt x="204" y="989"/>
                  </a:lnTo>
                  <a:lnTo>
                    <a:pt x="189" y="985"/>
                  </a:lnTo>
                  <a:lnTo>
                    <a:pt x="174" y="980"/>
                  </a:lnTo>
                  <a:lnTo>
                    <a:pt x="159" y="976"/>
                  </a:lnTo>
                  <a:lnTo>
                    <a:pt x="144" y="970"/>
                  </a:lnTo>
                  <a:lnTo>
                    <a:pt x="130" y="965"/>
                  </a:lnTo>
                  <a:lnTo>
                    <a:pt x="113" y="959"/>
                  </a:lnTo>
                  <a:lnTo>
                    <a:pt x="98" y="953"/>
                  </a:lnTo>
                  <a:lnTo>
                    <a:pt x="104" y="962"/>
                  </a:lnTo>
                  <a:lnTo>
                    <a:pt x="110" y="973"/>
                  </a:lnTo>
                  <a:lnTo>
                    <a:pt x="118" y="982"/>
                  </a:lnTo>
                  <a:lnTo>
                    <a:pt x="124" y="991"/>
                  </a:lnTo>
                  <a:lnTo>
                    <a:pt x="131" y="1001"/>
                  </a:lnTo>
                  <a:lnTo>
                    <a:pt x="138" y="1010"/>
                  </a:lnTo>
                  <a:lnTo>
                    <a:pt x="146" y="1020"/>
                  </a:lnTo>
                  <a:lnTo>
                    <a:pt x="153" y="1029"/>
                  </a:lnTo>
                  <a:lnTo>
                    <a:pt x="170" y="1034"/>
                  </a:lnTo>
                  <a:lnTo>
                    <a:pt x="186" y="1038"/>
                  </a:lnTo>
                  <a:lnTo>
                    <a:pt x="203" y="1041"/>
                  </a:lnTo>
                  <a:lnTo>
                    <a:pt x="219" y="1046"/>
                  </a:lnTo>
                  <a:lnTo>
                    <a:pt x="235" y="1049"/>
                  </a:lnTo>
                  <a:lnTo>
                    <a:pt x="252" y="1053"/>
                  </a:lnTo>
                  <a:lnTo>
                    <a:pt x="268" y="1056"/>
                  </a:lnTo>
                  <a:lnTo>
                    <a:pt x="286" y="1059"/>
                  </a:lnTo>
                  <a:lnTo>
                    <a:pt x="302" y="1062"/>
                  </a:lnTo>
                  <a:lnTo>
                    <a:pt x="320" y="1065"/>
                  </a:lnTo>
                  <a:lnTo>
                    <a:pt x="337" y="1067"/>
                  </a:lnTo>
                  <a:lnTo>
                    <a:pt x="354" y="1070"/>
                  </a:lnTo>
                  <a:lnTo>
                    <a:pt x="371" y="1071"/>
                  </a:lnTo>
                  <a:lnTo>
                    <a:pt x="389" y="1073"/>
                  </a:lnTo>
                  <a:lnTo>
                    <a:pt x="406" y="1074"/>
                  </a:lnTo>
                  <a:lnTo>
                    <a:pt x="424" y="1076"/>
                  </a:lnTo>
                  <a:lnTo>
                    <a:pt x="421" y="1059"/>
                  </a:lnTo>
                  <a:lnTo>
                    <a:pt x="418" y="1043"/>
                  </a:lnTo>
                  <a:lnTo>
                    <a:pt x="414" y="1026"/>
                  </a:lnTo>
                  <a:lnTo>
                    <a:pt x="411" y="1009"/>
                  </a:lnTo>
                  <a:lnTo>
                    <a:pt x="389" y="989"/>
                  </a:lnTo>
                  <a:lnTo>
                    <a:pt x="368" y="970"/>
                  </a:lnTo>
                  <a:lnTo>
                    <a:pt x="347" y="949"/>
                  </a:lnTo>
                  <a:lnTo>
                    <a:pt x="326" y="927"/>
                  </a:lnTo>
                  <a:lnTo>
                    <a:pt x="307" y="906"/>
                  </a:lnTo>
                  <a:lnTo>
                    <a:pt x="289" y="882"/>
                  </a:lnTo>
                  <a:lnTo>
                    <a:pt x="271" y="859"/>
                  </a:lnTo>
                  <a:lnTo>
                    <a:pt x="253" y="836"/>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4" name="Freeform 14"/>
            <p:cNvSpPr>
              <a:spLocks/>
            </p:cNvSpPr>
            <p:nvPr/>
          </p:nvSpPr>
          <p:spPr bwMode="auto">
            <a:xfrm>
              <a:off x="4835" y="399"/>
              <a:ext cx="88" cy="362"/>
            </a:xfrm>
            <a:custGeom>
              <a:avLst/>
              <a:gdLst>
                <a:gd name="T0" fmla="*/ 0 w 265"/>
                <a:gd name="T1" fmla="*/ 0 h 1085"/>
                <a:gd name="T2" fmla="*/ 0 w 265"/>
                <a:gd name="T3" fmla="*/ 0 h 1085"/>
                <a:gd name="T4" fmla="*/ 0 w 265"/>
                <a:gd name="T5" fmla="*/ 0 h 1085"/>
                <a:gd name="T6" fmla="*/ 0 w 265"/>
                <a:gd name="T7" fmla="*/ 0 h 1085"/>
                <a:gd name="T8" fmla="*/ 0 w 265"/>
                <a:gd name="T9" fmla="*/ 0 h 1085"/>
                <a:gd name="T10" fmla="*/ 0 w 265"/>
                <a:gd name="T11" fmla="*/ 0 h 1085"/>
                <a:gd name="T12" fmla="*/ 0 w 265"/>
                <a:gd name="T13" fmla="*/ 0 h 1085"/>
                <a:gd name="T14" fmla="*/ 0 w 265"/>
                <a:gd name="T15" fmla="*/ 0 h 1085"/>
                <a:gd name="T16" fmla="*/ 0 w 265"/>
                <a:gd name="T17" fmla="*/ 0 h 1085"/>
                <a:gd name="T18" fmla="*/ 0 w 265"/>
                <a:gd name="T19" fmla="*/ 0 h 1085"/>
                <a:gd name="T20" fmla="*/ 0 w 265"/>
                <a:gd name="T21" fmla="*/ 0 h 1085"/>
                <a:gd name="T22" fmla="*/ 0 w 265"/>
                <a:gd name="T23" fmla="*/ 0 h 1085"/>
                <a:gd name="T24" fmla="*/ 0 w 265"/>
                <a:gd name="T25" fmla="*/ 0 h 1085"/>
                <a:gd name="T26" fmla="*/ 0 w 265"/>
                <a:gd name="T27" fmla="*/ 0 h 1085"/>
                <a:gd name="T28" fmla="*/ 0 w 265"/>
                <a:gd name="T29" fmla="*/ 0 h 1085"/>
                <a:gd name="T30" fmla="*/ 0 w 265"/>
                <a:gd name="T31" fmla="*/ 0 h 1085"/>
                <a:gd name="T32" fmla="*/ 0 w 265"/>
                <a:gd name="T33" fmla="*/ 0 h 1085"/>
                <a:gd name="T34" fmla="*/ 0 w 265"/>
                <a:gd name="T35" fmla="*/ 0 h 1085"/>
                <a:gd name="T36" fmla="*/ 0 w 265"/>
                <a:gd name="T37" fmla="*/ 0 h 1085"/>
                <a:gd name="T38" fmla="*/ 0 w 265"/>
                <a:gd name="T39" fmla="*/ 0 h 1085"/>
                <a:gd name="T40" fmla="*/ 0 w 265"/>
                <a:gd name="T41" fmla="*/ 0 h 1085"/>
                <a:gd name="T42" fmla="*/ 0 w 265"/>
                <a:gd name="T43" fmla="*/ 0 h 1085"/>
                <a:gd name="T44" fmla="*/ 0 w 265"/>
                <a:gd name="T45" fmla="*/ 0 h 1085"/>
                <a:gd name="T46" fmla="*/ 0 w 265"/>
                <a:gd name="T47" fmla="*/ 0 h 1085"/>
                <a:gd name="T48" fmla="*/ 0 w 265"/>
                <a:gd name="T49" fmla="*/ 0 h 1085"/>
                <a:gd name="T50" fmla="*/ 0 w 265"/>
                <a:gd name="T51" fmla="*/ 0 h 1085"/>
                <a:gd name="T52" fmla="*/ 0 w 265"/>
                <a:gd name="T53" fmla="*/ 0 h 1085"/>
                <a:gd name="T54" fmla="*/ 0 w 265"/>
                <a:gd name="T55" fmla="*/ 0 h 1085"/>
                <a:gd name="T56" fmla="*/ 0 w 265"/>
                <a:gd name="T57" fmla="*/ 0 h 1085"/>
                <a:gd name="T58" fmla="*/ 0 w 265"/>
                <a:gd name="T59" fmla="*/ 0 h 1085"/>
                <a:gd name="T60" fmla="*/ 0 w 265"/>
                <a:gd name="T61" fmla="*/ 0 h 1085"/>
                <a:gd name="T62" fmla="*/ 0 w 265"/>
                <a:gd name="T63" fmla="*/ 0 h 1085"/>
                <a:gd name="T64" fmla="*/ 0 w 265"/>
                <a:gd name="T65" fmla="*/ 0 h 1085"/>
                <a:gd name="T66" fmla="*/ 0 w 265"/>
                <a:gd name="T67" fmla="*/ 0 h 1085"/>
                <a:gd name="T68" fmla="*/ 0 w 265"/>
                <a:gd name="T69" fmla="*/ 0 h 1085"/>
                <a:gd name="T70" fmla="*/ 0 w 265"/>
                <a:gd name="T71" fmla="*/ 0 h 1085"/>
                <a:gd name="T72" fmla="*/ 0 w 265"/>
                <a:gd name="T73" fmla="*/ 0 h 1085"/>
                <a:gd name="T74" fmla="*/ 0 w 265"/>
                <a:gd name="T75" fmla="*/ 0 h 1085"/>
                <a:gd name="T76" fmla="*/ 0 w 265"/>
                <a:gd name="T77" fmla="*/ 0 h 1085"/>
                <a:gd name="T78" fmla="*/ 0 w 265"/>
                <a:gd name="T79" fmla="*/ 0 h 1085"/>
                <a:gd name="T80" fmla="*/ 0 w 265"/>
                <a:gd name="T81" fmla="*/ 0 h 1085"/>
                <a:gd name="T82" fmla="*/ 0 w 265"/>
                <a:gd name="T83" fmla="*/ 0 h 1085"/>
                <a:gd name="T84" fmla="*/ 0 w 265"/>
                <a:gd name="T85" fmla="*/ 0 h 1085"/>
                <a:gd name="T86" fmla="*/ 0 w 265"/>
                <a:gd name="T87" fmla="*/ 0 h 1085"/>
                <a:gd name="T88" fmla="*/ 0 w 265"/>
                <a:gd name="T89" fmla="*/ 0 h 1085"/>
                <a:gd name="T90" fmla="*/ 0 w 265"/>
                <a:gd name="T91" fmla="*/ 0 h 1085"/>
                <a:gd name="T92" fmla="*/ 0 w 265"/>
                <a:gd name="T93" fmla="*/ 0 h 1085"/>
                <a:gd name="T94" fmla="*/ 0 w 265"/>
                <a:gd name="T95" fmla="*/ 0 h 1085"/>
                <a:gd name="T96" fmla="*/ 0 w 265"/>
                <a:gd name="T97" fmla="*/ 0 h 1085"/>
                <a:gd name="T98" fmla="*/ 0 w 265"/>
                <a:gd name="T99" fmla="*/ 0 h 1085"/>
                <a:gd name="T100" fmla="*/ 0 w 265"/>
                <a:gd name="T101" fmla="*/ 0 h 1085"/>
                <a:gd name="T102" fmla="*/ 0 w 265"/>
                <a:gd name="T103" fmla="*/ 0 h 1085"/>
                <a:gd name="T104" fmla="*/ 0 w 265"/>
                <a:gd name="T105" fmla="*/ 0 h 1085"/>
                <a:gd name="T106" fmla="*/ 0 w 265"/>
                <a:gd name="T107" fmla="*/ 0 h 1085"/>
                <a:gd name="T108" fmla="*/ 0 w 265"/>
                <a:gd name="T109" fmla="*/ 0 h 1085"/>
                <a:gd name="T110" fmla="*/ 0 w 265"/>
                <a:gd name="T111" fmla="*/ 0 h 1085"/>
                <a:gd name="T112" fmla="*/ 0 w 265"/>
                <a:gd name="T113" fmla="*/ 0 h 1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5"/>
                <a:gd name="T172" fmla="*/ 0 h 1085"/>
                <a:gd name="T173" fmla="*/ 265 w 265"/>
                <a:gd name="T174" fmla="*/ 1085 h 1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5" h="1085">
                  <a:moveTo>
                    <a:pt x="201" y="1035"/>
                  </a:moveTo>
                  <a:lnTo>
                    <a:pt x="193" y="795"/>
                  </a:lnTo>
                  <a:lnTo>
                    <a:pt x="202" y="795"/>
                  </a:lnTo>
                  <a:lnTo>
                    <a:pt x="210" y="795"/>
                  </a:lnTo>
                  <a:lnTo>
                    <a:pt x="218" y="795"/>
                  </a:lnTo>
                  <a:lnTo>
                    <a:pt x="226" y="797"/>
                  </a:lnTo>
                  <a:lnTo>
                    <a:pt x="235" y="797"/>
                  </a:lnTo>
                  <a:lnTo>
                    <a:pt x="242" y="797"/>
                  </a:lnTo>
                  <a:lnTo>
                    <a:pt x="251" y="798"/>
                  </a:lnTo>
                  <a:lnTo>
                    <a:pt x="259" y="798"/>
                  </a:lnTo>
                  <a:lnTo>
                    <a:pt x="260" y="786"/>
                  </a:lnTo>
                  <a:lnTo>
                    <a:pt x="260" y="773"/>
                  </a:lnTo>
                  <a:lnTo>
                    <a:pt x="260" y="761"/>
                  </a:lnTo>
                  <a:lnTo>
                    <a:pt x="260" y="749"/>
                  </a:lnTo>
                  <a:lnTo>
                    <a:pt x="251" y="749"/>
                  </a:lnTo>
                  <a:lnTo>
                    <a:pt x="244" y="749"/>
                  </a:lnTo>
                  <a:lnTo>
                    <a:pt x="235" y="749"/>
                  </a:lnTo>
                  <a:lnTo>
                    <a:pt x="226" y="749"/>
                  </a:lnTo>
                  <a:lnTo>
                    <a:pt x="218" y="749"/>
                  </a:lnTo>
                  <a:lnTo>
                    <a:pt x="210" y="749"/>
                  </a:lnTo>
                  <a:lnTo>
                    <a:pt x="201" y="749"/>
                  </a:lnTo>
                  <a:lnTo>
                    <a:pt x="192" y="749"/>
                  </a:lnTo>
                  <a:lnTo>
                    <a:pt x="187" y="566"/>
                  </a:lnTo>
                  <a:lnTo>
                    <a:pt x="265" y="564"/>
                  </a:lnTo>
                  <a:lnTo>
                    <a:pt x="265" y="552"/>
                  </a:lnTo>
                  <a:lnTo>
                    <a:pt x="265" y="542"/>
                  </a:lnTo>
                  <a:lnTo>
                    <a:pt x="265" y="530"/>
                  </a:lnTo>
                  <a:lnTo>
                    <a:pt x="265" y="519"/>
                  </a:lnTo>
                  <a:lnTo>
                    <a:pt x="186" y="521"/>
                  </a:lnTo>
                  <a:lnTo>
                    <a:pt x="180" y="339"/>
                  </a:lnTo>
                  <a:lnTo>
                    <a:pt x="189" y="339"/>
                  </a:lnTo>
                  <a:lnTo>
                    <a:pt x="199" y="339"/>
                  </a:lnTo>
                  <a:lnTo>
                    <a:pt x="210" y="337"/>
                  </a:lnTo>
                  <a:lnTo>
                    <a:pt x="220" y="337"/>
                  </a:lnTo>
                  <a:lnTo>
                    <a:pt x="230" y="336"/>
                  </a:lnTo>
                  <a:lnTo>
                    <a:pt x="241" y="334"/>
                  </a:lnTo>
                  <a:lnTo>
                    <a:pt x="253" y="333"/>
                  </a:lnTo>
                  <a:lnTo>
                    <a:pt x="263" y="331"/>
                  </a:lnTo>
                  <a:lnTo>
                    <a:pt x="262" y="320"/>
                  </a:lnTo>
                  <a:lnTo>
                    <a:pt x="262" y="306"/>
                  </a:lnTo>
                  <a:lnTo>
                    <a:pt x="262" y="294"/>
                  </a:lnTo>
                  <a:lnTo>
                    <a:pt x="262" y="282"/>
                  </a:lnTo>
                  <a:lnTo>
                    <a:pt x="253" y="284"/>
                  </a:lnTo>
                  <a:lnTo>
                    <a:pt x="242" y="284"/>
                  </a:lnTo>
                  <a:lnTo>
                    <a:pt x="232" y="285"/>
                  </a:lnTo>
                  <a:lnTo>
                    <a:pt x="221" y="285"/>
                  </a:lnTo>
                  <a:lnTo>
                    <a:pt x="211" y="287"/>
                  </a:lnTo>
                  <a:lnTo>
                    <a:pt x="201" y="288"/>
                  </a:lnTo>
                  <a:lnTo>
                    <a:pt x="189" y="288"/>
                  </a:lnTo>
                  <a:lnTo>
                    <a:pt x="178" y="290"/>
                  </a:lnTo>
                  <a:lnTo>
                    <a:pt x="172" y="56"/>
                  </a:lnTo>
                  <a:lnTo>
                    <a:pt x="184" y="56"/>
                  </a:lnTo>
                  <a:lnTo>
                    <a:pt x="195" y="56"/>
                  </a:lnTo>
                  <a:lnTo>
                    <a:pt x="205" y="56"/>
                  </a:lnTo>
                  <a:lnTo>
                    <a:pt x="214" y="56"/>
                  </a:lnTo>
                  <a:lnTo>
                    <a:pt x="223" y="56"/>
                  </a:lnTo>
                  <a:lnTo>
                    <a:pt x="232" y="56"/>
                  </a:lnTo>
                  <a:lnTo>
                    <a:pt x="239" y="57"/>
                  </a:lnTo>
                  <a:lnTo>
                    <a:pt x="245" y="57"/>
                  </a:lnTo>
                  <a:lnTo>
                    <a:pt x="244" y="42"/>
                  </a:lnTo>
                  <a:lnTo>
                    <a:pt x="241" y="27"/>
                  </a:lnTo>
                  <a:lnTo>
                    <a:pt x="239" y="14"/>
                  </a:lnTo>
                  <a:lnTo>
                    <a:pt x="236" y="2"/>
                  </a:lnTo>
                  <a:lnTo>
                    <a:pt x="224" y="2"/>
                  </a:lnTo>
                  <a:lnTo>
                    <a:pt x="213" y="0"/>
                  </a:lnTo>
                  <a:lnTo>
                    <a:pt x="201" y="0"/>
                  </a:lnTo>
                  <a:lnTo>
                    <a:pt x="189" y="0"/>
                  </a:lnTo>
                  <a:lnTo>
                    <a:pt x="177" y="0"/>
                  </a:lnTo>
                  <a:lnTo>
                    <a:pt x="165" y="0"/>
                  </a:lnTo>
                  <a:lnTo>
                    <a:pt x="153" y="0"/>
                  </a:lnTo>
                  <a:lnTo>
                    <a:pt x="141" y="0"/>
                  </a:lnTo>
                  <a:lnTo>
                    <a:pt x="131" y="0"/>
                  </a:lnTo>
                  <a:lnTo>
                    <a:pt x="119" y="2"/>
                  </a:lnTo>
                  <a:lnTo>
                    <a:pt x="108" y="2"/>
                  </a:lnTo>
                  <a:lnTo>
                    <a:pt x="98" y="3"/>
                  </a:lnTo>
                  <a:lnTo>
                    <a:pt x="86" y="3"/>
                  </a:lnTo>
                  <a:lnTo>
                    <a:pt x="76" y="5"/>
                  </a:lnTo>
                  <a:lnTo>
                    <a:pt x="65" y="5"/>
                  </a:lnTo>
                  <a:lnTo>
                    <a:pt x="55" y="6"/>
                  </a:lnTo>
                  <a:lnTo>
                    <a:pt x="53" y="18"/>
                  </a:lnTo>
                  <a:lnTo>
                    <a:pt x="52" y="32"/>
                  </a:lnTo>
                  <a:lnTo>
                    <a:pt x="49" y="45"/>
                  </a:lnTo>
                  <a:lnTo>
                    <a:pt x="47" y="60"/>
                  </a:lnTo>
                  <a:lnTo>
                    <a:pt x="52" y="60"/>
                  </a:lnTo>
                  <a:lnTo>
                    <a:pt x="58" y="59"/>
                  </a:lnTo>
                  <a:lnTo>
                    <a:pt x="64" y="59"/>
                  </a:lnTo>
                  <a:lnTo>
                    <a:pt x="70" y="59"/>
                  </a:lnTo>
                  <a:lnTo>
                    <a:pt x="76" y="59"/>
                  </a:lnTo>
                  <a:lnTo>
                    <a:pt x="83" y="59"/>
                  </a:lnTo>
                  <a:lnTo>
                    <a:pt x="89" y="57"/>
                  </a:lnTo>
                  <a:lnTo>
                    <a:pt x="96" y="57"/>
                  </a:lnTo>
                  <a:lnTo>
                    <a:pt x="102" y="291"/>
                  </a:lnTo>
                  <a:lnTo>
                    <a:pt x="93" y="291"/>
                  </a:lnTo>
                  <a:lnTo>
                    <a:pt x="83" y="291"/>
                  </a:lnTo>
                  <a:lnTo>
                    <a:pt x="73" y="291"/>
                  </a:lnTo>
                  <a:lnTo>
                    <a:pt x="64" y="291"/>
                  </a:lnTo>
                  <a:lnTo>
                    <a:pt x="53" y="291"/>
                  </a:lnTo>
                  <a:lnTo>
                    <a:pt x="43" y="291"/>
                  </a:lnTo>
                  <a:lnTo>
                    <a:pt x="32" y="290"/>
                  </a:lnTo>
                  <a:lnTo>
                    <a:pt x="22" y="290"/>
                  </a:lnTo>
                  <a:lnTo>
                    <a:pt x="20" y="302"/>
                  </a:lnTo>
                  <a:lnTo>
                    <a:pt x="20" y="314"/>
                  </a:lnTo>
                  <a:lnTo>
                    <a:pt x="19" y="327"/>
                  </a:lnTo>
                  <a:lnTo>
                    <a:pt x="19" y="339"/>
                  </a:lnTo>
                  <a:lnTo>
                    <a:pt x="31" y="339"/>
                  </a:lnTo>
                  <a:lnTo>
                    <a:pt x="41" y="340"/>
                  </a:lnTo>
                  <a:lnTo>
                    <a:pt x="53" y="340"/>
                  </a:lnTo>
                  <a:lnTo>
                    <a:pt x="64" y="340"/>
                  </a:lnTo>
                  <a:lnTo>
                    <a:pt x="74" y="342"/>
                  </a:lnTo>
                  <a:lnTo>
                    <a:pt x="84" y="342"/>
                  </a:lnTo>
                  <a:lnTo>
                    <a:pt x="95" y="342"/>
                  </a:lnTo>
                  <a:lnTo>
                    <a:pt x="104" y="342"/>
                  </a:lnTo>
                  <a:lnTo>
                    <a:pt x="110" y="524"/>
                  </a:lnTo>
                  <a:lnTo>
                    <a:pt x="6" y="527"/>
                  </a:lnTo>
                  <a:lnTo>
                    <a:pt x="4" y="537"/>
                  </a:lnTo>
                  <a:lnTo>
                    <a:pt x="4" y="549"/>
                  </a:lnTo>
                  <a:lnTo>
                    <a:pt x="4" y="560"/>
                  </a:lnTo>
                  <a:lnTo>
                    <a:pt x="4" y="572"/>
                  </a:lnTo>
                  <a:lnTo>
                    <a:pt x="110" y="567"/>
                  </a:lnTo>
                  <a:lnTo>
                    <a:pt x="116" y="752"/>
                  </a:lnTo>
                  <a:lnTo>
                    <a:pt x="102" y="752"/>
                  </a:lnTo>
                  <a:lnTo>
                    <a:pt x="89" y="754"/>
                  </a:lnTo>
                  <a:lnTo>
                    <a:pt x="76" y="754"/>
                  </a:lnTo>
                  <a:lnTo>
                    <a:pt x="61" y="755"/>
                  </a:lnTo>
                  <a:lnTo>
                    <a:pt x="46" y="757"/>
                  </a:lnTo>
                  <a:lnTo>
                    <a:pt x="31" y="759"/>
                  </a:lnTo>
                  <a:lnTo>
                    <a:pt x="16" y="761"/>
                  </a:lnTo>
                  <a:lnTo>
                    <a:pt x="0" y="764"/>
                  </a:lnTo>
                  <a:lnTo>
                    <a:pt x="1" y="776"/>
                  </a:lnTo>
                  <a:lnTo>
                    <a:pt x="1" y="788"/>
                  </a:lnTo>
                  <a:lnTo>
                    <a:pt x="1" y="800"/>
                  </a:lnTo>
                  <a:lnTo>
                    <a:pt x="1" y="812"/>
                  </a:lnTo>
                  <a:lnTo>
                    <a:pt x="13" y="809"/>
                  </a:lnTo>
                  <a:lnTo>
                    <a:pt x="26" y="807"/>
                  </a:lnTo>
                  <a:lnTo>
                    <a:pt x="40" y="804"/>
                  </a:lnTo>
                  <a:lnTo>
                    <a:pt x="55" y="803"/>
                  </a:lnTo>
                  <a:lnTo>
                    <a:pt x="70" y="800"/>
                  </a:lnTo>
                  <a:lnTo>
                    <a:pt x="84" y="798"/>
                  </a:lnTo>
                  <a:lnTo>
                    <a:pt x="101" y="795"/>
                  </a:lnTo>
                  <a:lnTo>
                    <a:pt x="117" y="794"/>
                  </a:lnTo>
                  <a:lnTo>
                    <a:pt x="123" y="1037"/>
                  </a:lnTo>
                  <a:lnTo>
                    <a:pt x="44" y="1035"/>
                  </a:lnTo>
                  <a:lnTo>
                    <a:pt x="38" y="1029"/>
                  </a:lnTo>
                  <a:lnTo>
                    <a:pt x="32" y="1025"/>
                  </a:lnTo>
                  <a:lnTo>
                    <a:pt x="25" y="1020"/>
                  </a:lnTo>
                  <a:lnTo>
                    <a:pt x="19" y="1015"/>
                  </a:lnTo>
                  <a:lnTo>
                    <a:pt x="22" y="1032"/>
                  </a:lnTo>
                  <a:lnTo>
                    <a:pt x="26" y="1049"/>
                  </a:lnTo>
                  <a:lnTo>
                    <a:pt x="29" y="1065"/>
                  </a:lnTo>
                  <a:lnTo>
                    <a:pt x="32" y="1082"/>
                  </a:lnTo>
                  <a:lnTo>
                    <a:pt x="49" y="1083"/>
                  </a:lnTo>
                  <a:lnTo>
                    <a:pt x="67" y="1083"/>
                  </a:lnTo>
                  <a:lnTo>
                    <a:pt x="83" y="1085"/>
                  </a:lnTo>
                  <a:lnTo>
                    <a:pt x="99" y="1085"/>
                  </a:lnTo>
                  <a:lnTo>
                    <a:pt x="116" y="1085"/>
                  </a:lnTo>
                  <a:lnTo>
                    <a:pt x="134" y="1085"/>
                  </a:lnTo>
                  <a:lnTo>
                    <a:pt x="150" y="1085"/>
                  </a:lnTo>
                  <a:lnTo>
                    <a:pt x="166" y="1085"/>
                  </a:lnTo>
                  <a:lnTo>
                    <a:pt x="177" y="1085"/>
                  </a:lnTo>
                  <a:lnTo>
                    <a:pt x="187" y="1083"/>
                  </a:lnTo>
                  <a:lnTo>
                    <a:pt x="198" y="1083"/>
                  </a:lnTo>
                  <a:lnTo>
                    <a:pt x="208" y="1082"/>
                  </a:lnTo>
                  <a:lnTo>
                    <a:pt x="218" y="1082"/>
                  </a:lnTo>
                  <a:lnTo>
                    <a:pt x="227" y="1082"/>
                  </a:lnTo>
                  <a:lnTo>
                    <a:pt x="238" y="1080"/>
                  </a:lnTo>
                  <a:lnTo>
                    <a:pt x="248" y="1080"/>
                  </a:lnTo>
                  <a:lnTo>
                    <a:pt x="250" y="1068"/>
                  </a:lnTo>
                  <a:lnTo>
                    <a:pt x="250" y="1056"/>
                  </a:lnTo>
                  <a:lnTo>
                    <a:pt x="250" y="1044"/>
                  </a:lnTo>
                  <a:lnTo>
                    <a:pt x="251" y="1031"/>
                  </a:lnTo>
                  <a:lnTo>
                    <a:pt x="201" y="1035"/>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5" name="Freeform 15"/>
            <p:cNvSpPr>
              <a:spLocks/>
            </p:cNvSpPr>
            <p:nvPr/>
          </p:nvSpPr>
          <p:spPr bwMode="auto">
            <a:xfrm>
              <a:off x="4623" y="417"/>
              <a:ext cx="180" cy="328"/>
            </a:xfrm>
            <a:custGeom>
              <a:avLst/>
              <a:gdLst>
                <a:gd name="T0" fmla="*/ 0 w 539"/>
                <a:gd name="T1" fmla="*/ 0 h 985"/>
                <a:gd name="T2" fmla="*/ 0 w 539"/>
                <a:gd name="T3" fmla="*/ 0 h 985"/>
                <a:gd name="T4" fmla="*/ 0 w 539"/>
                <a:gd name="T5" fmla="*/ 0 h 985"/>
                <a:gd name="T6" fmla="*/ 0 w 539"/>
                <a:gd name="T7" fmla="*/ 0 h 985"/>
                <a:gd name="T8" fmla="*/ 0 w 539"/>
                <a:gd name="T9" fmla="*/ 0 h 985"/>
                <a:gd name="T10" fmla="*/ 0 w 539"/>
                <a:gd name="T11" fmla="*/ 0 h 985"/>
                <a:gd name="T12" fmla="*/ 0 w 539"/>
                <a:gd name="T13" fmla="*/ 0 h 985"/>
                <a:gd name="T14" fmla="*/ 0 w 539"/>
                <a:gd name="T15" fmla="*/ 0 h 985"/>
                <a:gd name="T16" fmla="*/ 0 w 539"/>
                <a:gd name="T17" fmla="*/ 0 h 985"/>
                <a:gd name="T18" fmla="*/ 0 w 539"/>
                <a:gd name="T19" fmla="*/ 0 h 985"/>
                <a:gd name="T20" fmla="*/ 0 w 539"/>
                <a:gd name="T21" fmla="*/ 0 h 985"/>
                <a:gd name="T22" fmla="*/ 0 w 539"/>
                <a:gd name="T23" fmla="*/ 0 h 985"/>
                <a:gd name="T24" fmla="*/ 0 w 539"/>
                <a:gd name="T25" fmla="*/ 0 h 985"/>
                <a:gd name="T26" fmla="*/ 0 w 539"/>
                <a:gd name="T27" fmla="*/ 0 h 985"/>
                <a:gd name="T28" fmla="*/ 0 w 539"/>
                <a:gd name="T29" fmla="*/ 0 h 985"/>
                <a:gd name="T30" fmla="*/ 0 w 539"/>
                <a:gd name="T31" fmla="*/ 0 h 985"/>
                <a:gd name="T32" fmla="*/ 0 w 539"/>
                <a:gd name="T33" fmla="*/ 0 h 985"/>
                <a:gd name="T34" fmla="*/ 0 w 539"/>
                <a:gd name="T35" fmla="*/ 0 h 985"/>
                <a:gd name="T36" fmla="*/ 0 w 539"/>
                <a:gd name="T37" fmla="*/ 0 h 985"/>
                <a:gd name="T38" fmla="*/ 0 w 539"/>
                <a:gd name="T39" fmla="*/ 0 h 985"/>
                <a:gd name="T40" fmla="*/ 0 w 539"/>
                <a:gd name="T41" fmla="*/ 0 h 985"/>
                <a:gd name="T42" fmla="*/ 0 w 539"/>
                <a:gd name="T43" fmla="*/ 0 h 985"/>
                <a:gd name="T44" fmla="*/ 0 w 539"/>
                <a:gd name="T45" fmla="*/ 0 h 985"/>
                <a:gd name="T46" fmla="*/ 0 w 539"/>
                <a:gd name="T47" fmla="*/ 0 h 985"/>
                <a:gd name="T48" fmla="*/ 0 w 539"/>
                <a:gd name="T49" fmla="*/ 0 h 985"/>
                <a:gd name="T50" fmla="*/ 0 w 539"/>
                <a:gd name="T51" fmla="*/ 0 h 985"/>
                <a:gd name="T52" fmla="*/ 0 w 539"/>
                <a:gd name="T53" fmla="*/ 0 h 985"/>
                <a:gd name="T54" fmla="*/ 0 w 539"/>
                <a:gd name="T55" fmla="*/ 0 h 985"/>
                <a:gd name="T56" fmla="*/ 0 w 539"/>
                <a:gd name="T57" fmla="*/ 0 h 985"/>
                <a:gd name="T58" fmla="*/ 0 w 539"/>
                <a:gd name="T59" fmla="*/ 0 h 985"/>
                <a:gd name="T60" fmla="*/ 0 w 539"/>
                <a:gd name="T61" fmla="*/ 0 h 985"/>
                <a:gd name="T62" fmla="*/ 0 w 539"/>
                <a:gd name="T63" fmla="*/ 0 h 985"/>
                <a:gd name="T64" fmla="*/ 0 w 539"/>
                <a:gd name="T65" fmla="*/ 0 h 985"/>
                <a:gd name="T66" fmla="*/ 0 w 539"/>
                <a:gd name="T67" fmla="*/ 0 h 985"/>
                <a:gd name="T68" fmla="*/ 0 w 539"/>
                <a:gd name="T69" fmla="*/ 0 h 985"/>
                <a:gd name="T70" fmla="*/ 0 w 539"/>
                <a:gd name="T71" fmla="*/ 0 h 985"/>
                <a:gd name="T72" fmla="*/ 0 w 539"/>
                <a:gd name="T73" fmla="*/ 0 h 985"/>
                <a:gd name="T74" fmla="*/ 0 w 539"/>
                <a:gd name="T75" fmla="*/ 0 h 985"/>
                <a:gd name="T76" fmla="*/ 0 w 539"/>
                <a:gd name="T77" fmla="*/ 0 h 985"/>
                <a:gd name="T78" fmla="*/ 0 w 539"/>
                <a:gd name="T79" fmla="*/ 0 h 985"/>
                <a:gd name="T80" fmla="*/ 0 w 539"/>
                <a:gd name="T81" fmla="*/ 0 h 985"/>
                <a:gd name="T82" fmla="*/ 0 w 539"/>
                <a:gd name="T83" fmla="*/ 0 h 985"/>
                <a:gd name="T84" fmla="*/ 0 w 539"/>
                <a:gd name="T85" fmla="*/ 0 h 985"/>
                <a:gd name="T86" fmla="*/ 0 w 539"/>
                <a:gd name="T87" fmla="*/ 0 h 985"/>
                <a:gd name="T88" fmla="*/ 0 w 539"/>
                <a:gd name="T89" fmla="*/ 0 h 985"/>
                <a:gd name="T90" fmla="*/ 0 w 539"/>
                <a:gd name="T91" fmla="*/ 0 h 985"/>
                <a:gd name="T92" fmla="*/ 0 w 539"/>
                <a:gd name="T93" fmla="*/ 0 h 985"/>
                <a:gd name="T94" fmla="*/ 0 w 539"/>
                <a:gd name="T95" fmla="*/ 0 h 985"/>
                <a:gd name="T96" fmla="*/ 0 w 539"/>
                <a:gd name="T97" fmla="*/ 0 h 9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9"/>
                <a:gd name="T148" fmla="*/ 0 h 985"/>
                <a:gd name="T149" fmla="*/ 539 w 539"/>
                <a:gd name="T150" fmla="*/ 985 h 9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9" h="985">
                  <a:moveTo>
                    <a:pt x="429" y="909"/>
                  </a:moveTo>
                  <a:lnTo>
                    <a:pt x="418" y="905"/>
                  </a:lnTo>
                  <a:lnTo>
                    <a:pt x="408" y="902"/>
                  </a:lnTo>
                  <a:lnTo>
                    <a:pt x="397" y="897"/>
                  </a:lnTo>
                  <a:lnTo>
                    <a:pt x="387" y="893"/>
                  </a:lnTo>
                  <a:lnTo>
                    <a:pt x="377" y="888"/>
                  </a:lnTo>
                  <a:lnTo>
                    <a:pt x="366" y="884"/>
                  </a:lnTo>
                  <a:lnTo>
                    <a:pt x="356" y="880"/>
                  </a:lnTo>
                  <a:lnTo>
                    <a:pt x="345" y="875"/>
                  </a:lnTo>
                  <a:lnTo>
                    <a:pt x="351" y="872"/>
                  </a:lnTo>
                  <a:lnTo>
                    <a:pt x="357" y="869"/>
                  </a:lnTo>
                  <a:lnTo>
                    <a:pt x="365" y="866"/>
                  </a:lnTo>
                  <a:lnTo>
                    <a:pt x="371" y="863"/>
                  </a:lnTo>
                  <a:lnTo>
                    <a:pt x="377" y="862"/>
                  </a:lnTo>
                  <a:lnTo>
                    <a:pt x="384" y="859"/>
                  </a:lnTo>
                  <a:lnTo>
                    <a:pt x="390" y="856"/>
                  </a:lnTo>
                  <a:lnTo>
                    <a:pt x="396" y="853"/>
                  </a:lnTo>
                  <a:lnTo>
                    <a:pt x="390" y="842"/>
                  </a:lnTo>
                  <a:lnTo>
                    <a:pt x="385" y="832"/>
                  </a:lnTo>
                  <a:lnTo>
                    <a:pt x="380" y="820"/>
                  </a:lnTo>
                  <a:lnTo>
                    <a:pt x="375" y="809"/>
                  </a:lnTo>
                  <a:lnTo>
                    <a:pt x="363" y="814"/>
                  </a:lnTo>
                  <a:lnTo>
                    <a:pt x="353" y="817"/>
                  </a:lnTo>
                  <a:lnTo>
                    <a:pt x="341" y="821"/>
                  </a:lnTo>
                  <a:lnTo>
                    <a:pt x="330" y="826"/>
                  </a:lnTo>
                  <a:lnTo>
                    <a:pt x="320" y="830"/>
                  </a:lnTo>
                  <a:lnTo>
                    <a:pt x="311" y="835"/>
                  </a:lnTo>
                  <a:lnTo>
                    <a:pt x="301" y="838"/>
                  </a:lnTo>
                  <a:lnTo>
                    <a:pt x="292" y="842"/>
                  </a:lnTo>
                  <a:lnTo>
                    <a:pt x="275" y="830"/>
                  </a:lnTo>
                  <a:lnTo>
                    <a:pt x="259" y="820"/>
                  </a:lnTo>
                  <a:lnTo>
                    <a:pt x="244" y="808"/>
                  </a:lnTo>
                  <a:lnTo>
                    <a:pt x="229" y="796"/>
                  </a:lnTo>
                  <a:lnTo>
                    <a:pt x="216" y="784"/>
                  </a:lnTo>
                  <a:lnTo>
                    <a:pt x="202" y="771"/>
                  </a:lnTo>
                  <a:lnTo>
                    <a:pt x="190" y="759"/>
                  </a:lnTo>
                  <a:lnTo>
                    <a:pt x="179" y="745"/>
                  </a:lnTo>
                  <a:lnTo>
                    <a:pt x="158" y="720"/>
                  </a:lnTo>
                  <a:lnTo>
                    <a:pt x="140" y="693"/>
                  </a:lnTo>
                  <a:lnTo>
                    <a:pt x="125" y="668"/>
                  </a:lnTo>
                  <a:lnTo>
                    <a:pt x="113" y="642"/>
                  </a:lnTo>
                  <a:lnTo>
                    <a:pt x="103" y="617"/>
                  </a:lnTo>
                  <a:lnTo>
                    <a:pt x="95" y="590"/>
                  </a:lnTo>
                  <a:lnTo>
                    <a:pt x="91" y="565"/>
                  </a:lnTo>
                  <a:lnTo>
                    <a:pt x="88" y="539"/>
                  </a:lnTo>
                  <a:lnTo>
                    <a:pt x="329" y="532"/>
                  </a:lnTo>
                  <a:lnTo>
                    <a:pt x="330" y="520"/>
                  </a:lnTo>
                  <a:lnTo>
                    <a:pt x="332" y="510"/>
                  </a:lnTo>
                  <a:lnTo>
                    <a:pt x="332" y="498"/>
                  </a:lnTo>
                  <a:lnTo>
                    <a:pt x="333" y="487"/>
                  </a:lnTo>
                  <a:lnTo>
                    <a:pt x="82" y="495"/>
                  </a:lnTo>
                  <a:lnTo>
                    <a:pt x="89" y="447"/>
                  </a:lnTo>
                  <a:lnTo>
                    <a:pt x="103" y="401"/>
                  </a:lnTo>
                  <a:lnTo>
                    <a:pt x="119" y="358"/>
                  </a:lnTo>
                  <a:lnTo>
                    <a:pt x="141" y="316"/>
                  </a:lnTo>
                  <a:lnTo>
                    <a:pt x="167" y="278"/>
                  </a:lnTo>
                  <a:lnTo>
                    <a:pt x="198" y="243"/>
                  </a:lnTo>
                  <a:lnTo>
                    <a:pt x="232" y="210"/>
                  </a:lnTo>
                  <a:lnTo>
                    <a:pt x="272" y="179"/>
                  </a:lnTo>
                  <a:lnTo>
                    <a:pt x="287" y="184"/>
                  </a:lnTo>
                  <a:lnTo>
                    <a:pt x="302" y="190"/>
                  </a:lnTo>
                  <a:lnTo>
                    <a:pt x="317" y="196"/>
                  </a:lnTo>
                  <a:lnTo>
                    <a:pt x="332" y="202"/>
                  </a:lnTo>
                  <a:lnTo>
                    <a:pt x="347" y="207"/>
                  </a:lnTo>
                  <a:lnTo>
                    <a:pt x="362" y="211"/>
                  </a:lnTo>
                  <a:lnTo>
                    <a:pt x="377" y="216"/>
                  </a:lnTo>
                  <a:lnTo>
                    <a:pt x="391" y="220"/>
                  </a:lnTo>
                  <a:lnTo>
                    <a:pt x="409" y="225"/>
                  </a:lnTo>
                  <a:lnTo>
                    <a:pt x="414" y="214"/>
                  </a:lnTo>
                  <a:lnTo>
                    <a:pt x="420" y="202"/>
                  </a:lnTo>
                  <a:lnTo>
                    <a:pt x="424" y="192"/>
                  </a:lnTo>
                  <a:lnTo>
                    <a:pt x="429" y="182"/>
                  </a:lnTo>
                  <a:lnTo>
                    <a:pt x="409" y="176"/>
                  </a:lnTo>
                  <a:lnTo>
                    <a:pt x="391" y="171"/>
                  </a:lnTo>
                  <a:lnTo>
                    <a:pt x="377" y="167"/>
                  </a:lnTo>
                  <a:lnTo>
                    <a:pt x="363" y="161"/>
                  </a:lnTo>
                  <a:lnTo>
                    <a:pt x="350" y="158"/>
                  </a:lnTo>
                  <a:lnTo>
                    <a:pt x="339" y="153"/>
                  </a:lnTo>
                  <a:lnTo>
                    <a:pt x="330" y="149"/>
                  </a:lnTo>
                  <a:lnTo>
                    <a:pt x="323" y="146"/>
                  </a:lnTo>
                  <a:lnTo>
                    <a:pt x="341" y="134"/>
                  </a:lnTo>
                  <a:lnTo>
                    <a:pt x="360" y="122"/>
                  </a:lnTo>
                  <a:lnTo>
                    <a:pt x="381" y="111"/>
                  </a:lnTo>
                  <a:lnTo>
                    <a:pt x="402" y="99"/>
                  </a:lnTo>
                  <a:lnTo>
                    <a:pt x="424" y="91"/>
                  </a:lnTo>
                  <a:lnTo>
                    <a:pt x="447" y="80"/>
                  </a:lnTo>
                  <a:lnTo>
                    <a:pt x="470" y="71"/>
                  </a:lnTo>
                  <a:lnTo>
                    <a:pt x="496" y="64"/>
                  </a:lnTo>
                  <a:lnTo>
                    <a:pt x="506" y="46"/>
                  </a:lnTo>
                  <a:lnTo>
                    <a:pt x="518" y="29"/>
                  </a:lnTo>
                  <a:lnTo>
                    <a:pt x="528" y="14"/>
                  </a:lnTo>
                  <a:lnTo>
                    <a:pt x="539" y="0"/>
                  </a:lnTo>
                  <a:lnTo>
                    <a:pt x="500" y="11"/>
                  </a:lnTo>
                  <a:lnTo>
                    <a:pt x="463" y="23"/>
                  </a:lnTo>
                  <a:lnTo>
                    <a:pt x="427" y="35"/>
                  </a:lnTo>
                  <a:lnTo>
                    <a:pt x="393" y="49"/>
                  </a:lnTo>
                  <a:lnTo>
                    <a:pt x="360" y="64"/>
                  </a:lnTo>
                  <a:lnTo>
                    <a:pt x="327" y="79"/>
                  </a:lnTo>
                  <a:lnTo>
                    <a:pt x="298" y="95"/>
                  </a:lnTo>
                  <a:lnTo>
                    <a:pt x="268" y="111"/>
                  </a:lnTo>
                  <a:lnTo>
                    <a:pt x="240" y="129"/>
                  </a:lnTo>
                  <a:lnTo>
                    <a:pt x="214" y="147"/>
                  </a:lnTo>
                  <a:lnTo>
                    <a:pt x="187" y="167"/>
                  </a:lnTo>
                  <a:lnTo>
                    <a:pt x="164" y="187"/>
                  </a:lnTo>
                  <a:lnTo>
                    <a:pt x="141" y="208"/>
                  </a:lnTo>
                  <a:lnTo>
                    <a:pt x="119" y="229"/>
                  </a:lnTo>
                  <a:lnTo>
                    <a:pt x="100" y="252"/>
                  </a:lnTo>
                  <a:lnTo>
                    <a:pt x="80" y="275"/>
                  </a:lnTo>
                  <a:lnTo>
                    <a:pt x="61" y="301"/>
                  </a:lnTo>
                  <a:lnTo>
                    <a:pt x="45" y="328"/>
                  </a:lnTo>
                  <a:lnTo>
                    <a:pt x="31" y="355"/>
                  </a:lnTo>
                  <a:lnTo>
                    <a:pt x="21" y="383"/>
                  </a:lnTo>
                  <a:lnTo>
                    <a:pt x="12" y="411"/>
                  </a:lnTo>
                  <a:lnTo>
                    <a:pt x="4" y="440"/>
                  </a:lnTo>
                  <a:lnTo>
                    <a:pt x="1" y="468"/>
                  </a:lnTo>
                  <a:lnTo>
                    <a:pt x="0" y="498"/>
                  </a:lnTo>
                  <a:lnTo>
                    <a:pt x="1" y="532"/>
                  </a:lnTo>
                  <a:lnTo>
                    <a:pt x="7" y="565"/>
                  </a:lnTo>
                  <a:lnTo>
                    <a:pt x="15" y="598"/>
                  </a:lnTo>
                  <a:lnTo>
                    <a:pt x="27" y="629"/>
                  </a:lnTo>
                  <a:lnTo>
                    <a:pt x="40" y="662"/>
                  </a:lnTo>
                  <a:lnTo>
                    <a:pt x="58" y="692"/>
                  </a:lnTo>
                  <a:lnTo>
                    <a:pt x="77" y="723"/>
                  </a:lnTo>
                  <a:lnTo>
                    <a:pt x="101" y="753"/>
                  </a:lnTo>
                  <a:lnTo>
                    <a:pt x="120" y="775"/>
                  </a:lnTo>
                  <a:lnTo>
                    <a:pt x="141" y="797"/>
                  </a:lnTo>
                  <a:lnTo>
                    <a:pt x="162" y="818"/>
                  </a:lnTo>
                  <a:lnTo>
                    <a:pt x="186" y="838"/>
                  </a:lnTo>
                  <a:lnTo>
                    <a:pt x="210" y="857"/>
                  </a:lnTo>
                  <a:lnTo>
                    <a:pt x="237" y="874"/>
                  </a:lnTo>
                  <a:lnTo>
                    <a:pt x="263" y="891"/>
                  </a:lnTo>
                  <a:lnTo>
                    <a:pt x="292" y="906"/>
                  </a:lnTo>
                  <a:lnTo>
                    <a:pt x="314" y="918"/>
                  </a:lnTo>
                  <a:lnTo>
                    <a:pt x="338" y="930"/>
                  </a:lnTo>
                  <a:lnTo>
                    <a:pt x="362" y="941"/>
                  </a:lnTo>
                  <a:lnTo>
                    <a:pt x="385" y="950"/>
                  </a:lnTo>
                  <a:lnTo>
                    <a:pt x="409" y="960"/>
                  </a:lnTo>
                  <a:lnTo>
                    <a:pt x="435" y="969"/>
                  </a:lnTo>
                  <a:lnTo>
                    <a:pt x="458" y="978"/>
                  </a:lnTo>
                  <a:lnTo>
                    <a:pt x="484" y="985"/>
                  </a:lnTo>
                  <a:lnTo>
                    <a:pt x="476" y="976"/>
                  </a:lnTo>
                  <a:lnTo>
                    <a:pt x="469" y="966"/>
                  </a:lnTo>
                  <a:lnTo>
                    <a:pt x="461" y="957"/>
                  </a:lnTo>
                  <a:lnTo>
                    <a:pt x="454" y="947"/>
                  </a:lnTo>
                  <a:lnTo>
                    <a:pt x="447" y="938"/>
                  </a:lnTo>
                  <a:lnTo>
                    <a:pt x="441" y="929"/>
                  </a:lnTo>
                  <a:lnTo>
                    <a:pt x="435" y="918"/>
                  </a:lnTo>
                  <a:lnTo>
                    <a:pt x="429" y="9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6" name="Freeform 16"/>
            <p:cNvSpPr>
              <a:spLocks/>
            </p:cNvSpPr>
            <p:nvPr/>
          </p:nvSpPr>
          <p:spPr bwMode="auto">
            <a:xfrm>
              <a:off x="4875" y="760"/>
              <a:ext cx="72" cy="2"/>
            </a:xfrm>
            <a:custGeom>
              <a:avLst/>
              <a:gdLst>
                <a:gd name="T0" fmla="*/ 0 w 216"/>
                <a:gd name="T1" fmla="*/ 0 h 5"/>
                <a:gd name="T2" fmla="*/ 0 w 216"/>
                <a:gd name="T3" fmla="*/ 0 h 5"/>
                <a:gd name="T4" fmla="*/ 0 w 216"/>
                <a:gd name="T5" fmla="*/ 0 h 5"/>
                <a:gd name="T6" fmla="*/ 0 w 216"/>
                <a:gd name="T7" fmla="*/ 0 h 5"/>
                <a:gd name="T8" fmla="*/ 0 w 216"/>
                <a:gd name="T9" fmla="*/ 0 h 5"/>
                <a:gd name="T10" fmla="*/ 0 w 216"/>
                <a:gd name="T11" fmla="*/ 0 h 5"/>
                <a:gd name="T12" fmla="*/ 0 w 216"/>
                <a:gd name="T13" fmla="*/ 0 h 5"/>
                <a:gd name="T14" fmla="*/ 0 w 216"/>
                <a:gd name="T15" fmla="*/ 0 h 5"/>
                <a:gd name="T16" fmla="*/ 0 w 216"/>
                <a:gd name="T17" fmla="*/ 0 h 5"/>
                <a:gd name="T18" fmla="*/ 0 w 216"/>
                <a:gd name="T19" fmla="*/ 0 h 5"/>
                <a:gd name="T20" fmla="*/ 0 w 216"/>
                <a:gd name="T21" fmla="*/ 0 h 5"/>
                <a:gd name="T22" fmla="*/ 0 w 216"/>
                <a:gd name="T23" fmla="*/ 0 h 5"/>
                <a:gd name="T24" fmla="*/ 0 w 216"/>
                <a:gd name="T25" fmla="*/ 0 h 5"/>
                <a:gd name="T26" fmla="*/ 0 w 216"/>
                <a:gd name="T27" fmla="*/ 0 h 5"/>
                <a:gd name="T28" fmla="*/ 0 w 216"/>
                <a:gd name="T29" fmla="*/ 0 h 5"/>
                <a:gd name="T30" fmla="*/ 0 w 216"/>
                <a:gd name="T31" fmla="*/ 0 h 5"/>
                <a:gd name="T32" fmla="*/ 0 w 216"/>
                <a:gd name="T33" fmla="*/ 0 h 5"/>
                <a:gd name="T34" fmla="*/ 0 w 216"/>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
                <a:gd name="T55" fmla="*/ 0 h 5"/>
                <a:gd name="T56" fmla="*/ 216 w 216"/>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 h="5">
                  <a:moveTo>
                    <a:pt x="216" y="0"/>
                  </a:moveTo>
                  <a:lnTo>
                    <a:pt x="205" y="0"/>
                  </a:lnTo>
                  <a:lnTo>
                    <a:pt x="195" y="2"/>
                  </a:lnTo>
                  <a:lnTo>
                    <a:pt x="184" y="2"/>
                  </a:lnTo>
                  <a:lnTo>
                    <a:pt x="175" y="2"/>
                  </a:lnTo>
                  <a:lnTo>
                    <a:pt x="165" y="3"/>
                  </a:lnTo>
                  <a:lnTo>
                    <a:pt x="155" y="3"/>
                  </a:lnTo>
                  <a:lnTo>
                    <a:pt x="144" y="5"/>
                  </a:lnTo>
                  <a:lnTo>
                    <a:pt x="134" y="5"/>
                  </a:lnTo>
                  <a:lnTo>
                    <a:pt x="116" y="5"/>
                  </a:lnTo>
                  <a:lnTo>
                    <a:pt x="99" y="5"/>
                  </a:lnTo>
                  <a:lnTo>
                    <a:pt x="83" y="5"/>
                  </a:lnTo>
                  <a:lnTo>
                    <a:pt x="65" y="5"/>
                  </a:lnTo>
                  <a:lnTo>
                    <a:pt x="49" y="5"/>
                  </a:lnTo>
                  <a:lnTo>
                    <a:pt x="32" y="3"/>
                  </a:lnTo>
                  <a:lnTo>
                    <a:pt x="16" y="3"/>
                  </a:lnTo>
                  <a:lnTo>
                    <a:pt x="0" y="2"/>
                  </a:lnTo>
                  <a:lnTo>
                    <a:pt x="2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7" name="Freeform 17"/>
            <p:cNvSpPr>
              <a:spLocks/>
            </p:cNvSpPr>
            <p:nvPr/>
          </p:nvSpPr>
          <p:spPr bwMode="auto">
            <a:xfrm>
              <a:off x="4970" y="403"/>
              <a:ext cx="230" cy="341"/>
            </a:xfrm>
            <a:custGeom>
              <a:avLst/>
              <a:gdLst>
                <a:gd name="T0" fmla="*/ 0 w 689"/>
                <a:gd name="T1" fmla="*/ 0 h 1023"/>
                <a:gd name="T2" fmla="*/ 0 w 689"/>
                <a:gd name="T3" fmla="*/ 0 h 1023"/>
                <a:gd name="T4" fmla="*/ 0 w 689"/>
                <a:gd name="T5" fmla="*/ 0 h 1023"/>
                <a:gd name="T6" fmla="*/ 0 w 689"/>
                <a:gd name="T7" fmla="*/ 0 h 1023"/>
                <a:gd name="T8" fmla="*/ 0 w 689"/>
                <a:gd name="T9" fmla="*/ 0 h 1023"/>
                <a:gd name="T10" fmla="*/ 0 w 689"/>
                <a:gd name="T11" fmla="*/ 0 h 1023"/>
                <a:gd name="T12" fmla="*/ 0 w 689"/>
                <a:gd name="T13" fmla="*/ 0 h 1023"/>
                <a:gd name="T14" fmla="*/ 0 w 689"/>
                <a:gd name="T15" fmla="*/ 0 h 1023"/>
                <a:gd name="T16" fmla="*/ 0 w 689"/>
                <a:gd name="T17" fmla="*/ 0 h 1023"/>
                <a:gd name="T18" fmla="*/ 0 w 689"/>
                <a:gd name="T19" fmla="*/ 0 h 1023"/>
                <a:gd name="T20" fmla="*/ 0 w 689"/>
                <a:gd name="T21" fmla="*/ 0 h 1023"/>
                <a:gd name="T22" fmla="*/ 0 w 689"/>
                <a:gd name="T23" fmla="*/ 0 h 1023"/>
                <a:gd name="T24" fmla="*/ 0 w 689"/>
                <a:gd name="T25" fmla="*/ 0 h 1023"/>
                <a:gd name="T26" fmla="*/ 0 w 689"/>
                <a:gd name="T27" fmla="*/ 0 h 1023"/>
                <a:gd name="T28" fmla="*/ 0 w 689"/>
                <a:gd name="T29" fmla="*/ 0 h 1023"/>
                <a:gd name="T30" fmla="*/ 0 w 689"/>
                <a:gd name="T31" fmla="*/ 0 h 1023"/>
                <a:gd name="T32" fmla="*/ 0 w 689"/>
                <a:gd name="T33" fmla="*/ 0 h 1023"/>
                <a:gd name="T34" fmla="*/ 0 w 689"/>
                <a:gd name="T35" fmla="*/ 0 h 1023"/>
                <a:gd name="T36" fmla="*/ 0 w 689"/>
                <a:gd name="T37" fmla="*/ 0 h 1023"/>
                <a:gd name="T38" fmla="*/ 0 w 689"/>
                <a:gd name="T39" fmla="*/ 0 h 1023"/>
                <a:gd name="T40" fmla="*/ 0 w 689"/>
                <a:gd name="T41" fmla="*/ 0 h 1023"/>
                <a:gd name="T42" fmla="*/ 0 w 689"/>
                <a:gd name="T43" fmla="*/ 0 h 1023"/>
                <a:gd name="T44" fmla="*/ 0 w 689"/>
                <a:gd name="T45" fmla="*/ 0 h 1023"/>
                <a:gd name="T46" fmla="*/ 0 w 689"/>
                <a:gd name="T47" fmla="*/ 0 h 1023"/>
                <a:gd name="T48" fmla="*/ 0 w 689"/>
                <a:gd name="T49" fmla="*/ 0 h 1023"/>
                <a:gd name="T50" fmla="*/ 0 w 689"/>
                <a:gd name="T51" fmla="*/ 0 h 1023"/>
                <a:gd name="T52" fmla="*/ 0 w 689"/>
                <a:gd name="T53" fmla="*/ 0 h 1023"/>
                <a:gd name="T54" fmla="*/ 0 w 689"/>
                <a:gd name="T55" fmla="*/ 0 h 1023"/>
                <a:gd name="T56" fmla="*/ 0 w 689"/>
                <a:gd name="T57" fmla="*/ 0 h 1023"/>
                <a:gd name="T58" fmla="*/ 0 w 689"/>
                <a:gd name="T59" fmla="*/ 0 h 1023"/>
                <a:gd name="T60" fmla="*/ 0 w 689"/>
                <a:gd name="T61" fmla="*/ 0 h 1023"/>
                <a:gd name="T62" fmla="*/ 0 w 689"/>
                <a:gd name="T63" fmla="*/ 0 h 1023"/>
                <a:gd name="T64" fmla="*/ 0 w 689"/>
                <a:gd name="T65" fmla="*/ 0 h 1023"/>
                <a:gd name="T66" fmla="*/ 0 w 689"/>
                <a:gd name="T67" fmla="*/ 0 h 1023"/>
                <a:gd name="T68" fmla="*/ 0 w 689"/>
                <a:gd name="T69" fmla="*/ 0 h 1023"/>
                <a:gd name="T70" fmla="*/ 0 w 689"/>
                <a:gd name="T71" fmla="*/ 0 h 1023"/>
                <a:gd name="T72" fmla="*/ 0 w 689"/>
                <a:gd name="T73" fmla="*/ 0 h 1023"/>
                <a:gd name="T74" fmla="*/ 0 w 689"/>
                <a:gd name="T75" fmla="*/ 0 h 1023"/>
                <a:gd name="T76" fmla="*/ 0 w 689"/>
                <a:gd name="T77" fmla="*/ 0 h 1023"/>
                <a:gd name="T78" fmla="*/ 0 w 689"/>
                <a:gd name="T79" fmla="*/ 0 h 1023"/>
                <a:gd name="T80" fmla="*/ 0 w 689"/>
                <a:gd name="T81" fmla="*/ 0 h 1023"/>
                <a:gd name="T82" fmla="*/ 0 w 689"/>
                <a:gd name="T83" fmla="*/ 0 h 1023"/>
                <a:gd name="T84" fmla="*/ 0 w 689"/>
                <a:gd name="T85" fmla="*/ 0 h 1023"/>
                <a:gd name="T86" fmla="*/ 0 w 689"/>
                <a:gd name="T87" fmla="*/ 0 h 1023"/>
                <a:gd name="T88" fmla="*/ 0 w 689"/>
                <a:gd name="T89" fmla="*/ 0 h 1023"/>
                <a:gd name="T90" fmla="*/ 0 w 689"/>
                <a:gd name="T91" fmla="*/ 0 h 1023"/>
                <a:gd name="T92" fmla="*/ 0 w 689"/>
                <a:gd name="T93" fmla="*/ 0 h 1023"/>
                <a:gd name="T94" fmla="*/ 0 w 689"/>
                <a:gd name="T95" fmla="*/ 0 h 1023"/>
                <a:gd name="T96" fmla="*/ 0 w 689"/>
                <a:gd name="T97" fmla="*/ 0 h 1023"/>
                <a:gd name="T98" fmla="*/ 0 w 689"/>
                <a:gd name="T99" fmla="*/ 0 h 1023"/>
                <a:gd name="T100" fmla="*/ 0 w 689"/>
                <a:gd name="T101" fmla="*/ 0 h 1023"/>
                <a:gd name="T102" fmla="*/ 0 w 689"/>
                <a:gd name="T103" fmla="*/ 0 h 1023"/>
                <a:gd name="T104" fmla="*/ 0 w 689"/>
                <a:gd name="T105" fmla="*/ 0 h 1023"/>
                <a:gd name="T106" fmla="*/ 0 w 689"/>
                <a:gd name="T107" fmla="*/ 0 h 102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9"/>
                <a:gd name="T163" fmla="*/ 0 h 1023"/>
                <a:gd name="T164" fmla="*/ 689 w 689"/>
                <a:gd name="T165" fmla="*/ 1023 h 102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9" h="1023">
                  <a:moveTo>
                    <a:pt x="411" y="121"/>
                  </a:moveTo>
                  <a:lnTo>
                    <a:pt x="389" y="109"/>
                  </a:lnTo>
                  <a:lnTo>
                    <a:pt x="365" y="97"/>
                  </a:lnTo>
                  <a:lnTo>
                    <a:pt x="341" y="86"/>
                  </a:lnTo>
                  <a:lnTo>
                    <a:pt x="317" y="76"/>
                  </a:lnTo>
                  <a:lnTo>
                    <a:pt x="292" y="67"/>
                  </a:lnTo>
                  <a:lnTo>
                    <a:pt x="268" y="58"/>
                  </a:lnTo>
                  <a:lnTo>
                    <a:pt x="243" y="49"/>
                  </a:lnTo>
                  <a:lnTo>
                    <a:pt x="217" y="42"/>
                  </a:lnTo>
                  <a:lnTo>
                    <a:pt x="191" y="34"/>
                  </a:lnTo>
                  <a:lnTo>
                    <a:pt x="165" y="27"/>
                  </a:lnTo>
                  <a:lnTo>
                    <a:pt x="139" y="21"/>
                  </a:lnTo>
                  <a:lnTo>
                    <a:pt x="112" y="16"/>
                  </a:lnTo>
                  <a:lnTo>
                    <a:pt x="83" y="10"/>
                  </a:lnTo>
                  <a:lnTo>
                    <a:pt x="57" y="7"/>
                  </a:lnTo>
                  <a:lnTo>
                    <a:pt x="28" y="3"/>
                  </a:lnTo>
                  <a:lnTo>
                    <a:pt x="0" y="0"/>
                  </a:lnTo>
                  <a:lnTo>
                    <a:pt x="89" y="67"/>
                  </a:lnTo>
                  <a:lnTo>
                    <a:pt x="107" y="71"/>
                  </a:lnTo>
                  <a:lnTo>
                    <a:pt x="124" y="74"/>
                  </a:lnTo>
                  <a:lnTo>
                    <a:pt x="140" y="79"/>
                  </a:lnTo>
                  <a:lnTo>
                    <a:pt x="158" y="83"/>
                  </a:lnTo>
                  <a:lnTo>
                    <a:pt x="174" y="88"/>
                  </a:lnTo>
                  <a:lnTo>
                    <a:pt x="191" y="94"/>
                  </a:lnTo>
                  <a:lnTo>
                    <a:pt x="207" y="98"/>
                  </a:lnTo>
                  <a:lnTo>
                    <a:pt x="223" y="104"/>
                  </a:lnTo>
                  <a:lnTo>
                    <a:pt x="240" y="110"/>
                  </a:lnTo>
                  <a:lnTo>
                    <a:pt x="256" y="116"/>
                  </a:lnTo>
                  <a:lnTo>
                    <a:pt x="273" y="122"/>
                  </a:lnTo>
                  <a:lnTo>
                    <a:pt x="289" y="128"/>
                  </a:lnTo>
                  <a:lnTo>
                    <a:pt x="304" y="136"/>
                  </a:lnTo>
                  <a:lnTo>
                    <a:pt x="320" y="141"/>
                  </a:lnTo>
                  <a:lnTo>
                    <a:pt x="335" y="149"/>
                  </a:lnTo>
                  <a:lnTo>
                    <a:pt x="351" y="156"/>
                  </a:lnTo>
                  <a:lnTo>
                    <a:pt x="335" y="164"/>
                  </a:lnTo>
                  <a:lnTo>
                    <a:pt x="320" y="170"/>
                  </a:lnTo>
                  <a:lnTo>
                    <a:pt x="307" y="176"/>
                  </a:lnTo>
                  <a:lnTo>
                    <a:pt x="293" y="182"/>
                  </a:lnTo>
                  <a:lnTo>
                    <a:pt x="280" y="188"/>
                  </a:lnTo>
                  <a:lnTo>
                    <a:pt x="268" y="192"/>
                  </a:lnTo>
                  <a:lnTo>
                    <a:pt x="258" y="197"/>
                  </a:lnTo>
                  <a:lnTo>
                    <a:pt x="247" y="201"/>
                  </a:lnTo>
                  <a:lnTo>
                    <a:pt x="283" y="237"/>
                  </a:lnTo>
                  <a:lnTo>
                    <a:pt x="301" y="231"/>
                  </a:lnTo>
                  <a:lnTo>
                    <a:pt x="319" y="224"/>
                  </a:lnTo>
                  <a:lnTo>
                    <a:pt x="335" y="218"/>
                  </a:lnTo>
                  <a:lnTo>
                    <a:pt x="351" y="210"/>
                  </a:lnTo>
                  <a:lnTo>
                    <a:pt x="365" y="204"/>
                  </a:lnTo>
                  <a:lnTo>
                    <a:pt x="378" y="198"/>
                  </a:lnTo>
                  <a:lnTo>
                    <a:pt x="392" y="192"/>
                  </a:lnTo>
                  <a:lnTo>
                    <a:pt x="402" y="186"/>
                  </a:lnTo>
                  <a:lnTo>
                    <a:pt x="417" y="195"/>
                  </a:lnTo>
                  <a:lnTo>
                    <a:pt x="432" y="206"/>
                  </a:lnTo>
                  <a:lnTo>
                    <a:pt x="445" y="216"/>
                  </a:lnTo>
                  <a:lnTo>
                    <a:pt x="460" y="226"/>
                  </a:lnTo>
                  <a:lnTo>
                    <a:pt x="474" y="237"/>
                  </a:lnTo>
                  <a:lnTo>
                    <a:pt x="485" y="249"/>
                  </a:lnTo>
                  <a:lnTo>
                    <a:pt x="497" y="262"/>
                  </a:lnTo>
                  <a:lnTo>
                    <a:pt x="509" y="274"/>
                  </a:lnTo>
                  <a:lnTo>
                    <a:pt x="532" y="301"/>
                  </a:lnTo>
                  <a:lnTo>
                    <a:pt x="552" y="328"/>
                  </a:lnTo>
                  <a:lnTo>
                    <a:pt x="569" y="355"/>
                  </a:lnTo>
                  <a:lnTo>
                    <a:pt x="584" y="382"/>
                  </a:lnTo>
                  <a:lnTo>
                    <a:pt x="594" y="408"/>
                  </a:lnTo>
                  <a:lnTo>
                    <a:pt x="603" y="437"/>
                  </a:lnTo>
                  <a:lnTo>
                    <a:pt x="608" y="464"/>
                  </a:lnTo>
                  <a:lnTo>
                    <a:pt x="611" y="492"/>
                  </a:lnTo>
                  <a:lnTo>
                    <a:pt x="386" y="498"/>
                  </a:lnTo>
                  <a:lnTo>
                    <a:pt x="383" y="543"/>
                  </a:lnTo>
                  <a:lnTo>
                    <a:pt x="612" y="537"/>
                  </a:lnTo>
                  <a:lnTo>
                    <a:pt x="612" y="559"/>
                  </a:lnTo>
                  <a:lnTo>
                    <a:pt x="609" y="583"/>
                  </a:lnTo>
                  <a:lnTo>
                    <a:pt x="605" y="605"/>
                  </a:lnTo>
                  <a:lnTo>
                    <a:pt x="597" y="629"/>
                  </a:lnTo>
                  <a:lnTo>
                    <a:pt x="590" y="653"/>
                  </a:lnTo>
                  <a:lnTo>
                    <a:pt x="578" y="677"/>
                  </a:lnTo>
                  <a:lnTo>
                    <a:pt x="566" y="699"/>
                  </a:lnTo>
                  <a:lnTo>
                    <a:pt x="551" y="723"/>
                  </a:lnTo>
                  <a:lnTo>
                    <a:pt x="538" y="743"/>
                  </a:lnTo>
                  <a:lnTo>
                    <a:pt x="524" y="760"/>
                  </a:lnTo>
                  <a:lnTo>
                    <a:pt x="509" y="777"/>
                  </a:lnTo>
                  <a:lnTo>
                    <a:pt x="494" y="793"/>
                  </a:lnTo>
                  <a:lnTo>
                    <a:pt x="478" y="810"/>
                  </a:lnTo>
                  <a:lnTo>
                    <a:pt x="462" y="823"/>
                  </a:lnTo>
                  <a:lnTo>
                    <a:pt x="444" y="836"/>
                  </a:lnTo>
                  <a:lnTo>
                    <a:pt x="426" y="850"/>
                  </a:lnTo>
                  <a:lnTo>
                    <a:pt x="408" y="844"/>
                  </a:lnTo>
                  <a:lnTo>
                    <a:pt x="390" y="838"/>
                  </a:lnTo>
                  <a:lnTo>
                    <a:pt x="374" y="832"/>
                  </a:lnTo>
                  <a:lnTo>
                    <a:pt x="357" y="826"/>
                  </a:lnTo>
                  <a:lnTo>
                    <a:pt x="341" y="822"/>
                  </a:lnTo>
                  <a:lnTo>
                    <a:pt x="326" y="816"/>
                  </a:lnTo>
                  <a:lnTo>
                    <a:pt x="311" y="811"/>
                  </a:lnTo>
                  <a:lnTo>
                    <a:pt x="298" y="807"/>
                  </a:lnTo>
                  <a:lnTo>
                    <a:pt x="289" y="817"/>
                  </a:lnTo>
                  <a:lnTo>
                    <a:pt x="281" y="829"/>
                  </a:lnTo>
                  <a:lnTo>
                    <a:pt x="273" y="839"/>
                  </a:lnTo>
                  <a:lnTo>
                    <a:pt x="265" y="850"/>
                  </a:lnTo>
                  <a:lnTo>
                    <a:pt x="286" y="856"/>
                  </a:lnTo>
                  <a:lnTo>
                    <a:pt x="304" y="862"/>
                  </a:lnTo>
                  <a:lnTo>
                    <a:pt x="320" y="866"/>
                  </a:lnTo>
                  <a:lnTo>
                    <a:pt x="335" y="871"/>
                  </a:lnTo>
                  <a:lnTo>
                    <a:pt x="347" y="875"/>
                  </a:lnTo>
                  <a:lnTo>
                    <a:pt x="357" y="880"/>
                  </a:lnTo>
                  <a:lnTo>
                    <a:pt x="366" y="883"/>
                  </a:lnTo>
                  <a:lnTo>
                    <a:pt x="372" y="886"/>
                  </a:lnTo>
                  <a:lnTo>
                    <a:pt x="354" y="898"/>
                  </a:lnTo>
                  <a:lnTo>
                    <a:pt x="337" y="910"/>
                  </a:lnTo>
                  <a:lnTo>
                    <a:pt x="317" y="920"/>
                  </a:lnTo>
                  <a:lnTo>
                    <a:pt x="298" y="930"/>
                  </a:lnTo>
                  <a:lnTo>
                    <a:pt x="277" y="939"/>
                  </a:lnTo>
                  <a:lnTo>
                    <a:pt x="255" y="948"/>
                  </a:lnTo>
                  <a:lnTo>
                    <a:pt x="232" y="957"/>
                  </a:lnTo>
                  <a:lnTo>
                    <a:pt x="210" y="965"/>
                  </a:lnTo>
                  <a:lnTo>
                    <a:pt x="206" y="978"/>
                  </a:lnTo>
                  <a:lnTo>
                    <a:pt x="203" y="993"/>
                  </a:lnTo>
                  <a:lnTo>
                    <a:pt x="198" y="1008"/>
                  </a:lnTo>
                  <a:lnTo>
                    <a:pt x="194" y="1023"/>
                  </a:lnTo>
                  <a:lnTo>
                    <a:pt x="197" y="1021"/>
                  </a:lnTo>
                  <a:lnTo>
                    <a:pt x="201" y="1020"/>
                  </a:lnTo>
                  <a:lnTo>
                    <a:pt x="204" y="1020"/>
                  </a:lnTo>
                  <a:lnTo>
                    <a:pt x="207" y="1018"/>
                  </a:lnTo>
                  <a:lnTo>
                    <a:pt x="232" y="1009"/>
                  </a:lnTo>
                  <a:lnTo>
                    <a:pt x="258" y="1002"/>
                  </a:lnTo>
                  <a:lnTo>
                    <a:pt x="281" y="992"/>
                  </a:lnTo>
                  <a:lnTo>
                    <a:pt x="305" y="983"/>
                  </a:lnTo>
                  <a:lnTo>
                    <a:pt x="329" y="972"/>
                  </a:lnTo>
                  <a:lnTo>
                    <a:pt x="351" y="962"/>
                  </a:lnTo>
                  <a:lnTo>
                    <a:pt x="374" y="951"/>
                  </a:lnTo>
                  <a:lnTo>
                    <a:pt x="395" y="939"/>
                  </a:lnTo>
                  <a:lnTo>
                    <a:pt x="415" y="929"/>
                  </a:lnTo>
                  <a:lnTo>
                    <a:pt x="435" y="917"/>
                  </a:lnTo>
                  <a:lnTo>
                    <a:pt x="454" y="904"/>
                  </a:lnTo>
                  <a:lnTo>
                    <a:pt x="474" y="890"/>
                  </a:lnTo>
                  <a:lnTo>
                    <a:pt x="491" y="878"/>
                  </a:lnTo>
                  <a:lnTo>
                    <a:pt x="509" y="863"/>
                  </a:lnTo>
                  <a:lnTo>
                    <a:pt x="526" y="850"/>
                  </a:lnTo>
                  <a:lnTo>
                    <a:pt x="542" y="835"/>
                  </a:lnTo>
                  <a:lnTo>
                    <a:pt x="578" y="798"/>
                  </a:lnTo>
                  <a:lnTo>
                    <a:pt x="609" y="760"/>
                  </a:lnTo>
                  <a:lnTo>
                    <a:pt x="634" y="720"/>
                  </a:lnTo>
                  <a:lnTo>
                    <a:pt x="657" y="680"/>
                  </a:lnTo>
                  <a:lnTo>
                    <a:pt x="672" y="637"/>
                  </a:lnTo>
                  <a:lnTo>
                    <a:pt x="683" y="593"/>
                  </a:lnTo>
                  <a:lnTo>
                    <a:pt x="688" y="549"/>
                  </a:lnTo>
                  <a:lnTo>
                    <a:pt x="689" y="502"/>
                  </a:lnTo>
                  <a:lnTo>
                    <a:pt x="688" y="474"/>
                  </a:lnTo>
                  <a:lnTo>
                    <a:pt x="683" y="446"/>
                  </a:lnTo>
                  <a:lnTo>
                    <a:pt x="678" y="417"/>
                  </a:lnTo>
                  <a:lnTo>
                    <a:pt x="669" y="391"/>
                  </a:lnTo>
                  <a:lnTo>
                    <a:pt x="658" y="364"/>
                  </a:lnTo>
                  <a:lnTo>
                    <a:pt x="646" y="338"/>
                  </a:lnTo>
                  <a:lnTo>
                    <a:pt x="631" y="314"/>
                  </a:lnTo>
                  <a:lnTo>
                    <a:pt x="615" y="289"/>
                  </a:lnTo>
                  <a:lnTo>
                    <a:pt x="597" y="267"/>
                  </a:lnTo>
                  <a:lnTo>
                    <a:pt x="576" y="243"/>
                  </a:lnTo>
                  <a:lnTo>
                    <a:pt x="554" y="221"/>
                  </a:lnTo>
                  <a:lnTo>
                    <a:pt x="530" y="200"/>
                  </a:lnTo>
                  <a:lnTo>
                    <a:pt x="503" y="179"/>
                  </a:lnTo>
                  <a:lnTo>
                    <a:pt x="475" y="159"/>
                  </a:lnTo>
                  <a:lnTo>
                    <a:pt x="444" y="140"/>
                  </a:lnTo>
                  <a:lnTo>
                    <a:pt x="411"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8" name="Freeform 18"/>
            <p:cNvSpPr>
              <a:spLocks/>
            </p:cNvSpPr>
            <p:nvPr/>
          </p:nvSpPr>
          <p:spPr bwMode="auto">
            <a:xfrm>
              <a:off x="4943" y="401"/>
              <a:ext cx="156" cy="359"/>
            </a:xfrm>
            <a:custGeom>
              <a:avLst/>
              <a:gdLst>
                <a:gd name="T0" fmla="*/ 0 w 469"/>
                <a:gd name="T1" fmla="*/ 0 h 1078"/>
                <a:gd name="T2" fmla="*/ 0 w 469"/>
                <a:gd name="T3" fmla="*/ 0 h 1078"/>
                <a:gd name="T4" fmla="*/ 0 w 469"/>
                <a:gd name="T5" fmla="*/ 0 h 1078"/>
                <a:gd name="T6" fmla="*/ 0 w 469"/>
                <a:gd name="T7" fmla="*/ 0 h 1078"/>
                <a:gd name="T8" fmla="*/ 0 w 469"/>
                <a:gd name="T9" fmla="*/ 0 h 1078"/>
                <a:gd name="T10" fmla="*/ 0 w 469"/>
                <a:gd name="T11" fmla="*/ 0 h 1078"/>
                <a:gd name="T12" fmla="*/ 0 w 469"/>
                <a:gd name="T13" fmla="*/ 0 h 1078"/>
                <a:gd name="T14" fmla="*/ 0 w 469"/>
                <a:gd name="T15" fmla="*/ 0 h 1078"/>
                <a:gd name="T16" fmla="*/ 0 w 469"/>
                <a:gd name="T17" fmla="*/ 0 h 1078"/>
                <a:gd name="T18" fmla="*/ 0 w 469"/>
                <a:gd name="T19" fmla="*/ 0 h 1078"/>
                <a:gd name="T20" fmla="*/ 0 w 469"/>
                <a:gd name="T21" fmla="*/ 0 h 1078"/>
                <a:gd name="T22" fmla="*/ 0 w 469"/>
                <a:gd name="T23" fmla="*/ 0 h 1078"/>
                <a:gd name="T24" fmla="*/ 0 w 469"/>
                <a:gd name="T25" fmla="*/ 0 h 1078"/>
                <a:gd name="T26" fmla="*/ 0 w 469"/>
                <a:gd name="T27" fmla="*/ 0 h 1078"/>
                <a:gd name="T28" fmla="*/ 0 w 469"/>
                <a:gd name="T29" fmla="*/ 0 h 1078"/>
                <a:gd name="T30" fmla="*/ 0 w 469"/>
                <a:gd name="T31" fmla="*/ 0 h 1078"/>
                <a:gd name="T32" fmla="*/ 0 w 469"/>
                <a:gd name="T33" fmla="*/ 0 h 1078"/>
                <a:gd name="T34" fmla="*/ 0 w 469"/>
                <a:gd name="T35" fmla="*/ 0 h 1078"/>
                <a:gd name="T36" fmla="*/ 0 w 469"/>
                <a:gd name="T37" fmla="*/ 0 h 1078"/>
                <a:gd name="T38" fmla="*/ 0 w 469"/>
                <a:gd name="T39" fmla="*/ 0 h 1078"/>
                <a:gd name="T40" fmla="*/ 0 w 469"/>
                <a:gd name="T41" fmla="*/ 0 h 1078"/>
                <a:gd name="T42" fmla="*/ 0 w 469"/>
                <a:gd name="T43" fmla="*/ 0 h 1078"/>
                <a:gd name="T44" fmla="*/ 0 w 469"/>
                <a:gd name="T45" fmla="*/ 0 h 1078"/>
                <a:gd name="T46" fmla="*/ 0 w 469"/>
                <a:gd name="T47" fmla="*/ 0 h 1078"/>
                <a:gd name="T48" fmla="*/ 0 w 469"/>
                <a:gd name="T49" fmla="*/ 0 h 1078"/>
                <a:gd name="T50" fmla="*/ 0 w 469"/>
                <a:gd name="T51" fmla="*/ 0 h 1078"/>
                <a:gd name="T52" fmla="*/ 0 w 469"/>
                <a:gd name="T53" fmla="*/ 0 h 1078"/>
                <a:gd name="T54" fmla="*/ 0 w 469"/>
                <a:gd name="T55" fmla="*/ 0 h 1078"/>
                <a:gd name="T56" fmla="*/ 0 w 469"/>
                <a:gd name="T57" fmla="*/ 0 h 1078"/>
                <a:gd name="T58" fmla="*/ 0 w 469"/>
                <a:gd name="T59" fmla="*/ 0 h 1078"/>
                <a:gd name="T60" fmla="*/ 0 w 469"/>
                <a:gd name="T61" fmla="*/ 0 h 1078"/>
                <a:gd name="T62" fmla="*/ 0 w 469"/>
                <a:gd name="T63" fmla="*/ 0 h 1078"/>
                <a:gd name="T64" fmla="*/ 0 w 469"/>
                <a:gd name="T65" fmla="*/ 0 h 1078"/>
                <a:gd name="T66" fmla="*/ 0 w 469"/>
                <a:gd name="T67" fmla="*/ 0 h 1078"/>
                <a:gd name="T68" fmla="*/ 0 w 469"/>
                <a:gd name="T69" fmla="*/ 0 h 1078"/>
                <a:gd name="T70" fmla="*/ 0 w 469"/>
                <a:gd name="T71" fmla="*/ 0 h 1078"/>
                <a:gd name="T72" fmla="*/ 0 w 469"/>
                <a:gd name="T73" fmla="*/ 0 h 1078"/>
                <a:gd name="T74" fmla="*/ 0 w 469"/>
                <a:gd name="T75" fmla="*/ 0 h 1078"/>
                <a:gd name="T76" fmla="*/ 0 w 469"/>
                <a:gd name="T77" fmla="*/ 0 h 1078"/>
                <a:gd name="T78" fmla="*/ 0 w 469"/>
                <a:gd name="T79" fmla="*/ 0 h 1078"/>
                <a:gd name="T80" fmla="*/ 0 w 469"/>
                <a:gd name="T81" fmla="*/ 0 h 1078"/>
                <a:gd name="T82" fmla="*/ 0 w 469"/>
                <a:gd name="T83" fmla="*/ 0 h 1078"/>
                <a:gd name="T84" fmla="*/ 0 w 469"/>
                <a:gd name="T85" fmla="*/ 0 h 1078"/>
                <a:gd name="T86" fmla="*/ 0 w 469"/>
                <a:gd name="T87" fmla="*/ 0 h 1078"/>
                <a:gd name="T88" fmla="*/ 0 w 469"/>
                <a:gd name="T89" fmla="*/ 0 h 1078"/>
                <a:gd name="T90" fmla="*/ 0 w 469"/>
                <a:gd name="T91" fmla="*/ 0 h 1078"/>
                <a:gd name="T92" fmla="*/ 0 w 469"/>
                <a:gd name="T93" fmla="*/ 0 h 1078"/>
                <a:gd name="T94" fmla="*/ 0 w 469"/>
                <a:gd name="T95" fmla="*/ 0 h 1078"/>
                <a:gd name="T96" fmla="*/ 0 w 469"/>
                <a:gd name="T97" fmla="*/ 0 h 1078"/>
                <a:gd name="T98" fmla="*/ 0 w 469"/>
                <a:gd name="T99" fmla="*/ 0 h 1078"/>
                <a:gd name="T100" fmla="*/ 0 w 469"/>
                <a:gd name="T101" fmla="*/ 0 h 1078"/>
                <a:gd name="T102" fmla="*/ 0 w 469"/>
                <a:gd name="T103" fmla="*/ 0 h 10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69"/>
                <a:gd name="T157" fmla="*/ 0 h 1078"/>
                <a:gd name="T158" fmla="*/ 469 w 469"/>
                <a:gd name="T159" fmla="*/ 1078 h 10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69" h="1078">
                  <a:moveTo>
                    <a:pt x="146" y="1007"/>
                  </a:moveTo>
                  <a:lnTo>
                    <a:pt x="162" y="992"/>
                  </a:lnTo>
                  <a:lnTo>
                    <a:pt x="177" y="974"/>
                  </a:lnTo>
                  <a:lnTo>
                    <a:pt x="193" y="956"/>
                  </a:lnTo>
                  <a:lnTo>
                    <a:pt x="211" y="935"/>
                  </a:lnTo>
                  <a:lnTo>
                    <a:pt x="227" y="914"/>
                  </a:lnTo>
                  <a:lnTo>
                    <a:pt x="244" y="890"/>
                  </a:lnTo>
                  <a:lnTo>
                    <a:pt x="262" y="865"/>
                  </a:lnTo>
                  <a:lnTo>
                    <a:pt x="280" y="838"/>
                  </a:lnTo>
                  <a:lnTo>
                    <a:pt x="289" y="841"/>
                  </a:lnTo>
                  <a:lnTo>
                    <a:pt x="297" y="842"/>
                  </a:lnTo>
                  <a:lnTo>
                    <a:pt x="306" y="845"/>
                  </a:lnTo>
                  <a:lnTo>
                    <a:pt x="315" y="847"/>
                  </a:lnTo>
                  <a:lnTo>
                    <a:pt x="324" y="850"/>
                  </a:lnTo>
                  <a:lnTo>
                    <a:pt x="332" y="851"/>
                  </a:lnTo>
                  <a:lnTo>
                    <a:pt x="341" y="854"/>
                  </a:lnTo>
                  <a:lnTo>
                    <a:pt x="348" y="856"/>
                  </a:lnTo>
                  <a:lnTo>
                    <a:pt x="356" y="845"/>
                  </a:lnTo>
                  <a:lnTo>
                    <a:pt x="364" y="835"/>
                  </a:lnTo>
                  <a:lnTo>
                    <a:pt x="372" y="823"/>
                  </a:lnTo>
                  <a:lnTo>
                    <a:pt x="381" y="813"/>
                  </a:lnTo>
                  <a:lnTo>
                    <a:pt x="370" y="810"/>
                  </a:lnTo>
                  <a:lnTo>
                    <a:pt x="360" y="807"/>
                  </a:lnTo>
                  <a:lnTo>
                    <a:pt x="351" y="804"/>
                  </a:lnTo>
                  <a:lnTo>
                    <a:pt x="341" y="801"/>
                  </a:lnTo>
                  <a:lnTo>
                    <a:pt x="332" y="799"/>
                  </a:lnTo>
                  <a:lnTo>
                    <a:pt x="323" y="796"/>
                  </a:lnTo>
                  <a:lnTo>
                    <a:pt x="314" y="795"/>
                  </a:lnTo>
                  <a:lnTo>
                    <a:pt x="306" y="792"/>
                  </a:lnTo>
                  <a:lnTo>
                    <a:pt x="327" y="756"/>
                  </a:lnTo>
                  <a:lnTo>
                    <a:pt x="345" y="722"/>
                  </a:lnTo>
                  <a:lnTo>
                    <a:pt x="359" y="689"/>
                  </a:lnTo>
                  <a:lnTo>
                    <a:pt x="372" y="658"/>
                  </a:lnTo>
                  <a:lnTo>
                    <a:pt x="381" y="628"/>
                  </a:lnTo>
                  <a:lnTo>
                    <a:pt x="387" y="601"/>
                  </a:lnTo>
                  <a:lnTo>
                    <a:pt x="390" y="574"/>
                  </a:lnTo>
                  <a:lnTo>
                    <a:pt x="391" y="550"/>
                  </a:lnTo>
                  <a:lnTo>
                    <a:pt x="466" y="549"/>
                  </a:lnTo>
                  <a:lnTo>
                    <a:pt x="469" y="504"/>
                  </a:lnTo>
                  <a:lnTo>
                    <a:pt x="385" y="507"/>
                  </a:lnTo>
                  <a:lnTo>
                    <a:pt x="382" y="479"/>
                  </a:lnTo>
                  <a:lnTo>
                    <a:pt x="378" y="450"/>
                  </a:lnTo>
                  <a:lnTo>
                    <a:pt x="370" y="422"/>
                  </a:lnTo>
                  <a:lnTo>
                    <a:pt x="360" y="392"/>
                  </a:lnTo>
                  <a:lnTo>
                    <a:pt x="347" y="362"/>
                  </a:lnTo>
                  <a:lnTo>
                    <a:pt x="332" y="332"/>
                  </a:lnTo>
                  <a:lnTo>
                    <a:pt x="312" y="301"/>
                  </a:lnTo>
                  <a:lnTo>
                    <a:pt x="292" y="268"/>
                  </a:lnTo>
                  <a:lnTo>
                    <a:pt x="302" y="265"/>
                  </a:lnTo>
                  <a:lnTo>
                    <a:pt x="311" y="262"/>
                  </a:lnTo>
                  <a:lnTo>
                    <a:pt x="321" y="258"/>
                  </a:lnTo>
                  <a:lnTo>
                    <a:pt x="330" y="255"/>
                  </a:lnTo>
                  <a:lnTo>
                    <a:pt x="339" y="252"/>
                  </a:lnTo>
                  <a:lnTo>
                    <a:pt x="348" y="249"/>
                  </a:lnTo>
                  <a:lnTo>
                    <a:pt x="357" y="246"/>
                  </a:lnTo>
                  <a:lnTo>
                    <a:pt x="366" y="243"/>
                  </a:lnTo>
                  <a:lnTo>
                    <a:pt x="330" y="207"/>
                  </a:lnTo>
                  <a:lnTo>
                    <a:pt x="327" y="207"/>
                  </a:lnTo>
                  <a:lnTo>
                    <a:pt x="326" y="209"/>
                  </a:lnTo>
                  <a:lnTo>
                    <a:pt x="323" y="209"/>
                  </a:lnTo>
                  <a:lnTo>
                    <a:pt x="320" y="210"/>
                  </a:lnTo>
                  <a:lnTo>
                    <a:pt x="266" y="230"/>
                  </a:lnTo>
                  <a:lnTo>
                    <a:pt x="248" y="204"/>
                  </a:lnTo>
                  <a:lnTo>
                    <a:pt x="230" y="182"/>
                  </a:lnTo>
                  <a:lnTo>
                    <a:pt x="213" y="159"/>
                  </a:lnTo>
                  <a:lnTo>
                    <a:pt x="193" y="137"/>
                  </a:lnTo>
                  <a:lnTo>
                    <a:pt x="172" y="118"/>
                  </a:lnTo>
                  <a:lnTo>
                    <a:pt x="152" y="97"/>
                  </a:lnTo>
                  <a:lnTo>
                    <a:pt x="129" y="79"/>
                  </a:lnTo>
                  <a:lnTo>
                    <a:pt x="107" y="61"/>
                  </a:lnTo>
                  <a:lnTo>
                    <a:pt x="116" y="62"/>
                  </a:lnTo>
                  <a:lnTo>
                    <a:pt x="123" y="64"/>
                  </a:lnTo>
                  <a:lnTo>
                    <a:pt x="132" y="65"/>
                  </a:lnTo>
                  <a:lnTo>
                    <a:pt x="140" y="67"/>
                  </a:lnTo>
                  <a:lnTo>
                    <a:pt x="149" y="68"/>
                  </a:lnTo>
                  <a:lnTo>
                    <a:pt x="156" y="70"/>
                  </a:lnTo>
                  <a:lnTo>
                    <a:pt x="165" y="71"/>
                  </a:lnTo>
                  <a:lnTo>
                    <a:pt x="172" y="73"/>
                  </a:lnTo>
                  <a:lnTo>
                    <a:pt x="83" y="6"/>
                  </a:lnTo>
                  <a:lnTo>
                    <a:pt x="73" y="4"/>
                  </a:lnTo>
                  <a:lnTo>
                    <a:pt x="62" y="4"/>
                  </a:lnTo>
                  <a:lnTo>
                    <a:pt x="52" y="3"/>
                  </a:lnTo>
                  <a:lnTo>
                    <a:pt x="41" y="1"/>
                  </a:lnTo>
                  <a:lnTo>
                    <a:pt x="31" y="1"/>
                  </a:lnTo>
                  <a:lnTo>
                    <a:pt x="21" y="0"/>
                  </a:lnTo>
                  <a:lnTo>
                    <a:pt x="10" y="0"/>
                  </a:lnTo>
                  <a:lnTo>
                    <a:pt x="0" y="0"/>
                  </a:lnTo>
                  <a:lnTo>
                    <a:pt x="3" y="12"/>
                  </a:lnTo>
                  <a:lnTo>
                    <a:pt x="4" y="25"/>
                  </a:lnTo>
                  <a:lnTo>
                    <a:pt x="7" y="40"/>
                  </a:lnTo>
                  <a:lnTo>
                    <a:pt x="9" y="55"/>
                  </a:lnTo>
                  <a:lnTo>
                    <a:pt x="35" y="74"/>
                  </a:lnTo>
                  <a:lnTo>
                    <a:pt x="61" y="95"/>
                  </a:lnTo>
                  <a:lnTo>
                    <a:pt x="86" y="118"/>
                  </a:lnTo>
                  <a:lnTo>
                    <a:pt x="110" y="140"/>
                  </a:lnTo>
                  <a:lnTo>
                    <a:pt x="132" y="164"/>
                  </a:lnTo>
                  <a:lnTo>
                    <a:pt x="155" y="189"/>
                  </a:lnTo>
                  <a:lnTo>
                    <a:pt x="177" y="216"/>
                  </a:lnTo>
                  <a:lnTo>
                    <a:pt x="198" y="244"/>
                  </a:lnTo>
                  <a:lnTo>
                    <a:pt x="183" y="250"/>
                  </a:lnTo>
                  <a:lnTo>
                    <a:pt x="166" y="255"/>
                  </a:lnTo>
                  <a:lnTo>
                    <a:pt x="147" y="259"/>
                  </a:lnTo>
                  <a:lnTo>
                    <a:pt x="126" y="264"/>
                  </a:lnTo>
                  <a:lnTo>
                    <a:pt x="102" y="268"/>
                  </a:lnTo>
                  <a:lnTo>
                    <a:pt x="79" y="273"/>
                  </a:lnTo>
                  <a:lnTo>
                    <a:pt x="52" y="277"/>
                  </a:lnTo>
                  <a:lnTo>
                    <a:pt x="22" y="280"/>
                  </a:lnTo>
                  <a:lnTo>
                    <a:pt x="24" y="292"/>
                  </a:lnTo>
                  <a:lnTo>
                    <a:pt x="24" y="304"/>
                  </a:lnTo>
                  <a:lnTo>
                    <a:pt x="24" y="318"/>
                  </a:lnTo>
                  <a:lnTo>
                    <a:pt x="24" y="329"/>
                  </a:lnTo>
                  <a:lnTo>
                    <a:pt x="46" y="326"/>
                  </a:lnTo>
                  <a:lnTo>
                    <a:pt x="68" y="322"/>
                  </a:lnTo>
                  <a:lnTo>
                    <a:pt x="92" y="318"/>
                  </a:lnTo>
                  <a:lnTo>
                    <a:pt x="117" y="313"/>
                  </a:lnTo>
                  <a:lnTo>
                    <a:pt x="141" y="307"/>
                  </a:lnTo>
                  <a:lnTo>
                    <a:pt x="168" y="301"/>
                  </a:lnTo>
                  <a:lnTo>
                    <a:pt x="195" y="294"/>
                  </a:lnTo>
                  <a:lnTo>
                    <a:pt x="223" y="286"/>
                  </a:lnTo>
                  <a:lnTo>
                    <a:pt x="230" y="294"/>
                  </a:lnTo>
                  <a:lnTo>
                    <a:pt x="238" y="304"/>
                  </a:lnTo>
                  <a:lnTo>
                    <a:pt x="245" y="315"/>
                  </a:lnTo>
                  <a:lnTo>
                    <a:pt x="253" y="326"/>
                  </a:lnTo>
                  <a:lnTo>
                    <a:pt x="259" y="340"/>
                  </a:lnTo>
                  <a:lnTo>
                    <a:pt x="266" y="355"/>
                  </a:lnTo>
                  <a:lnTo>
                    <a:pt x="272" y="370"/>
                  </a:lnTo>
                  <a:lnTo>
                    <a:pt x="280" y="388"/>
                  </a:lnTo>
                  <a:lnTo>
                    <a:pt x="292" y="422"/>
                  </a:lnTo>
                  <a:lnTo>
                    <a:pt x="300" y="453"/>
                  </a:lnTo>
                  <a:lnTo>
                    <a:pt x="306" y="483"/>
                  </a:lnTo>
                  <a:lnTo>
                    <a:pt x="309" y="508"/>
                  </a:lnTo>
                  <a:lnTo>
                    <a:pt x="25" y="517"/>
                  </a:lnTo>
                  <a:lnTo>
                    <a:pt x="25" y="528"/>
                  </a:lnTo>
                  <a:lnTo>
                    <a:pt x="25" y="540"/>
                  </a:lnTo>
                  <a:lnTo>
                    <a:pt x="25" y="550"/>
                  </a:lnTo>
                  <a:lnTo>
                    <a:pt x="25" y="562"/>
                  </a:lnTo>
                  <a:lnTo>
                    <a:pt x="309" y="553"/>
                  </a:lnTo>
                  <a:lnTo>
                    <a:pt x="309" y="579"/>
                  </a:lnTo>
                  <a:lnTo>
                    <a:pt x="306" y="605"/>
                  </a:lnTo>
                  <a:lnTo>
                    <a:pt x="300" y="632"/>
                  </a:lnTo>
                  <a:lnTo>
                    <a:pt x="293" y="661"/>
                  </a:lnTo>
                  <a:lnTo>
                    <a:pt x="283" y="689"/>
                  </a:lnTo>
                  <a:lnTo>
                    <a:pt x="271" y="719"/>
                  </a:lnTo>
                  <a:lnTo>
                    <a:pt x="256" y="750"/>
                  </a:lnTo>
                  <a:lnTo>
                    <a:pt x="238" y="781"/>
                  </a:lnTo>
                  <a:lnTo>
                    <a:pt x="213" y="774"/>
                  </a:lnTo>
                  <a:lnTo>
                    <a:pt x="186" y="768"/>
                  </a:lnTo>
                  <a:lnTo>
                    <a:pt x="159" y="763"/>
                  </a:lnTo>
                  <a:lnTo>
                    <a:pt x="132" y="757"/>
                  </a:lnTo>
                  <a:lnTo>
                    <a:pt x="105" y="754"/>
                  </a:lnTo>
                  <a:lnTo>
                    <a:pt x="79" y="752"/>
                  </a:lnTo>
                  <a:lnTo>
                    <a:pt x="50" y="749"/>
                  </a:lnTo>
                  <a:lnTo>
                    <a:pt x="22" y="747"/>
                  </a:lnTo>
                  <a:lnTo>
                    <a:pt x="22" y="759"/>
                  </a:lnTo>
                  <a:lnTo>
                    <a:pt x="22" y="771"/>
                  </a:lnTo>
                  <a:lnTo>
                    <a:pt x="21" y="784"/>
                  </a:lnTo>
                  <a:lnTo>
                    <a:pt x="21" y="796"/>
                  </a:lnTo>
                  <a:lnTo>
                    <a:pt x="44" y="798"/>
                  </a:lnTo>
                  <a:lnTo>
                    <a:pt x="68" y="801"/>
                  </a:lnTo>
                  <a:lnTo>
                    <a:pt x="92" y="802"/>
                  </a:lnTo>
                  <a:lnTo>
                    <a:pt x="117" y="805"/>
                  </a:lnTo>
                  <a:lnTo>
                    <a:pt x="141" y="808"/>
                  </a:lnTo>
                  <a:lnTo>
                    <a:pt x="165" y="813"/>
                  </a:lnTo>
                  <a:lnTo>
                    <a:pt x="190" y="817"/>
                  </a:lnTo>
                  <a:lnTo>
                    <a:pt x="214" y="822"/>
                  </a:lnTo>
                  <a:lnTo>
                    <a:pt x="187" y="859"/>
                  </a:lnTo>
                  <a:lnTo>
                    <a:pt x="163" y="892"/>
                  </a:lnTo>
                  <a:lnTo>
                    <a:pt x="140" y="923"/>
                  </a:lnTo>
                  <a:lnTo>
                    <a:pt x="117" y="950"/>
                  </a:lnTo>
                  <a:lnTo>
                    <a:pt x="96" y="974"/>
                  </a:lnTo>
                  <a:lnTo>
                    <a:pt x="76" y="995"/>
                  </a:lnTo>
                  <a:lnTo>
                    <a:pt x="58" y="1013"/>
                  </a:lnTo>
                  <a:lnTo>
                    <a:pt x="40" y="1027"/>
                  </a:lnTo>
                  <a:lnTo>
                    <a:pt x="12" y="1029"/>
                  </a:lnTo>
                  <a:lnTo>
                    <a:pt x="12" y="1041"/>
                  </a:lnTo>
                  <a:lnTo>
                    <a:pt x="12" y="1053"/>
                  </a:lnTo>
                  <a:lnTo>
                    <a:pt x="12" y="1066"/>
                  </a:lnTo>
                  <a:lnTo>
                    <a:pt x="12" y="1078"/>
                  </a:lnTo>
                  <a:lnTo>
                    <a:pt x="28" y="1077"/>
                  </a:lnTo>
                  <a:lnTo>
                    <a:pt x="46" y="1075"/>
                  </a:lnTo>
                  <a:lnTo>
                    <a:pt x="62" y="1072"/>
                  </a:lnTo>
                  <a:lnTo>
                    <a:pt x="79" y="1071"/>
                  </a:lnTo>
                  <a:lnTo>
                    <a:pt x="96" y="1068"/>
                  </a:lnTo>
                  <a:lnTo>
                    <a:pt x="113" y="1065"/>
                  </a:lnTo>
                  <a:lnTo>
                    <a:pt x="129" y="1062"/>
                  </a:lnTo>
                  <a:lnTo>
                    <a:pt x="146" y="1059"/>
                  </a:lnTo>
                  <a:lnTo>
                    <a:pt x="162" y="1056"/>
                  </a:lnTo>
                  <a:lnTo>
                    <a:pt x="178" y="1053"/>
                  </a:lnTo>
                  <a:lnTo>
                    <a:pt x="195" y="1050"/>
                  </a:lnTo>
                  <a:lnTo>
                    <a:pt x="211" y="1045"/>
                  </a:lnTo>
                  <a:lnTo>
                    <a:pt x="227" y="1041"/>
                  </a:lnTo>
                  <a:lnTo>
                    <a:pt x="244" y="1038"/>
                  </a:lnTo>
                  <a:lnTo>
                    <a:pt x="260" y="1033"/>
                  </a:lnTo>
                  <a:lnTo>
                    <a:pt x="277" y="1029"/>
                  </a:lnTo>
                  <a:lnTo>
                    <a:pt x="281" y="1014"/>
                  </a:lnTo>
                  <a:lnTo>
                    <a:pt x="286" y="999"/>
                  </a:lnTo>
                  <a:lnTo>
                    <a:pt x="289" y="984"/>
                  </a:lnTo>
                  <a:lnTo>
                    <a:pt x="293" y="971"/>
                  </a:lnTo>
                  <a:lnTo>
                    <a:pt x="275" y="977"/>
                  </a:lnTo>
                  <a:lnTo>
                    <a:pt x="259" y="981"/>
                  </a:lnTo>
                  <a:lnTo>
                    <a:pt x="241" y="986"/>
                  </a:lnTo>
                  <a:lnTo>
                    <a:pt x="222" y="990"/>
                  </a:lnTo>
                  <a:lnTo>
                    <a:pt x="204" y="995"/>
                  </a:lnTo>
                  <a:lnTo>
                    <a:pt x="184" y="999"/>
                  </a:lnTo>
                  <a:lnTo>
                    <a:pt x="165" y="1004"/>
                  </a:lnTo>
                  <a:lnTo>
                    <a:pt x="146" y="10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9" name="Freeform 19"/>
            <p:cNvSpPr>
              <a:spLocks/>
            </p:cNvSpPr>
            <p:nvPr/>
          </p:nvSpPr>
          <p:spPr bwMode="auto">
            <a:xfrm>
              <a:off x="4733" y="402"/>
              <a:ext cx="149" cy="359"/>
            </a:xfrm>
            <a:custGeom>
              <a:avLst/>
              <a:gdLst>
                <a:gd name="T0" fmla="*/ 0 w 447"/>
                <a:gd name="T1" fmla="*/ 0 h 1076"/>
                <a:gd name="T2" fmla="*/ 0 w 447"/>
                <a:gd name="T3" fmla="*/ 0 h 1076"/>
                <a:gd name="T4" fmla="*/ 0 w 447"/>
                <a:gd name="T5" fmla="*/ 0 h 1076"/>
                <a:gd name="T6" fmla="*/ 0 w 447"/>
                <a:gd name="T7" fmla="*/ 0 h 1076"/>
                <a:gd name="T8" fmla="*/ 0 w 447"/>
                <a:gd name="T9" fmla="*/ 0 h 1076"/>
                <a:gd name="T10" fmla="*/ 0 w 447"/>
                <a:gd name="T11" fmla="*/ 0 h 1076"/>
                <a:gd name="T12" fmla="*/ 0 w 447"/>
                <a:gd name="T13" fmla="*/ 0 h 1076"/>
                <a:gd name="T14" fmla="*/ 0 w 447"/>
                <a:gd name="T15" fmla="*/ 0 h 1076"/>
                <a:gd name="T16" fmla="*/ 0 w 447"/>
                <a:gd name="T17" fmla="*/ 0 h 1076"/>
                <a:gd name="T18" fmla="*/ 0 w 447"/>
                <a:gd name="T19" fmla="*/ 0 h 1076"/>
                <a:gd name="T20" fmla="*/ 0 w 447"/>
                <a:gd name="T21" fmla="*/ 0 h 1076"/>
                <a:gd name="T22" fmla="*/ 0 w 447"/>
                <a:gd name="T23" fmla="*/ 0 h 1076"/>
                <a:gd name="T24" fmla="*/ 0 w 447"/>
                <a:gd name="T25" fmla="*/ 0 h 1076"/>
                <a:gd name="T26" fmla="*/ 0 w 447"/>
                <a:gd name="T27" fmla="*/ 0 h 1076"/>
                <a:gd name="T28" fmla="*/ 0 w 447"/>
                <a:gd name="T29" fmla="*/ 0 h 1076"/>
                <a:gd name="T30" fmla="*/ 0 w 447"/>
                <a:gd name="T31" fmla="*/ 0 h 1076"/>
                <a:gd name="T32" fmla="*/ 0 w 447"/>
                <a:gd name="T33" fmla="*/ 0 h 1076"/>
                <a:gd name="T34" fmla="*/ 0 w 447"/>
                <a:gd name="T35" fmla="*/ 0 h 1076"/>
                <a:gd name="T36" fmla="*/ 0 w 447"/>
                <a:gd name="T37" fmla="*/ 0 h 1076"/>
                <a:gd name="T38" fmla="*/ 0 w 447"/>
                <a:gd name="T39" fmla="*/ 0 h 1076"/>
                <a:gd name="T40" fmla="*/ 0 w 447"/>
                <a:gd name="T41" fmla="*/ 0 h 1076"/>
                <a:gd name="T42" fmla="*/ 0 w 447"/>
                <a:gd name="T43" fmla="*/ 0 h 1076"/>
                <a:gd name="T44" fmla="*/ 0 w 447"/>
                <a:gd name="T45" fmla="*/ 0 h 1076"/>
                <a:gd name="T46" fmla="*/ 0 w 447"/>
                <a:gd name="T47" fmla="*/ 0 h 1076"/>
                <a:gd name="T48" fmla="*/ 0 w 447"/>
                <a:gd name="T49" fmla="*/ 0 h 1076"/>
                <a:gd name="T50" fmla="*/ 0 w 447"/>
                <a:gd name="T51" fmla="*/ 0 h 1076"/>
                <a:gd name="T52" fmla="*/ 0 w 447"/>
                <a:gd name="T53" fmla="*/ 0 h 1076"/>
                <a:gd name="T54" fmla="*/ 0 w 447"/>
                <a:gd name="T55" fmla="*/ 0 h 1076"/>
                <a:gd name="T56" fmla="*/ 0 w 447"/>
                <a:gd name="T57" fmla="*/ 0 h 1076"/>
                <a:gd name="T58" fmla="*/ 0 w 447"/>
                <a:gd name="T59" fmla="*/ 0 h 1076"/>
                <a:gd name="T60" fmla="*/ 0 w 447"/>
                <a:gd name="T61" fmla="*/ 0 h 1076"/>
                <a:gd name="T62" fmla="*/ 0 w 447"/>
                <a:gd name="T63" fmla="*/ 0 h 1076"/>
                <a:gd name="T64" fmla="*/ 0 w 447"/>
                <a:gd name="T65" fmla="*/ 0 h 1076"/>
                <a:gd name="T66" fmla="*/ 0 w 447"/>
                <a:gd name="T67" fmla="*/ 0 h 1076"/>
                <a:gd name="T68" fmla="*/ 0 w 447"/>
                <a:gd name="T69" fmla="*/ 0 h 1076"/>
                <a:gd name="T70" fmla="*/ 0 w 447"/>
                <a:gd name="T71" fmla="*/ 0 h 1076"/>
                <a:gd name="T72" fmla="*/ 0 w 447"/>
                <a:gd name="T73" fmla="*/ 0 h 1076"/>
                <a:gd name="T74" fmla="*/ 0 w 447"/>
                <a:gd name="T75" fmla="*/ 0 h 1076"/>
                <a:gd name="T76" fmla="*/ 0 w 447"/>
                <a:gd name="T77" fmla="*/ 0 h 1076"/>
                <a:gd name="T78" fmla="*/ 0 w 447"/>
                <a:gd name="T79" fmla="*/ 0 h 1076"/>
                <a:gd name="T80" fmla="*/ 0 w 447"/>
                <a:gd name="T81" fmla="*/ 0 h 1076"/>
                <a:gd name="T82" fmla="*/ 0 w 447"/>
                <a:gd name="T83" fmla="*/ 0 h 1076"/>
                <a:gd name="T84" fmla="*/ 0 w 447"/>
                <a:gd name="T85" fmla="*/ 0 h 1076"/>
                <a:gd name="T86" fmla="*/ 0 w 447"/>
                <a:gd name="T87" fmla="*/ 0 h 1076"/>
                <a:gd name="T88" fmla="*/ 0 w 447"/>
                <a:gd name="T89" fmla="*/ 0 h 1076"/>
                <a:gd name="T90" fmla="*/ 0 w 447"/>
                <a:gd name="T91" fmla="*/ 0 h 1076"/>
                <a:gd name="T92" fmla="*/ 0 w 447"/>
                <a:gd name="T93" fmla="*/ 0 h 1076"/>
                <a:gd name="T94" fmla="*/ 0 w 447"/>
                <a:gd name="T95" fmla="*/ 0 h 1076"/>
                <a:gd name="T96" fmla="*/ 0 w 447"/>
                <a:gd name="T97" fmla="*/ 0 h 1076"/>
                <a:gd name="T98" fmla="*/ 0 w 447"/>
                <a:gd name="T99" fmla="*/ 0 h 1076"/>
                <a:gd name="T100" fmla="*/ 0 w 447"/>
                <a:gd name="T101" fmla="*/ 0 h 1076"/>
                <a:gd name="T102" fmla="*/ 0 w 447"/>
                <a:gd name="T103" fmla="*/ 0 h 1076"/>
                <a:gd name="T104" fmla="*/ 0 w 447"/>
                <a:gd name="T105" fmla="*/ 0 h 1076"/>
                <a:gd name="T106" fmla="*/ 0 w 447"/>
                <a:gd name="T107" fmla="*/ 0 h 1076"/>
                <a:gd name="T108" fmla="*/ 0 w 447"/>
                <a:gd name="T109" fmla="*/ 0 h 1076"/>
                <a:gd name="T110" fmla="*/ 0 w 447"/>
                <a:gd name="T111" fmla="*/ 0 h 1076"/>
                <a:gd name="T112" fmla="*/ 0 w 447"/>
                <a:gd name="T113" fmla="*/ 0 h 10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47"/>
                <a:gd name="T172" fmla="*/ 0 h 1076"/>
                <a:gd name="T173" fmla="*/ 447 w 447"/>
                <a:gd name="T174" fmla="*/ 1076 h 107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47" h="1076">
                  <a:moveTo>
                    <a:pt x="254" y="836"/>
                  </a:moveTo>
                  <a:lnTo>
                    <a:pt x="263" y="833"/>
                  </a:lnTo>
                  <a:lnTo>
                    <a:pt x="275" y="828"/>
                  </a:lnTo>
                  <a:lnTo>
                    <a:pt x="290" y="825"/>
                  </a:lnTo>
                  <a:lnTo>
                    <a:pt x="307" y="821"/>
                  </a:lnTo>
                  <a:lnTo>
                    <a:pt x="324" y="818"/>
                  </a:lnTo>
                  <a:lnTo>
                    <a:pt x="345" y="813"/>
                  </a:lnTo>
                  <a:lnTo>
                    <a:pt x="369" y="810"/>
                  </a:lnTo>
                  <a:lnTo>
                    <a:pt x="394" y="806"/>
                  </a:lnTo>
                  <a:lnTo>
                    <a:pt x="393" y="794"/>
                  </a:lnTo>
                  <a:lnTo>
                    <a:pt x="393" y="782"/>
                  </a:lnTo>
                  <a:lnTo>
                    <a:pt x="393" y="770"/>
                  </a:lnTo>
                  <a:lnTo>
                    <a:pt x="393" y="758"/>
                  </a:lnTo>
                  <a:lnTo>
                    <a:pt x="375" y="761"/>
                  </a:lnTo>
                  <a:lnTo>
                    <a:pt x="356" y="765"/>
                  </a:lnTo>
                  <a:lnTo>
                    <a:pt x="336" y="770"/>
                  </a:lnTo>
                  <a:lnTo>
                    <a:pt x="317" y="774"/>
                  </a:lnTo>
                  <a:lnTo>
                    <a:pt x="296" y="780"/>
                  </a:lnTo>
                  <a:lnTo>
                    <a:pt x="275" y="785"/>
                  </a:lnTo>
                  <a:lnTo>
                    <a:pt x="254" y="791"/>
                  </a:lnTo>
                  <a:lnTo>
                    <a:pt x="232" y="797"/>
                  </a:lnTo>
                  <a:lnTo>
                    <a:pt x="225" y="789"/>
                  </a:lnTo>
                  <a:lnTo>
                    <a:pt x="219" y="779"/>
                  </a:lnTo>
                  <a:lnTo>
                    <a:pt x="211" y="768"/>
                  </a:lnTo>
                  <a:lnTo>
                    <a:pt x="204" y="755"/>
                  </a:lnTo>
                  <a:lnTo>
                    <a:pt x="196" y="742"/>
                  </a:lnTo>
                  <a:lnTo>
                    <a:pt x="189" y="727"/>
                  </a:lnTo>
                  <a:lnTo>
                    <a:pt x="182" y="710"/>
                  </a:lnTo>
                  <a:lnTo>
                    <a:pt x="174" y="692"/>
                  </a:lnTo>
                  <a:lnTo>
                    <a:pt x="161" y="657"/>
                  </a:lnTo>
                  <a:lnTo>
                    <a:pt x="150" y="625"/>
                  </a:lnTo>
                  <a:lnTo>
                    <a:pt x="143" y="597"/>
                  </a:lnTo>
                  <a:lnTo>
                    <a:pt x="141" y="573"/>
                  </a:lnTo>
                  <a:lnTo>
                    <a:pt x="396" y="566"/>
                  </a:lnTo>
                  <a:lnTo>
                    <a:pt x="396" y="554"/>
                  </a:lnTo>
                  <a:lnTo>
                    <a:pt x="397" y="543"/>
                  </a:lnTo>
                  <a:lnTo>
                    <a:pt x="397" y="531"/>
                  </a:lnTo>
                  <a:lnTo>
                    <a:pt x="397" y="521"/>
                  </a:lnTo>
                  <a:lnTo>
                    <a:pt x="140" y="528"/>
                  </a:lnTo>
                  <a:lnTo>
                    <a:pt x="140" y="501"/>
                  </a:lnTo>
                  <a:lnTo>
                    <a:pt x="143" y="475"/>
                  </a:lnTo>
                  <a:lnTo>
                    <a:pt x="149" y="448"/>
                  </a:lnTo>
                  <a:lnTo>
                    <a:pt x="156" y="419"/>
                  </a:lnTo>
                  <a:lnTo>
                    <a:pt x="167" y="391"/>
                  </a:lnTo>
                  <a:lnTo>
                    <a:pt x="180" y="361"/>
                  </a:lnTo>
                  <a:lnTo>
                    <a:pt x="195" y="331"/>
                  </a:lnTo>
                  <a:lnTo>
                    <a:pt x="213" y="300"/>
                  </a:lnTo>
                  <a:lnTo>
                    <a:pt x="241" y="306"/>
                  </a:lnTo>
                  <a:lnTo>
                    <a:pt x="268" y="312"/>
                  </a:lnTo>
                  <a:lnTo>
                    <a:pt x="293" y="316"/>
                  </a:lnTo>
                  <a:lnTo>
                    <a:pt x="319" y="321"/>
                  </a:lnTo>
                  <a:lnTo>
                    <a:pt x="344" y="324"/>
                  </a:lnTo>
                  <a:lnTo>
                    <a:pt x="366" y="327"/>
                  </a:lnTo>
                  <a:lnTo>
                    <a:pt x="388" y="330"/>
                  </a:lnTo>
                  <a:lnTo>
                    <a:pt x="411" y="333"/>
                  </a:lnTo>
                  <a:lnTo>
                    <a:pt x="412" y="321"/>
                  </a:lnTo>
                  <a:lnTo>
                    <a:pt x="414" y="308"/>
                  </a:lnTo>
                  <a:lnTo>
                    <a:pt x="414" y="296"/>
                  </a:lnTo>
                  <a:lnTo>
                    <a:pt x="415" y="284"/>
                  </a:lnTo>
                  <a:lnTo>
                    <a:pt x="394" y="282"/>
                  </a:lnTo>
                  <a:lnTo>
                    <a:pt x="374" y="281"/>
                  </a:lnTo>
                  <a:lnTo>
                    <a:pt x="351" y="278"/>
                  </a:lnTo>
                  <a:lnTo>
                    <a:pt x="329" y="276"/>
                  </a:lnTo>
                  <a:lnTo>
                    <a:pt x="307" y="273"/>
                  </a:lnTo>
                  <a:lnTo>
                    <a:pt x="284" y="269"/>
                  </a:lnTo>
                  <a:lnTo>
                    <a:pt x="262" y="266"/>
                  </a:lnTo>
                  <a:lnTo>
                    <a:pt x="238" y="261"/>
                  </a:lnTo>
                  <a:lnTo>
                    <a:pt x="254" y="234"/>
                  </a:lnTo>
                  <a:lnTo>
                    <a:pt x="272" y="208"/>
                  </a:lnTo>
                  <a:lnTo>
                    <a:pt x="292" y="181"/>
                  </a:lnTo>
                  <a:lnTo>
                    <a:pt x="313" y="155"/>
                  </a:lnTo>
                  <a:lnTo>
                    <a:pt x="335" y="130"/>
                  </a:lnTo>
                  <a:lnTo>
                    <a:pt x="359" y="105"/>
                  </a:lnTo>
                  <a:lnTo>
                    <a:pt x="383" y="81"/>
                  </a:lnTo>
                  <a:lnTo>
                    <a:pt x="409" y="57"/>
                  </a:lnTo>
                  <a:lnTo>
                    <a:pt x="417" y="55"/>
                  </a:lnTo>
                  <a:lnTo>
                    <a:pt x="423" y="55"/>
                  </a:lnTo>
                  <a:lnTo>
                    <a:pt x="432" y="55"/>
                  </a:lnTo>
                  <a:lnTo>
                    <a:pt x="441" y="54"/>
                  </a:lnTo>
                  <a:lnTo>
                    <a:pt x="442" y="39"/>
                  </a:lnTo>
                  <a:lnTo>
                    <a:pt x="444" y="26"/>
                  </a:lnTo>
                  <a:lnTo>
                    <a:pt x="445" y="12"/>
                  </a:lnTo>
                  <a:lnTo>
                    <a:pt x="447" y="0"/>
                  </a:lnTo>
                  <a:lnTo>
                    <a:pt x="420" y="3"/>
                  </a:lnTo>
                  <a:lnTo>
                    <a:pt x="393" y="6"/>
                  </a:lnTo>
                  <a:lnTo>
                    <a:pt x="366" y="11"/>
                  </a:lnTo>
                  <a:lnTo>
                    <a:pt x="339" y="15"/>
                  </a:lnTo>
                  <a:lnTo>
                    <a:pt x="313" y="20"/>
                  </a:lnTo>
                  <a:lnTo>
                    <a:pt x="286" y="26"/>
                  </a:lnTo>
                  <a:lnTo>
                    <a:pt x="260" y="32"/>
                  </a:lnTo>
                  <a:lnTo>
                    <a:pt x="234" y="38"/>
                  </a:lnTo>
                  <a:lnTo>
                    <a:pt x="228" y="39"/>
                  </a:lnTo>
                  <a:lnTo>
                    <a:pt x="222" y="41"/>
                  </a:lnTo>
                  <a:lnTo>
                    <a:pt x="216" y="42"/>
                  </a:lnTo>
                  <a:lnTo>
                    <a:pt x="210" y="44"/>
                  </a:lnTo>
                  <a:lnTo>
                    <a:pt x="199" y="58"/>
                  </a:lnTo>
                  <a:lnTo>
                    <a:pt x="189" y="73"/>
                  </a:lnTo>
                  <a:lnTo>
                    <a:pt x="177" y="90"/>
                  </a:lnTo>
                  <a:lnTo>
                    <a:pt x="167" y="108"/>
                  </a:lnTo>
                  <a:lnTo>
                    <a:pt x="183" y="103"/>
                  </a:lnTo>
                  <a:lnTo>
                    <a:pt x="199" y="97"/>
                  </a:lnTo>
                  <a:lnTo>
                    <a:pt x="216" y="93"/>
                  </a:lnTo>
                  <a:lnTo>
                    <a:pt x="234" y="88"/>
                  </a:lnTo>
                  <a:lnTo>
                    <a:pt x="252" y="85"/>
                  </a:lnTo>
                  <a:lnTo>
                    <a:pt x="269" y="81"/>
                  </a:lnTo>
                  <a:lnTo>
                    <a:pt x="287" y="76"/>
                  </a:lnTo>
                  <a:lnTo>
                    <a:pt x="307" y="73"/>
                  </a:lnTo>
                  <a:lnTo>
                    <a:pt x="286" y="93"/>
                  </a:lnTo>
                  <a:lnTo>
                    <a:pt x="265" y="114"/>
                  </a:lnTo>
                  <a:lnTo>
                    <a:pt x="247" y="135"/>
                  </a:lnTo>
                  <a:lnTo>
                    <a:pt x="229" y="155"/>
                  </a:lnTo>
                  <a:lnTo>
                    <a:pt x="211" y="176"/>
                  </a:lnTo>
                  <a:lnTo>
                    <a:pt x="196" y="199"/>
                  </a:lnTo>
                  <a:lnTo>
                    <a:pt x="182" y="221"/>
                  </a:lnTo>
                  <a:lnTo>
                    <a:pt x="168" y="243"/>
                  </a:lnTo>
                  <a:lnTo>
                    <a:pt x="159" y="240"/>
                  </a:lnTo>
                  <a:lnTo>
                    <a:pt x="150" y="237"/>
                  </a:lnTo>
                  <a:lnTo>
                    <a:pt x="141" y="236"/>
                  </a:lnTo>
                  <a:lnTo>
                    <a:pt x="132" y="233"/>
                  </a:lnTo>
                  <a:lnTo>
                    <a:pt x="123" y="231"/>
                  </a:lnTo>
                  <a:lnTo>
                    <a:pt x="116" y="228"/>
                  </a:lnTo>
                  <a:lnTo>
                    <a:pt x="107" y="227"/>
                  </a:lnTo>
                  <a:lnTo>
                    <a:pt x="100" y="226"/>
                  </a:lnTo>
                  <a:lnTo>
                    <a:pt x="95" y="236"/>
                  </a:lnTo>
                  <a:lnTo>
                    <a:pt x="91" y="246"/>
                  </a:lnTo>
                  <a:lnTo>
                    <a:pt x="85" y="258"/>
                  </a:lnTo>
                  <a:lnTo>
                    <a:pt x="80" y="269"/>
                  </a:lnTo>
                  <a:lnTo>
                    <a:pt x="149" y="287"/>
                  </a:lnTo>
                  <a:lnTo>
                    <a:pt x="140" y="297"/>
                  </a:lnTo>
                  <a:lnTo>
                    <a:pt x="132" y="309"/>
                  </a:lnTo>
                  <a:lnTo>
                    <a:pt x="125" y="321"/>
                  </a:lnTo>
                  <a:lnTo>
                    <a:pt x="118" y="334"/>
                  </a:lnTo>
                  <a:lnTo>
                    <a:pt x="110" y="349"/>
                  </a:lnTo>
                  <a:lnTo>
                    <a:pt x="104" y="364"/>
                  </a:lnTo>
                  <a:lnTo>
                    <a:pt x="98" y="381"/>
                  </a:lnTo>
                  <a:lnTo>
                    <a:pt x="92" y="397"/>
                  </a:lnTo>
                  <a:lnTo>
                    <a:pt x="82" y="431"/>
                  </a:lnTo>
                  <a:lnTo>
                    <a:pt x="73" y="466"/>
                  </a:lnTo>
                  <a:lnTo>
                    <a:pt x="68" y="498"/>
                  </a:lnTo>
                  <a:lnTo>
                    <a:pt x="67" y="530"/>
                  </a:lnTo>
                  <a:lnTo>
                    <a:pt x="4" y="531"/>
                  </a:lnTo>
                  <a:lnTo>
                    <a:pt x="3" y="542"/>
                  </a:lnTo>
                  <a:lnTo>
                    <a:pt x="3" y="554"/>
                  </a:lnTo>
                  <a:lnTo>
                    <a:pt x="1" y="564"/>
                  </a:lnTo>
                  <a:lnTo>
                    <a:pt x="0" y="576"/>
                  </a:lnTo>
                  <a:lnTo>
                    <a:pt x="68" y="575"/>
                  </a:lnTo>
                  <a:lnTo>
                    <a:pt x="70" y="598"/>
                  </a:lnTo>
                  <a:lnTo>
                    <a:pt x="74" y="624"/>
                  </a:lnTo>
                  <a:lnTo>
                    <a:pt x="82" y="651"/>
                  </a:lnTo>
                  <a:lnTo>
                    <a:pt x="92" y="680"/>
                  </a:lnTo>
                  <a:lnTo>
                    <a:pt x="106" y="710"/>
                  </a:lnTo>
                  <a:lnTo>
                    <a:pt x="120" y="743"/>
                  </a:lnTo>
                  <a:lnTo>
                    <a:pt x="138" y="779"/>
                  </a:lnTo>
                  <a:lnTo>
                    <a:pt x="159" y="815"/>
                  </a:lnTo>
                  <a:lnTo>
                    <a:pt x="89" y="838"/>
                  </a:lnTo>
                  <a:lnTo>
                    <a:pt x="79" y="841"/>
                  </a:lnTo>
                  <a:lnTo>
                    <a:pt x="67" y="846"/>
                  </a:lnTo>
                  <a:lnTo>
                    <a:pt x="56" y="849"/>
                  </a:lnTo>
                  <a:lnTo>
                    <a:pt x="46" y="853"/>
                  </a:lnTo>
                  <a:lnTo>
                    <a:pt x="51" y="864"/>
                  </a:lnTo>
                  <a:lnTo>
                    <a:pt x="56" y="876"/>
                  </a:lnTo>
                  <a:lnTo>
                    <a:pt x="61" y="886"/>
                  </a:lnTo>
                  <a:lnTo>
                    <a:pt x="67" y="897"/>
                  </a:lnTo>
                  <a:lnTo>
                    <a:pt x="82" y="891"/>
                  </a:lnTo>
                  <a:lnTo>
                    <a:pt x="98" y="885"/>
                  </a:lnTo>
                  <a:lnTo>
                    <a:pt x="113" y="879"/>
                  </a:lnTo>
                  <a:lnTo>
                    <a:pt x="128" y="874"/>
                  </a:lnTo>
                  <a:lnTo>
                    <a:pt x="143" y="868"/>
                  </a:lnTo>
                  <a:lnTo>
                    <a:pt x="158" y="864"/>
                  </a:lnTo>
                  <a:lnTo>
                    <a:pt x="173" y="859"/>
                  </a:lnTo>
                  <a:lnTo>
                    <a:pt x="186" y="855"/>
                  </a:lnTo>
                  <a:lnTo>
                    <a:pt x="210" y="883"/>
                  </a:lnTo>
                  <a:lnTo>
                    <a:pt x="232" y="910"/>
                  </a:lnTo>
                  <a:lnTo>
                    <a:pt x="253" y="934"/>
                  </a:lnTo>
                  <a:lnTo>
                    <a:pt x="272" y="955"/>
                  </a:lnTo>
                  <a:lnTo>
                    <a:pt x="290" y="974"/>
                  </a:lnTo>
                  <a:lnTo>
                    <a:pt x="308" y="992"/>
                  </a:lnTo>
                  <a:lnTo>
                    <a:pt x="323" y="1007"/>
                  </a:lnTo>
                  <a:lnTo>
                    <a:pt x="338" y="1019"/>
                  </a:lnTo>
                  <a:lnTo>
                    <a:pt x="323" y="1016"/>
                  </a:lnTo>
                  <a:lnTo>
                    <a:pt x="308" y="1014"/>
                  </a:lnTo>
                  <a:lnTo>
                    <a:pt x="295" y="1011"/>
                  </a:lnTo>
                  <a:lnTo>
                    <a:pt x="280" y="1009"/>
                  </a:lnTo>
                  <a:lnTo>
                    <a:pt x="265" y="1004"/>
                  </a:lnTo>
                  <a:lnTo>
                    <a:pt x="250" y="1001"/>
                  </a:lnTo>
                  <a:lnTo>
                    <a:pt x="235" y="998"/>
                  </a:lnTo>
                  <a:lnTo>
                    <a:pt x="220" y="994"/>
                  </a:lnTo>
                  <a:lnTo>
                    <a:pt x="205" y="989"/>
                  </a:lnTo>
                  <a:lnTo>
                    <a:pt x="190" y="985"/>
                  </a:lnTo>
                  <a:lnTo>
                    <a:pt x="176" y="980"/>
                  </a:lnTo>
                  <a:lnTo>
                    <a:pt x="159" y="976"/>
                  </a:lnTo>
                  <a:lnTo>
                    <a:pt x="144" y="970"/>
                  </a:lnTo>
                  <a:lnTo>
                    <a:pt x="129" y="965"/>
                  </a:lnTo>
                  <a:lnTo>
                    <a:pt x="115" y="959"/>
                  </a:lnTo>
                  <a:lnTo>
                    <a:pt x="100" y="953"/>
                  </a:lnTo>
                  <a:lnTo>
                    <a:pt x="106" y="962"/>
                  </a:lnTo>
                  <a:lnTo>
                    <a:pt x="112" y="973"/>
                  </a:lnTo>
                  <a:lnTo>
                    <a:pt x="118" y="982"/>
                  </a:lnTo>
                  <a:lnTo>
                    <a:pt x="125" y="991"/>
                  </a:lnTo>
                  <a:lnTo>
                    <a:pt x="132" y="1001"/>
                  </a:lnTo>
                  <a:lnTo>
                    <a:pt x="140" y="1010"/>
                  </a:lnTo>
                  <a:lnTo>
                    <a:pt x="147" y="1020"/>
                  </a:lnTo>
                  <a:lnTo>
                    <a:pt x="155" y="1029"/>
                  </a:lnTo>
                  <a:lnTo>
                    <a:pt x="171" y="1034"/>
                  </a:lnTo>
                  <a:lnTo>
                    <a:pt x="187" y="1038"/>
                  </a:lnTo>
                  <a:lnTo>
                    <a:pt x="202" y="1041"/>
                  </a:lnTo>
                  <a:lnTo>
                    <a:pt x="219" y="1046"/>
                  </a:lnTo>
                  <a:lnTo>
                    <a:pt x="237" y="1049"/>
                  </a:lnTo>
                  <a:lnTo>
                    <a:pt x="253" y="1053"/>
                  </a:lnTo>
                  <a:lnTo>
                    <a:pt x="269" y="1056"/>
                  </a:lnTo>
                  <a:lnTo>
                    <a:pt x="286" y="1059"/>
                  </a:lnTo>
                  <a:lnTo>
                    <a:pt x="304" y="1062"/>
                  </a:lnTo>
                  <a:lnTo>
                    <a:pt x="320" y="1065"/>
                  </a:lnTo>
                  <a:lnTo>
                    <a:pt x="338" y="1067"/>
                  </a:lnTo>
                  <a:lnTo>
                    <a:pt x="356" y="1070"/>
                  </a:lnTo>
                  <a:lnTo>
                    <a:pt x="372" y="1071"/>
                  </a:lnTo>
                  <a:lnTo>
                    <a:pt x="390" y="1073"/>
                  </a:lnTo>
                  <a:lnTo>
                    <a:pt x="408" y="1074"/>
                  </a:lnTo>
                  <a:lnTo>
                    <a:pt x="426" y="1076"/>
                  </a:lnTo>
                  <a:lnTo>
                    <a:pt x="421" y="1059"/>
                  </a:lnTo>
                  <a:lnTo>
                    <a:pt x="418" y="1043"/>
                  </a:lnTo>
                  <a:lnTo>
                    <a:pt x="414" y="1026"/>
                  </a:lnTo>
                  <a:lnTo>
                    <a:pt x="411" y="1009"/>
                  </a:lnTo>
                  <a:lnTo>
                    <a:pt x="388" y="989"/>
                  </a:lnTo>
                  <a:lnTo>
                    <a:pt x="368" y="970"/>
                  </a:lnTo>
                  <a:lnTo>
                    <a:pt x="347" y="949"/>
                  </a:lnTo>
                  <a:lnTo>
                    <a:pt x="327" y="926"/>
                  </a:lnTo>
                  <a:lnTo>
                    <a:pt x="308" y="906"/>
                  </a:lnTo>
                  <a:lnTo>
                    <a:pt x="289" y="882"/>
                  </a:lnTo>
                  <a:lnTo>
                    <a:pt x="271" y="859"/>
                  </a:lnTo>
                  <a:lnTo>
                    <a:pt x="254" y="8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0" name="Freeform 20"/>
            <p:cNvSpPr>
              <a:spLocks/>
            </p:cNvSpPr>
            <p:nvPr/>
          </p:nvSpPr>
          <p:spPr bwMode="auto">
            <a:xfrm>
              <a:off x="4864" y="400"/>
              <a:ext cx="87" cy="362"/>
            </a:xfrm>
            <a:custGeom>
              <a:avLst/>
              <a:gdLst>
                <a:gd name="T0" fmla="*/ 0 w 262"/>
                <a:gd name="T1" fmla="*/ 0 h 1085"/>
                <a:gd name="T2" fmla="*/ 0 w 262"/>
                <a:gd name="T3" fmla="*/ 0 h 1085"/>
                <a:gd name="T4" fmla="*/ 0 w 262"/>
                <a:gd name="T5" fmla="*/ 0 h 1085"/>
                <a:gd name="T6" fmla="*/ 0 w 262"/>
                <a:gd name="T7" fmla="*/ 0 h 1085"/>
                <a:gd name="T8" fmla="*/ 0 w 262"/>
                <a:gd name="T9" fmla="*/ 0 h 1085"/>
                <a:gd name="T10" fmla="*/ 0 w 262"/>
                <a:gd name="T11" fmla="*/ 0 h 1085"/>
                <a:gd name="T12" fmla="*/ 0 w 262"/>
                <a:gd name="T13" fmla="*/ 0 h 1085"/>
                <a:gd name="T14" fmla="*/ 0 w 262"/>
                <a:gd name="T15" fmla="*/ 0 h 1085"/>
                <a:gd name="T16" fmla="*/ 0 w 262"/>
                <a:gd name="T17" fmla="*/ 0 h 1085"/>
                <a:gd name="T18" fmla="*/ 0 w 262"/>
                <a:gd name="T19" fmla="*/ 0 h 1085"/>
                <a:gd name="T20" fmla="*/ 0 w 262"/>
                <a:gd name="T21" fmla="*/ 0 h 1085"/>
                <a:gd name="T22" fmla="*/ 0 w 262"/>
                <a:gd name="T23" fmla="*/ 0 h 1085"/>
                <a:gd name="T24" fmla="*/ 0 w 262"/>
                <a:gd name="T25" fmla="*/ 0 h 1085"/>
                <a:gd name="T26" fmla="*/ 0 w 262"/>
                <a:gd name="T27" fmla="*/ 0 h 1085"/>
                <a:gd name="T28" fmla="*/ 0 w 262"/>
                <a:gd name="T29" fmla="*/ 0 h 1085"/>
                <a:gd name="T30" fmla="*/ 0 w 262"/>
                <a:gd name="T31" fmla="*/ 0 h 1085"/>
                <a:gd name="T32" fmla="*/ 0 w 262"/>
                <a:gd name="T33" fmla="*/ 0 h 1085"/>
                <a:gd name="T34" fmla="*/ 0 w 262"/>
                <a:gd name="T35" fmla="*/ 0 h 1085"/>
                <a:gd name="T36" fmla="*/ 0 w 262"/>
                <a:gd name="T37" fmla="*/ 0 h 1085"/>
                <a:gd name="T38" fmla="*/ 0 w 262"/>
                <a:gd name="T39" fmla="*/ 0 h 1085"/>
                <a:gd name="T40" fmla="*/ 0 w 262"/>
                <a:gd name="T41" fmla="*/ 0 h 1085"/>
                <a:gd name="T42" fmla="*/ 0 w 262"/>
                <a:gd name="T43" fmla="*/ 0 h 1085"/>
                <a:gd name="T44" fmla="*/ 0 w 262"/>
                <a:gd name="T45" fmla="*/ 0 h 1085"/>
                <a:gd name="T46" fmla="*/ 0 w 262"/>
                <a:gd name="T47" fmla="*/ 0 h 1085"/>
                <a:gd name="T48" fmla="*/ 0 w 262"/>
                <a:gd name="T49" fmla="*/ 0 h 1085"/>
                <a:gd name="T50" fmla="*/ 0 w 262"/>
                <a:gd name="T51" fmla="*/ 0 h 1085"/>
                <a:gd name="T52" fmla="*/ 0 w 262"/>
                <a:gd name="T53" fmla="*/ 0 h 1085"/>
                <a:gd name="T54" fmla="*/ 0 w 262"/>
                <a:gd name="T55" fmla="*/ 0 h 1085"/>
                <a:gd name="T56" fmla="*/ 0 w 262"/>
                <a:gd name="T57" fmla="*/ 0 h 1085"/>
                <a:gd name="T58" fmla="*/ 0 w 262"/>
                <a:gd name="T59" fmla="*/ 0 h 1085"/>
                <a:gd name="T60" fmla="*/ 0 w 262"/>
                <a:gd name="T61" fmla="*/ 0 h 1085"/>
                <a:gd name="T62" fmla="*/ 0 w 262"/>
                <a:gd name="T63" fmla="*/ 0 h 1085"/>
                <a:gd name="T64" fmla="*/ 0 w 262"/>
                <a:gd name="T65" fmla="*/ 0 h 1085"/>
                <a:gd name="T66" fmla="*/ 0 w 262"/>
                <a:gd name="T67" fmla="*/ 0 h 1085"/>
                <a:gd name="T68" fmla="*/ 0 w 262"/>
                <a:gd name="T69" fmla="*/ 0 h 1085"/>
                <a:gd name="T70" fmla="*/ 0 w 262"/>
                <a:gd name="T71" fmla="*/ 0 h 1085"/>
                <a:gd name="T72" fmla="*/ 0 w 262"/>
                <a:gd name="T73" fmla="*/ 0 h 1085"/>
                <a:gd name="T74" fmla="*/ 0 w 262"/>
                <a:gd name="T75" fmla="*/ 0 h 1085"/>
                <a:gd name="T76" fmla="*/ 0 w 262"/>
                <a:gd name="T77" fmla="*/ 0 h 1085"/>
                <a:gd name="T78" fmla="*/ 0 w 262"/>
                <a:gd name="T79" fmla="*/ 0 h 1085"/>
                <a:gd name="T80" fmla="*/ 0 w 262"/>
                <a:gd name="T81" fmla="*/ 0 h 1085"/>
                <a:gd name="T82" fmla="*/ 0 w 262"/>
                <a:gd name="T83" fmla="*/ 0 h 1085"/>
                <a:gd name="T84" fmla="*/ 0 w 262"/>
                <a:gd name="T85" fmla="*/ 0 h 1085"/>
                <a:gd name="T86" fmla="*/ 0 w 262"/>
                <a:gd name="T87" fmla="*/ 0 h 1085"/>
                <a:gd name="T88" fmla="*/ 0 w 262"/>
                <a:gd name="T89" fmla="*/ 0 h 1085"/>
                <a:gd name="T90" fmla="*/ 0 w 262"/>
                <a:gd name="T91" fmla="*/ 0 h 1085"/>
                <a:gd name="T92" fmla="*/ 0 w 262"/>
                <a:gd name="T93" fmla="*/ 0 h 1085"/>
                <a:gd name="T94" fmla="*/ 0 w 262"/>
                <a:gd name="T95" fmla="*/ 0 h 1085"/>
                <a:gd name="T96" fmla="*/ 0 w 262"/>
                <a:gd name="T97" fmla="*/ 0 h 1085"/>
                <a:gd name="T98" fmla="*/ 0 w 262"/>
                <a:gd name="T99" fmla="*/ 0 h 1085"/>
                <a:gd name="T100" fmla="*/ 0 w 262"/>
                <a:gd name="T101" fmla="*/ 0 h 1085"/>
                <a:gd name="T102" fmla="*/ 0 w 262"/>
                <a:gd name="T103" fmla="*/ 0 h 1085"/>
                <a:gd name="T104" fmla="*/ 0 w 262"/>
                <a:gd name="T105" fmla="*/ 0 h 1085"/>
                <a:gd name="T106" fmla="*/ 0 w 262"/>
                <a:gd name="T107" fmla="*/ 0 h 1085"/>
                <a:gd name="T108" fmla="*/ 0 w 262"/>
                <a:gd name="T109" fmla="*/ 0 h 1085"/>
                <a:gd name="T110" fmla="*/ 0 w 262"/>
                <a:gd name="T111" fmla="*/ 0 h 1085"/>
                <a:gd name="T112" fmla="*/ 0 w 262"/>
                <a:gd name="T113" fmla="*/ 0 h 1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2"/>
                <a:gd name="T172" fmla="*/ 0 h 1085"/>
                <a:gd name="T173" fmla="*/ 262 w 262"/>
                <a:gd name="T174" fmla="*/ 1085 h 1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2" h="1085">
                  <a:moveTo>
                    <a:pt x="199" y="1035"/>
                  </a:moveTo>
                  <a:lnTo>
                    <a:pt x="194" y="795"/>
                  </a:lnTo>
                  <a:lnTo>
                    <a:pt x="201" y="795"/>
                  </a:lnTo>
                  <a:lnTo>
                    <a:pt x="210" y="797"/>
                  </a:lnTo>
                  <a:lnTo>
                    <a:pt x="217" y="797"/>
                  </a:lnTo>
                  <a:lnTo>
                    <a:pt x="226" y="797"/>
                  </a:lnTo>
                  <a:lnTo>
                    <a:pt x="234" y="797"/>
                  </a:lnTo>
                  <a:lnTo>
                    <a:pt x="241" y="797"/>
                  </a:lnTo>
                  <a:lnTo>
                    <a:pt x="250" y="798"/>
                  </a:lnTo>
                  <a:lnTo>
                    <a:pt x="258" y="798"/>
                  </a:lnTo>
                  <a:lnTo>
                    <a:pt x="258" y="786"/>
                  </a:lnTo>
                  <a:lnTo>
                    <a:pt x="259" y="773"/>
                  </a:lnTo>
                  <a:lnTo>
                    <a:pt x="259" y="761"/>
                  </a:lnTo>
                  <a:lnTo>
                    <a:pt x="259" y="749"/>
                  </a:lnTo>
                  <a:lnTo>
                    <a:pt x="252" y="749"/>
                  </a:lnTo>
                  <a:lnTo>
                    <a:pt x="243" y="749"/>
                  </a:lnTo>
                  <a:lnTo>
                    <a:pt x="235" y="749"/>
                  </a:lnTo>
                  <a:lnTo>
                    <a:pt x="226" y="749"/>
                  </a:lnTo>
                  <a:lnTo>
                    <a:pt x="217" y="749"/>
                  </a:lnTo>
                  <a:lnTo>
                    <a:pt x="208" y="749"/>
                  </a:lnTo>
                  <a:lnTo>
                    <a:pt x="201" y="749"/>
                  </a:lnTo>
                  <a:lnTo>
                    <a:pt x="192" y="749"/>
                  </a:lnTo>
                  <a:lnTo>
                    <a:pt x="186" y="566"/>
                  </a:lnTo>
                  <a:lnTo>
                    <a:pt x="262" y="564"/>
                  </a:lnTo>
                  <a:lnTo>
                    <a:pt x="262" y="552"/>
                  </a:lnTo>
                  <a:lnTo>
                    <a:pt x="262" y="542"/>
                  </a:lnTo>
                  <a:lnTo>
                    <a:pt x="262" y="530"/>
                  </a:lnTo>
                  <a:lnTo>
                    <a:pt x="262" y="519"/>
                  </a:lnTo>
                  <a:lnTo>
                    <a:pt x="185" y="521"/>
                  </a:lnTo>
                  <a:lnTo>
                    <a:pt x="180" y="339"/>
                  </a:lnTo>
                  <a:lnTo>
                    <a:pt x="189" y="339"/>
                  </a:lnTo>
                  <a:lnTo>
                    <a:pt x="199" y="339"/>
                  </a:lnTo>
                  <a:lnTo>
                    <a:pt x="210" y="337"/>
                  </a:lnTo>
                  <a:lnTo>
                    <a:pt x="219" y="337"/>
                  </a:lnTo>
                  <a:lnTo>
                    <a:pt x="229" y="336"/>
                  </a:lnTo>
                  <a:lnTo>
                    <a:pt x="240" y="334"/>
                  </a:lnTo>
                  <a:lnTo>
                    <a:pt x="250" y="333"/>
                  </a:lnTo>
                  <a:lnTo>
                    <a:pt x="261" y="331"/>
                  </a:lnTo>
                  <a:lnTo>
                    <a:pt x="261" y="320"/>
                  </a:lnTo>
                  <a:lnTo>
                    <a:pt x="261" y="306"/>
                  </a:lnTo>
                  <a:lnTo>
                    <a:pt x="261" y="294"/>
                  </a:lnTo>
                  <a:lnTo>
                    <a:pt x="259" y="282"/>
                  </a:lnTo>
                  <a:lnTo>
                    <a:pt x="250" y="284"/>
                  </a:lnTo>
                  <a:lnTo>
                    <a:pt x="241" y="284"/>
                  </a:lnTo>
                  <a:lnTo>
                    <a:pt x="231" y="285"/>
                  </a:lnTo>
                  <a:lnTo>
                    <a:pt x="222" y="285"/>
                  </a:lnTo>
                  <a:lnTo>
                    <a:pt x="211" y="287"/>
                  </a:lnTo>
                  <a:lnTo>
                    <a:pt x="201" y="288"/>
                  </a:lnTo>
                  <a:lnTo>
                    <a:pt x="189" y="288"/>
                  </a:lnTo>
                  <a:lnTo>
                    <a:pt x="179" y="290"/>
                  </a:lnTo>
                  <a:lnTo>
                    <a:pt x="171" y="56"/>
                  </a:lnTo>
                  <a:lnTo>
                    <a:pt x="183" y="56"/>
                  </a:lnTo>
                  <a:lnTo>
                    <a:pt x="194" y="56"/>
                  </a:lnTo>
                  <a:lnTo>
                    <a:pt x="204" y="56"/>
                  </a:lnTo>
                  <a:lnTo>
                    <a:pt x="214" y="56"/>
                  </a:lnTo>
                  <a:lnTo>
                    <a:pt x="223" y="56"/>
                  </a:lnTo>
                  <a:lnTo>
                    <a:pt x="231" y="56"/>
                  </a:lnTo>
                  <a:lnTo>
                    <a:pt x="238" y="57"/>
                  </a:lnTo>
                  <a:lnTo>
                    <a:pt x="246" y="57"/>
                  </a:lnTo>
                  <a:lnTo>
                    <a:pt x="244" y="42"/>
                  </a:lnTo>
                  <a:lnTo>
                    <a:pt x="241" y="27"/>
                  </a:lnTo>
                  <a:lnTo>
                    <a:pt x="240" y="14"/>
                  </a:lnTo>
                  <a:lnTo>
                    <a:pt x="237" y="2"/>
                  </a:lnTo>
                  <a:lnTo>
                    <a:pt x="225" y="2"/>
                  </a:lnTo>
                  <a:lnTo>
                    <a:pt x="213" y="0"/>
                  </a:lnTo>
                  <a:lnTo>
                    <a:pt x="201" y="0"/>
                  </a:lnTo>
                  <a:lnTo>
                    <a:pt x="189" y="0"/>
                  </a:lnTo>
                  <a:lnTo>
                    <a:pt x="177" y="0"/>
                  </a:lnTo>
                  <a:lnTo>
                    <a:pt x="164" y="0"/>
                  </a:lnTo>
                  <a:lnTo>
                    <a:pt x="152" y="2"/>
                  </a:lnTo>
                  <a:lnTo>
                    <a:pt x="140" y="2"/>
                  </a:lnTo>
                  <a:lnTo>
                    <a:pt x="129" y="2"/>
                  </a:lnTo>
                  <a:lnTo>
                    <a:pt x="119" y="2"/>
                  </a:lnTo>
                  <a:lnTo>
                    <a:pt x="107" y="2"/>
                  </a:lnTo>
                  <a:lnTo>
                    <a:pt x="97" y="3"/>
                  </a:lnTo>
                  <a:lnTo>
                    <a:pt x="86" y="3"/>
                  </a:lnTo>
                  <a:lnTo>
                    <a:pt x="74" y="5"/>
                  </a:lnTo>
                  <a:lnTo>
                    <a:pt x="64" y="5"/>
                  </a:lnTo>
                  <a:lnTo>
                    <a:pt x="54" y="6"/>
                  </a:lnTo>
                  <a:lnTo>
                    <a:pt x="52" y="18"/>
                  </a:lnTo>
                  <a:lnTo>
                    <a:pt x="51" y="32"/>
                  </a:lnTo>
                  <a:lnTo>
                    <a:pt x="49" y="45"/>
                  </a:lnTo>
                  <a:lnTo>
                    <a:pt x="48" y="60"/>
                  </a:lnTo>
                  <a:lnTo>
                    <a:pt x="52" y="60"/>
                  </a:lnTo>
                  <a:lnTo>
                    <a:pt x="58" y="59"/>
                  </a:lnTo>
                  <a:lnTo>
                    <a:pt x="64" y="59"/>
                  </a:lnTo>
                  <a:lnTo>
                    <a:pt x="70" y="59"/>
                  </a:lnTo>
                  <a:lnTo>
                    <a:pt x="76" y="59"/>
                  </a:lnTo>
                  <a:lnTo>
                    <a:pt x="82" y="59"/>
                  </a:lnTo>
                  <a:lnTo>
                    <a:pt x="88" y="57"/>
                  </a:lnTo>
                  <a:lnTo>
                    <a:pt x="95" y="57"/>
                  </a:lnTo>
                  <a:lnTo>
                    <a:pt x="103" y="291"/>
                  </a:lnTo>
                  <a:lnTo>
                    <a:pt x="92" y="291"/>
                  </a:lnTo>
                  <a:lnTo>
                    <a:pt x="83" y="291"/>
                  </a:lnTo>
                  <a:lnTo>
                    <a:pt x="73" y="291"/>
                  </a:lnTo>
                  <a:lnTo>
                    <a:pt x="62" y="291"/>
                  </a:lnTo>
                  <a:lnTo>
                    <a:pt x="54" y="291"/>
                  </a:lnTo>
                  <a:lnTo>
                    <a:pt x="43" y="291"/>
                  </a:lnTo>
                  <a:lnTo>
                    <a:pt x="33" y="290"/>
                  </a:lnTo>
                  <a:lnTo>
                    <a:pt x="22" y="290"/>
                  </a:lnTo>
                  <a:lnTo>
                    <a:pt x="21" y="302"/>
                  </a:lnTo>
                  <a:lnTo>
                    <a:pt x="21" y="314"/>
                  </a:lnTo>
                  <a:lnTo>
                    <a:pt x="19" y="327"/>
                  </a:lnTo>
                  <a:lnTo>
                    <a:pt x="18" y="339"/>
                  </a:lnTo>
                  <a:lnTo>
                    <a:pt x="30" y="339"/>
                  </a:lnTo>
                  <a:lnTo>
                    <a:pt x="40" y="340"/>
                  </a:lnTo>
                  <a:lnTo>
                    <a:pt x="52" y="340"/>
                  </a:lnTo>
                  <a:lnTo>
                    <a:pt x="62" y="340"/>
                  </a:lnTo>
                  <a:lnTo>
                    <a:pt x="73" y="342"/>
                  </a:lnTo>
                  <a:lnTo>
                    <a:pt x="83" y="342"/>
                  </a:lnTo>
                  <a:lnTo>
                    <a:pt x="94" y="342"/>
                  </a:lnTo>
                  <a:lnTo>
                    <a:pt x="104" y="342"/>
                  </a:lnTo>
                  <a:lnTo>
                    <a:pt x="109" y="524"/>
                  </a:lnTo>
                  <a:lnTo>
                    <a:pt x="4" y="527"/>
                  </a:lnTo>
                  <a:lnTo>
                    <a:pt x="4" y="537"/>
                  </a:lnTo>
                  <a:lnTo>
                    <a:pt x="4" y="549"/>
                  </a:lnTo>
                  <a:lnTo>
                    <a:pt x="3" y="560"/>
                  </a:lnTo>
                  <a:lnTo>
                    <a:pt x="3" y="572"/>
                  </a:lnTo>
                  <a:lnTo>
                    <a:pt x="110" y="569"/>
                  </a:lnTo>
                  <a:lnTo>
                    <a:pt x="115" y="752"/>
                  </a:lnTo>
                  <a:lnTo>
                    <a:pt x="103" y="752"/>
                  </a:lnTo>
                  <a:lnTo>
                    <a:pt x="89" y="754"/>
                  </a:lnTo>
                  <a:lnTo>
                    <a:pt x="76" y="754"/>
                  </a:lnTo>
                  <a:lnTo>
                    <a:pt x="61" y="755"/>
                  </a:lnTo>
                  <a:lnTo>
                    <a:pt x="46" y="756"/>
                  </a:lnTo>
                  <a:lnTo>
                    <a:pt x="31" y="759"/>
                  </a:lnTo>
                  <a:lnTo>
                    <a:pt x="16" y="761"/>
                  </a:lnTo>
                  <a:lnTo>
                    <a:pt x="0" y="764"/>
                  </a:lnTo>
                  <a:lnTo>
                    <a:pt x="0" y="776"/>
                  </a:lnTo>
                  <a:lnTo>
                    <a:pt x="0" y="788"/>
                  </a:lnTo>
                  <a:lnTo>
                    <a:pt x="0" y="800"/>
                  </a:lnTo>
                  <a:lnTo>
                    <a:pt x="1" y="812"/>
                  </a:lnTo>
                  <a:lnTo>
                    <a:pt x="13" y="809"/>
                  </a:lnTo>
                  <a:lnTo>
                    <a:pt x="27" y="807"/>
                  </a:lnTo>
                  <a:lnTo>
                    <a:pt x="40" y="804"/>
                  </a:lnTo>
                  <a:lnTo>
                    <a:pt x="55" y="803"/>
                  </a:lnTo>
                  <a:lnTo>
                    <a:pt x="70" y="800"/>
                  </a:lnTo>
                  <a:lnTo>
                    <a:pt x="85" y="798"/>
                  </a:lnTo>
                  <a:lnTo>
                    <a:pt x="100" y="795"/>
                  </a:lnTo>
                  <a:lnTo>
                    <a:pt x="116" y="794"/>
                  </a:lnTo>
                  <a:lnTo>
                    <a:pt x="124" y="1037"/>
                  </a:lnTo>
                  <a:lnTo>
                    <a:pt x="45" y="1035"/>
                  </a:lnTo>
                  <a:lnTo>
                    <a:pt x="39" y="1031"/>
                  </a:lnTo>
                  <a:lnTo>
                    <a:pt x="31" y="1025"/>
                  </a:lnTo>
                  <a:lnTo>
                    <a:pt x="25" y="1020"/>
                  </a:lnTo>
                  <a:lnTo>
                    <a:pt x="18" y="1015"/>
                  </a:lnTo>
                  <a:lnTo>
                    <a:pt x="21" y="1032"/>
                  </a:lnTo>
                  <a:lnTo>
                    <a:pt x="25" y="1049"/>
                  </a:lnTo>
                  <a:lnTo>
                    <a:pt x="28" y="1065"/>
                  </a:lnTo>
                  <a:lnTo>
                    <a:pt x="33" y="1082"/>
                  </a:lnTo>
                  <a:lnTo>
                    <a:pt x="49" y="1083"/>
                  </a:lnTo>
                  <a:lnTo>
                    <a:pt x="65" y="1083"/>
                  </a:lnTo>
                  <a:lnTo>
                    <a:pt x="82" y="1085"/>
                  </a:lnTo>
                  <a:lnTo>
                    <a:pt x="98" y="1085"/>
                  </a:lnTo>
                  <a:lnTo>
                    <a:pt x="116" y="1085"/>
                  </a:lnTo>
                  <a:lnTo>
                    <a:pt x="132" y="1085"/>
                  </a:lnTo>
                  <a:lnTo>
                    <a:pt x="149" y="1085"/>
                  </a:lnTo>
                  <a:lnTo>
                    <a:pt x="167" y="1085"/>
                  </a:lnTo>
                  <a:lnTo>
                    <a:pt x="177" y="1085"/>
                  </a:lnTo>
                  <a:lnTo>
                    <a:pt x="188" y="1083"/>
                  </a:lnTo>
                  <a:lnTo>
                    <a:pt x="198" y="1083"/>
                  </a:lnTo>
                  <a:lnTo>
                    <a:pt x="208" y="1082"/>
                  </a:lnTo>
                  <a:lnTo>
                    <a:pt x="217" y="1082"/>
                  </a:lnTo>
                  <a:lnTo>
                    <a:pt x="228" y="1082"/>
                  </a:lnTo>
                  <a:lnTo>
                    <a:pt x="238" y="1080"/>
                  </a:lnTo>
                  <a:lnTo>
                    <a:pt x="249" y="1080"/>
                  </a:lnTo>
                  <a:lnTo>
                    <a:pt x="249" y="1068"/>
                  </a:lnTo>
                  <a:lnTo>
                    <a:pt x="249" y="1055"/>
                  </a:lnTo>
                  <a:lnTo>
                    <a:pt x="249" y="1043"/>
                  </a:lnTo>
                  <a:lnTo>
                    <a:pt x="249" y="1031"/>
                  </a:lnTo>
                  <a:lnTo>
                    <a:pt x="199" y="10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1" name="Freeform 21"/>
            <p:cNvSpPr>
              <a:spLocks/>
            </p:cNvSpPr>
            <p:nvPr/>
          </p:nvSpPr>
          <p:spPr bwMode="auto">
            <a:xfrm>
              <a:off x="4864" y="753"/>
              <a:ext cx="572" cy="501"/>
            </a:xfrm>
            <a:custGeom>
              <a:avLst/>
              <a:gdLst>
                <a:gd name="T0" fmla="*/ 0 w 1718"/>
                <a:gd name="T1" fmla="*/ 0 h 1502"/>
                <a:gd name="T2" fmla="*/ 0 w 1718"/>
                <a:gd name="T3" fmla="*/ 0 h 1502"/>
                <a:gd name="T4" fmla="*/ 0 w 1718"/>
                <a:gd name="T5" fmla="*/ 0 h 1502"/>
                <a:gd name="T6" fmla="*/ 0 w 1718"/>
                <a:gd name="T7" fmla="*/ 0 h 1502"/>
                <a:gd name="T8" fmla="*/ 0 w 1718"/>
                <a:gd name="T9" fmla="*/ 0 h 1502"/>
                <a:gd name="T10" fmla="*/ 0 w 1718"/>
                <a:gd name="T11" fmla="*/ 0 h 1502"/>
                <a:gd name="T12" fmla="*/ 0 w 1718"/>
                <a:gd name="T13" fmla="*/ 0 h 1502"/>
                <a:gd name="T14" fmla="*/ 0 60000 65536"/>
                <a:gd name="T15" fmla="*/ 0 60000 65536"/>
                <a:gd name="T16" fmla="*/ 0 60000 65536"/>
                <a:gd name="T17" fmla="*/ 0 60000 65536"/>
                <a:gd name="T18" fmla="*/ 0 60000 65536"/>
                <a:gd name="T19" fmla="*/ 0 60000 65536"/>
                <a:gd name="T20" fmla="*/ 0 60000 65536"/>
                <a:gd name="T21" fmla="*/ 0 w 1718"/>
                <a:gd name="T22" fmla="*/ 0 h 1502"/>
                <a:gd name="T23" fmla="*/ 1718 w 1718"/>
                <a:gd name="T24" fmla="*/ 1502 h 1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18" h="1502">
                  <a:moveTo>
                    <a:pt x="0" y="595"/>
                  </a:moveTo>
                  <a:lnTo>
                    <a:pt x="400" y="1384"/>
                  </a:lnTo>
                  <a:lnTo>
                    <a:pt x="710" y="1502"/>
                  </a:lnTo>
                  <a:lnTo>
                    <a:pt x="1718" y="971"/>
                  </a:lnTo>
                  <a:lnTo>
                    <a:pt x="1550" y="64"/>
                  </a:lnTo>
                  <a:lnTo>
                    <a:pt x="1163" y="0"/>
                  </a:lnTo>
                  <a:lnTo>
                    <a:pt x="0" y="595"/>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2" name="Freeform 22"/>
            <p:cNvSpPr>
              <a:spLocks/>
            </p:cNvSpPr>
            <p:nvPr/>
          </p:nvSpPr>
          <p:spPr bwMode="auto">
            <a:xfrm>
              <a:off x="5028" y="740"/>
              <a:ext cx="158" cy="164"/>
            </a:xfrm>
            <a:custGeom>
              <a:avLst/>
              <a:gdLst>
                <a:gd name="T0" fmla="*/ 0 w 474"/>
                <a:gd name="T1" fmla="*/ 0 h 490"/>
                <a:gd name="T2" fmla="*/ 0 w 474"/>
                <a:gd name="T3" fmla="*/ 0 h 490"/>
                <a:gd name="T4" fmla="*/ 0 w 474"/>
                <a:gd name="T5" fmla="*/ 0 h 490"/>
                <a:gd name="T6" fmla="*/ 0 w 474"/>
                <a:gd name="T7" fmla="*/ 0 h 490"/>
                <a:gd name="T8" fmla="*/ 0 w 474"/>
                <a:gd name="T9" fmla="*/ 0 h 490"/>
                <a:gd name="T10" fmla="*/ 0 w 474"/>
                <a:gd name="T11" fmla="*/ 0 h 490"/>
                <a:gd name="T12" fmla="*/ 0 w 474"/>
                <a:gd name="T13" fmla="*/ 0 h 490"/>
                <a:gd name="T14" fmla="*/ 0 w 474"/>
                <a:gd name="T15" fmla="*/ 0 h 490"/>
                <a:gd name="T16" fmla="*/ 0 w 474"/>
                <a:gd name="T17" fmla="*/ 0 h 4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4"/>
                <a:gd name="T28" fmla="*/ 0 h 490"/>
                <a:gd name="T29" fmla="*/ 474 w 474"/>
                <a:gd name="T30" fmla="*/ 490 h 4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4" h="490">
                  <a:moveTo>
                    <a:pt x="139" y="490"/>
                  </a:moveTo>
                  <a:lnTo>
                    <a:pt x="0" y="248"/>
                  </a:lnTo>
                  <a:lnTo>
                    <a:pt x="423" y="0"/>
                  </a:lnTo>
                  <a:lnTo>
                    <a:pt x="474" y="284"/>
                  </a:lnTo>
                  <a:lnTo>
                    <a:pt x="371" y="335"/>
                  </a:lnTo>
                  <a:lnTo>
                    <a:pt x="358" y="154"/>
                  </a:lnTo>
                  <a:lnTo>
                    <a:pt x="139" y="257"/>
                  </a:lnTo>
                  <a:lnTo>
                    <a:pt x="207" y="464"/>
                  </a:lnTo>
                  <a:lnTo>
                    <a:pt x="139" y="490"/>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3" name="Freeform 23"/>
            <p:cNvSpPr>
              <a:spLocks/>
            </p:cNvSpPr>
            <p:nvPr/>
          </p:nvSpPr>
          <p:spPr bwMode="auto">
            <a:xfrm>
              <a:off x="4896" y="761"/>
              <a:ext cx="573" cy="501"/>
            </a:xfrm>
            <a:custGeom>
              <a:avLst/>
              <a:gdLst>
                <a:gd name="T0" fmla="*/ 0 w 1717"/>
                <a:gd name="T1" fmla="*/ 0 h 1502"/>
                <a:gd name="T2" fmla="*/ 0 w 1717"/>
                <a:gd name="T3" fmla="*/ 0 h 1502"/>
                <a:gd name="T4" fmla="*/ 0 w 1717"/>
                <a:gd name="T5" fmla="*/ 0 h 1502"/>
                <a:gd name="T6" fmla="*/ 0 w 1717"/>
                <a:gd name="T7" fmla="*/ 0 h 1502"/>
                <a:gd name="T8" fmla="*/ 0 w 1717"/>
                <a:gd name="T9" fmla="*/ 0 h 1502"/>
                <a:gd name="T10" fmla="*/ 0 w 1717"/>
                <a:gd name="T11" fmla="*/ 0 h 1502"/>
                <a:gd name="T12" fmla="*/ 0 w 1717"/>
                <a:gd name="T13" fmla="*/ 0 h 1502"/>
                <a:gd name="T14" fmla="*/ 0 60000 65536"/>
                <a:gd name="T15" fmla="*/ 0 60000 65536"/>
                <a:gd name="T16" fmla="*/ 0 60000 65536"/>
                <a:gd name="T17" fmla="*/ 0 60000 65536"/>
                <a:gd name="T18" fmla="*/ 0 60000 65536"/>
                <a:gd name="T19" fmla="*/ 0 60000 65536"/>
                <a:gd name="T20" fmla="*/ 0 60000 65536"/>
                <a:gd name="T21" fmla="*/ 0 w 1717"/>
                <a:gd name="T22" fmla="*/ 0 h 1502"/>
                <a:gd name="T23" fmla="*/ 1717 w 1717"/>
                <a:gd name="T24" fmla="*/ 1502 h 1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17" h="1502">
                  <a:moveTo>
                    <a:pt x="0" y="595"/>
                  </a:moveTo>
                  <a:lnTo>
                    <a:pt x="399" y="1386"/>
                  </a:lnTo>
                  <a:lnTo>
                    <a:pt x="709" y="1502"/>
                  </a:lnTo>
                  <a:lnTo>
                    <a:pt x="1717" y="971"/>
                  </a:lnTo>
                  <a:lnTo>
                    <a:pt x="1549" y="64"/>
                  </a:lnTo>
                  <a:lnTo>
                    <a:pt x="1162" y="0"/>
                  </a:lnTo>
                  <a:lnTo>
                    <a:pt x="0" y="59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4" name="Freeform 24"/>
            <p:cNvSpPr>
              <a:spLocks/>
            </p:cNvSpPr>
            <p:nvPr/>
          </p:nvSpPr>
          <p:spPr bwMode="auto">
            <a:xfrm>
              <a:off x="4942" y="789"/>
              <a:ext cx="414" cy="197"/>
            </a:xfrm>
            <a:custGeom>
              <a:avLst/>
              <a:gdLst>
                <a:gd name="T0" fmla="*/ 0 w 1243"/>
                <a:gd name="T1" fmla="*/ 0 h 591"/>
                <a:gd name="T2" fmla="*/ 0 w 1243"/>
                <a:gd name="T3" fmla="*/ 0 h 591"/>
                <a:gd name="T4" fmla="*/ 0 w 1243"/>
                <a:gd name="T5" fmla="*/ 0 h 591"/>
                <a:gd name="T6" fmla="*/ 0 w 1243"/>
                <a:gd name="T7" fmla="*/ 0 h 591"/>
                <a:gd name="T8" fmla="*/ 0 w 1243"/>
                <a:gd name="T9" fmla="*/ 0 h 591"/>
                <a:gd name="T10" fmla="*/ 0 60000 65536"/>
                <a:gd name="T11" fmla="*/ 0 60000 65536"/>
                <a:gd name="T12" fmla="*/ 0 60000 65536"/>
                <a:gd name="T13" fmla="*/ 0 60000 65536"/>
                <a:gd name="T14" fmla="*/ 0 60000 65536"/>
                <a:gd name="T15" fmla="*/ 0 w 1243"/>
                <a:gd name="T16" fmla="*/ 0 h 591"/>
                <a:gd name="T17" fmla="*/ 1243 w 1243"/>
                <a:gd name="T18" fmla="*/ 591 h 591"/>
              </a:gdLst>
              <a:ahLst/>
              <a:cxnLst>
                <a:cxn ang="T10">
                  <a:pos x="T0" y="T1"/>
                </a:cxn>
                <a:cxn ang="T11">
                  <a:pos x="T2" y="T3"/>
                </a:cxn>
                <a:cxn ang="T12">
                  <a:pos x="T4" y="T5"/>
                </a:cxn>
                <a:cxn ang="T13">
                  <a:pos x="T6" y="T7"/>
                </a:cxn>
                <a:cxn ang="T14">
                  <a:pos x="T8" y="T9"/>
                </a:cxn>
              </a:cxnLst>
              <a:rect l="T15" t="T16" r="T17" b="T18"/>
              <a:pathLst>
                <a:path w="1243" h="591">
                  <a:moveTo>
                    <a:pt x="0" y="531"/>
                  </a:moveTo>
                  <a:lnTo>
                    <a:pt x="1007" y="0"/>
                  </a:lnTo>
                  <a:lnTo>
                    <a:pt x="1243" y="48"/>
                  </a:lnTo>
                  <a:lnTo>
                    <a:pt x="326" y="591"/>
                  </a:lnTo>
                  <a:lnTo>
                    <a:pt x="0" y="53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5" name="Freeform 25"/>
            <p:cNvSpPr>
              <a:spLocks/>
            </p:cNvSpPr>
            <p:nvPr/>
          </p:nvSpPr>
          <p:spPr bwMode="auto">
            <a:xfrm>
              <a:off x="4960" y="1003"/>
              <a:ext cx="147" cy="207"/>
            </a:xfrm>
            <a:custGeom>
              <a:avLst/>
              <a:gdLst>
                <a:gd name="T0" fmla="*/ 0 w 440"/>
                <a:gd name="T1" fmla="*/ 0 h 622"/>
                <a:gd name="T2" fmla="*/ 0 w 440"/>
                <a:gd name="T3" fmla="*/ 0 h 622"/>
                <a:gd name="T4" fmla="*/ 0 w 440"/>
                <a:gd name="T5" fmla="*/ 0 h 622"/>
                <a:gd name="T6" fmla="*/ 0 w 440"/>
                <a:gd name="T7" fmla="*/ 0 h 622"/>
                <a:gd name="T8" fmla="*/ 0 w 440"/>
                <a:gd name="T9" fmla="*/ 0 h 622"/>
                <a:gd name="T10" fmla="*/ 0 60000 65536"/>
                <a:gd name="T11" fmla="*/ 0 60000 65536"/>
                <a:gd name="T12" fmla="*/ 0 60000 65536"/>
                <a:gd name="T13" fmla="*/ 0 60000 65536"/>
                <a:gd name="T14" fmla="*/ 0 60000 65536"/>
                <a:gd name="T15" fmla="*/ 0 w 440"/>
                <a:gd name="T16" fmla="*/ 0 h 622"/>
                <a:gd name="T17" fmla="*/ 440 w 440"/>
                <a:gd name="T18" fmla="*/ 622 h 622"/>
              </a:gdLst>
              <a:ahLst/>
              <a:cxnLst>
                <a:cxn ang="T10">
                  <a:pos x="T0" y="T1"/>
                </a:cxn>
                <a:cxn ang="T11">
                  <a:pos x="T2" y="T3"/>
                </a:cxn>
                <a:cxn ang="T12">
                  <a:pos x="T4" y="T5"/>
                </a:cxn>
                <a:cxn ang="T13">
                  <a:pos x="T6" y="T7"/>
                </a:cxn>
                <a:cxn ang="T14">
                  <a:pos x="T8" y="T9"/>
                </a:cxn>
              </a:cxnLst>
              <a:rect l="T15" t="T16" r="T17" b="T18"/>
              <a:pathLst>
                <a:path w="440" h="622">
                  <a:moveTo>
                    <a:pt x="0" y="0"/>
                  </a:moveTo>
                  <a:lnTo>
                    <a:pt x="246" y="531"/>
                  </a:lnTo>
                  <a:lnTo>
                    <a:pt x="440" y="622"/>
                  </a:lnTo>
                  <a:lnTo>
                    <a:pt x="233" y="5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6" name="Freeform 26"/>
            <p:cNvSpPr>
              <a:spLocks/>
            </p:cNvSpPr>
            <p:nvPr/>
          </p:nvSpPr>
          <p:spPr bwMode="auto">
            <a:xfrm>
              <a:off x="5085" y="835"/>
              <a:ext cx="340" cy="362"/>
            </a:xfrm>
            <a:custGeom>
              <a:avLst/>
              <a:gdLst>
                <a:gd name="T0" fmla="*/ 0 w 1021"/>
                <a:gd name="T1" fmla="*/ 0 h 1087"/>
                <a:gd name="T2" fmla="*/ 0 w 1021"/>
                <a:gd name="T3" fmla="*/ 0 h 1087"/>
                <a:gd name="T4" fmla="*/ 0 w 1021"/>
                <a:gd name="T5" fmla="*/ 0 h 1087"/>
                <a:gd name="T6" fmla="*/ 0 w 1021"/>
                <a:gd name="T7" fmla="*/ 0 h 1087"/>
                <a:gd name="T8" fmla="*/ 0 w 1021"/>
                <a:gd name="T9" fmla="*/ 0 h 1087"/>
                <a:gd name="T10" fmla="*/ 0 60000 65536"/>
                <a:gd name="T11" fmla="*/ 0 60000 65536"/>
                <a:gd name="T12" fmla="*/ 0 60000 65536"/>
                <a:gd name="T13" fmla="*/ 0 60000 65536"/>
                <a:gd name="T14" fmla="*/ 0 60000 65536"/>
                <a:gd name="T15" fmla="*/ 0 w 1021"/>
                <a:gd name="T16" fmla="*/ 0 h 1087"/>
                <a:gd name="T17" fmla="*/ 1021 w 1021"/>
                <a:gd name="T18" fmla="*/ 1087 h 1087"/>
              </a:gdLst>
              <a:ahLst/>
              <a:cxnLst>
                <a:cxn ang="T10">
                  <a:pos x="T0" y="T1"/>
                </a:cxn>
                <a:cxn ang="T11">
                  <a:pos x="T2" y="T3"/>
                </a:cxn>
                <a:cxn ang="T12">
                  <a:pos x="T4" y="T5"/>
                </a:cxn>
                <a:cxn ang="T13">
                  <a:pos x="T6" y="T7"/>
                </a:cxn>
                <a:cxn ang="T14">
                  <a:pos x="T8" y="T9"/>
                </a:cxn>
              </a:cxnLst>
              <a:rect l="T15" t="T16" r="T17" b="T18"/>
              <a:pathLst>
                <a:path w="1021" h="1087">
                  <a:moveTo>
                    <a:pt x="0" y="517"/>
                  </a:moveTo>
                  <a:lnTo>
                    <a:pt x="853" y="0"/>
                  </a:lnTo>
                  <a:lnTo>
                    <a:pt x="1021" y="672"/>
                  </a:lnTo>
                  <a:lnTo>
                    <a:pt x="182" y="1087"/>
                  </a:lnTo>
                  <a:lnTo>
                    <a:pt x="0" y="5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7" name="Freeform 27"/>
            <p:cNvSpPr>
              <a:spLocks/>
            </p:cNvSpPr>
            <p:nvPr/>
          </p:nvSpPr>
          <p:spPr bwMode="auto">
            <a:xfrm>
              <a:off x="5061" y="749"/>
              <a:ext cx="158" cy="164"/>
            </a:xfrm>
            <a:custGeom>
              <a:avLst/>
              <a:gdLst>
                <a:gd name="T0" fmla="*/ 0 w 475"/>
                <a:gd name="T1" fmla="*/ 0 h 491"/>
                <a:gd name="T2" fmla="*/ 0 w 475"/>
                <a:gd name="T3" fmla="*/ 0 h 491"/>
                <a:gd name="T4" fmla="*/ 0 w 475"/>
                <a:gd name="T5" fmla="*/ 0 h 491"/>
                <a:gd name="T6" fmla="*/ 0 w 475"/>
                <a:gd name="T7" fmla="*/ 0 h 491"/>
                <a:gd name="T8" fmla="*/ 0 w 475"/>
                <a:gd name="T9" fmla="*/ 0 h 491"/>
                <a:gd name="T10" fmla="*/ 0 w 475"/>
                <a:gd name="T11" fmla="*/ 0 h 491"/>
                <a:gd name="T12" fmla="*/ 0 w 475"/>
                <a:gd name="T13" fmla="*/ 0 h 491"/>
                <a:gd name="T14" fmla="*/ 0 w 475"/>
                <a:gd name="T15" fmla="*/ 0 h 491"/>
                <a:gd name="T16" fmla="*/ 0 w 475"/>
                <a:gd name="T17" fmla="*/ 0 h 4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5"/>
                <a:gd name="T28" fmla="*/ 0 h 491"/>
                <a:gd name="T29" fmla="*/ 475 w 475"/>
                <a:gd name="T30" fmla="*/ 491 h 4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5" h="491">
                  <a:moveTo>
                    <a:pt x="139" y="491"/>
                  </a:moveTo>
                  <a:lnTo>
                    <a:pt x="0" y="249"/>
                  </a:lnTo>
                  <a:lnTo>
                    <a:pt x="423" y="0"/>
                  </a:lnTo>
                  <a:lnTo>
                    <a:pt x="475" y="283"/>
                  </a:lnTo>
                  <a:lnTo>
                    <a:pt x="371" y="335"/>
                  </a:lnTo>
                  <a:lnTo>
                    <a:pt x="357" y="153"/>
                  </a:lnTo>
                  <a:lnTo>
                    <a:pt x="139" y="258"/>
                  </a:lnTo>
                  <a:lnTo>
                    <a:pt x="207" y="464"/>
                  </a:lnTo>
                  <a:lnTo>
                    <a:pt x="139" y="491"/>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8" name="Freeform 28"/>
            <p:cNvSpPr>
              <a:spLocks/>
            </p:cNvSpPr>
            <p:nvPr/>
          </p:nvSpPr>
          <p:spPr bwMode="auto">
            <a:xfrm>
              <a:off x="4973" y="783"/>
              <a:ext cx="375" cy="440"/>
            </a:xfrm>
            <a:custGeom>
              <a:avLst/>
              <a:gdLst>
                <a:gd name="T0" fmla="*/ 0 w 1124"/>
                <a:gd name="T1" fmla="*/ 0 h 1322"/>
                <a:gd name="T2" fmla="*/ 0 w 1124"/>
                <a:gd name="T3" fmla="*/ 0 h 1322"/>
                <a:gd name="T4" fmla="*/ 0 w 1124"/>
                <a:gd name="T5" fmla="*/ 0 h 1322"/>
                <a:gd name="T6" fmla="*/ 0 w 1124"/>
                <a:gd name="T7" fmla="*/ 0 h 1322"/>
                <a:gd name="T8" fmla="*/ 0 w 1124"/>
                <a:gd name="T9" fmla="*/ 0 h 1322"/>
                <a:gd name="T10" fmla="*/ 0 w 1124"/>
                <a:gd name="T11" fmla="*/ 0 h 1322"/>
                <a:gd name="T12" fmla="*/ 0 60000 65536"/>
                <a:gd name="T13" fmla="*/ 0 60000 65536"/>
                <a:gd name="T14" fmla="*/ 0 60000 65536"/>
                <a:gd name="T15" fmla="*/ 0 60000 65536"/>
                <a:gd name="T16" fmla="*/ 0 60000 65536"/>
                <a:gd name="T17" fmla="*/ 0 60000 65536"/>
                <a:gd name="T18" fmla="*/ 0 w 1124"/>
                <a:gd name="T19" fmla="*/ 0 h 1322"/>
                <a:gd name="T20" fmla="*/ 1124 w 1124"/>
                <a:gd name="T21" fmla="*/ 1322 h 1322"/>
              </a:gdLst>
              <a:ahLst/>
              <a:cxnLst>
                <a:cxn ang="T12">
                  <a:pos x="T0" y="T1"/>
                </a:cxn>
                <a:cxn ang="T13">
                  <a:pos x="T2" y="T3"/>
                </a:cxn>
                <a:cxn ang="T14">
                  <a:pos x="T4" y="T5"/>
                </a:cxn>
                <a:cxn ang="T15">
                  <a:pos x="T6" y="T7"/>
                </a:cxn>
                <a:cxn ang="T16">
                  <a:pos x="T8" y="T9"/>
                </a:cxn>
                <a:cxn ang="T17">
                  <a:pos x="T10" y="T11"/>
                </a:cxn>
              </a:cxnLst>
              <a:rect l="T18" t="T19" r="T20" b="T21"/>
              <a:pathLst>
                <a:path w="1124" h="1322">
                  <a:moveTo>
                    <a:pt x="1038" y="0"/>
                  </a:moveTo>
                  <a:lnTo>
                    <a:pt x="0" y="601"/>
                  </a:lnTo>
                  <a:lnTo>
                    <a:pt x="323" y="1322"/>
                  </a:lnTo>
                  <a:lnTo>
                    <a:pt x="82" y="631"/>
                  </a:lnTo>
                  <a:lnTo>
                    <a:pt x="1124" y="14"/>
                  </a:lnTo>
                  <a:lnTo>
                    <a:pt x="1038"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9" name="Rectangle 29"/>
            <p:cNvSpPr>
              <a:spLocks noChangeArrowheads="1"/>
            </p:cNvSpPr>
            <p:nvPr/>
          </p:nvSpPr>
          <p:spPr bwMode="auto">
            <a:xfrm>
              <a:off x="5253" y="927"/>
              <a:ext cx="112" cy="48"/>
            </a:xfrm>
            <a:prstGeom prst="rect">
              <a:avLst/>
            </a:prstGeom>
            <a:solidFill>
              <a:srgbClr val="000000"/>
            </a:solidFill>
            <a:ln w="9525">
              <a:solidFill>
                <a:schemeClr val="bg2"/>
              </a:solidFill>
              <a:miter lim="800000"/>
              <a:headEnd/>
              <a:tailEnd/>
            </a:ln>
          </p:spPr>
          <p:txBody>
            <a:bodyPr/>
            <a:lstStyle/>
            <a:p>
              <a:endParaRPr lang="en-US" dirty="0">
                <a:solidFill>
                  <a:srgbClr val="FFFF00"/>
                </a:solidFill>
                <a:ea typeface="ＭＳ Ｐゴシック" charset="0"/>
              </a:endParaRPr>
            </a:p>
          </p:txBody>
        </p:sp>
        <p:sp>
          <p:nvSpPr>
            <p:cNvPr id="30" name="Freeform 30"/>
            <p:cNvSpPr>
              <a:spLocks/>
            </p:cNvSpPr>
            <p:nvPr/>
          </p:nvSpPr>
          <p:spPr bwMode="auto">
            <a:xfrm>
              <a:off x="5137" y="1024"/>
              <a:ext cx="56" cy="104"/>
            </a:xfrm>
            <a:custGeom>
              <a:avLst/>
              <a:gdLst>
                <a:gd name="T0" fmla="*/ 0 w 167"/>
                <a:gd name="T1" fmla="*/ 0 h 312"/>
                <a:gd name="T2" fmla="*/ 0 w 167"/>
                <a:gd name="T3" fmla="*/ 0 h 312"/>
                <a:gd name="T4" fmla="*/ 0 w 167"/>
                <a:gd name="T5" fmla="*/ 0 h 312"/>
                <a:gd name="T6" fmla="*/ 0 w 167"/>
                <a:gd name="T7" fmla="*/ 0 h 312"/>
                <a:gd name="T8" fmla="*/ 0 w 167"/>
                <a:gd name="T9" fmla="*/ 0 h 312"/>
                <a:gd name="T10" fmla="*/ 0 w 167"/>
                <a:gd name="T11" fmla="*/ 0 h 312"/>
                <a:gd name="T12" fmla="*/ 0 w 167"/>
                <a:gd name="T13" fmla="*/ 0 h 312"/>
                <a:gd name="T14" fmla="*/ 0 w 167"/>
                <a:gd name="T15" fmla="*/ 0 h 312"/>
                <a:gd name="T16" fmla="*/ 0 w 167"/>
                <a:gd name="T17" fmla="*/ 0 h 312"/>
                <a:gd name="T18" fmla="*/ 0 w 167"/>
                <a:gd name="T19" fmla="*/ 0 h 312"/>
                <a:gd name="T20" fmla="*/ 0 w 167"/>
                <a:gd name="T21" fmla="*/ 0 h 312"/>
                <a:gd name="T22" fmla="*/ 0 w 167"/>
                <a:gd name="T23" fmla="*/ 0 h 312"/>
                <a:gd name="T24" fmla="*/ 0 w 167"/>
                <a:gd name="T25" fmla="*/ 0 h 312"/>
                <a:gd name="T26" fmla="*/ 0 w 167"/>
                <a:gd name="T27" fmla="*/ 0 h 312"/>
                <a:gd name="T28" fmla="*/ 0 w 167"/>
                <a:gd name="T29" fmla="*/ 0 h 312"/>
                <a:gd name="T30" fmla="*/ 0 w 167"/>
                <a:gd name="T31" fmla="*/ 0 h 312"/>
                <a:gd name="T32" fmla="*/ 0 w 167"/>
                <a:gd name="T33" fmla="*/ 0 h 312"/>
                <a:gd name="T34" fmla="*/ 0 w 167"/>
                <a:gd name="T35" fmla="*/ 0 h 312"/>
                <a:gd name="T36" fmla="*/ 0 w 167"/>
                <a:gd name="T37" fmla="*/ 0 h 312"/>
                <a:gd name="T38" fmla="*/ 0 w 167"/>
                <a:gd name="T39" fmla="*/ 0 h 312"/>
                <a:gd name="T40" fmla="*/ 0 w 167"/>
                <a:gd name="T41" fmla="*/ 0 h 312"/>
                <a:gd name="T42" fmla="*/ 0 w 167"/>
                <a:gd name="T43" fmla="*/ 0 h 312"/>
                <a:gd name="T44" fmla="*/ 0 w 167"/>
                <a:gd name="T45" fmla="*/ 0 h 312"/>
                <a:gd name="T46" fmla="*/ 0 w 167"/>
                <a:gd name="T47" fmla="*/ 0 h 312"/>
                <a:gd name="T48" fmla="*/ 0 w 167"/>
                <a:gd name="T49" fmla="*/ 0 h 312"/>
                <a:gd name="T50" fmla="*/ 0 w 167"/>
                <a:gd name="T51" fmla="*/ 0 h 312"/>
                <a:gd name="T52" fmla="*/ 0 w 167"/>
                <a:gd name="T53" fmla="*/ 0 h 312"/>
                <a:gd name="T54" fmla="*/ 0 w 167"/>
                <a:gd name="T55" fmla="*/ 0 h 312"/>
                <a:gd name="T56" fmla="*/ 0 w 167"/>
                <a:gd name="T57" fmla="*/ 0 h 312"/>
                <a:gd name="T58" fmla="*/ 0 w 167"/>
                <a:gd name="T59" fmla="*/ 0 h 312"/>
                <a:gd name="T60" fmla="*/ 0 w 167"/>
                <a:gd name="T61" fmla="*/ 0 h 312"/>
                <a:gd name="T62" fmla="*/ 0 w 167"/>
                <a:gd name="T63" fmla="*/ 0 h 312"/>
                <a:gd name="T64" fmla="*/ 0 w 167"/>
                <a:gd name="T65" fmla="*/ 0 h 3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7"/>
                <a:gd name="T100" fmla="*/ 0 h 312"/>
                <a:gd name="T101" fmla="*/ 167 w 167"/>
                <a:gd name="T102" fmla="*/ 312 h 3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7" h="312">
                  <a:moveTo>
                    <a:pt x="167" y="157"/>
                  </a:moveTo>
                  <a:lnTo>
                    <a:pt x="166" y="188"/>
                  </a:lnTo>
                  <a:lnTo>
                    <a:pt x="161" y="216"/>
                  </a:lnTo>
                  <a:lnTo>
                    <a:pt x="152" y="243"/>
                  </a:lnTo>
                  <a:lnTo>
                    <a:pt x="143" y="266"/>
                  </a:lnTo>
                  <a:lnTo>
                    <a:pt x="130" y="285"/>
                  </a:lnTo>
                  <a:lnTo>
                    <a:pt x="116" y="300"/>
                  </a:lnTo>
                  <a:lnTo>
                    <a:pt x="100" y="309"/>
                  </a:lnTo>
                  <a:lnTo>
                    <a:pt x="84" y="312"/>
                  </a:lnTo>
                  <a:lnTo>
                    <a:pt x="67" y="309"/>
                  </a:lnTo>
                  <a:lnTo>
                    <a:pt x="51" y="300"/>
                  </a:lnTo>
                  <a:lnTo>
                    <a:pt x="38" y="285"/>
                  </a:lnTo>
                  <a:lnTo>
                    <a:pt x="24" y="266"/>
                  </a:lnTo>
                  <a:lnTo>
                    <a:pt x="15" y="243"/>
                  </a:lnTo>
                  <a:lnTo>
                    <a:pt x="6" y="216"/>
                  </a:lnTo>
                  <a:lnTo>
                    <a:pt x="2" y="188"/>
                  </a:lnTo>
                  <a:lnTo>
                    <a:pt x="0" y="157"/>
                  </a:lnTo>
                  <a:lnTo>
                    <a:pt x="2" y="125"/>
                  </a:lnTo>
                  <a:lnTo>
                    <a:pt x="6" y="96"/>
                  </a:lnTo>
                  <a:lnTo>
                    <a:pt x="15" y="69"/>
                  </a:lnTo>
                  <a:lnTo>
                    <a:pt x="24" y="46"/>
                  </a:lnTo>
                  <a:lnTo>
                    <a:pt x="38" y="27"/>
                  </a:lnTo>
                  <a:lnTo>
                    <a:pt x="51" y="12"/>
                  </a:lnTo>
                  <a:lnTo>
                    <a:pt x="67" y="3"/>
                  </a:lnTo>
                  <a:lnTo>
                    <a:pt x="84" y="0"/>
                  </a:lnTo>
                  <a:lnTo>
                    <a:pt x="100" y="3"/>
                  </a:lnTo>
                  <a:lnTo>
                    <a:pt x="116" y="12"/>
                  </a:lnTo>
                  <a:lnTo>
                    <a:pt x="130" y="27"/>
                  </a:lnTo>
                  <a:lnTo>
                    <a:pt x="143" y="46"/>
                  </a:lnTo>
                  <a:lnTo>
                    <a:pt x="152" y="69"/>
                  </a:lnTo>
                  <a:lnTo>
                    <a:pt x="161" y="96"/>
                  </a:lnTo>
                  <a:lnTo>
                    <a:pt x="166" y="125"/>
                  </a:lnTo>
                  <a:lnTo>
                    <a:pt x="167" y="157"/>
                  </a:lnTo>
                  <a:close/>
                </a:path>
              </a:pathLst>
            </a:custGeom>
            <a:solidFill>
              <a:srgbClr val="000000"/>
            </a:solidFill>
            <a:ln w="9525">
              <a:solidFill>
                <a:schemeClr val="bg2"/>
              </a:solidFill>
              <a:round/>
              <a:headEnd/>
              <a:tailEnd/>
            </a:ln>
          </p:spPr>
          <p:txBody>
            <a:bodyPr/>
            <a:lstStyle/>
            <a:p>
              <a:endParaRPr lang="en-US" dirty="0">
                <a:solidFill>
                  <a:srgbClr val="FFFF00"/>
                </a:solidFill>
                <a:ea typeface="ＭＳ Ｐゴシック" charset="0"/>
              </a:endParaRPr>
            </a:p>
          </p:txBody>
        </p:sp>
        <p:sp>
          <p:nvSpPr>
            <p:cNvPr id="31" name="Freeform 31"/>
            <p:cNvSpPr>
              <a:spLocks/>
            </p:cNvSpPr>
            <p:nvPr/>
          </p:nvSpPr>
          <p:spPr bwMode="auto">
            <a:xfrm>
              <a:off x="5220" y="1006"/>
              <a:ext cx="178" cy="84"/>
            </a:xfrm>
            <a:custGeom>
              <a:avLst/>
              <a:gdLst>
                <a:gd name="T0" fmla="*/ 0 w 532"/>
                <a:gd name="T1" fmla="*/ 0 h 253"/>
                <a:gd name="T2" fmla="*/ 0 w 532"/>
                <a:gd name="T3" fmla="*/ 0 h 253"/>
                <a:gd name="T4" fmla="*/ 0 w 532"/>
                <a:gd name="T5" fmla="*/ 0 h 253"/>
                <a:gd name="T6" fmla="*/ 0 w 532"/>
                <a:gd name="T7" fmla="*/ 0 h 253"/>
                <a:gd name="T8" fmla="*/ 0 w 532"/>
                <a:gd name="T9" fmla="*/ 0 h 253"/>
                <a:gd name="T10" fmla="*/ 0 w 532"/>
                <a:gd name="T11" fmla="*/ 0 h 253"/>
                <a:gd name="T12" fmla="*/ 0 w 532"/>
                <a:gd name="T13" fmla="*/ 0 h 253"/>
                <a:gd name="T14" fmla="*/ 0 w 532"/>
                <a:gd name="T15" fmla="*/ 0 h 253"/>
                <a:gd name="T16" fmla="*/ 0 w 532"/>
                <a:gd name="T17" fmla="*/ 0 h 253"/>
                <a:gd name="T18" fmla="*/ 0 w 532"/>
                <a:gd name="T19" fmla="*/ 0 h 253"/>
                <a:gd name="T20" fmla="*/ 0 w 532"/>
                <a:gd name="T21" fmla="*/ 0 h 253"/>
                <a:gd name="T22" fmla="*/ 0 w 532"/>
                <a:gd name="T23" fmla="*/ 0 h 253"/>
                <a:gd name="T24" fmla="*/ 0 w 532"/>
                <a:gd name="T25" fmla="*/ 0 h 253"/>
                <a:gd name="T26" fmla="*/ 0 w 532"/>
                <a:gd name="T27" fmla="*/ 0 h 253"/>
                <a:gd name="T28" fmla="*/ 0 w 532"/>
                <a:gd name="T29" fmla="*/ 0 h 253"/>
                <a:gd name="T30" fmla="*/ 0 w 532"/>
                <a:gd name="T31" fmla="*/ 0 h 253"/>
                <a:gd name="T32" fmla="*/ 0 w 532"/>
                <a:gd name="T33" fmla="*/ 0 h 253"/>
                <a:gd name="T34" fmla="*/ 0 w 532"/>
                <a:gd name="T35" fmla="*/ 0 h 253"/>
                <a:gd name="T36" fmla="*/ 0 w 532"/>
                <a:gd name="T37" fmla="*/ 0 h 253"/>
                <a:gd name="T38" fmla="*/ 0 w 532"/>
                <a:gd name="T39" fmla="*/ 0 h 253"/>
                <a:gd name="T40" fmla="*/ 0 w 532"/>
                <a:gd name="T41" fmla="*/ 0 h 253"/>
                <a:gd name="T42" fmla="*/ 0 w 532"/>
                <a:gd name="T43" fmla="*/ 0 h 253"/>
                <a:gd name="T44" fmla="*/ 0 w 532"/>
                <a:gd name="T45" fmla="*/ 0 h 253"/>
                <a:gd name="T46" fmla="*/ 0 w 532"/>
                <a:gd name="T47" fmla="*/ 0 h 253"/>
                <a:gd name="T48" fmla="*/ 0 w 532"/>
                <a:gd name="T49" fmla="*/ 0 h 253"/>
                <a:gd name="T50" fmla="*/ 0 w 532"/>
                <a:gd name="T51" fmla="*/ 0 h 253"/>
                <a:gd name="T52" fmla="*/ 0 w 532"/>
                <a:gd name="T53" fmla="*/ 0 h 253"/>
                <a:gd name="T54" fmla="*/ 0 w 532"/>
                <a:gd name="T55" fmla="*/ 0 h 253"/>
                <a:gd name="T56" fmla="*/ 0 w 532"/>
                <a:gd name="T57" fmla="*/ 0 h 253"/>
                <a:gd name="T58" fmla="*/ 0 w 532"/>
                <a:gd name="T59" fmla="*/ 0 h 253"/>
                <a:gd name="T60" fmla="*/ 0 w 532"/>
                <a:gd name="T61" fmla="*/ 0 h 253"/>
                <a:gd name="T62" fmla="*/ 0 w 532"/>
                <a:gd name="T63" fmla="*/ 0 h 253"/>
                <a:gd name="T64" fmla="*/ 0 w 532"/>
                <a:gd name="T65" fmla="*/ 0 h 253"/>
                <a:gd name="T66" fmla="*/ 0 w 532"/>
                <a:gd name="T67" fmla="*/ 0 h 253"/>
                <a:gd name="T68" fmla="*/ 0 w 532"/>
                <a:gd name="T69" fmla="*/ 0 h 253"/>
                <a:gd name="T70" fmla="*/ 0 w 532"/>
                <a:gd name="T71" fmla="*/ 0 h 253"/>
                <a:gd name="T72" fmla="*/ 0 w 532"/>
                <a:gd name="T73" fmla="*/ 0 h 2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32"/>
                <a:gd name="T112" fmla="*/ 0 h 253"/>
                <a:gd name="T113" fmla="*/ 532 w 532"/>
                <a:gd name="T114" fmla="*/ 253 h 25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32" h="253">
                  <a:moveTo>
                    <a:pt x="531" y="64"/>
                  </a:moveTo>
                  <a:lnTo>
                    <a:pt x="532" y="82"/>
                  </a:lnTo>
                  <a:lnTo>
                    <a:pt x="532" y="98"/>
                  </a:lnTo>
                  <a:lnTo>
                    <a:pt x="528" y="113"/>
                  </a:lnTo>
                  <a:lnTo>
                    <a:pt x="520" y="128"/>
                  </a:lnTo>
                  <a:lnTo>
                    <a:pt x="511" y="142"/>
                  </a:lnTo>
                  <a:lnTo>
                    <a:pt x="499" y="152"/>
                  </a:lnTo>
                  <a:lnTo>
                    <a:pt x="484" y="159"/>
                  </a:lnTo>
                  <a:lnTo>
                    <a:pt x="468" y="165"/>
                  </a:lnTo>
                  <a:lnTo>
                    <a:pt x="103" y="252"/>
                  </a:lnTo>
                  <a:lnTo>
                    <a:pt x="87" y="253"/>
                  </a:lnTo>
                  <a:lnTo>
                    <a:pt x="70" y="253"/>
                  </a:lnTo>
                  <a:lnTo>
                    <a:pt x="54" y="249"/>
                  </a:lnTo>
                  <a:lnTo>
                    <a:pt x="41" y="242"/>
                  </a:lnTo>
                  <a:lnTo>
                    <a:pt x="27" y="231"/>
                  </a:lnTo>
                  <a:lnTo>
                    <a:pt x="17" y="219"/>
                  </a:lnTo>
                  <a:lnTo>
                    <a:pt x="8" y="206"/>
                  </a:lnTo>
                  <a:lnTo>
                    <a:pt x="2" y="189"/>
                  </a:lnTo>
                  <a:lnTo>
                    <a:pt x="0" y="173"/>
                  </a:lnTo>
                  <a:lnTo>
                    <a:pt x="0" y="157"/>
                  </a:lnTo>
                  <a:lnTo>
                    <a:pt x="5" y="140"/>
                  </a:lnTo>
                  <a:lnTo>
                    <a:pt x="12" y="125"/>
                  </a:lnTo>
                  <a:lnTo>
                    <a:pt x="23" y="113"/>
                  </a:lnTo>
                  <a:lnTo>
                    <a:pt x="35" y="101"/>
                  </a:lnTo>
                  <a:lnTo>
                    <a:pt x="48" y="94"/>
                  </a:lnTo>
                  <a:lnTo>
                    <a:pt x="64" y="88"/>
                  </a:lnTo>
                  <a:lnTo>
                    <a:pt x="429" y="1"/>
                  </a:lnTo>
                  <a:lnTo>
                    <a:pt x="447" y="0"/>
                  </a:lnTo>
                  <a:lnTo>
                    <a:pt x="464" y="0"/>
                  </a:lnTo>
                  <a:lnTo>
                    <a:pt x="478" y="4"/>
                  </a:lnTo>
                  <a:lnTo>
                    <a:pt x="493" y="12"/>
                  </a:lnTo>
                  <a:lnTo>
                    <a:pt x="507" y="22"/>
                  </a:lnTo>
                  <a:lnTo>
                    <a:pt x="517" y="34"/>
                  </a:lnTo>
                  <a:lnTo>
                    <a:pt x="525" y="48"/>
                  </a:lnTo>
                  <a:lnTo>
                    <a:pt x="531" y="64"/>
                  </a:lnTo>
                  <a:close/>
                </a:path>
              </a:pathLst>
            </a:custGeom>
            <a:solidFill>
              <a:schemeClr val="bg2"/>
            </a:solidFill>
            <a:ln w="9525">
              <a:solidFill>
                <a:schemeClr val="bg2"/>
              </a:solidFill>
              <a:round/>
              <a:headEnd/>
              <a:tailEnd/>
            </a:ln>
          </p:spPr>
          <p:txBody>
            <a:bodyPr/>
            <a:lstStyle/>
            <a:p>
              <a:endParaRPr lang="en-US" dirty="0">
                <a:solidFill>
                  <a:srgbClr val="FFFF00"/>
                </a:solidFill>
                <a:ea typeface="ＭＳ Ｐゴシック" charset="0"/>
              </a:endParaRPr>
            </a:p>
          </p:txBody>
        </p:sp>
        <p:sp>
          <p:nvSpPr>
            <p:cNvPr id="32" name="Rectangle 32"/>
            <p:cNvSpPr>
              <a:spLocks noChangeArrowheads="1"/>
            </p:cNvSpPr>
            <p:nvPr/>
          </p:nvSpPr>
          <p:spPr bwMode="auto">
            <a:xfrm>
              <a:off x="5264" y="936"/>
              <a:ext cx="91" cy="30"/>
            </a:xfrm>
            <a:prstGeom prst="rect">
              <a:avLst/>
            </a:prstGeom>
            <a:solidFill>
              <a:srgbClr val="BFDDFF"/>
            </a:solidFill>
            <a:ln w="9525">
              <a:solidFill>
                <a:schemeClr val="bg2"/>
              </a:solidFill>
              <a:miter lim="800000"/>
              <a:headEnd/>
              <a:tailEnd/>
            </a:ln>
          </p:spPr>
          <p:txBody>
            <a:bodyPr/>
            <a:lstStyle/>
            <a:p>
              <a:endParaRPr lang="en-US" dirty="0">
                <a:solidFill>
                  <a:srgbClr val="FFFF00"/>
                </a:solidFill>
                <a:ea typeface="ＭＳ Ｐゴシック" charset="0"/>
              </a:endParaRPr>
            </a:p>
          </p:txBody>
        </p:sp>
        <p:sp>
          <p:nvSpPr>
            <p:cNvPr id="33" name="Freeform 33"/>
            <p:cNvSpPr>
              <a:spLocks/>
            </p:cNvSpPr>
            <p:nvPr/>
          </p:nvSpPr>
          <p:spPr bwMode="auto">
            <a:xfrm>
              <a:off x="5238" y="1021"/>
              <a:ext cx="145" cy="54"/>
            </a:xfrm>
            <a:custGeom>
              <a:avLst/>
              <a:gdLst>
                <a:gd name="T0" fmla="*/ 0 w 434"/>
                <a:gd name="T1" fmla="*/ 0 h 160"/>
                <a:gd name="T2" fmla="*/ 0 w 434"/>
                <a:gd name="T3" fmla="*/ 0 h 160"/>
                <a:gd name="T4" fmla="*/ 0 w 434"/>
                <a:gd name="T5" fmla="*/ 0 h 160"/>
                <a:gd name="T6" fmla="*/ 0 w 434"/>
                <a:gd name="T7" fmla="*/ 0 h 160"/>
                <a:gd name="T8" fmla="*/ 0 w 434"/>
                <a:gd name="T9" fmla="*/ 0 h 160"/>
                <a:gd name="T10" fmla="*/ 0 w 434"/>
                <a:gd name="T11" fmla="*/ 0 h 160"/>
                <a:gd name="T12" fmla="*/ 0 w 434"/>
                <a:gd name="T13" fmla="*/ 0 h 160"/>
                <a:gd name="T14" fmla="*/ 0 w 434"/>
                <a:gd name="T15" fmla="*/ 0 h 160"/>
                <a:gd name="T16" fmla="*/ 0 w 434"/>
                <a:gd name="T17" fmla="*/ 0 h 160"/>
                <a:gd name="T18" fmla="*/ 0 w 434"/>
                <a:gd name="T19" fmla="*/ 0 h 160"/>
                <a:gd name="T20" fmla="*/ 0 w 434"/>
                <a:gd name="T21" fmla="*/ 0 h 160"/>
                <a:gd name="T22" fmla="*/ 0 w 434"/>
                <a:gd name="T23" fmla="*/ 0 h 160"/>
                <a:gd name="T24" fmla="*/ 0 w 434"/>
                <a:gd name="T25" fmla="*/ 0 h 160"/>
                <a:gd name="T26" fmla="*/ 0 w 434"/>
                <a:gd name="T27" fmla="*/ 0 h 160"/>
                <a:gd name="T28" fmla="*/ 0 w 434"/>
                <a:gd name="T29" fmla="*/ 0 h 160"/>
                <a:gd name="T30" fmla="*/ 0 w 434"/>
                <a:gd name="T31" fmla="*/ 0 h 160"/>
                <a:gd name="T32" fmla="*/ 0 w 434"/>
                <a:gd name="T33" fmla="*/ 0 h 160"/>
                <a:gd name="T34" fmla="*/ 0 w 434"/>
                <a:gd name="T35" fmla="*/ 0 h 160"/>
                <a:gd name="T36" fmla="*/ 0 w 434"/>
                <a:gd name="T37" fmla="*/ 0 h 160"/>
                <a:gd name="T38" fmla="*/ 0 w 434"/>
                <a:gd name="T39" fmla="*/ 0 h 160"/>
                <a:gd name="T40" fmla="*/ 0 w 434"/>
                <a:gd name="T41" fmla="*/ 0 h 160"/>
                <a:gd name="T42" fmla="*/ 0 w 434"/>
                <a:gd name="T43" fmla="*/ 0 h 160"/>
                <a:gd name="T44" fmla="*/ 0 w 434"/>
                <a:gd name="T45" fmla="*/ 0 h 160"/>
                <a:gd name="T46" fmla="*/ 0 w 434"/>
                <a:gd name="T47" fmla="*/ 0 h 160"/>
                <a:gd name="T48" fmla="*/ 0 w 434"/>
                <a:gd name="T49" fmla="*/ 0 h 160"/>
                <a:gd name="T50" fmla="*/ 0 w 434"/>
                <a:gd name="T51" fmla="*/ 0 h 160"/>
                <a:gd name="T52" fmla="*/ 0 w 434"/>
                <a:gd name="T53" fmla="*/ 0 h 160"/>
                <a:gd name="T54" fmla="*/ 0 w 434"/>
                <a:gd name="T55" fmla="*/ 0 h 160"/>
                <a:gd name="T56" fmla="*/ 0 w 434"/>
                <a:gd name="T57" fmla="*/ 0 h 160"/>
                <a:gd name="T58" fmla="*/ 0 w 434"/>
                <a:gd name="T59" fmla="*/ 0 h 160"/>
                <a:gd name="T60" fmla="*/ 0 w 434"/>
                <a:gd name="T61" fmla="*/ 0 h 160"/>
                <a:gd name="T62" fmla="*/ 0 w 434"/>
                <a:gd name="T63" fmla="*/ 0 h 160"/>
                <a:gd name="T64" fmla="*/ 0 w 434"/>
                <a:gd name="T65" fmla="*/ 0 h 160"/>
                <a:gd name="T66" fmla="*/ 0 w 434"/>
                <a:gd name="T67" fmla="*/ 0 h 160"/>
                <a:gd name="T68" fmla="*/ 0 w 434"/>
                <a:gd name="T69" fmla="*/ 0 h 160"/>
                <a:gd name="T70" fmla="*/ 0 w 434"/>
                <a:gd name="T71" fmla="*/ 0 h 160"/>
                <a:gd name="T72" fmla="*/ 0 w 434"/>
                <a:gd name="T73" fmla="*/ 0 h 1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34"/>
                <a:gd name="T112" fmla="*/ 0 h 160"/>
                <a:gd name="T113" fmla="*/ 434 w 434"/>
                <a:gd name="T114" fmla="*/ 160 h 1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34" h="160">
                  <a:moveTo>
                    <a:pt x="433" y="28"/>
                  </a:moveTo>
                  <a:lnTo>
                    <a:pt x="434" y="37"/>
                  </a:lnTo>
                  <a:lnTo>
                    <a:pt x="431" y="46"/>
                  </a:lnTo>
                  <a:lnTo>
                    <a:pt x="427" y="54"/>
                  </a:lnTo>
                  <a:lnTo>
                    <a:pt x="421" y="63"/>
                  </a:lnTo>
                  <a:lnTo>
                    <a:pt x="412" y="70"/>
                  </a:lnTo>
                  <a:lnTo>
                    <a:pt x="402" y="76"/>
                  </a:lnTo>
                  <a:lnTo>
                    <a:pt x="390" y="82"/>
                  </a:lnTo>
                  <a:lnTo>
                    <a:pt x="376" y="85"/>
                  </a:lnTo>
                  <a:lnTo>
                    <a:pt x="77" y="157"/>
                  </a:lnTo>
                  <a:lnTo>
                    <a:pt x="64" y="160"/>
                  </a:lnTo>
                  <a:lnTo>
                    <a:pt x="50" y="160"/>
                  </a:lnTo>
                  <a:lnTo>
                    <a:pt x="38" y="158"/>
                  </a:lnTo>
                  <a:lnTo>
                    <a:pt x="26" y="155"/>
                  </a:lnTo>
                  <a:lnTo>
                    <a:pt x="17" y="151"/>
                  </a:lnTo>
                  <a:lnTo>
                    <a:pt x="9" y="145"/>
                  </a:lnTo>
                  <a:lnTo>
                    <a:pt x="3" y="139"/>
                  </a:lnTo>
                  <a:lnTo>
                    <a:pt x="0" y="130"/>
                  </a:lnTo>
                  <a:lnTo>
                    <a:pt x="0" y="121"/>
                  </a:lnTo>
                  <a:lnTo>
                    <a:pt x="1" y="113"/>
                  </a:lnTo>
                  <a:lnTo>
                    <a:pt x="6" y="105"/>
                  </a:lnTo>
                  <a:lnTo>
                    <a:pt x="13" y="97"/>
                  </a:lnTo>
                  <a:lnTo>
                    <a:pt x="22" y="90"/>
                  </a:lnTo>
                  <a:lnTo>
                    <a:pt x="32" y="82"/>
                  </a:lnTo>
                  <a:lnTo>
                    <a:pt x="44" y="78"/>
                  </a:lnTo>
                  <a:lnTo>
                    <a:pt x="58" y="73"/>
                  </a:lnTo>
                  <a:lnTo>
                    <a:pt x="357" y="3"/>
                  </a:lnTo>
                  <a:lnTo>
                    <a:pt x="370" y="0"/>
                  </a:lnTo>
                  <a:lnTo>
                    <a:pt x="384" y="0"/>
                  </a:lnTo>
                  <a:lnTo>
                    <a:pt x="396" y="2"/>
                  </a:lnTo>
                  <a:lnTo>
                    <a:pt x="406" y="5"/>
                  </a:lnTo>
                  <a:lnTo>
                    <a:pt x="415" y="8"/>
                  </a:lnTo>
                  <a:lnTo>
                    <a:pt x="424" y="14"/>
                  </a:lnTo>
                  <a:lnTo>
                    <a:pt x="430" y="21"/>
                  </a:lnTo>
                  <a:lnTo>
                    <a:pt x="433" y="28"/>
                  </a:lnTo>
                  <a:close/>
                </a:path>
              </a:pathLst>
            </a:custGeom>
            <a:solidFill>
              <a:srgbClr val="FFBFDD"/>
            </a:solidFill>
            <a:ln w="9525">
              <a:solidFill>
                <a:schemeClr val="bg2"/>
              </a:solidFill>
              <a:round/>
              <a:headEnd/>
              <a:tailEnd/>
            </a:ln>
          </p:spPr>
          <p:txBody>
            <a:bodyPr/>
            <a:lstStyle/>
            <a:p>
              <a:endParaRPr lang="en-US" dirty="0">
                <a:solidFill>
                  <a:srgbClr val="FFFF00"/>
                </a:solidFill>
                <a:ea typeface="ＭＳ Ｐゴシック" charset="0"/>
              </a:endParaRPr>
            </a:p>
          </p:txBody>
        </p:sp>
        <p:sp>
          <p:nvSpPr>
            <p:cNvPr id="34" name="Freeform 34"/>
            <p:cNvSpPr>
              <a:spLocks/>
            </p:cNvSpPr>
            <p:nvPr/>
          </p:nvSpPr>
          <p:spPr bwMode="auto">
            <a:xfrm>
              <a:off x="5142" y="1033"/>
              <a:ext cx="45" cy="83"/>
            </a:xfrm>
            <a:custGeom>
              <a:avLst/>
              <a:gdLst>
                <a:gd name="T0" fmla="*/ 0 w 135"/>
                <a:gd name="T1" fmla="*/ 0 h 249"/>
                <a:gd name="T2" fmla="*/ 0 w 135"/>
                <a:gd name="T3" fmla="*/ 0 h 249"/>
                <a:gd name="T4" fmla="*/ 0 w 135"/>
                <a:gd name="T5" fmla="*/ 0 h 249"/>
                <a:gd name="T6" fmla="*/ 0 w 135"/>
                <a:gd name="T7" fmla="*/ 0 h 249"/>
                <a:gd name="T8" fmla="*/ 0 w 135"/>
                <a:gd name="T9" fmla="*/ 0 h 249"/>
                <a:gd name="T10" fmla="*/ 0 w 135"/>
                <a:gd name="T11" fmla="*/ 0 h 249"/>
                <a:gd name="T12" fmla="*/ 0 w 135"/>
                <a:gd name="T13" fmla="*/ 0 h 249"/>
                <a:gd name="T14" fmla="*/ 0 w 135"/>
                <a:gd name="T15" fmla="*/ 0 h 249"/>
                <a:gd name="T16" fmla="*/ 0 w 135"/>
                <a:gd name="T17" fmla="*/ 0 h 249"/>
                <a:gd name="T18" fmla="*/ 0 w 135"/>
                <a:gd name="T19" fmla="*/ 0 h 249"/>
                <a:gd name="T20" fmla="*/ 0 w 135"/>
                <a:gd name="T21" fmla="*/ 0 h 249"/>
                <a:gd name="T22" fmla="*/ 0 w 135"/>
                <a:gd name="T23" fmla="*/ 0 h 249"/>
                <a:gd name="T24" fmla="*/ 0 w 135"/>
                <a:gd name="T25" fmla="*/ 0 h 249"/>
                <a:gd name="T26" fmla="*/ 0 w 135"/>
                <a:gd name="T27" fmla="*/ 0 h 249"/>
                <a:gd name="T28" fmla="*/ 0 w 135"/>
                <a:gd name="T29" fmla="*/ 0 h 249"/>
                <a:gd name="T30" fmla="*/ 0 w 135"/>
                <a:gd name="T31" fmla="*/ 0 h 249"/>
                <a:gd name="T32" fmla="*/ 0 w 135"/>
                <a:gd name="T33" fmla="*/ 0 h 249"/>
                <a:gd name="T34" fmla="*/ 0 w 135"/>
                <a:gd name="T35" fmla="*/ 0 h 249"/>
                <a:gd name="T36" fmla="*/ 0 w 135"/>
                <a:gd name="T37" fmla="*/ 0 h 249"/>
                <a:gd name="T38" fmla="*/ 0 w 135"/>
                <a:gd name="T39" fmla="*/ 0 h 249"/>
                <a:gd name="T40" fmla="*/ 0 w 135"/>
                <a:gd name="T41" fmla="*/ 0 h 249"/>
                <a:gd name="T42" fmla="*/ 0 w 135"/>
                <a:gd name="T43" fmla="*/ 0 h 249"/>
                <a:gd name="T44" fmla="*/ 0 w 135"/>
                <a:gd name="T45" fmla="*/ 0 h 249"/>
                <a:gd name="T46" fmla="*/ 0 w 135"/>
                <a:gd name="T47" fmla="*/ 0 h 249"/>
                <a:gd name="T48" fmla="*/ 0 w 135"/>
                <a:gd name="T49" fmla="*/ 0 h 249"/>
                <a:gd name="T50" fmla="*/ 0 w 135"/>
                <a:gd name="T51" fmla="*/ 0 h 249"/>
                <a:gd name="T52" fmla="*/ 0 w 135"/>
                <a:gd name="T53" fmla="*/ 0 h 249"/>
                <a:gd name="T54" fmla="*/ 0 w 135"/>
                <a:gd name="T55" fmla="*/ 0 h 249"/>
                <a:gd name="T56" fmla="*/ 0 w 135"/>
                <a:gd name="T57" fmla="*/ 0 h 249"/>
                <a:gd name="T58" fmla="*/ 0 w 135"/>
                <a:gd name="T59" fmla="*/ 0 h 249"/>
                <a:gd name="T60" fmla="*/ 0 w 135"/>
                <a:gd name="T61" fmla="*/ 0 h 249"/>
                <a:gd name="T62" fmla="*/ 0 w 135"/>
                <a:gd name="T63" fmla="*/ 0 h 249"/>
                <a:gd name="T64" fmla="*/ 0 w 135"/>
                <a:gd name="T65" fmla="*/ 0 h 2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5"/>
                <a:gd name="T100" fmla="*/ 0 h 249"/>
                <a:gd name="T101" fmla="*/ 135 w 135"/>
                <a:gd name="T102" fmla="*/ 249 h 2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5" h="249">
                  <a:moveTo>
                    <a:pt x="135" y="125"/>
                  </a:moveTo>
                  <a:lnTo>
                    <a:pt x="134" y="151"/>
                  </a:lnTo>
                  <a:lnTo>
                    <a:pt x="129" y="173"/>
                  </a:lnTo>
                  <a:lnTo>
                    <a:pt x="123" y="194"/>
                  </a:lnTo>
                  <a:lnTo>
                    <a:pt x="116" y="213"/>
                  </a:lnTo>
                  <a:lnTo>
                    <a:pt x="105" y="228"/>
                  </a:lnTo>
                  <a:lnTo>
                    <a:pt x="95" y="239"/>
                  </a:lnTo>
                  <a:lnTo>
                    <a:pt x="82" y="246"/>
                  </a:lnTo>
                  <a:lnTo>
                    <a:pt x="68" y="249"/>
                  </a:lnTo>
                  <a:lnTo>
                    <a:pt x="55" y="246"/>
                  </a:lnTo>
                  <a:lnTo>
                    <a:pt x="41" y="239"/>
                  </a:lnTo>
                  <a:lnTo>
                    <a:pt x="30" y="228"/>
                  </a:lnTo>
                  <a:lnTo>
                    <a:pt x="21" y="213"/>
                  </a:lnTo>
                  <a:lnTo>
                    <a:pt x="12" y="194"/>
                  </a:lnTo>
                  <a:lnTo>
                    <a:pt x="6" y="173"/>
                  </a:lnTo>
                  <a:lnTo>
                    <a:pt x="1" y="151"/>
                  </a:lnTo>
                  <a:lnTo>
                    <a:pt x="0" y="125"/>
                  </a:lnTo>
                  <a:lnTo>
                    <a:pt x="1" y="100"/>
                  </a:lnTo>
                  <a:lnTo>
                    <a:pt x="6" y="76"/>
                  </a:lnTo>
                  <a:lnTo>
                    <a:pt x="12" y="55"/>
                  </a:lnTo>
                  <a:lnTo>
                    <a:pt x="21" y="37"/>
                  </a:lnTo>
                  <a:lnTo>
                    <a:pt x="30" y="21"/>
                  </a:lnTo>
                  <a:lnTo>
                    <a:pt x="41" y="10"/>
                  </a:lnTo>
                  <a:lnTo>
                    <a:pt x="55" y="3"/>
                  </a:lnTo>
                  <a:lnTo>
                    <a:pt x="68" y="0"/>
                  </a:lnTo>
                  <a:lnTo>
                    <a:pt x="82" y="3"/>
                  </a:lnTo>
                  <a:lnTo>
                    <a:pt x="95" y="10"/>
                  </a:lnTo>
                  <a:lnTo>
                    <a:pt x="105" y="21"/>
                  </a:lnTo>
                  <a:lnTo>
                    <a:pt x="116" y="37"/>
                  </a:lnTo>
                  <a:lnTo>
                    <a:pt x="123" y="55"/>
                  </a:lnTo>
                  <a:lnTo>
                    <a:pt x="129" y="76"/>
                  </a:lnTo>
                  <a:lnTo>
                    <a:pt x="134" y="100"/>
                  </a:lnTo>
                  <a:lnTo>
                    <a:pt x="135" y="125"/>
                  </a:lnTo>
                  <a:close/>
                </a:path>
              </a:pathLst>
            </a:custGeom>
            <a:solidFill>
              <a:srgbClr val="BFDDBF"/>
            </a:solidFill>
            <a:ln w="9525">
              <a:solidFill>
                <a:schemeClr val="bg2"/>
              </a:solidFill>
              <a:round/>
              <a:headEnd/>
              <a:tailEnd/>
            </a:ln>
          </p:spPr>
          <p:txBody>
            <a:bodyPr/>
            <a:lstStyle/>
            <a:p>
              <a:endParaRPr lang="en-US" dirty="0">
                <a:solidFill>
                  <a:srgbClr val="FFFF00"/>
                </a:solidFill>
                <a:ea typeface="ＭＳ Ｐゴシック" charset="0"/>
              </a:endParaRPr>
            </a:p>
          </p:txBody>
        </p:sp>
      </p:grpSp>
      <p:sp>
        <p:nvSpPr>
          <p:cNvPr id="35" name="AutoShape 35"/>
          <p:cNvSpPr>
            <a:spLocks noChangeArrowheads="1"/>
          </p:cNvSpPr>
          <p:nvPr/>
        </p:nvSpPr>
        <p:spPr bwMode="auto">
          <a:xfrm>
            <a:off x="673100" y="3200400"/>
            <a:ext cx="546100" cy="482600"/>
          </a:xfrm>
          <a:prstGeom prst="rightArrow">
            <a:avLst>
              <a:gd name="adj1" fmla="val 50000"/>
              <a:gd name="adj2" fmla="val 51974"/>
            </a:avLst>
          </a:prstGeom>
          <a:solidFill>
            <a:srgbClr val="336699"/>
          </a:solidFill>
          <a:ln w="9525">
            <a:solidFill>
              <a:schemeClr val="bg1"/>
            </a:solidFill>
            <a:miter lim="800000"/>
            <a:headEnd/>
            <a:tailEnd/>
          </a:ln>
          <a:effectLst>
            <a:outerShdw blurRad="63500" dist="38099" dir="2700000" algn="ctr" rotWithShape="0">
              <a:schemeClr val="bg2">
                <a:alpha val="74997"/>
              </a:scheme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36" name="Rectangle 2"/>
          <p:cNvSpPr txBox="1">
            <a:spLocks noChangeArrowheads="1"/>
          </p:cNvSpPr>
          <p:nvPr/>
        </p:nvSpPr>
        <p:spPr bwMode="auto">
          <a:xfrm>
            <a:off x="2159000" y="428628"/>
            <a:ext cx="42672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a:defRPr sz="3200" b="1">
                <a:solidFill>
                  <a:schemeClr val="tx2"/>
                </a:solidFill>
                <a:latin typeface="Arial" panose="020B0604020202020204" pitchFamily="34" charset="0"/>
                <a:ea typeface="+mj-ea"/>
                <a:cs typeface="Arial" panose="020B0604020202020204" pitchFamily="34" charset="0"/>
              </a:defRPr>
            </a:lvl1pPr>
            <a:lvl2pPr algn="ctr">
              <a:defRPr sz="3200" b="1">
                <a:solidFill>
                  <a:srgbClr val="25437F"/>
                </a:solidFill>
              </a:defRPr>
            </a:lvl2pPr>
            <a:lvl3pPr algn="ctr">
              <a:defRPr sz="3200" b="1">
                <a:solidFill>
                  <a:srgbClr val="25437F"/>
                </a:solidFill>
              </a:defRPr>
            </a:lvl3pPr>
            <a:lvl4pPr algn="ctr">
              <a:defRPr sz="3200" b="1">
                <a:solidFill>
                  <a:srgbClr val="25437F"/>
                </a:solidFill>
              </a:defRPr>
            </a:lvl4pPr>
            <a:lvl5pPr algn="ctr">
              <a:defRPr sz="3200" b="1">
                <a:solidFill>
                  <a:srgbClr val="25437F"/>
                </a:solidFill>
              </a:defRPr>
            </a:lvl5pPr>
            <a:lvl6pPr marL="457200" algn="ctr" fontAlgn="base">
              <a:spcBef>
                <a:spcPct val="0"/>
              </a:spcBef>
              <a:spcAft>
                <a:spcPct val="0"/>
              </a:spcAft>
              <a:defRPr sz="3200" b="1">
                <a:solidFill>
                  <a:srgbClr val="25437F"/>
                </a:solidFill>
              </a:defRPr>
            </a:lvl6pPr>
            <a:lvl7pPr marL="914400" algn="ctr" fontAlgn="base">
              <a:spcBef>
                <a:spcPct val="0"/>
              </a:spcBef>
              <a:spcAft>
                <a:spcPct val="0"/>
              </a:spcAft>
              <a:defRPr sz="3200" b="1">
                <a:solidFill>
                  <a:srgbClr val="25437F"/>
                </a:solidFill>
              </a:defRPr>
            </a:lvl7pPr>
            <a:lvl8pPr marL="1371600" algn="ctr" fontAlgn="base">
              <a:spcBef>
                <a:spcPct val="0"/>
              </a:spcBef>
              <a:spcAft>
                <a:spcPct val="0"/>
              </a:spcAft>
              <a:defRPr sz="3200" b="1">
                <a:solidFill>
                  <a:srgbClr val="25437F"/>
                </a:solidFill>
              </a:defRPr>
            </a:lvl8pPr>
            <a:lvl9pPr marL="1828800" algn="ctr" fontAlgn="base">
              <a:spcBef>
                <a:spcPct val="0"/>
              </a:spcBef>
              <a:spcAft>
                <a:spcPct val="0"/>
              </a:spcAft>
              <a:defRPr sz="3200" b="1">
                <a:solidFill>
                  <a:srgbClr val="25437F"/>
                </a:solidFill>
              </a:defRPr>
            </a:lvl9pPr>
          </a:lstStyle>
          <a:p>
            <a:r>
              <a:rPr lang="en-US" dirty="0"/>
              <a:t>Mini Road Map</a:t>
            </a:r>
          </a:p>
        </p:txBody>
      </p:sp>
    </p:spTree>
    <p:extLst>
      <p:ext uri="{BB962C8B-B14F-4D97-AF65-F5344CB8AC3E}">
        <p14:creationId xmlns:p14="http://schemas.microsoft.com/office/powerpoint/2010/main" val="15166263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Rectangle 1114"/>
          <p:cNvSpPr/>
          <p:nvPr/>
        </p:nvSpPr>
        <p:spPr bwMode="auto">
          <a:xfrm>
            <a:off x="348343" y="1291771"/>
            <a:ext cx="4586513" cy="3323772"/>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1104" name="Rounded Rectangle 1103"/>
          <p:cNvSpPr/>
          <p:nvPr/>
        </p:nvSpPr>
        <p:spPr bwMode="auto">
          <a:xfrm>
            <a:off x="1930403" y="4020460"/>
            <a:ext cx="1596571" cy="449943"/>
          </a:xfrm>
          <a:prstGeom prst="roundRect">
            <a:avLst/>
          </a:prstGeom>
          <a:solidFill>
            <a:schemeClr val="bg1">
              <a:lumMod val="50000"/>
            </a:schemeClr>
          </a:solidFill>
          <a:ln w="28575">
            <a:noFill/>
            <a:round/>
            <a:headEnd/>
            <a:tailEnd/>
          </a:ln>
          <a:effectLst>
            <a:outerShdw blurRad="63500" dist="38100" dir="2700000" algn="tl" rotWithShape="0">
              <a:srgbClr val="000000">
                <a:alpha val="39998"/>
              </a:srgbClr>
            </a:outerShdw>
          </a:effectLst>
        </p:spPr>
        <p:txBody>
          <a:bodyPr/>
          <a:lstStyle/>
          <a:p>
            <a:pPr>
              <a:defRPr/>
            </a:pPr>
            <a:endParaRPr lang="en-US" dirty="0">
              <a:solidFill>
                <a:srgbClr val="FFFF00"/>
              </a:solidFill>
              <a:latin typeface="Arial" pitchFamily="-112" charset="0"/>
              <a:ea typeface="ＭＳ Ｐゴシック" charset="-128"/>
              <a:cs typeface="ＭＳ Ｐゴシック" charset="-128"/>
            </a:endParaRPr>
          </a:p>
        </p:txBody>
      </p:sp>
      <p:sp>
        <p:nvSpPr>
          <p:cNvPr id="73729" name="Title 1"/>
          <p:cNvSpPr>
            <a:spLocks noGrp="1"/>
          </p:cNvSpPr>
          <p:nvPr>
            <p:ph type="title" idx="4294967295"/>
          </p:nvPr>
        </p:nvSpPr>
        <p:spPr bwMode="auto">
          <a:xfrm>
            <a:off x="330199" y="223838"/>
            <a:ext cx="8446247" cy="728662"/>
          </a:xfrm>
          <a:prstGeom prst="rect">
            <a:avLst/>
          </a:prstGeom>
          <a:noFill/>
          <a:extLst/>
        </p:spPr>
        <p:txBody>
          <a:bodyPr/>
          <a:lstStyle/>
          <a:p>
            <a:pPr eaLnBrk="1" hangingPunct="1"/>
            <a:r>
              <a:rPr lang="en-US" sz="3200" dirty="0">
                <a:solidFill>
                  <a:srgbClr val="002060"/>
                </a:solidFill>
                <a:latin typeface="Arial" charset="0"/>
                <a:ea typeface="ＭＳ Ｐゴシック" charset="0"/>
                <a:cs typeface="ＭＳ Ｐゴシック" charset="0"/>
              </a:rPr>
              <a:t>  </a:t>
            </a:r>
            <a:r>
              <a:rPr lang="en-US" sz="3200" b="1" dirty="0" smtClean="0">
                <a:solidFill>
                  <a:srgbClr val="002060"/>
                </a:solidFill>
                <a:latin typeface="Arial" charset="0"/>
                <a:ea typeface="ＭＳ Ｐゴシック" charset="0"/>
                <a:cs typeface="ＭＳ Ｐゴシック" charset="0"/>
              </a:rPr>
              <a:t>High-Resolution Soil </a:t>
            </a:r>
            <a:r>
              <a:rPr lang="en-US" sz="3200" b="1" dirty="0">
                <a:solidFill>
                  <a:srgbClr val="002060"/>
                </a:solidFill>
                <a:latin typeface="Arial" charset="0"/>
                <a:ea typeface="ＭＳ Ｐゴシック" charset="0"/>
                <a:cs typeface="ＭＳ Ｐゴシック" charset="0"/>
              </a:rPr>
              <a:t>Core Subsampling</a:t>
            </a:r>
            <a:endParaRPr lang="en-CA" sz="3200" b="1" dirty="0">
              <a:solidFill>
                <a:srgbClr val="002060"/>
              </a:solidFill>
              <a:latin typeface="Arial" charset="0"/>
              <a:ea typeface="ＭＳ Ｐゴシック" charset="0"/>
              <a:cs typeface="ＭＳ Ｐゴシック" charset="0"/>
            </a:endParaRPr>
          </a:p>
        </p:txBody>
      </p:sp>
      <p:pic>
        <p:nvPicPr>
          <p:cNvPr id="7373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871" y="4305308"/>
            <a:ext cx="5756275"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2229" y="1333959"/>
            <a:ext cx="2286000" cy="1974850"/>
          </a:xfrm>
          <a:prstGeom prst="rect">
            <a:avLst/>
          </a:prstGeom>
          <a:noFill/>
          <a:ln w="57150">
            <a:solidFill>
              <a:schemeClr val="bg2">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73744" name="Text Box 17"/>
          <p:cNvSpPr txBox="1">
            <a:spLocks noChangeArrowheads="1"/>
          </p:cNvSpPr>
          <p:nvPr/>
        </p:nvSpPr>
        <p:spPr bwMode="auto">
          <a:xfrm>
            <a:off x="7603835" y="3706816"/>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algn="ctr" eaLnBrk="1" hangingPunct="1"/>
            <a:endParaRPr lang="en-US" sz="3200" dirty="0">
              <a:solidFill>
                <a:srgbClr val="000000"/>
              </a:solidFill>
              <a:cs typeface="Arial" charset="0"/>
            </a:endParaRPr>
          </a:p>
        </p:txBody>
      </p:sp>
      <p:pic>
        <p:nvPicPr>
          <p:cNvPr id="7373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8227" y="1808851"/>
            <a:ext cx="1981200"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9278" y="3568700"/>
            <a:ext cx="428625"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6" name="Line 9"/>
          <p:cNvSpPr>
            <a:spLocks noChangeShapeType="1"/>
          </p:cNvSpPr>
          <p:nvPr/>
        </p:nvSpPr>
        <p:spPr bwMode="auto">
          <a:xfrm flipV="1">
            <a:off x="2714172" y="3778253"/>
            <a:ext cx="1559384" cy="9979"/>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dirty="0">
              <a:solidFill>
                <a:srgbClr val="FFFF00"/>
              </a:solidFill>
              <a:ea typeface="ＭＳ Ｐゴシック" charset="0"/>
            </a:endParaRPr>
          </a:p>
        </p:txBody>
      </p:sp>
      <p:sp>
        <p:nvSpPr>
          <p:cNvPr id="73737" name="Line 10"/>
          <p:cNvSpPr>
            <a:spLocks noChangeShapeType="1"/>
          </p:cNvSpPr>
          <p:nvPr/>
        </p:nvSpPr>
        <p:spPr bwMode="auto">
          <a:xfrm>
            <a:off x="3585032" y="2336800"/>
            <a:ext cx="732975" cy="1354138"/>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dirty="0">
              <a:solidFill>
                <a:srgbClr val="FFFF00"/>
              </a:solidFill>
              <a:ea typeface="ＭＳ Ｐゴシック" charset="0"/>
            </a:endParaRPr>
          </a:p>
        </p:txBody>
      </p:sp>
      <p:sp>
        <p:nvSpPr>
          <p:cNvPr id="73739" name="Text Box 12"/>
          <p:cNvSpPr txBox="1">
            <a:spLocks noChangeArrowheads="1"/>
          </p:cNvSpPr>
          <p:nvPr/>
        </p:nvSpPr>
        <p:spPr bwMode="auto">
          <a:xfrm>
            <a:off x="693613" y="1465950"/>
            <a:ext cx="1236236"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algn="ctr" eaLnBrk="1" hangingPunct="1">
              <a:lnSpc>
                <a:spcPct val="90000"/>
              </a:lnSpc>
            </a:pPr>
            <a:r>
              <a:rPr lang="en-US" sz="2200" b="1" dirty="0">
                <a:solidFill>
                  <a:srgbClr val="0237A2"/>
                </a:solidFill>
                <a:cs typeface="Arial" charset="0"/>
              </a:rPr>
              <a:t>Sorbed </a:t>
            </a:r>
          </a:p>
          <a:p>
            <a:pPr algn="ctr" eaLnBrk="1" hangingPunct="1">
              <a:lnSpc>
                <a:spcPct val="90000"/>
              </a:lnSpc>
            </a:pPr>
            <a:r>
              <a:rPr lang="en-US" sz="2200" b="1" dirty="0">
                <a:solidFill>
                  <a:srgbClr val="0237A2"/>
                </a:solidFill>
                <a:cs typeface="Arial" charset="0"/>
              </a:rPr>
              <a:t>mass</a:t>
            </a:r>
            <a:endParaRPr lang="en-US" sz="2200" dirty="0">
              <a:solidFill>
                <a:srgbClr val="0237A2"/>
              </a:solidFill>
              <a:cs typeface="Arial" charset="0"/>
            </a:endParaRPr>
          </a:p>
        </p:txBody>
      </p:sp>
      <p:sp>
        <p:nvSpPr>
          <p:cNvPr id="73740" name="Text Box 13"/>
          <p:cNvSpPr txBox="1">
            <a:spLocks noChangeArrowheads="1"/>
          </p:cNvSpPr>
          <p:nvPr/>
        </p:nvSpPr>
        <p:spPr bwMode="auto">
          <a:xfrm>
            <a:off x="420212" y="3172289"/>
            <a:ext cx="1519968"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algn="ctr" eaLnBrk="1" hangingPunct="1">
              <a:lnSpc>
                <a:spcPct val="90000"/>
              </a:lnSpc>
            </a:pPr>
            <a:r>
              <a:rPr lang="en-US" sz="2200" b="1" dirty="0">
                <a:solidFill>
                  <a:srgbClr val="0237A2"/>
                </a:solidFill>
                <a:cs typeface="Arial" charset="0"/>
              </a:rPr>
              <a:t>Dissolved</a:t>
            </a:r>
          </a:p>
          <a:p>
            <a:pPr algn="ctr" eaLnBrk="1" hangingPunct="1">
              <a:lnSpc>
                <a:spcPct val="90000"/>
              </a:lnSpc>
            </a:pPr>
            <a:r>
              <a:rPr lang="en-US" sz="2200" b="1" dirty="0">
                <a:solidFill>
                  <a:srgbClr val="0237A2"/>
                </a:solidFill>
                <a:cs typeface="Arial" charset="0"/>
              </a:rPr>
              <a:t>mass</a:t>
            </a:r>
            <a:endParaRPr lang="en-US" sz="2200" dirty="0">
              <a:solidFill>
                <a:srgbClr val="0237A2"/>
              </a:solidFill>
              <a:cs typeface="Arial" charset="0"/>
            </a:endParaRPr>
          </a:p>
        </p:txBody>
      </p:sp>
      <p:sp>
        <p:nvSpPr>
          <p:cNvPr id="73741" name="Line 14"/>
          <p:cNvSpPr>
            <a:spLocks noChangeShapeType="1"/>
          </p:cNvSpPr>
          <p:nvPr/>
        </p:nvSpPr>
        <p:spPr bwMode="auto">
          <a:xfrm flipV="1">
            <a:off x="1698171" y="3256642"/>
            <a:ext cx="918260" cy="386443"/>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solidFill>
                <a:srgbClr val="FFFF00"/>
              </a:solidFill>
              <a:ea typeface="ＭＳ Ｐゴシック" charset="0"/>
            </a:endParaRPr>
          </a:p>
        </p:txBody>
      </p:sp>
      <p:sp>
        <p:nvSpPr>
          <p:cNvPr id="73742" name="Line 15"/>
          <p:cNvSpPr>
            <a:spLocks noChangeShapeType="1"/>
          </p:cNvSpPr>
          <p:nvPr/>
        </p:nvSpPr>
        <p:spPr bwMode="auto">
          <a:xfrm>
            <a:off x="1716321" y="1969180"/>
            <a:ext cx="900113" cy="449262"/>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solidFill>
                <a:srgbClr val="FFFF00"/>
              </a:solidFill>
              <a:ea typeface="ＭＳ Ｐゴシック" charset="0"/>
            </a:endParaRPr>
          </a:p>
        </p:txBody>
      </p:sp>
      <p:sp>
        <p:nvSpPr>
          <p:cNvPr id="73743" name="Text Box 16"/>
          <p:cNvSpPr txBox="1">
            <a:spLocks noChangeArrowheads="1"/>
          </p:cNvSpPr>
          <p:nvPr/>
        </p:nvSpPr>
        <p:spPr bwMode="auto">
          <a:xfrm>
            <a:off x="2015718" y="4032026"/>
            <a:ext cx="1483098"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algn="ctr" eaLnBrk="1" hangingPunct="1">
              <a:lnSpc>
                <a:spcPct val="90000"/>
              </a:lnSpc>
            </a:pPr>
            <a:r>
              <a:rPr lang="en-US" b="1" dirty="0">
                <a:solidFill>
                  <a:srgbClr val="FFFFFF"/>
                </a:solidFill>
                <a:cs typeface="Arial" charset="0"/>
              </a:rPr>
              <a:t>Soil core</a:t>
            </a:r>
            <a:endParaRPr lang="en-US" dirty="0">
              <a:solidFill>
                <a:srgbClr val="FFFFFF"/>
              </a:solidFill>
              <a:cs typeface="Arial" charset="0"/>
            </a:endParaRPr>
          </a:p>
        </p:txBody>
      </p:sp>
      <p:sp>
        <p:nvSpPr>
          <p:cNvPr id="73747" name="Text Box 20"/>
          <p:cNvSpPr txBox="1">
            <a:spLocks noChangeArrowheads="1"/>
          </p:cNvSpPr>
          <p:nvPr/>
        </p:nvSpPr>
        <p:spPr bwMode="auto">
          <a:xfrm>
            <a:off x="4080320" y="2763395"/>
            <a:ext cx="1188146" cy="701731"/>
          </a:xfrm>
          <a:prstGeom prst="rect">
            <a:avLst/>
          </a:prstGeom>
          <a:solidFill>
            <a:schemeClr val="bg2">
              <a:lumMod val="20000"/>
              <a:lumOff val="80000"/>
            </a:schemeClr>
          </a:solidFill>
          <a:ln>
            <a:solidFill>
              <a:schemeClr val="bg2">
                <a:lumMod val="75000"/>
              </a:schemeClr>
            </a:solidFill>
          </a:ln>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algn="ctr" eaLnBrk="1" hangingPunct="1">
              <a:lnSpc>
                <a:spcPct val="90000"/>
              </a:lnSpc>
            </a:pPr>
            <a:r>
              <a:rPr lang="en-US" sz="2200" b="1" dirty="0">
                <a:solidFill>
                  <a:srgbClr val="0237A2"/>
                </a:solidFill>
                <a:cs typeface="Arial" charset="0"/>
              </a:rPr>
              <a:t>Sample</a:t>
            </a:r>
          </a:p>
          <a:p>
            <a:pPr algn="ctr" eaLnBrk="1" hangingPunct="1">
              <a:lnSpc>
                <a:spcPct val="90000"/>
              </a:lnSpc>
            </a:pPr>
            <a:r>
              <a:rPr lang="en-US" sz="2200" b="1" dirty="0">
                <a:solidFill>
                  <a:srgbClr val="0237A2"/>
                </a:solidFill>
                <a:cs typeface="Arial" charset="0"/>
              </a:rPr>
              <a:t>volume</a:t>
            </a:r>
            <a:endParaRPr lang="en-US" sz="2200" dirty="0">
              <a:solidFill>
                <a:srgbClr val="0237A2"/>
              </a:solidFill>
              <a:cs typeface="Arial" charset="0"/>
            </a:endParaRPr>
          </a:p>
        </p:txBody>
      </p:sp>
      <p:sp>
        <p:nvSpPr>
          <p:cNvPr id="73748" name="Line 21"/>
          <p:cNvSpPr>
            <a:spLocks noChangeShapeType="1"/>
          </p:cNvSpPr>
          <p:nvPr/>
        </p:nvSpPr>
        <p:spPr bwMode="auto">
          <a:xfrm>
            <a:off x="7572829" y="2901506"/>
            <a:ext cx="279400" cy="523870"/>
          </a:xfrm>
          <a:prstGeom prst="line">
            <a:avLst/>
          </a:prstGeom>
          <a:noFill/>
          <a:ln w="28575">
            <a:solidFill>
              <a:schemeClr val="accent4"/>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srgbClr val="FFFF00"/>
              </a:solidFill>
              <a:ea typeface="ＭＳ Ｐゴシック" charset="0"/>
            </a:endParaRPr>
          </a:p>
        </p:txBody>
      </p:sp>
      <p:sp>
        <p:nvSpPr>
          <p:cNvPr id="73749" name="Line 22"/>
          <p:cNvSpPr>
            <a:spLocks noChangeShapeType="1"/>
          </p:cNvSpPr>
          <p:nvPr/>
        </p:nvSpPr>
        <p:spPr bwMode="auto">
          <a:xfrm>
            <a:off x="6429829" y="1538517"/>
            <a:ext cx="1066800" cy="448587"/>
          </a:xfrm>
          <a:prstGeom prst="line">
            <a:avLst/>
          </a:prstGeom>
          <a:noFill/>
          <a:ln w="28575">
            <a:solidFill>
              <a:schemeClr val="accent4"/>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srgbClr val="FFFF00"/>
              </a:solidFill>
              <a:ea typeface="ＭＳ Ｐゴシック" charset="0"/>
            </a:endParaRPr>
          </a:p>
        </p:txBody>
      </p:sp>
      <p:pic>
        <p:nvPicPr>
          <p:cNvPr id="73751" name="Picture 1" descr="E:\Dupont_Florence SC Site\Phase 1A Data\Photos\Chapman_Phase1A\DuPont 11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8288" y="4058557"/>
            <a:ext cx="1041400" cy="2528888"/>
          </a:xfrm>
          <a:prstGeom prst="rect">
            <a:avLst/>
          </a:prstGeom>
          <a:noFill/>
          <a:ln w="38100">
            <a:solidFill>
              <a:schemeClr val="bg2">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73753" name="Line 21"/>
          <p:cNvSpPr>
            <a:spLocks noChangeShapeType="1"/>
          </p:cNvSpPr>
          <p:nvPr/>
        </p:nvSpPr>
        <p:spPr bwMode="auto">
          <a:xfrm>
            <a:off x="7416800" y="5805714"/>
            <a:ext cx="787400" cy="449036"/>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srgbClr val="FFFF00"/>
              </a:solidFill>
              <a:ea typeface="ＭＳ Ｐゴシック" charset="0"/>
            </a:endParaRPr>
          </a:p>
        </p:txBody>
      </p:sp>
      <p:sp>
        <p:nvSpPr>
          <p:cNvPr id="44" name="Line 6"/>
          <p:cNvSpPr>
            <a:spLocks noChangeShapeType="1"/>
          </p:cNvSpPr>
          <p:nvPr/>
        </p:nvSpPr>
        <p:spPr bwMode="auto">
          <a:xfrm flipV="1">
            <a:off x="0" y="995363"/>
            <a:ext cx="9144000"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grpSp>
        <p:nvGrpSpPr>
          <p:cNvPr id="73756" name="Group 93"/>
          <p:cNvGrpSpPr>
            <a:grpSpLocks/>
          </p:cNvGrpSpPr>
          <p:nvPr/>
        </p:nvGrpSpPr>
        <p:grpSpPr bwMode="auto">
          <a:xfrm>
            <a:off x="2997204" y="4535488"/>
            <a:ext cx="3795713" cy="1200150"/>
            <a:chOff x="0" y="2281"/>
            <a:chExt cx="2767" cy="875"/>
          </a:xfrm>
        </p:grpSpPr>
        <p:pic>
          <p:nvPicPr>
            <p:cNvPr id="73758" name="Picture 94"/>
            <p:cNvPicPr>
              <a:picLocks noChangeAspect="1" noChangeArrowheads="1"/>
            </p:cNvPicPr>
            <p:nvPr/>
          </p:nvPicPr>
          <p:blipFill>
            <a:blip r:embed="rId8">
              <a:clrChange>
                <a:clrFrom>
                  <a:srgbClr val="BBE0E3"/>
                </a:clrFrom>
                <a:clrTo>
                  <a:srgbClr val="BBE0E3">
                    <a:alpha val="0"/>
                  </a:srgbClr>
                </a:clrTo>
              </a:clrChange>
              <a:extLst>
                <a:ext uri="{28A0092B-C50C-407E-A947-70E740481C1C}">
                  <a14:useLocalDpi xmlns:a14="http://schemas.microsoft.com/office/drawing/2010/main" val="0"/>
                </a:ext>
              </a:extLst>
            </a:blip>
            <a:srcRect l="17276" t="41405" r="18077" b="33749"/>
            <a:stretch>
              <a:fillRect/>
            </a:stretch>
          </p:blipFill>
          <p:spPr bwMode="auto">
            <a:xfrm>
              <a:off x="0" y="2281"/>
              <a:ext cx="2767" cy="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3759" name="Group 95"/>
            <p:cNvGrpSpPr>
              <a:grpSpLocks/>
            </p:cNvGrpSpPr>
            <p:nvPr/>
          </p:nvGrpSpPr>
          <p:grpSpPr bwMode="auto">
            <a:xfrm>
              <a:off x="815" y="2660"/>
              <a:ext cx="564" cy="154"/>
              <a:chOff x="870" y="2660"/>
              <a:chExt cx="564" cy="154"/>
            </a:xfrm>
          </p:grpSpPr>
          <p:sp>
            <p:nvSpPr>
              <p:cNvPr id="74614" name="Freeform 96"/>
              <p:cNvSpPr>
                <a:spLocks/>
              </p:cNvSpPr>
              <p:nvPr/>
            </p:nvSpPr>
            <p:spPr bwMode="auto">
              <a:xfrm>
                <a:off x="937" y="2746"/>
                <a:ext cx="7" cy="68"/>
              </a:xfrm>
              <a:custGeom>
                <a:avLst/>
                <a:gdLst>
                  <a:gd name="T0" fmla="*/ 7 w 7"/>
                  <a:gd name="T1" fmla="*/ 0 h 68"/>
                  <a:gd name="T2" fmla="*/ 2 w 7"/>
                  <a:gd name="T3" fmla="*/ 68 h 68"/>
                  <a:gd name="T4" fmla="*/ 0 w 7"/>
                  <a:gd name="T5" fmla="*/ 68 h 68"/>
                  <a:gd name="T6" fmla="*/ 5 w 7"/>
                  <a:gd name="T7" fmla="*/ 0 h 68"/>
                  <a:gd name="T8" fmla="*/ 7 w 7"/>
                  <a:gd name="T9" fmla="*/ 0 h 68"/>
                  <a:gd name="T10" fmla="*/ 0 60000 65536"/>
                  <a:gd name="T11" fmla="*/ 0 60000 65536"/>
                  <a:gd name="T12" fmla="*/ 0 60000 65536"/>
                  <a:gd name="T13" fmla="*/ 0 60000 65536"/>
                  <a:gd name="T14" fmla="*/ 0 60000 65536"/>
                  <a:gd name="T15" fmla="*/ 0 w 7"/>
                  <a:gd name="T16" fmla="*/ 0 h 68"/>
                  <a:gd name="T17" fmla="*/ 7 w 7"/>
                  <a:gd name="T18" fmla="*/ 68 h 68"/>
                </a:gdLst>
                <a:ahLst/>
                <a:cxnLst>
                  <a:cxn ang="T10">
                    <a:pos x="T0" y="T1"/>
                  </a:cxn>
                  <a:cxn ang="T11">
                    <a:pos x="T2" y="T3"/>
                  </a:cxn>
                  <a:cxn ang="T12">
                    <a:pos x="T4" y="T5"/>
                  </a:cxn>
                  <a:cxn ang="T13">
                    <a:pos x="T6" y="T7"/>
                  </a:cxn>
                  <a:cxn ang="T14">
                    <a:pos x="T8" y="T9"/>
                  </a:cxn>
                </a:cxnLst>
                <a:rect l="T15" t="T16" r="T17" b="T18"/>
                <a:pathLst>
                  <a:path w="7" h="68">
                    <a:moveTo>
                      <a:pt x="7" y="0"/>
                    </a:moveTo>
                    <a:lnTo>
                      <a:pt x="2" y="68"/>
                    </a:lnTo>
                    <a:lnTo>
                      <a:pt x="0" y="68"/>
                    </a:lnTo>
                    <a:lnTo>
                      <a:pt x="5" y="0"/>
                    </a:lnTo>
                    <a:lnTo>
                      <a:pt x="7" y="0"/>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15" name="Freeform 97"/>
              <p:cNvSpPr>
                <a:spLocks/>
              </p:cNvSpPr>
              <p:nvPr/>
            </p:nvSpPr>
            <p:spPr bwMode="auto">
              <a:xfrm>
                <a:off x="937" y="2746"/>
                <a:ext cx="5" cy="68"/>
              </a:xfrm>
              <a:custGeom>
                <a:avLst/>
                <a:gdLst>
                  <a:gd name="T0" fmla="*/ 5 w 5"/>
                  <a:gd name="T1" fmla="*/ 0 h 68"/>
                  <a:gd name="T2" fmla="*/ 2 w 5"/>
                  <a:gd name="T3" fmla="*/ 68 h 68"/>
                  <a:gd name="T4" fmla="*/ 0 w 5"/>
                  <a:gd name="T5" fmla="*/ 68 h 68"/>
                  <a:gd name="T6" fmla="*/ 4 w 5"/>
                  <a:gd name="T7" fmla="*/ 0 h 68"/>
                  <a:gd name="T8" fmla="*/ 5 w 5"/>
                  <a:gd name="T9" fmla="*/ 0 h 68"/>
                  <a:gd name="T10" fmla="*/ 0 60000 65536"/>
                  <a:gd name="T11" fmla="*/ 0 60000 65536"/>
                  <a:gd name="T12" fmla="*/ 0 60000 65536"/>
                  <a:gd name="T13" fmla="*/ 0 60000 65536"/>
                  <a:gd name="T14" fmla="*/ 0 60000 65536"/>
                  <a:gd name="T15" fmla="*/ 0 w 5"/>
                  <a:gd name="T16" fmla="*/ 0 h 68"/>
                  <a:gd name="T17" fmla="*/ 5 w 5"/>
                  <a:gd name="T18" fmla="*/ 68 h 68"/>
                </a:gdLst>
                <a:ahLst/>
                <a:cxnLst>
                  <a:cxn ang="T10">
                    <a:pos x="T0" y="T1"/>
                  </a:cxn>
                  <a:cxn ang="T11">
                    <a:pos x="T2" y="T3"/>
                  </a:cxn>
                  <a:cxn ang="T12">
                    <a:pos x="T4" y="T5"/>
                  </a:cxn>
                  <a:cxn ang="T13">
                    <a:pos x="T6" y="T7"/>
                  </a:cxn>
                  <a:cxn ang="T14">
                    <a:pos x="T8" y="T9"/>
                  </a:cxn>
                </a:cxnLst>
                <a:rect l="T15" t="T16" r="T17" b="T18"/>
                <a:pathLst>
                  <a:path w="5" h="68">
                    <a:moveTo>
                      <a:pt x="5" y="0"/>
                    </a:moveTo>
                    <a:lnTo>
                      <a:pt x="2" y="68"/>
                    </a:lnTo>
                    <a:lnTo>
                      <a:pt x="0" y="68"/>
                    </a:lnTo>
                    <a:lnTo>
                      <a:pt x="4" y="0"/>
                    </a:lnTo>
                    <a:lnTo>
                      <a:pt x="5"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16" name="Freeform 98"/>
              <p:cNvSpPr>
                <a:spLocks/>
              </p:cNvSpPr>
              <p:nvPr/>
            </p:nvSpPr>
            <p:spPr bwMode="auto">
              <a:xfrm>
                <a:off x="937" y="2746"/>
                <a:ext cx="5" cy="68"/>
              </a:xfrm>
              <a:custGeom>
                <a:avLst/>
                <a:gdLst>
                  <a:gd name="T0" fmla="*/ 5 w 5"/>
                  <a:gd name="T1" fmla="*/ 0 h 68"/>
                  <a:gd name="T2" fmla="*/ 0 w 5"/>
                  <a:gd name="T3" fmla="*/ 68 h 68"/>
                  <a:gd name="T4" fmla="*/ 4 w 5"/>
                  <a:gd name="T5" fmla="*/ 0 h 68"/>
                  <a:gd name="T6" fmla="*/ 5 w 5"/>
                  <a:gd name="T7" fmla="*/ 0 h 68"/>
                  <a:gd name="T8" fmla="*/ 0 60000 65536"/>
                  <a:gd name="T9" fmla="*/ 0 60000 65536"/>
                  <a:gd name="T10" fmla="*/ 0 60000 65536"/>
                  <a:gd name="T11" fmla="*/ 0 60000 65536"/>
                  <a:gd name="T12" fmla="*/ 0 w 5"/>
                  <a:gd name="T13" fmla="*/ 0 h 68"/>
                  <a:gd name="T14" fmla="*/ 5 w 5"/>
                  <a:gd name="T15" fmla="*/ 68 h 68"/>
                </a:gdLst>
                <a:ahLst/>
                <a:cxnLst>
                  <a:cxn ang="T8">
                    <a:pos x="T0" y="T1"/>
                  </a:cxn>
                  <a:cxn ang="T9">
                    <a:pos x="T2" y="T3"/>
                  </a:cxn>
                  <a:cxn ang="T10">
                    <a:pos x="T4" y="T5"/>
                  </a:cxn>
                  <a:cxn ang="T11">
                    <a:pos x="T6" y="T7"/>
                  </a:cxn>
                </a:cxnLst>
                <a:rect l="T12" t="T13" r="T14" b="T15"/>
                <a:pathLst>
                  <a:path w="5" h="68">
                    <a:moveTo>
                      <a:pt x="5" y="0"/>
                    </a:moveTo>
                    <a:lnTo>
                      <a:pt x="0" y="68"/>
                    </a:lnTo>
                    <a:lnTo>
                      <a:pt x="4" y="0"/>
                    </a:lnTo>
                    <a:lnTo>
                      <a:pt x="5"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17" name="Freeform 99"/>
              <p:cNvSpPr>
                <a:spLocks/>
              </p:cNvSpPr>
              <p:nvPr/>
            </p:nvSpPr>
            <p:spPr bwMode="auto">
              <a:xfrm>
                <a:off x="936" y="2746"/>
                <a:ext cx="5" cy="68"/>
              </a:xfrm>
              <a:custGeom>
                <a:avLst/>
                <a:gdLst>
                  <a:gd name="T0" fmla="*/ 5 w 5"/>
                  <a:gd name="T1" fmla="*/ 0 h 68"/>
                  <a:gd name="T2" fmla="*/ 1 w 5"/>
                  <a:gd name="T3" fmla="*/ 68 h 68"/>
                  <a:gd name="T4" fmla="*/ 0 w 5"/>
                  <a:gd name="T5" fmla="*/ 68 h 68"/>
                  <a:gd name="T6" fmla="*/ 5 w 5"/>
                  <a:gd name="T7" fmla="*/ 0 h 68"/>
                  <a:gd name="T8" fmla="*/ 0 60000 65536"/>
                  <a:gd name="T9" fmla="*/ 0 60000 65536"/>
                  <a:gd name="T10" fmla="*/ 0 60000 65536"/>
                  <a:gd name="T11" fmla="*/ 0 60000 65536"/>
                  <a:gd name="T12" fmla="*/ 0 w 5"/>
                  <a:gd name="T13" fmla="*/ 0 h 68"/>
                  <a:gd name="T14" fmla="*/ 5 w 5"/>
                  <a:gd name="T15" fmla="*/ 68 h 68"/>
                </a:gdLst>
                <a:ahLst/>
                <a:cxnLst>
                  <a:cxn ang="T8">
                    <a:pos x="T0" y="T1"/>
                  </a:cxn>
                  <a:cxn ang="T9">
                    <a:pos x="T2" y="T3"/>
                  </a:cxn>
                  <a:cxn ang="T10">
                    <a:pos x="T4" y="T5"/>
                  </a:cxn>
                  <a:cxn ang="T11">
                    <a:pos x="T6" y="T7"/>
                  </a:cxn>
                </a:cxnLst>
                <a:rect l="T12" t="T13" r="T14" b="T15"/>
                <a:pathLst>
                  <a:path w="5" h="68">
                    <a:moveTo>
                      <a:pt x="5" y="0"/>
                    </a:moveTo>
                    <a:lnTo>
                      <a:pt x="1" y="68"/>
                    </a:lnTo>
                    <a:lnTo>
                      <a:pt x="0" y="68"/>
                    </a:lnTo>
                    <a:lnTo>
                      <a:pt x="5"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18" name="Freeform 100"/>
              <p:cNvSpPr>
                <a:spLocks/>
              </p:cNvSpPr>
              <p:nvPr/>
            </p:nvSpPr>
            <p:spPr bwMode="auto">
              <a:xfrm>
                <a:off x="936" y="2746"/>
                <a:ext cx="5" cy="68"/>
              </a:xfrm>
              <a:custGeom>
                <a:avLst/>
                <a:gdLst>
                  <a:gd name="T0" fmla="*/ 5 w 5"/>
                  <a:gd name="T1" fmla="*/ 0 h 68"/>
                  <a:gd name="T2" fmla="*/ 1 w 5"/>
                  <a:gd name="T3" fmla="*/ 68 h 68"/>
                  <a:gd name="T4" fmla="*/ 0 w 5"/>
                  <a:gd name="T5" fmla="*/ 68 h 68"/>
                  <a:gd name="T6" fmla="*/ 3 w 5"/>
                  <a:gd name="T7" fmla="*/ 0 h 68"/>
                  <a:gd name="T8" fmla="*/ 5 w 5"/>
                  <a:gd name="T9" fmla="*/ 0 h 68"/>
                  <a:gd name="T10" fmla="*/ 0 60000 65536"/>
                  <a:gd name="T11" fmla="*/ 0 60000 65536"/>
                  <a:gd name="T12" fmla="*/ 0 60000 65536"/>
                  <a:gd name="T13" fmla="*/ 0 60000 65536"/>
                  <a:gd name="T14" fmla="*/ 0 60000 65536"/>
                  <a:gd name="T15" fmla="*/ 0 w 5"/>
                  <a:gd name="T16" fmla="*/ 0 h 68"/>
                  <a:gd name="T17" fmla="*/ 5 w 5"/>
                  <a:gd name="T18" fmla="*/ 68 h 68"/>
                </a:gdLst>
                <a:ahLst/>
                <a:cxnLst>
                  <a:cxn ang="T10">
                    <a:pos x="T0" y="T1"/>
                  </a:cxn>
                  <a:cxn ang="T11">
                    <a:pos x="T2" y="T3"/>
                  </a:cxn>
                  <a:cxn ang="T12">
                    <a:pos x="T4" y="T5"/>
                  </a:cxn>
                  <a:cxn ang="T13">
                    <a:pos x="T6" y="T7"/>
                  </a:cxn>
                  <a:cxn ang="T14">
                    <a:pos x="T8" y="T9"/>
                  </a:cxn>
                </a:cxnLst>
                <a:rect l="T15" t="T16" r="T17" b="T18"/>
                <a:pathLst>
                  <a:path w="5" h="68">
                    <a:moveTo>
                      <a:pt x="5" y="0"/>
                    </a:moveTo>
                    <a:lnTo>
                      <a:pt x="1" y="68"/>
                    </a:lnTo>
                    <a:lnTo>
                      <a:pt x="0" y="68"/>
                    </a:lnTo>
                    <a:lnTo>
                      <a:pt x="3" y="0"/>
                    </a:lnTo>
                    <a:lnTo>
                      <a:pt x="5" y="0"/>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19" name="Freeform 101"/>
              <p:cNvSpPr>
                <a:spLocks/>
              </p:cNvSpPr>
              <p:nvPr/>
            </p:nvSpPr>
            <p:spPr bwMode="auto">
              <a:xfrm>
                <a:off x="936" y="2746"/>
                <a:ext cx="5" cy="68"/>
              </a:xfrm>
              <a:custGeom>
                <a:avLst/>
                <a:gdLst>
                  <a:gd name="T0" fmla="*/ 5 w 5"/>
                  <a:gd name="T1" fmla="*/ 0 h 68"/>
                  <a:gd name="T2" fmla="*/ 0 w 5"/>
                  <a:gd name="T3" fmla="*/ 68 h 68"/>
                  <a:gd name="T4" fmla="*/ 3 w 5"/>
                  <a:gd name="T5" fmla="*/ 0 h 68"/>
                  <a:gd name="T6" fmla="*/ 5 w 5"/>
                  <a:gd name="T7" fmla="*/ 0 h 68"/>
                  <a:gd name="T8" fmla="*/ 0 60000 65536"/>
                  <a:gd name="T9" fmla="*/ 0 60000 65536"/>
                  <a:gd name="T10" fmla="*/ 0 60000 65536"/>
                  <a:gd name="T11" fmla="*/ 0 60000 65536"/>
                  <a:gd name="T12" fmla="*/ 0 w 5"/>
                  <a:gd name="T13" fmla="*/ 0 h 68"/>
                  <a:gd name="T14" fmla="*/ 5 w 5"/>
                  <a:gd name="T15" fmla="*/ 68 h 68"/>
                </a:gdLst>
                <a:ahLst/>
                <a:cxnLst>
                  <a:cxn ang="T8">
                    <a:pos x="T0" y="T1"/>
                  </a:cxn>
                  <a:cxn ang="T9">
                    <a:pos x="T2" y="T3"/>
                  </a:cxn>
                  <a:cxn ang="T10">
                    <a:pos x="T4" y="T5"/>
                  </a:cxn>
                  <a:cxn ang="T11">
                    <a:pos x="T6" y="T7"/>
                  </a:cxn>
                </a:cxnLst>
                <a:rect l="T12" t="T13" r="T14" b="T15"/>
                <a:pathLst>
                  <a:path w="5" h="68">
                    <a:moveTo>
                      <a:pt x="5" y="0"/>
                    </a:moveTo>
                    <a:lnTo>
                      <a:pt x="0" y="68"/>
                    </a:lnTo>
                    <a:lnTo>
                      <a:pt x="3" y="0"/>
                    </a:lnTo>
                    <a:lnTo>
                      <a:pt x="5" y="0"/>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20" name="Freeform 102"/>
              <p:cNvSpPr>
                <a:spLocks/>
              </p:cNvSpPr>
              <p:nvPr/>
            </p:nvSpPr>
            <p:spPr bwMode="auto">
              <a:xfrm>
                <a:off x="934" y="2746"/>
                <a:ext cx="5" cy="68"/>
              </a:xfrm>
              <a:custGeom>
                <a:avLst/>
                <a:gdLst>
                  <a:gd name="T0" fmla="*/ 5 w 5"/>
                  <a:gd name="T1" fmla="*/ 0 h 68"/>
                  <a:gd name="T2" fmla="*/ 2 w 5"/>
                  <a:gd name="T3" fmla="*/ 68 h 68"/>
                  <a:gd name="T4" fmla="*/ 0 w 5"/>
                  <a:gd name="T5" fmla="*/ 68 h 68"/>
                  <a:gd name="T6" fmla="*/ 5 w 5"/>
                  <a:gd name="T7" fmla="*/ 0 h 68"/>
                  <a:gd name="T8" fmla="*/ 0 60000 65536"/>
                  <a:gd name="T9" fmla="*/ 0 60000 65536"/>
                  <a:gd name="T10" fmla="*/ 0 60000 65536"/>
                  <a:gd name="T11" fmla="*/ 0 60000 65536"/>
                  <a:gd name="T12" fmla="*/ 0 w 5"/>
                  <a:gd name="T13" fmla="*/ 0 h 68"/>
                  <a:gd name="T14" fmla="*/ 5 w 5"/>
                  <a:gd name="T15" fmla="*/ 68 h 68"/>
                </a:gdLst>
                <a:ahLst/>
                <a:cxnLst>
                  <a:cxn ang="T8">
                    <a:pos x="T0" y="T1"/>
                  </a:cxn>
                  <a:cxn ang="T9">
                    <a:pos x="T2" y="T3"/>
                  </a:cxn>
                  <a:cxn ang="T10">
                    <a:pos x="T4" y="T5"/>
                  </a:cxn>
                  <a:cxn ang="T11">
                    <a:pos x="T6" y="T7"/>
                  </a:cxn>
                </a:cxnLst>
                <a:rect l="T12" t="T13" r="T14" b="T15"/>
                <a:pathLst>
                  <a:path w="5" h="68">
                    <a:moveTo>
                      <a:pt x="5" y="0"/>
                    </a:moveTo>
                    <a:lnTo>
                      <a:pt x="2" y="68"/>
                    </a:lnTo>
                    <a:lnTo>
                      <a:pt x="0" y="68"/>
                    </a:lnTo>
                    <a:lnTo>
                      <a:pt x="5"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21" name="Freeform 103"/>
              <p:cNvSpPr>
                <a:spLocks/>
              </p:cNvSpPr>
              <p:nvPr/>
            </p:nvSpPr>
            <p:spPr bwMode="auto">
              <a:xfrm>
                <a:off x="934" y="2746"/>
                <a:ext cx="5" cy="68"/>
              </a:xfrm>
              <a:custGeom>
                <a:avLst/>
                <a:gdLst>
                  <a:gd name="T0" fmla="*/ 5 w 5"/>
                  <a:gd name="T1" fmla="*/ 0 h 68"/>
                  <a:gd name="T2" fmla="*/ 2 w 5"/>
                  <a:gd name="T3" fmla="*/ 68 h 68"/>
                  <a:gd name="T4" fmla="*/ 0 w 5"/>
                  <a:gd name="T5" fmla="*/ 68 h 68"/>
                  <a:gd name="T6" fmla="*/ 3 w 5"/>
                  <a:gd name="T7" fmla="*/ 0 h 68"/>
                  <a:gd name="T8" fmla="*/ 5 w 5"/>
                  <a:gd name="T9" fmla="*/ 0 h 68"/>
                  <a:gd name="T10" fmla="*/ 0 60000 65536"/>
                  <a:gd name="T11" fmla="*/ 0 60000 65536"/>
                  <a:gd name="T12" fmla="*/ 0 60000 65536"/>
                  <a:gd name="T13" fmla="*/ 0 60000 65536"/>
                  <a:gd name="T14" fmla="*/ 0 60000 65536"/>
                  <a:gd name="T15" fmla="*/ 0 w 5"/>
                  <a:gd name="T16" fmla="*/ 0 h 68"/>
                  <a:gd name="T17" fmla="*/ 5 w 5"/>
                  <a:gd name="T18" fmla="*/ 68 h 68"/>
                </a:gdLst>
                <a:ahLst/>
                <a:cxnLst>
                  <a:cxn ang="T10">
                    <a:pos x="T0" y="T1"/>
                  </a:cxn>
                  <a:cxn ang="T11">
                    <a:pos x="T2" y="T3"/>
                  </a:cxn>
                  <a:cxn ang="T12">
                    <a:pos x="T4" y="T5"/>
                  </a:cxn>
                  <a:cxn ang="T13">
                    <a:pos x="T6" y="T7"/>
                  </a:cxn>
                  <a:cxn ang="T14">
                    <a:pos x="T8" y="T9"/>
                  </a:cxn>
                </a:cxnLst>
                <a:rect l="T15" t="T16" r="T17" b="T18"/>
                <a:pathLst>
                  <a:path w="5" h="68">
                    <a:moveTo>
                      <a:pt x="5" y="0"/>
                    </a:moveTo>
                    <a:lnTo>
                      <a:pt x="2" y="68"/>
                    </a:lnTo>
                    <a:lnTo>
                      <a:pt x="0" y="68"/>
                    </a:lnTo>
                    <a:lnTo>
                      <a:pt x="3" y="0"/>
                    </a:lnTo>
                    <a:lnTo>
                      <a:pt x="5"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22" name="Freeform 104"/>
              <p:cNvSpPr>
                <a:spLocks/>
              </p:cNvSpPr>
              <p:nvPr/>
            </p:nvSpPr>
            <p:spPr bwMode="auto">
              <a:xfrm>
                <a:off x="934" y="2746"/>
                <a:ext cx="5" cy="68"/>
              </a:xfrm>
              <a:custGeom>
                <a:avLst/>
                <a:gdLst>
                  <a:gd name="T0" fmla="*/ 5 w 5"/>
                  <a:gd name="T1" fmla="*/ 0 h 68"/>
                  <a:gd name="T2" fmla="*/ 0 w 5"/>
                  <a:gd name="T3" fmla="*/ 68 h 68"/>
                  <a:gd name="T4" fmla="*/ 3 w 5"/>
                  <a:gd name="T5" fmla="*/ 0 h 68"/>
                  <a:gd name="T6" fmla="*/ 5 w 5"/>
                  <a:gd name="T7" fmla="*/ 0 h 68"/>
                  <a:gd name="T8" fmla="*/ 0 60000 65536"/>
                  <a:gd name="T9" fmla="*/ 0 60000 65536"/>
                  <a:gd name="T10" fmla="*/ 0 60000 65536"/>
                  <a:gd name="T11" fmla="*/ 0 60000 65536"/>
                  <a:gd name="T12" fmla="*/ 0 w 5"/>
                  <a:gd name="T13" fmla="*/ 0 h 68"/>
                  <a:gd name="T14" fmla="*/ 5 w 5"/>
                  <a:gd name="T15" fmla="*/ 68 h 68"/>
                </a:gdLst>
                <a:ahLst/>
                <a:cxnLst>
                  <a:cxn ang="T8">
                    <a:pos x="T0" y="T1"/>
                  </a:cxn>
                  <a:cxn ang="T9">
                    <a:pos x="T2" y="T3"/>
                  </a:cxn>
                  <a:cxn ang="T10">
                    <a:pos x="T4" y="T5"/>
                  </a:cxn>
                  <a:cxn ang="T11">
                    <a:pos x="T6" y="T7"/>
                  </a:cxn>
                </a:cxnLst>
                <a:rect l="T12" t="T13" r="T14" b="T15"/>
                <a:pathLst>
                  <a:path w="5" h="68">
                    <a:moveTo>
                      <a:pt x="5" y="0"/>
                    </a:moveTo>
                    <a:lnTo>
                      <a:pt x="0" y="68"/>
                    </a:lnTo>
                    <a:lnTo>
                      <a:pt x="3" y="0"/>
                    </a:lnTo>
                    <a:lnTo>
                      <a:pt x="5"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23" name="Freeform 105"/>
              <p:cNvSpPr>
                <a:spLocks/>
              </p:cNvSpPr>
              <p:nvPr/>
            </p:nvSpPr>
            <p:spPr bwMode="auto">
              <a:xfrm>
                <a:off x="933" y="2746"/>
                <a:ext cx="4" cy="68"/>
              </a:xfrm>
              <a:custGeom>
                <a:avLst/>
                <a:gdLst>
                  <a:gd name="T0" fmla="*/ 4 w 4"/>
                  <a:gd name="T1" fmla="*/ 0 h 68"/>
                  <a:gd name="T2" fmla="*/ 1 w 4"/>
                  <a:gd name="T3" fmla="*/ 68 h 68"/>
                  <a:gd name="T4" fmla="*/ 0 w 4"/>
                  <a:gd name="T5" fmla="*/ 68 h 68"/>
                  <a:gd name="T6" fmla="*/ 4 w 4"/>
                  <a:gd name="T7" fmla="*/ 0 h 68"/>
                  <a:gd name="T8" fmla="*/ 0 60000 65536"/>
                  <a:gd name="T9" fmla="*/ 0 60000 65536"/>
                  <a:gd name="T10" fmla="*/ 0 60000 65536"/>
                  <a:gd name="T11" fmla="*/ 0 60000 65536"/>
                  <a:gd name="T12" fmla="*/ 0 w 4"/>
                  <a:gd name="T13" fmla="*/ 0 h 68"/>
                  <a:gd name="T14" fmla="*/ 4 w 4"/>
                  <a:gd name="T15" fmla="*/ 68 h 68"/>
                </a:gdLst>
                <a:ahLst/>
                <a:cxnLst>
                  <a:cxn ang="T8">
                    <a:pos x="T0" y="T1"/>
                  </a:cxn>
                  <a:cxn ang="T9">
                    <a:pos x="T2" y="T3"/>
                  </a:cxn>
                  <a:cxn ang="T10">
                    <a:pos x="T4" y="T5"/>
                  </a:cxn>
                  <a:cxn ang="T11">
                    <a:pos x="T6" y="T7"/>
                  </a:cxn>
                </a:cxnLst>
                <a:rect l="T12" t="T13" r="T14" b="T15"/>
                <a:pathLst>
                  <a:path w="4" h="68">
                    <a:moveTo>
                      <a:pt x="4" y="0"/>
                    </a:moveTo>
                    <a:lnTo>
                      <a:pt x="1" y="68"/>
                    </a:lnTo>
                    <a:lnTo>
                      <a:pt x="0" y="68"/>
                    </a:lnTo>
                    <a:lnTo>
                      <a:pt x="4" y="0"/>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24" name="Freeform 106"/>
              <p:cNvSpPr>
                <a:spLocks/>
              </p:cNvSpPr>
              <p:nvPr/>
            </p:nvSpPr>
            <p:spPr bwMode="auto">
              <a:xfrm>
                <a:off x="933" y="2746"/>
                <a:ext cx="4" cy="68"/>
              </a:xfrm>
              <a:custGeom>
                <a:avLst/>
                <a:gdLst>
                  <a:gd name="T0" fmla="*/ 4 w 4"/>
                  <a:gd name="T1" fmla="*/ 0 h 68"/>
                  <a:gd name="T2" fmla="*/ 1 w 4"/>
                  <a:gd name="T3" fmla="*/ 68 h 68"/>
                  <a:gd name="T4" fmla="*/ 0 w 4"/>
                  <a:gd name="T5" fmla="*/ 68 h 68"/>
                  <a:gd name="T6" fmla="*/ 3 w 4"/>
                  <a:gd name="T7" fmla="*/ 0 h 68"/>
                  <a:gd name="T8" fmla="*/ 4 w 4"/>
                  <a:gd name="T9" fmla="*/ 0 h 68"/>
                  <a:gd name="T10" fmla="*/ 0 60000 65536"/>
                  <a:gd name="T11" fmla="*/ 0 60000 65536"/>
                  <a:gd name="T12" fmla="*/ 0 60000 65536"/>
                  <a:gd name="T13" fmla="*/ 0 60000 65536"/>
                  <a:gd name="T14" fmla="*/ 0 60000 65536"/>
                  <a:gd name="T15" fmla="*/ 0 w 4"/>
                  <a:gd name="T16" fmla="*/ 0 h 68"/>
                  <a:gd name="T17" fmla="*/ 4 w 4"/>
                  <a:gd name="T18" fmla="*/ 68 h 68"/>
                </a:gdLst>
                <a:ahLst/>
                <a:cxnLst>
                  <a:cxn ang="T10">
                    <a:pos x="T0" y="T1"/>
                  </a:cxn>
                  <a:cxn ang="T11">
                    <a:pos x="T2" y="T3"/>
                  </a:cxn>
                  <a:cxn ang="T12">
                    <a:pos x="T4" y="T5"/>
                  </a:cxn>
                  <a:cxn ang="T13">
                    <a:pos x="T6" y="T7"/>
                  </a:cxn>
                  <a:cxn ang="T14">
                    <a:pos x="T8" y="T9"/>
                  </a:cxn>
                </a:cxnLst>
                <a:rect l="T15" t="T16" r="T17" b="T18"/>
                <a:pathLst>
                  <a:path w="4" h="68">
                    <a:moveTo>
                      <a:pt x="4" y="0"/>
                    </a:moveTo>
                    <a:lnTo>
                      <a:pt x="1" y="68"/>
                    </a:lnTo>
                    <a:lnTo>
                      <a:pt x="0" y="68"/>
                    </a:lnTo>
                    <a:lnTo>
                      <a:pt x="3" y="0"/>
                    </a:lnTo>
                    <a:lnTo>
                      <a:pt x="4" y="0"/>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25" name="Freeform 107"/>
              <p:cNvSpPr>
                <a:spLocks/>
              </p:cNvSpPr>
              <p:nvPr/>
            </p:nvSpPr>
            <p:spPr bwMode="auto">
              <a:xfrm>
                <a:off x="931" y="2746"/>
                <a:ext cx="6" cy="68"/>
              </a:xfrm>
              <a:custGeom>
                <a:avLst/>
                <a:gdLst>
                  <a:gd name="T0" fmla="*/ 6 w 6"/>
                  <a:gd name="T1" fmla="*/ 0 h 68"/>
                  <a:gd name="T2" fmla="*/ 2 w 6"/>
                  <a:gd name="T3" fmla="*/ 68 h 68"/>
                  <a:gd name="T4" fmla="*/ 0 w 6"/>
                  <a:gd name="T5" fmla="*/ 68 h 68"/>
                  <a:gd name="T6" fmla="*/ 5 w 6"/>
                  <a:gd name="T7" fmla="*/ 0 h 68"/>
                  <a:gd name="T8" fmla="*/ 6 w 6"/>
                  <a:gd name="T9" fmla="*/ 0 h 68"/>
                  <a:gd name="T10" fmla="*/ 0 60000 65536"/>
                  <a:gd name="T11" fmla="*/ 0 60000 65536"/>
                  <a:gd name="T12" fmla="*/ 0 60000 65536"/>
                  <a:gd name="T13" fmla="*/ 0 60000 65536"/>
                  <a:gd name="T14" fmla="*/ 0 60000 65536"/>
                  <a:gd name="T15" fmla="*/ 0 w 6"/>
                  <a:gd name="T16" fmla="*/ 0 h 68"/>
                  <a:gd name="T17" fmla="*/ 6 w 6"/>
                  <a:gd name="T18" fmla="*/ 68 h 68"/>
                </a:gdLst>
                <a:ahLst/>
                <a:cxnLst>
                  <a:cxn ang="T10">
                    <a:pos x="T0" y="T1"/>
                  </a:cxn>
                  <a:cxn ang="T11">
                    <a:pos x="T2" y="T3"/>
                  </a:cxn>
                  <a:cxn ang="T12">
                    <a:pos x="T4" y="T5"/>
                  </a:cxn>
                  <a:cxn ang="T13">
                    <a:pos x="T6" y="T7"/>
                  </a:cxn>
                  <a:cxn ang="T14">
                    <a:pos x="T8" y="T9"/>
                  </a:cxn>
                </a:cxnLst>
                <a:rect l="T15" t="T16" r="T17" b="T18"/>
                <a:pathLst>
                  <a:path w="6" h="68">
                    <a:moveTo>
                      <a:pt x="6" y="0"/>
                    </a:moveTo>
                    <a:lnTo>
                      <a:pt x="2" y="68"/>
                    </a:lnTo>
                    <a:lnTo>
                      <a:pt x="0" y="68"/>
                    </a:lnTo>
                    <a:lnTo>
                      <a:pt x="5" y="0"/>
                    </a:lnTo>
                    <a:lnTo>
                      <a:pt x="6" y="0"/>
                    </a:lnTo>
                    <a:close/>
                  </a:path>
                </a:pathLst>
              </a:custGeom>
              <a:solidFill>
                <a:srgbClr val="8F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26" name="Freeform 108"/>
              <p:cNvSpPr>
                <a:spLocks/>
              </p:cNvSpPr>
              <p:nvPr/>
            </p:nvSpPr>
            <p:spPr bwMode="auto">
              <a:xfrm>
                <a:off x="931" y="2746"/>
                <a:ext cx="5" cy="68"/>
              </a:xfrm>
              <a:custGeom>
                <a:avLst/>
                <a:gdLst>
                  <a:gd name="T0" fmla="*/ 5 w 5"/>
                  <a:gd name="T1" fmla="*/ 0 h 68"/>
                  <a:gd name="T2" fmla="*/ 2 w 5"/>
                  <a:gd name="T3" fmla="*/ 68 h 68"/>
                  <a:gd name="T4" fmla="*/ 0 w 5"/>
                  <a:gd name="T5" fmla="*/ 68 h 68"/>
                  <a:gd name="T6" fmla="*/ 3 w 5"/>
                  <a:gd name="T7" fmla="*/ 0 h 68"/>
                  <a:gd name="T8" fmla="*/ 5 w 5"/>
                  <a:gd name="T9" fmla="*/ 0 h 68"/>
                  <a:gd name="T10" fmla="*/ 0 60000 65536"/>
                  <a:gd name="T11" fmla="*/ 0 60000 65536"/>
                  <a:gd name="T12" fmla="*/ 0 60000 65536"/>
                  <a:gd name="T13" fmla="*/ 0 60000 65536"/>
                  <a:gd name="T14" fmla="*/ 0 60000 65536"/>
                  <a:gd name="T15" fmla="*/ 0 w 5"/>
                  <a:gd name="T16" fmla="*/ 0 h 68"/>
                  <a:gd name="T17" fmla="*/ 5 w 5"/>
                  <a:gd name="T18" fmla="*/ 68 h 68"/>
                </a:gdLst>
                <a:ahLst/>
                <a:cxnLst>
                  <a:cxn ang="T10">
                    <a:pos x="T0" y="T1"/>
                  </a:cxn>
                  <a:cxn ang="T11">
                    <a:pos x="T2" y="T3"/>
                  </a:cxn>
                  <a:cxn ang="T12">
                    <a:pos x="T4" y="T5"/>
                  </a:cxn>
                  <a:cxn ang="T13">
                    <a:pos x="T6" y="T7"/>
                  </a:cxn>
                  <a:cxn ang="T14">
                    <a:pos x="T8" y="T9"/>
                  </a:cxn>
                </a:cxnLst>
                <a:rect l="T15" t="T16" r="T17" b="T18"/>
                <a:pathLst>
                  <a:path w="5" h="68">
                    <a:moveTo>
                      <a:pt x="5" y="0"/>
                    </a:moveTo>
                    <a:lnTo>
                      <a:pt x="2" y="68"/>
                    </a:lnTo>
                    <a:lnTo>
                      <a:pt x="0" y="68"/>
                    </a:lnTo>
                    <a:lnTo>
                      <a:pt x="3" y="0"/>
                    </a:lnTo>
                    <a:lnTo>
                      <a:pt x="5" y="0"/>
                    </a:lnTo>
                    <a:close/>
                  </a:path>
                </a:pathLst>
              </a:custGeom>
              <a:solidFill>
                <a:srgbClr val="8F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27" name="Freeform 109"/>
              <p:cNvSpPr>
                <a:spLocks/>
              </p:cNvSpPr>
              <p:nvPr/>
            </p:nvSpPr>
            <p:spPr bwMode="auto">
              <a:xfrm>
                <a:off x="931" y="2746"/>
                <a:ext cx="5" cy="68"/>
              </a:xfrm>
              <a:custGeom>
                <a:avLst/>
                <a:gdLst>
                  <a:gd name="T0" fmla="*/ 5 w 5"/>
                  <a:gd name="T1" fmla="*/ 0 h 68"/>
                  <a:gd name="T2" fmla="*/ 0 w 5"/>
                  <a:gd name="T3" fmla="*/ 68 h 68"/>
                  <a:gd name="T4" fmla="*/ 3 w 5"/>
                  <a:gd name="T5" fmla="*/ 0 h 68"/>
                  <a:gd name="T6" fmla="*/ 5 w 5"/>
                  <a:gd name="T7" fmla="*/ 0 h 68"/>
                  <a:gd name="T8" fmla="*/ 0 60000 65536"/>
                  <a:gd name="T9" fmla="*/ 0 60000 65536"/>
                  <a:gd name="T10" fmla="*/ 0 60000 65536"/>
                  <a:gd name="T11" fmla="*/ 0 60000 65536"/>
                  <a:gd name="T12" fmla="*/ 0 w 5"/>
                  <a:gd name="T13" fmla="*/ 0 h 68"/>
                  <a:gd name="T14" fmla="*/ 5 w 5"/>
                  <a:gd name="T15" fmla="*/ 68 h 68"/>
                </a:gdLst>
                <a:ahLst/>
                <a:cxnLst>
                  <a:cxn ang="T8">
                    <a:pos x="T0" y="T1"/>
                  </a:cxn>
                  <a:cxn ang="T9">
                    <a:pos x="T2" y="T3"/>
                  </a:cxn>
                  <a:cxn ang="T10">
                    <a:pos x="T4" y="T5"/>
                  </a:cxn>
                  <a:cxn ang="T11">
                    <a:pos x="T6" y="T7"/>
                  </a:cxn>
                </a:cxnLst>
                <a:rect l="T12" t="T13" r="T14" b="T15"/>
                <a:pathLst>
                  <a:path w="5" h="68">
                    <a:moveTo>
                      <a:pt x="5" y="0"/>
                    </a:moveTo>
                    <a:lnTo>
                      <a:pt x="0" y="68"/>
                    </a:lnTo>
                    <a:lnTo>
                      <a:pt x="3" y="0"/>
                    </a:lnTo>
                    <a:lnTo>
                      <a:pt x="5" y="0"/>
                    </a:lnTo>
                    <a:close/>
                  </a:path>
                </a:pathLst>
              </a:custGeom>
              <a:solidFill>
                <a:srgbClr val="8F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28" name="Freeform 110"/>
              <p:cNvSpPr>
                <a:spLocks/>
              </p:cNvSpPr>
              <p:nvPr/>
            </p:nvSpPr>
            <p:spPr bwMode="auto">
              <a:xfrm>
                <a:off x="929" y="2746"/>
                <a:ext cx="5" cy="68"/>
              </a:xfrm>
              <a:custGeom>
                <a:avLst/>
                <a:gdLst>
                  <a:gd name="T0" fmla="*/ 5 w 5"/>
                  <a:gd name="T1" fmla="*/ 0 h 68"/>
                  <a:gd name="T2" fmla="*/ 2 w 5"/>
                  <a:gd name="T3" fmla="*/ 68 h 68"/>
                  <a:gd name="T4" fmla="*/ 0 w 5"/>
                  <a:gd name="T5" fmla="*/ 68 h 68"/>
                  <a:gd name="T6" fmla="*/ 5 w 5"/>
                  <a:gd name="T7" fmla="*/ 0 h 68"/>
                  <a:gd name="T8" fmla="*/ 0 60000 65536"/>
                  <a:gd name="T9" fmla="*/ 0 60000 65536"/>
                  <a:gd name="T10" fmla="*/ 0 60000 65536"/>
                  <a:gd name="T11" fmla="*/ 0 60000 65536"/>
                  <a:gd name="T12" fmla="*/ 0 w 5"/>
                  <a:gd name="T13" fmla="*/ 0 h 68"/>
                  <a:gd name="T14" fmla="*/ 5 w 5"/>
                  <a:gd name="T15" fmla="*/ 68 h 68"/>
                </a:gdLst>
                <a:ahLst/>
                <a:cxnLst>
                  <a:cxn ang="T8">
                    <a:pos x="T0" y="T1"/>
                  </a:cxn>
                  <a:cxn ang="T9">
                    <a:pos x="T2" y="T3"/>
                  </a:cxn>
                  <a:cxn ang="T10">
                    <a:pos x="T4" y="T5"/>
                  </a:cxn>
                  <a:cxn ang="T11">
                    <a:pos x="T6" y="T7"/>
                  </a:cxn>
                </a:cxnLst>
                <a:rect l="T12" t="T13" r="T14" b="T15"/>
                <a:pathLst>
                  <a:path w="5" h="68">
                    <a:moveTo>
                      <a:pt x="5" y="0"/>
                    </a:moveTo>
                    <a:lnTo>
                      <a:pt x="2" y="68"/>
                    </a:lnTo>
                    <a:lnTo>
                      <a:pt x="0" y="68"/>
                    </a:lnTo>
                    <a:lnTo>
                      <a:pt x="5" y="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29" name="Freeform 111"/>
              <p:cNvSpPr>
                <a:spLocks/>
              </p:cNvSpPr>
              <p:nvPr/>
            </p:nvSpPr>
            <p:spPr bwMode="auto">
              <a:xfrm>
                <a:off x="929" y="2746"/>
                <a:ext cx="5" cy="68"/>
              </a:xfrm>
              <a:custGeom>
                <a:avLst/>
                <a:gdLst>
                  <a:gd name="T0" fmla="*/ 5 w 5"/>
                  <a:gd name="T1" fmla="*/ 0 h 68"/>
                  <a:gd name="T2" fmla="*/ 2 w 5"/>
                  <a:gd name="T3" fmla="*/ 68 h 68"/>
                  <a:gd name="T4" fmla="*/ 0 w 5"/>
                  <a:gd name="T5" fmla="*/ 68 h 68"/>
                  <a:gd name="T6" fmla="*/ 0 w 5"/>
                  <a:gd name="T7" fmla="*/ 66 h 68"/>
                  <a:gd name="T8" fmla="*/ 4 w 5"/>
                  <a:gd name="T9" fmla="*/ 0 h 68"/>
                  <a:gd name="T10" fmla="*/ 5 w 5"/>
                  <a:gd name="T11" fmla="*/ 0 h 68"/>
                  <a:gd name="T12" fmla="*/ 0 60000 65536"/>
                  <a:gd name="T13" fmla="*/ 0 60000 65536"/>
                  <a:gd name="T14" fmla="*/ 0 60000 65536"/>
                  <a:gd name="T15" fmla="*/ 0 60000 65536"/>
                  <a:gd name="T16" fmla="*/ 0 60000 65536"/>
                  <a:gd name="T17" fmla="*/ 0 60000 65536"/>
                  <a:gd name="T18" fmla="*/ 0 w 5"/>
                  <a:gd name="T19" fmla="*/ 0 h 68"/>
                  <a:gd name="T20" fmla="*/ 5 w 5"/>
                  <a:gd name="T21" fmla="*/ 68 h 68"/>
                </a:gdLst>
                <a:ahLst/>
                <a:cxnLst>
                  <a:cxn ang="T12">
                    <a:pos x="T0" y="T1"/>
                  </a:cxn>
                  <a:cxn ang="T13">
                    <a:pos x="T2" y="T3"/>
                  </a:cxn>
                  <a:cxn ang="T14">
                    <a:pos x="T4" y="T5"/>
                  </a:cxn>
                  <a:cxn ang="T15">
                    <a:pos x="T6" y="T7"/>
                  </a:cxn>
                  <a:cxn ang="T16">
                    <a:pos x="T8" y="T9"/>
                  </a:cxn>
                  <a:cxn ang="T17">
                    <a:pos x="T10" y="T11"/>
                  </a:cxn>
                </a:cxnLst>
                <a:rect l="T18" t="T19" r="T20" b="T21"/>
                <a:pathLst>
                  <a:path w="5" h="68">
                    <a:moveTo>
                      <a:pt x="5" y="0"/>
                    </a:moveTo>
                    <a:lnTo>
                      <a:pt x="2" y="68"/>
                    </a:lnTo>
                    <a:lnTo>
                      <a:pt x="0" y="68"/>
                    </a:lnTo>
                    <a:lnTo>
                      <a:pt x="0" y="66"/>
                    </a:lnTo>
                    <a:lnTo>
                      <a:pt x="4" y="0"/>
                    </a:lnTo>
                    <a:lnTo>
                      <a:pt x="5" y="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30" name="Freeform 112"/>
              <p:cNvSpPr>
                <a:spLocks/>
              </p:cNvSpPr>
              <p:nvPr/>
            </p:nvSpPr>
            <p:spPr bwMode="auto">
              <a:xfrm>
                <a:off x="929" y="2746"/>
                <a:ext cx="5" cy="68"/>
              </a:xfrm>
              <a:custGeom>
                <a:avLst/>
                <a:gdLst>
                  <a:gd name="T0" fmla="*/ 5 w 5"/>
                  <a:gd name="T1" fmla="*/ 0 h 68"/>
                  <a:gd name="T2" fmla="*/ 0 w 5"/>
                  <a:gd name="T3" fmla="*/ 68 h 68"/>
                  <a:gd name="T4" fmla="*/ 0 w 5"/>
                  <a:gd name="T5" fmla="*/ 66 h 68"/>
                  <a:gd name="T6" fmla="*/ 4 w 5"/>
                  <a:gd name="T7" fmla="*/ 0 h 68"/>
                  <a:gd name="T8" fmla="*/ 5 w 5"/>
                  <a:gd name="T9" fmla="*/ 0 h 68"/>
                  <a:gd name="T10" fmla="*/ 0 60000 65536"/>
                  <a:gd name="T11" fmla="*/ 0 60000 65536"/>
                  <a:gd name="T12" fmla="*/ 0 60000 65536"/>
                  <a:gd name="T13" fmla="*/ 0 60000 65536"/>
                  <a:gd name="T14" fmla="*/ 0 60000 65536"/>
                  <a:gd name="T15" fmla="*/ 0 w 5"/>
                  <a:gd name="T16" fmla="*/ 0 h 68"/>
                  <a:gd name="T17" fmla="*/ 5 w 5"/>
                  <a:gd name="T18" fmla="*/ 68 h 68"/>
                </a:gdLst>
                <a:ahLst/>
                <a:cxnLst>
                  <a:cxn ang="T10">
                    <a:pos x="T0" y="T1"/>
                  </a:cxn>
                  <a:cxn ang="T11">
                    <a:pos x="T2" y="T3"/>
                  </a:cxn>
                  <a:cxn ang="T12">
                    <a:pos x="T4" y="T5"/>
                  </a:cxn>
                  <a:cxn ang="T13">
                    <a:pos x="T6" y="T7"/>
                  </a:cxn>
                  <a:cxn ang="T14">
                    <a:pos x="T8" y="T9"/>
                  </a:cxn>
                </a:cxnLst>
                <a:rect l="T15" t="T16" r="T17" b="T18"/>
                <a:pathLst>
                  <a:path w="5" h="68">
                    <a:moveTo>
                      <a:pt x="5" y="0"/>
                    </a:moveTo>
                    <a:lnTo>
                      <a:pt x="0" y="68"/>
                    </a:lnTo>
                    <a:lnTo>
                      <a:pt x="0" y="66"/>
                    </a:lnTo>
                    <a:lnTo>
                      <a:pt x="4" y="0"/>
                    </a:lnTo>
                    <a:lnTo>
                      <a:pt x="5"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31" name="Freeform 113"/>
              <p:cNvSpPr>
                <a:spLocks/>
              </p:cNvSpPr>
              <p:nvPr/>
            </p:nvSpPr>
            <p:spPr bwMode="auto">
              <a:xfrm>
                <a:off x="928" y="2746"/>
                <a:ext cx="5" cy="66"/>
              </a:xfrm>
              <a:custGeom>
                <a:avLst/>
                <a:gdLst>
                  <a:gd name="T0" fmla="*/ 5 w 5"/>
                  <a:gd name="T1" fmla="*/ 0 h 66"/>
                  <a:gd name="T2" fmla="*/ 1 w 5"/>
                  <a:gd name="T3" fmla="*/ 66 h 66"/>
                  <a:gd name="T4" fmla="*/ 0 w 5"/>
                  <a:gd name="T5" fmla="*/ 66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1" y="66"/>
                    </a:lnTo>
                    <a:lnTo>
                      <a:pt x="0" y="66"/>
                    </a:lnTo>
                    <a:lnTo>
                      <a:pt x="5"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32" name="Freeform 114"/>
              <p:cNvSpPr>
                <a:spLocks/>
              </p:cNvSpPr>
              <p:nvPr/>
            </p:nvSpPr>
            <p:spPr bwMode="auto">
              <a:xfrm>
                <a:off x="928" y="2746"/>
                <a:ext cx="5" cy="66"/>
              </a:xfrm>
              <a:custGeom>
                <a:avLst/>
                <a:gdLst>
                  <a:gd name="T0" fmla="*/ 5 w 5"/>
                  <a:gd name="T1" fmla="*/ 0 h 66"/>
                  <a:gd name="T2" fmla="*/ 1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1" y="66"/>
                    </a:lnTo>
                    <a:lnTo>
                      <a:pt x="0" y="66"/>
                    </a:lnTo>
                    <a:lnTo>
                      <a:pt x="3" y="0"/>
                    </a:lnTo>
                    <a:lnTo>
                      <a:pt x="5"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33" name="Freeform 115"/>
              <p:cNvSpPr>
                <a:spLocks/>
              </p:cNvSpPr>
              <p:nvPr/>
            </p:nvSpPr>
            <p:spPr bwMode="auto">
              <a:xfrm>
                <a:off x="928" y="2746"/>
                <a:ext cx="5" cy="66"/>
              </a:xfrm>
              <a:custGeom>
                <a:avLst/>
                <a:gdLst>
                  <a:gd name="T0" fmla="*/ 5 w 5"/>
                  <a:gd name="T1" fmla="*/ 0 h 66"/>
                  <a:gd name="T2" fmla="*/ 0 w 5"/>
                  <a:gd name="T3" fmla="*/ 66 h 66"/>
                  <a:gd name="T4" fmla="*/ 3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3" y="0"/>
                    </a:lnTo>
                    <a:lnTo>
                      <a:pt x="5"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34" name="Freeform 116"/>
              <p:cNvSpPr>
                <a:spLocks/>
              </p:cNvSpPr>
              <p:nvPr/>
            </p:nvSpPr>
            <p:spPr bwMode="auto">
              <a:xfrm>
                <a:off x="926" y="2746"/>
                <a:ext cx="5" cy="66"/>
              </a:xfrm>
              <a:custGeom>
                <a:avLst/>
                <a:gdLst>
                  <a:gd name="T0" fmla="*/ 5 w 5"/>
                  <a:gd name="T1" fmla="*/ 0 h 66"/>
                  <a:gd name="T2" fmla="*/ 2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3" y="0"/>
                    </a:lnTo>
                    <a:lnTo>
                      <a:pt x="5"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35" name="Freeform 117"/>
              <p:cNvSpPr>
                <a:spLocks/>
              </p:cNvSpPr>
              <p:nvPr/>
            </p:nvSpPr>
            <p:spPr bwMode="auto">
              <a:xfrm>
                <a:off x="926" y="2746"/>
                <a:ext cx="5" cy="66"/>
              </a:xfrm>
              <a:custGeom>
                <a:avLst/>
                <a:gdLst>
                  <a:gd name="T0" fmla="*/ 5 w 5"/>
                  <a:gd name="T1" fmla="*/ 0 h 66"/>
                  <a:gd name="T2" fmla="*/ 2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3" y="0"/>
                    </a:lnTo>
                    <a:lnTo>
                      <a:pt x="5"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36" name="Freeform 118"/>
              <p:cNvSpPr>
                <a:spLocks/>
              </p:cNvSpPr>
              <p:nvPr/>
            </p:nvSpPr>
            <p:spPr bwMode="auto">
              <a:xfrm>
                <a:off x="925" y="2746"/>
                <a:ext cx="4" cy="66"/>
              </a:xfrm>
              <a:custGeom>
                <a:avLst/>
                <a:gdLst>
                  <a:gd name="T0" fmla="*/ 4 w 4"/>
                  <a:gd name="T1" fmla="*/ 0 h 66"/>
                  <a:gd name="T2" fmla="*/ 1 w 4"/>
                  <a:gd name="T3" fmla="*/ 66 h 66"/>
                  <a:gd name="T4" fmla="*/ 0 w 4"/>
                  <a:gd name="T5" fmla="*/ 66 h 66"/>
                  <a:gd name="T6" fmla="*/ 4 w 4"/>
                  <a:gd name="T7" fmla="*/ 0 h 66"/>
                  <a:gd name="T8" fmla="*/ 0 60000 65536"/>
                  <a:gd name="T9" fmla="*/ 0 60000 65536"/>
                  <a:gd name="T10" fmla="*/ 0 60000 65536"/>
                  <a:gd name="T11" fmla="*/ 0 60000 65536"/>
                  <a:gd name="T12" fmla="*/ 0 w 4"/>
                  <a:gd name="T13" fmla="*/ 0 h 66"/>
                  <a:gd name="T14" fmla="*/ 4 w 4"/>
                  <a:gd name="T15" fmla="*/ 66 h 66"/>
                </a:gdLst>
                <a:ahLst/>
                <a:cxnLst>
                  <a:cxn ang="T8">
                    <a:pos x="T0" y="T1"/>
                  </a:cxn>
                  <a:cxn ang="T9">
                    <a:pos x="T2" y="T3"/>
                  </a:cxn>
                  <a:cxn ang="T10">
                    <a:pos x="T4" y="T5"/>
                  </a:cxn>
                  <a:cxn ang="T11">
                    <a:pos x="T6" y="T7"/>
                  </a:cxn>
                </a:cxnLst>
                <a:rect l="T12" t="T13" r="T14" b="T15"/>
                <a:pathLst>
                  <a:path w="4" h="66">
                    <a:moveTo>
                      <a:pt x="4" y="0"/>
                    </a:moveTo>
                    <a:lnTo>
                      <a:pt x="1" y="66"/>
                    </a:lnTo>
                    <a:lnTo>
                      <a:pt x="0" y="66"/>
                    </a:lnTo>
                    <a:lnTo>
                      <a:pt x="4"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37" name="Freeform 119"/>
              <p:cNvSpPr>
                <a:spLocks/>
              </p:cNvSpPr>
              <p:nvPr/>
            </p:nvSpPr>
            <p:spPr bwMode="auto">
              <a:xfrm>
                <a:off x="925" y="2746"/>
                <a:ext cx="4" cy="66"/>
              </a:xfrm>
              <a:custGeom>
                <a:avLst/>
                <a:gdLst>
                  <a:gd name="T0" fmla="*/ 4 w 4"/>
                  <a:gd name="T1" fmla="*/ 0 h 66"/>
                  <a:gd name="T2" fmla="*/ 1 w 4"/>
                  <a:gd name="T3" fmla="*/ 66 h 66"/>
                  <a:gd name="T4" fmla="*/ 0 w 4"/>
                  <a:gd name="T5" fmla="*/ 66 h 66"/>
                  <a:gd name="T6" fmla="*/ 3 w 4"/>
                  <a:gd name="T7" fmla="*/ 0 h 66"/>
                  <a:gd name="T8" fmla="*/ 4 w 4"/>
                  <a:gd name="T9" fmla="*/ 0 h 66"/>
                  <a:gd name="T10" fmla="*/ 0 60000 65536"/>
                  <a:gd name="T11" fmla="*/ 0 60000 65536"/>
                  <a:gd name="T12" fmla="*/ 0 60000 65536"/>
                  <a:gd name="T13" fmla="*/ 0 60000 65536"/>
                  <a:gd name="T14" fmla="*/ 0 60000 65536"/>
                  <a:gd name="T15" fmla="*/ 0 w 4"/>
                  <a:gd name="T16" fmla="*/ 0 h 66"/>
                  <a:gd name="T17" fmla="*/ 4 w 4"/>
                  <a:gd name="T18" fmla="*/ 66 h 66"/>
                </a:gdLst>
                <a:ahLst/>
                <a:cxnLst>
                  <a:cxn ang="T10">
                    <a:pos x="T0" y="T1"/>
                  </a:cxn>
                  <a:cxn ang="T11">
                    <a:pos x="T2" y="T3"/>
                  </a:cxn>
                  <a:cxn ang="T12">
                    <a:pos x="T4" y="T5"/>
                  </a:cxn>
                  <a:cxn ang="T13">
                    <a:pos x="T6" y="T7"/>
                  </a:cxn>
                  <a:cxn ang="T14">
                    <a:pos x="T8" y="T9"/>
                  </a:cxn>
                </a:cxnLst>
                <a:rect l="T15" t="T16" r="T17" b="T18"/>
                <a:pathLst>
                  <a:path w="4" h="66">
                    <a:moveTo>
                      <a:pt x="4" y="0"/>
                    </a:moveTo>
                    <a:lnTo>
                      <a:pt x="1" y="66"/>
                    </a:lnTo>
                    <a:lnTo>
                      <a:pt x="0" y="66"/>
                    </a:lnTo>
                    <a:lnTo>
                      <a:pt x="3" y="0"/>
                    </a:lnTo>
                    <a:lnTo>
                      <a:pt x="4"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38" name="Freeform 120"/>
              <p:cNvSpPr>
                <a:spLocks/>
              </p:cNvSpPr>
              <p:nvPr/>
            </p:nvSpPr>
            <p:spPr bwMode="auto">
              <a:xfrm>
                <a:off x="925" y="2746"/>
                <a:ext cx="4" cy="66"/>
              </a:xfrm>
              <a:custGeom>
                <a:avLst/>
                <a:gdLst>
                  <a:gd name="T0" fmla="*/ 4 w 4"/>
                  <a:gd name="T1" fmla="*/ 0 h 66"/>
                  <a:gd name="T2" fmla="*/ 0 w 4"/>
                  <a:gd name="T3" fmla="*/ 66 h 66"/>
                  <a:gd name="T4" fmla="*/ 3 w 4"/>
                  <a:gd name="T5" fmla="*/ 0 h 66"/>
                  <a:gd name="T6" fmla="*/ 4 w 4"/>
                  <a:gd name="T7" fmla="*/ 0 h 66"/>
                  <a:gd name="T8" fmla="*/ 0 60000 65536"/>
                  <a:gd name="T9" fmla="*/ 0 60000 65536"/>
                  <a:gd name="T10" fmla="*/ 0 60000 65536"/>
                  <a:gd name="T11" fmla="*/ 0 60000 65536"/>
                  <a:gd name="T12" fmla="*/ 0 w 4"/>
                  <a:gd name="T13" fmla="*/ 0 h 66"/>
                  <a:gd name="T14" fmla="*/ 4 w 4"/>
                  <a:gd name="T15" fmla="*/ 66 h 66"/>
                </a:gdLst>
                <a:ahLst/>
                <a:cxnLst>
                  <a:cxn ang="T8">
                    <a:pos x="T0" y="T1"/>
                  </a:cxn>
                  <a:cxn ang="T9">
                    <a:pos x="T2" y="T3"/>
                  </a:cxn>
                  <a:cxn ang="T10">
                    <a:pos x="T4" y="T5"/>
                  </a:cxn>
                  <a:cxn ang="T11">
                    <a:pos x="T6" y="T7"/>
                  </a:cxn>
                </a:cxnLst>
                <a:rect l="T12" t="T13" r="T14" b="T15"/>
                <a:pathLst>
                  <a:path w="4" h="66">
                    <a:moveTo>
                      <a:pt x="4" y="0"/>
                    </a:moveTo>
                    <a:lnTo>
                      <a:pt x="0" y="66"/>
                    </a:lnTo>
                    <a:lnTo>
                      <a:pt x="3" y="0"/>
                    </a:lnTo>
                    <a:lnTo>
                      <a:pt x="4"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39" name="Freeform 121"/>
              <p:cNvSpPr>
                <a:spLocks/>
              </p:cNvSpPr>
              <p:nvPr/>
            </p:nvSpPr>
            <p:spPr bwMode="auto">
              <a:xfrm>
                <a:off x="923" y="2746"/>
                <a:ext cx="5" cy="66"/>
              </a:xfrm>
              <a:custGeom>
                <a:avLst/>
                <a:gdLst>
                  <a:gd name="T0" fmla="*/ 5 w 5"/>
                  <a:gd name="T1" fmla="*/ 0 h 66"/>
                  <a:gd name="T2" fmla="*/ 2 w 5"/>
                  <a:gd name="T3" fmla="*/ 66 h 66"/>
                  <a:gd name="T4" fmla="*/ 0 w 5"/>
                  <a:gd name="T5" fmla="*/ 66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2" y="66"/>
                    </a:lnTo>
                    <a:lnTo>
                      <a:pt x="0" y="66"/>
                    </a:lnTo>
                    <a:lnTo>
                      <a:pt x="5"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40" name="Freeform 122"/>
              <p:cNvSpPr>
                <a:spLocks/>
              </p:cNvSpPr>
              <p:nvPr/>
            </p:nvSpPr>
            <p:spPr bwMode="auto">
              <a:xfrm>
                <a:off x="923" y="2746"/>
                <a:ext cx="5" cy="66"/>
              </a:xfrm>
              <a:custGeom>
                <a:avLst/>
                <a:gdLst>
                  <a:gd name="T0" fmla="*/ 5 w 5"/>
                  <a:gd name="T1" fmla="*/ 0 h 66"/>
                  <a:gd name="T2" fmla="*/ 2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3" y="0"/>
                    </a:lnTo>
                    <a:lnTo>
                      <a:pt x="5"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41" name="Freeform 123"/>
              <p:cNvSpPr>
                <a:spLocks/>
              </p:cNvSpPr>
              <p:nvPr/>
            </p:nvSpPr>
            <p:spPr bwMode="auto">
              <a:xfrm>
                <a:off x="923" y="2746"/>
                <a:ext cx="5" cy="66"/>
              </a:xfrm>
              <a:custGeom>
                <a:avLst/>
                <a:gdLst>
                  <a:gd name="T0" fmla="*/ 5 w 5"/>
                  <a:gd name="T1" fmla="*/ 0 h 66"/>
                  <a:gd name="T2" fmla="*/ 0 w 5"/>
                  <a:gd name="T3" fmla="*/ 66 h 66"/>
                  <a:gd name="T4" fmla="*/ 3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3" y="0"/>
                    </a:lnTo>
                    <a:lnTo>
                      <a:pt x="5" y="0"/>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42" name="Freeform 124"/>
              <p:cNvSpPr>
                <a:spLocks/>
              </p:cNvSpPr>
              <p:nvPr/>
            </p:nvSpPr>
            <p:spPr bwMode="auto">
              <a:xfrm>
                <a:off x="921" y="2746"/>
                <a:ext cx="5" cy="66"/>
              </a:xfrm>
              <a:custGeom>
                <a:avLst/>
                <a:gdLst>
                  <a:gd name="T0" fmla="*/ 5 w 5"/>
                  <a:gd name="T1" fmla="*/ 0 h 66"/>
                  <a:gd name="T2" fmla="*/ 2 w 5"/>
                  <a:gd name="T3" fmla="*/ 66 h 66"/>
                  <a:gd name="T4" fmla="*/ 0 w 5"/>
                  <a:gd name="T5" fmla="*/ 66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2" y="66"/>
                    </a:lnTo>
                    <a:lnTo>
                      <a:pt x="0" y="66"/>
                    </a:lnTo>
                    <a:lnTo>
                      <a:pt x="5" y="0"/>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43" name="Freeform 125"/>
              <p:cNvSpPr>
                <a:spLocks/>
              </p:cNvSpPr>
              <p:nvPr/>
            </p:nvSpPr>
            <p:spPr bwMode="auto">
              <a:xfrm>
                <a:off x="921" y="2746"/>
                <a:ext cx="5" cy="66"/>
              </a:xfrm>
              <a:custGeom>
                <a:avLst/>
                <a:gdLst>
                  <a:gd name="T0" fmla="*/ 5 w 5"/>
                  <a:gd name="T1" fmla="*/ 0 h 66"/>
                  <a:gd name="T2" fmla="*/ 2 w 5"/>
                  <a:gd name="T3" fmla="*/ 66 h 66"/>
                  <a:gd name="T4" fmla="*/ 0 w 5"/>
                  <a:gd name="T5" fmla="*/ 66 h 66"/>
                  <a:gd name="T6" fmla="*/ 4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4" y="0"/>
                    </a:lnTo>
                    <a:lnTo>
                      <a:pt x="5" y="0"/>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44" name="Freeform 126"/>
              <p:cNvSpPr>
                <a:spLocks/>
              </p:cNvSpPr>
              <p:nvPr/>
            </p:nvSpPr>
            <p:spPr bwMode="auto">
              <a:xfrm>
                <a:off x="921" y="2746"/>
                <a:ext cx="5" cy="66"/>
              </a:xfrm>
              <a:custGeom>
                <a:avLst/>
                <a:gdLst>
                  <a:gd name="T0" fmla="*/ 5 w 5"/>
                  <a:gd name="T1" fmla="*/ 0 h 66"/>
                  <a:gd name="T2" fmla="*/ 0 w 5"/>
                  <a:gd name="T3" fmla="*/ 66 h 66"/>
                  <a:gd name="T4" fmla="*/ 4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4" y="0"/>
                    </a:lnTo>
                    <a:lnTo>
                      <a:pt x="5" y="0"/>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45" name="Freeform 127"/>
              <p:cNvSpPr>
                <a:spLocks/>
              </p:cNvSpPr>
              <p:nvPr/>
            </p:nvSpPr>
            <p:spPr bwMode="auto">
              <a:xfrm>
                <a:off x="920" y="2746"/>
                <a:ext cx="5" cy="66"/>
              </a:xfrm>
              <a:custGeom>
                <a:avLst/>
                <a:gdLst>
                  <a:gd name="T0" fmla="*/ 5 w 5"/>
                  <a:gd name="T1" fmla="*/ 0 h 66"/>
                  <a:gd name="T2" fmla="*/ 1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1" y="66"/>
                    </a:lnTo>
                    <a:lnTo>
                      <a:pt x="0" y="66"/>
                    </a:lnTo>
                    <a:lnTo>
                      <a:pt x="3" y="0"/>
                    </a:lnTo>
                    <a:lnTo>
                      <a:pt x="5" y="0"/>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46" name="Freeform 128"/>
              <p:cNvSpPr>
                <a:spLocks/>
              </p:cNvSpPr>
              <p:nvPr/>
            </p:nvSpPr>
            <p:spPr bwMode="auto">
              <a:xfrm>
                <a:off x="920" y="2746"/>
                <a:ext cx="5" cy="66"/>
              </a:xfrm>
              <a:custGeom>
                <a:avLst/>
                <a:gdLst>
                  <a:gd name="T0" fmla="*/ 5 w 5"/>
                  <a:gd name="T1" fmla="*/ 0 h 66"/>
                  <a:gd name="T2" fmla="*/ 1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1" y="66"/>
                    </a:lnTo>
                    <a:lnTo>
                      <a:pt x="0" y="66"/>
                    </a:lnTo>
                    <a:lnTo>
                      <a:pt x="3" y="0"/>
                    </a:lnTo>
                    <a:lnTo>
                      <a:pt x="5" y="0"/>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47" name="Freeform 129"/>
              <p:cNvSpPr>
                <a:spLocks/>
              </p:cNvSpPr>
              <p:nvPr/>
            </p:nvSpPr>
            <p:spPr bwMode="auto">
              <a:xfrm>
                <a:off x="918" y="2746"/>
                <a:ext cx="5" cy="66"/>
              </a:xfrm>
              <a:custGeom>
                <a:avLst/>
                <a:gdLst>
                  <a:gd name="T0" fmla="*/ 5 w 5"/>
                  <a:gd name="T1" fmla="*/ 0 h 66"/>
                  <a:gd name="T2" fmla="*/ 2 w 5"/>
                  <a:gd name="T3" fmla="*/ 66 h 66"/>
                  <a:gd name="T4" fmla="*/ 0 w 5"/>
                  <a:gd name="T5" fmla="*/ 66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2" y="66"/>
                    </a:lnTo>
                    <a:lnTo>
                      <a:pt x="0" y="66"/>
                    </a:lnTo>
                    <a:lnTo>
                      <a:pt x="5" y="0"/>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48" name="Freeform 130"/>
              <p:cNvSpPr>
                <a:spLocks/>
              </p:cNvSpPr>
              <p:nvPr/>
            </p:nvSpPr>
            <p:spPr bwMode="auto">
              <a:xfrm>
                <a:off x="918" y="2746"/>
                <a:ext cx="5" cy="66"/>
              </a:xfrm>
              <a:custGeom>
                <a:avLst/>
                <a:gdLst>
                  <a:gd name="T0" fmla="*/ 5 w 5"/>
                  <a:gd name="T1" fmla="*/ 0 h 66"/>
                  <a:gd name="T2" fmla="*/ 2 w 5"/>
                  <a:gd name="T3" fmla="*/ 66 h 66"/>
                  <a:gd name="T4" fmla="*/ 0 w 5"/>
                  <a:gd name="T5" fmla="*/ 66 h 66"/>
                  <a:gd name="T6" fmla="*/ 3 w 5"/>
                  <a:gd name="T7" fmla="*/ 2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3" y="2"/>
                    </a:lnTo>
                    <a:lnTo>
                      <a:pt x="5"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49" name="Freeform 131"/>
              <p:cNvSpPr>
                <a:spLocks/>
              </p:cNvSpPr>
              <p:nvPr/>
            </p:nvSpPr>
            <p:spPr bwMode="auto">
              <a:xfrm>
                <a:off x="918" y="2746"/>
                <a:ext cx="5" cy="66"/>
              </a:xfrm>
              <a:custGeom>
                <a:avLst/>
                <a:gdLst>
                  <a:gd name="T0" fmla="*/ 5 w 5"/>
                  <a:gd name="T1" fmla="*/ 0 h 66"/>
                  <a:gd name="T2" fmla="*/ 0 w 5"/>
                  <a:gd name="T3" fmla="*/ 66 h 66"/>
                  <a:gd name="T4" fmla="*/ 3 w 5"/>
                  <a:gd name="T5" fmla="*/ 2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3" y="2"/>
                    </a:lnTo>
                    <a:lnTo>
                      <a:pt x="5"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50" name="Freeform 132"/>
              <p:cNvSpPr>
                <a:spLocks/>
              </p:cNvSpPr>
              <p:nvPr/>
            </p:nvSpPr>
            <p:spPr bwMode="auto">
              <a:xfrm>
                <a:off x="916" y="2748"/>
                <a:ext cx="5" cy="64"/>
              </a:xfrm>
              <a:custGeom>
                <a:avLst/>
                <a:gdLst>
                  <a:gd name="T0" fmla="*/ 5 w 5"/>
                  <a:gd name="T1" fmla="*/ 0 h 64"/>
                  <a:gd name="T2" fmla="*/ 2 w 5"/>
                  <a:gd name="T3" fmla="*/ 64 h 64"/>
                  <a:gd name="T4" fmla="*/ 2 w 5"/>
                  <a:gd name="T5" fmla="*/ 63 h 64"/>
                  <a:gd name="T6" fmla="*/ 0 w 5"/>
                  <a:gd name="T7" fmla="*/ 63 h 64"/>
                  <a:gd name="T8" fmla="*/ 5 w 5"/>
                  <a:gd name="T9" fmla="*/ 0 h 64"/>
                  <a:gd name="T10" fmla="*/ 0 60000 65536"/>
                  <a:gd name="T11" fmla="*/ 0 60000 65536"/>
                  <a:gd name="T12" fmla="*/ 0 60000 65536"/>
                  <a:gd name="T13" fmla="*/ 0 60000 65536"/>
                  <a:gd name="T14" fmla="*/ 0 60000 65536"/>
                  <a:gd name="T15" fmla="*/ 0 w 5"/>
                  <a:gd name="T16" fmla="*/ 0 h 64"/>
                  <a:gd name="T17" fmla="*/ 5 w 5"/>
                  <a:gd name="T18" fmla="*/ 64 h 64"/>
                </a:gdLst>
                <a:ahLst/>
                <a:cxnLst>
                  <a:cxn ang="T10">
                    <a:pos x="T0" y="T1"/>
                  </a:cxn>
                  <a:cxn ang="T11">
                    <a:pos x="T2" y="T3"/>
                  </a:cxn>
                  <a:cxn ang="T12">
                    <a:pos x="T4" y="T5"/>
                  </a:cxn>
                  <a:cxn ang="T13">
                    <a:pos x="T6" y="T7"/>
                  </a:cxn>
                  <a:cxn ang="T14">
                    <a:pos x="T8" y="T9"/>
                  </a:cxn>
                </a:cxnLst>
                <a:rect l="T15" t="T16" r="T17" b="T18"/>
                <a:pathLst>
                  <a:path w="5" h="64">
                    <a:moveTo>
                      <a:pt x="5" y="0"/>
                    </a:moveTo>
                    <a:lnTo>
                      <a:pt x="2" y="64"/>
                    </a:lnTo>
                    <a:lnTo>
                      <a:pt x="2" y="63"/>
                    </a:lnTo>
                    <a:lnTo>
                      <a:pt x="0" y="63"/>
                    </a:lnTo>
                    <a:lnTo>
                      <a:pt x="5"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51" name="Freeform 133"/>
              <p:cNvSpPr>
                <a:spLocks/>
              </p:cNvSpPr>
              <p:nvPr/>
            </p:nvSpPr>
            <p:spPr bwMode="auto">
              <a:xfrm>
                <a:off x="916" y="2748"/>
                <a:ext cx="5" cy="64"/>
              </a:xfrm>
              <a:custGeom>
                <a:avLst/>
                <a:gdLst>
                  <a:gd name="T0" fmla="*/ 5 w 5"/>
                  <a:gd name="T1" fmla="*/ 0 h 64"/>
                  <a:gd name="T2" fmla="*/ 2 w 5"/>
                  <a:gd name="T3" fmla="*/ 64 h 64"/>
                  <a:gd name="T4" fmla="*/ 2 w 5"/>
                  <a:gd name="T5" fmla="*/ 63 h 64"/>
                  <a:gd name="T6" fmla="*/ 0 w 5"/>
                  <a:gd name="T7" fmla="*/ 63 h 64"/>
                  <a:gd name="T8" fmla="*/ 4 w 5"/>
                  <a:gd name="T9" fmla="*/ 0 h 64"/>
                  <a:gd name="T10" fmla="*/ 5 w 5"/>
                  <a:gd name="T11" fmla="*/ 0 h 64"/>
                  <a:gd name="T12" fmla="*/ 0 60000 65536"/>
                  <a:gd name="T13" fmla="*/ 0 60000 65536"/>
                  <a:gd name="T14" fmla="*/ 0 60000 65536"/>
                  <a:gd name="T15" fmla="*/ 0 60000 65536"/>
                  <a:gd name="T16" fmla="*/ 0 60000 65536"/>
                  <a:gd name="T17" fmla="*/ 0 60000 65536"/>
                  <a:gd name="T18" fmla="*/ 0 w 5"/>
                  <a:gd name="T19" fmla="*/ 0 h 64"/>
                  <a:gd name="T20" fmla="*/ 5 w 5"/>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5" h="64">
                    <a:moveTo>
                      <a:pt x="5" y="0"/>
                    </a:moveTo>
                    <a:lnTo>
                      <a:pt x="2" y="64"/>
                    </a:lnTo>
                    <a:lnTo>
                      <a:pt x="2" y="63"/>
                    </a:lnTo>
                    <a:lnTo>
                      <a:pt x="0" y="63"/>
                    </a:lnTo>
                    <a:lnTo>
                      <a:pt x="4" y="0"/>
                    </a:lnTo>
                    <a:lnTo>
                      <a:pt x="5" y="0"/>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52" name="Freeform 134"/>
              <p:cNvSpPr>
                <a:spLocks/>
              </p:cNvSpPr>
              <p:nvPr/>
            </p:nvSpPr>
            <p:spPr bwMode="auto">
              <a:xfrm>
                <a:off x="916" y="2748"/>
                <a:ext cx="5" cy="63"/>
              </a:xfrm>
              <a:custGeom>
                <a:avLst/>
                <a:gdLst>
                  <a:gd name="T0" fmla="*/ 5 w 5"/>
                  <a:gd name="T1" fmla="*/ 0 h 63"/>
                  <a:gd name="T2" fmla="*/ 0 w 5"/>
                  <a:gd name="T3" fmla="*/ 63 h 63"/>
                  <a:gd name="T4" fmla="*/ 4 w 5"/>
                  <a:gd name="T5" fmla="*/ 0 h 63"/>
                  <a:gd name="T6" fmla="*/ 5 w 5"/>
                  <a:gd name="T7" fmla="*/ 0 h 63"/>
                  <a:gd name="T8" fmla="*/ 0 60000 65536"/>
                  <a:gd name="T9" fmla="*/ 0 60000 65536"/>
                  <a:gd name="T10" fmla="*/ 0 60000 65536"/>
                  <a:gd name="T11" fmla="*/ 0 60000 65536"/>
                  <a:gd name="T12" fmla="*/ 0 w 5"/>
                  <a:gd name="T13" fmla="*/ 0 h 63"/>
                  <a:gd name="T14" fmla="*/ 5 w 5"/>
                  <a:gd name="T15" fmla="*/ 63 h 63"/>
                </a:gdLst>
                <a:ahLst/>
                <a:cxnLst>
                  <a:cxn ang="T8">
                    <a:pos x="T0" y="T1"/>
                  </a:cxn>
                  <a:cxn ang="T9">
                    <a:pos x="T2" y="T3"/>
                  </a:cxn>
                  <a:cxn ang="T10">
                    <a:pos x="T4" y="T5"/>
                  </a:cxn>
                  <a:cxn ang="T11">
                    <a:pos x="T6" y="T7"/>
                  </a:cxn>
                </a:cxnLst>
                <a:rect l="T12" t="T13" r="T14" b="T15"/>
                <a:pathLst>
                  <a:path w="5" h="63">
                    <a:moveTo>
                      <a:pt x="5" y="0"/>
                    </a:moveTo>
                    <a:lnTo>
                      <a:pt x="0" y="63"/>
                    </a:lnTo>
                    <a:lnTo>
                      <a:pt x="4" y="0"/>
                    </a:lnTo>
                    <a:lnTo>
                      <a:pt x="5" y="0"/>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53" name="Freeform 135"/>
              <p:cNvSpPr>
                <a:spLocks/>
              </p:cNvSpPr>
              <p:nvPr/>
            </p:nvSpPr>
            <p:spPr bwMode="auto">
              <a:xfrm>
                <a:off x="915" y="2748"/>
                <a:ext cx="5" cy="63"/>
              </a:xfrm>
              <a:custGeom>
                <a:avLst/>
                <a:gdLst>
                  <a:gd name="T0" fmla="*/ 5 w 5"/>
                  <a:gd name="T1" fmla="*/ 0 h 63"/>
                  <a:gd name="T2" fmla="*/ 1 w 5"/>
                  <a:gd name="T3" fmla="*/ 63 h 63"/>
                  <a:gd name="T4" fmla="*/ 0 w 5"/>
                  <a:gd name="T5" fmla="*/ 63 h 63"/>
                  <a:gd name="T6" fmla="*/ 3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1" y="63"/>
                    </a:lnTo>
                    <a:lnTo>
                      <a:pt x="0" y="63"/>
                    </a:lnTo>
                    <a:lnTo>
                      <a:pt x="3" y="0"/>
                    </a:lnTo>
                    <a:lnTo>
                      <a:pt x="5" y="0"/>
                    </a:lnTo>
                    <a:close/>
                  </a:path>
                </a:pathLst>
              </a:custGeom>
              <a:solidFill>
                <a:srgbClr val="AB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54" name="Freeform 136"/>
              <p:cNvSpPr>
                <a:spLocks/>
              </p:cNvSpPr>
              <p:nvPr/>
            </p:nvSpPr>
            <p:spPr bwMode="auto">
              <a:xfrm>
                <a:off x="915" y="2748"/>
                <a:ext cx="5" cy="63"/>
              </a:xfrm>
              <a:custGeom>
                <a:avLst/>
                <a:gdLst>
                  <a:gd name="T0" fmla="*/ 5 w 5"/>
                  <a:gd name="T1" fmla="*/ 0 h 63"/>
                  <a:gd name="T2" fmla="*/ 1 w 5"/>
                  <a:gd name="T3" fmla="*/ 63 h 63"/>
                  <a:gd name="T4" fmla="*/ 0 w 5"/>
                  <a:gd name="T5" fmla="*/ 63 h 63"/>
                  <a:gd name="T6" fmla="*/ 3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1" y="63"/>
                    </a:lnTo>
                    <a:lnTo>
                      <a:pt x="0" y="63"/>
                    </a:lnTo>
                    <a:lnTo>
                      <a:pt x="3" y="0"/>
                    </a:lnTo>
                    <a:lnTo>
                      <a:pt x="5" y="0"/>
                    </a:lnTo>
                    <a:close/>
                  </a:path>
                </a:pathLst>
              </a:custGeom>
              <a:solidFill>
                <a:srgbClr val="AB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55" name="Freeform 137"/>
              <p:cNvSpPr>
                <a:spLocks/>
              </p:cNvSpPr>
              <p:nvPr/>
            </p:nvSpPr>
            <p:spPr bwMode="auto">
              <a:xfrm>
                <a:off x="915" y="2748"/>
                <a:ext cx="3" cy="63"/>
              </a:xfrm>
              <a:custGeom>
                <a:avLst/>
                <a:gdLst>
                  <a:gd name="T0" fmla="*/ 3 w 3"/>
                  <a:gd name="T1" fmla="*/ 0 h 63"/>
                  <a:gd name="T2" fmla="*/ 0 w 3"/>
                  <a:gd name="T3" fmla="*/ 63 h 63"/>
                  <a:gd name="T4" fmla="*/ 3 w 3"/>
                  <a:gd name="T5" fmla="*/ 0 h 63"/>
                  <a:gd name="T6" fmla="*/ 0 60000 65536"/>
                  <a:gd name="T7" fmla="*/ 0 60000 65536"/>
                  <a:gd name="T8" fmla="*/ 0 60000 65536"/>
                  <a:gd name="T9" fmla="*/ 0 w 3"/>
                  <a:gd name="T10" fmla="*/ 0 h 63"/>
                  <a:gd name="T11" fmla="*/ 3 w 3"/>
                  <a:gd name="T12" fmla="*/ 63 h 63"/>
                </a:gdLst>
                <a:ahLst/>
                <a:cxnLst>
                  <a:cxn ang="T6">
                    <a:pos x="T0" y="T1"/>
                  </a:cxn>
                  <a:cxn ang="T7">
                    <a:pos x="T2" y="T3"/>
                  </a:cxn>
                  <a:cxn ang="T8">
                    <a:pos x="T4" y="T5"/>
                  </a:cxn>
                </a:cxnLst>
                <a:rect l="T9" t="T10" r="T11" b="T12"/>
                <a:pathLst>
                  <a:path w="3" h="63">
                    <a:moveTo>
                      <a:pt x="3" y="0"/>
                    </a:moveTo>
                    <a:lnTo>
                      <a:pt x="0" y="63"/>
                    </a:lnTo>
                    <a:lnTo>
                      <a:pt x="3" y="0"/>
                    </a:lnTo>
                    <a:close/>
                  </a:path>
                </a:pathLst>
              </a:custGeom>
              <a:solidFill>
                <a:srgbClr val="AB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56" name="Freeform 138"/>
              <p:cNvSpPr>
                <a:spLocks/>
              </p:cNvSpPr>
              <p:nvPr/>
            </p:nvSpPr>
            <p:spPr bwMode="auto">
              <a:xfrm>
                <a:off x="913" y="2748"/>
                <a:ext cx="5" cy="63"/>
              </a:xfrm>
              <a:custGeom>
                <a:avLst/>
                <a:gdLst>
                  <a:gd name="T0" fmla="*/ 5 w 5"/>
                  <a:gd name="T1" fmla="*/ 0 h 63"/>
                  <a:gd name="T2" fmla="*/ 2 w 5"/>
                  <a:gd name="T3" fmla="*/ 63 h 63"/>
                  <a:gd name="T4" fmla="*/ 0 w 5"/>
                  <a:gd name="T5" fmla="*/ 63 h 63"/>
                  <a:gd name="T6" fmla="*/ 3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2" y="63"/>
                    </a:lnTo>
                    <a:lnTo>
                      <a:pt x="0" y="63"/>
                    </a:lnTo>
                    <a:lnTo>
                      <a:pt x="3" y="0"/>
                    </a:lnTo>
                    <a:lnTo>
                      <a:pt x="5" y="0"/>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57" name="Freeform 139"/>
              <p:cNvSpPr>
                <a:spLocks/>
              </p:cNvSpPr>
              <p:nvPr/>
            </p:nvSpPr>
            <p:spPr bwMode="auto">
              <a:xfrm>
                <a:off x="913" y="2748"/>
                <a:ext cx="5" cy="63"/>
              </a:xfrm>
              <a:custGeom>
                <a:avLst/>
                <a:gdLst>
                  <a:gd name="T0" fmla="*/ 5 w 5"/>
                  <a:gd name="T1" fmla="*/ 0 h 63"/>
                  <a:gd name="T2" fmla="*/ 2 w 5"/>
                  <a:gd name="T3" fmla="*/ 63 h 63"/>
                  <a:gd name="T4" fmla="*/ 0 w 5"/>
                  <a:gd name="T5" fmla="*/ 63 h 63"/>
                  <a:gd name="T6" fmla="*/ 3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2" y="63"/>
                    </a:lnTo>
                    <a:lnTo>
                      <a:pt x="0" y="63"/>
                    </a:lnTo>
                    <a:lnTo>
                      <a:pt x="3" y="0"/>
                    </a:lnTo>
                    <a:lnTo>
                      <a:pt x="5" y="0"/>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58" name="Freeform 140"/>
              <p:cNvSpPr>
                <a:spLocks/>
              </p:cNvSpPr>
              <p:nvPr/>
            </p:nvSpPr>
            <p:spPr bwMode="auto">
              <a:xfrm>
                <a:off x="912" y="2748"/>
                <a:ext cx="4" cy="63"/>
              </a:xfrm>
              <a:custGeom>
                <a:avLst/>
                <a:gdLst>
                  <a:gd name="T0" fmla="*/ 4 w 4"/>
                  <a:gd name="T1" fmla="*/ 0 h 63"/>
                  <a:gd name="T2" fmla="*/ 1 w 4"/>
                  <a:gd name="T3" fmla="*/ 63 h 63"/>
                  <a:gd name="T4" fmla="*/ 0 w 4"/>
                  <a:gd name="T5" fmla="*/ 63 h 63"/>
                  <a:gd name="T6" fmla="*/ 4 w 4"/>
                  <a:gd name="T7" fmla="*/ 0 h 63"/>
                  <a:gd name="T8" fmla="*/ 0 60000 65536"/>
                  <a:gd name="T9" fmla="*/ 0 60000 65536"/>
                  <a:gd name="T10" fmla="*/ 0 60000 65536"/>
                  <a:gd name="T11" fmla="*/ 0 60000 65536"/>
                  <a:gd name="T12" fmla="*/ 0 w 4"/>
                  <a:gd name="T13" fmla="*/ 0 h 63"/>
                  <a:gd name="T14" fmla="*/ 4 w 4"/>
                  <a:gd name="T15" fmla="*/ 63 h 63"/>
                </a:gdLst>
                <a:ahLst/>
                <a:cxnLst>
                  <a:cxn ang="T8">
                    <a:pos x="T0" y="T1"/>
                  </a:cxn>
                  <a:cxn ang="T9">
                    <a:pos x="T2" y="T3"/>
                  </a:cxn>
                  <a:cxn ang="T10">
                    <a:pos x="T4" y="T5"/>
                  </a:cxn>
                  <a:cxn ang="T11">
                    <a:pos x="T6" y="T7"/>
                  </a:cxn>
                </a:cxnLst>
                <a:rect l="T12" t="T13" r="T14" b="T15"/>
                <a:pathLst>
                  <a:path w="4" h="63">
                    <a:moveTo>
                      <a:pt x="4" y="0"/>
                    </a:moveTo>
                    <a:lnTo>
                      <a:pt x="1" y="63"/>
                    </a:lnTo>
                    <a:lnTo>
                      <a:pt x="0" y="63"/>
                    </a:lnTo>
                    <a:lnTo>
                      <a:pt x="4" y="0"/>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59" name="Freeform 141"/>
              <p:cNvSpPr>
                <a:spLocks/>
              </p:cNvSpPr>
              <p:nvPr/>
            </p:nvSpPr>
            <p:spPr bwMode="auto">
              <a:xfrm>
                <a:off x="912" y="2748"/>
                <a:ext cx="4" cy="63"/>
              </a:xfrm>
              <a:custGeom>
                <a:avLst/>
                <a:gdLst>
                  <a:gd name="T0" fmla="*/ 4 w 4"/>
                  <a:gd name="T1" fmla="*/ 0 h 63"/>
                  <a:gd name="T2" fmla="*/ 1 w 4"/>
                  <a:gd name="T3" fmla="*/ 63 h 63"/>
                  <a:gd name="T4" fmla="*/ 0 w 4"/>
                  <a:gd name="T5" fmla="*/ 63 h 63"/>
                  <a:gd name="T6" fmla="*/ 3 w 4"/>
                  <a:gd name="T7" fmla="*/ 0 h 63"/>
                  <a:gd name="T8" fmla="*/ 4 w 4"/>
                  <a:gd name="T9" fmla="*/ 0 h 63"/>
                  <a:gd name="T10" fmla="*/ 0 60000 65536"/>
                  <a:gd name="T11" fmla="*/ 0 60000 65536"/>
                  <a:gd name="T12" fmla="*/ 0 60000 65536"/>
                  <a:gd name="T13" fmla="*/ 0 60000 65536"/>
                  <a:gd name="T14" fmla="*/ 0 60000 65536"/>
                  <a:gd name="T15" fmla="*/ 0 w 4"/>
                  <a:gd name="T16" fmla="*/ 0 h 63"/>
                  <a:gd name="T17" fmla="*/ 4 w 4"/>
                  <a:gd name="T18" fmla="*/ 63 h 63"/>
                </a:gdLst>
                <a:ahLst/>
                <a:cxnLst>
                  <a:cxn ang="T10">
                    <a:pos x="T0" y="T1"/>
                  </a:cxn>
                  <a:cxn ang="T11">
                    <a:pos x="T2" y="T3"/>
                  </a:cxn>
                  <a:cxn ang="T12">
                    <a:pos x="T4" y="T5"/>
                  </a:cxn>
                  <a:cxn ang="T13">
                    <a:pos x="T6" y="T7"/>
                  </a:cxn>
                  <a:cxn ang="T14">
                    <a:pos x="T8" y="T9"/>
                  </a:cxn>
                </a:cxnLst>
                <a:rect l="T15" t="T16" r="T17" b="T18"/>
                <a:pathLst>
                  <a:path w="4" h="63">
                    <a:moveTo>
                      <a:pt x="4" y="0"/>
                    </a:moveTo>
                    <a:lnTo>
                      <a:pt x="1" y="63"/>
                    </a:lnTo>
                    <a:lnTo>
                      <a:pt x="0" y="63"/>
                    </a:lnTo>
                    <a:lnTo>
                      <a:pt x="3" y="0"/>
                    </a:lnTo>
                    <a:lnTo>
                      <a:pt x="4" y="0"/>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60" name="Freeform 142"/>
              <p:cNvSpPr>
                <a:spLocks/>
              </p:cNvSpPr>
              <p:nvPr/>
            </p:nvSpPr>
            <p:spPr bwMode="auto">
              <a:xfrm>
                <a:off x="912" y="2748"/>
                <a:ext cx="4" cy="63"/>
              </a:xfrm>
              <a:custGeom>
                <a:avLst/>
                <a:gdLst>
                  <a:gd name="T0" fmla="*/ 4 w 4"/>
                  <a:gd name="T1" fmla="*/ 0 h 63"/>
                  <a:gd name="T2" fmla="*/ 0 w 4"/>
                  <a:gd name="T3" fmla="*/ 63 h 63"/>
                  <a:gd name="T4" fmla="*/ 3 w 4"/>
                  <a:gd name="T5" fmla="*/ 0 h 63"/>
                  <a:gd name="T6" fmla="*/ 4 w 4"/>
                  <a:gd name="T7" fmla="*/ 0 h 63"/>
                  <a:gd name="T8" fmla="*/ 0 60000 65536"/>
                  <a:gd name="T9" fmla="*/ 0 60000 65536"/>
                  <a:gd name="T10" fmla="*/ 0 60000 65536"/>
                  <a:gd name="T11" fmla="*/ 0 60000 65536"/>
                  <a:gd name="T12" fmla="*/ 0 w 4"/>
                  <a:gd name="T13" fmla="*/ 0 h 63"/>
                  <a:gd name="T14" fmla="*/ 4 w 4"/>
                  <a:gd name="T15" fmla="*/ 63 h 63"/>
                </a:gdLst>
                <a:ahLst/>
                <a:cxnLst>
                  <a:cxn ang="T8">
                    <a:pos x="T0" y="T1"/>
                  </a:cxn>
                  <a:cxn ang="T9">
                    <a:pos x="T2" y="T3"/>
                  </a:cxn>
                  <a:cxn ang="T10">
                    <a:pos x="T4" y="T5"/>
                  </a:cxn>
                  <a:cxn ang="T11">
                    <a:pos x="T6" y="T7"/>
                  </a:cxn>
                </a:cxnLst>
                <a:rect l="T12" t="T13" r="T14" b="T15"/>
                <a:pathLst>
                  <a:path w="4" h="63">
                    <a:moveTo>
                      <a:pt x="4" y="0"/>
                    </a:moveTo>
                    <a:lnTo>
                      <a:pt x="0" y="63"/>
                    </a:lnTo>
                    <a:lnTo>
                      <a:pt x="3" y="0"/>
                    </a:lnTo>
                    <a:lnTo>
                      <a:pt x="4" y="0"/>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61" name="Freeform 143"/>
              <p:cNvSpPr>
                <a:spLocks/>
              </p:cNvSpPr>
              <p:nvPr/>
            </p:nvSpPr>
            <p:spPr bwMode="auto">
              <a:xfrm>
                <a:off x="910" y="2748"/>
                <a:ext cx="5" cy="63"/>
              </a:xfrm>
              <a:custGeom>
                <a:avLst/>
                <a:gdLst>
                  <a:gd name="T0" fmla="*/ 5 w 5"/>
                  <a:gd name="T1" fmla="*/ 0 h 63"/>
                  <a:gd name="T2" fmla="*/ 2 w 5"/>
                  <a:gd name="T3" fmla="*/ 63 h 63"/>
                  <a:gd name="T4" fmla="*/ 0 w 5"/>
                  <a:gd name="T5" fmla="*/ 63 h 63"/>
                  <a:gd name="T6" fmla="*/ 3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2" y="63"/>
                    </a:lnTo>
                    <a:lnTo>
                      <a:pt x="0" y="63"/>
                    </a:lnTo>
                    <a:lnTo>
                      <a:pt x="3" y="0"/>
                    </a:lnTo>
                    <a:lnTo>
                      <a:pt x="5"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62" name="Freeform 144"/>
              <p:cNvSpPr>
                <a:spLocks/>
              </p:cNvSpPr>
              <p:nvPr/>
            </p:nvSpPr>
            <p:spPr bwMode="auto">
              <a:xfrm>
                <a:off x="910" y="2748"/>
                <a:ext cx="5" cy="63"/>
              </a:xfrm>
              <a:custGeom>
                <a:avLst/>
                <a:gdLst>
                  <a:gd name="T0" fmla="*/ 5 w 5"/>
                  <a:gd name="T1" fmla="*/ 0 h 63"/>
                  <a:gd name="T2" fmla="*/ 2 w 5"/>
                  <a:gd name="T3" fmla="*/ 63 h 63"/>
                  <a:gd name="T4" fmla="*/ 0 w 5"/>
                  <a:gd name="T5" fmla="*/ 63 h 63"/>
                  <a:gd name="T6" fmla="*/ 3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2" y="63"/>
                    </a:lnTo>
                    <a:lnTo>
                      <a:pt x="0" y="63"/>
                    </a:lnTo>
                    <a:lnTo>
                      <a:pt x="3" y="0"/>
                    </a:lnTo>
                    <a:lnTo>
                      <a:pt x="5"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63" name="Freeform 145"/>
              <p:cNvSpPr>
                <a:spLocks/>
              </p:cNvSpPr>
              <p:nvPr/>
            </p:nvSpPr>
            <p:spPr bwMode="auto">
              <a:xfrm>
                <a:off x="910" y="2748"/>
                <a:ext cx="3" cy="63"/>
              </a:xfrm>
              <a:custGeom>
                <a:avLst/>
                <a:gdLst>
                  <a:gd name="T0" fmla="*/ 3 w 3"/>
                  <a:gd name="T1" fmla="*/ 0 h 63"/>
                  <a:gd name="T2" fmla="*/ 0 w 3"/>
                  <a:gd name="T3" fmla="*/ 63 h 63"/>
                  <a:gd name="T4" fmla="*/ 0 w 3"/>
                  <a:gd name="T5" fmla="*/ 61 h 63"/>
                  <a:gd name="T6" fmla="*/ 3 w 3"/>
                  <a:gd name="T7" fmla="*/ 1 h 63"/>
                  <a:gd name="T8" fmla="*/ 3 w 3"/>
                  <a:gd name="T9" fmla="*/ 0 h 63"/>
                  <a:gd name="T10" fmla="*/ 0 60000 65536"/>
                  <a:gd name="T11" fmla="*/ 0 60000 65536"/>
                  <a:gd name="T12" fmla="*/ 0 60000 65536"/>
                  <a:gd name="T13" fmla="*/ 0 60000 65536"/>
                  <a:gd name="T14" fmla="*/ 0 60000 65536"/>
                  <a:gd name="T15" fmla="*/ 0 w 3"/>
                  <a:gd name="T16" fmla="*/ 0 h 63"/>
                  <a:gd name="T17" fmla="*/ 3 w 3"/>
                  <a:gd name="T18" fmla="*/ 63 h 63"/>
                </a:gdLst>
                <a:ahLst/>
                <a:cxnLst>
                  <a:cxn ang="T10">
                    <a:pos x="T0" y="T1"/>
                  </a:cxn>
                  <a:cxn ang="T11">
                    <a:pos x="T2" y="T3"/>
                  </a:cxn>
                  <a:cxn ang="T12">
                    <a:pos x="T4" y="T5"/>
                  </a:cxn>
                  <a:cxn ang="T13">
                    <a:pos x="T6" y="T7"/>
                  </a:cxn>
                  <a:cxn ang="T14">
                    <a:pos x="T8" y="T9"/>
                  </a:cxn>
                </a:cxnLst>
                <a:rect l="T15" t="T16" r="T17" b="T18"/>
                <a:pathLst>
                  <a:path w="3" h="63">
                    <a:moveTo>
                      <a:pt x="3" y="0"/>
                    </a:moveTo>
                    <a:lnTo>
                      <a:pt x="0" y="63"/>
                    </a:lnTo>
                    <a:lnTo>
                      <a:pt x="0" y="61"/>
                    </a:lnTo>
                    <a:lnTo>
                      <a:pt x="3" y="1"/>
                    </a:lnTo>
                    <a:lnTo>
                      <a:pt x="3"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64" name="Freeform 146"/>
              <p:cNvSpPr>
                <a:spLocks/>
              </p:cNvSpPr>
              <p:nvPr/>
            </p:nvSpPr>
            <p:spPr bwMode="auto">
              <a:xfrm>
                <a:off x="908" y="2748"/>
                <a:ext cx="5" cy="63"/>
              </a:xfrm>
              <a:custGeom>
                <a:avLst/>
                <a:gdLst>
                  <a:gd name="T0" fmla="*/ 5 w 5"/>
                  <a:gd name="T1" fmla="*/ 0 h 63"/>
                  <a:gd name="T2" fmla="*/ 2 w 5"/>
                  <a:gd name="T3" fmla="*/ 63 h 63"/>
                  <a:gd name="T4" fmla="*/ 2 w 5"/>
                  <a:gd name="T5" fmla="*/ 61 h 63"/>
                  <a:gd name="T6" fmla="*/ 0 w 5"/>
                  <a:gd name="T7" fmla="*/ 61 h 63"/>
                  <a:gd name="T8" fmla="*/ 4 w 5"/>
                  <a:gd name="T9" fmla="*/ 1 h 63"/>
                  <a:gd name="T10" fmla="*/ 5 w 5"/>
                  <a:gd name="T11" fmla="*/ 1 h 63"/>
                  <a:gd name="T12" fmla="*/ 5 w 5"/>
                  <a:gd name="T13" fmla="*/ 0 h 63"/>
                  <a:gd name="T14" fmla="*/ 0 60000 65536"/>
                  <a:gd name="T15" fmla="*/ 0 60000 65536"/>
                  <a:gd name="T16" fmla="*/ 0 60000 65536"/>
                  <a:gd name="T17" fmla="*/ 0 60000 65536"/>
                  <a:gd name="T18" fmla="*/ 0 60000 65536"/>
                  <a:gd name="T19" fmla="*/ 0 60000 65536"/>
                  <a:gd name="T20" fmla="*/ 0 60000 65536"/>
                  <a:gd name="T21" fmla="*/ 0 w 5"/>
                  <a:gd name="T22" fmla="*/ 0 h 63"/>
                  <a:gd name="T23" fmla="*/ 5 w 5"/>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63">
                    <a:moveTo>
                      <a:pt x="5" y="0"/>
                    </a:moveTo>
                    <a:lnTo>
                      <a:pt x="2" y="63"/>
                    </a:lnTo>
                    <a:lnTo>
                      <a:pt x="2" y="61"/>
                    </a:lnTo>
                    <a:lnTo>
                      <a:pt x="0" y="61"/>
                    </a:lnTo>
                    <a:lnTo>
                      <a:pt x="4" y="1"/>
                    </a:lnTo>
                    <a:lnTo>
                      <a:pt x="5" y="1"/>
                    </a:lnTo>
                    <a:lnTo>
                      <a:pt x="5" y="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65" name="Freeform 147"/>
              <p:cNvSpPr>
                <a:spLocks/>
              </p:cNvSpPr>
              <p:nvPr/>
            </p:nvSpPr>
            <p:spPr bwMode="auto">
              <a:xfrm>
                <a:off x="908" y="2749"/>
                <a:ext cx="5" cy="60"/>
              </a:xfrm>
              <a:custGeom>
                <a:avLst/>
                <a:gdLst>
                  <a:gd name="T0" fmla="*/ 5 w 5"/>
                  <a:gd name="T1" fmla="*/ 0 h 60"/>
                  <a:gd name="T2" fmla="*/ 2 w 5"/>
                  <a:gd name="T3" fmla="*/ 60 h 60"/>
                  <a:gd name="T4" fmla="*/ 0 w 5"/>
                  <a:gd name="T5" fmla="*/ 60 h 60"/>
                  <a:gd name="T6" fmla="*/ 4 w 5"/>
                  <a:gd name="T7" fmla="*/ 0 h 60"/>
                  <a:gd name="T8" fmla="*/ 5 w 5"/>
                  <a:gd name="T9" fmla="*/ 0 h 60"/>
                  <a:gd name="T10" fmla="*/ 0 60000 65536"/>
                  <a:gd name="T11" fmla="*/ 0 60000 65536"/>
                  <a:gd name="T12" fmla="*/ 0 60000 65536"/>
                  <a:gd name="T13" fmla="*/ 0 60000 65536"/>
                  <a:gd name="T14" fmla="*/ 0 60000 65536"/>
                  <a:gd name="T15" fmla="*/ 0 w 5"/>
                  <a:gd name="T16" fmla="*/ 0 h 60"/>
                  <a:gd name="T17" fmla="*/ 5 w 5"/>
                  <a:gd name="T18" fmla="*/ 60 h 60"/>
                </a:gdLst>
                <a:ahLst/>
                <a:cxnLst>
                  <a:cxn ang="T10">
                    <a:pos x="T0" y="T1"/>
                  </a:cxn>
                  <a:cxn ang="T11">
                    <a:pos x="T2" y="T3"/>
                  </a:cxn>
                  <a:cxn ang="T12">
                    <a:pos x="T4" y="T5"/>
                  </a:cxn>
                  <a:cxn ang="T13">
                    <a:pos x="T6" y="T7"/>
                  </a:cxn>
                  <a:cxn ang="T14">
                    <a:pos x="T8" y="T9"/>
                  </a:cxn>
                </a:cxnLst>
                <a:rect l="T15" t="T16" r="T17" b="T18"/>
                <a:pathLst>
                  <a:path w="5" h="60">
                    <a:moveTo>
                      <a:pt x="5" y="0"/>
                    </a:moveTo>
                    <a:lnTo>
                      <a:pt x="2" y="60"/>
                    </a:lnTo>
                    <a:lnTo>
                      <a:pt x="0" y="60"/>
                    </a:lnTo>
                    <a:lnTo>
                      <a:pt x="4" y="0"/>
                    </a:lnTo>
                    <a:lnTo>
                      <a:pt x="5" y="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66" name="Freeform 148"/>
              <p:cNvSpPr>
                <a:spLocks/>
              </p:cNvSpPr>
              <p:nvPr/>
            </p:nvSpPr>
            <p:spPr bwMode="auto">
              <a:xfrm>
                <a:off x="908" y="2749"/>
                <a:ext cx="4" cy="60"/>
              </a:xfrm>
              <a:custGeom>
                <a:avLst/>
                <a:gdLst>
                  <a:gd name="T0" fmla="*/ 4 w 4"/>
                  <a:gd name="T1" fmla="*/ 0 h 60"/>
                  <a:gd name="T2" fmla="*/ 0 w 4"/>
                  <a:gd name="T3" fmla="*/ 60 h 60"/>
                  <a:gd name="T4" fmla="*/ 4 w 4"/>
                  <a:gd name="T5" fmla="*/ 0 h 60"/>
                  <a:gd name="T6" fmla="*/ 0 60000 65536"/>
                  <a:gd name="T7" fmla="*/ 0 60000 65536"/>
                  <a:gd name="T8" fmla="*/ 0 60000 65536"/>
                  <a:gd name="T9" fmla="*/ 0 w 4"/>
                  <a:gd name="T10" fmla="*/ 0 h 60"/>
                  <a:gd name="T11" fmla="*/ 4 w 4"/>
                  <a:gd name="T12" fmla="*/ 60 h 60"/>
                </a:gdLst>
                <a:ahLst/>
                <a:cxnLst>
                  <a:cxn ang="T6">
                    <a:pos x="T0" y="T1"/>
                  </a:cxn>
                  <a:cxn ang="T7">
                    <a:pos x="T2" y="T3"/>
                  </a:cxn>
                  <a:cxn ang="T8">
                    <a:pos x="T4" y="T5"/>
                  </a:cxn>
                </a:cxnLst>
                <a:rect l="T9" t="T10" r="T11" b="T12"/>
                <a:pathLst>
                  <a:path w="4" h="60">
                    <a:moveTo>
                      <a:pt x="4" y="0"/>
                    </a:moveTo>
                    <a:lnTo>
                      <a:pt x="0" y="60"/>
                    </a:lnTo>
                    <a:lnTo>
                      <a:pt x="4" y="0"/>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67" name="Freeform 149"/>
              <p:cNvSpPr>
                <a:spLocks/>
              </p:cNvSpPr>
              <p:nvPr/>
            </p:nvSpPr>
            <p:spPr bwMode="auto">
              <a:xfrm>
                <a:off x="907" y="2749"/>
                <a:ext cx="5" cy="60"/>
              </a:xfrm>
              <a:custGeom>
                <a:avLst/>
                <a:gdLst>
                  <a:gd name="T0" fmla="*/ 5 w 5"/>
                  <a:gd name="T1" fmla="*/ 0 h 60"/>
                  <a:gd name="T2" fmla="*/ 1 w 5"/>
                  <a:gd name="T3" fmla="*/ 60 h 60"/>
                  <a:gd name="T4" fmla="*/ 0 w 5"/>
                  <a:gd name="T5" fmla="*/ 60 h 60"/>
                  <a:gd name="T6" fmla="*/ 3 w 5"/>
                  <a:gd name="T7" fmla="*/ 0 h 60"/>
                  <a:gd name="T8" fmla="*/ 5 w 5"/>
                  <a:gd name="T9" fmla="*/ 0 h 60"/>
                  <a:gd name="T10" fmla="*/ 0 60000 65536"/>
                  <a:gd name="T11" fmla="*/ 0 60000 65536"/>
                  <a:gd name="T12" fmla="*/ 0 60000 65536"/>
                  <a:gd name="T13" fmla="*/ 0 60000 65536"/>
                  <a:gd name="T14" fmla="*/ 0 60000 65536"/>
                  <a:gd name="T15" fmla="*/ 0 w 5"/>
                  <a:gd name="T16" fmla="*/ 0 h 60"/>
                  <a:gd name="T17" fmla="*/ 5 w 5"/>
                  <a:gd name="T18" fmla="*/ 60 h 60"/>
                </a:gdLst>
                <a:ahLst/>
                <a:cxnLst>
                  <a:cxn ang="T10">
                    <a:pos x="T0" y="T1"/>
                  </a:cxn>
                  <a:cxn ang="T11">
                    <a:pos x="T2" y="T3"/>
                  </a:cxn>
                  <a:cxn ang="T12">
                    <a:pos x="T4" y="T5"/>
                  </a:cxn>
                  <a:cxn ang="T13">
                    <a:pos x="T6" y="T7"/>
                  </a:cxn>
                  <a:cxn ang="T14">
                    <a:pos x="T8" y="T9"/>
                  </a:cxn>
                </a:cxnLst>
                <a:rect l="T15" t="T16" r="T17" b="T18"/>
                <a:pathLst>
                  <a:path w="5" h="60">
                    <a:moveTo>
                      <a:pt x="5" y="0"/>
                    </a:moveTo>
                    <a:lnTo>
                      <a:pt x="1" y="60"/>
                    </a:lnTo>
                    <a:lnTo>
                      <a:pt x="0" y="60"/>
                    </a:lnTo>
                    <a:lnTo>
                      <a:pt x="3" y="0"/>
                    </a:lnTo>
                    <a:lnTo>
                      <a:pt x="5" y="0"/>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68" name="Freeform 150"/>
              <p:cNvSpPr>
                <a:spLocks/>
              </p:cNvSpPr>
              <p:nvPr/>
            </p:nvSpPr>
            <p:spPr bwMode="auto">
              <a:xfrm>
                <a:off x="907" y="2749"/>
                <a:ext cx="5" cy="60"/>
              </a:xfrm>
              <a:custGeom>
                <a:avLst/>
                <a:gdLst>
                  <a:gd name="T0" fmla="*/ 5 w 5"/>
                  <a:gd name="T1" fmla="*/ 0 h 60"/>
                  <a:gd name="T2" fmla="*/ 1 w 5"/>
                  <a:gd name="T3" fmla="*/ 60 h 60"/>
                  <a:gd name="T4" fmla="*/ 0 w 5"/>
                  <a:gd name="T5" fmla="*/ 60 h 60"/>
                  <a:gd name="T6" fmla="*/ 3 w 5"/>
                  <a:gd name="T7" fmla="*/ 0 h 60"/>
                  <a:gd name="T8" fmla="*/ 5 w 5"/>
                  <a:gd name="T9" fmla="*/ 0 h 60"/>
                  <a:gd name="T10" fmla="*/ 0 60000 65536"/>
                  <a:gd name="T11" fmla="*/ 0 60000 65536"/>
                  <a:gd name="T12" fmla="*/ 0 60000 65536"/>
                  <a:gd name="T13" fmla="*/ 0 60000 65536"/>
                  <a:gd name="T14" fmla="*/ 0 60000 65536"/>
                  <a:gd name="T15" fmla="*/ 0 w 5"/>
                  <a:gd name="T16" fmla="*/ 0 h 60"/>
                  <a:gd name="T17" fmla="*/ 5 w 5"/>
                  <a:gd name="T18" fmla="*/ 60 h 60"/>
                </a:gdLst>
                <a:ahLst/>
                <a:cxnLst>
                  <a:cxn ang="T10">
                    <a:pos x="T0" y="T1"/>
                  </a:cxn>
                  <a:cxn ang="T11">
                    <a:pos x="T2" y="T3"/>
                  </a:cxn>
                  <a:cxn ang="T12">
                    <a:pos x="T4" y="T5"/>
                  </a:cxn>
                  <a:cxn ang="T13">
                    <a:pos x="T6" y="T7"/>
                  </a:cxn>
                  <a:cxn ang="T14">
                    <a:pos x="T8" y="T9"/>
                  </a:cxn>
                </a:cxnLst>
                <a:rect l="T15" t="T16" r="T17" b="T18"/>
                <a:pathLst>
                  <a:path w="5" h="60">
                    <a:moveTo>
                      <a:pt x="5" y="0"/>
                    </a:moveTo>
                    <a:lnTo>
                      <a:pt x="1" y="60"/>
                    </a:lnTo>
                    <a:lnTo>
                      <a:pt x="0" y="60"/>
                    </a:lnTo>
                    <a:lnTo>
                      <a:pt x="3" y="0"/>
                    </a:lnTo>
                    <a:lnTo>
                      <a:pt x="5" y="0"/>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69" name="Freeform 151"/>
              <p:cNvSpPr>
                <a:spLocks/>
              </p:cNvSpPr>
              <p:nvPr/>
            </p:nvSpPr>
            <p:spPr bwMode="auto">
              <a:xfrm>
                <a:off x="905" y="2749"/>
                <a:ext cx="5" cy="60"/>
              </a:xfrm>
              <a:custGeom>
                <a:avLst/>
                <a:gdLst>
                  <a:gd name="T0" fmla="*/ 5 w 5"/>
                  <a:gd name="T1" fmla="*/ 0 h 60"/>
                  <a:gd name="T2" fmla="*/ 2 w 5"/>
                  <a:gd name="T3" fmla="*/ 60 h 60"/>
                  <a:gd name="T4" fmla="*/ 0 w 5"/>
                  <a:gd name="T5" fmla="*/ 60 h 60"/>
                  <a:gd name="T6" fmla="*/ 5 w 5"/>
                  <a:gd name="T7" fmla="*/ 0 h 60"/>
                  <a:gd name="T8" fmla="*/ 0 60000 65536"/>
                  <a:gd name="T9" fmla="*/ 0 60000 65536"/>
                  <a:gd name="T10" fmla="*/ 0 60000 65536"/>
                  <a:gd name="T11" fmla="*/ 0 60000 65536"/>
                  <a:gd name="T12" fmla="*/ 0 w 5"/>
                  <a:gd name="T13" fmla="*/ 0 h 60"/>
                  <a:gd name="T14" fmla="*/ 5 w 5"/>
                  <a:gd name="T15" fmla="*/ 60 h 60"/>
                </a:gdLst>
                <a:ahLst/>
                <a:cxnLst>
                  <a:cxn ang="T8">
                    <a:pos x="T0" y="T1"/>
                  </a:cxn>
                  <a:cxn ang="T9">
                    <a:pos x="T2" y="T3"/>
                  </a:cxn>
                  <a:cxn ang="T10">
                    <a:pos x="T4" y="T5"/>
                  </a:cxn>
                  <a:cxn ang="T11">
                    <a:pos x="T6" y="T7"/>
                  </a:cxn>
                </a:cxnLst>
                <a:rect l="T12" t="T13" r="T14" b="T15"/>
                <a:pathLst>
                  <a:path w="5" h="60">
                    <a:moveTo>
                      <a:pt x="5" y="0"/>
                    </a:moveTo>
                    <a:lnTo>
                      <a:pt x="2" y="60"/>
                    </a:lnTo>
                    <a:lnTo>
                      <a:pt x="0" y="60"/>
                    </a:lnTo>
                    <a:lnTo>
                      <a:pt x="5" y="0"/>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70" name="Freeform 152"/>
              <p:cNvSpPr>
                <a:spLocks/>
              </p:cNvSpPr>
              <p:nvPr/>
            </p:nvSpPr>
            <p:spPr bwMode="auto">
              <a:xfrm>
                <a:off x="905" y="2749"/>
                <a:ext cx="5" cy="60"/>
              </a:xfrm>
              <a:custGeom>
                <a:avLst/>
                <a:gdLst>
                  <a:gd name="T0" fmla="*/ 5 w 5"/>
                  <a:gd name="T1" fmla="*/ 0 h 60"/>
                  <a:gd name="T2" fmla="*/ 2 w 5"/>
                  <a:gd name="T3" fmla="*/ 60 h 60"/>
                  <a:gd name="T4" fmla="*/ 0 w 5"/>
                  <a:gd name="T5" fmla="*/ 60 h 60"/>
                  <a:gd name="T6" fmla="*/ 3 w 5"/>
                  <a:gd name="T7" fmla="*/ 0 h 60"/>
                  <a:gd name="T8" fmla="*/ 5 w 5"/>
                  <a:gd name="T9" fmla="*/ 0 h 60"/>
                  <a:gd name="T10" fmla="*/ 0 60000 65536"/>
                  <a:gd name="T11" fmla="*/ 0 60000 65536"/>
                  <a:gd name="T12" fmla="*/ 0 60000 65536"/>
                  <a:gd name="T13" fmla="*/ 0 60000 65536"/>
                  <a:gd name="T14" fmla="*/ 0 60000 65536"/>
                  <a:gd name="T15" fmla="*/ 0 w 5"/>
                  <a:gd name="T16" fmla="*/ 0 h 60"/>
                  <a:gd name="T17" fmla="*/ 5 w 5"/>
                  <a:gd name="T18" fmla="*/ 60 h 60"/>
                </a:gdLst>
                <a:ahLst/>
                <a:cxnLst>
                  <a:cxn ang="T10">
                    <a:pos x="T0" y="T1"/>
                  </a:cxn>
                  <a:cxn ang="T11">
                    <a:pos x="T2" y="T3"/>
                  </a:cxn>
                  <a:cxn ang="T12">
                    <a:pos x="T4" y="T5"/>
                  </a:cxn>
                  <a:cxn ang="T13">
                    <a:pos x="T6" y="T7"/>
                  </a:cxn>
                  <a:cxn ang="T14">
                    <a:pos x="T8" y="T9"/>
                  </a:cxn>
                </a:cxnLst>
                <a:rect l="T15" t="T16" r="T17" b="T18"/>
                <a:pathLst>
                  <a:path w="5" h="60">
                    <a:moveTo>
                      <a:pt x="5" y="0"/>
                    </a:moveTo>
                    <a:lnTo>
                      <a:pt x="2" y="60"/>
                    </a:lnTo>
                    <a:lnTo>
                      <a:pt x="0" y="60"/>
                    </a:lnTo>
                    <a:lnTo>
                      <a:pt x="3" y="0"/>
                    </a:lnTo>
                    <a:lnTo>
                      <a:pt x="5" y="0"/>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71" name="Freeform 153"/>
              <p:cNvSpPr>
                <a:spLocks/>
              </p:cNvSpPr>
              <p:nvPr/>
            </p:nvSpPr>
            <p:spPr bwMode="auto">
              <a:xfrm>
                <a:off x="905" y="2749"/>
                <a:ext cx="5" cy="60"/>
              </a:xfrm>
              <a:custGeom>
                <a:avLst/>
                <a:gdLst>
                  <a:gd name="T0" fmla="*/ 5 w 5"/>
                  <a:gd name="T1" fmla="*/ 0 h 60"/>
                  <a:gd name="T2" fmla="*/ 0 w 5"/>
                  <a:gd name="T3" fmla="*/ 60 h 60"/>
                  <a:gd name="T4" fmla="*/ 3 w 5"/>
                  <a:gd name="T5" fmla="*/ 0 h 60"/>
                  <a:gd name="T6" fmla="*/ 5 w 5"/>
                  <a:gd name="T7" fmla="*/ 0 h 60"/>
                  <a:gd name="T8" fmla="*/ 0 60000 65536"/>
                  <a:gd name="T9" fmla="*/ 0 60000 65536"/>
                  <a:gd name="T10" fmla="*/ 0 60000 65536"/>
                  <a:gd name="T11" fmla="*/ 0 60000 65536"/>
                  <a:gd name="T12" fmla="*/ 0 w 5"/>
                  <a:gd name="T13" fmla="*/ 0 h 60"/>
                  <a:gd name="T14" fmla="*/ 5 w 5"/>
                  <a:gd name="T15" fmla="*/ 60 h 60"/>
                </a:gdLst>
                <a:ahLst/>
                <a:cxnLst>
                  <a:cxn ang="T8">
                    <a:pos x="T0" y="T1"/>
                  </a:cxn>
                  <a:cxn ang="T9">
                    <a:pos x="T2" y="T3"/>
                  </a:cxn>
                  <a:cxn ang="T10">
                    <a:pos x="T4" y="T5"/>
                  </a:cxn>
                  <a:cxn ang="T11">
                    <a:pos x="T6" y="T7"/>
                  </a:cxn>
                </a:cxnLst>
                <a:rect l="T12" t="T13" r="T14" b="T15"/>
                <a:pathLst>
                  <a:path w="5" h="60">
                    <a:moveTo>
                      <a:pt x="5" y="0"/>
                    </a:moveTo>
                    <a:lnTo>
                      <a:pt x="0" y="60"/>
                    </a:lnTo>
                    <a:lnTo>
                      <a:pt x="3" y="0"/>
                    </a:lnTo>
                    <a:lnTo>
                      <a:pt x="5" y="0"/>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72" name="Freeform 154"/>
              <p:cNvSpPr>
                <a:spLocks/>
              </p:cNvSpPr>
              <p:nvPr/>
            </p:nvSpPr>
            <p:spPr bwMode="auto">
              <a:xfrm>
                <a:off x="904" y="2749"/>
                <a:ext cx="4" cy="60"/>
              </a:xfrm>
              <a:custGeom>
                <a:avLst/>
                <a:gdLst>
                  <a:gd name="T0" fmla="*/ 4 w 4"/>
                  <a:gd name="T1" fmla="*/ 0 h 60"/>
                  <a:gd name="T2" fmla="*/ 1 w 4"/>
                  <a:gd name="T3" fmla="*/ 60 h 60"/>
                  <a:gd name="T4" fmla="*/ 0 w 4"/>
                  <a:gd name="T5" fmla="*/ 60 h 60"/>
                  <a:gd name="T6" fmla="*/ 3 w 4"/>
                  <a:gd name="T7" fmla="*/ 0 h 60"/>
                  <a:gd name="T8" fmla="*/ 4 w 4"/>
                  <a:gd name="T9" fmla="*/ 0 h 60"/>
                  <a:gd name="T10" fmla="*/ 0 60000 65536"/>
                  <a:gd name="T11" fmla="*/ 0 60000 65536"/>
                  <a:gd name="T12" fmla="*/ 0 60000 65536"/>
                  <a:gd name="T13" fmla="*/ 0 60000 65536"/>
                  <a:gd name="T14" fmla="*/ 0 60000 65536"/>
                  <a:gd name="T15" fmla="*/ 0 w 4"/>
                  <a:gd name="T16" fmla="*/ 0 h 60"/>
                  <a:gd name="T17" fmla="*/ 4 w 4"/>
                  <a:gd name="T18" fmla="*/ 60 h 60"/>
                </a:gdLst>
                <a:ahLst/>
                <a:cxnLst>
                  <a:cxn ang="T10">
                    <a:pos x="T0" y="T1"/>
                  </a:cxn>
                  <a:cxn ang="T11">
                    <a:pos x="T2" y="T3"/>
                  </a:cxn>
                  <a:cxn ang="T12">
                    <a:pos x="T4" y="T5"/>
                  </a:cxn>
                  <a:cxn ang="T13">
                    <a:pos x="T6" y="T7"/>
                  </a:cxn>
                  <a:cxn ang="T14">
                    <a:pos x="T8" y="T9"/>
                  </a:cxn>
                </a:cxnLst>
                <a:rect l="T15" t="T16" r="T17" b="T18"/>
                <a:pathLst>
                  <a:path w="4" h="60">
                    <a:moveTo>
                      <a:pt x="4" y="0"/>
                    </a:moveTo>
                    <a:lnTo>
                      <a:pt x="1" y="60"/>
                    </a:lnTo>
                    <a:lnTo>
                      <a:pt x="0" y="60"/>
                    </a:lnTo>
                    <a:lnTo>
                      <a:pt x="3" y="0"/>
                    </a:lnTo>
                    <a:lnTo>
                      <a:pt x="4" y="0"/>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73" name="Freeform 155"/>
              <p:cNvSpPr>
                <a:spLocks/>
              </p:cNvSpPr>
              <p:nvPr/>
            </p:nvSpPr>
            <p:spPr bwMode="auto">
              <a:xfrm>
                <a:off x="904" y="2749"/>
                <a:ext cx="4" cy="60"/>
              </a:xfrm>
              <a:custGeom>
                <a:avLst/>
                <a:gdLst>
                  <a:gd name="T0" fmla="*/ 4 w 4"/>
                  <a:gd name="T1" fmla="*/ 0 h 60"/>
                  <a:gd name="T2" fmla="*/ 1 w 4"/>
                  <a:gd name="T3" fmla="*/ 60 h 60"/>
                  <a:gd name="T4" fmla="*/ 0 w 4"/>
                  <a:gd name="T5" fmla="*/ 60 h 60"/>
                  <a:gd name="T6" fmla="*/ 0 w 4"/>
                  <a:gd name="T7" fmla="*/ 58 h 60"/>
                  <a:gd name="T8" fmla="*/ 3 w 4"/>
                  <a:gd name="T9" fmla="*/ 0 h 60"/>
                  <a:gd name="T10" fmla="*/ 4 w 4"/>
                  <a:gd name="T11" fmla="*/ 0 h 60"/>
                  <a:gd name="T12" fmla="*/ 0 60000 65536"/>
                  <a:gd name="T13" fmla="*/ 0 60000 65536"/>
                  <a:gd name="T14" fmla="*/ 0 60000 65536"/>
                  <a:gd name="T15" fmla="*/ 0 60000 65536"/>
                  <a:gd name="T16" fmla="*/ 0 60000 65536"/>
                  <a:gd name="T17" fmla="*/ 0 60000 65536"/>
                  <a:gd name="T18" fmla="*/ 0 w 4"/>
                  <a:gd name="T19" fmla="*/ 0 h 60"/>
                  <a:gd name="T20" fmla="*/ 4 w 4"/>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4" h="60">
                    <a:moveTo>
                      <a:pt x="4" y="0"/>
                    </a:moveTo>
                    <a:lnTo>
                      <a:pt x="1" y="60"/>
                    </a:lnTo>
                    <a:lnTo>
                      <a:pt x="0" y="60"/>
                    </a:lnTo>
                    <a:lnTo>
                      <a:pt x="0" y="58"/>
                    </a:lnTo>
                    <a:lnTo>
                      <a:pt x="3" y="0"/>
                    </a:lnTo>
                    <a:lnTo>
                      <a:pt x="4" y="0"/>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74" name="Freeform 156"/>
              <p:cNvSpPr>
                <a:spLocks/>
              </p:cNvSpPr>
              <p:nvPr/>
            </p:nvSpPr>
            <p:spPr bwMode="auto">
              <a:xfrm>
                <a:off x="904" y="2749"/>
                <a:ext cx="3" cy="60"/>
              </a:xfrm>
              <a:custGeom>
                <a:avLst/>
                <a:gdLst>
                  <a:gd name="T0" fmla="*/ 3 w 3"/>
                  <a:gd name="T1" fmla="*/ 0 h 60"/>
                  <a:gd name="T2" fmla="*/ 0 w 3"/>
                  <a:gd name="T3" fmla="*/ 60 h 60"/>
                  <a:gd name="T4" fmla="*/ 0 w 3"/>
                  <a:gd name="T5" fmla="*/ 58 h 60"/>
                  <a:gd name="T6" fmla="*/ 3 w 3"/>
                  <a:gd name="T7" fmla="*/ 2 h 60"/>
                  <a:gd name="T8" fmla="*/ 3 w 3"/>
                  <a:gd name="T9" fmla="*/ 0 h 60"/>
                  <a:gd name="T10" fmla="*/ 0 60000 65536"/>
                  <a:gd name="T11" fmla="*/ 0 60000 65536"/>
                  <a:gd name="T12" fmla="*/ 0 60000 65536"/>
                  <a:gd name="T13" fmla="*/ 0 60000 65536"/>
                  <a:gd name="T14" fmla="*/ 0 60000 65536"/>
                  <a:gd name="T15" fmla="*/ 0 w 3"/>
                  <a:gd name="T16" fmla="*/ 0 h 60"/>
                  <a:gd name="T17" fmla="*/ 3 w 3"/>
                  <a:gd name="T18" fmla="*/ 60 h 60"/>
                </a:gdLst>
                <a:ahLst/>
                <a:cxnLst>
                  <a:cxn ang="T10">
                    <a:pos x="T0" y="T1"/>
                  </a:cxn>
                  <a:cxn ang="T11">
                    <a:pos x="T2" y="T3"/>
                  </a:cxn>
                  <a:cxn ang="T12">
                    <a:pos x="T4" y="T5"/>
                  </a:cxn>
                  <a:cxn ang="T13">
                    <a:pos x="T6" y="T7"/>
                  </a:cxn>
                  <a:cxn ang="T14">
                    <a:pos x="T8" y="T9"/>
                  </a:cxn>
                </a:cxnLst>
                <a:rect l="T15" t="T16" r="T17" b="T18"/>
                <a:pathLst>
                  <a:path w="3" h="60">
                    <a:moveTo>
                      <a:pt x="3" y="0"/>
                    </a:moveTo>
                    <a:lnTo>
                      <a:pt x="0" y="60"/>
                    </a:lnTo>
                    <a:lnTo>
                      <a:pt x="0" y="58"/>
                    </a:lnTo>
                    <a:lnTo>
                      <a:pt x="3" y="2"/>
                    </a:lnTo>
                    <a:lnTo>
                      <a:pt x="3"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75" name="Freeform 157"/>
              <p:cNvSpPr>
                <a:spLocks/>
              </p:cNvSpPr>
              <p:nvPr/>
            </p:nvSpPr>
            <p:spPr bwMode="auto">
              <a:xfrm>
                <a:off x="902" y="2749"/>
                <a:ext cx="5" cy="58"/>
              </a:xfrm>
              <a:custGeom>
                <a:avLst/>
                <a:gdLst>
                  <a:gd name="T0" fmla="*/ 5 w 5"/>
                  <a:gd name="T1" fmla="*/ 0 h 58"/>
                  <a:gd name="T2" fmla="*/ 2 w 5"/>
                  <a:gd name="T3" fmla="*/ 58 h 58"/>
                  <a:gd name="T4" fmla="*/ 0 w 5"/>
                  <a:gd name="T5" fmla="*/ 58 h 58"/>
                  <a:gd name="T6" fmla="*/ 3 w 5"/>
                  <a:gd name="T7" fmla="*/ 2 h 58"/>
                  <a:gd name="T8" fmla="*/ 5 w 5"/>
                  <a:gd name="T9" fmla="*/ 2 h 58"/>
                  <a:gd name="T10" fmla="*/ 5 w 5"/>
                  <a:gd name="T11" fmla="*/ 0 h 58"/>
                  <a:gd name="T12" fmla="*/ 0 60000 65536"/>
                  <a:gd name="T13" fmla="*/ 0 60000 65536"/>
                  <a:gd name="T14" fmla="*/ 0 60000 65536"/>
                  <a:gd name="T15" fmla="*/ 0 60000 65536"/>
                  <a:gd name="T16" fmla="*/ 0 60000 65536"/>
                  <a:gd name="T17" fmla="*/ 0 60000 65536"/>
                  <a:gd name="T18" fmla="*/ 0 w 5"/>
                  <a:gd name="T19" fmla="*/ 0 h 58"/>
                  <a:gd name="T20" fmla="*/ 5 w 5"/>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 h="58">
                    <a:moveTo>
                      <a:pt x="5" y="0"/>
                    </a:moveTo>
                    <a:lnTo>
                      <a:pt x="2" y="58"/>
                    </a:lnTo>
                    <a:lnTo>
                      <a:pt x="0" y="58"/>
                    </a:lnTo>
                    <a:lnTo>
                      <a:pt x="3" y="2"/>
                    </a:lnTo>
                    <a:lnTo>
                      <a:pt x="5" y="2"/>
                    </a:lnTo>
                    <a:lnTo>
                      <a:pt x="5"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76" name="Freeform 158"/>
              <p:cNvSpPr>
                <a:spLocks/>
              </p:cNvSpPr>
              <p:nvPr/>
            </p:nvSpPr>
            <p:spPr bwMode="auto">
              <a:xfrm>
                <a:off x="902" y="2751"/>
                <a:ext cx="5" cy="56"/>
              </a:xfrm>
              <a:custGeom>
                <a:avLst/>
                <a:gdLst>
                  <a:gd name="T0" fmla="*/ 5 w 5"/>
                  <a:gd name="T1" fmla="*/ 0 h 56"/>
                  <a:gd name="T2" fmla="*/ 2 w 5"/>
                  <a:gd name="T3" fmla="*/ 56 h 56"/>
                  <a:gd name="T4" fmla="*/ 0 w 5"/>
                  <a:gd name="T5" fmla="*/ 56 h 56"/>
                  <a:gd name="T6" fmla="*/ 3 w 5"/>
                  <a:gd name="T7" fmla="*/ 0 h 56"/>
                  <a:gd name="T8" fmla="*/ 5 w 5"/>
                  <a:gd name="T9" fmla="*/ 0 h 56"/>
                  <a:gd name="T10" fmla="*/ 0 60000 65536"/>
                  <a:gd name="T11" fmla="*/ 0 60000 65536"/>
                  <a:gd name="T12" fmla="*/ 0 60000 65536"/>
                  <a:gd name="T13" fmla="*/ 0 60000 65536"/>
                  <a:gd name="T14" fmla="*/ 0 60000 65536"/>
                  <a:gd name="T15" fmla="*/ 0 w 5"/>
                  <a:gd name="T16" fmla="*/ 0 h 56"/>
                  <a:gd name="T17" fmla="*/ 5 w 5"/>
                  <a:gd name="T18" fmla="*/ 56 h 56"/>
                </a:gdLst>
                <a:ahLst/>
                <a:cxnLst>
                  <a:cxn ang="T10">
                    <a:pos x="T0" y="T1"/>
                  </a:cxn>
                  <a:cxn ang="T11">
                    <a:pos x="T2" y="T3"/>
                  </a:cxn>
                  <a:cxn ang="T12">
                    <a:pos x="T4" y="T5"/>
                  </a:cxn>
                  <a:cxn ang="T13">
                    <a:pos x="T6" y="T7"/>
                  </a:cxn>
                  <a:cxn ang="T14">
                    <a:pos x="T8" y="T9"/>
                  </a:cxn>
                </a:cxnLst>
                <a:rect l="T15" t="T16" r="T17" b="T18"/>
                <a:pathLst>
                  <a:path w="5" h="56">
                    <a:moveTo>
                      <a:pt x="5" y="0"/>
                    </a:moveTo>
                    <a:lnTo>
                      <a:pt x="2" y="56"/>
                    </a:lnTo>
                    <a:lnTo>
                      <a:pt x="0" y="56"/>
                    </a:lnTo>
                    <a:lnTo>
                      <a:pt x="3" y="0"/>
                    </a:lnTo>
                    <a:lnTo>
                      <a:pt x="5"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77" name="Freeform 159"/>
              <p:cNvSpPr>
                <a:spLocks/>
              </p:cNvSpPr>
              <p:nvPr/>
            </p:nvSpPr>
            <p:spPr bwMode="auto">
              <a:xfrm>
                <a:off x="902" y="2751"/>
                <a:ext cx="3" cy="56"/>
              </a:xfrm>
              <a:custGeom>
                <a:avLst/>
                <a:gdLst>
                  <a:gd name="T0" fmla="*/ 3 w 3"/>
                  <a:gd name="T1" fmla="*/ 0 h 56"/>
                  <a:gd name="T2" fmla="*/ 0 w 3"/>
                  <a:gd name="T3" fmla="*/ 56 h 56"/>
                  <a:gd name="T4" fmla="*/ 3 w 3"/>
                  <a:gd name="T5" fmla="*/ 0 h 56"/>
                  <a:gd name="T6" fmla="*/ 0 60000 65536"/>
                  <a:gd name="T7" fmla="*/ 0 60000 65536"/>
                  <a:gd name="T8" fmla="*/ 0 60000 65536"/>
                  <a:gd name="T9" fmla="*/ 0 w 3"/>
                  <a:gd name="T10" fmla="*/ 0 h 56"/>
                  <a:gd name="T11" fmla="*/ 3 w 3"/>
                  <a:gd name="T12" fmla="*/ 56 h 56"/>
                </a:gdLst>
                <a:ahLst/>
                <a:cxnLst>
                  <a:cxn ang="T6">
                    <a:pos x="T0" y="T1"/>
                  </a:cxn>
                  <a:cxn ang="T7">
                    <a:pos x="T2" y="T3"/>
                  </a:cxn>
                  <a:cxn ang="T8">
                    <a:pos x="T4" y="T5"/>
                  </a:cxn>
                </a:cxnLst>
                <a:rect l="T9" t="T10" r="T11" b="T12"/>
                <a:pathLst>
                  <a:path w="3" h="56">
                    <a:moveTo>
                      <a:pt x="3" y="0"/>
                    </a:moveTo>
                    <a:lnTo>
                      <a:pt x="0" y="56"/>
                    </a:lnTo>
                    <a:lnTo>
                      <a:pt x="3"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78" name="Freeform 160"/>
              <p:cNvSpPr>
                <a:spLocks/>
              </p:cNvSpPr>
              <p:nvPr/>
            </p:nvSpPr>
            <p:spPr bwMode="auto">
              <a:xfrm>
                <a:off x="900" y="2751"/>
                <a:ext cx="5" cy="56"/>
              </a:xfrm>
              <a:custGeom>
                <a:avLst/>
                <a:gdLst>
                  <a:gd name="T0" fmla="*/ 5 w 5"/>
                  <a:gd name="T1" fmla="*/ 0 h 56"/>
                  <a:gd name="T2" fmla="*/ 2 w 5"/>
                  <a:gd name="T3" fmla="*/ 56 h 56"/>
                  <a:gd name="T4" fmla="*/ 0 w 5"/>
                  <a:gd name="T5" fmla="*/ 56 h 56"/>
                  <a:gd name="T6" fmla="*/ 4 w 5"/>
                  <a:gd name="T7" fmla="*/ 0 h 56"/>
                  <a:gd name="T8" fmla="*/ 5 w 5"/>
                  <a:gd name="T9" fmla="*/ 0 h 56"/>
                  <a:gd name="T10" fmla="*/ 0 60000 65536"/>
                  <a:gd name="T11" fmla="*/ 0 60000 65536"/>
                  <a:gd name="T12" fmla="*/ 0 60000 65536"/>
                  <a:gd name="T13" fmla="*/ 0 60000 65536"/>
                  <a:gd name="T14" fmla="*/ 0 60000 65536"/>
                  <a:gd name="T15" fmla="*/ 0 w 5"/>
                  <a:gd name="T16" fmla="*/ 0 h 56"/>
                  <a:gd name="T17" fmla="*/ 5 w 5"/>
                  <a:gd name="T18" fmla="*/ 56 h 56"/>
                </a:gdLst>
                <a:ahLst/>
                <a:cxnLst>
                  <a:cxn ang="T10">
                    <a:pos x="T0" y="T1"/>
                  </a:cxn>
                  <a:cxn ang="T11">
                    <a:pos x="T2" y="T3"/>
                  </a:cxn>
                  <a:cxn ang="T12">
                    <a:pos x="T4" y="T5"/>
                  </a:cxn>
                  <a:cxn ang="T13">
                    <a:pos x="T6" y="T7"/>
                  </a:cxn>
                  <a:cxn ang="T14">
                    <a:pos x="T8" y="T9"/>
                  </a:cxn>
                </a:cxnLst>
                <a:rect l="T15" t="T16" r="T17" b="T18"/>
                <a:pathLst>
                  <a:path w="5" h="56">
                    <a:moveTo>
                      <a:pt x="5" y="0"/>
                    </a:moveTo>
                    <a:lnTo>
                      <a:pt x="2" y="56"/>
                    </a:lnTo>
                    <a:lnTo>
                      <a:pt x="0" y="56"/>
                    </a:lnTo>
                    <a:lnTo>
                      <a:pt x="4" y="0"/>
                    </a:lnTo>
                    <a:lnTo>
                      <a:pt x="5"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79" name="Freeform 161"/>
              <p:cNvSpPr>
                <a:spLocks/>
              </p:cNvSpPr>
              <p:nvPr/>
            </p:nvSpPr>
            <p:spPr bwMode="auto">
              <a:xfrm>
                <a:off x="900" y="2751"/>
                <a:ext cx="5" cy="56"/>
              </a:xfrm>
              <a:custGeom>
                <a:avLst/>
                <a:gdLst>
                  <a:gd name="T0" fmla="*/ 5 w 5"/>
                  <a:gd name="T1" fmla="*/ 0 h 56"/>
                  <a:gd name="T2" fmla="*/ 2 w 5"/>
                  <a:gd name="T3" fmla="*/ 56 h 56"/>
                  <a:gd name="T4" fmla="*/ 0 w 5"/>
                  <a:gd name="T5" fmla="*/ 56 h 56"/>
                  <a:gd name="T6" fmla="*/ 4 w 5"/>
                  <a:gd name="T7" fmla="*/ 0 h 56"/>
                  <a:gd name="T8" fmla="*/ 5 w 5"/>
                  <a:gd name="T9" fmla="*/ 0 h 56"/>
                  <a:gd name="T10" fmla="*/ 0 60000 65536"/>
                  <a:gd name="T11" fmla="*/ 0 60000 65536"/>
                  <a:gd name="T12" fmla="*/ 0 60000 65536"/>
                  <a:gd name="T13" fmla="*/ 0 60000 65536"/>
                  <a:gd name="T14" fmla="*/ 0 60000 65536"/>
                  <a:gd name="T15" fmla="*/ 0 w 5"/>
                  <a:gd name="T16" fmla="*/ 0 h 56"/>
                  <a:gd name="T17" fmla="*/ 5 w 5"/>
                  <a:gd name="T18" fmla="*/ 56 h 56"/>
                </a:gdLst>
                <a:ahLst/>
                <a:cxnLst>
                  <a:cxn ang="T10">
                    <a:pos x="T0" y="T1"/>
                  </a:cxn>
                  <a:cxn ang="T11">
                    <a:pos x="T2" y="T3"/>
                  </a:cxn>
                  <a:cxn ang="T12">
                    <a:pos x="T4" y="T5"/>
                  </a:cxn>
                  <a:cxn ang="T13">
                    <a:pos x="T6" y="T7"/>
                  </a:cxn>
                  <a:cxn ang="T14">
                    <a:pos x="T8" y="T9"/>
                  </a:cxn>
                </a:cxnLst>
                <a:rect l="T15" t="T16" r="T17" b="T18"/>
                <a:pathLst>
                  <a:path w="5" h="56">
                    <a:moveTo>
                      <a:pt x="5" y="0"/>
                    </a:moveTo>
                    <a:lnTo>
                      <a:pt x="2" y="56"/>
                    </a:lnTo>
                    <a:lnTo>
                      <a:pt x="0" y="56"/>
                    </a:lnTo>
                    <a:lnTo>
                      <a:pt x="4" y="0"/>
                    </a:lnTo>
                    <a:lnTo>
                      <a:pt x="5" y="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80" name="Freeform 162"/>
              <p:cNvSpPr>
                <a:spLocks/>
              </p:cNvSpPr>
              <p:nvPr/>
            </p:nvSpPr>
            <p:spPr bwMode="auto">
              <a:xfrm>
                <a:off x="900" y="2751"/>
                <a:ext cx="4" cy="56"/>
              </a:xfrm>
              <a:custGeom>
                <a:avLst/>
                <a:gdLst>
                  <a:gd name="T0" fmla="*/ 4 w 4"/>
                  <a:gd name="T1" fmla="*/ 0 h 56"/>
                  <a:gd name="T2" fmla="*/ 0 w 4"/>
                  <a:gd name="T3" fmla="*/ 56 h 56"/>
                  <a:gd name="T4" fmla="*/ 2 w 4"/>
                  <a:gd name="T5" fmla="*/ 0 h 56"/>
                  <a:gd name="T6" fmla="*/ 4 w 4"/>
                  <a:gd name="T7" fmla="*/ 0 h 56"/>
                  <a:gd name="T8" fmla="*/ 0 60000 65536"/>
                  <a:gd name="T9" fmla="*/ 0 60000 65536"/>
                  <a:gd name="T10" fmla="*/ 0 60000 65536"/>
                  <a:gd name="T11" fmla="*/ 0 60000 65536"/>
                  <a:gd name="T12" fmla="*/ 0 w 4"/>
                  <a:gd name="T13" fmla="*/ 0 h 56"/>
                  <a:gd name="T14" fmla="*/ 4 w 4"/>
                  <a:gd name="T15" fmla="*/ 56 h 56"/>
                </a:gdLst>
                <a:ahLst/>
                <a:cxnLst>
                  <a:cxn ang="T8">
                    <a:pos x="T0" y="T1"/>
                  </a:cxn>
                  <a:cxn ang="T9">
                    <a:pos x="T2" y="T3"/>
                  </a:cxn>
                  <a:cxn ang="T10">
                    <a:pos x="T4" y="T5"/>
                  </a:cxn>
                  <a:cxn ang="T11">
                    <a:pos x="T6" y="T7"/>
                  </a:cxn>
                </a:cxnLst>
                <a:rect l="T12" t="T13" r="T14" b="T15"/>
                <a:pathLst>
                  <a:path w="4" h="56">
                    <a:moveTo>
                      <a:pt x="4" y="0"/>
                    </a:moveTo>
                    <a:lnTo>
                      <a:pt x="0" y="56"/>
                    </a:lnTo>
                    <a:lnTo>
                      <a:pt x="2" y="0"/>
                    </a:lnTo>
                    <a:lnTo>
                      <a:pt x="4" y="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81" name="Freeform 163"/>
              <p:cNvSpPr>
                <a:spLocks/>
              </p:cNvSpPr>
              <p:nvPr/>
            </p:nvSpPr>
            <p:spPr bwMode="auto">
              <a:xfrm>
                <a:off x="899" y="2751"/>
                <a:ext cx="5" cy="56"/>
              </a:xfrm>
              <a:custGeom>
                <a:avLst/>
                <a:gdLst>
                  <a:gd name="T0" fmla="*/ 5 w 5"/>
                  <a:gd name="T1" fmla="*/ 0 h 56"/>
                  <a:gd name="T2" fmla="*/ 1 w 5"/>
                  <a:gd name="T3" fmla="*/ 56 h 56"/>
                  <a:gd name="T4" fmla="*/ 0 w 5"/>
                  <a:gd name="T5" fmla="*/ 56 h 56"/>
                  <a:gd name="T6" fmla="*/ 3 w 5"/>
                  <a:gd name="T7" fmla="*/ 0 h 56"/>
                  <a:gd name="T8" fmla="*/ 5 w 5"/>
                  <a:gd name="T9" fmla="*/ 0 h 56"/>
                  <a:gd name="T10" fmla="*/ 0 60000 65536"/>
                  <a:gd name="T11" fmla="*/ 0 60000 65536"/>
                  <a:gd name="T12" fmla="*/ 0 60000 65536"/>
                  <a:gd name="T13" fmla="*/ 0 60000 65536"/>
                  <a:gd name="T14" fmla="*/ 0 60000 65536"/>
                  <a:gd name="T15" fmla="*/ 0 w 5"/>
                  <a:gd name="T16" fmla="*/ 0 h 56"/>
                  <a:gd name="T17" fmla="*/ 5 w 5"/>
                  <a:gd name="T18" fmla="*/ 56 h 56"/>
                </a:gdLst>
                <a:ahLst/>
                <a:cxnLst>
                  <a:cxn ang="T10">
                    <a:pos x="T0" y="T1"/>
                  </a:cxn>
                  <a:cxn ang="T11">
                    <a:pos x="T2" y="T3"/>
                  </a:cxn>
                  <a:cxn ang="T12">
                    <a:pos x="T4" y="T5"/>
                  </a:cxn>
                  <a:cxn ang="T13">
                    <a:pos x="T6" y="T7"/>
                  </a:cxn>
                  <a:cxn ang="T14">
                    <a:pos x="T8" y="T9"/>
                  </a:cxn>
                </a:cxnLst>
                <a:rect l="T15" t="T16" r="T17" b="T18"/>
                <a:pathLst>
                  <a:path w="5" h="56">
                    <a:moveTo>
                      <a:pt x="5" y="0"/>
                    </a:moveTo>
                    <a:lnTo>
                      <a:pt x="1" y="56"/>
                    </a:lnTo>
                    <a:lnTo>
                      <a:pt x="0" y="56"/>
                    </a:lnTo>
                    <a:lnTo>
                      <a:pt x="3" y="0"/>
                    </a:lnTo>
                    <a:lnTo>
                      <a:pt x="5" y="0"/>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82" name="Freeform 164"/>
              <p:cNvSpPr>
                <a:spLocks/>
              </p:cNvSpPr>
              <p:nvPr/>
            </p:nvSpPr>
            <p:spPr bwMode="auto">
              <a:xfrm>
                <a:off x="899" y="2751"/>
                <a:ext cx="3" cy="56"/>
              </a:xfrm>
              <a:custGeom>
                <a:avLst/>
                <a:gdLst>
                  <a:gd name="T0" fmla="*/ 3 w 3"/>
                  <a:gd name="T1" fmla="*/ 0 h 56"/>
                  <a:gd name="T2" fmla="*/ 1 w 3"/>
                  <a:gd name="T3" fmla="*/ 56 h 56"/>
                  <a:gd name="T4" fmla="*/ 0 w 3"/>
                  <a:gd name="T5" fmla="*/ 56 h 56"/>
                  <a:gd name="T6" fmla="*/ 0 w 3"/>
                  <a:gd name="T7" fmla="*/ 55 h 56"/>
                  <a:gd name="T8" fmla="*/ 3 w 3"/>
                  <a:gd name="T9" fmla="*/ 0 h 56"/>
                  <a:gd name="T10" fmla="*/ 0 60000 65536"/>
                  <a:gd name="T11" fmla="*/ 0 60000 65536"/>
                  <a:gd name="T12" fmla="*/ 0 60000 65536"/>
                  <a:gd name="T13" fmla="*/ 0 60000 65536"/>
                  <a:gd name="T14" fmla="*/ 0 60000 65536"/>
                  <a:gd name="T15" fmla="*/ 0 w 3"/>
                  <a:gd name="T16" fmla="*/ 0 h 56"/>
                  <a:gd name="T17" fmla="*/ 3 w 3"/>
                  <a:gd name="T18" fmla="*/ 56 h 56"/>
                </a:gdLst>
                <a:ahLst/>
                <a:cxnLst>
                  <a:cxn ang="T10">
                    <a:pos x="T0" y="T1"/>
                  </a:cxn>
                  <a:cxn ang="T11">
                    <a:pos x="T2" y="T3"/>
                  </a:cxn>
                  <a:cxn ang="T12">
                    <a:pos x="T4" y="T5"/>
                  </a:cxn>
                  <a:cxn ang="T13">
                    <a:pos x="T6" y="T7"/>
                  </a:cxn>
                  <a:cxn ang="T14">
                    <a:pos x="T8" y="T9"/>
                  </a:cxn>
                </a:cxnLst>
                <a:rect l="T15" t="T16" r="T17" b="T18"/>
                <a:pathLst>
                  <a:path w="3" h="56">
                    <a:moveTo>
                      <a:pt x="3" y="0"/>
                    </a:moveTo>
                    <a:lnTo>
                      <a:pt x="1" y="56"/>
                    </a:lnTo>
                    <a:lnTo>
                      <a:pt x="0" y="56"/>
                    </a:lnTo>
                    <a:lnTo>
                      <a:pt x="0" y="55"/>
                    </a:lnTo>
                    <a:lnTo>
                      <a:pt x="3" y="0"/>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83" name="Freeform 165"/>
              <p:cNvSpPr>
                <a:spLocks/>
              </p:cNvSpPr>
              <p:nvPr/>
            </p:nvSpPr>
            <p:spPr bwMode="auto">
              <a:xfrm>
                <a:off x="897" y="2751"/>
                <a:ext cx="5" cy="56"/>
              </a:xfrm>
              <a:custGeom>
                <a:avLst/>
                <a:gdLst>
                  <a:gd name="T0" fmla="*/ 5 w 5"/>
                  <a:gd name="T1" fmla="*/ 0 h 56"/>
                  <a:gd name="T2" fmla="*/ 2 w 5"/>
                  <a:gd name="T3" fmla="*/ 56 h 56"/>
                  <a:gd name="T4" fmla="*/ 2 w 5"/>
                  <a:gd name="T5" fmla="*/ 55 h 56"/>
                  <a:gd name="T6" fmla="*/ 0 w 5"/>
                  <a:gd name="T7" fmla="*/ 55 h 56"/>
                  <a:gd name="T8" fmla="*/ 3 w 5"/>
                  <a:gd name="T9" fmla="*/ 2 h 56"/>
                  <a:gd name="T10" fmla="*/ 3 w 5"/>
                  <a:gd name="T11" fmla="*/ 0 h 56"/>
                  <a:gd name="T12" fmla="*/ 5 w 5"/>
                  <a:gd name="T13" fmla="*/ 0 h 56"/>
                  <a:gd name="T14" fmla="*/ 0 60000 65536"/>
                  <a:gd name="T15" fmla="*/ 0 60000 65536"/>
                  <a:gd name="T16" fmla="*/ 0 60000 65536"/>
                  <a:gd name="T17" fmla="*/ 0 60000 65536"/>
                  <a:gd name="T18" fmla="*/ 0 60000 65536"/>
                  <a:gd name="T19" fmla="*/ 0 60000 65536"/>
                  <a:gd name="T20" fmla="*/ 0 60000 65536"/>
                  <a:gd name="T21" fmla="*/ 0 w 5"/>
                  <a:gd name="T22" fmla="*/ 0 h 56"/>
                  <a:gd name="T23" fmla="*/ 5 w 5"/>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56">
                    <a:moveTo>
                      <a:pt x="5" y="0"/>
                    </a:moveTo>
                    <a:lnTo>
                      <a:pt x="2" y="56"/>
                    </a:lnTo>
                    <a:lnTo>
                      <a:pt x="2" y="55"/>
                    </a:lnTo>
                    <a:lnTo>
                      <a:pt x="0" y="55"/>
                    </a:lnTo>
                    <a:lnTo>
                      <a:pt x="3" y="2"/>
                    </a:lnTo>
                    <a:lnTo>
                      <a:pt x="3" y="0"/>
                    </a:lnTo>
                    <a:lnTo>
                      <a:pt x="5" y="0"/>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84" name="Freeform 166"/>
              <p:cNvSpPr>
                <a:spLocks/>
              </p:cNvSpPr>
              <p:nvPr/>
            </p:nvSpPr>
            <p:spPr bwMode="auto">
              <a:xfrm>
                <a:off x="897" y="2751"/>
                <a:ext cx="5" cy="55"/>
              </a:xfrm>
              <a:custGeom>
                <a:avLst/>
                <a:gdLst>
                  <a:gd name="T0" fmla="*/ 5 w 5"/>
                  <a:gd name="T1" fmla="*/ 0 h 55"/>
                  <a:gd name="T2" fmla="*/ 2 w 5"/>
                  <a:gd name="T3" fmla="*/ 55 h 55"/>
                  <a:gd name="T4" fmla="*/ 0 w 5"/>
                  <a:gd name="T5" fmla="*/ 55 h 55"/>
                  <a:gd name="T6" fmla="*/ 3 w 5"/>
                  <a:gd name="T7" fmla="*/ 2 h 55"/>
                  <a:gd name="T8" fmla="*/ 3 w 5"/>
                  <a:gd name="T9" fmla="*/ 0 h 55"/>
                  <a:gd name="T10" fmla="*/ 5 w 5"/>
                  <a:gd name="T11" fmla="*/ 0 h 55"/>
                  <a:gd name="T12" fmla="*/ 0 60000 65536"/>
                  <a:gd name="T13" fmla="*/ 0 60000 65536"/>
                  <a:gd name="T14" fmla="*/ 0 60000 65536"/>
                  <a:gd name="T15" fmla="*/ 0 60000 65536"/>
                  <a:gd name="T16" fmla="*/ 0 60000 65536"/>
                  <a:gd name="T17" fmla="*/ 0 60000 65536"/>
                  <a:gd name="T18" fmla="*/ 0 w 5"/>
                  <a:gd name="T19" fmla="*/ 0 h 55"/>
                  <a:gd name="T20" fmla="*/ 5 w 5"/>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5" h="55">
                    <a:moveTo>
                      <a:pt x="5" y="0"/>
                    </a:moveTo>
                    <a:lnTo>
                      <a:pt x="2" y="55"/>
                    </a:lnTo>
                    <a:lnTo>
                      <a:pt x="0" y="55"/>
                    </a:lnTo>
                    <a:lnTo>
                      <a:pt x="3" y="2"/>
                    </a:lnTo>
                    <a:lnTo>
                      <a:pt x="3" y="0"/>
                    </a:lnTo>
                    <a:lnTo>
                      <a:pt x="5"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85" name="Freeform 167"/>
              <p:cNvSpPr>
                <a:spLocks/>
              </p:cNvSpPr>
              <p:nvPr/>
            </p:nvSpPr>
            <p:spPr bwMode="auto">
              <a:xfrm>
                <a:off x="897" y="2753"/>
                <a:ext cx="3" cy="53"/>
              </a:xfrm>
              <a:custGeom>
                <a:avLst/>
                <a:gdLst>
                  <a:gd name="T0" fmla="*/ 3 w 3"/>
                  <a:gd name="T1" fmla="*/ 0 h 53"/>
                  <a:gd name="T2" fmla="*/ 0 w 3"/>
                  <a:gd name="T3" fmla="*/ 53 h 53"/>
                  <a:gd name="T4" fmla="*/ 3 w 3"/>
                  <a:gd name="T5" fmla="*/ 0 h 53"/>
                  <a:gd name="T6" fmla="*/ 0 60000 65536"/>
                  <a:gd name="T7" fmla="*/ 0 60000 65536"/>
                  <a:gd name="T8" fmla="*/ 0 60000 65536"/>
                  <a:gd name="T9" fmla="*/ 0 w 3"/>
                  <a:gd name="T10" fmla="*/ 0 h 53"/>
                  <a:gd name="T11" fmla="*/ 3 w 3"/>
                  <a:gd name="T12" fmla="*/ 53 h 53"/>
                </a:gdLst>
                <a:ahLst/>
                <a:cxnLst>
                  <a:cxn ang="T6">
                    <a:pos x="T0" y="T1"/>
                  </a:cxn>
                  <a:cxn ang="T7">
                    <a:pos x="T2" y="T3"/>
                  </a:cxn>
                  <a:cxn ang="T8">
                    <a:pos x="T4" y="T5"/>
                  </a:cxn>
                </a:cxnLst>
                <a:rect l="T9" t="T10" r="T11" b="T12"/>
                <a:pathLst>
                  <a:path w="3" h="53">
                    <a:moveTo>
                      <a:pt x="3" y="0"/>
                    </a:moveTo>
                    <a:lnTo>
                      <a:pt x="0" y="53"/>
                    </a:lnTo>
                    <a:lnTo>
                      <a:pt x="3"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86" name="Freeform 168"/>
              <p:cNvSpPr>
                <a:spLocks/>
              </p:cNvSpPr>
              <p:nvPr/>
            </p:nvSpPr>
            <p:spPr bwMode="auto">
              <a:xfrm>
                <a:off x="895" y="2753"/>
                <a:ext cx="5" cy="53"/>
              </a:xfrm>
              <a:custGeom>
                <a:avLst/>
                <a:gdLst>
                  <a:gd name="T0" fmla="*/ 5 w 5"/>
                  <a:gd name="T1" fmla="*/ 0 h 53"/>
                  <a:gd name="T2" fmla="*/ 2 w 5"/>
                  <a:gd name="T3" fmla="*/ 53 h 53"/>
                  <a:gd name="T4" fmla="*/ 0 w 5"/>
                  <a:gd name="T5" fmla="*/ 53 h 53"/>
                  <a:gd name="T6" fmla="*/ 4 w 5"/>
                  <a:gd name="T7" fmla="*/ 0 h 53"/>
                  <a:gd name="T8" fmla="*/ 5 w 5"/>
                  <a:gd name="T9" fmla="*/ 0 h 53"/>
                  <a:gd name="T10" fmla="*/ 0 60000 65536"/>
                  <a:gd name="T11" fmla="*/ 0 60000 65536"/>
                  <a:gd name="T12" fmla="*/ 0 60000 65536"/>
                  <a:gd name="T13" fmla="*/ 0 60000 65536"/>
                  <a:gd name="T14" fmla="*/ 0 60000 65536"/>
                  <a:gd name="T15" fmla="*/ 0 w 5"/>
                  <a:gd name="T16" fmla="*/ 0 h 53"/>
                  <a:gd name="T17" fmla="*/ 5 w 5"/>
                  <a:gd name="T18" fmla="*/ 53 h 53"/>
                </a:gdLst>
                <a:ahLst/>
                <a:cxnLst>
                  <a:cxn ang="T10">
                    <a:pos x="T0" y="T1"/>
                  </a:cxn>
                  <a:cxn ang="T11">
                    <a:pos x="T2" y="T3"/>
                  </a:cxn>
                  <a:cxn ang="T12">
                    <a:pos x="T4" y="T5"/>
                  </a:cxn>
                  <a:cxn ang="T13">
                    <a:pos x="T6" y="T7"/>
                  </a:cxn>
                  <a:cxn ang="T14">
                    <a:pos x="T8" y="T9"/>
                  </a:cxn>
                </a:cxnLst>
                <a:rect l="T15" t="T16" r="T17" b="T18"/>
                <a:pathLst>
                  <a:path w="5" h="53">
                    <a:moveTo>
                      <a:pt x="5" y="0"/>
                    </a:moveTo>
                    <a:lnTo>
                      <a:pt x="2" y="53"/>
                    </a:lnTo>
                    <a:lnTo>
                      <a:pt x="0" y="53"/>
                    </a:lnTo>
                    <a:lnTo>
                      <a:pt x="4" y="0"/>
                    </a:lnTo>
                    <a:lnTo>
                      <a:pt x="5"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87" name="Freeform 169"/>
              <p:cNvSpPr>
                <a:spLocks/>
              </p:cNvSpPr>
              <p:nvPr/>
            </p:nvSpPr>
            <p:spPr bwMode="auto">
              <a:xfrm>
                <a:off x="895" y="2753"/>
                <a:ext cx="5" cy="53"/>
              </a:xfrm>
              <a:custGeom>
                <a:avLst/>
                <a:gdLst>
                  <a:gd name="T0" fmla="*/ 5 w 5"/>
                  <a:gd name="T1" fmla="*/ 0 h 53"/>
                  <a:gd name="T2" fmla="*/ 2 w 5"/>
                  <a:gd name="T3" fmla="*/ 53 h 53"/>
                  <a:gd name="T4" fmla="*/ 0 w 5"/>
                  <a:gd name="T5" fmla="*/ 53 h 53"/>
                  <a:gd name="T6" fmla="*/ 4 w 5"/>
                  <a:gd name="T7" fmla="*/ 0 h 53"/>
                  <a:gd name="T8" fmla="*/ 5 w 5"/>
                  <a:gd name="T9" fmla="*/ 0 h 53"/>
                  <a:gd name="T10" fmla="*/ 0 60000 65536"/>
                  <a:gd name="T11" fmla="*/ 0 60000 65536"/>
                  <a:gd name="T12" fmla="*/ 0 60000 65536"/>
                  <a:gd name="T13" fmla="*/ 0 60000 65536"/>
                  <a:gd name="T14" fmla="*/ 0 60000 65536"/>
                  <a:gd name="T15" fmla="*/ 0 w 5"/>
                  <a:gd name="T16" fmla="*/ 0 h 53"/>
                  <a:gd name="T17" fmla="*/ 5 w 5"/>
                  <a:gd name="T18" fmla="*/ 53 h 53"/>
                </a:gdLst>
                <a:ahLst/>
                <a:cxnLst>
                  <a:cxn ang="T10">
                    <a:pos x="T0" y="T1"/>
                  </a:cxn>
                  <a:cxn ang="T11">
                    <a:pos x="T2" y="T3"/>
                  </a:cxn>
                  <a:cxn ang="T12">
                    <a:pos x="T4" y="T5"/>
                  </a:cxn>
                  <a:cxn ang="T13">
                    <a:pos x="T6" y="T7"/>
                  </a:cxn>
                  <a:cxn ang="T14">
                    <a:pos x="T8" y="T9"/>
                  </a:cxn>
                </a:cxnLst>
                <a:rect l="T15" t="T16" r="T17" b="T18"/>
                <a:pathLst>
                  <a:path w="5" h="53">
                    <a:moveTo>
                      <a:pt x="5" y="0"/>
                    </a:moveTo>
                    <a:lnTo>
                      <a:pt x="2" y="53"/>
                    </a:lnTo>
                    <a:lnTo>
                      <a:pt x="0" y="53"/>
                    </a:lnTo>
                    <a:lnTo>
                      <a:pt x="4" y="0"/>
                    </a:lnTo>
                    <a:lnTo>
                      <a:pt x="5"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88" name="Freeform 170"/>
              <p:cNvSpPr>
                <a:spLocks/>
              </p:cNvSpPr>
              <p:nvPr/>
            </p:nvSpPr>
            <p:spPr bwMode="auto">
              <a:xfrm>
                <a:off x="895" y="2753"/>
                <a:ext cx="4" cy="53"/>
              </a:xfrm>
              <a:custGeom>
                <a:avLst/>
                <a:gdLst>
                  <a:gd name="T0" fmla="*/ 4 w 4"/>
                  <a:gd name="T1" fmla="*/ 0 h 53"/>
                  <a:gd name="T2" fmla="*/ 0 w 4"/>
                  <a:gd name="T3" fmla="*/ 53 h 53"/>
                  <a:gd name="T4" fmla="*/ 2 w 4"/>
                  <a:gd name="T5" fmla="*/ 0 h 53"/>
                  <a:gd name="T6" fmla="*/ 4 w 4"/>
                  <a:gd name="T7" fmla="*/ 0 h 53"/>
                  <a:gd name="T8" fmla="*/ 0 60000 65536"/>
                  <a:gd name="T9" fmla="*/ 0 60000 65536"/>
                  <a:gd name="T10" fmla="*/ 0 60000 65536"/>
                  <a:gd name="T11" fmla="*/ 0 60000 65536"/>
                  <a:gd name="T12" fmla="*/ 0 w 4"/>
                  <a:gd name="T13" fmla="*/ 0 h 53"/>
                  <a:gd name="T14" fmla="*/ 4 w 4"/>
                  <a:gd name="T15" fmla="*/ 53 h 53"/>
                </a:gdLst>
                <a:ahLst/>
                <a:cxnLst>
                  <a:cxn ang="T8">
                    <a:pos x="T0" y="T1"/>
                  </a:cxn>
                  <a:cxn ang="T9">
                    <a:pos x="T2" y="T3"/>
                  </a:cxn>
                  <a:cxn ang="T10">
                    <a:pos x="T4" y="T5"/>
                  </a:cxn>
                  <a:cxn ang="T11">
                    <a:pos x="T6" y="T7"/>
                  </a:cxn>
                </a:cxnLst>
                <a:rect l="T12" t="T13" r="T14" b="T15"/>
                <a:pathLst>
                  <a:path w="4" h="53">
                    <a:moveTo>
                      <a:pt x="4" y="0"/>
                    </a:moveTo>
                    <a:lnTo>
                      <a:pt x="0" y="53"/>
                    </a:lnTo>
                    <a:lnTo>
                      <a:pt x="2" y="0"/>
                    </a:lnTo>
                    <a:lnTo>
                      <a:pt x="4"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89" name="Freeform 171"/>
              <p:cNvSpPr>
                <a:spLocks/>
              </p:cNvSpPr>
              <p:nvPr/>
            </p:nvSpPr>
            <p:spPr bwMode="auto">
              <a:xfrm>
                <a:off x="894" y="2753"/>
                <a:ext cx="5" cy="53"/>
              </a:xfrm>
              <a:custGeom>
                <a:avLst/>
                <a:gdLst>
                  <a:gd name="T0" fmla="*/ 5 w 5"/>
                  <a:gd name="T1" fmla="*/ 0 h 53"/>
                  <a:gd name="T2" fmla="*/ 1 w 5"/>
                  <a:gd name="T3" fmla="*/ 53 h 53"/>
                  <a:gd name="T4" fmla="*/ 0 w 5"/>
                  <a:gd name="T5" fmla="*/ 53 h 53"/>
                  <a:gd name="T6" fmla="*/ 0 w 5"/>
                  <a:gd name="T7" fmla="*/ 51 h 53"/>
                  <a:gd name="T8" fmla="*/ 3 w 5"/>
                  <a:gd name="T9" fmla="*/ 0 h 53"/>
                  <a:gd name="T10" fmla="*/ 5 w 5"/>
                  <a:gd name="T11" fmla="*/ 0 h 53"/>
                  <a:gd name="T12" fmla="*/ 0 60000 65536"/>
                  <a:gd name="T13" fmla="*/ 0 60000 65536"/>
                  <a:gd name="T14" fmla="*/ 0 60000 65536"/>
                  <a:gd name="T15" fmla="*/ 0 60000 65536"/>
                  <a:gd name="T16" fmla="*/ 0 60000 65536"/>
                  <a:gd name="T17" fmla="*/ 0 60000 65536"/>
                  <a:gd name="T18" fmla="*/ 0 w 5"/>
                  <a:gd name="T19" fmla="*/ 0 h 53"/>
                  <a:gd name="T20" fmla="*/ 5 w 5"/>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5" h="53">
                    <a:moveTo>
                      <a:pt x="5" y="0"/>
                    </a:moveTo>
                    <a:lnTo>
                      <a:pt x="1" y="53"/>
                    </a:lnTo>
                    <a:lnTo>
                      <a:pt x="0" y="53"/>
                    </a:lnTo>
                    <a:lnTo>
                      <a:pt x="0" y="51"/>
                    </a:lnTo>
                    <a:lnTo>
                      <a:pt x="3" y="0"/>
                    </a:lnTo>
                    <a:lnTo>
                      <a:pt x="5" y="0"/>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90" name="Freeform 172"/>
              <p:cNvSpPr>
                <a:spLocks/>
              </p:cNvSpPr>
              <p:nvPr/>
            </p:nvSpPr>
            <p:spPr bwMode="auto">
              <a:xfrm>
                <a:off x="894" y="2753"/>
                <a:ext cx="3" cy="53"/>
              </a:xfrm>
              <a:custGeom>
                <a:avLst/>
                <a:gdLst>
                  <a:gd name="T0" fmla="*/ 3 w 3"/>
                  <a:gd name="T1" fmla="*/ 0 h 53"/>
                  <a:gd name="T2" fmla="*/ 1 w 3"/>
                  <a:gd name="T3" fmla="*/ 53 h 53"/>
                  <a:gd name="T4" fmla="*/ 0 w 3"/>
                  <a:gd name="T5" fmla="*/ 53 h 53"/>
                  <a:gd name="T6" fmla="*/ 0 w 3"/>
                  <a:gd name="T7" fmla="*/ 51 h 53"/>
                  <a:gd name="T8" fmla="*/ 3 w 3"/>
                  <a:gd name="T9" fmla="*/ 0 h 53"/>
                  <a:gd name="T10" fmla="*/ 0 60000 65536"/>
                  <a:gd name="T11" fmla="*/ 0 60000 65536"/>
                  <a:gd name="T12" fmla="*/ 0 60000 65536"/>
                  <a:gd name="T13" fmla="*/ 0 60000 65536"/>
                  <a:gd name="T14" fmla="*/ 0 60000 65536"/>
                  <a:gd name="T15" fmla="*/ 0 w 3"/>
                  <a:gd name="T16" fmla="*/ 0 h 53"/>
                  <a:gd name="T17" fmla="*/ 3 w 3"/>
                  <a:gd name="T18" fmla="*/ 53 h 53"/>
                </a:gdLst>
                <a:ahLst/>
                <a:cxnLst>
                  <a:cxn ang="T10">
                    <a:pos x="T0" y="T1"/>
                  </a:cxn>
                  <a:cxn ang="T11">
                    <a:pos x="T2" y="T3"/>
                  </a:cxn>
                  <a:cxn ang="T12">
                    <a:pos x="T4" y="T5"/>
                  </a:cxn>
                  <a:cxn ang="T13">
                    <a:pos x="T6" y="T7"/>
                  </a:cxn>
                  <a:cxn ang="T14">
                    <a:pos x="T8" y="T9"/>
                  </a:cxn>
                </a:cxnLst>
                <a:rect l="T15" t="T16" r="T17" b="T18"/>
                <a:pathLst>
                  <a:path w="3" h="53">
                    <a:moveTo>
                      <a:pt x="3" y="0"/>
                    </a:moveTo>
                    <a:lnTo>
                      <a:pt x="1" y="53"/>
                    </a:lnTo>
                    <a:lnTo>
                      <a:pt x="0" y="53"/>
                    </a:lnTo>
                    <a:lnTo>
                      <a:pt x="0" y="51"/>
                    </a:lnTo>
                    <a:lnTo>
                      <a:pt x="3" y="0"/>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91" name="Freeform 173"/>
              <p:cNvSpPr>
                <a:spLocks/>
              </p:cNvSpPr>
              <p:nvPr/>
            </p:nvSpPr>
            <p:spPr bwMode="auto">
              <a:xfrm>
                <a:off x="894" y="2753"/>
                <a:ext cx="3" cy="51"/>
              </a:xfrm>
              <a:custGeom>
                <a:avLst/>
                <a:gdLst>
                  <a:gd name="T0" fmla="*/ 3 w 3"/>
                  <a:gd name="T1" fmla="*/ 0 h 51"/>
                  <a:gd name="T2" fmla="*/ 0 w 3"/>
                  <a:gd name="T3" fmla="*/ 51 h 51"/>
                  <a:gd name="T4" fmla="*/ 1 w 3"/>
                  <a:gd name="T5" fmla="*/ 1 h 51"/>
                  <a:gd name="T6" fmla="*/ 3 w 3"/>
                  <a:gd name="T7" fmla="*/ 0 h 51"/>
                  <a:gd name="T8" fmla="*/ 0 60000 65536"/>
                  <a:gd name="T9" fmla="*/ 0 60000 65536"/>
                  <a:gd name="T10" fmla="*/ 0 60000 65536"/>
                  <a:gd name="T11" fmla="*/ 0 60000 65536"/>
                  <a:gd name="T12" fmla="*/ 0 w 3"/>
                  <a:gd name="T13" fmla="*/ 0 h 51"/>
                  <a:gd name="T14" fmla="*/ 3 w 3"/>
                  <a:gd name="T15" fmla="*/ 51 h 51"/>
                </a:gdLst>
                <a:ahLst/>
                <a:cxnLst>
                  <a:cxn ang="T8">
                    <a:pos x="T0" y="T1"/>
                  </a:cxn>
                  <a:cxn ang="T9">
                    <a:pos x="T2" y="T3"/>
                  </a:cxn>
                  <a:cxn ang="T10">
                    <a:pos x="T4" y="T5"/>
                  </a:cxn>
                  <a:cxn ang="T11">
                    <a:pos x="T6" y="T7"/>
                  </a:cxn>
                </a:cxnLst>
                <a:rect l="T12" t="T13" r="T14" b="T15"/>
                <a:pathLst>
                  <a:path w="3" h="51">
                    <a:moveTo>
                      <a:pt x="3" y="0"/>
                    </a:moveTo>
                    <a:lnTo>
                      <a:pt x="0" y="51"/>
                    </a:lnTo>
                    <a:lnTo>
                      <a:pt x="1" y="1"/>
                    </a:lnTo>
                    <a:lnTo>
                      <a:pt x="3" y="0"/>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92" name="Freeform 174"/>
              <p:cNvSpPr>
                <a:spLocks/>
              </p:cNvSpPr>
              <p:nvPr/>
            </p:nvSpPr>
            <p:spPr bwMode="auto">
              <a:xfrm>
                <a:off x="892" y="2753"/>
                <a:ext cx="5" cy="51"/>
              </a:xfrm>
              <a:custGeom>
                <a:avLst/>
                <a:gdLst>
                  <a:gd name="T0" fmla="*/ 5 w 5"/>
                  <a:gd name="T1" fmla="*/ 0 h 51"/>
                  <a:gd name="T2" fmla="*/ 2 w 5"/>
                  <a:gd name="T3" fmla="*/ 51 h 51"/>
                  <a:gd name="T4" fmla="*/ 0 w 5"/>
                  <a:gd name="T5" fmla="*/ 51 h 51"/>
                  <a:gd name="T6" fmla="*/ 3 w 5"/>
                  <a:gd name="T7" fmla="*/ 1 h 51"/>
                  <a:gd name="T8" fmla="*/ 5 w 5"/>
                  <a:gd name="T9" fmla="*/ 0 h 51"/>
                  <a:gd name="T10" fmla="*/ 0 60000 65536"/>
                  <a:gd name="T11" fmla="*/ 0 60000 65536"/>
                  <a:gd name="T12" fmla="*/ 0 60000 65536"/>
                  <a:gd name="T13" fmla="*/ 0 60000 65536"/>
                  <a:gd name="T14" fmla="*/ 0 60000 65536"/>
                  <a:gd name="T15" fmla="*/ 0 w 5"/>
                  <a:gd name="T16" fmla="*/ 0 h 51"/>
                  <a:gd name="T17" fmla="*/ 5 w 5"/>
                  <a:gd name="T18" fmla="*/ 51 h 51"/>
                </a:gdLst>
                <a:ahLst/>
                <a:cxnLst>
                  <a:cxn ang="T10">
                    <a:pos x="T0" y="T1"/>
                  </a:cxn>
                  <a:cxn ang="T11">
                    <a:pos x="T2" y="T3"/>
                  </a:cxn>
                  <a:cxn ang="T12">
                    <a:pos x="T4" y="T5"/>
                  </a:cxn>
                  <a:cxn ang="T13">
                    <a:pos x="T6" y="T7"/>
                  </a:cxn>
                  <a:cxn ang="T14">
                    <a:pos x="T8" y="T9"/>
                  </a:cxn>
                </a:cxnLst>
                <a:rect l="T15" t="T16" r="T17" b="T18"/>
                <a:pathLst>
                  <a:path w="5" h="51">
                    <a:moveTo>
                      <a:pt x="5" y="0"/>
                    </a:moveTo>
                    <a:lnTo>
                      <a:pt x="2" y="51"/>
                    </a:lnTo>
                    <a:lnTo>
                      <a:pt x="0" y="51"/>
                    </a:lnTo>
                    <a:lnTo>
                      <a:pt x="3" y="1"/>
                    </a:lnTo>
                    <a:lnTo>
                      <a:pt x="5" y="0"/>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93" name="Freeform 175"/>
              <p:cNvSpPr>
                <a:spLocks/>
              </p:cNvSpPr>
              <p:nvPr/>
            </p:nvSpPr>
            <p:spPr bwMode="auto">
              <a:xfrm>
                <a:off x="892" y="2754"/>
                <a:ext cx="3" cy="50"/>
              </a:xfrm>
              <a:custGeom>
                <a:avLst/>
                <a:gdLst>
                  <a:gd name="T0" fmla="*/ 3 w 3"/>
                  <a:gd name="T1" fmla="*/ 0 h 50"/>
                  <a:gd name="T2" fmla="*/ 2 w 3"/>
                  <a:gd name="T3" fmla="*/ 50 h 50"/>
                  <a:gd name="T4" fmla="*/ 0 w 3"/>
                  <a:gd name="T5" fmla="*/ 50 h 50"/>
                  <a:gd name="T6" fmla="*/ 3 w 3"/>
                  <a:gd name="T7" fmla="*/ 0 h 50"/>
                  <a:gd name="T8" fmla="*/ 0 60000 65536"/>
                  <a:gd name="T9" fmla="*/ 0 60000 65536"/>
                  <a:gd name="T10" fmla="*/ 0 60000 65536"/>
                  <a:gd name="T11" fmla="*/ 0 60000 65536"/>
                  <a:gd name="T12" fmla="*/ 0 w 3"/>
                  <a:gd name="T13" fmla="*/ 0 h 50"/>
                  <a:gd name="T14" fmla="*/ 3 w 3"/>
                  <a:gd name="T15" fmla="*/ 50 h 50"/>
                </a:gdLst>
                <a:ahLst/>
                <a:cxnLst>
                  <a:cxn ang="T8">
                    <a:pos x="T0" y="T1"/>
                  </a:cxn>
                  <a:cxn ang="T9">
                    <a:pos x="T2" y="T3"/>
                  </a:cxn>
                  <a:cxn ang="T10">
                    <a:pos x="T4" y="T5"/>
                  </a:cxn>
                  <a:cxn ang="T11">
                    <a:pos x="T6" y="T7"/>
                  </a:cxn>
                </a:cxnLst>
                <a:rect l="T12" t="T13" r="T14" b="T15"/>
                <a:pathLst>
                  <a:path w="3" h="50">
                    <a:moveTo>
                      <a:pt x="3" y="0"/>
                    </a:moveTo>
                    <a:lnTo>
                      <a:pt x="2" y="50"/>
                    </a:lnTo>
                    <a:lnTo>
                      <a:pt x="0" y="50"/>
                    </a:lnTo>
                    <a:lnTo>
                      <a:pt x="3" y="0"/>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94" name="Freeform 176"/>
              <p:cNvSpPr>
                <a:spLocks/>
              </p:cNvSpPr>
              <p:nvPr/>
            </p:nvSpPr>
            <p:spPr bwMode="auto">
              <a:xfrm>
                <a:off x="891" y="2754"/>
                <a:ext cx="4" cy="50"/>
              </a:xfrm>
              <a:custGeom>
                <a:avLst/>
                <a:gdLst>
                  <a:gd name="T0" fmla="*/ 4 w 4"/>
                  <a:gd name="T1" fmla="*/ 0 h 50"/>
                  <a:gd name="T2" fmla="*/ 1 w 4"/>
                  <a:gd name="T3" fmla="*/ 50 h 50"/>
                  <a:gd name="T4" fmla="*/ 0 w 4"/>
                  <a:gd name="T5" fmla="*/ 50 h 50"/>
                  <a:gd name="T6" fmla="*/ 3 w 4"/>
                  <a:gd name="T7" fmla="*/ 0 h 50"/>
                  <a:gd name="T8" fmla="*/ 4 w 4"/>
                  <a:gd name="T9" fmla="*/ 0 h 50"/>
                  <a:gd name="T10" fmla="*/ 0 60000 65536"/>
                  <a:gd name="T11" fmla="*/ 0 60000 65536"/>
                  <a:gd name="T12" fmla="*/ 0 60000 65536"/>
                  <a:gd name="T13" fmla="*/ 0 60000 65536"/>
                  <a:gd name="T14" fmla="*/ 0 60000 65536"/>
                  <a:gd name="T15" fmla="*/ 0 w 4"/>
                  <a:gd name="T16" fmla="*/ 0 h 50"/>
                  <a:gd name="T17" fmla="*/ 4 w 4"/>
                  <a:gd name="T18" fmla="*/ 50 h 50"/>
                </a:gdLst>
                <a:ahLst/>
                <a:cxnLst>
                  <a:cxn ang="T10">
                    <a:pos x="T0" y="T1"/>
                  </a:cxn>
                  <a:cxn ang="T11">
                    <a:pos x="T2" y="T3"/>
                  </a:cxn>
                  <a:cxn ang="T12">
                    <a:pos x="T4" y="T5"/>
                  </a:cxn>
                  <a:cxn ang="T13">
                    <a:pos x="T6" y="T7"/>
                  </a:cxn>
                  <a:cxn ang="T14">
                    <a:pos x="T8" y="T9"/>
                  </a:cxn>
                </a:cxnLst>
                <a:rect l="T15" t="T16" r="T17" b="T18"/>
                <a:pathLst>
                  <a:path w="4" h="50">
                    <a:moveTo>
                      <a:pt x="4" y="0"/>
                    </a:moveTo>
                    <a:lnTo>
                      <a:pt x="1" y="50"/>
                    </a:lnTo>
                    <a:lnTo>
                      <a:pt x="0" y="50"/>
                    </a:lnTo>
                    <a:lnTo>
                      <a:pt x="3" y="0"/>
                    </a:lnTo>
                    <a:lnTo>
                      <a:pt x="4"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95" name="Freeform 177"/>
              <p:cNvSpPr>
                <a:spLocks/>
              </p:cNvSpPr>
              <p:nvPr/>
            </p:nvSpPr>
            <p:spPr bwMode="auto">
              <a:xfrm>
                <a:off x="891" y="2754"/>
                <a:ext cx="4" cy="50"/>
              </a:xfrm>
              <a:custGeom>
                <a:avLst/>
                <a:gdLst>
                  <a:gd name="T0" fmla="*/ 4 w 4"/>
                  <a:gd name="T1" fmla="*/ 0 h 50"/>
                  <a:gd name="T2" fmla="*/ 1 w 4"/>
                  <a:gd name="T3" fmla="*/ 50 h 50"/>
                  <a:gd name="T4" fmla="*/ 0 w 4"/>
                  <a:gd name="T5" fmla="*/ 50 h 50"/>
                  <a:gd name="T6" fmla="*/ 0 w 4"/>
                  <a:gd name="T7" fmla="*/ 49 h 50"/>
                  <a:gd name="T8" fmla="*/ 3 w 4"/>
                  <a:gd name="T9" fmla="*/ 0 h 50"/>
                  <a:gd name="T10" fmla="*/ 4 w 4"/>
                  <a:gd name="T11" fmla="*/ 0 h 50"/>
                  <a:gd name="T12" fmla="*/ 0 60000 65536"/>
                  <a:gd name="T13" fmla="*/ 0 60000 65536"/>
                  <a:gd name="T14" fmla="*/ 0 60000 65536"/>
                  <a:gd name="T15" fmla="*/ 0 60000 65536"/>
                  <a:gd name="T16" fmla="*/ 0 60000 65536"/>
                  <a:gd name="T17" fmla="*/ 0 60000 65536"/>
                  <a:gd name="T18" fmla="*/ 0 w 4"/>
                  <a:gd name="T19" fmla="*/ 0 h 50"/>
                  <a:gd name="T20" fmla="*/ 4 w 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4" h="50">
                    <a:moveTo>
                      <a:pt x="4" y="0"/>
                    </a:moveTo>
                    <a:lnTo>
                      <a:pt x="1" y="50"/>
                    </a:lnTo>
                    <a:lnTo>
                      <a:pt x="0" y="50"/>
                    </a:lnTo>
                    <a:lnTo>
                      <a:pt x="0" y="49"/>
                    </a:lnTo>
                    <a:lnTo>
                      <a:pt x="3" y="0"/>
                    </a:lnTo>
                    <a:lnTo>
                      <a:pt x="4"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96" name="Freeform 178"/>
              <p:cNvSpPr>
                <a:spLocks/>
              </p:cNvSpPr>
              <p:nvPr/>
            </p:nvSpPr>
            <p:spPr bwMode="auto">
              <a:xfrm>
                <a:off x="891" y="2754"/>
                <a:ext cx="3" cy="50"/>
              </a:xfrm>
              <a:custGeom>
                <a:avLst/>
                <a:gdLst>
                  <a:gd name="T0" fmla="*/ 3 w 3"/>
                  <a:gd name="T1" fmla="*/ 0 h 50"/>
                  <a:gd name="T2" fmla="*/ 0 w 3"/>
                  <a:gd name="T3" fmla="*/ 50 h 50"/>
                  <a:gd name="T4" fmla="*/ 0 w 3"/>
                  <a:gd name="T5" fmla="*/ 49 h 50"/>
                  <a:gd name="T6" fmla="*/ 1 w 3"/>
                  <a:gd name="T7" fmla="*/ 0 h 50"/>
                  <a:gd name="T8" fmla="*/ 3 w 3"/>
                  <a:gd name="T9" fmla="*/ 0 h 50"/>
                  <a:gd name="T10" fmla="*/ 0 60000 65536"/>
                  <a:gd name="T11" fmla="*/ 0 60000 65536"/>
                  <a:gd name="T12" fmla="*/ 0 60000 65536"/>
                  <a:gd name="T13" fmla="*/ 0 60000 65536"/>
                  <a:gd name="T14" fmla="*/ 0 60000 65536"/>
                  <a:gd name="T15" fmla="*/ 0 w 3"/>
                  <a:gd name="T16" fmla="*/ 0 h 50"/>
                  <a:gd name="T17" fmla="*/ 3 w 3"/>
                  <a:gd name="T18" fmla="*/ 50 h 50"/>
                </a:gdLst>
                <a:ahLst/>
                <a:cxnLst>
                  <a:cxn ang="T10">
                    <a:pos x="T0" y="T1"/>
                  </a:cxn>
                  <a:cxn ang="T11">
                    <a:pos x="T2" y="T3"/>
                  </a:cxn>
                  <a:cxn ang="T12">
                    <a:pos x="T4" y="T5"/>
                  </a:cxn>
                  <a:cxn ang="T13">
                    <a:pos x="T6" y="T7"/>
                  </a:cxn>
                  <a:cxn ang="T14">
                    <a:pos x="T8" y="T9"/>
                  </a:cxn>
                </a:cxnLst>
                <a:rect l="T15" t="T16" r="T17" b="T18"/>
                <a:pathLst>
                  <a:path w="3" h="50">
                    <a:moveTo>
                      <a:pt x="3" y="0"/>
                    </a:moveTo>
                    <a:lnTo>
                      <a:pt x="0" y="50"/>
                    </a:lnTo>
                    <a:lnTo>
                      <a:pt x="0" y="49"/>
                    </a:lnTo>
                    <a:lnTo>
                      <a:pt x="1" y="0"/>
                    </a:lnTo>
                    <a:lnTo>
                      <a:pt x="3"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97" name="Freeform 179"/>
              <p:cNvSpPr>
                <a:spLocks/>
              </p:cNvSpPr>
              <p:nvPr/>
            </p:nvSpPr>
            <p:spPr bwMode="auto">
              <a:xfrm>
                <a:off x="889" y="2754"/>
                <a:ext cx="5" cy="49"/>
              </a:xfrm>
              <a:custGeom>
                <a:avLst/>
                <a:gdLst>
                  <a:gd name="T0" fmla="*/ 5 w 5"/>
                  <a:gd name="T1" fmla="*/ 0 h 49"/>
                  <a:gd name="T2" fmla="*/ 2 w 5"/>
                  <a:gd name="T3" fmla="*/ 49 h 49"/>
                  <a:gd name="T4" fmla="*/ 0 w 5"/>
                  <a:gd name="T5" fmla="*/ 49 h 49"/>
                  <a:gd name="T6" fmla="*/ 3 w 5"/>
                  <a:gd name="T7" fmla="*/ 2 h 49"/>
                  <a:gd name="T8" fmla="*/ 3 w 5"/>
                  <a:gd name="T9" fmla="*/ 0 h 49"/>
                  <a:gd name="T10" fmla="*/ 5 w 5"/>
                  <a:gd name="T11" fmla="*/ 0 h 49"/>
                  <a:gd name="T12" fmla="*/ 0 60000 65536"/>
                  <a:gd name="T13" fmla="*/ 0 60000 65536"/>
                  <a:gd name="T14" fmla="*/ 0 60000 65536"/>
                  <a:gd name="T15" fmla="*/ 0 60000 65536"/>
                  <a:gd name="T16" fmla="*/ 0 60000 65536"/>
                  <a:gd name="T17" fmla="*/ 0 60000 65536"/>
                  <a:gd name="T18" fmla="*/ 0 w 5"/>
                  <a:gd name="T19" fmla="*/ 0 h 49"/>
                  <a:gd name="T20" fmla="*/ 5 w 5"/>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5" h="49">
                    <a:moveTo>
                      <a:pt x="5" y="0"/>
                    </a:moveTo>
                    <a:lnTo>
                      <a:pt x="2" y="49"/>
                    </a:lnTo>
                    <a:lnTo>
                      <a:pt x="0" y="49"/>
                    </a:lnTo>
                    <a:lnTo>
                      <a:pt x="3" y="2"/>
                    </a:lnTo>
                    <a:lnTo>
                      <a:pt x="3" y="0"/>
                    </a:lnTo>
                    <a:lnTo>
                      <a:pt x="5" y="0"/>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98" name="Freeform 180"/>
              <p:cNvSpPr>
                <a:spLocks/>
              </p:cNvSpPr>
              <p:nvPr/>
            </p:nvSpPr>
            <p:spPr bwMode="auto">
              <a:xfrm>
                <a:off x="889" y="2754"/>
                <a:ext cx="3" cy="49"/>
              </a:xfrm>
              <a:custGeom>
                <a:avLst/>
                <a:gdLst>
                  <a:gd name="T0" fmla="*/ 3 w 3"/>
                  <a:gd name="T1" fmla="*/ 0 h 49"/>
                  <a:gd name="T2" fmla="*/ 2 w 3"/>
                  <a:gd name="T3" fmla="*/ 49 h 49"/>
                  <a:gd name="T4" fmla="*/ 0 w 3"/>
                  <a:gd name="T5" fmla="*/ 49 h 49"/>
                  <a:gd name="T6" fmla="*/ 3 w 3"/>
                  <a:gd name="T7" fmla="*/ 2 h 49"/>
                  <a:gd name="T8" fmla="*/ 3 w 3"/>
                  <a:gd name="T9" fmla="*/ 0 h 49"/>
                  <a:gd name="T10" fmla="*/ 0 60000 65536"/>
                  <a:gd name="T11" fmla="*/ 0 60000 65536"/>
                  <a:gd name="T12" fmla="*/ 0 60000 65536"/>
                  <a:gd name="T13" fmla="*/ 0 60000 65536"/>
                  <a:gd name="T14" fmla="*/ 0 60000 65536"/>
                  <a:gd name="T15" fmla="*/ 0 w 3"/>
                  <a:gd name="T16" fmla="*/ 0 h 49"/>
                  <a:gd name="T17" fmla="*/ 3 w 3"/>
                  <a:gd name="T18" fmla="*/ 49 h 49"/>
                </a:gdLst>
                <a:ahLst/>
                <a:cxnLst>
                  <a:cxn ang="T10">
                    <a:pos x="T0" y="T1"/>
                  </a:cxn>
                  <a:cxn ang="T11">
                    <a:pos x="T2" y="T3"/>
                  </a:cxn>
                  <a:cxn ang="T12">
                    <a:pos x="T4" y="T5"/>
                  </a:cxn>
                  <a:cxn ang="T13">
                    <a:pos x="T6" y="T7"/>
                  </a:cxn>
                  <a:cxn ang="T14">
                    <a:pos x="T8" y="T9"/>
                  </a:cxn>
                </a:cxnLst>
                <a:rect l="T15" t="T16" r="T17" b="T18"/>
                <a:pathLst>
                  <a:path w="3" h="49">
                    <a:moveTo>
                      <a:pt x="3" y="0"/>
                    </a:moveTo>
                    <a:lnTo>
                      <a:pt x="2" y="49"/>
                    </a:lnTo>
                    <a:lnTo>
                      <a:pt x="0" y="49"/>
                    </a:lnTo>
                    <a:lnTo>
                      <a:pt x="3" y="2"/>
                    </a:lnTo>
                    <a:lnTo>
                      <a:pt x="3" y="0"/>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99" name="Freeform 181"/>
              <p:cNvSpPr>
                <a:spLocks/>
              </p:cNvSpPr>
              <p:nvPr/>
            </p:nvSpPr>
            <p:spPr bwMode="auto">
              <a:xfrm>
                <a:off x="889" y="2756"/>
                <a:ext cx="3" cy="47"/>
              </a:xfrm>
              <a:custGeom>
                <a:avLst/>
                <a:gdLst>
                  <a:gd name="T0" fmla="*/ 3 w 3"/>
                  <a:gd name="T1" fmla="*/ 0 h 47"/>
                  <a:gd name="T2" fmla="*/ 0 w 3"/>
                  <a:gd name="T3" fmla="*/ 47 h 47"/>
                  <a:gd name="T4" fmla="*/ 2 w 3"/>
                  <a:gd name="T5" fmla="*/ 0 h 47"/>
                  <a:gd name="T6" fmla="*/ 3 w 3"/>
                  <a:gd name="T7" fmla="*/ 0 h 47"/>
                  <a:gd name="T8" fmla="*/ 0 60000 65536"/>
                  <a:gd name="T9" fmla="*/ 0 60000 65536"/>
                  <a:gd name="T10" fmla="*/ 0 60000 65536"/>
                  <a:gd name="T11" fmla="*/ 0 60000 65536"/>
                  <a:gd name="T12" fmla="*/ 0 w 3"/>
                  <a:gd name="T13" fmla="*/ 0 h 47"/>
                  <a:gd name="T14" fmla="*/ 3 w 3"/>
                  <a:gd name="T15" fmla="*/ 47 h 47"/>
                </a:gdLst>
                <a:ahLst/>
                <a:cxnLst>
                  <a:cxn ang="T8">
                    <a:pos x="T0" y="T1"/>
                  </a:cxn>
                  <a:cxn ang="T9">
                    <a:pos x="T2" y="T3"/>
                  </a:cxn>
                  <a:cxn ang="T10">
                    <a:pos x="T4" y="T5"/>
                  </a:cxn>
                  <a:cxn ang="T11">
                    <a:pos x="T6" y="T7"/>
                  </a:cxn>
                </a:cxnLst>
                <a:rect l="T12" t="T13" r="T14" b="T15"/>
                <a:pathLst>
                  <a:path w="3" h="47">
                    <a:moveTo>
                      <a:pt x="3" y="0"/>
                    </a:moveTo>
                    <a:lnTo>
                      <a:pt x="0" y="47"/>
                    </a:lnTo>
                    <a:lnTo>
                      <a:pt x="2" y="0"/>
                    </a:lnTo>
                    <a:lnTo>
                      <a:pt x="3"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00" name="Freeform 182"/>
              <p:cNvSpPr>
                <a:spLocks/>
              </p:cNvSpPr>
              <p:nvPr/>
            </p:nvSpPr>
            <p:spPr bwMode="auto">
              <a:xfrm>
                <a:off x="887" y="2756"/>
                <a:ext cx="5" cy="47"/>
              </a:xfrm>
              <a:custGeom>
                <a:avLst/>
                <a:gdLst>
                  <a:gd name="T0" fmla="*/ 5 w 5"/>
                  <a:gd name="T1" fmla="*/ 0 h 47"/>
                  <a:gd name="T2" fmla="*/ 2 w 5"/>
                  <a:gd name="T3" fmla="*/ 47 h 47"/>
                  <a:gd name="T4" fmla="*/ 0 w 5"/>
                  <a:gd name="T5" fmla="*/ 47 h 47"/>
                  <a:gd name="T6" fmla="*/ 4 w 5"/>
                  <a:gd name="T7" fmla="*/ 0 h 47"/>
                  <a:gd name="T8" fmla="*/ 5 w 5"/>
                  <a:gd name="T9" fmla="*/ 0 h 47"/>
                  <a:gd name="T10" fmla="*/ 0 60000 65536"/>
                  <a:gd name="T11" fmla="*/ 0 60000 65536"/>
                  <a:gd name="T12" fmla="*/ 0 60000 65536"/>
                  <a:gd name="T13" fmla="*/ 0 60000 65536"/>
                  <a:gd name="T14" fmla="*/ 0 60000 65536"/>
                  <a:gd name="T15" fmla="*/ 0 w 5"/>
                  <a:gd name="T16" fmla="*/ 0 h 47"/>
                  <a:gd name="T17" fmla="*/ 5 w 5"/>
                  <a:gd name="T18" fmla="*/ 47 h 47"/>
                </a:gdLst>
                <a:ahLst/>
                <a:cxnLst>
                  <a:cxn ang="T10">
                    <a:pos x="T0" y="T1"/>
                  </a:cxn>
                  <a:cxn ang="T11">
                    <a:pos x="T2" y="T3"/>
                  </a:cxn>
                  <a:cxn ang="T12">
                    <a:pos x="T4" y="T5"/>
                  </a:cxn>
                  <a:cxn ang="T13">
                    <a:pos x="T6" y="T7"/>
                  </a:cxn>
                  <a:cxn ang="T14">
                    <a:pos x="T8" y="T9"/>
                  </a:cxn>
                </a:cxnLst>
                <a:rect l="T15" t="T16" r="T17" b="T18"/>
                <a:pathLst>
                  <a:path w="5" h="47">
                    <a:moveTo>
                      <a:pt x="5" y="0"/>
                    </a:moveTo>
                    <a:lnTo>
                      <a:pt x="2" y="47"/>
                    </a:lnTo>
                    <a:lnTo>
                      <a:pt x="0" y="47"/>
                    </a:lnTo>
                    <a:lnTo>
                      <a:pt x="4" y="0"/>
                    </a:lnTo>
                    <a:lnTo>
                      <a:pt x="5"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01" name="Freeform 183"/>
              <p:cNvSpPr>
                <a:spLocks/>
              </p:cNvSpPr>
              <p:nvPr/>
            </p:nvSpPr>
            <p:spPr bwMode="auto">
              <a:xfrm>
                <a:off x="887" y="2756"/>
                <a:ext cx="4" cy="47"/>
              </a:xfrm>
              <a:custGeom>
                <a:avLst/>
                <a:gdLst>
                  <a:gd name="T0" fmla="*/ 4 w 4"/>
                  <a:gd name="T1" fmla="*/ 0 h 47"/>
                  <a:gd name="T2" fmla="*/ 2 w 4"/>
                  <a:gd name="T3" fmla="*/ 47 h 47"/>
                  <a:gd name="T4" fmla="*/ 0 w 4"/>
                  <a:gd name="T5" fmla="*/ 47 h 47"/>
                  <a:gd name="T6" fmla="*/ 0 w 4"/>
                  <a:gd name="T7" fmla="*/ 45 h 47"/>
                  <a:gd name="T8" fmla="*/ 4 w 4"/>
                  <a:gd name="T9" fmla="*/ 0 h 47"/>
                  <a:gd name="T10" fmla="*/ 0 60000 65536"/>
                  <a:gd name="T11" fmla="*/ 0 60000 65536"/>
                  <a:gd name="T12" fmla="*/ 0 60000 65536"/>
                  <a:gd name="T13" fmla="*/ 0 60000 65536"/>
                  <a:gd name="T14" fmla="*/ 0 60000 65536"/>
                  <a:gd name="T15" fmla="*/ 0 w 4"/>
                  <a:gd name="T16" fmla="*/ 0 h 47"/>
                  <a:gd name="T17" fmla="*/ 4 w 4"/>
                  <a:gd name="T18" fmla="*/ 47 h 47"/>
                </a:gdLst>
                <a:ahLst/>
                <a:cxnLst>
                  <a:cxn ang="T10">
                    <a:pos x="T0" y="T1"/>
                  </a:cxn>
                  <a:cxn ang="T11">
                    <a:pos x="T2" y="T3"/>
                  </a:cxn>
                  <a:cxn ang="T12">
                    <a:pos x="T4" y="T5"/>
                  </a:cxn>
                  <a:cxn ang="T13">
                    <a:pos x="T6" y="T7"/>
                  </a:cxn>
                  <a:cxn ang="T14">
                    <a:pos x="T8" y="T9"/>
                  </a:cxn>
                </a:cxnLst>
                <a:rect l="T15" t="T16" r="T17" b="T18"/>
                <a:pathLst>
                  <a:path w="4" h="47">
                    <a:moveTo>
                      <a:pt x="4" y="0"/>
                    </a:moveTo>
                    <a:lnTo>
                      <a:pt x="2" y="47"/>
                    </a:lnTo>
                    <a:lnTo>
                      <a:pt x="0" y="47"/>
                    </a:lnTo>
                    <a:lnTo>
                      <a:pt x="0" y="45"/>
                    </a:lnTo>
                    <a:lnTo>
                      <a:pt x="4"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02" name="Freeform 184"/>
              <p:cNvSpPr>
                <a:spLocks/>
              </p:cNvSpPr>
              <p:nvPr/>
            </p:nvSpPr>
            <p:spPr bwMode="auto">
              <a:xfrm>
                <a:off x="887" y="2756"/>
                <a:ext cx="4" cy="47"/>
              </a:xfrm>
              <a:custGeom>
                <a:avLst/>
                <a:gdLst>
                  <a:gd name="T0" fmla="*/ 4 w 4"/>
                  <a:gd name="T1" fmla="*/ 0 h 47"/>
                  <a:gd name="T2" fmla="*/ 0 w 4"/>
                  <a:gd name="T3" fmla="*/ 47 h 47"/>
                  <a:gd name="T4" fmla="*/ 0 w 4"/>
                  <a:gd name="T5" fmla="*/ 45 h 47"/>
                  <a:gd name="T6" fmla="*/ 2 w 4"/>
                  <a:gd name="T7" fmla="*/ 0 h 47"/>
                  <a:gd name="T8" fmla="*/ 4 w 4"/>
                  <a:gd name="T9" fmla="*/ 0 h 47"/>
                  <a:gd name="T10" fmla="*/ 0 60000 65536"/>
                  <a:gd name="T11" fmla="*/ 0 60000 65536"/>
                  <a:gd name="T12" fmla="*/ 0 60000 65536"/>
                  <a:gd name="T13" fmla="*/ 0 60000 65536"/>
                  <a:gd name="T14" fmla="*/ 0 60000 65536"/>
                  <a:gd name="T15" fmla="*/ 0 w 4"/>
                  <a:gd name="T16" fmla="*/ 0 h 47"/>
                  <a:gd name="T17" fmla="*/ 4 w 4"/>
                  <a:gd name="T18" fmla="*/ 47 h 47"/>
                </a:gdLst>
                <a:ahLst/>
                <a:cxnLst>
                  <a:cxn ang="T10">
                    <a:pos x="T0" y="T1"/>
                  </a:cxn>
                  <a:cxn ang="T11">
                    <a:pos x="T2" y="T3"/>
                  </a:cxn>
                  <a:cxn ang="T12">
                    <a:pos x="T4" y="T5"/>
                  </a:cxn>
                  <a:cxn ang="T13">
                    <a:pos x="T6" y="T7"/>
                  </a:cxn>
                  <a:cxn ang="T14">
                    <a:pos x="T8" y="T9"/>
                  </a:cxn>
                </a:cxnLst>
                <a:rect l="T15" t="T16" r="T17" b="T18"/>
                <a:pathLst>
                  <a:path w="4" h="47">
                    <a:moveTo>
                      <a:pt x="4" y="0"/>
                    </a:moveTo>
                    <a:lnTo>
                      <a:pt x="0" y="47"/>
                    </a:lnTo>
                    <a:lnTo>
                      <a:pt x="0" y="45"/>
                    </a:lnTo>
                    <a:lnTo>
                      <a:pt x="2" y="0"/>
                    </a:lnTo>
                    <a:lnTo>
                      <a:pt x="4" y="0"/>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03" name="Freeform 185"/>
              <p:cNvSpPr>
                <a:spLocks/>
              </p:cNvSpPr>
              <p:nvPr/>
            </p:nvSpPr>
            <p:spPr bwMode="auto">
              <a:xfrm>
                <a:off x="886" y="2756"/>
                <a:ext cx="5" cy="45"/>
              </a:xfrm>
              <a:custGeom>
                <a:avLst/>
                <a:gdLst>
                  <a:gd name="T0" fmla="*/ 5 w 5"/>
                  <a:gd name="T1" fmla="*/ 0 h 45"/>
                  <a:gd name="T2" fmla="*/ 1 w 5"/>
                  <a:gd name="T3" fmla="*/ 45 h 45"/>
                  <a:gd name="T4" fmla="*/ 0 w 5"/>
                  <a:gd name="T5" fmla="*/ 45 h 45"/>
                  <a:gd name="T6" fmla="*/ 3 w 5"/>
                  <a:gd name="T7" fmla="*/ 1 h 45"/>
                  <a:gd name="T8" fmla="*/ 3 w 5"/>
                  <a:gd name="T9" fmla="*/ 0 h 45"/>
                  <a:gd name="T10" fmla="*/ 5 w 5"/>
                  <a:gd name="T11" fmla="*/ 0 h 45"/>
                  <a:gd name="T12" fmla="*/ 0 60000 65536"/>
                  <a:gd name="T13" fmla="*/ 0 60000 65536"/>
                  <a:gd name="T14" fmla="*/ 0 60000 65536"/>
                  <a:gd name="T15" fmla="*/ 0 60000 65536"/>
                  <a:gd name="T16" fmla="*/ 0 60000 65536"/>
                  <a:gd name="T17" fmla="*/ 0 60000 65536"/>
                  <a:gd name="T18" fmla="*/ 0 w 5"/>
                  <a:gd name="T19" fmla="*/ 0 h 45"/>
                  <a:gd name="T20" fmla="*/ 5 w 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5" h="45">
                    <a:moveTo>
                      <a:pt x="5" y="0"/>
                    </a:moveTo>
                    <a:lnTo>
                      <a:pt x="1" y="45"/>
                    </a:lnTo>
                    <a:lnTo>
                      <a:pt x="0" y="45"/>
                    </a:lnTo>
                    <a:lnTo>
                      <a:pt x="3" y="1"/>
                    </a:lnTo>
                    <a:lnTo>
                      <a:pt x="3" y="0"/>
                    </a:lnTo>
                    <a:lnTo>
                      <a:pt x="5" y="0"/>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04" name="Freeform 186"/>
              <p:cNvSpPr>
                <a:spLocks/>
              </p:cNvSpPr>
              <p:nvPr/>
            </p:nvSpPr>
            <p:spPr bwMode="auto">
              <a:xfrm>
                <a:off x="886" y="2756"/>
                <a:ext cx="3" cy="45"/>
              </a:xfrm>
              <a:custGeom>
                <a:avLst/>
                <a:gdLst>
                  <a:gd name="T0" fmla="*/ 3 w 3"/>
                  <a:gd name="T1" fmla="*/ 0 h 45"/>
                  <a:gd name="T2" fmla="*/ 1 w 3"/>
                  <a:gd name="T3" fmla="*/ 45 h 45"/>
                  <a:gd name="T4" fmla="*/ 0 w 3"/>
                  <a:gd name="T5" fmla="*/ 45 h 45"/>
                  <a:gd name="T6" fmla="*/ 1 w 3"/>
                  <a:gd name="T7" fmla="*/ 1 h 45"/>
                  <a:gd name="T8" fmla="*/ 3 w 3"/>
                  <a:gd name="T9" fmla="*/ 1 h 45"/>
                  <a:gd name="T10" fmla="*/ 3 w 3"/>
                  <a:gd name="T11" fmla="*/ 0 h 45"/>
                  <a:gd name="T12" fmla="*/ 0 60000 65536"/>
                  <a:gd name="T13" fmla="*/ 0 60000 65536"/>
                  <a:gd name="T14" fmla="*/ 0 60000 65536"/>
                  <a:gd name="T15" fmla="*/ 0 60000 65536"/>
                  <a:gd name="T16" fmla="*/ 0 60000 65536"/>
                  <a:gd name="T17" fmla="*/ 0 60000 65536"/>
                  <a:gd name="T18" fmla="*/ 0 w 3"/>
                  <a:gd name="T19" fmla="*/ 0 h 45"/>
                  <a:gd name="T20" fmla="*/ 3 w 3"/>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3" h="45">
                    <a:moveTo>
                      <a:pt x="3" y="0"/>
                    </a:moveTo>
                    <a:lnTo>
                      <a:pt x="1" y="45"/>
                    </a:lnTo>
                    <a:lnTo>
                      <a:pt x="0" y="45"/>
                    </a:lnTo>
                    <a:lnTo>
                      <a:pt x="1" y="1"/>
                    </a:lnTo>
                    <a:lnTo>
                      <a:pt x="3" y="1"/>
                    </a:lnTo>
                    <a:lnTo>
                      <a:pt x="3" y="0"/>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05" name="Freeform 187"/>
              <p:cNvSpPr>
                <a:spLocks/>
              </p:cNvSpPr>
              <p:nvPr/>
            </p:nvSpPr>
            <p:spPr bwMode="auto">
              <a:xfrm>
                <a:off x="886" y="2757"/>
                <a:ext cx="3" cy="44"/>
              </a:xfrm>
              <a:custGeom>
                <a:avLst/>
                <a:gdLst>
                  <a:gd name="T0" fmla="*/ 3 w 3"/>
                  <a:gd name="T1" fmla="*/ 0 h 44"/>
                  <a:gd name="T2" fmla="*/ 0 w 3"/>
                  <a:gd name="T3" fmla="*/ 44 h 44"/>
                  <a:gd name="T4" fmla="*/ 1 w 3"/>
                  <a:gd name="T5" fmla="*/ 0 h 44"/>
                  <a:gd name="T6" fmla="*/ 3 w 3"/>
                  <a:gd name="T7" fmla="*/ 0 h 44"/>
                  <a:gd name="T8" fmla="*/ 0 60000 65536"/>
                  <a:gd name="T9" fmla="*/ 0 60000 65536"/>
                  <a:gd name="T10" fmla="*/ 0 60000 65536"/>
                  <a:gd name="T11" fmla="*/ 0 60000 65536"/>
                  <a:gd name="T12" fmla="*/ 0 w 3"/>
                  <a:gd name="T13" fmla="*/ 0 h 44"/>
                  <a:gd name="T14" fmla="*/ 3 w 3"/>
                  <a:gd name="T15" fmla="*/ 44 h 44"/>
                </a:gdLst>
                <a:ahLst/>
                <a:cxnLst>
                  <a:cxn ang="T8">
                    <a:pos x="T0" y="T1"/>
                  </a:cxn>
                  <a:cxn ang="T9">
                    <a:pos x="T2" y="T3"/>
                  </a:cxn>
                  <a:cxn ang="T10">
                    <a:pos x="T4" y="T5"/>
                  </a:cxn>
                  <a:cxn ang="T11">
                    <a:pos x="T6" y="T7"/>
                  </a:cxn>
                </a:cxnLst>
                <a:rect l="T12" t="T13" r="T14" b="T15"/>
                <a:pathLst>
                  <a:path w="3" h="44">
                    <a:moveTo>
                      <a:pt x="3" y="0"/>
                    </a:moveTo>
                    <a:lnTo>
                      <a:pt x="0" y="44"/>
                    </a:lnTo>
                    <a:lnTo>
                      <a:pt x="1" y="0"/>
                    </a:lnTo>
                    <a:lnTo>
                      <a:pt x="3" y="0"/>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06" name="Freeform 188"/>
              <p:cNvSpPr>
                <a:spLocks/>
              </p:cNvSpPr>
              <p:nvPr/>
            </p:nvSpPr>
            <p:spPr bwMode="auto">
              <a:xfrm>
                <a:off x="884" y="2757"/>
                <a:ext cx="3" cy="44"/>
              </a:xfrm>
              <a:custGeom>
                <a:avLst/>
                <a:gdLst>
                  <a:gd name="T0" fmla="*/ 3 w 3"/>
                  <a:gd name="T1" fmla="*/ 0 h 44"/>
                  <a:gd name="T2" fmla="*/ 2 w 3"/>
                  <a:gd name="T3" fmla="*/ 44 h 44"/>
                  <a:gd name="T4" fmla="*/ 0 w 3"/>
                  <a:gd name="T5" fmla="*/ 44 h 44"/>
                  <a:gd name="T6" fmla="*/ 0 w 3"/>
                  <a:gd name="T7" fmla="*/ 42 h 44"/>
                  <a:gd name="T8" fmla="*/ 3 w 3"/>
                  <a:gd name="T9" fmla="*/ 0 h 44"/>
                  <a:gd name="T10" fmla="*/ 0 60000 65536"/>
                  <a:gd name="T11" fmla="*/ 0 60000 65536"/>
                  <a:gd name="T12" fmla="*/ 0 60000 65536"/>
                  <a:gd name="T13" fmla="*/ 0 60000 65536"/>
                  <a:gd name="T14" fmla="*/ 0 60000 65536"/>
                  <a:gd name="T15" fmla="*/ 0 w 3"/>
                  <a:gd name="T16" fmla="*/ 0 h 44"/>
                  <a:gd name="T17" fmla="*/ 3 w 3"/>
                  <a:gd name="T18" fmla="*/ 44 h 44"/>
                </a:gdLst>
                <a:ahLst/>
                <a:cxnLst>
                  <a:cxn ang="T10">
                    <a:pos x="T0" y="T1"/>
                  </a:cxn>
                  <a:cxn ang="T11">
                    <a:pos x="T2" y="T3"/>
                  </a:cxn>
                  <a:cxn ang="T12">
                    <a:pos x="T4" y="T5"/>
                  </a:cxn>
                  <a:cxn ang="T13">
                    <a:pos x="T6" y="T7"/>
                  </a:cxn>
                  <a:cxn ang="T14">
                    <a:pos x="T8" y="T9"/>
                  </a:cxn>
                </a:cxnLst>
                <a:rect l="T15" t="T16" r="T17" b="T18"/>
                <a:pathLst>
                  <a:path w="3" h="44">
                    <a:moveTo>
                      <a:pt x="3" y="0"/>
                    </a:moveTo>
                    <a:lnTo>
                      <a:pt x="2" y="44"/>
                    </a:lnTo>
                    <a:lnTo>
                      <a:pt x="0" y="44"/>
                    </a:lnTo>
                    <a:lnTo>
                      <a:pt x="0" y="42"/>
                    </a:lnTo>
                    <a:lnTo>
                      <a:pt x="3" y="0"/>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07" name="Freeform 189"/>
              <p:cNvSpPr>
                <a:spLocks/>
              </p:cNvSpPr>
              <p:nvPr/>
            </p:nvSpPr>
            <p:spPr bwMode="auto">
              <a:xfrm>
                <a:off x="884" y="2757"/>
                <a:ext cx="3" cy="44"/>
              </a:xfrm>
              <a:custGeom>
                <a:avLst/>
                <a:gdLst>
                  <a:gd name="T0" fmla="*/ 3 w 3"/>
                  <a:gd name="T1" fmla="*/ 0 h 44"/>
                  <a:gd name="T2" fmla="*/ 2 w 3"/>
                  <a:gd name="T3" fmla="*/ 44 h 44"/>
                  <a:gd name="T4" fmla="*/ 0 w 3"/>
                  <a:gd name="T5" fmla="*/ 44 h 44"/>
                  <a:gd name="T6" fmla="*/ 0 w 3"/>
                  <a:gd name="T7" fmla="*/ 42 h 44"/>
                  <a:gd name="T8" fmla="*/ 2 w 3"/>
                  <a:gd name="T9" fmla="*/ 0 h 44"/>
                  <a:gd name="T10" fmla="*/ 3 w 3"/>
                  <a:gd name="T11" fmla="*/ 0 h 44"/>
                  <a:gd name="T12" fmla="*/ 0 60000 65536"/>
                  <a:gd name="T13" fmla="*/ 0 60000 65536"/>
                  <a:gd name="T14" fmla="*/ 0 60000 65536"/>
                  <a:gd name="T15" fmla="*/ 0 60000 65536"/>
                  <a:gd name="T16" fmla="*/ 0 60000 65536"/>
                  <a:gd name="T17" fmla="*/ 0 60000 65536"/>
                  <a:gd name="T18" fmla="*/ 0 w 3"/>
                  <a:gd name="T19" fmla="*/ 0 h 44"/>
                  <a:gd name="T20" fmla="*/ 3 w 3"/>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3" h="44">
                    <a:moveTo>
                      <a:pt x="3" y="0"/>
                    </a:moveTo>
                    <a:lnTo>
                      <a:pt x="2" y="44"/>
                    </a:lnTo>
                    <a:lnTo>
                      <a:pt x="0" y="44"/>
                    </a:lnTo>
                    <a:lnTo>
                      <a:pt x="0" y="42"/>
                    </a:lnTo>
                    <a:lnTo>
                      <a:pt x="2" y="0"/>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08" name="Freeform 190"/>
              <p:cNvSpPr>
                <a:spLocks/>
              </p:cNvSpPr>
              <p:nvPr/>
            </p:nvSpPr>
            <p:spPr bwMode="auto">
              <a:xfrm>
                <a:off x="883" y="2757"/>
                <a:ext cx="4" cy="42"/>
              </a:xfrm>
              <a:custGeom>
                <a:avLst/>
                <a:gdLst>
                  <a:gd name="T0" fmla="*/ 4 w 4"/>
                  <a:gd name="T1" fmla="*/ 0 h 42"/>
                  <a:gd name="T2" fmla="*/ 1 w 4"/>
                  <a:gd name="T3" fmla="*/ 42 h 42"/>
                  <a:gd name="T4" fmla="*/ 0 w 4"/>
                  <a:gd name="T5" fmla="*/ 42 h 42"/>
                  <a:gd name="T6" fmla="*/ 3 w 4"/>
                  <a:gd name="T7" fmla="*/ 2 h 42"/>
                  <a:gd name="T8" fmla="*/ 3 w 4"/>
                  <a:gd name="T9" fmla="*/ 0 h 42"/>
                  <a:gd name="T10" fmla="*/ 4 w 4"/>
                  <a:gd name="T11" fmla="*/ 0 h 42"/>
                  <a:gd name="T12" fmla="*/ 0 60000 65536"/>
                  <a:gd name="T13" fmla="*/ 0 60000 65536"/>
                  <a:gd name="T14" fmla="*/ 0 60000 65536"/>
                  <a:gd name="T15" fmla="*/ 0 60000 65536"/>
                  <a:gd name="T16" fmla="*/ 0 60000 65536"/>
                  <a:gd name="T17" fmla="*/ 0 60000 65536"/>
                  <a:gd name="T18" fmla="*/ 0 w 4"/>
                  <a:gd name="T19" fmla="*/ 0 h 42"/>
                  <a:gd name="T20" fmla="*/ 4 w 4"/>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4" h="42">
                    <a:moveTo>
                      <a:pt x="4" y="0"/>
                    </a:moveTo>
                    <a:lnTo>
                      <a:pt x="1" y="42"/>
                    </a:lnTo>
                    <a:lnTo>
                      <a:pt x="0" y="42"/>
                    </a:lnTo>
                    <a:lnTo>
                      <a:pt x="3" y="2"/>
                    </a:lnTo>
                    <a:lnTo>
                      <a:pt x="3" y="0"/>
                    </a:lnTo>
                    <a:lnTo>
                      <a:pt x="4"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09" name="Freeform 191"/>
              <p:cNvSpPr>
                <a:spLocks/>
              </p:cNvSpPr>
              <p:nvPr/>
            </p:nvSpPr>
            <p:spPr bwMode="auto">
              <a:xfrm>
                <a:off x="883" y="2757"/>
                <a:ext cx="3" cy="42"/>
              </a:xfrm>
              <a:custGeom>
                <a:avLst/>
                <a:gdLst>
                  <a:gd name="T0" fmla="*/ 3 w 3"/>
                  <a:gd name="T1" fmla="*/ 0 h 42"/>
                  <a:gd name="T2" fmla="*/ 1 w 3"/>
                  <a:gd name="T3" fmla="*/ 42 h 42"/>
                  <a:gd name="T4" fmla="*/ 0 w 3"/>
                  <a:gd name="T5" fmla="*/ 42 h 42"/>
                  <a:gd name="T6" fmla="*/ 3 w 3"/>
                  <a:gd name="T7" fmla="*/ 2 h 42"/>
                  <a:gd name="T8" fmla="*/ 3 w 3"/>
                  <a:gd name="T9" fmla="*/ 0 h 42"/>
                  <a:gd name="T10" fmla="*/ 0 60000 65536"/>
                  <a:gd name="T11" fmla="*/ 0 60000 65536"/>
                  <a:gd name="T12" fmla="*/ 0 60000 65536"/>
                  <a:gd name="T13" fmla="*/ 0 60000 65536"/>
                  <a:gd name="T14" fmla="*/ 0 60000 65536"/>
                  <a:gd name="T15" fmla="*/ 0 w 3"/>
                  <a:gd name="T16" fmla="*/ 0 h 42"/>
                  <a:gd name="T17" fmla="*/ 3 w 3"/>
                  <a:gd name="T18" fmla="*/ 42 h 42"/>
                </a:gdLst>
                <a:ahLst/>
                <a:cxnLst>
                  <a:cxn ang="T10">
                    <a:pos x="T0" y="T1"/>
                  </a:cxn>
                  <a:cxn ang="T11">
                    <a:pos x="T2" y="T3"/>
                  </a:cxn>
                  <a:cxn ang="T12">
                    <a:pos x="T4" y="T5"/>
                  </a:cxn>
                  <a:cxn ang="T13">
                    <a:pos x="T6" y="T7"/>
                  </a:cxn>
                  <a:cxn ang="T14">
                    <a:pos x="T8" y="T9"/>
                  </a:cxn>
                </a:cxnLst>
                <a:rect l="T15" t="T16" r="T17" b="T18"/>
                <a:pathLst>
                  <a:path w="3" h="42">
                    <a:moveTo>
                      <a:pt x="3" y="0"/>
                    </a:moveTo>
                    <a:lnTo>
                      <a:pt x="1" y="42"/>
                    </a:lnTo>
                    <a:lnTo>
                      <a:pt x="0" y="42"/>
                    </a:lnTo>
                    <a:lnTo>
                      <a:pt x="3" y="2"/>
                    </a:lnTo>
                    <a:lnTo>
                      <a:pt x="3" y="0"/>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10" name="Freeform 192"/>
              <p:cNvSpPr>
                <a:spLocks/>
              </p:cNvSpPr>
              <p:nvPr/>
            </p:nvSpPr>
            <p:spPr bwMode="auto">
              <a:xfrm>
                <a:off x="883" y="2759"/>
                <a:ext cx="3" cy="40"/>
              </a:xfrm>
              <a:custGeom>
                <a:avLst/>
                <a:gdLst>
                  <a:gd name="T0" fmla="*/ 3 w 3"/>
                  <a:gd name="T1" fmla="*/ 0 h 40"/>
                  <a:gd name="T2" fmla="*/ 0 w 3"/>
                  <a:gd name="T3" fmla="*/ 40 h 40"/>
                  <a:gd name="T4" fmla="*/ 0 w 3"/>
                  <a:gd name="T5" fmla="*/ 39 h 40"/>
                  <a:gd name="T6" fmla="*/ 1 w 3"/>
                  <a:gd name="T7" fmla="*/ 0 h 40"/>
                  <a:gd name="T8" fmla="*/ 3 w 3"/>
                  <a:gd name="T9" fmla="*/ 0 h 40"/>
                  <a:gd name="T10" fmla="*/ 0 60000 65536"/>
                  <a:gd name="T11" fmla="*/ 0 60000 65536"/>
                  <a:gd name="T12" fmla="*/ 0 60000 65536"/>
                  <a:gd name="T13" fmla="*/ 0 60000 65536"/>
                  <a:gd name="T14" fmla="*/ 0 60000 65536"/>
                  <a:gd name="T15" fmla="*/ 0 w 3"/>
                  <a:gd name="T16" fmla="*/ 0 h 40"/>
                  <a:gd name="T17" fmla="*/ 3 w 3"/>
                  <a:gd name="T18" fmla="*/ 40 h 40"/>
                </a:gdLst>
                <a:ahLst/>
                <a:cxnLst>
                  <a:cxn ang="T10">
                    <a:pos x="T0" y="T1"/>
                  </a:cxn>
                  <a:cxn ang="T11">
                    <a:pos x="T2" y="T3"/>
                  </a:cxn>
                  <a:cxn ang="T12">
                    <a:pos x="T4" y="T5"/>
                  </a:cxn>
                  <a:cxn ang="T13">
                    <a:pos x="T6" y="T7"/>
                  </a:cxn>
                  <a:cxn ang="T14">
                    <a:pos x="T8" y="T9"/>
                  </a:cxn>
                </a:cxnLst>
                <a:rect l="T15" t="T16" r="T17" b="T18"/>
                <a:pathLst>
                  <a:path w="3" h="40">
                    <a:moveTo>
                      <a:pt x="3" y="0"/>
                    </a:moveTo>
                    <a:lnTo>
                      <a:pt x="0" y="40"/>
                    </a:lnTo>
                    <a:lnTo>
                      <a:pt x="0" y="39"/>
                    </a:lnTo>
                    <a:lnTo>
                      <a:pt x="1" y="0"/>
                    </a:lnTo>
                    <a:lnTo>
                      <a:pt x="3" y="0"/>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11" name="Freeform 193"/>
              <p:cNvSpPr>
                <a:spLocks/>
              </p:cNvSpPr>
              <p:nvPr/>
            </p:nvSpPr>
            <p:spPr bwMode="auto">
              <a:xfrm>
                <a:off x="881" y="2759"/>
                <a:ext cx="5" cy="40"/>
              </a:xfrm>
              <a:custGeom>
                <a:avLst/>
                <a:gdLst>
                  <a:gd name="T0" fmla="*/ 5 w 5"/>
                  <a:gd name="T1" fmla="*/ 0 h 40"/>
                  <a:gd name="T2" fmla="*/ 2 w 5"/>
                  <a:gd name="T3" fmla="*/ 40 h 40"/>
                  <a:gd name="T4" fmla="*/ 2 w 5"/>
                  <a:gd name="T5" fmla="*/ 39 h 40"/>
                  <a:gd name="T6" fmla="*/ 0 w 5"/>
                  <a:gd name="T7" fmla="*/ 39 h 40"/>
                  <a:gd name="T8" fmla="*/ 3 w 5"/>
                  <a:gd name="T9" fmla="*/ 0 h 40"/>
                  <a:gd name="T10" fmla="*/ 5 w 5"/>
                  <a:gd name="T11" fmla="*/ 0 h 40"/>
                  <a:gd name="T12" fmla="*/ 0 60000 65536"/>
                  <a:gd name="T13" fmla="*/ 0 60000 65536"/>
                  <a:gd name="T14" fmla="*/ 0 60000 65536"/>
                  <a:gd name="T15" fmla="*/ 0 60000 65536"/>
                  <a:gd name="T16" fmla="*/ 0 60000 65536"/>
                  <a:gd name="T17" fmla="*/ 0 60000 65536"/>
                  <a:gd name="T18" fmla="*/ 0 w 5"/>
                  <a:gd name="T19" fmla="*/ 0 h 40"/>
                  <a:gd name="T20" fmla="*/ 5 w 5"/>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5" h="40">
                    <a:moveTo>
                      <a:pt x="5" y="0"/>
                    </a:moveTo>
                    <a:lnTo>
                      <a:pt x="2" y="40"/>
                    </a:lnTo>
                    <a:lnTo>
                      <a:pt x="2" y="39"/>
                    </a:lnTo>
                    <a:lnTo>
                      <a:pt x="0" y="39"/>
                    </a:lnTo>
                    <a:lnTo>
                      <a:pt x="3" y="0"/>
                    </a:lnTo>
                    <a:lnTo>
                      <a:pt x="5" y="0"/>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12" name="Freeform 194"/>
              <p:cNvSpPr>
                <a:spLocks/>
              </p:cNvSpPr>
              <p:nvPr/>
            </p:nvSpPr>
            <p:spPr bwMode="auto">
              <a:xfrm>
                <a:off x="881" y="2759"/>
                <a:ext cx="3" cy="39"/>
              </a:xfrm>
              <a:custGeom>
                <a:avLst/>
                <a:gdLst>
                  <a:gd name="T0" fmla="*/ 3 w 3"/>
                  <a:gd name="T1" fmla="*/ 0 h 39"/>
                  <a:gd name="T2" fmla="*/ 2 w 3"/>
                  <a:gd name="T3" fmla="*/ 39 h 39"/>
                  <a:gd name="T4" fmla="*/ 0 w 3"/>
                  <a:gd name="T5" fmla="*/ 39 h 39"/>
                  <a:gd name="T6" fmla="*/ 2 w 3"/>
                  <a:gd name="T7" fmla="*/ 2 h 39"/>
                  <a:gd name="T8" fmla="*/ 3 w 3"/>
                  <a:gd name="T9" fmla="*/ 0 h 39"/>
                  <a:gd name="T10" fmla="*/ 0 60000 65536"/>
                  <a:gd name="T11" fmla="*/ 0 60000 65536"/>
                  <a:gd name="T12" fmla="*/ 0 60000 65536"/>
                  <a:gd name="T13" fmla="*/ 0 60000 65536"/>
                  <a:gd name="T14" fmla="*/ 0 60000 65536"/>
                  <a:gd name="T15" fmla="*/ 0 w 3"/>
                  <a:gd name="T16" fmla="*/ 0 h 39"/>
                  <a:gd name="T17" fmla="*/ 3 w 3"/>
                  <a:gd name="T18" fmla="*/ 39 h 39"/>
                </a:gdLst>
                <a:ahLst/>
                <a:cxnLst>
                  <a:cxn ang="T10">
                    <a:pos x="T0" y="T1"/>
                  </a:cxn>
                  <a:cxn ang="T11">
                    <a:pos x="T2" y="T3"/>
                  </a:cxn>
                  <a:cxn ang="T12">
                    <a:pos x="T4" y="T5"/>
                  </a:cxn>
                  <a:cxn ang="T13">
                    <a:pos x="T6" y="T7"/>
                  </a:cxn>
                  <a:cxn ang="T14">
                    <a:pos x="T8" y="T9"/>
                  </a:cxn>
                </a:cxnLst>
                <a:rect l="T15" t="T16" r="T17" b="T18"/>
                <a:pathLst>
                  <a:path w="3" h="39">
                    <a:moveTo>
                      <a:pt x="3" y="0"/>
                    </a:moveTo>
                    <a:lnTo>
                      <a:pt x="2" y="39"/>
                    </a:lnTo>
                    <a:lnTo>
                      <a:pt x="0" y="39"/>
                    </a:lnTo>
                    <a:lnTo>
                      <a:pt x="2" y="2"/>
                    </a:lnTo>
                    <a:lnTo>
                      <a:pt x="3"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13" name="Freeform 195"/>
              <p:cNvSpPr>
                <a:spLocks/>
              </p:cNvSpPr>
              <p:nvPr/>
            </p:nvSpPr>
            <p:spPr bwMode="auto">
              <a:xfrm>
                <a:off x="881" y="2759"/>
                <a:ext cx="3" cy="39"/>
              </a:xfrm>
              <a:custGeom>
                <a:avLst/>
                <a:gdLst>
                  <a:gd name="T0" fmla="*/ 3 w 3"/>
                  <a:gd name="T1" fmla="*/ 0 h 39"/>
                  <a:gd name="T2" fmla="*/ 0 w 3"/>
                  <a:gd name="T3" fmla="*/ 39 h 39"/>
                  <a:gd name="T4" fmla="*/ 2 w 3"/>
                  <a:gd name="T5" fmla="*/ 2 h 39"/>
                  <a:gd name="T6" fmla="*/ 3 w 3"/>
                  <a:gd name="T7" fmla="*/ 0 h 39"/>
                  <a:gd name="T8" fmla="*/ 0 60000 65536"/>
                  <a:gd name="T9" fmla="*/ 0 60000 65536"/>
                  <a:gd name="T10" fmla="*/ 0 60000 65536"/>
                  <a:gd name="T11" fmla="*/ 0 60000 65536"/>
                  <a:gd name="T12" fmla="*/ 0 w 3"/>
                  <a:gd name="T13" fmla="*/ 0 h 39"/>
                  <a:gd name="T14" fmla="*/ 3 w 3"/>
                  <a:gd name="T15" fmla="*/ 39 h 39"/>
                </a:gdLst>
                <a:ahLst/>
                <a:cxnLst>
                  <a:cxn ang="T8">
                    <a:pos x="T0" y="T1"/>
                  </a:cxn>
                  <a:cxn ang="T9">
                    <a:pos x="T2" y="T3"/>
                  </a:cxn>
                  <a:cxn ang="T10">
                    <a:pos x="T4" y="T5"/>
                  </a:cxn>
                  <a:cxn ang="T11">
                    <a:pos x="T6" y="T7"/>
                  </a:cxn>
                </a:cxnLst>
                <a:rect l="T12" t="T13" r="T14" b="T15"/>
                <a:pathLst>
                  <a:path w="3" h="39">
                    <a:moveTo>
                      <a:pt x="3" y="0"/>
                    </a:moveTo>
                    <a:lnTo>
                      <a:pt x="0" y="39"/>
                    </a:lnTo>
                    <a:lnTo>
                      <a:pt x="2" y="2"/>
                    </a:lnTo>
                    <a:lnTo>
                      <a:pt x="3"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14" name="Freeform 196"/>
              <p:cNvSpPr>
                <a:spLocks/>
              </p:cNvSpPr>
              <p:nvPr/>
            </p:nvSpPr>
            <p:spPr bwMode="auto">
              <a:xfrm>
                <a:off x="879" y="2761"/>
                <a:ext cx="4" cy="37"/>
              </a:xfrm>
              <a:custGeom>
                <a:avLst/>
                <a:gdLst>
                  <a:gd name="T0" fmla="*/ 4 w 4"/>
                  <a:gd name="T1" fmla="*/ 0 h 37"/>
                  <a:gd name="T2" fmla="*/ 2 w 4"/>
                  <a:gd name="T3" fmla="*/ 37 h 37"/>
                  <a:gd name="T4" fmla="*/ 0 w 4"/>
                  <a:gd name="T5" fmla="*/ 35 h 37"/>
                  <a:gd name="T6" fmla="*/ 4 w 4"/>
                  <a:gd name="T7" fmla="*/ 0 h 37"/>
                  <a:gd name="T8" fmla="*/ 0 60000 65536"/>
                  <a:gd name="T9" fmla="*/ 0 60000 65536"/>
                  <a:gd name="T10" fmla="*/ 0 60000 65536"/>
                  <a:gd name="T11" fmla="*/ 0 60000 65536"/>
                  <a:gd name="T12" fmla="*/ 0 w 4"/>
                  <a:gd name="T13" fmla="*/ 0 h 37"/>
                  <a:gd name="T14" fmla="*/ 4 w 4"/>
                  <a:gd name="T15" fmla="*/ 37 h 37"/>
                </a:gdLst>
                <a:ahLst/>
                <a:cxnLst>
                  <a:cxn ang="T8">
                    <a:pos x="T0" y="T1"/>
                  </a:cxn>
                  <a:cxn ang="T9">
                    <a:pos x="T2" y="T3"/>
                  </a:cxn>
                  <a:cxn ang="T10">
                    <a:pos x="T4" y="T5"/>
                  </a:cxn>
                  <a:cxn ang="T11">
                    <a:pos x="T6" y="T7"/>
                  </a:cxn>
                </a:cxnLst>
                <a:rect l="T12" t="T13" r="T14" b="T15"/>
                <a:pathLst>
                  <a:path w="4" h="37">
                    <a:moveTo>
                      <a:pt x="4" y="0"/>
                    </a:moveTo>
                    <a:lnTo>
                      <a:pt x="2" y="37"/>
                    </a:lnTo>
                    <a:lnTo>
                      <a:pt x="0" y="35"/>
                    </a:lnTo>
                    <a:lnTo>
                      <a:pt x="4"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15" name="Freeform 197"/>
              <p:cNvSpPr>
                <a:spLocks/>
              </p:cNvSpPr>
              <p:nvPr/>
            </p:nvSpPr>
            <p:spPr bwMode="auto">
              <a:xfrm>
                <a:off x="879" y="2761"/>
                <a:ext cx="4" cy="37"/>
              </a:xfrm>
              <a:custGeom>
                <a:avLst/>
                <a:gdLst>
                  <a:gd name="T0" fmla="*/ 4 w 4"/>
                  <a:gd name="T1" fmla="*/ 0 h 37"/>
                  <a:gd name="T2" fmla="*/ 2 w 4"/>
                  <a:gd name="T3" fmla="*/ 37 h 37"/>
                  <a:gd name="T4" fmla="*/ 0 w 4"/>
                  <a:gd name="T5" fmla="*/ 35 h 37"/>
                  <a:gd name="T6" fmla="*/ 2 w 4"/>
                  <a:gd name="T7" fmla="*/ 0 h 37"/>
                  <a:gd name="T8" fmla="*/ 4 w 4"/>
                  <a:gd name="T9" fmla="*/ 0 h 37"/>
                  <a:gd name="T10" fmla="*/ 0 60000 65536"/>
                  <a:gd name="T11" fmla="*/ 0 60000 65536"/>
                  <a:gd name="T12" fmla="*/ 0 60000 65536"/>
                  <a:gd name="T13" fmla="*/ 0 60000 65536"/>
                  <a:gd name="T14" fmla="*/ 0 60000 65536"/>
                  <a:gd name="T15" fmla="*/ 0 w 4"/>
                  <a:gd name="T16" fmla="*/ 0 h 37"/>
                  <a:gd name="T17" fmla="*/ 4 w 4"/>
                  <a:gd name="T18" fmla="*/ 37 h 37"/>
                </a:gdLst>
                <a:ahLst/>
                <a:cxnLst>
                  <a:cxn ang="T10">
                    <a:pos x="T0" y="T1"/>
                  </a:cxn>
                  <a:cxn ang="T11">
                    <a:pos x="T2" y="T3"/>
                  </a:cxn>
                  <a:cxn ang="T12">
                    <a:pos x="T4" y="T5"/>
                  </a:cxn>
                  <a:cxn ang="T13">
                    <a:pos x="T6" y="T7"/>
                  </a:cxn>
                  <a:cxn ang="T14">
                    <a:pos x="T8" y="T9"/>
                  </a:cxn>
                </a:cxnLst>
                <a:rect l="T15" t="T16" r="T17" b="T18"/>
                <a:pathLst>
                  <a:path w="4" h="37">
                    <a:moveTo>
                      <a:pt x="4" y="0"/>
                    </a:moveTo>
                    <a:lnTo>
                      <a:pt x="2" y="37"/>
                    </a:lnTo>
                    <a:lnTo>
                      <a:pt x="0" y="35"/>
                    </a:lnTo>
                    <a:lnTo>
                      <a:pt x="2" y="0"/>
                    </a:lnTo>
                    <a:lnTo>
                      <a:pt x="4" y="0"/>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16" name="Freeform 198"/>
              <p:cNvSpPr>
                <a:spLocks/>
              </p:cNvSpPr>
              <p:nvPr/>
            </p:nvSpPr>
            <p:spPr bwMode="auto">
              <a:xfrm>
                <a:off x="879" y="2761"/>
                <a:ext cx="4" cy="35"/>
              </a:xfrm>
              <a:custGeom>
                <a:avLst/>
                <a:gdLst>
                  <a:gd name="T0" fmla="*/ 4 w 4"/>
                  <a:gd name="T1" fmla="*/ 0 h 35"/>
                  <a:gd name="T2" fmla="*/ 0 w 4"/>
                  <a:gd name="T3" fmla="*/ 35 h 35"/>
                  <a:gd name="T4" fmla="*/ 2 w 4"/>
                  <a:gd name="T5" fmla="*/ 1 h 35"/>
                  <a:gd name="T6" fmla="*/ 2 w 4"/>
                  <a:gd name="T7" fmla="*/ 0 h 35"/>
                  <a:gd name="T8" fmla="*/ 4 w 4"/>
                  <a:gd name="T9" fmla="*/ 0 h 35"/>
                  <a:gd name="T10" fmla="*/ 0 60000 65536"/>
                  <a:gd name="T11" fmla="*/ 0 60000 65536"/>
                  <a:gd name="T12" fmla="*/ 0 60000 65536"/>
                  <a:gd name="T13" fmla="*/ 0 60000 65536"/>
                  <a:gd name="T14" fmla="*/ 0 60000 65536"/>
                  <a:gd name="T15" fmla="*/ 0 w 4"/>
                  <a:gd name="T16" fmla="*/ 0 h 35"/>
                  <a:gd name="T17" fmla="*/ 4 w 4"/>
                  <a:gd name="T18" fmla="*/ 35 h 35"/>
                </a:gdLst>
                <a:ahLst/>
                <a:cxnLst>
                  <a:cxn ang="T10">
                    <a:pos x="T0" y="T1"/>
                  </a:cxn>
                  <a:cxn ang="T11">
                    <a:pos x="T2" y="T3"/>
                  </a:cxn>
                  <a:cxn ang="T12">
                    <a:pos x="T4" y="T5"/>
                  </a:cxn>
                  <a:cxn ang="T13">
                    <a:pos x="T6" y="T7"/>
                  </a:cxn>
                  <a:cxn ang="T14">
                    <a:pos x="T8" y="T9"/>
                  </a:cxn>
                </a:cxnLst>
                <a:rect l="T15" t="T16" r="T17" b="T18"/>
                <a:pathLst>
                  <a:path w="4" h="35">
                    <a:moveTo>
                      <a:pt x="4" y="0"/>
                    </a:moveTo>
                    <a:lnTo>
                      <a:pt x="0" y="35"/>
                    </a:lnTo>
                    <a:lnTo>
                      <a:pt x="2" y="1"/>
                    </a:lnTo>
                    <a:lnTo>
                      <a:pt x="2" y="0"/>
                    </a:lnTo>
                    <a:lnTo>
                      <a:pt x="4" y="0"/>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17" name="Freeform 199"/>
              <p:cNvSpPr>
                <a:spLocks/>
              </p:cNvSpPr>
              <p:nvPr/>
            </p:nvSpPr>
            <p:spPr bwMode="auto">
              <a:xfrm>
                <a:off x="878" y="2761"/>
                <a:ext cx="3" cy="35"/>
              </a:xfrm>
              <a:custGeom>
                <a:avLst/>
                <a:gdLst>
                  <a:gd name="T0" fmla="*/ 3 w 3"/>
                  <a:gd name="T1" fmla="*/ 0 h 35"/>
                  <a:gd name="T2" fmla="*/ 1 w 3"/>
                  <a:gd name="T3" fmla="*/ 35 h 35"/>
                  <a:gd name="T4" fmla="*/ 0 w 3"/>
                  <a:gd name="T5" fmla="*/ 35 h 35"/>
                  <a:gd name="T6" fmla="*/ 1 w 3"/>
                  <a:gd name="T7" fmla="*/ 1 h 35"/>
                  <a:gd name="T8" fmla="*/ 3 w 3"/>
                  <a:gd name="T9" fmla="*/ 1 h 35"/>
                  <a:gd name="T10" fmla="*/ 3 w 3"/>
                  <a:gd name="T11" fmla="*/ 0 h 35"/>
                  <a:gd name="T12" fmla="*/ 0 60000 65536"/>
                  <a:gd name="T13" fmla="*/ 0 60000 65536"/>
                  <a:gd name="T14" fmla="*/ 0 60000 65536"/>
                  <a:gd name="T15" fmla="*/ 0 60000 65536"/>
                  <a:gd name="T16" fmla="*/ 0 60000 65536"/>
                  <a:gd name="T17" fmla="*/ 0 60000 65536"/>
                  <a:gd name="T18" fmla="*/ 0 w 3"/>
                  <a:gd name="T19" fmla="*/ 0 h 35"/>
                  <a:gd name="T20" fmla="*/ 3 w 3"/>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 h="35">
                    <a:moveTo>
                      <a:pt x="3" y="0"/>
                    </a:moveTo>
                    <a:lnTo>
                      <a:pt x="1" y="35"/>
                    </a:lnTo>
                    <a:lnTo>
                      <a:pt x="0" y="35"/>
                    </a:lnTo>
                    <a:lnTo>
                      <a:pt x="1" y="1"/>
                    </a:lnTo>
                    <a:lnTo>
                      <a:pt x="3" y="1"/>
                    </a:lnTo>
                    <a:lnTo>
                      <a:pt x="3" y="0"/>
                    </a:ln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18" name="Freeform 200"/>
              <p:cNvSpPr>
                <a:spLocks/>
              </p:cNvSpPr>
              <p:nvPr/>
            </p:nvSpPr>
            <p:spPr bwMode="auto">
              <a:xfrm>
                <a:off x="878" y="2762"/>
                <a:ext cx="3" cy="34"/>
              </a:xfrm>
              <a:custGeom>
                <a:avLst/>
                <a:gdLst>
                  <a:gd name="T0" fmla="*/ 3 w 3"/>
                  <a:gd name="T1" fmla="*/ 0 h 34"/>
                  <a:gd name="T2" fmla="*/ 1 w 3"/>
                  <a:gd name="T3" fmla="*/ 34 h 34"/>
                  <a:gd name="T4" fmla="*/ 0 w 3"/>
                  <a:gd name="T5" fmla="*/ 34 h 34"/>
                  <a:gd name="T6" fmla="*/ 0 w 3"/>
                  <a:gd name="T7" fmla="*/ 33 h 34"/>
                  <a:gd name="T8" fmla="*/ 1 w 3"/>
                  <a:gd name="T9" fmla="*/ 0 h 34"/>
                  <a:gd name="T10" fmla="*/ 3 w 3"/>
                  <a:gd name="T11" fmla="*/ 0 h 34"/>
                  <a:gd name="T12" fmla="*/ 0 60000 65536"/>
                  <a:gd name="T13" fmla="*/ 0 60000 65536"/>
                  <a:gd name="T14" fmla="*/ 0 60000 65536"/>
                  <a:gd name="T15" fmla="*/ 0 60000 65536"/>
                  <a:gd name="T16" fmla="*/ 0 60000 65536"/>
                  <a:gd name="T17" fmla="*/ 0 60000 65536"/>
                  <a:gd name="T18" fmla="*/ 0 w 3"/>
                  <a:gd name="T19" fmla="*/ 0 h 34"/>
                  <a:gd name="T20" fmla="*/ 3 w 3"/>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 h="34">
                    <a:moveTo>
                      <a:pt x="3" y="0"/>
                    </a:moveTo>
                    <a:lnTo>
                      <a:pt x="1" y="34"/>
                    </a:lnTo>
                    <a:lnTo>
                      <a:pt x="0" y="34"/>
                    </a:lnTo>
                    <a:lnTo>
                      <a:pt x="0" y="33"/>
                    </a:lnTo>
                    <a:lnTo>
                      <a:pt x="1" y="0"/>
                    </a:lnTo>
                    <a:lnTo>
                      <a:pt x="3" y="0"/>
                    </a:ln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19" name="Freeform 201"/>
              <p:cNvSpPr>
                <a:spLocks/>
              </p:cNvSpPr>
              <p:nvPr/>
            </p:nvSpPr>
            <p:spPr bwMode="auto">
              <a:xfrm>
                <a:off x="878" y="2762"/>
                <a:ext cx="1" cy="34"/>
              </a:xfrm>
              <a:custGeom>
                <a:avLst/>
                <a:gdLst>
                  <a:gd name="T0" fmla="*/ 1 w 1"/>
                  <a:gd name="T1" fmla="*/ 0 h 34"/>
                  <a:gd name="T2" fmla="*/ 0 w 1"/>
                  <a:gd name="T3" fmla="*/ 34 h 34"/>
                  <a:gd name="T4" fmla="*/ 0 w 1"/>
                  <a:gd name="T5" fmla="*/ 33 h 34"/>
                  <a:gd name="T6" fmla="*/ 1 w 1"/>
                  <a:gd name="T7" fmla="*/ 2 h 34"/>
                  <a:gd name="T8" fmla="*/ 1 w 1"/>
                  <a:gd name="T9" fmla="*/ 0 h 34"/>
                  <a:gd name="T10" fmla="*/ 0 60000 65536"/>
                  <a:gd name="T11" fmla="*/ 0 60000 65536"/>
                  <a:gd name="T12" fmla="*/ 0 60000 65536"/>
                  <a:gd name="T13" fmla="*/ 0 60000 65536"/>
                  <a:gd name="T14" fmla="*/ 0 60000 65536"/>
                  <a:gd name="T15" fmla="*/ 0 w 1"/>
                  <a:gd name="T16" fmla="*/ 0 h 34"/>
                  <a:gd name="T17" fmla="*/ 1 w 1"/>
                  <a:gd name="T18" fmla="*/ 34 h 34"/>
                </a:gdLst>
                <a:ahLst/>
                <a:cxnLst>
                  <a:cxn ang="T10">
                    <a:pos x="T0" y="T1"/>
                  </a:cxn>
                  <a:cxn ang="T11">
                    <a:pos x="T2" y="T3"/>
                  </a:cxn>
                  <a:cxn ang="T12">
                    <a:pos x="T4" y="T5"/>
                  </a:cxn>
                  <a:cxn ang="T13">
                    <a:pos x="T6" y="T7"/>
                  </a:cxn>
                  <a:cxn ang="T14">
                    <a:pos x="T8" y="T9"/>
                  </a:cxn>
                </a:cxnLst>
                <a:rect l="T15" t="T16" r="T17" b="T18"/>
                <a:pathLst>
                  <a:path w="1" h="34">
                    <a:moveTo>
                      <a:pt x="1" y="0"/>
                    </a:moveTo>
                    <a:lnTo>
                      <a:pt x="0" y="34"/>
                    </a:lnTo>
                    <a:lnTo>
                      <a:pt x="0" y="33"/>
                    </a:lnTo>
                    <a:lnTo>
                      <a:pt x="1" y="2"/>
                    </a:lnTo>
                    <a:lnTo>
                      <a:pt x="1" y="0"/>
                    </a:ln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20" name="Freeform 202"/>
              <p:cNvSpPr>
                <a:spLocks/>
              </p:cNvSpPr>
              <p:nvPr/>
            </p:nvSpPr>
            <p:spPr bwMode="auto">
              <a:xfrm>
                <a:off x="876" y="2762"/>
                <a:ext cx="3" cy="33"/>
              </a:xfrm>
              <a:custGeom>
                <a:avLst/>
                <a:gdLst>
                  <a:gd name="T0" fmla="*/ 3 w 3"/>
                  <a:gd name="T1" fmla="*/ 0 h 33"/>
                  <a:gd name="T2" fmla="*/ 2 w 3"/>
                  <a:gd name="T3" fmla="*/ 33 h 33"/>
                  <a:gd name="T4" fmla="*/ 0 w 3"/>
                  <a:gd name="T5" fmla="*/ 33 h 33"/>
                  <a:gd name="T6" fmla="*/ 2 w 3"/>
                  <a:gd name="T7" fmla="*/ 2 h 33"/>
                  <a:gd name="T8" fmla="*/ 3 w 3"/>
                  <a:gd name="T9" fmla="*/ 2 h 33"/>
                  <a:gd name="T10" fmla="*/ 3 w 3"/>
                  <a:gd name="T11" fmla="*/ 0 h 33"/>
                  <a:gd name="T12" fmla="*/ 0 60000 65536"/>
                  <a:gd name="T13" fmla="*/ 0 60000 65536"/>
                  <a:gd name="T14" fmla="*/ 0 60000 65536"/>
                  <a:gd name="T15" fmla="*/ 0 60000 65536"/>
                  <a:gd name="T16" fmla="*/ 0 60000 65536"/>
                  <a:gd name="T17" fmla="*/ 0 60000 65536"/>
                  <a:gd name="T18" fmla="*/ 0 w 3"/>
                  <a:gd name="T19" fmla="*/ 0 h 33"/>
                  <a:gd name="T20" fmla="*/ 3 w 3"/>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 h="33">
                    <a:moveTo>
                      <a:pt x="3" y="0"/>
                    </a:moveTo>
                    <a:lnTo>
                      <a:pt x="2" y="33"/>
                    </a:lnTo>
                    <a:lnTo>
                      <a:pt x="0" y="33"/>
                    </a:lnTo>
                    <a:lnTo>
                      <a:pt x="2" y="2"/>
                    </a:lnTo>
                    <a:lnTo>
                      <a:pt x="3" y="2"/>
                    </a:lnTo>
                    <a:lnTo>
                      <a:pt x="3"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21" name="Freeform 203"/>
              <p:cNvSpPr>
                <a:spLocks/>
              </p:cNvSpPr>
              <p:nvPr/>
            </p:nvSpPr>
            <p:spPr bwMode="auto">
              <a:xfrm>
                <a:off x="876" y="2764"/>
                <a:ext cx="3" cy="31"/>
              </a:xfrm>
              <a:custGeom>
                <a:avLst/>
                <a:gdLst>
                  <a:gd name="T0" fmla="*/ 3 w 3"/>
                  <a:gd name="T1" fmla="*/ 0 h 31"/>
                  <a:gd name="T2" fmla="*/ 2 w 3"/>
                  <a:gd name="T3" fmla="*/ 31 h 31"/>
                  <a:gd name="T4" fmla="*/ 0 w 3"/>
                  <a:gd name="T5" fmla="*/ 31 h 31"/>
                  <a:gd name="T6" fmla="*/ 0 w 3"/>
                  <a:gd name="T7" fmla="*/ 29 h 31"/>
                  <a:gd name="T8" fmla="*/ 2 w 3"/>
                  <a:gd name="T9" fmla="*/ 0 h 31"/>
                  <a:gd name="T10" fmla="*/ 3 w 3"/>
                  <a:gd name="T11" fmla="*/ 0 h 31"/>
                  <a:gd name="T12" fmla="*/ 0 60000 65536"/>
                  <a:gd name="T13" fmla="*/ 0 60000 65536"/>
                  <a:gd name="T14" fmla="*/ 0 60000 65536"/>
                  <a:gd name="T15" fmla="*/ 0 60000 65536"/>
                  <a:gd name="T16" fmla="*/ 0 60000 65536"/>
                  <a:gd name="T17" fmla="*/ 0 60000 65536"/>
                  <a:gd name="T18" fmla="*/ 0 w 3"/>
                  <a:gd name="T19" fmla="*/ 0 h 31"/>
                  <a:gd name="T20" fmla="*/ 3 w 3"/>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 h="31">
                    <a:moveTo>
                      <a:pt x="3" y="0"/>
                    </a:moveTo>
                    <a:lnTo>
                      <a:pt x="2" y="31"/>
                    </a:lnTo>
                    <a:lnTo>
                      <a:pt x="0" y="31"/>
                    </a:lnTo>
                    <a:lnTo>
                      <a:pt x="0" y="29"/>
                    </a:lnTo>
                    <a:lnTo>
                      <a:pt x="2" y="0"/>
                    </a:lnTo>
                    <a:lnTo>
                      <a:pt x="3"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22" name="Freeform 204"/>
              <p:cNvSpPr>
                <a:spLocks/>
              </p:cNvSpPr>
              <p:nvPr/>
            </p:nvSpPr>
            <p:spPr bwMode="auto">
              <a:xfrm>
                <a:off x="876" y="2764"/>
                <a:ext cx="2" cy="31"/>
              </a:xfrm>
              <a:custGeom>
                <a:avLst/>
                <a:gdLst>
                  <a:gd name="T0" fmla="*/ 2 w 2"/>
                  <a:gd name="T1" fmla="*/ 0 h 31"/>
                  <a:gd name="T2" fmla="*/ 0 w 2"/>
                  <a:gd name="T3" fmla="*/ 31 h 31"/>
                  <a:gd name="T4" fmla="*/ 0 w 2"/>
                  <a:gd name="T5" fmla="*/ 29 h 31"/>
                  <a:gd name="T6" fmla="*/ 2 w 2"/>
                  <a:gd name="T7" fmla="*/ 1 h 31"/>
                  <a:gd name="T8" fmla="*/ 2 w 2"/>
                  <a:gd name="T9" fmla="*/ 0 h 31"/>
                  <a:gd name="T10" fmla="*/ 0 60000 65536"/>
                  <a:gd name="T11" fmla="*/ 0 60000 65536"/>
                  <a:gd name="T12" fmla="*/ 0 60000 65536"/>
                  <a:gd name="T13" fmla="*/ 0 60000 65536"/>
                  <a:gd name="T14" fmla="*/ 0 60000 65536"/>
                  <a:gd name="T15" fmla="*/ 0 w 2"/>
                  <a:gd name="T16" fmla="*/ 0 h 31"/>
                  <a:gd name="T17" fmla="*/ 2 w 2"/>
                  <a:gd name="T18" fmla="*/ 31 h 31"/>
                </a:gdLst>
                <a:ahLst/>
                <a:cxnLst>
                  <a:cxn ang="T10">
                    <a:pos x="T0" y="T1"/>
                  </a:cxn>
                  <a:cxn ang="T11">
                    <a:pos x="T2" y="T3"/>
                  </a:cxn>
                  <a:cxn ang="T12">
                    <a:pos x="T4" y="T5"/>
                  </a:cxn>
                  <a:cxn ang="T13">
                    <a:pos x="T6" y="T7"/>
                  </a:cxn>
                  <a:cxn ang="T14">
                    <a:pos x="T8" y="T9"/>
                  </a:cxn>
                </a:cxnLst>
                <a:rect l="T15" t="T16" r="T17" b="T18"/>
                <a:pathLst>
                  <a:path w="2" h="31">
                    <a:moveTo>
                      <a:pt x="2" y="0"/>
                    </a:moveTo>
                    <a:lnTo>
                      <a:pt x="0" y="31"/>
                    </a:lnTo>
                    <a:lnTo>
                      <a:pt x="0" y="29"/>
                    </a:lnTo>
                    <a:lnTo>
                      <a:pt x="2" y="1"/>
                    </a:lnTo>
                    <a:lnTo>
                      <a:pt x="2" y="0"/>
                    </a:ln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23" name="Freeform 205"/>
              <p:cNvSpPr>
                <a:spLocks/>
              </p:cNvSpPr>
              <p:nvPr/>
            </p:nvSpPr>
            <p:spPr bwMode="auto">
              <a:xfrm>
                <a:off x="875" y="2764"/>
                <a:ext cx="3" cy="29"/>
              </a:xfrm>
              <a:custGeom>
                <a:avLst/>
                <a:gdLst>
                  <a:gd name="T0" fmla="*/ 3 w 3"/>
                  <a:gd name="T1" fmla="*/ 0 h 29"/>
                  <a:gd name="T2" fmla="*/ 1 w 3"/>
                  <a:gd name="T3" fmla="*/ 29 h 29"/>
                  <a:gd name="T4" fmla="*/ 0 w 3"/>
                  <a:gd name="T5" fmla="*/ 29 h 29"/>
                  <a:gd name="T6" fmla="*/ 0 w 3"/>
                  <a:gd name="T7" fmla="*/ 27 h 29"/>
                  <a:gd name="T8" fmla="*/ 1 w 3"/>
                  <a:gd name="T9" fmla="*/ 1 h 29"/>
                  <a:gd name="T10" fmla="*/ 3 w 3"/>
                  <a:gd name="T11" fmla="*/ 1 h 29"/>
                  <a:gd name="T12" fmla="*/ 3 w 3"/>
                  <a:gd name="T13" fmla="*/ 0 h 29"/>
                  <a:gd name="T14" fmla="*/ 0 60000 65536"/>
                  <a:gd name="T15" fmla="*/ 0 60000 65536"/>
                  <a:gd name="T16" fmla="*/ 0 60000 65536"/>
                  <a:gd name="T17" fmla="*/ 0 60000 65536"/>
                  <a:gd name="T18" fmla="*/ 0 60000 65536"/>
                  <a:gd name="T19" fmla="*/ 0 60000 65536"/>
                  <a:gd name="T20" fmla="*/ 0 60000 65536"/>
                  <a:gd name="T21" fmla="*/ 0 w 3"/>
                  <a:gd name="T22" fmla="*/ 0 h 29"/>
                  <a:gd name="T23" fmla="*/ 3 w 3"/>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9">
                    <a:moveTo>
                      <a:pt x="3" y="0"/>
                    </a:moveTo>
                    <a:lnTo>
                      <a:pt x="1" y="29"/>
                    </a:lnTo>
                    <a:lnTo>
                      <a:pt x="0" y="29"/>
                    </a:lnTo>
                    <a:lnTo>
                      <a:pt x="0" y="27"/>
                    </a:lnTo>
                    <a:lnTo>
                      <a:pt x="1" y="1"/>
                    </a:lnTo>
                    <a:lnTo>
                      <a:pt x="3" y="1"/>
                    </a:lnTo>
                    <a:lnTo>
                      <a:pt x="3" y="0"/>
                    </a:ln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24" name="Freeform 206"/>
              <p:cNvSpPr>
                <a:spLocks/>
              </p:cNvSpPr>
              <p:nvPr/>
            </p:nvSpPr>
            <p:spPr bwMode="auto">
              <a:xfrm>
                <a:off x="875" y="2765"/>
                <a:ext cx="3" cy="28"/>
              </a:xfrm>
              <a:custGeom>
                <a:avLst/>
                <a:gdLst>
                  <a:gd name="T0" fmla="*/ 3 w 3"/>
                  <a:gd name="T1" fmla="*/ 0 h 28"/>
                  <a:gd name="T2" fmla="*/ 1 w 3"/>
                  <a:gd name="T3" fmla="*/ 28 h 28"/>
                  <a:gd name="T4" fmla="*/ 0 w 3"/>
                  <a:gd name="T5" fmla="*/ 28 h 28"/>
                  <a:gd name="T6" fmla="*/ 0 w 3"/>
                  <a:gd name="T7" fmla="*/ 26 h 28"/>
                  <a:gd name="T8" fmla="*/ 1 w 3"/>
                  <a:gd name="T9" fmla="*/ 0 h 28"/>
                  <a:gd name="T10" fmla="*/ 3 w 3"/>
                  <a:gd name="T11" fmla="*/ 0 h 28"/>
                  <a:gd name="T12" fmla="*/ 0 60000 65536"/>
                  <a:gd name="T13" fmla="*/ 0 60000 65536"/>
                  <a:gd name="T14" fmla="*/ 0 60000 65536"/>
                  <a:gd name="T15" fmla="*/ 0 60000 65536"/>
                  <a:gd name="T16" fmla="*/ 0 60000 65536"/>
                  <a:gd name="T17" fmla="*/ 0 60000 65536"/>
                  <a:gd name="T18" fmla="*/ 0 w 3"/>
                  <a:gd name="T19" fmla="*/ 0 h 28"/>
                  <a:gd name="T20" fmla="*/ 3 w 3"/>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3" h="28">
                    <a:moveTo>
                      <a:pt x="3" y="0"/>
                    </a:moveTo>
                    <a:lnTo>
                      <a:pt x="1" y="28"/>
                    </a:lnTo>
                    <a:lnTo>
                      <a:pt x="0" y="28"/>
                    </a:lnTo>
                    <a:lnTo>
                      <a:pt x="0" y="26"/>
                    </a:lnTo>
                    <a:lnTo>
                      <a:pt x="1" y="0"/>
                    </a:lnTo>
                    <a:lnTo>
                      <a:pt x="3" y="0"/>
                    </a:ln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25" name="Freeform 207"/>
              <p:cNvSpPr>
                <a:spLocks/>
              </p:cNvSpPr>
              <p:nvPr/>
            </p:nvSpPr>
            <p:spPr bwMode="auto">
              <a:xfrm>
                <a:off x="875" y="2765"/>
                <a:ext cx="1" cy="26"/>
              </a:xfrm>
              <a:custGeom>
                <a:avLst/>
                <a:gdLst>
                  <a:gd name="T0" fmla="*/ 1 w 1"/>
                  <a:gd name="T1" fmla="*/ 0 h 26"/>
                  <a:gd name="T2" fmla="*/ 0 w 1"/>
                  <a:gd name="T3" fmla="*/ 26 h 26"/>
                  <a:gd name="T4" fmla="*/ 0 w 1"/>
                  <a:gd name="T5" fmla="*/ 2 h 26"/>
                  <a:gd name="T6" fmla="*/ 1 w 1"/>
                  <a:gd name="T7" fmla="*/ 2 h 26"/>
                  <a:gd name="T8" fmla="*/ 1 w 1"/>
                  <a:gd name="T9" fmla="*/ 0 h 26"/>
                  <a:gd name="T10" fmla="*/ 0 60000 65536"/>
                  <a:gd name="T11" fmla="*/ 0 60000 65536"/>
                  <a:gd name="T12" fmla="*/ 0 60000 65536"/>
                  <a:gd name="T13" fmla="*/ 0 60000 65536"/>
                  <a:gd name="T14" fmla="*/ 0 60000 65536"/>
                  <a:gd name="T15" fmla="*/ 0 w 1"/>
                  <a:gd name="T16" fmla="*/ 0 h 26"/>
                  <a:gd name="T17" fmla="*/ 1 w 1"/>
                  <a:gd name="T18" fmla="*/ 26 h 26"/>
                </a:gdLst>
                <a:ahLst/>
                <a:cxnLst>
                  <a:cxn ang="T10">
                    <a:pos x="T0" y="T1"/>
                  </a:cxn>
                  <a:cxn ang="T11">
                    <a:pos x="T2" y="T3"/>
                  </a:cxn>
                  <a:cxn ang="T12">
                    <a:pos x="T4" y="T5"/>
                  </a:cxn>
                  <a:cxn ang="T13">
                    <a:pos x="T6" y="T7"/>
                  </a:cxn>
                  <a:cxn ang="T14">
                    <a:pos x="T8" y="T9"/>
                  </a:cxn>
                </a:cxnLst>
                <a:rect l="T15" t="T16" r="T17" b="T18"/>
                <a:pathLst>
                  <a:path w="1" h="26">
                    <a:moveTo>
                      <a:pt x="1" y="0"/>
                    </a:moveTo>
                    <a:lnTo>
                      <a:pt x="0" y="26"/>
                    </a:lnTo>
                    <a:lnTo>
                      <a:pt x="0" y="2"/>
                    </a:lnTo>
                    <a:lnTo>
                      <a:pt x="1" y="2"/>
                    </a:lnTo>
                    <a:lnTo>
                      <a:pt x="1"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26" name="Freeform 208"/>
              <p:cNvSpPr>
                <a:spLocks/>
              </p:cNvSpPr>
              <p:nvPr/>
            </p:nvSpPr>
            <p:spPr bwMode="auto">
              <a:xfrm>
                <a:off x="873" y="2765"/>
                <a:ext cx="3" cy="26"/>
              </a:xfrm>
              <a:custGeom>
                <a:avLst/>
                <a:gdLst>
                  <a:gd name="T0" fmla="*/ 3 w 3"/>
                  <a:gd name="T1" fmla="*/ 0 h 26"/>
                  <a:gd name="T2" fmla="*/ 2 w 3"/>
                  <a:gd name="T3" fmla="*/ 26 h 26"/>
                  <a:gd name="T4" fmla="*/ 0 w 3"/>
                  <a:gd name="T5" fmla="*/ 25 h 26"/>
                  <a:gd name="T6" fmla="*/ 2 w 3"/>
                  <a:gd name="T7" fmla="*/ 2 h 26"/>
                  <a:gd name="T8" fmla="*/ 3 w 3"/>
                  <a:gd name="T9" fmla="*/ 2 h 26"/>
                  <a:gd name="T10" fmla="*/ 3 w 3"/>
                  <a:gd name="T11" fmla="*/ 0 h 26"/>
                  <a:gd name="T12" fmla="*/ 0 60000 65536"/>
                  <a:gd name="T13" fmla="*/ 0 60000 65536"/>
                  <a:gd name="T14" fmla="*/ 0 60000 65536"/>
                  <a:gd name="T15" fmla="*/ 0 60000 65536"/>
                  <a:gd name="T16" fmla="*/ 0 60000 65536"/>
                  <a:gd name="T17" fmla="*/ 0 60000 65536"/>
                  <a:gd name="T18" fmla="*/ 0 w 3"/>
                  <a:gd name="T19" fmla="*/ 0 h 26"/>
                  <a:gd name="T20" fmla="*/ 3 w 3"/>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3" h="26">
                    <a:moveTo>
                      <a:pt x="3" y="0"/>
                    </a:moveTo>
                    <a:lnTo>
                      <a:pt x="2" y="26"/>
                    </a:lnTo>
                    <a:lnTo>
                      <a:pt x="0" y="25"/>
                    </a:lnTo>
                    <a:lnTo>
                      <a:pt x="2" y="2"/>
                    </a:lnTo>
                    <a:lnTo>
                      <a:pt x="3" y="2"/>
                    </a:lnTo>
                    <a:lnTo>
                      <a:pt x="3"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27" name="Freeform 209"/>
              <p:cNvSpPr>
                <a:spLocks/>
              </p:cNvSpPr>
              <p:nvPr/>
            </p:nvSpPr>
            <p:spPr bwMode="auto">
              <a:xfrm>
                <a:off x="873" y="2767"/>
                <a:ext cx="2" cy="24"/>
              </a:xfrm>
              <a:custGeom>
                <a:avLst/>
                <a:gdLst>
                  <a:gd name="T0" fmla="*/ 2 w 2"/>
                  <a:gd name="T1" fmla="*/ 0 h 24"/>
                  <a:gd name="T2" fmla="*/ 2 w 2"/>
                  <a:gd name="T3" fmla="*/ 24 h 24"/>
                  <a:gd name="T4" fmla="*/ 0 w 2"/>
                  <a:gd name="T5" fmla="*/ 23 h 24"/>
                  <a:gd name="T6" fmla="*/ 2 w 2"/>
                  <a:gd name="T7" fmla="*/ 2 h 24"/>
                  <a:gd name="T8" fmla="*/ 2 w 2"/>
                  <a:gd name="T9" fmla="*/ 0 h 24"/>
                  <a:gd name="T10" fmla="*/ 0 60000 65536"/>
                  <a:gd name="T11" fmla="*/ 0 60000 65536"/>
                  <a:gd name="T12" fmla="*/ 0 60000 65536"/>
                  <a:gd name="T13" fmla="*/ 0 60000 65536"/>
                  <a:gd name="T14" fmla="*/ 0 60000 65536"/>
                  <a:gd name="T15" fmla="*/ 0 w 2"/>
                  <a:gd name="T16" fmla="*/ 0 h 24"/>
                  <a:gd name="T17" fmla="*/ 2 w 2"/>
                  <a:gd name="T18" fmla="*/ 24 h 24"/>
                </a:gdLst>
                <a:ahLst/>
                <a:cxnLst>
                  <a:cxn ang="T10">
                    <a:pos x="T0" y="T1"/>
                  </a:cxn>
                  <a:cxn ang="T11">
                    <a:pos x="T2" y="T3"/>
                  </a:cxn>
                  <a:cxn ang="T12">
                    <a:pos x="T4" y="T5"/>
                  </a:cxn>
                  <a:cxn ang="T13">
                    <a:pos x="T6" y="T7"/>
                  </a:cxn>
                  <a:cxn ang="T14">
                    <a:pos x="T8" y="T9"/>
                  </a:cxn>
                </a:cxnLst>
                <a:rect l="T15" t="T16" r="T17" b="T18"/>
                <a:pathLst>
                  <a:path w="2" h="24">
                    <a:moveTo>
                      <a:pt x="2" y="0"/>
                    </a:moveTo>
                    <a:lnTo>
                      <a:pt x="2" y="24"/>
                    </a:lnTo>
                    <a:lnTo>
                      <a:pt x="0" y="23"/>
                    </a:lnTo>
                    <a:lnTo>
                      <a:pt x="2" y="2"/>
                    </a:lnTo>
                    <a:lnTo>
                      <a:pt x="2" y="0"/>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28" name="Freeform 210"/>
              <p:cNvSpPr>
                <a:spLocks/>
              </p:cNvSpPr>
              <p:nvPr/>
            </p:nvSpPr>
            <p:spPr bwMode="auto">
              <a:xfrm>
                <a:off x="873" y="2767"/>
                <a:ext cx="2" cy="23"/>
              </a:xfrm>
              <a:custGeom>
                <a:avLst/>
                <a:gdLst>
                  <a:gd name="T0" fmla="*/ 2 w 2"/>
                  <a:gd name="T1" fmla="*/ 0 h 23"/>
                  <a:gd name="T2" fmla="*/ 0 w 2"/>
                  <a:gd name="T3" fmla="*/ 23 h 23"/>
                  <a:gd name="T4" fmla="*/ 0 w 2"/>
                  <a:gd name="T5" fmla="*/ 21 h 23"/>
                  <a:gd name="T6" fmla="*/ 0 w 2"/>
                  <a:gd name="T7" fmla="*/ 2 h 23"/>
                  <a:gd name="T8" fmla="*/ 2 w 2"/>
                  <a:gd name="T9" fmla="*/ 2 h 23"/>
                  <a:gd name="T10" fmla="*/ 2 w 2"/>
                  <a:gd name="T11" fmla="*/ 0 h 23"/>
                  <a:gd name="T12" fmla="*/ 0 60000 65536"/>
                  <a:gd name="T13" fmla="*/ 0 60000 65536"/>
                  <a:gd name="T14" fmla="*/ 0 60000 65536"/>
                  <a:gd name="T15" fmla="*/ 0 60000 65536"/>
                  <a:gd name="T16" fmla="*/ 0 60000 65536"/>
                  <a:gd name="T17" fmla="*/ 0 60000 65536"/>
                  <a:gd name="T18" fmla="*/ 0 w 2"/>
                  <a:gd name="T19" fmla="*/ 0 h 23"/>
                  <a:gd name="T20" fmla="*/ 2 w 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 h="23">
                    <a:moveTo>
                      <a:pt x="2" y="0"/>
                    </a:moveTo>
                    <a:lnTo>
                      <a:pt x="0" y="23"/>
                    </a:lnTo>
                    <a:lnTo>
                      <a:pt x="0" y="21"/>
                    </a:lnTo>
                    <a:lnTo>
                      <a:pt x="0" y="2"/>
                    </a:lnTo>
                    <a:lnTo>
                      <a:pt x="2" y="2"/>
                    </a:lnTo>
                    <a:lnTo>
                      <a:pt x="2" y="0"/>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29" name="Freeform 211"/>
              <p:cNvSpPr>
                <a:spLocks/>
              </p:cNvSpPr>
              <p:nvPr/>
            </p:nvSpPr>
            <p:spPr bwMode="auto">
              <a:xfrm>
                <a:off x="871" y="2769"/>
                <a:ext cx="4" cy="21"/>
              </a:xfrm>
              <a:custGeom>
                <a:avLst/>
                <a:gdLst>
                  <a:gd name="T0" fmla="*/ 4 w 4"/>
                  <a:gd name="T1" fmla="*/ 0 h 21"/>
                  <a:gd name="T2" fmla="*/ 2 w 4"/>
                  <a:gd name="T3" fmla="*/ 21 h 21"/>
                  <a:gd name="T4" fmla="*/ 2 w 4"/>
                  <a:gd name="T5" fmla="*/ 19 h 21"/>
                  <a:gd name="T6" fmla="*/ 0 w 4"/>
                  <a:gd name="T7" fmla="*/ 19 h 21"/>
                  <a:gd name="T8" fmla="*/ 0 w 4"/>
                  <a:gd name="T9" fmla="*/ 17 h 21"/>
                  <a:gd name="T10" fmla="*/ 2 w 4"/>
                  <a:gd name="T11" fmla="*/ 1 h 21"/>
                  <a:gd name="T12" fmla="*/ 2 w 4"/>
                  <a:gd name="T13" fmla="*/ 0 h 21"/>
                  <a:gd name="T14" fmla="*/ 4 w 4"/>
                  <a:gd name="T15" fmla="*/ 0 h 21"/>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21"/>
                  <a:gd name="T26" fmla="*/ 4 w 4"/>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21">
                    <a:moveTo>
                      <a:pt x="4" y="0"/>
                    </a:moveTo>
                    <a:lnTo>
                      <a:pt x="2" y="21"/>
                    </a:lnTo>
                    <a:lnTo>
                      <a:pt x="2" y="19"/>
                    </a:lnTo>
                    <a:lnTo>
                      <a:pt x="0" y="19"/>
                    </a:lnTo>
                    <a:lnTo>
                      <a:pt x="0" y="17"/>
                    </a:lnTo>
                    <a:lnTo>
                      <a:pt x="2" y="1"/>
                    </a:lnTo>
                    <a:lnTo>
                      <a:pt x="2" y="0"/>
                    </a:lnTo>
                    <a:lnTo>
                      <a:pt x="4" y="0"/>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30" name="Freeform 212"/>
              <p:cNvSpPr>
                <a:spLocks/>
              </p:cNvSpPr>
              <p:nvPr/>
            </p:nvSpPr>
            <p:spPr bwMode="auto">
              <a:xfrm>
                <a:off x="871" y="2769"/>
                <a:ext cx="2" cy="19"/>
              </a:xfrm>
              <a:custGeom>
                <a:avLst/>
                <a:gdLst>
                  <a:gd name="T0" fmla="*/ 2 w 2"/>
                  <a:gd name="T1" fmla="*/ 0 h 19"/>
                  <a:gd name="T2" fmla="*/ 2 w 2"/>
                  <a:gd name="T3" fmla="*/ 19 h 19"/>
                  <a:gd name="T4" fmla="*/ 0 w 2"/>
                  <a:gd name="T5" fmla="*/ 19 h 19"/>
                  <a:gd name="T6" fmla="*/ 0 w 2"/>
                  <a:gd name="T7" fmla="*/ 17 h 19"/>
                  <a:gd name="T8" fmla="*/ 0 w 2"/>
                  <a:gd name="T9" fmla="*/ 3 h 19"/>
                  <a:gd name="T10" fmla="*/ 2 w 2"/>
                  <a:gd name="T11" fmla="*/ 1 h 19"/>
                  <a:gd name="T12" fmla="*/ 2 w 2"/>
                  <a:gd name="T13" fmla="*/ 0 h 19"/>
                  <a:gd name="T14" fmla="*/ 0 60000 65536"/>
                  <a:gd name="T15" fmla="*/ 0 60000 65536"/>
                  <a:gd name="T16" fmla="*/ 0 60000 65536"/>
                  <a:gd name="T17" fmla="*/ 0 60000 65536"/>
                  <a:gd name="T18" fmla="*/ 0 60000 65536"/>
                  <a:gd name="T19" fmla="*/ 0 60000 65536"/>
                  <a:gd name="T20" fmla="*/ 0 60000 65536"/>
                  <a:gd name="T21" fmla="*/ 0 w 2"/>
                  <a:gd name="T22" fmla="*/ 0 h 19"/>
                  <a:gd name="T23" fmla="*/ 2 w 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9">
                    <a:moveTo>
                      <a:pt x="2" y="0"/>
                    </a:moveTo>
                    <a:lnTo>
                      <a:pt x="2" y="19"/>
                    </a:lnTo>
                    <a:lnTo>
                      <a:pt x="0" y="19"/>
                    </a:lnTo>
                    <a:lnTo>
                      <a:pt x="0" y="17"/>
                    </a:lnTo>
                    <a:lnTo>
                      <a:pt x="0" y="3"/>
                    </a:lnTo>
                    <a:lnTo>
                      <a:pt x="2" y="1"/>
                    </a:lnTo>
                    <a:lnTo>
                      <a:pt x="2"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31" name="Freeform 213"/>
              <p:cNvSpPr>
                <a:spLocks/>
              </p:cNvSpPr>
              <p:nvPr/>
            </p:nvSpPr>
            <p:spPr bwMode="auto">
              <a:xfrm>
                <a:off x="871" y="2770"/>
                <a:ext cx="2" cy="16"/>
              </a:xfrm>
              <a:custGeom>
                <a:avLst/>
                <a:gdLst>
                  <a:gd name="T0" fmla="*/ 2 w 2"/>
                  <a:gd name="T1" fmla="*/ 0 h 16"/>
                  <a:gd name="T2" fmla="*/ 0 w 2"/>
                  <a:gd name="T3" fmla="*/ 16 h 16"/>
                  <a:gd name="T4" fmla="*/ 0 w 2"/>
                  <a:gd name="T5" fmla="*/ 15 h 16"/>
                  <a:gd name="T6" fmla="*/ 0 w 2"/>
                  <a:gd name="T7" fmla="*/ 4 h 16"/>
                  <a:gd name="T8" fmla="*/ 0 w 2"/>
                  <a:gd name="T9" fmla="*/ 2 h 16"/>
                  <a:gd name="T10" fmla="*/ 2 w 2"/>
                  <a:gd name="T11" fmla="*/ 0 h 16"/>
                  <a:gd name="T12" fmla="*/ 0 60000 65536"/>
                  <a:gd name="T13" fmla="*/ 0 60000 65536"/>
                  <a:gd name="T14" fmla="*/ 0 60000 65536"/>
                  <a:gd name="T15" fmla="*/ 0 60000 65536"/>
                  <a:gd name="T16" fmla="*/ 0 60000 65536"/>
                  <a:gd name="T17" fmla="*/ 0 60000 65536"/>
                  <a:gd name="T18" fmla="*/ 0 w 2"/>
                  <a:gd name="T19" fmla="*/ 0 h 16"/>
                  <a:gd name="T20" fmla="*/ 2 w 2"/>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 h="16">
                    <a:moveTo>
                      <a:pt x="2" y="0"/>
                    </a:moveTo>
                    <a:lnTo>
                      <a:pt x="0" y="16"/>
                    </a:lnTo>
                    <a:lnTo>
                      <a:pt x="0" y="15"/>
                    </a:lnTo>
                    <a:lnTo>
                      <a:pt x="0" y="4"/>
                    </a:lnTo>
                    <a:lnTo>
                      <a:pt x="0" y="2"/>
                    </a:lnTo>
                    <a:lnTo>
                      <a:pt x="2"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32" name="Freeform 214"/>
              <p:cNvSpPr>
                <a:spLocks/>
              </p:cNvSpPr>
              <p:nvPr/>
            </p:nvSpPr>
            <p:spPr bwMode="auto">
              <a:xfrm>
                <a:off x="870" y="2772"/>
                <a:ext cx="1" cy="14"/>
              </a:xfrm>
              <a:custGeom>
                <a:avLst/>
                <a:gdLst>
                  <a:gd name="T0" fmla="*/ 1 w 1"/>
                  <a:gd name="T1" fmla="*/ 0 h 14"/>
                  <a:gd name="T2" fmla="*/ 1 w 1"/>
                  <a:gd name="T3" fmla="*/ 14 h 14"/>
                  <a:gd name="T4" fmla="*/ 1 w 1"/>
                  <a:gd name="T5" fmla="*/ 13 h 14"/>
                  <a:gd name="T6" fmla="*/ 0 w 1"/>
                  <a:gd name="T7" fmla="*/ 11 h 14"/>
                  <a:gd name="T8" fmla="*/ 1 w 1"/>
                  <a:gd name="T9" fmla="*/ 3 h 14"/>
                  <a:gd name="T10" fmla="*/ 1 w 1"/>
                  <a:gd name="T11" fmla="*/ 2 h 14"/>
                  <a:gd name="T12" fmla="*/ 1 w 1"/>
                  <a:gd name="T13" fmla="*/ 0 h 14"/>
                  <a:gd name="T14" fmla="*/ 0 60000 65536"/>
                  <a:gd name="T15" fmla="*/ 0 60000 65536"/>
                  <a:gd name="T16" fmla="*/ 0 60000 65536"/>
                  <a:gd name="T17" fmla="*/ 0 60000 65536"/>
                  <a:gd name="T18" fmla="*/ 0 60000 65536"/>
                  <a:gd name="T19" fmla="*/ 0 60000 65536"/>
                  <a:gd name="T20" fmla="*/ 0 60000 65536"/>
                  <a:gd name="T21" fmla="*/ 0 w 1"/>
                  <a:gd name="T22" fmla="*/ 0 h 14"/>
                  <a:gd name="T23" fmla="*/ 1 w 1"/>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4">
                    <a:moveTo>
                      <a:pt x="1" y="0"/>
                    </a:moveTo>
                    <a:lnTo>
                      <a:pt x="1" y="14"/>
                    </a:lnTo>
                    <a:lnTo>
                      <a:pt x="1" y="13"/>
                    </a:lnTo>
                    <a:lnTo>
                      <a:pt x="0" y="11"/>
                    </a:lnTo>
                    <a:lnTo>
                      <a:pt x="1" y="3"/>
                    </a:lnTo>
                    <a:lnTo>
                      <a:pt x="1" y="2"/>
                    </a:lnTo>
                    <a:lnTo>
                      <a:pt x="1" y="0"/>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33" name="Freeform 215"/>
              <p:cNvSpPr>
                <a:spLocks/>
              </p:cNvSpPr>
              <p:nvPr/>
            </p:nvSpPr>
            <p:spPr bwMode="auto">
              <a:xfrm>
                <a:off x="870" y="2774"/>
                <a:ext cx="1" cy="11"/>
              </a:xfrm>
              <a:custGeom>
                <a:avLst/>
                <a:gdLst>
                  <a:gd name="T0" fmla="*/ 1 w 1"/>
                  <a:gd name="T1" fmla="*/ 0 h 11"/>
                  <a:gd name="T2" fmla="*/ 1 w 1"/>
                  <a:gd name="T3" fmla="*/ 11 h 11"/>
                  <a:gd name="T4" fmla="*/ 0 w 1"/>
                  <a:gd name="T5" fmla="*/ 9 h 11"/>
                  <a:gd name="T6" fmla="*/ 0 w 1"/>
                  <a:gd name="T7" fmla="*/ 8 h 11"/>
                  <a:gd name="T8" fmla="*/ 0 w 1"/>
                  <a:gd name="T9" fmla="*/ 6 h 11"/>
                  <a:gd name="T10" fmla="*/ 0 w 1"/>
                  <a:gd name="T11" fmla="*/ 4 h 11"/>
                  <a:gd name="T12" fmla="*/ 0 w 1"/>
                  <a:gd name="T13" fmla="*/ 3 h 11"/>
                  <a:gd name="T14" fmla="*/ 0 w 1"/>
                  <a:gd name="T15" fmla="*/ 1 h 11"/>
                  <a:gd name="T16" fmla="*/ 1 w 1"/>
                  <a:gd name="T17" fmla="*/ 1 h 11"/>
                  <a:gd name="T18" fmla="*/ 1 w 1"/>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11"/>
                  <a:gd name="T32" fmla="*/ 1 w 1"/>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11">
                    <a:moveTo>
                      <a:pt x="1" y="0"/>
                    </a:moveTo>
                    <a:lnTo>
                      <a:pt x="1" y="11"/>
                    </a:lnTo>
                    <a:lnTo>
                      <a:pt x="0" y="9"/>
                    </a:lnTo>
                    <a:lnTo>
                      <a:pt x="0" y="8"/>
                    </a:lnTo>
                    <a:lnTo>
                      <a:pt x="0" y="6"/>
                    </a:lnTo>
                    <a:lnTo>
                      <a:pt x="0" y="4"/>
                    </a:lnTo>
                    <a:lnTo>
                      <a:pt x="0" y="3"/>
                    </a:lnTo>
                    <a:lnTo>
                      <a:pt x="0" y="1"/>
                    </a:lnTo>
                    <a:lnTo>
                      <a:pt x="1" y="1"/>
                    </a:lnTo>
                    <a:lnTo>
                      <a:pt x="1" y="0"/>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34" name="Freeform 216"/>
              <p:cNvSpPr>
                <a:spLocks/>
              </p:cNvSpPr>
              <p:nvPr/>
            </p:nvSpPr>
            <p:spPr bwMode="auto">
              <a:xfrm>
                <a:off x="870" y="2775"/>
                <a:ext cx="1" cy="8"/>
              </a:xfrm>
              <a:custGeom>
                <a:avLst/>
                <a:gdLst>
                  <a:gd name="T0" fmla="*/ 1 w 1"/>
                  <a:gd name="T1" fmla="*/ 0 h 8"/>
                  <a:gd name="T2" fmla="*/ 0 w 1"/>
                  <a:gd name="T3" fmla="*/ 8 h 8"/>
                  <a:gd name="T4" fmla="*/ 0 w 1"/>
                  <a:gd name="T5" fmla="*/ 7 h 8"/>
                  <a:gd name="T6" fmla="*/ 0 w 1"/>
                  <a:gd name="T7" fmla="*/ 5 h 8"/>
                  <a:gd name="T8" fmla="*/ 0 w 1"/>
                  <a:gd name="T9" fmla="*/ 3 h 8"/>
                  <a:gd name="T10" fmla="*/ 0 w 1"/>
                  <a:gd name="T11" fmla="*/ 2 h 8"/>
                  <a:gd name="T12" fmla="*/ 0 w 1"/>
                  <a:gd name="T13" fmla="*/ 0 h 8"/>
                  <a:gd name="T14" fmla="*/ 1 w 1"/>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8"/>
                  <a:gd name="T26" fmla="*/ 1 w 1"/>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8">
                    <a:moveTo>
                      <a:pt x="1" y="0"/>
                    </a:moveTo>
                    <a:lnTo>
                      <a:pt x="0" y="8"/>
                    </a:lnTo>
                    <a:lnTo>
                      <a:pt x="0" y="7"/>
                    </a:lnTo>
                    <a:lnTo>
                      <a:pt x="0" y="5"/>
                    </a:lnTo>
                    <a:lnTo>
                      <a:pt x="0" y="3"/>
                    </a:lnTo>
                    <a:lnTo>
                      <a:pt x="0" y="2"/>
                    </a:lnTo>
                    <a:lnTo>
                      <a:pt x="0" y="0"/>
                    </a:lnTo>
                    <a:lnTo>
                      <a:pt x="1" y="0"/>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35" name="Freeform 217"/>
              <p:cNvSpPr>
                <a:spLocks/>
              </p:cNvSpPr>
              <p:nvPr/>
            </p:nvSpPr>
            <p:spPr bwMode="auto">
              <a:xfrm>
                <a:off x="1433" y="2690"/>
                <a:ext cx="1" cy="6"/>
              </a:xfrm>
              <a:custGeom>
                <a:avLst/>
                <a:gdLst>
                  <a:gd name="T0" fmla="*/ 0 w 1"/>
                  <a:gd name="T1" fmla="*/ 6 h 6"/>
                  <a:gd name="T2" fmla="*/ 0 w 1"/>
                  <a:gd name="T3" fmla="*/ 0 h 6"/>
                  <a:gd name="T4" fmla="*/ 1 w 1"/>
                  <a:gd name="T5" fmla="*/ 0 h 6"/>
                  <a:gd name="T6" fmla="*/ 1 w 1"/>
                  <a:gd name="T7" fmla="*/ 1 h 6"/>
                  <a:gd name="T8" fmla="*/ 1 w 1"/>
                  <a:gd name="T9" fmla="*/ 3 h 6"/>
                  <a:gd name="T10" fmla="*/ 1 w 1"/>
                  <a:gd name="T11" fmla="*/ 4 h 6"/>
                  <a:gd name="T12" fmla="*/ 0 w 1"/>
                  <a:gd name="T13" fmla="*/ 4 h 6"/>
                  <a:gd name="T14" fmla="*/ 0 w 1"/>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6"/>
                  <a:gd name="T26" fmla="*/ 1 w 1"/>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6">
                    <a:moveTo>
                      <a:pt x="0" y="6"/>
                    </a:moveTo>
                    <a:lnTo>
                      <a:pt x="0" y="0"/>
                    </a:lnTo>
                    <a:lnTo>
                      <a:pt x="1" y="0"/>
                    </a:lnTo>
                    <a:lnTo>
                      <a:pt x="1" y="1"/>
                    </a:lnTo>
                    <a:lnTo>
                      <a:pt x="1" y="3"/>
                    </a:lnTo>
                    <a:lnTo>
                      <a:pt x="1" y="4"/>
                    </a:lnTo>
                    <a:lnTo>
                      <a:pt x="0" y="4"/>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36" name="Freeform 218"/>
              <p:cNvSpPr>
                <a:spLocks/>
              </p:cNvSpPr>
              <p:nvPr/>
            </p:nvSpPr>
            <p:spPr bwMode="auto">
              <a:xfrm>
                <a:off x="1433" y="2686"/>
                <a:ext cx="1" cy="13"/>
              </a:xfrm>
              <a:custGeom>
                <a:avLst/>
                <a:gdLst>
                  <a:gd name="T0" fmla="*/ 0 w 1"/>
                  <a:gd name="T1" fmla="*/ 13 h 13"/>
                  <a:gd name="T2" fmla="*/ 0 w 1"/>
                  <a:gd name="T3" fmla="*/ 0 h 13"/>
                  <a:gd name="T4" fmla="*/ 0 w 1"/>
                  <a:gd name="T5" fmla="*/ 2 h 13"/>
                  <a:gd name="T6" fmla="*/ 0 w 1"/>
                  <a:gd name="T7" fmla="*/ 4 h 13"/>
                  <a:gd name="T8" fmla="*/ 1 w 1"/>
                  <a:gd name="T9" fmla="*/ 4 h 13"/>
                  <a:gd name="T10" fmla="*/ 1 w 1"/>
                  <a:gd name="T11" fmla="*/ 5 h 13"/>
                  <a:gd name="T12" fmla="*/ 1 w 1"/>
                  <a:gd name="T13" fmla="*/ 7 h 13"/>
                  <a:gd name="T14" fmla="*/ 1 w 1"/>
                  <a:gd name="T15" fmla="*/ 8 h 13"/>
                  <a:gd name="T16" fmla="*/ 0 w 1"/>
                  <a:gd name="T17" fmla="*/ 10 h 13"/>
                  <a:gd name="T18" fmla="*/ 0 w 1"/>
                  <a:gd name="T19" fmla="*/ 12 h 13"/>
                  <a:gd name="T20" fmla="*/ 0 w 1"/>
                  <a:gd name="T21" fmla="*/ 13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
                  <a:gd name="T34" fmla="*/ 0 h 13"/>
                  <a:gd name="T35" fmla="*/ 1 w 1"/>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 h="13">
                    <a:moveTo>
                      <a:pt x="0" y="13"/>
                    </a:moveTo>
                    <a:lnTo>
                      <a:pt x="0" y="0"/>
                    </a:lnTo>
                    <a:lnTo>
                      <a:pt x="0" y="2"/>
                    </a:lnTo>
                    <a:lnTo>
                      <a:pt x="0" y="4"/>
                    </a:lnTo>
                    <a:lnTo>
                      <a:pt x="1" y="4"/>
                    </a:lnTo>
                    <a:lnTo>
                      <a:pt x="1" y="5"/>
                    </a:lnTo>
                    <a:lnTo>
                      <a:pt x="1" y="7"/>
                    </a:lnTo>
                    <a:lnTo>
                      <a:pt x="1" y="8"/>
                    </a:lnTo>
                    <a:lnTo>
                      <a:pt x="0" y="10"/>
                    </a:lnTo>
                    <a:lnTo>
                      <a:pt x="0" y="12"/>
                    </a:lnTo>
                    <a:lnTo>
                      <a:pt x="0" y="13"/>
                    </a:lnTo>
                    <a:close/>
                  </a:path>
                </a:pathLst>
              </a:custGeom>
              <a:solidFill>
                <a:srgbClr val="03030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37" name="Freeform 219"/>
              <p:cNvSpPr>
                <a:spLocks/>
              </p:cNvSpPr>
              <p:nvPr/>
            </p:nvSpPr>
            <p:spPr bwMode="auto">
              <a:xfrm>
                <a:off x="1431" y="2686"/>
                <a:ext cx="2" cy="13"/>
              </a:xfrm>
              <a:custGeom>
                <a:avLst/>
                <a:gdLst>
                  <a:gd name="T0" fmla="*/ 2 w 2"/>
                  <a:gd name="T1" fmla="*/ 4 h 13"/>
                  <a:gd name="T2" fmla="*/ 2 w 2"/>
                  <a:gd name="T3" fmla="*/ 10 h 13"/>
                  <a:gd name="T4" fmla="*/ 2 w 2"/>
                  <a:gd name="T5" fmla="*/ 12 h 13"/>
                  <a:gd name="T6" fmla="*/ 2 w 2"/>
                  <a:gd name="T7" fmla="*/ 13 h 13"/>
                  <a:gd name="T8" fmla="*/ 0 w 2"/>
                  <a:gd name="T9" fmla="*/ 13 h 13"/>
                  <a:gd name="T10" fmla="*/ 2 w 2"/>
                  <a:gd name="T11" fmla="*/ 0 h 13"/>
                  <a:gd name="T12" fmla="*/ 2 w 2"/>
                  <a:gd name="T13" fmla="*/ 2 h 13"/>
                  <a:gd name="T14" fmla="*/ 2 w 2"/>
                  <a:gd name="T15" fmla="*/ 4 h 1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3"/>
                  <a:gd name="T26" fmla="*/ 2 w 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3">
                    <a:moveTo>
                      <a:pt x="2" y="4"/>
                    </a:moveTo>
                    <a:lnTo>
                      <a:pt x="2" y="10"/>
                    </a:lnTo>
                    <a:lnTo>
                      <a:pt x="2" y="12"/>
                    </a:lnTo>
                    <a:lnTo>
                      <a:pt x="2" y="13"/>
                    </a:lnTo>
                    <a:lnTo>
                      <a:pt x="0" y="13"/>
                    </a:lnTo>
                    <a:lnTo>
                      <a:pt x="2" y="0"/>
                    </a:lnTo>
                    <a:lnTo>
                      <a:pt x="2" y="2"/>
                    </a:lnTo>
                    <a:lnTo>
                      <a:pt x="2" y="4"/>
                    </a:lnTo>
                    <a:close/>
                  </a:path>
                </a:pathLst>
              </a:custGeom>
              <a:solidFill>
                <a:srgbClr val="03030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38" name="Freeform 220"/>
              <p:cNvSpPr>
                <a:spLocks/>
              </p:cNvSpPr>
              <p:nvPr/>
            </p:nvSpPr>
            <p:spPr bwMode="auto">
              <a:xfrm>
                <a:off x="1431" y="2685"/>
                <a:ext cx="2" cy="16"/>
              </a:xfrm>
              <a:custGeom>
                <a:avLst/>
                <a:gdLst>
                  <a:gd name="T0" fmla="*/ 2 w 2"/>
                  <a:gd name="T1" fmla="*/ 1 h 16"/>
                  <a:gd name="T2" fmla="*/ 2 w 2"/>
                  <a:gd name="T3" fmla="*/ 14 h 16"/>
                  <a:gd name="T4" fmla="*/ 0 w 2"/>
                  <a:gd name="T5" fmla="*/ 14 h 16"/>
                  <a:gd name="T6" fmla="*/ 0 w 2"/>
                  <a:gd name="T7" fmla="*/ 16 h 16"/>
                  <a:gd name="T8" fmla="*/ 0 w 2"/>
                  <a:gd name="T9" fmla="*/ 0 h 16"/>
                  <a:gd name="T10" fmla="*/ 2 w 2"/>
                  <a:gd name="T11" fmla="*/ 0 h 16"/>
                  <a:gd name="T12" fmla="*/ 2 w 2"/>
                  <a:gd name="T13" fmla="*/ 1 h 16"/>
                  <a:gd name="T14" fmla="*/ 0 60000 65536"/>
                  <a:gd name="T15" fmla="*/ 0 60000 65536"/>
                  <a:gd name="T16" fmla="*/ 0 60000 65536"/>
                  <a:gd name="T17" fmla="*/ 0 60000 65536"/>
                  <a:gd name="T18" fmla="*/ 0 60000 65536"/>
                  <a:gd name="T19" fmla="*/ 0 60000 65536"/>
                  <a:gd name="T20" fmla="*/ 0 60000 65536"/>
                  <a:gd name="T21" fmla="*/ 0 w 2"/>
                  <a:gd name="T22" fmla="*/ 0 h 16"/>
                  <a:gd name="T23" fmla="*/ 2 w 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6">
                    <a:moveTo>
                      <a:pt x="2" y="1"/>
                    </a:moveTo>
                    <a:lnTo>
                      <a:pt x="2" y="14"/>
                    </a:lnTo>
                    <a:lnTo>
                      <a:pt x="0" y="14"/>
                    </a:lnTo>
                    <a:lnTo>
                      <a:pt x="0" y="16"/>
                    </a:lnTo>
                    <a:lnTo>
                      <a:pt x="0" y="0"/>
                    </a:lnTo>
                    <a:lnTo>
                      <a:pt x="2" y="0"/>
                    </a:lnTo>
                    <a:lnTo>
                      <a:pt x="2" y="1"/>
                    </a:lnTo>
                    <a:close/>
                  </a:path>
                </a:pathLst>
              </a:custGeom>
              <a:solidFill>
                <a:srgbClr val="03030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39" name="Freeform 221"/>
              <p:cNvSpPr>
                <a:spLocks/>
              </p:cNvSpPr>
              <p:nvPr/>
            </p:nvSpPr>
            <p:spPr bwMode="auto">
              <a:xfrm>
                <a:off x="1431" y="2683"/>
                <a:ext cx="2" cy="19"/>
              </a:xfrm>
              <a:custGeom>
                <a:avLst/>
                <a:gdLst>
                  <a:gd name="T0" fmla="*/ 2 w 2"/>
                  <a:gd name="T1" fmla="*/ 3 h 19"/>
                  <a:gd name="T2" fmla="*/ 0 w 2"/>
                  <a:gd name="T3" fmla="*/ 16 h 19"/>
                  <a:gd name="T4" fmla="*/ 0 w 2"/>
                  <a:gd name="T5" fmla="*/ 18 h 19"/>
                  <a:gd name="T6" fmla="*/ 0 w 2"/>
                  <a:gd name="T7" fmla="*/ 19 h 19"/>
                  <a:gd name="T8" fmla="*/ 0 w 2"/>
                  <a:gd name="T9" fmla="*/ 0 h 19"/>
                  <a:gd name="T10" fmla="*/ 0 w 2"/>
                  <a:gd name="T11" fmla="*/ 2 h 19"/>
                  <a:gd name="T12" fmla="*/ 2 w 2"/>
                  <a:gd name="T13" fmla="*/ 2 h 19"/>
                  <a:gd name="T14" fmla="*/ 2 w 2"/>
                  <a:gd name="T15" fmla="*/ 3 h 19"/>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9"/>
                  <a:gd name="T26" fmla="*/ 2 w 2"/>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9">
                    <a:moveTo>
                      <a:pt x="2" y="3"/>
                    </a:moveTo>
                    <a:lnTo>
                      <a:pt x="0" y="16"/>
                    </a:lnTo>
                    <a:lnTo>
                      <a:pt x="0" y="18"/>
                    </a:lnTo>
                    <a:lnTo>
                      <a:pt x="0" y="19"/>
                    </a:lnTo>
                    <a:lnTo>
                      <a:pt x="0" y="0"/>
                    </a:lnTo>
                    <a:lnTo>
                      <a:pt x="0" y="2"/>
                    </a:lnTo>
                    <a:lnTo>
                      <a:pt x="2" y="2"/>
                    </a:lnTo>
                    <a:lnTo>
                      <a:pt x="2" y="3"/>
                    </a:lnTo>
                    <a:close/>
                  </a:path>
                </a:pathLst>
              </a:custGeom>
              <a:solidFill>
                <a:srgbClr val="0505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40" name="Freeform 222"/>
              <p:cNvSpPr>
                <a:spLocks/>
              </p:cNvSpPr>
              <p:nvPr/>
            </p:nvSpPr>
            <p:spPr bwMode="auto">
              <a:xfrm>
                <a:off x="1429" y="2683"/>
                <a:ext cx="2" cy="19"/>
              </a:xfrm>
              <a:custGeom>
                <a:avLst/>
                <a:gdLst>
                  <a:gd name="T0" fmla="*/ 2 w 2"/>
                  <a:gd name="T1" fmla="*/ 2 h 19"/>
                  <a:gd name="T2" fmla="*/ 2 w 2"/>
                  <a:gd name="T3" fmla="*/ 18 h 19"/>
                  <a:gd name="T4" fmla="*/ 2 w 2"/>
                  <a:gd name="T5" fmla="*/ 19 h 19"/>
                  <a:gd name="T6" fmla="*/ 0 w 2"/>
                  <a:gd name="T7" fmla="*/ 19 h 19"/>
                  <a:gd name="T8" fmla="*/ 2 w 2"/>
                  <a:gd name="T9" fmla="*/ 0 h 19"/>
                  <a:gd name="T10" fmla="*/ 2 w 2"/>
                  <a:gd name="T11" fmla="*/ 2 h 19"/>
                  <a:gd name="T12" fmla="*/ 0 60000 65536"/>
                  <a:gd name="T13" fmla="*/ 0 60000 65536"/>
                  <a:gd name="T14" fmla="*/ 0 60000 65536"/>
                  <a:gd name="T15" fmla="*/ 0 60000 65536"/>
                  <a:gd name="T16" fmla="*/ 0 60000 65536"/>
                  <a:gd name="T17" fmla="*/ 0 60000 65536"/>
                  <a:gd name="T18" fmla="*/ 0 w 2"/>
                  <a:gd name="T19" fmla="*/ 0 h 19"/>
                  <a:gd name="T20" fmla="*/ 2 w 2"/>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2" h="19">
                    <a:moveTo>
                      <a:pt x="2" y="2"/>
                    </a:moveTo>
                    <a:lnTo>
                      <a:pt x="2" y="18"/>
                    </a:lnTo>
                    <a:lnTo>
                      <a:pt x="2" y="19"/>
                    </a:lnTo>
                    <a:lnTo>
                      <a:pt x="0" y="19"/>
                    </a:lnTo>
                    <a:lnTo>
                      <a:pt x="2" y="0"/>
                    </a:lnTo>
                    <a:lnTo>
                      <a:pt x="2" y="2"/>
                    </a:lnTo>
                    <a:close/>
                  </a:path>
                </a:pathLst>
              </a:custGeom>
              <a:solidFill>
                <a:srgbClr val="0505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41" name="Freeform 223"/>
              <p:cNvSpPr>
                <a:spLocks/>
              </p:cNvSpPr>
              <p:nvPr/>
            </p:nvSpPr>
            <p:spPr bwMode="auto">
              <a:xfrm>
                <a:off x="1429" y="2681"/>
                <a:ext cx="2" cy="23"/>
              </a:xfrm>
              <a:custGeom>
                <a:avLst/>
                <a:gdLst>
                  <a:gd name="T0" fmla="*/ 2 w 2"/>
                  <a:gd name="T1" fmla="*/ 2 h 23"/>
                  <a:gd name="T2" fmla="*/ 2 w 2"/>
                  <a:gd name="T3" fmla="*/ 21 h 23"/>
                  <a:gd name="T4" fmla="*/ 0 w 2"/>
                  <a:gd name="T5" fmla="*/ 21 h 23"/>
                  <a:gd name="T6" fmla="*/ 0 w 2"/>
                  <a:gd name="T7" fmla="*/ 23 h 23"/>
                  <a:gd name="T8" fmla="*/ 0 w 2"/>
                  <a:gd name="T9" fmla="*/ 0 h 23"/>
                  <a:gd name="T10" fmla="*/ 2 w 2"/>
                  <a:gd name="T11" fmla="*/ 0 h 23"/>
                  <a:gd name="T12" fmla="*/ 2 w 2"/>
                  <a:gd name="T13" fmla="*/ 2 h 23"/>
                  <a:gd name="T14" fmla="*/ 0 60000 65536"/>
                  <a:gd name="T15" fmla="*/ 0 60000 65536"/>
                  <a:gd name="T16" fmla="*/ 0 60000 65536"/>
                  <a:gd name="T17" fmla="*/ 0 60000 65536"/>
                  <a:gd name="T18" fmla="*/ 0 60000 65536"/>
                  <a:gd name="T19" fmla="*/ 0 60000 65536"/>
                  <a:gd name="T20" fmla="*/ 0 60000 65536"/>
                  <a:gd name="T21" fmla="*/ 0 w 2"/>
                  <a:gd name="T22" fmla="*/ 0 h 23"/>
                  <a:gd name="T23" fmla="*/ 2 w 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3">
                    <a:moveTo>
                      <a:pt x="2" y="2"/>
                    </a:moveTo>
                    <a:lnTo>
                      <a:pt x="2" y="21"/>
                    </a:lnTo>
                    <a:lnTo>
                      <a:pt x="0" y="21"/>
                    </a:lnTo>
                    <a:lnTo>
                      <a:pt x="0" y="23"/>
                    </a:lnTo>
                    <a:lnTo>
                      <a:pt x="0" y="0"/>
                    </a:lnTo>
                    <a:lnTo>
                      <a:pt x="2" y="0"/>
                    </a:lnTo>
                    <a:lnTo>
                      <a:pt x="2" y="2"/>
                    </a:lnTo>
                    <a:close/>
                  </a:path>
                </a:pathLst>
              </a:custGeom>
              <a:solidFill>
                <a:srgbClr val="0808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42" name="Freeform 224"/>
              <p:cNvSpPr>
                <a:spLocks/>
              </p:cNvSpPr>
              <p:nvPr/>
            </p:nvSpPr>
            <p:spPr bwMode="auto">
              <a:xfrm>
                <a:off x="1428" y="2681"/>
                <a:ext cx="3" cy="23"/>
              </a:xfrm>
              <a:custGeom>
                <a:avLst/>
                <a:gdLst>
                  <a:gd name="T0" fmla="*/ 3 w 3"/>
                  <a:gd name="T1" fmla="*/ 2 h 23"/>
                  <a:gd name="T2" fmla="*/ 1 w 3"/>
                  <a:gd name="T3" fmla="*/ 21 h 23"/>
                  <a:gd name="T4" fmla="*/ 1 w 3"/>
                  <a:gd name="T5" fmla="*/ 23 h 23"/>
                  <a:gd name="T6" fmla="*/ 0 w 3"/>
                  <a:gd name="T7" fmla="*/ 23 h 23"/>
                  <a:gd name="T8" fmla="*/ 1 w 3"/>
                  <a:gd name="T9" fmla="*/ 0 h 23"/>
                  <a:gd name="T10" fmla="*/ 3 w 3"/>
                  <a:gd name="T11" fmla="*/ 0 h 23"/>
                  <a:gd name="T12" fmla="*/ 3 w 3"/>
                  <a:gd name="T13" fmla="*/ 2 h 23"/>
                  <a:gd name="T14" fmla="*/ 0 60000 65536"/>
                  <a:gd name="T15" fmla="*/ 0 60000 65536"/>
                  <a:gd name="T16" fmla="*/ 0 60000 65536"/>
                  <a:gd name="T17" fmla="*/ 0 60000 65536"/>
                  <a:gd name="T18" fmla="*/ 0 60000 65536"/>
                  <a:gd name="T19" fmla="*/ 0 60000 65536"/>
                  <a:gd name="T20" fmla="*/ 0 60000 65536"/>
                  <a:gd name="T21" fmla="*/ 0 w 3"/>
                  <a:gd name="T22" fmla="*/ 0 h 23"/>
                  <a:gd name="T23" fmla="*/ 3 w 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3">
                    <a:moveTo>
                      <a:pt x="3" y="2"/>
                    </a:moveTo>
                    <a:lnTo>
                      <a:pt x="1" y="21"/>
                    </a:lnTo>
                    <a:lnTo>
                      <a:pt x="1" y="23"/>
                    </a:lnTo>
                    <a:lnTo>
                      <a:pt x="0" y="23"/>
                    </a:lnTo>
                    <a:lnTo>
                      <a:pt x="1" y="0"/>
                    </a:lnTo>
                    <a:lnTo>
                      <a:pt x="3" y="0"/>
                    </a:lnTo>
                    <a:lnTo>
                      <a:pt x="3" y="2"/>
                    </a:lnTo>
                    <a:close/>
                  </a:path>
                </a:pathLst>
              </a:custGeom>
              <a:solidFill>
                <a:srgbClr val="0808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43" name="Freeform 225"/>
              <p:cNvSpPr>
                <a:spLocks/>
              </p:cNvSpPr>
              <p:nvPr/>
            </p:nvSpPr>
            <p:spPr bwMode="auto">
              <a:xfrm>
                <a:off x="1428" y="2680"/>
                <a:ext cx="1" cy="26"/>
              </a:xfrm>
              <a:custGeom>
                <a:avLst/>
                <a:gdLst>
                  <a:gd name="T0" fmla="*/ 1 w 1"/>
                  <a:gd name="T1" fmla="*/ 1 h 26"/>
                  <a:gd name="T2" fmla="*/ 1 w 1"/>
                  <a:gd name="T3" fmla="*/ 24 h 26"/>
                  <a:gd name="T4" fmla="*/ 0 w 1"/>
                  <a:gd name="T5" fmla="*/ 24 h 26"/>
                  <a:gd name="T6" fmla="*/ 0 w 1"/>
                  <a:gd name="T7" fmla="*/ 26 h 26"/>
                  <a:gd name="T8" fmla="*/ 1 w 1"/>
                  <a:gd name="T9" fmla="*/ 0 h 26"/>
                  <a:gd name="T10" fmla="*/ 1 w 1"/>
                  <a:gd name="T11" fmla="*/ 1 h 26"/>
                  <a:gd name="T12" fmla="*/ 0 60000 65536"/>
                  <a:gd name="T13" fmla="*/ 0 60000 65536"/>
                  <a:gd name="T14" fmla="*/ 0 60000 65536"/>
                  <a:gd name="T15" fmla="*/ 0 60000 65536"/>
                  <a:gd name="T16" fmla="*/ 0 60000 65536"/>
                  <a:gd name="T17" fmla="*/ 0 60000 65536"/>
                  <a:gd name="T18" fmla="*/ 0 w 1"/>
                  <a:gd name="T19" fmla="*/ 0 h 26"/>
                  <a:gd name="T20" fmla="*/ 1 w 1"/>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 h="26">
                    <a:moveTo>
                      <a:pt x="1" y="1"/>
                    </a:moveTo>
                    <a:lnTo>
                      <a:pt x="1" y="24"/>
                    </a:lnTo>
                    <a:lnTo>
                      <a:pt x="0" y="24"/>
                    </a:lnTo>
                    <a:lnTo>
                      <a:pt x="0" y="26"/>
                    </a:lnTo>
                    <a:lnTo>
                      <a:pt x="1" y="0"/>
                    </a:lnTo>
                    <a:lnTo>
                      <a:pt x="1" y="1"/>
                    </a:lnTo>
                    <a:close/>
                  </a:path>
                </a:pathLst>
              </a:custGeom>
              <a:solidFill>
                <a:srgbClr val="0808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44" name="Freeform 226"/>
              <p:cNvSpPr>
                <a:spLocks/>
              </p:cNvSpPr>
              <p:nvPr/>
            </p:nvSpPr>
            <p:spPr bwMode="auto">
              <a:xfrm>
                <a:off x="1428" y="2680"/>
                <a:ext cx="1" cy="26"/>
              </a:xfrm>
              <a:custGeom>
                <a:avLst/>
                <a:gdLst>
                  <a:gd name="T0" fmla="*/ 1 w 1"/>
                  <a:gd name="T1" fmla="*/ 1 h 26"/>
                  <a:gd name="T2" fmla="*/ 0 w 1"/>
                  <a:gd name="T3" fmla="*/ 24 h 26"/>
                  <a:gd name="T4" fmla="*/ 0 w 1"/>
                  <a:gd name="T5" fmla="*/ 26 h 26"/>
                  <a:gd name="T6" fmla="*/ 0 w 1"/>
                  <a:gd name="T7" fmla="*/ 0 h 26"/>
                  <a:gd name="T8" fmla="*/ 1 w 1"/>
                  <a:gd name="T9" fmla="*/ 0 h 26"/>
                  <a:gd name="T10" fmla="*/ 1 w 1"/>
                  <a:gd name="T11" fmla="*/ 1 h 26"/>
                  <a:gd name="T12" fmla="*/ 0 60000 65536"/>
                  <a:gd name="T13" fmla="*/ 0 60000 65536"/>
                  <a:gd name="T14" fmla="*/ 0 60000 65536"/>
                  <a:gd name="T15" fmla="*/ 0 60000 65536"/>
                  <a:gd name="T16" fmla="*/ 0 60000 65536"/>
                  <a:gd name="T17" fmla="*/ 0 60000 65536"/>
                  <a:gd name="T18" fmla="*/ 0 w 1"/>
                  <a:gd name="T19" fmla="*/ 0 h 26"/>
                  <a:gd name="T20" fmla="*/ 1 w 1"/>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 h="26">
                    <a:moveTo>
                      <a:pt x="1" y="1"/>
                    </a:moveTo>
                    <a:lnTo>
                      <a:pt x="0" y="24"/>
                    </a:lnTo>
                    <a:lnTo>
                      <a:pt x="0" y="26"/>
                    </a:lnTo>
                    <a:lnTo>
                      <a:pt x="0" y="0"/>
                    </a:lnTo>
                    <a:lnTo>
                      <a:pt x="1" y="0"/>
                    </a:lnTo>
                    <a:lnTo>
                      <a:pt x="1" y="1"/>
                    </a:lnTo>
                    <a:close/>
                  </a:path>
                </a:pathLst>
              </a:custGeom>
              <a:solidFill>
                <a:srgbClr val="0A0A0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45" name="Freeform 227"/>
              <p:cNvSpPr>
                <a:spLocks/>
              </p:cNvSpPr>
              <p:nvPr/>
            </p:nvSpPr>
            <p:spPr bwMode="auto">
              <a:xfrm>
                <a:off x="1426" y="2678"/>
                <a:ext cx="3" cy="29"/>
              </a:xfrm>
              <a:custGeom>
                <a:avLst/>
                <a:gdLst>
                  <a:gd name="T0" fmla="*/ 3 w 3"/>
                  <a:gd name="T1" fmla="*/ 2 h 29"/>
                  <a:gd name="T2" fmla="*/ 2 w 3"/>
                  <a:gd name="T3" fmla="*/ 28 h 29"/>
                  <a:gd name="T4" fmla="*/ 0 w 3"/>
                  <a:gd name="T5" fmla="*/ 28 h 29"/>
                  <a:gd name="T6" fmla="*/ 0 w 3"/>
                  <a:gd name="T7" fmla="*/ 29 h 29"/>
                  <a:gd name="T8" fmla="*/ 2 w 3"/>
                  <a:gd name="T9" fmla="*/ 0 h 29"/>
                  <a:gd name="T10" fmla="*/ 2 w 3"/>
                  <a:gd name="T11" fmla="*/ 2 h 29"/>
                  <a:gd name="T12" fmla="*/ 3 w 3"/>
                  <a:gd name="T13" fmla="*/ 2 h 29"/>
                  <a:gd name="T14" fmla="*/ 0 60000 65536"/>
                  <a:gd name="T15" fmla="*/ 0 60000 65536"/>
                  <a:gd name="T16" fmla="*/ 0 60000 65536"/>
                  <a:gd name="T17" fmla="*/ 0 60000 65536"/>
                  <a:gd name="T18" fmla="*/ 0 60000 65536"/>
                  <a:gd name="T19" fmla="*/ 0 60000 65536"/>
                  <a:gd name="T20" fmla="*/ 0 60000 65536"/>
                  <a:gd name="T21" fmla="*/ 0 w 3"/>
                  <a:gd name="T22" fmla="*/ 0 h 29"/>
                  <a:gd name="T23" fmla="*/ 3 w 3"/>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9">
                    <a:moveTo>
                      <a:pt x="3" y="2"/>
                    </a:moveTo>
                    <a:lnTo>
                      <a:pt x="2" y="28"/>
                    </a:lnTo>
                    <a:lnTo>
                      <a:pt x="0" y="28"/>
                    </a:lnTo>
                    <a:lnTo>
                      <a:pt x="0" y="29"/>
                    </a:lnTo>
                    <a:lnTo>
                      <a:pt x="2" y="0"/>
                    </a:lnTo>
                    <a:lnTo>
                      <a:pt x="2" y="2"/>
                    </a:lnTo>
                    <a:lnTo>
                      <a:pt x="3" y="2"/>
                    </a:lnTo>
                    <a:close/>
                  </a:path>
                </a:pathLst>
              </a:custGeom>
              <a:solidFill>
                <a:srgbClr val="0A0A0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46" name="Freeform 228"/>
              <p:cNvSpPr>
                <a:spLocks/>
              </p:cNvSpPr>
              <p:nvPr/>
            </p:nvSpPr>
            <p:spPr bwMode="auto">
              <a:xfrm>
                <a:off x="1426" y="2678"/>
                <a:ext cx="2" cy="29"/>
              </a:xfrm>
              <a:custGeom>
                <a:avLst/>
                <a:gdLst>
                  <a:gd name="T0" fmla="*/ 2 w 2"/>
                  <a:gd name="T1" fmla="*/ 2 h 29"/>
                  <a:gd name="T2" fmla="*/ 2 w 2"/>
                  <a:gd name="T3" fmla="*/ 28 h 29"/>
                  <a:gd name="T4" fmla="*/ 0 w 2"/>
                  <a:gd name="T5" fmla="*/ 28 h 29"/>
                  <a:gd name="T6" fmla="*/ 0 w 2"/>
                  <a:gd name="T7" fmla="*/ 29 h 29"/>
                  <a:gd name="T8" fmla="*/ 2 w 2"/>
                  <a:gd name="T9" fmla="*/ 0 h 29"/>
                  <a:gd name="T10" fmla="*/ 2 w 2"/>
                  <a:gd name="T11" fmla="*/ 2 h 29"/>
                  <a:gd name="T12" fmla="*/ 0 60000 65536"/>
                  <a:gd name="T13" fmla="*/ 0 60000 65536"/>
                  <a:gd name="T14" fmla="*/ 0 60000 65536"/>
                  <a:gd name="T15" fmla="*/ 0 60000 65536"/>
                  <a:gd name="T16" fmla="*/ 0 60000 65536"/>
                  <a:gd name="T17" fmla="*/ 0 60000 65536"/>
                  <a:gd name="T18" fmla="*/ 0 w 2"/>
                  <a:gd name="T19" fmla="*/ 0 h 29"/>
                  <a:gd name="T20" fmla="*/ 2 w 2"/>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2" h="29">
                    <a:moveTo>
                      <a:pt x="2" y="2"/>
                    </a:moveTo>
                    <a:lnTo>
                      <a:pt x="2" y="28"/>
                    </a:lnTo>
                    <a:lnTo>
                      <a:pt x="0" y="28"/>
                    </a:lnTo>
                    <a:lnTo>
                      <a:pt x="0" y="29"/>
                    </a:lnTo>
                    <a:lnTo>
                      <a:pt x="2" y="0"/>
                    </a:lnTo>
                    <a:lnTo>
                      <a:pt x="2" y="2"/>
                    </a:lnTo>
                    <a:close/>
                  </a:path>
                </a:pathLst>
              </a:cu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47" name="Freeform 229"/>
              <p:cNvSpPr>
                <a:spLocks/>
              </p:cNvSpPr>
              <p:nvPr/>
            </p:nvSpPr>
            <p:spPr bwMode="auto">
              <a:xfrm>
                <a:off x="1425" y="2678"/>
                <a:ext cx="3" cy="29"/>
              </a:xfrm>
              <a:custGeom>
                <a:avLst/>
                <a:gdLst>
                  <a:gd name="T0" fmla="*/ 3 w 3"/>
                  <a:gd name="T1" fmla="*/ 0 h 29"/>
                  <a:gd name="T2" fmla="*/ 1 w 3"/>
                  <a:gd name="T3" fmla="*/ 29 h 29"/>
                  <a:gd name="T4" fmla="*/ 0 w 3"/>
                  <a:gd name="T5" fmla="*/ 29 h 29"/>
                  <a:gd name="T6" fmla="*/ 1 w 3"/>
                  <a:gd name="T7" fmla="*/ 0 h 29"/>
                  <a:gd name="T8" fmla="*/ 3 w 3"/>
                  <a:gd name="T9" fmla="*/ 0 h 29"/>
                  <a:gd name="T10" fmla="*/ 0 60000 65536"/>
                  <a:gd name="T11" fmla="*/ 0 60000 65536"/>
                  <a:gd name="T12" fmla="*/ 0 60000 65536"/>
                  <a:gd name="T13" fmla="*/ 0 60000 65536"/>
                  <a:gd name="T14" fmla="*/ 0 60000 65536"/>
                  <a:gd name="T15" fmla="*/ 0 w 3"/>
                  <a:gd name="T16" fmla="*/ 0 h 29"/>
                  <a:gd name="T17" fmla="*/ 3 w 3"/>
                  <a:gd name="T18" fmla="*/ 29 h 29"/>
                </a:gdLst>
                <a:ahLst/>
                <a:cxnLst>
                  <a:cxn ang="T10">
                    <a:pos x="T0" y="T1"/>
                  </a:cxn>
                  <a:cxn ang="T11">
                    <a:pos x="T2" y="T3"/>
                  </a:cxn>
                  <a:cxn ang="T12">
                    <a:pos x="T4" y="T5"/>
                  </a:cxn>
                  <a:cxn ang="T13">
                    <a:pos x="T6" y="T7"/>
                  </a:cxn>
                  <a:cxn ang="T14">
                    <a:pos x="T8" y="T9"/>
                  </a:cxn>
                </a:cxnLst>
                <a:rect l="T15" t="T16" r="T17" b="T18"/>
                <a:pathLst>
                  <a:path w="3" h="29">
                    <a:moveTo>
                      <a:pt x="3" y="0"/>
                    </a:moveTo>
                    <a:lnTo>
                      <a:pt x="1" y="29"/>
                    </a:lnTo>
                    <a:lnTo>
                      <a:pt x="0" y="29"/>
                    </a:lnTo>
                    <a:lnTo>
                      <a:pt x="1" y="0"/>
                    </a:lnTo>
                    <a:lnTo>
                      <a:pt x="3" y="0"/>
                    </a:lnTo>
                    <a:close/>
                  </a:path>
                </a:pathLst>
              </a:cu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48" name="Freeform 230"/>
              <p:cNvSpPr>
                <a:spLocks/>
              </p:cNvSpPr>
              <p:nvPr/>
            </p:nvSpPr>
            <p:spPr bwMode="auto">
              <a:xfrm>
                <a:off x="1425" y="2677"/>
                <a:ext cx="3" cy="32"/>
              </a:xfrm>
              <a:custGeom>
                <a:avLst/>
                <a:gdLst>
                  <a:gd name="T0" fmla="*/ 3 w 3"/>
                  <a:gd name="T1" fmla="*/ 1 h 32"/>
                  <a:gd name="T2" fmla="*/ 1 w 3"/>
                  <a:gd name="T3" fmla="*/ 30 h 32"/>
                  <a:gd name="T4" fmla="*/ 0 w 3"/>
                  <a:gd name="T5" fmla="*/ 30 h 32"/>
                  <a:gd name="T6" fmla="*/ 0 w 3"/>
                  <a:gd name="T7" fmla="*/ 32 h 32"/>
                  <a:gd name="T8" fmla="*/ 1 w 3"/>
                  <a:gd name="T9" fmla="*/ 0 h 32"/>
                  <a:gd name="T10" fmla="*/ 1 w 3"/>
                  <a:gd name="T11" fmla="*/ 1 h 32"/>
                  <a:gd name="T12" fmla="*/ 3 w 3"/>
                  <a:gd name="T13" fmla="*/ 1 h 32"/>
                  <a:gd name="T14" fmla="*/ 0 60000 65536"/>
                  <a:gd name="T15" fmla="*/ 0 60000 65536"/>
                  <a:gd name="T16" fmla="*/ 0 60000 65536"/>
                  <a:gd name="T17" fmla="*/ 0 60000 65536"/>
                  <a:gd name="T18" fmla="*/ 0 60000 65536"/>
                  <a:gd name="T19" fmla="*/ 0 60000 65536"/>
                  <a:gd name="T20" fmla="*/ 0 60000 65536"/>
                  <a:gd name="T21" fmla="*/ 0 w 3"/>
                  <a:gd name="T22" fmla="*/ 0 h 32"/>
                  <a:gd name="T23" fmla="*/ 3 w 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2">
                    <a:moveTo>
                      <a:pt x="3" y="1"/>
                    </a:moveTo>
                    <a:lnTo>
                      <a:pt x="1" y="30"/>
                    </a:lnTo>
                    <a:lnTo>
                      <a:pt x="0" y="30"/>
                    </a:lnTo>
                    <a:lnTo>
                      <a:pt x="0" y="32"/>
                    </a:lnTo>
                    <a:lnTo>
                      <a:pt x="1" y="0"/>
                    </a:lnTo>
                    <a:lnTo>
                      <a:pt x="1" y="1"/>
                    </a:lnTo>
                    <a:lnTo>
                      <a:pt x="3" y="1"/>
                    </a:lnTo>
                    <a:close/>
                  </a:path>
                </a:pathLst>
              </a:cu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49" name="Freeform 231"/>
              <p:cNvSpPr>
                <a:spLocks/>
              </p:cNvSpPr>
              <p:nvPr/>
            </p:nvSpPr>
            <p:spPr bwMode="auto">
              <a:xfrm>
                <a:off x="1425" y="2677"/>
                <a:ext cx="1" cy="32"/>
              </a:xfrm>
              <a:custGeom>
                <a:avLst/>
                <a:gdLst>
                  <a:gd name="T0" fmla="*/ 1 w 1"/>
                  <a:gd name="T1" fmla="*/ 1 h 32"/>
                  <a:gd name="T2" fmla="*/ 0 w 1"/>
                  <a:gd name="T3" fmla="*/ 30 h 32"/>
                  <a:gd name="T4" fmla="*/ 0 w 1"/>
                  <a:gd name="T5" fmla="*/ 32 h 32"/>
                  <a:gd name="T6" fmla="*/ 1 w 1"/>
                  <a:gd name="T7" fmla="*/ 0 h 32"/>
                  <a:gd name="T8" fmla="*/ 1 w 1"/>
                  <a:gd name="T9" fmla="*/ 1 h 32"/>
                  <a:gd name="T10" fmla="*/ 0 60000 65536"/>
                  <a:gd name="T11" fmla="*/ 0 60000 65536"/>
                  <a:gd name="T12" fmla="*/ 0 60000 65536"/>
                  <a:gd name="T13" fmla="*/ 0 60000 65536"/>
                  <a:gd name="T14" fmla="*/ 0 60000 65536"/>
                  <a:gd name="T15" fmla="*/ 0 w 1"/>
                  <a:gd name="T16" fmla="*/ 0 h 32"/>
                  <a:gd name="T17" fmla="*/ 1 w 1"/>
                  <a:gd name="T18" fmla="*/ 32 h 32"/>
                </a:gdLst>
                <a:ahLst/>
                <a:cxnLst>
                  <a:cxn ang="T10">
                    <a:pos x="T0" y="T1"/>
                  </a:cxn>
                  <a:cxn ang="T11">
                    <a:pos x="T2" y="T3"/>
                  </a:cxn>
                  <a:cxn ang="T12">
                    <a:pos x="T4" y="T5"/>
                  </a:cxn>
                  <a:cxn ang="T13">
                    <a:pos x="T6" y="T7"/>
                  </a:cxn>
                  <a:cxn ang="T14">
                    <a:pos x="T8" y="T9"/>
                  </a:cxn>
                </a:cxnLst>
                <a:rect l="T15" t="T16" r="T17" b="T18"/>
                <a:pathLst>
                  <a:path w="1" h="32">
                    <a:moveTo>
                      <a:pt x="1" y="1"/>
                    </a:moveTo>
                    <a:lnTo>
                      <a:pt x="0" y="30"/>
                    </a:lnTo>
                    <a:lnTo>
                      <a:pt x="0" y="32"/>
                    </a:lnTo>
                    <a:lnTo>
                      <a:pt x="1" y="0"/>
                    </a:lnTo>
                    <a:lnTo>
                      <a:pt x="1" y="1"/>
                    </a:lnTo>
                    <a:close/>
                  </a:path>
                </a:pathLst>
              </a:custGeom>
              <a:solidFill>
                <a:srgbClr val="0F0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50" name="Freeform 232"/>
              <p:cNvSpPr>
                <a:spLocks/>
              </p:cNvSpPr>
              <p:nvPr/>
            </p:nvSpPr>
            <p:spPr bwMode="auto">
              <a:xfrm>
                <a:off x="1423" y="2677"/>
                <a:ext cx="3" cy="32"/>
              </a:xfrm>
              <a:custGeom>
                <a:avLst/>
                <a:gdLst>
                  <a:gd name="T0" fmla="*/ 3 w 3"/>
                  <a:gd name="T1" fmla="*/ 0 h 32"/>
                  <a:gd name="T2" fmla="*/ 2 w 3"/>
                  <a:gd name="T3" fmla="*/ 32 h 32"/>
                  <a:gd name="T4" fmla="*/ 0 w 3"/>
                  <a:gd name="T5" fmla="*/ 32 h 32"/>
                  <a:gd name="T6" fmla="*/ 2 w 3"/>
                  <a:gd name="T7" fmla="*/ 0 h 32"/>
                  <a:gd name="T8" fmla="*/ 3 w 3"/>
                  <a:gd name="T9" fmla="*/ 0 h 32"/>
                  <a:gd name="T10" fmla="*/ 0 60000 65536"/>
                  <a:gd name="T11" fmla="*/ 0 60000 65536"/>
                  <a:gd name="T12" fmla="*/ 0 60000 65536"/>
                  <a:gd name="T13" fmla="*/ 0 60000 65536"/>
                  <a:gd name="T14" fmla="*/ 0 60000 65536"/>
                  <a:gd name="T15" fmla="*/ 0 w 3"/>
                  <a:gd name="T16" fmla="*/ 0 h 32"/>
                  <a:gd name="T17" fmla="*/ 3 w 3"/>
                  <a:gd name="T18" fmla="*/ 32 h 32"/>
                </a:gdLst>
                <a:ahLst/>
                <a:cxnLst>
                  <a:cxn ang="T10">
                    <a:pos x="T0" y="T1"/>
                  </a:cxn>
                  <a:cxn ang="T11">
                    <a:pos x="T2" y="T3"/>
                  </a:cxn>
                  <a:cxn ang="T12">
                    <a:pos x="T4" y="T5"/>
                  </a:cxn>
                  <a:cxn ang="T13">
                    <a:pos x="T6" y="T7"/>
                  </a:cxn>
                  <a:cxn ang="T14">
                    <a:pos x="T8" y="T9"/>
                  </a:cxn>
                </a:cxnLst>
                <a:rect l="T15" t="T16" r="T17" b="T18"/>
                <a:pathLst>
                  <a:path w="3" h="32">
                    <a:moveTo>
                      <a:pt x="3" y="0"/>
                    </a:moveTo>
                    <a:lnTo>
                      <a:pt x="2" y="32"/>
                    </a:lnTo>
                    <a:lnTo>
                      <a:pt x="0" y="32"/>
                    </a:lnTo>
                    <a:lnTo>
                      <a:pt x="2" y="0"/>
                    </a:lnTo>
                    <a:lnTo>
                      <a:pt x="3" y="0"/>
                    </a:lnTo>
                    <a:close/>
                  </a:path>
                </a:pathLst>
              </a:custGeom>
              <a:solidFill>
                <a:srgbClr val="0F0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751" name="Freeform 233"/>
              <p:cNvSpPr>
                <a:spLocks/>
              </p:cNvSpPr>
              <p:nvPr/>
            </p:nvSpPr>
            <p:spPr bwMode="auto">
              <a:xfrm>
                <a:off x="1423" y="2675"/>
                <a:ext cx="3" cy="36"/>
              </a:xfrm>
              <a:custGeom>
                <a:avLst/>
                <a:gdLst>
                  <a:gd name="T0" fmla="*/ 3 w 3"/>
                  <a:gd name="T1" fmla="*/ 2 h 36"/>
                  <a:gd name="T2" fmla="*/ 2 w 3"/>
                  <a:gd name="T3" fmla="*/ 34 h 36"/>
                  <a:gd name="T4" fmla="*/ 0 w 3"/>
                  <a:gd name="T5" fmla="*/ 34 h 36"/>
                  <a:gd name="T6" fmla="*/ 0 w 3"/>
                  <a:gd name="T7" fmla="*/ 36 h 36"/>
                  <a:gd name="T8" fmla="*/ 2 w 3"/>
                  <a:gd name="T9" fmla="*/ 0 h 36"/>
                  <a:gd name="T10" fmla="*/ 2 w 3"/>
                  <a:gd name="T11" fmla="*/ 2 h 36"/>
                  <a:gd name="T12" fmla="*/ 3 w 3"/>
                  <a:gd name="T13" fmla="*/ 2 h 36"/>
                  <a:gd name="T14" fmla="*/ 0 60000 65536"/>
                  <a:gd name="T15" fmla="*/ 0 60000 65536"/>
                  <a:gd name="T16" fmla="*/ 0 60000 65536"/>
                  <a:gd name="T17" fmla="*/ 0 60000 65536"/>
                  <a:gd name="T18" fmla="*/ 0 60000 65536"/>
                  <a:gd name="T19" fmla="*/ 0 60000 65536"/>
                  <a:gd name="T20" fmla="*/ 0 60000 65536"/>
                  <a:gd name="T21" fmla="*/ 0 w 3"/>
                  <a:gd name="T22" fmla="*/ 0 h 36"/>
                  <a:gd name="T23" fmla="*/ 3 w 3"/>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6">
                    <a:moveTo>
                      <a:pt x="3" y="2"/>
                    </a:moveTo>
                    <a:lnTo>
                      <a:pt x="2" y="34"/>
                    </a:lnTo>
                    <a:lnTo>
                      <a:pt x="0" y="34"/>
                    </a:lnTo>
                    <a:lnTo>
                      <a:pt x="0" y="36"/>
                    </a:lnTo>
                    <a:lnTo>
                      <a:pt x="2" y="0"/>
                    </a:lnTo>
                    <a:lnTo>
                      <a:pt x="2" y="2"/>
                    </a:lnTo>
                    <a:lnTo>
                      <a:pt x="3" y="2"/>
                    </a:lnTo>
                    <a:close/>
                  </a:path>
                </a:pathLst>
              </a:custGeom>
              <a:solidFill>
                <a:srgbClr val="1212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24" name="Freeform 234"/>
              <p:cNvSpPr>
                <a:spLocks/>
              </p:cNvSpPr>
              <p:nvPr/>
            </p:nvSpPr>
            <p:spPr bwMode="auto">
              <a:xfrm>
                <a:off x="1421" y="2675"/>
                <a:ext cx="4" cy="36"/>
              </a:xfrm>
              <a:custGeom>
                <a:avLst/>
                <a:gdLst>
                  <a:gd name="T0" fmla="*/ 4 w 4"/>
                  <a:gd name="T1" fmla="*/ 2 h 36"/>
                  <a:gd name="T2" fmla="*/ 2 w 4"/>
                  <a:gd name="T3" fmla="*/ 34 h 36"/>
                  <a:gd name="T4" fmla="*/ 2 w 4"/>
                  <a:gd name="T5" fmla="*/ 36 h 36"/>
                  <a:gd name="T6" fmla="*/ 0 w 4"/>
                  <a:gd name="T7" fmla="*/ 36 h 36"/>
                  <a:gd name="T8" fmla="*/ 4 w 4"/>
                  <a:gd name="T9" fmla="*/ 0 h 36"/>
                  <a:gd name="T10" fmla="*/ 4 w 4"/>
                  <a:gd name="T11" fmla="*/ 2 h 36"/>
                  <a:gd name="T12" fmla="*/ 0 60000 65536"/>
                  <a:gd name="T13" fmla="*/ 0 60000 65536"/>
                  <a:gd name="T14" fmla="*/ 0 60000 65536"/>
                  <a:gd name="T15" fmla="*/ 0 60000 65536"/>
                  <a:gd name="T16" fmla="*/ 0 60000 65536"/>
                  <a:gd name="T17" fmla="*/ 0 60000 65536"/>
                  <a:gd name="T18" fmla="*/ 0 w 4"/>
                  <a:gd name="T19" fmla="*/ 0 h 36"/>
                  <a:gd name="T20" fmla="*/ 4 w 4"/>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4" h="36">
                    <a:moveTo>
                      <a:pt x="4" y="2"/>
                    </a:moveTo>
                    <a:lnTo>
                      <a:pt x="2" y="34"/>
                    </a:lnTo>
                    <a:lnTo>
                      <a:pt x="2" y="36"/>
                    </a:lnTo>
                    <a:lnTo>
                      <a:pt x="0" y="36"/>
                    </a:lnTo>
                    <a:lnTo>
                      <a:pt x="4" y="0"/>
                    </a:lnTo>
                    <a:lnTo>
                      <a:pt x="4" y="2"/>
                    </a:lnTo>
                    <a:close/>
                  </a:path>
                </a:pathLst>
              </a:custGeom>
              <a:solidFill>
                <a:srgbClr val="1212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25" name="Freeform 235"/>
              <p:cNvSpPr>
                <a:spLocks/>
              </p:cNvSpPr>
              <p:nvPr/>
            </p:nvSpPr>
            <p:spPr bwMode="auto">
              <a:xfrm>
                <a:off x="1421" y="2675"/>
                <a:ext cx="4" cy="36"/>
              </a:xfrm>
              <a:custGeom>
                <a:avLst/>
                <a:gdLst>
                  <a:gd name="T0" fmla="*/ 4 w 4"/>
                  <a:gd name="T1" fmla="*/ 0 h 36"/>
                  <a:gd name="T2" fmla="*/ 2 w 4"/>
                  <a:gd name="T3" fmla="*/ 36 h 36"/>
                  <a:gd name="T4" fmla="*/ 0 w 4"/>
                  <a:gd name="T5" fmla="*/ 36 h 36"/>
                  <a:gd name="T6" fmla="*/ 2 w 4"/>
                  <a:gd name="T7" fmla="*/ 0 h 36"/>
                  <a:gd name="T8" fmla="*/ 4 w 4"/>
                  <a:gd name="T9" fmla="*/ 0 h 36"/>
                  <a:gd name="T10" fmla="*/ 0 60000 65536"/>
                  <a:gd name="T11" fmla="*/ 0 60000 65536"/>
                  <a:gd name="T12" fmla="*/ 0 60000 65536"/>
                  <a:gd name="T13" fmla="*/ 0 60000 65536"/>
                  <a:gd name="T14" fmla="*/ 0 60000 65536"/>
                  <a:gd name="T15" fmla="*/ 0 w 4"/>
                  <a:gd name="T16" fmla="*/ 0 h 36"/>
                  <a:gd name="T17" fmla="*/ 4 w 4"/>
                  <a:gd name="T18" fmla="*/ 36 h 36"/>
                </a:gdLst>
                <a:ahLst/>
                <a:cxnLst>
                  <a:cxn ang="T10">
                    <a:pos x="T0" y="T1"/>
                  </a:cxn>
                  <a:cxn ang="T11">
                    <a:pos x="T2" y="T3"/>
                  </a:cxn>
                  <a:cxn ang="T12">
                    <a:pos x="T4" y="T5"/>
                  </a:cxn>
                  <a:cxn ang="T13">
                    <a:pos x="T6" y="T7"/>
                  </a:cxn>
                  <a:cxn ang="T14">
                    <a:pos x="T8" y="T9"/>
                  </a:cxn>
                </a:cxnLst>
                <a:rect l="T15" t="T16" r="T17" b="T18"/>
                <a:pathLst>
                  <a:path w="4" h="36">
                    <a:moveTo>
                      <a:pt x="4" y="0"/>
                    </a:moveTo>
                    <a:lnTo>
                      <a:pt x="2" y="36"/>
                    </a:lnTo>
                    <a:lnTo>
                      <a:pt x="0" y="36"/>
                    </a:lnTo>
                    <a:lnTo>
                      <a:pt x="2" y="0"/>
                    </a:lnTo>
                    <a:lnTo>
                      <a:pt x="4" y="0"/>
                    </a:lnTo>
                    <a:close/>
                  </a:path>
                </a:pathLst>
              </a:custGeom>
              <a:solidFill>
                <a:srgbClr val="1212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26" name="Freeform 236"/>
              <p:cNvSpPr>
                <a:spLocks/>
              </p:cNvSpPr>
              <p:nvPr/>
            </p:nvSpPr>
            <p:spPr bwMode="auto">
              <a:xfrm>
                <a:off x="1421" y="2675"/>
                <a:ext cx="4" cy="36"/>
              </a:xfrm>
              <a:custGeom>
                <a:avLst/>
                <a:gdLst>
                  <a:gd name="T0" fmla="*/ 4 w 4"/>
                  <a:gd name="T1" fmla="*/ 0 h 36"/>
                  <a:gd name="T2" fmla="*/ 0 w 4"/>
                  <a:gd name="T3" fmla="*/ 36 h 36"/>
                  <a:gd name="T4" fmla="*/ 2 w 4"/>
                  <a:gd name="T5" fmla="*/ 0 h 36"/>
                  <a:gd name="T6" fmla="*/ 4 w 4"/>
                  <a:gd name="T7" fmla="*/ 0 h 36"/>
                  <a:gd name="T8" fmla="*/ 0 60000 65536"/>
                  <a:gd name="T9" fmla="*/ 0 60000 65536"/>
                  <a:gd name="T10" fmla="*/ 0 60000 65536"/>
                  <a:gd name="T11" fmla="*/ 0 60000 65536"/>
                  <a:gd name="T12" fmla="*/ 0 w 4"/>
                  <a:gd name="T13" fmla="*/ 0 h 36"/>
                  <a:gd name="T14" fmla="*/ 4 w 4"/>
                  <a:gd name="T15" fmla="*/ 36 h 36"/>
                </a:gdLst>
                <a:ahLst/>
                <a:cxnLst>
                  <a:cxn ang="T8">
                    <a:pos x="T0" y="T1"/>
                  </a:cxn>
                  <a:cxn ang="T9">
                    <a:pos x="T2" y="T3"/>
                  </a:cxn>
                  <a:cxn ang="T10">
                    <a:pos x="T4" y="T5"/>
                  </a:cxn>
                  <a:cxn ang="T11">
                    <a:pos x="T6" y="T7"/>
                  </a:cxn>
                </a:cxnLst>
                <a:rect l="T12" t="T13" r="T14" b="T15"/>
                <a:pathLst>
                  <a:path w="4" h="36">
                    <a:moveTo>
                      <a:pt x="4" y="0"/>
                    </a:moveTo>
                    <a:lnTo>
                      <a:pt x="0" y="36"/>
                    </a:lnTo>
                    <a:lnTo>
                      <a:pt x="2" y="0"/>
                    </a:lnTo>
                    <a:lnTo>
                      <a:pt x="4" y="0"/>
                    </a:lnTo>
                    <a:close/>
                  </a:path>
                </a:pathLst>
              </a:custGeom>
              <a:solidFill>
                <a:srgbClr val="1414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27" name="Freeform 237"/>
              <p:cNvSpPr>
                <a:spLocks/>
              </p:cNvSpPr>
              <p:nvPr/>
            </p:nvSpPr>
            <p:spPr bwMode="auto">
              <a:xfrm>
                <a:off x="1420" y="2673"/>
                <a:ext cx="3" cy="39"/>
              </a:xfrm>
              <a:custGeom>
                <a:avLst/>
                <a:gdLst>
                  <a:gd name="T0" fmla="*/ 3 w 3"/>
                  <a:gd name="T1" fmla="*/ 2 h 39"/>
                  <a:gd name="T2" fmla="*/ 1 w 3"/>
                  <a:gd name="T3" fmla="*/ 38 h 39"/>
                  <a:gd name="T4" fmla="*/ 0 w 3"/>
                  <a:gd name="T5" fmla="*/ 39 h 39"/>
                  <a:gd name="T6" fmla="*/ 3 w 3"/>
                  <a:gd name="T7" fmla="*/ 0 h 39"/>
                  <a:gd name="T8" fmla="*/ 3 w 3"/>
                  <a:gd name="T9" fmla="*/ 2 h 39"/>
                  <a:gd name="T10" fmla="*/ 0 60000 65536"/>
                  <a:gd name="T11" fmla="*/ 0 60000 65536"/>
                  <a:gd name="T12" fmla="*/ 0 60000 65536"/>
                  <a:gd name="T13" fmla="*/ 0 60000 65536"/>
                  <a:gd name="T14" fmla="*/ 0 60000 65536"/>
                  <a:gd name="T15" fmla="*/ 0 w 3"/>
                  <a:gd name="T16" fmla="*/ 0 h 39"/>
                  <a:gd name="T17" fmla="*/ 3 w 3"/>
                  <a:gd name="T18" fmla="*/ 39 h 39"/>
                </a:gdLst>
                <a:ahLst/>
                <a:cxnLst>
                  <a:cxn ang="T10">
                    <a:pos x="T0" y="T1"/>
                  </a:cxn>
                  <a:cxn ang="T11">
                    <a:pos x="T2" y="T3"/>
                  </a:cxn>
                  <a:cxn ang="T12">
                    <a:pos x="T4" y="T5"/>
                  </a:cxn>
                  <a:cxn ang="T13">
                    <a:pos x="T6" y="T7"/>
                  </a:cxn>
                  <a:cxn ang="T14">
                    <a:pos x="T8" y="T9"/>
                  </a:cxn>
                </a:cxnLst>
                <a:rect l="T15" t="T16" r="T17" b="T18"/>
                <a:pathLst>
                  <a:path w="3" h="39">
                    <a:moveTo>
                      <a:pt x="3" y="2"/>
                    </a:moveTo>
                    <a:lnTo>
                      <a:pt x="1" y="38"/>
                    </a:lnTo>
                    <a:lnTo>
                      <a:pt x="0" y="39"/>
                    </a:lnTo>
                    <a:lnTo>
                      <a:pt x="3" y="0"/>
                    </a:lnTo>
                    <a:lnTo>
                      <a:pt x="3" y="2"/>
                    </a:lnTo>
                    <a:close/>
                  </a:path>
                </a:pathLst>
              </a:custGeom>
              <a:solidFill>
                <a:srgbClr val="1414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28" name="Freeform 238"/>
              <p:cNvSpPr>
                <a:spLocks/>
              </p:cNvSpPr>
              <p:nvPr/>
            </p:nvSpPr>
            <p:spPr bwMode="auto">
              <a:xfrm>
                <a:off x="1420" y="2673"/>
                <a:ext cx="3" cy="39"/>
              </a:xfrm>
              <a:custGeom>
                <a:avLst/>
                <a:gdLst>
                  <a:gd name="T0" fmla="*/ 3 w 3"/>
                  <a:gd name="T1" fmla="*/ 2 h 39"/>
                  <a:gd name="T2" fmla="*/ 1 w 3"/>
                  <a:gd name="T3" fmla="*/ 38 h 39"/>
                  <a:gd name="T4" fmla="*/ 0 w 3"/>
                  <a:gd name="T5" fmla="*/ 39 h 39"/>
                  <a:gd name="T6" fmla="*/ 1 w 3"/>
                  <a:gd name="T7" fmla="*/ 0 h 39"/>
                  <a:gd name="T8" fmla="*/ 3 w 3"/>
                  <a:gd name="T9" fmla="*/ 0 h 39"/>
                  <a:gd name="T10" fmla="*/ 3 w 3"/>
                  <a:gd name="T11" fmla="*/ 2 h 39"/>
                  <a:gd name="T12" fmla="*/ 0 60000 65536"/>
                  <a:gd name="T13" fmla="*/ 0 60000 65536"/>
                  <a:gd name="T14" fmla="*/ 0 60000 65536"/>
                  <a:gd name="T15" fmla="*/ 0 60000 65536"/>
                  <a:gd name="T16" fmla="*/ 0 60000 65536"/>
                  <a:gd name="T17" fmla="*/ 0 60000 65536"/>
                  <a:gd name="T18" fmla="*/ 0 w 3"/>
                  <a:gd name="T19" fmla="*/ 0 h 39"/>
                  <a:gd name="T20" fmla="*/ 3 w 3"/>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3" h="39">
                    <a:moveTo>
                      <a:pt x="3" y="2"/>
                    </a:moveTo>
                    <a:lnTo>
                      <a:pt x="1" y="38"/>
                    </a:lnTo>
                    <a:lnTo>
                      <a:pt x="0" y="39"/>
                    </a:lnTo>
                    <a:lnTo>
                      <a:pt x="1" y="0"/>
                    </a:lnTo>
                    <a:lnTo>
                      <a:pt x="3" y="0"/>
                    </a:lnTo>
                    <a:lnTo>
                      <a:pt x="3" y="2"/>
                    </a:lnTo>
                    <a:close/>
                  </a:path>
                </a:pathLst>
              </a:custGeom>
              <a:solidFill>
                <a:srgbClr val="1717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29" name="Freeform 239"/>
              <p:cNvSpPr>
                <a:spLocks/>
              </p:cNvSpPr>
              <p:nvPr/>
            </p:nvSpPr>
            <p:spPr bwMode="auto">
              <a:xfrm>
                <a:off x="1420" y="2673"/>
                <a:ext cx="3" cy="39"/>
              </a:xfrm>
              <a:custGeom>
                <a:avLst/>
                <a:gdLst>
                  <a:gd name="T0" fmla="*/ 3 w 3"/>
                  <a:gd name="T1" fmla="*/ 0 h 39"/>
                  <a:gd name="T2" fmla="*/ 0 w 3"/>
                  <a:gd name="T3" fmla="*/ 39 h 39"/>
                  <a:gd name="T4" fmla="*/ 1 w 3"/>
                  <a:gd name="T5" fmla="*/ 0 h 39"/>
                  <a:gd name="T6" fmla="*/ 3 w 3"/>
                  <a:gd name="T7" fmla="*/ 0 h 39"/>
                  <a:gd name="T8" fmla="*/ 0 60000 65536"/>
                  <a:gd name="T9" fmla="*/ 0 60000 65536"/>
                  <a:gd name="T10" fmla="*/ 0 60000 65536"/>
                  <a:gd name="T11" fmla="*/ 0 60000 65536"/>
                  <a:gd name="T12" fmla="*/ 0 w 3"/>
                  <a:gd name="T13" fmla="*/ 0 h 39"/>
                  <a:gd name="T14" fmla="*/ 3 w 3"/>
                  <a:gd name="T15" fmla="*/ 39 h 39"/>
                </a:gdLst>
                <a:ahLst/>
                <a:cxnLst>
                  <a:cxn ang="T8">
                    <a:pos x="T0" y="T1"/>
                  </a:cxn>
                  <a:cxn ang="T9">
                    <a:pos x="T2" y="T3"/>
                  </a:cxn>
                  <a:cxn ang="T10">
                    <a:pos x="T4" y="T5"/>
                  </a:cxn>
                  <a:cxn ang="T11">
                    <a:pos x="T6" y="T7"/>
                  </a:cxn>
                </a:cxnLst>
                <a:rect l="T12" t="T13" r="T14" b="T15"/>
                <a:pathLst>
                  <a:path w="3" h="39">
                    <a:moveTo>
                      <a:pt x="3" y="0"/>
                    </a:moveTo>
                    <a:lnTo>
                      <a:pt x="0" y="39"/>
                    </a:lnTo>
                    <a:lnTo>
                      <a:pt x="1" y="0"/>
                    </a:lnTo>
                    <a:lnTo>
                      <a:pt x="3" y="0"/>
                    </a:lnTo>
                    <a:close/>
                  </a:path>
                </a:pathLst>
              </a:custGeom>
              <a:solidFill>
                <a:srgbClr val="1717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30" name="Freeform 240"/>
              <p:cNvSpPr>
                <a:spLocks/>
              </p:cNvSpPr>
              <p:nvPr/>
            </p:nvSpPr>
            <p:spPr bwMode="auto">
              <a:xfrm>
                <a:off x="1418" y="2673"/>
                <a:ext cx="3" cy="39"/>
              </a:xfrm>
              <a:custGeom>
                <a:avLst/>
                <a:gdLst>
                  <a:gd name="T0" fmla="*/ 3 w 3"/>
                  <a:gd name="T1" fmla="*/ 0 h 39"/>
                  <a:gd name="T2" fmla="*/ 2 w 3"/>
                  <a:gd name="T3" fmla="*/ 39 h 39"/>
                  <a:gd name="T4" fmla="*/ 0 w 3"/>
                  <a:gd name="T5" fmla="*/ 39 h 39"/>
                  <a:gd name="T6" fmla="*/ 3 w 3"/>
                  <a:gd name="T7" fmla="*/ 0 h 39"/>
                  <a:gd name="T8" fmla="*/ 0 60000 65536"/>
                  <a:gd name="T9" fmla="*/ 0 60000 65536"/>
                  <a:gd name="T10" fmla="*/ 0 60000 65536"/>
                  <a:gd name="T11" fmla="*/ 0 60000 65536"/>
                  <a:gd name="T12" fmla="*/ 0 w 3"/>
                  <a:gd name="T13" fmla="*/ 0 h 39"/>
                  <a:gd name="T14" fmla="*/ 3 w 3"/>
                  <a:gd name="T15" fmla="*/ 39 h 39"/>
                </a:gdLst>
                <a:ahLst/>
                <a:cxnLst>
                  <a:cxn ang="T8">
                    <a:pos x="T0" y="T1"/>
                  </a:cxn>
                  <a:cxn ang="T9">
                    <a:pos x="T2" y="T3"/>
                  </a:cxn>
                  <a:cxn ang="T10">
                    <a:pos x="T4" y="T5"/>
                  </a:cxn>
                  <a:cxn ang="T11">
                    <a:pos x="T6" y="T7"/>
                  </a:cxn>
                </a:cxnLst>
                <a:rect l="T12" t="T13" r="T14" b="T15"/>
                <a:pathLst>
                  <a:path w="3" h="39">
                    <a:moveTo>
                      <a:pt x="3" y="0"/>
                    </a:moveTo>
                    <a:lnTo>
                      <a:pt x="2" y="39"/>
                    </a:lnTo>
                    <a:lnTo>
                      <a:pt x="0" y="39"/>
                    </a:lnTo>
                    <a:lnTo>
                      <a:pt x="3" y="0"/>
                    </a:lnTo>
                    <a:close/>
                  </a:path>
                </a:pathLst>
              </a:custGeom>
              <a:solidFill>
                <a:srgbClr val="1717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31" name="Freeform 241"/>
              <p:cNvSpPr>
                <a:spLocks/>
              </p:cNvSpPr>
              <p:nvPr/>
            </p:nvSpPr>
            <p:spPr bwMode="auto">
              <a:xfrm>
                <a:off x="1418" y="2672"/>
                <a:ext cx="3" cy="42"/>
              </a:xfrm>
              <a:custGeom>
                <a:avLst/>
                <a:gdLst>
                  <a:gd name="T0" fmla="*/ 3 w 3"/>
                  <a:gd name="T1" fmla="*/ 1 h 42"/>
                  <a:gd name="T2" fmla="*/ 2 w 3"/>
                  <a:gd name="T3" fmla="*/ 40 h 42"/>
                  <a:gd name="T4" fmla="*/ 0 w 3"/>
                  <a:gd name="T5" fmla="*/ 40 h 42"/>
                  <a:gd name="T6" fmla="*/ 0 w 3"/>
                  <a:gd name="T7" fmla="*/ 42 h 42"/>
                  <a:gd name="T8" fmla="*/ 2 w 3"/>
                  <a:gd name="T9" fmla="*/ 0 h 42"/>
                  <a:gd name="T10" fmla="*/ 3 w 3"/>
                  <a:gd name="T11" fmla="*/ 1 h 42"/>
                  <a:gd name="T12" fmla="*/ 0 60000 65536"/>
                  <a:gd name="T13" fmla="*/ 0 60000 65536"/>
                  <a:gd name="T14" fmla="*/ 0 60000 65536"/>
                  <a:gd name="T15" fmla="*/ 0 60000 65536"/>
                  <a:gd name="T16" fmla="*/ 0 60000 65536"/>
                  <a:gd name="T17" fmla="*/ 0 60000 65536"/>
                  <a:gd name="T18" fmla="*/ 0 w 3"/>
                  <a:gd name="T19" fmla="*/ 0 h 42"/>
                  <a:gd name="T20" fmla="*/ 3 w 3"/>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3" h="42">
                    <a:moveTo>
                      <a:pt x="3" y="1"/>
                    </a:moveTo>
                    <a:lnTo>
                      <a:pt x="2" y="40"/>
                    </a:lnTo>
                    <a:lnTo>
                      <a:pt x="0" y="40"/>
                    </a:lnTo>
                    <a:lnTo>
                      <a:pt x="0" y="42"/>
                    </a:lnTo>
                    <a:lnTo>
                      <a:pt x="2" y="0"/>
                    </a:lnTo>
                    <a:lnTo>
                      <a:pt x="3" y="1"/>
                    </a:ln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32" name="Freeform 242"/>
              <p:cNvSpPr>
                <a:spLocks/>
              </p:cNvSpPr>
              <p:nvPr/>
            </p:nvSpPr>
            <p:spPr bwMode="auto">
              <a:xfrm>
                <a:off x="1416" y="2672"/>
                <a:ext cx="5" cy="42"/>
              </a:xfrm>
              <a:custGeom>
                <a:avLst/>
                <a:gdLst>
                  <a:gd name="T0" fmla="*/ 5 w 5"/>
                  <a:gd name="T1" fmla="*/ 1 h 42"/>
                  <a:gd name="T2" fmla="*/ 2 w 5"/>
                  <a:gd name="T3" fmla="*/ 40 h 42"/>
                  <a:gd name="T4" fmla="*/ 2 w 5"/>
                  <a:gd name="T5" fmla="*/ 42 h 42"/>
                  <a:gd name="T6" fmla="*/ 0 w 5"/>
                  <a:gd name="T7" fmla="*/ 42 h 42"/>
                  <a:gd name="T8" fmla="*/ 4 w 5"/>
                  <a:gd name="T9" fmla="*/ 0 h 42"/>
                  <a:gd name="T10" fmla="*/ 5 w 5"/>
                  <a:gd name="T11" fmla="*/ 1 h 42"/>
                  <a:gd name="T12" fmla="*/ 0 60000 65536"/>
                  <a:gd name="T13" fmla="*/ 0 60000 65536"/>
                  <a:gd name="T14" fmla="*/ 0 60000 65536"/>
                  <a:gd name="T15" fmla="*/ 0 60000 65536"/>
                  <a:gd name="T16" fmla="*/ 0 60000 65536"/>
                  <a:gd name="T17" fmla="*/ 0 60000 65536"/>
                  <a:gd name="T18" fmla="*/ 0 w 5"/>
                  <a:gd name="T19" fmla="*/ 0 h 42"/>
                  <a:gd name="T20" fmla="*/ 5 w 5"/>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5" h="42">
                    <a:moveTo>
                      <a:pt x="5" y="1"/>
                    </a:moveTo>
                    <a:lnTo>
                      <a:pt x="2" y="40"/>
                    </a:lnTo>
                    <a:lnTo>
                      <a:pt x="2" y="42"/>
                    </a:lnTo>
                    <a:lnTo>
                      <a:pt x="0" y="42"/>
                    </a:lnTo>
                    <a:lnTo>
                      <a:pt x="4" y="0"/>
                    </a:lnTo>
                    <a:lnTo>
                      <a:pt x="5" y="1"/>
                    </a:ln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33" name="Freeform 243"/>
              <p:cNvSpPr>
                <a:spLocks/>
              </p:cNvSpPr>
              <p:nvPr/>
            </p:nvSpPr>
            <p:spPr bwMode="auto">
              <a:xfrm>
                <a:off x="1416" y="2672"/>
                <a:ext cx="4" cy="42"/>
              </a:xfrm>
              <a:custGeom>
                <a:avLst/>
                <a:gdLst>
                  <a:gd name="T0" fmla="*/ 4 w 4"/>
                  <a:gd name="T1" fmla="*/ 0 h 42"/>
                  <a:gd name="T2" fmla="*/ 2 w 4"/>
                  <a:gd name="T3" fmla="*/ 42 h 42"/>
                  <a:gd name="T4" fmla="*/ 0 w 4"/>
                  <a:gd name="T5" fmla="*/ 42 h 42"/>
                  <a:gd name="T6" fmla="*/ 4 w 4"/>
                  <a:gd name="T7" fmla="*/ 0 h 42"/>
                  <a:gd name="T8" fmla="*/ 0 60000 65536"/>
                  <a:gd name="T9" fmla="*/ 0 60000 65536"/>
                  <a:gd name="T10" fmla="*/ 0 60000 65536"/>
                  <a:gd name="T11" fmla="*/ 0 60000 65536"/>
                  <a:gd name="T12" fmla="*/ 0 w 4"/>
                  <a:gd name="T13" fmla="*/ 0 h 42"/>
                  <a:gd name="T14" fmla="*/ 4 w 4"/>
                  <a:gd name="T15" fmla="*/ 42 h 42"/>
                </a:gdLst>
                <a:ahLst/>
                <a:cxnLst>
                  <a:cxn ang="T8">
                    <a:pos x="T0" y="T1"/>
                  </a:cxn>
                  <a:cxn ang="T9">
                    <a:pos x="T2" y="T3"/>
                  </a:cxn>
                  <a:cxn ang="T10">
                    <a:pos x="T4" y="T5"/>
                  </a:cxn>
                  <a:cxn ang="T11">
                    <a:pos x="T6" y="T7"/>
                  </a:cxn>
                </a:cxnLst>
                <a:rect l="T12" t="T13" r="T14" b="T15"/>
                <a:pathLst>
                  <a:path w="4" h="42">
                    <a:moveTo>
                      <a:pt x="4" y="0"/>
                    </a:moveTo>
                    <a:lnTo>
                      <a:pt x="2" y="42"/>
                    </a:lnTo>
                    <a:lnTo>
                      <a:pt x="0" y="42"/>
                    </a:lnTo>
                    <a:lnTo>
                      <a:pt x="4" y="0"/>
                    </a:ln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34" name="Freeform 244"/>
              <p:cNvSpPr>
                <a:spLocks/>
              </p:cNvSpPr>
              <p:nvPr/>
            </p:nvSpPr>
            <p:spPr bwMode="auto">
              <a:xfrm>
                <a:off x="1416" y="2672"/>
                <a:ext cx="4" cy="42"/>
              </a:xfrm>
              <a:custGeom>
                <a:avLst/>
                <a:gdLst>
                  <a:gd name="T0" fmla="*/ 4 w 4"/>
                  <a:gd name="T1" fmla="*/ 0 h 42"/>
                  <a:gd name="T2" fmla="*/ 0 w 4"/>
                  <a:gd name="T3" fmla="*/ 42 h 42"/>
                  <a:gd name="T4" fmla="*/ 2 w 4"/>
                  <a:gd name="T5" fmla="*/ 0 h 42"/>
                  <a:gd name="T6" fmla="*/ 4 w 4"/>
                  <a:gd name="T7" fmla="*/ 0 h 42"/>
                  <a:gd name="T8" fmla="*/ 0 60000 65536"/>
                  <a:gd name="T9" fmla="*/ 0 60000 65536"/>
                  <a:gd name="T10" fmla="*/ 0 60000 65536"/>
                  <a:gd name="T11" fmla="*/ 0 60000 65536"/>
                  <a:gd name="T12" fmla="*/ 0 w 4"/>
                  <a:gd name="T13" fmla="*/ 0 h 42"/>
                  <a:gd name="T14" fmla="*/ 4 w 4"/>
                  <a:gd name="T15" fmla="*/ 42 h 42"/>
                </a:gdLst>
                <a:ahLst/>
                <a:cxnLst>
                  <a:cxn ang="T8">
                    <a:pos x="T0" y="T1"/>
                  </a:cxn>
                  <a:cxn ang="T9">
                    <a:pos x="T2" y="T3"/>
                  </a:cxn>
                  <a:cxn ang="T10">
                    <a:pos x="T4" y="T5"/>
                  </a:cxn>
                  <a:cxn ang="T11">
                    <a:pos x="T6" y="T7"/>
                  </a:cxn>
                </a:cxnLst>
                <a:rect l="T12" t="T13" r="T14" b="T15"/>
                <a:pathLst>
                  <a:path w="4" h="42">
                    <a:moveTo>
                      <a:pt x="4" y="0"/>
                    </a:moveTo>
                    <a:lnTo>
                      <a:pt x="0" y="42"/>
                    </a:lnTo>
                    <a:lnTo>
                      <a:pt x="2" y="0"/>
                    </a:lnTo>
                    <a:lnTo>
                      <a:pt x="4" y="0"/>
                    </a:lnTo>
                    <a:close/>
                  </a:path>
                </a:pathLst>
              </a:custGeom>
              <a:solidFill>
                <a:srgbClr val="1C1C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35" name="Freeform 245"/>
              <p:cNvSpPr>
                <a:spLocks/>
              </p:cNvSpPr>
              <p:nvPr/>
            </p:nvSpPr>
            <p:spPr bwMode="auto">
              <a:xfrm>
                <a:off x="1415" y="2670"/>
                <a:ext cx="5" cy="44"/>
              </a:xfrm>
              <a:custGeom>
                <a:avLst/>
                <a:gdLst>
                  <a:gd name="T0" fmla="*/ 5 w 5"/>
                  <a:gd name="T1" fmla="*/ 2 h 44"/>
                  <a:gd name="T2" fmla="*/ 1 w 5"/>
                  <a:gd name="T3" fmla="*/ 44 h 44"/>
                  <a:gd name="T4" fmla="*/ 0 w 5"/>
                  <a:gd name="T5" fmla="*/ 44 h 44"/>
                  <a:gd name="T6" fmla="*/ 3 w 5"/>
                  <a:gd name="T7" fmla="*/ 0 h 44"/>
                  <a:gd name="T8" fmla="*/ 3 w 5"/>
                  <a:gd name="T9" fmla="*/ 2 h 44"/>
                  <a:gd name="T10" fmla="*/ 5 w 5"/>
                  <a:gd name="T11" fmla="*/ 2 h 44"/>
                  <a:gd name="T12" fmla="*/ 0 60000 65536"/>
                  <a:gd name="T13" fmla="*/ 0 60000 65536"/>
                  <a:gd name="T14" fmla="*/ 0 60000 65536"/>
                  <a:gd name="T15" fmla="*/ 0 60000 65536"/>
                  <a:gd name="T16" fmla="*/ 0 60000 65536"/>
                  <a:gd name="T17" fmla="*/ 0 60000 65536"/>
                  <a:gd name="T18" fmla="*/ 0 w 5"/>
                  <a:gd name="T19" fmla="*/ 0 h 44"/>
                  <a:gd name="T20" fmla="*/ 5 w 5"/>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5" h="44">
                    <a:moveTo>
                      <a:pt x="5" y="2"/>
                    </a:moveTo>
                    <a:lnTo>
                      <a:pt x="1" y="44"/>
                    </a:lnTo>
                    <a:lnTo>
                      <a:pt x="0" y="44"/>
                    </a:lnTo>
                    <a:lnTo>
                      <a:pt x="3" y="0"/>
                    </a:lnTo>
                    <a:lnTo>
                      <a:pt x="3" y="2"/>
                    </a:lnTo>
                    <a:lnTo>
                      <a:pt x="5" y="2"/>
                    </a:lnTo>
                    <a:close/>
                  </a:path>
                </a:pathLst>
              </a:custGeom>
              <a:solidFill>
                <a:srgbClr val="1C1C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36" name="Freeform 246"/>
              <p:cNvSpPr>
                <a:spLocks/>
              </p:cNvSpPr>
              <p:nvPr/>
            </p:nvSpPr>
            <p:spPr bwMode="auto">
              <a:xfrm>
                <a:off x="1415" y="2670"/>
                <a:ext cx="3" cy="45"/>
              </a:xfrm>
              <a:custGeom>
                <a:avLst/>
                <a:gdLst>
                  <a:gd name="T0" fmla="*/ 3 w 3"/>
                  <a:gd name="T1" fmla="*/ 2 h 45"/>
                  <a:gd name="T2" fmla="*/ 1 w 3"/>
                  <a:gd name="T3" fmla="*/ 44 h 45"/>
                  <a:gd name="T4" fmla="*/ 0 w 3"/>
                  <a:gd name="T5" fmla="*/ 44 h 45"/>
                  <a:gd name="T6" fmla="*/ 0 w 3"/>
                  <a:gd name="T7" fmla="*/ 45 h 45"/>
                  <a:gd name="T8" fmla="*/ 1 w 3"/>
                  <a:gd name="T9" fmla="*/ 0 h 45"/>
                  <a:gd name="T10" fmla="*/ 3 w 3"/>
                  <a:gd name="T11" fmla="*/ 0 h 45"/>
                  <a:gd name="T12" fmla="*/ 3 w 3"/>
                  <a:gd name="T13" fmla="*/ 2 h 45"/>
                  <a:gd name="T14" fmla="*/ 0 60000 65536"/>
                  <a:gd name="T15" fmla="*/ 0 60000 65536"/>
                  <a:gd name="T16" fmla="*/ 0 60000 65536"/>
                  <a:gd name="T17" fmla="*/ 0 60000 65536"/>
                  <a:gd name="T18" fmla="*/ 0 60000 65536"/>
                  <a:gd name="T19" fmla="*/ 0 60000 65536"/>
                  <a:gd name="T20" fmla="*/ 0 60000 65536"/>
                  <a:gd name="T21" fmla="*/ 0 w 3"/>
                  <a:gd name="T22" fmla="*/ 0 h 45"/>
                  <a:gd name="T23" fmla="*/ 3 w 3"/>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45">
                    <a:moveTo>
                      <a:pt x="3" y="2"/>
                    </a:moveTo>
                    <a:lnTo>
                      <a:pt x="1" y="44"/>
                    </a:lnTo>
                    <a:lnTo>
                      <a:pt x="0" y="44"/>
                    </a:lnTo>
                    <a:lnTo>
                      <a:pt x="0" y="45"/>
                    </a:lnTo>
                    <a:lnTo>
                      <a:pt x="1" y="0"/>
                    </a:lnTo>
                    <a:lnTo>
                      <a:pt x="3" y="0"/>
                    </a:lnTo>
                    <a:lnTo>
                      <a:pt x="3" y="2"/>
                    </a:lnTo>
                    <a:close/>
                  </a:path>
                </a:pathLst>
              </a:custGeom>
              <a:solidFill>
                <a:srgbClr val="1F1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37" name="Freeform 247"/>
              <p:cNvSpPr>
                <a:spLocks/>
              </p:cNvSpPr>
              <p:nvPr/>
            </p:nvSpPr>
            <p:spPr bwMode="auto">
              <a:xfrm>
                <a:off x="1415" y="2670"/>
                <a:ext cx="3" cy="45"/>
              </a:xfrm>
              <a:custGeom>
                <a:avLst/>
                <a:gdLst>
                  <a:gd name="T0" fmla="*/ 3 w 3"/>
                  <a:gd name="T1" fmla="*/ 0 h 45"/>
                  <a:gd name="T2" fmla="*/ 0 w 3"/>
                  <a:gd name="T3" fmla="*/ 44 h 45"/>
                  <a:gd name="T4" fmla="*/ 0 w 3"/>
                  <a:gd name="T5" fmla="*/ 45 h 45"/>
                  <a:gd name="T6" fmla="*/ 1 w 3"/>
                  <a:gd name="T7" fmla="*/ 0 h 45"/>
                  <a:gd name="T8" fmla="*/ 3 w 3"/>
                  <a:gd name="T9" fmla="*/ 0 h 45"/>
                  <a:gd name="T10" fmla="*/ 0 60000 65536"/>
                  <a:gd name="T11" fmla="*/ 0 60000 65536"/>
                  <a:gd name="T12" fmla="*/ 0 60000 65536"/>
                  <a:gd name="T13" fmla="*/ 0 60000 65536"/>
                  <a:gd name="T14" fmla="*/ 0 60000 65536"/>
                  <a:gd name="T15" fmla="*/ 0 w 3"/>
                  <a:gd name="T16" fmla="*/ 0 h 45"/>
                  <a:gd name="T17" fmla="*/ 3 w 3"/>
                  <a:gd name="T18" fmla="*/ 45 h 45"/>
                </a:gdLst>
                <a:ahLst/>
                <a:cxnLst>
                  <a:cxn ang="T10">
                    <a:pos x="T0" y="T1"/>
                  </a:cxn>
                  <a:cxn ang="T11">
                    <a:pos x="T2" y="T3"/>
                  </a:cxn>
                  <a:cxn ang="T12">
                    <a:pos x="T4" y="T5"/>
                  </a:cxn>
                  <a:cxn ang="T13">
                    <a:pos x="T6" y="T7"/>
                  </a:cxn>
                  <a:cxn ang="T14">
                    <a:pos x="T8" y="T9"/>
                  </a:cxn>
                </a:cxnLst>
                <a:rect l="T15" t="T16" r="T17" b="T18"/>
                <a:pathLst>
                  <a:path w="3" h="45">
                    <a:moveTo>
                      <a:pt x="3" y="0"/>
                    </a:moveTo>
                    <a:lnTo>
                      <a:pt x="0" y="44"/>
                    </a:lnTo>
                    <a:lnTo>
                      <a:pt x="0" y="45"/>
                    </a:lnTo>
                    <a:lnTo>
                      <a:pt x="1" y="0"/>
                    </a:lnTo>
                    <a:lnTo>
                      <a:pt x="3" y="0"/>
                    </a:lnTo>
                    <a:close/>
                  </a:path>
                </a:pathLst>
              </a:custGeom>
              <a:solidFill>
                <a:srgbClr val="1F1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38" name="Freeform 248"/>
              <p:cNvSpPr>
                <a:spLocks/>
              </p:cNvSpPr>
              <p:nvPr/>
            </p:nvSpPr>
            <p:spPr bwMode="auto">
              <a:xfrm>
                <a:off x="1413" y="2670"/>
                <a:ext cx="3" cy="45"/>
              </a:xfrm>
              <a:custGeom>
                <a:avLst/>
                <a:gdLst>
                  <a:gd name="T0" fmla="*/ 3 w 3"/>
                  <a:gd name="T1" fmla="*/ 0 h 45"/>
                  <a:gd name="T2" fmla="*/ 2 w 3"/>
                  <a:gd name="T3" fmla="*/ 45 h 45"/>
                  <a:gd name="T4" fmla="*/ 0 w 3"/>
                  <a:gd name="T5" fmla="*/ 45 h 45"/>
                  <a:gd name="T6" fmla="*/ 3 w 3"/>
                  <a:gd name="T7" fmla="*/ 0 h 45"/>
                  <a:gd name="T8" fmla="*/ 0 60000 65536"/>
                  <a:gd name="T9" fmla="*/ 0 60000 65536"/>
                  <a:gd name="T10" fmla="*/ 0 60000 65536"/>
                  <a:gd name="T11" fmla="*/ 0 60000 65536"/>
                  <a:gd name="T12" fmla="*/ 0 w 3"/>
                  <a:gd name="T13" fmla="*/ 0 h 45"/>
                  <a:gd name="T14" fmla="*/ 3 w 3"/>
                  <a:gd name="T15" fmla="*/ 45 h 45"/>
                </a:gdLst>
                <a:ahLst/>
                <a:cxnLst>
                  <a:cxn ang="T8">
                    <a:pos x="T0" y="T1"/>
                  </a:cxn>
                  <a:cxn ang="T9">
                    <a:pos x="T2" y="T3"/>
                  </a:cxn>
                  <a:cxn ang="T10">
                    <a:pos x="T4" y="T5"/>
                  </a:cxn>
                  <a:cxn ang="T11">
                    <a:pos x="T6" y="T7"/>
                  </a:cxn>
                </a:cxnLst>
                <a:rect l="T12" t="T13" r="T14" b="T15"/>
                <a:pathLst>
                  <a:path w="3" h="45">
                    <a:moveTo>
                      <a:pt x="3" y="0"/>
                    </a:moveTo>
                    <a:lnTo>
                      <a:pt x="2" y="45"/>
                    </a:lnTo>
                    <a:lnTo>
                      <a:pt x="0" y="45"/>
                    </a:lnTo>
                    <a:lnTo>
                      <a:pt x="3" y="0"/>
                    </a:lnTo>
                    <a:close/>
                  </a:path>
                </a:pathLst>
              </a:custGeom>
              <a:solidFill>
                <a:srgbClr val="1F1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39" name="Freeform 249"/>
              <p:cNvSpPr>
                <a:spLocks/>
              </p:cNvSpPr>
              <p:nvPr/>
            </p:nvSpPr>
            <p:spPr bwMode="auto">
              <a:xfrm>
                <a:off x="1413" y="2670"/>
                <a:ext cx="3" cy="45"/>
              </a:xfrm>
              <a:custGeom>
                <a:avLst/>
                <a:gdLst>
                  <a:gd name="T0" fmla="*/ 3 w 3"/>
                  <a:gd name="T1" fmla="*/ 0 h 45"/>
                  <a:gd name="T2" fmla="*/ 2 w 3"/>
                  <a:gd name="T3" fmla="*/ 45 h 45"/>
                  <a:gd name="T4" fmla="*/ 0 w 3"/>
                  <a:gd name="T5" fmla="*/ 45 h 45"/>
                  <a:gd name="T6" fmla="*/ 2 w 3"/>
                  <a:gd name="T7" fmla="*/ 0 h 45"/>
                  <a:gd name="T8" fmla="*/ 3 w 3"/>
                  <a:gd name="T9" fmla="*/ 0 h 45"/>
                  <a:gd name="T10" fmla="*/ 0 60000 65536"/>
                  <a:gd name="T11" fmla="*/ 0 60000 65536"/>
                  <a:gd name="T12" fmla="*/ 0 60000 65536"/>
                  <a:gd name="T13" fmla="*/ 0 60000 65536"/>
                  <a:gd name="T14" fmla="*/ 0 60000 65536"/>
                  <a:gd name="T15" fmla="*/ 0 w 3"/>
                  <a:gd name="T16" fmla="*/ 0 h 45"/>
                  <a:gd name="T17" fmla="*/ 3 w 3"/>
                  <a:gd name="T18" fmla="*/ 45 h 45"/>
                </a:gdLst>
                <a:ahLst/>
                <a:cxnLst>
                  <a:cxn ang="T10">
                    <a:pos x="T0" y="T1"/>
                  </a:cxn>
                  <a:cxn ang="T11">
                    <a:pos x="T2" y="T3"/>
                  </a:cxn>
                  <a:cxn ang="T12">
                    <a:pos x="T4" y="T5"/>
                  </a:cxn>
                  <a:cxn ang="T13">
                    <a:pos x="T6" y="T7"/>
                  </a:cxn>
                  <a:cxn ang="T14">
                    <a:pos x="T8" y="T9"/>
                  </a:cxn>
                </a:cxnLst>
                <a:rect l="T15" t="T16" r="T17" b="T18"/>
                <a:pathLst>
                  <a:path w="3" h="45">
                    <a:moveTo>
                      <a:pt x="3" y="0"/>
                    </a:moveTo>
                    <a:lnTo>
                      <a:pt x="2" y="45"/>
                    </a:lnTo>
                    <a:lnTo>
                      <a:pt x="0" y="45"/>
                    </a:lnTo>
                    <a:lnTo>
                      <a:pt x="2" y="0"/>
                    </a:lnTo>
                    <a:lnTo>
                      <a:pt x="3" y="0"/>
                    </a:lnTo>
                    <a:close/>
                  </a:path>
                </a:pathLst>
              </a:custGeom>
              <a:solidFill>
                <a:srgbClr val="2121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40" name="Freeform 250"/>
              <p:cNvSpPr>
                <a:spLocks/>
              </p:cNvSpPr>
              <p:nvPr/>
            </p:nvSpPr>
            <p:spPr bwMode="auto">
              <a:xfrm>
                <a:off x="1412" y="2669"/>
                <a:ext cx="4" cy="46"/>
              </a:xfrm>
              <a:custGeom>
                <a:avLst/>
                <a:gdLst>
                  <a:gd name="T0" fmla="*/ 4 w 4"/>
                  <a:gd name="T1" fmla="*/ 1 h 46"/>
                  <a:gd name="T2" fmla="*/ 1 w 4"/>
                  <a:gd name="T3" fmla="*/ 46 h 46"/>
                  <a:gd name="T4" fmla="*/ 0 w 4"/>
                  <a:gd name="T5" fmla="*/ 46 h 46"/>
                  <a:gd name="T6" fmla="*/ 3 w 4"/>
                  <a:gd name="T7" fmla="*/ 0 h 46"/>
                  <a:gd name="T8" fmla="*/ 3 w 4"/>
                  <a:gd name="T9" fmla="*/ 1 h 46"/>
                  <a:gd name="T10" fmla="*/ 4 w 4"/>
                  <a:gd name="T11" fmla="*/ 1 h 46"/>
                  <a:gd name="T12" fmla="*/ 0 60000 65536"/>
                  <a:gd name="T13" fmla="*/ 0 60000 65536"/>
                  <a:gd name="T14" fmla="*/ 0 60000 65536"/>
                  <a:gd name="T15" fmla="*/ 0 60000 65536"/>
                  <a:gd name="T16" fmla="*/ 0 60000 65536"/>
                  <a:gd name="T17" fmla="*/ 0 60000 65536"/>
                  <a:gd name="T18" fmla="*/ 0 w 4"/>
                  <a:gd name="T19" fmla="*/ 0 h 46"/>
                  <a:gd name="T20" fmla="*/ 4 w 4"/>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4" h="46">
                    <a:moveTo>
                      <a:pt x="4" y="1"/>
                    </a:moveTo>
                    <a:lnTo>
                      <a:pt x="1" y="46"/>
                    </a:lnTo>
                    <a:lnTo>
                      <a:pt x="0" y="46"/>
                    </a:lnTo>
                    <a:lnTo>
                      <a:pt x="3" y="0"/>
                    </a:lnTo>
                    <a:lnTo>
                      <a:pt x="3" y="1"/>
                    </a:lnTo>
                    <a:lnTo>
                      <a:pt x="4" y="1"/>
                    </a:lnTo>
                    <a:close/>
                  </a:path>
                </a:pathLst>
              </a:custGeom>
              <a:solidFill>
                <a:srgbClr val="2121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41" name="Freeform 251"/>
              <p:cNvSpPr>
                <a:spLocks/>
              </p:cNvSpPr>
              <p:nvPr/>
            </p:nvSpPr>
            <p:spPr bwMode="auto">
              <a:xfrm>
                <a:off x="1412" y="2669"/>
                <a:ext cx="3" cy="48"/>
              </a:xfrm>
              <a:custGeom>
                <a:avLst/>
                <a:gdLst>
                  <a:gd name="T0" fmla="*/ 3 w 3"/>
                  <a:gd name="T1" fmla="*/ 1 h 48"/>
                  <a:gd name="T2" fmla="*/ 1 w 3"/>
                  <a:gd name="T3" fmla="*/ 46 h 48"/>
                  <a:gd name="T4" fmla="*/ 0 w 3"/>
                  <a:gd name="T5" fmla="*/ 46 h 48"/>
                  <a:gd name="T6" fmla="*/ 0 w 3"/>
                  <a:gd name="T7" fmla="*/ 48 h 48"/>
                  <a:gd name="T8" fmla="*/ 3 w 3"/>
                  <a:gd name="T9" fmla="*/ 0 h 48"/>
                  <a:gd name="T10" fmla="*/ 3 w 3"/>
                  <a:gd name="T11" fmla="*/ 1 h 48"/>
                  <a:gd name="T12" fmla="*/ 0 60000 65536"/>
                  <a:gd name="T13" fmla="*/ 0 60000 65536"/>
                  <a:gd name="T14" fmla="*/ 0 60000 65536"/>
                  <a:gd name="T15" fmla="*/ 0 60000 65536"/>
                  <a:gd name="T16" fmla="*/ 0 60000 65536"/>
                  <a:gd name="T17" fmla="*/ 0 60000 65536"/>
                  <a:gd name="T18" fmla="*/ 0 w 3"/>
                  <a:gd name="T19" fmla="*/ 0 h 48"/>
                  <a:gd name="T20" fmla="*/ 3 w 3"/>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3" h="48">
                    <a:moveTo>
                      <a:pt x="3" y="1"/>
                    </a:moveTo>
                    <a:lnTo>
                      <a:pt x="1" y="46"/>
                    </a:lnTo>
                    <a:lnTo>
                      <a:pt x="0" y="46"/>
                    </a:lnTo>
                    <a:lnTo>
                      <a:pt x="0" y="48"/>
                    </a:lnTo>
                    <a:lnTo>
                      <a:pt x="3" y="0"/>
                    </a:lnTo>
                    <a:lnTo>
                      <a:pt x="3" y="1"/>
                    </a:lnTo>
                    <a:close/>
                  </a:path>
                </a:pathLst>
              </a:custGeom>
              <a:solidFill>
                <a:srgbClr val="2424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42" name="Freeform 252"/>
              <p:cNvSpPr>
                <a:spLocks/>
              </p:cNvSpPr>
              <p:nvPr/>
            </p:nvSpPr>
            <p:spPr bwMode="auto">
              <a:xfrm>
                <a:off x="1412" y="2669"/>
                <a:ext cx="3" cy="48"/>
              </a:xfrm>
              <a:custGeom>
                <a:avLst/>
                <a:gdLst>
                  <a:gd name="T0" fmla="*/ 3 w 3"/>
                  <a:gd name="T1" fmla="*/ 0 h 48"/>
                  <a:gd name="T2" fmla="*/ 0 w 3"/>
                  <a:gd name="T3" fmla="*/ 46 h 48"/>
                  <a:gd name="T4" fmla="*/ 0 w 3"/>
                  <a:gd name="T5" fmla="*/ 48 h 48"/>
                  <a:gd name="T6" fmla="*/ 1 w 3"/>
                  <a:gd name="T7" fmla="*/ 0 h 48"/>
                  <a:gd name="T8" fmla="*/ 3 w 3"/>
                  <a:gd name="T9" fmla="*/ 0 h 48"/>
                  <a:gd name="T10" fmla="*/ 0 60000 65536"/>
                  <a:gd name="T11" fmla="*/ 0 60000 65536"/>
                  <a:gd name="T12" fmla="*/ 0 60000 65536"/>
                  <a:gd name="T13" fmla="*/ 0 60000 65536"/>
                  <a:gd name="T14" fmla="*/ 0 60000 65536"/>
                  <a:gd name="T15" fmla="*/ 0 w 3"/>
                  <a:gd name="T16" fmla="*/ 0 h 48"/>
                  <a:gd name="T17" fmla="*/ 3 w 3"/>
                  <a:gd name="T18" fmla="*/ 48 h 48"/>
                </a:gdLst>
                <a:ahLst/>
                <a:cxnLst>
                  <a:cxn ang="T10">
                    <a:pos x="T0" y="T1"/>
                  </a:cxn>
                  <a:cxn ang="T11">
                    <a:pos x="T2" y="T3"/>
                  </a:cxn>
                  <a:cxn ang="T12">
                    <a:pos x="T4" y="T5"/>
                  </a:cxn>
                  <a:cxn ang="T13">
                    <a:pos x="T6" y="T7"/>
                  </a:cxn>
                  <a:cxn ang="T14">
                    <a:pos x="T8" y="T9"/>
                  </a:cxn>
                </a:cxnLst>
                <a:rect l="T15" t="T16" r="T17" b="T18"/>
                <a:pathLst>
                  <a:path w="3" h="48">
                    <a:moveTo>
                      <a:pt x="3" y="0"/>
                    </a:moveTo>
                    <a:lnTo>
                      <a:pt x="0" y="46"/>
                    </a:lnTo>
                    <a:lnTo>
                      <a:pt x="0" y="48"/>
                    </a:lnTo>
                    <a:lnTo>
                      <a:pt x="1" y="0"/>
                    </a:lnTo>
                    <a:lnTo>
                      <a:pt x="3" y="0"/>
                    </a:lnTo>
                    <a:close/>
                  </a:path>
                </a:pathLst>
              </a:custGeom>
              <a:solidFill>
                <a:srgbClr val="2424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43" name="Freeform 253"/>
              <p:cNvSpPr>
                <a:spLocks/>
              </p:cNvSpPr>
              <p:nvPr/>
            </p:nvSpPr>
            <p:spPr bwMode="auto">
              <a:xfrm>
                <a:off x="1410" y="2669"/>
                <a:ext cx="5" cy="48"/>
              </a:xfrm>
              <a:custGeom>
                <a:avLst/>
                <a:gdLst>
                  <a:gd name="T0" fmla="*/ 5 w 5"/>
                  <a:gd name="T1" fmla="*/ 0 h 48"/>
                  <a:gd name="T2" fmla="*/ 2 w 5"/>
                  <a:gd name="T3" fmla="*/ 48 h 48"/>
                  <a:gd name="T4" fmla="*/ 0 w 5"/>
                  <a:gd name="T5" fmla="*/ 48 h 48"/>
                  <a:gd name="T6" fmla="*/ 3 w 5"/>
                  <a:gd name="T7" fmla="*/ 0 h 48"/>
                  <a:gd name="T8" fmla="*/ 5 w 5"/>
                  <a:gd name="T9" fmla="*/ 0 h 48"/>
                  <a:gd name="T10" fmla="*/ 0 60000 65536"/>
                  <a:gd name="T11" fmla="*/ 0 60000 65536"/>
                  <a:gd name="T12" fmla="*/ 0 60000 65536"/>
                  <a:gd name="T13" fmla="*/ 0 60000 65536"/>
                  <a:gd name="T14" fmla="*/ 0 60000 65536"/>
                  <a:gd name="T15" fmla="*/ 0 w 5"/>
                  <a:gd name="T16" fmla="*/ 0 h 48"/>
                  <a:gd name="T17" fmla="*/ 5 w 5"/>
                  <a:gd name="T18" fmla="*/ 48 h 48"/>
                </a:gdLst>
                <a:ahLst/>
                <a:cxnLst>
                  <a:cxn ang="T10">
                    <a:pos x="T0" y="T1"/>
                  </a:cxn>
                  <a:cxn ang="T11">
                    <a:pos x="T2" y="T3"/>
                  </a:cxn>
                  <a:cxn ang="T12">
                    <a:pos x="T4" y="T5"/>
                  </a:cxn>
                  <a:cxn ang="T13">
                    <a:pos x="T6" y="T7"/>
                  </a:cxn>
                  <a:cxn ang="T14">
                    <a:pos x="T8" y="T9"/>
                  </a:cxn>
                </a:cxnLst>
                <a:rect l="T15" t="T16" r="T17" b="T18"/>
                <a:pathLst>
                  <a:path w="5" h="48">
                    <a:moveTo>
                      <a:pt x="5" y="0"/>
                    </a:moveTo>
                    <a:lnTo>
                      <a:pt x="2" y="48"/>
                    </a:lnTo>
                    <a:lnTo>
                      <a:pt x="0" y="48"/>
                    </a:lnTo>
                    <a:lnTo>
                      <a:pt x="3" y="0"/>
                    </a:lnTo>
                    <a:lnTo>
                      <a:pt x="5" y="0"/>
                    </a:lnTo>
                    <a:close/>
                  </a:path>
                </a:pathLst>
              </a:custGeom>
              <a:solidFill>
                <a:srgbClr val="2424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44" name="Freeform 254"/>
              <p:cNvSpPr>
                <a:spLocks/>
              </p:cNvSpPr>
              <p:nvPr/>
            </p:nvSpPr>
            <p:spPr bwMode="auto">
              <a:xfrm>
                <a:off x="1410" y="2669"/>
                <a:ext cx="3" cy="48"/>
              </a:xfrm>
              <a:custGeom>
                <a:avLst/>
                <a:gdLst>
                  <a:gd name="T0" fmla="*/ 3 w 3"/>
                  <a:gd name="T1" fmla="*/ 0 h 48"/>
                  <a:gd name="T2" fmla="*/ 2 w 3"/>
                  <a:gd name="T3" fmla="*/ 48 h 48"/>
                  <a:gd name="T4" fmla="*/ 0 w 3"/>
                  <a:gd name="T5" fmla="*/ 48 h 48"/>
                  <a:gd name="T6" fmla="*/ 3 w 3"/>
                  <a:gd name="T7" fmla="*/ 0 h 48"/>
                  <a:gd name="T8" fmla="*/ 0 60000 65536"/>
                  <a:gd name="T9" fmla="*/ 0 60000 65536"/>
                  <a:gd name="T10" fmla="*/ 0 60000 65536"/>
                  <a:gd name="T11" fmla="*/ 0 60000 65536"/>
                  <a:gd name="T12" fmla="*/ 0 w 3"/>
                  <a:gd name="T13" fmla="*/ 0 h 48"/>
                  <a:gd name="T14" fmla="*/ 3 w 3"/>
                  <a:gd name="T15" fmla="*/ 48 h 48"/>
                </a:gdLst>
                <a:ahLst/>
                <a:cxnLst>
                  <a:cxn ang="T8">
                    <a:pos x="T0" y="T1"/>
                  </a:cxn>
                  <a:cxn ang="T9">
                    <a:pos x="T2" y="T3"/>
                  </a:cxn>
                  <a:cxn ang="T10">
                    <a:pos x="T4" y="T5"/>
                  </a:cxn>
                  <a:cxn ang="T11">
                    <a:pos x="T6" y="T7"/>
                  </a:cxn>
                </a:cxnLst>
                <a:rect l="T12" t="T13" r="T14" b="T15"/>
                <a:pathLst>
                  <a:path w="3" h="48">
                    <a:moveTo>
                      <a:pt x="3" y="0"/>
                    </a:moveTo>
                    <a:lnTo>
                      <a:pt x="2" y="48"/>
                    </a:lnTo>
                    <a:lnTo>
                      <a:pt x="0" y="48"/>
                    </a:lnTo>
                    <a:lnTo>
                      <a:pt x="3" y="0"/>
                    </a:lnTo>
                    <a:close/>
                  </a:path>
                </a:pathLst>
              </a:custGeom>
              <a:solidFill>
                <a:srgbClr val="2626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45" name="Freeform 255"/>
              <p:cNvSpPr>
                <a:spLocks/>
              </p:cNvSpPr>
              <p:nvPr/>
            </p:nvSpPr>
            <p:spPr bwMode="auto">
              <a:xfrm>
                <a:off x="1410" y="2669"/>
                <a:ext cx="3" cy="48"/>
              </a:xfrm>
              <a:custGeom>
                <a:avLst/>
                <a:gdLst>
                  <a:gd name="T0" fmla="*/ 3 w 3"/>
                  <a:gd name="T1" fmla="*/ 0 h 48"/>
                  <a:gd name="T2" fmla="*/ 0 w 3"/>
                  <a:gd name="T3" fmla="*/ 48 h 48"/>
                  <a:gd name="T4" fmla="*/ 2 w 3"/>
                  <a:gd name="T5" fmla="*/ 0 h 48"/>
                  <a:gd name="T6" fmla="*/ 3 w 3"/>
                  <a:gd name="T7" fmla="*/ 0 h 48"/>
                  <a:gd name="T8" fmla="*/ 0 60000 65536"/>
                  <a:gd name="T9" fmla="*/ 0 60000 65536"/>
                  <a:gd name="T10" fmla="*/ 0 60000 65536"/>
                  <a:gd name="T11" fmla="*/ 0 60000 65536"/>
                  <a:gd name="T12" fmla="*/ 0 w 3"/>
                  <a:gd name="T13" fmla="*/ 0 h 48"/>
                  <a:gd name="T14" fmla="*/ 3 w 3"/>
                  <a:gd name="T15" fmla="*/ 48 h 48"/>
                </a:gdLst>
                <a:ahLst/>
                <a:cxnLst>
                  <a:cxn ang="T8">
                    <a:pos x="T0" y="T1"/>
                  </a:cxn>
                  <a:cxn ang="T9">
                    <a:pos x="T2" y="T3"/>
                  </a:cxn>
                  <a:cxn ang="T10">
                    <a:pos x="T4" y="T5"/>
                  </a:cxn>
                  <a:cxn ang="T11">
                    <a:pos x="T6" y="T7"/>
                  </a:cxn>
                </a:cxnLst>
                <a:rect l="T12" t="T13" r="T14" b="T15"/>
                <a:pathLst>
                  <a:path w="3" h="48">
                    <a:moveTo>
                      <a:pt x="3" y="0"/>
                    </a:moveTo>
                    <a:lnTo>
                      <a:pt x="0" y="48"/>
                    </a:lnTo>
                    <a:lnTo>
                      <a:pt x="2" y="0"/>
                    </a:lnTo>
                    <a:lnTo>
                      <a:pt x="3" y="0"/>
                    </a:lnTo>
                    <a:close/>
                  </a:path>
                </a:pathLst>
              </a:custGeom>
              <a:solidFill>
                <a:srgbClr val="2626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46" name="Freeform 256"/>
              <p:cNvSpPr>
                <a:spLocks/>
              </p:cNvSpPr>
              <p:nvPr/>
            </p:nvSpPr>
            <p:spPr bwMode="auto">
              <a:xfrm>
                <a:off x="1408" y="2667"/>
                <a:ext cx="5" cy="50"/>
              </a:xfrm>
              <a:custGeom>
                <a:avLst/>
                <a:gdLst>
                  <a:gd name="T0" fmla="*/ 5 w 5"/>
                  <a:gd name="T1" fmla="*/ 2 h 50"/>
                  <a:gd name="T2" fmla="*/ 2 w 5"/>
                  <a:gd name="T3" fmla="*/ 50 h 50"/>
                  <a:gd name="T4" fmla="*/ 0 w 5"/>
                  <a:gd name="T5" fmla="*/ 50 h 50"/>
                  <a:gd name="T6" fmla="*/ 4 w 5"/>
                  <a:gd name="T7" fmla="*/ 0 h 50"/>
                  <a:gd name="T8" fmla="*/ 4 w 5"/>
                  <a:gd name="T9" fmla="*/ 2 h 50"/>
                  <a:gd name="T10" fmla="*/ 5 w 5"/>
                  <a:gd name="T11" fmla="*/ 2 h 50"/>
                  <a:gd name="T12" fmla="*/ 0 60000 65536"/>
                  <a:gd name="T13" fmla="*/ 0 60000 65536"/>
                  <a:gd name="T14" fmla="*/ 0 60000 65536"/>
                  <a:gd name="T15" fmla="*/ 0 60000 65536"/>
                  <a:gd name="T16" fmla="*/ 0 60000 65536"/>
                  <a:gd name="T17" fmla="*/ 0 60000 65536"/>
                  <a:gd name="T18" fmla="*/ 0 w 5"/>
                  <a:gd name="T19" fmla="*/ 0 h 50"/>
                  <a:gd name="T20" fmla="*/ 5 w 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5" h="50">
                    <a:moveTo>
                      <a:pt x="5" y="2"/>
                    </a:moveTo>
                    <a:lnTo>
                      <a:pt x="2" y="50"/>
                    </a:lnTo>
                    <a:lnTo>
                      <a:pt x="0" y="50"/>
                    </a:lnTo>
                    <a:lnTo>
                      <a:pt x="4" y="0"/>
                    </a:lnTo>
                    <a:lnTo>
                      <a:pt x="4" y="2"/>
                    </a:lnTo>
                    <a:lnTo>
                      <a:pt x="5" y="2"/>
                    </a:lnTo>
                    <a:close/>
                  </a:path>
                </a:pathLst>
              </a:custGeom>
              <a:solidFill>
                <a:srgbClr val="2929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47" name="Freeform 257"/>
              <p:cNvSpPr>
                <a:spLocks/>
              </p:cNvSpPr>
              <p:nvPr/>
            </p:nvSpPr>
            <p:spPr bwMode="auto">
              <a:xfrm>
                <a:off x="1408" y="2667"/>
                <a:ext cx="4" cy="50"/>
              </a:xfrm>
              <a:custGeom>
                <a:avLst/>
                <a:gdLst>
                  <a:gd name="T0" fmla="*/ 4 w 4"/>
                  <a:gd name="T1" fmla="*/ 2 h 50"/>
                  <a:gd name="T2" fmla="*/ 2 w 4"/>
                  <a:gd name="T3" fmla="*/ 50 h 50"/>
                  <a:gd name="T4" fmla="*/ 0 w 4"/>
                  <a:gd name="T5" fmla="*/ 50 h 50"/>
                  <a:gd name="T6" fmla="*/ 4 w 4"/>
                  <a:gd name="T7" fmla="*/ 0 h 50"/>
                  <a:gd name="T8" fmla="*/ 4 w 4"/>
                  <a:gd name="T9" fmla="*/ 2 h 50"/>
                  <a:gd name="T10" fmla="*/ 0 60000 65536"/>
                  <a:gd name="T11" fmla="*/ 0 60000 65536"/>
                  <a:gd name="T12" fmla="*/ 0 60000 65536"/>
                  <a:gd name="T13" fmla="*/ 0 60000 65536"/>
                  <a:gd name="T14" fmla="*/ 0 60000 65536"/>
                  <a:gd name="T15" fmla="*/ 0 w 4"/>
                  <a:gd name="T16" fmla="*/ 0 h 50"/>
                  <a:gd name="T17" fmla="*/ 4 w 4"/>
                  <a:gd name="T18" fmla="*/ 50 h 50"/>
                </a:gdLst>
                <a:ahLst/>
                <a:cxnLst>
                  <a:cxn ang="T10">
                    <a:pos x="T0" y="T1"/>
                  </a:cxn>
                  <a:cxn ang="T11">
                    <a:pos x="T2" y="T3"/>
                  </a:cxn>
                  <a:cxn ang="T12">
                    <a:pos x="T4" y="T5"/>
                  </a:cxn>
                  <a:cxn ang="T13">
                    <a:pos x="T6" y="T7"/>
                  </a:cxn>
                  <a:cxn ang="T14">
                    <a:pos x="T8" y="T9"/>
                  </a:cxn>
                </a:cxnLst>
                <a:rect l="T15" t="T16" r="T17" b="T18"/>
                <a:pathLst>
                  <a:path w="4" h="50">
                    <a:moveTo>
                      <a:pt x="4" y="2"/>
                    </a:moveTo>
                    <a:lnTo>
                      <a:pt x="2" y="50"/>
                    </a:lnTo>
                    <a:lnTo>
                      <a:pt x="0" y="50"/>
                    </a:lnTo>
                    <a:lnTo>
                      <a:pt x="4" y="0"/>
                    </a:lnTo>
                    <a:lnTo>
                      <a:pt x="4" y="2"/>
                    </a:lnTo>
                    <a:close/>
                  </a:path>
                </a:pathLst>
              </a:custGeom>
              <a:solidFill>
                <a:srgbClr val="2929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48" name="Freeform 258"/>
              <p:cNvSpPr>
                <a:spLocks/>
              </p:cNvSpPr>
              <p:nvPr/>
            </p:nvSpPr>
            <p:spPr bwMode="auto">
              <a:xfrm>
                <a:off x="1407" y="2667"/>
                <a:ext cx="5" cy="52"/>
              </a:xfrm>
              <a:custGeom>
                <a:avLst/>
                <a:gdLst>
                  <a:gd name="T0" fmla="*/ 5 w 5"/>
                  <a:gd name="T1" fmla="*/ 0 h 52"/>
                  <a:gd name="T2" fmla="*/ 1 w 5"/>
                  <a:gd name="T3" fmla="*/ 50 h 52"/>
                  <a:gd name="T4" fmla="*/ 1 w 5"/>
                  <a:gd name="T5" fmla="*/ 52 h 52"/>
                  <a:gd name="T6" fmla="*/ 0 w 5"/>
                  <a:gd name="T7" fmla="*/ 52 h 52"/>
                  <a:gd name="T8" fmla="*/ 3 w 5"/>
                  <a:gd name="T9" fmla="*/ 0 h 52"/>
                  <a:gd name="T10" fmla="*/ 5 w 5"/>
                  <a:gd name="T11" fmla="*/ 0 h 52"/>
                  <a:gd name="T12" fmla="*/ 0 60000 65536"/>
                  <a:gd name="T13" fmla="*/ 0 60000 65536"/>
                  <a:gd name="T14" fmla="*/ 0 60000 65536"/>
                  <a:gd name="T15" fmla="*/ 0 60000 65536"/>
                  <a:gd name="T16" fmla="*/ 0 60000 65536"/>
                  <a:gd name="T17" fmla="*/ 0 60000 65536"/>
                  <a:gd name="T18" fmla="*/ 0 w 5"/>
                  <a:gd name="T19" fmla="*/ 0 h 52"/>
                  <a:gd name="T20" fmla="*/ 5 w 5"/>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5" h="52">
                    <a:moveTo>
                      <a:pt x="5" y="0"/>
                    </a:moveTo>
                    <a:lnTo>
                      <a:pt x="1" y="50"/>
                    </a:lnTo>
                    <a:lnTo>
                      <a:pt x="1" y="52"/>
                    </a:lnTo>
                    <a:lnTo>
                      <a:pt x="0" y="52"/>
                    </a:lnTo>
                    <a:lnTo>
                      <a:pt x="3" y="0"/>
                    </a:lnTo>
                    <a:lnTo>
                      <a:pt x="5" y="0"/>
                    </a:lnTo>
                    <a:close/>
                  </a:path>
                </a:pathLst>
              </a:custGeom>
              <a:solidFill>
                <a:srgbClr val="2929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49" name="Freeform 259"/>
              <p:cNvSpPr>
                <a:spLocks/>
              </p:cNvSpPr>
              <p:nvPr/>
            </p:nvSpPr>
            <p:spPr bwMode="auto">
              <a:xfrm>
                <a:off x="1407" y="2667"/>
                <a:ext cx="5" cy="52"/>
              </a:xfrm>
              <a:custGeom>
                <a:avLst/>
                <a:gdLst>
                  <a:gd name="T0" fmla="*/ 5 w 5"/>
                  <a:gd name="T1" fmla="*/ 0 h 52"/>
                  <a:gd name="T2" fmla="*/ 1 w 5"/>
                  <a:gd name="T3" fmla="*/ 50 h 52"/>
                  <a:gd name="T4" fmla="*/ 1 w 5"/>
                  <a:gd name="T5" fmla="*/ 52 h 52"/>
                  <a:gd name="T6" fmla="*/ 0 w 5"/>
                  <a:gd name="T7" fmla="*/ 52 h 52"/>
                  <a:gd name="T8" fmla="*/ 3 w 5"/>
                  <a:gd name="T9" fmla="*/ 0 h 52"/>
                  <a:gd name="T10" fmla="*/ 5 w 5"/>
                  <a:gd name="T11" fmla="*/ 0 h 52"/>
                  <a:gd name="T12" fmla="*/ 0 60000 65536"/>
                  <a:gd name="T13" fmla="*/ 0 60000 65536"/>
                  <a:gd name="T14" fmla="*/ 0 60000 65536"/>
                  <a:gd name="T15" fmla="*/ 0 60000 65536"/>
                  <a:gd name="T16" fmla="*/ 0 60000 65536"/>
                  <a:gd name="T17" fmla="*/ 0 60000 65536"/>
                  <a:gd name="T18" fmla="*/ 0 w 5"/>
                  <a:gd name="T19" fmla="*/ 0 h 52"/>
                  <a:gd name="T20" fmla="*/ 5 w 5"/>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5" h="52">
                    <a:moveTo>
                      <a:pt x="5" y="0"/>
                    </a:moveTo>
                    <a:lnTo>
                      <a:pt x="1" y="50"/>
                    </a:lnTo>
                    <a:lnTo>
                      <a:pt x="1" y="52"/>
                    </a:lnTo>
                    <a:lnTo>
                      <a:pt x="0" y="52"/>
                    </a:lnTo>
                    <a:lnTo>
                      <a:pt x="3" y="0"/>
                    </a:lnTo>
                    <a:lnTo>
                      <a:pt x="5" y="0"/>
                    </a:lnTo>
                    <a:close/>
                  </a:path>
                </a:pathLst>
              </a:custGeom>
              <a:solidFill>
                <a:srgbClr val="2B2B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50" name="Freeform 260"/>
              <p:cNvSpPr>
                <a:spLocks/>
              </p:cNvSpPr>
              <p:nvPr/>
            </p:nvSpPr>
            <p:spPr bwMode="auto">
              <a:xfrm>
                <a:off x="1407" y="2667"/>
                <a:ext cx="3" cy="52"/>
              </a:xfrm>
              <a:custGeom>
                <a:avLst/>
                <a:gdLst>
                  <a:gd name="T0" fmla="*/ 3 w 3"/>
                  <a:gd name="T1" fmla="*/ 0 h 52"/>
                  <a:gd name="T2" fmla="*/ 0 w 3"/>
                  <a:gd name="T3" fmla="*/ 52 h 52"/>
                  <a:gd name="T4" fmla="*/ 1 w 3"/>
                  <a:gd name="T5" fmla="*/ 0 h 52"/>
                  <a:gd name="T6" fmla="*/ 3 w 3"/>
                  <a:gd name="T7" fmla="*/ 0 h 52"/>
                  <a:gd name="T8" fmla="*/ 0 60000 65536"/>
                  <a:gd name="T9" fmla="*/ 0 60000 65536"/>
                  <a:gd name="T10" fmla="*/ 0 60000 65536"/>
                  <a:gd name="T11" fmla="*/ 0 60000 65536"/>
                  <a:gd name="T12" fmla="*/ 0 w 3"/>
                  <a:gd name="T13" fmla="*/ 0 h 52"/>
                  <a:gd name="T14" fmla="*/ 3 w 3"/>
                  <a:gd name="T15" fmla="*/ 52 h 52"/>
                </a:gdLst>
                <a:ahLst/>
                <a:cxnLst>
                  <a:cxn ang="T8">
                    <a:pos x="T0" y="T1"/>
                  </a:cxn>
                  <a:cxn ang="T9">
                    <a:pos x="T2" y="T3"/>
                  </a:cxn>
                  <a:cxn ang="T10">
                    <a:pos x="T4" y="T5"/>
                  </a:cxn>
                  <a:cxn ang="T11">
                    <a:pos x="T6" y="T7"/>
                  </a:cxn>
                </a:cxnLst>
                <a:rect l="T12" t="T13" r="T14" b="T15"/>
                <a:pathLst>
                  <a:path w="3" h="52">
                    <a:moveTo>
                      <a:pt x="3" y="0"/>
                    </a:moveTo>
                    <a:lnTo>
                      <a:pt x="0" y="52"/>
                    </a:lnTo>
                    <a:lnTo>
                      <a:pt x="1" y="0"/>
                    </a:lnTo>
                    <a:lnTo>
                      <a:pt x="3" y="0"/>
                    </a:lnTo>
                    <a:close/>
                  </a:path>
                </a:pathLst>
              </a:custGeom>
              <a:solidFill>
                <a:srgbClr val="2B2B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51" name="Freeform 261"/>
              <p:cNvSpPr>
                <a:spLocks/>
              </p:cNvSpPr>
              <p:nvPr/>
            </p:nvSpPr>
            <p:spPr bwMode="auto">
              <a:xfrm>
                <a:off x="1405" y="2667"/>
                <a:ext cx="5" cy="52"/>
              </a:xfrm>
              <a:custGeom>
                <a:avLst/>
                <a:gdLst>
                  <a:gd name="T0" fmla="*/ 5 w 5"/>
                  <a:gd name="T1" fmla="*/ 0 h 52"/>
                  <a:gd name="T2" fmla="*/ 2 w 5"/>
                  <a:gd name="T3" fmla="*/ 52 h 52"/>
                  <a:gd name="T4" fmla="*/ 0 w 5"/>
                  <a:gd name="T5" fmla="*/ 52 h 52"/>
                  <a:gd name="T6" fmla="*/ 3 w 5"/>
                  <a:gd name="T7" fmla="*/ 0 h 52"/>
                  <a:gd name="T8" fmla="*/ 5 w 5"/>
                  <a:gd name="T9" fmla="*/ 0 h 52"/>
                  <a:gd name="T10" fmla="*/ 0 60000 65536"/>
                  <a:gd name="T11" fmla="*/ 0 60000 65536"/>
                  <a:gd name="T12" fmla="*/ 0 60000 65536"/>
                  <a:gd name="T13" fmla="*/ 0 60000 65536"/>
                  <a:gd name="T14" fmla="*/ 0 60000 65536"/>
                  <a:gd name="T15" fmla="*/ 0 w 5"/>
                  <a:gd name="T16" fmla="*/ 0 h 52"/>
                  <a:gd name="T17" fmla="*/ 5 w 5"/>
                  <a:gd name="T18" fmla="*/ 52 h 52"/>
                </a:gdLst>
                <a:ahLst/>
                <a:cxnLst>
                  <a:cxn ang="T10">
                    <a:pos x="T0" y="T1"/>
                  </a:cxn>
                  <a:cxn ang="T11">
                    <a:pos x="T2" y="T3"/>
                  </a:cxn>
                  <a:cxn ang="T12">
                    <a:pos x="T4" y="T5"/>
                  </a:cxn>
                  <a:cxn ang="T13">
                    <a:pos x="T6" y="T7"/>
                  </a:cxn>
                  <a:cxn ang="T14">
                    <a:pos x="T8" y="T9"/>
                  </a:cxn>
                </a:cxnLst>
                <a:rect l="T15" t="T16" r="T17" b="T18"/>
                <a:pathLst>
                  <a:path w="5" h="52">
                    <a:moveTo>
                      <a:pt x="5" y="0"/>
                    </a:moveTo>
                    <a:lnTo>
                      <a:pt x="2" y="52"/>
                    </a:lnTo>
                    <a:lnTo>
                      <a:pt x="0" y="52"/>
                    </a:lnTo>
                    <a:lnTo>
                      <a:pt x="3" y="0"/>
                    </a:lnTo>
                    <a:lnTo>
                      <a:pt x="5"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52" name="Freeform 262"/>
              <p:cNvSpPr>
                <a:spLocks/>
              </p:cNvSpPr>
              <p:nvPr/>
            </p:nvSpPr>
            <p:spPr bwMode="auto">
              <a:xfrm>
                <a:off x="1405" y="2665"/>
                <a:ext cx="3" cy="54"/>
              </a:xfrm>
              <a:custGeom>
                <a:avLst/>
                <a:gdLst>
                  <a:gd name="T0" fmla="*/ 3 w 3"/>
                  <a:gd name="T1" fmla="*/ 2 h 54"/>
                  <a:gd name="T2" fmla="*/ 2 w 3"/>
                  <a:gd name="T3" fmla="*/ 54 h 54"/>
                  <a:gd name="T4" fmla="*/ 0 w 3"/>
                  <a:gd name="T5" fmla="*/ 54 h 54"/>
                  <a:gd name="T6" fmla="*/ 3 w 3"/>
                  <a:gd name="T7" fmla="*/ 0 h 54"/>
                  <a:gd name="T8" fmla="*/ 3 w 3"/>
                  <a:gd name="T9" fmla="*/ 2 h 54"/>
                  <a:gd name="T10" fmla="*/ 0 60000 65536"/>
                  <a:gd name="T11" fmla="*/ 0 60000 65536"/>
                  <a:gd name="T12" fmla="*/ 0 60000 65536"/>
                  <a:gd name="T13" fmla="*/ 0 60000 65536"/>
                  <a:gd name="T14" fmla="*/ 0 60000 65536"/>
                  <a:gd name="T15" fmla="*/ 0 w 3"/>
                  <a:gd name="T16" fmla="*/ 0 h 54"/>
                  <a:gd name="T17" fmla="*/ 3 w 3"/>
                  <a:gd name="T18" fmla="*/ 54 h 54"/>
                </a:gdLst>
                <a:ahLst/>
                <a:cxnLst>
                  <a:cxn ang="T10">
                    <a:pos x="T0" y="T1"/>
                  </a:cxn>
                  <a:cxn ang="T11">
                    <a:pos x="T2" y="T3"/>
                  </a:cxn>
                  <a:cxn ang="T12">
                    <a:pos x="T4" y="T5"/>
                  </a:cxn>
                  <a:cxn ang="T13">
                    <a:pos x="T6" y="T7"/>
                  </a:cxn>
                  <a:cxn ang="T14">
                    <a:pos x="T8" y="T9"/>
                  </a:cxn>
                </a:cxnLst>
                <a:rect l="T15" t="T16" r="T17" b="T18"/>
                <a:pathLst>
                  <a:path w="3" h="54">
                    <a:moveTo>
                      <a:pt x="3" y="2"/>
                    </a:moveTo>
                    <a:lnTo>
                      <a:pt x="2" y="54"/>
                    </a:lnTo>
                    <a:lnTo>
                      <a:pt x="0" y="54"/>
                    </a:lnTo>
                    <a:lnTo>
                      <a:pt x="3" y="0"/>
                    </a:lnTo>
                    <a:lnTo>
                      <a:pt x="3" y="2"/>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53" name="Freeform 263"/>
              <p:cNvSpPr>
                <a:spLocks/>
              </p:cNvSpPr>
              <p:nvPr/>
            </p:nvSpPr>
            <p:spPr bwMode="auto">
              <a:xfrm>
                <a:off x="1405" y="2665"/>
                <a:ext cx="3" cy="54"/>
              </a:xfrm>
              <a:custGeom>
                <a:avLst/>
                <a:gdLst>
                  <a:gd name="T0" fmla="*/ 3 w 3"/>
                  <a:gd name="T1" fmla="*/ 2 h 54"/>
                  <a:gd name="T2" fmla="*/ 0 w 3"/>
                  <a:gd name="T3" fmla="*/ 54 h 54"/>
                  <a:gd name="T4" fmla="*/ 2 w 3"/>
                  <a:gd name="T5" fmla="*/ 0 h 54"/>
                  <a:gd name="T6" fmla="*/ 3 w 3"/>
                  <a:gd name="T7" fmla="*/ 0 h 54"/>
                  <a:gd name="T8" fmla="*/ 3 w 3"/>
                  <a:gd name="T9" fmla="*/ 2 h 54"/>
                  <a:gd name="T10" fmla="*/ 0 60000 65536"/>
                  <a:gd name="T11" fmla="*/ 0 60000 65536"/>
                  <a:gd name="T12" fmla="*/ 0 60000 65536"/>
                  <a:gd name="T13" fmla="*/ 0 60000 65536"/>
                  <a:gd name="T14" fmla="*/ 0 60000 65536"/>
                  <a:gd name="T15" fmla="*/ 0 w 3"/>
                  <a:gd name="T16" fmla="*/ 0 h 54"/>
                  <a:gd name="T17" fmla="*/ 3 w 3"/>
                  <a:gd name="T18" fmla="*/ 54 h 54"/>
                </a:gdLst>
                <a:ahLst/>
                <a:cxnLst>
                  <a:cxn ang="T10">
                    <a:pos x="T0" y="T1"/>
                  </a:cxn>
                  <a:cxn ang="T11">
                    <a:pos x="T2" y="T3"/>
                  </a:cxn>
                  <a:cxn ang="T12">
                    <a:pos x="T4" y="T5"/>
                  </a:cxn>
                  <a:cxn ang="T13">
                    <a:pos x="T6" y="T7"/>
                  </a:cxn>
                  <a:cxn ang="T14">
                    <a:pos x="T8" y="T9"/>
                  </a:cxn>
                </a:cxnLst>
                <a:rect l="T15" t="T16" r="T17" b="T18"/>
                <a:pathLst>
                  <a:path w="3" h="54">
                    <a:moveTo>
                      <a:pt x="3" y="2"/>
                    </a:moveTo>
                    <a:lnTo>
                      <a:pt x="0" y="54"/>
                    </a:lnTo>
                    <a:lnTo>
                      <a:pt x="2" y="0"/>
                    </a:lnTo>
                    <a:lnTo>
                      <a:pt x="3" y="0"/>
                    </a:lnTo>
                    <a:lnTo>
                      <a:pt x="3" y="2"/>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54" name="Freeform 264"/>
              <p:cNvSpPr>
                <a:spLocks/>
              </p:cNvSpPr>
              <p:nvPr/>
            </p:nvSpPr>
            <p:spPr bwMode="auto">
              <a:xfrm>
                <a:off x="1404" y="2665"/>
                <a:ext cx="4" cy="54"/>
              </a:xfrm>
              <a:custGeom>
                <a:avLst/>
                <a:gdLst>
                  <a:gd name="T0" fmla="*/ 4 w 4"/>
                  <a:gd name="T1" fmla="*/ 0 h 54"/>
                  <a:gd name="T2" fmla="*/ 1 w 4"/>
                  <a:gd name="T3" fmla="*/ 54 h 54"/>
                  <a:gd name="T4" fmla="*/ 0 w 4"/>
                  <a:gd name="T5" fmla="*/ 54 h 54"/>
                  <a:gd name="T6" fmla="*/ 3 w 4"/>
                  <a:gd name="T7" fmla="*/ 0 h 54"/>
                  <a:gd name="T8" fmla="*/ 4 w 4"/>
                  <a:gd name="T9" fmla="*/ 0 h 54"/>
                  <a:gd name="T10" fmla="*/ 0 60000 65536"/>
                  <a:gd name="T11" fmla="*/ 0 60000 65536"/>
                  <a:gd name="T12" fmla="*/ 0 60000 65536"/>
                  <a:gd name="T13" fmla="*/ 0 60000 65536"/>
                  <a:gd name="T14" fmla="*/ 0 60000 65536"/>
                  <a:gd name="T15" fmla="*/ 0 w 4"/>
                  <a:gd name="T16" fmla="*/ 0 h 54"/>
                  <a:gd name="T17" fmla="*/ 4 w 4"/>
                  <a:gd name="T18" fmla="*/ 54 h 54"/>
                </a:gdLst>
                <a:ahLst/>
                <a:cxnLst>
                  <a:cxn ang="T10">
                    <a:pos x="T0" y="T1"/>
                  </a:cxn>
                  <a:cxn ang="T11">
                    <a:pos x="T2" y="T3"/>
                  </a:cxn>
                  <a:cxn ang="T12">
                    <a:pos x="T4" y="T5"/>
                  </a:cxn>
                  <a:cxn ang="T13">
                    <a:pos x="T6" y="T7"/>
                  </a:cxn>
                  <a:cxn ang="T14">
                    <a:pos x="T8" y="T9"/>
                  </a:cxn>
                </a:cxnLst>
                <a:rect l="T15" t="T16" r="T17" b="T18"/>
                <a:pathLst>
                  <a:path w="4" h="54">
                    <a:moveTo>
                      <a:pt x="4" y="0"/>
                    </a:moveTo>
                    <a:lnTo>
                      <a:pt x="1" y="54"/>
                    </a:lnTo>
                    <a:lnTo>
                      <a:pt x="0" y="54"/>
                    </a:lnTo>
                    <a:lnTo>
                      <a:pt x="3" y="0"/>
                    </a:lnTo>
                    <a:lnTo>
                      <a:pt x="4"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55" name="Freeform 265"/>
              <p:cNvSpPr>
                <a:spLocks/>
              </p:cNvSpPr>
              <p:nvPr/>
            </p:nvSpPr>
            <p:spPr bwMode="auto">
              <a:xfrm>
                <a:off x="1404" y="2665"/>
                <a:ext cx="3" cy="55"/>
              </a:xfrm>
              <a:custGeom>
                <a:avLst/>
                <a:gdLst>
                  <a:gd name="T0" fmla="*/ 3 w 3"/>
                  <a:gd name="T1" fmla="*/ 0 h 55"/>
                  <a:gd name="T2" fmla="*/ 1 w 3"/>
                  <a:gd name="T3" fmla="*/ 54 h 55"/>
                  <a:gd name="T4" fmla="*/ 0 w 3"/>
                  <a:gd name="T5" fmla="*/ 54 h 55"/>
                  <a:gd name="T6" fmla="*/ 0 w 3"/>
                  <a:gd name="T7" fmla="*/ 55 h 55"/>
                  <a:gd name="T8" fmla="*/ 3 w 3"/>
                  <a:gd name="T9" fmla="*/ 0 h 55"/>
                  <a:gd name="T10" fmla="*/ 0 60000 65536"/>
                  <a:gd name="T11" fmla="*/ 0 60000 65536"/>
                  <a:gd name="T12" fmla="*/ 0 60000 65536"/>
                  <a:gd name="T13" fmla="*/ 0 60000 65536"/>
                  <a:gd name="T14" fmla="*/ 0 60000 65536"/>
                  <a:gd name="T15" fmla="*/ 0 w 3"/>
                  <a:gd name="T16" fmla="*/ 0 h 55"/>
                  <a:gd name="T17" fmla="*/ 3 w 3"/>
                  <a:gd name="T18" fmla="*/ 55 h 55"/>
                </a:gdLst>
                <a:ahLst/>
                <a:cxnLst>
                  <a:cxn ang="T10">
                    <a:pos x="T0" y="T1"/>
                  </a:cxn>
                  <a:cxn ang="T11">
                    <a:pos x="T2" y="T3"/>
                  </a:cxn>
                  <a:cxn ang="T12">
                    <a:pos x="T4" y="T5"/>
                  </a:cxn>
                  <a:cxn ang="T13">
                    <a:pos x="T6" y="T7"/>
                  </a:cxn>
                  <a:cxn ang="T14">
                    <a:pos x="T8" y="T9"/>
                  </a:cxn>
                </a:cxnLst>
                <a:rect l="T15" t="T16" r="T17" b="T18"/>
                <a:pathLst>
                  <a:path w="3" h="55">
                    <a:moveTo>
                      <a:pt x="3" y="0"/>
                    </a:moveTo>
                    <a:lnTo>
                      <a:pt x="1" y="54"/>
                    </a:lnTo>
                    <a:lnTo>
                      <a:pt x="0" y="54"/>
                    </a:lnTo>
                    <a:lnTo>
                      <a:pt x="0" y="55"/>
                    </a:lnTo>
                    <a:lnTo>
                      <a:pt x="3"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56" name="Freeform 266"/>
              <p:cNvSpPr>
                <a:spLocks/>
              </p:cNvSpPr>
              <p:nvPr/>
            </p:nvSpPr>
            <p:spPr bwMode="auto">
              <a:xfrm>
                <a:off x="1402" y="2665"/>
                <a:ext cx="5" cy="55"/>
              </a:xfrm>
              <a:custGeom>
                <a:avLst/>
                <a:gdLst>
                  <a:gd name="T0" fmla="*/ 5 w 5"/>
                  <a:gd name="T1" fmla="*/ 0 h 55"/>
                  <a:gd name="T2" fmla="*/ 2 w 5"/>
                  <a:gd name="T3" fmla="*/ 54 h 55"/>
                  <a:gd name="T4" fmla="*/ 2 w 5"/>
                  <a:gd name="T5" fmla="*/ 55 h 55"/>
                  <a:gd name="T6" fmla="*/ 0 w 5"/>
                  <a:gd name="T7" fmla="*/ 55 h 55"/>
                  <a:gd name="T8" fmla="*/ 3 w 5"/>
                  <a:gd name="T9" fmla="*/ 0 h 55"/>
                  <a:gd name="T10" fmla="*/ 5 w 5"/>
                  <a:gd name="T11" fmla="*/ 0 h 55"/>
                  <a:gd name="T12" fmla="*/ 0 60000 65536"/>
                  <a:gd name="T13" fmla="*/ 0 60000 65536"/>
                  <a:gd name="T14" fmla="*/ 0 60000 65536"/>
                  <a:gd name="T15" fmla="*/ 0 60000 65536"/>
                  <a:gd name="T16" fmla="*/ 0 60000 65536"/>
                  <a:gd name="T17" fmla="*/ 0 60000 65536"/>
                  <a:gd name="T18" fmla="*/ 0 w 5"/>
                  <a:gd name="T19" fmla="*/ 0 h 55"/>
                  <a:gd name="T20" fmla="*/ 5 w 5"/>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5" h="55">
                    <a:moveTo>
                      <a:pt x="5" y="0"/>
                    </a:moveTo>
                    <a:lnTo>
                      <a:pt x="2" y="54"/>
                    </a:lnTo>
                    <a:lnTo>
                      <a:pt x="2" y="55"/>
                    </a:lnTo>
                    <a:lnTo>
                      <a:pt x="0" y="55"/>
                    </a:lnTo>
                    <a:lnTo>
                      <a:pt x="3" y="0"/>
                    </a:lnTo>
                    <a:lnTo>
                      <a:pt x="5"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57" name="Freeform 267"/>
              <p:cNvSpPr>
                <a:spLocks/>
              </p:cNvSpPr>
              <p:nvPr/>
            </p:nvSpPr>
            <p:spPr bwMode="auto">
              <a:xfrm>
                <a:off x="1402" y="2665"/>
                <a:ext cx="5" cy="55"/>
              </a:xfrm>
              <a:custGeom>
                <a:avLst/>
                <a:gdLst>
                  <a:gd name="T0" fmla="*/ 5 w 5"/>
                  <a:gd name="T1" fmla="*/ 0 h 55"/>
                  <a:gd name="T2" fmla="*/ 2 w 5"/>
                  <a:gd name="T3" fmla="*/ 55 h 55"/>
                  <a:gd name="T4" fmla="*/ 0 w 5"/>
                  <a:gd name="T5" fmla="*/ 55 h 55"/>
                  <a:gd name="T6" fmla="*/ 3 w 5"/>
                  <a:gd name="T7" fmla="*/ 0 h 55"/>
                  <a:gd name="T8" fmla="*/ 5 w 5"/>
                  <a:gd name="T9" fmla="*/ 0 h 55"/>
                  <a:gd name="T10" fmla="*/ 0 60000 65536"/>
                  <a:gd name="T11" fmla="*/ 0 60000 65536"/>
                  <a:gd name="T12" fmla="*/ 0 60000 65536"/>
                  <a:gd name="T13" fmla="*/ 0 60000 65536"/>
                  <a:gd name="T14" fmla="*/ 0 60000 65536"/>
                  <a:gd name="T15" fmla="*/ 0 w 5"/>
                  <a:gd name="T16" fmla="*/ 0 h 55"/>
                  <a:gd name="T17" fmla="*/ 5 w 5"/>
                  <a:gd name="T18" fmla="*/ 55 h 55"/>
                </a:gdLst>
                <a:ahLst/>
                <a:cxnLst>
                  <a:cxn ang="T10">
                    <a:pos x="T0" y="T1"/>
                  </a:cxn>
                  <a:cxn ang="T11">
                    <a:pos x="T2" y="T3"/>
                  </a:cxn>
                  <a:cxn ang="T12">
                    <a:pos x="T4" y="T5"/>
                  </a:cxn>
                  <a:cxn ang="T13">
                    <a:pos x="T6" y="T7"/>
                  </a:cxn>
                  <a:cxn ang="T14">
                    <a:pos x="T8" y="T9"/>
                  </a:cxn>
                </a:cxnLst>
                <a:rect l="T15" t="T16" r="T17" b="T18"/>
                <a:pathLst>
                  <a:path w="5" h="55">
                    <a:moveTo>
                      <a:pt x="5" y="0"/>
                    </a:moveTo>
                    <a:lnTo>
                      <a:pt x="2" y="55"/>
                    </a:lnTo>
                    <a:lnTo>
                      <a:pt x="0" y="55"/>
                    </a:lnTo>
                    <a:lnTo>
                      <a:pt x="3" y="0"/>
                    </a:lnTo>
                    <a:lnTo>
                      <a:pt x="5"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58" name="Freeform 268"/>
              <p:cNvSpPr>
                <a:spLocks/>
              </p:cNvSpPr>
              <p:nvPr/>
            </p:nvSpPr>
            <p:spPr bwMode="auto">
              <a:xfrm>
                <a:off x="1402" y="2665"/>
                <a:ext cx="3" cy="55"/>
              </a:xfrm>
              <a:custGeom>
                <a:avLst/>
                <a:gdLst>
                  <a:gd name="T0" fmla="*/ 3 w 3"/>
                  <a:gd name="T1" fmla="*/ 0 h 55"/>
                  <a:gd name="T2" fmla="*/ 0 w 3"/>
                  <a:gd name="T3" fmla="*/ 55 h 55"/>
                  <a:gd name="T4" fmla="*/ 3 w 3"/>
                  <a:gd name="T5" fmla="*/ 0 h 55"/>
                  <a:gd name="T6" fmla="*/ 0 60000 65536"/>
                  <a:gd name="T7" fmla="*/ 0 60000 65536"/>
                  <a:gd name="T8" fmla="*/ 0 60000 65536"/>
                  <a:gd name="T9" fmla="*/ 0 w 3"/>
                  <a:gd name="T10" fmla="*/ 0 h 55"/>
                  <a:gd name="T11" fmla="*/ 3 w 3"/>
                  <a:gd name="T12" fmla="*/ 55 h 55"/>
                </a:gdLst>
                <a:ahLst/>
                <a:cxnLst>
                  <a:cxn ang="T6">
                    <a:pos x="T0" y="T1"/>
                  </a:cxn>
                  <a:cxn ang="T7">
                    <a:pos x="T2" y="T3"/>
                  </a:cxn>
                  <a:cxn ang="T8">
                    <a:pos x="T4" y="T5"/>
                  </a:cxn>
                </a:cxnLst>
                <a:rect l="T9" t="T10" r="T11" b="T12"/>
                <a:pathLst>
                  <a:path w="3" h="55">
                    <a:moveTo>
                      <a:pt x="3" y="0"/>
                    </a:moveTo>
                    <a:lnTo>
                      <a:pt x="0" y="55"/>
                    </a:lnTo>
                    <a:lnTo>
                      <a:pt x="3"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59" name="Freeform 269"/>
              <p:cNvSpPr>
                <a:spLocks/>
              </p:cNvSpPr>
              <p:nvPr/>
            </p:nvSpPr>
            <p:spPr bwMode="auto">
              <a:xfrm>
                <a:off x="1400" y="2665"/>
                <a:ext cx="5" cy="55"/>
              </a:xfrm>
              <a:custGeom>
                <a:avLst/>
                <a:gdLst>
                  <a:gd name="T0" fmla="*/ 5 w 5"/>
                  <a:gd name="T1" fmla="*/ 0 h 55"/>
                  <a:gd name="T2" fmla="*/ 2 w 5"/>
                  <a:gd name="T3" fmla="*/ 55 h 55"/>
                  <a:gd name="T4" fmla="*/ 0 w 5"/>
                  <a:gd name="T5" fmla="*/ 55 h 55"/>
                  <a:gd name="T6" fmla="*/ 4 w 5"/>
                  <a:gd name="T7" fmla="*/ 0 h 55"/>
                  <a:gd name="T8" fmla="*/ 5 w 5"/>
                  <a:gd name="T9" fmla="*/ 0 h 55"/>
                  <a:gd name="T10" fmla="*/ 0 60000 65536"/>
                  <a:gd name="T11" fmla="*/ 0 60000 65536"/>
                  <a:gd name="T12" fmla="*/ 0 60000 65536"/>
                  <a:gd name="T13" fmla="*/ 0 60000 65536"/>
                  <a:gd name="T14" fmla="*/ 0 60000 65536"/>
                  <a:gd name="T15" fmla="*/ 0 w 5"/>
                  <a:gd name="T16" fmla="*/ 0 h 55"/>
                  <a:gd name="T17" fmla="*/ 5 w 5"/>
                  <a:gd name="T18" fmla="*/ 55 h 55"/>
                </a:gdLst>
                <a:ahLst/>
                <a:cxnLst>
                  <a:cxn ang="T10">
                    <a:pos x="T0" y="T1"/>
                  </a:cxn>
                  <a:cxn ang="T11">
                    <a:pos x="T2" y="T3"/>
                  </a:cxn>
                  <a:cxn ang="T12">
                    <a:pos x="T4" y="T5"/>
                  </a:cxn>
                  <a:cxn ang="T13">
                    <a:pos x="T6" y="T7"/>
                  </a:cxn>
                  <a:cxn ang="T14">
                    <a:pos x="T8" y="T9"/>
                  </a:cxn>
                </a:cxnLst>
                <a:rect l="T15" t="T16" r="T17" b="T18"/>
                <a:pathLst>
                  <a:path w="5" h="55">
                    <a:moveTo>
                      <a:pt x="5" y="0"/>
                    </a:moveTo>
                    <a:lnTo>
                      <a:pt x="2" y="55"/>
                    </a:lnTo>
                    <a:lnTo>
                      <a:pt x="0" y="55"/>
                    </a:lnTo>
                    <a:lnTo>
                      <a:pt x="4" y="0"/>
                    </a:lnTo>
                    <a:lnTo>
                      <a:pt x="5" y="0"/>
                    </a:lnTo>
                    <a:close/>
                  </a:path>
                </a:pathLst>
              </a:custGeom>
              <a:solidFill>
                <a:srgbClr val="3636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60" name="Freeform 270"/>
              <p:cNvSpPr>
                <a:spLocks/>
              </p:cNvSpPr>
              <p:nvPr/>
            </p:nvSpPr>
            <p:spPr bwMode="auto">
              <a:xfrm>
                <a:off x="1400" y="2664"/>
                <a:ext cx="5" cy="56"/>
              </a:xfrm>
              <a:custGeom>
                <a:avLst/>
                <a:gdLst>
                  <a:gd name="T0" fmla="*/ 5 w 5"/>
                  <a:gd name="T1" fmla="*/ 1 h 56"/>
                  <a:gd name="T2" fmla="*/ 2 w 5"/>
                  <a:gd name="T3" fmla="*/ 56 h 56"/>
                  <a:gd name="T4" fmla="*/ 0 w 5"/>
                  <a:gd name="T5" fmla="*/ 56 h 56"/>
                  <a:gd name="T6" fmla="*/ 4 w 5"/>
                  <a:gd name="T7" fmla="*/ 0 h 56"/>
                  <a:gd name="T8" fmla="*/ 4 w 5"/>
                  <a:gd name="T9" fmla="*/ 1 h 56"/>
                  <a:gd name="T10" fmla="*/ 5 w 5"/>
                  <a:gd name="T11" fmla="*/ 1 h 56"/>
                  <a:gd name="T12" fmla="*/ 0 60000 65536"/>
                  <a:gd name="T13" fmla="*/ 0 60000 65536"/>
                  <a:gd name="T14" fmla="*/ 0 60000 65536"/>
                  <a:gd name="T15" fmla="*/ 0 60000 65536"/>
                  <a:gd name="T16" fmla="*/ 0 60000 65536"/>
                  <a:gd name="T17" fmla="*/ 0 60000 65536"/>
                  <a:gd name="T18" fmla="*/ 0 w 5"/>
                  <a:gd name="T19" fmla="*/ 0 h 56"/>
                  <a:gd name="T20" fmla="*/ 5 w 5"/>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5" h="56">
                    <a:moveTo>
                      <a:pt x="5" y="1"/>
                    </a:moveTo>
                    <a:lnTo>
                      <a:pt x="2" y="56"/>
                    </a:lnTo>
                    <a:lnTo>
                      <a:pt x="0" y="56"/>
                    </a:lnTo>
                    <a:lnTo>
                      <a:pt x="4" y="0"/>
                    </a:lnTo>
                    <a:lnTo>
                      <a:pt x="4" y="1"/>
                    </a:lnTo>
                    <a:lnTo>
                      <a:pt x="5" y="1"/>
                    </a:lnTo>
                    <a:close/>
                  </a:path>
                </a:pathLst>
              </a:custGeom>
              <a:solidFill>
                <a:srgbClr val="3636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61" name="Freeform 271"/>
              <p:cNvSpPr>
                <a:spLocks/>
              </p:cNvSpPr>
              <p:nvPr/>
            </p:nvSpPr>
            <p:spPr bwMode="auto">
              <a:xfrm>
                <a:off x="1400" y="2664"/>
                <a:ext cx="4" cy="56"/>
              </a:xfrm>
              <a:custGeom>
                <a:avLst/>
                <a:gdLst>
                  <a:gd name="T0" fmla="*/ 4 w 4"/>
                  <a:gd name="T1" fmla="*/ 1 h 56"/>
                  <a:gd name="T2" fmla="*/ 0 w 4"/>
                  <a:gd name="T3" fmla="*/ 56 h 56"/>
                  <a:gd name="T4" fmla="*/ 2 w 4"/>
                  <a:gd name="T5" fmla="*/ 0 h 56"/>
                  <a:gd name="T6" fmla="*/ 4 w 4"/>
                  <a:gd name="T7" fmla="*/ 0 h 56"/>
                  <a:gd name="T8" fmla="*/ 4 w 4"/>
                  <a:gd name="T9" fmla="*/ 1 h 56"/>
                  <a:gd name="T10" fmla="*/ 0 60000 65536"/>
                  <a:gd name="T11" fmla="*/ 0 60000 65536"/>
                  <a:gd name="T12" fmla="*/ 0 60000 65536"/>
                  <a:gd name="T13" fmla="*/ 0 60000 65536"/>
                  <a:gd name="T14" fmla="*/ 0 60000 65536"/>
                  <a:gd name="T15" fmla="*/ 0 w 4"/>
                  <a:gd name="T16" fmla="*/ 0 h 56"/>
                  <a:gd name="T17" fmla="*/ 4 w 4"/>
                  <a:gd name="T18" fmla="*/ 56 h 56"/>
                </a:gdLst>
                <a:ahLst/>
                <a:cxnLst>
                  <a:cxn ang="T10">
                    <a:pos x="T0" y="T1"/>
                  </a:cxn>
                  <a:cxn ang="T11">
                    <a:pos x="T2" y="T3"/>
                  </a:cxn>
                  <a:cxn ang="T12">
                    <a:pos x="T4" y="T5"/>
                  </a:cxn>
                  <a:cxn ang="T13">
                    <a:pos x="T6" y="T7"/>
                  </a:cxn>
                  <a:cxn ang="T14">
                    <a:pos x="T8" y="T9"/>
                  </a:cxn>
                </a:cxnLst>
                <a:rect l="T15" t="T16" r="T17" b="T18"/>
                <a:pathLst>
                  <a:path w="4" h="56">
                    <a:moveTo>
                      <a:pt x="4" y="1"/>
                    </a:moveTo>
                    <a:lnTo>
                      <a:pt x="0" y="56"/>
                    </a:lnTo>
                    <a:lnTo>
                      <a:pt x="2" y="0"/>
                    </a:lnTo>
                    <a:lnTo>
                      <a:pt x="4" y="0"/>
                    </a:lnTo>
                    <a:lnTo>
                      <a:pt x="4" y="1"/>
                    </a:lnTo>
                    <a:close/>
                  </a:path>
                </a:pathLst>
              </a:custGeom>
              <a:solidFill>
                <a:srgbClr val="3636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62" name="Freeform 272"/>
              <p:cNvSpPr>
                <a:spLocks/>
              </p:cNvSpPr>
              <p:nvPr/>
            </p:nvSpPr>
            <p:spPr bwMode="auto">
              <a:xfrm>
                <a:off x="1399" y="2664"/>
                <a:ext cx="5" cy="56"/>
              </a:xfrm>
              <a:custGeom>
                <a:avLst/>
                <a:gdLst>
                  <a:gd name="T0" fmla="*/ 5 w 5"/>
                  <a:gd name="T1" fmla="*/ 0 h 56"/>
                  <a:gd name="T2" fmla="*/ 1 w 5"/>
                  <a:gd name="T3" fmla="*/ 56 h 56"/>
                  <a:gd name="T4" fmla="*/ 0 w 5"/>
                  <a:gd name="T5" fmla="*/ 56 h 56"/>
                  <a:gd name="T6" fmla="*/ 3 w 5"/>
                  <a:gd name="T7" fmla="*/ 0 h 56"/>
                  <a:gd name="T8" fmla="*/ 5 w 5"/>
                  <a:gd name="T9" fmla="*/ 0 h 56"/>
                  <a:gd name="T10" fmla="*/ 0 60000 65536"/>
                  <a:gd name="T11" fmla="*/ 0 60000 65536"/>
                  <a:gd name="T12" fmla="*/ 0 60000 65536"/>
                  <a:gd name="T13" fmla="*/ 0 60000 65536"/>
                  <a:gd name="T14" fmla="*/ 0 60000 65536"/>
                  <a:gd name="T15" fmla="*/ 0 w 5"/>
                  <a:gd name="T16" fmla="*/ 0 h 56"/>
                  <a:gd name="T17" fmla="*/ 5 w 5"/>
                  <a:gd name="T18" fmla="*/ 56 h 56"/>
                </a:gdLst>
                <a:ahLst/>
                <a:cxnLst>
                  <a:cxn ang="T10">
                    <a:pos x="T0" y="T1"/>
                  </a:cxn>
                  <a:cxn ang="T11">
                    <a:pos x="T2" y="T3"/>
                  </a:cxn>
                  <a:cxn ang="T12">
                    <a:pos x="T4" y="T5"/>
                  </a:cxn>
                  <a:cxn ang="T13">
                    <a:pos x="T6" y="T7"/>
                  </a:cxn>
                  <a:cxn ang="T14">
                    <a:pos x="T8" y="T9"/>
                  </a:cxn>
                </a:cxnLst>
                <a:rect l="T15" t="T16" r="T17" b="T18"/>
                <a:pathLst>
                  <a:path w="5" h="56">
                    <a:moveTo>
                      <a:pt x="5" y="0"/>
                    </a:moveTo>
                    <a:lnTo>
                      <a:pt x="1" y="56"/>
                    </a:lnTo>
                    <a:lnTo>
                      <a:pt x="0" y="56"/>
                    </a:lnTo>
                    <a:lnTo>
                      <a:pt x="3" y="0"/>
                    </a:lnTo>
                    <a:lnTo>
                      <a:pt x="5" y="0"/>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63" name="Freeform 273"/>
              <p:cNvSpPr>
                <a:spLocks/>
              </p:cNvSpPr>
              <p:nvPr/>
            </p:nvSpPr>
            <p:spPr bwMode="auto">
              <a:xfrm>
                <a:off x="1399" y="2664"/>
                <a:ext cx="3" cy="58"/>
              </a:xfrm>
              <a:custGeom>
                <a:avLst/>
                <a:gdLst>
                  <a:gd name="T0" fmla="*/ 3 w 3"/>
                  <a:gd name="T1" fmla="*/ 0 h 58"/>
                  <a:gd name="T2" fmla="*/ 1 w 3"/>
                  <a:gd name="T3" fmla="*/ 56 h 58"/>
                  <a:gd name="T4" fmla="*/ 0 w 3"/>
                  <a:gd name="T5" fmla="*/ 56 h 58"/>
                  <a:gd name="T6" fmla="*/ 0 w 3"/>
                  <a:gd name="T7" fmla="*/ 58 h 58"/>
                  <a:gd name="T8" fmla="*/ 3 w 3"/>
                  <a:gd name="T9" fmla="*/ 0 h 58"/>
                  <a:gd name="T10" fmla="*/ 0 60000 65536"/>
                  <a:gd name="T11" fmla="*/ 0 60000 65536"/>
                  <a:gd name="T12" fmla="*/ 0 60000 65536"/>
                  <a:gd name="T13" fmla="*/ 0 60000 65536"/>
                  <a:gd name="T14" fmla="*/ 0 60000 65536"/>
                  <a:gd name="T15" fmla="*/ 0 w 3"/>
                  <a:gd name="T16" fmla="*/ 0 h 58"/>
                  <a:gd name="T17" fmla="*/ 3 w 3"/>
                  <a:gd name="T18" fmla="*/ 58 h 58"/>
                </a:gdLst>
                <a:ahLst/>
                <a:cxnLst>
                  <a:cxn ang="T10">
                    <a:pos x="T0" y="T1"/>
                  </a:cxn>
                  <a:cxn ang="T11">
                    <a:pos x="T2" y="T3"/>
                  </a:cxn>
                  <a:cxn ang="T12">
                    <a:pos x="T4" y="T5"/>
                  </a:cxn>
                  <a:cxn ang="T13">
                    <a:pos x="T6" y="T7"/>
                  </a:cxn>
                  <a:cxn ang="T14">
                    <a:pos x="T8" y="T9"/>
                  </a:cxn>
                </a:cxnLst>
                <a:rect l="T15" t="T16" r="T17" b="T18"/>
                <a:pathLst>
                  <a:path w="3" h="58">
                    <a:moveTo>
                      <a:pt x="3" y="0"/>
                    </a:moveTo>
                    <a:lnTo>
                      <a:pt x="1" y="56"/>
                    </a:lnTo>
                    <a:lnTo>
                      <a:pt x="0" y="56"/>
                    </a:lnTo>
                    <a:lnTo>
                      <a:pt x="0" y="58"/>
                    </a:lnTo>
                    <a:lnTo>
                      <a:pt x="3" y="0"/>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64" name="Freeform 274"/>
              <p:cNvSpPr>
                <a:spLocks/>
              </p:cNvSpPr>
              <p:nvPr/>
            </p:nvSpPr>
            <p:spPr bwMode="auto">
              <a:xfrm>
                <a:off x="1397" y="2664"/>
                <a:ext cx="5" cy="58"/>
              </a:xfrm>
              <a:custGeom>
                <a:avLst/>
                <a:gdLst>
                  <a:gd name="T0" fmla="*/ 5 w 5"/>
                  <a:gd name="T1" fmla="*/ 0 h 58"/>
                  <a:gd name="T2" fmla="*/ 2 w 5"/>
                  <a:gd name="T3" fmla="*/ 56 h 58"/>
                  <a:gd name="T4" fmla="*/ 2 w 5"/>
                  <a:gd name="T5" fmla="*/ 58 h 58"/>
                  <a:gd name="T6" fmla="*/ 0 w 5"/>
                  <a:gd name="T7" fmla="*/ 58 h 58"/>
                  <a:gd name="T8" fmla="*/ 3 w 5"/>
                  <a:gd name="T9" fmla="*/ 0 h 58"/>
                  <a:gd name="T10" fmla="*/ 5 w 5"/>
                  <a:gd name="T11" fmla="*/ 0 h 58"/>
                  <a:gd name="T12" fmla="*/ 0 60000 65536"/>
                  <a:gd name="T13" fmla="*/ 0 60000 65536"/>
                  <a:gd name="T14" fmla="*/ 0 60000 65536"/>
                  <a:gd name="T15" fmla="*/ 0 60000 65536"/>
                  <a:gd name="T16" fmla="*/ 0 60000 65536"/>
                  <a:gd name="T17" fmla="*/ 0 60000 65536"/>
                  <a:gd name="T18" fmla="*/ 0 w 5"/>
                  <a:gd name="T19" fmla="*/ 0 h 58"/>
                  <a:gd name="T20" fmla="*/ 5 w 5"/>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 h="58">
                    <a:moveTo>
                      <a:pt x="5" y="0"/>
                    </a:moveTo>
                    <a:lnTo>
                      <a:pt x="2" y="56"/>
                    </a:lnTo>
                    <a:lnTo>
                      <a:pt x="2" y="58"/>
                    </a:lnTo>
                    <a:lnTo>
                      <a:pt x="0" y="58"/>
                    </a:lnTo>
                    <a:lnTo>
                      <a:pt x="3" y="0"/>
                    </a:lnTo>
                    <a:lnTo>
                      <a:pt x="5" y="0"/>
                    </a:lnTo>
                    <a:close/>
                  </a:path>
                </a:pathLst>
              </a:custGeom>
              <a:solidFill>
                <a:srgbClr val="3B3B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65" name="Freeform 275"/>
              <p:cNvSpPr>
                <a:spLocks/>
              </p:cNvSpPr>
              <p:nvPr/>
            </p:nvSpPr>
            <p:spPr bwMode="auto">
              <a:xfrm>
                <a:off x="1397" y="2664"/>
                <a:ext cx="5" cy="58"/>
              </a:xfrm>
              <a:custGeom>
                <a:avLst/>
                <a:gdLst>
                  <a:gd name="T0" fmla="*/ 5 w 5"/>
                  <a:gd name="T1" fmla="*/ 0 h 58"/>
                  <a:gd name="T2" fmla="*/ 2 w 5"/>
                  <a:gd name="T3" fmla="*/ 58 h 58"/>
                  <a:gd name="T4" fmla="*/ 0 w 5"/>
                  <a:gd name="T5" fmla="*/ 58 h 58"/>
                  <a:gd name="T6" fmla="*/ 3 w 5"/>
                  <a:gd name="T7" fmla="*/ 0 h 58"/>
                  <a:gd name="T8" fmla="*/ 5 w 5"/>
                  <a:gd name="T9" fmla="*/ 0 h 58"/>
                  <a:gd name="T10" fmla="*/ 0 60000 65536"/>
                  <a:gd name="T11" fmla="*/ 0 60000 65536"/>
                  <a:gd name="T12" fmla="*/ 0 60000 65536"/>
                  <a:gd name="T13" fmla="*/ 0 60000 65536"/>
                  <a:gd name="T14" fmla="*/ 0 60000 65536"/>
                  <a:gd name="T15" fmla="*/ 0 w 5"/>
                  <a:gd name="T16" fmla="*/ 0 h 58"/>
                  <a:gd name="T17" fmla="*/ 5 w 5"/>
                  <a:gd name="T18" fmla="*/ 58 h 58"/>
                </a:gdLst>
                <a:ahLst/>
                <a:cxnLst>
                  <a:cxn ang="T10">
                    <a:pos x="T0" y="T1"/>
                  </a:cxn>
                  <a:cxn ang="T11">
                    <a:pos x="T2" y="T3"/>
                  </a:cxn>
                  <a:cxn ang="T12">
                    <a:pos x="T4" y="T5"/>
                  </a:cxn>
                  <a:cxn ang="T13">
                    <a:pos x="T6" y="T7"/>
                  </a:cxn>
                  <a:cxn ang="T14">
                    <a:pos x="T8" y="T9"/>
                  </a:cxn>
                </a:cxnLst>
                <a:rect l="T15" t="T16" r="T17" b="T18"/>
                <a:pathLst>
                  <a:path w="5" h="58">
                    <a:moveTo>
                      <a:pt x="5" y="0"/>
                    </a:moveTo>
                    <a:lnTo>
                      <a:pt x="2" y="58"/>
                    </a:lnTo>
                    <a:lnTo>
                      <a:pt x="0" y="58"/>
                    </a:lnTo>
                    <a:lnTo>
                      <a:pt x="3" y="0"/>
                    </a:lnTo>
                    <a:lnTo>
                      <a:pt x="5" y="0"/>
                    </a:lnTo>
                    <a:close/>
                  </a:path>
                </a:pathLst>
              </a:custGeom>
              <a:solidFill>
                <a:srgbClr val="3B3B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66" name="Freeform 276"/>
              <p:cNvSpPr>
                <a:spLocks/>
              </p:cNvSpPr>
              <p:nvPr/>
            </p:nvSpPr>
            <p:spPr bwMode="auto">
              <a:xfrm>
                <a:off x="1397" y="2664"/>
                <a:ext cx="3" cy="58"/>
              </a:xfrm>
              <a:custGeom>
                <a:avLst/>
                <a:gdLst>
                  <a:gd name="T0" fmla="*/ 3 w 3"/>
                  <a:gd name="T1" fmla="*/ 0 h 58"/>
                  <a:gd name="T2" fmla="*/ 0 w 3"/>
                  <a:gd name="T3" fmla="*/ 58 h 58"/>
                  <a:gd name="T4" fmla="*/ 3 w 3"/>
                  <a:gd name="T5" fmla="*/ 0 h 58"/>
                  <a:gd name="T6" fmla="*/ 0 60000 65536"/>
                  <a:gd name="T7" fmla="*/ 0 60000 65536"/>
                  <a:gd name="T8" fmla="*/ 0 60000 65536"/>
                  <a:gd name="T9" fmla="*/ 0 w 3"/>
                  <a:gd name="T10" fmla="*/ 0 h 58"/>
                  <a:gd name="T11" fmla="*/ 3 w 3"/>
                  <a:gd name="T12" fmla="*/ 58 h 58"/>
                </a:gdLst>
                <a:ahLst/>
                <a:cxnLst>
                  <a:cxn ang="T6">
                    <a:pos x="T0" y="T1"/>
                  </a:cxn>
                  <a:cxn ang="T7">
                    <a:pos x="T2" y="T3"/>
                  </a:cxn>
                  <a:cxn ang="T8">
                    <a:pos x="T4" y="T5"/>
                  </a:cxn>
                </a:cxnLst>
                <a:rect l="T9" t="T10" r="T11" b="T12"/>
                <a:pathLst>
                  <a:path w="3" h="58">
                    <a:moveTo>
                      <a:pt x="3" y="0"/>
                    </a:moveTo>
                    <a:lnTo>
                      <a:pt x="0" y="58"/>
                    </a:lnTo>
                    <a:lnTo>
                      <a:pt x="3" y="0"/>
                    </a:lnTo>
                    <a:close/>
                  </a:path>
                </a:pathLst>
              </a:custGeom>
              <a:solidFill>
                <a:srgbClr val="3B3B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67" name="Freeform 277"/>
              <p:cNvSpPr>
                <a:spLocks/>
              </p:cNvSpPr>
              <p:nvPr/>
            </p:nvSpPr>
            <p:spPr bwMode="auto">
              <a:xfrm>
                <a:off x="1396" y="2664"/>
                <a:ext cx="4" cy="58"/>
              </a:xfrm>
              <a:custGeom>
                <a:avLst/>
                <a:gdLst>
                  <a:gd name="T0" fmla="*/ 4 w 4"/>
                  <a:gd name="T1" fmla="*/ 0 h 58"/>
                  <a:gd name="T2" fmla="*/ 1 w 4"/>
                  <a:gd name="T3" fmla="*/ 58 h 58"/>
                  <a:gd name="T4" fmla="*/ 0 w 4"/>
                  <a:gd name="T5" fmla="*/ 58 h 58"/>
                  <a:gd name="T6" fmla="*/ 3 w 4"/>
                  <a:gd name="T7" fmla="*/ 0 h 58"/>
                  <a:gd name="T8" fmla="*/ 4 w 4"/>
                  <a:gd name="T9" fmla="*/ 0 h 58"/>
                  <a:gd name="T10" fmla="*/ 0 60000 65536"/>
                  <a:gd name="T11" fmla="*/ 0 60000 65536"/>
                  <a:gd name="T12" fmla="*/ 0 60000 65536"/>
                  <a:gd name="T13" fmla="*/ 0 60000 65536"/>
                  <a:gd name="T14" fmla="*/ 0 60000 65536"/>
                  <a:gd name="T15" fmla="*/ 0 w 4"/>
                  <a:gd name="T16" fmla="*/ 0 h 58"/>
                  <a:gd name="T17" fmla="*/ 4 w 4"/>
                  <a:gd name="T18" fmla="*/ 58 h 58"/>
                </a:gdLst>
                <a:ahLst/>
                <a:cxnLst>
                  <a:cxn ang="T10">
                    <a:pos x="T0" y="T1"/>
                  </a:cxn>
                  <a:cxn ang="T11">
                    <a:pos x="T2" y="T3"/>
                  </a:cxn>
                  <a:cxn ang="T12">
                    <a:pos x="T4" y="T5"/>
                  </a:cxn>
                  <a:cxn ang="T13">
                    <a:pos x="T6" y="T7"/>
                  </a:cxn>
                  <a:cxn ang="T14">
                    <a:pos x="T8" y="T9"/>
                  </a:cxn>
                </a:cxnLst>
                <a:rect l="T15" t="T16" r="T17" b="T18"/>
                <a:pathLst>
                  <a:path w="4" h="58">
                    <a:moveTo>
                      <a:pt x="4" y="0"/>
                    </a:moveTo>
                    <a:lnTo>
                      <a:pt x="1" y="58"/>
                    </a:lnTo>
                    <a:lnTo>
                      <a:pt x="0" y="58"/>
                    </a:lnTo>
                    <a:lnTo>
                      <a:pt x="3" y="0"/>
                    </a:lnTo>
                    <a:lnTo>
                      <a:pt x="4" y="0"/>
                    </a:ln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68" name="Freeform 278"/>
              <p:cNvSpPr>
                <a:spLocks/>
              </p:cNvSpPr>
              <p:nvPr/>
            </p:nvSpPr>
            <p:spPr bwMode="auto">
              <a:xfrm>
                <a:off x="1396" y="2664"/>
                <a:ext cx="4" cy="58"/>
              </a:xfrm>
              <a:custGeom>
                <a:avLst/>
                <a:gdLst>
                  <a:gd name="T0" fmla="*/ 4 w 4"/>
                  <a:gd name="T1" fmla="*/ 0 h 58"/>
                  <a:gd name="T2" fmla="*/ 1 w 4"/>
                  <a:gd name="T3" fmla="*/ 58 h 58"/>
                  <a:gd name="T4" fmla="*/ 0 w 4"/>
                  <a:gd name="T5" fmla="*/ 58 h 58"/>
                  <a:gd name="T6" fmla="*/ 3 w 4"/>
                  <a:gd name="T7" fmla="*/ 0 h 58"/>
                  <a:gd name="T8" fmla="*/ 4 w 4"/>
                  <a:gd name="T9" fmla="*/ 0 h 58"/>
                  <a:gd name="T10" fmla="*/ 0 60000 65536"/>
                  <a:gd name="T11" fmla="*/ 0 60000 65536"/>
                  <a:gd name="T12" fmla="*/ 0 60000 65536"/>
                  <a:gd name="T13" fmla="*/ 0 60000 65536"/>
                  <a:gd name="T14" fmla="*/ 0 60000 65536"/>
                  <a:gd name="T15" fmla="*/ 0 w 4"/>
                  <a:gd name="T16" fmla="*/ 0 h 58"/>
                  <a:gd name="T17" fmla="*/ 4 w 4"/>
                  <a:gd name="T18" fmla="*/ 58 h 58"/>
                </a:gdLst>
                <a:ahLst/>
                <a:cxnLst>
                  <a:cxn ang="T10">
                    <a:pos x="T0" y="T1"/>
                  </a:cxn>
                  <a:cxn ang="T11">
                    <a:pos x="T2" y="T3"/>
                  </a:cxn>
                  <a:cxn ang="T12">
                    <a:pos x="T4" y="T5"/>
                  </a:cxn>
                  <a:cxn ang="T13">
                    <a:pos x="T6" y="T7"/>
                  </a:cxn>
                  <a:cxn ang="T14">
                    <a:pos x="T8" y="T9"/>
                  </a:cxn>
                </a:cxnLst>
                <a:rect l="T15" t="T16" r="T17" b="T18"/>
                <a:pathLst>
                  <a:path w="4" h="58">
                    <a:moveTo>
                      <a:pt x="4" y="0"/>
                    </a:moveTo>
                    <a:lnTo>
                      <a:pt x="1" y="58"/>
                    </a:lnTo>
                    <a:lnTo>
                      <a:pt x="0" y="58"/>
                    </a:lnTo>
                    <a:lnTo>
                      <a:pt x="3" y="0"/>
                    </a:lnTo>
                    <a:lnTo>
                      <a:pt x="4" y="0"/>
                    </a:ln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69" name="Freeform 279"/>
              <p:cNvSpPr>
                <a:spLocks/>
              </p:cNvSpPr>
              <p:nvPr/>
            </p:nvSpPr>
            <p:spPr bwMode="auto">
              <a:xfrm>
                <a:off x="1396" y="2662"/>
                <a:ext cx="3" cy="60"/>
              </a:xfrm>
              <a:custGeom>
                <a:avLst/>
                <a:gdLst>
                  <a:gd name="T0" fmla="*/ 3 w 3"/>
                  <a:gd name="T1" fmla="*/ 2 h 60"/>
                  <a:gd name="T2" fmla="*/ 0 w 3"/>
                  <a:gd name="T3" fmla="*/ 60 h 60"/>
                  <a:gd name="T4" fmla="*/ 3 w 3"/>
                  <a:gd name="T5" fmla="*/ 0 h 60"/>
                  <a:gd name="T6" fmla="*/ 3 w 3"/>
                  <a:gd name="T7" fmla="*/ 2 h 60"/>
                  <a:gd name="T8" fmla="*/ 0 60000 65536"/>
                  <a:gd name="T9" fmla="*/ 0 60000 65536"/>
                  <a:gd name="T10" fmla="*/ 0 60000 65536"/>
                  <a:gd name="T11" fmla="*/ 0 60000 65536"/>
                  <a:gd name="T12" fmla="*/ 0 w 3"/>
                  <a:gd name="T13" fmla="*/ 0 h 60"/>
                  <a:gd name="T14" fmla="*/ 3 w 3"/>
                  <a:gd name="T15" fmla="*/ 60 h 60"/>
                </a:gdLst>
                <a:ahLst/>
                <a:cxnLst>
                  <a:cxn ang="T8">
                    <a:pos x="T0" y="T1"/>
                  </a:cxn>
                  <a:cxn ang="T9">
                    <a:pos x="T2" y="T3"/>
                  </a:cxn>
                  <a:cxn ang="T10">
                    <a:pos x="T4" y="T5"/>
                  </a:cxn>
                  <a:cxn ang="T11">
                    <a:pos x="T6" y="T7"/>
                  </a:cxn>
                </a:cxnLst>
                <a:rect l="T12" t="T13" r="T14" b="T15"/>
                <a:pathLst>
                  <a:path w="3" h="60">
                    <a:moveTo>
                      <a:pt x="3" y="2"/>
                    </a:moveTo>
                    <a:lnTo>
                      <a:pt x="0" y="60"/>
                    </a:lnTo>
                    <a:lnTo>
                      <a:pt x="3" y="0"/>
                    </a:lnTo>
                    <a:lnTo>
                      <a:pt x="3" y="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70" name="Freeform 280"/>
              <p:cNvSpPr>
                <a:spLocks/>
              </p:cNvSpPr>
              <p:nvPr/>
            </p:nvSpPr>
            <p:spPr bwMode="auto">
              <a:xfrm>
                <a:off x="1394" y="2662"/>
                <a:ext cx="5" cy="60"/>
              </a:xfrm>
              <a:custGeom>
                <a:avLst/>
                <a:gdLst>
                  <a:gd name="T0" fmla="*/ 5 w 5"/>
                  <a:gd name="T1" fmla="*/ 2 h 60"/>
                  <a:gd name="T2" fmla="*/ 2 w 5"/>
                  <a:gd name="T3" fmla="*/ 60 h 60"/>
                  <a:gd name="T4" fmla="*/ 0 w 5"/>
                  <a:gd name="T5" fmla="*/ 60 h 60"/>
                  <a:gd name="T6" fmla="*/ 3 w 5"/>
                  <a:gd name="T7" fmla="*/ 0 h 60"/>
                  <a:gd name="T8" fmla="*/ 5 w 5"/>
                  <a:gd name="T9" fmla="*/ 0 h 60"/>
                  <a:gd name="T10" fmla="*/ 5 w 5"/>
                  <a:gd name="T11" fmla="*/ 2 h 60"/>
                  <a:gd name="T12" fmla="*/ 0 60000 65536"/>
                  <a:gd name="T13" fmla="*/ 0 60000 65536"/>
                  <a:gd name="T14" fmla="*/ 0 60000 65536"/>
                  <a:gd name="T15" fmla="*/ 0 60000 65536"/>
                  <a:gd name="T16" fmla="*/ 0 60000 65536"/>
                  <a:gd name="T17" fmla="*/ 0 60000 65536"/>
                  <a:gd name="T18" fmla="*/ 0 w 5"/>
                  <a:gd name="T19" fmla="*/ 0 h 60"/>
                  <a:gd name="T20" fmla="*/ 5 w 5"/>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5" h="60">
                    <a:moveTo>
                      <a:pt x="5" y="2"/>
                    </a:moveTo>
                    <a:lnTo>
                      <a:pt x="2" y="60"/>
                    </a:lnTo>
                    <a:lnTo>
                      <a:pt x="0" y="60"/>
                    </a:lnTo>
                    <a:lnTo>
                      <a:pt x="3" y="0"/>
                    </a:lnTo>
                    <a:lnTo>
                      <a:pt x="5" y="0"/>
                    </a:lnTo>
                    <a:lnTo>
                      <a:pt x="5" y="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71" name="Freeform 281"/>
              <p:cNvSpPr>
                <a:spLocks/>
              </p:cNvSpPr>
              <p:nvPr/>
            </p:nvSpPr>
            <p:spPr bwMode="auto">
              <a:xfrm>
                <a:off x="1394" y="2662"/>
                <a:ext cx="5" cy="60"/>
              </a:xfrm>
              <a:custGeom>
                <a:avLst/>
                <a:gdLst>
                  <a:gd name="T0" fmla="*/ 5 w 5"/>
                  <a:gd name="T1" fmla="*/ 0 h 60"/>
                  <a:gd name="T2" fmla="*/ 2 w 5"/>
                  <a:gd name="T3" fmla="*/ 60 h 60"/>
                  <a:gd name="T4" fmla="*/ 0 w 5"/>
                  <a:gd name="T5" fmla="*/ 60 h 60"/>
                  <a:gd name="T6" fmla="*/ 3 w 5"/>
                  <a:gd name="T7" fmla="*/ 0 h 60"/>
                  <a:gd name="T8" fmla="*/ 5 w 5"/>
                  <a:gd name="T9" fmla="*/ 0 h 60"/>
                  <a:gd name="T10" fmla="*/ 0 60000 65536"/>
                  <a:gd name="T11" fmla="*/ 0 60000 65536"/>
                  <a:gd name="T12" fmla="*/ 0 60000 65536"/>
                  <a:gd name="T13" fmla="*/ 0 60000 65536"/>
                  <a:gd name="T14" fmla="*/ 0 60000 65536"/>
                  <a:gd name="T15" fmla="*/ 0 w 5"/>
                  <a:gd name="T16" fmla="*/ 0 h 60"/>
                  <a:gd name="T17" fmla="*/ 5 w 5"/>
                  <a:gd name="T18" fmla="*/ 60 h 60"/>
                </a:gdLst>
                <a:ahLst/>
                <a:cxnLst>
                  <a:cxn ang="T10">
                    <a:pos x="T0" y="T1"/>
                  </a:cxn>
                  <a:cxn ang="T11">
                    <a:pos x="T2" y="T3"/>
                  </a:cxn>
                  <a:cxn ang="T12">
                    <a:pos x="T4" y="T5"/>
                  </a:cxn>
                  <a:cxn ang="T13">
                    <a:pos x="T6" y="T7"/>
                  </a:cxn>
                  <a:cxn ang="T14">
                    <a:pos x="T8" y="T9"/>
                  </a:cxn>
                </a:cxnLst>
                <a:rect l="T15" t="T16" r="T17" b="T18"/>
                <a:pathLst>
                  <a:path w="5" h="60">
                    <a:moveTo>
                      <a:pt x="5" y="0"/>
                    </a:moveTo>
                    <a:lnTo>
                      <a:pt x="2" y="60"/>
                    </a:lnTo>
                    <a:lnTo>
                      <a:pt x="0" y="60"/>
                    </a:lnTo>
                    <a:lnTo>
                      <a:pt x="3" y="0"/>
                    </a:lnTo>
                    <a:lnTo>
                      <a:pt x="5"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72" name="Freeform 282"/>
              <p:cNvSpPr>
                <a:spLocks/>
              </p:cNvSpPr>
              <p:nvPr/>
            </p:nvSpPr>
            <p:spPr bwMode="auto">
              <a:xfrm>
                <a:off x="1392" y="2662"/>
                <a:ext cx="5" cy="60"/>
              </a:xfrm>
              <a:custGeom>
                <a:avLst/>
                <a:gdLst>
                  <a:gd name="T0" fmla="*/ 5 w 5"/>
                  <a:gd name="T1" fmla="*/ 0 h 60"/>
                  <a:gd name="T2" fmla="*/ 2 w 5"/>
                  <a:gd name="T3" fmla="*/ 60 h 60"/>
                  <a:gd name="T4" fmla="*/ 0 w 5"/>
                  <a:gd name="T5" fmla="*/ 60 h 60"/>
                  <a:gd name="T6" fmla="*/ 5 w 5"/>
                  <a:gd name="T7" fmla="*/ 0 h 60"/>
                  <a:gd name="T8" fmla="*/ 0 60000 65536"/>
                  <a:gd name="T9" fmla="*/ 0 60000 65536"/>
                  <a:gd name="T10" fmla="*/ 0 60000 65536"/>
                  <a:gd name="T11" fmla="*/ 0 60000 65536"/>
                  <a:gd name="T12" fmla="*/ 0 w 5"/>
                  <a:gd name="T13" fmla="*/ 0 h 60"/>
                  <a:gd name="T14" fmla="*/ 5 w 5"/>
                  <a:gd name="T15" fmla="*/ 60 h 60"/>
                </a:gdLst>
                <a:ahLst/>
                <a:cxnLst>
                  <a:cxn ang="T8">
                    <a:pos x="T0" y="T1"/>
                  </a:cxn>
                  <a:cxn ang="T9">
                    <a:pos x="T2" y="T3"/>
                  </a:cxn>
                  <a:cxn ang="T10">
                    <a:pos x="T4" y="T5"/>
                  </a:cxn>
                  <a:cxn ang="T11">
                    <a:pos x="T6" y="T7"/>
                  </a:cxn>
                </a:cxnLst>
                <a:rect l="T12" t="T13" r="T14" b="T15"/>
                <a:pathLst>
                  <a:path w="5" h="60">
                    <a:moveTo>
                      <a:pt x="5" y="0"/>
                    </a:moveTo>
                    <a:lnTo>
                      <a:pt x="2" y="60"/>
                    </a:lnTo>
                    <a:lnTo>
                      <a:pt x="0" y="60"/>
                    </a:lnTo>
                    <a:lnTo>
                      <a:pt x="5" y="0"/>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73" name="Freeform 283"/>
              <p:cNvSpPr>
                <a:spLocks/>
              </p:cNvSpPr>
              <p:nvPr/>
            </p:nvSpPr>
            <p:spPr bwMode="auto">
              <a:xfrm>
                <a:off x="1392" y="2662"/>
                <a:ext cx="5" cy="60"/>
              </a:xfrm>
              <a:custGeom>
                <a:avLst/>
                <a:gdLst>
                  <a:gd name="T0" fmla="*/ 5 w 5"/>
                  <a:gd name="T1" fmla="*/ 0 h 60"/>
                  <a:gd name="T2" fmla="*/ 2 w 5"/>
                  <a:gd name="T3" fmla="*/ 60 h 60"/>
                  <a:gd name="T4" fmla="*/ 0 w 5"/>
                  <a:gd name="T5" fmla="*/ 60 h 60"/>
                  <a:gd name="T6" fmla="*/ 4 w 5"/>
                  <a:gd name="T7" fmla="*/ 0 h 60"/>
                  <a:gd name="T8" fmla="*/ 5 w 5"/>
                  <a:gd name="T9" fmla="*/ 0 h 60"/>
                  <a:gd name="T10" fmla="*/ 0 60000 65536"/>
                  <a:gd name="T11" fmla="*/ 0 60000 65536"/>
                  <a:gd name="T12" fmla="*/ 0 60000 65536"/>
                  <a:gd name="T13" fmla="*/ 0 60000 65536"/>
                  <a:gd name="T14" fmla="*/ 0 60000 65536"/>
                  <a:gd name="T15" fmla="*/ 0 w 5"/>
                  <a:gd name="T16" fmla="*/ 0 h 60"/>
                  <a:gd name="T17" fmla="*/ 5 w 5"/>
                  <a:gd name="T18" fmla="*/ 60 h 60"/>
                </a:gdLst>
                <a:ahLst/>
                <a:cxnLst>
                  <a:cxn ang="T10">
                    <a:pos x="T0" y="T1"/>
                  </a:cxn>
                  <a:cxn ang="T11">
                    <a:pos x="T2" y="T3"/>
                  </a:cxn>
                  <a:cxn ang="T12">
                    <a:pos x="T4" y="T5"/>
                  </a:cxn>
                  <a:cxn ang="T13">
                    <a:pos x="T6" y="T7"/>
                  </a:cxn>
                  <a:cxn ang="T14">
                    <a:pos x="T8" y="T9"/>
                  </a:cxn>
                </a:cxnLst>
                <a:rect l="T15" t="T16" r="T17" b="T18"/>
                <a:pathLst>
                  <a:path w="5" h="60">
                    <a:moveTo>
                      <a:pt x="5" y="0"/>
                    </a:moveTo>
                    <a:lnTo>
                      <a:pt x="2" y="60"/>
                    </a:lnTo>
                    <a:lnTo>
                      <a:pt x="0" y="60"/>
                    </a:lnTo>
                    <a:lnTo>
                      <a:pt x="4" y="0"/>
                    </a:lnTo>
                    <a:lnTo>
                      <a:pt x="5" y="0"/>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74" name="Freeform 284"/>
              <p:cNvSpPr>
                <a:spLocks/>
              </p:cNvSpPr>
              <p:nvPr/>
            </p:nvSpPr>
            <p:spPr bwMode="auto">
              <a:xfrm>
                <a:off x="1392" y="2662"/>
                <a:ext cx="5" cy="61"/>
              </a:xfrm>
              <a:custGeom>
                <a:avLst/>
                <a:gdLst>
                  <a:gd name="T0" fmla="*/ 5 w 5"/>
                  <a:gd name="T1" fmla="*/ 0 h 61"/>
                  <a:gd name="T2" fmla="*/ 0 w 5"/>
                  <a:gd name="T3" fmla="*/ 60 h 61"/>
                  <a:gd name="T4" fmla="*/ 0 w 5"/>
                  <a:gd name="T5" fmla="*/ 61 h 61"/>
                  <a:gd name="T6" fmla="*/ 4 w 5"/>
                  <a:gd name="T7" fmla="*/ 0 h 61"/>
                  <a:gd name="T8" fmla="*/ 5 w 5"/>
                  <a:gd name="T9" fmla="*/ 0 h 61"/>
                  <a:gd name="T10" fmla="*/ 0 60000 65536"/>
                  <a:gd name="T11" fmla="*/ 0 60000 65536"/>
                  <a:gd name="T12" fmla="*/ 0 60000 65536"/>
                  <a:gd name="T13" fmla="*/ 0 60000 65536"/>
                  <a:gd name="T14" fmla="*/ 0 60000 65536"/>
                  <a:gd name="T15" fmla="*/ 0 w 5"/>
                  <a:gd name="T16" fmla="*/ 0 h 61"/>
                  <a:gd name="T17" fmla="*/ 5 w 5"/>
                  <a:gd name="T18" fmla="*/ 61 h 61"/>
                </a:gdLst>
                <a:ahLst/>
                <a:cxnLst>
                  <a:cxn ang="T10">
                    <a:pos x="T0" y="T1"/>
                  </a:cxn>
                  <a:cxn ang="T11">
                    <a:pos x="T2" y="T3"/>
                  </a:cxn>
                  <a:cxn ang="T12">
                    <a:pos x="T4" y="T5"/>
                  </a:cxn>
                  <a:cxn ang="T13">
                    <a:pos x="T6" y="T7"/>
                  </a:cxn>
                  <a:cxn ang="T14">
                    <a:pos x="T8" y="T9"/>
                  </a:cxn>
                </a:cxnLst>
                <a:rect l="T15" t="T16" r="T17" b="T18"/>
                <a:pathLst>
                  <a:path w="5" h="61">
                    <a:moveTo>
                      <a:pt x="5" y="0"/>
                    </a:moveTo>
                    <a:lnTo>
                      <a:pt x="0" y="60"/>
                    </a:lnTo>
                    <a:lnTo>
                      <a:pt x="0" y="61"/>
                    </a:lnTo>
                    <a:lnTo>
                      <a:pt x="4" y="0"/>
                    </a:lnTo>
                    <a:lnTo>
                      <a:pt x="5" y="0"/>
                    </a:lnTo>
                    <a:close/>
                  </a:path>
                </a:pathLst>
              </a:custGeom>
              <a:solidFill>
                <a:srgbClr val="4545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75" name="Freeform 285"/>
              <p:cNvSpPr>
                <a:spLocks/>
              </p:cNvSpPr>
              <p:nvPr/>
            </p:nvSpPr>
            <p:spPr bwMode="auto">
              <a:xfrm>
                <a:off x="1391" y="2662"/>
                <a:ext cx="5" cy="61"/>
              </a:xfrm>
              <a:custGeom>
                <a:avLst/>
                <a:gdLst>
                  <a:gd name="T0" fmla="*/ 5 w 5"/>
                  <a:gd name="T1" fmla="*/ 0 h 61"/>
                  <a:gd name="T2" fmla="*/ 1 w 5"/>
                  <a:gd name="T3" fmla="*/ 60 h 61"/>
                  <a:gd name="T4" fmla="*/ 1 w 5"/>
                  <a:gd name="T5" fmla="*/ 61 h 61"/>
                  <a:gd name="T6" fmla="*/ 0 w 5"/>
                  <a:gd name="T7" fmla="*/ 61 h 61"/>
                  <a:gd name="T8" fmla="*/ 3 w 5"/>
                  <a:gd name="T9" fmla="*/ 0 h 61"/>
                  <a:gd name="T10" fmla="*/ 5 w 5"/>
                  <a:gd name="T11" fmla="*/ 0 h 61"/>
                  <a:gd name="T12" fmla="*/ 0 60000 65536"/>
                  <a:gd name="T13" fmla="*/ 0 60000 65536"/>
                  <a:gd name="T14" fmla="*/ 0 60000 65536"/>
                  <a:gd name="T15" fmla="*/ 0 60000 65536"/>
                  <a:gd name="T16" fmla="*/ 0 60000 65536"/>
                  <a:gd name="T17" fmla="*/ 0 60000 65536"/>
                  <a:gd name="T18" fmla="*/ 0 w 5"/>
                  <a:gd name="T19" fmla="*/ 0 h 61"/>
                  <a:gd name="T20" fmla="*/ 5 w 5"/>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5" h="61">
                    <a:moveTo>
                      <a:pt x="5" y="0"/>
                    </a:moveTo>
                    <a:lnTo>
                      <a:pt x="1" y="60"/>
                    </a:lnTo>
                    <a:lnTo>
                      <a:pt x="1" y="61"/>
                    </a:lnTo>
                    <a:lnTo>
                      <a:pt x="0" y="61"/>
                    </a:lnTo>
                    <a:lnTo>
                      <a:pt x="3" y="0"/>
                    </a:lnTo>
                    <a:lnTo>
                      <a:pt x="5" y="0"/>
                    </a:lnTo>
                    <a:close/>
                  </a:path>
                </a:pathLst>
              </a:custGeom>
              <a:solidFill>
                <a:srgbClr val="4545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76" name="Freeform 286"/>
              <p:cNvSpPr>
                <a:spLocks/>
              </p:cNvSpPr>
              <p:nvPr/>
            </p:nvSpPr>
            <p:spPr bwMode="auto">
              <a:xfrm>
                <a:off x="1391" y="2662"/>
                <a:ext cx="5" cy="61"/>
              </a:xfrm>
              <a:custGeom>
                <a:avLst/>
                <a:gdLst>
                  <a:gd name="T0" fmla="*/ 5 w 5"/>
                  <a:gd name="T1" fmla="*/ 0 h 61"/>
                  <a:gd name="T2" fmla="*/ 1 w 5"/>
                  <a:gd name="T3" fmla="*/ 61 h 61"/>
                  <a:gd name="T4" fmla="*/ 0 w 5"/>
                  <a:gd name="T5" fmla="*/ 61 h 61"/>
                  <a:gd name="T6" fmla="*/ 3 w 5"/>
                  <a:gd name="T7" fmla="*/ 0 h 61"/>
                  <a:gd name="T8" fmla="*/ 5 w 5"/>
                  <a:gd name="T9" fmla="*/ 0 h 61"/>
                  <a:gd name="T10" fmla="*/ 0 60000 65536"/>
                  <a:gd name="T11" fmla="*/ 0 60000 65536"/>
                  <a:gd name="T12" fmla="*/ 0 60000 65536"/>
                  <a:gd name="T13" fmla="*/ 0 60000 65536"/>
                  <a:gd name="T14" fmla="*/ 0 60000 65536"/>
                  <a:gd name="T15" fmla="*/ 0 w 5"/>
                  <a:gd name="T16" fmla="*/ 0 h 61"/>
                  <a:gd name="T17" fmla="*/ 5 w 5"/>
                  <a:gd name="T18" fmla="*/ 61 h 61"/>
                </a:gdLst>
                <a:ahLst/>
                <a:cxnLst>
                  <a:cxn ang="T10">
                    <a:pos x="T0" y="T1"/>
                  </a:cxn>
                  <a:cxn ang="T11">
                    <a:pos x="T2" y="T3"/>
                  </a:cxn>
                  <a:cxn ang="T12">
                    <a:pos x="T4" y="T5"/>
                  </a:cxn>
                  <a:cxn ang="T13">
                    <a:pos x="T6" y="T7"/>
                  </a:cxn>
                  <a:cxn ang="T14">
                    <a:pos x="T8" y="T9"/>
                  </a:cxn>
                </a:cxnLst>
                <a:rect l="T15" t="T16" r="T17" b="T18"/>
                <a:pathLst>
                  <a:path w="5" h="61">
                    <a:moveTo>
                      <a:pt x="5" y="0"/>
                    </a:moveTo>
                    <a:lnTo>
                      <a:pt x="1" y="61"/>
                    </a:lnTo>
                    <a:lnTo>
                      <a:pt x="0" y="61"/>
                    </a:lnTo>
                    <a:lnTo>
                      <a:pt x="3" y="0"/>
                    </a:lnTo>
                    <a:lnTo>
                      <a:pt x="5" y="0"/>
                    </a:lnTo>
                    <a:close/>
                  </a:path>
                </a:pathLst>
              </a:custGeom>
              <a:solidFill>
                <a:srgbClr val="4545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77" name="Freeform 287"/>
              <p:cNvSpPr>
                <a:spLocks/>
              </p:cNvSpPr>
              <p:nvPr/>
            </p:nvSpPr>
            <p:spPr bwMode="auto">
              <a:xfrm>
                <a:off x="1391" y="2662"/>
                <a:ext cx="3" cy="61"/>
              </a:xfrm>
              <a:custGeom>
                <a:avLst/>
                <a:gdLst>
                  <a:gd name="T0" fmla="*/ 3 w 3"/>
                  <a:gd name="T1" fmla="*/ 0 h 61"/>
                  <a:gd name="T2" fmla="*/ 0 w 3"/>
                  <a:gd name="T3" fmla="*/ 61 h 61"/>
                  <a:gd name="T4" fmla="*/ 3 w 3"/>
                  <a:gd name="T5" fmla="*/ 0 h 61"/>
                  <a:gd name="T6" fmla="*/ 0 60000 65536"/>
                  <a:gd name="T7" fmla="*/ 0 60000 65536"/>
                  <a:gd name="T8" fmla="*/ 0 60000 65536"/>
                  <a:gd name="T9" fmla="*/ 0 w 3"/>
                  <a:gd name="T10" fmla="*/ 0 h 61"/>
                  <a:gd name="T11" fmla="*/ 3 w 3"/>
                  <a:gd name="T12" fmla="*/ 61 h 61"/>
                </a:gdLst>
                <a:ahLst/>
                <a:cxnLst>
                  <a:cxn ang="T6">
                    <a:pos x="T0" y="T1"/>
                  </a:cxn>
                  <a:cxn ang="T7">
                    <a:pos x="T2" y="T3"/>
                  </a:cxn>
                  <a:cxn ang="T8">
                    <a:pos x="T4" y="T5"/>
                  </a:cxn>
                </a:cxnLst>
                <a:rect l="T9" t="T10" r="T11" b="T12"/>
                <a:pathLst>
                  <a:path w="3" h="61">
                    <a:moveTo>
                      <a:pt x="3" y="0"/>
                    </a:moveTo>
                    <a:lnTo>
                      <a:pt x="0" y="61"/>
                    </a:lnTo>
                    <a:lnTo>
                      <a:pt x="3" y="0"/>
                    </a:lnTo>
                    <a:close/>
                  </a:path>
                </a:pathLst>
              </a:custGeom>
              <a:solidFill>
                <a:srgbClr val="4747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78" name="Freeform 288"/>
              <p:cNvSpPr>
                <a:spLocks/>
              </p:cNvSpPr>
              <p:nvPr/>
            </p:nvSpPr>
            <p:spPr bwMode="auto">
              <a:xfrm>
                <a:off x="1389" y="2662"/>
                <a:ext cx="5" cy="61"/>
              </a:xfrm>
              <a:custGeom>
                <a:avLst/>
                <a:gdLst>
                  <a:gd name="T0" fmla="*/ 5 w 5"/>
                  <a:gd name="T1" fmla="*/ 0 h 61"/>
                  <a:gd name="T2" fmla="*/ 2 w 5"/>
                  <a:gd name="T3" fmla="*/ 61 h 61"/>
                  <a:gd name="T4" fmla="*/ 0 w 5"/>
                  <a:gd name="T5" fmla="*/ 61 h 61"/>
                  <a:gd name="T6" fmla="*/ 3 w 5"/>
                  <a:gd name="T7" fmla="*/ 0 h 61"/>
                  <a:gd name="T8" fmla="*/ 5 w 5"/>
                  <a:gd name="T9" fmla="*/ 0 h 61"/>
                  <a:gd name="T10" fmla="*/ 0 60000 65536"/>
                  <a:gd name="T11" fmla="*/ 0 60000 65536"/>
                  <a:gd name="T12" fmla="*/ 0 60000 65536"/>
                  <a:gd name="T13" fmla="*/ 0 60000 65536"/>
                  <a:gd name="T14" fmla="*/ 0 60000 65536"/>
                  <a:gd name="T15" fmla="*/ 0 w 5"/>
                  <a:gd name="T16" fmla="*/ 0 h 61"/>
                  <a:gd name="T17" fmla="*/ 5 w 5"/>
                  <a:gd name="T18" fmla="*/ 61 h 61"/>
                </a:gdLst>
                <a:ahLst/>
                <a:cxnLst>
                  <a:cxn ang="T10">
                    <a:pos x="T0" y="T1"/>
                  </a:cxn>
                  <a:cxn ang="T11">
                    <a:pos x="T2" y="T3"/>
                  </a:cxn>
                  <a:cxn ang="T12">
                    <a:pos x="T4" y="T5"/>
                  </a:cxn>
                  <a:cxn ang="T13">
                    <a:pos x="T6" y="T7"/>
                  </a:cxn>
                  <a:cxn ang="T14">
                    <a:pos x="T8" y="T9"/>
                  </a:cxn>
                </a:cxnLst>
                <a:rect l="T15" t="T16" r="T17" b="T18"/>
                <a:pathLst>
                  <a:path w="5" h="61">
                    <a:moveTo>
                      <a:pt x="5" y="0"/>
                    </a:moveTo>
                    <a:lnTo>
                      <a:pt x="2" y="61"/>
                    </a:lnTo>
                    <a:lnTo>
                      <a:pt x="0" y="61"/>
                    </a:lnTo>
                    <a:lnTo>
                      <a:pt x="3" y="0"/>
                    </a:lnTo>
                    <a:lnTo>
                      <a:pt x="5" y="0"/>
                    </a:lnTo>
                    <a:close/>
                  </a:path>
                </a:pathLst>
              </a:custGeom>
              <a:solidFill>
                <a:srgbClr val="4747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79" name="Freeform 289"/>
              <p:cNvSpPr>
                <a:spLocks/>
              </p:cNvSpPr>
              <p:nvPr/>
            </p:nvSpPr>
            <p:spPr bwMode="auto">
              <a:xfrm>
                <a:off x="1389" y="2660"/>
                <a:ext cx="5" cy="63"/>
              </a:xfrm>
              <a:custGeom>
                <a:avLst/>
                <a:gdLst>
                  <a:gd name="T0" fmla="*/ 5 w 5"/>
                  <a:gd name="T1" fmla="*/ 2 h 63"/>
                  <a:gd name="T2" fmla="*/ 2 w 5"/>
                  <a:gd name="T3" fmla="*/ 63 h 63"/>
                  <a:gd name="T4" fmla="*/ 0 w 5"/>
                  <a:gd name="T5" fmla="*/ 63 h 63"/>
                  <a:gd name="T6" fmla="*/ 3 w 5"/>
                  <a:gd name="T7" fmla="*/ 0 h 63"/>
                  <a:gd name="T8" fmla="*/ 3 w 5"/>
                  <a:gd name="T9" fmla="*/ 2 h 63"/>
                  <a:gd name="T10" fmla="*/ 5 w 5"/>
                  <a:gd name="T11" fmla="*/ 2 h 63"/>
                  <a:gd name="T12" fmla="*/ 0 60000 65536"/>
                  <a:gd name="T13" fmla="*/ 0 60000 65536"/>
                  <a:gd name="T14" fmla="*/ 0 60000 65536"/>
                  <a:gd name="T15" fmla="*/ 0 60000 65536"/>
                  <a:gd name="T16" fmla="*/ 0 60000 65536"/>
                  <a:gd name="T17" fmla="*/ 0 60000 65536"/>
                  <a:gd name="T18" fmla="*/ 0 w 5"/>
                  <a:gd name="T19" fmla="*/ 0 h 63"/>
                  <a:gd name="T20" fmla="*/ 5 w 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5" h="63">
                    <a:moveTo>
                      <a:pt x="5" y="2"/>
                    </a:moveTo>
                    <a:lnTo>
                      <a:pt x="2" y="63"/>
                    </a:lnTo>
                    <a:lnTo>
                      <a:pt x="0" y="63"/>
                    </a:lnTo>
                    <a:lnTo>
                      <a:pt x="3" y="0"/>
                    </a:lnTo>
                    <a:lnTo>
                      <a:pt x="3" y="2"/>
                    </a:lnTo>
                    <a:lnTo>
                      <a:pt x="5" y="2"/>
                    </a:ln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80" name="Freeform 290"/>
              <p:cNvSpPr>
                <a:spLocks/>
              </p:cNvSpPr>
              <p:nvPr/>
            </p:nvSpPr>
            <p:spPr bwMode="auto">
              <a:xfrm>
                <a:off x="1387" y="2660"/>
                <a:ext cx="5" cy="63"/>
              </a:xfrm>
              <a:custGeom>
                <a:avLst/>
                <a:gdLst>
                  <a:gd name="T0" fmla="*/ 5 w 5"/>
                  <a:gd name="T1" fmla="*/ 2 h 63"/>
                  <a:gd name="T2" fmla="*/ 2 w 5"/>
                  <a:gd name="T3" fmla="*/ 63 h 63"/>
                  <a:gd name="T4" fmla="*/ 0 w 5"/>
                  <a:gd name="T5" fmla="*/ 63 h 63"/>
                  <a:gd name="T6" fmla="*/ 5 w 5"/>
                  <a:gd name="T7" fmla="*/ 0 h 63"/>
                  <a:gd name="T8" fmla="*/ 5 w 5"/>
                  <a:gd name="T9" fmla="*/ 2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2"/>
                    </a:moveTo>
                    <a:lnTo>
                      <a:pt x="2" y="63"/>
                    </a:lnTo>
                    <a:lnTo>
                      <a:pt x="0" y="63"/>
                    </a:lnTo>
                    <a:lnTo>
                      <a:pt x="5" y="0"/>
                    </a:lnTo>
                    <a:lnTo>
                      <a:pt x="5" y="2"/>
                    </a:ln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81" name="Freeform 291"/>
              <p:cNvSpPr>
                <a:spLocks/>
              </p:cNvSpPr>
              <p:nvPr/>
            </p:nvSpPr>
            <p:spPr bwMode="auto">
              <a:xfrm>
                <a:off x="1387" y="2660"/>
                <a:ext cx="5" cy="63"/>
              </a:xfrm>
              <a:custGeom>
                <a:avLst/>
                <a:gdLst>
                  <a:gd name="T0" fmla="*/ 5 w 5"/>
                  <a:gd name="T1" fmla="*/ 0 h 63"/>
                  <a:gd name="T2" fmla="*/ 2 w 5"/>
                  <a:gd name="T3" fmla="*/ 63 h 63"/>
                  <a:gd name="T4" fmla="*/ 0 w 5"/>
                  <a:gd name="T5" fmla="*/ 63 h 63"/>
                  <a:gd name="T6" fmla="*/ 4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2" y="63"/>
                    </a:lnTo>
                    <a:lnTo>
                      <a:pt x="0" y="63"/>
                    </a:lnTo>
                    <a:lnTo>
                      <a:pt x="4" y="0"/>
                    </a:lnTo>
                    <a:lnTo>
                      <a:pt x="5" y="0"/>
                    </a:ln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82" name="Freeform 292"/>
              <p:cNvSpPr>
                <a:spLocks/>
              </p:cNvSpPr>
              <p:nvPr/>
            </p:nvSpPr>
            <p:spPr bwMode="auto">
              <a:xfrm>
                <a:off x="1387" y="2660"/>
                <a:ext cx="5" cy="63"/>
              </a:xfrm>
              <a:custGeom>
                <a:avLst/>
                <a:gdLst>
                  <a:gd name="T0" fmla="*/ 5 w 5"/>
                  <a:gd name="T1" fmla="*/ 0 h 63"/>
                  <a:gd name="T2" fmla="*/ 0 w 5"/>
                  <a:gd name="T3" fmla="*/ 63 h 63"/>
                  <a:gd name="T4" fmla="*/ 4 w 5"/>
                  <a:gd name="T5" fmla="*/ 0 h 63"/>
                  <a:gd name="T6" fmla="*/ 5 w 5"/>
                  <a:gd name="T7" fmla="*/ 0 h 63"/>
                  <a:gd name="T8" fmla="*/ 0 60000 65536"/>
                  <a:gd name="T9" fmla="*/ 0 60000 65536"/>
                  <a:gd name="T10" fmla="*/ 0 60000 65536"/>
                  <a:gd name="T11" fmla="*/ 0 60000 65536"/>
                  <a:gd name="T12" fmla="*/ 0 w 5"/>
                  <a:gd name="T13" fmla="*/ 0 h 63"/>
                  <a:gd name="T14" fmla="*/ 5 w 5"/>
                  <a:gd name="T15" fmla="*/ 63 h 63"/>
                </a:gdLst>
                <a:ahLst/>
                <a:cxnLst>
                  <a:cxn ang="T8">
                    <a:pos x="T0" y="T1"/>
                  </a:cxn>
                  <a:cxn ang="T9">
                    <a:pos x="T2" y="T3"/>
                  </a:cxn>
                  <a:cxn ang="T10">
                    <a:pos x="T4" y="T5"/>
                  </a:cxn>
                  <a:cxn ang="T11">
                    <a:pos x="T6" y="T7"/>
                  </a:cxn>
                </a:cxnLst>
                <a:rect l="T12" t="T13" r="T14" b="T15"/>
                <a:pathLst>
                  <a:path w="5" h="63">
                    <a:moveTo>
                      <a:pt x="5" y="0"/>
                    </a:moveTo>
                    <a:lnTo>
                      <a:pt x="0" y="63"/>
                    </a:lnTo>
                    <a:lnTo>
                      <a:pt x="4" y="0"/>
                    </a:lnTo>
                    <a:lnTo>
                      <a:pt x="5"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83" name="Freeform 293"/>
              <p:cNvSpPr>
                <a:spLocks/>
              </p:cNvSpPr>
              <p:nvPr/>
            </p:nvSpPr>
            <p:spPr bwMode="auto">
              <a:xfrm>
                <a:off x="1386" y="2660"/>
                <a:ext cx="5" cy="63"/>
              </a:xfrm>
              <a:custGeom>
                <a:avLst/>
                <a:gdLst>
                  <a:gd name="T0" fmla="*/ 5 w 5"/>
                  <a:gd name="T1" fmla="*/ 0 h 63"/>
                  <a:gd name="T2" fmla="*/ 1 w 5"/>
                  <a:gd name="T3" fmla="*/ 63 h 63"/>
                  <a:gd name="T4" fmla="*/ 0 w 5"/>
                  <a:gd name="T5" fmla="*/ 63 h 63"/>
                  <a:gd name="T6" fmla="*/ 5 w 5"/>
                  <a:gd name="T7" fmla="*/ 0 h 63"/>
                  <a:gd name="T8" fmla="*/ 0 60000 65536"/>
                  <a:gd name="T9" fmla="*/ 0 60000 65536"/>
                  <a:gd name="T10" fmla="*/ 0 60000 65536"/>
                  <a:gd name="T11" fmla="*/ 0 60000 65536"/>
                  <a:gd name="T12" fmla="*/ 0 w 5"/>
                  <a:gd name="T13" fmla="*/ 0 h 63"/>
                  <a:gd name="T14" fmla="*/ 5 w 5"/>
                  <a:gd name="T15" fmla="*/ 63 h 63"/>
                </a:gdLst>
                <a:ahLst/>
                <a:cxnLst>
                  <a:cxn ang="T8">
                    <a:pos x="T0" y="T1"/>
                  </a:cxn>
                  <a:cxn ang="T9">
                    <a:pos x="T2" y="T3"/>
                  </a:cxn>
                  <a:cxn ang="T10">
                    <a:pos x="T4" y="T5"/>
                  </a:cxn>
                  <a:cxn ang="T11">
                    <a:pos x="T6" y="T7"/>
                  </a:cxn>
                </a:cxnLst>
                <a:rect l="T12" t="T13" r="T14" b="T15"/>
                <a:pathLst>
                  <a:path w="5" h="63">
                    <a:moveTo>
                      <a:pt x="5" y="0"/>
                    </a:moveTo>
                    <a:lnTo>
                      <a:pt x="1" y="63"/>
                    </a:lnTo>
                    <a:lnTo>
                      <a:pt x="0" y="63"/>
                    </a:lnTo>
                    <a:lnTo>
                      <a:pt x="5"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84" name="Freeform 294"/>
              <p:cNvSpPr>
                <a:spLocks/>
              </p:cNvSpPr>
              <p:nvPr/>
            </p:nvSpPr>
            <p:spPr bwMode="auto">
              <a:xfrm>
                <a:off x="1386" y="2660"/>
                <a:ext cx="5" cy="63"/>
              </a:xfrm>
              <a:custGeom>
                <a:avLst/>
                <a:gdLst>
                  <a:gd name="T0" fmla="*/ 5 w 5"/>
                  <a:gd name="T1" fmla="*/ 0 h 63"/>
                  <a:gd name="T2" fmla="*/ 1 w 5"/>
                  <a:gd name="T3" fmla="*/ 63 h 63"/>
                  <a:gd name="T4" fmla="*/ 0 w 5"/>
                  <a:gd name="T5" fmla="*/ 63 h 63"/>
                  <a:gd name="T6" fmla="*/ 3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1" y="63"/>
                    </a:lnTo>
                    <a:lnTo>
                      <a:pt x="0" y="63"/>
                    </a:lnTo>
                    <a:lnTo>
                      <a:pt x="3" y="0"/>
                    </a:lnTo>
                    <a:lnTo>
                      <a:pt x="5"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9085" name="Freeform 295"/>
              <p:cNvSpPr>
                <a:spLocks/>
              </p:cNvSpPr>
              <p:nvPr/>
            </p:nvSpPr>
            <p:spPr bwMode="auto">
              <a:xfrm>
                <a:off x="1386" y="2660"/>
                <a:ext cx="5" cy="63"/>
              </a:xfrm>
              <a:custGeom>
                <a:avLst/>
                <a:gdLst>
                  <a:gd name="T0" fmla="*/ 5 w 5"/>
                  <a:gd name="T1" fmla="*/ 0 h 63"/>
                  <a:gd name="T2" fmla="*/ 0 w 5"/>
                  <a:gd name="T3" fmla="*/ 63 h 63"/>
                  <a:gd name="T4" fmla="*/ 3 w 5"/>
                  <a:gd name="T5" fmla="*/ 0 h 63"/>
                  <a:gd name="T6" fmla="*/ 5 w 5"/>
                  <a:gd name="T7" fmla="*/ 0 h 63"/>
                  <a:gd name="T8" fmla="*/ 0 60000 65536"/>
                  <a:gd name="T9" fmla="*/ 0 60000 65536"/>
                  <a:gd name="T10" fmla="*/ 0 60000 65536"/>
                  <a:gd name="T11" fmla="*/ 0 60000 65536"/>
                  <a:gd name="T12" fmla="*/ 0 w 5"/>
                  <a:gd name="T13" fmla="*/ 0 h 63"/>
                  <a:gd name="T14" fmla="*/ 5 w 5"/>
                  <a:gd name="T15" fmla="*/ 63 h 63"/>
                </a:gdLst>
                <a:ahLst/>
                <a:cxnLst>
                  <a:cxn ang="T8">
                    <a:pos x="T0" y="T1"/>
                  </a:cxn>
                  <a:cxn ang="T9">
                    <a:pos x="T2" y="T3"/>
                  </a:cxn>
                  <a:cxn ang="T10">
                    <a:pos x="T4" y="T5"/>
                  </a:cxn>
                  <a:cxn ang="T11">
                    <a:pos x="T6" y="T7"/>
                  </a:cxn>
                </a:cxnLst>
                <a:rect l="T12" t="T13" r="T14" b="T15"/>
                <a:pathLst>
                  <a:path w="5" h="63">
                    <a:moveTo>
                      <a:pt x="5" y="0"/>
                    </a:moveTo>
                    <a:lnTo>
                      <a:pt x="0" y="63"/>
                    </a:lnTo>
                    <a:lnTo>
                      <a:pt x="3" y="0"/>
                    </a:lnTo>
                    <a:lnTo>
                      <a:pt x="5" y="0"/>
                    </a:lnTo>
                    <a:close/>
                  </a:path>
                </a:pathLst>
              </a:custGeom>
              <a:solidFill>
                <a:srgbClr val="4F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grpSp>
        <p:sp>
          <p:nvSpPr>
            <p:cNvPr id="73760" name="Freeform 296"/>
            <p:cNvSpPr>
              <a:spLocks/>
            </p:cNvSpPr>
            <p:nvPr/>
          </p:nvSpPr>
          <p:spPr bwMode="auto">
            <a:xfrm>
              <a:off x="1329" y="2660"/>
              <a:ext cx="5" cy="63"/>
            </a:xfrm>
            <a:custGeom>
              <a:avLst/>
              <a:gdLst>
                <a:gd name="T0" fmla="*/ 5 w 5"/>
                <a:gd name="T1" fmla="*/ 0 h 63"/>
                <a:gd name="T2" fmla="*/ 2 w 5"/>
                <a:gd name="T3" fmla="*/ 63 h 63"/>
                <a:gd name="T4" fmla="*/ 0 w 5"/>
                <a:gd name="T5" fmla="*/ 63 h 63"/>
                <a:gd name="T6" fmla="*/ 3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2" y="63"/>
                  </a:lnTo>
                  <a:lnTo>
                    <a:pt x="0" y="63"/>
                  </a:lnTo>
                  <a:lnTo>
                    <a:pt x="3" y="0"/>
                  </a:lnTo>
                  <a:lnTo>
                    <a:pt x="5" y="0"/>
                  </a:lnTo>
                  <a:close/>
                </a:path>
              </a:pathLst>
            </a:custGeom>
            <a:solidFill>
              <a:srgbClr val="4F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61" name="Freeform 297"/>
            <p:cNvSpPr>
              <a:spLocks/>
            </p:cNvSpPr>
            <p:nvPr/>
          </p:nvSpPr>
          <p:spPr bwMode="auto">
            <a:xfrm>
              <a:off x="1329" y="2660"/>
              <a:ext cx="5" cy="63"/>
            </a:xfrm>
            <a:custGeom>
              <a:avLst/>
              <a:gdLst>
                <a:gd name="T0" fmla="*/ 5 w 5"/>
                <a:gd name="T1" fmla="*/ 0 h 63"/>
                <a:gd name="T2" fmla="*/ 2 w 5"/>
                <a:gd name="T3" fmla="*/ 63 h 63"/>
                <a:gd name="T4" fmla="*/ 0 w 5"/>
                <a:gd name="T5" fmla="*/ 63 h 63"/>
                <a:gd name="T6" fmla="*/ 3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2" y="63"/>
                  </a:lnTo>
                  <a:lnTo>
                    <a:pt x="0" y="63"/>
                  </a:lnTo>
                  <a:lnTo>
                    <a:pt x="3" y="0"/>
                  </a:lnTo>
                  <a:lnTo>
                    <a:pt x="5" y="0"/>
                  </a:lnTo>
                  <a:close/>
                </a:path>
              </a:pathLst>
            </a:cu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62" name="Freeform 298"/>
            <p:cNvSpPr>
              <a:spLocks/>
            </p:cNvSpPr>
            <p:nvPr/>
          </p:nvSpPr>
          <p:spPr bwMode="auto">
            <a:xfrm>
              <a:off x="1329" y="2660"/>
              <a:ext cx="3" cy="65"/>
            </a:xfrm>
            <a:custGeom>
              <a:avLst/>
              <a:gdLst>
                <a:gd name="T0" fmla="*/ 3 w 3"/>
                <a:gd name="T1" fmla="*/ 0 h 65"/>
                <a:gd name="T2" fmla="*/ 0 w 3"/>
                <a:gd name="T3" fmla="*/ 63 h 65"/>
                <a:gd name="T4" fmla="*/ 0 w 3"/>
                <a:gd name="T5" fmla="*/ 65 h 65"/>
                <a:gd name="T6" fmla="*/ 3 w 3"/>
                <a:gd name="T7" fmla="*/ 0 h 65"/>
                <a:gd name="T8" fmla="*/ 0 60000 65536"/>
                <a:gd name="T9" fmla="*/ 0 60000 65536"/>
                <a:gd name="T10" fmla="*/ 0 60000 65536"/>
                <a:gd name="T11" fmla="*/ 0 60000 65536"/>
                <a:gd name="T12" fmla="*/ 0 w 3"/>
                <a:gd name="T13" fmla="*/ 0 h 65"/>
                <a:gd name="T14" fmla="*/ 3 w 3"/>
                <a:gd name="T15" fmla="*/ 65 h 65"/>
              </a:gdLst>
              <a:ahLst/>
              <a:cxnLst>
                <a:cxn ang="T8">
                  <a:pos x="T0" y="T1"/>
                </a:cxn>
                <a:cxn ang="T9">
                  <a:pos x="T2" y="T3"/>
                </a:cxn>
                <a:cxn ang="T10">
                  <a:pos x="T4" y="T5"/>
                </a:cxn>
                <a:cxn ang="T11">
                  <a:pos x="T6" y="T7"/>
                </a:cxn>
              </a:cxnLst>
              <a:rect l="T12" t="T13" r="T14" b="T15"/>
              <a:pathLst>
                <a:path w="3" h="65">
                  <a:moveTo>
                    <a:pt x="3" y="0"/>
                  </a:moveTo>
                  <a:lnTo>
                    <a:pt x="0" y="63"/>
                  </a:lnTo>
                  <a:lnTo>
                    <a:pt x="0" y="65"/>
                  </a:lnTo>
                  <a:lnTo>
                    <a:pt x="3" y="0"/>
                  </a:lnTo>
                  <a:close/>
                </a:path>
              </a:pathLst>
            </a:cu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63" name="Freeform 299"/>
            <p:cNvSpPr>
              <a:spLocks/>
            </p:cNvSpPr>
            <p:nvPr/>
          </p:nvSpPr>
          <p:spPr bwMode="auto">
            <a:xfrm>
              <a:off x="1328" y="2660"/>
              <a:ext cx="4" cy="65"/>
            </a:xfrm>
            <a:custGeom>
              <a:avLst/>
              <a:gdLst>
                <a:gd name="T0" fmla="*/ 4 w 4"/>
                <a:gd name="T1" fmla="*/ 0 h 65"/>
                <a:gd name="T2" fmla="*/ 1 w 4"/>
                <a:gd name="T3" fmla="*/ 63 h 65"/>
                <a:gd name="T4" fmla="*/ 1 w 4"/>
                <a:gd name="T5" fmla="*/ 65 h 65"/>
                <a:gd name="T6" fmla="*/ 0 w 4"/>
                <a:gd name="T7" fmla="*/ 65 h 65"/>
                <a:gd name="T8" fmla="*/ 3 w 4"/>
                <a:gd name="T9" fmla="*/ 0 h 65"/>
                <a:gd name="T10" fmla="*/ 4 w 4"/>
                <a:gd name="T11" fmla="*/ 0 h 65"/>
                <a:gd name="T12" fmla="*/ 0 60000 65536"/>
                <a:gd name="T13" fmla="*/ 0 60000 65536"/>
                <a:gd name="T14" fmla="*/ 0 60000 65536"/>
                <a:gd name="T15" fmla="*/ 0 60000 65536"/>
                <a:gd name="T16" fmla="*/ 0 60000 65536"/>
                <a:gd name="T17" fmla="*/ 0 60000 65536"/>
                <a:gd name="T18" fmla="*/ 0 w 4"/>
                <a:gd name="T19" fmla="*/ 0 h 65"/>
                <a:gd name="T20" fmla="*/ 4 w 4"/>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4" h="65">
                  <a:moveTo>
                    <a:pt x="4" y="0"/>
                  </a:moveTo>
                  <a:lnTo>
                    <a:pt x="1" y="63"/>
                  </a:lnTo>
                  <a:lnTo>
                    <a:pt x="1" y="65"/>
                  </a:lnTo>
                  <a:lnTo>
                    <a:pt x="0" y="65"/>
                  </a:lnTo>
                  <a:lnTo>
                    <a:pt x="3" y="0"/>
                  </a:lnTo>
                  <a:lnTo>
                    <a:pt x="4" y="0"/>
                  </a:lnTo>
                  <a:close/>
                </a:path>
              </a:pathLst>
            </a:cu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64" name="Freeform 300"/>
            <p:cNvSpPr>
              <a:spLocks/>
            </p:cNvSpPr>
            <p:nvPr/>
          </p:nvSpPr>
          <p:spPr bwMode="auto">
            <a:xfrm>
              <a:off x="1328" y="2660"/>
              <a:ext cx="4" cy="65"/>
            </a:xfrm>
            <a:custGeom>
              <a:avLst/>
              <a:gdLst>
                <a:gd name="T0" fmla="*/ 4 w 4"/>
                <a:gd name="T1" fmla="*/ 0 h 65"/>
                <a:gd name="T2" fmla="*/ 1 w 4"/>
                <a:gd name="T3" fmla="*/ 65 h 65"/>
                <a:gd name="T4" fmla="*/ 0 w 4"/>
                <a:gd name="T5" fmla="*/ 65 h 65"/>
                <a:gd name="T6" fmla="*/ 3 w 4"/>
                <a:gd name="T7" fmla="*/ 0 h 65"/>
                <a:gd name="T8" fmla="*/ 4 w 4"/>
                <a:gd name="T9" fmla="*/ 0 h 65"/>
                <a:gd name="T10" fmla="*/ 0 60000 65536"/>
                <a:gd name="T11" fmla="*/ 0 60000 65536"/>
                <a:gd name="T12" fmla="*/ 0 60000 65536"/>
                <a:gd name="T13" fmla="*/ 0 60000 65536"/>
                <a:gd name="T14" fmla="*/ 0 60000 65536"/>
                <a:gd name="T15" fmla="*/ 0 w 4"/>
                <a:gd name="T16" fmla="*/ 0 h 65"/>
                <a:gd name="T17" fmla="*/ 4 w 4"/>
                <a:gd name="T18" fmla="*/ 65 h 65"/>
              </a:gdLst>
              <a:ahLst/>
              <a:cxnLst>
                <a:cxn ang="T10">
                  <a:pos x="T0" y="T1"/>
                </a:cxn>
                <a:cxn ang="T11">
                  <a:pos x="T2" y="T3"/>
                </a:cxn>
                <a:cxn ang="T12">
                  <a:pos x="T4" y="T5"/>
                </a:cxn>
                <a:cxn ang="T13">
                  <a:pos x="T6" y="T7"/>
                </a:cxn>
                <a:cxn ang="T14">
                  <a:pos x="T8" y="T9"/>
                </a:cxn>
              </a:cxnLst>
              <a:rect l="T15" t="T16" r="T17" b="T18"/>
              <a:pathLst>
                <a:path w="4" h="65">
                  <a:moveTo>
                    <a:pt x="4" y="0"/>
                  </a:moveTo>
                  <a:lnTo>
                    <a:pt x="1" y="65"/>
                  </a:lnTo>
                  <a:lnTo>
                    <a:pt x="0" y="65"/>
                  </a:lnTo>
                  <a:lnTo>
                    <a:pt x="3" y="0"/>
                  </a:lnTo>
                  <a:lnTo>
                    <a:pt x="4" y="0"/>
                  </a:ln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65" name="Freeform 301"/>
            <p:cNvSpPr>
              <a:spLocks/>
            </p:cNvSpPr>
            <p:nvPr/>
          </p:nvSpPr>
          <p:spPr bwMode="auto">
            <a:xfrm>
              <a:off x="1326" y="2660"/>
              <a:ext cx="5" cy="65"/>
            </a:xfrm>
            <a:custGeom>
              <a:avLst/>
              <a:gdLst>
                <a:gd name="T0" fmla="*/ 5 w 5"/>
                <a:gd name="T1" fmla="*/ 0 h 65"/>
                <a:gd name="T2" fmla="*/ 2 w 5"/>
                <a:gd name="T3" fmla="*/ 65 h 65"/>
                <a:gd name="T4" fmla="*/ 0 w 5"/>
                <a:gd name="T5" fmla="*/ 65 h 65"/>
                <a:gd name="T6" fmla="*/ 5 w 5"/>
                <a:gd name="T7" fmla="*/ 0 h 65"/>
                <a:gd name="T8" fmla="*/ 0 60000 65536"/>
                <a:gd name="T9" fmla="*/ 0 60000 65536"/>
                <a:gd name="T10" fmla="*/ 0 60000 65536"/>
                <a:gd name="T11" fmla="*/ 0 60000 65536"/>
                <a:gd name="T12" fmla="*/ 0 w 5"/>
                <a:gd name="T13" fmla="*/ 0 h 65"/>
                <a:gd name="T14" fmla="*/ 5 w 5"/>
                <a:gd name="T15" fmla="*/ 65 h 65"/>
              </a:gdLst>
              <a:ahLst/>
              <a:cxnLst>
                <a:cxn ang="T8">
                  <a:pos x="T0" y="T1"/>
                </a:cxn>
                <a:cxn ang="T9">
                  <a:pos x="T2" y="T3"/>
                </a:cxn>
                <a:cxn ang="T10">
                  <a:pos x="T4" y="T5"/>
                </a:cxn>
                <a:cxn ang="T11">
                  <a:pos x="T6" y="T7"/>
                </a:cxn>
              </a:cxnLst>
              <a:rect l="T12" t="T13" r="T14" b="T15"/>
              <a:pathLst>
                <a:path w="5" h="65">
                  <a:moveTo>
                    <a:pt x="5" y="0"/>
                  </a:moveTo>
                  <a:lnTo>
                    <a:pt x="2" y="65"/>
                  </a:lnTo>
                  <a:lnTo>
                    <a:pt x="0" y="65"/>
                  </a:lnTo>
                  <a:lnTo>
                    <a:pt x="5" y="0"/>
                  </a:ln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66" name="Freeform 302"/>
            <p:cNvSpPr>
              <a:spLocks/>
            </p:cNvSpPr>
            <p:nvPr/>
          </p:nvSpPr>
          <p:spPr bwMode="auto">
            <a:xfrm>
              <a:off x="1326" y="2660"/>
              <a:ext cx="5" cy="65"/>
            </a:xfrm>
            <a:custGeom>
              <a:avLst/>
              <a:gdLst>
                <a:gd name="T0" fmla="*/ 5 w 5"/>
                <a:gd name="T1" fmla="*/ 0 h 65"/>
                <a:gd name="T2" fmla="*/ 2 w 5"/>
                <a:gd name="T3" fmla="*/ 65 h 65"/>
                <a:gd name="T4" fmla="*/ 0 w 5"/>
                <a:gd name="T5" fmla="*/ 65 h 65"/>
                <a:gd name="T6" fmla="*/ 3 w 5"/>
                <a:gd name="T7" fmla="*/ 0 h 65"/>
                <a:gd name="T8" fmla="*/ 5 w 5"/>
                <a:gd name="T9" fmla="*/ 0 h 65"/>
                <a:gd name="T10" fmla="*/ 0 60000 65536"/>
                <a:gd name="T11" fmla="*/ 0 60000 65536"/>
                <a:gd name="T12" fmla="*/ 0 60000 65536"/>
                <a:gd name="T13" fmla="*/ 0 60000 65536"/>
                <a:gd name="T14" fmla="*/ 0 60000 65536"/>
                <a:gd name="T15" fmla="*/ 0 w 5"/>
                <a:gd name="T16" fmla="*/ 0 h 65"/>
                <a:gd name="T17" fmla="*/ 5 w 5"/>
                <a:gd name="T18" fmla="*/ 65 h 65"/>
              </a:gdLst>
              <a:ahLst/>
              <a:cxnLst>
                <a:cxn ang="T10">
                  <a:pos x="T0" y="T1"/>
                </a:cxn>
                <a:cxn ang="T11">
                  <a:pos x="T2" y="T3"/>
                </a:cxn>
                <a:cxn ang="T12">
                  <a:pos x="T4" y="T5"/>
                </a:cxn>
                <a:cxn ang="T13">
                  <a:pos x="T6" y="T7"/>
                </a:cxn>
                <a:cxn ang="T14">
                  <a:pos x="T8" y="T9"/>
                </a:cxn>
              </a:cxnLst>
              <a:rect l="T15" t="T16" r="T17" b="T18"/>
              <a:pathLst>
                <a:path w="5" h="65">
                  <a:moveTo>
                    <a:pt x="5" y="0"/>
                  </a:moveTo>
                  <a:lnTo>
                    <a:pt x="2" y="65"/>
                  </a:lnTo>
                  <a:lnTo>
                    <a:pt x="0" y="65"/>
                  </a:lnTo>
                  <a:lnTo>
                    <a:pt x="3" y="0"/>
                  </a:lnTo>
                  <a:lnTo>
                    <a:pt x="5" y="0"/>
                  </a:lnTo>
                  <a:close/>
                </a:path>
              </a:pathLst>
            </a:custGeom>
            <a:solidFill>
              <a:srgbClr val="5757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67" name="Freeform 303"/>
            <p:cNvSpPr>
              <a:spLocks/>
            </p:cNvSpPr>
            <p:nvPr/>
          </p:nvSpPr>
          <p:spPr bwMode="auto">
            <a:xfrm>
              <a:off x="1326" y="2660"/>
              <a:ext cx="5" cy="65"/>
            </a:xfrm>
            <a:custGeom>
              <a:avLst/>
              <a:gdLst>
                <a:gd name="T0" fmla="*/ 5 w 5"/>
                <a:gd name="T1" fmla="*/ 0 h 65"/>
                <a:gd name="T2" fmla="*/ 0 w 5"/>
                <a:gd name="T3" fmla="*/ 65 h 65"/>
                <a:gd name="T4" fmla="*/ 3 w 5"/>
                <a:gd name="T5" fmla="*/ 0 h 65"/>
                <a:gd name="T6" fmla="*/ 5 w 5"/>
                <a:gd name="T7" fmla="*/ 0 h 65"/>
                <a:gd name="T8" fmla="*/ 0 60000 65536"/>
                <a:gd name="T9" fmla="*/ 0 60000 65536"/>
                <a:gd name="T10" fmla="*/ 0 60000 65536"/>
                <a:gd name="T11" fmla="*/ 0 60000 65536"/>
                <a:gd name="T12" fmla="*/ 0 w 5"/>
                <a:gd name="T13" fmla="*/ 0 h 65"/>
                <a:gd name="T14" fmla="*/ 5 w 5"/>
                <a:gd name="T15" fmla="*/ 65 h 65"/>
              </a:gdLst>
              <a:ahLst/>
              <a:cxnLst>
                <a:cxn ang="T8">
                  <a:pos x="T0" y="T1"/>
                </a:cxn>
                <a:cxn ang="T9">
                  <a:pos x="T2" y="T3"/>
                </a:cxn>
                <a:cxn ang="T10">
                  <a:pos x="T4" y="T5"/>
                </a:cxn>
                <a:cxn ang="T11">
                  <a:pos x="T6" y="T7"/>
                </a:cxn>
              </a:cxnLst>
              <a:rect l="T12" t="T13" r="T14" b="T15"/>
              <a:pathLst>
                <a:path w="5" h="65">
                  <a:moveTo>
                    <a:pt x="5" y="0"/>
                  </a:moveTo>
                  <a:lnTo>
                    <a:pt x="0" y="65"/>
                  </a:lnTo>
                  <a:lnTo>
                    <a:pt x="3" y="0"/>
                  </a:lnTo>
                  <a:lnTo>
                    <a:pt x="5" y="0"/>
                  </a:lnTo>
                  <a:close/>
                </a:path>
              </a:pathLst>
            </a:custGeom>
            <a:solidFill>
              <a:srgbClr val="5757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68" name="Freeform 304"/>
            <p:cNvSpPr>
              <a:spLocks/>
            </p:cNvSpPr>
            <p:nvPr/>
          </p:nvSpPr>
          <p:spPr bwMode="auto">
            <a:xfrm>
              <a:off x="1324" y="2659"/>
              <a:ext cx="5" cy="66"/>
            </a:xfrm>
            <a:custGeom>
              <a:avLst/>
              <a:gdLst>
                <a:gd name="T0" fmla="*/ 5 w 5"/>
                <a:gd name="T1" fmla="*/ 1 h 66"/>
                <a:gd name="T2" fmla="*/ 2 w 5"/>
                <a:gd name="T3" fmla="*/ 66 h 66"/>
                <a:gd name="T4" fmla="*/ 0 w 5"/>
                <a:gd name="T5" fmla="*/ 66 h 66"/>
                <a:gd name="T6" fmla="*/ 5 w 5"/>
                <a:gd name="T7" fmla="*/ 0 h 66"/>
                <a:gd name="T8" fmla="*/ 5 w 5"/>
                <a:gd name="T9" fmla="*/ 1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1"/>
                  </a:moveTo>
                  <a:lnTo>
                    <a:pt x="2" y="66"/>
                  </a:lnTo>
                  <a:lnTo>
                    <a:pt x="0" y="66"/>
                  </a:lnTo>
                  <a:lnTo>
                    <a:pt x="5" y="0"/>
                  </a:lnTo>
                  <a:lnTo>
                    <a:pt x="5" y="1"/>
                  </a:lnTo>
                  <a:close/>
                </a:path>
              </a:pathLst>
            </a:custGeom>
            <a:solidFill>
              <a:srgbClr val="5757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69" name="Freeform 305"/>
            <p:cNvSpPr>
              <a:spLocks/>
            </p:cNvSpPr>
            <p:nvPr/>
          </p:nvSpPr>
          <p:spPr bwMode="auto">
            <a:xfrm>
              <a:off x="1324" y="2659"/>
              <a:ext cx="5" cy="66"/>
            </a:xfrm>
            <a:custGeom>
              <a:avLst/>
              <a:gdLst>
                <a:gd name="T0" fmla="*/ 5 w 5"/>
                <a:gd name="T1" fmla="*/ 1 h 66"/>
                <a:gd name="T2" fmla="*/ 2 w 5"/>
                <a:gd name="T3" fmla="*/ 66 h 66"/>
                <a:gd name="T4" fmla="*/ 0 w 5"/>
                <a:gd name="T5" fmla="*/ 66 h 66"/>
                <a:gd name="T6" fmla="*/ 4 w 5"/>
                <a:gd name="T7" fmla="*/ 0 h 66"/>
                <a:gd name="T8" fmla="*/ 5 w 5"/>
                <a:gd name="T9" fmla="*/ 0 h 66"/>
                <a:gd name="T10" fmla="*/ 5 w 5"/>
                <a:gd name="T11" fmla="*/ 1 h 66"/>
                <a:gd name="T12" fmla="*/ 0 60000 65536"/>
                <a:gd name="T13" fmla="*/ 0 60000 65536"/>
                <a:gd name="T14" fmla="*/ 0 60000 65536"/>
                <a:gd name="T15" fmla="*/ 0 60000 65536"/>
                <a:gd name="T16" fmla="*/ 0 60000 65536"/>
                <a:gd name="T17" fmla="*/ 0 60000 65536"/>
                <a:gd name="T18" fmla="*/ 0 w 5"/>
                <a:gd name="T19" fmla="*/ 0 h 66"/>
                <a:gd name="T20" fmla="*/ 5 w 5"/>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5" h="66">
                  <a:moveTo>
                    <a:pt x="5" y="1"/>
                  </a:moveTo>
                  <a:lnTo>
                    <a:pt x="2" y="66"/>
                  </a:lnTo>
                  <a:lnTo>
                    <a:pt x="0" y="66"/>
                  </a:lnTo>
                  <a:lnTo>
                    <a:pt x="4" y="0"/>
                  </a:lnTo>
                  <a:lnTo>
                    <a:pt x="5" y="0"/>
                  </a:lnTo>
                  <a:lnTo>
                    <a:pt x="5" y="1"/>
                  </a:ln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70" name="Freeform 306"/>
            <p:cNvSpPr>
              <a:spLocks/>
            </p:cNvSpPr>
            <p:nvPr/>
          </p:nvSpPr>
          <p:spPr bwMode="auto">
            <a:xfrm>
              <a:off x="1324" y="2659"/>
              <a:ext cx="5" cy="66"/>
            </a:xfrm>
            <a:custGeom>
              <a:avLst/>
              <a:gdLst>
                <a:gd name="T0" fmla="*/ 5 w 5"/>
                <a:gd name="T1" fmla="*/ 0 h 66"/>
                <a:gd name="T2" fmla="*/ 0 w 5"/>
                <a:gd name="T3" fmla="*/ 66 h 66"/>
                <a:gd name="T4" fmla="*/ 4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4" y="0"/>
                  </a:lnTo>
                  <a:lnTo>
                    <a:pt x="5" y="0"/>
                  </a:ln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71" name="Freeform 307"/>
            <p:cNvSpPr>
              <a:spLocks/>
            </p:cNvSpPr>
            <p:nvPr/>
          </p:nvSpPr>
          <p:spPr bwMode="auto">
            <a:xfrm>
              <a:off x="1323" y="2659"/>
              <a:ext cx="5" cy="66"/>
            </a:xfrm>
            <a:custGeom>
              <a:avLst/>
              <a:gdLst>
                <a:gd name="T0" fmla="*/ 5 w 5"/>
                <a:gd name="T1" fmla="*/ 0 h 66"/>
                <a:gd name="T2" fmla="*/ 1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1" y="66"/>
                  </a:lnTo>
                  <a:lnTo>
                    <a:pt x="0" y="66"/>
                  </a:lnTo>
                  <a:lnTo>
                    <a:pt x="3" y="0"/>
                  </a:lnTo>
                  <a:lnTo>
                    <a:pt x="5" y="0"/>
                  </a:lnTo>
                  <a:close/>
                </a:path>
              </a:pathLst>
            </a:custGeom>
            <a:solidFill>
              <a:srgbClr val="5C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72" name="Freeform 308"/>
            <p:cNvSpPr>
              <a:spLocks/>
            </p:cNvSpPr>
            <p:nvPr/>
          </p:nvSpPr>
          <p:spPr bwMode="auto">
            <a:xfrm>
              <a:off x="1323" y="2659"/>
              <a:ext cx="5" cy="66"/>
            </a:xfrm>
            <a:custGeom>
              <a:avLst/>
              <a:gdLst>
                <a:gd name="T0" fmla="*/ 5 w 5"/>
                <a:gd name="T1" fmla="*/ 0 h 66"/>
                <a:gd name="T2" fmla="*/ 1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1" y="66"/>
                  </a:lnTo>
                  <a:lnTo>
                    <a:pt x="0" y="66"/>
                  </a:lnTo>
                  <a:lnTo>
                    <a:pt x="3" y="0"/>
                  </a:lnTo>
                  <a:lnTo>
                    <a:pt x="5" y="0"/>
                  </a:lnTo>
                  <a:close/>
                </a:path>
              </a:pathLst>
            </a:custGeom>
            <a:solidFill>
              <a:srgbClr val="5C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73" name="Freeform 309"/>
            <p:cNvSpPr>
              <a:spLocks/>
            </p:cNvSpPr>
            <p:nvPr/>
          </p:nvSpPr>
          <p:spPr bwMode="auto">
            <a:xfrm>
              <a:off x="1321" y="2659"/>
              <a:ext cx="5" cy="66"/>
            </a:xfrm>
            <a:custGeom>
              <a:avLst/>
              <a:gdLst>
                <a:gd name="T0" fmla="*/ 5 w 5"/>
                <a:gd name="T1" fmla="*/ 0 h 66"/>
                <a:gd name="T2" fmla="*/ 2 w 5"/>
                <a:gd name="T3" fmla="*/ 66 h 66"/>
                <a:gd name="T4" fmla="*/ 0 w 5"/>
                <a:gd name="T5" fmla="*/ 66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2" y="66"/>
                  </a:lnTo>
                  <a:lnTo>
                    <a:pt x="0" y="66"/>
                  </a:lnTo>
                  <a:lnTo>
                    <a:pt x="5" y="0"/>
                  </a:lnTo>
                  <a:close/>
                </a:path>
              </a:pathLst>
            </a:custGeom>
            <a:solidFill>
              <a:srgbClr val="5C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74" name="Freeform 310"/>
            <p:cNvSpPr>
              <a:spLocks/>
            </p:cNvSpPr>
            <p:nvPr/>
          </p:nvSpPr>
          <p:spPr bwMode="auto">
            <a:xfrm>
              <a:off x="1321" y="2659"/>
              <a:ext cx="5" cy="66"/>
            </a:xfrm>
            <a:custGeom>
              <a:avLst/>
              <a:gdLst>
                <a:gd name="T0" fmla="*/ 5 w 5"/>
                <a:gd name="T1" fmla="*/ 0 h 66"/>
                <a:gd name="T2" fmla="*/ 2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3" y="0"/>
                  </a:lnTo>
                  <a:lnTo>
                    <a:pt x="5" y="0"/>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75" name="Freeform 311"/>
            <p:cNvSpPr>
              <a:spLocks/>
            </p:cNvSpPr>
            <p:nvPr/>
          </p:nvSpPr>
          <p:spPr bwMode="auto">
            <a:xfrm>
              <a:off x="1321" y="2659"/>
              <a:ext cx="5" cy="66"/>
            </a:xfrm>
            <a:custGeom>
              <a:avLst/>
              <a:gdLst>
                <a:gd name="T0" fmla="*/ 5 w 5"/>
                <a:gd name="T1" fmla="*/ 0 h 66"/>
                <a:gd name="T2" fmla="*/ 0 w 5"/>
                <a:gd name="T3" fmla="*/ 66 h 66"/>
                <a:gd name="T4" fmla="*/ 3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3" y="0"/>
                  </a:lnTo>
                  <a:lnTo>
                    <a:pt x="5" y="0"/>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76" name="Freeform 312"/>
            <p:cNvSpPr>
              <a:spLocks/>
            </p:cNvSpPr>
            <p:nvPr/>
          </p:nvSpPr>
          <p:spPr bwMode="auto">
            <a:xfrm>
              <a:off x="1320" y="2659"/>
              <a:ext cx="4" cy="66"/>
            </a:xfrm>
            <a:custGeom>
              <a:avLst/>
              <a:gdLst>
                <a:gd name="T0" fmla="*/ 4 w 4"/>
                <a:gd name="T1" fmla="*/ 0 h 66"/>
                <a:gd name="T2" fmla="*/ 1 w 4"/>
                <a:gd name="T3" fmla="*/ 66 h 66"/>
                <a:gd name="T4" fmla="*/ 0 w 4"/>
                <a:gd name="T5" fmla="*/ 66 h 66"/>
                <a:gd name="T6" fmla="*/ 4 w 4"/>
                <a:gd name="T7" fmla="*/ 0 h 66"/>
                <a:gd name="T8" fmla="*/ 0 60000 65536"/>
                <a:gd name="T9" fmla="*/ 0 60000 65536"/>
                <a:gd name="T10" fmla="*/ 0 60000 65536"/>
                <a:gd name="T11" fmla="*/ 0 60000 65536"/>
                <a:gd name="T12" fmla="*/ 0 w 4"/>
                <a:gd name="T13" fmla="*/ 0 h 66"/>
                <a:gd name="T14" fmla="*/ 4 w 4"/>
                <a:gd name="T15" fmla="*/ 66 h 66"/>
              </a:gdLst>
              <a:ahLst/>
              <a:cxnLst>
                <a:cxn ang="T8">
                  <a:pos x="T0" y="T1"/>
                </a:cxn>
                <a:cxn ang="T9">
                  <a:pos x="T2" y="T3"/>
                </a:cxn>
                <a:cxn ang="T10">
                  <a:pos x="T4" y="T5"/>
                </a:cxn>
                <a:cxn ang="T11">
                  <a:pos x="T6" y="T7"/>
                </a:cxn>
              </a:cxnLst>
              <a:rect l="T12" t="T13" r="T14" b="T15"/>
              <a:pathLst>
                <a:path w="4" h="66">
                  <a:moveTo>
                    <a:pt x="4" y="0"/>
                  </a:moveTo>
                  <a:lnTo>
                    <a:pt x="1" y="66"/>
                  </a:lnTo>
                  <a:lnTo>
                    <a:pt x="0" y="66"/>
                  </a:lnTo>
                  <a:lnTo>
                    <a:pt x="4" y="0"/>
                  </a:lnTo>
                  <a:close/>
                </a:path>
              </a:pathLst>
            </a:custGeom>
            <a:solidFill>
              <a:srgbClr val="6161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77" name="Freeform 313"/>
            <p:cNvSpPr>
              <a:spLocks/>
            </p:cNvSpPr>
            <p:nvPr/>
          </p:nvSpPr>
          <p:spPr bwMode="auto">
            <a:xfrm>
              <a:off x="1320" y="2659"/>
              <a:ext cx="4" cy="66"/>
            </a:xfrm>
            <a:custGeom>
              <a:avLst/>
              <a:gdLst>
                <a:gd name="T0" fmla="*/ 4 w 4"/>
                <a:gd name="T1" fmla="*/ 0 h 66"/>
                <a:gd name="T2" fmla="*/ 1 w 4"/>
                <a:gd name="T3" fmla="*/ 66 h 66"/>
                <a:gd name="T4" fmla="*/ 0 w 4"/>
                <a:gd name="T5" fmla="*/ 66 h 66"/>
                <a:gd name="T6" fmla="*/ 3 w 4"/>
                <a:gd name="T7" fmla="*/ 0 h 66"/>
                <a:gd name="T8" fmla="*/ 4 w 4"/>
                <a:gd name="T9" fmla="*/ 0 h 66"/>
                <a:gd name="T10" fmla="*/ 0 60000 65536"/>
                <a:gd name="T11" fmla="*/ 0 60000 65536"/>
                <a:gd name="T12" fmla="*/ 0 60000 65536"/>
                <a:gd name="T13" fmla="*/ 0 60000 65536"/>
                <a:gd name="T14" fmla="*/ 0 60000 65536"/>
                <a:gd name="T15" fmla="*/ 0 w 4"/>
                <a:gd name="T16" fmla="*/ 0 h 66"/>
                <a:gd name="T17" fmla="*/ 4 w 4"/>
                <a:gd name="T18" fmla="*/ 66 h 66"/>
              </a:gdLst>
              <a:ahLst/>
              <a:cxnLst>
                <a:cxn ang="T10">
                  <a:pos x="T0" y="T1"/>
                </a:cxn>
                <a:cxn ang="T11">
                  <a:pos x="T2" y="T3"/>
                </a:cxn>
                <a:cxn ang="T12">
                  <a:pos x="T4" y="T5"/>
                </a:cxn>
                <a:cxn ang="T13">
                  <a:pos x="T6" y="T7"/>
                </a:cxn>
                <a:cxn ang="T14">
                  <a:pos x="T8" y="T9"/>
                </a:cxn>
              </a:cxnLst>
              <a:rect l="T15" t="T16" r="T17" b="T18"/>
              <a:pathLst>
                <a:path w="4" h="66">
                  <a:moveTo>
                    <a:pt x="4" y="0"/>
                  </a:moveTo>
                  <a:lnTo>
                    <a:pt x="1" y="66"/>
                  </a:lnTo>
                  <a:lnTo>
                    <a:pt x="0" y="66"/>
                  </a:lnTo>
                  <a:lnTo>
                    <a:pt x="3" y="0"/>
                  </a:lnTo>
                  <a:lnTo>
                    <a:pt x="4" y="0"/>
                  </a:lnTo>
                  <a:close/>
                </a:path>
              </a:pathLst>
            </a:custGeom>
            <a:solidFill>
              <a:srgbClr val="6161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78" name="Freeform 314"/>
            <p:cNvSpPr>
              <a:spLocks/>
            </p:cNvSpPr>
            <p:nvPr/>
          </p:nvSpPr>
          <p:spPr bwMode="auto">
            <a:xfrm>
              <a:off x="1320" y="2659"/>
              <a:ext cx="4" cy="66"/>
            </a:xfrm>
            <a:custGeom>
              <a:avLst/>
              <a:gdLst>
                <a:gd name="T0" fmla="*/ 4 w 4"/>
                <a:gd name="T1" fmla="*/ 0 h 66"/>
                <a:gd name="T2" fmla="*/ 0 w 4"/>
                <a:gd name="T3" fmla="*/ 66 h 66"/>
                <a:gd name="T4" fmla="*/ 3 w 4"/>
                <a:gd name="T5" fmla="*/ 0 h 66"/>
                <a:gd name="T6" fmla="*/ 4 w 4"/>
                <a:gd name="T7" fmla="*/ 0 h 66"/>
                <a:gd name="T8" fmla="*/ 0 60000 65536"/>
                <a:gd name="T9" fmla="*/ 0 60000 65536"/>
                <a:gd name="T10" fmla="*/ 0 60000 65536"/>
                <a:gd name="T11" fmla="*/ 0 60000 65536"/>
                <a:gd name="T12" fmla="*/ 0 w 4"/>
                <a:gd name="T13" fmla="*/ 0 h 66"/>
                <a:gd name="T14" fmla="*/ 4 w 4"/>
                <a:gd name="T15" fmla="*/ 66 h 66"/>
              </a:gdLst>
              <a:ahLst/>
              <a:cxnLst>
                <a:cxn ang="T8">
                  <a:pos x="T0" y="T1"/>
                </a:cxn>
                <a:cxn ang="T9">
                  <a:pos x="T2" y="T3"/>
                </a:cxn>
                <a:cxn ang="T10">
                  <a:pos x="T4" y="T5"/>
                </a:cxn>
                <a:cxn ang="T11">
                  <a:pos x="T6" y="T7"/>
                </a:cxn>
              </a:cxnLst>
              <a:rect l="T12" t="T13" r="T14" b="T15"/>
              <a:pathLst>
                <a:path w="4" h="66">
                  <a:moveTo>
                    <a:pt x="4" y="0"/>
                  </a:moveTo>
                  <a:lnTo>
                    <a:pt x="0" y="66"/>
                  </a:lnTo>
                  <a:lnTo>
                    <a:pt x="3" y="0"/>
                  </a:lnTo>
                  <a:lnTo>
                    <a:pt x="4" y="0"/>
                  </a:lnTo>
                  <a:close/>
                </a:path>
              </a:pathLst>
            </a:custGeom>
            <a:solidFill>
              <a:srgbClr val="6161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79" name="Freeform 315"/>
            <p:cNvSpPr>
              <a:spLocks/>
            </p:cNvSpPr>
            <p:nvPr/>
          </p:nvSpPr>
          <p:spPr bwMode="auto">
            <a:xfrm>
              <a:off x="1318" y="2659"/>
              <a:ext cx="5" cy="66"/>
            </a:xfrm>
            <a:custGeom>
              <a:avLst/>
              <a:gdLst>
                <a:gd name="T0" fmla="*/ 5 w 5"/>
                <a:gd name="T1" fmla="*/ 0 h 66"/>
                <a:gd name="T2" fmla="*/ 2 w 5"/>
                <a:gd name="T3" fmla="*/ 66 h 66"/>
                <a:gd name="T4" fmla="*/ 0 w 5"/>
                <a:gd name="T5" fmla="*/ 66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2" y="66"/>
                  </a:lnTo>
                  <a:lnTo>
                    <a:pt x="0" y="66"/>
                  </a:lnTo>
                  <a:lnTo>
                    <a:pt x="5" y="0"/>
                  </a:ln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80" name="Freeform 316"/>
            <p:cNvSpPr>
              <a:spLocks/>
            </p:cNvSpPr>
            <p:nvPr/>
          </p:nvSpPr>
          <p:spPr bwMode="auto">
            <a:xfrm>
              <a:off x="1318" y="2659"/>
              <a:ext cx="5" cy="66"/>
            </a:xfrm>
            <a:custGeom>
              <a:avLst/>
              <a:gdLst>
                <a:gd name="T0" fmla="*/ 5 w 5"/>
                <a:gd name="T1" fmla="*/ 0 h 66"/>
                <a:gd name="T2" fmla="*/ 2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3" y="0"/>
                  </a:lnTo>
                  <a:lnTo>
                    <a:pt x="5" y="0"/>
                  </a:ln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81" name="Freeform 317"/>
            <p:cNvSpPr>
              <a:spLocks/>
            </p:cNvSpPr>
            <p:nvPr/>
          </p:nvSpPr>
          <p:spPr bwMode="auto">
            <a:xfrm>
              <a:off x="1316" y="2659"/>
              <a:ext cx="7" cy="66"/>
            </a:xfrm>
            <a:custGeom>
              <a:avLst/>
              <a:gdLst>
                <a:gd name="T0" fmla="*/ 7 w 7"/>
                <a:gd name="T1" fmla="*/ 0 h 66"/>
                <a:gd name="T2" fmla="*/ 2 w 7"/>
                <a:gd name="T3" fmla="*/ 66 h 66"/>
                <a:gd name="T4" fmla="*/ 0 w 7"/>
                <a:gd name="T5" fmla="*/ 66 h 66"/>
                <a:gd name="T6" fmla="*/ 5 w 7"/>
                <a:gd name="T7" fmla="*/ 0 h 66"/>
                <a:gd name="T8" fmla="*/ 7 w 7"/>
                <a:gd name="T9" fmla="*/ 0 h 66"/>
                <a:gd name="T10" fmla="*/ 0 60000 65536"/>
                <a:gd name="T11" fmla="*/ 0 60000 65536"/>
                <a:gd name="T12" fmla="*/ 0 60000 65536"/>
                <a:gd name="T13" fmla="*/ 0 60000 65536"/>
                <a:gd name="T14" fmla="*/ 0 60000 65536"/>
                <a:gd name="T15" fmla="*/ 0 w 7"/>
                <a:gd name="T16" fmla="*/ 0 h 66"/>
                <a:gd name="T17" fmla="*/ 7 w 7"/>
                <a:gd name="T18" fmla="*/ 66 h 66"/>
              </a:gdLst>
              <a:ahLst/>
              <a:cxnLst>
                <a:cxn ang="T10">
                  <a:pos x="T0" y="T1"/>
                </a:cxn>
                <a:cxn ang="T11">
                  <a:pos x="T2" y="T3"/>
                </a:cxn>
                <a:cxn ang="T12">
                  <a:pos x="T4" y="T5"/>
                </a:cxn>
                <a:cxn ang="T13">
                  <a:pos x="T6" y="T7"/>
                </a:cxn>
                <a:cxn ang="T14">
                  <a:pos x="T8" y="T9"/>
                </a:cxn>
              </a:cxnLst>
              <a:rect l="T15" t="T16" r="T17" b="T18"/>
              <a:pathLst>
                <a:path w="7" h="66">
                  <a:moveTo>
                    <a:pt x="7" y="0"/>
                  </a:moveTo>
                  <a:lnTo>
                    <a:pt x="2" y="66"/>
                  </a:lnTo>
                  <a:lnTo>
                    <a:pt x="0" y="66"/>
                  </a:lnTo>
                  <a:lnTo>
                    <a:pt x="5" y="0"/>
                  </a:lnTo>
                  <a:lnTo>
                    <a:pt x="7"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82" name="Freeform 318"/>
            <p:cNvSpPr>
              <a:spLocks/>
            </p:cNvSpPr>
            <p:nvPr/>
          </p:nvSpPr>
          <p:spPr bwMode="auto">
            <a:xfrm>
              <a:off x="1316" y="2659"/>
              <a:ext cx="5" cy="66"/>
            </a:xfrm>
            <a:custGeom>
              <a:avLst/>
              <a:gdLst>
                <a:gd name="T0" fmla="*/ 5 w 5"/>
                <a:gd name="T1" fmla="*/ 0 h 66"/>
                <a:gd name="T2" fmla="*/ 2 w 5"/>
                <a:gd name="T3" fmla="*/ 66 h 66"/>
                <a:gd name="T4" fmla="*/ 0 w 5"/>
                <a:gd name="T5" fmla="*/ 66 h 66"/>
                <a:gd name="T6" fmla="*/ 4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4" y="0"/>
                  </a:lnTo>
                  <a:lnTo>
                    <a:pt x="5"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83" name="Freeform 319"/>
            <p:cNvSpPr>
              <a:spLocks/>
            </p:cNvSpPr>
            <p:nvPr/>
          </p:nvSpPr>
          <p:spPr bwMode="auto">
            <a:xfrm>
              <a:off x="1316" y="2659"/>
              <a:ext cx="5" cy="66"/>
            </a:xfrm>
            <a:custGeom>
              <a:avLst/>
              <a:gdLst>
                <a:gd name="T0" fmla="*/ 5 w 5"/>
                <a:gd name="T1" fmla="*/ 0 h 66"/>
                <a:gd name="T2" fmla="*/ 0 w 5"/>
                <a:gd name="T3" fmla="*/ 66 h 66"/>
                <a:gd name="T4" fmla="*/ 4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4" y="0"/>
                  </a:lnTo>
                  <a:lnTo>
                    <a:pt x="5"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84" name="Freeform 320"/>
            <p:cNvSpPr>
              <a:spLocks/>
            </p:cNvSpPr>
            <p:nvPr/>
          </p:nvSpPr>
          <p:spPr bwMode="auto">
            <a:xfrm>
              <a:off x="1315" y="2659"/>
              <a:ext cx="5" cy="66"/>
            </a:xfrm>
            <a:custGeom>
              <a:avLst/>
              <a:gdLst>
                <a:gd name="T0" fmla="*/ 5 w 5"/>
                <a:gd name="T1" fmla="*/ 0 h 66"/>
                <a:gd name="T2" fmla="*/ 1 w 5"/>
                <a:gd name="T3" fmla="*/ 66 h 66"/>
                <a:gd name="T4" fmla="*/ 0 w 5"/>
                <a:gd name="T5" fmla="*/ 66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1" y="66"/>
                  </a:lnTo>
                  <a:lnTo>
                    <a:pt x="0" y="66"/>
                  </a:lnTo>
                  <a:lnTo>
                    <a:pt x="5" y="0"/>
                  </a:lnTo>
                  <a:close/>
                </a:path>
              </a:pathLst>
            </a:custGeom>
            <a:solidFill>
              <a:srgbClr val="6969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85" name="Freeform 321"/>
            <p:cNvSpPr>
              <a:spLocks/>
            </p:cNvSpPr>
            <p:nvPr/>
          </p:nvSpPr>
          <p:spPr bwMode="auto">
            <a:xfrm>
              <a:off x="1315" y="2659"/>
              <a:ext cx="5" cy="66"/>
            </a:xfrm>
            <a:custGeom>
              <a:avLst/>
              <a:gdLst>
                <a:gd name="T0" fmla="*/ 5 w 5"/>
                <a:gd name="T1" fmla="*/ 0 h 66"/>
                <a:gd name="T2" fmla="*/ 1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1" y="66"/>
                  </a:lnTo>
                  <a:lnTo>
                    <a:pt x="0" y="66"/>
                  </a:lnTo>
                  <a:lnTo>
                    <a:pt x="3" y="0"/>
                  </a:lnTo>
                  <a:lnTo>
                    <a:pt x="5" y="0"/>
                  </a:lnTo>
                  <a:close/>
                </a:path>
              </a:pathLst>
            </a:custGeom>
            <a:solidFill>
              <a:srgbClr val="6969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86" name="Freeform 322"/>
            <p:cNvSpPr>
              <a:spLocks/>
            </p:cNvSpPr>
            <p:nvPr/>
          </p:nvSpPr>
          <p:spPr bwMode="auto">
            <a:xfrm>
              <a:off x="1315" y="2659"/>
              <a:ext cx="5" cy="66"/>
            </a:xfrm>
            <a:custGeom>
              <a:avLst/>
              <a:gdLst>
                <a:gd name="T0" fmla="*/ 5 w 5"/>
                <a:gd name="T1" fmla="*/ 0 h 66"/>
                <a:gd name="T2" fmla="*/ 0 w 5"/>
                <a:gd name="T3" fmla="*/ 66 h 66"/>
                <a:gd name="T4" fmla="*/ 3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3" y="0"/>
                  </a:lnTo>
                  <a:lnTo>
                    <a:pt x="5" y="0"/>
                  </a:lnTo>
                  <a:close/>
                </a:path>
              </a:pathLst>
            </a:custGeom>
            <a:solidFill>
              <a:srgbClr val="6969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87" name="Freeform 323"/>
            <p:cNvSpPr>
              <a:spLocks/>
            </p:cNvSpPr>
            <p:nvPr/>
          </p:nvSpPr>
          <p:spPr bwMode="auto">
            <a:xfrm>
              <a:off x="1313" y="2659"/>
              <a:ext cx="5" cy="66"/>
            </a:xfrm>
            <a:custGeom>
              <a:avLst/>
              <a:gdLst>
                <a:gd name="T0" fmla="*/ 5 w 5"/>
                <a:gd name="T1" fmla="*/ 0 h 66"/>
                <a:gd name="T2" fmla="*/ 2 w 5"/>
                <a:gd name="T3" fmla="*/ 66 h 66"/>
                <a:gd name="T4" fmla="*/ 0 w 5"/>
                <a:gd name="T5" fmla="*/ 66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2" y="66"/>
                  </a:lnTo>
                  <a:lnTo>
                    <a:pt x="0" y="66"/>
                  </a:lnTo>
                  <a:lnTo>
                    <a:pt x="5" y="0"/>
                  </a:lnTo>
                  <a:close/>
                </a:path>
              </a:pathLst>
            </a:custGeom>
            <a:solidFill>
              <a:srgbClr val="6B6B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88" name="Freeform 324"/>
            <p:cNvSpPr>
              <a:spLocks/>
            </p:cNvSpPr>
            <p:nvPr/>
          </p:nvSpPr>
          <p:spPr bwMode="auto">
            <a:xfrm>
              <a:off x="1313" y="2659"/>
              <a:ext cx="5" cy="68"/>
            </a:xfrm>
            <a:custGeom>
              <a:avLst/>
              <a:gdLst>
                <a:gd name="T0" fmla="*/ 5 w 5"/>
                <a:gd name="T1" fmla="*/ 0 h 68"/>
                <a:gd name="T2" fmla="*/ 2 w 5"/>
                <a:gd name="T3" fmla="*/ 66 h 68"/>
                <a:gd name="T4" fmla="*/ 0 w 5"/>
                <a:gd name="T5" fmla="*/ 66 h 68"/>
                <a:gd name="T6" fmla="*/ 0 w 5"/>
                <a:gd name="T7" fmla="*/ 68 h 68"/>
                <a:gd name="T8" fmla="*/ 3 w 5"/>
                <a:gd name="T9" fmla="*/ 0 h 68"/>
                <a:gd name="T10" fmla="*/ 5 w 5"/>
                <a:gd name="T11" fmla="*/ 0 h 68"/>
                <a:gd name="T12" fmla="*/ 0 60000 65536"/>
                <a:gd name="T13" fmla="*/ 0 60000 65536"/>
                <a:gd name="T14" fmla="*/ 0 60000 65536"/>
                <a:gd name="T15" fmla="*/ 0 60000 65536"/>
                <a:gd name="T16" fmla="*/ 0 60000 65536"/>
                <a:gd name="T17" fmla="*/ 0 60000 65536"/>
                <a:gd name="T18" fmla="*/ 0 w 5"/>
                <a:gd name="T19" fmla="*/ 0 h 68"/>
                <a:gd name="T20" fmla="*/ 5 w 5"/>
                <a:gd name="T21" fmla="*/ 68 h 68"/>
              </a:gdLst>
              <a:ahLst/>
              <a:cxnLst>
                <a:cxn ang="T12">
                  <a:pos x="T0" y="T1"/>
                </a:cxn>
                <a:cxn ang="T13">
                  <a:pos x="T2" y="T3"/>
                </a:cxn>
                <a:cxn ang="T14">
                  <a:pos x="T4" y="T5"/>
                </a:cxn>
                <a:cxn ang="T15">
                  <a:pos x="T6" y="T7"/>
                </a:cxn>
                <a:cxn ang="T16">
                  <a:pos x="T8" y="T9"/>
                </a:cxn>
                <a:cxn ang="T17">
                  <a:pos x="T10" y="T11"/>
                </a:cxn>
              </a:cxnLst>
              <a:rect l="T18" t="T19" r="T20" b="T21"/>
              <a:pathLst>
                <a:path w="5" h="68">
                  <a:moveTo>
                    <a:pt x="5" y="0"/>
                  </a:moveTo>
                  <a:lnTo>
                    <a:pt x="2" y="66"/>
                  </a:lnTo>
                  <a:lnTo>
                    <a:pt x="0" y="66"/>
                  </a:lnTo>
                  <a:lnTo>
                    <a:pt x="0" y="68"/>
                  </a:lnTo>
                  <a:lnTo>
                    <a:pt x="3" y="0"/>
                  </a:lnTo>
                  <a:lnTo>
                    <a:pt x="5" y="0"/>
                  </a:lnTo>
                  <a:close/>
                </a:path>
              </a:pathLst>
            </a:custGeom>
            <a:solidFill>
              <a:srgbClr val="6B6B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89" name="Freeform 325"/>
            <p:cNvSpPr>
              <a:spLocks/>
            </p:cNvSpPr>
            <p:nvPr/>
          </p:nvSpPr>
          <p:spPr bwMode="auto">
            <a:xfrm>
              <a:off x="1313" y="2659"/>
              <a:ext cx="5" cy="68"/>
            </a:xfrm>
            <a:custGeom>
              <a:avLst/>
              <a:gdLst>
                <a:gd name="T0" fmla="*/ 5 w 5"/>
                <a:gd name="T1" fmla="*/ 0 h 68"/>
                <a:gd name="T2" fmla="*/ 0 w 5"/>
                <a:gd name="T3" fmla="*/ 66 h 68"/>
                <a:gd name="T4" fmla="*/ 0 w 5"/>
                <a:gd name="T5" fmla="*/ 68 h 68"/>
                <a:gd name="T6" fmla="*/ 3 w 5"/>
                <a:gd name="T7" fmla="*/ 0 h 68"/>
                <a:gd name="T8" fmla="*/ 5 w 5"/>
                <a:gd name="T9" fmla="*/ 0 h 68"/>
                <a:gd name="T10" fmla="*/ 0 60000 65536"/>
                <a:gd name="T11" fmla="*/ 0 60000 65536"/>
                <a:gd name="T12" fmla="*/ 0 60000 65536"/>
                <a:gd name="T13" fmla="*/ 0 60000 65536"/>
                <a:gd name="T14" fmla="*/ 0 60000 65536"/>
                <a:gd name="T15" fmla="*/ 0 w 5"/>
                <a:gd name="T16" fmla="*/ 0 h 68"/>
                <a:gd name="T17" fmla="*/ 5 w 5"/>
                <a:gd name="T18" fmla="*/ 68 h 68"/>
              </a:gdLst>
              <a:ahLst/>
              <a:cxnLst>
                <a:cxn ang="T10">
                  <a:pos x="T0" y="T1"/>
                </a:cxn>
                <a:cxn ang="T11">
                  <a:pos x="T2" y="T3"/>
                </a:cxn>
                <a:cxn ang="T12">
                  <a:pos x="T4" y="T5"/>
                </a:cxn>
                <a:cxn ang="T13">
                  <a:pos x="T6" y="T7"/>
                </a:cxn>
                <a:cxn ang="T14">
                  <a:pos x="T8" y="T9"/>
                </a:cxn>
              </a:cxnLst>
              <a:rect l="T15" t="T16" r="T17" b="T18"/>
              <a:pathLst>
                <a:path w="5" h="68">
                  <a:moveTo>
                    <a:pt x="5" y="0"/>
                  </a:moveTo>
                  <a:lnTo>
                    <a:pt x="0" y="66"/>
                  </a:lnTo>
                  <a:lnTo>
                    <a:pt x="0" y="68"/>
                  </a:lnTo>
                  <a:lnTo>
                    <a:pt x="3" y="0"/>
                  </a:lnTo>
                  <a:lnTo>
                    <a:pt x="5" y="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90" name="Freeform 326"/>
            <p:cNvSpPr>
              <a:spLocks/>
            </p:cNvSpPr>
            <p:nvPr/>
          </p:nvSpPr>
          <p:spPr bwMode="auto">
            <a:xfrm>
              <a:off x="1311" y="2659"/>
              <a:ext cx="5" cy="68"/>
            </a:xfrm>
            <a:custGeom>
              <a:avLst/>
              <a:gdLst>
                <a:gd name="T0" fmla="*/ 5 w 5"/>
                <a:gd name="T1" fmla="*/ 0 h 68"/>
                <a:gd name="T2" fmla="*/ 2 w 5"/>
                <a:gd name="T3" fmla="*/ 68 h 68"/>
                <a:gd name="T4" fmla="*/ 0 w 5"/>
                <a:gd name="T5" fmla="*/ 68 h 68"/>
                <a:gd name="T6" fmla="*/ 5 w 5"/>
                <a:gd name="T7" fmla="*/ 0 h 68"/>
                <a:gd name="T8" fmla="*/ 0 60000 65536"/>
                <a:gd name="T9" fmla="*/ 0 60000 65536"/>
                <a:gd name="T10" fmla="*/ 0 60000 65536"/>
                <a:gd name="T11" fmla="*/ 0 60000 65536"/>
                <a:gd name="T12" fmla="*/ 0 w 5"/>
                <a:gd name="T13" fmla="*/ 0 h 68"/>
                <a:gd name="T14" fmla="*/ 5 w 5"/>
                <a:gd name="T15" fmla="*/ 68 h 68"/>
              </a:gdLst>
              <a:ahLst/>
              <a:cxnLst>
                <a:cxn ang="T8">
                  <a:pos x="T0" y="T1"/>
                </a:cxn>
                <a:cxn ang="T9">
                  <a:pos x="T2" y="T3"/>
                </a:cxn>
                <a:cxn ang="T10">
                  <a:pos x="T4" y="T5"/>
                </a:cxn>
                <a:cxn ang="T11">
                  <a:pos x="T6" y="T7"/>
                </a:cxn>
              </a:cxnLst>
              <a:rect l="T12" t="T13" r="T14" b="T15"/>
              <a:pathLst>
                <a:path w="5" h="68">
                  <a:moveTo>
                    <a:pt x="5" y="0"/>
                  </a:moveTo>
                  <a:lnTo>
                    <a:pt x="2" y="68"/>
                  </a:lnTo>
                  <a:lnTo>
                    <a:pt x="0" y="68"/>
                  </a:lnTo>
                  <a:lnTo>
                    <a:pt x="5" y="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91" name="Freeform 327"/>
            <p:cNvSpPr>
              <a:spLocks/>
            </p:cNvSpPr>
            <p:nvPr/>
          </p:nvSpPr>
          <p:spPr bwMode="auto">
            <a:xfrm>
              <a:off x="1311" y="2659"/>
              <a:ext cx="5" cy="68"/>
            </a:xfrm>
            <a:custGeom>
              <a:avLst/>
              <a:gdLst>
                <a:gd name="T0" fmla="*/ 5 w 5"/>
                <a:gd name="T1" fmla="*/ 0 h 68"/>
                <a:gd name="T2" fmla="*/ 2 w 5"/>
                <a:gd name="T3" fmla="*/ 68 h 68"/>
                <a:gd name="T4" fmla="*/ 0 w 5"/>
                <a:gd name="T5" fmla="*/ 68 h 68"/>
                <a:gd name="T6" fmla="*/ 4 w 5"/>
                <a:gd name="T7" fmla="*/ 0 h 68"/>
                <a:gd name="T8" fmla="*/ 5 w 5"/>
                <a:gd name="T9" fmla="*/ 0 h 68"/>
                <a:gd name="T10" fmla="*/ 0 60000 65536"/>
                <a:gd name="T11" fmla="*/ 0 60000 65536"/>
                <a:gd name="T12" fmla="*/ 0 60000 65536"/>
                <a:gd name="T13" fmla="*/ 0 60000 65536"/>
                <a:gd name="T14" fmla="*/ 0 60000 65536"/>
                <a:gd name="T15" fmla="*/ 0 w 5"/>
                <a:gd name="T16" fmla="*/ 0 h 68"/>
                <a:gd name="T17" fmla="*/ 5 w 5"/>
                <a:gd name="T18" fmla="*/ 68 h 68"/>
              </a:gdLst>
              <a:ahLst/>
              <a:cxnLst>
                <a:cxn ang="T10">
                  <a:pos x="T0" y="T1"/>
                </a:cxn>
                <a:cxn ang="T11">
                  <a:pos x="T2" y="T3"/>
                </a:cxn>
                <a:cxn ang="T12">
                  <a:pos x="T4" y="T5"/>
                </a:cxn>
                <a:cxn ang="T13">
                  <a:pos x="T6" y="T7"/>
                </a:cxn>
                <a:cxn ang="T14">
                  <a:pos x="T8" y="T9"/>
                </a:cxn>
              </a:cxnLst>
              <a:rect l="T15" t="T16" r="T17" b="T18"/>
              <a:pathLst>
                <a:path w="5" h="68">
                  <a:moveTo>
                    <a:pt x="5" y="0"/>
                  </a:moveTo>
                  <a:lnTo>
                    <a:pt x="2" y="68"/>
                  </a:lnTo>
                  <a:lnTo>
                    <a:pt x="0" y="68"/>
                  </a:lnTo>
                  <a:lnTo>
                    <a:pt x="4" y="0"/>
                  </a:lnTo>
                  <a:lnTo>
                    <a:pt x="5" y="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92" name="Freeform 328"/>
            <p:cNvSpPr>
              <a:spLocks/>
            </p:cNvSpPr>
            <p:nvPr/>
          </p:nvSpPr>
          <p:spPr bwMode="auto">
            <a:xfrm>
              <a:off x="1310" y="2659"/>
              <a:ext cx="6" cy="68"/>
            </a:xfrm>
            <a:custGeom>
              <a:avLst/>
              <a:gdLst>
                <a:gd name="T0" fmla="*/ 6 w 6"/>
                <a:gd name="T1" fmla="*/ 0 h 68"/>
                <a:gd name="T2" fmla="*/ 1 w 6"/>
                <a:gd name="T3" fmla="*/ 68 h 68"/>
                <a:gd name="T4" fmla="*/ 0 w 6"/>
                <a:gd name="T5" fmla="*/ 68 h 68"/>
                <a:gd name="T6" fmla="*/ 5 w 6"/>
                <a:gd name="T7" fmla="*/ 0 h 68"/>
                <a:gd name="T8" fmla="*/ 6 w 6"/>
                <a:gd name="T9" fmla="*/ 0 h 68"/>
                <a:gd name="T10" fmla="*/ 0 60000 65536"/>
                <a:gd name="T11" fmla="*/ 0 60000 65536"/>
                <a:gd name="T12" fmla="*/ 0 60000 65536"/>
                <a:gd name="T13" fmla="*/ 0 60000 65536"/>
                <a:gd name="T14" fmla="*/ 0 60000 65536"/>
                <a:gd name="T15" fmla="*/ 0 w 6"/>
                <a:gd name="T16" fmla="*/ 0 h 68"/>
                <a:gd name="T17" fmla="*/ 6 w 6"/>
                <a:gd name="T18" fmla="*/ 68 h 68"/>
              </a:gdLst>
              <a:ahLst/>
              <a:cxnLst>
                <a:cxn ang="T10">
                  <a:pos x="T0" y="T1"/>
                </a:cxn>
                <a:cxn ang="T11">
                  <a:pos x="T2" y="T3"/>
                </a:cxn>
                <a:cxn ang="T12">
                  <a:pos x="T4" y="T5"/>
                </a:cxn>
                <a:cxn ang="T13">
                  <a:pos x="T6" y="T7"/>
                </a:cxn>
                <a:cxn ang="T14">
                  <a:pos x="T8" y="T9"/>
                </a:cxn>
              </a:cxnLst>
              <a:rect l="T15" t="T16" r="T17" b="T18"/>
              <a:pathLst>
                <a:path w="6" h="68">
                  <a:moveTo>
                    <a:pt x="6" y="0"/>
                  </a:moveTo>
                  <a:lnTo>
                    <a:pt x="1" y="68"/>
                  </a:lnTo>
                  <a:lnTo>
                    <a:pt x="0" y="68"/>
                  </a:lnTo>
                  <a:lnTo>
                    <a:pt x="5" y="0"/>
                  </a:lnTo>
                  <a:lnTo>
                    <a:pt x="6" y="0"/>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93" name="Freeform 329"/>
            <p:cNvSpPr>
              <a:spLocks/>
            </p:cNvSpPr>
            <p:nvPr/>
          </p:nvSpPr>
          <p:spPr bwMode="auto">
            <a:xfrm>
              <a:off x="1310" y="2657"/>
              <a:ext cx="5" cy="70"/>
            </a:xfrm>
            <a:custGeom>
              <a:avLst/>
              <a:gdLst>
                <a:gd name="T0" fmla="*/ 5 w 5"/>
                <a:gd name="T1" fmla="*/ 2 h 70"/>
                <a:gd name="T2" fmla="*/ 1 w 5"/>
                <a:gd name="T3" fmla="*/ 70 h 70"/>
                <a:gd name="T4" fmla="*/ 0 w 5"/>
                <a:gd name="T5" fmla="*/ 70 h 70"/>
                <a:gd name="T6" fmla="*/ 3 w 5"/>
                <a:gd name="T7" fmla="*/ 0 h 70"/>
                <a:gd name="T8" fmla="*/ 5 w 5"/>
                <a:gd name="T9" fmla="*/ 0 h 70"/>
                <a:gd name="T10" fmla="*/ 5 w 5"/>
                <a:gd name="T11" fmla="*/ 2 h 70"/>
                <a:gd name="T12" fmla="*/ 0 60000 65536"/>
                <a:gd name="T13" fmla="*/ 0 60000 65536"/>
                <a:gd name="T14" fmla="*/ 0 60000 65536"/>
                <a:gd name="T15" fmla="*/ 0 60000 65536"/>
                <a:gd name="T16" fmla="*/ 0 60000 65536"/>
                <a:gd name="T17" fmla="*/ 0 60000 65536"/>
                <a:gd name="T18" fmla="*/ 0 w 5"/>
                <a:gd name="T19" fmla="*/ 0 h 70"/>
                <a:gd name="T20" fmla="*/ 5 w 5"/>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5" h="70">
                  <a:moveTo>
                    <a:pt x="5" y="2"/>
                  </a:moveTo>
                  <a:lnTo>
                    <a:pt x="1" y="70"/>
                  </a:lnTo>
                  <a:lnTo>
                    <a:pt x="0" y="70"/>
                  </a:lnTo>
                  <a:lnTo>
                    <a:pt x="3" y="0"/>
                  </a:lnTo>
                  <a:lnTo>
                    <a:pt x="5" y="0"/>
                  </a:lnTo>
                  <a:lnTo>
                    <a:pt x="5" y="2"/>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94" name="Freeform 330"/>
            <p:cNvSpPr>
              <a:spLocks/>
            </p:cNvSpPr>
            <p:nvPr/>
          </p:nvSpPr>
          <p:spPr bwMode="auto">
            <a:xfrm>
              <a:off x="1310" y="2657"/>
              <a:ext cx="5" cy="70"/>
            </a:xfrm>
            <a:custGeom>
              <a:avLst/>
              <a:gdLst>
                <a:gd name="T0" fmla="*/ 5 w 5"/>
                <a:gd name="T1" fmla="*/ 2 h 70"/>
                <a:gd name="T2" fmla="*/ 0 w 5"/>
                <a:gd name="T3" fmla="*/ 70 h 70"/>
                <a:gd name="T4" fmla="*/ 3 w 5"/>
                <a:gd name="T5" fmla="*/ 0 h 70"/>
                <a:gd name="T6" fmla="*/ 5 w 5"/>
                <a:gd name="T7" fmla="*/ 0 h 70"/>
                <a:gd name="T8" fmla="*/ 5 w 5"/>
                <a:gd name="T9" fmla="*/ 2 h 70"/>
                <a:gd name="T10" fmla="*/ 0 60000 65536"/>
                <a:gd name="T11" fmla="*/ 0 60000 65536"/>
                <a:gd name="T12" fmla="*/ 0 60000 65536"/>
                <a:gd name="T13" fmla="*/ 0 60000 65536"/>
                <a:gd name="T14" fmla="*/ 0 60000 65536"/>
                <a:gd name="T15" fmla="*/ 0 w 5"/>
                <a:gd name="T16" fmla="*/ 0 h 70"/>
                <a:gd name="T17" fmla="*/ 5 w 5"/>
                <a:gd name="T18" fmla="*/ 70 h 70"/>
              </a:gdLst>
              <a:ahLst/>
              <a:cxnLst>
                <a:cxn ang="T10">
                  <a:pos x="T0" y="T1"/>
                </a:cxn>
                <a:cxn ang="T11">
                  <a:pos x="T2" y="T3"/>
                </a:cxn>
                <a:cxn ang="T12">
                  <a:pos x="T4" y="T5"/>
                </a:cxn>
                <a:cxn ang="T13">
                  <a:pos x="T6" y="T7"/>
                </a:cxn>
                <a:cxn ang="T14">
                  <a:pos x="T8" y="T9"/>
                </a:cxn>
              </a:cxnLst>
              <a:rect l="T15" t="T16" r="T17" b="T18"/>
              <a:pathLst>
                <a:path w="5" h="70">
                  <a:moveTo>
                    <a:pt x="5" y="2"/>
                  </a:moveTo>
                  <a:lnTo>
                    <a:pt x="0" y="70"/>
                  </a:lnTo>
                  <a:lnTo>
                    <a:pt x="3" y="0"/>
                  </a:lnTo>
                  <a:lnTo>
                    <a:pt x="5" y="0"/>
                  </a:lnTo>
                  <a:lnTo>
                    <a:pt x="5" y="2"/>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95" name="Freeform 331"/>
            <p:cNvSpPr>
              <a:spLocks/>
            </p:cNvSpPr>
            <p:nvPr/>
          </p:nvSpPr>
          <p:spPr bwMode="auto">
            <a:xfrm>
              <a:off x="1308" y="2657"/>
              <a:ext cx="5" cy="70"/>
            </a:xfrm>
            <a:custGeom>
              <a:avLst/>
              <a:gdLst>
                <a:gd name="T0" fmla="*/ 5 w 5"/>
                <a:gd name="T1" fmla="*/ 0 h 70"/>
                <a:gd name="T2" fmla="*/ 2 w 5"/>
                <a:gd name="T3" fmla="*/ 70 h 70"/>
                <a:gd name="T4" fmla="*/ 0 w 5"/>
                <a:gd name="T5" fmla="*/ 70 h 70"/>
                <a:gd name="T6" fmla="*/ 5 w 5"/>
                <a:gd name="T7" fmla="*/ 0 h 70"/>
                <a:gd name="T8" fmla="*/ 0 60000 65536"/>
                <a:gd name="T9" fmla="*/ 0 60000 65536"/>
                <a:gd name="T10" fmla="*/ 0 60000 65536"/>
                <a:gd name="T11" fmla="*/ 0 60000 65536"/>
                <a:gd name="T12" fmla="*/ 0 w 5"/>
                <a:gd name="T13" fmla="*/ 0 h 70"/>
                <a:gd name="T14" fmla="*/ 5 w 5"/>
                <a:gd name="T15" fmla="*/ 70 h 70"/>
              </a:gdLst>
              <a:ahLst/>
              <a:cxnLst>
                <a:cxn ang="T8">
                  <a:pos x="T0" y="T1"/>
                </a:cxn>
                <a:cxn ang="T9">
                  <a:pos x="T2" y="T3"/>
                </a:cxn>
                <a:cxn ang="T10">
                  <a:pos x="T4" y="T5"/>
                </a:cxn>
                <a:cxn ang="T11">
                  <a:pos x="T6" y="T7"/>
                </a:cxn>
              </a:cxnLst>
              <a:rect l="T12" t="T13" r="T14" b="T15"/>
              <a:pathLst>
                <a:path w="5" h="70">
                  <a:moveTo>
                    <a:pt x="5" y="0"/>
                  </a:moveTo>
                  <a:lnTo>
                    <a:pt x="2" y="70"/>
                  </a:lnTo>
                  <a:lnTo>
                    <a:pt x="0" y="70"/>
                  </a:lnTo>
                  <a:lnTo>
                    <a:pt x="5" y="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96" name="Freeform 332"/>
            <p:cNvSpPr>
              <a:spLocks/>
            </p:cNvSpPr>
            <p:nvPr/>
          </p:nvSpPr>
          <p:spPr bwMode="auto">
            <a:xfrm>
              <a:off x="1308" y="2657"/>
              <a:ext cx="5" cy="70"/>
            </a:xfrm>
            <a:custGeom>
              <a:avLst/>
              <a:gdLst>
                <a:gd name="T0" fmla="*/ 5 w 5"/>
                <a:gd name="T1" fmla="*/ 0 h 70"/>
                <a:gd name="T2" fmla="*/ 2 w 5"/>
                <a:gd name="T3" fmla="*/ 70 h 70"/>
                <a:gd name="T4" fmla="*/ 0 w 5"/>
                <a:gd name="T5" fmla="*/ 70 h 70"/>
                <a:gd name="T6" fmla="*/ 3 w 5"/>
                <a:gd name="T7" fmla="*/ 0 h 70"/>
                <a:gd name="T8" fmla="*/ 5 w 5"/>
                <a:gd name="T9" fmla="*/ 0 h 70"/>
                <a:gd name="T10" fmla="*/ 0 60000 65536"/>
                <a:gd name="T11" fmla="*/ 0 60000 65536"/>
                <a:gd name="T12" fmla="*/ 0 60000 65536"/>
                <a:gd name="T13" fmla="*/ 0 60000 65536"/>
                <a:gd name="T14" fmla="*/ 0 60000 65536"/>
                <a:gd name="T15" fmla="*/ 0 w 5"/>
                <a:gd name="T16" fmla="*/ 0 h 70"/>
                <a:gd name="T17" fmla="*/ 5 w 5"/>
                <a:gd name="T18" fmla="*/ 70 h 70"/>
              </a:gdLst>
              <a:ahLst/>
              <a:cxnLst>
                <a:cxn ang="T10">
                  <a:pos x="T0" y="T1"/>
                </a:cxn>
                <a:cxn ang="T11">
                  <a:pos x="T2" y="T3"/>
                </a:cxn>
                <a:cxn ang="T12">
                  <a:pos x="T4" y="T5"/>
                </a:cxn>
                <a:cxn ang="T13">
                  <a:pos x="T6" y="T7"/>
                </a:cxn>
                <a:cxn ang="T14">
                  <a:pos x="T8" y="T9"/>
                </a:cxn>
              </a:cxnLst>
              <a:rect l="T15" t="T16" r="T17" b="T18"/>
              <a:pathLst>
                <a:path w="5" h="70">
                  <a:moveTo>
                    <a:pt x="5" y="0"/>
                  </a:moveTo>
                  <a:lnTo>
                    <a:pt x="2" y="70"/>
                  </a:lnTo>
                  <a:lnTo>
                    <a:pt x="0" y="70"/>
                  </a:lnTo>
                  <a:lnTo>
                    <a:pt x="3" y="0"/>
                  </a:lnTo>
                  <a:lnTo>
                    <a:pt x="5" y="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97" name="Freeform 333"/>
            <p:cNvSpPr>
              <a:spLocks/>
            </p:cNvSpPr>
            <p:nvPr/>
          </p:nvSpPr>
          <p:spPr bwMode="auto">
            <a:xfrm>
              <a:off x="1308" y="2657"/>
              <a:ext cx="5" cy="70"/>
            </a:xfrm>
            <a:custGeom>
              <a:avLst/>
              <a:gdLst>
                <a:gd name="T0" fmla="*/ 5 w 5"/>
                <a:gd name="T1" fmla="*/ 0 h 70"/>
                <a:gd name="T2" fmla="*/ 0 w 5"/>
                <a:gd name="T3" fmla="*/ 70 h 70"/>
                <a:gd name="T4" fmla="*/ 3 w 5"/>
                <a:gd name="T5" fmla="*/ 0 h 70"/>
                <a:gd name="T6" fmla="*/ 5 w 5"/>
                <a:gd name="T7" fmla="*/ 0 h 70"/>
                <a:gd name="T8" fmla="*/ 0 60000 65536"/>
                <a:gd name="T9" fmla="*/ 0 60000 65536"/>
                <a:gd name="T10" fmla="*/ 0 60000 65536"/>
                <a:gd name="T11" fmla="*/ 0 60000 65536"/>
                <a:gd name="T12" fmla="*/ 0 w 5"/>
                <a:gd name="T13" fmla="*/ 0 h 70"/>
                <a:gd name="T14" fmla="*/ 5 w 5"/>
                <a:gd name="T15" fmla="*/ 70 h 70"/>
              </a:gdLst>
              <a:ahLst/>
              <a:cxnLst>
                <a:cxn ang="T8">
                  <a:pos x="T0" y="T1"/>
                </a:cxn>
                <a:cxn ang="T9">
                  <a:pos x="T2" y="T3"/>
                </a:cxn>
                <a:cxn ang="T10">
                  <a:pos x="T4" y="T5"/>
                </a:cxn>
                <a:cxn ang="T11">
                  <a:pos x="T6" y="T7"/>
                </a:cxn>
              </a:cxnLst>
              <a:rect l="T12" t="T13" r="T14" b="T15"/>
              <a:pathLst>
                <a:path w="5" h="70">
                  <a:moveTo>
                    <a:pt x="5" y="0"/>
                  </a:moveTo>
                  <a:lnTo>
                    <a:pt x="0" y="70"/>
                  </a:lnTo>
                  <a:lnTo>
                    <a:pt x="3" y="0"/>
                  </a:lnTo>
                  <a:lnTo>
                    <a:pt x="5" y="0"/>
                  </a:lnTo>
                  <a:close/>
                </a:path>
              </a:pathLst>
            </a:custGeom>
            <a:solidFill>
              <a:srgbClr val="7575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98" name="Freeform 334"/>
            <p:cNvSpPr>
              <a:spLocks/>
            </p:cNvSpPr>
            <p:nvPr/>
          </p:nvSpPr>
          <p:spPr bwMode="auto">
            <a:xfrm>
              <a:off x="1307" y="2657"/>
              <a:ext cx="4" cy="70"/>
            </a:xfrm>
            <a:custGeom>
              <a:avLst/>
              <a:gdLst>
                <a:gd name="T0" fmla="*/ 4 w 4"/>
                <a:gd name="T1" fmla="*/ 0 h 70"/>
                <a:gd name="T2" fmla="*/ 1 w 4"/>
                <a:gd name="T3" fmla="*/ 70 h 70"/>
                <a:gd name="T4" fmla="*/ 0 w 4"/>
                <a:gd name="T5" fmla="*/ 70 h 70"/>
                <a:gd name="T6" fmla="*/ 4 w 4"/>
                <a:gd name="T7" fmla="*/ 0 h 70"/>
                <a:gd name="T8" fmla="*/ 0 60000 65536"/>
                <a:gd name="T9" fmla="*/ 0 60000 65536"/>
                <a:gd name="T10" fmla="*/ 0 60000 65536"/>
                <a:gd name="T11" fmla="*/ 0 60000 65536"/>
                <a:gd name="T12" fmla="*/ 0 w 4"/>
                <a:gd name="T13" fmla="*/ 0 h 70"/>
                <a:gd name="T14" fmla="*/ 4 w 4"/>
                <a:gd name="T15" fmla="*/ 70 h 70"/>
              </a:gdLst>
              <a:ahLst/>
              <a:cxnLst>
                <a:cxn ang="T8">
                  <a:pos x="T0" y="T1"/>
                </a:cxn>
                <a:cxn ang="T9">
                  <a:pos x="T2" y="T3"/>
                </a:cxn>
                <a:cxn ang="T10">
                  <a:pos x="T4" y="T5"/>
                </a:cxn>
                <a:cxn ang="T11">
                  <a:pos x="T6" y="T7"/>
                </a:cxn>
              </a:cxnLst>
              <a:rect l="T12" t="T13" r="T14" b="T15"/>
              <a:pathLst>
                <a:path w="4" h="70">
                  <a:moveTo>
                    <a:pt x="4" y="0"/>
                  </a:moveTo>
                  <a:lnTo>
                    <a:pt x="1" y="70"/>
                  </a:lnTo>
                  <a:lnTo>
                    <a:pt x="0" y="70"/>
                  </a:lnTo>
                  <a:lnTo>
                    <a:pt x="4" y="0"/>
                  </a:lnTo>
                  <a:close/>
                </a:path>
              </a:pathLst>
            </a:custGeom>
            <a:solidFill>
              <a:srgbClr val="7575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799" name="Freeform 335"/>
            <p:cNvSpPr>
              <a:spLocks/>
            </p:cNvSpPr>
            <p:nvPr/>
          </p:nvSpPr>
          <p:spPr bwMode="auto">
            <a:xfrm>
              <a:off x="1307" y="2657"/>
              <a:ext cx="4" cy="70"/>
            </a:xfrm>
            <a:custGeom>
              <a:avLst/>
              <a:gdLst>
                <a:gd name="T0" fmla="*/ 4 w 4"/>
                <a:gd name="T1" fmla="*/ 0 h 70"/>
                <a:gd name="T2" fmla="*/ 1 w 4"/>
                <a:gd name="T3" fmla="*/ 70 h 70"/>
                <a:gd name="T4" fmla="*/ 0 w 4"/>
                <a:gd name="T5" fmla="*/ 70 h 70"/>
                <a:gd name="T6" fmla="*/ 3 w 4"/>
                <a:gd name="T7" fmla="*/ 0 h 70"/>
                <a:gd name="T8" fmla="*/ 4 w 4"/>
                <a:gd name="T9" fmla="*/ 0 h 70"/>
                <a:gd name="T10" fmla="*/ 0 60000 65536"/>
                <a:gd name="T11" fmla="*/ 0 60000 65536"/>
                <a:gd name="T12" fmla="*/ 0 60000 65536"/>
                <a:gd name="T13" fmla="*/ 0 60000 65536"/>
                <a:gd name="T14" fmla="*/ 0 60000 65536"/>
                <a:gd name="T15" fmla="*/ 0 w 4"/>
                <a:gd name="T16" fmla="*/ 0 h 70"/>
                <a:gd name="T17" fmla="*/ 4 w 4"/>
                <a:gd name="T18" fmla="*/ 70 h 70"/>
              </a:gdLst>
              <a:ahLst/>
              <a:cxnLst>
                <a:cxn ang="T10">
                  <a:pos x="T0" y="T1"/>
                </a:cxn>
                <a:cxn ang="T11">
                  <a:pos x="T2" y="T3"/>
                </a:cxn>
                <a:cxn ang="T12">
                  <a:pos x="T4" y="T5"/>
                </a:cxn>
                <a:cxn ang="T13">
                  <a:pos x="T6" y="T7"/>
                </a:cxn>
                <a:cxn ang="T14">
                  <a:pos x="T8" y="T9"/>
                </a:cxn>
              </a:cxnLst>
              <a:rect l="T15" t="T16" r="T17" b="T18"/>
              <a:pathLst>
                <a:path w="4" h="70">
                  <a:moveTo>
                    <a:pt x="4" y="0"/>
                  </a:moveTo>
                  <a:lnTo>
                    <a:pt x="1" y="70"/>
                  </a:lnTo>
                  <a:lnTo>
                    <a:pt x="0" y="70"/>
                  </a:lnTo>
                  <a:lnTo>
                    <a:pt x="3" y="0"/>
                  </a:lnTo>
                  <a:lnTo>
                    <a:pt x="4" y="0"/>
                  </a:lnTo>
                  <a:close/>
                </a:path>
              </a:pathLst>
            </a:custGeom>
            <a:solidFill>
              <a:srgbClr val="7878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00" name="Freeform 336"/>
            <p:cNvSpPr>
              <a:spLocks/>
            </p:cNvSpPr>
            <p:nvPr/>
          </p:nvSpPr>
          <p:spPr bwMode="auto">
            <a:xfrm>
              <a:off x="1307" y="2657"/>
              <a:ext cx="4" cy="70"/>
            </a:xfrm>
            <a:custGeom>
              <a:avLst/>
              <a:gdLst>
                <a:gd name="T0" fmla="*/ 4 w 4"/>
                <a:gd name="T1" fmla="*/ 0 h 70"/>
                <a:gd name="T2" fmla="*/ 0 w 4"/>
                <a:gd name="T3" fmla="*/ 70 h 70"/>
                <a:gd name="T4" fmla="*/ 3 w 4"/>
                <a:gd name="T5" fmla="*/ 0 h 70"/>
                <a:gd name="T6" fmla="*/ 4 w 4"/>
                <a:gd name="T7" fmla="*/ 0 h 70"/>
                <a:gd name="T8" fmla="*/ 0 60000 65536"/>
                <a:gd name="T9" fmla="*/ 0 60000 65536"/>
                <a:gd name="T10" fmla="*/ 0 60000 65536"/>
                <a:gd name="T11" fmla="*/ 0 60000 65536"/>
                <a:gd name="T12" fmla="*/ 0 w 4"/>
                <a:gd name="T13" fmla="*/ 0 h 70"/>
                <a:gd name="T14" fmla="*/ 4 w 4"/>
                <a:gd name="T15" fmla="*/ 70 h 70"/>
              </a:gdLst>
              <a:ahLst/>
              <a:cxnLst>
                <a:cxn ang="T8">
                  <a:pos x="T0" y="T1"/>
                </a:cxn>
                <a:cxn ang="T9">
                  <a:pos x="T2" y="T3"/>
                </a:cxn>
                <a:cxn ang="T10">
                  <a:pos x="T4" y="T5"/>
                </a:cxn>
                <a:cxn ang="T11">
                  <a:pos x="T6" y="T7"/>
                </a:cxn>
              </a:cxnLst>
              <a:rect l="T12" t="T13" r="T14" b="T15"/>
              <a:pathLst>
                <a:path w="4" h="70">
                  <a:moveTo>
                    <a:pt x="4" y="0"/>
                  </a:moveTo>
                  <a:lnTo>
                    <a:pt x="0" y="70"/>
                  </a:lnTo>
                  <a:lnTo>
                    <a:pt x="3" y="0"/>
                  </a:lnTo>
                  <a:lnTo>
                    <a:pt x="4" y="0"/>
                  </a:lnTo>
                  <a:close/>
                </a:path>
              </a:pathLst>
            </a:custGeom>
            <a:solidFill>
              <a:srgbClr val="7878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01" name="Freeform 337"/>
            <p:cNvSpPr>
              <a:spLocks/>
            </p:cNvSpPr>
            <p:nvPr/>
          </p:nvSpPr>
          <p:spPr bwMode="auto">
            <a:xfrm>
              <a:off x="1305" y="2657"/>
              <a:ext cx="5" cy="70"/>
            </a:xfrm>
            <a:custGeom>
              <a:avLst/>
              <a:gdLst>
                <a:gd name="T0" fmla="*/ 5 w 5"/>
                <a:gd name="T1" fmla="*/ 0 h 70"/>
                <a:gd name="T2" fmla="*/ 2 w 5"/>
                <a:gd name="T3" fmla="*/ 70 h 70"/>
                <a:gd name="T4" fmla="*/ 0 w 5"/>
                <a:gd name="T5" fmla="*/ 70 h 70"/>
                <a:gd name="T6" fmla="*/ 3 w 5"/>
                <a:gd name="T7" fmla="*/ 0 h 70"/>
                <a:gd name="T8" fmla="*/ 5 w 5"/>
                <a:gd name="T9" fmla="*/ 0 h 70"/>
                <a:gd name="T10" fmla="*/ 0 60000 65536"/>
                <a:gd name="T11" fmla="*/ 0 60000 65536"/>
                <a:gd name="T12" fmla="*/ 0 60000 65536"/>
                <a:gd name="T13" fmla="*/ 0 60000 65536"/>
                <a:gd name="T14" fmla="*/ 0 60000 65536"/>
                <a:gd name="T15" fmla="*/ 0 w 5"/>
                <a:gd name="T16" fmla="*/ 0 h 70"/>
                <a:gd name="T17" fmla="*/ 5 w 5"/>
                <a:gd name="T18" fmla="*/ 70 h 70"/>
              </a:gdLst>
              <a:ahLst/>
              <a:cxnLst>
                <a:cxn ang="T10">
                  <a:pos x="T0" y="T1"/>
                </a:cxn>
                <a:cxn ang="T11">
                  <a:pos x="T2" y="T3"/>
                </a:cxn>
                <a:cxn ang="T12">
                  <a:pos x="T4" y="T5"/>
                </a:cxn>
                <a:cxn ang="T13">
                  <a:pos x="T6" y="T7"/>
                </a:cxn>
                <a:cxn ang="T14">
                  <a:pos x="T8" y="T9"/>
                </a:cxn>
              </a:cxnLst>
              <a:rect l="T15" t="T16" r="T17" b="T18"/>
              <a:pathLst>
                <a:path w="5" h="70">
                  <a:moveTo>
                    <a:pt x="5" y="0"/>
                  </a:moveTo>
                  <a:lnTo>
                    <a:pt x="2" y="70"/>
                  </a:lnTo>
                  <a:lnTo>
                    <a:pt x="0" y="70"/>
                  </a:lnTo>
                  <a:lnTo>
                    <a:pt x="3" y="0"/>
                  </a:lnTo>
                  <a:lnTo>
                    <a:pt x="5" y="0"/>
                  </a:lnTo>
                  <a:close/>
                </a:path>
              </a:pathLst>
            </a:custGeom>
            <a:solidFill>
              <a:srgbClr val="7878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02" name="Freeform 338"/>
            <p:cNvSpPr>
              <a:spLocks/>
            </p:cNvSpPr>
            <p:nvPr/>
          </p:nvSpPr>
          <p:spPr bwMode="auto">
            <a:xfrm>
              <a:off x="1305" y="2657"/>
              <a:ext cx="5" cy="70"/>
            </a:xfrm>
            <a:custGeom>
              <a:avLst/>
              <a:gdLst>
                <a:gd name="T0" fmla="*/ 5 w 5"/>
                <a:gd name="T1" fmla="*/ 0 h 70"/>
                <a:gd name="T2" fmla="*/ 2 w 5"/>
                <a:gd name="T3" fmla="*/ 70 h 70"/>
                <a:gd name="T4" fmla="*/ 0 w 5"/>
                <a:gd name="T5" fmla="*/ 70 h 70"/>
                <a:gd name="T6" fmla="*/ 3 w 5"/>
                <a:gd name="T7" fmla="*/ 0 h 70"/>
                <a:gd name="T8" fmla="*/ 5 w 5"/>
                <a:gd name="T9" fmla="*/ 0 h 70"/>
                <a:gd name="T10" fmla="*/ 0 60000 65536"/>
                <a:gd name="T11" fmla="*/ 0 60000 65536"/>
                <a:gd name="T12" fmla="*/ 0 60000 65536"/>
                <a:gd name="T13" fmla="*/ 0 60000 65536"/>
                <a:gd name="T14" fmla="*/ 0 60000 65536"/>
                <a:gd name="T15" fmla="*/ 0 w 5"/>
                <a:gd name="T16" fmla="*/ 0 h 70"/>
                <a:gd name="T17" fmla="*/ 5 w 5"/>
                <a:gd name="T18" fmla="*/ 70 h 70"/>
              </a:gdLst>
              <a:ahLst/>
              <a:cxnLst>
                <a:cxn ang="T10">
                  <a:pos x="T0" y="T1"/>
                </a:cxn>
                <a:cxn ang="T11">
                  <a:pos x="T2" y="T3"/>
                </a:cxn>
                <a:cxn ang="T12">
                  <a:pos x="T4" y="T5"/>
                </a:cxn>
                <a:cxn ang="T13">
                  <a:pos x="T6" y="T7"/>
                </a:cxn>
                <a:cxn ang="T14">
                  <a:pos x="T8" y="T9"/>
                </a:cxn>
              </a:cxnLst>
              <a:rect l="T15" t="T16" r="T17" b="T18"/>
              <a:pathLst>
                <a:path w="5" h="70">
                  <a:moveTo>
                    <a:pt x="5" y="0"/>
                  </a:moveTo>
                  <a:lnTo>
                    <a:pt x="2" y="70"/>
                  </a:lnTo>
                  <a:lnTo>
                    <a:pt x="0" y="70"/>
                  </a:lnTo>
                  <a:lnTo>
                    <a:pt x="3" y="0"/>
                  </a:lnTo>
                  <a:lnTo>
                    <a:pt x="5" y="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03" name="Freeform 339"/>
            <p:cNvSpPr>
              <a:spLocks/>
            </p:cNvSpPr>
            <p:nvPr/>
          </p:nvSpPr>
          <p:spPr bwMode="auto">
            <a:xfrm>
              <a:off x="1303" y="2657"/>
              <a:ext cx="5" cy="70"/>
            </a:xfrm>
            <a:custGeom>
              <a:avLst/>
              <a:gdLst>
                <a:gd name="T0" fmla="*/ 5 w 5"/>
                <a:gd name="T1" fmla="*/ 0 h 70"/>
                <a:gd name="T2" fmla="*/ 2 w 5"/>
                <a:gd name="T3" fmla="*/ 70 h 70"/>
                <a:gd name="T4" fmla="*/ 0 w 5"/>
                <a:gd name="T5" fmla="*/ 70 h 70"/>
                <a:gd name="T6" fmla="*/ 5 w 5"/>
                <a:gd name="T7" fmla="*/ 0 h 70"/>
                <a:gd name="T8" fmla="*/ 0 60000 65536"/>
                <a:gd name="T9" fmla="*/ 0 60000 65536"/>
                <a:gd name="T10" fmla="*/ 0 60000 65536"/>
                <a:gd name="T11" fmla="*/ 0 60000 65536"/>
                <a:gd name="T12" fmla="*/ 0 w 5"/>
                <a:gd name="T13" fmla="*/ 0 h 70"/>
                <a:gd name="T14" fmla="*/ 5 w 5"/>
                <a:gd name="T15" fmla="*/ 70 h 70"/>
              </a:gdLst>
              <a:ahLst/>
              <a:cxnLst>
                <a:cxn ang="T8">
                  <a:pos x="T0" y="T1"/>
                </a:cxn>
                <a:cxn ang="T9">
                  <a:pos x="T2" y="T3"/>
                </a:cxn>
                <a:cxn ang="T10">
                  <a:pos x="T4" y="T5"/>
                </a:cxn>
                <a:cxn ang="T11">
                  <a:pos x="T6" y="T7"/>
                </a:cxn>
              </a:cxnLst>
              <a:rect l="T12" t="T13" r="T14" b="T15"/>
              <a:pathLst>
                <a:path w="5" h="70">
                  <a:moveTo>
                    <a:pt x="5" y="0"/>
                  </a:moveTo>
                  <a:lnTo>
                    <a:pt x="2" y="70"/>
                  </a:lnTo>
                  <a:lnTo>
                    <a:pt x="0" y="70"/>
                  </a:lnTo>
                  <a:lnTo>
                    <a:pt x="5" y="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04" name="Freeform 340"/>
            <p:cNvSpPr>
              <a:spLocks/>
            </p:cNvSpPr>
            <p:nvPr/>
          </p:nvSpPr>
          <p:spPr bwMode="auto">
            <a:xfrm>
              <a:off x="1303" y="2657"/>
              <a:ext cx="5" cy="70"/>
            </a:xfrm>
            <a:custGeom>
              <a:avLst/>
              <a:gdLst>
                <a:gd name="T0" fmla="*/ 5 w 5"/>
                <a:gd name="T1" fmla="*/ 0 h 70"/>
                <a:gd name="T2" fmla="*/ 2 w 5"/>
                <a:gd name="T3" fmla="*/ 70 h 70"/>
                <a:gd name="T4" fmla="*/ 0 w 5"/>
                <a:gd name="T5" fmla="*/ 70 h 70"/>
                <a:gd name="T6" fmla="*/ 4 w 5"/>
                <a:gd name="T7" fmla="*/ 0 h 70"/>
                <a:gd name="T8" fmla="*/ 5 w 5"/>
                <a:gd name="T9" fmla="*/ 0 h 70"/>
                <a:gd name="T10" fmla="*/ 0 60000 65536"/>
                <a:gd name="T11" fmla="*/ 0 60000 65536"/>
                <a:gd name="T12" fmla="*/ 0 60000 65536"/>
                <a:gd name="T13" fmla="*/ 0 60000 65536"/>
                <a:gd name="T14" fmla="*/ 0 60000 65536"/>
                <a:gd name="T15" fmla="*/ 0 w 5"/>
                <a:gd name="T16" fmla="*/ 0 h 70"/>
                <a:gd name="T17" fmla="*/ 5 w 5"/>
                <a:gd name="T18" fmla="*/ 70 h 70"/>
              </a:gdLst>
              <a:ahLst/>
              <a:cxnLst>
                <a:cxn ang="T10">
                  <a:pos x="T0" y="T1"/>
                </a:cxn>
                <a:cxn ang="T11">
                  <a:pos x="T2" y="T3"/>
                </a:cxn>
                <a:cxn ang="T12">
                  <a:pos x="T4" y="T5"/>
                </a:cxn>
                <a:cxn ang="T13">
                  <a:pos x="T6" y="T7"/>
                </a:cxn>
                <a:cxn ang="T14">
                  <a:pos x="T8" y="T9"/>
                </a:cxn>
              </a:cxnLst>
              <a:rect l="T15" t="T16" r="T17" b="T18"/>
              <a:pathLst>
                <a:path w="5" h="70">
                  <a:moveTo>
                    <a:pt x="5" y="0"/>
                  </a:moveTo>
                  <a:lnTo>
                    <a:pt x="2" y="70"/>
                  </a:lnTo>
                  <a:lnTo>
                    <a:pt x="0" y="70"/>
                  </a:lnTo>
                  <a:lnTo>
                    <a:pt x="4" y="0"/>
                  </a:lnTo>
                  <a:lnTo>
                    <a:pt x="5" y="0"/>
                  </a:lnTo>
                  <a:close/>
                </a:path>
              </a:pathLst>
            </a:custGeom>
            <a:solidFill>
              <a:srgbClr val="7D7D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05" name="Freeform 341"/>
            <p:cNvSpPr>
              <a:spLocks/>
            </p:cNvSpPr>
            <p:nvPr/>
          </p:nvSpPr>
          <p:spPr bwMode="auto">
            <a:xfrm>
              <a:off x="1303" y="2657"/>
              <a:ext cx="5" cy="70"/>
            </a:xfrm>
            <a:custGeom>
              <a:avLst/>
              <a:gdLst>
                <a:gd name="T0" fmla="*/ 5 w 5"/>
                <a:gd name="T1" fmla="*/ 0 h 70"/>
                <a:gd name="T2" fmla="*/ 0 w 5"/>
                <a:gd name="T3" fmla="*/ 70 h 70"/>
                <a:gd name="T4" fmla="*/ 4 w 5"/>
                <a:gd name="T5" fmla="*/ 0 h 70"/>
                <a:gd name="T6" fmla="*/ 5 w 5"/>
                <a:gd name="T7" fmla="*/ 0 h 70"/>
                <a:gd name="T8" fmla="*/ 0 60000 65536"/>
                <a:gd name="T9" fmla="*/ 0 60000 65536"/>
                <a:gd name="T10" fmla="*/ 0 60000 65536"/>
                <a:gd name="T11" fmla="*/ 0 60000 65536"/>
                <a:gd name="T12" fmla="*/ 0 w 5"/>
                <a:gd name="T13" fmla="*/ 0 h 70"/>
                <a:gd name="T14" fmla="*/ 5 w 5"/>
                <a:gd name="T15" fmla="*/ 70 h 70"/>
              </a:gdLst>
              <a:ahLst/>
              <a:cxnLst>
                <a:cxn ang="T8">
                  <a:pos x="T0" y="T1"/>
                </a:cxn>
                <a:cxn ang="T9">
                  <a:pos x="T2" y="T3"/>
                </a:cxn>
                <a:cxn ang="T10">
                  <a:pos x="T4" y="T5"/>
                </a:cxn>
                <a:cxn ang="T11">
                  <a:pos x="T6" y="T7"/>
                </a:cxn>
              </a:cxnLst>
              <a:rect l="T12" t="T13" r="T14" b="T15"/>
              <a:pathLst>
                <a:path w="5" h="70">
                  <a:moveTo>
                    <a:pt x="5" y="0"/>
                  </a:moveTo>
                  <a:lnTo>
                    <a:pt x="0" y="70"/>
                  </a:lnTo>
                  <a:lnTo>
                    <a:pt x="4" y="0"/>
                  </a:lnTo>
                  <a:lnTo>
                    <a:pt x="5" y="0"/>
                  </a:lnTo>
                  <a:close/>
                </a:path>
              </a:pathLst>
            </a:custGeom>
            <a:solidFill>
              <a:srgbClr val="7D7D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06" name="Freeform 342"/>
            <p:cNvSpPr>
              <a:spLocks/>
            </p:cNvSpPr>
            <p:nvPr/>
          </p:nvSpPr>
          <p:spPr bwMode="auto">
            <a:xfrm>
              <a:off x="1302" y="2657"/>
              <a:ext cx="5" cy="70"/>
            </a:xfrm>
            <a:custGeom>
              <a:avLst/>
              <a:gdLst>
                <a:gd name="T0" fmla="*/ 5 w 5"/>
                <a:gd name="T1" fmla="*/ 0 h 70"/>
                <a:gd name="T2" fmla="*/ 1 w 5"/>
                <a:gd name="T3" fmla="*/ 70 h 70"/>
                <a:gd name="T4" fmla="*/ 0 w 5"/>
                <a:gd name="T5" fmla="*/ 70 h 70"/>
                <a:gd name="T6" fmla="*/ 5 w 5"/>
                <a:gd name="T7" fmla="*/ 0 h 70"/>
                <a:gd name="T8" fmla="*/ 0 60000 65536"/>
                <a:gd name="T9" fmla="*/ 0 60000 65536"/>
                <a:gd name="T10" fmla="*/ 0 60000 65536"/>
                <a:gd name="T11" fmla="*/ 0 60000 65536"/>
                <a:gd name="T12" fmla="*/ 0 w 5"/>
                <a:gd name="T13" fmla="*/ 0 h 70"/>
                <a:gd name="T14" fmla="*/ 5 w 5"/>
                <a:gd name="T15" fmla="*/ 70 h 70"/>
              </a:gdLst>
              <a:ahLst/>
              <a:cxnLst>
                <a:cxn ang="T8">
                  <a:pos x="T0" y="T1"/>
                </a:cxn>
                <a:cxn ang="T9">
                  <a:pos x="T2" y="T3"/>
                </a:cxn>
                <a:cxn ang="T10">
                  <a:pos x="T4" y="T5"/>
                </a:cxn>
                <a:cxn ang="T11">
                  <a:pos x="T6" y="T7"/>
                </a:cxn>
              </a:cxnLst>
              <a:rect l="T12" t="T13" r="T14" b="T15"/>
              <a:pathLst>
                <a:path w="5" h="70">
                  <a:moveTo>
                    <a:pt x="5" y="0"/>
                  </a:moveTo>
                  <a:lnTo>
                    <a:pt x="1" y="70"/>
                  </a:lnTo>
                  <a:lnTo>
                    <a:pt x="0" y="70"/>
                  </a:lnTo>
                  <a:lnTo>
                    <a:pt x="5" y="0"/>
                  </a:lnTo>
                  <a:close/>
                </a:path>
              </a:pathLst>
            </a:custGeom>
            <a:solidFill>
              <a:srgbClr val="7D7D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07" name="Freeform 343"/>
            <p:cNvSpPr>
              <a:spLocks/>
            </p:cNvSpPr>
            <p:nvPr/>
          </p:nvSpPr>
          <p:spPr bwMode="auto">
            <a:xfrm>
              <a:off x="1302" y="2657"/>
              <a:ext cx="5" cy="70"/>
            </a:xfrm>
            <a:custGeom>
              <a:avLst/>
              <a:gdLst>
                <a:gd name="T0" fmla="*/ 5 w 5"/>
                <a:gd name="T1" fmla="*/ 0 h 70"/>
                <a:gd name="T2" fmla="*/ 1 w 5"/>
                <a:gd name="T3" fmla="*/ 70 h 70"/>
                <a:gd name="T4" fmla="*/ 0 w 5"/>
                <a:gd name="T5" fmla="*/ 70 h 70"/>
                <a:gd name="T6" fmla="*/ 3 w 5"/>
                <a:gd name="T7" fmla="*/ 0 h 70"/>
                <a:gd name="T8" fmla="*/ 5 w 5"/>
                <a:gd name="T9" fmla="*/ 0 h 70"/>
                <a:gd name="T10" fmla="*/ 0 60000 65536"/>
                <a:gd name="T11" fmla="*/ 0 60000 65536"/>
                <a:gd name="T12" fmla="*/ 0 60000 65536"/>
                <a:gd name="T13" fmla="*/ 0 60000 65536"/>
                <a:gd name="T14" fmla="*/ 0 60000 65536"/>
                <a:gd name="T15" fmla="*/ 0 w 5"/>
                <a:gd name="T16" fmla="*/ 0 h 70"/>
                <a:gd name="T17" fmla="*/ 5 w 5"/>
                <a:gd name="T18" fmla="*/ 70 h 70"/>
              </a:gdLst>
              <a:ahLst/>
              <a:cxnLst>
                <a:cxn ang="T10">
                  <a:pos x="T0" y="T1"/>
                </a:cxn>
                <a:cxn ang="T11">
                  <a:pos x="T2" y="T3"/>
                </a:cxn>
                <a:cxn ang="T12">
                  <a:pos x="T4" y="T5"/>
                </a:cxn>
                <a:cxn ang="T13">
                  <a:pos x="T6" y="T7"/>
                </a:cxn>
                <a:cxn ang="T14">
                  <a:pos x="T8" y="T9"/>
                </a:cxn>
              </a:cxnLst>
              <a:rect l="T15" t="T16" r="T17" b="T18"/>
              <a:pathLst>
                <a:path w="5" h="70">
                  <a:moveTo>
                    <a:pt x="5" y="0"/>
                  </a:moveTo>
                  <a:lnTo>
                    <a:pt x="1" y="70"/>
                  </a:lnTo>
                  <a:lnTo>
                    <a:pt x="0" y="70"/>
                  </a:lnTo>
                  <a:lnTo>
                    <a:pt x="3" y="0"/>
                  </a:lnTo>
                  <a:lnTo>
                    <a:pt x="5"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08" name="Freeform 344"/>
            <p:cNvSpPr>
              <a:spLocks/>
            </p:cNvSpPr>
            <p:nvPr/>
          </p:nvSpPr>
          <p:spPr bwMode="auto">
            <a:xfrm>
              <a:off x="1302" y="2657"/>
              <a:ext cx="5" cy="70"/>
            </a:xfrm>
            <a:custGeom>
              <a:avLst/>
              <a:gdLst>
                <a:gd name="T0" fmla="*/ 5 w 5"/>
                <a:gd name="T1" fmla="*/ 0 h 70"/>
                <a:gd name="T2" fmla="*/ 0 w 5"/>
                <a:gd name="T3" fmla="*/ 70 h 70"/>
                <a:gd name="T4" fmla="*/ 3 w 5"/>
                <a:gd name="T5" fmla="*/ 0 h 70"/>
                <a:gd name="T6" fmla="*/ 5 w 5"/>
                <a:gd name="T7" fmla="*/ 0 h 70"/>
                <a:gd name="T8" fmla="*/ 0 60000 65536"/>
                <a:gd name="T9" fmla="*/ 0 60000 65536"/>
                <a:gd name="T10" fmla="*/ 0 60000 65536"/>
                <a:gd name="T11" fmla="*/ 0 60000 65536"/>
                <a:gd name="T12" fmla="*/ 0 w 5"/>
                <a:gd name="T13" fmla="*/ 0 h 70"/>
                <a:gd name="T14" fmla="*/ 5 w 5"/>
                <a:gd name="T15" fmla="*/ 70 h 70"/>
              </a:gdLst>
              <a:ahLst/>
              <a:cxnLst>
                <a:cxn ang="T8">
                  <a:pos x="T0" y="T1"/>
                </a:cxn>
                <a:cxn ang="T9">
                  <a:pos x="T2" y="T3"/>
                </a:cxn>
                <a:cxn ang="T10">
                  <a:pos x="T4" y="T5"/>
                </a:cxn>
                <a:cxn ang="T11">
                  <a:pos x="T6" y="T7"/>
                </a:cxn>
              </a:cxnLst>
              <a:rect l="T12" t="T13" r="T14" b="T15"/>
              <a:pathLst>
                <a:path w="5" h="70">
                  <a:moveTo>
                    <a:pt x="5" y="0"/>
                  </a:moveTo>
                  <a:lnTo>
                    <a:pt x="0" y="70"/>
                  </a:lnTo>
                  <a:lnTo>
                    <a:pt x="3" y="0"/>
                  </a:lnTo>
                  <a:lnTo>
                    <a:pt x="5"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09" name="Freeform 345"/>
            <p:cNvSpPr>
              <a:spLocks/>
            </p:cNvSpPr>
            <p:nvPr/>
          </p:nvSpPr>
          <p:spPr bwMode="auto">
            <a:xfrm>
              <a:off x="1300" y="2657"/>
              <a:ext cx="5" cy="70"/>
            </a:xfrm>
            <a:custGeom>
              <a:avLst/>
              <a:gdLst>
                <a:gd name="T0" fmla="*/ 5 w 5"/>
                <a:gd name="T1" fmla="*/ 0 h 70"/>
                <a:gd name="T2" fmla="*/ 2 w 5"/>
                <a:gd name="T3" fmla="*/ 70 h 70"/>
                <a:gd name="T4" fmla="*/ 0 w 5"/>
                <a:gd name="T5" fmla="*/ 70 h 70"/>
                <a:gd name="T6" fmla="*/ 5 w 5"/>
                <a:gd name="T7" fmla="*/ 0 h 70"/>
                <a:gd name="T8" fmla="*/ 0 60000 65536"/>
                <a:gd name="T9" fmla="*/ 0 60000 65536"/>
                <a:gd name="T10" fmla="*/ 0 60000 65536"/>
                <a:gd name="T11" fmla="*/ 0 60000 65536"/>
                <a:gd name="T12" fmla="*/ 0 w 5"/>
                <a:gd name="T13" fmla="*/ 0 h 70"/>
                <a:gd name="T14" fmla="*/ 5 w 5"/>
                <a:gd name="T15" fmla="*/ 70 h 70"/>
              </a:gdLst>
              <a:ahLst/>
              <a:cxnLst>
                <a:cxn ang="T8">
                  <a:pos x="T0" y="T1"/>
                </a:cxn>
                <a:cxn ang="T9">
                  <a:pos x="T2" y="T3"/>
                </a:cxn>
                <a:cxn ang="T10">
                  <a:pos x="T4" y="T5"/>
                </a:cxn>
                <a:cxn ang="T11">
                  <a:pos x="T6" y="T7"/>
                </a:cxn>
              </a:cxnLst>
              <a:rect l="T12" t="T13" r="T14" b="T15"/>
              <a:pathLst>
                <a:path w="5" h="70">
                  <a:moveTo>
                    <a:pt x="5" y="0"/>
                  </a:moveTo>
                  <a:lnTo>
                    <a:pt x="2" y="70"/>
                  </a:lnTo>
                  <a:lnTo>
                    <a:pt x="0" y="70"/>
                  </a:lnTo>
                  <a:lnTo>
                    <a:pt x="5"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10" name="Freeform 346"/>
            <p:cNvSpPr>
              <a:spLocks/>
            </p:cNvSpPr>
            <p:nvPr/>
          </p:nvSpPr>
          <p:spPr bwMode="auto">
            <a:xfrm>
              <a:off x="1300" y="2657"/>
              <a:ext cx="5" cy="70"/>
            </a:xfrm>
            <a:custGeom>
              <a:avLst/>
              <a:gdLst>
                <a:gd name="T0" fmla="*/ 5 w 5"/>
                <a:gd name="T1" fmla="*/ 0 h 70"/>
                <a:gd name="T2" fmla="*/ 2 w 5"/>
                <a:gd name="T3" fmla="*/ 70 h 70"/>
                <a:gd name="T4" fmla="*/ 0 w 5"/>
                <a:gd name="T5" fmla="*/ 70 h 70"/>
                <a:gd name="T6" fmla="*/ 3 w 5"/>
                <a:gd name="T7" fmla="*/ 0 h 70"/>
                <a:gd name="T8" fmla="*/ 5 w 5"/>
                <a:gd name="T9" fmla="*/ 0 h 70"/>
                <a:gd name="T10" fmla="*/ 0 60000 65536"/>
                <a:gd name="T11" fmla="*/ 0 60000 65536"/>
                <a:gd name="T12" fmla="*/ 0 60000 65536"/>
                <a:gd name="T13" fmla="*/ 0 60000 65536"/>
                <a:gd name="T14" fmla="*/ 0 60000 65536"/>
                <a:gd name="T15" fmla="*/ 0 w 5"/>
                <a:gd name="T16" fmla="*/ 0 h 70"/>
                <a:gd name="T17" fmla="*/ 5 w 5"/>
                <a:gd name="T18" fmla="*/ 70 h 70"/>
              </a:gdLst>
              <a:ahLst/>
              <a:cxnLst>
                <a:cxn ang="T10">
                  <a:pos x="T0" y="T1"/>
                </a:cxn>
                <a:cxn ang="T11">
                  <a:pos x="T2" y="T3"/>
                </a:cxn>
                <a:cxn ang="T12">
                  <a:pos x="T4" y="T5"/>
                </a:cxn>
                <a:cxn ang="T13">
                  <a:pos x="T6" y="T7"/>
                </a:cxn>
                <a:cxn ang="T14">
                  <a:pos x="T8" y="T9"/>
                </a:cxn>
              </a:cxnLst>
              <a:rect l="T15" t="T16" r="T17" b="T18"/>
              <a:pathLst>
                <a:path w="5" h="70">
                  <a:moveTo>
                    <a:pt x="5" y="0"/>
                  </a:moveTo>
                  <a:lnTo>
                    <a:pt x="2" y="70"/>
                  </a:lnTo>
                  <a:lnTo>
                    <a:pt x="0" y="70"/>
                  </a:lnTo>
                  <a:lnTo>
                    <a:pt x="3" y="0"/>
                  </a:lnTo>
                  <a:lnTo>
                    <a:pt x="5" y="0"/>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11" name="Freeform 347"/>
            <p:cNvSpPr>
              <a:spLocks/>
            </p:cNvSpPr>
            <p:nvPr/>
          </p:nvSpPr>
          <p:spPr bwMode="auto">
            <a:xfrm>
              <a:off x="1299" y="2657"/>
              <a:ext cx="6" cy="70"/>
            </a:xfrm>
            <a:custGeom>
              <a:avLst/>
              <a:gdLst>
                <a:gd name="T0" fmla="*/ 6 w 6"/>
                <a:gd name="T1" fmla="*/ 0 h 70"/>
                <a:gd name="T2" fmla="*/ 1 w 6"/>
                <a:gd name="T3" fmla="*/ 70 h 70"/>
                <a:gd name="T4" fmla="*/ 0 w 6"/>
                <a:gd name="T5" fmla="*/ 70 h 70"/>
                <a:gd name="T6" fmla="*/ 4 w 6"/>
                <a:gd name="T7" fmla="*/ 0 h 70"/>
                <a:gd name="T8" fmla="*/ 6 w 6"/>
                <a:gd name="T9" fmla="*/ 0 h 70"/>
                <a:gd name="T10" fmla="*/ 0 60000 65536"/>
                <a:gd name="T11" fmla="*/ 0 60000 65536"/>
                <a:gd name="T12" fmla="*/ 0 60000 65536"/>
                <a:gd name="T13" fmla="*/ 0 60000 65536"/>
                <a:gd name="T14" fmla="*/ 0 60000 65536"/>
                <a:gd name="T15" fmla="*/ 0 w 6"/>
                <a:gd name="T16" fmla="*/ 0 h 70"/>
                <a:gd name="T17" fmla="*/ 6 w 6"/>
                <a:gd name="T18" fmla="*/ 70 h 70"/>
              </a:gdLst>
              <a:ahLst/>
              <a:cxnLst>
                <a:cxn ang="T10">
                  <a:pos x="T0" y="T1"/>
                </a:cxn>
                <a:cxn ang="T11">
                  <a:pos x="T2" y="T3"/>
                </a:cxn>
                <a:cxn ang="T12">
                  <a:pos x="T4" y="T5"/>
                </a:cxn>
                <a:cxn ang="T13">
                  <a:pos x="T6" y="T7"/>
                </a:cxn>
                <a:cxn ang="T14">
                  <a:pos x="T8" y="T9"/>
                </a:cxn>
              </a:cxnLst>
              <a:rect l="T15" t="T16" r="T17" b="T18"/>
              <a:pathLst>
                <a:path w="6" h="70">
                  <a:moveTo>
                    <a:pt x="6" y="0"/>
                  </a:moveTo>
                  <a:lnTo>
                    <a:pt x="1" y="70"/>
                  </a:lnTo>
                  <a:lnTo>
                    <a:pt x="0" y="70"/>
                  </a:lnTo>
                  <a:lnTo>
                    <a:pt x="4" y="0"/>
                  </a:lnTo>
                  <a:lnTo>
                    <a:pt x="6" y="0"/>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12" name="Freeform 348"/>
            <p:cNvSpPr>
              <a:spLocks/>
            </p:cNvSpPr>
            <p:nvPr/>
          </p:nvSpPr>
          <p:spPr bwMode="auto">
            <a:xfrm>
              <a:off x="1299" y="2657"/>
              <a:ext cx="4" cy="70"/>
            </a:xfrm>
            <a:custGeom>
              <a:avLst/>
              <a:gdLst>
                <a:gd name="T0" fmla="*/ 4 w 4"/>
                <a:gd name="T1" fmla="*/ 0 h 70"/>
                <a:gd name="T2" fmla="*/ 1 w 4"/>
                <a:gd name="T3" fmla="*/ 70 h 70"/>
                <a:gd name="T4" fmla="*/ 0 w 4"/>
                <a:gd name="T5" fmla="*/ 70 h 70"/>
                <a:gd name="T6" fmla="*/ 3 w 4"/>
                <a:gd name="T7" fmla="*/ 0 h 70"/>
                <a:gd name="T8" fmla="*/ 4 w 4"/>
                <a:gd name="T9" fmla="*/ 0 h 70"/>
                <a:gd name="T10" fmla="*/ 0 60000 65536"/>
                <a:gd name="T11" fmla="*/ 0 60000 65536"/>
                <a:gd name="T12" fmla="*/ 0 60000 65536"/>
                <a:gd name="T13" fmla="*/ 0 60000 65536"/>
                <a:gd name="T14" fmla="*/ 0 60000 65536"/>
                <a:gd name="T15" fmla="*/ 0 w 4"/>
                <a:gd name="T16" fmla="*/ 0 h 70"/>
                <a:gd name="T17" fmla="*/ 4 w 4"/>
                <a:gd name="T18" fmla="*/ 70 h 70"/>
              </a:gdLst>
              <a:ahLst/>
              <a:cxnLst>
                <a:cxn ang="T10">
                  <a:pos x="T0" y="T1"/>
                </a:cxn>
                <a:cxn ang="T11">
                  <a:pos x="T2" y="T3"/>
                </a:cxn>
                <a:cxn ang="T12">
                  <a:pos x="T4" y="T5"/>
                </a:cxn>
                <a:cxn ang="T13">
                  <a:pos x="T6" y="T7"/>
                </a:cxn>
                <a:cxn ang="T14">
                  <a:pos x="T8" y="T9"/>
                </a:cxn>
              </a:cxnLst>
              <a:rect l="T15" t="T16" r="T17" b="T18"/>
              <a:pathLst>
                <a:path w="4" h="70">
                  <a:moveTo>
                    <a:pt x="4" y="0"/>
                  </a:moveTo>
                  <a:lnTo>
                    <a:pt x="1" y="70"/>
                  </a:lnTo>
                  <a:lnTo>
                    <a:pt x="0" y="70"/>
                  </a:lnTo>
                  <a:lnTo>
                    <a:pt x="3" y="0"/>
                  </a:lnTo>
                  <a:lnTo>
                    <a:pt x="4"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13" name="Freeform 349"/>
            <p:cNvSpPr>
              <a:spLocks/>
            </p:cNvSpPr>
            <p:nvPr/>
          </p:nvSpPr>
          <p:spPr bwMode="auto">
            <a:xfrm>
              <a:off x="1299" y="2657"/>
              <a:ext cx="4" cy="70"/>
            </a:xfrm>
            <a:custGeom>
              <a:avLst/>
              <a:gdLst>
                <a:gd name="T0" fmla="*/ 4 w 4"/>
                <a:gd name="T1" fmla="*/ 0 h 70"/>
                <a:gd name="T2" fmla="*/ 0 w 4"/>
                <a:gd name="T3" fmla="*/ 70 h 70"/>
                <a:gd name="T4" fmla="*/ 3 w 4"/>
                <a:gd name="T5" fmla="*/ 0 h 70"/>
                <a:gd name="T6" fmla="*/ 4 w 4"/>
                <a:gd name="T7" fmla="*/ 0 h 70"/>
                <a:gd name="T8" fmla="*/ 0 60000 65536"/>
                <a:gd name="T9" fmla="*/ 0 60000 65536"/>
                <a:gd name="T10" fmla="*/ 0 60000 65536"/>
                <a:gd name="T11" fmla="*/ 0 60000 65536"/>
                <a:gd name="T12" fmla="*/ 0 w 4"/>
                <a:gd name="T13" fmla="*/ 0 h 70"/>
                <a:gd name="T14" fmla="*/ 4 w 4"/>
                <a:gd name="T15" fmla="*/ 70 h 70"/>
              </a:gdLst>
              <a:ahLst/>
              <a:cxnLst>
                <a:cxn ang="T8">
                  <a:pos x="T0" y="T1"/>
                </a:cxn>
                <a:cxn ang="T9">
                  <a:pos x="T2" y="T3"/>
                </a:cxn>
                <a:cxn ang="T10">
                  <a:pos x="T4" y="T5"/>
                </a:cxn>
                <a:cxn ang="T11">
                  <a:pos x="T6" y="T7"/>
                </a:cxn>
              </a:cxnLst>
              <a:rect l="T12" t="T13" r="T14" b="T15"/>
              <a:pathLst>
                <a:path w="4" h="70">
                  <a:moveTo>
                    <a:pt x="4" y="0"/>
                  </a:moveTo>
                  <a:lnTo>
                    <a:pt x="0" y="70"/>
                  </a:lnTo>
                  <a:lnTo>
                    <a:pt x="3" y="0"/>
                  </a:lnTo>
                  <a:lnTo>
                    <a:pt x="4"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14" name="Freeform 350"/>
            <p:cNvSpPr>
              <a:spLocks/>
            </p:cNvSpPr>
            <p:nvPr/>
          </p:nvSpPr>
          <p:spPr bwMode="auto">
            <a:xfrm>
              <a:off x="1297" y="2657"/>
              <a:ext cx="5" cy="70"/>
            </a:xfrm>
            <a:custGeom>
              <a:avLst/>
              <a:gdLst>
                <a:gd name="T0" fmla="*/ 5 w 5"/>
                <a:gd name="T1" fmla="*/ 0 h 70"/>
                <a:gd name="T2" fmla="*/ 2 w 5"/>
                <a:gd name="T3" fmla="*/ 70 h 70"/>
                <a:gd name="T4" fmla="*/ 0 w 5"/>
                <a:gd name="T5" fmla="*/ 70 h 70"/>
                <a:gd name="T6" fmla="*/ 5 w 5"/>
                <a:gd name="T7" fmla="*/ 0 h 70"/>
                <a:gd name="T8" fmla="*/ 0 60000 65536"/>
                <a:gd name="T9" fmla="*/ 0 60000 65536"/>
                <a:gd name="T10" fmla="*/ 0 60000 65536"/>
                <a:gd name="T11" fmla="*/ 0 60000 65536"/>
                <a:gd name="T12" fmla="*/ 0 w 5"/>
                <a:gd name="T13" fmla="*/ 0 h 70"/>
                <a:gd name="T14" fmla="*/ 5 w 5"/>
                <a:gd name="T15" fmla="*/ 70 h 70"/>
              </a:gdLst>
              <a:ahLst/>
              <a:cxnLst>
                <a:cxn ang="T8">
                  <a:pos x="T0" y="T1"/>
                </a:cxn>
                <a:cxn ang="T9">
                  <a:pos x="T2" y="T3"/>
                </a:cxn>
                <a:cxn ang="T10">
                  <a:pos x="T4" y="T5"/>
                </a:cxn>
                <a:cxn ang="T11">
                  <a:pos x="T6" y="T7"/>
                </a:cxn>
              </a:cxnLst>
              <a:rect l="T12" t="T13" r="T14" b="T15"/>
              <a:pathLst>
                <a:path w="5" h="70">
                  <a:moveTo>
                    <a:pt x="5" y="0"/>
                  </a:moveTo>
                  <a:lnTo>
                    <a:pt x="2" y="70"/>
                  </a:lnTo>
                  <a:lnTo>
                    <a:pt x="0" y="70"/>
                  </a:lnTo>
                  <a:lnTo>
                    <a:pt x="5"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15" name="Freeform 351"/>
            <p:cNvSpPr>
              <a:spLocks/>
            </p:cNvSpPr>
            <p:nvPr/>
          </p:nvSpPr>
          <p:spPr bwMode="auto">
            <a:xfrm>
              <a:off x="1297" y="2657"/>
              <a:ext cx="5" cy="70"/>
            </a:xfrm>
            <a:custGeom>
              <a:avLst/>
              <a:gdLst>
                <a:gd name="T0" fmla="*/ 5 w 5"/>
                <a:gd name="T1" fmla="*/ 0 h 70"/>
                <a:gd name="T2" fmla="*/ 2 w 5"/>
                <a:gd name="T3" fmla="*/ 70 h 70"/>
                <a:gd name="T4" fmla="*/ 0 w 5"/>
                <a:gd name="T5" fmla="*/ 70 h 70"/>
                <a:gd name="T6" fmla="*/ 3 w 5"/>
                <a:gd name="T7" fmla="*/ 0 h 70"/>
                <a:gd name="T8" fmla="*/ 5 w 5"/>
                <a:gd name="T9" fmla="*/ 0 h 70"/>
                <a:gd name="T10" fmla="*/ 0 60000 65536"/>
                <a:gd name="T11" fmla="*/ 0 60000 65536"/>
                <a:gd name="T12" fmla="*/ 0 60000 65536"/>
                <a:gd name="T13" fmla="*/ 0 60000 65536"/>
                <a:gd name="T14" fmla="*/ 0 60000 65536"/>
                <a:gd name="T15" fmla="*/ 0 w 5"/>
                <a:gd name="T16" fmla="*/ 0 h 70"/>
                <a:gd name="T17" fmla="*/ 5 w 5"/>
                <a:gd name="T18" fmla="*/ 70 h 70"/>
              </a:gdLst>
              <a:ahLst/>
              <a:cxnLst>
                <a:cxn ang="T10">
                  <a:pos x="T0" y="T1"/>
                </a:cxn>
                <a:cxn ang="T11">
                  <a:pos x="T2" y="T3"/>
                </a:cxn>
                <a:cxn ang="T12">
                  <a:pos x="T4" y="T5"/>
                </a:cxn>
                <a:cxn ang="T13">
                  <a:pos x="T6" y="T7"/>
                </a:cxn>
                <a:cxn ang="T14">
                  <a:pos x="T8" y="T9"/>
                </a:cxn>
              </a:cxnLst>
              <a:rect l="T15" t="T16" r="T17" b="T18"/>
              <a:pathLst>
                <a:path w="5" h="70">
                  <a:moveTo>
                    <a:pt x="5" y="0"/>
                  </a:moveTo>
                  <a:lnTo>
                    <a:pt x="2" y="70"/>
                  </a:lnTo>
                  <a:lnTo>
                    <a:pt x="0" y="70"/>
                  </a:lnTo>
                  <a:lnTo>
                    <a:pt x="3" y="0"/>
                  </a:lnTo>
                  <a:lnTo>
                    <a:pt x="5" y="0"/>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16" name="Freeform 352"/>
            <p:cNvSpPr>
              <a:spLocks/>
            </p:cNvSpPr>
            <p:nvPr/>
          </p:nvSpPr>
          <p:spPr bwMode="auto">
            <a:xfrm>
              <a:off x="1297" y="2657"/>
              <a:ext cx="5" cy="70"/>
            </a:xfrm>
            <a:custGeom>
              <a:avLst/>
              <a:gdLst>
                <a:gd name="T0" fmla="*/ 5 w 5"/>
                <a:gd name="T1" fmla="*/ 0 h 70"/>
                <a:gd name="T2" fmla="*/ 0 w 5"/>
                <a:gd name="T3" fmla="*/ 70 h 70"/>
                <a:gd name="T4" fmla="*/ 3 w 5"/>
                <a:gd name="T5" fmla="*/ 0 h 70"/>
                <a:gd name="T6" fmla="*/ 5 w 5"/>
                <a:gd name="T7" fmla="*/ 0 h 70"/>
                <a:gd name="T8" fmla="*/ 0 60000 65536"/>
                <a:gd name="T9" fmla="*/ 0 60000 65536"/>
                <a:gd name="T10" fmla="*/ 0 60000 65536"/>
                <a:gd name="T11" fmla="*/ 0 60000 65536"/>
                <a:gd name="T12" fmla="*/ 0 w 5"/>
                <a:gd name="T13" fmla="*/ 0 h 70"/>
                <a:gd name="T14" fmla="*/ 5 w 5"/>
                <a:gd name="T15" fmla="*/ 70 h 70"/>
              </a:gdLst>
              <a:ahLst/>
              <a:cxnLst>
                <a:cxn ang="T8">
                  <a:pos x="T0" y="T1"/>
                </a:cxn>
                <a:cxn ang="T9">
                  <a:pos x="T2" y="T3"/>
                </a:cxn>
                <a:cxn ang="T10">
                  <a:pos x="T4" y="T5"/>
                </a:cxn>
                <a:cxn ang="T11">
                  <a:pos x="T6" y="T7"/>
                </a:cxn>
              </a:cxnLst>
              <a:rect l="T12" t="T13" r="T14" b="T15"/>
              <a:pathLst>
                <a:path w="5" h="70">
                  <a:moveTo>
                    <a:pt x="5" y="0"/>
                  </a:moveTo>
                  <a:lnTo>
                    <a:pt x="0" y="70"/>
                  </a:lnTo>
                  <a:lnTo>
                    <a:pt x="3" y="0"/>
                  </a:lnTo>
                  <a:lnTo>
                    <a:pt x="5" y="0"/>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17" name="Freeform 353"/>
            <p:cNvSpPr>
              <a:spLocks/>
            </p:cNvSpPr>
            <p:nvPr/>
          </p:nvSpPr>
          <p:spPr bwMode="auto">
            <a:xfrm>
              <a:off x="1295" y="2657"/>
              <a:ext cx="5" cy="70"/>
            </a:xfrm>
            <a:custGeom>
              <a:avLst/>
              <a:gdLst>
                <a:gd name="T0" fmla="*/ 5 w 5"/>
                <a:gd name="T1" fmla="*/ 0 h 70"/>
                <a:gd name="T2" fmla="*/ 2 w 5"/>
                <a:gd name="T3" fmla="*/ 70 h 70"/>
                <a:gd name="T4" fmla="*/ 0 w 5"/>
                <a:gd name="T5" fmla="*/ 68 h 70"/>
                <a:gd name="T6" fmla="*/ 5 w 5"/>
                <a:gd name="T7" fmla="*/ 0 h 70"/>
                <a:gd name="T8" fmla="*/ 0 60000 65536"/>
                <a:gd name="T9" fmla="*/ 0 60000 65536"/>
                <a:gd name="T10" fmla="*/ 0 60000 65536"/>
                <a:gd name="T11" fmla="*/ 0 60000 65536"/>
                <a:gd name="T12" fmla="*/ 0 w 5"/>
                <a:gd name="T13" fmla="*/ 0 h 70"/>
                <a:gd name="T14" fmla="*/ 5 w 5"/>
                <a:gd name="T15" fmla="*/ 70 h 70"/>
              </a:gdLst>
              <a:ahLst/>
              <a:cxnLst>
                <a:cxn ang="T8">
                  <a:pos x="T0" y="T1"/>
                </a:cxn>
                <a:cxn ang="T9">
                  <a:pos x="T2" y="T3"/>
                </a:cxn>
                <a:cxn ang="T10">
                  <a:pos x="T4" y="T5"/>
                </a:cxn>
                <a:cxn ang="T11">
                  <a:pos x="T6" y="T7"/>
                </a:cxn>
              </a:cxnLst>
              <a:rect l="T12" t="T13" r="T14" b="T15"/>
              <a:pathLst>
                <a:path w="5" h="70">
                  <a:moveTo>
                    <a:pt x="5" y="0"/>
                  </a:moveTo>
                  <a:lnTo>
                    <a:pt x="2" y="70"/>
                  </a:lnTo>
                  <a:lnTo>
                    <a:pt x="0" y="68"/>
                  </a:lnTo>
                  <a:lnTo>
                    <a:pt x="5"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18" name="Freeform 354"/>
            <p:cNvSpPr>
              <a:spLocks/>
            </p:cNvSpPr>
            <p:nvPr/>
          </p:nvSpPr>
          <p:spPr bwMode="auto">
            <a:xfrm>
              <a:off x="1295" y="2657"/>
              <a:ext cx="5" cy="70"/>
            </a:xfrm>
            <a:custGeom>
              <a:avLst/>
              <a:gdLst>
                <a:gd name="T0" fmla="*/ 5 w 5"/>
                <a:gd name="T1" fmla="*/ 0 h 70"/>
                <a:gd name="T2" fmla="*/ 2 w 5"/>
                <a:gd name="T3" fmla="*/ 70 h 70"/>
                <a:gd name="T4" fmla="*/ 2 w 5"/>
                <a:gd name="T5" fmla="*/ 68 h 70"/>
                <a:gd name="T6" fmla="*/ 0 w 5"/>
                <a:gd name="T7" fmla="*/ 68 h 70"/>
                <a:gd name="T8" fmla="*/ 4 w 5"/>
                <a:gd name="T9" fmla="*/ 0 h 70"/>
                <a:gd name="T10" fmla="*/ 5 w 5"/>
                <a:gd name="T11" fmla="*/ 0 h 70"/>
                <a:gd name="T12" fmla="*/ 0 60000 65536"/>
                <a:gd name="T13" fmla="*/ 0 60000 65536"/>
                <a:gd name="T14" fmla="*/ 0 60000 65536"/>
                <a:gd name="T15" fmla="*/ 0 60000 65536"/>
                <a:gd name="T16" fmla="*/ 0 60000 65536"/>
                <a:gd name="T17" fmla="*/ 0 60000 65536"/>
                <a:gd name="T18" fmla="*/ 0 w 5"/>
                <a:gd name="T19" fmla="*/ 0 h 70"/>
                <a:gd name="T20" fmla="*/ 5 w 5"/>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5" h="70">
                  <a:moveTo>
                    <a:pt x="5" y="0"/>
                  </a:moveTo>
                  <a:lnTo>
                    <a:pt x="2" y="70"/>
                  </a:lnTo>
                  <a:lnTo>
                    <a:pt x="2" y="68"/>
                  </a:lnTo>
                  <a:lnTo>
                    <a:pt x="0" y="68"/>
                  </a:lnTo>
                  <a:lnTo>
                    <a:pt x="4" y="0"/>
                  </a:lnTo>
                  <a:lnTo>
                    <a:pt x="5"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19" name="Freeform 355"/>
            <p:cNvSpPr>
              <a:spLocks/>
            </p:cNvSpPr>
            <p:nvPr/>
          </p:nvSpPr>
          <p:spPr bwMode="auto">
            <a:xfrm>
              <a:off x="1295" y="2657"/>
              <a:ext cx="5" cy="68"/>
            </a:xfrm>
            <a:custGeom>
              <a:avLst/>
              <a:gdLst>
                <a:gd name="T0" fmla="*/ 5 w 5"/>
                <a:gd name="T1" fmla="*/ 0 h 68"/>
                <a:gd name="T2" fmla="*/ 0 w 5"/>
                <a:gd name="T3" fmla="*/ 68 h 68"/>
                <a:gd name="T4" fmla="*/ 4 w 5"/>
                <a:gd name="T5" fmla="*/ 0 h 68"/>
                <a:gd name="T6" fmla="*/ 5 w 5"/>
                <a:gd name="T7" fmla="*/ 0 h 68"/>
                <a:gd name="T8" fmla="*/ 0 60000 65536"/>
                <a:gd name="T9" fmla="*/ 0 60000 65536"/>
                <a:gd name="T10" fmla="*/ 0 60000 65536"/>
                <a:gd name="T11" fmla="*/ 0 60000 65536"/>
                <a:gd name="T12" fmla="*/ 0 w 5"/>
                <a:gd name="T13" fmla="*/ 0 h 68"/>
                <a:gd name="T14" fmla="*/ 5 w 5"/>
                <a:gd name="T15" fmla="*/ 68 h 68"/>
              </a:gdLst>
              <a:ahLst/>
              <a:cxnLst>
                <a:cxn ang="T8">
                  <a:pos x="T0" y="T1"/>
                </a:cxn>
                <a:cxn ang="T9">
                  <a:pos x="T2" y="T3"/>
                </a:cxn>
                <a:cxn ang="T10">
                  <a:pos x="T4" y="T5"/>
                </a:cxn>
                <a:cxn ang="T11">
                  <a:pos x="T6" y="T7"/>
                </a:cxn>
              </a:cxnLst>
              <a:rect l="T12" t="T13" r="T14" b="T15"/>
              <a:pathLst>
                <a:path w="5" h="68">
                  <a:moveTo>
                    <a:pt x="5" y="0"/>
                  </a:moveTo>
                  <a:lnTo>
                    <a:pt x="0" y="68"/>
                  </a:lnTo>
                  <a:lnTo>
                    <a:pt x="4" y="0"/>
                  </a:lnTo>
                  <a:lnTo>
                    <a:pt x="5"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20" name="Freeform 356"/>
            <p:cNvSpPr>
              <a:spLocks/>
            </p:cNvSpPr>
            <p:nvPr/>
          </p:nvSpPr>
          <p:spPr bwMode="auto">
            <a:xfrm>
              <a:off x="1294" y="2657"/>
              <a:ext cx="5" cy="68"/>
            </a:xfrm>
            <a:custGeom>
              <a:avLst/>
              <a:gdLst>
                <a:gd name="T0" fmla="*/ 5 w 5"/>
                <a:gd name="T1" fmla="*/ 0 h 68"/>
                <a:gd name="T2" fmla="*/ 1 w 5"/>
                <a:gd name="T3" fmla="*/ 68 h 68"/>
                <a:gd name="T4" fmla="*/ 0 w 5"/>
                <a:gd name="T5" fmla="*/ 68 h 68"/>
                <a:gd name="T6" fmla="*/ 5 w 5"/>
                <a:gd name="T7" fmla="*/ 0 h 68"/>
                <a:gd name="T8" fmla="*/ 0 60000 65536"/>
                <a:gd name="T9" fmla="*/ 0 60000 65536"/>
                <a:gd name="T10" fmla="*/ 0 60000 65536"/>
                <a:gd name="T11" fmla="*/ 0 60000 65536"/>
                <a:gd name="T12" fmla="*/ 0 w 5"/>
                <a:gd name="T13" fmla="*/ 0 h 68"/>
                <a:gd name="T14" fmla="*/ 5 w 5"/>
                <a:gd name="T15" fmla="*/ 68 h 68"/>
              </a:gdLst>
              <a:ahLst/>
              <a:cxnLst>
                <a:cxn ang="T8">
                  <a:pos x="T0" y="T1"/>
                </a:cxn>
                <a:cxn ang="T9">
                  <a:pos x="T2" y="T3"/>
                </a:cxn>
                <a:cxn ang="T10">
                  <a:pos x="T4" y="T5"/>
                </a:cxn>
                <a:cxn ang="T11">
                  <a:pos x="T6" y="T7"/>
                </a:cxn>
              </a:cxnLst>
              <a:rect l="T12" t="T13" r="T14" b="T15"/>
              <a:pathLst>
                <a:path w="5" h="68">
                  <a:moveTo>
                    <a:pt x="5" y="0"/>
                  </a:moveTo>
                  <a:lnTo>
                    <a:pt x="1" y="68"/>
                  </a:lnTo>
                  <a:lnTo>
                    <a:pt x="0" y="68"/>
                  </a:lnTo>
                  <a:lnTo>
                    <a:pt x="5" y="0"/>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21" name="Freeform 357"/>
            <p:cNvSpPr>
              <a:spLocks/>
            </p:cNvSpPr>
            <p:nvPr/>
          </p:nvSpPr>
          <p:spPr bwMode="auto">
            <a:xfrm>
              <a:off x="1294" y="2657"/>
              <a:ext cx="5" cy="68"/>
            </a:xfrm>
            <a:custGeom>
              <a:avLst/>
              <a:gdLst>
                <a:gd name="T0" fmla="*/ 5 w 5"/>
                <a:gd name="T1" fmla="*/ 0 h 68"/>
                <a:gd name="T2" fmla="*/ 1 w 5"/>
                <a:gd name="T3" fmla="*/ 68 h 68"/>
                <a:gd name="T4" fmla="*/ 0 w 5"/>
                <a:gd name="T5" fmla="*/ 68 h 68"/>
                <a:gd name="T6" fmla="*/ 3 w 5"/>
                <a:gd name="T7" fmla="*/ 0 h 68"/>
                <a:gd name="T8" fmla="*/ 5 w 5"/>
                <a:gd name="T9" fmla="*/ 0 h 68"/>
                <a:gd name="T10" fmla="*/ 0 60000 65536"/>
                <a:gd name="T11" fmla="*/ 0 60000 65536"/>
                <a:gd name="T12" fmla="*/ 0 60000 65536"/>
                <a:gd name="T13" fmla="*/ 0 60000 65536"/>
                <a:gd name="T14" fmla="*/ 0 60000 65536"/>
                <a:gd name="T15" fmla="*/ 0 w 5"/>
                <a:gd name="T16" fmla="*/ 0 h 68"/>
                <a:gd name="T17" fmla="*/ 5 w 5"/>
                <a:gd name="T18" fmla="*/ 68 h 68"/>
              </a:gdLst>
              <a:ahLst/>
              <a:cxnLst>
                <a:cxn ang="T10">
                  <a:pos x="T0" y="T1"/>
                </a:cxn>
                <a:cxn ang="T11">
                  <a:pos x="T2" y="T3"/>
                </a:cxn>
                <a:cxn ang="T12">
                  <a:pos x="T4" y="T5"/>
                </a:cxn>
                <a:cxn ang="T13">
                  <a:pos x="T6" y="T7"/>
                </a:cxn>
                <a:cxn ang="T14">
                  <a:pos x="T8" y="T9"/>
                </a:cxn>
              </a:cxnLst>
              <a:rect l="T15" t="T16" r="T17" b="T18"/>
              <a:pathLst>
                <a:path w="5" h="68">
                  <a:moveTo>
                    <a:pt x="5" y="0"/>
                  </a:moveTo>
                  <a:lnTo>
                    <a:pt x="1" y="68"/>
                  </a:lnTo>
                  <a:lnTo>
                    <a:pt x="0" y="68"/>
                  </a:lnTo>
                  <a:lnTo>
                    <a:pt x="3" y="0"/>
                  </a:lnTo>
                  <a:lnTo>
                    <a:pt x="5" y="0"/>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22" name="Freeform 358"/>
            <p:cNvSpPr>
              <a:spLocks/>
            </p:cNvSpPr>
            <p:nvPr/>
          </p:nvSpPr>
          <p:spPr bwMode="auto">
            <a:xfrm>
              <a:off x="1292" y="2657"/>
              <a:ext cx="7" cy="68"/>
            </a:xfrm>
            <a:custGeom>
              <a:avLst/>
              <a:gdLst>
                <a:gd name="T0" fmla="*/ 7 w 7"/>
                <a:gd name="T1" fmla="*/ 0 h 68"/>
                <a:gd name="T2" fmla="*/ 2 w 7"/>
                <a:gd name="T3" fmla="*/ 68 h 68"/>
                <a:gd name="T4" fmla="*/ 0 w 7"/>
                <a:gd name="T5" fmla="*/ 68 h 68"/>
                <a:gd name="T6" fmla="*/ 5 w 7"/>
                <a:gd name="T7" fmla="*/ 0 h 68"/>
                <a:gd name="T8" fmla="*/ 7 w 7"/>
                <a:gd name="T9" fmla="*/ 0 h 68"/>
                <a:gd name="T10" fmla="*/ 0 60000 65536"/>
                <a:gd name="T11" fmla="*/ 0 60000 65536"/>
                <a:gd name="T12" fmla="*/ 0 60000 65536"/>
                <a:gd name="T13" fmla="*/ 0 60000 65536"/>
                <a:gd name="T14" fmla="*/ 0 60000 65536"/>
                <a:gd name="T15" fmla="*/ 0 w 7"/>
                <a:gd name="T16" fmla="*/ 0 h 68"/>
                <a:gd name="T17" fmla="*/ 7 w 7"/>
                <a:gd name="T18" fmla="*/ 68 h 68"/>
              </a:gdLst>
              <a:ahLst/>
              <a:cxnLst>
                <a:cxn ang="T10">
                  <a:pos x="T0" y="T1"/>
                </a:cxn>
                <a:cxn ang="T11">
                  <a:pos x="T2" y="T3"/>
                </a:cxn>
                <a:cxn ang="T12">
                  <a:pos x="T4" y="T5"/>
                </a:cxn>
                <a:cxn ang="T13">
                  <a:pos x="T6" y="T7"/>
                </a:cxn>
                <a:cxn ang="T14">
                  <a:pos x="T8" y="T9"/>
                </a:cxn>
              </a:cxnLst>
              <a:rect l="T15" t="T16" r="T17" b="T18"/>
              <a:pathLst>
                <a:path w="7" h="68">
                  <a:moveTo>
                    <a:pt x="7" y="0"/>
                  </a:moveTo>
                  <a:lnTo>
                    <a:pt x="2" y="68"/>
                  </a:lnTo>
                  <a:lnTo>
                    <a:pt x="0" y="68"/>
                  </a:lnTo>
                  <a:lnTo>
                    <a:pt x="5" y="0"/>
                  </a:lnTo>
                  <a:lnTo>
                    <a:pt x="7" y="0"/>
                  </a:lnTo>
                  <a:close/>
                </a:path>
              </a:pathLst>
            </a:custGeom>
            <a:solidFill>
              <a:srgbClr val="8F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23" name="Freeform 359"/>
            <p:cNvSpPr>
              <a:spLocks/>
            </p:cNvSpPr>
            <p:nvPr/>
          </p:nvSpPr>
          <p:spPr bwMode="auto">
            <a:xfrm>
              <a:off x="1292" y="2657"/>
              <a:ext cx="5" cy="68"/>
            </a:xfrm>
            <a:custGeom>
              <a:avLst/>
              <a:gdLst>
                <a:gd name="T0" fmla="*/ 5 w 5"/>
                <a:gd name="T1" fmla="*/ 0 h 68"/>
                <a:gd name="T2" fmla="*/ 2 w 5"/>
                <a:gd name="T3" fmla="*/ 68 h 68"/>
                <a:gd name="T4" fmla="*/ 0 w 5"/>
                <a:gd name="T5" fmla="*/ 68 h 68"/>
                <a:gd name="T6" fmla="*/ 3 w 5"/>
                <a:gd name="T7" fmla="*/ 0 h 68"/>
                <a:gd name="T8" fmla="*/ 5 w 5"/>
                <a:gd name="T9" fmla="*/ 0 h 68"/>
                <a:gd name="T10" fmla="*/ 0 60000 65536"/>
                <a:gd name="T11" fmla="*/ 0 60000 65536"/>
                <a:gd name="T12" fmla="*/ 0 60000 65536"/>
                <a:gd name="T13" fmla="*/ 0 60000 65536"/>
                <a:gd name="T14" fmla="*/ 0 60000 65536"/>
                <a:gd name="T15" fmla="*/ 0 w 5"/>
                <a:gd name="T16" fmla="*/ 0 h 68"/>
                <a:gd name="T17" fmla="*/ 5 w 5"/>
                <a:gd name="T18" fmla="*/ 68 h 68"/>
              </a:gdLst>
              <a:ahLst/>
              <a:cxnLst>
                <a:cxn ang="T10">
                  <a:pos x="T0" y="T1"/>
                </a:cxn>
                <a:cxn ang="T11">
                  <a:pos x="T2" y="T3"/>
                </a:cxn>
                <a:cxn ang="T12">
                  <a:pos x="T4" y="T5"/>
                </a:cxn>
                <a:cxn ang="T13">
                  <a:pos x="T6" y="T7"/>
                </a:cxn>
                <a:cxn ang="T14">
                  <a:pos x="T8" y="T9"/>
                </a:cxn>
              </a:cxnLst>
              <a:rect l="T15" t="T16" r="T17" b="T18"/>
              <a:pathLst>
                <a:path w="5" h="68">
                  <a:moveTo>
                    <a:pt x="5" y="0"/>
                  </a:moveTo>
                  <a:lnTo>
                    <a:pt x="2" y="68"/>
                  </a:lnTo>
                  <a:lnTo>
                    <a:pt x="0" y="68"/>
                  </a:lnTo>
                  <a:lnTo>
                    <a:pt x="3" y="0"/>
                  </a:lnTo>
                  <a:lnTo>
                    <a:pt x="5" y="0"/>
                  </a:lnTo>
                  <a:close/>
                </a:path>
              </a:pathLst>
            </a:custGeom>
            <a:solidFill>
              <a:srgbClr val="8F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24" name="Freeform 360"/>
            <p:cNvSpPr>
              <a:spLocks/>
            </p:cNvSpPr>
            <p:nvPr/>
          </p:nvSpPr>
          <p:spPr bwMode="auto">
            <a:xfrm>
              <a:off x="1292" y="2657"/>
              <a:ext cx="5" cy="68"/>
            </a:xfrm>
            <a:custGeom>
              <a:avLst/>
              <a:gdLst>
                <a:gd name="T0" fmla="*/ 5 w 5"/>
                <a:gd name="T1" fmla="*/ 0 h 68"/>
                <a:gd name="T2" fmla="*/ 0 w 5"/>
                <a:gd name="T3" fmla="*/ 68 h 68"/>
                <a:gd name="T4" fmla="*/ 3 w 5"/>
                <a:gd name="T5" fmla="*/ 2 h 68"/>
                <a:gd name="T6" fmla="*/ 3 w 5"/>
                <a:gd name="T7" fmla="*/ 0 h 68"/>
                <a:gd name="T8" fmla="*/ 5 w 5"/>
                <a:gd name="T9" fmla="*/ 0 h 68"/>
                <a:gd name="T10" fmla="*/ 0 60000 65536"/>
                <a:gd name="T11" fmla="*/ 0 60000 65536"/>
                <a:gd name="T12" fmla="*/ 0 60000 65536"/>
                <a:gd name="T13" fmla="*/ 0 60000 65536"/>
                <a:gd name="T14" fmla="*/ 0 60000 65536"/>
                <a:gd name="T15" fmla="*/ 0 w 5"/>
                <a:gd name="T16" fmla="*/ 0 h 68"/>
                <a:gd name="T17" fmla="*/ 5 w 5"/>
                <a:gd name="T18" fmla="*/ 68 h 68"/>
              </a:gdLst>
              <a:ahLst/>
              <a:cxnLst>
                <a:cxn ang="T10">
                  <a:pos x="T0" y="T1"/>
                </a:cxn>
                <a:cxn ang="T11">
                  <a:pos x="T2" y="T3"/>
                </a:cxn>
                <a:cxn ang="T12">
                  <a:pos x="T4" y="T5"/>
                </a:cxn>
                <a:cxn ang="T13">
                  <a:pos x="T6" y="T7"/>
                </a:cxn>
                <a:cxn ang="T14">
                  <a:pos x="T8" y="T9"/>
                </a:cxn>
              </a:cxnLst>
              <a:rect l="T15" t="T16" r="T17" b="T18"/>
              <a:pathLst>
                <a:path w="5" h="68">
                  <a:moveTo>
                    <a:pt x="5" y="0"/>
                  </a:moveTo>
                  <a:lnTo>
                    <a:pt x="0" y="68"/>
                  </a:lnTo>
                  <a:lnTo>
                    <a:pt x="3" y="2"/>
                  </a:lnTo>
                  <a:lnTo>
                    <a:pt x="3" y="0"/>
                  </a:lnTo>
                  <a:lnTo>
                    <a:pt x="5" y="0"/>
                  </a:lnTo>
                  <a:close/>
                </a:path>
              </a:pathLst>
            </a:custGeom>
            <a:solidFill>
              <a:srgbClr val="8F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25" name="Freeform 361"/>
            <p:cNvSpPr>
              <a:spLocks/>
            </p:cNvSpPr>
            <p:nvPr/>
          </p:nvSpPr>
          <p:spPr bwMode="auto">
            <a:xfrm>
              <a:off x="1291" y="2657"/>
              <a:ext cx="4" cy="68"/>
            </a:xfrm>
            <a:custGeom>
              <a:avLst/>
              <a:gdLst>
                <a:gd name="T0" fmla="*/ 4 w 4"/>
                <a:gd name="T1" fmla="*/ 0 h 68"/>
                <a:gd name="T2" fmla="*/ 1 w 4"/>
                <a:gd name="T3" fmla="*/ 68 h 68"/>
                <a:gd name="T4" fmla="*/ 0 w 4"/>
                <a:gd name="T5" fmla="*/ 68 h 68"/>
                <a:gd name="T6" fmla="*/ 4 w 4"/>
                <a:gd name="T7" fmla="*/ 2 h 68"/>
                <a:gd name="T8" fmla="*/ 4 w 4"/>
                <a:gd name="T9" fmla="*/ 0 h 68"/>
                <a:gd name="T10" fmla="*/ 0 60000 65536"/>
                <a:gd name="T11" fmla="*/ 0 60000 65536"/>
                <a:gd name="T12" fmla="*/ 0 60000 65536"/>
                <a:gd name="T13" fmla="*/ 0 60000 65536"/>
                <a:gd name="T14" fmla="*/ 0 60000 65536"/>
                <a:gd name="T15" fmla="*/ 0 w 4"/>
                <a:gd name="T16" fmla="*/ 0 h 68"/>
                <a:gd name="T17" fmla="*/ 4 w 4"/>
                <a:gd name="T18" fmla="*/ 68 h 68"/>
              </a:gdLst>
              <a:ahLst/>
              <a:cxnLst>
                <a:cxn ang="T10">
                  <a:pos x="T0" y="T1"/>
                </a:cxn>
                <a:cxn ang="T11">
                  <a:pos x="T2" y="T3"/>
                </a:cxn>
                <a:cxn ang="T12">
                  <a:pos x="T4" y="T5"/>
                </a:cxn>
                <a:cxn ang="T13">
                  <a:pos x="T6" y="T7"/>
                </a:cxn>
                <a:cxn ang="T14">
                  <a:pos x="T8" y="T9"/>
                </a:cxn>
              </a:cxnLst>
              <a:rect l="T15" t="T16" r="T17" b="T18"/>
              <a:pathLst>
                <a:path w="4" h="68">
                  <a:moveTo>
                    <a:pt x="4" y="0"/>
                  </a:moveTo>
                  <a:lnTo>
                    <a:pt x="1" y="68"/>
                  </a:lnTo>
                  <a:lnTo>
                    <a:pt x="0" y="68"/>
                  </a:lnTo>
                  <a:lnTo>
                    <a:pt x="4" y="2"/>
                  </a:lnTo>
                  <a:lnTo>
                    <a:pt x="4" y="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26" name="Freeform 362"/>
            <p:cNvSpPr>
              <a:spLocks/>
            </p:cNvSpPr>
            <p:nvPr/>
          </p:nvSpPr>
          <p:spPr bwMode="auto">
            <a:xfrm>
              <a:off x="1291" y="2659"/>
              <a:ext cx="4" cy="66"/>
            </a:xfrm>
            <a:custGeom>
              <a:avLst/>
              <a:gdLst>
                <a:gd name="T0" fmla="*/ 4 w 4"/>
                <a:gd name="T1" fmla="*/ 0 h 66"/>
                <a:gd name="T2" fmla="*/ 1 w 4"/>
                <a:gd name="T3" fmla="*/ 66 h 66"/>
                <a:gd name="T4" fmla="*/ 0 w 4"/>
                <a:gd name="T5" fmla="*/ 66 h 66"/>
                <a:gd name="T6" fmla="*/ 3 w 4"/>
                <a:gd name="T7" fmla="*/ 0 h 66"/>
                <a:gd name="T8" fmla="*/ 4 w 4"/>
                <a:gd name="T9" fmla="*/ 0 h 66"/>
                <a:gd name="T10" fmla="*/ 0 60000 65536"/>
                <a:gd name="T11" fmla="*/ 0 60000 65536"/>
                <a:gd name="T12" fmla="*/ 0 60000 65536"/>
                <a:gd name="T13" fmla="*/ 0 60000 65536"/>
                <a:gd name="T14" fmla="*/ 0 60000 65536"/>
                <a:gd name="T15" fmla="*/ 0 w 4"/>
                <a:gd name="T16" fmla="*/ 0 h 66"/>
                <a:gd name="T17" fmla="*/ 4 w 4"/>
                <a:gd name="T18" fmla="*/ 66 h 66"/>
              </a:gdLst>
              <a:ahLst/>
              <a:cxnLst>
                <a:cxn ang="T10">
                  <a:pos x="T0" y="T1"/>
                </a:cxn>
                <a:cxn ang="T11">
                  <a:pos x="T2" y="T3"/>
                </a:cxn>
                <a:cxn ang="T12">
                  <a:pos x="T4" y="T5"/>
                </a:cxn>
                <a:cxn ang="T13">
                  <a:pos x="T6" y="T7"/>
                </a:cxn>
                <a:cxn ang="T14">
                  <a:pos x="T8" y="T9"/>
                </a:cxn>
              </a:cxnLst>
              <a:rect l="T15" t="T16" r="T17" b="T18"/>
              <a:pathLst>
                <a:path w="4" h="66">
                  <a:moveTo>
                    <a:pt x="4" y="0"/>
                  </a:moveTo>
                  <a:lnTo>
                    <a:pt x="1" y="66"/>
                  </a:lnTo>
                  <a:lnTo>
                    <a:pt x="0" y="66"/>
                  </a:lnTo>
                  <a:lnTo>
                    <a:pt x="3" y="0"/>
                  </a:lnTo>
                  <a:lnTo>
                    <a:pt x="4" y="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27" name="Freeform 363"/>
            <p:cNvSpPr>
              <a:spLocks/>
            </p:cNvSpPr>
            <p:nvPr/>
          </p:nvSpPr>
          <p:spPr bwMode="auto">
            <a:xfrm>
              <a:off x="1291" y="2659"/>
              <a:ext cx="4" cy="66"/>
            </a:xfrm>
            <a:custGeom>
              <a:avLst/>
              <a:gdLst>
                <a:gd name="T0" fmla="*/ 4 w 4"/>
                <a:gd name="T1" fmla="*/ 0 h 66"/>
                <a:gd name="T2" fmla="*/ 0 w 4"/>
                <a:gd name="T3" fmla="*/ 66 h 66"/>
                <a:gd name="T4" fmla="*/ 3 w 4"/>
                <a:gd name="T5" fmla="*/ 0 h 66"/>
                <a:gd name="T6" fmla="*/ 4 w 4"/>
                <a:gd name="T7" fmla="*/ 0 h 66"/>
                <a:gd name="T8" fmla="*/ 0 60000 65536"/>
                <a:gd name="T9" fmla="*/ 0 60000 65536"/>
                <a:gd name="T10" fmla="*/ 0 60000 65536"/>
                <a:gd name="T11" fmla="*/ 0 60000 65536"/>
                <a:gd name="T12" fmla="*/ 0 w 4"/>
                <a:gd name="T13" fmla="*/ 0 h 66"/>
                <a:gd name="T14" fmla="*/ 4 w 4"/>
                <a:gd name="T15" fmla="*/ 66 h 66"/>
              </a:gdLst>
              <a:ahLst/>
              <a:cxnLst>
                <a:cxn ang="T8">
                  <a:pos x="T0" y="T1"/>
                </a:cxn>
                <a:cxn ang="T9">
                  <a:pos x="T2" y="T3"/>
                </a:cxn>
                <a:cxn ang="T10">
                  <a:pos x="T4" y="T5"/>
                </a:cxn>
                <a:cxn ang="T11">
                  <a:pos x="T6" y="T7"/>
                </a:cxn>
              </a:cxnLst>
              <a:rect l="T12" t="T13" r="T14" b="T15"/>
              <a:pathLst>
                <a:path w="4" h="66">
                  <a:moveTo>
                    <a:pt x="4" y="0"/>
                  </a:moveTo>
                  <a:lnTo>
                    <a:pt x="0" y="66"/>
                  </a:lnTo>
                  <a:lnTo>
                    <a:pt x="3" y="0"/>
                  </a:lnTo>
                  <a:lnTo>
                    <a:pt x="4"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28" name="Freeform 364"/>
            <p:cNvSpPr>
              <a:spLocks/>
            </p:cNvSpPr>
            <p:nvPr/>
          </p:nvSpPr>
          <p:spPr bwMode="auto">
            <a:xfrm>
              <a:off x="1289" y="2659"/>
              <a:ext cx="5" cy="66"/>
            </a:xfrm>
            <a:custGeom>
              <a:avLst/>
              <a:gdLst>
                <a:gd name="T0" fmla="*/ 5 w 5"/>
                <a:gd name="T1" fmla="*/ 0 h 66"/>
                <a:gd name="T2" fmla="*/ 2 w 5"/>
                <a:gd name="T3" fmla="*/ 66 h 66"/>
                <a:gd name="T4" fmla="*/ 0 w 5"/>
                <a:gd name="T5" fmla="*/ 66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2" y="66"/>
                  </a:lnTo>
                  <a:lnTo>
                    <a:pt x="0" y="66"/>
                  </a:lnTo>
                  <a:lnTo>
                    <a:pt x="5"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29" name="Freeform 365"/>
            <p:cNvSpPr>
              <a:spLocks/>
            </p:cNvSpPr>
            <p:nvPr/>
          </p:nvSpPr>
          <p:spPr bwMode="auto">
            <a:xfrm>
              <a:off x="1289" y="2659"/>
              <a:ext cx="5" cy="66"/>
            </a:xfrm>
            <a:custGeom>
              <a:avLst/>
              <a:gdLst>
                <a:gd name="T0" fmla="*/ 5 w 5"/>
                <a:gd name="T1" fmla="*/ 0 h 66"/>
                <a:gd name="T2" fmla="*/ 2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3" y="0"/>
                  </a:lnTo>
                  <a:lnTo>
                    <a:pt x="5"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30" name="Freeform 366"/>
            <p:cNvSpPr>
              <a:spLocks/>
            </p:cNvSpPr>
            <p:nvPr/>
          </p:nvSpPr>
          <p:spPr bwMode="auto">
            <a:xfrm>
              <a:off x="1289" y="2659"/>
              <a:ext cx="5" cy="66"/>
            </a:xfrm>
            <a:custGeom>
              <a:avLst/>
              <a:gdLst>
                <a:gd name="T0" fmla="*/ 5 w 5"/>
                <a:gd name="T1" fmla="*/ 0 h 66"/>
                <a:gd name="T2" fmla="*/ 0 w 5"/>
                <a:gd name="T3" fmla="*/ 66 h 66"/>
                <a:gd name="T4" fmla="*/ 3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3" y="0"/>
                  </a:lnTo>
                  <a:lnTo>
                    <a:pt x="5"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31" name="Freeform 367"/>
            <p:cNvSpPr>
              <a:spLocks/>
            </p:cNvSpPr>
            <p:nvPr/>
          </p:nvSpPr>
          <p:spPr bwMode="auto">
            <a:xfrm>
              <a:off x="1287" y="2659"/>
              <a:ext cx="5" cy="66"/>
            </a:xfrm>
            <a:custGeom>
              <a:avLst/>
              <a:gdLst>
                <a:gd name="T0" fmla="*/ 5 w 5"/>
                <a:gd name="T1" fmla="*/ 0 h 66"/>
                <a:gd name="T2" fmla="*/ 2 w 5"/>
                <a:gd name="T3" fmla="*/ 66 h 66"/>
                <a:gd name="T4" fmla="*/ 0 w 5"/>
                <a:gd name="T5" fmla="*/ 66 h 66"/>
                <a:gd name="T6" fmla="*/ 4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4" y="0"/>
                  </a:lnTo>
                  <a:lnTo>
                    <a:pt x="5"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32" name="Freeform 368"/>
            <p:cNvSpPr>
              <a:spLocks/>
            </p:cNvSpPr>
            <p:nvPr/>
          </p:nvSpPr>
          <p:spPr bwMode="auto">
            <a:xfrm>
              <a:off x="1287" y="2659"/>
              <a:ext cx="5" cy="66"/>
            </a:xfrm>
            <a:custGeom>
              <a:avLst/>
              <a:gdLst>
                <a:gd name="T0" fmla="*/ 5 w 5"/>
                <a:gd name="T1" fmla="*/ 0 h 66"/>
                <a:gd name="T2" fmla="*/ 2 w 5"/>
                <a:gd name="T3" fmla="*/ 66 h 66"/>
                <a:gd name="T4" fmla="*/ 0 w 5"/>
                <a:gd name="T5" fmla="*/ 66 h 66"/>
                <a:gd name="T6" fmla="*/ 4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4" y="0"/>
                  </a:lnTo>
                  <a:lnTo>
                    <a:pt x="5"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33" name="Freeform 369"/>
            <p:cNvSpPr>
              <a:spLocks/>
            </p:cNvSpPr>
            <p:nvPr/>
          </p:nvSpPr>
          <p:spPr bwMode="auto">
            <a:xfrm>
              <a:off x="1286" y="2659"/>
              <a:ext cx="5" cy="66"/>
            </a:xfrm>
            <a:custGeom>
              <a:avLst/>
              <a:gdLst>
                <a:gd name="T0" fmla="*/ 5 w 5"/>
                <a:gd name="T1" fmla="*/ 0 h 66"/>
                <a:gd name="T2" fmla="*/ 1 w 5"/>
                <a:gd name="T3" fmla="*/ 66 h 66"/>
                <a:gd name="T4" fmla="*/ 0 w 5"/>
                <a:gd name="T5" fmla="*/ 66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1" y="66"/>
                  </a:lnTo>
                  <a:lnTo>
                    <a:pt x="0" y="66"/>
                  </a:lnTo>
                  <a:lnTo>
                    <a:pt x="5"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34" name="Freeform 370"/>
            <p:cNvSpPr>
              <a:spLocks/>
            </p:cNvSpPr>
            <p:nvPr/>
          </p:nvSpPr>
          <p:spPr bwMode="auto">
            <a:xfrm>
              <a:off x="1286" y="2659"/>
              <a:ext cx="5" cy="66"/>
            </a:xfrm>
            <a:custGeom>
              <a:avLst/>
              <a:gdLst>
                <a:gd name="T0" fmla="*/ 5 w 5"/>
                <a:gd name="T1" fmla="*/ 0 h 66"/>
                <a:gd name="T2" fmla="*/ 1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1" y="66"/>
                  </a:lnTo>
                  <a:lnTo>
                    <a:pt x="0" y="66"/>
                  </a:lnTo>
                  <a:lnTo>
                    <a:pt x="3" y="0"/>
                  </a:lnTo>
                  <a:lnTo>
                    <a:pt x="5"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35" name="Freeform 371"/>
            <p:cNvSpPr>
              <a:spLocks/>
            </p:cNvSpPr>
            <p:nvPr/>
          </p:nvSpPr>
          <p:spPr bwMode="auto">
            <a:xfrm>
              <a:off x="1286" y="2659"/>
              <a:ext cx="5" cy="66"/>
            </a:xfrm>
            <a:custGeom>
              <a:avLst/>
              <a:gdLst>
                <a:gd name="T0" fmla="*/ 5 w 5"/>
                <a:gd name="T1" fmla="*/ 0 h 66"/>
                <a:gd name="T2" fmla="*/ 0 w 5"/>
                <a:gd name="T3" fmla="*/ 66 h 66"/>
                <a:gd name="T4" fmla="*/ 3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3" y="0"/>
                  </a:lnTo>
                  <a:lnTo>
                    <a:pt x="5"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36" name="Freeform 372"/>
            <p:cNvSpPr>
              <a:spLocks/>
            </p:cNvSpPr>
            <p:nvPr/>
          </p:nvSpPr>
          <p:spPr bwMode="auto">
            <a:xfrm>
              <a:off x="1284" y="2659"/>
              <a:ext cx="5" cy="66"/>
            </a:xfrm>
            <a:custGeom>
              <a:avLst/>
              <a:gdLst>
                <a:gd name="T0" fmla="*/ 5 w 5"/>
                <a:gd name="T1" fmla="*/ 0 h 66"/>
                <a:gd name="T2" fmla="*/ 2 w 5"/>
                <a:gd name="T3" fmla="*/ 66 h 66"/>
                <a:gd name="T4" fmla="*/ 0 w 5"/>
                <a:gd name="T5" fmla="*/ 66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2" y="66"/>
                  </a:lnTo>
                  <a:lnTo>
                    <a:pt x="0" y="66"/>
                  </a:lnTo>
                  <a:lnTo>
                    <a:pt x="5"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37" name="Freeform 373"/>
            <p:cNvSpPr>
              <a:spLocks/>
            </p:cNvSpPr>
            <p:nvPr/>
          </p:nvSpPr>
          <p:spPr bwMode="auto">
            <a:xfrm>
              <a:off x="1284" y="2659"/>
              <a:ext cx="5" cy="66"/>
            </a:xfrm>
            <a:custGeom>
              <a:avLst/>
              <a:gdLst>
                <a:gd name="T0" fmla="*/ 5 w 5"/>
                <a:gd name="T1" fmla="*/ 0 h 66"/>
                <a:gd name="T2" fmla="*/ 2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3" y="0"/>
                  </a:lnTo>
                  <a:lnTo>
                    <a:pt x="5"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38" name="Freeform 374"/>
            <p:cNvSpPr>
              <a:spLocks/>
            </p:cNvSpPr>
            <p:nvPr/>
          </p:nvSpPr>
          <p:spPr bwMode="auto">
            <a:xfrm>
              <a:off x="1284" y="2659"/>
              <a:ext cx="5" cy="66"/>
            </a:xfrm>
            <a:custGeom>
              <a:avLst/>
              <a:gdLst>
                <a:gd name="T0" fmla="*/ 5 w 5"/>
                <a:gd name="T1" fmla="*/ 0 h 66"/>
                <a:gd name="T2" fmla="*/ 0 w 5"/>
                <a:gd name="T3" fmla="*/ 66 h 66"/>
                <a:gd name="T4" fmla="*/ 3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3" y="0"/>
                  </a:lnTo>
                  <a:lnTo>
                    <a:pt x="5" y="0"/>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39" name="Freeform 375"/>
            <p:cNvSpPr>
              <a:spLocks/>
            </p:cNvSpPr>
            <p:nvPr/>
          </p:nvSpPr>
          <p:spPr bwMode="auto">
            <a:xfrm>
              <a:off x="1282" y="2659"/>
              <a:ext cx="5" cy="66"/>
            </a:xfrm>
            <a:custGeom>
              <a:avLst/>
              <a:gdLst>
                <a:gd name="T0" fmla="*/ 5 w 5"/>
                <a:gd name="T1" fmla="*/ 0 h 66"/>
                <a:gd name="T2" fmla="*/ 2 w 5"/>
                <a:gd name="T3" fmla="*/ 66 h 66"/>
                <a:gd name="T4" fmla="*/ 0 w 5"/>
                <a:gd name="T5" fmla="*/ 66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2" y="66"/>
                  </a:lnTo>
                  <a:lnTo>
                    <a:pt x="0" y="66"/>
                  </a:lnTo>
                  <a:lnTo>
                    <a:pt x="5" y="0"/>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40" name="Freeform 376"/>
            <p:cNvSpPr>
              <a:spLocks/>
            </p:cNvSpPr>
            <p:nvPr/>
          </p:nvSpPr>
          <p:spPr bwMode="auto">
            <a:xfrm>
              <a:off x="1282" y="2659"/>
              <a:ext cx="5" cy="66"/>
            </a:xfrm>
            <a:custGeom>
              <a:avLst/>
              <a:gdLst>
                <a:gd name="T0" fmla="*/ 5 w 5"/>
                <a:gd name="T1" fmla="*/ 0 h 66"/>
                <a:gd name="T2" fmla="*/ 2 w 5"/>
                <a:gd name="T3" fmla="*/ 66 h 66"/>
                <a:gd name="T4" fmla="*/ 0 w 5"/>
                <a:gd name="T5" fmla="*/ 66 h 66"/>
                <a:gd name="T6" fmla="*/ 4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4" y="0"/>
                  </a:lnTo>
                  <a:lnTo>
                    <a:pt x="5" y="0"/>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41" name="Freeform 377"/>
            <p:cNvSpPr>
              <a:spLocks/>
            </p:cNvSpPr>
            <p:nvPr/>
          </p:nvSpPr>
          <p:spPr bwMode="auto">
            <a:xfrm>
              <a:off x="1282" y="2659"/>
              <a:ext cx="5" cy="66"/>
            </a:xfrm>
            <a:custGeom>
              <a:avLst/>
              <a:gdLst>
                <a:gd name="T0" fmla="*/ 5 w 5"/>
                <a:gd name="T1" fmla="*/ 0 h 66"/>
                <a:gd name="T2" fmla="*/ 0 w 5"/>
                <a:gd name="T3" fmla="*/ 66 h 66"/>
                <a:gd name="T4" fmla="*/ 4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4" y="0"/>
                  </a:lnTo>
                  <a:lnTo>
                    <a:pt x="5" y="0"/>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42" name="Freeform 378"/>
            <p:cNvSpPr>
              <a:spLocks/>
            </p:cNvSpPr>
            <p:nvPr/>
          </p:nvSpPr>
          <p:spPr bwMode="auto">
            <a:xfrm>
              <a:off x="1281" y="2659"/>
              <a:ext cx="5" cy="66"/>
            </a:xfrm>
            <a:custGeom>
              <a:avLst/>
              <a:gdLst>
                <a:gd name="T0" fmla="*/ 5 w 5"/>
                <a:gd name="T1" fmla="*/ 0 h 66"/>
                <a:gd name="T2" fmla="*/ 1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1" y="66"/>
                  </a:lnTo>
                  <a:lnTo>
                    <a:pt x="0" y="66"/>
                  </a:lnTo>
                  <a:lnTo>
                    <a:pt x="3" y="0"/>
                  </a:lnTo>
                  <a:lnTo>
                    <a:pt x="5" y="0"/>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43" name="Freeform 379"/>
            <p:cNvSpPr>
              <a:spLocks/>
            </p:cNvSpPr>
            <p:nvPr/>
          </p:nvSpPr>
          <p:spPr bwMode="auto">
            <a:xfrm>
              <a:off x="1281" y="2659"/>
              <a:ext cx="5" cy="66"/>
            </a:xfrm>
            <a:custGeom>
              <a:avLst/>
              <a:gdLst>
                <a:gd name="T0" fmla="*/ 5 w 5"/>
                <a:gd name="T1" fmla="*/ 0 h 66"/>
                <a:gd name="T2" fmla="*/ 1 w 5"/>
                <a:gd name="T3" fmla="*/ 66 h 66"/>
                <a:gd name="T4" fmla="*/ 0 w 5"/>
                <a:gd name="T5" fmla="*/ 66 h 66"/>
                <a:gd name="T6" fmla="*/ 0 w 5"/>
                <a:gd name="T7" fmla="*/ 64 h 66"/>
                <a:gd name="T8" fmla="*/ 3 w 5"/>
                <a:gd name="T9" fmla="*/ 0 h 66"/>
                <a:gd name="T10" fmla="*/ 5 w 5"/>
                <a:gd name="T11" fmla="*/ 0 h 66"/>
                <a:gd name="T12" fmla="*/ 0 60000 65536"/>
                <a:gd name="T13" fmla="*/ 0 60000 65536"/>
                <a:gd name="T14" fmla="*/ 0 60000 65536"/>
                <a:gd name="T15" fmla="*/ 0 60000 65536"/>
                <a:gd name="T16" fmla="*/ 0 60000 65536"/>
                <a:gd name="T17" fmla="*/ 0 60000 65536"/>
                <a:gd name="T18" fmla="*/ 0 w 5"/>
                <a:gd name="T19" fmla="*/ 0 h 66"/>
                <a:gd name="T20" fmla="*/ 5 w 5"/>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5" h="66">
                  <a:moveTo>
                    <a:pt x="5" y="0"/>
                  </a:moveTo>
                  <a:lnTo>
                    <a:pt x="1" y="66"/>
                  </a:lnTo>
                  <a:lnTo>
                    <a:pt x="0" y="66"/>
                  </a:lnTo>
                  <a:lnTo>
                    <a:pt x="0" y="64"/>
                  </a:lnTo>
                  <a:lnTo>
                    <a:pt x="3" y="0"/>
                  </a:lnTo>
                  <a:lnTo>
                    <a:pt x="5" y="0"/>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44" name="Freeform 380"/>
            <p:cNvSpPr>
              <a:spLocks/>
            </p:cNvSpPr>
            <p:nvPr/>
          </p:nvSpPr>
          <p:spPr bwMode="auto">
            <a:xfrm>
              <a:off x="1279" y="2659"/>
              <a:ext cx="5" cy="66"/>
            </a:xfrm>
            <a:custGeom>
              <a:avLst/>
              <a:gdLst>
                <a:gd name="T0" fmla="*/ 5 w 5"/>
                <a:gd name="T1" fmla="*/ 0 h 66"/>
                <a:gd name="T2" fmla="*/ 2 w 5"/>
                <a:gd name="T3" fmla="*/ 66 h 66"/>
                <a:gd name="T4" fmla="*/ 2 w 5"/>
                <a:gd name="T5" fmla="*/ 64 h 66"/>
                <a:gd name="T6" fmla="*/ 0 w 5"/>
                <a:gd name="T7" fmla="*/ 64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2" y="64"/>
                  </a:lnTo>
                  <a:lnTo>
                    <a:pt x="0" y="64"/>
                  </a:lnTo>
                  <a:lnTo>
                    <a:pt x="5" y="0"/>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45" name="Freeform 381"/>
            <p:cNvSpPr>
              <a:spLocks/>
            </p:cNvSpPr>
            <p:nvPr/>
          </p:nvSpPr>
          <p:spPr bwMode="auto">
            <a:xfrm>
              <a:off x="1279" y="2659"/>
              <a:ext cx="5" cy="64"/>
            </a:xfrm>
            <a:custGeom>
              <a:avLst/>
              <a:gdLst>
                <a:gd name="T0" fmla="*/ 5 w 5"/>
                <a:gd name="T1" fmla="*/ 0 h 64"/>
                <a:gd name="T2" fmla="*/ 2 w 5"/>
                <a:gd name="T3" fmla="*/ 64 h 64"/>
                <a:gd name="T4" fmla="*/ 0 w 5"/>
                <a:gd name="T5" fmla="*/ 64 h 64"/>
                <a:gd name="T6" fmla="*/ 3 w 5"/>
                <a:gd name="T7" fmla="*/ 0 h 64"/>
                <a:gd name="T8" fmla="*/ 5 w 5"/>
                <a:gd name="T9" fmla="*/ 0 h 64"/>
                <a:gd name="T10" fmla="*/ 0 60000 65536"/>
                <a:gd name="T11" fmla="*/ 0 60000 65536"/>
                <a:gd name="T12" fmla="*/ 0 60000 65536"/>
                <a:gd name="T13" fmla="*/ 0 60000 65536"/>
                <a:gd name="T14" fmla="*/ 0 60000 65536"/>
                <a:gd name="T15" fmla="*/ 0 w 5"/>
                <a:gd name="T16" fmla="*/ 0 h 64"/>
                <a:gd name="T17" fmla="*/ 5 w 5"/>
                <a:gd name="T18" fmla="*/ 64 h 64"/>
              </a:gdLst>
              <a:ahLst/>
              <a:cxnLst>
                <a:cxn ang="T10">
                  <a:pos x="T0" y="T1"/>
                </a:cxn>
                <a:cxn ang="T11">
                  <a:pos x="T2" y="T3"/>
                </a:cxn>
                <a:cxn ang="T12">
                  <a:pos x="T4" y="T5"/>
                </a:cxn>
                <a:cxn ang="T13">
                  <a:pos x="T6" y="T7"/>
                </a:cxn>
                <a:cxn ang="T14">
                  <a:pos x="T8" y="T9"/>
                </a:cxn>
              </a:cxnLst>
              <a:rect l="T15" t="T16" r="T17" b="T18"/>
              <a:pathLst>
                <a:path w="5" h="64">
                  <a:moveTo>
                    <a:pt x="5" y="0"/>
                  </a:moveTo>
                  <a:lnTo>
                    <a:pt x="2" y="64"/>
                  </a:lnTo>
                  <a:lnTo>
                    <a:pt x="0" y="64"/>
                  </a:lnTo>
                  <a:lnTo>
                    <a:pt x="3" y="0"/>
                  </a:lnTo>
                  <a:lnTo>
                    <a:pt x="5"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46" name="Freeform 382"/>
            <p:cNvSpPr>
              <a:spLocks/>
            </p:cNvSpPr>
            <p:nvPr/>
          </p:nvSpPr>
          <p:spPr bwMode="auto">
            <a:xfrm>
              <a:off x="1279" y="2659"/>
              <a:ext cx="5" cy="64"/>
            </a:xfrm>
            <a:custGeom>
              <a:avLst/>
              <a:gdLst>
                <a:gd name="T0" fmla="*/ 5 w 5"/>
                <a:gd name="T1" fmla="*/ 0 h 64"/>
                <a:gd name="T2" fmla="*/ 0 w 5"/>
                <a:gd name="T3" fmla="*/ 64 h 64"/>
                <a:gd name="T4" fmla="*/ 3 w 5"/>
                <a:gd name="T5" fmla="*/ 0 h 64"/>
                <a:gd name="T6" fmla="*/ 5 w 5"/>
                <a:gd name="T7" fmla="*/ 0 h 64"/>
                <a:gd name="T8" fmla="*/ 0 60000 65536"/>
                <a:gd name="T9" fmla="*/ 0 60000 65536"/>
                <a:gd name="T10" fmla="*/ 0 60000 65536"/>
                <a:gd name="T11" fmla="*/ 0 60000 65536"/>
                <a:gd name="T12" fmla="*/ 0 w 5"/>
                <a:gd name="T13" fmla="*/ 0 h 64"/>
                <a:gd name="T14" fmla="*/ 5 w 5"/>
                <a:gd name="T15" fmla="*/ 64 h 64"/>
              </a:gdLst>
              <a:ahLst/>
              <a:cxnLst>
                <a:cxn ang="T8">
                  <a:pos x="T0" y="T1"/>
                </a:cxn>
                <a:cxn ang="T9">
                  <a:pos x="T2" y="T3"/>
                </a:cxn>
                <a:cxn ang="T10">
                  <a:pos x="T4" y="T5"/>
                </a:cxn>
                <a:cxn ang="T11">
                  <a:pos x="T6" y="T7"/>
                </a:cxn>
              </a:cxnLst>
              <a:rect l="T12" t="T13" r="T14" b="T15"/>
              <a:pathLst>
                <a:path w="5" h="64">
                  <a:moveTo>
                    <a:pt x="5" y="0"/>
                  </a:moveTo>
                  <a:lnTo>
                    <a:pt x="0" y="64"/>
                  </a:lnTo>
                  <a:lnTo>
                    <a:pt x="3" y="0"/>
                  </a:lnTo>
                  <a:lnTo>
                    <a:pt x="5"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47" name="Freeform 383"/>
            <p:cNvSpPr>
              <a:spLocks/>
            </p:cNvSpPr>
            <p:nvPr/>
          </p:nvSpPr>
          <p:spPr bwMode="auto">
            <a:xfrm>
              <a:off x="1278" y="2659"/>
              <a:ext cx="4" cy="64"/>
            </a:xfrm>
            <a:custGeom>
              <a:avLst/>
              <a:gdLst>
                <a:gd name="T0" fmla="*/ 4 w 4"/>
                <a:gd name="T1" fmla="*/ 0 h 64"/>
                <a:gd name="T2" fmla="*/ 1 w 4"/>
                <a:gd name="T3" fmla="*/ 64 h 64"/>
                <a:gd name="T4" fmla="*/ 0 w 4"/>
                <a:gd name="T5" fmla="*/ 64 h 64"/>
                <a:gd name="T6" fmla="*/ 4 w 4"/>
                <a:gd name="T7" fmla="*/ 0 h 64"/>
                <a:gd name="T8" fmla="*/ 0 60000 65536"/>
                <a:gd name="T9" fmla="*/ 0 60000 65536"/>
                <a:gd name="T10" fmla="*/ 0 60000 65536"/>
                <a:gd name="T11" fmla="*/ 0 60000 65536"/>
                <a:gd name="T12" fmla="*/ 0 w 4"/>
                <a:gd name="T13" fmla="*/ 0 h 64"/>
                <a:gd name="T14" fmla="*/ 4 w 4"/>
                <a:gd name="T15" fmla="*/ 64 h 64"/>
              </a:gdLst>
              <a:ahLst/>
              <a:cxnLst>
                <a:cxn ang="T8">
                  <a:pos x="T0" y="T1"/>
                </a:cxn>
                <a:cxn ang="T9">
                  <a:pos x="T2" y="T3"/>
                </a:cxn>
                <a:cxn ang="T10">
                  <a:pos x="T4" y="T5"/>
                </a:cxn>
                <a:cxn ang="T11">
                  <a:pos x="T6" y="T7"/>
                </a:cxn>
              </a:cxnLst>
              <a:rect l="T12" t="T13" r="T14" b="T15"/>
              <a:pathLst>
                <a:path w="4" h="64">
                  <a:moveTo>
                    <a:pt x="4" y="0"/>
                  </a:moveTo>
                  <a:lnTo>
                    <a:pt x="1" y="64"/>
                  </a:lnTo>
                  <a:lnTo>
                    <a:pt x="0" y="64"/>
                  </a:lnTo>
                  <a:lnTo>
                    <a:pt x="4"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48" name="Freeform 384"/>
            <p:cNvSpPr>
              <a:spLocks/>
            </p:cNvSpPr>
            <p:nvPr/>
          </p:nvSpPr>
          <p:spPr bwMode="auto">
            <a:xfrm>
              <a:off x="1278" y="2659"/>
              <a:ext cx="4" cy="64"/>
            </a:xfrm>
            <a:custGeom>
              <a:avLst/>
              <a:gdLst>
                <a:gd name="T0" fmla="*/ 4 w 4"/>
                <a:gd name="T1" fmla="*/ 0 h 64"/>
                <a:gd name="T2" fmla="*/ 1 w 4"/>
                <a:gd name="T3" fmla="*/ 64 h 64"/>
                <a:gd name="T4" fmla="*/ 0 w 4"/>
                <a:gd name="T5" fmla="*/ 64 h 64"/>
                <a:gd name="T6" fmla="*/ 3 w 4"/>
                <a:gd name="T7" fmla="*/ 0 h 64"/>
                <a:gd name="T8" fmla="*/ 4 w 4"/>
                <a:gd name="T9" fmla="*/ 0 h 64"/>
                <a:gd name="T10" fmla="*/ 0 60000 65536"/>
                <a:gd name="T11" fmla="*/ 0 60000 65536"/>
                <a:gd name="T12" fmla="*/ 0 60000 65536"/>
                <a:gd name="T13" fmla="*/ 0 60000 65536"/>
                <a:gd name="T14" fmla="*/ 0 60000 65536"/>
                <a:gd name="T15" fmla="*/ 0 w 4"/>
                <a:gd name="T16" fmla="*/ 0 h 64"/>
                <a:gd name="T17" fmla="*/ 4 w 4"/>
                <a:gd name="T18" fmla="*/ 64 h 64"/>
              </a:gdLst>
              <a:ahLst/>
              <a:cxnLst>
                <a:cxn ang="T10">
                  <a:pos x="T0" y="T1"/>
                </a:cxn>
                <a:cxn ang="T11">
                  <a:pos x="T2" y="T3"/>
                </a:cxn>
                <a:cxn ang="T12">
                  <a:pos x="T4" y="T5"/>
                </a:cxn>
                <a:cxn ang="T13">
                  <a:pos x="T6" y="T7"/>
                </a:cxn>
                <a:cxn ang="T14">
                  <a:pos x="T8" y="T9"/>
                </a:cxn>
              </a:cxnLst>
              <a:rect l="T15" t="T16" r="T17" b="T18"/>
              <a:pathLst>
                <a:path w="4" h="64">
                  <a:moveTo>
                    <a:pt x="4" y="0"/>
                  </a:moveTo>
                  <a:lnTo>
                    <a:pt x="1" y="64"/>
                  </a:lnTo>
                  <a:lnTo>
                    <a:pt x="0" y="64"/>
                  </a:lnTo>
                  <a:lnTo>
                    <a:pt x="3" y="0"/>
                  </a:lnTo>
                  <a:lnTo>
                    <a:pt x="4" y="0"/>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49" name="Freeform 385"/>
            <p:cNvSpPr>
              <a:spLocks/>
            </p:cNvSpPr>
            <p:nvPr/>
          </p:nvSpPr>
          <p:spPr bwMode="auto">
            <a:xfrm>
              <a:off x="1278" y="2659"/>
              <a:ext cx="4" cy="64"/>
            </a:xfrm>
            <a:custGeom>
              <a:avLst/>
              <a:gdLst>
                <a:gd name="T0" fmla="*/ 4 w 4"/>
                <a:gd name="T1" fmla="*/ 0 h 64"/>
                <a:gd name="T2" fmla="*/ 0 w 4"/>
                <a:gd name="T3" fmla="*/ 64 h 64"/>
                <a:gd name="T4" fmla="*/ 3 w 4"/>
                <a:gd name="T5" fmla="*/ 1 h 64"/>
                <a:gd name="T6" fmla="*/ 3 w 4"/>
                <a:gd name="T7" fmla="*/ 0 h 64"/>
                <a:gd name="T8" fmla="*/ 4 w 4"/>
                <a:gd name="T9" fmla="*/ 0 h 64"/>
                <a:gd name="T10" fmla="*/ 0 60000 65536"/>
                <a:gd name="T11" fmla="*/ 0 60000 65536"/>
                <a:gd name="T12" fmla="*/ 0 60000 65536"/>
                <a:gd name="T13" fmla="*/ 0 60000 65536"/>
                <a:gd name="T14" fmla="*/ 0 60000 65536"/>
                <a:gd name="T15" fmla="*/ 0 w 4"/>
                <a:gd name="T16" fmla="*/ 0 h 64"/>
                <a:gd name="T17" fmla="*/ 4 w 4"/>
                <a:gd name="T18" fmla="*/ 64 h 64"/>
              </a:gdLst>
              <a:ahLst/>
              <a:cxnLst>
                <a:cxn ang="T10">
                  <a:pos x="T0" y="T1"/>
                </a:cxn>
                <a:cxn ang="T11">
                  <a:pos x="T2" y="T3"/>
                </a:cxn>
                <a:cxn ang="T12">
                  <a:pos x="T4" y="T5"/>
                </a:cxn>
                <a:cxn ang="T13">
                  <a:pos x="T6" y="T7"/>
                </a:cxn>
                <a:cxn ang="T14">
                  <a:pos x="T8" y="T9"/>
                </a:cxn>
              </a:cxnLst>
              <a:rect l="T15" t="T16" r="T17" b="T18"/>
              <a:pathLst>
                <a:path w="4" h="64">
                  <a:moveTo>
                    <a:pt x="4" y="0"/>
                  </a:moveTo>
                  <a:lnTo>
                    <a:pt x="0" y="64"/>
                  </a:lnTo>
                  <a:lnTo>
                    <a:pt x="3" y="1"/>
                  </a:lnTo>
                  <a:lnTo>
                    <a:pt x="3" y="0"/>
                  </a:lnTo>
                  <a:lnTo>
                    <a:pt x="4" y="0"/>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50" name="Freeform 386"/>
            <p:cNvSpPr>
              <a:spLocks/>
            </p:cNvSpPr>
            <p:nvPr/>
          </p:nvSpPr>
          <p:spPr bwMode="auto">
            <a:xfrm>
              <a:off x="1276" y="2659"/>
              <a:ext cx="5" cy="64"/>
            </a:xfrm>
            <a:custGeom>
              <a:avLst/>
              <a:gdLst>
                <a:gd name="T0" fmla="*/ 5 w 5"/>
                <a:gd name="T1" fmla="*/ 0 h 64"/>
                <a:gd name="T2" fmla="*/ 2 w 5"/>
                <a:gd name="T3" fmla="*/ 64 h 64"/>
                <a:gd name="T4" fmla="*/ 0 w 5"/>
                <a:gd name="T5" fmla="*/ 64 h 64"/>
                <a:gd name="T6" fmla="*/ 3 w 5"/>
                <a:gd name="T7" fmla="*/ 1 h 64"/>
                <a:gd name="T8" fmla="*/ 5 w 5"/>
                <a:gd name="T9" fmla="*/ 1 h 64"/>
                <a:gd name="T10" fmla="*/ 5 w 5"/>
                <a:gd name="T11" fmla="*/ 0 h 64"/>
                <a:gd name="T12" fmla="*/ 0 60000 65536"/>
                <a:gd name="T13" fmla="*/ 0 60000 65536"/>
                <a:gd name="T14" fmla="*/ 0 60000 65536"/>
                <a:gd name="T15" fmla="*/ 0 60000 65536"/>
                <a:gd name="T16" fmla="*/ 0 60000 65536"/>
                <a:gd name="T17" fmla="*/ 0 60000 65536"/>
                <a:gd name="T18" fmla="*/ 0 w 5"/>
                <a:gd name="T19" fmla="*/ 0 h 64"/>
                <a:gd name="T20" fmla="*/ 5 w 5"/>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5" h="64">
                  <a:moveTo>
                    <a:pt x="5" y="0"/>
                  </a:moveTo>
                  <a:lnTo>
                    <a:pt x="2" y="64"/>
                  </a:lnTo>
                  <a:lnTo>
                    <a:pt x="0" y="64"/>
                  </a:lnTo>
                  <a:lnTo>
                    <a:pt x="3" y="1"/>
                  </a:lnTo>
                  <a:lnTo>
                    <a:pt x="5" y="1"/>
                  </a:lnTo>
                  <a:lnTo>
                    <a:pt x="5" y="0"/>
                  </a:lnTo>
                  <a:close/>
                </a:path>
              </a:pathLst>
            </a:custGeom>
            <a:solidFill>
              <a:srgbClr val="AB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51" name="Freeform 387"/>
            <p:cNvSpPr>
              <a:spLocks/>
            </p:cNvSpPr>
            <p:nvPr/>
          </p:nvSpPr>
          <p:spPr bwMode="auto">
            <a:xfrm>
              <a:off x="1276" y="2660"/>
              <a:ext cx="5" cy="63"/>
            </a:xfrm>
            <a:custGeom>
              <a:avLst/>
              <a:gdLst>
                <a:gd name="T0" fmla="*/ 5 w 5"/>
                <a:gd name="T1" fmla="*/ 0 h 63"/>
                <a:gd name="T2" fmla="*/ 2 w 5"/>
                <a:gd name="T3" fmla="*/ 63 h 63"/>
                <a:gd name="T4" fmla="*/ 0 w 5"/>
                <a:gd name="T5" fmla="*/ 63 h 63"/>
                <a:gd name="T6" fmla="*/ 3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2" y="63"/>
                  </a:lnTo>
                  <a:lnTo>
                    <a:pt x="0" y="63"/>
                  </a:lnTo>
                  <a:lnTo>
                    <a:pt x="3" y="0"/>
                  </a:lnTo>
                  <a:lnTo>
                    <a:pt x="5" y="0"/>
                  </a:lnTo>
                  <a:close/>
                </a:path>
              </a:pathLst>
            </a:custGeom>
            <a:solidFill>
              <a:srgbClr val="AB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52" name="Freeform 388"/>
            <p:cNvSpPr>
              <a:spLocks/>
            </p:cNvSpPr>
            <p:nvPr/>
          </p:nvSpPr>
          <p:spPr bwMode="auto">
            <a:xfrm>
              <a:off x="1276" y="2660"/>
              <a:ext cx="3" cy="63"/>
            </a:xfrm>
            <a:custGeom>
              <a:avLst/>
              <a:gdLst>
                <a:gd name="T0" fmla="*/ 3 w 3"/>
                <a:gd name="T1" fmla="*/ 0 h 63"/>
                <a:gd name="T2" fmla="*/ 0 w 3"/>
                <a:gd name="T3" fmla="*/ 63 h 63"/>
                <a:gd name="T4" fmla="*/ 3 w 3"/>
                <a:gd name="T5" fmla="*/ 0 h 63"/>
                <a:gd name="T6" fmla="*/ 0 60000 65536"/>
                <a:gd name="T7" fmla="*/ 0 60000 65536"/>
                <a:gd name="T8" fmla="*/ 0 60000 65536"/>
                <a:gd name="T9" fmla="*/ 0 w 3"/>
                <a:gd name="T10" fmla="*/ 0 h 63"/>
                <a:gd name="T11" fmla="*/ 3 w 3"/>
                <a:gd name="T12" fmla="*/ 63 h 63"/>
              </a:gdLst>
              <a:ahLst/>
              <a:cxnLst>
                <a:cxn ang="T6">
                  <a:pos x="T0" y="T1"/>
                </a:cxn>
                <a:cxn ang="T7">
                  <a:pos x="T2" y="T3"/>
                </a:cxn>
                <a:cxn ang="T8">
                  <a:pos x="T4" y="T5"/>
                </a:cxn>
              </a:cxnLst>
              <a:rect l="T9" t="T10" r="T11" b="T12"/>
              <a:pathLst>
                <a:path w="3" h="63">
                  <a:moveTo>
                    <a:pt x="3" y="0"/>
                  </a:moveTo>
                  <a:lnTo>
                    <a:pt x="0" y="63"/>
                  </a:lnTo>
                  <a:lnTo>
                    <a:pt x="3" y="0"/>
                  </a:lnTo>
                  <a:close/>
                </a:path>
              </a:pathLst>
            </a:custGeom>
            <a:solidFill>
              <a:srgbClr val="AB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53" name="Freeform 389"/>
            <p:cNvSpPr>
              <a:spLocks/>
            </p:cNvSpPr>
            <p:nvPr/>
          </p:nvSpPr>
          <p:spPr bwMode="auto">
            <a:xfrm>
              <a:off x="1274" y="2660"/>
              <a:ext cx="5" cy="63"/>
            </a:xfrm>
            <a:custGeom>
              <a:avLst/>
              <a:gdLst>
                <a:gd name="T0" fmla="*/ 5 w 5"/>
                <a:gd name="T1" fmla="*/ 0 h 63"/>
                <a:gd name="T2" fmla="*/ 2 w 5"/>
                <a:gd name="T3" fmla="*/ 63 h 63"/>
                <a:gd name="T4" fmla="*/ 0 w 5"/>
                <a:gd name="T5" fmla="*/ 63 h 63"/>
                <a:gd name="T6" fmla="*/ 4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2" y="63"/>
                  </a:lnTo>
                  <a:lnTo>
                    <a:pt x="0" y="63"/>
                  </a:lnTo>
                  <a:lnTo>
                    <a:pt x="4" y="0"/>
                  </a:lnTo>
                  <a:lnTo>
                    <a:pt x="5" y="0"/>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54" name="Freeform 390"/>
            <p:cNvSpPr>
              <a:spLocks/>
            </p:cNvSpPr>
            <p:nvPr/>
          </p:nvSpPr>
          <p:spPr bwMode="auto">
            <a:xfrm>
              <a:off x="1274" y="2660"/>
              <a:ext cx="5" cy="63"/>
            </a:xfrm>
            <a:custGeom>
              <a:avLst/>
              <a:gdLst>
                <a:gd name="T0" fmla="*/ 5 w 5"/>
                <a:gd name="T1" fmla="*/ 0 h 63"/>
                <a:gd name="T2" fmla="*/ 2 w 5"/>
                <a:gd name="T3" fmla="*/ 63 h 63"/>
                <a:gd name="T4" fmla="*/ 0 w 5"/>
                <a:gd name="T5" fmla="*/ 63 h 63"/>
                <a:gd name="T6" fmla="*/ 4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2" y="63"/>
                  </a:lnTo>
                  <a:lnTo>
                    <a:pt x="0" y="63"/>
                  </a:lnTo>
                  <a:lnTo>
                    <a:pt x="4" y="0"/>
                  </a:lnTo>
                  <a:lnTo>
                    <a:pt x="5" y="0"/>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55" name="Freeform 391"/>
            <p:cNvSpPr>
              <a:spLocks/>
            </p:cNvSpPr>
            <p:nvPr/>
          </p:nvSpPr>
          <p:spPr bwMode="auto">
            <a:xfrm>
              <a:off x="1273" y="2660"/>
              <a:ext cx="5" cy="63"/>
            </a:xfrm>
            <a:custGeom>
              <a:avLst/>
              <a:gdLst>
                <a:gd name="T0" fmla="*/ 5 w 5"/>
                <a:gd name="T1" fmla="*/ 0 h 63"/>
                <a:gd name="T2" fmla="*/ 1 w 5"/>
                <a:gd name="T3" fmla="*/ 63 h 63"/>
                <a:gd name="T4" fmla="*/ 0 w 5"/>
                <a:gd name="T5" fmla="*/ 63 h 63"/>
                <a:gd name="T6" fmla="*/ 5 w 5"/>
                <a:gd name="T7" fmla="*/ 0 h 63"/>
                <a:gd name="T8" fmla="*/ 0 60000 65536"/>
                <a:gd name="T9" fmla="*/ 0 60000 65536"/>
                <a:gd name="T10" fmla="*/ 0 60000 65536"/>
                <a:gd name="T11" fmla="*/ 0 60000 65536"/>
                <a:gd name="T12" fmla="*/ 0 w 5"/>
                <a:gd name="T13" fmla="*/ 0 h 63"/>
                <a:gd name="T14" fmla="*/ 5 w 5"/>
                <a:gd name="T15" fmla="*/ 63 h 63"/>
              </a:gdLst>
              <a:ahLst/>
              <a:cxnLst>
                <a:cxn ang="T8">
                  <a:pos x="T0" y="T1"/>
                </a:cxn>
                <a:cxn ang="T9">
                  <a:pos x="T2" y="T3"/>
                </a:cxn>
                <a:cxn ang="T10">
                  <a:pos x="T4" y="T5"/>
                </a:cxn>
                <a:cxn ang="T11">
                  <a:pos x="T6" y="T7"/>
                </a:cxn>
              </a:cxnLst>
              <a:rect l="T12" t="T13" r="T14" b="T15"/>
              <a:pathLst>
                <a:path w="5" h="63">
                  <a:moveTo>
                    <a:pt x="5" y="0"/>
                  </a:moveTo>
                  <a:lnTo>
                    <a:pt x="1" y="63"/>
                  </a:lnTo>
                  <a:lnTo>
                    <a:pt x="0" y="63"/>
                  </a:lnTo>
                  <a:lnTo>
                    <a:pt x="5" y="0"/>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56" name="Freeform 392"/>
            <p:cNvSpPr>
              <a:spLocks/>
            </p:cNvSpPr>
            <p:nvPr/>
          </p:nvSpPr>
          <p:spPr bwMode="auto">
            <a:xfrm>
              <a:off x="1273" y="2660"/>
              <a:ext cx="5" cy="63"/>
            </a:xfrm>
            <a:custGeom>
              <a:avLst/>
              <a:gdLst>
                <a:gd name="T0" fmla="*/ 5 w 5"/>
                <a:gd name="T1" fmla="*/ 0 h 63"/>
                <a:gd name="T2" fmla="*/ 1 w 5"/>
                <a:gd name="T3" fmla="*/ 63 h 63"/>
                <a:gd name="T4" fmla="*/ 0 w 5"/>
                <a:gd name="T5" fmla="*/ 63 h 63"/>
                <a:gd name="T6" fmla="*/ 3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1" y="63"/>
                  </a:lnTo>
                  <a:lnTo>
                    <a:pt x="0" y="63"/>
                  </a:lnTo>
                  <a:lnTo>
                    <a:pt x="3" y="0"/>
                  </a:lnTo>
                  <a:lnTo>
                    <a:pt x="5" y="0"/>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57" name="Freeform 393"/>
            <p:cNvSpPr>
              <a:spLocks/>
            </p:cNvSpPr>
            <p:nvPr/>
          </p:nvSpPr>
          <p:spPr bwMode="auto">
            <a:xfrm>
              <a:off x="1273" y="2660"/>
              <a:ext cx="5" cy="63"/>
            </a:xfrm>
            <a:custGeom>
              <a:avLst/>
              <a:gdLst>
                <a:gd name="T0" fmla="*/ 5 w 5"/>
                <a:gd name="T1" fmla="*/ 0 h 63"/>
                <a:gd name="T2" fmla="*/ 0 w 5"/>
                <a:gd name="T3" fmla="*/ 63 h 63"/>
                <a:gd name="T4" fmla="*/ 0 w 5"/>
                <a:gd name="T5" fmla="*/ 62 h 63"/>
                <a:gd name="T6" fmla="*/ 3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0" y="63"/>
                  </a:lnTo>
                  <a:lnTo>
                    <a:pt x="0" y="62"/>
                  </a:lnTo>
                  <a:lnTo>
                    <a:pt x="3" y="0"/>
                  </a:lnTo>
                  <a:lnTo>
                    <a:pt x="5" y="0"/>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58" name="Freeform 394"/>
            <p:cNvSpPr>
              <a:spLocks/>
            </p:cNvSpPr>
            <p:nvPr/>
          </p:nvSpPr>
          <p:spPr bwMode="auto">
            <a:xfrm>
              <a:off x="1271" y="2660"/>
              <a:ext cx="5" cy="63"/>
            </a:xfrm>
            <a:custGeom>
              <a:avLst/>
              <a:gdLst>
                <a:gd name="T0" fmla="*/ 5 w 5"/>
                <a:gd name="T1" fmla="*/ 0 h 63"/>
                <a:gd name="T2" fmla="*/ 2 w 5"/>
                <a:gd name="T3" fmla="*/ 63 h 63"/>
                <a:gd name="T4" fmla="*/ 2 w 5"/>
                <a:gd name="T5" fmla="*/ 62 h 63"/>
                <a:gd name="T6" fmla="*/ 0 w 5"/>
                <a:gd name="T7" fmla="*/ 62 h 63"/>
                <a:gd name="T8" fmla="*/ 3 w 5"/>
                <a:gd name="T9" fmla="*/ 0 h 63"/>
                <a:gd name="T10" fmla="*/ 5 w 5"/>
                <a:gd name="T11" fmla="*/ 0 h 63"/>
                <a:gd name="T12" fmla="*/ 0 60000 65536"/>
                <a:gd name="T13" fmla="*/ 0 60000 65536"/>
                <a:gd name="T14" fmla="*/ 0 60000 65536"/>
                <a:gd name="T15" fmla="*/ 0 60000 65536"/>
                <a:gd name="T16" fmla="*/ 0 60000 65536"/>
                <a:gd name="T17" fmla="*/ 0 60000 65536"/>
                <a:gd name="T18" fmla="*/ 0 w 5"/>
                <a:gd name="T19" fmla="*/ 0 h 63"/>
                <a:gd name="T20" fmla="*/ 5 w 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5" h="63">
                  <a:moveTo>
                    <a:pt x="5" y="0"/>
                  </a:moveTo>
                  <a:lnTo>
                    <a:pt x="2" y="63"/>
                  </a:lnTo>
                  <a:lnTo>
                    <a:pt x="2" y="62"/>
                  </a:lnTo>
                  <a:lnTo>
                    <a:pt x="0" y="62"/>
                  </a:lnTo>
                  <a:lnTo>
                    <a:pt x="3" y="0"/>
                  </a:lnTo>
                  <a:lnTo>
                    <a:pt x="5"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59" name="Freeform 395"/>
            <p:cNvSpPr>
              <a:spLocks/>
            </p:cNvSpPr>
            <p:nvPr/>
          </p:nvSpPr>
          <p:spPr bwMode="auto">
            <a:xfrm>
              <a:off x="1271" y="2660"/>
              <a:ext cx="5" cy="62"/>
            </a:xfrm>
            <a:custGeom>
              <a:avLst/>
              <a:gdLst>
                <a:gd name="T0" fmla="*/ 5 w 5"/>
                <a:gd name="T1" fmla="*/ 0 h 62"/>
                <a:gd name="T2" fmla="*/ 2 w 5"/>
                <a:gd name="T3" fmla="*/ 62 h 62"/>
                <a:gd name="T4" fmla="*/ 0 w 5"/>
                <a:gd name="T5" fmla="*/ 62 h 62"/>
                <a:gd name="T6" fmla="*/ 3 w 5"/>
                <a:gd name="T7" fmla="*/ 0 h 62"/>
                <a:gd name="T8" fmla="*/ 5 w 5"/>
                <a:gd name="T9" fmla="*/ 0 h 62"/>
                <a:gd name="T10" fmla="*/ 0 60000 65536"/>
                <a:gd name="T11" fmla="*/ 0 60000 65536"/>
                <a:gd name="T12" fmla="*/ 0 60000 65536"/>
                <a:gd name="T13" fmla="*/ 0 60000 65536"/>
                <a:gd name="T14" fmla="*/ 0 60000 65536"/>
                <a:gd name="T15" fmla="*/ 0 w 5"/>
                <a:gd name="T16" fmla="*/ 0 h 62"/>
                <a:gd name="T17" fmla="*/ 5 w 5"/>
                <a:gd name="T18" fmla="*/ 62 h 62"/>
              </a:gdLst>
              <a:ahLst/>
              <a:cxnLst>
                <a:cxn ang="T10">
                  <a:pos x="T0" y="T1"/>
                </a:cxn>
                <a:cxn ang="T11">
                  <a:pos x="T2" y="T3"/>
                </a:cxn>
                <a:cxn ang="T12">
                  <a:pos x="T4" y="T5"/>
                </a:cxn>
                <a:cxn ang="T13">
                  <a:pos x="T6" y="T7"/>
                </a:cxn>
                <a:cxn ang="T14">
                  <a:pos x="T8" y="T9"/>
                </a:cxn>
              </a:cxnLst>
              <a:rect l="T15" t="T16" r="T17" b="T18"/>
              <a:pathLst>
                <a:path w="5" h="62">
                  <a:moveTo>
                    <a:pt x="5" y="0"/>
                  </a:moveTo>
                  <a:lnTo>
                    <a:pt x="2" y="62"/>
                  </a:lnTo>
                  <a:lnTo>
                    <a:pt x="0" y="62"/>
                  </a:lnTo>
                  <a:lnTo>
                    <a:pt x="3" y="0"/>
                  </a:lnTo>
                  <a:lnTo>
                    <a:pt x="5"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60" name="Freeform 396"/>
            <p:cNvSpPr>
              <a:spLocks/>
            </p:cNvSpPr>
            <p:nvPr/>
          </p:nvSpPr>
          <p:spPr bwMode="auto">
            <a:xfrm>
              <a:off x="1271" y="2660"/>
              <a:ext cx="3" cy="62"/>
            </a:xfrm>
            <a:custGeom>
              <a:avLst/>
              <a:gdLst>
                <a:gd name="T0" fmla="*/ 3 w 3"/>
                <a:gd name="T1" fmla="*/ 0 h 62"/>
                <a:gd name="T2" fmla="*/ 0 w 3"/>
                <a:gd name="T3" fmla="*/ 62 h 62"/>
                <a:gd name="T4" fmla="*/ 3 w 3"/>
                <a:gd name="T5" fmla="*/ 0 h 62"/>
                <a:gd name="T6" fmla="*/ 0 60000 65536"/>
                <a:gd name="T7" fmla="*/ 0 60000 65536"/>
                <a:gd name="T8" fmla="*/ 0 60000 65536"/>
                <a:gd name="T9" fmla="*/ 0 w 3"/>
                <a:gd name="T10" fmla="*/ 0 h 62"/>
                <a:gd name="T11" fmla="*/ 3 w 3"/>
                <a:gd name="T12" fmla="*/ 62 h 62"/>
              </a:gdLst>
              <a:ahLst/>
              <a:cxnLst>
                <a:cxn ang="T6">
                  <a:pos x="T0" y="T1"/>
                </a:cxn>
                <a:cxn ang="T7">
                  <a:pos x="T2" y="T3"/>
                </a:cxn>
                <a:cxn ang="T8">
                  <a:pos x="T4" y="T5"/>
                </a:cxn>
              </a:cxnLst>
              <a:rect l="T9" t="T10" r="T11" b="T12"/>
              <a:pathLst>
                <a:path w="3" h="62">
                  <a:moveTo>
                    <a:pt x="3" y="0"/>
                  </a:moveTo>
                  <a:lnTo>
                    <a:pt x="0" y="62"/>
                  </a:lnTo>
                  <a:lnTo>
                    <a:pt x="3"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61" name="Freeform 397"/>
            <p:cNvSpPr>
              <a:spLocks/>
            </p:cNvSpPr>
            <p:nvPr/>
          </p:nvSpPr>
          <p:spPr bwMode="auto">
            <a:xfrm>
              <a:off x="1270" y="2660"/>
              <a:ext cx="4" cy="62"/>
            </a:xfrm>
            <a:custGeom>
              <a:avLst/>
              <a:gdLst>
                <a:gd name="T0" fmla="*/ 4 w 4"/>
                <a:gd name="T1" fmla="*/ 0 h 62"/>
                <a:gd name="T2" fmla="*/ 1 w 4"/>
                <a:gd name="T3" fmla="*/ 62 h 62"/>
                <a:gd name="T4" fmla="*/ 0 w 4"/>
                <a:gd name="T5" fmla="*/ 62 h 62"/>
                <a:gd name="T6" fmla="*/ 3 w 4"/>
                <a:gd name="T7" fmla="*/ 0 h 62"/>
                <a:gd name="T8" fmla="*/ 4 w 4"/>
                <a:gd name="T9" fmla="*/ 0 h 62"/>
                <a:gd name="T10" fmla="*/ 0 60000 65536"/>
                <a:gd name="T11" fmla="*/ 0 60000 65536"/>
                <a:gd name="T12" fmla="*/ 0 60000 65536"/>
                <a:gd name="T13" fmla="*/ 0 60000 65536"/>
                <a:gd name="T14" fmla="*/ 0 60000 65536"/>
                <a:gd name="T15" fmla="*/ 0 w 4"/>
                <a:gd name="T16" fmla="*/ 0 h 62"/>
                <a:gd name="T17" fmla="*/ 4 w 4"/>
                <a:gd name="T18" fmla="*/ 62 h 62"/>
              </a:gdLst>
              <a:ahLst/>
              <a:cxnLst>
                <a:cxn ang="T10">
                  <a:pos x="T0" y="T1"/>
                </a:cxn>
                <a:cxn ang="T11">
                  <a:pos x="T2" y="T3"/>
                </a:cxn>
                <a:cxn ang="T12">
                  <a:pos x="T4" y="T5"/>
                </a:cxn>
                <a:cxn ang="T13">
                  <a:pos x="T6" y="T7"/>
                </a:cxn>
                <a:cxn ang="T14">
                  <a:pos x="T8" y="T9"/>
                </a:cxn>
              </a:cxnLst>
              <a:rect l="T15" t="T16" r="T17" b="T18"/>
              <a:pathLst>
                <a:path w="4" h="62">
                  <a:moveTo>
                    <a:pt x="4" y="0"/>
                  </a:moveTo>
                  <a:lnTo>
                    <a:pt x="1" y="62"/>
                  </a:lnTo>
                  <a:lnTo>
                    <a:pt x="0" y="62"/>
                  </a:lnTo>
                  <a:lnTo>
                    <a:pt x="3" y="0"/>
                  </a:lnTo>
                  <a:lnTo>
                    <a:pt x="4" y="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62" name="Freeform 398"/>
            <p:cNvSpPr>
              <a:spLocks/>
            </p:cNvSpPr>
            <p:nvPr/>
          </p:nvSpPr>
          <p:spPr bwMode="auto">
            <a:xfrm>
              <a:off x="1270" y="2660"/>
              <a:ext cx="4" cy="62"/>
            </a:xfrm>
            <a:custGeom>
              <a:avLst/>
              <a:gdLst>
                <a:gd name="T0" fmla="*/ 4 w 4"/>
                <a:gd name="T1" fmla="*/ 0 h 62"/>
                <a:gd name="T2" fmla="*/ 1 w 4"/>
                <a:gd name="T3" fmla="*/ 62 h 62"/>
                <a:gd name="T4" fmla="*/ 0 w 4"/>
                <a:gd name="T5" fmla="*/ 62 h 62"/>
                <a:gd name="T6" fmla="*/ 3 w 4"/>
                <a:gd name="T7" fmla="*/ 0 h 62"/>
                <a:gd name="T8" fmla="*/ 4 w 4"/>
                <a:gd name="T9" fmla="*/ 0 h 62"/>
                <a:gd name="T10" fmla="*/ 0 60000 65536"/>
                <a:gd name="T11" fmla="*/ 0 60000 65536"/>
                <a:gd name="T12" fmla="*/ 0 60000 65536"/>
                <a:gd name="T13" fmla="*/ 0 60000 65536"/>
                <a:gd name="T14" fmla="*/ 0 60000 65536"/>
                <a:gd name="T15" fmla="*/ 0 w 4"/>
                <a:gd name="T16" fmla="*/ 0 h 62"/>
                <a:gd name="T17" fmla="*/ 4 w 4"/>
                <a:gd name="T18" fmla="*/ 62 h 62"/>
              </a:gdLst>
              <a:ahLst/>
              <a:cxnLst>
                <a:cxn ang="T10">
                  <a:pos x="T0" y="T1"/>
                </a:cxn>
                <a:cxn ang="T11">
                  <a:pos x="T2" y="T3"/>
                </a:cxn>
                <a:cxn ang="T12">
                  <a:pos x="T4" y="T5"/>
                </a:cxn>
                <a:cxn ang="T13">
                  <a:pos x="T6" y="T7"/>
                </a:cxn>
                <a:cxn ang="T14">
                  <a:pos x="T8" y="T9"/>
                </a:cxn>
              </a:cxnLst>
              <a:rect l="T15" t="T16" r="T17" b="T18"/>
              <a:pathLst>
                <a:path w="4" h="62">
                  <a:moveTo>
                    <a:pt x="4" y="0"/>
                  </a:moveTo>
                  <a:lnTo>
                    <a:pt x="1" y="62"/>
                  </a:lnTo>
                  <a:lnTo>
                    <a:pt x="0" y="62"/>
                  </a:lnTo>
                  <a:lnTo>
                    <a:pt x="3" y="0"/>
                  </a:lnTo>
                  <a:lnTo>
                    <a:pt x="4" y="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63" name="Freeform 399"/>
            <p:cNvSpPr>
              <a:spLocks/>
            </p:cNvSpPr>
            <p:nvPr/>
          </p:nvSpPr>
          <p:spPr bwMode="auto">
            <a:xfrm>
              <a:off x="1270" y="2660"/>
              <a:ext cx="3" cy="62"/>
            </a:xfrm>
            <a:custGeom>
              <a:avLst/>
              <a:gdLst>
                <a:gd name="T0" fmla="*/ 3 w 3"/>
                <a:gd name="T1" fmla="*/ 0 h 62"/>
                <a:gd name="T2" fmla="*/ 0 w 3"/>
                <a:gd name="T3" fmla="*/ 62 h 62"/>
                <a:gd name="T4" fmla="*/ 3 w 3"/>
                <a:gd name="T5" fmla="*/ 2 h 62"/>
                <a:gd name="T6" fmla="*/ 3 w 3"/>
                <a:gd name="T7" fmla="*/ 0 h 62"/>
                <a:gd name="T8" fmla="*/ 0 60000 65536"/>
                <a:gd name="T9" fmla="*/ 0 60000 65536"/>
                <a:gd name="T10" fmla="*/ 0 60000 65536"/>
                <a:gd name="T11" fmla="*/ 0 60000 65536"/>
                <a:gd name="T12" fmla="*/ 0 w 3"/>
                <a:gd name="T13" fmla="*/ 0 h 62"/>
                <a:gd name="T14" fmla="*/ 3 w 3"/>
                <a:gd name="T15" fmla="*/ 62 h 62"/>
              </a:gdLst>
              <a:ahLst/>
              <a:cxnLst>
                <a:cxn ang="T8">
                  <a:pos x="T0" y="T1"/>
                </a:cxn>
                <a:cxn ang="T9">
                  <a:pos x="T2" y="T3"/>
                </a:cxn>
                <a:cxn ang="T10">
                  <a:pos x="T4" y="T5"/>
                </a:cxn>
                <a:cxn ang="T11">
                  <a:pos x="T6" y="T7"/>
                </a:cxn>
              </a:cxnLst>
              <a:rect l="T12" t="T13" r="T14" b="T15"/>
              <a:pathLst>
                <a:path w="3" h="62">
                  <a:moveTo>
                    <a:pt x="3" y="0"/>
                  </a:moveTo>
                  <a:lnTo>
                    <a:pt x="0" y="62"/>
                  </a:lnTo>
                  <a:lnTo>
                    <a:pt x="3" y="2"/>
                  </a:lnTo>
                  <a:lnTo>
                    <a:pt x="3" y="0"/>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64" name="Freeform 400"/>
            <p:cNvSpPr>
              <a:spLocks/>
            </p:cNvSpPr>
            <p:nvPr/>
          </p:nvSpPr>
          <p:spPr bwMode="auto">
            <a:xfrm>
              <a:off x="1268" y="2660"/>
              <a:ext cx="5" cy="62"/>
            </a:xfrm>
            <a:custGeom>
              <a:avLst/>
              <a:gdLst>
                <a:gd name="T0" fmla="*/ 5 w 5"/>
                <a:gd name="T1" fmla="*/ 0 h 62"/>
                <a:gd name="T2" fmla="*/ 2 w 5"/>
                <a:gd name="T3" fmla="*/ 62 h 62"/>
                <a:gd name="T4" fmla="*/ 0 w 5"/>
                <a:gd name="T5" fmla="*/ 62 h 62"/>
                <a:gd name="T6" fmla="*/ 3 w 5"/>
                <a:gd name="T7" fmla="*/ 2 h 62"/>
                <a:gd name="T8" fmla="*/ 5 w 5"/>
                <a:gd name="T9" fmla="*/ 2 h 62"/>
                <a:gd name="T10" fmla="*/ 5 w 5"/>
                <a:gd name="T11" fmla="*/ 0 h 62"/>
                <a:gd name="T12" fmla="*/ 0 60000 65536"/>
                <a:gd name="T13" fmla="*/ 0 60000 65536"/>
                <a:gd name="T14" fmla="*/ 0 60000 65536"/>
                <a:gd name="T15" fmla="*/ 0 60000 65536"/>
                <a:gd name="T16" fmla="*/ 0 60000 65536"/>
                <a:gd name="T17" fmla="*/ 0 60000 65536"/>
                <a:gd name="T18" fmla="*/ 0 w 5"/>
                <a:gd name="T19" fmla="*/ 0 h 62"/>
                <a:gd name="T20" fmla="*/ 5 w 5"/>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5" h="62">
                  <a:moveTo>
                    <a:pt x="5" y="0"/>
                  </a:moveTo>
                  <a:lnTo>
                    <a:pt x="2" y="62"/>
                  </a:lnTo>
                  <a:lnTo>
                    <a:pt x="0" y="62"/>
                  </a:lnTo>
                  <a:lnTo>
                    <a:pt x="3" y="2"/>
                  </a:lnTo>
                  <a:lnTo>
                    <a:pt x="5" y="2"/>
                  </a:lnTo>
                  <a:lnTo>
                    <a:pt x="5" y="0"/>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65" name="Freeform 401"/>
            <p:cNvSpPr>
              <a:spLocks/>
            </p:cNvSpPr>
            <p:nvPr/>
          </p:nvSpPr>
          <p:spPr bwMode="auto">
            <a:xfrm>
              <a:off x="1268" y="2662"/>
              <a:ext cx="5" cy="60"/>
            </a:xfrm>
            <a:custGeom>
              <a:avLst/>
              <a:gdLst>
                <a:gd name="T0" fmla="*/ 5 w 5"/>
                <a:gd name="T1" fmla="*/ 0 h 60"/>
                <a:gd name="T2" fmla="*/ 2 w 5"/>
                <a:gd name="T3" fmla="*/ 60 h 60"/>
                <a:gd name="T4" fmla="*/ 0 w 5"/>
                <a:gd name="T5" fmla="*/ 60 h 60"/>
                <a:gd name="T6" fmla="*/ 3 w 5"/>
                <a:gd name="T7" fmla="*/ 0 h 60"/>
                <a:gd name="T8" fmla="*/ 5 w 5"/>
                <a:gd name="T9" fmla="*/ 0 h 60"/>
                <a:gd name="T10" fmla="*/ 0 60000 65536"/>
                <a:gd name="T11" fmla="*/ 0 60000 65536"/>
                <a:gd name="T12" fmla="*/ 0 60000 65536"/>
                <a:gd name="T13" fmla="*/ 0 60000 65536"/>
                <a:gd name="T14" fmla="*/ 0 60000 65536"/>
                <a:gd name="T15" fmla="*/ 0 w 5"/>
                <a:gd name="T16" fmla="*/ 0 h 60"/>
                <a:gd name="T17" fmla="*/ 5 w 5"/>
                <a:gd name="T18" fmla="*/ 60 h 60"/>
              </a:gdLst>
              <a:ahLst/>
              <a:cxnLst>
                <a:cxn ang="T10">
                  <a:pos x="T0" y="T1"/>
                </a:cxn>
                <a:cxn ang="T11">
                  <a:pos x="T2" y="T3"/>
                </a:cxn>
                <a:cxn ang="T12">
                  <a:pos x="T4" y="T5"/>
                </a:cxn>
                <a:cxn ang="T13">
                  <a:pos x="T6" y="T7"/>
                </a:cxn>
                <a:cxn ang="T14">
                  <a:pos x="T8" y="T9"/>
                </a:cxn>
              </a:cxnLst>
              <a:rect l="T15" t="T16" r="T17" b="T18"/>
              <a:pathLst>
                <a:path w="5" h="60">
                  <a:moveTo>
                    <a:pt x="5" y="0"/>
                  </a:moveTo>
                  <a:lnTo>
                    <a:pt x="2" y="60"/>
                  </a:lnTo>
                  <a:lnTo>
                    <a:pt x="0" y="60"/>
                  </a:lnTo>
                  <a:lnTo>
                    <a:pt x="3" y="0"/>
                  </a:lnTo>
                  <a:lnTo>
                    <a:pt x="5" y="0"/>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66" name="Freeform 402"/>
            <p:cNvSpPr>
              <a:spLocks/>
            </p:cNvSpPr>
            <p:nvPr/>
          </p:nvSpPr>
          <p:spPr bwMode="auto">
            <a:xfrm>
              <a:off x="1266" y="2662"/>
              <a:ext cx="5" cy="60"/>
            </a:xfrm>
            <a:custGeom>
              <a:avLst/>
              <a:gdLst>
                <a:gd name="T0" fmla="*/ 5 w 5"/>
                <a:gd name="T1" fmla="*/ 0 h 60"/>
                <a:gd name="T2" fmla="*/ 2 w 5"/>
                <a:gd name="T3" fmla="*/ 60 h 60"/>
                <a:gd name="T4" fmla="*/ 0 w 5"/>
                <a:gd name="T5" fmla="*/ 60 h 60"/>
                <a:gd name="T6" fmla="*/ 5 w 5"/>
                <a:gd name="T7" fmla="*/ 0 h 60"/>
                <a:gd name="T8" fmla="*/ 0 60000 65536"/>
                <a:gd name="T9" fmla="*/ 0 60000 65536"/>
                <a:gd name="T10" fmla="*/ 0 60000 65536"/>
                <a:gd name="T11" fmla="*/ 0 60000 65536"/>
                <a:gd name="T12" fmla="*/ 0 w 5"/>
                <a:gd name="T13" fmla="*/ 0 h 60"/>
                <a:gd name="T14" fmla="*/ 5 w 5"/>
                <a:gd name="T15" fmla="*/ 60 h 60"/>
              </a:gdLst>
              <a:ahLst/>
              <a:cxnLst>
                <a:cxn ang="T8">
                  <a:pos x="T0" y="T1"/>
                </a:cxn>
                <a:cxn ang="T9">
                  <a:pos x="T2" y="T3"/>
                </a:cxn>
                <a:cxn ang="T10">
                  <a:pos x="T4" y="T5"/>
                </a:cxn>
                <a:cxn ang="T11">
                  <a:pos x="T6" y="T7"/>
                </a:cxn>
              </a:cxnLst>
              <a:rect l="T12" t="T13" r="T14" b="T15"/>
              <a:pathLst>
                <a:path w="5" h="60">
                  <a:moveTo>
                    <a:pt x="5" y="0"/>
                  </a:moveTo>
                  <a:lnTo>
                    <a:pt x="2" y="60"/>
                  </a:lnTo>
                  <a:lnTo>
                    <a:pt x="0" y="60"/>
                  </a:lnTo>
                  <a:lnTo>
                    <a:pt x="5" y="0"/>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67" name="Freeform 403"/>
            <p:cNvSpPr>
              <a:spLocks/>
            </p:cNvSpPr>
            <p:nvPr/>
          </p:nvSpPr>
          <p:spPr bwMode="auto">
            <a:xfrm>
              <a:off x="1266" y="2662"/>
              <a:ext cx="5" cy="60"/>
            </a:xfrm>
            <a:custGeom>
              <a:avLst/>
              <a:gdLst>
                <a:gd name="T0" fmla="*/ 5 w 5"/>
                <a:gd name="T1" fmla="*/ 0 h 60"/>
                <a:gd name="T2" fmla="*/ 2 w 5"/>
                <a:gd name="T3" fmla="*/ 60 h 60"/>
                <a:gd name="T4" fmla="*/ 0 w 5"/>
                <a:gd name="T5" fmla="*/ 60 h 60"/>
                <a:gd name="T6" fmla="*/ 4 w 5"/>
                <a:gd name="T7" fmla="*/ 0 h 60"/>
                <a:gd name="T8" fmla="*/ 5 w 5"/>
                <a:gd name="T9" fmla="*/ 0 h 60"/>
                <a:gd name="T10" fmla="*/ 0 60000 65536"/>
                <a:gd name="T11" fmla="*/ 0 60000 65536"/>
                <a:gd name="T12" fmla="*/ 0 60000 65536"/>
                <a:gd name="T13" fmla="*/ 0 60000 65536"/>
                <a:gd name="T14" fmla="*/ 0 60000 65536"/>
                <a:gd name="T15" fmla="*/ 0 w 5"/>
                <a:gd name="T16" fmla="*/ 0 h 60"/>
                <a:gd name="T17" fmla="*/ 5 w 5"/>
                <a:gd name="T18" fmla="*/ 60 h 60"/>
              </a:gdLst>
              <a:ahLst/>
              <a:cxnLst>
                <a:cxn ang="T10">
                  <a:pos x="T0" y="T1"/>
                </a:cxn>
                <a:cxn ang="T11">
                  <a:pos x="T2" y="T3"/>
                </a:cxn>
                <a:cxn ang="T12">
                  <a:pos x="T4" y="T5"/>
                </a:cxn>
                <a:cxn ang="T13">
                  <a:pos x="T6" y="T7"/>
                </a:cxn>
                <a:cxn ang="T14">
                  <a:pos x="T8" y="T9"/>
                </a:cxn>
              </a:cxnLst>
              <a:rect l="T15" t="T16" r="T17" b="T18"/>
              <a:pathLst>
                <a:path w="5" h="60">
                  <a:moveTo>
                    <a:pt x="5" y="0"/>
                  </a:moveTo>
                  <a:lnTo>
                    <a:pt x="2" y="60"/>
                  </a:lnTo>
                  <a:lnTo>
                    <a:pt x="0" y="60"/>
                  </a:lnTo>
                  <a:lnTo>
                    <a:pt x="4" y="0"/>
                  </a:lnTo>
                  <a:lnTo>
                    <a:pt x="5" y="0"/>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68" name="Freeform 404"/>
            <p:cNvSpPr>
              <a:spLocks/>
            </p:cNvSpPr>
            <p:nvPr/>
          </p:nvSpPr>
          <p:spPr bwMode="auto">
            <a:xfrm>
              <a:off x="1266" y="2662"/>
              <a:ext cx="5" cy="60"/>
            </a:xfrm>
            <a:custGeom>
              <a:avLst/>
              <a:gdLst>
                <a:gd name="T0" fmla="*/ 5 w 5"/>
                <a:gd name="T1" fmla="*/ 0 h 60"/>
                <a:gd name="T2" fmla="*/ 0 w 5"/>
                <a:gd name="T3" fmla="*/ 60 h 60"/>
                <a:gd name="T4" fmla="*/ 0 w 5"/>
                <a:gd name="T5" fmla="*/ 58 h 60"/>
                <a:gd name="T6" fmla="*/ 4 w 5"/>
                <a:gd name="T7" fmla="*/ 0 h 60"/>
                <a:gd name="T8" fmla="*/ 5 w 5"/>
                <a:gd name="T9" fmla="*/ 0 h 60"/>
                <a:gd name="T10" fmla="*/ 0 60000 65536"/>
                <a:gd name="T11" fmla="*/ 0 60000 65536"/>
                <a:gd name="T12" fmla="*/ 0 60000 65536"/>
                <a:gd name="T13" fmla="*/ 0 60000 65536"/>
                <a:gd name="T14" fmla="*/ 0 60000 65536"/>
                <a:gd name="T15" fmla="*/ 0 w 5"/>
                <a:gd name="T16" fmla="*/ 0 h 60"/>
                <a:gd name="T17" fmla="*/ 5 w 5"/>
                <a:gd name="T18" fmla="*/ 60 h 60"/>
              </a:gdLst>
              <a:ahLst/>
              <a:cxnLst>
                <a:cxn ang="T10">
                  <a:pos x="T0" y="T1"/>
                </a:cxn>
                <a:cxn ang="T11">
                  <a:pos x="T2" y="T3"/>
                </a:cxn>
                <a:cxn ang="T12">
                  <a:pos x="T4" y="T5"/>
                </a:cxn>
                <a:cxn ang="T13">
                  <a:pos x="T6" y="T7"/>
                </a:cxn>
                <a:cxn ang="T14">
                  <a:pos x="T8" y="T9"/>
                </a:cxn>
              </a:cxnLst>
              <a:rect l="T15" t="T16" r="T17" b="T18"/>
              <a:pathLst>
                <a:path w="5" h="60">
                  <a:moveTo>
                    <a:pt x="5" y="0"/>
                  </a:moveTo>
                  <a:lnTo>
                    <a:pt x="0" y="60"/>
                  </a:lnTo>
                  <a:lnTo>
                    <a:pt x="0" y="58"/>
                  </a:lnTo>
                  <a:lnTo>
                    <a:pt x="4" y="0"/>
                  </a:lnTo>
                  <a:lnTo>
                    <a:pt x="5" y="0"/>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69" name="Freeform 405"/>
            <p:cNvSpPr>
              <a:spLocks/>
            </p:cNvSpPr>
            <p:nvPr/>
          </p:nvSpPr>
          <p:spPr bwMode="auto">
            <a:xfrm>
              <a:off x="1265" y="2662"/>
              <a:ext cx="5" cy="60"/>
            </a:xfrm>
            <a:custGeom>
              <a:avLst/>
              <a:gdLst>
                <a:gd name="T0" fmla="*/ 5 w 5"/>
                <a:gd name="T1" fmla="*/ 0 h 60"/>
                <a:gd name="T2" fmla="*/ 1 w 5"/>
                <a:gd name="T3" fmla="*/ 60 h 60"/>
                <a:gd name="T4" fmla="*/ 1 w 5"/>
                <a:gd name="T5" fmla="*/ 58 h 60"/>
                <a:gd name="T6" fmla="*/ 0 w 5"/>
                <a:gd name="T7" fmla="*/ 58 h 60"/>
                <a:gd name="T8" fmla="*/ 3 w 5"/>
                <a:gd name="T9" fmla="*/ 0 h 60"/>
                <a:gd name="T10" fmla="*/ 5 w 5"/>
                <a:gd name="T11" fmla="*/ 0 h 60"/>
                <a:gd name="T12" fmla="*/ 0 60000 65536"/>
                <a:gd name="T13" fmla="*/ 0 60000 65536"/>
                <a:gd name="T14" fmla="*/ 0 60000 65536"/>
                <a:gd name="T15" fmla="*/ 0 60000 65536"/>
                <a:gd name="T16" fmla="*/ 0 60000 65536"/>
                <a:gd name="T17" fmla="*/ 0 60000 65536"/>
                <a:gd name="T18" fmla="*/ 0 w 5"/>
                <a:gd name="T19" fmla="*/ 0 h 60"/>
                <a:gd name="T20" fmla="*/ 5 w 5"/>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5" h="60">
                  <a:moveTo>
                    <a:pt x="5" y="0"/>
                  </a:moveTo>
                  <a:lnTo>
                    <a:pt x="1" y="60"/>
                  </a:lnTo>
                  <a:lnTo>
                    <a:pt x="1" y="58"/>
                  </a:lnTo>
                  <a:lnTo>
                    <a:pt x="0" y="58"/>
                  </a:lnTo>
                  <a:lnTo>
                    <a:pt x="3" y="0"/>
                  </a:lnTo>
                  <a:lnTo>
                    <a:pt x="5" y="0"/>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70" name="Freeform 406"/>
            <p:cNvSpPr>
              <a:spLocks/>
            </p:cNvSpPr>
            <p:nvPr/>
          </p:nvSpPr>
          <p:spPr bwMode="auto">
            <a:xfrm>
              <a:off x="1265" y="2662"/>
              <a:ext cx="5" cy="58"/>
            </a:xfrm>
            <a:custGeom>
              <a:avLst/>
              <a:gdLst>
                <a:gd name="T0" fmla="*/ 5 w 5"/>
                <a:gd name="T1" fmla="*/ 0 h 58"/>
                <a:gd name="T2" fmla="*/ 1 w 5"/>
                <a:gd name="T3" fmla="*/ 58 h 58"/>
                <a:gd name="T4" fmla="*/ 0 w 5"/>
                <a:gd name="T5" fmla="*/ 58 h 58"/>
                <a:gd name="T6" fmla="*/ 3 w 5"/>
                <a:gd name="T7" fmla="*/ 0 h 58"/>
                <a:gd name="T8" fmla="*/ 5 w 5"/>
                <a:gd name="T9" fmla="*/ 0 h 58"/>
                <a:gd name="T10" fmla="*/ 0 60000 65536"/>
                <a:gd name="T11" fmla="*/ 0 60000 65536"/>
                <a:gd name="T12" fmla="*/ 0 60000 65536"/>
                <a:gd name="T13" fmla="*/ 0 60000 65536"/>
                <a:gd name="T14" fmla="*/ 0 60000 65536"/>
                <a:gd name="T15" fmla="*/ 0 w 5"/>
                <a:gd name="T16" fmla="*/ 0 h 58"/>
                <a:gd name="T17" fmla="*/ 5 w 5"/>
                <a:gd name="T18" fmla="*/ 58 h 58"/>
              </a:gdLst>
              <a:ahLst/>
              <a:cxnLst>
                <a:cxn ang="T10">
                  <a:pos x="T0" y="T1"/>
                </a:cxn>
                <a:cxn ang="T11">
                  <a:pos x="T2" y="T3"/>
                </a:cxn>
                <a:cxn ang="T12">
                  <a:pos x="T4" y="T5"/>
                </a:cxn>
                <a:cxn ang="T13">
                  <a:pos x="T6" y="T7"/>
                </a:cxn>
                <a:cxn ang="T14">
                  <a:pos x="T8" y="T9"/>
                </a:cxn>
              </a:cxnLst>
              <a:rect l="T15" t="T16" r="T17" b="T18"/>
              <a:pathLst>
                <a:path w="5" h="58">
                  <a:moveTo>
                    <a:pt x="5" y="0"/>
                  </a:moveTo>
                  <a:lnTo>
                    <a:pt x="1" y="58"/>
                  </a:lnTo>
                  <a:lnTo>
                    <a:pt x="0" y="58"/>
                  </a:lnTo>
                  <a:lnTo>
                    <a:pt x="3" y="0"/>
                  </a:lnTo>
                  <a:lnTo>
                    <a:pt x="5" y="0"/>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71" name="Freeform 407"/>
            <p:cNvSpPr>
              <a:spLocks/>
            </p:cNvSpPr>
            <p:nvPr/>
          </p:nvSpPr>
          <p:spPr bwMode="auto">
            <a:xfrm>
              <a:off x="1265" y="2662"/>
              <a:ext cx="3" cy="58"/>
            </a:xfrm>
            <a:custGeom>
              <a:avLst/>
              <a:gdLst>
                <a:gd name="T0" fmla="*/ 3 w 3"/>
                <a:gd name="T1" fmla="*/ 0 h 58"/>
                <a:gd name="T2" fmla="*/ 0 w 3"/>
                <a:gd name="T3" fmla="*/ 58 h 58"/>
                <a:gd name="T4" fmla="*/ 3 w 3"/>
                <a:gd name="T5" fmla="*/ 0 h 58"/>
                <a:gd name="T6" fmla="*/ 0 60000 65536"/>
                <a:gd name="T7" fmla="*/ 0 60000 65536"/>
                <a:gd name="T8" fmla="*/ 0 60000 65536"/>
                <a:gd name="T9" fmla="*/ 0 w 3"/>
                <a:gd name="T10" fmla="*/ 0 h 58"/>
                <a:gd name="T11" fmla="*/ 3 w 3"/>
                <a:gd name="T12" fmla="*/ 58 h 58"/>
              </a:gdLst>
              <a:ahLst/>
              <a:cxnLst>
                <a:cxn ang="T6">
                  <a:pos x="T0" y="T1"/>
                </a:cxn>
                <a:cxn ang="T7">
                  <a:pos x="T2" y="T3"/>
                </a:cxn>
                <a:cxn ang="T8">
                  <a:pos x="T4" y="T5"/>
                </a:cxn>
              </a:cxnLst>
              <a:rect l="T9" t="T10" r="T11" b="T12"/>
              <a:pathLst>
                <a:path w="3" h="58">
                  <a:moveTo>
                    <a:pt x="3" y="0"/>
                  </a:moveTo>
                  <a:lnTo>
                    <a:pt x="0" y="58"/>
                  </a:lnTo>
                  <a:lnTo>
                    <a:pt x="3"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72" name="Freeform 408"/>
            <p:cNvSpPr>
              <a:spLocks/>
            </p:cNvSpPr>
            <p:nvPr/>
          </p:nvSpPr>
          <p:spPr bwMode="auto">
            <a:xfrm>
              <a:off x="1263" y="2662"/>
              <a:ext cx="5" cy="58"/>
            </a:xfrm>
            <a:custGeom>
              <a:avLst/>
              <a:gdLst>
                <a:gd name="T0" fmla="*/ 5 w 5"/>
                <a:gd name="T1" fmla="*/ 0 h 58"/>
                <a:gd name="T2" fmla="*/ 2 w 5"/>
                <a:gd name="T3" fmla="*/ 58 h 58"/>
                <a:gd name="T4" fmla="*/ 0 w 5"/>
                <a:gd name="T5" fmla="*/ 58 h 58"/>
                <a:gd name="T6" fmla="*/ 3 w 5"/>
                <a:gd name="T7" fmla="*/ 0 h 58"/>
                <a:gd name="T8" fmla="*/ 5 w 5"/>
                <a:gd name="T9" fmla="*/ 0 h 58"/>
                <a:gd name="T10" fmla="*/ 0 60000 65536"/>
                <a:gd name="T11" fmla="*/ 0 60000 65536"/>
                <a:gd name="T12" fmla="*/ 0 60000 65536"/>
                <a:gd name="T13" fmla="*/ 0 60000 65536"/>
                <a:gd name="T14" fmla="*/ 0 60000 65536"/>
                <a:gd name="T15" fmla="*/ 0 w 5"/>
                <a:gd name="T16" fmla="*/ 0 h 58"/>
                <a:gd name="T17" fmla="*/ 5 w 5"/>
                <a:gd name="T18" fmla="*/ 58 h 58"/>
              </a:gdLst>
              <a:ahLst/>
              <a:cxnLst>
                <a:cxn ang="T10">
                  <a:pos x="T0" y="T1"/>
                </a:cxn>
                <a:cxn ang="T11">
                  <a:pos x="T2" y="T3"/>
                </a:cxn>
                <a:cxn ang="T12">
                  <a:pos x="T4" y="T5"/>
                </a:cxn>
                <a:cxn ang="T13">
                  <a:pos x="T6" y="T7"/>
                </a:cxn>
                <a:cxn ang="T14">
                  <a:pos x="T8" y="T9"/>
                </a:cxn>
              </a:cxnLst>
              <a:rect l="T15" t="T16" r="T17" b="T18"/>
              <a:pathLst>
                <a:path w="5" h="58">
                  <a:moveTo>
                    <a:pt x="5" y="0"/>
                  </a:moveTo>
                  <a:lnTo>
                    <a:pt x="2" y="58"/>
                  </a:lnTo>
                  <a:lnTo>
                    <a:pt x="0" y="58"/>
                  </a:lnTo>
                  <a:lnTo>
                    <a:pt x="3" y="0"/>
                  </a:lnTo>
                  <a:lnTo>
                    <a:pt x="5"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73" name="Freeform 409"/>
            <p:cNvSpPr>
              <a:spLocks/>
            </p:cNvSpPr>
            <p:nvPr/>
          </p:nvSpPr>
          <p:spPr bwMode="auto">
            <a:xfrm>
              <a:off x="1263" y="2662"/>
              <a:ext cx="5" cy="58"/>
            </a:xfrm>
            <a:custGeom>
              <a:avLst/>
              <a:gdLst>
                <a:gd name="T0" fmla="*/ 5 w 5"/>
                <a:gd name="T1" fmla="*/ 0 h 58"/>
                <a:gd name="T2" fmla="*/ 2 w 5"/>
                <a:gd name="T3" fmla="*/ 58 h 58"/>
                <a:gd name="T4" fmla="*/ 0 w 5"/>
                <a:gd name="T5" fmla="*/ 58 h 58"/>
                <a:gd name="T6" fmla="*/ 3 w 5"/>
                <a:gd name="T7" fmla="*/ 0 h 58"/>
                <a:gd name="T8" fmla="*/ 5 w 5"/>
                <a:gd name="T9" fmla="*/ 0 h 58"/>
                <a:gd name="T10" fmla="*/ 0 60000 65536"/>
                <a:gd name="T11" fmla="*/ 0 60000 65536"/>
                <a:gd name="T12" fmla="*/ 0 60000 65536"/>
                <a:gd name="T13" fmla="*/ 0 60000 65536"/>
                <a:gd name="T14" fmla="*/ 0 60000 65536"/>
                <a:gd name="T15" fmla="*/ 0 w 5"/>
                <a:gd name="T16" fmla="*/ 0 h 58"/>
                <a:gd name="T17" fmla="*/ 5 w 5"/>
                <a:gd name="T18" fmla="*/ 58 h 58"/>
              </a:gdLst>
              <a:ahLst/>
              <a:cxnLst>
                <a:cxn ang="T10">
                  <a:pos x="T0" y="T1"/>
                </a:cxn>
                <a:cxn ang="T11">
                  <a:pos x="T2" y="T3"/>
                </a:cxn>
                <a:cxn ang="T12">
                  <a:pos x="T4" y="T5"/>
                </a:cxn>
                <a:cxn ang="T13">
                  <a:pos x="T6" y="T7"/>
                </a:cxn>
                <a:cxn ang="T14">
                  <a:pos x="T8" y="T9"/>
                </a:cxn>
              </a:cxnLst>
              <a:rect l="T15" t="T16" r="T17" b="T18"/>
              <a:pathLst>
                <a:path w="5" h="58">
                  <a:moveTo>
                    <a:pt x="5" y="0"/>
                  </a:moveTo>
                  <a:lnTo>
                    <a:pt x="2" y="58"/>
                  </a:lnTo>
                  <a:lnTo>
                    <a:pt x="0" y="58"/>
                  </a:lnTo>
                  <a:lnTo>
                    <a:pt x="3" y="0"/>
                  </a:lnTo>
                  <a:lnTo>
                    <a:pt x="5"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74" name="Freeform 410"/>
            <p:cNvSpPr>
              <a:spLocks/>
            </p:cNvSpPr>
            <p:nvPr/>
          </p:nvSpPr>
          <p:spPr bwMode="auto">
            <a:xfrm>
              <a:off x="1263" y="2662"/>
              <a:ext cx="3" cy="58"/>
            </a:xfrm>
            <a:custGeom>
              <a:avLst/>
              <a:gdLst>
                <a:gd name="T0" fmla="*/ 3 w 3"/>
                <a:gd name="T1" fmla="*/ 0 h 58"/>
                <a:gd name="T2" fmla="*/ 0 w 3"/>
                <a:gd name="T3" fmla="*/ 58 h 58"/>
                <a:gd name="T4" fmla="*/ 3 w 3"/>
                <a:gd name="T5" fmla="*/ 2 h 58"/>
                <a:gd name="T6" fmla="*/ 3 w 3"/>
                <a:gd name="T7" fmla="*/ 0 h 58"/>
                <a:gd name="T8" fmla="*/ 0 60000 65536"/>
                <a:gd name="T9" fmla="*/ 0 60000 65536"/>
                <a:gd name="T10" fmla="*/ 0 60000 65536"/>
                <a:gd name="T11" fmla="*/ 0 60000 65536"/>
                <a:gd name="T12" fmla="*/ 0 w 3"/>
                <a:gd name="T13" fmla="*/ 0 h 58"/>
                <a:gd name="T14" fmla="*/ 3 w 3"/>
                <a:gd name="T15" fmla="*/ 58 h 58"/>
              </a:gdLst>
              <a:ahLst/>
              <a:cxnLst>
                <a:cxn ang="T8">
                  <a:pos x="T0" y="T1"/>
                </a:cxn>
                <a:cxn ang="T9">
                  <a:pos x="T2" y="T3"/>
                </a:cxn>
                <a:cxn ang="T10">
                  <a:pos x="T4" y="T5"/>
                </a:cxn>
                <a:cxn ang="T11">
                  <a:pos x="T6" y="T7"/>
                </a:cxn>
              </a:cxnLst>
              <a:rect l="T12" t="T13" r="T14" b="T15"/>
              <a:pathLst>
                <a:path w="3" h="58">
                  <a:moveTo>
                    <a:pt x="3" y="0"/>
                  </a:moveTo>
                  <a:lnTo>
                    <a:pt x="0" y="58"/>
                  </a:lnTo>
                  <a:lnTo>
                    <a:pt x="3" y="2"/>
                  </a:lnTo>
                  <a:lnTo>
                    <a:pt x="3"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75" name="Freeform 411"/>
            <p:cNvSpPr>
              <a:spLocks/>
            </p:cNvSpPr>
            <p:nvPr/>
          </p:nvSpPr>
          <p:spPr bwMode="auto">
            <a:xfrm>
              <a:off x="1261" y="2662"/>
              <a:ext cx="5" cy="58"/>
            </a:xfrm>
            <a:custGeom>
              <a:avLst/>
              <a:gdLst>
                <a:gd name="T0" fmla="*/ 5 w 5"/>
                <a:gd name="T1" fmla="*/ 0 h 58"/>
                <a:gd name="T2" fmla="*/ 2 w 5"/>
                <a:gd name="T3" fmla="*/ 58 h 58"/>
                <a:gd name="T4" fmla="*/ 0 w 5"/>
                <a:gd name="T5" fmla="*/ 58 h 58"/>
                <a:gd name="T6" fmla="*/ 4 w 5"/>
                <a:gd name="T7" fmla="*/ 2 h 58"/>
                <a:gd name="T8" fmla="*/ 5 w 5"/>
                <a:gd name="T9" fmla="*/ 2 h 58"/>
                <a:gd name="T10" fmla="*/ 5 w 5"/>
                <a:gd name="T11" fmla="*/ 0 h 58"/>
                <a:gd name="T12" fmla="*/ 0 60000 65536"/>
                <a:gd name="T13" fmla="*/ 0 60000 65536"/>
                <a:gd name="T14" fmla="*/ 0 60000 65536"/>
                <a:gd name="T15" fmla="*/ 0 60000 65536"/>
                <a:gd name="T16" fmla="*/ 0 60000 65536"/>
                <a:gd name="T17" fmla="*/ 0 60000 65536"/>
                <a:gd name="T18" fmla="*/ 0 w 5"/>
                <a:gd name="T19" fmla="*/ 0 h 58"/>
                <a:gd name="T20" fmla="*/ 5 w 5"/>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 h="58">
                  <a:moveTo>
                    <a:pt x="5" y="0"/>
                  </a:moveTo>
                  <a:lnTo>
                    <a:pt x="2" y="58"/>
                  </a:lnTo>
                  <a:lnTo>
                    <a:pt x="0" y="58"/>
                  </a:lnTo>
                  <a:lnTo>
                    <a:pt x="4" y="2"/>
                  </a:lnTo>
                  <a:lnTo>
                    <a:pt x="5" y="2"/>
                  </a:lnTo>
                  <a:lnTo>
                    <a:pt x="5"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76" name="Freeform 412"/>
            <p:cNvSpPr>
              <a:spLocks/>
            </p:cNvSpPr>
            <p:nvPr/>
          </p:nvSpPr>
          <p:spPr bwMode="auto">
            <a:xfrm>
              <a:off x="1261" y="2664"/>
              <a:ext cx="5" cy="56"/>
            </a:xfrm>
            <a:custGeom>
              <a:avLst/>
              <a:gdLst>
                <a:gd name="T0" fmla="*/ 5 w 5"/>
                <a:gd name="T1" fmla="*/ 0 h 56"/>
                <a:gd name="T2" fmla="*/ 2 w 5"/>
                <a:gd name="T3" fmla="*/ 56 h 56"/>
                <a:gd name="T4" fmla="*/ 0 w 5"/>
                <a:gd name="T5" fmla="*/ 56 h 56"/>
                <a:gd name="T6" fmla="*/ 4 w 5"/>
                <a:gd name="T7" fmla="*/ 0 h 56"/>
                <a:gd name="T8" fmla="*/ 5 w 5"/>
                <a:gd name="T9" fmla="*/ 0 h 56"/>
                <a:gd name="T10" fmla="*/ 0 60000 65536"/>
                <a:gd name="T11" fmla="*/ 0 60000 65536"/>
                <a:gd name="T12" fmla="*/ 0 60000 65536"/>
                <a:gd name="T13" fmla="*/ 0 60000 65536"/>
                <a:gd name="T14" fmla="*/ 0 60000 65536"/>
                <a:gd name="T15" fmla="*/ 0 w 5"/>
                <a:gd name="T16" fmla="*/ 0 h 56"/>
                <a:gd name="T17" fmla="*/ 5 w 5"/>
                <a:gd name="T18" fmla="*/ 56 h 56"/>
              </a:gdLst>
              <a:ahLst/>
              <a:cxnLst>
                <a:cxn ang="T10">
                  <a:pos x="T0" y="T1"/>
                </a:cxn>
                <a:cxn ang="T11">
                  <a:pos x="T2" y="T3"/>
                </a:cxn>
                <a:cxn ang="T12">
                  <a:pos x="T4" y="T5"/>
                </a:cxn>
                <a:cxn ang="T13">
                  <a:pos x="T6" y="T7"/>
                </a:cxn>
                <a:cxn ang="T14">
                  <a:pos x="T8" y="T9"/>
                </a:cxn>
              </a:cxnLst>
              <a:rect l="T15" t="T16" r="T17" b="T18"/>
              <a:pathLst>
                <a:path w="5" h="56">
                  <a:moveTo>
                    <a:pt x="5" y="0"/>
                  </a:moveTo>
                  <a:lnTo>
                    <a:pt x="2" y="56"/>
                  </a:lnTo>
                  <a:lnTo>
                    <a:pt x="0" y="56"/>
                  </a:lnTo>
                  <a:lnTo>
                    <a:pt x="4" y="0"/>
                  </a:lnTo>
                  <a:lnTo>
                    <a:pt x="5" y="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77" name="Freeform 413"/>
            <p:cNvSpPr>
              <a:spLocks/>
            </p:cNvSpPr>
            <p:nvPr/>
          </p:nvSpPr>
          <p:spPr bwMode="auto">
            <a:xfrm>
              <a:off x="1260" y="2664"/>
              <a:ext cx="5" cy="56"/>
            </a:xfrm>
            <a:custGeom>
              <a:avLst/>
              <a:gdLst>
                <a:gd name="T0" fmla="*/ 5 w 5"/>
                <a:gd name="T1" fmla="*/ 0 h 56"/>
                <a:gd name="T2" fmla="*/ 1 w 5"/>
                <a:gd name="T3" fmla="*/ 56 h 56"/>
                <a:gd name="T4" fmla="*/ 1 w 5"/>
                <a:gd name="T5" fmla="*/ 55 h 56"/>
                <a:gd name="T6" fmla="*/ 0 w 5"/>
                <a:gd name="T7" fmla="*/ 55 h 56"/>
                <a:gd name="T8" fmla="*/ 3 w 5"/>
                <a:gd name="T9" fmla="*/ 0 h 56"/>
                <a:gd name="T10" fmla="*/ 5 w 5"/>
                <a:gd name="T11" fmla="*/ 0 h 56"/>
                <a:gd name="T12" fmla="*/ 0 60000 65536"/>
                <a:gd name="T13" fmla="*/ 0 60000 65536"/>
                <a:gd name="T14" fmla="*/ 0 60000 65536"/>
                <a:gd name="T15" fmla="*/ 0 60000 65536"/>
                <a:gd name="T16" fmla="*/ 0 60000 65536"/>
                <a:gd name="T17" fmla="*/ 0 60000 65536"/>
                <a:gd name="T18" fmla="*/ 0 w 5"/>
                <a:gd name="T19" fmla="*/ 0 h 56"/>
                <a:gd name="T20" fmla="*/ 5 w 5"/>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5" h="56">
                  <a:moveTo>
                    <a:pt x="5" y="0"/>
                  </a:moveTo>
                  <a:lnTo>
                    <a:pt x="1" y="56"/>
                  </a:lnTo>
                  <a:lnTo>
                    <a:pt x="1" y="55"/>
                  </a:lnTo>
                  <a:lnTo>
                    <a:pt x="0" y="55"/>
                  </a:lnTo>
                  <a:lnTo>
                    <a:pt x="3" y="0"/>
                  </a:lnTo>
                  <a:lnTo>
                    <a:pt x="5" y="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78" name="Freeform 414"/>
            <p:cNvSpPr>
              <a:spLocks/>
            </p:cNvSpPr>
            <p:nvPr/>
          </p:nvSpPr>
          <p:spPr bwMode="auto">
            <a:xfrm>
              <a:off x="1260" y="2664"/>
              <a:ext cx="5" cy="56"/>
            </a:xfrm>
            <a:custGeom>
              <a:avLst/>
              <a:gdLst>
                <a:gd name="T0" fmla="*/ 5 w 5"/>
                <a:gd name="T1" fmla="*/ 0 h 56"/>
                <a:gd name="T2" fmla="*/ 1 w 5"/>
                <a:gd name="T3" fmla="*/ 56 h 56"/>
                <a:gd name="T4" fmla="*/ 1 w 5"/>
                <a:gd name="T5" fmla="*/ 55 h 56"/>
                <a:gd name="T6" fmla="*/ 0 w 5"/>
                <a:gd name="T7" fmla="*/ 55 h 56"/>
                <a:gd name="T8" fmla="*/ 3 w 5"/>
                <a:gd name="T9" fmla="*/ 0 h 56"/>
                <a:gd name="T10" fmla="*/ 5 w 5"/>
                <a:gd name="T11" fmla="*/ 0 h 56"/>
                <a:gd name="T12" fmla="*/ 0 60000 65536"/>
                <a:gd name="T13" fmla="*/ 0 60000 65536"/>
                <a:gd name="T14" fmla="*/ 0 60000 65536"/>
                <a:gd name="T15" fmla="*/ 0 60000 65536"/>
                <a:gd name="T16" fmla="*/ 0 60000 65536"/>
                <a:gd name="T17" fmla="*/ 0 60000 65536"/>
                <a:gd name="T18" fmla="*/ 0 w 5"/>
                <a:gd name="T19" fmla="*/ 0 h 56"/>
                <a:gd name="T20" fmla="*/ 5 w 5"/>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5" h="56">
                  <a:moveTo>
                    <a:pt x="5" y="0"/>
                  </a:moveTo>
                  <a:lnTo>
                    <a:pt x="1" y="56"/>
                  </a:lnTo>
                  <a:lnTo>
                    <a:pt x="1" y="55"/>
                  </a:lnTo>
                  <a:lnTo>
                    <a:pt x="0" y="55"/>
                  </a:lnTo>
                  <a:lnTo>
                    <a:pt x="3" y="0"/>
                  </a:lnTo>
                  <a:lnTo>
                    <a:pt x="5" y="0"/>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79" name="Freeform 415"/>
            <p:cNvSpPr>
              <a:spLocks/>
            </p:cNvSpPr>
            <p:nvPr/>
          </p:nvSpPr>
          <p:spPr bwMode="auto">
            <a:xfrm>
              <a:off x="1260" y="2664"/>
              <a:ext cx="3" cy="55"/>
            </a:xfrm>
            <a:custGeom>
              <a:avLst/>
              <a:gdLst>
                <a:gd name="T0" fmla="*/ 3 w 3"/>
                <a:gd name="T1" fmla="*/ 0 h 55"/>
                <a:gd name="T2" fmla="*/ 0 w 3"/>
                <a:gd name="T3" fmla="*/ 55 h 55"/>
                <a:gd name="T4" fmla="*/ 3 w 3"/>
                <a:gd name="T5" fmla="*/ 0 h 55"/>
                <a:gd name="T6" fmla="*/ 0 60000 65536"/>
                <a:gd name="T7" fmla="*/ 0 60000 65536"/>
                <a:gd name="T8" fmla="*/ 0 60000 65536"/>
                <a:gd name="T9" fmla="*/ 0 w 3"/>
                <a:gd name="T10" fmla="*/ 0 h 55"/>
                <a:gd name="T11" fmla="*/ 3 w 3"/>
                <a:gd name="T12" fmla="*/ 55 h 55"/>
              </a:gdLst>
              <a:ahLst/>
              <a:cxnLst>
                <a:cxn ang="T6">
                  <a:pos x="T0" y="T1"/>
                </a:cxn>
                <a:cxn ang="T7">
                  <a:pos x="T2" y="T3"/>
                </a:cxn>
                <a:cxn ang="T8">
                  <a:pos x="T4" y="T5"/>
                </a:cxn>
              </a:cxnLst>
              <a:rect l="T9" t="T10" r="T11" b="T12"/>
              <a:pathLst>
                <a:path w="3" h="55">
                  <a:moveTo>
                    <a:pt x="3" y="0"/>
                  </a:moveTo>
                  <a:lnTo>
                    <a:pt x="0" y="55"/>
                  </a:lnTo>
                  <a:lnTo>
                    <a:pt x="3" y="0"/>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80" name="Freeform 416"/>
            <p:cNvSpPr>
              <a:spLocks/>
            </p:cNvSpPr>
            <p:nvPr/>
          </p:nvSpPr>
          <p:spPr bwMode="auto">
            <a:xfrm>
              <a:off x="1258" y="2664"/>
              <a:ext cx="5" cy="55"/>
            </a:xfrm>
            <a:custGeom>
              <a:avLst/>
              <a:gdLst>
                <a:gd name="T0" fmla="*/ 5 w 5"/>
                <a:gd name="T1" fmla="*/ 0 h 55"/>
                <a:gd name="T2" fmla="*/ 2 w 5"/>
                <a:gd name="T3" fmla="*/ 55 h 55"/>
                <a:gd name="T4" fmla="*/ 0 w 5"/>
                <a:gd name="T5" fmla="*/ 55 h 55"/>
                <a:gd name="T6" fmla="*/ 3 w 5"/>
                <a:gd name="T7" fmla="*/ 0 h 55"/>
                <a:gd name="T8" fmla="*/ 5 w 5"/>
                <a:gd name="T9" fmla="*/ 0 h 55"/>
                <a:gd name="T10" fmla="*/ 0 60000 65536"/>
                <a:gd name="T11" fmla="*/ 0 60000 65536"/>
                <a:gd name="T12" fmla="*/ 0 60000 65536"/>
                <a:gd name="T13" fmla="*/ 0 60000 65536"/>
                <a:gd name="T14" fmla="*/ 0 60000 65536"/>
                <a:gd name="T15" fmla="*/ 0 w 5"/>
                <a:gd name="T16" fmla="*/ 0 h 55"/>
                <a:gd name="T17" fmla="*/ 5 w 5"/>
                <a:gd name="T18" fmla="*/ 55 h 55"/>
              </a:gdLst>
              <a:ahLst/>
              <a:cxnLst>
                <a:cxn ang="T10">
                  <a:pos x="T0" y="T1"/>
                </a:cxn>
                <a:cxn ang="T11">
                  <a:pos x="T2" y="T3"/>
                </a:cxn>
                <a:cxn ang="T12">
                  <a:pos x="T4" y="T5"/>
                </a:cxn>
                <a:cxn ang="T13">
                  <a:pos x="T6" y="T7"/>
                </a:cxn>
                <a:cxn ang="T14">
                  <a:pos x="T8" y="T9"/>
                </a:cxn>
              </a:cxnLst>
              <a:rect l="T15" t="T16" r="T17" b="T18"/>
              <a:pathLst>
                <a:path w="5" h="55">
                  <a:moveTo>
                    <a:pt x="5" y="0"/>
                  </a:moveTo>
                  <a:lnTo>
                    <a:pt x="2" y="55"/>
                  </a:lnTo>
                  <a:lnTo>
                    <a:pt x="0" y="55"/>
                  </a:lnTo>
                  <a:lnTo>
                    <a:pt x="3" y="0"/>
                  </a:lnTo>
                  <a:lnTo>
                    <a:pt x="5" y="0"/>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81" name="Freeform 417"/>
            <p:cNvSpPr>
              <a:spLocks/>
            </p:cNvSpPr>
            <p:nvPr/>
          </p:nvSpPr>
          <p:spPr bwMode="auto">
            <a:xfrm>
              <a:off x="1258" y="2664"/>
              <a:ext cx="5" cy="55"/>
            </a:xfrm>
            <a:custGeom>
              <a:avLst/>
              <a:gdLst>
                <a:gd name="T0" fmla="*/ 5 w 5"/>
                <a:gd name="T1" fmla="*/ 0 h 55"/>
                <a:gd name="T2" fmla="*/ 2 w 5"/>
                <a:gd name="T3" fmla="*/ 55 h 55"/>
                <a:gd name="T4" fmla="*/ 0 w 5"/>
                <a:gd name="T5" fmla="*/ 55 h 55"/>
                <a:gd name="T6" fmla="*/ 3 w 5"/>
                <a:gd name="T7" fmla="*/ 0 h 55"/>
                <a:gd name="T8" fmla="*/ 5 w 5"/>
                <a:gd name="T9" fmla="*/ 0 h 55"/>
                <a:gd name="T10" fmla="*/ 0 60000 65536"/>
                <a:gd name="T11" fmla="*/ 0 60000 65536"/>
                <a:gd name="T12" fmla="*/ 0 60000 65536"/>
                <a:gd name="T13" fmla="*/ 0 60000 65536"/>
                <a:gd name="T14" fmla="*/ 0 60000 65536"/>
                <a:gd name="T15" fmla="*/ 0 w 5"/>
                <a:gd name="T16" fmla="*/ 0 h 55"/>
                <a:gd name="T17" fmla="*/ 5 w 5"/>
                <a:gd name="T18" fmla="*/ 55 h 55"/>
              </a:gdLst>
              <a:ahLst/>
              <a:cxnLst>
                <a:cxn ang="T10">
                  <a:pos x="T0" y="T1"/>
                </a:cxn>
                <a:cxn ang="T11">
                  <a:pos x="T2" y="T3"/>
                </a:cxn>
                <a:cxn ang="T12">
                  <a:pos x="T4" y="T5"/>
                </a:cxn>
                <a:cxn ang="T13">
                  <a:pos x="T6" y="T7"/>
                </a:cxn>
                <a:cxn ang="T14">
                  <a:pos x="T8" y="T9"/>
                </a:cxn>
              </a:cxnLst>
              <a:rect l="T15" t="T16" r="T17" b="T18"/>
              <a:pathLst>
                <a:path w="5" h="55">
                  <a:moveTo>
                    <a:pt x="5" y="0"/>
                  </a:moveTo>
                  <a:lnTo>
                    <a:pt x="2" y="55"/>
                  </a:lnTo>
                  <a:lnTo>
                    <a:pt x="0" y="55"/>
                  </a:lnTo>
                  <a:lnTo>
                    <a:pt x="3" y="0"/>
                  </a:lnTo>
                  <a:lnTo>
                    <a:pt x="5"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82" name="Freeform 418"/>
            <p:cNvSpPr>
              <a:spLocks/>
            </p:cNvSpPr>
            <p:nvPr/>
          </p:nvSpPr>
          <p:spPr bwMode="auto">
            <a:xfrm>
              <a:off x="1258" y="2664"/>
              <a:ext cx="3" cy="55"/>
            </a:xfrm>
            <a:custGeom>
              <a:avLst/>
              <a:gdLst>
                <a:gd name="T0" fmla="*/ 3 w 3"/>
                <a:gd name="T1" fmla="*/ 0 h 55"/>
                <a:gd name="T2" fmla="*/ 0 w 3"/>
                <a:gd name="T3" fmla="*/ 55 h 55"/>
                <a:gd name="T4" fmla="*/ 3 w 3"/>
                <a:gd name="T5" fmla="*/ 1 h 55"/>
                <a:gd name="T6" fmla="*/ 3 w 3"/>
                <a:gd name="T7" fmla="*/ 0 h 55"/>
                <a:gd name="T8" fmla="*/ 0 60000 65536"/>
                <a:gd name="T9" fmla="*/ 0 60000 65536"/>
                <a:gd name="T10" fmla="*/ 0 60000 65536"/>
                <a:gd name="T11" fmla="*/ 0 60000 65536"/>
                <a:gd name="T12" fmla="*/ 0 w 3"/>
                <a:gd name="T13" fmla="*/ 0 h 55"/>
                <a:gd name="T14" fmla="*/ 3 w 3"/>
                <a:gd name="T15" fmla="*/ 55 h 55"/>
              </a:gdLst>
              <a:ahLst/>
              <a:cxnLst>
                <a:cxn ang="T8">
                  <a:pos x="T0" y="T1"/>
                </a:cxn>
                <a:cxn ang="T9">
                  <a:pos x="T2" y="T3"/>
                </a:cxn>
                <a:cxn ang="T10">
                  <a:pos x="T4" y="T5"/>
                </a:cxn>
                <a:cxn ang="T11">
                  <a:pos x="T6" y="T7"/>
                </a:cxn>
              </a:cxnLst>
              <a:rect l="T12" t="T13" r="T14" b="T15"/>
              <a:pathLst>
                <a:path w="3" h="55">
                  <a:moveTo>
                    <a:pt x="3" y="0"/>
                  </a:moveTo>
                  <a:lnTo>
                    <a:pt x="0" y="55"/>
                  </a:lnTo>
                  <a:lnTo>
                    <a:pt x="3" y="1"/>
                  </a:lnTo>
                  <a:lnTo>
                    <a:pt x="3"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83" name="Freeform 419"/>
            <p:cNvSpPr>
              <a:spLocks/>
            </p:cNvSpPr>
            <p:nvPr/>
          </p:nvSpPr>
          <p:spPr bwMode="auto">
            <a:xfrm>
              <a:off x="1257" y="2664"/>
              <a:ext cx="4" cy="55"/>
            </a:xfrm>
            <a:custGeom>
              <a:avLst/>
              <a:gdLst>
                <a:gd name="T0" fmla="*/ 4 w 4"/>
                <a:gd name="T1" fmla="*/ 0 h 55"/>
                <a:gd name="T2" fmla="*/ 1 w 4"/>
                <a:gd name="T3" fmla="*/ 55 h 55"/>
                <a:gd name="T4" fmla="*/ 0 w 4"/>
                <a:gd name="T5" fmla="*/ 55 h 55"/>
                <a:gd name="T6" fmla="*/ 3 w 4"/>
                <a:gd name="T7" fmla="*/ 1 h 55"/>
                <a:gd name="T8" fmla="*/ 4 w 4"/>
                <a:gd name="T9" fmla="*/ 1 h 55"/>
                <a:gd name="T10" fmla="*/ 4 w 4"/>
                <a:gd name="T11" fmla="*/ 0 h 55"/>
                <a:gd name="T12" fmla="*/ 0 60000 65536"/>
                <a:gd name="T13" fmla="*/ 0 60000 65536"/>
                <a:gd name="T14" fmla="*/ 0 60000 65536"/>
                <a:gd name="T15" fmla="*/ 0 60000 65536"/>
                <a:gd name="T16" fmla="*/ 0 60000 65536"/>
                <a:gd name="T17" fmla="*/ 0 60000 65536"/>
                <a:gd name="T18" fmla="*/ 0 w 4"/>
                <a:gd name="T19" fmla="*/ 0 h 55"/>
                <a:gd name="T20" fmla="*/ 4 w 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4" h="55">
                  <a:moveTo>
                    <a:pt x="4" y="0"/>
                  </a:moveTo>
                  <a:lnTo>
                    <a:pt x="1" y="55"/>
                  </a:lnTo>
                  <a:lnTo>
                    <a:pt x="0" y="55"/>
                  </a:lnTo>
                  <a:lnTo>
                    <a:pt x="3" y="1"/>
                  </a:lnTo>
                  <a:lnTo>
                    <a:pt x="4" y="1"/>
                  </a:lnTo>
                  <a:lnTo>
                    <a:pt x="4"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84" name="Freeform 420"/>
            <p:cNvSpPr>
              <a:spLocks/>
            </p:cNvSpPr>
            <p:nvPr/>
          </p:nvSpPr>
          <p:spPr bwMode="auto">
            <a:xfrm>
              <a:off x="1257" y="2665"/>
              <a:ext cx="4" cy="54"/>
            </a:xfrm>
            <a:custGeom>
              <a:avLst/>
              <a:gdLst>
                <a:gd name="T0" fmla="*/ 4 w 4"/>
                <a:gd name="T1" fmla="*/ 0 h 54"/>
                <a:gd name="T2" fmla="*/ 1 w 4"/>
                <a:gd name="T3" fmla="*/ 54 h 54"/>
                <a:gd name="T4" fmla="*/ 0 w 4"/>
                <a:gd name="T5" fmla="*/ 54 h 54"/>
                <a:gd name="T6" fmla="*/ 0 w 4"/>
                <a:gd name="T7" fmla="*/ 52 h 54"/>
                <a:gd name="T8" fmla="*/ 3 w 4"/>
                <a:gd name="T9" fmla="*/ 0 h 54"/>
                <a:gd name="T10" fmla="*/ 4 w 4"/>
                <a:gd name="T11" fmla="*/ 0 h 54"/>
                <a:gd name="T12" fmla="*/ 0 60000 65536"/>
                <a:gd name="T13" fmla="*/ 0 60000 65536"/>
                <a:gd name="T14" fmla="*/ 0 60000 65536"/>
                <a:gd name="T15" fmla="*/ 0 60000 65536"/>
                <a:gd name="T16" fmla="*/ 0 60000 65536"/>
                <a:gd name="T17" fmla="*/ 0 60000 65536"/>
                <a:gd name="T18" fmla="*/ 0 w 4"/>
                <a:gd name="T19" fmla="*/ 0 h 54"/>
                <a:gd name="T20" fmla="*/ 4 w 4"/>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4" h="54">
                  <a:moveTo>
                    <a:pt x="4" y="0"/>
                  </a:moveTo>
                  <a:lnTo>
                    <a:pt x="1" y="54"/>
                  </a:lnTo>
                  <a:lnTo>
                    <a:pt x="0" y="54"/>
                  </a:lnTo>
                  <a:lnTo>
                    <a:pt x="0" y="52"/>
                  </a:lnTo>
                  <a:lnTo>
                    <a:pt x="3" y="0"/>
                  </a:lnTo>
                  <a:lnTo>
                    <a:pt x="4"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85" name="Freeform 421"/>
            <p:cNvSpPr>
              <a:spLocks/>
            </p:cNvSpPr>
            <p:nvPr/>
          </p:nvSpPr>
          <p:spPr bwMode="auto">
            <a:xfrm>
              <a:off x="1257" y="2665"/>
              <a:ext cx="3" cy="54"/>
            </a:xfrm>
            <a:custGeom>
              <a:avLst/>
              <a:gdLst>
                <a:gd name="T0" fmla="*/ 3 w 3"/>
                <a:gd name="T1" fmla="*/ 0 h 54"/>
                <a:gd name="T2" fmla="*/ 0 w 3"/>
                <a:gd name="T3" fmla="*/ 54 h 54"/>
                <a:gd name="T4" fmla="*/ 0 w 3"/>
                <a:gd name="T5" fmla="*/ 52 h 54"/>
                <a:gd name="T6" fmla="*/ 1 w 3"/>
                <a:gd name="T7" fmla="*/ 0 h 54"/>
                <a:gd name="T8" fmla="*/ 3 w 3"/>
                <a:gd name="T9" fmla="*/ 0 h 54"/>
                <a:gd name="T10" fmla="*/ 0 60000 65536"/>
                <a:gd name="T11" fmla="*/ 0 60000 65536"/>
                <a:gd name="T12" fmla="*/ 0 60000 65536"/>
                <a:gd name="T13" fmla="*/ 0 60000 65536"/>
                <a:gd name="T14" fmla="*/ 0 60000 65536"/>
                <a:gd name="T15" fmla="*/ 0 w 3"/>
                <a:gd name="T16" fmla="*/ 0 h 54"/>
                <a:gd name="T17" fmla="*/ 3 w 3"/>
                <a:gd name="T18" fmla="*/ 54 h 54"/>
              </a:gdLst>
              <a:ahLst/>
              <a:cxnLst>
                <a:cxn ang="T10">
                  <a:pos x="T0" y="T1"/>
                </a:cxn>
                <a:cxn ang="T11">
                  <a:pos x="T2" y="T3"/>
                </a:cxn>
                <a:cxn ang="T12">
                  <a:pos x="T4" y="T5"/>
                </a:cxn>
                <a:cxn ang="T13">
                  <a:pos x="T6" y="T7"/>
                </a:cxn>
                <a:cxn ang="T14">
                  <a:pos x="T8" y="T9"/>
                </a:cxn>
              </a:cxnLst>
              <a:rect l="T15" t="T16" r="T17" b="T18"/>
              <a:pathLst>
                <a:path w="3" h="54">
                  <a:moveTo>
                    <a:pt x="3" y="0"/>
                  </a:moveTo>
                  <a:lnTo>
                    <a:pt x="0" y="54"/>
                  </a:lnTo>
                  <a:lnTo>
                    <a:pt x="0" y="52"/>
                  </a:lnTo>
                  <a:lnTo>
                    <a:pt x="1" y="0"/>
                  </a:lnTo>
                  <a:lnTo>
                    <a:pt x="3"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86" name="Freeform 422"/>
            <p:cNvSpPr>
              <a:spLocks/>
            </p:cNvSpPr>
            <p:nvPr/>
          </p:nvSpPr>
          <p:spPr bwMode="auto">
            <a:xfrm>
              <a:off x="1255" y="2665"/>
              <a:ext cx="5" cy="52"/>
            </a:xfrm>
            <a:custGeom>
              <a:avLst/>
              <a:gdLst>
                <a:gd name="T0" fmla="*/ 5 w 5"/>
                <a:gd name="T1" fmla="*/ 0 h 52"/>
                <a:gd name="T2" fmla="*/ 2 w 5"/>
                <a:gd name="T3" fmla="*/ 52 h 52"/>
                <a:gd name="T4" fmla="*/ 0 w 5"/>
                <a:gd name="T5" fmla="*/ 52 h 52"/>
                <a:gd name="T6" fmla="*/ 3 w 5"/>
                <a:gd name="T7" fmla="*/ 0 h 52"/>
                <a:gd name="T8" fmla="*/ 5 w 5"/>
                <a:gd name="T9" fmla="*/ 0 h 52"/>
                <a:gd name="T10" fmla="*/ 0 60000 65536"/>
                <a:gd name="T11" fmla="*/ 0 60000 65536"/>
                <a:gd name="T12" fmla="*/ 0 60000 65536"/>
                <a:gd name="T13" fmla="*/ 0 60000 65536"/>
                <a:gd name="T14" fmla="*/ 0 60000 65536"/>
                <a:gd name="T15" fmla="*/ 0 w 5"/>
                <a:gd name="T16" fmla="*/ 0 h 52"/>
                <a:gd name="T17" fmla="*/ 5 w 5"/>
                <a:gd name="T18" fmla="*/ 52 h 52"/>
              </a:gdLst>
              <a:ahLst/>
              <a:cxnLst>
                <a:cxn ang="T10">
                  <a:pos x="T0" y="T1"/>
                </a:cxn>
                <a:cxn ang="T11">
                  <a:pos x="T2" y="T3"/>
                </a:cxn>
                <a:cxn ang="T12">
                  <a:pos x="T4" y="T5"/>
                </a:cxn>
                <a:cxn ang="T13">
                  <a:pos x="T6" y="T7"/>
                </a:cxn>
                <a:cxn ang="T14">
                  <a:pos x="T8" y="T9"/>
                </a:cxn>
              </a:cxnLst>
              <a:rect l="T15" t="T16" r="T17" b="T18"/>
              <a:pathLst>
                <a:path w="5" h="52">
                  <a:moveTo>
                    <a:pt x="5" y="0"/>
                  </a:moveTo>
                  <a:lnTo>
                    <a:pt x="2" y="52"/>
                  </a:lnTo>
                  <a:lnTo>
                    <a:pt x="0" y="52"/>
                  </a:lnTo>
                  <a:lnTo>
                    <a:pt x="3" y="0"/>
                  </a:lnTo>
                  <a:lnTo>
                    <a:pt x="5" y="0"/>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87" name="Freeform 423"/>
            <p:cNvSpPr>
              <a:spLocks/>
            </p:cNvSpPr>
            <p:nvPr/>
          </p:nvSpPr>
          <p:spPr bwMode="auto">
            <a:xfrm>
              <a:off x="1255" y="2665"/>
              <a:ext cx="3" cy="52"/>
            </a:xfrm>
            <a:custGeom>
              <a:avLst/>
              <a:gdLst>
                <a:gd name="T0" fmla="*/ 3 w 3"/>
                <a:gd name="T1" fmla="*/ 0 h 52"/>
                <a:gd name="T2" fmla="*/ 2 w 3"/>
                <a:gd name="T3" fmla="*/ 52 h 52"/>
                <a:gd name="T4" fmla="*/ 0 w 3"/>
                <a:gd name="T5" fmla="*/ 52 h 52"/>
                <a:gd name="T6" fmla="*/ 3 w 3"/>
                <a:gd name="T7" fmla="*/ 0 h 52"/>
                <a:gd name="T8" fmla="*/ 0 60000 65536"/>
                <a:gd name="T9" fmla="*/ 0 60000 65536"/>
                <a:gd name="T10" fmla="*/ 0 60000 65536"/>
                <a:gd name="T11" fmla="*/ 0 60000 65536"/>
                <a:gd name="T12" fmla="*/ 0 w 3"/>
                <a:gd name="T13" fmla="*/ 0 h 52"/>
                <a:gd name="T14" fmla="*/ 3 w 3"/>
                <a:gd name="T15" fmla="*/ 52 h 52"/>
              </a:gdLst>
              <a:ahLst/>
              <a:cxnLst>
                <a:cxn ang="T8">
                  <a:pos x="T0" y="T1"/>
                </a:cxn>
                <a:cxn ang="T9">
                  <a:pos x="T2" y="T3"/>
                </a:cxn>
                <a:cxn ang="T10">
                  <a:pos x="T4" y="T5"/>
                </a:cxn>
                <a:cxn ang="T11">
                  <a:pos x="T6" y="T7"/>
                </a:cxn>
              </a:cxnLst>
              <a:rect l="T12" t="T13" r="T14" b="T15"/>
              <a:pathLst>
                <a:path w="3" h="52">
                  <a:moveTo>
                    <a:pt x="3" y="0"/>
                  </a:moveTo>
                  <a:lnTo>
                    <a:pt x="2" y="52"/>
                  </a:lnTo>
                  <a:lnTo>
                    <a:pt x="0" y="52"/>
                  </a:lnTo>
                  <a:lnTo>
                    <a:pt x="3" y="0"/>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88" name="Freeform 424"/>
            <p:cNvSpPr>
              <a:spLocks/>
            </p:cNvSpPr>
            <p:nvPr/>
          </p:nvSpPr>
          <p:spPr bwMode="auto">
            <a:xfrm>
              <a:off x="1255" y="2665"/>
              <a:ext cx="3" cy="52"/>
            </a:xfrm>
            <a:custGeom>
              <a:avLst/>
              <a:gdLst>
                <a:gd name="T0" fmla="*/ 3 w 3"/>
                <a:gd name="T1" fmla="*/ 0 h 52"/>
                <a:gd name="T2" fmla="*/ 0 w 3"/>
                <a:gd name="T3" fmla="*/ 52 h 52"/>
                <a:gd name="T4" fmla="*/ 2 w 3"/>
                <a:gd name="T5" fmla="*/ 0 h 52"/>
                <a:gd name="T6" fmla="*/ 3 w 3"/>
                <a:gd name="T7" fmla="*/ 0 h 52"/>
                <a:gd name="T8" fmla="*/ 0 60000 65536"/>
                <a:gd name="T9" fmla="*/ 0 60000 65536"/>
                <a:gd name="T10" fmla="*/ 0 60000 65536"/>
                <a:gd name="T11" fmla="*/ 0 60000 65536"/>
                <a:gd name="T12" fmla="*/ 0 w 3"/>
                <a:gd name="T13" fmla="*/ 0 h 52"/>
                <a:gd name="T14" fmla="*/ 3 w 3"/>
                <a:gd name="T15" fmla="*/ 52 h 52"/>
              </a:gdLst>
              <a:ahLst/>
              <a:cxnLst>
                <a:cxn ang="T8">
                  <a:pos x="T0" y="T1"/>
                </a:cxn>
                <a:cxn ang="T9">
                  <a:pos x="T2" y="T3"/>
                </a:cxn>
                <a:cxn ang="T10">
                  <a:pos x="T4" y="T5"/>
                </a:cxn>
                <a:cxn ang="T11">
                  <a:pos x="T6" y="T7"/>
                </a:cxn>
              </a:cxnLst>
              <a:rect l="T12" t="T13" r="T14" b="T15"/>
              <a:pathLst>
                <a:path w="3" h="52">
                  <a:moveTo>
                    <a:pt x="3" y="0"/>
                  </a:moveTo>
                  <a:lnTo>
                    <a:pt x="0" y="52"/>
                  </a:lnTo>
                  <a:lnTo>
                    <a:pt x="2" y="0"/>
                  </a:lnTo>
                  <a:lnTo>
                    <a:pt x="3" y="0"/>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89" name="Freeform 425"/>
            <p:cNvSpPr>
              <a:spLocks/>
            </p:cNvSpPr>
            <p:nvPr/>
          </p:nvSpPr>
          <p:spPr bwMode="auto">
            <a:xfrm>
              <a:off x="1253" y="2665"/>
              <a:ext cx="5" cy="52"/>
            </a:xfrm>
            <a:custGeom>
              <a:avLst/>
              <a:gdLst>
                <a:gd name="T0" fmla="*/ 5 w 5"/>
                <a:gd name="T1" fmla="*/ 0 h 52"/>
                <a:gd name="T2" fmla="*/ 2 w 5"/>
                <a:gd name="T3" fmla="*/ 52 h 52"/>
                <a:gd name="T4" fmla="*/ 0 w 5"/>
                <a:gd name="T5" fmla="*/ 52 h 52"/>
                <a:gd name="T6" fmla="*/ 4 w 5"/>
                <a:gd name="T7" fmla="*/ 2 h 52"/>
                <a:gd name="T8" fmla="*/ 4 w 5"/>
                <a:gd name="T9" fmla="*/ 0 h 52"/>
                <a:gd name="T10" fmla="*/ 5 w 5"/>
                <a:gd name="T11" fmla="*/ 0 h 52"/>
                <a:gd name="T12" fmla="*/ 0 60000 65536"/>
                <a:gd name="T13" fmla="*/ 0 60000 65536"/>
                <a:gd name="T14" fmla="*/ 0 60000 65536"/>
                <a:gd name="T15" fmla="*/ 0 60000 65536"/>
                <a:gd name="T16" fmla="*/ 0 60000 65536"/>
                <a:gd name="T17" fmla="*/ 0 60000 65536"/>
                <a:gd name="T18" fmla="*/ 0 w 5"/>
                <a:gd name="T19" fmla="*/ 0 h 52"/>
                <a:gd name="T20" fmla="*/ 5 w 5"/>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5" h="52">
                  <a:moveTo>
                    <a:pt x="5" y="0"/>
                  </a:moveTo>
                  <a:lnTo>
                    <a:pt x="2" y="52"/>
                  </a:lnTo>
                  <a:lnTo>
                    <a:pt x="0" y="52"/>
                  </a:lnTo>
                  <a:lnTo>
                    <a:pt x="4" y="2"/>
                  </a:lnTo>
                  <a:lnTo>
                    <a:pt x="4" y="0"/>
                  </a:lnTo>
                  <a:lnTo>
                    <a:pt x="5" y="0"/>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90" name="Freeform 426"/>
            <p:cNvSpPr>
              <a:spLocks/>
            </p:cNvSpPr>
            <p:nvPr/>
          </p:nvSpPr>
          <p:spPr bwMode="auto">
            <a:xfrm>
              <a:off x="1253" y="2665"/>
              <a:ext cx="4" cy="52"/>
            </a:xfrm>
            <a:custGeom>
              <a:avLst/>
              <a:gdLst>
                <a:gd name="T0" fmla="*/ 4 w 4"/>
                <a:gd name="T1" fmla="*/ 0 h 52"/>
                <a:gd name="T2" fmla="*/ 2 w 4"/>
                <a:gd name="T3" fmla="*/ 52 h 52"/>
                <a:gd name="T4" fmla="*/ 0 w 4"/>
                <a:gd name="T5" fmla="*/ 52 h 52"/>
                <a:gd name="T6" fmla="*/ 4 w 4"/>
                <a:gd name="T7" fmla="*/ 2 h 52"/>
                <a:gd name="T8" fmla="*/ 4 w 4"/>
                <a:gd name="T9" fmla="*/ 0 h 52"/>
                <a:gd name="T10" fmla="*/ 0 60000 65536"/>
                <a:gd name="T11" fmla="*/ 0 60000 65536"/>
                <a:gd name="T12" fmla="*/ 0 60000 65536"/>
                <a:gd name="T13" fmla="*/ 0 60000 65536"/>
                <a:gd name="T14" fmla="*/ 0 60000 65536"/>
                <a:gd name="T15" fmla="*/ 0 w 4"/>
                <a:gd name="T16" fmla="*/ 0 h 52"/>
                <a:gd name="T17" fmla="*/ 4 w 4"/>
                <a:gd name="T18" fmla="*/ 52 h 52"/>
              </a:gdLst>
              <a:ahLst/>
              <a:cxnLst>
                <a:cxn ang="T10">
                  <a:pos x="T0" y="T1"/>
                </a:cxn>
                <a:cxn ang="T11">
                  <a:pos x="T2" y="T3"/>
                </a:cxn>
                <a:cxn ang="T12">
                  <a:pos x="T4" y="T5"/>
                </a:cxn>
                <a:cxn ang="T13">
                  <a:pos x="T6" y="T7"/>
                </a:cxn>
                <a:cxn ang="T14">
                  <a:pos x="T8" y="T9"/>
                </a:cxn>
              </a:cxnLst>
              <a:rect l="T15" t="T16" r="T17" b="T18"/>
              <a:pathLst>
                <a:path w="4" h="52">
                  <a:moveTo>
                    <a:pt x="4" y="0"/>
                  </a:moveTo>
                  <a:lnTo>
                    <a:pt x="2" y="52"/>
                  </a:lnTo>
                  <a:lnTo>
                    <a:pt x="0" y="52"/>
                  </a:lnTo>
                  <a:lnTo>
                    <a:pt x="4" y="2"/>
                  </a:lnTo>
                  <a:lnTo>
                    <a:pt x="4" y="0"/>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91" name="Freeform 427"/>
            <p:cNvSpPr>
              <a:spLocks/>
            </p:cNvSpPr>
            <p:nvPr/>
          </p:nvSpPr>
          <p:spPr bwMode="auto">
            <a:xfrm>
              <a:off x="1252" y="2667"/>
              <a:ext cx="5" cy="50"/>
            </a:xfrm>
            <a:custGeom>
              <a:avLst/>
              <a:gdLst>
                <a:gd name="T0" fmla="*/ 5 w 5"/>
                <a:gd name="T1" fmla="*/ 0 h 50"/>
                <a:gd name="T2" fmla="*/ 1 w 5"/>
                <a:gd name="T3" fmla="*/ 50 h 50"/>
                <a:gd name="T4" fmla="*/ 1 w 5"/>
                <a:gd name="T5" fmla="*/ 48 h 50"/>
                <a:gd name="T6" fmla="*/ 0 w 5"/>
                <a:gd name="T7" fmla="*/ 48 h 50"/>
                <a:gd name="T8" fmla="*/ 3 w 5"/>
                <a:gd name="T9" fmla="*/ 0 h 50"/>
                <a:gd name="T10" fmla="*/ 5 w 5"/>
                <a:gd name="T11" fmla="*/ 0 h 50"/>
                <a:gd name="T12" fmla="*/ 0 60000 65536"/>
                <a:gd name="T13" fmla="*/ 0 60000 65536"/>
                <a:gd name="T14" fmla="*/ 0 60000 65536"/>
                <a:gd name="T15" fmla="*/ 0 60000 65536"/>
                <a:gd name="T16" fmla="*/ 0 60000 65536"/>
                <a:gd name="T17" fmla="*/ 0 60000 65536"/>
                <a:gd name="T18" fmla="*/ 0 w 5"/>
                <a:gd name="T19" fmla="*/ 0 h 50"/>
                <a:gd name="T20" fmla="*/ 5 w 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5" h="50">
                  <a:moveTo>
                    <a:pt x="5" y="0"/>
                  </a:moveTo>
                  <a:lnTo>
                    <a:pt x="1" y="50"/>
                  </a:lnTo>
                  <a:lnTo>
                    <a:pt x="1" y="48"/>
                  </a:lnTo>
                  <a:lnTo>
                    <a:pt x="0" y="48"/>
                  </a:lnTo>
                  <a:lnTo>
                    <a:pt x="3" y="0"/>
                  </a:lnTo>
                  <a:lnTo>
                    <a:pt x="5"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92" name="Freeform 428"/>
            <p:cNvSpPr>
              <a:spLocks/>
            </p:cNvSpPr>
            <p:nvPr/>
          </p:nvSpPr>
          <p:spPr bwMode="auto">
            <a:xfrm>
              <a:off x="1252" y="2667"/>
              <a:ext cx="5" cy="50"/>
            </a:xfrm>
            <a:custGeom>
              <a:avLst/>
              <a:gdLst>
                <a:gd name="T0" fmla="*/ 5 w 5"/>
                <a:gd name="T1" fmla="*/ 0 h 50"/>
                <a:gd name="T2" fmla="*/ 1 w 5"/>
                <a:gd name="T3" fmla="*/ 50 h 50"/>
                <a:gd name="T4" fmla="*/ 1 w 5"/>
                <a:gd name="T5" fmla="*/ 48 h 50"/>
                <a:gd name="T6" fmla="*/ 0 w 5"/>
                <a:gd name="T7" fmla="*/ 48 h 50"/>
                <a:gd name="T8" fmla="*/ 3 w 5"/>
                <a:gd name="T9" fmla="*/ 0 h 50"/>
                <a:gd name="T10" fmla="*/ 5 w 5"/>
                <a:gd name="T11" fmla="*/ 0 h 50"/>
                <a:gd name="T12" fmla="*/ 0 60000 65536"/>
                <a:gd name="T13" fmla="*/ 0 60000 65536"/>
                <a:gd name="T14" fmla="*/ 0 60000 65536"/>
                <a:gd name="T15" fmla="*/ 0 60000 65536"/>
                <a:gd name="T16" fmla="*/ 0 60000 65536"/>
                <a:gd name="T17" fmla="*/ 0 60000 65536"/>
                <a:gd name="T18" fmla="*/ 0 w 5"/>
                <a:gd name="T19" fmla="*/ 0 h 50"/>
                <a:gd name="T20" fmla="*/ 5 w 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5" h="50">
                  <a:moveTo>
                    <a:pt x="5" y="0"/>
                  </a:moveTo>
                  <a:lnTo>
                    <a:pt x="1" y="50"/>
                  </a:lnTo>
                  <a:lnTo>
                    <a:pt x="1" y="48"/>
                  </a:lnTo>
                  <a:lnTo>
                    <a:pt x="0" y="48"/>
                  </a:lnTo>
                  <a:lnTo>
                    <a:pt x="3" y="0"/>
                  </a:lnTo>
                  <a:lnTo>
                    <a:pt x="5"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93" name="Freeform 429"/>
            <p:cNvSpPr>
              <a:spLocks/>
            </p:cNvSpPr>
            <p:nvPr/>
          </p:nvSpPr>
          <p:spPr bwMode="auto">
            <a:xfrm>
              <a:off x="1252" y="2667"/>
              <a:ext cx="3" cy="48"/>
            </a:xfrm>
            <a:custGeom>
              <a:avLst/>
              <a:gdLst>
                <a:gd name="T0" fmla="*/ 3 w 3"/>
                <a:gd name="T1" fmla="*/ 0 h 48"/>
                <a:gd name="T2" fmla="*/ 0 w 3"/>
                <a:gd name="T3" fmla="*/ 48 h 48"/>
                <a:gd name="T4" fmla="*/ 1 w 3"/>
                <a:gd name="T5" fmla="*/ 0 h 48"/>
                <a:gd name="T6" fmla="*/ 3 w 3"/>
                <a:gd name="T7" fmla="*/ 0 h 48"/>
                <a:gd name="T8" fmla="*/ 0 60000 65536"/>
                <a:gd name="T9" fmla="*/ 0 60000 65536"/>
                <a:gd name="T10" fmla="*/ 0 60000 65536"/>
                <a:gd name="T11" fmla="*/ 0 60000 65536"/>
                <a:gd name="T12" fmla="*/ 0 w 3"/>
                <a:gd name="T13" fmla="*/ 0 h 48"/>
                <a:gd name="T14" fmla="*/ 3 w 3"/>
                <a:gd name="T15" fmla="*/ 48 h 48"/>
              </a:gdLst>
              <a:ahLst/>
              <a:cxnLst>
                <a:cxn ang="T8">
                  <a:pos x="T0" y="T1"/>
                </a:cxn>
                <a:cxn ang="T9">
                  <a:pos x="T2" y="T3"/>
                </a:cxn>
                <a:cxn ang="T10">
                  <a:pos x="T4" y="T5"/>
                </a:cxn>
                <a:cxn ang="T11">
                  <a:pos x="T6" y="T7"/>
                </a:cxn>
              </a:cxnLst>
              <a:rect l="T12" t="T13" r="T14" b="T15"/>
              <a:pathLst>
                <a:path w="3" h="48">
                  <a:moveTo>
                    <a:pt x="3" y="0"/>
                  </a:moveTo>
                  <a:lnTo>
                    <a:pt x="0" y="48"/>
                  </a:lnTo>
                  <a:lnTo>
                    <a:pt x="1" y="0"/>
                  </a:lnTo>
                  <a:lnTo>
                    <a:pt x="3"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94" name="Freeform 430"/>
            <p:cNvSpPr>
              <a:spLocks/>
            </p:cNvSpPr>
            <p:nvPr/>
          </p:nvSpPr>
          <p:spPr bwMode="auto">
            <a:xfrm>
              <a:off x="1250" y="2667"/>
              <a:ext cx="5" cy="48"/>
            </a:xfrm>
            <a:custGeom>
              <a:avLst/>
              <a:gdLst>
                <a:gd name="T0" fmla="*/ 5 w 5"/>
                <a:gd name="T1" fmla="*/ 0 h 48"/>
                <a:gd name="T2" fmla="*/ 2 w 5"/>
                <a:gd name="T3" fmla="*/ 48 h 48"/>
                <a:gd name="T4" fmla="*/ 0 w 5"/>
                <a:gd name="T5" fmla="*/ 48 h 48"/>
                <a:gd name="T6" fmla="*/ 3 w 5"/>
                <a:gd name="T7" fmla="*/ 0 h 48"/>
                <a:gd name="T8" fmla="*/ 5 w 5"/>
                <a:gd name="T9" fmla="*/ 0 h 48"/>
                <a:gd name="T10" fmla="*/ 0 60000 65536"/>
                <a:gd name="T11" fmla="*/ 0 60000 65536"/>
                <a:gd name="T12" fmla="*/ 0 60000 65536"/>
                <a:gd name="T13" fmla="*/ 0 60000 65536"/>
                <a:gd name="T14" fmla="*/ 0 60000 65536"/>
                <a:gd name="T15" fmla="*/ 0 w 5"/>
                <a:gd name="T16" fmla="*/ 0 h 48"/>
                <a:gd name="T17" fmla="*/ 5 w 5"/>
                <a:gd name="T18" fmla="*/ 48 h 48"/>
              </a:gdLst>
              <a:ahLst/>
              <a:cxnLst>
                <a:cxn ang="T10">
                  <a:pos x="T0" y="T1"/>
                </a:cxn>
                <a:cxn ang="T11">
                  <a:pos x="T2" y="T3"/>
                </a:cxn>
                <a:cxn ang="T12">
                  <a:pos x="T4" y="T5"/>
                </a:cxn>
                <a:cxn ang="T13">
                  <a:pos x="T6" y="T7"/>
                </a:cxn>
                <a:cxn ang="T14">
                  <a:pos x="T8" y="T9"/>
                </a:cxn>
              </a:cxnLst>
              <a:rect l="T15" t="T16" r="T17" b="T18"/>
              <a:pathLst>
                <a:path w="5" h="48">
                  <a:moveTo>
                    <a:pt x="5" y="0"/>
                  </a:moveTo>
                  <a:lnTo>
                    <a:pt x="2" y="48"/>
                  </a:lnTo>
                  <a:lnTo>
                    <a:pt x="0" y="48"/>
                  </a:lnTo>
                  <a:lnTo>
                    <a:pt x="3" y="0"/>
                  </a:lnTo>
                  <a:lnTo>
                    <a:pt x="5" y="0"/>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95" name="Freeform 431"/>
            <p:cNvSpPr>
              <a:spLocks/>
            </p:cNvSpPr>
            <p:nvPr/>
          </p:nvSpPr>
          <p:spPr bwMode="auto">
            <a:xfrm>
              <a:off x="1250" y="2667"/>
              <a:ext cx="3" cy="48"/>
            </a:xfrm>
            <a:custGeom>
              <a:avLst/>
              <a:gdLst>
                <a:gd name="T0" fmla="*/ 3 w 3"/>
                <a:gd name="T1" fmla="*/ 0 h 48"/>
                <a:gd name="T2" fmla="*/ 2 w 3"/>
                <a:gd name="T3" fmla="*/ 48 h 48"/>
                <a:gd name="T4" fmla="*/ 0 w 3"/>
                <a:gd name="T5" fmla="*/ 48 h 48"/>
                <a:gd name="T6" fmla="*/ 3 w 3"/>
                <a:gd name="T7" fmla="*/ 0 h 48"/>
                <a:gd name="T8" fmla="*/ 0 60000 65536"/>
                <a:gd name="T9" fmla="*/ 0 60000 65536"/>
                <a:gd name="T10" fmla="*/ 0 60000 65536"/>
                <a:gd name="T11" fmla="*/ 0 60000 65536"/>
                <a:gd name="T12" fmla="*/ 0 w 3"/>
                <a:gd name="T13" fmla="*/ 0 h 48"/>
                <a:gd name="T14" fmla="*/ 3 w 3"/>
                <a:gd name="T15" fmla="*/ 48 h 48"/>
              </a:gdLst>
              <a:ahLst/>
              <a:cxnLst>
                <a:cxn ang="T8">
                  <a:pos x="T0" y="T1"/>
                </a:cxn>
                <a:cxn ang="T9">
                  <a:pos x="T2" y="T3"/>
                </a:cxn>
                <a:cxn ang="T10">
                  <a:pos x="T4" y="T5"/>
                </a:cxn>
                <a:cxn ang="T11">
                  <a:pos x="T6" y="T7"/>
                </a:cxn>
              </a:cxnLst>
              <a:rect l="T12" t="T13" r="T14" b="T15"/>
              <a:pathLst>
                <a:path w="3" h="48">
                  <a:moveTo>
                    <a:pt x="3" y="0"/>
                  </a:moveTo>
                  <a:lnTo>
                    <a:pt x="2" y="48"/>
                  </a:lnTo>
                  <a:lnTo>
                    <a:pt x="0" y="48"/>
                  </a:lnTo>
                  <a:lnTo>
                    <a:pt x="3" y="0"/>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96" name="Freeform 432"/>
            <p:cNvSpPr>
              <a:spLocks/>
            </p:cNvSpPr>
            <p:nvPr/>
          </p:nvSpPr>
          <p:spPr bwMode="auto">
            <a:xfrm>
              <a:off x="1250" y="2667"/>
              <a:ext cx="3" cy="48"/>
            </a:xfrm>
            <a:custGeom>
              <a:avLst/>
              <a:gdLst>
                <a:gd name="T0" fmla="*/ 3 w 3"/>
                <a:gd name="T1" fmla="*/ 0 h 48"/>
                <a:gd name="T2" fmla="*/ 0 w 3"/>
                <a:gd name="T3" fmla="*/ 48 h 48"/>
                <a:gd name="T4" fmla="*/ 2 w 3"/>
                <a:gd name="T5" fmla="*/ 2 h 48"/>
                <a:gd name="T6" fmla="*/ 3 w 3"/>
                <a:gd name="T7" fmla="*/ 2 h 48"/>
                <a:gd name="T8" fmla="*/ 3 w 3"/>
                <a:gd name="T9" fmla="*/ 0 h 48"/>
                <a:gd name="T10" fmla="*/ 0 60000 65536"/>
                <a:gd name="T11" fmla="*/ 0 60000 65536"/>
                <a:gd name="T12" fmla="*/ 0 60000 65536"/>
                <a:gd name="T13" fmla="*/ 0 60000 65536"/>
                <a:gd name="T14" fmla="*/ 0 60000 65536"/>
                <a:gd name="T15" fmla="*/ 0 w 3"/>
                <a:gd name="T16" fmla="*/ 0 h 48"/>
                <a:gd name="T17" fmla="*/ 3 w 3"/>
                <a:gd name="T18" fmla="*/ 48 h 48"/>
              </a:gdLst>
              <a:ahLst/>
              <a:cxnLst>
                <a:cxn ang="T10">
                  <a:pos x="T0" y="T1"/>
                </a:cxn>
                <a:cxn ang="T11">
                  <a:pos x="T2" y="T3"/>
                </a:cxn>
                <a:cxn ang="T12">
                  <a:pos x="T4" y="T5"/>
                </a:cxn>
                <a:cxn ang="T13">
                  <a:pos x="T6" y="T7"/>
                </a:cxn>
                <a:cxn ang="T14">
                  <a:pos x="T8" y="T9"/>
                </a:cxn>
              </a:cxnLst>
              <a:rect l="T15" t="T16" r="T17" b="T18"/>
              <a:pathLst>
                <a:path w="3" h="48">
                  <a:moveTo>
                    <a:pt x="3" y="0"/>
                  </a:moveTo>
                  <a:lnTo>
                    <a:pt x="0" y="48"/>
                  </a:lnTo>
                  <a:lnTo>
                    <a:pt x="2" y="2"/>
                  </a:lnTo>
                  <a:lnTo>
                    <a:pt x="3" y="2"/>
                  </a:lnTo>
                  <a:lnTo>
                    <a:pt x="3"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97" name="Freeform 433"/>
            <p:cNvSpPr>
              <a:spLocks/>
            </p:cNvSpPr>
            <p:nvPr/>
          </p:nvSpPr>
          <p:spPr bwMode="auto">
            <a:xfrm>
              <a:off x="1249" y="2667"/>
              <a:ext cx="4" cy="48"/>
            </a:xfrm>
            <a:custGeom>
              <a:avLst/>
              <a:gdLst>
                <a:gd name="T0" fmla="*/ 4 w 4"/>
                <a:gd name="T1" fmla="*/ 0 h 48"/>
                <a:gd name="T2" fmla="*/ 1 w 4"/>
                <a:gd name="T3" fmla="*/ 48 h 48"/>
                <a:gd name="T4" fmla="*/ 1 w 4"/>
                <a:gd name="T5" fmla="*/ 47 h 48"/>
                <a:gd name="T6" fmla="*/ 0 w 4"/>
                <a:gd name="T7" fmla="*/ 47 h 48"/>
                <a:gd name="T8" fmla="*/ 3 w 4"/>
                <a:gd name="T9" fmla="*/ 2 h 48"/>
                <a:gd name="T10" fmla="*/ 4 w 4"/>
                <a:gd name="T11" fmla="*/ 2 h 48"/>
                <a:gd name="T12" fmla="*/ 4 w 4"/>
                <a:gd name="T13" fmla="*/ 0 h 48"/>
                <a:gd name="T14" fmla="*/ 0 60000 65536"/>
                <a:gd name="T15" fmla="*/ 0 60000 65536"/>
                <a:gd name="T16" fmla="*/ 0 60000 65536"/>
                <a:gd name="T17" fmla="*/ 0 60000 65536"/>
                <a:gd name="T18" fmla="*/ 0 60000 65536"/>
                <a:gd name="T19" fmla="*/ 0 60000 65536"/>
                <a:gd name="T20" fmla="*/ 0 60000 65536"/>
                <a:gd name="T21" fmla="*/ 0 w 4"/>
                <a:gd name="T22" fmla="*/ 0 h 48"/>
                <a:gd name="T23" fmla="*/ 4 w 4"/>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48">
                  <a:moveTo>
                    <a:pt x="4" y="0"/>
                  </a:moveTo>
                  <a:lnTo>
                    <a:pt x="1" y="48"/>
                  </a:lnTo>
                  <a:lnTo>
                    <a:pt x="1" y="47"/>
                  </a:lnTo>
                  <a:lnTo>
                    <a:pt x="0" y="47"/>
                  </a:lnTo>
                  <a:lnTo>
                    <a:pt x="3" y="2"/>
                  </a:lnTo>
                  <a:lnTo>
                    <a:pt x="4" y="2"/>
                  </a:lnTo>
                  <a:lnTo>
                    <a:pt x="4"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98" name="Freeform 434"/>
            <p:cNvSpPr>
              <a:spLocks/>
            </p:cNvSpPr>
            <p:nvPr/>
          </p:nvSpPr>
          <p:spPr bwMode="auto">
            <a:xfrm>
              <a:off x="1249" y="2669"/>
              <a:ext cx="3" cy="46"/>
            </a:xfrm>
            <a:custGeom>
              <a:avLst/>
              <a:gdLst>
                <a:gd name="T0" fmla="*/ 3 w 3"/>
                <a:gd name="T1" fmla="*/ 0 h 46"/>
                <a:gd name="T2" fmla="*/ 1 w 3"/>
                <a:gd name="T3" fmla="*/ 46 h 46"/>
                <a:gd name="T4" fmla="*/ 1 w 3"/>
                <a:gd name="T5" fmla="*/ 45 h 46"/>
                <a:gd name="T6" fmla="*/ 0 w 3"/>
                <a:gd name="T7" fmla="*/ 45 h 46"/>
                <a:gd name="T8" fmla="*/ 3 w 3"/>
                <a:gd name="T9" fmla="*/ 0 h 46"/>
                <a:gd name="T10" fmla="*/ 0 60000 65536"/>
                <a:gd name="T11" fmla="*/ 0 60000 65536"/>
                <a:gd name="T12" fmla="*/ 0 60000 65536"/>
                <a:gd name="T13" fmla="*/ 0 60000 65536"/>
                <a:gd name="T14" fmla="*/ 0 60000 65536"/>
                <a:gd name="T15" fmla="*/ 0 w 3"/>
                <a:gd name="T16" fmla="*/ 0 h 46"/>
                <a:gd name="T17" fmla="*/ 3 w 3"/>
                <a:gd name="T18" fmla="*/ 46 h 46"/>
              </a:gdLst>
              <a:ahLst/>
              <a:cxnLst>
                <a:cxn ang="T10">
                  <a:pos x="T0" y="T1"/>
                </a:cxn>
                <a:cxn ang="T11">
                  <a:pos x="T2" y="T3"/>
                </a:cxn>
                <a:cxn ang="T12">
                  <a:pos x="T4" y="T5"/>
                </a:cxn>
                <a:cxn ang="T13">
                  <a:pos x="T6" y="T7"/>
                </a:cxn>
                <a:cxn ang="T14">
                  <a:pos x="T8" y="T9"/>
                </a:cxn>
              </a:cxnLst>
              <a:rect l="T15" t="T16" r="T17" b="T18"/>
              <a:pathLst>
                <a:path w="3" h="46">
                  <a:moveTo>
                    <a:pt x="3" y="0"/>
                  </a:moveTo>
                  <a:lnTo>
                    <a:pt x="1" y="46"/>
                  </a:lnTo>
                  <a:lnTo>
                    <a:pt x="1" y="45"/>
                  </a:lnTo>
                  <a:lnTo>
                    <a:pt x="0" y="45"/>
                  </a:lnTo>
                  <a:lnTo>
                    <a:pt x="3"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899" name="Freeform 435"/>
            <p:cNvSpPr>
              <a:spLocks/>
            </p:cNvSpPr>
            <p:nvPr/>
          </p:nvSpPr>
          <p:spPr bwMode="auto">
            <a:xfrm>
              <a:off x="1249" y="2669"/>
              <a:ext cx="3" cy="45"/>
            </a:xfrm>
            <a:custGeom>
              <a:avLst/>
              <a:gdLst>
                <a:gd name="T0" fmla="*/ 3 w 3"/>
                <a:gd name="T1" fmla="*/ 0 h 45"/>
                <a:gd name="T2" fmla="*/ 0 w 3"/>
                <a:gd name="T3" fmla="*/ 45 h 45"/>
                <a:gd name="T4" fmla="*/ 1 w 3"/>
                <a:gd name="T5" fmla="*/ 0 h 45"/>
                <a:gd name="T6" fmla="*/ 3 w 3"/>
                <a:gd name="T7" fmla="*/ 0 h 45"/>
                <a:gd name="T8" fmla="*/ 0 60000 65536"/>
                <a:gd name="T9" fmla="*/ 0 60000 65536"/>
                <a:gd name="T10" fmla="*/ 0 60000 65536"/>
                <a:gd name="T11" fmla="*/ 0 60000 65536"/>
                <a:gd name="T12" fmla="*/ 0 w 3"/>
                <a:gd name="T13" fmla="*/ 0 h 45"/>
                <a:gd name="T14" fmla="*/ 3 w 3"/>
                <a:gd name="T15" fmla="*/ 45 h 45"/>
              </a:gdLst>
              <a:ahLst/>
              <a:cxnLst>
                <a:cxn ang="T8">
                  <a:pos x="T0" y="T1"/>
                </a:cxn>
                <a:cxn ang="T9">
                  <a:pos x="T2" y="T3"/>
                </a:cxn>
                <a:cxn ang="T10">
                  <a:pos x="T4" y="T5"/>
                </a:cxn>
                <a:cxn ang="T11">
                  <a:pos x="T6" y="T7"/>
                </a:cxn>
              </a:cxnLst>
              <a:rect l="T12" t="T13" r="T14" b="T15"/>
              <a:pathLst>
                <a:path w="3" h="45">
                  <a:moveTo>
                    <a:pt x="3" y="0"/>
                  </a:moveTo>
                  <a:lnTo>
                    <a:pt x="0" y="45"/>
                  </a:lnTo>
                  <a:lnTo>
                    <a:pt x="1" y="0"/>
                  </a:lnTo>
                  <a:lnTo>
                    <a:pt x="3" y="0"/>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00" name="Freeform 436"/>
            <p:cNvSpPr>
              <a:spLocks/>
            </p:cNvSpPr>
            <p:nvPr/>
          </p:nvSpPr>
          <p:spPr bwMode="auto">
            <a:xfrm>
              <a:off x="1247" y="2669"/>
              <a:ext cx="5" cy="45"/>
            </a:xfrm>
            <a:custGeom>
              <a:avLst/>
              <a:gdLst>
                <a:gd name="T0" fmla="*/ 5 w 5"/>
                <a:gd name="T1" fmla="*/ 0 h 45"/>
                <a:gd name="T2" fmla="*/ 2 w 5"/>
                <a:gd name="T3" fmla="*/ 45 h 45"/>
                <a:gd name="T4" fmla="*/ 0 w 5"/>
                <a:gd name="T5" fmla="*/ 45 h 45"/>
                <a:gd name="T6" fmla="*/ 3 w 5"/>
                <a:gd name="T7" fmla="*/ 0 h 45"/>
                <a:gd name="T8" fmla="*/ 5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5" y="0"/>
                  </a:moveTo>
                  <a:lnTo>
                    <a:pt x="2" y="45"/>
                  </a:lnTo>
                  <a:lnTo>
                    <a:pt x="0" y="45"/>
                  </a:lnTo>
                  <a:lnTo>
                    <a:pt x="3" y="0"/>
                  </a:lnTo>
                  <a:lnTo>
                    <a:pt x="5" y="0"/>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01" name="Freeform 437"/>
            <p:cNvSpPr>
              <a:spLocks/>
            </p:cNvSpPr>
            <p:nvPr/>
          </p:nvSpPr>
          <p:spPr bwMode="auto">
            <a:xfrm>
              <a:off x="1247" y="2669"/>
              <a:ext cx="3" cy="45"/>
            </a:xfrm>
            <a:custGeom>
              <a:avLst/>
              <a:gdLst>
                <a:gd name="T0" fmla="*/ 3 w 3"/>
                <a:gd name="T1" fmla="*/ 0 h 45"/>
                <a:gd name="T2" fmla="*/ 2 w 3"/>
                <a:gd name="T3" fmla="*/ 45 h 45"/>
                <a:gd name="T4" fmla="*/ 0 w 3"/>
                <a:gd name="T5" fmla="*/ 45 h 45"/>
                <a:gd name="T6" fmla="*/ 2 w 3"/>
                <a:gd name="T7" fmla="*/ 1 h 45"/>
                <a:gd name="T8" fmla="*/ 3 w 3"/>
                <a:gd name="T9" fmla="*/ 0 h 45"/>
                <a:gd name="T10" fmla="*/ 0 60000 65536"/>
                <a:gd name="T11" fmla="*/ 0 60000 65536"/>
                <a:gd name="T12" fmla="*/ 0 60000 65536"/>
                <a:gd name="T13" fmla="*/ 0 60000 65536"/>
                <a:gd name="T14" fmla="*/ 0 60000 65536"/>
                <a:gd name="T15" fmla="*/ 0 w 3"/>
                <a:gd name="T16" fmla="*/ 0 h 45"/>
                <a:gd name="T17" fmla="*/ 3 w 3"/>
                <a:gd name="T18" fmla="*/ 45 h 45"/>
              </a:gdLst>
              <a:ahLst/>
              <a:cxnLst>
                <a:cxn ang="T10">
                  <a:pos x="T0" y="T1"/>
                </a:cxn>
                <a:cxn ang="T11">
                  <a:pos x="T2" y="T3"/>
                </a:cxn>
                <a:cxn ang="T12">
                  <a:pos x="T4" y="T5"/>
                </a:cxn>
                <a:cxn ang="T13">
                  <a:pos x="T6" y="T7"/>
                </a:cxn>
                <a:cxn ang="T14">
                  <a:pos x="T8" y="T9"/>
                </a:cxn>
              </a:cxnLst>
              <a:rect l="T15" t="T16" r="T17" b="T18"/>
              <a:pathLst>
                <a:path w="3" h="45">
                  <a:moveTo>
                    <a:pt x="3" y="0"/>
                  </a:moveTo>
                  <a:lnTo>
                    <a:pt x="2" y="45"/>
                  </a:lnTo>
                  <a:lnTo>
                    <a:pt x="0" y="45"/>
                  </a:lnTo>
                  <a:lnTo>
                    <a:pt x="2" y="1"/>
                  </a:lnTo>
                  <a:lnTo>
                    <a:pt x="3" y="0"/>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02" name="Freeform 438"/>
            <p:cNvSpPr>
              <a:spLocks/>
            </p:cNvSpPr>
            <p:nvPr/>
          </p:nvSpPr>
          <p:spPr bwMode="auto">
            <a:xfrm>
              <a:off x="1247" y="2669"/>
              <a:ext cx="3" cy="45"/>
            </a:xfrm>
            <a:custGeom>
              <a:avLst/>
              <a:gdLst>
                <a:gd name="T0" fmla="*/ 3 w 3"/>
                <a:gd name="T1" fmla="*/ 0 h 45"/>
                <a:gd name="T2" fmla="*/ 0 w 3"/>
                <a:gd name="T3" fmla="*/ 45 h 45"/>
                <a:gd name="T4" fmla="*/ 0 w 3"/>
                <a:gd name="T5" fmla="*/ 43 h 45"/>
                <a:gd name="T6" fmla="*/ 2 w 3"/>
                <a:gd name="T7" fmla="*/ 1 h 45"/>
                <a:gd name="T8" fmla="*/ 3 w 3"/>
                <a:gd name="T9" fmla="*/ 0 h 45"/>
                <a:gd name="T10" fmla="*/ 0 60000 65536"/>
                <a:gd name="T11" fmla="*/ 0 60000 65536"/>
                <a:gd name="T12" fmla="*/ 0 60000 65536"/>
                <a:gd name="T13" fmla="*/ 0 60000 65536"/>
                <a:gd name="T14" fmla="*/ 0 60000 65536"/>
                <a:gd name="T15" fmla="*/ 0 w 3"/>
                <a:gd name="T16" fmla="*/ 0 h 45"/>
                <a:gd name="T17" fmla="*/ 3 w 3"/>
                <a:gd name="T18" fmla="*/ 45 h 45"/>
              </a:gdLst>
              <a:ahLst/>
              <a:cxnLst>
                <a:cxn ang="T10">
                  <a:pos x="T0" y="T1"/>
                </a:cxn>
                <a:cxn ang="T11">
                  <a:pos x="T2" y="T3"/>
                </a:cxn>
                <a:cxn ang="T12">
                  <a:pos x="T4" y="T5"/>
                </a:cxn>
                <a:cxn ang="T13">
                  <a:pos x="T6" y="T7"/>
                </a:cxn>
                <a:cxn ang="T14">
                  <a:pos x="T8" y="T9"/>
                </a:cxn>
              </a:cxnLst>
              <a:rect l="T15" t="T16" r="T17" b="T18"/>
              <a:pathLst>
                <a:path w="3" h="45">
                  <a:moveTo>
                    <a:pt x="3" y="0"/>
                  </a:moveTo>
                  <a:lnTo>
                    <a:pt x="0" y="45"/>
                  </a:lnTo>
                  <a:lnTo>
                    <a:pt x="0" y="43"/>
                  </a:lnTo>
                  <a:lnTo>
                    <a:pt x="2" y="1"/>
                  </a:lnTo>
                  <a:lnTo>
                    <a:pt x="3" y="0"/>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03" name="Freeform 439"/>
            <p:cNvSpPr>
              <a:spLocks/>
            </p:cNvSpPr>
            <p:nvPr/>
          </p:nvSpPr>
          <p:spPr bwMode="auto">
            <a:xfrm>
              <a:off x="1245" y="2670"/>
              <a:ext cx="4" cy="44"/>
            </a:xfrm>
            <a:custGeom>
              <a:avLst/>
              <a:gdLst>
                <a:gd name="T0" fmla="*/ 4 w 4"/>
                <a:gd name="T1" fmla="*/ 0 h 44"/>
                <a:gd name="T2" fmla="*/ 2 w 4"/>
                <a:gd name="T3" fmla="*/ 44 h 44"/>
                <a:gd name="T4" fmla="*/ 2 w 4"/>
                <a:gd name="T5" fmla="*/ 42 h 44"/>
                <a:gd name="T6" fmla="*/ 0 w 4"/>
                <a:gd name="T7" fmla="*/ 42 h 44"/>
                <a:gd name="T8" fmla="*/ 4 w 4"/>
                <a:gd name="T9" fmla="*/ 0 h 44"/>
                <a:gd name="T10" fmla="*/ 0 60000 65536"/>
                <a:gd name="T11" fmla="*/ 0 60000 65536"/>
                <a:gd name="T12" fmla="*/ 0 60000 65536"/>
                <a:gd name="T13" fmla="*/ 0 60000 65536"/>
                <a:gd name="T14" fmla="*/ 0 60000 65536"/>
                <a:gd name="T15" fmla="*/ 0 w 4"/>
                <a:gd name="T16" fmla="*/ 0 h 44"/>
                <a:gd name="T17" fmla="*/ 4 w 4"/>
                <a:gd name="T18" fmla="*/ 44 h 44"/>
              </a:gdLst>
              <a:ahLst/>
              <a:cxnLst>
                <a:cxn ang="T10">
                  <a:pos x="T0" y="T1"/>
                </a:cxn>
                <a:cxn ang="T11">
                  <a:pos x="T2" y="T3"/>
                </a:cxn>
                <a:cxn ang="T12">
                  <a:pos x="T4" y="T5"/>
                </a:cxn>
                <a:cxn ang="T13">
                  <a:pos x="T6" y="T7"/>
                </a:cxn>
                <a:cxn ang="T14">
                  <a:pos x="T8" y="T9"/>
                </a:cxn>
              </a:cxnLst>
              <a:rect l="T15" t="T16" r="T17" b="T18"/>
              <a:pathLst>
                <a:path w="4" h="44">
                  <a:moveTo>
                    <a:pt x="4" y="0"/>
                  </a:moveTo>
                  <a:lnTo>
                    <a:pt x="2" y="44"/>
                  </a:lnTo>
                  <a:lnTo>
                    <a:pt x="2" y="42"/>
                  </a:lnTo>
                  <a:lnTo>
                    <a:pt x="0" y="42"/>
                  </a:lnTo>
                  <a:lnTo>
                    <a:pt x="4" y="0"/>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04" name="Freeform 440"/>
            <p:cNvSpPr>
              <a:spLocks/>
            </p:cNvSpPr>
            <p:nvPr/>
          </p:nvSpPr>
          <p:spPr bwMode="auto">
            <a:xfrm>
              <a:off x="1245" y="2670"/>
              <a:ext cx="4" cy="42"/>
            </a:xfrm>
            <a:custGeom>
              <a:avLst/>
              <a:gdLst>
                <a:gd name="T0" fmla="*/ 4 w 4"/>
                <a:gd name="T1" fmla="*/ 0 h 42"/>
                <a:gd name="T2" fmla="*/ 2 w 4"/>
                <a:gd name="T3" fmla="*/ 42 h 42"/>
                <a:gd name="T4" fmla="*/ 0 w 4"/>
                <a:gd name="T5" fmla="*/ 42 h 42"/>
                <a:gd name="T6" fmla="*/ 2 w 4"/>
                <a:gd name="T7" fmla="*/ 0 h 42"/>
                <a:gd name="T8" fmla="*/ 4 w 4"/>
                <a:gd name="T9" fmla="*/ 0 h 42"/>
                <a:gd name="T10" fmla="*/ 0 60000 65536"/>
                <a:gd name="T11" fmla="*/ 0 60000 65536"/>
                <a:gd name="T12" fmla="*/ 0 60000 65536"/>
                <a:gd name="T13" fmla="*/ 0 60000 65536"/>
                <a:gd name="T14" fmla="*/ 0 60000 65536"/>
                <a:gd name="T15" fmla="*/ 0 w 4"/>
                <a:gd name="T16" fmla="*/ 0 h 42"/>
                <a:gd name="T17" fmla="*/ 4 w 4"/>
                <a:gd name="T18" fmla="*/ 42 h 42"/>
              </a:gdLst>
              <a:ahLst/>
              <a:cxnLst>
                <a:cxn ang="T10">
                  <a:pos x="T0" y="T1"/>
                </a:cxn>
                <a:cxn ang="T11">
                  <a:pos x="T2" y="T3"/>
                </a:cxn>
                <a:cxn ang="T12">
                  <a:pos x="T4" y="T5"/>
                </a:cxn>
                <a:cxn ang="T13">
                  <a:pos x="T6" y="T7"/>
                </a:cxn>
                <a:cxn ang="T14">
                  <a:pos x="T8" y="T9"/>
                </a:cxn>
              </a:cxnLst>
              <a:rect l="T15" t="T16" r="T17" b="T18"/>
              <a:pathLst>
                <a:path w="4" h="42">
                  <a:moveTo>
                    <a:pt x="4" y="0"/>
                  </a:moveTo>
                  <a:lnTo>
                    <a:pt x="2" y="42"/>
                  </a:lnTo>
                  <a:lnTo>
                    <a:pt x="0" y="42"/>
                  </a:lnTo>
                  <a:lnTo>
                    <a:pt x="2" y="0"/>
                  </a:lnTo>
                  <a:lnTo>
                    <a:pt x="4"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05" name="Freeform 441"/>
            <p:cNvSpPr>
              <a:spLocks/>
            </p:cNvSpPr>
            <p:nvPr/>
          </p:nvSpPr>
          <p:spPr bwMode="auto">
            <a:xfrm>
              <a:off x="1244" y="2670"/>
              <a:ext cx="5" cy="42"/>
            </a:xfrm>
            <a:custGeom>
              <a:avLst/>
              <a:gdLst>
                <a:gd name="T0" fmla="*/ 5 w 5"/>
                <a:gd name="T1" fmla="*/ 0 h 42"/>
                <a:gd name="T2" fmla="*/ 1 w 5"/>
                <a:gd name="T3" fmla="*/ 42 h 42"/>
                <a:gd name="T4" fmla="*/ 0 w 5"/>
                <a:gd name="T5" fmla="*/ 42 h 42"/>
                <a:gd name="T6" fmla="*/ 3 w 5"/>
                <a:gd name="T7" fmla="*/ 0 h 42"/>
                <a:gd name="T8" fmla="*/ 5 w 5"/>
                <a:gd name="T9" fmla="*/ 0 h 42"/>
                <a:gd name="T10" fmla="*/ 0 60000 65536"/>
                <a:gd name="T11" fmla="*/ 0 60000 65536"/>
                <a:gd name="T12" fmla="*/ 0 60000 65536"/>
                <a:gd name="T13" fmla="*/ 0 60000 65536"/>
                <a:gd name="T14" fmla="*/ 0 60000 65536"/>
                <a:gd name="T15" fmla="*/ 0 w 5"/>
                <a:gd name="T16" fmla="*/ 0 h 42"/>
                <a:gd name="T17" fmla="*/ 5 w 5"/>
                <a:gd name="T18" fmla="*/ 42 h 42"/>
              </a:gdLst>
              <a:ahLst/>
              <a:cxnLst>
                <a:cxn ang="T10">
                  <a:pos x="T0" y="T1"/>
                </a:cxn>
                <a:cxn ang="T11">
                  <a:pos x="T2" y="T3"/>
                </a:cxn>
                <a:cxn ang="T12">
                  <a:pos x="T4" y="T5"/>
                </a:cxn>
                <a:cxn ang="T13">
                  <a:pos x="T6" y="T7"/>
                </a:cxn>
                <a:cxn ang="T14">
                  <a:pos x="T8" y="T9"/>
                </a:cxn>
              </a:cxnLst>
              <a:rect l="T15" t="T16" r="T17" b="T18"/>
              <a:pathLst>
                <a:path w="5" h="42">
                  <a:moveTo>
                    <a:pt x="5" y="0"/>
                  </a:moveTo>
                  <a:lnTo>
                    <a:pt x="1" y="42"/>
                  </a:lnTo>
                  <a:lnTo>
                    <a:pt x="0" y="42"/>
                  </a:lnTo>
                  <a:lnTo>
                    <a:pt x="3" y="0"/>
                  </a:lnTo>
                  <a:lnTo>
                    <a:pt x="5"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06" name="Freeform 442"/>
            <p:cNvSpPr>
              <a:spLocks/>
            </p:cNvSpPr>
            <p:nvPr/>
          </p:nvSpPr>
          <p:spPr bwMode="auto">
            <a:xfrm>
              <a:off x="1244" y="2670"/>
              <a:ext cx="3" cy="42"/>
            </a:xfrm>
            <a:custGeom>
              <a:avLst/>
              <a:gdLst>
                <a:gd name="T0" fmla="*/ 3 w 3"/>
                <a:gd name="T1" fmla="*/ 0 h 42"/>
                <a:gd name="T2" fmla="*/ 1 w 3"/>
                <a:gd name="T3" fmla="*/ 42 h 42"/>
                <a:gd name="T4" fmla="*/ 0 w 3"/>
                <a:gd name="T5" fmla="*/ 42 h 42"/>
                <a:gd name="T6" fmla="*/ 0 w 3"/>
                <a:gd name="T7" fmla="*/ 41 h 42"/>
                <a:gd name="T8" fmla="*/ 3 w 3"/>
                <a:gd name="T9" fmla="*/ 2 h 42"/>
                <a:gd name="T10" fmla="*/ 3 w 3"/>
                <a:gd name="T11" fmla="*/ 0 h 42"/>
                <a:gd name="T12" fmla="*/ 0 60000 65536"/>
                <a:gd name="T13" fmla="*/ 0 60000 65536"/>
                <a:gd name="T14" fmla="*/ 0 60000 65536"/>
                <a:gd name="T15" fmla="*/ 0 60000 65536"/>
                <a:gd name="T16" fmla="*/ 0 60000 65536"/>
                <a:gd name="T17" fmla="*/ 0 60000 65536"/>
                <a:gd name="T18" fmla="*/ 0 w 3"/>
                <a:gd name="T19" fmla="*/ 0 h 42"/>
                <a:gd name="T20" fmla="*/ 3 w 3"/>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3" h="42">
                  <a:moveTo>
                    <a:pt x="3" y="0"/>
                  </a:moveTo>
                  <a:lnTo>
                    <a:pt x="1" y="42"/>
                  </a:lnTo>
                  <a:lnTo>
                    <a:pt x="0" y="42"/>
                  </a:lnTo>
                  <a:lnTo>
                    <a:pt x="0" y="41"/>
                  </a:lnTo>
                  <a:lnTo>
                    <a:pt x="3" y="2"/>
                  </a:lnTo>
                  <a:lnTo>
                    <a:pt x="3" y="0"/>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07" name="Freeform 443"/>
            <p:cNvSpPr>
              <a:spLocks/>
            </p:cNvSpPr>
            <p:nvPr/>
          </p:nvSpPr>
          <p:spPr bwMode="auto">
            <a:xfrm>
              <a:off x="1244" y="2670"/>
              <a:ext cx="3" cy="42"/>
            </a:xfrm>
            <a:custGeom>
              <a:avLst/>
              <a:gdLst>
                <a:gd name="T0" fmla="*/ 3 w 3"/>
                <a:gd name="T1" fmla="*/ 0 h 42"/>
                <a:gd name="T2" fmla="*/ 0 w 3"/>
                <a:gd name="T3" fmla="*/ 42 h 42"/>
                <a:gd name="T4" fmla="*/ 0 w 3"/>
                <a:gd name="T5" fmla="*/ 41 h 42"/>
                <a:gd name="T6" fmla="*/ 1 w 3"/>
                <a:gd name="T7" fmla="*/ 2 h 42"/>
                <a:gd name="T8" fmla="*/ 3 w 3"/>
                <a:gd name="T9" fmla="*/ 2 h 42"/>
                <a:gd name="T10" fmla="*/ 3 w 3"/>
                <a:gd name="T11" fmla="*/ 0 h 42"/>
                <a:gd name="T12" fmla="*/ 0 60000 65536"/>
                <a:gd name="T13" fmla="*/ 0 60000 65536"/>
                <a:gd name="T14" fmla="*/ 0 60000 65536"/>
                <a:gd name="T15" fmla="*/ 0 60000 65536"/>
                <a:gd name="T16" fmla="*/ 0 60000 65536"/>
                <a:gd name="T17" fmla="*/ 0 60000 65536"/>
                <a:gd name="T18" fmla="*/ 0 w 3"/>
                <a:gd name="T19" fmla="*/ 0 h 42"/>
                <a:gd name="T20" fmla="*/ 3 w 3"/>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3" h="42">
                  <a:moveTo>
                    <a:pt x="3" y="0"/>
                  </a:moveTo>
                  <a:lnTo>
                    <a:pt x="0" y="42"/>
                  </a:lnTo>
                  <a:lnTo>
                    <a:pt x="0" y="41"/>
                  </a:lnTo>
                  <a:lnTo>
                    <a:pt x="1" y="2"/>
                  </a:lnTo>
                  <a:lnTo>
                    <a:pt x="3" y="2"/>
                  </a:lnTo>
                  <a:lnTo>
                    <a:pt x="3" y="0"/>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08" name="Freeform 444"/>
            <p:cNvSpPr>
              <a:spLocks/>
            </p:cNvSpPr>
            <p:nvPr/>
          </p:nvSpPr>
          <p:spPr bwMode="auto">
            <a:xfrm>
              <a:off x="1242" y="2672"/>
              <a:ext cx="5" cy="39"/>
            </a:xfrm>
            <a:custGeom>
              <a:avLst/>
              <a:gdLst>
                <a:gd name="T0" fmla="*/ 5 w 5"/>
                <a:gd name="T1" fmla="*/ 0 h 39"/>
                <a:gd name="T2" fmla="*/ 2 w 5"/>
                <a:gd name="T3" fmla="*/ 39 h 39"/>
                <a:gd name="T4" fmla="*/ 0 w 5"/>
                <a:gd name="T5" fmla="*/ 39 h 39"/>
                <a:gd name="T6" fmla="*/ 3 w 5"/>
                <a:gd name="T7" fmla="*/ 0 h 39"/>
                <a:gd name="T8" fmla="*/ 5 w 5"/>
                <a:gd name="T9" fmla="*/ 0 h 39"/>
                <a:gd name="T10" fmla="*/ 0 60000 65536"/>
                <a:gd name="T11" fmla="*/ 0 60000 65536"/>
                <a:gd name="T12" fmla="*/ 0 60000 65536"/>
                <a:gd name="T13" fmla="*/ 0 60000 65536"/>
                <a:gd name="T14" fmla="*/ 0 60000 65536"/>
                <a:gd name="T15" fmla="*/ 0 w 5"/>
                <a:gd name="T16" fmla="*/ 0 h 39"/>
                <a:gd name="T17" fmla="*/ 5 w 5"/>
                <a:gd name="T18" fmla="*/ 39 h 39"/>
              </a:gdLst>
              <a:ahLst/>
              <a:cxnLst>
                <a:cxn ang="T10">
                  <a:pos x="T0" y="T1"/>
                </a:cxn>
                <a:cxn ang="T11">
                  <a:pos x="T2" y="T3"/>
                </a:cxn>
                <a:cxn ang="T12">
                  <a:pos x="T4" y="T5"/>
                </a:cxn>
                <a:cxn ang="T13">
                  <a:pos x="T6" y="T7"/>
                </a:cxn>
                <a:cxn ang="T14">
                  <a:pos x="T8" y="T9"/>
                </a:cxn>
              </a:cxnLst>
              <a:rect l="T15" t="T16" r="T17" b="T18"/>
              <a:pathLst>
                <a:path w="5" h="39">
                  <a:moveTo>
                    <a:pt x="5" y="0"/>
                  </a:moveTo>
                  <a:lnTo>
                    <a:pt x="2" y="39"/>
                  </a:lnTo>
                  <a:lnTo>
                    <a:pt x="0" y="39"/>
                  </a:lnTo>
                  <a:lnTo>
                    <a:pt x="3" y="0"/>
                  </a:lnTo>
                  <a:lnTo>
                    <a:pt x="5" y="0"/>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09" name="Freeform 445"/>
            <p:cNvSpPr>
              <a:spLocks/>
            </p:cNvSpPr>
            <p:nvPr/>
          </p:nvSpPr>
          <p:spPr bwMode="auto">
            <a:xfrm>
              <a:off x="1242" y="2672"/>
              <a:ext cx="3" cy="39"/>
            </a:xfrm>
            <a:custGeom>
              <a:avLst/>
              <a:gdLst>
                <a:gd name="T0" fmla="*/ 3 w 3"/>
                <a:gd name="T1" fmla="*/ 0 h 39"/>
                <a:gd name="T2" fmla="*/ 2 w 3"/>
                <a:gd name="T3" fmla="*/ 39 h 39"/>
                <a:gd name="T4" fmla="*/ 0 w 3"/>
                <a:gd name="T5" fmla="*/ 39 h 39"/>
                <a:gd name="T6" fmla="*/ 2 w 3"/>
                <a:gd name="T7" fmla="*/ 0 h 39"/>
                <a:gd name="T8" fmla="*/ 3 w 3"/>
                <a:gd name="T9" fmla="*/ 0 h 39"/>
                <a:gd name="T10" fmla="*/ 0 60000 65536"/>
                <a:gd name="T11" fmla="*/ 0 60000 65536"/>
                <a:gd name="T12" fmla="*/ 0 60000 65536"/>
                <a:gd name="T13" fmla="*/ 0 60000 65536"/>
                <a:gd name="T14" fmla="*/ 0 60000 65536"/>
                <a:gd name="T15" fmla="*/ 0 w 3"/>
                <a:gd name="T16" fmla="*/ 0 h 39"/>
                <a:gd name="T17" fmla="*/ 3 w 3"/>
                <a:gd name="T18" fmla="*/ 39 h 39"/>
              </a:gdLst>
              <a:ahLst/>
              <a:cxnLst>
                <a:cxn ang="T10">
                  <a:pos x="T0" y="T1"/>
                </a:cxn>
                <a:cxn ang="T11">
                  <a:pos x="T2" y="T3"/>
                </a:cxn>
                <a:cxn ang="T12">
                  <a:pos x="T4" y="T5"/>
                </a:cxn>
                <a:cxn ang="T13">
                  <a:pos x="T6" y="T7"/>
                </a:cxn>
                <a:cxn ang="T14">
                  <a:pos x="T8" y="T9"/>
                </a:cxn>
              </a:cxnLst>
              <a:rect l="T15" t="T16" r="T17" b="T18"/>
              <a:pathLst>
                <a:path w="3" h="39">
                  <a:moveTo>
                    <a:pt x="3" y="0"/>
                  </a:moveTo>
                  <a:lnTo>
                    <a:pt x="2" y="39"/>
                  </a:lnTo>
                  <a:lnTo>
                    <a:pt x="0" y="39"/>
                  </a:lnTo>
                  <a:lnTo>
                    <a:pt x="2" y="0"/>
                  </a:lnTo>
                  <a:lnTo>
                    <a:pt x="3"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10" name="Freeform 446"/>
            <p:cNvSpPr>
              <a:spLocks/>
            </p:cNvSpPr>
            <p:nvPr/>
          </p:nvSpPr>
          <p:spPr bwMode="auto">
            <a:xfrm>
              <a:off x="1242" y="2672"/>
              <a:ext cx="3" cy="39"/>
            </a:xfrm>
            <a:custGeom>
              <a:avLst/>
              <a:gdLst>
                <a:gd name="T0" fmla="*/ 3 w 3"/>
                <a:gd name="T1" fmla="*/ 0 h 39"/>
                <a:gd name="T2" fmla="*/ 0 w 3"/>
                <a:gd name="T3" fmla="*/ 39 h 39"/>
                <a:gd name="T4" fmla="*/ 0 w 3"/>
                <a:gd name="T5" fmla="*/ 37 h 39"/>
                <a:gd name="T6" fmla="*/ 2 w 3"/>
                <a:gd name="T7" fmla="*/ 1 h 39"/>
                <a:gd name="T8" fmla="*/ 2 w 3"/>
                <a:gd name="T9" fmla="*/ 0 h 39"/>
                <a:gd name="T10" fmla="*/ 3 w 3"/>
                <a:gd name="T11" fmla="*/ 0 h 39"/>
                <a:gd name="T12" fmla="*/ 0 60000 65536"/>
                <a:gd name="T13" fmla="*/ 0 60000 65536"/>
                <a:gd name="T14" fmla="*/ 0 60000 65536"/>
                <a:gd name="T15" fmla="*/ 0 60000 65536"/>
                <a:gd name="T16" fmla="*/ 0 60000 65536"/>
                <a:gd name="T17" fmla="*/ 0 60000 65536"/>
                <a:gd name="T18" fmla="*/ 0 w 3"/>
                <a:gd name="T19" fmla="*/ 0 h 39"/>
                <a:gd name="T20" fmla="*/ 3 w 3"/>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3" h="39">
                  <a:moveTo>
                    <a:pt x="3" y="0"/>
                  </a:moveTo>
                  <a:lnTo>
                    <a:pt x="0" y="39"/>
                  </a:lnTo>
                  <a:lnTo>
                    <a:pt x="0" y="37"/>
                  </a:lnTo>
                  <a:lnTo>
                    <a:pt x="2" y="1"/>
                  </a:lnTo>
                  <a:lnTo>
                    <a:pt x="2" y="0"/>
                  </a:lnTo>
                  <a:lnTo>
                    <a:pt x="3"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11" name="Freeform 447"/>
            <p:cNvSpPr>
              <a:spLocks/>
            </p:cNvSpPr>
            <p:nvPr/>
          </p:nvSpPr>
          <p:spPr bwMode="auto">
            <a:xfrm>
              <a:off x="1241" y="2672"/>
              <a:ext cx="3" cy="39"/>
            </a:xfrm>
            <a:custGeom>
              <a:avLst/>
              <a:gdLst>
                <a:gd name="T0" fmla="*/ 3 w 3"/>
                <a:gd name="T1" fmla="*/ 0 h 39"/>
                <a:gd name="T2" fmla="*/ 1 w 3"/>
                <a:gd name="T3" fmla="*/ 39 h 39"/>
                <a:gd name="T4" fmla="*/ 1 w 3"/>
                <a:gd name="T5" fmla="*/ 37 h 39"/>
                <a:gd name="T6" fmla="*/ 0 w 3"/>
                <a:gd name="T7" fmla="*/ 37 h 39"/>
                <a:gd name="T8" fmla="*/ 3 w 3"/>
                <a:gd name="T9" fmla="*/ 1 h 39"/>
                <a:gd name="T10" fmla="*/ 3 w 3"/>
                <a:gd name="T11" fmla="*/ 0 h 39"/>
                <a:gd name="T12" fmla="*/ 0 60000 65536"/>
                <a:gd name="T13" fmla="*/ 0 60000 65536"/>
                <a:gd name="T14" fmla="*/ 0 60000 65536"/>
                <a:gd name="T15" fmla="*/ 0 60000 65536"/>
                <a:gd name="T16" fmla="*/ 0 60000 65536"/>
                <a:gd name="T17" fmla="*/ 0 60000 65536"/>
                <a:gd name="T18" fmla="*/ 0 w 3"/>
                <a:gd name="T19" fmla="*/ 0 h 39"/>
                <a:gd name="T20" fmla="*/ 3 w 3"/>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3" h="39">
                  <a:moveTo>
                    <a:pt x="3" y="0"/>
                  </a:moveTo>
                  <a:lnTo>
                    <a:pt x="1" y="39"/>
                  </a:lnTo>
                  <a:lnTo>
                    <a:pt x="1" y="37"/>
                  </a:lnTo>
                  <a:lnTo>
                    <a:pt x="0" y="37"/>
                  </a:lnTo>
                  <a:lnTo>
                    <a:pt x="3" y="1"/>
                  </a:lnTo>
                  <a:lnTo>
                    <a:pt x="3"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12" name="Freeform 448"/>
            <p:cNvSpPr>
              <a:spLocks/>
            </p:cNvSpPr>
            <p:nvPr/>
          </p:nvSpPr>
          <p:spPr bwMode="auto">
            <a:xfrm>
              <a:off x="1241" y="2673"/>
              <a:ext cx="3" cy="36"/>
            </a:xfrm>
            <a:custGeom>
              <a:avLst/>
              <a:gdLst>
                <a:gd name="T0" fmla="*/ 3 w 3"/>
                <a:gd name="T1" fmla="*/ 0 h 36"/>
                <a:gd name="T2" fmla="*/ 1 w 3"/>
                <a:gd name="T3" fmla="*/ 36 h 36"/>
                <a:gd name="T4" fmla="*/ 0 w 3"/>
                <a:gd name="T5" fmla="*/ 36 h 36"/>
                <a:gd name="T6" fmla="*/ 1 w 3"/>
                <a:gd name="T7" fmla="*/ 0 h 36"/>
                <a:gd name="T8" fmla="*/ 3 w 3"/>
                <a:gd name="T9" fmla="*/ 0 h 36"/>
                <a:gd name="T10" fmla="*/ 0 60000 65536"/>
                <a:gd name="T11" fmla="*/ 0 60000 65536"/>
                <a:gd name="T12" fmla="*/ 0 60000 65536"/>
                <a:gd name="T13" fmla="*/ 0 60000 65536"/>
                <a:gd name="T14" fmla="*/ 0 60000 65536"/>
                <a:gd name="T15" fmla="*/ 0 w 3"/>
                <a:gd name="T16" fmla="*/ 0 h 36"/>
                <a:gd name="T17" fmla="*/ 3 w 3"/>
                <a:gd name="T18" fmla="*/ 36 h 36"/>
              </a:gdLst>
              <a:ahLst/>
              <a:cxnLst>
                <a:cxn ang="T10">
                  <a:pos x="T0" y="T1"/>
                </a:cxn>
                <a:cxn ang="T11">
                  <a:pos x="T2" y="T3"/>
                </a:cxn>
                <a:cxn ang="T12">
                  <a:pos x="T4" y="T5"/>
                </a:cxn>
                <a:cxn ang="T13">
                  <a:pos x="T6" y="T7"/>
                </a:cxn>
                <a:cxn ang="T14">
                  <a:pos x="T8" y="T9"/>
                </a:cxn>
              </a:cxnLst>
              <a:rect l="T15" t="T16" r="T17" b="T18"/>
              <a:pathLst>
                <a:path w="3" h="36">
                  <a:moveTo>
                    <a:pt x="3" y="0"/>
                  </a:moveTo>
                  <a:lnTo>
                    <a:pt x="1" y="36"/>
                  </a:lnTo>
                  <a:lnTo>
                    <a:pt x="0" y="36"/>
                  </a:lnTo>
                  <a:lnTo>
                    <a:pt x="1" y="0"/>
                  </a:lnTo>
                  <a:lnTo>
                    <a:pt x="3" y="0"/>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13" name="Freeform 449"/>
            <p:cNvSpPr>
              <a:spLocks/>
            </p:cNvSpPr>
            <p:nvPr/>
          </p:nvSpPr>
          <p:spPr bwMode="auto">
            <a:xfrm>
              <a:off x="1241" y="2673"/>
              <a:ext cx="3" cy="36"/>
            </a:xfrm>
            <a:custGeom>
              <a:avLst/>
              <a:gdLst>
                <a:gd name="T0" fmla="*/ 3 w 3"/>
                <a:gd name="T1" fmla="*/ 0 h 36"/>
                <a:gd name="T2" fmla="*/ 0 w 3"/>
                <a:gd name="T3" fmla="*/ 36 h 36"/>
                <a:gd name="T4" fmla="*/ 1 w 3"/>
                <a:gd name="T5" fmla="*/ 0 h 36"/>
                <a:gd name="T6" fmla="*/ 3 w 3"/>
                <a:gd name="T7" fmla="*/ 0 h 36"/>
                <a:gd name="T8" fmla="*/ 0 60000 65536"/>
                <a:gd name="T9" fmla="*/ 0 60000 65536"/>
                <a:gd name="T10" fmla="*/ 0 60000 65536"/>
                <a:gd name="T11" fmla="*/ 0 60000 65536"/>
                <a:gd name="T12" fmla="*/ 0 w 3"/>
                <a:gd name="T13" fmla="*/ 0 h 36"/>
                <a:gd name="T14" fmla="*/ 3 w 3"/>
                <a:gd name="T15" fmla="*/ 36 h 36"/>
              </a:gdLst>
              <a:ahLst/>
              <a:cxnLst>
                <a:cxn ang="T8">
                  <a:pos x="T0" y="T1"/>
                </a:cxn>
                <a:cxn ang="T9">
                  <a:pos x="T2" y="T3"/>
                </a:cxn>
                <a:cxn ang="T10">
                  <a:pos x="T4" y="T5"/>
                </a:cxn>
                <a:cxn ang="T11">
                  <a:pos x="T6" y="T7"/>
                </a:cxn>
              </a:cxnLst>
              <a:rect l="T12" t="T13" r="T14" b="T15"/>
              <a:pathLst>
                <a:path w="3" h="36">
                  <a:moveTo>
                    <a:pt x="3" y="0"/>
                  </a:moveTo>
                  <a:lnTo>
                    <a:pt x="0" y="36"/>
                  </a:lnTo>
                  <a:lnTo>
                    <a:pt x="1" y="0"/>
                  </a:lnTo>
                  <a:lnTo>
                    <a:pt x="3" y="0"/>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14" name="Freeform 450"/>
            <p:cNvSpPr>
              <a:spLocks/>
            </p:cNvSpPr>
            <p:nvPr/>
          </p:nvSpPr>
          <p:spPr bwMode="auto">
            <a:xfrm>
              <a:off x="1239" y="2673"/>
              <a:ext cx="3" cy="36"/>
            </a:xfrm>
            <a:custGeom>
              <a:avLst/>
              <a:gdLst>
                <a:gd name="T0" fmla="*/ 3 w 3"/>
                <a:gd name="T1" fmla="*/ 0 h 36"/>
                <a:gd name="T2" fmla="*/ 2 w 3"/>
                <a:gd name="T3" fmla="*/ 36 h 36"/>
                <a:gd name="T4" fmla="*/ 0 w 3"/>
                <a:gd name="T5" fmla="*/ 34 h 36"/>
                <a:gd name="T6" fmla="*/ 2 w 3"/>
                <a:gd name="T7" fmla="*/ 2 h 36"/>
                <a:gd name="T8" fmla="*/ 3 w 3"/>
                <a:gd name="T9" fmla="*/ 2 h 36"/>
                <a:gd name="T10" fmla="*/ 3 w 3"/>
                <a:gd name="T11" fmla="*/ 0 h 36"/>
                <a:gd name="T12" fmla="*/ 0 60000 65536"/>
                <a:gd name="T13" fmla="*/ 0 60000 65536"/>
                <a:gd name="T14" fmla="*/ 0 60000 65536"/>
                <a:gd name="T15" fmla="*/ 0 60000 65536"/>
                <a:gd name="T16" fmla="*/ 0 60000 65536"/>
                <a:gd name="T17" fmla="*/ 0 60000 65536"/>
                <a:gd name="T18" fmla="*/ 0 w 3"/>
                <a:gd name="T19" fmla="*/ 0 h 36"/>
                <a:gd name="T20" fmla="*/ 3 w 3"/>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 h="36">
                  <a:moveTo>
                    <a:pt x="3" y="0"/>
                  </a:moveTo>
                  <a:lnTo>
                    <a:pt x="2" y="36"/>
                  </a:lnTo>
                  <a:lnTo>
                    <a:pt x="0" y="34"/>
                  </a:lnTo>
                  <a:lnTo>
                    <a:pt x="2" y="2"/>
                  </a:lnTo>
                  <a:lnTo>
                    <a:pt x="3" y="2"/>
                  </a:lnTo>
                  <a:lnTo>
                    <a:pt x="3" y="0"/>
                  </a:ln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15" name="Freeform 451"/>
            <p:cNvSpPr>
              <a:spLocks/>
            </p:cNvSpPr>
            <p:nvPr/>
          </p:nvSpPr>
          <p:spPr bwMode="auto">
            <a:xfrm>
              <a:off x="1239" y="2673"/>
              <a:ext cx="3" cy="36"/>
            </a:xfrm>
            <a:custGeom>
              <a:avLst/>
              <a:gdLst>
                <a:gd name="T0" fmla="*/ 3 w 3"/>
                <a:gd name="T1" fmla="*/ 0 h 36"/>
                <a:gd name="T2" fmla="*/ 2 w 3"/>
                <a:gd name="T3" fmla="*/ 36 h 36"/>
                <a:gd name="T4" fmla="*/ 0 w 3"/>
                <a:gd name="T5" fmla="*/ 34 h 36"/>
                <a:gd name="T6" fmla="*/ 2 w 3"/>
                <a:gd name="T7" fmla="*/ 2 h 36"/>
                <a:gd name="T8" fmla="*/ 3 w 3"/>
                <a:gd name="T9" fmla="*/ 2 h 36"/>
                <a:gd name="T10" fmla="*/ 3 w 3"/>
                <a:gd name="T11" fmla="*/ 0 h 36"/>
                <a:gd name="T12" fmla="*/ 0 60000 65536"/>
                <a:gd name="T13" fmla="*/ 0 60000 65536"/>
                <a:gd name="T14" fmla="*/ 0 60000 65536"/>
                <a:gd name="T15" fmla="*/ 0 60000 65536"/>
                <a:gd name="T16" fmla="*/ 0 60000 65536"/>
                <a:gd name="T17" fmla="*/ 0 60000 65536"/>
                <a:gd name="T18" fmla="*/ 0 w 3"/>
                <a:gd name="T19" fmla="*/ 0 h 36"/>
                <a:gd name="T20" fmla="*/ 3 w 3"/>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 h="36">
                  <a:moveTo>
                    <a:pt x="3" y="0"/>
                  </a:moveTo>
                  <a:lnTo>
                    <a:pt x="2" y="36"/>
                  </a:lnTo>
                  <a:lnTo>
                    <a:pt x="0" y="34"/>
                  </a:lnTo>
                  <a:lnTo>
                    <a:pt x="2" y="2"/>
                  </a:lnTo>
                  <a:lnTo>
                    <a:pt x="3" y="2"/>
                  </a:lnTo>
                  <a:lnTo>
                    <a:pt x="3" y="0"/>
                  </a:ln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16" name="Freeform 452"/>
            <p:cNvSpPr>
              <a:spLocks/>
            </p:cNvSpPr>
            <p:nvPr/>
          </p:nvSpPr>
          <p:spPr bwMode="auto">
            <a:xfrm>
              <a:off x="1239" y="2675"/>
              <a:ext cx="2" cy="32"/>
            </a:xfrm>
            <a:custGeom>
              <a:avLst/>
              <a:gdLst>
                <a:gd name="T0" fmla="*/ 2 w 2"/>
                <a:gd name="T1" fmla="*/ 0 h 32"/>
                <a:gd name="T2" fmla="*/ 0 w 2"/>
                <a:gd name="T3" fmla="*/ 32 h 32"/>
                <a:gd name="T4" fmla="*/ 2 w 2"/>
                <a:gd name="T5" fmla="*/ 0 h 32"/>
                <a:gd name="T6" fmla="*/ 0 60000 65536"/>
                <a:gd name="T7" fmla="*/ 0 60000 65536"/>
                <a:gd name="T8" fmla="*/ 0 60000 65536"/>
                <a:gd name="T9" fmla="*/ 0 w 2"/>
                <a:gd name="T10" fmla="*/ 0 h 32"/>
                <a:gd name="T11" fmla="*/ 2 w 2"/>
                <a:gd name="T12" fmla="*/ 32 h 32"/>
              </a:gdLst>
              <a:ahLst/>
              <a:cxnLst>
                <a:cxn ang="T6">
                  <a:pos x="T0" y="T1"/>
                </a:cxn>
                <a:cxn ang="T7">
                  <a:pos x="T2" y="T3"/>
                </a:cxn>
                <a:cxn ang="T8">
                  <a:pos x="T4" y="T5"/>
                </a:cxn>
              </a:cxnLst>
              <a:rect l="T9" t="T10" r="T11" b="T12"/>
              <a:pathLst>
                <a:path w="2" h="32">
                  <a:moveTo>
                    <a:pt x="2" y="0"/>
                  </a:moveTo>
                  <a:lnTo>
                    <a:pt x="0" y="32"/>
                  </a:lnTo>
                  <a:lnTo>
                    <a:pt x="2" y="0"/>
                  </a:ln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17" name="Freeform 453"/>
            <p:cNvSpPr>
              <a:spLocks/>
            </p:cNvSpPr>
            <p:nvPr/>
          </p:nvSpPr>
          <p:spPr bwMode="auto">
            <a:xfrm>
              <a:off x="1237" y="2675"/>
              <a:ext cx="4" cy="32"/>
            </a:xfrm>
            <a:custGeom>
              <a:avLst/>
              <a:gdLst>
                <a:gd name="T0" fmla="*/ 4 w 4"/>
                <a:gd name="T1" fmla="*/ 0 h 32"/>
                <a:gd name="T2" fmla="*/ 2 w 4"/>
                <a:gd name="T3" fmla="*/ 32 h 32"/>
                <a:gd name="T4" fmla="*/ 0 w 4"/>
                <a:gd name="T5" fmla="*/ 31 h 32"/>
                <a:gd name="T6" fmla="*/ 2 w 4"/>
                <a:gd name="T7" fmla="*/ 2 h 32"/>
                <a:gd name="T8" fmla="*/ 4 w 4"/>
                <a:gd name="T9" fmla="*/ 0 h 32"/>
                <a:gd name="T10" fmla="*/ 0 60000 65536"/>
                <a:gd name="T11" fmla="*/ 0 60000 65536"/>
                <a:gd name="T12" fmla="*/ 0 60000 65536"/>
                <a:gd name="T13" fmla="*/ 0 60000 65536"/>
                <a:gd name="T14" fmla="*/ 0 60000 65536"/>
                <a:gd name="T15" fmla="*/ 0 w 4"/>
                <a:gd name="T16" fmla="*/ 0 h 32"/>
                <a:gd name="T17" fmla="*/ 4 w 4"/>
                <a:gd name="T18" fmla="*/ 32 h 32"/>
              </a:gdLst>
              <a:ahLst/>
              <a:cxnLst>
                <a:cxn ang="T10">
                  <a:pos x="T0" y="T1"/>
                </a:cxn>
                <a:cxn ang="T11">
                  <a:pos x="T2" y="T3"/>
                </a:cxn>
                <a:cxn ang="T12">
                  <a:pos x="T4" y="T5"/>
                </a:cxn>
                <a:cxn ang="T13">
                  <a:pos x="T6" y="T7"/>
                </a:cxn>
                <a:cxn ang="T14">
                  <a:pos x="T8" y="T9"/>
                </a:cxn>
              </a:cxnLst>
              <a:rect l="T15" t="T16" r="T17" b="T18"/>
              <a:pathLst>
                <a:path w="4" h="32">
                  <a:moveTo>
                    <a:pt x="4" y="0"/>
                  </a:moveTo>
                  <a:lnTo>
                    <a:pt x="2" y="32"/>
                  </a:lnTo>
                  <a:lnTo>
                    <a:pt x="0" y="31"/>
                  </a:lnTo>
                  <a:lnTo>
                    <a:pt x="2" y="2"/>
                  </a:lnTo>
                  <a:lnTo>
                    <a:pt x="4"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18" name="Freeform 454"/>
            <p:cNvSpPr>
              <a:spLocks/>
            </p:cNvSpPr>
            <p:nvPr/>
          </p:nvSpPr>
          <p:spPr bwMode="auto">
            <a:xfrm>
              <a:off x="1237" y="2675"/>
              <a:ext cx="4" cy="32"/>
            </a:xfrm>
            <a:custGeom>
              <a:avLst/>
              <a:gdLst>
                <a:gd name="T0" fmla="*/ 4 w 4"/>
                <a:gd name="T1" fmla="*/ 0 h 32"/>
                <a:gd name="T2" fmla="*/ 2 w 4"/>
                <a:gd name="T3" fmla="*/ 32 h 32"/>
                <a:gd name="T4" fmla="*/ 0 w 4"/>
                <a:gd name="T5" fmla="*/ 31 h 32"/>
                <a:gd name="T6" fmla="*/ 2 w 4"/>
                <a:gd name="T7" fmla="*/ 2 h 32"/>
                <a:gd name="T8" fmla="*/ 4 w 4"/>
                <a:gd name="T9" fmla="*/ 0 h 32"/>
                <a:gd name="T10" fmla="*/ 0 60000 65536"/>
                <a:gd name="T11" fmla="*/ 0 60000 65536"/>
                <a:gd name="T12" fmla="*/ 0 60000 65536"/>
                <a:gd name="T13" fmla="*/ 0 60000 65536"/>
                <a:gd name="T14" fmla="*/ 0 60000 65536"/>
                <a:gd name="T15" fmla="*/ 0 w 4"/>
                <a:gd name="T16" fmla="*/ 0 h 32"/>
                <a:gd name="T17" fmla="*/ 4 w 4"/>
                <a:gd name="T18" fmla="*/ 32 h 32"/>
              </a:gdLst>
              <a:ahLst/>
              <a:cxnLst>
                <a:cxn ang="T10">
                  <a:pos x="T0" y="T1"/>
                </a:cxn>
                <a:cxn ang="T11">
                  <a:pos x="T2" y="T3"/>
                </a:cxn>
                <a:cxn ang="T12">
                  <a:pos x="T4" y="T5"/>
                </a:cxn>
                <a:cxn ang="T13">
                  <a:pos x="T6" y="T7"/>
                </a:cxn>
                <a:cxn ang="T14">
                  <a:pos x="T8" y="T9"/>
                </a:cxn>
              </a:cxnLst>
              <a:rect l="T15" t="T16" r="T17" b="T18"/>
              <a:pathLst>
                <a:path w="4" h="32">
                  <a:moveTo>
                    <a:pt x="4" y="0"/>
                  </a:moveTo>
                  <a:lnTo>
                    <a:pt x="2" y="32"/>
                  </a:lnTo>
                  <a:lnTo>
                    <a:pt x="0" y="31"/>
                  </a:lnTo>
                  <a:lnTo>
                    <a:pt x="2" y="2"/>
                  </a:lnTo>
                  <a:lnTo>
                    <a:pt x="4"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19" name="Freeform 455"/>
            <p:cNvSpPr>
              <a:spLocks/>
            </p:cNvSpPr>
            <p:nvPr/>
          </p:nvSpPr>
          <p:spPr bwMode="auto">
            <a:xfrm>
              <a:off x="1237" y="2677"/>
              <a:ext cx="2" cy="29"/>
            </a:xfrm>
            <a:custGeom>
              <a:avLst/>
              <a:gdLst>
                <a:gd name="T0" fmla="*/ 2 w 2"/>
                <a:gd name="T1" fmla="*/ 0 h 29"/>
                <a:gd name="T2" fmla="*/ 0 w 2"/>
                <a:gd name="T3" fmla="*/ 29 h 29"/>
                <a:gd name="T4" fmla="*/ 2 w 2"/>
                <a:gd name="T5" fmla="*/ 0 h 29"/>
                <a:gd name="T6" fmla="*/ 0 60000 65536"/>
                <a:gd name="T7" fmla="*/ 0 60000 65536"/>
                <a:gd name="T8" fmla="*/ 0 60000 65536"/>
                <a:gd name="T9" fmla="*/ 0 w 2"/>
                <a:gd name="T10" fmla="*/ 0 h 29"/>
                <a:gd name="T11" fmla="*/ 2 w 2"/>
                <a:gd name="T12" fmla="*/ 29 h 29"/>
              </a:gdLst>
              <a:ahLst/>
              <a:cxnLst>
                <a:cxn ang="T6">
                  <a:pos x="T0" y="T1"/>
                </a:cxn>
                <a:cxn ang="T7">
                  <a:pos x="T2" y="T3"/>
                </a:cxn>
                <a:cxn ang="T8">
                  <a:pos x="T4" y="T5"/>
                </a:cxn>
              </a:cxnLst>
              <a:rect l="T9" t="T10" r="T11" b="T12"/>
              <a:pathLst>
                <a:path w="2" h="29">
                  <a:moveTo>
                    <a:pt x="2" y="0"/>
                  </a:moveTo>
                  <a:lnTo>
                    <a:pt x="0" y="29"/>
                  </a:lnTo>
                  <a:lnTo>
                    <a:pt x="2" y="0"/>
                  </a:ln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20" name="Freeform 456"/>
            <p:cNvSpPr>
              <a:spLocks/>
            </p:cNvSpPr>
            <p:nvPr/>
          </p:nvSpPr>
          <p:spPr bwMode="auto">
            <a:xfrm>
              <a:off x="1236" y="2677"/>
              <a:ext cx="3" cy="29"/>
            </a:xfrm>
            <a:custGeom>
              <a:avLst/>
              <a:gdLst>
                <a:gd name="T0" fmla="*/ 3 w 3"/>
                <a:gd name="T1" fmla="*/ 0 h 29"/>
                <a:gd name="T2" fmla="*/ 1 w 3"/>
                <a:gd name="T3" fmla="*/ 29 h 29"/>
                <a:gd name="T4" fmla="*/ 0 w 3"/>
                <a:gd name="T5" fmla="*/ 27 h 29"/>
                <a:gd name="T6" fmla="*/ 1 w 3"/>
                <a:gd name="T7" fmla="*/ 1 h 29"/>
                <a:gd name="T8" fmla="*/ 1 w 3"/>
                <a:gd name="T9" fmla="*/ 0 h 29"/>
                <a:gd name="T10" fmla="*/ 3 w 3"/>
                <a:gd name="T11" fmla="*/ 0 h 29"/>
                <a:gd name="T12" fmla="*/ 0 60000 65536"/>
                <a:gd name="T13" fmla="*/ 0 60000 65536"/>
                <a:gd name="T14" fmla="*/ 0 60000 65536"/>
                <a:gd name="T15" fmla="*/ 0 60000 65536"/>
                <a:gd name="T16" fmla="*/ 0 60000 65536"/>
                <a:gd name="T17" fmla="*/ 0 60000 65536"/>
                <a:gd name="T18" fmla="*/ 0 w 3"/>
                <a:gd name="T19" fmla="*/ 0 h 29"/>
                <a:gd name="T20" fmla="*/ 3 w 3"/>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3" h="29">
                  <a:moveTo>
                    <a:pt x="3" y="0"/>
                  </a:moveTo>
                  <a:lnTo>
                    <a:pt x="1" y="29"/>
                  </a:lnTo>
                  <a:lnTo>
                    <a:pt x="0" y="27"/>
                  </a:lnTo>
                  <a:lnTo>
                    <a:pt x="1" y="1"/>
                  </a:lnTo>
                  <a:lnTo>
                    <a:pt x="1" y="0"/>
                  </a:lnTo>
                  <a:lnTo>
                    <a:pt x="3" y="0"/>
                  </a:ln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21" name="Freeform 457"/>
            <p:cNvSpPr>
              <a:spLocks/>
            </p:cNvSpPr>
            <p:nvPr/>
          </p:nvSpPr>
          <p:spPr bwMode="auto">
            <a:xfrm>
              <a:off x="1236" y="2677"/>
              <a:ext cx="3" cy="29"/>
            </a:xfrm>
            <a:custGeom>
              <a:avLst/>
              <a:gdLst>
                <a:gd name="T0" fmla="*/ 3 w 3"/>
                <a:gd name="T1" fmla="*/ 0 h 29"/>
                <a:gd name="T2" fmla="*/ 1 w 3"/>
                <a:gd name="T3" fmla="*/ 29 h 29"/>
                <a:gd name="T4" fmla="*/ 0 w 3"/>
                <a:gd name="T5" fmla="*/ 27 h 29"/>
                <a:gd name="T6" fmla="*/ 1 w 3"/>
                <a:gd name="T7" fmla="*/ 1 h 29"/>
                <a:gd name="T8" fmla="*/ 1 w 3"/>
                <a:gd name="T9" fmla="*/ 0 h 29"/>
                <a:gd name="T10" fmla="*/ 3 w 3"/>
                <a:gd name="T11" fmla="*/ 0 h 29"/>
                <a:gd name="T12" fmla="*/ 0 60000 65536"/>
                <a:gd name="T13" fmla="*/ 0 60000 65536"/>
                <a:gd name="T14" fmla="*/ 0 60000 65536"/>
                <a:gd name="T15" fmla="*/ 0 60000 65536"/>
                <a:gd name="T16" fmla="*/ 0 60000 65536"/>
                <a:gd name="T17" fmla="*/ 0 60000 65536"/>
                <a:gd name="T18" fmla="*/ 0 w 3"/>
                <a:gd name="T19" fmla="*/ 0 h 29"/>
                <a:gd name="T20" fmla="*/ 3 w 3"/>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3" h="29">
                  <a:moveTo>
                    <a:pt x="3" y="0"/>
                  </a:moveTo>
                  <a:lnTo>
                    <a:pt x="1" y="29"/>
                  </a:lnTo>
                  <a:lnTo>
                    <a:pt x="0" y="27"/>
                  </a:lnTo>
                  <a:lnTo>
                    <a:pt x="1" y="1"/>
                  </a:lnTo>
                  <a:lnTo>
                    <a:pt x="1" y="0"/>
                  </a:lnTo>
                  <a:lnTo>
                    <a:pt x="3" y="0"/>
                  </a:ln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22" name="Freeform 458"/>
            <p:cNvSpPr>
              <a:spLocks/>
            </p:cNvSpPr>
            <p:nvPr/>
          </p:nvSpPr>
          <p:spPr bwMode="auto">
            <a:xfrm>
              <a:off x="1236" y="2678"/>
              <a:ext cx="1" cy="26"/>
            </a:xfrm>
            <a:custGeom>
              <a:avLst/>
              <a:gdLst>
                <a:gd name="T0" fmla="*/ 1 w 1"/>
                <a:gd name="T1" fmla="*/ 0 h 26"/>
                <a:gd name="T2" fmla="*/ 0 w 1"/>
                <a:gd name="T3" fmla="*/ 26 h 26"/>
                <a:gd name="T4" fmla="*/ 0 w 1"/>
                <a:gd name="T5" fmla="*/ 24 h 26"/>
                <a:gd name="T6" fmla="*/ 0 w 1"/>
                <a:gd name="T7" fmla="*/ 2 h 26"/>
                <a:gd name="T8" fmla="*/ 1 w 1"/>
                <a:gd name="T9" fmla="*/ 0 h 26"/>
                <a:gd name="T10" fmla="*/ 0 60000 65536"/>
                <a:gd name="T11" fmla="*/ 0 60000 65536"/>
                <a:gd name="T12" fmla="*/ 0 60000 65536"/>
                <a:gd name="T13" fmla="*/ 0 60000 65536"/>
                <a:gd name="T14" fmla="*/ 0 60000 65536"/>
                <a:gd name="T15" fmla="*/ 0 w 1"/>
                <a:gd name="T16" fmla="*/ 0 h 26"/>
                <a:gd name="T17" fmla="*/ 1 w 1"/>
                <a:gd name="T18" fmla="*/ 26 h 26"/>
              </a:gdLst>
              <a:ahLst/>
              <a:cxnLst>
                <a:cxn ang="T10">
                  <a:pos x="T0" y="T1"/>
                </a:cxn>
                <a:cxn ang="T11">
                  <a:pos x="T2" y="T3"/>
                </a:cxn>
                <a:cxn ang="T12">
                  <a:pos x="T4" y="T5"/>
                </a:cxn>
                <a:cxn ang="T13">
                  <a:pos x="T6" y="T7"/>
                </a:cxn>
                <a:cxn ang="T14">
                  <a:pos x="T8" y="T9"/>
                </a:cxn>
              </a:cxnLst>
              <a:rect l="T15" t="T16" r="T17" b="T18"/>
              <a:pathLst>
                <a:path w="1" h="26">
                  <a:moveTo>
                    <a:pt x="1" y="0"/>
                  </a:moveTo>
                  <a:lnTo>
                    <a:pt x="0" y="26"/>
                  </a:lnTo>
                  <a:lnTo>
                    <a:pt x="0" y="24"/>
                  </a:lnTo>
                  <a:lnTo>
                    <a:pt x="0" y="2"/>
                  </a:lnTo>
                  <a:lnTo>
                    <a:pt x="1"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23" name="Freeform 459"/>
            <p:cNvSpPr>
              <a:spLocks/>
            </p:cNvSpPr>
            <p:nvPr/>
          </p:nvSpPr>
          <p:spPr bwMode="auto">
            <a:xfrm>
              <a:off x="1234" y="2678"/>
              <a:ext cx="3" cy="26"/>
            </a:xfrm>
            <a:custGeom>
              <a:avLst/>
              <a:gdLst>
                <a:gd name="T0" fmla="*/ 3 w 3"/>
                <a:gd name="T1" fmla="*/ 0 h 26"/>
                <a:gd name="T2" fmla="*/ 2 w 3"/>
                <a:gd name="T3" fmla="*/ 26 h 26"/>
                <a:gd name="T4" fmla="*/ 2 w 3"/>
                <a:gd name="T5" fmla="*/ 24 h 26"/>
                <a:gd name="T6" fmla="*/ 0 w 3"/>
                <a:gd name="T7" fmla="*/ 24 h 26"/>
                <a:gd name="T8" fmla="*/ 2 w 3"/>
                <a:gd name="T9" fmla="*/ 2 h 26"/>
                <a:gd name="T10" fmla="*/ 3 w 3"/>
                <a:gd name="T11" fmla="*/ 0 h 26"/>
                <a:gd name="T12" fmla="*/ 0 60000 65536"/>
                <a:gd name="T13" fmla="*/ 0 60000 65536"/>
                <a:gd name="T14" fmla="*/ 0 60000 65536"/>
                <a:gd name="T15" fmla="*/ 0 60000 65536"/>
                <a:gd name="T16" fmla="*/ 0 60000 65536"/>
                <a:gd name="T17" fmla="*/ 0 60000 65536"/>
                <a:gd name="T18" fmla="*/ 0 w 3"/>
                <a:gd name="T19" fmla="*/ 0 h 26"/>
                <a:gd name="T20" fmla="*/ 3 w 3"/>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3" h="26">
                  <a:moveTo>
                    <a:pt x="3" y="0"/>
                  </a:moveTo>
                  <a:lnTo>
                    <a:pt x="2" y="26"/>
                  </a:lnTo>
                  <a:lnTo>
                    <a:pt x="2" y="24"/>
                  </a:lnTo>
                  <a:lnTo>
                    <a:pt x="0" y="24"/>
                  </a:lnTo>
                  <a:lnTo>
                    <a:pt x="2" y="2"/>
                  </a:lnTo>
                  <a:lnTo>
                    <a:pt x="3"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24" name="Freeform 460"/>
            <p:cNvSpPr>
              <a:spLocks/>
            </p:cNvSpPr>
            <p:nvPr/>
          </p:nvSpPr>
          <p:spPr bwMode="auto">
            <a:xfrm>
              <a:off x="1234" y="2680"/>
              <a:ext cx="2" cy="22"/>
            </a:xfrm>
            <a:custGeom>
              <a:avLst/>
              <a:gdLst>
                <a:gd name="T0" fmla="*/ 2 w 2"/>
                <a:gd name="T1" fmla="*/ 0 h 22"/>
                <a:gd name="T2" fmla="*/ 2 w 2"/>
                <a:gd name="T3" fmla="*/ 22 h 22"/>
                <a:gd name="T4" fmla="*/ 0 w 2"/>
                <a:gd name="T5" fmla="*/ 22 h 22"/>
                <a:gd name="T6" fmla="*/ 0 w 2"/>
                <a:gd name="T7" fmla="*/ 21 h 22"/>
                <a:gd name="T8" fmla="*/ 2 w 2"/>
                <a:gd name="T9" fmla="*/ 1 h 22"/>
                <a:gd name="T10" fmla="*/ 2 w 2"/>
                <a:gd name="T11" fmla="*/ 0 h 22"/>
                <a:gd name="T12" fmla="*/ 0 60000 65536"/>
                <a:gd name="T13" fmla="*/ 0 60000 65536"/>
                <a:gd name="T14" fmla="*/ 0 60000 65536"/>
                <a:gd name="T15" fmla="*/ 0 60000 65536"/>
                <a:gd name="T16" fmla="*/ 0 60000 65536"/>
                <a:gd name="T17" fmla="*/ 0 60000 65536"/>
                <a:gd name="T18" fmla="*/ 0 w 2"/>
                <a:gd name="T19" fmla="*/ 0 h 22"/>
                <a:gd name="T20" fmla="*/ 2 w 2"/>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 h="22">
                  <a:moveTo>
                    <a:pt x="2" y="0"/>
                  </a:moveTo>
                  <a:lnTo>
                    <a:pt x="2" y="22"/>
                  </a:lnTo>
                  <a:lnTo>
                    <a:pt x="0" y="22"/>
                  </a:lnTo>
                  <a:lnTo>
                    <a:pt x="0" y="21"/>
                  </a:lnTo>
                  <a:lnTo>
                    <a:pt x="2" y="1"/>
                  </a:lnTo>
                  <a:lnTo>
                    <a:pt x="2" y="0"/>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25" name="Freeform 461"/>
            <p:cNvSpPr>
              <a:spLocks/>
            </p:cNvSpPr>
            <p:nvPr/>
          </p:nvSpPr>
          <p:spPr bwMode="auto">
            <a:xfrm>
              <a:off x="1234" y="2680"/>
              <a:ext cx="2" cy="22"/>
            </a:xfrm>
            <a:custGeom>
              <a:avLst/>
              <a:gdLst>
                <a:gd name="T0" fmla="*/ 2 w 2"/>
                <a:gd name="T1" fmla="*/ 0 h 22"/>
                <a:gd name="T2" fmla="*/ 0 w 2"/>
                <a:gd name="T3" fmla="*/ 22 h 22"/>
                <a:gd name="T4" fmla="*/ 0 w 2"/>
                <a:gd name="T5" fmla="*/ 21 h 22"/>
                <a:gd name="T6" fmla="*/ 0 w 2"/>
                <a:gd name="T7" fmla="*/ 1 h 22"/>
                <a:gd name="T8" fmla="*/ 2 w 2"/>
                <a:gd name="T9" fmla="*/ 1 h 22"/>
                <a:gd name="T10" fmla="*/ 2 w 2"/>
                <a:gd name="T11" fmla="*/ 0 h 22"/>
                <a:gd name="T12" fmla="*/ 0 60000 65536"/>
                <a:gd name="T13" fmla="*/ 0 60000 65536"/>
                <a:gd name="T14" fmla="*/ 0 60000 65536"/>
                <a:gd name="T15" fmla="*/ 0 60000 65536"/>
                <a:gd name="T16" fmla="*/ 0 60000 65536"/>
                <a:gd name="T17" fmla="*/ 0 60000 65536"/>
                <a:gd name="T18" fmla="*/ 0 w 2"/>
                <a:gd name="T19" fmla="*/ 0 h 22"/>
                <a:gd name="T20" fmla="*/ 2 w 2"/>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 h="22">
                  <a:moveTo>
                    <a:pt x="2" y="0"/>
                  </a:moveTo>
                  <a:lnTo>
                    <a:pt x="0" y="22"/>
                  </a:lnTo>
                  <a:lnTo>
                    <a:pt x="0" y="21"/>
                  </a:lnTo>
                  <a:lnTo>
                    <a:pt x="0" y="1"/>
                  </a:lnTo>
                  <a:lnTo>
                    <a:pt x="2" y="1"/>
                  </a:lnTo>
                  <a:lnTo>
                    <a:pt x="2" y="0"/>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26" name="Freeform 462"/>
            <p:cNvSpPr>
              <a:spLocks/>
            </p:cNvSpPr>
            <p:nvPr/>
          </p:nvSpPr>
          <p:spPr bwMode="auto">
            <a:xfrm>
              <a:off x="1232" y="2681"/>
              <a:ext cx="4" cy="20"/>
            </a:xfrm>
            <a:custGeom>
              <a:avLst/>
              <a:gdLst>
                <a:gd name="T0" fmla="*/ 4 w 4"/>
                <a:gd name="T1" fmla="*/ 0 h 20"/>
                <a:gd name="T2" fmla="*/ 2 w 4"/>
                <a:gd name="T3" fmla="*/ 20 h 20"/>
                <a:gd name="T4" fmla="*/ 0 w 4"/>
                <a:gd name="T5" fmla="*/ 20 h 20"/>
                <a:gd name="T6" fmla="*/ 0 w 4"/>
                <a:gd name="T7" fmla="*/ 18 h 20"/>
                <a:gd name="T8" fmla="*/ 2 w 4"/>
                <a:gd name="T9" fmla="*/ 2 h 20"/>
                <a:gd name="T10" fmla="*/ 2 w 4"/>
                <a:gd name="T11" fmla="*/ 0 h 20"/>
                <a:gd name="T12" fmla="*/ 4 w 4"/>
                <a:gd name="T13" fmla="*/ 0 h 20"/>
                <a:gd name="T14" fmla="*/ 0 60000 65536"/>
                <a:gd name="T15" fmla="*/ 0 60000 65536"/>
                <a:gd name="T16" fmla="*/ 0 60000 65536"/>
                <a:gd name="T17" fmla="*/ 0 60000 65536"/>
                <a:gd name="T18" fmla="*/ 0 60000 65536"/>
                <a:gd name="T19" fmla="*/ 0 60000 65536"/>
                <a:gd name="T20" fmla="*/ 0 60000 65536"/>
                <a:gd name="T21" fmla="*/ 0 w 4"/>
                <a:gd name="T22" fmla="*/ 0 h 20"/>
                <a:gd name="T23" fmla="*/ 4 w 4"/>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0">
                  <a:moveTo>
                    <a:pt x="4" y="0"/>
                  </a:moveTo>
                  <a:lnTo>
                    <a:pt x="2" y="20"/>
                  </a:lnTo>
                  <a:lnTo>
                    <a:pt x="0" y="20"/>
                  </a:lnTo>
                  <a:lnTo>
                    <a:pt x="0" y="18"/>
                  </a:lnTo>
                  <a:lnTo>
                    <a:pt x="2" y="2"/>
                  </a:lnTo>
                  <a:lnTo>
                    <a:pt x="2" y="0"/>
                  </a:lnTo>
                  <a:lnTo>
                    <a:pt x="4" y="0"/>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27" name="Freeform 463"/>
            <p:cNvSpPr>
              <a:spLocks/>
            </p:cNvSpPr>
            <p:nvPr/>
          </p:nvSpPr>
          <p:spPr bwMode="auto">
            <a:xfrm>
              <a:off x="1232" y="2681"/>
              <a:ext cx="2" cy="20"/>
            </a:xfrm>
            <a:custGeom>
              <a:avLst/>
              <a:gdLst>
                <a:gd name="T0" fmla="*/ 2 w 2"/>
                <a:gd name="T1" fmla="*/ 0 h 20"/>
                <a:gd name="T2" fmla="*/ 2 w 2"/>
                <a:gd name="T3" fmla="*/ 20 h 20"/>
                <a:gd name="T4" fmla="*/ 0 w 2"/>
                <a:gd name="T5" fmla="*/ 20 h 20"/>
                <a:gd name="T6" fmla="*/ 0 w 2"/>
                <a:gd name="T7" fmla="*/ 18 h 20"/>
                <a:gd name="T8" fmla="*/ 0 w 2"/>
                <a:gd name="T9" fmla="*/ 17 h 20"/>
                <a:gd name="T10" fmla="*/ 0 w 2"/>
                <a:gd name="T11" fmla="*/ 2 h 20"/>
                <a:gd name="T12" fmla="*/ 2 w 2"/>
                <a:gd name="T13" fmla="*/ 2 h 20"/>
                <a:gd name="T14" fmla="*/ 2 w 2"/>
                <a:gd name="T15" fmla="*/ 0 h 20"/>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0"/>
                <a:gd name="T26" fmla="*/ 2 w 2"/>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0">
                  <a:moveTo>
                    <a:pt x="2" y="0"/>
                  </a:moveTo>
                  <a:lnTo>
                    <a:pt x="2" y="20"/>
                  </a:lnTo>
                  <a:lnTo>
                    <a:pt x="0" y="20"/>
                  </a:lnTo>
                  <a:lnTo>
                    <a:pt x="0" y="18"/>
                  </a:lnTo>
                  <a:lnTo>
                    <a:pt x="0" y="17"/>
                  </a:lnTo>
                  <a:lnTo>
                    <a:pt x="0" y="2"/>
                  </a:lnTo>
                  <a:lnTo>
                    <a:pt x="2" y="2"/>
                  </a:lnTo>
                  <a:lnTo>
                    <a:pt x="2"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28" name="Freeform 464"/>
            <p:cNvSpPr>
              <a:spLocks/>
            </p:cNvSpPr>
            <p:nvPr/>
          </p:nvSpPr>
          <p:spPr bwMode="auto">
            <a:xfrm>
              <a:off x="1232" y="2683"/>
              <a:ext cx="2" cy="16"/>
            </a:xfrm>
            <a:custGeom>
              <a:avLst/>
              <a:gdLst>
                <a:gd name="T0" fmla="*/ 2 w 2"/>
                <a:gd name="T1" fmla="*/ 0 h 16"/>
                <a:gd name="T2" fmla="*/ 0 w 2"/>
                <a:gd name="T3" fmla="*/ 16 h 16"/>
                <a:gd name="T4" fmla="*/ 0 w 2"/>
                <a:gd name="T5" fmla="*/ 15 h 16"/>
                <a:gd name="T6" fmla="*/ 0 w 2"/>
                <a:gd name="T7" fmla="*/ 2 h 16"/>
                <a:gd name="T8" fmla="*/ 0 w 2"/>
                <a:gd name="T9" fmla="*/ 0 h 16"/>
                <a:gd name="T10" fmla="*/ 2 w 2"/>
                <a:gd name="T11" fmla="*/ 0 h 16"/>
                <a:gd name="T12" fmla="*/ 0 60000 65536"/>
                <a:gd name="T13" fmla="*/ 0 60000 65536"/>
                <a:gd name="T14" fmla="*/ 0 60000 65536"/>
                <a:gd name="T15" fmla="*/ 0 60000 65536"/>
                <a:gd name="T16" fmla="*/ 0 60000 65536"/>
                <a:gd name="T17" fmla="*/ 0 60000 65536"/>
                <a:gd name="T18" fmla="*/ 0 w 2"/>
                <a:gd name="T19" fmla="*/ 0 h 16"/>
                <a:gd name="T20" fmla="*/ 2 w 2"/>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 h="16">
                  <a:moveTo>
                    <a:pt x="2" y="0"/>
                  </a:moveTo>
                  <a:lnTo>
                    <a:pt x="0" y="16"/>
                  </a:lnTo>
                  <a:lnTo>
                    <a:pt x="0" y="15"/>
                  </a:lnTo>
                  <a:lnTo>
                    <a:pt x="0" y="2"/>
                  </a:lnTo>
                  <a:lnTo>
                    <a:pt x="0" y="0"/>
                  </a:lnTo>
                  <a:lnTo>
                    <a:pt x="2" y="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29" name="Freeform 465"/>
            <p:cNvSpPr>
              <a:spLocks/>
            </p:cNvSpPr>
            <p:nvPr/>
          </p:nvSpPr>
          <p:spPr bwMode="auto">
            <a:xfrm>
              <a:off x="1231" y="2683"/>
              <a:ext cx="1" cy="15"/>
            </a:xfrm>
            <a:custGeom>
              <a:avLst/>
              <a:gdLst>
                <a:gd name="T0" fmla="*/ 1 w 1"/>
                <a:gd name="T1" fmla="*/ 0 h 15"/>
                <a:gd name="T2" fmla="*/ 1 w 1"/>
                <a:gd name="T3" fmla="*/ 15 h 15"/>
                <a:gd name="T4" fmla="*/ 1 w 1"/>
                <a:gd name="T5" fmla="*/ 13 h 15"/>
                <a:gd name="T6" fmla="*/ 0 w 1"/>
                <a:gd name="T7" fmla="*/ 13 h 15"/>
                <a:gd name="T8" fmla="*/ 0 w 1"/>
                <a:gd name="T9" fmla="*/ 11 h 15"/>
                <a:gd name="T10" fmla="*/ 1 w 1"/>
                <a:gd name="T11" fmla="*/ 5 h 15"/>
                <a:gd name="T12" fmla="*/ 1 w 1"/>
                <a:gd name="T13" fmla="*/ 3 h 15"/>
                <a:gd name="T14" fmla="*/ 1 w 1"/>
                <a:gd name="T15" fmla="*/ 2 h 15"/>
                <a:gd name="T16" fmla="*/ 1 w 1"/>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5"/>
                <a:gd name="T29" fmla="*/ 1 w 1"/>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5">
                  <a:moveTo>
                    <a:pt x="1" y="0"/>
                  </a:moveTo>
                  <a:lnTo>
                    <a:pt x="1" y="15"/>
                  </a:lnTo>
                  <a:lnTo>
                    <a:pt x="1" y="13"/>
                  </a:lnTo>
                  <a:lnTo>
                    <a:pt x="0" y="13"/>
                  </a:lnTo>
                  <a:lnTo>
                    <a:pt x="0" y="11"/>
                  </a:lnTo>
                  <a:lnTo>
                    <a:pt x="1" y="5"/>
                  </a:lnTo>
                  <a:lnTo>
                    <a:pt x="1" y="3"/>
                  </a:lnTo>
                  <a:lnTo>
                    <a:pt x="1" y="2"/>
                  </a:lnTo>
                  <a:lnTo>
                    <a:pt x="1" y="0"/>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30" name="Freeform 466"/>
            <p:cNvSpPr>
              <a:spLocks/>
            </p:cNvSpPr>
            <p:nvPr/>
          </p:nvSpPr>
          <p:spPr bwMode="auto">
            <a:xfrm>
              <a:off x="1231" y="2685"/>
              <a:ext cx="1" cy="13"/>
            </a:xfrm>
            <a:custGeom>
              <a:avLst/>
              <a:gdLst>
                <a:gd name="T0" fmla="*/ 1 w 1"/>
                <a:gd name="T1" fmla="*/ 0 h 13"/>
                <a:gd name="T2" fmla="*/ 1 w 1"/>
                <a:gd name="T3" fmla="*/ 13 h 13"/>
                <a:gd name="T4" fmla="*/ 0 w 1"/>
                <a:gd name="T5" fmla="*/ 11 h 13"/>
                <a:gd name="T6" fmla="*/ 0 w 1"/>
                <a:gd name="T7" fmla="*/ 9 h 13"/>
                <a:gd name="T8" fmla="*/ 0 w 1"/>
                <a:gd name="T9" fmla="*/ 8 h 13"/>
                <a:gd name="T10" fmla="*/ 0 w 1"/>
                <a:gd name="T11" fmla="*/ 6 h 13"/>
                <a:gd name="T12" fmla="*/ 0 w 1"/>
                <a:gd name="T13" fmla="*/ 5 h 13"/>
                <a:gd name="T14" fmla="*/ 0 w 1"/>
                <a:gd name="T15" fmla="*/ 3 h 13"/>
                <a:gd name="T16" fmla="*/ 1 w 1"/>
                <a:gd name="T17" fmla="*/ 1 h 13"/>
                <a:gd name="T18" fmla="*/ 1 w 1"/>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13"/>
                <a:gd name="T32" fmla="*/ 1 w 1"/>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13">
                  <a:moveTo>
                    <a:pt x="1" y="0"/>
                  </a:moveTo>
                  <a:lnTo>
                    <a:pt x="1" y="13"/>
                  </a:lnTo>
                  <a:lnTo>
                    <a:pt x="0" y="11"/>
                  </a:lnTo>
                  <a:lnTo>
                    <a:pt x="0" y="9"/>
                  </a:lnTo>
                  <a:lnTo>
                    <a:pt x="0" y="8"/>
                  </a:lnTo>
                  <a:lnTo>
                    <a:pt x="0" y="6"/>
                  </a:lnTo>
                  <a:lnTo>
                    <a:pt x="0" y="5"/>
                  </a:lnTo>
                  <a:lnTo>
                    <a:pt x="0" y="3"/>
                  </a:lnTo>
                  <a:lnTo>
                    <a:pt x="1" y="1"/>
                  </a:lnTo>
                  <a:lnTo>
                    <a:pt x="1" y="0"/>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31" name="Freeform 467"/>
            <p:cNvSpPr>
              <a:spLocks/>
            </p:cNvSpPr>
            <p:nvPr/>
          </p:nvSpPr>
          <p:spPr bwMode="auto">
            <a:xfrm>
              <a:off x="1231" y="2688"/>
              <a:ext cx="1" cy="6"/>
            </a:xfrm>
            <a:custGeom>
              <a:avLst/>
              <a:gdLst>
                <a:gd name="T0" fmla="*/ 1 w 1"/>
                <a:gd name="T1" fmla="*/ 0 h 6"/>
                <a:gd name="T2" fmla="*/ 0 w 1"/>
                <a:gd name="T3" fmla="*/ 6 h 6"/>
                <a:gd name="T4" fmla="*/ 0 w 1"/>
                <a:gd name="T5" fmla="*/ 5 h 6"/>
                <a:gd name="T6" fmla="*/ 0 w 1"/>
                <a:gd name="T7" fmla="*/ 3 h 6"/>
                <a:gd name="T8" fmla="*/ 0 w 1"/>
                <a:gd name="T9" fmla="*/ 2 h 6"/>
                <a:gd name="T10" fmla="*/ 0 w 1"/>
                <a:gd name="T11" fmla="*/ 0 h 6"/>
                <a:gd name="T12" fmla="*/ 1 w 1"/>
                <a:gd name="T13" fmla="*/ 0 h 6"/>
                <a:gd name="T14" fmla="*/ 0 60000 65536"/>
                <a:gd name="T15" fmla="*/ 0 60000 65536"/>
                <a:gd name="T16" fmla="*/ 0 60000 65536"/>
                <a:gd name="T17" fmla="*/ 0 60000 65536"/>
                <a:gd name="T18" fmla="*/ 0 60000 65536"/>
                <a:gd name="T19" fmla="*/ 0 60000 65536"/>
                <a:gd name="T20" fmla="*/ 0 60000 65536"/>
                <a:gd name="T21" fmla="*/ 0 w 1"/>
                <a:gd name="T22" fmla="*/ 0 h 6"/>
                <a:gd name="T23" fmla="*/ 1 w 1"/>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6">
                  <a:moveTo>
                    <a:pt x="1" y="0"/>
                  </a:moveTo>
                  <a:lnTo>
                    <a:pt x="0" y="6"/>
                  </a:lnTo>
                  <a:lnTo>
                    <a:pt x="0" y="5"/>
                  </a:lnTo>
                  <a:lnTo>
                    <a:pt x="0" y="3"/>
                  </a:lnTo>
                  <a:lnTo>
                    <a:pt x="0" y="2"/>
                  </a:lnTo>
                  <a:lnTo>
                    <a:pt x="0" y="0"/>
                  </a:lnTo>
                  <a:lnTo>
                    <a:pt x="1" y="0"/>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32" name="Freeform 468"/>
            <p:cNvSpPr>
              <a:spLocks/>
            </p:cNvSpPr>
            <p:nvPr/>
          </p:nvSpPr>
          <p:spPr bwMode="auto">
            <a:xfrm>
              <a:off x="1231" y="2657"/>
              <a:ext cx="148" cy="70"/>
            </a:xfrm>
            <a:custGeom>
              <a:avLst/>
              <a:gdLst>
                <a:gd name="T0" fmla="*/ 74 w 148"/>
                <a:gd name="T1" fmla="*/ 0 h 70"/>
                <a:gd name="T2" fmla="*/ 89 w 148"/>
                <a:gd name="T3" fmla="*/ 2 h 70"/>
                <a:gd name="T4" fmla="*/ 103 w 148"/>
                <a:gd name="T5" fmla="*/ 3 h 70"/>
                <a:gd name="T6" fmla="*/ 114 w 148"/>
                <a:gd name="T7" fmla="*/ 7 h 70"/>
                <a:gd name="T8" fmla="*/ 126 w 148"/>
                <a:gd name="T9" fmla="*/ 12 h 70"/>
                <a:gd name="T10" fmla="*/ 135 w 148"/>
                <a:gd name="T11" fmla="*/ 16 h 70"/>
                <a:gd name="T12" fmla="*/ 142 w 148"/>
                <a:gd name="T13" fmla="*/ 21 h 70"/>
                <a:gd name="T14" fmla="*/ 147 w 148"/>
                <a:gd name="T15" fmla="*/ 28 h 70"/>
                <a:gd name="T16" fmla="*/ 148 w 148"/>
                <a:gd name="T17" fmla="*/ 34 h 70"/>
                <a:gd name="T18" fmla="*/ 147 w 148"/>
                <a:gd name="T19" fmla="*/ 42 h 70"/>
                <a:gd name="T20" fmla="*/ 142 w 148"/>
                <a:gd name="T21" fmla="*/ 49 h 70"/>
                <a:gd name="T22" fmla="*/ 135 w 148"/>
                <a:gd name="T23" fmla="*/ 54 h 70"/>
                <a:gd name="T24" fmla="*/ 126 w 148"/>
                <a:gd name="T25" fmla="*/ 58 h 70"/>
                <a:gd name="T26" fmla="*/ 114 w 148"/>
                <a:gd name="T27" fmla="*/ 63 h 70"/>
                <a:gd name="T28" fmla="*/ 103 w 148"/>
                <a:gd name="T29" fmla="*/ 66 h 70"/>
                <a:gd name="T30" fmla="*/ 89 w 148"/>
                <a:gd name="T31" fmla="*/ 68 h 70"/>
                <a:gd name="T32" fmla="*/ 74 w 148"/>
                <a:gd name="T33" fmla="*/ 70 h 70"/>
                <a:gd name="T34" fmla="*/ 60 w 148"/>
                <a:gd name="T35" fmla="*/ 68 h 70"/>
                <a:gd name="T36" fmla="*/ 45 w 148"/>
                <a:gd name="T37" fmla="*/ 66 h 70"/>
                <a:gd name="T38" fmla="*/ 32 w 148"/>
                <a:gd name="T39" fmla="*/ 63 h 70"/>
                <a:gd name="T40" fmla="*/ 22 w 148"/>
                <a:gd name="T41" fmla="*/ 58 h 70"/>
                <a:gd name="T42" fmla="*/ 13 w 148"/>
                <a:gd name="T43" fmla="*/ 54 h 70"/>
                <a:gd name="T44" fmla="*/ 6 w 148"/>
                <a:gd name="T45" fmla="*/ 49 h 70"/>
                <a:gd name="T46" fmla="*/ 1 w 148"/>
                <a:gd name="T47" fmla="*/ 42 h 70"/>
                <a:gd name="T48" fmla="*/ 0 w 148"/>
                <a:gd name="T49" fmla="*/ 34 h 70"/>
                <a:gd name="T50" fmla="*/ 1 w 148"/>
                <a:gd name="T51" fmla="*/ 28 h 70"/>
                <a:gd name="T52" fmla="*/ 6 w 148"/>
                <a:gd name="T53" fmla="*/ 21 h 70"/>
                <a:gd name="T54" fmla="*/ 13 w 148"/>
                <a:gd name="T55" fmla="*/ 16 h 70"/>
                <a:gd name="T56" fmla="*/ 22 w 148"/>
                <a:gd name="T57" fmla="*/ 12 h 70"/>
                <a:gd name="T58" fmla="*/ 32 w 148"/>
                <a:gd name="T59" fmla="*/ 7 h 70"/>
                <a:gd name="T60" fmla="*/ 45 w 148"/>
                <a:gd name="T61" fmla="*/ 3 h 70"/>
                <a:gd name="T62" fmla="*/ 60 w 148"/>
                <a:gd name="T63" fmla="*/ 2 h 70"/>
                <a:gd name="T64" fmla="*/ 74 w 148"/>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8"/>
                <a:gd name="T100" fmla="*/ 0 h 70"/>
                <a:gd name="T101" fmla="*/ 148 w 148"/>
                <a:gd name="T102" fmla="*/ 70 h 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8" h="70">
                  <a:moveTo>
                    <a:pt x="74" y="0"/>
                  </a:moveTo>
                  <a:lnTo>
                    <a:pt x="89" y="2"/>
                  </a:lnTo>
                  <a:lnTo>
                    <a:pt x="103" y="3"/>
                  </a:lnTo>
                  <a:lnTo>
                    <a:pt x="114" y="7"/>
                  </a:lnTo>
                  <a:lnTo>
                    <a:pt x="126" y="12"/>
                  </a:lnTo>
                  <a:lnTo>
                    <a:pt x="135" y="16"/>
                  </a:lnTo>
                  <a:lnTo>
                    <a:pt x="142" y="21"/>
                  </a:lnTo>
                  <a:lnTo>
                    <a:pt x="147" y="28"/>
                  </a:lnTo>
                  <a:lnTo>
                    <a:pt x="148" y="34"/>
                  </a:lnTo>
                  <a:lnTo>
                    <a:pt x="147" y="42"/>
                  </a:lnTo>
                  <a:lnTo>
                    <a:pt x="142" y="49"/>
                  </a:lnTo>
                  <a:lnTo>
                    <a:pt x="135" y="54"/>
                  </a:lnTo>
                  <a:lnTo>
                    <a:pt x="126" y="58"/>
                  </a:lnTo>
                  <a:lnTo>
                    <a:pt x="114" y="63"/>
                  </a:lnTo>
                  <a:lnTo>
                    <a:pt x="103" y="66"/>
                  </a:lnTo>
                  <a:lnTo>
                    <a:pt x="89" y="68"/>
                  </a:lnTo>
                  <a:lnTo>
                    <a:pt x="74" y="70"/>
                  </a:lnTo>
                  <a:lnTo>
                    <a:pt x="60" y="68"/>
                  </a:lnTo>
                  <a:lnTo>
                    <a:pt x="45" y="66"/>
                  </a:lnTo>
                  <a:lnTo>
                    <a:pt x="32" y="63"/>
                  </a:lnTo>
                  <a:lnTo>
                    <a:pt x="22" y="58"/>
                  </a:lnTo>
                  <a:lnTo>
                    <a:pt x="13" y="54"/>
                  </a:lnTo>
                  <a:lnTo>
                    <a:pt x="6" y="49"/>
                  </a:lnTo>
                  <a:lnTo>
                    <a:pt x="1" y="42"/>
                  </a:lnTo>
                  <a:lnTo>
                    <a:pt x="0" y="34"/>
                  </a:lnTo>
                  <a:lnTo>
                    <a:pt x="1" y="28"/>
                  </a:lnTo>
                  <a:lnTo>
                    <a:pt x="6" y="21"/>
                  </a:lnTo>
                  <a:lnTo>
                    <a:pt x="13" y="16"/>
                  </a:lnTo>
                  <a:lnTo>
                    <a:pt x="22" y="12"/>
                  </a:lnTo>
                  <a:lnTo>
                    <a:pt x="32" y="7"/>
                  </a:lnTo>
                  <a:lnTo>
                    <a:pt x="45" y="3"/>
                  </a:lnTo>
                  <a:lnTo>
                    <a:pt x="60" y="2"/>
                  </a:lnTo>
                  <a:lnTo>
                    <a:pt x="74" y="0"/>
                  </a:lnTo>
                  <a:close/>
                </a:path>
              </a:pathLst>
            </a:custGeom>
            <a:noFill/>
            <a:ln w="3175">
              <a:solidFill>
                <a:srgbClr val="7F7F7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FFFF00"/>
                </a:solidFill>
                <a:ea typeface="ＭＳ Ｐゴシック" charset="0"/>
              </a:endParaRPr>
            </a:p>
          </p:txBody>
        </p:sp>
        <p:grpSp>
          <p:nvGrpSpPr>
            <p:cNvPr id="73933" name="Group 469"/>
            <p:cNvGrpSpPr>
              <a:grpSpLocks/>
            </p:cNvGrpSpPr>
            <p:nvPr/>
          </p:nvGrpSpPr>
          <p:grpSpPr bwMode="auto">
            <a:xfrm>
              <a:off x="2016" y="2478"/>
              <a:ext cx="147" cy="69"/>
              <a:chOff x="2071" y="2478"/>
              <a:chExt cx="147" cy="69"/>
            </a:xfrm>
          </p:grpSpPr>
          <p:sp>
            <p:nvSpPr>
              <p:cNvPr id="74388" name="Freeform 470"/>
              <p:cNvSpPr>
                <a:spLocks/>
              </p:cNvSpPr>
              <p:nvPr/>
            </p:nvSpPr>
            <p:spPr bwMode="auto">
              <a:xfrm>
                <a:off x="2217" y="2507"/>
                <a:ext cx="1" cy="13"/>
              </a:xfrm>
              <a:custGeom>
                <a:avLst/>
                <a:gdLst>
                  <a:gd name="T0" fmla="*/ 0 w 1"/>
                  <a:gd name="T1" fmla="*/ 13 h 13"/>
                  <a:gd name="T2" fmla="*/ 1 w 1"/>
                  <a:gd name="T3" fmla="*/ 0 h 13"/>
                  <a:gd name="T4" fmla="*/ 1 w 1"/>
                  <a:gd name="T5" fmla="*/ 2 h 13"/>
                  <a:gd name="T6" fmla="*/ 1 w 1"/>
                  <a:gd name="T7" fmla="*/ 3 h 13"/>
                  <a:gd name="T8" fmla="*/ 1 w 1"/>
                  <a:gd name="T9" fmla="*/ 5 h 13"/>
                  <a:gd name="T10" fmla="*/ 1 w 1"/>
                  <a:gd name="T11" fmla="*/ 7 h 13"/>
                  <a:gd name="T12" fmla="*/ 1 w 1"/>
                  <a:gd name="T13" fmla="*/ 8 h 13"/>
                  <a:gd name="T14" fmla="*/ 1 w 1"/>
                  <a:gd name="T15" fmla="*/ 10 h 13"/>
                  <a:gd name="T16" fmla="*/ 1 w 1"/>
                  <a:gd name="T17" fmla="*/ 11 h 13"/>
                  <a:gd name="T18" fmla="*/ 0 w 1"/>
                  <a:gd name="T19" fmla="*/ 13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13"/>
                  <a:gd name="T32" fmla="*/ 1 w 1"/>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13">
                    <a:moveTo>
                      <a:pt x="0" y="13"/>
                    </a:moveTo>
                    <a:lnTo>
                      <a:pt x="1" y="0"/>
                    </a:lnTo>
                    <a:lnTo>
                      <a:pt x="1" y="2"/>
                    </a:lnTo>
                    <a:lnTo>
                      <a:pt x="1" y="3"/>
                    </a:lnTo>
                    <a:lnTo>
                      <a:pt x="1" y="5"/>
                    </a:lnTo>
                    <a:lnTo>
                      <a:pt x="1" y="7"/>
                    </a:lnTo>
                    <a:lnTo>
                      <a:pt x="1" y="8"/>
                    </a:lnTo>
                    <a:lnTo>
                      <a:pt x="1" y="10"/>
                    </a:lnTo>
                    <a:lnTo>
                      <a:pt x="1" y="11"/>
                    </a:lnTo>
                    <a:lnTo>
                      <a:pt x="0" y="13"/>
                    </a:lnTo>
                    <a:close/>
                  </a:path>
                </a:pathLst>
              </a:custGeom>
              <a:solidFill>
                <a:srgbClr val="03030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89" name="Freeform 471"/>
              <p:cNvSpPr>
                <a:spLocks/>
              </p:cNvSpPr>
              <p:nvPr/>
            </p:nvSpPr>
            <p:spPr bwMode="auto">
              <a:xfrm>
                <a:off x="2217" y="2505"/>
                <a:ext cx="1" cy="15"/>
              </a:xfrm>
              <a:custGeom>
                <a:avLst/>
                <a:gdLst>
                  <a:gd name="T0" fmla="*/ 1 w 1"/>
                  <a:gd name="T1" fmla="*/ 5 h 15"/>
                  <a:gd name="T2" fmla="*/ 1 w 1"/>
                  <a:gd name="T3" fmla="*/ 12 h 15"/>
                  <a:gd name="T4" fmla="*/ 1 w 1"/>
                  <a:gd name="T5" fmla="*/ 13 h 15"/>
                  <a:gd name="T6" fmla="*/ 0 w 1"/>
                  <a:gd name="T7" fmla="*/ 13 h 15"/>
                  <a:gd name="T8" fmla="*/ 0 w 1"/>
                  <a:gd name="T9" fmla="*/ 15 h 15"/>
                  <a:gd name="T10" fmla="*/ 0 w 1"/>
                  <a:gd name="T11" fmla="*/ 0 h 15"/>
                  <a:gd name="T12" fmla="*/ 1 w 1"/>
                  <a:gd name="T13" fmla="*/ 2 h 15"/>
                  <a:gd name="T14" fmla="*/ 1 w 1"/>
                  <a:gd name="T15" fmla="*/ 4 h 15"/>
                  <a:gd name="T16" fmla="*/ 1 w 1"/>
                  <a:gd name="T17" fmla="*/ 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5"/>
                  <a:gd name="T29" fmla="*/ 1 w 1"/>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5">
                    <a:moveTo>
                      <a:pt x="1" y="5"/>
                    </a:moveTo>
                    <a:lnTo>
                      <a:pt x="1" y="12"/>
                    </a:lnTo>
                    <a:lnTo>
                      <a:pt x="1" y="13"/>
                    </a:lnTo>
                    <a:lnTo>
                      <a:pt x="0" y="13"/>
                    </a:lnTo>
                    <a:lnTo>
                      <a:pt x="0" y="15"/>
                    </a:lnTo>
                    <a:lnTo>
                      <a:pt x="0" y="0"/>
                    </a:lnTo>
                    <a:lnTo>
                      <a:pt x="1" y="2"/>
                    </a:lnTo>
                    <a:lnTo>
                      <a:pt x="1" y="4"/>
                    </a:lnTo>
                    <a:lnTo>
                      <a:pt x="1" y="5"/>
                    </a:lnTo>
                    <a:close/>
                  </a:path>
                </a:pathLst>
              </a:custGeom>
              <a:solidFill>
                <a:srgbClr val="03030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90" name="Freeform 472"/>
              <p:cNvSpPr>
                <a:spLocks/>
              </p:cNvSpPr>
              <p:nvPr/>
            </p:nvSpPr>
            <p:spPr bwMode="auto">
              <a:xfrm>
                <a:off x="2217" y="2505"/>
                <a:ext cx="1" cy="17"/>
              </a:xfrm>
              <a:custGeom>
                <a:avLst/>
                <a:gdLst>
                  <a:gd name="T0" fmla="*/ 1 w 1"/>
                  <a:gd name="T1" fmla="*/ 2 h 17"/>
                  <a:gd name="T2" fmla="*/ 0 w 1"/>
                  <a:gd name="T3" fmla="*/ 15 h 17"/>
                  <a:gd name="T4" fmla="*/ 0 w 1"/>
                  <a:gd name="T5" fmla="*/ 17 h 17"/>
                  <a:gd name="T6" fmla="*/ 0 w 1"/>
                  <a:gd name="T7" fmla="*/ 0 h 17"/>
                  <a:gd name="T8" fmla="*/ 0 w 1"/>
                  <a:gd name="T9" fmla="*/ 2 h 17"/>
                  <a:gd name="T10" fmla="*/ 1 w 1"/>
                  <a:gd name="T11" fmla="*/ 2 h 17"/>
                  <a:gd name="T12" fmla="*/ 0 60000 65536"/>
                  <a:gd name="T13" fmla="*/ 0 60000 65536"/>
                  <a:gd name="T14" fmla="*/ 0 60000 65536"/>
                  <a:gd name="T15" fmla="*/ 0 60000 65536"/>
                  <a:gd name="T16" fmla="*/ 0 60000 65536"/>
                  <a:gd name="T17" fmla="*/ 0 60000 65536"/>
                  <a:gd name="T18" fmla="*/ 0 w 1"/>
                  <a:gd name="T19" fmla="*/ 0 h 17"/>
                  <a:gd name="T20" fmla="*/ 1 w 1"/>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 h="17">
                    <a:moveTo>
                      <a:pt x="1" y="2"/>
                    </a:moveTo>
                    <a:lnTo>
                      <a:pt x="0" y="15"/>
                    </a:lnTo>
                    <a:lnTo>
                      <a:pt x="0" y="17"/>
                    </a:lnTo>
                    <a:lnTo>
                      <a:pt x="0" y="0"/>
                    </a:lnTo>
                    <a:lnTo>
                      <a:pt x="0" y="2"/>
                    </a:lnTo>
                    <a:lnTo>
                      <a:pt x="1" y="2"/>
                    </a:lnTo>
                    <a:close/>
                  </a:path>
                </a:pathLst>
              </a:custGeom>
              <a:solidFill>
                <a:srgbClr val="03030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91" name="Freeform 473"/>
              <p:cNvSpPr>
                <a:spLocks/>
              </p:cNvSpPr>
              <p:nvPr/>
            </p:nvSpPr>
            <p:spPr bwMode="auto">
              <a:xfrm>
                <a:off x="2215" y="2504"/>
                <a:ext cx="2" cy="19"/>
              </a:xfrm>
              <a:custGeom>
                <a:avLst/>
                <a:gdLst>
                  <a:gd name="T0" fmla="*/ 2 w 2"/>
                  <a:gd name="T1" fmla="*/ 1 h 19"/>
                  <a:gd name="T2" fmla="*/ 2 w 2"/>
                  <a:gd name="T3" fmla="*/ 16 h 19"/>
                  <a:gd name="T4" fmla="*/ 2 w 2"/>
                  <a:gd name="T5" fmla="*/ 18 h 19"/>
                  <a:gd name="T6" fmla="*/ 0 w 2"/>
                  <a:gd name="T7" fmla="*/ 18 h 19"/>
                  <a:gd name="T8" fmla="*/ 0 w 2"/>
                  <a:gd name="T9" fmla="*/ 19 h 19"/>
                  <a:gd name="T10" fmla="*/ 2 w 2"/>
                  <a:gd name="T11" fmla="*/ 0 h 19"/>
                  <a:gd name="T12" fmla="*/ 2 w 2"/>
                  <a:gd name="T13" fmla="*/ 1 h 19"/>
                  <a:gd name="T14" fmla="*/ 0 60000 65536"/>
                  <a:gd name="T15" fmla="*/ 0 60000 65536"/>
                  <a:gd name="T16" fmla="*/ 0 60000 65536"/>
                  <a:gd name="T17" fmla="*/ 0 60000 65536"/>
                  <a:gd name="T18" fmla="*/ 0 60000 65536"/>
                  <a:gd name="T19" fmla="*/ 0 60000 65536"/>
                  <a:gd name="T20" fmla="*/ 0 60000 65536"/>
                  <a:gd name="T21" fmla="*/ 0 w 2"/>
                  <a:gd name="T22" fmla="*/ 0 h 19"/>
                  <a:gd name="T23" fmla="*/ 2 w 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9">
                    <a:moveTo>
                      <a:pt x="2" y="1"/>
                    </a:moveTo>
                    <a:lnTo>
                      <a:pt x="2" y="16"/>
                    </a:lnTo>
                    <a:lnTo>
                      <a:pt x="2" y="18"/>
                    </a:lnTo>
                    <a:lnTo>
                      <a:pt x="0" y="18"/>
                    </a:lnTo>
                    <a:lnTo>
                      <a:pt x="0" y="19"/>
                    </a:lnTo>
                    <a:lnTo>
                      <a:pt x="2" y="0"/>
                    </a:lnTo>
                    <a:lnTo>
                      <a:pt x="2" y="1"/>
                    </a:lnTo>
                    <a:close/>
                  </a:path>
                </a:pathLst>
              </a:custGeom>
              <a:solidFill>
                <a:srgbClr val="0505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92" name="Freeform 474"/>
              <p:cNvSpPr>
                <a:spLocks/>
              </p:cNvSpPr>
              <p:nvPr/>
            </p:nvSpPr>
            <p:spPr bwMode="auto">
              <a:xfrm>
                <a:off x="2213" y="2502"/>
                <a:ext cx="4" cy="23"/>
              </a:xfrm>
              <a:custGeom>
                <a:avLst/>
                <a:gdLst>
                  <a:gd name="T0" fmla="*/ 4 w 4"/>
                  <a:gd name="T1" fmla="*/ 2 h 23"/>
                  <a:gd name="T2" fmla="*/ 2 w 4"/>
                  <a:gd name="T3" fmla="*/ 21 h 23"/>
                  <a:gd name="T4" fmla="*/ 2 w 4"/>
                  <a:gd name="T5" fmla="*/ 23 h 23"/>
                  <a:gd name="T6" fmla="*/ 0 w 4"/>
                  <a:gd name="T7" fmla="*/ 23 h 23"/>
                  <a:gd name="T8" fmla="*/ 2 w 4"/>
                  <a:gd name="T9" fmla="*/ 0 h 23"/>
                  <a:gd name="T10" fmla="*/ 2 w 4"/>
                  <a:gd name="T11" fmla="*/ 2 h 23"/>
                  <a:gd name="T12" fmla="*/ 4 w 4"/>
                  <a:gd name="T13" fmla="*/ 2 h 23"/>
                  <a:gd name="T14" fmla="*/ 0 60000 65536"/>
                  <a:gd name="T15" fmla="*/ 0 60000 65536"/>
                  <a:gd name="T16" fmla="*/ 0 60000 65536"/>
                  <a:gd name="T17" fmla="*/ 0 60000 65536"/>
                  <a:gd name="T18" fmla="*/ 0 60000 65536"/>
                  <a:gd name="T19" fmla="*/ 0 60000 65536"/>
                  <a:gd name="T20" fmla="*/ 0 60000 65536"/>
                  <a:gd name="T21" fmla="*/ 0 w 4"/>
                  <a:gd name="T22" fmla="*/ 0 h 23"/>
                  <a:gd name="T23" fmla="*/ 4 w 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3">
                    <a:moveTo>
                      <a:pt x="4" y="2"/>
                    </a:moveTo>
                    <a:lnTo>
                      <a:pt x="2" y="21"/>
                    </a:lnTo>
                    <a:lnTo>
                      <a:pt x="2" y="23"/>
                    </a:lnTo>
                    <a:lnTo>
                      <a:pt x="0" y="23"/>
                    </a:lnTo>
                    <a:lnTo>
                      <a:pt x="2" y="0"/>
                    </a:lnTo>
                    <a:lnTo>
                      <a:pt x="2" y="2"/>
                    </a:lnTo>
                    <a:lnTo>
                      <a:pt x="4" y="2"/>
                    </a:lnTo>
                    <a:close/>
                  </a:path>
                </a:pathLst>
              </a:custGeom>
              <a:solidFill>
                <a:srgbClr val="0808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93" name="Freeform 475"/>
              <p:cNvSpPr>
                <a:spLocks/>
              </p:cNvSpPr>
              <p:nvPr/>
            </p:nvSpPr>
            <p:spPr bwMode="auto">
              <a:xfrm>
                <a:off x="2213" y="2502"/>
                <a:ext cx="2" cy="23"/>
              </a:xfrm>
              <a:custGeom>
                <a:avLst/>
                <a:gdLst>
                  <a:gd name="T0" fmla="*/ 2 w 2"/>
                  <a:gd name="T1" fmla="*/ 2 h 23"/>
                  <a:gd name="T2" fmla="*/ 2 w 2"/>
                  <a:gd name="T3" fmla="*/ 21 h 23"/>
                  <a:gd name="T4" fmla="*/ 2 w 2"/>
                  <a:gd name="T5" fmla="*/ 23 h 23"/>
                  <a:gd name="T6" fmla="*/ 0 w 2"/>
                  <a:gd name="T7" fmla="*/ 23 h 23"/>
                  <a:gd name="T8" fmla="*/ 2 w 2"/>
                  <a:gd name="T9" fmla="*/ 0 h 23"/>
                  <a:gd name="T10" fmla="*/ 2 w 2"/>
                  <a:gd name="T11" fmla="*/ 2 h 23"/>
                  <a:gd name="T12" fmla="*/ 0 60000 65536"/>
                  <a:gd name="T13" fmla="*/ 0 60000 65536"/>
                  <a:gd name="T14" fmla="*/ 0 60000 65536"/>
                  <a:gd name="T15" fmla="*/ 0 60000 65536"/>
                  <a:gd name="T16" fmla="*/ 0 60000 65536"/>
                  <a:gd name="T17" fmla="*/ 0 60000 65536"/>
                  <a:gd name="T18" fmla="*/ 0 w 2"/>
                  <a:gd name="T19" fmla="*/ 0 h 23"/>
                  <a:gd name="T20" fmla="*/ 2 w 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 h="23">
                    <a:moveTo>
                      <a:pt x="2" y="2"/>
                    </a:moveTo>
                    <a:lnTo>
                      <a:pt x="2" y="21"/>
                    </a:lnTo>
                    <a:lnTo>
                      <a:pt x="2" y="23"/>
                    </a:lnTo>
                    <a:lnTo>
                      <a:pt x="0" y="23"/>
                    </a:lnTo>
                    <a:lnTo>
                      <a:pt x="2" y="0"/>
                    </a:lnTo>
                    <a:lnTo>
                      <a:pt x="2" y="2"/>
                    </a:lnTo>
                    <a:close/>
                  </a:path>
                </a:pathLst>
              </a:custGeom>
              <a:solidFill>
                <a:srgbClr val="0808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94" name="Freeform 476"/>
              <p:cNvSpPr>
                <a:spLocks/>
              </p:cNvSpPr>
              <p:nvPr/>
            </p:nvSpPr>
            <p:spPr bwMode="auto">
              <a:xfrm>
                <a:off x="2213" y="2501"/>
                <a:ext cx="2" cy="25"/>
              </a:xfrm>
              <a:custGeom>
                <a:avLst/>
                <a:gdLst>
                  <a:gd name="T0" fmla="*/ 2 w 2"/>
                  <a:gd name="T1" fmla="*/ 1 h 25"/>
                  <a:gd name="T2" fmla="*/ 0 w 2"/>
                  <a:gd name="T3" fmla="*/ 24 h 25"/>
                  <a:gd name="T4" fmla="*/ 0 w 2"/>
                  <a:gd name="T5" fmla="*/ 25 h 25"/>
                  <a:gd name="T6" fmla="*/ 0 w 2"/>
                  <a:gd name="T7" fmla="*/ 0 h 25"/>
                  <a:gd name="T8" fmla="*/ 2 w 2"/>
                  <a:gd name="T9" fmla="*/ 0 h 25"/>
                  <a:gd name="T10" fmla="*/ 2 w 2"/>
                  <a:gd name="T11" fmla="*/ 1 h 25"/>
                  <a:gd name="T12" fmla="*/ 0 60000 65536"/>
                  <a:gd name="T13" fmla="*/ 0 60000 65536"/>
                  <a:gd name="T14" fmla="*/ 0 60000 65536"/>
                  <a:gd name="T15" fmla="*/ 0 60000 65536"/>
                  <a:gd name="T16" fmla="*/ 0 60000 65536"/>
                  <a:gd name="T17" fmla="*/ 0 60000 65536"/>
                  <a:gd name="T18" fmla="*/ 0 w 2"/>
                  <a:gd name="T19" fmla="*/ 0 h 25"/>
                  <a:gd name="T20" fmla="*/ 2 w 2"/>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2" h="25">
                    <a:moveTo>
                      <a:pt x="2" y="1"/>
                    </a:moveTo>
                    <a:lnTo>
                      <a:pt x="0" y="24"/>
                    </a:lnTo>
                    <a:lnTo>
                      <a:pt x="0" y="25"/>
                    </a:lnTo>
                    <a:lnTo>
                      <a:pt x="0" y="0"/>
                    </a:lnTo>
                    <a:lnTo>
                      <a:pt x="2" y="0"/>
                    </a:lnTo>
                    <a:lnTo>
                      <a:pt x="2" y="1"/>
                    </a:lnTo>
                    <a:close/>
                  </a:path>
                </a:pathLst>
              </a:custGeom>
              <a:solidFill>
                <a:srgbClr val="0808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95" name="Freeform 477"/>
              <p:cNvSpPr>
                <a:spLocks/>
              </p:cNvSpPr>
              <p:nvPr/>
            </p:nvSpPr>
            <p:spPr bwMode="auto">
              <a:xfrm>
                <a:off x="2212" y="2501"/>
                <a:ext cx="3" cy="25"/>
              </a:xfrm>
              <a:custGeom>
                <a:avLst/>
                <a:gdLst>
                  <a:gd name="T0" fmla="*/ 3 w 3"/>
                  <a:gd name="T1" fmla="*/ 1 h 25"/>
                  <a:gd name="T2" fmla="*/ 1 w 3"/>
                  <a:gd name="T3" fmla="*/ 24 h 25"/>
                  <a:gd name="T4" fmla="*/ 1 w 3"/>
                  <a:gd name="T5" fmla="*/ 25 h 25"/>
                  <a:gd name="T6" fmla="*/ 0 w 3"/>
                  <a:gd name="T7" fmla="*/ 25 h 25"/>
                  <a:gd name="T8" fmla="*/ 1 w 3"/>
                  <a:gd name="T9" fmla="*/ 0 h 25"/>
                  <a:gd name="T10" fmla="*/ 3 w 3"/>
                  <a:gd name="T11" fmla="*/ 0 h 25"/>
                  <a:gd name="T12" fmla="*/ 3 w 3"/>
                  <a:gd name="T13" fmla="*/ 1 h 25"/>
                  <a:gd name="T14" fmla="*/ 0 60000 65536"/>
                  <a:gd name="T15" fmla="*/ 0 60000 65536"/>
                  <a:gd name="T16" fmla="*/ 0 60000 65536"/>
                  <a:gd name="T17" fmla="*/ 0 60000 65536"/>
                  <a:gd name="T18" fmla="*/ 0 60000 65536"/>
                  <a:gd name="T19" fmla="*/ 0 60000 65536"/>
                  <a:gd name="T20" fmla="*/ 0 60000 65536"/>
                  <a:gd name="T21" fmla="*/ 0 w 3"/>
                  <a:gd name="T22" fmla="*/ 0 h 25"/>
                  <a:gd name="T23" fmla="*/ 3 w 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5">
                    <a:moveTo>
                      <a:pt x="3" y="1"/>
                    </a:moveTo>
                    <a:lnTo>
                      <a:pt x="1" y="24"/>
                    </a:lnTo>
                    <a:lnTo>
                      <a:pt x="1" y="25"/>
                    </a:lnTo>
                    <a:lnTo>
                      <a:pt x="0" y="25"/>
                    </a:lnTo>
                    <a:lnTo>
                      <a:pt x="1" y="0"/>
                    </a:lnTo>
                    <a:lnTo>
                      <a:pt x="3" y="0"/>
                    </a:lnTo>
                    <a:lnTo>
                      <a:pt x="3" y="1"/>
                    </a:lnTo>
                    <a:close/>
                  </a:path>
                </a:pathLst>
              </a:custGeom>
              <a:solidFill>
                <a:srgbClr val="0A0A0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96" name="Freeform 478"/>
              <p:cNvSpPr>
                <a:spLocks/>
              </p:cNvSpPr>
              <p:nvPr/>
            </p:nvSpPr>
            <p:spPr bwMode="auto">
              <a:xfrm>
                <a:off x="2212" y="2499"/>
                <a:ext cx="1" cy="29"/>
              </a:xfrm>
              <a:custGeom>
                <a:avLst/>
                <a:gdLst>
                  <a:gd name="T0" fmla="*/ 1 w 1"/>
                  <a:gd name="T1" fmla="*/ 2 h 29"/>
                  <a:gd name="T2" fmla="*/ 1 w 1"/>
                  <a:gd name="T3" fmla="*/ 27 h 29"/>
                  <a:gd name="T4" fmla="*/ 0 w 1"/>
                  <a:gd name="T5" fmla="*/ 27 h 29"/>
                  <a:gd name="T6" fmla="*/ 0 w 1"/>
                  <a:gd name="T7" fmla="*/ 29 h 29"/>
                  <a:gd name="T8" fmla="*/ 1 w 1"/>
                  <a:gd name="T9" fmla="*/ 0 h 29"/>
                  <a:gd name="T10" fmla="*/ 1 w 1"/>
                  <a:gd name="T11" fmla="*/ 2 h 29"/>
                  <a:gd name="T12" fmla="*/ 0 60000 65536"/>
                  <a:gd name="T13" fmla="*/ 0 60000 65536"/>
                  <a:gd name="T14" fmla="*/ 0 60000 65536"/>
                  <a:gd name="T15" fmla="*/ 0 60000 65536"/>
                  <a:gd name="T16" fmla="*/ 0 60000 65536"/>
                  <a:gd name="T17" fmla="*/ 0 60000 65536"/>
                  <a:gd name="T18" fmla="*/ 0 w 1"/>
                  <a:gd name="T19" fmla="*/ 0 h 29"/>
                  <a:gd name="T20" fmla="*/ 1 w 1"/>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 h="29">
                    <a:moveTo>
                      <a:pt x="1" y="2"/>
                    </a:moveTo>
                    <a:lnTo>
                      <a:pt x="1" y="27"/>
                    </a:lnTo>
                    <a:lnTo>
                      <a:pt x="0" y="27"/>
                    </a:lnTo>
                    <a:lnTo>
                      <a:pt x="0" y="29"/>
                    </a:lnTo>
                    <a:lnTo>
                      <a:pt x="1" y="0"/>
                    </a:lnTo>
                    <a:lnTo>
                      <a:pt x="1" y="2"/>
                    </a:lnTo>
                    <a:close/>
                  </a:path>
                </a:pathLst>
              </a:custGeom>
              <a:solidFill>
                <a:srgbClr val="0A0A0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97" name="Freeform 479"/>
              <p:cNvSpPr>
                <a:spLocks/>
              </p:cNvSpPr>
              <p:nvPr/>
            </p:nvSpPr>
            <p:spPr bwMode="auto">
              <a:xfrm>
                <a:off x="2210" y="2499"/>
                <a:ext cx="3" cy="29"/>
              </a:xfrm>
              <a:custGeom>
                <a:avLst/>
                <a:gdLst>
                  <a:gd name="T0" fmla="*/ 3 w 3"/>
                  <a:gd name="T1" fmla="*/ 2 h 29"/>
                  <a:gd name="T2" fmla="*/ 2 w 3"/>
                  <a:gd name="T3" fmla="*/ 27 h 29"/>
                  <a:gd name="T4" fmla="*/ 2 w 3"/>
                  <a:gd name="T5" fmla="*/ 29 h 29"/>
                  <a:gd name="T6" fmla="*/ 0 w 3"/>
                  <a:gd name="T7" fmla="*/ 29 h 29"/>
                  <a:gd name="T8" fmla="*/ 2 w 3"/>
                  <a:gd name="T9" fmla="*/ 0 h 29"/>
                  <a:gd name="T10" fmla="*/ 3 w 3"/>
                  <a:gd name="T11" fmla="*/ 0 h 29"/>
                  <a:gd name="T12" fmla="*/ 3 w 3"/>
                  <a:gd name="T13" fmla="*/ 2 h 29"/>
                  <a:gd name="T14" fmla="*/ 0 60000 65536"/>
                  <a:gd name="T15" fmla="*/ 0 60000 65536"/>
                  <a:gd name="T16" fmla="*/ 0 60000 65536"/>
                  <a:gd name="T17" fmla="*/ 0 60000 65536"/>
                  <a:gd name="T18" fmla="*/ 0 60000 65536"/>
                  <a:gd name="T19" fmla="*/ 0 60000 65536"/>
                  <a:gd name="T20" fmla="*/ 0 60000 65536"/>
                  <a:gd name="T21" fmla="*/ 0 w 3"/>
                  <a:gd name="T22" fmla="*/ 0 h 29"/>
                  <a:gd name="T23" fmla="*/ 3 w 3"/>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9">
                    <a:moveTo>
                      <a:pt x="3" y="2"/>
                    </a:moveTo>
                    <a:lnTo>
                      <a:pt x="2" y="27"/>
                    </a:lnTo>
                    <a:lnTo>
                      <a:pt x="2" y="29"/>
                    </a:lnTo>
                    <a:lnTo>
                      <a:pt x="0" y="29"/>
                    </a:lnTo>
                    <a:lnTo>
                      <a:pt x="2" y="0"/>
                    </a:lnTo>
                    <a:lnTo>
                      <a:pt x="3" y="0"/>
                    </a:lnTo>
                    <a:lnTo>
                      <a:pt x="3" y="2"/>
                    </a:lnTo>
                    <a:close/>
                  </a:path>
                </a:pathLst>
              </a:cu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98" name="Freeform 480"/>
              <p:cNvSpPr>
                <a:spLocks/>
              </p:cNvSpPr>
              <p:nvPr/>
            </p:nvSpPr>
            <p:spPr bwMode="auto">
              <a:xfrm>
                <a:off x="2210" y="2499"/>
                <a:ext cx="3" cy="29"/>
              </a:xfrm>
              <a:custGeom>
                <a:avLst/>
                <a:gdLst>
                  <a:gd name="T0" fmla="*/ 3 w 3"/>
                  <a:gd name="T1" fmla="*/ 0 h 29"/>
                  <a:gd name="T2" fmla="*/ 2 w 3"/>
                  <a:gd name="T3" fmla="*/ 29 h 29"/>
                  <a:gd name="T4" fmla="*/ 0 w 3"/>
                  <a:gd name="T5" fmla="*/ 29 h 29"/>
                  <a:gd name="T6" fmla="*/ 2 w 3"/>
                  <a:gd name="T7" fmla="*/ 0 h 29"/>
                  <a:gd name="T8" fmla="*/ 3 w 3"/>
                  <a:gd name="T9" fmla="*/ 0 h 29"/>
                  <a:gd name="T10" fmla="*/ 0 60000 65536"/>
                  <a:gd name="T11" fmla="*/ 0 60000 65536"/>
                  <a:gd name="T12" fmla="*/ 0 60000 65536"/>
                  <a:gd name="T13" fmla="*/ 0 60000 65536"/>
                  <a:gd name="T14" fmla="*/ 0 60000 65536"/>
                  <a:gd name="T15" fmla="*/ 0 w 3"/>
                  <a:gd name="T16" fmla="*/ 0 h 29"/>
                  <a:gd name="T17" fmla="*/ 3 w 3"/>
                  <a:gd name="T18" fmla="*/ 29 h 29"/>
                </a:gdLst>
                <a:ahLst/>
                <a:cxnLst>
                  <a:cxn ang="T10">
                    <a:pos x="T0" y="T1"/>
                  </a:cxn>
                  <a:cxn ang="T11">
                    <a:pos x="T2" y="T3"/>
                  </a:cxn>
                  <a:cxn ang="T12">
                    <a:pos x="T4" y="T5"/>
                  </a:cxn>
                  <a:cxn ang="T13">
                    <a:pos x="T6" y="T7"/>
                  </a:cxn>
                  <a:cxn ang="T14">
                    <a:pos x="T8" y="T9"/>
                  </a:cxn>
                </a:cxnLst>
                <a:rect l="T15" t="T16" r="T17" b="T18"/>
                <a:pathLst>
                  <a:path w="3" h="29">
                    <a:moveTo>
                      <a:pt x="3" y="0"/>
                    </a:moveTo>
                    <a:lnTo>
                      <a:pt x="2" y="29"/>
                    </a:lnTo>
                    <a:lnTo>
                      <a:pt x="0" y="29"/>
                    </a:lnTo>
                    <a:lnTo>
                      <a:pt x="2" y="0"/>
                    </a:lnTo>
                    <a:lnTo>
                      <a:pt x="3" y="0"/>
                    </a:lnTo>
                    <a:close/>
                  </a:path>
                </a:pathLst>
              </a:cu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99" name="Freeform 481"/>
              <p:cNvSpPr>
                <a:spLocks/>
              </p:cNvSpPr>
              <p:nvPr/>
            </p:nvSpPr>
            <p:spPr bwMode="auto">
              <a:xfrm>
                <a:off x="2210" y="2497"/>
                <a:ext cx="2" cy="33"/>
              </a:xfrm>
              <a:custGeom>
                <a:avLst/>
                <a:gdLst>
                  <a:gd name="T0" fmla="*/ 2 w 2"/>
                  <a:gd name="T1" fmla="*/ 2 h 33"/>
                  <a:gd name="T2" fmla="*/ 0 w 2"/>
                  <a:gd name="T3" fmla="*/ 31 h 33"/>
                  <a:gd name="T4" fmla="*/ 0 w 2"/>
                  <a:gd name="T5" fmla="*/ 33 h 33"/>
                  <a:gd name="T6" fmla="*/ 2 w 2"/>
                  <a:gd name="T7" fmla="*/ 0 h 33"/>
                  <a:gd name="T8" fmla="*/ 2 w 2"/>
                  <a:gd name="T9" fmla="*/ 2 h 33"/>
                  <a:gd name="T10" fmla="*/ 0 60000 65536"/>
                  <a:gd name="T11" fmla="*/ 0 60000 65536"/>
                  <a:gd name="T12" fmla="*/ 0 60000 65536"/>
                  <a:gd name="T13" fmla="*/ 0 60000 65536"/>
                  <a:gd name="T14" fmla="*/ 0 60000 65536"/>
                  <a:gd name="T15" fmla="*/ 0 w 2"/>
                  <a:gd name="T16" fmla="*/ 0 h 33"/>
                  <a:gd name="T17" fmla="*/ 2 w 2"/>
                  <a:gd name="T18" fmla="*/ 33 h 33"/>
                </a:gdLst>
                <a:ahLst/>
                <a:cxnLst>
                  <a:cxn ang="T10">
                    <a:pos x="T0" y="T1"/>
                  </a:cxn>
                  <a:cxn ang="T11">
                    <a:pos x="T2" y="T3"/>
                  </a:cxn>
                  <a:cxn ang="T12">
                    <a:pos x="T4" y="T5"/>
                  </a:cxn>
                  <a:cxn ang="T13">
                    <a:pos x="T6" y="T7"/>
                  </a:cxn>
                  <a:cxn ang="T14">
                    <a:pos x="T8" y="T9"/>
                  </a:cxn>
                </a:cxnLst>
                <a:rect l="T15" t="T16" r="T17" b="T18"/>
                <a:pathLst>
                  <a:path w="2" h="33">
                    <a:moveTo>
                      <a:pt x="2" y="2"/>
                    </a:moveTo>
                    <a:lnTo>
                      <a:pt x="0" y="31"/>
                    </a:lnTo>
                    <a:lnTo>
                      <a:pt x="0" y="33"/>
                    </a:lnTo>
                    <a:lnTo>
                      <a:pt x="2" y="0"/>
                    </a:lnTo>
                    <a:lnTo>
                      <a:pt x="2" y="2"/>
                    </a:lnTo>
                    <a:close/>
                  </a:path>
                </a:pathLst>
              </a:cu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00" name="Freeform 482"/>
              <p:cNvSpPr>
                <a:spLocks/>
              </p:cNvSpPr>
              <p:nvPr/>
            </p:nvSpPr>
            <p:spPr bwMode="auto">
              <a:xfrm>
                <a:off x="2208" y="2497"/>
                <a:ext cx="4" cy="33"/>
              </a:xfrm>
              <a:custGeom>
                <a:avLst/>
                <a:gdLst>
                  <a:gd name="T0" fmla="*/ 4 w 4"/>
                  <a:gd name="T1" fmla="*/ 2 h 33"/>
                  <a:gd name="T2" fmla="*/ 2 w 4"/>
                  <a:gd name="T3" fmla="*/ 31 h 33"/>
                  <a:gd name="T4" fmla="*/ 2 w 4"/>
                  <a:gd name="T5" fmla="*/ 33 h 33"/>
                  <a:gd name="T6" fmla="*/ 0 w 4"/>
                  <a:gd name="T7" fmla="*/ 33 h 33"/>
                  <a:gd name="T8" fmla="*/ 2 w 4"/>
                  <a:gd name="T9" fmla="*/ 0 h 33"/>
                  <a:gd name="T10" fmla="*/ 4 w 4"/>
                  <a:gd name="T11" fmla="*/ 0 h 33"/>
                  <a:gd name="T12" fmla="*/ 4 w 4"/>
                  <a:gd name="T13" fmla="*/ 2 h 33"/>
                  <a:gd name="T14" fmla="*/ 0 60000 65536"/>
                  <a:gd name="T15" fmla="*/ 0 60000 65536"/>
                  <a:gd name="T16" fmla="*/ 0 60000 65536"/>
                  <a:gd name="T17" fmla="*/ 0 60000 65536"/>
                  <a:gd name="T18" fmla="*/ 0 60000 65536"/>
                  <a:gd name="T19" fmla="*/ 0 60000 65536"/>
                  <a:gd name="T20" fmla="*/ 0 60000 65536"/>
                  <a:gd name="T21" fmla="*/ 0 w 4"/>
                  <a:gd name="T22" fmla="*/ 0 h 33"/>
                  <a:gd name="T23" fmla="*/ 4 w 4"/>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3">
                    <a:moveTo>
                      <a:pt x="4" y="2"/>
                    </a:moveTo>
                    <a:lnTo>
                      <a:pt x="2" y="31"/>
                    </a:lnTo>
                    <a:lnTo>
                      <a:pt x="2" y="33"/>
                    </a:lnTo>
                    <a:lnTo>
                      <a:pt x="0" y="33"/>
                    </a:lnTo>
                    <a:lnTo>
                      <a:pt x="2" y="0"/>
                    </a:lnTo>
                    <a:lnTo>
                      <a:pt x="4" y="0"/>
                    </a:lnTo>
                    <a:lnTo>
                      <a:pt x="4" y="2"/>
                    </a:lnTo>
                    <a:close/>
                  </a:path>
                </a:pathLst>
              </a:custGeom>
              <a:solidFill>
                <a:srgbClr val="0F0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01" name="Freeform 483"/>
              <p:cNvSpPr>
                <a:spLocks/>
              </p:cNvSpPr>
              <p:nvPr/>
            </p:nvSpPr>
            <p:spPr bwMode="auto">
              <a:xfrm>
                <a:off x="2208" y="2497"/>
                <a:ext cx="4" cy="33"/>
              </a:xfrm>
              <a:custGeom>
                <a:avLst/>
                <a:gdLst>
                  <a:gd name="T0" fmla="*/ 4 w 4"/>
                  <a:gd name="T1" fmla="*/ 0 h 33"/>
                  <a:gd name="T2" fmla="*/ 2 w 4"/>
                  <a:gd name="T3" fmla="*/ 33 h 33"/>
                  <a:gd name="T4" fmla="*/ 0 w 4"/>
                  <a:gd name="T5" fmla="*/ 33 h 33"/>
                  <a:gd name="T6" fmla="*/ 2 w 4"/>
                  <a:gd name="T7" fmla="*/ 0 h 33"/>
                  <a:gd name="T8" fmla="*/ 4 w 4"/>
                  <a:gd name="T9" fmla="*/ 0 h 33"/>
                  <a:gd name="T10" fmla="*/ 0 60000 65536"/>
                  <a:gd name="T11" fmla="*/ 0 60000 65536"/>
                  <a:gd name="T12" fmla="*/ 0 60000 65536"/>
                  <a:gd name="T13" fmla="*/ 0 60000 65536"/>
                  <a:gd name="T14" fmla="*/ 0 60000 65536"/>
                  <a:gd name="T15" fmla="*/ 0 w 4"/>
                  <a:gd name="T16" fmla="*/ 0 h 33"/>
                  <a:gd name="T17" fmla="*/ 4 w 4"/>
                  <a:gd name="T18" fmla="*/ 33 h 33"/>
                </a:gdLst>
                <a:ahLst/>
                <a:cxnLst>
                  <a:cxn ang="T10">
                    <a:pos x="T0" y="T1"/>
                  </a:cxn>
                  <a:cxn ang="T11">
                    <a:pos x="T2" y="T3"/>
                  </a:cxn>
                  <a:cxn ang="T12">
                    <a:pos x="T4" y="T5"/>
                  </a:cxn>
                  <a:cxn ang="T13">
                    <a:pos x="T6" y="T7"/>
                  </a:cxn>
                  <a:cxn ang="T14">
                    <a:pos x="T8" y="T9"/>
                  </a:cxn>
                </a:cxnLst>
                <a:rect l="T15" t="T16" r="T17" b="T18"/>
                <a:pathLst>
                  <a:path w="4" h="33">
                    <a:moveTo>
                      <a:pt x="4" y="0"/>
                    </a:moveTo>
                    <a:lnTo>
                      <a:pt x="2" y="33"/>
                    </a:lnTo>
                    <a:lnTo>
                      <a:pt x="0" y="33"/>
                    </a:lnTo>
                    <a:lnTo>
                      <a:pt x="2" y="0"/>
                    </a:lnTo>
                    <a:lnTo>
                      <a:pt x="4" y="0"/>
                    </a:lnTo>
                    <a:close/>
                  </a:path>
                </a:pathLst>
              </a:custGeom>
              <a:solidFill>
                <a:srgbClr val="0F0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02" name="Freeform 484"/>
              <p:cNvSpPr>
                <a:spLocks/>
              </p:cNvSpPr>
              <p:nvPr/>
            </p:nvSpPr>
            <p:spPr bwMode="auto">
              <a:xfrm>
                <a:off x="2207" y="2496"/>
                <a:ext cx="3" cy="34"/>
              </a:xfrm>
              <a:custGeom>
                <a:avLst/>
                <a:gdLst>
                  <a:gd name="T0" fmla="*/ 3 w 3"/>
                  <a:gd name="T1" fmla="*/ 1 h 34"/>
                  <a:gd name="T2" fmla="*/ 1 w 3"/>
                  <a:gd name="T3" fmla="*/ 34 h 34"/>
                  <a:gd name="T4" fmla="*/ 0 w 3"/>
                  <a:gd name="T5" fmla="*/ 34 h 34"/>
                  <a:gd name="T6" fmla="*/ 3 w 3"/>
                  <a:gd name="T7" fmla="*/ 0 h 34"/>
                  <a:gd name="T8" fmla="*/ 3 w 3"/>
                  <a:gd name="T9" fmla="*/ 1 h 34"/>
                  <a:gd name="T10" fmla="*/ 0 60000 65536"/>
                  <a:gd name="T11" fmla="*/ 0 60000 65536"/>
                  <a:gd name="T12" fmla="*/ 0 60000 65536"/>
                  <a:gd name="T13" fmla="*/ 0 60000 65536"/>
                  <a:gd name="T14" fmla="*/ 0 60000 65536"/>
                  <a:gd name="T15" fmla="*/ 0 w 3"/>
                  <a:gd name="T16" fmla="*/ 0 h 34"/>
                  <a:gd name="T17" fmla="*/ 3 w 3"/>
                  <a:gd name="T18" fmla="*/ 34 h 34"/>
                </a:gdLst>
                <a:ahLst/>
                <a:cxnLst>
                  <a:cxn ang="T10">
                    <a:pos x="T0" y="T1"/>
                  </a:cxn>
                  <a:cxn ang="T11">
                    <a:pos x="T2" y="T3"/>
                  </a:cxn>
                  <a:cxn ang="T12">
                    <a:pos x="T4" y="T5"/>
                  </a:cxn>
                  <a:cxn ang="T13">
                    <a:pos x="T6" y="T7"/>
                  </a:cxn>
                  <a:cxn ang="T14">
                    <a:pos x="T8" y="T9"/>
                  </a:cxn>
                </a:cxnLst>
                <a:rect l="T15" t="T16" r="T17" b="T18"/>
                <a:pathLst>
                  <a:path w="3" h="34">
                    <a:moveTo>
                      <a:pt x="3" y="1"/>
                    </a:moveTo>
                    <a:lnTo>
                      <a:pt x="1" y="34"/>
                    </a:lnTo>
                    <a:lnTo>
                      <a:pt x="0" y="34"/>
                    </a:lnTo>
                    <a:lnTo>
                      <a:pt x="3" y="0"/>
                    </a:lnTo>
                    <a:lnTo>
                      <a:pt x="3" y="1"/>
                    </a:lnTo>
                    <a:close/>
                  </a:path>
                </a:pathLst>
              </a:custGeom>
              <a:solidFill>
                <a:srgbClr val="1212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03" name="Freeform 485"/>
              <p:cNvSpPr>
                <a:spLocks/>
              </p:cNvSpPr>
              <p:nvPr/>
            </p:nvSpPr>
            <p:spPr bwMode="auto">
              <a:xfrm>
                <a:off x="2207" y="2496"/>
                <a:ext cx="3" cy="35"/>
              </a:xfrm>
              <a:custGeom>
                <a:avLst/>
                <a:gdLst>
                  <a:gd name="T0" fmla="*/ 3 w 3"/>
                  <a:gd name="T1" fmla="*/ 1 h 35"/>
                  <a:gd name="T2" fmla="*/ 1 w 3"/>
                  <a:gd name="T3" fmla="*/ 34 h 35"/>
                  <a:gd name="T4" fmla="*/ 0 w 3"/>
                  <a:gd name="T5" fmla="*/ 34 h 35"/>
                  <a:gd name="T6" fmla="*/ 0 w 3"/>
                  <a:gd name="T7" fmla="*/ 35 h 35"/>
                  <a:gd name="T8" fmla="*/ 1 w 3"/>
                  <a:gd name="T9" fmla="*/ 0 h 35"/>
                  <a:gd name="T10" fmla="*/ 3 w 3"/>
                  <a:gd name="T11" fmla="*/ 0 h 35"/>
                  <a:gd name="T12" fmla="*/ 3 w 3"/>
                  <a:gd name="T13" fmla="*/ 1 h 35"/>
                  <a:gd name="T14" fmla="*/ 0 60000 65536"/>
                  <a:gd name="T15" fmla="*/ 0 60000 65536"/>
                  <a:gd name="T16" fmla="*/ 0 60000 65536"/>
                  <a:gd name="T17" fmla="*/ 0 60000 65536"/>
                  <a:gd name="T18" fmla="*/ 0 60000 65536"/>
                  <a:gd name="T19" fmla="*/ 0 60000 65536"/>
                  <a:gd name="T20" fmla="*/ 0 60000 65536"/>
                  <a:gd name="T21" fmla="*/ 0 w 3"/>
                  <a:gd name="T22" fmla="*/ 0 h 35"/>
                  <a:gd name="T23" fmla="*/ 3 w 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5">
                    <a:moveTo>
                      <a:pt x="3" y="1"/>
                    </a:moveTo>
                    <a:lnTo>
                      <a:pt x="1" y="34"/>
                    </a:lnTo>
                    <a:lnTo>
                      <a:pt x="0" y="34"/>
                    </a:lnTo>
                    <a:lnTo>
                      <a:pt x="0" y="35"/>
                    </a:lnTo>
                    <a:lnTo>
                      <a:pt x="1" y="0"/>
                    </a:lnTo>
                    <a:lnTo>
                      <a:pt x="3" y="0"/>
                    </a:lnTo>
                    <a:lnTo>
                      <a:pt x="3" y="1"/>
                    </a:lnTo>
                    <a:close/>
                  </a:path>
                </a:pathLst>
              </a:custGeom>
              <a:solidFill>
                <a:srgbClr val="1212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04" name="Freeform 486"/>
              <p:cNvSpPr>
                <a:spLocks/>
              </p:cNvSpPr>
              <p:nvPr/>
            </p:nvSpPr>
            <p:spPr bwMode="auto">
              <a:xfrm>
                <a:off x="2207" y="2496"/>
                <a:ext cx="3" cy="35"/>
              </a:xfrm>
              <a:custGeom>
                <a:avLst/>
                <a:gdLst>
                  <a:gd name="T0" fmla="*/ 3 w 3"/>
                  <a:gd name="T1" fmla="*/ 0 h 35"/>
                  <a:gd name="T2" fmla="*/ 0 w 3"/>
                  <a:gd name="T3" fmla="*/ 34 h 35"/>
                  <a:gd name="T4" fmla="*/ 0 w 3"/>
                  <a:gd name="T5" fmla="*/ 35 h 35"/>
                  <a:gd name="T6" fmla="*/ 1 w 3"/>
                  <a:gd name="T7" fmla="*/ 0 h 35"/>
                  <a:gd name="T8" fmla="*/ 3 w 3"/>
                  <a:gd name="T9" fmla="*/ 0 h 35"/>
                  <a:gd name="T10" fmla="*/ 0 60000 65536"/>
                  <a:gd name="T11" fmla="*/ 0 60000 65536"/>
                  <a:gd name="T12" fmla="*/ 0 60000 65536"/>
                  <a:gd name="T13" fmla="*/ 0 60000 65536"/>
                  <a:gd name="T14" fmla="*/ 0 60000 65536"/>
                  <a:gd name="T15" fmla="*/ 0 w 3"/>
                  <a:gd name="T16" fmla="*/ 0 h 35"/>
                  <a:gd name="T17" fmla="*/ 3 w 3"/>
                  <a:gd name="T18" fmla="*/ 35 h 35"/>
                </a:gdLst>
                <a:ahLst/>
                <a:cxnLst>
                  <a:cxn ang="T10">
                    <a:pos x="T0" y="T1"/>
                  </a:cxn>
                  <a:cxn ang="T11">
                    <a:pos x="T2" y="T3"/>
                  </a:cxn>
                  <a:cxn ang="T12">
                    <a:pos x="T4" y="T5"/>
                  </a:cxn>
                  <a:cxn ang="T13">
                    <a:pos x="T6" y="T7"/>
                  </a:cxn>
                  <a:cxn ang="T14">
                    <a:pos x="T8" y="T9"/>
                  </a:cxn>
                </a:cxnLst>
                <a:rect l="T15" t="T16" r="T17" b="T18"/>
                <a:pathLst>
                  <a:path w="3" h="35">
                    <a:moveTo>
                      <a:pt x="3" y="0"/>
                    </a:moveTo>
                    <a:lnTo>
                      <a:pt x="0" y="34"/>
                    </a:lnTo>
                    <a:lnTo>
                      <a:pt x="0" y="35"/>
                    </a:lnTo>
                    <a:lnTo>
                      <a:pt x="1" y="0"/>
                    </a:lnTo>
                    <a:lnTo>
                      <a:pt x="3" y="0"/>
                    </a:lnTo>
                    <a:close/>
                  </a:path>
                </a:pathLst>
              </a:custGeom>
              <a:solidFill>
                <a:srgbClr val="1212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05" name="Freeform 487"/>
              <p:cNvSpPr>
                <a:spLocks/>
              </p:cNvSpPr>
              <p:nvPr/>
            </p:nvSpPr>
            <p:spPr bwMode="auto">
              <a:xfrm>
                <a:off x="2205" y="2494"/>
                <a:ext cx="3" cy="37"/>
              </a:xfrm>
              <a:custGeom>
                <a:avLst/>
                <a:gdLst>
                  <a:gd name="T0" fmla="*/ 3 w 3"/>
                  <a:gd name="T1" fmla="*/ 2 h 37"/>
                  <a:gd name="T2" fmla="*/ 2 w 3"/>
                  <a:gd name="T3" fmla="*/ 37 h 37"/>
                  <a:gd name="T4" fmla="*/ 0 w 3"/>
                  <a:gd name="T5" fmla="*/ 37 h 37"/>
                  <a:gd name="T6" fmla="*/ 3 w 3"/>
                  <a:gd name="T7" fmla="*/ 0 h 37"/>
                  <a:gd name="T8" fmla="*/ 3 w 3"/>
                  <a:gd name="T9" fmla="*/ 2 h 37"/>
                  <a:gd name="T10" fmla="*/ 0 60000 65536"/>
                  <a:gd name="T11" fmla="*/ 0 60000 65536"/>
                  <a:gd name="T12" fmla="*/ 0 60000 65536"/>
                  <a:gd name="T13" fmla="*/ 0 60000 65536"/>
                  <a:gd name="T14" fmla="*/ 0 60000 65536"/>
                  <a:gd name="T15" fmla="*/ 0 w 3"/>
                  <a:gd name="T16" fmla="*/ 0 h 37"/>
                  <a:gd name="T17" fmla="*/ 3 w 3"/>
                  <a:gd name="T18" fmla="*/ 37 h 37"/>
                </a:gdLst>
                <a:ahLst/>
                <a:cxnLst>
                  <a:cxn ang="T10">
                    <a:pos x="T0" y="T1"/>
                  </a:cxn>
                  <a:cxn ang="T11">
                    <a:pos x="T2" y="T3"/>
                  </a:cxn>
                  <a:cxn ang="T12">
                    <a:pos x="T4" y="T5"/>
                  </a:cxn>
                  <a:cxn ang="T13">
                    <a:pos x="T6" y="T7"/>
                  </a:cxn>
                  <a:cxn ang="T14">
                    <a:pos x="T8" y="T9"/>
                  </a:cxn>
                </a:cxnLst>
                <a:rect l="T15" t="T16" r="T17" b="T18"/>
                <a:pathLst>
                  <a:path w="3" h="37">
                    <a:moveTo>
                      <a:pt x="3" y="2"/>
                    </a:moveTo>
                    <a:lnTo>
                      <a:pt x="2" y="37"/>
                    </a:lnTo>
                    <a:lnTo>
                      <a:pt x="0" y="37"/>
                    </a:lnTo>
                    <a:lnTo>
                      <a:pt x="3" y="0"/>
                    </a:lnTo>
                    <a:lnTo>
                      <a:pt x="3" y="2"/>
                    </a:lnTo>
                    <a:close/>
                  </a:path>
                </a:pathLst>
              </a:custGeom>
              <a:solidFill>
                <a:srgbClr val="1414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06" name="Freeform 488"/>
              <p:cNvSpPr>
                <a:spLocks/>
              </p:cNvSpPr>
              <p:nvPr/>
            </p:nvSpPr>
            <p:spPr bwMode="auto">
              <a:xfrm>
                <a:off x="2205" y="2494"/>
                <a:ext cx="3" cy="39"/>
              </a:xfrm>
              <a:custGeom>
                <a:avLst/>
                <a:gdLst>
                  <a:gd name="T0" fmla="*/ 3 w 3"/>
                  <a:gd name="T1" fmla="*/ 2 h 39"/>
                  <a:gd name="T2" fmla="*/ 2 w 3"/>
                  <a:gd name="T3" fmla="*/ 37 h 39"/>
                  <a:gd name="T4" fmla="*/ 0 w 3"/>
                  <a:gd name="T5" fmla="*/ 37 h 39"/>
                  <a:gd name="T6" fmla="*/ 0 w 3"/>
                  <a:gd name="T7" fmla="*/ 39 h 39"/>
                  <a:gd name="T8" fmla="*/ 2 w 3"/>
                  <a:gd name="T9" fmla="*/ 0 h 39"/>
                  <a:gd name="T10" fmla="*/ 3 w 3"/>
                  <a:gd name="T11" fmla="*/ 0 h 39"/>
                  <a:gd name="T12" fmla="*/ 3 w 3"/>
                  <a:gd name="T13" fmla="*/ 2 h 39"/>
                  <a:gd name="T14" fmla="*/ 0 60000 65536"/>
                  <a:gd name="T15" fmla="*/ 0 60000 65536"/>
                  <a:gd name="T16" fmla="*/ 0 60000 65536"/>
                  <a:gd name="T17" fmla="*/ 0 60000 65536"/>
                  <a:gd name="T18" fmla="*/ 0 60000 65536"/>
                  <a:gd name="T19" fmla="*/ 0 60000 65536"/>
                  <a:gd name="T20" fmla="*/ 0 60000 65536"/>
                  <a:gd name="T21" fmla="*/ 0 w 3"/>
                  <a:gd name="T22" fmla="*/ 0 h 39"/>
                  <a:gd name="T23" fmla="*/ 3 w 3"/>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9">
                    <a:moveTo>
                      <a:pt x="3" y="2"/>
                    </a:moveTo>
                    <a:lnTo>
                      <a:pt x="2" y="37"/>
                    </a:lnTo>
                    <a:lnTo>
                      <a:pt x="0" y="37"/>
                    </a:lnTo>
                    <a:lnTo>
                      <a:pt x="0" y="39"/>
                    </a:lnTo>
                    <a:lnTo>
                      <a:pt x="2" y="0"/>
                    </a:lnTo>
                    <a:lnTo>
                      <a:pt x="3" y="0"/>
                    </a:lnTo>
                    <a:lnTo>
                      <a:pt x="3" y="2"/>
                    </a:lnTo>
                    <a:close/>
                  </a:path>
                </a:pathLst>
              </a:custGeom>
              <a:solidFill>
                <a:srgbClr val="1414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07" name="Freeform 489"/>
              <p:cNvSpPr>
                <a:spLocks/>
              </p:cNvSpPr>
              <p:nvPr/>
            </p:nvSpPr>
            <p:spPr bwMode="auto">
              <a:xfrm>
                <a:off x="2205" y="2494"/>
                <a:ext cx="3" cy="39"/>
              </a:xfrm>
              <a:custGeom>
                <a:avLst/>
                <a:gdLst>
                  <a:gd name="T0" fmla="*/ 3 w 3"/>
                  <a:gd name="T1" fmla="*/ 0 h 39"/>
                  <a:gd name="T2" fmla="*/ 0 w 3"/>
                  <a:gd name="T3" fmla="*/ 37 h 39"/>
                  <a:gd name="T4" fmla="*/ 0 w 3"/>
                  <a:gd name="T5" fmla="*/ 39 h 39"/>
                  <a:gd name="T6" fmla="*/ 2 w 3"/>
                  <a:gd name="T7" fmla="*/ 0 h 39"/>
                  <a:gd name="T8" fmla="*/ 3 w 3"/>
                  <a:gd name="T9" fmla="*/ 0 h 39"/>
                  <a:gd name="T10" fmla="*/ 0 60000 65536"/>
                  <a:gd name="T11" fmla="*/ 0 60000 65536"/>
                  <a:gd name="T12" fmla="*/ 0 60000 65536"/>
                  <a:gd name="T13" fmla="*/ 0 60000 65536"/>
                  <a:gd name="T14" fmla="*/ 0 60000 65536"/>
                  <a:gd name="T15" fmla="*/ 0 w 3"/>
                  <a:gd name="T16" fmla="*/ 0 h 39"/>
                  <a:gd name="T17" fmla="*/ 3 w 3"/>
                  <a:gd name="T18" fmla="*/ 39 h 39"/>
                </a:gdLst>
                <a:ahLst/>
                <a:cxnLst>
                  <a:cxn ang="T10">
                    <a:pos x="T0" y="T1"/>
                  </a:cxn>
                  <a:cxn ang="T11">
                    <a:pos x="T2" y="T3"/>
                  </a:cxn>
                  <a:cxn ang="T12">
                    <a:pos x="T4" y="T5"/>
                  </a:cxn>
                  <a:cxn ang="T13">
                    <a:pos x="T6" y="T7"/>
                  </a:cxn>
                  <a:cxn ang="T14">
                    <a:pos x="T8" y="T9"/>
                  </a:cxn>
                </a:cxnLst>
                <a:rect l="T15" t="T16" r="T17" b="T18"/>
                <a:pathLst>
                  <a:path w="3" h="39">
                    <a:moveTo>
                      <a:pt x="3" y="0"/>
                    </a:moveTo>
                    <a:lnTo>
                      <a:pt x="0" y="37"/>
                    </a:lnTo>
                    <a:lnTo>
                      <a:pt x="0" y="39"/>
                    </a:lnTo>
                    <a:lnTo>
                      <a:pt x="2" y="0"/>
                    </a:lnTo>
                    <a:lnTo>
                      <a:pt x="3" y="0"/>
                    </a:lnTo>
                    <a:close/>
                  </a:path>
                </a:pathLst>
              </a:custGeom>
              <a:solidFill>
                <a:srgbClr val="1717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08" name="Freeform 490"/>
              <p:cNvSpPr>
                <a:spLocks/>
              </p:cNvSpPr>
              <p:nvPr/>
            </p:nvSpPr>
            <p:spPr bwMode="auto">
              <a:xfrm>
                <a:off x="2204" y="2494"/>
                <a:ext cx="3" cy="39"/>
              </a:xfrm>
              <a:custGeom>
                <a:avLst/>
                <a:gdLst>
                  <a:gd name="T0" fmla="*/ 3 w 3"/>
                  <a:gd name="T1" fmla="*/ 0 h 39"/>
                  <a:gd name="T2" fmla="*/ 1 w 3"/>
                  <a:gd name="T3" fmla="*/ 39 h 39"/>
                  <a:gd name="T4" fmla="*/ 0 w 3"/>
                  <a:gd name="T5" fmla="*/ 39 h 39"/>
                  <a:gd name="T6" fmla="*/ 3 w 3"/>
                  <a:gd name="T7" fmla="*/ 0 h 39"/>
                  <a:gd name="T8" fmla="*/ 0 60000 65536"/>
                  <a:gd name="T9" fmla="*/ 0 60000 65536"/>
                  <a:gd name="T10" fmla="*/ 0 60000 65536"/>
                  <a:gd name="T11" fmla="*/ 0 60000 65536"/>
                  <a:gd name="T12" fmla="*/ 0 w 3"/>
                  <a:gd name="T13" fmla="*/ 0 h 39"/>
                  <a:gd name="T14" fmla="*/ 3 w 3"/>
                  <a:gd name="T15" fmla="*/ 39 h 39"/>
                </a:gdLst>
                <a:ahLst/>
                <a:cxnLst>
                  <a:cxn ang="T8">
                    <a:pos x="T0" y="T1"/>
                  </a:cxn>
                  <a:cxn ang="T9">
                    <a:pos x="T2" y="T3"/>
                  </a:cxn>
                  <a:cxn ang="T10">
                    <a:pos x="T4" y="T5"/>
                  </a:cxn>
                  <a:cxn ang="T11">
                    <a:pos x="T6" y="T7"/>
                  </a:cxn>
                </a:cxnLst>
                <a:rect l="T12" t="T13" r="T14" b="T15"/>
                <a:pathLst>
                  <a:path w="3" h="39">
                    <a:moveTo>
                      <a:pt x="3" y="0"/>
                    </a:moveTo>
                    <a:lnTo>
                      <a:pt x="1" y="39"/>
                    </a:lnTo>
                    <a:lnTo>
                      <a:pt x="0" y="39"/>
                    </a:lnTo>
                    <a:lnTo>
                      <a:pt x="3" y="0"/>
                    </a:lnTo>
                    <a:close/>
                  </a:path>
                </a:pathLst>
              </a:custGeom>
              <a:solidFill>
                <a:srgbClr val="1717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09" name="Freeform 491"/>
              <p:cNvSpPr>
                <a:spLocks/>
              </p:cNvSpPr>
              <p:nvPr/>
            </p:nvSpPr>
            <p:spPr bwMode="auto">
              <a:xfrm>
                <a:off x="2204" y="2493"/>
                <a:ext cx="3" cy="40"/>
              </a:xfrm>
              <a:custGeom>
                <a:avLst/>
                <a:gdLst>
                  <a:gd name="T0" fmla="*/ 3 w 3"/>
                  <a:gd name="T1" fmla="*/ 1 h 40"/>
                  <a:gd name="T2" fmla="*/ 1 w 3"/>
                  <a:gd name="T3" fmla="*/ 40 h 40"/>
                  <a:gd name="T4" fmla="*/ 0 w 3"/>
                  <a:gd name="T5" fmla="*/ 40 h 40"/>
                  <a:gd name="T6" fmla="*/ 1 w 3"/>
                  <a:gd name="T7" fmla="*/ 0 h 40"/>
                  <a:gd name="T8" fmla="*/ 1 w 3"/>
                  <a:gd name="T9" fmla="*/ 1 h 40"/>
                  <a:gd name="T10" fmla="*/ 3 w 3"/>
                  <a:gd name="T11" fmla="*/ 1 h 40"/>
                  <a:gd name="T12" fmla="*/ 0 60000 65536"/>
                  <a:gd name="T13" fmla="*/ 0 60000 65536"/>
                  <a:gd name="T14" fmla="*/ 0 60000 65536"/>
                  <a:gd name="T15" fmla="*/ 0 60000 65536"/>
                  <a:gd name="T16" fmla="*/ 0 60000 65536"/>
                  <a:gd name="T17" fmla="*/ 0 60000 65536"/>
                  <a:gd name="T18" fmla="*/ 0 w 3"/>
                  <a:gd name="T19" fmla="*/ 0 h 40"/>
                  <a:gd name="T20" fmla="*/ 3 w 3"/>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3" h="40">
                    <a:moveTo>
                      <a:pt x="3" y="1"/>
                    </a:moveTo>
                    <a:lnTo>
                      <a:pt x="1" y="40"/>
                    </a:lnTo>
                    <a:lnTo>
                      <a:pt x="0" y="40"/>
                    </a:lnTo>
                    <a:lnTo>
                      <a:pt x="1" y="0"/>
                    </a:lnTo>
                    <a:lnTo>
                      <a:pt x="1" y="1"/>
                    </a:lnTo>
                    <a:lnTo>
                      <a:pt x="3" y="1"/>
                    </a:lnTo>
                    <a:close/>
                  </a:path>
                </a:pathLst>
              </a:custGeom>
              <a:solidFill>
                <a:srgbClr val="1717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10" name="Freeform 492"/>
              <p:cNvSpPr>
                <a:spLocks/>
              </p:cNvSpPr>
              <p:nvPr/>
            </p:nvSpPr>
            <p:spPr bwMode="auto">
              <a:xfrm>
                <a:off x="2202" y="2493"/>
                <a:ext cx="5" cy="42"/>
              </a:xfrm>
              <a:custGeom>
                <a:avLst/>
                <a:gdLst>
                  <a:gd name="T0" fmla="*/ 5 w 5"/>
                  <a:gd name="T1" fmla="*/ 1 h 42"/>
                  <a:gd name="T2" fmla="*/ 2 w 5"/>
                  <a:gd name="T3" fmla="*/ 40 h 42"/>
                  <a:gd name="T4" fmla="*/ 0 w 5"/>
                  <a:gd name="T5" fmla="*/ 42 h 42"/>
                  <a:gd name="T6" fmla="*/ 3 w 5"/>
                  <a:gd name="T7" fmla="*/ 0 h 42"/>
                  <a:gd name="T8" fmla="*/ 3 w 5"/>
                  <a:gd name="T9" fmla="*/ 1 h 42"/>
                  <a:gd name="T10" fmla="*/ 5 w 5"/>
                  <a:gd name="T11" fmla="*/ 1 h 42"/>
                  <a:gd name="T12" fmla="*/ 0 60000 65536"/>
                  <a:gd name="T13" fmla="*/ 0 60000 65536"/>
                  <a:gd name="T14" fmla="*/ 0 60000 65536"/>
                  <a:gd name="T15" fmla="*/ 0 60000 65536"/>
                  <a:gd name="T16" fmla="*/ 0 60000 65536"/>
                  <a:gd name="T17" fmla="*/ 0 60000 65536"/>
                  <a:gd name="T18" fmla="*/ 0 w 5"/>
                  <a:gd name="T19" fmla="*/ 0 h 42"/>
                  <a:gd name="T20" fmla="*/ 5 w 5"/>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5" h="42">
                    <a:moveTo>
                      <a:pt x="5" y="1"/>
                    </a:moveTo>
                    <a:lnTo>
                      <a:pt x="2" y="40"/>
                    </a:lnTo>
                    <a:lnTo>
                      <a:pt x="0" y="42"/>
                    </a:lnTo>
                    <a:lnTo>
                      <a:pt x="3" y="0"/>
                    </a:lnTo>
                    <a:lnTo>
                      <a:pt x="3" y="1"/>
                    </a:lnTo>
                    <a:lnTo>
                      <a:pt x="5" y="1"/>
                    </a:ln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11" name="Freeform 493"/>
              <p:cNvSpPr>
                <a:spLocks/>
              </p:cNvSpPr>
              <p:nvPr/>
            </p:nvSpPr>
            <p:spPr bwMode="auto">
              <a:xfrm>
                <a:off x="2202" y="2493"/>
                <a:ext cx="3" cy="42"/>
              </a:xfrm>
              <a:custGeom>
                <a:avLst/>
                <a:gdLst>
                  <a:gd name="T0" fmla="*/ 3 w 3"/>
                  <a:gd name="T1" fmla="*/ 0 h 42"/>
                  <a:gd name="T2" fmla="*/ 2 w 3"/>
                  <a:gd name="T3" fmla="*/ 40 h 42"/>
                  <a:gd name="T4" fmla="*/ 0 w 3"/>
                  <a:gd name="T5" fmla="*/ 42 h 42"/>
                  <a:gd name="T6" fmla="*/ 2 w 3"/>
                  <a:gd name="T7" fmla="*/ 0 h 42"/>
                  <a:gd name="T8" fmla="*/ 3 w 3"/>
                  <a:gd name="T9" fmla="*/ 0 h 42"/>
                  <a:gd name="T10" fmla="*/ 0 60000 65536"/>
                  <a:gd name="T11" fmla="*/ 0 60000 65536"/>
                  <a:gd name="T12" fmla="*/ 0 60000 65536"/>
                  <a:gd name="T13" fmla="*/ 0 60000 65536"/>
                  <a:gd name="T14" fmla="*/ 0 60000 65536"/>
                  <a:gd name="T15" fmla="*/ 0 w 3"/>
                  <a:gd name="T16" fmla="*/ 0 h 42"/>
                  <a:gd name="T17" fmla="*/ 3 w 3"/>
                  <a:gd name="T18" fmla="*/ 42 h 42"/>
                </a:gdLst>
                <a:ahLst/>
                <a:cxnLst>
                  <a:cxn ang="T10">
                    <a:pos x="T0" y="T1"/>
                  </a:cxn>
                  <a:cxn ang="T11">
                    <a:pos x="T2" y="T3"/>
                  </a:cxn>
                  <a:cxn ang="T12">
                    <a:pos x="T4" y="T5"/>
                  </a:cxn>
                  <a:cxn ang="T13">
                    <a:pos x="T6" y="T7"/>
                  </a:cxn>
                  <a:cxn ang="T14">
                    <a:pos x="T8" y="T9"/>
                  </a:cxn>
                </a:cxnLst>
                <a:rect l="T15" t="T16" r="T17" b="T18"/>
                <a:pathLst>
                  <a:path w="3" h="42">
                    <a:moveTo>
                      <a:pt x="3" y="0"/>
                    </a:moveTo>
                    <a:lnTo>
                      <a:pt x="2" y="40"/>
                    </a:lnTo>
                    <a:lnTo>
                      <a:pt x="0" y="42"/>
                    </a:lnTo>
                    <a:lnTo>
                      <a:pt x="2" y="0"/>
                    </a:lnTo>
                    <a:lnTo>
                      <a:pt x="3" y="0"/>
                    </a:ln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grpSp>
            <p:nvGrpSpPr>
              <p:cNvPr id="74412" name="Group 494"/>
              <p:cNvGrpSpPr>
                <a:grpSpLocks/>
              </p:cNvGrpSpPr>
              <p:nvPr/>
            </p:nvGrpSpPr>
            <p:grpSpPr bwMode="auto">
              <a:xfrm>
                <a:off x="2084" y="2478"/>
                <a:ext cx="121" cy="69"/>
                <a:chOff x="2084" y="2478"/>
                <a:chExt cx="121" cy="69"/>
              </a:xfrm>
            </p:grpSpPr>
            <p:sp>
              <p:nvSpPr>
                <p:cNvPr id="74414" name="Freeform 495"/>
                <p:cNvSpPr>
                  <a:spLocks/>
                </p:cNvSpPr>
                <p:nvPr/>
              </p:nvSpPr>
              <p:spPr bwMode="auto">
                <a:xfrm>
                  <a:off x="2202" y="2493"/>
                  <a:ext cx="3" cy="42"/>
                </a:xfrm>
                <a:custGeom>
                  <a:avLst/>
                  <a:gdLst>
                    <a:gd name="T0" fmla="*/ 3 w 3"/>
                    <a:gd name="T1" fmla="*/ 0 h 42"/>
                    <a:gd name="T2" fmla="*/ 0 w 3"/>
                    <a:gd name="T3" fmla="*/ 42 h 42"/>
                    <a:gd name="T4" fmla="*/ 2 w 3"/>
                    <a:gd name="T5" fmla="*/ 0 h 42"/>
                    <a:gd name="T6" fmla="*/ 3 w 3"/>
                    <a:gd name="T7" fmla="*/ 0 h 42"/>
                    <a:gd name="T8" fmla="*/ 0 60000 65536"/>
                    <a:gd name="T9" fmla="*/ 0 60000 65536"/>
                    <a:gd name="T10" fmla="*/ 0 60000 65536"/>
                    <a:gd name="T11" fmla="*/ 0 60000 65536"/>
                    <a:gd name="T12" fmla="*/ 0 w 3"/>
                    <a:gd name="T13" fmla="*/ 0 h 42"/>
                    <a:gd name="T14" fmla="*/ 3 w 3"/>
                    <a:gd name="T15" fmla="*/ 42 h 42"/>
                  </a:gdLst>
                  <a:ahLst/>
                  <a:cxnLst>
                    <a:cxn ang="T8">
                      <a:pos x="T0" y="T1"/>
                    </a:cxn>
                    <a:cxn ang="T9">
                      <a:pos x="T2" y="T3"/>
                    </a:cxn>
                    <a:cxn ang="T10">
                      <a:pos x="T4" y="T5"/>
                    </a:cxn>
                    <a:cxn ang="T11">
                      <a:pos x="T6" y="T7"/>
                    </a:cxn>
                  </a:cxnLst>
                  <a:rect l="T12" t="T13" r="T14" b="T15"/>
                  <a:pathLst>
                    <a:path w="3" h="42">
                      <a:moveTo>
                        <a:pt x="3" y="0"/>
                      </a:moveTo>
                      <a:lnTo>
                        <a:pt x="0" y="42"/>
                      </a:lnTo>
                      <a:lnTo>
                        <a:pt x="2" y="0"/>
                      </a:lnTo>
                      <a:lnTo>
                        <a:pt x="3" y="0"/>
                      </a:ln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15" name="Freeform 496"/>
                <p:cNvSpPr>
                  <a:spLocks/>
                </p:cNvSpPr>
                <p:nvPr/>
              </p:nvSpPr>
              <p:spPr bwMode="auto">
                <a:xfrm>
                  <a:off x="2200" y="2493"/>
                  <a:ext cx="4" cy="42"/>
                </a:xfrm>
                <a:custGeom>
                  <a:avLst/>
                  <a:gdLst>
                    <a:gd name="T0" fmla="*/ 4 w 4"/>
                    <a:gd name="T1" fmla="*/ 0 h 42"/>
                    <a:gd name="T2" fmla="*/ 2 w 4"/>
                    <a:gd name="T3" fmla="*/ 42 h 42"/>
                    <a:gd name="T4" fmla="*/ 0 w 4"/>
                    <a:gd name="T5" fmla="*/ 42 h 42"/>
                    <a:gd name="T6" fmla="*/ 4 w 4"/>
                    <a:gd name="T7" fmla="*/ 0 h 42"/>
                    <a:gd name="T8" fmla="*/ 0 60000 65536"/>
                    <a:gd name="T9" fmla="*/ 0 60000 65536"/>
                    <a:gd name="T10" fmla="*/ 0 60000 65536"/>
                    <a:gd name="T11" fmla="*/ 0 60000 65536"/>
                    <a:gd name="T12" fmla="*/ 0 w 4"/>
                    <a:gd name="T13" fmla="*/ 0 h 42"/>
                    <a:gd name="T14" fmla="*/ 4 w 4"/>
                    <a:gd name="T15" fmla="*/ 42 h 42"/>
                  </a:gdLst>
                  <a:ahLst/>
                  <a:cxnLst>
                    <a:cxn ang="T8">
                      <a:pos x="T0" y="T1"/>
                    </a:cxn>
                    <a:cxn ang="T9">
                      <a:pos x="T2" y="T3"/>
                    </a:cxn>
                    <a:cxn ang="T10">
                      <a:pos x="T4" y="T5"/>
                    </a:cxn>
                    <a:cxn ang="T11">
                      <a:pos x="T6" y="T7"/>
                    </a:cxn>
                  </a:cxnLst>
                  <a:rect l="T12" t="T13" r="T14" b="T15"/>
                  <a:pathLst>
                    <a:path w="4" h="42">
                      <a:moveTo>
                        <a:pt x="4" y="0"/>
                      </a:moveTo>
                      <a:lnTo>
                        <a:pt x="2" y="42"/>
                      </a:lnTo>
                      <a:lnTo>
                        <a:pt x="0" y="42"/>
                      </a:lnTo>
                      <a:lnTo>
                        <a:pt x="4" y="0"/>
                      </a:lnTo>
                      <a:close/>
                    </a:path>
                  </a:pathLst>
                </a:custGeom>
                <a:solidFill>
                  <a:srgbClr val="1C1C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16" name="Freeform 497"/>
                <p:cNvSpPr>
                  <a:spLocks/>
                </p:cNvSpPr>
                <p:nvPr/>
              </p:nvSpPr>
              <p:spPr bwMode="auto">
                <a:xfrm>
                  <a:off x="2200" y="2491"/>
                  <a:ext cx="4" cy="44"/>
                </a:xfrm>
                <a:custGeom>
                  <a:avLst/>
                  <a:gdLst>
                    <a:gd name="T0" fmla="*/ 4 w 4"/>
                    <a:gd name="T1" fmla="*/ 2 h 44"/>
                    <a:gd name="T2" fmla="*/ 2 w 4"/>
                    <a:gd name="T3" fmla="*/ 44 h 44"/>
                    <a:gd name="T4" fmla="*/ 0 w 4"/>
                    <a:gd name="T5" fmla="*/ 44 h 44"/>
                    <a:gd name="T6" fmla="*/ 2 w 4"/>
                    <a:gd name="T7" fmla="*/ 0 h 44"/>
                    <a:gd name="T8" fmla="*/ 4 w 4"/>
                    <a:gd name="T9" fmla="*/ 0 h 44"/>
                    <a:gd name="T10" fmla="*/ 4 w 4"/>
                    <a:gd name="T11" fmla="*/ 2 h 44"/>
                    <a:gd name="T12" fmla="*/ 0 60000 65536"/>
                    <a:gd name="T13" fmla="*/ 0 60000 65536"/>
                    <a:gd name="T14" fmla="*/ 0 60000 65536"/>
                    <a:gd name="T15" fmla="*/ 0 60000 65536"/>
                    <a:gd name="T16" fmla="*/ 0 60000 65536"/>
                    <a:gd name="T17" fmla="*/ 0 60000 65536"/>
                    <a:gd name="T18" fmla="*/ 0 w 4"/>
                    <a:gd name="T19" fmla="*/ 0 h 44"/>
                    <a:gd name="T20" fmla="*/ 4 w 4"/>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4" h="44">
                      <a:moveTo>
                        <a:pt x="4" y="2"/>
                      </a:moveTo>
                      <a:lnTo>
                        <a:pt x="2" y="44"/>
                      </a:lnTo>
                      <a:lnTo>
                        <a:pt x="0" y="44"/>
                      </a:lnTo>
                      <a:lnTo>
                        <a:pt x="2" y="0"/>
                      </a:lnTo>
                      <a:lnTo>
                        <a:pt x="4" y="0"/>
                      </a:lnTo>
                      <a:lnTo>
                        <a:pt x="4" y="2"/>
                      </a:lnTo>
                      <a:close/>
                    </a:path>
                  </a:pathLst>
                </a:custGeom>
                <a:solidFill>
                  <a:srgbClr val="1C1C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17" name="Freeform 498"/>
                <p:cNvSpPr>
                  <a:spLocks/>
                </p:cNvSpPr>
                <p:nvPr/>
              </p:nvSpPr>
              <p:spPr bwMode="auto">
                <a:xfrm>
                  <a:off x="2200" y="2491"/>
                  <a:ext cx="4" cy="45"/>
                </a:xfrm>
                <a:custGeom>
                  <a:avLst/>
                  <a:gdLst>
                    <a:gd name="T0" fmla="*/ 4 w 4"/>
                    <a:gd name="T1" fmla="*/ 2 h 45"/>
                    <a:gd name="T2" fmla="*/ 0 w 4"/>
                    <a:gd name="T3" fmla="*/ 44 h 45"/>
                    <a:gd name="T4" fmla="*/ 0 w 4"/>
                    <a:gd name="T5" fmla="*/ 45 h 45"/>
                    <a:gd name="T6" fmla="*/ 2 w 4"/>
                    <a:gd name="T7" fmla="*/ 0 h 45"/>
                    <a:gd name="T8" fmla="*/ 4 w 4"/>
                    <a:gd name="T9" fmla="*/ 0 h 45"/>
                    <a:gd name="T10" fmla="*/ 4 w 4"/>
                    <a:gd name="T11" fmla="*/ 2 h 45"/>
                    <a:gd name="T12" fmla="*/ 0 60000 65536"/>
                    <a:gd name="T13" fmla="*/ 0 60000 65536"/>
                    <a:gd name="T14" fmla="*/ 0 60000 65536"/>
                    <a:gd name="T15" fmla="*/ 0 60000 65536"/>
                    <a:gd name="T16" fmla="*/ 0 60000 65536"/>
                    <a:gd name="T17" fmla="*/ 0 60000 65536"/>
                    <a:gd name="T18" fmla="*/ 0 w 4"/>
                    <a:gd name="T19" fmla="*/ 0 h 45"/>
                    <a:gd name="T20" fmla="*/ 4 w 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4" h="45">
                      <a:moveTo>
                        <a:pt x="4" y="2"/>
                      </a:moveTo>
                      <a:lnTo>
                        <a:pt x="0" y="44"/>
                      </a:lnTo>
                      <a:lnTo>
                        <a:pt x="0" y="45"/>
                      </a:lnTo>
                      <a:lnTo>
                        <a:pt x="2" y="0"/>
                      </a:lnTo>
                      <a:lnTo>
                        <a:pt x="4" y="0"/>
                      </a:lnTo>
                      <a:lnTo>
                        <a:pt x="4" y="2"/>
                      </a:lnTo>
                      <a:close/>
                    </a:path>
                  </a:pathLst>
                </a:custGeom>
                <a:solidFill>
                  <a:srgbClr val="1F1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18" name="Freeform 499"/>
                <p:cNvSpPr>
                  <a:spLocks/>
                </p:cNvSpPr>
                <p:nvPr/>
              </p:nvSpPr>
              <p:spPr bwMode="auto">
                <a:xfrm>
                  <a:off x="2199" y="2491"/>
                  <a:ext cx="3" cy="45"/>
                </a:xfrm>
                <a:custGeom>
                  <a:avLst/>
                  <a:gdLst>
                    <a:gd name="T0" fmla="*/ 3 w 3"/>
                    <a:gd name="T1" fmla="*/ 0 h 45"/>
                    <a:gd name="T2" fmla="*/ 1 w 3"/>
                    <a:gd name="T3" fmla="*/ 44 h 45"/>
                    <a:gd name="T4" fmla="*/ 1 w 3"/>
                    <a:gd name="T5" fmla="*/ 45 h 45"/>
                    <a:gd name="T6" fmla="*/ 0 w 3"/>
                    <a:gd name="T7" fmla="*/ 45 h 45"/>
                    <a:gd name="T8" fmla="*/ 3 w 3"/>
                    <a:gd name="T9" fmla="*/ 0 h 45"/>
                    <a:gd name="T10" fmla="*/ 0 60000 65536"/>
                    <a:gd name="T11" fmla="*/ 0 60000 65536"/>
                    <a:gd name="T12" fmla="*/ 0 60000 65536"/>
                    <a:gd name="T13" fmla="*/ 0 60000 65536"/>
                    <a:gd name="T14" fmla="*/ 0 60000 65536"/>
                    <a:gd name="T15" fmla="*/ 0 w 3"/>
                    <a:gd name="T16" fmla="*/ 0 h 45"/>
                    <a:gd name="T17" fmla="*/ 3 w 3"/>
                    <a:gd name="T18" fmla="*/ 45 h 45"/>
                  </a:gdLst>
                  <a:ahLst/>
                  <a:cxnLst>
                    <a:cxn ang="T10">
                      <a:pos x="T0" y="T1"/>
                    </a:cxn>
                    <a:cxn ang="T11">
                      <a:pos x="T2" y="T3"/>
                    </a:cxn>
                    <a:cxn ang="T12">
                      <a:pos x="T4" y="T5"/>
                    </a:cxn>
                    <a:cxn ang="T13">
                      <a:pos x="T6" y="T7"/>
                    </a:cxn>
                    <a:cxn ang="T14">
                      <a:pos x="T8" y="T9"/>
                    </a:cxn>
                  </a:cxnLst>
                  <a:rect l="T15" t="T16" r="T17" b="T18"/>
                  <a:pathLst>
                    <a:path w="3" h="45">
                      <a:moveTo>
                        <a:pt x="3" y="0"/>
                      </a:moveTo>
                      <a:lnTo>
                        <a:pt x="1" y="44"/>
                      </a:lnTo>
                      <a:lnTo>
                        <a:pt x="1" y="45"/>
                      </a:lnTo>
                      <a:lnTo>
                        <a:pt x="0" y="45"/>
                      </a:lnTo>
                      <a:lnTo>
                        <a:pt x="3" y="0"/>
                      </a:lnTo>
                      <a:close/>
                    </a:path>
                  </a:pathLst>
                </a:custGeom>
                <a:solidFill>
                  <a:srgbClr val="1F1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19" name="Freeform 500"/>
                <p:cNvSpPr>
                  <a:spLocks/>
                </p:cNvSpPr>
                <p:nvPr/>
              </p:nvSpPr>
              <p:spPr bwMode="auto">
                <a:xfrm>
                  <a:off x="2199" y="2491"/>
                  <a:ext cx="3" cy="45"/>
                </a:xfrm>
                <a:custGeom>
                  <a:avLst/>
                  <a:gdLst>
                    <a:gd name="T0" fmla="*/ 3 w 3"/>
                    <a:gd name="T1" fmla="*/ 0 h 45"/>
                    <a:gd name="T2" fmla="*/ 1 w 3"/>
                    <a:gd name="T3" fmla="*/ 45 h 45"/>
                    <a:gd name="T4" fmla="*/ 0 w 3"/>
                    <a:gd name="T5" fmla="*/ 45 h 45"/>
                    <a:gd name="T6" fmla="*/ 1 w 3"/>
                    <a:gd name="T7" fmla="*/ 0 h 45"/>
                    <a:gd name="T8" fmla="*/ 3 w 3"/>
                    <a:gd name="T9" fmla="*/ 0 h 45"/>
                    <a:gd name="T10" fmla="*/ 0 60000 65536"/>
                    <a:gd name="T11" fmla="*/ 0 60000 65536"/>
                    <a:gd name="T12" fmla="*/ 0 60000 65536"/>
                    <a:gd name="T13" fmla="*/ 0 60000 65536"/>
                    <a:gd name="T14" fmla="*/ 0 60000 65536"/>
                    <a:gd name="T15" fmla="*/ 0 w 3"/>
                    <a:gd name="T16" fmla="*/ 0 h 45"/>
                    <a:gd name="T17" fmla="*/ 3 w 3"/>
                    <a:gd name="T18" fmla="*/ 45 h 45"/>
                  </a:gdLst>
                  <a:ahLst/>
                  <a:cxnLst>
                    <a:cxn ang="T10">
                      <a:pos x="T0" y="T1"/>
                    </a:cxn>
                    <a:cxn ang="T11">
                      <a:pos x="T2" y="T3"/>
                    </a:cxn>
                    <a:cxn ang="T12">
                      <a:pos x="T4" y="T5"/>
                    </a:cxn>
                    <a:cxn ang="T13">
                      <a:pos x="T6" y="T7"/>
                    </a:cxn>
                    <a:cxn ang="T14">
                      <a:pos x="T8" y="T9"/>
                    </a:cxn>
                  </a:cxnLst>
                  <a:rect l="T15" t="T16" r="T17" b="T18"/>
                  <a:pathLst>
                    <a:path w="3" h="45">
                      <a:moveTo>
                        <a:pt x="3" y="0"/>
                      </a:moveTo>
                      <a:lnTo>
                        <a:pt x="1" y="45"/>
                      </a:lnTo>
                      <a:lnTo>
                        <a:pt x="0" y="45"/>
                      </a:lnTo>
                      <a:lnTo>
                        <a:pt x="1" y="0"/>
                      </a:lnTo>
                      <a:lnTo>
                        <a:pt x="3" y="0"/>
                      </a:lnTo>
                      <a:close/>
                    </a:path>
                  </a:pathLst>
                </a:custGeom>
                <a:solidFill>
                  <a:srgbClr val="1F1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20" name="Freeform 501"/>
                <p:cNvSpPr>
                  <a:spLocks/>
                </p:cNvSpPr>
                <p:nvPr/>
              </p:nvSpPr>
              <p:spPr bwMode="auto">
                <a:xfrm>
                  <a:off x="2197" y="2491"/>
                  <a:ext cx="5" cy="45"/>
                </a:xfrm>
                <a:custGeom>
                  <a:avLst/>
                  <a:gdLst>
                    <a:gd name="T0" fmla="*/ 5 w 5"/>
                    <a:gd name="T1" fmla="*/ 0 h 45"/>
                    <a:gd name="T2" fmla="*/ 2 w 5"/>
                    <a:gd name="T3" fmla="*/ 45 h 45"/>
                    <a:gd name="T4" fmla="*/ 0 w 5"/>
                    <a:gd name="T5" fmla="*/ 45 h 45"/>
                    <a:gd name="T6" fmla="*/ 3 w 5"/>
                    <a:gd name="T7" fmla="*/ 0 h 45"/>
                    <a:gd name="T8" fmla="*/ 5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5" y="0"/>
                      </a:moveTo>
                      <a:lnTo>
                        <a:pt x="2" y="45"/>
                      </a:lnTo>
                      <a:lnTo>
                        <a:pt x="0" y="45"/>
                      </a:lnTo>
                      <a:lnTo>
                        <a:pt x="3" y="0"/>
                      </a:lnTo>
                      <a:lnTo>
                        <a:pt x="5" y="0"/>
                      </a:lnTo>
                      <a:close/>
                    </a:path>
                  </a:pathLst>
                </a:custGeom>
                <a:solidFill>
                  <a:srgbClr val="2121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21" name="Freeform 502"/>
                <p:cNvSpPr>
                  <a:spLocks/>
                </p:cNvSpPr>
                <p:nvPr/>
              </p:nvSpPr>
              <p:spPr bwMode="auto">
                <a:xfrm>
                  <a:off x="2197" y="2489"/>
                  <a:ext cx="3" cy="47"/>
                </a:xfrm>
                <a:custGeom>
                  <a:avLst/>
                  <a:gdLst>
                    <a:gd name="T0" fmla="*/ 3 w 3"/>
                    <a:gd name="T1" fmla="*/ 2 h 47"/>
                    <a:gd name="T2" fmla="*/ 2 w 3"/>
                    <a:gd name="T3" fmla="*/ 47 h 47"/>
                    <a:gd name="T4" fmla="*/ 0 w 3"/>
                    <a:gd name="T5" fmla="*/ 47 h 47"/>
                    <a:gd name="T6" fmla="*/ 3 w 3"/>
                    <a:gd name="T7" fmla="*/ 0 h 47"/>
                    <a:gd name="T8" fmla="*/ 3 w 3"/>
                    <a:gd name="T9" fmla="*/ 2 h 47"/>
                    <a:gd name="T10" fmla="*/ 0 60000 65536"/>
                    <a:gd name="T11" fmla="*/ 0 60000 65536"/>
                    <a:gd name="T12" fmla="*/ 0 60000 65536"/>
                    <a:gd name="T13" fmla="*/ 0 60000 65536"/>
                    <a:gd name="T14" fmla="*/ 0 60000 65536"/>
                    <a:gd name="T15" fmla="*/ 0 w 3"/>
                    <a:gd name="T16" fmla="*/ 0 h 47"/>
                    <a:gd name="T17" fmla="*/ 3 w 3"/>
                    <a:gd name="T18" fmla="*/ 47 h 47"/>
                  </a:gdLst>
                  <a:ahLst/>
                  <a:cxnLst>
                    <a:cxn ang="T10">
                      <a:pos x="T0" y="T1"/>
                    </a:cxn>
                    <a:cxn ang="T11">
                      <a:pos x="T2" y="T3"/>
                    </a:cxn>
                    <a:cxn ang="T12">
                      <a:pos x="T4" y="T5"/>
                    </a:cxn>
                    <a:cxn ang="T13">
                      <a:pos x="T6" y="T7"/>
                    </a:cxn>
                    <a:cxn ang="T14">
                      <a:pos x="T8" y="T9"/>
                    </a:cxn>
                  </a:cxnLst>
                  <a:rect l="T15" t="T16" r="T17" b="T18"/>
                  <a:pathLst>
                    <a:path w="3" h="47">
                      <a:moveTo>
                        <a:pt x="3" y="2"/>
                      </a:moveTo>
                      <a:lnTo>
                        <a:pt x="2" y="47"/>
                      </a:lnTo>
                      <a:lnTo>
                        <a:pt x="0" y="47"/>
                      </a:lnTo>
                      <a:lnTo>
                        <a:pt x="3" y="0"/>
                      </a:lnTo>
                      <a:lnTo>
                        <a:pt x="3" y="2"/>
                      </a:lnTo>
                      <a:close/>
                    </a:path>
                  </a:pathLst>
                </a:custGeom>
                <a:solidFill>
                  <a:srgbClr val="2121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22" name="Freeform 503"/>
                <p:cNvSpPr>
                  <a:spLocks/>
                </p:cNvSpPr>
                <p:nvPr/>
              </p:nvSpPr>
              <p:spPr bwMode="auto">
                <a:xfrm>
                  <a:off x="2197" y="2489"/>
                  <a:ext cx="3" cy="47"/>
                </a:xfrm>
                <a:custGeom>
                  <a:avLst/>
                  <a:gdLst>
                    <a:gd name="T0" fmla="*/ 3 w 3"/>
                    <a:gd name="T1" fmla="*/ 2 h 47"/>
                    <a:gd name="T2" fmla="*/ 0 w 3"/>
                    <a:gd name="T3" fmla="*/ 47 h 47"/>
                    <a:gd name="T4" fmla="*/ 2 w 3"/>
                    <a:gd name="T5" fmla="*/ 0 h 47"/>
                    <a:gd name="T6" fmla="*/ 3 w 3"/>
                    <a:gd name="T7" fmla="*/ 0 h 47"/>
                    <a:gd name="T8" fmla="*/ 3 w 3"/>
                    <a:gd name="T9" fmla="*/ 2 h 47"/>
                    <a:gd name="T10" fmla="*/ 0 60000 65536"/>
                    <a:gd name="T11" fmla="*/ 0 60000 65536"/>
                    <a:gd name="T12" fmla="*/ 0 60000 65536"/>
                    <a:gd name="T13" fmla="*/ 0 60000 65536"/>
                    <a:gd name="T14" fmla="*/ 0 60000 65536"/>
                    <a:gd name="T15" fmla="*/ 0 w 3"/>
                    <a:gd name="T16" fmla="*/ 0 h 47"/>
                    <a:gd name="T17" fmla="*/ 3 w 3"/>
                    <a:gd name="T18" fmla="*/ 47 h 47"/>
                  </a:gdLst>
                  <a:ahLst/>
                  <a:cxnLst>
                    <a:cxn ang="T10">
                      <a:pos x="T0" y="T1"/>
                    </a:cxn>
                    <a:cxn ang="T11">
                      <a:pos x="T2" y="T3"/>
                    </a:cxn>
                    <a:cxn ang="T12">
                      <a:pos x="T4" y="T5"/>
                    </a:cxn>
                    <a:cxn ang="T13">
                      <a:pos x="T6" y="T7"/>
                    </a:cxn>
                    <a:cxn ang="T14">
                      <a:pos x="T8" y="T9"/>
                    </a:cxn>
                  </a:cxnLst>
                  <a:rect l="T15" t="T16" r="T17" b="T18"/>
                  <a:pathLst>
                    <a:path w="3" h="47">
                      <a:moveTo>
                        <a:pt x="3" y="2"/>
                      </a:moveTo>
                      <a:lnTo>
                        <a:pt x="0" y="47"/>
                      </a:lnTo>
                      <a:lnTo>
                        <a:pt x="2" y="0"/>
                      </a:lnTo>
                      <a:lnTo>
                        <a:pt x="3" y="0"/>
                      </a:lnTo>
                      <a:lnTo>
                        <a:pt x="3" y="2"/>
                      </a:lnTo>
                      <a:close/>
                    </a:path>
                  </a:pathLst>
                </a:custGeom>
                <a:solidFill>
                  <a:srgbClr val="2424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23" name="Freeform 504"/>
                <p:cNvSpPr>
                  <a:spLocks/>
                </p:cNvSpPr>
                <p:nvPr/>
              </p:nvSpPr>
              <p:spPr bwMode="auto">
                <a:xfrm>
                  <a:off x="2196" y="2489"/>
                  <a:ext cx="4" cy="49"/>
                </a:xfrm>
                <a:custGeom>
                  <a:avLst/>
                  <a:gdLst>
                    <a:gd name="T0" fmla="*/ 4 w 4"/>
                    <a:gd name="T1" fmla="*/ 0 h 49"/>
                    <a:gd name="T2" fmla="*/ 1 w 4"/>
                    <a:gd name="T3" fmla="*/ 47 h 49"/>
                    <a:gd name="T4" fmla="*/ 1 w 4"/>
                    <a:gd name="T5" fmla="*/ 49 h 49"/>
                    <a:gd name="T6" fmla="*/ 0 w 4"/>
                    <a:gd name="T7" fmla="*/ 49 h 49"/>
                    <a:gd name="T8" fmla="*/ 3 w 4"/>
                    <a:gd name="T9" fmla="*/ 0 h 49"/>
                    <a:gd name="T10" fmla="*/ 4 w 4"/>
                    <a:gd name="T11" fmla="*/ 0 h 49"/>
                    <a:gd name="T12" fmla="*/ 0 60000 65536"/>
                    <a:gd name="T13" fmla="*/ 0 60000 65536"/>
                    <a:gd name="T14" fmla="*/ 0 60000 65536"/>
                    <a:gd name="T15" fmla="*/ 0 60000 65536"/>
                    <a:gd name="T16" fmla="*/ 0 60000 65536"/>
                    <a:gd name="T17" fmla="*/ 0 60000 65536"/>
                    <a:gd name="T18" fmla="*/ 0 w 4"/>
                    <a:gd name="T19" fmla="*/ 0 h 49"/>
                    <a:gd name="T20" fmla="*/ 4 w 4"/>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4" h="49">
                      <a:moveTo>
                        <a:pt x="4" y="0"/>
                      </a:moveTo>
                      <a:lnTo>
                        <a:pt x="1" y="47"/>
                      </a:lnTo>
                      <a:lnTo>
                        <a:pt x="1" y="49"/>
                      </a:lnTo>
                      <a:lnTo>
                        <a:pt x="0" y="49"/>
                      </a:lnTo>
                      <a:lnTo>
                        <a:pt x="3" y="0"/>
                      </a:lnTo>
                      <a:lnTo>
                        <a:pt x="4" y="0"/>
                      </a:lnTo>
                      <a:close/>
                    </a:path>
                  </a:pathLst>
                </a:custGeom>
                <a:solidFill>
                  <a:srgbClr val="2424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24" name="Freeform 505"/>
                <p:cNvSpPr>
                  <a:spLocks/>
                </p:cNvSpPr>
                <p:nvPr/>
              </p:nvSpPr>
              <p:spPr bwMode="auto">
                <a:xfrm>
                  <a:off x="2196" y="2489"/>
                  <a:ext cx="3" cy="49"/>
                </a:xfrm>
                <a:custGeom>
                  <a:avLst/>
                  <a:gdLst>
                    <a:gd name="T0" fmla="*/ 3 w 3"/>
                    <a:gd name="T1" fmla="*/ 0 h 49"/>
                    <a:gd name="T2" fmla="*/ 1 w 3"/>
                    <a:gd name="T3" fmla="*/ 47 h 49"/>
                    <a:gd name="T4" fmla="*/ 1 w 3"/>
                    <a:gd name="T5" fmla="*/ 49 h 49"/>
                    <a:gd name="T6" fmla="*/ 0 w 3"/>
                    <a:gd name="T7" fmla="*/ 49 h 49"/>
                    <a:gd name="T8" fmla="*/ 3 w 3"/>
                    <a:gd name="T9" fmla="*/ 0 h 49"/>
                    <a:gd name="T10" fmla="*/ 0 60000 65536"/>
                    <a:gd name="T11" fmla="*/ 0 60000 65536"/>
                    <a:gd name="T12" fmla="*/ 0 60000 65536"/>
                    <a:gd name="T13" fmla="*/ 0 60000 65536"/>
                    <a:gd name="T14" fmla="*/ 0 60000 65536"/>
                    <a:gd name="T15" fmla="*/ 0 w 3"/>
                    <a:gd name="T16" fmla="*/ 0 h 49"/>
                    <a:gd name="T17" fmla="*/ 3 w 3"/>
                    <a:gd name="T18" fmla="*/ 49 h 49"/>
                  </a:gdLst>
                  <a:ahLst/>
                  <a:cxnLst>
                    <a:cxn ang="T10">
                      <a:pos x="T0" y="T1"/>
                    </a:cxn>
                    <a:cxn ang="T11">
                      <a:pos x="T2" y="T3"/>
                    </a:cxn>
                    <a:cxn ang="T12">
                      <a:pos x="T4" y="T5"/>
                    </a:cxn>
                    <a:cxn ang="T13">
                      <a:pos x="T6" y="T7"/>
                    </a:cxn>
                    <a:cxn ang="T14">
                      <a:pos x="T8" y="T9"/>
                    </a:cxn>
                  </a:cxnLst>
                  <a:rect l="T15" t="T16" r="T17" b="T18"/>
                  <a:pathLst>
                    <a:path w="3" h="49">
                      <a:moveTo>
                        <a:pt x="3" y="0"/>
                      </a:moveTo>
                      <a:lnTo>
                        <a:pt x="1" y="47"/>
                      </a:lnTo>
                      <a:lnTo>
                        <a:pt x="1" y="49"/>
                      </a:lnTo>
                      <a:lnTo>
                        <a:pt x="0" y="49"/>
                      </a:lnTo>
                      <a:lnTo>
                        <a:pt x="3" y="0"/>
                      </a:lnTo>
                      <a:close/>
                    </a:path>
                  </a:pathLst>
                </a:custGeom>
                <a:solidFill>
                  <a:srgbClr val="2424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25" name="Freeform 506"/>
                <p:cNvSpPr>
                  <a:spLocks/>
                </p:cNvSpPr>
                <p:nvPr/>
              </p:nvSpPr>
              <p:spPr bwMode="auto">
                <a:xfrm>
                  <a:off x="2196" y="2489"/>
                  <a:ext cx="3" cy="49"/>
                </a:xfrm>
                <a:custGeom>
                  <a:avLst/>
                  <a:gdLst>
                    <a:gd name="T0" fmla="*/ 3 w 3"/>
                    <a:gd name="T1" fmla="*/ 0 h 49"/>
                    <a:gd name="T2" fmla="*/ 0 w 3"/>
                    <a:gd name="T3" fmla="*/ 49 h 49"/>
                    <a:gd name="T4" fmla="*/ 1 w 3"/>
                    <a:gd name="T5" fmla="*/ 0 h 49"/>
                    <a:gd name="T6" fmla="*/ 3 w 3"/>
                    <a:gd name="T7" fmla="*/ 0 h 49"/>
                    <a:gd name="T8" fmla="*/ 0 60000 65536"/>
                    <a:gd name="T9" fmla="*/ 0 60000 65536"/>
                    <a:gd name="T10" fmla="*/ 0 60000 65536"/>
                    <a:gd name="T11" fmla="*/ 0 60000 65536"/>
                    <a:gd name="T12" fmla="*/ 0 w 3"/>
                    <a:gd name="T13" fmla="*/ 0 h 49"/>
                    <a:gd name="T14" fmla="*/ 3 w 3"/>
                    <a:gd name="T15" fmla="*/ 49 h 49"/>
                  </a:gdLst>
                  <a:ahLst/>
                  <a:cxnLst>
                    <a:cxn ang="T8">
                      <a:pos x="T0" y="T1"/>
                    </a:cxn>
                    <a:cxn ang="T9">
                      <a:pos x="T2" y="T3"/>
                    </a:cxn>
                    <a:cxn ang="T10">
                      <a:pos x="T4" y="T5"/>
                    </a:cxn>
                    <a:cxn ang="T11">
                      <a:pos x="T6" y="T7"/>
                    </a:cxn>
                  </a:cxnLst>
                  <a:rect l="T12" t="T13" r="T14" b="T15"/>
                  <a:pathLst>
                    <a:path w="3" h="49">
                      <a:moveTo>
                        <a:pt x="3" y="0"/>
                      </a:moveTo>
                      <a:lnTo>
                        <a:pt x="0" y="49"/>
                      </a:lnTo>
                      <a:lnTo>
                        <a:pt x="1" y="0"/>
                      </a:lnTo>
                      <a:lnTo>
                        <a:pt x="3" y="0"/>
                      </a:lnTo>
                      <a:close/>
                    </a:path>
                  </a:pathLst>
                </a:custGeom>
                <a:solidFill>
                  <a:srgbClr val="2626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26" name="Freeform 507"/>
                <p:cNvSpPr>
                  <a:spLocks/>
                </p:cNvSpPr>
                <p:nvPr/>
              </p:nvSpPr>
              <p:spPr bwMode="auto">
                <a:xfrm>
                  <a:off x="2194" y="2489"/>
                  <a:ext cx="5" cy="49"/>
                </a:xfrm>
                <a:custGeom>
                  <a:avLst/>
                  <a:gdLst>
                    <a:gd name="T0" fmla="*/ 5 w 5"/>
                    <a:gd name="T1" fmla="*/ 0 h 49"/>
                    <a:gd name="T2" fmla="*/ 2 w 5"/>
                    <a:gd name="T3" fmla="*/ 49 h 49"/>
                    <a:gd name="T4" fmla="*/ 0 w 5"/>
                    <a:gd name="T5" fmla="*/ 49 h 49"/>
                    <a:gd name="T6" fmla="*/ 3 w 5"/>
                    <a:gd name="T7" fmla="*/ 0 h 49"/>
                    <a:gd name="T8" fmla="*/ 5 w 5"/>
                    <a:gd name="T9" fmla="*/ 0 h 49"/>
                    <a:gd name="T10" fmla="*/ 0 60000 65536"/>
                    <a:gd name="T11" fmla="*/ 0 60000 65536"/>
                    <a:gd name="T12" fmla="*/ 0 60000 65536"/>
                    <a:gd name="T13" fmla="*/ 0 60000 65536"/>
                    <a:gd name="T14" fmla="*/ 0 60000 65536"/>
                    <a:gd name="T15" fmla="*/ 0 w 5"/>
                    <a:gd name="T16" fmla="*/ 0 h 49"/>
                    <a:gd name="T17" fmla="*/ 5 w 5"/>
                    <a:gd name="T18" fmla="*/ 49 h 49"/>
                  </a:gdLst>
                  <a:ahLst/>
                  <a:cxnLst>
                    <a:cxn ang="T10">
                      <a:pos x="T0" y="T1"/>
                    </a:cxn>
                    <a:cxn ang="T11">
                      <a:pos x="T2" y="T3"/>
                    </a:cxn>
                    <a:cxn ang="T12">
                      <a:pos x="T4" y="T5"/>
                    </a:cxn>
                    <a:cxn ang="T13">
                      <a:pos x="T6" y="T7"/>
                    </a:cxn>
                    <a:cxn ang="T14">
                      <a:pos x="T8" y="T9"/>
                    </a:cxn>
                  </a:cxnLst>
                  <a:rect l="T15" t="T16" r="T17" b="T18"/>
                  <a:pathLst>
                    <a:path w="5" h="49">
                      <a:moveTo>
                        <a:pt x="5" y="0"/>
                      </a:moveTo>
                      <a:lnTo>
                        <a:pt x="2" y="49"/>
                      </a:lnTo>
                      <a:lnTo>
                        <a:pt x="0" y="49"/>
                      </a:lnTo>
                      <a:lnTo>
                        <a:pt x="3" y="0"/>
                      </a:lnTo>
                      <a:lnTo>
                        <a:pt x="5" y="0"/>
                      </a:lnTo>
                      <a:close/>
                    </a:path>
                  </a:pathLst>
                </a:custGeom>
                <a:solidFill>
                  <a:srgbClr val="2626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27" name="Freeform 508"/>
                <p:cNvSpPr>
                  <a:spLocks/>
                </p:cNvSpPr>
                <p:nvPr/>
              </p:nvSpPr>
              <p:spPr bwMode="auto">
                <a:xfrm>
                  <a:off x="2194" y="2488"/>
                  <a:ext cx="3" cy="50"/>
                </a:xfrm>
                <a:custGeom>
                  <a:avLst/>
                  <a:gdLst>
                    <a:gd name="T0" fmla="*/ 3 w 3"/>
                    <a:gd name="T1" fmla="*/ 1 h 50"/>
                    <a:gd name="T2" fmla="*/ 2 w 3"/>
                    <a:gd name="T3" fmla="*/ 50 h 50"/>
                    <a:gd name="T4" fmla="*/ 0 w 3"/>
                    <a:gd name="T5" fmla="*/ 50 h 50"/>
                    <a:gd name="T6" fmla="*/ 2 w 3"/>
                    <a:gd name="T7" fmla="*/ 0 h 50"/>
                    <a:gd name="T8" fmla="*/ 3 w 3"/>
                    <a:gd name="T9" fmla="*/ 0 h 50"/>
                    <a:gd name="T10" fmla="*/ 3 w 3"/>
                    <a:gd name="T11" fmla="*/ 1 h 50"/>
                    <a:gd name="T12" fmla="*/ 0 60000 65536"/>
                    <a:gd name="T13" fmla="*/ 0 60000 65536"/>
                    <a:gd name="T14" fmla="*/ 0 60000 65536"/>
                    <a:gd name="T15" fmla="*/ 0 60000 65536"/>
                    <a:gd name="T16" fmla="*/ 0 60000 65536"/>
                    <a:gd name="T17" fmla="*/ 0 60000 65536"/>
                    <a:gd name="T18" fmla="*/ 0 w 3"/>
                    <a:gd name="T19" fmla="*/ 0 h 50"/>
                    <a:gd name="T20" fmla="*/ 3 w 3"/>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3" h="50">
                      <a:moveTo>
                        <a:pt x="3" y="1"/>
                      </a:moveTo>
                      <a:lnTo>
                        <a:pt x="2" y="50"/>
                      </a:lnTo>
                      <a:lnTo>
                        <a:pt x="0" y="50"/>
                      </a:lnTo>
                      <a:lnTo>
                        <a:pt x="2" y="0"/>
                      </a:lnTo>
                      <a:lnTo>
                        <a:pt x="3" y="0"/>
                      </a:lnTo>
                      <a:lnTo>
                        <a:pt x="3" y="1"/>
                      </a:lnTo>
                      <a:close/>
                    </a:path>
                  </a:pathLst>
                </a:custGeom>
                <a:solidFill>
                  <a:srgbClr val="2929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28" name="Freeform 509"/>
                <p:cNvSpPr>
                  <a:spLocks/>
                </p:cNvSpPr>
                <p:nvPr/>
              </p:nvSpPr>
              <p:spPr bwMode="auto">
                <a:xfrm>
                  <a:off x="2192" y="2488"/>
                  <a:ext cx="5" cy="50"/>
                </a:xfrm>
                <a:custGeom>
                  <a:avLst/>
                  <a:gdLst>
                    <a:gd name="T0" fmla="*/ 5 w 5"/>
                    <a:gd name="T1" fmla="*/ 1 h 50"/>
                    <a:gd name="T2" fmla="*/ 2 w 5"/>
                    <a:gd name="T3" fmla="*/ 50 h 50"/>
                    <a:gd name="T4" fmla="*/ 0 w 5"/>
                    <a:gd name="T5" fmla="*/ 50 h 50"/>
                    <a:gd name="T6" fmla="*/ 4 w 5"/>
                    <a:gd name="T7" fmla="*/ 0 h 50"/>
                    <a:gd name="T8" fmla="*/ 5 w 5"/>
                    <a:gd name="T9" fmla="*/ 0 h 50"/>
                    <a:gd name="T10" fmla="*/ 5 w 5"/>
                    <a:gd name="T11" fmla="*/ 1 h 50"/>
                    <a:gd name="T12" fmla="*/ 0 60000 65536"/>
                    <a:gd name="T13" fmla="*/ 0 60000 65536"/>
                    <a:gd name="T14" fmla="*/ 0 60000 65536"/>
                    <a:gd name="T15" fmla="*/ 0 60000 65536"/>
                    <a:gd name="T16" fmla="*/ 0 60000 65536"/>
                    <a:gd name="T17" fmla="*/ 0 60000 65536"/>
                    <a:gd name="T18" fmla="*/ 0 w 5"/>
                    <a:gd name="T19" fmla="*/ 0 h 50"/>
                    <a:gd name="T20" fmla="*/ 5 w 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5" h="50">
                      <a:moveTo>
                        <a:pt x="5" y="1"/>
                      </a:moveTo>
                      <a:lnTo>
                        <a:pt x="2" y="50"/>
                      </a:lnTo>
                      <a:lnTo>
                        <a:pt x="0" y="50"/>
                      </a:lnTo>
                      <a:lnTo>
                        <a:pt x="4" y="0"/>
                      </a:lnTo>
                      <a:lnTo>
                        <a:pt x="5" y="0"/>
                      </a:lnTo>
                      <a:lnTo>
                        <a:pt x="5" y="1"/>
                      </a:lnTo>
                      <a:close/>
                    </a:path>
                  </a:pathLst>
                </a:custGeom>
                <a:solidFill>
                  <a:srgbClr val="2929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29" name="Freeform 510"/>
                <p:cNvSpPr>
                  <a:spLocks/>
                </p:cNvSpPr>
                <p:nvPr/>
              </p:nvSpPr>
              <p:spPr bwMode="auto">
                <a:xfrm>
                  <a:off x="2192" y="2488"/>
                  <a:ext cx="4" cy="51"/>
                </a:xfrm>
                <a:custGeom>
                  <a:avLst/>
                  <a:gdLst>
                    <a:gd name="T0" fmla="*/ 4 w 4"/>
                    <a:gd name="T1" fmla="*/ 0 h 51"/>
                    <a:gd name="T2" fmla="*/ 2 w 4"/>
                    <a:gd name="T3" fmla="*/ 50 h 51"/>
                    <a:gd name="T4" fmla="*/ 0 w 4"/>
                    <a:gd name="T5" fmla="*/ 50 h 51"/>
                    <a:gd name="T6" fmla="*/ 0 w 4"/>
                    <a:gd name="T7" fmla="*/ 51 h 51"/>
                    <a:gd name="T8" fmla="*/ 4 w 4"/>
                    <a:gd name="T9" fmla="*/ 0 h 51"/>
                    <a:gd name="T10" fmla="*/ 0 60000 65536"/>
                    <a:gd name="T11" fmla="*/ 0 60000 65536"/>
                    <a:gd name="T12" fmla="*/ 0 60000 65536"/>
                    <a:gd name="T13" fmla="*/ 0 60000 65536"/>
                    <a:gd name="T14" fmla="*/ 0 60000 65536"/>
                    <a:gd name="T15" fmla="*/ 0 w 4"/>
                    <a:gd name="T16" fmla="*/ 0 h 51"/>
                    <a:gd name="T17" fmla="*/ 4 w 4"/>
                    <a:gd name="T18" fmla="*/ 51 h 51"/>
                  </a:gdLst>
                  <a:ahLst/>
                  <a:cxnLst>
                    <a:cxn ang="T10">
                      <a:pos x="T0" y="T1"/>
                    </a:cxn>
                    <a:cxn ang="T11">
                      <a:pos x="T2" y="T3"/>
                    </a:cxn>
                    <a:cxn ang="T12">
                      <a:pos x="T4" y="T5"/>
                    </a:cxn>
                    <a:cxn ang="T13">
                      <a:pos x="T6" y="T7"/>
                    </a:cxn>
                    <a:cxn ang="T14">
                      <a:pos x="T8" y="T9"/>
                    </a:cxn>
                  </a:cxnLst>
                  <a:rect l="T15" t="T16" r="T17" b="T18"/>
                  <a:pathLst>
                    <a:path w="4" h="51">
                      <a:moveTo>
                        <a:pt x="4" y="0"/>
                      </a:moveTo>
                      <a:lnTo>
                        <a:pt x="2" y="50"/>
                      </a:lnTo>
                      <a:lnTo>
                        <a:pt x="0" y="50"/>
                      </a:lnTo>
                      <a:lnTo>
                        <a:pt x="0" y="51"/>
                      </a:lnTo>
                      <a:lnTo>
                        <a:pt x="4" y="0"/>
                      </a:lnTo>
                      <a:close/>
                    </a:path>
                  </a:pathLst>
                </a:custGeom>
                <a:solidFill>
                  <a:srgbClr val="2929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30" name="Freeform 511"/>
                <p:cNvSpPr>
                  <a:spLocks/>
                </p:cNvSpPr>
                <p:nvPr/>
              </p:nvSpPr>
              <p:spPr bwMode="auto">
                <a:xfrm>
                  <a:off x="2192" y="2488"/>
                  <a:ext cx="4" cy="51"/>
                </a:xfrm>
                <a:custGeom>
                  <a:avLst/>
                  <a:gdLst>
                    <a:gd name="T0" fmla="*/ 4 w 4"/>
                    <a:gd name="T1" fmla="*/ 0 h 51"/>
                    <a:gd name="T2" fmla="*/ 0 w 4"/>
                    <a:gd name="T3" fmla="*/ 50 h 51"/>
                    <a:gd name="T4" fmla="*/ 0 w 4"/>
                    <a:gd name="T5" fmla="*/ 51 h 51"/>
                    <a:gd name="T6" fmla="*/ 2 w 4"/>
                    <a:gd name="T7" fmla="*/ 0 h 51"/>
                    <a:gd name="T8" fmla="*/ 4 w 4"/>
                    <a:gd name="T9" fmla="*/ 0 h 51"/>
                    <a:gd name="T10" fmla="*/ 0 60000 65536"/>
                    <a:gd name="T11" fmla="*/ 0 60000 65536"/>
                    <a:gd name="T12" fmla="*/ 0 60000 65536"/>
                    <a:gd name="T13" fmla="*/ 0 60000 65536"/>
                    <a:gd name="T14" fmla="*/ 0 60000 65536"/>
                    <a:gd name="T15" fmla="*/ 0 w 4"/>
                    <a:gd name="T16" fmla="*/ 0 h 51"/>
                    <a:gd name="T17" fmla="*/ 4 w 4"/>
                    <a:gd name="T18" fmla="*/ 51 h 51"/>
                  </a:gdLst>
                  <a:ahLst/>
                  <a:cxnLst>
                    <a:cxn ang="T10">
                      <a:pos x="T0" y="T1"/>
                    </a:cxn>
                    <a:cxn ang="T11">
                      <a:pos x="T2" y="T3"/>
                    </a:cxn>
                    <a:cxn ang="T12">
                      <a:pos x="T4" y="T5"/>
                    </a:cxn>
                    <a:cxn ang="T13">
                      <a:pos x="T6" y="T7"/>
                    </a:cxn>
                    <a:cxn ang="T14">
                      <a:pos x="T8" y="T9"/>
                    </a:cxn>
                  </a:cxnLst>
                  <a:rect l="T15" t="T16" r="T17" b="T18"/>
                  <a:pathLst>
                    <a:path w="4" h="51">
                      <a:moveTo>
                        <a:pt x="4" y="0"/>
                      </a:moveTo>
                      <a:lnTo>
                        <a:pt x="0" y="50"/>
                      </a:lnTo>
                      <a:lnTo>
                        <a:pt x="0" y="51"/>
                      </a:lnTo>
                      <a:lnTo>
                        <a:pt x="2" y="0"/>
                      </a:lnTo>
                      <a:lnTo>
                        <a:pt x="4" y="0"/>
                      </a:lnTo>
                      <a:close/>
                    </a:path>
                  </a:pathLst>
                </a:custGeom>
                <a:solidFill>
                  <a:srgbClr val="2B2B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31" name="Freeform 512"/>
                <p:cNvSpPr>
                  <a:spLocks/>
                </p:cNvSpPr>
                <p:nvPr/>
              </p:nvSpPr>
              <p:spPr bwMode="auto">
                <a:xfrm>
                  <a:off x="2191" y="2488"/>
                  <a:ext cx="5" cy="51"/>
                </a:xfrm>
                <a:custGeom>
                  <a:avLst/>
                  <a:gdLst>
                    <a:gd name="T0" fmla="*/ 5 w 5"/>
                    <a:gd name="T1" fmla="*/ 0 h 51"/>
                    <a:gd name="T2" fmla="*/ 1 w 5"/>
                    <a:gd name="T3" fmla="*/ 51 h 51"/>
                    <a:gd name="T4" fmla="*/ 0 w 5"/>
                    <a:gd name="T5" fmla="*/ 51 h 51"/>
                    <a:gd name="T6" fmla="*/ 3 w 5"/>
                    <a:gd name="T7" fmla="*/ 0 h 51"/>
                    <a:gd name="T8" fmla="*/ 5 w 5"/>
                    <a:gd name="T9" fmla="*/ 0 h 51"/>
                    <a:gd name="T10" fmla="*/ 0 60000 65536"/>
                    <a:gd name="T11" fmla="*/ 0 60000 65536"/>
                    <a:gd name="T12" fmla="*/ 0 60000 65536"/>
                    <a:gd name="T13" fmla="*/ 0 60000 65536"/>
                    <a:gd name="T14" fmla="*/ 0 60000 65536"/>
                    <a:gd name="T15" fmla="*/ 0 w 5"/>
                    <a:gd name="T16" fmla="*/ 0 h 51"/>
                    <a:gd name="T17" fmla="*/ 5 w 5"/>
                    <a:gd name="T18" fmla="*/ 51 h 51"/>
                  </a:gdLst>
                  <a:ahLst/>
                  <a:cxnLst>
                    <a:cxn ang="T10">
                      <a:pos x="T0" y="T1"/>
                    </a:cxn>
                    <a:cxn ang="T11">
                      <a:pos x="T2" y="T3"/>
                    </a:cxn>
                    <a:cxn ang="T12">
                      <a:pos x="T4" y="T5"/>
                    </a:cxn>
                    <a:cxn ang="T13">
                      <a:pos x="T6" y="T7"/>
                    </a:cxn>
                    <a:cxn ang="T14">
                      <a:pos x="T8" y="T9"/>
                    </a:cxn>
                  </a:cxnLst>
                  <a:rect l="T15" t="T16" r="T17" b="T18"/>
                  <a:pathLst>
                    <a:path w="5" h="51">
                      <a:moveTo>
                        <a:pt x="5" y="0"/>
                      </a:moveTo>
                      <a:lnTo>
                        <a:pt x="1" y="51"/>
                      </a:lnTo>
                      <a:lnTo>
                        <a:pt x="0" y="51"/>
                      </a:lnTo>
                      <a:lnTo>
                        <a:pt x="3" y="0"/>
                      </a:lnTo>
                      <a:lnTo>
                        <a:pt x="5" y="0"/>
                      </a:lnTo>
                      <a:close/>
                    </a:path>
                  </a:pathLst>
                </a:custGeom>
                <a:solidFill>
                  <a:srgbClr val="2B2B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32" name="Freeform 513"/>
                <p:cNvSpPr>
                  <a:spLocks/>
                </p:cNvSpPr>
                <p:nvPr/>
              </p:nvSpPr>
              <p:spPr bwMode="auto">
                <a:xfrm>
                  <a:off x="2191" y="2488"/>
                  <a:ext cx="3" cy="51"/>
                </a:xfrm>
                <a:custGeom>
                  <a:avLst/>
                  <a:gdLst>
                    <a:gd name="T0" fmla="*/ 3 w 3"/>
                    <a:gd name="T1" fmla="*/ 0 h 51"/>
                    <a:gd name="T2" fmla="*/ 1 w 3"/>
                    <a:gd name="T3" fmla="*/ 51 h 51"/>
                    <a:gd name="T4" fmla="*/ 0 w 3"/>
                    <a:gd name="T5" fmla="*/ 51 h 51"/>
                    <a:gd name="T6" fmla="*/ 3 w 3"/>
                    <a:gd name="T7" fmla="*/ 0 h 51"/>
                    <a:gd name="T8" fmla="*/ 0 60000 65536"/>
                    <a:gd name="T9" fmla="*/ 0 60000 65536"/>
                    <a:gd name="T10" fmla="*/ 0 60000 65536"/>
                    <a:gd name="T11" fmla="*/ 0 60000 65536"/>
                    <a:gd name="T12" fmla="*/ 0 w 3"/>
                    <a:gd name="T13" fmla="*/ 0 h 51"/>
                    <a:gd name="T14" fmla="*/ 3 w 3"/>
                    <a:gd name="T15" fmla="*/ 51 h 51"/>
                  </a:gdLst>
                  <a:ahLst/>
                  <a:cxnLst>
                    <a:cxn ang="T8">
                      <a:pos x="T0" y="T1"/>
                    </a:cxn>
                    <a:cxn ang="T9">
                      <a:pos x="T2" y="T3"/>
                    </a:cxn>
                    <a:cxn ang="T10">
                      <a:pos x="T4" y="T5"/>
                    </a:cxn>
                    <a:cxn ang="T11">
                      <a:pos x="T6" y="T7"/>
                    </a:cxn>
                  </a:cxnLst>
                  <a:rect l="T12" t="T13" r="T14" b="T15"/>
                  <a:pathLst>
                    <a:path w="3" h="51">
                      <a:moveTo>
                        <a:pt x="3" y="0"/>
                      </a:moveTo>
                      <a:lnTo>
                        <a:pt x="1" y="51"/>
                      </a:lnTo>
                      <a:lnTo>
                        <a:pt x="0" y="51"/>
                      </a:lnTo>
                      <a:lnTo>
                        <a:pt x="3"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33" name="Freeform 514"/>
                <p:cNvSpPr>
                  <a:spLocks/>
                </p:cNvSpPr>
                <p:nvPr/>
              </p:nvSpPr>
              <p:spPr bwMode="auto">
                <a:xfrm>
                  <a:off x="2191" y="2486"/>
                  <a:ext cx="3" cy="53"/>
                </a:xfrm>
                <a:custGeom>
                  <a:avLst/>
                  <a:gdLst>
                    <a:gd name="T0" fmla="*/ 3 w 3"/>
                    <a:gd name="T1" fmla="*/ 2 h 53"/>
                    <a:gd name="T2" fmla="*/ 0 w 3"/>
                    <a:gd name="T3" fmla="*/ 53 h 53"/>
                    <a:gd name="T4" fmla="*/ 1 w 3"/>
                    <a:gd name="T5" fmla="*/ 0 h 53"/>
                    <a:gd name="T6" fmla="*/ 3 w 3"/>
                    <a:gd name="T7" fmla="*/ 2 h 53"/>
                    <a:gd name="T8" fmla="*/ 0 60000 65536"/>
                    <a:gd name="T9" fmla="*/ 0 60000 65536"/>
                    <a:gd name="T10" fmla="*/ 0 60000 65536"/>
                    <a:gd name="T11" fmla="*/ 0 60000 65536"/>
                    <a:gd name="T12" fmla="*/ 0 w 3"/>
                    <a:gd name="T13" fmla="*/ 0 h 53"/>
                    <a:gd name="T14" fmla="*/ 3 w 3"/>
                    <a:gd name="T15" fmla="*/ 53 h 53"/>
                  </a:gdLst>
                  <a:ahLst/>
                  <a:cxnLst>
                    <a:cxn ang="T8">
                      <a:pos x="T0" y="T1"/>
                    </a:cxn>
                    <a:cxn ang="T9">
                      <a:pos x="T2" y="T3"/>
                    </a:cxn>
                    <a:cxn ang="T10">
                      <a:pos x="T4" y="T5"/>
                    </a:cxn>
                    <a:cxn ang="T11">
                      <a:pos x="T6" y="T7"/>
                    </a:cxn>
                  </a:cxnLst>
                  <a:rect l="T12" t="T13" r="T14" b="T15"/>
                  <a:pathLst>
                    <a:path w="3" h="53">
                      <a:moveTo>
                        <a:pt x="3" y="2"/>
                      </a:moveTo>
                      <a:lnTo>
                        <a:pt x="0" y="53"/>
                      </a:lnTo>
                      <a:lnTo>
                        <a:pt x="1" y="0"/>
                      </a:lnTo>
                      <a:lnTo>
                        <a:pt x="3" y="2"/>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34" name="Freeform 515"/>
                <p:cNvSpPr>
                  <a:spLocks/>
                </p:cNvSpPr>
                <p:nvPr/>
              </p:nvSpPr>
              <p:spPr bwMode="auto">
                <a:xfrm>
                  <a:off x="2189" y="2486"/>
                  <a:ext cx="5" cy="53"/>
                </a:xfrm>
                <a:custGeom>
                  <a:avLst/>
                  <a:gdLst>
                    <a:gd name="T0" fmla="*/ 5 w 5"/>
                    <a:gd name="T1" fmla="*/ 2 h 53"/>
                    <a:gd name="T2" fmla="*/ 2 w 5"/>
                    <a:gd name="T3" fmla="*/ 53 h 53"/>
                    <a:gd name="T4" fmla="*/ 0 w 5"/>
                    <a:gd name="T5" fmla="*/ 53 h 53"/>
                    <a:gd name="T6" fmla="*/ 3 w 5"/>
                    <a:gd name="T7" fmla="*/ 0 h 53"/>
                    <a:gd name="T8" fmla="*/ 5 w 5"/>
                    <a:gd name="T9" fmla="*/ 2 h 53"/>
                    <a:gd name="T10" fmla="*/ 0 60000 65536"/>
                    <a:gd name="T11" fmla="*/ 0 60000 65536"/>
                    <a:gd name="T12" fmla="*/ 0 60000 65536"/>
                    <a:gd name="T13" fmla="*/ 0 60000 65536"/>
                    <a:gd name="T14" fmla="*/ 0 60000 65536"/>
                    <a:gd name="T15" fmla="*/ 0 w 5"/>
                    <a:gd name="T16" fmla="*/ 0 h 53"/>
                    <a:gd name="T17" fmla="*/ 5 w 5"/>
                    <a:gd name="T18" fmla="*/ 53 h 53"/>
                  </a:gdLst>
                  <a:ahLst/>
                  <a:cxnLst>
                    <a:cxn ang="T10">
                      <a:pos x="T0" y="T1"/>
                    </a:cxn>
                    <a:cxn ang="T11">
                      <a:pos x="T2" y="T3"/>
                    </a:cxn>
                    <a:cxn ang="T12">
                      <a:pos x="T4" y="T5"/>
                    </a:cxn>
                    <a:cxn ang="T13">
                      <a:pos x="T6" y="T7"/>
                    </a:cxn>
                    <a:cxn ang="T14">
                      <a:pos x="T8" y="T9"/>
                    </a:cxn>
                  </a:cxnLst>
                  <a:rect l="T15" t="T16" r="T17" b="T18"/>
                  <a:pathLst>
                    <a:path w="5" h="53">
                      <a:moveTo>
                        <a:pt x="5" y="2"/>
                      </a:moveTo>
                      <a:lnTo>
                        <a:pt x="2" y="53"/>
                      </a:lnTo>
                      <a:lnTo>
                        <a:pt x="0" y="53"/>
                      </a:lnTo>
                      <a:lnTo>
                        <a:pt x="3" y="0"/>
                      </a:lnTo>
                      <a:lnTo>
                        <a:pt x="5" y="2"/>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35" name="Freeform 516"/>
                <p:cNvSpPr>
                  <a:spLocks/>
                </p:cNvSpPr>
                <p:nvPr/>
              </p:nvSpPr>
              <p:spPr bwMode="auto">
                <a:xfrm>
                  <a:off x="2189" y="2486"/>
                  <a:ext cx="3" cy="53"/>
                </a:xfrm>
                <a:custGeom>
                  <a:avLst/>
                  <a:gdLst>
                    <a:gd name="T0" fmla="*/ 3 w 3"/>
                    <a:gd name="T1" fmla="*/ 0 h 53"/>
                    <a:gd name="T2" fmla="*/ 2 w 3"/>
                    <a:gd name="T3" fmla="*/ 53 h 53"/>
                    <a:gd name="T4" fmla="*/ 0 w 3"/>
                    <a:gd name="T5" fmla="*/ 53 h 53"/>
                    <a:gd name="T6" fmla="*/ 3 w 3"/>
                    <a:gd name="T7" fmla="*/ 0 h 53"/>
                    <a:gd name="T8" fmla="*/ 0 60000 65536"/>
                    <a:gd name="T9" fmla="*/ 0 60000 65536"/>
                    <a:gd name="T10" fmla="*/ 0 60000 65536"/>
                    <a:gd name="T11" fmla="*/ 0 60000 65536"/>
                    <a:gd name="T12" fmla="*/ 0 w 3"/>
                    <a:gd name="T13" fmla="*/ 0 h 53"/>
                    <a:gd name="T14" fmla="*/ 3 w 3"/>
                    <a:gd name="T15" fmla="*/ 53 h 53"/>
                  </a:gdLst>
                  <a:ahLst/>
                  <a:cxnLst>
                    <a:cxn ang="T8">
                      <a:pos x="T0" y="T1"/>
                    </a:cxn>
                    <a:cxn ang="T9">
                      <a:pos x="T2" y="T3"/>
                    </a:cxn>
                    <a:cxn ang="T10">
                      <a:pos x="T4" y="T5"/>
                    </a:cxn>
                    <a:cxn ang="T11">
                      <a:pos x="T6" y="T7"/>
                    </a:cxn>
                  </a:cxnLst>
                  <a:rect l="T12" t="T13" r="T14" b="T15"/>
                  <a:pathLst>
                    <a:path w="3" h="53">
                      <a:moveTo>
                        <a:pt x="3" y="0"/>
                      </a:moveTo>
                      <a:lnTo>
                        <a:pt x="2" y="53"/>
                      </a:lnTo>
                      <a:lnTo>
                        <a:pt x="0" y="53"/>
                      </a:lnTo>
                      <a:lnTo>
                        <a:pt x="3"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36" name="Freeform 517"/>
                <p:cNvSpPr>
                  <a:spLocks/>
                </p:cNvSpPr>
                <p:nvPr/>
              </p:nvSpPr>
              <p:spPr bwMode="auto">
                <a:xfrm>
                  <a:off x="2188" y="2486"/>
                  <a:ext cx="4" cy="55"/>
                </a:xfrm>
                <a:custGeom>
                  <a:avLst/>
                  <a:gdLst>
                    <a:gd name="T0" fmla="*/ 4 w 4"/>
                    <a:gd name="T1" fmla="*/ 0 h 55"/>
                    <a:gd name="T2" fmla="*/ 1 w 4"/>
                    <a:gd name="T3" fmla="*/ 53 h 55"/>
                    <a:gd name="T4" fmla="*/ 0 w 4"/>
                    <a:gd name="T5" fmla="*/ 53 h 55"/>
                    <a:gd name="T6" fmla="*/ 0 w 4"/>
                    <a:gd name="T7" fmla="*/ 55 h 55"/>
                    <a:gd name="T8" fmla="*/ 3 w 4"/>
                    <a:gd name="T9" fmla="*/ 0 h 55"/>
                    <a:gd name="T10" fmla="*/ 4 w 4"/>
                    <a:gd name="T11" fmla="*/ 0 h 55"/>
                    <a:gd name="T12" fmla="*/ 0 60000 65536"/>
                    <a:gd name="T13" fmla="*/ 0 60000 65536"/>
                    <a:gd name="T14" fmla="*/ 0 60000 65536"/>
                    <a:gd name="T15" fmla="*/ 0 60000 65536"/>
                    <a:gd name="T16" fmla="*/ 0 60000 65536"/>
                    <a:gd name="T17" fmla="*/ 0 60000 65536"/>
                    <a:gd name="T18" fmla="*/ 0 w 4"/>
                    <a:gd name="T19" fmla="*/ 0 h 55"/>
                    <a:gd name="T20" fmla="*/ 4 w 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4" h="55">
                      <a:moveTo>
                        <a:pt x="4" y="0"/>
                      </a:moveTo>
                      <a:lnTo>
                        <a:pt x="1" y="53"/>
                      </a:lnTo>
                      <a:lnTo>
                        <a:pt x="0" y="53"/>
                      </a:lnTo>
                      <a:lnTo>
                        <a:pt x="0" y="55"/>
                      </a:lnTo>
                      <a:lnTo>
                        <a:pt x="3" y="0"/>
                      </a:lnTo>
                      <a:lnTo>
                        <a:pt x="4"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37" name="Freeform 518"/>
                <p:cNvSpPr>
                  <a:spLocks/>
                </p:cNvSpPr>
                <p:nvPr/>
              </p:nvSpPr>
              <p:spPr bwMode="auto">
                <a:xfrm>
                  <a:off x="2188" y="2486"/>
                  <a:ext cx="4" cy="55"/>
                </a:xfrm>
                <a:custGeom>
                  <a:avLst/>
                  <a:gdLst>
                    <a:gd name="T0" fmla="*/ 4 w 4"/>
                    <a:gd name="T1" fmla="*/ 0 h 55"/>
                    <a:gd name="T2" fmla="*/ 1 w 4"/>
                    <a:gd name="T3" fmla="*/ 53 h 55"/>
                    <a:gd name="T4" fmla="*/ 0 w 4"/>
                    <a:gd name="T5" fmla="*/ 53 h 55"/>
                    <a:gd name="T6" fmla="*/ 0 w 4"/>
                    <a:gd name="T7" fmla="*/ 55 h 55"/>
                    <a:gd name="T8" fmla="*/ 3 w 4"/>
                    <a:gd name="T9" fmla="*/ 0 h 55"/>
                    <a:gd name="T10" fmla="*/ 4 w 4"/>
                    <a:gd name="T11" fmla="*/ 0 h 55"/>
                    <a:gd name="T12" fmla="*/ 0 60000 65536"/>
                    <a:gd name="T13" fmla="*/ 0 60000 65536"/>
                    <a:gd name="T14" fmla="*/ 0 60000 65536"/>
                    <a:gd name="T15" fmla="*/ 0 60000 65536"/>
                    <a:gd name="T16" fmla="*/ 0 60000 65536"/>
                    <a:gd name="T17" fmla="*/ 0 60000 65536"/>
                    <a:gd name="T18" fmla="*/ 0 w 4"/>
                    <a:gd name="T19" fmla="*/ 0 h 55"/>
                    <a:gd name="T20" fmla="*/ 4 w 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4" h="55">
                      <a:moveTo>
                        <a:pt x="4" y="0"/>
                      </a:moveTo>
                      <a:lnTo>
                        <a:pt x="1" y="53"/>
                      </a:lnTo>
                      <a:lnTo>
                        <a:pt x="0" y="53"/>
                      </a:lnTo>
                      <a:lnTo>
                        <a:pt x="0" y="55"/>
                      </a:lnTo>
                      <a:lnTo>
                        <a:pt x="3" y="0"/>
                      </a:lnTo>
                      <a:lnTo>
                        <a:pt x="4"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38" name="Freeform 519"/>
                <p:cNvSpPr>
                  <a:spLocks/>
                </p:cNvSpPr>
                <p:nvPr/>
              </p:nvSpPr>
              <p:spPr bwMode="auto">
                <a:xfrm>
                  <a:off x="2188" y="2486"/>
                  <a:ext cx="3" cy="55"/>
                </a:xfrm>
                <a:custGeom>
                  <a:avLst/>
                  <a:gdLst>
                    <a:gd name="T0" fmla="*/ 3 w 3"/>
                    <a:gd name="T1" fmla="*/ 0 h 55"/>
                    <a:gd name="T2" fmla="*/ 0 w 3"/>
                    <a:gd name="T3" fmla="*/ 55 h 55"/>
                    <a:gd name="T4" fmla="*/ 3 w 3"/>
                    <a:gd name="T5" fmla="*/ 0 h 55"/>
                    <a:gd name="T6" fmla="*/ 0 60000 65536"/>
                    <a:gd name="T7" fmla="*/ 0 60000 65536"/>
                    <a:gd name="T8" fmla="*/ 0 60000 65536"/>
                    <a:gd name="T9" fmla="*/ 0 w 3"/>
                    <a:gd name="T10" fmla="*/ 0 h 55"/>
                    <a:gd name="T11" fmla="*/ 3 w 3"/>
                    <a:gd name="T12" fmla="*/ 55 h 55"/>
                  </a:gdLst>
                  <a:ahLst/>
                  <a:cxnLst>
                    <a:cxn ang="T6">
                      <a:pos x="T0" y="T1"/>
                    </a:cxn>
                    <a:cxn ang="T7">
                      <a:pos x="T2" y="T3"/>
                    </a:cxn>
                    <a:cxn ang="T8">
                      <a:pos x="T4" y="T5"/>
                    </a:cxn>
                  </a:cxnLst>
                  <a:rect l="T9" t="T10" r="T11" b="T12"/>
                  <a:pathLst>
                    <a:path w="3" h="55">
                      <a:moveTo>
                        <a:pt x="3" y="0"/>
                      </a:moveTo>
                      <a:lnTo>
                        <a:pt x="0" y="55"/>
                      </a:lnTo>
                      <a:lnTo>
                        <a:pt x="3"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39" name="Freeform 520"/>
                <p:cNvSpPr>
                  <a:spLocks/>
                </p:cNvSpPr>
                <p:nvPr/>
              </p:nvSpPr>
              <p:spPr bwMode="auto">
                <a:xfrm>
                  <a:off x="2186" y="2486"/>
                  <a:ext cx="5" cy="55"/>
                </a:xfrm>
                <a:custGeom>
                  <a:avLst/>
                  <a:gdLst>
                    <a:gd name="T0" fmla="*/ 5 w 5"/>
                    <a:gd name="T1" fmla="*/ 0 h 55"/>
                    <a:gd name="T2" fmla="*/ 2 w 5"/>
                    <a:gd name="T3" fmla="*/ 55 h 55"/>
                    <a:gd name="T4" fmla="*/ 0 w 5"/>
                    <a:gd name="T5" fmla="*/ 55 h 55"/>
                    <a:gd name="T6" fmla="*/ 3 w 5"/>
                    <a:gd name="T7" fmla="*/ 0 h 55"/>
                    <a:gd name="T8" fmla="*/ 5 w 5"/>
                    <a:gd name="T9" fmla="*/ 0 h 55"/>
                    <a:gd name="T10" fmla="*/ 0 60000 65536"/>
                    <a:gd name="T11" fmla="*/ 0 60000 65536"/>
                    <a:gd name="T12" fmla="*/ 0 60000 65536"/>
                    <a:gd name="T13" fmla="*/ 0 60000 65536"/>
                    <a:gd name="T14" fmla="*/ 0 60000 65536"/>
                    <a:gd name="T15" fmla="*/ 0 w 5"/>
                    <a:gd name="T16" fmla="*/ 0 h 55"/>
                    <a:gd name="T17" fmla="*/ 5 w 5"/>
                    <a:gd name="T18" fmla="*/ 55 h 55"/>
                  </a:gdLst>
                  <a:ahLst/>
                  <a:cxnLst>
                    <a:cxn ang="T10">
                      <a:pos x="T0" y="T1"/>
                    </a:cxn>
                    <a:cxn ang="T11">
                      <a:pos x="T2" y="T3"/>
                    </a:cxn>
                    <a:cxn ang="T12">
                      <a:pos x="T4" y="T5"/>
                    </a:cxn>
                    <a:cxn ang="T13">
                      <a:pos x="T6" y="T7"/>
                    </a:cxn>
                    <a:cxn ang="T14">
                      <a:pos x="T8" y="T9"/>
                    </a:cxn>
                  </a:cxnLst>
                  <a:rect l="T15" t="T16" r="T17" b="T18"/>
                  <a:pathLst>
                    <a:path w="5" h="55">
                      <a:moveTo>
                        <a:pt x="5" y="0"/>
                      </a:moveTo>
                      <a:lnTo>
                        <a:pt x="2" y="55"/>
                      </a:lnTo>
                      <a:lnTo>
                        <a:pt x="0" y="55"/>
                      </a:lnTo>
                      <a:lnTo>
                        <a:pt x="3" y="0"/>
                      </a:lnTo>
                      <a:lnTo>
                        <a:pt x="5"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40" name="Freeform 521"/>
                <p:cNvSpPr>
                  <a:spLocks/>
                </p:cNvSpPr>
                <p:nvPr/>
              </p:nvSpPr>
              <p:spPr bwMode="auto">
                <a:xfrm>
                  <a:off x="2186" y="2485"/>
                  <a:ext cx="5" cy="56"/>
                </a:xfrm>
                <a:custGeom>
                  <a:avLst/>
                  <a:gdLst>
                    <a:gd name="T0" fmla="*/ 5 w 5"/>
                    <a:gd name="T1" fmla="*/ 1 h 56"/>
                    <a:gd name="T2" fmla="*/ 2 w 5"/>
                    <a:gd name="T3" fmla="*/ 56 h 56"/>
                    <a:gd name="T4" fmla="*/ 0 w 5"/>
                    <a:gd name="T5" fmla="*/ 56 h 56"/>
                    <a:gd name="T6" fmla="*/ 3 w 5"/>
                    <a:gd name="T7" fmla="*/ 0 h 56"/>
                    <a:gd name="T8" fmla="*/ 3 w 5"/>
                    <a:gd name="T9" fmla="*/ 1 h 56"/>
                    <a:gd name="T10" fmla="*/ 5 w 5"/>
                    <a:gd name="T11" fmla="*/ 1 h 56"/>
                    <a:gd name="T12" fmla="*/ 0 60000 65536"/>
                    <a:gd name="T13" fmla="*/ 0 60000 65536"/>
                    <a:gd name="T14" fmla="*/ 0 60000 65536"/>
                    <a:gd name="T15" fmla="*/ 0 60000 65536"/>
                    <a:gd name="T16" fmla="*/ 0 60000 65536"/>
                    <a:gd name="T17" fmla="*/ 0 60000 65536"/>
                    <a:gd name="T18" fmla="*/ 0 w 5"/>
                    <a:gd name="T19" fmla="*/ 0 h 56"/>
                    <a:gd name="T20" fmla="*/ 5 w 5"/>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5" h="56">
                      <a:moveTo>
                        <a:pt x="5" y="1"/>
                      </a:moveTo>
                      <a:lnTo>
                        <a:pt x="2" y="56"/>
                      </a:lnTo>
                      <a:lnTo>
                        <a:pt x="0" y="56"/>
                      </a:lnTo>
                      <a:lnTo>
                        <a:pt x="3" y="0"/>
                      </a:lnTo>
                      <a:lnTo>
                        <a:pt x="3" y="1"/>
                      </a:lnTo>
                      <a:lnTo>
                        <a:pt x="5" y="1"/>
                      </a:lnTo>
                      <a:close/>
                    </a:path>
                  </a:pathLst>
                </a:custGeom>
                <a:solidFill>
                  <a:srgbClr val="3636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41" name="Freeform 522"/>
                <p:cNvSpPr>
                  <a:spLocks/>
                </p:cNvSpPr>
                <p:nvPr/>
              </p:nvSpPr>
              <p:spPr bwMode="auto">
                <a:xfrm>
                  <a:off x="2186" y="2485"/>
                  <a:ext cx="3" cy="56"/>
                </a:xfrm>
                <a:custGeom>
                  <a:avLst/>
                  <a:gdLst>
                    <a:gd name="T0" fmla="*/ 3 w 3"/>
                    <a:gd name="T1" fmla="*/ 1 h 56"/>
                    <a:gd name="T2" fmla="*/ 0 w 3"/>
                    <a:gd name="T3" fmla="*/ 56 h 56"/>
                    <a:gd name="T4" fmla="*/ 2 w 3"/>
                    <a:gd name="T5" fmla="*/ 0 h 56"/>
                    <a:gd name="T6" fmla="*/ 3 w 3"/>
                    <a:gd name="T7" fmla="*/ 0 h 56"/>
                    <a:gd name="T8" fmla="*/ 3 w 3"/>
                    <a:gd name="T9" fmla="*/ 1 h 56"/>
                    <a:gd name="T10" fmla="*/ 0 60000 65536"/>
                    <a:gd name="T11" fmla="*/ 0 60000 65536"/>
                    <a:gd name="T12" fmla="*/ 0 60000 65536"/>
                    <a:gd name="T13" fmla="*/ 0 60000 65536"/>
                    <a:gd name="T14" fmla="*/ 0 60000 65536"/>
                    <a:gd name="T15" fmla="*/ 0 w 3"/>
                    <a:gd name="T16" fmla="*/ 0 h 56"/>
                    <a:gd name="T17" fmla="*/ 3 w 3"/>
                    <a:gd name="T18" fmla="*/ 56 h 56"/>
                  </a:gdLst>
                  <a:ahLst/>
                  <a:cxnLst>
                    <a:cxn ang="T10">
                      <a:pos x="T0" y="T1"/>
                    </a:cxn>
                    <a:cxn ang="T11">
                      <a:pos x="T2" y="T3"/>
                    </a:cxn>
                    <a:cxn ang="T12">
                      <a:pos x="T4" y="T5"/>
                    </a:cxn>
                    <a:cxn ang="T13">
                      <a:pos x="T6" y="T7"/>
                    </a:cxn>
                    <a:cxn ang="T14">
                      <a:pos x="T8" y="T9"/>
                    </a:cxn>
                  </a:cxnLst>
                  <a:rect l="T15" t="T16" r="T17" b="T18"/>
                  <a:pathLst>
                    <a:path w="3" h="56">
                      <a:moveTo>
                        <a:pt x="3" y="1"/>
                      </a:moveTo>
                      <a:lnTo>
                        <a:pt x="0" y="56"/>
                      </a:lnTo>
                      <a:lnTo>
                        <a:pt x="2" y="0"/>
                      </a:lnTo>
                      <a:lnTo>
                        <a:pt x="3" y="0"/>
                      </a:lnTo>
                      <a:lnTo>
                        <a:pt x="3" y="1"/>
                      </a:lnTo>
                      <a:close/>
                    </a:path>
                  </a:pathLst>
                </a:custGeom>
                <a:solidFill>
                  <a:srgbClr val="3636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42" name="Freeform 523"/>
                <p:cNvSpPr>
                  <a:spLocks/>
                </p:cNvSpPr>
                <p:nvPr/>
              </p:nvSpPr>
              <p:spPr bwMode="auto">
                <a:xfrm>
                  <a:off x="2184" y="2485"/>
                  <a:ext cx="5" cy="56"/>
                </a:xfrm>
                <a:custGeom>
                  <a:avLst/>
                  <a:gdLst>
                    <a:gd name="T0" fmla="*/ 5 w 5"/>
                    <a:gd name="T1" fmla="*/ 0 h 56"/>
                    <a:gd name="T2" fmla="*/ 2 w 5"/>
                    <a:gd name="T3" fmla="*/ 56 h 56"/>
                    <a:gd name="T4" fmla="*/ 0 w 5"/>
                    <a:gd name="T5" fmla="*/ 56 h 56"/>
                    <a:gd name="T6" fmla="*/ 4 w 5"/>
                    <a:gd name="T7" fmla="*/ 0 h 56"/>
                    <a:gd name="T8" fmla="*/ 5 w 5"/>
                    <a:gd name="T9" fmla="*/ 0 h 56"/>
                    <a:gd name="T10" fmla="*/ 0 60000 65536"/>
                    <a:gd name="T11" fmla="*/ 0 60000 65536"/>
                    <a:gd name="T12" fmla="*/ 0 60000 65536"/>
                    <a:gd name="T13" fmla="*/ 0 60000 65536"/>
                    <a:gd name="T14" fmla="*/ 0 60000 65536"/>
                    <a:gd name="T15" fmla="*/ 0 w 5"/>
                    <a:gd name="T16" fmla="*/ 0 h 56"/>
                    <a:gd name="T17" fmla="*/ 5 w 5"/>
                    <a:gd name="T18" fmla="*/ 56 h 56"/>
                  </a:gdLst>
                  <a:ahLst/>
                  <a:cxnLst>
                    <a:cxn ang="T10">
                      <a:pos x="T0" y="T1"/>
                    </a:cxn>
                    <a:cxn ang="T11">
                      <a:pos x="T2" y="T3"/>
                    </a:cxn>
                    <a:cxn ang="T12">
                      <a:pos x="T4" y="T5"/>
                    </a:cxn>
                    <a:cxn ang="T13">
                      <a:pos x="T6" y="T7"/>
                    </a:cxn>
                    <a:cxn ang="T14">
                      <a:pos x="T8" y="T9"/>
                    </a:cxn>
                  </a:cxnLst>
                  <a:rect l="T15" t="T16" r="T17" b="T18"/>
                  <a:pathLst>
                    <a:path w="5" h="56">
                      <a:moveTo>
                        <a:pt x="5" y="0"/>
                      </a:moveTo>
                      <a:lnTo>
                        <a:pt x="2" y="56"/>
                      </a:lnTo>
                      <a:lnTo>
                        <a:pt x="0" y="56"/>
                      </a:lnTo>
                      <a:lnTo>
                        <a:pt x="4" y="0"/>
                      </a:lnTo>
                      <a:lnTo>
                        <a:pt x="5" y="0"/>
                      </a:lnTo>
                      <a:close/>
                    </a:path>
                  </a:pathLst>
                </a:custGeom>
                <a:solidFill>
                  <a:srgbClr val="3636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43" name="Freeform 524"/>
                <p:cNvSpPr>
                  <a:spLocks/>
                </p:cNvSpPr>
                <p:nvPr/>
              </p:nvSpPr>
              <p:spPr bwMode="auto">
                <a:xfrm>
                  <a:off x="2184" y="2485"/>
                  <a:ext cx="4" cy="56"/>
                </a:xfrm>
                <a:custGeom>
                  <a:avLst/>
                  <a:gdLst>
                    <a:gd name="T0" fmla="*/ 4 w 4"/>
                    <a:gd name="T1" fmla="*/ 0 h 56"/>
                    <a:gd name="T2" fmla="*/ 2 w 4"/>
                    <a:gd name="T3" fmla="*/ 56 h 56"/>
                    <a:gd name="T4" fmla="*/ 0 w 4"/>
                    <a:gd name="T5" fmla="*/ 56 h 56"/>
                    <a:gd name="T6" fmla="*/ 4 w 4"/>
                    <a:gd name="T7" fmla="*/ 0 h 56"/>
                    <a:gd name="T8" fmla="*/ 0 60000 65536"/>
                    <a:gd name="T9" fmla="*/ 0 60000 65536"/>
                    <a:gd name="T10" fmla="*/ 0 60000 65536"/>
                    <a:gd name="T11" fmla="*/ 0 60000 65536"/>
                    <a:gd name="T12" fmla="*/ 0 w 4"/>
                    <a:gd name="T13" fmla="*/ 0 h 56"/>
                    <a:gd name="T14" fmla="*/ 4 w 4"/>
                    <a:gd name="T15" fmla="*/ 56 h 56"/>
                  </a:gdLst>
                  <a:ahLst/>
                  <a:cxnLst>
                    <a:cxn ang="T8">
                      <a:pos x="T0" y="T1"/>
                    </a:cxn>
                    <a:cxn ang="T9">
                      <a:pos x="T2" y="T3"/>
                    </a:cxn>
                    <a:cxn ang="T10">
                      <a:pos x="T4" y="T5"/>
                    </a:cxn>
                    <a:cxn ang="T11">
                      <a:pos x="T6" y="T7"/>
                    </a:cxn>
                  </a:cxnLst>
                  <a:rect l="T12" t="T13" r="T14" b="T15"/>
                  <a:pathLst>
                    <a:path w="4" h="56">
                      <a:moveTo>
                        <a:pt x="4" y="0"/>
                      </a:moveTo>
                      <a:lnTo>
                        <a:pt x="2" y="56"/>
                      </a:lnTo>
                      <a:lnTo>
                        <a:pt x="0" y="56"/>
                      </a:lnTo>
                      <a:lnTo>
                        <a:pt x="4" y="0"/>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44" name="Freeform 525"/>
                <p:cNvSpPr>
                  <a:spLocks/>
                </p:cNvSpPr>
                <p:nvPr/>
              </p:nvSpPr>
              <p:spPr bwMode="auto">
                <a:xfrm>
                  <a:off x="2183" y="2485"/>
                  <a:ext cx="5" cy="56"/>
                </a:xfrm>
                <a:custGeom>
                  <a:avLst/>
                  <a:gdLst>
                    <a:gd name="T0" fmla="*/ 5 w 5"/>
                    <a:gd name="T1" fmla="*/ 0 h 56"/>
                    <a:gd name="T2" fmla="*/ 1 w 5"/>
                    <a:gd name="T3" fmla="*/ 56 h 56"/>
                    <a:gd name="T4" fmla="*/ 0 w 5"/>
                    <a:gd name="T5" fmla="*/ 56 h 56"/>
                    <a:gd name="T6" fmla="*/ 3 w 5"/>
                    <a:gd name="T7" fmla="*/ 0 h 56"/>
                    <a:gd name="T8" fmla="*/ 5 w 5"/>
                    <a:gd name="T9" fmla="*/ 0 h 56"/>
                    <a:gd name="T10" fmla="*/ 0 60000 65536"/>
                    <a:gd name="T11" fmla="*/ 0 60000 65536"/>
                    <a:gd name="T12" fmla="*/ 0 60000 65536"/>
                    <a:gd name="T13" fmla="*/ 0 60000 65536"/>
                    <a:gd name="T14" fmla="*/ 0 60000 65536"/>
                    <a:gd name="T15" fmla="*/ 0 w 5"/>
                    <a:gd name="T16" fmla="*/ 0 h 56"/>
                    <a:gd name="T17" fmla="*/ 5 w 5"/>
                    <a:gd name="T18" fmla="*/ 56 h 56"/>
                  </a:gdLst>
                  <a:ahLst/>
                  <a:cxnLst>
                    <a:cxn ang="T10">
                      <a:pos x="T0" y="T1"/>
                    </a:cxn>
                    <a:cxn ang="T11">
                      <a:pos x="T2" y="T3"/>
                    </a:cxn>
                    <a:cxn ang="T12">
                      <a:pos x="T4" y="T5"/>
                    </a:cxn>
                    <a:cxn ang="T13">
                      <a:pos x="T6" y="T7"/>
                    </a:cxn>
                    <a:cxn ang="T14">
                      <a:pos x="T8" y="T9"/>
                    </a:cxn>
                  </a:cxnLst>
                  <a:rect l="T15" t="T16" r="T17" b="T18"/>
                  <a:pathLst>
                    <a:path w="5" h="56">
                      <a:moveTo>
                        <a:pt x="5" y="0"/>
                      </a:moveTo>
                      <a:lnTo>
                        <a:pt x="1" y="56"/>
                      </a:lnTo>
                      <a:lnTo>
                        <a:pt x="0" y="56"/>
                      </a:lnTo>
                      <a:lnTo>
                        <a:pt x="3" y="0"/>
                      </a:lnTo>
                      <a:lnTo>
                        <a:pt x="5" y="0"/>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45" name="Freeform 526"/>
                <p:cNvSpPr>
                  <a:spLocks/>
                </p:cNvSpPr>
                <p:nvPr/>
              </p:nvSpPr>
              <p:spPr bwMode="auto">
                <a:xfrm>
                  <a:off x="2183" y="2485"/>
                  <a:ext cx="5" cy="58"/>
                </a:xfrm>
                <a:custGeom>
                  <a:avLst/>
                  <a:gdLst>
                    <a:gd name="T0" fmla="*/ 5 w 5"/>
                    <a:gd name="T1" fmla="*/ 0 h 58"/>
                    <a:gd name="T2" fmla="*/ 1 w 5"/>
                    <a:gd name="T3" fmla="*/ 56 h 58"/>
                    <a:gd name="T4" fmla="*/ 0 w 5"/>
                    <a:gd name="T5" fmla="*/ 56 h 58"/>
                    <a:gd name="T6" fmla="*/ 0 w 5"/>
                    <a:gd name="T7" fmla="*/ 58 h 58"/>
                    <a:gd name="T8" fmla="*/ 3 w 5"/>
                    <a:gd name="T9" fmla="*/ 0 h 58"/>
                    <a:gd name="T10" fmla="*/ 5 w 5"/>
                    <a:gd name="T11" fmla="*/ 0 h 58"/>
                    <a:gd name="T12" fmla="*/ 0 60000 65536"/>
                    <a:gd name="T13" fmla="*/ 0 60000 65536"/>
                    <a:gd name="T14" fmla="*/ 0 60000 65536"/>
                    <a:gd name="T15" fmla="*/ 0 60000 65536"/>
                    <a:gd name="T16" fmla="*/ 0 60000 65536"/>
                    <a:gd name="T17" fmla="*/ 0 60000 65536"/>
                    <a:gd name="T18" fmla="*/ 0 w 5"/>
                    <a:gd name="T19" fmla="*/ 0 h 58"/>
                    <a:gd name="T20" fmla="*/ 5 w 5"/>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 h="58">
                      <a:moveTo>
                        <a:pt x="5" y="0"/>
                      </a:moveTo>
                      <a:lnTo>
                        <a:pt x="1" y="56"/>
                      </a:lnTo>
                      <a:lnTo>
                        <a:pt x="0" y="56"/>
                      </a:lnTo>
                      <a:lnTo>
                        <a:pt x="0" y="58"/>
                      </a:lnTo>
                      <a:lnTo>
                        <a:pt x="3" y="0"/>
                      </a:lnTo>
                      <a:lnTo>
                        <a:pt x="5" y="0"/>
                      </a:lnTo>
                      <a:close/>
                    </a:path>
                  </a:pathLst>
                </a:custGeom>
                <a:solidFill>
                  <a:srgbClr val="3B3B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46" name="Freeform 527"/>
                <p:cNvSpPr>
                  <a:spLocks/>
                </p:cNvSpPr>
                <p:nvPr/>
              </p:nvSpPr>
              <p:spPr bwMode="auto">
                <a:xfrm>
                  <a:off x="2183" y="2485"/>
                  <a:ext cx="3" cy="58"/>
                </a:xfrm>
                <a:custGeom>
                  <a:avLst/>
                  <a:gdLst>
                    <a:gd name="T0" fmla="*/ 3 w 3"/>
                    <a:gd name="T1" fmla="*/ 0 h 58"/>
                    <a:gd name="T2" fmla="*/ 0 w 3"/>
                    <a:gd name="T3" fmla="*/ 56 h 58"/>
                    <a:gd name="T4" fmla="*/ 0 w 3"/>
                    <a:gd name="T5" fmla="*/ 58 h 58"/>
                    <a:gd name="T6" fmla="*/ 3 w 3"/>
                    <a:gd name="T7" fmla="*/ 0 h 58"/>
                    <a:gd name="T8" fmla="*/ 0 60000 65536"/>
                    <a:gd name="T9" fmla="*/ 0 60000 65536"/>
                    <a:gd name="T10" fmla="*/ 0 60000 65536"/>
                    <a:gd name="T11" fmla="*/ 0 60000 65536"/>
                    <a:gd name="T12" fmla="*/ 0 w 3"/>
                    <a:gd name="T13" fmla="*/ 0 h 58"/>
                    <a:gd name="T14" fmla="*/ 3 w 3"/>
                    <a:gd name="T15" fmla="*/ 58 h 58"/>
                  </a:gdLst>
                  <a:ahLst/>
                  <a:cxnLst>
                    <a:cxn ang="T8">
                      <a:pos x="T0" y="T1"/>
                    </a:cxn>
                    <a:cxn ang="T9">
                      <a:pos x="T2" y="T3"/>
                    </a:cxn>
                    <a:cxn ang="T10">
                      <a:pos x="T4" y="T5"/>
                    </a:cxn>
                    <a:cxn ang="T11">
                      <a:pos x="T6" y="T7"/>
                    </a:cxn>
                  </a:cxnLst>
                  <a:rect l="T12" t="T13" r="T14" b="T15"/>
                  <a:pathLst>
                    <a:path w="3" h="58">
                      <a:moveTo>
                        <a:pt x="3" y="0"/>
                      </a:moveTo>
                      <a:lnTo>
                        <a:pt x="0" y="56"/>
                      </a:lnTo>
                      <a:lnTo>
                        <a:pt x="0" y="58"/>
                      </a:lnTo>
                      <a:lnTo>
                        <a:pt x="3" y="0"/>
                      </a:lnTo>
                      <a:close/>
                    </a:path>
                  </a:pathLst>
                </a:custGeom>
                <a:solidFill>
                  <a:srgbClr val="3B3B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47" name="Freeform 528"/>
                <p:cNvSpPr>
                  <a:spLocks/>
                </p:cNvSpPr>
                <p:nvPr/>
              </p:nvSpPr>
              <p:spPr bwMode="auto">
                <a:xfrm>
                  <a:off x="2181" y="2485"/>
                  <a:ext cx="5" cy="58"/>
                </a:xfrm>
                <a:custGeom>
                  <a:avLst/>
                  <a:gdLst>
                    <a:gd name="T0" fmla="*/ 5 w 5"/>
                    <a:gd name="T1" fmla="*/ 0 h 58"/>
                    <a:gd name="T2" fmla="*/ 2 w 5"/>
                    <a:gd name="T3" fmla="*/ 58 h 58"/>
                    <a:gd name="T4" fmla="*/ 0 w 5"/>
                    <a:gd name="T5" fmla="*/ 58 h 58"/>
                    <a:gd name="T6" fmla="*/ 3 w 5"/>
                    <a:gd name="T7" fmla="*/ 0 h 58"/>
                    <a:gd name="T8" fmla="*/ 5 w 5"/>
                    <a:gd name="T9" fmla="*/ 0 h 58"/>
                    <a:gd name="T10" fmla="*/ 0 60000 65536"/>
                    <a:gd name="T11" fmla="*/ 0 60000 65536"/>
                    <a:gd name="T12" fmla="*/ 0 60000 65536"/>
                    <a:gd name="T13" fmla="*/ 0 60000 65536"/>
                    <a:gd name="T14" fmla="*/ 0 60000 65536"/>
                    <a:gd name="T15" fmla="*/ 0 w 5"/>
                    <a:gd name="T16" fmla="*/ 0 h 58"/>
                    <a:gd name="T17" fmla="*/ 5 w 5"/>
                    <a:gd name="T18" fmla="*/ 58 h 58"/>
                  </a:gdLst>
                  <a:ahLst/>
                  <a:cxnLst>
                    <a:cxn ang="T10">
                      <a:pos x="T0" y="T1"/>
                    </a:cxn>
                    <a:cxn ang="T11">
                      <a:pos x="T2" y="T3"/>
                    </a:cxn>
                    <a:cxn ang="T12">
                      <a:pos x="T4" y="T5"/>
                    </a:cxn>
                    <a:cxn ang="T13">
                      <a:pos x="T6" y="T7"/>
                    </a:cxn>
                    <a:cxn ang="T14">
                      <a:pos x="T8" y="T9"/>
                    </a:cxn>
                  </a:cxnLst>
                  <a:rect l="T15" t="T16" r="T17" b="T18"/>
                  <a:pathLst>
                    <a:path w="5" h="58">
                      <a:moveTo>
                        <a:pt x="5" y="0"/>
                      </a:moveTo>
                      <a:lnTo>
                        <a:pt x="2" y="58"/>
                      </a:lnTo>
                      <a:lnTo>
                        <a:pt x="0" y="58"/>
                      </a:lnTo>
                      <a:lnTo>
                        <a:pt x="3" y="0"/>
                      </a:lnTo>
                      <a:lnTo>
                        <a:pt x="5" y="0"/>
                      </a:lnTo>
                      <a:close/>
                    </a:path>
                  </a:pathLst>
                </a:custGeom>
                <a:solidFill>
                  <a:srgbClr val="3B3B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48" name="Freeform 529"/>
                <p:cNvSpPr>
                  <a:spLocks/>
                </p:cNvSpPr>
                <p:nvPr/>
              </p:nvSpPr>
              <p:spPr bwMode="auto">
                <a:xfrm>
                  <a:off x="2181" y="2485"/>
                  <a:ext cx="5" cy="58"/>
                </a:xfrm>
                <a:custGeom>
                  <a:avLst/>
                  <a:gdLst>
                    <a:gd name="T0" fmla="*/ 5 w 5"/>
                    <a:gd name="T1" fmla="*/ 0 h 58"/>
                    <a:gd name="T2" fmla="*/ 2 w 5"/>
                    <a:gd name="T3" fmla="*/ 58 h 58"/>
                    <a:gd name="T4" fmla="*/ 0 w 5"/>
                    <a:gd name="T5" fmla="*/ 58 h 58"/>
                    <a:gd name="T6" fmla="*/ 3 w 5"/>
                    <a:gd name="T7" fmla="*/ 0 h 58"/>
                    <a:gd name="T8" fmla="*/ 5 w 5"/>
                    <a:gd name="T9" fmla="*/ 0 h 58"/>
                    <a:gd name="T10" fmla="*/ 0 60000 65536"/>
                    <a:gd name="T11" fmla="*/ 0 60000 65536"/>
                    <a:gd name="T12" fmla="*/ 0 60000 65536"/>
                    <a:gd name="T13" fmla="*/ 0 60000 65536"/>
                    <a:gd name="T14" fmla="*/ 0 60000 65536"/>
                    <a:gd name="T15" fmla="*/ 0 w 5"/>
                    <a:gd name="T16" fmla="*/ 0 h 58"/>
                    <a:gd name="T17" fmla="*/ 5 w 5"/>
                    <a:gd name="T18" fmla="*/ 58 h 58"/>
                  </a:gdLst>
                  <a:ahLst/>
                  <a:cxnLst>
                    <a:cxn ang="T10">
                      <a:pos x="T0" y="T1"/>
                    </a:cxn>
                    <a:cxn ang="T11">
                      <a:pos x="T2" y="T3"/>
                    </a:cxn>
                    <a:cxn ang="T12">
                      <a:pos x="T4" y="T5"/>
                    </a:cxn>
                    <a:cxn ang="T13">
                      <a:pos x="T6" y="T7"/>
                    </a:cxn>
                    <a:cxn ang="T14">
                      <a:pos x="T8" y="T9"/>
                    </a:cxn>
                  </a:cxnLst>
                  <a:rect l="T15" t="T16" r="T17" b="T18"/>
                  <a:pathLst>
                    <a:path w="5" h="58">
                      <a:moveTo>
                        <a:pt x="5" y="0"/>
                      </a:moveTo>
                      <a:lnTo>
                        <a:pt x="2" y="58"/>
                      </a:lnTo>
                      <a:lnTo>
                        <a:pt x="0" y="58"/>
                      </a:lnTo>
                      <a:lnTo>
                        <a:pt x="3" y="0"/>
                      </a:lnTo>
                      <a:lnTo>
                        <a:pt x="5" y="0"/>
                      </a:ln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49" name="Freeform 530"/>
                <p:cNvSpPr>
                  <a:spLocks/>
                </p:cNvSpPr>
                <p:nvPr/>
              </p:nvSpPr>
              <p:spPr bwMode="auto">
                <a:xfrm>
                  <a:off x="2181" y="2483"/>
                  <a:ext cx="3" cy="60"/>
                </a:xfrm>
                <a:custGeom>
                  <a:avLst/>
                  <a:gdLst>
                    <a:gd name="T0" fmla="*/ 3 w 3"/>
                    <a:gd name="T1" fmla="*/ 2 h 60"/>
                    <a:gd name="T2" fmla="*/ 0 w 3"/>
                    <a:gd name="T3" fmla="*/ 60 h 60"/>
                    <a:gd name="T4" fmla="*/ 3 w 3"/>
                    <a:gd name="T5" fmla="*/ 0 h 60"/>
                    <a:gd name="T6" fmla="*/ 3 w 3"/>
                    <a:gd name="T7" fmla="*/ 2 h 60"/>
                    <a:gd name="T8" fmla="*/ 0 60000 65536"/>
                    <a:gd name="T9" fmla="*/ 0 60000 65536"/>
                    <a:gd name="T10" fmla="*/ 0 60000 65536"/>
                    <a:gd name="T11" fmla="*/ 0 60000 65536"/>
                    <a:gd name="T12" fmla="*/ 0 w 3"/>
                    <a:gd name="T13" fmla="*/ 0 h 60"/>
                    <a:gd name="T14" fmla="*/ 3 w 3"/>
                    <a:gd name="T15" fmla="*/ 60 h 60"/>
                  </a:gdLst>
                  <a:ahLst/>
                  <a:cxnLst>
                    <a:cxn ang="T8">
                      <a:pos x="T0" y="T1"/>
                    </a:cxn>
                    <a:cxn ang="T9">
                      <a:pos x="T2" y="T3"/>
                    </a:cxn>
                    <a:cxn ang="T10">
                      <a:pos x="T4" y="T5"/>
                    </a:cxn>
                    <a:cxn ang="T11">
                      <a:pos x="T6" y="T7"/>
                    </a:cxn>
                  </a:cxnLst>
                  <a:rect l="T12" t="T13" r="T14" b="T15"/>
                  <a:pathLst>
                    <a:path w="3" h="60">
                      <a:moveTo>
                        <a:pt x="3" y="2"/>
                      </a:moveTo>
                      <a:lnTo>
                        <a:pt x="0" y="60"/>
                      </a:lnTo>
                      <a:lnTo>
                        <a:pt x="3" y="0"/>
                      </a:lnTo>
                      <a:lnTo>
                        <a:pt x="3" y="2"/>
                      </a:ln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50" name="Freeform 531"/>
                <p:cNvSpPr>
                  <a:spLocks/>
                </p:cNvSpPr>
                <p:nvPr/>
              </p:nvSpPr>
              <p:spPr bwMode="auto">
                <a:xfrm>
                  <a:off x="2179" y="2483"/>
                  <a:ext cx="5" cy="60"/>
                </a:xfrm>
                <a:custGeom>
                  <a:avLst/>
                  <a:gdLst>
                    <a:gd name="T0" fmla="*/ 5 w 5"/>
                    <a:gd name="T1" fmla="*/ 2 h 60"/>
                    <a:gd name="T2" fmla="*/ 2 w 5"/>
                    <a:gd name="T3" fmla="*/ 60 h 60"/>
                    <a:gd name="T4" fmla="*/ 0 w 5"/>
                    <a:gd name="T5" fmla="*/ 60 h 60"/>
                    <a:gd name="T6" fmla="*/ 4 w 5"/>
                    <a:gd name="T7" fmla="*/ 0 h 60"/>
                    <a:gd name="T8" fmla="*/ 5 w 5"/>
                    <a:gd name="T9" fmla="*/ 0 h 60"/>
                    <a:gd name="T10" fmla="*/ 5 w 5"/>
                    <a:gd name="T11" fmla="*/ 2 h 60"/>
                    <a:gd name="T12" fmla="*/ 0 60000 65536"/>
                    <a:gd name="T13" fmla="*/ 0 60000 65536"/>
                    <a:gd name="T14" fmla="*/ 0 60000 65536"/>
                    <a:gd name="T15" fmla="*/ 0 60000 65536"/>
                    <a:gd name="T16" fmla="*/ 0 60000 65536"/>
                    <a:gd name="T17" fmla="*/ 0 60000 65536"/>
                    <a:gd name="T18" fmla="*/ 0 w 5"/>
                    <a:gd name="T19" fmla="*/ 0 h 60"/>
                    <a:gd name="T20" fmla="*/ 5 w 5"/>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5" h="60">
                      <a:moveTo>
                        <a:pt x="5" y="2"/>
                      </a:moveTo>
                      <a:lnTo>
                        <a:pt x="2" y="60"/>
                      </a:lnTo>
                      <a:lnTo>
                        <a:pt x="0" y="60"/>
                      </a:lnTo>
                      <a:lnTo>
                        <a:pt x="4" y="0"/>
                      </a:lnTo>
                      <a:lnTo>
                        <a:pt x="5" y="0"/>
                      </a:lnTo>
                      <a:lnTo>
                        <a:pt x="5" y="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51" name="Freeform 532"/>
                <p:cNvSpPr>
                  <a:spLocks/>
                </p:cNvSpPr>
                <p:nvPr/>
              </p:nvSpPr>
              <p:spPr bwMode="auto">
                <a:xfrm>
                  <a:off x="2179" y="2483"/>
                  <a:ext cx="5" cy="60"/>
                </a:xfrm>
                <a:custGeom>
                  <a:avLst/>
                  <a:gdLst>
                    <a:gd name="T0" fmla="*/ 5 w 5"/>
                    <a:gd name="T1" fmla="*/ 0 h 60"/>
                    <a:gd name="T2" fmla="*/ 2 w 5"/>
                    <a:gd name="T3" fmla="*/ 60 h 60"/>
                    <a:gd name="T4" fmla="*/ 0 w 5"/>
                    <a:gd name="T5" fmla="*/ 60 h 60"/>
                    <a:gd name="T6" fmla="*/ 4 w 5"/>
                    <a:gd name="T7" fmla="*/ 0 h 60"/>
                    <a:gd name="T8" fmla="*/ 5 w 5"/>
                    <a:gd name="T9" fmla="*/ 0 h 60"/>
                    <a:gd name="T10" fmla="*/ 0 60000 65536"/>
                    <a:gd name="T11" fmla="*/ 0 60000 65536"/>
                    <a:gd name="T12" fmla="*/ 0 60000 65536"/>
                    <a:gd name="T13" fmla="*/ 0 60000 65536"/>
                    <a:gd name="T14" fmla="*/ 0 60000 65536"/>
                    <a:gd name="T15" fmla="*/ 0 w 5"/>
                    <a:gd name="T16" fmla="*/ 0 h 60"/>
                    <a:gd name="T17" fmla="*/ 5 w 5"/>
                    <a:gd name="T18" fmla="*/ 60 h 60"/>
                  </a:gdLst>
                  <a:ahLst/>
                  <a:cxnLst>
                    <a:cxn ang="T10">
                      <a:pos x="T0" y="T1"/>
                    </a:cxn>
                    <a:cxn ang="T11">
                      <a:pos x="T2" y="T3"/>
                    </a:cxn>
                    <a:cxn ang="T12">
                      <a:pos x="T4" y="T5"/>
                    </a:cxn>
                    <a:cxn ang="T13">
                      <a:pos x="T6" y="T7"/>
                    </a:cxn>
                    <a:cxn ang="T14">
                      <a:pos x="T8" y="T9"/>
                    </a:cxn>
                  </a:cxnLst>
                  <a:rect l="T15" t="T16" r="T17" b="T18"/>
                  <a:pathLst>
                    <a:path w="5" h="60">
                      <a:moveTo>
                        <a:pt x="5" y="0"/>
                      </a:moveTo>
                      <a:lnTo>
                        <a:pt x="2" y="60"/>
                      </a:lnTo>
                      <a:lnTo>
                        <a:pt x="0" y="60"/>
                      </a:lnTo>
                      <a:lnTo>
                        <a:pt x="4" y="0"/>
                      </a:lnTo>
                      <a:lnTo>
                        <a:pt x="5"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52" name="Freeform 533"/>
                <p:cNvSpPr>
                  <a:spLocks/>
                </p:cNvSpPr>
                <p:nvPr/>
              </p:nvSpPr>
              <p:spPr bwMode="auto">
                <a:xfrm>
                  <a:off x="2178" y="2483"/>
                  <a:ext cx="5" cy="60"/>
                </a:xfrm>
                <a:custGeom>
                  <a:avLst/>
                  <a:gdLst>
                    <a:gd name="T0" fmla="*/ 5 w 5"/>
                    <a:gd name="T1" fmla="*/ 0 h 60"/>
                    <a:gd name="T2" fmla="*/ 1 w 5"/>
                    <a:gd name="T3" fmla="*/ 60 h 60"/>
                    <a:gd name="T4" fmla="*/ 0 w 5"/>
                    <a:gd name="T5" fmla="*/ 60 h 60"/>
                    <a:gd name="T6" fmla="*/ 3 w 5"/>
                    <a:gd name="T7" fmla="*/ 0 h 60"/>
                    <a:gd name="T8" fmla="*/ 5 w 5"/>
                    <a:gd name="T9" fmla="*/ 0 h 60"/>
                    <a:gd name="T10" fmla="*/ 0 60000 65536"/>
                    <a:gd name="T11" fmla="*/ 0 60000 65536"/>
                    <a:gd name="T12" fmla="*/ 0 60000 65536"/>
                    <a:gd name="T13" fmla="*/ 0 60000 65536"/>
                    <a:gd name="T14" fmla="*/ 0 60000 65536"/>
                    <a:gd name="T15" fmla="*/ 0 w 5"/>
                    <a:gd name="T16" fmla="*/ 0 h 60"/>
                    <a:gd name="T17" fmla="*/ 5 w 5"/>
                    <a:gd name="T18" fmla="*/ 60 h 60"/>
                  </a:gdLst>
                  <a:ahLst/>
                  <a:cxnLst>
                    <a:cxn ang="T10">
                      <a:pos x="T0" y="T1"/>
                    </a:cxn>
                    <a:cxn ang="T11">
                      <a:pos x="T2" y="T3"/>
                    </a:cxn>
                    <a:cxn ang="T12">
                      <a:pos x="T4" y="T5"/>
                    </a:cxn>
                    <a:cxn ang="T13">
                      <a:pos x="T6" y="T7"/>
                    </a:cxn>
                    <a:cxn ang="T14">
                      <a:pos x="T8" y="T9"/>
                    </a:cxn>
                  </a:cxnLst>
                  <a:rect l="T15" t="T16" r="T17" b="T18"/>
                  <a:pathLst>
                    <a:path w="5" h="60">
                      <a:moveTo>
                        <a:pt x="5" y="0"/>
                      </a:moveTo>
                      <a:lnTo>
                        <a:pt x="1" y="60"/>
                      </a:lnTo>
                      <a:lnTo>
                        <a:pt x="0" y="60"/>
                      </a:lnTo>
                      <a:lnTo>
                        <a:pt x="3" y="0"/>
                      </a:lnTo>
                      <a:lnTo>
                        <a:pt x="5"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53" name="Freeform 534"/>
                <p:cNvSpPr>
                  <a:spLocks/>
                </p:cNvSpPr>
                <p:nvPr/>
              </p:nvSpPr>
              <p:spPr bwMode="auto">
                <a:xfrm>
                  <a:off x="2178" y="2483"/>
                  <a:ext cx="5" cy="60"/>
                </a:xfrm>
                <a:custGeom>
                  <a:avLst/>
                  <a:gdLst>
                    <a:gd name="T0" fmla="*/ 5 w 5"/>
                    <a:gd name="T1" fmla="*/ 0 h 60"/>
                    <a:gd name="T2" fmla="*/ 1 w 5"/>
                    <a:gd name="T3" fmla="*/ 60 h 60"/>
                    <a:gd name="T4" fmla="*/ 0 w 5"/>
                    <a:gd name="T5" fmla="*/ 60 h 60"/>
                    <a:gd name="T6" fmla="*/ 3 w 5"/>
                    <a:gd name="T7" fmla="*/ 0 h 60"/>
                    <a:gd name="T8" fmla="*/ 5 w 5"/>
                    <a:gd name="T9" fmla="*/ 0 h 60"/>
                    <a:gd name="T10" fmla="*/ 0 60000 65536"/>
                    <a:gd name="T11" fmla="*/ 0 60000 65536"/>
                    <a:gd name="T12" fmla="*/ 0 60000 65536"/>
                    <a:gd name="T13" fmla="*/ 0 60000 65536"/>
                    <a:gd name="T14" fmla="*/ 0 60000 65536"/>
                    <a:gd name="T15" fmla="*/ 0 w 5"/>
                    <a:gd name="T16" fmla="*/ 0 h 60"/>
                    <a:gd name="T17" fmla="*/ 5 w 5"/>
                    <a:gd name="T18" fmla="*/ 60 h 60"/>
                  </a:gdLst>
                  <a:ahLst/>
                  <a:cxnLst>
                    <a:cxn ang="T10">
                      <a:pos x="T0" y="T1"/>
                    </a:cxn>
                    <a:cxn ang="T11">
                      <a:pos x="T2" y="T3"/>
                    </a:cxn>
                    <a:cxn ang="T12">
                      <a:pos x="T4" y="T5"/>
                    </a:cxn>
                    <a:cxn ang="T13">
                      <a:pos x="T6" y="T7"/>
                    </a:cxn>
                    <a:cxn ang="T14">
                      <a:pos x="T8" y="T9"/>
                    </a:cxn>
                  </a:cxnLst>
                  <a:rect l="T15" t="T16" r="T17" b="T18"/>
                  <a:pathLst>
                    <a:path w="5" h="60">
                      <a:moveTo>
                        <a:pt x="5" y="0"/>
                      </a:moveTo>
                      <a:lnTo>
                        <a:pt x="1" y="60"/>
                      </a:lnTo>
                      <a:lnTo>
                        <a:pt x="0" y="60"/>
                      </a:lnTo>
                      <a:lnTo>
                        <a:pt x="3" y="0"/>
                      </a:lnTo>
                      <a:lnTo>
                        <a:pt x="5" y="0"/>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54" name="Freeform 535"/>
                <p:cNvSpPr>
                  <a:spLocks/>
                </p:cNvSpPr>
                <p:nvPr/>
              </p:nvSpPr>
              <p:spPr bwMode="auto">
                <a:xfrm>
                  <a:off x="2178" y="2483"/>
                  <a:ext cx="3" cy="60"/>
                </a:xfrm>
                <a:custGeom>
                  <a:avLst/>
                  <a:gdLst>
                    <a:gd name="T0" fmla="*/ 3 w 3"/>
                    <a:gd name="T1" fmla="*/ 0 h 60"/>
                    <a:gd name="T2" fmla="*/ 0 w 3"/>
                    <a:gd name="T3" fmla="*/ 60 h 60"/>
                    <a:gd name="T4" fmla="*/ 3 w 3"/>
                    <a:gd name="T5" fmla="*/ 0 h 60"/>
                    <a:gd name="T6" fmla="*/ 0 60000 65536"/>
                    <a:gd name="T7" fmla="*/ 0 60000 65536"/>
                    <a:gd name="T8" fmla="*/ 0 60000 65536"/>
                    <a:gd name="T9" fmla="*/ 0 w 3"/>
                    <a:gd name="T10" fmla="*/ 0 h 60"/>
                    <a:gd name="T11" fmla="*/ 3 w 3"/>
                    <a:gd name="T12" fmla="*/ 60 h 60"/>
                  </a:gdLst>
                  <a:ahLst/>
                  <a:cxnLst>
                    <a:cxn ang="T6">
                      <a:pos x="T0" y="T1"/>
                    </a:cxn>
                    <a:cxn ang="T7">
                      <a:pos x="T2" y="T3"/>
                    </a:cxn>
                    <a:cxn ang="T8">
                      <a:pos x="T4" y="T5"/>
                    </a:cxn>
                  </a:cxnLst>
                  <a:rect l="T9" t="T10" r="T11" b="T12"/>
                  <a:pathLst>
                    <a:path w="3" h="60">
                      <a:moveTo>
                        <a:pt x="3" y="0"/>
                      </a:moveTo>
                      <a:lnTo>
                        <a:pt x="0" y="60"/>
                      </a:lnTo>
                      <a:lnTo>
                        <a:pt x="3" y="0"/>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55" name="Freeform 536"/>
                <p:cNvSpPr>
                  <a:spLocks/>
                </p:cNvSpPr>
                <p:nvPr/>
              </p:nvSpPr>
              <p:spPr bwMode="auto">
                <a:xfrm>
                  <a:off x="2176" y="2483"/>
                  <a:ext cx="5" cy="60"/>
                </a:xfrm>
                <a:custGeom>
                  <a:avLst/>
                  <a:gdLst>
                    <a:gd name="T0" fmla="*/ 5 w 5"/>
                    <a:gd name="T1" fmla="*/ 0 h 60"/>
                    <a:gd name="T2" fmla="*/ 2 w 5"/>
                    <a:gd name="T3" fmla="*/ 60 h 60"/>
                    <a:gd name="T4" fmla="*/ 0 w 5"/>
                    <a:gd name="T5" fmla="*/ 60 h 60"/>
                    <a:gd name="T6" fmla="*/ 3 w 5"/>
                    <a:gd name="T7" fmla="*/ 0 h 60"/>
                    <a:gd name="T8" fmla="*/ 5 w 5"/>
                    <a:gd name="T9" fmla="*/ 0 h 60"/>
                    <a:gd name="T10" fmla="*/ 0 60000 65536"/>
                    <a:gd name="T11" fmla="*/ 0 60000 65536"/>
                    <a:gd name="T12" fmla="*/ 0 60000 65536"/>
                    <a:gd name="T13" fmla="*/ 0 60000 65536"/>
                    <a:gd name="T14" fmla="*/ 0 60000 65536"/>
                    <a:gd name="T15" fmla="*/ 0 w 5"/>
                    <a:gd name="T16" fmla="*/ 0 h 60"/>
                    <a:gd name="T17" fmla="*/ 5 w 5"/>
                    <a:gd name="T18" fmla="*/ 60 h 60"/>
                  </a:gdLst>
                  <a:ahLst/>
                  <a:cxnLst>
                    <a:cxn ang="T10">
                      <a:pos x="T0" y="T1"/>
                    </a:cxn>
                    <a:cxn ang="T11">
                      <a:pos x="T2" y="T3"/>
                    </a:cxn>
                    <a:cxn ang="T12">
                      <a:pos x="T4" y="T5"/>
                    </a:cxn>
                    <a:cxn ang="T13">
                      <a:pos x="T6" y="T7"/>
                    </a:cxn>
                    <a:cxn ang="T14">
                      <a:pos x="T8" y="T9"/>
                    </a:cxn>
                  </a:cxnLst>
                  <a:rect l="T15" t="T16" r="T17" b="T18"/>
                  <a:pathLst>
                    <a:path w="5" h="60">
                      <a:moveTo>
                        <a:pt x="5" y="0"/>
                      </a:moveTo>
                      <a:lnTo>
                        <a:pt x="2" y="60"/>
                      </a:lnTo>
                      <a:lnTo>
                        <a:pt x="0" y="60"/>
                      </a:lnTo>
                      <a:lnTo>
                        <a:pt x="3" y="0"/>
                      </a:lnTo>
                      <a:lnTo>
                        <a:pt x="5" y="0"/>
                      </a:lnTo>
                      <a:close/>
                    </a:path>
                  </a:pathLst>
                </a:custGeom>
                <a:solidFill>
                  <a:srgbClr val="4545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56" name="Freeform 537"/>
                <p:cNvSpPr>
                  <a:spLocks/>
                </p:cNvSpPr>
                <p:nvPr/>
              </p:nvSpPr>
              <p:spPr bwMode="auto">
                <a:xfrm>
                  <a:off x="2176" y="2483"/>
                  <a:ext cx="5" cy="61"/>
                </a:xfrm>
                <a:custGeom>
                  <a:avLst/>
                  <a:gdLst>
                    <a:gd name="T0" fmla="*/ 5 w 5"/>
                    <a:gd name="T1" fmla="*/ 0 h 61"/>
                    <a:gd name="T2" fmla="*/ 2 w 5"/>
                    <a:gd name="T3" fmla="*/ 60 h 61"/>
                    <a:gd name="T4" fmla="*/ 0 w 5"/>
                    <a:gd name="T5" fmla="*/ 60 h 61"/>
                    <a:gd name="T6" fmla="*/ 0 w 5"/>
                    <a:gd name="T7" fmla="*/ 61 h 61"/>
                    <a:gd name="T8" fmla="*/ 3 w 5"/>
                    <a:gd name="T9" fmla="*/ 0 h 61"/>
                    <a:gd name="T10" fmla="*/ 5 w 5"/>
                    <a:gd name="T11" fmla="*/ 0 h 61"/>
                    <a:gd name="T12" fmla="*/ 0 60000 65536"/>
                    <a:gd name="T13" fmla="*/ 0 60000 65536"/>
                    <a:gd name="T14" fmla="*/ 0 60000 65536"/>
                    <a:gd name="T15" fmla="*/ 0 60000 65536"/>
                    <a:gd name="T16" fmla="*/ 0 60000 65536"/>
                    <a:gd name="T17" fmla="*/ 0 60000 65536"/>
                    <a:gd name="T18" fmla="*/ 0 w 5"/>
                    <a:gd name="T19" fmla="*/ 0 h 61"/>
                    <a:gd name="T20" fmla="*/ 5 w 5"/>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5" h="61">
                      <a:moveTo>
                        <a:pt x="5" y="0"/>
                      </a:moveTo>
                      <a:lnTo>
                        <a:pt x="2" y="60"/>
                      </a:lnTo>
                      <a:lnTo>
                        <a:pt x="0" y="60"/>
                      </a:lnTo>
                      <a:lnTo>
                        <a:pt x="0" y="61"/>
                      </a:lnTo>
                      <a:lnTo>
                        <a:pt x="3" y="0"/>
                      </a:lnTo>
                      <a:lnTo>
                        <a:pt x="5" y="0"/>
                      </a:lnTo>
                      <a:close/>
                    </a:path>
                  </a:pathLst>
                </a:custGeom>
                <a:solidFill>
                  <a:srgbClr val="4545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57" name="Freeform 538"/>
                <p:cNvSpPr>
                  <a:spLocks/>
                </p:cNvSpPr>
                <p:nvPr/>
              </p:nvSpPr>
              <p:spPr bwMode="auto">
                <a:xfrm>
                  <a:off x="2176" y="2483"/>
                  <a:ext cx="3" cy="61"/>
                </a:xfrm>
                <a:custGeom>
                  <a:avLst/>
                  <a:gdLst>
                    <a:gd name="T0" fmla="*/ 3 w 3"/>
                    <a:gd name="T1" fmla="*/ 0 h 61"/>
                    <a:gd name="T2" fmla="*/ 0 w 3"/>
                    <a:gd name="T3" fmla="*/ 60 h 61"/>
                    <a:gd name="T4" fmla="*/ 0 w 3"/>
                    <a:gd name="T5" fmla="*/ 61 h 61"/>
                    <a:gd name="T6" fmla="*/ 3 w 3"/>
                    <a:gd name="T7" fmla="*/ 0 h 61"/>
                    <a:gd name="T8" fmla="*/ 0 60000 65536"/>
                    <a:gd name="T9" fmla="*/ 0 60000 65536"/>
                    <a:gd name="T10" fmla="*/ 0 60000 65536"/>
                    <a:gd name="T11" fmla="*/ 0 60000 65536"/>
                    <a:gd name="T12" fmla="*/ 0 w 3"/>
                    <a:gd name="T13" fmla="*/ 0 h 61"/>
                    <a:gd name="T14" fmla="*/ 3 w 3"/>
                    <a:gd name="T15" fmla="*/ 61 h 61"/>
                  </a:gdLst>
                  <a:ahLst/>
                  <a:cxnLst>
                    <a:cxn ang="T8">
                      <a:pos x="T0" y="T1"/>
                    </a:cxn>
                    <a:cxn ang="T9">
                      <a:pos x="T2" y="T3"/>
                    </a:cxn>
                    <a:cxn ang="T10">
                      <a:pos x="T4" y="T5"/>
                    </a:cxn>
                    <a:cxn ang="T11">
                      <a:pos x="T6" y="T7"/>
                    </a:cxn>
                  </a:cxnLst>
                  <a:rect l="T12" t="T13" r="T14" b="T15"/>
                  <a:pathLst>
                    <a:path w="3" h="61">
                      <a:moveTo>
                        <a:pt x="3" y="0"/>
                      </a:moveTo>
                      <a:lnTo>
                        <a:pt x="0" y="60"/>
                      </a:lnTo>
                      <a:lnTo>
                        <a:pt x="0" y="61"/>
                      </a:lnTo>
                      <a:lnTo>
                        <a:pt x="3" y="0"/>
                      </a:lnTo>
                      <a:close/>
                    </a:path>
                  </a:pathLst>
                </a:custGeom>
                <a:solidFill>
                  <a:srgbClr val="4545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58" name="Freeform 539"/>
                <p:cNvSpPr>
                  <a:spLocks/>
                </p:cNvSpPr>
                <p:nvPr/>
              </p:nvSpPr>
              <p:spPr bwMode="auto">
                <a:xfrm>
                  <a:off x="2175" y="2483"/>
                  <a:ext cx="4" cy="61"/>
                </a:xfrm>
                <a:custGeom>
                  <a:avLst/>
                  <a:gdLst>
                    <a:gd name="T0" fmla="*/ 4 w 4"/>
                    <a:gd name="T1" fmla="*/ 0 h 61"/>
                    <a:gd name="T2" fmla="*/ 1 w 4"/>
                    <a:gd name="T3" fmla="*/ 61 h 61"/>
                    <a:gd name="T4" fmla="*/ 0 w 4"/>
                    <a:gd name="T5" fmla="*/ 61 h 61"/>
                    <a:gd name="T6" fmla="*/ 3 w 4"/>
                    <a:gd name="T7" fmla="*/ 0 h 61"/>
                    <a:gd name="T8" fmla="*/ 4 w 4"/>
                    <a:gd name="T9" fmla="*/ 0 h 61"/>
                    <a:gd name="T10" fmla="*/ 0 60000 65536"/>
                    <a:gd name="T11" fmla="*/ 0 60000 65536"/>
                    <a:gd name="T12" fmla="*/ 0 60000 65536"/>
                    <a:gd name="T13" fmla="*/ 0 60000 65536"/>
                    <a:gd name="T14" fmla="*/ 0 60000 65536"/>
                    <a:gd name="T15" fmla="*/ 0 w 4"/>
                    <a:gd name="T16" fmla="*/ 0 h 61"/>
                    <a:gd name="T17" fmla="*/ 4 w 4"/>
                    <a:gd name="T18" fmla="*/ 61 h 61"/>
                  </a:gdLst>
                  <a:ahLst/>
                  <a:cxnLst>
                    <a:cxn ang="T10">
                      <a:pos x="T0" y="T1"/>
                    </a:cxn>
                    <a:cxn ang="T11">
                      <a:pos x="T2" y="T3"/>
                    </a:cxn>
                    <a:cxn ang="T12">
                      <a:pos x="T4" y="T5"/>
                    </a:cxn>
                    <a:cxn ang="T13">
                      <a:pos x="T6" y="T7"/>
                    </a:cxn>
                    <a:cxn ang="T14">
                      <a:pos x="T8" y="T9"/>
                    </a:cxn>
                  </a:cxnLst>
                  <a:rect l="T15" t="T16" r="T17" b="T18"/>
                  <a:pathLst>
                    <a:path w="4" h="61">
                      <a:moveTo>
                        <a:pt x="4" y="0"/>
                      </a:moveTo>
                      <a:lnTo>
                        <a:pt x="1" y="61"/>
                      </a:lnTo>
                      <a:lnTo>
                        <a:pt x="0" y="61"/>
                      </a:lnTo>
                      <a:lnTo>
                        <a:pt x="3" y="0"/>
                      </a:lnTo>
                      <a:lnTo>
                        <a:pt x="4" y="0"/>
                      </a:lnTo>
                      <a:close/>
                    </a:path>
                  </a:pathLst>
                </a:custGeom>
                <a:solidFill>
                  <a:srgbClr val="4747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59" name="Freeform 540"/>
                <p:cNvSpPr>
                  <a:spLocks/>
                </p:cNvSpPr>
                <p:nvPr/>
              </p:nvSpPr>
              <p:spPr bwMode="auto">
                <a:xfrm>
                  <a:off x="2175" y="2483"/>
                  <a:ext cx="4" cy="61"/>
                </a:xfrm>
                <a:custGeom>
                  <a:avLst/>
                  <a:gdLst>
                    <a:gd name="T0" fmla="*/ 4 w 4"/>
                    <a:gd name="T1" fmla="*/ 0 h 61"/>
                    <a:gd name="T2" fmla="*/ 1 w 4"/>
                    <a:gd name="T3" fmla="*/ 61 h 61"/>
                    <a:gd name="T4" fmla="*/ 0 w 4"/>
                    <a:gd name="T5" fmla="*/ 61 h 61"/>
                    <a:gd name="T6" fmla="*/ 3 w 4"/>
                    <a:gd name="T7" fmla="*/ 0 h 61"/>
                    <a:gd name="T8" fmla="*/ 4 w 4"/>
                    <a:gd name="T9" fmla="*/ 0 h 61"/>
                    <a:gd name="T10" fmla="*/ 0 60000 65536"/>
                    <a:gd name="T11" fmla="*/ 0 60000 65536"/>
                    <a:gd name="T12" fmla="*/ 0 60000 65536"/>
                    <a:gd name="T13" fmla="*/ 0 60000 65536"/>
                    <a:gd name="T14" fmla="*/ 0 60000 65536"/>
                    <a:gd name="T15" fmla="*/ 0 w 4"/>
                    <a:gd name="T16" fmla="*/ 0 h 61"/>
                    <a:gd name="T17" fmla="*/ 4 w 4"/>
                    <a:gd name="T18" fmla="*/ 61 h 61"/>
                  </a:gdLst>
                  <a:ahLst/>
                  <a:cxnLst>
                    <a:cxn ang="T10">
                      <a:pos x="T0" y="T1"/>
                    </a:cxn>
                    <a:cxn ang="T11">
                      <a:pos x="T2" y="T3"/>
                    </a:cxn>
                    <a:cxn ang="T12">
                      <a:pos x="T4" y="T5"/>
                    </a:cxn>
                    <a:cxn ang="T13">
                      <a:pos x="T6" y="T7"/>
                    </a:cxn>
                    <a:cxn ang="T14">
                      <a:pos x="T8" y="T9"/>
                    </a:cxn>
                  </a:cxnLst>
                  <a:rect l="T15" t="T16" r="T17" b="T18"/>
                  <a:pathLst>
                    <a:path w="4" h="61">
                      <a:moveTo>
                        <a:pt x="4" y="0"/>
                      </a:moveTo>
                      <a:lnTo>
                        <a:pt x="1" y="61"/>
                      </a:lnTo>
                      <a:lnTo>
                        <a:pt x="0" y="61"/>
                      </a:lnTo>
                      <a:lnTo>
                        <a:pt x="3" y="0"/>
                      </a:lnTo>
                      <a:lnTo>
                        <a:pt x="4" y="0"/>
                      </a:lnTo>
                      <a:close/>
                    </a:path>
                  </a:pathLst>
                </a:custGeom>
                <a:solidFill>
                  <a:srgbClr val="4747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60" name="Freeform 541"/>
                <p:cNvSpPr>
                  <a:spLocks/>
                </p:cNvSpPr>
                <p:nvPr/>
              </p:nvSpPr>
              <p:spPr bwMode="auto">
                <a:xfrm>
                  <a:off x="2173" y="2481"/>
                  <a:ext cx="5" cy="63"/>
                </a:xfrm>
                <a:custGeom>
                  <a:avLst/>
                  <a:gdLst>
                    <a:gd name="T0" fmla="*/ 5 w 5"/>
                    <a:gd name="T1" fmla="*/ 2 h 63"/>
                    <a:gd name="T2" fmla="*/ 2 w 5"/>
                    <a:gd name="T3" fmla="*/ 63 h 63"/>
                    <a:gd name="T4" fmla="*/ 0 w 5"/>
                    <a:gd name="T5" fmla="*/ 63 h 63"/>
                    <a:gd name="T6" fmla="*/ 5 w 5"/>
                    <a:gd name="T7" fmla="*/ 0 h 63"/>
                    <a:gd name="T8" fmla="*/ 5 w 5"/>
                    <a:gd name="T9" fmla="*/ 2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2"/>
                      </a:moveTo>
                      <a:lnTo>
                        <a:pt x="2" y="63"/>
                      </a:lnTo>
                      <a:lnTo>
                        <a:pt x="0" y="63"/>
                      </a:lnTo>
                      <a:lnTo>
                        <a:pt x="5" y="0"/>
                      </a:lnTo>
                      <a:lnTo>
                        <a:pt x="5" y="2"/>
                      </a:ln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61" name="Freeform 542"/>
                <p:cNvSpPr>
                  <a:spLocks/>
                </p:cNvSpPr>
                <p:nvPr/>
              </p:nvSpPr>
              <p:spPr bwMode="auto">
                <a:xfrm>
                  <a:off x="2173" y="2481"/>
                  <a:ext cx="5" cy="63"/>
                </a:xfrm>
                <a:custGeom>
                  <a:avLst/>
                  <a:gdLst>
                    <a:gd name="T0" fmla="*/ 5 w 5"/>
                    <a:gd name="T1" fmla="*/ 2 h 63"/>
                    <a:gd name="T2" fmla="*/ 2 w 5"/>
                    <a:gd name="T3" fmla="*/ 63 h 63"/>
                    <a:gd name="T4" fmla="*/ 0 w 5"/>
                    <a:gd name="T5" fmla="*/ 63 h 63"/>
                    <a:gd name="T6" fmla="*/ 3 w 5"/>
                    <a:gd name="T7" fmla="*/ 0 h 63"/>
                    <a:gd name="T8" fmla="*/ 5 w 5"/>
                    <a:gd name="T9" fmla="*/ 0 h 63"/>
                    <a:gd name="T10" fmla="*/ 5 w 5"/>
                    <a:gd name="T11" fmla="*/ 2 h 63"/>
                    <a:gd name="T12" fmla="*/ 0 60000 65536"/>
                    <a:gd name="T13" fmla="*/ 0 60000 65536"/>
                    <a:gd name="T14" fmla="*/ 0 60000 65536"/>
                    <a:gd name="T15" fmla="*/ 0 60000 65536"/>
                    <a:gd name="T16" fmla="*/ 0 60000 65536"/>
                    <a:gd name="T17" fmla="*/ 0 60000 65536"/>
                    <a:gd name="T18" fmla="*/ 0 w 5"/>
                    <a:gd name="T19" fmla="*/ 0 h 63"/>
                    <a:gd name="T20" fmla="*/ 5 w 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5" h="63">
                      <a:moveTo>
                        <a:pt x="5" y="2"/>
                      </a:moveTo>
                      <a:lnTo>
                        <a:pt x="2" y="63"/>
                      </a:lnTo>
                      <a:lnTo>
                        <a:pt x="0" y="63"/>
                      </a:lnTo>
                      <a:lnTo>
                        <a:pt x="3" y="0"/>
                      </a:lnTo>
                      <a:lnTo>
                        <a:pt x="5" y="0"/>
                      </a:lnTo>
                      <a:lnTo>
                        <a:pt x="5" y="2"/>
                      </a:ln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62" name="Freeform 543"/>
                <p:cNvSpPr>
                  <a:spLocks/>
                </p:cNvSpPr>
                <p:nvPr/>
              </p:nvSpPr>
              <p:spPr bwMode="auto">
                <a:xfrm>
                  <a:off x="2173" y="2481"/>
                  <a:ext cx="5" cy="63"/>
                </a:xfrm>
                <a:custGeom>
                  <a:avLst/>
                  <a:gdLst>
                    <a:gd name="T0" fmla="*/ 5 w 5"/>
                    <a:gd name="T1" fmla="*/ 0 h 63"/>
                    <a:gd name="T2" fmla="*/ 0 w 5"/>
                    <a:gd name="T3" fmla="*/ 63 h 63"/>
                    <a:gd name="T4" fmla="*/ 3 w 5"/>
                    <a:gd name="T5" fmla="*/ 0 h 63"/>
                    <a:gd name="T6" fmla="*/ 5 w 5"/>
                    <a:gd name="T7" fmla="*/ 0 h 63"/>
                    <a:gd name="T8" fmla="*/ 0 60000 65536"/>
                    <a:gd name="T9" fmla="*/ 0 60000 65536"/>
                    <a:gd name="T10" fmla="*/ 0 60000 65536"/>
                    <a:gd name="T11" fmla="*/ 0 60000 65536"/>
                    <a:gd name="T12" fmla="*/ 0 w 5"/>
                    <a:gd name="T13" fmla="*/ 0 h 63"/>
                    <a:gd name="T14" fmla="*/ 5 w 5"/>
                    <a:gd name="T15" fmla="*/ 63 h 63"/>
                  </a:gdLst>
                  <a:ahLst/>
                  <a:cxnLst>
                    <a:cxn ang="T8">
                      <a:pos x="T0" y="T1"/>
                    </a:cxn>
                    <a:cxn ang="T9">
                      <a:pos x="T2" y="T3"/>
                    </a:cxn>
                    <a:cxn ang="T10">
                      <a:pos x="T4" y="T5"/>
                    </a:cxn>
                    <a:cxn ang="T11">
                      <a:pos x="T6" y="T7"/>
                    </a:cxn>
                  </a:cxnLst>
                  <a:rect l="T12" t="T13" r="T14" b="T15"/>
                  <a:pathLst>
                    <a:path w="5" h="63">
                      <a:moveTo>
                        <a:pt x="5" y="0"/>
                      </a:moveTo>
                      <a:lnTo>
                        <a:pt x="0" y="63"/>
                      </a:lnTo>
                      <a:lnTo>
                        <a:pt x="3" y="0"/>
                      </a:lnTo>
                      <a:lnTo>
                        <a:pt x="5" y="0"/>
                      </a:ln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63" name="Freeform 544"/>
                <p:cNvSpPr>
                  <a:spLocks/>
                </p:cNvSpPr>
                <p:nvPr/>
              </p:nvSpPr>
              <p:spPr bwMode="auto">
                <a:xfrm>
                  <a:off x="2171" y="2481"/>
                  <a:ext cx="5" cy="63"/>
                </a:xfrm>
                <a:custGeom>
                  <a:avLst/>
                  <a:gdLst>
                    <a:gd name="T0" fmla="*/ 5 w 5"/>
                    <a:gd name="T1" fmla="*/ 0 h 63"/>
                    <a:gd name="T2" fmla="*/ 2 w 5"/>
                    <a:gd name="T3" fmla="*/ 63 h 63"/>
                    <a:gd name="T4" fmla="*/ 0 w 5"/>
                    <a:gd name="T5" fmla="*/ 63 h 63"/>
                    <a:gd name="T6" fmla="*/ 5 w 5"/>
                    <a:gd name="T7" fmla="*/ 0 h 63"/>
                    <a:gd name="T8" fmla="*/ 0 60000 65536"/>
                    <a:gd name="T9" fmla="*/ 0 60000 65536"/>
                    <a:gd name="T10" fmla="*/ 0 60000 65536"/>
                    <a:gd name="T11" fmla="*/ 0 60000 65536"/>
                    <a:gd name="T12" fmla="*/ 0 w 5"/>
                    <a:gd name="T13" fmla="*/ 0 h 63"/>
                    <a:gd name="T14" fmla="*/ 5 w 5"/>
                    <a:gd name="T15" fmla="*/ 63 h 63"/>
                  </a:gdLst>
                  <a:ahLst/>
                  <a:cxnLst>
                    <a:cxn ang="T8">
                      <a:pos x="T0" y="T1"/>
                    </a:cxn>
                    <a:cxn ang="T9">
                      <a:pos x="T2" y="T3"/>
                    </a:cxn>
                    <a:cxn ang="T10">
                      <a:pos x="T4" y="T5"/>
                    </a:cxn>
                    <a:cxn ang="T11">
                      <a:pos x="T6" y="T7"/>
                    </a:cxn>
                  </a:cxnLst>
                  <a:rect l="T12" t="T13" r="T14" b="T15"/>
                  <a:pathLst>
                    <a:path w="5" h="63">
                      <a:moveTo>
                        <a:pt x="5" y="0"/>
                      </a:moveTo>
                      <a:lnTo>
                        <a:pt x="2" y="63"/>
                      </a:lnTo>
                      <a:lnTo>
                        <a:pt x="0" y="63"/>
                      </a:lnTo>
                      <a:lnTo>
                        <a:pt x="5"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64" name="Freeform 545"/>
                <p:cNvSpPr>
                  <a:spLocks/>
                </p:cNvSpPr>
                <p:nvPr/>
              </p:nvSpPr>
              <p:spPr bwMode="auto">
                <a:xfrm>
                  <a:off x="2171" y="2481"/>
                  <a:ext cx="5" cy="63"/>
                </a:xfrm>
                <a:custGeom>
                  <a:avLst/>
                  <a:gdLst>
                    <a:gd name="T0" fmla="*/ 5 w 5"/>
                    <a:gd name="T1" fmla="*/ 0 h 63"/>
                    <a:gd name="T2" fmla="*/ 2 w 5"/>
                    <a:gd name="T3" fmla="*/ 63 h 63"/>
                    <a:gd name="T4" fmla="*/ 0 w 5"/>
                    <a:gd name="T5" fmla="*/ 63 h 63"/>
                    <a:gd name="T6" fmla="*/ 4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2" y="63"/>
                      </a:lnTo>
                      <a:lnTo>
                        <a:pt x="0" y="63"/>
                      </a:lnTo>
                      <a:lnTo>
                        <a:pt x="4" y="0"/>
                      </a:lnTo>
                      <a:lnTo>
                        <a:pt x="5"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65" name="Freeform 546"/>
                <p:cNvSpPr>
                  <a:spLocks/>
                </p:cNvSpPr>
                <p:nvPr/>
              </p:nvSpPr>
              <p:spPr bwMode="auto">
                <a:xfrm>
                  <a:off x="2171" y="2481"/>
                  <a:ext cx="5" cy="63"/>
                </a:xfrm>
                <a:custGeom>
                  <a:avLst/>
                  <a:gdLst>
                    <a:gd name="T0" fmla="*/ 5 w 5"/>
                    <a:gd name="T1" fmla="*/ 0 h 63"/>
                    <a:gd name="T2" fmla="*/ 0 w 5"/>
                    <a:gd name="T3" fmla="*/ 63 h 63"/>
                    <a:gd name="T4" fmla="*/ 4 w 5"/>
                    <a:gd name="T5" fmla="*/ 0 h 63"/>
                    <a:gd name="T6" fmla="*/ 5 w 5"/>
                    <a:gd name="T7" fmla="*/ 0 h 63"/>
                    <a:gd name="T8" fmla="*/ 0 60000 65536"/>
                    <a:gd name="T9" fmla="*/ 0 60000 65536"/>
                    <a:gd name="T10" fmla="*/ 0 60000 65536"/>
                    <a:gd name="T11" fmla="*/ 0 60000 65536"/>
                    <a:gd name="T12" fmla="*/ 0 w 5"/>
                    <a:gd name="T13" fmla="*/ 0 h 63"/>
                    <a:gd name="T14" fmla="*/ 5 w 5"/>
                    <a:gd name="T15" fmla="*/ 63 h 63"/>
                  </a:gdLst>
                  <a:ahLst/>
                  <a:cxnLst>
                    <a:cxn ang="T8">
                      <a:pos x="T0" y="T1"/>
                    </a:cxn>
                    <a:cxn ang="T9">
                      <a:pos x="T2" y="T3"/>
                    </a:cxn>
                    <a:cxn ang="T10">
                      <a:pos x="T4" y="T5"/>
                    </a:cxn>
                    <a:cxn ang="T11">
                      <a:pos x="T6" y="T7"/>
                    </a:cxn>
                  </a:cxnLst>
                  <a:rect l="T12" t="T13" r="T14" b="T15"/>
                  <a:pathLst>
                    <a:path w="5" h="63">
                      <a:moveTo>
                        <a:pt x="5" y="0"/>
                      </a:moveTo>
                      <a:lnTo>
                        <a:pt x="0" y="63"/>
                      </a:lnTo>
                      <a:lnTo>
                        <a:pt x="4" y="0"/>
                      </a:lnTo>
                      <a:lnTo>
                        <a:pt x="5"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66" name="Freeform 547"/>
                <p:cNvSpPr>
                  <a:spLocks/>
                </p:cNvSpPr>
                <p:nvPr/>
              </p:nvSpPr>
              <p:spPr bwMode="auto">
                <a:xfrm>
                  <a:off x="2170" y="2481"/>
                  <a:ext cx="5" cy="63"/>
                </a:xfrm>
                <a:custGeom>
                  <a:avLst/>
                  <a:gdLst>
                    <a:gd name="T0" fmla="*/ 5 w 5"/>
                    <a:gd name="T1" fmla="*/ 0 h 63"/>
                    <a:gd name="T2" fmla="*/ 1 w 5"/>
                    <a:gd name="T3" fmla="*/ 63 h 63"/>
                    <a:gd name="T4" fmla="*/ 0 w 5"/>
                    <a:gd name="T5" fmla="*/ 63 h 63"/>
                    <a:gd name="T6" fmla="*/ 3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1" y="63"/>
                      </a:lnTo>
                      <a:lnTo>
                        <a:pt x="0" y="63"/>
                      </a:lnTo>
                      <a:lnTo>
                        <a:pt x="3" y="0"/>
                      </a:lnTo>
                      <a:lnTo>
                        <a:pt x="5" y="0"/>
                      </a:lnTo>
                      <a:close/>
                    </a:path>
                  </a:pathLst>
                </a:custGeom>
                <a:solidFill>
                  <a:srgbClr val="4F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67" name="Freeform 548"/>
                <p:cNvSpPr>
                  <a:spLocks/>
                </p:cNvSpPr>
                <p:nvPr/>
              </p:nvSpPr>
              <p:spPr bwMode="auto">
                <a:xfrm>
                  <a:off x="2170" y="2481"/>
                  <a:ext cx="5" cy="63"/>
                </a:xfrm>
                <a:custGeom>
                  <a:avLst/>
                  <a:gdLst>
                    <a:gd name="T0" fmla="*/ 5 w 5"/>
                    <a:gd name="T1" fmla="*/ 0 h 63"/>
                    <a:gd name="T2" fmla="*/ 1 w 5"/>
                    <a:gd name="T3" fmla="*/ 63 h 63"/>
                    <a:gd name="T4" fmla="*/ 0 w 5"/>
                    <a:gd name="T5" fmla="*/ 63 h 63"/>
                    <a:gd name="T6" fmla="*/ 3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1" y="63"/>
                      </a:lnTo>
                      <a:lnTo>
                        <a:pt x="0" y="63"/>
                      </a:lnTo>
                      <a:lnTo>
                        <a:pt x="3" y="0"/>
                      </a:lnTo>
                      <a:lnTo>
                        <a:pt x="5" y="0"/>
                      </a:lnTo>
                      <a:close/>
                    </a:path>
                  </a:pathLst>
                </a:custGeom>
                <a:solidFill>
                  <a:srgbClr val="4F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68" name="Freeform 549"/>
                <p:cNvSpPr>
                  <a:spLocks/>
                </p:cNvSpPr>
                <p:nvPr/>
              </p:nvSpPr>
              <p:spPr bwMode="auto">
                <a:xfrm>
                  <a:off x="2170" y="2481"/>
                  <a:ext cx="3" cy="63"/>
                </a:xfrm>
                <a:custGeom>
                  <a:avLst/>
                  <a:gdLst>
                    <a:gd name="T0" fmla="*/ 3 w 3"/>
                    <a:gd name="T1" fmla="*/ 0 h 63"/>
                    <a:gd name="T2" fmla="*/ 0 w 3"/>
                    <a:gd name="T3" fmla="*/ 63 h 63"/>
                    <a:gd name="T4" fmla="*/ 3 w 3"/>
                    <a:gd name="T5" fmla="*/ 0 h 63"/>
                    <a:gd name="T6" fmla="*/ 0 60000 65536"/>
                    <a:gd name="T7" fmla="*/ 0 60000 65536"/>
                    <a:gd name="T8" fmla="*/ 0 60000 65536"/>
                    <a:gd name="T9" fmla="*/ 0 w 3"/>
                    <a:gd name="T10" fmla="*/ 0 h 63"/>
                    <a:gd name="T11" fmla="*/ 3 w 3"/>
                    <a:gd name="T12" fmla="*/ 63 h 63"/>
                  </a:gdLst>
                  <a:ahLst/>
                  <a:cxnLst>
                    <a:cxn ang="T6">
                      <a:pos x="T0" y="T1"/>
                    </a:cxn>
                    <a:cxn ang="T7">
                      <a:pos x="T2" y="T3"/>
                    </a:cxn>
                    <a:cxn ang="T8">
                      <a:pos x="T4" y="T5"/>
                    </a:cxn>
                  </a:cxnLst>
                  <a:rect l="T9" t="T10" r="T11" b="T12"/>
                  <a:pathLst>
                    <a:path w="3" h="63">
                      <a:moveTo>
                        <a:pt x="3" y="0"/>
                      </a:moveTo>
                      <a:lnTo>
                        <a:pt x="0" y="63"/>
                      </a:lnTo>
                      <a:lnTo>
                        <a:pt x="3" y="0"/>
                      </a:lnTo>
                      <a:close/>
                    </a:path>
                  </a:pathLst>
                </a:cu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69" name="Freeform 550"/>
                <p:cNvSpPr>
                  <a:spLocks/>
                </p:cNvSpPr>
                <p:nvPr/>
              </p:nvSpPr>
              <p:spPr bwMode="auto">
                <a:xfrm>
                  <a:off x="2168" y="2481"/>
                  <a:ext cx="5" cy="63"/>
                </a:xfrm>
                <a:custGeom>
                  <a:avLst/>
                  <a:gdLst>
                    <a:gd name="T0" fmla="*/ 5 w 5"/>
                    <a:gd name="T1" fmla="*/ 0 h 63"/>
                    <a:gd name="T2" fmla="*/ 2 w 5"/>
                    <a:gd name="T3" fmla="*/ 63 h 63"/>
                    <a:gd name="T4" fmla="*/ 0 w 5"/>
                    <a:gd name="T5" fmla="*/ 63 h 63"/>
                    <a:gd name="T6" fmla="*/ 3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2" y="63"/>
                      </a:lnTo>
                      <a:lnTo>
                        <a:pt x="0" y="63"/>
                      </a:lnTo>
                      <a:lnTo>
                        <a:pt x="3" y="0"/>
                      </a:lnTo>
                      <a:lnTo>
                        <a:pt x="5" y="0"/>
                      </a:lnTo>
                      <a:close/>
                    </a:path>
                  </a:pathLst>
                </a:cu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70" name="Freeform 551"/>
                <p:cNvSpPr>
                  <a:spLocks/>
                </p:cNvSpPr>
                <p:nvPr/>
              </p:nvSpPr>
              <p:spPr bwMode="auto">
                <a:xfrm>
                  <a:off x="2168" y="2481"/>
                  <a:ext cx="5" cy="65"/>
                </a:xfrm>
                <a:custGeom>
                  <a:avLst/>
                  <a:gdLst>
                    <a:gd name="T0" fmla="*/ 5 w 5"/>
                    <a:gd name="T1" fmla="*/ 0 h 65"/>
                    <a:gd name="T2" fmla="*/ 2 w 5"/>
                    <a:gd name="T3" fmla="*/ 63 h 65"/>
                    <a:gd name="T4" fmla="*/ 0 w 5"/>
                    <a:gd name="T5" fmla="*/ 63 h 65"/>
                    <a:gd name="T6" fmla="*/ 0 w 5"/>
                    <a:gd name="T7" fmla="*/ 65 h 65"/>
                    <a:gd name="T8" fmla="*/ 3 w 5"/>
                    <a:gd name="T9" fmla="*/ 0 h 65"/>
                    <a:gd name="T10" fmla="*/ 5 w 5"/>
                    <a:gd name="T11" fmla="*/ 0 h 65"/>
                    <a:gd name="T12" fmla="*/ 0 60000 65536"/>
                    <a:gd name="T13" fmla="*/ 0 60000 65536"/>
                    <a:gd name="T14" fmla="*/ 0 60000 65536"/>
                    <a:gd name="T15" fmla="*/ 0 60000 65536"/>
                    <a:gd name="T16" fmla="*/ 0 60000 65536"/>
                    <a:gd name="T17" fmla="*/ 0 60000 65536"/>
                    <a:gd name="T18" fmla="*/ 0 w 5"/>
                    <a:gd name="T19" fmla="*/ 0 h 65"/>
                    <a:gd name="T20" fmla="*/ 5 w 5"/>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5" h="65">
                      <a:moveTo>
                        <a:pt x="5" y="0"/>
                      </a:moveTo>
                      <a:lnTo>
                        <a:pt x="2" y="63"/>
                      </a:lnTo>
                      <a:lnTo>
                        <a:pt x="0" y="63"/>
                      </a:lnTo>
                      <a:lnTo>
                        <a:pt x="0" y="65"/>
                      </a:lnTo>
                      <a:lnTo>
                        <a:pt x="3" y="0"/>
                      </a:lnTo>
                      <a:lnTo>
                        <a:pt x="5" y="0"/>
                      </a:lnTo>
                      <a:close/>
                    </a:path>
                  </a:pathLst>
                </a:cu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71" name="Freeform 552"/>
                <p:cNvSpPr>
                  <a:spLocks/>
                </p:cNvSpPr>
                <p:nvPr/>
              </p:nvSpPr>
              <p:spPr bwMode="auto">
                <a:xfrm>
                  <a:off x="2167" y="2481"/>
                  <a:ext cx="4" cy="65"/>
                </a:xfrm>
                <a:custGeom>
                  <a:avLst/>
                  <a:gdLst>
                    <a:gd name="T0" fmla="*/ 4 w 4"/>
                    <a:gd name="T1" fmla="*/ 0 h 65"/>
                    <a:gd name="T2" fmla="*/ 1 w 4"/>
                    <a:gd name="T3" fmla="*/ 63 h 65"/>
                    <a:gd name="T4" fmla="*/ 1 w 4"/>
                    <a:gd name="T5" fmla="*/ 65 h 65"/>
                    <a:gd name="T6" fmla="*/ 0 w 4"/>
                    <a:gd name="T7" fmla="*/ 65 h 65"/>
                    <a:gd name="T8" fmla="*/ 4 w 4"/>
                    <a:gd name="T9" fmla="*/ 0 h 65"/>
                    <a:gd name="T10" fmla="*/ 0 60000 65536"/>
                    <a:gd name="T11" fmla="*/ 0 60000 65536"/>
                    <a:gd name="T12" fmla="*/ 0 60000 65536"/>
                    <a:gd name="T13" fmla="*/ 0 60000 65536"/>
                    <a:gd name="T14" fmla="*/ 0 60000 65536"/>
                    <a:gd name="T15" fmla="*/ 0 w 4"/>
                    <a:gd name="T16" fmla="*/ 0 h 65"/>
                    <a:gd name="T17" fmla="*/ 4 w 4"/>
                    <a:gd name="T18" fmla="*/ 65 h 65"/>
                  </a:gdLst>
                  <a:ahLst/>
                  <a:cxnLst>
                    <a:cxn ang="T10">
                      <a:pos x="T0" y="T1"/>
                    </a:cxn>
                    <a:cxn ang="T11">
                      <a:pos x="T2" y="T3"/>
                    </a:cxn>
                    <a:cxn ang="T12">
                      <a:pos x="T4" y="T5"/>
                    </a:cxn>
                    <a:cxn ang="T13">
                      <a:pos x="T6" y="T7"/>
                    </a:cxn>
                    <a:cxn ang="T14">
                      <a:pos x="T8" y="T9"/>
                    </a:cxn>
                  </a:cxnLst>
                  <a:rect l="T15" t="T16" r="T17" b="T18"/>
                  <a:pathLst>
                    <a:path w="4" h="65">
                      <a:moveTo>
                        <a:pt x="4" y="0"/>
                      </a:moveTo>
                      <a:lnTo>
                        <a:pt x="1" y="63"/>
                      </a:lnTo>
                      <a:lnTo>
                        <a:pt x="1" y="65"/>
                      </a:lnTo>
                      <a:lnTo>
                        <a:pt x="0" y="65"/>
                      </a:lnTo>
                      <a:lnTo>
                        <a:pt x="4" y="0"/>
                      </a:ln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72" name="Freeform 553"/>
                <p:cNvSpPr>
                  <a:spLocks/>
                </p:cNvSpPr>
                <p:nvPr/>
              </p:nvSpPr>
              <p:spPr bwMode="auto">
                <a:xfrm>
                  <a:off x="2167" y="2481"/>
                  <a:ext cx="4" cy="65"/>
                </a:xfrm>
                <a:custGeom>
                  <a:avLst/>
                  <a:gdLst>
                    <a:gd name="T0" fmla="*/ 4 w 4"/>
                    <a:gd name="T1" fmla="*/ 0 h 65"/>
                    <a:gd name="T2" fmla="*/ 1 w 4"/>
                    <a:gd name="T3" fmla="*/ 65 h 65"/>
                    <a:gd name="T4" fmla="*/ 0 w 4"/>
                    <a:gd name="T5" fmla="*/ 65 h 65"/>
                    <a:gd name="T6" fmla="*/ 3 w 4"/>
                    <a:gd name="T7" fmla="*/ 0 h 65"/>
                    <a:gd name="T8" fmla="*/ 4 w 4"/>
                    <a:gd name="T9" fmla="*/ 0 h 65"/>
                    <a:gd name="T10" fmla="*/ 0 60000 65536"/>
                    <a:gd name="T11" fmla="*/ 0 60000 65536"/>
                    <a:gd name="T12" fmla="*/ 0 60000 65536"/>
                    <a:gd name="T13" fmla="*/ 0 60000 65536"/>
                    <a:gd name="T14" fmla="*/ 0 60000 65536"/>
                    <a:gd name="T15" fmla="*/ 0 w 4"/>
                    <a:gd name="T16" fmla="*/ 0 h 65"/>
                    <a:gd name="T17" fmla="*/ 4 w 4"/>
                    <a:gd name="T18" fmla="*/ 65 h 65"/>
                  </a:gdLst>
                  <a:ahLst/>
                  <a:cxnLst>
                    <a:cxn ang="T10">
                      <a:pos x="T0" y="T1"/>
                    </a:cxn>
                    <a:cxn ang="T11">
                      <a:pos x="T2" y="T3"/>
                    </a:cxn>
                    <a:cxn ang="T12">
                      <a:pos x="T4" y="T5"/>
                    </a:cxn>
                    <a:cxn ang="T13">
                      <a:pos x="T6" y="T7"/>
                    </a:cxn>
                    <a:cxn ang="T14">
                      <a:pos x="T8" y="T9"/>
                    </a:cxn>
                  </a:cxnLst>
                  <a:rect l="T15" t="T16" r="T17" b="T18"/>
                  <a:pathLst>
                    <a:path w="4" h="65">
                      <a:moveTo>
                        <a:pt x="4" y="0"/>
                      </a:moveTo>
                      <a:lnTo>
                        <a:pt x="1" y="65"/>
                      </a:lnTo>
                      <a:lnTo>
                        <a:pt x="0" y="65"/>
                      </a:lnTo>
                      <a:lnTo>
                        <a:pt x="3" y="0"/>
                      </a:lnTo>
                      <a:lnTo>
                        <a:pt x="4" y="0"/>
                      </a:ln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73" name="Freeform 554"/>
                <p:cNvSpPr>
                  <a:spLocks/>
                </p:cNvSpPr>
                <p:nvPr/>
              </p:nvSpPr>
              <p:spPr bwMode="auto">
                <a:xfrm>
                  <a:off x="2167" y="2481"/>
                  <a:ext cx="4" cy="65"/>
                </a:xfrm>
                <a:custGeom>
                  <a:avLst/>
                  <a:gdLst>
                    <a:gd name="T0" fmla="*/ 4 w 4"/>
                    <a:gd name="T1" fmla="*/ 0 h 65"/>
                    <a:gd name="T2" fmla="*/ 0 w 4"/>
                    <a:gd name="T3" fmla="*/ 65 h 65"/>
                    <a:gd name="T4" fmla="*/ 3 w 4"/>
                    <a:gd name="T5" fmla="*/ 0 h 65"/>
                    <a:gd name="T6" fmla="*/ 4 w 4"/>
                    <a:gd name="T7" fmla="*/ 0 h 65"/>
                    <a:gd name="T8" fmla="*/ 0 60000 65536"/>
                    <a:gd name="T9" fmla="*/ 0 60000 65536"/>
                    <a:gd name="T10" fmla="*/ 0 60000 65536"/>
                    <a:gd name="T11" fmla="*/ 0 60000 65536"/>
                    <a:gd name="T12" fmla="*/ 0 w 4"/>
                    <a:gd name="T13" fmla="*/ 0 h 65"/>
                    <a:gd name="T14" fmla="*/ 4 w 4"/>
                    <a:gd name="T15" fmla="*/ 65 h 65"/>
                  </a:gdLst>
                  <a:ahLst/>
                  <a:cxnLst>
                    <a:cxn ang="T8">
                      <a:pos x="T0" y="T1"/>
                    </a:cxn>
                    <a:cxn ang="T9">
                      <a:pos x="T2" y="T3"/>
                    </a:cxn>
                    <a:cxn ang="T10">
                      <a:pos x="T4" y="T5"/>
                    </a:cxn>
                    <a:cxn ang="T11">
                      <a:pos x="T6" y="T7"/>
                    </a:cxn>
                  </a:cxnLst>
                  <a:rect l="T12" t="T13" r="T14" b="T15"/>
                  <a:pathLst>
                    <a:path w="4" h="65">
                      <a:moveTo>
                        <a:pt x="4" y="0"/>
                      </a:moveTo>
                      <a:lnTo>
                        <a:pt x="0" y="65"/>
                      </a:lnTo>
                      <a:lnTo>
                        <a:pt x="3" y="0"/>
                      </a:lnTo>
                      <a:lnTo>
                        <a:pt x="4" y="0"/>
                      </a:lnTo>
                      <a:close/>
                    </a:path>
                  </a:pathLst>
                </a:custGeom>
                <a:solidFill>
                  <a:srgbClr val="5757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74" name="Freeform 555"/>
                <p:cNvSpPr>
                  <a:spLocks/>
                </p:cNvSpPr>
                <p:nvPr/>
              </p:nvSpPr>
              <p:spPr bwMode="auto">
                <a:xfrm>
                  <a:off x="2165" y="2480"/>
                  <a:ext cx="5" cy="66"/>
                </a:xfrm>
                <a:custGeom>
                  <a:avLst/>
                  <a:gdLst>
                    <a:gd name="T0" fmla="*/ 5 w 5"/>
                    <a:gd name="T1" fmla="*/ 1 h 66"/>
                    <a:gd name="T2" fmla="*/ 2 w 5"/>
                    <a:gd name="T3" fmla="*/ 66 h 66"/>
                    <a:gd name="T4" fmla="*/ 0 w 5"/>
                    <a:gd name="T5" fmla="*/ 66 h 66"/>
                    <a:gd name="T6" fmla="*/ 5 w 5"/>
                    <a:gd name="T7" fmla="*/ 0 h 66"/>
                    <a:gd name="T8" fmla="*/ 5 w 5"/>
                    <a:gd name="T9" fmla="*/ 1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1"/>
                      </a:moveTo>
                      <a:lnTo>
                        <a:pt x="2" y="66"/>
                      </a:lnTo>
                      <a:lnTo>
                        <a:pt x="0" y="66"/>
                      </a:lnTo>
                      <a:lnTo>
                        <a:pt x="5" y="0"/>
                      </a:lnTo>
                      <a:lnTo>
                        <a:pt x="5" y="1"/>
                      </a:lnTo>
                      <a:close/>
                    </a:path>
                  </a:pathLst>
                </a:custGeom>
                <a:solidFill>
                  <a:srgbClr val="5757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75" name="Freeform 556"/>
                <p:cNvSpPr>
                  <a:spLocks/>
                </p:cNvSpPr>
                <p:nvPr/>
              </p:nvSpPr>
              <p:spPr bwMode="auto">
                <a:xfrm>
                  <a:off x="2165" y="2480"/>
                  <a:ext cx="5" cy="66"/>
                </a:xfrm>
                <a:custGeom>
                  <a:avLst/>
                  <a:gdLst>
                    <a:gd name="T0" fmla="*/ 5 w 5"/>
                    <a:gd name="T1" fmla="*/ 1 h 66"/>
                    <a:gd name="T2" fmla="*/ 2 w 5"/>
                    <a:gd name="T3" fmla="*/ 66 h 66"/>
                    <a:gd name="T4" fmla="*/ 0 w 5"/>
                    <a:gd name="T5" fmla="*/ 66 h 66"/>
                    <a:gd name="T6" fmla="*/ 3 w 5"/>
                    <a:gd name="T7" fmla="*/ 0 h 66"/>
                    <a:gd name="T8" fmla="*/ 5 w 5"/>
                    <a:gd name="T9" fmla="*/ 0 h 66"/>
                    <a:gd name="T10" fmla="*/ 5 w 5"/>
                    <a:gd name="T11" fmla="*/ 1 h 66"/>
                    <a:gd name="T12" fmla="*/ 0 60000 65536"/>
                    <a:gd name="T13" fmla="*/ 0 60000 65536"/>
                    <a:gd name="T14" fmla="*/ 0 60000 65536"/>
                    <a:gd name="T15" fmla="*/ 0 60000 65536"/>
                    <a:gd name="T16" fmla="*/ 0 60000 65536"/>
                    <a:gd name="T17" fmla="*/ 0 60000 65536"/>
                    <a:gd name="T18" fmla="*/ 0 w 5"/>
                    <a:gd name="T19" fmla="*/ 0 h 66"/>
                    <a:gd name="T20" fmla="*/ 5 w 5"/>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5" h="66">
                      <a:moveTo>
                        <a:pt x="5" y="1"/>
                      </a:moveTo>
                      <a:lnTo>
                        <a:pt x="2" y="66"/>
                      </a:lnTo>
                      <a:lnTo>
                        <a:pt x="0" y="66"/>
                      </a:lnTo>
                      <a:lnTo>
                        <a:pt x="3" y="0"/>
                      </a:lnTo>
                      <a:lnTo>
                        <a:pt x="5" y="0"/>
                      </a:lnTo>
                      <a:lnTo>
                        <a:pt x="5" y="1"/>
                      </a:lnTo>
                      <a:close/>
                    </a:path>
                  </a:pathLst>
                </a:custGeom>
                <a:solidFill>
                  <a:srgbClr val="5757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76" name="Freeform 557"/>
                <p:cNvSpPr>
                  <a:spLocks/>
                </p:cNvSpPr>
                <p:nvPr/>
              </p:nvSpPr>
              <p:spPr bwMode="auto">
                <a:xfrm>
                  <a:off x="2165" y="2480"/>
                  <a:ext cx="5" cy="66"/>
                </a:xfrm>
                <a:custGeom>
                  <a:avLst/>
                  <a:gdLst>
                    <a:gd name="T0" fmla="*/ 5 w 5"/>
                    <a:gd name="T1" fmla="*/ 0 h 66"/>
                    <a:gd name="T2" fmla="*/ 0 w 5"/>
                    <a:gd name="T3" fmla="*/ 66 h 66"/>
                    <a:gd name="T4" fmla="*/ 3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3" y="0"/>
                      </a:lnTo>
                      <a:lnTo>
                        <a:pt x="5" y="0"/>
                      </a:ln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77" name="Freeform 558"/>
                <p:cNvSpPr>
                  <a:spLocks/>
                </p:cNvSpPr>
                <p:nvPr/>
              </p:nvSpPr>
              <p:spPr bwMode="auto">
                <a:xfrm>
                  <a:off x="2163" y="2480"/>
                  <a:ext cx="5" cy="66"/>
                </a:xfrm>
                <a:custGeom>
                  <a:avLst/>
                  <a:gdLst>
                    <a:gd name="T0" fmla="*/ 5 w 5"/>
                    <a:gd name="T1" fmla="*/ 0 h 66"/>
                    <a:gd name="T2" fmla="*/ 2 w 5"/>
                    <a:gd name="T3" fmla="*/ 66 h 66"/>
                    <a:gd name="T4" fmla="*/ 0 w 5"/>
                    <a:gd name="T5" fmla="*/ 66 h 66"/>
                    <a:gd name="T6" fmla="*/ 4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4" y="0"/>
                      </a:lnTo>
                      <a:lnTo>
                        <a:pt x="5" y="0"/>
                      </a:ln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78" name="Freeform 559"/>
                <p:cNvSpPr>
                  <a:spLocks/>
                </p:cNvSpPr>
                <p:nvPr/>
              </p:nvSpPr>
              <p:spPr bwMode="auto">
                <a:xfrm>
                  <a:off x="2163" y="2480"/>
                  <a:ext cx="5" cy="66"/>
                </a:xfrm>
                <a:custGeom>
                  <a:avLst/>
                  <a:gdLst>
                    <a:gd name="T0" fmla="*/ 5 w 5"/>
                    <a:gd name="T1" fmla="*/ 0 h 66"/>
                    <a:gd name="T2" fmla="*/ 2 w 5"/>
                    <a:gd name="T3" fmla="*/ 66 h 66"/>
                    <a:gd name="T4" fmla="*/ 0 w 5"/>
                    <a:gd name="T5" fmla="*/ 66 h 66"/>
                    <a:gd name="T6" fmla="*/ 4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4" y="0"/>
                      </a:lnTo>
                      <a:lnTo>
                        <a:pt x="5" y="0"/>
                      </a:lnTo>
                      <a:close/>
                    </a:path>
                  </a:pathLst>
                </a:custGeom>
                <a:solidFill>
                  <a:srgbClr val="5C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79" name="Freeform 560"/>
                <p:cNvSpPr>
                  <a:spLocks/>
                </p:cNvSpPr>
                <p:nvPr/>
              </p:nvSpPr>
              <p:spPr bwMode="auto">
                <a:xfrm>
                  <a:off x="2162" y="2480"/>
                  <a:ext cx="5" cy="66"/>
                </a:xfrm>
                <a:custGeom>
                  <a:avLst/>
                  <a:gdLst>
                    <a:gd name="T0" fmla="*/ 5 w 5"/>
                    <a:gd name="T1" fmla="*/ 0 h 66"/>
                    <a:gd name="T2" fmla="*/ 1 w 5"/>
                    <a:gd name="T3" fmla="*/ 66 h 66"/>
                    <a:gd name="T4" fmla="*/ 0 w 5"/>
                    <a:gd name="T5" fmla="*/ 66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1" y="66"/>
                      </a:lnTo>
                      <a:lnTo>
                        <a:pt x="0" y="66"/>
                      </a:lnTo>
                      <a:lnTo>
                        <a:pt x="5" y="0"/>
                      </a:lnTo>
                      <a:close/>
                    </a:path>
                  </a:pathLst>
                </a:custGeom>
                <a:solidFill>
                  <a:srgbClr val="5C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80" name="Freeform 561"/>
                <p:cNvSpPr>
                  <a:spLocks/>
                </p:cNvSpPr>
                <p:nvPr/>
              </p:nvSpPr>
              <p:spPr bwMode="auto">
                <a:xfrm>
                  <a:off x="2162" y="2480"/>
                  <a:ext cx="5" cy="66"/>
                </a:xfrm>
                <a:custGeom>
                  <a:avLst/>
                  <a:gdLst>
                    <a:gd name="T0" fmla="*/ 5 w 5"/>
                    <a:gd name="T1" fmla="*/ 0 h 66"/>
                    <a:gd name="T2" fmla="*/ 1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1" y="66"/>
                      </a:lnTo>
                      <a:lnTo>
                        <a:pt x="0" y="66"/>
                      </a:lnTo>
                      <a:lnTo>
                        <a:pt x="3" y="0"/>
                      </a:lnTo>
                      <a:lnTo>
                        <a:pt x="5" y="0"/>
                      </a:lnTo>
                      <a:close/>
                    </a:path>
                  </a:pathLst>
                </a:custGeom>
                <a:solidFill>
                  <a:srgbClr val="5C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81" name="Freeform 562"/>
                <p:cNvSpPr>
                  <a:spLocks/>
                </p:cNvSpPr>
                <p:nvPr/>
              </p:nvSpPr>
              <p:spPr bwMode="auto">
                <a:xfrm>
                  <a:off x="2162" y="2480"/>
                  <a:ext cx="5" cy="66"/>
                </a:xfrm>
                <a:custGeom>
                  <a:avLst/>
                  <a:gdLst>
                    <a:gd name="T0" fmla="*/ 5 w 5"/>
                    <a:gd name="T1" fmla="*/ 0 h 66"/>
                    <a:gd name="T2" fmla="*/ 0 w 5"/>
                    <a:gd name="T3" fmla="*/ 66 h 66"/>
                    <a:gd name="T4" fmla="*/ 3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3" y="0"/>
                      </a:lnTo>
                      <a:lnTo>
                        <a:pt x="5" y="0"/>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82" name="Freeform 563"/>
                <p:cNvSpPr>
                  <a:spLocks/>
                </p:cNvSpPr>
                <p:nvPr/>
              </p:nvSpPr>
              <p:spPr bwMode="auto">
                <a:xfrm>
                  <a:off x="2160" y="2480"/>
                  <a:ext cx="5" cy="66"/>
                </a:xfrm>
                <a:custGeom>
                  <a:avLst/>
                  <a:gdLst>
                    <a:gd name="T0" fmla="*/ 5 w 5"/>
                    <a:gd name="T1" fmla="*/ 0 h 66"/>
                    <a:gd name="T2" fmla="*/ 2 w 5"/>
                    <a:gd name="T3" fmla="*/ 66 h 66"/>
                    <a:gd name="T4" fmla="*/ 0 w 5"/>
                    <a:gd name="T5" fmla="*/ 66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2" y="66"/>
                      </a:lnTo>
                      <a:lnTo>
                        <a:pt x="0" y="66"/>
                      </a:lnTo>
                      <a:lnTo>
                        <a:pt x="5" y="0"/>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83" name="Freeform 564"/>
                <p:cNvSpPr>
                  <a:spLocks/>
                </p:cNvSpPr>
                <p:nvPr/>
              </p:nvSpPr>
              <p:spPr bwMode="auto">
                <a:xfrm>
                  <a:off x="2160" y="2480"/>
                  <a:ext cx="5" cy="66"/>
                </a:xfrm>
                <a:custGeom>
                  <a:avLst/>
                  <a:gdLst>
                    <a:gd name="T0" fmla="*/ 5 w 5"/>
                    <a:gd name="T1" fmla="*/ 0 h 66"/>
                    <a:gd name="T2" fmla="*/ 2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3" y="0"/>
                      </a:lnTo>
                      <a:lnTo>
                        <a:pt x="5" y="0"/>
                      </a:lnTo>
                      <a:close/>
                    </a:path>
                  </a:pathLst>
                </a:custGeom>
                <a:solidFill>
                  <a:srgbClr val="6161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84" name="Freeform 565"/>
                <p:cNvSpPr>
                  <a:spLocks/>
                </p:cNvSpPr>
                <p:nvPr/>
              </p:nvSpPr>
              <p:spPr bwMode="auto">
                <a:xfrm>
                  <a:off x="2160" y="2480"/>
                  <a:ext cx="5" cy="66"/>
                </a:xfrm>
                <a:custGeom>
                  <a:avLst/>
                  <a:gdLst>
                    <a:gd name="T0" fmla="*/ 5 w 5"/>
                    <a:gd name="T1" fmla="*/ 0 h 66"/>
                    <a:gd name="T2" fmla="*/ 0 w 5"/>
                    <a:gd name="T3" fmla="*/ 66 h 66"/>
                    <a:gd name="T4" fmla="*/ 3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3" y="0"/>
                      </a:lnTo>
                      <a:lnTo>
                        <a:pt x="5" y="0"/>
                      </a:lnTo>
                      <a:close/>
                    </a:path>
                  </a:pathLst>
                </a:custGeom>
                <a:solidFill>
                  <a:srgbClr val="6161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85" name="Freeform 566"/>
                <p:cNvSpPr>
                  <a:spLocks/>
                </p:cNvSpPr>
                <p:nvPr/>
              </p:nvSpPr>
              <p:spPr bwMode="auto">
                <a:xfrm>
                  <a:off x="2158" y="2480"/>
                  <a:ext cx="5" cy="66"/>
                </a:xfrm>
                <a:custGeom>
                  <a:avLst/>
                  <a:gdLst>
                    <a:gd name="T0" fmla="*/ 5 w 5"/>
                    <a:gd name="T1" fmla="*/ 0 h 66"/>
                    <a:gd name="T2" fmla="*/ 2 w 5"/>
                    <a:gd name="T3" fmla="*/ 66 h 66"/>
                    <a:gd name="T4" fmla="*/ 0 w 5"/>
                    <a:gd name="T5" fmla="*/ 66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2" y="66"/>
                      </a:lnTo>
                      <a:lnTo>
                        <a:pt x="0" y="66"/>
                      </a:lnTo>
                      <a:lnTo>
                        <a:pt x="5" y="0"/>
                      </a:lnTo>
                      <a:close/>
                    </a:path>
                  </a:pathLst>
                </a:custGeom>
                <a:solidFill>
                  <a:srgbClr val="6161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86" name="Freeform 567"/>
                <p:cNvSpPr>
                  <a:spLocks/>
                </p:cNvSpPr>
                <p:nvPr/>
              </p:nvSpPr>
              <p:spPr bwMode="auto">
                <a:xfrm>
                  <a:off x="2158" y="2480"/>
                  <a:ext cx="5" cy="66"/>
                </a:xfrm>
                <a:custGeom>
                  <a:avLst/>
                  <a:gdLst>
                    <a:gd name="T0" fmla="*/ 5 w 5"/>
                    <a:gd name="T1" fmla="*/ 0 h 66"/>
                    <a:gd name="T2" fmla="*/ 2 w 5"/>
                    <a:gd name="T3" fmla="*/ 66 h 66"/>
                    <a:gd name="T4" fmla="*/ 0 w 5"/>
                    <a:gd name="T5" fmla="*/ 66 h 66"/>
                    <a:gd name="T6" fmla="*/ 4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4" y="0"/>
                      </a:lnTo>
                      <a:lnTo>
                        <a:pt x="5" y="0"/>
                      </a:ln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87" name="Freeform 568"/>
                <p:cNvSpPr>
                  <a:spLocks/>
                </p:cNvSpPr>
                <p:nvPr/>
              </p:nvSpPr>
              <p:spPr bwMode="auto">
                <a:xfrm>
                  <a:off x="2157" y="2480"/>
                  <a:ext cx="6" cy="66"/>
                </a:xfrm>
                <a:custGeom>
                  <a:avLst/>
                  <a:gdLst>
                    <a:gd name="T0" fmla="*/ 6 w 6"/>
                    <a:gd name="T1" fmla="*/ 0 h 66"/>
                    <a:gd name="T2" fmla="*/ 1 w 6"/>
                    <a:gd name="T3" fmla="*/ 66 h 66"/>
                    <a:gd name="T4" fmla="*/ 0 w 6"/>
                    <a:gd name="T5" fmla="*/ 66 h 66"/>
                    <a:gd name="T6" fmla="*/ 5 w 6"/>
                    <a:gd name="T7" fmla="*/ 0 h 66"/>
                    <a:gd name="T8" fmla="*/ 6 w 6"/>
                    <a:gd name="T9" fmla="*/ 0 h 66"/>
                    <a:gd name="T10" fmla="*/ 0 60000 65536"/>
                    <a:gd name="T11" fmla="*/ 0 60000 65536"/>
                    <a:gd name="T12" fmla="*/ 0 60000 65536"/>
                    <a:gd name="T13" fmla="*/ 0 60000 65536"/>
                    <a:gd name="T14" fmla="*/ 0 60000 65536"/>
                    <a:gd name="T15" fmla="*/ 0 w 6"/>
                    <a:gd name="T16" fmla="*/ 0 h 66"/>
                    <a:gd name="T17" fmla="*/ 6 w 6"/>
                    <a:gd name="T18" fmla="*/ 66 h 66"/>
                  </a:gdLst>
                  <a:ahLst/>
                  <a:cxnLst>
                    <a:cxn ang="T10">
                      <a:pos x="T0" y="T1"/>
                    </a:cxn>
                    <a:cxn ang="T11">
                      <a:pos x="T2" y="T3"/>
                    </a:cxn>
                    <a:cxn ang="T12">
                      <a:pos x="T4" y="T5"/>
                    </a:cxn>
                    <a:cxn ang="T13">
                      <a:pos x="T6" y="T7"/>
                    </a:cxn>
                    <a:cxn ang="T14">
                      <a:pos x="T8" y="T9"/>
                    </a:cxn>
                  </a:cxnLst>
                  <a:rect l="T15" t="T16" r="T17" b="T18"/>
                  <a:pathLst>
                    <a:path w="6" h="66">
                      <a:moveTo>
                        <a:pt x="6" y="0"/>
                      </a:moveTo>
                      <a:lnTo>
                        <a:pt x="1" y="66"/>
                      </a:lnTo>
                      <a:lnTo>
                        <a:pt x="0" y="66"/>
                      </a:lnTo>
                      <a:lnTo>
                        <a:pt x="5" y="0"/>
                      </a:lnTo>
                      <a:lnTo>
                        <a:pt x="6" y="0"/>
                      </a:ln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88" name="Freeform 569"/>
                <p:cNvSpPr>
                  <a:spLocks/>
                </p:cNvSpPr>
                <p:nvPr/>
              </p:nvSpPr>
              <p:spPr bwMode="auto">
                <a:xfrm>
                  <a:off x="2157" y="2480"/>
                  <a:ext cx="5" cy="66"/>
                </a:xfrm>
                <a:custGeom>
                  <a:avLst/>
                  <a:gdLst>
                    <a:gd name="T0" fmla="*/ 5 w 5"/>
                    <a:gd name="T1" fmla="*/ 0 h 66"/>
                    <a:gd name="T2" fmla="*/ 1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1" y="66"/>
                      </a:lnTo>
                      <a:lnTo>
                        <a:pt x="0" y="66"/>
                      </a:lnTo>
                      <a:lnTo>
                        <a:pt x="3" y="0"/>
                      </a:lnTo>
                      <a:lnTo>
                        <a:pt x="5"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89" name="Freeform 570"/>
                <p:cNvSpPr>
                  <a:spLocks/>
                </p:cNvSpPr>
                <p:nvPr/>
              </p:nvSpPr>
              <p:spPr bwMode="auto">
                <a:xfrm>
                  <a:off x="2157" y="2480"/>
                  <a:ext cx="5" cy="66"/>
                </a:xfrm>
                <a:custGeom>
                  <a:avLst/>
                  <a:gdLst>
                    <a:gd name="T0" fmla="*/ 5 w 5"/>
                    <a:gd name="T1" fmla="*/ 0 h 66"/>
                    <a:gd name="T2" fmla="*/ 0 w 5"/>
                    <a:gd name="T3" fmla="*/ 66 h 66"/>
                    <a:gd name="T4" fmla="*/ 3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3" y="0"/>
                      </a:lnTo>
                      <a:lnTo>
                        <a:pt x="5"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90" name="Freeform 571"/>
                <p:cNvSpPr>
                  <a:spLocks/>
                </p:cNvSpPr>
                <p:nvPr/>
              </p:nvSpPr>
              <p:spPr bwMode="auto">
                <a:xfrm>
                  <a:off x="2155" y="2480"/>
                  <a:ext cx="5" cy="66"/>
                </a:xfrm>
                <a:custGeom>
                  <a:avLst/>
                  <a:gdLst>
                    <a:gd name="T0" fmla="*/ 5 w 5"/>
                    <a:gd name="T1" fmla="*/ 0 h 66"/>
                    <a:gd name="T2" fmla="*/ 2 w 5"/>
                    <a:gd name="T3" fmla="*/ 66 h 66"/>
                    <a:gd name="T4" fmla="*/ 0 w 5"/>
                    <a:gd name="T5" fmla="*/ 66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2" y="66"/>
                      </a:lnTo>
                      <a:lnTo>
                        <a:pt x="0" y="66"/>
                      </a:lnTo>
                      <a:lnTo>
                        <a:pt x="5"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91" name="Freeform 572"/>
                <p:cNvSpPr>
                  <a:spLocks/>
                </p:cNvSpPr>
                <p:nvPr/>
              </p:nvSpPr>
              <p:spPr bwMode="auto">
                <a:xfrm>
                  <a:off x="2155" y="2480"/>
                  <a:ext cx="5" cy="66"/>
                </a:xfrm>
                <a:custGeom>
                  <a:avLst/>
                  <a:gdLst>
                    <a:gd name="T0" fmla="*/ 5 w 5"/>
                    <a:gd name="T1" fmla="*/ 0 h 66"/>
                    <a:gd name="T2" fmla="*/ 2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3" y="0"/>
                      </a:lnTo>
                      <a:lnTo>
                        <a:pt x="5" y="0"/>
                      </a:lnTo>
                      <a:close/>
                    </a:path>
                  </a:pathLst>
                </a:custGeom>
                <a:solidFill>
                  <a:srgbClr val="6969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92" name="Freeform 573"/>
                <p:cNvSpPr>
                  <a:spLocks/>
                </p:cNvSpPr>
                <p:nvPr/>
              </p:nvSpPr>
              <p:spPr bwMode="auto">
                <a:xfrm>
                  <a:off x="2155" y="2480"/>
                  <a:ext cx="5" cy="66"/>
                </a:xfrm>
                <a:custGeom>
                  <a:avLst/>
                  <a:gdLst>
                    <a:gd name="T0" fmla="*/ 5 w 5"/>
                    <a:gd name="T1" fmla="*/ 0 h 66"/>
                    <a:gd name="T2" fmla="*/ 0 w 5"/>
                    <a:gd name="T3" fmla="*/ 66 h 66"/>
                    <a:gd name="T4" fmla="*/ 3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3" y="0"/>
                      </a:lnTo>
                      <a:lnTo>
                        <a:pt x="5" y="0"/>
                      </a:lnTo>
                      <a:close/>
                    </a:path>
                  </a:pathLst>
                </a:custGeom>
                <a:solidFill>
                  <a:srgbClr val="6969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93" name="Freeform 574"/>
                <p:cNvSpPr>
                  <a:spLocks/>
                </p:cNvSpPr>
                <p:nvPr/>
              </p:nvSpPr>
              <p:spPr bwMode="auto">
                <a:xfrm>
                  <a:off x="2154" y="2480"/>
                  <a:ext cx="4" cy="66"/>
                </a:xfrm>
                <a:custGeom>
                  <a:avLst/>
                  <a:gdLst>
                    <a:gd name="T0" fmla="*/ 4 w 4"/>
                    <a:gd name="T1" fmla="*/ 0 h 66"/>
                    <a:gd name="T2" fmla="*/ 1 w 4"/>
                    <a:gd name="T3" fmla="*/ 66 h 66"/>
                    <a:gd name="T4" fmla="*/ 0 w 4"/>
                    <a:gd name="T5" fmla="*/ 66 h 66"/>
                    <a:gd name="T6" fmla="*/ 4 w 4"/>
                    <a:gd name="T7" fmla="*/ 0 h 66"/>
                    <a:gd name="T8" fmla="*/ 0 60000 65536"/>
                    <a:gd name="T9" fmla="*/ 0 60000 65536"/>
                    <a:gd name="T10" fmla="*/ 0 60000 65536"/>
                    <a:gd name="T11" fmla="*/ 0 60000 65536"/>
                    <a:gd name="T12" fmla="*/ 0 w 4"/>
                    <a:gd name="T13" fmla="*/ 0 h 66"/>
                    <a:gd name="T14" fmla="*/ 4 w 4"/>
                    <a:gd name="T15" fmla="*/ 66 h 66"/>
                  </a:gdLst>
                  <a:ahLst/>
                  <a:cxnLst>
                    <a:cxn ang="T8">
                      <a:pos x="T0" y="T1"/>
                    </a:cxn>
                    <a:cxn ang="T9">
                      <a:pos x="T2" y="T3"/>
                    </a:cxn>
                    <a:cxn ang="T10">
                      <a:pos x="T4" y="T5"/>
                    </a:cxn>
                    <a:cxn ang="T11">
                      <a:pos x="T6" y="T7"/>
                    </a:cxn>
                  </a:cxnLst>
                  <a:rect l="T12" t="T13" r="T14" b="T15"/>
                  <a:pathLst>
                    <a:path w="4" h="66">
                      <a:moveTo>
                        <a:pt x="4" y="0"/>
                      </a:moveTo>
                      <a:lnTo>
                        <a:pt x="1" y="66"/>
                      </a:lnTo>
                      <a:lnTo>
                        <a:pt x="0" y="66"/>
                      </a:lnTo>
                      <a:lnTo>
                        <a:pt x="4" y="0"/>
                      </a:lnTo>
                      <a:close/>
                    </a:path>
                  </a:pathLst>
                </a:custGeom>
                <a:solidFill>
                  <a:srgbClr val="6969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94" name="Freeform 575"/>
                <p:cNvSpPr>
                  <a:spLocks/>
                </p:cNvSpPr>
                <p:nvPr/>
              </p:nvSpPr>
              <p:spPr bwMode="auto">
                <a:xfrm>
                  <a:off x="2154" y="2480"/>
                  <a:ext cx="4" cy="66"/>
                </a:xfrm>
                <a:custGeom>
                  <a:avLst/>
                  <a:gdLst>
                    <a:gd name="T0" fmla="*/ 4 w 4"/>
                    <a:gd name="T1" fmla="*/ 0 h 66"/>
                    <a:gd name="T2" fmla="*/ 1 w 4"/>
                    <a:gd name="T3" fmla="*/ 66 h 66"/>
                    <a:gd name="T4" fmla="*/ 0 w 4"/>
                    <a:gd name="T5" fmla="*/ 66 h 66"/>
                    <a:gd name="T6" fmla="*/ 3 w 4"/>
                    <a:gd name="T7" fmla="*/ 0 h 66"/>
                    <a:gd name="T8" fmla="*/ 4 w 4"/>
                    <a:gd name="T9" fmla="*/ 0 h 66"/>
                    <a:gd name="T10" fmla="*/ 0 60000 65536"/>
                    <a:gd name="T11" fmla="*/ 0 60000 65536"/>
                    <a:gd name="T12" fmla="*/ 0 60000 65536"/>
                    <a:gd name="T13" fmla="*/ 0 60000 65536"/>
                    <a:gd name="T14" fmla="*/ 0 60000 65536"/>
                    <a:gd name="T15" fmla="*/ 0 w 4"/>
                    <a:gd name="T16" fmla="*/ 0 h 66"/>
                    <a:gd name="T17" fmla="*/ 4 w 4"/>
                    <a:gd name="T18" fmla="*/ 66 h 66"/>
                  </a:gdLst>
                  <a:ahLst/>
                  <a:cxnLst>
                    <a:cxn ang="T10">
                      <a:pos x="T0" y="T1"/>
                    </a:cxn>
                    <a:cxn ang="T11">
                      <a:pos x="T2" y="T3"/>
                    </a:cxn>
                    <a:cxn ang="T12">
                      <a:pos x="T4" y="T5"/>
                    </a:cxn>
                    <a:cxn ang="T13">
                      <a:pos x="T6" y="T7"/>
                    </a:cxn>
                    <a:cxn ang="T14">
                      <a:pos x="T8" y="T9"/>
                    </a:cxn>
                  </a:cxnLst>
                  <a:rect l="T15" t="T16" r="T17" b="T18"/>
                  <a:pathLst>
                    <a:path w="4" h="66">
                      <a:moveTo>
                        <a:pt x="4" y="0"/>
                      </a:moveTo>
                      <a:lnTo>
                        <a:pt x="1" y="66"/>
                      </a:lnTo>
                      <a:lnTo>
                        <a:pt x="0" y="66"/>
                      </a:lnTo>
                      <a:lnTo>
                        <a:pt x="3" y="0"/>
                      </a:lnTo>
                      <a:lnTo>
                        <a:pt x="4" y="0"/>
                      </a:lnTo>
                      <a:close/>
                    </a:path>
                  </a:pathLst>
                </a:custGeom>
                <a:solidFill>
                  <a:srgbClr val="6B6B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95" name="Freeform 576"/>
                <p:cNvSpPr>
                  <a:spLocks/>
                </p:cNvSpPr>
                <p:nvPr/>
              </p:nvSpPr>
              <p:spPr bwMode="auto">
                <a:xfrm>
                  <a:off x="2154" y="2480"/>
                  <a:ext cx="4" cy="66"/>
                </a:xfrm>
                <a:custGeom>
                  <a:avLst/>
                  <a:gdLst>
                    <a:gd name="T0" fmla="*/ 4 w 4"/>
                    <a:gd name="T1" fmla="*/ 0 h 66"/>
                    <a:gd name="T2" fmla="*/ 0 w 4"/>
                    <a:gd name="T3" fmla="*/ 66 h 66"/>
                    <a:gd name="T4" fmla="*/ 3 w 4"/>
                    <a:gd name="T5" fmla="*/ 0 h 66"/>
                    <a:gd name="T6" fmla="*/ 4 w 4"/>
                    <a:gd name="T7" fmla="*/ 0 h 66"/>
                    <a:gd name="T8" fmla="*/ 0 60000 65536"/>
                    <a:gd name="T9" fmla="*/ 0 60000 65536"/>
                    <a:gd name="T10" fmla="*/ 0 60000 65536"/>
                    <a:gd name="T11" fmla="*/ 0 60000 65536"/>
                    <a:gd name="T12" fmla="*/ 0 w 4"/>
                    <a:gd name="T13" fmla="*/ 0 h 66"/>
                    <a:gd name="T14" fmla="*/ 4 w 4"/>
                    <a:gd name="T15" fmla="*/ 66 h 66"/>
                  </a:gdLst>
                  <a:ahLst/>
                  <a:cxnLst>
                    <a:cxn ang="T8">
                      <a:pos x="T0" y="T1"/>
                    </a:cxn>
                    <a:cxn ang="T9">
                      <a:pos x="T2" y="T3"/>
                    </a:cxn>
                    <a:cxn ang="T10">
                      <a:pos x="T4" y="T5"/>
                    </a:cxn>
                    <a:cxn ang="T11">
                      <a:pos x="T6" y="T7"/>
                    </a:cxn>
                  </a:cxnLst>
                  <a:rect l="T12" t="T13" r="T14" b="T15"/>
                  <a:pathLst>
                    <a:path w="4" h="66">
                      <a:moveTo>
                        <a:pt x="4" y="0"/>
                      </a:moveTo>
                      <a:lnTo>
                        <a:pt x="0" y="66"/>
                      </a:lnTo>
                      <a:lnTo>
                        <a:pt x="3" y="0"/>
                      </a:lnTo>
                      <a:lnTo>
                        <a:pt x="4" y="0"/>
                      </a:lnTo>
                      <a:close/>
                    </a:path>
                  </a:pathLst>
                </a:custGeom>
                <a:solidFill>
                  <a:srgbClr val="6B6B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96" name="Freeform 577"/>
                <p:cNvSpPr>
                  <a:spLocks/>
                </p:cNvSpPr>
                <p:nvPr/>
              </p:nvSpPr>
              <p:spPr bwMode="auto">
                <a:xfrm>
                  <a:off x="2152" y="2480"/>
                  <a:ext cx="5" cy="66"/>
                </a:xfrm>
                <a:custGeom>
                  <a:avLst/>
                  <a:gdLst>
                    <a:gd name="T0" fmla="*/ 5 w 5"/>
                    <a:gd name="T1" fmla="*/ 0 h 66"/>
                    <a:gd name="T2" fmla="*/ 2 w 5"/>
                    <a:gd name="T3" fmla="*/ 66 h 66"/>
                    <a:gd name="T4" fmla="*/ 0 w 5"/>
                    <a:gd name="T5" fmla="*/ 66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2" y="66"/>
                      </a:lnTo>
                      <a:lnTo>
                        <a:pt x="0" y="66"/>
                      </a:lnTo>
                      <a:lnTo>
                        <a:pt x="5" y="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97" name="Freeform 578"/>
                <p:cNvSpPr>
                  <a:spLocks/>
                </p:cNvSpPr>
                <p:nvPr/>
              </p:nvSpPr>
              <p:spPr bwMode="auto">
                <a:xfrm>
                  <a:off x="2152" y="2480"/>
                  <a:ext cx="5" cy="66"/>
                </a:xfrm>
                <a:custGeom>
                  <a:avLst/>
                  <a:gdLst>
                    <a:gd name="T0" fmla="*/ 5 w 5"/>
                    <a:gd name="T1" fmla="*/ 0 h 66"/>
                    <a:gd name="T2" fmla="*/ 2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3" y="0"/>
                      </a:lnTo>
                      <a:lnTo>
                        <a:pt x="5" y="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98" name="Freeform 579"/>
                <p:cNvSpPr>
                  <a:spLocks/>
                </p:cNvSpPr>
                <p:nvPr/>
              </p:nvSpPr>
              <p:spPr bwMode="auto">
                <a:xfrm>
                  <a:off x="2150" y="2478"/>
                  <a:ext cx="7" cy="69"/>
                </a:xfrm>
                <a:custGeom>
                  <a:avLst/>
                  <a:gdLst>
                    <a:gd name="T0" fmla="*/ 7 w 7"/>
                    <a:gd name="T1" fmla="*/ 2 h 69"/>
                    <a:gd name="T2" fmla="*/ 2 w 7"/>
                    <a:gd name="T3" fmla="*/ 68 h 69"/>
                    <a:gd name="T4" fmla="*/ 2 w 7"/>
                    <a:gd name="T5" fmla="*/ 69 h 69"/>
                    <a:gd name="T6" fmla="*/ 0 w 7"/>
                    <a:gd name="T7" fmla="*/ 69 h 69"/>
                    <a:gd name="T8" fmla="*/ 5 w 7"/>
                    <a:gd name="T9" fmla="*/ 0 h 69"/>
                    <a:gd name="T10" fmla="*/ 5 w 7"/>
                    <a:gd name="T11" fmla="*/ 2 h 69"/>
                    <a:gd name="T12" fmla="*/ 7 w 7"/>
                    <a:gd name="T13" fmla="*/ 2 h 69"/>
                    <a:gd name="T14" fmla="*/ 0 60000 65536"/>
                    <a:gd name="T15" fmla="*/ 0 60000 65536"/>
                    <a:gd name="T16" fmla="*/ 0 60000 65536"/>
                    <a:gd name="T17" fmla="*/ 0 60000 65536"/>
                    <a:gd name="T18" fmla="*/ 0 60000 65536"/>
                    <a:gd name="T19" fmla="*/ 0 60000 65536"/>
                    <a:gd name="T20" fmla="*/ 0 60000 65536"/>
                    <a:gd name="T21" fmla="*/ 0 w 7"/>
                    <a:gd name="T22" fmla="*/ 0 h 69"/>
                    <a:gd name="T23" fmla="*/ 7 w 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69">
                      <a:moveTo>
                        <a:pt x="7" y="2"/>
                      </a:moveTo>
                      <a:lnTo>
                        <a:pt x="2" y="68"/>
                      </a:lnTo>
                      <a:lnTo>
                        <a:pt x="2" y="69"/>
                      </a:lnTo>
                      <a:lnTo>
                        <a:pt x="0" y="69"/>
                      </a:lnTo>
                      <a:lnTo>
                        <a:pt x="5" y="0"/>
                      </a:lnTo>
                      <a:lnTo>
                        <a:pt x="5" y="2"/>
                      </a:lnTo>
                      <a:lnTo>
                        <a:pt x="7" y="2"/>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499" name="Freeform 580"/>
                <p:cNvSpPr>
                  <a:spLocks/>
                </p:cNvSpPr>
                <p:nvPr/>
              </p:nvSpPr>
              <p:spPr bwMode="auto">
                <a:xfrm>
                  <a:off x="2150" y="2478"/>
                  <a:ext cx="5" cy="69"/>
                </a:xfrm>
                <a:custGeom>
                  <a:avLst/>
                  <a:gdLst>
                    <a:gd name="T0" fmla="*/ 5 w 5"/>
                    <a:gd name="T1" fmla="*/ 2 h 69"/>
                    <a:gd name="T2" fmla="*/ 2 w 5"/>
                    <a:gd name="T3" fmla="*/ 68 h 69"/>
                    <a:gd name="T4" fmla="*/ 2 w 5"/>
                    <a:gd name="T5" fmla="*/ 69 h 69"/>
                    <a:gd name="T6" fmla="*/ 0 w 5"/>
                    <a:gd name="T7" fmla="*/ 69 h 69"/>
                    <a:gd name="T8" fmla="*/ 4 w 5"/>
                    <a:gd name="T9" fmla="*/ 0 h 69"/>
                    <a:gd name="T10" fmla="*/ 5 w 5"/>
                    <a:gd name="T11" fmla="*/ 0 h 69"/>
                    <a:gd name="T12" fmla="*/ 5 w 5"/>
                    <a:gd name="T13" fmla="*/ 2 h 69"/>
                    <a:gd name="T14" fmla="*/ 0 60000 65536"/>
                    <a:gd name="T15" fmla="*/ 0 60000 65536"/>
                    <a:gd name="T16" fmla="*/ 0 60000 65536"/>
                    <a:gd name="T17" fmla="*/ 0 60000 65536"/>
                    <a:gd name="T18" fmla="*/ 0 60000 65536"/>
                    <a:gd name="T19" fmla="*/ 0 60000 65536"/>
                    <a:gd name="T20" fmla="*/ 0 60000 65536"/>
                    <a:gd name="T21" fmla="*/ 0 w 5"/>
                    <a:gd name="T22" fmla="*/ 0 h 69"/>
                    <a:gd name="T23" fmla="*/ 5 w 5"/>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69">
                      <a:moveTo>
                        <a:pt x="5" y="2"/>
                      </a:moveTo>
                      <a:lnTo>
                        <a:pt x="2" y="68"/>
                      </a:lnTo>
                      <a:lnTo>
                        <a:pt x="2" y="69"/>
                      </a:lnTo>
                      <a:lnTo>
                        <a:pt x="0" y="69"/>
                      </a:lnTo>
                      <a:lnTo>
                        <a:pt x="4" y="0"/>
                      </a:lnTo>
                      <a:lnTo>
                        <a:pt x="5" y="0"/>
                      </a:lnTo>
                      <a:lnTo>
                        <a:pt x="5" y="2"/>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00" name="Freeform 581"/>
                <p:cNvSpPr>
                  <a:spLocks/>
                </p:cNvSpPr>
                <p:nvPr/>
              </p:nvSpPr>
              <p:spPr bwMode="auto">
                <a:xfrm>
                  <a:off x="2150" y="2478"/>
                  <a:ext cx="5" cy="69"/>
                </a:xfrm>
                <a:custGeom>
                  <a:avLst/>
                  <a:gdLst>
                    <a:gd name="T0" fmla="*/ 5 w 5"/>
                    <a:gd name="T1" fmla="*/ 0 h 69"/>
                    <a:gd name="T2" fmla="*/ 0 w 5"/>
                    <a:gd name="T3" fmla="*/ 69 h 69"/>
                    <a:gd name="T4" fmla="*/ 4 w 5"/>
                    <a:gd name="T5" fmla="*/ 0 h 69"/>
                    <a:gd name="T6" fmla="*/ 5 w 5"/>
                    <a:gd name="T7" fmla="*/ 0 h 69"/>
                    <a:gd name="T8" fmla="*/ 0 60000 65536"/>
                    <a:gd name="T9" fmla="*/ 0 60000 65536"/>
                    <a:gd name="T10" fmla="*/ 0 60000 65536"/>
                    <a:gd name="T11" fmla="*/ 0 60000 65536"/>
                    <a:gd name="T12" fmla="*/ 0 w 5"/>
                    <a:gd name="T13" fmla="*/ 0 h 69"/>
                    <a:gd name="T14" fmla="*/ 5 w 5"/>
                    <a:gd name="T15" fmla="*/ 69 h 69"/>
                  </a:gdLst>
                  <a:ahLst/>
                  <a:cxnLst>
                    <a:cxn ang="T8">
                      <a:pos x="T0" y="T1"/>
                    </a:cxn>
                    <a:cxn ang="T9">
                      <a:pos x="T2" y="T3"/>
                    </a:cxn>
                    <a:cxn ang="T10">
                      <a:pos x="T4" y="T5"/>
                    </a:cxn>
                    <a:cxn ang="T11">
                      <a:pos x="T6" y="T7"/>
                    </a:cxn>
                  </a:cxnLst>
                  <a:rect l="T12" t="T13" r="T14" b="T15"/>
                  <a:pathLst>
                    <a:path w="5" h="69">
                      <a:moveTo>
                        <a:pt x="5" y="0"/>
                      </a:moveTo>
                      <a:lnTo>
                        <a:pt x="0" y="69"/>
                      </a:lnTo>
                      <a:lnTo>
                        <a:pt x="4" y="0"/>
                      </a:lnTo>
                      <a:lnTo>
                        <a:pt x="5" y="0"/>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01" name="Freeform 582"/>
                <p:cNvSpPr>
                  <a:spLocks/>
                </p:cNvSpPr>
                <p:nvPr/>
              </p:nvSpPr>
              <p:spPr bwMode="auto">
                <a:xfrm>
                  <a:off x="2149" y="2478"/>
                  <a:ext cx="5" cy="69"/>
                </a:xfrm>
                <a:custGeom>
                  <a:avLst/>
                  <a:gdLst>
                    <a:gd name="T0" fmla="*/ 5 w 5"/>
                    <a:gd name="T1" fmla="*/ 0 h 69"/>
                    <a:gd name="T2" fmla="*/ 1 w 5"/>
                    <a:gd name="T3" fmla="*/ 69 h 69"/>
                    <a:gd name="T4" fmla="*/ 0 w 5"/>
                    <a:gd name="T5" fmla="*/ 69 h 69"/>
                    <a:gd name="T6" fmla="*/ 5 w 5"/>
                    <a:gd name="T7" fmla="*/ 0 h 69"/>
                    <a:gd name="T8" fmla="*/ 0 60000 65536"/>
                    <a:gd name="T9" fmla="*/ 0 60000 65536"/>
                    <a:gd name="T10" fmla="*/ 0 60000 65536"/>
                    <a:gd name="T11" fmla="*/ 0 60000 65536"/>
                    <a:gd name="T12" fmla="*/ 0 w 5"/>
                    <a:gd name="T13" fmla="*/ 0 h 69"/>
                    <a:gd name="T14" fmla="*/ 5 w 5"/>
                    <a:gd name="T15" fmla="*/ 69 h 69"/>
                  </a:gdLst>
                  <a:ahLst/>
                  <a:cxnLst>
                    <a:cxn ang="T8">
                      <a:pos x="T0" y="T1"/>
                    </a:cxn>
                    <a:cxn ang="T9">
                      <a:pos x="T2" y="T3"/>
                    </a:cxn>
                    <a:cxn ang="T10">
                      <a:pos x="T4" y="T5"/>
                    </a:cxn>
                    <a:cxn ang="T11">
                      <a:pos x="T6" y="T7"/>
                    </a:cxn>
                  </a:cxnLst>
                  <a:rect l="T12" t="T13" r="T14" b="T15"/>
                  <a:pathLst>
                    <a:path w="5" h="69">
                      <a:moveTo>
                        <a:pt x="5" y="0"/>
                      </a:moveTo>
                      <a:lnTo>
                        <a:pt x="1" y="69"/>
                      </a:lnTo>
                      <a:lnTo>
                        <a:pt x="0" y="69"/>
                      </a:lnTo>
                      <a:lnTo>
                        <a:pt x="5" y="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02" name="Freeform 583"/>
                <p:cNvSpPr>
                  <a:spLocks/>
                </p:cNvSpPr>
                <p:nvPr/>
              </p:nvSpPr>
              <p:spPr bwMode="auto">
                <a:xfrm>
                  <a:off x="2149" y="2478"/>
                  <a:ext cx="5" cy="69"/>
                </a:xfrm>
                <a:custGeom>
                  <a:avLst/>
                  <a:gdLst>
                    <a:gd name="T0" fmla="*/ 5 w 5"/>
                    <a:gd name="T1" fmla="*/ 0 h 69"/>
                    <a:gd name="T2" fmla="*/ 1 w 5"/>
                    <a:gd name="T3" fmla="*/ 69 h 69"/>
                    <a:gd name="T4" fmla="*/ 0 w 5"/>
                    <a:gd name="T5" fmla="*/ 69 h 69"/>
                    <a:gd name="T6" fmla="*/ 3 w 5"/>
                    <a:gd name="T7" fmla="*/ 0 h 69"/>
                    <a:gd name="T8" fmla="*/ 5 w 5"/>
                    <a:gd name="T9" fmla="*/ 0 h 69"/>
                    <a:gd name="T10" fmla="*/ 0 60000 65536"/>
                    <a:gd name="T11" fmla="*/ 0 60000 65536"/>
                    <a:gd name="T12" fmla="*/ 0 60000 65536"/>
                    <a:gd name="T13" fmla="*/ 0 60000 65536"/>
                    <a:gd name="T14" fmla="*/ 0 60000 65536"/>
                    <a:gd name="T15" fmla="*/ 0 w 5"/>
                    <a:gd name="T16" fmla="*/ 0 h 69"/>
                    <a:gd name="T17" fmla="*/ 5 w 5"/>
                    <a:gd name="T18" fmla="*/ 69 h 69"/>
                  </a:gdLst>
                  <a:ahLst/>
                  <a:cxnLst>
                    <a:cxn ang="T10">
                      <a:pos x="T0" y="T1"/>
                    </a:cxn>
                    <a:cxn ang="T11">
                      <a:pos x="T2" y="T3"/>
                    </a:cxn>
                    <a:cxn ang="T12">
                      <a:pos x="T4" y="T5"/>
                    </a:cxn>
                    <a:cxn ang="T13">
                      <a:pos x="T6" y="T7"/>
                    </a:cxn>
                    <a:cxn ang="T14">
                      <a:pos x="T8" y="T9"/>
                    </a:cxn>
                  </a:cxnLst>
                  <a:rect l="T15" t="T16" r="T17" b="T18"/>
                  <a:pathLst>
                    <a:path w="5" h="69">
                      <a:moveTo>
                        <a:pt x="5" y="0"/>
                      </a:moveTo>
                      <a:lnTo>
                        <a:pt x="1" y="69"/>
                      </a:lnTo>
                      <a:lnTo>
                        <a:pt x="0" y="69"/>
                      </a:lnTo>
                      <a:lnTo>
                        <a:pt x="3" y="0"/>
                      </a:lnTo>
                      <a:lnTo>
                        <a:pt x="5" y="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03" name="Freeform 584"/>
                <p:cNvSpPr>
                  <a:spLocks/>
                </p:cNvSpPr>
                <p:nvPr/>
              </p:nvSpPr>
              <p:spPr bwMode="auto">
                <a:xfrm>
                  <a:off x="2149" y="2478"/>
                  <a:ext cx="5" cy="69"/>
                </a:xfrm>
                <a:custGeom>
                  <a:avLst/>
                  <a:gdLst>
                    <a:gd name="T0" fmla="*/ 5 w 5"/>
                    <a:gd name="T1" fmla="*/ 0 h 69"/>
                    <a:gd name="T2" fmla="*/ 0 w 5"/>
                    <a:gd name="T3" fmla="*/ 69 h 69"/>
                    <a:gd name="T4" fmla="*/ 3 w 5"/>
                    <a:gd name="T5" fmla="*/ 0 h 69"/>
                    <a:gd name="T6" fmla="*/ 5 w 5"/>
                    <a:gd name="T7" fmla="*/ 0 h 69"/>
                    <a:gd name="T8" fmla="*/ 0 60000 65536"/>
                    <a:gd name="T9" fmla="*/ 0 60000 65536"/>
                    <a:gd name="T10" fmla="*/ 0 60000 65536"/>
                    <a:gd name="T11" fmla="*/ 0 60000 65536"/>
                    <a:gd name="T12" fmla="*/ 0 w 5"/>
                    <a:gd name="T13" fmla="*/ 0 h 69"/>
                    <a:gd name="T14" fmla="*/ 5 w 5"/>
                    <a:gd name="T15" fmla="*/ 69 h 69"/>
                  </a:gdLst>
                  <a:ahLst/>
                  <a:cxnLst>
                    <a:cxn ang="T8">
                      <a:pos x="T0" y="T1"/>
                    </a:cxn>
                    <a:cxn ang="T9">
                      <a:pos x="T2" y="T3"/>
                    </a:cxn>
                    <a:cxn ang="T10">
                      <a:pos x="T4" y="T5"/>
                    </a:cxn>
                    <a:cxn ang="T11">
                      <a:pos x="T6" y="T7"/>
                    </a:cxn>
                  </a:cxnLst>
                  <a:rect l="T12" t="T13" r="T14" b="T15"/>
                  <a:pathLst>
                    <a:path w="5" h="69">
                      <a:moveTo>
                        <a:pt x="5" y="0"/>
                      </a:moveTo>
                      <a:lnTo>
                        <a:pt x="0" y="69"/>
                      </a:lnTo>
                      <a:lnTo>
                        <a:pt x="3" y="0"/>
                      </a:lnTo>
                      <a:lnTo>
                        <a:pt x="5" y="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04" name="Freeform 585"/>
                <p:cNvSpPr>
                  <a:spLocks/>
                </p:cNvSpPr>
                <p:nvPr/>
              </p:nvSpPr>
              <p:spPr bwMode="auto">
                <a:xfrm>
                  <a:off x="2147" y="2478"/>
                  <a:ext cx="5" cy="69"/>
                </a:xfrm>
                <a:custGeom>
                  <a:avLst/>
                  <a:gdLst>
                    <a:gd name="T0" fmla="*/ 5 w 5"/>
                    <a:gd name="T1" fmla="*/ 0 h 69"/>
                    <a:gd name="T2" fmla="*/ 2 w 5"/>
                    <a:gd name="T3" fmla="*/ 69 h 69"/>
                    <a:gd name="T4" fmla="*/ 0 w 5"/>
                    <a:gd name="T5" fmla="*/ 69 h 69"/>
                    <a:gd name="T6" fmla="*/ 5 w 5"/>
                    <a:gd name="T7" fmla="*/ 0 h 69"/>
                    <a:gd name="T8" fmla="*/ 0 60000 65536"/>
                    <a:gd name="T9" fmla="*/ 0 60000 65536"/>
                    <a:gd name="T10" fmla="*/ 0 60000 65536"/>
                    <a:gd name="T11" fmla="*/ 0 60000 65536"/>
                    <a:gd name="T12" fmla="*/ 0 w 5"/>
                    <a:gd name="T13" fmla="*/ 0 h 69"/>
                    <a:gd name="T14" fmla="*/ 5 w 5"/>
                    <a:gd name="T15" fmla="*/ 69 h 69"/>
                  </a:gdLst>
                  <a:ahLst/>
                  <a:cxnLst>
                    <a:cxn ang="T8">
                      <a:pos x="T0" y="T1"/>
                    </a:cxn>
                    <a:cxn ang="T9">
                      <a:pos x="T2" y="T3"/>
                    </a:cxn>
                    <a:cxn ang="T10">
                      <a:pos x="T4" y="T5"/>
                    </a:cxn>
                    <a:cxn ang="T11">
                      <a:pos x="T6" y="T7"/>
                    </a:cxn>
                  </a:cxnLst>
                  <a:rect l="T12" t="T13" r="T14" b="T15"/>
                  <a:pathLst>
                    <a:path w="5" h="69">
                      <a:moveTo>
                        <a:pt x="5" y="0"/>
                      </a:moveTo>
                      <a:lnTo>
                        <a:pt x="2" y="69"/>
                      </a:lnTo>
                      <a:lnTo>
                        <a:pt x="0" y="69"/>
                      </a:lnTo>
                      <a:lnTo>
                        <a:pt x="5" y="0"/>
                      </a:lnTo>
                      <a:close/>
                    </a:path>
                  </a:pathLst>
                </a:custGeom>
                <a:solidFill>
                  <a:srgbClr val="7575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05" name="Freeform 586"/>
                <p:cNvSpPr>
                  <a:spLocks/>
                </p:cNvSpPr>
                <p:nvPr/>
              </p:nvSpPr>
              <p:spPr bwMode="auto">
                <a:xfrm>
                  <a:off x="2147" y="2478"/>
                  <a:ext cx="5" cy="69"/>
                </a:xfrm>
                <a:custGeom>
                  <a:avLst/>
                  <a:gdLst>
                    <a:gd name="T0" fmla="*/ 5 w 5"/>
                    <a:gd name="T1" fmla="*/ 0 h 69"/>
                    <a:gd name="T2" fmla="*/ 2 w 5"/>
                    <a:gd name="T3" fmla="*/ 69 h 69"/>
                    <a:gd name="T4" fmla="*/ 0 w 5"/>
                    <a:gd name="T5" fmla="*/ 69 h 69"/>
                    <a:gd name="T6" fmla="*/ 3 w 5"/>
                    <a:gd name="T7" fmla="*/ 0 h 69"/>
                    <a:gd name="T8" fmla="*/ 5 w 5"/>
                    <a:gd name="T9" fmla="*/ 0 h 69"/>
                    <a:gd name="T10" fmla="*/ 0 60000 65536"/>
                    <a:gd name="T11" fmla="*/ 0 60000 65536"/>
                    <a:gd name="T12" fmla="*/ 0 60000 65536"/>
                    <a:gd name="T13" fmla="*/ 0 60000 65536"/>
                    <a:gd name="T14" fmla="*/ 0 60000 65536"/>
                    <a:gd name="T15" fmla="*/ 0 w 5"/>
                    <a:gd name="T16" fmla="*/ 0 h 69"/>
                    <a:gd name="T17" fmla="*/ 5 w 5"/>
                    <a:gd name="T18" fmla="*/ 69 h 69"/>
                  </a:gdLst>
                  <a:ahLst/>
                  <a:cxnLst>
                    <a:cxn ang="T10">
                      <a:pos x="T0" y="T1"/>
                    </a:cxn>
                    <a:cxn ang="T11">
                      <a:pos x="T2" y="T3"/>
                    </a:cxn>
                    <a:cxn ang="T12">
                      <a:pos x="T4" y="T5"/>
                    </a:cxn>
                    <a:cxn ang="T13">
                      <a:pos x="T6" y="T7"/>
                    </a:cxn>
                    <a:cxn ang="T14">
                      <a:pos x="T8" y="T9"/>
                    </a:cxn>
                  </a:cxnLst>
                  <a:rect l="T15" t="T16" r="T17" b="T18"/>
                  <a:pathLst>
                    <a:path w="5" h="69">
                      <a:moveTo>
                        <a:pt x="5" y="0"/>
                      </a:moveTo>
                      <a:lnTo>
                        <a:pt x="2" y="69"/>
                      </a:lnTo>
                      <a:lnTo>
                        <a:pt x="0" y="69"/>
                      </a:lnTo>
                      <a:lnTo>
                        <a:pt x="3" y="0"/>
                      </a:lnTo>
                      <a:lnTo>
                        <a:pt x="5" y="0"/>
                      </a:lnTo>
                      <a:close/>
                    </a:path>
                  </a:pathLst>
                </a:custGeom>
                <a:solidFill>
                  <a:srgbClr val="7575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06" name="Freeform 587"/>
                <p:cNvSpPr>
                  <a:spLocks/>
                </p:cNvSpPr>
                <p:nvPr/>
              </p:nvSpPr>
              <p:spPr bwMode="auto">
                <a:xfrm>
                  <a:off x="2146" y="2478"/>
                  <a:ext cx="6" cy="69"/>
                </a:xfrm>
                <a:custGeom>
                  <a:avLst/>
                  <a:gdLst>
                    <a:gd name="T0" fmla="*/ 6 w 6"/>
                    <a:gd name="T1" fmla="*/ 0 h 69"/>
                    <a:gd name="T2" fmla="*/ 1 w 6"/>
                    <a:gd name="T3" fmla="*/ 69 h 69"/>
                    <a:gd name="T4" fmla="*/ 0 w 6"/>
                    <a:gd name="T5" fmla="*/ 69 h 69"/>
                    <a:gd name="T6" fmla="*/ 4 w 6"/>
                    <a:gd name="T7" fmla="*/ 0 h 69"/>
                    <a:gd name="T8" fmla="*/ 6 w 6"/>
                    <a:gd name="T9" fmla="*/ 0 h 69"/>
                    <a:gd name="T10" fmla="*/ 0 60000 65536"/>
                    <a:gd name="T11" fmla="*/ 0 60000 65536"/>
                    <a:gd name="T12" fmla="*/ 0 60000 65536"/>
                    <a:gd name="T13" fmla="*/ 0 60000 65536"/>
                    <a:gd name="T14" fmla="*/ 0 60000 65536"/>
                    <a:gd name="T15" fmla="*/ 0 w 6"/>
                    <a:gd name="T16" fmla="*/ 0 h 69"/>
                    <a:gd name="T17" fmla="*/ 6 w 6"/>
                    <a:gd name="T18" fmla="*/ 69 h 69"/>
                  </a:gdLst>
                  <a:ahLst/>
                  <a:cxnLst>
                    <a:cxn ang="T10">
                      <a:pos x="T0" y="T1"/>
                    </a:cxn>
                    <a:cxn ang="T11">
                      <a:pos x="T2" y="T3"/>
                    </a:cxn>
                    <a:cxn ang="T12">
                      <a:pos x="T4" y="T5"/>
                    </a:cxn>
                    <a:cxn ang="T13">
                      <a:pos x="T6" y="T7"/>
                    </a:cxn>
                    <a:cxn ang="T14">
                      <a:pos x="T8" y="T9"/>
                    </a:cxn>
                  </a:cxnLst>
                  <a:rect l="T15" t="T16" r="T17" b="T18"/>
                  <a:pathLst>
                    <a:path w="6" h="69">
                      <a:moveTo>
                        <a:pt x="6" y="0"/>
                      </a:moveTo>
                      <a:lnTo>
                        <a:pt x="1" y="69"/>
                      </a:lnTo>
                      <a:lnTo>
                        <a:pt x="0" y="69"/>
                      </a:lnTo>
                      <a:lnTo>
                        <a:pt x="4" y="0"/>
                      </a:lnTo>
                      <a:lnTo>
                        <a:pt x="6" y="0"/>
                      </a:lnTo>
                      <a:close/>
                    </a:path>
                  </a:pathLst>
                </a:custGeom>
                <a:solidFill>
                  <a:srgbClr val="7878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07" name="Freeform 588"/>
                <p:cNvSpPr>
                  <a:spLocks/>
                </p:cNvSpPr>
                <p:nvPr/>
              </p:nvSpPr>
              <p:spPr bwMode="auto">
                <a:xfrm>
                  <a:off x="2146" y="2478"/>
                  <a:ext cx="4" cy="69"/>
                </a:xfrm>
                <a:custGeom>
                  <a:avLst/>
                  <a:gdLst>
                    <a:gd name="T0" fmla="*/ 4 w 4"/>
                    <a:gd name="T1" fmla="*/ 0 h 69"/>
                    <a:gd name="T2" fmla="*/ 1 w 4"/>
                    <a:gd name="T3" fmla="*/ 69 h 69"/>
                    <a:gd name="T4" fmla="*/ 0 w 4"/>
                    <a:gd name="T5" fmla="*/ 69 h 69"/>
                    <a:gd name="T6" fmla="*/ 3 w 4"/>
                    <a:gd name="T7" fmla="*/ 0 h 69"/>
                    <a:gd name="T8" fmla="*/ 4 w 4"/>
                    <a:gd name="T9" fmla="*/ 0 h 69"/>
                    <a:gd name="T10" fmla="*/ 0 60000 65536"/>
                    <a:gd name="T11" fmla="*/ 0 60000 65536"/>
                    <a:gd name="T12" fmla="*/ 0 60000 65536"/>
                    <a:gd name="T13" fmla="*/ 0 60000 65536"/>
                    <a:gd name="T14" fmla="*/ 0 60000 65536"/>
                    <a:gd name="T15" fmla="*/ 0 w 4"/>
                    <a:gd name="T16" fmla="*/ 0 h 69"/>
                    <a:gd name="T17" fmla="*/ 4 w 4"/>
                    <a:gd name="T18" fmla="*/ 69 h 69"/>
                  </a:gdLst>
                  <a:ahLst/>
                  <a:cxnLst>
                    <a:cxn ang="T10">
                      <a:pos x="T0" y="T1"/>
                    </a:cxn>
                    <a:cxn ang="T11">
                      <a:pos x="T2" y="T3"/>
                    </a:cxn>
                    <a:cxn ang="T12">
                      <a:pos x="T4" y="T5"/>
                    </a:cxn>
                    <a:cxn ang="T13">
                      <a:pos x="T6" y="T7"/>
                    </a:cxn>
                    <a:cxn ang="T14">
                      <a:pos x="T8" y="T9"/>
                    </a:cxn>
                  </a:cxnLst>
                  <a:rect l="T15" t="T16" r="T17" b="T18"/>
                  <a:pathLst>
                    <a:path w="4" h="69">
                      <a:moveTo>
                        <a:pt x="4" y="0"/>
                      </a:moveTo>
                      <a:lnTo>
                        <a:pt x="1" y="69"/>
                      </a:lnTo>
                      <a:lnTo>
                        <a:pt x="0" y="69"/>
                      </a:lnTo>
                      <a:lnTo>
                        <a:pt x="3" y="0"/>
                      </a:lnTo>
                      <a:lnTo>
                        <a:pt x="4" y="0"/>
                      </a:lnTo>
                      <a:close/>
                    </a:path>
                  </a:pathLst>
                </a:custGeom>
                <a:solidFill>
                  <a:srgbClr val="7878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08" name="Freeform 589"/>
                <p:cNvSpPr>
                  <a:spLocks/>
                </p:cNvSpPr>
                <p:nvPr/>
              </p:nvSpPr>
              <p:spPr bwMode="auto">
                <a:xfrm>
                  <a:off x="2146" y="2478"/>
                  <a:ext cx="4" cy="69"/>
                </a:xfrm>
                <a:custGeom>
                  <a:avLst/>
                  <a:gdLst>
                    <a:gd name="T0" fmla="*/ 4 w 4"/>
                    <a:gd name="T1" fmla="*/ 0 h 69"/>
                    <a:gd name="T2" fmla="*/ 0 w 4"/>
                    <a:gd name="T3" fmla="*/ 69 h 69"/>
                    <a:gd name="T4" fmla="*/ 3 w 4"/>
                    <a:gd name="T5" fmla="*/ 0 h 69"/>
                    <a:gd name="T6" fmla="*/ 4 w 4"/>
                    <a:gd name="T7" fmla="*/ 0 h 69"/>
                    <a:gd name="T8" fmla="*/ 0 60000 65536"/>
                    <a:gd name="T9" fmla="*/ 0 60000 65536"/>
                    <a:gd name="T10" fmla="*/ 0 60000 65536"/>
                    <a:gd name="T11" fmla="*/ 0 60000 65536"/>
                    <a:gd name="T12" fmla="*/ 0 w 4"/>
                    <a:gd name="T13" fmla="*/ 0 h 69"/>
                    <a:gd name="T14" fmla="*/ 4 w 4"/>
                    <a:gd name="T15" fmla="*/ 69 h 69"/>
                  </a:gdLst>
                  <a:ahLst/>
                  <a:cxnLst>
                    <a:cxn ang="T8">
                      <a:pos x="T0" y="T1"/>
                    </a:cxn>
                    <a:cxn ang="T9">
                      <a:pos x="T2" y="T3"/>
                    </a:cxn>
                    <a:cxn ang="T10">
                      <a:pos x="T4" y="T5"/>
                    </a:cxn>
                    <a:cxn ang="T11">
                      <a:pos x="T6" y="T7"/>
                    </a:cxn>
                  </a:cxnLst>
                  <a:rect l="T12" t="T13" r="T14" b="T15"/>
                  <a:pathLst>
                    <a:path w="4" h="69">
                      <a:moveTo>
                        <a:pt x="4" y="0"/>
                      </a:moveTo>
                      <a:lnTo>
                        <a:pt x="0" y="69"/>
                      </a:lnTo>
                      <a:lnTo>
                        <a:pt x="3" y="0"/>
                      </a:lnTo>
                      <a:lnTo>
                        <a:pt x="4" y="0"/>
                      </a:lnTo>
                      <a:close/>
                    </a:path>
                  </a:pathLst>
                </a:custGeom>
                <a:solidFill>
                  <a:srgbClr val="7878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09" name="Freeform 590"/>
                <p:cNvSpPr>
                  <a:spLocks/>
                </p:cNvSpPr>
                <p:nvPr/>
              </p:nvSpPr>
              <p:spPr bwMode="auto">
                <a:xfrm>
                  <a:off x="2144" y="2478"/>
                  <a:ext cx="5" cy="69"/>
                </a:xfrm>
                <a:custGeom>
                  <a:avLst/>
                  <a:gdLst>
                    <a:gd name="T0" fmla="*/ 5 w 5"/>
                    <a:gd name="T1" fmla="*/ 0 h 69"/>
                    <a:gd name="T2" fmla="*/ 2 w 5"/>
                    <a:gd name="T3" fmla="*/ 69 h 69"/>
                    <a:gd name="T4" fmla="*/ 0 w 5"/>
                    <a:gd name="T5" fmla="*/ 69 h 69"/>
                    <a:gd name="T6" fmla="*/ 5 w 5"/>
                    <a:gd name="T7" fmla="*/ 0 h 69"/>
                    <a:gd name="T8" fmla="*/ 0 60000 65536"/>
                    <a:gd name="T9" fmla="*/ 0 60000 65536"/>
                    <a:gd name="T10" fmla="*/ 0 60000 65536"/>
                    <a:gd name="T11" fmla="*/ 0 60000 65536"/>
                    <a:gd name="T12" fmla="*/ 0 w 5"/>
                    <a:gd name="T13" fmla="*/ 0 h 69"/>
                    <a:gd name="T14" fmla="*/ 5 w 5"/>
                    <a:gd name="T15" fmla="*/ 69 h 69"/>
                  </a:gdLst>
                  <a:ahLst/>
                  <a:cxnLst>
                    <a:cxn ang="T8">
                      <a:pos x="T0" y="T1"/>
                    </a:cxn>
                    <a:cxn ang="T9">
                      <a:pos x="T2" y="T3"/>
                    </a:cxn>
                    <a:cxn ang="T10">
                      <a:pos x="T4" y="T5"/>
                    </a:cxn>
                    <a:cxn ang="T11">
                      <a:pos x="T6" y="T7"/>
                    </a:cxn>
                  </a:cxnLst>
                  <a:rect l="T12" t="T13" r="T14" b="T15"/>
                  <a:pathLst>
                    <a:path w="5" h="69">
                      <a:moveTo>
                        <a:pt x="5" y="0"/>
                      </a:moveTo>
                      <a:lnTo>
                        <a:pt x="2" y="69"/>
                      </a:lnTo>
                      <a:lnTo>
                        <a:pt x="0" y="69"/>
                      </a:lnTo>
                      <a:lnTo>
                        <a:pt x="5" y="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10" name="Freeform 591"/>
                <p:cNvSpPr>
                  <a:spLocks/>
                </p:cNvSpPr>
                <p:nvPr/>
              </p:nvSpPr>
              <p:spPr bwMode="auto">
                <a:xfrm>
                  <a:off x="2144" y="2478"/>
                  <a:ext cx="5" cy="69"/>
                </a:xfrm>
                <a:custGeom>
                  <a:avLst/>
                  <a:gdLst>
                    <a:gd name="T0" fmla="*/ 5 w 5"/>
                    <a:gd name="T1" fmla="*/ 0 h 69"/>
                    <a:gd name="T2" fmla="*/ 2 w 5"/>
                    <a:gd name="T3" fmla="*/ 69 h 69"/>
                    <a:gd name="T4" fmla="*/ 0 w 5"/>
                    <a:gd name="T5" fmla="*/ 69 h 69"/>
                    <a:gd name="T6" fmla="*/ 3 w 5"/>
                    <a:gd name="T7" fmla="*/ 0 h 69"/>
                    <a:gd name="T8" fmla="*/ 5 w 5"/>
                    <a:gd name="T9" fmla="*/ 0 h 69"/>
                    <a:gd name="T10" fmla="*/ 0 60000 65536"/>
                    <a:gd name="T11" fmla="*/ 0 60000 65536"/>
                    <a:gd name="T12" fmla="*/ 0 60000 65536"/>
                    <a:gd name="T13" fmla="*/ 0 60000 65536"/>
                    <a:gd name="T14" fmla="*/ 0 60000 65536"/>
                    <a:gd name="T15" fmla="*/ 0 w 5"/>
                    <a:gd name="T16" fmla="*/ 0 h 69"/>
                    <a:gd name="T17" fmla="*/ 5 w 5"/>
                    <a:gd name="T18" fmla="*/ 69 h 69"/>
                  </a:gdLst>
                  <a:ahLst/>
                  <a:cxnLst>
                    <a:cxn ang="T10">
                      <a:pos x="T0" y="T1"/>
                    </a:cxn>
                    <a:cxn ang="T11">
                      <a:pos x="T2" y="T3"/>
                    </a:cxn>
                    <a:cxn ang="T12">
                      <a:pos x="T4" y="T5"/>
                    </a:cxn>
                    <a:cxn ang="T13">
                      <a:pos x="T6" y="T7"/>
                    </a:cxn>
                    <a:cxn ang="T14">
                      <a:pos x="T8" y="T9"/>
                    </a:cxn>
                  </a:cxnLst>
                  <a:rect l="T15" t="T16" r="T17" b="T18"/>
                  <a:pathLst>
                    <a:path w="5" h="69">
                      <a:moveTo>
                        <a:pt x="5" y="0"/>
                      </a:moveTo>
                      <a:lnTo>
                        <a:pt x="2" y="69"/>
                      </a:lnTo>
                      <a:lnTo>
                        <a:pt x="0" y="69"/>
                      </a:lnTo>
                      <a:lnTo>
                        <a:pt x="3" y="0"/>
                      </a:lnTo>
                      <a:lnTo>
                        <a:pt x="5" y="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11" name="Freeform 592"/>
                <p:cNvSpPr>
                  <a:spLocks/>
                </p:cNvSpPr>
                <p:nvPr/>
              </p:nvSpPr>
              <p:spPr bwMode="auto">
                <a:xfrm>
                  <a:off x="2144" y="2478"/>
                  <a:ext cx="5" cy="69"/>
                </a:xfrm>
                <a:custGeom>
                  <a:avLst/>
                  <a:gdLst>
                    <a:gd name="T0" fmla="*/ 5 w 5"/>
                    <a:gd name="T1" fmla="*/ 0 h 69"/>
                    <a:gd name="T2" fmla="*/ 0 w 5"/>
                    <a:gd name="T3" fmla="*/ 69 h 69"/>
                    <a:gd name="T4" fmla="*/ 3 w 5"/>
                    <a:gd name="T5" fmla="*/ 0 h 69"/>
                    <a:gd name="T6" fmla="*/ 5 w 5"/>
                    <a:gd name="T7" fmla="*/ 0 h 69"/>
                    <a:gd name="T8" fmla="*/ 0 60000 65536"/>
                    <a:gd name="T9" fmla="*/ 0 60000 65536"/>
                    <a:gd name="T10" fmla="*/ 0 60000 65536"/>
                    <a:gd name="T11" fmla="*/ 0 60000 65536"/>
                    <a:gd name="T12" fmla="*/ 0 w 5"/>
                    <a:gd name="T13" fmla="*/ 0 h 69"/>
                    <a:gd name="T14" fmla="*/ 5 w 5"/>
                    <a:gd name="T15" fmla="*/ 69 h 69"/>
                  </a:gdLst>
                  <a:ahLst/>
                  <a:cxnLst>
                    <a:cxn ang="T8">
                      <a:pos x="T0" y="T1"/>
                    </a:cxn>
                    <a:cxn ang="T9">
                      <a:pos x="T2" y="T3"/>
                    </a:cxn>
                    <a:cxn ang="T10">
                      <a:pos x="T4" y="T5"/>
                    </a:cxn>
                    <a:cxn ang="T11">
                      <a:pos x="T6" y="T7"/>
                    </a:cxn>
                  </a:cxnLst>
                  <a:rect l="T12" t="T13" r="T14" b="T15"/>
                  <a:pathLst>
                    <a:path w="5" h="69">
                      <a:moveTo>
                        <a:pt x="5" y="0"/>
                      </a:moveTo>
                      <a:lnTo>
                        <a:pt x="0" y="69"/>
                      </a:lnTo>
                      <a:lnTo>
                        <a:pt x="3" y="0"/>
                      </a:lnTo>
                      <a:lnTo>
                        <a:pt x="5" y="0"/>
                      </a:lnTo>
                      <a:close/>
                    </a:path>
                  </a:pathLst>
                </a:custGeom>
                <a:solidFill>
                  <a:srgbClr val="7D7D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12" name="Freeform 593"/>
                <p:cNvSpPr>
                  <a:spLocks/>
                </p:cNvSpPr>
                <p:nvPr/>
              </p:nvSpPr>
              <p:spPr bwMode="auto">
                <a:xfrm>
                  <a:off x="2142" y="2478"/>
                  <a:ext cx="5" cy="69"/>
                </a:xfrm>
                <a:custGeom>
                  <a:avLst/>
                  <a:gdLst>
                    <a:gd name="T0" fmla="*/ 5 w 5"/>
                    <a:gd name="T1" fmla="*/ 0 h 69"/>
                    <a:gd name="T2" fmla="*/ 2 w 5"/>
                    <a:gd name="T3" fmla="*/ 69 h 69"/>
                    <a:gd name="T4" fmla="*/ 0 w 5"/>
                    <a:gd name="T5" fmla="*/ 69 h 69"/>
                    <a:gd name="T6" fmla="*/ 5 w 5"/>
                    <a:gd name="T7" fmla="*/ 0 h 69"/>
                    <a:gd name="T8" fmla="*/ 0 60000 65536"/>
                    <a:gd name="T9" fmla="*/ 0 60000 65536"/>
                    <a:gd name="T10" fmla="*/ 0 60000 65536"/>
                    <a:gd name="T11" fmla="*/ 0 60000 65536"/>
                    <a:gd name="T12" fmla="*/ 0 w 5"/>
                    <a:gd name="T13" fmla="*/ 0 h 69"/>
                    <a:gd name="T14" fmla="*/ 5 w 5"/>
                    <a:gd name="T15" fmla="*/ 69 h 69"/>
                  </a:gdLst>
                  <a:ahLst/>
                  <a:cxnLst>
                    <a:cxn ang="T8">
                      <a:pos x="T0" y="T1"/>
                    </a:cxn>
                    <a:cxn ang="T9">
                      <a:pos x="T2" y="T3"/>
                    </a:cxn>
                    <a:cxn ang="T10">
                      <a:pos x="T4" y="T5"/>
                    </a:cxn>
                    <a:cxn ang="T11">
                      <a:pos x="T6" y="T7"/>
                    </a:cxn>
                  </a:cxnLst>
                  <a:rect l="T12" t="T13" r="T14" b="T15"/>
                  <a:pathLst>
                    <a:path w="5" h="69">
                      <a:moveTo>
                        <a:pt x="5" y="0"/>
                      </a:moveTo>
                      <a:lnTo>
                        <a:pt x="2" y="69"/>
                      </a:lnTo>
                      <a:lnTo>
                        <a:pt x="0" y="69"/>
                      </a:lnTo>
                      <a:lnTo>
                        <a:pt x="5" y="0"/>
                      </a:lnTo>
                      <a:close/>
                    </a:path>
                  </a:pathLst>
                </a:custGeom>
                <a:solidFill>
                  <a:srgbClr val="7D7D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13" name="Freeform 594"/>
                <p:cNvSpPr>
                  <a:spLocks/>
                </p:cNvSpPr>
                <p:nvPr/>
              </p:nvSpPr>
              <p:spPr bwMode="auto">
                <a:xfrm>
                  <a:off x="2142" y="2478"/>
                  <a:ext cx="5" cy="69"/>
                </a:xfrm>
                <a:custGeom>
                  <a:avLst/>
                  <a:gdLst>
                    <a:gd name="T0" fmla="*/ 5 w 5"/>
                    <a:gd name="T1" fmla="*/ 0 h 69"/>
                    <a:gd name="T2" fmla="*/ 2 w 5"/>
                    <a:gd name="T3" fmla="*/ 69 h 69"/>
                    <a:gd name="T4" fmla="*/ 0 w 5"/>
                    <a:gd name="T5" fmla="*/ 69 h 69"/>
                    <a:gd name="T6" fmla="*/ 4 w 5"/>
                    <a:gd name="T7" fmla="*/ 0 h 69"/>
                    <a:gd name="T8" fmla="*/ 5 w 5"/>
                    <a:gd name="T9" fmla="*/ 0 h 69"/>
                    <a:gd name="T10" fmla="*/ 0 60000 65536"/>
                    <a:gd name="T11" fmla="*/ 0 60000 65536"/>
                    <a:gd name="T12" fmla="*/ 0 60000 65536"/>
                    <a:gd name="T13" fmla="*/ 0 60000 65536"/>
                    <a:gd name="T14" fmla="*/ 0 60000 65536"/>
                    <a:gd name="T15" fmla="*/ 0 w 5"/>
                    <a:gd name="T16" fmla="*/ 0 h 69"/>
                    <a:gd name="T17" fmla="*/ 5 w 5"/>
                    <a:gd name="T18" fmla="*/ 69 h 69"/>
                  </a:gdLst>
                  <a:ahLst/>
                  <a:cxnLst>
                    <a:cxn ang="T10">
                      <a:pos x="T0" y="T1"/>
                    </a:cxn>
                    <a:cxn ang="T11">
                      <a:pos x="T2" y="T3"/>
                    </a:cxn>
                    <a:cxn ang="T12">
                      <a:pos x="T4" y="T5"/>
                    </a:cxn>
                    <a:cxn ang="T13">
                      <a:pos x="T6" y="T7"/>
                    </a:cxn>
                    <a:cxn ang="T14">
                      <a:pos x="T8" y="T9"/>
                    </a:cxn>
                  </a:cxnLst>
                  <a:rect l="T15" t="T16" r="T17" b="T18"/>
                  <a:pathLst>
                    <a:path w="5" h="69">
                      <a:moveTo>
                        <a:pt x="5" y="0"/>
                      </a:moveTo>
                      <a:lnTo>
                        <a:pt x="2" y="69"/>
                      </a:lnTo>
                      <a:lnTo>
                        <a:pt x="0" y="69"/>
                      </a:lnTo>
                      <a:lnTo>
                        <a:pt x="4" y="0"/>
                      </a:lnTo>
                      <a:lnTo>
                        <a:pt x="5" y="0"/>
                      </a:lnTo>
                      <a:close/>
                    </a:path>
                  </a:pathLst>
                </a:custGeom>
                <a:solidFill>
                  <a:srgbClr val="7D7D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14" name="Freeform 595"/>
                <p:cNvSpPr>
                  <a:spLocks/>
                </p:cNvSpPr>
                <p:nvPr/>
              </p:nvSpPr>
              <p:spPr bwMode="auto">
                <a:xfrm>
                  <a:off x="2142" y="2478"/>
                  <a:ext cx="5" cy="69"/>
                </a:xfrm>
                <a:custGeom>
                  <a:avLst/>
                  <a:gdLst>
                    <a:gd name="T0" fmla="*/ 5 w 5"/>
                    <a:gd name="T1" fmla="*/ 0 h 69"/>
                    <a:gd name="T2" fmla="*/ 0 w 5"/>
                    <a:gd name="T3" fmla="*/ 69 h 69"/>
                    <a:gd name="T4" fmla="*/ 4 w 5"/>
                    <a:gd name="T5" fmla="*/ 0 h 69"/>
                    <a:gd name="T6" fmla="*/ 5 w 5"/>
                    <a:gd name="T7" fmla="*/ 0 h 69"/>
                    <a:gd name="T8" fmla="*/ 0 60000 65536"/>
                    <a:gd name="T9" fmla="*/ 0 60000 65536"/>
                    <a:gd name="T10" fmla="*/ 0 60000 65536"/>
                    <a:gd name="T11" fmla="*/ 0 60000 65536"/>
                    <a:gd name="T12" fmla="*/ 0 w 5"/>
                    <a:gd name="T13" fmla="*/ 0 h 69"/>
                    <a:gd name="T14" fmla="*/ 5 w 5"/>
                    <a:gd name="T15" fmla="*/ 69 h 69"/>
                  </a:gdLst>
                  <a:ahLst/>
                  <a:cxnLst>
                    <a:cxn ang="T8">
                      <a:pos x="T0" y="T1"/>
                    </a:cxn>
                    <a:cxn ang="T9">
                      <a:pos x="T2" y="T3"/>
                    </a:cxn>
                    <a:cxn ang="T10">
                      <a:pos x="T4" y="T5"/>
                    </a:cxn>
                    <a:cxn ang="T11">
                      <a:pos x="T6" y="T7"/>
                    </a:cxn>
                  </a:cxnLst>
                  <a:rect l="T12" t="T13" r="T14" b="T15"/>
                  <a:pathLst>
                    <a:path w="5" h="69">
                      <a:moveTo>
                        <a:pt x="5" y="0"/>
                      </a:moveTo>
                      <a:lnTo>
                        <a:pt x="0" y="69"/>
                      </a:lnTo>
                      <a:lnTo>
                        <a:pt x="4" y="0"/>
                      </a:lnTo>
                      <a:lnTo>
                        <a:pt x="5"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15" name="Freeform 596"/>
                <p:cNvSpPr>
                  <a:spLocks/>
                </p:cNvSpPr>
                <p:nvPr/>
              </p:nvSpPr>
              <p:spPr bwMode="auto">
                <a:xfrm>
                  <a:off x="2141" y="2478"/>
                  <a:ext cx="5" cy="69"/>
                </a:xfrm>
                <a:custGeom>
                  <a:avLst/>
                  <a:gdLst>
                    <a:gd name="T0" fmla="*/ 5 w 5"/>
                    <a:gd name="T1" fmla="*/ 0 h 69"/>
                    <a:gd name="T2" fmla="*/ 1 w 5"/>
                    <a:gd name="T3" fmla="*/ 69 h 69"/>
                    <a:gd name="T4" fmla="*/ 0 w 5"/>
                    <a:gd name="T5" fmla="*/ 69 h 69"/>
                    <a:gd name="T6" fmla="*/ 5 w 5"/>
                    <a:gd name="T7" fmla="*/ 0 h 69"/>
                    <a:gd name="T8" fmla="*/ 0 60000 65536"/>
                    <a:gd name="T9" fmla="*/ 0 60000 65536"/>
                    <a:gd name="T10" fmla="*/ 0 60000 65536"/>
                    <a:gd name="T11" fmla="*/ 0 60000 65536"/>
                    <a:gd name="T12" fmla="*/ 0 w 5"/>
                    <a:gd name="T13" fmla="*/ 0 h 69"/>
                    <a:gd name="T14" fmla="*/ 5 w 5"/>
                    <a:gd name="T15" fmla="*/ 69 h 69"/>
                  </a:gdLst>
                  <a:ahLst/>
                  <a:cxnLst>
                    <a:cxn ang="T8">
                      <a:pos x="T0" y="T1"/>
                    </a:cxn>
                    <a:cxn ang="T9">
                      <a:pos x="T2" y="T3"/>
                    </a:cxn>
                    <a:cxn ang="T10">
                      <a:pos x="T4" y="T5"/>
                    </a:cxn>
                    <a:cxn ang="T11">
                      <a:pos x="T6" y="T7"/>
                    </a:cxn>
                  </a:cxnLst>
                  <a:rect l="T12" t="T13" r="T14" b="T15"/>
                  <a:pathLst>
                    <a:path w="5" h="69">
                      <a:moveTo>
                        <a:pt x="5" y="0"/>
                      </a:moveTo>
                      <a:lnTo>
                        <a:pt x="1" y="69"/>
                      </a:lnTo>
                      <a:lnTo>
                        <a:pt x="0" y="69"/>
                      </a:lnTo>
                      <a:lnTo>
                        <a:pt x="5"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16" name="Freeform 597"/>
                <p:cNvSpPr>
                  <a:spLocks/>
                </p:cNvSpPr>
                <p:nvPr/>
              </p:nvSpPr>
              <p:spPr bwMode="auto">
                <a:xfrm>
                  <a:off x="2141" y="2478"/>
                  <a:ext cx="5" cy="69"/>
                </a:xfrm>
                <a:custGeom>
                  <a:avLst/>
                  <a:gdLst>
                    <a:gd name="T0" fmla="*/ 5 w 5"/>
                    <a:gd name="T1" fmla="*/ 0 h 69"/>
                    <a:gd name="T2" fmla="*/ 1 w 5"/>
                    <a:gd name="T3" fmla="*/ 69 h 69"/>
                    <a:gd name="T4" fmla="*/ 0 w 5"/>
                    <a:gd name="T5" fmla="*/ 69 h 69"/>
                    <a:gd name="T6" fmla="*/ 3 w 5"/>
                    <a:gd name="T7" fmla="*/ 0 h 69"/>
                    <a:gd name="T8" fmla="*/ 5 w 5"/>
                    <a:gd name="T9" fmla="*/ 0 h 69"/>
                    <a:gd name="T10" fmla="*/ 0 60000 65536"/>
                    <a:gd name="T11" fmla="*/ 0 60000 65536"/>
                    <a:gd name="T12" fmla="*/ 0 60000 65536"/>
                    <a:gd name="T13" fmla="*/ 0 60000 65536"/>
                    <a:gd name="T14" fmla="*/ 0 60000 65536"/>
                    <a:gd name="T15" fmla="*/ 0 w 5"/>
                    <a:gd name="T16" fmla="*/ 0 h 69"/>
                    <a:gd name="T17" fmla="*/ 5 w 5"/>
                    <a:gd name="T18" fmla="*/ 69 h 69"/>
                  </a:gdLst>
                  <a:ahLst/>
                  <a:cxnLst>
                    <a:cxn ang="T10">
                      <a:pos x="T0" y="T1"/>
                    </a:cxn>
                    <a:cxn ang="T11">
                      <a:pos x="T2" y="T3"/>
                    </a:cxn>
                    <a:cxn ang="T12">
                      <a:pos x="T4" y="T5"/>
                    </a:cxn>
                    <a:cxn ang="T13">
                      <a:pos x="T6" y="T7"/>
                    </a:cxn>
                    <a:cxn ang="T14">
                      <a:pos x="T8" y="T9"/>
                    </a:cxn>
                  </a:cxnLst>
                  <a:rect l="T15" t="T16" r="T17" b="T18"/>
                  <a:pathLst>
                    <a:path w="5" h="69">
                      <a:moveTo>
                        <a:pt x="5" y="0"/>
                      </a:moveTo>
                      <a:lnTo>
                        <a:pt x="1" y="69"/>
                      </a:lnTo>
                      <a:lnTo>
                        <a:pt x="0" y="69"/>
                      </a:lnTo>
                      <a:lnTo>
                        <a:pt x="3" y="0"/>
                      </a:lnTo>
                      <a:lnTo>
                        <a:pt x="5"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17" name="Freeform 598"/>
                <p:cNvSpPr>
                  <a:spLocks/>
                </p:cNvSpPr>
                <p:nvPr/>
              </p:nvSpPr>
              <p:spPr bwMode="auto">
                <a:xfrm>
                  <a:off x="2139" y="2478"/>
                  <a:ext cx="7" cy="69"/>
                </a:xfrm>
                <a:custGeom>
                  <a:avLst/>
                  <a:gdLst>
                    <a:gd name="T0" fmla="*/ 7 w 7"/>
                    <a:gd name="T1" fmla="*/ 0 h 69"/>
                    <a:gd name="T2" fmla="*/ 2 w 7"/>
                    <a:gd name="T3" fmla="*/ 69 h 69"/>
                    <a:gd name="T4" fmla="*/ 0 w 7"/>
                    <a:gd name="T5" fmla="*/ 69 h 69"/>
                    <a:gd name="T6" fmla="*/ 5 w 7"/>
                    <a:gd name="T7" fmla="*/ 0 h 69"/>
                    <a:gd name="T8" fmla="*/ 7 w 7"/>
                    <a:gd name="T9" fmla="*/ 0 h 69"/>
                    <a:gd name="T10" fmla="*/ 0 60000 65536"/>
                    <a:gd name="T11" fmla="*/ 0 60000 65536"/>
                    <a:gd name="T12" fmla="*/ 0 60000 65536"/>
                    <a:gd name="T13" fmla="*/ 0 60000 65536"/>
                    <a:gd name="T14" fmla="*/ 0 60000 65536"/>
                    <a:gd name="T15" fmla="*/ 0 w 7"/>
                    <a:gd name="T16" fmla="*/ 0 h 69"/>
                    <a:gd name="T17" fmla="*/ 7 w 7"/>
                    <a:gd name="T18" fmla="*/ 69 h 69"/>
                  </a:gdLst>
                  <a:ahLst/>
                  <a:cxnLst>
                    <a:cxn ang="T10">
                      <a:pos x="T0" y="T1"/>
                    </a:cxn>
                    <a:cxn ang="T11">
                      <a:pos x="T2" y="T3"/>
                    </a:cxn>
                    <a:cxn ang="T12">
                      <a:pos x="T4" y="T5"/>
                    </a:cxn>
                    <a:cxn ang="T13">
                      <a:pos x="T6" y="T7"/>
                    </a:cxn>
                    <a:cxn ang="T14">
                      <a:pos x="T8" y="T9"/>
                    </a:cxn>
                  </a:cxnLst>
                  <a:rect l="T15" t="T16" r="T17" b="T18"/>
                  <a:pathLst>
                    <a:path w="7" h="69">
                      <a:moveTo>
                        <a:pt x="7" y="0"/>
                      </a:moveTo>
                      <a:lnTo>
                        <a:pt x="2" y="69"/>
                      </a:lnTo>
                      <a:lnTo>
                        <a:pt x="0" y="69"/>
                      </a:lnTo>
                      <a:lnTo>
                        <a:pt x="5" y="0"/>
                      </a:lnTo>
                      <a:lnTo>
                        <a:pt x="7" y="0"/>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18" name="Freeform 599"/>
                <p:cNvSpPr>
                  <a:spLocks/>
                </p:cNvSpPr>
                <p:nvPr/>
              </p:nvSpPr>
              <p:spPr bwMode="auto">
                <a:xfrm>
                  <a:off x="2139" y="2478"/>
                  <a:ext cx="5" cy="69"/>
                </a:xfrm>
                <a:custGeom>
                  <a:avLst/>
                  <a:gdLst>
                    <a:gd name="T0" fmla="*/ 5 w 5"/>
                    <a:gd name="T1" fmla="*/ 0 h 69"/>
                    <a:gd name="T2" fmla="*/ 2 w 5"/>
                    <a:gd name="T3" fmla="*/ 69 h 69"/>
                    <a:gd name="T4" fmla="*/ 0 w 5"/>
                    <a:gd name="T5" fmla="*/ 69 h 69"/>
                    <a:gd name="T6" fmla="*/ 3 w 5"/>
                    <a:gd name="T7" fmla="*/ 0 h 69"/>
                    <a:gd name="T8" fmla="*/ 5 w 5"/>
                    <a:gd name="T9" fmla="*/ 0 h 69"/>
                    <a:gd name="T10" fmla="*/ 0 60000 65536"/>
                    <a:gd name="T11" fmla="*/ 0 60000 65536"/>
                    <a:gd name="T12" fmla="*/ 0 60000 65536"/>
                    <a:gd name="T13" fmla="*/ 0 60000 65536"/>
                    <a:gd name="T14" fmla="*/ 0 60000 65536"/>
                    <a:gd name="T15" fmla="*/ 0 w 5"/>
                    <a:gd name="T16" fmla="*/ 0 h 69"/>
                    <a:gd name="T17" fmla="*/ 5 w 5"/>
                    <a:gd name="T18" fmla="*/ 69 h 69"/>
                  </a:gdLst>
                  <a:ahLst/>
                  <a:cxnLst>
                    <a:cxn ang="T10">
                      <a:pos x="T0" y="T1"/>
                    </a:cxn>
                    <a:cxn ang="T11">
                      <a:pos x="T2" y="T3"/>
                    </a:cxn>
                    <a:cxn ang="T12">
                      <a:pos x="T4" y="T5"/>
                    </a:cxn>
                    <a:cxn ang="T13">
                      <a:pos x="T6" y="T7"/>
                    </a:cxn>
                    <a:cxn ang="T14">
                      <a:pos x="T8" y="T9"/>
                    </a:cxn>
                  </a:cxnLst>
                  <a:rect l="T15" t="T16" r="T17" b="T18"/>
                  <a:pathLst>
                    <a:path w="5" h="69">
                      <a:moveTo>
                        <a:pt x="5" y="0"/>
                      </a:moveTo>
                      <a:lnTo>
                        <a:pt x="2" y="69"/>
                      </a:lnTo>
                      <a:lnTo>
                        <a:pt x="0" y="69"/>
                      </a:lnTo>
                      <a:lnTo>
                        <a:pt x="3" y="0"/>
                      </a:lnTo>
                      <a:lnTo>
                        <a:pt x="5" y="0"/>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19" name="Freeform 600"/>
                <p:cNvSpPr>
                  <a:spLocks/>
                </p:cNvSpPr>
                <p:nvPr/>
              </p:nvSpPr>
              <p:spPr bwMode="auto">
                <a:xfrm>
                  <a:off x="2139" y="2478"/>
                  <a:ext cx="5" cy="69"/>
                </a:xfrm>
                <a:custGeom>
                  <a:avLst/>
                  <a:gdLst>
                    <a:gd name="T0" fmla="*/ 5 w 5"/>
                    <a:gd name="T1" fmla="*/ 0 h 69"/>
                    <a:gd name="T2" fmla="*/ 0 w 5"/>
                    <a:gd name="T3" fmla="*/ 69 h 69"/>
                    <a:gd name="T4" fmla="*/ 3 w 5"/>
                    <a:gd name="T5" fmla="*/ 0 h 69"/>
                    <a:gd name="T6" fmla="*/ 5 w 5"/>
                    <a:gd name="T7" fmla="*/ 0 h 69"/>
                    <a:gd name="T8" fmla="*/ 0 60000 65536"/>
                    <a:gd name="T9" fmla="*/ 0 60000 65536"/>
                    <a:gd name="T10" fmla="*/ 0 60000 65536"/>
                    <a:gd name="T11" fmla="*/ 0 60000 65536"/>
                    <a:gd name="T12" fmla="*/ 0 w 5"/>
                    <a:gd name="T13" fmla="*/ 0 h 69"/>
                    <a:gd name="T14" fmla="*/ 5 w 5"/>
                    <a:gd name="T15" fmla="*/ 69 h 69"/>
                  </a:gdLst>
                  <a:ahLst/>
                  <a:cxnLst>
                    <a:cxn ang="T8">
                      <a:pos x="T0" y="T1"/>
                    </a:cxn>
                    <a:cxn ang="T9">
                      <a:pos x="T2" y="T3"/>
                    </a:cxn>
                    <a:cxn ang="T10">
                      <a:pos x="T4" y="T5"/>
                    </a:cxn>
                    <a:cxn ang="T11">
                      <a:pos x="T6" y="T7"/>
                    </a:cxn>
                  </a:cxnLst>
                  <a:rect l="T12" t="T13" r="T14" b="T15"/>
                  <a:pathLst>
                    <a:path w="5" h="69">
                      <a:moveTo>
                        <a:pt x="5" y="0"/>
                      </a:moveTo>
                      <a:lnTo>
                        <a:pt x="0" y="69"/>
                      </a:lnTo>
                      <a:lnTo>
                        <a:pt x="3" y="0"/>
                      </a:lnTo>
                      <a:lnTo>
                        <a:pt x="5"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20" name="Freeform 601"/>
                <p:cNvSpPr>
                  <a:spLocks/>
                </p:cNvSpPr>
                <p:nvPr/>
              </p:nvSpPr>
              <p:spPr bwMode="auto">
                <a:xfrm>
                  <a:off x="2138" y="2478"/>
                  <a:ext cx="4" cy="69"/>
                </a:xfrm>
                <a:custGeom>
                  <a:avLst/>
                  <a:gdLst>
                    <a:gd name="T0" fmla="*/ 4 w 4"/>
                    <a:gd name="T1" fmla="*/ 0 h 69"/>
                    <a:gd name="T2" fmla="*/ 1 w 4"/>
                    <a:gd name="T3" fmla="*/ 69 h 69"/>
                    <a:gd name="T4" fmla="*/ 0 w 4"/>
                    <a:gd name="T5" fmla="*/ 69 h 69"/>
                    <a:gd name="T6" fmla="*/ 4 w 4"/>
                    <a:gd name="T7" fmla="*/ 0 h 69"/>
                    <a:gd name="T8" fmla="*/ 0 60000 65536"/>
                    <a:gd name="T9" fmla="*/ 0 60000 65536"/>
                    <a:gd name="T10" fmla="*/ 0 60000 65536"/>
                    <a:gd name="T11" fmla="*/ 0 60000 65536"/>
                    <a:gd name="T12" fmla="*/ 0 w 4"/>
                    <a:gd name="T13" fmla="*/ 0 h 69"/>
                    <a:gd name="T14" fmla="*/ 4 w 4"/>
                    <a:gd name="T15" fmla="*/ 69 h 69"/>
                  </a:gdLst>
                  <a:ahLst/>
                  <a:cxnLst>
                    <a:cxn ang="T8">
                      <a:pos x="T0" y="T1"/>
                    </a:cxn>
                    <a:cxn ang="T9">
                      <a:pos x="T2" y="T3"/>
                    </a:cxn>
                    <a:cxn ang="T10">
                      <a:pos x="T4" y="T5"/>
                    </a:cxn>
                    <a:cxn ang="T11">
                      <a:pos x="T6" y="T7"/>
                    </a:cxn>
                  </a:cxnLst>
                  <a:rect l="T12" t="T13" r="T14" b="T15"/>
                  <a:pathLst>
                    <a:path w="4" h="69">
                      <a:moveTo>
                        <a:pt x="4" y="0"/>
                      </a:moveTo>
                      <a:lnTo>
                        <a:pt x="1" y="69"/>
                      </a:lnTo>
                      <a:lnTo>
                        <a:pt x="0" y="69"/>
                      </a:lnTo>
                      <a:lnTo>
                        <a:pt x="4"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21" name="Freeform 602"/>
                <p:cNvSpPr>
                  <a:spLocks/>
                </p:cNvSpPr>
                <p:nvPr/>
              </p:nvSpPr>
              <p:spPr bwMode="auto">
                <a:xfrm>
                  <a:off x="2138" y="2478"/>
                  <a:ext cx="4" cy="69"/>
                </a:xfrm>
                <a:custGeom>
                  <a:avLst/>
                  <a:gdLst>
                    <a:gd name="T0" fmla="*/ 4 w 4"/>
                    <a:gd name="T1" fmla="*/ 0 h 69"/>
                    <a:gd name="T2" fmla="*/ 1 w 4"/>
                    <a:gd name="T3" fmla="*/ 69 h 69"/>
                    <a:gd name="T4" fmla="*/ 0 w 4"/>
                    <a:gd name="T5" fmla="*/ 69 h 69"/>
                    <a:gd name="T6" fmla="*/ 0 w 4"/>
                    <a:gd name="T7" fmla="*/ 68 h 69"/>
                    <a:gd name="T8" fmla="*/ 3 w 4"/>
                    <a:gd name="T9" fmla="*/ 0 h 69"/>
                    <a:gd name="T10" fmla="*/ 4 w 4"/>
                    <a:gd name="T11" fmla="*/ 0 h 69"/>
                    <a:gd name="T12" fmla="*/ 0 60000 65536"/>
                    <a:gd name="T13" fmla="*/ 0 60000 65536"/>
                    <a:gd name="T14" fmla="*/ 0 60000 65536"/>
                    <a:gd name="T15" fmla="*/ 0 60000 65536"/>
                    <a:gd name="T16" fmla="*/ 0 60000 65536"/>
                    <a:gd name="T17" fmla="*/ 0 60000 65536"/>
                    <a:gd name="T18" fmla="*/ 0 w 4"/>
                    <a:gd name="T19" fmla="*/ 0 h 69"/>
                    <a:gd name="T20" fmla="*/ 4 w 4"/>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4" h="69">
                      <a:moveTo>
                        <a:pt x="4" y="0"/>
                      </a:moveTo>
                      <a:lnTo>
                        <a:pt x="1" y="69"/>
                      </a:lnTo>
                      <a:lnTo>
                        <a:pt x="0" y="69"/>
                      </a:lnTo>
                      <a:lnTo>
                        <a:pt x="0" y="68"/>
                      </a:lnTo>
                      <a:lnTo>
                        <a:pt x="3" y="0"/>
                      </a:lnTo>
                      <a:lnTo>
                        <a:pt x="4"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22" name="Freeform 603"/>
                <p:cNvSpPr>
                  <a:spLocks/>
                </p:cNvSpPr>
                <p:nvPr/>
              </p:nvSpPr>
              <p:spPr bwMode="auto">
                <a:xfrm>
                  <a:off x="2138" y="2478"/>
                  <a:ext cx="4" cy="69"/>
                </a:xfrm>
                <a:custGeom>
                  <a:avLst/>
                  <a:gdLst>
                    <a:gd name="T0" fmla="*/ 4 w 4"/>
                    <a:gd name="T1" fmla="*/ 0 h 69"/>
                    <a:gd name="T2" fmla="*/ 0 w 4"/>
                    <a:gd name="T3" fmla="*/ 69 h 69"/>
                    <a:gd name="T4" fmla="*/ 0 w 4"/>
                    <a:gd name="T5" fmla="*/ 68 h 69"/>
                    <a:gd name="T6" fmla="*/ 3 w 4"/>
                    <a:gd name="T7" fmla="*/ 0 h 69"/>
                    <a:gd name="T8" fmla="*/ 4 w 4"/>
                    <a:gd name="T9" fmla="*/ 0 h 69"/>
                    <a:gd name="T10" fmla="*/ 0 60000 65536"/>
                    <a:gd name="T11" fmla="*/ 0 60000 65536"/>
                    <a:gd name="T12" fmla="*/ 0 60000 65536"/>
                    <a:gd name="T13" fmla="*/ 0 60000 65536"/>
                    <a:gd name="T14" fmla="*/ 0 60000 65536"/>
                    <a:gd name="T15" fmla="*/ 0 w 4"/>
                    <a:gd name="T16" fmla="*/ 0 h 69"/>
                    <a:gd name="T17" fmla="*/ 4 w 4"/>
                    <a:gd name="T18" fmla="*/ 69 h 69"/>
                  </a:gdLst>
                  <a:ahLst/>
                  <a:cxnLst>
                    <a:cxn ang="T10">
                      <a:pos x="T0" y="T1"/>
                    </a:cxn>
                    <a:cxn ang="T11">
                      <a:pos x="T2" y="T3"/>
                    </a:cxn>
                    <a:cxn ang="T12">
                      <a:pos x="T4" y="T5"/>
                    </a:cxn>
                    <a:cxn ang="T13">
                      <a:pos x="T6" y="T7"/>
                    </a:cxn>
                    <a:cxn ang="T14">
                      <a:pos x="T8" y="T9"/>
                    </a:cxn>
                  </a:cxnLst>
                  <a:rect l="T15" t="T16" r="T17" b="T18"/>
                  <a:pathLst>
                    <a:path w="4" h="69">
                      <a:moveTo>
                        <a:pt x="4" y="0"/>
                      </a:moveTo>
                      <a:lnTo>
                        <a:pt x="0" y="69"/>
                      </a:lnTo>
                      <a:lnTo>
                        <a:pt x="0" y="68"/>
                      </a:lnTo>
                      <a:lnTo>
                        <a:pt x="3" y="0"/>
                      </a:lnTo>
                      <a:lnTo>
                        <a:pt x="4" y="0"/>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23" name="Freeform 604"/>
                <p:cNvSpPr>
                  <a:spLocks/>
                </p:cNvSpPr>
                <p:nvPr/>
              </p:nvSpPr>
              <p:spPr bwMode="auto">
                <a:xfrm>
                  <a:off x="2136" y="2478"/>
                  <a:ext cx="5" cy="68"/>
                </a:xfrm>
                <a:custGeom>
                  <a:avLst/>
                  <a:gdLst>
                    <a:gd name="T0" fmla="*/ 5 w 5"/>
                    <a:gd name="T1" fmla="*/ 0 h 68"/>
                    <a:gd name="T2" fmla="*/ 2 w 5"/>
                    <a:gd name="T3" fmla="*/ 68 h 68"/>
                    <a:gd name="T4" fmla="*/ 0 w 5"/>
                    <a:gd name="T5" fmla="*/ 68 h 68"/>
                    <a:gd name="T6" fmla="*/ 5 w 5"/>
                    <a:gd name="T7" fmla="*/ 0 h 68"/>
                    <a:gd name="T8" fmla="*/ 0 60000 65536"/>
                    <a:gd name="T9" fmla="*/ 0 60000 65536"/>
                    <a:gd name="T10" fmla="*/ 0 60000 65536"/>
                    <a:gd name="T11" fmla="*/ 0 60000 65536"/>
                    <a:gd name="T12" fmla="*/ 0 w 5"/>
                    <a:gd name="T13" fmla="*/ 0 h 68"/>
                    <a:gd name="T14" fmla="*/ 5 w 5"/>
                    <a:gd name="T15" fmla="*/ 68 h 68"/>
                  </a:gdLst>
                  <a:ahLst/>
                  <a:cxnLst>
                    <a:cxn ang="T8">
                      <a:pos x="T0" y="T1"/>
                    </a:cxn>
                    <a:cxn ang="T9">
                      <a:pos x="T2" y="T3"/>
                    </a:cxn>
                    <a:cxn ang="T10">
                      <a:pos x="T4" y="T5"/>
                    </a:cxn>
                    <a:cxn ang="T11">
                      <a:pos x="T6" y="T7"/>
                    </a:cxn>
                  </a:cxnLst>
                  <a:rect l="T12" t="T13" r="T14" b="T15"/>
                  <a:pathLst>
                    <a:path w="5" h="68">
                      <a:moveTo>
                        <a:pt x="5" y="0"/>
                      </a:moveTo>
                      <a:lnTo>
                        <a:pt x="2" y="68"/>
                      </a:lnTo>
                      <a:lnTo>
                        <a:pt x="0" y="68"/>
                      </a:lnTo>
                      <a:lnTo>
                        <a:pt x="5" y="0"/>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24" name="Freeform 605"/>
                <p:cNvSpPr>
                  <a:spLocks/>
                </p:cNvSpPr>
                <p:nvPr/>
              </p:nvSpPr>
              <p:spPr bwMode="auto">
                <a:xfrm>
                  <a:off x="2136" y="2478"/>
                  <a:ext cx="5" cy="68"/>
                </a:xfrm>
                <a:custGeom>
                  <a:avLst/>
                  <a:gdLst>
                    <a:gd name="T0" fmla="*/ 5 w 5"/>
                    <a:gd name="T1" fmla="*/ 0 h 68"/>
                    <a:gd name="T2" fmla="*/ 2 w 5"/>
                    <a:gd name="T3" fmla="*/ 68 h 68"/>
                    <a:gd name="T4" fmla="*/ 0 w 5"/>
                    <a:gd name="T5" fmla="*/ 68 h 68"/>
                    <a:gd name="T6" fmla="*/ 3 w 5"/>
                    <a:gd name="T7" fmla="*/ 0 h 68"/>
                    <a:gd name="T8" fmla="*/ 5 w 5"/>
                    <a:gd name="T9" fmla="*/ 0 h 68"/>
                    <a:gd name="T10" fmla="*/ 0 60000 65536"/>
                    <a:gd name="T11" fmla="*/ 0 60000 65536"/>
                    <a:gd name="T12" fmla="*/ 0 60000 65536"/>
                    <a:gd name="T13" fmla="*/ 0 60000 65536"/>
                    <a:gd name="T14" fmla="*/ 0 60000 65536"/>
                    <a:gd name="T15" fmla="*/ 0 w 5"/>
                    <a:gd name="T16" fmla="*/ 0 h 68"/>
                    <a:gd name="T17" fmla="*/ 5 w 5"/>
                    <a:gd name="T18" fmla="*/ 68 h 68"/>
                  </a:gdLst>
                  <a:ahLst/>
                  <a:cxnLst>
                    <a:cxn ang="T10">
                      <a:pos x="T0" y="T1"/>
                    </a:cxn>
                    <a:cxn ang="T11">
                      <a:pos x="T2" y="T3"/>
                    </a:cxn>
                    <a:cxn ang="T12">
                      <a:pos x="T4" y="T5"/>
                    </a:cxn>
                    <a:cxn ang="T13">
                      <a:pos x="T6" y="T7"/>
                    </a:cxn>
                    <a:cxn ang="T14">
                      <a:pos x="T8" y="T9"/>
                    </a:cxn>
                  </a:cxnLst>
                  <a:rect l="T15" t="T16" r="T17" b="T18"/>
                  <a:pathLst>
                    <a:path w="5" h="68">
                      <a:moveTo>
                        <a:pt x="5" y="0"/>
                      </a:moveTo>
                      <a:lnTo>
                        <a:pt x="2" y="68"/>
                      </a:lnTo>
                      <a:lnTo>
                        <a:pt x="0" y="68"/>
                      </a:lnTo>
                      <a:lnTo>
                        <a:pt x="3" y="0"/>
                      </a:lnTo>
                      <a:lnTo>
                        <a:pt x="5"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25" name="Freeform 606"/>
                <p:cNvSpPr>
                  <a:spLocks/>
                </p:cNvSpPr>
                <p:nvPr/>
              </p:nvSpPr>
              <p:spPr bwMode="auto">
                <a:xfrm>
                  <a:off x="2136" y="2478"/>
                  <a:ext cx="5" cy="68"/>
                </a:xfrm>
                <a:custGeom>
                  <a:avLst/>
                  <a:gdLst>
                    <a:gd name="T0" fmla="*/ 5 w 5"/>
                    <a:gd name="T1" fmla="*/ 0 h 68"/>
                    <a:gd name="T2" fmla="*/ 0 w 5"/>
                    <a:gd name="T3" fmla="*/ 68 h 68"/>
                    <a:gd name="T4" fmla="*/ 3 w 5"/>
                    <a:gd name="T5" fmla="*/ 0 h 68"/>
                    <a:gd name="T6" fmla="*/ 5 w 5"/>
                    <a:gd name="T7" fmla="*/ 0 h 68"/>
                    <a:gd name="T8" fmla="*/ 0 60000 65536"/>
                    <a:gd name="T9" fmla="*/ 0 60000 65536"/>
                    <a:gd name="T10" fmla="*/ 0 60000 65536"/>
                    <a:gd name="T11" fmla="*/ 0 60000 65536"/>
                    <a:gd name="T12" fmla="*/ 0 w 5"/>
                    <a:gd name="T13" fmla="*/ 0 h 68"/>
                    <a:gd name="T14" fmla="*/ 5 w 5"/>
                    <a:gd name="T15" fmla="*/ 68 h 68"/>
                  </a:gdLst>
                  <a:ahLst/>
                  <a:cxnLst>
                    <a:cxn ang="T8">
                      <a:pos x="T0" y="T1"/>
                    </a:cxn>
                    <a:cxn ang="T9">
                      <a:pos x="T2" y="T3"/>
                    </a:cxn>
                    <a:cxn ang="T10">
                      <a:pos x="T4" y="T5"/>
                    </a:cxn>
                    <a:cxn ang="T11">
                      <a:pos x="T6" y="T7"/>
                    </a:cxn>
                  </a:cxnLst>
                  <a:rect l="T12" t="T13" r="T14" b="T15"/>
                  <a:pathLst>
                    <a:path w="5" h="68">
                      <a:moveTo>
                        <a:pt x="5" y="0"/>
                      </a:moveTo>
                      <a:lnTo>
                        <a:pt x="0" y="68"/>
                      </a:lnTo>
                      <a:lnTo>
                        <a:pt x="3" y="0"/>
                      </a:lnTo>
                      <a:lnTo>
                        <a:pt x="5"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26" name="Freeform 607"/>
                <p:cNvSpPr>
                  <a:spLocks/>
                </p:cNvSpPr>
                <p:nvPr/>
              </p:nvSpPr>
              <p:spPr bwMode="auto">
                <a:xfrm>
                  <a:off x="2134" y="2478"/>
                  <a:ext cx="5" cy="68"/>
                </a:xfrm>
                <a:custGeom>
                  <a:avLst/>
                  <a:gdLst>
                    <a:gd name="T0" fmla="*/ 5 w 5"/>
                    <a:gd name="T1" fmla="*/ 0 h 68"/>
                    <a:gd name="T2" fmla="*/ 2 w 5"/>
                    <a:gd name="T3" fmla="*/ 68 h 68"/>
                    <a:gd name="T4" fmla="*/ 0 w 5"/>
                    <a:gd name="T5" fmla="*/ 68 h 68"/>
                    <a:gd name="T6" fmla="*/ 5 w 5"/>
                    <a:gd name="T7" fmla="*/ 0 h 68"/>
                    <a:gd name="T8" fmla="*/ 0 60000 65536"/>
                    <a:gd name="T9" fmla="*/ 0 60000 65536"/>
                    <a:gd name="T10" fmla="*/ 0 60000 65536"/>
                    <a:gd name="T11" fmla="*/ 0 60000 65536"/>
                    <a:gd name="T12" fmla="*/ 0 w 5"/>
                    <a:gd name="T13" fmla="*/ 0 h 68"/>
                    <a:gd name="T14" fmla="*/ 5 w 5"/>
                    <a:gd name="T15" fmla="*/ 68 h 68"/>
                  </a:gdLst>
                  <a:ahLst/>
                  <a:cxnLst>
                    <a:cxn ang="T8">
                      <a:pos x="T0" y="T1"/>
                    </a:cxn>
                    <a:cxn ang="T9">
                      <a:pos x="T2" y="T3"/>
                    </a:cxn>
                    <a:cxn ang="T10">
                      <a:pos x="T4" y="T5"/>
                    </a:cxn>
                    <a:cxn ang="T11">
                      <a:pos x="T6" y="T7"/>
                    </a:cxn>
                  </a:cxnLst>
                  <a:rect l="T12" t="T13" r="T14" b="T15"/>
                  <a:pathLst>
                    <a:path w="5" h="68">
                      <a:moveTo>
                        <a:pt x="5" y="0"/>
                      </a:moveTo>
                      <a:lnTo>
                        <a:pt x="2" y="68"/>
                      </a:lnTo>
                      <a:lnTo>
                        <a:pt x="0" y="68"/>
                      </a:lnTo>
                      <a:lnTo>
                        <a:pt x="5"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27" name="Freeform 608"/>
                <p:cNvSpPr>
                  <a:spLocks/>
                </p:cNvSpPr>
                <p:nvPr/>
              </p:nvSpPr>
              <p:spPr bwMode="auto">
                <a:xfrm>
                  <a:off x="2134" y="2478"/>
                  <a:ext cx="5" cy="68"/>
                </a:xfrm>
                <a:custGeom>
                  <a:avLst/>
                  <a:gdLst>
                    <a:gd name="T0" fmla="*/ 5 w 5"/>
                    <a:gd name="T1" fmla="*/ 0 h 68"/>
                    <a:gd name="T2" fmla="*/ 2 w 5"/>
                    <a:gd name="T3" fmla="*/ 68 h 68"/>
                    <a:gd name="T4" fmla="*/ 0 w 5"/>
                    <a:gd name="T5" fmla="*/ 68 h 68"/>
                    <a:gd name="T6" fmla="*/ 4 w 5"/>
                    <a:gd name="T7" fmla="*/ 0 h 68"/>
                    <a:gd name="T8" fmla="*/ 5 w 5"/>
                    <a:gd name="T9" fmla="*/ 0 h 68"/>
                    <a:gd name="T10" fmla="*/ 0 60000 65536"/>
                    <a:gd name="T11" fmla="*/ 0 60000 65536"/>
                    <a:gd name="T12" fmla="*/ 0 60000 65536"/>
                    <a:gd name="T13" fmla="*/ 0 60000 65536"/>
                    <a:gd name="T14" fmla="*/ 0 60000 65536"/>
                    <a:gd name="T15" fmla="*/ 0 w 5"/>
                    <a:gd name="T16" fmla="*/ 0 h 68"/>
                    <a:gd name="T17" fmla="*/ 5 w 5"/>
                    <a:gd name="T18" fmla="*/ 68 h 68"/>
                  </a:gdLst>
                  <a:ahLst/>
                  <a:cxnLst>
                    <a:cxn ang="T10">
                      <a:pos x="T0" y="T1"/>
                    </a:cxn>
                    <a:cxn ang="T11">
                      <a:pos x="T2" y="T3"/>
                    </a:cxn>
                    <a:cxn ang="T12">
                      <a:pos x="T4" y="T5"/>
                    </a:cxn>
                    <a:cxn ang="T13">
                      <a:pos x="T6" y="T7"/>
                    </a:cxn>
                    <a:cxn ang="T14">
                      <a:pos x="T8" y="T9"/>
                    </a:cxn>
                  </a:cxnLst>
                  <a:rect l="T15" t="T16" r="T17" b="T18"/>
                  <a:pathLst>
                    <a:path w="5" h="68">
                      <a:moveTo>
                        <a:pt x="5" y="0"/>
                      </a:moveTo>
                      <a:lnTo>
                        <a:pt x="2" y="68"/>
                      </a:lnTo>
                      <a:lnTo>
                        <a:pt x="0" y="68"/>
                      </a:lnTo>
                      <a:lnTo>
                        <a:pt x="4" y="0"/>
                      </a:lnTo>
                      <a:lnTo>
                        <a:pt x="5" y="0"/>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28" name="Freeform 609"/>
                <p:cNvSpPr>
                  <a:spLocks/>
                </p:cNvSpPr>
                <p:nvPr/>
              </p:nvSpPr>
              <p:spPr bwMode="auto">
                <a:xfrm>
                  <a:off x="2133" y="2478"/>
                  <a:ext cx="6" cy="68"/>
                </a:xfrm>
                <a:custGeom>
                  <a:avLst/>
                  <a:gdLst>
                    <a:gd name="T0" fmla="*/ 6 w 6"/>
                    <a:gd name="T1" fmla="*/ 0 h 68"/>
                    <a:gd name="T2" fmla="*/ 1 w 6"/>
                    <a:gd name="T3" fmla="*/ 68 h 68"/>
                    <a:gd name="T4" fmla="*/ 0 w 6"/>
                    <a:gd name="T5" fmla="*/ 68 h 68"/>
                    <a:gd name="T6" fmla="*/ 5 w 6"/>
                    <a:gd name="T7" fmla="*/ 0 h 68"/>
                    <a:gd name="T8" fmla="*/ 6 w 6"/>
                    <a:gd name="T9" fmla="*/ 0 h 68"/>
                    <a:gd name="T10" fmla="*/ 0 60000 65536"/>
                    <a:gd name="T11" fmla="*/ 0 60000 65536"/>
                    <a:gd name="T12" fmla="*/ 0 60000 65536"/>
                    <a:gd name="T13" fmla="*/ 0 60000 65536"/>
                    <a:gd name="T14" fmla="*/ 0 60000 65536"/>
                    <a:gd name="T15" fmla="*/ 0 w 6"/>
                    <a:gd name="T16" fmla="*/ 0 h 68"/>
                    <a:gd name="T17" fmla="*/ 6 w 6"/>
                    <a:gd name="T18" fmla="*/ 68 h 68"/>
                  </a:gdLst>
                  <a:ahLst/>
                  <a:cxnLst>
                    <a:cxn ang="T10">
                      <a:pos x="T0" y="T1"/>
                    </a:cxn>
                    <a:cxn ang="T11">
                      <a:pos x="T2" y="T3"/>
                    </a:cxn>
                    <a:cxn ang="T12">
                      <a:pos x="T4" y="T5"/>
                    </a:cxn>
                    <a:cxn ang="T13">
                      <a:pos x="T6" y="T7"/>
                    </a:cxn>
                    <a:cxn ang="T14">
                      <a:pos x="T8" y="T9"/>
                    </a:cxn>
                  </a:cxnLst>
                  <a:rect l="T15" t="T16" r="T17" b="T18"/>
                  <a:pathLst>
                    <a:path w="6" h="68">
                      <a:moveTo>
                        <a:pt x="6" y="0"/>
                      </a:moveTo>
                      <a:lnTo>
                        <a:pt x="1" y="68"/>
                      </a:lnTo>
                      <a:lnTo>
                        <a:pt x="0" y="68"/>
                      </a:lnTo>
                      <a:lnTo>
                        <a:pt x="5" y="0"/>
                      </a:lnTo>
                      <a:lnTo>
                        <a:pt x="6" y="0"/>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29" name="Freeform 610"/>
                <p:cNvSpPr>
                  <a:spLocks/>
                </p:cNvSpPr>
                <p:nvPr/>
              </p:nvSpPr>
              <p:spPr bwMode="auto">
                <a:xfrm>
                  <a:off x="2133" y="2478"/>
                  <a:ext cx="5" cy="68"/>
                </a:xfrm>
                <a:custGeom>
                  <a:avLst/>
                  <a:gdLst>
                    <a:gd name="T0" fmla="*/ 5 w 5"/>
                    <a:gd name="T1" fmla="*/ 0 h 68"/>
                    <a:gd name="T2" fmla="*/ 1 w 5"/>
                    <a:gd name="T3" fmla="*/ 68 h 68"/>
                    <a:gd name="T4" fmla="*/ 0 w 5"/>
                    <a:gd name="T5" fmla="*/ 68 h 68"/>
                    <a:gd name="T6" fmla="*/ 3 w 5"/>
                    <a:gd name="T7" fmla="*/ 0 h 68"/>
                    <a:gd name="T8" fmla="*/ 5 w 5"/>
                    <a:gd name="T9" fmla="*/ 0 h 68"/>
                    <a:gd name="T10" fmla="*/ 0 60000 65536"/>
                    <a:gd name="T11" fmla="*/ 0 60000 65536"/>
                    <a:gd name="T12" fmla="*/ 0 60000 65536"/>
                    <a:gd name="T13" fmla="*/ 0 60000 65536"/>
                    <a:gd name="T14" fmla="*/ 0 60000 65536"/>
                    <a:gd name="T15" fmla="*/ 0 w 5"/>
                    <a:gd name="T16" fmla="*/ 0 h 68"/>
                    <a:gd name="T17" fmla="*/ 5 w 5"/>
                    <a:gd name="T18" fmla="*/ 68 h 68"/>
                  </a:gdLst>
                  <a:ahLst/>
                  <a:cxnLst>
                    <a:cxn ang="T10">
                      <a:pos x="T0" y="T1"/>
                    </a:cxn>
                    <a:cxn ang="T11">
                      <a:pos x="T2" y="T3"/>
                    </a:cxn>
                    <a:cxn ang="T12">
                      <a:pos x="T4" y="T5"/>
                    </a:cxn>
                    <a:cxn ang="T13">
                      <a:pos x="T6" y="T7"/>
                    </a:cxn>
                    <a:cxn ang="T14">
                      <a:pos x="T8" y="T9"/>
                    </a:cxn>
                  </a:cxnLst>
                  <a:rect l="T15" t="T16" r="T17" b="T18"/>
                  <a:pathLst>
                    <a:path w="5" h="68">
                      <a:moveTo>
                        <a:pt x="5" y="0"/>
                      </a:moveTo>
                      <a:lnTo>
                        <a:pt x="1" y="68"/>
                      </a:lnTo>
                      <a:lnTo>
                        <a:pt x="0" y="68"/>
                      </a:lnTo>
                      <a:lnTo>
                        <a:pt x="3" y="0"/>
                      </a:lnTo>
                      <a:lnTo>
                        <a:pt x="5" y="0"/>
                      </a:lnTo>
                      <a:close/>
                    </a:path>
                  </a:pathLst>
                </a:custGeom>
                <a:solidFill>
                  <a:srgbClr val="8F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30" name="Freeform 611"/>
                <p:cNvSpPr>
                  <a:spLocks/>
                </p:cNvSpPr>
                <p:nvPr/>
              </p:nvSpPr>
              <p:spPr bwMode="auto">
                <a:xfrm>
                  <a:off x="2133" y="2478"/>
                  <a:ext cx="5" cy="68"/>
                </a:xfrm>
                <a:custGeom>
                  <a:avLst/>
                  <a:gdLst>
                    <a:gd name="T0" fmla="*/ 5 w 5"/>
                    <a:gd name="T1" fmla="*/ 0 h 68"/>
                    <a:gd name="T2" fmla="*/ 0 w 5"/>
                    <a:gd name="T3" fmla="*/ 68 h 68"/>
                    <a:gd name="T4" fmla="*/ 3 w 5"/>
                    <a:gd name="T5" fmla="*/ 0 h 68"/>
                    <a:gd name="T6" fmla="*/ 5 w 5"/>
                    <a:gd name="T7" fmla="*/ 0 h 68"/>
                    <a:gd name="T8" fmla="*/ 0 60000 65536"/>
                    <a:gd name="T9" fmla="*/ 0 60000 65536"/>
                    <a:gd name="T10" fmla="*/ 0 60000 65536"/>
                    <a:gd name="T11" fmla="*/ 0 60000 65536"/>
                    <a:gd name="T12" fmla="*/ 0 w 5"/>
                    <a:gd name="T13" fmla="*/ 0 h 68"/>
                    <a:gd name="T14" fmla="*/ 5 w 5"/>
                    <a:gd name="T15" fmla="*/ 68 h 68"/>
                  </a:gdLst>
                  <a:ahLst/>
                  <a:cxnLst>
                    <a:cxn ang="T8">
                      <a:pos x="T0" y="T1"/>
                    </a:cxn>
                    <a:cxn ang="T9">
                      <a:pos x="T2" y="T3"/>
                    </a:cxn>
                    <a:cxn ang="T10">
                      <a:pos x="T4" y="T5"/>
                    </a:cxn>
                    <a:cxn ang="T11">
                      <a:pos x="T6" y="T7"/>
                    </a:cxn>
                  </a:cxnLst>
                  <a:rect l="T12" t="T13" r="T14" b="T15"/>
                  <a:pathLst>
                    <a:path w="5" h="68">
                      <a:moveTo>
                        <a:pt x="5" y="0"/>
                      </a:moveTo>
                      <a:lnTo>
                        <a:pt x="0" y="68"/>
                      </a:lnTo>
                      <a:lnTo>
                        <a:pt x="3" y="0"/>
                      </a:lnTo>
                      <a:lnTo>
                        <a:pt x="5" y="0"/>
                      </a:lnTo>
                      <a:close/>
                    </a:path>
                  </a:pathLst>
                </a:custGeom>
                <a:solidFill>
                  <a:srgbClr val="8F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31" name="Freeform 612"/>
                <p:cNvSpPr>
                  <a:spLocks/>
                </p:cNvSpPr>
                <p:nvPr/>
              </p:nvSpPr>
              <p:spPr bwMode="auto">
                <a:xfrm>
                  <a:off x="2131" y="2478"/>
                  <a:ext cx="5" cy="68"/>
                </a:xfrm>
                <a:custGeom>
                  <a:avLst/>
                  <a:gdLst>
                    <a:gd name="T0" fmla="*/ 5 w 5"/>
                    <a:gd name="T1" fmla="*/ 0 h 68"/>
                    <a:gd name="T2" fmla="*/ 2 w 5"/>
                    <a:gd name="T3" fmla="*/ 68 h 68"/>
                    <a:gd name="T4" fmla="*/ 0 w 5"/>
                    <a:gd name="T5" fmla="*/ 68 h 68"/>
                    <a:gd name="T6" fmla="*/ 5 w 5"/>
                    <a:gd name="T7" fmla="*/ 0 h 68"/>
                    <a:gd name="T8" fmla="*/ 0 60000 65536"/>
                    <a:gd name="T9" fmla="*/ 0 60000 65536"/>
                    <a:gd name="T10" fmla="*/ 0 60000 65536"/>
                    <a:gd name="T11" fmla="*/ 0 60000 65536"/>
                    <a:gd name="T12" fmla="*/ 0 w 5"/>
                    <a:gd name="T13" fmla="*/ 0 h 68"/>
                    <a:gd name="T14" fmla="*/ 5 w 5"/>
                    <a:gd name="T15" fmla="*/ 68 h 68"/>
                  </a:gdLst>
                  <a:ahLst/>
                  <a:cxnLst>
                    <a:cxn ang="T8">
                      <a:pos x="T0" y="T1"/>
                    </a:cxn>
                    <a:cxn ang="T9">
                      <a:pos x="T2" y="T3"/>
                    </a:cxn>
                    <a:cxn ang="T10">
                      <a:pos x="T4" y="T5"/>
                    </a:cxn>
                    <a:cxn ang="T11">
                      <a:pos x="T6" y="T7"/>
                    </a:cxn>
                  </a:cxnLst>
                  <a:rect l="T12" t="T13" r="T14" b="T15"/>
                  <a:pathLst>
                    <a:path w="5" h="68">
                      <a:moveTo>
                        <a:pt x="5" y="0"/>
                      </a:moveTo>
                      <a:lnTo>
                        <a:pt x="2" y="68"/>
                      </a:lnTo>
                      <a:lnTo>
                        <a:pt x="0" y="68"/>
                      </a:lnTo>
                      <a:lnTo>
                        <a:pt x="5" y="0"/>
                      </a:lnTo>
                      <a:close/>
                    </a:path>
                  </a:pathLst>
                </a:custGeom>
                <a:solidFill>
                  <a:srgbClr val="8F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32" name="Freeform 613"/>
                <p:cNvSpPr>
                  <a:spLocks/>
                </p:cNvSpPr>
                <p:nvPr/>
              </p:nvSpPr>
              <p:spPr bwMode="auto">
                <a:xfrm>
                  <a:off x="2131" y="2478"/>
                  <a:ext cx="5" cy="68"/>
                </a:xfrm>
                <a:custGeom>
                  <a:avLst/>
                  <a:gdLst>
                    <a:gd name="T0" fmla="*/ 5 w 5"/>
                    <a:gd name="T1" fmla="*/ 0 h 68"/>
                    <a:gd name="T2" fmla="*/ 2 w 5"/>
                    <a:gd name="T3" fmla="*/ 68 h 68"/>
                    <a:gd name="T4" fmla="*/ 0 w 5"/>
                    <a:gd name="T5" fmla="*/ 68 h 68"/>
                    <a:gd name="T6" fmla="*/ 3 w 5"/>
                    <a:gd name="T7" fmla="*/ 0 h 68"/>
                    <a:gd name="T8" fmla="*/ 5 w 5"/>
                    <a:gd name="T9" fmla="*/ 0 h 68"/>
                    <a:gd name="T10" fmla="*/ 0 60000 65536"/>
                    <a:gd name="T11" fmla="*/ 0 60000 65536"/>
                    <a:gd name="T12" fmla="*/ 0 60000 65536"/>
                    <a:gd name="T13" fmla="*/ 0 60000 65536"/>
                    <a:gd name="T14" fmla="*/ 0 60000 65536"/>
                    <a:gd name="T15" fmla="*/ 0 w 5"/>
                    <a:gd name="T16" fmla="*/ 0 h 68"/>
                    <a:gd name="T17" fmla="*/ 5 w 5"/>
                    <a:gd name="T18" fmla="*/ 68 h 68"/>
                  </a:gdLst>
                  <a:ahLst/>
                  <a:cxnLst>
                    <a:cxn ang="T10">
                      <a:pos x="T0" y="T1"/>
                    </a:cxn>
                    <a:cxn ang="T11">
                      <a:pos x="T2" y="T3"/>
                    </a:cxn>
                    <a:cxn ang="T12">
                      <a:pos x="T4" y="T5"/>
                    </a:cxn>
                    <a:cxn ang="T13">
                      <a:pos x="T6" y="T7"/>
                    </a:cxn>
                    <a:cxn ang="T14">
                      <a:pos x="T8" y="T9"/>
                    </a:cxn>
                  </a:cxnLst>
                  <a:rect l="T15" t="T16" r="T17" b="T18"/>
                  <a:pathLst>
                    <a:path w="5" h="68">
                      <a:moveTo>
                        <a:pt x="5" y="0"/>
                      </a:moveTo>
                      <a:lnTo>
                        <a:pt x="2" y="68"/>
                      </a:lnTo>
                      <a:lnTo>
                        <a:pt x="0" y="68"/>
                      </a:lnTo>
                      <a:lnTo>
                        <a:pt x="3" y="0"/>
                      </a:lnTo>
                      <a:lnTo>
                        <a:pt x="5" y="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33" name="Freeform 614"/>
                <p:cNvSpPr>
                  <a:spLocks/>
                </p:cNvSpPr>
                <p:nvPr/>
              </p:nvSpPr>
              <p:spPr bwMode="auto">
                <a:xfrm>
                  <a:off x="2131" y="2478"/>
                  <a:ext cx="5" cy="68"/>
                </a:xfrm>
                <a:custGeom>
                  <a:avLst/>
                  <a:gdLst>
                    <a:gd name="T0" fmla="*/ 5 w 5"/>
                    <a:gd name="T1" fmla="*/ 0 h 68"/>
                    <a:gd name="T2" fmla="*/ 0 w 5"/>
                    <a:gd name="T3" fmla="*/ 68 h 68"/>
                    <a:gd name="T4" fmla="*/ 3 w 5"/>
                    <a:gd name="T5" fmla="*/ 2 h 68"/>
                    <a:gd name="T6" fmla="*/ 3 w 5"/>
                    <a:gd name="T7" fmla="*/ 0 h 68"/>
                    <a:gd name="T8" fmla="*/ 5 w 5"/>
                    <a:gd name="T9" fmla="*/ 0 h 68"/>
                    <a:gd name="T10" fmla="*/ 0 60000 65536"/>
                    <a:gd name="T11" fmla="*/ 0 60000 65536"/>
                    <a:gd name="T12" fmla="*/ 0 60000 65536"/>
                    <a:gd name="T13" fmla="*/ 0 60000 65536"/>
                    <a:gd name="T14" fmla="*/ 0 60000 65536"/>
                    <a:gd name="T15" fmla="*/ 0 w 5"/>
                    <a:gd name="T16" fmla="*/ 0 h 68"/>
                    <a:gd name="T17" fmla="*/ 5 w 5"/>
                    <a:gd name="T18" fmla="*/ 68 h 68"/>
                  </a:gdLst>
                  <a:ahLst/>
                  <a:cxnLst>
                    <a:cxn ang="T10">
                      <a:pos x="T0" y="T1"/>
                    </a:cxn>
                    <a:cxn ang="T11">
                      <a:pos x="T2" y="T3"/>
                    </a:cxn>
                    <a:cxn ang="T12">
                      <a:pos x="T4" y="T5"/>
                    </a:cxn>
                    <a:cxn ang="T13">
                      <a:pos x="T6" y="T7"/>
                    </a:cxn>
                    <a:cxn ang="T14">
                      <a:pos x="T8" y="T9"/>
                    </a:cxn>
                  </a:cxnLst>
                  <a:rect l="T15" t="T16" r="T17" b="T18"/>
                  <a:pathLst>
                    <a:path w="5" h="68">
                      <a:moveTo>
                        <a:pt x="5" y="0"/>
                      </a:moveTo>
                      <a:lnTo>
                        <a:pt x="0" y="68"/>
                      </a:lnTo>
                      <a:lnTo>
                        <a:pt x="3" y="2"/>
                      </a:lnTo>
                      <a:lnTo>
                        <a:pt x="3" y="0"/>
                      </a:lnTo>
                      <a:lnTo>
                        <a:pt x="5" y="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34" name="Freeform 615"/>
                <p:cNvSpPr>
                  <a:spLocks/>
                </p:cNvSpPr>
                <p:nvPr/>
              </p:nvSpPr>
              <p:spPr bwMode="auto">
                <a:xfrm>
                  <a:off x="2129" y="2478"/>
                  <a:ext cx="5" cy="68"/>
                </a:xfrm>
                <a:custGeom>
                  <a:avLst/>
                  <a:gdLst>
                    <a:gd name="T0" fmla="*/ 5 w 5"/>
                    <a:gd name="T1" fmla="*/ 0 h 68"/>
                    <a:gd name="T2" fmla="*/ 2 w 5"/>
                    <a:gd name="T3" fmla="*/ 68 h 68"/>
                    <a:gd name="T4" fmla="*/ 0 w 5"/>
                    <a:gd name="T5" fmla="*/ 68 h 68"/>
                    <a:gd name="T6" fmla="*/ 5 w 5"/>
                    <a:gd name="T7" fmla="*/ 2 h 68"/>
                    <a:gd name="T8" fmla="*/ 5 w 5"/>
                    <a:gd name="T9" fmla="*/ 0 h 68"/>
                    <a:gd name="T10" fmla="*/ 0 60000 65536"/>
                    <a:gd name="T11" fmla="*/ 0 60000 65536"/>
                    <a:gd name="T12" fmla="*/ 0 60000 65536"/>
                    <a:gd name="T13" fmla="*/ 0 60000 65536"/>
                    <a:gd name="T14" fmla="*/ 0 60000 65536"/>
                    <a:gd name="T15" fmla="*/ 0 w 5"/>
                    <a:gd name="T16" fmla="*/ 0 h 68"/>
                    <a:gd name="T17" fmla="*/ 5 w 5"/>
                    <a:gd name="T18" fmla="*/ 68 h 68"/>
                  </a:gdLst>
                  <a:ahLst/>
                  <a:cxnLst>
                    <a:cxn ang="T10">
                      <a:pos x="T0" y="T1"/>
                    </a:cxn>
                    <a:cxn ang="T11">
                      <a:pos x="T2" y="T3"/>
                    </a:cxn>
                    <a:cxn ang="T12">
                      <a:pos x="T4" y="T5"/>
                    </a:cxn>
                    <a:cxn ang="T13">
                      <a:pos x="T6" y="T7"/>
                    </a:cxn>
                    <a:cxn ang="T14">
                      <a:pos x="T8" y="T9"/>
                    </a:cxn>
                  </a:cxnLst>
                  <a:rect l="T15" t="T16" r="T17" b="T18"/>
                  <a:pathLst>
                    <a:path w="5" h="68">
                      <a:moveTo>
                        <a:pt x="5" y="0"/>
                      </a:moveTo>
                      <a:lnTo>
                        <a:pt x="2" y="68"/>
                      </a:lnTo>
                      <a:lnTo>
                        <a:pt x="0" y="68"/>
                      </a:lnTo>
                      <a:lnTo>
                        <a:pt x="5" y="2"/>
                      </a:lnTo>
                      <a:lnTo>
                        <a:pt x="5"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35" name="Freeform 616"/>
                <p:cNvSpPr>
                  <a:spLocks/>
                </p:cNvSpPr>
                <p:nvPr/>
              </p:nvSpPr>
              <p:spPr bwMode="auto">
                <a:xfrm>
                  <a:off x="2129" y="2480"/>
                  <a:ext cx="5" cy="66"/>
                </a:xfrm>
                <a:custGeom>
                  <a:avLst/>
                  <a:gdLst>
                    <a:gd name="T0" fmla="*/ 5 w 5"/>
                    <a:gd name="T1" fmla="*/ 0 h 66"/>
                    <a:gd name="T2" fmla="*/ 2 w 5"/>
                    <a:gd name="T3" fmla="*/ 66 h 66"/>
                    <a:gd name="T4" fmla="*/ 0 w 5"/>
                    <a:gd name="T5" fmla="*/ 66 h 66"/>
                    <a:gd name="T6" fmla="*/ 4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4" y="0"/>
                      </a:lnTo>
                      <a:lnTo>
                        <a:pt x="5"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36" name="Freeform 617"/>
                <p:cNvSpPr>
                  <a:spLocks/>
                </p:cNvSpPr>
                <p:nvPr/>
              </p:nvSpPr>
              <p:spPr bwMode="auto">
                <a:xfrm>
                  <a:off x="2129" y="2480"/>
                  <a:ext cx="5" cy="66"/>
                </a:xfrm>
                <a:custGeom>
                  <a:avLst/>
                  <a:gdLst>
                    <a:gd name="T0" fmla="*/ 5 w 5"/>
                    <a:gd name="T1" fmla="*/ 0 h 66"/>
                    <a:gd name="T2" fmla="*/ 0 w 5"/>
                    <a:gd name="T3" fmla="*/ 66 h 66"/>
                    <a:gd name="T4" fmla="*/ 4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4" y="0"/>
                      </a:lnTo>
                      <a:lnTo>
                        <a:pt x="5"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37" name="Freeform 618"/>
                <p:cNvSpPr>
                  <a:spLocks/>
                </p:cNvSpPr>
                <p:nvPr/>
              </p:nvSpPr>
              <p:spPr bwMode="auto">
                <a:xfrm>
                  <a:off x="2128" y="2480"/>
                  <a:ext cx="5" cy="66"/>
                </a:xfrm>
                <a:custGeom>
                  <a:avLst/>
                  <a:gdLst>
                    <a:gd name="T0" fmla="*/ 5 w 5"/>
                    <a:gd name="T1" fmla="*/ 0 h 66"/>
                    <a:gd name="T2" fmla="*/ 1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1" y="66"/>
                      </a:lnTo>
                      <a:lnTo>
                        <a:pt x="0" y="66"/>
                      </a:lnTo>
                      <a:lnTo>
                        <a:pt x="3" y="0"/>
                      </a:lnTo>
                      <a:lnTo>
                        <a:pt x="5"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38" name="Freeform 619"/>
                <p:cNvSpPr>
                  <a:spLocks/>
                </p:cNvSpPr>
                <p:nvPr/>
              </p:nvSpPr>
              <p:spPr bwMode="auto">
                <a:xfrm>
                  <a:off x="2128" y="2480"/>
                  <a:ext cx="5" cy="66"/>
                </a:xfrm>
                <a:custGeom>
                  <a:avLst/>
                  <a:gdLst>
                    <a:gd name="T0" fmla="*/ 5 w 5"/>
                    <a:gd name="T1" fmla="*/ 0 h 66"/>
                    <a:gd name="T2" fmla="*/ 1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1" y="66"/>
                      </a:lnTo>
                      <a:lnTo>
                        <a:pt x="0" y="66"/>
                      </a:lnTo>
                      <a:lnTo>
                        <a:pt x="3" y="0"/>
                      </a:lnTo>
                      <a:lnTo>
                        <a:pt x="5"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39" name="Freeform 620"/>
                <p:cNvSpPr>
                  <a:spLocks/>
                </p:cNvSpPr>
                <p:nvPr/>
              </p:nvSpPr>
              <p:spPr bwMode="auto">
                <a:xfrm>
                  <a:off x="2126" y="2480"/>
                  <a:ext cx="5" cy="66"/>
                </a:xfrm>
                <a:custGeom>
                  <a:avLst/>
                  <a:gdLst>
                    <a:gd name="T0" fmla="*/ 5 w 5"/>
                    <a:gd name="T1" fmla="*/ 0 h 66"/>
                    <a:gd name="T2" fmla="*/ 2 w 5"/>
                    <a:gd name="T3" fmla="*/ 66 h 66"/>
                    <a:gd name="T4" fmla="*/ 0 w 5"/>
                    <a:gd name="T5" fmla="*/ 66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2" y="66"/>
                      </a:lnTo>
                      <a:lnTo>
                        <a:pt x="0" y="66"/>
                      </a:lnTo>
                      <a:lnTo>
                        <a:pt x="5"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40" name="Freeform 621"/>
                <p:cNvSpPr>
                  <a:spLocks/>
                </p:cNvSpPr>
                <p:nvPr/>
              </p:nvSpPr>
              <p:spPr bwMode="auto">
                <a:xfrm>
                  <a:off x="2126" y="2480"/>
                  <a:ext cx="5" cy="66"/>
                </a:xfrm>
                <a:custGeom>
                  <a:avLst/>
                  <a:gdLst>
                    <a:gd name="T0" fmla="*/ 5 w 5"/>
                    <a:gd name="T1" fmla="*/ 0 h 66"/>
                    <a:gd name="T2" fmla="*/ 2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3" y="0"/>
                      </a:lnTo>
                      <a:lnTo>
                        <a:pt x="5"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41" name="Freeform 622"/>
                <p:cNvSpPr>
                  <a:spLocks/>
                </p:cNvSpPr>
                <p:nvPr/>
              </p:nvSpPr>
              <p:spPr bwMode="auto">
                <a:xfrm>
                  <a:off x="2126" y="2480"/>
                  <a:ext cx="5" cy="66"/>
                </a:xfrm>
                <a:custGeom>
                  <a:avLst/>
                  <a:gdLst>
                    <a:gd name="T0" fmla="*/ 5 w 5"/>
                    <a:gd name="T1" fmla="*/ 0 h 66"/>
                    <a:gd name="T2" fmla="*/ 0 w 5"/>
                    <a:gd name="T3" fmla="*/ 66 h 66"/>
                    <a:gd name="T4" fmla="*/ 3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3" y="0"/>
                      </a:lnTo>
                      <a:lnTo>
                        <a:pt x="5"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42" name="Freeform 623"/>
                <p:cNvSpPr>
                  <a:spLocks/>
                </p:cNvSpPr>
                <p:nvPr/>
              </p:nvSpPr>
              <p:spPr bwMode="auto">
                <a:xfrm>
                  <a:off x="2125" y="2480"/>
                  <a:ext cx="4" cy="66"/>
                </a:xfrm>
                <a:custGeom>
                  <a:avLst/>
                  <a:gdLst>
                    <a:gd name="T0" fmla="*/ 4 w 4"/>
                    <a:gd name="T1" fmla="*/ 0 h 66"/>
                    <a:gd name="T2" fmla="*/ 1 w 4"/>
                    <a:gd name="T3" fmla="*/ 66 h 66"/>
                    <a:gd name="T4" fmla="*/ 0 w 4"/>
                    <a:gd name="T5" fmla="*/ 66 h 66"/>
                    <a:gd name="T6" fmla="*/ 4 w 4"/>
                    <a:gd name="T7" fmla="*/ 0 h 66"/>
                    <a:gd name="T8" fmla="*/ 0 60000 65536"/>
                    <a:gd name="T9" fmla="*/ 0 60000 65536"/>
                    <a:gd name="T10" fmla="*/ 0 60000 65536"/>
                    <a:gd name="T11" fmla="*/ 0 60000 65536"/>
                    <a:gd name="T12" fmla="*/ 0 w 4"/>
                    <a:gd name="T13" fmla="*/ 0 h 66"/>
                    <a:gd name="T14" fmla="*/ 4 w 4"/>
                    <a:gd name="T15" fmla="*/ 66 h 66"/>
                  </a:gdLst>
                  <a:ahLst/>
                  <a:cxnLst>
                    <a:cxn ang="T8">
                      <a:pos x="T0" y="T1"/>
                    </a:cxn>
                    <a:cxn ang="T9">
                      <a:pos x="T2" y="T3"/>
                    </a:cxn>
                    <a:cxn ang="T10">
                      <a:pos x="T4" y="T5"/>
                    </a:cxn>
                    <a:cxn ang="T11">
                      <a:pos x="T6" y="T7"/>
                    </a:cxn>
                  </a:cxnLst>
                  <a:rect l="T12" t="T13" r="T14" b="T15"/>
                  <a:pathLst>
                    <a:path w="4" h="66">
                      <a:moveTo>
                        <a:pt x="4" y="0"/>
                      </a:moveTo>
                      <a:lnTo>
                        <a:pt x="1" y="66"/>
                      </a:lnTo>
                      <a:lnTo>
                        <a:pt x="0" y="66"/>
                      </a:lnTo>
                      <a:lnTo>
                        <a:pt x="4"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43" name="Freeform 624"/>
                <p:cNvSpPr>
                  <a:spLocks/>
                </p:cNvSpPr>
                <p:nvPr/>
              </p:nvSpPr>
              <p:spPr bwMode="auto">
                <a:xfrm>
                  <a:off x="2125" y="2480"/>
                  <a:ext cx="4" cy="66"/>
                </a:xfrm>
                <a:custGeom>
                  <a:avLst/>
                  <a:gdLst>
                    <a:gd name="T0" fmla="*/ 4 w 4"/>
                    <a:gd name="T1" fmla="*/ 0 h 66"/>
                    <a:gd name="T2" fmla="*/ 1 w 4"/>
                    <a:gd name="T3" fmla="*/ 66 h 66"/>
                    <a:gd name="T4" fmla="*/ 0 w 4"/>
                    <a:gd name="T5" fmla="*/ 66 h 66"/>
                    <a:gd name="T6" fmla="*/ 3 w 4"/>
                    <a:gd name="T7" fmla="*/ 0 h 66"/>
                    <a:gd name="T8" fmla="*/ 4 w 4"/>
                    <a:gd name="T9" fmla="*/ 0 h 66"/>
                    <a:gd name="T10" fmla="*/ 0 60000 65536"/>
                    <a:gd name="T11" fmla="*/ 0 60000 65536"/>
                    <a:gd name="T12" fmla="*/ 0 60000 65536"/>
                    <a:gd name="T13" fmla="*/ 0 60000 65536"/>
                    <a:gd name="T14" fmla="*/ 0 60000 65536"/>
                    <a:gd name="T15" fmla="*/ 0 w 4"/>
                    <a:gd name="T16" fmla="*/ 0 h 66"/>
                    <a:gd name="T17" fmla="*/ 4 w 4"/>
                    <a:gd name="T18" fmla="*/ 66 h 66"/>
                  </a:gdLst>
                  <a:ahLst/>
                  <a:cxnLst>
                    <a:cxn ang="T10">
                      <a:pos x="T0" y="T1"/>
                    </a:cxn>
                    <a:cxn ang="T11">
                      <a:pos x="T2" y="T3"/>
                    </a:cxn>
                    <a:cxn ang="T12">
                      <a:pos x="T4" y="T5"/>
                    </a:cxn>
                    <a:cxn ang="T13">
                      <a:pos x="T6" y="T7"/>
                    </a:cxn>
                    <a:cxn ang="T14">
                      <a:pos x="T8" y="T9"/>
                    </a:cxn>
                  </a:cxnLst>
                  <a:rect l="T15" t="T16" r="T17" b="T18"/>
                  <a:pathLst>
                    <a:path w="4" h="66">
                      <a:moveTo>
                        <a:pt x="4" y="0"/>
                      </a:moveTo>
                      <a:lnTo>
                        <a:pt x="1" y="66"/>
                      </a:lnTo>
                      <a:lnTo>
                        <a:pt x="0" y="66"/>
                      </a:lnTo>
                      <a:lnTo>
                        <a:pt x="3" y="0"/>
                      </a:lnTo>
                      <a:lnTo>
                        <a:pt x="4"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44" name="Freeform 625"/>
                <p:cNvSpPr>
                  <a:spLocks/>
                </p:cNvSpPr>
                <p:nvPr/>
              </p:nvSpPr>
              <p:spPr bwMode="auto">
                <a:xfrm>
                  <a:off x="2125" y="2480"/>
                  <a:ext cx="4" cy="66"/>
                </a:xfrm>
                <a:custGeom>
                  <a:avLst/>
                  <a:gdLst>
                    <a:gd name="T0" fmla="*/ 4 w 4"/>
                    <a:gd name="T1" fmla="*/ 0 h 66"/>
                    <a:gd name="T2" fmla="*/ 0 w 4"/>
                    <a:gd name="T3" fmla="*/ 66 h 66"/>
                    <a:gd name="T4" fmla="*/ 3 w 4"/>
                    <a:gd name="T5" fmla="*/ 0 h 66"/>
                    <a:gd name="T6" fmla="*/ 4 w 4"/>
                    <a:gd name="T7" fmla="*/ 0 h 66"/>
                    <a:gd name="T8" fmla="*/ 0 60000 65536"/>
                    <a:gd name="T9" fmla="*/ 0 60000 65536"/>
                    <a:gd name="T10" fmla="*/ 0 60000 65536"/>
                    <a:gd name="T11" fmla="*/ 0 60000 65536"/>
                    <a:gd name="T12" fmla="*/ 0 w 4"/>
                    <a:gd name="T13" fmla="*/ 0 h 66"/>
                    <a:gd name="T14" fmla="*/ 4 w 4"/>
                    <a:gd name="T15" fmla="*/ 66 h 66"/>
                  </a:gdLst>
                  <a:ahLst/>
                  <a:cxnLst>
                    <a:cxn ang="T8">
                      <a:pos x="T0" y="T1"/>
                    </a:cxn>
                    <a:cxn ang="T9">
                      <a:pos x="T2" y="T3"/>
                    </a:cxn>
                    <a:cxn ang="T10">
                      <a:pos x="T4" y="T5"/>
                    </a:cxn>
                    <a:cxn ang="T11">
                      <a:pos x="T6" y="T7"/>
                    </a:cxn>
                  </a:cxnLst>
                  <a:rect l="T12" t="T13" r="T14" b="T15"/>
                  <a:pathLst>
                    <a:path w="4" h="66">
                      <a:moveTo>
                        <a:pt x="4" y="0"/>
                      </a:moveTo>
                      <a:lnTo>
                        <a:pt x="0" y="66"/>
                      </a:lnTo>
                      <a:lnTo>
                        <a:pt x="3" y="0"/>
                      </a:lnTo>
                      <a:lnTo>
                        <a:pt x="4"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45" name="Freeform 626"/>
                <p:cNvSpPr>
                  <a:spLocks/>
                </p:cNvSpPr>
                <p:nvPr/>
              </p:nvSpPr>
              <p:spPr bwMode="auto">
                <a:xfrm>
                  <a:off x="2123" y="2480"/>
                  <a:ext cx="5" cy="66"/>
                </a:xfrm>
                <a:custGeom>
                  <a:avLst/>
                  <a:gdLst>
                    <a:gd name="T0" fmla="*/ 5 w 5"/>
                    <a:gd name="T1" fmla="*/ 0 h 66"/>
                    <a:gd name="T2" fmla="*/ 2 w 5"/>
                    <a:gd name="T3" fmla="*/ 66 h 66"/>
                    <a:gd name="T4" fmla="*/ 0 w 5"/>
                    <a:gd name="T5" fmla="*/ 66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2" y="66"/>
                      </a:lnTo>
                      <a:lnTo>
                        <a:pt x="0" y="66"/>
                      </a:lnTo>
                      <a:lnTo>
                        <a:pt x="5" y="0"/>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46" name="Freeform 627"/>
                <p:cNvSpPr>
                  <a:spLocks/>
                </p:cNvSpPr>
                <p:nvPr/>
              </p:nvSpPr>
              <p:spPr bwMode="auto">
                <a:xfrm>
                  <a:off x="2123" y="2480"/>
                  <a:ext cx="5" cy="66"/>
                </a:xfrm>
                <a:custGeom>
                  <a:avLst/>
                  <a:gdLst>
                    <a:gd name="T0" fmla="*/ 5 w 5"/>
                    <a:gd name="T1" fmla="*/ 0 h 66"/>
                    <a:gd name="T2" fmla="*/ 2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3" y="0"/>
                      </a:lnTo>
                      <a:lnTo>
                        <a:pt x="5" y="0"/>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47" name="Freeform 628"/>
                <p:cNvSpPr>
                  <a:spLocks/>
                </p:cNvSpPr>
                <p:nvPr/>
              </p:nvSpPr>
              <p:spPr bwMode="auto">
                <a:xfrm>
                  <a:off x="2123" y="2480"/>
                  <a:ext cx="5" cy="66"/>
                </a:xfrm>
                <a:custGeom>
                  <a:avLst/>
                  <a:gdLst>
                    <a:gd name="T0" fmla="*/ 5 w 5"/>
                    <a:gd name="T1" fmla="*/ 0 h 66"/>
                    <a:gd name="T2" fmla="*/ 0 w 5"/>
                    <a:gd name="T3" fmla="*/ 66 h 66"/>
                    <a:gd name="T4" fmla="*/ 3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3" y="0"/>
                      </a:lnTo>
                      <a:lnTo>
                        <a:pt x="5" y="0"/>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48" name="Freeform 629"/>
                <p:cNvSpPr>
                  <a:spLocks/>
                </p:cNvSpPr>
                <p:nvPr/>
              </p:nvSpPr>
              <p:spPr bwMode="auto">
                <a:xfrm>
                  <a:off x="2121" y="2480"/>
                  <a:ext cx="5" cy="66"/>
                </a:xfrm>
                <a:custGeom>
                  <a:avLst/>
                  <a:gdLst>
                    <a:gd name="T0" fmla="*/ 5 w 5"/>
                    <a:gd name="T1" fmla="*/ 0 h 66"/>
                    <a:gd name="T2" fmla="*/ 2 w 5"/>
                    <a:gd name="T3" fmla="*/ 66 h 66"/>
                    <a:gd name="T4" fmla="*/ 0 w 5"/>
                    <a:gd name="T5" fmla="*/ 66 h 66"/>
                    <a:gd name="T6" fmla="*/ 4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4" y="0"/>
                      </a:lnTo>
                      <a:lnTo>
                        <a:pt x="5" y="0"/>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49" name="Freeform 630"/>
                <p:cNvSpPr>
                  <a:spLocks/>
                </p:cNvSpPr>
                <p:nvPr/>
              </p:nvSpPr>
              <p:spPr bwMode="auto">
                <a:xfrm>
                  <a:off x="2121" y="2480"/>
                  <a:ext cx="5" cy="66"/>
                </a:xfrm>
                <a:custGeom>
                  <a:avLst/>
                  <a:gdLst>
                    <a:gd name="T0" fmla="*/ 5 w 5"/>
                    <a:gd name="T1" fmla="*/ 0 h 66"/>
                    <a:gd name="T2" fmla="*/ 2 w 5"/>
                    <a:gd name="T3" fmla="*/ 66 h 66"/>
                    <a:gd name="T4" fmla="*/ 0 w 5"/>
                    <a:gd name="T5" fmla="*/ 66 h 66"/>
                    <a:gd name="T6" fmla="*/ 0 w 5"/>
                    <a:gd name="T7" fmla="*/ 64 h 66"/>
                    <a:gd name="T8" fmla="*/ 4 w 5"/>
                    <a:gd name="T9" fmla="*/ 0 h 66"/>
                    <a:gd name="T10" fmla="*/ 5 w 5"/>
                    <a:gd name="T11" fmla="*/ 0 h 66"/>
                    <a:gd name="T12" fmla="*/ 0 60000 65536"/>
                    <a:gd name="T13" fmla="*/ 0 60000 65536"/>
                    <a:gd name="T14" fmla="*/ 0 60000 65536"/>
                    <a:gd name="T15" fmla="*/ 0 60000 65536"/>
                    <a:gd name="T16" fmla="*/ 0 60000 65536"/>
                    <a:gd name="T17" fmla="*/ 0 60000 65536"/>
                    <a:gd name="T18" fmla="*/ 0 w 5"/>
                    <a:gd name="T19" fmla="*/ 0 h 66"/>
                    <a:gd name="T20" fmla="*/ 5 w 5"/>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5" h="66">
                      <a:moveTo>
                        <a:pt x="5" y="0"/>
                      </a:moveTo>
                      <a:lnTo>
                        <a:pt x="2" y="66"/>
                      </a:lnTo>
                      <a:lnTo>
                        <a:pt x="0" y="66"/>
                      </a:lnTo>
                      <a:lnTo>
                        <a:pt x="0" y="64"/>
                      </a:lnTo>
                      <a:lnTo>
                        <a:pt x="4" y="0"/>
                      </a:lnTo>
                      <a:lnTo>
                        <a:pt x="5" y="0"/>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50" name="Freeform 631"/>
                <p:cNvSpPr>
                  <a:spLocks/>
                </p:cNvSpPr>
                <p:nvPr/>
              </p:nvSpPr>
              <p:spPr bwMode="auto">
                <a:xfrm>
                  <a:off x="2120" y="2480"/>
                  <a:ext cx="5" cy="66"/>
                </a:xfrm>
                <a:custGeom>
                  <a:avLst/>
                  <a:gdLst>
                    <a:gd name="T0" fmla="*/ 5 w 5"/>
                    <a:gd name="T1" fmla="*/ 0 h 66"/>
                    <a:gd name="T2" fmla="*/ 1 w 5"/>
                    <a:gd name="T3" fmla="*/ 66 h 66"/>
                    <a:gd name="T4" fmla="*/ 1 w 5"/>
                    <a:gd name="T5" fmla="*/ 64 h 66"/>
                    <a:gd name="T6" fmla="*/ 0 w 5"/>
                    <a:gd name="T7" fmla="*/ 64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1" y="66"/>
                      </a:lnTo>
                      <a:lnTo>
                        <a:pt x="1" y="64"/>
                      </a:lnTo>
                      <a:lnTo>
                        <a:pt x="0" y="64"/>
                      </a:lnTo>
                      <a:lnTo>
                        <a:pt x="5" y="0"/>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51" name="Freeform 632"/>
                <p:cNvSpPr>
                  <a:spLocks/>
                </p:cNvSpPr>
                <p:nvPr/>
              </p:nvSpPr>
              <p:spPr bwMode="auto">
                <a:xfrm>
                  <a:off x="2120" y="2480"/>
                  <a:ext cx="5" cy="64"/>
                </a:xfrm>
                <a:custGeom>
                  <a:avLst/>
                  <a:gdLst>
                    <a:gd name="T0" fmla="*/ 5 w 5"/>
                    <a:gd name="T1" fmla="*/ 0 h 64"/>
                    <a:gd name="T2" fmla="*/ 1 w 5"/>
                    <a:gd name="T3" fmla="*/ 64 h 64"/>
                    <a:gd name="T4" fmla="*/ 0 w 5"/>
                    <a:gd name="T5" fmla="*/ 64 h 64"/>
                    <a:gd name="T6" fmla="*/ 3 w 5"/>
                    <a:gd name="T7" fmla="*/ 0 h 64"/>
                    <a:gd name="T8" fmla="*/ 5 w 5"/>
                    <a:gd name="T9" fmla="*/ 0 h 64"/>
                    <a:gd name="T10" fmla="*/ 0 60000 65536"/>
                    <a:gd name="T11" fmla="*/ 0 60000 65536"/>
                    <a:gd name="T12" fmla="*/ 0 60000 65536"/>
                    <a:gd name="T13" fmla="*/ 0 60000 65536"/>
                    <a:gd name="T14" fmla="*/ 0 60000 65536"/>
                    <a:gd name="T15" fmla="*/ 0 w 5"/>
                    <a:gd name="T16" fmla="*/ 0 h 64"/>
                    <a:gd name="T17" fmla="*/ 5 w 5"/>
                    <a:gd name="T18" fmla="*/ 64 h 64"/>
                  </a:gdLst>
                  <a:ahLst/>
                  <a:cxnLst>
                    <a:cxn ang="T10">
                      <a:pos x="T0" y="T1"/>
                    </a:cxn>
                    <a:cxn ang="T11">
                      <a:pos x="T2" y="T3"/>
                    </a:cxn>
                    <a:cxn ang="T12">
                      <a:pos x="T4" y="T5"/>
                    </a:cxn>
                    <a:cxn ang="T13">
                      <a:pos x="T6" y="T7"/>
                    </a:cxn>
                    <a:cxn ang="T14">
                      <a:pos x="T8" y="T9"/>
                    </a:cxn>
                  </a:cxnLst>
                  <a:rect l="T15" t="T16" r="T17" b="T18"/>
                  <a:pathLst>
                    <a:path w="5" h="64">
                      <a:moveTo>
                        <a:pt x="5" y="0"/>
                      </a:moveTo>
                      <a:lnTo>
                        <a:pt x="1" y="64"/>
                      </a:lnTo>
                      <a:lnTo>
                        <a:pt x="0" y="64"/>
                      </a:lnTo>
                      <a:lnTo>
                        <a:pt x="3" y="0"/>
                      </a:lnTo>
                      <a:lnTo>
                        <a:pt x="5" y="0"/>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52" name="Freeform 633"/>
                <p:cNvSpPr>
                  <a:spLocks/>
                </p:cNvSpPr>
                <p:nvPr/>
              </p:nvSpPr>
              <p:spPr bwMode="auto">
                <a:xfrm>
                  <a:off x="2120" y="2480"/>
                  <a:ext cx="5" cy="64"/>
                </a:xfrm>
                <a:custGeom>
                  <a:avLst/>
                  <a:gdLst>
                    <a:gd name="T0" fmla="*/ 5 w 5"/>
                    <a:gd name="T1" fmla="*/ 0 h 64"/>
                    <a:gd name="T2" fmla="*/ 0 w 5"/>
                    <a:gd name="T3" fmla="*/ 64 h 64"/>
                    <a:gd name="T4" fmla="*/ 3 w 5"/>
                    <a:gd name="T5" fmla="*/ 0 h 64"/>
                    <a:gd name="T6" fmla="*/ 5 w 5"/>
                    <a:gd name="T7" fmla="*/ 0 h 64"/>
                    <a:gd name="T8" fmla="*/ 0 60000 65536"/>
                    <a:gd name="T9" fmla="*/ 0 60000 65536"/>
                    <a:gd name="T10" fmla="*/ 0 60000 65536"/>
                    <a:gd name="T11" fmla="*/ 0 60000 65536"/>
                    <a:gd name="T12" fmla="*/ 0 w 5"/>
                    <a:gd name="T13" fmla="*/ 0 h 64"/>
                    <a:gd name="T14" fmla="*/ 5 w 5"/>
                    <a:gd name="T15" fmla="*/ 64 h 64"/>
                  </a:gdLst>
                  <a:ahLst/>
                  <a:cxnLst>
                    <a:cxn ang="T8">
                      <a:pos x="T0" y="T1"/>
                    </a:cxn>
                    <a:cxn ang="T9">
                      <a:pos x="T2" y="T3"/>
                    </a:cxn>
                    <a:cxn ang="T10">
                      <a:pos x="T4" y="T5"/>
                    </a:cxn>
                    <a:cxn ang="T11">
                      <a:pos x="T6" y="T7"/>
                    </a:cxn>
                  </a:cxnLst>
                  <a:rect l="T12" t="T13" r="T14" b="T15"/>
                  <a:pathLst>
                    <a:path w="5" h="64">
                      <a:moveTo>
                        <a:pt x="5" y="0"/>
                      </a:moveTo>
                      <a:lnTo>
                        <a:pt x="0" y="64"/>
                      </a:lnTo>
                      <a:lnTo>
                        <a:pt x="3" y="0"/>
                      </a:lnTo>
                      <a:lnTo>
                        <a:pt x="5"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53" name="Freeform 634"/>
                <p:cNvSpPr>
                  <a:spLocks/>
                </p:cNvSpPr>
                <p:nvPr/>
              </p:nvSpPr>
              <p:spPr bwMode="auto">
                <a:xfrm>
                  <a:off x="2118" y="2480"/>
                  <a:ext cx="5" cy="64"/>
                </a:xfrm>
                <a:custGeom>
                  <a:avLst/>
                  <a:gdLst>
                    <a:gd name="T0" fmla="*/ 5 w 5"/>
                    <a:gd name="T1" fmla="*/ 0 h 64"/>
                    <a:gd name="T2" fmla="*/ 2 w 5"/>
                    <a:gd name="T3" fmla="*/ 64 h 64"/>
                    <a:gd name="T4" fmla="*/ 0 w 5"/>
                    <a:gd name="T5" fmla="*/ 64 h 64"/>
                    <a:gd name="T6" fmla="*/ 5 w 5"/>
                    <a:gd name="T7" fmla="*/ 0 h 64"/>
                    <a:gd name="T8" fmla="*/ 0 60000 65536"/>
                    <a:gd name="T9" fmla="*/ 0 60000 65536"/>
                    <a:gd name="T10" fmla="*/ 0 60000 65536"/>
                    <a:gd name="T11" fmla="*/ 0 60000 65536"/>
                    <a:gd name="T12" fmla="*/ 0 w 5"/>
                    <a:gd name="T13" fmla="*/ 0 h 64"/>
                    <a:gd name="T14" fmla="*/ 5 w 5"/>
                    <a:gd name="T15" fmla="*/ 64 h 64"/>
                  </a:gdLst>
                  <a:ahLst/>
                  <a:cxnLst>
                    <a:cxn ang="T8">
                      <a:pos x="T0" y="T1"/>
                    </a:cxn>
                    <a:cxn ang="T9">
                      <a:pos x="T2" y="T3"/>
                    </a:cxn>
                    <a:cxn ang="T10">
                      <a:pos x="T4" y="T5"/>
                    </a:cxn>
                    <a:cxn ang="T11">
                      <a:pos x="T6" y="T7"/>
                    </a:cxn>
                  </a:cxnLst>
                  <a:rect l="T12" t="T13" r="T14" b="T15"/>
                  <a:pathLst>
                    <a:path w="5" h="64">
                      <a:moveTo>
                        <a:pt x="5" y="0"/>
                      </a:moveTo>
                      <a:lnTo>
                        <a:pt x="2" y="64"/>
                      </a:lnTo>
                      <a:lnTo>
                        <a:pt x="0" y="64"/>
                      </a:lnTo>
                      <a:lnTo>
                        <a:pt x="5"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54" name="Freeform 635"/>
                <p:cNvSpPr>
                  <a:spLocks/>
                </p:cNvSpPr>
                <p:nvPr/>
              </p:nvSpPr>
              <p:spPr bwMode="auto">
                <a:xfrm>
                  <a:off x="2118" y="2480"/>
                  <a:ext cx="5" cy="64"/>
                </a:xfrm>
                <a:custGeom>
                  <a:avLst/>
                  <a:gdLst>
                    <a:gd name="T0" fmla="*/ 5 w 5"/>
                    <a:gd name="T1" fmla="*/ 0 h 64"/>
                    <a:gd name="T2" fmla="*/ 2 w 5"/>
                    <a:gd name="T3" fmla="*/ 64 h 64"/>
                    <a:gd name="T4" fmla="*/ 0 w 5"/>
                    <a:gd name="T5" fmla="*/ 64 h 64"/>
                    <a:gd name="T6" fmla="*/ 3 w 5"/>
                    <a:gd name="T7" fmla="*/ 0 h 64"/>
                    <a:gd name="T8" fmla="*/ 5 w 5"/>
                    <a:gd name="T9" fmla="*/ 0 h 64"/>
                    <a:gd name="T10" fmla="*/ 0 60000 65536"/>
                    <a:gd name="T11" fmla="*/ 0 60000 65536"/>
                    <a:gd name="T12" fmla="*/ 0 60000 65536"/>
                    <a:gd name="T13" fmla="*/ 0 60000 65536"/>
                    <a:gd name="T14" fmla="*/ 0 60000 65536"/>
                    <a:gd name="T15" fmla="*/ 0 w 5"/>
                    <a:gd name="T16" fmla="*/ 0 h 64"/>
                    <a:gd name="T17" fmla="*/ 5 w 5"/>
                    <a:gd name="T18" fmla="*/ 64 h 64"/>
                  </a:gdLst>
                  <a:ahLst/>
                  <a:cxnLst>
                    <a:cxn ang="T10">
                      <a:pos x="T0" y="T1"/>
                    </a:cxn>
                    <a:cxn ang="T11">
                      <a:pos x="T2" y="T3"/>
                    </a:cxn>
                    <a:cxn ang="T12">
                      <a:pos x="T4" y="T5"/>
                    </a:cxn>
                    <a:cxn ang="T13">
                      <a:pos x="T6" y="T7"/>
                    </a:cxn>
                    <a:cxn ang="T14">
                      <a:pos x="T8" y="T9"/>
                    </a:cxn>
                  </a:cxnLst>
                  <a:rect l="T15" t="T16" r="T17" b="T18"/>
                  <a:pathLst>
                    <a:path w="5" h="64">
                      <a:moveTo>
                        <a:pt x="5" y="0"/>
                      </a:moveTo>
                      <a:lnTo>
                        <a:pt x="2" y="64"/>
                      </a:lnTo>
                      <a:lnTo>
                        <a:pt x="0" y="64"/>
                      </a:lnTo>
                      <a:lnTo>
                        <a:pt x="3" y="0"/>
                      </a:lnTo>
                      <a:lnTo>
                        <a:pt x="5"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55" name="Freeform 636"/>
                <p:cNvSpPr>
                  <a:spLocks/>
                </p:cNvSpPr>
                <p:nvPr/>
              </p:nvSpPr>
              <p:spPr bwMode="auto">
                <a:xfrm>
                  <a:off x="2118" y="2480"/>
                  <a:ext cx="5" cy="64"/>
                </a:xfrm>
                <a:custGeom>
                  <a:avLst/>
                  <a:gdLst>
                    <a:gd name="T0" fmla="*/ 5 w 5"/>
                    <a:gd name="T1" fmla="*/ 0 h 64"/>
                    <a:gd name="T2" fmla="*/ 0 w 5"/>
                    <a:gd name="T3" fmla="*/ 64 h 64"/>
                    <a:gd name="T4" fmla="*/ 3 w 5"/>
                    <a:gd name="T5" fmla="*/ 0 h 64"/>
                    <a:gd name="T6" fmla="*/ 5 w 5"/>
                    <a:gd name="T7" fmla="*/ 0 h 64"/>
                    <a:gd name="T8" fmla="*/ 0 60000 65536"/>
                    <a:gd name="T9" fmla="*/ 0 60000 65536"/>
                    <a:gd name="T10" fmla="*/ 0 60000 65536"/>
                    <a:gd name="T11" fmla="*/ 0 60000 65536"/>
                    <a:gd name="T12" fmla="*/ 0 w 5"/>
                    <a:gd name="T13" fmla="*/ 0 h 64"/>
                    <a:gd name="T14" fmla="*/ 5 w 5"/>
                    <a:gd name="T15" fmla="*/ 64 h 64"/>
                  </a:gdLst>
                  <a:ahLst/>
                  <a:cxnLst>
                    <a:cxn ang="T8">
                      <a:pos x="T0" y="T1"/>
                    </a:cxn>
                    <a:cxn ang="T9">
                      <a:pos x="T2" y="T3"/>
                    </a:cxn>
                    <a:cxn ang="T10">
                      <a:pos x="T4" y="T5"/>
                    </a:cxn>
                    <a:cxn ang="T11">
                      <a:pos x="T6" y="T7"/>
                    </a:cxn>
                  </a:cxnLst>
                  <a:rect l="T12" t="T13" r="T14" b="T15"/>
                  <a:pathLst>
                    <a:path w="5" h="64">
                      <a:moveTo>
                        <a:pt x="5" y="0"/>
                      </a:moveTo>
                      <a:lnTo>
                        <a:pt x="0" y="64"/>
                      </a:lnTo>
                      <a:lnTo>
                        <a:pt x="3" y="0"/>
                      </a:lnTo>
                      <a:lnTo>
                        <a:pt x="5" y="0"/>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56" name="Freeform 637"/>
                <p:cNvSpPr>
                  <a:spLocks/>
                </p:cNvSpPr>
                <p:nvPr/>
              </p:nvSpPr>
              <p:spPr bwMode="auto">
                <a:xfrm>
                  <a:off x="2117" y="2480"/>
                  <a:ext cx="4" cy="64"/>
                </a:xfrm>
                <a:custGeom>
                  <a:avLst/>
                  <a:gdLst>
                    <a:gd name="T0" fmla="*/ 4 w 4"/>
                    <a:gd name="T1" fmla="*/ 0 h 64"/>
                    <a:gd name="T2" fmla="*/ 1 w 4"/>
                    <a:gd name="T3" fmla="*/ 64 h 64"/>
                    <a:gd name="T4" fmla="*/ 0 w 4"/>
                    <a:gd name="T5" fmla="*/ 64 h 64"/>
                    <a:gd name="T6" fmla="*/ 3 w 4"/>
                    <a:gd name="T7" fmla="*/ 0 h 64"/>
                    <a:gd name="T8" fmla="*/ 4 w 4"/>
                    <a:gd name="T9" fmla="*/ 0 h 64"/>
                    <a:gd name="T10" fmla="*/ 0 60000 65536"/>
                    <a:gd name="T11" fmla="*/ 0 60000 65536"/>
                    <a:gd name="T12" fmla="*/ 0 60000 65536"/>
                    <a:gd name="T13" fmla="*/ 0 60000 65536"/>
                    <a:gd name="T14" fmla="*/ 0 60000 65536"/>
                    <a:gd name="T15" fmla="*/ 0 w 4"/>
                    <a:gd name="T16" fmla="*/ 0 h 64"/>
                    <a:gd name="T17" fmla="*/ 4 w 4"/>
                    <a:gd name="T18" fmla="*/ 64 h 64"/>
                  </a:gdLst>
                  <a:ahLst/>
                  <a:cxnLst>
                    <a:cxn ang="T10">
                      <a:pos x="T0" y="T1"/>
                    </a:cxn>
                    <a:cxn ang="T11">
                      <a:pos x="T2" y="T3"/>
                    </a:cxn>
                    <a:cxn ang="T12">
                      <a:pos x="T4" y="T5"/>
                    </a:cxn>
                    <a:cxn ang="T13">
                      <a:pos x="T6" y="T7"/>
                    </a:cxn>
                    <a:cxn ang="T14">
                      <a:pos x="T8" y="T9"/>
                    </a:cxn>
                  </a:cxnLst>
                  <a:rect l="T15" t="T16" r="T17" b="T18"/>
                  <a:pathLst>
                    <a:path w="4" h="64">
                      <a:moveTo>
                        <a:pt x="4" y="0"/>
                      </a:moveTo>
                      <a:lnTo>
                        <a:pt x="1" y="64"/>
                      </a:lnTo>
                      <a:lnTo>
                        <a:pt x="0" y="64"/>
                      </a:lnTo>
                      <a:lnTo>
                        <a:pt x="3" y="0"/>
                      </a:lnTo>
                      <a:lnTo>
                        <a:pt x="4" y="0"/>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57" name="Freeform 638"/>
                <p:cNvSpPr>
                  <a:spLocks/>
                </p:cNvSpPr>
                <p:nvPr/>
              </p:nvSpPr>
              <p:spPr bwMode="auto">
                <a:xfrm>
                  <a:off x="2117" y="2480"/>
                  <a:ext cx="4" cy="64"/>
                </a:xfrm>
                <a:custGeom>
                  <a:avLst/>
                  <a:gdLst>
                    <a:gd name="T0" fmla="*/ 4 w 4"/>
                    <a:gd name="T1" fmla="*/ 0 h 64"/>
                    <a:gd name="T2" fmla="*/ 1 w 4"/>
                    <a:gd name="T3" fmla="*/ 64 h 64"/>
                    <a:gd name="T4" fmla="*/ 0 w 4"/>
                    <a:gd name="T5" fmla="*/ 64 h 64"/>
                    <a:gd name="T6" fmla="*/ 3 w 4"/>
                    <a:gd name="T7" fmla="*/ 1 h 64"/>
                    <a:gd name="T8" fmla="*/ 3 w 4"/>
                    <a:gd name="T9" fmla="*/ 0 h 64"/>
                    <a:gd name="T10" fmla="*/ 4 w 4"/>
                    <a:gd name="T11" fmla="*/ 0 h 64"/>
                    <a:gd name="T12" fmla="*/ 0 60000 65536"/>
                    <a:gd name="T13" fmla="*/ 0 60000 65536"/>
                    <a:gd name="T14" fmla="*/ 0 60000 65536"/>
                    <a:gd name="T15" fmla="*/ 0 60000 65536"/>
                    <a:gd name="T16" fmla="*/ 0 60000 65536"/>
                    <a:gd name="T17" fmla="*/ 0 60000 65536"/>
                    <a:gd name="T18" fmla="*/ 0 w 4"/>
                    <a:gd name="T19" fmla="*/ 0 h 64"/>
                    <a:gd name="T20" fmla="*/ 4 w 4"/>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4" h="64">
                      <a:moveTo>
                        <a:pt x="4" y="0"/>
                      </a:moveTo>
                      <a:lnTo>
                        <a:pt x="1" y="64"/>
                      </a:lnTo>
                      <a:lnTo>
                        <a:pt x="0" y="64"/>
                      </a:lnTo>
                      <a:lnTo>
                        <a:pt x="3" y="1"/>
                      </a:lnTo>
                      <a:lnTo>
                        <a:pt x="3" y="0"/>
                      </a:lnTo>
                      <a:lnTo>
                        <a:pt x="4" y="0"/>
                      </a:lnTo>
                      <a:close/>
                    </a:path>
                  </a:pathLst>
                </a:custGeom>
                <a:solidFill>
                  <a:srgbClr val="AB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58" name="Freeform 639"/>
                <p:cNvSpPr>
                  <a:spLocks/>
                </p:cNvSpPr>
                <p:nvPr/>
              </p:nvSpPr>
              <p:spPr bwMode="auto">
                <a:xfrm>
                  <a:off x="2117" y="2480"/>
                  <a:ext cx="3" cy="64"/>
                </a:xfrm>
                <a:custGeom>
                  <a:avLst/>
                  <a:gdLst>
                    <a:gd name="T0" fmla="*/ 3 w 3"/>
                    <a:gd name="T1" fmla="*/ 0 h 64"/>
                    <a:gd name="T2" fmla="*/ 0 w 3"/>
                    <a:gd name="T3" fmla="*/ 64 h 64"/>
                    <a:gd name="T4" fmla="*/ 3 w 3"/>
                    <a:gd name="T5" fmla="*/ 1 h 64"/>
                    <a:gd name="T6" fmla="*/ 3 w 3"/>
                    <a:gd name="T7" fmla="*/ 0 h 64"/>
                    <a:gd name="T8" fmla="*/ 0 60000 65536"/>
                    <a:gd name="T9" fmla="*/ 0 60000 65536"/>
                    <a:gd name="T10" fmla="*/ 0 60000 65536"/>
                    <a:gd name="T11" fmla="*/ 0 60000 65536"/>
                    <a:gd name="T12" fmla="*/ 0 w 3"/>
                    <a:gd name="T13" fmla="*/ 0 h 64"/>
                    <a:gd name="T14" fmla="*/ 3 w 3"/>
                    <a:gd name="T15" fmla="*/ 64 h 64"/>
                  </a:gdLst>
                  <a:ahLst/>
                  <a:cxnLst>
                    <a:cxn ang="T8">
                      <a:pos x="T0" y="T1"/>
                    </a:cxn>
                    <a:cxn ang="T9">
                      <a:pos x="T2" y="T3"/>
                    </a:cxn>
                    <a:cxn ang="T10">
                      <a:pos x="T4" y="T5"/>
                    </a:cxn>
                    <a:cxn ang="T11">
                      <a:pos x="T6" y="T7"/>
                    </a:cxn>
                  </a:cxnLst>
                  <a:rect l="T12" t="T13" r="T14" b="T15"/>
                  <a:pathLst>
                    <a:path w="3" h="64">
                      <a:moveTo>
                        <a:pt x="3" y="0"/>
                      </a:moveTo>
                      <a:lnTo>
                        <a:pt x="0" y="64"/>
                      </a:lnTo>
                      <a:lnTo>
                        <a:pt x="3" y="1"/>
                      </a:lnTo>
                      <a:lnTo>
                        <a:pt x="3" y="0"/>
                      </a:lnTo>
                      <a:close/>
                    </a:path>
                  </a:pathLst>
                </a:custGeom>
                <a:solidFill>
                  <a:srgbClr val="AB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59" name="Freeform 640"/>
                <p:cNvSpPr>
                  <a:spLocks/>
                </p:cNvSpPr>
                <p:nvPr/>
              </p:nvSpPr>
              <p:spPr bwMode="auto">
                <a:xfrm>
                  <a:off x="2115" y="2481"/>
                  <a:ext cx="5" cy="63"/>
                </a:xfrm>
                <a:custGeom>
                  <a:avLst/>
                  <a:gdLst>
                    <a:gd name="T0" fmla="*/ 5 w 5"/>
                    <a:gd name="T1" fmla="*/ 0 h 63"/>
                    <a:gd name="T2" fmla="*/ 2 w 5"/>
                    <a:gd name="T3" fmla="*/ 63 h 63"/>
                    <a:gd name="T4" fmla="*/ 0 w 5"/>
                    <a:gd name="T5" fmla="*/ 63 h 63"/>
                    <a:gd name="T6" fmla="*/ 3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2" y="63"/>
                      </a:lnTo>
                      <a:lnTo>
                        <a:pt x="0" y="63"/>
                      </a:lnTo>
                      <a:lnTo>
                        <a:pt x="3" y="0"/>
                      </a:lnTo>
                      <a:lnTo>
                        <a:pt x="5" y="0"/>
                      </a:lnTo>
                      <a:close/>
                    </a:path>
                  </a:pathLst>
                </a:custGeom>
                <a:solidFill>
                  <a:srgbClr val="AB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60" name="Freeform 641"/>
                <p:cNvSpPr>
                  <a:spLocks/>
                </p:cNvSpPr>
                <p:nvPr/>
              </p:nvSpPr>
              <p:spPr bwMode="auto">
                <a:xfrm>
                  <a:off x="2115" y="2481"/>
                  <a:ext cx="5" cy="63"/>
                </a:xfrm>
                <a:custGeom>
                  <a:avLst/>
                  <a:gdLst>
                    <a:gd name="T0" fmla="*/ 5 w 5"/>
                    <a:gd name="T1" fmla="*/ 0 h 63"/>
                    <a:gd name="T2" fmla="*/ 2 w 5"/>
                    <a:gd name="T3" fmla="*/ 63 h 63"/>
                    <a:gd name="T4" fmla="*/ 0 w 5"/>
                    <a:gd name="T5" fmla="*/ 63 h 63"/>
                    <a:gd name="T6" fmla="*/ 3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2" y="63"/>
                      </a:lnTo>
                      <a:lnTo>
                        <a:pt x="0" y="63"/>
                      </a:lnTo>
                      <a:lnTo>
                        <a:pt x="3" y="0"/>
                      </a:lnTo>
                      <a:lnTo>
                        <a:pt x="5" y="0"/>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61" name="Freeform 642"/>
                <p:cNvSpPr>
                  <a:spLocks/>
                </p:cNvSpPr>
                <p:nvPr/>
              </p:nvSpPr>
              <p:spPr bwMode="auto">
                <a:xfrm>
                  <a:off x="2113" y="2481"/>
                  <a:ext cx="5" cy="63"/>
                </a:xfrm>
                <a:custGeom>
                  <a:avLst/>
                  <a:gdLst>
                    <a:gd name="T0" fmla="*/ 5 w 5"/>
                    <a:gd name="T1" fmla="*/ 0 h 63"/>
                    <a:gd name="T2" fmla="*/ 2 w 5"/>
                    <a:gd name="T3" fmla="*/ 63 h 63"/>
                    <a:gd name="T4" fmla="*/ 0 w 5"/>
                    <a:gd name="T5" fmla="*/ 63 h 63"/>
                    <a:gd name="T6" fmla="*/ 5 w 5"/>
                    <a:gd name="T7" fmla="*/ 0 h 63"/>
                    <a:gd name="T8" fmla="*/ 0 60000 65536"/>
                    <a:gd name="T9" fmla="*/ 0 60000 65536"/>
                    <a:gd name="T10" fmla="*/ 0 60000 65536"/>
                    <a:gd name="T11" fmla="*/ 0 60000 65536"/>
                    <a:gd name="T12" fmla="*/ 0 w 5"/>
                    <a:gd name="T13" fmla="*/ 0 h 63"/>
                    <a:gd name="T14" fmla="*/ 5 w 5"/>
                    <a:gd name="T15" fmla="*/ 63 h 63"/>
                  </a:gdLst>
                  <a:ahLst/>
                  <a:cxnLst>
                    <a:cxn ang="T8">
                      <a:pos x="T0" y="T1"/>
                    </a:cxn>
                    <a:cxn ang="T9">
                      <a:pos x="T2" y="T3"/>
                    </a:cxn>
                    <a:cxn ang="T10">
                      <a:pos x="T4" y="T5"/>
                    </a:cxn>
                    <a:cxn ang="T11">
                      <a:pos x="T6" y="T7"/>
                    </a:cxn>
                  </a:cxnLst>
                  <a:rect l="T12" t="T13" r="T14" b="T15"/>
                  <a:pathLst>
                    <a:path w="5" h="63">
                      <a:moveTo>
                        <a:pt x="5" y="0"/>
                      </a:moveTo>
                      <a:lnTo>
                        <a:pt x="2" y="63"/>
                      </a:lnTo>
                      <a:lnTo>
                        <a:pt x="0" y="63"/>
                      </a:lnTo>
                      <a:lnTo>
                        <a:pt x="5" y="0"/>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62" name="Freeform 643"/>
                <p:cNvSpPr>
                  <a:spLocks/>
                </p:cNvSpPr>
                <p:nvPr/>
              </p:nvSpPr>
              <p:spPr bwMode="auto">
                <a:xfrm>
                  <a:off x="2113" y="2481"/>
                  <a:ext cx="5" cy="63"/>
                </a:xfrm>
                <a:custGeom>
                  <a:avLst/>
                  <a:gdLst>
                    <a:gd name="T0" fmla="*/ 5 w 5"/>
                    <a:gd name="T1" fmla="*/ 0 h 63"/>
                    <a:gd name="T2" fmla="*/ 2 w 5"/>
                    <a:gd name="T3" fmla="*/ 63 h 63"/>
                    <a:gd name="T4" fmla="*/ 0 w 5"/>
                    <a:gd name="T5" fmla="*/ 63 h 63"/>
                    <a:gd name="T6" fmla="*/ 4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2" y="63"/>
                      </a:lnTo>
                      <a:lnTo>
                        <a:pt x="0" y="63"/>
                      </a:lnTo>
                      <a:lnTo>
                        <a:pt x="4" y="0"/>
                      </a:lnTo>
                      <a:lnTo>
                        <a:pt x="5" y="0"/>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63" name="Freeform 644"/>
                <p:cNvSpPr>
                  <a:spLocks/>
                </p:cNvSpPr>
                <p:nvPr/>
              </p:nvSpPr>
              <p:spPr bwMode="auto">
                <a:xfrm>
                  <a:off x="2113" y="2481"/>
                  <a:ext cx="5" cy="63"/>
                </a:xfrm>
                <a:custGeom>
                  <a:avLst/>
                  <a:gdLst>
                    <a:gd name="T0" fmla="*/ 5 w 5"/>
                    <a:gd name="T1" fmla="*/ 0 h 63"/>
                    <a:gd name="T2" fmla="*/ 0 w 5"/>
                    <a:gd name="T3" fmla="*/ 63 h 63"/>
                    <a:gd name="T4" fmla="*/ 4 w 5"/>
                    <a:gd name="T5" fmla="*/ 0 h 63"/>
                    <a:gd name="T6" fmla="*/ 5 w 5"/>
                    <a:gd name="T7" fmla="*/ 0 h 63"/>
                    <a:gd name="T8" fmla="*/ 0 60000 65536"/>
                    <a:gd name="T9" fmla="*/ 0 60000 65536"/>
                    <a:gd name="T10" fmla="*/ 0 60000 65536"/>
                    <a:gd name="T11" fmla="*/ 0 60000 65536"/>
                    <a:gd name="T12" fmla="*/ 0 w 5"/>
                    <a:gd name="T13" fmla="*/ 0 h 63"/>
                    <a:gd name="T14" fmla="*/ 5 w 5"/>
                    <a:gd name="T15" fmla="*/ 63 h 63"/>
                  </a:gdLst>
                  <a:ahLst/>
                  <a:cxnLst>
                    <a:cxn ang="T8">
                      <a:pos x="T0" y="T1"/>
                    </a:cxn>
                    <a:cxn ang="T9">
                      <a:pos x="T2" y="T3"/>
                    </a:cxn>
                    <a:cxn ang="T10">
                      <a:pos x="T4" y="T5"/>
                    </a:cxn>
                    <a:cxn ang="T11">
                      <a:pos x="T6" y="T7"/>
                    </a:cxn>
                  </a:cxnLst>
                  <a:rect l="T12" t="T13" r="T14" b="T15"/>
                  <a:pathLst>
                    <a:path w="5" h="63">
                      <a:moveTo>
                        <a:pt x="5" y="0"/>
                      </a:moveTo>
                      <a:lnTo>
                        <a:pt x="0" y="63"/>
                      </a:lnTo>
                      <a:lnTo>
                        <a:pt x="4" y="0"/>
                      </a:lnTo>
                      <a:lnTo>
                        <a:pt x="5" y="0"/>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64" name="Freeform 645"/>
                <p:cNvSpPr>
                  <a:spLocks/>
                </p:cNvSpPr>
                <p:nvPr/>
              </p:nvSpPr>
              <p:spPr bwMode="auto">
                <a:xfrm>
                  <a:off x="2112" y="2481"/>
                  <a:ext cx="5" cy="63"/>
                </a:xfrm>
                <a:custGeom>
                  <a:avLst/>
                  <a:gdLst>
                    <a:gd name="T0" fmla="*/ 5 w 5"/>
                    <a:gd name="T1" fmla="*/ 0 h 63"/>
                    <a:gd name="T2" fmla="*/ 1 w 5"/>
                    <a:gd name="T3" fmla="*/ 63 h 63"/>
                    <a:gd name="T4" fmla="*/ 1 w 5"/>
                    <a:gd name="T5" fmla="*/ 62 h 63"/>
                    <a:gd name="T6" fmla="*/ 0 w 5"/>
                    <a:gd name="T7" fmla="*/ 62 h 63"/>
                    <a:gd name="T8" fmla="*/ 3 w 5"/>
                    <a:gd name="T9" fmla="*/ 0 h 63"/>
                    <a:gd name="T10" fmla="*/ 5 w 5"/>
                    <a:gd name="T11" fmla="*/ 0 h 63"/>
                    <a:gd name="T12" fmla="*/ 0 60000 65536"/>
                    <a:gd name="T13" fmla="*/ 0 60000 65536"/>
                    <a:gd name="T14" fmla="*/ 0 60000 65536"/>
                    <a:gd name="T15" fmla="*/ 0 60000 65536"/>
                    <a:gd name="T16" fmla="*/ 0 60000 65536"/>
                    <a:gd name="T17" fmla="*/ 0 60000 65536"/>
                    <a:gd name="T18" fmla="*/ 0 w 5"/>
                    <a:gd name="T19" fmla="*/ 0 h 63"/>
                    <a:gd name="T20" fmla="*/ 5 w 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5" h="63">
                      <a:moveTo>
                        <a:pt x="5" y="0"/>
                      </a:moveTo>
                      <a:lnTo>
                        <a:pt x="1" y="63"/>
                      </a:lnTo>
                      <a:lnTo>
                        <a:pt x="1" y="62"/>
                      </a:lnTo>
                      <a:lnTo>
                        <a:pt x="0" y="62"/>
                      </a:lnTo>
                      <a:lnTo>
                        <a:pt x="3" y="0"/>
                      </a:lnTo>
                      <a:lnTo>
                        <a:pt x="5" y="0"/>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65" name="Freeform 646"/>
                <p:cNvSpPr>
                  <a:spLocks/>
                </p:cNvSpPr>
                <p:nvPr/>
              </p:nvSpPr>
              <p:spPr bwMode="auto">
                <a:xfrm>
                  <a:off x="2112" y="2481"/>
                  <a:ext cx="5" cy="63"/>
                </a:xfrm>
                <a:custGeom>
                  <a:avLst/>
                  <a:gdLst>
                    <a:gd name="T0" fmla="*/ 5 w 5"/>
                    <a:gd name="T1" fmla="*/ 0 h 63"/>
                    <a:gd name="T2" fmla="*/ 1 w 5"/>
                    <a:gd name="T3" fmla="*/ 63 h 63"/>
                    <a:gd name="T4" fmla="*/ 1 w 5"/>
                    <a:gd name="T5" fmla="*/ 62 h 63"/>
                    <a:gd name="T6" fmla="*/ 0 w 5"/>
                    <a:gd name="T7" fmla="*/ 62 h 63"/>
                    <a:gd name="T8" fmla="*/ 3 w 5"/>
                    <a:gd name="T9" fmla="*/ 0 h 63"/>
                    <a:gd name="T10" fmla="*/ 5 w 5"/>
                    <a:gd name="T11" fmla="*/ 0 h 63"/>
                    <a:gd name="T12" fmla="*/ 0 60000 65536"/>
                    <a:gd name="T13" fmla="*/ 0 60000 65536"/>
                    <a:gd name="T14" fmla="*/ 0 60000 65536"/>
                    <a:gd name="T15" fmla="*/ 0 60000 65536"/>
                    <a:gd name="T16" fmla="*/ 0 60000 65536"/>
                    <a:gd name="T17" fmla="*/ 0 60000 65536"/>
                    <a:gd name="T18" fmla="*/ 0 w 5"/>
                    <a:gd name="T19" fmla="*/ 0 h 63"/>
                    <a:gd name="T20" fmla="*/ 5 w 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5" h="63">
                      <a:moveTo>
                        <a:pt x="5" y="0"/>
                      </a:moveTo>
                      <a:lnTo>
                        <a:pt x="1" y="63"/>
                      </a:lnTo>
                      <a:lnTo>
                        <a:pt x="1" y="62"/>
                      </a:lnTo>
                      <a:lnTo>
                        <a:pt x="0" y="62"/>
                      </a:lnTo>
                      <a:lnTo>
                        <a:pt x="3" y="0"/>
                      </a:lnTo>
                      <a:lnTo>
                        <a:pt x="5"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66" name="Freeform 647"/>
                <p:cNvSpPr>
                  <a:spLocks/>
                </p:cNvSpPr>
                <p:nvPr/>
              </p:nvSpPr>
              <p:spPr bwMode="auto">
                <a:xfrm>
                  <a:off x="2112" y="2481"/>
                  <a:ext cx="3" cy="62"/>
                </a:xfrm>
                <a:custGeom>
                  <a:avLst/>
                  <a:gdLst>
                    <a:gd name="T0" fmla="*/ 3 w 3"/>
                    <a:gd name="T1" fmla="*/ 0 h 62"/>
                    <a:gd name="T2" fmla="*/ 0 w 3"/>
                    <a:gd name="T3" fmla="*/ 62 h 62"/>
                    <a:gd name="T4" fmla="*/ 3 w 3"/>
                    <a:gd name="T5" fmla="*/ 0 h 62"/>
                    <a:gd name="T6" fmla="*/ 0 60000 65536"/>
                    <a:gd name="T7" fmla="*/ 0 60000 65536"/>
                    <a:gd name="T8" fmla="*/ 0 60000 65536"/>
                    <a:gd name="T9" fmla="*/ 0 w 3"/>
                    <a:gd name="T10" fmla="*/ 0 h 62"/>
                    <a:gd name="T11" fmla="*/ 3 w 3"/>
                    <a:gd name="T12" fmla="*/ 62 h 62"/>
                  </a:gdLst>
                  <a:ahLst/>
                  <a:cxnLst>
                    <a:cxn ang="T6">
                      <a:pos x="T0" y="T1"/>
                    </a:cxn>
                    <a:cxn ang="T7">
                      <a:pos x="T2" y="T3"/>
                    </a:cxn>
                    <a:cxn ang="T8">
                      <a:pos x="T4" y="T5"/>
                    </a:cxn>
                  </a:cxnLst>
                  <a:rect l="T9" t="T10" r="T11" b="T12"/>
                  <a:pathLst>
                    <a:path w="3" h="62">
                      <a:moveTo>
                        <a:pt x="3" y="0"/>
                      </a:moveTo>
                      <a:lnTo>
                        <a:pt x="0" y="62"/>
                      </a:lnTo>
                      <a:lnTo>
                        <a:pt x="3"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67" name="Freeform 648"/>
                <p:cNvSpPr>
                  <a:spLocks/>
                </p:cNvSpPr>
                <p:nvPr/>
              </p:nvSpPr>
              <p:spPr bwMode="auto">
                <a:xfrm>
                  <a:off x="2110" y="2481"/>
                  <a:ext cx="5" cy="62"/>
                </a:xfrm>
                <a:custGeom>
                  <a:avLst/>
                  <a:gdLst>
                    <a:gd name="T0" fmla="*/ 5 w 5"/>
                    <a:gd name="T1" fmla="*/ 0 h 62"/>
                    <a:gd name="T2" fmla="*/ 2 w 5"/>
                    <a:gd name="T3" fmla="*/ 62 h 62"/>
                    <a:gd name="T4" fmla="*/ 0 w 5"/>
                    <a:gd name="T5" fmla="*/ 62 h 62"/>
                    <a:gd name="T6" fmla="*/ 3 w 5"/>
                    <a:gd name="T7" fmla="*/ 0 h 62"/>
                    <a:gd name="T8" fmla="*/ 5 w 5"/>
                    <a:gd name="T9" fmla="*/ 0 h 62"/>
                    <a:gd name="T10" fmla="*/ 0 60000 65536"/>
                    <a:gd name="T11" fmla="*/ 0 60000 65536"/>
                    <a:gd name="T12" fmla="*/ 0 60000 65536"/>
                    <a:gd name="T13" fmla="*/ 0 60000 65536"/>
                    <a:gd name="T14" fmla="*/ 0 60000 65536"/>
                    <a:gd name="T15" fmla="*/ 0 w 5"/>
                    <a:gd name="T16" fmla="*/ 0 h 62"/>
                    <a:gd name="T17" fmla="*/ 5 w 5"/>
                    <a:gd name="T18" fmla="*/ 62 h 62"/>
                  </a:gdLst>
                  <a:ahLst/>
                  <a:cxnLst>
                    <a:cxn ang="T10">
                      <a:pos x="T0" y="T1"/>
                    </a:cxn>
                    <a:cxn ang="T11">
                      <a:pos x="T2" y="T3"/>
                    </a:cxn>
                    <a:cxn ang="T12">
                      <a:pos x="T4" y="T5"/>
                    </a:cxn>
                    <a:cxn ang="T13">
                      <a:pos x="T6" y="T7"/>
                    </a:cxn>
                    <a:cxn ang="T14">
                      <a:pos x="T8" y="T9"/>
                    </a:cxn>
                  </a:cxnLst>
                  <a:rect l="T15" t="T16" r="T17" b="T18"/>
                  <a:pathLst>
                    <a:path w="5" h="62">
                      <a:moveTo>
                        <a:pt x="5" y="0"/>
                      </a:moveTo>
                      <a:lnTo>
                        <a:pt x="2" y="62"/>
                      </a:lnTo>
                      <a:lnTo>
                        <a:pt x="0" y="62"/>
                      </a:lnTo>
                      <a:lnTo>
                        <a:pt x="3" y="0"/>
                      </a:lnTo>
                      <a:lnTo>
                        <a:pt x="5"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68" name="Freeform 649"/>
                <p:cNvSpPr>
                  <a:spLocks/>
                </p:cNvSpPr>
                <p:nvPr/>
              </p:nvSpPr>
              <p:spPr bwMode="auto">
                <a:xfrm>
                  <a:off x="2110" y="2481"/>
                  <a:ext cx="5" cy="62"/>
                </a:xfrm>
                <a:custGeom>
                  <a:avLst/>
                  <a:gdLst>
                    <a:gd name="T0" fmla="*/ 5 w 5"/>
                    <a:gd name="T1" fmla="*/ 0 h 62"/>
                    <a:gd name="T2" fmla="*/ 2 w 5"/>
                    <a:gd name="T3" fmla="*/ 62 h 62"/>
                    <a:gd name="T4" fmla="*/ 0 w 5"/>
                    <a:gd name="T5" fmla="*/ 62 h 62"/>
                    <a:gd name="T6" fmla="*/ 3 w 5"/>
                    <a:gd name="T7" fmla="*/ 0 h 62"/>
                    <a:gd name="T8" fmla="*/ 5 w 5"/>
                    <a:gd name="T9" fmla="*/ 0 h 62"/>
                    <a:gd name="T10" fmla="*/ 0 60000 65536"/>
                    <a:gd name="T11" fmla="*/ 0 60000 65536"/>
                    <a:gd name="T12" fmla="*/ 0 60000 65536"/>
                    <a:gd name="T13" fmla="*/ 0 60000 65536"/>
                    <a:gd name="T14" fmla="*/ 0 60000 65536"/>
                    <a:gd name="T15" fmla="*/ 0 w 5"/>
                    <a:gd name="T16" fmla="*/ 0 h 62"/>
                    <a:gd name="T17" fmla="*/ 5 w 5"/>
                    <a:gd name="T18" fmla="*/ 62 h 62"/>
                  </a:gdLst>
                  <a:ahLst/>
                  <a:cxnLst>
                    <a:cxn ang="T10">
                      <a:pos x="T0" y="T1"/>
                    </a:cxn>
                    <a:cxn ang="T11">
                      <a:pos x="T2" y="T3"/>
                    </a:cxn>
                    <a:cxn ang="T12">
                      <a:pos x="T4" y="T5"/>
                    </a:cxn>
                    <a:cxn ang="T13">
                      <a:pos x="T6" y="T7"/>
                    </a:cxn>
                    <a:cxn ang="T14">
                      <a:pos x="T8" y="T9"/>
                    </a:cxn>
                  </a:cxnLst>
                  <a:rect l="T15" t="T16" r="T17" b="T18"/>
                  <a:pathLst>
                    <a:path w="5" h="62">
                      <a:moveTo>
                        <a:pt x="5" y="0"/>
                      </a:moveTo>
                      <a:lnTo>
                        <a:pt x="2" y="62"/>
                      </a:lnTo>
                      <a:lnTo>
                        <a:pt x="0" y="62"/>
                      </a:lnTo>
                      <a:lnTo>
                        <a:pt x="3" y="0"/>
                      </a:lnTo>
                      <a:lnTo>
                        <a:pt x="5" y="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69" name="Freeform 650"/>
                <p:cNvSpPr>
                  <a:spLocks/>
                </p:cNvSpPr>
                <p:nvPr/>
              </p:nvSpPr>
              <p:spPr bwMode="auto">
                <a:xfrm>
                  <a:off x="2110" y="2481"/>
                  <a:ext cx="3" cy="62"/>
                </a:xfrm>
                <a:custGeom>
                  <a:avLst/>
                  <a:gdLst>
                    <a:gd name="T0" fmla="*/ 3 w 3"/>
                    <a:gd name="T1" fmla="*/ 0 h 62"/>
                    <a:gd name="T2" fmla="*/ 0 w 3"/>
                    <a:gd name="T3" fmla="*/ 62 h 62"/>
                    <a:gd name="T4" fmla="*/ 3 w 3"/>
                    <a:gd name="T5" fmla="*/ 0 h 62"/>
                    <a:gd name="T6" fmla="*/ 0 60000 65536"/>
                    <a:gd name="T7" fmla="*/ 0 60000 65536"/>
                    <a:gd name="T8" fmla="*/ 0 60000 65536"/>
                    <a:gd name="T9" fmla="*/ 0 w 3"/>
                    <a:gd name="T10" fmla="*/ 0 h 62"/>
                    <a:gd name="T11" fmla="*/ 3 w 3"/>
                    <a:gd name="T12" fmla="*/ 62 h 62"/>
                  </a:gdLst>
                  <a:ahLst/>
                  <a:cxnLst>
                    <a:cxn ang="T6">
                      <a:pos x="T0" y="T1"/>
                    </a:cxn>
                    <a:cxn ang="T7">
                      <a:pos x="T2" y="T3"/>
                    </a:cxn>
                    <a:cxn ang="T8">
                      <a:pos x="T4" y="T5"/>
                    </a:cxn>
                  </a:cxnLst>
                  <a:rect l="T9" t="T10" r="T11" b="T12"/>
                  <a:pathLst>
                    <a:path w="3" h="62">
                      <a:moveTo>
                        <a:pt x="3" y="0"/>
                      </a:moveTo>
                      <a:lnTo>
                        <a:pt x="0" y="62"/>
                      </a:lnTo>
                      <a:lnTo>
                        <a:pt x="3" y="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70" name="Freeform 651"/>
                <p:cNvSpPr>
                  <a:spLocks/>
                </p:cNvSpPr>
                <p:nvPr/>
              </p:nvSpPr>
              <p:spPr bwMode="auto">
                <a:xfrm>
                  <a:off x="2108" y="2481"/>
                  <a:ext cx="5" cy="62"/>
                </a:xfrm>
                <a:custGeom>
                  <a:avLst/>
                  <a:gdLst>
                    <a:gd name="T0" fmla="*/ 5 w 5"/>
                    <a:gd name="T1" fmla="*/ 0 h 62"/>
                    <a:gd name="T2" fmla="*/ 2 w 5"/>
                    <a:gd name="T3" fmla="*/ 62 h 62"/>
                    <a:gd name="T4" fmla="*/ 0 w 5"/>
                    <a:gd name="T5" fmla="*/ 62 h 62"/>
                    <a:gd name="T6" fmla="*/ 4 w 5"/>
                    <a:gd name="T7" fmla="*/ 0 h 62"/>
                    <a:gd name="T8" fmla="*/ 5 w 5"/>
                    <a:gd name="T9" fmla="*/ 0 h 62"/>
                    <a:gd name="T10" fmla="*/ 0 60000 65536"/>
                    <a:gd name="T11" fmla="*/ 0 60000 65536"/>
                    <a:gd name="T12" fmla="*/ 0 60000 65536"/>
                    <a:gd name="T13" fmla="*/ 0 60000 65536"/>
                    <a:gd name="T14" fmla="*/ 0 60000 65536"/>
                    <a:gd name="T15" fmla="*/ 0 w 5"/>
                    <a:gd name="T16" fmla="*/ 0 h 62"/>
                    <a:gd name="T17" fmla="*/ 5 w 5"/>
                    <a:gd name="T18" fmla="*/ 62 h 62"/>
                  </a:gdLst>
                  <a:ahLst/>
                  <a:cxnLst>
                    <a:cxn ang="T10">
                      <a:pos x="T0" y="T1"/>
                    </a:cxn>
                    <a:cxn ang="T11">
                      <a:pos x="T2" y="T3"/>
                    </a:cxn>
                    <a:cxn ang="T12">
                      <a:pos x="T4" y="T5"/>
                    </a:cxn>
                    <a:cxn ang="T13">
                      <a:pos x="T6" y="T7"/>
                    </a:cxn>
                    <a:cxn ang="T14">
                      <a:pos x="T8" y="T9"/>
                    </a:cxn>
                  </a:cxnLst>
                  <a:rect l="T15" t="T16" r="T17" b="T18"/>
                  <a:pathLst>
                    <a:path w="5" h="62">
                      <a:moveTo>
                        <a:pt x="5" y="0"/>
                      </a:moveTo>
                      <a:lnTo>
                        <a:pt x="2" y="62"/>
                      </a:lnTo>
                      <a:lnTo>
                        <a:pt x="0" y="62"/>
                      </a:lnTo>
                      <a:lnTo>
                        <a:pt x="4" y="0"/>
                      </a:lnTo>
                      <a:lnTo>
                        <a:pt x="5" y="0"/>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71" name="Freeform 652"/>
                <p:cNvSpPr>
                  <a:spLocks/>
                </p:cNvSpPr>
                <p:nvPr/>
              </p:nvSpPr>
              <p:spPr bwMode="auto">
                <a:xfrm>
                  <a:off x="2108" y="2481"/>
                  <a:ext cx="5" cy="62"/>
                </a:xfrm>
                <a:custGeom>
                  <a:avLst/>
                  <a:gdLst>
                    <a:gd name="T0" fmla="*/ 5 w 5"/>
                    <a:gd name="T1" fmla="*/ 0 h 62"/>
                    <a:gd name="T2" fmla="*/ 2 w 5"/>
                    <a:gd name="T3" fmla="*/ 62 h 62"/>
                    <a:gd name="T4" fmla="*/ 0 w 5"/>
                    <a:gd name="T5" fmla="*/ 62 h 62"/>
                    <a:gd name="T6" fmla="*/ 4 w 5"/>
                    <a:gd name="T7" fmla="*/ 2 h 62"/>
                    <a:gd name="T8" fmla="*/ 4 w 5"/>
                    <a:gd name="T9" fmla="*/ 0 h 62"/>
                    <a:gd name="T10" fmla="*/ 5 w 5"/>
                    <a:gd name="T11" fmla="*/ 0 h 62"/>
                    <a:gd name="T12" fmla="*/ 0 60000 65536"/>
                    <a:gd name="T13" fmla="*/ 0 60000 65536"/>
                    <a:gd name="T14" fmla="*/ 0 60000 65536"/>
                    <a:gd name="T15" fmla="*/ 0 60000 65536"/>
                    <a:gd name="T16" fmla="*/ 0 60000 65536"/>
                    <a:gd name="T17" fmla="*/ 0 60000 65536"/>
                    <a:gd name="T18" fmla="*/ 0 w 5"/>
                    <a:gd name="T19" fmla="*/ 0 h 62"/>
                    <a:gd name="T20" fmla="*/ 5 w 5"/>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5" h="62">
                      <a:moveTo>
                        <a:pt x="5" y="0"/>
                      </a:moveTo>
                      <a:lnTo>
                        <a:pt x="2" y="62"/>
                      </a:lnTo>
                      <a:lnTo>
                        <a:pt x="0" y="62"/>
                      </a:lnTo>
                      <a:lnTo>
                        <a:pt x="4" y="2"/>
                      </a:lnTo>
                      <a:lnTo>
                        <a:pt x="4" y="0"/>
                      </a:lnTo>
                      <a:lnTo>
                        <a:pt x="5" y="0"/>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72" name="Freeform 653"/>
                <p:cNvSpPr>
                  <a:spLocks/>
                </p:cNvSpPr>
                <p:nvPr/>
              </p:nvSpPr>
              <p:spPr bwMode="auto">
                <a:xfrm>
                  <a:off x="2107" y="2481"/>
                  <a:ext cx="5" cy="62"/>
                </a:xfrm>
                <a:custGeom>
                  <a:avLst/>
                  <a:gdLst>
                    <a:gd name="T0" fmla="*/ 5 w 5"/>
                    <a:gd name="T1" fmla="*/ 0 h 62"/>
                    <a:gd name="T2" fmla="*/ 1 w 5"/>
                    <a:gd name="T3" fmla="*/ 62 h 62"/>
                    <a:gd name="T4" fmla="*/ 0 w 5"/>
                    <a:gd name="T5" fmla="*/ 62 h 62"/>
                    <a:gd name="T6" fmla="*/ 5 w 5"/>
                    <a:gd name="T7" fmla="*/ 2 h 62"/>
                    <a:gd name="T8" fmla="*/ 5 w 5"/>
                    <a:gd name="T9" fmla="*/ 0 h 62"/>
                    <a:gd name="T10" fmla="*/ 0 60000 65536"/>
                    <a:gd name="T11" fmla="*/ 0 60000 65536"/>
                    <a:gd name="T12" fmla="*/ 0 60000 65536"/>
                    <a:gd name="T13" fmla="*/ 0 60000 65536"/>
                    <a:gd name="T14" fmla="*/ 0 60000 65536"/>
                    <a:gd name="T15" fmla="*/ 0 w 5"/>
                    <a:gd name="T16" fmla="*/ 0 h 62"/>
                    <a:gd name="T17" fmla="*/ 5 w 5"/>
                    <a:gd name="T18" fmla="*/ 62 h 62"/>
                  </a:gdLst>
                  <a:ahLst/>
                  <a:cxnLst>
                    <a:cxn ang="T10">
                      <a:pos x="T0" y="T1"/>
                    </a:cxn>
                    <a:cxn ang="T11">
                      <a:pos x="T2" y="T3"/>
                    </a:cxn>
                    <a:cxn ang="T12">
                      <a:pos x="T4" y="T5"/>
                    </a:cxn>
                    <a:cxn ang="T13">
                      <a:pos x="T6" y="T7"/>
                    </a:cxn>
                    <a:cxn ang="T14">
                      <a:pos x="T8" y="T9"/>
                    </a:cxn>
                  </a:cxnLst>
                  <a:rect l="T15" t="T16" r="T17" b="T18"/>
                  <a:pathLst>
                    <a:path w="5" h="62">
                      <a:moveTo>
                        <a:pt x="5" y="0"/>
                      </a:moveTo>
                      <a:lnTo>
                        <a:pt x="1" y="62"/>
                      </a:lnTo>
                      <a:lnTo>
                        <a:pt x="0" y="62"/>
                      </a:lnTo>
                      <a:lnTo>
                        <a:pt x="5" y="2"/>
                      </a:lnTo>
                      <a:lnTo>
                        <a:pt x="5" y="0"/>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73" name="Freeform 654"/>
                <p:cNvSpPr>
                  <a:spLocks/>
                </p:cNvSpPr>
                <p:nvPr/>
              </p:nvSpPr>
              <p:spPr bwMode="auto">
                <a:xfrm>
                  <a:off x="2107" y="2483"/>
                  <a:ext cx="5" cy="60"/>
                </a:xfrm>
                <a:custGeom>
                  <a:avLst/>
                  <a:gdLst>
                    <a:gd name="T0" fmla="*/ 5 w 5"/>
                    <a:gd name="T1" fmla="*/ 0 h 60"/>
                    <a:gd name="T2" fmla="*/ 1 w 5"/>
                    <a:gd name="T3" fmla="*/ 60 h 60"/>
                    <a:gd name="T4" fmla="*/ 0 w 5"/>
                    <a:gd name="T5" fmla="*/ 60 h 60"/>
                    <a:gd name="T6" fmla="*/ 3 w 5"/>
                    <a:gd name="T7" fmla="*/ 0 h 60"/>
                    <a:gd name="T8" fmla="*/ 5 w 5"/>
                    <a:gd name="T9" fmla="*/ 0 h 60"/>
                    <a:gd name="T10" fmla="*/ 0 60000 65536"/>
                    <a:gd name="T11" fmla="*/ 0 60000 65536"/>
                    <a:gd name="T12" fmla="*/ 0 60000 65536"/>
                    <a:gd name="T13" fmla="*/ 0 60000 65536"/>
                    <a:gd name="T14" fmla="*/ 0 60000 65536"/>
                    <a:gd name="T15" fmla="*/ 0 w 5"/>
                    <a:gd name="T16" fmla="*/ 0 h 60"/>
                    <a:gd name="T17" fmla="*/ 5 w 5"/>
                    <a:gd name="T18" fmla="*/ 60 h 60"/>
                  </a:gdLst>
                  <a:ahLst/>
                  <a:cxnLst>
                    <a:cxn ang="T10">
                      <a:pos x="T0" y="T1"/>
                    </a:cxn>
                    <a:cxn ang="T11">
                      <a:pos x="T2" y="T3"/>
                    </a:cxn>
                    <a:cxn ang="T12">
                      <a:pos x="T4" y="T5"/>
                    </a:cxn>
                    <a:cxn ang="T13">
                      <a:pos x="T6" y="T7"/>
                    </a:cxn>
                    <a:cxn ang="T14">
                      <a:pos x="T8" y="T9"/>
                    </a:cxn>
                  </a:cxnLst>
                  <a:rect l="T15" t="T16" r="T17" b="T18"/>
                  <a:pathLst>
                    <a:path w="5" h="60">
                      <a:moveTo>
                        <a:pt x="5" y="0"/>
                      </a:moveTo>
                      <a:lnTo>
                        <a:pt x="1" y="60"/>
                      </a:lnTo>
                      <a:lnTo>
                        <a:pt x="0" y="60"/>
                      </a:lnTo>
                      <a:lnTo>
                        <a:pt x="3" y="0"/>
                      </a:lnTo>
                      <a:lnTo>
                        <a:pt x="5" y="0"/>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74" name="Freeform 655"/>
                <p:cNvSpPr>
                  <a:spLocks/>
                </p:cNvSpPr>
                <p:nvPr/>
              </p:nvSpPr>
              <p:spPr bwMode="auto">
                <a:xfrm>
                  <a:off x="2107" y="2483"/>
                  <a:ext cx="5" cy="60"/>
                </a:xfrm>
                <a:custGeom>
                  <a:avLst/>
                  <a:gdLst>
                    <a:gd name="T0" fmla="*/ 5 w 5"/>
                    <a:gd name="T1" fmla="*/ 0 h 60"/>
                    <a:gd name="T2" fmla="*/ 0 w 5"/>
                    <a:gd name="T3" fmla="*/ 60 h 60"/>
                    <a:gd name="T4" fmla="*/ 3 w 5"/>
                    <a:gd name="T5" fmla="*/ 0 h 60"/>
                    <a:gd name="T6" fmla="*/ 5 w 5"/>
                    <a:gd name="T7" fmla="*/ 0 h 60"/>
                    <a:gd name="T8" fmla="*/ 0 60000 65536"/>
                    <a:gd name="T9" fmla="*/ 0 60000 65536"/>
                    <a:gd name="T10" fmla="*/ 0 60000 65536"/>
                    <a:gd name="T11" fmla="*/ 0 60000 65536"/>
                    <a:gd name="T12" fmla="*/ 0 w 5"/>
                    <a:gd name="T13" fmla="*/ 0 h 60"/>
                    <a:gd name="T14" fmla="*/ 5 w 5"/>
                    <a:gd name="T15" fmla="*/ 60 h 60"/>
                  </a:gdLst>
                  <a:ahLst/>
                  <a:cxnLst>
                    <a:cxn ang="T8">
                      <a:pos x="T0" y="T1"/>
                    </a:cxn>
                    <a:cxn ang="T9">
                      <a:pos x="T2" y="T3"/>
                    </a:cxn>
                    <a:cxn ang="T10">
                      <a:pos x="T4" y="T5"/>
                    </a:cxn>
                    <a:cxn ang="T11">
                      <a:pos x="T6" y="T7"/>
                    </a:cxn>
                  </a:cxnLst>
                  <a:rect l="T12" t="T13" r="T14" b="T15"/>
                  <a:pathLst>
                    <a:path w="5" h="60">
                      <a:moveTo>
                        <a:pt x="5" y="0"/>
                      </a:moveTo>
                      <a:lnTo>
                        <a:pt x="0" y="60"/>
                      </a:lnTo>
                      <a:lnTo>
                        <a:pt x="3" y="0"/>
                      </a:lnTo>
                      <a:lnTo>
                        <a:pt x="5" y="0"/>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75" name="Freeform 656"/>
                <p:cNvSpPr>
                  <a:spLocks/>
                </p:cNvSpPr>
                <p:nvPr/>
              </p:nvSpPr>
              <p:spPr bwMode="auto">
                <a:xfrm>
                  <a:off x="2105" y="2483"/>
                  <a:ext cx="5" cy="60"/>
                </a:xfrm>
                <a:custGeom>
                  <a:avLst/>
                  <a:gdLst>
                    <a:gd name="T0" fmla="*/ 5 w 5"/>
                    <a:gd name="T1" fmla="*/ 0 h 60"/>
                    <a:gd name="T2" fmla="*/ 2 w 5"/>
                    <a:gd name="T3" fmla="*/ 60 h 60"/>
                    <a:gd name="T4" fmla="*/ 2 w 5"/>
                    <a:gd name="T5" fmla="*/ 58 h 60"/>
                    <a:gd name="T6" fmla="*/ 0 w 5"/>
                    <a:gd name="T7" fmla="*/ 58 h 60"/>
                    <a:gd name="T8" fmla="*/ 3 w 5"/>
                    <a:gd name="T9" fmla="*/ 0 h 60"/>
                    <a:gd name="T10" fmla="*/ 5 w 5"/>
                    <a:gd name="T11" fmla="*/ 0 h 60"/>
                    <a:gd name="T12" fmla="*/ 0 60000 65536"/>
                    <a:gd name="T13" fmla="*/ 0 60000 65536"/>
                    <a:gd name="T14" fmla="*/ 0 60000 65536"/>
                    <a:gd name="T15" fmla="*/ 0 60000 65536"/>
                    <a:gd name="T16" fmla="*/ 0 60000 65536"/>
                    <a:gd name="T17" fmla="*/ 0 60000 65536"/>
                    <a:gd name="T18" fmla="*/ 0 w 5"/>
                    <a:gd name="T19" fmla="*/ 0 h 60"/>
                    <a:gd name="T20" fmla="*/ 5 w 5"/>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5" h="60">
                      <a:moveTo>
                        <a:pt x="5" y="0"/>
                      </a:moveTo>
                      <a:lnTo>
                        <a:pt x="2" y="60"/>
                      </a:lnTo>
                      <a:lnTo>
                        <a:pt x="2" y="58"/>
                      </a:lnTo>
                      <a:lnTo>
                        <a:pt x="0" y="58"/>
                      </a:lnTo>
                      <a:lnTo>
                        <a:pt x="3" y="0"/>
                      </a:lnTo>
                      <a:lnTo>
                        <a:pt x="5" y="0"/>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76" name="Freeform 657"/>
                <p:cNvSpPr>
                  <a:spLocks/>
                </p:cNvSpPr>
                <p:nvPr/>
              </p:nvSpPr>
              <p:spPr bwMode="auto">
                <a:xfrm>
                  <a:off x="2105" y="2483"/>
                  <a:ext cx="5" cy="60"/>
                </a:xfrm>
                <a:custGeom>
                  <a:avLst/>
                  <a:gdLst>
                    <a:gd name="T0" fmla="*/ 5 w 5"/>
                    <a:gd name="T1" fmla="*/ 0 h 60"/>
                    <a:gd name="T2" fmla="*/ 2 w 5"/>
                    <a:gd name="T3" fmla="*/ 60 h 60"/>
                    <a:gd name="T4" fmla="*/ 2 w 5"/>
                    <a:gd name="T5" fmla="*/ 58 h 60"/>
                    <a:gd name="T6" fmla="*/ 0 w 5"/>
                    <a:gd name="T7" fmla="*/ 58 h 60"/>
                    <a:gd name="T8" fmla="*/ 3 w 5"/>
                    <a:gd name="T9" fmla="*/ 0 h 60"/>
                    <a:gd name="T10" fmla="*/ 5 w 5"/>
                    <a:gd name="T11" fmla="*/ 0 h 60"/>
                    <a:gd name="T12" fmla="*/ 0 60000 65536"/>
                    <a:gd name="T13" fmla="*/ 0 60000 65536"/>
                    <a:gd name="T14" fmla="*/ 0 60000 65536"/>
                    <a:gd name="T15" fmla="*/ 0 60000 65536"/>
                    <a:gd name="T16" fmla="*/ 0 60000 65536"/>
                    <a:gd name="T17" fmla="*/ 0 60000 65536"/>
                    <a:gd name="T18" fmla="*/ 0 w 5"/>
                    <a:gd name="T19" fmla="*/ 0 h 60"/>
                    <a:gd name="T20" fmla="*/ 5 w 5"/>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5" h="60">
                      <a:moveTo>
                        <a:pt x="5" y="0"/>
                      </a:moveTo>
                      <a:lnTo>
                        <a:pt x="2" y="60"/>
                      </a:lnTo>
                      <a:lnTo>
                        <a:pt x="2" y="58"/>
                      </a:lnTo>
                      <a:lnTo>
                        <a:pt x="0" y="58"/>
                      </a:lnTo>
                      <a:lnTo>
                        <a:pt x="3" y="0"/>
                      </a:lnTo>
                      <a:lnTo>
                        <a:pt x="5" y="0"/>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77" name="Freeform 658"/>
                <p:cNvSpPr>
                  <a:spLocks/>
                </p:cNvSpPr>
                <p:nvPr/>
              </p:nvSpPr>
              <p:spPr bwMode="auto">
                <a:xfrm>
                  <a:off x="2105" y="2483"/>
                  <a:ext cx="3" cy="58"/>
                </a:xfrm>
                <a:custGeom>
                  <a:avLst/>
                  <a:gdLst>
                    <a:gd name="T0" fmla="*/ 3 w 3"/>
                    <a:gd name="T1" fmla="*/ 0 h 58"/>
                    <a:gd name="T2" fmla="*/ 0 w 3"/>
                    <a:gd name="T3" fmla="*/ 58 h 58"/>
                    <a:gd name="T4" fmla="*/ 3 w 3"/>
                    <a:gd name="T5" fmla="*/ 0 h 58"/>
                    <a:gd name="T6" fmla="*/ 0 60000 65536"/>
                    <a:gd name="T7" fmla="*/ 0 60000 65536"/>
                    <a:gd name="T8" fmla="*/ 0 60000 65536"/>
                    <a:gd name="T9" fmla="*/ 0 w 3"/>
                    <a:gd name="T10" fmla="*/ 0 h 58"/>
                    <a:gd name="T11" fmla="*/ 3 w 3"/>
                    <a:gd name="T12" fmla="*/ 58 h 58"/>
                  </a:gdLst>
                  <a:ahLst/>
                  <a:cxnLst>
                    <a:cxn ang="T6">
                      <a:pos x="T0" y="T1"/>
                    </a:cxn>
                    <a:cxn ang="T7">
                      <a:pos x="T2" y="T3"/>
                    </a:cxn>
                    <a:cxn ang="T8">
                      <a:pos x="T4" y="T5"/>
                    </a:cxn>
                  </a:cxnLst>
                  <a:rect l="T9" t="T10" r="T11" b="T12"/>
                  <a:pathLst>
                    <a:path w="3" h="58">
                      <a:moveTo>
                        <a:pt x="3" y="0"/>
                      </a:moveTo>
                      <a:lnTo>
                        <a:pt x="0" y="58"/>
                      </a:lnTo>
                      <a:lnTo>
                        <a:pt x="3" y="0"/>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78" name="Freeform 659"/>
                <p:cNvSpPr>
                  <a:spLocks/>
                </p:cNvSpPr>
                <p:nvPr/>
              </p:nvSpPr>
              <p:spPr bwMode="auto">
                <a:xfrm>
                  <a:off x="2104" y="2483"/>
                  <a:ext cx="4" cy="58"/>
                </a:xfrm>
                <a:custGeom>
                  <a:avLst/>
                  <a:gdLst>
                    <a:gd name="T0" fmla="*/ 4 w 4"/>
                    <a:gd name="T1" fmla="*/ 0 h 58"/>
                    <a:gd name="T2" fmla="*/ 1 w 4"/>
                    <a:gd name="T3" fmla="*/ 58 h 58"/>
                    <a:gd name="T4" fmla="*/ 0 w 4"/>
                    <a:gd name="T5" fmla="*/ 58 h 58"/>
                    <a:gd name="T6" fmla="*/ 3 w 4"/>
                    <a:gd name="T7" fmla="*/ 0 h 58"/>
                    <a:gd name="T8" fmla="*/ 4 w 4"/>
                    <a:gd name="T9" fmla="*/ 0 h 58"/>
                    <a:gd name="T10" fmla="*/ 0 60000 65536"/>
                    <a:gd name="T11" fmla="*/ 0 60000 65536"/>
                    <a:gd name="T12" fmla="*/ 0 60000 65536"/>
                    <a:gd name="T13" fmla="*/ 0 60000 65536"/>
                    <a:gd name="T14" fmla="*/ 0 60000 65536"/>
                    <a:gd name="T15" fmla="*/ 0 w 4"/>
                    <a:gd name="T16" fmla="*/ 0 h 58"/>
                    <a:gd name="T17" fmla="*/ 4 w 4"/>
                    <a:gd name="T18" fmla="*/ 58 h 58"/>
                  </a:gdLst>
                  <a:ahLst/>
                  <a:cxnLst>
                    <a:cxn ang="T10">
                      <a:pos x="T0" y="T1"/>
                    </a:cxn>
                    <a:cxn ang="T11">
                      <a:pos x="T2" y="T3"/>
                    </a:cxn>
                    <a:cxn ang="T12">
                      <a:pos x="T4" y="T5"/>
                    </a:cxn>
                    <a:cxn ang="T13">
                      <a:pos x="T6" y="T7"/>
                    </a:cxn>
                    <a:cxn ang="T14">
                      <a:pos x="T8" y="T9"/>
                    </a:cxn>
                  </a:cxnLst>
                  <a:rect l="T15" t="T16" r="T17" b="T18"/>
                  <a:pathLst>
                    <a:path w="4" h="58">
                      <a:moveTo>
                        <a:pt x="4" y="0"/>
                      </a:moveTo>
                      <a:lnTo>
                        <a:pt x="1" y="58"/>
                      </a:lnTo>
                      <a:lnTo>
                        <a:pt x="0" y="58"/>
                      </a:lnTo>
                      <a:lnTo>
                        <a:pt x="3" y="0"/>
                      </a:lnTo>
                      <a:lnTo>
                        <a:pt x="4"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79" name="Freeform 660"/>
                <p:cNvSpPr>
                  <a:spLocks/>
                </p:cNvSpPr>
                <p:nvPr/>
              </p:nvSpPr>
              <p:spPr bwMode="auto">
                <a:xfrm>
                  <a:off x="2104" y="2483"/>
                  <a:ext cx="4" cy="58"/>
                </a:xfrm>
                <a:custGeom>
                  <a:avLst/>
                  <a:gdLst>
                    <a:gd name="T0" fmla="*/ 4 w 4"/>
                    <a:gd name="T1" fmla="*/ 0 h 58"/>
                    <a:gd name="T2" fmla="*/ 1 w 4"/>
                    <a:gd name="T3" fmla="*/ 58 h 58"/>
                    <a:gd name="T4" fmla="*/ 0 w 4"/>
                    <a:gd name="T5" fmla="*/ 58 h 58"/>
                    <a:gd name="T6" fmla="*/ 3 w 4"/>
                    <a:gd name="T7" fmla="*/ 0 h 58"/>
                    <a:gd name="T8" fmla="*/ 4 w 4"/>
                    <a:gd name="T9" fmla="*/ 0 h 58"/>
                    <a:gd name="T10" fmla="*/ 0 60000 65536"/>
                    <a:gd name="T11" fmla="*/ 0 60000 65536"/>
                    <a:gd name="T12" fmla="*/ 0 60000 65536"/>
                    <a:gd name="T13" fmla="*/ 0 60000 65536"/>
                    <a:gd name="T14" fmla="*/ 0 60000 65536"/>
                    <a:gd name="T15" fmla="*/ 0 w 4"/>
                    <a:gd name="T16" fmla="*/ 0 h 58"/>
                    <a:gd name="T17" fmla="*/ 4 w 4"/>
                    <a:gd name="T18" fmla="*/ 58 h 58"/>
                  </a:gdLst>
                  <a:ahLst/>
                  <a:cxnLst>
                    <a:cxn ang="T10">
                      <a:pos x="T0" y="T1"/>
                    </a:cxn>
                    <a:cxn ang="T11">
                      <a:pos x="T2" y="T3"/>
                    </a:cxn>
                    <a:cxn ang="T12">
                      <a:pos x="T4" y="T5"/>
                    </a:cxn>
                    <a:cxn ang="T13">
                      <a:pos x="T6" y="T7"/>
                    </a:cxn>
                    <a:cxn ang="T14">
                      <a:pos x="T8" y="T9"/>
                    </a:cxn>
                  </a:cxnLst>
                  <a:rect l="T15" t="T16" r="T17" b="T18"/>
                  <a:pathLst>
                    <a:path w="4" h="58">
                      <a:moveTo>
                        <a:pt x="4" y="0"/>
                      </a:moveTo>
                      <a:lnTo>
                        <a:pt x="1" y="58"/>
                      </a:lnTo>
                      <a:lnTo>
                        <a:pt x="0" y="58"/>
                      </a:lnTo>
                      <a:lnTo>
                        <a:pt x="3" y="0"/>
                      </a:lnTo>
                      <a:lnTo>
                        <a:pt x="4"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80" name="Freeform 661"/>
                <p:cNvSpPr>
                  <a:spLocks/>
                </p:cNvSpPr>
                <p:nvPr/>
              </p:nvSpPr>
              <p:spPr bwMode="auto">
                <a:xfrm>
                  <a:off x="2104" y="2483"/>
                  <a:ext cx="3" cy="58"/>
                </a:xfrm>
                <a:custGeom>
                  <a:avLst/>
                  <a:gdLst>
                    <a:gd name="T0" fmla="*/ 3 w 3"/>
                    <a:gd name="T1" fmla="*/ 0 h 58"/>
                    <a:gd name="T2" fmla="*/ 0 w 3"/>
                    <a:gd name="T3" fmla="*/ 58 h 58"/>
                    <a:gd name="T4" fmla="*/ 3 w 3"/>
                    <a:gd name="T5" fmla="*/ 0 h 58"/>
                    <a:gd name="T6" fmla="*/ 0 60000 65536"/>
                    <a:gd name="T7" fmla="*/ 0 60000 65536"/>
                    <a:gd name="T8" fmla="*/ 0 60000 65536"/>
                    <a:gd name="T9" fmla="*/ 0 w 3"/>
                    <a:gd name="T10" fmla="*/ 0 h 58"/>
                    <a:gd name="T11" fmla="*/ 3 w 3"/>
                    <a:gd name="T12" fmla="*/ 58 h 58"/>
                  </a:gdLst>
                  <a:ahLst/>
                  <a:cxnLst>
                    <a:cxn ang="T6">
                      <a:pos x="T0" y="T1"/>
                    </a:cxn>
                    <a:cxn ang="T7">
                      <a:pos x="T2" y="T3"/>
                    </a:cxn>
                    <a:cxn ang="T8">
                      <a:pos x="T4" y="T5"/>
                    </a:cxn>
                  </a:cxnLst>
                  <a:rect l="T9" t="T10" r="T11" b="T12"/>
                  <a:pathLst>
                    <a:path w="3" h="58">
                      <a:moveTo>
                        <a:pt x="3" y="0"/>
                      </a:moveTo>
                      <a:lnTo>
                        <a:pt x="0" y="58"/>
                      </a:lnTo>
                      <a:lnTo>
                        <a:pt x="3"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81" name="Freeform 662"/>
                <p:cNvSpPr>
                  <a:spLocks/>
                </p:cNvSpPr>
                <p:nvPr/>
              </p:nvSpPr>
              <p:spPr bwMode="auto">
                <a:xfrm>
                  <a:off x="2102" y="2483"/>
                  <a:ext cx="5" cy="58"/>
                </a:xfrm>
                <a:custGeom>
                  <a:avLst/>
                  <a:gdLst>
                    <a:gd name="T0" fmla="*/ 5 w 5"/>
                    <a:gd name="T1" fmla="*/ 0 h 58"/>
                    <a:gd name="T2" fmla="*/ 2 w 5"/>
                    <a:gd name="T3" fmla="*/ 58 h 58"/>
                    <a:gd name="T4" fmla="*/ 0 w 5"/>
                    <a:gd name="T5" fmla="*/ 58 h 58"/>
                    <a:gd name="T6" fmla="*/ 3 w 5"/>
                    <a:gd name="T7" fmla="*/ 2 h 58"/>
                    <a:gd name="T8" fmla="*/ 3 w 5"/>
                    <a:gd name="T9" fmla="*/ 0 h 58"/>
                    <a:gd name="T10" fmla="*/ 5 w 5"/>
                    <a:gd name="T11" fmla="*/ 0 h 58"/>
                    <a:gd name="T12" fmla="*/ 0 60000 65536"/>
                    <a:gd name="T13" fmla="*/ 0 60000 65536"/>
                    <a:gd name="T14" fmla="*/ 0 60000 65536"/>
                    <a:gd name="T15" fmla="*/ 0 60000 65536"/>
                    <a:gd name="T16" fmla="*/ 0 60000 65536"/>
                    <a:gd name="T17" fmla="*/ 0 60000 65536"/>
                    <a:gd name="T18" fmla="*/ 0 w 5"/>
                    <a:gd name="T19" fmla="*/ 0 h 58"/>
                    <a:gd name="T20" fmla="*/ 5 w 5"/>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 h="58">
                      <a:moveTo>
                        <a:pt x="5" y="0"/>
                      </a:moveTo>
                      <a:lnTo>
                        <a:pt x="2" y="58"/>
                      </a:lnTo>
                      <a:lnTo>
                        <a:pt x="0" y="58"/>
                      </a:lnTo>
                      <a:lnTo>
                        <a:pt x="3" y="2"/>
                      </a:lnTo>
                      <a:lnTo>
                        <a:pt x="3" y="0"/>
                      </a:lnTo>
                      <a:lnTo>
                        <a:pt x="5"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82" name="Freeform 663"/>
                <p:cNvSpPr>
                  <a:spLocks/>
                </p:cNvSpPr>
                <p:nvPr/>
              </p:nvSpPr>
              <p:spPr bwMode="auto">
                <a:xfrm>
                  <a:off x="2102" y="2483"/>
                  <a:ext cx="5" cy="58"/>
                </a:xfrm>
                <a:custGeom>
                  <a:avLst/>
                  <a:gdLst>
                    <a:gd name="T0" fmla="*/ 5 w 5"/>
                    <a:gd name="T1" fmla="*/ 0 h 58"/>
                    <a:gd name="T2" fmla="*/ 2 w 5"/>
                    <a:gd name="T3" fmla="*/ 58 h 58"/>
                    <a:gd name="T4" fmla="*/ 0 w 5"/>
                    <a:gd name="T5" fmla="*/ 58 h 58"/>
                    <a:gd name="T6" fmla="*/ 3 w 5"/>
                    <a:gd name="T7" fmla="*/ 2 h 58"/>
                    <a:gd name="T8" fmla="*/ 3 w 5"/>
                    <a:gd name="T9" fmla="*/ 0 h 58"/>
                    <a:gd name="T10" fmla="*/ 5 w 5"/>
                    <a:gd name="T11" fmla="*/ 0 h 58"/>
                    <a:gd name="T12" fmla="*/ 0 60000 65536"/>
                    <a:gd name="T13" fmla="*/ 0 60000 65536"/>
                    <a:gd name="T14" fmla="*/ 0 60000 65536"/>
                    <a:gd name="T15" fmla="*/ 0 60000 65536"/>
                    <a:gd name="T16" fmla="*/ 0 60000 65536"/>
                    <a:gd name="T17" fmla="*/ 0 60000 65536"/>
                    <a:gd name="T18" fmla="*/ 0 w 5"/>
                    <a:gd name="T19" fmla="*/ 0 h 58"/>
                    <a:gd name="T20" fmla="*/ 5 w 5"/>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 h="58">
                      <a:moveTo>
                        <a:pt x="5" y="0"/>
                      </a:moveTo>
                      <a:lnTo>
                        <a:pt x="2" y="58"/>
                      </a:lnTo>
                      <a:lnTo>
                        <a:pt x="0" y="58"/>
                      </a:lnTo>
                      <a:lnTo>
                        <a:pt x="3" y="2"/>
                      </a:lnTo>
                      <a:lnTo>
                        <a:pt x="3" y="0"/>
                      </a:lnTo>
                      <a:lnTo>
                        <a:pt x="5"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83" name="Freeform 664"/>
                <p:cNvSpPr>
                  <a:spLocks/>
                </p:cNvSpPr>
                <p:nvPr/>
              </p:nvSpPr>
              <p:spPr bwMode="auto">
                <a:xfrm>
                  <a:off x="2100" y="2485"/>
                  <a:ext cx="5" cy="56"/>
                </a:xfrm>
                <a:custGeom>
                  <a:avLst/>
                  <a:gdLst>
                    <a:gd name="T0" fmla="*/ 5 w 5"/>
                    <a:gd name="T1" fmla="*/ 0 h 56"/>
                    <a:gd name="T2" fmla="*/ 2 w 5"/>
                    <a:gd name="T3" fmla="*/ 56 h 56"/>
                    <a:gd name="T4" fmla="*/ 0 w 5"/>
                    <a:gd name="T5" fmla="*/ 56 h 56"/>
                    <a:gd name="T6" fmla="*/ 4 w 5"/>
                    <a:gd name="T7" fmla="*/ 0 h 56"/>
                    <a:gd name="T8" fmla="*/ 5 w 5"/>
                    <a:gd name="T9" fmla="*/ 0 h 56"/>
                    <a:gd name="T10" fmla="*/ 0 60000 65536"/>
                    <a:gd name="T11" fmla="*/ 0 60000 65536"/>
                    <a:gd name="T12" fmla="*/ 0 60000 65536"/>
                    <a:gd name="T13" fmla="*/ 0 60000 65536"/>
                    <a:gd name="T14" fmla="*/ 0 60000 65536"/>
                    <a:gd name="T15" fmla="*/ 0 w 5"/>
                    <a:gd name="T16" fmla="*/ 0 h 56"/>
                    <a:gd name="T17" fmla="*/ 5 w 5"/>
                    <a:gd name="T18" fmla="*/ 56 h 56"/>
                  </a:gdLst>
                  <a:ahLst/>
                  <a:cxnLst>
                    <a:cxn ang="T10">
                      <a:pos x="T0" y="T1"/>
                    </a:cxn>
                    <a:cxn ang="T11">
                      <a:pos x="T2" y="T3"/>
                    </a:cxn>
                    <a:cxn ang="T12">
                      <a:pos x="T4" y="T5"/>
                    </a:cxn>
                    <a:cxn ang="T13">
                      <a:pos x="T6" y="T7"/>
                    </a:cxn>
                    <a:cxn ang="T14">
                      <a:pos x="T8" y="T9"/>
                    </a:cxn>
                  </a:cxnLst>
                  <a:rect l="T15" t="T16" r="T17" b="T18"/>
                  <a:pathLst>
                    <a:path w="5" h="56">
                      <a:moveTo>
                        <a:pt x="5" y="0"/>
                      </a:moveTo>
                      <a:lnTo>
                        <a:pt x="2" y="56"/>
                      </a:lnTo>
                      <a:lnTo>
                        <a:pt x="0" y="56"/>
                      </a:lnTo>
                      <a:lnTo>
                        <a:pt x="4" y="0"/>
                      </a:lnTo>
                      <a:lnTo>
                        <a:pt x="5" y="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84" name="Freeform 665"/>
                <p:cNvSpPr>
                  <a:spLocks/>
                </p:cNvSpPr>
                <p:nvPr/>
              </p:nvSpPr>
              <p:spPr bwMode="auto">
                <a:xfrm>
                  <a:off x="2100" y="2485"/>
                  <a:ext cx="5" cy="56"/>
                </a:xfrm>
                <a:custGeom>
                  <a:avLst/>
                  <a:gdLst>
                    <a:gd name="T0" fmla="*/ 5 w 5"/>
                    <a:gd name="T1" fmla="*/ 0 h 56"/>
                    <a:gd name="T2" fmla="*/ 2 w 5"/>
                    <a:gd name="T3" fmla="*/ 56 h 56"/>
                    <a:gd name="T4" fmla="*/ 0 w 5"/>
                    <a:gd name="T5" fmla="*/ 56 h 56"/>
                    <a:gd name="T6" fmla="*/ 0 w 5"/>
                    <a:gd name="T7" fmla="*/ 54 h 56"/>
                    <a:gd name="T8" fmla="*/ 4 w 5"/>
                    <a:gd name="T9" fmla="*/ 0 h 56"/>
                    <a:gd name="T10" fmla="*/ 5 w 5"/>
                    <a:gd name="T11" fmla="*/ 0 h 56"/>
                    <a:gd name="T12" fmla="*/ 0 60000 65536"/>
                    <a:gd name="T13" fmla="*/ 0 60000 65536"/>
                    <a:gd name="T14" fmla="*/ 0 60000 65536"/>
                    <a:gd name="T15" fmla="*/ 0 60000 65536"/>
                    <a:gd name="T16" fmla="*/ 0 60000 65536"/>
                    <a:gd name="T17" fmla="*/ 0 60000 65536"/>
                    <a:gd name="T18" fmla="*/ 0 w 5"/>
                    <a:gd name="T19" fmla="*/ 0 h 56"/>
                    <a:gd name="T20" fmla="*/ 5 w 5"/>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5" h="56">
                      <a:moveTo>
                        <a:pt x="5" y="0"/>
                      </a:moveTo>
                      <a:lnTo>
                        <a:pt x="2" y="56"/>
                      </a:lnTo>
                      <a:lnTo>
                        <a:pt x="0" y="56"/>
                      </a:lnTo>
                      <a:lnTo>
                        <a:pt x="0" y="54"/>
                      </a:lnTo>
                      <a:lnTo>
                        <a:pt x="4" y="0"/>
                      </a:lnTo>
                      <a:lnTo>
                        <a:pt x="5" y="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85" name="Freeform 666"/>
                <p:cNvSpPr>
                  <a:spLocks/>
                </p:cNvSpPr>
                <p:nvPr/>
              </p:nvSpPr>
              <p:spPr bwMode="auto">
                <a:xfrm>
                  <a:off x="2100" y="2485"/>
                  <a:ext cx="4" cy="56"/>
                </a:xfrm>
                <a:custGeom>
                  <a:avLst/>
                  <a:gdLst>
                    <a:gd name="T0" fmla="*/ 4 w 4"/>
                    <a:gd name="T1" fmla="*/ 0 h 56"/>
                    <a:gd name="T2" fmla="*/ 0 w 4"/>
                    <a:gd name="T3" fmla="*/ 56 h 56"/>
                    <a:gd name="T4" fmla="*/ 0 w 4"/>
                    <a:gd name="T5" fmla="*/ 54 h 56"/>
                    <a:gd name="T6" fmla="*/ 4 w 4"/>
                    <a:gd name="T7" fmla="*/ 0 h 56"/>
                    <a:gd name="T8" fmla="*/ 0 60000 65536"/>
                    <a:gd name="T9" fmla="*/ 0 60000 65536"/>
                    <a:gd name="T10" fmla="*/ 0 60000 65536"/>
                    <a:gd name="T11" fmla="*/ 0 60000 65536"/>
                    <a:gd name="T12" fmla="*/ 0 w 4"/>
                    <a:gd name="T13" fmla="*/ 0 h 56"/>
                    <a:gd name="T14" fmla="*/ 4 w 4"/>
                    <a:gd name="T15" fmla="*/ 56 h 56"/>
                  </a:gdLst>
                  <a:ahLst/>
                  <a:cxnLst>
                    <a:cxn ang="T8">
                      <a:pos x="T0" y="T1"/>
                    </a:cxn>
                    <a:cxn ang="T9">
                      <a:pos x="T2" y="T3"/>
                    </a:cxn>
                    <a:cxn ang="T10">
                      <a:pos x="T4" y="T5"/>
                    </a:cxn>
                    <a:cxn ang="T11">
                      <a:pos x="T6" y="T7"/>
                    </a:cxn>
                  </a:cxnLst>
                  <a:rect l="T12" t="T13" r="T14" b="T15"/>
                  <a:pathLst>
                    <a:path w="4" h="56">
                      <a:moveTo>
                        <a:pt x="4" y="0"/>
                      </a:moveTo>
                      <a:lnTo>
                        <a:pt x="0" y="56"/>
                      </a:lnTo>
                      <a:lnTo>
                        <a:pt x="0" y="54"/>
                      </a:lnTo>
                      <a:lnTo>
                        <a:pt x="4" y="0"/>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86" name="Freeform 667"/>
                <p:cNvSpPr>
                  <a:spLocks/>
                </p:cNvSpPr>
                <p:nvPr/>
              </p:nvSpPr>
              <p:spPr bwMode="auto">
                <a:xfrm>
                  <a:off x="2099" y="2485"/>
                  <a:ext cx="5" cy="54"/>
                </a:xfrm>
                <a:custGeom>
                  <a:avLst/>
                  <a:gdLst>
                    <a:gd name="T0" fmla="*/ 5 w 5"/>
                    <a:gd name="T1" fmla="*/ 0 h 54"/>
                    <a:gd name="T2" fmla="*/ 1 w 5"/>
                    <a:gd name="T3" fmla="*/ 54 h 54"/>
                    <a:gd name="T4" fmla="*/ 0 w 5"/>
                    <a:gd name="T5" fmla="*/ 54 h 54"/>
                    <a:gd name="T6" fmla="*/ 3 w 5"/>
                    <a:gd name="T7" fmla="*/ 0 h 54"/>
                    <a:gd name="T8" fmla="*/ 5 w 5"/>
                    <a:gd name="T9" fmla="*/ 0 h 54"/>
                    <a:gd name="T10" fmla="*/ 0 60000 65536"/>
                    <a:gd name="T11" fmla="*/ 0 60000 65536"/>
                    <a:gd name="T12" fmla="*/ 0 60000 65536"/>
                    <a:gd name="T13" fmla="*/ 0 60000 65536"/>
                    <a:gd name="T14" fmla="*/ 0 60000 65536"/>
                    <a:gd name="T15" fmla="*/ 0 w 5"/>
                    <a:gd name="T16" fmla="*/ 0 h 54"/>
                    <a:gd name="T17" fmla="*/ 5 w 5"/>
                    <a:gd name="T18" fmla="*/ 54 h 54"/>
                  </a:gdLst>
                  <a:ahLst/>
                  <a:cxnLst>
                    <a:cxn ang="T10">
                      <a:pos x="T0" y="T1"/>
                    </a:cxn>
                    <a:cxn ang="T11">
                      <a:pos x="T2" y="T3"/>
                    </a:cxn>
                    <a:cxn ang="T12">
                      <a:pos x="T4" y="T5"/>
                    </a:cxn>
                    <a:cxn ang="T13">
                      <a:pos x="T6" y="T7"/>
                    </a:cxn>
                    <a:cxn ang="T14">
                      <a:pos x="T8" y="T9"/>
                    </a:cxn>
                  </a:cxnLst>
                  <a:rect l="T15" t="T16" r="T17" b="T18"/>
                  <a:pathLst>
                    <a:path w="5" h="54">
                      <a:moveTo>
                        <a:pt x="5" y="0"/>
                      </a:moveTo>
                      <a:lnTo>
                        <a:pt x="1" y="54"/>
                      </a:lnTo>
                      <a:lnTo>
                        <a:pt x="0" y="54"/>
                      </a:lnTo>
                      <a:lnTo>
                        <a:pt x="3" y="0"/>
                      </a:lnTo>
                      <a:lnTo>
                        <a:pt x="5" y="0"/>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87" name="Freeform 668"/>
                <p:cNvSpPr>
                  <a:spLocks/>
                </p:cNvSpPr>
                <p:nvPr/>
              </p:nvSpPr>
              <p:spPr bwMode="auto">
                <a:xfrm>
                  <a:off x="2099" y="2485"/>
                  <a:ext cx="5" cy="54"/>
                </a:xfrm>
                <a:custGeom>
                  <a:avLst/>
                  <a:gdLst>
                    <a:gd name="T0" fmla="*/ 5 w 5"/>
                    <a:gd name="T1" fmla="*/ 0 h 54"/>
                    <a:gd name="T2" fmla="*/ 1 w 5"/>
                    <a:gd name="T3" fmla="*/ 54 h 54"/>
                    <a:gd name="T4" fmla="*/ 0 w 5"/>
                    <a:gd name="T5" fmla="*/ 54 h 54"/>
                    <a:gd name="T6" fmla="*/ 3 w 5"/>
                    <a:gd name="T7" fmla="*/ 0 h 54"/>
                    <a:gd name="T8" fmla="*/ 5 w 5"/>
                    <a:gd name="T9" fmla="*/ 0 h 54"/>
                    <a:gd name="T10" fmla="*/ 0 60000 65536"/>
                    <a:gd name="T11" fmla="*/ 0 60000 65536"/>
                    <a:gd name="T12" fmla="*/ 0 60000 65536"/>
                    <a:gd name="T13" fmla="*/ 0 60000 65536"/>
                    <a:gd name="T14" fmla="*/ 0 60000 65536"/>
                    <a:gd name="T15" fmla="*/ 0 w 5"/>
                    <a:gd name="T16" fmla="*/ 0 h 54"/>
                    <a:gd name="T17" fmla="*/ 5 w 5"/>
                    <a:gd name="T18" fmla="*/ 54 h 54"/>
                  </a:gdLst>
                  <a:ahLst/>
                  <a:cxnLst>
                    <a:cxn ang="T10">
                      <a:pos x="T0" y="T1"/>
                    </a:cxn>
                    <a:cxn ang="T11">
                      <a:pos x="T2" y="T3"/>
                    </a:cxn>
                    <a:cxn ang="T12">
                      <a:pos x="T4" y="T5"/>
                    </a:cxn>
                    <a:cxn ang="T13">
                      <a:pos x="T6" y="T7"/>
                    </a:cxn>
                    <a:cxn ang="T14">
                      <a:pos x="T8" y="T9"/>
                    </a:cxn>
                  </a:cxnLst>
                  <a:rect l="T15" t="T16" r="T17" b="T18"/>
                  <a:pathLst>
                    <a:path w="5" h="54">
                      <a:moveTo>
                        <a:pt x="5" y="0"/>
                      </a:moveTo>
                      <a:lnTo>
                        <a:pt x="1" y="54"/>
                      </a:lnTo>
                      <a:lnTo>
                        <a:pt x="0" y="54"/>
                      </a:lnTo>
                      <a:lnTo>
                        <a:pt x="3" y="0"/>
                      </a:lnTo>
                      <a:lnTo>
                        <a:pt x="5" y="0"/>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88" name="Freeform 669"/>
                <p:cNvSpPr>
                  <a:spLocks/>
                </p:cNvSpPr>
                <p:nvPr/>
              </p:nvSpPr>
              <p:spPr bwMode="auto">
                <a:xfrm>
                  <a:off x="2099" y="2485"/>
                  <a:ext cx="3" cy="54"/>
                </a:xfrm>
                <a:custGeom>
                  <a:avLst/>
                  <a:gdLst>
                    <a:gd name="T0" fmla="*/ 3 w 3"/>
                    <a:gd name="T1" fmla="*/ 0 h 54"/>
                    <a:gd name="T2" fmla="*/ 0 w 3"/>
                    <a:gd name="T3" fmla="*/ 54 h 54"/>
                    <a:gd name="T4" fmla="*/ 3 w 3"/>
                    <a:gd name="T5" fmla="*/ 0 h 54"/>
                    <a:gd name="T6" fmla="*/ 0 60000 65536"/>
                    <a:gd name="T7" fmla="*/ 0 60000 65536"/>
                    <a:gd name="T8" fmla="*/ 0 60000 65536"/>
                    <a:gd name="T9" fmla="*/ 0 w 3"/>
                    <a:gd name="T10" fmla="*/ 0 h 54"/>
                    <a:gd name="T11" fmla="*/ 3 w 3"/>
                    <a:gd name="T12" fmla="*/ 54 h 54"/>
                  </a:gdLst>
                  <a:ahLst/>
                  <a:cxnLst>
                    <a:cxn ang="T6">
                      <a:pos x="T0" y="T1"/>
                    </a:cxn>
                    <a:cxn ang="T7">
                      <a:pos x="T2" y="T3"/>
                    </a:cxn>
                    <a:cxn ang="T8">
                      <a:pos x="T4" y="T5"/>
                    </a:cxn>
                  </a:cxnLst>
                  <a:rect l="T9" t="T10" r="T11" b="T12"/>
                  <a:pathLst>
                    <a:path w="3" h="54">
                      <a:moveTo>
                        <a:pt x="3" y="0"/>
                      </a:moveTo>
                      <a:lnTo>
                        <a:pt x="0" y="54"/>
                      </a:lnTo>
                      <a:lnTo>
                        <a:pt x="3"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89" name="Freeform 670"/>
                <p:cNvSpPr>
                  <a:spLocks/>
                </p:cNvSpPr>
                <p:nvPr/>
              </p:nvSpPr>
              <p:spPr bwMode="auto">
                <a:xfrm>
                  <a:off x="2097" y="2485"/>
                  <a:ext cx="5" cy="54"/>
                </a:xfrm>
                <a:custGeom>
                  <a:avLst/>
                  <a:gdLst>
                    <a:gd name="T0" fmla="*/ 5 w 5"/>
                    <a:gd name="T1" fmla="*/ 0 h 54"/>
                    <a:gd name="T2" fmla="*/ 2 w 5"/>
                    <a:gd name="T3" fmla="*/ 54 h 54"/>
                    <a:gd name="T4" fmla="*/ 0 w 5"/>
                    <a:gd name="T5" fmla="*/ 54 h 54"/>
                    <a:gd name="T6" fmla="*/ 3 w 5"/>
                    <a:gd name="T7" fmla="*/ 0 h 54"/>
                    <a:gd name="T8" fmla="*/ 5 w 5"/>
                    <a:gd name="T9" fmla="*/ 0 h 54"/>
                    <a:gd name="T10" fmla="*/ 0 60000 65536"/>
                    <a:gd name="T11" fmla="*/ 0 60000 65536"/>
                    <a:gd name="T12" fmla="*/ 0 60000 65536"/>
                    <a:gd name="T13" fmla="*/ 0 60000 65536"/>
                    <a:gd name="T14" fmla="*/ 0 60000 65536"/>
                    <a:gd name="T15" fmla="*/ 0 w 5"/>
                    <a:gd name="T16" fmla="*/ 0 h 54"/>
                    <a:gd name="T17" fmla="*/ 5 w 5"/>
                    <a:gd name="T18" fmla="*/ 54 h 54"/>
                  </a:gdLst>
                  <a:ahLst/>
                  <a:cxnLst>
                    <a:cxn ang="T10">
                      <a:pos x="T0" y="T1"/>
                    </a:cxn>
                    <a:cxn ang="T11">
                      <a:pos x="T2" y="T3"/>
                    </a:cxn>
                    <a:cxn ang="T12">
                      <a:pos x="T4" y="T5"/>
                    </a:cxn>
                    <a:cxn ang="T13">
                      <a:pos x="T6" y="T7"/>
                    </a:cxn>
                    <a:cxn ang="T14">
                      <a:pos x="T8" y="T9"/>
                    </a:cxn>
                  </a:cxnLst>
                  <a:rect l="T15" t="T16" r="T17" b="T18"/>
                  <a:pathLst>
                    <a:path w="5" h="54">
                      <a:moveTo>
                        <a:pt x="5" y="0"/>
                      </a:moveTo>
                      <a:lnTo>
                        <a:pt x="2" y="54"/>
                      </a:lnTo>
                      <a:lnTo>
                        <a:pt x="0" y="54"/>
                      </a:lnTo>
                      <a:lnTo>
                        <a:pt x="3" y="0"/>
                      </a:lnTo>
                      <a:lnTo>
                        <a:pt x="5"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90" name="Freeform 671"/>
                <p:cNvSpPr>
                  <a:spLocks/>
                </p:cNvSpPr>
                <p:nvPr/>
              </p:nvSpPr>
              <p:spPr bwMode="auto">
                <a:xfrm>
                  <a:off x="2097" y="2485"/>
                  <a:ext cx="5" cy="54"/>
                </a:xfrm>
                <a:custGeom>
                  <a:avLst/>
                  <a:gdLst>
                    <a:gd name="T0" fmla="*/ 5 w 5"/>
                    <a:gd name="T1" fmla="*/ 0 h 54"/>
                    <a:gd name="T2" fmla="*/ 2 w 5"/>
                    <a:gd name="T3" fmla="*/ 54 h 54"/>
                    <a:gd name="T4" fmla="*/ 0 w 5"/>
                    <a:gd name="T5" fmla="*/ 54 h 54"/>
                    <a:gd name="T6" fmla="*/ 3 w 5"/>
                    <a:gd name="T7" fmla="*/ 1 h 54"/>
                    <a:gd name="T8" fmla="*/ 3 w 5"/>
                    <a:gd name="T9" fmla="*/ 0 h 54"/>
                    <a:gd name="T10" fmla="*/ 5 w 5"/>
                    <a:gd name="T11" fmla="*/ 0 h 54"/>
                    <a:gd name="T12" fmla="*/ 0 60000 65536"/>
                    <a:gd name="T13" fmla="*/ 0 60000 65536"/>
                    <a:gd name="T14" fmla="*/ 0 60000 65536"/>
                    <a:gd name="T15" fmla="*/ 0 60000 65536"/>
                    <a:gd name="T16" fmla="*/ 0 60000 65536"/>
                    <a:gd name="T17" fmla="*/ 0 60000 65536"/>
                    <a:gd name="T18" fmla="*/ 0 w 5"/>
                    <a:gd name="T19" fmla="*/ 0 h 54"/>
                    <a:gd name="T20" fmla="*/ 5 w 5"/>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5" h="54">
                      <a:moveTo>
                        <a:pt x="5" y="0"/>
                      </a:moveTo>
                      <a:lnTo>
                        <a:pt x="2" y="54"/>
                      </a:lnTo>
                      <a:lnTo>
                        <a:pt x="0" y="54"/>
                      </a:lnTo>
                      <a:lnTo>
                        <a:pt x="3" y="1"/>
                      </a:lnTo>
                      <a:lnTo>
                        <a:pt x="3" y="0"/>
                      </a:lnTo>
                      <a:lnTo>
                        <a:pt x="5"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91" name="Freeform 672"/>
                <p:cNvSpPr>
                  <a:spLocks/>
                </p:cNvSpPr>
                <p:nvPr/>
              </p:nvSpPr>
              <p:spPr bwMode="auto">
                <a:xfrm>
                  <a:off x="2097" y="2485"/>
                  <a:ext cx="3" cy="54"/>
                </a:xfrm>
                <a:custGeom>
                  <a:avLst/>
                  <a:gdLst>
                    <a:gd name="T0" fmla="*/ 3 w 3"/>
                    <a:gd name="T1" fmla="*/ 0 h 54"/>
                    <a:gd name="T2" fmla="*/ 0 w 3"/>
                    <a:gd name="T3" fmla="*/ 54 h 54"/>
                    <a:gd name="T4" fmla="*/ 0 w 3"/>
                    <a:gd name="T5" fmla="*/ 53 h 54"/>
                    <a:gd name="T6" fmla="*/ 2 w 3"/>
                    <a:gd name="T7" fmla="*/ 1 h 54"/>
                    <a:gd name="T8" fmla="*/ 3 w 3"/>
                    <a:gd name="T9" fmla="*/ 1 h 54"/>
                    <a:gd name="T10" fmla="*/ 3 w 3"/>
                    <a:gd name="T11" fmla="*/ 0 h 54"/>
                    <a:gd name="T12" fmla="*/ 0 60000 65536"/>
                    <a:gd name="T13" fmla="*/ 0 60000 65536"/>
                    <a:gd name="T14" fmla="*/ 0 60000 65536"/>
                    <a:gd name="T15" fmla="*/ 0 60000 65536"/>
                    <a:gd name="T16" fmla="*/ 0 60000 65536"/>
                    <a:gd name="T17" fmla="*/ 0 60000 65536"/>
                    <a:gd name="T18" fmla="*/ 0 w 3"/>
                    <a:gd name="T19" fmla="*/ 0 h 54"/>
                    <a:gd name="T20" fmla="*/ 3 w 3"/>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3" h="54">
                      <a:moveTo>
                        <a:pt x="3" y="0"/>
                      </a:moveTo>
                      <a:lnTo>
                        <a:pt x="0" y="54"/>
                      </a:lnTo>
                      <a:lnTo>
                        <a:pt x="0" y="53"/>
                      </a:lnTo>
                      <a:lnTo>
                        <a:pt x="2" y="1"/>
                      </a:lnTo>
                      <a:lnTo>
                        <a:pt x="3" y="1"/>
                      </a:lnTo>
                      <a:lnTo>
                        <a:pt x="3"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92" name="Freeform 673"/>
                <p:cNvSpPr>
                  <a:spLocks/>
                </p:cNvSpPr>
                <p:nvPr/>
              </p:nvSpPr>
              <p:spPr bwMode="auto">
                <a:xfrm>
                  <a:off x="2096" y="2486"/>
                  <a:ext cx="4" cy="53"/>
                </a:xfrm>
                <a:custGeom>
                  <a:avLst/>
                  <a:gdLst>
                    <a:gd name="T0" fmla="*/ 4 w 4"/>
                    <a:gd name="T1" fmla="*/ 0 h 53"/>
                    <a:gd name="T2" fmla="*/ 1 w 4"/>
                    <a:gd name="T3" fmla="*/ 53 h 53"/>
                    <a:gd name="T4" fmla="*/ 1 w 4"/>
                    <a:gd name="T5" fmla="*/ 52 h 53"/>
                    <a:gd name="T6" fmla="*/ 0 w 4"/>
                    <a:gd name="T7" fmla="*/ 52 h 53"/>
                    <a:gd name="T8" fmla="*/ 3 w 4"/>
                    <a:gd name="T9" fmla="*/ 0 h 53"/>
                    <a:gd name="T10" fmla="*/ 4 w 4"/>
                    <a:gd name="T11" fmla="*/ 0 h 53"/>
                    <a:gd name="T12" fmla="*/ 0 60000 65536"/>
                    <a:gd name="T13" fmla="*/ 0 60000 65536"/>
                    <a:gd name="T14" fmla="*/ 0 60000 65536"/>
                    <a:gd name="T15" fmla="*/ 0 60000 65536"/>
                    <a:gd name="T16" fmla="*/ 0 60000 65536"/>
                    <a:gd name="T17" fmla="*/ 0 60000 65536"/>
                    <a:gd name="T18" fmla="*/ 0 w 4"/>
                    <a:gd name="T19" fmla="*/ 0 h 53"/>
                    <a:gd name="T20" fmla="*/ 4 w 4"/>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4" h="53">
                      <a:moveTo>
                        <a:pt x="4" y="0"/>
                      </a:moveTo>
                      <a:lnTo>
                        <a:pt x="1" y="53"/>
                      </a:lnTo>
                      <a:lnTo>
                        <a:pt x="1" y="52"/>
                      </a:lnTo>
                      <a:lnTo>
                        <a:pt x="0" y="52"/>
                      </a:lnTo>
                      <a:lnTo>
                        <a:pt x="3" y="0"/>
                      </a:lnTo>
                      <a:lnTo>
                        <a:pt x="4"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93" name="Freeform 674"/>
                <p:cNvSpPr>
                  <a:spLocks/>
                </p:cNvSpPr>
                <p:nvPr/>
              </p:nvSpPr>
              <p:spPr bwMode="auto">
                <a:xfrm>
                  <a:off x="2096" y="2486"/>
                  <a:ext cx="3" cy="52"/>
                </a:xfrm>
                <a:custGeom>
                  <a:avLst/>
                  <a:gdLst>
                    <a:gd name="T0" fmla="*/ 3 w 3"/>
                    <a:gd name="T1" fmla="*/ 0 h 52"/>
                    <a:gd name="T2" fmla="*/ 1 w 3"/>
                    <a:gd name="T3" fmla="*/ 52 h 52"/>
                    <a:gd name="T4" fmla="*/ 0 w 3"/>
                    <a:gd name="T5" fmla="*/ 52 h 52"/>
                    <a:gd name="T6" fmla="*/ 3 w 3"/>
                    <a:gd name="T7" fmla="*/ 0 h 52"/>
                    <a:gd name="T8" fmla="*/ 0 60000 65536"/>
                    <a:gd name="T9" fmla="*/ 0 60000 65536"/>
                    <a:gd name="T10" fmla="*/ 0 60000 65536"/>
                    <a:gd name="T11" fmla="*/ 0 60000 65536"/>
                    <a:gd name="T12" fmla="*/ 0 w 3"/>
                    <a:gd name="T13" fmla="*/ 0 h 52"/>
                    <a:gd name="T14" fmla="*/ 3 w 3"/>
                    <a:gd name="T15" fmla="*/ 52 h 52"/>
                  </a:gdLst>
                  <a:ahLst/>
                  <a:cxnLst>
                    <a:cxn ang="T8">
                      <a:pos x="T0" y="T1"/>
                    </a:cxn>
                    <a:cxn ang="T9">
                      <a:pos x="T2" y="T3"/>
                    </a:cxn>
                    <a:cxn ang="T10">
                      <a:pos x="T4" y="T5"/>
                    </a:cxn>
                    <a:cxn ang="T11">
                      <a:pos x="T6" y="T7"/>
                    </a:cxn>
                  </a:cxnLst>
                  <a:rect l="T12" t="T13" r="T14" b="T15"/>
                  <a:pathLst>
                    <a:path w="3" h="52">
                      <a:moveTo>
                        <a:pt x="3" y="0"/>
                      </a:moveTo>
                      <a:lnTo>
                        <a:pt x="1" y="52"/>
                      </a:lnTo>
                      <a:lnTo>
                        <a:pt x="0" y="52"/>
                      </a:lnTo>
                      <a:lnTo>
                        <a:pt x="3" y="0"/>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94" name="Freeform 675"/>
                <p:cNvSpPr>
                  <a:spLocks/>
                </p:cNvSpPr>
                <p:nvPr/>
              </p:nvSpPr>
              <p:spPr bwMode="auto">
                <a:xfrm>
                  <a:off x="2096" y="2486"/>
                  <a:ext cx="3" cy="52"/>
                </a:xfrm>
                <a:custGeom>
                  <a:avLst/>
                  <a:gdLst>
                    <a:gd name="T0" fmla="*/ 3 w 3"/>
                    <a:gd name="T1" fmla="*/ 0 h 52"/>
                    <a:gd name="T2" fmla="*/ 0 w 3"/>
                    <a:gd name="T3" fmla="*/ 52 h 52"/>
                    <a:gd name="T4" fmla="*/ 1 w 3"/>
                    <a:gd name="T5" fmla="*/ 0 h 52"/>
                    <a:gd name="T6" fmla="*/ 3 w 3"/>
                    <a:gd name="T7" fmla="*/ 0 h 52"/>
                    <a:gd name="T8" fmla="*/ 0 60000 65536"/>
                    <a:gd name="T9" fmla="*/ 0 60000 65536"/>
                    <a:gd name="T10" fmla="*/ 0 60000 65536"/>
                    <a:gd name="T11" fmla="*/ 0 60000 65536"/>
                    <a:gd name="T12" fmla="*/ 0 w 3"/>
                    <a:gd name="T13" fmla="*/ 0 h 52"/>
                    <a:gd name="T14" fmla="*/ 3 w 3"/>
                    <a:gd name="T15" fmla="*/ 52 h 52"/>
                  </a:gdLst>
                  <a:ahLst/>
                  <a:cxnLst>
                    <a:cxn ang="T8">
                      <a:pos x="T0" y="T1"/>
                    </a:cxn>
                    <a:cxn ang="T9">
                      <a:pos x="T2" y="T3"/>
                    </a:cxn>
                    <a:cxn ang="T10">
                      <a:pos x="T4" y="T5"/>
                    </a:cxn>
                    <a:cxn ang="T11">
                      <a:pos x="T6" y="T7"/>
                    </a:cxn>
                  </a:cxnLst>
                  <a:rect l="T12" t="T13" r="T14" b="T15"/>
                  <a:pathLst>
                    <a:path w="3" h="52">
                      <a:moveTo>
                        <a:pt x="3" y="0"/>
                      </a:moveTo>
                      <a:lnTo>
                        <a:pt x="0" y="52"/>
                      </a:lnTo>
                      <a:lnTo>
                        <a:pt x="1" y="0"/>
                      </a:lnTo>
                      <a:lnTo>
                        <a:pt x="3" y="0"/>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95" name="Freeform 676"/>
                <p:cNvSpPr>
                  <a:spLocks/>
                </p:cNvSpPr>
                <p:nvPr/>
              </p:nvSpPr>
              <p:spPr bwMode="auto">
                <a:xfrm>
                  <a:off x="2094" y="2486"/>
                  <a:ext cx="5" cy="52"/>
                </a:xfrm>
                <a:custGeom>
                  <a:avLst/>
                  <a:gdLst>
                    <a:gd name="T0" fmla="*/ 5 w 5"/>
                    <a:gd name="T1" fmla="*/ 0 h 52"/>
                    <a:gd name="T2" fmla="*/ 2 w 5"/>
                    <a:gd name="T3" fmla="*/ 52 h 52"/>
                    <a:gd name="T4" fmla="*/ 0 w 5"/>
                    <a:gd name="T5" fmla="*/ 52 h 52"/>
                    <a:gd name="T6" fmla="*/ 3 w 5"/>
                    <a:gd name="T7" fmla="*/ 0 h 52"/>
                    <a:gd name="T8" fmla="*/ 5 w 5"/>
                    <a:gd name="T9" fmla="*/ 0 h 52"/>
                    <a:gd name="T10" fmla="*/ 0 60000 65536"/>
                    <a:gd name="T11" fmla="*/ 0 60000 65536"/>
                    <a:gd name="T12" fmla="*/ 0 60000 65536"/>
                    <a:gd name="T13" fmla="*/ 0 60000 65536"/>
                    <a:gd name="T14" fmla="*/ 0 60000 65536"/>
                    <a:gd name="T15" fmla="*/ 0 w 5"/>
                    <a:gd name="T16" fmla="*/ 0 h 52"/>
                    <a:gd name="T17" fmla="*/ 5 w 5"/>
                    <a:gd name="T18" fmla="*/ 52 h 52"/>
                  </a:gdLst>
                  <a:ahLst/>
                  <a:cxnLst>
                    <a:cxn ang="T10">
                      <a:pos x="T0" y="T1"/>
                    </a:cxn>
                    <a:cxn ang="T11">
                      <a:pos x="T2" y="T3"/>
                    </a:cxn>
                    <a:cxn ang="T12">
                      <a:pos x="T4" y="T5"/>
                    </a:cxn>
                    <a:cxn ang="T13">
                      <a:pos x="T6" y="T7"/>
                    </a:cxn>
                    <a:cxn ang="T14">
                      <a:pos x="T8" y="T9"/>
                    </a:cxn>
                  </a:cxnLst>
                  <a:rect l="T15" t="T16" r="T17" b="T18"/>
                  <a:pathLst>
                    <a:path w="5" h="52">
                      <a:moveTo>
                        <a:pt x="5" y="0"/>
                      </a:moveTo>
                      <a:lnTo>
                        <a:pt x="2" y="52"/>
                      </a:lnTo>
                      <a:lnTo>
                        <a:pt x="0" y="52"/>
                      </a:lnTo>
                      <a:lnTo>
                        <a:pt x="3" y="0"/>
                      </a:lnTo>
                      <a:lnTo>
                        <a:pt x="5" y="0"/>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96" name="Freeform 677"/>
                <p:cNvSpPr>
                  <a:spLocks/>
                </p:cNvSpPr>
                <p:nvPr/>
              </p:nvSpPr>
              <p:spPr bwMode="auto">
                <a:xfrm>
                  <a:off x="2094" y="2486"/>
                  <a:ext cx="3" cy="52"/>
                </a:xfrm>
                <a:custGeom>
                  <a:avLst/>
                  <a:gdLst>
                    <a:gd name="T0" fmla="*/ 3 w 3"/>
                    <a:gd name="T1" fmla="*/ 0 h 52"/>
                    <a:gd name="T2" fmla="*/ 2 w 3"/>
                    <a:gd name="T3" fmla="*/ 52 h 52"/>
                    <a:gd name="T4" fmla="*/ 0 w 3"/>
                    <a:gd name="T5" fmla="*/ 52 h 52"/>
                    <a:gd name="T6" fmla="*/ 3 w 3"/>
                    <a:gd name="T7" fmla="*/ 0 h 52"/>
                    <a:gd name="T8" fmla="*/ 0 60000 65536"/>
                    <a:gd name="T9" fmla="*/ 0 60000 65536"/>
                    <a:gd name="T10" fmla="*/ 0 60000 65536"/>
                    <a:gd name="T11" fmla="*/ 0 60000 65536"/>
                    <a:gd name="T12" fmla="*/ 0 w 3"/>
                    <a:gd name="T13" fmla="*/ 0 h 52"/>
                    <a:gd name="T14" fmla="*/ 3 w 3"/>
                    <a:gd name="T15" fmla="*/ 52 h 52"/>
                  </a:gdLst>
                  <a:ahLst/>
                  <a:cxnLst>
                    <a:cxn ang="T8">
                      <a:pos x="T0" y="T1"/>
                    </a:cxn>
                    <a:cxn ang="T9">
                      <a:pos x="T2" y="T3"/>
                    </a:cxn>
                    <a:cxn ang="T10">
                      <a:pos x="T4" y="T5"/>
                    </a:cxn>
                    <a:cxn ang="T11">
                      <a:pos x="T6" y="T7"/>
                    </a:cxn>
                  </a:cxnLst>
                  <a:rect l="T12" t="T13" r="T14" b="T15"/>
                  <a:pathLst>
                    <a:path w="3" h="52">
                      <a:moveTo>
                        <a:pt x="3" y="0"/>
                      </a:moveTo>
                      <a:lnTo>
                        <a:pt x="2" y="52"/>
                      </a:lnTo>
                      <a:lnTo>
                        <a:pt x="0" y="52"/>
                      </a:lnTo>
                      <a:lnTo>
                        <a:pt x="3" y="0"/>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97" name="Freeform 678"/>
                <p:cNvSpPr>
                  <a:spLocks/>
                </p:cNvSpPr>
                <p:nvPr/>
              </p:nvSpPr>
              <p:spPr bwMode="auto">
                <a:xfrm>
                  <a:off x="2092" y="2486"/>
                  <a:ext cx="5" cy="52"/>
                </a:xfrm>
                <a:custGeom>
                  <a:avLst/>
                  <a:gdLst>
                    <a:gd name="T0" fmla="*/ 5 w 5"/>
                    <a:gd name="T1" fmla="*/ 0 h 52"/>
                    <a:gd name="T2" fmla="*/ 2 w 5"/>
                    <a:gd name="T3" fmla="*/ 52 h 52"/>
                    <a:gd name="T4" fmla="*/ 0 w 5"/>
                    <a:gd name="T5" fmla="*/ 52 h 52"/>
                    <a:gd name="T6" fmla="*/ 4 w 5"/>
                    <a:gd name="T7" fmla="*/ 2 h 52"/>
                    <a:gd name="T8" fmla="*/ 4 w 5"/>
                    <a:gd name="T9" fmla="*/ 0 h 52"/>
                    <a:gd name="T10" fmla="*/ 5 w 5"/>
                    <a:gd name="T11" fmla="*/ 0 h 52"/>
                    <a:gd name="T12" fmla="*/ 0 60000 65536"/>
                    <a:gd name="T13" fmla="*/ 0 60000 65536"/>
                    <a:gd name="T14" fmla="*/ 0 60000 65536"/>
                    <a:gd name="T15" fmla="*/ 0 60000 65536"/>
                    <a:gd name="T16" fmla="*/ 0 60000 65536"/>
                    <a:gd name="T17" fmla="*/ 0 60000 65536"/>
                    <a:gd name="T18" fmla="*/ 0 w 5"/>
                    <a:gd name="T19" fmla="*/ 0 h 52"/>
                    <a:gd name="T20" fmla="*/ 5 w 5"/>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5" h="52">
                      <a:moveTo>
                        <a:pt x="5" y="0"/>
                      </a:moveTo>
                      <a:lnTo>
                        <a:pt x="2" y="52"/>
                      </a:lnTo>
                      <a:lnTo>
                        <a:pt x="0" y="52"/>
                      </a:lnTo>
                      <a:lnTo>
                        <a:pt x="4" y="2"/>
                      </a:lnTo>
                      <a:lnTo>
                        <a:pt x="4" y="0"/>
                      </a:lnTo>
                      <a:lnTo>
                        <a:pt x="5" y="0"/>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98" name="Freeform 679"/>
                <p:cNvSpPr>
                  <a:spLocks/>
                </p:cNvSpPr>
                <p:nvPr/>
              </p:nvSpPr>
              <p:spPr bwMode="auto">
                <a:xfrm>
                  <a:off x="2092" y="2486"/>
                  <a:ext cx="5" cy="52"/>
                </a:xfrm>
                <a:custGeom>
                  <a:avLst/>
                  <a:gdLst>
                    <a:gd name="T0" fmla="*/ 5 w 5"/>
                    <a:gd name="T1" fmla="*/ 0 h 52"/>
                    <a:gd name="T2" fmla="*/ 2 w 5"/>
                    <a:gd name="T3" fmla="*/ 52 h 52"/>
                    <a:gd name="T4" fmla="*/ 0 w 5"/>
                    <a:gd name="T5" fmla="*/ 52 h 52"/>
                    <a:gd name="T6" fmla="*/ 0 w 5"/>
                    <a:gd name="T7" fmla="*/ 50 h 52"/>
                    <a:gd name="T8" fmla="*/ 4 w 5"/>
                    <a:gd name="T9" fmla="*/ 2 h 52"/>
                    <a:gd name="T10" fmla="*/ 4 w 5"/>
                    <a:gd name="T11" fmla="*/ 0 h 52"/>
                    <a:gd name="T12" fmla="*/ 5 w 5"/>
                    <a:gd name="T13" fmla="*/ 0 h 52"/>
                    <a:gd name="T14" fmla="*/ 0 60000 65536"/>
                    <a:gd name="T15" fmla="*/ 0 60000 65536"/>
                    <a:gd name="T16" fmla="*/ 0 60000 65536"/>
                    <a:gd name="T17" fmla="*/ 0 60000 65536"/>
                    <a:gd name="T18" fmla="*/ 0 60000 65536"/>
                    <a:gd name="T19" fmla="*/ 0 60000 65536"/>
                    <a:gd name="T20" fmla="*/ 0 60000 65536"/>
                    <a:gd name="T21" fmla="*/ 0 w 5"/>
                    <a:gd name="T22" fmla="*/ 0 h 52"/>
                    <a:gd name="T23" fmla="*/ 5 w 5"/>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52">
                      <a:moveTo>
                        <a:pt x="5" y="0"/>
                      </a:moveTo>
                      <a:lnTo>
                        <a:pt x="2" y="52"/>
                      </a:lnTo>
                      <a:lnTo>
                        <a:pt x="0" y="52"/>
                      </a:lnTo>
                      <a:lnTo>
                        <a:pt x="0" y="50"/>
                      </a:lnTo>
                      <a:lnTo>
                        <a:pt x="4" y="2"/>
                      </a:lnTo>
                      <a:lnTo>
                        <a:pt x="4" y="0"/>
                      </a:lnTo>
                      <a:lnTo>
                        <a:pt x="5"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599" name="Freeform 680"/>
                <p:cNvSpPr>
                  <a:spLocks/>
                </p:cNvSpPr>
                <p:nvPr/>
              </p:nvSpPr>
              <p:spPr bwMode="auto">
                <a:xfrm>
                  <a:off x="2092" y="2488"/>
                  <a:ext cx="4" cy="50"/>
                </a:xfrm>
                <a:custGeom>
                  <a:avLst/>
                  <a:gdLst>
                    <a:gd name="T0" fmla="*/ 4 w 4"/>
                    <a:gd name="T1" fmla="*/ 0 h 50"/>
                    <a:gd name="T2" fmla="*/ 0 w 4"/>
                    <a:gd name="T3" fmla="*/ 50 h 50"/>
                    <a:gd name="T4" fmla="*/ 0 w 4"/>
                    <a:gd name="T5" fmla="*/ 48 h 50"/>
                    <a:gd name="T6" fmla="*/ 2 w 4"/>
                    <a:gd name="T7" fmla="*/ 0 h 50"/>
                    <a:gd name="T8" fmla="*/ 4 w 4"/>
                    <a:gd name="T9" fmla="*/ 0 h 50"/>
                    <a:gd name="T10" fmla="*/ 0 60000 65536"/>
                    <a:gd name="T11" fmla="*/ 0 60000 65536"/>
                    <a:gd name="T12" fmla="*/ 0 60000 65536"/>
                    <a:gd name="T13" fmla="*/ 0 60000 65536"/>
                    <a:gd name="T14" fmla="*/ 0 60000 65536"/>
                    <a:gd name="T15" fmla="*/ 0 w 4"/>
                    <a:gd name="T16" fmla="*/ 0 h 50"/>
                    <a:gd name="T17" fmla="*/ 4 w 4"/>
                    <a:gd name="T18" fmla="*/ 50 h 50"/>
                  </a:gdLst>
                  <a:ahLst/>
                  <a:cxnLst>
                    <a:cxn ang="T10">
                      <a:pos x="T0" y="T1"/>
                    </a:cxn>
                    <a:cxn ang="T11">
                      <a:pos x="T2" y="T3"/>
                    </a:cxn>
                    <a:cxn ang="T12">
                      <a:pos x="T4" y="T5"/>
                    </a:cxn>
                    <a:cxn ang="T13">
                      <a:pos x="T6" y="T7"/>
                    </a:cxn>
                    <a:cxn ang="T14">
                      <a:pos x="T8" y="T9"/>
                    </a:cxn>
                  </a:cxnLst>
                  <a:rect l="T15" t="T16" r="T17" b="T18"/>
                  <a:pathLst>
                    <a:path w="4" h="50">
                      <a:moveTo>
                        <a:pt x="4" y="0"/>
                      </a:moveTo>
                      <a:lnTo>
                        <a:pt x="0" y="50"/>
                      </a:lnTo>
                      <a:lnTo>
                        <a:pt x="0" y="48"/>
                      </a:lnTo>
                      <a:lnTo>
                        <a:pt x="2" y="0"/>
                      </a:lnTo>
                      <a:lnTo>
                        <a:pt x="4"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00" name="Freeform 681"/>
                <p:cNvSpPr>
                  <a:spLocks/>
                </p:cNvSpPr>
                <p:nvPr/>
              </p:nvSpPr>
              <p:spPr bwMode="auto">
                <a:xfrm>
                  <a:off x="2091" y="2488"/>
                  <a:ext cx="5" cy="48"/>
                </a:xfrm>
                <a:custGeom>
                  <a:avLst/>
                  <a:gdLst>
                    <a:gd name="T0" fmla="*/ 5 w 5"/>
                    <a:gd name="T1" fmla="*/ 0 h 48"/>
                    <a:gd name="T2" fmla="*/ 1 w 5"/>
                    <a:gd name="T3" fmla="*/ 48 h 48"/>
                    <a:gd name="T4" fmla="*/ 0 w 5"/>
                    <a:gd name="T5" fmla="*/ 48 h 48"/>
                    <a:gd name="T6" fmla="*/ 3 w 5"/>
                    <a:gd name="T7" fmla="*/ 0 h 48"/>
                    <a:gd name="T8" fmla="*/ 5 w 5"/>
                    <a:gd name="T9" fmla="*/ 0 h 48"/>
                    <a:gd name="T10" fmla="*/ 0 60000 65536"/>
                    <a:gd name="T11" fmla="*/ 0 60000 65536"/>
                    <a:gd name="T12" fmla="*/ 0 60000 65536"/>
                    <a:gd name="T13" fmla="*/ 0 60000 65536"/>
                    <a:gd name="T14" fmla="*/ 0 60000 65536"/>
                    <a:gd name="T15" fmla="*/ 0 w 5"/>
                    <a:gd name="T16" fmla="*/ 0 h 48"/>
                    <a:gd name="T17" fmla="*/ 5 w 5"/>
                    <a:gd name="T18" fmla="*/ 48 h 48"/>
                  </a:gdLst>
                  <a:ahLst/>
                  <a:cxnLst>
                    <a:cxn ang="T10">
                      <a:pos x="T0" y="T1"/>
                    </a:cxn>
                    <a:cxn ang="T11">
                      <a:pos x="T2" y="T3"/>
                    </a:cxn>
                    <a:cxn ang="T12">
                      <a:pos x="T4" y="T5"/>
                    </a:cxn>
                    <a:cxn ang="T13">
                      <a:pos x="T6" y="T7"/>
                    </a:cxn>
                    <a:cxn ang="T14">
                      <a:pos x="T8" y="T9"/>
                    </a:cxn>
                  </a:cxnLst>
                  <a:rect l="T15" t="T16" r="T17" b="T18"/>
                  <a:pathLst>
                    <a:path w="5" h="48">
                      <a:moveTo>
                        <a:pt x="5" y="0"/>
                      </a:moveTo>
                      <a:lnTo>
                        <a:pt x="1" y="48"/>
                      </a:lnTo>
                      <a:lnTo>
                        <a:pt x="0" y="48"/>
                      </a:lnTo>
                      <a:lnTo>
                        <a:pt x="3" y="0"/>
                      </a:lnTo>
                      <a:lnTo>
                        <a:pt x="5"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01" name="Freeform 682"/>
                <p:cNvSpPr>
                  <a:spLocks/>
                </p:cNvSpPr>
                <p:nvPr/>
              </p:nvSpPr>
              <p:spPr bwMode="auto">
                <a:xfrm>
                  <a:off x="2091" y="2488"/>
                  <a:ext cx="3" cy="48"/>
                </a:xfrm>
                <a:custGeom>
                  <a:avLst/>
                  <a:gdLst>
                    <a:gd name="T0" fmla="*/ 3 w 3"/>
                    <a:gd name="T1" fmla="*/ 0 h 48"/>
                    <a:gd name="T2" fmla="*/ 1 w 3"/>
                    <a:gd name="T3" fmla="*/ 48 h 48"/>
                    <a:gd name="T4" fmla="*/ 0 w 3"/>
                    <a:gd name="T5" fmla="*/ 48 h 48"/>
                    <a:gd name="T6" fmla="*/ 3 w 3"/>
                    <a:gd name="T7" fmla="*/ 0 h 48"/>
                    <a:gd name="T8" fmla="*/ 0 60000 65536"/>
                    <a:gd name="T9" fmla="*/ 0 60000 65536"/>
                    <a:gd name="T10" fmla="*/ 0 60000 65536"/>
                    <a:gd name="T11" fmla="*/ 0 60000 65536"/>
                    <a:gd name="T12" fmla="*/ 0 w 3"/>
                    <a:gd name="T13" fmla="*/ 0 h 48"/>
                    <a:gd name="T14" fmla="*/ 3 w 3"/>
                    <a:gd name="T15" fmla="*/ 48 h 48"/>
                  </a:gdLst>
                  <a:ahLst/>
                  <a:cxnLst>
                    <a:cxn ang="T8">
                      <a:pos x="T0" y="T1"/>
                    </a:cxn>
                    <a:cxn ang="T9">
                      <a:pos x="T2" y="T3"/>
                    </a:cxn>
                    <a:cxn ang="T10">
                      <a:pos x="T4" y="T5"/>
                    </a:cxn>
                    <a:cxn ang="T11">
                      <a:pos x="T6" y="T7"/>
                    </a:cxn>
                  </a:cxnLst>
                  <a:rect l="T12" t="T13" r="T14" b="T15"/>
                  <a:pathLst>
                    <a:path w="3" h="48">
                      <a:moveTo>
                        <a:pt x="3" y="0"/>
                      </a:moveTo>
                      <a:lnTo>
                        <a:pt x="1" y="48"/>
                      </a:lnTo>
                      <a:lnTo>
                        <a:pt x="0" y="48"/>
                      </a:lnTo>
                      <a:lnTo>
                        <a:pt x="3" y="0"/>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02" name="Freeform 683"/>
                <p:cNvSpPr>
                  <a:spLocks/>
                </p:cNvSpPr>
                <p:nvPr/>
              </p:nvSpPr>
              <p:spPr bwMode="auto">
                <a:xfrm>
                  <a:off x="2091" y="2488"/>
                  <a:ext cx="3" cy="48"/>
                </a:xfrm>
                <a:custGeom>
                  <a:avLst/>
                  <a:gdLst>
                    <a:gd name="T0" fmla="*/ 3 w 3"/>
                    <a:gd name="T1" fmla="*/ 0 h 48"/>
                    <a:gd name="T2" fmla="*/ 0 w 3"/>
                    <a:gd name="T3" fmla="*/ 48 h 48"/>
                    <a:gd name="T4" fmla="*/ 1 w 3"/>
                    <a:gd name="T5" fmla="*/ 0 h 48"/>
                    <a:gd name="T6" fmla="*/ 3 w 3"/>
                    <a:gd name="T7" fmla="*/ 0 h 48"/>
                    <a:gd name="T8" fmla="*/ 0 60000 65536"/>
                    <a:gd name="T9" fmla="*/ 0 60000 65536"/>
                    <a:gd name="T10" fmla="*/ 0 60000 65536"/>
                    <a:gd name="T11" fmla="*/ 0 60000 65536"/>
                    <a:gd name="T12" fmla="*/ 0 w 3"/>
                    <a:gd name="T13" fmla="*/ 0 h 48"/>
                    <a:gd name="T14" fmla="*/ 3 w 3"/>
                    <a:gd name="T15" fmla="*/ 48 h 48"/>
                  </a:gdLst>
                  <a:ahLst/>
                  <a:cxnLst>
                    <a:cxn ang="T8">
                      <a:pos x="T0" y="T1"/>
                    </a:cxn>
                    <a:cxn ang="T9">
                      <a:pos x="T2" y="T3"/>
                    </a:cxn>
                    <a:cxn ang="T10">
                      <a:pos x="T4" y="T5"/>
                    </a:cxn>
                    <a:cxn ang="T11">
                      <a:pos x="T6" y="T7"/>
                    </a:cxn>
                  </a:cxnLst>
                  <a:rect l="T12" t="T13" r="T14" b="T15"/>
                  <a:pathLst>
                    <a:path w="3" h="48">
                      <a:moveTo>
                        <a:pt x="3" y="0"/>
                      </a:moveTo>
                      <a:lnTo>
                        <a:pt x="0" y="48"/>
                      </a:lnTo>
                      <a:lnTo>
                        <a:pt x="1" y="0"/>
                      </a:lnTo>
                      <a:lnTo>
                        <a:pt x="3" y="0"/>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03" name="Freeform 684"/>
                <p:cNvSpPr>
                  <a:spLocks/>
                </p:cNvSpPr>
                <p:nvPr/>
              </p:nvSpPr>
              <p:spPr bwMode="auto">
                <a:xfrm>
                  <a:off x="2089" y="2488"/>
                  <a:ext cx="5" cy="48"/>
                </a:xfrm>
                <a:custGeom>
                  <a:avLst/>
                  <a:gdLst>
                    <a:gd name="T0" fmla="*/ 5 w 5"/>
                    <a:gd name="T1" fmla="*/ 0 h 48"/>
                    <a:gd name="T2" fmla="*/ 2 w 5"/>
                    <a:gd name="T3" fmla="*/ 48 h 48"/>
                    <a:gd name="T4" fmla="*/ 0 w 5"/>
                    <a:gd name="T5" fmla="*/ 48 h 48"/>
                    <a:gd name="T6" fmla="*/ 0 w 5"/>
                    <a:gd name="T7" fmla="*/ 47 h 48"/>
                    <a:gd name="T8" fmla="*/ 3 w 5"/>
                    <a:gd name="T9" fmla="*/ 1 h 48"/>
                    <a:gd name="T10" fmla="*/ 3 w 5"/>
                    <a:gd name="T11" fmla="*/ 0 h 48"/>
                    <a:gd name="T12" fmla="*/ 5 w 5"/>
                    <a:gd name="T13" fmla="*/ 0 h 48"/>
                    <a:gd name="T14" fmla="*/ 0 60000 65536"/>
                    <a:gd name="T15" fmla="*/ 0 60000 65536"/>
                    <a:gd name="T16" fmla="*/ 0 60000 65536"/>
                    <a:gd name="T17" fmla="*/ 0 60000 65536"/>
                    <a:gd name="T18" fmla="*/ 0 60000 65536"/>
                    <a:gd name="T19" fmla="*/ 0 60000 65536"/>
                    <a:gd name="T20" fmla="*/ 0 60000 65536"/>
                    <a:gd name="T21" fmla="*/ 0 w 5"/>
                    <a:gd name="T22" fmla="*/ 0 h 48"/>
                    <a:gd name="T23" fmla="*/ 5 w 5"/>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8">
                      <a:moveTo>
                        <a:pt x="5" y="0"/>
                      </a:moveTo>
                      <a:lnTo>
                        <a:pt x="2" y="48"/>
                      </a:lnTo>
                      <a:lnTo>
                        <a:pt x="0" y="48"/>
                      </a:lnTo>
                      <a:lnTo>
                        <a:pt x="0" y="47"/>
                      </a:lnTo>
                      <a:lnTo>
                        <a:pt x="3" y="1"/>
                      </a:lnTo>
                      <a:lnTo>
                        <a:pt x="3" y="0"/>
                      </a:lnTo>
                      <a:lnTo>
                        <a:pt x="5"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04" name="Freeform 685"/>
                <p:cNvSpPr>
                  <a:spLocks/>
                </p:cNvSpPr>
                <p:nvPr/>
              </p:nvSpPr>
              <p:spPr bwMode="auto">
                <a:xfrm>
                  <a:off x="2089" y="2488"/>
                  <a:ext cx="3" cy="48"/>
                </a:xfrm>
                <a:custGeom>
                  <a:avLst/>
                  <a:gdLst>
                    <a:gd name="T0" fmla="*/ 3 w 3"/>
                    <a:gd name="T1" fmla="*/ 0 h 48"/>
                    <a:gd name="T2" fmla="*/ 2 w 3"/>
                    <a:gd name="T3" fmla="*/ 48 h 48"/>
                    <a:gd name="T4" fmla="*/ 0 w 3"/>
                    <a:gd name="T5" fmla="*/ 48 h 48"/>
                    <a:gd name="T6" fmla="*/ 0 w 3"/>
                    <a:gd name="T7" fmla="*/ 47 h 48"/>
                    <a:gd name="T8" fmla="*/ 3 w 3"/>
                    <a:gd name="T9" fmla="*/ 1 h 48"/>
                    <a:gd name="T10" fmla="*/ 3 w 3"/>
                    <a:gd name="T11" fmla="*/ 0 h 48"/>
                    <a:gd name="T12" fmla="*/ 0 60000 65536"/>
                    <a:gd name="T13" fmla="*/ 0 60000 65536"/>
                    <a:gd name="T14" fmla="*/ 0 60000 65536"/>
                    <a:gd name="T15" fmla="*/ 0 60000 65536"/>
                    <a:gd name="T16" fmla="*/ 0 60000 65536"/>
                    <a:gd name="T17" fmla="*/ 0 60000 65536"/>
                    <a:gd name="T18" fmla="*/ 0 w 3"/>
                    <a:gd name="T19" fmla="*/ 0 h 48"/>
                    <a:gd name="T20" fmla="*/ 3 w 3"/>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3" h="48">
                      <a:moveTo>
                        <a:pt x="3" y="0"/>
                      </a:moveTo>
                      <a:lnTo>
                        <a:pt x="2" y="48"/>
                      </a:lnTo>
                      <a:lnTo>
                        <a:pt x="0" y="48"/>
                      </a:lnTo>
                      <a:lnTo>
                        <a:pt x="0" y="47"/>
                      </a:lnTo>
                      <a:lnTo>
                        <a:pt x="3" y="1"/>
                      </a:lnTo>
                      <a:lnTo>
                        <a:pt x="3"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05" name="Freeform 686"/>
                <p:cNvSpPr>
                  <a:spLocks/>
                </p:cNvSpPr>
                <p:nvPr/>
              </p:nvSpPr>
              <p:spPr bwMode="auto">
                <a:xfrm>
                  <a:off x="2089" y="2489"/>
                  <a:ext cx="3" cy="46"/>
                </a:xfrm>
                <a:custGeom>
                  <a:avLst/>
                  <a:gdLst>
                    <a:gd name="T0" fmla="*/ 3 w 3"/>
                    <a:gd name="T1" fmla="*/ 0 h 46"/>
                    <a:gd name="T2" fmla="*/ 0 w 3"/>
                    <a:gd name="T3" fmla="*/ 46 h 46"/>
                    <a:gd name="T4" fmla="*/ 2 w 3"/>
                    <a:gd name="T5" fmla="*/ 0 h 46"/>
                    <a:gd name="T6" fmla="*/ 3 w 3"/>
                    <a:gd name="T7" fmla="*/ 0 h 46"/>
                    <a:gd name="T8" fmla="*/ 0 60000 65536"/>
                    <a:gd name="T9" fmla="*/ 0 60000 65536"/>
                    <a:gd name="T10" fmla="*/ 0 60000 65536"/>
                    <a:gd name="T11" fmla="*/ 0 60000 65536"/>
                    <a:gd name="T12" fmla="*/ 0 w 3"/>
                    <a:gd name="T13" fmla="*/ 0 h 46"/>
                    <a:gd name="T14" fmla="*/ 3 w 3"/>
                    <a:gd name="T15" fmla="*/ 46 h 46"/>
                  </a:gdLst>
                  <a:ahLst/>
                  <a:cxnLst>
                    <a:cxn ang="T8">
                      <a:pos x="T0" y="T1"/>
                    </a:cxn>
                    <a:cxn ang="T9">
                      <a:pos x="T2" y="T3"/>
                    </a:cxn>
                    <a:cxn ang="T10">
                      <a:pos x="T4" y="T5"/>
                    </a:cxn>
                    <a:cxn ang="T11">
                      <a:pos x="T6" y="T7"/>
                    </a:cxn>
                  </a:cxnLst>
                  <a:rect l="T12" t="T13" r="T14" b="T15"/>
                  <a:pathLst>
                    <a:path w="3" h="46">
                      <a:moveTo>
                        <a:pt x="3" y="0"/>
                      </a:moveTo>
                      <a:lnTo>
                        <a:pt x="0" y="46"/>
                      </a:lnTo>
                      <a:lnTo>
                        <a:pt x="2" y="0"/>
                      </a:lnTo>
                      <a:lnTo>
                        <a:pt x="3"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06" name="Freeform 687"/>
                <p:cNvSpPr>
                  <a:spLocks/>
                </p:cNvSpPr>
                <p:nvPr/>
              </p:nvSpPr>
              <p:spPr bwMode="auto">
                <a:xfrm>
                  <a:off x="2087" y="2489"/>
                  <a:ext cx="5" cy="46"/>
                </a:xfrm>
                <a:custGeom>
                  <a:avLst/>
                  <a:gdLst>
                    <a:gd name="T0" fmla="*/ 5 w 5"/>
                    <a:gd name="T1" fmla="*/ 0 h 46"/>
                    <a:gd name="T2" fmla="*/ 2 w 5"/>
                    <a:gd name="T3" fmla="*/ 46 h 46"/>
                    <a:gd name="T4" fmla="*/ 0 w 5"/>
                    <a:gd name="T5" fmla="*/ 46 h 46"/>
                    <a:gd name="T6" fmla="*/ 4 w 5"/>
                    <a:gd name="T7" fmla="*/ 0 h 46"/>
                    <a:gd name="T8" fmla="*/ 5 w 5"/>
                    <a:gd name="T9" fmla="*/ 0 h 46"/>
                    <a:gd name="T10" fmla="*/ 0 60000 65536"/>
                    <a:gd name="T11" fmla="*/ 0 60000 65536"/>
                    <a:gd name="T12" fmla="*/ 0 60000 65536"/>
                    <a:gd name="T13" fmla="*/ 0 60000 65536"/>
                    <a:gd name="T14" fmla="*/ 0 60000 65536"/>
                    <a:gd name="T15" fmla="*/ 0 w 5"/>
                    <a:gd name="T16" fmla="*/ 0 h 46"/>
                    <a:gd name="T17" fmla="*/ 5 w 5"/>
                    <a:gd name="T18" fmla="*/ 46 h 46"/>
                  </a:gdLst>
                  <a:ahLst/>
                  <a:cxnLst>
                    <a:cxn ang="T10">
                      <a:pos x="T0" y="T1"/>
                    </a:cxn>
                    <a:cxn ang="T11">
                      <a:pos x="T2" y="T3"/>
                    </a:cxn>
                    <a:cxn ang="T12">
                      <a:pos x="T4" y="T5"/>
                    </a:cxn>
                    <a:cxn ang="T13">
                      <a:pos x="T6" y="T7"/>
                    </a:cxn>
                    <a:cxn ang="T14">
                      <a:pos x="T8" y="T9"/>
                    </a:cxn>
                  </a:cxnLst>
                  <a:rect l="T15" t="T16" r="T17" b="T18"/>
                  <a:pathLst>
                    <a:path w="5" h="46">
                      <a:moveTo>
                        <a:pt x="5" y="0"/>
                      </a:moveTo>
                      <a:lnTo>
                        <a:pt x="2" y="46"/>
                      </a:lnTo>
                      <a:lnTo>
                        <a:pt x="0" y="46"/>
                      </a:lnTo>
                      <a:lnTo>
                        <a:pt x="4" y="0"/>
                      </a:lnTo>
                      <a:lnTo>
                        <a:pt x="5" y="0"/>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07" name="Freeform 688"/>
                <p:cNvSpPr>
                  <a:spLocks/>
                </p:cNvSpPr>
                <p:nvPr/>
              </p:nvSpPr>
              <p:spPr bwMode="auto">
                <a:xfrm>
                  <a:off x="2087" y="2489"/>
                  <a:ext cx="4" cy="46"/>
                </a:xfrm>
                <a:custGeom>
                  <a:avLst/>
                  <a:gdLst>
                    <a:gd name="T0" fmla="*/ 4 w 4"/>
                    <a:gd name="T1" fmla="*/ 0 h 46"/>
                    <a:gd name="T2" fmla="*/ 2 w 4"/>
                    <a:gd name="T3" fmla="*/ 46 h 46"/>
                    <a:gd name="T4" fmla="*/ 0 w 4"/>
                    <a:gd name="T5" fmla="*/ 46 h 46"/>
                    <a:gd name="T6" fmla="*/ 2 w 4"/>
                    <a:gd name="T7" fmla="*/ 0 h 46"/>
                    <a:gd name="T8" fmla="*/ 4 w 4"/>
                    <a:gd name="T9" fmla="*/ 0 h 46"/>
                    <a:gd name="T10" fmla="*/ 0 60000 65536"/>
                    <a:gd name="T11" fmla="*/ 0 60000 65536"/>
                    <a:gd name="T12" fmla="*/ 0 60000 65536"/>
                    <a:gd name="T13" fmla="*/ 0 60000 65536"/>
                    <a:gd name="T14" fmla="*/ 0 60000 65536"/>
                    <a:gd name="T15" fmla="*/ 0 w 4"/>
                    <a:gd name="T16" fmla="*/ 0 h 46"/>
                    <a:gd name="T17" fmla="*/ 4 w 4"/>
                    <a:gd name="T18" fmla="*/ 46 h 46"/>
                  </a:gdLst>
                  <a:ahLst/>
                  <a:cxnLst>
                    <a:cxn ang="T10">
                      <a:pos x="T0" y="T1"/>
                    </a:cxn>
                    <a:cxn ang="T11">
                      <a:pos x="T2" y="T3"/>
                    </a:cxn>
                    <a:cxn ang="T12">
                      <a:pos x="T4" y="T5"/>
                    </a:cxn>
                    <a:cxn ang="T13">
                      <a:pos x="T6" y="T7"/>
                    </a:cxn>
                    <a:cxn ang="T14">
                      <a:pos x="T8" y="T9"/>
                    </a:cxn>
                  </a:cxnLst>
                  <a:rect l="T15" t="T16" r="T17" b="T18"/>
                  <a:pathLst>
                    <a:path w="4" h="46">
                      <a:moveTo>
                        <a:pt x="4" y="0"/>
                      </a:moveTo>
                      <a:lnTo>
                        <a:pt x="2" y="46"/>
                      </a:lnTo>
                      <a:lnTo>
                        <a:pt x="0" y="46"/>
                      </a:lnTo>
                      <a:lnTo>
                        <a:pt x="2" y="0"/>
                      </a:lnTo>
                      <a:lnTo>
                        <a:pt x="4" y="0"/>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08" name="Freeform 689"/>
                <p:cNvSpPr>
                  <a:spLocks/>
                </p:cNvSpPr>
                <p:nvPr/>
              </p:nvSpPr>
              <p:spPr bwMode="auto">
                <a:xfrm>
                  <a:off x="2087" y="2489"/>
                  <a:ext cx="4" cy="46"/>
                </a:xfrm>
                <a:custGeom>
                  <a:avLst/>
                  <a:gdLst>
                    <a:gd name="T0" fmla="*/ 4 w 4"/>
                    <a:gd name="T1" fmla="*/ 0 h 46"/>
                    <a:gd name="T2" fmla="*/ 0 w 4"/>
                    <a:gd name="T3" fmla="*/ 46 h 46"/>
                    <a:gd name="T4" fmla="*/ 2 w 4"/>
                    <a:gd name="T5" fmla="*/ 2 h 46"/>
                    <a:gd name="T6" fmla="*/ 2 w 4"/>
                    <a:gd name="T7" fmla="*/ 0 h 46"/>
                    <a:gd name="T8" fmla="*/ 4 w 4"/>
                    <a:gd name="T9" fmla="*/ 0 h 46"/>
                    <a:gd name="T10" fmla="*/ 0 60000 65536"/>
                    <a:gd name="T11" fmla="*/ 0 60000 65536"/>
                    <a:gd name="T12" fmla="*/ 0 60000 65536"/>
                    <a:gd name="T13" fmla="*/ 0 60000 65536"/>
                    <a:gd name="T14" fmla="*/ 0 60000 65536"/>
                    <a:gd name="T15" fmla="*/ 0 w 4"/>
                    <a:gd name="T16" fmla="*/ 0 h 46"/>
                    <a:gd name="T17" fmla="*/ 4 w 4"/>
                    <a:gd name="T18" fmla="*/ 46 h 46"/>
                  </a:gdLst>
                  <a:ahLst/>
                  <a:cxnLst>
                    <a:cxn ang="T10">
                      <a:pos x="T0" y="T1"/>
                    </a:cxn>
                    <a:cxn ang="T11">
                      <a:pos x="T2" y="T3"/>
                    </a:cxn>
                    <a:cxn ang="T12">
                      <a:pos x="T4" y="T5"/>
                    </a:cxn>
                    <a:cxn ang="T13">
                      <a:pos x="T6" y="T7"/>
                    </a:cxn>
                    <a:cxn ang="T14">
                      <a:pos x="T8" y="T9"/>
                    </a:cxn>
                  </a:cxnLst>
                  <a:rect l="T15" t="T16" r="T17" b="T18"/>
                  <a:pathLst>
                    <a:path w="4" h="46">
                      <a:moveTo>
                        <a:pt x="4" y="0"/>
                      </a:moveTo>
                      <a:lnTo>
                        <a:pt x="0" y="46"/>
                      </a:lnTo>
                      <a:lnTo>
                        <a:pt x="2" y="2"/>
                      </a:lnTo>
                      <a:lnTo>
                        <a:pt x="2" y="0"/>
                      </a:lnTo>
                      <a:lnTo>
                        <a:pt x="4" y="0"/>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09" name="Freeform 690"/>
                <p:cNvSpPr>
                  <a:spLocks/>
                </p:cNvSpPr>
                <p:nvPr/>
              </p:nvSpPr>
              <p:spPr bwMode="auto">
                <a:xfrm>
                  <a:off x="2086" y="2489"/>
                  <a:ext cx="3" cy="46"/>
                </a:xfrm>
                <a:custGeom>
                  <a:avLst/>
                  <a:gdLst>
                    <a:gd name="T0" fmla="*/ 3 w 3"/>
                    <a:gd name="T1" fmla="*/ 0 h 46"/>
                    <a:gd name="T2" fmla="*/ 1 w 3"/>
                    <a:gd name="T3" fmla="*/ 46 h 46"/>
                    <a:gd name="T4" fmla="*/ 0 w 3"/>
                    <a:gd name="T5" fmla="*/ 44 h 46"/>
                    <a:gd name="T6" fmla="*/ 3 w 3"/>
                    <a:gd name="T7" fmla="*/ 2 h 46"/>
                    <a:gd name="T8" fmla="*/ 3 w 3"/>
                    <a:gd name="T9" fmla="*/ 0 h 46"/>
                    <a:gd name="T10" fmla="*/ 0 60000 65536"/>
                    <a:gd name="T11" fmla="*/ 0 60000 65536"/>
                    <a:gd name="T12" fmla="*/ 0 60000 65536"/>
                    <a:gd name="T13" fmla="*/ 0 60000 65536"/>
                    <a:gd name="T14" fmla="*/ 0 60000 65536"/>
                    <a:gd name="T15" fmla="*/ 0 w 3"/>
                    <a:gd name="T16" fmla="*/ 0 h 46"/>
                    <a:gd name="T17" fmla="*/ 3 w 3"/>
                    <a:gd name="T18" fmla="*/ 46 h 46"/>
                  </a:gdLst>
                  <a:ahLst/>
                  <a:cxnLst>
                    <a:cxn ang="T10">
                      <a:pos x="T0" y="T1"/>
                    </a:cxn>
                    <a:cxn ang="T11">
                      <a:pos x="T2" y="T3"/>
                    </a:cxn>
                    <a:cxn ang="T12">
                      <a:pos x="T4" y="T5"/>
                    </a:cxn>
                    <a:cxn ang="T13">
                      <a:pos x="T6" y="T7"/>
                    </a:cxn>
                    <a:cxn ang="T14">
                      <a:pos x="T8" y="T9"/>
                    </a:cxn>
                  </a:cxnLst>
                  <a:rect l="T15" t="T16" r="T17" b="T18"/>
                  <a:pathLst>
                    <a:path w="3" h="46">
                      <a:moveTo>
                        <a:pt x="3" y="0"/>
                      </a:moveTo>
                      <a:lnTo>
                        <a:pt x="1" y="46"/>
                      </a:lnTo>
                      <a:lnTo>
                        <a:pt x="0" y="44"/>
                      </a:lnTo>
                      <a:lnTo>
                        <a:pt x="3" y="2"/>
                      </a:lnTo>
                      <a:lnTo>
                        <a:pt x="3" y="0"/>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10" name="Freeform 691"/>
                <p:cNvSpPr>
                  <a:spLocks/>
                </p:cNvSpPr>
                <p:nvPr/>
              </p:nvSpPr>
              <p:spPr bwMode="auto">
                <a:xfrm>
                  <a:off x="2086" y="2491"/>
                  <a:ext cx="3" cy="44"/>
                </a:xfrm>
                <a:custGeom>
                  <a:avLst/>
                  <a:gdLst>
                    <a:gd name="T0" fmla="*/ 3 w 3"/>
                    <a:gd name="T1" fmla="*/ 0 h 44"/>
                    <a:gd name="T2" fmla="*/ 1 w 3"/>
                    <a:gd name="T3" fmla="*/ 44 h 44"/>
                    <a:gd name="T4" fmla="*/ 0 w 3"/>
                    <a:gd name="T5" fmla="*/ 42 h 44"/>
                    <a:gd name="T6" fmla="*/ 1 w 3"/>
                    <a:gd name="T7" fmla="*/ 0 h 44"/>
                    <a:gd name="T8" fmla="*/ 3 w 3"/>
                    <a:gd name="T9" fmla="*/ 0 h 44"/>
                    <a:gd name="T10" fmla="*/ 0 60000 65536"/>
                    <a:gd name="T11" fmla="*/ 0 60000 65536"/>
                    <a:gd name="T12" fmla="*/ 0 60000 65536"/>
                    <a:gd name="T13" fmla="*/ 0 60000 65536"/>
                    <a:gd name="T14" fmla="*/ 0 60000 65536"/>
                    <a:gd name="T15" fmla="*/ 0 w 3"/>
                    <a:gd name="T16" fmla="*/ 0 h 44"/>
                    <a:gd name="T17" fmla="*/ 3 w 3"/>
                    <a:gd name="T18" fmla="*/ 44 h 44"/>
                  </a:gdLst>
                  <a:ahLst/>
                  <a:cxnLst>
                    <a:cxn ang="T10">
                      <a:pos x="T0" y="T1"/>
                    </a:cxn>
                    <a:cxn ang="T11">
                      <a:pos x="T2" y="T3"/>
                    </a:cxn>
                    <a:cxn ang="T12">
                      <a:pos x="T4" y="T5"/>
                    </a:cxn>
                    <a:cxn ang="T13">
                      <a:pos x="T6" y="T7"/>
                    </a:cxn>
                    <a:cxn ang="T14">
                      <a:pos x="T8" y="T9"/>
                    </a:cxn>
                  </a:cxnLst>
                  <a:rect l="T15" t="T16" r="T17" b="T18"/>
                  <a:pathLst>
                    <a:path w="3" h="44">
                      <a:moveTo>
                        <a:pt x="3" y="0"/>
                      </a:moveTo>
                      <a:lnTo>
                        <a:pt x="1" y="44"/>
                      </a:lnTo>
                      <a:lnTo>
                        <a:pt x="0" y="42"/>
                      </a:lnTo>
                      <a:lnTo>
                        <a:pt x="1" y="0"/>
                      </a:lnTo>
                      <a:lnTo>
                        <a:pt x="3" y="0"/>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11" name="Freeform 692"/>
                <p:cNvSpPr>
                  <a:spLocks/>
                </p:cNvSpPr>
                <p:nvPr/>
              </p:nvSpPr>
              <p:spPr bwMode="auto">
                <a:xfrm>
                  <a:off x="2084" y="2491"/>
                  <a:ext cx="5" cy="42"/>
                </a:xfrm>
                <a:custGeom>
                  <a:avLst/>
                  <a:gdLst>
                    <a:gd name="T0" fmla="*/ 5 w 5"/>
                    <a:gd name="T1" fmla="*/ 0 h 42"/>
                    <a:gd name="T2" fmla="*/ 2 w 5"/>
                    <a:gd name="T3" fmla="*/ 42 h 42"/>
                    <a:gd name="T4" fmla="*/ 0 w 5"/>
                    <a:gd name="T5" fmla="*/ 42 h 42"/>
                    <a:gd name="T6" fmla="*/ 3 w 5"/>
                    <a:gd name="T7" fmla="*/ 0 h 42"/>
                    <a:gd name="T8" fmla="*/ 5 w 5"/>
                    <a:gd name="T9" fmla="*/ 0 h 42"/>
                    <a:gd name="T10" fmla="*/ 0 60000 65536"/>
                    <a:gd name="T11" fmla="*/ 0 60000 65536"/>
                    <a:gd name="T12" fmla="*/ 0 60000 65536"/>
                    <a:gd name="T13" fmla="*/ 0 60000 65536"/>
                    <a:gd name="T14" fmla="*/ 0 60000 65536"/>
                    <a:gd name="T15" fmla="*/ 0 w 5"/>
                    <a:gd name="T16" fmla="*/ 0 h 42"/>
                    <a:gd name="T17" fmla="*/ 5 w 5"/>
                    <a:gd name="T18" fmla="*/ 42 h 42"/>
                  </a:gdLst>
                  <a:ahLst/>
                  <a:cxnLst>
                    <a:cxn ang="T10">
                      <a:pos x="T0" y="T1"/>
                    </a:cxn>
                    <a:cxn ang="T11">
                      <a:pos x="T2" y="T3"/>
                    </a:cxn>
                    <a:cxn ang="T12">
                      <a:pos x="T4" y="T5"/>
                    </a:cxn>
                    <a:cxn ang="T13">
                      <a:pos x="T6" y="T7"/>
                    </a:cxn>
                    <a:cxn ang="T14">
                      <a:pos x="T8" y="T9"/>
                    </a:cxn>
                  </a:cxnLst>
                  <a:rect l="T15" t="T16" r="T17" b="T18"/>
                  <a:pathLst>
                    <a:path w="5" h="42">
                      <a:moveTo>
                        <a:pt x="5" y="0"/>
                      </a:moveTo>
                      <a:lnTo>
                        <a:pt x="2" y="42"/>
                      </a:lnTo>
                      <a:lnTo>
                        <a:pt x="0" y="42"/>
                      </a:lnTo>
                      <a:lnTo>
                        <a:pt x="3" y="0"/>
                      </a:lnTo>
                      <a:lnTo>
                        <a:pt x="5"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12" name="Freeform 693"/>
                <p:cNvSpPr>
                  <a:spLocks/>
                </p:cNvSpPr>
                <p:nvPr/>
              </p:nvSpPr>
              <p:spPr bwMode="auto">
                <a:xfrm>
                  <a:off x="2084" y="2491"/>
                  <a:ext cx="3" cy="42"/>
                </a:xfrm>
                <a:custGeom>
                  <a:avLst/>
                  <a:gdLst>
                    <a:gd name="T0" fmla="*/ 3 w 3"/>
                    <a:gd name="T1" fmla="*/ 0 h 42"/>
                    <a:gd name="T2" fmla="*/ 2 w 3"/>
                    <a:gd name="T3" fmla="*/ 42 h 42"/>
                    <a:gd name="T4" fmla="*/ 0 w 3"/>
                    <a:gd name="T5" fmla="*/ 42 h 42"/>
                    <a:gd name="T6" fmla="*/ 3 w 3"/>
                    <a:gd name="T7" fmla="*/ 0 h 42"/>
                    <a:gd name="T8" fmla="*/ 0 60000 65536"/>
                    <a:gd name="T9" fmla="*/ 0 60000 65536"/>
                    <a:gd name="T10" fmla="*/ 0 60000 65536"/>
                    <a:gd name="T11" fmla="*/ 0 60000 65536"/>
                    <a:gd name="T12" fmla="*/ 0 w 3"/>
                    <a:gd name="T13" fmla="*/ 0 h 42"/>
                    <a:gd name="T14" fmla="*/ 3 w 3"/>
                    <a:gd name="T15" fmla="*/ 42 h 42"/>
                  </a:gdLst>
                  <a:ahLst/>
                  <a:cxnLst>
                    <a:cxn ang="T8">
                      <a:pos x="T0" y="T1"/>
                    </a:cxn>
                    <a:cxn ang="T9">
                      <a:pos x="T2" y="T3"/>
                    </a:cxn>
                    <a:cxn ang="T10">
                      <a:pos x="T4" y="T5"/>
                    </a:cxn>
                    <a:cxn ang="T11">
                      <a:pos x="T6" y="T7"/>
                    </a:cxn>
                  </a:cxnLst>
                  <a:rect l="T12" t="T13" r="T14" b="T15"/>
                  <a:pathLst>
                    <a:path w="3" h="42">
                      <a:moveTo>
                        <a:pt x="3" y="0"/>
                      </a:moveTo>
                      <a:lnTo>
                        <a:pt x="2" y="42"/>
                      </a:lnTo>
                      <a:lnTo>
                        <a:pt x="0" y="42"/>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613" name="Freeform 694"/>
                <p:cNvSpPr>
                  <a:spLocks/>
                </p:cNvSpPr>
                <p:nvPr/>
              </p:nvSpPr>
              <p:spPr bwMode="auto">
                <a:xfrm>
                  <a:off x="2084" y="2491"/>
                  <a:ext cx="3" cy="42"/>
                </a:xfrm>
                <a:custGeom>
                  <a:avLst/>
                  <a:gdLst>
                    <a:gd name="T0" fmla="*/ 3 w 3"/>
                    <a:gd name="T1" fmla="*/ 0 h 42"/>
                    <a:gd name="T2" fmla="*/ 0 w 3"/>
                    <a:gd name="T3" fmla="*/ 42 h 42"/>
                    <a:gd name="T4" fmla="*/ 0 w 3"/>
                    <a:gd name="T5" fmla="*/ 40 h 42"/>
                    <a:gd name="T6" fmla="*/ 2 w 3"/>
                    <a:gd name="T7" fmla="*/ 2 h 42"/>
                    <a:gd name="T8" fmla="*/ 2 w 3"/>
                    <a:gd name="T9" fmla="*/ 0 h 42"/>
                    <a:gd name="T10" fmla="*/ 3 w 3"/>
                    <a:gd name="T11" fmla="*/ 0 h 42"/>
                    <a:gd name="T12" fmla="*/ 0 60000 65536"/>
                    <a:gd name="T13" fmla="*/ 0 60000 65536"/>
                    <a:gd name="T14" fmla="*/ 0 60000 65536"/>
                    <a:gd name="T15" fmla="*/ 0 60000 65536"/>
                    <a:gd name="T16" fmla="*/ 0 60000 65536"/>
                    <a:gd name="T17" fmla="*/ 0 60000 65536"/>
                    <a:gd name="T18" fmla="*/ 0 w 3"/>
                    <a:gd name="T19" fmla="*/ 0 h 42"/>
                    <a:gd name="T20" fmla="*/ 3 w 3"/>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3" h="42">
                      <a:moveTo>
                        <a:pt x="3" y="0"/>
                      </a:moveTo>
                      <a:lnTo>
                        <a:pt x="0" y="42"/>
                      </a:lnTo>
                      <a:lnTo>
                        <a:pt x="0" y="40"/>
                      </a:lnTo>
                      <a:lnTo>
                        <a:pt x="2" y="2"/>
                      </a:lnTo>
                      <a:lnTo>
                        <a:pt x="2" y="0"/>
                      </a:lnTo>
                      <a:lnTo>
                        <a:pt x="3" y="0"/>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grpSp>
          <p:sp>
            <p:nvSpPr>
              <p:cNvPr id="74413" name="Freeform 695"/>
              <p:cNvSpPr>
                <a:spLocks/>
              </p:cNvSpPr>
              <p:nvPr/>
            </p:nvSpPr>
            <p:spPr bwMode="auto">
              <a:xfrm>
                <a:off x="2071" y="2478"/>
                <a:ext cx="147" cy="69"/>
              </a:xfrm>
              <a:custGeom>
                <a:avLst/>
                <a:gdLst>
                  <a:gd name="T0" fmla="*/ 73 w 147"/>
                  <a:gd name="T1" fmla="*/ 0 h 69"/>
                  <a:gd name="T2" fmla="*/ 89 w 147"/>
                  <a:gd name="T3" fmla="*/ 2 h 69"/>
                  <a:gd name="T4" fmla="*/ 102 w 147"/>
                  <a:gd name="T5" fmla="*/ 3 h 69"/>
                  <a:gd name="T6" fmla="*/ 115 w 147"/>
                  <a:gd name="T7" fmla="*/ 7 h 69"/>
                  <a:gd name="T8" fmla="*/ 126 w 147"/>
                  <a:gd name="T9" fmla="*/ 10 h 69"/>
                  <a:gd name="T10" fmla="*/ 134 w 147"/>
                  <a:gd name="T11" fmla="*/ 16 h 69"/>
                  <a:gd name="T12" fmla="*/ 142 w 147"/>
                  <a:gd name="T13" fmla="*/ 21 h 69"/>
                  <a:gd name="T14" fmla="*/ 146 w 147"/>
                  <a:gd name="T15" fmla="*/ 27 h 69"/>
                  <a:gd name="T16" fmla="*/ 147 w 147"/>
                  <a:gd name="T17" fmla="*/ 34 h 69"/>
                  <a:gd name="T18" fmla="*/ 146 w 147"/>
                  <a:gd name="T19" fmla="*/ 42 h 69"/>
                  <a:gd name="T20" fmla="*/ 142 w 147"/>
                  <a:gd name="T21" fmla="*/ 48 h 69"/>
                  <a:gd name="T22" fmla="*/ 134 w 147"/>
                  <a:gd name="T23" fmla="*/ 53 h 69"/>
                  <a:gd name="T24" fmla="*/ 126 w 147"/>
                  <a:gd name="T25" fmla="*/ 58 h 69"/>
                  <a:gd name="T26" fmla="*/ 115 w 147"/>
                  <a:gd name="T27" fmla="*/ 63 h 69"/>
                  <a:gd name="T28" fmla="*/ 102 w 147"/>
                  <a:gd name="T29" fmla="*/ 66 h 69"/>
                  <a:gd name="T30" fmla="*/ 89 w 147"/>
                  <a:gd name="T31" fmla="*/ 68 h 69"/>
                  <a:gd name="T32" fmla="*/ 73 w 147"/>
                  <a:gd name="T33" fmla="*/ 69 h 69"/>
                  <a:gd name="T34" fmla="*/ 58 w 147"/>
                  <a:gd name="T35" fmla="*/ 68 h 69"/>
                  <a:gd name="T36" fmla="*/ 46 w 147"/>
                  <a:gd name="T37" fmla="*/ 66 h 69"/>
                  <a:gd name="T38" fmla="*/ 33 w 147"/>
                  <a:gd name="T39" fmla="*/ 63 h 69"/>
                  <a:gd name="T40" fmla="*/ 21 w 147"/>
                  <a:gd name="T41" fmla="*/ 58 h 69"/>
                  <a:gd name="T42" fmla="*/ 13 w 147"/>
                  <a:gd name="T43" fmla="*/ 53 h 69"/>
                  <a:gd name="T44" fmla="*/ 5 w 147"/>
                  <a:gd name="T45" fmla="*/ 48 h 69"/>
                  <a:gd name="T46" fmla="*/ 2 w 147"/>
                  <a:gd name="T47" fmla="*/ 42 h 69"/>
                  <a:gd name="T48" fmla="*/ 0 w 147"/>
                  <a:gd name="T49" fmla="*/ 34 h 69"/>
                  <a:gd name="T50" fmla="*/ 2 w 147"/>
                  <a:gd name="T51" fmla="*/ 27 h 69"/>
                  <a:gd name="T52" fmla="*/ 5 w 147"/>
                  <a:gd name="T53" fmla="*/ 21 h 69"/>
                  <a:gd name="T54" fmla="*/ 13 w 147"/>
                  <a:gd name="T55" fmla="*/ 16 h 69"/>
                  <a:gd name="T56" fmla="*/ 21 w 147"/>
                  <a:gd name="T57" fmla="*/ 10 h 69"/>
                  <a:gd name="T58" fmla="*/ 33 w 147"/>
                  <a:gd name="T59" fmla="*/ 7 h 69"/>
                  <a:gd name="T60" fmla="*/ 46 w 147"/>
                  <a:gd name="T61" fmla="*/ 3 h 69"/>
                  <a:gd name="T62" fmla="*/ 58 w 147"/>
                  <a:gd name="T63" fmla="*/ 2 h 69"/>
                  <a:gd name="T64" fmla="*/ 73 w 147"/>
                  <a:gd name="T65" fmla="*/ 0 h 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7"/>
                  <a:gd name="T100" fmla="*/ 0 h 69"/>
                  <a:gd name="T101" fmla="*/ 147 w 147"/>
                  <a:gd name="T102" fmla="*/ 69 h 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7" h="69">
                    <a:moveTo>
                      <a:pt x="73" y="0"/>
                    </a:moveTo>
                    <a:lnTo>
                      <a:pt x="89" y="2"/>
                    </a:lnTo>
                    <a:lnTo>
                      <a:pt x="102" y="3"/>
                    </a:lnTo>
                    <a:lnTo>
                      <a:pt x="115" y="7"/>
                    </a:lnTo>
                    <a:lnTo>
                      <a:pt x="126" y="10"/>
                    </a:lnTo>
                    <a:lnTo>
                      <a:pt x="134" y="16"/>
                    </a:lnTo>
                    <a:lnTo>
                      <a:pt x="142" y="21"/>
                    </a:lnTo>
                    <a:lnTo>
                      <a:pt x="146" y="27"/>
                    </a:lnTo>
                    <a:lnTo>
                      <a:pt x="147" y="34"/>
                    </a:lnTo>
                    <a:lnTo>
                      <a:pt x="146" y="42"/>
                    </a:lnTo>
                    <a:lnTo>
                      <a:pt x="142" y="48"/>
                    </a:lnTo>
                    <a:lnTo>
                      <a:pt x="134" y="53"/>
                    </a:lnTo>
                    <a:lnTo>
                      <a:pt x="126" y="58"/>
                    </a:lnTo>
                    <a:lnTo>
                      <a:pt x="115" y="63"/>
                    </a:lnTo>
                    <a:lnTo>
                      <a:pt x="102" y="66"/>
                    </a:lnTo>
                    <a:lnTo>
                      <a:pt x="89" y="68"/>
                    </a:lnTo>
                    <a:lnTo>
                      <a:pt x="73" y="69"/>
                    </a:lnTo>
                    <a:lnTo>
                      <a:pt x="58" y="68"/>
                    </a:lnTo>
                    <a:lnTo>
                      <a:pt x="46" y="66"/>
                    </a:lnTo>
                    <a:lnTo>
                      <a:pt x="33" y="63"/>
                    </a:lnTo>
                    <a:lnTo>
                      <a:pt x="21" y="58"/>
                    </a:lnTo>
                    <a:lnTo>
                      <a:pt x="13" y="53"/>
                    </a:lnTo>
                    <a:lnTo>
                      <a:pt x="5" y="48"/>
                    </a:lnTo>
                    <a:lnTo>
                      <a:pt x="2" y="42"/>
                    </a:lnTo>
                    <a:lnTo>
                      <a:pt x="0" y="34"/>
                    </a:lnTo>
                    <a:lnTo>
                      <a:pt x="2" y="27"/>
                    </a:lnTo>
                    <a:lnTo>
                      <a:pt x="5" y="21"/>
                    </a:lnTo>
                    <a:lnTo>
                      <a:pt x="13" y="16"/>
                    </a:lnTo>
                    <a:lnTo>
                      <a:pt x="21" y="10"/>
                    </a:lnTo>
                    <a:lnTo>
                      <a:pt x="33" y="7"/>
                    </a:lnTo>
                    <a:lnTo>
                      <a:pt x="46" y="3"/>
                    </a:lnTo>
                    <a:lnTo>
                      <a:pt x="58" y="2"/>
                    </a:lnTo>
                    <a:lnTo>
                      <a:pt x="73" y="0"/>
                    </a:lnTo>
                    <a:close/>
                  </a:path>
                </a:pathLst>
              </a:custGeom>
              <a:noFill/>
              <a:ln w="3175">
                <a:solidFill>
                  <a:srgbClr val="7F7F7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FFFF00"/>
                  </a:solidFill>
                  <a:ea typeface="ＭＳ Ｐゴシック" charset="0"/>
                </a:endParaRPr>
              </a:p>
            </p:txBody>
          </p:sp>
        </p:grpSp>
        <p:grpSp>
          <p:nvGrpSpPr>
            <p:cNvPr id="73934" name="Group 696"/>
            <p:cNvGrpSpPr>
              <a:grpSpLocks/>
            </p:cNvGrpSpPr>
            <p:nvPr/>
          </p:nvGrpSpPr>
          <p:grpSpPr bwMode="auto">
            <a:xfrm>
              <a:off x="1645" y="2564"/>
              <a:ext cx="147" cy="69"/>
              <a:chOff x="2071" y="2478"/>
              <a:chExt cx="147" cy="69"/>
            </a:xfrm>
          </p:grpSpPr>
          <p:sp>
            <p:nvSpPr>
              <p:cNvPr id="74162" name="Freeform 697"/>
              <p:cNvSpPr>
                <a:spLocks/>
              </p:cNvSpPr>
              <p:nvPr/>
            </p:nvSpPr>
            <p:spPr bwMode="auto">
              <a:xfrm>
                <a:off x="2217" y="2507"/>
                <a:ext cx="1" cy="13"/>
              </a:xfrm>
              <a:custGeom>
                <a:avLst/>
                <a:gdLst>
                  <a:gd name="T0" fmla="*/ 0 w 1"/>
                  <a:gd name="T1" fmla="*/ 13 h 13"/>
                  <a:gd name="T2" fmla="*/ 1 w 1"/>
                  <a:gd name="T3" fmla="*/ 0 h 13"/>
                  <a:gd name="T4" fmla="*/ 1 w 1"/>
                  <a:gd name="T5" fmla="*/ 2 h 13"/>
                  <a:gd name="T6" fmla="*/ 1 w 1"/>
                  <a:gd name="T7" fmla="*/ 3 h 13"/>
                  <a:gd name="T8" fmla="*/ 1 w 1"/>
                  <a:gd name="T9" fmla="*/ 5 h 13"/>
                  <a:gd name="T10" fmla="*/ 1 w 1"/>
                  <a:gd name="T11" fmla="*/ 7 h 13"/>
                  <a:gd name="T12" fmla="*/ 1 w 1"/>
                  <a:gd name="T13" fmla="*/ 8 h 13"/>
                  <a:gd name="T14" fmla="*/ 1 w 1"/>
                  <a:gd name="T15" fmla="*/ 10 h 13"/>
                  <a:gd name="T16" fmla="*/ 1 w 1"/>
                  <a:gd name="T17" fmla="*/ 11 h 13"/>
                  <a:gd name="T18" fmla="*/ 0 w 1"/>
                  <a:gd name="T19" fmla="*/ 13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13"/>
                  <a:gd name="T32" fmla="*/ 1 w 1"/>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13">
                    <a:moveTo>
                      <a:pt x="0" y="13"/>
                    </a:moveTo>
                    <a:lnTo>
                      <a:pt x="1" y="0"/>
                    </a:lnTo>
                    <a:lnTo>
                      <a:pt x="1" y="2"/>
                    </a:lnTo>
                    <a:lnTo>
                      <a:pt x="1" y="3"/>
                    </a:lnTo>
                    <a:lnTo>
                      <a:pt x="1" y="5"/>
                    </a:lnTo>
                    <a:lnTo>
                      <a:pt x="1" y="7"/>
                    </a:lnTo>
                    <a:lnTo>
                      <a:pt x="1" y="8"/>
                    </a:lnTo>
                    <a:lnTo>
                      <a:pt x="1" y="10"/>
                    </a:lnTo>
                    <a:lnTo>
                      <a:pt x="1" y="11"/>
                    </a:lnTo>
                    <a:lnTo>
                      <a:pt x="0" y="13"/>
                    </a:lnTo>
                    <a:close/>
                  </a:path>
                </a:pathLst>
              </a:custGeom>
              <a:solidFill>
                <a:srgbClr val="03030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63" name="Freeform 698"/>
              <p:cNvSpPr>
                <a:spLocks/>
              </p:cNvSpPr>
              <p:nvPr/>
            </p:nvSpPr>
            <p:spPr bwMode="auto">
              <a:xfrm>
                <a:off x="2217" y="2505"/>
                <a:ext cx="1" cy="15"/>
              </a:xfrm>
              <a:custGeom>
                <a:avLst/>
                <a:gdLst>
                  <a:gd name="T0" fmla="*/ 1 w 1"/>
                  <a:gd name="T1" fmla="*/ 5 h 15"/>
                  <a:gd name="T2" fmla="*/ 1 w 1"/>
                  <a:gd name="T3" fmla="*/ 12 h 15"/>
                  <a:gd name="T4" fmla="*/ 1 w 1"/>
                  <a:gd name="T5" fmla="*/ 13 h 15"/>
                  <a:gd name="T6" fmla="*/ 0 w 1"/>
                  <a:gd name="T7" fmla="*/ 13 h 15"/>
                  <a:gd name="T8" fmla="*/ 0 w 1"/>
                  <a:gd name="T9" fmla="*/ 15 h 15"/>
                  <a:gd name="T10" fmla="*/ 0 w 1"/>
                  <a:gd name="T11" fmla="*/ 0 h 15"/>
                  <a:gd name="T12" fmla="*/ 1 w 1"/>
                  <a:gd name="T13" fmla="*/ 2 h 15"/>
                  <a:gd name="T14" fmla="*/ 1 w 1"/>
                  <a:gd name="T15" fmla="*/ 4 h 15"/>
                  <a:gd name="T16" fmla="*/ 1 w 1"/>
                  <a:gd name="T17" fmla="*/ 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5"/>
                  <a:gd name="T29" fmla="*/ 1 w 1"/>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5">
                    <a:moveTo>
                      <a:pt x="1" y="5"/>
                    </a:moveTo>
                    <a:lnTo>
                      <a:pt x="1" y="12"/>
                    </a:lnTo>
                    <a:lnTo>
                      <a:pt x="1" y="13"/>
                    </a:lnTo>
                    <a:lnTo>
                      <a:pt x="0" y="13"/>
                    </a:lnTo>
                    <a:lnTo>
                      <a:pt x="0" y="15"/>
                    </a:lnTo>
                    <a:lnTo>
                      <a:pt x="0" y="0"/>
                    </a:lnTo>
                    <a:lnTo>
                      <a:pt x="1" y="2"/>
                    </a:lnTo>
                    <a:lnTo>
                      <a:pt x="1" y="4"/>
                    </a:lnTo>
                    <a:lnTo>
                      <a:pt x="1" y="5"/>
                    </a:lnTo>
                    <a:close/>
                  </a:path>
                </a:pathLst>
              </a:custGeom>
              <a:solidFill>
                <a:srgbClr val="03030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64" name="Freeform 699"/>
              <p:cNvSpPr>
                <a:spLocks/>
              </p:cNvSpPr>
              <p:nvPr/>
            </p:nvSpPr>
            <p:spPr bwMode="auto">
              <a:xfrm>
                <a:off x="2217" y="2505"/>
                <a:ext cx="1" cy="17"/>
              </a:xfrm>
              <a:custGeom>
                <a:avLst/>
                <a:gdLst>
                  <a:gd name="T0" fmla="*/ 1 w 1"/>
                  <a:gd name="T1" fmla="*/ 2 h 17"/>
                  <a:gd name="T2" fmla="*/ 0 w 1"/>
                  <a:gd name="T3" fmla="*/ 15 h 17"/>
                  <a:gd name="T4" fmla="*/ 0 w 1"/>
                  <a:gd name="T5" fmla="*/ 17 h 17"/>
                  <a:gd name="T6" fmla="*/ 0 w 1"/>
                  <a:gd name="T7" fmla="*/ 0 h 17"/>
                  <a:gd name="T8" fmla="*/ 0 w 1"/>
                  <a:gd name="T9" fmla="*/ 2 h 17"/>
                  <a:gd name="T10" fmla="*/ 1 w 1"/>
                  <a:gd name="T11" fmla="*/ 2 h 17"/>
                  <a:gd name="T12" fmla="*/ 0 60000 65536"/>
                  <a:gd name="T13" fmla="*/ 0 60000 65536"/>
                  <a:gd name="T14" fmla="*/ 0 60000 65536"/>
                  <a:gd name="T15" fmla="*/ 0 60000 65536"/>
                  <a:gd name="T16" fmla="*/ 0 60000 65536"/>
                  <a:gd name="T17" fmla="*/ 0 60000 65536"/>
                  <a:gd name="T18" fmla="*/ 0 w 1"/>
                  <a:gd name="T19" fmla="*/ 0 h 17"/>
                  <a:gd name="T20" fmla="*/ 1 w 1"/>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 h="17">
                    <a:moveTo>
                      <a:pt x="1" y="2"/>
                    </a:moveTo>
                    <a:lnTo>
                      <a:pt x="0" y="15"/>
                    </a:lnTo>
                    <a:lnTo>
                      <a:pt x="0" y="17"/>
                    </a:lnTo>
                    <a:lnTo>
                      <a:pt x="0" y="0"/>
                    </a:lnTo>
                    <a:lnTo>
                      <a:pt x="0" y="2"/>
                    </a:lnTo>
                    <a:lnTo>
                      <a:pt x="1" y="2"/>
                    </a:lnTo>
                    <a:close/>
                  </a:path>
                </a:pathLst>
              </a:custGeom>
              <a:solidFill>
                <a:srgbClr val="03030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65" name="Freeform 700"/>
              <p:cNvSpPr>
                <a:spLocks/>
              </p:cNvSpPr>
              <p:nvPr/>
            </p:nvSpPr>
            <p:spPr bwMode="auto">
              <a:xfrm>
                <a:off x="2215" y="2504"/>
                <a:ext cx="2" cy="19"/>
              </a:xfrm>
              <a:custGeom>
                <a:avLst/>
                <a:gdLst>
                  <a:gd name="T0" fmla="*/ 2 w 2"/>
                  <a:gd name="T1" fmla="*/ 1 h 19"/>
                  <a:gd name="T2" fmla="*/ 2 w 2"/>
                  <a:gd name="T3" fmla="*/ 16 h 19"/>
                  <a:gd name="T4" fmla="*/ 2 w 2"/>
                  <a:gd name="T5" fmla="*/ 18 h 19"/>
                  <a:gd name="T6" fmla="*/ 0 w 2"/>
                  <a:gd name="T7" fmla="*/ 18 h 19"/>
                  <a:gd name="T8" fmla="*/ 0 w 2"/>
                  <a:gd name="T9" fmla="*/ 19 h 19"/>
                  <a:gd name="T10" fmla="*/ 2 w 2"/>
                  <a:gd name="T11" fmla="*/ 0 h 19"/>
                  <a:gd name="T12" fmla="*/ 2 w 2"/>
                  <a:gd name="T13" fmla="*/ 1 h 19"/>
                  <a:gd name="T14" fmla="*/ 0 60000 65536"/>
                  <a:gd name="T15" fmla="*/ 0 60000 65536"/>
                  <a:gd name="T16" fmla="*/ 0 60000 65536"/>
                  <a:gd name="T17" fmla="*/ 0 60000 65536"/>
                  <a:gd name="T18" fmla="*/ 0 60000 65536"/>
                  <a:gd name="T19" fmla="*/ 0 60000 65536"/>
                  <a:gd name="T20" fmla="*/ 0 60000 65536"/>
                  <a:gd name="T21" fmla="*/ 0 w 2"/>
                  <a:gd name="T22" fmla="*/ 0 h 19"/>
                  <a:gd name="T23" fmla="*/ 2 w 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9">
                    <a:moveTo>
                      <a:pt x="2" y="1"/>
                    </a:moveTo>
                    <a:lnTo>
                      <a:pt x="2" y="16"/>
                    </a:lnTo>
                    <a:lnTo>
                      <a:pt x="2" y="18"/>
                    </a:lnTo>
                    <a:lnTo>
                      <a:pt x="0" y="18"/>
                    </a:lnTo>
                    <a:lnTo>
                      <a:pt x="0" y="19"/>
                    </a:lnTo>
                    <a:lnTo>
                      <a:pt x="2" y="0"/>
                    </a:lnTo>
                    <a:lnTo>
                      <a:pt x="2" y="1"/>
                    </a:lnTo>
                    <a:close/>
                  </a:path>
                </a:pathLst>
              </a:custGeom>
              <a:solidFill>
                <a:srgbClr val="0505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66" name="Freeform 701"/>
              <p:cNvSpPr>
                <a:spLocks/>
              </p:cNvSpPr>
              <p:nvPr/>
            </p:nvSpPr>
            <p:spPr bwMode="auto">
              <a:xfrm>
                <a:off x="2213" y="2502"/>
                <a:ext cx="4" cy="23"/>
              </a:xfrm>
              <a:custGeom>
                <a:avLst/>
                <a:gdLst>
                  <a:gd name="T0" fmla="*/ 4 w 4"/>
                  <a:gd name="T1" fmla="*/ 2 h 23"/>
                  <a:gd name="T2" fmla="*/ 2 w 4"/>
                  <a:gd name="T3" fmla="*/ 21 h 23"/>
                  <a:gd name="T4" fmla="*/ 2 w 4"/>
                  <a:gd name="T5" fmla="*/ 23 h 23"/>
                  <a:gd name="T6" fmla="*/ 0 w 4"/>
                  <a:gd name="T7" fmla="*/ 23 h 23"/>
                  <a:gd name="T8" fmla="*/ 2 w 4"/>
                  <a:gd name="T9" fmla="*/ 0 h 23"/>
                  <a:gd name="T10" fmla="*/ 2 w 4"/>
                  <a:gd name="T11" fmla="*/ 2 h 23"/>
                  <a:gd name="T12" fmla="*/ 4 w 4"/>
                  <a:gd name="T13" fmla="*/ 2 h 23"/>
                  <a:gd name="T14" fmla="*/ 0 60000 65536"/>
                  <a:gd name="T15" fmla="*/ 0 60000 65536"/>
                  <a:gd name="T16" fmla="*/ 0 60000 65536"/>
                  <a:gd name="T17" fmla="*/ 0 60000 65536"/>
                  <a:gd name="T18" fmla="*/ 0 60000 65536"/>
                  <a:gd name="T19" fmla="*/ 0 60000 65536"/>
                  <a:gd name="T20" fmla="*/ 0 60000 65536"/>
                  <a:gd name="T21" fmla="*/ 0 w 4"/>
                  <a:gd name="T22" fmla="*/ 0 h 23"/>
                  <a:gd name="T23" fmla="*/ 4 w 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3">
                    <a:moveTo>
                      <a:pt x="4" y="2"/>
                    </a:moveTo>
                    <a:lnTo>
                      <a:pt x="2" y="21"/>
                    </a:lnTo>
                    <a:lnTo>
                      <a:pt x="2" y="23"/>
                    </a:lnTo>
                    <a:lnTo>
                      <a:pt x="0" y="23"/>
                    </a:lnTo>
                    <a:lnTo>
                      <a:pt x="2" y="0"/>
                    </a:lnTo>
                    <a:lnTo>
                      <a:pt x="2" y="2"/>
                    </a:lnTo>
                    <a:lnTo>
                      <a:pt x="4" y="2"/>
                    </a:lnTo>
                    <a:close/>
                  </a:path>
                </a:pathLst>
              </a:custGeom>
              <a:solidFill>
                <a:srgbClr val="0808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67" name="Freeform 702"/>
              <p:cNvSpPr>
                <a:spLocks/>
              </p:cNvSpPr>
              <p:nvPr/>
            </p:nvSpPr>
            <p:spPr bwMode="auto">
              <a:xfrm>
                <a:off x="2213" y="2502"/>
                <a:ext cx="2" cy="23"/>
              </a:xfrm>
              <a:custGeom>
                <a:avLst/>
                <a:gdLst>
                  <a:gd name="T0" fmla="*/ 2 w 2"/>
                  <a:gd name="T1" fmla="*/ 2 h 23"/>
                  <a:gd name="T2" fmla="*/ 2 w 2"/>
                  <a:gd name="T3" fmla="*/ 21 h 23"/>
                  <a:gd name="T4" fmla="*/ 2 w 2"/>
                  <a:gd name="T5" fmla="*/ 23 h 23"/>
                  <a:gd name="T6" fmla="*/ 0 w 2"/>
                  <a:gd name="T7" fmla="*/ 23 h 23"/>
                  <a:gd name="T8" fmla="*/ 2 w 2"/>
                  <a:gd name="T9" fmla="*/ 0 h 23"/>
                  <a:gd name="T10" fmla="*/ 2 w 2"/>
                  <a:gd name="T11" fmla="*/ 2 h 23"/>
                  <a:gd name="T12" fmla="*/ 0 60000 65536"/>
                  <a:gd name="T13" fmla="*/ 0 60000 65536"/>
                  <a:gd name="T14" fmla="*/ 0 60000 65536"/>
                  <a:gd name="T15" fmla="*/ 0 60000 65536"/>
                  <a:gd name="T16" fmla="*/ 0 60000 65536"/>
                  <a:gd name="T17" fmla="*/ 0 60000 65536"/>
                  <a:gd name="T18" fmla="*/ 0 w 2"/>
                  <a:gd name="T19" fmla="*/ 0 h 23"/>
                  <a:gd name="T20" fmla="*/ 2 w 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 h="23">
                    <a:moveTo>
                      <a:pt x="2" y="2"/>
                    </a:moveTo>
                    <a:lnTo>
                      <a:pt x="2" y="21"/>
                    </a:lnTo>
                    <a:lnTo>
                      <a:pt x="2" y="23"/>
                    </a:lnTo>
                    <a:lnTo>
                      <a:pt x="0" y="23"/>
                    </a:lnTo>
                    <a:lnTo>
                      <a:pt x="2" y="0"/>
                    </a:lnTo>
                    <a:lnTo>
                      <a:pt x="2" y="2"/>
                    </a:lnTo>
                    <a:close/>
                  </a:path>
                </a:pathLst>
              </a:custGeom>
              <a:solidFill>
                <a:srgbClr val="0808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68" name="Freeform 703"/>
              <p:cNvSpPr>
                <a:spLocks/>
              </p:cNvSpPr>
              <p:nvPr/>
            </p:nvSpPr>
            <p:spPr bwMode="auto">
              <a:xfrm>
                <a:off x="2213" y="2501"/>
                <a:ext cx="2" cy="25"/>
              </a:xfrm>
              <a:custGeom>
                <a:avLst/>
                <a:gdLst>
                  <a:gd name="T0" fmla="*/ 2 w 2"/>
                  <a:gd name="T1" fmla="*/ 1 h 25"/>
                  <a:gd name="T2" fmla="*/ 0 w 2"/>
                  <a:gd name="T3" fmla="*/ 24 h 25"/>
                  <a:gd name="T4" fmla="*/ 0 w 2"/>
                  <a:gd name="T5" fmla="*/ 25 h 25"/>
                  <a:gd name="T6" fmla="*/ 0 w 2"/>
                  <a:gd name="T7" fmla="*/ 0 h 25"/>
                  <a:gd name="T8" fmla="*/ 2 w 2"/>
                  <a:gd name="T9" fmla="*/ 0 h 25"/>
                  <a:gd name="T10" fmla="*/ 2 w 2"/>
                  <a:gd name="T11" fmla="*/ 1 h 25"/>
                  <a:gd name="T12" fmla="*/ 0 60000 65536"/>
                  <a:gd name="T13" fmla="*/ 0 60000 65536"/>
                  <a:gd name="T14" fmla="*/ 0 60000 65536"/>
                  <a:gd name="T15" fmla="*/ 0 60000 65536"/>
                  <a:gd name="T16" fmla="*/ 0 60000 65536"/>
                  <a:gd name="T17" fmla="*/ 0 60000 65536"/>
                  <a:gd name="T18" fmla="*/ 0 w 2"/>
                  <a:gd name="T19" fmla="*/ 0 h 25"/>
                  <a:gd name="T20" fmla="*/ 2 w 2"/>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2" h="25">
                    <a:moveTo>
                      <a:pt x="2" y="1"/>
                    </a:moveTo>
                    <a:lnTo>
                      <a:pt x="0" y="24"/>
                    </a:lnTo>
                    <a:lnTo>
                      <a:pt x="0" y="25"/>
                    </a:lnTo>
                    <a:lnTo>
                      <a:pt x="0" y="0"/>
                    </a:lnTo>
                    <a:lnTo>
                      <a:pt x="2" y="0"/>
                    </a:lnTo>
                    <a:lnTo>
                      <a:pt x="2" y="1"/>
                    </a:lnTo>
                    <a:close/>
                  </a:path>
                </a:pathLst>
              </a:custGeom>
              <a:solidFill>
                <a:srgbClr val="0808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69" name="Freeform 704"/>
              <p:cNvSpPr>
                <a:spLocks/>
              </p:cNvSpPr>
              <p:nvPr/>
            </p:nvSpPr>
            <p:spPr bwMode="auto">
              <a:xfrm>
                <a:off x="2212" y="2501"/>
                <a:ext cx="3" cy="25"/>
              </a:xfrm>
              <a:custGeom>
                <a:avLst/>
                <a:gdLst>
                  <a:gd name="T0" fmla="*/ 3 w 3"/>
                  <a:gd name="T1" fmla="*/ 1 h 25"/>
                  <a:gd name="T2" fmla="*/ 1 w 3"/>
                  <a:gd name="T3" fmla="*/ 24 h 25"/>
                  <a:gd name="T4" fmla="*/ 1 w 3"/>
                  <a:gd name="T5" fmla="*/ 25 h 25"/>
                  <a:gd name="T6" fmla="*/ 0 w 3"/>
                  <a:gd name="T7" fmla="*/ 25 h 25"/>
                  <a:gd name="T8" fmla="*/ 1 w 3"/>
                  <a:gd name="T9" fmla="*/ 0 h 25"/>
                  <a:gd name="T10" fmla="*/ 3 w 3"/>
                  <a:gd name="T11" fmla="*/ 0 h 25"/>
                  <a:gd name="T12" fmla="*/ 3 w 3"/>
                  <a:gd name="T13" fmla="*/ 1 h 25"/>
                  <a:gd name="T14" fmla="*/ 0 60000 65536"/>
                  <a:gd name="T15" fmla="*/ 0 60000 65536"/>
                  <a:gd name="T16" fmla="*/ 0 60000 65536"/>
                  <a:gd name="T17" fmla="*/ 0 60000 65536"/>
                  <a:gd name="T18" fmla="*/ 0 60000 65536"/>
                  <a:gd name="T19" fmla="*/ 0 60000 65536"/>
                  <a:gd name="T20" fmla="*/ 0 60000 65536"/>
                  <a:gd name="T21" fmla="*/ 0 w 3"/>
                  <a:gd name="T22" fmla="*/ 0 h 25"/>
                  <a:gd name="T23" fmla="*/ 3 w 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5">
                    <a:moveTo>
                      <a:pt x="3" y="1"/>
                    </a:moveTo>
                    <a:lnTo>
                      <a:pt x="1" y="24"/>
                    </a:lnTo>
                    <a:lnTo>
                      <a:pt x="1" y="25"/>
                    </a:lnTo>
                    <a:lnTo>
                      <a:pt x="0" y="25"/>
                    </a:lnTo>
                    <a:lnTo>
                      <a:pt x="1" y="0"/>
                    </a:lnTo>
                    <a:lnTo>
                      <a:pt x="3" y="0"/>
                    </a:lnTo>
                    <a:lnTo>
                      <a:pt x="3" y="1"/>
                    </a:lnTo>
                    <a:close/>
                  </a:path>
                </a:pathLst>
              </a:custGeom>
              <a:solidFill>
                <a:srgbClr val="0A0A0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70" name="Freeform 705"/>
              <p:cNvSpPr>
                <a:spLocks/>
              </p:cNvSpPr>
              <p:nvPr/>
            </p:nvSpPr>
            <p:spPr bwMode="auto">
              <a:xfrm>
                <a:off x="2212" y="2499"/>
                <a:ext cx="1" cy="29"/>
              </a:xfrm>
              <a:custGeom>
                <a:avLst/>
                <a:gdLst>
                  <a:gd name="T0" fmla="*/ 1 w 1"/>
                  <a:gd name="T1" fmla="*/ 2 h 29"/>
                  <a:gd name="T2" fmla="*/ 1 w 1"/>
                  <a:gd name="T3" fmla="*/ 27 h 29"/>
                  <a:gd name="T4" fmla="*/ 0 w 1"/>
                  <a:gd name="T5" fmla="*/ 27 h 29"/>
                  <a:gd name="T6" fmla="*/ 0 w 1"/>
                  <a:gd name="T7" fmla="*/ 29 h 29"/>
                  <a:gd name="T8" fmla="*/ 1 w 1"/>
                  <a:gd name="T9" fmla="*/ 0 h 29"/>
                  <a:gd name="T10" fmla="*/ 1 w 1"/>
                  <a:gd name="T11" fmla="*/ 2 h 29"/>
                  <a:gd name="T12" fmla="*/ 0 60000 65536"/>
                  <a:gd name="T13" fmla="*/ 0 60000 65536"/>
                  <a:gd name="T14" fmla="*/ 0 60000 65536"/>
                  <a:gd name="T15" fmla="*/ 0 60000 65536"/>
                  <a:gd name="T16" fmla="*/ 0 60000 65536"/>
                  <a:gd name="T17" fmla="*/ 0 60000 65536"/>
                  <a:gd name="T18" fmla="*/ 0 w 1"/>
                  <a:gd name="T19" fmla="*/ 0 h 29"/>
                  <a:gd name="T20" fmla="*/ 1 w 1"/>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 h="29">
                    <a:moveTo>
                      <a:pt x="1" y="2"/>
                    </a:moveTo>
                    <a:lnTo>
                      <a:pt x="1" y="27"/>
                    </a:lnTo>
                    <a:lnTo>
                      <a:pt x="0" y="27"/>
                    </a:lnTo>
                    <a:lnTo>
                      <a:pt x="0" y="29"/>
                    </a:lnTo>
                    <a:lnTo>
                      <a:pt x="1" y="0"/>
                    </a:lnTo>
                    <a:lnTo>
                      <a:pt x="1" y="2"/>
                    </a:lnTo>
                    <a:close/>
                  </a:path>
                </a:pathLst>
              </a:custGeom>
              <a:solidFill>
                <a:srgbClr val="0A0A0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71" name="Freeform 706"/>
              <p:cNvSpPr>
                <a:spLocks/>
              </p:cNvSpPr>
              <p:nvPr/>
            </p:nvSpPr>
            <p:spPr bwMode="auto">
              <a:xfrm>
                <a:off x="2210" y="2499"/>
                <a:ext cx="3" cy="29"/>
              </a:xfrm>
              <a:custGeom>
                <a:avLst/>
                <a:gdLst>
                  <a:gd name="T0" fmla="*/ 3 w 3"/>
                  <a:gd name="T1" fmla="*/ 2 h 29"/>
                  <a:gd name="T2" fmla="*/ 2 w 3"/>
                  <a:gd name="T3" fmla="*/ 27 h 29"/>
                  <a:gd name="T4" fmla="*/ 2 w 3"/>
                  <a:gd name="T5" fmla="*/ 29 h 29"/>
                  <a:gd name="T6" fmla="*/ 0 w 3"/>
                  <a:gd name="T7" fmla="*/ 29 h 29"/>
                  <a:gd name="T8" fmla="*/ 2 w 3"/>
                  <a:gd name="T9" fmla="*/ 0 h 29"/>
                  <a:gd name="T10" fmla="*/ 3 w 3"/>
                  <a:gd name="T11" fmla="*/ 0 h 29"/>
                  <a:gd name="T12" fmla="*/ 3 w 3"/>
                  <a:gd name="T13" fmla="*/ 2 h 29"/>
                  <a:gd name="T14" fmla="*/ 0 60000 65536"/>
                  <a:gd name="T15" fmla="*/ 0 60000 65536"/>
                  <a:gd name="T16" fmla="*/ 0 60000 65536"/>
                  <a:gd name="T17" fmla="*/ 0 60000 65536"/>
                  <a:gd name="T18" fmla="*/ 0 60000 65536"/>
                  <a:gd name="T19" fmla="*/ 0 60000 65536"/>
                  <a:gd name="T20" fmla="*/ 0 60000 65536"/>
                  <a:gd name="T21" fmla="*/ 0 w 3"/>
                  <a:gd name="T22" fmla="*/ 0 h 29"/>
                  <a:gd name="T23" fmla="*/ 3 w 3"/>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9">
                    <a:moveTo>
                      <a:pt x="3" y="2"/>
                    </a:moveTo>
                    <a:lnTo>
                      <a:pt x="2" y="27"/>
                    </a:lnTo>
                    <a:lnTo>
                      <a:pt x="2" y="29"/>
                    </a:lnTo>
                    <a:lnTo>
                      <a:pt x="0" y="29"/>
                    </a:lnTo>
                    <a:lnTo>
                      <a:pt x="2" y="0"/>
                    </a:lnTo>
                    <a:lnTo>
                      <a:pt x="3" y="0"/>
                    </a:lnTo>
                    <a:lnTo>
                      <a:pt x="3" y="2"/>
                    </a:lnTo>
                    <a:close/>
                  </a:path>
                </a:pathLst>
              </a:cu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72" name="Freeform 707"/>
              <p:cNvSpPr>
                <a:spLocks/>
              </p:cNvSpPr>
              <p:nvPr/>
            </p:nvSpPr>
            <p:spPr bwMode="auto">
              <a:xfrm>
                <a:off x="2210" y="2499"/>
                <a:ext cx="3" cy="29"/>
              </a:xfrm>
              <a:custGeom>
                <a:avLst/>
                <a:gdLst>
                  <a:gd name="T0" fmla="*/ 3 w 3"/>
                  <a:gd name="T1" fmla="*/ 0 h 29"/>
                  <a:gd name="T2" fmla="*/ 2 w 3"/>
                  <a:gd name="T3" fmla="*/ 29 h 29"/>
                  <a:gd name="T4" fmla="*/ 0 w 3"/>
                  <a:gd name="T5" fmla="*/ 29 h 29"/>
                  <a:gd name="T6" fmla="*/ 2 w 3"/>
                  <a:gd name="T7" fmla="*/ 0 h 29"/>
                  <a:gd name="T8" fmla="*/ 3 w 3"/>
                  <a:gd name="T9" fmla="*/ 0 h 29"/>
                  <a:gd name="T10" fmla="*/ 0 60000 65536"/>
                  <a:gd name="T11" fmla="*/ 0 60000 65536"/>
                  <a:gd name="T12" fmla="*/ 0 60000 65536"/>
                  <a:gd name="T13" fmla="*/ 0 60000 65536"/>
                  <a:gd name="T14" fmla="*/ 0 60000 65536"/>
                  <a:gd name="T15" fmla="*/ 0 w 3"/>
                  <a:gd name="T16" fmla="*/ 0 h 29"/>
                  <a:gd name="T17" fmla="*/ 3 w 3"/>
                  <a:gd name="T18" fmla="*/ 29 h 29"/>
                </a:gdLst>
                <a:ahLst/>
                <a:cxnLst>
                  <a:cxn ang="T10">
                    <a:pos x="T0" y="T1"/>
                  </a:cxn>
                  <a:cxn ang="T11">
                    <a:pos x="T2" y="T3"/>
                  </a:cxn>
                  <a:cxn ang="T12">
                    <a:pos x="T4" y="T5"/>
                  </a:cxn>
                  <a:cxn ang="T13">
                    <a:pos x="T6" y="T7"/>
                  </a:cxn>
                  <a:cxn ang="T14">
                    <a:pos x="T8" y="T9"/>
                  </a:cxn>
                </a:cxnLst>
                <a:rect l="T15" t="T16" r="T17" b="T18"/>
                <a:pathLst>
                  <a:path w="3" h="29">
                    <a:moveTo>
                      <a:pt x="3" y="0"/>
                    </a:moveTo>
                    <a:lnTo>
                      <a:pt x="2" y="29"/>
                    </a:lnTo>
                    <a:lnTo>
                      <a:pt x="0" y="29"/>
                    </a:lnTo>
                    <a:lnTo>
                      <a:pt x="2" y="0"/>
                    </a:lnTo>
                    <a:lnTo>
                      <a:pt x="3" y="0"/>
                    </a:lnTo>
                    <a:close/>
                  </a:path>
                </a:pathLst>
              </a:cu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73" name="Freeform 708"/>
              <p:cNvSpPr>
                <a:spLocks/>
              </p:cNvSpPr>
              <p:nvPr/>
            </p:nvSpPr>
            <p:spPr bwMode="auto">
              <a:xfrm>
                <a:off x="2210" y="2497"/>
                <a:ext cx="2" cy="33"/>
              </a:xfrm>
              <a:custGeom>
                <a:avLst/>
                <a:gdLst>
                  <a:gd name="T0" fmla="*/ 2 w 2"/>
                  <a:gd name="T1" fmla="*/ 2 h 33"/>
                  <a:gd name="T2" fmla="*/ 0 w 2"/>
                  <a:gd name="T3" fmla="*/ 31 h 33"/>
                  <a:gd name="T4" fmla="*/ 0 w 2"/>
                  <a:gd name="T5" fmla="*/ 33 h 33"/>
                  <a:gd name="T6" fmla="*/ 2 w 2"/>
                  <a:gd name="T7" fmla="*/ 0 h 33"/>
                  <a:gd name="T8" fmla="*/ 2 w 2"/>
                  <a:gd name="T9" fmla="*/ 2 h 33"/>
                  <a:gd name="T10" fmla="*/ 0 60000 65536"/>
                  <a:gd name="T11" fmla="*/ 0 60000 65536"/>
                  <a:gd name="T12" fmla="*/ 0 60000 65536"/>
                  <a:gd name="T13" fmla="*/ 0 60000 65536"/>
                  <a:gd name="T14" fmla="*/ 0 60000 65536"/>
                  <a:gd name="T15" fmla="*/ 0 w 2"/>
                  <a:gd name="T16" fmla="*/ 0 h 33"/>
                  <a:gd name="T17" fmla="*/ 2 w 2"/>
                  <a:gd name="T18" fmla="*/ 33 h 33"/>
                </a:gdLst>
                <a:ahLst/>
                <a:cxnLst>
                  <a:cxn ang="T10">
                    <a:pos x="T0" y="T1"/>
                  </a:cxn>
                  <a:cxn ang="T11">
                    <a:pos x="T2" y="T3"/>
                  </a:cxn>
                  <a:cxn ang="T12">
                    <a:pos x="T4" y="T5"/>
                  </a:cxn>
                  <a:cxn ang="T13">
                    <a:pos x="T6" y="T7"/>
                  </a:cxn>
                  <a:cxn ang="T14">
                    <a:pos x="T8" y="T9"/>
                  </a:cxn>
                </a:cxnLst>
                <a:rect l="T15" t="T16" r="T17" b="T18"/>
                <a:pathLst>
                  <a:path w="2" h="33">
                    <a:moveTo>
                      <a:pt x="2" y="2"/>
                    </a:moveTo>
                    <a:lnTo>
                      <a:pt x="0" y="31"/>
                    </a:lnTo>
                    <a:lnTo>
                      <a:pt x="0" y="33"/>
                    </a:lnTo>
                    <a:lnTo>
                      <a:pt x="2" y="0"/>
                    </a:lnTo>
                    <a:lnTo>
                      <a:pt x="2" y="2"/>
                    </a:lnTo>
                    <a:close/>
                  </a:path>
                </a:pathLst>
              </a:cu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74" name="Freeform 709"/>
              <p:cNvSpPr>
                <a:spLocks/>
              </p:cNvSpPr>
              <p:nvPr/>
            </p:nvSpPr>
            <p:spPr bwMode="auto">
              <a:xfrm>
                <a:off x="2208" y="2497"/>
                <a:ext cx="4" cy="33"/>
              </a:xfrm>
              <a:custGeom>
                <a:avLst/>
                <a:gdLst>
                  <a:gd name="T0" fmla="*/ 4 w 4"/>
                  <a:gd name="T1" fmla="*/ 2 h 33"/>
                  <a:gd name="T2" fmla="*/ 2 w 4"/>
                  <a:gd name="T3" fmla="*/ 31 h 33"/>
                  <a:gd name="T4" fmla="*/ 2 w 4"/>
                  <a:gd name="T5" fmla="*/ 33 h 33"/>
                  <a:gd name="T6" fmla="*/ 0 w 4"/>
                  <a:gd name="T7" fmla="*/ 33 h 33"/>
                  <a:gd name="T8" fmla="*/ 2 w 4"/>
                  <a:gd name="T9" fmla="*/ 0 h 33"/>
                  <a:gd name="T10" fmla="*/ 4 w 4"/>
                  <a:gd name="T11" fmla="*/ 0 h 33"/>
                  <a:gd name="T12" fmla="*/ 4 w 4"/>
                  <a:gd name="T13" fmla="*/ 2 h 33"/>
                  <a:gd name="T14" fmla="*/ 0 60000 65536"/>
                  <a:gd name="T15" fmla="*/ 0 60000 65536"/>
                  <a:gd name="T16" fmla="*/ 0 60000 65536"/>
                  <a:gd name="T17" fmla="*/ 0 60000 65536"/>
                  <a:gd name="T18" fmla="*/ 0 60000 65536"/>
                  <a:gd name="T19" fmla="*/ 0 60000 65536"/>
                  <a:gd name="T20" fmla="*/ 0 60000 65536"/>
                  <a:gd name="T21" fmla="*/ 0 w 4"/>
                  <a:gd name="T22" fmla="*/ 0 h 33"/>
                  <a:gd name="T23" fmla="*/ 4 w 4"/>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3">
                    <a:moveTo>
                      <a:pt x="4" y="2"/>
                    </a:moveTo>
                    <a:lnTo>
                      <a:pt x="2" y="31"/>
                    </a:lnTo>
                    <a:lnTo>
                      <a:pt x="2" y="33"/>
                    </a:lnTo>
                    <a:lnTo>
                      <a:pt x="0" y="33"/>
                    </a:lnTo>
                    <a:lnTo>
                      <a:pt x="2" y="0"/>
                    </a:lnTo>
                    <a:lnTo>
                      <a:pt x="4" y="0"/>
                    </a:lnTo>
                    <a:lnTo>
                      <a:pt x="4" y="2"/>
                    </a:lnTo>
                    <a:close/>
                  </a:path>
                </a:pathLst>
              </a:custGeom>
              <a:solidFill>
                <a:srgbClr val="0F0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75" name="Freeform 710"/>
              <p:cNvSpPr>
                <a:spLocks/>
              </p:cNvSpPr>
              <p:nvPr/>
            </p:nvSpPr>
            <p:spPr bwMode="auto">
              <a:xfrm>
                <a:off x="2208" y="2497"/>
                <a:ext cx="4" cy="33"/>
              </a:xfrm>
              <a:custGeom>
                <a:avLst/>
                <a:gdLst>
                  <a:gd name="T0" fmla="*/ 4 w 4"/>
                  <a:gd name="T1" fmla="*/ 0 h 33"/>
                  <a:gd name="T2" fmla="*/ 2 w 4"/>
                  <a:gd name="T3" fmla="*/ 33 h 33"/>
                  <a:gd name="T4" fmla="*/ 0 w 4"/>
                  <a:gd name="T5" fmla="*/ 33 h 33"/>
                  <a:gd name="T6" fmla="*/ 2 w 4"/>
                  <a:gd name="T7" fmla="*/ 0 h 33"/>
                  <a:gd name="T8" fmla="*/ 4 w 4"/>
                  <a:gd name="T9" fmla="*/ 0 h 33"/>
                  <a:gd name="T10" fmla="*/ 0 60000 65536"/>
                  <a:gd name="T11" fmla="*/ 0 60000 65536"/>
                  <a:gd name="T12" fmla="*/ 0 60000 65536"/>
                  <a:gd name="T13" fmla="*/ 0 60000 65536"/>
                  <a:gd name="T14" fmla="*/ 0 60000 65536"/>
                  <a:gd name="T15" fmla="*/ 0 w 4"/>
                  <a:gd name="T16" fmla="*/ 0 h 33"/>
                  <a:gd name="T17" fmla="*/ 4 w 4"/>
                  <a:gd name="T18" fmla="*/ 33 h 33"/>
                </a:gdLst>
                <a:ahLst/>
                <a:cxnLst>
                  <a:cxn ang="T10">
                    <a:pos x="T0" y="T1"/>
                  </a:cxn>
                  <a:cxn ang="T11">
                    <a:pos x="T2" y="T3"/>
                  </a:cxn>
                  <a:cxn ang="T12">
                    <a:pos x="T4" y="T5"/>
                  </a:cxn>
                  <a:cxn ang="T13">
                    <a:pos x="T6" y="T7"/>
                  </a:cxn>
                  <a:cxn ang="T14">
                    <a:pos x="T8" y="T9"/>
                  </a:cxn>
                </a:cxnLst>
                <a:rect l="T15" t="T16" r="T17" b="T18"/>
                <a:pathLst>
                  <a:path w="4" h="33">
                    <a:moveTo>
                      <a:pt x="4" y="0"/>
                    </a:moveTo>
                    <a:lnTo>
                      <a:pt x="2" y="33"/>
                    </a:lnTo>
                    <a:lnTo>
                      <a:pt x="0" y="33"/>
                    </a:lnTo>
                    <a:lnTo>
                      <a:pt x="2" y="0"/>
                    </a:lnTo>
                    <a:lnTo>
                      <a:pt x="4" y="0"/>
                    </a:lnTo>
                    <a:close/>
                  </a:path>
                </a:pathLst>
              </a:custGeom>
              <a:solidFill>
                <a:srgbClr val="0F0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76" name="Freeform 711"/>
              <p:cNvSpPr>
                <a:spLocks/>
              </p:cNvSpPr>
              <p:nvPr/>
            </p:nvSpPr>
            <p:spPr bwMode="auto">
              <a:xfrm>
                <a:off x="2207" y="2496"/>
                <a:ext cx="3" cy="34"/>
              </a:xfrm>
              <a:custGeom>
                <a:avLst/>
                <a:gdLst>
                  <a:gd name="T0" fmla="*/ 3 w 3"/>
                  <a:gd name="T1" fmla="*/ 1 h 34"/>
                  <a:gd name="T2" fmla="*/ 1 w 3"/>
                  <a:gd name="T3" fmla="*/ 34 h 34"/>
                  <a:gd name="T4" fmla="*/ 0 w 3"/>
                  <a:gd name="T5" fmla="*/ 34 h 34"/>
                  <a:gd name="T6" fmla="*/ 3 w 3"/>
                  <a:gd name="T7" fmla="*/ 0 h 34"/>
                  <a:gd name="T8" fmla="*/ 3 w 3"/>
                  <a:gd name="T9" fmla="*/ 1 h 34"/>
                  <a:gd name="T10" fmla="*/ 0 60000 65536"/>
                  <a:gd name="T11" fmla="*/ 0 60000 65536"/>
                  <a:gd name="T12" fmla="*/ 0 60000 65536"/>
                  <a:gd name="T13" fmla="*/ 0 60000 65536"/>
                  <a:gd name="T14" fmla="*/ 0 60000 65536"/>
                  <a:gd name="T15" fmla="*/ 0 w 3"/>
                  <a:gd name="T16" fmla="*/ 0 h 34"/>
                  <a:gd name="T17" fmla="*/ 3 w 3"/>
                  <a:gd name="T18" fmla="*/ 34 h 34"/>
                </a:gdLst>
                <a:ahLst/>
                <a:cxnLst>
                  <a:cxn ang="T10">
                    <a:pos x="T0" y="T1"/>
                  </a:cxn>
                  <a:cxn ang="T11">
                    <a:pos x="T2" y="T3"/>
                  </a:cxn>
                  <a:cxn ang="T12">
                    <a:pos x="T4" y="T5"/>
                  </a:cxn>
                  <a:cxn ang="T13">
                    <a:pos x="T6" y="T7"/>
                  </a:cxn>
                  <a:cxn ang="T14">
                    <a:pos x="T8" y="T9"/>
                  </a:cxn>
                </a:cxnLst>
                <a:rect l="T15" t="T16" r="T17" b="T18"/>
                <a:pathLst>
                  <a:path w="3" h="34">
                    <a:moveTo>
                      <a:pt x="3" y="1"/>
                    </a:moveTo>
                    <a:lnTo>
                      <a:pt x="1" y="34"/>
                    </a:lnTo>
                    <a:lnTo>
                      <a:pt x="0" y="34"/>
                    </a:lnTo>
                    <a:lnTo>
                      <a:pt x="3" y="0"/>
                    </a:lnTo>
                    <a:lnTo>
                      <a:pt x="3" y="1"/>
                    </a:lnTo>
                    <a:close/>
                  </a:path>
                </a:pathLst>
              </a:custGeom>
              <a:solidFill>
                <a:srgbClr val="1212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77" name="Freeform 712"/>
              <p:cNvSpPr>
                <a:spLocks/>
              </p:cNvSpPr>
              <p:nvPr/>
            </p:nvSpPr>
            <p:spPr bwMode="auto">
              <a:xfrm>
                <a:off x="2207" y="2496"/>
                <a:ext cx="3" cy="35"/>
              </a:xfrm>
              <a:custGeom>
                <a:avLst/>
                <a:gdLst>
                  <a:gd name="T0" fmla="*/ 3 w 3"/>
                  <a:gd name="T1" fmla="*/ 1 h 35"/>
                  <a:gd name="T2" fmla="*/ 1 w 3"/>
                  <a:gd name="T3" fmla="*/ 34 h 35"/>
                  <a:gd name="T4" fmla="*/ 0 w 3"/>
                  <a:gd name="T5" fmla="*/ 34 h 35"/>
                  <a:gd name="T6" fmla="*/ 0 w 3"/>
                  <a:gd name="T7" fmla="*/ 35 h 35"/>
                  <a:gd name="T8" fmla="*/ 1 w 3"/>
                  <a:gd name="T9" fmla="*/ 0 h 35"/>
                  <a:gd name="T10" fmla="*/ 3 w 3"/>
                  <a:gd name="T11" fmla="*/ 0 h 35"/>
                  <a:gd name="T12" fmla="*/ 3 w 3"/>
                  <a:gd name="T13" fmla="*/ 1 h 35"/>
                  <a:gd name="T14" fmla="*/ 0 60000 65536"/>
                  <a:gd name="T15" fmla="*/ 0 60000 65536"/>
                  <a:gd name="T16" fmla="*/ 0 60000 65536"/>
                  <a:gd name="T17" fmla="*/ 0 60000 65536"/>
                  <a:gd name="T18" fmla="*/ 0 60000 65536"/>
                  <a:gd name="T19" fmla="*/ 0 60000 65536"/>
                  <a:gd name="T20" fmla="*/ 0 60000 65536"/>
                  <a:gd name="T21" fmla="*/ 0 w 3"/>
                  <a:gd name="T22" fmla="*/ 0 h 35"/>
                  <a:gd name="T23" fmla="*/ 3 w 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5">
                    <a:moveTo>
                      <a:pt x="3" y="1"/>
                    </a:moveTo>
                    <a:lnTo>
                      <a:pt x="1" y="34"/>
                    </a:lnTo>
                    <a:lnTo>
                      <a:pt x="0" y="34"/>
                    </a:lnTo>
                    <a:lnTo>
                      <a:pt x="0" y="35"/>
                    </a:lnTo>
                    <a:lnTo>
                      <a:pt x="1" y="0"/>
                    </a:lnTo>
                    <a:lnTo>
                      <a:pt x="3" y="0"/>
                    </a:lnTo>
                    <a:lnTo>
                      <a:pt x="3" y="1"/>
                    </a:lnTo>
                    <a:close/>
                  </a:path>
                </a:pathLst>
              </a:custGeom>
              <a:solidFill>
                <a:srgbClr val="1212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78" name="Freeform 713"/>
              <p:cNvSpPr>
                <a:spLocks/>
              </p:cNvSpPr>
              <p:nvPr/>
            </p:nvSpPr>
            <p:spPr bwMode="auto">
              <a:xfrm>
                <a:off x="2207" y="2496"/>
                <a:ext cx="3" cy="35"/>
              </a:xfrm>
              <a:custGeom>
                <a:avLst/>
                <a:gdLst>
                  <a:gd name="T0" fmla="*/ 3 w 3"/>
                  <a:gd name="T1" fmla="*/ 0 h 35"/>
                  <a:gd name="T2" fmla="*/ 0 w 3"/>
                  <a:gd name="T3" fmla="*/ 34 h 35"/>
                  <a:gd name="T4" fmla="*/ 0 w 3"/>
                  <a:gd name="T5" fmla="*/ 35 h 35"/>
                  <a:gd name="T6" fmla="*/ 1 w 3"/>
                  <a:gd name="T7" fmla="*/ 0 h 35"/>
                  <a:gd name="T8" fmla="*/ 3 w 3"/>
                  <a:gd name="T9" fmla="*/ 0 h 35"/>
                  <a:gd name="T10" fmla="*/ 0 60000 65536"/>
                  <a:gd name="T11" fmla="*/ 0 60000 65536"/>
                  <a:gd name="T12" fmla="*/ 0 60000 65536"/>
                  <a:gd name="T13" fmla="*/ 0 60000 65536"/>
                  <a:gd name="T14" fmla="*/ 0 60000 65536"/>
                  <a:gd name="T15" fmla="*/ 0 w 3"/>
                  <a:gd name="T16" fmla="*/ 0 h 35"/>
                  <a:gd name="T17" fmla="*/ 3 w 3"/>
                  <a:gd name="T18" fmla="*/ 35 h 35"/>
                </a:gdLst>
                <a:ahLst/>
                <a:cxnLst>
                  <a:cxn ang="T10">
                    <a:pos x="T0" y="T1"/>
                  </a:cxn>
                  <a:cxn ang="T11">
                    <a:pos x="T2" y="T3"/>
                  </a:cxn>
                  <a:cxn ang="T12">
                    <a:pos x="T4" y="T5"/>
                  </a:cxn>
                  <a:cxn ang="T13">
                    <a:pos x="T6" y="T7"/>
                  </a:cxn>
                  <a:cxn ang="T14">
                    <a:pos x="T8" y="T9"/>
                  </a:cxn>
                </a:cxnLst>
                <a:rect l="T15" t="T16" r="T17" b="T18"/>
                <a:pathLst>
                  <a:path w="3" h="35">
                    <a:moveTo>
                      <a:pt x="3" y="0"/>
                    </a:moveTo>
                    <a:lnTo>
                      <a:pt x="0" y="34"/>
                    </a:lnTo>
                    <a:lnTo>
                      <a:pt x="0" y="35"/>
                    </a:lnTo>
                    <a:lnTo>
                      <a:pt x="1" y="0"/>
                    </a:lnTo>
                    <a:lnTo>
                      <a:pt x="3" y="0"/>
                    </a:lnTo>
                    <a:close/>
                  </a:path>
                </a:pathLst>
              </a:custGeom>
              <a:solidFill>
                <a:srgbClr val="1212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79" name="Freeform 714"/>
              <p:cNvSpPr>
                <a:spLocks/>
              </p:cNvSpPr>
              <p:nvPr/>
            </p:nvSpPr>
            <p:spPr bwMode="auto">
              <a:xfrm>
                <a:off x="2205" y="2494"/>
                <a:ext cx="3" cy="37"/>
              </a:xfrm>
              <a:custGeom>
                <a:avLst/>
                <a:gdLst>
                  <a:gd name="T0" fmla="*/ 3 w 3"/>
                  <a:gd name="T1" fmla="*/ 2 h 37"/>
                  <a:gd name="T2" fmla="*/ 2 w 3"/>
                  <a:gd name="T3" fmla="*/ 37 h 37"/>
                  <a:gd name="T4" fmla="*/ 0 w 3"/>
                  <a:gd name="T5" fmla="*/ 37 h 37"/>
                  <a:gd name="T6" fmla="*/ 3 w 3"/>
                  <a:gd name="T7" fmla="*/ 0 h 37"/>
                  <a:gd name="T8" fmla="*/ 3 w 3"/>
                  <a:gd name="T9" fmla="*/ 2 h 37"/>
                  <a:gd name="T10" fmla="*/ 0 60000 65536"/>
                  <a:gd name="T11" fmla="*/ 0 60000 65536"/>
                  <a:gd name="T12" fmla="*/ 0 60000 65536"/>
                  <a:gd name="T13" fmla="*/ 0 60000 65536"/>
                  <a:gd name="T14" fmla="*/ 0 60000 65536"/>
                  <a:gd name="T15" fmla="*/ 0 w 3"/>
                  <a:gd name="T16" fmla="*/ 0 h 37"/>
                  <a:gd name="T17" fmla="*/ 3 w 3"/>
                  <a:gd name="T18" fmla="*/ 37 h 37"/>
                </a:gdLst>
                <a:ahLst/>
                <a:cxnLst>
                  <a:cxn ang="T10">
                    <a:pos x="T0" y="T1"/>
                  </a:cxn>
                  <a:cxn ang="T11">
                    <a:pos x="T2" y="T3"/>
                  </a:cxn>
                  <a:cxn ang="T12">
                    <a:pos x="T4" y="T5"/>
                  </a:cxn>
                  <a:cxn ang="T13">
                    <a:pos x="T6" y="T7"/>
                  </a:cxn>
                  <a:cxn ang="T14">
                    <a:pos x="T8" y="T9"/>
                  </a:cxn>
                </a:cxnLst>
                <a:rect l="T15" t="T16" r="T17" b="T18"/>
                <a:pathLst>
                  <a:path w="3" h="37">
                    <a:moveTo>
                      <a:pt x="3" y="2"/>
                    </a:moveTo>
                    <a:lnTo>
                      <a:pt x="2" y="37"/>
                    </a:lnTo>
                    <a:lnTo>
                      <a:pt x="0" y="37"/>
                    </a:lnTo>
                    <a:lnTo>
                      <a:pt x="3" y="0"/>
                    </a:lnTo>
                    <a:lnTo>
                      <a:pt x="3" y="2"/>
                    </a:lnTo>
                    <a:close/>
                  </a:path>
                </a:pathLst>
              </a:custGeom>
              <a:solidFill>
                <a:srgbClr val="1414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80" name="Freeform 715"/>
              <p:cNvSpPr>
                <a:spLocks/>
              </p:cNvSpPr>
              <p:nvPr/>
            </p:nvSpPr>
            <p:spPr bwMode="auto">
              <a:xfrm>
                <a:off x="2205" y="2494"/>
                <a:ext cx="3" cy="39"/>
              </a:xfrm>
              <a:custGeom>
                <a:avLst/>
                <a:gdLst>
                  <a:gd name="T0" fmla="*/ 3 w 3"/>
                  <a:gd name="T1" fmla="*/ 2 h 39"/>
                  <a:gd name="T2" fmla="*/ 2 w 3"/>
                  <a:gd name="T3" fmla="*/ 37 h 39"/>
                  <a:gd name="T4" fmla="*/ 0 w 3"/>
                  <a:gd name="T5" fmla="*/ 37 h 39"/>
                  <a:gd name="T6" fmla="*/ 0 w 3"/>
                  <a:gd name="T7" fmla="*/ 39 h 39"/>
                  <a:gd name="T8" fmla="*/ 2 w 3"/>
                  <a:gd name="T9" fmla="*/ 0 h 39"/>
                  <a:gd name="T10" fmla="*/ 3 w 3"/>
                  <a:gd name="T11" fmla="*/ 0 h 39"/>
                  <a:gd name="T12" fmla="*/ 3 w 3"/>
                  <a:gd name="T13" fmla="*/ 2 h 39"/>
                  <a:gd name="T14" fmla="*/ 0 60000 65536"/>
                  <a:gd name="T15" fmla="*/ 0 60000 65536"/>
                  <a:gd name="T16" fmla="*/ 0 60000 65536"/>
                  <a:gd name="T17" fmla="*/ 0 60000 65536"/>
                  <a:gd name="T18" fmla="*/ 0 60000 65536"/>
                  <a:gd name="T19" fmla="*/ 0 60000 65536"/>
                  <a:gd name="T20" fmla="*/ 0 60000 65536"/>
                  <a:gd name="T21" fmla="*/ 0 w 3"/>
                  <a:gd name="T22" fmla="*/ 0 h 39"/>
                  <a:gd name="T23" fmla="*/ 3 w 3"/>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9">
                    <a:moveTo>
                      <a:pt x="3" y="2"/>
                    </a:moveTo>
                    <a:lnTo>
                      <a:pt x="2" y="37"/>
                    </a:lnTo>
                    <a:lnTo>
                      <a:pt x="0" y="37"/>
                    </a:lnTo>
                    <a:lnTo>
                      <a:pt x="0" y="39"/>
                    </a:lnTo>
                    <a:lnTo>
                      <a:pt x="2" y="0"/>
                    </a:lnTo>
                    <a:lnTo>
                      <a:pt x="3" y="0"/>
                    </a:lnTo>
                    <a:lnTo>
                      <a:pt x="3" y="2"/>
                    </a:lnTo>
                    <a:close/>
                  </a:path>
                </a:pathLst>
              </a:custGeom>
              <a:solidFill>
                <a:srgbClr val="1414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81" name="Freeform 716"/>
              <p:cNvSpPr>
                <a:spLocks/>
              </p:cNvSpPr>
              <p:nvPr/>
            </p:nvSpPr>
            <p:spPr bwMode="auto">
              <a:xfrm>
                <a:off x="2205" y="2494"/>
                <a:ext cx="3" cy="39"/>
              </a:xfrm>
              <a:custGeom>
                <a:avLst/>
                <a:gdLst>
                  <a:gd name="T0" fmla="*/ 3 w 3"/>
                  <a:gd name="T1" fmla="*/ 0 h 39"/>
                  <a:gd name="T2" fmla="*/ 0 w 3"/>
                  <a:gd name="T3" fmla="*/ 37 h 39"/>
                  <a:gd name="T4" fmla="*/ 0 w 3"/>
                  <a:gd name="T5" fmla="*/ 39 h 39"/>
                  <a:gd name="T6" fmla="*/ 2 w 3"/>
                  <a:gd name="T7" fmla="*/ 0 h 39"/>
                  <a:gd name="T8" fmla="*/ 3 w 3"/>
                  <a:gd name="T9" fmla="*/ 0 h 39"/>
                  <a:gd name="T10" fmla="*/ 0 60000 65536"/>
                  <a:gd name="T11" fmla="*/ 0 60000 65536"/>
                  <a:gd name="T12" fmla="*/ 0 60000 65536"/>
                  <a:gd name="T13" fmla="*/ 0 60000 65536"/>
                  <a:gd name="T14" fmla="*/ 0 60000 65536"/>
                  <a:gd name="T15" fmla="*/ 0 w 3"/>
                  <a:gd name="T16" fmla="*/ 0 h 39"/>
                  <a:gd name="T17" fmla="*/ 3 w 3"/>
                  <a:gd name="T18" fmla="*/ 39 h 39"/>
                </a:gdLst>
                <a:ahLst/>
                <a:cxnLst>
                  <a:cxn ang="T10">
                    <a:pos x="T0" y="T1"/>
                  </a:cxn>
                  <a:cxn ang="T11">
                    <a:pos x="T2" y="T3"/>
                  </a:cxn>
                  <a:cxn ang="T12">
                    <a:pos x="T4" y="T5"/>
                  </a:cxn>
                  <a:cxn ang="T13">
                    <a:pos x="T6" y="T7"/>
                  </a:cxn>
                  <a:cxn ang="T14">
                    <a:pos x="T8" y="T9"/>
                  </a:cxn>
                </a:cxnLst>
                <a:rect l="T15" t="T16" r="T17" b="T18"/>
                <a:pathLst>
                  <a:path w="3" h="39">
                    <a:moveTo>
                      <a:pt x="3" y="0"/>
                    </a:moveTo>
                    <a:lnTo>
                      <a:pt x="0" y="37"/>
                    </a:lnTo>
                    <a:lnTo>
                      <a:pt x="0" y="39"/>
                    </a:lnTo>
                    <a:lnTo>
                      <a:pt x="2" y="0"/>
                    </a:lnTo>
                    <a:lnTo>
                      <a:pt x="3" y="0"/>
                    </a:lnTo>
                    <a:close/>
                  </a:path>
                </a:pathLst>
              </a:custGeom>
              <a:solidFill>
                <a:srgbClr val="1717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82" name="Freeform 717"/>
              <p:cNvSpPr>
                <a:spLocks/>
              </p:cNvSpPr>
              <p:nvPr/>
            </p:nvSpPr>
            <p:spPr bwMode="auto">
              <a:xfrm>
                <a:off x="2204" y="2494"/>
                <a:ext cx="3" cy="39"/>
              </a:xfrm>
              <a:custGeom>
                <a:avLst/>
                <a:gdLst>
                  <a:gd name="T0" fmla="*/ 3 w 3"/>
                  <a:gd name="T1" fmla="*/ 0 h 39"/>
                  <a:gd name="T2" fmla="*/ 1 w 3"/>
                  <a:gd name="T3" fmla="*/ 39 h 39"/>
                  <a:gd name="T4" fmla="*/ 0 w 3"/>
                  <a:gd name="T5" fmla="*/ 39 h 39"/>
                  <a:gd name="T6" fmla="*/ 3 w 3"/>
                  <a:gd name="T7" fmla="*/ 0 h 39"/>
                  <a:gd name="T8" fmla="*/ 0 60000 65536"/>
                  <a:gd name="T9" fmla="*/ 0 60000 65536"/>
                  <a:gd name="T10" fmla="*/ 0 60000 65536"/>
                  <a:gd name="T11" fmla="*/ 0 60000 65536"/>
                  <a:gd name="T12" fmla="*/ 0 w 3"/>
                  <a:gd name="T13" fmla="*/ 0 h 39"/>
                  <a:gd name="T14" fmla="*/ 3 w 3"/>
                  <a:gd name="T15" fmla="*/ 39 h 39"/>
                </a:gdLst>
                <a:ahLst/>
                <a:cxnLst>
                  <a:cxn ang="T8">
                    <a:pos x="T0" y="T1"/>
                  </a:cxn>
                  <a:cxn ang="T9">
                    <a:pos x="T2" y="T3"/>
                  </a:cxn>
                  <a:cxn ang="T10">
                    <a:pos x="T4" y="T5"/>
                  </a:cxn>
                  <a:cxn ang="T11">
                    <a:pos x="T6" y="T7"/>
                  </a:cxn>
                </a:cxnLst>
                <a:rect l="T12" t="T13" r="T14" b="T15"/>
                <a:pathLst>
                  <a:path w="3" h="39">
                    <a:moveTo>
                      <a:pt x="3" y="0"/>
                    </a:moveTo>
                    <a:lnTo>
                      <a:pt x="1" y="39"/>
                    </a:lnTo>
                    <a:lnTo>
                      <a:pt x="0" y="39"/>
                    </a:lnTo>
                    <a:lnTo>
                      <a:pt x="3" y="0"/>
                    </a:lnTo>
                    <a:close/>
                  </a:path>
                </a:pathLst>
              </a:custGeom>
              <a:solidFill>
                <a:srgbClr val="1717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83" name="Freeform 718"/>
              <p:cNvSpPr>
                <a:spLocks/>
              </p:cNvSpPr>
              <p:nvPr/>
            </p:nvSpPr>
            <p:spPr bwMode="auto">
              <a:xfrm>
                <a:off x="2204" y="2493"/>
                <a:ext cx="3" cy="40"/>
              </a:xfrm>
              <a:custGeom>
                <a:avLst/>
                <a:gdLst>
                  <a:gd name="T0" fmla="*/ 3 w 3"/>
                  <a:gd name="T1" fmla="*/ 1 h 40"/>
                  <a:gd name="T2" fmla="*/ 1 w 3"/>
                  <a:gd name="T3" fmla="*/ 40 h 40"/>
                  <a:gd name="T4" fmla="*/ 0 w 3"/>
                  <a:gd name="T5" fmla="*/ 40 h 40"/>
                  <a:gd name="T6" fmla="*/ 1 w 3"/>
                  <a:gd name="T7" fmla="*/ 0 h 40"/>
                  <a:gd name="T8" fmla="*/ 1 w 3"/>
                  <a:gd name="T9" fmla="*/ 1 h 40"/>
                  <a:gd name="T10" fmla="*/ 3 w 3"/>
                  <a:gd name="T11" fmla="*/ 1 h 40"/>
                  <a:gd name="T12" fmla="*/ 0 60000 65536"/>
                  <a:gd name="T13" fmla="*/ 0 60000 65536"/>
                  <a:gd name="T14" fmla="*/ 0 60000 65536"/>
                  <a:gd name="T15" fmla="*/ 0 60000 65536"/>
                  <a:gd name="T16" fmla="*/ 0 60000 65536"/>
                  <a:gd name="T17" fmla="*/ 0 60000 65536"/>
                  <a:gd name="T18" fmla="*/ 0 w 3"/>
                  <a:gd name="T19" fmla="*/ 0 h 40"/>
                  <a:gd name="T20" fmla="*/ 3 w 3"/>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3" h="40">
                    <a:moveTo>
                      <a:pt x="3" y="1"/>
                    </a:moveTo>
                    <a:lnTo>
                      <a:pt x="1" y="40"/>
                    </a:lnTo>
                    <a:lnTo>
                      <a:pt x="0" y="40"/>
                    </a:lnTo>
                    <a:lnTo>
                      <a:pt x="1" y="0"/>
                    </a:lnTo>
                    <a:lnTo>
                      <a:pt x="1" y="1"/>
                    </a:lnTo>
                    <a:lnTo>
                      <a:pt x="3" y="1"/>
                    </a:lnTo>
                    <a:close/>
                  </a:path>
                </a:pathLst>
              </a:custGeom>
              <a:solidFill>
                <a:srgbClr val="1717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84" name="Freeform 719"/>
              <p:cNvSpPr>
                <a:spLocks/>
              </p:cNvSpPr>
              <p:nvPr/>
            </p:nvSpPr>
            <p:spPr bwMode="auto">
              <a:xfrm>
                <a:off x="2202" y="2493"/>
                <a:ext cx="5" cy="42"/>
              </a:xfrm>
              <a:custGeom>
                <a:avLst/>
                <a:gdLst>
                  <a:gd name="T0" fmla="*/ 5 w 5"/>
                  <a:gd name="T1" fmla="*/ 1 h 42"/>
                  <a:gd name="T2" fmla="*/ 2 w 5"/>
                  <a:gd name="T3" fmla="*/ 40 h 42"/>
                  <a:gd name="T4" fmla="*/ 0 w 5"/>
                  <a:gd name="T5" fmla="*/ 42 h 42"/>
                  <a:gd name="T6" fmla="*/ 3 w 5"/>
                  <a:gd name="T7" fmla="*/ 0 h 42"/>
                  <a:gd name="T8" fmla="*/ 3 w 5"/>
                  <a:gd name="T9" fmla="*/ 1 h 42"/>
                  <a:gd name="T10" fmla="*/ 5 w 5"/>
                  <a:gd name="T11" fmla="*/ 1 h 42"/>
                  <a:gd name="T12" fmla="*/ 0 60000 65536"/>
                  <a:gd name="T13" fmla="*/ 0 60000 65536"/>
                  <a:gd name="T14" fmla="*/ 0 60000 65536"/>
                  <a:gd name="T15" fmla="*/ 0 60000 65536"/>
                  <a:gd name="T16" fmla="*/ 0 60000 65536"/>
                  <a:gd name="T17" fmla="*/ 0 60000 65536"/>
                  <a:gd name="T18" fmla="*/ 0 w 5"/>
                  <a:gd name="T19" fmla="*/ 0 h 42"/>
                  <a:gd name="T20" fmla="*/ 5 w 5"/>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5" h="42">
                    <a:moveTo>
                      <a:pt x="5" y="1"/>
                    </a:moveTo>
                    <a:lnTo>
                      <a:pt x="2" y="40"/>
                    </a:lnTo>
                    <a:lnTo>
                      <a:pt x="0" y="42"/>
                    </a:lnTo>
                    <a:lnTo>
                      <a:pt x="3" y="0"/>
                    </a:lnTo>
                    <a:lnTo>
                      <a:pt x="3" y="1"/>
                    </a:lnTo>
                    <a:lnTo>
                      <a:pt x="5" y="1"/>
                    </a:ln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85" name="Freeform 720"/>
              <p:cNvSpPr>
                <a:spLocks/>
              </p:cNvSpPr>
              <p:nvPr/>
            </p:nvSpPr>
            <p:spPr bwMode="auto">
              <a:xfrm>
                <a:off x="2202" y="2493"/>
                <a:ext cx="3" cy="42"/>
              </a:xfrm>
              <a:custGeom>
                <a:avLst/>
                <a:gdLst>
                  <a:gd name="T0" fmla="*/ 3 w 3"/>
                  <a:gd name="T1" fmla="*/ 0 h 42"/>
                  <a:gd name="T2" fmla="*/ 2 w 3"/>
                  <a:gd name="T3" fmla="*/ 40 h 42"/>
                  <a:gd name="T4" fmla="*/ 0 w 3"/>
                  <a:gd name="T5" fmla="*/ 42 h 42"/>
                  <a:gd name="T6" fmla="*/ 2 w 3"/>
                  <a:gd name="T7" fmla="*/ 0 h 42"/>
                  <a:gd name="T8" fmla="*/ 3 w 3"/>
                  <a:gd name="T9" fmla="*/ 0 h 42"/>
                  <a:gd name="T10" fmla="*/ 0 60000 65536"/>
                  <a:gd name="T11" fmla="*/ 0 60000 65536"/>
                  <a:gd name="T12" fmla="*/ 0 60000 65536"/>
                  <a:gd name="T13" fmla="*/ 0 60000 65536"/>
                  <a:gd name="T14" fmla="*/ 0 60000 65536"/>
                  <a:gd name="T15" fmla="*/ 0 w 3"/>
                  <a:gd name="T16" fmla="*/ 0 h 42"/>
                  <a:gd name="T17" fmla="*/ 3 w 3"/>
                  <a:gd name="T18" fmla="*/ 42 h 42"/>
                </a:gdLst>
                <a:ahLst/>
                <a:cxnLst>
                  <a:cxn ang="T10">
                    <a:pos x="T0" y="T1"/>
                  </a:cxn>
                  <a:cxn ang="T11">
                    <a:pos x="T2" y="T3"/>
                  </a:cxn>
                  <a:cxn ang="T12">
                    <a:pos x="T4" y="T5"/>
                  </a:cxn>
                  <a:cxn ang="T13">
                    <a:pos x="T6" y="T7"/>
                  </a:cxn>
                  <a:cxn ang="T14">
                    <a:pos x="T8" y="T9"/>
                  </a:cxn>
                </a:cxnLst>
                <a:rect l="T15" t="T16" r="T17" b="T18"/>
                <a:pathLst>
                  <a:path w="3" h="42">
                    <a:moveTo>
                      <a:pt x="3" y="0"/>
                    </a:moveTo>
                    <a:lnTo>
                      <a:pt x="2" y="40"/>
                    </a:lnTo>
                    <a:lnTo>
                      <a:pt x="0" y="42"/>
                    </a:lnTo>
                    <a:lnTo>
                      <a:pt x="2" y="0"/>
                    </a:lnTo>
                    <a:lnTo>
                      <a:pt x="3" y="0"/>
                    </a:ln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grpSp>
            <p:nvGrpSpPr>
              <p:cNvPr id="74186" name="Group 721"/>
              <p:cNvGrpSpPr>
                <a:grpSpLocks/>
              </p:cNvGrpSpPr>
              <p:nvPr/>
            </p:nvGrpSpPr>
            <p:grpSpPr bwMode="auto">
              <a:xfrm>
                <a:off x="2084" y="2478"/>
                <a:ext cx="121" cy="69"/>
                <a:chOff x="2084" y="2478"/>
                <a:chExt cx="121" cy="69"/>
              </a:xfrm>
            </p:grpSpPr>
            <p:sp>
              <p:nvSpPr>
                <p:cNvPr id="74188" name="Freeform 722"/>
                <p:cNvSpPr>
                  <a:spLocks/>
                </p:cNvSpPr>
                <p:nvPr/>
              </p:nvSpPr>
              <p:spPr bwMode="auto">
                <a:xfrm>
                  <a:off x="2202" y="2493"/>
                  <a:ext cx="3" cy="42"/>
                </a:xfrm>
                <a:custGeom>
                  <a:avLst/>
                  <a:gdLst>
                    <a:gd name="T0" fmla="*/ 3 w 3"/>
                    <a:gd name="T1" fmla="*/ 0 h 42"/>
                    <a:gd name="T2" fmla="*/ 0 w 3"/>
                    <a:gd name="T3" fmla="*/ 42 h 42"/>
                    <a:gd name="T4" fmla="*/ 2 w 3"/>
                    <a:gd name="T5" fmla="*/ 0 h 42"/>
                    <a:gd name="T6" fmla="*/ 3 w 3"/>
                    <a:gd name="T7" fmla="*/ 0 h 42"/>
                    <a:gd name="T8" fmla="*/ 0 60000 65536"/>
                    <a:gd name="T9" fmla="*/ 0 60000 65536"/>
                    <a:gd name="T10" fmla="*/ 0 60000 65536"/>
                    <a:gd name="T11" fmla="*/ 0 60000 65536"/>
                    <a:gd name="T12" fmla="*/ 0 w 3"/>
                    <a:gd name="T13" fmla="*/ 0 h 42"/>
                    <a:gd name="T14" fmla="*/ 3 w 3"/>
                    <a:gd name="T15" fmla="*/ 42 h 42"/>
                  </a:gdLst>
                  <a:ahLst/>
                  <a:cxnLst>
                    <a:cxn ang="T8">
                      <a:pos x="T0" y="T1"/>
                    </a:cxn>
                    <a:cxn ang="T9">
                      <a:pos x="T2" y="T3"/>
                    </a:cxn>
                    <a:cxn ang="T10">
                      <a:pos x="T4" y="T5"/>
                    </a:cxn>
                    <a:cxn ang="T11">
                      <a:pos x="T6" y="T7"/>
                    </a:cxn>
                  </a:cxnLst>
                  <a:rect l="T12" t="T13" r="T14" b="T15"/>
                  <a:pathLst>
                    <a:path w="3" h="42">
                      <a:moveTo>
                        <a:pt x="3" y="0"/>
                      </a:moveTo>
                      <a:lnTo>
                        <a:pt x="0" y="42"/>
                      </a:lnTo>
                      <a:lnTo>
                        <a:pt x="2" y="0"/>
                      </a:lnTo>
                      <a:lnTo>
                        <a:pt x="3" y="0"/>
                      </a:ln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89" name="Freeform 723"/>
                <p:cNvSpPr>
                  <a:spLocks/>
                </p:cNvSpPr>
                <p:nvPr/>
              </p:nvSpPr>
              <p:spPr bwMode="auto">
                <a:xfrm>
                  <a:off x="2200" y="2493"/>
                  <a:ext cx="4" cy="42"/>
                </a:xfrm>
                <a:custGeom>
                  <a:avLst/>
                  <a:gdLst>
                    <a:gd name="T0" fmla="*/ 4 w 4"/>
                    <a:gd name="T1" fmla="*/ 0 h 42"/>
                    <a:gd name="T2" fmla="*/ 2 w 4"/>
                    <a:gd name="T3" fmla="*/ 42 h 42"/>
                    <a:gd name="T4" fmla="*/ 0 w 4"/>
                    <a:gd name="T5" fmla="*/ 42 h 42"/>
                    <a:gd name="T6" fmla="*/ 4 w 4"/>
                    <a:gd name="T7" fmla="*/ 0 h 42"/>
                    <a:gd name="T8" fmla="*/ 0 60000 65536"/>
                    <a:gd name="T9" fmla="*/ 0 60000 65536"/>
                    <a:gd name="T10" fmla="*/ 0 60000 65536"/>
                    <a:gd name="T11" fmla="*/ 0 60000 65536"/>
                    <a:gd name="T12" fmla="*/ 0 w 4"/>
                    <a:gd name="T13" fmla="*/ 0 h 42"/>
                    <a:gd name="T14" fmla="*/ 4 w 4"/>
                    <a:gd name="T15" fmla="*/ 42 h 42"/>
                  </a:gdLst>
                  <a:ahLst/>
                  <a:cxnLst>
                    <a:cxn ang="T8">
                      <a:pos x="T0" y="T1"/>
                    </a:cxn>
                    <a:cxn ang="T9">
                      <a:pos x="T2" y="T3"/>
                    </a:cxn>
                    <a:cxn ang="T10">
                      <a:pos x="T4" y="T5"/>
                    </a:cxn>
                    <a:cxn ang="T11">
                      <a:pos x="T6" y="T7"/>
                    </a:cxn>
                  </a:cxnLst>
                  <a:rect l="T12" t="T13" r="T14" b="T15"/>
                  <a:pathLst>
                    <a:path w="4" h="42">
                      <a:moveTo>
                        <a:pt x="4" y="0"/>
                      </a:moveTo>
                      <a:lnTo>
                        <a:pt x="2" y="42"/>
                      </a:lnTo>
                      <a:lnTo>
                        <a:pt x="0" y="42"/>
                      </a:lnTo>
                      <a:lnTo>
                        <a:pt x="4" y="0"/>
                      </a:lnTo>
                      <a:close/>
                    </a:path>
                  </a:pathLst>
                </a:custGeom>
                <a:solidFill>
                  <a:srgbClr val="1C1C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90" name="Freeform 724"/>
                <p:cNvSpPr>
                  <a:spLocks/>
                </p:cNvSpPr>
                <p:nvPr/>
              </p:nvSpPr>
              <p:spPr bwMode="auto">
                <a:xfrm>
                  <a:off x="2200" y="2491"/>
                  <a:ext cx="4" cy="44"/>
                </a:xfrm>
                <a:custGeom>
                  <a:avLst/>
                  <a:gdLst>
                    <a:gd name="T0" fmla="*/ 4 w 4"/>
                    <a:gd name="T1" fmla="*/ 2 h 44"/>
                    <a:gd name="T2" fmla="*/ 2 w 4"/>
                    <a:gd name="T3" fmla="*/ 44 h 44"/>
                    <a:gd name="T4" fmla="*/ 0 w 4"/>
                    <a:gd name="T5" fmla="*/ 44 h 44"/>
                    <a:gd name="T6" fmla="*/ 2 w 4"/>
                    <a:gd name="T7" fmla="*/ 0 h 44"/>
                    <a:gd name="T8" fmla="*/ 4 w 4"/>
                    <a:gd name="T9" fmla="*/ 0 h 44"/>
                    <a:gd name="T10" fmla="*/ 4 w 4"/>
                    <a:gd name="T11" fmla="*/ 2 h 44"/>
                    <a:gd name="T12" fmla="*/ 0 60000 65536"/>
                    <a:gd name="T13" fmla="*/ 0 60000 65536"/>
                    <a:gd name="T14" fmla="*/ 0 60000 65536"/>
                    <a:gd name="T15" fmla="*/ 0 60000 65536"/>
                    <a:gd name="T16" fmla="*/ 0 60000 65536"/>
                    <a:gd name="T17" fmla="*/ 0 60000 65536"/>
                    <a:gd name="T18" fmla="*/ 0 w 4"/>
                    <a:gd name="T19" fmla="*/ 0 h 44"/>
                    <a:gd name="T20" fmla="*/ 4 w 4"/>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4" h="44">
                      <a:moveTo>
                        <a:pt x="4" y="2"/>
                      </a:moveTo>
                      <a:lnTo>
                        <a:pt x="2" y="44"/>
                      </a:lnTo>
                      <a:lnTo>
                        <a:pt x="0" y="44"/>
                      </a:lnTo>
                      <a:lnTo>
                        <a:pt x="2" y="0"/>
                      </a:lnTo>
                      <a:lnTo>
                        <a:pt x="4" y="0"/>
                      </a:lnTo>
                      <a:lnTo>
                        <a:pt x="4" y="2"/>
                      </a:lnTo>
                      <a:close/>
                    </a:path>
                  </a:pathLst>
                </a:custGeom>
                <a:solidFill>
                  <a:srgbClr val="1C1C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91" name="Freeform 725"/>
                <p:cNvSpPr>
                  <a:spLocks/>
                </p:cNvSpPr>
                <p:nvPr/>
              </p:nvSpPr>
              <p:spPr bwMode="auto">
                <a:xfrm>
                  <a:off x="2200" y="2491"/>
                  <a:ext cx="4" cy="45"/>
                </a:xfrm>
                <a:custGeom>
                  <a:avLst/>
                  <a:gdLst>
                    <a:gd name="T0" fmla="*/ 4 w 4"/>
                    <a:gd name="T1" fmla="*/ 2 h 45"/>
                    <a:gd name="T2" fmla="*/ 0 w 4"/>
                    <a:gd name="T3" fmla="*/ 44 h 45"/>
                    <a:gd name="T4" fmla="*/ 0 w 4"/>
                    <a:gd name="T5" fmla="*/ 45 h 45"/>
                    <a:gd name="T6" fmla="*/ 2 w 4"/>
                    <a:gd name="T7" fmla="*/ 0 h 45"/>
                    <a:gd name="T8" fmla="*/ 4 w 4"/>
                    <a:gd name="T9" fmla="*/ 0 h 45"/>
                    <a:gd name="T10" fmla="*/ 4 w 4"/>
                    <a:gd name="T11" fmla="*/ 2 h 45"/>
                    <a:gd name="T12" fmla="*/ 0 60000 65536"/>
                    <a:gd name="T13" fmla="*/ 0 60000 65536"/>
                    <a:gd name="T14" fmla="*/ 0 60000 65536"/>
                    <a:gd name="T15" fmla="*/ 0 60000 65536"/>
                    <a:gd name="T16" fmla="*/ 0 60000 65536"/>
                    <a:gd name="T17" fmla="*/ 0 60000 65536"/>
                    <a:gd name="T18" fmla="*/ 0 w 4"/>
                    <a:gd name="T19" fmla="*/ 0 h 45"/>
                    <a:gd name="T20" fmla="*/ 4 w 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4" h="45">
                      <a:moveTo>
                        <a:pt x="4" y="2"/>
                      </a:moveTo>
                      <a:lnTo>
                        <a:pt x="0" y="44"/>
                      </a:lnTo>
                      <a:lnTo>
                        <a:pt x="0" y="45"/>
                      </a:lnTo>
                      <a:lnTo>
                        <a:pt x="2" y="0"/>
                      </a:lnTo>
                      <a:lnTo>
                        <a:pt x="4" y="0"/>
                      </a:lnTo>
                      <a:lnTo>
                        <a:pt x="4" y="2"/>
                      </a:lnTo>
                      <a:close/>
                    </a:path>
                  </a:pathLst>
                </a:custGeom>
                <a:solidFill>
                  <a:srgbClr val="1F1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92" name="Freeform 726"/>
                <p:cNvSpPr>
                  <a:spLocks/>
                </p:cNvSpPr>
                <p:nvPr/>
              </p:nvSpPr>
              <p:spPr bwMode="auto">
                <a:xfrm>
                  <a:off x="2199" y="2491"/>
                  <a:ext cx="3" cy="45"/>
                </a:xfrm>
                <a:custGeom>
                  <a:avLst/>
                  <a:gdLst>
                    <a:gd name="T0" fmla="*/ 3 w 3"/>
                    <a:gd name="T1" fmla="*/ 0 h 45"/>
                    <a:gd name="T2" fmla="*/ 1 w 3"/>
                    <a:gd name="T3" fmla="*/ 44 h 45"/>
                    <a:gd name="T4" fmla="*/ 1 w 3"/>
                    <a:gd name="T5" fmla="*/ 45 h 45"/>
                    <a:gd name="T6" fmla="*/ 0 w 3"/>
                    <a:gd name="T7" fmla="*/ 45 h 45"/>
                    <a:gd name="T8" fmla="*/ 3 w 3"/>
                    <a:gd name="T9" fmla="*/ 0 h 45"/>
                    <a:gd name="T10" fmla="*/ 0 60000 65536"/>
                    <a:gd name="T11" fmla="*/ 0 60000 65536"/>
                    <a:gd name="T12" fmla="*/ 0 60000 65536"/>
                    <a:gd name="T13" fmla="*/ 0 60000 65536"/>
                    <a:gd name="T14" fmla="*/ 0 60000 65536"/>
                    <a:gd name="T15" fmla="*/ 0 w 3"/>
                    <a:gd name="T16" fmla="*/ 0 h 45"/>
                    <a:gd name="T17" fmla="*/ 3 w 3"/>
                    <a:gd name="T18" fmla="*/ 45 h 45"/>
                  </a:gdLst>
                  <a:ahLst/>
                  <a:cxnLst>
                    <a:cxn ang="T10">
                      <a:pos x="T0" y="T1"/>
                    </a:cxn>
                    <a:cxn ang="T11">
                      <a:pos x="T2" y="T3"/>
                    </a:cxn>
                    <a:cxn ang="T12">
                      <a:pos x="T4" y="T5"/>
                    </a:cxn>
                    <a:cxn ang="T13">
                      <a:pos x="T6" y="T7"/>
                    </a:cxn>
                    <a:cxn ang="T14">
                      <a:pos x="T8" y="T9"/>
                    </a:cxn>
                  </a:cxnLst>
                  <a:rect l="T15" t="T16" r="T17" b="T18"/>
                  <a:pathLst>
                    <a:path w="3" h="45">
                      <a:moveTo>
                        <a:pt x="3" y="0"/>
                      </a:moveTo>
                      <a:lnTo>
                        <a:pt x="1" y="44"/>
                      </a:lnTo>
                      <a:lnTo>
                        <a:pt x="1" y="45"/>
                      </a:lnTo>
                      <a:lnTo>
                        <a:pt x="0" y="45"/>
                      </a:lnTo>
                      <a:lnTo>
                        <a:pt x="3" y="0"/>
                      </a:lnTo>
                      <a:close/>
                    </a:path>
                  </a:pathLst>
                </a:custGeom>
                <a:solidFill>
                  <a:srgbClr val="1F1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93" name="Freeform 727"/>
                <p:cNvSpPr>
                  <a:spLocks/>
                </p:cNvSpPr>
                <p:nvPr/>
              </p:nvSpPr>
              <p:spPr bwMode="auto">
                <a:xfrm>
                  <a:off x="2199" y="2491"/>
                  <a:ext cx="3" cy="45"/>
                </a:xfrm>
                <a:custGeom>
                  <a:avLst/>
                  <a:gdLst>
                    <a:gd name="T0" fmla="*/ 3 w 3"/>
                    <a:gd name="T1" fmla="*/ 0 h 45"/>
                    <a:gd name="T2" fmla="*/ 1 w 3"/>
                    <a:gd name="T3" fmla="*/ 45 h 45"/>
                    <a:gd name="T4" fmla="*/ 0 w 3"/>
                    <a:gd name="T5" fmla="*/ 45 h 45"/>
                    <a:gd name="T6" fmla="*/ 1 w 3"/>
                    <a:gd name="T7" fmla="*/ 0 h 45"/>
                    <a:gd name="T8" fmla="*/ 3 w 3"/>
                    <a:gd name="T9" fmla="*/ 0 h 45"/>
                    <a:gd name="T10" fmla="*/ 0 60000 65536"/>
                    <a:gd name="T11" fmla="*/ 0 60000 65536"/>
                    <a:gd name="T12" fmla="*/ 0 60000 65536"/>
                    <a:gd name="T13" fmla="*/ 0 60000 65536"/>
                    <a:gd name="T14" fmla="*/ 0 60000 65536"/>
                    <a:gd name="T15" fmla="*/ 0 w 3"/>
                    <a:gd name="T16" fmla="*/ 0 h 45"/>
                    <a:gd name="T17" fmla="*/ 3 w 3"/>
                    <a:gd name="T18" fmla="*/ 45 h 45"/>
                  </a:gdLst>
                  <a:ahLst/>
                  <a:cxnLst>
                    <a:cxn ang="T10">
                      <a:pos x="T0" y="T1"/>
                    </a:cxn>
                    <a:cxn ang="T11">
                      <a:pos x="T2" y="T3"/>
                    </a:cxn>
                    <a:cxn ang="T12">
                      <a:pos x="T4" y="T5"/>
                    </a:cxn>
                    <a:cxn ang="T13">
                      <a:pos x="T6" y="T7"/>
                    </a:cxn>
                    <a:cxn ang="T14">
                      <a:pos x="T8" y="T9"/>
                    </a:cxn>
                  </a:cxnLst>
                  <a:rect l="T15" t="T16" r="T17" b="T18"/>
                  <a:pathLst>
                    <a:path w="3" h="45">
                      <a:moveTo>
                        <a:pt x="3" y="0"/>
                      </a:moveTo>
                      <a:lnTo>
                        <a:pt x="1" y="45"/>
                      </a:lnTo>
                      <a:lnTo>
                        <a:pt x="0" y="45"/>
                      </a:lnTo>
                      <a:lnTo>
                        <a:pt x="1" y="0"/>
                      </a:lnTo>
                      <a:lnTo>
                        <a:pt x="3" y="0"/>
                      </a:lnTo>
                      <a:close/>
                    </a:path>
                  </a:pathLst>
                </a:custGeom>
                <a:solidFill>
                  <a:srgbClr val="1F1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94" name="Freeform 728"/>
                <p:cNvSpPr>
                  <a:spLocks/>
                </p:cNvSpPr>
                <p:nvPr/>
              </p:nvSpPr>
              <p:spPr bwMode="auto">
                <a:xfrm>
                  <a:off x="2197" y="2491"/>
                  <a:ext cx="5" cy="45"/>
                </a:xfrm>
                <a:custGeom>
                  <a:avLst/>
                  <a:gdLst>
                    <a:gd name="T0" fmla="*/ 5 w 5"/>
                    <a:gd name="T1" fmla="*/ 0 h 45"/>
                    <a:gd name="T2" fmla="*/ 2 w 5"/>
                    <a:gd name="T3" fmla="*/ 45 h 45"/>
                    <a:gd name="T4" fmla="*/ 0 w 5"/>
                    <a:gd name="T5" fmla="*/ 45 h 45"/>
                    <a:gd name="T6" fmla="*/ 3 w 5"/>
                    <a:gd name="T7" fmla="*/ 0 h 45"/>
                    <a:gd name="T8" fmla="*/ 5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5" y="0"/>
                      </a:moveTo>
                      <a:lnTo>
                        <a:pt x="2" y="45"/>
                      </a:lnTo>
                      <a:lnTo>
                        <a:pt x="0" y="45"/>
                      </a:lnTo>
                      <a:lnTo>
                        <a:pt x="3" y="0"/>
                      </a:lnTo>
                      <a:lnTo>
                        <a:pt x="5" y="0"/>
                      </a:lnTo>
                      <a:close/>
                    </a:path>
                  </a:pathLst>
                </a:custGeom>
                <a:solidFill>
                  <a:srgbClr val="2121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95" name="Freeform 729"/>
                <p:cNvSpPr>
                  <a:spLocks/>
                </p:cNvSpPr>
                <p:nvPr/>
              </p:nvSpPr>
              <p:spPr bwMode="auto">
                <a:xfrm>
                  <a:off x="2197" y="2489"/>
                  <a:ext cx="3" cy="47"/>
                </a:xfrm>
                <a:custGeom>
                  <a:avLst/>
                  <a:gdLst>
                    <a:gd name="T0" fmla="*/ 3 w 3"/>
                    <a:gd name="T1" fmla="*/ 2 h 47"/>
                    <a:gd name="T2" fmla="*/ 2 w 3"/>
                    <a:gd name="T3" fmla="*/ 47 h 47"/>
                    <a:gd name="T4" fmla="*/ 0 w 3"/>
                    <a:gd name="T5" fmla="*/ 47 h 47"/>
                    <a:gd name="T6" fmla="*/ 3 w 3"/>
                    <a:gd name="T7" fmla="*/ 0 h 47"/>
                    <a:gd name="T8" fmla="*/ 3 w 3"/>
                    <a:gd name="T9" fmla="*/ 2 h 47"/>
                    <a:gd name="T10" fmla="*/ 0 60000 65536"/>
                    <a:gd name="T11" fmla="*/ 0 60000 65536"/>
                    <a:gd name="T12" fmla="*/ 0 60000 65536"/>
                    <a:gd name="T13" fmla="*/ 0 60000 65536"/>
                    <a:gd name="T14" fmla="*/ 0 60000 65536"/>
                    <a:gd name="T15" fmla="*/ 0 w 3"/>
                    <a:gd name="T16" fmla="*/ 0 h 47"/>
                    <a:gd name="T17" fmla="*/ 3 w 3"/>
                    <a:gd name="T18" fmla="*/ 47 h 47"/>
                  </a:gdLst>
                  <a:ahLst/>
                  <a:cxnLst>
                    <a:cxn ang="T10">
                      <a:pos x="T0" y="T1"/>
                    </a:cxn>
                    <a:cxn ang="T11">
                      <a:pos x="T2" y="T3"/>
                    </a:cxn>
                    <a:cxn ang="T12">
                      <a:pos x="T4" y="T5"/>
                    </a:cxn>
                    <a:cxn ang="T13">
                      <a:pos x="T6" y="T7"/>
                    </a:cxn>
                    <a:cxn ang="T14">
                      <a:pos x="T8" y="T9"/>
                    </a:cxn>
                  </a:cxnLst>
                  <a:rect l="T15" t="T16" r="T17" b="T18"/>
                  <a:pathLst>
                    <a:path w="3" h="47">
                      <a:moveTo>
                        <a:pt x="3" y="2"/>
                      </a:moveTo>
                      <a:lnTo>
                        <a:pt x="2" y="47"/>
                      </a:lnTo>
                      <a:lnTo>
                        <a:pt x="0" y="47"/>
                      </a:lnTo>
                      <a:lnTo>
                        <a:pt x="3" y="0"/>
                      </a:lnTo>
                      <a:lnTo>
                        <a:pt x="3" y="2"/>
                      </a:lnTo>
                      <a:close/>
                    </a:path>
                  </a:pathLst>
                </a:custGeom>
                <a:solidFill>
                  <a:srgbClr val="2121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96" name="Freeform 730"/>
                <p:cNvSpPr>
                  <a:spLocks/>
                </p:cNvSpPr>
                <p:nvPr/>
              </p:nvSpPr>
              <p:spPr bwMode="auto">
                <a:xfrm>
                  <a:off x="2197" y="2489"/>
                  <a:ext cx="3" cy="47"/>
                </a:xfrm>
                <a:custGeom>
                  <a:avLst/>
                  <a:gdLst>
                    <a:gd name="T0" fmla="*/ 3 w 3"/>
                    <a:gd name="T1" fmla="*/ 2 h 47"/>
                    <a:gd name="T2" fmla="*/ 0 w 3"/>
                    <a:gd name="T3" fmla="*/ 47 h 47"/>
                    <a:gd name="T4" fmla="*/ 2 w 3"/>
                    <a:gd name="T5" fmla="*/ 0 h 47"/>
                    <a:gd name="T6" fmla="*/ 3 w 3"/>
                    <a:gd name="T7" fmla="*/ 0 h 47"/>
                    <a:gd name="T8" fmla="*/ 3 w 3"/>
                    <a:gd name="T9" fmla="*/ 2 h 47"/>
                    <a:gd name="T10" fmla="*/ 0 60000 65536"/>
                    <a:gd name="T11" fmla="*/ 0 60000 65536"/>
                    <a:gd name="T12" fmla="*/ 0 60000 65536"/>
                    <a:gd name="T13" fmla="*/ 0 60000 65536"/>
                    <a:gd name="T14" fmla="*/ 0 60000 65536"/>
                    <a:gd name="T15" fmla="*/ 0 w 3"/>
                    <a:gd name="T16" fmla="*/ 0 h 47"/>
                    <a:gd name="T17" fmla="*/ 3 w 3"/>
                    <a:gd name="T18" fmla="*/ 47 h 47"/>
                  </a:gdLst>
                  <a:ahLst/>
                  <a:cxnLst>
                    <a:cxn ang="T10">
                      <a:pos x="T0" y="T1"/>
                    </a:cxn>
                    <a:cxn ang="T11">
                      <a:pos x="T2" y="T3"/>
                    </a:cxn>
                    <a:cxn ang="T12">
                      <a:pos x="T4" y="T5"/>
                    </a:cxn>
                    <a:cxn ang="T13">
                      <a:pos x="T6" y="T7"/>
                    </a:cxn>
                    <a:cxn ang="T14">
                      <a:pos x="T8" y="T9"/>
                    </a:cxn>
                  </a:cxnLst>
                  <a:rect l="T15" t="T16" r="T17" b="T18"/>
                  <a:pathLst>
                    <a:path w="3" h="47">
                      <a:moveTo>
                        <a:pt x="3" y="2"/>
                      </a:moveTo>
                      <a:lnTo>
                        <a:pt x="0" y="47"/>
                      </a:lnTo>
                      <a:lnTo>
                        <a:pt x="2" y="0"/>
                      </a:lnTo>
                      <a:lnTo>
                        <a:pt x="3" y="0"/>
                      </a:lnTo>
                      <a:lnTo>
                        <a:pt x="3" y="2"/>
                      </a:lnTo>
                      <a:close/>
                    </a:path>
                  </a:pathLst>
                </a:custGeom>
                <a:solidFill>
                  <a:srgbClr val="2424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97" name="Freeform 731"/>
                <p:cNvSpPr>
                  <a:spLocks/>
                </p:cNvSpPr>
                <p:nvPr/>
              </p:nvSpPr>
              <p:spPr bwMode="auto">
                <a:xfrm>
                  <a:off x="2196" y="2489"/>
                  <a:ext cx="4" cy="49"/>
                </a:xfrm>
                <a:custGeom>
                  <a:avLst/>
                  <a:gdLst>
                    <a:gd name="T0" fmla="*/ 4 w 4"/>
                    <a:gd name="T1" fmla="*/ 0 h 49"/>
                    <a:gd name="T2" fmla="*/ 1 w 4"/>
                    <a:gd name="T3" fmla="*/ 47 h 49"/>
                    <a:gd name="T4" fmla="*/ 1 w 4"/>
                    <a:gd name="T5" fmla="*/ 49 h 49"/>
                    <a:gd name="T6" fmla="*/ 0 w 4"/>
                    <a:gd name="T7" fmla="*/ 49 h 49"/>
                    <a:gd name="T8" fmla="*/ 3 w 4"/>
                    <a:gd name="T9" fmla="*/ 0 h 49"/>
                    <a:gd name="T10" fmla="*/ 4 w 4"/>
                    <a:gd name="T11" fmla="*/ 0 h 49"/>
                    <a:gd name="T12" fmla="*/ 0 60000 65536"/>
                    <a:gd name="T13" fmla="*/ 0 60000 65536"/>
                    <a:gd name="T14" fmla="*/ 0 60000 65536"/>
                    <a:gd name="T15" fmla="*/ 0 60000 65536"/>
                    <a:gd name="T16" fmla="*/ 0 60000 65536"/>
                    <a:gd name="T17" fmla="*/ 0 60000 65536"/>
                    <a:gd name="T18" fmla="*/ 0 w 4"/>
                    <a:gd name="T19" fmla="*/ 0 h 49"/>
                    <a:gd name="T20" fmla="*/ 4 w 4"/>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4" h="49">
                      <a:moveTo>
                        <a:pt x="4" y="0"/>
                      </a:moveTo>
                      <a:lnTo>
                        <a:pt x="1" y="47"/>
                      </a:lnTo>
                      <a:lnTo>
                        <a:pt x="1" y="49"/>
                      </a:lnTo>
                      <a:lnTo>
                        <a:pt x="0" y="49"/>
                      </a:lnTo>
                      <a:lnTo>
                        <a:pt x="3" y="0"/>
                      </a:lnTo>
                      <a:lnTo>
                        <a:pt x="4" y="0"/>
                      </a:lnTo>
                      <a:close/>
                    </a:path>
                  </a:pathLst>
                </a:custGeom>
                <a:solidFill>
                  <a:srgbClr val="2424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98" name="Freeform 732"/>
                <p:cNvSpPr>
                  <a:spLocks/>
                </p:cNvSpPr>
                <p:nvPr/>
              </p:nvSpPr>
              <p:spPr bwMode="auto">
                <a:xfrm>
                  <a:off x="2196" y="2489"/>
                  <a:ext cx="3" cy="49"/>
                </a:xfrm>
                <a:custGeom>
                  <a:avLst/>
                  <a:gdLst>
                    <a:gd name="T0" fmla="*/ 3 w 3"/>
                    <a:gd name="T1" fmla="*/ 0 h 49"/>
                    <a:gd name="T2" fmla="*/ 1 w 3"/>
                    <a:gd name="T3" fmla="*/ 47 h 49"/>
                    <a:gd name="T4" fmla="*/ 1 w 3"/>
                    <a:gd name="T5" fmla="*/ 49 h 49"/>
                    <a:gd name="T6" fmla="*/ 0 w 3"/>
                    <a:gd name="T7" fmla="*/ 49 h 49"/>
                    <a:gd name="T8" fmla="*/ 3 w 3"/>
                    <a:gd name="T9" fmla="*/ 0 h 49"/>
                    <a:gd name="T10" fmla="*/ 0 60000 65536"/>
                    <a:gd name="T11" fmla="*/ 0 60000 65536"/>
                    <a:gd name="T12" fmla="*/ 0 60000 65536"/>
                    <a:gd name="T13" fmla="*/ 0 60000 65536"/>
                    <a:gd name="T14" fmla="*/ 0 60000 65536"/>
                    <a:gd name="T15" fmla="*/ 0 w 3"/>
                    <a:gd name="T16" fmla="*/ 0 h 49"/>
                    <a:gd name="T17" fmla="*/ 3 w 3"/>
                    <a:gd name="T18" fmla="*/ 49 h 49"/>
                  </a:gdLst>
                  <a:ahLst/>
                  <a:cxnLst>
                    <a:cxn ang="T10">
                      <a:pos x="T0" y="T1"/>
                    </a:cxn>
                    <a:cxn ang="T11">
                      <a:pos x="T2" y="T3"/>
                    </a:cxn>
                    <a:cxn ang="T12">
                      <a:pos x="T4" y="T5"/>
                    </a:cxn>
                    <a:cxn ang="T13">
                      <a:pos x="T6" y="T7"/>
                    </a:cxn>
                    <a:cxn ang="T14">
                      <a:pos x="T8" y="T9"/>
                    </a:cxn>
                  </a:cxnLst>
                  <a:rect l="T15" t="T16" r="T17" b="T18"/>
                  <a:pathLst>
                    <a:path w="3" h="49">
                      <a:moveTo>
                        <a:pt x="3" y="0"/>
                      </a:moveTo>
                      <a:lnTo>
                        <a:pt x="1" y="47"/>
                      </a:lnTo>
                      <a:lnTo>
                        <a:pt x="1" y="49"/>
                      </a:lnTo>
                      <a:lnTo>
                        <a:pt x="0" y="49"/>
                      </a:lnTo>
                      <a:lnTo>
                        <a:pt x="3" y="0"/>
                      </a:lnTo>
                      <a:close/>
                    </a:path>
                  </a:pathLst>
                </a:custGeom>
                <a:solidFill>
                  <a:srgbClr val="2424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99" name="Freeform 733"/>
                <p:cNvSpPr>
                  <a:spLocks/>
                </p:cNvSpPr>
                <p:nvPr/>
              </p:nvSpPr>
              <p:spPr bwMode="auto">
                <a:xfrm>
                  <a:off x="2196" y="2489"/>
                  <a:ext cx="3" cy="49"/>
                </a:xfrm>
                <a:custGeom>
                  <a:avLst/>
                  <a:gdLst>
                    <a:gd name="T0" fmla="*/ 3 w 3"/>
                    <a:gd name="T1" fmla="*/ 0 h 49"/>
                    <a:gd name="T2" fmla="*/ 0 w 3"/>
                    <a:gd name="T3" fmla="*/ 49 h 49"/>
                    <a:gd name="T4" fmla="*/ 1 w 3"/>
                    <a:gd name="T5" fmla="*/ 0 h 49"/>
                    <a:gd name="T6" fmla="*/ 3 w 3"/>
                    <a:gd name="T7" fmla="*/ 0 h 49"/>
                    <a:gd name="T8" fmla="*/ 0 60000 65536"/>
                    <a:gd name="T9" fmla="*/ 0 60000 65536"/>
                    <a:gd name="T10" fmla="*/ 0 60000 65536"/>
                    <a:gd name="T11" fmla="*/ 0 60000 65536"/>
                    <a:gd name="T12" fmla="*/ 0 w 3"/>
                    <a:gd name="T13" fmla="*/ 0 h 49"/>
                    <a:gd name="T14" fmla="*/ 3 w 3"/>
                    <a:gd name="T15" fmla="*/ 49 h 49"/>
                  </a:gdLst>
                  <a:ahLst/>
                  <a:cxnLst>
                    <a:cxn ang="T8">
                      <a:pos x="T0" y="T1"/>
                    </a:cxn>
                    <a:cxn ang="T9">
                      <a:pos x="T2" y="T3"/>
                    </a:cxn>
                    <a:cxn ang="T10">
                      <a:pos x="T4" y="T5"/>
                    </a:cxn>
                    <a:cxn ang="T11">
                      <a:pos x="T6" y="T7"/>
                    </a:cxn>
                  </a:cxnLst>
                  <a:rect l="T12" t="T13" r="T14" b="T15"/>
                  <a:pathLst>
                    <a:path w="3" h="49">
                      <a:moveTo>
                        <a:pt x="3" y="0"/>
                      </a:moveTo>
                      <a:lnTo>
                        <a:pt x="0" y="49"/>
                      </a:lnTo>
                      <a:lnTo>
                        <a:pt x="1" y="0"/>
                      </a:lnTo>
                      <a:lnTo>
                        <a:pt x="3" y="0"/>
                      </a:lnTo>
                      <a:close/>
                    </a:path>
                  </a:pathLst>
                </a:custGeom>
                <a:solidFill>
                  <a:srgbClr val="2626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00" name="Freeform 734"/>
                <p:cNvSpPr>
                  <a:spLocks/>
                </p:cNvSpPr>
                <p:nvPr/>
              </p:nvSpPr>
              <p:spPr bwMode="auto">
                <a:xfrm>
                  <a:off x="2194" y="2489"/>
                  <a:ext cx="5" cy="49"/>
                </a:xfrm>
                <a:custGeom>
                  <a:avLst/>
                  <a:gdLst>
                    <a:gd name="T0" fmla="*/ 5 w 5"/>
                    <a:gd name="T1" fmla="*/ 0 h 49"/>
                    <a:gd name="T2" fmla="*/ 2 w 5"/>
                    <a:gd name="T3" fmla="*/ 49 h 49"/>
                    <a:gd name="T4" fmla="*/ 0 w 5"/>
                    <a:gd name="T5" fmla="*/ 49 h 49"/>
                    <a:gd name="T6" fmla="*/ 3 w 5"/>
                    <a:gd name="T7" fmla="*/ 0 h 49"/>
                    <a:gd name="T8" fmla="*/ 5 w 5"/>
                    <a:gd name="T9" fmla="*/ 0 h 49"/>
                    <a:gd name="T10" fmla="*/ 0 60000 65536"/>
                    <a:gd name="T11" fmla="*/ 0 60000 65536"/>
                    <a:gd name="T12" fmla="*/ 0 60000 65536"/>
                    <a:gd name="T13" fmla="*/ 0 60000 65536"/>
                    <a:gd name="T14" fmla="*/ 0 60000 65536"/>
                    <a:gd name="T15" fmla="*/ 0 w 5"/>
                    <a:gd name="T16" fmla="*/ 0 h 49"/>
                    <a:gd name="T17" fmla="*/ 5 w 5"/>
                    <a:gd name="T18" fmla="*/ 49 h 49"/>
                  </a:gdLst>
                  <a:ahLst/>
                  <a:cxnLst>
                    <a:cxn ang="T10">
                      <a:pos x="T0" y="T1"/>
                    </a:cxn>
                    <a:cxn ang="T11">
                      <a:pos x="T2" y="T3"/>
                    </a:cxn>
                    <a:cxn ang="T12">
                      <a:pos x="T4" y="T5"/>
                    </a:cxn>
                    <a:cxn ang="T13">
                      <a:pos x="T6" y="T7"/>
                    </a:cxn>
                    <a:cxn ang="T14">
                      <a:pos x="T8" y="T9"/>
                    </a:cxn>
                  </a:cxnLst>
                  <a:rect l="T15" t="T16" r="T17" b="T18"/>
                  <a:pathLst>
                    <a:path w="5" h="49">
                      <a:moveTo>
                        <a:pt x="5" y="0"/>
                      </a:moveTo>
                      <a:lnTo>
                        <a:pt x="2" y="49"/>
                      </a:lnTo>
                      <a:lnTo>
                        <a:pt x="0" y="49"/>
                      </a:lnTo>
                      <a:lnTo>
                        <a:pt x="3" y="0"/>
                      </a:lnTo>
                      <a:lnTo>
                        <a:pt x="5" y="0"/>
                      </a:lnTo>
                      <a:close/>
                    </a:path>
                  </a:pathLst>
                </a:custGeom>
                <a:solidFill>
                  <a:srgbClr val="2626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01" name="Freeform 735"/>
                <p:cNvSpPr>
                  <a:spLocks/>
                </p:cNvSpPr>
                <p:nvPr/>
              </p:nvSpPr>
              <p:spPr bwMode="auto">
                <a:xfrm>
                  <a:off x="2194" y="2488"/>
                  <a:ext cx="3" cy="50"/>
                </a:xfrm>
                <a:custGeom>
                  <a:avLst/>
                  <a:gdLst>
                    <a:gd name="T0" fmla="*/ 3 w 3"/>
                    <a:gd name="T1" fmla="*/ 1 h 50"/>
                    <a:gd name="T2" fmla="*/ 2 w 3"/>
                    <a:gd name="T3" fmla="*/ 50 h 50"/>
                    <a:gd name="T4" fmla="*/ 0 w 3"/>
                    <a:gd name="T5" fmla="*/ 50 h 50"/>
                    <a:gd name="T6" fmla="*/ 2 w 3"/>
                    <a:gd name="T7" fmla="*/ 0 h 50"/>
                    <a:gd name="T8" fmla="*/ 3 w 3"/>
                    <a:gd name="T9" fmla="*/ 0 h 50"/>
                    <a:gd name="T10" fmla="*/ 3 w 3"/>
                    <a:gd name="T11" fmla="*/ 1 h 50"/>
                    <a:gd name="T12" fmla="*/ 0 60000 65536"/>
                    <a:gd name="T13" fmla="*/ 0 60000 65536"/>
                    <a:gd name="T14" fmla="*/ 0 60000 65536"/>
                    <a:gd name="T15" fmla="*/ 0 60000 65536"/>
                    <a:gd name="T16" fmla="*/ 0 60000 65536"/>
                    <a:gd name="T17" fmla="*/ 0 60000 65536"/>
                    <a:gd name="T18" fmla="*/ 0 w 3"/>
                    <a:gd name="T19" fmla="*/ 0 h 50"/>
                    <a:gd name="T20" fmla="*/ 3 w 3"/>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3" h="50">
                      <a:moveTo>
                        <a:pt x="3" y="1"/>
                      </a:moveTo>
                      <a:lnTo>
                        <a:pt x="2" y="50"/>
                      </a:lnTo>
                      <a:lnTo>
                        <a:pt x="0" y="50"/>
                      </a:lnTo>
                      <a:lnTo>
                        <a:pt x="2" y="0"/>
                      </a:lnTo>
                      <a:lnTo>
                        <a:pt x="3" y="0"/>
                      </a:lnTo>
                      <a:lnTo>
                        <a:pt x="3" y="1"/>
                      </a:lnTo>
                      <a:close/>
                    </a:path>
                  </a:pathLst>
                </a:custGeom>
                <a:solidFill>
                  <a:srgbClr val="2929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02" name="Freeform 736"/>
                <p:cNvSpPr>
                  <a:spLocks/>
                </p:cNvSpPr>
                <p:nvPr/>
              </p:nvSpPr>
              <p:spPr bwMode="auto">
                <a:xfrm>
                  <a:off x="2192" y="2488"/>
                  <a:ext cx="5" cy="50"/>
                </a:xfrm>
                <a:custGeom>
                  <a:avLst/>
                  <a:gdLst>
                    <a:gd name="T0" fmla="*/ 5 w 5"/>
                    <a:gd name="T1" fmla="*/ 1 h 50"/>
                    <a:gd name="T2" fmla="*/ 2 w 5"/>
                    <a:gd name="T3" fmla="*/ 50 h 50"/>
                    <a:gd name="T4" fmla="*/ 0 w 5"/>
                    <a:gd name="T5" fmla="*/ 50 h 50"/>
                    <a:gd name="T6" fmla="*/ 4 w 5"/>
                    <a:gd name="T7" fmla="*/ 0 h 50"/>
                    <a:gd name="T8" fmla="*/ 5 w 5"/>
                    <a:gd name="T9" fmla="*/ 0 h 50"/>
                    <a:gd name="T10" fmla="*/ 5 w 5"/>
                    <a:gd name="T11" fmla="*/ 1 h 50"/>
                    <a:gd name="T12" fmla="*/ 0 60000 65536"/>
                    <a:gd name="T13" fmla="*/ 0 60000 65536"/>
                    <a:gd name="T14" fmla="*/ 0 60000 65536"/>
                    <a:gd name="T15" fmla="*/ 0 60000 65536"/>
                    <a:gd name="T16" fmla="*/ 0 60000 65536"/>
                    <a:gd name="T17" fmla="*/ 0 60000 65536"/>
                    <a:gd name="T18" fmla="*/ 0 w 5"/>
                    <a:gd name="T19" fmla="*/ 0 h 50"/>
                    <a:gd name="T20" fmla="*/ 5 w 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5" h="50">
                      <a:moveTo>
                        <a:pt x="5" y="1"/>
                      </a:moveTo>
                      <a:lnTo>
                        <a:pt x="2" y="50"/>
                      </a:lnTo>
                      <a:lnTo>
                        <a:pt x="0" y="50"/>
                      </a:lnTo>
                      <a:lnTo>
                        <a:pt x="4" y="0"/>
                      </a:lnTo>
                      <a:lnTo>
                        <a:pt x="5" y="0"/>
                      </a:lnTo>
                      <a:lnTo>
                        <a:pt x="5" y="1"/>
                      </a:lnTo>
                      <a:close/>
                    </a:path>
                  </a:pathLst>
                </a:custGeom>
                <a:solidFill>
                  <a:srgbClr val="2929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03" name="Freeform 737"/>
                <p:cNvSpPr>
                  <a:spLocks/>
                </p:cNvSpPr>
                <p:nvPr/>
              </p:nvSpPr>
              <p:spPr bwMode="auto">
                <a:xfrm>
                  <a:off x="2192" y="2488"/>
                  <a:ext cx="4" cy="51"/>
                </a:xfrm>
                <a:custGeom>
                  <a:avLst/>
                  <a:gdLst>
                    <a:gd name="T0" fmla="*/ 4 w 4"/>
                    <a:gd name="T1" fmla="*/ 0 h 51"/>
                    <a:gd name="T2" fmla="*/ 2 w 4"/>
                    <a:gd name="T3" fmla="*/ 50 h 51"/>
                    <a:gd name="T4" fmla="*/ 0 w 4"/>
                    <a:gd name="T5" fmla="*/ 50 h 51"/>
                    <a:gd name="T6" fmla="*/ 0 w 4"/>
                    <a:gd name="T7" fmla="*/ 51 h 51"/>
                    <a:gd name="T8" fmla="*/ 4 w 4"/>
                    <a:gd name="T9" fmla="*/ 0 h 51"/>
                    <a:gd name="T10" fmla="*/ 0 60000 65536"/>
                    <a:gd name="T11" fmla="*/ 0 60000 65536"/>
                    <a:gd name="T12" fmla="*/ 0 60000 65536"/>
                    <a:gd name="T13" fmla="*/ 0 60000 65536"/>
                    <a:gd name="T14" fmla="*/ 0 60000 65536"/>
                    <a:gd name="T15" fmla="*/ 0 w 4"/>
                    <a:gd name="T16" fmla="*/ 0 h 51"/>
                    <a:gd name="T17" fmla="*/ 4 w 4"/>
                    <a:gd name="T18" fmla="*/ 51 h 51"/>
                  </a:gdLst>
                  <a:ahLst/>
                  <a:cxnLst>
                    <a:cxn ang="T10">
                      <a:pos x="T0" y="T1"/>
                    </a:cxn>
                    <a:cxn ang="T11">
                      <a:pos x="T2" y="T3"/>
                    </a:cxn>
                    <a:cxn ang="T12">
                      <a:pos x="T4" y="T5"/>
                    </a:cxn>
                    <a:cxn ang="T13">
                      <a:pos x="T6" y="T7"/>
                    </a:cxn>
                    <a:cxn ang="T14">
                      <a:pos x="T8" y="T9"/>
                    </a:cxn>
                  </a:cxnLst>
                  <a:rect l="T15" t="T16" r="T17" b="T18"/>
                  <a:pathLst>
                    <a:path w="4" h="51">
                      <a:moveTo>
                        <a:pt x="4" y="0"/>
                      </a:moveTo>
                      <a:lnTo>
                        <a:pt x="2" y="50"/>
                      </a:lnTo>
                      <a:lnTo>
                        <a:pt x="0" y="50"/>
                      </a:lnTo>
                      <a:lnTo>
                        <a:pt x="0" y="51"/>
                      </a:lnTo>
                      <a:lnTo>
                        <a:pt x="4" y="0"/>
                      </a:lnTo>
                      <a:close/>
                    </a:path>
                  </a:pathLst>
                </a:custGeom>
                <a:solidFill>
                  <a:srgbClr val="2929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04" name="Freeform 738"/>
                <p:cNvSpPr>
                  <a:spLocks/>
                </p:cNvSpPr>
                <p:nvPr/>
              </p:nvSpPr>
              <p:spPr bwMode="auto">
                <a:xfrm>
                  <a:off x="2192" y="2488"/>
                  <a:ext cx="4" cy="51"/>
                </a:xfrm>
                <a:custGeom>
                  <a:avLst/>
                  <a:gdLst>
                    <a:gd name="T0" fmla="*/ 4 w 4"/>
                    <a:gd name="T1" fmla="*/ 0 h 51"/>
                    <a:gd name="T2" fmla="*/ 0 w 4"/>
                    <a:gd name="T3" fmla="*/ 50 h 51"/>
                    <a:gd name="T4" fmla="*/ 0 w 4"/>
                    <a:gd name="T5" fmla="*/ 51 h 51"/>
                    <a:gd name="T6" fmla="*/ 2 w 4"/>
                    <a:gd name="T7" fmla="*/ 0 h 51"/>
                    <a:gd name="T8" fmla="*/ 4 w 4"/>
                    <a:gd name="T9" fmla="*/ 0 h 51"/>
                    <a:gd name="T10" fmla="*/ 0 60000 65536"/>
                    <a:gd name="T11" fmla="*/ 0 60000 65536"/>
                    <a:gd name="T12" fmla="*/ 0 60000 65536"/>
                    <a:gd name="T13" fmla="*/ 0 60000 65536"/>
                    <a:gd name="T14" fmla="*/ 0 60000 65536"/>
                    <a:gd name="T15" fmla="*/ 0 w 4"/>
                    <a:gd name="T16" fmla="*/ 0 h 51"/>
                    <a:gd name="T17" fmla="*/ 4 w 4"/>
                    <a:gd name="T18" fmla="*/ 51 h 51"/>
                  </a:gdLst>
                  <a:ahLst/>
                  <a:cxnLst>
                    <a:cxn ang="T10">
                      <a:pos x="T0" y="T1"/>
                    </a:cxn>
                    <a:cxn ang="T11">
                      <a:pos x="T2" y="T3"/>
                    </a:cxn>
                    <a:cxn ang="T12">
                      <a:pos x="T4" y="T5"/>
                    </a:cxn>
                    <a:cxn ang="T13">
                      <a:pos x="T6" y="T7"/>
                    </a:cxn>
                    <a:cxn ang="T14">
                      <a:pos x="T8" y="T9"/>
                    </a:cxn>
                  </a:cxnLst>
                  <a:rect l="T15" t="T16" r="T17" b="T18"/>
                  <a:pathLst>
                    <a:path w="4" h="51">
                      <a:moveTo>
                        <a:pt x="4" y="0"/>
                      </a:moveTo>
                      <a:lnTo>
                        <a:pt x="0" y="50"/>
                      </a:lnTo>
                      <a:lnTo>
                        <a:pt x="0" y="51"/>
                      </a:lnTo>
                      <a:lnTo>
                        <a:pt x="2" y="0"/>
                      </a:lnTo>
                      <a:lnTo>
                        <a:pt x="4" y="0"/>
                      </a:lnTo>
                      <a:close/>
                    </a:path>
                  </a:pathLst>
                </a:custGeom>
                <a:solidFill>
                  <a:srgbClr val="2B2B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05" name="Freeform 739"/>
                <p:cNvSpPr>
                  <a:spLocks/>
                </p:cNvSpPr>
                <p:nvPr/>
              </p:nvSpPr>
              <p:spPr bwMode="auto">
                <a:xfrm>
                  <a:off x="2191" y="2488"/>
                  <a:ext cx="5" cy="51"/>
                </a:xfrm>
                <a:custGeom>
                  <a:avLst/>
                  <a:gdLst>
                    <a:gd name="T0" fmla="*/ 5 w 5"/>
                    <a:gd name="T1" fmla="*/ 0 h 51"/>
                    <a:gd name="T2" fmla="*/ 1 w 5"/>
                    <a:gd name="T3" fmla="*/ 51 h 51"/>
                    <a:gd name="T4" fmla="*/ 0 w 5"/>
                    <a:gd name="T5" fmla="*/ 51 h 51"/>
                    <a:gd name="T6" fmla="*/ 3 w 5"/>
                    <a:gd name="T7" fmla="*/ 0 h 51"/>
                    <a:gd name="T8" fmla="*/ 5 w 5"/>
                    <a:gd name="T9" fmla="*/ 0 h 51"/>
                    <a:gd name="T10" fmla="*/ 0 60000 65536"/>
                    <a:gd name="T11" fmla="*/ 0 60000 65536"/>
                    <a:gd name="T12" fmla="*/ 0 60000 65536"/>
                    <a:gd name="T13" fmla="*/ 0 60000 65536"/>
                    <a:gd name="T14" fmla="*/ 0 60000 65536"/>
                    <a:gd name="T15" fmla="*/ 0 w 5"/>
                    <a:gd name="T16" fmla="*/ 0 h 51"/>
                    <a:gd name="T17" fmla="*/ 5 w 5"/>
                    <a:gd name="T18" fmla="*/ 51 h 51"/>
                  </a:gdLst>
                  <a:ahLst/>
                  <a:cxnLst>
                    <a:cxn ang="T10">
                      <a:pos x="T0" y="T1"/>
                    </a:cxn>
                    <a:cxn ang="T11">
                      <a:pos x="T2" y="T3"/>
                    </a:cxn>
                    <a:cxn ang="T12">
                      <a:pos x="T4" y="T5"/>
                    </a:cxn>
                    <a:cxn ang="T13">
                      <a:pos x="T6" y="T7"/>
                    </a:cxn>
                    <a:cxn ang="T14">
                      <a:pos x="T8" y="T9"/>
                    </a:cxn>
                  </a:cxnLst>
                  <a:rect l="T15" t="T16" r="T17" b="T18"/>
                  <a:pathLst>
                    <a:path w="5" h="51">
                      <a:moveTo>
                        <a:pt x="5" y="0"/>
                      </a:moveTo>
                      <a:lnTo>
                        <a:pt x="1" y="51"/>
                      </a:lnTo>
                      <a:lnTo>
                        <a:pt x="0" y="51"/>
                      </a:lnTo>
                      <a:lnTo>
                        <a:pt x="3" y="0"/>
                      </a:lnTo>
                      <a:lnTo>
                        <a:pt x="5" y="0"/>
                      </a:lnTo>
                      <a:close/>
                    </a:path>
                  </a:pathLst>
                </a:custGeom>
                <a:solidFill>
                  <a:srgbClr val="2B2B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06" name="Freeform 740"/>
                <p:cNvSpPr>
                  <a:spLocks/>
                </p:cNvSpPr>
                <p:nvPr/>
              </p:nvSpPr>
              <p:spPr bwMode="auto">
                <a:xfrm>
                  <a:off x="2191" y="2488"/>
                  <a:ext cx="3" cy="51"/>
                </a:xfrm>
                <a:custGeom>
                  <a:avLst/>
                  <a:gdLst>
                    <a:gd name="T0" fmla="*/ 3 w 3"/>
                    <a:gd name="T1" fmla="*/ 0 h 51"/>
                    <a:gd name="T2" fmla="*/ 1 w 3"/>
                    <a:gd name="T3" fmla="*/ 51 h 51"/>
                    <a:gd name="T4" fmla="*/ 0 w 3"/>
                    <a:gd name="T5" fmla="*/ 51 h 51"/>
                    <a:gd name="T6" fmla="*/ 3 w 3"/>
                    <a:gd name="T7" fmla="*/ 0 h 51"/>
                    <a:gd name="T8" fmla="*/ 0 60000 65536"/>
                    <a:gd name="T9" fmla="*/ 0 60000 65536"/>
                    <a:gd name="T10" fmla="*/ 0 60000 65536"/>
                    <a:gd name="T11" fmla="*/ 0 60000 65536"/>
                    <a:gd name="T12" fmla="*/ 0 w 3"/>
                    <a:gd name="T13" fmla="*/ 0 h 51"/>
                    <a:gd name="T14" fmla="*/ 3 w 3"/>
                    <a:gd name="T15" fmla="*/ 51 h 51"/>
                  </a:gdLst>
                  <a:ahLst/>
                  <a:cxnLst>
                    <a:cxn ang="T8">
                      <a:pos x="T0" y="T1"/>
                    </a:cxn>
                    <a:cxn ang="T9">
                      <a:pos x="T2" y="T3"/>
                    </a:cxn>
                    <a:cxn ang="T10">
                      <a:pos x="T4" y="T5"/>
                    </a:cxn>
                    <a:cxn ang="T11">
                      <a:pos x="T6" y="T7"/>
                    </a:cxn>
                  </a:cxnLst>
                  <a:rect l="T12" t="T13" r="T14" b="T15"/>
                  <a:pathLst>
                    <a:path w="3" h="51">
                      <a:moveTo>
                        <a:pt x="3" y="0"/>
                      </a:moveTo>
                      <a:lnTo>
                        <a:pt x="1" y="51"/>
                      </a:lnTo>
                      <a:lnTo>
                        <a:pt x="0" y="51"/>
                      </a:lnTo>
                      <a:lnTo>
                        <a:pt x="3"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07" name="Freeform 741"/>
                <p:cNvSpPr>
                  <a:spLocks/>
                </p:cNvSpPr>
                <p:nvPr/>
              </p:nvSpPr>
              <p:spPr bwMode="auto">
                <a:xfrm>
                  <a:off x="2191" y="2486"/>
                  <a:ext cx="3" cy="53"/>
                </a:xfrm>
                <a:custGeom>
                  <a:avLst/>
                  <a:gdLst>
                    <a:gd name="T0" fmla="*/ 3 w 3"/>
                    <a:gd name="T1" fmla="*/ 2 h 53"/>
                    <a:gd name="T2" fmla="*/ 0 w 3"/>
                    <a:gd name="T3" fmla="*/ 53 h 53"/>
                    <a:gd name="T4" fmla="*/ 1 w 3"/>
                    <a:gd name="T5" fmla="*/ 0 h 53"/>
                    <a:gd name="T6" fmla="*/ 3 w 3"/>
                    <a:gd name="T7" fmla="*/ 2 h 53"/>
                    <a:gd name="T8" fmla="*/ 0 60000 65536"/>
                    <a:gd name="T9" fmla="*/ 0 60000 65536"/>
                    <a:gd name="T10" fmla="*/ 0 60000 65536"/>
                    <a:gd name="T11" fmla="*/ 0 60000 65536"/>
                    <a:gd name="T12" fmla="*/ 0 w 3"/>
                    <a:gd name="T13" fmla="*/ 0 h 53"/>
                    <a:gd name="T14" fmla="*/ 3 w 3"/>
                    <a:gd name="T15" fmla="*/ 53 h 53"/>
                  </a:gdLst>
                  <a:ahLst/>
                  <a:cxnLst>
                    <a:cxn ang="T8">
                      <a:pos x="T0" y="T1"/>
                    </a:cxn>
                    <a:cxn ang="T9">
                      <a:pos x="T2" y="T3"/>
                    </a:cxn>
                    <a:cxn ang="T10">
                      <a:pos x="T4" y="T5"/>
                    </a:cxn>
                    <a:cxn ang="T11">
                      <a:pos x="T6" y="T7"/>
                    </a:cxn>
                  </a:cxnLst>
                  <a:rect l="T12" t="T13" r="T14" b="T15"/>
                  <a:pathLst>
                    <a:path w="3" h="53">
                      <a:moveTo>
                        <a:pt x="3" y="2"/>
                      </a:moveTo>
                      <a:lnTo>
                        <a:pt x="0" y="53"/>
                      </a:lnTo>
                      <a:lnTo>
                        <a:pt x="1" y="0"/>
                      </a:lnTo>
                      <a:lnTo>
                        <a:pt x="3" y="2"/>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08" name="Freeform 742"/>
                <p:cNvSpPr>
                  <a:spLocks/>
                </p:cNvSpPr>
                <p:nvPr/>
              </p:nvSpPr>
              <p:spPr bwMode="auto">
                <a:xfrm>
                  <a:off x="2189" y="2486"/>
                  <a:ext cx="5" cy="53"/>
                </a:xfrm>
                <a:custGeom>
                  <a:avLst/>
                  <a:gdLst>
                    <a:gd name="T0" fmla="*/ 5 w 5"/>
                    <a:gd name="T1" fmla="*/ 2 h 53"/>
                    <a:gd name="T2" fmla="*/ 2 w 5"/>
                    <a:gd name="T3" fmla="*/ 53 h 53"/>
                    <a:gd name="T4" fmla="*/ 0 w 5"/>
                    <a:gd name="T5" fmla="*/ 53 h 53"/>
                    <a:gd name="T6" fmla="*/ 3 w 5"/>
                    <a:gd name="T7" fmla="*/ 0 h 53"/>
                    <a:gd name="T8" fmla="*/ 5 w 5"/>
                    <a:gd name="T9" fmla="*/ 2 h 53"/>
                    <a:gd name="T10" fmla="*/ 0 60000 65536"/>
                    <a:gd name="T11" fmla="*/ 0 60000 65536"/>
                    <a:gd name="T12" fmla="*/ 0 60000 65536"/>
                    <a:gd name="T13" fmla="*/ 0 60000 65536"/>
                    <a:gd name="T14" fmla="*/ 0 60000 65536"/>
                    <a:gd name="T15" fmla="*/ 0 w 5"/>
                    <a:gd name="T16" fmla="*/ 0 h 53"/>
                    <a:gd name="T17" fmla="*/ 5 w 5"/>
                    <a:gd name="T18" fmla="*/ 53 h 53"/>
                  </a:gdLst>
                  <a:ahLst/>
                  <a:cxnLst>
                    <a:cxn ang="T10">
                      <a:pos x="T0" y="T1"/>
                    </a:cxn>
                    <a:cxn ang="T11">
                      <a:pos x="T2" y="T3"/>
                    </a:cxn>
                    <a:cxn ang="T12">
                      <a:pos x="T4" y="T5"/>
                    </a:cxn>
                    <a:cxn ang="T13">
                      <a:pos x="T6" y="T7"/>
                    </a:cxn>
                    <a:cxn ang="T14">
                      <a:pos x="T8" y="T9"/>
                    </a:cxn>
                  </a:cxnLst>
                  <a:rect l="T15" t="T16" r="T17" b="T18"/>
                  <a:pathLst>
                    <a:path w="5" h="53">
                      <a:moveTo>
                        <a:pt x="5" y="2"/>
                      </a:moveTo>
                      <a:lnTo>
                        <a:pt x="2" y="53"/>
                      </a:lnTo>
                      <a:lnTo>
                        <a:pt x="0" y="53"/>
                      </a:lnTo>
                      <a:lnTo>
                        <a:pt x="3" y="0"/>
                      </a:lnTo>
                      <a:lnTo>
                        <a:pt x="5" y="2"/>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09" name="Freeform 743"/>
                <p:cNvSpPr>
                  <a:spLocks/>
                </p:cNvSpPr>
                <p:nvPr/>
              </p:nvSpPr>
              <p:spPr bwMode="auto">
                <a:xfrm>
                  <a:off x="2189" y="2486"/>
                  <a:ext cx="3" cy="53"/>
                </a:xfrm>
                <a:custGeom>
                  <a:avLst/>
                  <a:gdLst>
                    <a:gd name="T0" fmla="*/ 3 w 3"/>
                    <a:gd name="T1" fmla="*/ 0 h 53"/>
                    <a:gd name="T2" fmla="*/ 2 w 3"/>
                    <a:gd name="T3" fmla="*/ 53 h 53"/>
                    <a:gd name="T4" fmla="*/ 0 w 3"/>
                    <a:gd name="T5" fmla="*/ 53 h 53"/>
                    <a:gd name="T6" fmla="*/ 3 w 3"/>
                    <a:gd name="T7" fmla="*/ 0 h 53"/>
                    <a:gd name="T8" fmla="*/ 0 60000 65536"/>
                    <a:gd name="T9" fmla="*/ 0 60000 65536"/>
                    <a:gd name="T10" fmla="*/ 0 60000 65536"/>
                    <a:gd name="T11" fmla="*/ 0 60000 65536"/>
                    <a:gd name="T12" fmla="*/ 0 w 3"/>
                    <a:gd name="T13" fmla="*/ 0 h 53"/>
                    <a:gd name="T14" fmla="*/ 3 w 3"/>
                    <a:gd name="T15" fmla="*/ 53 h 53"/>
                  </a:gdLst>
                  <a:ahLst/>
                  <a:cxnLst>
                    <a:cxn ang="T8">
                      <a:pos x="T0" y="T1"/>
                    </a:cxn>
                    <a:cxn ang="T9">
                      <a:pos x="T2" y="T3"/>
                    </a:cxn>
                    <a:cxn ang="T10">
                      <a:pos x="T4" y="T5"/>
                    </a:cxn>
                    <a:cxn ang="T11">
                      <a:pos x="T6" y="T7"/>
                    </a:cxn>
                  </a:cxnLst>
                  <a:rect l="T12" t="T13" r="T14" b="T15"/>
                  <a:pathLst>
                    <a:path w="3" h="53">
                      <a:moveTo>
                        <a:pt x="3" y="0"/>
                      </a:moveTo>
                      <a:lnTo>
                        <a:pt x="2" y="53"/>
                      </a:lnTo>
                      <a:lnTo>
                        <a:pt x="0" y="53"/>
                      </a:lnTo>
                      <a:lnTo>
                        <a:pt x="3"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10" name="Freeform 744"/>
                <p:cNvSpPr>
                  <a:spLocks/>
                </p:cNvSpPr>
                <p:nvPr/>
              </p:nvSpPr>
              <p:spPr bwMode="auto">
                <a:xfrm>
                  <a:off x="2188" y="2486"/>
                  <a:ext cx="4" cy="55"/>
                </a:xfrm>
                <a:custGeom>
                  <a:avLst/>
                  <a:gdLst>
                    <a:gd name="T0" fmla="*/ 4 w 4"/>
                    <a:gd name="T1" fmla="*/ 0 h 55"/>
                    <a:gd name="T2" fmla="*/ 1 w 4"/>
                    <a:gd name="T3" fmla="*/ 53 h 55"/>
                    <a:gd name="T4" fmla="*/ 0 w 4"/>
                    <a:gd name="T5" fmla="*/ 53 h 55"/>
                    <a:gd name="T6" fmla="*/ 0 w 4"/>
                    <a:gd name="T7" fmla="*/ 55 h 55"/>
                    <a:gd name="T8" fmla="*/ 3 w 4"/>
                    <a:gd name="T9" fmla="*/ 0 h 55"/>
                    <a:gd name="T10" fmla="*/ 4 w 4"/>
                    <a:gd name="T11" fmla="*/ 0 h 55"/>
                    <a:gd name="T12" fmla="*/ 0 60000 65536"/>
                    <a:gd name="T13" fmla="*/ 0 60000 65536"/>
                    <a:gd name="T14" fmla="*/ 0 60000 65536"/>
                    <a:gd name="T15" fmla="*/ 0 60000 65536"/>
                    <a:gd name="T16" fmla="*/ 0 60000 65536"/>
                    <a:gd name="T17" fmla="*/ 0 60000 65536"/>
                    <a:gd name="T18" fmla="*/ 0 w 4"/>
                    <a:gd name="T19" fmla="*/ 0 h 55"/>
                    <a:gd name="T20" fmla="*/ 4 w 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4" h="55">
                      <a:moveTo>
                        <a:pt x="4" y="0"/>
                      </a:moveTo>
                      <a:lnTo>
                        <a:pt x="1" y="53"/>
                      </a:lnTo>
                      <a:lnTo>
                        <a:pt x="0" y="53"/>
                      </a:lnTo>
                      <a:lnTo>
                        <a:pt x="0" y="55"/>
                      </a:lnTo>
                      <a:lnTo>
                        <a:pt x="3" y="0"/>
                      </a:lnTo>
                      <a:lnTo>
                        <a:pt x="4"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11" name="Freeform 745"/>
                <p:cNvSpPr>
                  <a:spLocks/>
                </p:cNvSpPr>
                <p:nvPr/>
              </p:nvSpPr>
              <p:spPr bwMode="auto">
                <a:xfrm>
                  <a:off x="2188" y="2486"/>
                  <a:ext cx="4" cy="55"/>
                </a:xfrm>
                <a:custGeom>
                  <a:avLst/>
                  <a:gdLst>
                    <a:gd name="T0" fmla="*/ 4 w 4"/>
                    <a:gd name="T1" fmla="*/ 0 h 55"/>
                    <a:gd name="T2" fmla="*/ 1 w 4"/>
                    <a:gd name="T3" fmla="*/ 53 h 55"/>
                    <a:gd name="T4" fmla="*/ 0 w 4"/>
                    <a:gd name="T5" fmla="*/ 53 h 55"/>
                    <a:gd name="T6" fmla="*/ 0 w 4"/>
                    <a:gd name="T7" fmla="*/ 55 h 55"/>
                    <a:gd name="T8" fmla="*/ 3 w 4"/>
                    <a:gd name="T9" fmla="*/ 0 h 55"/>
                    <a:gd name="T10" fmla="*/ 4 w 4"/>
                    <a:gd name="T11" fmla="*/ 0 h 55"/>
                    <a:gd name="T12" fmla="*/ 0 60000 65536"/>
                    <a:gd name="T13" fmla="*/ 0 60000 65536"/>
                    <a:gd name="T14" fmla="*/ 0 60000 65536"/>
                    <a:gd name="T15" fmla="*/ 0 60000 65536"/>
                    <a:gd name="T16" fmla="*/ 0 60000 65536"/>
                    <a:gd name="T17" fmla="*/ 0 60000 65536"/>
                    <a:gd name="T18" fmla="*/ 0 w 4"/>
                    <a:gd name="T19" fmla="*/ 0 h 55"/>
                    <a:gd name="T20" fmla="*/ 4 w 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4" h="55">
                      <a:moveTo>
                        <a:pt x="4" y="0"/>
                      </a:moveTo>
                      <a:lnTo>
                        <a:pt x="1" y="53"/>
                      </a:lnTo>
                      <a:lnTo>
                        <a:pt x="0" y="53"/>
                      </a:lnTo>
                      <a:lnTo>
                        <a:pt x="0" y="55"/>
                      </a:lnTo>
                      <a:lnTo>
                        <a:pt x="3" y="0"/>
                      </a:lnTo>
                      <a:lnTo>
                        <a:pt x="4"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12" name="Freeform 746"/>
                <p:cNvSpPr>
                  <a:spLocks/>
                </p:cNvSpPr>
                <p:nvPr/>
              </p:nvSpPr>
              <p:spPr bwMode="auto">
                <a:xfrm>
                  <a:off x="2188" y="2486"/>
                  <a:ext cx="3" cy="55"/>
                </a:xfrm>
                <a:custGeom>
                  <a:avLst/>
                  <a:gdLst>
                    <a:gd name="T0" fmla="*/ 3 w 3"/>
                    <a:gd name="T1" fmla="*/ 0 h 55"/>
                    <a:gd name="T2" fmla="*/ 0 w 3"/>
                    <a:gd name="T3" fmla="*/ 55 h 55"/>
                    <a:gd name="T4" fmla="*/ 3 w 3"/>
                    <a:gd name="T5" fmla="*/ 0 h 55"/>
                    <a:gd name="T6" fmla="*/ 0 60000 65536"/>
                    <a:gd name="T7" fmla="*/ 0 60000 65536"/>
                    <a:gd name="T8" fmla="*/ 0 60000 65536"/>
                    <a:gd name="T9" fmla="*/ 0 w 3"/>
                    <a:gd name="T10" fmla="*/ 0 h 55"/>
                    <a:gd name="T11" fmla="*/ 3 w 3"/>
                    <a:gd name="T12" fmla="*/ 55 h 55"/>
                  </a:gdLst>
                  <a:ahLst/>
                  <a:cxnLst>
                    <a:cxn ang="T6">
                      <a:pos x="T0" y="T1"/>
                    </a:cxn>
                    <a:cxn ang="T7">
                      <a:pos x="T2" y="T3"/>
                    </a:cxn>
                    <a:cxn ang="T8">
                      <a:pos x="T4" y="T5"/>
                    </a:cxn>
                  </a:cxnLst>
                  <a:rect l="T9" t="T10" r="T11" b="T12"/>
                  <a:pathLst>
                    <a:path w="3" h="55">
                      <a:moveTo>
                        <a:pt x="3" y="0"/>
                      </a:moveTo>
                      <a:lnTo>
                        <a:pt x="0" y="55"/>
                      </a:lnTo>
                      <a:lnTo>
                        <a:pt x="3"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13" name="Freeform 747"/>
                <p:cNvSpPr>
                  <a:spLocks/>
                </p:cNvSpPr>
                <p:nvPr/>
              </p:nvSpPr>
              <p:spPr bwMode="auto">
                <a:xfrm>
                  <a:off x="2186" y="2486"/>
                  <a:ext cx="5" cy="55"/>
                </a:xfrm>
                <a:custGeom>
                  <a:avLst/>
                  <a:gdLst>
                    <a:gd name="T0" fmla="*/ 5 w 5"/>
                    <a:gd name="T1" fmla="*/ 0 h 55"/>
                    <a:gd name="T2" fmla="*/ 2 w 5"/>
                    <a:gd name="T3" fmla="*/ 55 h 55"/>
                    <a:gd name="T4" fmla="*/ 0 w 5"/>
                    <a:gd name="T5" fmla="*/ 55 h 55"/>
                    <a:gd name="T6" fmla="*/ 3 w 5"/>
                    <a:gd name="T7" fmla="*/ 0 h 55"/>
                    <a:gd name="T8" fmla="*/ 5 w 5"/>
                    <a:gd name="T9" fmla="*/ 0 h 55"/>
                    <a:gd name="T10" fmla="*/ 0 60000 65536"/>
                    <a:gd name="T11" fmla="*/ 0 60000 65536"/>
                    <a:gd name="T12" fmla="*/ 0 60000 65536"/>
                    <a:gd name="T13" fmla="*/ 0 60000 65536"/>
                    <a:gd name="T14" fmla="*/ 0 60000 65536"/>
                    <a:gd name="T15" fmla="*/ 0 w 5"/>
                    <a:gd name="T16" fmla="*/ 0 h 55"/>
                    <a:gd name="T17" fmla="*/ 5 w 5"/>
                    <a:gd name="T18" fmla="*/ 55 h 55"/>
                  </a:gdLst>
                  <a:ahLst/>
                  <a:cxnLst>
                    <a:cxn ang="T10">
                      <a:pos x="T0" y="T1"/>
                    </a:cxn>
                    <a:cxn ang="T11">
                      <a:pos x="T2" y="T3"/>
                    </a:cxn>
                    <a:cxn ang="T12">
                      <a:pos x="T4" y="T5"/>
                    </a:cxn>
                    <a:cxn ang="T13">
                      <a:pos x="T6" y="T7"/>
                    </a:cxn>
                    <a:cxn ang="T14">
                      <a:pos x="T8" y="T9"/>
                    </a:cxn>
                  </a:cxnLst>
                  <a:rect l="T15" t="T16" r="T17" b="T18"/>
                  <a:pathLst>
                    <a:path w="5" h="55">
                      <a:moveTo>
                        <a:pt x="5" y="0"/>
                      </a:moveTo>
                      <a:lnTo>
                        <a:pt x="2" y="55"/>
                      </a:lnTo>
                      <a:lnTo>
                        <a:pt x="0" y="55"/>
                      </a:lnTo>
                      <a:lnTo>
                        <a:pt x="3" y="0"/>
                      </a:lnTo>
                      <a:lnTo>
                        <a:pt x="5"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14" name="Freeform 748"/>
                <p:cNvSpPr>
                  <a:spLocks/>
                </p:cNvSpPr>
                <p:nvPr/>
              </p:nvSpPr>
              <p:spPr bwMode="auto">
                <a:xfrm>
                  <a:off x="2186" y="2485"/>
                  <a:ext cx="5" cy="56"/>
                </a:xfrm>
                <a:custGeom>
                  <a:avLst/>
                  <a:gdLst>
                    <a:gd name="T0" fmla="*/ 5 w 5"/>
                    <a:gd name="T1" fmla="*/ 1 h 56"/>
                    <a:gd name="T2" fmla="*/ 2 w 5"/>
                    <a:gd name="T3" fmla="*/ 56 h 56"/>
                    <a:gd name="T4" fmla="*/ 0 w 5"/>
                    <a:gd name="T5" fmla="*/ 56 h 56"/>
                    <a:gd name="T6" fmla="*/ 3 w 5"/>
                    <a:gd name="T7" fmla="*/ 0 h 56"/>
                    <a:gd name="T8" fmla="*/ 3 w 5"/>
                    <a:gd name="T9" fmla="*/ 1 h 56"/>
                    <a:gd name="T10" fmla="*/ 5 w 5"/>
                    <a:gd name="T11" fmla="*/ 1 h 56"/>
                    <a:gd name="T12" fmla="*/ 0 60000 65536"/>
                    <a:gd name="T13" fmla="*/ 0 60000 65536"/>
                    <a:gd name="T14" fmla="*/ 0 60000 65536"/>
                    <a:gd name="T15" fmla="*/ 0 60000 65536"/>
                    <a:gd name="T16" fmla="*/ 0 60000 65536"/>
                    <a:gd name="T17" fmla="*/ 0 60000 65536"/>
                    <a:gd name="T18" fmla="*/ 0 w 5"/>
                    <a:gd name="T19" fmla="*/ 0 h 56"/>
                    <a:gd name="T20" fmla="*/ 5 w 5"/>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5" h="56">
                      <a:moveTo>
                        <a:pt x="5" y="1"/>
                      </a:moveTo>
                      <a:lnTo>
                        <a:pt x="2" y="56"/>
                      </a:lnTo>
                      <a:lnTo>
                        <a:pt x="0" y="56"/>
                      </a:lnTo>
                      <a:lnTo>
                        <a:pt x="3" y="0"/>
                      </a:lnTo>
                      <a:lnTo>
                        <a:pt x="3" y="1"/>
                      </a:lnTo>
                      <a:lnTo>
                        <a:pt x="5" y="1"/>
                      </a:lnTo>
                      <a:close/>
                    </a:path>
                  </a:pathLst>
                </a:custGeom>
                <a:solidFill>
                  <a:srgbClr val="3636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15" name="Freeform 749"/>
                <p:cNvSpPr>
                  <a:spLocks/>
                </p:cNvSpPr>
                <p:nvPr/>
              </p:nvSpPr>
              <p:spPr bwMode="auto">
                <a:xfrm>
                  <a:off x="2186" y="2485"/>
                  <a:ext cx="3" cy="56"/>
                </a:xfrm>
                <a:custGeom>
                  <a:avLst/>
                  <a:gdLst>
                    <a:gd name="T0" fmla="*/ 3 w 3"/>
                    <a:gd name="T1" fmla="*/ 1 h 56"/>
                    <a:gd name="T2" fmla="*/ 0 w 3"/>
                    <a:gd name="T3" fmla="*/ 56 h 56"/>
                    <a:gd name="T4" fmla="*/ 2 w 3"/>
                    <a:gd name="T5" fmla="*/ 0 h 56"/>
                    <a:gd name="T6" fmla="*/ 3 w 3"/>
                    <a:gd name="T7" fmla="*/ 0 h 56"/>
                    <a:gd name="T8" fmla="*/ 3 w 3"/>
                    <a:gd name="T9" fmla="*/ 1 h 56"/>
                    <a:gd name="T10" fmla="*/ 0 60000 65536"/>
                    <a:gd name="T11" fmla="*/ 0 60000 65536"/>
                    <a:gd name="T12" fmla="*/ 0 60000 65536"/>
                    <a:gd name="T13" fmla="*/ 0 60000 65536"/>
                    <a:gd name="T14" fmla="*/ 0 60000 65536"/>
                    <a:gd name="T15" fmla="*/ 0 w 3"/>
                    <a:gd name="T16" fmla="*/ 0 h 56"/>
                    <a:gd name="T17" fmla="*/ 3 w 3"/>
                    <a:gd name="T18" fmla="*/ 56 h 56"/>
                  </a:gdLst>
                  <a:ahLst/>
                  <a:cxnLst>
                    <a:cxn ang="T10">
                      <a:pos x="T0" y="T1"/>
                    </a:cxn>
                    <a:cxn ang="T11">
                      <a:pos x="T2" y="T3"/>
                    </a:cxn>
                    <a:cxn ang="T12">
                      <a:pos x="T4" y="T5"/>
                    </a:cxn>
                    <a:cxn ang="T13">
                      <a:pos x="T6" y="T7"/>
                    </a:cxn>
                    <a:cxn ang="T14">
                      <a:pos x="T8" y="T9"/>
                    </a:cxn>
                  </a:cxnLst>
                  <a:rect l="T15" t="T16" r="T17" b="T18"/>
                  <a:pathLst>
                    <a:path w="3" h="56">
                      <a:moveTo>
                        <a:pt x="3" y="1"/>
                      </a:moveTo>
                      <a:lnTo>
                        <a:pt x="0" y="56"/>
                      </a:lnTo>
                      <a:lnTo>
                        <a:pt x="2" y="0"/>
                      </a:lnTo>
                      <a:lnTo>
                        <a:pt x="3" y="0"/>
                      </a:lnTo>
                      <a:lnTo>
                        <a:pt x="3" y="1"/>
                      </a:lnTo>
                      <a:close/>
                    </a:path>
                  </a:pathLst>
                </a:custGeom>
                <a:solidFill>
                  <a:srgbClr val="3636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16" name="Freeform 750"/>
                <p:cNvSpPr>
                  <a:spLocks/>
                </p:cNvSpPr>
                <p:nvPr/>
              </p:nvSpPr>
              <p:spPr bwMode="auto">
                <a:xfrm>
                  <a:off x="2184" y="2485"/>
                  <a:ext cx="5" cy="56"/>
                </a:xfrm>
                <a:custGeom>
                  <a:avLst/>
                  <a:gdLst>
                    <a:gd name="T0" fmla="*/ 5 w 5"/>
                    <a:gd name="T1" fmla="*/ 0 h 56"/>
                    <a:gd name="T2" fmla="*/ 2 w 5"/>
                    <a:gd name="T3" fmla="*/ 56 h 56"/>
                    <a:gd name="T4" fmla="*/ 0 w 5"/>
                    <a:gd name="T5" fmla="*/ 56 h 56"/>
                    <a:gd name="T6" fmla="*/ 4 w 5"/>
                    <a:gd name="T7" fmla="*/ 0 h 56"/>
                    <a:gd name="T8" fmla="*/ 5 w 5"/>
                    <a:gd name="T9" fmla="*/ 0 h 56"/>
                    <a:gd name="T10" fmla="*/ 0 60000 65536"/>
                    <a:gd name="T11" fmla="*/ 0 60000 65536"/>
                    <a:gd name="T12" fmla="*/ 0 60000 65536"/>
                    <a:gd name="T13" fmla="*/ 0 60000 65536"/>
                    <a:gd name="T14" fmla="*/ 0 60000 65536"/>
                    <a:gd name="T15" fmla="*/ 0 w 5"/>
                    <a:gd name="T16" fmla="*/ 0 h 56"/>
                    <a:gd name="T17" fmla="*/ 5 w 5"/>
                    <a:gd name="T18" fmla="*/ 56 h 56"/>
                  </a:gdLst>
                  <a:ahLst/>
                  <a:cxnLst>
                    <a:cxn ang="T10">
                      <a:pos x="T0" y="T1"/>
                    </a:cxn>
                    <a:cxn ang="T11">
                      <a:pos x="T2" y="T3"/>
                    </a:cxn>
                    <a:cxn ang="T12">
                      <a:pos x="T4" y="T5"/>
                    </a:cxn>
                    <a:cxn ang="T13">
                      <a:pos x="T6" y="T7"/>
                    </a:cxn>
                    <a:cxn ang="T14">
                      <a:pos x="T8" y="T9"/>
                    </a:cxn>
                  </a:cxnLst>
                  <a:rect l="T15" t="T16" r="T17" b="T18"/>
                  <a:pathLst>
                    <a:path w="5" h="56">
                      <a:moveTo>
                        <a:pt x="5" y="0"/>
                      </a:moveTo>
                      <a:lnTo>
                        <a:pt x="2" y="56"/>
                      </a:lnTo>
                      <a:lnTo>
                        <a:pt x="0" y="56"/>
                      </a:lnTo>
                      <a:lnTo>
                        <a:pt x="4" y="0"/>
                      </a:lnTo>
                      <a:lnTo>
                        <a:pt x="5" y="0"/>
                      </a:lnTo>
                      <a:close/>
                    </a:path>
                  </a:pathLst>
                </a:custGeom>
                <a:solidFill>
                  <a:srgbClr val="3636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17" name="Freeform 751"/>
                <p:cNvSpPr>
                  <a:spLocks/>
                </p:cNvSpPr>
                <p:nvPr/>
              </p:nvSpPr>
              <p:spPr bwMode="auto">
                <a:xfrm>
                  <a:off x="2184" y="2485"/>
                  <a:ext cx="4" cy="56"/>
                </a:xfrm>
                <a:custGeom>
                  <a:avLst/>
                  <a:gdLst>
                    <a:gd name="T0" fmla="*/ 4 w 4"/>
                    <a:gd name="T1" fmla="*/ 0 h 56"/>
                    <a:gd name="T2" fmla="*/ 2 w 4"/>
                    <a:gd name="T3" fmla="*/ 56 h 56"/>
                    <a:gd name="T4" fmla="*/ 0 w 4"/>
                    <a:gd name="T5" fmla="*/ 56 h 56"/>
                    <a:gd name="T6" fmla="*/ 4 w 4"/>
                    <a:gd name="T7" fmla="*/ 0 h 56"/>
                    <a:gd name="T8" fmla="*/ 0 60000 65536"/>
                    <a:gd name="T9" fmla="*/ 0 60000 65536"/>
                    <a:gd name="T10" fmla="*/ 0 60000 65536"/>
                    <a:gd name="T11" fmla="*/ 0 60000 65536"/>
                    <a:gd name="T12" fmla="*/ 0 w 4"/>
                    <a:gd name="T13" fmla="*/ 0 h 56"/>
                    <a:gd name="T14" fmla="*/ 4 w 4"/>
                    <a:gd name="T15" fmla="*/ 56 h 56"/>
                  </a:gdLst>
                  <a:ahLst/>
                  <a:cxnLst>
                    <a:cxn ang="T8">
                      <a:pos x="T0" y="T1"/>
                    </a:cxn>
                    <a:cxn ang="T9">
                      <a:pos x="T2" y="T3"/>
                    </a:cxn>
                    <a:cxn ang="T10">
                      <a:pos x="T4" y="T5"/>
                    </a:cxn>
                    <a:cxn ang="T11">
                      <a:pos x="T6" y="T7"/>
                    </a:cxn>
                  </a:cxnLst>
                  <a:rect l="T12" t="T13" r="T14" b="T15"/>
                  <a:pathLst>
                    <a:path w="4" h="56">
                      <a:moveTo>
                        <a:pt x="4" y="0"/>
                      </a:moveTo>
                      <a:lnTo>
                        <a:pt x="2" y="56"/>
                      </a:lnTo>
                      <a:lnTo>
                        <a:pt x="0" y="56"/>
                      </a:lnTo>
                      <a:lnTo>
                        <a:pt x="4" y="0"/>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18" name="Freeform 752"/>
                <p:cNvSpPr>
                  <a:spLocks/>
                </p:cNvSpPr>
                <p:nvPr/>
              </p:nvSpPr>
              <p:spPr bwMode="auto">
                <a:xfrm>
                  <a:off x="2183" y="2485"/>
                  <a:ext cx="5" cy="56"/>
                </a:xfrm>
                <a:custGeom>
                  <a:avLst/>
                  <a:gdLst>
                    <a:gd name="T0" fmla="*/ 5 w 5"/>
                    <a:gd name="T1" fmla="*/ 0 h 56"/>
                    <a:gd name="T2" fmla="*/ 1 w 5"/>
                    <a:gd name="T3" fmla="*/ 56 h 56"/>
                    <a:gd name="T4" fmla="*/ 0 w 5"/>
                    <a:gd name="T5" fmla="*/ 56 h 56"/>
                    <a:gd name="T6" fmla="*/ 3 w 5"/>
                    <a:gd name="T7" fmla="*/ 0 h 56"/>
                    <a:gd name="T8" fmla="*/ 5 w 5"/>
                    <a:gd name="T9" fmla="*/ 0 h 56"/>
                    <a:gd name="T10" fmla="*/ 0 60000 65536"/>
                    <a:gd name="T11" fmla="*/ 0 60000 65536"/>
                    <a:gd name="T12" fmla="*/ 0 60000 65536"/>
                    <a:gd name="T13" fmla="*/ 0 60000 65536"/>
                    <a:gd name="T14" fmla="*/ 0 60000 65536"/>
                    <a:gd name="T15" fmla="*/ 0 w 5"/>
                    <a:gd name="T16" fmla="*/ 0 h 56"/>
                    <a:gd name="T17" fmla="*/ 5 w 5"/>
                    <a:gd name="T18" fmla="*/ 56 h 56"/>
                  </a:gdLst>
                  <a:ahLst/>
                  <a:cxnLst>
                    <a:cxn ang="T10">
                      <a:pos x="T0" y="T1"/>
                    </a:cxn>
                    <a:cxn ang="T11">
                      <a:pos x="T2" y="T3"/>
                    </a:cxn>
                    <a:cxn ang="T12">
                      <a:pos x="T4" y="T5"/>
                    </a:cxn>
                    <a:cxn ang="T13">
                      <a:pos x="T6" y="T7"/>
                    </a:cxn>
                    <a:cxn ang="T14">
                      <a:pos x="T8" y="T9"/>
                    </a:cxn>
                  </a:cxnLst>
                  <a:rect l="T15" t="T16" r="T17" b="T18"/>
                  <a:pathLst>
                    <a:path w="5" h="56">
                      <a:moveTo>
                        <a:pt x="5" y="0"/>
                      </a:moveTo>
                      <a:lnTo>
                        <a:pt x="1" y="56"/>
                      </a:lnTo>
                      <a:lnTo>
                        <a:pt x="0" y="56"/>
                      </a:lnTo>
                      <a:lnTo>
                        <a:pt x="3" y="0"/>
                      </a:lnTo>
                      <a:lnTo>
                        <a:pt x="5" y="0"/>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19" name="Freeform 753"/>
                <p:cNvSpPr>
                  <a:spLocks/>
                </p:cNvSpPr>
                <p:nvPr/>
              </p:nvSpPr>
              <p:spPr bwMode="auto">
                <a:xfrm>
                  <a:off x="2183" y="2485"/>
                  <a:ext cx="5" cy="58"/>
                </a:xfrm>
                <a:custGeom>
                  <a:avLst/>
                  <a:gdLst>
                    <a:gd name="T0" fmla="*/ 5 w 5"/>
                    <a:gd name="T1" fmla="*/ 0 h 58"/>
                    <a:gd name="T2" fmla="*/ 1 w 5"/>
                    <a:gd name="T3" fmla="*/ 56 h 58"/>
                    <a:gd name="T4" fmla="*/ 0 w 5"/>
                    <a:gd name="T5" fmla="*/ 56 h 58"/>
                    <a:gd name="T6" fmla="*/ 0 w 5"/>
                    <a:gd name="T7" fmla="*/ 58 h 58"/>
                    <a:gd name="T8" fmla="*/ 3 w 5"/>
                    <a:gd name="T9" fmla="*/ 0 h 58"/>
                    <a:gd name="T10" fmla="*/ 5 w 5"/>
                    <a:gd name="T11" fmla="*/ 0 h 58"/>
                    <a:gd name="T12" fmla="*/ 0 60000 65536"/>
                    <a:gd name="T13" fmla="*/ 0 60000 65536"/>
                    <a:gd name="T14" fmla="*/ 0 60000 65536"/>
                    <a:gd name="T15" fmla="*/ 0 60000 65536"/>
                    <a:gd name="T16" fmla="*/ 0 60000 65536"/>
                    <a:gd name="T17" fmla="*/ 0 60000 65536"/>
                    <a:gd name="T18" fmla="*/ 0 w 5"/>
                    <a:gd name="T19" fmla="*/ 0 h 58"/>
                    <a:gd name="T20" fmla="*/ 5 w 5"/>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 h="58">
                      <a:moveTo>
                        <a:pt x="5" y="0"/>
                      </a:moveTo>
                      <a:lnTo>
                        <a:pt x="1" y="56"/>
                      </a:lnTo>
                      <a:lnTo>
                        <a:pt x="0" y="56"/>
                      </a:lnTo>
                      <a:lnTo>
                        <a:pt x="0" y="58"/>
                      </a:lnTo>
                      <a:lnTo>
                        <a:pt x="3" y="0"/>
                      </a:lnTo>
                      <a:lnTo>
                        <a:pt x="5" y="0"/>
                      </a:lnTo>
                      <a:close/>
                    </a:path>
                  </a:pathLst>
                </a:custGeom>
                <a:solidFill>
                  <a:srgbClr val="3B3B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20" name="Freeform 754"/>
                <p:cNvSpPr>
                  <a:spLocks/>
                </p:cNvSpPr>
                <p:nvPr/>
              </p:nvSpPr>
              <p:spPr bwMode="auto">
                <a:xfrm>
                  <a:off x="2183" y="2485"/>
                  <a:ext cx="3" cy="58"/>
                </a:xfrm>
                <a:custGeom>
                  <a:avLst/>
                  <a:gdLst>
                    <a:gd name="T0" fmla="*/ 3 w 3"/>
                    <a:gd name="T1" fmla="*/ 0 h 58"/>
                    <a:gd name="T2" fmla="*/ 0 w 3"/>
                    <a:gd name="T3" fmla="*/ 56 h 58"/>
                    <a:gd name="T4" fmla="*/ 0 w 3"/>
                    <a:gd name="T5" fmla="*/ 58 h 58"/>
                    <a:gd name="T6" fmla="*/ 3 w 3"/>
                    <a:gd name="T7" fmla="*/ 0 h 58"/>
                    <a:gd name="T8" fmla="*/ 0 60000 65536"/>
                    <a:gd name="T9" fmla="*/ 0 60000 65536"/>
                    <a:gd name="T10" fmla="*/ 0 60000 65536"/>
                    <a:gd name="T11" fmla="*/ 0 60000 65536"/>
                    <a:gd name="T12" fmla="*/ 0 w 3"/>
                    <a:gd name="T13" fmla="*/ 0 h 58"/>
                    <a:gd name="T14" fmla="*/ 3 w 3"/>
                    <a:gd name="T15" fmla="*/ 58 h 58"/>
                  </a:gdLst>
                  <a:ahLst/>
                  <a:cxnLst>
                    <a:cxn ang="T8">
                      <a:pos x="T0" y="T1"/>
                    </a:cxn>
                    <a:cxn ang="T9">
                      <a:pos x="T2" y="T3"/>
                    </a:cxn>
                    <a:cxn ang="T10">
                      <a:pos x="T4" y="T5"/>
                    </a:cxn>
                    <a:cxn ang="T11">
                      <a:pos x="T6" y="T7"/>
                    </a:cxn>
                  </a:cxnLst>
                  <a:rect l="T12" t="T13" r="T14" b="T15"/>
                  <a:pathLst>
                    <a:path w="3" h="58">
                      <a:moveTo>
                        <a:pt x="3" y="0"/>
                      </a:moveTo>
                      <a:lnTo>
                        <a:pt x="0" y="56"/>
                      </a:lnTo>
                      <a:lnTo>
                        <a:pt x="0" y="58"/>
                      </a:lnTo>
                      <a:lnTo>
                        <a:pt x="3" y="0"/>
                      </a:lnTo>
                      <a:close/>
                    </a:path>
                  </a:pathLst>
                </a:custGeom>
                <a:solidFill>
                  <a:srgbClr val="3B3B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21" name="Freeform 755"/>
                <p:cNvSpPr>
                  <a:spLocks/>
                </p:cNvSpPr>
                <p:nvPr/>
              </p:nvSpPr>
              <p:spPr bwMode="auto">
                <a:xfrm>
                  <a:off x="2181" y="2485"/>
                  <a:ext cx="5" cy="58"/>
                </a:xfrm>
                <a:custGeom>
                  <a:avLst/>
                  <a:gdLst>
                    <a:gd name="T0" fmla="*/ 5 w 5"/>
                    <a:gd name="T1" fmla="*/ 0 h 58"/>
                    <a:gd name="T2" fmla="*/ 2 w 5"/>
                    <a:gd name="T3" fmla="*/ 58 h 58"/>
                    <a:gd name="T4" fmla="*/ 0 w 5"/>
                    <a:gd name="T5" fmla="*/ 58 h 58"/>
                    <a:gd name="T6" fmla="*/ 3 w 5"/>
                    <a:gd name="T7" fmla="*/ 0 h 58"/>
                    <a:gd name="T8" fmla="*/ 5 w 5"/>
                    <a:gd name="T9" fmla="*/ 0 h 58"/>
                    <a:gd name="T10" fmla="*/ 0 60000 65536"/>
                    <a:gd name="T11" fmla="*/ 0 60000 65536"/>
                    <a:gd name="T12" fmla="*/ 0 60000 65536"/>
                    <a:gd name="T13" fmla="*/ 0 60000 65536"/>
                    <a:gd name="T14" fmla="*/ 0 60000 65536"/>
                    <a:gd name="T15" fmla="*/ 0 w 5"/>
                    <a:gd name="T16" fmla="*/ 0 h 58"/>
                    <a:gd name="T17" fmla="*/ 5 w 5"/>
                    <a:gd name="T18" fmla="*/ 58 h 58"/>
                  </a:gdLst>
                  <a:ahLst/>
                  <a:cxnLst>
                    <a:cxn ang="T10">
                      <a:pos x="T0" y="T1"/>
                    </a:cxn>
                    <a:cxn ang="T11">
                      <a:pos x="T2" y="T3"/>
                    </a:cxn>
                    <a:cxn ang="T12">
                      <a:pos x="T4" y="T5"/>
                    </a:cxn>
                    <a:cxn ang="T13">
                      <a:pos x="T6" y="T7"/>
                    </a:cxn>
                    <a:cxn ang="T14">
                      <a:pos x="T8" y="T9"/>
                    </a:cxn>
                  </a:cxnLst>
                  <a:rect l="T15" t="T16" r="T17" b="T18"/>
                  <a:pathLst>
                    <a:path w="5" h="58">
                      <a:moveTo>
                        <a:pt x="5" y="0"/>
                      </a:moveTo>
                      <a:lnTo>
                        <a:pt x="2" y="58"/>
                      </a:lnTo>
                      <a:lnTo>
                        <a:pt x="0" y="58"/>
                      </a:lnTo>
                      <a:lnTo>
                        <a:pt x="3" y="0"/>
                      </a:lnTo>
                      <a:lnTo>
                        <a:pt x="5" y="0"/>
                      </a:lnTo>
                      <a:close/>
                    </a:path>
                  </a:pathLst>
                </a:custGeom>
                <a:solidFill>
                  <a:srgbClr val="3B3B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22" name="Freeform 756"/>
                <p:cNvSpPr>
                  <a:spLocks/>
                </p:cNvSpPr>
                <p:nvPr/>
              </p:nvSpPr>
              <p:spPr bwMode="auto">
                <a:xfrm>
                  <a:off x="2181" y="2485"/>
                  <a:ext cx="5" cy="58"/>
                </a:xfrm>
                <a:custGeom>
                  <a:avLst/>
                  <a:gdLst>
                    <a:gd name="T0" fmla="*/ 5 w 5"/>
                    <a:gd name="T1" fmla="*/ 0 h 58"/>
                    <a:gd name="T2" fmla="*/ 2 w 5"/>
                    <a:gd name="T3" fmla="*/ 58 h 58"/>
                    <a:gd name="T4" fmla="*/ 0 w 5"/>
                    <a:gd name="T5" fmla="*/ 58 h 58"/>
                    <a:gd name="T6" fmla="*/ 3 w 5"/>
                    <a:gd name="T7" fmla="*/ 0 h 58"/>
                    <a:gd name="T8" fmla="*/ 5 w 5"/>
                    <a:gd name="T9" fmla="*/ 0 h 58"/>
                    <a:gd name="T10" fmla="*/ 0 60000 65536"/>
                    <a:gd name="T11" fmla="*/ 0 60000 65536"/>
                    <a:gd name="T12" fmla="*/ 0 60000 65536"/>
                    <a:gd name="T13" fmla="*/ 0 60000 65536"/>
                    <a:gd name="T14" fmla="*/ 0 60000 65536"/>
                    <a:gd name="T15" fmla="*/ 0 w 5"/>
                    <a:gd name="T16" fmla="*/ 0 h 58"/>
                    <a:gd name="T17" fmla="*/ 5 w 5"/>
                    <a:gd name="T18" fmla="*/ 58 h 58"/>
                  </a:gdLst>
                  <a:ahLst/>
                  <a:cxnLst>
                    <a:cxn ang="T10">
                      <a:pos x="T0" y="T1"/>
                    </a:cxn>
                    <a:cxn ang="T11">
                      <a:pos x="T2" y="T3"/>
                    </a:cxn>
                    <a:cxn ang="T12">
                      <a:pos x="T4" y="T5"/>
                    </a:cxn>
                    <a:cxn ang="T13">
                      <a:pos x="T6" y="T7"/>
                    </a:cxn>
                    <a:cxn ang="T14">
                      <a:pos x="T8" y="T9"/>
                    </a:cxn>
                  </a:cxnLst>
                  <a:rect l="T15" t="T16" r="T17" b="T18"/>
                  <a:pathLst>
                    <a:path w="5" h="58">
                      <a:moveTo>
                        <a:pt x="5" y="0"/>
                      </a:moveTo>
                      <a:lnTo>
                        <a:pt x="2" y="58"/>
                      </a:lnTo>
                      <a:lnTo>
                        <a:pt x="0" y="58"/>
                      </a:lnTo>
                      <a:lnTo>
                        <a:pt x="3" y="0"/>
                      </a:lnTo>
                      <a:lnTo>
                        <a:pt x="5" y="0"/>
                      </a:ln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23" name="Freeform 757"/>
                <p:cNvSpPr>
                  <a:spLocks/>
                </p:cNvSpPr>
                <p:nvPr/>
              </p:nvSpPr>
              <p:spPr bwMode="auto">
                <a:xfrm>
                  <a:off x="2181" y="2483"/>
                  <a:ext cx="3" cy="60"/>
                </a:xfrm>
                <a:custGeom>
                  <a:avLst/>
                  <a:gdLst>
                    <a:gd name="T0" fmla="*/ 3 w 3"/>
                    <a:gd name="T1" fmla="*/ 2 h 60"/>
                    <a:gd name="T2" fmla="*/ 0 w 3"/>
                    <a:gd name="T3" fmla="*/ 60 h 60"/>
                    <a:gd name="T4" fmla="*/ 3 w 3"/>
                    <a:gd name="T5" fmla="*/ 0 h 60"/>
                    <a:gd name="T6" fmla="*/ 3 w 3"/>
                    <a:gd name="T7" fmla="*/ 2 h 60"/>
                    <a:gd name="T8" fmla="*/ 0 60000 65536"/>
                    <a:gd name="T9" fmla="*/ 0 60000 65536"/>
                    <a:gd name="T10" fmla="*/ 0 60000 65536"/>
                    <a:gd name="T11" fmla="*/ 0 60000 65536"/>
                    <a:gd name="T12" fmla="*/ 0 w 3"/>
                    <a:gd name="T13" fmla="*/ 0 h 60"/>
                    <a:gd name="T14" fmla="*/ 3 w 3"/>
                    <a:gd name="T15" fmla="*/ 60 h 60"/>
                  </a:gdLst>
                  <a:ahLst/>
                  <a:cxnLst>
                    <a:cxn ang="T8">
                      <a:pos x="T0" y="T1"/>
                    </a:cxn>
                    <a:cxn ang="T9">
                      <a:pos x="T2" y="T3"/>
                    </a:cxn>
                    <a:cxn ang="T10">
                      <a:pos x="T4" y="T5"/>
                    </a:cxn>
                    <a:cxn ang="T11">
                      <a:pos x="T6" y="T7"/>
                    </a:cxn>
                  </a:cxnLst>
                  <a:rect l="T12" t="T13" r="T14" b="T15"/>
                  <a:pathLst>
                    <a:path w="3" h="60">
                      <a:moveTo>
                        <a:pt x="3" y="2"/>
                      </a:moveTo>
                      <a:lnTo>
                        <a:pt x="0" y="60"/>
                      </a:lnTo>
                      <a:lnTo>
                        <a:pt x="3" y="0"/>
                      </a:lnTo>
                      <a:lnTo>
                        <a:pt x="3" y="2"/>
                      </a:ln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24" name="Freeform 758"/>
                <p:cNvSpPr>
                  <a:spLocks/>
                </p:cNvSpPr>
                <p:nvPr/>
              </p:nvSpPr>
              <p:spPr bwMode="auto">
                <a:xfrm>
                  <a:off x="2179" y="2483"/>
                  <a:ext cx="5" cy="60"/>
                </a:xfrm>
                <a:custGeom>
                  <a:avLst/>
                  <a:gdLst>
                    <a:gd name="T0" fmla="*/ 5 w 5"/>
                    <a:gd name="T1" fmla="*/ 2 h 60"/>
                    <a:gd name="T2" fmla="*/ 2 w 5"/>
                    <a:gd name="T3" fmla="*/ 60 h 60"/>
                    <a:gd name="T4" fmla="*/ 0 w 5"/>
                    <a:gd name="T5" fmla="*/ 60 h 60"/>
                    <a:gd name="T6" fmla="*/ 4 w 5"/>
                    <a:gd name="T7" fmla="*/ 0 h 60"/>
                    <a:gd name="T8" fmla="*/ 5 w 5"/>
                    <a:gd name="T9" fmla="*/ 0 h 60"/>
                    <a:gd name="T10" fmla="*/ 5 w 5"/>
                    <a:gd name="T11" fmla="*/ 2 h 60"/>
                    <a:gd name="T12" fmla="*/ 0 60000 65536"/>
                    <a:gd name="T13" fmla="*/ 0 60000 65536"/>
                    <a:gd name="T14" fmla="*/ 0 60000 65536"/>
                    <a:gd name="T15" fmla="*/ 0 60000 65536"/>
                    <a:gd name="T16" fmla="*/ 0 60000 65536"/>
                    <a:gd name="T17" fmla="*/ 0 60000 65536"/>
                    <a:gd name="T18" fmla="*/ 0 w 5"/>
                    <a:gd name="T19" fmla="*/ 0 h 60"/>
                    <a:gd name="T20" fmla="*/ 5 w 5"/>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5" h="60">
                      <a:moveTo>
                        <a:pt x="5" y="2"/>
                      </a:moveTo>
                      <a:lnTo>
                        <a:pt x="2" y="60"/>
                      </a:lnTo>
                      <a:lnTo>
                        <a:pt x="0" y="60"/>
                      </a:lnTo>
                      <a:lnTo>
                        <a:pt x="4" y="0"/>
                      </a:lnTo>
                      <a:lnTo>
                        <a:pt x="5" y="0"/>
                      </a:lnTo>
                      <a:lnTo>
                        <a:pt x="5" y="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25" name="Freeform 759"/>
                <p:cNvSpPr>
                  <a:spLocks/>
                </p:cNvSpPr>
                <p:nvPr/>
              </p:nvSpPr>
              <p:spPr bwMode="auto">
                <a:xfrm>
                  <a:off x="2179" y="2483"/>
                  <a:ext cx="5" cy="60"/>
                </a:xfrm>
                <a:custGeom>
                  <a:avLst/>
                  <a:gdLst>
                    <a:gd name="T0" fmla="*/ 5 w 5"/>
                    <a:gd name="T1" fmla="*/ 0 h 60"/>
                    <a:gd name="T2" fmla="*/ 2 w 5"/>
                    <a:gd name="T3" fmla="*/ 60 h 60"/>
                    <a:gd name="T4" fmla="*/ 0 w 5"/>
                    <a:gd name="T5" fmla="*/ 60 h 60"/>
                    <a:gd name="T6" fmla="*/ 4 w 5"/>
                    <a:gd name="T7" fmla="*/ 0 h 60"/>
                    <a:gd name="T8" fmla="*/ 5 w 5"/>
                    <a:gd name="T9" fmla="*/ 0 h 60"/>
                    <a:gd name="T10" fmla="*/ 0 60000 65536"/>
                    <a:gd name="T11" fmla="*/ 0 60000 65536"/>
                    <a:gd name="T12" fmla="*/ 0 60000 65536"/>
                    <a:gd name="T13" fmla="*/ 0 60000 65536"/>
                    <a:gd name="T14" fmla="*/ 0 60000 65536"/>
                    <a:gd name="T15" fmla="*/ 0 w 5"/>
                    <a:gd name="T16" fmla="*/ 0 h 60"/>
                    <a:gd name="T17" fmla="*/ 5 w 5"/>
                    <a:gd name="T18" fmla="*/ 60 h 60"/>
                  </a:gdLst>
                  <a:ahLst/>
                  <a:cxnLst>
                    <a:cxn ang="T10">
                      <a:pos x="T0" y="T1"/>
                    </a:cxn>
                    <a:cxn ang="T11">
                      <a:pos x="T2" y="T3"/>
                    </a:cxn>
                    <a:cxn ang="T12">
                      <a:pos x="T4" y="T5"/>
                    </a:cxn>
                    <a:cxn ang="T13">
                      <a:pos x="T6" y="T7"/>
                    </a:cxn>
                    <a:cxn ang="T14">
                      <a:pos x="T8" y="T9"/>
                    </a:cxn>
                  </a:cxnLst>
                  <a:rect l="T15" t="T16" r="T17" b="T18"/>
                  <a:pathLst>
                    <a:path w="5" h="60">
                      <a:moveTo>
                        <a:pt x="5" y="0"/>
                      </a:moveTo>
                      <a:lnTo>
                        <a:pt x="2" y="60"/>
                      </a:lnTo>
                      <a:lnTo>
                        <a:pt x="0" y="60"/>
                      </a:lnTo>
                      <a:lnTo>
                        <a:pt x="4" y="0"/>
                      </a:lnTo>
                      <a:lnTo>
                        <a:pt x="5"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26" name="Freeform 760"/>
                <p:cNvSpPr>
                  <a:spLocks/>
                </p:cNvSpPr>
                <p:nvPr/>
              </p:nvSpPr>
              <p:spPr bwMode="auto">
                <a:xfrm>
                  <a:off x="2178" y="2483"/>
                  <a:ext cx="5" cy="60"/>
                </a:xfrm>
                <a:custGeom>
                  <a:avLst/>
                  <a:gdLst>
                    <a:gd name="T0" fmla="*/ 5 w 5"/>
                    <a:gd name="T1" fmla="*/ 0 h 60"/>
                    <a:gd name="T2" fmla="*/ 1 w 5"/>
                    <a:gd name="T3" fmla="*/ 60 h 60"/>
                    <a:gd name="T4" fmla="*/ 0 w 5"/>
                    <a:gd name="T5" fmla="*/ 60 h 60"/>
                    <a:gd name="T6" fmla="*/ 3 w 5"/>
                    <a:gd name="T7" fmla="*/ 0 h 60"/>
                    <a:gd name="T8" fmla="*/ 5 w 5"/>
                    <a:gd name="T9" fmla="*/ 0 h 60"/>
                    <a:gd name="T10" fmla="*/ 0 60000 65536"/>
                    <a:gd name="T11" fmla="*/ 0 60000 65536"/>
                    <a:gd name="T12" fmla="*/ 0 60000 65536"/>
                    <a:gd name="T13" fmla="*/ 0 60000 65536"/>
                    <a:gd name="T14" fmla="*/ 0 60000 65536"/>
                    <a:gd name="T15" fmla="*/ 0 w 5"/>
                    <a:gd name="T16" fmla="*/ 0 h 60"/>
                    <a:gd name="T17" fmla="*/ 5 w 5"/>
                    <a:gd name="T18" fmla="*/ 60 h 60"/>
                  </a:gdLst>
                  <a:ahLst/>
                  <a:cxnLst>
                    <a:cxn ang="T10">
                      <a:pos x="T0" y="T1"/>
                    </a:cxn>
                    <a:cxn ang="T11">
                      <a:pos x="T2" y="T3"/>
                    </a:cxn>
                    <a:cxn ang="T12">
                      <a:pos x="T4" y="T5"/>
                    </a:cxn>
                    <a:cxn ang="T13">
                      <a:pos x="T6" y="T7"/>
                    </a:cxn>
                    <a:cxn ang="T14">
                      <a:pos x="T8" y="T9"/>
                    </a:cxn>
                  </a:cxnLst>
                  <a:rect l="T15" t="T16" r="T17" b="T18"/>
                  <a:pathLst>
                    <a:path w="5" h="60">
                      <a:moveTo>
                        <a:pt x="5" y="0"/>
                      </a:moveTo>
                      <a:lnTo>
                        <a:pt x="1" y="60"/>
                      </a:lnTo>
                      <a:lnTo>
                        <a:pt x="0" y="60"/>
                      </a:lnTo>
                      <a:lnTo>
                        <a:pt x="3" y="0"/>
                      </a:lnTo>
                      <a:lnTo>
                        <a:pt x="5"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27" name="Freeform 761"/>
                <p:cNvSpPr>
                  <a:spLocks/>
                </p:cNvSpPr>
                <p:nvPr/>
              </p:nvSpPr>
              <p:spPr bwMode="auto">
                <a:xfrm>
                  <a:off x="2178" y="2483"/>
                  <a:ext cx="5" cy="60"/>
                </a:xfrm>
                <a:custGeom>
                  <a:avLst/>
                  <a:gdLst>
                    <a:gd name="T0" fmla="*/ 5 w 5"/>
                    <a:gd name="T1" fmla="*/ 0 h 60"/>
                    <a:gd name="T2" fmla="*/ 1 w 5"/>
                    <a:gd name="T3" fmla="*/ 60 h 60"/>
                    <a:gd name="T4" fmla="*/ 0 w 5"/>
                    <a:gd name="T5" fmla="*/ 60 h 60"/>
                    <a:gd name="T6" fmla="*/ 3 w 5"/>
                    <a:gd name="T7" fmla="*/ 0 h 60"/>
                    <a:gd name="T8" fmla="*/ 5 w 5"/>
                    <a:gd name="T9" fmla="*/ 0 h 60"/>
                    <a:gd name="T10" fmla="*/ 0 60000 65536"/>
                    <a:gd name="T11" fmla="*/ 0 60000 65536"/>
                    <a:gd name="T12" fmla="*/ 0 60000 65536"/>
                    <a:gd name="T13" fmla="*/ 0 60000 65536"/>
                    <a:gd name="T14" fmla="*/ 0 60000 65536"/>
                    <a:gd name="T15" fmla="*/ 0 w 5"/>
                    <a:gd name="T16" fmla="*/ 0 h 60"/>
                    <a:gd name="T17" fmla="*/ 5 w 5"/>
                    <a:gd name="T18" fmla="*/ 60 h 60"/>
                  </a:gdLst>
                  <a:ahLst/>
                  <a:cxnLst>
                    <a:cxn ang="T10">
                      <a:pos x="T0" y="T1"/>
                    </a:cxn>
                    <a:cxn ang="T11">
                      <a:pos x="T2" y="T3"/>
                    </a:cxn>
                    <a:cxn ang="T12">
                      <a:pos x="T4" y="T5"/>
                    </a:cxn>
                    <a:cxn ang="T13">
                      <a:pos x="T6" y="T7"/>
                    </a:cxn>
                    <a:cxn ang="T14">
                      <a:pos x="T8" y="T9"/>
                    </a:cxn>
                  </a:cxnLst>
                  <a:rect l="T15" t="T16" r="T17" b="T18"/>
                  <a:pathLst>
                    <a:path w="5" h="60">
                      <a:moveTo>
                        <a:pt x="5" y="0"/>
                      </a:moveTo>
                      <a:lnTo>
                        <a:pt x="1" y="60"/>
                      </a:lnTo>
                      <a:lnTo>
                        <a:pt x="0" y="60"/>
                      </a:lnTo>
                      <a:lnTo>
                        <a:pt x="3" y="0"/>
                      </a:lnTo>
                      <a:lnTo>
                        <a:pt x="5" y="0"/>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28" name="Freeform 762"/>
                <p:cNvSpPr>
                  <a:spLocks/>
                </p:cNvSpPr>
                <p:nvPr/>
              </p:nvSpPr>
              <p:spPr bwMode="auto">
                <a:xfrm>
                  <a:off x="2178" y="2483"/>
                  <a:ext cx="3" cy="60"/>
                </a:xfrm>
                <a:custGeom>
                  <a:avLst/>
                  <a:gdLst>
                    <a:gd name="T0" fmla="*/ 3 w 3"/>
                    <a:gd name="T1" fmla="*/ 0 h 60"/>
                    <a:gd name="T2" fmla="*/ 0 w 3"/>
                    <a:gd name="T3" fmla="*/ 60 h 60"/>
                    <a:gd name="T4" fmla="*/ 3 w 3"/>
                    <a:gd name="T5" fmla="*/ 0 h 60"/>
                    <a:gd name="T6" fmla="*/ 0 60000 65536"/>
                    <a:gd name="T7" fmla="*/ 0 60000 65536"/>
                    <a:gd name="T8" fmla="*/ 0 60000 65536"/>
                    <a:gd name="T9" fmla="*/ 0 w 3"/>
                    <a:gd name="T10" fmla="*/ 0 h 60"/>
                    <a:gd name="T11" fmla="*/ 3 w 3"/>
                    <a:gd name="T12" fmla="*/ 60 h 60"/>
                  </a:gdLst>
                  <a:ahLst/>
                  <a:cxnLst>
                    <a:cxn ang="T6">
                      <a:pos x="T0" y="T1"/>
                    </a:cxn>
                    <a:cxn ang="T7">
                      <a:pos x="T2" y="T3"/>
                    </a:cxn>
                    <a:cxn ang="T8">
                      <a:pos x="T4" y="T5"/>
                    </a:cxn>
                  </a:cxnLst>
                  <a:rect l="T9" t="T10" r="T11" b="T12"/>
                  <a:pathLst>
                    <a:path w="3" h="60">
                      <a:moveTo>
                        <a:pt x="3" y="0"/>
                      </a:moveTo>
                      <a:lnTo>
                        <a:pt x="0" y="60"/>
                      </a:lnTo>
                      <a:lnTo>
                        <a:pt x="3" y="0"/>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29" name="Freeform 763"/>
                <p:cNvSpPr>
                  <a:spLocks/>
                </p:cNvSpPr>
                <p:nvPr/>
              </p:nvSpPr>
              <p:spPr bwMode="auto">
                <a:xfrm>
                  <a:off x="2176" y="2483"/>
                  <a:ext cx="5" cy="60"/>
                </a:xfrm>
                <a:custGeom>
                  <a:avLst/>
                  <a:gdLst>
                    <a:gd name="T0" fmla="*/ 5 w 5"/>
                    <a:gd name="T1" fmla="*/ 0 h 60"/>
                    <a:gd name="T2" fmla="*/ 2 w 5"/>
                    <a:gd name="T3" fmla="*/ 60 h 60"/>
                    <a:gd name="T4" fmla="*/ 0 w 5"/>
                    <a:gd name="T5" fmla="*/ 60 h 60"/>
                    <a:gd name="T6" fmla="*/ 3 w 5"/>
                    <a:gd name="T7" fmla="*/ 0 h 60"/>
                    <a:gd name="T8" fmla="*/ 5 w 5"/>
                    <a:gd name="T9" fmla="*/ 0 h 60"/>
                    <a:gd name="T10" fmla="*/ 0 60000 65536"/>
                    <a:gd name="T11" fmla="*/ 0 60000 65536"/>
                    <a:gd name="T12" fmla="*/ 0 60000 65536"/>
                    <a:gd name="T13" fmla="*/ 0 60000 65536"/>
                    <a:gd name="T14" fmla="*/ 0 60000 65536"/>
                    <a:gd name="T15" fmla="*/ 0 w 5"/>
                    <a:gd name="T16" fmla="*/ 0 h 60"/>
                    <a:gd name="T17" fmla="*/ 5 w 5"/>
                    <a:gd name="T18" fmla="*/ 60 h 60"/>
                  </a:gdLst>
                  <a:ahLst/>
                  <a:cxnLst>
                    <a:cxn ang="T10">
                      <a:pos x="T0" y="T1"/>
                    </a:cxn>
                    <a:cxn ang="T11">
                      <a:pos x="T2" y="T3"/>
                    </a:cxn>
                    <a:cxn ang="T12">
                      <a:pos x="T4" y="T5"/>
                    </a:cxn>
                    <a:cxn ang="T13">
                      <a:pos x="T6" y="T7"/>
                    </a:cxn>
                    <a:cxn ang="T14">
                      <a:pos x="T8" y="T9"/>
                    </a:cxn>
                  </a:cxnLst>
                  <a:rect l="T15" t="T16" r="T17" b="T18"/>
                  <a:pathLst>
                    <a:path w="5" h="60">
                      <a:moveTo>
                        <a:pt x="5" y="0"/>
                      </a:moveTo>
                      <a:lnTo>
                        <a:pt x="2" y="60"/>
                      </a:lnTo>
                      <a:lnTo>
                        <a:pt x="0" y="60"/>
                      </a:lnTo>
                      <a:lnTo>
                        <a:pt x="3" y="0"/>
                      </a:lnTo>
                      <a:lnTo>
                        <a:pt x="5" y="0"/>
                      </a:lnTo>
                      <a:close/>
                    </a:path>
                  </a:pathLst>
                </a:custGeom>
                <a:solidFill>
                  <a:srgbClr val="4545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30" name="Freeform 764"/>
                <p:cNvSpPr>
                  <a:spLocks/>
                </p:cNvSpPr>
                <p:nvPr/>
              </p:nvSpPr>
              <p:spPr bwMode="auto">
                <a:xfrm>
                  <a:off x="2176" y="2483"/>
                  <a:ext cx="5" cy="61"/>
                </a:xfrm>
                <a:custGeom>
                  <a:avLst/>
                  <a:gdLst>
                    <a:gd name="T0" fmla="*/ 5 w 5"/>
                    <a:gd name="T1" fmla="*/ 0 h 61"/>
                    <a:gd name="T2" fmla="*/ 2 w 5"/>
                    <a:gd name="T3" fmla="*/ 60 h 61"/>
                    <a:gd name="T4" fmla="*/ 0 w 5"/>
                    <a:gd name="T5" fmla="*/ 60 h 61"/>
                    <a:gd name="T6" fmla="*/ 0 w 5"/>
                    <a:gd name="T7" fmla="*/ 61 h 61"/>
                    <a:gd name="T8" fmla="*/ 3 w 5"/>
                    <a:gd name="T9" fmla="*/ 0 h 61"/>
                    <a:gd name="T10" fmla="*/ 5 w 5"/>
                    <a:gd name="T11" fmla="*/ 0 h 61"/>
                    <a:gd name="T12" fmla="*/ 0 60000 65536"/>
                    <a:gd name="T13" fmla="*/ 0 60000 65536"/>
                    <a:gd name="T14" fmla="*/ 0 60000 65536"/>
                    <a:gd name="T15" fmla="*/ 0 60000 65536"/>
                    <a:gd name="T16" fmla="*/ 0 60000 65536"/>
                    <a:gd name="T17" fmla="*/ 0 60000 65536"/>
                    <a:gd name="T18" fmla="*/ 0 w 5"/>
                    <a:gd name="T19" fmla="*/ 0 h 61"/>
                    <a:gd name="T20" fmla="*/ 5 w 5"/>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5" h="61">
                      <a:moveTo>
                        <a:pt x="5" y="0"/>
                      </a:moveTo>
                      <a:lnTo>
                        <a:pt x="2" y="60"/>
                      </a:lnTo>
                      <a:lnTo>
                        <a:pt x="0" y="60"/>
                      </a:lnTo>
                      <a:lnTo>
                        <a:pt x="0" y="61"/>
                      </a:lnTo>
                      <a:lnTo>
                        <a:pt x="3" y="0"/>
                      </a:lnTo>
                      <a:lnTo>
                        <a:pt x="5" y="0"/>
                      </a:lnTo>
                      <a:close/>
                    </a:path>
                  </a:pathLst>
                </a:custGeom>
                <a:solidFill>
                  <a:srgbClr val="4545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31" name="Freeform 765"/>
                <p:cNvSpPr>
                  <a:spLocks/>
                </p:cNvSpPr>
                <p:nvPr/>
              </p:nvSpPr>
              <p:spPr bwMode="auto">
                <a:xfrm>
                  <a:off x="2176" y="2483"/>
                  <a:ext cx="3" cy="61"/>
                </a:xfrm>
                <a:custGeom>
                  <a:avLst/>
                  <a:gdLst>
                    <a:gd name="T0" fmla="*/ 3 w 3"/>
                    <a:gd name="T1" fmla="*/ 0 h 61"/>
                    <a:gd name="T2" fmla="*/ 0 w 3"/>
                    <a:gd name="T3" fmla="*/ 60 h 61"/>
                    <a:gd name="T4" fmla="*/ 0 w 3"/>
                    <a:gd name="T5" fmla="*/ 61 h 61"/>
                    <a:gd name="T6" fmla="*/ 3 w 3"/>
                    <a:gd name="T7" fmla="*/ 0 h 61"/>
                    <a:gd name="T8" fmla="*/ 0 60000 65536"/>
                    <a:gd name="T9" fmla="*/ 0 60000 65536"/>
                    <a:gd name="T10" fmla="*/ 0 60000 65536"/>
                    <a:gd name="T11" fmla="*/ 0 60000 65536"/>
                    <a:gd name="T12" fmla="*/ 0 w 3"/>
                    <a:gd name="T13" fmla="*/ 0 h 61"/>
                    <a:gd name="T14" fmla="*/ 3 w 3"/>
                    <a:gd name="T15" fmla="*/ 61 h 61"/>
                  </a:gdLst>
                  <a:ahLst/>
                  <a:cxnLst>
                    <a:cxn ang="T8">
                      <a:pos x="T0" y="T1"/>
                    </a:cxn>
                    <a:cxn ang="T9">
                      <a:pos x="T2" y="T3"/>
                    </a:cxn>
                    <a:cxn ang="T10">
                      <a:pos x="T4" y="T5"/>
                    </a:cxn>
                    <a:cxn ang="T11">
                      <a:pos x="T6" y="T7"/>
                    </a:cxn>
                  </a:cxnLst>
                  <a:rect l="T12" t="T13" r="T14" b="T15"/>
                  <a:pathLst>
                    <a:path w="3" h="61">
                      <a:moveTo>
                        <a:pt x="3" y="0"/>
                      </a:moveTo>
                      <a:lnTo>
                        <a:pt x="0" y="60"/>
                      </a:lnTo>
                      <a:lnTo>
                        <a:pt x="0" y="61"/>
                      </a:lnTo>
                      <a:lnTo>
                        <a:pt x="3" y="0"/>
                      </a:lnTo>
                      <a:close/>
                    </a:path>
                  </a:pathLst>
                </a:custGeom>
                <a:solidFill>
                  <a:srgbClr val="4545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32" name="Freeform 766"/>
                <p:cNvSpPr>
                  <a:spLocks/>
                </p:cNvSpPr>
                <p:nvPr/>
              </p:nvSpPr>
              <p:spPr bwMode="auto">
                <a:xfrm>
                  <a:off x="2175" y="2483"/>
                  <a:ext cx="4" cy="61"/>
                </a:xfrm>
                <a:custGeom>
                  <a:avLst/>
                  <a:gdLst>
                    <a:gd name="T0" fmla="*/ 4 w 4"/>
                    <a:gd name="T1" fmla="*/ 0 h 61"/>
                    <a:gd name="T2" fmla="*/ 1 w 4"/>
                    <a:gd name="T3" fmla="*/ 61 h 61"/>
                    <a:gd name="T4" fmla="*/ 0 w 4"/>
                    <a:gd name="T5" fmla="*/ 61 h 61"/>
                    <a:gd name="T6" fmla="*/ 3 w 4"/>
                    <a:gd name="T7" fmla="*/ 0 h 61"/>
                    <a:gd name="T8" fmla="*/ 4 w 4"/>
                    <a:gd name="T9" fmla="*/ 0 h 61"/>
                    <a:gd name="T10" fmla="*/ 0 60000 65536"/>
                    <a:gd name="T11" fmla="*/ 0 60000 65536"/>
                    <a:gd name="T12" fmla="*/ 0 60000 65536"/>
                    <a:gd name="T13" fmla="*/ 0 60000 65536"/>
                    <a:gd name="T14" fmla="*/ 0 60000 65536"/>
                    <a:gd name="T15" fmla="*/ 0 w 4"/>
                    <a:gd name="T16" fmla="*/ 0 h 61"/>
                    <a:gd name="T17" fmla="*/ 4 w 4"/>
                    <a:gd name="T18" fmla="*/ 61 h 61"/>
                  </a:gdLst>
                  <a:ahLst/>
                  <a:cxnLst>
                    <a:cxn ang="T10">
                      <a:pos x="T0" y="T1"/>
                    </a:cxn>
                    <a:cxn ang="T11">
                      <a:pos x="T2" y="T3"/>
                    </a:cxn>
                    <a:cxn ang="T12">
                      <a:pos x="T4" y="T5"/>
                    </a:cxn>
                    <a:cxn ang="T13">
                      <a:pos x="T6" y="T7"/>
                    </a:cxn>
                    <a:cxn ang="T14">
                      <a:pos x="T8" y="T9"/>
                    </a:cxn>
                  </a:cxnLst>
                  <a:rect l="T15" t="T16" r="T17" b="T18"/>
                  <a:pathLst>
                    <a:path w="4" h="61">
                      <a:moveTo>
                        <a:pt x="4" y="0"/>
                      </a:moveTo>
                      <a:lnTo>
                        <a:pt x="1" y="61"/>
                      </a:lnTo>
                      <a:lnTo>
                        <a:pt x="0" y="61"/>
                      </a:lnTo>
                      <a:lnTo>
                        <a:pt x="3" y="0"/>
                      </a:lnTo>
                      <a:lnTo>
                        <a:pt x="4" y="0"/>
                      </a:lnTo>
                      <a:close/>
                    </a:path>
                  </a:pathLst>
                </a:custGeom>
                <a:solidFill>
                  <a:srgbClr val="4747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33" name="Freeform 767"/>
                <p:cNvSpPr>
                  <a:spLocks/>
                </p:cNvSpPr>
                <p:nvPr/>
              </p:nvSpPr>
              <p:spPr bwMode="auto">
                <a:xfrm>
                  <a:off x="2175" y="2483"/>
                  <a:ext cx="4" cy="61"/>
                </a:xfrm>
                <a:custGeom>
                  <a:avLst/>
                  <a:gdLst>
                    <a:gd name="T0" fmla="*/ 4 w 4"/>
                    <a:gd name="T1" fmla="*/ 0 h 61"/>
                    <a:gd name="T2" fmla="*/ 1 w 4"/>
                    <a:gd name="T3" fmla="*/ 61 h 61"/>
                    <a:gd name="T4" fmla="*/ 0 w 4"/>
                    <a:gd name="T5" fmla="*/ 61 h 61"/>
                    <a:gd name="T6" fmla="*/ 3 w 4"/>
                    <a:gd name="T7" fmla="*/ 0 h 61"/>
                    <a:gd name="T8" fmla="*/ 4 w 4"/>
                    <a:gd name="T9" fmla="*/ 0 h 61"/>
                    <a:gd name="T10" fmla="*/ 0 60000 65536"/>
                    <a:gd name="T11" fmla="*/ 0 60000 65536"/>
                    <a:gd name="T12" fmla="*/ 0 60000 65536"/>
                    <a:gd name="T13" fmla="*/ 0 60000 65536"/>
                    <a:gd name="T14" fmla="*/ 0 60000 65536"/>
                    <a:gd name="T15" fmla="*/ 0 w 4"/>
                    <a:gd name="T16" fmla="*/ 0 h 61"/>
                    <a:gd name="T17" fmla="*/ 4 w 4"/>
                    <a:gd name="T18" fmla="*/ 61 h 61"/>
                  </a:gdLst>
                  <a:ahLst/>
                  <a:cxnLst>
                    <a:cxn ang="T10">
                      <a:pos x="T0" y="T1"/>
                    </a:cxn>
                    <a:cxn ang="T11">
                      <a:pos x="T2" y="T3"/>
                    </a:cxn>
                    <a:cxn ang="T12">
                      <a:pos x="T4" y="T5"/>
                    </a:cxn>
                    <a:cxn ang="T13">
                      <a:pos x="T6" y="T7"/>
                    </a:cxn>
                    <a:cxn ang="T14">
                      <a:pos x="T8" y="T9"/>
                    </a:cxn>
                  </a:cxnLst>
                  <a:rect l="T15" t="T16" r="T17" b="T18"/>
                  <a:pathLst>
                    <a:path w="4" h="61">
                      <a:moveTo>
                        <a:pt x="4" y="0"/>
                      </a:moveTo>
                      <a:lnTo>
                        <a:pt x="1" y="61"/>
                      </a:lnTo>
                      <a:lnTo>
                        <a:pt x="0" y="61"/>
                      </a:lnTo>
                      <a:lnTo>
                        <a:pt x="3" y="0"/>
                      </a:lnTo>
                      <a:lnTo>
                        <a:pt x="4" y="0"/>
                      </a:lnTo>
                      <a:close/>
                    </a:path>
                  </a:pathLst>
                </a:custGeom>
                <a:solidFill>
                  <a:srgbClr val="4747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34" name="Freeform 768"/>
                <p:cNvSpPr>
                  <a:spLocks/>
                </p:cNvSpPr>
                <p:nvPr/>
              </p:nvSpPr>
              <p:spPr bwMode="auto">
                <a:xfrm>
                  <a:off x="2173" y="2481"/>
                  <a:ext cx="5" cy="63"/>
                </a:xfrm>
                <a:custGeom>
                  <a:avLst/>
                  <a:gdLst>
                    <a:gd name="T0" fmla="*/ 5 w 5"/>
                    <a:gd name="T1" fmla="*/ 2 h 63"/>
                    <a:gd name="T2" fmla="*/ 2 w 5"/>
                    <a:gd name="T3" fmla="*/ 63 h 63"/>
                    <a:gd name="T4" fmla="*/ 0 w 5"/>
                    <a:gd name="T5" fmla="*/ 63 h 63"/>
                    <a:gd name="T6" fmla="*/ 5 w 5"/>
                    <a:gd name="T7" fmla="*/ 0 h 63"/>
                    <a:gd name="T8" fmla="*/ 5 w 5"/>
                    <a:gd name="T9" fmla="*/ 2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2"/>
                      </a:moveTo>
                      <a:lnTo>
                        <a:pt x="2" y="63"/>
                      </a:lnTo>
                      <a:lnTo>
                        <a:pt x="0" y="63"/>
                      </a:lnTo>
                      <a:lnTo>
                        <a:pt x="5" y="0"/>
                      </a:lnTo>
                      <a:lnTo>
                        <a:pt x="5" y="2"/>
                      </a:ln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35" name="Freeform 769"/>
                <p:cNvSpPr>
                  <a:spLocks/>
                </p:cNvSpPr>
                <p:nvPr/>
              </p:nvSpPr>
              <p:spPr bwMode="auto">
                <a:xfrm>
                  <a:off x="2173" y="2481"/>
                  <a:ext cx="5" cy="63"/>
                </a:xfrm>
                <a:custGeom>
                  <a:avLst/>
                  <a:gdLst>
                    <a:gd name="T0" fmla="*/ 5 w 5"/>
                    <a:gd name="T1" fmla="*/ 2 h 63"/>
                    <a:gd name="T2" fmla="*/ 2 w 5"/>
                    <a:gd name="T3" fmla="*/ 63 h 63"/>
                    <a:gd name="T4" fmla="*/ 0 w 5"/>
                    <a:gd name="T5" fmla="*/ 63 h 63"/>
                    <a:gd name="T6" fmla="*/ 3 w 5"/>
                    <a:gd name="T7" fmla="*/ 0 h 63"/>
                    <a:gd name="T8" fmla="*/ 5 w 5"/>
                    <a:gd name="T9" fmla="*/ 0 h 63"/>
                    <a:gd name="T10" fmla="*/ 5 w 5"/>
                    <a:gd name="T11" fmla="*/ 2 h 63"/>
                    <a:gd name="T12" fmla="*/ 0 60000 65536"/>
                    <a:gd name="T13" fmla="*/ 0 60000 65536"/>
                    <a:gd name="T14" fmla="*/ 0 60000 65536"/>
                    <a:gd name="T15" fmla="*/ 0 60000 65536"/>
                    <a:gd name="T16" fmla="*/ 0 60000 65536"/>
                    <a:gd name="T17" fmla="*/ 0 60000 65536"/>
                    <a:gd name="T18" fmla="*/ 0 w 5"/>
                    <a:gd name="T19" fmla="*/ 0 h 63"/>
                    <a:gd name="T20" fmla="*/ 5 w 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5" h="63">
                      <a:moveTo>
                        <a:pt x="5" y="2"/>
                      </a:moveTo>
                      <a:lnTo>
                        <a:pt x="2" y="63"/>
                      </a:lnTo>
                      <a:lnTo>
                        <a:pt x="0" y="63"/>
                      </a:lnTo>
                      <a:lnTo>
                        <a:pt x="3" y="0"/>
                      </a:lnTo>
                      <a:lnTo>
                        <a:pt x="5" y="0"/>
                      </a:lnTo>
                      <a:lnTo>
                        <a:pt x="5" y="2"/>
                      </a:ln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36" name="Freeform 770"/>
                <p:cNvSpPr>
                  <a:spLocks/>
                </p:cNvSpPr>
                <p:nvPr/>
              </p:nvSpPr>
              <p:spPr bwMode="auto">
                <a:xfrm>
                  <a:off x="2173" y="2481"/>
                  <a:ext cx="5" cy="63"/>
                </a:xfrm>
                <a:custGeom>
                  <a:avLst/>
                  <a:gdLst>
                    <a:gd name="T0" fmla="*/ 5 w 5"/>
                    <a:gd name="T1" fmla="*/ 0 h 63"/>
                    <a:gd name="T2" fmla="*/ 0 w 5"/>
                    <a:gd name="T3" fmla="*/ 63 h 63"/>
                    <a:gd name="T4" fmla="*/ 3 w 5"/>
                    <a:gd name="T5" fmla="*/ 0 h 63"/>
                    <a:gd name="T6" fmla="*/ 5 w 5"/>
                    <a:gd name="T7" fmla="*/ 0 h 63"/>
                    <a:gd name="T8" fmla="*/ 0 60000 65536"/>
                    <a:gd name="T9" fmla="*/ 0 60000 65536"/>
                    <a:gd name="T10" fmla="*/ 0 60000 65536"/>
                    <a:gd name="T11" fmla="*/ 0 60000 65536"/>
                    <a:gd name="T12" fmla="*/ 0 w 5"/>
                    <a:gd name="T13" fmla="*/ 0 h 63"/>
                    <a:gd name="T14" fmla="*/ 5 w 5"/>
                    <a:gd name="T15" fmla="*/ 63 h 63"/>
                  </a:gdLst>
                  <a:ahLst/>
                  <a:cxnLst>
                    <a:cxn ang="T8">
                      <a:pos x="T0" y="T1"/>
                    </a:cxn>
                    <a:cxn ang="T9">
                      <a:pos x="T2" y="T3"/>
                    </a:cxn>
                    <a:cxn ang="T10">
                      <a:pos x="T4" y="T5"/>
                    </a:cxn>
                    <a:cxn ang="T11">
                      <a:pos x="T6" y="T7"/>
                    </a:cxn>
                  </a:cxnLst>
                  <a:rect l="T12" t="T13" r="T14" b="T15"/>
                  <a:pathLst>
                    <a:path w="5" h="63">
                      <a:moveTo>
                        <a:pt x="5" y="0"/>
                      </a:moveTo>
                      <a:lnTo>
                        <a:pt x="0" y="63"/>
                      </a:lnTo>
                      <a:lnTo>
                        <a:pt x="3" y="0"/>
                      </a:lnTo>
                      <a:lnTo>
                        <a:pt x="5" y="0"/>
                      </a:ln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37" name="Freeform 771"/>
                <p:cNvSpPr>
                  <a:spLocks/>
                </p:cNvSpPr>
                <p:nvPr/>
              </p:nvSpPr>
              <p:spPr bwMode="auto">
                <a:xfrm>
                  <a:off x="2171" y="2481"/>
                  <a:ext cx="5" cy="63"/>
                </a:xfrm>
                <a:custGeom>
                  <a:avLst/>
                  <a:gdLst>
                    <a:gd name="T0" fmla="*/ 5 w 5"/>
                    <a:gd name="T1" fmla="*/ 0 h 63"/>
                    <a:gd name="T2" fmla="*/ 2 w 5"/>
                    <a:gd name="T3" fmla="*/ 63 h 63"/>
                    <a:gd name="T4" fmla="*/ 0 w 5"/>
                    <a:gd name="T5" fmla="*/ 63 h 63"/>
                    <a:gd name="T6" fmla="*/ 5 w 5"/>
                    <a:gd name="T7" fmla="*/ 0 h 63"/>
                    <a:gd name="T8" fmla="*/ 0 60000 65536"/>
                    <a:gd name="T9" fmla="*/ 0 60000 65536"/>
                    <a:gd name="T10" fmla="*/ 0 60000 65536"/>
                    <a:gd name="T11" fmla="*/ 0 60000 65536"/>
                    <a:gd name="T12" fmla="*/ 0 w 5"/>
                    <a:gd name="T13" fmla="*/ 0 h 63"/>
                    <a:gd name="T14" fmla="*/ 5 w 5"/>
                    <a:gd name="T15" fmla="*/ 63 h 63"/>
                  </a:gdLst>
                  <a:ahLst/>
                  <a:cxnLst>
                    <a:cxn ang="T8">
                      <a:pos x="T0" y="T1"/>
                    </a:cxn>
                    <a:cxn ang="T9">
                      <a:pos x="T2" y="T3"/>
                    </a:cxn>
                    <a:cxn ang="T10">
                      <a:pos x="T4" y="T5"/>
                    </a:cxn>
                    <a:cxn ang="T11">
                      <a:pos x="T6" y="T7"/>
                    </a:cxn>
                  </a:cxnLst>
                  <a:rect l="T12" t="T13" r="T14" b="T15"/>
                  <a:pathLst>
                    <a:path w="5" h="63">
                      <a:moveTo>
                        <a:pt x="5" y="0"/>
                      </a:moveTo>
                      <a:lnTo>
                        <a:pt x="2" y="63"/>
                      </a:lnTo>
                      <a:lnTo>
                        <a:pt x="0" y="63"/>
                      </a:lnTo>
                      <a:lnTo>
                        <a:pt x="5"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38" name="Freeform 772"/>
                <p:cNvSpPr>
                  <a:spLocks/>
                </p:cNvSpPr>
                <p:nvPr/>
              </p:nvSpPr>
              <p:spPr bwMode="auto">
                <a:xfrm>
                  <a:off x="2171" y="2481"/>
                  <a:ext cx="5" cy="63"/>
                </a:xfrm>
                <a:custGeom>
                  <a:avLst/>
                  <a:gdLst>
                    <a:gd name="T0" fmla="*/ 5 w 5"/>
                    <a:gd name="T1" fmla="*/ 0 h 63"/>
                    <a:gd name="T2" fmla="*/ 2 w 5"/>
                    <a:gd name="T3" fmla="*/ 63 h 63"/>
                    <a:gd name="T4" fmla="*/ 0 w 5"/>
                    <a:gd name="T5" fmla="*/ 63 h 63"/>
                    <a:gd name="T6" fmla="*/ 4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2" y="63"/>
                      </a:lnTo>
                      <a:lnTo>
                        <a:pt x="0" y="63"/>
                      </a:lnTo>
                      <a:lnTo>
                        <a:pt x="4" y="0"/>
                      </a:lnTo>
                      <a:lnTo>
                        <a:pt x="5"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39" name="Freeform 773"/>
                <p:cNvSpPr>
                  <a:spLocks/>
                </p:cNvSpPr>
                <p:nvPr/>
              </p:nvSpPr>
              <p:spPr bwMode="auto">
                <a:xfrm>
                  <a:off x="2171" y="2481"/>
                  <a:ext cx="5" cy="63"/>
                </a:xfrm>
                <a:custGeom>
                  <a:avLst/>
                  <a:gdLst>
                    <a:gd name="T0" fmla="*/ 5 w 5"/>
                    <a:gd name="T1" fmla="*/ 0 h 63"/>
                    <a:gd name="T2" fmla="*/ 0 w 5"/>
                    <a:gd name="T3" fmla="*/ 63 h 63"/>
                    <a:gd name="T4" fmla="*/ 4 w 5"/>
                    <a:gd name="T5" fmla="*/ 0 h 63"/>
                    <a:gd name="T6" fmla="*/ 5 w 5"/>
                    <a:gd name="T7" fmla="*/ 0 h 63"/>
                    <a:gd name="T8" fmla="*/ 0 60000 65536"/>
                    <a:gd name="T9" fmla="*/ 0 60000 65536"/>
                    <a:gd name="T10" fmla="*/ 0 60000 65536"/>
                    <a:gd name="T11" fmla="*/ 0 60000 65536"/>
                    <a:gd name="T12" fmla="*/ 0 w 5"/>
                    <a:gd name="T13" fmla="*/ 0 h 63"/>
                    <a:gd name="T14" fmla="*/ 5 w 5"/>
                    <a:gd name="T15" fmla="*/ 63 h 63"/>
                  </a:gdLst>
                  <a:ahLst/>
                  <a:cxnLst>
                    <a:cxn ang="T8">
                      <a:pos x="T0" y="T1"/>
                    </a:cxn>
                    <a:cxn ang="T9">
                      <a:pos x="T2" y="T3"/>
                    </a:cxn>
                    <a:cxn ang="T10">
                      <a:pos x="T4" y="T5"/>
                    </a:cxn>
                    <a:cxn ang="T11">
                      <a:pos x="T6" y="T7"/>
                    </a:cxn>
                  </a:cxnLst>
                  <a:rect l="T12" t="T13" r="T14" b="T15"/>
                  <a:pathLst>
                    <a:path w="5" h="63">
                      <a:moveTo>
                        <a:pt x="5" y="0"/>
                      </a:moveTo>
                      <a:lnTo>
                        <a:pt x="0" y="63"/>
                      </a:lnTo>
                      <a:lnTo>
                        <a:pt x="4" y="0"/>
                      </a:lnTo>
                      <a:lnTo>
                        <a:pt x="5"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40" name="Freeform 774"/>
                <p:cNvSpPr>
                  <a:spLocks/>
                </p:cNvSpPr>
                <p:nvPr/>
              </p:nvSpPr>
              <p:spPr bwMode="auto">
                <a:xfrm>
                  <a:off x="2170" y="2481"/>
                  <a:ext cx="5" cy="63"/>
                </a:xfrm>
                <a:custGeom>
                  <a:avLst/>
                  <a:gdLst>
                    <a:gd name="T0" fmla="*/ 5 w 5"/>
                    <a:gd name="T1" fmla="*/ 0 h 63"/>
                    <a:gd name="T2" fmla="*/ 1 w 5"/>
                    <a:gd name="T3" fmla="*/ 63 h 63"/>
                    <a:gd name="T4" fmla="*/ 0 w 5"/>
                    <a:gd name="T5" fmla="*/ 63 h 63"/>
                    <a:gd name="T6" fmla="*/ 3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1" y="63"/>
                      </a:lnTo>
                      <a:lnTo>
                        <a:pt x="0" y="63"/>
                      </a:lnTo>
                      <a:lnTo>
                        <a:pt x="3" y="0"/>
                      </a:lnTo>
                      <a:lnTo>
                        <a:pt x="5" y="0"/>
                      </a:lnTo>
                      <a:close/>
                    </a:path>
                  </a:pathLst>
                </a:custGeom>
                <a:solidFill>
                  <a:srgbClr val="4F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41" name="Freeform 775"/>
                <p:cNvSpPr>
                  <a:spLocks/>
                </p:cNvSpPr>
                <p:nvPr/>
              </p:nvSpPr>
              <p:spPr bwMode="auto">
                <a:xfrm>
                  <a:off x="2170" y="2481"/>
                  <a:ext cx="5" cy="63"/>
                </a:xfrm>
                <a:custGeom>
                  <a:avLst/>
                  <a:gdLst>
                    <a:gd name="T0" fmla="*/ 5 w 5"/>
                    <a:gd name="T1" fmla="*/ 0 h 63"/>
                    <a:gd name="T2" fmla="*/ 1 w 5"/>
                    <a:gd name="T3" fmla="*/ 63 h 63"/>
                    <a:gd name="T4" fmla="*/ 0 w 5"/>
                    <a:gd name="T5" fmla="*/ 63 h 63"/>
                    <a:gd name="T6" fmla="*/ 3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1" y="63"/>
                      </a:lnTo>
                      <a:lnTo>
                        <a:pt x="0" y="63"/>
                      </a:lnTo>
                      <a:lnTo>
                        <a:pt x="3" y="0"/>
                      </a:lnTo>
                      <a:lnTo>
                        <a:pt x="5" y="0"/>
                      </a:lnTo>
                      <a:close/>
                    </a:path>
                  </a:pathLst>
                </a:custGeom>
                <a:solidFill>
                  <a:srgbClr val="4F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42" name="Freeform 776"/>
                <p:cNvSpPr>
                  <a:spLocks/>
                </p:cNvSpPr>
                <p:nvPr/>
              </p:nvSpPr>
              <p:spPr bwMode="auto">
                <a:xfrm>
                  <a:off x="2170" y="2481"/>
                  <a:ext cx="3" cy="63"/>
                </a:xfrm>
                <a:custGeom>
                  <a:avLst/>
                  <a:gdLst>
                    <a:gd name="T0" fmla="*/ 3 w 3"/>
                    <a:gd name="T1" fmla="*/ 0 h 63"/>
                    <a:gd name="T2" fmla="*/ 0 w 3"/>
                    <a:gd name="T3" fmla="*/ 63 h 63"/>
                    <a:gd name="T4" fmla="*/ 3 w 3"/>
                    <a:gd name="T5" fmla="*/ 0 h 63"/>
                    <a:gd name="T6" fmla="*/ 0 60000 65536"/>
                    <a:gd name="T7" fmla="*/ 0 60000 65536"/>
                    <a:gd name="T8" fmla="*/ 0 60000 65536"/>
                    <a:gd name="T9" fmla="*/ 0 w 3"/>
                    <a:gd name="T10" fmla="*/ 0 h 63"/>
                    <a:gd name="T11" fmla="*/ 3 w 3"/>
                    <a:gd name="T12" fmla="*/ 63 h 63"/>
                  </a:gdLst>
                  <a:ahLst/>
                  <a:cxnLst>
                    <a:cxn ang="T6">
                      <a:pos x="T0" y="T1"/>
                    </a:cxn>
                    <a:cxn ang="T7">
                      <a:pos x="T2" y="T3"/>
                    </a:cxn>
                    <a:cxn ang="T8">
                      <a:pos x="T4" y="T5"/>
                    </a:cxn>
                  </a:cxnLst>
                  <a:rect l="T9" t="T10" r="T11" b="T12"/>
                  <a:pathLst>
                    <a:path w="3" h="63">
                      <a:moveTo>
                        <a:pt x="3" y="0"/>
                      </a:moveTo>
                      <a:lnTo>
                        <a:pt x="0" y="63"/>
                      </a:lnTo>
                      <a:lnTo>
                        <a:pt x="3" y="0"/>
                      </a:lnTo>
                      <a:close/>
                    </a:path>
                  </a:pathLst>
                </a:cu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43" name="Freeform 777"/>
                <p:cNvSpPr>
                  <a:spLocks/>
                </p:cNvSpPr>
                <p:nvPr/>
              </p:nvSpPr>
              <p:spPr bwMode="auto">
                <a:xfrm>
                  <a:off x="2168" y="2481"/>
                  <a:ext cx="5" cy="63"/>
                </a:xfrm>
                <a:custGeom>
                  <a:avLst/>
                  <a:gdLst>
                    <a:gd name="T0" fmla="*/ 5 w 5"/>
                    <a:gd name="T1" fmla="*/ 0 h 63"/>
                    <a:gd name="T2" fmla="*/ 2 w 5"/>
                    <a:gd name="T3" fmla="*/ 63 h 63"/>
                    <a:gd name="T4" fmla="*/ 0 w 5"/>
                    <a:gd name="T5" fmla="*/ 63 h 63"/>
                    <a:gd name="T6" fmla="*/ 3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2" y="63"/>
                      </a:lnTo>
                      <a:lnTo>
                        <a:pt x="0" y="63"/>
                      </a:lnTo>
                      <a:lnTo>
                        <a:pt x="3" y="0"/>
                      </a:lnTo>
                      <a:lnTo>
                        <a:pt x="5" y="0"/>
                      </a:lnTo>
                      <a:close/>
                    </a:path>
                  </a:pathLst>
                </a:cu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44" name="Freeform 778"/>
                <p:cNvSpPr>
                  <a:spLocks/>
                </p:cNvSpPr>
                <p:nvPr/>
              </p:nvSpPr>
              <p:spPr bwMode="auto">
                <a:xfrm>
                  <a:off x="2168" y="2481"/>
                  <a:ext cx="5" cy="65"/>
                </a:xfrm>
                <a:custGeom>
                  <a:avLst/>
                  <a:gdLst>
                    <a:gd name="T0" fmla="*/ 5 w 5"/>
                    <a:gd name="T1" fmla="*/ 0 h 65"/>
                    <a:gd name="T2" fmla="*/ 2 w 5"/>
                    <a:gd name="T3" fmla="*/ 63 h 65"/>
                    <a:gd name="T4" fmla="*/ 0 w 5"/>
                    <a:gd name="T5" fmla="*/ 63 h 65"/>
                    <a:gd name="T6" fmla="*/ 0 w 5"/>
                    <a:gd name="T7" fmla="*/ 65 h 65"/>
                    <a:gd name="T8" fmla="*/ 3 w 5"/>
                    <a:gd name="T9" fmla="*/ 0 h 65"/>
                    <a:gd name="T10" fmla="*/ 5 w 5"/>
                    <a:gd name="T11" fmla="*/ 0 h 65"/>
                    <a:gd name="T12" fmla="*/ 0 60000 65536"/>
                    <a:gd name="T13" fmla="*/ 0 60000 65536"/>
                    <a:gd name="T14" fmla="*/ 0 60000 65536"/>
                    <a:gd name="T15" fmla="*/ 0 60000 65536"/>
                    <a:gd name="T16" fmla="*/ 0 60000 65536"/>
                    <a:gd name="T17" fmla="*/ 0 60000 65536"/>
                    <a:gd name="T18" fmla="*/ 0 w 5"/>
                    <a:gd name="T19" fmla="*/ 0 h 65"/>
                    <a:gd name="T20" fmla="*/ 5 w 5"/>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5" h="65">
                      <a:moveTo>
                        <a:pt x="5" y="0"/>
                      </a:moveTo>
                      <a:lnTo>
                        <a:pt x="2" y="63"/>
                      </a:lnTo>
                      <a:lnTo>
                        <a:pt x="0" y="63"/>
                      </a:lnTo>
                      <a:lnTo>
                        <a:pt x="0" y="65"/>
                      </a:lnTo>
                      <a:lnTo>
                        <a:pt x="3" y="0"/>
                      </a:lnTo>
                      <a:lnTo>
                        <a:pt x="5" y="0"/>
                      </a:lnTo>
                      <a:close/>
                    </a:path>
                  </a:pathLst>
                </a:cu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45" name="Freeform 779"/>
                <p:cNvSpPr>
                  <a:spLocks/>
                </p:cNvSpPr>
                <p:nvPr/>
              </p:nvSpPr>
              <p:spPr bwMode="auto">
                <a:xfrm>
                  <a:off x="2167" y="2481"/>
                  <a:ext cx="4" cy="65"/>
                </a:xfrm>
                <a:custGeom>
                  <a:avLst/>
                  <a:gdLst>
                    <a:gd name="T0" fmla="*/ 4 w 4"/>
                    <a:gd name="T1" fmla="*/ 0 h 65"/>
                    <a:gd name="T2" fmla="*/ 1 w 4"/>
                    <a:gd name="T3" fmla="*/ 63 h 65"/>
                    <a:gd name="T4" fmla="*/ 1 w 4"/>
                    <a:gd name="T5" fmla="*/ 65 h 65"/>
                    <a:gd name="T6" fmla="*/ 0 w 4"/>
                    <a:gd name="T7" fmla="*/ 65 h 65"/>
                    <a:gd name="T8" fmla="*/ 4 w 4"/>
                    <a:gd name="T9" fmla="*/ 0 h 65"/>
                    <a:gd name="T10" fmla="*/ 0 60000 65536"/>
                    <a:gd name="T11" fmla="*/ 0 60000 65536"/>
                    <a:gd name="T12" fmla="*/ 0 60000 65536"/>
                    <a:gd name="T13" fmla="*/ 0 60000 65536"/>
                    <a:gd name="T14" fmla="*/ 0 60000 65536"/>
                    <a:gd name="T15" fmla="*/ 0 w 4"/>
                    <a:gd name="T16" fmla="*/ 0 h 65"/>
                    <a:gd name="T17" fmla="*/ 4 w 4"/>
                    <a:gd name="T18" fmla="*/ 65 h 65"/>
                  </a:gdLst>
                  <a:ahLst/>
                  <a:cxnLst>
                    <a:cxn ang="T10">
                      <a:pos x="T0" y="T1"/>
                    </a:cxn>
                    <a:cxn ang="T11">
                      <a:pos x="T2" y="T3"/>
                    </a:cxn>
                    <a:cxn ang="T12">
                      <a:pos x="T4" y="T5"/>
                    </a:cxn>
                    <a:cxn ang="T13">
                      <a:pos x="T6" y="T7"/>
                    </a:cxn>
                    <a:cxn ang="T14">
                      <a:pos x="T8" y="T9"/>
                    </a:cxn>
                  </a:cxnLst>
                  <a:rect l="T15" t="T16" r="T17" b="T18"/>
                  <a:pathLst>
                    <a:path w="4" h="65">
                      <a:moveTo>
                        <a:pt x="4" y="0"/>
                      </a:moveTo>
                      <a:lnTo>
                        <a:pt x="1" y="63"/>
                      </a:lnTo>
                      <a:lnTo>
                        <a:pt x="1" y="65"/>
                      </a:lnTo>
                      <a:lnTo>
                        <a:pt x="0" y="65"/>
                      </a:lnTo>
                      <a:lnTo>
                        <a:pt x="4" y="0"/>
                      </a:ln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46" name="Freeform 780"/>
                <p:cNvSpPr>
                  <a:spLocks/>
                </p:cNvSpPr>
                <p:nvPr/>
              </p:nvSpPr>
              <p:spPr bwMode="auto">
                <a:xfrm>
                  <a:off x="2167" y="2481"/>
                  <a:ext cx="4" cy="65"/>
                </a:xfrm>
                <a:custGeom>
                  <a:avLst/>
                  <a:gdLst>
                    <a:gd name="T0" fmla="*/ 4 w 4"/>
                    <a:gd name="T1" fmla="*/ 0 h 65"/>
                    <a:gd name="T2" fmla="*/ 1 w 4"/>
                    <a:gd name="T3" fmla="*/ 65 h 65"/>
                    <a:gd name="T4" fmla="*/ 0 w 4"/>
                    <a:gd name="T5" fmla="*/ 65 h 65"/>
                    <a:gd name="T6" fmla="*/ 3 w 4"/>
                    <a:gd name="T7" fmla="*/ 0 h 65"/>
                    <a:gd name="T8" fmla="*/ 4 w 4"/>
                    <a:gd name="T9" fmla="*/ 0 h 65"/>
                    <a:gd name="T10" fmla="*/ 0 60000 65536"/>
                    <a:gd name="T11" fmla="*/ 0 60000 65536"/>
                    <a:gd name="T12" fmla="*/ 0 60000 65536"/>
                    <a:gd name="T13" fmla="*/ 0 60000 65536"/>
                    <a:gd name="T14" fmla="*/ 0 60000 65536"/>
                    <a:gd name="T15" fmla="*/ 0 w 4"/>
                    <a:gd name="T16" fmla="*/ 0 h 65"/>
                    <a:gd name="T17" fmla="*/ 4 w 4"/>
                    <a:gd name="T18" fmla="*/ 65 h 65"/>
                  </a:gdLst>
                  <a:ahLst/>
                  <a:cxnLst>
                    <a:cxn ang="T10">
                      <a:pos x="T0" y="T1"/>
                    </a:cxn>
                    <a:cxn ang="T11">
                      <a:pos x="T2" y="T3"/>
                    </a:cxn>
                    <a:cxn ang="T12">
                      <a:pos x="T4" y="T5"/>
                    </a:cxn>
                    <a:cxn ang="T13">
                      <a:pos x="T6" y="T7"/>
                    </a:cxn>
                    <a:cxn ang="T14">
                      <a:pos x="T8" y="T9"/>
                    </a:cxn>
                  </a:cxnLst>
                  <a:rect l="T15" t="T16" r="T17" b="T18"/>
                  <a:pathLst>
                    <a:path w="4" h="65">
                      <a:moveTo>
                        <a:pt x="4" y="0"/>
                      </a:moveTo>
                      <a:lnTo>
                        <a:pt x="1" y="65"/>
                      </a:lnTo>
                      <a:lnTo>
                        <a:pt x="0" y="65"/>
                      </a:lnTo>
                      <a:lnTo>
                        <a:pt x="3" y="0"/>
                      </a:lnTo>
                      <a:lnTo>
                        <a:pt x="4" y="0"/>
                      </a:ln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47" name="Freeform 781"/>
                <p:cNvSpPr>
                  <a:spLocks/>
                </p:cNvSpPr>
                <p:nvPr/>
              </p:nvSpPr>
              <p:spPr bwMode="auto">
                <a:xfrm>
                  <a:off x="2167" y="2481"/>
                  <a:ext cx="4" cy="65"/>
                </a:xfrm>
                <a:custGeom>
                  <a:avLst/>
                  <a:gdLst>
                    <a:gd name="T0" fmla="*/ 4 w 4"/>
                    <a:gd name="T1" fmla="*/ 0 h 65"/>
                    <a:gd name="T2" fmla="*/ 0 w 4"/>
                    <a:gd name="T3" fmla="*/ 65 h 65"/>
                    <a:gd name="T4" fmla="*/ 3 w 4"/>
                    <a:gd name="T5" fmla="*/ 0 h 65"/>
                    <a:gd name="T6" fmla="*/ 4 w 4"/>
                    <a:gd name="T7" fmla="*/ 0 h 65"/>
                    <a:gd name="T8" fmla="*/ 0 60000 65536"/>
                    <a:gd name="T9" fmla="*/ 0 60000 65536"/>
                    <a:gd name="T10" fmla="*/ 0 60000 65536"/>
                    <a:gd name="T11" fmla="*/ 0 60000 65536"/>
                    <a:gd name="T12" fmla="*/ 0 w 4"/>
                    <a:gd name="T13" fmla="*/ 0 h 65"/>
                    <a:gd name="T14" fmla="*/ 4 w 4"/>
                    <a:gd name="T15" fmla="*/ 65 h 65"/>
                  </a:gdLst>
                  <a:ahLst/>
                  <a:cxnLst>
                    <a:cxn ang="T8">
                      <a:pos x="T0" y="T1"/>
                    </a:cxn>
                    <a:cxn ang="T9">
                      <a:pos x="T2" y="T3"/>
                    </a:cxn>
                    <a:cxn ang="T10">
                      <a:pos x="T4" y="T5"/>
                    </a:cxn>
                    <a:cxn ang="T11">
                      <a:pos x="T6" y="T7"/>
                    </a:cxn>
                  </a:cxnLst>
                  <a:rect l="T12" t="T13" r="T14" b="T15"/>
                  <a:pathLst>
                    <a:path w="4" h="65">
                      <a:moveTo>
                        <a:pt x="4" y="0"/>
                      </a:moveTo>
                      <a:lnTo>
                        <a:pt x="0" y="65"/>
                      </a:lnTo>
                      <a:lnTo>
                        <a:pt x="3" y="0"/>
                      </a:lnTo>
                      <a:lnTo>
                        <a:pt x="4" y="0"/>
                      </a:lnTo>
                      <a:close/>
                    </a:path>
                  </a:pathLst>
                </a:custGeom>
                <a:solidFill>
                  <a:srgbClr val="5757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48" name="Freeform 782"/>
                <p:cNvSpPr>
                  <a:spLocks/>
                </p:cNvSpPr>
                <p:nvPr/>
              </p:nvSpPr>
              <p:spPr bwMode="auto">
                <a:xfrm>
                  <a:off x="2165" y="2480"/>
                  <a:ext cx="5" cy="66"/>
                </a:xfrm>
                <a:custGeom>
                  <a:avLst/>
                  <a:gdLst>
                    <a:gd name="T0" fmla="*/ 5 w 5"/>
                    <a:gd name="T1" fmla="*/ 1 h 66"/>
                    <a:gd name="T2" fmla="*/ 2 w 5"/>
                    <a:gd name="T3" fmla="*/ 66 h 66"/>
                    <a:gd name="T4" fmla="*/ 0 w 5"/>
                    <a:gd name="T5" fmla="*/ 66 h 66"/>
                    <a:gd name="T6" fmla="*/ 5 w 5"/>
                    <a:gd name="T7" fmla="*/ 0 h 66"/>
                    <a:gd name="T8" fmla="*/ 5 w 5"/>
                    <a:gd name="T9" fmla="*/ 1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1"/>
                      </a:moveTo>
                      <a:lnTo>
                        <a:pt x="2" y="66"/>
                      </a:lnTo>
                      <a:lnTo>
                        <a:pt x="0" y="66"/>
                      </a:lnTo>
                      <a:lnTo>
                        <a:pt x="5" y="0"/>
                      </a:lnTo>
                      <a:lnTo>
                        <a:pt x="5" y="1"/>
                      </a:lnTo>
                      <a:close/>
                    </a:path>
                  </a:pathLst>
                </a:custGeom>
                <a:solidFill>
                  <a:srgbClr val="5757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49" name="Freeform 783"/>
                <p:cNvSpPr>
                  <a:spLocks/>
                </p:cNvSpPr>
                <p:nvPr/>
              </p:nvSpPr>
              <p:spPr bwMode="auto">
                <a:xfrm>
                  <a:off x="2165" y="2480"/>
                  <a:ext cx="5" cy="66"/>
                </a:xfrm>
                <a:custGeom>
                  <a:avLst/>
                  <a:gdLst>
                    <a:gd name="T0" fmla="*/ 5 w 5"/>
                    <a:gd name="T1" fmla="*/ 1 h 66"/>
                    <a:gd name="T2" fmla="*/ 2 w 5"/>
                    <a:gd name="T3" fmla="*/ 66 h 66"/>
                    <a:gd name="T4" fmla="*/ 0 w 5"/>
                    <a:gd name="T5" fmla="*/ 66 h 66"/>
                    <a:gd name="T6" fmla="*/ 3 w 5"/>
                    <a:gd name="T7" fmla="*/ 0 h 66"/>
                    <a:gd name="T8" fmla="*/ 5 w 5"/>
                    <a:gd name="T9" fmla="*/ 0 h 66"/>
                    <a:gd name="T10" fmla="*/ 5 w 5"/>
                    <a:gd name="T11" fmla="*/ 1 h 66"/>
                    <a:gd name="T12" fmla="*/ 0 60000 65536"/>
                    <a:gd name="T13" fmla="*/ 0 60000 65536"/>
                    <a:gd name="T14" fmla="*/ 0 60000 65536"/>
                    <a:gd name="T15" fmla="*/ 0 60000 65536"/>
                    <a:gd name="T16" fmla="*/ 0 60000 65536"/>
                    <a:gd name="T17" fmla="*/ 0 60000 65536"/>
                    <a:gd name="T18" fmla="*/ 0 w 5"/>
                    <a:gd name="T19" fmla="*/ 0 h 66"/>
                    <a:gd name="T20" fmla="*/ 5 w 5"/>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5" h="66">
                      <a:moveTo>
                        <a:pt x="5" y="1"/>
                      </a:moveTo>
                      <a:lnTo>
                        <a:pt x="2" y="66"/>
                      </a:lnTo>
                      <a:lnTo>
                        <a:pt x="0" y="66"/>
                      </a:lnTo>
                      <a:lnTo>
                        <a:pt x="3" y="0"/>
                      </a:lnTo>
                      <a:lnTo>
                        <a:pt x="5" y="0"/>
                      </a:lnTo>
                      <a:lnTo>
                        <a:pt x="5" y="1"/>
                      </a:lnTo>
                      <a:close/>
                    </a:path>
                  </a:pathLst>
                </a:custGeom>
                <a:solidFill>
                  <a:srgbClr val="5757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50" name="Freeform 784"/>
                <p:cNvSpPr>
                  <a:spLocks/>
                </p:cNvSpPr>
                <p:nvPr/>
              </p:nvSpPr>
              <p:spPr bwMode="auto">
                <a:xfrm>
                  <a:off x="2165" y="2480"/>
                  <a:ext cx="5" cy="66"/>
                </a:xfrm>
                <a:custGeom>
                  <a:avLst/>
                  <a:gdLst>
                    <a:gd name="T0" fmla="*/ 5 w 5"/>
                    <a:gd name="T1" fmla="*/ 0 h 66"/>
                    <a:gd name="T2" fmla="*/ 0 w 5"/>
                    <a:gd name="T3" fmla="*/ 66 h 66"/>
                    <a:gd name="T4" fmla="*/ 3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3" y="0"/>
                      </a:lnTo>
                      <a:lnTo>
                        <a:pt x="5" y="0"/>
                      </a:ln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51" name="Freeform 785"/>
                <p:cNvSpPr>
                  <a:spLocks/>
                </p:cNvSpPr>
                <p:nvPr/>
              </p:nvSpPr>
              <p:spPr bwMode="auto">
                <a:xfrm>
                  <a:off x="2163" y="2480"/>
                  <a:ext cx="5" cy="66"/>
                </a:xfrm>
                <a:custGeom>
                  <a:avLst/>
                  <a:gdLst>
                    <a:gd name="T0" fmla="*/ 5 w 5"/>
                    <a:gd name="T1" fmla="*/ 0 h 66"/>
                    <a:gd name="T2" fmla="*/ 2 w 5"/>
                    <a:gd name="T3" fmla="*/ 66 h 66"/>
                    <a:gd name="T4" fmla="*/ 0 w 5"/>
                    <a:gd name="T5" fmla="*/ 66 h 66"/>
                    <a:gd name="T6" fmla="*/ 4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4" y="0"/>
                      </a:lnTo>
                      <a:lnTo>
                        <a:pt x="5" y="0"/>
                      </a:ln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52" name="Freeform 786"/>
                <p:cNvSpPr>
                  <a:spLocks/>
                </p:cNvSpPr>
                <p:nvPr/>
              </p:nvSpPr>
              <p:spPr bwMode="auto">
                <a:xfrm>
                  <a:off x="2163" y="2480"/>
                  <a:ext cx="5" cy="66"/>
                </a:xfrm>
                <a:custGeom>
                  <a:avLst/>
                  <a:gdLst>
                    <a:gd name="T0" fmla="*/ 5 w 5"/>
                    <a:gd name="T1" fmla="*/ 0 h 66"/>
                    <a:gd name="T2" fmla="*/ 2 w 5"/>
                    <a:gd name="T3" fmla="*/ 66 h 66"/>
                    <a:gd name="T4" fmla="*/ 0 w 5"/>
                    <a:gd name="T5" fmla="*/ 66 h 66"/>
                    <a:gd name="T6" fmla="*/ 4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4" y="0"/>
                      </a:lnTo>
                      <a:lnTo>
                        <a:pt x="5" y="0"/>
                      </a:lnTo>
                      <a:close/>
                    </a:path>
                  </a:pathLst>
                </a:custGeom>
                <a:solidFill>
                  <a:srgbClr val="5C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53" name="Freeform 787"/>
                <p:cNvSpPr>
                  <a:spLocks/>
                </p:cNvSpPr>
                <p:nvPr/>
              </p:nvSpPr>
              <p:spPr bwMode="auto">
                <a:xfrm>
                  <a:off x="2162" y="2480"/>
                  <a:ext cx="5" cy="66"/>
                </a:xfrm>
                <a:custGeom>
                  <a:avLst/>
                  <a:gdLst>
                    <a:gd name="T0" fmla="*/ 5 w 5"/>
                    <a:gd name="T1" fmla="*/ 0 h 66"/>
                    <a:gd name="T2" fmla="*/ 1 w 5"/>
                    <a:gd name="T3" fmla="*/ 66 h 66"/>
                    <a:gd name="T4" fmla="*/ 0 w 5"/>
                    <a:gd name="T5" fmla="*/ 66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1" y="66"/>
                      </a:lnTo>
                      <a:lnTo>
                        <a:pt x="0" y="66"/>
                      </a:lnTo>
                      <a:lnTo>
                        <a:pt x="5" y="0"/>
                      </a:lnTo>
                      <a:close/>
                    </a:path>
                  </a:pathLst>
                </a:custGeom>
                <a:solidFill>
                  <a:srgbClr val="5C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54" name="Freeform 788"/>
                <p:cNvSpPr>
                  <a:spLocks/>
                </p:cNvSpPr>
                <p:nvPr/>
              </p:nvSpPr>
              <p:spPr bwMode="auto">
                <a:xfrm>
                  <a:off x="2162" y="2480"/>
                  <a:ext cx="5" cy="66"/>
                </a:xfrm>
                <a:custGeom>
                  <a:avLst/>
                  <a:gdLst>
                    <a:gd name="T0" fmla="*/ 5 w 5"/>
                    <a:gd name="T1" fmla="*/ 0 h 66"/>
                    <a:gd name="T2" fmla="*/ 1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1" y="66"/>
                      </a:lnTo>
                      <a:lnTo>
                        <a:pt x="0" y="66"/>
                      </a:lnTo>
                      <a:lnTo>
                        <a:pt x="3" y="0"/>
                      </a:lnTo>
                      <a:lnTo>
                        <a:pt x="5" y="0"/>
                      </a:lnTo>
                      <a:close/>
                    </a:path>
                  </a:pathLst>
                </a:custGeom>
                <a:solidFill>
                  <a:srgbClr val="5C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55" name="Freeform 789"/>
                <p:cNvSpPr>
                  <a:spLocks/>
                </p:cNvSpPr>
                <p:nvPr/>
              </p:nvSpPr>
              <p:spPr bwMode="auto">
                <a:xfrm>
                  <a:off x="2162" y="2480"/>
                  <a:ext cx="5" cy="66"/>
                </a:xfrm>
                <a:custGeom>
                  <a:avLst/>
                  <a:gdLst>
                    <a:gd name="T0" fmla="*/ 5 w 5"/>
                    <a:gd name="T1" fmla="*/ 0 h 66"/>
                    <a:gd name="T2" fmla="*/ 0 w 5"/>
                    <a:gd name="T3" fmla="*/ 66 h 66"/>
                    <a:gd name="T4" fmla="*/ 3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3" y="0"/>
                      </a:lnTo>
                      <a:lnTo>
                        <a:pt x="5" y="0"/>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56" name="Freeform 790"/>
                <p:cNvSpPr>
                  <a:spLocks/>
                </p:cNvSpPr>
                <p:nvPr/>
              </p:nvSpPr>
              <p:spPr bwMode="auto">
                <a:xfrm>
                  <a:off x="2160" y="2480"/>
                  <a:ext cx="5" cy="66"/>
                </a:xfrm>
                <a:custGeom>
                  <a:avLst/>
                  <a:gdLst>
                    <a:gd name="T0" fmla="*/ 5 w 5"/>
                    <a:gd name="T1" fmla="*/ 0 h 66"/>
                    <a:gd name="T2" fmla="*/ 2 w 5"/>
                    <a:gd name="T3" fmla="*/ 66 h 66"/>
                    <a:gd name="T4" fmla="*/ 0 w 5"/>
                    <a:gd name="T5" fmla="*/ 66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2" y="66"/>
                      </a:lnTo>
                      <a:lnTo>
                        <a:pt x="0" y="66"/>
                      </a:lnTo>
                      <a:lnTo>
                        <a:pt x="5" y="0"/>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57" name="Freeform 791"/>
                <p:cNvSpPr>
                  <a:spLocks/>
                </p:cNvSpPr>
                <p:nvPr/>
              </p:nvSpPr>
              <p:spPr bwMode="auto">
                <a:xfrm>
                  <a:off x="2160" y="2480"/>
                  <a:ext cx="5" cy="66"/>
                </a:xfrm>
                <a:custGeom>
                  <a:avLst/>
                  <a:gdLst>
                    <a:gd name="T0" fmla="*/ 5 w 5"/>
                    <a:gd name="T1" fmla="*/ 0 h 66"/>
                    <a:gd name="T2" fmla="*/ 2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3" y="0"/>
                      </a:lnTo>
                      <a:lnTo>
                        <a:pt x="5" y="0"/>
                      </a:lnTo>
                      <a:close/>
                    </a:path>
                  </a:pathLst>
                </a:custGeom>
                <a:solidFill>
                  <a:srgbClr val="6161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58" name="Freeform 792"/>
                <p:cNvSpPr>
                  <a:spLocks/>
                </p:cNvSpPr>
                <p:nvPr/>
              </p:nvSpPr>
              <p:spPr bwMode="auto">
                <a:xfrm>
                  <a:off x="2160" y="2480"/>
                  <a:ext cx="5" cy="66"/>
                </a:xfrm>
                <a:custGeom>
                  <a:avLst/>
                  <a:gdLst>
                    <a:gd name="T0" fmla="*/ 5 w 5"/>
                    <a:gd name="T1" fmla="*/ 0 h 66"/>
                    <a:gd name="T2" fmla="*/ 0 w 5"/>
                    <a:gd name="T3" fmla="*/ 66 h 66"/>
                    <a:gd name="T4" fmla="*/ 3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3" y="0"/>
                      </a:lnTo>
                      <a:lnTo>
                        <a:pt x="5" y="0"/>
                      </a:lnTo>
                      <a:close/>
                    </a:path>
                  </a:pathLst>
                </a:custGeom>
                <a:solidFill>
                  <a:srgbClr val="6161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59" name="Freeform 793"/>
                <p:cNvSpPr>
                  <a:spLocks/>
                </p:cNvSpPr>
                <p:nvPr/>
              </p:nvSpPr>
              <p:spPr bwMode="auto">
                <a:xfrm>
                  <a:off x="2158" y="2480"/>
                  <a:ext cx="5" cy="66"/>
                </a:xfrm>
                <a:custGeom>
                  <a:avLst/>
                  <a:gdLst>
                    <a:gd name="T0" fmla="*/ 5 w 5"/>
                    <a:gd name="T1" fmla="*/ 0 h 66"/>
                    <a:gd name="T2" fmla="*/ 2 w 5"/>
                    <a:gd name="T3" fmla="*/ 66 h 66"/>
                    <a:gd name="T4" fmla="*/ 0 w 5"/>
                    <a:gd name="T5" fmla="*/ 66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2" y="66"/>
                      </a:lnTo>
                      <a:lnTo>
                        <a:pt x="0" y="66"/>
                      </a:lnTo>
                      <a:lnTo>
                        <a:pt x="5" y="0"/>
                      </a:lnTo>
                      <a:close/>
                    </a:path>
                  </a:pathLst>
                </a:custGeom>
                <a:solidFill>
                  <a:srgbClr val="6161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60" name="Freeform 794"/>
                <p:cNvSpPr>
                  <a:spLocks/>
                </p:cNvSpPr>
                <p:nvPr/>
              </p:nvSpPr>
              <p:spPr bwMode="auto">
                <a:xfrm>
                  <a:off x="2158" y="2480"/>
                  <a:ext cx="5" cy="66"/>
                </a:xfrm>
                <a:custGeom>
                  <a:avLst/>
                  <a:gdLst>
                    <a:gd name="T0" fmla="*/ 5 w 5"/>
                    <a:gd name="T1" fmla="*/ 0 h 66"/>
                    <a:gd name="T2" fmla="*/ 2 w 5"/>
                    <a:gd name="T3" fmla="*/ 66 h 66"/>
                    <a:gd name="T4" fmla="*/ 0 w 5"/>
                    <a:gd name="T5" fmla="*/ 66 h 66"/>
                    <a:gd name="T6" fmla="*/ 4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4" y="0"/>
                      </a:lnTo>
                      <a:lnTo>
                        <a:pt x="5" y="0"/>
                      </a:ln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61" name="Freeform 795"/>
                <p:cNvSpPr>
                  <a:spLocks/>
                </p:cNvSpPr>
                <p:nvPr/>
              </p:nvSpPr>
              <p:spPr bwMode="auto">
                <a:xfrm>
                  <a:off x="2157" y="2480"/>
                  <a:ext cx="6" cy="66"/>
                </a:xfrm>
                <a:custGeom>
                  <a:avLst/>
                  <a:gdLst>
                    <a:gd name="T0" fmla="*/ 6 w 6"/>
                    <a:gd name="T1" fmla="*/ 0 h 66"/>
                    <a:gd name="T2" fmla="*/ 1 w 6"/>
                    <a:gd name="T3" fmla="*/ 66 h 66"/>
                    <a:gd name="T4" fmla="*/ 0 w 6"/>
                    <a:gd name="T5" fmla="*/ 66 h 66"/>
                    <a:gd name="T6" fmla="*/ 5 w 6"/>
                    <a:gd name="T7" fmla="*/ 0 h 66"/>
                    <a:gd name="T8" fmla="*/ 6 w 6"/>
                    <a:gd name="T9" fmla="*/ 0 h 66"/>
                    <a:gd name="T10" fmla="*/ 0 60000 65536"/>
                    <a:gd name="T11" fmla="*/ 0 60000 65536"/>
                    <a:gd name="T12" fmla="*/ 0 60000 65536"/>
                    <a:gd name="T13" fmla="*/ 0 60000 65536"/>
                    <a:gd name="T14" fmla="*/ 0 60000 65536"/>
                    <a:gd name="T15" fmla="*/ 0 w 6"/>
                    <a:gd name="T16" fmla="*/ 0 h 66"/>
                    <a:gd name="T17" fmla="*/ 6 w 6"/>
                    <a:gd name="T18" fmla="*/ 66 h 66"/>
                  </a:gdLst>
                  <a:ahLst/>
                  <a:cxnLst>
                    <a:cxn ang="T10">
                      <a:pos x="T0" y="T1"/>
                    </a:cxn>
                    <a:cxn ang="T11">
                      <a:pos x="T2" y="T3"/>
                    </a:cxn>
                    <a:cxn ang="T12">
                      <a:pos x="T4" y="T5"/>
                    </a:cxn>
                    <a:cxn ang="T13">
                      <a:pos x="T6" y="T7"/>
                    </a:cxn>
                    <a:cxn ang="T14">
                      <a:pos x="T8" y="T9"/>
                    </a:cxn>
                  </a:cxnLst>
                  <a:rect l="T15" t="T16" r="T17" b="T18"/>
                  <a:pathLst>
                    <a:path w="6" h="66">
                      <a:moveTo>
                        <a:pt x="6" y="0"/>
                      </a:moveTo>
                      <a:lnTo>
                        <a:pt x="1" y="66"/>
                      </a:lnTo>
                      <a:lnTo>
                        <a:pt x="0" y="66"/>
                      </a:lnTo>
                      <a:lnTo>
                        <a:pt x="5" y="0"/>
                      </a:lnTo>
                      <a:lnTo>
                        <a:pt x="6" y="0"/>
                      </a:ln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62" name="Freeform 796"/>
                <p:cNvSpPr>
                  <a:spLocks/>
                </p:cNvSpPr>
                <p:nvPr/>
              </p:nvSpPr>
              <p:spPr bwMode="auto">
                <a:xfrm>
                  <a:off x="2157" y="2480"/>
                  <a:ext cx="5" cy="66"/>
                </a:xfrm>
                <a:custGeom>
                  <a:avLst/>
                  <a:gdLst>
                    <a:gd name="T0" fmla="*/ 5 w 5"/>
                    <a:gd name="T1" fmla="*/ 0 h 66"/>
                    <a:gd name="T2" fmla="*/ 1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1" y="66"/>
                      </a:lnTo>
                      <a:lnTo>
                        <a:pt x="0" y="66"/>
                      </a:lnTo>
                      <a:lnTo>
                        <a:pt x="3" y="0"/>
                      </a:lnTo>
                      <a:lnTo>
                        <a:pt x="5"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63" name="Freeform 797"/>
                <p:cNvSpPr>
                  <a:spLocks/>
                </p:cNvSpPr>
                <p:nvPr/>
              </p:nvSpPr>
              <p:spPr bwMode="auto">
                <a:xfrm>
                  <a:off x="2157" y="2480"/>
                  <a:ext cx="5" cy="66"/>
                </a:xfrm>
                <a:custGeom>
                  <a:avLst/>
                  <a:gdLst>
                    <a:gd name="T0" fmla="*/ 5 w 5"/>
                    <a:gd name="T1" fmla="*/ 0 h 66"/>
                    <a:gd name="T2" fmla="*/ 0 w 5"/>
                    <a:gd name="T3" fmla="*/ 66 h 66"/>
                    <a:gd name="T4" fmla="*/ 3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3" y="0"/>
                      </a:lnTo>
                      <a:lnTo>
                        <a:pt x="5"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64" name="Freeform 798"/>
                <p:cNvSpPr>
                  <a:spLocks/>
                </p:cNvSpPr>
                <p:nvPr/>
              </p:nvSpPr>
              <p:spPr bwMode="auto">
                <a:xfrm>
                  <a:off x="2155" y="2480"/>
                  <a:ext cx="5" cy="66"/>
                </a:xfrm>
                <a:custGeom>
                  <a:avLst/>
                  <a:gdLst>
                    <a:gd name="T0" fmla="*/ 5 w 5"/>
                    <a:gd name="T1" fmla="*/ 0 h 66"/>
                    <a:gd name="T2" fmla="*/ 2 w 5"/>
                    <a:gd name="T3" fmla="*/ 66 h 66"/>
                    <a:gd name="T4" fmla="*/ 0 w 5"/>
                    <a:gd name="T5" fmla="*/ 66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2" y="66"/>
                      </a:lnTo>
                      <a:lnTo>
                        <a:pt x="0" y="66"/>
                      </a:lnTo>
                      <a:lnTo>
                        <a:pt x="5"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65" name="Freeform 799"/>
                <p:cNvSpPr>
                  <a:spLocks/>
                </p:cNvSpPr>
                <p:nvPr/>
              </p:nvSpPr>
              <p:spPr bwMode="auto">
                <a:xfrm>
                  <a:off x="2155" y="2480"/>
                  <a:ext cx="5" cy="66"/>
                </a:xfrm>
                <a:custGeom>
                  <a:avLst/>
                  <a:gdLst>
                    <a:gd name="T0" fmla="*/ 5 w 5"/>
                    <a:gd name="T1" fmla="*/ 0 h 66"/>
                    <a:gd name="T2" fmla="*/ 2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3" y="0"/>
                      </a:lnTo>
                      <a:lnTo>
                        <a:pt x="5" y="0"/>
                      </a:lnTo>
                      <a:close/>
                    </a:path>
                  </a:pathLst>
                </a:custGeom>
                <a:solidFill>
                  <a:srgbClr val="6969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66" name="Freeform 800"/>
                <p:cNvSpPr>
                  <a:spLocks/>
                </p:cNvSpPr>
                <p:nvPr/>
              </p:nvSpPr>
              <p:spPr bwMode="auto">
                <a:xfrm>
                  <a:off x="2155" y="2480"/>
                  <a:ext cx="5" cy="66"/>
                </a:xfrm>
                <a:custGeom>
                  <a:avLst/>
                  <a:gdLst>
                    <a:gd name="T0" fmla="*/ 5 w 5"/>
                    <a:gd name="T1" fmla="*/ 0 h 66"/>
                    <a:gd name="T2" fmla="*/ 0 w 5"/>
                    <a:gd name="T3" fmla="*/ 66 h 66"/>
                    <a:gd name="T4" fmla="*/ 3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3" y="0"/>
                      </a:lnTo>
                      <a:lnTo>
                        <a:pt x="5" y="0"/>
                      </a:lnTo>
                      <a:close/>
                    </a:path>
                  </a:pathLst>
                </a:custGeom>
                <a:solidFill>
                  <a:srgbClr val="6969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67" name="Freeform 801"/>
                <p:cNvSpPr>
                  <a:spLocks/>
                </p:cNvSpPr>
                <p:nvPr/>
              </p:nvSpPr>
              <p:spPr bwMode="auto">
                <a:xfrm>
                  <a:off x="2154" y="2480"/>
                  <a:ext cx="4" cy="66"/>
                </a:xfrm>
                <a:custGeom>
                  <a:avLst/>
                  <a:gdLst>
                    <a:gd name="T0" fmla="*/ 4 w 4"/>
                    <a:gd name="T1" fmla="*/ 0 h 66"/>
                    <a:gd name="T2" fmla="*/ 1 w 4"/>
                    <a:gd name="T3" fmla="*/ 66 h 66"/>
                    <a:gd name="T4" fmla="*/ 0 w 4"/>
                    <a:gd name="T5" fmla="*/ 66 h 66"/>
                    <a:gd name="T6" fmla="*/ 4 w 4"/>
                    <a:gd name="T7" fmla="*/ 0 h 66"/>
                    <a:gd name="T8" fmla="*/ 0 60000 65536"/>
                    <a:gd name="T9" fmla="*/ 0 60000 65536"/>
                    <a:gd name="T10" fmla="*/ 0 60000 65536"/>
                    <a:gd name="T11" fmla="*/ 0 60000 65536"/>
                    <a:gd name="T12" fmla="*/ 0 w 4"/>
                    <a:gd name="T13" fmla="*/ 0 h 66"/>
                    <a:gd name="T14" fmla="*/ 4 w 4"/>
                    <a:gd name="T15" fmla="*/ 66 h 66"/>
                  </a:gdLst>
                  <a:ahLst/>
                  <a:cxnLst>
                    <a:cxn ang="T8">
                      <a:pos x="T0" y="T1"/>
                    </a:cxn>
                    <a:cxn ang="T9">
                      <a:pos x="T2" y="T3"/>
                    </a:cxn>
                    <a:cxn ang="T10">
                      <a:pos x="T4" y="T5"/>
                    </a:cxn>
                    <a:cxn ang="T11">
                      <a:pos x="T6" y="T7"/>
                    </a:cxn>
                  </a:cxnLst>
                  <a:rect l="T12" t="T13" r="T14" b="T15"/>
                  <a:pathLst>
                    <a:path w="4" h="66">
                      <a:moveTo>
                        <a:pt x="4" y="0"/>
                      </a:moveTo>
                      <a:lnTo>
                        <a:pt x="1" y="66"/>
                      </a:lnTo>
                      <a:lnTo>
                        <a:pt x="0" y="66"/>
                      </a:lnTo>
                      <a:lnTo>
                        <a:pt x="4" y="0"/>
                      </a:lnTo>
                      <a:close/>
                    </a:path>
                  </a:pathLst>
                </a:custGeom>
                <a:solidFill>
                  <a:srgbClr val="6969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68" name="Freeform 802"/>
                <p:cNvSpPr>
                  <a:spLocks/>
                </p:cNvSpPr>
                <p:nvPr/>
              </p:nvSpPr>
              <p:spPr bwMode="auto">
                <a:xfrm>
                  <a:off x="2154" y="2480"/>
                  <a:ext cx="4" cy="66"/>
                </a:xfrm>
                <a:custGeom>
                  <a:avLst/>
                  <a:gdLst>
                    <a:gd name="T0" fmla="*/ 4 w 4"/>
                    <a:gd name="T1" fmla="*/ 0 h 66"/>
                    <a:gd name="T2" fmla="*/ 1 w 4"/>
                    <a:gd name="T3" fmla="*/ 66 h 66"/>
                    <a:gd name="T4" fmla="*/ 0 w 4"/>
                    <a:gd name="T5" fmla="*/ 66 h 66"/>
                    <a:gd name="T6" fmla="*/ 3 w 4"/>
                    <a:gd name="T7" fmla="*/ 0 h 66"/>
                    <a:gd name="T8" fmla="*/ 4 w 4"/>
                    <a:gd name="T9" fmla="*/ 0 h 66"/>
                    <a:gd name="T10" fmla="*/ 0 60000 65536"/>
                    <a:gd name="T11" fmla="*/ 0 60000 65536"/>
                    <a:gd name="T12" fmla="*/ 0 60000 65536"/>
                    <a:gd name="T13" fmla="*/ 0 60000 65536"/>
                    <a:gd name="T14" fmla="*/ 0 60000 65536"/>
                    <a:gd name="T15" fmla="*/ 0 w 4"/>
                    <a:gd name="T16" fmla="*/ 0 h 66"/>
                    <a:gd name="T17" fmla="*/ 4 w 4"/>
                    <a:gd name="T18" fmla="*/ 66 h 66"/>
                  </a:gdLst>
                  <a:ahLst/>
                  <a:cxnLst>
                    <a:cxn ang="T10">
                      <a:pos x="T0" y="T1"/>
                    </a:cxn>
                    <a:cxn ang="T11">
                      <a:pos x="T2" y="T3"/>
                    </a:cxn>
                    <a:cxn ang="T12">
                      <a:pos x="T4" y="T5"/>
                    </a:cxn>
                    <a:cxn ang="T13">
                      <a:pos x="T6" y="T7"/>
                    </a:cxn>
                    <a:cxn ang="T14">
                      <a:pos x="T8" y="T9"/>
                    </a:cxn>
                  </a:cxnLst>
                  <a:rect l="T15" t="T16" r="T17" b="T18"/>
                  <a:pathLst>
                    <a:path w="4" h="66">
                      <a:moveTo>
                        <a:pt x="4" y="0"/>
                      </a:moveTo>
                      <a:lnTo>
                        <a:pt x="1" y="66"/>
                      </a:lnTo>
                      <a:lnTo>
                        <a:pt x="0" y="66"/>
                      </a:lnTo>
                      <a:lnTo>
                        <a:pt x="3" y="0"/>
                      </a:lnTo>
                      <a:lnTo>
                        <a:pt x="4" y="0"/>
                      </a:lnTo>
                      <a:close/>
                    </a:path>
                  </a:pathLst>
                </a:custGeom>
                <a:solidFill>
                  <a:srgbClr val="6B6B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69" name="Freeform 803"/>
                <p:cNvSpPr>
                  <a:spLocks/>
                </p:cNvSpPr>
                <p:nvPr/>
              </p:nvSpPr>
              <p:spPr bwMode="auto">
                <a:xfrm>
                  <a:off x="2154" y="2480"/>
                  <a:ext cx="4" cy="66"/>
                </a:xfrm>
                <a:custGeom>
                  <a:avLst/>
                  <a:gdLst>
                    <a:gd name="T0" fmla="*/ 4 w 4"/>
                    <a:gd name="T1" fmla="*/ 0 h 66"/>
                    <a:gd name="T2" fmla="*/ 0 w 4"/>
                    <a:gd name="T3" fmla="*/ 66 h 66"/>
                    <a:gd name="T4" fmla="*/ 3 w 4"/>
                    <a:gd name="T5" fmla="*/ 0 h 66"/>
                    <a:gd name="T6" fmla="*/ 4 w 4"/>
                    <a:gd name="T7" fmla="*/ 0 h 66"/>
                    <a:gd name="T8" fmla="*/ 0 60000 65536"/>
                    <a:gd name="T9" fmla="*/ 0 60000 65536"/>
                    <a:gd name="T10" fmla="*/ 0 60000 65536"/>
                    <a:gd name="T11" fmla="*/ 0 60000 65536"/>
                    <a:gd name="T12" fmla="*/ 0 w 4"/>
                    <a:gd name="T13" fmla="*/ 0 h 66"/>
                    <a:gd name="T14" fmla="*/ 4 w 4"/>
                    <a:gd name="T15" fmla="*/ 66 h 66"/>
                  </a:gdLst>
                  <a:ahLst/>
                  <a:cxnLst>
                    <a:cxn ang="T8">
                      <a:pos x="T0" y="T1"/>
                    </a:cxn>
                    <a:cxn ang="T9">
                      <a:pos x="T2" y="T3"/>
                    </a:cxn>
                    <a:cxn ang="T10">
                      <a:pos x="T4" y="T5"/>
                    </a:cxn>
                    <a:cxn ang="T11">
                      <a:pos x="T6" y="T7"/>
                    </a:cxn>
                  </a:cxnLst>
                  <a:rect l="T12" t="T13" r="T14" b="T15"/>
                  <a:pathLst>
                    <a:path w="4" h="66">
                      <a:moveTo>
                        <a:pt x="4" y="0"/>
                      </a:moveTo>
                      <a:lnTo>
                        <a:pt x="0" y="66"/>
                      </a:lnTo>
                      <a:lnTo>
                        <a:pt x="3" y="0"/>
                      </a:lnTo>
                      <a:lnTo>
                        <a:pt x="4" y="0"/>
                      </a:lnTo>
                      <a:close/>
                    </a:path>
                  </a:pathLst>
                </a:custGeom>
                <a:solidFill>
                  <a:srgbClr val="6B6B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70" name="Freeform 804"/>
                <p:cNvSpPr>
                  <a:spLocks/>
                </p:cNvSpPr>
                <p:nvPr/>
              </p:nvSpPr>
              <p:spPr bwMode="auto">
                <a:xfrm>
                  <a:off x="2152" y="2480"/>
                  <a:ext cx="5" cy="66"/>
                </a:xfrm>
                <a:custGeom>
                  <a:avLst/>
                  <a:gdLst>
                    <a:gd name="T0" fmla="*/ 5 w 5"/>
                    <a:gd name="T1" fmla="*/ 0 h 66"/>
                    <a:gd name="T2" fmla="*/ 2 w 5"/>
                    <a:gd name="T3" fmla="*/ 66 h 66"/>
                    <a:gd name="T4" fmla="*/ 0 w 5"/>
                    <a:gd name="T5" fmla="*/ 66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2" y="66"/>
                      </a:lnTo>
                      <a:lnTo>
                        <a:pt x="0" y="66"/>
                      </a:lnTo>
                      <a:lnTo>
                        <a:pt x="5" y="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71" name="Freeform 805"/>
                <p:cNvSpPr>
                  <a:spLocks/>
                </p:cNvSpPr>
                <p:nvPr/>
              </p:nvSpPr>
              <p:spPr bwMode="auto">
                <a:xfrm>
                  <a:off x="2152" y="2480"/>
                  <a:ext cx="5" cy="66"/>
                </a:xfrm>
                <a:custGeom>
                  <a:avLst/>
                  <a:gdLst>
                    <a:gd name="T0" fmla="*/ 5 w 5"/>
                    <a:gd name="T1" fmla="*/ 0 h 66"/>
                    <a:gd name="T2" fmla="*/ 2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3" y="0"/>
                      </a:lnTo>
                      <a:lnTo>
                        <a:pt x="5" y="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72" name="Freeform 806"/>
                <p:cNvSpPr>
                  <a:spLocks/>
                </p:cNvSpPr>
                <p:nvPr/>
              </p:nvSpPr>
              <p:spPr bwMode="auto">
                <a:xfrm>
                  <a:off x="2150" y="2478"/>
                  <a:ext cx="7" cy="69"/>
                </a:xfrm>
                <a:custGeom>
                  <a:avLst/>
                  <a:gdLst>
                    <a:gd name="T0" fmla="*/ 7 w 7"/>
                    <a:gd name="T1" fmla="*/ 2 h 69"/>
                    <a:gd name="T2" fmla="*/ 2 w 7"/>
                    <a:gd name="T3" fmla="*/ 68 h 69"/>
                    <a:gd name="T4" fmla="*/ 2 w 7"/>
                    <a:gd name="T5" fmla="*/ 69 h 69"/>
                    <a:gd name="T6" fmla="*/ 0 w 7"/>
                    <a:gd name="T7" fmla="*/ 69 h 69"/>
                    <a:gd name="T8" fmla="*/ 5 w 7"/>
                    <a:gd name="T9" fmla="*/ 0 h 69"/>
                    <a:gd name="T10" fmla="*/ 5 w 7"/>
                    <a:gd name="T11" fmla="*/ 2 h 69"/>
                    <a:gd name="T12" fmla="*/ 7 w 7"/>
                    <a:gd name="T13" fmla="*/ 2 h 69"/>
                    <a:gd name="T14" fmla="*/ 0 60000 65536"/>
                    <a:gd name="T15" fmla="*/ 0 60000 65536"/>
                    <a:gd name="T16" fmla="*/ 0 60000 65536"/>
                    <a:gd name="T17" fmla="*/ 0 60000 65536"/>
                    <a:gd name="T18" fmla="*/ 0 60000 65536"/>
                    <a:gd name="T19" fmla="*/ 0 60000 65536"/>
                    <a:gd name="T20" fmla="*/ 0 60000 65536"/>
                    <a:gd name="T21" fmla="*/ 0 w 7"/>
                    <a:gd name="T22" fmla="*/ 0 h 69"/>
                    <a:gd name="T23" fmla="*/ 7 w 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69">
                      <a:moveTo>
                        <a:pt x="7" y="2"/>
                      </a:moveTo>
                      <a:lnTo>
                        <a:pt x="2" y="68"/>
                      </a:lnTo>
                      <a:lnTo>
                        <a:pt x="2" y="69"/>
                      </a:lnTo>
                      <a:lnTo>
                        <a:pt x="0" y="69"/>
                      </a:lnTo>
                      <a:lnTo>
                        <a:pt x="5" y="0"/>
                      </a:lnTo>
                      <a:lnTo>
                        <a:pt x="5" y="2"/>
                      </a:lnTo>
                      <a:lnTo>
                        <a:pt x="7" y="2"/>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73" name="Freeform 807"/>
                <p:cNvSpPr>
                  <a:spLocks/>
                </p:cNvSpPr>
                <p:nvPr/>
              </p:nvSpPr>
              <p:spPr bwMode="auto">
                <a:xfrm>
                  <a:off x="2150" y="2478"/>
                  <a:ext cx="5" cy="69"/>
                </a:xfrm>
                <a:custGeom>
                  <a:avLst/>
                  <a:gdLst>
                    <a:gd name="T0" fmla="*/ 5 w 5"/>
                    <a:gd name="T1" fmla="*/ 2 h 69"/>
                    <a:gd name="T2" fmla="*/ 2 w 5"/>
                    <a:gd name="T3" fmla="*/ 68 h 69"/>
                    <a:gd name="T4" fmla="*/ 2 w 5"/>
                    <a:gd name="T5" fmla="*/ 69 h 69"/>
                    <a:gd name="T6" fmla="*/ 0 w 5"/>
                    <a:gd name="T7" fmla="*/ 69 h 69"/>
                    <a:gd name="T8" fmla="*/ 4 w 5"/>
                    <a:gd name="T9" fmla="*/ 0 h 69"/>
                    <a:gd name="T10" fmla="*/ 5 w 5"/>
                    <a:gd name="T11" fmla="*/ 0 h 69"/>
                    <a:gd name="T12" fmla="*/ 5 w 5"/>
                    <a:gd name="T13" fmla="*/ 2 h 69"/>
                    <a:gd name="T14" fmla="*/ 0 60000 65536"/>
                    <a:gd name="T15" fmla="*/ 0 60000 65536"/>
                    <a:gd name="T16" fmla="*/ 0 60000 65536"/>
                    <a:gd name="T17" fmla="*/ 0 60000 65536"/>
                    <a:gd name="T18" fmla="*/ 0 60000 65536"/>
                    <a:gd name="T19" fmla="*/ 0 60000 65536"/>
                    <a:gd name="T20" fmla="*/ 0 60000 65536"/>
                    <a:gd name="T21" fmla="*/ 0 w 5"/>
                    <a:gd name="T22" fmla="*/ 0 h 69"/>
                    <a:gd name="T23" fmla="*/ 5 w 5"/>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69">
                      <a:moveTo>
                        <a:pt x="5" y="2"/>
                      </a:moveTo>
                      <a:lnTo>
                        <a:pt x="2" y="68"/>
                      </a:lnTo>
                      <a:lnTo>
                        <a:pt x="2" y="69"/>
                      </a:lnTo>
                      <a:lnTo>
                        <a:pt x="0" y="69"/>
                      </a:lnTo>
                      <a:lnTo>
                        <a:pt x="4" y="0"/>
                      </a:lnTo>
                      <a:lnTo>
                        <a:pt x="5" y="0"/>
                      </a:lnTo>
                      <a:lnTo>
                        <a:pt x="5" y="2"/>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74" name="Freeform 808"/>
                <p:cNvSpPr>
                  <a:spLocks/>
                </p:cNvSpPr>
                <p:nvPr/>
              </p:nvSpPr>
              <p:spPr bwMode="auto">
                <a:xfrm>
                  <a:off x="2150" y="2478"/>
                  <a:ext cx="5" cy="69"/>
                </a:xfrm>
                <a:custGeom>
                  <a:avLst/>
                  <a:gdLst>
                    <a:gd name="T0" fmla="*/ 5 w 5"/>
                    <a:gd name="T1" fmla="*/ 0 h 69"/>
                    <a:gd name="T2" fmla="*/ 0 w 5"/>
                    <a:gd name="T3" fmla="*/ 69 h 69"/>
                    <a:gd name="T4" fmla="*/ 4 w 5"/>
                    <a:gd name="T5" fmla="*/ 0 h 69"/>
                    <a:gd name="T6" fmla="*/ 5 w 5"/>
                    <a:gd name="T7" fmla="*/ 0 h 69"/>
                    <a:gd name="T8" fmla="*/ 0 60000 65536"/>
                    <a:gd name="T9" fmla="*/ 0 60000 65536"/>
                    <a:gd name="T10" fmla="*/ 0 60000 65536"/>
                    <a:gd name="T11" fmla="*/ 0 60000 65536"/>
                    <a:gd name="T12" fmla="*/ 0 w 5"/>
                    <a:gd name="T13" fmla="*/ 0 h 69"/>
                    <a:gd name="T14" fmla="*/ 5 w 5"/>
                    <a:gd name="T15" fmla="*/ 69 h 69"/>
                  </a:gdLst>
                  <a:ahLst/>
                  <a:cxnLst>
                    <a:cxn ang="T8">
                      <a:pos x="T0" y="T1"/>
                    </a:cxn>
                    <a:cxn ang="T9">
                      <a:pos x="T2" y="T3"/>
                    </a:cxn>
                    <a:cxn ang="T10">
                      <a:pos x="T4" y="T5"/>
                    </a:cxn>
                    <a:cxn ang="T11">
                      <a:pos x="T6" y="T7"/>
                    </a:cxn>
                  </a:cxnLst>
                  <a:rect l="T12" t="T13" r="T14" b="T15"/>
                  <a:pathLst>
                    <a:path w="5" h="69">
                      <a:moveTo>
                        <a:pt x="5" y="0"/>
                      </a:moveTo>
                      <a:lnTo>
                        <a:pt x="0" y="69"/>
                      </a:lnTo>
                      <a:lnTo>
                        <a:pt x="4" y="0"/>
                      </a:lnTo>
                      <a:lnTo>
                        <a:pt x="5" y="0"/>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75" name="Freeform 809"/>
                <p:cNvSpPr>
                  <a:spLocks/>
                </p:cNvSpPr>
                <p:nvPr/>
              </p:nvSpPr>
              <p:spPr bwMode="auto">
                <a:xfrm>
                  <a:off x="2149" y="2478"/>
                  <a:ext cx="5" cy="69"/>
                </a:xfrm>
                <a:custGeom>
                  <a:avLst/>
                  <a:gdLst>
                    <a:gd name="T0" fmla="*/ 5 w 5"/>
                    <a:gd name="T1" fmla="*/ 0 h 69"/>
                    <a:gd name="T2" fmla="*/ 1 w 5"/>
                    <a:gd name="T3" fmla="*/ 69 h 69"/>
                    <a:gd name="T4" fmla="*/ 0 w 5"/>
                    <a:gd name="T5" fmla="*/ 69 h 69"/>
                    <a:gd name="T6" fmla="*/ 5 w 5"/>
                    <a:gd name="T7" fmla="*/ 0 h 69"/>
                    <a:gd name="T8" fmla="*/ 0 60000 65536"/>
                    <a:gd name="T9" fmla="*/ 0 60000 65536"/>
                    <a:gd name="T10" fmla="*/ 0 60000 65536"/>
                    <a:gd name="T11" fmla="*/ 0 60000 65536"/>
                    <a:gd name="T12" fmla="*/ 0 w 5"/>
                    <a:gd name="T13" fmla="*/ 0 h 69"/>
                    <a:gd name="T14" fmla="*/ 5 w 5"/>
                    <a:gd name="T15" fmla="*/ 69 h 69"/>
                  </a:gdLst>
                  <a:ahLst/>
                  <a:cxnLst>
                    <a:cxn ang="T8">
                      <a:pos x="T0" y="T1"/>
                    </a:cxn>
                    <a:cxn ang="T9">
                      <a:pos x="T2" y="T3"/>
                    </a:cxn>
                    <a:cxn ang="T10">
                      <a:pos x="T4" y="T5"/>
                    </a:cxn>
                    <a:cxn ang="T11">
                      <a:pos x="T6" y="T7"/>
                    </a:cxn>
                  </a:cxnLst>
                  <a:rect l="T12" t="T13" r="T14" b="T15"/>
                  <a:pathLst>
                    <a:path w="5" h="69">
                      <a:moveTo>
                        <a:pt x="5" y="0"/>
                      </a:moveTo>
                      <a:lnTo>
                        <a:pt x="1" y="69"/>
                      </a:lnTo>
                      <a:lnTo>
                        <a:pt x="0" y="69"/>
                      </a:lnTo>
                      <a:lnTo>
                        <a:pt x="5" y="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76" name="Freeform 810"/>
                <p:cNvSpPr>
                  <a:spLocks/>
                </p:cNvSpPr>
                <p:nvPr/>
              </p:nvSpPr>
              <p:spPr bwMode="auto">
                <a:xfrm>
                  <a:off x="2149" y="2478"/>
                  <a:ext cx="5" cy="69"/>
                </a:xfrm>
                <a:custGeom>
                  <a:avLst/>
                  <a:gdLst>
                    <a:gd name="T0" fmla="*/ 5 w 5"/>
                    <a:gd name="T1" fmla="*/ 0 h 69"/>
                    <a:gd name="T2" fmla="*/ 1 w 5"/>
                    <a:gd name="T3" fmla="*/ 69 h 69"/>
                    <a:gd name="T4" fmla="*/ 0 w 5"/>
                    <a:gd name="T5" fmla="*/ 69 h 69"/>
                    <a:gd name="T6" fmla="*/ 3 w 5"/>
                    <a:gd name="T7" fmla="*/ 0 h 69"/>
                    <a:gd name="T8" fmla="*/ 5 w 5"/>
                    <a:gd name="T9" fmla="*/ 0 h 69"/>
                    <a:gd name="T10" fmla="*/ 0 60000 65536"/>
                    <a:gd name="T11" fmla="*/ 0 60000 65536"/>
                    <a:gd name="T12" fmla="*/ 0 60000 65536"/>
                    <a:gd name="T13" fmla="*/ 0 60000 65536"/>
                    <a:gd name="T14" fmla="*/ 0 60000 65536"/>
                    <a:gd name="T15" fmla="*/ 0 w 5"/>
                    <a:gd name="T16" fmla="*/ 0 h 69"/>
                    <a:gd name="T17" fmla="*/ 5 w 5"/>
                    <a:gd name="T18" fmla="*/ 69 h 69"/>
                  </a:gdLst>
                  <a:ahLst/>
                  <a:cxnLst>
                    <a:cxn ang="T10">
                      <a:pos x="T0" y="T1"/>
                    </a:cxn>
                    <a:cxn ang="T11">
                      <a:pos x="T2" y="T3"/>
                    </a:cxn>
                    <a:cxn ang="T12">
                      <a:pos x="T4" y="T5"/>
                    </a:cxn>
                    <a:cxn ang="T13">
                      <a:pos x="T6" y="T7"/>
                    </a:cxn>
                    <a:cxn ang="T14">
                      <a:pos x="T8" y="T9"/>
                    </a:cxn>
                  </a:cxnLst>
                  <a:rect l="T15" t="T16" r="T17" b="T18"/>
                  <a:pathLst>
                    <a:path w="5" h="69">
                      <a:moveTo>
                        <a:pt x="5" y="0"/>
                      </a:moveTo>
                      <a:lnTo>
                        <a:pt x="1" y="69"/>
                      </a:lnTo>
                      <a:lnTo>
                        <a:pt x="0" y="69"/>
                      </a:lnTo>
                      <a:lnTo>
                        <a:pt x="3" y="0"/>
                      </a:lnTo>
                      <a:lnTo>
                        <a:pt x="5" y="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77" name="Freeform 811"/>
                <p:cNvSpPr>
                  <a:spLocks/>
                </p:cNvSpPr>
                <p:nvPr/>
              </p:nvSpPr>
              <p:spPr bwMode="auto">
                <a:xfrm>
                  <a:off x="2149" y="2478"/>
                  <a:ext cx="5" cy="69"/>
                </a:xfrm>
                <a:custGeom>
                  <a:avLst/>
                  <a:gdLst>
                    <a:gd name="T0" fmla="*/ 5 w 5"/>
                    <a:gd name="T1" fmla="*/ 0 h 69"/>
                    <a:gd name="T2" fmla="*/ 0 w 5"/>
                    <a:gd name="T3" fmla="*/ 69 h 69"/>
                    <a:gd name="T4" fmla="*/ 3 w 5"/>
                    <a:gd name="T5" fmla="*/ 0 h 69"/>
                    <a:gd name="T6" fmla="*/ 5 w 5"/>
                    <a:gd name="T7" fmla="*/ 0 h 69"/>
                    <a:gd name="T8" fmla="*/ 0 60000 65536"/>
                    <a:gd name="T9" fmla="*/ 0 60000 65536"/>
                    <a:gd name="T10" fmla="*/ 0 60000 65536"/>
                    <a:gd name="T11" fmla="*/ 0 60000 65536"/>
                    <a:gd name="T12" fmla="*/ 0 w 5"/>
                    <a:gd name="T13" fmla="*/ 0 h 69"/>
                    <a:gd name="T14" fmla="*/ 5 w 5"/>
                    <a:gd name="T15" fmla="*/ 69 h 69"/>
                  </a:gdLst>
                  <a:ahLst/>
                  <a:cxnLst>
                    <a:cxn ang="T8">
                      <a:pos x="T0" y="T1"/>
                    </a:cxn>
                    <a:cxn ang="T9">
                      <a:pos x="T2" y="T3"/>
                    </a:cxn>
                    <a:cxn ang="T10">
                      <a:pos x="T4" y="T5"/>
                    </a:cxn>
                    <a:cxn ang="T11">
                      <a:pos x="T6" y="T7"/>
                    </a:cxn>
                  </a:cxnLst>
                  <a:rect l="T12" t="T13" r="T14" b="T15"/>
                  <a:pathLst>
                    <a:path w="5" h="69">
                      <a:moveTo>
                        <a:pt x="5" y="0"/>
                      </a:moveTo>
                      <a:lnTo>
                        <a:pt x="0" y="69"/>
                      </a:lnTo>
                      <a:lnTo>
                        <a:pt x="3" y="0"/>
                      </a:lnTo>
                      <a:lnTo>
                        <a:pt x="5" y="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78" name="Freeform 812"/>
                <p:cNvSpPr>
                  <a:spLocks/>
                </p:cNvSpPr>
                <p:nvPr/>
              </p:nvSpPr>
              <p:spPr bwMode="auto">
                <a:xfrm>
                  <a:off x="2147" y="2478"/>
                  <a:ext cx="5" cy="69"/>
                </a:xfrm>
                <a:custGeom>
                  <a:avLst/>
                  <a:gdLst>
                    <a:gd name="T0" fmla="*/ 5 w 5"/>
                    <a:gd name="T1" fmla="*/ 0 h 69"/>
                    <a:gd name="T2" fmla="*/ 2 w 5"/>
                    <a:gd name="T3" fmla="*/ 69 h 69"/>
                    <a:gd name="T4" fmla="*/ 0 w 5"/>
                    <a:gd name="T5" fmla="*/ 69 h 69"/>
                    <a:gd name="T6" fmla="*/ 5 w 5"/>
                    <a:gd name="T7" fmla="*/ 0 h 69"/>
                    <a:gd name="T8" fmla="*/ 0 60000 65536"/>
                    <a:gd name="T9" fmla="*/ 0 60000 65536"/>
                    <a:gd name="T10" fmla="*/ 0 60000 65536"/>
                    <a:gd name="T11" fmla="*/ 0 60000 65536"/>
                    <a:gd name="T12" fmla="*/ 0 w 5"/>
                    <a:gd name="T13" fmla="*/ 0 h 69"/>
                    <a:gd name="T14" fmla="*/ 5 w 5"/>
                    <a:gd name="T15" fmla="*/ 69 h 69"/>
                  </a:gdLst>
                  <a:ahLst/>
                  <a:cxnLst>
                    <a:cxn ang="T8">
                      <a:pos x="T0" y="T1"/>
                    </a:cxn>
                    <a:cxn ang="T9">
                      <a:pos x="T2" y="T3"/>
                    </a:cxn>
                    <a:cxn ang="T10">
                      <a:pos x="T4" y="T5"/>
                    </a:cxn>
                    <a:cxn ang="T11">
                      <a:pos x="T6" y="T7"/>
                    </a:cxn>
                  </a:cxnLst>
                  <a:rect l="T12" t="T13" r="T14" b="T15"/>
                  <a:pathLst>
                    <a:path w="5" h="69">
                      <a:moveTo>
                        <a:pt x="5" y="0"/>
                      </a:moveTo>
                      <a:lnTo>
                        <a:pt x="2" y="69"/>
                      </a:lnTo>
                      <a:lnTo>
                        <a:pt x="0" y="69"/>
                      </a:lnTo>
                      <a:lnTo>
                        <a:pt x="5" y="0"/>
                      </a:lnTo>
                      <a:close/>
                    </a:path>
                  </a:pathLst>
                </a:custGeom>
                <a:solidFill>
                  <a:srgbClr val="7575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79" name="Freeform 813"/>
                <p:cNvSpPr>
                  <a:spLocks/>
                </p:cNvSpPr>
                <p:nvPr/>
              </p:nvSpPr>
              <p:spPr bwMode="auto">
                <a:xfrm>
                  <a:off x="2147" y="2478"/>
                  <a:ext cx="5" cy="69"/>
                </a:xfrm>
                <a:custGeom>
                  <a:avLst/>
                  <a:gdLst>
                    <a:gd name="T0" fmla="*/ 5 w 5"/>
                    <a:gd name="T1" fmla="*/ 0 h 69"/>
                    <a:gd name="T2" fmla="*/ 2 w 5"/>
                    <a:gd name="T3" fmla="*/ 69 h 69"/>
                    <a:gd name="T4" fmla="*/ 0 w 5"/>
                    <a:gd name="T5" fmla="*/ 69 h 69"/>
                    <a:gd name="T6" fmla="*/ 3 w 5"/>
                    <a:gd name="T7" fmla="*/ 0 h 69"/>
                    <a:gd name="T8" fmla="*/ 5 w 5"/>
                    <a:gd name="T9" fmla="*/ 0 h 69"/>
                    <a:gd name="T10" fmla="*/ 0 60000 65536"/>
                    <a:gd name="T11" fmla="*/ 0 60000 65536"/>
                    <a:gd name="T12" fmla="*/ 0 60000 65536"/>
                    <a:gd name="T13" fmla="*/ 0 60000 65536"/>
                    <a:gd name="T14" fmla="*/ 0 60000 65536"/>
                    <a:gd name="T15" fmla="*/ 0 w 5"/>
                    <a:gd name="T16" fmla="*/ 0 h 69"/>
                    <a:gd name="T17" fmla="*/ 5 w 5"/>
                    <a:gd name="T18" fmla="*/ 69 h 69"/>
                  </a:gdLst>
                  <a:ahLst/>
                  <a:cxnLst>
                    <a:cxn ang="T10">
                      <a:pos x="T0" y="T1"/>
                    </a:cxn>
                    <a:cxn ang="T11">
                      <a:pos x="T2" y="T3"/>
                    </a:cxn>
                    <a:cxn ang="T12">
                      <a:pos x="T4" y="T5"/>
                    </a:cxn>
                    <a:cxn ang="T13">
                      <a:pos x="T6" y="T7"/>
                    </a:cxn>
                    <a:cxn ang="T14">
                      <a:pos x="T8" y="T9"/>
                    </a:cxn>
                  </a:cxnLst>
                  <a:rect l="T15" t="T16" r="T17" b="T18"/>
                  <a:pathLst>
                    <a:path w="5" h="69">
                      <a:moveTo>
                        <a:pt x="5" y="0"/>
                      </a:moveTo>
                      <a:lnTo>
                        <a:pt x="2" y="69"/>
                      </a:lnTo>
                      <a:lnTo>
                        <a:pt x="0" y="69"/>
                      </a:lnTo>
                      <a:lnTo>
                        <a:pt x="3" y="0"/>
                      </a:lnTo>
                      <a:lnTo>
                        <a:pt x="5" y="0"/>
                      </a:lnTo>
                      <a:close/>
                    </a:path>
                  </a:pathLst>
                </a:custGeom>
                <a:solidFill>
                  <a:srgbClr val="7575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80" name="Freeform 814"/>
                <p:cNvSpPr>
                  <a:spLocks/>
                </p:cNvSpPr>
                <p:nvPr/>
              </p:nvSpPr>
              <p:spPr bwMode="auto">
                <a:xfrm>
                  <a:off x="2146" y="2478"/>
                  <a:ext cx="6" cy="69"/>
                </a:xfrm>
                <a:custGeom>
                  <a:avLst/>
                  <a:gdLst>
                    <a:gd name="T0" fmla="*/ 6 w 6"/>
                    <a:gd name="T1" fmla="*/ 0 h 69"/>
                    <a:gd name="T2" fmla="*/ 1 w 6"/>
                    <a:gd name="T3" fmla="*/ 69 h 69"/>
                    <a:gd name="T4" fmla="*/ 0 w 6"/>
                    <a:gd name="T5" fmla="*/ 69 h 69"/>
                    <a:gd name="T6" fmla="*/ 4 w 6"/>
                    <a:gd name="T7" fmla="*/ 0 h 69"/>
                    <a:gd name="T8" fmla="*/ 6 w 6"/>
                    <a:gd name="T9" fmla="*/ 0 h 69"/>
                    <a:gd name="T10" fmla="*/ 0 60000 65536"/>
                    <a:gd name="T11" fmla="*/ 0 60000 65536"/>
                    <a:gd name="T12" fmla="*/ 0 60000 65536"/>
                    <a:gd name="T13" fmla="*/ 0 60000 65536"/>
                    <a:gd name="T14" fmla="*/ 0 60000 65536"/>
                    <a:gd name="T15" fmla="*/ 0 w 6"/>
                    <a:gd name="T16" fmla="*/ 0 h 69"/>
                    <a:gd name="T17" fmla="*/ 6 w 6"/>
                    <a:gd name="T18" fmla="*/ 69 h 69"/>
                  </a:gdLst>
                  <a:ahLst/>
                  <a:cxnLst>
                    <a:cxn ang="T10">
                      <a:pos x="T0" y="T1"/>
                    </a:cxn>
                    <a:cxn ang="T11">
                      <a:pos x="T2" y="T3"/>
                    </a:cxn>
                    <a:cxn ang="T12">
                      <a:pos x="T4" y="T5"/>
                    </a:cxn>
                    <a:cxn ang="T13">
                      <a:pos x="T6" y="T7"/>
                    </a:cxn>
                    <a:cxn ang="T14">
                      <a:pos x="T8" y="T9"/>
                    </a:cxn>
                  </a:cxnLst>
                  <a:rect l="T15" t="T16" r="T17" b="T18"/>
                  <a:pathLst>
                    <a:path w="6" h="69">
                      <a:moveTo>
                        <a:pt x="6" y="0"/>
                      </a:moveTo>
                      <a:lnTo>
                        <a:pt x="1" y="69"/>
                      </a:lnTo>
                      <a:lnTo>
                        <a:pt x="0" y="69"/>
                      </a:lnTo>
                      <a:lnTo>
                        <a:pt x="4" y="0"/>
                      </a:lnTo>
                      <a:lnTo>
                        <a:pt x="6" y="0"/>
                      </a:lnTo>
                      <a:close/>
                    </a:path>
                  </a:pathLst>
                </a:custGeom>
                <a:solidFill>
                  <a:srgbClr val="7878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81" name="Freeform 815"/>
                <p:cNvSpPr>
                  <a:spLocks/>
                </p:cNvSpPr>
                <p:nvPr/>
              </p:nvSpPr>
              <p:spPr bwMode="auto">
                <a:xfrm>
                  <a:off x="2146" y="2478"/>
                  <a:ext cx="4" cy="69"/>
                </a:xfrm>
                <a:custGeom>
                  <a:avLst/>
                  <a:gdLst>
                    <a:gd name="T0" fmla="*/ 4 w 4"/>
                    <a:gd name="T1" fmla="*/ 0 h 69"/>
                    <a:gd name="T2" fmla="*/ 1 w 4"/>
                    <a:gd name="T3" fmla="*/ 69 h 69"/>
                    <a:gd name="T4" fmla="*/ 0 w 4"/>
                    <a:gd name="T5" fmla="*/ 69 h 69"/>
                    <a:gd name="T6" fmla="*/ 3 w 4"/>
                    <a:gd name="T7" fmla="*/ 0 h 69"/>
                    <a:gd name="T8" fmla="*/ 4 w 4"/>
                    <a:gd name="T9" fmla="*/ 0 h 69"/>
                    <a:gd name="T10" fmla="*/ 0 60000 65536"/>
                    <a:gd name="T11" fmla="*/ 0 60000 65536"/>
                    <a:gd name="T12" fmla="*/ 0 60000 65536"/>
                    <a:gd name="T13" fmla="*/ 0 60000 65536"/>
                    <a:gd name="T14" fmla="*/ 0 60000 65536"/>
                    <a:gd name="T15" fmla="*/ 0 w 4"/>
                    <a:gd name="T16" fmla="*/ 0 h 69"/>
                    <a:gd name="T17" fmla="*/ 4 w 4"/>
                    <a:gd name="T18" fmla="*/ 69 h 69"/>
                  </a:gdLst>
                  <a:ahLst/>
                  <a:cxnLst>
                    <a:cxn ang="T10">
                      <a:pos x="T0" y="T1"/>
                    </a:cxn>
                    <a:cxn ang="T11">
                      <a:pos x="T2" y="T3"/>
                    </a:cxn>
                    <a:cxn ang="T12">
                      <a:pos x="T4" y="T5"/>
                    </a:cxn>
                    <a:cxn ang="T13">
                      <a:pos x="T6" y="T7"/>
                    </a:cxn>
                    <a:cxn ang="T14">
                      <a:pos x="T8" y="T9"/>
                    </a:cxn>
                  </a:cxnLst>
                  <a:rect l="T15" t="T16" r="T17" b="T18"/>
                  <a:pathLst>
                    <a:path w="4" h="69">
                      <a:moveTo>
                        <a:pt x="4" y="0"/>
                      </a:moveTo>
                      <a:lnTo>
                        <a:pt x="1" y="69"/>
                      </a:lnTo>
                      <a:lnTo>
                        <a:pt x="0" y="69"/>
                      </a:lnTo>
                      <a:lnTo>
                        <a:pt x="3" y="0"/>
                      </a:lnTo>
                      <a:lnTo>
                        <a:pt x="4" y="0"/>
                      </a:lnTo>
                      <a:close/>
                    </a:path>
                  </a:pathLst>
                </a:custGeom>
                <a:solidFill>
                  <a:srgbClr val="7878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82" name="Freeform 816"/>
                <p:cNvSpPr>
                  <a:spLocks/>
                </p:cNvSpPr>
                <p:nvPr/>
              </p:nvSpPr>
              <p:spPr bwMode="auto">
                <a:xfrm>
                  <a:off x="2146" y="2478"/>
                  <a:ext cx="4" cy="69"/>
                </a:xfrm>
                <a:custGeom>
                  <a:avLst/>
                  <a:gdLst>
                    <a:gd name="T0" fmla="*/ 4 w 4"/>
                    <a:gd name="T1" fmla="*/ 0 h 69"/>
                    <a:gd name="T2" fmla="*/ 0 w 4"/>
                    <a:gd name="T3" fmla="*/ 69 h 69"/>
                    <a:gd name="T4" fmla="*/ 3 w 4"/>
                    <a:gd name="T5" fmla="*/ 0 h 69"/>
                    <a:gd name="T6" fmla="*/ 4 w 4"/>
                    <a:gd name="T7" fmla="*/ 0 h 69"/>
                    <a:gd name="T8" fmla="*/ 0 60000 65536"/>
                    <a:gd name="T9" fmla="*/ 0 60000 65536"/>
                    <a:gd name="T10" fmla="*/ 0 60000 65536"/>
                    <a:gd name="T11" fmla="*/ 0 60000 65536"/>
                    <a:gd name="T12" fmla="*/ 0 w 4"/>
                    <a:gd name="T13" fmla="*/ 0 h 69"/>
                    <a:gd name="T14" fmla="*/ 4 w 4"/>
                    <a:gd name="T15" fmla="*/ 69 h 69"/>
                  </a:gdLst>
                  <a:ahLst/>
                  <a:cxnLst>
                    <a:cxn ang="T8">
                      <a:pos x="T0" y="T1"/>
                    </a:cxn>
                    <a:cxn ang="T9">
                      <a:pos x="T2" y="T3"/>
                    </a:cxn>
                    <a:cxn ang="T10">
                      <a:pos x="T4" y="T5"/>
                    </a:cxn>
                    <a:cxn ang="T11">
                      <a:pos x="T6" y="T7"/>
                    </a:cxn>
                  </a:cxnLst>
                  <a:rect l="T12" t="T13" r="T14" b="T15"/>
                  <a:pathLst>
                    <a:path w="4" h="69">
                      <a:moveTo>
                        <a:pt x="4" y="0"/>
                      </a:moveTo>
                      <a:lnTo>
                        <a:pt x="0" y="69"/>
                      </a:lnTo>
                      <a:lnTo>
                        <a:pt x="3" y="0"/>
                      </a:lnTo>
                      <a:lnTo>
                        <a:pt x="4" y="0"/>
                      </a:lnTo>
                      <a:close/>
                    </a:path>
                  </a:pathLst>
                </a:custGeom>
                <a:solidFill>
                  <a:srgbClr val="7878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83" name="Freeform 817"/>
                <p:cNvSpPr>
                  <a:spLocks/>
                </p:cNvSpPr>
                <p:nvPr/>
              </p:nvSpPr>
              <p:spPr bwMode="auto">
                <a:xfrm>
                  <a:off x="2144" y="2478"/>
                  <a:ext cx="5" cy="69"/>
                </a:xfrm>
                <a:custGeom>
                  <a:avLst/>
                  <a:gdLst>
                    <a:gd name="T0" fmla="*/ 5 w 5"/>
                    <a:gd name="T1" fmla="*/ 0 h 69"/>
                    <a:gd name="T2" fmla="*/ 2 w 5"/>
                    <a:gd name="T3" fmla="*/ 69 h 69"/>
                    <a:gd name="T4" fmla="*/ 0 w 5"/>
                    <a:gd name="T5" fmla="*/ 69 h 69"/>
                    <a:gd name="T6" fmla="*/ 5 w 5"/>
                    <a:gd name="T7" fmla="*/ 0 h 69"/>
                    <a:gd name="T8" fmla="*/ 0 60000 65536"/>
                    <a:gd name="T9" fmla="*/ 0 60000 65536"/>
                    <a:gd name="T10" fmla="*/ 0 60000 65536"/>
                    <a:gd name="T11" fmla="*/ 0 60000 65536"/>
                    <a:gd name="T12" fmla="*/ 0 w 5"/>
                    <a:gd name="T13" fmla="*/ 0 h 69"/>
                    <a:gd name="T14" fmla="*/ 5 w 5"/>
                    <a:gd name="T15" fmla="*/ 69 h 69"/>
                  </a:gdLst>
                  <a:ahLst/>
                  <a:cxnLst>
                    <a:cxn ang="T8">
                      <a:pos x="T0" y="T1"/>
                    </a:cxn>
                    <a:cxn ang="T9">
                      <a:pos x="T2" y="T3"/>
                    </a:cxn>
                    <a:cxn ang="T10">
                      <a:pos x="T4" y="T5"/>
                    </a:cxn>
                    <a:cxn ang="T11">
                      <a:pos x="T6" y="T7"/>
                    </a:cxn>
                  </a:cxnLst>
                  <a:rect l="T12" t="T13" r="T14" b="T15"/>
                  <a:pathLst>
                    <a:path w="5" h="69">
                      <a:moveTo>
                        <a:pt x="5" y="0"/>
                      </a:moveTo>
                      <a:lnTo>
                        <a:pt x="2" y="69"/>
                      </a:lnTo>
                      <a:lnTo>
                        <a:pt x="0" y="69"/>
                      </a:lnTo>
                      <a:lnTo>
                        <a:pt x="5" y="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84" name="Freeform 818"/>
                <p:cNvSpPr>
                  <a:spLocks/>
                </p:cNvSpPr>
                <p:nvPr/>
              </p:nvSpPr>
              <p:spPr bwMode="auto">
                <a:xfrm>
                  <a:off x="2144" y="2478"/>
                  <a:ext cx="5" cy="69"/>
                </a:xfrm>
                <a:custGeom>
                  <a:avLst/>
                  <a:gdLst>
                    <a:gd name="T0" fmla="*/ 5 w 5"/>
                    <a:gd name="T1" fmla="*/ 0 h 69"/>
                    <a:gd name="T2" fmla="*/ 2 w 5"/>
                    <a:gd name="T3" fmla="*/ 69 h 69"/>
                    <a:gd name="T4" fmla="*/ 0 w 5"/>
                    <a:gd name="T5" fmla="*/ 69 h 69"/>
                    <a:gd name="T6" fmla="*/ 3 w 5"/>
                    <a:gd name="T7" fmla="*/ 0 h 69"/>
                    <a:gd name="T8" fmla="*/ 5 w 5"/>
                    <a:gd name="T9" fmla="*/ 0 h 69"/>
                    <a:gd name="T10" fmla="*/ 0 60000 65536"/>
                    <a:gd name="T11" fmla="*/ 0 60000 65536"/>
                    <a:gd name="T12" fmla="*/ 0 60000 65536"/>
                    <a:gd name="T13" fmla="*/ 0 60000 65536"/>
                    <a:gd name="T14" fmla="*/ 0 60000 65536"/>
                    <a:gd name="T15" fmla="*/ 0 w 5"/>
                    <a:gd name="T16" fmla="*/ 0 h 69"/>
                    <a:gd name="T17" fmla="*/ 5 w 5"/>
                    <a:gd name="T18" fmla="*/ 69 h 69"/>
                  </a:gdLst>
                  <a:ahLst/>
                  <a:cxnLst>
                    <a:cxn ang="T10">
                      <a:pos x="T0" y="T1"/>
                    </a:cxn>
                    <a:cxn ang="T11">
                      <a:pos x="T2" y="T3"/>
                    </a:cxn>
                    <a:cxn ang="T12">
                      <a:pos x="T4" y="T5"/>
                    </a:cxn>
                    <a:cxn ang="T13">
                      <a:pos x="T6" y="T7"/>
                    </a:cxn>
                    <a:cxn ang="T14">
                      <a:pos x="T8" y="T9"/>
                    </a:cxn>
                  </a:cxnLst>
                  <a:rect l="T15" t="T16" r="T17" b="T18"/>
                  <a:pathLst>
                    <a:path w="5" h="69">
                      <a:moveTo>
                        <a:pt x="5" y="0"/>
                      </a:moveTo>
                      <a:lnTo>
                        <a:pt x="2" y="69"/>
                      </a:lnTo>
                      <a:lnTo>
                        <a:pt x="0" y="69"/>
                      </a:lnTo>
                      <a:lnTo>
                        <a:pt x="3" y="0"/>
                      </a:lnTo>
                      <a:lnTo>
                        <a:pt x="5" y="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85" name="Freeform 819"/>
                <p:cNvSpPr>
                  <a:spLocks/>
                </p:cNvSpPr>
                <p:nvPr/>
              </p:nvSpPr>
              <p:spPr bwMode="auto">
                <a:xfrm>
                  <a:off x="2144" y="2478"/>
                  <a:ext cx="5" cy="69"/>
                </a:xfrm>
                <a:custGeom>
                  <a:avLst/>
                  <a:gdLst>
                    <a:gd name="T0" fmla="*/ 5 w 5"/>
                    <a:gd name="T1" fmla="*/ 0 h 69"/>
                    <a:gd name="T2" fmla="*/ 0 w 5"/>
                    <a:gd name="T3" fmla="*/ 69 h 69"/>
                    <a:gd name="T4" fmla="*/ 3 w 5"/>
                    <a:gd name="T5" fmla="*/ 0 h 69"/>
                    <a:gd name="T6" fmla="*/ 5 w 5"/>
                    <a:gd name="T7" fmla="*/ 0 h 69"/>
                    <a:gd name="T8" fmla="*/ 0 60000 65536"/>
                    <a:gd name="T9" fmla="*/ 0 60000 65536"/>
                    <a:gd name="T10" fmla="*/ 0 60000 65536"/>
                    <a:gd name="T11" fmla="*/ 0 60000 65536"/>
                    <a:gd name="T12" fmla="*/ 0 w 5"/>
                    <a:gd name="T13" fmla="*/ 0 h 69"/>
                    <a:gd name="T14" fmla="*/ 5 w 5"/>
                    <a:gd name="T15" fmla="*/ 69 h 69"/>
                  </a:gdLst>
                  <a:ahLst/>
                  <a:cxnLst>
                    <a:cxn ang="T8">
                      <a:pos x="T0" y="T1"/>
                    </a:cxn>
                    <a:cxn ang="T9">
                      <a:pos x="T2" y="T3"/>
                    </a:cxn>
                    <a:cxn ang="T10">
                      <a:pos x="T4" y="T5"/>
                    </a:cxn>
                    <a:cxn ang="T11">
                      <a:pos x="T6" y="T7"/>
                    </a:cxn>
                  </a:cxnLst>
                  <a:rect l="T12" t="T13" r="T14" b="T15"/>
                  <a:pathLst>
                    <a:path w="5" h="69">
                      <a:moveTo>
                        <a:pt x="5" y="0"/>
                      </a:moveTo>
                      <a:lnTo>
                        <a:pt x="0" y="69"/>
                      </a:lnTo>
                      <a:lnTo>
                        <a:pt x="3" y="0"/>
                      </a:lnTo>
                      <a:lnTo>
                        <a:pt x="5" y="0"/>
                      </a:lnTo>
                      <a:close/>
                    </a:path>
                  </a:pathLst>
                </a:custGeom>
                <a:solidFill>
                  <a:srgbClr val="7D7D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86" name="Freeform 820"/>
                <p:cNvSpPr>
                  <a:spLocks/>
                </p:cNvSpPr>
                <p:nvPr/>
              </p:nvSpPr>
              <p:spPr bwMode="auto">
                <a:xfrm>
                  <a:off x="2142" y="2478"/>
                  <a:ext cx="5" cy="69"/>
                </a:xfrm>
                <a:custGeom>
                  <a:avLst/>
                  <a:gdLst>
                    <a:gd name="T0" fmla="*/ 5 w 5"/>
                    <a:gd name="T1" fmla="*/ 0 h 69"/>
                    <a:gd name="T2" fmla="*/ 2 w 5"/>
                    <a:gd name="T3" fmla="*/ 69 h 69"/>
                    <a:gd name="T4" fmla="*/ 0 w 5"/>
                    <a:gd name="T5" fmla="*/ 69 h 69"/>
                    <a:gd name="T6" fmla="*/ 5 w 5"/>
                    <a:gd name="T7" fmla="*/ 0 h 69"/>
                    <a:gd name="T8" fmla="*/ 0 60000 65536"/>
                    <a:gd name="T9" fmla="*/ 0 60000 65536"/>
                    <a:gd name="T10" fmla="*/ 0 60000 65536"/>
                    <a:gd name="T11" fmla="*/ 0 60000 65536"/>
                    <a:gd name="T12" fmla="*/ 0 w 5"/>
                    <a:gd name="T13" fmla="*/ 0 h 69"/>
                    <a:gd name="T14" fmla="*/ 5 w 5"/>
                    <a:gd name="T15" fmla="*/ 69 h 69"/>
                  </a:gdLst>
                  <a:ahLst/>
                  <a:cxnLst>
                    <a:cxn ang="T8">
                      <a:pos x="T0" y="T1"/>
                    </a:cxn>
                    <a:cxn ang="T9">
                      <a:pos x="T2" y="T3"/>
                    </a:cxn>
                    <a:cxn ang="T10">
                      <a:pos x="T4" y="T5"/>
                    </a:cxn>
                    <a:cxn ang="T11">
                      <a:pos x="T6" y="T7"/>
                    </a:cxn>
                  </a:cxnLst>
                  <a:rect l="T12" t="T13" r="T14" b="T15"/>
                  <a:pathLst>
                    <a:path w="5" h="69">
                      <a:moveTo>
                        <a:pt x="5" y="0"/>
                      </a:moveTo>
                      <a:lnTo>
                        <a:pt x="2" y="69"/>
                      </a:lnTo>
                      <a:lnTo>
                        <a:pt x="0" y="69"/>
                      </a:lnTo>
                      <a:lnTo>
                        <a:pt x="5" y="0"/>
                      </a:lnTo>
                      <a:close/>
                    </a:path>
                  </a:pathLst>
                </a:custGeom>
                <a:solidFill>
                  <a:srgbClr val="7D7D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87" name="Freeform 821"/>
                <p:cNvSpPr>
                  <a:spLocks/>
                </p:cNvSpPr>
                <p:nvPr/>
              </p:nvSpPr>
              <p:spPr bwMode="auto">
                <a:xfrm>
                  <a:off x="2142" y="2478"/>
                  <a:ext cx="5" cy="69"/>
                </a:xfrm>
                <a:custGeom>
                  <a:avLst/>
                  <a:gdLst>
                    <a:gd name="T0" fmla="*/ 5 w 5"/>
                    <a:gd name="T1" fmla="*/ 0 h 69"/>
                    <a:gd name="T2" fmla="*/ 2 w 5"/>
                    <a:gd name="T3" fmla="*/ 69 h 69"/>
                    <a:gd name="T4" fmla="*/ 0 w 5"/>
                    <a:gd name="T5" fmla="*/ 69 h 69"/>
                    <a:gd name="T6" fmla="*/ 4 w 5"/>
                    <a:gd name="T7" fmla="*/ 0 h 69"/>
                    <a:gd name="T8" fmla="*/ 5 w 5"/>
                    <a:gd name="T9" fmla="*/ 0 h 69"/>
                    <a:gd name="T10" fmla="*/ 0 60000 65536"/>
                    <a:gd name="T11" fmla="*/ 0 60000 65536"/>
                    <a:gd name="T12" fmla="*/ 0 60000 65536"/>
                    <a:gd name="T13" fmla="*/ 0 60000 65536"/>
                    <a:gd name="T14" fmla="*/ 0 60000 65536"/>
                    <a:gd name="T15" fmla="*/ 0 w 5"/>
                    <a:gd name="T16" fmla="*/ 0 h 69"/>
                    <a:gd name="T17" fmla="*/ 5 w 5"/>
                    <a:gd name="T18" fmla="*/ 69 h 69"/>
                  </a:gdLst>
                  <a:ahLst/>
                  <a:cxnLst>
                    <a:cxn ang="T10">
                      <a:pos x="T0" y="T1"/>
                    </a:cxn>
                    <a:cxn ang="T11">
                      <a:pos x="T2" y="T3"/>
                    </a:cxn>
                    <a:cxn ang="T12">
                      <a:pos x="T4" y="T5"/>
                    </a:cxn>
                    <a:cxn ang="T13">
                      <a:pos x="T6" y="T7"/>
                    </a:cxn>
                    <a:cxn ang="T14">
                      <a:pos x="T8" y="T9"/>
                    </a:cxn>
                  </a:cxnLst>
                  <a:rect l="T15" t="T16" r="T17" b="T18"/>
                  <a:pathLst>
                    <a:path w="5" h="69">
                      <a:moveTo>
                        <a:pt x="5" y="0"/>
                      </a:moveTo>
                      <a:lnTo>
                        <a:pt x="2" y="69"/>
                      </a:lnTo>
                      <a:lnTo>
                        <a:pt x="0" y="69"/>
                      </a:lnTo>
                      <a:lnTo>
                        <a:pt x="4" y="0"/>
                      </a:lnTo>
                      <a:lnTo>
                        <a:pt x="5" y="0"/>
                      </a:lnTo>
                      <a:close/>
                    </a:path>
                  </a:pathLst>
                </a:custGeom>
                <a:solidFill>
                  <a:srgbClr val="7D7D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88" name="Freeform 822"/>
                <p:cNvSpPr>
                  <a:spLocks/>
                </p:cNvSpPr>
                <p:nvPr/>
              </p:nvSpPr>
              <p:spPr bwMode="auto">
                <a:xfrm>
                  <a:off x="2142" y="2478"/>
                  <a:ext cx="5" cy="69"/>
                </a:xfrm>
                <a:custGeom>
                  <a:avLst/>
                  <a:gdLst>
                    <a:gd name="T0" fmla="*/ 5 w 5"/>
                    <a:gd name="T1" fmla="*/ 0 h 69"/>
                    <a:gd name="T2" fmla="*/ 0 w 5"/>
                    <a:gd name="T3" fmla="*/ 69 h 69"/>
                    <a:gd name="T4" fmla="*/ 4 w 5"/>
                    <a:gd name="T5" fmla="*/ 0 h 69"/>
                    <a:gd name="T6" fmla="*/ 5 w 5"/>
                    <a:gd name="T7" fmla="*/ 0 h 69"/>
                    <a:gd name="T8" fmla="*/ 0 60000 65536"/>
                    <a:gd name="T9" fmla="*/ 0 60000 65536"/>
                    <a:gd name="T10" fmla="*/ 0 60000 65536"/>
                    <a:gd name="T11" fmla="*/ 0 60000 65536"/>
                    <a:gd name="T12" fmla="*/ 0 w 5"/>
                    <a:gd name="T13" fmla="*/ 0 h 69"/>
                    <a:gd name="T14" fmla="*/ 5 w 5"/>
                    <a:gd name="T15" fmla="*/ 69 h 69"/>
                  </a:gdLst>
                  <a:ahLst/>
                  <a:cxnLst>
                    <a:cxn ang="T8">
                      <a:pos x="T0" y="T1"/>
                    </a:cxn>
                    <a:cxn ang="T9">
                      <a:pos x="T2" y="T3"/>
                    </a:cxn>
                    <a:cxn ang="T10">
                      <a:pos x="T4" y="T5"/>
                    </a:cxn>
                    <a:cxn ang="T11">
                      <a:pos x="T6" y="T7"/>
                    </a:cxn>
                  </a:cxnLst>
                  <a:rect l="T12" t="T13" r="T14" b="T15"/>
                  <a:pathLst>
                    <a:path w="5" h="69">
                      <a:moveTo>
                        <a:pt x="5" y="0"/>
                      </a:moveTo>
                      <a:lnTo>
                        <a:pt x="0" y="69"/>
                      </a:lnTo>
                      <a:lnTo>
                        <a:pt x="4" y="0"/>
                      </a:lnTo>
                      <a:lnTo>
                        <a:pt x="5"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89" name="Freeform 823"/>
                <p:cNvSpPr>
                  <a:spLocks/>
                </p:cNvSpPr>
                <p:nvPr/>
              </p:nvSpPr>
              <p:spPr bwMode="auto">
                <a:xfrm>
                  <a:off x="2141" y="2478"/>
                  <a:ext cx="5" cy="69"/>
                </a:xfrm>
                <a:custGeom>
                  <a:avLst/>
                  <a:gdLst>
                    <a:gd name="T0" fmla="*/ 5 w 5"/>
                    <a:gd name="T1" fmla="*/ 0 h 69"/>
                    <a:gd name="T2" fmla="*/ 1 w 5"/>
                    <a:gd name="T3" fmla="*/ 69 h 69"/>
                    <a:gd name="T4" fmla="*/ 0 w 5"/>
                    <a:gd name="T5" fmla="*/ 69 h 69"/>
                    <a:gd name="T6" fmla="*/ 5 w 5"/>
                    <a:gd name="T7" fmla="*/ 0 h 69"/>
                    <a:gd name="T8" fmla="*/ 0 60000 65536"/>
                    <a:gd name="T9" fmla="*/ 0 60000 65536"/>
                    <a:gd name="T10" fmla="*/ 0 60000 65536"/>
                    <a:gd name="T11" fmla="*/ 0 60000 65536"/>
                    <a:gd name="T12" fmla="*/ 0 w 5"/>
                    <a:gd name="T13" fmla="*/ 0 h 69"/>
                    <a:gd name="T14" fmla="*/ 5 w 5"/>
                    <a:gd name="T15" fmla="*/ 69 h 69"/>
                  </a:gdLst>
                  <a:ahLst/>
                  <a:cxnLst>
                    <a:cxn ang="T8">
                      <a:pos x="T0" y="T1"/>
                    </a:cxn>
                    <a:cxn ang="T9">
                      <a:pos x="T2" y="T3"/>
                    </a:cxn>
                    <a:cxn ang="T10">
                      <a:pos x="T4" y="T5"/>
                    </a:cxn>
                    <a:cxn ang="T11">
                      <a:pos x="T6" y="T7"/>
                    </a:cxn>
                  </a:cxnLst>
                  <a:rect l="T12" t="T13" r="T14" b="T15"/>
                  <a:pathLst>
                    <a:path w="5" h="69">
                      <a:moveTo>
                        <a:pt x="5" y="0"/>
                      </a:moveTo>
                      <a:lnTo>
                        <a:pt x="1" y="69"/>
                      </a:lnTo>
                      <a:lnTo>
                        <a:pt x="0" y="69"/>
                      </a:lnTo>
                      <a:lnTo>
                        <a:pt x="5"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90" name="Freeform 824"/>
                <p:cNvSpPr>
                  <a:spLocks/>
                </p:cNvSpPr>
                <p:nvPr/>
              </p:nvSpPr>
              <p:spPr bwMode="auto">
                <a:xfrm>
                  <a:off x="2141" y="2478"/>
                  <a:ext cx="5" cy="69"/>
                </a:xfrm>
                <a:custGeom>
                  <a:avLst/>
                  <a:gdLst>
                    <a:gd name="T0" fmla="*/ 5 w 5"/>
                    <a:gd name="T1" fmla="*/ 0 h 69"/>
                    <a:gd name="T2" fmla="*/ 1 w 5"/>
                    <a:gd name="T3" fmla="*/ 69 h 69"/>
                    <a:gd name="T4" fmla="*/ 0 w 5"/>
                    <a:gd name="T5" fmla="*/ 69 h 69"/>
                    <a:gd name="T6" fmla="*/ 3 w 5"/>
                    <a:gd name="T7" fmla="*/ 0 h 69"/>
                    <a:gd name="T8" fmla="*/ 5 w 5"/>
                    <a:gd name="T9" fmla="*/ 0 h 69"/>
                    <a:gd name="T10" fmla="*/ 0 60000 65536"/>
                    <a:gd name="T11" fmla="*/ 0 60000 65536"/>
                    <a:gd name="T12" fmla="*/ 0 60000 65536"/>
                    <a:gd name="T13" fmla="*/ 0 60000 65536"/>
                    <a:gd name="T14" fmla="*/ 0 60000 65536"/>
                    <a:gd name="T15" fmla="*/ 0 w 5"/>
                    <a:gd name="T16" fmla="*/ 0 h 69"/>
                    <a:gd name="T17" fmla="*/ 5 w 5"/>
                    <a:gd name="T18" fmla="*/ 69 h 69"/>
                  </a:gdLst>
                  <a:ahLst/>
                  <a:cxnLst>
                    <a:cxn ang="T10">
                      <a:pos x="T0" y="T1"/>
                    </a:cxn>
                    <a:cxn ang="T11">
                      <a:pos x="T2" y="T3"/>
                    </a:cxn>
                    <a:cxn ang="T12">
                      <a:pos x="T4" y="T5"/>
                    </a:cxn>
                    <a:cxn ang="T13">
                      <a:pos x="T6" y="T7"/>
                    </a:cxn>
                    <a:cxn ang="T14">
                      <a:pos x="T8" y="T9"/>
                    </a:cxn>
                  </a:cxnLst>
                  <a:rect l="T15" t="T16" r="T17" b="T18"/>
                  <a:pathLst>
                    <a:path w="5" h="69">
                      <a:moveTo>
                        <a:pt x="5" y="0"/>
                      </a:moveTo>
                      <a:lnTo>
                        <a:pt x="1" y="69"/>
                      </a:lnTo>
                      <a:lnTo>
                        <a:pt x="0" y="69"/>
                      </a:lnTo>
                      <a:lnTo>
                        <a:pt x="3" y="0"/>
                      </a:lnTo>
                      <a:lnTo>
                        <a:pt x="5"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91" name="Freeform 825"/>
                <p:cNvSpPr>
                  <a:spLocks/>
                </p:cNvSpPr>
                <p:nvPr/>
              </p:nvSpPr>
              <p:spPr bwMode="auto">
                <a:xfrm>
                  <a:off x="2139" y="2478"/>
                  <a:ext cx="7" cy="69"/>
                </a:xfrm>
                <a:custGeom>
                  <a:avLst/>
                  <a:gdLst>
                    <a:gd name="T0" fmla="*/ 7 w 7"/>
                    <a:gd name="T1" fmla="*/ 0 h 69"/>
                    <a:gd name="T2" fmla="*/ 2 w 7"/>
                    <a:gd name="T3" fmla="*/ 69 h 69"/>
                    <a:gd name="T4" fmla="*/ 0 w 7"/>
                    <a:gd name="T5" fmla="*/ 69 h 69"/>
                    <a:gd name="T6" fmla="*/ 5 w 7"/>
                    <a:gd name="T7" fmla="*/ 0 h 69"/>
                    <a:gd name="T8" fmla="*/ 7 w 7"/>
                    <a:gd name="T9" fmla="*/ 0 h 69"/>
                    <a:gd name="T10" fmla="*/ 0 60000 65536"/>
                    <a:gd name="T11" fmla="*/ 0 60000 65536"/>
                    <a:gd name="T12" fmla="*/ 0 60000 65536"/>
                    <a:gd name="T13" fmla="*/ 0 60000 65536"/>
                    <a:gd name="T14" fmla="*/ 0 60000 65536"/>
                    <a:gd name="T15" fmla="*/ 0 w 7"/>
                    <a:gd name="T16" fmla="*/ 0 h 69"/>
                    <a:gd name="T17" fmla="*/ 7 w 7"/>
                    <a:gd name="T18" fmla="*/ 69 h 69"/>
                  </a:gdLst>
                  <a:ahLst/>
                  <a:cxnLst>
                    <a:cxn ang="T10">
                      <a:pos x="T0" y="T1"/>
                    </a:cxn>
                    <a:cxn ang="T11">
                      <a:pos x="T2" y="T3"/>
                    </a:cxn>
                    <a:cxn ang="T12">
                      <a:pos x="T4" y="T5"/>
                    </a:cxn>
                    <a:cxn ang="T13">
                      <a:pos x="T6" y="T7"/>
                    </a:cxn>
                    <a:cxn ang="T14">
                      <a:pos x="T8" y="T9"/>
                    </a:cxn>
                  </a:cxnLst>
                  <a:rect l="T15" t="T16" r="T17" b="T18"/>
                  <a:pathLst>
                    <a:path w="7" h="69">
                      <a:moveTo>
                        <a:pt x="7" y="0"/>
                      </a:moveTo>
                      <a:lnTo>
                        <a:pt x="2" y="69"/>
                      </a:lnTo>
                      <a:lnTo>
                        <a:pt x="0" y="69"/>
                      </a:lnTo>
                      <a:lnTo>
                        <a:pt x="5" y="0"/>
                      </a:lnTo>
                      <a:lnTo>
                        <a:pt x="7" y="0"/>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92" name="Freeform 826"/>
                <p:cNvSpPr>
                  <a:spLocks/>
                </p:cNvSpPr>
                <p:nvPr/>
              </p:nvSpPr>
              <p:spPr bwMode="auto">
                <a:xfrm>
                  <a:off x="2139" y="2478"/>
                  <a:ext cx="5" cy="69"/>
                </a:xfrm>
                <a:custGeom>
                  <a:avLst/>
                  <a:gdLst>
                    <a:gd name="T0" fmla="*/ 5 w 5"/>
                    <a:gd name="T1" fmla="*/ 0 h 69"/>
                    <a:gd name="T2" fmla="*/ 2 w 5"/>
                    <a:gd name="T3" fmla="*/ 69 h 69"/>
                    <a:gd name="T4" fmla="*/ 0 w 5"/>
                    <a:gd name="T5" fmla="*/ 69 h 69"/>
                    <a:gd name="T6" fmla="*/ 3 w 5"/>
                    <a:gd name="T7" fmla="*/ 0 h 69"/>
                    <a:gd name="T8" fmla="*/ 5 w 5"/>
                    <a:gd name="T9" fmla="*/ 0 h 69"/>
                    <a:gd name="T10" fmla="*/ 0 60000 65536"/>
                    <a:gd name="T11" fmla="*/ 0 60000 65536"/>
                    <a:gd name="T12" fmla="*/ 0 60000 65536"/>
                    <a:gd name="T13" fmla="*/ 0 60000 65536"/>
                    <a:gd name="T14" fmla="*/ 0 60000 65536"/>
                    <a:gd name="T15" fmla="*/ 0 w 5"/>
                    <a:gd name="T16" fmla="*/ 0 h 69"/>
                    <a:gd name="T17" fmla="*/ 5 w 5"/>
                    <a:gd name="T18" fmla="*/ 69 h 69"/>
                  </a:gdLst>
                  <a:ahLst/>
                  <a:cxnLst>
                    <a:cxn ang="T10">
                      <a:pos x="T0" y="T1"/>
                    </a:cxn>
                    <a:cxn ang="T11">
                      <a:pos x="T2" y="T3"/>
                    </a:cxn>
                    <a:cxn ang="T12">
                      <a:pos x="T4" y="T5"/>
                    </a:cxn>
                    <a:cxn ang="T13">
                      <a:pos x="T6" y="T7"/>
                    </a:cxn>
                    <a:cxn ang="T14">
                      <a:pos x="T8" y="T9"/>
                    </a:cxn>
                  </a:cxnLst>
                  <a:rect l="T15" t="T16" r="T17" b="T18"/>
                  <a:pathLst>
                    <a:path w="5" h="69">
                      <a:moveTo>
                        <a:pt x="5" y="0"/>
                      </a:moveTo>
                      <a:lnTo>
                        <a:pt x="2" y="69"/>
                      </a:lnTo>
                      <a:lnTo>
                        <a:pt x="0" y="69"/>
                      </a:lnTo>
                      <a:lnTo>
                        <a:pt x="3" y="0"/>
                      </a:lnTo>
                      <a:lnTo>
                        <a:pt x="5" y="0"/>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93" name="Freeform 827"/>
                <p:cNvSpPr>
                  <a:spLocks/>
                </p:cNvSpPr>
                <p:nvPr/>
              </p:nvSpPr>
              <p:spPr bwMode="auto">
                <a:xfrm>
                  <a:off x="2139" y="2478"/>
                  <a:ext cx="5" cy="69"/>
                </a:xfrm>
                <a:custGeom>
                  <a:avLst/>
                  <a:gdLst>
                    <a:gd name="T0" fmla="*/ 5 w 5"/>
                    <a:gd name="T1" fmla="*/ 0 h 69"/>
                    <a:gd name="T2" fmla="*/ 0 w 5"/>
                    <a:gd name="T3" fmla="*/ 69 h 69"/>
                    <a:gd name="T4" fmla="*/ 3 w 5"/>
                    <a:gd name="T5" fmla="*/ 0 h 69"/>
                    <a:gd name="T6" fmla="*/ 5 w 5"/>
                    <a:gd name="T7" fmla="*/ 0 h 69"/>
                    <a:gd name="T8" fmla="*/ 0 60000 65536"/>
                    <a:gd name="T9" fmla="*/ 0 60000 65536"/>
                    <a:gd name="T10" fmla="*/ 0 60000 65536"/>
                    <a:gd name="T11" fmla="*/ 0 60000 65536"/>
                    <a:gd name="T12" fmla="*/ 0 w 5"/>
                    <a:gd name="T13" fmla="*/ 0 h 69"/>
                    <a:gd name="T14" fmla="*/ 5 w 5"/>
                    <a:gd name="T15" fmla="*/ 69 h 69"/>
                  </a:gdLst>
                  <a:ahLst/>
                  <a:cxnLst>
                    <a:cxn ang="T8">
                      <a:pos x="T0" y="T1"/>
                    </a:cxn>
                    <a:cxn ang="T9">
                      <a:pos x="T2" y="T3"/>
                    </a:cxn>
                    <a:cxn ang="T10">
                      <a:pos x="T4" y="T5"/>
                    </a:cxn>
                    <a:cxn ang="T11">
                      <a:pos x="T6" y="T7"/>
                    </a:cxn>
                  </a:cxnLst>
                  <a:rect l="T12" t="T13" r="T14" b="T15"/>
                  <a:pathLst>
                    <a:path w="5" h="69">
                      <a:moveTo>
                        <a:pt x="5" y="0"/>
                      </a:moveTo>
                      <a:lnTo>
                        <a:pt x="0" y="69"/>
                      </a:lnTo>
                      <a:lnTo>
                        <a:pt x="3" y="0"/>
                      </a:lnTo>
                      <a:lnTo>
                        <a:pt x="5"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94" name="Freeform 828"/>
                <p:cNvSpPr>
                  <a:spLocks/>
                </p:cNvSpPr>
                <p:nvPr/>
              </p:nvSpPr>
              <p:spPr bwMode="auto">
                <a:xfrm>
                  <a:off x="2138" y="2478"/>
                  <a:ext cx="4" cy="69"/>
                </a:xfrm>
                <a:custGeom>
                  <a:avLst/>
                  <a:gdLst>
                    <a:gd name="T0" fmla="*/ 4 w 4"/>
                    <a:gd name="T1" fmla="*/ 0 h 69"/>
                    <a:gd name="T2" fmla="*/ 1 w 4"/>
                    <a:gd name="T3" fmla="*/ 69 h 69"/>
                    <a:gd name="T4" fmla="*/ 0 w 4"/>
                    <a:gd name="T5" fmla="*/ 69 h 69"/>
                    <a:gd name="T6" fmla="*/ 4 w 4"/>
                    <a:gd name="T7" fmla="*/ 0 h 69"/>
                    <a:gd name="T8" fmla="*/ 0 60000 65536"/>
                    <a:gd name="T9" fmla="*/ 0 60000 65536"/>
                    <a:gd name="T10" fmla="*/ 0 60000 65536"/>
                    <a:gd name="T11" fmla="*/ 0 60000 65536"/>
                    <a:gd name="T12" fmla="*/ 0 w 4"/>
                    <a:gd name="T13" fmla="*/ 0 h 69"/>
                    <a:gd name="T14" fmla="*/ 4 w 4"/>
                    <a:gd name="T15" fmla="*/ 69 h 69"/>
                  </a:gdLst>
                  <a:ahLst/>
                  <a:cxnLst>
                    <a:cxn ang="T8">
                      <a:pos x="T0" y="T1"/>
                    </a:cxn>
                    <a:cxn ang="T9">
                      <a:pos x="T2" y="T3"/>
                    </a:cxn>
                    <a:cxn ang="T10">
                      <a:pos x="T4" y="T5"/>
                    </a:cxn>
                    <a:cxn ang="T11">
                      <a:pos x="T6" y="T7"/>
                    </a:cxn>
                  </a:cxnLst>
                  <a:rect l="T12" t="T13" r="T14" b="T15"/>
                  <a:pathLst>
                    <a:path w="4" h="69">
                      <a:moveTo>
                        <a:pt x="4" y="0"/>
                      </a:moveTo>
                      <a:lnTo>
                        <a:pt x="1" y="69"/>
                      </a:lnTo>
                      <a:lnTo>
                        <a:pt x="0" y="69"/>
                      </a:lnTo>
                      <a:lnTo>
                        <a:pt x="4"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95" name="Freeform 829"/>
                <p:cNvSpPr>
                  <a:spLocks/>
                </p:cNvSpPr>
                <p:nvPr/>
              </p:nvSpPr>
              <p:spPr bwMode="auto">
                <a:xfrm>
                  <a:off x="2138" y="2478"/>
                  <a:ext cx="4" cy="69"/>
                </a:xfrm>
                <a:custGeom>
                  <a:avLst/>
                  <a:gdLst>
                    <a:gd name="T0" fmla="*/ 4 w 4"/>
                    <a:gd name="T1" fmla="*/ 0 h 69"/>
                    <a:gd name="T2" fmla="*/ 1 w 4"/>
                    <a:gd name="T3" fmla="*/ 69 h 69"/>
                    <a:gd name="T4" fmla="*/ 0 w 4"/>
                    <a:gd name="T5" fmla="*/ 69 h 69"/>
                    <a:gd name="T6" fmla="*/ 0 w 4"/>
                    <a:gd name="T7" fmla="*/ 68 h 69"/>
                    <a:gd name="T8" fmla="*/ 3 w 4"/>
                    <a:gd name="T9" fmla="*/ 0 h 69"/>
                    <a:gd name="T10" fmla="*/ 4 w 4"/>
                    <a:gd name="T11" fmla="*/ 0 h 69"/>
                    <a:gd name="T12" fmla="*/ 0 60000 65536"/>
                    <a:gd name="T13" fmla="*/ 0 60000 65536"/>
                    <a:gd name="T14" fmla="*/ 0 60000 65536"/>
                    <a:gd name="T15" fmla="*/ 0 60000 65536"/>
                    <a:gd name="T16" fmla="*/ 0 60000 65536"/>
                    <a:gd name="T17" fmla="*/ 0 60000 65536"/>
                    <a:gd name="T18" fmla="*/ 0 w 4"/>
                    <a:gd name="T19" fmla="*/ 0 h 69"/>
                    <a:gd name="T20" fmla="*/ 4 w 4"/>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4" h="69">
                      <a:moveTo>
                        <a:pt x="4" y="0"/>
                      </a:moveTo>
                      <a:lnTo>
                        <a:pt x="1" y="69"/>
                      </a:lnTo>
                      <a:lnTo>
                        <a:pt x="0" y="69"/>
                      </a:lnTo>
                      <a:lnTo>
                        <a:pt x="0" y="68"/>
                      </a:lnTo>
                      <a:lnTo>
                        <a:pt x="3" y="0"/>
                      </a:lnTo>
                      <a:lnTo>
                        <a:pt x="4"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96" name="Freeform 830"/>
                <p:cNvSpPr>
                  <a:spLocks/>
                </p:cNvSpPr>
                <p:nvPr/>
              </p:nvSpPr>
              <p:spPr bwMode="auto">
                <a:xfrm>
                  <a:off x="2138" y="2478"/>
                  <a:ext cx="4" cy="69"/>
                </a:xfrm>
                <a:custGeom>
                  <a:avLst/>
                  <a:gdLst>
                    <a:gd name="T0" fmla="*/ 4 w 4"/>
                    <a:gd name="T1" fmla="*/ 0 h 69"/>
                    <a:gd name="T2" fmla="*/ 0 w 4"/>
                    <a:gd name="T3" fmla="*/ 69 h 69"/>
                    <a:gd name="T4" fmla="*/ 0 w 4"/>
                    <a:gd name="T5" fmla="*/ 68 h 69"/>
                    <a:gd name="T6" fmla="*/ 3 w 4"/>
                    <a:gd name="T7" fmla="*/ 0 h 69"/>
                    <a:gd name="T8" fmla="*/ 4 w 4"/>
                    <a:gd name="T9" fmla="*/ 0 h 69"/>
                    <a:gd name="T10" fmla="*/ 0 60000 65536"/>
                    <a:gd name="T11" fmla="*/ 0 60000 65536"/>
                    <a:gd name="T12" fmla="*/ 0 60000 65536"/>
                    <a:gd name="T13" fmla="*/ 0 60000 65536"/>
                    <a:gd name="T14" fmla="*/ 0 60000 65536"/>
                    <a:gd name="T15" fmla="*/ 0 w 4"/>
                    <a:gd name="T16" fmla="*/ 0 h 69"/>
                    <a:gd name="T17" fmla="*/ 4 w 4"/>
                    <a:gd name="T18" fmla="*/ 69 h 69"/>
                  </a:gdLst>
                  <a:ahLst/>
                  <a:cxnLst>
                    <a:cxn ang="T10">
                      <a:pos x="T0" y="T1"/>
                    </a:cxn>
                    <a:cxn ang="T11">
                      <a:pos x="T2" y="T3"/>
                    </a:cxn>
                    <a:cxn ang="T12">
                      <a:pos x="T4" y="T5"/>
                    </a:cxn>
                    <a:cxn ang="T13">
                      <a:pos x="T6" y="T7"/>
                    </a:cxn>
                    <a:cxn ang="T14">
                      <a:pos x="T8" y="T9"/>
                    </a:cxn>
                  </a:cxnLst>
                  <a:rect l="T15" t="T16" r="T17" b="T18"/>
                  <a:pathLst>
                    <a:path w="4" h="69">
                      <a:moveTo>
                        <a:pt x="4" y="0"/>
                      </a:moveTo>
                      <a:lnTo>
                        <a:pt x="0" y="69"/>
                      </a:lnTo>
                      <a:lnTo>
                        <a:pt x="0" y="68"/>
                      </a:lnTo>
                      <a:lnTo>
                        <a:pt x="3" y="0"/>
                      </a:lnTo>
                      <a:lnTo>
                        <a:pt x="4" y="0"/>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97" name="Freeform 831"/>
                <p:cNvSpPr>
                  <a:spLocks/>
                </p:cNvSpPr>
                <p:nvPr/>
              </p:nvSpPr>
              <p:spPr bwMode="auto">
                <a:xfrm>
                  <a:off x="2136" y="2478"/>
                  <a:ext cx="5" cy="68"/>
                </a:xfrm>
                <a:custGeom>
                  <a:avLst/>
                  <a:gdLst>
                    <a:gd name="T0" fmla="*/ 5 w 5"/>
                    <a:gd name="T1" fmla="*/ 0 h 68"/>
                    <a:gd name="T2" fmla="*/ 2 w 5"/>
                    <a:gd name="T3" fmla="*/ 68 h 68"/>
                    <a:gd name="T4" fmla="*/ 0 w 5"/>
                    <a:gd name="T5" fmla="*/ 68 h 68"/>
                    <a:gd name="T6" fmla="*/ 5 w 5"/>
                    <a:gd name="T7" fmla="*/ 0 h 68"/>
                    <a:gd name="T8" fmla="*/ 0 60000 65536"/>
                    <a:gd name="T9" fmla="*/ 0 60000 65536"/>
                    <a:gd name="T10" fmla="*/ 0 60000 65536"/>
                    <a:gd name="T11" fmla="*/ 0 60000 65536"/>
                    <a:gd name="T12" fmla="*/ 0 w 5"/>
                    <a:gd name="T13" fmla="*/ 0 h 68"/>
                    <a:gd name="T14" fmla="*/ 5 w 5"/>
                    <a:gd name="T15" fmla="*/ 68 h 68"/>
                  </a:gdLst>
                  <a:ahLst/>
                  <a:cxnLst>
                    <a:cxn ang="T8">
                      <a:pos x="T0" y="T1"/>
                    </a:cxn>
                    <a:cxn ang="T9">
                      <a:pos x="T2" y="T3"/>
                    </a:cxn>
                    <a:cxn ang="T10">
                      <a:pos x="T4" y="T5"/>
                    </a:cxn>
                    <a:cxn ang="T11">
                      <a:pos x="T6" y="T7"/>
                    </a:cxn>
                  </a:cxnLst>
                  <a:rect l="T12" t="T13" r="T14" b="T15"/>
                  <a:pathLst>
                    <a:path w="5" h="68">
                      <a:moveTo>
                        <a:pt x="5" y="0"/>
                      </a:moveTo>
                      <a:lnTo>
                        <a:pt x="2" y="68"/>
                      </a:lnTo>
                      <a:lnTo>
                        <a:pt x="0" y="68"/>
                      </a:lnTo>
                      <a:lnTo>
                        <a:pt x="5" y="0"/>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98" name="Freeform 832"/>
                <p:cNvSpPr>
                  <a:spLocks/>
                </p:cNvSpPr>
                <p:nvPr/>
              </p:nvSpPr>
              <p:spPr bwMode="auto">
                <a:xfrm>
                  <a:off x="2136" y="2478"/>
                  <a:ext cx="5" cy="68"/>
                </a:xfrm>
                <a:custGeom>
                  <a:avLst/>
                  <a:gdLst>
                    <a:gd name="T0" fmla="*/ 5 w 5"/>
                    <a:gd name="T1" fmla="*/ 0 h 68"/>
                    <a:gd name="T2" fmla="*/ 2 w 5"/>
                    <a:gd name="T3" fmla="*/ 68 h 68"/>
                    <a:gd name="T4" fmla="*/ 0 w 5"/>
                    <a:gd name="T5" fmla="*/ 68 h 68"/>
                    <a:gd name="T6" fmla="*/ 3 w 5"/>
                    <a:gd name="T7" fmla="*/ 0 h 68"/>
                    <a:gd name="T8" fmla="*/ 5 w 5"/>
                    <a:gd name="T9" fmla="*/ 0 h 68"/>
                    <a:gd name="T10" fmla="*/ 0 60000 65536"/>
                    <a:gd name="T11" fmla="*/ 0 60000 65536"/>
                    <a:gd name="T12" fmla="*/ 0 60000 65536"/>
                    <a:gd name="T13" fmla="*/ 0 60000 65536"/>
                    <a:gd name="T14" fmla="*/ 0 60000 65536"/>
                    <a:gd name="T15" fmla="*/ 0 w 5"/>
                    <a:gd name="T16" fmla="*/ 0 h 68"/>
                    <a:gd name="T17" fmla="*/ 5 w 5"/>
                    <a:gd name="T18" fmla="*/ 68 h 68"/>
                  </a:gdLst>
                  <a:ahLst/>
                  <a:cxnLst>
                    <a:cxn ang="T10">
                      <a:pos x="T0" y="T1"/>
                    </a:cxn>
                    <a:cxn ang="T11">
                      <a:pos x="T2" y="T3"/>
                    </a:cxn>
                    <a:cxn ang="T12">
                      <a:pos x="T4" y="T5"/>
                    </a:cxn>
                    <a:cxn ang="T13">
                      <a:pos x="T6" y="T7"/>
                    </a:cxn>
                    <a:cxn ang="T14">
                      <a:pos x="T8" y="T9"/>
                    </a:cxn>
                  </a:cxnLst>
                  <a:rect l="T15" t="T16" r="T17" b="T18"/>
                  <a:pathLst>
                    <a:path w="5" h="68">
                      <a:moveTo>
                        <a:pt x="5" y="0"/>
                      </a:moveTo>
                      <a:lnTo>
                        <a:pt x="2" y="68"/>
                      </a:lnTo>
                      <a:lnTo>
                        <a:pt x="0" y="68"/>
                      </a:lnTo>
                      <a:lnTo>
                        <a:pt x="3" y="0"/>
                      </a:lnTo>
                      <a:lnTo>
                        <a:pt x="5"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299" name="Freeform 833"/>
                <p:cNvSpPr>
                  <a:spLocks/>
                </p:cNvSpPr>
                <p:nvPr/>
              </p:nvSpPr>
              <p:spPr bwMode="auto">
                <a:xfrm>
                  <a:off x="2136" y="2478"/>
                  <a:ext cx="5" cy="68"/>
                </a:xfrm>
                <a:custGeom>
                  <a:avLst/>
                  <a:gdLst>
                    <a:gd name="T0" fmla="*/ 5 w 5"/>
                    <a:gd name="T1" fmla="*/ 0 h 68"/>
                    <a:gd name="T2" fmla="*/ 0 w 5"/>
                    <a:gd name="T3" fmla="*/ 68 h 68"/>
                    <a:gd name="T4" fmla="*/ 3 w 5"/>
                    <a:gd name="T5" fmla="*/ 0 h 68"/>
                    <a:gd name="T6" fmla="*/ 5 w 5"/>
                    <a:gd name="T7" fmla="*/ 0 h 68"/>
                    <a:gd name="T8" fmla="*/ 0 60000 65536"/>
                    <a:gd name="T9" fmla="*/ 0 60000 65536"/>
                    <a:gd name="T10" fmla="*/ 0 60000 65536"/>
                    <a:gd name="T11" fmla="*/ 0 60000 65536"/>
                    <a:gd name="T12" fmla="*/ 0 w 5"/>
                    <a:gd name="T13" fmla="*/ 0 h 68"/>
                    <a:gd name="T14" fmla="*/ 5 w 5"/>
                    <a:gd name="T15" fmla="*/ 68 h 68"/>
                  </a:gdLst>
                  <a:ahLst/>
                  <a:cxnLst>
                    <a:cxn ang="T8">
                      <a:pos x="T0" y="T1"/>
                    </a:cxn>
                    <a:cxn ang="T9">
                      <a:pos x="T2" y="T3"/>
                    </a:cxn>
                    <a:cxn ang="T10">
                      <a:pos x="T4" y="T5"/>
                    </a:cxn>
                    <a:cxn ang="T11">
                      <a:pos x="T6" y="T7"/>
                    </a:cxn>
                  </a:cxnLst>
                  <a:rect l="T12" t="T13" r="T14" b="T15"/>
                  <a:pathLst>
                    <a:path w="5" h="68">
                      <a:moveTo>
                        <a:pt x="5" y="0"/>
                      </a:moveTo>
                      <a:lnTo>
                        <a:pt x="0" y="68"/>
                      </a:lnTo>
                      <a:lnTo>
                        <a:pt x="3" y="0"/>
                      </a:lnTo>
                      <a:lnTo>
                        <a:pt x="5"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00" name="Freeform 834"/>
                <p:cNvSpPr>
                  <a:spLocks/>
                </p:cNvSpPr>
                <p:nvPr/>
              </p:nvSpPr>
              <p:spPr bwMode="auto">
                <a:xfrm>
                  <a:off x="2134" y="2478"/>
                  <a:ext cx="5" cy="68"/>
                </a:xfrm>
                <a:custGeom>
                  <a:avLst/>
                  <a:gdLst>
                    <a:gd name="T0" fmla="*/ 5 w 5"/>
                    <a:gd name="T1" fmla="*/ 0 h 68"/>
                    <a:gd name="T2" fmla="*/ 2 w 5"/>
                    <a:gd name="T3" fmla="*/ 68 h 68"/>
                    <a:gd name="T4" fmla="*/ 0 w 5"/>
                    <a:gd name="T5" fmla="*/ 68 h 68"/>
                    <a:gd name="T6" fmla="*/ 5 w 5"/>
                    <a:gd name="T7" fmla="*/ 0 h 68"/>
                    <a:gd name="T8" fmla="*/ 0 60000 65536"/>
                    <a:gd name="T9" fmla="*/ 0 60000 65536"/>
                    <a:gd name="T10" fmla="*/ 0 60000 65536"/>
                    <a:gd name="T11" fmla="*/ 0 60000 65536"/>
                    <a:gd name="T12" fmla="*/ 0 w 5"/>
                    <a:gd name="T13" fmla="*/ 0 h 68"/>
                    <a:gd name="T14" fmla="*/ 5 w 5"/>
                    <a:gd name="T15" fmla="*/ 68 h 68"/>
                  </a:gdLst>
                  <a:ahLst/>
                  <a:cxnLst>
                    <a:cxn ang="T8">
                      <a:pos x="T0" y="T1"/>
                    </a:cxn>
                    <a:cxn ang="T9">
                      <a:pos x="T2" y="T3"/>
                    </a:cxn>
                    <a:cxn ang="T10">
                      <a:pos x="T4" y="T5"/>
                    </a:cxn>
                    <a:cxn ang="T11">
                      <a:pos x="T6" y="T7"/>
                    </a:cxn>
                  </a:cxnLst>
                  <a:rect l="T12" t="T13" r="T14" b="T15"/>
                  <a:pathLst>
                    <a:path w="5" h="68">
                      <a:moveTo>
                        <a:pt x="5" y="0"/>
                      </a:moveTo>
                      <a:lnTo>
                        <a:pt x="2" y="68"/>
                      </a:lnTo>
                      <a:lnTo>
                        <a:pt x="0" y="68"/>
                      </a:lnTo>
                      <a:lnTo>
                        <a:pt x="5"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01" name="Freeform 835"/>
                <p:cNvSpPr>
                  <a:spLocks/>
                </p:cNvSpPr>
                <p:nvPr/>
              </p:nvSpPr>
              <p:spPr bwMode="auto">
                <a:xfrm>
                  <a:off x="2134" y="2478"/>
                  <a:ext cx="5" cy="68"/>
                </a:xfrm>
                <a:custGeom>
                  <a:avLst/>
                  <a:gdLst>
                    <a:gd name="T0" fmla="*/ 5 w 5"/>
                    <a:gd name="T1" fmla="*/ 0 h 68"/>
                    <a:gd name="T2" fmla="*/ 2 w 5"/>
                    <a:gd name="T3" fmla="*/ 68 h 68"/>
                    <a:gd name="T4" fmla="*/ 0 w 5"/>
                    <a:gd name="T5" fmla="*/ 68 h 68"/>
                    <a:gd name="T6" fmla="*/ 4 w 5"/>
                    <a:gd name="T7" fmla="*/ 0 h 68"/>
                    <a:gd name="T8" fmla="*/ 5 w 5"/>
                    <a:gd name="T9" fmla="*/ 0 h 68"/>
                    <a:gd name="T10" fmla="*/ 0 60000 65536"/>
                    <a:gd name="T11" fmla="*/ 0 60000 65536"/>
                    <a:gd name="T12" fmla="*/ 0 60000 65536"/>
                    <a:gd name="T13" fmla="*/ 0 60000 65536"/>
                    <a:gd name="T14" fmla="*/ 0 60000 65536"/>
                    <a:gd name="T15" fmla="*/ 0 w 5"/>
                    <a:gd name="T16" fmla="*/ 0 h 68"/>
                    <a:gd name="T17" fmla="*/ 5 w 5"/>
                    <a:gd name="T18" fmla="*/ 68 h 68"/>
                  </a:gdLst>
                  <a:ahLst/>
                  <a:cxnLst>
                    <a:cxn ang="T10">
                      <a:pos x="T0" y="T1"/>
                    </a:cxn>
                    <a:cxn ang="T11">
                      <a:pos x="T2" y="T3"/>
                    </a:cxn>
                    <a:cxn ang="T12">
                      <a:pos x="T4" y="T5"/>
                    </a:cxn>
                    <a:cxn ang="T13">
                      <a:pos x="T6" y="T7"/>
                    </a:cxn>
                    <a:cxn ang="T14">
                      <a:pos x="T8" y="T9"/>
                    </a:cxn>
                  </a:cxnLst>
                  <a:rect l="T15" t="T16" r="T17" b="T18"/>
                  <a:pathLst>
                    <a:path w="5" h="68">
                      <a:moveTo>
                        <a:pt x="5" y="0"/>
                      </a:moveTo>
                      <a:lnTo>
                        <a:pt x="2" y="68"/>
                      </a:lnTo>
                      <a:lnTo>
                        <a:pt x="0" y="68"/>
                      </a:lnTo>
                      <a:lnTo>
                        <a:pt x="4" y="0"/>
                      </a:lnTo>
                      <a:lnTo>
                        <a:pt x="5" y="0"/>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02" name="Freeform 836"/>
                <p:cNvSpPr>
                  <a:spLocks/>
                </p:cNvSpPr>
                <p:nvPr/>
              </p:nvSpPr>
              <p:spPr bwMode="auto">
                <a:xfrm>
                  <a:off x="2133" y="2478"/>
                  <a:ext cx="6" cy="68"/>
                </a:xfrm>
                <a:custGeom>
                  <a:avLst/>
                  <a:gdLst>
                    <a:gd name="T0" fmla="*/ 6 w 6"/>
                    <a:gd name="T1" fmla="*/ 0 h 68"/>
                    <a:gd name="T2" fmla="*/ 1 w 6"/>
                    <a:gd name="T3" fmla="*/ 68 h 68"/>
                    <a:gd name="T4" fmla="*/ 0 w 6"/>
                    <a:gd name="T5" fmla="*/ 68 h 68"/>
                    <a:gd name="T6" fmla="*/ 5 w 6"/>
                    <a:gd name="T7" fmla="*/ 0 h 68"/>
                    <a:gd name="T8" fmla="*/ 6 w 6"/>
                    <a:gd name="T9" fmla="*/ 0 h 68"/>
                    <a:gd name="T10" fmla="*/ 0 60000 65536"/>
                    <a:gd name="T11" fmla="*/ 0 60000 65536"/>
                    <a:gd name="T12" fmla="*/ 0 60000 65536"/>
                    <a:gd name="T13" fmla="*/ 0 60000 65536"/>
                    <a:gd name="T14" fmla="*/ 0 60000 65536"/>
                    <a:gd name="T15" fmla="*/ 0 w 6"/>
                    <a:gd name="T16" fmla="*/ 0 h 68"/>
                    <a:gd name="T17" fmla="*/ 6 w 6"/>
                    <a:gd name="T18" fmla="*/ 68 h 68"/>
                  </a:gdLst>
                  <a:ahLst/>
                  <a:cxnLst>
                    <a:cxn ang="T10">
                      <a:pos x="T0" y="T1"/>
                    </a:cxn>
                    <a:cxn ang="T11">
                      <a:pos x="T2" y="T3"/>
                    </a:cxn>
                    <a:cxn ang="T12">
                      <a:pos x="T4" y="T5"/>
                    </a:cxn>
                    <a:cxn ang="T13">
                      <a:pos x="T6" y="T7"/>
                    </a:cxn>
                    <a:cxn ang="T14">
                      <a:pos x="T8" y="T9"/>
                    </a:cxn>
                  </a:cxnLst>
                  <a:rect l="T15" t="T16" r="T17" b="T18"/>
                  <a:pathLst>
                    <a:path w="6" h="68">
                      <a:moveTo>
                        <a:pt x="6" y="0"/>
                      </a:moveTo>
                      <a:lnTo>
                        <a:pt x="1" y="68"/>
                      </a:lnTo>
                      <a:lnTo>
                        <a:pt x="0" y="68"/>
                      </a:lnTo>
                      <a:lnTo>
                        <a:pt x="5" y="0"/>
                      </a:lnTo>
                      <a:lnTo>
                        <a:pt x="6" y="0"/>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03" name="Freeform 837"/>
                <p:cNvSpPr>
                  <a:spLocks/>
                </p:cNvSpPr>
                <p:nvPr/>
              </p:nvSpPr>
              <p:spPr bwMode="auto">
                <a:xfrm>
                  <a:off x="2133" y="2478"/>
                  <a:ext cx="5" cy="68"/>
                </a:xfrm>
                <a:custGeom>
                  <a:avLst/>
                  <a:gdLst>
                    <a:gd name="T0" fmla="*/ 5 w 5"/>
                    <a:gd name="T1" fmla="*/ 0 h 68"/>
                    <a:gd name="T2" fmla="*/ 1 w 5"/>
                    <a:gd name="T3" fmla="*/ 68 h 68"/>
                    <a:gd name="T4" fmla="*/ 0 w 5"/>
                    <a:gd name="T5" fmla="*/ 68 h 68"/>
                    <a:gd name="T6" fmla="*/ 3 w 5"/>
                    <a:gd name="T7" fmla="*/ 0 h 68"/>
                    <a:gd name="T8" fmla="*/ 5 w 5"/>
                    <a:gd name="T9" fmla="*/ 0 h 68"/>
                    <a:gd name="T10" fmla="*/ 0 60000 65536"/>
                    <a:gd name="T11" fmla="*/ 0 60000 65536"/>
                    <a:gd name="T12" fmla="*/ 0 60000 65536"/>
                    <a:gd name="T13" fmla="*/ 0 60000 65536"/>
                    <a:gd name="T14" fmla="*/ 0 60000 65536"/>
                    <a:gd name="T15" fmla="*/ 0 w 5"/>
                    <a:gd name="T16" fmla="*/ 0 h 68"/>
                    <a:gd name="T17" fmla="*/ 5 w 5"/>
                    <a:gd name="T18" fmla="*/ 68 h 68"/>
                  </a:gdLst>
                  <a:ahLst/>
                  <a:cxnLst>
                    <a:cxn ang="T10">
                      <a:pos x="T0" y="T1"/>
                    </a:cxn>
                    <a:cxn ang="T11">
                      <a:pos x="T2" y="T3"/>
                    </a:cxn>
                    <a:cxn ang="T12">
                      <a:pos x="T4" y="T5"/>
                    </a:cxn>
                    <a:cxn ang="T13">
                      <a:pos x="T6" y="T7"/>
                    </a:cxn>
                    <a:cxn ang="T14">
                      <a:pos x="T8" y="T9"/>
                    </a:cxn>
                  </a:cxnLst>
                  <a:rect l="T15" t="T16" r="T17" b="T18"/>
                  <a:pathLst>
                    <a:path w="5" h="68">
                      <a:moveTo>
                        <a:pt x="5" y="0"/>
                      </a:moveTo>
                      <a:lnTo>
                        <a:pt x="1" y="68"/>
                      </a:lnTo>
                      <a:lnTo>
                        <a:pt x="0" y="68"/>
                      </a:lnTo>
                      <a:lnTo>
                        <a:pt x="3" y="0"/>
                      </a:lnTo>
                      <a:lnTo>
                        <a:pt x="5" y="0"/>
                      </a:lnTo>
                      <a:close/>
                    </a:path>
                  </a:pathLst>
                </a:custGeom>
                <a:solidFill>
                  <a:srgbClr val="8F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04" name="Freeform 838"/>
                <p:cNvSpPr>
                  <a:spLocks/>
                </p:cNvSpPr>
                <p:nvPr/>
              </p:nvSpPr>
              <p:spPr bwMode="auto">
                <a:xfrm>
                  <a:off x="2133" y="2478"/>
                  <a:ext cx="5" cy="68"/>
                </a:xfrm>
                <a:custGeom>
                  <a:avLst/>
                  <a:gdLst>
                    <a:gd name="T0" fmla="*/ 5 w 5"/>
                    <a:gd name="T1" fmla="*/ 0 h 68"/>
                    <a:gd name="T2" fmla="*/ 0 w 5"/>
                    <a:gd name="T3" fmla="*/ 68 h 68"/>
                    <a:gd name="T4" fmla="*/ 3 w 5"/>
                    <a:gd name="T5" fmla="*/ 0 h 68"/>
                    <a:gd name="T6" fmla="*/ 5 w 5"/>
                    <a:gd name="T7" fmla="*/ 0 h 68"/>
                    <a:gd name="T8" fmla="*/ 0 60000 65536"/>
                    <a:gd name="T9" fmla="*/ 0 60000 65536"/>
                    <a:gd name="T10" fmla="*/ 0 60000 65536"/>
                    <a:gd name="T11" fmla="*/ 0 60000 65536"/>
                    <a:gd name="T12" fmla="*/ 0 w 5"/>
                    <a:gd name="T13" fmla="*/ 0 h 68"/>
                    <a:gd name="T14" fmla="*/ 5 w 5"/>
                    <a:gd name="T15" fmla="*/ 68 h 68"/>
                  </a:gdLst>
                  <a:ahLst/>
                  <a:cxnLst>
                    <a:cxn ang="T8">
                      <a:pos x="T0" y="T1"/>
                    </a:cxn>
                    <a:cxn ang="T9">
                      <a:pos x="T2" y="T3"/>
                    </a:cxn>
                    <a:cxn ang="T10">
                      <a:pos x="T4" y="T5"/>
                    </a:cxn>
                    <a:cxn ang="T11">
                      <a:pos x="T6" y="T7"/>
                    </a:cxn>
                  </a:cxnLst>
                  <a:rect l="T12" t="T13" r="T14" b="T15"/>
                  <a:pathLst>
                    <a:path w="5" h="68">
                      <a:moveTo>
                        <a:pt x="5" y="0"/>
                      </a:moveTo>
                      <a:lnTo>
                        <a:pt x="0" y="68"/>
                      </a:lnTo>
                      <a:lnTo>
                        <a:pt x="3" y="0"/>
                      </a:lnTo>
                      <a:lnTo>
                        <a:pt x="5" y="0"/>
                      </a:lnTo>
                      <a:close/>
                    </a:path>
                  </a:pathLst>
                </a:custGeom>
                <a:solidFill>
                  <a:srgbClr val="8F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05" name="Freeform 839"/>
                <p:cNvSpPr>
                  <a:spLocks/>
                </p:cNvSpPr>
                <p:nvPr/>
              </p:nvSpPr>
              <p:spPr bwMode="auto">
                <a:xfrm>
                  <a:off x="2131" y="2478"/>
                  <a:ext cx="5" cy="68"/>
                </a:xfrm>
                <a:custGeom>
                  <a:avLst/>
                  <a:gdLst>
                    <a:gd name="T0" fmla="*/ 5 w 5"/>
                    <a:gd name="T1" fmla="*/ 0 h 68"/>
                    <a:gd name="T2" fmla="*/ 2 w 5"/>
                    <a:gd name="T3" fmla="*/ 68 h 68"/>
                    <a:gd name="T4" fmla="*/ 0 w 5"/>
                    <a:gd name="T5" fmla="*/ 68 h 68"/>
                    <a:gd name="T6" fmla="*/ 5 w 5"/>
                    <a:gd name="T7" fmla="*/ 0 h 68"/>
                    <a:gd name="T8" fmla="*/ 0 60000 65536"/>
                    <a:gd name="T9" fmla="*/ 0 60000 65536"/>
                    <a:gd name="T10" fmla="*/ 0 60000 65536"/>
                    <a:gd name="T11" fmla="*/ 0 60000 65536"/>
                    <a:gd name="T12" fmla="*/ 0 w 5"/>
                    <a:gd name="T13" fmla="*/ 0 h 68"/>
                    <a:gd name="T14" fmla="*/ 5 w 5"/>
                    <a:gd name="T15" fmla="*/ 68 h 68"/>
                  </a:gdLst>
                  <a:ahLst/>
                  <a:cxnLst>
                    <a:cxn ang="T8">
                      <a:pos x="T0" y="T1"/>
                    </a:cxn>
                    <a:cxn ang="T9">
                      <a:pos x="T2" y="T3"/>
                    </a:cxn>
                    <a:cxn ang="T10">
                      <a:pos x="T4" y="T5"/>
                    </a:cxn>
                    <a:cxn ang="T11">
                      <a:pos x="T6" y="T7"/>
                    </a:cxn>
                  </a:cxnLst>
                  <a:rect l="T12" t="T13" r="T14" b="T15"/>
                  <a:pathLst>
                    <a:path w="5" h="68">
                      <a:moveTo>
                        <a:pt x="5" y="0"/>
                      </a:moveTo>
                      <a:lnTo>
                        <a:pt x="2" y="68"/>
                      </a:lnTo>
                      <a:lnTo>
                        <a:pt x="0" y="68"/>
                      </a:lnTo>
                      <a:lnTo>
                        <a:pt x="5" y="0"/>
                      </a:lnTo>
                      <a:close/>
                    </a:path>
                  </a:pathLst>
                </a:custGeom>
                <a:solidFill>
                  <a:srgbClr val="8F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06" name="Freeform 840"/>
                <p:cNvSpPr>
                  <a:spLocks/>
                </p:cNvSpPr>
                <p:nvPr/>
              </p:nvSpPr>
              <p:spPr bwMode="auto">
                <a:xfrm>
                  <a:off x="2131" y="2478"/>
                  <a:ext cx="5" cy="68"/>
                </a:xfrm>
                <a:custGeom>
                  <a:avLst/>
                  <a:gdLst>
                    <a:gd name="T0" fmla="*/ 5 w 5"/>
                    <a:gd name="T1" fmla="*/ 0 h 68"/>
                    <a:gd name="T2" fmla="*/ 2 w 5"/>
                    <a:gd name="T3" fmla="*/ 68 h 68"/>
                    <a:gd name="T4" fmla="*/ 0 w 5"/>
                    <a:gd name="T5" fmla="*/ 68 h 68"/>
                    <a:gd name="T6" fmla="*/ 3 w 5"/>
                    <a:gd name="T7" fmla="*/ 0 h 68"/>
                    <a:gd name="T8" fmla="*/ 5 w 5"/>
                    <a:gd name="T9" fmla="*/ 0 h 68"/>
                    <a:gd name="T10" fmla="*/ 0 60000 65536"/>
                    <a:gd name="T11" fmla="*/ 0 60000 65536"/>
                    <a:gd name="T12" fmla="*/ 0 60000 65536"/>
                    <a:gd name="T13" fmla="*/ 0 60000 65536"/>
                    <a:gd name="T14" fmla="*/ 0 60000 65536"/>
                    <a:gd name="T15" fmla="*/ 0 w 5"/>
                    <a:gd name="T16" fmla="*/ 0 h 68"/>
                    <a:gd name="T17" fmla="*/ 5 w 5"/>
                    <a:gd name="T18" fmla="*/ 68 h 68"/>
                  </a:gdLst>
                  <a:ahLst/>
                  <a:cxnLst>
                    <a:cxn ang="T10">
                      <a:pos x="T0" y="T1"/>
                    </a:cxn>
                    <a:cxn ang="T11">
                      <a:pos x="T2" y="T3"/>
                    </a:cxn>
                    <a:cxn ang="T12">
                      <a:pos x="T4" y="T5"/>
                    </a:cxn>
                    <a:cxn ang="T13">
                      <a:pos x="T6" y="T7"/>
                    </a:cxn>
                    <a:cxn ang="T14">
                      <a:pos x="T8" y="T9"/>
                    </a:cxn>
                  </a:cxnLst>
                  <a:rect l="T15" t="T16" r="T17" b="T18"/>
                  <a:pathLst>
                    <a:path w="5" h="68">
                      <a:moveTo>
                        <a:pt x="5" y="0"/>
                      </a:moveTo>
                      <a:lnTo>
                        <a:pt x="2" y="68"/>
                      </a:lnTo>
                      <a:lnTo>
                        <a:pt x="0" y="68"/>
                      </a:lnTo>
                      <a:lnTo>
                        <a:pt x="3" y="0"/>
                      </a:lnTo>
                      <a:lnTo>
                        <a:pt x="5" y="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07" name="Freeform 841"/>
                <p:cNvSpPr>
                  <a:spLocks/>
                </p:cNvSpPr>
                <p:nvPr/>
              </p:nvSpPr>
              <p:spPr bwMode="auto">
                <a:xfrm>
                  <a:off x="2131" y="2478"/>
                  <a:ext cx="5" cy="68"/>
                </a:xfrm>
                <a:custGeom>
                  <a:avLst/>
                  <a:gdLst>
                    <a:gd name="T0" fmla="*/ 5 w 5"/>
                    <a:gd name="T1" fmla="*/ 0 h 68"/>
                    <a:gd name="T2" fmla="*/ 0 w 5"/>
                    <a:gd name="T3" fmla="*/ 68 h 68"/>
                    <a:gd name="T4" fmla="*/ 3 w 5"/>
                    <a:gd name="T5" fmla="*/ 2 h 68"/>
                    <a:gd name="T6" fmla="*/ 3 w 5"/>
                    <a:gd name="T7" fmla="*/ 0 h 68"/>
                    <a:gd name="T8" fmla="*/ 5 w 5"/>
                    <a:gd name="T9" fmla="*/ 0 h 68"/>
                    <a:gd name="T10" fmla="*/ 0 60000 65536"/>
                    <a:gd name="T11" fmla="*/ 0 60000 65536"/>
                    <a:gd name="T12" fmla="*/ 0 60000 65536"/>
                    <a:gd name="T13" fmla="*/ 0 60000 65536"/>
                    <a:gd name="T14" fmla="*/ 0 60000 65536"/>
                    <a:gd name="T15" fmla="*/ 0 w 5"/>
                    <a:gd name="T16" fmla="*/ 0 h 68"/>
                    <a:gd name="T17" fmla="*/ 5 w 5"/>
                    <a:gd name="T18" fmla="*/ 68 h 68"/>
                  </a:gdLst>
                  <a:ahLst/>
                  <a:cxnLst>
                    <a:cxn ang="T10">
                      <a:pos x="T0" y="T1"/>
                    </a:cxn>
                    <a:cxn ang="T11">
                      <a:pos x="T2" y="T3"/>
                    </a:cxn>
                    <a:cxn ang="T12">
                      <a:pos x="T4" y="T5"/>
                    </a:cxn>
                    <a:cxn ang="T13">
                      <a:pos x="T6" y="T7"/>
                    </a:cxn>
                    <a:cxn ang="T14">
                      <a:pos x="T8" y="T9"/>
                    </a:cxn>
                  </a:cxnLst>
                  <a:rect l="T15" t="T16" r="T17" b="T18"/>
                  <a:pathLst>
                    <a:path w="5" h="68">
                      <a:moveTo>
                        <a:pt x="5" y="0"/>
                      </a:moveTo>
                      <a:lnTo>
                        <a:pt x="0" y="68"/>
                      </a:lnTo>
                      <a:lnTo>
                        <a:pt x="3" y="2"/>
                      </a:lnTo>
                      <a:lnTo>
                        <a:pt x="3" y="0"/>
                      </a:lnTo>
                      <a:lnTo>
                        <a:pt x="5" y="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08" name="Freeform 842"/>
                <p:cNvSpPr>
                  <a:spLocks/>
                </p:cNvSpPr>
                <p:nvPr/>
              </p:nvSpPr>
              <p:spPr bwMode="auto">
                <a:xfrm>
                  <a:off x="2129" y="2478"/>
                  <a:ext cx="5" cy="68"/>
                </a:xfrm>
                <a:custGeom>
                  <a:avLst/>
                  <a:gdLst>
                    <a:gd name="T0" fmla="*/ 5 w 5"/>
                    <a:gd name="T1" fmla="*/ 0 h 68"/>
                    <a:gd name="T2" fmla="*/ 2 w 5"/>
                    <a:gd name="T3" fmla="*/ 68 h 68"/>
                    <a:gd name="T4" fmla="*/ 0 w 5"/>
                    <a:gd name="T5" fmla="*/ 68 h 68"/>
                    <a:gd name="T6" fmla="*/ 5 w 5"/>
                    <a:gd name="T7" fmla="*/ 2 h 68"/>
                    <a:gd name="T8" fmla="*/ 5 w 5"/>
                    <a:gd name="T9" fmla="*/ 0 h 68"/>
                    <a:gd name="T10" fmla="*/ 0 60000 65536"/>
                    <a:gd name="T11" fmla="*/ 0 60000 65536"/>
                    <a:gd name="T12" fmla="*/ 0 60000 65536"/>
                    <a:gd name="T13" fmla="*/ 0 60000 65536"/>
                    <a:gd name="T14" fmla="*/ 0 60000 65536"/>
                    <a:gd name="T15" fmla="*/ 0 w 5"/>
                    <a:gd name="T16" fmla="*/ 0 h 68"/>
                    <a:gd name="T17" fmla="*/ 5 w 5"/>
                    <a:gd name="T18" fmla="*/ 68 h 68"/>
                  </a:gdLst>
                  <a:ahLst/>
                  <a:cxnLst>
                    <a:cxn ang="T10">
                      <a:pos x="T0" y="T1"/>
                    </a:cxn>
                    <a:cxn ang="T11">
                      <a:pos x="T2" y="T3"/>
                    </a:cxn>
                    <a:cxn ang="T12">
                      <a:pos x="T4" y="T5"/>
                    </a:cxn>
                    <a:cxn ang="T13">
                      <a:pos x="T6" y="T7"/>
                    </a:cxn>
                    <a:cxn ang="T14">
                      <a:pos x="T8" y="T9"/>
                    </a:cxn>
                  </a:cxnLst>
                  <a:rect l="T15" t="T16" r="T17" b="T18"/>
                  <a:pathLst>
                    <a:path w="5" h="68">
                      <a:moveTo>
                        <a:pt x="5" y="0"/>
                      </a:moveTo>
                      <a:lnTo>
                        <a:pt x="2" y="68"/>
                      </a:lnTo>
                      <a:lnTo>
                        <a:pt x="0" y="68"/>
                      </a:lnTo>
                      <a:lnTo>
                        <a:pt x="5" y="2"/>
                      </a:lnTo>
                      <a:lnTo>
                        <a:pt x="5"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09" name="Freeform 843"/>
                <p:cNvSpPr>
                  <a:spLocks/>
                </p:cNvSpPr>
                <p:nvPr/>
              </p:nvSpPr>
              <p:spPr bwMode="auto">
                <a:xfrm>
                  <a:off x="2129" y="2480"/>
                  <a:ext cx="5" cy="66"/>
                </a:xfrm>
                <a:custGeom>
                  <a:avLst/>
                  <a:gdLst>
                    <a:gd name="T0" fmla="*/ 5 w 5"/>
                    <a:gd name="T1" fmla="*/ 0 h 66"/>
                    <a:gd name="T2" fmla="*/ 2 w 5"/>
                    <a:gd name="T3" fmla="*/ 66 h 66"/>
                    <a:gd name="T4" fmla="*/ 0 w 5"/>
                    <a:gd name="T5" fmla="*/ 66 h 66"/>
                    <a:gd name="T6" fmla="*/ 4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4" y="0"/>
                      </a:lnTo>
                      <a:lnTo>
                        <a:pt x="5"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10" name="Freeform 844"/>
                <p:cNvSpPr>
                  <a:spLocks/>
                </p:cNvSpPr>
                <p:nvPr/>
              </p:nvSpPr>
              <p:spPr bwMode="auto">
                <a:xfrm>
                  <a:off x="2129" y="2480"/>
                  <a:ext cx="5" cy="66"/>
                </a:xfrm>
                <a:custGeom>
                  <a:avLst/>
                  <a:gdLst>
                    <a:gd name="T0" fmla="*/ 5 w 5"/>
                    <a:gd name="T1" fmla="*/ 0 h 66"/>
                    <a:gd name="T2" fmla="*/ 0 w 5"/>
                    <a:gd name="T3" fmla="*/ 66 h 66"/>
                    <a:gd name="T4" fmla="*/ 4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4" y="0"/>
                      </a:lnTo>
                      <a:lnTo>
                        <a:pt x="5"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11" name="Freeform 845"/>
                <p:cNvSpPr>
                  <a:spLocks/>
                </p:cNvSpPr>
                <p:nvPr/>
              </p:nvSpPr>
              <p:spPr bwMode="auto">
                <a:xfrm>
                  <a:off x="2128" y="2480"/>
                  <a:ext cx="5" cy="66"/>
                </a:xfrm>
                <a:custGeom>
                  <a:avLst/>
                  <a:gdLst>
                    <a:gd name="T0" fmla="*/ 5 w 5"/>
                    <a:gd name="T1" fmla="*/ 0 h 66"/>
                    <a:gd name="T2" fmla="*/ 1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1" y="66"/>
                      </a:lnTo>
                      <a:lnTo>
                        <a:pt x="0" y="66"/>
                      </a:lnTo>
                      <a:lnTo>
                        <a:pt x="3" y="0"/>
                      </a:lnTo>
                      <a:lnTo>
                        <a:pt x="5"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12" name="Freeform 846"/>
                <p:cNvSpPr>
                  <a:spLocks/>
                </p:cNvSpPr>
                <p:nvPr/>
              </p:nvSpPr>
              <p:spPr bwMode="auto">
                <a:xfrm>
                  <a:off x="2128" y="2480"/>
                  <a:ext cx="5" cy="66"/>
                </a:xfrm>
                <a:custGeom>
                  <a:avLst/>
                  <a:gdLst>
                    <a:gd name="T0" fmla="*/ 5 w 5"/>
                    <a:gd name="T1" fmla="*/ 0 h 66"/>
                    <a:gd name="T2" fmla="*/ 1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1" y="66"/>
                      </a:lnTo>
                      <a:lnTo>
                        <a:pt x="0" y="66"/>
                      </a:lnTo>
                      <a:lnTo>
                        <a:pt x="3" y="0"/>
                      </a:lnTo>
                      <a:lnTo>
                        <a:pt x="5"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13" name="Freeform 847"/>
                <p:cNvSpPr>
                  <a:spLocks/>
                </p:cNvSpPr>
                <p:nvPr/>
              </p:nvSpPr>
              <p:spPr bwMode="auto">
                <a:xfrm>
                  <a:off x="2126" y="2480"/>
                  <a:ext cx="5" cy="66"/>
                </a:xfrm>
                <a:custGeom>
                  <a:avLst/>
                  <a:gdLst>
                    <a:gd name="T0" fmla="*/ 5 w 5"/>
                    <a:gd name="T1" fmla="*/ 0 h 66"/>
                    <a:gd name="T2" fmla="*/ 2 w 5"/>
                    <a:gd name="T3" fmla="*/ 66 h 66"/>
                    <a:gd name="T4" fmla="*/ 0 w 5"/>
                    <a:gd name="T5" fmla="*/ 66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2" y="66"/>
                      </a:lnTo>
                      <a:lnTo>
                        <a:pt x="0" y="66"/>
                      </a:lnTo>
                      <a:lnTo>
                        <a:pt x="5"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14" name="Freeform 848"/>
                <p:cNvSpPr>
                  <a:spLocks/>
                </p:cNvSpPr>
                <p:nvPr/>
              </p:nvSpPr>
              <p:spPr bwMode="auto">
                <a:xfrm>
                  <a:off x="2126" y="2480"/>
                  <a:ext cx="5" cy="66"/>
                </a:xfrm>
                <a:custGeom>
                  <a:avLst/>
                  <a:gdLst>
                    <a:gd name="T0" fmla="*/ 5 w 5"/>
                    <a:gd name="T1" fmla="*/ 0 h 66"/>
                    <a:gd name="T2" fmla="*/ 2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3" y="0"/>
                      </a:lnTo>
                      <a:lnTo>
                        <a:pt x="5"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15" name="Freeform 849"/>
                <p:cNvSpPr>
                  <a:spLocks/>
                </p:cNvSpPr>
                <p:nvPr/>
              </p:nvSpPr>
              <p:spPr bwMode="auto">
                <a:xfrm>
                  <a:off x="2126" y="2480"/>
                  <a:ext cx="5" cy="66"/>
                </a:xfrm>
                <a:custGeom>
                  <a:avLst/>
                  <a:gdLst>
                    <a:gd name="T0" fmla="*/ 5 w 5"/>
                    <a:gd name="T1" fmla="*/ 0 h 66"/>
                    <a:gd name="T2" fmla="*/ 0 w 5"/>
                    <a:gd name="T3" fmla="*/ 66 h 66"/>
                    <a:gd name="T4" fmla="*/ 3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3" y="0"/>
                      </a:lnTo>
                      <a:lnTo>
                        <a:pt x="5"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16" name="Freeform 850"/>
                <p:cNvSpPr>
                  <a:spLocks/>
                </p:cNvSpPr>
                <p:nvPr/>
              </p:nvSpPr>
              <p:spPr bwMode="auto">
                <a:xfrm>
                  <a:off x="2125" y="2480"/>
                  <a:ext cx="4" cy="66"/>
                </a:xfrm>
                <a:custGeom>
                  <a:avLst/>
                  <a:gdLst>
                    <a:gd name="T0" fmla="*/ 4 w 4"/>
                    <a:gd name="T1" fmla="*/ 0 h 66"/>
                    <a:gd name="T2" fmla="*/ 1 w 4"/>
                    <a:gd name="T3" fmla="*/ 66 h 66"/>
                    <a:gd name="T4" fmla="*/ 0 w 4"/>
                    <a:gd name="T5" fmla="*/ 66 h 66"/>
                    <a:gd name="T6" fmla="*/ 4 w 4"/>
                    <a:gd name="T7" fmla="*/ 0 h 66"/>
                    <a:gd name="T8" fmla="*/ 0 60000 65536"/>
                    <a:gd name="T9" fmla="*/ 0 60000 65536"/>
                    <a:gd name="T10" fmla="*/ 0 60000 65536"/>
                    <a:gd name="T11" fmla="*/ 0 60000 65536"/>
                    <a:gd name="T12" fmla="*/ 0 w 4"/>
                    <a:gd name="T13" fmla="*/ 0 h 66"/>
                    <a:gd name="T14" fmla="*/ 4 w 4"/>
                    <a:gd name="T15" fmla="*/ 66 h 66"/>
                  </a:gdLst>
                  <a:ahLst/>
                  <a:cxnLst>
                    <a:cxn ang="T8">
                      <a:pos x="T0" y="T1"/>
                    </a:cxn>
                    <a:cxn ang="T9">
                      <a:pos x="T2" y="T3"/>
                    </a:cxn>
                    <a:cxn ang="T10">
                      <a:pos x="T4" y="T5"/>
                    </a:cxn>
                    <a:cxn ang="T11">
                      <a:pos x="T6" y="T7"/>
                    </a:cxn>
                  </a:cxnLst>
                  <a:rect l="T12" t="T13" r="T14" b="T15"/>
                  <a:pathLst>
                    <a:path w="4" h="66">
                      <a:moveTo>
                        <a:pt x="4" y="0"/>
                      </a:moveTo>
                      <a:lnTo>
                        <a:pt x="1" y="66"/>
                      </a:lnTo>
                      <a:lnTo>
                        <a:pt x="0" y="66"/>
                      </a:lnTo>
                      <a:lnTo>
                        <a:pt x="4"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17" name="Freeform 851"/>
                <p:cNvSpPr>
                  <a:spLocks/>
                </p:cNvSpPr>
                <p:nvPr/>
              </p:nvSpPr>
              <p:spPr bwMode="auto">
                <a:xfrm>
                  <a:off x="2125" y="2480"/>
                  <a:ext cx="4" cy="66"/>
                </a:xfrm>
                <a:custGeom>
                  <a:avLst/>
                  <a:gdLst>
                    <a:gd name="T0" fmla="*/ 4 w 4"/>
                    <a:gd name="T1" fmla="*/ 0 h 66"/>
                    <a:gd name="T2" fmla="*/ 1 w 4"/>
                    <a:gd name="T3" fmla="*/ 66 h 66"/>
                    <a:gd name="T4" fmla="*/ 0 w 4"/>
                    <a:gd name="T5" fmla="*/ 66 h 66"/>
                    <a:gd name="T6" fmla="*/ 3 w 4"/>
                    <a:gd name="T7" fmla="*/ 0 h 66"/>
                    <a:gd name="T8" fmla="*/ 4 w 4"/>
                    <a:gd name="T9" fmla="*/ 0 h 66"/>
                    <a:gd name="T10" fmla="*/ 0 60000 65536"/>
                    <a:gd name="T11" fmla="*/ 0 60000 65536"/>
                    <a:gd name="T12" fmla="*/ 0 60000 65536"/>
                    <a:gd name="T13" fmla="*/ 0 60000 65536"/>
                    <a:gd name="T14" fmla="*/ 0 60000 65536"/>
                    <a:gd name="T15" fmla="*/ 0 w 4"/>
                    <a:gd name="T16" fmla="*/ 0 h 66"/>
                    <a:gd name="T17" fmla="*/ 4 w 4"/>
                    <a:gd name="T18" fmla="*/ 66 h 66"/>
                  </a:gdLst>
                  <a:ahLst/>
                  <a:cxnLst>
                    <a:cxn ang="T10">
                      <a:pos x="T0" y="T1"/>
                    </a:cxn>
                    <a:cxn ang="T11">
                      <a:pos x="T2" y="T3"/>
                    </a:cxn>
                    <a:cxn ang="T12">
                      <a:pos x="T4" y="T5"/>
                    </a:cxn>
                    <a:cxn ang="T13">
                      <a:pos x="T6" y="T7"/>
                    </a:cxn>
                    <a:cxn ang="T14">
                      <a:pos x="T8" y="T9"/>
                    </a:cxn>
                  </a:cxnLst>
                  <a:rect l="T15" t="T16" r="T17" b="T18"/>
                  <a:pathLst>
                    <a:path w="4" h="66">
                      <a:moveTo>
                        <a:pt x="4" y="0"/>
                      </a:moveTo>
                      <a:lnTo>
                        <a:pt x="1" y="66"/>
                      </a:lnTo>
                      <a:lnTo>
                        <a:pt x="0" y="66"/>
                      </a:lnTo>
                      <a:lnTo>
                        <a:pt x="3" y="0"/>
                      </a:lnTo>
                      <a:lnTo>
                        <a:pt x="4"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18" name="Freeform 852"/>
                <p:cNvSpPr>
                  <a:spLocks/>
                </p:cNvSpPr>
                <p:nvPr/>
              </p:nvSpPr>
              <p:spPr bwMode="auto">
                <a:xfrm>
                  <a:off x="2125" y="2480"/>
                  <a:ext cx="4" cy="66"/>
                </a:xfrm>
                <a:custGeom>
                  <a:avLst/>
                  <a:gdLst>
                    <a:gd name="T0" fmla="*/ 4 w 4"/>
                    <a:gd name="T1" fmla="*/ 0 h 66"/>
                    <a:gd name="T2" fmla="*/ 0 w 4"/>
                    <a:gd name="T3" fmla="*/ 66 h 66"/>
                    <a:gd name="T4" fmla="*/ 3 w 4"/>
                    <a:gd name="T5" fmla="*/ 0 h 66"/>
                    <a:gd name="T6" fmla="*/ 4 w 4"/>
                    <a:gd name="T7" fmla="*/ 0 h 66"/>
                    <a:gd name="T8" fmla="*/ 0 60000 65536"/>
                    <a:gd name="T9" fmla="*/ 0 60000 65536"/>
                    <a:gd name="T10" fmla="*/ 0 60000 65536"/>
                    <a:gd name="T11" fmla="*/ 0 60000 65536"/>
                    <a:gd name="T12" fmla="*/ 0 w 4"/>
                    <a:gd name="T13" fmla="*/ 0 h 66"/>
                    <a:gd name="T14" fmla="*/ 4 w 4"/>
                    <a:gd name="T15" fmla="*/ 66 h 66"/>
                  </a:gdLst>
                  <a:ahLst/>
                  <a:cxnLst>
                    <a:cxn ang="T8">
                      <a:pos x="T0" y="T1"/>
                    </a:cxn>
                    <a:cxn ang="T9">
                      <a:pos x="T2" y="T3"/>
                    </a:cxn>
                    <a:cxn ang="T10">
                      <a:pos x="T4" y="T5"/>
                    </a:cxn>
                    <a:cxn ang="T11">
                      <a:pos x="T6" y="T7"/>
                    </a:cxn>
                  </a:cxnLst>
                  <a:rect l="T12" t="T13" r="T14" b="T15"/>
                  <a:pathLst>
                    <a:path w="4" h="66">
                      <a:moveTo>
                        <a:pt x="4" y="0"/>
                      </a:moveTo>
                      <a:lnTo>
                        <a:pt x="0" y="66"/>
                      </a:lnTo>
                      <a:lnTo>
                        <a:pt x="3" y="0"/>
                      </a:lnTo>
                      <a:lnTo>
                        <a:pt x="4"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19" name="Freeform 853"/>
                <p:cNvSpPr>
                  <a:spLocks/>
                </p:cNvSpPr>
                <p:nvPr/>
              </p:nvSpPr>
              <p:spPr bwMode="auto">
                <a:xfrm>
                  <a:off x="2123" y="2480"/>
                  <a:ext cx="5" cy="66"/>
                </a:xfrm>
                <a:custGeom>
                  <a:avLst/>
                  <a:gdLst>
                    <a:gd name="T0" fmla="*/ 5 w 5"/>
                    <a:gd name="T1" fmla="*/ 0 h 66"/>
                    <a:gd name="T2" fmla="*/ 2 w 5"/>
                    <a:gd name="T3" fmla="*/ 66 h 66"/>
                    <a:gd name="T4" fmla="*/ 0 w 5"/>
                    <a:gd name="T5" fmla="*/ 66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2" y="66"/>
                      </a:lnTo>
                      <a:lnTo>
                        <a:pt x="0" y="66"/>
                      </a:lnTo>
                      <a:lnTo>
                        <a:pt x="5" y="0"/>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20" name="Freeform 854"/>
                <p:cNvSpPr>
                  <a:spLocks/>
                </p:cNvSpPr>
                <p:nvPr/>
              </p:nvSpPr>
              <p:spPr bwMode="auto">
                <a:xfrm>
                  <a:off x="2123" y="2480"/>
                  <a:ext cx="5" cy="66"/>
                </a:xfrm>
                <a:custGeom>
                  <a:avLst/>
                  <a:gdLst>
                    <a:gd name="T0" fmla="*/ 5 w 5"/>
                    <a:gd name="T1" fmla="*/ 0 h 66"/>
                    <a:gd name="T2" fmla="*/ 2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3" y="0"/>
                      </a:lnTo>
                      <a:lnTo>
                        <a:pt x="5" y="0"/>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21" name="Freeform 855"/>
                <p:cNvSpPr>
                  <a:spLocks/>
                </p:cNvSpPr>
                <p:nvPr/>
              </p:nvSpPr>
              <p:spPr bwMode="auto">
                <a:xfrm>
                  <a:off x="2123" y="2480"/>
                  <a:ext cx="5" cy="66"/>
                </a:xfrm>
                <a:custGeom>
                  <a:avLst/>
                  <a:gdLst>
                    <a:gd name="T0" fmla="*/ 5 w 5"/>
                    <a:gd name="T1" fmla="*/ 0 h 66"/>
                    <a:gd name="T2" fmla="*/ 0 w 5"/>
                    <a:gd name="T3" fmla="*/ 66 h 66"/>
                    <a:gd name="T4" fmla="*/ 3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3" y="0"/>
                      </a:lnTo>
                      <a:lnTo>
                        <a:pt x="5" y="0"/>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22" name="Freeform 856"/>
                <p:cNvSpPr>
                  <a:spLocks/>
                </p:cNvSpPr>
                <p:nvPr/>
              </p:nvSpPr>
              <p:spPr bwMode="auto">
                <a:xfrm>
                  <a:off x="2121" y="2480"/>
                  <a:ext cx="5" cy="66"/>
                </a:xfrm>
                <a:custGeom>
                  <a:avLst/>
                  <a:gdLst>
                    <a:gd name="T0" fmla="*/ 5 w 5"/>
                    <a:gd name="T1" fmla="*/ 0 h 66"/>
                    <a:gd name="T2" fmla="*/ 2 w 5"/>
                    <a:gd name="T3" fmla="*/ 66 h 66"/>
                    <a:gd name="T4" fmla="*/ 0 w 5"/>
                    <a:gd name="T5" fmla="*/ 66 h 66"/>
                    <a:gd name="T6" fmla="*/ 4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4" y="0"/>
                      </a:lnTo>
                      <a:lnTo>
                        <a:pt x="5" y="0"/>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23" name="Freeform 857"/>
                <p:cNvSpPr>
                  <a:spLocks/>
                </p:cNvSpPr>
                <p:nvPr/>
              </p:nvSpPr>
              <p:spPr bwMode="auto">
                <a:xfrm>
                  <a:off x="2121" y="2480"/>
                  <a:ext cx="5" cy="66"/>
                </a:xfrm>
                <a:custGeom>
                  <a:avLst/>
                  <a:gdLst>
                    <a:gd name="T0" fmla="*/ 5 w 5"/>
                    <a:gd name="T1" fmla="*/ 0 h 66"/>
                    <a:gd name="T2" fmla="*/ 2 w 5"/>
                    <a:gd name="T3" fmla="*/ 66 h 66"/>
                    <a:gd name="T4" fmla="*/ 0 w 5"/>
                    <a:gd name="T5" fmla="*/ 66 h 66"/>
                    <a:gd name="T6" fmla="*/ 0 w 5"/>
                    <a:gd name="T7" fmla="*/ 64 h 66"/>
                    <a:gd name="T8" fmla="*/ 4 w 5"/>
                    <a:gd name="T9" fmla="*/ 0 h 66"/>
                    <a:gd name="T10" fmla="*/ 5 w 5"/>
                    <a:gd name="T11" fmla="*/ 0 h 66"/>
                    <a:gd name="T12" fmla="*/ 0 60000 65536"/>
                    <a:gd name="T13" fmla="*/ 0 60000 65536"/>
                    <a:gd name="T14" fmla="*/ 0 60000 65536"/>
                    <a:gd name="T15" fmla="*/ 0 60000 65536"/>
                    <a:gd name="T16" fmla="*/ 0 60000 65536"/>
                    <a:gd name="T17" fmla="*/ 0 60000 65536"/>
                    <a:gd name="T18" fmla="*/ 0 w 5"/>
                    <a:gd name="T19" fmla="*/ 0 h 66"/>
                    <a:gd name="T20" fmla="*/ 5 w 5"/>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5" h="66">
                      <a:moveTo>
                        <a:pt x="5" y="0"/>
                      </a:moveTo>
                      <a:lnTo>
                        <a:pt x="2" y="66"/>
                      </a:lnTo>
                      <a:lnTo>
                        <a:pt x="0" y="66"/>
                      </a:lnTo>
                      <a:lnTo>
                        <a:pt x="0" y="64"/>
                      </a:lnTo>
                      <a:lnTo>
                        <a:pt x="4" y="0"/>
                      </a:lnTo>
                      <a:lnTo>
                        <a:pt x="5" y="0"/>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24" name="Freeform 858"/>
                <p:cNvSpPr>
                  <a:spLocks/>
                </p:cNvSpPr>
                <p:nvPr/>
              </p:nvSpPr>
              <p:spPr bwMode="auto">
                <a:xfrm>
                  <a:off x="2120" y="2480"/>
                  <a:ext cx="5" cy="66"/>
                </a:xfrm>
                <a:custGeom>
                  <a:avLst/>
                  <a:gdLst>
                    <a:gd name="T0" fmla="*/ 5 w 5"/>
                    <a:gd name="T1" fmla="*/ 0 h 66"/>
                    <a:gd name="T2" fmla="*/ 1 w 5"/>
                    <a:gd name="T3" fmla="*/ 66 h 66"/>
                    <a:gd name="T4" fmla="*/ 1 w 5"/>
                    <a:gd name="T5" fmla="*/ 64 h 66"/>
                    <a:gd name="T6" fmla="*/ 0 w 5"/>
                    <a:gd name="T7" fmla="*/ 64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1" y="66"/>
                      </a:lnTo>
                      <a:lnTo>
                        <a:pt x="1" y="64"/>
                      </a:lnTo>
                      <a:lnTo>
                        <a:pt x="0" y="64"/>
                      </a:lnTo>
                      <a:lnTo>
                        <a:pt x="5" y="0"/>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25" name="Freeform 859"/>
                <p:cNvSpPr>
                  <a:spLocks/>
                </p:cNvSpPr>
                <p:nvPr/>
              </p:nvSpPr>
              <p:spPr bwMode="auto">
                <a:xfrm>
                  <a:off x="2120" y="2480"/>
                  <a:ext cx="5" cy="64"/>
                </a:xfrm>
                <a:custGeom>
                  <a:avLst/>
                  <a:gdLst>
                    <a:gd name="T0" fmla="*/ 5 w 5"/>
                    <a:gd name="T1" fmla="*/ 0 h 64"/>
                    <a:gd name="T2" fmla="*/ 1 w 5"/>
                    <a:gd name="T3" fmla="*/ 64 h 64"/>
                    <a:gd name="T4" fmla="*/ 0 w 5"/>
                    <a:gd name="T5" fmla="*/ 64 h 64"/>
                    <a:gd name="T6" fmla="*/ 3 w 5"/>
                    <a:gd name="T7" fmla="*/ 0 h 64"/>
                    <a:gd name="T8" fmla="*/ 5 w 5"/>
                    <a:gd name="T9" fmla="*/ 0 h 64"/>
                    <a:gd name="T10" fmla="*/ 0 60000 65536"/>
                    <a:gd name="T11" fmla="*/ 0 60000 65536"/>
                    <a:gd name="T12" fmla="*/ 0 60000 65536"/>
                    <a:gd name="T13" fmla="*/ 0 60000 65536"/>
                    <a:gd name="T14" fmla="*/ 0 60000 65536"/>
                    <a:gd name="T15" fmla="*/ 0 w 5"/>
                    <a:gd name="T16" fmla="*/ 0 h 64"/>
                    <a:gd name="T17" fmla="*/ 5 w 5"/>
                    <a:gd name="T18" fmla="*/ 64 h 64"/>
                  </a:gdLst>
                  <a:ahLst/>
                  <a:cxnLst>
                    <a:cxn ang="T10">
                      <a:pos x="T0" y="T1"/>
                    </a:cxn>
                    <a:cxn ang="T11">
                      <a:pos x="T2" y="T3"/>
                    </a:cxn>
                    <a:cxn ang="T12">
                      <a:pos x="T4" y="T5"/>
                    </a:cxn>
                    <a:cxn ang="T13">
                      <a:pos x="T6" y="T7"/>
                    </a:cxn>
                    <a:cxn ang="T14">
                      <a:pos x="T8" y="T9"/>
                    </a:cxn>
                  </a:cxnLst>
                  <a:rect l="T15" t="T16" r="T17" b="T18"/>
                  <a:pathLst>
                    <a:path w="5" h="64">
                      <a:moveTo>
                        <a:pt x="5" y="0"/>
                      </a:moveTo>
                      <a:lnTo>
                        <a:pt x="1" y="64"/>
                      </a:lnTo>
                      <a:lnTo>
                        <a:pt x="0" y="64"/>
                      </a:lnTo>
                      <a:lnTo>
                        <a:pt x="3" y="0"/>
                      </a:lnTo>
                      <a:lnTo>
                        <a:pt x="5" y="0"/>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26" name="Freeform 860"/>
                <p:cNvSpPr>
                  <a:spLocks/>
                </p:cNvSpPr>
                <p:nvPr/>
              </p:nvSpPr>
              <p:spPr bwMode="auto">
                <a:xfrm>
                  <a:off x="2120" y="2480"/>
                  <a:ext cx="5" cy="64"/>
                </a:xfrm>
                <a:custGeom>
                  <a:avLst/>
                  <a:gdLst>
                    <a:gd name="T0" fmla="*/ 5 w 5"/>
                    <a:gd name="T1" fmla="*/ 0 h 64"/>
                    <a:gd name="T2" fmla="*/ 0 w 5"/>
                    <a:gd name="T3" fmla="*/ 64 h 64"/>
                    <a:gd name="T4" fmla="*/ 3 w 5"/>
                    <a:gd name="T5" fmla="*/ 0 h 64"/>
                    <a:gd name="T6" fmla="*/ 5 w 5"/>
                    <a:gd name="T7" fmla="*/ 0 h 64"/>
                    <a:gd name="T8" fmla="*/ 0 60000 65536"/>
                    <a:gd name="T9" fmla="*/ 0 60000 65536"/>
                    <a:gd name="T10" fmla="*/ 0 60000 65536"/>
                    <a:gd name="T11" fmla="*/ 0 60000 65536"/>
                    <a:gd name="T12" fmla="*/ 0 w 5"/>
                    <a:gd name="T13" fmla="*/ 0 h 64"/>
                    <a:gd name="T14" fmla="*/ 5 w 5"/>
                    <a:gd name="T15" fmla="*/ 64 h 64"/>
                  </a:gdLst>
                  <a:ahLst/>
                  <a:cxnLst>
                    <a:cxn ang="T8">
                      <a:pos x="T0" y="T1"/>
                    </a:cxn>
                    <a:cxn ang="T9">
                      <a:pos x="T2" y="T3"/>
                    </a:cxn>
                    <a:cxn ang="T10">
                      <a:pos x="T4" y="T5"/>
                    </a:cxn>
                    <a:cxn ang="T11">
                      <a:pos x="T6" y="T7"/>
                    </a:cxn>
                  </a:cxnLst>
                  <a:rect l="T12" t="T13" r="T14" b="T15"/>
                  <a:pathLst>
                    <a:path w="5" h="64">
                      <a:moveTo>
                        <a:pt x="5" y="0"/>
                      </a:moveTo>
                      <a:lnTo>
                        <a:pt x="0" y="64"/>
                      </a:lnTo>
                      <a:lnTo>
                        <a:pt x="3" y="0"/>
                      </a:lnTo>
                      <a:lnTo>
                        <a:pt x="5"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27" name="Freeform 861"/>
                <p:cNvSpPr>
                  <a:spLocks/>
                </p:cNvSpPr>
                <p:nvPr/>
              </p:nvSpPr>
              <p:spPr bwMode="auto">
                <a:xfrm>
                  <a:off x="2118" y="2480"/>
                  <a:ext cx="5" cy="64"/>
                </a:xfrm>
                <a:custGeom>
                  <a:avLst/>
                  <a:gdLst>
                    <a:gd name="T0" fmla="*/ 5 w 5"/>
                    <a:gd name="T1" fmla="*/ 0 h 64"/>
                    <a:gd name="T2" fmla="*/ 2 w 5"/>
                    <a:gd name="T3" fmla="*/ 64 h 64"/>
                    <a:gd name="T4" fmla="*/ 0 w 5"/>
                    <a:gd name="T5" fmla="*/ 64 h 64"/>
                    <a:gd name="T6" fmla="*/ 5 w 5"/>
                    <a:gd name="T7" fmla="*/ 0 h 64"/>
                    <a:gd name="T8" fmla="*/ 0 60000 65536"/>
                    <a:gd name="T9" fmla="*/ 0 60000 65536"/>
                    <a:gd name="T10" fmla="*/ 0 60000 65536"/>
                    <a:gd name="T11" fmla="*/ 0 60000 65536"/>
                    <a:gd name="T12" fmla="*/ 0 w 5"/>
                    <a:gd name="T13" fmla="*/ 0 h 64"/>
                    <a:gd name="T14" fmla="*/ 5 w 5"/>
                    <a:gd name="T15" fmla="*/ 64 h 64"/>
                  </a:gdLst>
                  <a:ahLst/>
                  <a:cxnLst>
                    <a:cxn ang="T8">
                      <a:pos x="T0" y="T1"/>
                    </a:cxn>
                    <a:cxn ang="T9">
                      <a:pos x="T2" y="T3"/>
                    </a:cxn>
                    <a:cxn ang="T10">
                      <a:pos x="T4" y="T5"/>
                    </a:cxn>
                    <a:cxn ang="T11">
                      <a:pos x="T6" y="T7"/>
                    </a:cxn>
                  </a:cxnLst>
                  <a:rect l="T12" t="T13" r="T14" b="T15"/>
                  <a:pathLst>
                    <a:path w="5" h="64">
                      <a:moveTo>
                        <a:pt x="5" y="0"/>
                      </a:moveTo>
                      <a:lnTo>
                        <a:pt x="2" y="64"/>
                      </a:lnTo>
                      <a:lnTo>
                        <a:pt x="0" y="64"/>
                      </a:lnTo>
                      <a:lnTo>
                        <a:pt x="5"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28" name="Freeform 862"/>
                <p:cNvSpPr>
                  <a:spLocks/>
                </p:cNvSpPr>
                <p:nvPr/>
              </p:nvSpPr>
              <p:spPr bwMode="auto">
                <a:xfrm>
                  <a:off x="2118" y="2480"/>
                  <a:ext cx="5" cy="64"/>
                </a:xfrm>
                <a:custGeom>
                  <a:avLst/>
                  <a:gdLst>
                    <a:gd name="T0" fmla="*/ 5 w 5"/>
                    <a:gd name="T1" fmla="*/ 0 h 64"/>
                    <a:gd name="T2" fmla="*/ 2 w 5"/>
                    <a:gd name="T3" fmla="*/ 64 h 64"/>
                    <a:gd name="T4" fmla="*/ 0 w 5"/>
                    <a:gd name="T5" fmla="*/ 64 h 64"/>
                    <a:gd name="T6" fmla="*/ 3 w 5"/>
                    <a:gd name="T7" fmla="*/ 0 h 64"/>
                    <a:gd name="T8" fmla="*/ 5 w 5"/>
                    <a:gd name="T9" fmla="*/ 0 h 64"/>
                    <a:gd name="T10" fmla="*/ 0 60000 65536"/>
                    <a:gd name="T11" fmla="*/ 0 60000 65536"/>
                    <a:gd name="T12" fmla="*/ 0 60000 65536"/>
                    <a:gd name="T13" fmla="*/ 0 60000 65536"/>
                    <a:gd name="T14" fmla="*/ 0 60000 65536"/>
                    <a:gd name="T15" fmla="*/ 0 w 5"/>
                    <a:gd name="T16" fmla="*/ 0 h 64"/>
                    <a:gd name="T17" fmla="*/ 5 w 5"/>
                    <a:gd name="T18" fmla="*/ 64 h 64"/>
                  </a:gdLst>
                  <a:ahLst/>
                  <a:cxnLst>
                    <a:cxn ang="T10">
                      <a:pos x="T0" y="T1"/>
                    </a:cxn>
                    <a:cxn ang="T11">
                      <a:pos x="T2" y="T3"/>
                    </a:cxn>
                    <a:cxn ang="T12">
                      <a:pos x="T4" y="T5"/>
                    </a:cxn>
                    <a:cxn ang="T13">
                      <a:pos x="T6" y="T7"/>
                    </a:cxn>
                    <a:cxn ang="T14">
                      <a:pos x="T8" y="T9"/>
                    </a:cxn>
                  </a:cxnLst>
                  <a:rect l="T15" t="T16" r="T17" b="T18"/>
                  <a:pathLst>
                    <a:path w="5" h="64">
                      <a:moveTo>
                        <a:pt x="5" y="0"/>
                      </a:moveTo>
                      <a:lnTo>
                        <a:pt x="2" y="64"/>
                      </a:lnTo>
                      <a:lnTo>
                        <a:pt x="0" y="64"/>
                      </a:lnTo>
                      <a:lnTo>
                        <a:pt x="3" y="0"/>
                      </a:lnTo>
                      <a:lnTo>
                        <a:pt x="5"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29" name="Freeform 863"/>
                <p:cNvSpPr>
                  <a:spLocks/>
                </p:cNvSpPr>
                <p:nvPr/>
              </p:nvSpPr>
              <p:spPr bwMode="auto">
                <a:xfrm>
                  <a:off x="2118" y="2480"/>
                  <a:ext cx="5" cy="64"/>
                </a:xfrm>
                <a:custGeom>
                  <a:avLst/>
                  <a:gdLst>
                    <a:gd name="T0" fmla="*/ 5 w 5"/>
                    <a:gd name="T1" fmla="*/ 0 h 64"/>
                    <a:gd name="T2" fmla="*/ 0 w 5"/>
                    <a:gd name="T3" fmla="*/ 64 h 64"/>
                    <a:gd name="T4" fmla="*/ 3 w 5"/>
                    <a:gd name="T5" fmla="*/ 0 h 64"/>
                    <a:gd name="T6" fmla="*/ 5 w 5"/>
                    <a:gd name="T7" fmla="*/ 0 h 64"/>
                    <a:gd name="T8" fmla="*/ 0 60000 65536"/>
                    <a:gd name="T9" fmla="*/ 0 60000 65536"/>
                    <a:gd name="T10" fmla="*/ 0 60000 65536"/>
                    <a:gd name="T11" fmla="*/ 0 60000 65536"/>
                    <a:gd name="T12" fmla="*/ 0 w 5"/>
                    <a:gd name="T13" fmla="*/ 0 h 64"/>
                    <a:gd name="T14" fmla="*/ 5 w 5"/>
                    <a:gd name="T15" fmla="*/ 64 h 64"/>
                  </a:gdLst>
                  <a:ahLst/>
                  <a:cxnLst>
                    <a:cxn ang="T8">
                      <a:pos x="T0" y="T1"/>
                    </a:cxn>
                    <a:cxn ang="T9">
                      <a:pos x="T2" y="T3"/>
                    </a:cxn>
                    <a:cxn ang="T10">
                      <a:pos x="T4" y="T5"/>
                    </a:cxn>
                    <a:cxn ang="T11">
                      <a:pos x="T6" y="T7"/>
                    </a:cxn>
                  </a:cxnLst>
                  <a:rect l="T12" t="T13" r="T14" b="T15"/>
                  <a:pathLst>
                    <a:path w="5" h="64">
                      <a:moveTo>
                        <a:pt x="5" y="0"/>
                      </a:moveTo>
                      <a:lnTo>
                        <a:pt x="0" y="64"/>
                      </a:lnTo>
                      <a:lnTo>
                        <a:pt x="3" y="0"/>
                      </a:lnTo>
                      <a:lnTo>
                        <a:pt x="5" y="0"/>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30" name="Freeform 864"/>
                <p:cNvSpPr>
                  <a:spLocks/>
                </p:cNvSpPr>
                <p:nvPr/>
              </p:nvSpPr>
              <p:spPr bwMode="auto">
                <a:xfrm>
                  <a:off x="2117" y="2480"/>
                  <a:ext cx="4" cy="64"/>
                </a:xfrm>
                <a:custGeom>
                  <a:avLst/>
                  <a:gdLst>
                    <a:gd name="T0" fmla="*/ 4 w 4"/>
                    <a:gd name="T1" fmla="*/ 0 h 64"/>
                    <a:gd name="T2" fmla="*/ 1 w 4"/>
                    <a:gd name="T3" fmla="*/ 64 h 64"/>
                    <a:gd name="T4" fmla="*/ 0 w 4"/>
                    <a:gd name="T5" fmla="*/ 64 h 64"/>
                    <a:gd name="T6" fmla="*/ 3 w 4"/>
                    <a:gd name="T7" fmla="*/ 0 h 64"/>
                    <a:gd name="T8" fmla="*/ 4 w 4"/>
                    <a:gd name="T9" fmla="*/ 0 h 64"/>
                    <a:gd name="T10" fmla="*/ 0 60000 65536"/>
                    <a:gd name="T11" fmla="*/ 0 60000 65536"/>
                    <a:gd name="T12" fmla="*/ 0 60000 65536"/>
                    <a:gd name="T13" fmla="*/ 0 60000 65536"/>
                    <a:gd name="T14" fmla="*/ 0 60000 65536"/>
                    <a:gd name="T15" fmla="*/ 0 w 4"/>
                    <a:gd name="T16" fmla="*/ 0 h 64"/>
                    <a:gd name="T17" fmla="*/ 4 w 4"/>
                    <a:gd name="T18" fmla="*/ 64 h 64"/>
                  </a:gdLst>
                  <a:ahLst/>
                  <a:cxnLst>
                    <a:cxn ang="T10">
                      <a:pos x="T0" y="T1"/>
                    </a:cxn>
                    <a:cxn ang="T11">
                      <a:pos x="T2" y="T3"/>
                    </a:cxn>
                    <a:cxn ang="T12">
                      <a:pos x="T4" y="T5"/>
                    </a:cxn>
                    <a:cxn ang="T13">
                      <a:pos x="T6" y="T7"/>
                    </a:cxn>
                    <a:cxn ang="T14">
                      <a:pos x="T8" y="T9"/>
                    </a:cxn>
                  </a:cxnLst>
                  <a:rect l="T15" t="T16" r="T17" b="T18"/>
                  <a:pathLst>
                    <a:path w="4" h="64">
                      <a:moveTo>
                        <a:pt x="4" y="0"/>
                      </a:moveTo>
                      <a:lnTo>
                        <a:pt x="1" y="64"/>
                      </a:lnTo>
                      <a:lnTo>
                        <a:pt x="0" y="64"/>
                      </a:lnTo>
                      <a:lnTo>
                        <a:pt x="3" y="0"/>
                      </a:lnTo>
                      <a:lnTo>
                        <a:pt x="4" y="0"/>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31" name="Freeform 865"/>
                <p:cNvSpPr>
                  <a:spLocks/>
                </p:cNvSpPr>
                <p:nvPr/>
              </p:nvSpPr>
              <p:spPr bwMode="auto">
                <a:xfrm>
                  <a:off x="2117" y="2480"/>
                  <a:ext cx="4" cy="64"/>
                </a:xfrm>
                <a:custGeom>
                  <a:avLst/>
                  <a:gdLst>
                    <a:gd name="T0" fmla="*/ 4 w 4"/>
                    <a:gd name="T1" fmla="*/ 0 h 64"/>
                    <a:gd name="T2" fmla="*/ 1 w 4"/>
                    <a:gd name="T3" fmla="*/ 64 h 64"/>
                    <a:gd name="T4" fmla="*/ 0 w 4"/>
                    <a:gd name="T5" fmla="*/ 64 h 64"/>
                    <a:gd name="T6" fmla="*/ 3 w 4"/>
                    <a:gd name="T7" fmla="*/ 1 h 64"/>
                    <a:gd name="T8" fmla="*/ 3 w 4"/>
                    <a:gd name="T9" fmla="*/ 0 h 64"/>
                    <a:gd name="T10" fmla="*/ 4 w 4"/>
                    <a:gd name="T11" fmla="*/ 0 h 64"/>
                    <a:gd name="T12" fmla="*/ 0 60000 65536"/>
                    <a:gd name="T13" fmla="*/ 0 60000 65536"/>
                    <a:gd name="T14" fmla="*/ 0 60000 65536"/>
                    <a:gd name="T15" fmla="*/ 0 60000 65536"/>
                    <a:gd name="T16" fmla="*/ 0 60000 65536"/>
                    <a:gd name="T17" fmla="*/ 0 60000 65536"/>
                    <a:gd name="T18" fmla="*/ 0 w 4"/>
                    <a:gd name="T19" fmla="*/ 0 h 64"/>
                    <a:gd name="T20" fmla="*/ 4 w 4"/>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4" h="64">
                      <a:moveTo>
                        <a:pt x="4" y="0"/>
                      </a:moveTo>
                      <a:lnTo>
                        <a:pt x="1" y="64"/>
                      </a:lnTo>
                      <a:lnTo>
                        <a:pt x="0" y="64"/>
                      </a:lnTo>
                      <a:lnTo>
                        <a:pt x="3" y="1"/>
                      </a:lnTo>
                      <a:lnTo>
                        <a:pt x="3" y="0"/>
                      </a:lnTo>
                      <a:lnTo>
                        <a:pt x="4" y="0"/>
                      </a:lnTo>
                      <a:close/>
                    </a:path>
                  </a:pathLst>
                </a:custGeom>
                <a:solidFill>
                  <a:srgbClr val="AB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32" name="Freeform 866"/>
                <p:cNvSpPr>
                  <a:spLocks/>
                </p:cNvSpPr>
                <p:nvPr/>
              </p:nvSpPr>
              <p:spPr bwMode="auto">
                <a:xfrm>
                  <a:off x="2117" y="2480"/>
                  <a:ext cx="3" cy="64"/>
                </a:xfrm>
                <a:custGeom>
                  <a:avLst/>
                  <a:gdLst>
                    <a:gd name="T0" fmla="*/ 3 w 3"/>
                    <a:gd name="T1" fmla="*/ 0 h 64"/>
                    <a:gd name="T2" fmla="*/ 0 w 3"/>
                    <a:gd name="T3" fmla="*/ 64 h 64"/>
                    <a:gd name="T4" fmla="*/ 3 w 3"/>
                    <a:gd name="T5" fmla="*/ 1 h 64"/>
                    <a:gd name="T6" fmla="*/ 3 w 3"/>
                    <a:gd name="T7" fmla="*/ 0 h 64"/>
                    <a:gd name="T8" fmla="*/ 0 60000 65536"/>
                    <a:gd name="T9" fmla="*/ 0 60000 65536"/>
                    <a:gd name="T10" fmla="*/ 0 60000 65536"/>
                    <a:gd name="T11" fmla="*/ 0 60000 65536"/>
                    <a:gd name="T12" fmla="*/ 0 w 3"/>
                    <a:gd name="T13" fmla="*/ 0 h 64"/>
                    <a:gd name="T14" fmla="*/ 3 w 3"/>
                    <a:gd name="T15" fmla="*/ 64 h 64"/>
                  </a:gdLst>
                  <a:ahLst/>
                  <a:cxnLst>
                    <a:cxn ang="T8">
                      <a:pos x="T0" y="T1"/>
                    </a:cxn>
                    <a:cxn ang="T9">
                      <a:pos x="T2" y="T3"/>
                    </a:cxn>
                    <a:cxn ang="T10">
                      <a:pos x="T4" y="T5"/>
                    </a:cxn>
                    <a:cxn ang="T11">
                      <a:pos x="T6" y="T7"/>
                    </a:cxn>
                  </a:cxnLst>
                  <a:rect l="T12" t="T13" r="T14" b="T15"/>
                  <a:pathLst>
                    <a:path w="3" h="64">
                      <a:moveTo>
                        <a:pt x="3" y="0"/>
                      </a:moveTo>
                      <a:lnTo>
                        <a:pt x="0" y="64"/>
                      </a:lnTo>
                      <a:lnTo>
                        <a:pt x="3" y="1"/>
                      </a:lnTo>
                      <a:lnTo>
                        <a:pt x="3" y="0"/>
                      </a:lnTo>
                      <a:close/>
                    </a:path>
                  </a:pathLst>
                </a:custGeom>
                <a:solidFill>
                  <a:srgbClr val="AB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33" name="Freeform 867"/>
                <p:cNvSpPr>
                  <a:spLocks/>
                </p:cNvSpPr>
                <p:nvPr/>
              </p:nvSpPr>
              <p:spPr bwMode="auto">
                <a:xfrm>
                  <a:off x="2115" y="2481"/>
                  <a:ext cx="5" cy="63"/>
                </a:xfrm>
                <a:custGeom>
                  <a:avLst/>
                  <a:gdLst>
                    <a:gd name="T0" fmla="*/ 5 w 5"/>
                    <a:gd name="T1" fmla="*/ 0 h 63"/>
                    <a:gd name="T2" fmla="*/ 2 w 5"/>
                    <a:gd name="T3" fmla="*/ 63 h 63"/>
                    <a:gd name="T4" fmla="*/ 0 w 5"/>
                    <a:gd name="T5" fmla="*/ 63 h 63"/>
                    <a:gd name="T6" fmla="*/ 3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2" y="63"/>
                      </a:lnTo>
                      <a:lnTo>
                        <a:pt x="0" y="63"/>
                      </a:lnTo>
                      <a:lnTo>
                        <a:pt x="3" y="0"/>
                      </a:lnTo>
                      <a:lnTo>
                        <a:pt x="5" y="0"/>
                      </a:lnTo>
                      <a:close/>
                    </a:path>
                  </a:pathLst>
                </a:custGeom>
                <a:solidFill>
                  <a:srgbClr val="AB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34" name="Freeform 868"/>
                <p:cNvSpPr>
                  <a:spLocks/>
                </p:cNvSpPr>
                <p:nvPr/>
              </p:nvSpPr>
              <p:spPr bwMode="auto">
                <a:xfrm>
                  <a:off x="2115" y="2481"/>
                  <a:ext cx="5" cy="63"/>
                </a:xfrm>
                <a:custGeom>
                  <a:avLst/>
                  <a:gdLst>
                    <a:gd name="T0" fmla="*/ 5 w 5"/>
                    <a:gd name="T1" fmla="*/ 0 h 63"/>
                    <a:gd name="T2" fmla="*/ 2 w 5"/>
                    <a:gd name="T3" fmla="*/ 63 h 63"/>
                    <a:gd name="T4" fmla="*/ 0 w 5"/>
                    <a:gd name="T5" fmla="*/ 63 h 63"/>
                    <a:gd name="T6" fmla="*/ 3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2" y="63"/>
                      </a:lnTo>
                      <a:lnTo>
                        <a:pt x="0" y="63"/>
                      </a:lnTo>
                      <a:lnTo>
                        <a:pt x="3" y="0"/>
                      </a:lnTo>
                      <a:lnTo>
                        <a:pt x="5" y="0"/>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35" name="Freeform 869"/>
                <p:cNvSpPr>
                  <a:spLocks/>
                </p:cNvSpPr>
                <p:nvPr/>
              </p:nvSpPr>
              <p:spPr bwMode="auto">
                <a:xfrm>
                  <a:off x="2113" y="2481"/>
                  <a:ext cx="5" cy="63"/>
                </a:xfrm>
                <a:custGeom>
                  <a:avLst/>
                  <a:gdLst>
                    <a:gd name="T0" fmla="*/ 5 w 5"/>
                    <a:gd name="T1" fmla="*/ 0 h 63"/>
                    <a:gd name="T2" fmla="*/ 2 w 5"/>
                    <a:gd name="T3" fmla="*/ 63 h 63"/>
                    <a:gd name="T4" fmla="*/ 0 w 5"/>
                    <a:gd name="T5" fmla="*/ 63 h 63"/>
                    <a:gd name="T6" fmla="*/ 5 w 5"/>
                    <a:gd name="T7" fmla="*/ 0 h 63"/>
                    <a:gd name="T8" fmla="*/ 0 60000 65536"/>
                    <a:gd name="T9" fmla="*/ 0 60000 65536"/>
                    <a:gd name="T10" fmla="*/ 0 60000 65536"/>
                    <a:gd name="T11" fmla="*/ 0 60000 65536"/>
                    <a:gd name="T12" fmla="*/ 0 w 5"/>
                    <a:gd name="T13" fmla="*/ 0 h 63"/>
                    <a:gd name="T14" fmla="*/ 5 w 5"/>
                    <a:gd name="T15" fmla="*/ 63 h 63"/>
                  </a:gdLst>
                  <a:ahLst/>
                  <a:cxnLst>
                    <a:cxn ang="T8">
                      <a:pos x="T0" y="T1"/>
                    </a:cxn>
                    <a:cxn ang="T9">
                      <a:pos x="T2" y="T3"/>
                    </a:cxn>
                    <a:cxn ang="T10">
                      <a:pos x="T4" y="T5"/>
                    </a:cxn>
                    <a:cxn ang="T11">
                      <a:pos x="T6" y="T7"/>
                    </a:cxn>
                  </a:cxnLst>
                  <a:rect l="T12" t="T13" r="T14" b="T15"/>
                  <a:pathLst>
                    <a:path w="5" h="63">
                      <a:moveTo>
                        <a:pt x="5" y="0"/>
                      </a:moveTo>
                      <a:lnTo>
                        <a:pt x="2" y="63"/>
                      </a:lnTo>
                      <a:lnTo>
                        <a:pt x="0" y="63"/>
                      </a:lnTo>
                      <a:lnTo>
                        <a:pt x="5" y="0"/>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36" name="Freeform 870"/>
                <p:cNvSpPr>
                  <a:spLocks/>
                </p:cNvSpPr>
                <p:nvPr/>
              </p:nvSpPr>
              <p:spPr bwMode="auto">
                <a:xfrm>
                  <a:off x="2113" y="2481"/>
                  <a:ext cx="5" cy="63"/>
                </a:xfrm>
                <a:custGeom>
                  <a:avLst/>
                  <a:gdLst>
                    <a:gd name="T0" fmla="*/ 5 w 5"/>
                    <a:gd name="T1" fmla="*/ 0 h 63"/>
                    <a:gd name="T2" fmla="*/ 2 w 5"/>
                    <a:gd name="T3" fmla="*/ 63 h 63"/>
                    <a:gd name="T4" fmla="*/ 0 w 5"/>
                    <a:gd name="T5" fmla="*/ 63 h 63"/>
                    <a:gd name="T6" fmla="*/ 4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2" y="63"/>
                      </a:lnTo>
                      <a:lnTo>
                        <a:pt x="0" y="63"/>
                      </a:lnTo>
                      <a:lnTo>
                        <a:pt x="4" y="0"/>
                      </a:lnTo>
                      <a:lnTo>
                        <a:pt x="5" y="0"/>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37" name="Freeform 871"/>
                <p:cNvSpPr>
                  <a:spLocks/>
                </p:cNvSpPr>
                <p:nvPr/>
              </p:nvSpPr>
              <p:spPr bwMode="auto">
                <a:xfrm>
                  <a:off x="2113" y="2481"/>
                  <a:ext cx="5" cy="63"/>
                </a:xfrm>
                <a:custGeom>
                  <a:avLst/>
                  <a:gdLst>
                    <a:gd name="T0" fmla="*/ 5 w 5"/>
                    <a:gd name="T1" fmla="*/ 0 h 63"/>
                    <a:gd name="T2" fmla="*/ 0 w 5"/>
                    <a:gd name="T3" fmla="*/ 63 h 63"/>
                    <a:gd name="T4" fmla="*/ 4 w 5"/>
                    <a:gd name="T5" fmla="*/ 0 h 63"/>
                    <a:gd name="T6" fmla="*/ 5 w 5"/>
                    <a:gd name="T7" fmla="*/ 0 h 63"/>
                    <a:gd name="T8" fmla="*/ 0 60000 65536"/>
                    <a:gd name="T9" fmla="*/ 0 60000 65536"/>
                    <a:gd name="T10" fmla="*/ 0 60000 65536"/>
                    <a:gd name="T11" fmla="*/ 0 60000 65536"/>
                    <a:gd name="T12" fmla="*/ 0 w 5"/>
                    <a:gd name="T13" fmla="*/ 0 h 63"/>
                    <a:gd name="T14" fmla="*/ 5 w 5"/>
                    <a:gd name="T15" fmla="*/ 63 h 63"/>
                  </a:gdLst>
                  <a:ahLst/>
                  <a:cxnLst>
                    <a:cxn ang="T8">
                      <a:pos x="T0" y="T1"/>
                    </a:cxn>
                    <a:cxn ang="T9">
                      <a:pos x="T2" y="T3"/>
                    </a:cxn>
                    <a:cxn ang="T10">
                      <a:pos x="T4" y="T5"/>
                    </a:cxn>
                    <a:cxn ang="T11">
                      <a:pos x="T6" y="T7"/>
                    </a:cxn>
                  </a:cxnLst>
                  <a:rect l="T12" t="T13" r="T14" b="T15"/>
                  <a:pathLst>
                    <a:path w="5" h="63">
                      <a:moveTo>
                        <a:pt x="5" y="0"/>
                      </a:moveTo>
                      <a:lnTo>
                        <a:pt x="0" y="63"/>
                      </a:lnTo>
                      <a:lnTo>
                        <a:pt x="4" y="0"/>
                      </a:lnTo>
                      <a:lnTo>
                        <a:pt x="5" y="0"/>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38" name="Freeform 872"/>
                <p:cNvSpPr>
                  <a:spLocks/>
                </p:cNvSpPr>
                <p:nvPr/>
              </p:nvSpPr>
              <p:spPr bwMode="auto">
                <a:xfrm>
                  <a:off x="2112" y="2481"/>
                  <a:ext cx="5" cy="63"/>
                </a:xfrm>
                <a:custGeom>
                  <a:avLst/>
                  <a:gdLst>
                    <a:gd name="T0" fmla="*/ 5 w 5"/>
                    <a:gd name="T1" fmla="*/ 0 h 63"/>
                    <a:gd name="T2" fmla="*/ 1 w 5"/>
                    <a:gd name="T3" fmla="*/ 63 h 63"/>
                    <a:gd name="T4" fmla="*/ 1 w 5"/>
                    <a:gd name="T5" fmla="*/ 62 h 63"/>
                    <a:gd name="T6" fmla="*/ 0 w 5"/>
                    <a:gd name="T7" fmla="*/ 62 h 63"/>
                    <a:gd name="T8" fmla="*/ 3 w 5"/>
                    <a:gd name="T9" fmla="*/ 0 h 63"/>
                    <a:gd name="T10" fmla="*/ 5 w 5"/>
                    <a:gd name="T11" fmla="*/ 0 h 63"/>
                    <a:gd name="T12" fmla="*/ 0 60000 65536"/>
                    <a:gd name="T13" fmla="*/ 0 60000 65536"/>
                    <a:gd name="T14" fmla="*/ 0 60000 65536"/>
                    <a:gd name="T15" fmla="*/ 0 60000 65536"/>
                    <a:gd name="T16" fmla="*/ 0 60000 65536"/>
                    <a:gd name="T17" fmla="*/ 0 60000 65536"/>
                    <a:gd name="T18" fmla="*/ 0 w 5"/>
                    <a:gd name="T19" fmla="*/ 0 h 63"/>
                    <a:gd name="T20" fmla="*/ 5 w 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5" h="63">
                      <a:moveTo>
                        <a:pt x="5" y="0"/>
                      </a:moveTo>
                      <a:lnTo>
                        <a:pt x="1" y="63"/>
                      </a:lnTo>
                      <a:lnTo>
                        <a:pt x="1" y="62"/>
                      </a:lnTo>
                      <a:lnTo>
                        <a:pt x="0" y="62"/>
                      </a:lnTo>
                      <a:lnTo>
                        <a:pt x="3" y="0"/>
                      </a:lnTo>
                      <a:lnTo>
                        <a:pt x="5" y="0"/>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39" name="Freeform 873"/>
                <p:cNvSpPr>
                  <a:spLocks/>
                </p:cNvSpPr>
                <p:nvPr/>
              </p:nvSpPr>
              <p:spPr bwMode="auto">
                <a:xfrm>
                  <a:off x="2112" y="2481"/>
                  <a:ext cx="5" cy="63"/>
                </a:xfrm>
                <a:custGeom>
                  <a:avLst/>
                  <a:gdLst>
                    <a:gd name="T0" fmla="*/ 5 w 5"/>
                    <a:gd name="T1" fmla="*/ 0 h 63"/>
                    <a:gd name="T2" fmla="*/ 1 w 5"/>
                    <a:gd name="T3" fmla="*/ 63 h 63"/>
                    <a:gd name="T4" fmla="*/ 1 w 5"/>
                    <a:gd name="T5" fmla="*/ 62 h 63"/>
                    <a:gd name="T6" fmla="*/ 0 w 5"/>
                    <a:gd name="T7" fmla="*/ 62 h 63"/>
                    <a:gd name="T8" fmla="*/ 3 w 5"/>
                    <a:gd name="T9" fmla="*/ 0 h 63"/>
                    <a:gd name="T10" fmla="*/ 5 w 5"/>
                    <a:gd name="T11" fmla="*/ 0 h 63"/>
                    <a:gd name="T12" fmla="*/ 0 60000 65536"/>
                    <a:gd name="T13" fmla="*/ 0 60000 65536"/>
                    <a:gd name="T14" fmla="*/ 0 60000 65536"/>
                    <a:gd name="T15" fmla="*/ 0 60000 65536"/>
                    <a:gd name="T16" fmla="*/ 0 60000 65536"/>
                    <a:gd name="T17" fmla="*/ 0 60000 65536"/>
                    <a:gd name="T18" fmla="*/ 0 w 5"/>
                    <a:gd name="T19" fmla="*/ 0 h 63"/>
                    <a:gd name="T20" fmla="*/ 5 w 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5" h="63">
                      <a:moveTo>
                        <a:pt x="5" y="0"/>
                      </a:moveTo>
                      <a:lnTo>
                        <a:pt x="1" y="63"/>
                      </a:lnTo>
                      <a:lnTo>
                        <a:pt x="1" y="62"/>
                      </a:lnTo>
                      <a:lnTo>
                        <a:pt x="0" y="62"/>
                      </a:lnTo>
                      <a:lnTo>
                        <a:pt x="3" y="0"/>
                      </a:lnTo>
                      <a:lnTo>
                        <a:pt x="5"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40" name="Freeform 874"/>
                <p:cNvSpPr>
                  <a:spLocks/>
                </p:cNvSpPr>
                <p:nvPr/>
              </p:nvSpPr>
              <p:spPr bwMode="auto">
                <a:xfrm>
                  <a:off x="2112" y="2481"/>
                  <a:ext cx="3" cy="62"/>
                </a:xfrm>
                <a:custGeom>
                  <a:avLst/>
                  <a:gdLst>
                    <a:gd name="T0" fmla="*/ 3 w 3"/>
                    <a:gd name="T1" fmla="*/ 0 h 62"/>
                    <a:gd name="T2" fmla="*/ 0 w 3"/>
                    <a:gd name="T3" fmla="*/ 62 h 62"/>
                    <a:gd name="T4" fmla="*/ 3 w 3"/>
                    <a:gd name="T5" fmla="*/ 0 h 62"/>
                    <a:gd name="T6" fmla="*/ 0 60000 65536"/>
                    <a:gd name="T7" fmla="*/ 0 60000 65536"/>
                    <a:gd name="T8" fmla="*/ 0 60000 65536"/>
                    <a:gd name="T9" fmla="*/ 0 w 3"/>
                    <a:gd name="T10" fmla="*/ 0 h 62"/>
                    <a:gd name="T11" fmla="*/ 3 w 3"/>
                    <a:gd name="T12" fmla="*/ 62 h 62"/>
                  </a:gdLst>
                  <a:ahLst/>
                  <a:cxnLst>
                    <a:cxn ang="T6">
                      <a:pos x="T0" y="T1"/>
                    </a:cxn>
                    <a:cxn ang="T7">
                      <a:pos x="T2" y="T3"/>
                    </a:cxn>
                    <a:cxn ang="T8">
                      <a:pos x="T4" y="T5"/>
                    </a:cxn>
                  </a:cxnLst>
                  <a:rect l="T9" t="T10" r="T11" b="T12"/>
                  <a:pathLst>
                    <a:path w="3" h="62">
                      <a:moveTo>
                        <a:pt x="3" y="0"/>
                      </a:moveTo>
                      <a:lnTo>
                        <a:pt x="0" y="62"/>
                      </a:lnTo>
                      <a:lnTo>
                        <a:pt x="3"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41" name="Freeform 875"/>
                <p:cNvSpPr>
                  <a:spLocks/>
                </p:cNvSpPr>
                <p:nvPr/>
              </p:nvSpPr>
              <p:spPr bwMode="auto">
                <a:xfrm>
                  <a:off x="2110" y="2481"/>
                  <a:ext cx="5" cy="62"/>
                </a:xfrm>
                <a:custGeom>
                  <a:avLst/>
                  <a:gdLst>
                    <a:gd name="T0" fmla="*/ 5 w 5"/>
                    <a:gd name="T1" fmla="*/ 0 h 62"/>
                    <a:gd name="T2" fmla="*/ 2 w 5"/>
                    <a:gd name="T3" fmla="*/ 62 h 62"/>
                    <a:gd name="T4" fmla="*/ 0 w 5"/>
                    <a:gd name="T5" fmla="*/ 62 h 62"/>
                    <a:gd name="T6" fmla="*/ 3 w 5"/>
                    <a:gd name="T7" fmla="*/ 0 h 62"/>
                    <a:gd name="T8" fmla="*/ 5 w 5"/>
                    <a:gd name="T9" fmla="*/ 0 h 62"/>
                    <a:gd name="T10" fmla="*/ 0 60000 65536"/>
                    <a:gd name="T11" fmla="*/ 0 60000 65536"/>
                    <a:gd name="T12" fmla="*/ 0 60000 65536"/>
                    <a:gd name="T13" fmla="*/ 0 60000 65536"/>
                    <a:gd name="T14" fmla="*/ 0 60000 65536"/>
                    <a:gd name="T15" fmla="*/ 0 w 5"/>
                    <a:gd name="T16" fmla="*/ 0 h 62"/>
                    <a:gd name="T17" fmla="*/ 5 w 5"/>
                    <a:gd name="T18" fmla="*/ 62 h 62"/>
                  </a:gdLst>
                  <a:ahLst/>
                  <a:cxnLst>
                    <a:cxn ang="T10">
                      <a:pos x="T0" y="T1"/>
                    </a:cxn>
                    <a:cxn ang="T11">
                      <a:pos x="T2" y="T3"/>
                    </a:cxn>
                    <a:cxn ang="T12">
                      <a:pos x="T4" y="T5"/>
                    </a:cxn>
                    <a:cxn ang="T13">
                      <a:pos x="T6" y="T7"/>
                    </a:cxn>
                    <a:cxn ang="T14">
                      <a:pos x="T8" y="T9"/>
                    </a:cxn>
                  </a:cxnLst>
                  <a:rect l="T15" t="T16" r="T17" b="T18"/>
                  <a:pathLst>
                    <a:path w="5" h="62">
                      <a:moveTo>
                        <a:pt x="5" y="0"/>
                      </a:moveTo>
                      <a:lnTo>
                        <a:pt x="2" y="62"/>
                      </a:lnTo>
                      <a:lnTo>
                        <a:pt x="0" y="62"/>
                      </a:lnTo>
                      <a:lnTo>
                        <a:pt x="3" y="0"/>
                      </a:lnTo>
                      <a:lnTo>
                        <a:pt x="5"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42" name="Freeform 876"/>
                <p:cNvSpPr>
                  <a:spLocks/>
                </p:cNvSpPr>
                <p:nvPr/>
              </p:nvSpPr>
              <p:spPr bwMode="auto">
                <a:xfrm>
                  <a:off x="2110" y="2481"/>
                  <a:ext cx="5" cy="62"/>
                </a:xfrm>
                <a:custGeom>
                  <a:avLst/>
                  <a:gdLst>
                    <a:gd name="T0" fmla="*/ 5 w 5"/>
                    <a:gd name="T1" fmla="*/ 0 h 62"/>
                    <a:gd name="T2" fmla="*/ 2 w 5"/>
                    <a:gd name="T3" fmla="*/ 62 h 62"/>
                    <a:gd name="T4" fmla="*/ 0 w 5"/>
                    <a:gd name="T5" fmla="*/ 62 h 62"/>
                    <a:gd name="T6" fmla="*/ 3 w 5"/>
                    <a:gd name="T7" fmla="*/ 0 h 62"/>
                    <a:gd name="T8" fmla="*/ 5 w 5"/>
                    <a:gd name="T9" fmla="*/ 0 h 62"/>
                    <a:gd name="T10" fmla="*/ 0 60000 65536"/>
                    <a:gd name="T11" fmla="*/ 0 60000 65536"/>
                    <a:gd name="T12" fmla="*/ 0 60000 65536"/>
                    <a:gd name="T13" fmla="*/ 0 60000 65536"/>
                    <a:gd name="T14" fmla="*/ 0 60000 65536"/>
                    <a:gd name="T15" fmla="*/ 0 w 5"/>
                    <a:gd name="T16" fmla="*/ 0 h 62"/>
                    <a:gd name="T17" fmla="*/ 5 w 5"/>
                    <a:gd name="T18" fmla="*/ 62 h 62"/>
                  </a:gdLst>
                  <a:ahLst/>
                  <a:cxnLst>
                    <a:cxn ang="T10">
                      <a:pos x="T0" y="T1"/>
                    </a:cxn>
                    <a:cxn ang="T11">
                      <a:pos x="T2" y="T3"/>
                    </a:cxn>
                    <a:cxn ang="T12">
                      <a:pos x="T4" y="T5"/>
                    </a:cxn>
                    <a:cxn ang="T13">
                      <a:pos x="T6" y="T7"/>
                    </a:cxn>
                    <a:cxn ang="T14">
                      <a:pos x="T8" y="T9"/>
                    </a:cxn>
                  </a:cxnLst>
                  <a:rect l="T15" t="T16" r="T17" b="T18"/>
                  <a:pathLst>
                    <a:path w="5" h="62">
                      <a:moveTo>
                        <a:pt x="5" y="0"/>
                      </a:moveTo>
                      <a:lnTo>
                        <a:pt x="2" y="62"/>
                      </a:lnTo>
                      <a:lnTo>
                        <a:pt x="0" y="62"/>
                      </a:lnTo>
                      <a:lnTo>
                        <a:pt x="3" y="0"/>
                      </a:lnTo>
                      <a:lnTo>
                        <a:pt x="5" y="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43" name="Freeform 877"/>
                <p:cNvSpPr>
                  <a:spLocks/>
                </p:cNvSpPr>
                <p:nvPr/>
              </p:nvSpPr>
              <p:spPr bwMode="auto">
                <a:xfrm>
                  <a:off x="2110" y="2481"/>
                  <a:ext cx="3" cy="62"/>
                </a:xfrm>
                <a:custGeom>
                  <a:avLst/>
                  <a:gdLst>
                    <a:gd name="T0" fmla="*/ 3 w 3"/>
                    <a:gd name="T1" fmla="*/ 0 h 62"/>
                    <a:gd name="T2" fmla="*/ 0 w 3"/>
                    <a:gd name="T3" fmla="*/ 62 h 62"/>
                    <a:gd name="T4" fmla="*/ 3 w 3"/>
                    <a:gd name="T5" fmla="*/ 0 h 62"/>
                    <a:gd name="T6" fmla="*/ 0 60000 65536"/>
                    <a:gd name="T7" fmla="*/ 0 60000 65536"/>
                    <a:gd name="T8" fmla="*/ 0 60000 65536"/>
                    <a:gd name="T9" fmla="*/ 0 w 3"/>
                    <a:gd name="T10" fmla="*/ 0 h 62"/>
                    <a:gd name="T11" fmla="*/ 3 w 3"/>
                    <a:gd name="T12" fmla="*/ 62 h 62"/>
                  </a:gdLst>
                  <a:ahLst/>
                  <a:cxnLst>
                    <a:cxn ang="T6">
                      <a:pos x="T0" y="T1"/>
                    </a:cxn>
                    <a:cxn ang="T7">
                      <a:pos x="T2" y="T3"/>
                    </a:cxn>
                    <a:cxn ang="T8">
                      <a:pos x="T4" y="T5"/>
                    </a:cxn>
                  </a:cxnLst>
                  <a:rect l="T9" t="T10" r="T11" b="T12"/>
                  <a:pathLst>
                    <a:path w="3" h="62">
                      <a:moveTo>
                        <a:pt x="3" y="0"/>
                      </a:moveTo>
                      <a:lnTo>
                        <a:pt x="0" y="62"/>
                      </a:lnTo>
                      <a:lnTo>
                        <a:pt x="3" y="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44" name="Freeform 878"/>
                <p:cNvSpPr>
                  <a:spLocks/>
                </p:cNvSpPr>
                <p:nvPr/>
              </p:nvSpPr>
              <p:spPr bwMode="auto">
                <a:xfrm>
                  <a:off x="2108" y="2481"/>
                  <a:ext cx="5" cy="62"/>
                </a:xfrm>
                <a:custGeom>
                  <a:avLst/>
                  <a:gdLst>
                    <a:gd name="T0" fmla="*/ 5 w 5"/>
                    <a:gd name="T1" fmla="*/ 0 h 62"/>
                    <a:gd name="T2" fmla="*/ 2 w 5"/>
                    <a:gd name="T3" fmla="*/ 62 h 62"/>
                    <a:gd name="T4" fmla="*/ 0 w 5"/>
                    <a:gd name="T5" fmla="*/ 62 h 62"/>
                    <a:gd name="T6" fmla="*/ 4 w 5"/>
                    <a:gd name="T7" fmla="*/ 0 h 62"/>
                    <a:gd name="T8" fmla="*/ 5 w 5"/>
                    <a:gd name="T9" fmla="*/ 0 h 62"/>
                    <a:gd name="T10" fmla="*/ 0 60000 65536"/>
                    <a:gd name="T11" fmla="*/ 0 60000 65536"/>
                    <a:gd name="T12" fmla="*/ 0 60000 65536"/>
                    <a:gd name="T13" fmla="*/ 0 60000 65536"/>
                    <a:gd name="T14" fmla="*/ 0 60000 65536"/>
                    <a:gd name="T15" fmla="*/ 0 w 5"/>
                    <a:gd name="T16" fmla="*/ 0 h 62"/>
                    <a:gd name="T17" fmla="*/ 5 w 5"/>
                    <a:gd name="T18" fmla="*/ 62 h 62"/>
                  </a:gdLst>
                  <a:ahLst/>
                  <a:cxnLst>
                    <a:cxn ang="T10">
                      <a:pos x="T0" y="T1"/>
                    </a:cxn>
                    <a:cxn ang="T11">
                      <a:pos x="T2" y="T3"/>
                    </a:cxn>
                    <a:cxn ang="T12">
                      <a:pos x="T4" y="T5"/>
                    </a:cxn>
                    <a:cxn ang="T13">
                      <a:pos x="T6" y="T7"/>
                    </a:cxn>
                    <a:cxn ang="T14">
                      <a:pos x="T8" y="T9"/>
                    </a:cxn>
                  </a:cxnLst>
                  <a:rect l="T15" t="T16" r="T17" b="T18"/>
                  <a:pathLst>
                    <a:path w="5" h="62">
                      <a:moveTo>
                        <a:pt x="5" y="0"/>
                      </a:moveTo>
                      <a:lnTo>
                        <a:pt x="2" y="62"/>
                      </a:lnTo>
                      <a:lnTo>
                        <a:pt x="0" y="62"/>
                      </a:lnTo>
                      <a:lnTo>
                        <a:pt x="4" y="0"/>
                      </a:lnTo>
                      <a:lnTo>
                        <a:pt x="5" y="0"/>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45" name="Freeform 879"/>
                <p:cNvSpPr>
                  <a:spLocks/>
                </p:cNvSpPr>
                <p:nvPr/>
              </p:nvSpPr>
              <p:spPr bwMode="auto">
                <a:xfrm>
                  <a:off x="2108" y="2481"/>
                  <a:ext cx="5" cy="62"/>
                </a:xfrm>
                <a:custGeom>
                  <a:avLst/>
                  <a:gdLst>
                    <a:gd name="T0" fmla="*/ 5 w 5"/>
                    <a:gd name="T1" fmla="*/ 0 h 62"/>
                    <a:gd name="T2" fmla="*/ 2 w 5"/>
                    <a:gd name="T3" fmla="*/ 62 h 62"/>
                    <a:gd name="T4" fmla="*/ 0 w 5"/>
                    <a:gd name="T5" fmla="*/ 62 h 62"/>
                    <a:gd name="T6" fmla="*/ 4 w 5"/>
                    <a:gd name="T7" fmla="*/ 2 h 62"/>
                    <a:gd name="T8" fmla="*/ 4 w 5"/>
                    <a:gd name="T9" fmla="*/ 0 h 62"/>
                    <a:gd name="T10" fmla="*/ 5 w 5"/>
                    <a:gd name="T11" fmla="*/ 0 h 62"/>
                    <a:gd name="T12" fmla="*/ 0 60000 65536"/>
                    <a:gd name="T13" fmla="*/ 0 60000 65536"/>
                    <a:gd name="T14" fmla="*/ 0 60000 65536"/>
                    <a:gd name="T15" fmla="*/ 0 60000 65536"/>
                    <a:gd name="T16" fmla="*/ 0 60000 65536"/>
                    <a:gd name="T17" fmla="*/ 0 60000 65536"/>
                    <a:gd name="T18" fmla="*/ 0 w 5"/>
                    <a:gd name="T19" fmla="*/ 0 h 62"/>
                    <a:gd name="T20" fmla="*/ 5 w 5"/>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5" h="62">
                      <a:moveTo>
                        <a:pt x="5" y="0"/>
                      </a:moveTo>
                      <a:lnTo>
                        <a:pt x="2" y="62"/>
                      </a:lnTo>
                      <a:lnTo>
                        <a:pt x="0" y="62"/>
                      </a:lnTo>
                      <a:lnTo>
                        <a:pt x="4" y="2"/>
                      </a:lnTo>
                      <a:lnTo>
                        <a:pt x="4" y="0"/>
                      </a:lnTo>
                      <a:lnTo>
                        <a:pt x="5" y="0"/>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46" name="Freeform 880"/>
                <p:cNvSpPr>
                  <a:spLocks/>
                </p:cNvSpPr>
                <p:nvPr/>
              </p:nvSpPr>
              <p:spPr bwMode="auto">
                <a:xfrm>
                  <a:off x="2107" y="2481"/>
                  <a:ext cx="5" cy="62"/>
                </a:xfrm>
                <a:custGeom>
                  <a:avLst/>
                  <a:gdLst>
                    <a:gd name="T0" fmla="*/ 5 w 5"/>
                    <a:gd name="T1" fmla="*/ 0 h 62"/>
                    <a:gd name="T2" fmla="*/ 1 w 5"/>
                    <a:gd name="T3" fmla="*/ 62 h 62"/>
                    <a:gd name="T4" fmla="*/ 0 w 5"/>
                    <a:gd name="T5" fmla="*/ 62 h 62"/>
                    <a:gd name="T6" fmla="*/ 5 w 5"/>
                    <a:gd name="T7" fmla="*/ 2 h 62"/>
                    <a:gd name="T8" fmla="*/ 5 w 5"/>
                    <a:gd name="T9" fmla="*/ 0 h 62"/>
                    <a:gd name="T10" fmla="*/ 0 60000 65536"/>
                    <a:gd name="T11" fmla="*/ 0 60000 65536"/>
                    <a:gd name="T12" fmla="*/ 0 60000 65536"/>
                    <a:gd name="T13" fmla="*/ 0 60000 65536"/>
                    <a:gd name="T14" fmla="*/ 0 60000 65536"/>
                    <a:gd name="T15" fmla="*/ 0 w 5"/>
                    <a:gd name="T16" fmla="*/ 0 h 62"/>
                    <a:gd name="T17" fmla="*/ 5 w 5"/>
                    <a:gd name="T18" fmla="*/ 62 h 62"/>
                  </a:gdLst>
                  <a:ahLst/>
                  <a:cxnLst>
                    <a:cxn ang="T10">
                      <a:pos x="T0" y="T1"/>
                    </a:cxn>
                    <a:cxn ang="T11">
                      <a:pos x="T2" y="T3"/>
                    </a:cxn>
                    <a:cxn ang="T12">
                      <a:pos x="T4" y="T5"/>
                    </a:cxn>
                    <a:cxn ang="T13">
                      <a:pos x="T6" y="T7"/>
                    </a:cxn>
                    <a:cxn ang="T14">
                      <a:pos x="T8" y="T9"/>
                    </a:cxn>
                  </a:cxnLst>
                  <a:rect l="T15" t="T16" r="T17" b="T18"/>
                  <a:pathLst>
                    <a:path w="5" h="62">
                      <a:moveTo>
                        <a:pt x="5" y="0"/>
                      </a:moveTo>
                      <a:lnTo>
                        <a:pt x="1" y="62"/>
                      </a:lnTo>
                      <a:lnTo>
                        <a:pt x="0" y="62"/>
                      </a:lnTo>
                      <a:lnTo>
                        <a:pt x="5" y="2"/>
                      </a:lnTo>
                      <a:lnTo>
                        <a:pt x="5" y="0"/>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47" name="Freeform 881"/>
                <p:cNvSpPr>
                  <a:spLocks/>
                </p:cNvSpPr>
                <p:nvPr/>
              </p:nvSpPr>
              <p:spPr bwMode="auto">
                <a:xfrm>
                  <a:off x="2107" y="2483"/>
                  <a:ext cx="5" cy="60"/>
                </a:xfrm>
                <a:custGeom>
                  <a:avLst/>
                  <a:gdLst>
                    <a:gd name="T0" fmla="*/ 5 w 5"/>
                    <a:gd name="T1" fmla="*/ 0 h 60"/>
                    <a:gd name="T2" fmla="*/ 1 w 5"/>
                    <a:gd name="T3" fmla="*/ 60 h 60"/>
                    <a:gd name="T4" fmla="*/ 0 w 5"/>
                    <a:gd name="T5" fmla="*/ 60 h 60"/>
                    <a:gd name="T6" fmla="*/ 3 w 5"/>
                    <a:gd name="T7" fmla="*/ 0 h 60"/>
                    <a:gd name="T8" fmla="*/ 5 w 5"/>
                    <a:gd name="T9" fmla="*/ 0 h 60"/>
                    <a:gd name="T10" fmla="*/ 0 60000 65536"/>
                    <a:gd name="T11" fmla="*/ 0 60000 65536"/>
                    <a:gd name="T12" fmla="*/ 0 60000 65536"/>
                    <a:gd name="T13" fmla="*/ 0 60000 65536"/>
                    <a:gd name="T14" fmla="*/ 0 60000 65536"/>
                    <a:gd name="T15" fmla="*/ 0 w 5"/>
                    <a:gd name="T16" fmla="*/ 0 h 60"/>
                    <a:gd name="T17" fmla="*/ 5 w 5"/>
                    <a:gd name="T18" fmla="*/ 60 h 60"/>
                  </a:gdLst>
                  <a:ahLst/>
                  <a:cxnLst>
                    <a:cxn ang="T10">
                      <a:pos x="T0" y="T1"/>
                    </a:cxn>
                    <a:cxn ang="T11">
                      <a:pos x="T2" y="T3"/>
                    </a:cxn>
                    <a:cxn ang="T12">
                      <a:pos x="T4" y="T5"/>
                    </a:cxn>
                    <a:cxn ang="T13">
                      <a:pos x="T6" y="T7"/>
                    </a:cxn>
                    <a:cxn ang="T14">
                      <a:pos x="T8" y="T9"/>
                    </a:cxn>
                  </a:cxnLst>
                  <a:rect l="T15" t="T16" r="T17" b="T18"/>
                  <a:pathLst>
                    <a:path w="5" h="60">
                      <a:moveTo>
                        <a:pt x="5" y="0"/>
                      </a:moveTo>
                      <a:lnTo>
                        <a:pt x="1" y="60"/>
                      </a:lnTo>
                      <a:lnTo>
                        <a:pt x="0" y="60"/>
                      </a:lnTo>
                      <a:lnTo>
                        <a:pt x="3" y="0"/>
                      </a:lnTo>
                      <a:lnTo>
                        <a:pt x="5" y="0"/>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48" name="Freeform 882"/>
                <p:cNvSpPr>
                  <a:spLocks/>
                </p:cNvSpPr>
                <p:nvPr/>
              </p:nvSpPr>
              <p:spPr bwMode="auto">
                <a:xfrm>
                  <a:off x="2107" y="2483"/>
                  <a:ext cx="5" cy="60"/>
                </a:xfrm>
                <a:custGeom>
                  <a:avLst/>
                  <a:gdLst>
                    <a:gd name="T0" fmla="*/ 5 w 5"/>
                    <a:gd name="T1" fmla="*/ 0 h 60"/>
                    <a:gd name="T2" fmla="*/ 0 w 5"/>
                    <a:gd name="T3" fmla="*/ 60 h 60"/>
                    <a:gd name="T4" fmla="*/ 3 w 5"/>
                    <a:gd name="T5" fmla="*/ 0 h 60"/>
                    <a:gd name="T6" fmla="*/ 5 w 5"/>
                    <a:gd name="T7" fmla="*/ 0 h 60"/>
                    <a:gd name="T8" fmla="*/ 0 60000 65536"/>
                    <a:gd name="T9" fmla="*/ 0 60000 65536"/>
                    <a:gd name="T10" fmla="*/ 0 60000 65536"/>
                    <a:gd name="T11" fmla="*/ 0 60000 65536"/>
                    <a:gd name="T12" fmla="*/ 0 w 5"/>
                    <a:gd name="T13" fmla="*/ 0 h 60"/>
                    <a:gd name="T14" fmla="*/ 5 w 5"/>
                    <a:gd name="T15" fmla="*/ 60 h 60"/>
                  </a:gdLst>
                  <a:ahLst/>
                  <a:cxnLst>
                    <a:cxn ang="T8">
                      <a:pos x="T0" y="T1"/>
                    </a:cxn>
                    <a:cxn ang="T9">
                      <a:pos x="T2" y="T3"/>
                    </a:cxn>
                    <a:cxn ang="T10">
                      <a:pos x="T4" y="T5"/>
                    </a:cxn>
                    <a:cxn ang="T11">
                      <a:pos x="T6" y="T7"/>
                    </a:cxn>
                  </a:cxnLst>
                  <a:rect l="T12" t="T13" r="T14" b="T15"/>
                  <a:pathLst>
                    <a:path w="5" h="60">
                      <a:moveTo>
                        <a:pt x="5" y="0"/>
                      </a:moveTo>
                      <a:lnTo>
                        <a:pt x="0" y="60"/>
                      </a:lnTo>
                      <a:lnTo>
                        <a:pt x="3" y="0"/>
                      </a:lnTo>
                      <a:lnTo>
                        <a:pt x="5" y="0"/>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49" name="Freeform 883"/>
                <p:cNvSpPr>
                  <a:spLocks/>
                </p:cNvSpPr>
                <p:nvPr/>
              </p:nvSpPr>
              <p:spPr bwMode="auto">
                <a:xfrm>
                  <a:off x="2105" y="2483"/>
                  <a:ext cx="5" cy="60"/>
                </a:xfrm>
                <a:custGeom>
                  <a:avLst/>
                  <a:gdLst>
                    <a:gd name="T0" fmla="*/ 5 w 5"/>
                    <a:gd name="T1" fmla="*/ 0 h 60"/>
                    <a:gd name="T2" fmla="*/ 2 w 5"/>
                    <a:gd name="T3" fmla="*/ 60 h 60"/>
                    <a:gd name="T4" fmla="*/ 2 w 5"/>
                    <a:gd name="T5" fmla="*/ 58 h 60"/>
                    <a:gd name="T6" fmla="*/ 0 w 5"/>
                    <a:gd name="T7" fmla="*/ 58 h 60"/>
                    <a:gd name="T8" fmla="*/ 3 w 5"/>
                    <a:gd name="T9" fmla="*/ 0 h 60"/>
                    <a:gd name="T10" fmla="*/ 5 w 5"/>
                    <a:gd name="T11" fmla="*/ 0 h 60"/>
                    <a:gd name="T12" fmla="*/ 0 60000 65536"/>
                    <a:gd name="T13" fmla="*/ 0 60000 65536"/>
                    <a:gd name="T14" fmla="*/ 0 60000 65536"/>
                    <a:gd name="T15" fmla="*/ 0 60000 65536"/>
                    <a:gd name="T16" fmla="*/ 0 60000 65536"/>
                    <a:gd name="T17" fmla="*/ 0 60000 65536"/>
                    <a:gd name="T18" fmla="*/ 0 w 5"/>
                    <a:gd name="T19" fmla="*/ 0 h 60"/>
                    <a:gd name="T20" fmla="*/ 5 w 5"/>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5" h="60">
                      <a:moveTo>
                        <a:pt x="5" y="0"/>
                      </a:moveTo>
                      <a:lnTo>
                        <a:pt x="2" y="60"/>
                      </a:lnTo>
                      <a:lnTo>
                        <a:pt x="2" y="58"/>
                      </a:lnTo>
                      <a:lnTo>
                        <a:pt x="0" y="58"/>
                      </a:lnTo>
                      <a:lnTo>
                        <a:pt x="3" y="0"/>
                      </a:lnTo>
                      <a:lnTo>
                        <a:pt x="5" y="0"/>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50" name="Freeform 884"/>
                <p:cNvSpPr>
                  <a:spLocks/>
                </p:cNvSpPr>
                <p:nvPr/>
              </p:nvSpPr>
              <p:spPr bwMode="auto">
                <a:xfrm>
                  <a:off x="2105" y="2483"/>
                  <a:ext cx="5" cy="60"/>
                </a:xfrm>
                <a:custGeom>
                  <a:avLst/>
                  <a:gdLst>
                    <a:gd name="T0" fmla="*/ 5 w 5"/>
                    <a:gd name="T1" fmla="*/ 0 h 60"/>
                    <a:gd name="T2" fmla="*/ 2 w 5"/>
                    <a:gd name="T3" fmla="*/ 60 h 60"/>
                    <a:gd name="T4" fmla="*/ 2 w 5"/>
                    <a:gd name="T5" fmla="*/ 58 h 60"/>
                    <a:gd name="T6" fmla="*/ 0 w 5"/>
                    <a:gd name="T7" fmla="*/ 58 h 60"/>
                    <a:gd name="T8" fmla="*/ 3 w 5"/>
                    <a:gd name="T9" fmla="*/ 0 h 60"/>
                    <a:gd name="T10" fmla="*/ 5 w 5"/>
                    <a:gd name="T11" fmla="*/ 0 h 60"/>
                    <a:gd name="T12" fmla="*/ 0 60000 65536"/>
                    <a:gd name="T13" fmla="*/ 0 60000 65536"/>
                    <a:gd name="T14" fmla="*/ 0 60000 65536"/>
                    <a:gd name="T15" fmla="*/ 0 60000 65536"/>
                    <a:gd name="T16" fmla="*/ 0 60000 65536"/>
                    <a:gd name="T17" fmla="*/ 0 60000 65536"/>
                    <a:gd name="T18" fmla="*/ 0 w 5"/>
                    <a:gd name="T19" fmla="*/ 0 h 60"/>
                    <a:gd name="T20" fmla="*/ 5 w 5"/>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5" h="60">
                      <a:moveTo>
                        <a:pt x="5" y="0"/>
                      </a:moveTo>
                      <a:lnTo>
                        <a:pt x="2" y="60"/>
                      </a:lnTo>
                      <a:lnTo>
                        <a:pt x="2" y="58"/>
                      </a:lnTo>
                      <a:lnTo>
                        <a:pt x="0" y="58"/>
                      </a:lnTo>
                      <a:lnTo>
                        <a:pt x="3" y="0"/>
                      </a:lnTo>
                      <a:lnTo>
                        <a:pt x="5" y="0"/>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51" name="Freeform 885"/>
                <p:cNvSpPr>
                  <a:spLocks/>
                </p:cNvSpPr>
                <p:nvPr/>
              </p:nvSpPr>
              <p:spPr bwMode="auto">
                <a:xfrm>
                  <a:off x="2105" y="2483"/>
                  <a:ext cx="3" cy="58"/>
                </a:xfrm>
                <a:custGeom>
                  <a:avLst/>
                  <a:gdLst>
                    <a:gd name="T0" fmla="*/ 3 w 3"/>
                    <a:gd name="T1" fmla="*/ 0 h 58"/>
                    <a:gd name="T2" fmla="*/ 0 w 3"/>
                    <a:gd name="T3" fmla="*/ 58 h 58"/>
                    <a:gd name="T4" fmla="*/ 3 w 3"/>
                    <a:gd name="T5" fmla="*/ 0 h 58"/>
                    <a:gd name="T6" fmla="*/ 0 60000 65536"/>
                    <a:gd name="T7" fmla="*/ 0 60000 65536"/>
                    <a:gd name="T8" fmla="*/ 0 60000 65536"/>
                    <a:gd name="T9" fmla="*/ 0 w 3"/>
                    <a:gd name="T10" fmla="*/ 0 h 58"/>
                    <a:gd name="T11" fmla="*/ 3 w 3"/>
                    <a:gd name="T12" fmla="*/ 58 h 58"/>
                  </a:gdLst>
                  <a:ahLst/>
                  <a:cxnLst>
                    <a:cxn ang="T6">
                      <a:pos x="T0" y="T1"/>
                    </a:cxn>
                    <a:cxn ang="T7">
                      <a:pos x="T2" y="T3"/>
                    </a:cxn>
                    <a:cxn ang="T8">
                      <a:pos x="T4" y="T5"/>
                    </a:cxn>
                  </a:cxnLst>
                  <a:rect l="T9" t="T10" r="T11" b="T12"/>
                  <a:pathLst>
                    <a:path w="3" h="58">
                      <a:moveTo>
                        <a:pt x="3" y="0"/>
                      </a:moveTo>
                      <a:lnTo>
                        <a:pt x="0" y="58"/>
                      </a:lnTo>
                      <a:lnTo>
                        <a:pt x="3" y="0"/>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52" name="Freeform 886"/>
                <p:cNvSpPr>
                  <a:spLocks/>
                </p:cNvSpPr>
                <p:nvPr/>
              </p:nvSpPr>
              <p:spPr bwMode="auto">
                <a:xfrm>
                  <a:off x="2104" y="2483"/>
                  <a:ext cx="4" cy="58"/>
                </a:xfrm>
                <a:custGeom>
                  <a:avLst/>
                  <a:gdLst>
                    <a:gd name="T0" fmla="*/ 4 w 4"/>
                    <a:gd name="T1" fmla="*/ 0 h 58"/>
                    <a:gd name="T2" fmla="*/ 1 w 4"/>
                    <a:gd name="T3" fmla="*/ 58 h 58"/>
                    <a:gd name="T4" fmla="*/ 0 w 4"/>
                    <a:gd name="T5" fmla="*/ 58 h 58"/>
                    <a:gd name="T6" fmla="*/ 3 w 4"/>
                    <a:gd name="T7" fmla="*/ 0 h 58"/>
                    <a:gd name="T8" fmla="*/ 4 w 4"/>
                    <a:gd name="T9" fmla="*/ 0 h 58"/>
                    <a:gd name="T10" fmla="*/ 0 60000 65536"/>
                    <a:gd name="T11" fmla="*/ 0 60000 65536"/>
                    <a:gd name="T12" fmla="*/ 0 60000 65536"/>
                    <a:gd name="T13" fmla="*/ 0 60000 65536"/>
                    <a:gd name="T14" fmla="*/ 0 60000 65536"/>
                    <a:gd name="T15" fmla="*/ 0 w 4"/>
                    <a:gd name="T16" fmla="*/ 0 h 58"/>
                    <a:gd name="T17" fmla="*/ 4 w 4"/>
                    <a:gd name="T18" fmla="*/ 58 h 58"/>
                  </a:gdLst>
                  <a:ahLst/>
                  <a:cxnLst>
                    <a:cxn ang="T10">
                      <a:pos x="T0" y="T1"/>
                    </a:cxn>
                    <a:cxn ang="T11">
                      <a:pos x="T2" y="T3"/>
                    </a:cxn>
                    <a:cxn ang="T12">
                      <a:pos x="T4" y="T5"/>
                    </a:cxn>
                    <a:cxn ang="T13">
                      <a:pos x="T6" y="T7"/>
                    </a:cxn>
                    <a:cxn ang="T14">
                      <a:pos x="T8" y="T9"/>
                    </a:cxn>
                  </a:cxnLst>
                  <a:rect l="T15" t="T16" r="T17" b="T18"/>
                  <a:pathLst>
                    <a:path w="4" h="58">
                      <a:moveTo>
                        <a:pt x="4" y="0"/>
                      </a:moveTo>
                      <a:lnTo>
                        <a:pt x="1" y="58"/>
                      </a:lnTo>
                      <a:lnTo>
                        <a:pt x="0" y="58"/>
                      </a:lnTo>
                      <a:lnTo>
                        <a:pt x="3" y="0"/>
                      </a:lnTo>
                      <a:lnTo>
                        <a:pt x="4"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53" name="Freeform 887"/>
                <p:cNvSpPr>
                  <a:spLocks/>
                </p:cNvSpPr>
                <p:nvPr/>
              </p:nvSpPr>
              <p:spPr bwMode="auto">
                <a:xfrm>
                  <a:off x="2104" y="2483"/>
                  <a:ext cx="4" cy="58"/>
                </a:xfrm>
                <a:custGeom>
                  <a:avLst/>
                  <a:gdLst>
                    <a:gd name="T0" fmla="*/ 4 w 4"/>
                    <a:gd name="T1" fmla="*/ 0 h 58"/>
                    <a:gd name="T2" fmla="*/ 1 w 4"/>
                    <a:gd name="T3" fmla="*/ 58 h 58"/>
                    <a:gd name="T4" fmla="*/ 0 w 4"/>
                    <a:gd name="T5" fmla="*/ 58 h 58"/>
                    <a:gd name="T6" fmla="*/ 3 w 4"/>
                    <a:gd name="T7" fmla="*/ 0 h 58"/>
                    <a:gd name="T8" fmla="*/ 4 w 4"/>
                    <a:gd name="T9" fmla="*/ 0 h 58"/>
                    <a:gd name="T10" fmla="*/ 0 60000 65536"/>
                    <a:gd name="T11" fmla="*/ 0 60000 65536"/>
                    <a:gd name="T12" fmla="*/ 0 60000 65536"/>
                    <a:gd name="T13" fmla="*/ 0 60000 65536"/>
                    <a:gd name="T14" fmla="*/ 0 60000 65536"/>
                    <a:gd name="T15" fmla="*/ 0 w 4"/>
                    <a:gd name="T16" fmla="*/ 0 h 58"/>
                    <a:gd name="T17" fmla="*/ 4 w 4"/>
                    <a:gd name="T18" fmla="*/ 58 h 58"/>
                  </a:gdLst>
                  <a:ahLst/>
                  <a:cxnLst>
                    <a:cxn ang="T10">
                      <a:pos x="T0" y="T1"/>
                    </a:cxn>
                    <a:cxn ang="T11">
                      <a:pos x="T2" y="T3"/>
                    </a:cxn>
                    <a:cxn ang="T12">
                      <a:pos x="T4" y="T5"/>
                    </a:cxn>
                    <a:cxn ang="T13">
                      <a:pos x="T6" y="T7"/>
                    </a:cxn>
                    <a:cxn ang="T14">
                      <a:pos x="T8" y="T9"/>
                    </a:cxn>
                  </a:cxnLst>
                  <a:rect l="T15" t="T16" r="T17" b="T18"/>
                  <a:pathLst>
                    <a:path w="4" h="58">
                      <a:moveTo>
                        <a:pt x="4" y="0"/>
                      </a:moveTo>
                      <a:lnTo>
                        <a:pt x="1" y="58"/>
                      </a:lnTo>
                      <a:lnTo>
                        <a:pt x="0" y="58"/>
                      </a:lnTo>
                      <a:lnTo>
                        <a:pt x="3" y="0"/>
                      </a:lnTo>
                      <a:lnTo>
                        <a:pt x="4"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54" name="Freeform 888"/>
                <p:cNvSpPr>
                  <a:spLocks/>
                </p:cNvSpPr>
                <p:nvPr/>
              </p:nvSpPr>
              <p:spPr bwMode="auto">
                <a:xfrm>
                  <a:off x="2104" y="2483"/>
                  <a:ext cx="3" cy="58"/>
                </a:xfrm>
                <a:custGeom>
                  <a:avLst/>
                  <a:gdLst>
                    <a:gd name="T0" fmla="*/ 3 w 3"/>
                    <a:gd name="T1" fmla="*/ 0 h 58"/>
                    <a:gd name="T2" fmla="*/ 0 w 3"/>
                    <a:gd name="T3" fmla="*/ 58 h 58"/>
                    <a:gd name="T4" fmla="*/ 3 w 3"/>
                    <a:gd name="T5" fmla="*/ 0 h 58"/>
                    <a:gd name="T6" fmla="*/ 0 60000 65536"/>
                    <a:gd name="T7" fmla="*/ 0 60000 65536"/>
                    <a:gd name="T8" fmla="*/ 0 60000 65536"/>
                    <a:gd name="T9" fmla="*/ 0 w 3"/>
                    <a:gd name="T10" fmla="*/ 0 h 58"/>
                    <a:gd name="T11" fmla="*/ 3 w 3"/>
                    <a:gd name="T12" fmla="*/ 58 h 58"/>
                  </a:gdLst>
                  <a:ahLst/>
                  <a:cxnLst>
                    <a:cxn ang="T6">
                      <a:pos x="T0" y="T1"/>
                    </a:cxn>
                    <a:cxn ang="T7">
                      <a:pos x="T2" y="T3"/>
                    </a:cxn>
                    <a:cxn ang="T8">
                      <a:pos x="T4" y="T5"/>
                    </a:cxn>
                  </a:cxnLst>
                  <a:rect l="T9" t="T10" r="T11" b="T12"/>
                  <a:pathLst>
                    <a:path w="3" h="58">
                      <a:moveTo>
                        <a:pt x="3" y="0"/>
                      </a:moveTo>
                      <a:lnTo>
                        <a:pt x="0" y="58"/>
                      </a:lnTo>
                      <a:lnTo>
                        <a:pt x="3"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55" name="Freeform 889"/>
                <p:cNvSpPr>
                  <a:spLocks/>
                </p:cNvSpPr>
                <p:nvPr/>
              </p:nvSpPr>
              <p:spPr bwMode="auto">
                <a:xfrm>
                  <a:off x="2102" y="2483"/>
                  <a:ext cx="5" cy="58"/>
                </a:xfrm>
                <a:custGeom>
                  <a:avLst/>
                  <a:gdLst>
                    <a:gd name="T0" fmla="*/ 5 w 5"/>
                    <a:gd name="T1" fmla="*/ 0 h 58"/>
                    <a:gd name="T2" fmla="*/ 2 w 5"/>
                    <a:gd name="T3" fmla="*/ 58 h 58"/>
                    <a:gd name="T4" fmla="*/ 0 w 5"/>
                    <a:gd name="T5" fmla="*/ 58 h 58"/>
                    <a:gd name="T6" fmla="*/ 3 w 5"/>
                    <a:gd name="T7" fmla="*/ 2 h 58"/>
                    <a:gd name="T8" fmla="*/ 3 w 5"/>
                    <a:gd name="T9" fmla="*/ 0 h 58"/>
                    <a:gd name="T10" fmla="*/ 5 w 5"/>
                    <a:gd name="T11" fmla="*/ 0 h 58"/>
                    <a:gd name="T12" fmla="*/ 0 60000 65536"/>
                    <a:gd name="T13" fmla="*/ 0 60000 65536"/>
                    <a:gd name="T14" fmla="*/ 0 60000 65536"/>
                    <a:gd name="T15" fmla="*/ 0 60000 65536"/>
                    <a:gd name="T16" fmla="*/ 0 60000 65536"/>
                    <a:gd name="T17" fmla="*/ 0 60000 65536"/>
                    <a:gd name="T18" fmla="*/ 0 w 5"/>
                    <a:gd name="T19" fmla="*/ 0 h 58"/>
                    <a:gd name="T20" fmla="*/ 5 w 5"/>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 h="58">
                      <a:moveTo>
                        <a:pt x="5" y="0"/>
                      </a:moveTo>
                      <a:lnTo>
                        <a:pt x="2" y="58"/>
                      </a:lnTo>
                      <a:lnTo>
                        <a:pt x="0" y="58"/>
                      </a:lnTo>
                      <a:lnTo>
                        <a:pt x="3" y="2"/>
                      </a:lnTo>
                      <a:lnTo>
                        <a:pt x="3" y="0"/>
                      </a:lnTo>
                      <a:lnTo>
                        <a:pt x="5"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56" name="Freeform 890"/>
                <p:cNvSpPr>
                  <a:spLocks/>
                </p:cNvSpPr>
                <p:nvPr/>
              </p:nvSpPr>
              <p:spPr bwMode="auto">
                <a:xfrm>
                  <a:off x="2102" y="2483"/>
                  <a:ext cx="5" cy="58"/>
                </a:xfrm>
                <a:custGeom>
                  <a:avLst/>
                  <a:gdLst>
                    <a:gd name="T0" fmla="*/ 5 w 5"/>
                    <a:gd name="T1" fmla="*/ 0 h 58"/>
                    <a:gd name="T2" fmla="*/ 2 w 5"/>
                    <a:gd name="T3" fmla="*/ 58 h 58"/>
                    <a:gd name="T4" fmla="*/ 0 w 5"/>
                    <a:gd name="T5" fmla="*/ 58 h 58"/>
                    <a:gd name="T6" fmla="*/ 3 w 5"/>
                    <a:gd name="T7" fmla="*/ 2 h 58"/>
                    <a:gd name="T8" fmla="*/ 3 w 5"/>
                    <a:gd name="T9" fmla="*/ 0 h 58"/>
                    <a:gd name="T10" fmla="*/ 5 w 5"/>
                    <a:gd name="T11" fmla="*/ 0 h 58"/>
                    <a:gd name="T12" fmla="*/ 0 60000 65536"/>
                    <a:gd name="T13" fmla="*/ 0 60000 65536"/>
                    <a:gd name="T14" fmla="*/ 0 60000 65536"/>
                    <a:gd name="T15" fmla="*/ 0 60000 65536"/>
                    <a:gd name="T16" fmla="*/ 0 60000 65536"/>
                    <a:gd name="T17" fmla="*/ 0 60000 65536"/>
                    <a:gd name="T18" fmla="*/ 0 w 5"/>
                    <a:gd name="T19" fmla="*/ 0 h 58"/>
                    <a:gd name="T20" fmla="*/ 5 w 5"/>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 h="58">
                      <a:moveTo>
                        <a:pt x="5" y="0"/>
                      </a:moveTo>
                      <a:lnTo>
                        <a:pt x="2" y="58"/>
                      </a:lnTo>
                      <a:lnTo>
                        <a:pt x="0" y="58"/>
                      </a:lnTo>
                      <a:lnTo>
                        <a:pt x="3" y="2"/>
                      </a:lnTo>
                      <a:lnTo>
                        <a:pt x="3" y="0"/>
                      </a:lnTo>
                      <a:lnTo>
                        <a:pt x="5"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57" name="Freeform 891"/>
                <p:cNvSpPr>
                  <a:spLocks/>
                </p:cNvSpPr>
                <p:nvPr/>
              </p:nvSpPr>
              <p:spPr bwMode="auto">
                <a:xfrm>
                  <a:off x="2100" y="2485"/>
                  <a:ext cx="5" cy="56"/>
                </a:xfrm>
                <a:custGeom>
                  <a:avLst/>
                  <a:gdLst>
                    <a:gd name="T0" fmla="*/ 5 w 5"/>
                    <a:gd name="T1" fmla="*/ 0 h 56"/>
                    <a:gd name="T2" fmla="*/ 2 w 5"/>
                    <a:gd name="T3" fmla="*/ 56 h 56"/>
                    <a:gd name="T4" fmla="*/ 0 w 5"/>
                    <a:gd name="T5" fmla="*/ 56 h 56"/>
                    <a:gd name="T6" fmla="*/ 4 w 5"/>
                    <a:gd name="T7" fmla="*/ 0 h 56"/>
                    <a:gd name="T8" fmla="*/ 5 w 5"/>
                    <a:gd name="T9" fmla="*/ 0 h 56"/>
                    <a:gd name="T10" fmla="*/ 0 60000 65536"/>
                    <a:gd name="T11" fmla="*/ 0 60000 65536"/>
                    <a:gd name="T12" fmla="*/ 0 60000 65536"/>
                    <a:gd name="T13" fmla="*/ 0 60000 65536"/>
                    <a:gd name="T14" fmla="*/ 0 60000 65536"/>
                    <a:gd name="T15" fmla="*/ 0 w 5"/>
                    <a:gd name="T16" fmla="*/ 0 h 56"/>
                    <a:gd name="T17" fmla="*/ 5 w 5"/>
                    <a:gd name="T18" fmla="*/ 56 h 56"/>
                  </a:gdLst>
                  <a:ahLst/>
                  <a:cxnLst>
                    <a:cxn ang="T10">
                      <a:pos x="T0" y="T1"/>
                    </a:cxn>
                    <a:cxn ang="T11">
                      <a:pos x="T2" y="T3"/>
                    </a:cxn>
                    <a:cxn ang="T12">
                      <a:pos x="T4" y="T5"/>
                    </a:cxn>
                    <a:cxn ang="T13">
                      <a:pos x="T6" y="T7"/>
                    </a:cxn>
                    <a:cxn ang="T14">
                      <a:pos x="T8" y="T9"/>
                    </a:cxn>
                  </a:cxnLst>
                  <a:rect l="T15" t="T16" r="T17" b="T18"/>
                  <a:pathLst>
                    <a:path w="5" h="56">
                      <a:moveTo>
                        <a:pt x="5" y="0"/>
                      </a:moveTo>
                      <a:lnTo>
                        <a:pt x="2" y="56"/>
                      </a:lnTo>
                      <a:lnTo>
                        <a:pt x="0" y="56"/>
                      </a:lnTo>
                      <a:lnTo>
                        <a:pt x="4" y="0"/>
                      </a:lnTo>
                      <a:lnTo>
                        <a:pt x="5" y="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58" name="Freeform 892"/>
                <p:cNvSpPr>
                  <a:spLocks/>
                </p:cNvSpPr>
                <p:nvPr/>
              </p:nvSpPr>
              <p:spPr bwMode="auto">
                <a:xfrm>
                  <a:off x="2100" y="2485"/>
                  <a:ext cx="5" cy="56"/>
                </a:xfrm>
                <a:custGeom>
                  <a:avLst/>
                  <a:gdLst>
                    <a:gd name="T0" fmla="*/ 5 w 5"/>
                    <a:gd name="T1" fmla="*/ 0 h 56"/>
                    <a:gd name="T2" fmla="*/ 2 w 5"/>
                    <a:gd name="T3" fmla="*/ 56 h 56"/>
                    <a:gd name="T4" fmla="*/ 0 w 5"/>
                    <a:gd name="T5" fmla="*/ 56 h 56"/>
                    <a:gd name="T6" fmla="*/ 0 w 5"/>
                    <a:gd name="T7" fmla="*/ 54 h 56"/>
                    <a:gd name="T8" fmla="*/ 4 w 5"/>
                    <a:gd name="T9" fmla="*/ 0 h 56"/>
                    <a:gd name="T10" fmla="*/ 5 w 5"/>
                    <a:gd name="T11" fmla="*/ 0 h 56"/>
                    <a:gd name="T12" fmla="*/ 0 60000 65536"/>
                    <a:gd name="T13" fmla="*/ 0 60000 65536"/>
                    <a:gd name="T14" fmla="*/ 0 60000 65536"/>
                    <a:gd name="T15" fmla="*/ 0 60000 65536"/>
                    <a:gd name="T16" fmla="*/ 0 60000 65536"/>
                    <a:gd name="T17" fmla="*/ 0 60000 65536"/>
                    <a:gd name="T18" fmla="*/ 0 w 5"/>
                    <a:gd name="T19" fmla="*/ 0 h 56"/>
                    <a:gd name="T20" fmla="*/ 5 w 5"/>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5" h="56">
                      <a:moveTo>
                        <a:pt x="5" y="0"/>
                      </a:moveTo>
                      <a:lnTo>
                        <a:pt x="2" y="56"/>
                      </a:lnTo>
                      <a:lnTo>
                        <a:pt x="0" y="56"/>
                      </a:lnTo>
                      <a:lnTo>
                        <a:pt x="0" y="54"/>
                      </a:lnTo>
                      <a:lnTo>
                        <a:pt x="4" y="0"/>
                      </a:lnTo>
                      <a:lnTo>
                        <a:pt x="5" y="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59" name="Freeform 893"/>
                <p:cNvSpPr>
                  <a:spLocks/>
                </p:cNvSpPr>
                <p:nvPr/>
              </p:nvSpPr>
              <p:spPr bwMode="auto">
                <a:xfrm>
                  <a:off x="2100" y="2485"/>
                  <a:ext cx="4" cy="56"/>
                </a:xfrm>
                <a:custGeom>
                  <a:avLst/>
                  <a:gdLst>
                    <a:gd name="T0" fmla="*/ 4 w 4"/>
                    <a:gd name="T1" fmla="*/ 0 h 56"/>
                    <a:gd name="T2" fmla="*/ 0 w 4"/>
                    <a:gd name="T3" fmla="*/ 56 h 56"/>
                    <a:gd name="T4" fmla="*/ 0 w 4"/>
                    <a:gd name="T5" fmla="*/ 54 h 56"/>
                    <a:gd name="T6" fmla="*/ 4 w 4"/>
                    <a:gd name="T7" fmla="*/ 0 h 56"/>
                    <a:gd name="T8" fmla="*/ 0 60000 65536"/>
                    <a:gd name="T9" fmla="*/ 0 60000 65536"/>
                    <a:gd name="T10" fmla="*/ 0 60000 65536"/>
                    <a:gd name="T11" fmla="*/ 0 60000 65536"/>
                    <a:gd name="T12" fmla="*/ 0 w 4"/>
                    <a:gd name="T13" fmla="*/ 0 h 56"/>
                    <a:gd name="T14" fmla="*/ 4 w 4"/>
                    <a:gd name="T15" fmla="*/ 56 h 56"/>
                  </a:gdLst>
                  <a:ahLst/>
                  <a:cxnLst>
                    <a:cxn ang="T8">
                      <a:pos x="T0" y="T1"/>
                    </a:cxn>
                    <a:cxn ang="T9">
                      <a:pos x="T2" y="T3"/>
                    </a:cxn>
                    <a:cxn ang="T10">
                      <a:pos x="T4" y="T5"/>
                    </a:cxn>
                    <a:cxn ang="T11">
                      <a:pos x="T6" y="T7"/>
                    </a:cxn>
                  </a:cxnLst>
                  <a:rect l="T12" t="T13" r="T14" b="T15"/>
                  <a:pathLst>
                    <a:path w="4" h="56">
                      <a:moveTo>
                        <a:pt x="4" y="0"/>
                      </a:moveTo>
                      <a:lnTo>
                        <a:pt x="0" y="56"/>
                      </a:lnTo>
                      <a:lnTo>
                        <a:pt x="0" y="54"/>
                      </a:lnTo>
                      <a:lnTo>
                        <a:pt x="4" y="0"/>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60" name="Freeform 894"/>
                <p:cNvSpPr>
                  <a:spLocks/>
                </p:cNvSpPr>
                <p:nvPr/>
              </p:nvSpPr>
              <p:spPr bwMode="auto">
                <a:xfrm>
                  <a:off x="2099" y="2485"/>
                  <a:ext cx="5" cy="54"/>
                </a:xfrm>
                <a:custGeom>
                  <a:avLst/>
                  <a:gdLst>
                    <a:gd name="T0" fmla="*/ 5 w 5"/>
                    <a:gd name="T1" fmla="*/ 0 h 54"/>
                    <a:gd name="T2" fmla="*/ 1 w 5"/>
                    <a:gd name="T3" fmla="*/ 54 h 54"/>
                    <a:gd name="T4" fmla="*/ 0 w 5"/>
                    <a:gd name="T5" fmla="*/ 54 h 54"/>
                    <a:gd name="T6" fmla="*/ 3 w 5"/>
                    <a:gd name="T7" fmla="*/ 0 h 54"/>
                    <a:gd name="T8" fmla="*/ 5 w 5"/>
                    <a:gd name="T9" fmla="*/ 0 h 54"/>
                    <a:gd name="T10" fmla="*/ 0 60000 65536"/>
                    <a:gd name="T11" fmla="*/ 0 60000 65536"/>
                    <a:gd name="T12" fmla="*/ 0 60000 65536"/>
                    <a:gd name="T13" fmla="*/ 0 60000 65536"/>
                    <a:gd name="T14" fmla="*/ 0 60000 65536"/>
                    <a:gd name="T15" fmla="*/ 0 w 5"/>
                    <a:gd name="T16" fmla="*/ 0 h 54"/>
                    <a:gd name="T17" fmla="*/ 5 w 5"/>
                    <a:gd name="T18" fmla="*/ 54 h 54"/>
                  </a:gdLst>
                  <a:ahLst/>
                  <a:cxnLst>
                    <a:cxn ang="T10">
                      <a:pos x="T0" y="T1"/>
                    </a:cxn>
                    <a:cxn ang="T11">
                      <a:pos x="T2" y="T3"/>
                    </a:cxn>
                    <a:cxn ang="T12">
                      <a:pos x="T4" y="T5"/>
                    </a:cxn>
                    <a:cxn ang="T13">
                      <a:pos x="T6" y="T7"/>
                    </a:cxn>
                    <a:cxn ang="T14">
                      <a:pos x="T8" y="T9"/>
                    </a:cxn>
                  </a:cxnLst>
                  <a:rect l="T15" t="T16" r="T17" b="T18"/>
                  <a:pathLst>
                    <a:path w="5" h="54">
                      <a:moveTo>
                        <a:pt x="5" y="0"/>
                      </a:moveTo>
                      <a:lnTo>
                        <a:pt x="1" y="54"/>
                      </a:lnTo>
                      <a:lnTo>
                        <a:pt x="0" y="54"/>
                      </a:lnTo>
                      <a:lnTo>
                        <a:pt x="3" y="0"/>
                      </a:lnTo>
                      <a:lnTo>
                        <a:pt x="5" y="0"/>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61" name="Freeform 895"/>
                <p:cNvSpPr>
                  <a:spLocks/>
                </p:cNvSpPr>
                <p:nvPr/>
              </p:nvSpPr>
              <p:spPr bwMode="auto">
                <a:xfrm>
                  <a:off x="2099" y="2485"/>
                  <a:ext cx="5" cy="54"/>
                </a:xfrm>
                <a:custGeom>
                  <a:avLst/>
                  <a:gdLst>
                    <a:gd name="T0" fmla="*/ 5 w 5"/>
                    <a:gd name="T1" fmla="*/ 0 h 54"/>
                    <a:gd name="T2" fmla="*/ 1 w 5"/>
                    <a:gd name="T3" fmla="*/ 54 h 54"/>
                    <a:gd name="T4" fmla="*/ 0 w 5"/>
                    <a:gd name="T5" fmla="*/ 54 h 54"/>
                    <a:gd name="T6" fmla="*/ 3 w 5"/>
                    <a:gd name="T7" fmla="*/ 0 h 54"/>
                    <a:gd name="T8" fmla="*/ 5 w 5"/>
                    <a:gd name="T9" fmla="*/ 0 h 54"/>
                    <a:gd name="T10" fmla="*/ 0 60000 65536"/>
                    <a:gd name="T11" fmla="*/ 0 60000 65536"/>
                    <a:gd name="T12" fmla="*/ 0 60000 65536"/>
                    <a:gd name="T13" fmla="*/ 0 60000 65536"/>
                    <a:gd name="T14" fmla="*/ 0 60000 65536"/>
                    <a:gd name="T15" fmla="*/ 0 w 5"/>
                    <a:gd name="T16" fmla="*/ 0 h 54"/>
                    <a:gd name="T17" fmla="*/ 5 w 5"/>
                    <a:gd name="T18" fmla="*/ 54 h 54"/>
                  </a:gdLst>
                  <a:ahLst/>
                  <a:cxnLst>
                    <a:cxn ang="T10">
                      <a:pos x="T0" y="T1"/>
                    </a:cxn>
                    <a:cxn ang="T11">
                      <a:pos x="T2" y="T3"/>
                    </a:cxn>
                    <a:cxn ang="T12">
                      <a:pos x="T4" y="T5"/>
                    </a:cxn>
                    <a:cxn ang="T13">
                      <a:pos x="T6" y="T7"/>
                    </a:cxn>
                    <a:cxn ang="T14">
                      <a:pos x="T8" y="T9"/>
                    </a:cxn>
                  </a:cxnLst>
                  <a:rect l="T15" t="T16" r="T17" b="T18"/>
                  <a:pathLst>
                    <a:path w="5" h="54">
                      <a:moveTo>
                        <a:pt x="5" y="0"/>
                      </a:moveTo>
                      <a:lnTo>
                        <a:pt x="1" y="54"/>
                      </a:lnTo>
                      <a:lnTo>
                        <a:pt x="0" y="54"/>
                      </a:lnTo>
                      <a:lnTo>
                        <a:pt x="3" y="0"/>
                      </a:lnTo>
                      <a:lnTo>
                        <a:pt x="5" y="0"/>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62" name="Freeform 896"/>
                <p:cNvSpPr>
                  <a:spLocks/>
                </p:cNvSpPr>
                <p:nvPr/>
              </p:nvSpPr>
              <p:spPr bwMode="auto">
                <a:xfrm>
                  <a:off x="2099" y="2485"/>
                  <a:ext cx="3" cy="54"/>
                </a:xfrm>
                <a:custGeom>
                  <a:avLst/>
                  <a:gdLst>
                    <a:gd name="T0" fmla="*/ 3 w 3"/>
                    <a:gd name="T1" fmla="*/ 0 h 54"/>
                    <a:gd name="T2" fmla="*/ 0 w 3"/>
                    <a:gd name="T3" fmla="*/ 54 h 54"/>
                    <a:gd name="T4" fmla="*/ 3 w 3"/>
                    <a:gd name="T5" fmla="*/ 0 h 54"/>
                    <a:gd name="T6" fmla="*/ 0 60000 65536"/>
                    <a:gd name="T7" fmla="*/ 0 60000 65536"/>
                    <a:gd name="T8" fmla="*/ 0 60000 65536"/>
                    <a:gd name="T9" fmla="*/ 0 w 3"/>
                    <a:gd name="T10" fmla="*/ 0 h 54"/>
                    <a:gd name="T11" fmla="*/ 3 w 3"/>
                    <a:gd name="T12" fmla="*/ 54 h 54"/>
                  </a:gdLst>
                  <a:ahLst/>
                  <a:cxnLst>
                    <a:cxn ang="T6">
                      <a:pos x="T0" y="T1"/>
                    </a:cxn>
                    <a:cxn ang="T7">
                      <a:pos x="T2" y="T3"/>
                    </a:cxn>
                    <a:cxn ang="T8">
                      <a:pos x="T4" y="T5"/>
                    </a:cxn>
                  </a:cxnLst>
                  <a:rect l="T9" t="T10" r="T11" b="T12"/>
                  <a:pathLst>
                    <a:path w="3" h="54">
                      <a:moveTo>
                        <a:pt x="3" y="0"/>
                      </a:moveTo>
                      <a:lnTo>
                        <a:pt x="0" y="54"/>
                      </a:lnTo>
                      <a:lnTo>
                        <a:pt x="3"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63" name="Freeform 897"/>
                <p:cNvSpPr>
                  <a:spLocks/>
                </p:cNvSpPr>
                <p:nvPr/>
              </p:nvSpPr>
              <p:spPr bwMode="auto">
                <a:xfrm>
                  <a:off x="2097" y="2485"/>
                  <a:ext cx="5" cy="54"/>
                </a:xfrm>
                <a:custGeom>
                  <a:avLst/>
                  <a:gdLst>
                    <a:gd name="T0" fmla="*/ 5 w 5"/>
                    <a:gd name="T1" fmla="*/ 0 h 54"/>
                    <a:gd name="T2" fmla="*/ 2 w 5"/>
                    <a:gd name="T3" fmla="*/ 54 h 54"/>
                    <a:gd name="T4" fmla="*/ 0 w 5"/>
                    <a:gd name="T5" fmla="*/ 54 h 54"/>
                    <a:gd name="T6" fmla="*/ 3 w 5"/>
                    <a:gd name="T7" fmla="*/ 0 h 54"/>
                    <a:gd name="T8" fmla="*/ 5 w 5"/>
                    <a:gd name="T9" fmla="*/ 0 h 54"/>
                    <a:gd name="T10" fmla="*/ 0 60000 65536"/>
                    <a:gd name="T11" fmla="*/ 0 60000 65536"/>
                    <a:gd name="T12" fmla="*/ 0 60000 65536"/>
                    <a:gd name="T13" fmla="*/ 0 60000 65536"/>
                    <a:gd name="T14" fmla="*/ 0 60000 65536"/>
                    <a:gd name="T15" fmla="*/ 0 w 5"/>
                    <a:gd name="T16" fmla="*/ 0 h 54"/>
                    <a:gd name="T17" fmla="*/ 5 w 5"/>
                    <a:gd name="T18" fmla="*/ 54 h 54"/>
                  </a:gdLst>
                  <a:ahLst/>
                  <a:cxnLst>
                    <a:cxn ang="T10">
                      <a:pos x="T0" y="T1"/>
                    </a:cxn>
                    <a:cxn ang="T11">
                      <a:pos x="T2" y="T3"/>
                    </a:cxn>
                    <a:cxn ang="T12">
                      <a:pos x="T4" y="T5"/>
                    </a:cxn>
                    <a:cxn ang="T13">
                      <a:pos x="T6" y="T7"/>
                    </a:cxn>
                    <a:cxn ang="T14">
                      <a:pos x="T8" y="T9"/>
                    </a:cxn>
                  </a:cxnLst>
                  <a:rect l="T15" t="T16" r="T17" b="T18"/>
                  <a:pathLst>
                    <a:path w="5" h="54">
                      <a:moveTo>
                        <a:pt x="5" y="0"/>
                      </a:moveTo>
                      <a:lnTo>
                        <a:pt x="2" y="54"/>
                      </a:lnTo>
                      <a:lnTo>
                        <a:pt x="0" y="54"/>
                      </a:lnTo>
                      <a:lnTo>
                        <a:pt x="3" y="0"/>
                      </a:lnTo>
                      <a:lnTo>
                        <a:pt x="5"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64" name="Freeform 898"/>
                <p:cNvSpPr>
                  <a:spLocks/>
                </p:cNvSpPr>
                <p:nvPr/>
              </p:nvSpPr>
              <p:spPr bwMode="auto">
                <a:xfrm>
                  <a:off x="2097" y="2485"/>
                  <a:ext cx="5" cy="54"/>
                </a:xfrm>
                <a:custGeom>
                  <a:avLst/>
                  <a:gdLst>
                    <a:gd name="T0" fmla="*/ 5 w 5"/>
                    <a:gd name="T1" fmla="*/ 0 h 54"/>
                    <a:gd name="T2" fmla="*/ 2 w 5"/>
                    <a:gd name="T3" fmla="*/ 54 h 54"/>
                    <a:gd name="T4" fmla="*/ 0 w 5"/>
                    <a:gd name="T5" fmla="*/ 54 h 54"/>
                    <a:gd name="T6" fmla="*/ 3 w 5"/>
                    <a:gd name="T7" fmla="*/ 1 h 54"/>
                    <a:gd name="T8" fmla="*/ 3 w 5"/>
                    <a:gd name="T9" fmla="*/ 0 h 54"/>
                    <a:gd name="T10" fmla="*/ 5 w 5"/>
                    <a:gd name="T11" fmla="*/ 0 h 54"/>
                    <a:gd name="T12" fmla="*/ 0 60000 65536"/>
                    <a:gd name="T13" fmla="*/ 0 60000 65536"/>
                    <a:gd name="T14" fmla="*/ 0 60000 65536"/>
                    <a:gd name="T15" fmla="*/ 0 60000 65536"/>
                    <a:gd name="T16" fmla="*/ 0 60000 65536"/>
                    <a:gd name="T17" fmla="*/ 0 60000 65536"/>
                    <a:gd name="T18" fmla="*/ 0 w 5"/>
                    <a:gd name="T19" fmla="*/ 0 h 54"/>
                    <a:gd name="T20" fmla="*/ 5 w 5"/>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5" h="54">
                      <a:moveTo>
                        <a:pt x="5" y="0"/>
                      </a:moveTo>
                      <a:lnTo>
                        <a:pt x="2" y="54"/>
                      </a:lnTo>
                      <a:lnTo>
                        <a:pt x="0" y="54"/>
                      </a:lnTo>
                      <a:lnTo>
                        <a:pt x="3" y="1"/>
                      </a:lnTo>
                      <a:lnTo>
                        <a:pt x="3" y="0"/>
                      </a:lnTo>
                      <a:lnTo>
                        <a:pt x="5"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65" name="Freeform 899"/>
                <p:cNvSpPr>
                  <a:spLocks/>
                </p:cNvSpPr>
                <p:nvPr/>
              </p:nvSpPr>
              <p:spPr bwMode="auto">
                <a:xfrm>
                  <a:off x="2097" y="2485"/>
                  <a:ext cx="3" cy="54"/>
                </a:xfrm>
                <a:custGeom>
                  <a:avLst/>
                  <a:gdLst>
                    <a:gd name="T0" fmla="*/ 3 w 3"/>
                    <a:gd name="T1" fmla="*/ 0 h 54"/>
                    <a:gd name="T2" fmla="*/ 0 w 3"/>
                    <a:gd name="T3" fmla="*/ 54 h 54"/>
                    <a:gd name="T4" fmla="*/ 0 w 3"/>
                    <a:gd name="T5" fmla="*/ 53 h 54"/>
                    <a:gd name="T6" fmla="*/ 2 w 3"/>
                    <a:gd name="T7" fmla="*/ 1 h 54"/>
                    <a:gd name="T8" fmla="*/ 3 w 3"/>
                    <a:gd name="T9" fmla="*/ 1 h 54"/>
                    <a:gd name="T10" fmla="*/ 3 w 3"/>
                    <a:gd name="T11" fmla="*/ 0 h 54"/>
                    <a:gd name="T12" fmla="*/ 0 60000 65536"/>
                    <a:gd name="T13" fmla="*/ 0 60000 65536"/>
                    <a:gd name="T14" fmla="*/ 0 60000 65536"/>
                    <a:gd name="T15" fmla="*/ 0 60000 65536"/>
                    <a:gd name="T16" fmla="*/ 0 60000 65536"/>
                    <a:gd name="T17" fmla="*/ 0 60000 65536"/>
                    <a:gd name="T18" fmla="*/ 0 w 3"/>
                    <a:gd name="T19" fmla="*/ 0 h 54"/>
                    <a:gd name="T20" fmla="*/ 3 w 3"/>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3" h="54">
                      <a:moveTo>
                        <a:pt x="3" y="0"/>
                      </a:moveTo>
                      <a:lnTo>
                        <a:pt x="0" y="54"/>
                      </a:lnTo>
                      <a:lnTo>
                        <a:pt x="0" y="53"/>
                      </a:lnTo>
                      <a:lnTo>
                        <a:pt x="2" y="1"/>
                      </a:lnTo>
                      <a:lnTo>
                        <a:pt x="3" y="1"/>
                      </a:lnTo>
                      <a:lnTo>
                        <a:pt x="3"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66" name="Freeform 900"/>
                <p:cNvSpPr>
                  <a:spLocks/>
                </p:cNvSpPr>
                <p:nvPr/>
              </p:nvSpPr>
              <p:spPr bwMode="auto">
                <a:xfrm>
                  <a:off x="2096" y="2486"/>
                  <a:ext cx="4" cy="53"/>
                </a:xfrm>
                <a:custGeom>
                  <a:avLst/>
                  <a:gdLst>
                    <a:gd name="T0" fmla="*/ 4 w 4"/>
                    <a:gd name="T1" fmla="*/ 0 h 53"/>
                    <a:gd name="T2" fmla="*/ 1 w 4"/>
                    <a:gd name="T3" fmla="*/ 53 h 53"/>
                    <a:gd name="T4" fmla="*/ 1 w 4"/>
                    <a:gd name="T5" fmla="*/ 52 h 53"/>
                    <a:gd name="T6" fmla="*/ 0 w 4"/>
                    <a:gd name="T7" fmla="*/ 52 h 53"/>
                    <a:gd name="T8" fmla="*/ 3 w 4"/>
                    <a:gd name="T9" fmla="*/ 0 h 53"/>
                    <a:gd name="T10" fmla="*/ 4 w 4"/>
                    <a:gd name="T11" fmla="*/ 0 h 53"/>
                    <a:gd name="T12" fmla="*/ 0 60000 65536"/>
                    <a:gd name="T13" fmla="*/ 0 60000 65536"/>
                    <a:gd name="T14" fmla="*/ 0 60000 65536"/>
                    <a:gd name="T15" fmla="*/ 0 60000 65536"/>
                    <a:gd name="T16" fmla="*/ 0 60000 65536"/>
                    <a:gd name="T17" fmla="*/ 0 60000 65536"/>
                    <a:gd name="T18" fmla="*/ 0 w 4"/>
                    <a:gd name="T19" fmla="*/ 0 h 53"/>
                    <a:gd name="T20" fmla="*/ 4 w 4"/>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4" h="53">
                      <a:moveTo>
                        <a:pt x="4" y="0"/>
                      </a:moveTo>
                      <a:lnTo>
                        <a:pt x="1" y="53"/>
                      </a:lnTo>
                      <a:lnTo>
                        <a:pt x="1" y="52"/>
                      </a:lnTo>
                      <a:lnTo>
                        <a:pt x="0" y="52"/>
                      </a:lnTo>
                      <a:lnTo>
                        <a:pt x="3" y="0"/>
                      </a:lnTo>
                      <a:lnTo>
                        <a:pt x="4"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67" name="Freeform 901"/>
                <p:cNvSpPr>
                  <a:spLocks/>
                </p:cNvSpPr>
                <p:nvPr/>
              </p:nvSpPr>
              <p:spPr bwMode="auto">
                <a:xfrm>
                  <a:off x="2096" y="2486"/>
                  <a:ext cx="3" cy="52"/>
                </a:xfrm>
                <a:custGeom>
                  <a:avLst/>
                  <a:gdLst>
                    <a:gd name="T0" fmla="*/ 3 w 3"/>
                    <a:gd name="T1" fmla="*/ 0 h 52"/>
                    <a:gd name="T2" fmla="*/ 1 w 3"/>
                    <a:gd name="T3" fmla="*/ 52 h 52"/>
                    <a:gd name="T4" fmla="*/ 0 w 3"/>
                    <a:gd name="T5" fmla="*/ 52 h 52"/>
                    <a:gd name="T6" fmla="*/ 3 w 3"/>
                    <a:gd name="T7" fmla="*/ 0 h 52"/>
                    <a:gd name="T8" fmla="*/ 0 60000 65536"/>
                    <a:gd name="T9" fmla="*/ 0 60000 65536"/>
                    <a:gd name="T10" fmla="*/ 0 60000 65536"/>
                    <a:gd name="T11" fmla="*/ 0 60000 65536"/>
                    <a:gd name="T12" fmla="*/ 0 w 3"/>
                    <a:gd name="T13" fmla="*/ 0 h 52"/>
                    <a:gd name="T14" fmla="*/ 3 w 3"/>
                    <a:gd name="T15" fmla="*/ 52 h 52"/>
                  </a:gdLst>
                  <a:ahLst/>
                  <a:cxnLst>
                    <a:cxn ang="T8">
                      <a:pos x="T0" y="T1"/>
                    </a:cxn>
                    <a:cxn ang="T9">
                      <a:pos x="T2" y="T3"/>
                    </a:cxn>
                    <a:cxn ang="T10">
                      <a:pos x="T4" y="T5"/>
                    </a:cxn>
                    <a:cxn ang="T11">
                      <a:pos x="T6" y="T7"/>
                    </a:cxn>
                  </a:cxnLst>
                  <a:rect l="T12" t="T13" r="T14" b="T15"/>
                  <a:pathLst>
                    <a:path w="3" h="52">
                      <a:moveTo>
                        <a:pt x="3" y="0"/>
                      </a:moveTo>
                      <a:lnTo>
                        <a:pt x="1" y="52"/>
                      </a:lnTo>
                      <a:lnTo>
                        <a:pt x="0" y="52"/>
                      </a:lnTo>
                      <a:lnTo>
                        <a:pt x="3" y="0"/>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68" name="Freeform 902"/>
                <p:cNvSpPr>
                  <a:spLocks/>
                </p:cNvSpPr>
                <p:nvPr/>
              </p:nvSpPr>
              <p:spPr bwMode="auto">
                <a:xfrm>
                  <a:off x="2096" y="2486"/>
                  <a:ext cx="3" cy="52"/>
                </a:xfrm>
                <a:custGeom>
                  <a:avLst/>
                  <a:gdLst>
                    <a:gd name="T0" fmla="*/ 3 w 3"/>
                    <a:gd name="T1" fmla="*/ 0 h 52"/>
                    <a:gd name="T2" fmla="*/ 0 w 3"/>
                    <a:gd name="T3" fmla="*/ 52 h 52"/>
                    <a:gd name="T4" fmla="*/ 1 w 3"/>
                    <a:gd name="T5" fmla="*/ 0 h 52"/>
                    <a:gd name="T6" fmla="*/ 3 w 3"/>
                    <a:gd name="T7" fmla="*/ 0 h 52"/>
                    <a:gd name="T8" fmla="*/ 0 60000 65536"/>
                    <a:gd name="T9" fmla="*/ 0 60000 65536"/>
                    <a:gd name="T10" fmla="*/ 0 60000 65536"/>
                    <a:gd name="T11" fmla="*/ 0 60000 65536"/>
                    <a:gd name="T12" fmla="*/ 0 w 3"/>
                    <a:gd name="T13" fmla="*/ 0 h 52"/>
                    <a:gd name="T14" fmla="*/ 3 w 3"/>
                    <a:gd name="T15" fmla="*/ 52 h 52"/>
                  </a:gdLst>
                  <a:ahLst/>
                  <a:cxnLst>
                    <a:cxn ang="T8">
                      <a:pos x="T0" y="T1"/>
                    </a:cxn>
                    <a:cxn ang="T9">
                      <a:pos x="T2" y="T3"/>
                    </a:cxn>
                    <a:cxn ang="T10">
                      <a:pos x="T4" y="T5"/>
                    </a:cxn>
                    <a:cxn ang="T11">
                      <a:pos x="T6" y="T7"/>
                    </a:cxn>
                  </a:cxnLst>
                  <a:rect l="T12" t="T13" r="T14" b="T15"/>
                  <a:pathLst>
                    <a:path w="3" h="52">
                      <a:moveTo>
                        <a:pt x="3" y="0"/>
                      </a:moveTo>
                      <a:lnTo>
                        <a:pt x="0" y="52"/>
                      </a:lnTo>
                      <a:lnTo>
                        <a:pt x="1" y="0"/>
                      </a:lnTo>
                      <a:lnTo>
                        <a:pt x="3" y="0"/>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69" name="Freeform 903"/>
                <p:cNvSpPr>
                  <a:spLocks/>
                </p:cNvSpPr>
                <p:nvPr/>
              </p:nvSpPr>
              <p:spPr bwMode="auto">
                <a:xfrm>
                  <a:off x="2094" y="2486"/>
                  <a:ext cx="5" cy="52"/>
                </a:xfrm>
                <a:custGeom>
                  <a:avLst/>
                  <a:gdLst>
                    <a:gd name="T0" fmla="*/ 5 w 5"/>
                    <a:gd name="T1" fmla="*/ 0 h 52"/>
                    <a:gd name="T2" fmla="*/ 2 w 5"/>
                    <a:gd name="T3" fmla="*/ 52 h 52"/>
                    <a:gd name="T4" fmla="*/ 0 w 5"/>
                    <a:gd name="T5" fmla="*/ 52 h 52"/>
                    <a:gd name="T6" fmla="*/ 3 w 5"/>
                    <a:gd name="T7" fmla="*/ 0 h 52"/>
                    <a:gd name="T8" fmla="*/ 5 w 5"/>
                    <a:gd name="T9" fmla="*/ 0 h 52"/>
                    <a:gd name="T10" fmla="*/ 0 60000 65536"/>
                    <a:gd name="T11" fmla="*/ 0 60000 65536"/>
                    <a:gd name="T12" fmla="*/ 0 60000 65536"/>
                    <a:gd name="T13" fmla="*/ 0 60000 65536"/>
                    <a:gd name="T14" fmla="*/ 0 60000 65536"/>
                    <a:gd name="T15" fmla="*/ 0 w 5"/>
                    <a:gd name="T16" fmla="*/ 0 h 52"/>
                    <a:gd name="T17" fmla="*/ 5 w 5"/>
                    <a:gd name="T18" fmla="*/ 52 h 52"/>
                  </a:gdLst>
                  <a:ahLst/>
                  <a:cxnLst>
                    <a:cxn ang="T10">
                      <a:pos x="T0" y="T1"/>
                    </a:cxn>
                    <a:cxn ang="T11">
                      <a:pos x="T2" y="T3"/>
                    </a:cxn>
                    <a:cxn ang="T12">
                      <a:pos x="T4" y="T5"/>
                    </a:cxn>
                    <a:cxn ang="T13">
                      <a:pos x="T6" y="T7"/>
                    </a:cxn>
                    <a:cxn ang="T14">
                      <a:pos x="T8" y="T9"/>
                    </a:cxn>
                  </a:cxnLst>
                  <a:rect l="T15" t="T16" r="T17" b="T18"/>
                  <a:pathLst>
                    <a:path w="5" h="52">
                      <a:moveTo>
                        <a:pt x="5" y="0"/>
                      </a:moveTo>
                      <a:lnTo>
                        <a:pt x="2" y="52"/>
                      </a:lnTo>
                      <a:lnTo>
                        <a:pt x="0" y="52"/>
                      </a:lnTo>
                      <a:lnTo>
                        <a:pt x="3" y="0"/>
                      </a:lnTo>
                      <a:lnTo>
                        <a:pt x="5" y="0"/>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70" name="Freeform 904"/>
                <p:cNvSpPr>
                  <a:spLocks/>
                </p:cNvSpPr>
                <p:nvPr/>
              </p:nvSpPr>
              <p:spPr bwMode="auto">
                <a:xfrm>
                  <a:off x="2094" y="2486"/>
                  <a:ext cx="3" cy="52"/>
                </a:xfrm>
                <a:custGeom>
                  <a:avLst/>
                  <a:gdLst>
                    <a:gd name="T0" fmla="*/ 3 w 3"/>
                    <a:gd name="T1" fmla="*/ 0 h 52"/>
                    <a:gd name="T2" fmla="*/ 2 w 3"/>
                    <a:gd name="T3" fmla="*/ 52 h 52"/>
                    <a:gd name="T4" fmla="*/ 0 w 3"/>
                    <a:gd name="T5" fmla="*/ 52 h 52"/>
                    <a:gd name="T6" fmla="*/ 3 w 3"/>
                    <a:gd name="T7" fmla="*/ 0 h 52"/>
                    <a:gd name="T8" fmla="*/ 0 60000 65536"/>
                    <a:gd name="T9" fmla="*/ 0 60000 65536"/>
                    <a:gd name="T10" fmla="*/ 0 60000 65536"/>
                    <a:gd name="T11" fmla="*/ 0 60000 65536"/>
                    <a:gd name="T12" fmla="*/ 0 w 3"/>
                    <a:gd name="T13" fmla="*/ 0 h 52"/>
                    <a:gd name="T14" fmla="*/ 3 w 3"/>
                    <a:gd name="T15" fmla="*/ 52 h 52"/>
                  </a:gdLst>
                  <a:ahLst/>
                  <a:cxnLst>
                    <a:cxn ang="T8">
                      <a:pos x="T0" y="T1"/>
                    </a:cxn>
                    <a:cxn ang="T9">
                      <a:pos x="T2" y="T3"/>
                    </a:cxn>
                    <a:cxn ang="T10">
                      <a:pos x="T4" y="T5"/>
                    </a:cxn>
                    <a:cxn ang="T11">
                      <a:pos x="T6" y="T7"/>
                    </a:cxn>
                  </a:cxnLst>
                  <a:rect l="T12" t="T13" r="T14" b="T15"/>
                  <a:pathLst>
                    <a:path w="3" h="52">
                      <a:moveTo>
                        <a:pt x="3" y="0"/>
                      </a:moveTo>
                      <a:lnTo>
                        <a:pt x="2" y="52"/>
                      </a:lnTo>
                      <a:lnTo>
                        <a:pt x="0" y="52"/>
                      </a:lnTo>
                      <a:lnTo>
                        <a:pt x="3" y="0"/>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71" name="Freeform 905"/>
                <p:cNvSpPr>
                  <a:spLocks/>
                </p:cNvSpPr>
                <p:nvPr/>
              </p:nvSpPr>
              <p:spPr bwMode="auto">
                <a:xfrm>
                  <a:off x="2092" y="2486"/>
                  <a:ext cx="5" cy="52"/>
                </a:xfrm>
                <a:custGeom>
                  <a:avLst/>
                  <a:gdLst>
                    <a:gd name="T0" fmla="*/ 5 w 5"/>
                    <a:gd name="T1" fmla="*/ 0 h 52"/>
                    <a:gd name="T2" fmla="*/ 2 w 5"/>
                    <a:gd name="T3" fmla="*/ 52 h 52"/>
                    <a:gd name="T4" fmla="*/ 0 w 5"/>
                    <a:gd name="T5" fmla="*/ 52 h 52"/>
                    <a:gd name="T6" fmla="*/ 4 w 5"/>
                    <a:gd name="T7" fmla="*/ 2 h 52"/>
                    <a:gd name="T8" fmla="*/ 4 w 5"/>
                    <a:gd name="T9" fmla="*/ 0 h 52"/>
                    <a:gd name="T10" fmla="*/ 5 w 5"/>
                    <a:gd name="T11" fmla="*/ 0 h 52"/>
                    <a:gd name="T12" fmla="*/ 0 60000 65536"/>
                    <a:gd name="T13" fmla="*/ 0 60000 65536"/>
                    <a:gd name="T14" fmla="*/ 0 60000 65536"/>
                    <a:gd name="T15" fmla="*/ 0 60000 65536"/>
                    <a:gd name="T16" fmla="*/ 0 60000 65536"/>
                    <a:gd name="T17" fmla="*/ 0 60000 65536"/>
                    <a:gd name="T18" fmla="*/ 0 w 5"/>
                    <a:gd name="T19" fmla="*/ 0 h 52"/>
                    <a:gd name="T20" fmla="*/ 5 w 5"/>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5" h="52">
                      <a:moveTo>
                        <a:pt x="5" y="0"/>
                      </a:moveTo>
                      <a:lnTo>
                        <a:pt x="2" y="52"/>
                      </a:lnTo>
                      <a:lnTo>
                        <a:pt x="0" y="52"/>
                      </a:lnTo>
                      <a:lnTo>
                        <a:pt x="4" y="2"/>
                      </a:lnTo>
                      <a:lnTo>
                        <a:pt x="4" y="0"/>
                      </a:lnTo>
                      <a:lnTo>
                        <a:pt x="5" y="0"/>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72" name="Freeform 906"/>
                <p:cNvSpPr>
                  <a:spLocks/>
                </p:cNvSpPr>
                <p:nvPr/>
              </p:nvSpPr>
              <p:spPr bwMode="auto">
                <a:xfrm>
                  <a:off x="2092" y="2486"/>
                  <a:ext cx="5" cy="52"/>
                </a:xfrm>
                <a:custGeom>
                  <a:avLst/>
                  <a:gdLst>
                    <a:gd name="T0" fmla="*/ 5 w 5"/>
                    <a:gd name="T1" fmla="*/ 0 h 52"/>
                    <a:gd name="T2" fmla="*/ 2 w 5"/>
                    <a:gd name="T3" fmla="*/ 52 h 52"/>
                    <a:gd name="T4" fmla="*/ 0 w 5"/>
                    <a:gd name="T5" fmla="*/ 52 h 52"/>
                    <a:gd name="T6" fmla="*/ 0 w 5"/>
                    <a:gd name="T7" fmla="*/ 50 h 52"/>
                    <a:gd name="T8" fmla="*/ 4 w 5"/>
                    <a:gd name="T9" fmla="*/ 2 h 52"/>
                    <a:gd name="T10" fmla="*/ 4 w 5"/>
                    <a:gd name="T11" fmla="*/ 0 h 52"/>
                    <a:gd name="T12" fmla="*/ 5 w 5"/>
                    <a:gd name="T13" fmla="*/ 0 h 52"/>
                    <a:gd name="T14" fmla="*/ 0 60000 65536"/>
                    <a:gd name="T15" fmla="*/ 0 60000 65536"/>
                    <a:gd name="T16" fmla="*/ 0 60000 65536"/>
                    <a:gd name="T17" fmla="*/ 0 60000 65536"/>
                    <a:gd name="T18" fmla="*/ 0 60000 65536"/>
                    <a:gd name="T19" fmla="*/ 0 60000 65536"/>
                    <a:gd name="T20" fmla="*/ 0 60000 65536"/>
                    <a:gd name="T21" fmla="*/ 0 w 5"/>
                    <a:gd name="T22" fmla="*/ 0 h 52"/>
                    <a:gd name="T23" fmla="*/ 5 w 5"/>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52">
                      <a:moveTo>
                        <a:pt x="5" y="0"/>
                      </a:moveTo>
                      <a:lnTo>
                        <a:pt x="2" y="52"/>
                      </a:lnTo>
                      <a:lnTo>
                        <a:pt x="0" y="52"/>
                      </a:lnTo>
                      <a:lnTo>
                        <a:pt x="0" y="50"/>
                      </a:lnTo>
                      <a:lnTo>
                        <a:pt x="4" y="2"/>
                      </a:lnTo>
                      <a:lnTo>
                        <a:pt x="4" y="0"/>
                      </a:lnTo>
                      <a:lnTo>
                        <a:pt x="5"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73" name="Freeform 907"/>
                <p:cNvSpPr>
                  <a:spLocks/>
                </p:cNvSpPr>
                <p:nvPr/>
              </p:nvSpPr>
              <p:spPr bwMode="auto">
                <a:xfrm>
                  <a:off x="2092" y="2488"/>
                  <a:ext cx="4" cy="50"/>
                </a:xfrm>
                <a:custGeom>
                  <a:avLst/>
                  <a:gdLst>
                    <a:gd name="T0" fmla="*/ 4 w 4"/>
                    <a:gd name="T1" fmla="*/ 0 h 50"/>
                    <a:gd name="T2" fmla="*/ 0 w 4"/>
                    <a:gd name="T3" fmla="*/ 50 h 50"/>
                    <a:gd name="T4" fmla="*/ 0 w 4"/>
                    <a:gd name="T5" fmla="*/ 48 h 50"/>
                    <a:gd name="T6" fmla="*/ 2 w 4"/>
                    <a:gd name="T7" fmla="*/ 0 h 50"/>
                    <a:gd name="T8" fmla="*/ 4 w 4"/>
                    <a:gd name="T9" fmla="*/ 0 h 50"/>
                    <a:gd name="T10" fmla="*/ 0 60000 65536"/>
                    <a:gd name="T11" fmla="*/ 0 60000 65536"/>
                    <a:gd name="T12" fmla="*/ 0 60000 65536"/>
                    <a:gd name="T13" fmla="*/ 0 60000 65536"/>
                    <a:gd name="T14" fmla="*/ 0 60000 65536"/>
                    <a:gd name="T15" fmla="*/ 0 w 4"/>
                    <a:gd name="T16" fmla="*/ 0 h 50"/>
                    <a:gd name="T17" fmla="*/ 4 w 4"/>
                    <a:gd name="T18" fmla="*/ 50 h 50"/>
                  </a:gdLst>
                  <a:ahLst/>
                  <a:cxnLst>
                    <a:cxn ang="T10">
                      <a:pos x="T0" y="T1"/>
                    </a:cxn>
                    <a:cxn ang="T11">
                      <a:pos x="T2" y="T3"/>
                    </a:cxn>
                    <a:cxn ang="T12">
                      <a:pos x="T4" y="T5"/>
                    </a:cxn>
                    <a:cxn ang="T13">
                      <a:pos x="T6" y="T7"/>
                    </a:cxn>
                    <a:cxn ang="T14">
                      <a:pos x="T8" y="T9"/>
                    </a:cxn>
                  </a:cxnLst>
                  <a:rect l="T15" t="T16" r="T17" b="T18"/>
                  <a:pathLst>
                    <a:path w="4" h="50">
                      <a:moveTo>
                        <a:pt x="4" y="0"/>
                      </a:moveTo>
                      <a:lnTo>
                        <a:pt x="0" y="50"/>
                      </a:lnTo>
                      <a:lnTo>
                        <a:pt x="0" y="48"/>
                      </a:lnTo>
                      <a:lnTo>
                        <a:pt x="2" y="0"/>
                      </a:lnTo>
                      <a:lnTo>
                        <a:pt x="4"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74" name="Freeform 908"/>
                <p:cNvSpPr>
                  <a:spLocks/>
                </p:cNvSpPr>
                <p:nvPr/>
              </p:nvSpPr>
              <p:spPr bwMode="auto">
                <a:xfrm>
                  <a:off x="2091" y="2488"/>
                  <a:ext cx="5" cy="48"/>
                </a:xfrm>
                <a:custGeom>
                  <a:avLst/>
                  <a:gdLst>
                    <a:gd name="T0" fmla="*/ 5 w 5"/>
                    <a:gd name="T1" fmla="*/ 0 h 48"/>
                    <a:gd name="T2" fmla="*/ 1 w 5"/>
                    <a:gd name="T3" fmla="*/ 48 h 48"/>
                    <a:gd name="T4" fmla="*/ 0 w 5"/>
                    <a:gd name="T5" fmla="*/ 48 h 48"/>
                    <a:gd name="T6" fmla="*/ 3 w 5"/>
                    <a:gd name="T7" fmla="*/ 0 h 48"/>
                    <a:gd name="T8" fmla="*/ 5 w 5"/>
                    <a:gd name="T9" fmla="*/ 0 h 48"/>
                    <a:gd name="T10" fmla="*/ 0 60000 65536"/>
                    <a:gd name="T11" fmla="*/ 0 60000 65536"/>
                    <a:gd name="T12" fmla="*/ 0 60000 65536"/>
                    <a:gd name="T13" fmla="*/ 0 60000 65536"/>
                    <a:gd name="T14" fmla="*/ 0 60000 65536"/>
                    <a:gd name="T15" fmla="*/ 0 w 5"/>
                    <a:gd name="T16" fmla="*/ 0 h 48"/>
                    <a:gd name="T17" fmla="*/ 5 w 5"/>
                    <a:gd name="T18" fmla="*/ 48 h 48"/>
                  </a:gdLst>
                  <a:ahLst/>
                  <a:cxnLst>
                    <a:cxn ang="T10">
                      <a:pos x="T0" y="T1"/>
                    </a:cxn>
                    <a:cxn ang="T11">
                      <a:pos x="T2" y="T3"/>
                    </a:cxn>
                    <a:cxn ang="T12">
                      <a:pos x="T4" y="T5"/>
                    </a:cxn>
                    <a:cxn ang="T13">
                      <a:pos x="T6" y="T7"/>
                    </a:cxn>
                    <a:cxn ang="T14">
                      <a:pos x="T8" y="T9"/>
                    </a:cxn>
                  </a:cxnLst>
                  <a:rect l="T15" t="T16" r="T17" b="T18"/>
                  <a:pathLst>
                    <a:path w="5" h="48">
                      <a:moveTo>
                        <a:pt x="5" y="0"/>
                      </a:moveTo>
                      <a:lnTo>
                        <a:pt x="1" y="48"/>
                      </a:lnTo>
                      <a:lnTo>
                        <a:pt x="0" y="48"/>
                      </a:lnTo>
                      <a:lnTo>
                        <a:pt x="3" y="0"/>
                      </a:lnTo>
                      <a:lnTo>
                        <a:pt x="5"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75" name="Freeform 909"/>
                <p:cNvSpPr>
                  <a:spLocks/>
                </p:cNvSpPr>
                <p:nvPr/>
              </p:nvSpPr>
              <p:spPr bwMode="auto">
                <a:xfrm>
                  <a:off x="2091" y="2488"/>
                  <a:ext cx="3" cy="48"/>
                </a:xfrm>
                <a:custGeom>
                  <a:avLst/>
                  <a:gdLst>
                    <a:gd name="T0" fmla="*/ 3 w 3"/>
                    <a:gd name="T1" fmla="*/ 0 h 48"/>
                    <a:gd name="T2" fmla="*/ 1 w 3"/>
                    <a:gd name="T3" fmla="*/ 48 h 48"/>
                    <a:gd name="T4" fmla="*/ 0 w 3"/>
                    <a:gd name="T5" fmla="*/ 48 h 48"/>
                    <a:gd name="T6" fmla="*/ 3 w 3"/>
                    <a:gd name="T7" fmla="*/ 0 h 48"/>
                    <a:gd name="T8" fmla="*/ 0 60000 65536"/>
                    <a:gd name="T9" fmla="*/ 0 60000 65536"/>
                    <a:gd name="T10" fmla="*/ 0 60000 65536"/>
                    <a:gd name="T11" fmla="*/ 0 60000 65536"/>
                    <a:gd name="T12" fmla="*/ 0 w 3"/>
                    <a:gd name="T13" fmla="*/ 0 h 48"/>
                    <a:gd name="T14" fmla="*/ 3 w 3"/>
                    <a:gd name="T15" fmla="*/ 48 h 48"/>
                  </a:gdLst>
                  <a:ahLst/>
                  <a:cxnLst>
                    <a:cxn ang="T8">
                      <a:pos x="T0" y="T1"/>
                    </a:cxn>
                    <a:cxn ang="T9">
                      <a:pos x="T2" y="T3"/>
                    </a:cxn>
                    <a:cxn ang="T10">
                      <a:pos x="T4" y="T5"/>
                    </a:cxn>
                    <a:cxn ang="T11">
                      <a:pos x="T6" y="T7"/>
                    </a:cxn>
                  </a:cxnLst>
                  <a:rect l="T12" t="T13" r="T14" b="T15"/>
                  <a:pathLst>
                    <a:path w="3" h="48">
                      <a:moveTo>
                        <a:pt x="3" y="0"/>
                      </a:moveTo>
                      <a:lnTo>
                        <a:pt x="1" y="48"/>
                      </a:lnTo>
                      <a:lnTo>
                        <a:pt x="0" y="48"/>
                      </a:lnTo>
                      <a:lnTo>
                        <a:pt x="3" y="0"/>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76" name="Freeform 910"/>
                <p:cNvSpPr>
                  <a:spLocks/>
                </p:cNvSpPr>
                <p:nvPr/>
              </p:nvSpPr>
              <p:spPr bwMode="auto">
                <a:xfrm>
                  <a:off x="2091" y="2488"/>
                  <a:ext cx="3" cy="48"/>
                </a:xfrm>
                <a:custGeom>
                  <a:avLst/>
                  <a:gdLst>
                    <a:gd name="T0" fmla="*/ 3 w 3"/>
                    <a:gd name="T1" fmla="*/ 0 h 48"/>
                    <a:gd name="T2" fmla="*/ 0 w 3"/>
                    <a:gd name="T3" fmla="*/ 48 h 48"/>
                    <a:gd name="T4" fmla="*/ 1 w 3"/>
                    <a:gd name="T5" fmla="*/ 0 h 48"/>
                    <a:gd name="T6" fmla="*/ 3 w 3"/>
                    <a:gd name="T7" fmla="*/ 0 h 48"/>
                    <a:gd name="T8" fmla="*/ 0 60000 65536"/>
                    <a:gd name="T9" fmla="*/ 0 60000 65536"/>
                    <a:gd name="T10" fmla="*/ 0 60000 65536"/>
                    <a:gd name="T11" fmla="*/ 0 60000 65536"/>
                    <a:gd name="T12" fmla="*/ 0 w 3"/>
                    <a:gd name="T13" fmla="*/ 0 h 48"/>
                    <a:gd name="T14" fmla="*/ 3 w 3"/>
                    <a:gd name="T15" fmla="*/ 48 h 48"/>
                  </a:gdLst>
                  <a:ahLst/>
                  <a:cxnLst>
                    <a:cxn ang="T8">
                      <a:pos x="T0" y="T1"/>
                    </a:cxn>
                    <a:cxn ang="T9">
                      <a:pos x="T2" y="T3"/>
                    </a:cxn>
                    <a:cxn ang="T10">
                      <a:pos x="T4" y="T5"/>
                    </a:cxn>
                    <a:cxn ang="T11">
                      <a:pos x="T6" y="T7"/>
                    </a:cxn>
                  </a:cxnLst>
                  <a:rect l="T12" t="T13" r="T14" b="T15"/>
                  <a:pathLst>
                    <a:path w="3" h="48">
                      <a:moveTo>
                        <a:pt x="3" y="0"/>
                      </a:moveTo>
                      <a:lnTo>
                        <a:pt x="0" y="48"/>
                      </a:lnTo>
                      <a:lnTo>
                        <a:pt x="1" y="0"/>
                      </a:lnTo>
                      <a:lnTo>
                        <a:pt x="3" y="0"/>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77" name="Freeform 911"/>
                <p:cNvSpPr>
                  <a:spLocks/>
                </p:cNvSpPr>
                <p:nvPr/>
              </p:nvSpPr>
              <p:spPr bwMode="auto">
                <a:xfrm>
                  <a:off x="2089" y="2488"/>
                  <a:ext cx="5" cy="48"/>
                </a:xfrm>
                <a:custGeom>
                  <a:avLst/>
                  <a:gdLst>
                    <a:gd name="T0" fmla="*/ 5 w 5"/>
                    <a:gd name="T1" fmla="*/ 0 h 48"/>
                    <a:gd name="T2" fmla="*/ 2 w 5"/>
                    <a:gd name="T3" fmla="*/ 48 h 48"/>
                    <a:gd name="T4" fmla="*/ 0 w 5"/>
                    <a:gd name="T5" fmla="*/ 48 h 48"/>
                    <a:gd name="T6" fmla="*/ 0 w 5"/>
                    <a:gd name="T7" fmla="*/ 47 h 48"/>
                    <a:gd name="T8" fmla="*/ 3 w 5"/>
                    <a:gd name="T9" fmla="*/ 1 h 48"/>
                    <a:gd name="T10" fmla="*/ 3 w 5"/>
                    <a:gd name="T11" fmla="*/ 0 h 48"/>
                    <a:gd name="T12" fmla="*/ 5 w 5"/>
                    <a:gd name="T13" fmla="*/ 0 h 48"/>
                    <a:gd name="T14" fmla="*/ 0 60000 65536"/>
                    <a:gd name="T15" fmla="*/ 0 60000 65536"/>
                    <a:gd name="T16" fmla="*/ 0 60000 65536"/>
                    <a:gd name="T17" fmla="*/ 0 60000 65536"/>
                    <a:gd name="T18" fmla="*/ 0 60000 65536"/>
                    <a:gd name="T19" fmla="*/ 0 60000 65536"/>
                    <a:gd name="T20" fmla="*/ 0 60000 65536"/>
                    <a:gd name="T21" fmla="*/ 0 w 5"/>
                    <a:gd name="T22" fmla="*/ 0 h 48"/>
                    <a:gd name="T23" fmla="*/ 5 w 5"/>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8">
                      <a:moveTo>
                        <a:pt x="5" y="0"/>
                      </a:moveTo>
                      <a:lnTo>
                        <a:pt x="2" y="48"/>
                      </a:lnTo>
                      <a:lnTo>
                        <a:pt x="0" y="48"/>
                      </a:lnTo>
                      <a:lnTo>
                        <a:pt x="0" y="47"/>
                      </a:lnTo>
                      <a:lnTo>
                        <a:pt x="3" y="1"/>
                      </a:lnTo>
                      <a:lnTo>
                        <a:pt x="3" y="0"/>
                      </a:lnTo>
                      <a:lnTo>
                        <a:pt x="5"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78" name="Freeform 912"/>
                <p:cNvSpPr>
                  <a:spLocks/>
                </p:cNvSpPr>
                <p:nvPr/>
              </p:nvSpPr>
              <p:spPr bwMode="auto">
                <a:xfrm>
                  <a:off x="2089" y="2488"/>
                  <a:ext cx="3" cy="48"/>
                </a:xfrm>
                <a:custGeom>
                  <a:avLst/>
                  <a:gdLst>
                    <a:gd name="T0" fmla="*/ 3 w 3"/>
                    <a:gd name="T1" fmla="*/ 0 h 48"/>
                    <a:gd name="T2" fmla="*/ 2 w 3"/>
                    <a:gd name="T3" fmla="*/ 48 h 48"/>
                    <a:gd name="T4" fmla="*/ 0 w 3"/>
                    <a:gd name="T5" fmla="*/ 48 h 48"/>
                    <a:gd name="T6" fmla="*/ 0 w 3"/>
                    <a:gd name="T7" fmla="*/ 47 h 48"/>
                    <a:gd name="T8" fmla="*/ 3 w 3"/>
                    <a:gd name="T9" fmla="*/ 1 h 48"/>
                    <a:gd name="T10" fmla="*/ 3 w 3"/>
                    <a:gd name="T11" fmla="*/ 0 h 48"/>
                    <a:gd name="T12" fmla="*/ 0 60000 65536"/>
                    <a:gd name="T13" fmla="*/ 0 60000 65536"/>
                    <a:gd name="T14" fmla="*/ 0 60000 65536"/>
                    <a:gd name="T15" fmla="*/ 0 60000 65536"/>
                    <a:gd name="T16" fmla="*/ 0 60000 65536"/>
                    <a:gd name="T17" fmla="*/ 0 60000 65536"/>
                    <a:gd name="T18" fmla="*/ 0 w 3"/>
                    <a:gd name="T19" fmla="*/ 0 h 48"/>
                    <a:gd name="T20" fmla="*/ 3 w 3"/>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3" h="48">
                      <a:moveTo>
                        <a:pt x="3" y="0"/>
                      </a:moveTo>
                      <a:lnTo>
                        <a:pt x="2" y="48"/>
                      </a:lnTo>
                      <a:lnTo>
                        <a:pt x="0" y="48"/>
                      </a:lnTo>
                      <a:lnTo>
                        <a:pt x="0" y="47"/>
                      </a:lnTo>
                      <a:lnTo>
                        <a:pt x="3" y="1"/>
                      </a:lnTo>
                      <a:lnTo>
                        <a:pt x="3"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79" name="Freeform 913"/>
                <p:cNvSpPr>
                  <a:spLocks/>
                </p:cNvSpPr>
                <p:nvPr/>
              </p:nvSpPr>
              <p:spPr bwMode="auto">
                <a:xfrm>
                  <a:off x="2089" y="2489"/>
                  <a:ext cx="3" cy="46"/>
                </a:xfrm>
                <a:custGeom>
                  <a:avLst/>
                  <a:gdLst>
                    <a:gd name="T0" fmla="*/ 3 w 3"/>
                    <a:gd name="T1" fmla="*/ 0 h 46"/>
                    <a:gd name="T2" fmla="*/ 0 w 3"/>
                    <a:gd name="T3" fmla="*/ 46 h 46"/>
                    <a:gd name="T4" fmla="*/ 2 w 3"/>
                    <a:gd name="T5" fmla="*/ 0 h 46"/>
                    <a:gd name="T6" fmla="*/ 3 w 3"/>
                    <a:gd name="T7" fmla="*/ 0 h 46"/>
                    <a:gd name="T8" fmla="*/ 0 60000 65536"/>
                    <a:gd name="T9" fmla="*/ 0 60000 65536"/>
                    <a:gd name="T10" fmla="*/ 0 60000 65536"/>
                    <a:gd name="T11" fmla="*/ 0 60000 65536"/>
                    <a:gd name="T12" fmla="*/ 0 w 3"/>
                    <a:gd name="T13" fmla="*/ 0 h 46"/>
                    <a:gd name="T14" fmla="*/ 3 w 3"/>
                    <a:gd name="T15" fmla="*/ 46 h 46"/>
                  </a:gdLst>
                  <a:ahLst/>
                  <a:cxnLst>
                    <a:cxn ang="T8">
                      <a:pos x="T0" y="T1"/>
                    </a:cxn>
                    <a:cxn ang="T9">
                      <a:pos x="T2" y="T3"/>
                    </a:cxn>
                    <a:cxn ang="T10">
                      <a:pos x="T4" y="T5"/>
                    </a:cxn>
                    <a:cxn ang="T11">
                      <a:pos x="T6" y="T7"/>
                    </a:cxn>
                  </a:cxnLst>
                  <a:rect l="T12" t="T13" r="T14" b="T15"/>
                  <a:pathLst>
                    <a:path w="3" h="46">
                      <a:moveTo>
                        <a:pt x="3" y="0"/>
                      </a:moveTo>
                      <a:lnTo>
                        <a:pt x="0" y="46"/>
                      </a:lnTo>
                      <a:lnTo>
                        <a:pt x="2" y="0"/>
                      </a:lnTo>
                      <a:lnTo>
                        <a:pt x="3"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80" name="Freeform 914"/>
                <p:cNvSpPr>
                  <a:spLocks/>
                </p:cNvSpPr>
                <p:nvPr/>
              </p:nvSpPr>
              <p:spPr bwMode="auto">
                <a:xfrm>
                  <a:off x="2087" y="2489"/>
                  <a:ext cx="5" cy="46"/>
                </a:xfrm>
                <a:custGeom>
                  <a:avLst/>
                  <a:gdLst>
                    <a:gd name="T0" fmla="*/ 5 w 5"/>
                    <a:gd name="T1" fmla="*/ 0 h 46"/>
                    <a:gd name="T2" fmla="*/ 2 w 5"/>
                    <a:gd name="T3" fmla="*/ 46 h 46"/>
                    <a:gd name="T4" fmla="*/ 0 w 5"/>
                    <a:gd name="T5" fmla="*/ 46 h 46"/>
                    <a:gd name="T6" fmla="*/ 4 w 5"/>
                    <a:gd name="T7" fmla="*/ 0 h 46"/>
                    <a:gd name="T8" fmla="*/ 5 w 5"/>
                    <a:gd name="T9" fmla="*/ 0 h 46"/>
                    <a:gd name="T10" fmla="*/ 0 60000 65536"/>
                    <a:gd name="T11" fmla="*/ 0 60000 65536"/>
                    <a:gd name="T12" fmla="*/ 0 60000 65536"/>
                    <a:gd name="T13" fmla="*/ 0 60000 65536"/>
                    <a:gd name="T14" fmla="*/ 0 60000 65536"/>
                    <a:gd name="T15" fmla="*/ 0 w 5"/>
                    <a:gd name="T16" fmla="*/ 0 h 46"/>
                    <a:gd name="T17" fmla="*/ 5 w 5"/>
                    <a:gd name="T18" fmla="*/ 46 h 46"/>
                  </a:gdLst>
                  <a:ahLst/>
                  <a:cxnLst>
                    <a:cxn ang="T10">
                      <a:pos x="T0" y="T1"/>
                    </a:cxn>
                    <a:cxn ang="T11">
                      <a:pos x="T2" y="T3"/>
                    </a:cxn>
                    <a:cxn ang="T12">
                      <a:pos x="T4" y="T5"/>
                    </a:cxn>
                    <a:cxn ang="T13">
                      <a:pos x="T6" y="T7"/>
                    </a:cxn>
                    <a:cxn ang="T14">
                      <a:pos x="T8" y="T9"/>
                    </a:cxn>
                  </a:cxnLst>
                  <a:rect l="T15" t="T16" r="T17" b="T18"/>
                  <a:pathLst>
                    <a:path w="5" h="46">
                      <a:moveTo>
                        <a:pt x="5" y="0"/>
                      </a:moveTo>
                      <a:lnTo>
                        <a:pt x="2" y="46"/>
                      </a:lnTo>
                      <a:lnTo>
                        <a:pt x="0" y="46"/>
                      </a:lnTo>
                      <a:lnTo>
                        <a:pt x="4" y="0"/>
                      </a:lnTo>
                      <a:lnTo>
                        <a:pt x="5" y="0"/>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81" name="Freeform 915"/>
                <p:cNvSpPr>
                  <a:spLocks/>
                </p:cNvSpPr>
                <p:nvPr/>
              </p:nvSpPr>
              <p:spPr bwMode="auto">
                <a:xfrm>
                  <a:off x="2087" y="2489"/>
                  <a:ext cx="4" cy="46"/>
                </a:xfrm>
                <a:custGeom>
                  <a:avLst/>
                  <a:gdLst>
                    <a:gd name="T0" fmla="*/ 4 w 4"/>
                    <a:gd name="T1" fmla="*/ 0 h 46"/>
                    <a:gd name="T2" fmla="*/ 2 w 4"/>
                    <a:gd name="T3" fmla="*/ 46 h 46"/>
                    <a:gd name="T4" fmla="*/ 0 w 4"/>
                    <a:gd name="T5" fmla="*/ 46 h 46"/>
                    <a:gd name="T6" fmla="*/ 2 w 4"/>
                    <a:gd name="T7" fmla="*/ 0 h 46"/>
                    <a:gd name="T8" fmla="*/ 4 w 4"/>
                    <a:gd name="T9" fmla="*/ 0 h 46"/>
                    <a:gd name="T10" fmla="*/ 0 60000 65536"/>
                    <a:gd name="T11" fmla="*/ 0 60000 65536"/>
                    <a:gd name="T12" fmla="*/ 0 60000 65536"/>
                    <a:gd name="T13" fmla="*/ 0 60000 65536"/>
                    <a:gd name="T14" fmla="*/ 0 60000 65536"/>
                    <a:gd name="T15" fmla="*/ 0 w 4"/>
                    <a:gd name="T16" fmla="*/ 0 h 46"/>
                    <a:gd name="T17" fmla="*/ 4 w 4"/>
                    <a:gd name="T18" fmla="*/ 46 h 46"/>
                  </a:gdLst>
                  <a:ahLst/>
                  <a:cxnLst>
                    <a:cxn ang="T10">
                      <a:pos x="T0" y="T1"/>
                    </a:cxn>
                    <a:cxn ang="T11">
                      <a:pos x="T2" y="T3"/>
                    </a:cxn>
                    <a:cxn ang="T12">
                      <a:pos x="T4" y="T5"/>
                    </a:cxn>
                    <a:cxn ang="T13">
                      <a:pos x="T6" y="T7"/>
                    </a:cxn>
                    <a:cxn ang="T14">
                      <a:pos x="T8" y="T9"/>
                    </a:cxn>
                  </a:cxnLst>
                  <a:rect l="T15" t="T16" r="T17" b="T18"/>
                  <a:pathLst>
                    <a:path w="4" h="46">
                      <a:moveTo>
                        <a:pt x="4" y="0"/>
                      </a:moveTo>
                      <a:lnTo>
                        <a:pt x="2" y="46"/>
                      </a:lnTo>
                      <a:lnTo>
                        <a:pt x="0" y="46"/>
                      </a:lnTo>
                      <a:lnTo>
                        <a:pt x="2" y="0"/>
                      </a:lnTo>
                      <a:lnTo>
                        <a:pt x="4" y="0"/>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82" name="Freeform 916"/>
                <p:cNvSpPr>
                  <a:spLocks/>
                </p:cNvSpPr>
                <p:nvPr/>
              </p:nvSpPr>
              <p:spPr bwMode="auto">
                <a:xfrm>
                  <a:off x="2087" y="2489"/>
                  <a:ext cx="4" cy="46"/>
                </a:xfrm>
                <a:custGeom>
                  <a:avLst/>
                  <a:gdLst>
                    <a:gd name="T0" fmla="*/ 4 w 4"/>
                    <a:gd name="T1" fmla="*/ 0 h 46"/>
                    <a:gd name="T2" fmla="*/ 0 w 4"/>
                    <a:gd name="T3" fmla="*/ 46 h 46"/>
                    <a:gd name="T4" fmla="*/ 2 w 4"/>
                    <a:gd name="T5" fmla="*/ 2 h 46"/>
                    <a:gd name="T6" fmla="*/ 2 w 4"/>
                    <a:gd name="T7" fmla="*/ 0 h 46"/>
                    <a:gd name="T8" fmla="*/ 4 w 4"/>
                    <a:gd name="T9" fmla="*/ 0 h 46"/>
                    <a:gd name="T10" fmla="*/ 0 60000 65536"/>
                    <a:gd name="T11" fmla="*/ 0 60000 65536"/>
                    <a:gd name="T12" fmla="*/ 0 60000 65536"/>
                    <a:gd name="T13" fmla="*/ 0 60000 65536"/>
                    <a:gd name="T14" fmla="*/ 0 60000 65536"/>
                    <a:gd name="T15" fmla="*/ 0 w 4"/>
                    <a:gd name="T16" fmla="*/ 0 h 46"/>
                    <a:gd name="T17" fmla="*/ 4 w 4"/>
                    <a:gd name="T18" fmla="*/ 46 h 46"/>
                  </a:gdLst>
                  <a:ahLst/>
                  <a:cxnLst>
                    <a:cxn ang="T10">
                      <a:pos x="T0" y="T1"/>
                    </a:cxn>
                    <a:cxn ang="T11">
                      <a:pos x="T2" y="T3"/>
                    </a:cxn>
                    <a:cxn ang="T12">
                      <a:pos x="T4" y="T5"/>
                    </a:cxn>
                    <a:cxn ang="T13">
                      <a:pos x="T6" y="T7"/>
                    </a:cxn>
                    <a:cxn ang="T14">
                      <a:pos x="T8" y="T9"/>
                    </a:cxn>
                  </a:cxnLst>
                  <a:rect l="T15" t="T16" r="T17" b="T18"/>
                  <a:pathLst>
                    <a:path w="4" h="46">
                      <a:moveTo>
                        <a:pt x="4" y="0"/>
                      </a:moveTo>
                      <a:lnTo>
                        <a:pt x="0" y="46"/>
                      </a:lnTo>
                      <a:lnTo>
                        <a:pt x="2" y="2"/>
                      </a:lnTo>
                      <a:lnTo>
                        <a:pt x="2" y="0"/>
                      </a:lnTo>
                      <a:lnTo>
                        <a:pt x="4" y="0"/>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83" name="Freeform 917"/>
                <p:cNvSpPr>
                  <a:spLocks/>
                </p:cNvSpPr>
                <p:nvPr/>
              </p:nvSpPr>
              <p:spPr bwMode="auto">
                <a:xfrm>
                  <a:off x="2086" y="2489"/>
                  <a:ext cx="3" cy="46"/>
                </a:xfrm>
                <a:custGeom>
                  <a:avLst/>
                  <a:gdLst>
                    <a:gd name="T0" fmla="*/ 3 w 3"/>
                    <a:gd name="T1" fmla="*/ 0 h 46"/>
                    <a:gd name="T2" fmla="*/ 1 w 3"/>
                    <a:gd name="T3" fmla="*/ 46 h 46"/>
                    <a:gd name="T4" fmla="*/ 0 w 3"/>
                    <a:gd name="T5" fmla="*/ 44 h 46"/>
                    <a:gd name="T6" fmla="*/ 3 w 3"/>
                    <a:gd name="T7" fmla="*/ 2 h 46"/>
                    <a:gd name="T8" fmla="*/ 3 w 3"/>
                    <a:gd name="T9" fmla="*/ 0 h 46"/>
                    <a:gd name="T10" fmla="*/ 0 60000 65536"/>
                    <a:gd name="T11" fmla="*/ 0 60000 65536"/>
                    <a:gd name="T12" fmla="*/ 0 60000 65536"/>
                    <a:gd name="T13" fmla="*/ 0 60000 65536"/>
                    <a:gd name="T14" fmla="*/ 0 60000 65536"/>
                    <a:gd name="T15" fmla="*/ 0 w 3"/>
                    <a:gd name="T16" fmla="*/ 0 h 46"/>
                    <a:gd name="T17" fmla="*/ 3 w 3"/>
                    <a:gd name="T18" fmla="*/ 46 h 46"/>
                  </a:gdLst>
                  <a:ahLst/>
                  <a:cxnLst>
                    <a:cxn ang="T10">
                      <a:pos x="T0" y="T1"/>
                    </a:cxn>
                    <a:cxn ang="T11">
                      <a:pos x="T2" y="T3"/>
                    </a:cxn>
                    <a:cxn ang="T12">
                      <a:pos x="T4" y="T5"/>
                    </a:cxn>
                    <a:cxn ang="T13">
                      <a:pos x="T6" y="T7"/>
                    </a:cxn>
                    <a:cxn ang="T14">
                      <a:pos x="T8" y="T9"/>
                    </a:cxn>
                  </a:cxnLst>
                  <a:rect l="T15" t="T16" r="T17" b="T18"/>
                  <a:pathLst>
                    <a:path w="3" h="46">
                      <a:moveTo>
                        <a:pt x="3" y="0"/>
                      </a:moveTo>
                      <a:lnTo>
                        <a:pt x="1" y="46"/>
                      </a:lnTo>
                      <a:lnTo>
                        <a:pt x="0" y="44"/>
                      </a:lnTo>
                      <a:lnTo>
                        <a:pt x="3" y="2"/>
                      </a:lnTo>
                      <a:lnTo>
                        <a:pt x="3" y="0"/>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84" name="Freeform 918"/>
                <p:cNvSpPr>
                  <a:spLocks/>
                </p:cNvSpPr>
                <p:nvPr/>
              </p:nvSpPr>
              <p:spPr bwMode="auto">
                <a:xfrm>
                  <a:off x="2086" y="2491"/>
                  <a:ext cx="3" cy="44"/>
                </a:xfrm>
                <a:custGeom>
                  <a:avLst/>
                  <a:gdLst>
                    <a:gd name="T0" fmla="*/ 3 w 3"/>
                    <a:gd name="T1" fmla="*/ 0 h 44"/>
                    <a:gd name="T2" fmla="*/ 1 w 3"/>
                    <a:gd name="T3" fmla="*/ 44 h 44"/>
                    <a:gd name="T4" fmla="*/ 0 w 3"/>
                    <a:gd name="T5" fmla="*/ 42 h 44"/>
                    <a:gd name="T6" fmla="*/ 1 w 3"/>
                    <a:gd name="T7" fmla="*/ 0 h 44"/>
                    <a:gd name="T8" fmla="*/ 3 w 3"/>
                    <a:gd name="T9" fmla="*/ 0 h 44"/>
                    <a:gd name="T10" fmla="*/ 0 60000 65536"/>
                    <a:gd name="T11" fmla="*/ 0 60000 65536"/>
                    <a:gd name="T12" fmla="*/ 0 60000 65536"/>
                    <a:gd name="T13" fmla="*/ 0 60000 65536"/>
                    <a:gd name="T14" fmla="*/ 0 60000 65536"/>
                    <a:gd name="T15" fmla="*/ 0 w 3"/>
                    <a:gd name="T16" fmla="*/ 0 h 44"/>
                    <a:gd name="T17" fmla="*/ 3 w 3"/>
                    <a:gd name="T18" fmla="*/ 44 h 44"/>
                  </a:gdLst>
                  <a:ahLst/>
                  <a:cxnLst>
                    <a:cxn ang="T10">
                      <a:pos x="T0" y="T1"/>
                    </a:cxn>
                    <a:cxn ang="T11">
                      <a:pos x="T2" y="T3"/>
                    </a:cxn>
                    <a:cxn ang="T12">
                      <a:pos x="T4" y="T5"/>
                    </a:cxn>
                    <a:cxn ang="T13">
                      <a:pos x="T6" y="T7"/>
                    </a:cxn>
                    <a:cxn ang="T14">
                      <a:pos x="T8" y="T9"/>
                    </a:cxn>
                  </a:cxnLst>
                  <a:rect l="T15" t="T16" r="T17" b="T18"/>
                  <a:pathLst>
                    <a:path w="3" h="44">
                      <a:moveTo>
                        <a:pt x="3" y="0"/>
                      </a:moveTo>
                      <a:lnTo>
                        <a:pt x="1" y="44"/>
                      </a:lnTo>
                      <a:lnTo>
                        <a:pt x="0" y="42"/>
                      </a:lnTo>
                      <a:lnTo>
                        <a:pt x="1" y="0"/>
                      </a:lnTo>
                      <a:lnTo>
                        <a:pt x="3" y="0"/>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85" name="Freeform 919"/>
                <p:cNvSpPr>
                  <a:spLocks/>
                </p:cNvSpPr>
                <p:nvPr/>
              </p:nvSpPr>
              <p:spPr bwMode="auto">
                <a:xfrm>
                  <a:off x="2084" y="2491"/>
                  <a:ext cx="5" cy="42"/>
                </a:xfrm>
                <a:custGeom>
                  <a:avLst/>
                  <a:gdLst>
                    <a:gd name="T0" fmla="*/ 5 w 5"/>
                    <a:gd name="T1" fmla="*/ 0 h 42"/>
                    <a:gd name="T2" fmla="*/ 2 w 5"/>
                    <a:gd name="T3" fmla="*/ 42 h 42"/>
                    <a:gd name="T4" fmla="*/ 0 w 5"/>
                    <a:gd name="T5" fmla="*/ 42 h 42"/>
                    <a:gd name="T6" fmla="*/ 3 w 5"/>
                    <a:gd name="T7" fmla="*/ 0 h 42"/>
                    <a:gd name="T8" fmla="*/ 5 w 5"/>
                    <a:gd name="T9" fmla="*/ 0 h 42"/>
                    <a:gd name="T10" fmla="*/ 0 60000 65536"/>
                    <a:gd name="T11" fmla="*/ 0 60000 65536"/>
                    <a:gd name="T12" fmla="*/ 0 60000 65536"/>
                    <a:gd name="T13" fmla="*/ 0 60000 65536"/>
                    <a:gd name="T14" fmla="*/ 0 60000 65536"/>
                    <a:gd name="T15" fmla="*/ 0 w 5"/>
                    <a:gd name="T16" fmla="*/ 0 h 42"/>
                    <a:gd name="T17" fmla="*/ 5 w 5"/>
                    <a:gd name="T18" fmla="*/ 42 h 42"/>
                  </a:gdLst>
                  <a:ahLst/>
                  <a:cxnLst>
                    <a:cxn ang="T10">
                      <a:pos x="T0" y="T1"/>
                    </a:cxn>
                    <a:cxn ang="T11">
                      <a:pos x="T2" y="T3"/>
                    </a:cxn>
                    <a:cxn ang="T12">
                      <a:pos x="T4" y="T5"/>
                    </a:cxn>
                    <a:cxn ang="T13">
                      <a:pos x="T6" y="T7"/>
                    </a:cxn>
                    <a:cxn ang="T14">
                      <a:pos x="T8" y="T9"/>
                    </a:cxn>
                  </a:cxnLst>
                  <a:rect l="T15" t="T16" r="T17" b="T18"/>
                  <a:pathLst>
                    <a:path w="5" h="42">
                      <a:moveTo>
                        <a:pt x="5" y="0"/>
                      </a:moveTo>
                      <a:lnTo>
                        <a:pt x="2" y="42"/>
                      </a:lnTo>
                      <a:lnTo>
                        <a:pt x="0" y="42"/>
                      </a:lnTo>
                      <a:lnTo>
                        <a:pt x="3" y="0"/>
                      </a:lnTo>
                      <a:lnTo>
                        <a:pt x="5"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86" name="Freeform 920"/>
                <p:cNvSpPr>
                  <a:spLocks/>
                </p:cNvSpPr>
                <p:nvPr/>
              </p:nvSpPr>
              <p:spPr bwMode="auto">
                <a:xfrm>
                  <a:off x="2084" y="2491"/>
                  <a:ext cx="3" cy="42"/>
                </a:xfrm>
                <a:custGeom>
                  <a:avLst/>
                  <a:gdLst>
                    <a:gd name="T0" fmla="*/ 3 w 3"/>
                    <a:gd name="T1" fmla="*/ 0 h 42"/>
                    <a:gd name="T2" fmla="*/ 2 w 3"/>
                    <a:gd name="T3" fmla="*/ 42 h 42"/>
                    <a:gd name="T4" fmla="*/ 0 w 3"/>
                    <a:gd name="T5" fmla="*/ 42 h 42"/>
                    <a:gd name="T6" fmla="*/ 3 w 3"/>
                    <a:gd name="T7" fmla="*/ 0 h 42"/>
                    <a:gd name="T8" fmla="*/ 0 60000 65536"/>
                    <a:gd name="T9" fmla="*/ 0 60000 65536"/>
                    <a:gd name="T10" fmla="*/ 0 60000 65536"/>
                    <a:gd name="T11" fmla="*/ 0 60000 65536"/>
                    <a:gd name="T12" fmla="*/ 0 w 3"/>
                    <a:gd name="T13" fmla="*/ 0 h 42"/>
                    <a:gd name="T14" fmla="*/ 3 w 3"/>
                    <a:gd name="T15" fmla="*/ 42 h 42"/>
                  </a:gdLst>
                  <a:ahLst/>
                  <a:cxnLst>
                    <a:cxn ang="T8">
                      <a:pos x="T0" y="T1"/>
                    </a:cxn>
                    <a:cxn ang="T9">
                      <a:pos x="T2" y="T3"/>
                    </a:cxn>
                    <a:cxn ang="T10">
                      <a:pos x="T4" y="T5"/>
                    </a:cxn>
                    <a:cxn ang="T11">
                      <a:pos x="T6" y="T7"/>
                    </a:cxn>
                  </a:cxnLst>
                  <a:rect l="T12" t="T13" r="T14" b="T15"/>
                  <a:pathLst>
                    <a:path w="3" h="42">
                      <a:moveTo>
                        <a:pt x="3" y="0"/>
                      </a:moveTo>
                      <a:lnTo>
                        <a:pt x="2" y="42"/>
                      </a:lnTo>
                      <a:lnTo>
                        <a:pt x="0" y="42"/>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387" name="Freeform 921"/>
                <p:cNvSpPr>
                  <a:spLocks/>
                </p:cNvSpPr>
                <p:nvPr/>
              </p:nvSpPr>
              <p:spPr bwMode="auto">
                <a:xfrm>
                  <a:off x="2084" y="2491"/>
                  <a:ext cx="3" cy="42"/>
                </a:xfrm>
                <a:custGeom>
                  <a:avLst/>
                  <a:gdLst>
                    <a:gd name="T0" fmla="*/ 3 w 3"/>
                    <a:gd name="T1" fmla="*/ 0 h 42"/>
                    <a:gd name="T2" fmla="*/ 0 w 3"/>
                    <a:gd name="T3" fmla="*/ 42 h 42"/>
                    <a:gd name="T4" fmla="*/ 0 w 3"/>
                    <a:gd name="T5" fmla="*/ 40 h 42"/>
                    <a:gd name="T6" fmla="*/ 2 w 3"/>
                    <a:gd name="T7" fmla="*/ 2 h 42"/>
                    <a:gd name="T8" fmla="*/ 2 w 3"/>
                    <a:gd name="T9" fmla="*/ 0 h 42"/>
                    <a:gd name="T10" fmla="*/ 3 w 3"/>
                    <a:gd name="T11" fmla="*/ 0 h 42"/>
                    <a:gd name="T12" fmla="*/ 0 60000 65536"/>
                    <a:gd name="T13" fmla="*/ 0 60000 65536"/>
                    <a:gd name="T14" fmla="*/ 0 60000 65536"/>
                    <a:gd name="T15" fmla="*/ 0 60000 65536"/>
                    <a:gd name="T16" fmla="*/ 0 60000 65536"/>
                    <a:gd name="T17" fmla="*/ 0 60000 65536"/>
                    <a:gd name="T18" fmla="*/ 0 w 3"/>
                    <a:gd name="T19" fmla="*/ 0 h 42"/>
                    <a:gd name="T20" fmla="*/ 3 w 3"/>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3" h="42">
                      <a:moveTo>
                        <a:pt x="3" y="0"/>
                      </a:moveTo>
                      <a:lnTo>
                        <a:pt x="0" y="42"/>
                      </a:lnTo>
                      <a:lnTo>
                        <a:pt x="0" y="40"/>
                      </a:lnTo>
                      <a:lnTo>
                        <a:pt x="2" y="2"/>
                      </a:lnTo>
                      <a:lnTo>
                        <a:pt x="2" y="0"/>
                      </a:lnTo>
                      <a:lnTo>
                        <a:pt x="3" y="0"/>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grpSp>
          <p:sp>
            <p:nvSpPr>
              <p:cNvPr id="74187" name="Freeform 922"/>
              <p:cNvSpPr>
                <a:spLocks/>
              </p:cNvSpPr>
              <p:nvPr/>
            </p:nvSpPr>
            <p:spPr bwMode="auto">
              <a:xfrm>
                <a:off x="2071" y="2478"/>
                <a:ext cx="147" cy="69"/>
              </a:xfrm>
              <a:custGeom>
                <a:avLst/>
                <a:gdLst>
                  <a:gd name="T0" fmla="*/ 73 w 147"/>
                  <a:gd name="T1" fmla="*/ 0 h 69"/>
                  <a:gd name="T2" fmla="*/ 89 w 147"/>
                  <a:gd name="T3" fmla="*/ 2 h 69"/>
                  <a:gd name="T4" fmla="*/ 102 w 147"/>
                  <a:gd name="T5" fmla="*/ 3 h 69"/>
                  <a:gd name="T6" fmla="*/ 115 w 147"/>
                  <a:gd name="T7" fmla="*/ 7 h 69"/>
                  <a:gd name="T8" fmla="*/ 126 w 147"/>
                  <a:gd name="T9" fmla="*/ 10 h 69"/>
                  <a:gd name="T10" fmla="*/ 134 w 147"/>
                  <a:gd name="T11" fmla="*/ 16 h 69"/>
                  <a:gd name="T12" fmla="*/ 142 w 147"/>
                  <a:gd name="T13" fmla="*/ 21 h 69"/>
                  <a:gd name="T14" fmla="*/ 146 w 147"/>
                  <a:gd name="T15" fmla="*/ 27 h 69"/>
                  <a:gd name="T16" fmla="*/ 147 w 147"/>
                  <a:gd name="T17" fmla="*/ 34 h 69"/>
                  <a:gd name="T18" fmla="*/ 146 w 147"/>
                  <a:gd name="T19" fmla="*/ 42 h 69"/>
                  <a:gd name="T20" fmla="*/ 142 w 147"/>
                  <a:gd name="T21" fmla="*/ 48 h 69"/>
                  <a:gd name="T22" fmla="*/ 134 w 147"/>
                  <a:gd name="T23" fmla="*/ 53 h 69"/>
                  <a:gd name="T24" fmla="*/ 126 w 147"/>
                  <a:gd name="T25" fmla="*/ 58 h 69"/>
                  <a:gd name="T26" fmla="*/ 115 w 147"/>
                  <a:gd name="T27" fmla="*/ 63 h 69"/>
                  <a:gd name="T28" fmla="*/ 102 w 147"/>
                  <a:gd name="T29" fmla="*/ 66 h 69"/>
                  <a:gd name="T30" fmla="*/ 89 w 147"/>
                  <a:gd name="T31" fmla="*/ 68 h 69"/>
                  <a:gd name="T32" fmla="*/ 73 w 147"/>
                  <a:gd name="T33" fmla="*/ 69 h 69"/>
                  <a:gd name="T34" fmla="*/ 58 w 147"/>
                  <a:gd name="T35" fmla="*/ 68 h 69"/>
                  <a:gd name="T36" fmla="*/ 46 w 147"/>
                  <a:gd name="T37" fmla="*/ 66 h 69"/>
                  <a:gd name="T38" fmla="*/ 33 w 147"/>
                  <a:gd name="T39" fmla="*/ 63 h 69"/>
                  <a:gd name="T40" fmla="*/ 21 w 147"/>
                  <a:gd name="T41" fmla="*/ 58 h 69"/>
                  <a:gd name="T42" fmla="*/ 13 w 147"/>
                  <a:gd name="T43" fmla="*/ 53 h 69"/>
                  <a:gd name="T44" fmla="*/ 5 w 147"/>
                  <a:gd name="T45" fmla="*/ 48 h 69"/>
                  <a:gd name="T46" fmla="*/ 2 w 147"/>
                  <a:gd name="T47" fmla="*/ 42 h 69"/>
                  <a:gd name="T48" fmla="*/ 0 w 147"/>
                  <a:gd name="T49" fmla="*/ 34 h 69"/>
                  <a:gd name="T50" fmla="*/ 2 w 147"/>
                  <a:gd name="T51" fmla="*/ 27 h 69"/>
                  <a:gd name="T52" fmla="*/ 5 w 147"/>
                  <a:gd name="T53" fmla="*/ 21 h 69"/>
                  <a:gd name="T54" fmla="*/ 13 w 147"/>
                  <a:gd name="T55" fmla="*/ 16 h 69"/>
                  <a:gd name="T56" fmla="*/ 21 w 147"/>
                  <a:gd name="T57" fmla="*/ 10 h 69"/>
                  <a:gd name="T58" fmla="*/ 33 w 147"/>
                  <a:gd name="T59" fmla="*/ 7 h 69"/>
                  <a:gd name="T60" fmla="*/ 46 w 147"/>
                  <a:gd name="T61" fmla="*/ 3 h 69"/>
                  <a:gd name="T62" fmla="*/ 58 w 147"/>
                  <a:gd name="T63" fmla="*/ 2 h 69"/>
                  <a:gd name="T64" fmla="*/ 73 w 147"/>
                  <a:gd name="T65" fmla="*/ 0 h 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7"/>
                  <a:gd name="T100" fmla="*/ 0 h 69"/>
                  <a:gd name="T101" fmla="*/ 147 w 147"/>
                  <a:gd name="T102" fmla="*/ 69 h 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7" h="69">
                    <a:moveTo>
                      <a:pt x="73" y="0"/>
                    </a:moveTo>
                    <a:lnTo>
                      <a:pt x="89" y="2"/>
                    </a:lnTo>
                    <a:lnTo>
                      <a:pt x="102" y="3"/>
                    </a:lnTo>
                    <a:lnTo>
                      <a:pt x="115" y="7"/>
                    </a:lnTo>
                    <a:lnTo>
                      <a:pt x="126" y="10"/>
                    </a:lnTo>
                    <a:lnTo>
                      <a:pt x="134" y="16"/>
                    </a:lnTo>
                    <a:lnTo>
                      <a:pt x="142" y="21"/>
                    </a:lnTo>
                    <a:lnTo>
                      <a:pt x="146" y="27"/>
                    </a:lnTo>
                    <a:lnTo>
                      <a:pt x="147" y="34"/>
                    </a:lnTo>
                    <a:lnTo>
                      <a:pt x="146" y="42"/>
                    </a:lnTo>
                    <a:lnTo>
                      <a:pt x="142" y="48"/>
                    </a:lnTo>
                    <a:lnTo>
                      <a:pt x="134" y="53"/>
                    </a:lnTo>
                    <a:lnTo>
                      <a:pt x="126" y="58"/>
                    </a:lnTo>
                    <a:lnTo>
                      <a:pt x="115" y="63"/>
                    </a:lnTo>
                    <a:lnTo>
                      <a:pt x="102" y="66"/>
                    </a:lnTo>
                    <a:lnTo>
                      <a:pt x="89" y="68"/>
                    </a:lnTo>
                    <a:lnTo>
                      <a:pt x="73" y="69"/>
                    </a:lnTo>
                    <a:lnTo>
                      <a:pt x="58" y="68"/>
                    </a:lnTo>
                    <a:lnTo>
                      <a:pt x="46" y="66"/>
                    </a:lnTo>
                    <a:lnTo>
                      <a:pt x="33" y="63"/>
                    </a:lnTo>
                    <a:lnTo>
                      <a:pt x="21" y="58"/>
                    </a:lnTo>
                    <a:lnTo>
                      <a:pt x="13" y="53"/>
                    </a:lnTo>
                    <a:lnTo>
                      <a:pt x="5" y="48"/>
                    </a:lnTo>
                    <a:lnTo>
                      <a:pt x="2" y="42"/>
                    </a:lnTo>
                    <a:lnTo>
                      <a:pt x="0" y="34"/>
                    </a:lnTo>
                    <a:lnTo>
                      <a:pt x="2" y="27"/>
                    </a:lnTo>
                    <a:lnTo>
                      <a:pt x="5" y="21"/>
                    </a:lnTo>
                    <a:lnTo>
                      <a:pt x="13" y="16"/>
                    </a:lnTo>
                    <a:lnTo>
                      <a:pt x="21" y="10"/>
                    </a:lnTo>
                    <a:lnTo>
                      <a:pt x="33" y="7"/>
                    </a:lnTo>
                    <a:lnTo>
                      <a:pt x="46" y="3"/>
                    </a:lnTo>
                    <a:lnTo>
                      <a:pt x="58" y="2"/>
                    </a:lnTo>
                    <a:lnTo>
                      <a:pt x="73" y="0"/>
                    </a:lnTo>
                    <a:close/>
                  </a:path>
                </a:pathLst>
              </a:custGeom>
              <a:noFill/>
              <a:ln w="3175">
                <a:solidFill>
                  <a:srgbClr val="7F7F7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FFFF00"/>
                  </a:solidFill>
                  <a:ea typeface="ＭＳ Ｐゴシック" charset="0"/>
                </a:endParaRPr>
              </a:p>
            </p:txBody>
          </p:sp>
        </p:grpSp>
        <p:grpSp>
          <p:nvGrpSpPr>
            <p:cNvPr id="73935" name="Group 923"/>
            <p:cNvGrpSpPr>
              <a:grpSpLocks/>
            </p:cNvGrpSpPr>
            <p:nvPr/>
          </p:nvGrpSpPr>
          <p:grpSpPr bwMode="auto">
            <a:xfrm>
              <a:off x="752" y="2736"/>
              <a:ext cx="147" cy="69"/>
              <a:chOff x="2071" y="2478"/>
              <a:chExt cx="147" cy="69"/>
            </a:xfrm>
          </p:grpSpPr>
          <p:sp>
            <p:nvSpPr>
              <p:cNvPr id="73936" name="Freeform 924"/>
              <p:cNvSpPr>
                <a:spLocks/>
              </p:cNvSpPr>
              <p:nvPr/>
            </p:nvSpPr>
            <p:spPr bwMode="auto">
              <a:xfrm>
                <a:off x="2217" y="2507"/>
                <a:ext cx="1" cy="13"/>
              </a:xfrm>
              <a:custGeom>
                <a:avLst/>
                <a:gdLst>
                  <a:gd name="T0" fmla="*/ 0 w 1"/>
                  <a:gd name="T1" fmla="*/ 13 h 13"/>
                  <a:gd name="T2" fmla="*/ 1 w 1"/>
                  <a:gd name="T3" fmla="*/ 0 h 13"/>
                  <a:gd name="T4" fmla="*/ 1 w 1"/>
                  <a:gd name="T5" fmla="*/ 2 h 13"/>
                  <a:gd name="T6" fmla="*/ 1 w 1"/>
                  <a:gd name="T7" fmla="*/ 3 h 13"/>
                  <a:gd name="T8" fmla="*/ 1 w 1"/>
                  <a:gd name="T9" fmla="*/ 5 h 13"/>
                  <a:gd name="T10" fmla="*/ 1 w 1"/>
                  <a:gd name="T11" fmla="*/ 7 h 13"/>
                  <a:gd name="T12" fmla="*/ 1 w 1"/>
                  <a:gd name="T13" fmla="*/ 8 h 13"/>
                  <a:gd name="T14" fmla="*/ 1 w 1"/>
                  <a:gd name="T15" fmla="*/ 10 h 13"/>
                  <a:gd name="T16" fmla="*/ 1 w 1"/>
                  <a:gd name="T17" fmla="*/ 11 h 13"/>
                  <a:gd name="T18" fmla="*/ 0 w 1"/>
                  <a:gd name="T19" fmla="*/ 13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13"/>
                  <a:gd name="T32" fmla="*/ 1 w 1"/>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13">
                    <a:moveTo>
                      <a:pt x="0" y="13"/>
                    </a:moveTo>
                    <a:lnTo>
                      <a:pt x="1" y="0"/>
                    </a:lnTo>
                    <a:lnTo>
                      <a:pt x="1" y="2"/>
                    </a:lnTo>
                    <a:lnTo>
                      <a:pt x="1" y="3"/>
                    </a:lnTo>
                    <a:lnTo>
                      <a:pt x="1" y="5"/>
                    </a:lnTo>
                    <a:lnTo>
                      <a:pt x="1" y="7"/>
                    </a:lnTo>
                    <a:lnTo>
                      <a:pt x="1" y="8"/>
                    </a:lnTo>
                    <a:lnTo>
                      <a:pt x="1" y="10"/>
                    </a:lnTo>
                    <a:lnTo>
                      <a:pt x="1" y="11"/>
                    </a:lnTo>
                    <a:lnTo>
                      <a:pt x="0" y="13"/>
                    </a:lnTo>
                    <a:close/>
                  </a:path>
                </a:pathLst>
              </a:custGeom>
              <a:solidFill>
                <a:srgbClr val="03030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37" name="Freeform 925"/>
              <p:cNvSpPr>
                <a:spLocks/>
              </p:cNvSpPr>
              <p:nvPr/>
            </p:nvSpPr>
            <p:spPr bwMode="auto">
              <a:xfrm>
                <a:off x="2217" y="2505"/>
                <a:ext cx="1" cy="15"/>
              </a:xfrm>
              <a:custGeom>
                <a:avLst/>
                <a:gdLst>
                  <a:gd name="T0" fmla="*/ 1 w 1"/>
                  <a:gd name="T1" fmla="*/ 5 h 15"/>
                  <a:gd name="T2" fmla="*/ 1 w 1"/>
                  <a:gd name="T3" fmla="*/ 12 h 15"/>
                  <a:gd name="T4" fmla="*/ 1 w 1"/>
                  <a:gd name="T5" fmla="*/ 13 h 15"/>
                  <a:gd name="T6" fmla="*/ 0 w 1"/>
                  <a:gd name="T7" fmla="*/ 13 h 15"/>
                  <a:gd name="T8" fmla="*/ 0 w 1"/>
                  <a:gd name="T9" fmla="*/ 15 h 15"/>
                  <a:gd name="T10" fmla="*/ 0 w 1"/>
                  <a:gd name="T11" fmla="*/ 0 h 15"/>
                  <a:gd name="T12" fmla="*/ 1 w 1"/>
                  <a:gd name="T13" fmla="*/ 2 h 15"/>
                  <a:gd name="T14" fmla="*/ 1 w 1"/>
                  <a:gd name="T15" fmla="*/ 4 h 15"/>
                  <a:gd name="T16" fmla="*/ 1 w 1"/>
                  <a:gd name="T17" fmla="*/ 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5"/>
                  <a:gd name="T29" fmla="*/ 1 w 1"/>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5">
                    <a:moveTo>
                      <a:pt x="1" y="5"/>
                    </a:moveTo>
                    <a:lnTo>
                      <a:pt x="1" y="12"/>
                    </a:lnTo>
                    <a:lnTo>
                      <a:pt x="1" y="13"/>
                    </a:lnTo>
                    <a:lnTo>
                      <a:pt x="0" y="13"/>
                    </a:lnTo>
                    <a:lnTo>
                      <a:pt x="0" y="15"/>
                    </a:lnTo>
                    <a:lnTo>
                      <a:pt x="0" y="0"/>
                    </a:lnTo>
                    <a:lnTo>
                      <a:pt x="1" y="2"/>
                    </a:lnTo>
                    <a:lnTo>
                      <a:pt x="1" y="4"/>
                    </a:lnTo>
                    <a:lnTo>
                      <a:pt x="1" y="5"/>
                    </a:lnTo>
                    <a:close/>
                  </a:path>
                </a:pathLst>
              </a:custGeom>
              <a:solidFill>
                <a:srgbClr val="03030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38" name="Freeform 926"/>
              <p:cNvSpPr>
                <a:spLocks/>
              </p:cNvSpPr>
              <p:nvPr/>
            </p:nvSpPr>
            <p:spPr bwMode="auto">
              <a:xfrm>
                <a:off x="2217" y="2505"/>
                <a:ext cx="1" cy="17"/>
              </a:xfrm>
              <a:custGeom>
                <a:avLst/>
                <a:gdLst>
                  <a:gd name="T0" fmla="*/ 1 w 1"/>
                  <a:gd name="T1" fmla="*/ 2 h 17"/>
                  <a:gd name="T2" fmla="*/ 0 w 1"/>
                  <a:gd name="T3" fmla="*/ 15 h 17"/>
                  <a:gd name="T4" fmla="*/ 0 w 1"/>
                  <a:gd name="T5" fmla="*/ 17 h 17"/>
                  <a:gd name="T6" fmla="*/ 0 w 1"/>
                  <a:gd name="T7" fmla="*/ 0 h 17"/>
                  <a:gd name="T8" fmla="*/ 0 w 1"/>
                  <a:gd name="T9" fmla="*/ 2 h 17"/>
                  <a:gd name="T10" fmla="*/ 1 w 1"/>
                  <a:gd name="T11" fmla="*/ 2 h 17"/>
                  <a:gd name="T12" fmla="*/ 0 60000 65536"/>
                  <a:gd name="T13" fmla="*/ 0 60000 65536"/>
                  <a:gd name="T14" fmla="*/ 0 60000 65536"/>
                  <a:gd name="T15" fmla="*/ 0 60000 65536"/>
                  <a:gd name="T16" fmla="*/ 0 60000 65536"/>
                  <a:gd name="T17" fmla="*/ 0 60000 65536"/>
                  <a:gd name="T18" fmla="*/ 0 w 1"/>
                  <a:gd name="T19" fmla="*/ 0 h 17"/>
                  <a:gd name="T20" fmla="*/ 1 w 1"/>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 h="17">
                    <a:moveTo>
                      <a:pt x="1" y="2"/>
                    </a:moveTo>
                    <a:lnTo>
                      <a:pt x="0" y="15"/>
                    </a:lnTo>
                    <a:lnTo>
                      <a:pt x="0" y="17"/>
                    </a:lnTo>
                    <a:lnTo>
                      <a:pt x="0" y="0"/>
                    </a:lnTo>
                    <a:lnTo>
                      <a:pt x="0" y="2"/>
                    </a:lnTo>
                    <a:lnTo>
                      <a:pt x="1" y="2"/>
                    </a:lnTo>
                    <a:close/>
                  </a:path>
                </a:pathLst>
              </a:custGeom>
              <a:solidFill>
                <a:srgbClr val="03030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39" name="Freeform 927"/>
              <p:cNvSpPr>
                <a:spLocks/>
              </p:cNvSpPr>
              <p:nvPr/>
            </p:nvSpPr>
            <p:spPr bwMode="auto">
              <a:xfrm>
                <a:off x="2215" y="2504"/>
                <a:ext cx="2" cy="19"/>
              </a:xfrm>
              <a:custGeom>
                <a:avLst/>
                <a:gdLst>
                  <a:gd name="T0" fmla="*/ 2 w 2"/>
                  <a:gd name="T1" fmla="*/ 1 h 19"/>
                  <a:gd name="T2" fmla="*/ 2 w 2"/>
                  <a:gd name="T3" fmla="*/ 16 h 19"/>
                  <a:gd name="T4" fmla="*/ 2 w 2"/>
                  <a:gd name="T5" fmla="*/ 18 h 19"/>
                  <a:gd name="T6" fmla="*/ 0 w 2"/>
                  <a:gd name="T7" fmla="*/ 18 h 19"/>
                  <a:gd name="T8" fmla="*/ 0 w 2"/>
                  <a:gd name="T9" fmla="*/ 19 h 19"/>
                  <a:gd name="T10" fmla="*/ 2 w 2"/>
                  <a:gd name="T11" fmla="*/ 0 h 19"/>
                  <a:gd name="T12" fmla="*/ 2 w 2"/>
                  <a:gd name="T13" fmla="*/ 1 h 19"/>
                  <a:gd name="T14" fmla="*/ 0 60000 65536"/>
                  <a:gd name="T15" fmla="*/ 0 60000 65536"/>
                  <a:gd name="T16" fmla="*/ 0 60000 65536"/>
                  <a:gd name="T17" fmla="*/ 0 60000 65536"/>
                  <a:gd name="T18" fmla="*/ 0 60000 65536"/>
                  <a:gd name="T19" fmla="*/ 0 60000 65536"/>
                  <a:gd name="T20" fmla="*/ 0 60000 65536"/>
                  <a:gd name="T21" fmla="*/ 0 w 2"/>
                  <a:gd name="T22" fmla="*/ 0 h 19"/>
                  <a:gd name="T23" fmla="*/ 2 w 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9">
                    <a:moveTo>
                      <a:pt x="2" y="1"/>
                    </a:moveTo>
                    <a:lnTo>
                      <a:pt x="2" y="16"/>
                    </a:lnTo>
                    <a:lnTo>
                      <a:pt x="2" y="18"/>
                    </a:lnTo>
                    <a:lnTo>
                      <a:pt x="0" y="18"/>
                    </a:lnTo>
                    <a:lnTo>
                      <a:pt x="0" y="19"/>
                    </a:lnTo>
                    <a:lnTo>
                      <a:pt x="2" y="0"/>
                    </a:lnTo>
                    <a:lnTo>
                      <a:pt x="2" y="1"/>
                    </a:lnTo>
                    <a:close/>
                  </a:path>
                </a:pathLst>
              </a:custGeom>
              <a:solidFill>
                <a:srgbClr val="0505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40" name="Freeform 928"/>
              <p:cNvSpPr>
                <a:spLocks/>
              </p:cNvSpPr>
              <p:nvPr/>
            </p:nvSpPr>
            <p:spPr bwMode="auto">
              <a:xfrm>
                <a:off x="2213" y="2502"/>
                <a:ext cx="4" cy="23"/>
              </a:xfrm>
              <a:custGeom>
                <a:avLst/>
                <a:gdLst>
                  <a:gd name="T0" fmla="*/ 4 w 4"/>
                  <a:gd name="T1" fmla="*/ 2 h 23"/>
                  <a:gd name="T2" fmla="*/ 2 w 4"/>
                  <a:gd name="T3" fmla="*/ 21 h 23"/>
                  <a:gd name="T4" fmla="*/ 2 w 4"/>
                  <a:gd name="T5" fmla="*/ 23 h 23"/>
                  <a:gd name="T6" fmla="*/ 0 w 4"/>
                  <a:gd name="T7" fmla="*/ 23 h 23"/>
                  <a:gd name="T8" fmla="*/ 2 w 4"/>
                  <a:gd name="T9" fmla="*/ 0 h 23"/>
                  <a:gd name="T10" fmla="*/ 2 w 4"/>
                  <a:gd name="T11" fmla="*/ 2 h 23"/>
                  <a:gd name="T12" fmla="*/ 4 w 4"/>
                  <a:gd name="T13" fmla="*/ 2 h 23"/>
                  <a:gd name="T14" fmla="*/ 0 60000 65536"/>
                  <a:gd name="T15" fmla="*/ 0 60000 65536"/>
                  <a:gd name="T16" fmla="*/ 0 60000 65536"/>
                  <a:gd name="T17" fmla="*/ 0 60000 65536"/>
                  <a:gd name="T18" fmla="*/ 0 60000 65536"/>
                  <a:gd name="T19" fmla="*/ 0 60000 65536"/>
                  <a:gd name="T20" fmla="*/ 0 60000 65536"/>
                  <a:gd name="T21" fmla="*/ 0 w 4"/>
                  <a:gd name="T22" fmla="*/ 0 h 23"/>
                  <a:gd name="T23" fmla="*/ 4 w 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3">
                    <a:moveTo>
                      <a:pt x="4" y="2"/>
                    </a:moveTo>
                    <a:lnTo>
                      <a:pt x="2" y="21"/>
                    </a:lnTo>
                    <a:lnTo>
                      <a:pt x="2" y="23"/>
                    </a:lnTo>
                    <a:lnTo>
                      <a:pt x="0" y="23"/>
                    </a:lnTo>
                    <a:lnTo>
                      <a:pt x="2" y="0"/>
                    </a:lnTo>
                    <a:lnTo>
                      <a:pt x="2" y="2"/>
                    </a:lnTo>
                    <a:lnTo>
                      <a:pt x="4" y="2"/>
                    </a:lnTo>
                    <a:close/>
                  </a:path>
                </a:pathLst>
              </a:custGeom>
              <a:solidFill>
                <a:srgbClr val="0808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41" name="Freeform 929"/>
              <p:cNvSpPr>
                <a:spLocks/>
              </p:cNvSpPr>
              <p:nvPr/>
            </p:nvSpPr>
            <p:spPr bwMode="auto">
              <a:xfrm>
                <a:off x="2213" y="2502"/>
                <a:ext cx="2" cy="23"/>
              </a:xfrm>
              <a:custGeom>
                <a:avLst/>
                <a:gdLst>
                  <a:gd name="T0" fmla="*/ 2 w 2"/>
                  <a:gd name="T1" fmla="*/ 2 h 23"/>
                  <a:gd name="T2" fmla="*/ 2 w 2"/>
                  <a:gd name="T3" fmla="*/ 21 h 23"/>
                  <a:gd name="T4" fmla="*/ 2 w 2"/>
                  <a:gd name="T5" fmla="*/ 23 h 23"/>
                  <a:gd name="T6" fmla="*/ 0 w 2"/>
                  <a:gd name="T7" fmla="*/ 23 h 23"/>
                  <a:gd name="T8" fmla="*/ 2 w 2"/>
                  <a:gd name="T9" fmla="*/ 0 h 23"/>
                  <a:gd name="T10" fmla="*/ 2 w 2"/>
                  <a:gd name="T11" fmla="*/ 2 h 23"/>
                  <a:gd name="T12" fmla="*/ 0 60000 65536"/>
                  <a:gd name="T13" fmla="*/ 0 60000 65536"/>
                  <a:gd name="T14" fmla="*/ 0 60000 65536"/>
                  <a:gd name="T15" fmla="*/ 0 60000 65536"/>
                  <a:gd name="T16" fmla="*/ 0 60000 65536"/>
                  <a:gd name="T17" fmla="*/ 0 60000 65536"/>
                  <a:gd name="T18" fmla="*/ 0 w 2"/>
                  <a:gd name="T19" fmla="*/ 0 h 23"/>
                  <a:gd name="T20" fmla="*/ 2 w 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 h="23">
                    <a:moveTo>
                      <a:pt x="2" y="2"/>
                    </a:moveTo>
                    <a:lnTo>
                      <a:pt x="2" y="21"/>
                    </a:lnTo>
                    <a:lnTo>
                      <a:pt x="2" y="23"/>
                    </a:lnTo>
                    <a:lnTo>
                      <a:pt x="0" y="23"/>
                    </a:lnTo>
                    <a:lnTo>
                      <a:pt x="2" y="0"/>
                    </a:lnTo>
                    <a:lnTo>
                      <a:pt x="2" y="2"/>
                    </a:lnTo>
                    <a:close/>
                  </a:path>
                </a:pathLst>
              </a:custGeom>
              <a:solidFill>
                <a:srgbClr val="0808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42" name="Freeform 930"/>
              <p:cNvSpPr>
                <a:spLocks/>
              </p:cNvSpPr>
              <p:nvPr/>
            </p:nvSpPr>
            <p:spPr bwMode="auto">
              <a:xfrm>
                <a:off x="2213" y="2501"/>
                <a:ext cx="2" cy="25"/>
              </a:xfrm>
              <a:custGeom>
                <a:avLst/>
                <a:gdLst>
                  <a:gd name="T0" fmla="*/ 2 w 2"/>
                  <a:gd name="T1" fmla="*/ 1 h 25"/>
                  <a:gd name="T2" fmla="*/ 0 w 2"/>
                  <a:gd name="T3" fmla="*/ 24 h 25"/>
                  <a:gd name="T4" fmla="*/ 0 w 2"/>
                  <a:gd name="T5" fmla="*/ 25 h 25"/>
                  <a:gd name="T6" fmla="*/ 0 w 2"/>
                  <a:gd name="T7" fmla="*/ 0 h 25"/>
                  <a:gd name="T8" fmla="*/ 2 w 2"/>
                  <a:gd name="T9" fmla="*/ 0 h 25"/>
                  <a:gd name="T10" fmla="*/ 2 w 2"/>
                  <a:gd name="T11" fmla="*/ 1 h 25"/>
                  <a:gd name="T12" fmla="*/ 0 60000 65536"/>
                  <a:gd name="T13" fmla="*/ 0 60000 65536"/>
                  <a:gd name="T14" fmla="*/ 0 60000 65536"/>
                  <a:gd name="T15" fmla="*/ 0 60000 65536"/>
                  <a:gd name="T16" fmla="*/ 0 60000 65536"/>
                  <a:gd name="T17" fmla="*/ 0 60000 65536"/>
                  <a:gd name="T18" fmla="*/ 0 w 2"/>
                  <a:gd name="T19" fmla="*/ 0 h 25"/>
                  <a:gd name="T20" fmla="*/ 2 w 2"/>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2" h="25">
                    <a:moveTo>
                      <a:pt x="2" y="1"/>
                    </a:moveTo>
                    <a:lnTo>
                      <a:pt x="0" y="24"/>
                    </a:lnTo>
                    <a:lnTo>
                      <a:pt x="0" y="25"/>
                    </a:lnTo>
                    <a:lnTo>
                      <a:pt x="0" y="0"/>
                    </a:lnTo>
                    <a:lnTo>
                      <a:pt x="2" y="0"/>
                    </a:lnTo>
                    <a:lnTo>
                      <a:pt x="2" y="1"/>
                    </a:lnTo>
                    <a:close/>
                  </a:path>
                </a:pathLst>
              </a:custGeom>
              <a:solidFill>
                <a:srgbClr val="08080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43" name="Freeform 931"/>
              <p:cNvSpPr>
                <a:spLocks/>
              </p:cNvSpPr>
              <p:nvPr/>
            </p:nvSpPr>
            <p:spPr bwMode="auto">
              <a:xfrm>
                <a:off x="2212" y="2501"/>
                <a:ext cx="3" cy="25"/>
              </a:xfrm>
              <a:custGeom>
                <a:avLst/>
                <a:gdLst>
                  <a:gd name="T0" fmla="*/ 3 w 3"/>
                  <a:gd name="T1" fmla="*/ 1 h 25"/>
                  <a:gd name="T2" fmla="*/ 1 w 3"/>
                  <a:gd name="T3" fmla="*/ 24 h 25"/>
                  <a:gd name="T4" fmla="*/ 1 w 3"/>
                  <a:gd name="T5" fmla="*/ 25 h 25"/>
                  <a:gd name="T6" fmla="*/ 0 w 3"/>
                  <a:gd name="T7" fmla="*/ 25 h 25"/>
                  <a:gd name="T8" fmla="*/ 1 w 3"/>
                  <a:gd name="T9" fmla="*/ 0 h 25"/>
                  <a:gd name="T10" fmla="*/ 3 w 3"/>
                  <a:gd name="T11" fmla="*/ 0 h 25"/>
                  <a:gd name="T12" fmla="*/ 3 w 3"/>
                  <a:gd name="T13" fmla="*/ 1 h 25"/>
                  <a:gd name="T14" fmla="*/ 0 60000 65536"/>
                  <a:gd name="T15" fmla="*/ 0 60000 65536"/>
                  <a:gd name="T16" fmla="*/ 0 60000 65536"/>
                  <a:gd name="T17" fmla="*/ 0 60000 65536"/>
                  <a:gd name="T18" fmla="*/ 0 60000 65536"/>
                  <a:gd name="T19" fmla="*/ 0 60000 65536"/>
                  <a:gd name="T20" fmla="*/ 0 60000 65536"/>
                  <a:gd name="T21" fmla="*/ 0 w 3"/>
                  <a:gd name="T22" fmla="*/ 0 h 25"/>
                  <a:gd name="T23" fmla="*/ 3 w 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5">
                    <a:moveTo>
                      <a:pt x="3" y="1"/>
                    </a:moveTo>
                    <a:lnTo>
                      <a:pt x="1" y="24"/>
                    </a:lnTo>
                    <a:lnTo>
                      <a:pt x="1" y="25"/>
                    </a:lnTo>
                    <a:lnTo>
                      <a:pt x="0" y="25"/>
                    </a:lnTo>
                    <a:lnTo>
                      <a:pt x="1" y="0"/>
                    </a:lnTo>
                    <a:lnTo>
                      <a:pt x="3" y="0"/>
                    </a:lnTo>
                    <a:lnTo>
                      <a:pt x="3" y="1"/>
                    </a:lnTo>
                    <a:close/>
                  </a:path>
                </a:pathLst>
              </a:custGeom>
              <a:solidFill>
                <a:srgbClr val="0A0A0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44" name="Freeform 932"/>
              <p:cNvSpPr>
                <a:spLocks/>
              </p:cNvSpPr>
              <p:nvPr/>
            </p:nvSpPr>
            <p:spPr bwMode="auto">
              <a:xfrm>
                <a:off x="2212" y="2499"/>
                <a:ext cx="1" cy="29"/>
              </a:xfrm>
              <a:custGeom>
                <a:avLst/>
                <a:gdLst>
                  <a:gd name="T0" fmla="*/ 1 w 1"/>
                  <a:gd name="T1" fmla="*/ 2 h 29"/>
                  <a:gd name="T2" fmla="*/ 1 w 1"/>
                  <a:gd name="T3" fmla="*/ 27 h 29"/>
                  <a:gd name="T4" fmla="*/ 0 w 1"/>
                  <a:gd name="T5" fmla="*/ 27 h 29"/>
                  <a:gd name="T6" fmla="*/ 0 w 1"/>
                  <a:gd name="T7" fmla="*/ 29 h 29"/>
                  <a:gd name="T8" fmla="*/ 1 w 1"/>
                  <a:gd name="T9" fmla="*/ 0 h 29"/>
                  <a:gd name="T10" fmla="*/ 1 w 1"/>
                  <a:gd name="T11" fmla="*/ 2 h 29"/>
                  <a:gd name="T12" fmla="*/ 0 60000 65536"/>
                  <a:gd name="T13" fmla="*/ 0 60000 65536"/>
                  <a:gd name="T14" fmla="*/ 0 60000 65536"/>
                  <a:gd name="T15" fmla="*/ 0 60000 65536"/>
                  <a:gd name="T16" fmla="*/ 0 60000 65536"/>
                  <a:gd name="T17" fmla="*/ 0 60000 65536"/>
                  <a:gd name="T18" fmla="*/ 0 w 1"/>
                  <a:gd name="T19" fmla="*/ 0 h 29"/>
                  <a:gd name="T20" fmla="*/ 1 w 1"/>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 h="29">
                    <a:moveTo>
                      <a:pt x="1" y="2"/>
                    </a:moveTo>
                    <a:lnTo>
                      <a:pt x="1" y="27"/>
                    </a:lnTo>
                    <a:lnTo>
                      <a:pt x="0" y="27"/>
                    </a:lnTo>
                    <a:lnTo>
                      <a:pt x="0" y="29"/>
                    </a:lnTo>
                    <a:lnTo>
                      <a:pt x="1" y="0"/>
                    </a:lnTo>
                    <a:lnTo>
                      <a:pt x="1" y="2"/>
                    </a:lnTo>
                    <a:close/>
                  </a:path>
                </a:pathLst>
              </a:custGeom>
              <a:solidFill>
                <a:srgbClr val="0A0A0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45" name="Freeform 933"/>
              <p:cNvSpPr>
                <a:spLocks/>
              </p:cNvSpPr>
              <p:nvPr/>
            </p:nvSpPr>
            <p:spPr bwMode="auto">
              <a:xfrm>
                <a:off x="2210" y="2499"/>
                <a:ext cx="3" cy="29"/>
              </a:xfrm>
              <a:custGeom>
                <a:avLst/>
                <a:gdLst>
                  <a:gd name="T0" fmla="*/ 3 w 3"/>
                  <a:gd name="T1" fmla="*/ 2 h 29"/>
                  <a:gd name="T2" fmla="*/ 2 w 3"/>
                  <a:gd name="T3" fmla="*/ 27 h 29"/>
                  <a:gd name="T4" fmla="*/ 2 w 3"/>
                  <a:gd name="T5" fmla="*/ 29 h 29"/>
                  <a:gd name="T6" fmla="*/ 0 w 3"/>
                  <a:gd name="T7" fmla="*/ 29 h 29"/>
                  <a:gd name="T8" fmla="*/ 2 w 3"/>
                  <a:gd name="T9" fmla="*/ 0 h 29"/>
                  <a:gd name="T10" fmla="*/ 3 w 3"/>
                  <a:gd name="T11" fmla="*/ 0 h 29"/>
                  <a:gd name="T12" fmla="*/ 3 w 3"/>
                  <a:gd name="T13" fmla="*/ 2 h 29"/>
                  <a:gd name="T14" fmla="*/ 0 60000 65536"/>
                  <a:gd name="T15" fmla="*/ 0 60000 65536"/>
                  <a:gd name="T16" fmla="*/ 0 60000 65536"/>
                  <a:gd name="T17" fmla="*/ 0 60000 65536"/>
                  <a:gd name="T18" fmla="*/ 0 60000 65536"/>
                  <a:gd name="T19" fmla="*/ 0 60000 65536"/>
                  <a:gd name="T20" fmla="*/ 0 60000 65536"/>
                  <a:gd name="T21" fmla="*/ 0 w 3"/>
                  <a:gd name="T22" fmla="*/ 0 h 29"/>
                  <a:gd name="T23" fmla="*/ 3 w 3"/>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9">
                    <a:moveTo>
                      <a:pt x="3" y="2"/>
                    </a:moveTo>
                    <a:lnTo>
                      <a:pt x="2" y="27"/>
                    </a:lnTo>
                    <a:lnTo>
                      <a:pt x="2" y="29"/>
                    </a:lnTo>
                    <a:lnTo>
                      <a:pt x="0" y="29"/>
                    </a:lnTo>
                    <a:lnTo>
                      <a:pt x="2" y="0"/>
                    </a:lnTo>
                    <a:lnTo>
                      <a:pt x="3" y="0"/>
                    </a:lnTo>
                    <a:lnTo>
                      <a:pt x="3" y="2"/>
                    </a:lnTo>
                    <a:close/>
                  </a:path>
                </a:pathLst>
              </a:cu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46" name="Freeform 934"/>
              <p:cNvSpPr>
                <a:spLocks/>
              </p:cNvSpPr>
              <p:nvPr/>
            </p:nvSpPr>
            <p:spPr bwMode="auto">
              <a:xfrm>
                <a:off x="2210" y="2499"/>
                <a:ext cx="3" cy="29"/>
              </a:xfrm>
              <a:custGeom>
                <a:avLst/>
                <a:gdLst>
                  <a:gd name="T0" fmla="*/ 3 w 3"/>
                  <a:gd name="T1" fmla="*/ 0 h 29"/>
                  <a:gd name="T2" fmla="*/ 2 w 3"/>
                  <a:gd name="T3" fmla="*/ 29 h 29"/>
                  <a:gd name="T4" fmla="*/ 0 w 3"/>
                  <a:gd name="T5" fmla="*/ 29 h 29"/>
                  <a:gd name="T6" fmla="*/ 2 w 3"/>
                  <a:gd name="T7" fmla="*/ 0 h 29"/>
                  <a:gd name="T8" fmla="*/ 3 w 3"/>
                  <a:gd name="T9" fmla="*/ 0 h 29"/>
                  <a:gd name="T10" fmla="*/ 0 60000 65536"/>
                  <a:gd name="T11" fmla="*/ 0 60000 65536"/>
                  <a:gd name="T12" fmla="*/ 0 60000 65536"/>
                  <a:gd name="T13" fmla="*/ 0 60000 65536"/>
                  <a:gd name="T14" fmla="*/ 0 60000 65536"/>
                  <a:gd name="T15" fmla="*/ 0 w 3"/>
                  <a:gd name="T16" fmla="*/ 0 h 29"/>
                  <a:gd name="T17" fmla="*/ 3 w 3"/>
                  <a:gd name="T18" fmla="*/ 29 h 29"/>
                </a:gdLst>
                <a:ahLst/>
                <a:cxnLst>
                  <a:cxn ang="T10">
                    <a:pos x="T0" y="T1"/>
                  </a:cxn>
                  <a:cxn ang="T11">
                    <a:pos x="T2" y="T3"/>
                  </a:cxn>
                  <a:cxn ang="T12">
                    <a:pos x="T4" y="T5"/>
                  </a:cxn>
                  <a:cxn ang="T13">
                    <a:pos x="T6" y="T7"/>
                  </a:cxn>
                  <a:cxn ang="T14">
                    <a:pos x="T8" y="T9"/>
                  </a:cxn>
                </a:cxnLst>
                <a:rect l="T15" t="T16" r="T17" b="T18"/>
                <a:pathLst>
                  <a:path w="3" h="29">
                    <a:moveTo>
                      <a:pt x="3" y="0"/>
                    </a:moveTo>
                    <a:lnTo>
                      <a:pt x="2" y="29"/>
                    </a:lnTo>
                    <a:lnTo>
                      <a:pt x="0" y="29"/>
                    </a:lnTo>
                    <a:lnTo>
                      <a:pt x="2" y="0"/>
                    </a:lnTo>
                    <a:lnTo>
                      <a:pt x="3" y="0"/>
                    </a:lnTo>
                    <a:close/>
                  </a:path>
                </a:pathLst>
              </a:cu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47" name="Freeform 935"/>
              <p:cNvSpPr>
                <a:spLocks/>
              </p:cNvSpPr>
              <p:nvPr/>
            </p:nvSpPr>
            <p:spPr bwMode="auto">
              <a:xfrm>
                <a:off x="2210" y="2497"/>
                <a:ext cx="2" cy="33"/>
              </a:xfrm>
              <a:custGeom>
                <a:avLst/>
                <a:gdLst>
                  <a:gd name="T0" fmla="*/ 2 w 2"/>
                  <a:gd name="T1" fmla="*/ 2 h 33"/>
                  <a:gd name="T2" fmla="*/ 0 w 2"/>
                  <a:gd name="T3" fmla="*/ 31 h 33"/>
                  <a:gd name="T4" fmla="*/ 0 w 2"/>
                  <a:gd name="T5" fmla="*/ 33 h 33"/>
                  <a:gd name="T6" fmla="*/ 2 w 2"/>
                  <a:gd name="T7" fmla="*/ 0 h 33"/>
                  <a:gd name="T8" fmla="*/ 2 w 2"/>
                  <a:gd name="T9" fmla="*/ 2 h 33"/>
                  <a:gd name="T10" fmla="*/ 0 60000 65536"/>
                  <a:gd name="T11" fmla="*/ 0 60000 65536"/>
                  <a:gd name="T12" fmla="*/ 0 60000 65536"/>
                  <a:gd name="T13" fmla="*/ 0 60000 65536"/>
                  <a:gd name="T14" fmla="*/ 0 60000 65536"/>
                  <a:gd name="T15" fmla="*/ 0 w 2"/>
                  <a:gd name="T16" fmla="*/ 0 h 33"/>
                  <a:gd name="T17" fmla="*/ 2 w 2"/>
                  <a:gd name="T18" fmla="*/ 33 h 33"/>
                </a:gdLst>
                <a:ahLst/>
                <a:cxnLst>
                  <a:cxn ang="T10">
                    <a:pos x="T0" y="T1"/>
                  </a:cxn>
                  <a:cxn ang="T11">
                    <a:pos x="T2" y="T3"/>
                  </a:cxn>
                  <a:cxn ang="T12">
                    <a:pos x="T4" y="T5"/>
                  </a:cxn>
                  <a:cxn ang="T13">
                    <a:pos x="T6" y="T7"/>
                  </a:cxn>
                  <a:cxn ang="T14">
                    <a:pos x="T8" y="T9"/>
                  </a:cxn>
                </a:cxnLst>
                <a:rect l="T15" t="T16" r="T17" b="T18"/>
                <a:pathLst>
                  <a:path w="2" h="33">
                    <a:moveTo>
                      <a:pt x="2" y="2"/>
                    </a:moveTo>
                    <a:lnTo>
                      <a:pt x="0" y="31"/>
                    </a:lnTo>
                    <a:lnTo>
                      <a:pt x="0" y="33"/>
                    </a:lnTo>
                    <a:lnTo>
                      <a:pt x="2" y="0"/>
                    </a:lnTo>
                    <a:lnTo>
                      <a:pt x="2" y="2"/>
                    </a:lnTo>
                    <a:close/>
                  </a:path>
                </a:pathLst>
              </a:cu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48" name="Freeform 936"/>
              <p:cNvSpPr>
                <a:spLocks/>
              </p:cNvSpPr>
              <p:nvPr/>
            </p:nvSpPr>
            <p:spPr bwMode="auto">
              <a:xfrm>
                <a:off x="2208" y="2497"/>
                <a:ext cx="4" cy="33"/>
              </a:xfrm>
              <a:custGeom>
                <a:avLst/>
                <a:gdLst>
                  <a:gd name="T0" fmla="*/ 4 w 4"/>
                  <a:gd name="T1" fmla="*/ 2 h 33"/>
                  <a:gd name="T2" fmla="*/ 2 w 4"/>
                  <a:gd name="T3" fmla="*/ 31 h 33"/>
                  <a:gd name="T4" fmla="*/ 2 w 4"/>
                  <a:gd name="T5" fmla="*/ 33 h 33"/>
                  <a:gd name="T6" fmla="*/ 0 w 4"/>
                  <a:gd name="T7" fmla="*/ 33 h 33"/>
                  <a:gd name="T8" fmla="*/ 2 w 4"/>
                  <a:gd name="T9" fmla="*/ 0 h 33"/>
                  <a:gd name="T10" fmla="*/ 4 w 4"/>
                  <a:gd name="T11" fmla="*/ 0 h 33"/>
                  <a:gd name="T12" fmla="*/ 4 w 4"/>
                  <a:gd name="T13" fmla="*/ 2 h 33"/>
                  <a:gd name="T14" fmla="*/ 0 60000 65536"/>
                  <a:gd name="T15" fmla="*/ 0 60000 65536"/>
                  <a:gd name="T16" fmla="*/ 0 60000 65536"/>
                  <a:gd name="T17" fmla="*/ 0 60000 65536"/>
                  <a:gd name="T18" fmla="*/ 0 60000 65536"/>
                  <a:gd name="T19" fmla="*/ 0 60000 65536"/>
                  <a:gd name="T20" fmla="*/ 0 60000 65536"/>
                  <a:gd name="T21" fmla="*/ 0 w 4"/>
                  <a:gd name="T22" fmla="*/ 0 h 33"/>
                  <a:gd name="T23" fmla="*/ 4 w 4"/>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3">
                    <a:moveTo>
                      <a:pt x="4" y="2"/>
                    </a:moveTo>
                    <a:lnTo>
                      <a:pt x="2" y="31"/>
                    </a:lnTo>
                    <a:lnTo>
                      <a:pt x="2" y="33"/>
                    </a:lnTo>
                    <a:lnTo>
                      <a:pt x="0" y="33"/>
                    </a:lnTo>
                    <a:lnTo>
                      <a:pt x="2" y="0"/>
                    </a:lnTo>
                    <a:lnTo>
                      <a:pt x="4" y="0"/>
                    </a:lnTo>
                    <a:lnTo>
                      <a:pt x="4" y="2"/>
                    </a:lnTo>
                    <a:close/>
                  </a:path>
                </a:pathLst>
              </a:custGeom>
              <a:solidFill>
                <a:srgbClr val="0F0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49" name="Freeform 937"/>
              <p:cNvSpPr>
                <a:spLocks/>
              </p:cNvSpPr>
              <p:nvPr/>
            </p:nvSpPr>
            <p:spPr bwMode="auto">
              <a:xfrm>
                <a:off x="2208" y="2497"/>
                <a:ext cx="4" cy="33"/>
              </a:xfrm>
              <a:custGeom>
                <a:avLst/>
                <a:gdLst>
                  <a:gd name="T0" fmla="*/ 4 w 4"/>
                  <a:gd name="T1" fmla="*/ 0 h 33"/>
                  <a:gd name="T2" fmla="*/ 2 w 4"/>
                  <a:gd name="T3" fmla="*/ 33 h 33"/>
                  <a:gd name="T4" fmla="*/ 0 w 4"/>
                  <a:gd name="T5" fmla="*/ 33 h 33"/>
                  <a:gd name="T6" fmla="*/ 2 w 4"/>
                  <a:gd name="T7" fmla="*/ 0 h 33"/>
                  <a:gd name="T8" fmla="*/ 4 w 4"/>
                  <a:gd name="T9" fmla="*/ 0 h 33"/>
                  <a:gd name="T10" fmla="*/ 0 60000 65536"/>
                  <a:gd name="T11" fmla="*/ 0 60000 65536"/>
                  <a:gd name="T12" fmla="*/ 0 60000 65536"/>
                  <a:gd name="T13" fmla="*/ 0 60000 65536"/>
                  <a:gd name="T14" fmla="*/ 0 60000 65536"/>
                  <a:gd name="T15" fmla="*/ 0 w 4"/>
                  <a:gd name="T16" fmla="*/ 0 h 33"/>
                  <a:gd name="T17" fmla="*/ 4 w 4"/>
                  <a:gd name="T18" fmla="*/ 33 h 33"/>
                </a:gdLst>
                <a:ahLst/>
                <a:cxnLst>
                  <a:cxn ang="T10">
                    <a:pos x="T0" y="T1"/>
                  </a:cxn>
                  <a:cxn ang="T11">
                    <a:pos x="T2" y="T3"/>
                  </a:cxn>
                  <a:cxn ang="T12">
                    <a:pos x="T4" y="T5"/>
                  </a:cxn>
                  <a:cxn ang="T13">
                    <a:pos x="T6" y="T7"/>
                  </a:cxn>
                  <a:cxn ang="T14">
                    <a:pos x="T8" y="T9"/>
                  </a:cxn>
                </a:cxnLst>
                <a:rect l="T15" t="T16" r="T17" b="T18"/>
                <a:pathLst>
                  <a:path w="4" h="33">
                    <a:moveTo>
                      <a:pt x="4" y="0"/>
                    </a:moveTo>
                    <a:lnTo>
                      <a:pt x="2" y="33"/>
                    </a:lnTo>
                    <a:lnTo>
                      <a:pt x="0" y="33"/>
                    </a:lnTo>
                    <a:lnTo>
                      <a:pt x="2" y="0"/>
                    </a:lnTo>
                    <a:lnTo>
                      <a:pt x="4" y="0"/>
                    </a:lnTo>
                    <a:close/>
                  </a:path>
                </a:pathLst>
              </a:custGeom>
              <a:solidFill>
                <a:srgbClr val="0F0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50" name="Freeform 938"/>
              <p:cNvSpPr>
                <a:spLocks/>
              </p:cNvSpPr>
              <p:nvPr/>
            </p:nvSpPr>
            <p:spPr bwMode="auto">
              <a:xfrm>
                <a:off x="2207" y="2496"/>
                <a:ext cx="3" cy="34"/>
              </a:xfrm>
              <a:custGeom>
                <a:avLst/>
                <a:gdLst>
                  <a:gd name="T0" fmla="*/ 3 w 3"/>
                  <a:gd name="T1" fmla="*/ 1 h 34"/>
                  <a:gd name="T2" fmla="*/ 1 w 3"/>
                  <a:gd name="T3" fmla="*/ 34 h 34"/>
                  <a:gd name="T4" fmla="*/ 0 w 3"/>
                  <a:gd name="T5" fmla="*/ 34 h 34"/>
                  <a:gd name="T6" fmla="*/ 3 w 3"/>
                  <a:gd name="T7" fmla="*/ 0 h 34"/>
                  <a:gd name="T8" fmla="*/ 3 w 3"/>
                  <a:gd name="T9" fmla="*/ 1 h 34"/>
                  <a:gd name="T10" fmla="*/ 0 60000 65536"/>
                  <a:gd name="T11" fmla="*/ 0 60000 65536"/>
                  <a:gd name="T12" fmla="*/ 0 60000 65536"/>
                  <a:gd name="T13" fmla="*/ 0 60000 65536"/>
                  <a:gd name="T14" fmla="*/ 0 60000 65536"/>
                  <a:gd name="T15" fmla="*/ 0 w 3"/>
                  <a:gd name="T16" fmla="*/ 0 h 34"/>
                  <a:gd name="T17" fmla="*/ 3 w 3"/>
                  <a:gd name="T18" fmla="*/ 34 h 34"/>
                </a:gdLst>
                <a:ahLst/>
                <a:cxnLst>
                  <a:cxn ang="T10">
                    <a:pos x="T0" y="T1"/>
                  </a:cxn>
                  <a:cxn ang="T11">
                    <a:pos x="T2" y="T3"/>
                  </a:cxn>
                  <a:cxn ang="T12">
                    <a:pos x="T4" y="T5"/>
                  </a:cxn>
                  <a:cxn ang="T13">
                    <a:pos x="T6" y="T7"/>
                  </a:cxn>
                  <a:cxn ang="T14">
                    <a:pos x="T8" y="T9"/>
                  </a:cxn>
                </a:cxnLst>
                <a:rect l="T15" t="T16" r="T17" b="T18"/>
                <a:pathLst>
                  <a:path w="3" h="34">
                    <a:moveTo>
                      <a:pt x="3" y="1"/>
                    </a:moveTo>
                    <a:lnTo>
                      <a:pt x="1" y="34"/>
                    </a:lnTo>
                    <a:lnTo>
                      <a:pt x="0" y="34"/>
                    </a:lnTo>
                    <a:lnTo>
                      <a:pt x="3" y="0"/>
                    </a:lnTo>
                    <a:lnTo>
                      <a:pt x="3" y="1"/>
                    </a:lnTo>
                    <a:close/>
                  </a:path>
                </a:pathLst>
              </a:custGeom>
              <a:solidFill>
                <a:srgbClr val="1212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51" name="Freeform 939"/>
              <p:cNvSpPr>
                <a:spLocks/>
              </p:cNvSpPr>
              <p:nvPr/>
            </p:nvSpPr>
            <p:spPr bwMode="auto">
              <a:xfrm>
                <a:off x="2207" y="2496"/>
                <a:ext cx="3" cy="35"/>
              </a:xfrm>
              <a:custGeom>
                <a:avLst/>
                <a:gdLst>
                  <a:gd name="T0" fmla="*/ 3 w 3"/>
                  <a:gd name="T1" fmla="*/ 1 h 35"/>
                  <a:gd name="T2" fmla="*/ 1 w 3"/>
                  <a:gd name="T3" fmla="*/ 34 h 35"/>
                  <a:gd name="T4" fmla="*/ 0 w 3"/>
                  <a:gd name="T5" fmla="*/ 34 h 35"/>
                  <a:gd name="T6" fmla="*/ 0 w 3"/>
                  <a:gd name="T7" fmla="*/ 35 h 35"/>
                  <a:gd name="T8" fmla="*/ 1 w 3"/>
                  <a:gd name="T9" fmla="*/ 0 h 35"/>
                  <a:gd name="T10" fmla="*/ 3 w 3"/>
                  <a:gd name="T11" fmla="*/ 0 h 35"/>
                  <a:gd name="T12" fmla="*/ 3 w 3"/>
                  <a:gd name="T13" fmla="*/ 1 h 35"/>
                  <a:gd name="T14" fmla="*/ 0 60000 65536"/>
                  <a:gd name="T15" fmla="*/ 0 60000 65536"/>
                  <a:gd name="T16" fmla="*/ 0 60000 65536"/>
                  <a:gd name="T17" fmla="*/ 0 60000 65536"/>
                  <a:gd name="T18" fmla="*/ 0 60000 65536"/>
                  <a:gd name="T19" fmla="*/ 0 60000 65536"/>
                  <a:gd name="T20" fmla="*/ 0 60000 65536"/>
                  <a:gd name="T21" fmla="*/ 0 w 3"/>
                  <a:gd name="T22" fmla="*/ 0 h 35"/>
                  <a:gd name="T23" fmla="*/ 3 w 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5">
                    <a:moveTo>
                      <a:pt x="3" y="1"/>
                    </a:moveTo>
                    <a:lnTo>
                      <a:pt x="1" y="34"/>
                    </a:lnTo>
                    <a:lnTo>
                      <a:pt x="0" y="34"/>
                    </a:lnTo>
                    <a:lnTo>
                      <a:pt x="0" y="35"/>
                    </a:lnTo>
                    <a:lnTo>
                      <a:pt x="1" y="0"/>
                    </a:lnTo>
                    <a:lnTo>
                      <a:pt x="3" y="0"/>
                    </a:lnTo>
                    <a:lnTo>
                      <a:pt x="3" y="1"/>
                    </a:lnTo>
                    <a:close/>
                  </a:path>
                </a:pathLst>
              </a:custGeom>
              <a:solidFill>
                <a:srgbClr val="1212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52" name="Freeform 940"/>
              <p:cNvSpPr>
                <a:spLocks/>
              </p:cNvSpPr>
              <p:nvPr/>
            </p:nvSpPr>
            <p:spPr bwMode="auto">
              <a:xfrm>
                <a:off x="2207" y="2496"/>
                <a:ext cx="3" cy="35"/>
              </a:xfrm>
              <a:custGeom>
                <a:avLst/>
                <a:gdLst>
                  <a:gd name="T0" fmla="*/ 3 w 3"/>
                  <a:gd name="T1" fmla="*/ 0 h 35"/>
                  <a:gd name="T2" fmla="*/ 0 w 3"/>
                  <a:gd name="T3" fmla="*/ 34 h 35"/>
                  <a:gd name="T4" fmla="*/ 0 w 3"/>
                  <a:gd name="T5" fmla="*/ 35 h 35"/>
                  <a:gd name="T6" fmla="*/ 1 w 3"/>
                  <a:gd name="T7" fmla="*/ 0 h 35"/>
                  <a:gd name="T8" fmla="*/ 3 w 3"/>
                  <a:gd name="T9" fmla="*/ 0 h 35"/>
                  <a:gd name="T10" fmla="*/ 0 60000 65536"/>
                  <a:gd name="T11" fmla="*/ 0 60000 65536"/>
                  <a:gd name="T12" fmla="*/ 0 60000 65536"/>
                  <a:gd name="T13" fmla="*/ 0 60000 65536"/>
                  <a:gd name="T14" fmla="*/ 0 60000 65536"/>
                  <a:gd name="T15" fmla="*/ 0 w 3"/>
                  <a:gd name="T16" fmla="*/ 0 h 35"/>
                  <a:gd name="T17" fmla="*/ 3 w 3"/>
                  <a:gd name="T18" fmla="*/ 35 h 35"/>
                </a:gdLst>
                <a:ahLst/>
                <a:cxnLst>
                  <a:cxn ang="T10">
                    <a:pos x="T0" y="T1"/>
                  </a:cxn>
                  <a:cxn ang="T11">
                    <a:pos x="T2" y="T3"/>
                  </a:cxn>
                  <a:cxn ang="T12">
                    <a:pos x="T4" y="T5"/>
                  </a:cxn>
                  <a:cxn ang="T13">
                    <a:pos x="T6" y="T7"/>
                  </a:cxn>
                  <a:cxn ang="T14">
                    <a:pos x="T8" y="T9"/>
                  </a:cxn>
                </a:cxnLst>
                <a:rect l="T15" t="T16" r="T17" b="T18"/>
                <a:pathLst>
                  <a:path w="3" h="35">
                    <a:moveTo>
                      <a:pt x="3" y="0"/>
                    </a:moveTo>
                    <a:lnTo>
                      <a:pt x="0" y="34"/>
                    </a:lnTo>
                    <a:lnTo>
                      <a:pt x="0" y="35"/>
                    </a:lnTo>
                    <a:lnTo>
                      <a:pt x="1" y="0"/>
                    </a:lnTo>
                    <a:lnTo>
                      <a:pt x="3" y="0"/>
                    </a:lnTo>
                    <a:close/>
                  </a:path>
                </a:pathLst>
              </a:custGeom>
              <a:solidFill>
                <a:srgbClr val="1212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53" name="Freeform 941"/>
              <p:cNvSpPr>
                <a:spLocks/>
              </p:cNvSpPr>
              <p:nvPr/>
            </p:nvSpPr>
            <p:spPr bwMode="auto">
              <a:xfrm>
                <a:off x="2205" y="2494"/>
                <a:ext cx="3" cy="37"/>
              </a:xfrm>
              <a:custGeom>
                <a:avLst/>
                <a:gdLst>
                  <a:gd name="T0" fmla="*/ 3 w 3"/>
                  <a:gd name="T1" fmla="*/ 2 h 37"/>
                  <a:gd name="T2" fmla="*/ 2 w 3"/>
                  <a:gd name="T3" fmla="*/ 37 h 37"/>
                  <a:gd name="T4" fmla="*/ 0 w 3"/>
                  <a:gd name="T5" fmla="*/ 37 h 37"/>
                  <a:gd name="T6" fmla="*/ 3 w 3"/>
                  <a:gd name="T7" fmla="*/ 0 h 37"/>
                  <a:gd name="T8" fmla="*/ 3 w 3"/>
                  <a:gd name="T9" fmla="*/ 2 h 37"/>
                  <a:gd name="T10" fmla="*/ 0 60000 65536"/>
                  <a:gd name="T11" fmla="*/ 0 60000 65536"/>
                  <a:gd name="T12" fmla="*/ 0 60000 65536"/>
                  <a:gd name="T13" fmla="*/ 0 60000 65536"/>
                  <a:gd name="T14" fmla="*/ 0 60000 65536"/>
                  <a:gd name="T15" fmla="*/ 0 w 3"/>
                  <a:gd name="T16" fmla="*/ 0 h 37"/>
                  <a:gd name="T17" fmla="*/ 3 w 3"/>
                  <a:gd name="T18" fmla="*/ 37 h 37"/>
                </a:gdLst>
                <a:ahLst/>
                <a:cxnLst>
                  <a:cxn ang="T10">
                    <a:pos x="T0" y="T1"/>
                  </a:cxn>
                  <a:cxn ang="T11">
                    <a:pos x="T2" y="T3"/>
                  </a:cxn>
                  <a:cxn ang="T12">
                    <a:pos x="T4" y="T5"/>
                  </a:cxn>
                  <a:cxn ang="T13">
                    <a:pos x="T6" y="T7"/>
                  </a:cxn>
                  <a:cxn ang="T14">
                    <a:pos x="T8" y="T9"/>
                  </a:cxn>
                </a:cxnLst>
                <a:rect l="T15" t="T16" r="T17" b="T18"/>
                <a:pathLst>
                  <a:path w="3" h="37">
                    <a:moveTo>
                      <a:pt x="3" y="2"/>
                    </a:moveTo>
                    <a:lnTo>
                      <a:pt x="2" y="37"/>
                    </a:lnTo>
                    <a:lnTo>
                      <a:pt x="0" y="37"/>
                    </a:lnTo>
                    <a:lnTo>
                      <a:pt x="3" y="0"/>
                    </a:lnTo>
                    <a:lnTo>
                      <a:pt x="3" y="2"/>
                    </a:lnTo>
                    <a:close/>
                  </a:path>
                </a:pathLst>
              </a:custGeom>
              <a:solidFill>
                <a:srgbClr val="1414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54" name="Freeform 942"/>
              <p:cNvSpPr>
                <a:spLocks/>
              </p:cNvSpPr>
              <p:nvPr/>
            </p:nvSpPr>
            <p:spPr bwMode="auto">
              <a:xfrm>
                <a:off x="2205" y="2494"/>
                <a:ext cx="3" cy="39"/>
              </a:xfrm>
              <a:custGeom>
                <a:avLst/>
                <a:gdLst>
                  <a:gd name="T0" fmla="*/ 3 w 3"/>
                  <a:gd name="T1" fmla="*/ 2 h 39"/>
                  <a:gd name="T2" fmla="*/ 2 w 3"/>
                  <a:gd name="T3" fmla="*/ 37 h 39"/>
                  <a:gd name="T4" fmla="*/ 0 w 3"/>
                  <a:gd name="T5" fmla="*/ 37 h 39"/>
                  <a:gd name="T6" fmla="*/ 0 w 3"/>
                  <a:gd name="T7" fmla="*/ 39 h 39"/>
                  <a:gd name="T8" fmla="*/ 2 w 3"/>
                  <a:gd name="T9" fmla="*/ 0 h 39"/>
                  <a:gd name="T10" fmla="*/ 3 w 3"/>
                  <a:gd name="T11" fmla="*/ 0 h 39"/>
                  <a:gd name="T12" fmla="*/ 3 w 3"/>
                  <a:gd name="T13" fmla="*/ 2 h 39"/>
                  <a:gd name="T14" fmla="*/ 0 60000 65536"/>
                  <a:gd name="T15" fmla="*/ 0 60000 65536"/>
                  <a:gd name="T16" fmla="*/ 0 60000 65536"/>
                  <a:gd name="T17" fmla="*/ 0 60000 65536"/>
                  <a:gd name="T18" fmla="*/ 0 60000 65536"/>
                  <a:gd name="T19" fmla="*/ 0 60000 65536"/>
                  <a:gd name="T20" fmla="*/ 0 60000 65536"/>
                  <a:gd name="T21" fmla="*/ 0 w 3"/>
                  <a:gd name="T22" fmla="*/ 0 h 39"/>
                  <a:gd name="T23" fmla="*/ 3 w 3"/>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9">
                    <a:moveTo>
                      <a:pt x="3" y="2"/>
                    </a:moveTo>
                    <a:lnTo>
                      <a:pt x="2" y="37"/>
                    </a:lnTo>
                    <a:lnTo>
                      <a:pt x="0" y="37"/>
                    </a:lnTo>
                    <a:lnTo>
                      <a:pt x="0" y="39"/>
                    </a:lnTo>
                    <a:lnTo>
                      <a:pt x="2" y="0"/>
                    </a:lnTo>
                    <a:lnTo>
                      <a:pt x="3" y="0"/>
                    </a:lnTo>
                    <a:lnTo>
                      <a:pt x="3" y="2"/>
                    </a:lnTo>
                    <a:close/>
                  </a:path>
                </a:pathLst>
              </a:custGeom>
              <a:solidFill>
                <a:srgbClr val="1414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55" name="Freeform 943"/>
              <p:cNvSpPr>
                <a:spLocks/>
              </p:cNvSpPr>
              <p:nvPr/>
            </p:nvSpPr>
            <p:spPr bwMode="auto">
              <a:xfrm>
                <a:off x="2205" y="2494"/>
                <a:ext cx="3" cy="39"/>
              </a:xfrm>
              <a:custGeom>
                <a:avLst/>
                <a:gdLst>
                  <a:gd name="T0" fmla="*/ 3 w 3"/>
                  <a:gd name="T1" fmla="*/ 0 h 39"/>
                  <a:gd name="T2" fmla="*/ 0 w 3"/>
                  <a:gd name="T3" fmla="*/ 37 h 39"/>
                  <a:gd name="T4" fmla="*/ 0 w 3"/>
                  <a:gd name="T5" fmla="*/ 39 h 39"/>
                  <a:gd name="T6" fmla="*/ 2 w 3"/>
                  <a:gd name="T7" fmla="*/ 0 h 39"/>
                  <a:gd name="T8" fmla="*/ 3 w 3"/>
                  <a:gd name="T9" fmla="*/ 0 h 39"/>
                  <a:gd name="T10" fmla="*/ 0 60000 65536"/>
                  <a:gd name="T11" fmla="*/ 0 60000 65536"/>
                  <a:gd name="T12" fmla="*/ 0 60000 65536"/>
                  <a:gd name="T13" fmla="*/ 0 60000 65536"/>
                  <a:gd name="T14" fmla="*/ 0 60000 65536"/>
                  <a:gd name="T15" fmla="*/ 0 w 3"/>
                  <a:gd name="T16" fmla="*/ 0 h 39"/>
                  <a:gd name="T17" fmla="*/ 3 w 3"/>
                  <a:gd name="T18" fmla="*/ 39 h 39"/>
                </a:gdLst>
                <a:ahLst/>
                <a:cxnLst>
                  <a:cxn ang="T10">
                    <a:pos x="T0" y="T1"/>
                  </a:cxn>
                  <a:cxn ang="T11">
                    <a:pos x="T2" y="T3"/>
                  </a:cxn>
                  <a:cxn ang="T12">
                    <a:pos x="T4" y="T5"/>
                  </a:cxn>
                  <a:cxn ang="T13">
                    <a:pos x="T6" y="T7"/>
                  </a:cxn>
                  <a:cxn ang="T14">
                    <a:pos x="T8" y="T9"/>
                  </a:cxn>
                </a:cxnLst>
                <a:rect l="T15" t="T16" r="T17" b="T18"/>
                <a:pathLst>
                  <a:path w="3" h="39">
                    <a:moveTo>
                      <a:pt x="3" y="0"/>
                    </a:moveTo>
                    <a:lnTo>
                      <a:pt x="0" y="37"/>
                    </a:lnTo>
                    <a:lnTo>
                      <a:pt x="0" y="39"/>
                    </a:lnTo>
                    <a:lnTo>
                      <a:pt x="2" y="0"/>
                    </a:lnTo>
                    <a:lnTo>
                      <a:pt x="3" y="0"/>
                    </a:lnTo>
                    <a:close/>
                  </a:path>
                </a:pathLst>
              </a:custGeom>
              <a:solidFill>
                <a:srgbClr val="1717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56" name="Freeform 944"/>
              <p:cNvSpPr>
                <a:spLocks/>
              </p:cNvSpPr>
              <p:nvPr/>
            </p:nvSpPr>
            <p:spPr bwMode="auto">
              <a:xfrm>
                <a:off x="2204" y="2494"/>
                <a:ext cx="3" cy="39"/>
              </a:xfrm>
              <a:custGeom>
                <a:avLst/>
                <a:gdLst>
                  <a:gd name="T0" fmla="*/ 3 w 3"/>
                  <a:gd name="T1" fmla="*/ 0 h 39"/>
                  <a:gd name="T2" fmla="*/ 1 w 3"/>
                  <a:gd name="T3" fmla="*/ 39 h 39"/>
                  <a:gd name="T4" fmla="*/ 0 w 3"/>
                  <a:gd name="T5" fmla="*/ 39 h 39"/>
                  <a:gd name="T6" fmla="*/ 3 w 3"/>
                  <a:gd name="T7" fmla="*/ 0 h 39"/>
                  <a:gd name="T8" fmla="*/ 0 60000 65536"/>
                  <a:gd name="T9" fmla="*/ 0 60000 65536"/>
                  <a:gd name="T10" fmla="*/ 0 60000 65536"/>
                  <a:gd name="T11" fmla="*/ 0 60000 65536"/>
                  <a:gd name="T12" fmla="*/ 0 w 3"/>
                  <a:gd name="T13" fmla="*/ 0 h 39"/>
                  <a:gd name="T14" fmla="*/ 3 w 3"/>
                  <a:gd name="T15" fmla="*/ 39 h 39"/>
                </a:gdLst>
                <a:ahLst/>
                <a:cxnLst>
                  <a:cxn ang="T8">
                    <a:pos x="T0" y="T1"/>
                  </a:cxn>
                  <a:cxn ang="T9">
                    <a:pos x="T2" y="T3"/>
                  </a:cxn>
                  <a:cxn ang="T10">
                    <a:pos x="T4" y="T5"/>
                  </a:cxn>
                  <a:cxn ang="T11">
                    <a:pos x="T6" y="T7"/>
                  </a:cxn>
                </a:cxnLst>
                <a:rect l="T12" t="T13" r="T14" b="T15"/>
                <a:pathLst>
                  <a:path w="3" h="39">
                    <a:moveTo>
                      <a:pt x="3" y="0"/>
                    </a:moveTo>
                    <a:lnTo>
                      <a:pt x="1" y="39"/>
                    </a:lnTo>
                    <a:lnTo>
                      <a:pt x="0" y="39"/>
                    </a:lnTo>
                    <a:lnTo>
                      <a:pt x="3" y="0"/>
                    </a:lnTo>
                    <a:close/>
                  </a:path>
                </a:pathLst>
              </a:custGeom>
              <a:solidFill>
                <a:srgbClr val="1717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57" name="Freeform 945"/>
              <p:cNvSpPr>
                <a:spLocks/>
              </p:cNvSpPr>
              <p:nvPr/>
            </p:nvSpPr>
            <p:spPr bwMode="auto">
              <a:xfrm>
                <a:off x="2204" y="2493"/>
                <a:ext cx="3" cy="40"/>
              </a:xfrm>
              <a:custGeom>
                <a:avLst/>
                <a:gdLst>
                  <a:gd name="T0" fmla="*/ 3 w 3"/>
                  <a:gd name="T1" fmla="*/ 1 h 40"/>
                  <a:gd name="T2" fmla="*/ 1 w 3"/>
                  <a:gd name="T3" fmla="*/ 40 h 40"/>
                  <a:gd name="T4" fmla="*/ 0 w 3"/>
                  <a:gd name="T5" fmla="*/ 40 h 40"/>
                  <a:gd name="T6" fmla="*/ 1 w 3"/>
                  <a:gd name="T7" fmla="*/ 0 h 40"/>
                  <a:gd name="T8" fmla="*/ 1 w 3"/>
                  <a:gd name="T9" fmla="*/ 1 h 40"/>
                  <a:gd name="T10" fmla="*/ 3 w 3"/>
                  <a:gd name="T11" fmla="*/ 1 h 40"/>
                  <a:gd name="T12" fmla="*/ 0 60000 65536"/>
                  <a:gd name="T13" fmla="*/ 0 60000 65536"/>
                  <a:gd name="T14" fmla="*/ 0 60000 65536"/>
                  <a:gd name="T15" fmla="*/ 0 60000 65536"/>
                  <a:gd name="T16" fmla="*/ 0 60000 65536"/>
                  <a:gd name="T17" fmla="*/ 0 60000 65536"/>
                  <a:gd name="T18" fmla="*/ 0 w 3"/>
                  <a:gd name="T19" fmla="*/ 0 h 40"/>
                  <a:gd name="T20" fmla="*/ 3 w 3"/>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3" h="40">
                    <a:moveTo>
                      <a:pt x="3" y="1"/>
                    </a:moveTo>
                    <a:lnTo>
                      <a:pt x="1" y="40"/>
                    </a:lnTo>
                    <a:lnTo>
                      <a:pt x="0" y="40"/>
                    </a:lnTo>
                    <a:lnTo>
                      <a:pt x="1" y="0"/>
                    </a:lnTo>
                    <a:lnTo>
                      <a:pt x="1" y="1"/>
                    </a:lnTo>
                    <a:lnTo>
                      <a:pt x="3" y="1"/>
                    </a:lnTo>
                    <a:close/>
                  </a:path>
                </a:pathLst>
              </a:custGeom>
              <a:solidFill>
                <a:srgbClr val="1717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58" name="Freeform 946"/>
              <p:cNvSpPr>
                <a:spLocks/>
              </p:cNvSpPr>
              <p:nvPr/>
            </p:nvSpPr>
            <p:spPr bwMode="auto">
              <a:xfrm>
                <a:off x="2202" y="2493"/>
                <a:ext cx="5" cy="42"/>
              </a:xfrm>
              <a:custGeom>
                <a:avLst/>
                <a:gdLst>
                  <a:gd name="T0" fmla="*/ 5 w 5"/>
                  <a:gd name="T1" fmla="*/ 1 h 42"/>
                  <a:gd name="T2" fmla="*/ 2 w 5"/>
                  <a:gd name="T3" fmla="*/ 40 h 42"/>
                  <a:gd name="T4" fmla="*/ 0 w 5"/>
                  <a:gd name="T5" fmla="*/ 42 h 42"/>
                  <a:gd name="T6" fmla="*/ 3 w 5"/>
                  <a:gd name="T7" fmla="*/ 0 h 42"/>
                  <a:gd name="T8" fmla="*/ 3 w 5"/>
                  <a:gd name="T9" fmla="*/ 1 h 42"/>
                  <a:gd name="T10" fmla="*/ 5 w 5"/>
                  <a:gd name="T11" fmla="*/ 1 h 42"/>
                  <a:gd name="T12" fmla="*/ 0 60000 65536"/>
                  <a:gd name="T13" fmla="*/ 0 60000 65536"/>
                  <a:gd name="T14" fmla="*/ 0 60000 65536"/>
                  <a:gd name="T15" fmla="*/ 0 60000 65536"/>
                  <a:gd name="T16" fmla="*/ 0 60000 65536"/>
                  <a:gd name="T17" fmla="*/ 0 60000 65536"/>
                  <a:gd name="T18" fmla="*/ 0 w 5"/>
                  <a:gd name="T19" fmla="*/ 0 h 42"/>
                  <a:gd name="T20" fmla="*/ 5 w 5"/>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5" h="42">
                    <a:moveTo>
                      <a:pt x="5" y="1"/>
                    </a:moveTo>
                    <a:lnTo>
                      <a:pt x="2" y="40"/>
                    </a:lnTo>
                    <a:lnTo>
                      <a:pt x="0" y="42"/>
                    </a:lnTo>
                    <a:lnTo>
                      <a:pt x="3" y="0"/>
                    </a:lnTo>
                    <a:lnTo>
                      <a:pt x="3" y="1"/>
                    </a:lnTo>
                    <a:lnTo>
                      <a:pt x="5" y="1"/>
                    </a:ln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59" name="Freeform 947"/>
              <p:cNvSpPr>
                <a:spLocks/>
              </p:cNvSpPr>
              <p:nvPr/>
            </p:nvSpPr>
            <p:spPr bwMode="auto">
              <a:xfrm>
                <a:off x="2202" y="2493"/>
                <a:ext cx="3" cy="42"/>
              </a:xfrm>
              <a:custGeom>
                <a:avLst/>
                <a:gdLst>
                  <a:gd name="T0" fmla="*/ 3 w 3"/>
                  <a:gd name="T1" fmla="*/ 0 h 42"/>
                  <a:gd name="T2" fmla="*/ 2 w 3"/>
                  <a:gd name="T3" fmla="*/ 40 h 42"/>
                  <a:gd name="T4" fmla="*/ 0 w 3"/>
                  <a:gd name="T5" fmla="*/ 42 h 42"/>
                  <a:gd name="T6" fmla="*/ 2 w 3"/>
                  <a:gd name="T7" fmla="*/ 0 h 42"/>
                  <a:gd name="T8" fmla="*/ 3 w 3"/>
                  <a:gd name="T9" fmla="*/ 0 h 42"/>
                  <a:gd name="T10" fmla="*/ 0 60000 65536"/>
                  <a:gd name="T11" fmla="*/ 0 60000 65536"/>
                  <a:gd name="T12" fmla="*/ 0 60000 65536"/>
                  <a:gd name="T13" fmla="*/ 0 60000 65536"/>
                  <a:gd name="T14" fmla="*/ 0 60000 65536"/>
                  <a:gd name="T15" fmla="*/ 0 w 3"/>
                  <a:gd name="T16" fmla="*/ 0 h 42"/>
                  <a:gd name="T17" fmla="*/ 3 w 3"/>
                  <a:gd name="T18" fmla="*/ 42 h 42"/>
                </a:gdLst>
                <a:ahLst/>
                <a:cxnLst>
                  <a:cxn ang="T10">
                    <a:pos x="T0" y="T1"/>
                  </a:cxn>
                  <a:cxn ang="T11">
                    <a:pos x="T2" y="T3"/>
                  </a:cxn>
                  <a:cxn ang="T12">
                    <a:pos x="T4" y="T5"/>
                  </a:cxn>
                  <a:cxn ang="T13">
                    <a:pos x="T6" y="T7"/>
                  </a:cxn>
                  <a:cxn ang="T14">
                    <a:pos x="T8" y="T9"/>
                  </a:cxn>
                </a:cxnLst>
                <a:rect l="T15" t="T16" r="T17" b="T18"/>
                <a:pathLst>
                  <a:path w="3" h="42">
                    <a:moveTo>
                      <a:pt x="3" y="0"/>
                    </a:moveTo>
                    <a:lnTo>
                      <a:pt x="2" y="40"/>
                    </a:lnTo>
                    <a:lnTo>
                      <a:pt x="0" y="42"/>
                    </a:lnTo>
                    <a:lnTo>
                      <a:pt x="2" y="0"/>
                    </a:lnTo>
                    <a:lnTo>
                      <a:pt x="3" y="0"/>
                    </a:ln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grpSp>
            <p:nvGrpSpPr>
              <p:cNvPr id="73960" name="Group 948"/>
              <p:cNvGrpSpPr>
                <a:grpSpLocks/>
              </p:cNvGrpSpPr>
              <p:nvPr/>
            </p:nvGrpSpPr>
            <p:grpSpPr bwMode="auto">
              <a:xfrm>
                <a:off x="2084" y="2478"/>
                <a:ext cx="121" cy="69"/>
                <a:chOff x="2084" y="2478"/>
                <a:chExt cx="121" cy="69"/>
              </a:xfrm>
            </p:grpSpPr>
            <p:sp>
              <p:nvSpPr>
                <p:cNvPr id="73962" name="Freeform 949"/>
                <p:cNvSpPr>
                  <a:spLocks/>
                </p:cNvSpPr>
                <p:nvPr/>
              </p:nvSpPr>
              <p:spPr bwMode="auto">
                <a:xfrm>
                  <a:off x="2202" y="2493"/>
                  <a:ext cx="3" cy="42"/>
                </a:xfrm>
                <a:custGeom>
                  <a:avLst/>
                  <a:gdLst>
                    <a:gd name="T0" fmla="*/ 3 w 3"/>
                    <a:gd name="T1" fmla="*/ 0 h 42"/>
                    <a:gd name="T2" fmla="*/ 0 w 3"/>
                    <a:gd name="T3" fmla="*/ 42 h 42"/>
                    <a:gd name="T4" fmla="*/ 2 w 3"/>
                    <a:gd name="T5" fmla="*/ 0 h 42"/>
                    <a:gd name="T6" fmla="*/ 3 w 3"/>
                    <a:gd name="T7" fmla="*/ 0 h 42"/>
                    <a:gd name="T8" fmla="*/ 0 60000 65536"/>
                    <a:gd name="T9" fmla="*/ 0 60000 65536"/>
                    <a:gd name="T10" fmla="*/ 0 60000 65536"/>
                    <a:gd name="T11" fmla="*/ 0 60000 65536"/>
                    <a:gd name="T12" fmla="*/ 0 w 3"/>
                    <a:gd name="T13" fmla="*/ 0 h 42"/>
                    <a:gd name="T14" fmla="*/ 3 w 3"/>
                    <a:gd name="T15" fmla="*/ 42 h 42"/>
                  </a:gdLst>
                  <a:ahLst/>
                  <a:cxnLst>
                    <a:cxn ang="T8">
                      <a:pos x="T0" y="T1"/>
                    </a:cxn>
                    <a:cxn ang="T9">
                      <a:pos x="T2" y="T3"/>
                    </a:cxn>
                    <a:cxn ang="T10">
                      <a:pos x="T4" y="T5"/>
                    </a:cxn>
                    <a:cxn ang="T11">
                      <a:pos x="T6" y="T7"/>
                    </a:cxn>
                  </a:cxnLst>
                  <a:rect l="T12" t="T13" r="T14" b="T15"/>
                  <a:pathLst>
                    <a:path w="3" h="42">
                      <a:moveTo>
                        <a:pt x="3" y="0"/>
                      </a:moveTo>
                      <a:lnTo>
                        <a:pt x="0" y="42"/>
                      </a:lnTo>
                      <a:lnTo>
                        <a:pt x="2" y="0"/>
                      </a:lnTo>
                      <a:lnTo>
                        <a:pt x="3" y="0"/>
                      </a:ln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63" name="Freeform 950"/>
                <p:cNvSpPr>
                  <a:spLocks/>
                </p:cNvSpPr>
                <p:nvPr/>
              </p:nvSpPr>
              <p:spPr bwMode="auto">
                <a:xfrm>
                  <a:off x="2200" y="2493"/>
                  <a:ext cx="4" cy="42"/>
                </a:xfrm>
                <a:custGeom>
                  <a:avLst/>
                  <a:gdLst>
                    <a:gd name="T0" fmla="*/ 4 w 4"/>
                    <a:gd name="T1" fmla="*/ 0 h 42"/>
                    <a:gd name="T2" fmla="*/ 2 w 4"/>
                    <a:gd name="T3" fmla="*/ 42 h 42"/>
                    <a:gd name="T4" fmla="*/ 0 w 4"/>
                    <a:gd name="T5" fmla="*/ 42 h 42"/>
                    <a:gd name="T6" fmla="*/ 4 w 4"/>
                    <a:gd name="T7" fmla="*/ 0 h 42"/>
                    <a:gd name="T8" fmla="*/ 0 60000 65536"/>
                    <a:gd name="T9" fmla="*/ 0 60000 65536"/>
                    <a:gd name="T10" fmla="*/ 0 60000 65536"/>
                    <a:gd name="T11" fmla="*/ 0 60000 65536"/>
                    <a:gd name="T12" fmla="*/ 0 w 4"/>
                    <a:gd name="T13" fmla="*/ 0 h 42"/>
                    <a:gd name="T14" fmla="*/ 4 w 4"/>
                    <a:gd name="T15" fmla="*/ 42 h 42"/>
                  </a:gdLst>
                  <a:ahLst/>
                  <a:cxnLst>
                    <a:cxn ang="T8">
                      <a:pos x="T0" y="T1"/>
                    </a:cxn>
                    <a:cxn ang="T9">
                      <a:pos x="T2" y="T3"/>
                    </a:cxn>
                    <a:cxn ang="T10">
                      <a:pos x="T4" y="T5"/>
                    </a:cxn>
                    <a:cxn ang="T11">
                      <a:pos x="T6" y="T7"/>
                    </a:cxn>
                  </a:cxnLst>
                  <a:rect l="T12" t="T13" r="T14" b="T15"/>
                  <a:pathLst>
                    <a:path w="4" h="42">
                      <a:moveTo>
                        <a:pt x="4" y="0"/>
                      </a:moveTo>
                      <a:lnTo>
                        <a:pt x="2" y="42"/>
                      </a:lnTo>
                      <a:lnTo>
                        <a:pt x="0" y="42"/>
                      </a:lnTo>
                      <a:lnTo>
                        <a:pt x="4" y="0"/>
                      </a:lnTo>
                      <a:close/>
                    </a:path>
                  </a:pathLst>
                </a:custGeom>
                <a:solidFill>
                  <a:srgbClr val="1C1C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64" name="Freeform 951"/>
                <p:cNvSpPr>
                  <a:spLocks/>
                </p:cNvSpPr>
                <p:nvPr/>
              </p:nvSpPr>
              <p:spPr bwMode="auto">
                <a:xfrm>
                  <a:off x="2200" y="2491"/>
                  <a:ext cx="4" cy="44"/>
                </a:xfrm>
                <a:custGeom>
                  <a:avLst/>
                  <a:gdLst>
                    <a:gd name="T0" fmla="*/ 4 w 4"/>
                    <a:gd name="T1" fmla="*/ 2 h 44"/>
                    <a:gd name="T2" fmla="*/ 2 w 4"/>
                    <a:gd name="T3" fmla="*/ 44 h 44"/>
                    <a:gd name="T4" fmla="*/ 0 w 4"/>
                    <a:gd name="T5" fmla="*/ 44 h 44"/>
                    <a:gd name="T6" fmla="*/ 2 w 4"/>
                    <a:gd name="T7" fmla="*/ 0 h 44"/>
                    <a:gd name="T8" fmla="*/ 4 w 4"/>
                    <a:gd name="T9" fmla="*/ 0 h 44"/>
                    <a:gd name="T10" fmla="*/ 4 w 4"/>
                    <a:gd name="T11" fmla="*/ 2 h 44"/>
                    <a:gd name="T12" fmla="*/ 0 60000 65536"/>
                    <a:gd name="T13" fmla="*/ 0 60000 65536"/>
                    <a:gd name="T14" fmla="*/ 0 60000 65536"/>
                    <a:gd name="T15" fmla="*/ 0 60000 65536"/>
                    <a:gd name="T16" fmla="*/ 0 60000 65536"/>
                    <a:gd name="T17" fmla="*/ 0 60000 65536"/>
                    <a:gd name="T18" fmla="*/ 0 w 4"/>
                    <a:gd name="T19" fmla="*/ 0 h 44"/>
                    <a:gd name="T20" fmla="*/ 4 w 4"/>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4" h="44">
                      <a:moveTo>
                        <a:pt x="4" y="2"/>
                      </a:moveTo>
                      <a:lnTo>
                        <a:pt x="2" y="44"/>
                      </a:lnTo>
                      <a:lnTo>
                        <a:pt x="0" y="44"/>
                      </a:lnTo>
                      <a:lnTo>
                        <a:pt x="2" y="0"/>
                      </a:lnTo>
                      <a:lnTo>
                        <a:pt x="4" y="0"/>
                      </a:lnTo>
                      <a:lnTo>
                        <a:pt x="4" y="2"/>
                      </a:lnTo>
                      <a:close/>
                    </a:path>
                  </a:pathLst>
                </a:custGeom>
                <a:solidFill>
                  <a:srgbClr val="1C1C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65" name="Freeform 952"/>
                <p:cNvSpPr>
                  <a:spLocks/>
                </p:cNvSpPr>
                <p:nvPr/>
              </p:nvSpPr>
              <p:spPr bwMode="auto">
                <a:xfrm>
                  <a:off x="2200" y="2491"/>
                  <a:ext cx="4" cy="45"/>
                </a:xfrm>
                <a:custGeom>
                  <a:avLst/>
                  <a:gdLst>
                    <a:gd name="T0" fmla="*/ 4 w 4"/>
                    <a:gd name="T1" fmla="*/ 2 h 45"/>
                    <a:gd name="T2" fmla="*/ 0 w 4"/>
                    <a:gd name="T3" fmla="*/ 44 h 45"/>
                    <a:gd name="T4" fmla="*/ 0 w 4"/>
                    <a:gd name="T5" fmla="*/ 45 h 45"/>
                    <a:gd name="T6" fmla="*/ 2 w 4"/>
                    <a:gd name="T7" fmla="*/ 0 h 45"/>
                    <a:gd name="T8" fmla="*/ 4 w 4"/>
                    <a:gd name="T9" fmla="*/ 0 h 45"/>
                    <a:gd name="T10" fmla="*/ 4 w 4"/>
                    <a:gd name="T11" fmla="*/ 2 h 45"/>
                    <a:gd name="T12" fmla="*/ 0 60000 65536"/>
                    <a:gd name="T13" fmla="*/ 0 60000 65536"/>
                    <a:gd name="T14" fmla="*/ 0 60000 65536"/>
                    <a:gd name="T15" fmla="*/ 0 60000 65536"/>
                    <a:gd name="T16" fmla="*/ 0 60000 65536"/>
                    <a:gd name="T17" fmla="*/ 0 60000 65536"/>
                    <a:gd name="T18" fmla="*/ 0 w 4"/>
                    <a:gd name="T19" fmla="*/ 0 h 45"/>
                    <a:gd name="T20" fmla="*/ 4 w 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4" h="45">
                      <a:moveTo>
                        <a:pt x="4" y="2"/>
                      </a:moveTo>
                      <a:lnTo>
                        <a:pt x="0" y="44"/>
                      </a:lnTo>
                      <a:lnTo>
                        <a:pt x="0" y="45"/>
                      </a:lnTo>
                      <a:lnTo>
                        <a:pt x="2" y="0"/>
                      </a:lnTo>
                      <a:lnTo>
                        <a:pt x="4" y="0"/>
                      </a:lnTo>
                      <a:lnTo>
                        <a:pt x="4" y="2"/>
                      </a:lnTo>
                      <a:close/>
                    </a:path>
                  </a:pathLst>
                </a:custGeom>
                <a:solidFill>
                  <a:srgbClr val="1F1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66" name="Freeform 953"/>
                <p:cNvSpPr>
                  <a:spLocks/>
                </p:cNvSpPr>
                <p:nvPr/>
              </p:nvSpPr>
              <p:spPr bwMode="auto">
                <a:xfrm>
                  <a:off x="2199" y="2491"/>
                  <a:ext cx="3" cy="45"/>
                </a:xfrm>
                <a:custGeom>
                  <a:avLst/>
                  <a:gdLst>
                    <a:gd name="T0" fmla="*/ 3 w 3"/>
                    <a:gd name="T1" fmla="*/ 0 h 45"/>
                    <a:gd name="T2" fmla="*/ 1 w 3"/>
                    <a:gd name="T3" fmla="*/ 44 h 45"/>
                    <a:gd name="T4" fmla="*/ 1 w 3"/>
                    <a:gd name="T5" fmla="*/ 45 h 45"/>
                    <a:gd name="T6" fmla="*/ 0 w 3"/>
                    <a:gd name="T7" fmla="*/ 45 h 45"/>
                    <a:gd name="T8" fmla="*/ 3 w 3"/>
                    <a:gd name="T9" fmla="*/ 0 h 45"/>
                    <a:gd name="T10" fmla="*/ 0 60000 65536"/>
                    <a:gd name="T11" fmla="*/ 0 60000 65536"/>
                    <a:gd name="T12" fmla="*/ 0 60000 65536"/>
                    <a:gd name="T13" fmla="*/ 0 60000 65536"/>
                    <a:gd name="T14" fmla="*/ 0 60000 65536"/>
                    <a:gd name="T15" fmla="*/ 0 w 3"/>
                    <a:gd name="T16" fmla="*/ 0 h 45"/>
                    <a:gd name="T17" fmla="*/ 3 w 3"/>
                    <a:gd name="T18" fmla="*/ 45 h 45"/>
                  </a:gdLst>
                  <a:ahLst/>
                  <a:cxnLst>
                    <a:cxn ang="T10">
                      <a:pos x="T0" y="T1"/>
                    </a:cxn>
                    <a:cxn ang="T11">
                      <a:pos x="T2" y="T3"/>
                    </a:cxn>
                    <a:cxn ang="T12">
                      <a:pos x="T4" y="T5"/>
                    </a:cxn>
                    <a:cxn ang="T13">
                      <a:pos x="T6" y="T7"/>
                    </a:cxn>
                    <a:cxn ang="T14">
                      <a:pos x="T8" y="T9"/>
                    </a:cxn>
                  </a:cxnLst>
                  <a:rect l="T15" t="T16" r="T17" b="T18"/>
                  <a:pathLst>
                    <a:path w="3" h="45">
                      <a:moveTo>
                        <a:pt x="3" y="0"/>
                      </a:moveTo>
                      <a:lnTo>
                        <a:pt x="1" y="44"/>
                      </a:lnTo>
                      <a:lnTo>
                        <a:pt x="1" y="45"/>
                      </a:lnTo>
                      <a:lnTo>
                        <a:pt x="0" y="45"/>
                      </a:lnTo>
                      <a:lnTo>
                        <a:pt x="3" y="0"/>
                      </a:lnTo>
                      <a:close/>
                    </a:path>
                  </a:pathLst>
                </a:custGeom>
                <a:solidFill>
                  <a:srgbClr val="1F1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67" name="Freeform 954"/>
                <p:cNvSpPr>
                  <a:spLocks/>
                </p:cNvSpPr>
                <p:nvPr/>
              </p:nvSpPr>
              <p:spPr bwMode="auto">
                <a:xfrm>
                  <a:off x="2199" y="2491"/>
                  <a:ext cx="3" cy="45"/>
                </a:xfrm>
                <a:custGeom>
                  <a:avLst/>
                  <a:gdLst>
                    <a:gd name="T0" fmla="*/ 3 w 3"/>
                    <a:gd name="T1" fmla="*/ 0 h 45"/>
                    <a:gd name="T2" fmla="*/ 1 w 3"/>
                    <a:gd name="T3" fmla="*/ 45 h 45"/>
                    <a:gd name="T4" fmla="*/ 0 w 3"/>
                    <a:gd name="T5" fmla="*/ 45 h 45"/>
                    <a:gd name="T6" fmla="*/ 1 w 3"/>
                    <a:gd name="T7" fmla="*/ 0 h 45"/>
                    <a:gd name="T8" fmla="*/ 3 w 3"/>
                    <a:gd name="T9" fmla="*/ 0 h 45"/>
                    <a:gd name="T10" fmla="*/ 0 60000 65536"/>
                    <a:gd name="T11" fmla="*/ 0 60000 65536"/>
                    <a:gd name="T12" fmla="*/ 0 60000 65536"/>
                    <a:gd name="T13" fmla="*/ 0 60000 65536"/>
                    <a:gd name="T14" fmla="*/ 0 60000 65536"/>
                    <a:gd name="T15" fmla="*/ 0 w 3"/>
                    <a:gd name="T16" fmla="*/ 0 h 45"/>
                    <a:gd name="T17" fmla="*/ 3 w 3"/>
                    <a:gd name="T18" fmla="*/ 45 h 45"/>
                  </a:gdLst>
                  <a:ahLst/>
                  <a:cxnLst>
                    <a:cxn ang="T10">
                      <a:pos x="T0" y="T1"/>
                    </a:cxn>
                    <a:cxn ang="T11">
                      <a:pos x="T2" y="T3"/>
                    </a:cxn>
                    <a:cxn ang="T12">
                      <a:pos x="T4" y="T5"/>
                    </a:cxn>
                    <a:cxn ang="T13">
                      <a:pos x="T6" y="T7"/>
                    </a:cxn>
                    <a:cxn ang="T14">
                      <a:pos x="T8" y="T9"/>
                    </a:cxn>
                  </a:cxnLst>
                  <a:rect l="T15" t="T16" r="T17" b="T18"/>
                  <a:pathLst>
                    <a:path w="3" h="45">
                      <a:moveTo>
                        <a:pt x="3" y="0"/>
                      </a:moveTo>
                      <a:lnTo>
                        <a:pt x="1" y="45"/>
                      </a:lnTo>
                      <a:lnTo>
                        <a:pt x="0" y="45"/>
                      </a:lnTo>
                      <a:lnTo>
                        <a:pt x="1" y="0"/>
                      </a:lnTo>
                      <a:lnTo>
                        <a:pt x="3" y="0"/>
                      </a:lnTo>
                      <a:close/>
                    </a:path>
                  </a:pathLst>
                </a:custGeom>
                <a:solidFill>
                  <a:srgbClr val="1F1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68" name="Freeform 955"/>
                <p:cNvSpPr>
                  <a:spLocks/>
                </p:cNvSpPr>
                <p:nvPr/>
              </p:nvSpPr>
              <p:spPr bwMode="auto">
                <a:xfrm>
                  <a:off x="2197" y="2491"/>
                  <a:ext cx="5" cy="45"/>
                </a:xfrm>
                <a:custGeom>
                  <a:avLst/>
                  <a:gdLst>
                    <a:gd name="T0" fmla="*/ 5 w 5"/>
                    <a:gd name="T1" fmla="*/ 0 h 45"/>
                    <a:gd name="T2" fmla="*/ 2 w 5"/>
                    <a:gd name="T3" fmla="*/ 45 h 45"/>
                    <a:gd name="T4" fmla="*/ 0 w 5"/>
                    <a:gd name="T5" fmla="*/ 45 h 45"/>
                    <a:gd name="T6" fmla="*/ 3 w 5"/>
                    <a:gd name="T7" fmla="*/ 0 h 45"/>
                    <a:gd name="T8" fmla="*/ 5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5" y="0"/>
                      </a:moveTo>
                      <a:lnTo>
                        <a:pt x="2" y="45"/>
                      </a:lnTo>
                      <a:lnTo>
                        <a:pt x="0" y="45"/>
                      </a:lnTo>
                      <a:lnTo>
                        <a:pt x="3" y="0"/>
                      </a:lnTo>
                      <a:lnTo>
                        <a:pt x="5" y="0"/>
                      </a:lnTo>
                      <a:close/>
                    </a:path>
                  </a:pathLst>
                </a:custGeom>
                <a:solidFill>
                  <a:srgbClr val="2121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69" name="Freeform 956"/>
                <p:cNvSpPr>
                  <a:spLocks/>
                </p:cNvSpPr>
                <p:nvPr/>
              </p:nvSpPr>
              <p:spPr bwMode="auto">
                <a:xfrm>
                  <a:off x="2197" y="2489"/>
                  <a:ext cx="3" cy="47"/>
                </a:xfrm>
                <a:custGeom>
                  <a:avLst/>
                  <a:gdLst>
                    <a:gd name="T0" fmla="*/ 3 w 3"/>
                    <a:gd name="T1" fmla="*/ 2 h 47"/>
                    <a:gd name="T2" fmla="*/ 2 w 3"/>
                    <a:gd name="T3" fmla="*/ 47 h 47"/>
                    <a:gd name="T4" fmla="*/ 0 w 3"/>
                    <a:gd name="T5" fmla="*/ 47 h 47"/>
                    <a:gd name="T6" fmla="*/ 3 w 3"/>
                    <a:gd name="T7" fmla="*/ 0 h 47"/>
                    <a:gd name="T8" fmla="*/ 3 w 3"/>
                    <a:gd name="T9" fmla="*/ 2 h 47"/>
                    <a:gd name="T10" fmla="*/ 0 60000 65536"/>
                    <a:gd name="T11" fmla="*/ 0 60000 65536"/>
                    <a:gd name="T12" fmla="*/ 0 60000 65536"/>
                    <a:gd name="T13" fmla="*/ 0 60000 65536"/>
                    <a:gd name="T14" fmla="*/ 0 60000 65536"/>
                    <a:gd name="T15" fmla="*/ 0 w 3"/>
                    <a:gd name="T16" fmla="*/ 0 h 47"/>
                    <a:gd name="T17" fmla="*/ 3 w 3"/>
                    <a:gd name="T18" fmla="*/ 47 h 47"/>
                  </a:gdLst>
                  <a:ahLst/>
                  <a:cxnLst>
                    <a:cxn ang="T10">
                      <a:pos x="T0" y="T1"/>
                    </a:cxn>
                    <a:cxn ang="T11">
                      <a:pos x="T2" y="T3"/>
                    </a:cxn>
                    <a:cxn ang="T12">
                      <a:pos x="T4" y="T5"/>
                    </a:cxn>
                    <a:cxn ang="T13">
                      <a:pos x="T6" y="T7"/>
                    </a:cxn>
                    <a:cxn ang="T14">
                      <a:pos x="T8" y="T9"/>
                    </a:cxn>
                  </a:cxnLst>
                  <a:rect l="T15" t="T16" r="T17" b="T18"/>
                  <a:pathLst>
                    <a:path w="3" h="47">
                      <a:moveTo>
                        <a:pt x="3" y="2"/>
                      </a:moveTo>
                      <a:lnTo>
                        <a:pt x="2" y="47"/>
                      </a:lnTo>
                      <a:lnTo>
                        <a:pt x="0" y="47"/>
                      </a:lnTo>
                      <a:lnTo>
                        <a:pt x="3" y="0"/>
                      </a:lnTo>
                      <a:lnTo>
                        <a:pt x="3" y="2"/>
                      </a:lnTo>
                      <a:close/>
                    </a:path>
                  </a:pathLst>
                </a:custGeom>
                <a:solidFill>
                  <a:srgbClr val="2121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70" name="Freeform 957"/>
                <p:cNvSpPr>
                  <a:spLocks/>
                </p:cNvSpPr>
                <p:nvPr/>
              </p:nvSpPr>
              <p:spPr bwMode="auto">
                <a:xfrm>
                  <a:off x="2197" y="2489"/>
                  <a:ext cx="3" cy="47"/>
                </a:xfrm>
                <a:custGeom>
                  <a:avLst/>
                  <a:gdLst>
                    <a:gd name="T0" fmla="*/ 3 w 3"/>
                    <a:gd name="T1" fmla="*/ 2 h 47"/>
                    <a:gd name="T2" fmla="*/ 0 w 3"/>
                    <a:gd name="T3" fmla="*/ 47 h 47"/>
                    <a:gd name="T4" fmla="*/ 2 w 3"/>
                    <a:gd name="T5" fmla="*/ 0 h 47"/>
                    <a:gd name="T6" fmla="*/ 3 w 3"/>
                    <a:gd name="T7" fmla="*/ 0 h 47"/>
                    <a:gd name="T8" fmla="*/ 3 w 3"/>
                    <a:gd name="T9" fmla="*/ 2 h 47"/>
                    <a:gd name="T10" fmla="*/ 0 60000 65536"/>
                    <a:gd name="T11" fmla="*/ 0 60000 65536"/>
                    <a:gd name="T12" fmla="*/ 0 60000 65536"/>
                    <a:gd name="T13" fmla="*/ 0 60000 65536"/>
                    <a:gd name="T14" fmla="*/ 0 60000 65536"/>
                    <a:gd name="T15" fmla="*/ 0 w 3"/>
                    <a:gd name="T16" fmla="*/ 0 h 47"/>
                    <a:gd name="T17" fmla="*/ 3 w 3"/>
                    <a:gd name="T18" fmla="*/ 47 h 47"/>
                  </a:gdLst>
                  <a:ahLst/>
                  <a:cxnLst>
                    <a:cxn ang="T10">
                      <a:pos x="T0" y="T1"/>
                    </a:cxn>
                    <a:cxn ang="T11">
                      <a:pos x="T2" y="T3"/>
                    </a:cxn>
                    <a:cxn ang="T12">
                      <a:pos x="T4" y="T5"/>
                    </a:cxn>
                    <a:cxn ang="T13">
                      <a:pos x="T6" y="T7"/>
                    </a:cxn>
                    <a:cxn ang="T14">
                      <a:pos x="T8" y="T9"/>
                    </a:cxn>
                  </a:cxnLst>
                  <a:rect l="T15" t="T16" r="T17" b="T18"/>
                  <a:pathLst>
                    <a:path w="3" h="47">
                      <a:moveTo>
                        <a:pt x="3" y="2"/>
                      </a:moveTo>
                      <a:lnTo>
                        <a:pt x="0" y="47"/>
                      </a:lnTo>
                      <a:lnTo>
                        <a:pt x="2" y="0"/>
                      </a:lnTo>
                      <a:lnTo>
                        <a:pt x="3" y="0"/>
                      </a:lnTo>
                      <a:lnTo>
                        <a:pt x="3" y="2"/>
                      </a:lnTo>
                      <a:close/>
                    </a:path>
                  </a:pathLst>
                </a:custGeom>
                <a:solidFill>
                  <a:srgbClr val="2424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71" name="Freeform 958"/>
                <p:cNvSpPr>
                  <a:spLocks/>
                </p:cNvSpPr>
                <p:nvPr/>
              </p:nvSpPr>
              <p:spPr bwMode="auto">
                <a:xfrm>
                  <a:off x="2196" y="2489"/>
                  <a:ext cx="4" cy="49"/>
                </a:xfrm>
                <a:custGeom>
                  <a:avLst/>
                  <a:gdLst>
                    <a:gd name="T0" fmla="*/ 4 w 4"/>
                    <a:gd name="T1" fmla="*/ 0 h 49"/>
                    <a:gd name="T2" fmla="*/ 1 w 4"/>
                    <a:gd name="T3" fmla="*/ 47 h 49"/>
                    <a:gd name="T4" fmla="*/ 1 w 4"/>
                    <a:gd name="T5" fmla="*/ 49 h 49"/>
                    <a:gd name="T6" fmla="*/ 0 w 4"/>
                    <a:gd name="T7" fmla="*/ 49 h 49"/>
                    <a:gd name="T8" fmla="*/ 3 w 4"/>
                    <a:gd name="T9" fmla="*/ 0 h 49"/>
                    <a:gd name="T10" fmla="*/ 4 w 4"/>
                    <a:gd name="T11" fmla="*/ 0 h 49"/>
                    <a:gd name="T12" fmla="*/ 0 60000 65536"/>
                    <a:gd name="T13" fmla="*/ 0 60000 65536"/>
                    <a:gd name="T14" fmla="*/ 0 60000 65536"/>
                    <a:gd name="T15" fmla="*/ 0 60000 65536"/>
                    <a:gd name="T16" fmla="*/ 0 60000 65536"/>
                    <a:gd name="T17" fmla="*/ 0 60000 65536"/>
                    <a:gd name="T18" fmla="*/ 0 w 4"/>
                    <a:gd name="T19" fmla="*/ 0 h 49"/>
                    <a:gd name="T20" fmla="*/ 4 w 4"/>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4" h="49">
                      <a:moveTo>
                        <a:pt x="4" y="0"/>
                      </a:moveTo>
                      <a:lnTo>
                        <a:pt x="1" y="47"/>
                      </a:lnTo>
                      <a:lnTo>
                        <a:pt x="1" y="49"/>
                      </a:lnTo>
                      <a:lnTo>
                        <a:pt x="0" y="49"/>
                      </a:lnTo>
                      <a:lnTo>
                        <a:pt x="3" y="0"/>
                      </a:lnTo>
                      <a:lnTo>
                        <a:pt x="4" y="0"/>
                      </a:lnTo>
                      <a:close/>
                    </a:path>
                  </a:pathLst>
                </a:custGeom>
                <a:solidFill>
                  <a:srgbClr val="2424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72" name="Freeform 959"/>
                <p:cNvSpPr>
                  <a:spLocks/>
                </p:cNvSpPr>
                <p:nvPr/>
              </p:nvSpPr>
              <p:spPr bwMode="auto">
                <a:xfrm>
                  <a:off x="2196" y="2489"/>
                  <a:ext cx="3" cy="49"/>
                </a:xfrm>
                <a:custGeom>
                  <a:avLst/>
                  <a:gdLst>
                    <a:gd name="T0" fmla="*/ 3 w 3"/>
                    <a:gd name="T1" fmla="*/ 0 h 49"/>
                    <a:gd name="T2" fmla="*/ 1 w 3"/>
                    <a:gd name="T3" fmla="*/ 47 h 49"/>
                    <a:gd name="T4" fmla="*/ 1 w 3"/>
                    <a:gd name="T5" fmla="*/ 49 h 49"/>
                    <a:gd name="T6" fmla="*/ 0 w 3"/>
                    <a:gd name="T7" fmla="*/ 49 h 49"/>
                    <a:gd name="T8" fmla="*/ 3 w 3"/>
                    <a:gd name="T9" fmla="*/ 0 h 49"/>
                    <a:gd name="T10" fmla="*/ 0 60000 65536"/>
                    <a:gd name="T11" fmla="*/ 0 60000 65536"/>
                    <a:gd name="T12" fmla="*/ 0 60000 65536"/>
                    <a:gd name="T13" fmla="*/ 0 60000 65536"/>
                    <a:gd name="T14" fmla="*/ 0 60000 65536"/>
                    <a:gd name="T15" fmla="*/ 0 w 3"/>
                    <a:gd name="T16" fmla="*/ 0 h 49"/>
                    <a:gd name="T17" fmla="*/ 3 w 3"/>
                    <a:gd name="T18" fmla="*/ 49 h 49"/>
                  </a:gdLst>
                  <a:ahLst/>
                  <a:cxnLst>
                    <a:cxn ang="T10">
                      <a:pos x="T0" y="T1"/>
                    </a:cxn>
                    <a:cxn ang="T11">
                      <a:pos x="T2" y="T3"/>
                    </a:cxn>
                    <a:cxn ang="T12">
                      <a:pos x="T4" y="T5"/>
                    </a:cxn>
                    <a:cxn ang="T13">
                      <a:pos x="T6" y="T7"/>
                    </a:cxn>
                    <a:cxn ang="T14">
                      <a:pos x="T8" y="T9"/>
                    </a:cxn>
                  </a:cxnLst>
                  <a:rect l="T15" t="T16" r="T17" b="T18"/>
                  <a:pathLst>
                    <a:path w="3" h="49">
                      <a:moveTo>
                        <a:pt x="3" y="0"/>
                      </a:moveTo>
                      <a:lnTo>
                        <a:pt x="1" y="47"/>
                      </a:lnTo>
                      <a:lnTo>
                        <a:pt x="1" y="49"/>
                      </a:lnTo>
                      <a:lnTo>
                        <a:pt x="0" y="49"/>
                      </a:lnTo>
                      <a:lnTo>
                        <a:pt x="3" y="0"/>
                      </a:lnTo>
                      <a:close/>
                    </a:path>
                  </a:pathLst>
                </a:custGeom>
                <a:solidFill>
                  <a:srgbClr val="2424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73" name="Freeform 960"/>
                <p:cNvSpPr>
                  <a:spLocks/>
                </p:cNvSpPr>
                <p:nvPr/>
              </p:nvSpPr>
              <p:spPr bwMode="auto">
                <a:xfrm>
                  <a:off x="2196" y="2489"/>
                  <a:ext cx="3" cy="49"/>
                </a:xfrm>
                <a:custGeom>
                  <a:avLst/>
                  <a:gdLst>
                    <a:gd name="T0" fmla="*/ 3 w 3"/>
                    <a:gd name="T1" fmla="*/ 0 h 49"/>
                    <a:gd name="T2" fmla="*/ 0 w 3"/>
                    <a:gd name="T3" fmla="*/ 49 h 49"/>
                    <a:gd name="T4" fmla="*/ 1 w 3"/>
                    <a:gd name="T5" fmla="*/ 0 h 49"/>
                    <a:gd name="T6" fmla="*/ 3 w 3"/>
                    <a:gd name="T7" fmla="*/ 0 h 49"/>
                    <a:gd name="T8" fmla="*/ 0 60000 65536"/>
                    <a:gd name="T9" fmla="*/ 0 60000 65536"/>
                    <a:gd name="T10" fmla="*/ 0 60000 65536"/>
                    <a:gd name="T11" fmla="*/ 0 60000 65536"/>
                    <a:gd name="T12" fmla="*/ 0 w 3"/>
                    <a:gd name="T13" fmla="*/ 0 h 49"/>
                    <a:gd name="T14" fmla="*/ 3 w 3"/>
                    <a:gd name="T15" fmla="*/ 49 h 49"/>
                  </a:gdLst>
                  <a:ahLst/>
                  <a:cxnLst>
                    <a:cxn ang="T8">
                      <a:pos x="T0" y="T1"/>
                    </a:cxn>
                    <a:cxn ang="T9">
                      <a:pos x="T2" y="T3"/>
                    </a:cxn>
                    <a:cxn ang="T10">
                      <a:pos x="T4" y="T5"/>
                    </a:cxn>
                    <a:cxn ang="T11">
                      <a:pos x="T6" y="T7"/>
                    </a:cxn>
                  </a:cxnLst>
                  <a:rect l="T12" t="T13" r="T14" b="T15"/>
                  <a:pathLst>
                    <a:path w="3" h="49">
                      <a:moveTo>
                        <a:pt x="3" y="0"/>
                      </a:moveTo>
                      <a:lnTo>
                        <a:pt x="0" y="49"/>
                      </a:lnTo>
                      <a:lnTo>
                        <a:pt x="1" y="0"/>
                      </a:lnTo>
                      <a:lnTo>
                        <a:pt x="3" y="0"/>
                      </a:lnTo>
                      <a:close/>
                    </a:path>
                  </a:pathLst>
                </a:custGeom>
                <a:solidFill>
                  <a:srgbClr val="2626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74" name="Freeform 961"/>
                <p:cNvSpPr>
                  <a:spLocks/>
                </p:cNvSpPr>
                <p:nvPr/>
              </p:nvSpPr>
              <p:spPr bwMode="auto">
                <a:xfrm>
                  <a:off x="2194" y="2489"/>
                  <a:ext cx="5" cy="49"/>
                </a:xfrm>
                <a:custGeom>
                  <a:avLst/>
                  <a:gdLst>
                    <a:gd name="T0" fmla="*/ 5 w 5"/>
                    <a:gd name="T1" fmla="*/ 0 h 49"/>
                    <a:gd name="T2" fmla="*/ 2 w 5"/>
                    <a:gd name="T3" fmla="*/ 49 h 49"/>
                    <a:gd name="T4" fmla="*/ 0 w 5"/>
                    <a:gd name="T5" fmla="*/ 49 h 49"/>
                    <a:gd name="T6" fmla="*/ 3 w 5"/>
                    <a:gd name="T7" fmla="*/ 0 h 49"/>
                    <a:gd name="T8" fmla="*/ 5 w 5"/>
                    <a:gd name="T9" fmla="*/ 0 h 49"/>
                    <a:gd name="T10" fmla="*/ 0 60000 65536"/>
                    <a:gd name="T11" fmla="*/ 0 60000 65536"/>
                    <a:gd name="T12" fmla="*/ 0 60000 65536"/>
                    <a:gd name="T13" fmla="*/ 0 60000 65536"/>
                    <a:gd name="T14" fmla="*/ 0 60000 65536"/>
                    <a:gd name="T15" fmla="*/ 0 w 5"/>
                    <a:gd name="T16" fmla="*/ 0 h 49"/>
                    <a:gd name="T17" fmla="*/ 5 w 5"/>
                    <a:gd name="T18" fmla="*/ 49 h 49"/>
                  </a:gdLst>
                  <a:ahLst/>
                  <a:cxnLst>
                    <a:cxn ang="T10">
                      <a:pos x="T0" y="T1"/>
                    </a:cxn>
                    <a:cxn ang="T11">
                      <a:pos x="T2" y="T3"/>
                    </a:cxn>
                    <a:cxn ang="T12">
                      <a:pos x="T4" y="T5"/>
                    </a:cxn>
                    <a:cxn ang="T13">
                      <a:pos x="T6" y="T7"/>
                    </a:cxn>
                    <a:cxn ang="T14">
                      <a:pos x="T8" y="T9"/>
                    </a:cxn>
                  </a:cxnLst>
                  <a:rect l="T15" t="T16" r="T17" b="T18"/>
                  <a:pathLst>
                    <a:path w="5" h="49">
                      <a:moveTo>
                        <a:pt x="5" y="0"/>
                      </a:moveTo>
                      <a:lnTo>
                        <a:pt x="2" y="49"/>
                      </a:lnTo>
                      <a:lnTo>
                        <a:pt x="0" y="49"/>
                      </a:lnTo>
                      <a:lnTo>
                        <a:pt x="3" y="0"/>
                      </a:lnTo>
                      <a:lnTo>
                        <a:pt x="5" y="0"/>
                      </a:lnTo>
                      <a:close/>
                    </a:path>
                  </a:pathLst>
                </a:custGeom>
                <a:solidFill>
                  <a:srgbClr val="2626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75" name="Freeform 962"/>
                <p:cNvSpPr>
                  <a:spLocks/>
                </p:cNvSpPr>
                <p:nvPr/>
              </p:nvSpPr>
              <p:spPr bwMode="auto">
                <a:xfrm>
                  <a:off x="2194" y="2488"/>
                  <a:ext cx="3" cy="50"/>
                </a:xfrm>
                <a:custGeom>
                  <a:avLst/>
                  <a:gdLst>
                    <a:gd name="T0" fmla="*/ 3 w 3"/>
                    <a:gd name="T1" fmla="*/ 1 h 50"/>
                    <a:gd name="T2" fmla="*/ 2 w 3"/>
                    <a:gd name="T3" fmla="*/ 50 h 50"/>
                    <a:gd name="T4" fmla="*/ 0 w 3"/>
                    <a:gd name="T5" fmla="*/ 50 h 50"/>
                    <a:gd name="T6" fmla="*/ 2 w 3"/>
                    <a:gd name="T7" fmla="*/ 0 h 50"/>
                    <a:gd name="T8" fmla="*/ 3 w 3"/>
                    <a:gd name="T9" fmla="*/ 0 h 50"/>
                    <a:gd name="T10" fmla="*/ 3 w 3"/>
                    <a:gd name="T11" fmla="*/ 1 h 50"/>
                    <a:gd name="T12" fmla="*/ 0 60000 65536"/>
                    <a:gd name="T13" fmla="*/ 0 60000 65536"/>
                    <a:gd name="T14" fmla="*/ 0 60000 65536"/>
                    <a:gd name="T15" fmla="*/ 0 60000 65536"/>
                    <a:gd name="T16" fmla="*/ 0 60000 65536"/>
                    <a:gd name="T17" fmla="*/ 0 60000 65536"/>
                    <a:gd name="T18" fmla="*/ 0 w 3"/>
                    <a:gd name="T19" fmla="*/ 0 h 50"/>
                    <a:gd name="T20" fmla="*/ 3 w 3"/>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3" h="50">
                      <a:moveTo>
                        <a:pt x="3" y="1"/>
                      </a:moveTo>
                      <a:lnTo>
                        <a:pt x="2" y="50"/>
                      </a:lnTo>
                      <a:lnTo>
                        <a:pt x="0" y="50"/>
                      </a:lnTo>
                      <a:lnTo>
                        <a:pt x="2" y="0"/>
                      </a:lnTo>
                      <a:lnTo>
                        <a:pt x="3" y="0"/>
                      </a:lnTo>
                      <a:lnTo>
                        <a:pt x="3" y="1"/>
                      </a:lnTo>
                      <a:close/>
                    </a:path>
                  </a:pathLst>
                </a:custGeom>
                <a:solidFill>
                  <a:srgbClr val="2929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76" name="Freeform 963"/>
                <p:cNvSpPr>
                  <a:spLocks/>
                </p:cNvSpPr>
                <p:nvPr/>
              </p:nvSpPr>
              <p:spPr bwMode="auto">
                <a:xfrm>
                  <a:off x="2192" y="2488"/>
                  <a:ext cx="5" cy="50"/>
                </a:xfrm>
                <a:custGeom>
                  <a:avLst/>
                  <a:gdLst>
                    <a:gd name="T0" fmla="*/ 5 w 5"/>
                    <a:gd name="T1" fmla="*/ 1 h 50"/>
                    <a:gd name="T2" fmla="*/ 2 w 5"/>
                    <a:gd name="T3" fmla="*/ 50 h 50"/>
                    <a:gd name="T4" fmla="*/ 0 w 5"/>
                    <a:gd name="T5" fmla="*/ 50 h 50"/>
                    <a:gd name="T6" fmla="*/ 4 w 5"/>
                    <a:gd name="T7" fmla="*/ 0 h 50"/>
                    <a:gd name="T8" fmla="*/ 5 w 5"/>
                    <a:gd name="T9" fmla="*/ 0 h 50"/>
                    <a:gd name="T10" fmla="*/ 5 w 5"/>
                    <a:gd name="T11" fmla="*/ 1 h 50"/>
                    <a:gd name="T12" fmla="*/ 0 60000 65536"/>
                    <a:gd name="T13" fmla="*/ 0 60000 65536"/>
                    <a:gd name="T14" fmla="*/ 0 60000 65536"/>
                    <a:gd name="T15" fmla="*/ 0 60000 65536"/>
                    <a:gd name="T16" fmla="*/ 0 60000 65536"/>
                    <a:gd name="T17" fmla="*/ 0 60000 65536"/>
                    <a:gd name="T18" fmla="*/ 0 w 5"/>
                    <a:gd name="T19" fmla="*/ 0 h 50"/>
                    <a:gd name="T20" fmla="*/ 5 w 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5" h="50">
                      <a:moveTo>
                        <a:pt x="5" y="1"/>
                      </a:moveTo>
                      <a:lnTo>
                        <a:pt x="2" y="50"/>
                      </a:lnTo>
                      <a:lnTo>
                        <a:pt x="0" y="50"/>
                      </a:lnTo>
                      <a:lnTo>
                        <a:pt x="4" y="0"/>
                      </a:lnTo>
                      <a:lnTo>
                        <a:pt x="5" y="0"/>
                      </a:lnTo>
                      <a:lnTo>
                        <a:pt x="5" y="1"/>
                      </a:lnTo>
                      <a:close/>
                    </a:path>
                  </a:pathLst>
                </a:custGeom>
                <a:solidFill>
                  <a:srgbClr val="2929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77" name="Freeform 964"/>
                <p:cNvSpPr>
                  <a:spLocks/>
                </p:cNvSpPr>
                <p:nvPr/>
              </p:nvSpPr>
              <p:spPr bwMode="auto">
                <a:xfrm>
                  <a:off x="2192" y="2488"/>
                  <a:ext cx="4" cy="51"/>
                </a:xfrm>
                <a:custGeom>
                  <a:avLst/>
                  <a:gdLst>
                    <a:gd name="T0" fmla="*/ 4 w 4"/>
                    <a:gd name="T1" fmla="*/ 0 h 51"/>
                    <a:gd name="T2" fmla="*/ 2 w 4"/>
                    <a:gd name="T3" fmla="*/ 50 h 51"/>
                    <a:gd name="T4" fmla="*/ 0 w 4"/>
                    <a:gd name="T5" fmla="*/ 50 h 51"/>
                    <a:gd name="T6" fmla="*/ 0 w 4"/>
                    <a:gd name="T7" fmla="*/ 51 h 51"/>
                    <a:gd name="T8" fmla="*/ 4 w 4"/>
                    <a:gd name="T9" fmla="*/ 0 h 51"/>
                    <a:gd name="T10" fmla="*/ 0 60000 65536"/>
                    <a:gd name="T11" fmla="*/ 0 60000 65536"/>
                    <a:gd name="T12" fmla="*/ 0 60000 65536"/>
                    <a:gd name="T13" fmla="*/ 0 60000 65536"/>
                    <a:gd name="T14" fmla="*/ 0 60000 65536"/>
                    <a:gd name="T15" fmla="*/ 0 w 4"/>
                    <a:gd name="T16" fmla="*/ 0 h 51"/>
                    <a:gd name="T17" fmla="*/ 4 w 4"/>
                    <a:gd name="T18" fmla="*/ 51 h 51"/>
                  </a:gdLst>
                  <a:ahLst/>
                  <a:cxnLst>
                    <a:cxn ang="T10">
                      <a:pos x="T0" y="T1"/>
                    </a:cxn>
                    <a:cxn ang="T11">
                      <a:pos x="T2" y="T3"/>
                    </a:cxn>
                    <a:cxn ang="T12">
                      <a:pos x="T4" y="T5"/>
                    </a:cxn>
                    <a:cxn ang="T13">
                      <a:pos x="T6" y="T7"/>
                    </a:cxn>
                    <a:cxn ang="T14">
                      <a:pos x="T8" y="T9"/>
                    </a:cxn>
                  </a:cxnLst>
                  <a:rect l="T15" t="T16" r="T17" b="T18"/>
                  <a:pathLst>
                    <a:path w="4" h="51">
                      <a:moveTo>
                        <a:pt x="4" y="0"/>
                      </a:moveTo>
                      <a:lnTo>
                        <a:pt x="2" y="50"/>
                      </a:lnTo>
                      <a:lnTo>
                        <a:pt x="0" y="50"/>
                      </a:lnTo>
                      <a:lnTo>
                        <a:pt x="0" y="51"/>
                      </a:lnTo>
                      <a:lnTo>
                        <a:pt x="4" y="0"/>
                      </a:lnTo>
                      <a:close/>
                    </a:path>
                  </a:pathLst>
                </a:custGeom>
                <a:solidFill>
                  <a:srgbClr val="2929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78" name="Freeform 965"/>
                <p:cNvSpPr>
                  <a:spLocks/>
                </p:cNvSpPr>
                <p:nvPr/>
              </p:nvSpPr>
              <p:spPr bwMode="auto">
                <a:xfrm>
                  <a:off x="2192" y="2488"/>
                  <a:ext cx="4" cy="51"/>
                </a:xfrm>
                <a:custGeom>
                  <a:avLst/>
                  <a:gdLst>
                    <a:gd name="T0" fmla="*/ 4 w 4"/>
                    <a:gd name="T1" fmla="*/ 0 h 51"/>
                    <a:gd name="T2" fmla="*/ 0 w 4"/>
                    <a:gd name="T3" fmla="*/ 50 h 51"/>
                    <a:gd name="T4" fmla="*/ 0 w 4"/>
                    <a:gd name="T5" fmla="*/ 51 h 51"/>
                    <a:gd name="T6" fmla="*/ 2 w 4"/>
                    <a:gd name="T7" fmla="*/ 0 h 51"/>
                    <a:gd name="T8" fmla="*/ 4 w 4"/>
                    <a:gd name="T9" fmla="*/ 0 h 51"/>
                    <a:gd name="T10" fmla="*/ 0 60000 65536"/>
                    <a:gd name="T11" fmla="*/ 0 60000 65536"/>
                    <a:gd name="T12" fmla="*/ 0 60000 65536"/>
                    <a:gd name="T13" fmla="*/ 0 60000 65536"/>
                    <a:gd name="T14" fmla="*/ 0 60000 65536"/>
                    <a:gd name="T15" fmla="*/ 0 w 4"/>
                    <a:gd name="T16" fmla="*/ 0 h 51"/>
                    <a:gd name="T17" fmla="*/ 4 w 4"/>
                    <a:gd name="T18" fmla="*/ 51 h 51"/>
                  </a:gdLst>
                  <a:ahLst/>
                  <a:cxnLst>
                    <a:cxn ang="T10">
                      <a:pos x="T0" y="T1"/>
                    </a:cxn>
                    <a:cxn ang="T11">
                      <a:pos x="T2" y="T3"/>
                    </a:cxn>
                    <a:cxn ang="T12">
                      <a:pos x="T4" y="T5"/>
                    </a:cxn>
                    <a:cxn ang="T13">
                      <a:pos x="T6" y="T7"/>
                    </a:cxn>
                    <a:cxn ang="T14">
                      <a:pos x="T8" y="T9"/>
                    </a:cxn>
                  </a:cxnLst>
                  <a:rect l="T15" t="T16" r="T17" b="T18"/>
                  <a:pathLst>
                    <a:path w="4" h="51">
                      <a:moveTo>
                        <a:pt x="4" y="0"/>
                      </a:moveTo>
                      <a:lnTo>
                        <a:pt x="0" y="50"/>
                      </a:lnTo>
                      <a:lnTo>
                        <a:pt x="0" y="51"/>
                      </a:lnTo>
                      <a:lnTo>
                        <a:pt x="2" y="0"/>
                      </a:lnTo>
                      <a:lnTo>
                        <a:pt x="4" y="0"/>
                      </a:lnTo>
                      <a:close/>
                    </a:path>
                  </a:pathLst>
                </a:custGeom>
                <a:solidFill>
                  <a:srgbClr val="2B2B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79" name="Freeform 966"/>
                <p:cNvSpPr>
                  <a:spLocks/>
                </p:cNvSpPr>
                <p:nvPr/>
              </p:nvSpPr>
              <p:spPr bwMode="auto">
                <a:xfrm>
                  <a:off x="2191" y="2488"/>
                  <a:ext cx="5" cy="51"/>
                </a:xfrm>
                <a:custGeom>
                  <a:avLst/>
                  <a:gdLst>
                    <a:gd name="T0" fmla="*/ 5 w 5"/>
                    <a:gd name="T1" fmla="*/ 0 h 51"/>
                    <a:gd name="T2" fmla="*/ 1 w 5"/>
                    <a:gd name="T3" fmla="*/ 51 h 51"/>
                    <a:gd name="T4" fmla="*/ 0 w 5"/>
                    <a:gd name="T5" fmla="*/ 51 h 51"/>
                    <a:gd name="T6" fmla="*/ 3 w 5"/>
                    <a:gd name="T7" fmla="*/ 0 h 51"/>
                    <a:gd name="T8" fmla="*/ 5 w 5"/>
                    <a:gd name="T9" fmla="*/ 0 h 51"/>
                    <a:gd name="T10" fmla="*/ 0 60000 65536"/>
                    <a:gd name="T11" fmla="*/ 0 60000 65536"/>
                    <a:gd name="T12" fmla="*/ 0 60000 65536"/>
                    <a:gd name="T13" fmla="*/ 0 60000 65536"/>
                    <a:gd name="T14" fmla="*/ 0 60000 65536"/>
                    <a:gd name="T15" fmla="*/ 0 w 5"/>
                    <a:gd name="T16" fmla="*/ 0 h 51"/>
                    <a:gd name="T17" fmla="*/ 5 w 5"/>
                    <a:gd name="T18" fmla="*/ 51 h 51"/>
                  </a:gdLst>
                  <a:ahLst/>
                  <a:cxnLst>
                    <a:cxn ang="T10">
                      <a:pos x="T0" y="T1"/>
                    </a:cxn>
                    <a:cxn ang="T11">
                      <a:pos x="T2" y="T3"/>
                    </a:cxn>
                    <a:cxn ang="T12">
                      <a:pos x="T4" y="T5"/>
                    </a:cxn>
                    <a:cxn ang="T13">
                      <a:pos x="T6" y="T7"/>
                    </a:cxn>
                    <a:cxn ang="T14">
                      <a:pos x="T8" y="T9"/>
                    </a:cxn>
                  </a:cxnLst>
                  <a:rect l="T15" t="T16" r="T17" b="T18"/>
                  <a:pathLst>
                    <a:path w="5" h="51">
                      <a:moveTo>
                        <a:pt x="5" y="0"/>
                      </a:moveTo>
                      <a:lnTo>
                        <a:pt x="1" y="51"/>
                      </a:lnTo>
                      <a:lnTo>
                        <a:pt x="0" y="51"/>
                      </a:lnTo>
                      <a:lnTo>
                        <a:pt x="3" y="0"/>
                      </a:lnTo>
                      <a:lnTo>
                        <a:pt x="5" y="0"/>
                      </a:lnTo>
                      <a:close/>
                    </a:path>
                  </a:pathLst>
                </a:custGeom>
                <a:solidFill>
                  <a:srgbClr val="2B2B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80" name="Freeform 967"/>
                <p:cNvSpPr>
                  <a:spLocks/>
                </p:cNvSpPr>
                <p:nvPr/>
              </p:nvSpPr>
              <p:spPr bwMode="auto">
                <a:xfrm>
                  <a:off x="2191" y="2488"/>
                  <a:ext cx="3" cy="51"/>
                </a:xfrm>
                <a:custGeom>
                  <a:avLst/>
                  <a:gdLst>
                    <a:gd name="T0" fmla="*/ 3 w 3"/>
                    <a:gd name="T1" fmla="*/ 0 h 51"/>
                    <a:gd name="T2" fmla="*/ 1 w 3"/>
                    <a:gd name="T3" fmla="*/ 51 h 51"/>
                    <a:gd name="T4" fmla="*/ 0 w 3"/>
                    <a:gd name="T5" fmla="*/ 51 h 51"/>
                    <a:gd name="T6" fmla="*/ 3 w 3"/>
                    <a:gd name="T7" fmla="*/ 0 h 51"/>
                    <a:gd name="T8" fmla="*/ 0 60000 65536"/>
                    <a:gd name="T9" fmla="*/ 0 60000 65536"/>
                    <a:gd name="T10" fmla="*/ 0 60000 65536"/>
                    <a:gd name="T11" fmla="*/ 0 60000 65536"/>
                    <a:gd name="T12" fmla="*/ 0 w 3"/>
                    <a:gd name="T13" fmla="*/ 0 h 51"/>
                    <a:gd name="T14" fmla="*/ 3 w 3"/>
                    <a:gd name="T15" fmla="*/ 51 h 51"/>
                  </a:gdLst>
                  <a:ahLst/>
                  <a:cxnLst>
                    <a:cxn ang="T8">
                      <a:pos x="T0" y="T1"/>
                    </a:cxn>
                    <a:cxn ang="T9">
                      <a:pos x="T2" y="T3"/>
                    </a:cxn>
                    <a:cxn ang="T10">
                      <a:pos x="T4" y="T5"/>
                    </a:cxn>
                    <a:cxn ang="T11">
                      <a:pos x="T6" y="T7"/>
                    </a:cxn>
                  </a:cxnLst>
                  <a:rect l="T12" t="T13" r="T14" b="T15"/>
                  <a:pathLst>
                    <a:path w="3" h="51">
                      <a:moveTo>
                        <a:pt x="3" y="0"/>
                      </a:moveTo>
                      <a:lnTo>
                        <a:pt x="1" y="51"/>
                      </a:lnTo>
                      <a:lnTo>
                        <a:pt x="0" y="51"/>
                      </a:lnTo>
                      <a:lnTo>
                        <a:pt x="3" y="0"/>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81" name="Freeform 968"/>
                <p:cNvSpPr>
                  <a:spLocks/>
                </p:cNvSpPr>
                <p:nvPr/>
              </p:nvSpPr>
              <p:spPr bwMode="auto">
                <a:xfrm>
                  <a:off x="2191" y="2486"/>
                  <a:ext cx="3" cy="53"/>
                </a:xfrm>
                <a:custGeom>
                  <a:avLst/>
                  <a:gdLst>
                    <a:gd name="T0" fmla="*/ 3 w 3"/>
                    <a:gd name="T1" fmla="*/ 2 h 53"/>
                    <a:gd name="T2" fmla="*/ 0 w 3"/>
                    <a:gd name="T3" fmla="*/ 53 h 53"/>
                    <a:gd name="T4" fmla="*/ 1 w 3"/>
                    <a:gd name="T5" fmla="*/ 0 h 53"/>
                    <a:gd name="T6" fmla="*/ 3 w 3"/>
                    <a:gd name="T7" fmla="*/ 2 h 53"/>
                    <a:gd name="T8" fmla="*/ 0 60000 65536"/>
                    <a:gd name="T9" fmla="*/ 0 60000 65536"/>
                    <a:gd name="T10" fmla="*/ 0 60000 65536"/>
                    <a:gd name="T11" fmla="*/ 0 60000 65536"/>
                    <a:gd name="T12" fmla="*/ 0 w 3"/>
                    <a:gd name="T13" fmla="*/ 0 h 53"/>
                    <a:gd name="T14" fmla="*/ 3 w 3"/>
                    <a:gd name="T15" fmla="*/ 53 h 53"/>
                  </a:gdLst>
                  <a:ahLst/>
                  <a:cxnLst>
                    <a:cxn ang="T8">
                      <a:pos x="T0" y="T1"/>
                    </a:cxn>
                    <a:cxn ang="T9">
                      <a:pos x="T2" y="T3"/>
                    </a:cxn>
                    <a:cxn ang="T10">
                      <a:pos x="T4" y="T5"/>
                    </a:cxn>
                    <a:cxn ang="T11">
                      <a:pos x="T6" y="T7"/>
                    </a:cxn>
                  </a:cxnLst>
                  <a:rect l="T12" t="T13" r="T14" b="T15"/>
                  <a:pathLst>
                    <a:path w="3" h="53">
                      <a:moveTo>
                        <a:pt x="3" y="2"/>
                      </a:moveTo>
                      <a:lnTo>
                        <a:pt x="0" y="53"/>
                      </a:lnTo>
                      <a:lnTo>
                        <a:pt x="1" y="0"/>
                      </a:lnTo>
                      <a:lnTo>
                        <a:pt x="3" y="2"/>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82" name="Freeform 969"/>
                <p:cNvSpPr>
                  <a:spLocks/>
                </p:cNvSpPr>
                <p:nvPr/>
              </p:nvSpPr>
              <p:spPr bwMode="auto">
                <a:xfrm>
                  <a:off x="2189" y="2486"/>
                  <a:ext cx="5" cy="53"/>
                </a:xfrm>
                <a:custGeom>
                  <a:avLst/>
                  <a:gdLst>
                    <a:gd name="T0" fmla="*/ 5 w 5"/>
                    <a:gd name="T1" fmla="*/ 2 h 53"/>
                    <a:gd name="T2" fmla="*/ 2 w 5"/>
                    <a:gd name="T3" fmla="*/ 53 h 53"/>
                    <a:gd name="T4" fmla="*/ 0 w 5"/>
                    <a:gd name="T5" fmla="*/ 53 h 53"/>
                    <a:gd name="T6" fmla="*/ 3 w 5"/>
                    <a:gd name="T7" fmla="*/ 0 h 53"/>
                    <a:gd name="T8" fmla="*/ 5 w 5"/>
                    <a:gd name="T9" fmla="*/ 2 h 53"/>
                    <a:gd name="T10" fmla="*/ 0 60000 65536"/>
                    <a:gd name="T11" fmla="*/ 0 60000 65536"/>
                    <a:gd name="T12" fmla="*/ 0 60000 65536"/>
                    <a:gd name="T13" fmla="*/ 0 60000 65536"/>
                    <a:gd name="T14" fmla="*/ 0 60000 65536"/>
                    <a:gd name="T15" fmla="*/ 0 w 5"/>
                    <a:gd name="T16" fmla="*/ 0 h 53"/>
                    <a:gd name="T17" fmla="*/ 5 w 5"/>
                    <a:gd name="T18" fmla="*/ 53 h 53"/>
                  </a:gdLst>
                  <a:ahLst/>
                  <a:cxnLst>
                    <a:cxn ang="T10">
                      <a:pos x="T0" y="T1"/>
                    </a:cxn>
                    <a:cxn ang="T11">
                      <a:pos x="T2" y="T3"/>
                    </a:cxn>
                    <a:cxn ang="T12">
                      <a:pos x="T4" y="T5"/>
                    </a:cxn>
                    <a:cxn ang="T13">
                      <a:pos x="T6" y="T7"/>
                    </a:cxn>
                    <a:cxn ang="T14">
                      <a:pos x="T8" y="T9"/>
                    </a:cxn>
                  </a:cxnLst>
                  <a:rect l="T15" t="T16" r="T17" b="T18"/>
                  <a:pathLst>
                    <a:path w="5" h="53">
                      <a:moveTo>
                        <a:pt x="5" y="2"/>
                      </a:moveTo>
                      <a:lnTo>
                        <a:pt x="2" y="53"/>
                      </a:lnTo>
                      <a:lnTo>
                        <a:pt x="0" y="53"/>
                      </a:lnTo>
                      <a:lnTo>
                        <a:pt x="3" y="0"/>
                      </a:lnTo>
                      <a:lnTo>
                        <a:pt x="5" y="2"/>
                      </a:lnTo>
                      <a:close/>
                    </a:path>
                  </a:pathLst>
                </a:custGeom>
                <a:solidFill>
                  <a:srgbClr val="2E2E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83" name="Freeform 970"/>
                <p:cNvSpPr>
                  <a:spLocks/>
                </p:cNvSpPr>
                <p:nvPr/>
              </p:nvSpPr>
              <p:spPr bwMode="auto">
                <a:xfrm>
                  <a:off x="2189" y="2486"/>
                  <a:ext cx="3" cy="53"/>
                </a:xfrm>
                <a:custGeom>
                  <a:avLst/>
                  <a:gdLst>
                    <a:gd name="T0" fmla="*/ 3 w 3"/>
                    <a:gd name="T1" fmla="*/ 0 h 53"/>
                    <a:gd name="T2" fmla="*/ 2 w 3"/>
                    <a:gd name="T3" fmla="*/ 53 h 53"/>
                    <a:gd name="T4" fmla="*/ 0 w 3"/>
                    <a:gd name="T5" fmla="*/ 53 h 53"/>
                    <a:gd name="T6" fmla="*/ 3 w 3"/>
                    <a:gd name="T7" fmla="*/ 0 h 53"/>
                    <a:gd name="T8" fmla="*/ 0 60000 65536"/>
                    <a:gd name="T9" fmla="*/ 0 60000 65536"/>
                    <a:gd name="T10" fmla="*/ 0 60000 65536"/>
                    <a:gd name="T11" fmla="*/ 0 60000 65536"/>
                    <a:gd name="T12" fmla="*/ 0 w 3"/>
                    <a:gd name="T13" fmla="*/ 0 h 53"/>
                    <a:gd name="T14" fmla="*/ 3 w 3"/>
                    <a:gd name="T15" fmla="*/ 53 h 53"/>
                  </a:gdLst>
                  <a:ahLst/>
                  <a:cxnLst>
                    <a:cxn ang="T8">
                      <a:pos x="T0" y="T1"/>
                    </a:cxn>
                    <a:cxn ang="T9">
                      <a:pos x="T2" y="T3"/>
                    </a:cxn>
                    <a:cxn ang="T10">
                      <a:pos x="T4" y="T5"/>
                    </a:cxn>
                    <a:cxn ang="T11">
                      <a:pos x="T6" y="T7"/>
                    </a:cxn>
                  </a:cxnLst>
                  <a:rect l="T12" t="T13" r="T14" b="T15"/>
                  <a:pathLst>
                    <a:path w="3" h="53">
                      <a:moveTo>
                        <a:pt x="3" y="0"/>
                      </a:moveTo>
                      <a:lnTo>
                        <a:pt x="2" y="53"/>
                      </a:lnTo>
                      <a:lnTo>
                        <a:pt x="0" y="53"/>
                      </a:lnTo>
                      <a:lnTo>
                        <a:pt x="3"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84" name="Freeform 971"/>
                <p:cNvSpPr>
                  <a:spLocks/>
                </p:cNvSpPr>
                <p:nvPr/>
              </p:nvSpPr>
              <p:spPr bwMode="auto">
                <a:xfrm>
                  <a:off x="2188" y="2486"/>
                  <a:ext cx="4" cy="55"/>
                </a:xfrm>
                <a:custGeom>
                  <a:avLst/>
                  <a:gdLst>
                    <a:gd name="T0" fmla="*/ 4 w 4"/>
                    <a:gd name="T1" fmla="*/ 0 h 55"/>
                    <a:gd name="T2" fmla="*/ 1 w 4"/>
                    <a:gd name="T3" fmla="*/ 53 h 55"/>
                    <a:gd name="T4" fmla="*/ 0 w 4"/>
                    <a:gd name="T5" fmla="*/ 53 h 55"/>
                    <a:gd name="T6" fmla="*/ 0 w 4"/>
                    <a:gd name="T7" fmla="*/ 55 h 55"/>
                    <a:gd name="T8" fmla="*/ 3 w 4"/>
                    <a:gd name="T9" fmla="*/ 0 h 55"/>
                    <a:gd name="T10" fmla="*/ 4 w 4"/>
                    <a:gd name="T11" fmla="*/ 0 h 55"/>
                    <a:gd name="T12" fmla="*/ 0 60000 65536"/>
                    <a:gd name="T13" fmla="*/ 0 60000 65536"/>
                    <a:gd name="T14" fmla="*/ 0 60000 65536"/>
                    <a:gd name="T15" fmla="*/ 0 60000 65536"/>
                    <a:gd name="T16" fmla="*/ 0 60000 65536"/>
                    <a:gd name="T17" fmla="*/ 0 60000 65536"/>
                    <a:gd name="T18" fmla="*/ 0 w 4"/>
                    <a:gd name="T19" fmla="*/ 0 h 55"/>
                    <a:gd name="T20" fmla="*/ 4 w 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4" h="55">
                      <a:moveTo>
                        <a:pt x="4" y="0"/>
                      </a:moveTo>
                      <a:lnTo>
                        <a:pt x="1" y="53"/>
                      </a:lnTo>
                      <a:lnTo>
                        <a:pt x="0" y="53"/>
                      </a:lnTo>
                      <a:lnTo>
                        <a:pt x="0" y="55"/>
                      </a:lnTo>
                      <a:lnTo>
                        <a:pt x="3" y="0"/>
                      </a:lnTo>
                      <a:lnTo>
                        <a:pt x="4"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85" name="Freeform 972"/>
                <p:cNvSpPr>
                  <a:spLocks/>
                </p:cNvSpPr>
                <p:nvPr/>
              </p:nvSpPr>
              <p:spPr bwMode="auto">
                <a:xfrm>
                  <a:off x="2188" y="2486"/>
                  <a:ext cx="4" cy="55"/>
                </a:xfrm>
                <a:custGeom>
                  <a:avLst/>
                  <a:gdLst>
                    <a:gd name="T0" fmla="*/ 4 w 4"/>
                    <a:gd name="T1" fmla="*/ 0 h 55"/>
                    <a:gd name="T2" fmla="*/ 1 w 4"/>
                    <a:gd name="T3" fmla="*/ 53 h 55"/>
                    <a:gd name="T4" fmla="*/ 0 w 4"/>
                    <a:gd name="T5" fmla="*/ 53 h 55"/>
                    <a:gd name="T6" fmla="*/ 0 w 4"/>
                    <a:gd name="T7" fmla="*/ 55 h 55"/>
                    <a:gd name="T8" fmla="*/ 3 w 4"/>
                    <a:gd name="T9" fmla="*/ 0 h 55"/>
                    <a:gd name="T10" fmla="*/ 4 w 4"/>
                    <a:gd name="T11" fmla="*/ 0 h 55"/>
                    <a:gd name="T12" fmla="*/ 0 60000 65536"/>
                    <a:gd name="T13" fmla="*/ 0 60000 65536"/>
                    <a:gd name="T14" fmla="*/ 0 60000 65536"/>
                    <a:gd name="T15" fmla="*/ 0 60000 65536"/>
                    <a:gd name="T16" fmla="*/ 0 60000 65536"/>
                    <a:gd name="T17" fmla="*/ 0 60000 65536"/>
                    <a:gd name="T18" fmla="*/ 0 w 4"/>
                    <a:gd name="T19" fmla="*/ 0 h 55"/>
                    <a:gd name="T20" fmla="*/ 4 w 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4" h="55">
                      <a:moveTo>
                        <a:pt x="4" y="0"/>
                      </a:moveTo>
                      <a:lnTo>
                        <a:pt x="1" y="53"/>
                      </a:lnTo>
                      <a:lnTo>
                        <a:pt x="0" y="53"/>
                      </a:lnTo>
                      <a:lnTo>
                        <a:pt x="0" y="55"/>
                      </a:lnTo>
                      <a:lnTo>
                        <a:pt x="3" y="0"/>
                      </a:lnTo>
                      <a:lnTo>
                        <a:pt x="4"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86" name="Freeform 973"/>
                <p:cNvSpPr>
                  <a:spLocks/>
                </p:cNvSpPr>
                <p:nvPr/>
              </p:nvSpPr>
              <p:spPr bwMode="auto">
                <a:xfrm>
                  <a:off x="2188" y="2486"/>
                  <a:ext cx="3" cy="55"/>
                </a:xfrm>
                <a:custGeom>
                  <a:avLst/>
                  <a:gdLst>
                    <a:gd name="T0" fmla="*/ 3 w 3"/>
                    <a:gd name="T1" fmla="*/ 0 h 55"/>
                    <a:gd name="T2" fmla="*/ 0 w 3"/>
                    <a:gd name="T3" fmla="*/ 55 h 55"/>
                    <a:gd name="T4" fmla="*/ 3 w 3"/>
                    <a:gd name="T5" fmla="*/ 0 h 55"/>
                    <a:gd name="T6" fmla="*/ 0 60000 65536"/>
                    <a:gd name="T7" fmla="*/ 0 60000 65536"/>
                    <a:gd name="T8" fmla="*/ 0 60000 65536"/>
                    <a:gd name="T9" fmla="*/ 0 w 3"/>
                    <a:gd name="T10" fmla="*/ 0 h 55"/>
                    <a:gd name="T11" fmla="*/ 3 w 3"/>
                    <a:gd name="T12" fmla="*/ 55 h 55"/>
                  </a:gdLst>
                  <a:ahLst/>
                  <a:cxnLst>
                    <a:cxn ang="T6">
                      <a:pos x="T0" y="T1"/>
                    </a:cxn>
                    <a:cxn ang="T7">
                      <a:pos x="T2" y="T3"/>
                    </a:cxn>
                    <a:cxn ang="T8">
                      <a:pos x="T4" y="T5"/>
                    </a:cxn>
                  </a:cxnLst>
                  <a:rect l="T9" t="T10" r="T11" b="T12"/>
                  <a:pathLst>
                    <a:path w="3" h="55">
                      <a:moveTo>
                        <a:pt x="3" y="0"/>
                      </a:moveTo>
                      <a:lnTo>
                        <a:pt x="0" y="55"/>
                      </a:lnTo>
                      <a:lnTo>
                        <a:pt x="3"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87" name="Freeform 974"/>
                <p:cNvSpPr>
                  <a:spLocks/>
                </p:cNvSpPr>
                <p:nvPr/>
              </p:nvSpPr>
              <p:spPr bwMode="auto">
                <a:xfrm>
                  <a:off x="2186" y="2486"/>
                  <a:ext cx="5" cy="55"/>
                </a:xfrm>
                <a:custGeom>
                  <a:avLst/>
                  <a:gdLst>
                    <a:gd name="T0" fmla="*/ 5 w 5"/>
                    <a:gd name="T1" fmla="*/ 0 h 55"/>
                    <a:gd name="T2" fmla="*/ 2 w 5"/>
                    <a:gd name="T3" fmla="*/ 55 h 55"/>
                    <a:gd name="T4" fmla="*/ 0 w 5"/>
                    <a:gd name="T5" fmla="*/ 55 h 55"/>
                    <a:gd name="T6" fmla="*/ 3 w 5"/>
                    <a:gd name="T7" fmla="*/ 0 h 55"/>
                    <a:gd name="T8" fmla="*/ 5 w 5"/>
                    <a:gd name="T9" fmla="*/ 0 h 55"/>
                    <a:gd name="T10" fmla="*/ 0 60000 65536"/>
                    <a:gd name="T11" fmla="*/ 0 60000 65536"/>
                    <a:gd name="T12" fmla="*/ 0 60000 65536"/>
                    <a:gd name="T13" fmla="*/ 0 60000 65536"/>
                    <a:gd name="T14" fmla="*/ 0 60000 65536"/>
                    <a:gd name="T15" fmla="*/ 0 w 5"/>
                    <a:gd name="T16" fmla="*/ 0 h 55"/>
                    <a:gd name="T17" fmla="*/ 5 w 5"/>
                    <a:gd name="T18" fmla="*/ 55 h 55"/>
                  </a:gdLst>
                  <a:ahLst/>
                  <a:cxnLst>
                    <a:cxn ang="T10">
                      <a:pos x="T0" y="T1"/>
                    </a:cxn>
                    <a:cxn ang="T11">
                      <a:pos x="T2" y="T3"/>
                    </a:cxn>
                    <a:cxn ang="T12">
                      <a:pos x="T4" y="T5"/>
                    </a:cxn>
                    <a:cxn ang="T13">
                      <a:pos x="T6" y="T7"/>
                    </a:cxn>
                    <a:cxn ang="T14">
                      <a:pos x="T8" y="T9"/>
                    </a:cxn>
                  </a:cxnLst>
                  <a:rect l="T15" t="T16" r="T17" b="T18"/>
                  <a:pathLst>
                    <a:path w="5" h="55">
                      <a:moveTo>
                        <a:pt x="5" y="0"/>
                      </a:moveTo>
                      <a:lnTo>
                        <a:pt x="2" y="55"/>
                      </a:lnTo>
                      <a:lnTo>
                        <a:pt x="0" y="55"/>
                      </a:lnTo>
                      <a:lnTo>
                        <a:pt x="3" y="0"/>
                      </a:lnTo>
                      <a:lnTo>
                        <a:pt x="5"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88" name="Freeform 975"/>
                <p:cNvSpPr>
                  <a:spLocks/>
                </p:cNvSpPr>
                <p:nvPr/>
              </p:nvSpPr>
              <p:spPr bwMode="auto">
                <a:xfrm>
                  <a:off x="2186" y="2485"/>
                  <a:ext cx="5" cy="56"/>
                </a:xfrm>
                <a:custGeom>
                  <a:avLst/>
                  <a:gdLst>
                    <a:gd name="T0" fmla="*/ 5 w 5"/>
                    <a:gd name="T1" fmla="*/ 1 h 56"/>
                    <a:gd name="T2" fmla="*/ 2 w 5"/>
                    <a:gd name="T3" fmla="*/ 56 h 56"/>
                    <a:gd name="T4" fmla="*/ 0 w 5"/>
                    <a:gd name="T5" fmla="*/ 56 h 56"/>
                    <a:gd name="T6" fmla="*/ 3 w 5"/>
                    <a:gd name="T7" fmla="*/ 0 h 56"/>
                    <a:gd name="T8" fmla="*/ 3 w 5"/>
                    <a:gd name="T9" fmla="*/ 1 h 56"/>
                    <a:gd name="T10" fmla="*/ 5 w 5"/>
                    <a:gd name="T11" fmla="*/ 1 h 56"/>
                    <a:gd name="T12" fmla="*/ 0 60000 65536"/>
                    <a:gd name="T13" fmla="*/ 0 60000 65536"/>
                    <a:gd name="T14" fmla="*/ 0 60000 65536"/>
                    <a:gd name="T15" fmla="*/ 0 60000 65536"/>
                    <a:gd name="T16" fmla="*/ 0 60000 65536"/>
                    <a:gd name="T17" fmla="*/ 0 60000 65536"/>
                    <a:gd name="T18" fmla="*/ 0 w 5"/>
                    <a:gd name="T19" fmla="*/ 0 h 56"/>
                    <a:gd name="T20" fmla="*/ 5 w 5"/>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5" h="56">
                      <a:moveTo>
                        <a:pt x="5" y="1"/>
                      </a:moveTo>
                      <a:lnTo>
                        <a:pt x="2" y="56"/>
                      </a:lnTo>
                      <a:lnTo>
                        <a:pt x="0" y="56"/>
                      </a:lnTo>
                      <a:lnTo>
                        <a:pt x="3" y="0"/>
                      </a:lnTo>
                      <a:lnTo>
                        <a:pt x="3" y="1"/>
                      </a:lnTo>
                      <a:lnTo>
                        <a:pt x="5" y="1"/>
                      </a:lnTo>
                      <a:close/>
                    </a:path>
                  </a:pathLst>
                </a:custGeom>
                <a:solidFill>
                  <a:srgbClr val="3636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89" name="Freeform 976"/>
                <p:cNvSpPr>
                  <a:spLocks/>
                </p:cNvSpPr>
                <p:nvPr/>
              </p:nvSpPr>
              <p:spPr bwMode="auto">
                <a:xfrm>
                  <a:off x="2186" y="2485"/>
                  <a:ext cx="3" cy="56"/>
                </a:xfrm>
                <a:custGeom>
                  <a:avLst/>
                  <a:gdLst>
                    <a:gd name="T0" fmla="*/ 3 w 3"/>
                    <a:gd name="T1" fmla="*/ 1 h 56"/>
                    <a:gd name="T2" fmla="*/ 0 w 3"/>
                    <a:gd name="T3" fmla="*/ 56 h 56"/>
                    <a:gd name="T4" fmla="*/ 2 w 3"/>
                    <a:gd name="T5" fmla="*/ 0 h 56"/>
                    <a:gd name="T6" fmla="*/ 3 w 3"/>
                    <a:gd name="T7" fmla="*/ 0 h 56"/>
                    <a:gd name="T8" fmla="*/ 3 w 3"/>
                    <a:gd name="T9" fmla="*/ 1 h 56"/>
                    <a:gd name="T10" fmla="*/ 0 60000 65536"/>
                    <a:gd name="T11" fmla="*/ 0 60000 65536"/>
                    <a:gd name="T12" fmla="*/ 0 60000 65536"/>
                    <a:gd name="T13" fmla="*/ 0 60000 65536"/>
                    <a:gd name="T14" fmla="*/ 0 60000 65536"/>
                    <a:gd name="T15" fmla="*/ 0 w 3"/>
                    <a:gd name="T16" fmla="*/ 0 h 56"/>
                    <a:gd name="T17" fmla="*/ 3 w 3"/>
                    <a:gd name="T18" fmla="*/ 56 h 56"/>
                  </a:gdLst>
                  <a:ahLst/>
                  <a:cxnLst>
                    <a:cxn ang="T10">
                      <a:pos x="T0" y="T1"/>
                    </a:cxn>
                    <a:cxn ang="T11">
                      <a:pos x="T2" y="T3"/>
                    </a:cxn>
                    <a:cxn ang="T12">
                      <a:pos x="T4" y="T5"/>
                    </a:cxn>
                    <a:cxn ang="T13">
                      <a:pos x="T6" y="T7"/>
                    </a:cxn>
                    <a:cxn ang="T14">
                      <a:pos x="T8" y="T9"/>
                    </a:cxn>
                  </a:cxnLst>
                  <a:rect l="T15" t="T16" r="T17" b="T18"/>
                  <a:pathLst>
                    <a:path w="3" h="56">
                      <a:moveTo>
                        <a:pt x="3" y="1"/>
                      </a:moveTo>
                      <a:lnTo>
                        <a:pt x="0" y="56"/>
                      </a:lnTo>
                      <a:lnTo>
                        <a:pt x="2" y="0"/>
                      </a:lnTo>
                      <a:lnTo>
                        <a:pt x="3" y="0"/>
                      </a:lnTo>
                      <a:lnTo>
                        <a:pt x="3" y="1"/>
                      </a:lnTo>
                      <a:close/>
                    </a:path>
                  </a:pathLst>
                </a:custGeom>
                <a:solidFill>
                  <a:srgbClr val="3636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90" name="Freeform 977"/>
                <p:cNvSpPr>
                  <a:spLocks/>
                </p:cNvSpPr>
                <p:nvPr/>
              </p:nvSpPr>
              <p:spPr bwMode="auto">
                <a:xfrm>
                  <a:off x="2184" y="2485"/>
                  <a:ext cx="5" cy="56"/>
                </a:xfrm>
                <a:custGeom>
                  <a:avLst/>
                  <a:gdLst>
                    <a:gd name="T0" fmla="*/ 5 w 5"/>
                    <a:gd name="T1" fmla="*/ 0 h 56"/>
                    <a:gd name="T2" fmla="*/ 2 w 5"/>
                    <a:gd name="T3" fmla="*/ 56 h 56"/>
                    <a:gd name="T4" fmla="*/ 0 w 5"/>
                    <a:gd name="T5" fmla="*/ 56 h 56"/>
                    <a:gd name="T6" fmla="*/ 4 w 5"/>
                    <a:gd name="T7" fmla="*/ 0 h 56"/>
                    <a:gd name="T8" fmla="*/ 5 w 5"/>
                    <a:gd name="T9" fmla="*/ 0 h 56"/>
                    <a:gd name="T10" fmla="*/ 0 60000 65536"/>
                    <a:gd name="T11" fmla="*/ 0 60000 65536"/>
                    <a:gd name="T12" fmla="*/ 0 60000 65536"/>
                    <a:gd name="T13" fmla="*/ 0 60000 65536"/>
                    <a:gd name="T14" fmla="*/ 0 60000 65536"/>
                    <a:gd name="T15" fmla="*/ 0 w 5"/>
                    <a:gd name="T16" fmla="*/ 0 h 56"/>
                    <a:gd name="T17" fmla="*/ 5 w 5"/>
                    <a:gd name="T18" fmla="*/ 56 h 56"/>
                  </a:gdLst>
                  <a:ahLst/>
                  <a:cxnLst>
                    <a:cxn ang="T10">
                      <a:pos x="T0" y="T1"/>
                    </a:cxn>
                    <a:cxn ang="T11">
                      <a:pos x="T2" y="T3"/>
                    </a:cxn>
                    <a:cxn ang="T12">
                      <a:pos x="T4" y="T5"/>
                    </a:cxn>
                    <a:cxn ang="T13">
                      <a:pos x="T6" y="T7"/>
                    </a:cxn>
                    <a:cxn ang="T14">
                      <a:pos x="T8" y="T9"/>
                    </a:cxn>
                  </a:cxnLst>
                  <a:rect l="T15" t="T16" r="T17" b="T18"/>
                  <a:pathLst>
                    <a:path w="5" h="56">
                      <a:moveTo>
                        <a:pt x="5" y="0"/>
                      </a:moveTo>
                      <a:lnTo>
                        <a:pt x="2" y="56"/>
                      </a:lnTo>
                      <a:lnTo>
                        <a:pt x="0" y="56"/>
                      </a:lnTo>
                      <a:lnTo>
                        <a:pt x="4" y="0"/>
                      </a:lnTo>
                      <a:lnTo>
                        <a:pt x="5" y="0"/>
                      </a:lnTo>
                      <a:close/>
                    </a:path>
                  </a:pathLst>
                </a:custGeom>
                <a:solidFill>
                  <a:srgbClr val="3636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91" name="Freeform 978"/>
                <p:cNvSpPr>
                  <a:spLocks/>
                </p:cNvSpPr>
                <p:nvPr/>
              </p:nvSpPr>
              <p:spPr bwMode="auto">
                <a:xfrm>
                  <a:off x="2184" y="2485"/>
                  <a:ext cx="4" cy="56"/>
                </a:xfrm>
                <a:custGeom>
                  <a:avLst/>
                  <a:gdLst>
                    <a:gd name="T0" fmla="*/ 4 w 4"/>
                    <a:gd name="T1" fmla="*/ 0 h 56"/>
                    <a:gd name="T2" fmla="*/ 2 w 4"/>
                    <a:gd name="T3" fmla="*/ 56 h 56"/>
                    <a:gd name="T4" fmla="*/ 0 w 4"/>
                    <a:gd name="T5" fmla="*/ 56 h 56"/>
                    <a:gd name="T6" fmla="*/ 4 w 4"/>
                    <a:gd name="T7" fmla="*/ 0 h 56"/>
                    <a:gd name="T8" fmla="*/ 0 60000 65536"/>
                    <a:gd name="T9" fmla="*/ 0 60000 65536"/>
                    <a:gd name="T10" fmla="*/ 0 60000 65536"/>
                    <a:gd name="T11" fmla="*/ 0 60000 65536"/>
                    <a:gd name="T12" fmla="*/ 0 w 4"/>
                    <a:gd name="T13" fmla="*/ 0 h 56"/>
                    <a:gd name="T14" fmla="*/ 4 w 4"/>
                    <a:gd name="T15" fmla="*/ 56 h 56"/>
                  </a:gdLst>
                  <a:ahLst/>
                  <a:cxnLst>
                    <a:cxn ang="T8">
                      <a:pos x="T0" y="T1"/>
                    </a:cxn>
                    <a:cxn ang="T9">
                      <a:pos x="T2" y="T3"/>
                    </a:cxn>
                    <a:cxn ang="T10">
                      <a:pos x="T4" y="T5"/>
                    </a:cxn>
                    <a:cxn ang="T11">
                      <a:pos x="T6" y="T7"/>
                    </a:cxn>
                  </a:cxnLst>
                  <a:rect l="T12" t="T13" r="T14" b="T15"/>
                  <a:pathLst>
                    <a:path w="4" h="56">
                      <a:moveTo>
                        <a:pt x="4" y="0"/>
                      </a:moveTo>
                      <a:lnTo>
                        <a:pt x="2" y="56"/>
                      </a:lnTo>
                      <a:lnTo>
                        <a:pt x="0" y="56"/>
                      </a:lnTo>
                      <a:lnTo>
                        <a:pt x="4" y="0"/>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92" name="Freeform 979"/>
                <p:cNvSpPr>
                  <a:spLocks/>
                </p:cNvSpPr>
                <p:nvPr/>
              </p:nvSpPr>
              <p:spPr bwMode="auto">
                <a:xfrm>
                  <a:off x="2183" y="2485"/>
                  <a:ext cx="5" cy="56"/>
                </a:xfrm>
                <a:custGeom>
                  <a:avLst/>
                  <a:gdLst>
                    <a:gd name="T0" fmla="*/ 5 w 5"/>
                    <a:gd name="T1" fmla="*/ 0 h 56"/>
                    <a:gd name="T2" fmla="*/ 1 w 5"/>
                    <a:gd name="T3" fmla="*/ 56 h 56"/>
                    <a:gd name="T4" fmla="*/ 0 w 5"/>
                    <a:gd name="T5" fmla="*/ 56 h 56"/>
                    <a:gd name="T6" fmla="*/ 3 w 5"/>
                    <a:gd name="T7" fmla="*/ 0 h 56"/>
                    <a:gd name="T8" fmla="*/ 5 w 5"/>
                    <a:gd name="T9" fmla="*/ 0 h 56"/>
                    <a:gd name="T10" fmla="*/ 0 60000 65536"/>
                    <a:gd name="T11" fmla="*/ 0 60000 65536"/>
                    <a:gd name="T12" fmla="*/ 0 60000 65536"/>
                    <a:gd name="T13" fmla="*/ 0 60000 65536"/>
                    <a:gd name="T14" fmla="*/ 0 60000 65536"/>
                    <a:gd name="T15" fmla="*/ 0 w 5"/>
                    <a:gd name="T16" fmla="*/ 0 h 56"/>
                    <a:gd name="T17" fmla="*/ 5 w 5"/>
                    <a:gd name="T18" fmla="*/ 56 h 56"/>
                  </a:gdLst>
                  <a:ahLst/>
                  <a:cxnLst>
                    <a:cxn ang="T10">
                      <a:pos x="T0" y="T1"/>
                    </a:cxn>
                    <a:cxn ang="T11">
                      <a:pos x="T2" y="T3"/>
                    </a:cxn>
                    <a:cxn ang="T12">
                      <a:pos x="T4" y="T5"/>
                    </a:cxn>
                    <a:cxn ang="T13">
                      <a:pos x="T6" y="T7"/>
                    </a:cxn>
                    <a:cxn ang="T14">
                      <a:pos x="T8" y="T9"/>
                    </a:cxn>
                  </a:cxnLst>
                  <a:rect l="T15" t="T16" r="T17" b="T18"/>
                  <a:pathLst>
                    <a:path w="5" h="56">
                      <a:moveTo>
                        <a:pt x="5" y="0"/>
                      </a:moveTo>
                      <a:lnTo>
                        <a:pt x="1" y="56"/>
                      </a:lnTo>
                      <a:lnTo>
                        <a:pt x="0" y="56"/>
                      </a:lnTo>
                      <a:lnTo>
                        <a:pt x="3" y="0"/>
                      </a:lnTo>
                      <a:lnTo>
                        <a:pt x="5" y="0"/>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93" name="Freeform 980"/>
                <p:cNvSpPr>
                  <a:spLocks/>
                </p:cNvSpPr>
                <p:nvPr/>
              </p:nvSpPr>
              <p:spPr bwMode="auto">
                <a:xfrm>
                  <a:off x="2183" y="2485"/>
                  <a:ext cx="5" cy="58"/>
                </a:xfrm>
                <a:custGeom>
                  <a:avLst/>
                  <a:gdLst>
                    <a:gd name="T0" fmla="*/ 5 w 5"/>
                    <a:gd name="T1" fmla="*/ 0 h 58"/>
                    <a:gd name="T2" fmla="*/ 1 w 5"/>
                    <a:gd name="T3" fmla="*/ 56 h 58"/>
                    <a:gd name="T4" fmla="*/ 0 w 5"/>
                    <a:gd name="T5" fmla="*/ 56 h 58"/>
                    <a:gd name="T6" fmla="*/ 0 w 5"/>
                    <a:gd name="T7" fmla="*/ 58 h 58"/>
                    <a:gd name="T8" fmla="*/ 3 w 5"/>
                    <a:gd name="T9" fmla="*/ 0 h 58"/>
                    <a:gd name="T10" fmla="*/ 5 w 5"/>
                    <a:gd name="T11" fmla="*/ 0 h 58"/>
                    <a:gd name="T12" fmla="*/ 0 60000 65536"/>
                    <a:gd name="T13" fmla="*/ 0 60000 65536"/>
                    <a:gd name="T14" fmla="*/ 0 60000 65536"/>
                    <a:gd name="T15" fmla="*/ 0 60000 65536"/>
                    <a:gd name="T16" fmla="*/ 0 60000 65536"/>
                    <a:gd name="T17" fmla="*/ 0 60000 65536"/>
                    <a:gd name="T18" fmla="*/ 0 w 5"/>
                    <a:gd name="T19" fmla="*/ 0 h 58"/>
                    <a:gd name="T20" fmla="*/ 5 w 5"/>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 h="58">
                      <a:moveTo>
                        <a:pt x="5" y="0"/>
                      </a:moveTo>
                      <a:lnTo>
                        <a:pt x="1" y="56"/>
                      </a:lnTo>
                      <a:lnTo>
                        <a:pt x="0" y="56"/>
                      </a:lnTo>
                      <a:lnTo>
                        <a:pt x="0" y="58"/>
                      </a:lnTo>
                      <a:lnTo>
                        <a:pt x="3" y="0"/>
                      </a:lnTo>
                      <a:lnTo>
                        <a:pt x="5" y="0"/>
                      </a:lnTo>
                      <a:close/>
                    </a:path>
                  </a:pathLst>
                </a:custGeom>
                <a:solidFill>
                  <a:srgbClr val="3B3B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94" name="Freeform 981"/>
                <p:cNvSpPr>
                  <a:spLocks/>
                </p:cNvSpPr>
                <p:nvPr/>
              </p:nvSpPr>
              <p:spPr bwMode="auto">
                <a:xfrm>
                  <a:off x="2183" y="2485"/>
                  <a:ext cx="3" cy="58"/>
                </a:xfrm>
                <a:custGeom>
                  <a:avLst/>
                  <a:gdLst>
                    <a:gd name="T0" fmla="*/ 3 w 3"/>
                    <a:gd name="T1" fmla="*/ 0 h 58"/>
                    <a:gd name="T2" fmla="*/ 0 w 3"/>
                    <a:gd name="T3" fmla="*/ 56 h 58"/>
                    <a:gd name="T4" fmla="*/ 0 w 3"/>
                    <a:gd name="T5" fmla="*/ 58 h 58"/>
                    <a:gd name="T6" fmla="*/ 3 w 3"/>
                    <a:gd name="T7" fmla="*/ 0 h 58"/>
                    <a:gd name="T8" fmla="*/ 0 60000 65536"/>
                    <a:gd name="T9" fmla="*/ 0 60000 65536"/>
                    <a:gd name="T10" fmla="*/ 0 60000 65536"/>
                    <a:gd name="T11" fmla="*/ 0 60000 65536"/>
                    <a:gd name="T12" fmla="*/ 0 w 3"/>
                    <a:gd name="T13" fmla="*/ 0 h 58"/>
                    <a:gd name="T14" fmla="*/ 3 w 3"/>
                    <a:gd name="T15" fmla="*/ 58 h 58"/>
                  </a:gdLst>
                  <a:ahLst/>
                  <a:cxnLst>
                    <a:cxn ang="T8">
                      <a:pos x="T0" y="T1"/>
                    </a:cxn>
                    <a:cxn ang="T9">
                      <a:pos x="T2" y="T3"/>
                    </a:cxn>
                    <a:cxn ang="T10">
                      <a:pos x="T4" y="T5"/>
                    </a:cxn>
                    <a:cxn ang="T11">
                      <a:pos x="T6" y="T7"/>
                    </a:cxn>
                  </a:cxnLst>
                  <a:rect l="T12" t="T13" r="T14" b="T15"/>
                  <a:pathLst>
                    <a:path w="3" h="58">
                      <a:moveTo>
                        <a:pt x="3" y="0"/>
                      </a:moveTo>
                      <a:lnTo>
                        <a:pt x="0" y="56"/>
                      </a:lnTo>
                      <a:lnTo>
                        <a:pt x="0" y="58"/>
                      </a:lnTo>
                      <a:lnTo>
                        <a:pt x="3" y="0"/>
                      </a:lnTo>
                      <a:close/>
                    </a:path>
                  </a:pathLst>
                </a:custGeom>
                <a:solidFill>
                  <a:srgbClr val="3B3B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95" name="Freeform 982"/>
                <p:cNvSpPr>
                  <a:spLocks/>
                </p:cNvSpPr>
                <p:nvPr/>
              </p:nvSpPr>
              <p:spPr bwMode="auto">
                <a:xfrm>
                  <a:off x="2181" y="2485"/>
                  <a:ext cx="5" cy="58"/>
                </a:xfrm>
                <a:custGeom>
                  <a:avLst/>
                  <a:gdLst>
                    <a:gd name="T0" fmla="*/ 5 w 5"/>
                    <a:gd name="T1" fmla="*/ 0 h 58"/>
                    <a:gd name="T2" fmla="*/ 2 w 5"/>
                    <a:gd name="T3" fmla="*/ 58 h 58"/>
                    <a:gd name="T4" fmla="*/ 0 w 5"/>
                    <a:gd name="T5" fmla="*/ 58 h 58"/>
                    <a:gd name="T6" fmla="*/ 3 w 5"/>
                    <a:gd name="T7" fmla="*/ 0 h 58"/>
                    <a:gd name="T8" fmla="*/ 5 w 5"/>
                    <a:gd name="T9" fmla="*/ 0 h 58"/>
                    <a:gd name="T10" fmla="*/ 0 60000 65536"/>
                    <a:gd name="T11" fmla="*/ 0 60000 65536"/>
                    <a:gd name="T12" fmla="*/ 0 60000 65536"/>
                    <a:gd name="T13" fmla="*/ 0 60000 65536"/>
                    <a:gd name="T14" fmla="*/ 0 60000 65536"/>
                    <a:gd name="T15" fmla="*/ 0 w 5"/>
                    <a:gd name="T16" fmla="*/ 0 h 58"/>
                    <a:gd name="T17" fmla="*/ 5 w 5"/>
                    <a:gd name="T18" fmla="*/ 58 h 58"/>
                  </a:gdLst>
                  <a:ahLst/>
                  <a:cxnLst>
                    <a:cxn ang="T10">
                      <a:pos x="T0" y="T1"/>
                    </a:cxn>
                    <a:cxn ang="T11">
                      <a:pos x="T2" y="T3"/>
                    </a:cxn>
                    <a:cxn ang="T12">
                      <a:pos x="T4" y="T5"/>
                    </a:cxn>
                    <a:cxn ang="T13">
                      <a:pos x="T6" y="T7"/>
                    </a:cxn>
                    <a:cxn ang="T14">
                      <a:pos x="T8" y="T9"/>
                    </a:cxn>
                  </a:cxnLst>
                  <a:rect l="T15" t="T16" r="T17" b="T18"/>
                  <a:pathLst>
                    <a:path w="5" h="58">
                      <a:moveTo>
                        <a:pt x="5" y="0"/>
                      </a:moveTo>
                      <a:lnTo>
                        <a:pt x="2" y="58"/>
                      </a:lnTo>
                      <a:lnTo>
                        <a:pt x="0" y="58"/>
                      </a:lnTo>
                      <a:lnTo>
                        <a:pt x="3" y="0"/>
                      </a:lnTo>
                      <a:lnTo>
                        <a:pt x="5" y="0"/>
                      </a:lnTo>
                      <a:close/>
                    </a:path>
                  </a:pathLst>
                </a:custGeom>
                <a:solidFill>
                  <a:srgbClr val="3B3B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96" name="Freeform 983"/>
                <p:cNvSpPr>
                  <a:spLocks/>
                </p:cNvSpPr>
                <p:nvPr/>
              </p:nvSpPr>
              <p:spPr bwMode="auto">
                <a:xfrm>
                  <a:off x="2181" y="2485"/>
                  <a:ext cx="5" cy="58"/>
                </a:xfrm>
                <a:custGeom>
                  <a:avLst/>
                  <a:gdLst>
                    <a:gd name="T0" fmla="*/ 5 w 5"/>
                    <a:gd name="T1" fmla="*/ 0 h 58"/>
                    <a:gd name="T2" fmla="*/ 2 w 5"/>
                    <a:gd name="T3" fmla="*/ 58 h 58"/>
                    <a:gd name="T4" fmla="*/ 0 w 5"/>
                    <a:gd name="T5" fmla="*/ 58 h 58"/>
                    <a:gd name="T6" fmla="*/ 3 w 5"/>
                    <a:gd name="T7" fmla="*/ 0 h 58"/>
                    <a:gd name="T8" fmla="*/ 5 w 5"/>
                    <a:gd name="T9" fmla="*/ 0 h 58"/>
                    <a:gd name="T10" fmla="*/ 0 60000 65536"/>
                    <a:gd name="T11" fmla="*/ 0 60000 65536"/>
                    <a:gd name="T12" fmla="*/ 0 60000 65536"/>
                    <a:gd name="T13" fmla="*/ 0 60000 65536"/>
                    <a:gd name="T14" fmla="*/ 0 60000 65536"/>
                    <a:gd name="T15" fmla="*/ 0 w 5"/>
                    <a:gd name="T16" fmla="*/ 0 h 58"/>
                    <a:gd name="T17" fmla="*/ 5 w 5"/>
                    <a:gd name="T18" fmla="*/ 58 h 58"/>
                  </a:gdLst>
                  <a:ahLst/>
                  <a:cxnLst>
                    <a:cxn ang="T10">
                      <a:pos x="T0" y="T1"/>
                    </a:cxn>
                    <a:cxn ang="T11">
                      <a:pos x="T2" y="T3"/>
                    </a:cxn>
                    <a:cxn ang="T12">
                      <a:pos x="T4" y="T5"/>
                    </a:cxn>
                    <a:cxn ang="T13">
                      <a:pos x="T6" y="T7"/>
                    </a:cxn>
                    <a:cxn ang="T14">
                      <a:pos x="T8" y="T9"/>
                    </a:cxn>
                  </a:cxnLst>
                  <a:rect l="T15" t="T16" r="T17" b="T18"/>
                  <a:pathLst>
                    <a:path w="5" h="58">
                      <a:moveTo>
                        <a:pt x="5" y="0"/>
                      </a:moveTo>
                      <a:lnTo>
                        <a:pt x="2" y="58"/>
                      </a:lnTo>
                      <a:lnTo>
                        <a:pt x="0" y="58"/>
                      </a:lnTo>
                      <a:lnTo>
                        <a:pt x="3" y="0"/>
                      </a:lnTo>
                      <a:lnTo>
                        <a:pt x="5" y="0"/>
                      </a:ln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97" name="Freeform 984"/>
                <p:cNvSpPr>
                  <a:spLocks/>
                </p:cNvSpPr>
                <p:nvPr/>
              </p:nvSpPr>
              <p:spPr bwMode="auto">
                <a:xfrm>
                  <a:off x="2181" y="2483"/>
                  <a:ext cx="3" cy="60"/>
                </a:xfrm>
                <a:custGeom>
                  <a:avLst/>
                  <a:gdLst>
                    <a:gd name="T0" fmla="*/ 3 w 3"/>
                    <a:gd name="T1" fmla="*/ 2 h 60"/>
                    <a:gd name="T2" fmla="*/ 0 w 3"/>
                    <a:gd name="T3" fmla="*/ 60 h 60"/>
                    <a:gd name="T4" fmla="*/ 3 w 3"/>
                    <a:gd name="T5" fmla="*/ 0 h 60"/>
                    <a:gd name="T6" fmla="*/ 3 w 3"/>
                    <a:gd name="T7" fmla="*/ 2 h 60"/>
                    <a:gd name="T8" fmla="*/ 0 60000 65536"/>
                    <a:gd name="T9" fmla="*/ 0 60000 65536"/>
                    <a:gd name="T10" fmla="*/ 0 60000 65536"/>
                    <a:gd name="T11" fmla="*/ 0 60000 65536"/>
                    <a:gd name="T12" fmla="*/ 0 w 3"/>
                    <a:gd name="T13" fmla="*/ 0 h 60"/>
                    <a:gd name="T14" fmla="*/ 3 w 3"/>
                    <a:gd name="T15" fmla="*/ 60 h 60"/>
                  </a:gdLst>
                  <a:ahLst/>
                  <a:cxnLst>
                    <a:cxn ang="T8">
                      <a:pos x="T0" y="T1"/>
                    </a:cxn>
                    <a:cxn ang="T9">
                      <a:pos x="T2" y="T3"/>
                    </a:cxn>
                    <a:cxn ang="T10">
                      <a:pos x="T4" y="T5"/>
                    </a:cxn>
                    <a:cxn ang="T11">
                      <a:pos x="T6" y="T7"/>
                    </a:cxn>
                  </a:cxnLst>
                  <a:rect l="T12" t="T13" r="T14" b="T15"/>
                  <a:pathLst>
                    <a:path w="3" h="60">
                      <a:moveTo>
                        <a:pt x="3" y="2"/>
                      </a:moveTo>
                      <a:lnTo>
                        <a:pt x="0" y="60"/>
                      </a:lnTo>
                      <a:lnTo>
                        <a:pt x="3" y="0"/>
                      </a:lnTo>
                      <a:lnTo>
                        <a:pt x="3" y="2"/>
                      </a:ln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98" name="Freeform 985"/>
                <p:cNvSpPr>
                  <a:spLocks/>
                </p:cNvSpPr>
                <p:nvPr/>
              </p:nvSpPr>
              <p:spPr bwMode="auto">
                <a:xfrm>
                  <a:off x="2179" y="2483"/>
                  <a:ext cx="5" cy="60"/>
                </a:xfrm>
                <a:custGeom>
                  <a:avLst/>
                  <a:gdLst>
                    <a:gd name="T0" fmla="*/ 5 w 5"/>
                    <a:gd name="T1" fmla="*/ 2 h 60"/>
                    <a:gd name="T2" fmla="*/ 2 w 5"/>
                    <a:gd name="T3" fmla="*/ 60 h 60"/>
                    <a:gd name="T4" fmla="*/ 0 w 5"/>
                    <a:gd name="T5" fmla="*/ 60 h 60"/>
                    <a:gd name="T6" fmla="*/ 4 w 5"/>
                    <a:gd name="T7" fmla="*/ 0 h 60"/>
                    <a:gd name="T8" fmla="*/ 5 w 5"/>
                    <a:gd name="T9" fmla="*/ 0 h 60"/>
                    <a:gd name="T10" fmla="*/ 5 w 5"/>
                    <a:gd name="T11" fmla="*/ 2 h 60"/>
                    <a:gd name="T12" fmla="*/ 0 60000 65536"/>
                    <a:gd name="T13" fmla="*/ 0 60000 65536"/>
                    <a:gd name="T14" fmla="*/ 0 60000 65536"/>
                    <a:gd name="T15" fmla="*/ 0 60000 65536"/>
                    <a:gd name="T16" fmla="*/ 0 60000 65536"/>
                    <a:gd name="T17" fmla="*/ 0 60000 65536"/>
                    <a:gd name="T18" fmla="*/ 0 w 5"/>
                    <a:gd name="T19" fmla="*/ 0 h 60"/>
                    <a:gd name="T20" fmla="*/ 5 w 5"/>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5" h="60">
                      <a:moveTo>
                        <a:pt x="5" y="2"/>
                      </a:moveTo>
                      <a:lnTo>
                        <a:pt x="2" y="60"/>
                      </a:lnTo>
                      <a:lnTo>
                        <a:pt x="0" y="60"/>
                      </a:lnTo>
                      <a:lnTo>
                        <a:pt x="4" y="0"/>
                      </a:lnTo>
                      <a:lnTo>
                        <a:pt x="5" y="0"/>
                      </a:lnTo>
                      <a:lnTo>
                        <a:pt x="5" y="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3999" name="Freeform 986"/>
                <p:cNvSpPr>
                  <a:spLocks/>
                </p:cNvSpPr>
                <p:nvPr/>
              </p:nvSpPr>
              <p:spPr bwMode="auto">
                <a:xfrm>
                  <a:off x="2179" y="2483"/>
                  <a:ext cx="5" cy="60"/>
                </a:xfrm>
                <a:custGeom>
                  <a:avLst/>
                  <a:gdLst>
                    <a:gd name="T0" fmla="*/ 5 w 5"/>
                    <a:gd name="T1" fmla="*/ 0 h 60"/>
                    <a:gd name="T2" fmla="*/ 2 w 5"/>
                    <a:gd name="T3" fmla="*/ 60 h 60"/>
                    <a:gd name="T4" fmla="*/ 0 w 5"/>
                    <a:gd name="T5" fmla="*/ 60 h 60"/>
                    <a:gd name="T6" fmla="*/ 4 w 5"/>
                    <a:gd name="T7" fmla="*/ 0 h 60"/>
                    <a:gd name="T8" fmla="*/ 5 w 5"/>
                    <a:gd name="T9" fmla="*/ 0 h 60"/>
                    <a:gd name="T10" fmla="*/ 0 60000 65536"/>
                    <a:gd name="T11" fmla="*/ 0 60000 65536"/>
                    <a:gd name="T12" fmla="*/ 0 60000 65536"/>
                    <a:gd name="T13" fmla="*/ 0 60000 65536"/>
                    <a:gd name="T14" fmla="*/ 0 60000 65536"/>
                    <a:gd name="T15" fmla="*/ 0 w 5"/>
                    <a:gd name="T16" fmla="*/ 0 h 60"/>
                    <a:gd name="T17" fmla="*/ 5 w 5"/>
                    <a:gd name="T18" fmla="*/ 60 h 60"/>
                  </a:gdLst>
                  <a:ahLst/>
                  <a:cxnLst>
                    <a:cxn ang="T10">
                      <a:pos x="T0" y="T1"/>
                    </a:cxn>
                    <a:cxn ang="T11">
                      <a:pos x="T2" y="T3"/>
                    </a:cxn>
                    <a:cxn ang="T12">
                      <a:pos x="T4" y="T5"/>
                    </a:cxn>
                    <a:cxn ang="T13">
                      <a:pos x="T6" y="T7"/>
                    </a:cxn>
                    <a:cxn ang="T14">
                      <a:pos x="T8" y="T9"/>
                    </a:cxn>
                  </a:cxnLst>
                  <a:rect l="T15" t="T16" r="T17" b="T18"/>
                  <a:pathLst>
                    <a:path w="5" h="60">
                      <a:moveTo>
                        <a:pt x="5" y="0"/>
                      </a:moveTo>
                      <a:lnTo>
                        <a:pt x="2" y="60"/>
                      </a:lnTo>
                      <a:lnTo>
                        <a:pt x="0" y="60"/>
                      </a:lnTo>
                      <a:lnTo>
                        <a:pt x="4" y="0"/>
                      </a:lnTo>
                      <a:lnTo>
                        <a:pt x="5"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00" name="Freeform 987"/>
                <p:cNvSpPr>
                  <a:spLocks/>
                </p:cNvSpPr>
                <p:nvPr/>
              </p:nvSpPr>
              <p:spPr bwMode="auto">
                <a:xfrm>
                  <a:off x="2178" y="2483"/>
                  <a:ext cx="5" cy="60"/>
                </a:xfrm>
                <a:custGeom>
                  <a:avLst/>
                  <a:gdLst>
                    <a:gd name="T0" fmla="*/ 5 w 5"/>
                    <a:gd name="T1" fmla="*/ 0 h 60"/>
                    <a:gd name="T2" fmla="*/ 1 w 5"/>
                    <a:gd name="T3" fmla="*/ 60 h 60"/>
                    <a:gd name="T4" fmla="*/ 0 w 5"/>
                    <a:gd name="T5" fmla="*/ 60 h 60"/>
                    <a:gd name="T6" fmla="*/ 3 w 5"/>
                    <a:gd name="T7" fmla="*/ 0 h 60"/>
                    <a:gd name="T8" fmla="*/ 5 w 5"/>
                    <a:gd name="T9" fmla="*/ 0 h 60"/>
                    <a:gd name="T10" fmla="*/ 0 60000 65536"/>
                    <a:gd name="T11" fmla="*/ 0 60000 65536"/>
                    <a:gd name="T12" fmla="*/ 0 60000 65536"/>
                    <a:gd name="T13" fmla="*/ 0 60000 65536"/>
                    <a:gd name="T14" fmla="*/ 0 60000 65536"/>
                    <a:gd name="T15" fmla="*/ 0 w 5"/>
                    <a:gd name="T16" fmla="*/ 0 h 60"/>
                    <a:gd name="T17" fmla="*/ 5 w 5"/>
                    <a:gd name="T18" fmla="*/ 60 h 60"/>
                  </a:gdLst>
                  <a:ahLst/>
                  <a:cxnLst>
                    <a:cxn ang="T10">
                      <a:pos x="T0" y="T1"/>
                    </a:cxn>
                    <a:cxn ang="T11">
                      <a:pos x="T2" y="T3"/>
                    </a:cxn>
                    <a:cxn ang="T12">
                      <a:pos x="T4" y="T5"/>
                    </a:cxn>
                    <a:cxn ang="T13">
                      <a:pos x="T6" y="T7"/>
                    </a:cxn>
                    <a:cxn ang="T14">
                      <a:pos x="T8" y="T9"/>
                    </a:cxn>
                  </a:cxnLst>
                  <a:rect l="T15" t="T16" r="T17" b="T18"/>
                  <a:pathLst>
                    <a:path w="5" h="60">
                      <a:moveTo>
                        <a:pt x="5" y="0"/>
                      </a:moveTo>
                      <a:lnTo>
                        <a:pt x="1" y="60"/>
                      </a:lnTo>
                      <a:lnTo>
                        <a:pt x="0" y="60"/>
                      </a:lnTo>
                      <a:lnTo>
                        <a:pt x="3" y="0"/>
                      </a:lnTo>
                      <a:lnTo>
                        <a:pt x="5"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01" name="Freeform 988"/>
                <p:cNvSpPr>
                  <a:spLocks/>
                </p:cNvSpPr>
                <p:nvPr/>
              </p:nvSpPr>
              <p:spPr bwMode="auto">
                <a:xfrm>
                  <a:off x="2178" y="2483"/>
                  <a:ext cx="5" cy="60"/>
                </a:xfrm>
                <a:custGeom>
                  <a:avLst/>
                  <a:gdLst>
                    <a:gd name="T0" fmla="*/ 5 w 5"/>
                    <a:gd name="T1" fmla="*/ 0 h 60"/>
                    <a:gd name="T2" fmla="*/ 1 w 5"/>
                    <a:gd name="T3" fmla="*/ 60 h 60"/>
                    <a:gd name="T4" fmla="*/ 0 w 5"/>
                    <a:gd name="T5" fmla="*/ 60 h 60"/>
                    <a:gd name="T6" fmla="*/ 3 w 5"/>
                    <a:gd name="T7" fmla="*/ 0 h 60"/>
                    <a:gd name="T8" fmla="*/ 5 w 5"/>
                    <a:gd name="T9" fmla="*/ 0 h 60"/>
                    <a:gd name="T10" fmla="*/ 0 60000 65536"/>
                    <a:gd name="T11" fmla="*/ 0 60000 65536"/>
                    <a:gd name="T12" fmla="*/ 0 60000 65536"/>
                    <a:gd name="T13" fmla="*/ 0 60000 65536"/>
                    <a:gd name="T14" fmla="*/ 0 60000 65536"/>
                    <a:gd name="T15" fmla="*/ 0 w 5"/>
                    <a:gd name="T16" fmla="*/ 0 h 60"/>
                    <a:gd name="T17" fmla="*/ 5 w 5"/>
                    <a:gd name="T18" fmla="*/ 60 h 60"/>
                  </a:gdLst>
                  <a:ahLst/>
                  <a:cxnLst>
                    <a:cxn ang="T10">
                      <a:pos x="T0" y="T1"/>
                    </a:cxn>
                    <a:cxn ang="T11">
                      <a:pos x="T2" y="T3"/>
                    </a:cxn>
                    <a:cxn ang="T12">
                      <a:pos x="T4" y="T5"/>
                    </a:cxn>
                    <a:cxn ang="T13">
                      <a:pos x="T6" y="T7"/>
                    </a:cxn>
                    <a:cxn ang="T14">
                      <a:pos x="T8" y="T9"/>
                    </a:cxn>
                  </a:cxnLst>
                  <a:rect l="T15" t="T16" r="T17" b="T18"/>
                  <a:pathLst>
                    <a:path w="5" h="60">
                      <a:moveTo>
                        <a:pt x="5" y="0"/>
                      </a:moveTo>
                      <a:lnTo>
                        <a:pt x="1" y="60"/>
                      </a:lnTo>
                      <a:lnTo>
                        <a:pt x="0" y="60"/>
                      </a:lnTo>
                      <a:lnTo>
                        <a:pt x="3" y="0"/>
                      </a:lnTo>
                      <a:lnTo>
                        <a:pt x="5" y="0"/>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02" name="Freeform 989"/>
                <p:cNvSpPr>
                  <a:spLocks/>
                </p:cNvSpPr>
                <p:nvPr/>
              </p:nvSpPr>
              <p:spPr bwMode="auto">
                <a:xfrm>
                  <a:off x="2178" y="2483"/>
                  <a:ext cx="3" cy="60"/>
                </a:xfrm>
                <a:custGeom>
                  <a:avLst/>
                  <a:gdLst>
                    <a:gd name="T0" fmla="*/ 3 w 3"/>
                    <a:gd name="T1" fmla="*/ 0 h 60"/>
                    <a:gd name="T2" fmla="*/ 0 w 3"/>
                    <a:gd name="T3" fmla="*/ 60 h 60"/>
                    <a:gd name="T4" fmla="*/ 3 w 3"/>
                    <a:gd name="T5" fmla="*/ 0 h 60"/>
                    <a:gd name="T6" fmla="*/ 0 60000 65536"/>
                    <a:gd name="T7" fmla="*/ 0 60000 65536"/>
                    <a:gd name="T8" fmla="*/ 0 60000 65536"/>
                    <a:gd name="T9" fmla="*/ 0 w 3"/>
                    <a:gd name="T10" fmla="*/ 0 h 60"/>
                    <a:gd name="T11" fmla="*/ 3 w 3"/>
                    <a:gd name="T12" fmla="*/ 60 h 60"/>
                  </a:gdLst>
                  <a:ahLst/>
                  <a:cxnLst>
                    <a:cxn ang="T6">
                      <a:pos x="T0" y="T1"/>
                    </a:cxn>
                    <a:cxn ang="T7">
                      <a:pos x="T2" y="T3"/>
                    </a:cxn>
                    <a:cxn ang="T8">
                      <a:pos x="T4" y="T5"/>
                    </a:cxn>
                  </a:cxnLst>
                  <a:rect l="T9" t="T10" r="T11" b="T12"/>
                  <a:pathLst>
                    <a:path w="3" h="60">
                      <a:moveTo>
                        <a:pt x="3" y="0"/>
                      </a:moveTo>
                      <a:lnTo>
                        <a:pt x="0" y="60"/>
                      </a:lnTo>
                      <a:lnTo>
                        <a:pt x="3" y="0"/>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03" name="Freeform 990"/>
                <p:cNvSpPr>
                  <a:spLocks/>
                </p:cNvSpPr>
                <p:nvPr/>
              </p:nvSpPr>
              <p:spPr bwMode="auto">
                <a:xfrm>
                  <a:off x="2176" y="2483"/>
                  <a:ext cx="5" cy="60"/>
                </a:xfrm>
                <a:custGeom>
                  <a:avLst/>
                  <a:gdLst>
                    <a:gd name="T0" fmla="*/ 5 w 5"/>
                    <a:gd name="T1" fmla="*/ 0 h 60"/>
                    <a:gd name="T2" fmla="*/ 2 w 5"/>
                    <a:gd name="T3" fmla="*/ 60 h 60"/>
                    <a:gd name="T4" fmla="*/ 0 w 5"/>
                    <a:gd name="T5" fmla="*/ 60 h 60"/>
                    <a:gd name="T6" fmla="*/ 3 w 5"/>
                    <a:gd name="T7" fmla="*/ 0 h 60"/>
                    <a:gd name="T8" fmla="*/ 5 w 5"/>
                    <a:gd name="T9" fmla="*/ 0 h 60"/>
                    <a:gd name="T10" fmla="*/ 0 60000 65536"/>
                    <a:gd name="T11" fmla="*/ 0 60000 65536"/>
                    <a:gd name="T12" fmla="*/ 0 60000 65536"/>
                    <a:gd name="T13" fmla="*/ 0 60000 65536"/>
                    <a:gd name="T14" fmla="*/ 0 60000 65536"/>
                    <a:gd name="T15" fmla="*/ 0 w 5"/>
                    <a:gd name="T16" fmla="*/ 0 h 60"/>
                    <a:gd name="T17" fmla="*/ 5 w 5"/>
                    <a:gd name="T18" fmla="*/ 60 h 60"/>
                  </a:gdLst>
                  <a:ahLst/>
                  <a:cxnLst>
                    <a:cxn ang="T10">
                      <a:pos x="T0" y="T1"/>
                    </a:cxn>
                    <a:cxn ang="T11">
                      <a:pos x="T2" y="T3"/>
                    </a:cxn>
                    <a:cxn ang="T12">
                      <a:pos x="T4" y="T5"/>
                    </a:cxn>
                    <a:cxn ang="T13">
                      <a:pos x="T6" y="T7"/>
                    </a:cxn>
                    <a:cxn ang="T14">
                      <a:pos x="T8" y="T9"/>
                    </a:cxn>
                  </a:cxnLst>
                  <a:rect l="T15" t="T16" r="T17" b="T18"/>
                  <a:pathLst>
                    <a:path w="5" h="60">
                      <a:moveTo>
                        <a:pt x="5" y="0"/>
                      </a:moveTo>
                      <a:lnTo>
                        <a:pt x="2" y="60"/>
                      </a:lnTo>
                      <a:lnTo>
                        <a:pt x="0" y="60"/>
                      </a:lnTo>
                      <a:lnTo>
                        <a:pt x="3" y="0"/>
                      </a:lnTo>
                      <a:lnTo>
                        <a:pt x="5" y="0"/>
                      </a:lnTo>
                      <a:close/>
                    </a:path>
                  </a:pathLst>
                </a:custGeom>
                <a:solidFill>
                  <a:srgbClr val="4545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04" name="Freeform 991"/>
                <p:cNvSpPr>
                  <a:spLocks/>
                </p:cNvSpPr>
                <p:nvPr/>
              </p:nvSpPr>
              <p:spPr bwMode="auto">
                <a:xfrm>
                  <a:off x="2176" y="2483"/>
                  <a:ext cx="5" cy="61"/>
                </a:xfrm>
                <a:custGeom>
                  <a:avLst/>
                  <a:gdLst>
                    <a:gd name="T0" fmla="*/ 5 w 5"/>
                    <a:gd name="T1" fmla="*/ 0 h 61"/>
                    <a:gd name="T2" fmla="*/ 2 w 5"/>
                    <a:gd name="T3" fmla="*/ 60 h 61"/>
                    <a:gd name="T4" fmla="*/ 0 w 5"/>
                    <a:gd name="T5" fmla="*/ 60 h 61"/>
                    <a:gd name="T6" fmla="*/ 0 w 5"/>
                    <a:gd name="T7" fmla="*/ 61 h 61"/>
                    <a:gd name="T8" fmla="*/ 3 w 5"/>
                    <a:gd name="T9" fmla="*/ 0 h 61"/>
                    <a:gd name="T10" fmla="*/ 5 w 5"/>
                    <a:gd name="T11" fmla="*/ 0 h 61"/>
                    <a:gd name="T12" fmla="*/ 0 60000 65536"/>
                    <a:gd name="T13" fmla="*/ 0 60000 65536"/>
                    <a:gd name="T14" fmla="*/ 0 60000 65536"/>
                    <a:gd name="T15" fmla="*/ 0 60000 65536"/>
                    <a:gd name="T16" fmla="*/ 0 60000 65536"/>
                    <a:gd name="T17" fmla="*/ 0 60000 65536"/>
                    <a:gd name="T18" fmla="*/ 0 w 5"/>
                    <a:gd name="T19" fmla="*/ 0 h 61"/>
                    <a:gd name="T20" fmla="*/ 5 w 5"/>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5" h="61">
                      <a:moveTo>
                        <a:pt x="5" y="0"/>
                      </a:moveTo>
                      <a:lnTo>
                        <a:pt x="2" y="60"/>
                      </a:lnTo>
                      <a:lnTo>
                        <a:pt x="0" y="60"/>
                      </a:lnTo>
                      <a:lnTo>
                        <a:pt x="0" y="61"/>
                      </a:lnTo>
                      <a:lnTo>
                        <a:pt x="3" y="0"/>
                      </a:lnTo>
                      <a:lnTo>
                        <a:pt x="5" y="0"/>
                      </a:lnTo>
                      <a:close/>
                    </a:path>
                  </a:pathLst>
                </a:custGeom>
                <a:solidFill>
                  <a:srgbClr val="4545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05" name="Freeform 992"/>
                <p:cNvSpPr>
                  <a:spLocks/>
                </p:cNvSpPr>
                <p:nvPr/>
              </p:nvSpPr>
              <p:spPr bwMode="auto">
                <a:xfrm>
                  <a:off x="2176" y="2483"/>
                  <a:ext cx="3" cy="61"/>
                </a:xfrm>
                <a:custGeom>
                  <a:avLst/>
                  <a:gdLst>
                    <a:gd name="T0" fmla="*/ 3 w 3"/>
                    <a:gd name="T1" fmla="*/ 0 h 61"/>
                    <a:gd name="T2" fmla="*/ 0 w 3"/>
                    <a:gd name="T3" fmla="*/ 60 h 61"/>
                    <a:gd name="T4" fmla="*/ 0 w 3"/>
                    <a:gd name="T5" fmla="*/ 61 h 61"/>
                    <a:gd name="T6" fmla="*/ 3 w 3"/>
                    <a:gd name="T7" fmla="*/ 0 h 61"/>
                    <a:gd name="T8" fmla="*/ 0 60000 65536"/>
                    <a:gd name="T9" fmla="*/ 0 60000 65536"/>
                    <a:gd name="T10" fmla="*/ 0 60000 65536"/>
                    <a:gd name="T11" fmla="*/ 0 60000 65536"/>
                    <a:gd name="T12" fmla="*/ 0 w 3"/>
                    <a:gd name="T13" fmla="*/ 0 h 61"/>
                    <a:gd name="T14" fmla="*/ 3 w 3"/>
                    <a:gd name="T15" fmla="*/ 61 h 61"/>
                  </a:gdLst>
                  <a:ahLst/>
                  <a:cxnLst>
                    <a:cxn ang="T8">
                      <a:pos x="T0" y="T1"/>
                    </a:cxn>
                    <a:cxn ang="T9">
                      <a:pos x="T2" y="T3"/>
                    </a:cxn>
                    <a:cxn ang="T10">
                      <a:pos x="T4" y="T5"/>
                    </a:cxn>
                    <a:cxn ang="T11">
                      <a:pos x="T6" y="T7"/>
                    </a:cxn>
                  </a:cxnLst>
                  <a:rect l="T12" t="T13" r="T14" b="T15"/>
                  <a:pathLst>
                    <a:path w="3" h="61">
                      <a:moveTo>
                        <a:pt x="3" y="0"/>
                      </a:moveTo>
                      <a:lnTo>
                        <a:pt x="0" y="60"/>
                      </a:lnTo>
                      <a:lnTo>
                        <a:pt x="0" y="61"/>
                      </a:lnTo>
                      <a:lnTo>
                        <a:pt x="3" y="0"/>
                      </a:lnTo>
                      <a:close/>
                    </a:path>
                  </a:pathLst>
                </a:custGeom>
                <a:solidFill>
                  <a:srgbClr val="4545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06" name="Freeform 993"/>
                <p:cNvSpPr>
                  <a:spLocks/>
                </p:cNvSpPr>
                <p:nvPr/>
              </p:nvSpPr>
              <p:spPr bwMode="auto">
                <a:xfrm>
                  <a:off x="2175" y="2483"/>
                  <a:ext cx="4" cy="61"/>
                </a:xfrm>
                <a:custGeom>
                  <a:avLst/>
                  <a:gdLst>
                    <a:gd name="T0" fmla="*/ 4 w 4"/>
                    <a:gd name="T1" fmla="*/ 0 h 61"/>
                    <a:gd name="T2" fmla="*/ 1 w 4"/>
                    <a:gd name="T3" fmla="*/ 61 h 61"/>
                    <a:gd name="T4" fmla="*/ 0 w 4"/>
                    <a:gd name="T5" fmla="*/ 61 h 61"/>
                    <a:gd name="T6" fmla="*/ 3 w 4"/>
                    <a:gd name="T7" fmla="*/ 0 h 61"/>
                    <a:gd name="T8" fmla="*/ 4 w 4"/>
                    <a:gd name="T9" fmla="*/ 0 h 61"/>
                    <a:gd name="T10" fmla="*/ 0 60000 65536"/>
                    <a:gd name="T11" fmla="*/ 0 60000 65536"/>
                    <a:gd name="T12" fmla="*/ 0 60000 65536"/>
                    <a:gd name="T13" fmla="*/ 0 60000 65536"/>
                    <a:gd name="T14" fmla="*/ 0 60000 65536"/>
                    <a:gd name="T15" fmla="*/ 0 w 4"/>
                    <a:gd name="T16" fmla="*/ 0 h 61"/>
                    <a:gd name="T17" fmla="*/ 4 w 4"/>
                    <a:gd name="T18" fmla="*/ 61 h 61"/>
                  </a:gdLst>
                  <a:ahLst/>
                  <a:cxnLst>
                    <a:cxn ang="T10">
                      <a:pos x="T0" y="T1"/>
                    </a:cxn>
                    <a:cxn ang="T11">
                      <a:pos x="T2" y="T3"/>
                    </a:cxn>
                    <a:cxn ang="T12">
                      <a:pos x="T4" y="T5"/>
                    </a:cxn>
                    <a:cxn ang="T13">
                      <a:pos x="T6" y="T7"/>
                    </a:cxn>
                    <a:cxn ang="T14">
                      <a:pos x="T8" y="T9"/>
                    </a:cxn>
                  </a:cxnLst>
                  <a:rect l="T15" t="T16" r="T17" b="T18"/>
                  <a:pathLst>
                    <a:path w="4" h="61">
                      <a:moveTo>
                        <a:pt x="4" y="0"/>
                      </a:moveTo>
                      <a:lnTo>
                        <a:pt x="1" y="61"/>
                      </a:lnTo>
                      <a:lnTo>
                        <a:pt x="0" y="61"/>
                      </a:lnTo>
                      <a:lnTo>
                        <a:pt x="3" y="0"/>
                      </a:lnTo>
                      <a:lnTo>
                        <a:pt x="4" y="0"/>
                      </a:lnTo>
                      <a:close/>
                    </a:path>
                  </a:pathLst>
                </a:custGeom>
                <a:solidFill>
                  <a:srgbClr val="4747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07" name="Freeform 994"/>
                <p:cNvSpPr>
                  <a:spLocks/>
                </p:cNvSpPr>
                <p:nvPr/>
              </p:nvSpPr>
              <p:spPr bwMode="auto">
                <a:xfrm>
                  <a:off x="2175" y="2483"/>
                  <a:ext cx="4" cy="61"/>
                </a:xfrm>
                <a:custGeom>
                  <a:avLst/>
                  <a:gdLst>
                    <a:gd name="T0" fmla="*/ 4 w 4"/>
                    <a:gd name="T1" fmla="*/ 0 h 61"/>
                    <a:gd name="T2" fmla="*/ 1 w 4"/>
                    <a:gd name="T3" fmla="*/ 61 h 61"/>
                    <a:gd name="T4" fmla="*/ 0 w 4"/>
                    <a:gd name="T5" fmla="*/ 61 h 61"/>
                    <a:gd name="T6" fmla="*/ 3 w 4"/>
                    <a:gd name="T7" fmla="*/ 0 h 61"/>
                    <a:gd name="T8" fmla="*/ 4 w 4"/>
                    <a:gd name="T9" fmla="*/ 0 h 61"/>
                    <a:gd name="T10" fmla="*/ 0 60000 65536"/>
                    <a:gd name="T11" fmla="*/ 0 60000 65536"/>
                    <a:gd name="T12" fmla="*/ 0 60000 65536"/>
                    <a:gd name="T13" fmla="*/ 0 60000 65536"/>
                    <a:gd name="T14" fmla="*/ 0 60000 65536"/>
                    <a:gd name="T15" fmla="*/ 0 w 4"/>
                    <a:gd name="T16" fmla="*/ 0 h 61"/>
                    <a:gd name="T17" fmla="*/ 4 w 4"/>
                    <a:gd name="T18" fmla="*/ 61 h 61"/>
                  </a:gdLst>
                  <a:ahLst/>
                  <a:cxnLst>
                    <a:cxn ang="T10">
                      <a:pos x="T0" y="T1"/>
                    </a:cxn>
                    <a:cxn ang="T11">
                      <a:pos x="T2" y="T3"/>
                    </a:cxn>
                    <a:cxn ang="T12">
                      <a:pos x="T4" y="T5"/>
                    </a:cxn>
                    <a:cxn ang="T13">
                      <a:pos x="T6" y="T7"/>
                    </a:cxn>
                    <a:cxn ang="T14">
                      <a:pos x="T8" y="T9"/>
                    </a:cxn>
                  </a:cxnLst>
                  <a:rect l="T15" t="T16" r="T17" b="T18"/>
                  <a:pathLst>
                    <a:path w="4" h="61">
                      <a:moveTo>
                        <a:pt x="4" y="0"/>
                      </a:moveTo>
                      <a:lnTo>
                        <a:pt x="1" y="61"/>
                      </a:lnTo>
                      <a:lnTo>
                        <a:pt x="0" y="61"/>
                      </a:lnTo>
                      <a:lnTo>
                        <a:pt x="3" y="0"/>
                      </a:lnTo>
                      <a:lnTo>
                        <a:pt x="4" y="0"/>
                      </a:lnTo>
                      <a:close/>
                    </a:path>
                  </a:pathLst>
                </a:custGeom>
                <a:solidFill>
                  <a:srgbClr val="4747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08" name="Freeform 995"/>
                <p:cNvSpPr>
                  <a:spLocks/>
                </p:cNvSpPr>
                <p:nvPr/>
              </p:nvSpPr>
              <p:spPr bwMode="auto">
                <a:xfrm>
                  <a:off x="2173" y="2481"/>
                  <a:ext cx="5" cy="63"/>
                </a:xfrm>
                <a:custGeom>
                  <a:avLst/>
                  <a:gdLst>
                    <a:gd name="T0" fmla="*/ 5 w 5"/>
                    <a:gd name="T1" fmla="*/ 2 h 63"/>
                    <a:gd name="T2" fmla="*/ 2 w 5"/>
                    <a:gd name="T3" fmla="*/ 63 h 63"/>
                    <a:gd name="T4" fmla="*/ 0 w 5"/>
                    <a:gd name="T5" fmla="*/ 63 h 63"/>
                    <a:gd name="T6" fmla="*/ 5 w 5"/>
                    <a:gd name="T7" fmla="*/ 0 h 63"/>
                    <a:gd name="T8" fmla="*/ 5 w 5"/>
                    <a:gd name="T9" fmla="*/ 2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2"/>
                      </a:moveTo>
                      <a:lnTo>
                        <a:pt x="2" y="63"/>
                      </a:lnTo>
                      <a:lnTo>
                        <a:pt x="0" y="63"/>
                      </a:lnTo>
                      <a:lnTo>
                        <a:pt x="5" y="0"/>
                      </a:lnTo>
                      <a:lnTo>
                        <a:pt x="5" y="2"/>
                      </a:ln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09" name="Freeform 996"/>
                <p:cNvSpPr>
                  <a:spLocks/>
                </p:cNvSpPr>
                <p:nvPr/>
              </p:nvSpPr>
              <p:spPr bwMode="auto">
                <a:xfrm>
                  <a:off x="2173" y="2481"/>
                  <a:ext cx="5" cy="63"/>
                </a:xfrm>
                <a:custGeom>
                  <a:avLst/>
                  <a:gdLst>
                    <a:gd name="T0" fmla="*/ 5 w 5"/>
                    <a:gd name="T1" fmla="*/ 2 h 63"/>
                    <a:gd name="T2" fmla="*/ 2 w 5"/>
                    <a:gd name="T3" fmla="*/ 63 h 63"/>
                    <a:gd name="T4" fmla="*/ 0 w 5"/>
                    <a:gd name="T5" fmla="*/ 63 h 63"/>
                    <a:gd name="T6" fmla="*/ 3 w 5"/>
                    <a:gd name="T7" fmla="*/ 0 h 63"/>
                    <a:gd name="T8" fmla="*/ 5 w 5"/>
                    <a:gd name="T9" fmla="*/ 0 h 63"/>
                    <a:gd name="T10" fmla="*/ 5 w 5"/>
                    <a:gd name="T11" fmla="*/ 2 h 63"/>
                    <a:gd name="T12" fmla="*/ 0 60000 65536"/>
                    <a:gd name="T13" fmla="*/ 0 60000 65536"/>
                    <a:gd name="T14" fmla="*/ 0 60000 65536"/>
                    <a:gd name="T15" fmla="*/ 0 60000 65536"/>
                    <a:gd name="T16" fmla="*/ 0 60000 65536"/>
                    <a:gd name="T17" fmla="*/ 0 60000 65536"/>
                    <a:gd name="T18" fmla="*/ 0 w 5"/>
                    <a:gd name="T19" fmla="*/ 0 h 63"/>
                    <a:gd name="T20" fmla="*/ 5 w 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5" h="63">
                      <a:moveTo>
                        <a:pt x="5" y="2"/>
                      </a:moveTo>
                      <a:lnTo>
                        <a:pt x="2" y="63"/>
                      </a:lnTo>
                      <a:lnTo>
                        <a:pt x="0" y="63"/>
                      </a:lnTo>
                      <a:lnTo>
                        <a:pt x="3" y="0"/>
                      </a:lnTo>
                      <a:lnTo>
                        <a:pt x="5" y="0"/>
                      </a:lnTo>
                      <a:lnTo>
                        <a:pt x="5" y="2"/>
                      </a:ln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10" name="Freeform 997"/>
                <p:cNvSpPr>
                  <a:spLocks/>
                </p:cNvSpPr>
                <p:nvPr/>
              </p:nvSpPr>
              <p:spPr bwMode="auto">
                <a:xfrm>
                  <a:off x="2173" y="2481"/>
                  <a:ext cx="5" cy="63"/>
                </a:xfrm>
                <a:custGeom>
                  <a:avLst/>
                  <a:gdLst>
                    <a:gd name="T0" fmla="*/ 5 w 5"/>
                    <a:gd name="T1" fmla="*/ 0 h 63"/>
                    <a:gd name="T2" fmla="*/ 0 w 5"/>
                    <a:gd name="T3" fmla="*/ 63 h 63"/>
                    <a:gd name="T4" fmla="*/ 3 w 5"/>
                    <a:gd name="T5" fmla="*/ 0 h 63"/>
                    <a:gd name="T6" fmla="*/ 5 w 5"/>
                    <a:gd name="T7" fmla="*/ 0 h 63"/>
                    <a:gd name="T8" fmla="*/ 0 60000 65536"/>
                    <a:gd name="T9" fmla="*/ 0 60000 65536"/>
                    <a:gd name="T10" fmla="*/ 0 60000 65536"/>
                    <a:gd name="T11" fmla="*/ 0 60000 65536"/>
                    <a:gd name="T12" fmla="*/ 0 w 5"/>
                    <a:gd name="T13" fmla="*/ 0 h 63"/>
                    <a:gd name="T14" fmla="*/ 5 w 5"/>
                    <a:gd name="T15" fmla="*/ 63 h 63"/>
                  </a:gdLst>
                  <a:ahLst/>
                  <a:cxnLst>
                    <a:cxn ang="T8">
                      <a:pos x="T0" y="T1"/>
                    </a:cxn>
                    <a:cxn ang="T9">
                      <a:pos x="T2" y="T3"/>
                    </a:cxn>
                    <a:cxn ang="T10">
                      <a:pos x="T4" y="T5"/>
                    </a:cxn>
                    <a:cxn ang="T11">
                      <a:pos x="T6" y="T7"/>
                    </a:cxn>
                  </a:cxnLst>
                  <a:rect l="T12" t="T13" r="T14" b="T15"/>
                  <a:pathLst>
                    <a:path w="5" h="63">
                      <a:moveTo>
                        <a:pt x="5" y="0"/>
                      </a:moveTo>
                      <a:lnTo>
                        <a:pt x="0" y="63"/>
                      </a:lnTo>
                      <a:lnTo>
                        <a:pt x="3" y="0"/>
                      </a:lnTo>
                      <a:lnTo>
                        <a:pt x="5" y="0"/>
                      </a:lnTo>
                      <a:close/>
                    </a:path>
                  </a:pathLst>
                </a:custGeom>
                <a:solidFill>
                  <a:srgbClr val="4A4A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11" name="Freeform 998"/>
                <p:cNvSpPr>
                  <a:spLocks/>
                </p:cNvSpPr>
                <p:nvPr/>
              </p:nvSpPr>
              <p:spPr bwMode="auto">
                <a:xfrm>
                  <a:off x="2171" y="2481"/>
                  <a:ext cx="5" cy="63"/>
                </a:xfrm>
                <a:custGeom>
                  <a:avLst/>
                  <a:gdLst>
                    <a:gd name="T0" fmla="*/ 5 w 5"/>
                    <a:gd name="T1" fmla="*/ 0 h 63"/>
                    <a:gd name="T2" fmla="*/ 2 w 5"/>
                    <a:gd name="T3" fmla="*/ 63 h 63"/>
                    <a:gd name="T4" fmla="*/ 0 w 5"/>
                    <a:gd name="T5" fmla="*/ 63 h 63"/>
                    <a:gd name="T6" fmla="*/ 5 w 5"/>
                    <a:gd name="T7" fmla="*/ 0 h 63"/>
                    <a:gd name="T8" fmla="*/ 0 60000 65536"/>
                    <a:gd name="T9" fmla="*/ 0 60000 65536"/>
                    <a:gd name="T10" fmla="*/ 0 60000 65536"/>
                    <a:gd name="T11" fmla="*/ 0 60000 65536"/>
                    <a:gd name="T12" fmla="*/ 0 w 5"/>
                    <a:gd name="T13" fmla="*/ 0 h 63"/>
                    <a:gd name="T14" fmla="*/ 5 w 5"/>
                    <a:gd name="T15" fmla="*/ 63 h 63"/>
                  </a:gdLst>
                  <a:ahLst/>
                  <a:cxnLst>
                    <a:cxn ang="T8">
                      <a:pos x="T0" y="T1"/>
                    </a:cxn>
                    <a:cxn ang="T9">
                      <a:pos x="T2" y="T3"/>
                    </a:cxn>
                    <a:cxn ang="T10">
                      <a:pos x="T4" y="T5"/>
                    </a:cxn>
                    <a:cxn ang="T11">
                      <a:pos x="T6" y="T7"/>
                    </a:cxn>
                  </a:cxnLst>
                  <a:rect l="T12" t="T13" r="T14" b="T15"/>
                  <a:pathLst>
                    <a:path w="5" h="63">
                      <a:moveTo>
                        <a:pt x="5" y="0"/>
                      </a:moveTo>
                      <a:lnTo>
                        <a:pt x="2" y="63"/>
                      </a:lnTo>
                      <a:lnTo>
                        <a:pt x="0" y="63"/>
                      </a:lnTo>
                      <a:lnTo>
                        <a:pt x="5"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12" name="Freeform 999"/>
                <p:cNvSpPr>
                  <a:spLocks/>
                </p:cNvSpPr>
                <p:nvPr/>
              </p:nvSpPr>
              <p:spPr bwMode="auto">
                <a:xfrm>
                  <a:off x="2171" y="2481"/>
                  <a:ext cx="5" cy="63"/>
                </a:xfrm>
                <a:custGeom>
                  <a:avLst/>
                  <a:gdLst>
                    <a:gd name="T0" fmla="*/ 5 w 5"/>
                    <a:gd name="T1" fmla="*/ 0 h 63"/>
                    <a:gd name="T2" fmla="*/ 2 w 5"/>
                    <a:gd name="T3" fmla="*/ 63 h 63"/>
                    <a:gd name="T4" fmla="*/ 0 w 5"/>
                    <a:gd name="T5" fmla="*/ 63 h 63"/>
                    <a:gd name="T6" fmla="*/ 4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2" y="63"/>
                      </a:lnTo>
                      <a:lnTo>
                        <a:pt x="0" y="63"/>
                      </a:lnTo>
                      <a:lnTo>
                        <a:pt x="4" y="0"/>
                      </a:lnTo>
                      <a:lnTo>
                        <a:pt x="5"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13" name="Freeform 1000"/>
                <p:cNvSpPr>
                  <a:spLocks/>
                </p:cNvSpPr>
                <p:nvPr/>
              </p:nvSpPr>
              <p:spPr bwMode="auto">
                <a:xfrm>
                  <a:off x="2171" y="2481"/>
                  <a:ext cx="5" cy="63"/>
                </a:xfrm>
                <a:custGeom>
                  <a:avLst/>
                  <a:gdLst>
                    <a:gd name="T0" fmla="*/ 5 w 5"/>
                    <a:gd name="T1" fmla="*/ 0 h 63"/>
                    <a:gd name="T2" fmla="*/ 0 w 5"/>
                    <a:gd name="T3" fmla="*/ 63 h 63"/>
                    <a:gd name="T4" fmla="*/ 4 w 5"/>
                    <a:gd name="T5" fmla="*/ 0 h 63"/>
                    <a:gd name="T6" fmla="*/ 5 w 5"/>
                    <a:gd name="T7" fmla="*/ 0 h 63"/>
                    <a:gd name="T8" fmla="*/ 0 60000 65536"/>
                    <a:gd name="T9" fmla="*/ 0 60000 65536"/>
                    <a:gd name="T10" fmla="*/ 0 60000 65536"/>
                    <a:gd name="T11" fmla="*/ 0 60000 65536"/>
                    <a:gd name="T12" fmla="*/ 0 w 5"/>
                    <a:gd name="T13" fmla="*/ 0 h 63"/>
                    <a:gd name="T14" fmla="*/ 5 w 5"/>
                    <a:gd name="T15" fmla="*/ 63 h 63"/>
                  </a:gdLst>
                  <a:ahLst/>
                  <a:cxnLst>
                    <a:cxn ang="T8">
                      <a:pos x="T0" y="T1"/>
                    </a:cxn>
                    <a:cxn ang="T9">
                      <a:pos x="T2" y="T3"/>
                    </a:cxn>
                    <a:cxn ang="T10">
                      <a:pos x="T4" y="T5"/>
                    </a:cxn>
                    <a:cxn ang="T11">
                      <a:pos x="T6" y="T7"/>
                    </a:cxn>
                  </a:cxnLst>
                  <a:rect l="T12" t="T13" r="T14" b="T15"/>
                  <a:pathLst>
                    <a:path w="5" h="63">
                      <a:moveTo>
                        <a:pt x="5" y="0"/>
                      </a:moveTo>
                      <a:lnTo>
                        <a:pt x="0" y="63"/>
                      </a:lnTo>
                      <a:lnTo>
                        <a:pt x="4" y="0"/>
                      </a:lnTo>
                      <a:lnTo>
                        <a:pt x="5"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14" name="Freeform 1001"/>
                <p:cNvSpPr>
                  <a:spLocks/>
                </p:cNvSpPr>
                <p:nvPr/>
              </p:nvSpPr>
              <p:spPr bwMode="auto">
                <a:xfrm>
                  <a:off x="2170" y="2481"/>
                  <a:ext cx="5" cy="63"/>
                </a:xfrm>
                <a:custGeom>
                  <a:avLst/>
                  <a:gdLst>
                    <a:gd name="T0" fmla="*/ 5 w 5"/>
                    <a:gd name="T1" fmla="*/ 0 h 63"/>
                    <a:gd name="T2" fmla="*/ 1 w 5"/>
                    <a:gd name="T3" fmla="*/ 63 h 63"/>
                    <a:gd name="T4" fmla="*/ 0 w 5"/>
                    <a:gd name="T5" fmla="*/ 63 h 63"/>
                    <a:gd name="T6" fmla="*/ 3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1" y="63"/>
                      </a:lnTo>
                      <a:lnTo>
                        <a:pt x="0" y="63"/>
                      </a:lnTo>
                      <a:lnTo>
                        <a:pt x="3" y="0"/>
                      </a:lnTo>
                      <a:lnTo>
                        <a:pt x="5" y="0"/>
                      </a:lnTo>
                      <a:close/>
                    </a:path>
                  </a:pathLst>
                </a:custGeom>
                <a:solidFill>
                  <a:srgbClr val="4F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15" name="Freeform 1002"/>
                <p:cNvSpPr>
                  <a:spLocks/>
                </p:cNvSpPr>
                <p:nvPr/>
              </p:nvSpPr>
              <p:spPr bwMode="auto">
                <a:xfrm>
                  <a:off x="2170" y="2481"/>
                  <a:ext cx="5" cy="63"/>
                </a:xfrm>
                <a:custGeom>
                  <a:avLst/>
                  <a:gdLst>
                    <a:gd name="T0" fmla="*/ 5 w 5"/>
                    <a:gd name="T1" fmla="*/ 0 h 63"/>
                    <a:gd name="T2" fmla="*/ 1 w 5"/>
                    <a:gd name="T3" fmla="*/ 63 h 63"/>
                    <a:gd name="T4" fmla="*/ 0 w 5"/>
                    <a:gd name="T5" fmla="*/ 63 h 63"/>
                    <a:gd name="T6" fmla="*/ 3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1" y="63"/>
                      </a:lnTo>
                      <a:lnTo>
                        <a:pt x="0" y="63"/>
                      </a:lnTo>
                      <a:lnTo>
                        <a:pt x="3" y="0"/>
                      </a:lnTo>
                      <a:lnTo>
                        <a:pt x="5" y="0"/>
                      </a:lnTo>
                      <a:close/>
                    </a:path>
                  </a:pathLst>
                </a:custGeom>
                <a:solidFill>
                  <a:srgbClr val="4F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16" name="Freeform 1003"/>
                <p:cNvSpPr>
                  <a:spLocks/>
                </p:cNvSpPr>
                <p:nvPr/>
              </p:nvSpPr>
              <p:spPr bwMode="auto">
                <a:xfrm>
                  <a:off x="2170" y="2481"/>
                  <a:ext cx="3" cy="63"/>
                </a:xfrm>
                <a:custGeom>
                  <a:avLst/>
                  <a:gdLst>
                    <a:gd name="T0" fmla="*/ 3 w 3"/>
                    <a:gd name="T1" fmla="*/ 0 h 63"/>
                    <a:gd name="T2" fmla="*/ 0 w 3"/>
                    <a:gd name="T3" fmla="*/ 63 h 63"/>
                    <a:gd name="T4" fmla="*/ 3 w 3"/>
                    <a:gd name="T5" fmla="*/ 0 h 63"/>
                    <a:gd name="T6" fmla="*/ 0 60000 65536"/>
                    <a:gd name="T7" fmla="*/ 0 60000 65536"/>
                    <a:gd name="T8" fmla="*/ 0 60000 65536"/>
                    <a:gd name="T9" fmla="*/ 0 w 3"/>
                    <a:gd name="T10" fmla="*/ 0 h 63"/>
                    <a:gd name="T11" fmla="*/ 3 w 3"/>
                    <a:gd name="T12" fmla="*/ 63 h 63"/>
                  </a:gdLst>
                  <a:ahLst/>
                  <a:cxnLst>
                    <a:cxn ang="T6">
                      <a:pos x="T0" y="T1"/>
                    </a:cxn>
                    <a:cxn ang="T7">
                      <a:pos x="T2" y="T3"/>
                    </a:cxn>
                    <a:cxn ang="T8">
                      <a:pos x="T4" y="T5"/>
                    </a:cxn>
                  </a:cxnLst>
                  <a:rect l="T9" t="T10" r="T11" b="T12"/>
                  <a:pathLst>
                    <a:path w="3" h="63">
                      <a:moveTo>
                        <a:pt x="3" y="0"/>
                      </a:moveTo>
                      <a:lnTo>
                        <a:pt x="0" y="63"/>
                      </a:lnTo>
                      <a:lnTo>
                        <a:pt x="3" y="0"/>
                      </a:lnTo>
                      <a:close/>
                    </a:path>
                  </a:pathLst>
                </a:cu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17" name="Freeform 1004"/>
                <p:cNvSpPr>
                  <a:spLocks/>
                </p:cNvSpPr>
                <p:nvPr/>
              </p:nvSpPr>
              <p:spPr bwMode="auto">
                <a:xfrm>
                  <a:off x="2168" y="2481"/>
                  <a:ext cx="5" cy="63"/>
                </a:xfrm>
                <a:custGeom>
                  <a:avLst/>
                  <a:gdLst>
                    <a:gd name="T0" fmla="*/ 5 w 5"/>
                    <a:gd name="T1" fmla="*/ 0 h 63"/>
                    <a:gd name="T2" fmla="*/ 2 w 5"/>
                    <a:gd name="T3" fmla="*/ 63 h 63"/>
                    <a:gd name="T4" fmla="*/ 0 w 5"/>
                    <a:gd name="T5" fmla="*/ 63 h 63"/>
                    <a:gd name="T6" fmla="*/ 3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2" y="63"/>
                      </a:lnTo>
                      <a:lnTo>
                        <a:pt x="0" y="63"/>
                      </a:lnTo>
                      <a:lnTo>
                        <a:pt x="3" y="0"/>
                      </a:lnTo>
                      <a:lnTo>
                        <a:pt x="5" y="0"/>
                      </a:lnTo>
                      <a:close/>
                    </a:path>
                  </a:pathLst>
                </a:cu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18" name="Freeform 1005"/>
                <p:cNvSpPr>
                  <a:spLocks/>
                </p:cNvSpPr>
                <p:nvPr/>
              </p:nvSpPr>
              <p:spPr bwMode="auto">
                <a:xfrm>
                  <a:off x="2168" y="2481"/>
                  <a:ext cx="5" cy="65"/>
                </a:xfrm>
                <a:custGeom>
                  <a:avLst/>
                  <a:gdLst>
                    <a:gd name="T0" fmla="*/ 5 w 5"/>
                    <a:gd name="T1" fmla="*/ 0 h 65"/>
                    <a:gd name="T2" fmla="*/ 2 w 5"/>
                    <a:gd name="T3" fmla="*/ 63 h 65"/>
                    <a:gd name="T4" fmla="*/ 0 w 5"/>
                    <a:gd name="T5" fmla="*/ 63 h 65"/>
                    <a:gd name="T6" fmla="*/ 0 w 5"/>
                    <a:gd name="T7" fmla="*/ 65 h 65"/>
                    <a:gd name="T8" fmla="*/ 3 w 5"/>
                    <a:gd name="T9" fmla="*/ 0 h 65"/>
                    <a:gd name="T10" fmla="*/ 5 w 5"/>
                    <a:gd name="T11" fmla="*/ 0 h 65"/>
                    <a:gd name="T12" fmla="*/ 0 60000 65536"/>
                    <a:gd name="T13" fmla="*/ 0 60000 65536"/>
                    <a:gd name="T14" fmla="*/ 0 60000 65536"/>
                    <a:gd name="T15" fmla="*/ 0 60000 65536"/>
                    <a:gd name="T16" fmla="*/ 0 60000 65536"/>
                    <a:gd name="T17" fmla="*/ 0 60000 65536"/>
                    <a:gd name="T18" fmla="*/ 0 w 5"/>
                    <a:gd name="T19" fmla="*/ 0 h 65"/>
                    <a:gd name="T20" fmla="*/ 5 w 5"/>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5" h="65">
                      <a:moveTo>
                        <a:pt x="5" y="0"/>
                      </a:moveTo>
                      <a:lnTo>
                        <a:pt x="2" y="63"/>
                      </a:lnTo>
                      <a:lnTo>
                        <a:pt x="0" y="63"/>
                      </a:lnTo>
                      <a:lnTo>
                        <a:pt x="0" y="65"/>
                      </a:lnTo>
                      <a:lnTo>
                        <a:pt x="3" y="0"/>
                      </a:lnTo>
                      <a:lnTo>
                        <a:pt x="5" y="0"/>
                      </a:lnTo>
                      <a:close/>
                    </a:path>
                  </a:pathLst>
                </a:custGeom>
                <a:solidFill>
                  <a:srgbClr val="5252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19" name="Freeform 1006"/>
                <p:cNvSpPr>
                  <a:spLocks/>
                </p:cNvSpPr>
                <p:nvPr/>
              </p:nvSpPr>
              <p:spPr bwMode="auto">
                <a:xfrm>
                  <a:off x="2167" y="2481"/>
                  <a:ext cx="4" cy="65"/>
                </a:xfrm>
                <a:custGeom>
                  <a:avLst/>
                  <a:gdLst>
                    <a:gd name="T0" fmla="*/ 4 w 4"/>
                    <a:gd name="T1" fmla="*/ 0 h 65"/>
                    <a:gd name="T2" fmla="*/ 1 w 4"/>
                    <a:gd name="T3" fmla="*/ 63 h 65"/>
                    <a:gd name="T4" fmla="*/ 1 w 4"/>
                    <a:gd name="T5" fmla="*/ 65 h 65"/>
                    <a:gd name="T6" fmla="*/ 0 w 4"/>
                    <a:gd name="T7" fmla="*/ 65 h 65"/>
                    <a:gd name="T8" fmla="*/ 4 w 4"/>
                    <a:gd name="T9" fmla="*/ 0 h 65"/>
                    <a:gd name="T10" fmla="*/ 0 60000 65536"/>
                    <a:gd name="T11" fmla="*/ 0 60000 65536"/>
                    <a:gd name="T12" fmla="*/ 0 60000 65536"/>
                    <a:gd name="T13" fmla="*/ 0 60000 65536"/>
                    <a:gd name="T14" fmla="*/ 0 60000 65536"/>
                    <a:gd name="T15" fmla="*/ 0 w 4"/>
                    <a:gd name="T16" fmla="*/ 0 h 65"/>
                    <a:gd name="T17" fmla="*/ 4 w 4"/>
                    <a:gd name="T18" fmla="*/ 65 h 65"/>
                  </a:gdLst>
                  <a:ahLst/>
                  <a:cxnLst>
                    <a:cxn ang="T10">
                      <a:pos x="T0" y="T1"/>
                    </a:cxn>
                    <a:cxn ang="T11">
                      <a:pos x="T2" y="T3"/>
                    </a:cxn>
                    <a:cxn ang="T12">
                      <a:pos x="T4" y="T5"/>
                    </a:cxn>
                    <a:cxn ang="T13">
                      <a:pos x="T6" y="T7"/>
                    </a:cxn>
                    <a:cxn ang="T14">
                      <a:pos x="T8" y="T9"/>
                    </a:cxn>
                  </a:cxnLst>
                  <a:rect l="T15" t="T16" r="T17" b="T18"/>
                  <a:pathLst>
                    <a:path w="4" h="65">
                      <a:moveTo>
                        <a:pt x="4" y="0"/>
                      </a:moveTo>
                      <a:lnTo>
                        <a:pt x="1" y="63"/>
                      </a:lnTo>
                      <a:lnTo>
                        <a:pt x="1" y="65"/>
                      </a:lnTo>
                      <a:lnTo>
                        <a:pt x="0" y="65"/>
                      </a:lnTo>
                      <a:lnTo>
                        <a:pt x="4" y="0"/>
                      </a:ln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20" name="Freeform 1007"/>
                <p:cNvSpPr>
                  <a:spLocks/>
                </p:cNvSpPr>
                <p:nvPr/>
              </p:nvSpPr>
              <p:spPr bwMode="auto">
                <a:xfrm>
                  <a:off x="2167" y="2481"/>
                  <a:ext cx="4" cy="65"/>
                </a:xfrm>
                <a:custGeom>
                  <a:avLst/>
                  <a:gdLst>
                    <a:gd name="T0" fmla="*/ 4 w 4"/>
                    <a:gd name="T1" fmla="*/ 0 h 65"/>
                    <a:gd name="T2" fmla="*/ 1 w 4"/>
                    <a:gd name="T3" fmla="*/ 65 h 65"/>
                    <a:gd name="T4" fmla="*/ 0 w 4"/>
                    <a:gd name="T5" fmla="*/ 65 h 65"/>
                    <a:gd name="T6" fmla="*/ 3 w 4"/>
                    <a:gd name="T7" fmla="*/ 0 h 65"/>
                    <a:gd name="T8" fmla="*/ 4 w 4"/>
                    <a:gd name="T9" fmla="*/ 0 h 65"/>
                    <a:gd name="T10" fmla="*/ 0 60000 65536"/>
                    <a:gd name="T11" fmla="*/ 0 60000 65536"/>
                    <a:gd name="T12" fmla="*/ 0 60000 65536"/>
                    <a:gd name="T13" fmla="*/ 0 60000 65536"/>
                    <a:gd name="T14" fmla="*/ 0 60000 65536"/>
                    <a:gd name="T15" fmla="*/ 0 w 4"/>
                    <a:gd name="T16" fmla="*/ 0 h 65"/>
                    <a:gd name="T17" fmla="*/ 4 w 4"/>
                    <a:gd name="T18" fmla="*/ 65 h 65"/>
                  </a:gdLst>
                  <a:ahLst/>
                  <a:cxnLst>
                    <a:cxn ang="T10">
                      <a:pos x="T0" y="T1"/>
                    </a:cxn>
                    <a:cxn ang="T11">
                      <a:pos x="T2" y="T3"/>
                    </a:cxn>
                    <a:cxn ang="T12">
                      <a:pos x="T4" y="T5"/>
                    </a:cxn>
                    <a:cxn ang="T13">
                      <a:pos x="T6" y="T7"/>
                    </a:cxn>
                    <a:cxn ang="T14">
                      <a:pos x="T8" y="T9"/>
                    </a:cxn>
                  </a:cxnLst>
                  <a:rect l="T15" t="T16" r="T17" b="T18"/>
                  <a:pathLst>
                    <a:path w="4" h="65">
                      <a:moveTo>
                        <a:pt x="4" y="0"/>
                      </a:moveTo>
                      <a:lnTo>
                        <a:pt x="1" y="65"/>
                      </a:lnTo>
                      <a:lnTo>
                        <a:pt x="0" y="65"/>
                      </a:lnTo>
                      <a:lnTo>
                        <a:pt x="3" y="0"/>
                      </a:lnTo>
                      <a:lnTo>
                        <a:pt x="4" y="0"/>
                      </a:ln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21" name="Freeform 1008"/>
                <p:cNvSpPr>
                  <a:spLocks/>
                </p:cNvSpPr>
                <p:nvPr/>
              </p:nvSpPr>
              <p:spPr bwMode="auto">
                <a:xfrm>
                  <a:off x="2167" y="2481"/>
                  <a:ext cx="4" cy="65"/>
                </a:xfrm>
                <a:custGeom>
                  <a:avLst/>
                  <a:gdLst>
                    <a:gd name="T0" fmla="*/ 4 w 4"/>
                    <a:gd name="T1" fmla="*/ 0 h 65"/>
                    <a:gd name="T2" fmla="*/ 0 w 4"/>
                    <a:gd name="T3" fmla="*/ 65 h 65"/>
                    <a:gd name="T4" fmla="*/ 3 w 4"/>
                    <a:gd name="T5" fmla="*/ 0 h 65"/>
                    <a:gd name="T6" fmla="*/ 4 w 4"/>
                    <a:gd name="T7" fmla="*/ 0 h 65"/>
                    <a:gd name="T8" fmla="*/ 0 60000 65536"/>
                    <a:gd name="T9" fmla="*/ 0 60000 65536"/>
                    <a:gd name="T10" fmla="*/ 0 60000 65536"/>
                    <a:gd name="T11" fmla="*/ 0 60000 65536"/>
                    <a:gd name="T12" fmla="*/ 0 w 4"/>
                    <a:gd name="T13" fmla="*/ 0 h 65"/>
                    <a:gd name="T14" fmla="*/ 4 w 4"/>
                    <a:gd name="T15" fmla="*/ 65 h 65"/>
                  </a:gdLst>
                  <a:ahLst/>
                  <a:cxnLst>
                    <a:cxn ang="T8">
                      <a:pos x="T0" y="T1"/>
                    </a:cxn>
                    <a:cxn ang="T9">
                      <a:pos x="T2" y="T3"/>
                    </a:cxn>
                    <a:cxn ang="T10">
                      <a:pos x="T4" y="T5"/>
                    </a:cxn>
                    <a:cxn ang="T11">
                      <a:pos x="T6" y="T7"/>
                    </a:cxn>
                  </a:cxnLst>
                  <a:rect l="T12" t="T13" r="T14" b="T15"/>
                  <a:pathLst>
                    <a:path w="4" h="65">
                      <a:moveTo>
                        <a:pt x="4" y="0"/>
                      </a:moveTo>
                      <a:lnTo>
                        <a:pt x="0" y="65"/>
                      </a:lnTo>
                      <a:lnTo>
                        <a:pt x="3" y="0"/>
                      </a:lnTo>
                      <a:lnTo>
                        <a:pt x="4" y="0"/>
                      </a:lnTo>
                      <a:close/>
                    </a:path>
                  </a:pathLst>
                </a:custGeom>
                <a:solidFill>
                  <a:srgbClr val="5757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22" name="Freeform 1009"/>
                <p:cNvSpPr>
                  <a:spLocks/>
                </p:cNvSpPr>
                <p:nvPr/>
              </p:nvSpPr>
              <p:spPr bwMode="auto">
                <a:xfrm>
                  <a:off x="2165" y="2480"/>
                  <a:ext cx="5" cy="66"/>
                </a:xfrm>
                <a:custGeom>
                  <a:avLst/>
                  <a:gdLst>
                    <a:gd name="T0" fmla="*/ 5 w 5"/>
                    <a:gd name="T1" fmla="*/ 1 h 66"/>
                    <a:gd name="T2" fmla="*/ 2 w 5"/>
                    <a:gd name="T3" fmla="*/ 66 h 66"/>
                    <a:gd name="T4" fmla="*/ 0 w 5"/>
                    <a:gd name="T5" fmla="*/ 66 h 66"/>
                    <a:gd name="T6" fmla="*/ 5 w 5"/>
                    <a:gd name="T7" fmla="*/ 0 h 66"/>
                    <a:gd name="T8" fmla="*/ 5 w 5"/>
                    <a:gd name="T9" fmla="*/ 1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1"/>
                      </a:moveTo>
                      <a:lnTo>
                        <a:pt x="2" y="66"/>
                      </a:lnTo>
                      <a:lnTo>
                        <a:pt x="0" y="66"/>
                      </a:lnTo>
                      <a:lnTo>
                        <a:pt x="5" y="0"/>
                      </a:lnTo>
                      <a:lnTo>
                        <a:pt x="5" y="1"/>
                      </a:lnTo>
                      <a:close/>
                    </a:path>
                  </a:pathLst>
                </a:custGeom>
                <a:solidFill>
                  <a:srgbClr val="5757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23" name="Freeform 1010"/>
                <p:cNvSpPr>
                  <a:spLocks/>
                </p:cNvSpPr>
                <p:nvPr/>
              </p:nvSpPr>
              <p:spPr bwMode="auto">
                <a:xfrm>
                  <a:off x="2165" y="2480"/>
                  <a:ext cx="5" cy="66"/>
                </a:xfrm>
                <a:custGeom>
                  <a:avLst/>
                  <a:gdLst>
                    <a:gd name="T0" fmla="*/ 5 w 5"/>
                    <a:gd name="T1" fmla="*/ 1 h 66"/>
                    <a:gd name="T2" fmla="*/ 2 w 5"/>
                    <a:gd name="T3" fmla="*/ 66 h 66"/>
                    <a:gd name="T4" fmla="*/ 0 w 5"/>
                    <a:gd name="T5" fmla="*/ 66 h 66"/>
                    <a:gd name="T6" fmla="*/ 3 w 5"/>
                    <a:gd name="T7" fmla="*/ 0 h 66"/>
                    <a:gd name="T8" fmla="*/ 5 w 5"/>
                    <a:gd name="T9" fmla="*/ 0 h 66"/>
                    <a:gd name="T10" fmla="*/ 5 w 5"/>
                    <a:gd name="T11" fmla="*/ 1 h 66"/>
                    <a:gd name="T12" fmla="*/ 0 60000 65536"/>
                    <a:gd name="T13" fmla="*/ 0 60000 65536"/>
                    <a:gd name="T14" fmla="*/ 0 60000 65536"/>
                    <a:gd name="T15" fmla="*/ 0 60000 65536"/>
                    <a:gd name="T16" fmla="*/ 0 60000 65536"/>
                    <a:gd name="T17" fmla="*/ 0 60000 65536"/>
                    <a:gd name="T18" fmla="*/ 0 w 5"/>
                    <a:gd name="T19" fmla="*/ 0 h 66"/>
                    <a:gd name="T20" fmla="*/ 5 w 5"/>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5" h="66">
                      <a:moveTo>
                        <a:pt x="5" y="1"/>
                      </a:moveTo>
                      <a:lnTo>
                        <a:pt x="2" y="66"/>
                      </a:lnTo>
                      <a:lnTo>
                        <a:pt x="0" y="66"/>
                      </a:lnTo>
                      <a:lnTo>
                        <a:pt x="3" y="0"/>
                      </a:lnTo>
                      <a:lnTo>
                        <a:pt x="5" y="0"/>
                      </a:lnTo>
                      <a:lnTo>
                        <a:pt x="5" y="1"/>
                      </a:lnTo>
                      <a:close/>
                    </a:path>
                  </a:pathLst>
                </a:custGeom>
                <a:solidFill>
                  <a:srgbClr val="5757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24" name="Freeform 1011"/>
                <p:cNvSpPr>
                  <a:spLocks/>
                </p:cNvSpPr>
                <p:nvPr/>
              </p:nvSpPr>
              <p:spPr bwMode="auto">
                <a:xfrm>
                  <a:off x="2165" y="2480"/>
                  <a:ext cx="5" cy="66"/>
                </a:xfrm>
                <a:custGeom>
                  <a:avLst/>
                  <a:gdLst>
                    <a:gd name="T0" fmla="*/ 5 w 5"/>
                    <a:gd name="T1" fmla="*/ 0 h 66"/>
                    <a:gd name="T2" fmla="*/ 0 w 5"/>
                    <a:gd name="T3" fmla="*/ 66 h 66"/>
                    <a:gd name="T4" fmla="*/ 3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3" y="0"/>
                      </a:lnTo>
                      <a:lnTo>
                        <a:pt x="5" y="0"/>
                      </a:ln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25" name="Freeform 1012"/>
                <p:cNvSpPr>
                  <a:spLocks/>
                </p:cNvSpPr>
                <p:nvPr/>
              </p:nvSpPr>
              <p:spPr bwMode="auto">
                <a:xfrm>
                  <a:off x="2163" y="2480"/>
                  <a:ext cx="5" cy="66"/>
                </a:xfrm>
                <a:custGeom>
                  <a:avLst/>
                  <a:gdLst>
                    <a:gd name="T0" fmla="*/ 5 w 5"/>
                    <a:gd name="T1" fmla="*/ 0 h 66"/>
                    <a:gd name="T2" fmla="*/ 2 w 5"/>
                    <a:gd name="T3" fmla="*/ 66 h 66"/>
                    <a:gd name="T4" fmla="*/ 0 w 5"/>
                    <a:gd name="T5" fmla="*/ 66 h 66"/>
                    <a:gd name="T6" fmla="*/ 4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4" y="0"/>
                      </a:lnTo>
                      <a:lnTo>
                        <a:pt x="5" y="0"/>
                      </a:ln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26" name="Freeform 1013"/>
                <p:cNvSpPr>
                  <a:spLocks/>
                </p:cNvSpPr>
                <p:nvPr/>
              </p:nvSpPr>
              <p:spPr bwMode="auto">
                <a:xfrm>
                  <a:off x="2163" y="2480"/>
                  <a:ext cx="5" cy="66"/>
                </a:xfrm>
                <a:custGeom>
                  <a:avLst/>
                  <a:gdLst>
                    <a:gd name="T0" fmla="*/ 5 w 5"/>
                    <a:gd name="T1" fmla="*/ 0 h 66"/>
                    <a:gd name="T2" fmla="*/ 2 w 5"/>
                    <a:gd name="T3" fmla="*/ 66 h 66"/>
                    <a:gd name="T4" fmla="*/ 0 w 5"/>
                    <a:gd name="T5" fmla="*/ 66 h 66"/>
                    <a:gd name="T6" fmla="*/ 4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4" y="0"/>
                      </a:lnTo>
                      <a:lnTo>
                        <a:pt x="5" y="0"/>
                      </a:lnTo>
                      <a:close/>
                    </a:path>
                  </a:pathLst>
                </a:custGeom>
                <a:solidFill>
                  <a:srgbClr val="5C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27" name="Freeform 1014"/>
                <p:cNvSpPr>
                  <a:spLocks/>
                </p:cNvSpPr>
                <p:nvPr/>
              </p:nvSpPr>
              <p:spPr bwMode="auto">
                <a:xfrm>
                  <a:off x="2162" y="2480"/>
                  <a:ext cx="5" cy="66"/>
                </a:xfrm>
                <a:custGeom>
                  <a:avLst/>
                  <a:gdLst>
                    <a:gd name="T0" fmla="*/ 5 w 5"/>
                    <a:gd name="T1" fmla="*/ 0 h 66"/>
                    <a:gd name="T2" fmla="*/ 1 w 5"/>
                    <a:gd name="T3" fmla="*/ 66 h 66"/>
                    <a:gd name="T4" fmla="*/ 0 w 5"/>
                    <a:gd name="T5" fmla="*/ 66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1" y="66"/>
                      </a:lnTo>
                      <a:lnTo>
                        <a:pt x="0" y="66"/>
                      </a:lnTo>
                      <a:lnTo>
                        <a:pt x="5" y="0"/>
                      </a:lnTo>
                      <a:close/>
                    </a:path>
                  </a:pathLst>
                </a:custGeom>
                <a:solidFill>
                  <a:srgbClr val="5C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28" name="Freeform 1015"/>
                <p:cNvSpPr>
                  <a:spLocks/>
                </p:cNvSpPr>
                <p:nvPr/>
              </p:nvSpPr>
              <p:spPr bwMode="auto">
                <a:xfrm>
                  <a:off x="2162" y="2480"/>
                  <a:ext cx="5" cy="66"/>
                </a:xfrm>
                <a:custGeom>
                  <a:avLst/>
                  <a:gdLst>
                    <a:gd name="T0" fmla="*/ 5 w 5"/>
                    <a:gd name="T1" fmla="*/ 0 h 66"/>
                    <a:gd name="T2" fmla="*/ 1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1" y="66"/>
                      </a:lnTo>
                      <a:lnTo>
                        <a:pt x="0" y="66"/>
                      </a:lnTo>
                      <a:lnTo>
                        <a:pt x="3" y="0"/>
                      </a:lnTo>
                      <a:lnTo>
                        <a:pt x="5" y="0"/>
                      </a:lnTo>
                      <a:close/>
                    </a:path>
                  </a:pathLst>
                </a:custGeom>
                <a:solidFill>
                  <a:srgbClr val="5C5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29" name="Freeform 1016"/>
                <p:cNvSpPr>
                  <a:spLocks/>
                </p:cNvSpPr>
                <p:nvPr/>
              </p:nvSpPr>
              <p:spPr bwMode="auto">
                <a:xfrm>
                  <a:off x="2162" y="2480"/>
                  <a:ext cx="5" cy="66"/>
                </a:xfrm>
                <a:custGeom>
                  <a:avLst/>
                  <a:gdLst>
                    <a:gd name="T0" fmla="*/ 5 w 5"/>
                    <a:gd name="T1" fmla="*/ 0 h 66"/>
                    <a:gd name="T2" fmla="*/ 0 w 5"/>
                    <a:gd name="T3" fmla="*/ 66 h 66"/>
                    <a:gd name="T4" fmla="*/ 3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3" y="0"/>
                      </a:lnTo>
                      <a:lnTo>
                        <a:pt x="5" y="0"/>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30" name="Freeform 1017"/>
                <p:cNvSpPr>
                  <a:spLocks/>
                </p:cNvSpPr>
                <p:nvPr/>
              </p:nvSpPr>
              <p:spPr bwMode="auto">
                <a:xfrm>
                  <a:off x="2160" y="2480"/>
                  <a:ext cx="5" cy="66"/>
                </a:xfrm>
                <a:custGeom>
                  <a:avLst/>
                  <a:gdLst>
                    <a:gd name="T0" fmla="*/ 5 w 5"/>
                    <a:gd name="T1" fmla="*/ 0 h 66"/>
                    <a:gd name="T2" fmla="*/ 2 w 5"/>
                    <a:gd name="T3" fmla="*/ 66 h 66"/>
                    <a:gd name="T4" fmla="*/ 0 w 5"/>
                    <a:gd name="T5" fmla="*/ 66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2" y="66"/>
                      </a:lnTo>
                      <a:lnTo>
                        <a:pt x="0" y="66"/>
                      </a:lnTo>
                      <a:lnTo>
                        <a:pt x="5" y="0"/>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31" name="Freeform 1018"/>
                <p:cNvSpPr>
                  <a:spLocks/>
                </p:cNvSpPr>
                <p:nvPr/>
              </p:nvSpPr>
              <p:spPr bwMode="auto">
                <a:xfrm>
                  <a:off x="2160" y="2480"/>
                  <a:ext cx="5" cy="66"/>
                </a:xfrm>
                <a:custGeom>
                  <a:avLst/>
                  <a:gdLst>
                    <a:gd name="T0" fmla="*/ 5 w 5"/>
                    <a:gd name="T1" fmla="*/ 0 h 66"/>
                    <a:gd name="T2" fmla="*/ 2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3" y="0"/>
                      </a:lnTo>
                      <a:lnTo>
                        <a:pt x="5" y="0"/>
                      </a:lnTo>
                      <a:close/>
                    </a:path>
                  </a:pathLst>
                </a:custGeom>
                <a:solidFill>
                  <a:srgbClr val="6161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32" name="Freeform 1019"/>
                <p:cNvSpPr>
                  <a:spLocks/>
                </p:cNvSpPr>
                <p:nvPr/>
              </p:nvSpPr>
              <p:spPr bwMode="auto">
                <a:xfrm>
                  <a:off x="2160" y="2480"/>
                  <a:ext cx="5" cy="66"/>
                </a:xfrm>
                <a:custGeom>
                  <a:avLst/>
                  <a:gdLst>
                    <a:gd name="T0" fmla="*/ 5 w 5"/>
                    <a:gd name="T1" fmla="*/ 0 h 66"/>
                    <a:gd name="T2" fmla="*/ 0 w 5"/>
                    <a:gd name="T3" fmla="*/ 66 h 66"/>
                    <a:gd name="T4" fmla="*/ 3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3" y="0"/>
                      </a:lnTo>
                      <a:lnTo>
                        <a:pt x="5" y="0"/>
                      </a:lnTo>
                      <a:close/>
                    </a:path>
                  </a:pathLst>
                </a:custGeom>
                <a:solidFill>
                  <a:srgbClr val="6161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33" name="Freeform 1020"/>
                <p:cNvSpPr>
                  <a:spLocks/>
                </p:cNvSpPr>
                <p:nvPr/>
              </p:nvSpPr>
              <p:spPr bwMode="auto">
                <a:xfrm>
                  <a:off x="2158" y="2480"/>
                  <a:ext cx="5" cy="66"/>
                </a:xfrm>
                <a:custGeom>
                  <a:avLst/>
                  <a:gdLst>
                    <a:gd name="T0" fmla="*/ 5 w 5"/>
                    <a:gd name="T1" fmla="*/ 0 h 66"/>
                    <a:gd name="T2" fmla="*/ 2 w 5"/>
                    <a:gd name="T3" fmla="*/ 66 h 66"/>
                    <a:gd name="T4" fmla="*/ 0 w 5"/>
                    <a:gd name="T5" fmla="*/ 66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2" y="66"/>
                      </a:lnTo>
                      <a:lnTo>
                        <a:pt x="0" y="66"/>
                      </a:lnTo>
                      <a:lnTo>
                        <a:pt x="5" y="0"/>
                      </a:lnTo>
                      <a:close/>
                    </a:path>
                  </a:pathLst>
                </a:custGeom>
                <a:solidFill>
                  <a:srgbClr val="6161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34" name="Freeform 1021"/>
                <p:cNvSpPr>
                  <a:spLocks/>
                </p:cNvSpPr>
                <p:nvPr/>
              </p:nvSpPr>
              <p:spPr bwMode="auto">
                <a:xfrm>
                  <a:off x="2158" y="2480"/>
                  <a:ext cx="5" cy="66"/>
                </a:xfrm>
                <a:custGeom>
                  <a:avLst/>
                  <a:gdLst>
                    <a:gd name="T0" fmla="*/ 5 w 5"/>
                    <a:gd name="T1" fmla="*/ 0 h 66"/>
                    <a:gd name="T2" fmla="*/ 2 w 5"/>
                    <a:gd name="T3" fmla="*/ 66 h 66"/>
                    <a:gd name="T4" fmla="*/ 0 w 5"/>
                    <a:gd name="T5" fmla="*/ 66 h 66"/>
                    <a:gd name="T6" fmla="*/ 4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4" y="0"/>
                      </a:lnTo>
                      <a:lnTo>
                        <a:pt x="5" y="0"/>
                      </a:ln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35" name="Freeform 1022"/>
                <p:cNvSpPr>
                  <a:spLocks/>
                </p:cNvSpPr>
                <p:nvPr/>
              </p:nvSpPr>
              <p:spPr bwMode="auto">
                <a:xfrm>
                  <a:off x="2157" y="2480"/>
                  <a:ext cx="6" cy="66"/>
                </a:xfrm>
                <a:custGeom>
                  <a:avLst/>
                  <a:gdLst>
                    <a:gd name="T0" fmla="*/ 6 w 6"/>
                    <a:gd name="T1" fmla="*/ 0 h 66"/>
                    <a:gd name="T2" fmla="*/ 1 w 6"/>
                    <a:gd name="T3" fmla="*/ 66 h 66"/>
                    <a:gd name="T4" fmla="*/ 0 w 6"/>
                    <a:gd name="T5" fmla="*/ 66 h 66"/>
                    <a:gd name="T6" fmla="*/ 5 w 6"/>
                    <a:gd name="T7" fmla="*/ 0 h 66"/>
                    <a:gd name="T8" fmla="*/ 6 w 6"/>
                    <a:gd name="T9" fmla="*/ 0 h 66"/>
                    <a:gd name="T10" fmla="*/ 0 60000 65536"/>
                    <a:gd name="T11" fmla="*/ 0 60000 65536"/>
                    <a:gd name="T12" fmla="*/ 0 60000 65536"/>
                    <a:gd name="T13" fmla="*/ 0 60000 65536"/>
                    <a:gd name="T14" fmla="*/ 0 60000 65536"/>
                    <a:gd name="T15" fmla="*/ 0 w 6"/>
                    <a:gd name="T16" fmla="*/ 0 h 66"/>
                    <a:gd name="T17" fmla="*/ 6 w 6"/>
                    <a:gd name="T18" fmla="*/ 66 h 66"/>
                  </a:gdLst>
                  <a:ahLst/>
                  <a:cxnLst>
                    <a:cxn ang="T10">
                      <a:pos x="T0" y="T1"/>
                    </a:cxn>
                    <a:cxn ang="T11">
                      <a:pos x="T2" y="T3"/>
                    </a:cxn>
                    <a:cxn ang="T12">
                      <a:pos x="T4" y="T5"/>
                    </a:cxn>
                    <a:cxn ang="T13">
                      <a:pos x="T6" y="T7"/>
                    </a:cxn>
                    <a:cxn ang="T14">
                      <a:pos x="T8" y="T9"/>
                    </a:cxn>
                  </a:cxnLst>
                  <a:rect l="T15" t="T16" r="T17" b="T18"/>
                  <a:pathLst>
                    <a:path w="6" h="66">
                      <a:moveTo>
                        <a:pt x="6" y="0"/>
                      </a:moveTo>
                      <a:lnTo>
                        <a:pt x="1" y="66"/>
                      </a:lnTo>
                      <a:lnTo>
                        <a:pt x="0" y="66"/>
                      </a:lnTo>
                      <a:lnTo>
                        <a:pt x="5" y="0"/>
                      </a:lnTo>
                      <a:lnTo>
                        <a:pt x="6" y="0"/>
                      </a:ln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36" name="Freeform 1023"/>
                <p:cNvSpPr>
                  <a:spLocks/>
                </p:cNvSpPr>
                <p:nvPr/>
              </p:nvSpPr>
              <p:spPr bwMode="auto">
                <a:xfrm>
                  <a:off x="2157" y="2480"/>
                  <a:ext cx="5" cy="66"/>
                </a:xfrm>
                <a:custGeom>
                  <a:avLst/>
                  <a:gdLst>
                    <a:gd name="T0" fmla="*/ 5 w 5"/>
                    <a:gd name="T1" fmla="*/ 0 h 66"/>
                    <a:gd name="T2" fmla="*/ 1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1" y="66"/>
                      </a:lnTo>
                      <a:lnTo>
                        <a:pt x="0" y="66"/>
                      </a:lnTo>
                      <a:lnTo>
                        <a:pt x="3" y="0"/>
                      </a:lnTo>
                      <a:lnTo>
                        <a:pt x="5"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37" name="Freeform 1024"/>
                <p:cNvSpPr>
                  <a:spLocks/>
                </p:cNvSpPr>
                <p:nvPr/>
              </p:nvSpPr>
              <p:spPr bwMode="auto">
                <a:xfrm>
                  <a:off x="2157" y="2480"/>
                  <a:ext cx="5" cy="66"/>
                </a:xfrm>
                <a:custGeom>
                  <a:avLst/>
                  <a:gdLst>
                    <a:gd name="T0" fmla="*/ 5 w 5"/>
                    <a:gd name="T1" fmla="*/ 0 h 66"/>
                    <a:gd name="T2" fmla="*/ 0 w 5"/>
                    <a:gd name="T3" fmla="*/ 66 h 66"/>
                    <a:gd name="T4" fmla="*/ 3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3" y="0"/>
                      </a:lnTo>
                      <a:lnTo>
                        <a:pt x="5"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38" name="Freeform 1025"/>
                <p:cNvSpPr>
                  <a:spLocks/>
                </p:cNvSpPr>
                <p:nvPr/>
              </p:nvSpPr>
              <p:spPr bwMode="auto">
                <a:xfrm>
                  <a:off x="2155" y="2480"/>
                  <a:ext cx="5" cy="66"/>
                </a:xfrm>
                <a:custGeom>
                  <a:avLst/>
                  <a:gdLst>
                    <a:gd name="T0" fmla="*/ 5 w 5"/>
                    <a:gd name="T1" fmla="*/ 0 h 66"/>
                    <a:gd name="T2" fmla="*/ 2 w 5"/>
                    <a:gd name="T3" fmla="*/ 66 h 66"/>
                    <a:gd name="T4" fmla="*/ 0 w 5"/>
                    <a:gd name="T5" fmla="*/ 66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2" y="66"/>
                      </a:lnTo>
                      <a:lnTo>
                        <a:pt x="0" y="66"/>
                      </a:lnTo>
                      <a:lnTo>
                        <a:pt x="5"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39" name="Freeform 1026"/>
                <p:cNvSpPr>
                  <a:spLocks/>
                </p:cNvSpPr>
                <p:nvPr/>
              </p:nvSpPr>
              <p:spPr bwMode="auto">
                <a:xfrm>
                  <a:off x="2155" y="2480"/>
                  <a:ext cx="5" cy="66"/>
                </a:xfrm>
                <a:custGeom>
                  <a:avLst/>
                  <a:gdLst>
                    <a:gd name="T0" fmla="*/ 5 w 5"/>
                    <a:gd name="T1" fmla="*/ 0 h 66"/>
                    <a:gd name="T2" fmla="*/ 2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3" y="0"/>
                      </a:lnTo>
                      <a:lnTo>
                        <a:pt x="5" y="0"/>
                      </a:lnTo>
                      <a:close/>
                    </a:path>
                  </a:pathLst>
                </a:custGeom>
                <a:solidFill>
                  <a:srgbClr val="6969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40" name="Freeform 1027"/>
                <p:cNvSpPr>
                  <a:spLocks/>
                </p:cNvSpPr>
                <p:nvPr/>
              </p:nvSpPr>
              <p:spPr bwMode="auto">
                <a:xfrm>
                  <a:off x="2155" y="2480"/>
                  <a:ext cx="5" cy="66"/>
                </a:xfrm>
                <a:custGeom>
                  <a:avLst/>
                  <a:gdLst>
                    <a:gd name="T0" fmla="*/ 5 w 5"/>
                    <a:gd name="T1" fmla="*/ 0 h 66"/>
                    <a:gd name="T2" fmla="*/ 0 w 5"/>
                    <a:gd name="T3" fmla="*/ 66 h 66"/>
                    <a:gd name="T4" fmla="*/ 3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3" y="0"/>
                      </a:lnTo>
                      <a:lnTo>
                        <a:pt x="5" y="0"/>
                      </a:lnTo>
                      <a:close/>
                    </a:path>
                  </a:pathLst>
                </a:custGeom>
                <a:solidFill>
                  <a:srgbClr val="6969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41" name="Freeform 1028"/>
                <p:cNvSpPr>
                  <a:spLocks/>
                </p:cNvSpPr>
                <p:nvPr/>
              </p:nvSpPr>
              <p:spPr bwMode="auto">
                <a:xfrm>
                  <a:off x="2154" y="2480"/>
                  <a:ext cx="4" cy="66"/>
                </a:xfrm>
                <a:custGeom>
                  <a:avLst/>
                  <a:gdLst>
                    <a:gd name="T0" fmla="*/ 4 w 4"/>
                    <a:gd name="T1" fmla="*/ 0 h 66"/>
                    <a:gd name="T2" fmla="*/ 1 w 4"/>
                    <a:gd name="T3" fmla="*/ 66 h 66"/>
                    <a:gd name="T4" fmla="*/ 0 w 4"/>
                    <a:gd name="T5" fmla="*/ 66 h 66"/>
                    <a:gd name="T6" fmla="*/ 4 w 4"/>
                    <a:gd name="T7" fmla="*/ 0 h 66"/>
                    <a:gd name="T8" fmla="*/ 0 60000 65536"/>
                    <a:gd name="T9" fmla="*/ 0 60000 65536"/>
                    <a:gd name="T10" fmla="*/ 0 60000 65536"/>
                    <a:gd name="T11" fmla="*/ 0 60000 65536"/>
                    <a:gd name="T12" fmla="*/ 0 w 4"/>
                    <a:gd name="T13" fmla="*/ 0 h 66"/>
                    <a:gd name="T14" fmla="*/ 4 w 4"/>
                    <a:gd name="T15" fmla="*/ 66 h 66"/>
                  </a:gdLst>
                  <a:ahLst/>
                  <a:cxnLst>
                    <a:cxn ang="T8">
                      <a:pos x="T0" y="T1"/>
                    </a:cxn>
                    <a:cxn ang="T9">
                      <a:pos x="T2" y="T3"/>
                    </a:cxn>
                    <a:cxn ang="T10">
                      <a:pos x="T4" y="T5"/>
                    </a:cxn>
                    <a:cxn ang="T11">
                      <a:pos x="T6" y="T7"/>
                    </a:cxn>
                  </a:cxnLst>
                  <a:rect l="T12" t="T13" r="T14" b="T15"/>
                  <a:pathLst>
                    <a:path w="4" h="66">
                      <a:moveTo>
                        <a:pt x="4" y="0"/>
                      </a:moveTo>
                      <a:lnTo>
                        <a:pt x="1" y="66"/>
                      </a:lnTo>
                      <a:lnTo>
                        <a:pt x="0" y="66"/>
                      </a:lnTo>
                      <a:lnTo>
                        <a:pt x="4" y="0"/>
                      </a:lnTo>
                      <a:close/>
                    </a:path>
                  </a:pathLst>
                </a:custGeom>
                <a:solidFill>
                  <a:srgbClr val="6969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42" name="Freeform 1029"/>
                <p:cNvSpPr>
                  <a:spLocks/>
                </p:cNvSpPr>
                <p:nvPr/>
              </p:nvSpPr>
              <p:spPr bwMode="auto">
                <a:xfrm>
                  <a:off x="2154" y="2480"/>
                  <a:ext cx="4" cy="66"/>
                </a:xfrm>
                <a:custGeom>
                  <a:avLst/>
                  <a:gdLst>
                    <a:gd name="T0" fmla="*/ 4 w 4"/>
                    <a:gd name="T1" fmla="*/ 0 h 66"/>
                    <a:gd name="T2" fmla="*/ 1 w 4"/>
                    <a:gd name="T3" fmla="*/ 66 h 66"/>
                    <a:gd name="T4" fmla="*/ 0 w 4"/>
                    <a:gd name="T5" fmla="*/ 66 h 66"/>
                    <a:gd name="T6" fmla="*/ 3 w 4"/>
                    <a:gd name="T7" fmla="*/ 0 h 66"/>
                    <a:gd name="T8" fmla="*/ 4 w 4"/>
                    <a:gd name="T9" fmla="*/ 0 h 66"/>
                    <a:gd name="T10" fmla="*/ 0 60000 65536"/>
                    <a:gd name="T11" fmla="*/ 0 60000 65536"/>
                    <a:gd name="T12" fmla="*/ 0 60000 65536"/>
                    <a:gd name="T13" fmla="*/ 0 60000 65536"/>
                    <a:gd name="T14" fmla="*/ 0 60000 65536"/>
                    <a:gd name="T15" fmla="*/ 0 w 4"/>
                    <a:gd name="T16" fmla="*/ 0 h 66"/>
                    <a:gd name="T17" fmla="*/ 4 w 4"/>
                    <a:gd name="T18" fmla="*/ 66 h 66"/>
                  </a:gdLst>
                  <a:ahLst/>
                  <a:cxnLst>
                    <a:cxn ang="T10">
                      <a:pos x="T0" y="T1"/>
                    </a:cxn>
                    <a:cxn ang="T11">
                      <a:pos x="T2" y="T3"/>
                    </a:cxn>
                    <a:cxn ang="T12">
                      <a:pos x="T4" y="T5"/>
                    </a:cxn>
                    <a:cxn ang="T13">
                      <a:pos x="T6" y="T7"/>
                    </a:cxn>
                    <a:cxn ang="T14">
                      <a:pos x="T8" y="T9"/>
                    </a:cxn>
                  </a:cxnLst>
                  <a:rect l="T15" t="T16" r="T17" b="T18"/>
                  <a:pathLst>
                    <a:path w="4" h="66">
                      <a:moveTo>
                        <a:pt x="4" y="0"/>
                      </a:moveTo>
                      <a:lnTo>
                        <a:pt x="1" y="66"/>
                      </a:lnTo>
                      <a:lnTo>
                        <a:pt x="0" y="66"/>
                      </a:lnTo>
                      <a:lnTo>
                        <a:pt x="3" y="0"/>
                      </a:lnTo>
                      <a:lnTo>
                        <a:pt x="4" y="0"/>
                      </a:lnTo>
                      <a:close/>
                    </a:path>
                  </a:pathLst>
                </a:custGeom>
                <a:solidFill>
                  <a:srgbClr val="6B6B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43" name="Freeform 1030"/>
                <p:cNvSpPr>
                  <a:spLocks/>
                </p:cNvSpPr>
                <p:nvPr/>
              </p:nvSpPr>
              <p:spPr bwMode="auto">
                <a:xfrm>
                  <a:off x="2154" y="2480"/>
                  <a:ext cx="4" cy="66"/>
                </a:xfrm>
                <a:custGeom>
                  <a:avLst/>
                  <a:gdLst>
                    <a:gd name="T0" fmla="*/ 4 w 4"/>
                    <a:gd name="T1" fmla="*/ 0 h 66"/>
                    <a:gd name="T2" fmla="*/ 0 w 4"/>
                    <a:gd name="T3" fmla="*/ 66 h 66"/>
                    <a:gd name="T4" fmla="*/ 3 w 4"/>
                    <a:gd name="T5" fmla="*/ 0 h 66"/>
                    <a:gd name="T6" fmla="*/ 4 w 4"/>
                    <a:gd name="T7" fmla="*/ 0 h 66"/>
                    <a:gd name="T8" fmla="*/ 0 60000 65536"/>
                    <a:gd name="T9" fmla="*/ 0 60000 65536"/>
                    <a:gd name="T10" fmla="*/ 0 60000 65536"/>
                    <a:gd name="T11" fmla="*/ 0 60000 65536"/>
                    <a:gd name="T12" fmla="*/ 0 w 4"/>
                    <a:gd name="T13" fmla="*/ 0 h 66"/>
                    <a:gd name="T14" fmla="*/ 4 w 4"/>
                    <a:gd name="T15" fmla="*/ 66 h 66"/>
                  </a:gdLst>
                  <a:ahLst/>
                  <a:cxnLst>
                    <a:cxn ang="T8">
                      <a:pos x="T0" y="T1"/>
                    </a:cxn>
                    <a:cxn ang="T9">
                      <a:pos x="T2" y="T3"/>
                    </a:cxn>
                    <a:cxn ang="T10">
                      <a:pos x="T4" y="T5"/>
                    </a:cxn>
                    <a:cxn ang="T11">
                      <a:pos x="T6" y="T7"/>
                    </a:cxn>
                  </a:cxnLst>
                  <a:rect l="T12" t="T13" r="T14" b="T15"/>
                  <a:pathLst>
                    <a:path w="4" h="66">
                      <a:moveTo>
                        <a:pt x="4" y="0"/>
                      </a:moveTo>
                      <a:lnTo>
                        <a:pt x="0" y="66"/>
                      </a:lnTo>
                      <a:lnTo>
                        <a:pt x="3" y="0"/>
                      </a:lnTo>
                      <a:lnTo>
                        <a:pt x="4" y="0"/>
                      </a:lnTo>
                      <a:close/>
                    </a:path>
                  </a:pathLst>
                </a:custGeom>
                <a:solidFill>
                  <a:srgbClr val="6B6B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44" name="Freeform 1031"/>
                <p:cNvSpPr>
                  <a:spLocks/>
                </p:cNvSpPr>
                <p:nvPr/>
              </p:nvSpPr>
              <p:spPr bwMode="auto">
                <a:xfrm>
                  <a:off x="2152" y="2480"/>
                  <a:ext cx="5" cy="66"/>
                </a:xfrm>
                <a:custGeom>
                  <a:avLst/>
                  <a:gdLst>
                    <a:gd name="T0" fmla="*/ 5 w 5"/>
                    <a:gd name="T1" fmla="*/ 0 h 66"/>
                    <a:gd name="T2" fmla="*/ 2 w 5"/>
                    <a:gd name="T3" fmla="*/ 66 h 66"/>
                    <a:gd name="T4" fmla="*/ 0 w 5"/>
                    <a:gd name="T5" fmla="*/ 66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2" y="66"/>
                      </a:lnTo>
                      <a:lnTo>
                        <a:pt x="0" y="66"/>
                      </a:lnTo>
                      <a:lnTo>
                        <a:pt x="5" y="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45" name="Freeform 1032"/>
                <p:cNvSpPr>
                  <a:spLocks/>
                </p:cNvSpPr>
                <p:nvPr/>
              </p:nvSpPr>
              <p:spPr bwMode="auto">
                <a:xfrm>
                  <a:off x="2152" y="2480"/>
                  <a:ext cx="5" cy="66"/>
                </a:xfrm>
                <a:custGeom>
                  <a:avLst/>
                  <a:gdLst>
                    <a:gd name="T0" fmla="*/ 5 w 5"/>
                    <a:gd name="T1" fmla="*/ 0 h 66"/>
                    <a:gd name="T2" fmla="*/ 2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3" y="0"/>
                      </a:lnTo>
                      <a:lnTo>
                        <a:pt x="5" y="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46" name="Freeform 1033"/>
                <p:cNvSpPr>
                  <a:spLocks/>
                </p:cNvSpPr>
                <p:nvPr/>
              </p:nvSpPr>
              <p:spPr bwMode="auto">
                <a:xfrm>
                  <a:off x="2150" y="2478"/>
                  <a:ext cx="7" cy="69"/>
                </a:xfrm>
                <a:custGeom>
                  <a:avLst/>
                  <a:gdLst>
                    <a:gd name="T0" fmla="*/ 7 w 7"/>
                    <a:gd name="T1" fmla="*/ 2 h 69"/>
                    <a:gd name="T2" fmla="*/ 2 w 7"/>
                    <a:gd name="T3" fmla="*/ 68 h 69"/>
                    <a:gd name="T4" fmla="*/ 2 w 7"/>
                    <a:gd name="T5" fmla="*/ 69 h 69"/>
                    <a:gd name="T6" fmla="*/ 0 w 7"/>
                    <a:gd name="T7" fmla="*/ 69 h 69"/>
                    <a:gd name="T8" fmla="*/ 5 w 7"/>
                    <a:gd name="T9" fmla="*/ 0 h 69"/>
                    <a:gd name="T10" fmla="*/ 5 w 7"/>
                    <a:gd name="T11" fmla="*/ 2 h 69"/>
                    <a:gd name="T12" fmla="*/ 7 w 7"/>
                    <a:gd name="T13" fmla="*/ 2 h 69"/>
                    <a:gd name="T14" fmla="*/ 0 60000 65536"/>
                    <a:gd name="T15" fmla="*/ 0 60000 65536"/>
                    <a:gd name="T16" fmla="*/ 0 60000 65536"/>
                    <a:gd name="T17" fmla="*/ 0 60000 65536"/>
                    <a:gd name="T18" fmla="*/ 0 60000 65536"/>
                    <a:gd name="T19" fmla="*/ 0 60000 65536"/>
                    <a:gd name="T20" fmla="*/ 0 60000 65536"/>
                    <a:gd name="T21" fmla="*/ 0 w 7"/>
                    <a:gd name="T22" fmla="*/ 0 h 69"/>
                    <a:gd name="T23" fmla="*/ 7 w 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69">
                      <a:moveTo>
                        <a:pt x="7" y="2"/>
                      </a:moveTo>
                      <a:lnTo>
                        <a:pt x="2" y="68"/>
                      </a:lnTo>
                      <a:lnTo>
                        <a:pt x="2" y="69"/>
                      </a:lnTo>
                      <a:lnTo>
                        <a:pt x="0" y="69"/>
                      </a:lnTo>
                      <a:lnTo>
                        <a:pt x="5" y="0"/>
                      </a:lnTo>
                      <a:lnTo>
                        <a:pt x="5" y="2"/>
                      </a:lnTo>
                      <a:lnTo>
                        <a:pt x="7" y="2"/>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47" name="Freeform 1034"/>
                <p:cNvSpPr>
                  <a:spLocks/>
                </p:cNvSpPr>
                <p:nvPr/>
              </p:nvSpPr>
              <p:spPr bwMode="auto">
                <a:xfrm>
                  <a:off x="2150" y="2478"/>
                  <a:ext cx="5" cy="69"/>
                </a:xfrm>
                <a:custGeom>
                  <a:avLst/>
                  <a:gdLst>
                    <a:gd name="T0" fmla="*/ 5 w 5"/>
                    <a:gd name="T1" fmla="*/ 2 h 69"/>
                    <a:gd name="T2" fmla="*/ 2 w 5"/>
                    <a:gd name="T3" fmla="*/ 68 h 69"/>
                    <a:gd name="T4" fmla="*/ 2 w 5"/>
                    <a:gd name="T5" fmla="*/ 69 h 69"/>
                    <a:gd name="T6" fmla="*/ 0 w 5"/>
                    <a:gd name="T7" fmla="*/ 69 h 69"/>
                    <a:gd name="T8" fmla="*/ 4 w 5"/>
                    <a:gd name="T9" fmla="*/ 0 h 69"/>
                    <a:gd name="T10" fmla="*/ 5 w 5"/>
                    <a:gd name="T11" fmla="*/ 0 h 69"/>
                    <a:gd name="T12" fmla="*/ 5 w 5"/>
                    <a:gd name="T13" fmla="*/ 2 h 69"/>
                    <a:gd name="T14" fmla="*/ 0 60000 65536"/>
                    <a:gd name="T15" fmla="*/ 0 60000 65536"/>
                    <a:gd name="T16" fmla="*/ 0 60000 65536"/>
                    <a:gd name="T17" fmla="*/ 0 60000 65536"/>
                    <a:gd name="T18" fmla="*/ 0 60000 65536"/>
                    <a:gd name="T19" fmla="*/ 0 60000 65536"/>
                    <a:gd name="T20" fmla="*/ 0 60000 65536"/>
                    <a:gd name="T21" fmla="*/ 0 w 5"/>
                    <a:gd name="T22" fmla="*/ 0 h 69"/>
                    <a:gd name="T23" fmla="*/ 5 w 5"/>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69">
                      <a:moveTo>
                        <a:pt x="5" y="2"/>
                      </a:moveTo>
                      <a:lnTo>
                        <a:pt x="2" y="68"/>
                      </a:lnTo>
                      <a:lnTo>
                        <a:pt x="2" y="69"/>
                      </a:lnTo>
                      <a:lnTo>
                        <a:pt x="0" y="69"/>
                      </a:lnTo>
                      <a:lnTo>
                        <a:pt x="4" y="0"/>
                      </a:lnTo>
                      <a:lnTo>
                        <a:pt x="5" y="0"/>
                      </a:lnTo>
                      <a:lnTo>
                        <a:pt x="5" y="2"/>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48" name="Freeform 1035"/>
                <p:cNvSpPr>
                  <a:spLocks/>
                </p:cNvSpPr>
                <p:nvPr/>
              </p:nvSpPr>
              <p:spPr bwMode="auto">
                <a:xfrm>
                  <a:off x="2150" y="2478"/>
                  <a:ext cx="5" cy="69"/>
                </a:xfrm>
                <a:custGeom>
                  <a:avLst/>
                  <a:gdLst>
                    <a:gd name="T0" fmla="*/ 5 w 5"/>
                    <a:gd name="T1" fmla="*/ 0 h 69"/>
                    <a:gd name="T2" fmla="*/ 0 w 5"/>
                    <a:gd name="T3" fmla="*/ 69 h 69"/>
                    <a:gd name="T4" fmla="*/ 4 w 5"/>
                    <a:gd name="T5" fmla="*/ 0 h 69"/>
                    <a:gd name="T6" fmla="*/ 5 w 5"/>
                    <a:gd name="T7" fmla="*/ 0 h 69"/>
                    <a:gd name="T8" fmla="*/ 0 60000 65536"/>
                    <a:gd name="T9" fmla="*/ 0 60000 65536"/>
                    <a:gd name="T10" fmla="*/ 0 60000 65536"/>
                    <a:gd name="T11" fmla="*/ 0 60000 65536"/>
                    <a:gd name="T12" fmla="*/ 0 w 5"/>
                    <a:gd name="T13" fmla="*/ 0 h 69"/>
                    <a:gd name="T14" fmla="*/ 5 w 5"/>
                    <a:gd name="T15" fmla="*/ 69 h 69"/>
                  </a:gdLst>
                  <a:ahLst/>
                  <a:cxnLst>
                    <a:cxn ang="T8">
                      <a:pos x="T0" y="T1"/>
                    </a:cxn>
                    <a:cxn ang="T9">
                      <a:pos x="T2" y="T3"/>
                    </a:cxn>
                    <a:cxn ang="T10">
                      <a:pos x="T4" y="T5"/>
                    </a:cxn>
                    <a:cxn ang="T11">
                      <a:pos x="T6" y="T7"/>
                    </a:cxn>
                  </a:cxnLst>
                  <a:rect l="T12" t="T13" r="T14" b="T15"/>
                  <a:pathLst>
                    <a:path w="5" h="69">
                      <a:moveTo>
                        <a:pt x="5" y="0"/>
                      </a:moveTo>
                      <a:lnTo>
                        <a:pt x="0" y="69"/>
                      </a:lnTo>
                      <a:lnTo>
                        <a:pt x="4" y="0"/>
                      </a:lnTo>
                      <a:lnTo>
                        <a:pt x="5" y="0"/>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49" name="Freeform 1036"/>
                <p:cNvSpPr>
                  <a:spLocks/>
                </p:cNvSpPr>
                <p:nvPr/>
              </p:nvSpPr>
              <p:spPr bwMode="auto">
                <a:xfrm>
                  <a:off x="2149" y="2478"/>
                  <a:ext cx="5" cy="69"/>
                </a:xfrm>
                <a:custGeom>
                  <a:avLst/>
                  <a:gdLst>
                    <a:gd name="T0" fmla="*/ 5 w 5"/>
                    <a:gd name="T1" fmla="*/ 0 h 69"/>
                    <a:gd name="T2" fmla="*/ 1 w 5"/>
                    <a:gd name="T3" fmla="*/ 69 h 69"/>
                    <a:gd name="T4" fmla="*/ 0 w 5"/>
                    <a:gd name="T5" fmla="*/ 69 h 69"/>
                    <a:gd name="T6" fmla="*/ 5 w 5"/>
                    <a:gd name="T7" fmla="*/ 0 h 69"/>
                    <a:gd name="T8" fmla="*/ 0 60000 65536"/>
                    <a:gd name="T9" fmla="*/ 0 60000 65536"/>
                    <a:gd name="T10" fmla="*/ 0 60000 65536"/>
                    <a:gd name="T11" fmla="*/ 0 60000 65536"/>
                    <a:gd name="T12" fmla="*/ 0 w 5"/>
                    <a:gd name="T13" fmla="*/ 0 h 69"/>
                    <a:gd name="T14" fmla="*/ 5 w 5"/>
                    <a:gd name="T15" fmla="*/ 69 h 69"/>
                  </a:gdLst>
                  <a:ahLst/>
                  <a:cxnLst>
                    <a:cxn ang="T8">
                      <a:pos x="T0" y="T1"/>
                    </a:cxn>
                    <a:cxn ang="T9">
                      <a:pos x="T2" y="T3"/>
                    </a:cxn>
                    <a:cxn ang="T10">
                      <a:pos x="T4" y="T5"/>
                    </a:cxn>
                    <a:cxn ang="T11">
                      <a:pos x="T6" y="T7"/>
                    </a:cxn>
                  </a:cxnLst>
                  <a:rect l="T12" t="T13" r="T14" b="T15"/>
                  <a:pathLst>
                    <a:path w="5" h="69">
                      <a:moveTo>
                        <a:pt x="5" y="0"/>
                      </a:moveTo>
                      <a:lnTo>
                        <a:pt x="1" y="69"/>
                      </a:lnTo>
                      <a:lnTo>
                        <a:pt x="0" y="69"/>
                      </a:lnTo>
                      <a:lnTo>
                        <a:pt x="5" y="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50" name="Freeform 1037"/>
                <p:cNvSpPr>
                  <a:spLocks/>
                </p:cNvSpPr>
                <p:nvPr/>
              </p:nvSpPr>
              <p:spPr bwMode="auto">
                <a:xfrm>
                  <a:off x="2149" y="2478"/>
                  <a:ext cx="5" cy="69"/>
                </a:xfrm>
                <a:custGeom>
                  <a:avLst/>
                  <a:gdLst>
                    <a:gd name="T0" fmla="*/ 5 w 5"/>
                    <a:gd name="T1" fmla="*/ 0 h 69"/>
                    <a:gd name="T2" fmla="*/ 1 w 5"/>
                    <a:gd name="T3" fmla="*/ 69 h 69"/>
                    <a:gd name="T4" fmla="*/ 0 w 5"/>
                    <a:gd name="T5" fmla="*/ 69 h 69"/>
                    <a:gd name="T6" fmla="*/ 3 w 5"/>
                    <a:gd name="T7" fmla="*/ 0 h 69"/>
                    <a:gd name="T8" fmla="*/ 5 w 5"/>
                    <a:gd name="T9" fmla="*/ 0 h 69"/>
                    <a:gd name="T10" fmla="*/ 0 60000 65536"/>
                    <a:gd name="T11" fmla="*/ 0 60000 65536"/>
                    <a:gd name="T12" fmla="*/ 0 60000 65536"/>
                    <a:gd name="T13" fmla="*/ 0 60000 65536"/>
                    <a:gd name="T14" fmla="*/ 0 60000 65536"/>
                    <a:gd name="T15" fmla="*/ 0 w 5"/>
                    <a:gd name="T16" fmla="*/ 0 h 69"/>
                    <a:gd name="T17" fmla="*/ 5 w 5"/>
                    <a:gd name="T18" fmla="*/ 69 h 69"/>
                  </a:gdLst>
                  <a:ahLst/>
                  <a:cxnLst>
                    <a:cxn ang="T10">
                      <a:pos x="T0" y="T1"/>
                    </a:cxn>
                    <a:cxn ang="T11">
                      <a:pos x="T2" y="T3"/>
                    </a:cxn>
                    <a:cxn ang="T12">
                      <a:pos x="T4" y="T5"/>
                    </a:cxn>
                    <a:cxn ang="T13">
                      <a:pos x="T6" y="T7"/>
                    </a:cxn>
                    <a:cxn ang="T14">
                      <a:pos x="T8" y="T9"/>
                    </a:cxn>
                  </a:cxnLst>
                  <a:rect l="T15" t="T16" r="T17" b="T18"/>
                  <a:pathLst>
                    <a:path w="5" h="69">
                      <a:moveTo>
                        <a:pt x="5" y="0"/>
                      </a:moveTo>
                      <a:lnTo>
                        <a:pt x="1" y="69"/>
                      </a:lnTo>
                      <a:lnTo>
                        <a:pt x="0" y="69"/>
                      </a:lnTo>
                      <a:lnTo>
                        <a:pt x="3" y="0"/>
                      </a:lnTo>
                      <a:lnTo>
                        <a:pt x="5" y="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51" name="Freeform 1038"/>
                <p:cNvSpPr>
                  <a:spLocks/>
                </p:cNvSpPr>
                <p:nvPr/>
              </p:nvSpPr>
              <p:spPr bwMode="auto">
                <a:xfrm>
                  <a:off x="2149" y="2478"/>
                  <a:ext cx="5" cy="69"/>
                </a:xfrm>
                <a:custGeom>
                  <a:avLst/>
                  <a:gdLst>
                    <a:gd name="T0" fmla="*/ 5 w 5"/>
                    <a:gd name="T1" fmla="*/ 0 h 69"/>
                    <a:gd name="T2" fmla="*/ 0 w 5"/>
                    <a:gd name="T3" fmla="*/ 69 h 69"/>
                    <a:gd name="T4" fmla="*/ 3 w 5"/>
                    <a:gd name="T5" fmla="*/ 0 h 69"/>
                    <a:gd name="T6" fmla="*/ 5 w 5"/>
                    <a:gd name="T7" fmla="*/ 0 h 69"/>
                    <a:gd name="T8" fmla="*/ 0 60000 65536"/>
                    <a:gd name="T9" fmla="*/ 0 60000 65536"/>
                    <a:gd name="T10" fmla="*/ 0 60000 65536"/>
                    <a:gd name="T11" fmla="*/ 0 60000 65536"/>
                    <a:gd name="T12" fmla="*/ 0 w 5"/>
                    <a:gd name="T13" fmla="*/ 0 h 69"/>
                    <a:gd name="T14" fmla="*/ 5 w 5"/>
                    <a:gd name="T15" fmla="*/ 69 h 69"/>
                  </a:gdLst>
                  <a:ahLst/>
                  <a:cxnLst>
                    <a:cxn ang="T8">
                      <a:pos x="T0" y="T1"/>
                    </a:cxn>
                    <a:cxn ang="T9">
                      <a:pos x="T2" y="T3"/>
                    </a:cxn>
                    <a:cxn ang="T10">
                      <a:pos x="T4" y="T5"/>
                    </a:cxn>
                    <a:cxn ang="T11">
                      <a:pos x="T6" y="T7"/>
                    </a:cxn>
                  </a:cxnLst>
                  <a:rect l="T12" t="T13" r="T14" b="T15"/>
                  <a:pathLst>
                    <a:path w="5" h="69">
                      <a:moveTo>
                        <a:pt x="5" y="0"/>
                      </a:moveTo>
                      <a:lnTo>
                        <a:pt x="0" y="69"/>
                      </a:lnTo>
                      <a:lnTo>
                        <a:pt x="3" y="0"/>
                      </a:lnTo>
                      <a:lnTo>
                        <a:pt x="5" y="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52" name="Freeform 1039"/>
                <p:cNvSpPr>
                  <a:spLocks/>
                </p:cNvSpPr>
                <p:nvPr/>
              </p:nvSpPr>
              <p:spPr bwMode="auto">
                <a:xfrm>
                  <a:off x="2147" y="2478"/>
                  <a:ext cx="5" cy="69"/>
                </a:xfrm>
                <a:custGeom>
                  <a:avLst/>
                  <a:gdLst>
                    <a:gd name="T0" fmla="*/ 5 w 5"/>
                    <a:gd name="T1" fmla="*/ 0 h 69"/>
                    <a:gd name="T2" fmla="*/ 2 w 5"/>
                    <a:gd name="T3" fmla="*/ 69 h 69"/>
                    <a:gd name="T4" fmla="*/ 0 w 5"/>
                    <a:gd name="T5" fmla="*/ 69 h 69"/>
                    <a:gd name="T6" fmla="*/ 5 w 5"/>
                    <a:gd name="T7" fmla="*/ 0 h 69"/>
                    <a:gd name="T8" fmla="*/ 0 60000 65536"/>
                    <a:gd name="T9" fmla="*/ 0 60000 65536"/>
                    <a:gd name="T10" fmla="*/ 0 60000 65536"/>
                    <a:gd name="T11" fmla="*/ 0 60000 65536"/>
                    <a:gd name="T12" fmla="*/ 0 w 5"/>
                    <a:gd name="T13" fmla="*/ 0 h 69"/>
                    <a:gd name="T14" fmla="*/ 5 w 5"/>
                    <a:gd name="T15" fmla="*/ 69 h 69"/>
                  </a:gdLst>
                  <a:ahLst/>
                  <a:cxnLst>
                    <a:cxn ang="T8">
                      <a:pos x="T0" y="T1"/>
                    </a:cxn>
                    <a:cxn ang="T9">
                      <a:pos x="T2" y="T3"/>
                    </a:cxn>
                    <a:cxn ang="T10">
                      <a:pos x="T4" y="T5"/>
                    </a:cxn>
                    <a:cxn ang="T11">
                      <a:pos x="T6" y="T7"/>
                    </a:cxn>
                  </a:cxnLst>
                  <a:rect l="T12" t="T13" r="T14" b="T15"/>
                  <a:pathLst>
                    <a:path w="5" h="69">
                      <a:moveTo>
                        <a:pt x="5" y="0"/>
                      </a:moveTo>
                      <a:lnTo>
                        <a:pt x="2" y="69"/>
                      </a:lnTo>
                      <a:lnTo>
                        <a:pt x="0" y="69"/>
                      </a:lnTo>
                      <a:lnTo>
                        <a:pt x="5" y="0"/>
                      </a:lnTo>
                      <a:close/>
                    </a:path>
                  </a:pathLst>
                </a:custGeom>
                <a:solidFill>
                  <a:srgbClr val="7575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53" name="Freeform 1040"/>
                <p:cNvSpPr>
                  <a:spLocks/>
                </p:cNvSpPr>
                <p:nvPr/>
              </p:nvSpPr>
              <p:spPr bwMode="auto">
                <a:xfrm>
                  <a:off x="2147" y="2478"/>
                  <a:ext cx="5" cy="69"/>
                </a:xfrm>
                <a:custGeom>
                  <a:avLst/>
                  <a:gdLst>
                    <a:gd name="T0" fmla="*/ 5 w 5"/>
                    <a:gd name="T1" fmla="*/ 0 h 69"/>
                    <a:gd name="T2" fmla="*/ 2 w 5"/>
                    <a:gd name="T3" fmla="*/ 69 h 69"/>
                    <a:gd name="T4" fmla="*/ 0 w 5"/>
                    <a:gd name="T5" fmla="*/ 69 h 69"/>
                    <a:gd name="T6" fmla="*/ 3 w 5"/>
                    <a:gd name="T7" fmla="*/ 0 h 69"/>
                    <a:gd name="T8" fmla="*/ 5 w 5"/>
                    <a:gd name="T9" fmla="*/ 0 h 69"/>
                    <a:gd name="T10" fmla="*/ 0 60000 65536"/>
                    <a:gd name="T11" fmla="*/ 0 60000 65536"/>
                    <a:gd name="T12" fmla="*/ 0 60000 65536"/>
                    <a:gd name="T13" fmla="*/ 0 60000 65536"/>
                    <a:gd name="T14" fmla="*/ 0 60000 65536"/>
                    <a:gd name="T15" fmla="*/ 0 w 5"/>
                    <a:gd name="T16" fmla="*/ 0 h 69"/>
                    <a:gd name="T17" fmla="*/ 5 w 5"/>
                    <a:gd name="T18" fmla="*/ 69 h 69"/>
                  </a:gdLst>
                  <a:ahLst/>
                  <a:cxnLst>
                    <a:cxn ang="T10">
                      <a:pos x="T0" y="T1"/>
                    </a:cxn>
                    <a:cxn ang="T11">
                      <a:pos x="T2" y="T3"/>
                    </a:cxn>
                    <a:cxn ang="T12">
                      <a:pos x="T4" y="T5"/>
                    </a:cxn>
                    <a:cxn ang="T13">
                      <a:pos x="T6" y="T7"/>
                    </a:cxn>
                    <a:cxn ang="T14">
                      <a:pos x="T8" y="T9"/>
                    </a:cxn>
                  </a:cxnLst>
                  <a:rect l="T15" t="T16" r="T17" b="T18"/>
                  <a:pathLst>
                    <a:path w="5" h="69">
                      <a:moveTo>
                        <a:pt x="5" y="0"/>
                      </a:moveTo>
                      <a:lnTo>
                        <a:pt x="2" y="69"/>
                      </a:lnTo>
                      <a:lnTo>
                        <a:pt x="0" y="69"/>
                      </a:lnTo>
                      <a:lnTo>
                        <a:pt x="3" y="0"/>
                      </a:lnTo>
                      <a:lnTo>
                        <a:pt x="5" y="0"/>
                      </a:lnTo>
                      <a:close/>
                    </a:path>
                  </a:pathLst>
                </a:custGeom>
                <a:solidFill>
                  <a:srgbClr val="7575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54" name="Freeform 1041"/>
                <p:cNvSpPr>
                  <a:spLocks/>
                </p:cNvSpPr>
                <p:nvPr/>
              </p:nvSpPr>
              <p:spPr bwMode="auto">
                <a:xfrm>
                  <a:off x="2146" y="2478"/>
                  <a:ext cx="6" cy="69"/>
                </a:xfrm>
                <a:custGeom>
                  <a:avLst/>
                  <a:gdLst>
                    <a:gd name="T0" fmla="*/ 6 w 6"/>
                    <a:gd name="T1" fmla="*/ 0 h 69"/>
                    <a:gd name="T2" fmla="*/ 1 w 6"/>
                    <a:gd name="T3" fmla="*/ 69 h 69"/>
                    <a:gd name="T4" fmla="*/ 0 w 6"/>
                    <a:gd name="T5" fmla="*/ 69 h 69"/>
                    <a:gd name="T6" fmla="*/ 4 w 6"/>
                    <a:gd name="T7" fmla="*/ 0 h 69"/>
                    <a:gd name="T8" fmla="*/ 6 w 6"/>
                    <a:gd name="T9" fmla="*/ 0 h 69"/>
                    <a:gd name="T10" fmla="*/ 0 60000 65536"/>
                    <a:gd name="T11" fmla="*/ 0 60000 65536"/>
                    <a:gd name="T12" fmla="*/ 0 60000 65536"/>
                    <a:gd name="T13" fmla="*/ 0 60000 65536"/>
                    <a:gd name="T14" fmla="*/ 0 60000 65536"/>
                    <a:gd name="T15" fmla="*/ 0 w 6"/>
                    <a:gd name="T16" fmla="*/ 0 h 69"/>
                    <a:gd name="T17" fmla="*/ 6 w 6"/>
                    <a:gd name="T18" fmla="*/ 69 h 69"/>
                  </a:gdLst>
                  <a:ahLst/>
                  <a:cxnLst>
                    <a:cxn ang="T10">
                      <a:pos x="T0" y="T1"/>
                    </a:cxn>
                    <a:cxn ang="T11">
                      <a:pos x="T2" y="T3"/>
                    </a:cxn>
                    <a:cxn ang="T12">
                      <a:pos x="T4" y="T5"/>
                    </a:cxn>
                    <a:cxn ang="T13">
                      <a:pos x="T6" y="T7"/>
                    </a:cxn>
                    <a:cxn ang="T14">
                      <a:pos x="T8" y="T9"/>
                    </a:cxn>
                  </a:cxnLst>
                  <a:rect l="T15" t="T16" r="T17" b="T18"/>
                  <a:pathLst>
                    <a:path w="6" h="69">
                      <a:moveTo>
                        <a:pt x="6" y="0"/>
                      </a:moveTo>
                      <a:lnTo>
                        <a:pt x="1" y="69"/>
                      </a:lnTo>
                      <a:lnTo>
                        <a:pt x="0" y="69"/>
                      </a:lnTo>
                      <a:lnTo>
                        <a:pt x="4" y="0"/>
                      </a:lnTo>
                      <a:lnTo>
                        <a:pt x="6" y="0"/>
                      </a:lnTo>
                      <a:close/>
                    </a:path>
                  </a:pathLst>
                </a:custGeom>
                <a:solidFill>
                  <a:srgbClr val="7878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55" name="Freeform 1042"/>
                <p:cNvSpPr>
                  <a:spLocks/>
                </p:cNvSpPr>
                <p:nvPr/>
              </p:nvSpPr>
              <p:spPr bwMode="auto">
                <a:xfrm>
                  <a:off x="2146" y="2478"/>
                  <a:ext cx="4" cy="69"/>
                </a:xfrm>
                <a:custGeom>
                  <a:avLst/>
                  <a:gdLst>
                    <a:gd name="T0" fmla="*/ 4 w 4"/>
                    <a:gd name="T1" fmla="*/ 0 h 69"/>
                    <a:gd name="T2" fmla="*/ 1 w 4"/>
                    <a:gd name="T3" fmla="*/ 69 h 69"/>
                    <a:gd name="T4" fmla="*/ 0 w 4"/>
                    <a:gd name="T5" fmla="*/ 69 h 69"/>
                    <a:gd name="T6" fmla="*/ 3 w 4"/>
                    <a:gd name="T7" fmla="*/ 0 h 69"/>
                    <a:gd name="T8" fmla="*/ 4 w 4"/>
                    <a:gd name="T9" fmla="*/ 0 h 69"/>
                    <a:gd name="T10" fmla="*/ 0 60000 65536"/>
                    <a:gd name="T11" fmla="*/ 0 60000 65536"/>
                    <a:gd name="T12" fmla="*/ 0 60000 65536"/>
                    <a:gd name="T13" fmla="*/ 0 60000 65536"/>
                    <a:gd name="T14" fmla="*/ 0 60000 65536"/>
                    <a:gd name="T15" fmla="*/ 0 w 4"/>
                    <a:gd name="T16" fmla="*/ 0 h 69"/>
                    <a:gd name="T17" fmla="*/ 4 w 4"/>
                    <a:gd name="T18" fmla="*/ 69 h 69"/>
                  </a:gdLst>
                  <a:ahLst/>
                  <a:cxnLst>
                    <a:cxn ang="T10">
                      <a:pos x="T0" y="T1"/>
                    </a:cxn>
                    <a:cxn ang="T11">
                      <a:pos x="T2" y="T3"/>
                    </a:cxn>
                    <a:cxn ang="T12">
                      <a:pos x="T4" y="T5"/>
                    </a:cxn>
                    <a:cxn ang="T13">
                      <a:pos x="T6" y="T7"/>
                    </a:cxn>
                    <a:cxn ang="T14">
                      <a:pos x="T8" y="T9"/>
                    </a:cxn>
                  </a:cxnLst>
                  <a:rect l="T15" t="T16" r="T17" b="T18"/>
                  <a:pathLst>
                    <a:path w="4" h="69">
                      <a:moveTo>
                        <a:pt x="4" y="0"/>
                      </a:moveTo>
                      <a:lnTo>
                        <a:pt x="1" y="69"/>
                      </a:lnTo>
                      <a:lnTo>
                        <a:pt x="0" y="69"/>
                      </a:lnTo>
                      <a:lnTo>
                        <a:pt x="3" y="0"/>
                      </a:lnTo>
                      <a:lnTo>
                        <a:pt x="4" y="0"/>
                      </a:lnTo>
                      <a:close/>
                    </a:path>
                  </a:pathLst>
                </a:custGeom>
                <a:solidFill>
                  <a:srgbClr val="7878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56" name="Freeform 1043"/>
                <p:cNvSpPr>
                  <a:spLocks/>
                </p:cNvSpPr>
                <p:nvPr/>
              </p:nvSpPr>
              <p:spPr bwMode="auto">
                <a:xfrm>
                  <a:off x="2146" y="2478"/>
                  <a:ext cx="4" cy="69"/>
                </a:xfrm>
                <a:custGeom>
                  <a:avLst/>
                  <a:gdLst>
                    <a:gd name="T0" fmla="*/ 4 w 4"/>
                    <a:gd name="T1" fmla="*/ 0 h 69"/>
                    <a:gd name="T2" fmla="*/ 0 w 4"/>
                    <a:gd name="T3" fmla="*/ 69 h 69"/>
                    <a:gd name="T4" fmla="*/ 3 w 4"/>
                    <a:gd name="T5" fmla="*/ 0 h 69"/>
                    <a:gd name="T6" fmla="*/ 4 w 4"/>
                    <a:gd name="T7" fmla="*/ 0 h 69"/>
                    <a:gd name="T8" fmla="*/ 0 60000 65536"/>
                    <a:gd name="T9" fmla="*/ 0 60000 65536"/>
                    <a:gd name="T10" fmla="*/ 0 60000 65536"/>
                    <a:gd name="T11" fmla="*/ 0 60000 65536"/>
                    <a:gd name="T12" fmla="*/ 0 w 4"/>
                    <a:gd name="T13" fmla="*/ 0 h 69"/>
                    <a:gd name="T14" fmla="*/ 4 w 4"/>
                    <a:gd name="T15" fmla="*/ 69 h 69"/>
                  </a:gdLst>
                  <a:ahLst/>
                  <a:cxnLst>
                    <a:cxn ang="T8">
                      <a:pos x="T0" y="T1"/>
                    </a:cxn>
                    <a:cxn ang="T9">
                      <a:pos x="T2" y="T3"/>
                    </a:cxn>
                    <a:cxn ang="T10">
                      <a:pos x="T4" y="T5"/>
                    </a:cxn>
                    <a:cxn ang="T11">
                      <a:pos x="T6" y="T7"/>
                    </a:cxn>
                  </a:cxnLst>
                  <a:rect l="T12" t="T13" r="T14" b="T15"/>
                  <a:pathLst>
                    <a:path w="4" h="69">
                      <a:moveTo>
                        <a:pt x="4" y="0"/>
                      </a:moveTo>
                      <a:lnTo>
                        <a:pt x="0" y="69"/>
                      </a:lnTo>
                      <a:lnTo>
                        <a:pt x="3" y="0"/>
                      </a:lnTo>
                      <a:lnTo>
                        <a:pt x="4" y="0"/>
                      </a:lnTo>
                      <a:close/>
                    </a:path>
                  </a:pathLst>
                </a:custGeom>
                <a:solidFill>
                  <a:srgbClr val="7878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57" name="Freeform 1044"/>
                <p:cNvSpPr>
                  <a:spLocks/>
                </p:cNvSpPr>
                <p:nvPr/>
              </p:nvSpPr>
              <p:spPr bwMode="auto">
                <a:xfrm>
                  <a:off x="2144" y="2478"/>
                  <a:ext cx="5" cy="69"/>
                </a:xfrm>
                <a:custGeom>
                  <a:avLst/>
                  <a:gdLst>
                    <a:gd name="T0" fmla="*/ 5 w 5"/>
                    <a:gd name="T1" fmla="*/ 0 h 69"/>
                    <a:gd name="T2" fmla="*/ 2 w 5"/>
                    <a:gd name="T3" fmla="*/ 69 h 69"/>
                    <a:gd name="T4" fmla="*/ 0 w 5"/>
                    <a:gd name="T5" fmla="*/ 69 h 69"/>
                    <a:gd name="T6" fmla="*/ 5 w 5"/>
                    <a:gd name="T7" fmla="*/ 0 h 69"/>
                    <a:gd name="T8" fmla="*/ 0 60000 65536"/>
                    <a:gd name="T9" fmla="*/ 0 60000 65536"/>
                    <a:gd name="T10" fmla="*/ 0 60000 65536"/>
                    <a:gd name="T11" fmla="*/ 0 60000 65536"/>
                    <a:gd name="T12" fmla="*/ 0 w 5"/>
                    <a:gd name="T13" fmla="*/ 0 h 69"/>
                    <a:gd name="T14" fmla="*/ 5 w 5"/>
                    <a:gd name="T15" fmla="*/ 69 h 69"/>
                  </a:gdLst>
                  <a:ahLst/>
                  <a:cxnLst>
                    <a:cxn ang="T8">
                      <a:pos x="T0" y="T1"/>
                    </a:cxn>
                    <a:cxn ang="T9">
                      <a:pos x="T2" y="T3"/>
                    </a:cxn>
                    <a:cxn ang="T10">
                      <a:pos x="T4" y="T5"/>
                    </a:cxn>
                    <a:cxn ang="T11">
                      <a:pos x="T6" y="T7"/>
                    </a:cxn>
                  </a:cxnLst>
                  <a:rect l="T12" t="T13" r="T14" b="T15"/>
                  <a:pathLst>
                    <a:path w="5" h="69">
                      <a:moveTo>
                        <a:pt x="5" y="0"/>
                      </a:moveTo>
                      <a:lnTo>
                        <a:pt x="2" y="69"/>
                      </a:lnTo>
                      <a:lnTo>
                        <a:pt x="0" y="69"/>
                      </a:lnTo>
                      <a:lnTo>
                        <a:pt x="5" y="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58" name="Freeform 1045"/>
                <p:cNvSpPr>
                  <a:spLocks/>
                </p:cNvSpPr>
                <p:nvPr/>
              </p:nvSpPr>
              <p:spPr bwMode="auto">
                <a:xfrm>
                  <a:off x="2144" y="2478"/>
                  <a:ext cx="5" cy="69"/>
                </a:xfrm>
                <a:custGeom>
                  <a:avLst/>
                  <a:gdLst>
                    <a:gd name="T0" fmla="*/ 5 w 5"/>
                    <a:gd name="T1" fmla="*/ 0 h 69"/>
                    <a:gd name="T2" fmla="*/ 2 w 5"/>
                    <a:gd name="T3" fmla="*/ 69 h 69"/>
                    <a:gd name="T4" fmla="*/ 0 w 5"/>
                    <a:gd name="T5" fmla="*/ 69 h 69"/>
                    <a:gd name="T6" fmla="*/ 3 w 5"/>
                    <a:gd name="T7" fmla="*/ 0 h 69"/>
                    <a:gd name="T8" fmla="*/ 5 w 5"/>
                    <a:gd name="T9" fmla="*/ 0 h 69"/>
                    <a:gd name="T10" fmla="*/ 0 60000 65536"/>
                    <a:gd name="T11" fmla="*/ 0 60000 65536"/>
                    <a:gd name="T12" fmla="*/ 0 60000 65536"/>
                    <a:gd name="T13" fmla="*/ 0 60000 65536"/>
                    <a:gd name="T14" fmla="*/ 0 60000 65536"/>
                    <a:gd name="T15" fmla="*/ 0 w 5"/>
                    <a:gd name="T16" fmla="*/ 0 h 69"/>
                    <a:gd name="T17" fmla="*/ 5 w 5"/>
                    <a:gd name="T18" fmla="*/ 69 h 69"/>
                  </a:gdLst>
                  <a:ahLst/>
                  <a:cxnLst>
                    <a:cxn ang="T10">
                      <a:pos x="T0" y="T1"/>
                    </a:cxn>
                    <a:cxn ang="T11">
                      <a:pos x="T2" y="T3"/>
                    </a:cxn>
                    <a:cxn ang="T12">
                      <a:pos x="T4" y="T5"/>
                    </a:cxn>
                    <a:cxn ang="T13">
                      <a:pos x="T6" y="T7"/>
                    </a:cxn>
                    <a:cxn ang="T14">
                      <a:pos x="T8" y="T9"/>
                    </a:cxn>
                  </a:cxnLst>
                  <a:rect l="T15" t="T16" r="T17" b="T18"/>
                  <a:pathLst>
                    <a:path w="5" h="69">
                      <a:moveTo>
                        <a:pt x="5" y="0"/>
                      </a:moveTo>
                      <a:lnTo>
                        <a:pt x="2" y="69"/>
                      </a:lnTo>
                      <a:lnTo>
                        <a:pt x="0" y="69"/>
                      </a:lnTo>
                      <a:lnTo>
                        <a:pt x="3" y="0"/>
                      </a:lnTo>
                      <a:lnTo>
                        <a:pt x="5" y="0"/>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59" name="Freeform 1046"/>
                <p:cNvSpPr>
                  <a:spLocks/>
                </p:cNvSpPr>
                <p:nvPr/>
              </p:nvSpPr>
              <p:spPr bwMode="auto">
                <a:xfrm>
                  <a:off x="2144" y="2478"/>
                  <a:ext cx="5" cy="69"/>
                </a:xfrm>
                <a:custGeom>
                  <a:avLst/>
                  <a:gdLst>
                    <a:gd name="T0" fmla="*/ 5 w 5"/>
                    <a:gd name="T1" fmla="*/ 0 h 69"/>
                    <a:gd name="T2" fmla="*/ 0 w 5"/>
                    <a:gd name="T3" fmla="*/ 69 h 69"/>
                    <a:gd name="T4" fmla="*/ 3 w 5"/>
                    <a:gd name="T5" fmla="*/ 0 h 69"/>
                    <a:gd name="T6" fmla="*/ 5 w 5"/>
                    <a:gd name="T7" fmla="*/ 0 h 69"/>
                    <a:gd name="T8" fmla="*/ 0 60000 65536"/>
                    <a:gd name="T9" fmla="*/ 0 60000 65536"/>
                    <a:gd name="T10" fmla="*/ 0 60000 65536"/>
                    <a:gd name="T11" fmla="*/ 0 60000 65536"/>
                    <a:gd name="T12" fmla="*/ 0 w 5"/>
                    <a:gd name="T13" fmla="*/ 0 h 69"/>
                    <a:gd name="T14" fmla="*/ 5 w 5"/>
                    <a:gd name="T15" fmla="*/ 69 h 69"/>
                  </a:gdLst>
                  <a:ahLst/>
                  <a:cxnLst>
                    <a:cxn ang="T8">
                      <a:pos x="T0" y="T1"/>
                    </a:cxn>
                    <a:cxn ang="T9">
                      <a:pos x="T2" y="T3"/>
                    </a:cxn>
                    <a:cxn ang="T10">
                      <a:pos x="T4" y="T5"/>
                    </a:cxn>
                    <a:cxn ang="T11">
                      <a:pos x="T6" y="T7"/>
                    </a:cxn>
                  </a:cxnLst>
                  <a:rect l="T12" t="T13" r="T14" b="T15"/>
                  <a:pathLst>
                    <a:path w="5" h="69">
                      <a:moveTo>
                        <a:pt x="5" y="0"/>
                      </a:moveTo>
                      <a:lnTo>
                        <a:pt x="0" y="69"/>
                      </a:lnTo>
                      <a:lnTo>
                        <a:pt x="3" y="0"/>
                      </a:lnTo>
                      <a:lnTo>
                        <a:pt x="5" y="0"/>
                      </a:lnTo>
                      <a:close/>
                    </a:path>
                  </a:pathLst>
                </a:custGeom>
                <a:solidFill>
                  <a:srgbClr val="7D7D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60" name="Freeform 1047"/>
                <p:cNvSpPr>
                  <a:spLocks/>
                </p:cNvSpPr>
                <p:nvPr/>
              </p:nvSpPr>
              <p:spPr bwMode="auto">
                <a:xfrm>
                  <a:off x="2142" y="2478"/>
                  <a:ext cx="5" cy="69"/>
                </a:xfrm>
                <a:custGeom>
                  <a:avLst/>
                  <a:gdLst>
                    <a:gd name="T0" fmla="*/ 5 w 5"/>
                    <a:gd name="T1" fmla="*/ 0 h 69"/>
                    <a:gd name="T2" fmla="*/ 2 w 5"/>
                    <a:gd name="T3" fmla="*/ 69 h 69"/>
                    <a:gd name="T4" fmla="*/ 0 w 5"/>
                    <a:gd name="T5" fmla="*/ 69 h 69"/>
                    <a:gd name="T6" fmla="*/ 5 w 5"/>
                    <a:gd name="T7" fmla="*/ 0 h 69"/>
                    <a:gd name="T8" fmla="*/ 0 60000 65536"/>
                    <a:gd name="T9" fmla="*/ 0 60000 65536"/>
                    <a:gd name="T10" fmla="*/ 0 60000 65536"/>
                    <a:gd name="T11" fmla="*/ 0 60000 65536"/>
                    <a:gd name="T12" fmla="*/ 0 w 5"/>
                    <a:gd name="T13" fmla="*/ 0 h 69"/>
                    <a:gd name="T14" fmla="*/ 5 w 5"/>
                    <a:gd name="T15" fmla="*/ 69 h 69"/>
                  </a:gdLst>
                  <a:ahLst/>
                  <a:cxnLst>
                    <a:cxn ang="T8">
                      <a:pos x="T0" y="T1"/>
                    </a:cxn>
                    <a:cxn ang="T9">
                      <a:pos x="T2" y="T3"/>
                    </a:cxn>
                    <a:cxn ang="T10">
                      <a:pos x="T4" y="T5"/>
                    </a:cxn>
                    <a:cxn ang="T11">
                      <a:pos x="T6" y="T7"/>
                    </a:cxn>
                  </a:cxnLst>
                  <a:rect l="T12" t="T13" r="T14" b="T15"/>
                  <a:pathLst>
                    <a:path w="5" h="69">
                      <a:moveTo>
                        <a:pt x="5" y="0"/>
                      </a:moveTo>
                      <a:lnTo>
                        <a:pt x="2" y="69"/>
                      </a:lnTo>
                      <a:lnTo>
                        <a:pt x="0" y="69"/>
                      </a:lnTo>
                      <a:lnTo>
                        <a:pt x="5" y="0"/>
                      </a:lnTo>
                      <a:close/>
                    </a:path>
                  </a:pathLst>
                </a:custGeom>
                <a:solidFill>
                  <a:srgbClr val="7D7D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61" name="Freeform 1048"/>
                <p:cNvSpPr>
                  <a:spLocks/>
                </p:cNvSpPr>
                <p:nvPr/>
              </p:nvSpPr>
              <p:spPr bwMode="auto">
                <a:xfrm>
                  <a:off x="2142" y="2478"/>
                  <a:ext cx="5" cy="69"/>
                </a:xfrm>
                <a:custGeom>
                  <a:avLst/>
                  <a:gdLst>
                    <a:gd name="T0" fmla="*/ 5 w 5"/>
                    <a:gd name="T1" fmla="*/ 0 h 69"/>
                    <a:gd name="T2" fmla="*/ 2 w 5"/>
                    <a:gd name="T3" fmla="*/ 69 h 69"/>
                    <a:gd name="T4" fmla="*/ 0 w 5"/>
                    <a:gd name="T5" fmla="*/ 69 h 69"/>
                    <a:gd name="T6" fmla="*/ 4 w 5"/>
                    <a:gd name="T7" fmla="*/ 0 h 69"/>
                    <a:gd name="T8" fmla="*/ 5 w 5"/>
                    <a:gd name="T9" fmla="*/ 0 h 69"/>
                    <a:gd name="T10" fmla="*/ 0 60000 65536"/>
                    <a:gd name="T11" fmla="*/ 0 60000 65536"/>
                    <a:gd name="T12" fmla="*/ 0 60000 65536"/>
                    <a:gd name="T13" fmla="*/ 0 60000 65536"/>
                    <a:gd name="T14" fmla="*/ 0 60000 65536"/>
                    <a:gd name="T15" fmla="*/ 0 w 5"/>
                    <a:gd name="T16" fmla="*/ 0 h 69"/>
                    <a:gd name="T17" fmla="*/ 5 w 5"/>
                    <a:gd name="T18" fmla="*/ 69 h 69"/>
                  </a:gdLst>
                  <a:ahLst/>
                  <a:cxnLst>
                    <a:cxn ang="T10">
                      <a:pos x="T0" y="T1"/>
                    </a:cxn>
                    <a:cxn ang="T11">
                      <a:pos x="T2" y="T3"/>
                    </a:cxn>
                    <a:cxn ang="T12">
                      <a:pos x="T4" y="T5"/>
                    </a:cxn>
                    <a:cxn ang="T13">
                      <a:pos x="T6" y="T7"/>
                    </a:cxn>
                    <a:cxn ang="T14">
                      <a:pos x="T8" y="T9"/>
                    </a:cxn>
                  </a:cxnLst>
                  <a:rect l="T15" t="T16" r="T17" b="T18"/>
                  <a:pathLst>
                    <a:path w="5" h="69">
                      <a:moveTo>
                        <a:pt x="5" y="0"/>
                      </a:moveTo>
                      <a:lnTo>
                        <a:pt x="2" y="69"/>
                      </a:lnTo>
                      <a:lnTo>
                        <a:pt x="0" y="69"/>
                      </a:lnTo>
                      <a:lnTo>
                        <a:pt x="4" y="0"/>
                      </a:lnTo>
                      <a:lnTo>
                        <a:pt x="5" y="0"/>
                      </a:lnTo>
                      <a:close/>
                    </a:path>
                  </a:pathLst>
                </a:custGeom>
                <a:solidFill>
                  <a:srgbClr val="7D7D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62" name="Freeform 1049"/>
                <p:cNvSpPr>
                  <a:spLocks/>
                </p:cNvSpPr>
                <p:nvPr/>
              </p:nvSpPr>
              <p:spPr bwMode="auto">
                <a:xfrm>
                  <a:off x="2142" y="2478"/>
                  <a:ext cx="5" cy="69"/>
                </a:xfrm>
                <a:custGeom>
                  <a:avLst/>
                  <a:gdLst>
                    <a:gd name="T0" fmla="*/ 5 w 5"/>
                    <a:gd name="T1" fmla="*/ 0 h 69"/>
                    <a:gd name="T2" fmla="*/ 0 w 5"/>
                    <a:gd name="T3" fmla="*/ 69 h 69"/>
                    <a:gd name="T4" fmla="*/ 4 w 5"/>
                    <a:gd name="T5" fmla="*/ 0 h 69"/>
                    <a:gd name="T6" fmla="*/ 5 w 5"/>
                    <a:gd name="T7" fmla="*/ 0 h 69"/>
                    <a:gd name="T8" fmla="*/ 0 60000 65536"/>
                    <a:gd name="T9" fmla="*/ 0 60000 65536"/>
                    <a:gd name="T10" fmla="*/ 0 60000 65536"/>
                    <a:gd name="T11" fmla="*/ 0 60000 65536"/>
                    <a:gd name="T12" fmla="*/ 0 w 5"/>
                    <a:gd name="T13" fmla="*/ 0 h 69"/>
                    <a:gd name="T14" fmla="*/ 5 w 5"/>
                    <a:gd name="T15" fmla="*/ 69 h 69"/>
                  </a:gdLst>
                  <a:ahLst/>
                  <a:cxnLst>
                    <a:cxn ang="T8">
                      <a:pos x="T0" y="T1"/>
                    </a:cxn>
                    <a:cxn ang="T9">
                      <a:pos x="T2" y="T3"/>
                    </a:cxn>
                    <a:cxn ang="T10">
                      <a:pos x="T4" y="T5"/>
                    </a:cxn>
                    <a:cxn ang="T11">
                      <a:pos x="T6" y="T7"/>
                    </a:cxn>
                  </a:cxnLst>
                  <a:rect l="T12" t="T13" r="T14" b="T15"/>
                  <a:pathLst>
                    <a:path w="5" h="69">
                      <a:moveTo>
                        <a:pt x="5" y="0"/>
                      </a:moveTo>
                      <a:lnTo>
                        <a:pt x="0" y="69"/>
                      </a:lnTo>
                      <a:lnTo>
                        <a:pt x="4" y="0"/>
                      </a:lnTo>
                      <a:lnTo>
                        <a:pt x="5"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63" name="Freeform 1050"/>
                <p:cNvSpPr>
                  <a:spLocks/>
                </p:cNvSpPr>
                <p:nvPr/>
              </p:nvSpPr>
              <p:spPr bwMode="auto">
                <a:xfrm>
                  <a:off x="2141" y="2478"/>
                  <a:ext cx="5" cy="69"/>
                </a:xfrm>
                <a:custGeom>
                  <a:avLst/>
                  <a:gdLst>
                    <a:gd name="T0" fmla="*/ 5 w 5"/>
                    <a:gd name="T1" fmla="*/ 0 h 69"/>
                    <a:gd name="T2" fmla="*/ 1 w 5"/>
                    <a:gd name="T3" fmla="*/ 69 h 69"/>
                    <a:gd name="T4" fmla="*/ 0 w 5"/>
                    <a:gd name="T5" fmla="*/ 69 h 69"/>
                    <a:gd name="T6" fmla="*/ 5 w 5"/>
                    <a:gd name="T7" fmla="*/ 0 h 69"/>
                    <a:gd name="T8" fmla="*/ 0 60000 65536"/>
                    <a:gd name="T9" fmla="*/ 0 60000 65536"/>
                    <a:gd name="T10" fmla="*/ 0 60000 65536"/>
                    <a:gd name="T11" fmla="*/ 0 60000 65536"/>
                    <a:gd name="T12" fmla="*/ 0 w 5"/>
                    <a:gd name="T13" fmla="*/ 0 h 69"/>
                    <a:gd name="T14" fmla="*/ 5 w 5"/>
                    <a:gd name="T15" fmla="*/ 69 h 69"/>
                  </a:gdLst>
                  <a:ahLst/>
                  <a:cxnLst>
                    <a:cxn ang="T8">
                      <a:pos x="T0" y="T1"/>
                    </a:cxn>
                    <a:cxn ang="T9">
                      <a:pos x="T2" y="T3"/>
                    </a:cxn>
                    <a:cxn ang="T10">
                      <a:pos x="T4" y="T5"/>
                    </a:cxn>
                    <a:cxn ang="T11">
                      <a:pos x="T6" y="T7"/>
                    </a:cxn>
                  </a:cxnLst>
                  <a:rect l="T12" t="T13" r="T14" b="T15"/>
                  <a:pathLst>
                    <a:path w="5" h="69">
                      <a:moveTo>
                        <a:pt x="5" y="0"/>
                      </a:moveTo>
                      <a:lnTo>
                        <a:pt x="1" y="69"/>
                      </a:lnTo>
                      <a:lnTo>
                        <a:pt x="0" y="69"/>
                      </a:lnTo>
                      <a:lnTo>
                        <a:pt x="5"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64" name="Freeform 1051"/>
                <p:cNvSpPr>
                  <a:spLocks/>
                </p:cNvSpPr>
                <p:nvPr/>
              </p:nvSpPr>
              <p:spPr bwMode="auto">
                <a:xfrm>
                  <a:off x="2141" y="2478"/>
                  <a:ext cx="5" cy="69"/>
                </a:xfrm>
                <a:custGeom>
                  <a:avLst/>
                  <a:gdLst>
                    <a:gd name="T0" fmla="*/ 5 w 5"/>
                    <a:gd name="T1" fmla="*/ 0 h 69"/>
                    <a:gd name="T2" fmla="*/ 1 w 5"/>
                    <a:gd name="T3" fmla="*/ 69 h 69"/>
                    <a:gd name="T4" fmla="*/ 0 w 5"/>
                    <a:gd name="T5" fmla="*/ 69 h 69"/>
                    <a:gd name="T6" fmla="*/ 3 w 5"/>
                    <a:gd name="T7" fmla="*/ 0 h 69"/>
                    <a:gd name="T8" fmla="*/ 5 w 5"/>
                    <a:gd name="T9" fmla="*/ 0 h 69"/>
                    <a:gd name="T10" fmla="*/ 0 60000 65536"/>
                    <a:gd name="T11" fmla="*/ 0 60000 65536"/>
                    <a:gd name="T12" fmla="*/ 0 60000 65536"/>
                    <a:gd name="T13" fmla="*/ 0 60000 65536"/>
                    <a:gd name="T14" fmla="*/ 0 60000 65536"/>
                    <a:gd name="T15" fmla="*/ 0 w 5"/>
                    <a:gd name="T16" fmla="*/ 0 h 69"/>
                    <a:gd name="T17" fmla="*/ 5 w 5"/>
                    <a:gd name="T18" fmla="*/ 69 h 69"/>
                  </a:gdLst>
                  <a:ahLst/>
                  <a:cxnLst>
                    <a:cxn ang="T10">
                      <a:pos x="T0" y="T1"/>
                    </a:cxn>
                    <a:cxn ang="T11">
                      <a:pos x="T2" y="T3"/>
                    </a:cxn>
                    <a:cxn ang="T12">
                      <a:pos x="T4" y="T5"/>
                    </a:cxn>
                    <a:cxn ang="T13">
                      <a:pos x="T6" y="T7"/>
                    </a:cxn>
                    <a:cxn ang="T14">
                      <a:pos x="T8" y="T9"/>
                    </a:cxn>
                  </a:cxnLst>
                  <a:rect l="T15" t="T16" r="T17" b="T18"/>
                  <a:pathLst>
                    <a:path w="5" h="69">
                      <a:moveTo>
                        <a:pt x="5" y="0"/>
                      </a:moveTo>
                      <a:lnTo>
                        <a:pt x="1" y="69"/>
                      </a:lnTo>
                      <a:lnTo>
                        <a:pt x="0" y="69"/>
                      </a:lnTo>
                      <a:lnTo>
                        <a:pt x="3" y="0"/>
                      </a:lnTo>
                      <a:lnTo>
                        <a:pt x="5"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65" name="Freeform 1052"/>
                <p:cNvSpPr>
                  <a:spLocks/>
                </p:cNvSpPr>
                <p:nvPr/>
              </p:nvSpPr>
              <p:spPr bwMode="auto">
                <a:xfrm>
                  <a:off x="2139" y="2478"/>
                  <a:ext cx="7" cy="69"/>
                </a:xfrm>
                <a:custGeom>
                  <a:avLst/>
                  <a:gdLst>
                    <a:gd name="T0" fmla="*/ 7 w 7"/>
                    <a:gd name="T1" fmla="*/ 0 h 69"/>
                    <a:gd name="T2" fmla="*/ 2 w 7"/>
                    <a:gd name="T3" fmla="*/ 69 h 69"/>
                    <a:gd name="T4" fmla="*/ 0 w 7"/>
                    <a:gd name="T5" fmla="*/ 69 h 69"/>
                    <a:gd name="T6" fmla="*/ 5 w 7"/>
                    <a:gd name="T7" fmla="*/ 0 h 69"/>
                    <a:gd name="T8" fmla="*/ 7 w 7"/>
                    <a:gd name="T9" fmla="*/ 0 h 69"/>
                    <a:gd name="T10" fmla="*/ 0 60000 65536"/>
                    <a:gd name="T11" fmla="*/ 0 60000 65536"/>
                    <a:gd name="T12" fmla="*/ 0 60000 65536"/>
                    <a:gd name="T13" fmla="*/ 0 60000 65536"/>
                    <a:gd name="T14" fmla="*/ 0 60000 65536"/>
                    <a:gd name="T15" fmla="*/ 0 w 7"/>
                    <a:gd name="T16" fmla="*/ 0 h 69"/>
                    <a:gd name="T17" fmla="*/ 7 w 7"/>
                    <a:gd name="T18" fmla="*/ 69 h 69"/>
                  </a:gdLst>
                  <a:ahLst/>
                  <a:cxnLst>
                    <a:cxn ang="T10">
                      <a:pos x="T0" y="T1"/>
                    </a:cxn>
                    <a:cxn ang="T11">
                      <a:pos x="T2" y="T3"/>
                    </a:cxn>
                    <a:cxn ang="T12">
                      <a:pos x="T4" y="T5"/>
                    </a:cxn>
                    <a:cxn ang="T13">
                      <a:pos x="T6" y="T7"/>
                    </a:cxn>
                    <a:cxn ang="T14">
                      <a:pos x="T8" y="T9"/>
                    </a:cxn>
                  </a:cxnLst>
                  <a:rect l="T15" t="T16" r="T17" b="T18"/>
                  <a:pathLst>
                    <a:path w="7" h="69">
                      <a:moveTo>
                        <a:pt x="7" y="0"/>
                      </a:moveTo>
                      <a:lnTo>
                        <a:pt x="2" y="69"/>
                      </a:lnTo>
                      <a:lnTo>
                        <a:pt x="0" y="69"/>
                      </a:lnTo>
                      <a:lnTo>
                        <a:pt x="5" y="0"/>
                      </a:lnTo>
                      <a:lnTo>
                        <a:pt x="7" y="0"/>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66" name="Freeform 1053"/>
                <p:cNvSpPr>
                  <a:spLocks/>
                </p:cNvSpPr>
                <p:nvPr/>
              </p:nvSpPr>
              <p:spPr bwMode="auto">
                <a:xfrm>
                  <a:off x="2139" y="2478"/>
                  <a:ext cx="5" cy="69"/>
                </a:xfrm>
                <a:custGeom>
                  <a:avLst/>
                  <a:gdLst>
                    <a:gd name="T0" fmla="*/ 5 w 5"/>
                    <a:gd name="T1" fmla="*/ 0 h 69"/>
                    <a:gd name="T2" fmla="*/ 2 w 5"/>
                    <a:gd name="T3" fmla="*/ 69 h 69"/>
                    <a:gd name="T4" fmla="*/ 0 w 5"/>
                    <a:gd name="T5" fmla="*/ 69 h 69"/>
                    <a:gd name="T6" fmla="*/ 3 w 5"/>
                    <a:gd name="T7" fmla="*/ 0 h 69"/>
                    <a:gd name="T8" fmla="*/ 5 w 5"/>
                    <a:gd name="T9" fmla="*/ 0 h 69"/>
                    <a:gd name="T10" fmla="*/ 0 60000 65536"/>
                    <a:gd name="T11" fmla="*/ 0 60000 65536"/>
                    <a:gd name="T12" fmla="*/ 0 60000 65536"/>
                    <a:gd name="T13" fmla="*/ 0 60000 65536"/>
                    <a:gd name="T14" fmla="*/ 0 60000 65536"/>
                    <a:gd name="T15" fmla="*/ 0 w 5"/>
                    <a:gd name="T16" fmla="*/ 0 h 69"/>
                    <a:gd name="T17" fmla="*/ 5 w 5"/>
                    <a:gd name="T18" fmla="*/ 69 h 69"/>
                  </a:gdLst>
                  <a:ahLst/>
                  <a:cxnLst>
                    <a:cxn ang="T10">
                      <a:pos x="T0" y="T1"/>
                    </a:cxn>
                    <a:cxn ang="T11">
                      <a:pos x="T2" y="T3"/>
                    </a:cxn>
                    <a:cxn ang="T12">
                      <a:pos x="T4" y="T5"/>
                    </a:cxn>
                    <a:cxn ang="T13">
                      <a:pos x="T6" y="T7"/>
                    </a:cxn>
                    <a:cxn ang="T14">
                      <a:pos x="T8" y="T9"/>
                    </a:cxn>
                  </a:cxnLst>
                  <a:rect l="T15" t="T16" r="T17" b="T18"/>
                  <a:pathLst>
                    <a:path w="5" h="69">
                      <a:moveTo>
                        <a:pt x="5" y="0"/>
                      </a:moveTo>
                      <a:lnTo>
                        <a:pt x="2" y="69"/>
                      </a:lnTo>
                      <a:lnTo>
                        <a:pt x="0" y="69"/>
                      </a:lnTo>
                      <a:lnTo>
                        <a:pt x="3" y="0"/>
                      </a:lnTo>
                      <a:lnTo>
                        <a:pt x="5" y="0"/>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67" name="Freeform 1054"/>
                <p:cNvSpPr>
                  <a:spLocks/>
                </p:cNvSpPr>
                <p:nvPr/>
              </p:nvSpPr>
              <p:spPr bwMode="auto">
                <a:xfrm>
                  <a:off x="2139" y="2478"/>
                  <a:ext cx="5" cy="69"/>
                </a:xfrm>
                <a:custGeom>
                  <a:avLst/>
                  <a:gdLst>
                    <a:gd name="T0" fmla="*/ 5 w 5"/>
                    <a:gd name="T1" fmla="*/ 0 h 69"/>
                    <a:gd name="T2" fmla="*/ 0 w 5"/>
                    <a:gd name="T3" fmla="*/ 69 h 69"/>
                    <a:gd name="T4" fmla="*/ 3 w 5"/>
                    <a:gd name="T5" fmla="*/ 0 h 69"/>
                    <a:gd name="T6" fmla="*/ 5 w 5"/>
                    <a:gd name="T7" fmla="*/ 0 h 69"/>
                    <a:gd name="T8" fmla="*/ 0 60000 65536"/>
                    <a:gd name="T9" fmla="*/ 0 60000 65536"/>
                    <a:gd name="T10" fmla="*/ 0 60000 65536"/>
                    <a:gd name="T11" fmla="*/ 0 60000 65536"/>
                    <a:gd name="T12" fmla="*/ 0 w 5"/>
                    <a:gd name="T13" fmla="*/ 0 h 69"/>
                    <a:gd name="T14" fmla="*/ 5 w 5"/>
                    <a:gd name="T15" fmla="*/ 69 h 69"/>
                  </a:gdLst>
                  <a:ahLst/>
                  <a:cxnLst>
                    <a:cxn ang="T8">
                      <a:pos x="T0" y="T1"/>
                    </a:cxn>
                    <a:cxn ang="T9">
                      <a:pos x="T2" y="T3"/>
                    </a:cxn>
                    <a:cxn ang="T10">
                      <a:pos x="T4" y="T5"/>
                    </a:cxn>
                    <a:cxn ang="T11">
                      <a:pos x="T6" y="T7"/>
                    </a:cxn>
                  </a:cxnLst>
                  <a:rect l="T12" t="T13" r="T14" b="T15"/>
                  <a:pathLst>
                    <a:path w="5" h="69">
                      <a:moveTo>
                        <a:pt x="5" y="0"/>
                      </a:moveTo>
                      <a:lnTo>
                        <a:pt x="0" y="69"/>
                      </a:lnTo>
                      <a:lnTo>
                        <a:pt x="3" y="0"/>
                      </a:lnTo>
                      <a:lnTo>
                        <a:pt x="5"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68" name="Freeform 1055"/>
                <p:cNvSpPr>
                  <a:spLocks/>
                </p:cNvSpPr>
                <p:nvPr/>
              </p:nvSpPr>
              <p:spPr bwMode="auto">
                <a:xfrm>
                  <a:off x="2138" y="2478"/>
                  <a:ext cx="4" cy="69"/>
                </a:xfrm>
                <a:custGeom>
                  <a:avLst/>
                  <a:gdLst>
                    <a:gd name="T0" fmla="*/ 4 w 4"/>
                    <a:gd name="T1" fmla="*/ 0 h 69"/>
                    <a:gd name="T2" fmla="*/ 1 w 4"/>
                    <a:gd name="T3" fmla="*/ 69 h 69"/>
                    <a:gd name="T4" fmla="*/ 0 w 4"/>
                    <a:gd name="T5" fmla="*/ 69 h 69"/>
                    <a:gd name="T6" fmla="*/ 4 w 4"/>
                    <a:gd name="T7" fmla="*/ 0 h 69"/>
                    <a:gd name="T8" fmla="*/ 0 60000 65536"/>
                    <a:gd name="T9" fmla="*/ 0 60000 65536"/>
                    <a:gd name="T10" fmla="*/ 0 60000 65536"/>
                    <a:gd name="T11" fmla="*/ 0 60000 65536"/>
                    <a:gd name="T12" fmla="*/ 0 w 4"/>
                    <a:gd name="T13" fmla="*/ 0 h 69"/>
                    <a:gd name="T14" fmla="*/ 4 w 4"/>
                    <a:gd name="T15" fmla="*/ 69 h 69"/>
                  </a:gdLst>
                  <a:ahLst/>
                  <a:cxnLst>
                    <a:cxn ang="T8">
                      <a:pos x="T0" y="T1"/>
                    </a:cxn>
                    <a:cxn ang="T9">
                      <a:pos x="T2" y="T3"/>
                    </a:cxn>
                    <a:cxn ang="T10">
                      <a:pos x="T4" y="T5"/>
                    </a:cxn>
                    <a:cxn ang="T11">
                      <a:pos x="T6" y="T7"/>
                    </a:cxn>
                  </a:cxnLst>
                  <a:rect l="T12" t="T13" r="T14" b="T15"/>
                  <a:pathLst>
                    <a:path w="4" h="69">
                      <a:moveTo>
                        <a:pt x="4" y="0"/>
                      </a:moveTo>
                      <a:lnTo>
                        <a:pt x="1" y="69"/>
                      </a:lnTo>
                      <a:lnTo>
                        <a:pt x="0" y="69"/>
                      </a:lnTo>
                      <a:lnTo>
                        <a:pt x="4"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69" name="Freeform 1056"/>
                <p:cNvSpPr>
                  <a:spLocks/>
                </p:cNvSpPr>
                <p:nvPr/>
              </p:nvSpPr>
              <p:spPr bwMode="auto">
                <a:xfrm>
                  <a:off x="2138" y="2478"/>
                  <a:ext cx="4" cy="69"/>
                </a:xfrm>
                <a:custGeom>
                  <a:avLst/>
                  <a:gdLst>
                    <a:gd name="T0" fmla="*/ 4 w 4"/>
                    <a:gd name="T1" fmla="*/ 0 h 69"/>
                    <a:gd name="T2" fmla="*/ 1 w 4"/>
                    <a:gd name="T3" fmla="*/ 69 h 69"/>
                    <a:gd name="T4" fmla="*/ 0 w 4"/>
                    <a:gd name="T5" fmla="*/ 69 h 69"/>
                    <a:gd name="T6" fmla="*/ 0 w 4"/>
                    <a:gd name="T7" fmla="*/ 68 h 69"/>
                    <a:gd name="T8" fmla="*/ 3 w 4"/>
                    <a:gd name="T9" fmla="*/ 0 h 69"/>
                    <a:gd name="T10" fmla="*/ 4 w 4"/>
                    <a:gd name="T11" fmla="*/ 0 h 69"/>
                    <a:gd name="T12" fmla="*/ 0 60000 65536"/>
                    <a:gd name="T13" fmla="*/ 0 60000 65536"/>
                    <a:gd name="T14" fmla="*/ 0 60000 65536"/>
                    <a:gd name="T15" fmla="*/ 0 60000 65536"/>
                    <a:gd name="T16" fmla="*/ 0 60000 65536"/>
                    <a:gd name="T17" fmla="*/ 0 60000 65536"/>
                    <a:gd name="T18" fmla="*/ 0 w 4"/>
                    <a:gd name="T19" fmla="*/ 0 h 69"/>
                    <a:gd name="T20" fmla="*/ 4 w 4"/>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4" h="69">
                      <a:moveTo>
                        <a:pt x="4" y="0"/>
                      </a:moveTo>
                      <a:lnTo>
                        <a:pt x="1" y="69"/>
                      </a:lnTo>
                      <a:lnTo>
                        <a:pt x="0" y="69"/>
                      </a:lnTo>
                      <a:lnTo>
                        <a:pt x="0" y="68"/>
                      </a:lnTo>
                      <a:lnTo>
                        <a:pt x="3" y="0"/>
                      </a:lnTo>
                      <a:lnTo>
                        <a:pt x="4" y="0"/>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70" name="Freeform 1057"/>
                <p:cNvSpPr>
                  <a:spLocks/>
                </p:cNvSpPr>
                <p:nvPr/>
              </p:nvSpPr>
              <p:spPr bwMode="auto">
                <a:xfrm>
                  <a:off x="2138" y="2478"/>
                  <a:ext cx="4" cy="69"/>
                </a:xfrm>
                <a:custGeom>
                  <a:avLst/>
                  <a:gdLst>
                    <a:gd name="T0" fmla="*/ 4 w 4"/>
                    <a:gd name="T1" fmla="*/ 0 h 69"/>
                    <a:gd name="T2" fmla="*/ 0 w 4"/>
                    <a:gd name="T3" fmla="*/ 69 h 69"/>
                    <a:gd name="T4" fmla="*/ 0 w 4"/>
                    <a:gd name="T5" fmla="*/ 68 h 69"/>
                    <a:gd name="T6" fmla="*/ 3 w 4"/>
                    <a:gd name="T7" fmla="*/ 0 h 69"/>
                    <a:gd name="T8" fmla="*/ 4 w 4"/>
                    <a:gd name="T9" fmla="*/ 0 h 69"/>
                    <a:gd name="T10" fmla="*/ 0 60000 65536"/>
                    <a:gd name="T11" fmla="*/ 0 60000 65536"/>
                    <a:gd name="T12" fmla="*/ 0 60000 65536"/>
                    <a:gd name="T13" fmla="*/ 0 60000 65536"/>
                    <a:gd name="T14" fmla="*/ 0 60000 65536"/>
                    <a:gd name="T15" fmla="*/ 0 w 4"/>
                    <a:gd name="T16" fmla="*/ 0 h 69"/>
                    <a:gd name="T17" fmla="*/ 4 w 4"/>
                    <a:gd name="T18" fmla="*/ 69 h 69"/>
                  </a:gdLst>
                  <a:ahLst/>
                  <a:cxnLst>
                    <a:cxn ang="T10">
                      <a:pos x="T0" y="T1"/>
                    </a:cxn>
                    <a:cxn ang="T11">
                      <a:pos x="T2" y="T3"/>
                    </a:cxn>
                    <a:cxn ang="T12">
                      <a:pos x="T4" y="T5"/>
                    </a:cxn>
                    <a:cxn ang="T13">
                      <a:pos x="T6" y="T7"/>
                    </a:cxn>
                    <a:cxn ang="T14">
                      <a:pos x="T8" y="T9"/>
                    </a:cxn>
                  </a:cxnLst>
                  <a:rect l="T15" t="T16" r="T17" b="T18"/>
                  <a:pathLst>
                    <a:path w="4" h="69">
                      <a:moveTo>
                        <a:pt x="4" y="0"/>
                      </a:moveTo>
                      <a:lnTo>
                        <a:pt x="0" y="69"/>
                      </a:lnTo>
                      <a:lnTo>
                        <a:pt x="0" y="68"/>
                      </a:lnTo>
                      <a:lnTo>
                        <a:pt x="3" y="0"/>
                      </a:lnTo>
                      <a:lnTo>
                        <a:pt x="4" y="0"/>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71" name="Freeform 1058"/>
                <p:cNvSpPr>
                  <a:spLocks/>
                </p:cNvSpPr>
                <p:nvPr/>
              </p:nvSpPr>
              <p:spPr bwMode="auto">
                <a:xfrm>
                  <a:off x="2136" y="2478"/>
                  <a:ext cx="5" cy="68"/>
                </a:xfrm>
                <a:custGeom>
                  <a:avLst/>
                  <a:gdLst>
                    <a:gd name="T0" fmla="*/ 5 w 5"/>
                    <a:gd name="T1" fmla="*/ 0 h 68"/>
                    <a:gd name="T2" fmla="*/ 2 w 5"/>
                    <a:gd name="T3" fmla="*/ 68 h 68"/>
                    <a:gd name="T4" fmla="*/ 0 w 5"/>
                    <a:gd name="T5" fmla="*/ 68 h 68"/>
                    <a:gd name="T6" fmla="*/ 5 w 5"/>
                    <a:gd name="T7" fmla="*/ 0 h 68"/>
                    <a:gd name="T8" fmla="*/ 0 60000 65536"/>
                    <a:gd name="T9" fmla="*/ 0 60000 65536"/>
                    <a:gd name="T10" fmla="*/ 0 60000 65536"/>
                    <a:gd name="T11" fmla="*/ 0 60000 65536"/>
                    <a:gd name="T12" fmla="*/ 0 w 5"/>
                    <a:gd name="T13" fmla="*/ 0 h 68"/>
                    <a:gd name="T14" fmla="*/ 5 w 5"/>
                    <a:gd name="T15" fmla="*/ 68 h 68"/>
                  </a:gdLst>
                  <a:ahLst/>
                  <a:cxnLst>
                    <a:cxn ang="T8">
                      <a:pos x="T0" y="T1"/>
                    </a:cxn>
                    <a:cxn ang="T9">
                      <a:pos x="T2" y="T3"/>
                    </a:cxn>
                    <a:cxn ang="T10">
                      <a:pos x="T4" y="T5"/>
                    </a:cxn>
                    <a:cxn ang="T11">
                      <a:pos x="T6" y="T7"/>
                    </a:cxn>
                  </a:cxnLst>
                  <a:rect l="T12" t="T13" r="T14" b="T15"/>
                  <a:pathLst>
                    <a:path w="5" h="68">
                      <a:moveTo>
                        <a:pt x="5" y="0"/>
                      </a:moveTo>
                      <a:lnTo>
                        <a:pt x="2" y="68"/>
                      </a:lnTo>
                      <a:lnTo>
                        <a:pt x="0" y="68"/>
                      </a:lnTo>
                      <a:lnTo>
                        <a:pt x="5" y="0"/>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72" name="Freeform 1059"/>
                <p:cNvSpPr>
                  <a:spLocks/>
                </p:cNvSpPr>
                <p:nvPr/>
              </p:nvSpPr>
              <p:spPr bwMode="auto">
                <a:xfrm>
                  <a:off x="2136" y="2478"/>
                  <a:ext cx="5" cy="68"/>
                </a:xfrm>
                <a:custGeom>
                  <a:avLst/>
                  <a:gdLst>
                    <a:gd name="T0" fmla="*/ 5 w 5"/>
                    <a:gd name="T1" fmla="*/ 0 h 68"/>
                    <a:gd name="T2" fmla="*/ 2 w 5"/>
                    <a:gd name="T3" fmla="*/ 68 h 68"/>
                    <a:gd name="T4" fmla="*/ 0 w 5"/>
                    <a:gd name="T5" fmla="*/ 68 h 68"/>
                    <a:gd name="T6" fmla="*/ 3 w 5"/>
                    <a:gd name="T7" fmla="*/ 0 h 68"/>
                    <a:gd name="T8" fmla="*/ 5 w 5"/>
                    <a:gd name="T9" fmla="*/ 0 h 68"/>
                    <a:gd name="T10" fmla="*/ 0 60000 65536"/>
                    <a:gd name="T11" fmla="*/ 0 60000 65536"/>
                    <a:gd name="T12" fmla="*/ 0 60000 65536"/>
                    <a:gd name="T13" fmla="*/ 0 60000 65536"/>
                    <a:gd name="T14" fmla="*/ 0 60000 65536"/>
                    <a:gd name="T15" fmla="*/ 0 w 5"/>
                    <a:gd name="T16" fmla="*/ 0 h 68"/>
                    <a:gd name="T17" fmla="*/ 5 w 5"/>
                    <a:gd name="T18" fmla="*/ 68 h 68"/>
                  </a:gdLst>
                  <a:ahLst/>
                  <a:cxnLst>
                    <a:cxn ang="T10">
                      <a:pos x="T0" y="T1"/>
                    </a:cxn>
                    <a:cxn ang="T11">
                      <a:pos x="T2" y="T3"/>
                    </a:cxn>
                    <a:cxn ang="T12">
                      <a:pos x="T4" y="T5"/>
                    </a:cxn>
                    <a:cxn ang="T13">
                      <a:pos x="T6" y="T7"/>
                    </a:cxn>
                    <a:cxn ang="T14">
                      <a:pos x="T8" y="T9"/>
                    </a:cxn>
                  </a:cxnLst>
                  <a:rect l="T15" t="T16" r="T17" b="T18"/>
                  <a:pathLst>
                    <a:path w="5" h="68">
                      <a:moveTo>
                        <a:pt x="5" y="0"/>
                      </a:moveTo>
                      <a:lnTo>
                        <a:pt x="2" y="68"/>
                      </a:lnTo>
                      <a:lnTo>
                        <a:pt x="0" y="68"/>
                      </a:lnTo>
                      <a:lnTo>
                        <a:pt x="3" y="0"/>
                      </a:lnTo>
                      <a:lnTo>
                        <a:pt x="5"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73" name="Freeform 1060"/>
                <p:cNvSpPr>
                  <a:spLocks/>
                </p:cNvSpPr>
                <p:nvPr/>
              </p:nvSpPr>
              <p:spPr bwMode="auto">
                <a:xfrm>
                  <a:off x="2136" y="2478"/>
                  <a:ext cx="5" cy="68"/>
                </a:xfrm>
                <a:custGeom>
                  <a:avLst/>
                  <a:gdLst>
                    <a:gd name="T0" fmla="*/ 5 w 5"/>
                    <a:gd name="T1" fmla="*/ 0 h 68"/>
                    <a:gd name="T2" fmla="*/ 0 w 5"/>
                    <a:gd name="T3" fmla="*/ 68 h 68"/>
                    <a:gd name="T4" fmla="*/ 3 w 5"/>
                    <a:gd name="T5" fmla="*/ 0 h 68"/>
                    <a:gd name="T6" fmla="*/ 5 w 5"/>
                    <a:gd name="T7" fmla="*/ 0 h 68"/>
                    <a:gd name="T8" fmla="*/ 0 60000 65536"/>
                    <a:gd name="T9" fmla="*/ 0 60000 65536"/>
                    <a:gd name="T10" fmla="*/ 0 60000 65536"/>
                    <a:gd name="T11" fmla="*/ 0 60000 65536"/>
                    <a:gd name="T12" fmla="*/ 0 w 5"/>
                    <a:gd name="T13" fmla="*/ 0 h 68"/>
                    <a:gd name="T14" fmla="*/ 5 w 5"/>
                    <a:gd name="T15" fmla="*/ 68 h 68"/>
                  </a:gdLst>
                  <a:ahLst/>
                  <a:cxnLst>
                    <a:cxn ang="T8">
                      <a:pos x="T0" y="T1"/>
                    </a:cxn>
                    <a:cxn ang="T9">
                      <a:pos x="T2" y="T3"/>
                    </a:cxn>
                    <a:cxn ang="T10">
                      <a:pos x="T4" y="T5"/>
                    </a:cxn>
                    <a:cxn ang="T11">
                      <a:pos x="T6" y="T7"/>
                    </a:cxn>
                  </a:cxnLst>
                  <a:rect l="T12" t="T13" r="T14" b="T15"/>
                  <a:pathLst>
                    <a:path w="5" h="68">
                      <a:moveTo>
                        <a:pt x="5" y="0"/>
                      </a:moveTo>
                      <a:lnTo>
                        <a:pt x="0" y="68"/>
                      </a:lnTo>
                      <a:lnTo>
                        <a:pt x="3" y="0"/>
                      </a:lnTo>
                      <a:lnTo>
                        <a:pt x="5"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74" name="Freeform 1061"/>
                <p:cNvSpPr>
                  <a:spLocks/>
                </p:cNvSpPr>
                <p:nvPr/>
              </p:nvSpPr>
              <p:spPr bwMode="auto">
                <a:xfrm>
                  <a:off x="2134" y="2478"/>
                  <a:ext cx="5" cy="68"/>
                </a:xfrm>
                <a:custGeom>
                  <a:avLst/>
                  <a:gdLst>
                    <a:gd name="T0" fmla="*/ 5 w 5"/>
                    <a:gd name="T1" fmla="*/ 0 h 68"/>
                    <a:gd name="T2" fmla="*/ 2 w 5"/>
                    <a:gd name="T3" fmla="*/ 68 h 68"/>
                    <a:gd name="T4" fmla="*/ 0 w 5"/>
                    <a:gd name="T5" fmla="*/ 68 h 68"/>
                    <a:gd name="T6" fmla="*/ 5 w 5"/>
                    <a:gd name="T7" fmla="*/ 0 h 68"/>
                    <a:gd name="T8" fmla="*/ 0 60000 65536"/>
                    <a:gd name="T9" fmla="*/ 0 60000 65536"/>
                    <a:gd name="T10" fmla="*/ 0 60000 65536"/>
                    <a:gd name="T11" fmla="*/ 0 60000 65536"/>
                    <a:gd name="T12" fmla="*/ 0 w 5"/>
                    <a:gd name="T13" fmla="*/ 0 h 68"/>
                    <a:gd name="T14" fmla="*/ 5 w 5"/>
                    <a:gd name="T15" fmla="*/ 68 h 68"/>
                  </a:gdLst>
                  <a:ahLst/>
                  <a:cxnLst>
                    <a:cxn ang="T8">
                      <a:pos x="T0" y="T1"/>
                    </a:cxn>
                    <a:cxn ang="T9">
                      <a:pos x="T2" y="T3"/>
                    </a:cxn>
                    <a:cxn ang="T10">
                      <a:pos x="T4" y="T5"/>
                    </a:cxn>
                    <a:cxn ang="T11">
                      <a:pos x="T6" y="T7"/>
                    </a:cxn>
                  </a:cxnLst>
                  <a:rect l="T12" t="T13" r="T14" b="T15"/>
                  <a:pathLst>
                    <a:path w="5" h="68">
                      <a:moveTo>
                        <a:pt x="5" y="0"/>
                      </a:moveTo>
                      <a:lnTo>
                        <a:pt x="2" y="68"/>
                      </a:lnTo>
                      <a:lnTo>
                        <a:pt x="0" y="68"/>
                      </a:lnTo>
                      <a:lnTo>
                        <a:pt x="5" y="0"/>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75" name="Freeform 1062"/>
                <p:cNvSpPr>
                  <a:spLocks/>
                </p:cNvSpPr>
                <p:nvPr/>
              </p:nvSpPr>
              <p:spPr bwMode="auto">
                <a:xfrm>
                  <a:off x="2134" y="2478"/>
                  <a:ext cx="5" cy="68"/>
                </a:xfrm>
                <a:custGeom>
                  <a:avLst/>
                  <a:gdLst>
                    <a:gd name="T0" fmla="*/ 5 w 5"/>
                    <a:gd name="T1" fmla="*/ 0 h 68"/>
                    <a:gd name="T2" fmla="*/ 2 w 5"/>
                    <a:gd name="T3" fmla="*/ 68 h 68"/>
                    <a:gd name="T4" fmla="*/ 0 w 5"/>
                    <a:gd name="T5" fmla="*/ 68 h 68"/>
                    <a:gd name="T6" fmla="*/ 4 w 5"/>
                    <a:gd name="T7" fmla="*/ 0 h 68"/>
                    <a:gd name="T8" fmla="*/ 5 w 5"/>
                    <a:gd name="T9" fmla="*/ 0 h 68"/>
                    <a:gd name="T10" fmla="*/ 0 60000 65536"/>
                    <a:gd name="T11" fmla="*/ 0 60000 65536"/>
                    <a:gd name="T12" fmla="*/ 0 60000 65536"/>
                    <a:gd name="T13" fmla="*/ 0 60000 65536"/>
                    <a:gd name="T14" fmla="*/ 0 60000 65536"/>
                    <a:gd name="T15" fmla="*/ 0 w 5"/>
                    <a:gd name="T16" fmla="*/ 0 h 68"/>
                    <a:gd name="T17" fmla="*/ 5 w 5"/>
                    <a:gd name="T18" fmla="*/ 68 h 68"/>
                  </a:gdLst>
                  <a:ahLst/>
                  <a:cxnLst>
                    <a:cxn ang="T10">
                      <a:pos x="T0" y="T1"/>
                    </a:cxn>
                    <a:cxn ang="T11">
                      <a:pos x="T2" y="T3"/>
                    </a:cxn>
                    <a:cxn ang="T12">
                      <a:pos x="T4" y="T5"/>
                    </a:cxn>
                    <a:cxn ang="T13">
                      <a:pos x="T6" y="T7"/>
                    </a:cxn>
                    <a:cxn ang="T14">
                      <a:pos x="T8" y="T9"/>
                    </a:cxn>
                  </a:cxnLst>
                  <a:rect l="T15" t="T16" r="T17" b="T18"/>
                  <a:pathLst>
                    <a:path w="5" h="68">
                      <a:moveTo>
                        <a:pt x="5" y="0"/>
                      </a:moveTo>
                      <a:lnTo>
                        <a:pt x="2" y="68"/>
                      </a:lnTo>
                      <a:lnTo>
                        <a:pt x="0" y="68"/>
                      </a:lnTo>
                      <a:lnTo>
                        <a:pt x="4" y="0"/>
                      </a:lnTo>
                      <a:lnTo>
                        <a:pt x="5" y="0"/>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76" name="Freeform 1063"/>
                <p:cNvSpPr>
                  <a:spLocks/>
                </p:cNvSpPr>
                <p:nvPr/>
              </p:nvSpPr>
              <p:spPr bwMode="auto">
                <a:xfrm>
                  <a:off x="2133" y="2478"/>
                  <a:ext cx="6" cy="68"/>
                </a:xfrm>
                <a:custGeom>
                  <a:avLst/>
                  <a:gdLst>
                    <a:gd name="T0" fmla="*/ 6 w 6"/>
                    <a:gd name="T1" fmla="*/ 0 h 68"/>
                    <a:gd name="T2" fmla="*/ 1 w 6"/>
                    <a:gd name="T3" fmla="*/ 68 h 68"/>
                    <a:gd name="T4" fmla="*/ 0 w 6"/>
                    <a:gd name="T5" fmla="*/ 68 h 68"/>
                    <a:gd name="T6" fmla="*/ 5 w 6"/>
                    <a:gd name="T7" fmla="*/ 0 h 68"/>
                    <a:gd name="T8" fmla="*/ 6 w 6"/>
                    <a:gd name="T9" fmla="*/ 0 h 68"/>
                    <a:gd name="T10" fmla="*/ 0 60000 65536"/>
                    <a:gd name="T11" fmla="*/ 0 60000 65536"/>
                    <a:gd name="T12" fmla="*/ 0 60000 65536"/>
                    <a:gd name="T13" fmla="*/ 0 60000 65536"/>
                    <a:gd name="T14" fmla="*/ 0 60000 65536"/>
                    <a:gd name="T15" fmla="*/ 0 w 6"/>
                    <a:gd name="T16" fmla="*/ 0 h 68"/>
                    <a:gd name="T17" fmla="*/ 6 w 6"/>
                    <a:gd name="T18" fmla="*/ 68 h 68"/>
                  </a:gdLst>
                  <a:ahLst/>
                  <a:cxnLst>
                    <a:cxn ang="T10">
                      <a:pos x="T0" y="T1"/>
                    </a:cxn>
                    <a:cxn ang="T11">
                      <a:pos x="T2" y="T3"/>
                    </a:cxn>
                    <a:cxn ang="T12">
                      <a:pos x="T4" y="T5"/>
                    </a:cxn>
                    <a:cxn ang="T13">
                      <a:pos x="T6" y="T7"/>
                    </a:cxn>
                    <a:cxn ang="T14">
                      <a:pos x="T8" y="T9"/>
                    </a:cxn>
                  </a:cxnLst>
                  <a:rect l="T15" t="T16" r="T17" b="T18"/>
                  <a:pathLst>
                    <a:path w="6" h="68">
                      <a:moveTo>
                        <a:pt x="6" y="0"/>
                      </a:moveTo>
                      <a:lnTo>
                        <a:pt x="1" y="68"/>
                      </a:lnTo>
                      <a:lnTo>
                        <a:pt x="0" y="68"/>
                      </a:lnTo>
                      <a:lnTo>
                        <a:pt x="5" y="0"/>
                      </a:lnTo>
                      <a:lnTo>
                        <a:pt x="6" y="0"/>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77" name="Freeform 1064"/>
                <p:cNvSpPr>
                  <a:spLocks/>
                </p:cNvSpPr>
                <p:nvPr/>
              </p:nvSpPr>
              <p:spPr bwMode="auto">
                <a:xfrm>
                  <a:off x="2133" y="2478"/>
                  <a:ext cx="5" cy="68"/>
                </a:xfrm>
                <a:custGeom>
                  <a:avLst/>
                  <a:gdLst>
                    <a:gd name="T0" fmla="*/ 5 w 5"/>
                    <a:gd name="T1" fmla="*/ 0 h 68"/>
                    <a:gd name="T2" fmla="*/ 1 w 5"/>
                    <a:gd name="T3" fmla="*/ 68 h 68"/>
                    <a:gd name="T4" fmla="*/ 0 w 5"/>
                    <a:gd name="T5" fmla="*/ 68 h 68"/>
                    <a:gd name="T6" fmla="*/ 3 w 5"/>
                    <a:gd name="T7" fmla="*/ 0 h 68"/>
                    <a:gd name="T8" fmla="*/ 5 w 5"/>
                    <a:gd name="T9" fmla="*/ 0 h 68"/>
                    <a:gd name="T10" fmla="*/ 0 60000 65536"/>
                    <a:gd name="T11" fmla="*/ 0 60000 65536"/>
                    <a:gd name="T12" fmla="*/ 0 60000 65536"/>
                    <a:gd name="T13" fmla="*/ 0 60000 65536"/>
                    <a:gd name="T14" fmla="*/ 0 60000 65536"/>
                    <a:gd name="T15" fmla="*/ 0 w 5"/>
                    <a:gd name="T16" fmla="*/ 0 h 68"/>
                    <a:gd name="T17" fmla="*/ 5 w 5"/>
                    <a:gd name="T18" fmla="*/ 68 h 68"/>
                  </a:gdLst>
                  <a:ahLst/>
                  <a:cxnLst>
                    <a:cxn ang="T10">
                      <a:pos x="T0" y="T1"/>
                    </a:cxn>
                    <a:cxn ang="T11">
                      <a:pos x="T2" y="T3"/>
                    </a:cxn>
                    <a:cxn ang="T12">
                      <a:pos x="T4" y="T5"/>
                    </a:cxn>
                    <a:cxn ang="T13">
                      <a:pos x="T6" y="T7"/>
                    </a:cxn>
                    <a:cxn ang="T14">
                      <a:pos x="T8" y="T9"/>
                    </a:cxn>
                  </a:cxnLst>
                  <a:rect l="T15" t="T16" r="T17" b="T18"/>
                  <a:pathLst>
                    <a:path w="5" h="68">
                      <a:moveTo>
                        <a:pt x="5" y="0"/>
                      </a:moveTo>
                      <a:lnTo>
                        <a:pt x="1" y="68"/>
                      </a:lnTo>
                      <a:lnTo>
                        <a:pt x="0" y="68"/>
                      </a:lnTo>
                      <a:lnTo>
                        <a:pt x="3" y="0"/>
                      </a:lnTo>
                      <a:lnTo>
                        <a:pt x="5" y="0"/>
                      </a:lnTo>
                      <a:close/>
                    </a:path>
                  </a:pathLst>
                </a:custGeom>
                <a:solidFill>
                  <a:srgbClr val="8F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78" name="Freeform 1065"/>
                <p:cNvSpPr>
                  <a:spLocks/>
                </p:cNvSpPr>
                <p:nvPr/>
              </p:nvSpPr>
              <p:spPr bwMode="auto">
                <a:xfrm>
                  <a:off x="2133" y="2478"/>
                  <a:ext cx="5" cy="68"/>
                </a:xfrm>
                <a:custGeom>
                  <a:avLst/>
                  <a:gdLst>
                    <a:gd name="T0" fmla="*/ 5 w 5"/>
                    <a:gd name="T1" fmla="*/ 0 h 68"/>
                    <a:gd name="T2" fmla="*/ 0 w 5"/>
                    <a:gd name="T3" fmla="*/ 68 h 68"/>
                    <a:gd name="T4" fmla="*/ 3 w 5"/>
                    <a:gd name="T5" fmla="*/ 0 h 68"/>
                    <a:gd name="T6" fmla="*/ 5 w 5"/>
                    <a:gd name="T7" fmla="*/ 0 h 68"/>
                    <a:gd name="T8" fmla="*/ 0 60000 65536"/>
                    <a:gd name="T9" fmla="*/ 0 60000 65536"/>
                    <a:gd name="T10" fmla="*/ 0 60000 65536"/>
                    <a:gd name="T11" fmla="*/ 0 60000 65536"/>
                    <a:gd name="T12" fmla="*/ 0 w 5"/>
                    <a:gd name="T13" fmla="*/ 0 h 68"/>
                    <a:gd name="T14" fmla="*/ 5 w 5"/>
                    <a:gd name="T15" fmla="*/ 68 h 68"/>
                  </a:gdLst>
                  <a:ahLst/>
                  <a:cxnLst>
                    <a:cxn ang="T8">
                      <a:pos x="T0" y="T1"/>
                    </a:cxn>
                    <a:cxn ang="T9">
                      <a:pos x="T2" y="T3"/>
                    </a:cxn>
                    <a:cxn ang="T10">
                      <a:pos x="T4" y="T5"/>
                    </a:cxn>
                    <a:cxn ang="T11">
                      <a:pos x="T6" y="T7"/>
                    </a:cxn>
                  </a:cxnLst>
                  <a:rect l="T12" t="T13" r="T14" b="T15"/>
                  <a:pathLst>
                    <a:path w="5" h="68">
                      <a:moveTo>
                        <a:pt x="5" y="0"/>
                      </a:moveTo>
                      <a:lnTo>
                        <a:pt x="0" y="68"/>
                      </a:lnTo>
                      <a:lnTo>
                        <a:pt x="3" y="0"/>
                      </a:lnTo>
                      <a:lnTo>
                        <a:pt x="5" y="0"/>
                      </a:lnTo>
                      <a:close/>
                    </a:path>
                  </a:pathLst>
                </a:custGeom>
                <a:solidFill>
                  <a:srgbClr val="8F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79" name="Freeform 1066"/>
                <p:cNvSpPr>
                  <a:spLocks/>
                </p:cNvSpPr>
                <p:nvPr/>
              </p:nvSpPr>
              <p:spPr bwMode="auto">
                <a:xfrm>
                  <a:off x="2131" y="2478"/>
                  <a:ext cx="5" cy="68"/>
                </a:xfrm>
                <a:custGeom>
                  <a:avLst/>
                  <a:gdLst>
                    <a:gd name="T0" fmla="*/ 5 w 5"/>
                    <a:gd name="T1" fmla="*/ 0 h 68"/>
                    <a:gd name="T2" fmla="*/ 2 w 5"/>
                    <a:gd name="T3" fmla="*/ 68 h 68"/>
                    <a:gd name="T4" fmla="*/ 0 w 5"/>
                    <a:gd name="T5" fmla="*/ 68 h 68"/>
                    <a:gd name="T6" fmla="*/ 5 w 5"/>
                    <a:gd name="T7" fmla="*/ 0 h 68"/>
                    <a:gd name="T8" fmla="*/ 0 60000 65536"/>
                    <a:gd name="T9" fmla="*/ 0 60000 65536"/>
                    <a:gd name="T10" fmla="*/ 0 60000 65536"/>
                    <a:gd name="T11" fmla="*/ 0 60000 65536"/>
                    <a:gd name="T12" fmla="*/ 0 w 5"/>
                    <a:gd name="T13" fmla="*/ 0 h 68"/>
                    <a:gd name="T14" fmla="*/ 5 w 5"/>
                    <a:gd name="T15" fmla="*/ 68 h 68"/>
                  </a:gdLst>
                  <a:ahLst/>
                  <a:cxnLst>
                    <a:cxn ang="T8">
                      <a:pos x="T0" y="T1"/>
                    </a:cxn>
                    <a:cxn ang="T9">
                      <a:pos x="T2" y="T3"/>
                    </a:cxn>
                    <a:cxn ang="T10">
                      <a:pos x="T4" y="T5"/>
                    </a:cxn>
                    <a:cxn ang="T11">
                      <a:pos x="T6" y="T7"/>
                    </a:cxn>
                  </a:cxnLst>
                  <a:rect l="T12" t="T13" r="T14" b="T15"/>
                  <a:pathLst>
                    <a:path w="5" h="68">
                      <a:moveTo>
                        <a:pt x="5" y="0"/>
                      </a:moveTo>
                      <a:lnTo>
                        <a:pt x="2" y="68"/>
                      </a:lnTo>
                      <a:lnTo>
                        <a:pt x="0" y="68"/>
                      </a:lnTo>
                      <a:lnTo>
                        <a:pt x="5" y="0"/>
                      </a:lnTo>
                      <a:close/>
                    </a:path>
                  </a:pathLst>
                </a:custGeom>
                <a:solidFill>
                  <a:srgbClr val="8F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80" name="Freeform 1067"/>
                <p:cNvSpPr>
                  <a:spLocks/>
                </p:cNvSpPr>
                <p:nvPr/>
              </p:nvSpPr>
              <p:spPr bwMode="auto">
                <a:xfrm>
                  <a:off x="2131" y="2478"/>
                  <a:ext cx="5" cy="68"/>
                </a:xfrm>
                <a:custGeom>
                  <a:avLst/>
                  <a:gdLst>
                    <a:gd name="T0" fmla="*/ 5 w 5"/>
                    <a:gd name="T1" fmla="*/ 0 h 68"/>
                    <a:gd name="T2" fmla="*/ 2 w 5"/>
                    <a:gd name="T3" fmla="*/ 68 h 68"/>
                    <a:gd name="T4" fmla="*/ 0 w 5"/>
                    <a:gd name="T5" fmla="*/ 68 h 68"/>
                    <a:gd name="T6" fmla="*/ 3 w 5"/>
                    <a:gd name="T7" fmla="*/ 0 h 68"/>
                    <a:gd name="T8" fmla="*/ 5 w 5"/>
                    <a:gd name="T9" fmla="*/ 0 h 68"/>
                    <a:gd name="T10" fmla="*/ 0 60000 65536"/>
                    <a:gd name="T11" fmla="*/ 0 60000 65536"/>
                    <a:gd name="T12" fmla="*/ 0 60000 65536"/>
                    <a:gd name="T13" fmla="*/ 0 60000 65536"/>
                    <a:gd name="T14" fmla="*/ 0 60000 65536"/>
                    <a:gd name="T15" fmla="*/ 0 w 5"/>
                    <a:gd name="T16" fmla="*/ 0 h 68"/>
                    <a:gd name="T17" fmla="*/ 5 w 5"/>
                    <a:gd name="T18" fmla="*/ 68 h 68"/>
                  </a:gdLst>
                  <a:ahLst/>
                  <a:cxnLst>
                    <a:cxn ang="T10">
                      <a:pos x="T0" y="T1"/>
                    </a:cxn>
                    <a:cxn ang="T11">
                      <a:pos x="T2" y="T3"/>
                    </a:cxn>
                    <a:cxn ang="T12">
                      <a:pos x="T4" y="T5"/>
                    </a:cxn>
                    <a:cxn ang="T13">
                      <a:pos x="T6" y="T7"/>
                    </a:cxn>
                    <a:cxn ang="T14">
                      <a:pos x="T8" y="T9"/>
                    </a:cxn>
                  </a:cxnLst>
                  <a:rect l="T15" t="T16" r="T17" b="T18"/>
                  <a:pathLst>
                    <a:path w="5" h="68">
                      <a:moveTo>
                        <a:pt x="5" y="0"/>
                      </a:moveTo>
                      <a:lnTo>
                        <a:pt x="2" y="68"/>
                      </a:lnTo>
                      <a:lnTo>
                        <a:pt x="0" y="68"/>
                      </a:lnTo>
                      <a:lnTo>
                        <a:pt x="3" y="0"/>
                      </a:lnTo>
                      <a:lnTo>
                        <a:pt x="5" y="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81" name="Freeform 1068"/>
                <p:cNvSpPr>
                  <a:spLocks/>
                </p:cNvSpPr>
                <p:nvPr/>
              </p:nvSpPr>
              <p:spPr bwMode="auto">
                <a:xfrm>
                  <a:off x="2131" y="2478"/>
                  <a:ext cx="5" cy="68"/>
                </a:xfrm>
                <a:custGeom>
                  <a:avLst/>
                  <a:gdLst>
                    <a:gd name="T0" fmla="*/ 5 w 5"/>
                    <a:gd name="T1" fmla="*/ 0 h 68"/>
                    <a:gd name="T2" fmla="*/ 0 w 5"/>
                    <a:gd name="T3" fmla="*/ 68 h 68"/>
                    <a:gd name="T4" fmla="*/ 3 w 5"/>
                    <a:gd name="T5" fmla="*/ 2 h 68"/>
                    <a:gd name="T6" fmla="*/ 3 w 5"/>
                    <a:gd name="T7" fmla="*/ 0 h 68"/>
                    <a:gd name="T8" fmla="*/ 5 w 5"/>
                    <a:gd name="T9" fmla="*/ 0 h 68"/>
                    <a:gd name="T10" fmla="*/ 0 60000 65536"/>
                    <a:gd name="T11" fmla="*/ 0 60000 65536"/>
                    <a:gd name="T12" fmla="*/ 0 60000 65536"/>
                    <a:gd name="T13" fmla="*/ 0 60000 65536"/>
                    <a:gd name="T14" fmla="*/ 0 60000 65536"/>
                    <a:gd name="T15" fmla="*/ 0 w 5"/>
                    <a:gd name="T16" fmla="*/ 0 h 68"/>
                    <a:gd name="T17" fmla="*/ 5 w 5"/>
                    <a:gd name="T18" fmla="*/ 68 h 68"/>
                  </a:gdLst>
                  <a:ahLst/>
                  <a:cxnLst>
                    <a:cxn ang="T10">
                      <a:pos x="T0" y="T1"/>
                    </a:cxn>
                    <a:cxn ang="T11">
                      <a:pos x="T2" y="T3"/>
                    </a:cxn>
                    <a:cxn ang="T12">
                      <a:pos x="T4" y="T5"/>
                    </a:cxn>
                    <a:cxn ang="T13">
                      <a:pos x="T6" y="T7"/>
                    </a:cxn>
                    <a:cxn ang="T14">
                      <a:pos x="T8" y="T9"/>
                    </a:cxn>
                  </a:cxnLst>
                  <a:rect l="T15" t="T16" r="T17" b="T18"/>
                  <a:pathLst>
                    <a:path w="5" h="68">
                      <a:moveTo>
                        <a:pt x="5" y="0"/>
                      </a:moveTo>
                      <a:lnTo>
                        <a:pt x="0" y="68"/>
                      </a:lnTo>
                      <a:lnTo>
                        <a:pt x="3" y="2"/>
                      </a:lnTo>
                      <a:lnTo>
                        <a:pt x="3" y="0"/>
                      </a:lnTo>
                      <a:lnTo>
                        <a:pt x="5" y="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82" name="Freeform 1069"/>
                <p:cNvSpPr>
                  <a:spLocks/>
                </p:cNvSpPr>
                <p:nvPr/>
              </p:nvSpPr>
              <p:spPr bwMode="auto">
                <a:xfrm>
                  <a:off x="2129" y="2478"/>
                  <a:ext cx="5" cy="68"/>
                </a:xfrm>
                <a:custGeom>
                  <a:avLst/>
                  <a:gdLst>
                    <a:gd name="T0" fmla="*/ 5 w 5"/>
                    <a:gd name="T1" fmla="*/ 0 h 68"/>
                    <a:gd name="T2" fmla="*/ 2 w 5"/>
                    <a:gd name="T3" fmla="*/ 68 h 68"/>
                    <a:gd name="T4" fmla="*/ 0 w 5"/>
                    <a:gd name="T5" fmla="*/ 68 h 68"/>
                    <a:gd name="T6" fmla="*/ 5 w 5"/>
                    <a:gd name="T7" fmla="*/ 2 h 68"/>
                    <a:gd name="T8" fmla="*/ 5 w 5"/>
                    <a:gd name="T9" fmla="*/ 0 h 68"/>
                    <a:gd name="T10" fmla="*/ 0 60000 65536"/>
                    <a:gd name="T11" fmla="*/ 0 60000 65536"/>
                    <a:gd name="T12" fmla="*/ 0 60000 65536"/>
                    <a:gd name="T13" fmla="*/ 0 60000 65536"/>
                    <a:gd name="T14" fmla="*/ 0 60000 65536"/>
                    <a:gd name="T15" fmla="*/ 0 w 5"/>
                    <a:gd name="T16" fmla="*/ 0 h 68"/>
                    <a:gd name="T17" fmla="*/ 5 w 5"/>
                    <a:gd name="T18" fmla="*/ 68 h 68"/>
                  </a:gdLst>
                  <a:ahLst/>
                  <a:cxnLst>
                    <a:cxn ang="T10">
                      <a:pos x="T0" y="T1"/>
                    </a:cxn>
                    <a:cxn ang="T11">
                      <a:pos x="T2" y="T3"/>
                    </a:cxn>
                    <a:cxn ang="T12">
                      <a:pos x="T4" y="T5"/>
                    </a:cxn>
                    <a:cxn ang="T13">
                      <a:pos x="T6" y="T7"/>
                    </a:cxn>
                    <a:cxn ang="T14">
                      <a:pos x="T8" y="T9"/>
                    </a:cxn>
                  </a:cxnLst>
                  <a:rect l="T15" t="T16" r="T17" b="T18"/>
                  <a:pathLst>
                    <a:path w="5" h="68">
                      <a:moveTo>
                        <a:pt x="5" y="0"/>
                      </a:moveTo>
                      <a:lnTo>
                        <a:pt x="2" y="68"/>
                      </a:lnTo>
                      <a:lnTo>
                        <a:pt x="0" y="68"/>
                      </a:lnTo>
                      <a:lnTo>
                        <a:pt x="5" y="2"/>
                      </a:lnTo>
                      <a:lnTo>
                        <a:pt x="5"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83" name="Freeform 1070"/>
                <p:cNvSpPr>
                  <a:spLocks/>
                </p:cNvSpPr>
                <p:nvPr/>
              </p:nvSpPr>
              <p:spPr bwMode="auto">
                <a:xfrm>
                  <a:off x="2129" y="2480"/>
                  <a:ext cx="5" cy="66"/>
                </a:xfrm>
                <a:custGeom>
                  <a:avLst/>
                  <a:gdLst>
                    <a:gd name="T0" fmla="*/ 5 w 5"/>
                    <a:gd name="T1" fmla="*/ 0 h 66"/>
                    <a:gd name="T2" fmla="*/ 2 w 5"/>
                    <a:gd name="T3" fmla="*/ 66 h 66"/>
                    <a:gd name="T4" fmla="*/ 0 w 5"/>
                    <a:gd name="T5" fmla="*/ 66 h 66"/>
                    <a:gd name="T6" fmla="*/ 4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4" y="0"/>
                      </a:lnTo>
                      <a:lnTo>
                        <a:pt x="5"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84" name="Freeform 1071"/>
                <p:cNvSpPr>
                  <a:spLocks/>
                </p:cNvSpPr>
                <p:nvPr/>
              </p:nvSpPr>
              <p:spPr bwMode="auto">
                <a:xfrm>
                  <a:off x="2129" y="2480"/>
                  <a:ext cx="5" cy="66"/>
                </a:xfrm>
                <a:custGeom>
                  <a:avLst/>
                  <a:gdLst>
                    <a:gd name="T0" fmla="*/ 5 w 5"/>
                    <a:gd name="T1" fmla="*/ 0 h 66"/>
                    <a:gd name="T2" fmla="*/ 0 w 5"/>
                    <a:gd name="T3" fmla="*/ 66 h 66"/>
                    <a:gd name="T4" fmla="*/ 4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4" y="0"/>
                      </a:lnTo>
                      <a:lnTo>
                        <a:pt x="5" y="0"/>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85" name="Freeform 1072"/>
                <p:cNvSpPr>
                  <a:spLocks/>
                </p:cNvSpPr>
                <p:nvPr/>
              </p:nvSpPr>
              <p:spPr bwMode="auto">
                <a:xfrm>
                  <a:off x="2128" y="2480"/>
                  <a:ext cx="5" cy="66"/>
                </a:xfrm>
                <a:custGeom>
                  <a:avLst/>
                  <a:gdLst>
                    <a:gd name="T0" fmla="*/ 5 w 5"/>
                    <a:gd name="T1" fmla="*/ 0 h 66"/>
                    <a:gd name="T2" fmla="*/ 1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1" y="66"/>
                      </a:lnTo>
                      <a:lnTo>
                        <a:pt x="0" y="66"/>
                      </a:lnTo>
                      <a:lnTo>
                        <a:pt x="3" y="0"/>
                      </a:lnTo>
                      <a:lnTo>
                        <a:pt x="5"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86" name="Freeform 1073"/>
                <p:cNvSpPr>
                  <a:spLocks/>
                </p:cNvSpPr>
                <p:nvPr/>
              </p:nvSpPr>
              <p:spPr bwMode="auto">
                <a:xfrm>
                  <a:off x="2128" y="2480"/>
                  <a:ext cx="5" cy="66"/>
                </a:xfrm>
                <a:custGeom>
                  <a:avLst/>
                  <a:gdLst>
                    <a:gd name="T0" fmla="*/ 5 w 5"/>
                    <a:gd name="T1" fmla="*/ 0 h 66"/>
                    <a:gd name="T2" fmla="*/ 1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1" y="66"/>
                      </a:lnTo>
                      <a:lnTo>
                        <a:pt x="0" y="66"/>
                      </a:lnTo>
                      <a:lnTo>
                        <a:pt x="3" y="0"/>
                      </a:lnTo>
                      <a:lnTo>
                        <a:pt x="5"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87" name="Freeform 1074"/>
                <p:cNvSpPr>
                  <a:spLocks/>
                </p:cNvSpPr>
                <p:nvPr/>
              </p:nvSpPr>
              <p:spPr bwMode="auto">
                <a:xfrm>
                  <a:off x="2126" y="2480"/>
                  <a:ext cx="5" cy="66"/>
                </a:xfrm>
                <a:custGeom>
                  <a:avLst/>
                  <a:gdLst>
                    <a:gd name="T0" fmla="*/ 5 w 5"/>
                    <a:gd name="T1" fmla="*/ 0 h 66"/>
                    <a:gd name="T2" fmla="*/ 2 w 5"/>
                    <a:gd name="T3" fmla="*/ 66 h 66"/>
                    <a:gd name="T4" fmla="*/ 0 w 5"/>
                    <a:gd name="T5" fmla="*/ 66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2" y="66"/>
                      </a:lnTo>
                      <a:lnTo>
                        <a:pt x="0" y="66"/>
                      </a:lnTo>
                      <a:lnTo>
                        <a:pt x="5"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88" name="Freeform 1075"/>
                <p:cNvSpPr>
                  <a:spLocks/>
                </p:cNvSpPr>
                <p:nvPr/>
              </p:nvSpPr>
              <p:spPr bwMode="auto">
                <a:xfrm>
                  <a:off x="2126" y="2480"/>
                  <a:ext cx="5" cy="66"/>
                </a:xfrm>
                <a:custGeom>
                  <a:avLst/>
                  <a:gdLst>
                    <a:gd name="T0" fmla="*/ 5 w 5"/>
                    <a:gd name="T1" fmla="*/ 0 h 66"/>
                    <a:gd name="T2" fmla="*/ 2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3" y="0"/>
                      </a:lnTo>
                      <a:lnTo>
                        <a:pt x="5"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89" name="Freeform 1076"/>
                <p:cNvSpPr>
                  <a:spLocks/>
                </p:cNvSpPr>
                <p:nvPr/>
              </p:nvSpPr>
              <p:spPr bwMode="auto">
                <a:xfrm>
                  <a:off x="2126" y="2480"/>
                  <a:ext cx="5" cy="66"/>
                </a:xfrm>
                <a:custGeom>
                  <a:avLst/>
                  <a:gdLst>
                    <a:gd name="T0" fmla="*/ 5 w 5"/>
                    <a:gd name="T1" fmla="*/ 0 h 66"/>
                    <a:gd name="T2" fmla="*/ 0 w 5"/>
                    <a:gd name="T3" fmla="*/ 66 h 66"/>
                    <a:gd name="T4" fmla="*/ 3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3" y="0"/>
                      </a:lnTo>
                      <a:lnTo>
                        <a:pt x="5"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90" name="Freeform 1077"/>
                <p:cNvSpPr>
                  <a:spLocks/>
                </p:cNvSpPr>
                <p:nvPr/>
              </p:nvSpPr>
              <p:spPr bwMode="auto">
                <a:xfrm>
                  <a:off x="2125" y="2480"/>
                  <a:ext cx="4" cy="66"/>
                </a:xfrm>
                <a:custGeom>
                  <a:avLst/>
                  <a:gdLst>
                    <a:gd name="T0" fmla="*/ 4 w 4"/>
                    <a:gd name="T1" fmla="*/ 0 h 66"/>
                    <a:gd name="T2" fmla="*/ 1 w 4"/>
                    <a:gd name="T3" fmla="*/ 66 h 66"/>
                    <a:gd name="T4" fmla="*/ 0 w 4"/>
                    <a:gd name="T5" fmla="*/ 66 h 66"/>
                    <a:gd name="T6" fmla="*/ 4 w 4"/>
                    <a:gd name="T7" fmla="*/ 0 h 66"/>
                    <a:gd name="T8" fmla="*/ 0 60000 65536"/>
                    <a:gd name="T9" fmla="*/ 0 60000 65536"/>
                    <a:gd name="T10" fmla="*/ 0 60000 65536"/>
                    <a:gd name="T11" fmla="*/ 0 60000 65536"/>
                    <a:gd name="T12" fmla="*/ 0 w 4"/>
                    <a:gd name="T13" fmla="*/ 0 h 66"/>
                    <a:gd name="T14" fmla="*/ 4 w 4"/>
                    <a:gd name="T15" fmla="*/ 66 h 66"/>
                  </a:gdLst>
                  <a:ahLst/>
                  <a:cxnLst>
                    <a:cxn ang="T8">
                      <a:pos x="T0" y="T1"/>
                    </a:cxn>
                    <a:cxn ang="T9">
                      <a:pos x="T2" y="T3"/>
                    </a:cxn>
                    <a:cxn ang="T10">
                      <a:pos x="T4" y="T5"/>
                    </a:cxn>
                    <a:cxn ang="T11">
                      <a:pos x="T6" y="T7"/>
                    </a:cxn>
                  </a:cxnLst>
                  <a:rect l="T12" t="T13" r="T14" b="T15"/>
                  <a:pathLst>
                    <a:path w="4" h="66">
                      <a:moveTo>
                        <a:pt x="4" y="0"/>
                      </a:moveTo>
                      <a:lnTo>
                        <a:pt x="1" y="66"/>
                      </a:lnTo>
                      <a:lnTo>
                        <a:pt x="0" y="66"/>
                      </a:lnTo>
                      <a:lnTo>
                        <a:pt x="4"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91" name="Freeform 1078"/>
                <p:cNvSpPr>
                  <a:spLocks/>
                </p:cNvSpPr>
                <p:nvPr/>
              </p:nvSpPr>
              <p:spPr bwMode="auto">
                <a:xfrm>
                  <a:off x="2125" y="2480"/>
                  <a:ext cx="4" cy="66"/>
                </a:xfrm>
                <a:custGeom>
                  <a:avLst/>
                  <a:gdLst>
                    <a:gd name="T0" fmla="*/ 4 w 4"/>
                    <a:gd name="T1" fmla="*/ 0 h 66"/>
                    <a:gd name="T2" fmla="*/ 1 w 4"/>
                    <a:gd name="T3" fmla="*/ 66 h 66"/>
                    <a:gd name="T4" fmla="*/ 0 w 4"/>
                    <a:gd name="T5" fmla="*/ 66 h 66"/>
                    <a:gd name="T6" fmla="*/ 3 w 4"/>
                    <a:gd name="T7" fmla="*/ 0 h 66"/>
                    <a:gd name="T8" fmla="*/ 4 w 4"/>
                    <a:gd name="T9" fmla="*/ 0 h 66"/>
                    <a:gd name="T10" fmla="*/ 0 60000 65536"/>
                    <a:gd name="T11" fmla="*/ 0 60000 65536"/>
                    <a:gd name="T12" fmla="*/ 0 60000 65536"/>
                    <a:gd name="T13" fmla="*/ 0 60000 65536"/>
                    <a:gd name="T14" fmla="*/ 0 60000 65536"/>
                    <a:gd name="T15" fmla="*/ 0 w 4"/>
                    <a:gd name="T16" fmla="*/ 0 h 66"/>
                    <a:gd name="T17" fmla="*/ 4 w 4"/>
                    <a:gd name="T18" fmla="*/ 66 h 66"/>
                  </a:gdLst>
                  <a:ahLst/>
                  <a:cxnLst>
                    <a:cxn ang="T10">
                      <a:pos x="T0" y="T1"/>
                    </a:cxn>
                    <a:cxn ang="T11">
                      <a:pos x="T2" y="T3"/>
                    </a:cxn>
                    <a:cxn ang="T12">
                      <a:pos x="T4" y="T5"/>
                    </a:cxn>
                    <a:cxn ang="T13">
                      <a:pos x="T6" y="T7"/>
                    </a:cxn>
                    <a:cxn ang="T14">
                      <a:pos x="T8" y="T9"/>
                    </a:cxn>
                  </a:cxnLst>
                  <a:rect l="T15" t="T16" r="T17" b="T18"/>
                  <a:pathLst>
                    <a:path w="4" h="66">
                      <a:moveTo>
                        <a:pt x="4" y="0"/>
                      </a:moveTo>
                      <a:lnTo>
                        <a:pt x="1" y="66"/>
                      </a:lnTo>
                      <a:lnTo>
                        <a:pt x="0" y="66"/>
                      </a:lnTo>
                      <a:lnTo>
                        <a:pt x="3" y="0"/>
                      </a:lnTo>
                      <a:lnTo>
                        <a:pt x="4"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92" name="Freeform 1079"/>
                <p:cNvSpPr>
                  <a:spLocks/>
                </p:cNvSpPr>
                <p:nvPr/>
              </p:nvSpPr>
              <p:spPr bwMode="auto">
                <a:xfrm>
                  <a:off x="2125" y="2480"/>
                  <a:ext cx="4" cy="66"/>
                </a:xfrm>
                <a:custGeom>
                  <a:avLst/>
                  <a:gdLst>
                    <a:gd name="T0" fmla="*/ 4 w 4"/>
                    <a:gd name="T1" fmla="*/ 0 h 66"/>
                    <a:gd name="T2" fmla="*/ 0 w 4"/>
                    <a:gd name="T3" fmla="*/ 66 h 66"/>
                    <a:gd name="T4" fmla="*/ 3 w 4"/>
                    <a:gd name="T5" fmla="*/ 0 h 66"/>
                    <a:gd name="T6" fmla="*/ 4 w 4"/>
                    <a:gd name="T7" fmla="*/ 0 h 66"/>
                    <a:gd name="T8" fmla="*/ 0 60000 65536"/>
                    <a:gd name="T9" fmla="*/ 0 60000 65536"/>
                    <a:gd name="T10" fmla="*/ 0 60000 65536"/>
                    <a:gd name="T11" fmla="*/ 0 60000 65536"/>
                    <a:gd name="T12" fmla="*/ 0 w 4"/>
                    <a:gd name="T13" fmla="*/ 0 h 66"/>
                    <a:gd name="T14" fmla="*/ 4 w 4"/>
                    <a:gd name="T15" fmla="*/ 66 h 66"/>
                  </a:gdLst>
                  <a:ahLst/>
                  <a:cxnLst>
                    <a:cxn ang="T8">
                      <a:pos x="T0" y="T1"/>
                    </a:cxn>
                    <a:cxn ang="T9">
                      <a:pos x="T2" y="T3"/>
                    </a:cxn>
                    <a:cxn ang="T10">
                      <a:pos x="T4" y="T5"/>
                    </a:cxn>
                    <a:cxn ang="T11">
                      <a:pos x="T6" y="T7"/>
                    </a:cxn>
                  </a:cxnLst>
                  <a:rect l="T12" t="T13" r="T14" b="T15"/>
                  <a:pathLst>
                    <a:path w="4" h="66">
                      <a:moveTo>
                        <a:pt x="4" y="0"/>
                      </a:moveTo>
                      <a:lnTo>
                        <a:pt x="0" y="66"/>
                      </a:lnTo>
                      <a:lnTo>
                        <a:pt x="3" y="0"/>
                      </a:lnTo>
                      <a:lnTo>
                        <a:pt x="4" y="0"/>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93" name="Freeform 1080"/>
                <p:cNvSpPr>
                  <a:spLocks/>
                </p:cNvSpPr>
                <p:nvPr/>
              </p:nvSpPr>
              <p:spPr bwMode="auto">
                <a:xfrm>
                  <a:off x="2123" y="2480"/>
                  <a:ext cx="5" cy="66"/>
                </a:xfrm>
                <a:custGeom>
                  <a:avLst/>
                  <a:gdLst>
                    <a:gd name="T0" fmla="*/ 5 w 5"/>
                    <a:gd name="T1" fmla="*/ 0 h 66"/>
                    <a:gd name="T2" fmla="*/ 2 w 5"/>
                    <a:gd name="T3" fmla="*/ 66 h 66"/>
                    <a:gd name="T4" fmla="*/ 0 w 5"/>
                    <a:gd name="T5" fmla="*/ 66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2" y="66"/>
                      </a:lnTo>
                      <a:lnTo>
                        <a:pt x="0" y="66"/>
                      </a:lnTo>
                      <a:lnTo>
                        <a:pt x="5" y="0"/>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94" name="Freeform 1081"/>
                <p:cNvSpPr>
                  <a:spLocks/>
                </p:cNvSpPr>
                <p:nvPr/>
              </p:nvSpPr>
              <p:spPr bwMode="auto">
                <a:xfrm>
                  <a:off x="2123" y="2480"/>
                  <a:ext cx="5" cy="66"/>
                </a:xfrm>
                <a:custGeom>
                  <a:avLst/>
                  <a:gdLst>
                    <a:gd name="T0" fmla="*/ 5 w 5"/>
                    <a:gd name="T1" fmla="*/ 0 h 66"/>
                    <a:gd name="T2" fmla="*/ 2 w 5"/>
                    <a:gd name="T3" fmla="*/ 66 h 66"/>
                    <a:gd name="T4" fmla="*/ 0 w 5"/>
                    <a:gd name="T5" fmla="*/ 66 h 66"/>
                    <a:gd name="T6" fmla="*/ 3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3" y="0"/>
                      </a:lnTo>
                      <a:lnTo>
                        <a:pt x="5" y="0"/>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95" name="Freeform 1082"/>
                <p:cNvSpPr>
                  <a:spLocks/>
                </p:cNvSpPr>
                <p:nvPr/>
              </p:nvSpPr>
              <p:spPr bwMode="auto">
                <a:xfrm>
                  <a:off x="2123" y="2480"/>
                  <a:ext cx="5" cy="66"/>
                </a:xfrm>
                <a:custGeom>
                  <a:avLst/>
                  <a:gdLst>
                    <a:gd name="T0" fmla="*/ 5 w 5"/>
                    <a:gd name="T1" fmla="*/ 0 h 66"/>
                    <a:gd name="T2" fmla="*/ 0 w 5"/>
                    <a:gd name="T3" fmla="*/ 66 h 66"/>
                    <a:gd name="T4" fmla="*/ 3 w 5"/>
                    <a:gd name="T5" fmla="*/ 0 h 66"/>
                    <a:gd name="T6" fmla="*/ 5 w 5"/>
                    <a:gd name="T7" fmla="*/ 0 h 66"/>
                    <a:gd name="T8" fmla="*/ 0 60000 65536"/>
                    <a:gd name="T9" fmla="*/ 0 60000 65536"/>
                    <a:gd name="T10" fmla="*/ 0 60000 65536"/>
                    <a:gd name="T11" fmla="*/ 0 60000 65536"/>
                    <a:gd name="T12" fmla="*/ 0 w 5"/>
                    <a:gd name="T13" fmla="*/ 0 h 66"/>
                    <a:gd name="T14" fmla="*/ 5 w 5"/>
                    <a:gd name="T15" fmla="*/ 66 h 66"/>
                  </a:gdLst>
                  <a:ahLst/>
                  <a:cxnLst>
                    <a:cxn ang="T8">
                      <a:pos x="T0" y="T1"/>
                    </a:cxn>
                    <a:cxn ang="T9">
                      <a:pos x="T2" y="T3"/>
                    </a:cxn>
                    <a:cxn ang="T10">
                      <a:pos x="T4" y="T5"/>
                    </a:cxn>
                    <a:cxn ang="T11">
                      <a:pos x="T6" y="T7"/>
                    </a:cxn>
                  </a:cxnLst>
                  <a:rect l="T12" t="T13" r="T14" b="T15"/>
                  <a:pathLst>
                    <a:path w="5" h="66">
                      <a:moveTo>
                        <a:pt x="5" y="0"/>
                      </a:moveTo>
                      <a:lnTo>
                        <a:pt x="0" y="66"/>
                      </a:lnTo>
                      <a:lnTo>
                        <a:pt x="3" y="0"/>
                      </a:lnTo>
                      <a:lnTo>
                        <a:pt x="5" y="0"/>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96" name="Freeform 1083"/>
                <p:cNvSpPr>
                  <a:spLocks/>
                </p:cNvSpPr>
                <p:nvPr/>
              </p:nvSpPr>
              <p:spPr bwMode="auto">
                <a:xfrm>
                  <a:off x="2121" y="2480"/>
                  <a:ext cx="5" cy="66"/>
                </a:xfrm>
                <a:custGeom>
                  <a:avLst/>
                  <a:gdLst>
                    <a:gd name="T0" fmla="*/ 5 w 5"/>
                    <a:gd name="T1" fmla="*/ 0 h 66"/>
                    <a:gd name="T2" fmla="*/ 2 w 5"/>
                    <a:gd name="T3" fmla="*/ 66 h 66"/>
                    <a:gd name="T4" fmla="*/ 0 w 5"/>
                    <a:gd name="T5" fmla="*/ 66 h 66"/>
                    <a:gd name="T6" fmla="*/ 4 w 5"/>
                    <a:gd name="T7" fmla="*/ 0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2" y="66"/>
                      </a:lnTo>
                      <a:lnTo>
                        <a:pt x="0" y="66"/>
                      </a:lnTo>
                      <a:lnTo>
                        <a:pt x="4" y="0"/>
                      </a:lnTo>
                      <a:lnTo>
                        <a:pt x="5" y="0"/>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97" name="Freeform 1084"/>
                <p:cNvSpPr>
                  <a:spLocks/>
                </p:cNvSpPr>
                <p:nvPr/>
              </p:nvSpPr>
              <p:spPr bwMode="auto">
                <a:xfrm>
                  <a:off x="2121" y="2480"/>
                  <a:ext cx="5" cy="66"/>
                </a:xfrm>
                <a:custGeom>
                  <a:avLst/>
                  <a:gdLst>
                    <a:gd name="T0" fmla="*/ 5 w 5"/>
                    <a:gd name="T1" fmla="*/ 0 h 66"/>
                    <a:gd name="T2" fmla="*/ 2 w 5"/>
                    <a:gd name="T3" fmla="*/ 66 h 66"/>
                    <a:gd name="T4" fmla="*/ 0 w 5"/>
                    <a:gd name="T5" fmla="*/ 66 h 66"/>
                    <a:gd name="T6" fmla="*/ 0 w 5"/>
                    <a:gd name="T7" fmla="*/ 64 h 66"/>
                    <a:gd name="T8" fmla="*/ 4 w 5"/>
                    <a:gd name="T9" fmla="*/ 0 h 66"/>
                    <a:gd name="T10" fmla="*/ 5 w 5"/>
                    <a:gd name="T11" fmla="*/ 0 h 66"/>
                    <a:gd name="T12" fmla="*/ 0 60000 65536"/>
                    <a:gd name="T13" fmla="*/ 0 60000 65536"/>
                    <a:gd name="T14" fmla="*/ 0 60000 65536"/>
                    <a:gd name="T15" fmla="*/ 0 60000 65536"/>
                    <a:gd name="T16" fmla="*/ 0 60000 65536"/>
                    <a:gd name="T17" fmla="*/ 0 60000 65536"/>
                    <a:gd name="T18" fmla="*/ 0 w 5"/>
                    <a:gd name="T19" fmla="*/ 0 h 66"/>
                    <a:gd name="T20" fmla="*/ 5 w 5"/>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5" h="66">
                      <a:moveTo>
                        <a:pt x="5" y="0"/>
                      </a:moveTo>
                      <a:lnTo>
                        <a:pt x="2" y="66"/>
                      </a:lnTo>
                      <a:lnTo>
                        <a:pt x="0" y="66"/>
                      </a:lnTo>
                      <a:lnTo>
                        <a:pt x="0" y="64"/>
                      </a:lnTo>
                      <a:lnTo>
                        <a:pt x="4" y="0"/>
                      </a:lnTo>
                      <a:lnTo>
                        <a:pt x="5" y="0"/>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98" name="Freeform 1085"/>
                <p:cNvSpPr>
                  <a:spLocks/>
                </p:cNvSpPr>
                <p:nvPr/>
              </p:nvSpPr>
              <p:spPr bwMode="auto">
                <a:xfrm>
                  <a:off x="2120" y="2480"/>
                  <a:ext cx="5" cy="66"/>
                </a:xfrm>
                <a:custGeom>
                  <a:avLst/>
                  <a:gdLst>
                    <a:gd name="T0" fmla="*/ 5 w 5"/>
                    <a:gd name="T1" fmla="*/ 0 h 66"/>
                    <a:gd name="T2" fmla="*/ 1 w 5"/>
                    <a:gd name="T3" fmla="*/ 66 h 66"/>
                    <a:gd name="T4" fmla="*/ 1 w 5"/>
                    <a:gd name="T5" fmla="*/ 64 h 66"/>
                    <a:gd name="T6" fmla="*/ 0 w 5"/>
                    <a:gd name="T7" fmla="*/ 64 h 66"/>
                    <a:gd name="T8" fmla="*/ 5 w 5"/>
                    <a:gd name="T9" fmla="*/ 0 h 66"/>
                    <a:gd name="T10" fmla="*/ 0 60000 65536"/>
                    <a:gd name="T11" fmla="*/ 0 60000 65536"/>
                    <a:gd name="T12" fmla="*/ 0 60000 65536"/>
                    <a:gd name="T13" fmla="*/ 0 60000 65536"/>
                    <a:gd name="T14" fmla="*/ 0 60000 65536"/>
                    <a:gd name="T15" fmla="*/ 0 w 5"/>
                    <a:gd name="T16" fmla="*/ 0 h 66"/>
                    <a:gd name="T17" fmla="*/ 5 w 5"/>
                    <a:gd name="T18" fmla="*/ 66 h 66"/>
                  </a:gdLst>
                  <a:ahLst/>
                  <a:cxnLst>
                    <a:cxn ang="T10">
                      <a:pos x="T0" y="T1"/>
                    </a:cxn>
                    <a:cxn ang="T11">
                      <a:pos x="T2" y="T3"/>
                    </a:cxn>
                    <a:cxn ang="T12">
                      <a:pos x="T4" y="T5"/>
                    </a:cxn>
                    <a:cxn ang="T13">
                      <a:pos x="T6" y="T7"/>
                    </a:cxn>
                    <a:cxn ang="T14">
                      <a:pos x="T8" y="T9"/>
                    </a:cxn>
                  </a:cxnLst>
                  <a:rect l="T15" t="T16" r="T17" b="T18"/>
                  <a:pathLst>
                    <a:path w="5" h="66">
                      <a:moveTo>
                        <a:pt x="5" y="0"/>
                      </a:moveTo>
                      <a:lnTo>
                        <a:pt x="1" y="66"/>
                      </a:lnTo>
                      <a:lnTo>
                        <a:pt x="1" y="64"/>
                      </a:lnTo>
                      <a:lnTo>
                        <a:pt x="0" y="64"/>
                      </a:lnTo>
                      <a:lnTo>
                        <a:pt x="5" y="0"/>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099" name="Freeform 1086"/>
                <p:cNvSpPr>
                  <a:spLocks/>
                </p:cNvSpPr>
                <p:nvPr/>
              </p:nvSpPr>
              <p:spPr bwMode="auto">
                <a:xfrm>
                  <a:off x="2120" y="2480"/>
                  <a:ext cx="5" cy="64"/>
                </a:xfrm>
                <a:custGeom>
                  <a:avLst/>
                  <a:gdLst>
                    <a:gd name="T0" fmla="*/ 5 w 5"/>
                    <a:gd name="T1" fmla="*/ 0 h 64"/>
                    <a:gd name="T2" fmla="*/ 1 w 5"/>
                    <a:gd name="T3" fmla="*/ 64 h 64"/>
                    <a:gd name="T4" fmla="*/ 0 w 5"/>
                    <a:gd name="T5" fmla="*/ 64 h 64"/>
                    <a:gd name="T6" fmla="*/ 3 w 5"/>
                    <a:gd name="T7" fmla="*/ 0 h 64"/>
                    <a:gd name="T8" fmla="*/ 5 w 5"/>
                    <a:gd name="T9" fmla="*/ 0 h 64"/>
                    <a:gd name="T10" fmla="*/ 0 60000 65536"/>
                    <a:gd name="T11" fmla="*/ 0 60000 65536"/>
                    <a:gd name="T12" fmla="*/ 0 60000 65536"/>
                    <a:gd name="T13" fmla="*/ 0 60000 65536"/>
                    <a:gd name="T14" fmla="*/ 0 60000 65536"/>
                    <a:gd name="T15" fmla="*/ 0 w 5"/>
                    <a:gd name="T16" fmla="*/ 0 h 64"/>
                    <a:gd name="T17" fmla="*/ 5 w 5"/>
                    <a:gd name="T18" fmla="*/ 64 h 64"/>
                  </a:gdLst>
                  <a:ahLst/>
                  <a:cxnLst>
                    <a:cxn ang="T10">
                      <a:pos x="T0" y="T1"/>
                    </a:cxn>
                    <a:cxn ang="T11">
                      <a:pos x="T2" y="T3"/>
                    </a:cxn>
                    <a:cxn ang="T12">
                      <a:pos x="T4" y="T5"/>
                    </a:cxn>
                    <a:cxn ang="T13">
                      <a:pos x="T6" y="T7"/>
                    </a:cxn>
                    <a:cxn ang="T14">
                      <a:pos x="T8" y="T9"/>
                    </a:cxn>
                  </a:cxnLst>
                  <a:rect l="T15" t="T16" r="T17" b="T18"/>
                  <a:pathLst>
                    <a:path w="5" h="64">
                      <a:moveTo>
                        <a:pt x="5" y="0"/>
                      </a:moveTo>
                      <a:lnTo>
                        <a:pt x="1" y="64"/>
                      </a:lnTo>
                      <a:lnTo>
                        <a:pt x="0" y="64"/>
                      </a:lnTo>
                      <a:lnTo>
                        <a:pt x="3" y="0"/>
                      </a:lnTo>
                      <a:lnTo>
                        <a:pt x="5" y="0"/>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00" name="Freeform 1087"/>
                <p:cNvSpPr>
                  <a:spLocks/>
                </p:cNvSpPr>
                <p:nvPr/>
              </p:nvSpPr>
              <p:spPr bwMode="auto">
                <a:xfrm>
                  <a:off x="2120" y="2480"/>
                  <a:ext cx="5" cy="64"/>
                </a:xfrm>
                <a:custGeom>
                  <a:avLst/>
                  <a:gdLst>
                    <a:gd name="T0" fmla="*/ 5 w 5"/>
                    <a:gd name="T1" fmla="*/ 0 h 64"/>
                    <a:gd name="T2" fmla="*/ 0 w 5"/>
                    <a:gd name="T3" fmla="*/ 64 h 64"/>
                    <a:gd name="T4" fmla="*/ 3 w 5"/>
                    <a:gd name="T5" fmla="*/ 0 h 64"/>
                    <a:gd name="T6" fmla="*/ 5 w 5"/>
                    <a:gd name="T7" fmla="*/ 0 h 64"/>
                    <a:gd name="T8" fmla="*/ 0 60000 65536"/>
                    <a:gd name="T9" fmla="*/ 0 60000 65536"/>
                    <a:gd name="T10" fmla="*/ 0 60000 65536"/>
                    <a:gd name="T11" fmla="*/ 0 60000 65536"/>
                    <a:gd name="T12" fmla="*/ 0 w 5"/>
                    <a:gd name="T13" fmla="*/ 0 h 64"/>
                    <a:gd name="T14" fmla="*/ 5 w 5"/>
                    <a:gd name="T15" fmla="*/ 64 h 64"/>
                  </a:gdLst>
                  <a:ahLst/>
                  <a:cxnLst>
                    <a:cxn ang="T8">
                      <a:pos x="T0" y="T1"/>
                    </a:cxn>
                    <a:cxn ang="T9">
                      <a:pos x="T2" y="T3"/>
                    </a:cxn>
                    <a:cxn ang="T10">
                      <a:pos x="T4" y="T5"/>
                    </a:cxn>
                    <a:cxn ang="T11">
                      <a:pos x="T6" y="T7"/>
                    </a:cxn>
                  </a:cxnLst>
                  <a:rect l="T12" t="T13" r="T14" b="T15"/>
                  <a:pathLst>
                    <a:path w="5" h="64">
                      <a:moveTo>
                        <a:pt x="5" y="0"/>
                      </a:moveTo>
                      <a:lnTo>
                        <a:pt x="0" y="64"/>
                      </a:lnTo>
                      <a:lnTo>
                        <a:pt x="3" y="0"/>
                      </a:lnTo>
                      <a:lnTo>
                        <a:pt x="5"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01" name="Freeform 1088"/>
                <p:cNvSpPr>
                  <a:spLocks/>
                </p:cNvSpPr>
                <p:nvPr/>
              </p:nvSpPr>
              <p:spPr bwMode="auto">
                <a:xfrm>
                  <a:off x="2118" y="2480"/>
                  <a:ext cx="5" cy="64"/>
                </a:xfrm>
                <a:custGeom>
                  <a:avLst/>
                  <a:gdLst>
                    <a:gd name="T0" fmla="*/ 5 w 5"/>
                    <a:gd name="T1" fmla="*/ 0 h 64"/>
                    <a:gd name="T2" fmla="*/ 2 w 5"/>
                    <a:gd name="T3" fmla="*/ 64 h 64"/>
                    <a:gd name="T4" fmla="*/ 0 w 5"/>
                    <a:gd name="T5" fmla="*/ 64 h 64"/>
                    <a:gd name="T6" fmla="*/ 5 w 5"/>
                    <a:gd name="T7" fmla="*/ 0 h 64"/>
                    <a:gd name="T8" fmla="*/ 0 60000 65536"/>
                    <a:gd name="T9" fmla="*/ 0 60000 65536"/>
                    <a:gd name="T10" fmla="*/ 0 60000 65536"/>
                    <a:gd name="T11" fmla="*/ 0 60000 65536"/>
                    <a:gd name="T12" fmla="*/ 0 w 5"/>
                    <a:gd name="T13" fmla="*/ 0 h 64"/>
                    <a:gd name="T14" fmla="*/ 5 w 5"/>
                    <a:gd name="T15" fmla="*/ 64 h 64"/>
                  </a:gdLst>
                  <a:ahLst/>
                  <a:cxnLst>
                    <a:cxn ang="T8">
                      <a:pos x="T0" y="T1"/>
                    </a:cxn>
                    <a:cxn ang="T9">
                      <a:pos x="T2" y="T3"/>
                    </a:cxn>
                    <a:cxn ang="T10">
                      <a:pos x="T4" y="T5"/>
                    </a:cxn>
                    <a:cxn ang="T11">
                      <a:pos x="T6" y="T7"/>
                    </a:cxn>
                  </a:cxnLst>
                  <a:rect l="T12" t="T13" r="T14" b="T15"/>
                  <a:pathLst>
                    <a:path w="5" h="64">
                      <a:moveTo>
                        <a:pt x="5" y="0"/>
                      </a:moveTo>
                      <a:lnTo>
                        <a:pt x="2" y="64"/>
                      </a:lnTo>
                      <a:lnTo>
                        <a:pt x="0" y="64"/>
                      </a:lnTo>
                      <a:lnTo>
                        <a:pt x="5"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02" name="Freeform 1089"/>
                <p:cNvSpPr>
                  <a:spLocks/>
                </p:cNvSpPr>
                <p:nvPr/>
              </p:nvSpPr>
              <p:spPr bwMode="auto">
                <a:xfrm>
                  <a:off x="2118" y="2480"/>
                  <a:ext cx="5" cy="64"/>
                </a:xfrm>
                <a:custGeom>
                  <a:avLst/>
                  <a:gdLst>
                    <a:gd name="T0" fmla="*/ 5 w 5"/>
                    <a:gd name="T1" fmla="*/ 0 h 64"/>
                    <a:gd name="T2" fmla="*/ 2 w 5"/>
                    <a:gd name="T3" fmla="*/ 64 h 64"/>
                    <a:gd name="T4" fmla="*/ 0 w 5"/>
                    <a:gd name="T5" fmla="*/ 64 h 64"/>
                    <a:gd name="T6" fmla="*/ 3 w 5"/>
                    <a:gd name="T7" fmla="*/ 0 h 64"/>
                    <a:gd name="T8" fmla="*/ 5 w 5"/>
                    <a:gd name="T9" fmla="*/ 0 h 64"/>
                    <a:gd name="T10" fmla="*/ 0 60000 65536"/>
                    <a:gd name="T11" fmla="*/ 0 60000 65536"/>
                    <a:gd name="T12" fmla="*/ 0 60000 65536"/>
                    <a:gd name="T13" fmla="*/ 0 60000 65536"/>
                    <a:gd name="T14" fmla="*/ 0 60000 65536"/>
                    <a:gd name="T15" fmla="*/ 0 w 5"/>
                    <a:gd name="T16" fmla="*/ 0 h 64"/>
                    <a:gd name="T17" fmla="*/ 5 w 5"/>
                    <a:gd name="T18" fmla="*/ 64 h 64"/>
                  </a:gdLst>
                  <a:ahLst/>
                  <a:cxnLst>
                    <a:cxn ang="T10">
                      <a:pos x="T0" y="T1"/>
                    </a:cxn>
                    <a:cxn ang="T11">
                      <a:pos x="T2" y="T3"/>
                    </a:cxn>
                    <a:cxn ang="T12">
                      <a:pos x="T4" y="T5"/>
                    </a:cxn>
                    <a:cxn ang="T13">
                      <a:pos x="T6" y="T7"/>
                    </a:cxn>
                    <a:cxn ang="T14">
                      <a:pos x="T8" y="T9"/>
                    </a:cxn>
                  </a:cxnLst>
                  <a:rect l="T15" t="T16" r="T17" b="T18"/>
                  <a:pathLst>
                    <a:path w="5" h="64">
                      <a:moveTo>
                        <a:pt x="5" y="0"/>
                      </a:moveTo>
                      <a:lnTo>
                        <a:pt x="2" y="64"/>
                      </a:lnTo>
                      <a:lnTo>
                        <a:pt x="0" y="64"/>
                      </a:lnTo>
                      <a:lnTo>
                        <a:pt x="3" y="0"/>
                      </a:lnTo>
                      <a:lnTo>
                        <a:pt x="5"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03" name="Freeform 1090"/>
                <p:cNvSpPr>
                  <a:spLocks/>
                </p:cNvSpPr>
                <p:nvPr/>
              </p:nvSpPr>
              <p:spPr bwMode="auto">
                <a:xfrm>
                  <a:off x="2118" y="2480"/>
                  <a:ext cx="5" cy="64"/>
                </a:xfrm>
                <a:custGeom>
                  <a:avLst/>
                  <a:gdLst>
                    <a:gd name="T0" fmla="*/ 5 w 5"/>
                    <a:gd name="T1" fmla="*/ 0 h 64"/>
                    <a:gd name="T2" fmla="*/ 0 w 5"/>
                    <a:gd name="T3" fmla="*/ 64 h 64"/>
                    <a:gd name="T4" fmla="*/ 3 w 5"/>
                    <a:gd name="T5" fmla="*/ 0 h 64"/>
                    <a:gd name="T6" fmla="*/ 5 w 5"/>
                    <a:gd name="T7" fmla="*/ 0 h 64"/>
                    <a:gd name="T8" fmla="*/ 0 60000 65536"/>
                    <a:gd name="T9" fmla="*/ 0 60000 65536"/>
                    <a:gd name="T10" fmla="*/ 0 60000 65536"/>
                    <a:gd name="T11" fmla="*/ 0 60000 65536"/>
                    <a:gd name="T12" fmla="*/ 0 w 5"/>
                    <a:gd name="T13" fmla="*/ 0 h 64"/>
                    <a:gd name="T14" fmla="*/ 5 w 5"/>
                    <a:gd name="T15" fmla="*/ 64 h 64"/>
                  </a:gdLst>
                  <a:ahLst/>
                  <a:cxnLst>
                    <a:cxn ang="T8">
                      <a:pos x="T0" y="T1"/>
                    </a:cxn>
                    <a:cxn ang="T9">
                      <a:pos x="T2" y="T3"/>
                    </a:cxn>
                    <a:cxn ang="T10">
                      <a:pos x="T4" y="T5"/>
                    </a:cxn>
                    <a:cxn ang="T11">
                      <a:pos x="T6" y="T7"/>
                    </a:cxn>
                  </a:cxnLst>
                  <a:rect l="T12" t="T13" r="T14" b="T15"/>
                  <a:pathLst>
                    <a:path w="5" h="64">
                      <a:moveTo>
                        <a:pt x="5" y="0"/>
                      </a:moveTo>
                      <a:lnTo>
                        <a:pt x="0" y="64"/>
                      </a:lnTo>
                      <a:lnTo>
                        <a:pt x="3" y="0"/>
                      </a:lnTo>
                      <a:lnTo>
                        <a:pt x="5" y="0"/>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04" name="Freeform 1091"/>
                <p:cNvSpPr>
                  <a:spLocks/>
                </p:cNvSpPr>
                <p:nvPr/>
              </p:nvSpPr>
              <p:spPr bwMode="auto">
                <a:xfrm>
                  <a:off x="2117" y="2480"/>
                  <a:ext cx="4" cy="64"/>
                </a:xfrm>
                <a:custGeom>
                  <a:avLst/>
                  <a:gdLst>
                    <a:gd name="T0" fmla="*/ 4 w 4"/>
                    <a:gd name="T1" fmla="*/ 0 h 64"/>
                    <a:gd name="T2" fmla="*/ 1 w 4"/>
                    <a:gd name="T3" fmla="*/ 64 h 64"/>
                    <a:gd name="T4" fmla="*/ 0 w 4"/>
                    <a:gd name="T5" fmla="*/ 64 h 64"/>
                    <a:gd name="T6" fmla="*/ 3 w 4"/>
                    <a:gd name="T7" fmla="*/ 0 h 64"/>
                    <a:gd name="T8" fmla="*/ 4 w 4"/>
                    <a:gd name="T9" fmla="*/ 0 h 64"/>
                    <a:gd name="T10" fmla="*/ 0 60000 65536"/>
                    <a:gd name="T11" fmla="*/ 0 60000 65536"/>
                    <a:gd name="T12" fmla="*/ 0 60000 65536"/>
                    <a:gd name="T13" fmla="*/ 0 60000 65536"/>
                    <a:gd name="T14" fmla="*/ 0 60000 65536"/>
                    <a:gd name="T15" fmla="*/ 0 w 4"/>
                    <a:gd name="T16" fmla="*/ 0 h 64"/>
                    <a:gd name="T17" fmla="*/ 4 w 4"/>
                    <a:gd name="T18" fmla="*/ 64 h 64"/>
                  </a:gdLst>
                  <a:ahLst/>
                  <a:cxnLst>
                    <a:cxn ang="T10">
                      <a:pos x="T0" y="T1"/>
                    </a:cxn>
                    <a:cxn ang="T11">
                      <a:pos x="T2" y="T3"/>
                    </a:cxn>
                    <a:cxn ang="T12">
                      <a:pos x="T4" y="T5"/>
                    </a:cxn>
                    <a:cxn ang="T13">
                      <a:pos x="T6" y="T7"/>
                    </a:cxn>
                    <a:cxn ang="T14">
                      <a:pos x="T8" y="T9"/>
                    </a:cxn>
                  </a:cxnLst>
                  <a:rect l="T15" t="T16" r="T17" b="T18"/>
                  <a:pathLst>
                    <a:path w="4" h="64">
                      <a:moveTo>
                        <a:pt x="4" y="0"/>
                      </a:moveTo>
                      <a:lnTo>
                        <a:pt x="1" y="64"/>
                      </a:lnTo>
                      <a:lnTo>
                        <a:pt x="0" y="64"/>
                      </a:lnTo>
                      <a:lnTo>
                        <a:pt x="3" y="0"/>
                      </a:lnTo>
                      <a:lnTo>
                        <a:pt x="4" y="0"/>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05" name="Freeform 1092"/>
                <p:cNvSpPr>
                  <a:spLocks/>
                </p:cNvSpPr>
                <p:nvPr/>
              </p:nvSpPr>
              <p:spPr bwMode="auto">
                <a:xfrm>
                  <a:off x="2117" y="2480"/>
                  <a:ext cx="4" cy="64"/>
                </a:xfrm>
                <a:custGeom>
                  <a:avLst/>
                  <a:gdLst>
                    <a:gd name="T0" fmla="*/ 4 w 4"/>
                    <a:gd name="T1" fmla="*/ 0 h 64"/>
                    <a:gd name="T2" fmla="*/ 1 w 4"/>
                    <a:gd name="T3" fmla="*/ 64 h 64"/>
                    <a:gd name="T4" fmla="*/ 0 w 4"/>
                    <a:gd name="T5" fmla="*/ 64 h 64"/>
                    <a:gd name="T6" fmla="*/ 3 w 4"/>
                    <a:gd name="T7" fmla="*/ 1 h 64"/>
                    <a:gd name="T8" fmla="*/ 3 w 4"/>
                    <a:gd name="T9" fmla="*/ 0 h 64"/>
                    <a:gd name="T10" fmla="*/ 4 w 4"/>
                    <a:gd name="T11" fmla="*/ 0 h 64"/>
                    <a:gd name="T12" fmla="*/ 0 60000 65536"/>
                    <a:gd name="T13" fmla="*/ 0 60000 65536"/>
                    <a:gd name="T14" fmla="*/ 0 60000 65536"/>
                    <a:gd name="T15" fmla="*/ 0 60000 65536"/>
                    <a:gd name="T16" fmla="*/ 0 60000 65536"/>
                    <a:gd name="T17" fmla="*/ 0 60000 65536"/>
                    <a:gd name="T18" fmla="*/ 0 w 4"/>
                    <a:gd name="T19" fmla="*/ 0 h 64"/>
                    <a:gd name="T20" fmla="*/ 4 w 4"/>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4" h="64">
                      <a:moveTo>
                        <a:pt x="4" y="0"/>
                      </a:moveTo>
                      <a:lnTo>
                        <a:pt x="1" y="64"/>
                      </a:lnTo>
                      <a:lnTo>
                        <a:pt x="0" y="64"/>
                      </a:lnTo>
                      <a:lnTo>
                        <a:pt x="3" y="1"/>
                      </a:lnTo>
                      <a:lnTo>
                        <a:pt x="3" y="0"/>
                      </a:lnTo>
                      <a:lnTo>
                        <a:pt x="4" y="0"/>
                      </a:lnTo>
                      <a:close/>
                    </a:path>
                  </a:pathLst>
                </a:custGeom>
                <a:solidFill>
                  <a:srgbClr val="AB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06" name="Freeform 1093"/>
                <p:cNvSpPr>
                  <a:spLocks/>
                </p:cNvSpPr>
                <p:nvPr/>
              </p:nvSpPr>
              <p:spPr bwMode="auto">
                <a:xfrm>
                  <a:off x="2117" y="2480"/>
                  <a:ext cx="3" cy="64"/>
                </a:xfrm>
                <a:custGeom>
                  <a:avLst/>
                  <a:gdLst>
                    <a:gd name="T0" fmla="*/ 3 w 3"/>
                    <a:gd name="T1" fmla="*/ 0 h 64"/>
                    <a:gd name="T2" fmla="*/ 0 w 3"/>
                    <a:gd name="T3" fmla="*/ 64 h 64"/>
                    <a:gd name="T4" fmla="*/ 3 w 3"/>
                    <a:gd name="T5" fmla="*/ 1 h 64"/>
                    <a:gd name="T6" fmla="*/ 3 w 3"/>
                    <a:gd name="T7" fmla="*/ 0 h 64"/>
                    <a:gd name="T8" fmla="*/ 0 60000 65536"/>
                    <a:gd name="T9" fmla="*/ 0 60000 65536"/>
                    <a:gd name="T10" fmla="*/ 0 60000 65536"/>
                    <a:gd name="T11" fmla="*/ 0 60000 65536"/>
                    <a:gd name="T12" fmla="*/ 0 w 3"/>
                    <a:gd name="T13" fmla="*/ 0 h 64"/>
                    <a:gd name="T14" fmla="*/ 3 w 3"/>
                    <a:gd name="T15" fmla="*/ 64 h 64"/>
                  </a:gdLst>
                  <a:ahLst/>
                  <a:cxnLst>
                    <a:cxn ang="T8">
                      <a:pos x="T0" y="T1"/>
                    </a:cxn>
                    <a:cxn ang="T9">
                      <a:pos x="T2" y="T3"/>
                    </a:cxn>
                    <a:cxn ang="T10">
                      <a:pos x="T4" y="T5"/>
                    </a:cxn>
                    <a:cxn ang="T11">
                      <a:pos x="T6" y="T7"/>
                    </a:cxn>
                  </a:cxnLst>
                  <a:rect l="T12" t="T13" r="T14" b="T15"/>
                  <a:pathLst>
                    <a:path w="3" h="64">
                      <a:moveTo>
                        <a:pt x="3" y="0"/>
                      </a:moveTo>
                      <a:lnTo>
                        <a:pt x="0" y="64"/>
                      </a:lnTo>
                      <a:lnTo>
                        <a:pt x="3" y="1"/>
                      </a:lnTo>
                      <a:lnTo>
                        <a:pt x="3" y="0"/>
                      </a:lnTo>
                      <a:close/>
                    </a:path>
                  </a:pathLst>
                </a:custGeom>
                <a:solidFill>
                  <a:srgbClr val="AB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07" name="Freeform 1094"/>
                <p:cNvSpPr>
                  <a:spLocks/>
                </p:cNvSpPr>
                <p:nvPr/>
              </p:nvSpPr>
              <p:spPr bwMode="auto">
                <a:xfrm>
                  <a:off x="2115" y="2481"/>
                  <a:ext cx="5" cy="63"/>
                </a:xfrm>
                <a:custGeom>
                  <a:avLst/>
                  <a:gdLst>
                    <a:gd name="T0" fmla="*/ 5 w 5"/>
                    <a:gd name="T1" fmla="*/ 0 h 63"/>
                    <a:gd name="T2" fmla="*/ 2 w 5"/>
                    <a:gd name="T3" fmla="*/ 63 h 63"/>
                    <a:gd name="T4" fmla="*/ 0 w 5"/>
                    <a:gd name="T5" fmla="*/ 63 h 63"/>
                    <a:gd name="T6" fmla="*/ 3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2" y="63"/>
                      </a:lnTo>
                      <a:lnTo>
                        <a:pt x="0" y="63"/>
                      </a:lnTo>
                      <a:lnTo>
                        <a:pt x="3" y="0"/>
                      </a:lnTo>
                      <a:lnTo>
                        <a:pt x="5" y="0"/>
                      </a:lnTo>
                      <a:close/>
                    </a:path>
                  </a:pathLst>
                </a:custGeom>
                <a:solidFill>
                  <a:srgbClr val="AB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08" name="Freeform 1095"/>
                <p:cNvSpPr>
                  <a:spLocks/>
                </p:cNvSpPr>
                <p:nvPr/>
              </p:nvSpPr>
              <p:spPr bwMode="auto">
                <a:xfrm>
                  <a:off x="2115" y="2481"/>
                  <a:ext cx="5" cy="63"/>
                </a:xfrm>
                <a:custGeom>
                  <a:avLst/>
                  <a:gdLst>
                    <a:gd name="T0" fmla="*/ 5 w 5"/>
                    <a:gd name="T1" fmla="*/ 0 h 63"/>
                    <a:gd name="T2" fmla="*/ 2 w 5"/>
                    <a:gd name="T3" fmla="*/ 63 h 63"/>
                    <a:gd name="T4" fmla="*/ 0 w 5"/>
                    <a:gd name="T5" fmla="*/ 63 h 63"/>
                    <a:gd name="T6" fmla="*/ 3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2" y="63"/>
                      </a:lnTo>
                      <a:lnTo>
                        <a:pt x="0" y="63"/>
                      </a:lnTo>
                      <a:lnTo>
                        <a:pt x="3" y="0"/>
                      </a:lnTo>
                      <a:lnTo>
                        <a:pt x="5" y="0"/>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09" name="Freeform 1096"/>
                <p:cNvSpPr>
                  <a:spLocks/>
                </p:cNvSpPr>
                <p:nvPr/>
              </p:nvSpPr>
              <p:spPr bwMode="auto">
                <a:xfrm>
                  <a:off x="2113" y="2481"/>
                  <a:ext cx="5" cy="63"/>
                </a:xfrm>
                <a:custGeom>
                  <a:avLst/>
                  <a:gdLst>
                    <a:gd name="T0" fmla="*/ 5 w 5"/>
                    <a:gd name="T1" fmla="*/ 0 h 63"/>
                    <a:gd name="T2" fmla="*/ 2 w 5"/>
                    <a:gd name="T3" fmla="*/ 63 h 63"/>
                    <a:gd name="T4" fmla="*/ 0 w 5"/>
                    <a:gd name="T5" fmla="*/ 63 h 63"/>
                    <a:gd name="T6" fmla="*/ 5 w 5"/>
                    <a:gd name="T7" fmla="*/ 0 h 63"/>
                    <a:gd name="T8" fmla="*/ 0 60000 65536"/>
                    <a:gd name="T9" fmla="*/ 0 60000 65536"/>
                    <a:gd name="T10" fmla="*/ 0 60000 65536"/>
                    <a:gd name="T11" fmla="*/ 0 60000 65536"/>
                    <a:gd name="T12" fmla="*/ 0 w 5"/>
                    <a:gd name="T13" fmla="*/ 0 h 63"/>
                    <a:gd name="T14" fmla="*/ 5 w 5"/>
                    <a:gd name="T15" fmla="*/ 63 h 63"/>
                  </a:gdLst>
                  <a:ahLst/>
                  <a:cxnLst>
                    <a:cxn ang="T8">
                      <a:pos x="T0" y="T1"/>
                    </a:cxn>
                    <a:cxn ang="T9">
                      <a:pos x="T2" y="T3"/>
                    </a:cxn>
                    <a:cxn ang="T10">
                      <a:pos x="T4" y="T5"/>
                    </a:cxn>
                    <a:cxn ang="T11">
                      <a:pos x="T6" y="T7"/>
                    </a:cxn>
                  </a:cxnLst>
                  <a:rect l="T12" t="T13" r="T14" b="T15"/>
                  <a:pathLst>
                    <a:path w="5" h="63">
                      <a:moveTo>
                        <a:pt x="5" y="0"/>
                      </a:moveTo>
                      <a:lnTo>
                        <a:pt x="2" y="63"/>
                      </a:lnTo>
                      <a:lnTo>
                        <a:pt x="0" y="63"/>
                      </a:lnTo>
                      <a:lnTo>
                        <a:pt x="5" y="0"/>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10" name="Freeform 1097"/>
                <p:cNvSpPr>
                  <a:spLocks/>
                </p:cNvSpPr>
                <p:nvPr/>
              </p:nvSpPr>
              <p:spPr bwMode="auto">
                <a:xfrm>
                  <a:off x="2113" y="2481"/>
                  <a:ext cx="5" cy="63"/>
                </a:xfrm>
                <a:custGeom>
                  <a:avLst/>
                  <a:gdLst>
                    <a:gd name="T0" fmla="*/ 5 w 5"/>
                    <a:gd name="T1" fmla="*/ 0 h 63"/>
                    <a:gd name="T2" fmla="*/ 2 w 5"/>
                    <a:gd name="T3" fmla="*/ 63 h 63"/>
                    <a:gd name="T4" fmla="*/ 0 w 5"/>
                    <a:gd name="T5" fmla="*/ 63 h 63"/>
                    <a:gd name="T6" fmla="*/ 4 w 5"/>
                    <a:gd name="T7" fmla="*/ 0 h 63"/>
                    <a:gd name="T8" fmla="*/ 5 w 5"/>
                    <a:gd name="T9" fmla="*/ 0 h 63"/>
                    <a:gd name="T10" fmla="*/ 0 60000 65536"/>
                    <a:gd name="T11" fmla="*/ 0 60000 65536"/>
                    <a:gd name="T12" fmla="*/ 0 60000 65536"/>
                    <a:gd name="T13" fmla="*/ 0 60000 65536"/>
                    <a:gd name="T14" fmla="*/ 0 60000 65536"/>
                    <a:gd name="T15" fmla="*/ 0 w 5"/>
                    <a:gd name="T16" fmla="*/ 0 h 63"/>
                    <a:gd name="T17" fmla="*/ 5 w 5"/>
                    <a:gd name="T18" fmla="*/ 63 h 63"/>
                  </a:gdLst>
                  <a:ahLst/>
                  <a:cxnLst>
                    <a:cxn ang="T10">
                      <a:pos x="T0" y="T1"/>
                    </a:cxn>
                    <a:cxn ang="T11">
                      <a:pos x="T2" y="T3"/>
                    </a:cxn>
                    <a:cxn ang="T12">
                      <a:pos x="T4" y="T5"/>
                    </a:cxn>
                    <a:cxn ang="T13">
                      <a:pos x="T6" y="T7"/>
                    </a:cxn>
                    <a:cxn ang="T14">
                      <a:pos x="T8" y="T9"/>
                    </a:cxn>
                  </a:cxnLst>
                  <a:rect l="T15" t="T16" r="T17" b="T18"/>
                  <a:pathLst>
                    <a:path w="5" h="63">
                      <a:moveTo>
                        <a:pt x="5" y="0"/>
                      </a:moveTo>
                      <a:lnTo>
                        <a:pt x="2" y="63"/>
                      </a:lnTo>
                      <a:lnTo>
                        <a:pt x="0" y="63"/>
                      </a:lnTo>
                      <a:lnTo>
                        <a:pt x="4" y="0"/>
                      </a:lnTo>
                      <a:lnTo>
                        <a:pt x="5" y="0"/>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11" name="Freeform 1098"/>
                <p:cNvSpPr>
                  <a:spLocks/>
                </p:cNvSpPr>
                <p:nvPr/>
              </p:nvSpPr>
              <p:spPr bwMode="auto">
                <a:xfrm>
                  <a:off x="2113" y="2481"/>
                  <a:ext cx="5" cy="63"/>
                </a:xfrm>
                <a:custGeom>
                  <a:avLst/>
                  <a:gdLst>
                    <a:gd name="T0" fmla="*/ 5 w 5"/>
                    <a:gd name="T1" fmla="*/ 0 h 63"/>
                    <a:gd name="T2" fmla="*/ 0 w 5"/>
                    <a:gd name="T3" fmla="*/ 63 h 63"/>
                    <a:gd name="T4" fmla="*/ 4 w 5"/>
                    <a:gd name="T5" fmla="*/ 0 h 63"/>
                    <a:gd name="T6" fmla="*/ 5 w 5"/>
                    <a:gd name="T7" fmla="*/ 0 h 63"/>
                    <a:gd name="T8" fmla="*/ 0 60000 65536"/>
                    <a:gd name="T9" fmla="*/ 0 60000 65536"/>
                    <a:gd name="T10" fmla="*/ 0 60000 65536"/>
                    <a:gd name="T11" fmla="*/ 0 60000 65536"/>
                    <a:gd name="T12" fmla="*/ 0 w 5"/>
                    <a:gd name="T13" fmla="*/ 0 h 63"/>
                    <a:gd name="T14" fmla="*/ 5 w 5"/>
                    <a:gd name="T15" fmla="*/ 63 h 63"/>
                  </a:gdLst>
                  <a:ahLst/>
                  <a:cxnLst>
                    <a:cxn ang="T8">
                      <a:pos x="T0" y="T1"/>
                    </a:cxn>
                    <a:cxn ang="T9">
                      <a:pos x="T2" y="T3"/>
                    </a:cxn>
                    <a:cxn ang="T10">
                      <a:pos x="T4" y="T5"/>
                    </a:cxn>
                    <a:cxn ang="T11">
                      <a:pos x="T6" y="T7"/>
                    </a:cxn>
                  </a:cxnLst>
                  <a:rect l="T12" t="T13" r="T14" b="T15"/>
                  <a:pathLst>
                    <a:path w="5" h="63">
                      <a:moveTo>
                        <a:pt x="5" y="0"/>
                      </a:moveTo>
                      <a:lnTo>
                        <a:pt x="0" y="63"/>
                      </a:lnTo>
                      <a:lnTo>
                        <a:pt x="4" y="0"/>
                      </a:lnTo>
                      <a:lnTo>
                        <a:pt x="5" y="0"/>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12" name="Freeform 1099"/>
                <p:cNvSpPr>
                  <a:spLocks/>
                </p:cNvSpPr>
                <p:nvPr/>
              </p:nvSpPr>
              <p:spPr bwMode="auto">
                <a:xfrm>
                  <a:off x="2112" y="2481"/>
                  <a:ext cx="5" cy="63"/>
                </a:xfrm>
                <a:custGeom>
                  <a:avLst/>
                  <a:gdLst>
                    <a:gd name="T0" fmla="*/ 5 w 5"/>
                    <a:gd name="T1" fmla="*/ 0 h 63"/>
                    <a:gd name="T2" fmla="*/ 1 w 5"/>
                    <a:gd name="T3" fmla="*/ 63 h 63"/>
                    <a:gd name="T4" fmla="*/ 1 w 5"/>
                    <a:gd name="T5" fmla="*/ 62 h 63"/>
                    <a:gd name="T6" fmla="*/ 0 w 5"/>
                    <a:gd name="T7" fmla="*/ 62 h 63"/>
                    <a:gd name="T8" fmla="*/ 3 w 5"/>
                    <a:gd name="T9" fmla="*/ 0 h 63"/>
                    <a:gd name="T10" fmla="*/ 5 w 5"/>
                    <a:gd name="T11" fmla="*/ 0 h 63"/>
                    <a:gd name="T12" fmla="*/ 0 60000 65536"/>
                    <a:gd name="T13" fmla="*/ 0 60000 65536"/>
                    <a:gd name="T14" fmla="*/ 0 60000 65536"/>
                    <a:gd name="T15" fmla="*/ 0 60000 65536"/>
                    <a:gd name="T16" fmla="*/ 0 60000 65536"/>
                    <a:gd name="T17" fmla="*/ 0 60000 65536"/>
                    <a:gd name="T18" fmla="*/ 0 w 5"/>
                    <a:gd name="T19" fmla="*/ 0 h 63"/>
                    <a:gd name="T20" fmla="*/ 5 w 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5" h="63">
                      <a:moveTo>
                        <a:pt x="5" y="0"/>
                      </a:moveTo>
                      <a:lnTo>
                        <a:pt x="1" y="63"/>
                      </a:lnTo>
                      <a:lnTo>
                        <a:pt x="1" y="62"/>
                      </a:lnTo>
                      <a:lnTo>
                        <a:pt x="0" y="62"/>
                      </a:lnTo>
                      <a:lnTo>
                        <a:pt x="3" y="0"/>
                      </a:lnTo>
                      <a:lnTo>
                        <a:pt x="5" y="0"/>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13" name="Freeform 1100"/>
                <p:cNvSpPr>
                  <a:spLocks/>
                </p:cNvSpPr>
                <p:nvPr/>
              </p:nvSpPr>
              <p:spPr bwMode="auto">
                <a:xfrm>
                  <a:off x="2112" y="2481"/>
                  <a:ext cx="5" cy="63"/>
                </a:xfrm>
                <a:custGeom>
                  <a:avLst/>
                  <a:gdLst>
                    <a:gd name="T0" fmla="*/ 5 w 5"/>
                    <a:gd name="T1" fmla="*/ 0 h 63"/>
                    <a:gd name="T2" fmla="*/ 1 w 5"/>
                    <a:gd name="T3" fmla="*/ 63 h 63"/>
                    <a:gd name="T4" fmla="*/ 1 w 5"/>
                    <a:gd name="T5" fmla="*/ 62 h 63"/>
                    <a:gd name="T6" fmla="*/ 0 w 5"/>
                    <a:gd name="T7" fmla="*/ 62 h 63"/>
                    <a:gd name="T8" fmla="*/ 3 w 5"/>
                    <a:gd name="T9" fmla="*/ 0 h 63"/>
                    <a:gd name="T10" fmla="*/ 5 w 5"/>
                    <a:gd name="T11" fmla="*/ 0 h 63"/>
                    <a:gd name="T12" fmla="*/ 0 60000 65536"/>
                    <a:gd name="T13" fmla="*/ 0 60000 65536"/>
                    <a:gd name="T14" fmla="*/ 0 60000 65536"/>
                    <a:gd name="T15" fmla="*/ 0 60000 65536"/>
                    <a:gd name="T16" fmla="*/ 0 60000 65536"/>
                    <a:gd name="T17" fmla="*/ 0 60000 65536"/>
                    <a:gd name="T18" fmla="*/ 0 w 5"/>
                    <a:gd name="T19" fmla="*/ 0 h 63"/>
                    <a:gd name="T20" fmla="*/ 5 w 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5" h="63">
                      <a:moveTo>
                        <a:pt x="5" y="0"/>
                      </a:moveTo>
                      <a:lnTo>
                        <a:pt x="1" y="63"/>
                      </a:lnTo>
                      <a:lnTo>
                        <a:pt x="1" y="62"/>
                      </a:lnTo>
                      <a:lnTo>
                        <a:pt x="0" y="62"/>
                      </a:lnTo>
                      <a:lnTo>
                        <a:pt x="3" y="0"/>
                      </a:lnTo>
                      <a:lnTo>
                        <a:pt x="5"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14" name="Freeform 1101"/>
                <p:cNvSpPr>
                  <a:spLocks/>
                </p:cNvSpPr>
                <p:nvPr/>
              </p:nvSpPr>
              <p:spPr bwMode="auto">
                <a:xfrm>
                  <a:off x="2112" y="2481"/>
                  <a:ext cx="3" cy="62"/>
                </a:xfrm>
                <a:custGeom>
                  <a:avLst/>
                  <a:gdLst>
                    <a:gd name="T0" fmla="*/ 3 w 3"/>
                    <a:gd name="T1" fmla="*/ 0 h 62"/>
                    <a:gd name="T2" fmla="*/ 0 w 3"/>
                    <a:gd name="T3" fmla="*/ 62 h 62"/>
                    <a:gd name="T4" fmla="*/ 3 w 3"/>
                    <a:gd name="T5" fmla="*/ 0 h 62"/>
                    <a:gd name="T6" fmla="*/ 0 60000 65536"/>
                    <a:gd name="T7" fmla="*/ 0 60000 65536"/>
                    <a:gd name="T8" fmla="*/ 0 60000 65536"/>
                    <a:gd name="T9" fmla="*/ 0 w 3"/>
                    <a:gd name="T10" fmla="*/ 0 h 62"/>
                    <a:gd name="T11" fmla="*/ 3 w 3"/>
                    <a:gd name="T12" fmla="*/ 62 h 62"/>
                  </a:gdLst>
                  <a:ahLst/>
                  <a:cxnLst>
                    <a:cxn ang="T6">
                      <a:pos x="T0" y="T1"/>
                    </a:cxn>
                    <a:cxn ang="T7">
                      <a:pos x="T2" y="T3"/>
                    </a:cxn>
                    <a:cxn ang="T8">
                      <a:pos x="T4" y="T5"/>
                    </a:cxn>
                  </a:cxnLst>
                  <a:rect l="T9" t="T10" r="T11" b="T12"/>
                  <a:pathLst>
                    <a:path w="3" h="62">
                      <a:moveTo>
                        <a:pt x="3" y="0"/>
                      </a:moveTo>
                      <a:lnTo>
                        <a:pt x="0" y="62"/>
                      </a:lnTo>
                      <a:lnTo>
                        <a:pt x="3"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15" name="Freeform 1102"/>
                <p:cNvSpPr>
                  <a:spLocks/>
                </p:cNvSpPr>
                <p:nvPr/>
              </p:nvSpPr>
              <p:spPr bwMode="auto">
                <a:xfrm>
                  <a:off x="2110" y="2481"/>
                  <a:ext cx="5" cy="62"/>
                </a:xfrm>
                <a:custGeom>
                  <a:avLst/>
                  <a:gdLst>
                    <a:gd name="T0" fmla="*/ 5 w 5"/>
                    <a:gd name="T1" fmla="*/ 0 h 62"/>
                    <a:gd name="T2" fmla="*/ 2 w 5"/>
                    <a:gd name="T3" fmla="*/ 62 h 62"/>
                    <a:gd name="T4" fmla="*/ 0 w 5"/>
                    <a:gd name="T5" fmla="*/ 62 h 62"/>
                    <a:gd name="T6" fmla="*/ 3 w 5"/>
                    <a:gd name="T7" fmla="*/ 0 h 62"/>
                    <a:gd name="T8" fmla="*/ 5 w 5"/>
                    <a:gd name="T9" fmla="*/ 0 h 62"/>
                    <a:gd name="T10" fmla="*/ 0 60000 65536"/>
                    <a:gd name="T11" fmla="*/ 0 60000 65536"/>
                    <a:gd name="T12" fmla="*/ 0 60000 65536"/>
                    <a:gd name="T13" fmla="*/ 0 60000 65536"/>
                    <a:gd name="T14" fmla="*/ 0 60000 65536"/>
                    <a:gd name="T15" fmla="*/ 0 w 5"/>
                    <a:gd name="T16" fmla="*/ 0 h 62"/>
                    <a:gd name="T17" fmla="*/ 5 w 5"/>
                    <a:gd name="T18" fmla="*/ 62 h 62"/>
                  </a:gdLst>
                  <a:ahLst/>
                  <a:cxnLst>
                    <a:cxn ang="T10">
                      <a:pos x="T0" y="T1"/>
                    </a:cxn>
                    <a:cxn ang="T11">
                      <a:pos x="T2" y="T3"/>
                    </a:cxn>
                    <a:cxn ang="T12">
                      <a:pos x="T4" y="T5"/>
                    </a:cxn>
                    <a:cxn ang="T13">
                      <a:pos x="T6" y="T7"/>
                    </a:cxn>
                    <a:cxn ang="T14">
                      <a:pos x="T8" y="T9"/>
                    </a:cxn>
                  </a:cxnLst>
                  <a:rect l="T15" t="T16" r="T17" b="T18"/>
                  <a:pathLst>
                    <a:path w="5" h="62">
                      <a:moveTo>
                        <a:pt x="5" y="0"/>
                      </a:moveTo>
                      <a:lnTo>
                        <a:pt x="2" y="62"/>
                      </a:lnTo>
                      <a:lnTo>
                        <a:pt x="0" y="62"/>
                      </a:lnTo>
                      <a:lnTo>
                        <a:pt x="3" y="0"/>
                      </a:lnTo>
                      <a:lnTo>
                        <a:pt x="5"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16" name="Freeform 1103"/>
                <p:cNvSpPr>
                  <a:spLocks/>
                </p:cNvSpPr>
                <p:nvPr/>
              </p:nvSpPr>
              <p:spPr bwMode="auto">
                <a:xfrm>
                  <a:off x="2110" y="2481"/>
                  <a:ext cx="5" cy="62"/>
                </a:xfrm>
                <a:custGeom>
                  <a:avLst/>
                  <a:gdLst>
                    <a:gd name="T0" fmla="*/ 5 w 5"/>
                    <a:gd name="T1" fmla="*/ 0 h 62"/>
                    <a:gd name="T2" fmla="*/ 2 w 5"/>
                    <a:gd name="T3" fmla="*/ 62 h 62"/>
                    <a:gd name="T4" fmla="*/ 0 w 5"/>
                    <a:gd name="T5" fmla="*/ 62 h 62"/>
                    <a:gd name="T6" fmla="*/ 3 w 5"/>
                    <a:gd name="T7" fmla="*/ 0 h 62"/>
                    <a:gd name="T8" fmla="*/ 5 w 5"/>
                    <a:gd name="T9" fmla="*/ 0 h 62"/>
                    <a:gd name="T10" fmla="*/ 0 60000 65536"/>
                    <a:gd name="T11" fmla="*/ 0 60000 65536"/>
                    <a:gd name="T12" fmla="*/ 0 60000 65536"/>
                    <a:gd name="T13" fmla="*/ 0 60000 65536"/>
                    <a:gd name="T14" fmla="*/ 0 60000 65536"/>
                    <a:gd name="T15" fmla="*/ 0 w 5"/>
                    <a:gd name="T16" fmla="*/ 0 h 62"/>
                    <a:gd name="T17" fmla="*/ 5 w 5"/>
                    <a:gd name="T18" fmla="*/ 62 h 62"/>
                  </a:gdLst>
                  <a:ahLst/>
                  <a:cxnLst>
                    <a:cxn ang="T10">
                      <a:pos x="T0" y="T1"/>
                    </a:cxn>
                    <a:cxn ang="T11">
                      <a:pos x="T2" y="T3"/>
                    </a:cxn>
                    <a:cxn ang="T12">
                      <a:pos x="T4" y="T5"/>
                    </a:cxn>
                    <a:cxn ang="T13">
                      <a:pos x="T6" y="T7"/>
                    </a:cxn>
                    <a:cxn ang="T14">
                      <a:pos x="T8" y="T9"/>
                    </a:cxn>
                  </a:cxnLst>
                  <a:rect l="T15" t="T16" r="T17" b="T18"/>
                  <a:pathLst>
                    <a:path w="5" h="62">
                      <a:moveTo>
                        <a:pt x="5" y="0"/>
                      </a:moveTo>
                      <a:lnTo>
                        <a:pt x="2" y="62"/>
                      </a:lnTo>
                      <a:lnTo>
                        <a:pt x="0" y="62"/>
                      </a:lnTo>
                      <a:lnTo>
                        <a:pt x="3" y="0"/>
                      </a:lnTo>
                      <a:lnTo>
                        <a:pt x="5" y="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17" name="Freeform 1104"/>
                <p:cNvSpPr>
                  <a:spLocks/>
                </p:cNvSpPr>
                <p:nvPr/>
              </p:nvSpPr>
              <p:spPr bwMode="auto">
                <a:xfrm>
                  <a:off x="2110" y="2481"/>
                  <a:ext cx="3" cy="62"/>
                </a:xfrm>
                <a:custGeom>
                  <a:avLst/>
                  <a:gdLst>
                    <a:gd name="T0" fmla="*/ 3 w 3"/>
                    <a:gd name="T1" fmla="*/ 0 h 62"/>
                    <a:gd name="T2" fmla="*/ 0 w 3"/>
                    <a:gd name="T3" fmla="*/ 62 h 62"/>
                    <a:gd name="T4" fmla="*/ 3 w 3"/>
                    <a:gd name="T5" fmla="*/ 0 h 62"/>
                    <a:gd name="T6" fmla="*/ 0 60000 65536"/>
                    <a:gd name="T7" fmla="*/ 0 60000 65536"/>
                    <a:gd name="T8" fmla="*/ 0 60000 65536"/>
                    <a:gd name="T9" fmla="*/ 0 w 3"/>
                    <a:gd name="T10" fmla="*/ 0 h 62"/>
                    <a:gd name="T11" fmla="*/ 3 w 3"/>
                    <a:gd name="T12" fmla="*/ 62 h 62"/>
                  </a:gdLst>
                  <a:ahLst/>
                  <a:cxnLst>
                    <a:cxn ang="T6">
                      <a:pos x="T0" y="T1"/>
                    </a:cxn>
                    <a:cxn ang="T7">
                      <a:pos x="T2" y="T3"/>
                    </a:cxn>
                    <a:cxn ang="T8">
                      <a:pos x="T4" y="T5"/>
                    </a:cxn>
                  </a:cxnLst>
                  <a:rect l="T9" t="T10" r="T11" b="T12"/>
                  <a:pathLst>
                    <a:path w="3" h="62">
                      <a:moveTo>
                        <a:pt x="3" y="0"/>
                      </a:moveTo>
                      <a:lnTo>
                        <a:pt x="0" y="62"/>
                      </a:lnTo>
                      <a:lnTo>
                        <a:pt x="3" y="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18" name="Freeform 1105"/>
                <p:cNvSpPr>
                  <a:spLocks/>
                </p:cNvSpPr>
                <p:nvPr/>
              </p:nvSpPr>
              <p:spPr bwMode="auto">
                <a:xfrm>
                  <a:off x="2108" y="2481"/>
                  <a:ext cx="5" cy="62"/>
                </a:xfrm>
                <a:custGeom>
                  <a:avLst/>
                  <a:gdLst>
                    <a:gd name="T0" fmla="*/ 5 w 5"/>
                    <a:gd name="T1" fmla="*/ 0 h 62"/>
                    <a:gd name="T2" fmla="*/ 2 w 5"/>
                    <a:gd name="T3" fmla="*/ 62 h 62"/>
                    <a:gd name="T4" fmla="*/ 0 w 5"/>
                    <a:gd name="T5" fmla="*/ 62 h 62"/>
                    <a:gd name="T6" fmla="*/ 4 w 5"/>
                    <a:gd name="T7" fmla="*/ 0 h 62"/>
                    <a:gd name="T8" fmla="*/ 5 w 5"/>
                    <a:gd name="T9" fmla="*/ 0 h 62"/>
                    <a:gd name="T10" fmla="*/ 0 60000 65536"/>
                    <a:gd name="T11" fmla="*/ 0 60000 65536"/>
                    <a:gd name="T12" fmla="*/ 0 60000 65536"/>
                    <a:gd name="T13" fmla="*/ 0 60000 65536"/>
                    <a:gd name="T14" fmla="*/ 0 60000 65536"/>
                    <a:gd name="T15" fmla="*/ 0 w 5"/>
                    <a:gd name="T16" fmla="*/ 0 h 62"/>
                    <a:gd name="T17" fmla="*/ 5 w 5"/>
                    <a:gd name="T18" fmla="*/ 62 h 62"/>
                  </a:gdLst>
                  <a:ahLst/>
                  <a:cxnLst>
                    <a:cxn ang="T10">
                      <a:pos x="T0" y="T1"/>
                    </a:cxn>
                    <a:cxn ang="T11">
                      <a:pos x="T2" y="T3"/>
                    </a:cxn>
                    <a:cxn ang="T12">
                      <a:pos x="T4" y="T5"/>
                    </a:cxn>
                    <a:cxn ang="T13">
                      <a:pos x="T6" y="T7"/>
                    </a:cxn>
                    <a:cxn ang="T14">
                      <a:pos x="T8" y="T9"/>
                    </a:cxn>
                  </a:cxnLst>
                  <a:rect l="T15" t="T16" r="T17" b="T18"/>
                  <a:pathLst>
                    <a:path w="5" h="62">
                      <a:moveTo>
                        <a:pt x="5" y="0"/>
                      </a:moveTo>
                      <a:lnTo>
                        <a:pt x="2" y="62"/>
                      </a:lnTo>
                      <a:lnTo>
                        <a:pt x="0" y="62"/>
                      </a:lnTo>
                      <a:lnTo>
                        <a:pt x="4" y="0"/>
                      </a:lnTo>
                      <a:lnTo>
                        <a:pt x="5" y="0"/>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19" name="Freeform 1106"/>
                <p:cNvSpPr>
                  <a:spLocks/>
                </p:cNvSpPr>
                <p:nvPr/>
              </p:nvSpPr>
              <p:spPr bwMode="auto">
                <a:xfrm>
                  <a:off x="2108" y="2481"/>
                  <a:ext cx="5" cy="62"/>
                </a:xfrm>
                <a:custGeom>
                  <a:avLst/>
                  <a:gdLst>
                    <a:gd name="T0" fmla="*/ 5 w 5"/>
                    <a:gd name="T1" fmla="*/ 0 h 62"/>
                    <a:gd name="T2" fmla="*/ 2 w 5"/>
                    <a:gd name="T3" fmla="*/ 62 h 62"/>
                    <a:gd name="T4" fmla="*/ 0 w 5"/>
                    <a:gd name="T5" fmla="*/ 62 h 62"/>
                    <a:gd name="T6" fmla="*/ 4 w 5"/>
                    <a:gd name="T7" fmla="*/ 2 h 62"/>
                    <a:gd name="T8" fmla="*/ 4 w 5"/>
                    <a:gd name="T9" fmla="*/ 0 h 62"/>
                    <a:gd name="T10" fmla="*/ 5 w 5"/>
                    <a:gd name="T11" fmla="*/ 0 h 62"/>
                    <a:gd name="T12" fmla="*/ 0 60000 65536"/>
                    <a:gd name="T13" fmla="*/ 0 60000 65536"/>
                    <a:gd name="T14" fmla="*/ 0 60000 65536"/>
                    <a:gd name="T15" fmla="*/ 0 60000 65536"/>
                    <a:gd name="T16" fmla="*/ 0 60000 65536"/>
                    <a:gd name="T17" fmla="*/ 0 60000 65536"/>
                    <a:gd name="T18" fmla="*/ 0 w 5"/>
                    <a:gd name="T19" fmla="*/ 0 h 62"/>
                    <a:gd name="T20" fmla="*/ 5 w 5"/>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5" h="62">
                      <a:moveTo>
                        <a:pt x="5" y="0"/>
                      </a:moveTo>
                      <a:lnTo>
                        <a:pt x="2" y="62"/>
                      </a:lnTo>
                      <a:lnTo>
                        <a:pt x="0" y="62"/>
                      </a:lnTo>
                      <a:lnTo>
                        <a:pt x="4" y="2"/>
                      </a:lnTo>
                      <a:lnTo>
                        <a:pt x="4" y="0"/>
                      </a:lnTo>
                      <a:lnTo>
                        <a:pt x="5" y="0"/>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20" name="Freeform 1107"/>
                <p:cNvSpPr>
                  <a:spLocks/>
                </p:cNvSpPr>
                <p:nvPr/>
              </p:nvSpPr>
              <p:spPr bwMode="auto">
                <a:xfrm>
                  <a:off x="2107" y="2481"/>
                  <a:ext cx="5" cy="62"/>
                </a:xfrm>
                <a:custGeom>
                  <a:avLst/>
                  <a:gdLst>
                    <a:gd name="T0" fmla="*/ 5 w 5"/>
                    <a:gd name="T1" fmla="*/ 0 h 62"/>
                    <a:gd name="T2" fmla="*/ 1 w 5"/>
                    <a:gd name="T3" fmla="*/ 62 h 62"/>
                    <a:gd name="T4" fmla="*/ 0 w 5"/>
                    <a:gd name="T5" fmla="*/ 62 h 62"/>
                    <a:gd name="T6" fmla="*/ 5 w 5"/>
                    <a:gd name="T7" fmla="*/ 2 h 62"/>
                    <a:gd name="T8" fmla="*/ 5 w 5"/>
                    <a:gd name="T9" fmla="*/ 0 h 62"/>
                    <a:gd name="T10" fmla="*/ 0 60000 65536"/>
                    <a:gd name="T11" fmla="*/ 0 60000 65536"/>
                    <a:gd name="T12" fmla="*/ 0 60000 65536"/>
                    <a:gd name="T13" fmla="*/ 0 60000 65536"/>
                    <a:gd name="T14" fmla="*/ 0 60000 65536"/>
                    <a:gd name="T15" fmla="*/ 0 w 5"/>
                    <a:gd name="T16" fmla="*/ 0 h 62"/>
                    <a:gd name="T17" fmla="*/ 5 w 5"/>
                    <a:gd name="T18" fmla="*/ 62 h 62"/>
                  </a:gdLst>
                  <a:ahLst/>
                  <a:cxnLst>
                    <a:cxn ang="T10">
                      <a:pos x="T0" y="T1"/>
                    </a:cxn>
                    <a:cxn ang="T11">
                      <a:pos x="T2" y="T3"/>
                    </a:cxn>
                    <a:cxn ang="T12">
                      <a:pos x="T4" y="T5"/>
                    </a:cxn>
                    <a:cxn ang="T13">
                      <a:pos x="T6" y="T7"/>
                    </a:cxn>
                    <a:cxn ang="T14">
                      <a:pos x="T8" y="T9"/>
                    </a:cxn>
                  </a:cxnLst>
                  <a:rect l="T15" t="T16" r="T17" b="T18"/>
                  <a:pathLst>
                    <a:path w="5" h="62">
                      <a:moveTo>
                        <a:pt x="5" y="0"/>
                      </a:moveTo>
                      <a:lnTo>
                        <a:pt x="1" y="62"/>
                      </a:lnTo>
                      <a:lnTo>
                        <a:pt x="0" y="62"/>
                      </a:lnTo>
                      <a:lnTo>
                        <a:pt x="5" y="2"/>
                      </a:lnTo>
                      <a:lnTo>
                        <a:pt x="5" y="0"/>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21" name="Freeform 1108"/>
                <p:cNvSpPr>
                  <a:spLocks/>
                </p:cNvSpPr>
                <p:nvPr/>
              </p:nvSpPr>
              <p:spPr bwMode="auto">
                <a:xfrm>
                  <a:off x="2107" y="2483"/>
                  <a:ext cx="5" cy="60"/>
                </a:xfrm>
                <a:custGeom>
                  <a:avLst/>
                  <a:gdLst>
                    <a:gd name="T0" fmla="*/ 5 w 5"/>
                    <a:gd name="T1" fmla="*/ 0 h 60"/>
                    <a:gd name="T2" fmla="*/ 1 w 5"/>
                    <a:gd name="T3" fmla="*/ 60 h 60"/>
                    <a:gd name="T4" fmla="*/ 0 w 5"/>
                    <a:gd name="T5" fmla="*/ 60 h 60"/>
                    <a:gd name="T6" fmla="*/ 3 w 5"/>
                    <a:gd name="T7" fmla="*/ 0 h 60"/>
                    <a:gd name="T8" fmla="*/ 5 w 5"/>
                    <a:gd name="T9" fmla="*/ 0 h 60"/>
                    <a:gd name="T10" fmla="*/ 0 60000 65536"/>
                    <a:gd name="T11" fmla="*/ 0 60000 65536"/>
                    <a:gd name="T12" fmla="*/ 0 60000 65536"/>
                    <a:gd name="T13" fmla="*/ 0 60000 65536"/>
                    <a:gd name="T14" fmla="*/ 0 60000 65536"/>
                    <a:gd name="T15" fmla="*/ 0 w 5"/>
                    <a:gd name="T16" fmla="*/ 0 h 60"/>
                    <a:gd name="T17" fmla="*/ 5 w 5"/>
                    <a:gd name="T18" fmla="*/ 60 h 60"/>
                  </a:gdLst>
                  <a:ahLst/>
                  <a:cxnLst>
                    <a:cxn ang="T10">
                      <a:pos x="T0" y="T1"/>
                    </a:cxn>
                    <a:cxn ang="T11">
                      <a:pos x="T2" y="T3"/>
                    </a:cxn>
                    <a:cxn ang="T12">
                      <a:pos x="T4" y="T5"/>
                    </a:cxn>
                    <a:cxn ang="T13">
                      <a:pos x="T6" y="T7"/>
                    </a:cxn>
                    <a:cxn ang="T14">
                      <a:pos x="T8" y="T9"/>
                    </a:cxn>
                  </a:cxnLst>
                  <a:rect l="T15" t="T16" r="T17" b="T18"/>
                  <a:pathLst>
                    <a:path w="5" h="60">
                      <a:moveTo>
                        <a:pt x="5" y="0"/>
                      </a:moveTo>
                      <a:lnTo>
                        <a:pt x="1" y="60"/>
                      </a:lnTo>
                      <a:lnTo>
                        <a:pt x="0" y="60"/>
                      </a:lnTo>
                      <a:lnTo>
                        <a:pt x="3" y="0"/>
                      </a:lnTo>
                      <a:lnTo>
                        <a:pt x="5" y="0"/>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22" name="Freeform 1109"/>
                <p:cNvSpPr>
                  <a:spLocks/>
                </p:cNvSpPr>
                <p:nvPr/>
              </p:nvSpPr>
              <p:spPr bwMode="auto">
                <a:xfrm>
                  <a:off x="2107" y="2483"/>
                  <a:ext cx="5" cy="60"/>
                </a:xfrm>
                <a:custGeom>
                  <a:avLst/>
                  <a:gdLst>
                    <a:gd name="T0" fmla="*/ 5 w 5"/>
                    <a:gd name="T1" fmla="*/ 0 h 60"/>
                    <a:gd name="T2" fmla="*/ 0 w 5"/>
                    <a:gd name="T3" fmla="*/ 60 h 60"/>
                    <a:gd name="T4" fmla="*/ 3 w 5"/>
                    <a:gd name="T5" fmla="*/ 0 h 60"/>
                    <a:gd name="T6" fmla="*/ 5 w 5"/>
                    <a:gd name="T7" fmla="*/ 0 h 60"/>
                    <a:gd name="T8" fmla="*/ 0 60000 65536"/>
                    <a:gd name="T9" fmla="*/ 0 60000 65536"/>
                    <a:gd name="T10" fmla="*/ 0 60000 65536"/>
                    <a:gd name="T11" fmla="*/ 0 60000 65536"/>
                    <a:gd name="T12" fmla="*/ 0 w 5"/>
                    <a:gd name="T13" fmla="*/ 0 h 60"/>
                    <a:gd name="T14" fmla="*/ 5 w 5"/>
                    <a:gd name="T15" fmla="*/ 60 h 60"/>
                  </a:gdLst>
                  <a:ahLst/>
                  <a:cxnLst>
                    <a:cxn ang="T8">
                      <a:pos x="T0" y="T1"/>
                    </a:cxn>
                    <a:cxn ang="T9">
                      <a:pos x="T2" y="T3"/>
                    </a:cxn>
                    <a:cxn ang="T10">
                      <a:pos x="T4" y="T5"/>
                    </a:cxn>
                    <a:cxn ang="T11">
                      <a:pos x="T6" y="T7"/>
                    </a:cxn>
                  </a:cxnLst>
                  <a:rect l="T12" t="T13" r="T14" b="T15"/>
                  <a:pathLst>
                    <a:path w="5" h="60">
                      <a:moveTo>
                        <a:pt x="5" y="0"/>
                      </a:moveTo>
                      <a:lnTo>
                        <a:pt x="0" y="60"/>
                      </a:lnTo>
                      <a:lnTo>
                        <a:pt x="3" y="0"/>
                      </a:lnTo>
                      <a:lnTo>
                        <a:pt x="5" y="0"/>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23" name="Freeform 1110"/>
                <p:cNvSpPr>
                  <a:spLocks/>
                </p:cNvSpPr>
                <p:nvPr/>
              </p:nvSpPr>
              <p:spPr bwMode="auto">
                <a:xfrm>
                  <a:off x="2105" y="2483"/>
                  <a:ext cx="5" cy="60"/>
                </a:xfrm>
                <a:custGeom>
                  <a:avLst/>
                  <a:gdLst>
                    <a:gd name="T0" fmla="*/ 5 w 5"/>
                    <a:gd name="T1" fmla="*/ 0 h 60"/>
                    <a:gd name="T2" fmla="*/ 2 w 5"/>
                    <a:gd name="T3" fmla="*/ 60 h 60"/>
                    <a:gd name="T4" fmla="*/ 2 w 5"/>
                    <a:gd name="T5" fmla="*/ 58 h 60"/>
                    <a:gd name="T6" fmla="*/ 0 w 5"/>
                    <a:gd name="T7" fmla="*/ 58 h 60"/>
                    <a:gd name="T8" fmla="*/ 3 w 5"/>
                    <a:gd name="T9" fmla="*/ 0 h 60"/>
                    <a:gd name="T10" fmla="*/ 5 w 5"/>
                    <a:gd name="T11" fmla="*/ 0 h 60"/>
                    <a:gd name="T12" fmla="*/ 0 60000 65536"/>
                    <a:gd name="T13" fmla="*/ 0 60000 65536"/>
                    <a:gd name="T14" fmla="*/ 0 60000 65536"/>
                    <a:gd name="T15" fmla="*/ 0 60000 65536"/>
                    <a:gd name="T16" fmla="*/ 0 60000 65536"/>
                    <a:gd name="T17" fmla="*/ 0 60000 65536"/>
                    <a:gd name="T18" fmla="*/ 0 w 5"/>
                    <a:gd name="T19" fmla="*/ 0 h 60"/>
                    <a:gd name="T20" fmla="*/ 5 w 5"/>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5" h="60">
                      <a:moveTo>
                        <a:pt x="5" y="0"/>
                      </a:moveTo>
                      <a:lnTo>
                        <a:pt x="2" y="60"/>
                      </a:lnTo>
                      <a:lnTo>
                        <a:pt x="2" y="58"/>
                      </a:lnTo>
                      <a:lnTo>
                        <a:pt x="0" y="58"/>
                      </a:lnTo>
                      <a:lnTo>
                        <a:pt x="3" y="0"/>
                      </a:lnTo>
                      <a:lnTo>
                        <a:pt x="5" y="0"/>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24" name="Freeform 1111"/>
                <p:cNvSpPr>
                  <a:spLocks/>
                </p:cNvSpPr>
                <p:nvPr/>
              </p:nvSpPr>
              <p:spPr bwMode="auto">
                <a:xfrm>
                  <a:off x="2105" y="2483"/>
                  <a:ext cx="5" cy="60"/>
                </a:xfrm>
                <a:custGeom>
                  <a:avLst/>
                  <a:gdLst>
                    <a:gd name="T0" fmla="*/ 5 w 5"/>
                    <a:gd name="T1" fmla="*/ 0 h 60"/>
                    <a:gd name="T2" fmla="*/ 2 w 5"/>
                    <a:gd name="T3" fmla="*/ 60 h 60"/>
                    <a:gd name="T4" fmla="*/ 2 w 5"/>
                    <a:gd name="T5" fmla="*/ 58 h 60"/>
                    <a:gd name="T6" fmla="*/ 0 w 5"/>
                    <a:gd name="T7" fmla="*/ 58 h 60"/>
                    <a:gd name="T8" fmla="*/ 3 w 5"/>
                    <a:gd name="T9" fmla="*/ 0 h 60"/>
                    <a:gd name="T10" fmla="*/ 5 w 5"/>
                    <a:gd name="T11" fmla="*/ 0 h 60"/>
                    <a:gd name="T12" fmla="*/ 0 60000 65536"/>
                    <a:gd name="T13" fmla="*/ 0 60000 65536"/>
                    <a:gd name="T14" fmla="*/ 0 60000 65536"/>
                    <a:gd name="T15" fmla="*/ 0 60000 65536"/>
                    <a:gd name="T16" fmla="*/ 0 60000 65536"/>
                    <a:gd name="T17" fmla="*/ 0 60000 65536"/>
                    <a:gd name="T18" fmla="*/ 0 w 5"/>
                    <a:gd name="T19" fmla="*/ 0 h 60"/>
                    <a:gd name="T20" fmla="*/ 5 w 5"/>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5" h="60">
                      <a:moveTo>
                        <a:pt x="5" y="0"/>
                      </a:moveTo>
                      <a:lnTo>
                        <a:pt x="2" y="60"/>
                      </a:lnTo>
                      <a:lnTo>
                        <a:pt x="2" y="58"/>
                      </a:lnTo>
                      <a:lnTo>
                        <a:pt x="0" y="58"/>
                      </a:lnTo>
                      <a:lnTo>
                        <a:pt x="3" y="0"/>
                      </a:lnTo>
                      <a:lnTo>
                        <a:pt x="5" y="0"/>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25" name="Freeform 1112"/>
                <p:cNvSpPr>
                  <a:spLocks/>
                </p:cNvSpPr>
                <p:nvPr/>
              </p:nvSpPr>
              <p:spPr bwMode="auto">
                <a:xfrm>
                  <a:off x="2105" y="2483"/>
                  <a:ext cx="3" cy="58"/>
                </a:xfrm>
                <a:custGeom>
                  <a:avLst/>
                  <a:gdLst>
                    <a:gd name="T0" fmla="*/ 3 w 3"/>
                    <a:gd name="T1" fmla="*/ 0 h 58"/>
                    <a:gd name="T2" fmla="*/ 0 w 3"/>
                    <a:gd name="T3" fmla="*/ 58 h 58"/>
                    <a:gd name="T4" fmla="*/ 3 w 3"/>
                    <a:gd name="T5" fmla="*/ 0 h 58"/>
                    <a:gd name="T6" fmla="*/ 0 60000 65536"/>
                    <a:gd name="T7" fmla="*/ 0 60000 65536"/>
                    <a:gd name="T8" fmla="*/ 0 60000 65536"/>
                    <a:gd name="T9" fmla="*/ 0 w 3"/>
                    <a:gd name="T10" fmla="*/ 0 h 58"/>
                    <a:gd name="T11" fmla="*/ 3 w 3"/>
                    <a:gd name="T12" fmla="*/ 58 h 58"/>
                  </a:gdLst>
                  <a:ahLst/>
                  <a:cxnLst>
                    <a:cxn ang="T6">
                      <a:pos x="T0" y="T1"/>
                    </a:cxn>
                    <a:cxn ang="T7">
                      <a:pos x="T2" y="T3"/>
                    </a:cxn>
                    <a:cxn ang="T8">
                      <a:pos x="T4" y="T5"/>
                    </a:cxn>
                  </a:cxnLst>
                  <a:rect l="T9" t="T10" r="T11" b="T12"/>
                  <a:pathLst>
                    <a:path w="3" h="58">
                      <a:moveTo>
                        <a:pt x="3" y="0"/>
                      </a:moveTo>
                      <a:lnTo>
                        <a:pt x="0" y="58"/>
                      </a:lnTo>
                      <a:lnTo>
                        <a:pt x="3" y="0"/>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26" name="Freeform 1113"/>
                <p:cNvSpPr>
                  <a:spLocks/>
                </p:cNvSpPr>
                <p:nvPr/>
              </p:nvSpPr>
              <p:spPr bwMode="auto">
                <a:xfrm>
                  <a:off x="2104" y="2483"/>
                  <a:ext cx="4" cy="58"/>
                </a:xfrm>
                <a:custGeom>
                  <a:avLst/>
                  <a:gdLst>
                    <a:gd name="T0" fmla="*/ 4 w 4"/>
                    <a:gd name="T1" fmla="*/ 0 h 58"/>
                    <a:gd name="T2" fmla="*/ 1 w 4"/>
                    <a:gd name="T3" fmla="*/ 58 h 58"/>
                    <a:gd name="T4" fmla="*/ 0 w 4"/>
                    <a:gd name="T5" fmla="*/ 58 h 58"/>
                    <a:gd name="T6" fmla="*/ 3 w 4"/>
                    <a:gd name="T7" fmla="*/ 0 h 58"/>
                    <a:gd name="T8" fmla="*/ 4 w 4"/>
                    <a:gd name="T9" fmla="*/ 0 h 58"/>
                    <a:gd name="T10" fmla="*/ 0 60000 65536"/>
                    <a:gd name="T11" fmla="*/ 0 60000 65536"/>
                    <a:gd name="T12" fmla="*/ 0 60000 65536"/>
                    <a:gd name="T13" fmla="*/ 0 60000 65536"/>
                    <a:gd name="T14" fmla="*/ 0 60000 65536"/>
                    <a:gd name="T15" fmla="*/ 0 w 4"/>
                    <a:gd name="T16" fmla="*/ 0 h 58"/>
                    <a:gd name="T17" fmla="*/ 4 w 4"/>
                    <a:gd name="T18" fmla="*/ 58 h 58"/>
                  </a:gdLst>
                  <a:ahLst/>
                  <a:cxnLst>
                    <a:cxn ang="T10">
                      <a:pos x="T0" y="T1"/>
                    </a:cxn>
                    <a:cxn ang="T11">
                      <a:pos x="T2" y="T3"/>
                    </a:cxn>
                    <a:cxn ang="T12">
                      <a:pos x="T4" y="T5"/>
                    </a:cxn>
                    <a:cxn ang="T13">
                      <a:pos x="T6" y="T7"/>
                    </a:cxn>
                    <a:cxn ang="T14">
                      <a:pos x="T8" y="T9"/>
                    </a:cxn>
                  </a:cxnLst>
                  <a:rect l="T15" t="T16" r="T17" b="T18"/>
                  <a:pathLst>
                    <a:path w="4" h="58">
                      <a:moveTo>
                        <a:pt x="4" y="0"/>
                      </a:moveTo>
                      <a:lnTo>
                        <a:pt x="1" y="58"/>
                      </a:lnTo>
                      <a:lnTo>
                        <a:pt x="0" y="58"/>
                      </a:lnTo>
                      <a:lnTo>
                        <a:pt x="3" y="0"/>
                      </a:lnTo>
                      <a:lnTo>
                        <a:pt x="4"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27" name="Freeform 1114"/>
                <p:cNvSpPr>
                  <a:spLocks/>
                </p:cNvSpPr>
                <p:nvPr/>
              </p:nvSpPr>
              <p:spPr bwMode="auto">
                <a:xfrm>
                  <a:off x="2104" y="2483"/>
                  <a:ext cx="4" cy="58"/>
                </a:xfrm>
                <a:custGeom>
                  <a:avLst/>
                  <a:gdLst>
                    <a:gd name="T0" fmla="*/ 4 w 4"/>
                    <a:gd name="T1" fmla="*/ 0 h 58"/>
                    <a:gd name="T2" fmla="*/ 1 w 4"/>
                    <a:gd name="T3" fmla="*/ 58 h 58"/>
                    <a:gd name="T4" fmla="*/ 0 w 4"/>
                    <a:gd name="T5" fmla="*/ 58 h 58"/>
                    <a:gd name="T6" fmla="*/ 3 w 4"/>
                    <a:gd name="T7" fmla="*/ 0 h 58"/>
                    <a:gd name="T8" fmla="*/ 4 w 4"/>
                    <a:gd name="T9" fmla="*/ 0 h 58"/>
                    <a:gd name="T10" fmla="*/ 0 60000 65536"/>
                    <a:gd name="T11" fmla="*/ 0 60000 65536"/>
                    <a:gd name="T12" fmla="*/ 0 60000 65536"/>
                    <a:gd name="T13" fmla="*/ 0 60000 65536"/>
                    <a:gd name="T14" fmla="*/ 0 60000 65536"/>
                    <a:gd name="T15" fmla="*/ 0 w 4"/>
                    <a:gd name="T16" fmla="*/ 0 h 58"/>
                    <a:gd name="T17" fmla="*/ 4 w 4"/>
                    <a:gd name="T18" fmla="*/ 58 h 58"/>
                  </a:gdLst>
                  <a:ahLst/>
                  <a:cxnLst>
                    <a:cxn ang="T10">
                      <a:pos x="T0" y="T1"/>
                    </a:cxn>
                    <a:cxn ang="T11">
                      <a:pos x="T2" y="T3"/>
                    </a:cxn>
                    <a:cxn ang="T12">
                      <a:pos x="T4" y="T5"/>
                    </a:cxn>
                    <a:cxn ang="T13">
                      <a:pos x="T6" y="T7"/>
                    </a:cxn>
                    <a:cxn ang="T14">
                      <a:pos x="T8" y="T9"/>
                    </a:cxn>
                  </a:cxnLst>
                  <a:rect l="T15" t="T16" r="T17" b="T18"/>
                  <a:pathLst>
                    <a:path w="4" h="58">
                      <a:moveTo>
                        <a:pt x="4" y="0"/>
                      </a:moveTo>
                      <a:lnTo>
                        <a:pt x="1" y="58"/>
                      </a:lnTo>
                      <a:lnTo>
                        <a:pt x="0" y="58"/>
                      </a:lnTo>
                      <a:lnTo>
                        <a:pt x="3" y="0"/>
                      </a:lnTo>
                      <a:lnTo>
                        <a:pt x="4"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28" name="Freeform 1115"/>
                <p:cNvSpPr>
                  <a:spLocks/>
                </p:cNvSpPr>
                <p:nvPr/>
              </p:nvSpPr>
              <p:spPr bwMode="auto">
                <a:xfrm>
                  <a:off x="2104" y="2483"/>
                  <a:ext cx="3" cy="58"/>
                </a:xfrm>
                <a:custGeom>
                  <a:avLst/>
                  <a:gdLst>
                    <a:gd name="T0" fmla="*/ 3 w 3"/>
                    <a:gd name="T1" fmla="*/ 0 h 58"/>
                    <a:gd name="T2" fmla="*/ 0 w 3"/>
                    <a:gd name="T3" fmla="*/ 58 h 58"/>
                    <a:gd name="T4" fmla="*/ 3 w 3"/>
                    <a:gd name="T5" fmla="*/ 0 h 58"/>
                    <a:gd name="T6" fmla="*/ 0 60000 65536"/>
                    <a:gd name="T7" fmla="*/ 0 60000 65536"/>
                    <a:gd name="T8" fmla="*/ 0 60000 65536"/>
                    <a:gd name="T9" fmla="*/ 0 w 3"/>
                    <a:gd name="T10" fmla="*/ 0 h 58"/>
                    <a:gd name="T11" fmla="*/ 3 w 3"/>
                    <a:gd name="T12" fmla="*/ 58 h 58"/>
                  </a:gdLst>
                  <a:ahLst/>
                  <a:cxnLst>
                    <a:cxn ang="T6">
                      <a:pos x="T0" y="T1"/>
                    </a:cxn>
                    <a:cxn ang="T7">
                      <a:pos x="T2" y="T3"/>
                    </a:cxn>
                    <a:cxn ang="T8">
                      <a:pos x="T4" y="T5"/>
                    </a:cxn>
                  </a:cxnLst>
                  <a:rect l="T9" t="T10" r="T11" b="T12"/>
                  <a:pathLst>
                    <a:path w="3" h="58">
                      <a:moveTo>
                        <a:pt x="3" y="0"/>
                      </a:moveTo>
                      <a:lnTo>
                        <a:pt x="0" y="58"/>
                      </a:lnTo>
                      <a:lnTo>
                        <a:pt x="3"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29" name="Freeform 1116"/>
                <p:cNvSpPr>
                  <a:spLocks/>
                </p:cNvSpPr>
                <p:nvPr/>
              </p:nvSpPr>
              <p:spPr bwMode="auto">
                <a:xfrm>
                  <a:off x="2102" y="2483"/>
                  <a:ext cx="5" cy="58"/>
                </a:xfrm>
                <a:custGeom>
                  <a:avLst/>
                  <a:gdLst>
                    <a:gd name="T0" fmla="*/ 5 w 5"/>
                    <a:gd name="T1" fmla="*/ 0 h 58"/>
                    <a:gd name="T2" fmla="*/ 2 w 5"/>
                    <a:gd name="T3" fmla="*/ 58 h 58"/>
                    <a:gd name="T4" fmla="*/ 0 w 5"/>
                    <a:gd name="T5" fmla="*/ 58 h 58"/>
                    <a:gd name="T6" fmla="*/ 3 w 5"/>
                    <a:gd name="T7" fmla="*/ 2 h 58"/>
                    <a:gd name="T8" fmla="*/ 3 w 5"/>
                    <a:gd name="T9" fmla="*/ 0 h 58"/>
                    <a:gd name="T10" fmla="*/ 5 w 5"/>
                    <a:gd name="T11" fmla="*/ 0 h 58"/>
                    <a:gd name="T12" fmla="*/ 0 60000 65536"/>
                    <a:gd name="T13" fmla="*/ 0 60000 65536"/>
                    <a:gd name="T14" fmla="*/ 0 60000 65536"/>
                    <a:gd name="T15" fmla="*/ 0 60000 65536"/>
                    <a:gd name="T16" fmla="*/ 0 60000 65536"/>
                    <a:gd name="T17" fmla="*/ 0 60000 65536"/>
                    <a:gd name="T18" fmla="*/ 0 w 5"/>
                    <a:gd name="T19" fmla="*/ 0 h 58"/>
                    <a:gd name="T20" fmla="*/ 5 w 5"/>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 h="58">
                      <a:moveTo>
                        <a:pt x="5" y="0"/>
                      </a:moveTo>
                      <a:lnTo>
                        <a:pt x="2" y="58"/>
                      </a:lnTo>
                      <a:lnTo>
                        <a:pt x="0" y="58"/>
                      </a:lnTo>
                      <a:lnTo>
                        <a:pt x="3" y="2"/>
                      </a:lnTo>
                      <a:lnTo>
                        <a:pt x="3" y="0"/>
                      </a:lnTo>
                      <a:lnTo>
                        <a:pt x="5"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30" name="Freeform 1117"/>
                <p:cNvSpPr>
                  <a:spLocks/>
                </p:cNvSpPr>
                <p:nvPr/>
              </p:nvSpPr>
              <p:spPr bwMode="auto">
                <a:xfrm>
                  <a:off x="2102" y="2483"/>
                  <a:ext cx="5" cy="58"/>
                </a:xfrm>
                <a:custGeom>
                  <a:avLst/>
                  <a:gdLst>
                    <a:gd name="T0" fmla="*/ 5 w 5"/>
                    <a:gd name="T1" fmla="*/ 0 h 58"/>
                    <a:gd name="T2" fmla="*/ 2 w 5"/>
                    <a:gd name="T3" fmla="*/ 58 h 58"/>
                    <a:gd name="T4" fmla="*/ 0 w 5"/>
                    <a:gd name="T5" fmla="*/ 58 h 58"/>
                    <a:gd name="T6" fmla="*/ 3 w 5"/>
                    <a:gd name="T7" fmla="*/ 2 h 58"/>
                    <a:gd name="T8" fmla="*/ 3 w 5"/>
                    <a:gd name="T9" fmla="*/ 0 h 58"/>
                    <a:gd name="T10" fmla="*/ 5 w 5"/>
                    <a:gd name="T11" fmla="*/ 0 h 58"/>
                    <a:gd name="T12" fmla="*/ 0 60000 65536"/>
                    <a:gd name="T13" fmla="*/ 0 60000 65536"/>
                    <a:gd name="T14" fmla="*/ 0 60000 65536"/>
                    <a:gd name="T15" fmla="*/ 0 60000 65536"/>
                    <a:gd name="T16" fmla="*/ 0 60000 65536"/>
                    <a:gd name="T17" fmla="*/ 0 60000 65536"/>
                    <a:gd name="T18" fmla="*/ 0 w 5"/>
                    <a:gd name="T19" fmla="*/ 0 h 58"/>
                    <a:gd name="T20" fmla="*/ 5 w 5"/>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 h="58">
                      <a:moveTo>
                        <a:pt x="5" y="0"/>
                      </a:moveTo>
                      <a:lnTo>
                        <a:pt x="2" y="58"/>
                      </a:lnTo>
                      <a:lnTo>
                        <a:pt x="0" y="58"/>
                      </a:lnTo>
                      <a:lnTo>
                        <a:pt x="3" y="2"/>
                      </a:lnTo>
                      <a:lnTo>
                        <a:pt x="3" y="0"/>
                      </a:lnTo>
                      <a:lnTo>
                        <a:pt x="5"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31" name="Freeform 1118"/>
                <p:cNvSpPr>
                  <a:spLocks/>
                </p:cNvSpPr>
                <p:nvPr/>
              </p:nvSpPr>
              <p:spPr bwMode="auto">
                <a:xfrm>
                  <a:off x="2100" y="2485"/>
                  <a:ext cx="5" cy="56"/>
                </a:xfrm>
                <a:custGeom>
                  <a:avLst/>
                  <a:gdLst>
                    <a:gd name="T0" fmla="*/ 5 w 5"/>
                    <a:gd name="T1" fmla="*/ 0 h 56"/>
                    <a:gd name="T2" fmla="*/ 2 w 5"/>
                    <a:gd name="T3" fmla="*/ 56 h 56"/>
                    <a:gd name="T4" fmla="*/ 0 w 5"/>
                    <a:gd name="T5" fmla="*/ 56 h 56"/>
                    <a:gd name="T6" fmla="*/ 4 w 5"/>
                    <a:gd name="T7" fmla="*/ 0 h 56"/>
                    <a:gd name="T8" fmla="*/ 5 w 5"/>
                    <a:gd name="T9" fmla="*/ 0 h 56"/>
                    <a:gd name="T10" fmla="*/ 0 60000 65536"/>
                    <a:gd name="T11" fmla="*/ 0 60000 65536"/>
                    <a:gd name="T12" fmla="*/ 0 60000 65536"/>
                    <a:gd name="T13" fmla="*/ 0 60000 65536"/>
                    <a:gd name="T14" fmla="*/ 0 60000 65536"/>
                    <a:gd name="T15" fmla="*/ 0 w 5"/>
                    <a:gd name="T16" fmla="*/ 0 h 56"/>
                    <a:gd name="T17" fmla="*/ 5 w 5"/>
                    <a:gd name="T18" fmla="*/ 56 h 56"/>
                  </a:gdLst>
                  <a:ahLst/>
                  <a:cxnLst>
                    <a:cxn ang="T10">
                      <a:pos x="T0" y="T1"/>
                    </a:cxn>
                    <a:cxn ang="T11">
                      <a:pos x="T2" y="T3"/>
                    </a:cxn>
                    <a:cxn ang="T12">
                      <a:pos x="T4" y="T5"/>
                    </a:cxn>
                    <a:cxn ang="T13">
                      <a:pos x="T6" y="T7"/>
                    </a:cxn>
                    <a:cxn ang="T14">
                      <a:pos x="T8" y="T9"/>
                    </a:cxn>
                  </a:cxnLst>
                  <a:rect l="T15" t="T16" r="T17" b="T18"/>
                  <a:pathLst>
                    <a:path w="5" h="56">
                      <a:moveTo>
                        <a:pt x="5" y="0"/>
                      </a:moveTo>
                      <a:lnTo>
                        <a:pt x="2" y="56"/>
                      </a:lnTo>
                      <a:lnTo>
                        <a:pt x="0" y="56"/>
                      </a:lnTo>
                      <a:lnTo>
                        <a:pt x="4" y="0"/>
                      </a:lnTo>
                      <a:lnTo>
                        <a:pt x="5" y="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32" name="Freeform 1119"/>
                <p:cNvSpPr>
                  <a:spLocks/>
                </p:cNvSpPr>
                <p:nvPr/>
              </p:nvSpPr>
              <p:spPr bwMode="auto">
                <a:xfrm>
                  <a:off x="2100" y="2485"/>
                  <a:ext cx="5" cy="56"/>
                </a:xfrm>
                <a:custGeom>
                  <a:avLst/>
                  <a:gdLst>
                    <a:gd name="T0" fmla="*/ 5 w 5"/>
                    <a:gd name="T1" fmla="*/ 0 h 56"/>
                    <a:gd name="T2" fmla="*/ 2 w 5"/>
                    <a:gd name="T3" fmla="*/ 56 h 56"/>
                    <a:gd name="T4" fmla="*/ 0 w 5"/>
                    <a:gd name="T5" fmla="*/ 56 h 56"/>
                    <a:gd name="T6" fmla="*/ 0 w 5"/>
                    <a:gd name="T7" fmla="*/ 54 h 56"/>
                    <a:gd name="T8" fmla="*/ 4 w 5"/>
                    <a:gd name="T9" fmla="*/ 0 h 56"/>
                    <a:gd name="T10" fmla="*/ 5 w 5"/>
                    <a:gd name="T11" fmla="*/ 0 h 56"/>
                    <a:gd name="T12" fmla="*/ 0 60000 65536"/>
                    <a:gd name="T13" fmla="*/ 0 60000 65536"/>
                    <a:gd name="T14" fmla="*/ 0 60000 65536"/>
                    <a:gd name="T15" fmla="*/ 0 60000 65536"/>
                    <a:gd name="T16" fmla="*/ 0 60000 65536"/>
                    <a:gd name="T17" fmla="*/ 0 60000 65536"/>
                    <a:gd name="T18" fmla="*/ 0 w 5"/>
                    <a:gd name="T19" fmla="*/ 0 h 56"/>
                    <a:gd name="T20" fmla="*/ 5 w 5"/>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5" h="56">
                      <a:moveTo>
                        <a:pt x="5" y="0"/>
                      </a:moveTo>
                      <a:lnTo>
                        <a:pt x="2" y="56"/>
                      </a:lnTo>
                      <a:lnTo>
                        <a:pt x="0" y="56"/>
                      </a:lnTo>
                      <a:lnTo>
                        <a:pt x="0" y="54"/>
                      </a:lnTo>
                      <a:lnTo>
                        <a:pt x="4" y="0"/>
                      </a:lnTo>
                      <a:lnTo>
                        <a:pt x="5" y="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33" name="Freeform 1120"/>
                <p:cNvSpPr>
                  <a:spLocks/>
                </p:cNvSpPr>
                <p:nvPr/>
              </p:nvSpPr>
              <p:spPr bwMode="auto">
                <a:xfrm>
                  <a:off x="2100" y="2485"/>
                  <a:ext cx="4" cy="56"/>
                </a:xfrm>
                <a:custGeom>
                  <a:avLst/>
                  <a:gdLst>
                    <a:gd name="T0" fmla="*/ 4 w 4"/>
                    <a:gd name="T1" fmla="*/ 0 h 56"/>
                    <a:gd name="T2" fmla="*/ 0 w 4"/>
                    <a:gd name="T3" fmla="*/ 56 h 56"/>
                    <a:gd name="T4" fmla="*/ 0 w 4"/>
                    <a:gd name="T5" fmla="*/ 54 h 56"/>
                    <a:gd name="T6" fmla="*/ 4 w 4"/>
                    <a:gd name="T7" fmla="*/ 0 h 56"/>
                    <a:gd name="T8" fmla="*/ 0 60000 65536"/>
                    <a:gd name="T9" fmla="*/ 0 60000 65536"/>
                    <a:gd name="T10" fmla="*/ 0 60000 65536"/>
                    <a:gd name="T11" fmla="*/ 0 60000 65536"/>
                    <a:gd name="T12" fmla="*/ 0 w 4"/>
                    <a:gd name="T13" fmla="*/ 0 h 56"/>
                    <a:gd name="T14" fmla="*/ 4 w 4"/>
                    <a:gd name="T15" fmla="*/ 56 h 56"/>
                  </a:gdLst>
                  <a:ahLst/>
                  <a:cxnLst>
                    <a:cxn ang="T8">
                      <a:pos x="T0" y="T1"/>
                    </a:cxn>
                    <a:cxn ang="T9">
                      <a:pos x="T2" y="T3"/>
                    </a:cxn>
                    <a:cxn ang="T10">
                      <a:pos x="T4" y="T5"/>
                    </a:cxn>
                    <a:cxn ang="T11">
                      <a:pos x="T6" y="T7"/>
                    </a:cxn>
                  </a:cxnLst>
                  <a:rect l="T12" t="T13" r="T14" b="T15"/>
                  <a:pathLst>
                    <a:path w="4" h="56">
                      <a:moveTo>
                        <a:pt x="4" y="0"/>
                      </a:moveTo>
                      <a:lnTo>
                        <a:pt x="0" y="56"/>
                      </a:lnTo>
                      <a:lnTo>
                        <a:pt x="0" y="54"/>
                      </a:lnTo>
                      <a:lnTo>
                        <a:pt x="4" y="0"/>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34" name="Freeform 1121"/>
                <p:cNvSpPr>
                  <a:spLocks/>
                </p:cNvSpPr>
                <p:nvPr/>
              </p:nvSpPr>
              <p:spPr bwMode="auto">
                <a:xfrm>
                  <a:off x="2099" y="2485"/>
                  <a:ext cx="5" cy="54"/>
                </a:xfrm>
                <a:custGeom>
                  <a:avLst/>
                  <a:gdLst>
                    <a:gd name="T0" fmla="*/ 5 w 5"/>
                    <a:gd name="T1" fmla="*/ 0 h 54"/>
                    <a:gd name="T2" fmla="*/ 1 w 5"/>
                    <a:gd name="T3" fmla="*/ 54 h 54"/>
                    <a:gd name="T4" fmla="*/ 0 w 5"/>
                    <a:gd name="T5" fmla="*/ 54 h 54"/>
                    <a:gd name="T6" fmla="*/ 3 w 5"/>
                    <a:gd name="T7" fmla="*/ 0 h 54"/>
                    <a:gd name="T8" fmla="*/ 5 w 5"/>
                    <a:gd name="T9" fmla="*/ 0 h 54"/>
                    <a:gd name="T10" fmla="*/ 0 60000 65536"/>
                    <a:gd name="T11" fmla="*/ 0 60000 65536"/>
                    <a:gd name="T12" fmla="*/ 0 60000 65536"/>
                    <a:gd name="T13" fmla="*/ 0 60000 65536"/>
                    <a:gd name="T14" fmla="*/ 0 60000 65536"/>
                    <a:gd name="T15" fmla="*/ 0 w 5"/>
                    <a:gd name="T16" fmla="*/ 0 h 54"/>
                    <a:gd name="T17" fmla="*/ 5 w 5"/>
                    <a:gd name="T18" fmla="*/ 54 h 54"/>
                  </a:gdLst>
                  <a:ahLst/>
                  <a:cxnLst>
                    <a:cxn ang="T10">
                      <a:pos x="T0" y="T1"/>
                    </a:cxn>
                    <a:cxn ang="T11">
                      <a:pos x="T2" y="T3"/>
                    </a:cxn>
                    <a:cxn ang="T12">
                      <a:pos x="T4" y="T5"/>
                    </a:cxn>
                    <a:cxn ang="T13">
                      <a:pos x="T6" y="T7"/>
                    </a:cxn>
                    <a:cxn ang="T14">
                      <a:pos x="T8" y="T9"/>
                    </a:cxn>
                  </a:cxnLst>
                  <a:rect l="T15" t="T16" r="T17" b="T18"/>
                  <a:pathLst>
                    <a:path w="5" h="54">
                      <a:moveTo>
                        <a:pt x="5" y="0"/>
                      </a:moveTo>
                      <a:lnTo>
                        <a:pt x="1" y="54"/>
                      </a:lnTo>
                      <a:lnTo>
                        <a:pt x="0" y="54"/>
                      </a:lnTo>
                      <a:lnTo>
                        <a:pt x="3" y="0"/>
                      </a:lnTo>
                      <a:lnTo>
                        <a:pt x="5" y="0"/>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35" name="Freeform 1122"/>
                <p:cNvSpPr>
                  <a:spLocks/>
                </p:cNvSpPr>
                <p:nvPr/>
              </p:nvSpPr>
              <p:spPr bwMode="auto">
                <a:xfrm>
                  <a:off x="2099" y="2485"/>
                  <a:ext cx="5" cy="54"/>
                </a:xfrm>
                <a:custGeom>
                  <a:avLst/>
                  <a:gdLst>
                    <a:gd name="T0" fmla="*/ 5 w 5"/>
                    <a:gd name="T1" fmla="*/ 0 h 54"/>
                    <a:gd name="T2" fmla="*/ 1 w 5"/>
                    <a:gd name="T3" fmla="*/ 54 h 54"/>
                    <a:gd name="T4" fmla="*/ 0 w 5"/>
                    <a:gd name="T5" fmla="*/ 54 h 54"/>
                    <a:gd name="T6" fmla="*/ 3 w 5"/>
                    <a:gd name="T7" fmla="*/ 0 h 54"/>
                    <a:gd name="T8" fmla="*/ 5 w 5"/>
                    <a:gd name="T9" fmla="*/ 0 h 54"/>
                    <a:gd name="T10" fmla="*/ 0 60000 65536"/>
                    <a:gd name="T11" fmla="*/ 0 60000 65536"/>
                    <a:gd name="T12" fmla="*/ 0 60000 65536"/>
                    <a:gd name="T13" fmla="*/ 0 60000 65536"/>
                    <a:gd name="T14" fmla="*/ 0 60000 65536"/>
                    <a:gd name="T15" fmla="*/ 0 w 5"/>
                    <a:gd name="T16" fmla="*/ 0 h 54"/>
                    <a:gd name="T17" fmla="*/ 5 w 5"/>
                    <a:gd name="T18" fmla="*/ 54 h 54"/>
                  </a:gdLst>
                  <a:ahLst/>
                  <a:cxnLst>
                    <a:cxn ang="T10">
                      <a:pos x="T0" y="T1"/>
                    </a:cxn>
                    <a:cxn ang="T11">
                      <a:pos x="T2" y="T3"/>
                    </a:cxn>
                    <a:cxn ang="T12">
                      <a:pos x="T4" y="T5"/>
                    </a:cxn>
                    <a:cxn ang="T13">
                      <a:pos x="T6" y="T7"/>
                    </a:cxn>
                    <a:cxn ang="T14">
                      <a:pos x="T8" y="T9"/>
                    </a:cxn>
                  </a:cxnLst>
                  <a:rect l="T15" t="T16" r="T17" b="T18"/>
                  <a:pathLst>
                    <a:path w="5" h="54">
                      <a:moveTo>
                        <a:pt x="5" y="0"/>
                      </a:moveTo>
                      <a:lnTo>
                        <a:pt x="1" y="54"/>
                      </a:lnTo>
                      <a:lnTo>
                        <a:pt x="0" y="54"/>
                      </a:lnTo>
                      <a:lnTo>
                        <a:pt x="3" y="0"/>
                      </a:lnTo>
                      <a:lnTo>
                        <a:pt x="5" y="0"/>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36" name="Freeform 1123"/>
                <p:cNvSpPr>
                  <a:spLocks/>
                </p:cNvSpPr>
                <p:nvPr/>
              </p:nvSpPr>
              <p:spPr bwMode="auto">
                <a:xfrm>
                  <a:off x="2099" y="2485"/>
                  <a:ext cx="3" cy="54"/>
                </a:xfrm>
                <a:custGeom>
                  <a:avLst/>
                  <a:gdLst>
                    <a:gd name="T0" fmla="*/ 3 w 3"/>
                    <a:gd name="T1" fmla="*/ 0 h 54"/>
                    <a:gd name="T2" fmla="*/ 0 w 3"/>
                    <a:gd name="T3" fmla="*/ 54 h 54"/>
                    <a:gd name="T4" fmla="*/ 3 w 3"/>
                    <a:gd name="T5" fmla="*/ 0 h 54"/>
                    <a:gd name="T6" fmla="*/ 0 60000 65536"/>
                    <a:gd name="T7" fmla="*/ 0 60000 65536"/>
                    <a:gd name="T8" fmla="*/ 0 60000 65536"/>
                    <a:gd name="T9" fmla="*/ 0 w 3"/>
                    <a:gd name="T10" fmla="*/ 0 h 54"/>
                    <a:gd name="T11" fmla="*/ 3 w 3"/>
                    <a:gd name="T12" fmla="*/ 54 h 54"/>
                  </a:gdLst>
                  <a:ahLst/>
                  <a:cxnLst>
                    <a:cxn ang="T6">
                      <a:pos x="T0" y="T1"/>
                    </a:cxn>
                    <a:cxn ang="T7">
                      <a:pos x="T2" y="T3"/>
                    </a:cxn>
                    <a:cxn ang="T8">
                      <a:pos x="T4" y="T5"/>
                    </a:cxn>
                  </a:cxnLst>
                  <a:rect l="T9" t="T10" r="T11" b="T12"/>
                  <a:pathLst>
                    <a:path w="3" h="54">
                      <a:moveTo>
                        <a:pt x="3" y="0"/>
                      </a:moveTo>
                      <a:lnTo>
                        <a:pt x="0" y="54"/>
                      </a:lnTo>
                      <a:lnTo>
                        <a:pt x="3"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37" name="Freeform 1124"/>
                <p:cNvSpPr>
                  <a:spLocks/>
                </p:cNvSpPr>
                <p:nvPr/>
              </p:nvSpPr>
              <p:spPr bwMode="auto">
                <a:xfrm>
                  <a:off x="2097" y="2485"/>
                  <a:ext cx="5" cy="54"/>
                </a:xfrm>
                <a:custGeom>
                  <a:avLst/>
                  <a:gdLst>
                    <a:gd name="T0" fmla="*/ 5 w 5"/>
                    <a:gd name="T1" fmla="*/ 0 h 54"/>
                    <a:gd name="T2" fmla="*/ 2 w 5"/>
                    <a:gd name="T3" fmla="*/ 54 h 54"/>
                    <a:gd name="T4" fmla="*/ 0 w 5"/>
                    <a:gd name="T5" fmla="*/ 54 h 54"/>
                    <a:gd name="T6" fmla="*/ 3 w 5"/>
                    <a:gd name="T7" fmla="*/ 0 h 54"/>
                    <a:gd name="T8" fmla="*/ 5 w 5"/>
                    <a:gd name="T9" fmla="*/ 0 h 54"/>
                    <a:gd name="T10" fmla="*/ 0 60000 65536"/>
                    <a:gd name="T11" fmla="*/ 0 60000 65536"/>
                    <a:gd name="T12" fmla="*/ 0 60000 65536"/>
                    <a:gd name="T13" fmla="*/ 0 60000 65536"/>
                    <a:gd name="T14" fmla="*/ 0 60000 65536"/>
                    <a:gd name="T15" fmla="*/ 0 w 5"/>
                    <a:gd name="T16" fmla="*/ 0 h 54"/>
                    <a:gd name="T17" fmla="*/ 5 w 5"/>
                    <a:gd name="T18" fmla="*/ 54 h 54"/>
                  </a:gdLst>
                  <a:ahLst/>
                  <a:cxnLst>
                    <a:cxn ang="T10">
                      <a:pos x="T0" y="T1"/>
                    </a:cxn>
                    <a:cxn ang="T11">
                      <a:pos x="T2" y="T3"/>
                    </a:cxn>
                    <a:cxn ang="T12">
                      <a:pos x="T4" y="T5"/>
                    </a:cxn>
                    <a:cxn ang="T13">
                      <a:pos x="T6" y="T7"/>
                    </a:cxn>
                    <a:cxn ang="T14">
                      <a:pos x="T8" y="T9"/>
                    </a:cxn>
                  </a:cxnLst>
                  <a:rect l="T15" t="T16" r="T17" b="T18"/>
                  <a:pathLst>
                    <a:path w="5" h="54">
                      <a:moveTo>
                        <a:pt x="5" y="0"/>
                      </a:moveTo>
                      <a:lnTo>
                        <a:pt x="2" y="54"/>
                      </a:lnTo>
                      <a:lnTo>
                        <a:pt x="0" y="54"/>
                      </a:lnTo>
                      <a:lnTo>
                        <a:pt x="3" y="0"/>
                      </a:lnTo>
                      <a:lnTo>
                        <a:pt x="5"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38" name="Freeform 1125"/>
                <p:cNvSpPr>
                  <a:spLocks/>
                </p:cNvSpPr>
                <p:nvPr/>
              </p:nvSpPr>
              <p:spPr bwMode="auto">
                <a:xfrm>
                  <a:off x="2097" y="2485"/>
                  <a:ext cx="5" cy="54"/>
                </a:xfrm>
                <a:custGeom>
                  <a:avLst/>
                  <a:gdLst>
                    <a:gd name="T0" fmla="*/ 5 w 5"/>
                    <a:gd name="T1" fmla="*/ 0 h 54"/>
                    <a:gd name="T2" fmla="*/ 2 w 5"/>
                    <a:gd name="T3" fmla="*/ 54 h 54"/>
                    <a:gd name="T4" fmla="*/ 0 w 5"/>
                    <a:gd name="T5" fmla="*/ 54 h 54"/>
                    <a:gd name="T6" fmla="*/ 3 w 5"/>
                    <a:gd name="T7" fmla="*/ 1 h 54"/>
                    <a:gd name="T8" fmla="*/ 3 w 5"/>
                    <a:gd name="T9" fmla="*/ 0 h 54"/>
                    <a:gd name="T10" fmla="*/ 5 w 5"/>
                    <a:gd name="T11" fmla="*/ 0 h 54"/>
                    <a:gd name="T12" fmla="*/ 0 60000 65536"/>
                    <a:gd name="T13" fmla="*/ 0 60000 65536"/>
                    <a:gd name="T14" fmla="*/ 0 60000 65536"/>
                    <a:gd name="T15" fmla="*/ 0 60000 65536"/>
                    <a:gd name="T16" fmla="*/ 0 60000 65536"/>
                    <a:gd name="T17" fmla="*/ 0 60000 65536"/>
                    <a:gd name="T18" fmla="*/ 0 w 5"/>
                    <a:gd name="T19" fmla="*/ 0 h 54"/>
                    <a:gd name="T20" fmla="*/ 5 w 5"/>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5" h="54">
                      <a:moveTo>
                        <a:pt x="5" y="0"/>
                      </a:moveTo>
                      <a:lnTo>
                        <a:pt x="2" y="54"/>
                      </a:lnTo>
                      <a:lnTo>
                        <a:pt x="0" y="54"/>
                      </a:lnTo>
                      <a:lnTo>
                        <a:pt x="3" y="1"/>
                      </a:lnTo>
                      <a:lnTo>
                        <a:pt x="3" y="0"/>
                      </a:lnTo>
                      <a:lnTo>
                        <a:pt x="5"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39" name="Freeform 1126"/>
                <p:cNvSpPr>
                  <a:spLocks/>
                </p:cNvSpPr>
                <p:nvPr/>
              </p:nvSpPr>
              <p:spPr bwMode="auto">
                <a:xfrm>
                  <a:off x="2097" y="2485"/>
                  <a:ext cx="3" cy="54"/>
                </a:xfrm>
                <a:custGeom>
                  <a:avLst/>
                  <a:gdLst>
                    <a:gd name="T0" fmla="*/ 3 w 3"/>
                    <a:gd name="T1" fmla="*/ 0 h 54"/>
                    <a:gd name="T2" fmla="*/ 0 w 3"/>
                    <a:gd name="T3" fmla="*/ 54 h 54"/>
                    <a:gd name="T4" fmla="*/ 0 w 3"/>
                    <a:gd name="T5" fmla="*/ 53 h 54"/>
                    <a:gd name="T6" fmla="*/ 2 w 3"/>
                    <a:gd name="T7" fmla="*/ 1 h 54"/>
                    <a:gd name="T8" fmla="*/ 3 w 3"/>
                    <a:gd name="T9" fmla="*/ 1 h 54"/>
                    <a:gd name="T10" fmla="*/ 3 w 3"/>
                    <a:gd name="T11" fmla="*/ 0 h 54"/>
                    <a:gd name="T12" fmla="*/ 0 60000 65536"/>
                    <a:gd name="T13" fmla="*/ 0 60000 65536"/>
                    <a:gd name="T14" fmla="*/ 0 60000 65536"/>
                    <a:gd name="T15" fmla="*/ 0 60000 65536"/>
                    <a:gd name="T16" fmla="*/ 0 60000 65536"/>
                    <a:gd name="T17" fmla="*/ 0 60000 65536"/>
                    <a:gd name="T18" fmla="*/ 0 w 3"/>
                    <a:gd name="T19" fmla="*/ 0 h 54"/>
                    <a:gd name="T20" fmla="*/ 3 w 3"/>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3" h="54">
                      <a:moveTo>
                        <a:pt x="3" y="0"/>
                      </a:moveTo>
                      <a:lnTo>
                        <a:pt x="0" y="54"/>
                      </a:lnTo>
                      <a:lnTo>
                        <a:pt x="0" y="53"/>
                      </a:lnTo>
                      <a:lnTo>
                        <a:pt x="2" y="1"/>
                      </a:lnTo>
                      <a:lnTo>
                        <a:pt x="3" y="1"/>
                      </a:lnTo>
                      <a:lnTo>
                        <a:pt x="3"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40" name="Freeform 1127"/>
                <p:cNvSpPr>
                  <a:spLocks/>
                </p:cNvSpPr>
                <p:nvPr/>
              </p:nvSpPr>
              <p:spPr bwMode="auto">
                <a:xfrm>
                  <a:off x="2096" y="2486"/>
                  <a:ext cx="4" cy="53"/>
                </a:xfrm>
                <a:custGeom>
                  <a:avLst/>
                  <a:gdLst>
                    <a:gd name="T0" fmla="*/ 4 w 4"/>
                    <a:gd name="T1" fmla="*/ 0 h 53"/>
                    <a:gd name="T2" fmla="*/ 1 w 4"/>
                    <a:gd name="T3" fmla="*/ 53 h 53"/>
                    <a:gd name="T4" fmla="*/ 1 w 4"/>
                    <a:gd name="T5" fmla="*/ 52 h 53"/>
                    <a:gd name="T6" fmla="*/ 0 w 4"/>
                    <a:gd name="T7" fmla="*/ 52 h 53"/>
                    <a:gd name="T8" fmla="*/ 3 w 4"/>
                    <a:gd name="T9" fmla="*/ 0 h 53"/>
                    <a:gd name="T10" fmla="*/ 4 w 4"/>
                    <a:gd name="T11" fmla="*/ 0 h 53"/>
                    <a:gd name="T12" fmla="*/ 0 60000 65536"/>
                    <a:gd name="T13" fmla="*/ 0 60000 65536"/>
                    <a:gd name="T14" fmla="*/ 0 60000 65536"/>
                    <a:gd name="T15" fmla="*/ 0 60000 65536"/>
                    <a:gd name="T16" fmla="*/ 0 60000 65536"/>
                    <a:gd name="T17" fmla="*/ 0 60000 65536"/>
                    <a:gd name="T18" fmla="*/ 0 w 4"/>
                    <a:gd name="T19" fmla="*/ 0 h 53"/>
                    <a:gd name="T20" fmla="*/ 4 w 4"/>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4" h="53">
                      <a:moveTo>
                        <a:pt x="4" y="0"/>
                      </a:moveTo>
                      <a:lnTo>
                        <a:pt x="1" y="53"/>
                      </a:lnTo>
                      <a:lnTo>
                        <a:pt x="1" y="52"/>
                      </a:lnTo>
                      <a:lnTo>
                        <a:pt x="0" y="52"/>
                      </a:lnTo>
                      <a:lnTo>
                        <a:pt x="3" y="0"/>
                      </a:lnTo>
                      <a:lnTo>
                        <a:pt x="4"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41" name="Freeform 1128"/>
                <p:cNvSpPr>
                  <a:spLocks/>
                </p:cNvSpPr>
                <p:nvPr/>
              </p:nvSpPr>
              <p:spPr bwMode="auto">
                <a:xfrm>
                  <a:off x="2096" y="2486"/>
                  <a:ext cx="3" cy="52"/>
                </a:xfrm>
                <a:custGeom>
                  <a:avLst/>
                  <a:gdLst>
                    <a:gd name="T0" fmla="*/ 3 w 3"/>
                    <a:gd name="T1" fmla="*/ 0 h 52"/>
                    <a:gd name="T2" fmla="*/ 1 w 3"/>
                    <a:gd name="T3" fmla="*/ 52 h 52"/>
                    <a:gd name="T4" fmla="*/ 0 w 3"/>
                    <a:gd name="T5" fmla="*/ 52 h 52"/>
                    <a:gd name="T6" fmla="*/ 3 w 3"/>
                    <a:gd name="T7" fmla="*/ 0 h 52"/>
                    <a:gd name="T8" fmla="*/ 0 60000 65536"/>
                    <a:gd name="T9" fmla="*/ 0 60000 65536"/>
                    <a:gd name="T10" fmla="*/ 0 60000 65536"/>
                    <a:gd name="T11" fmla="*/ 0 60000 65536"/>
                    <a:gd name="T12" fmla="*/ 0 w 3"/>
                    <a:gd name="T13" fmla="*/ 0 h 52"/>
                    <a:gd name="T14" fmla="*/ 3 w 3"/>
                    <a:gd name="T15" fmla="*/ 52 h 52"/>
                  </a:gdLst>
                  <a:ahLst/>
                  <a:cxnLst>
                    <a:cxn ang="T8">
                      <a:pos x="T0" y="T1"/>
                    </a:cxn>
                    <a:cxn ang="T9">
                      <a:pos x="T2" y="T3"/>
                    </a:cxn>
                    <a:cxn ang="T10">
                      <a:pos x="T4" y="T5"/>
                    </a:cxn>
                    <a:cxn ang="T11">
                      <a:pos x="T6" y="T7"/>
                    </a:cxn>
                  </a:cxnLst>
                  <a:rect l="T12" t="T13" r="T14" b="T15"/>
                  <a:pathLst>
                    <a:path w="3" h="52">
                      <a:moveTo>
                        <a:pt x="3" y="0"/>
                      </a:moveTo>
                      <a:lnTo>
                        <a:pt x="1" y="52"/>
                      </a:lnTo>
                      <a:lnTo>
                        <a:pt x="0" y="52"/>
                      </a:lnTo>
                      <a:lnTo>
                        <a:pt x="3" y="0"/>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42" name="Freeform 1129"/>
                <p:cNvSpPr>
                  <a:spLocks/>
                </p:cNvSpPr>
                <p:nvPr/>
              </p:nvSpPr>
              <p:spPr bwMode="auto">
                <a:xfrm>
                  <a:off x="2096" y="2486"/>
                  <a:ext cx="3" cy="52"/>
                </a:xfrm>
                <a:custGeom>
                  <a:avLst/>
                  <a:gdLst>
                    <a:gd name="T0" fmla="*/ 3 w 3"/>
                    <a:gd name="T1" fmla="*/ 0 h 52"/>
                    <a:gd name="T2" fmla="*/ 0 w 3"/>
                    <a:gd name="T3" fmla="*/ 52 h 52"/>
                    <a:gd name="T4" fmla="*/ 1 w 3"/>
                    <a:gd name="T5" fmla="*/ 0 h 52"/>
                    <a:gd name="T6" fmla="*/ 3 w 3"/>
                    <a:gd name="T7" fmla="*/ 0 h 52"/>
                    <a:gd name="T8" fmla="*/ 0 60000 65536"/>
                    <a:gd name="T9" fmla="*/ 0 60000 65536"/>
                    <a:gd name="T10" fmla="*/ 0 60000 65536"/>
                    <a:gd name="T11" fmla="*/ 0 60000 65536"/>
                    <a:gd name="T12" fmla="*/ 0 w 3"/>
                    <a:gd name="T13" fmla="*/ 0 h 52"/>
                    <a:gd name="T14" fmla="*/ 3 w 3"/>
                    <a:gd name="T15" fmla="*/ 52 h 52"/>
                  </a:gdLst>
                  <a:ahLst/>
                  <a:cxnLst>
                    <a:cxn ang="T8">
                      <a:pos x="T0" y="T1"/>
                    </a:cxn>
                    <a:cxn ang="T9">
                      <a:pos x="T2" y="T3"/>
                    </a:cxn>
                    <a:cxn ang="T10">
                      <a:pos x="T4" y="T5"/>
                    </a:cxn>
                    <a:cxn ang="T11">
                      <a:pos x="T6" y="T7"/>
                    </a:cxn>
                  </a:cxnLst>
                  <a:rect l="T12" t="T13" r="T14" b="T15"/>
                  <a:pathLst>
                    <a:path w="3" h="52">
                      <a:moveTo>
                        <a:pt x="3" y="0"/>
                      </a:moveTo>
                      <a:lnTo>
                        <a:pt x="0" y="52"/>
                      </a:lnTo>
                      <a:lnTo>
                        <a:pt x="1" y="0"/>
                      </a:lnTo>
                      <a:lnTo>
                        <a:pt x="3" y="0"/>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43" name="Freeform 1130"/>
                <p:cNvSpPr>
                  <a:spLocks/>
                </p:cNvSpPr>
                <p:nvPr/>
              </p:nvSpPr>
              <p:spPr bwMode="auto">
                <a:xfrm>
                  <a:off x="2094" y="2486"/>
                  <a:ext cx="5" cy="52"/>
                </a:xfrm>
                <a:custGeom>
                  <a:avLst/>
                  <a:gdLst>
                    <a:gd name="T0" fmla="*/ 5 w 5"/>
                    <a:gd name="T1" fmla="*/ 0 h 52"/>
                    <a:gd name="T2" fmla="*/ 2 w 5"/>
                    <a:gd name="T3" fmla="*/ 52 h 52"/>
                    <a:gd name="T4" fmla="*/ 0 w 5"/>
                    <a:gd name="T5" fmla="*/ 52 h 52"/>
                    <a:gd name="T6" fmla="*/ 3 w 5"/>
                    <a:gd name="T7" fmla="*/ 0 h 52"/>
                    <a:gd name="T8" fmla="*/ 5 w 5"/>
                    <a:gd name="T9" fmla="*/ 0 h 52"/>
                    <a:gd name="T10" fmla="*/ 0 60000 65536"/>
                    <a:gd name="T11" fmla="*/ 0 60000 65536"/>
                    <a:gd name="T12" fmla="*/ 0 60000 65536"/>
                    <a:gd name="T13" fmla="*/ 0 60000 65536"/>
                    <a:gd name="T14" fmla="*/ 0 60000 65536"/>
                    <a:gd name="T15" fmla="*/ 0 w 5"/>
                    <a:gd name="T16" fmla="*/ 0 h 52"/>
                    <a:gd name="T17" fmla="*/ 5 w 5"/>
                    <a:gd name="T18" fmla="*/ 52 h 52"/>
                  </a:gdLst>
                  <a:ahLst/>
                  <a:cxnLst>
                    <a:cxn ang="T10">
                      <a:pos x="T0" y="T1"/>
                    </a:cxn>
                    <a:cxn ang="T11">
                      <a:pos x="T2" y="T3"/>
                    </a:cxn>
                    <a:cxn ang="T12">
                      <a:pos x="T4" y="T5"/>
                    </a:cxn>
                    <a:cxn ang="T13">
                      <a:pos x="T6" y="T7"/>
                    </a:cxn>
                    <a:cxn ang="T14">
                      <a:pos x="T8" y="T9"/>
                    </a:cxn>
                  </a:cxnLst>
                  <a:rect l="T15" t="T16" r="T17" b="T18"/>
                  <a:pathLst>
                    <a:path w="5" h="52">
                      <a:moveTo>
                        <a:pt x="5" y="0"/>
                      </a:moveTo>
                      <a:lnTo>
                        <a:pt x="2" y="52"/>
                      </a:lnTo>
                      <a:lnTo>
                        <a:pt x="0" y="52"/>
                      </a:lnTo>
                      <a:lnTo>
                        <a:pt x="3" y="0"/>
                      </a:lnTo>
                      <a:lnTo>
                        <a:pt x="5" y="0"/>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44" name="Freeform 1131"/>
                <p:cNvSpPr>
                  <a:spLocks/>
                </p:cNvSpPr>
                <p:nvPr/>
              </p:nvSpPr>
              <p:spPr bwMode="auto">
                <a:xfrm>
                  <a:off x="2094" y="2486"/>
                  <a:ext cx="3" cy="52"/>
                </a:xfrm>
                <a:custGeom>
                  <a:avLst/>
                  <a:gdLst>
                    <a:gd name="T0" fmla="*/ 3 w 3"/>
                    <a:gd name="T1" fmla="*/ 0 h 52"/>
                    <a:gd name="T2" fmla="*/ 2 w 3"/>
                    <a:gd name="T3" fmla="*/ 52 h 52"/>
                    <a:gd name="T4" fmla="*/ 0 w 3"/>
                    <a:gd name="T5" fmla="*/ 52 h 52"/>
                    <a:gd name="T6" fmla="*/ 3 w 3"/>
                    <a:gd name="T7" fmla="*/ 0 h 52"/>
                    <a:gd name="T8" fmla="*/ 0 60000 65536"/>
                    <a:gd name="T9" fmla="*/ 0 60000 65536"/>
                    <a:gd name="T10" fmla="*/ 0 60000 65536"/>
                    <a:gd name="T11" fmla="*/ 0 60000 65536"/>
                    <a:gd name="T12" fmla="*/ 0 w 3"/>
                    <a:gd name="T13" fmla="*/ 0 h 52"/>
                    <a:gd name="T14" fmla="*/ 3 w 3"/>
                    <a:gd name="T15" fmla="*/ 52 h 52"/>
                  </a:gdLst>
                  <a:ahLst/>
                  <a:cxnLst>
                    <a:cxn ang="T8">
                      <a:pos x="T0" y="T1"/>
                    </a:cxn>
                    <a:cxn ang="T9">
                      <a:pos x="T2" y="T3"/>
                    </a:cxn>
                    <a:cxn ang="T10">
                      <a:pos x="T4" y="T5"/>
                    </a:cxn>
                    <a:cxn ang="T11">
                      <a:pos x="T6" y="T7"/>
                    </a:cxn>
                  </a:cxnLst>
                  <a:rect l="T12" t="T13" r="T14" b="T15"/>
                  <a:pathLst>
                    <a:path w="3" h="52">
                      <a:moveTo>
                        <a:pt x="3" y="0"/>
                      </a:moveTo>
                      <a:lnTo>
                        <a:pt x="2" y="52"/>
                      </a:lnTo>
                      <a:lnTo>
                        <a:pt x="0" y="52"/>
                      </a:lnTo>
                      <a:lnTo>
                        <a:pt x="3" y="0"/>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45" name="Freeform 1132"/>
                <p:cNvSpPr>
                  <a:spLocks/>
                </p:cNvSpPr>
                <p:nvPr/>
              </p:nvSpPr>
              <p:spPr bwMode="auto">
                <a:xfrm>
                  <a:off x="2092" y="2486"/>
                  <a:ext cx="5" cy="52"/>
                </a:xfrm>
                <a:custGeom>
                  <a:avLst/>
                  <a:gdLst>
                    <a:gd name="T0" fmla="*/ 5 w 5"/>
                    <a:gd name="T1" fmla="*/ 0 h 52"/>
                    <a:gd name="T2" fmla="*/ 2 w 5"/>
                    <a:gd name="T3" fmla="*/ 52 h 52"/>
                    <a:gd name="T4" fmla="*/ 0 w 5"/>
                    <a:gd name="T5" fmla="*/ 52 h 52"/>
                    <a:gd name="T6" fmla="*/ 4 w 5"/>
                    <a:gd name="T7" fmla="*/ 2 h 52"/>
                    <a:gd name="T8" fmla="*/ 4 w 5"/>
                    <a:gd name="T9" fmla="*/ 0 h 52"/>
                    <a:gd name="T10" fmla="*/ 5 w 5"/>
                    <a:gd name="T11" fmla="*/ 0 h 52"/>
                    <a:gd name="T12" fmla="*/ 0 60000 65536"/>
                    <a:gd name="T13" fmla="*/ 0 60000 65536"/>
                    <a:gd name="T14" fmla="*/ 0 60000 65536"/>
                    <a:gd name="T15" fmla="*/ 0 60000 65536"/>
                    <a:gd name="T16" fmla="*/ 0 60000 65536"/>
                    <a:gd name="T17" fmla="*/ 0 60000 65536"/>
                    <a:gd name="T18" fmla="*/ 0 w 5"/>
                    <a:gd name="T19" fmla="*/ 0 h 52"/>
                    <a:gd name="T20" fmla="*/ 5 w 5"/>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5" h="52">
                      <a:moveTo>
                        <a:pt x="5" y="0"/>
                      </a:moveTo>
                      <a:lnTo>
                        <a:pt x="2" y="52"/>
                      </a:lnTo>
                      <a:lnTo>
                        <a:pt x="0" y="52"/>
                      </a:lnTo>
                      <a:lnTo>
                        <a:pt x="4" y="2"/>
                      </a:lnTo>
                      <a:lnTo>
                        <a:pt x="4" y="0"/>
                      </a:lnTo>
                      <a:lnTo>
                        <a:pt x="5" y="0"/>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46" name="Freeform 1133"/>
                <p:cNvSpPr>
                  <a:spLocks/>
                </p:cNvSpPr>
                <p:nvPr/>
              </p:nvSpPr>
              <p:spPr bwMode="auto">
                <a:xfrm>
                  <a:off x="2092" y="2486"/>
                  <a:ext cx="5" cy="52"/>
                </a:xfrm>
                <a:custGeom>
                  <a:avLst/>
                  <a:gdLst>
                    <a:gd name="T0" fmla="*/ 5 w 5"/>
                    <a:gd name="T1" fmla="*/ 0 h 52"/>
                    <a:gd name="T2" fmla="*/ 2 w 5"/>
                    <a:gd name="T3" fmla="*/ 52 h 52"/>
                    <a:gd name="T4" fmla="*/ 0 w 5"/>
                    <a:gd name="T5" fmla="*/ 52 h 52"/>
                    <a:gd name="T6" fmla="*/ 0 w 5"/>
                    <a:gd name="T7" fmla="*/ 50 h 52"/>
                    <a:gd name="T8" fmla="*/ 4 w 5"/>
                    <a:gd name="T9" fmla="*/ 2 h 52"/>
                    <a:gd name="T10" fmla="*/ 4 w 5"/>
                    <a:gd name="T11" fmla="*/ 0 h 52"/>
                    <a:gd name="T12" fmla="*/ 5 w 5"/>
                    <a:gd name="T13" fmla="*/ 0 h 52"/>
                    <a:gd name="T14" fmla="*/ 0 60000 65536"/>
                    <a:gd name="T15" fmla="*/ 0 60000 65536"/>
                    <a:gd name="T16" fmla="*/ 0 60000 65536"/>
                    <a:gd name="T17" fmla="*/ 0 60000 65536"/>
                    <a:gd name="T18" fmla="*/ 0 60000 65536"/>
                    <a:gd name="T19" fmla="*/ 0 60000 65536"/>
                    <a:gd name="T20" fmla="*/ 0 60000 65536"/>
                    <a:gd name="T21" fmla="*/ 0 w 5"/>
                    <a:gd name="T22" fmla="*/ 0 h 52"/>
                    <a:gd name="T23" fmla="*/ 5 w 5"/>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52">
                      <a:moveTo>
                        <a:pt x="5" y="0"/>
                      </a:moveTo>
                      <a:lnTo>
                        <a:pt x="2" y="52"/>
                      </a:lnTo>
                      <a:lnTo>
                        <a:pt x="0" y="52"/>
                      </a:lnTo>
                      <a:lnTo>
                        <a:pt x="0" y="50"/>
                      </a:lnTo>
                      <a:lnTo>
                        <a:pt x="4" y="2"/>
                      </a:lnTo>
                      <a:lnTo>
                        <a:pt x="4" y="0"/>
                      </a:lnTo>
                      <a:lnTo>
                        <a:pt x="5"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47" name="Freeform 1134"/>
                <p:cNvSpPr>
                  <a:spLocks/>
                </p:cNvSpPr>
                <p:nvPr/>
              </p:nvSpPr>
              <p:spPr bwMode="auto">
                <a:xfrm>
                  <a:off x="2092" y="2488"/>
                  <a:ext cx="4" cy="50"/>
                </a:xfrm>
                <a:custGeom>
                  <a:avLst/>
                  <a:gdLst>
                    <a:gd name="T0" fmla="*/ 4 w 4"/>
                    <a:gd name="T1" fmla="*/ 0 h 50"/>
                    <a:gd name="T2" fmla="*/ 0 w 4"/>
                    <a:gd name="T3" fmla="*/ 50 h 50"/>
                    <a:gd name="T4" fmla="*/ 0 w 4"/>
                    <a:gd name="T5" fmla="*/ 48 h 50"/>
                    <a:gd name="T6" fmla="*/ 2 w 4"/>
                    <a:gd name="T7" fmla="*/ 0 h 50"/>
                    <a:gd name="T8" fmla="*/ 4 w 4"/>
                    <a:gd name="T9" fmla="*/ 0 h 50"/>
                    <a:gd name="T10" fmla="*/ 0 60000 65536"/>
                    <a:gd name="T11" fmla="*/ 0 60000 65536"/>
                    <a:gd name="T12" fmla="*/ 0 60000 65536"/>
                    <a:gd name="T13" fmla="*/ 0 60000 65536"/>
                    <a:gd name="T14" fmla="*/ 0 60000 65536"/>
                    <a:gd name="T15" fmla="*/ 0 w 4"/>
                    <a:gd name="T16" fmla="*/ 0 h 50"/>
                    <a:gd name="T17" fmla="*/ 4 w 4"/>
                    <a:gd name="T18" fmla="*/ 50 h 50"/>
                  </a:gdLst>
                  <a:ahLst/>
                  <a:cxnLst>
                    <a:cxn ang="T10">
                      <a:pos x="T0" y="T1"/>
                    </a:cxn>
                    <a:cxn ang="T11">
                      <a:pos x="T2" y="T3"/>
                    </a:cxn>
                    <a:cxn ang="T12">
                      <a:pos x="T4" y="T5"/>
                    </a:cxn>
                    <a:cxn ang="T13">
                      <a:pos x="T6" y="T7"/>
                    </a:cxn>
                    <a:cxn ang="T14">
                      <a:pos x="T8" y="T9"/>
                    </a:cxn>
                  </a:cxnLst>
                  <a:rect l="T15" t="T16" r="T17" b="T18"/>
                  <a:pathLst>
                    <a:path w="4" h="50">
                      <a:moveTo>
                        <a:pt x="4" y="0"/>
                      </a:moveTo>
                      <a:lnTo>
                        <a:pt x="0" y="50"/>
                      </a:lnTo>
                      <a:lnTo>
                        <a:pt x="0" y="48"/>
                      </a:lnTo>
                      <a:lnTo>
                        <a:pt x="2" y="0"/>
                      </a:lnTo>
                      <a:lnTo>
                        <a:pt x="4"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48" name="Freeform 1135"/>
                <p:cNvSpPr>
                  <a:spLocks/>
                </p:cNvSpPr>
                <p:nvPr/>
              </p:nvSpPr>
              <p:spPr bwMode="auto">
                <a:xfrm>
                  <a:off x="2091" y="2488"/>
                  <a:ext cx="5" cy="48"/>
                </a:xfrm>
                <a:custGeom>
                  <a:avLst/>
                  <a:gdLst>
                    <a:gd name="T0" fmla="*/ 5 w 5"/>
                    <a:gd name="T1" fmla="*/ 0 h 48"/>
                    <a:gd name="T2" fmla="*/ 1 w 5"/>
                    <a:gd name="T3" fmla="*/ 48 h 48"/>
                    <a:gd name="T4" fmla="*/ 0 w 5"/>
                    <a:gd name="T5" fmla="*/ 48 h 48"/>
                    <a:gd name="T6" fmla="*/ 3 w 5"/>
                    <a:gd name="T7" fmla="*/ 0 h 48"/>
                    <a:gd name="T8" fmla="*/ 5 w 5"/>
                    <a:gd name="T9" fmla="*/ 0 h 48"/>
                    <a:gd name="T10" fmla="*/ 0 60000 65536"/>
                    <a:gd name="T11" fmla="*/ 0 60000 65536"/>
                    <a:gd name="T12" fmla="*/ 0 60000 65536"/>
                    <a:gd name="T13" fmla="*/ 0 60000 65536"/>
                    <a:gd name="T14" fmla="*/ 0 60000 65536"/>
                    <a:gd name="T15" fmla="*/ 0 w 5"/>
                    <a:gd name="T16" fmla="*/ 0 h 48"/>
                    <a:gd name="T17" fmla="*/ 5 w 5"/>
                    <a:gd name="T18" fmla="*/ 48 h 48"/>
                  </a:gdLst>
                  <a:ahLst/>
                  <a:cxnLst>
                    <a:cxn ang="T10">
                      <a:pos x="T0" y="T1"/>
                    </a:cxn>
                    <a:cxn ang="T11">
                      <a:pos x="T2" y="T3"/>
                    </a:cxn>
                    <a:cxn ang="T12">
                      <a:pos x="T4" y="T5"/>
                    </a:cxn>
                    <a:cxn ang="T13">
                      <a:pos x="T6" y="T7"/>
                    </a:cxn>
                    <a:cxn ang="T14">
                      <a:pos x="T8" y="T9"/>
                    </a:cxn>
                  </a:cxnLst>
                  <a:rect l="T15" t="T16" r="T17" b="T18"/>
                  <a:pathLst>
                    <a:path w="5" h="48">
                      <a:moveTo>
                        <a:pt x="5" y="0"/>
                      </a:moveTo>
                      <a:lnTo>
                        <a:pt x="1" y="48"/>
                      </a:lnTo>
                      <a:lnTo>
                        <a:pt x="0" y="48"/>
                      </a:lnTo>
                      <a:lnTo>
                        <a:pt x="3" y="0"/>
                      </a:lnTo>
                      <a:lnTo>
                        <a:pt x="5"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49" name="Freeform 1136"/>
                <p:cNvSpPr>
                  <a:spLocks/>
                </p:cNvSpPr>
                <p:nvPr/>
              </p:nvSpPr>
              <p:spPr bwMode="auto">
                <a:xfrm>
                  <a:off x="2091" y="2488"/>
                  <a:ext cx="3" cy="48"/>
                </a:xfrm>
                <a:custGeom>
                  <a:avLst/>
                  <a:gdLst>
                    <a:gd name="T0" fmla="*/ 3 w 3"/>
                    <a:gd name="T1" fmla="*/ 0 h 48"/>
                    <a:gd name="T2" fmla="*/ 1 w 3"/>
                    <a:gd name="T3" fmla="*/ 48 h 48"/>
                    <a:gd name="T4" fmla="*/ 0 w 3"/>
                    <a:gd name="T5" fmla="*/ 48 h 48"/>
                    <a:gd name="T6" fmla="*/ 3 w 3"/>
                    <a:gd name="T7" fmla="*/ 0 h 48"/>
                    <a:gd name="T8" fmla="*/ 0 60000 65536"/>
                    <a:gd name="T9" fmla="*/ 0 60000 65536"/>
                    <a:gd name="T10" fmla="*/ 0 60000 65536"/>
                    <a:gd name="T11" fmla="*/ 0 60000 65536"/>
                    <a:gd name="T12" fmla="*/ 0 w 3"/>
                    <a:gd name="T13" fmla="*/ 0 h 48"/>
                    <a:gd name="T14" fmla="*/ 3 w 3"/>
                    <a:gd name="T15" fmla="*/ 48 h 48"/>
                  </a:gdLst>
                  <a:ahLst/>
                  <a:cxnLst>
                    <a:cxn ang="T8">
                      <a:pos x="T0" y="T1"/>
                    </a:cxn>
                    <a:cxn ang="T9">
                      <a:pos x="T2" y="T3"/>
                    </a:cxn>
                    <a:cxn ang="T10">
                      <a:pos x="T4" y="T5"/>
                    </a:cxn>
                    <a:cxn ang="T11">
                      <a:pos x="T6" y="T7"/>
                    </a:cxn>
                  </a:cxnLst>
                  <a:rect l="T12" t="T13" r="T14" b="T15"/>
                  <a:pathLst>
                    <a:path w="3" h="48">
                      <a:moveTo>
                        <a:pt x="3" y="0"/>
                      </a:moveTo>
                      <a:lnTo>
                        <a:pt x="1" y="48"/>
                      </a:lnTo>
                      <a:lnTo>
                        <a:pt x="0" y="48"/>
                      </a:lnTo>
                      <a:lnTo>
                        <a:pt x="3" y="0"/>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50" name="Freeform 1137"/>
                <p:cNvSpPr>
                  <a:spLocks/>
                </p:cNvSpPr>
                <p:nvPr/>
              </p:nvSpPr>
              <p:spPr bwMode="auto">
                <a:xfrm>
                  <a:off x="2091" y="2488"/>
                  <a:ext cx="3" cy="48"/>
                </a:xfrm>
                <a:custGeom>
                  <a:avLst/>
                  <a:gdLst>
                    <a:gd name="T0" fmla="*/ 3 w 3"/>
                    <a:gd name="T1" fmla="*/ 0 h 48"/>
                    <a:gd name="T2" fmla="*/ 0 w 3"/>
                    <a:gd name="T3" fmla="*/ 48 h 48"/>
                    <a:gd name="T4" fmla="*/ 1 w 3"/>
                    <a:gd name="T5" fmla="*/ 0 h 48"/>
                    <a:gd name="T6" fmla="*/ 3 w 3"/>
                    <a:gd name="T7" fmla="*/ 0 h 48"/>
                    <a:gd name="T8" fmla="*/ 0 60000 65536"/>
                    <a:gd name="T9" fmla="*/ 0 60000 65536"/>
                    <a:gd name="T10" fmla="*/ 0 60000 65536"/>
                    <a:gd name="T11" fmla="*/ 0 60000 65536"/>
                    <a:gd name="T12" fmla="*/ 0 w 3"/>
                    <a:gd name="T13" fmla="*/ 0 h 48"/>
                    <a:gd name="T14" fmla="*/ 3 w 3"/>
                    <a:gd name="T15" fmla="*/ 48 h 48"/>
                  </a:gdLst>
                  <a:ahLst/>
                  <a:cxnLst>
                    <a:cxn ang="T8">
                      <a:pos x="T0" y="T1"/>
                    </a:cxn>
                    <a:cxn ang="T9">
                      <a:pos x="T2" y="T3"/>
                    </a:cxn>
                    <a:cxn ang="T10">
                      <a:pos x="T4" y="T5"/>
                    </a:cxn>
                    <a:cxn ang="T11">
                      <a:pos x="T6" y="T7"/>
                    </a:cxn>
                  </a:cxnLst>
                  <a:rect l="T12" t="T13" r="T14" b="T15"/>
                  <a:pathLst>
                    <a:path w="3" h="48">
                      <a:moveTo>
                        <a:pt x="3" y="0"/>
                      </a:moveTo>
                      <a:lnTo>
                        <a:pt x="0" y="48"/>
                      </a:lnTo>
                      <a:lnTo>
                        <a:pt x="1" y="0"/>
                      </a:lnTo>
                      <a:lnTo>
                        <a:pt x="3" y="0"/>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51" name="Freeform 1138"/>
                <p:cNvSpPr>
                  <a:spLocks/>
                </p:cNvSpPr>
                <p:nvPr/>
              </p:nvSpPr>
              <p:spPr bwMode="auto">
                <a:xfrm>
                  <a:off x="2089" y="2488"/>
                  <a:ext cx="5" cy="48"/>
                </a:xfrm>
                <a:custGeom>
                  <a:avLst/>
                  <a:gdLst>
                    <a:gd name="T0" fmla="*/ 5 w 5"/>
                    <a:gd name="T1" fmla="*/ 0 h 48"/>
                    <a:gd name="T2" fmla="*/ 2 w 5"/>
                    <a:gd name="T3" fmla="*/ 48 h 48"/>
                    <a:gd name="T4" fmla="*/ 0 w 5"/>
                    <a:gd name="T5" fmla="*/ 48 h 48"/>
                    <a:gd name="T6" fmla="*/ 0 w 5"/>
                    <a:gd name="T7" fmla="*/ 47 h 48"/>
                    <a:gd name="T8" fmla="*/ 3 w 5"/>
                    <a:gd name="T9" fmla="*/ 1 h 48"/>
                    <a:gd name="T10" fmla="*/ 3 w 5"/>
                    <a:gd name="T11" fmla="*/ 0 h 48"/>
                    <a:gd name="T12" fmla="*/ 5 w 5"/>
                    <a:gd name="T13" fmla="*/ 0 h 48"/>
                    <a:gd name="T14" fmla="*/ 0 60000 65536"/>
                    <a:gd name="T15" fmla="*/ 0 60000 65536"/>
                    <a:gd name="T16" fmla="*/ 0 60000 65536"/>
                    <a:gd name="T17" fmla="*/ 0 60000 65536"/>
                    <a:gd name="T18" fmla="*/ 0 60000 65536"/>
                    <a:gd name="T19" fmla="*/ 0 60000 65536"/>
                    <a:gd name="T20" fmla="*/ 0 60000 65536"/>
                    <a:gd name="T21" fmla="*/ 0 w 5"/>
                    <a:gd name="T22" fmla="*/ 0 h 48"/>
                    <a:gd name="T23" fmla="*/ 5 w 5"/>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8">
                      <a:moveTo>
                        <a:pt x="5" y="0"/>
                      </a:moveTo>
                      <a:lnTo>
                        <a:pt x="2" y="48"/>
                      </a:lnTo>
                      <a:lnTo>
                        <a:pt x="0" y="48"/>
                      </a:lnTo>
                      <a:lnTo>
                        <a:pt x="0" y="47"/>
                      </a:lnTo>
                      <a:lnTo>
                        <a:pt x="3" y="1"/>
                      </a:lnTo>
                      <a:lnTo>
                        <a:pt x="3" y="0"/>
                      </a:lnTo>
                      <a:lnTo>
                        <a:pt x="5"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52" name="Freeform 1139"/>
                <p:cNvSpPr>
                  <a:spLocks/>
                </p:cNvSpPr>
                <p:nvPr/>
              </p:nvSpPr>
              <p:spPr bwMode="auto">
                <a:xfrm>
                  <a:off x="2089" y="2488"/>
                  <a:ext cx="3" cy="48"/>
                </a:xfrm>
                <a:custGeom>
                  <a:avLst/>
                  <a:gdLst>
                    <a:gd name="T0" fmla="*/ 3 w 3"/>
                    <a:gd name="T1" fmla="*/ 0 h 48"/>
                    <a:gd name="T2" fmla="*/ 2 w 3"/>
                    <a:gd name="T3" fmla="*/ 48 h 48"/>
                    <a:gd name="T4" fmla="*/ 0 w 3"/>
                    <a:gd name="T5" fmla="*/ 48 h 48"/>
                    <a:gd name="T6" fmla="*/ 0 w 3"/>
                    <a:gd name="T7" fmla="*/ 47 h 48"/>
                    <a:gd name="T8" fmla="*/ 3 w 3"/>
                    <a:gd name="T9" fmla="*/ 1 h 48"/>
                    <a:gd name="T10" fmla="*/ 3 w 3"/>
                    <a:gd name="T11" fmla="*/ 0 h 48"/>
                    <a:gd name="T12" fmla="*/ 0 60000 65536"/>
                    <a:gd name="T13" fmla="*/ 0 60000 65536"/>
                    <a:gd name="T14" fmla="*/ 0 60000 65536"/>
                    <a:gd name="T15" fmla="*/ 0 60000 65536"/>
                    <a:gd name="T16" fmla="*/ 0 60000 65536"/>
                    <a:gd name="T17" fmla="*/ 0 60000 65536"/>
                    <a:gd name="T18" fmla="*/ 0 w 3"/>
                    <a:gd name="T19" fmla="*/ 0 h 48"/>
                    <a:gd name="T20" fmla="*/ 3 w 3"/>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3" h="48">
                      <a:moveTo>
                        <a:pt x="3" y="0"/>
                      </a:moveTo>
                      <a:lnTo>
                        <a:pt x="2" y="48"/>
                      </a:lnTo>
                      <a:lnTo>
                        <a:pt x="0" y="48"/>
                      </a:lnTo>
                      <a:lnTo>
                        <a:pt x="0" y="47"/>
                      </a:lnTo>
                      <a:lnTo>
                        <a:pt x="3" y="1"/>
                      </a:lnTo>
                      <a:lnTo>
                        <a:pt x="3"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53" name="Freeform 1140"/>
                <p:cNvSpPr>
                  <a:spLocks/>
                </p:cNvSpPr>
                <p:nvPr/>
              </p:nvSpPr>
              <p:spPr bwMode="auto">
                <a:xfrm>
                  <a:off x="2089" y="2489"/>
                  <a:ext cx="3" cy="46"/>
                </a:xfrm>
                <a:custGeom>
                  <a:avLst/>
                  <a:gdLst>
                    <a:gd name="T0" fmla="*/ 3 w 3"/>
                    <a:gd name="T1" fmla="*/ 0 h 46"/>
                    <a:gd name="T2" fmla="*/ 0 w 3"/>
                    <a:gd name="T3" fmla="*/ 46 h 46"/>
                    <a:gd name="T4" fmla="*/ 2 w 3"/>
                    <a:gd name="T5" fmla="*/ 0 h 46"/>
                    <a:gd name="T6" fmla="*/ 3 w 3"/>
                    <a:gd name="T7" fmla="*/ 0 h 46"/>
                    <a:gd name="T8" fmla="*/ 0 60000 65536"/>
                    <a:gd name="T9" fmla="*/ 0 60000 65536"/>
                    <a:gd name="T10" fmla="*/ 0 60000 65536"/>
                    <a:gd name="T11" fmla="*/ 0 60000 65536"/>
                    <a:gd name="T12" fmla="*/ 0 w 3"/>
                    <a:gd name="T13" fmla="*/ 0 h 46"/>
                    <a:gd name="T14" fmla="*/ 3 w 3"/>
                    <a:gd name="T15" fmla="*/ 46 h 46"/>
                  </a:gdLst>
                  <a:ahLst/>
                  <a:cxnLst>
                    <a:cxn ang="T8">
                      <a:pos x="T0" y="T1"/>
                    </a:cxn>
                    <a:cxn ang="T9">
                      <a:pos x="T2" y="T3"/>
                    </a:cxn>
                    <a:cxn ang="T10">
                      <a:pos x="T4" y="T5"/>
                    </a:cxn>
                    <a:cxn ang="T11">
                      <a:pos x="T6" y="T7"/>
                    </a:cxn>
                  </a:cxnLst>
                  <a:rect l="T12" t="T13" r="T14" b="T15"/>
                  <a:pathLst>
                    <a:path w="3" h="46">
                      <a:moveTo>
                        <a:pt x="3" y="0"/>
                      </a:moveTo>
                      <a:lnTo>
                        <a:pt x="0" y="46"/>
                      </a:lnTo>
                      <a:lnTo>
                        <a:pt x="2" y="0"/>
                      </a:lnTo>
                      <a:lnTo>
                        <a:pt x="3"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54" name="Freeform 1141"/>
                <p:cNvSpPr>
                  <a:spLocks/>
                </p:cNvSpPr>
                <p:nvPr/>
              </p:nvSpPr>
              <p:spPr bwMode="auto">
                <a:xfrm>
                  <a:off x="2087" y="2489"/>
                  <a:ext cx="5" cy="46"/>
                </a:xfrm>
                <a:custGeom>
                  <a:avLst/>
                  <a:gdLst>
                    <a:gd name="T0" fmla="*/ 5 w 5"/>
                    <a:gd name="T1" fmla="*/ 0 h 46"/>
                    <a:gd name="T2" fmla="*/ 2 w 5"/>
                    <a:gd name="T3" fmla="*/ 46 h 46"/>
                    <a:gd name="T4" fmla="*/ 0 w 5"/>
                    <a:gd name="T5" fmla="*/ 46 h 46"/>
                    <a:gd name="T6" fmla="*/ 4 w 5"/>
                    <a:gd name="T7" fmla="*/ 0 h 46"/>
                    <a:gd name="T8" fmla="*/ 5 w 5"/>
                    <a:gd name="T9" fmla="*/ 0 h 46"/>
                    <a:gd name="T10" fmla="*/ 0 60000 65536"/>
                    <a:gd name="T11" fmla="*/ 0 60000 65536"/>
                    <a:gd name="T12" fmla="*/ 0 60000 65536"/>
                    <a:gd name="T13" fmla="*/ 0 60000 65536"/>
                    <a:gd name="T14" fmla="*/ 0 60000 65536"/>
                    <a:gd name="T15" fmla="*/ 0 w 5"/>
                    <a:gd name="T16" fmla="*/ 0 h 46"/>
                    <a:gd name="T17" fmla="*/ 5 w 5"/>
                    <a:gd name="T18" fmla="*/ 46 h 46"/>
                  </a:gdLst>
                  <a:ahLst/>
                  <a:cxnLst>
                    <a:cxn ang="T10">
                      <a:pos x="T0" y="T1"/>
                    </a:cxn>
                    <a:cxn ang="T11">
                      <a:pos x="T2" y="T3"/>
                    </a:cxn>
                    <a:cxn ang="T12">
                      <a:pos x="T4" y="T5"/>
                    </a:cxn>
                    <a:cxn ang="T13">
                      <a:pos x="T6" y="T7"/>
                    </a:cxn>
                    <a:cxn ang="T14">
                      <a:pos x="T8" y="T9"/>
                    </a:cxn>
                  </a:cxnLst>
                  <a:rect l="T15" t="T16" r="T17" b="T18"/>
                  <a:pathLst>
                    <a:path w="5" h="46">
                      <a:moveTo>
                        <a:pt x="5" y="0"/>
                      </a:moveTo>
                      <a:lnTo>
                        <a:pt x="2" y="46"/>
                      </a:lnTo>
                      <a:lnTo>
                        <a:pt x="0" y="46"/>
                      </a:lnTo>
                      <a:lnTo>
                        <a:pt x="4" y="0"/>
                      </a:lnTo>
                      <a:lnTo>
                        <a:pt x="5" y="0"/>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55" name="Freeform 1142"/>
                <p:cNvSpPr>
                  <a:spLocks/>
                </p:cNvSpPr>
                <p:nvPr/>
              </p:nvSpPr>
              <p:spPr bwMode="auto">
                <a:xfrm>
                  <a:off x="2087" y="2489"/>
                  <a:ext cx="4" cy="46"/>
                </a:xfrm>
                <a:custGeom>
                  <a:avLst/>
                  <a:gdLst>
                    <a:gd name="T0" fmla="*/ 4 w 4"/>
                    <a:gd name="T1" fmla="*/ 0 h 46"/>
                    <a:gd name="T2" fmla="*/ 2 w 4"/>
                    <a:gd name="T3" fmla="*/ 46 h 46"/>
                    <a:gd name="T4" fmla="*/ 0 w 4"/>
                    <a:gd name="T5" fmla="*/ 46 h 46"/>
                    <a:gd name="T6" fmla="*/ 2 w 4"/>
                    <a:gd name="T7" fmla="*/ 0 h 46"/>
                    <a:gd name="T8" fmla="*/ 4 w 4"/>
                    <a:gd name="T9" fmla="*/ 0 h 46"/>
                    <a:gd name="T10" fmla="*/ 0 60000 65536"/>
                    <a:gd name="T11" fmla="*/ 0 60000 65536"/>
                    <a:gd name="T12" fmla="*/ 0 60000 65536"/>
                    <a:gd name="T13" fmla="*/ 0 60000 65536"/>
                    <a:gd name="T14" fmla="*/ 0 60000 65536"/>
                    <a:gd name="T15" fmla="*/ 0 w 4"/>
                    <a:gd name="T16" fmla="*/ 0 h 46"/>
                    <a:gd name="T17" fmla="*/ 4 w 4"/>
                    <a:gd name="T18" fmla="*/ 46 h 46"/>
                  </a:gdLst>
                  <a:ahLst/>
                  <a:cxnLst>
                    <a:cxn ang="T10">
                      <a:pos x="T0" y="T1"/>
                    </a:cxn>
                    <a:cxn ang="T11">
                      <a:pos x="T2" y="T3"/>
                    </a:cxn>
                    <a:cxn ang="T12">
                      <a:pos x="T4" y="T5"/>
                    </a:cxn>
                    <a:cxn ang="T13">
                      <a:pos x="T6" y="T7"/>
                    </a:cxn>
                    <a:cxn ang="T14">
                      <a:pos x="T8" y="T9"/>
                    </a:cxn>
                  </a:cxnLst>
                  <a:rect l="T15" t="T16" r="T17" b="T18"/>
                  <a:pathLst>
                    <a:path w="4" h="46">
                      <a:moveTo>
                        <a:pt x="4" y="0"/>
                      </a:moveTo>
                      <a:lnTo>
                        <a:pt x="2" y="46"/>
                      </a:lnTo>
                      <a:lnTo>
                        <a:pt x="0" y="46"/>
                      </a:lnTo>
                      <a:lnTo>
                        <a:pt x="2" y="0"/>
                      </a:lnTo>
                      <a:lnTo>
                        <a:pt x="4" y="0"/>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56" name="Freeform 1143"/>
                <p:cNvSpPr>
                  <a:spLocks/>
                </p:cNvSpPr>
                <p:nvPr/>
              </p:nvSpPr>
              <p:spPr bwMode="auto">
                <a:xfrm>
                  <a:off x="2087" y="2489"/>
                  <a:ext cx="4" cy="46"/>
                </a:xfrm>
                <a:custGeom>
                  <a:avLst/>
                  <a:gdLst>
                    <a:gd name="T0" fmla="*/ 4 w 4"/>
                    <a:gd name="T1" fmla="*/ 0 h 46"/>
                    <a:gd name="T2" fmla="*/ 0 w 4"/>
                    <a:gd name="T3" fmla="*/ 46 h 46"/>
                    <a:gd name="T4" fmla="*/ 2 w 4"/>
                    <a:gd name="T5" fmla="*/ 2 h 46"/>
                    <a:gd name="T6" fmla="*/ 2 w 4"/>
                    <a:gd name="T7" fmla="*/ 0 h 46"/>
                    <a:gd name="T8" fmla="*/ 4 w 4"/>
                    <a:gd name="T9" fmla="*/ 0 h 46"/>
                    <a:gd name="T10" fmla="*/ 0 60000 65536"/>
                    <a:gd name="T11" fmla="*/ 0 60000 65536"/>
                    <a:gd name="T12" fmla="*/ 0 60000 65536"/>
                    <a:gd name="T13" fmla="*/ 0 60000 65536"/>
                    <a:gd name="T14" fmla="*/ 0 60000 65536"/>
                    <a:gd name="T15" fmla="*/ 0 w 4"/>
                    <a:gd name="T16" fmla="*/ 0 h 46"/>
                    <a:gd name="T17" fmla="*/ 4 w 4"/>
                    <a:gd name="T18" fmla="*/ 46 h 46"/>
                  </a:gdLst>
                  <a:ahLst/>
                  <a:cxnLst>
                    <a:cxn ang="T10">
                      <a:pos x="T0" y="T1"/>
                    </a:cxn>
                    <a:cxn ang="T11">
                      <a:pos x="T2" y="T3"/>
                    </a:cxn>
                    <a:cxn ang="T12">
                      <a:pos x="T4" y="T5"/>
                    </a:cxn>
                    <a:cxn ang="T13">
                      <a:pos x="T6" y="T7"/>
                    </a:cxn>
                    <a:cxn ang="T14">
                      <a:pos x="T8" y="T9"/>
                    </a:cxn>
                  </a:cxnLst>
                  <a:rect l="T15" t="T16" r="T17" b="T18"/>
                  <a:pathLst>
                    <a:path w="4" h="46">
                      <a:moveTo>
                        <a:pt x="4" y="0"/>
                      </a:moveTo>
                      <a:lnTo>
                        <a:pt x="0" y="46"/>
                      </a:lnTo>
                      <a:lnTo>
                        <a:pt x="2" y="2"/>
                      </a:lnTo>
                      <a:lnTo>
                        <a:pt x="2" y="0"/>
                      </a:lnTo>
                      <a:lnTo>
                        <a:pt x="4" y="0"/>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57" name="Freeform 1144"/>
                <p:cNvSpPr>
                  <a:spLocks/>
                </p:cNvSpPr>
                <p:nvPr/>
              </p:nvSpPr>
              <p:spPr bwMode="auto">
                <a:xfrm>
                  <a:off x="2086" y="2489"/>
                  <a:ext cx="3" cy="46"/>
                </a:xfrm>
                <a:custGeom>
                  <a:avLst/>
                  <a:gdLst>
                    <a:gd name="T0" fmla="*/ 3 w 3"/>
                    <a:gd name="T1" fmla="*/ 0 h 46"/>
                    <a:gd name="T2" fmla="*/ 1 w 3"/>
                    <a:gd name="T3" fmla="*/ 46 h 46"/>
                    <a:gd name="T4" fmla="*/ 0 w 3"/>
                    <a:gd name="T5" fmla="*/ 44 h 46"/>
                    <a:gd name="T6" fmla="*/ 3 w 3"/>
                    <a:gd name="T7" fmla="*/ 2 h 46"/>
                    <a:gd name="T8" fmla="*/ 3 w 3"/>
                    <a:gd name="T9" fmla="*/ 0 h 46"/>
                    <a:gd name="T10" fmla="*/ 0 60000 65536"/>
                    <a:gd name="T11" fmla="*/ 0 60000 65536"/>
                    <a:gd name="T12" fmla="*/ 0 60000 65536"/>
                    <a:gd name="T13" fmla="*/ 0 60000 65536"/>
                    <a:gd name="T14" fmla="*/ 0 60000 65536"/>
                    <a:gd name="T15" fmla="*/ 0 w 3"/>
                    <a:gd name="T16" fmla="*/ 0 h 46"/>
                    <a:gd name="T17" fmla="*/ 3 w 3"/>
                    <a:gd name="T18" fmla="*/ 46 h 46"/>
                  </a:gdLst>
                  <a:ahLst/>
                  <a:cxnLst>
                    <a:cxn ang="T10">
                      <a:pos x="T0" y="T1"/>
                    </a:cxn>
                    <a:cxn ang="T11">
                      <a:pos x="T2" y="T3"/>
                    </a:cxn>
                    <a:cxn ang="T12">
                      <a:pos x="T4" y="T5"/>
                    </a:cxn>
                    <a:cxn ang="T13">
                      <a:pos x="T6" y="T7"/>
                    </a:cxn>
                    <a:cxn ang="T14">
                      <a:pos x="T8" y="T9"/>
                    </a:cxn>
                  </a:cxnLst>
                  <a:rect l="T15" t="T16" r="T17" b="T18"/>
                  <a:pathLst>
                    <a:path w="3" h="46">
                      <a:moveTo>
                        <a:pt x="3" y="0"/>
                      </a:moveTo>
                      <a:lnTo>
                        <a:pt x="1" y="46"/>
                      </a:lnTo>
                      <a:lnTo>
                        <a:pt x="0" y="44"/>
                      </a:lnTo>
                      <a:lnTo>
                        <a:pt x="3" y="2"/>
                      </a:lnTo>
                      <a:lnTo>
                        <a:pt x="3" y="0"/>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58" name="Freeform 1145"/>
                <p:cNvSpPr>
                  <a:spLocks/>
                </p:cNvSpPr>
                <p:nvPr/>
              </p:nvSpPr>
              <p:spPr bwMode="auto">
                <a:xfrm>
                  <a:off x="2086" y="2491"/>
                  <a:ext cx="3" cy="44"/>
                </a:xfrm>
                <a:custGeom>
                  <a:avLst/>
                  <a:gdLst>
                    <a:gd name="T0" fmla="*/ 3 w 3"/>
                    <a:gd name="T1" fmla="*/ 0 h 44"/>
                    <a:gd name="T2" fmla="*/ 1 w 3"/>
                    <a:gd name="T3" fmla="*/ 44 h 44"/>
                    <a:gd name="T4" fmla="*/ 0 w 3"/>
                    <a:gd name="T5" fmla="*/ 42 h 44"/>
                    <a:gd name="T6" fmla="*/ 1 w 3"/>
                    <a:gd name="T7" fmla="*/ 0 h 44"/>
                    <a:gd name="T8" fmla="*/ 3 w 3"/>
                    <a:gd name="T9" fmla="*/ 0 h 44"/>
                    <a:gd name="T10" fmla="*/ 0 60000 65536"/>
                    <a:gd name="T11" fmla="*/ 0 60000 65536"/>
                    <a:gd name="T12" fmla="*/ 0 60000 65536"/>
                    <a:gd name="T13" fmla="*/ 0 60000 65536"/>
                    <a:gd name="T14" fmla="*/ 0 60000 65536"/>
                    <a:gd name="T15" fmla="*/ 0 w 3"/>
                    <a:gd name="T16" fmla="*/ 0 h 44"/>
                    <a:gd name="T17" fmla="*/ 3 w 3"/>
                    <a:gd name="T18" fmla="*/ 44 h 44"/>
                  </a:gdLst>
                  <a:ahLst/>
                  <a:cxnLst>
                    <a:cxn ang="T10">
                      <a:pos x="T0" y="T1"/>
                    </a:cxn>
                    <a:cxn ang="T11">
                      <a:pos x="T2" y="T3"/>
                    </a:cxn>
                    <a:cxn ang="T12">
                      <a:pos x="T4" y="T5"/>
                    </a:cxn>
                    <a:cxn ang="T13">
                      <a:pos x="T6" y="T7"/>
                    </a:cxn>
                    <a:cxn ang="T14">
                      <a:pos x="T8" y="T9"/>
                    </a:cxn>
                  </a:cxnLst>
                  <a:rect l="T15" t="T16" r="T17" b="T18"/>
                  <a:pathLst>
                    <a:path w="3" h="44">
                      <a:moveTo>
                        <a:pt x="3" y="0"/>
                      </a:moveTo>
                      <a:lnTo>
                        <a:pt x="1" y="44"/>
                      </a:lnTo>
                      <a:lnTo>
                        <a:pt x="0" y="42"/>
                      </a:lnTo>
                      <a:lnTo>
                        <a:pt x="1" y="0"/>
                      </a:lnTo>
                      <a:lnTo>
                        <a:pt x="3" y="0"/>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59" name="Freeform 1146"/>
                <p:cNvSpPr>
                  <a:spLocks/>
                </p:cNvSpPr>
                <p:nvPr/>
              </p:nvSpPr>
              <p:spPr bwMode="auto">
                <a:xfrm>
                  <a:off x="2084" y="2491"/>
                  <a:ext cx="5" cy="42"/>
                </a:xfrm>
                <a:custGeom>
                  <a:avLst/>
                  <a:gdLst>
                    <a:gd name="T0" fmla="*/ 5 w 5"/>
                    <a:gd name="T1" fmla="*/ 0 h 42"/>
                    <a:gd name="T2" fmla="*/ 2 w 5"/>
                    <a:gd name="T3" fmla="*/ 42 h 42"/>
                    <a:gd name="T4" fmla="*/ 0 w 5"/>
                    <a:gd name="T5" fmla="*/ 42 h 42"/>
                    <a:gd name="T6" fmla="*/ 3 w 5"/>
                    <a:gd name="T7" fmla="*/ 0 h 42"/>
                    <a:gd name="T8" fmla="*/ 5 w 5"/>
                    <a:gd name="T9" fmla="*/ 0 h 42"/>
                    <a:gd name="T10" fmla="*/ 0 60000 65536"/>
                    <a:gd name="T11" fmla="*/ 0 60000 65536"/>
                    <a:gd name="T12" fmla="*/ 0 60000 65536"/>
                    <a:gd name="T13" fmla="*/ 0 60000 65536"/>
                    <a:gd name="T14" fmla="*/ 0 60000 65536"/>
                    <a:gd name="T15" fmla="*/ 0 w 5"/>
                    <a:gd name="T16" fmla="*/ 0 h 42"/>
                    <a:gd name="T17" fmla="*/ 5 w 5"/>
                    <a:gd name="T18" fmla="*/ 42 h 42"/>
                  </a:gdLst>
                  <a:ahLst/>
                  <a:cxnLst>
                    <a:cxn ang="T10">
                      <a:pos x="T0" y="T1"/>
                    </a:cxn>
                    <a:cxn ang="T11">
                      <a:pos x="T2" y="T3"/>
                    </a:cxn>
                    <a:cxn ang="T12">
                      <a:pos x="T4" y="T5"/>
                    </a:cxn>
                    <a:cxn ang="T13">
                      <a:pos x="T6" y="T7"/>
                    </a:cxn>
                    <a:cxn ang="T14">
                      <a:pos x="T8" y="T9"/>
                    </a:cxn>
                  </a:cxnLst>
                  <a:rect l="T15" t="T16" r="T17" b="T18"/>
                  <a:pathLst>
                    <a:path w="5" h="42">
                      <a:moveTo>
                        <a:pt x="5" y="0"/>
                      </a:moveTo>
                      <a:lnTo>
                        <a:pt x="2" y="42"/>
                      </a:lnTo>
                      <a:lnTo>
                        <a:pt x="0" y="42"/>
                      </a:lnTo>
                      <a:lnTo>
                        <a:pt x="3" y="0"/>
                      </a:lnTo>
                      <a:lnTo>
                        <a:pt x="5"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60" name="Freeform 1147"/>
                <p:cNvSpPr>
                  <a:spLocks/>
                </p:cNvSpPr>
                <p:nvPr/>
              </p:nvSpPr>
              <p:spPr bwMode="auto">
                <a:xfrm>
                  <a:off x="2084" y="2491"/>
                  <a:ext cx="3" cy="42"/>
                </a:xfrm>
                <a:custGeom>
                  <a:avLst/>
                  <a:gdLst>
                    <a:gd name="T0" fmla="*/ 3 w 3"/>
                    <a:gd name="T1" fmla="*/ 0 h 42"/>
                    <a:gd name="T2" fmla="*/ 2 w 3"/>
                    <a:gd name="T3" fmla="*/ 42 h 42"/>
                    <a:gd name="T4" fmla="*/ 0 w 3"/>
                    <a:gd name="T5" fmla="*/ 42 h 42"/>
                    <a:gd name="T6" fmla="*/ 3 w 3"/>
                    <a:gd name="T7" fmla="*/ 0 h 42"/>
                    <a:gd name="T8" fmla="*/ 0 60000 65536"/>
                    <a:gd name="T9" fmla="*/ 0 60000 65536"/>
                    <a:gd name="T10" fmla="*/ 0 60000 65536"/>
                    <a:gd name="T11" fmla="*/ 0 60000 65536"/>
                    <a:gd name="T12" fmla="*/ 0 w 3"/>
                    <a:gd name="T13" fmla="*/ 0 h 42"/>
                    <a:gd name="T14" fmla="*/ 3 w 3"/>
                    <a:gd name="T15" fmla="*/ 42 h 42"/>
                  </a:gdLst>
                  <a:ahLst/>
                  <a:cxnLst>
                    <a:cxn ang="T8">
                      <a:pos x="T0" y="T1"/>
                    </a:cxn>
                    <a:cxn ang="T9">
                      <a:pos x="T2" y="T3"/>
                    </a:cxn>
                    <a:cxn ang="T10">
                      <a:pos x="T4" y="T5"/>
                    </a:cxn>
                    <a:cxn ang="T11">
                      <a:pos x="T6" y="T7"/>
                    </a:cxn>
                  </a:cxnLst>
                  <a:rect l="T12" t="T13" r="T14" b="T15"/>
                  <a:pathLst>
                    <a:path w="3" h="42">
                      <a:moveTo>
                        <a:pt x="3" y="0"/>
                      </a:moveTo>
                      <a:lnTo>
                        <a:pt x="2" y="42"/>
                      </a:lnTo>
                      <a:lnTo>
                        <a:pt x="0" y="42"/>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74161" name="Freeform 1148"/>
                <p:cNvSpPr>
                  <a:spLocks/>
                </p:cNvSpPr>
                <p:nvPr/>
              </p:nvSpPr>
              <p:spPr bwMode="auto">
                <a:xfrm>
                  <a:off x="2084" y="2491"/>
                  <a:ext cx="3" cy="42"/>
                </a:xfrm>
                <a:custGeom>
                  <a:avLst/>
                  <a:gdLst>
                    <a:gd name="T0" fmla="*/ 3 w 3"/>
                    <a:gd name="T1" fmla="*/ 0 h 42"/>
                    <a:gd name="T2" fmla="*/ 0 w 3"/>
                    <a:gd name="T3" fmla="*/ 42 h 42"/>
                    <a:gd name="T4" fmla="*/ 0 w 3"/>
                    <a:gd name="T5" fmla="*/ 40 h 42"/>
                    <a:gd name="T6" fmla="*/ 2 w 3"/>
                    <a:gd name="T7" fmla="*/ 2 h 42"/>
                    <a:gd name="T8" fmla="*/ 2 w 3"/>
                    <a:gd name="T9" fmla="*/ 0 h 42"/>
                    <a:gd name="T10" fmla="*/ 3 w 3"/>
                    <a:gd name="T11" fmla="*/ 0 h 42"/>
                    <a:gd name="T12" fmla="*/ 0 60000 65536"/>
                    <a:gd name="T13" fmla="*/ 0 60000 65536"/>
                    <a:gd name="T14" fmla="*/ 0 60000 65536"/>
                    <a:gd name="T15" fmla="*/ 0 60000 65536"/>
                    <a:gd name="T16" fmla="*/ 0 60000 65536"/>
                    <a:gd name="T17" fmla="*/ 0 60000 65536"/>
                    <a:gd name="T18" fmla="*/ 0 w 3"/>
                    <a:gd name="T19" fmla="*/ 0 h 42"/>
                    <a:gd name="T20" fmla="*/ 3 w 3"/>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3" h="42">
                      <a:moveTo>
                        <a:pt x="3" y="0"/>
                      </a:moveTo>
                      <a:lnTo>
                        <a:pt x="0" y="42"/>
                      </a:lnTo>
                      <a:lnTo>
                        <a:pt x="0" y="40"/>
                      </a:lnTo>
                      <a:lnTo>
                        <a:pt x="2" y="2"/>
                      </a:lnTo>
                      <a:lnTo>
                        <a:pt x="2" y="0"/>
                      </a:lnTo>
                      <a:lnTo>
                        <a:pt x="3" y="0"/>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grpSp>
          <p:sp>
            <p:nvSpPr>
              <p:cNvPr id="73961" name="Freeform 1149"/>
              <p:cNvSpPr>
                <a:spLocks/>
              </p:cNvSpPr>
              <p:nvPr/>
            </p:nvSpPr>
            <p:spPr bwMode="auto">
              <a:xfrm>
                <a:off x="2071" y="2478"/>
                <a:ext cx="147" cy="69"/>
              </a:xfrm>
              <a:custGeom>
                <a:avLst/>
                <a:gdLst>
                  <a:gd name="T0" fmla="*/ 73 w 147"/>
                  <a:gd name="T1" fmla="*/ 0 h 69"/>
                  <a:gd name="T2" fmla="*/ 89 w 147"/>
                  <a:gd name="T3" fmla="*/ 2 h 69"/>
                  <a:gd name="T4" fmla="*/ 102 w 147"/>
                  <a:gd name="T5" fmla="*/ 3 h 69"/>
                  <a:gd name="T6" fmla="*/ 115 w 147"/>
                  <a:gd name="T7" fmla="*/ 7 h 69"/>
                  <a:gd name="T8" fmla="*/ 126 w 147"/>
                  <a:gd name="T9" fmla="*/ 10 h 69"/>
                  <a:gd name="T10" fmla="*/ 134 w 147"/>
                  <a:gd name="T11" fmla="*/ 16 h 69"/>
                  <a:gd name="T12" fmla="*/ 142 w 147"/>
                  <a:gd name="T13" fmla="*/ 21 h 69"/>
                  <a:gd name="T14" fmla="*/ 146 w 147"/>
                  <a:gd name="T15" fmla="*/ 27 h 69"/>
                  <a:gd name="T16" fmla="*/ 147 w 147"/>
                  <a:gd name="T17" fmla="*/ 34 h 69"/>
                  <a:gd name="T18" fmla="*/ 146 w 147"/>
                  <a:gd name="T19" fmla="*/ 42 h 69"/>
                  <a:gd name="T20" fmla="*/ 142 w 147"/>
                  <a:gd name="T21" fmla="*/ 48 h 69"/>
                  <a:gd name="T22" fmla="*/ 134 w 147"/>
                  <a:gd name="T23" fmla="*/ 53 h 69"/>
                  <a:gd name="T24" fmla="*/ 126 w 147"/>
                  <a:gd name="T25" fmla="*/ 58 h 69"/>
                  <a:gd name="T26" fmla="*/ 115 w 147"/>
                  <a:gd name="T27" fmla="*/ 63 h 69"/>
                  <a:gd name="T28" fmla="*/ 102 w 147"/>
                  <a:gd name="T29" fmla="*/ 66 h 69"/>
                  <a:gd name="T30" fmla="*/ 89 w 147"/>
                  <a:gd name="T31" fmla="*/ 68 h 69"/>
                  <a:gd name="T32" fmla="*/ 73 w 147"/>
                  <a:gd name="T33" fmla="*/ 69 h 69"/>
                  <a:gd name="T34" fmla="*/ 58 w 147"/>
                  <a:gd name="T35" fmla="*/ 68 h 69"/>
                  <a:gd name="T36" fmla="*/ 46 w 147"/>
                  <a:gd name="T37" fmla="*/ 66 h 69"/>
                  <a:gd name="T38" fmla="*/ 33 w 147"/>
                  <a:gd name="T39" fmla="*/ 63 h 69"/>
                  <a:gd name="T40" fmla="*/ 21 w 147"/>
                  <a:gd name="T41" fmla="*/ 58 h 69"/>
                  <a:gd name="T42" fmla="*/ 13 w 147"/>
                  <a:gd name="T43" fmla="*/ 53 h 69"/>
                  <a:gd name="T44" fmla="*/ 5 w 147"/>
                  <a:gd name="T45" fmla="*/ 48 h 69"/>
                  <a:gd name="T46" fmla="*/ 2 w 147"/>
                  <a:gd name="T47" fmla="*/ 42 h 69"/>
                  <a:gd name="T48" fmla="*/ 0 w 147"/>
                  <a:gd name="T49" fmla="*/ 34 h 69"/>
                  <a:gd name="T50" fmla="*/ 2 w 147"/>
                  <a:gd name="T51" fmla="*/ 27 h 69"/>
                  <a:gd name="T52" fmla="*/ 5 w 147"/>
                  <a:gd name="T53" fmla="*/ 21 h 69"/>
                  <a:gd name="T54" fmla="*/ 13 w 147"/>
                  <a:gd name="T55" fmla="*/ 16 h 69"/>
                  <a:gd name="T56" fmla="*/ 21 w 147"/>
                  <a:gd name="T57" fmla="*/ 10 h 69"/>
                  <a:gd name="T58" fmla="*/ 33 w 147"/>
                  <a:gd name="T59" fmla="*/ 7 h 69"/>
                  <a:gd name="T60" fmla="*/ 46 w 147"/>
                  <a:gd name="T61" fmla="*/ 3 h 69"/>
                  <a:gd name="T62" fmla="*/ 58 w 147"/>
                  <a:gd name="T63" fmla="*/ 2 h 69"/>
                  <a:gd name="T64" fmla="*/ 73 w 147"/>
                  <a:gd name="T65" fmla="*/ 0 h 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7"/>
                  <a:gd name="T100" fmla="*/ 0 h 69"/>
                  <a:gd name="T101" fmla="*/ 147 w 147"/>
                  <a:gd name="T102" fmla="*/ 69 h 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7" h="69">
                    <a:moveTo>
                      <a:pt x="73" y="0"/>
                    </a:moveTo>
                    <a:lnTo>
                      <a:pt x="89" y="2"/>
                    </a:lnTo>
                    <a:lnTo>
                      <a:pt x="102" y="3"/>
                    </a:lnTo>
                    <a:lnTo>
                      <a:pt x="115" y="7"/>
                    </a:lnTo>
                    <a:lnTo>
                      <a:pt x="126" y="10"/>
                    </a:lnTo>
                    <a:lnTo>
                      <a:pt x="134" y="16"/>
                    </a:lnTo>
                    <a:lnTo>
                      <a:pt x="142" y="21"/>
                    </a:lnTo>
                    <a:lnTo>
                      <a:pt x="146" y="27"/>
                    </a:lnTo>
                    <a:lnTo>
                      <a:pt x="147" y="34"/>
                    </a:lnTo>
                    <a:lnTo>
                      <a:pt x="146" y="42"/>
                    </a:lnTo>
                    <a:lnTo>
                      <a:pt x="142" y="48"/>
                    </a:lnTo>
                    <a:lnTo>
                      <a:pt x="134" y="53"/>
                    </a:lnTo>
                    <a:lnTo>
                      <a:pt x="126" y="58"/>
                    </a:lnTo>
                    <a:lnTo>
                      <a:pt x="115" y="63"/>
                    </a:lnTo>
                    <a:lnTo>
                      <a:pt x="102" y="66"/>
                    </a:lnTo>
                    <a:lnTo>
                      <a:pt x="89" y="68"/>
                    </a:lnTo>
                    <a:lnTo>
                      <a:pt x="73" y="69"/>
                    </a:lnTo>
                    <a:lnTo>
                      <a:pt x="58" y="68"/>
                    </a:lnTo>
                    <a:lnTo>
                      <a:pt x="46" y="66"/>
                    </a:lnTo>
                    <a:lnTo>
                      <a:pt x="33" y="63"/>
                    </a:lnTo>
                    <a:lnTo>
                      <a:pt x="21" y="58"/>
                    </a:lnTo>
                    <a:lnTo>
                      <a:pt x="13" y="53"/>
                    </a:lnTo>
                    <a:lnTo>
                      <a:pt x="5" y="48"/>
                    </a:lnTo>
                    <a:lnTo>
                      <a:pt x="2" y="42"/>
                    </a:lnTo>
                    <a:lnTo>
                      <a:pt x="0" y="34"/>
                    </a:lnTo>
                    <a:lnTo>
                      <a:pt x="2" y="27"/>
                    </a:lnTo>
                    <a:lnTo>
                      <a:pt x="5" y="21"/>
                    </a:lnTo>
                    <a:lnTo>
                      <a:pt x="13" y="16"/>
                    </a:lnTo>
                    <a:lnTo>
                      <a:pt x="21" y="10"/>
                    </a:lnTo>
                    <a:lnTo>
                      <a:pt x="33" y="7"/>
                    </a:lnTo>
                    <a:lnTo>
                      <a:pt x="46" y="3"/>
                    </a:lnTo>
                    <a:lnTo>
                      <a:pt x="58" y="2"/>
                    </a:lnTo>
                    <a:lnTo>
                      <a:pt x="73" y="0"/>
                    </a:lnTo>
                    <a:close/>
                  </a:path>
                </a:pathLst>
              </a:custGeom>
              <a:noFill/>
              <a:ln w="3175">
                <a:solidFill>
                  <a:srgbClr val="7F7F7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FFFF00"/>
                  </a:solidFill>
                  <a:ea typeface="ＭＳ Ｐゴシック" charset="0"/>
                </a:endParaRPr>
              </a:p>
            </p:txBody>
          </p:sp>
        </p:grpSp>
      </p:grpSp>
      <p:grpSp>
        <p:nvGrpSpPr>
          <p:cNvPr id="1117" name="Group 1116"/>
          <p:cNvGrpSpPr/>
          <p:nvPr/>
        </p:nvGrpSpPr>
        <p:grpSpPr>
          <a:xfrm>
            <a:off x="268514" y="5762175"/>
            <a:ext cx="1705430" cy="836192"/>
            <a:chOff x="312056" y="5805714"/>
            <a:chExt cx="1705430" cy="836192"/>
          </a:xfrm>
        </p:grpSpPr>
        <p:sp>
          <p:nvSpPr>
            <p:cNvPr id="1116" name="Rectangle 11"/>
            <p:cNvSpPr>
              <a:spLocks noChangeArrowheads="1"/>
            </p:cNvSpPr>
            <p:nvPr/>
          </p:nvSpPr>
          <p:spPr bwMode="auto">
            <a:xfrm>
              <a:off x="312056" y="5805714"/>
              <a:ext cx="1705430" cy="834570"/>
            </a:xfrm>
            <a:prstGeom prst="rect">
              <a:avLst/>
            </a:prstGeom>
            <a:solidFill>
              <a:schemeClr val="bg1">
                <a:lumMod val="95000"/>
              </a:schemeClr>
            </a:solidFill>
            <a:ln w="28575">
              <a:noFill/>
              <a:miter lim="800000"/>
              <a:headEnd/>
              <a:tailEnd/>
            </a:ln>
            <a:effectLst>
              <a:outerShdw blurRad="63500" dist="89803" dir="2700000" algn="ctr" rotWithShape="0">
                <a:srgbClr val="4D4D4D">
                  <a:alpha val="74998"/>
                </a:srgbClr>
              </a:outerShdw>
            </a:effectLst>
          </p:spPr>
          <p:txBody>
            <a:bodyPr wrap="none" anchor="ctr"/>
            <a:lstStyle/>
            <a:p>
              <a:pPr>
                <a:defRPr/>
              </a:pPr>
              <a:endParaRPr lang="en-US" dirty="0">
                <a:solidFill>
                  <a:srgbClr val="000000"/>
                </a:solidFill>
                <a:ea typeface="ＭＳ Ｐゴシック" pitchFamily="-65" charset="-128"/>
              </a:endParaRPr>
            </a:p>
          </p:txBody>
        </p:sp>
        <p:sp>
          <p:nvSpPr>
            <p:cNvPr id="73750" name="Rectangle 23"/>
            <p:cNvSpPr>
              <a:spLocks noChangeArrowheads="1"/>
            </p:cNvSpPr>
            <p:nvPr/>
          </p:nvSpPr>
          <p:spPr bwMode="auto">
            <a:xfrm>
              <a:off x="402317" y="6334129"/>
              <a:ext cx="15552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b="1" i="1" dirty="0">
                  <a:solidFill>
                    <a:srgbClr val="000000"/>
                  </a:solidFill>
                  <a:ea typeface="ＭＳ Ｐゴシック" charset="0"/>
                  <a:cs typeface="Arial" charset="0"/>
                </a:rPr>
                <a:t>Guilbeault, 1999</a:t>
              </a:r>
            </a:p>
          </p:txBody>
        </p:sp>
        <p:pic>
          <p:nvPicPr>
            <p:cNvPr id="73757" name="Picture 14" descr="uog_re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3140" y="5846768"/>
              <a:ext cx="107156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099" name="Rectangle 11"/>
          <p:cNvSpPr>
            <a:spLocks noChangeArrowheads="1"/>
          </p:cNvSpPr>
          <p:nvPr/>
        </p:nvSpPr>
        <p:spPr bwMode="auto">
          <a:xfrm>
            <a:off x="5689598" y="5507497"/>
            <a:ext cx="1973945" cy="1062035"/>
          </a:xfrm>
          <a:prstGeom prst="rect">
            <a:avLst/>
          </a:prstGeom>
          <a:solidFill>
            <a:schemeClr val="bg1">
              <a:lumMod val="50000"/>
            </a:schemeClr>
          </a:solidFill>
          <a:ln w="38100">
            <a:solidFill>
              <a:schemeClr val="bg1"/>
            </a:solidFill>
            <a:miter lim="800000"/>
            <a:headEnd/>
            <a:tailEnd/>
          </a:ln>
          <a:effectLst>
            <a:outerShdw blurRad="63500" dist="89803" dir="2700000" algn="ctr" rotWithShape="0">
              <a:srgbClr val="4D4D4D">
                <a:alpha val="74998"/>
              </a:srgbClr>
            </a:outerShdw>
          </a:effectLst>
        </p:spPr>
        <p:txBody>
          <a:bodyPr wrap="none" anchor="ctr"/>
          <a:lstStyle/>
          <a:p>
            <a:pPr>
              <a:defRPr/>
            </a:pPr>
            <a:endParaRPr lang="en-US" dirty="0">
              <a:solidFill>
                <a:srgbClr val="FFFFFF"/>
              </a:solidFill>
              <a:ea typeface="ＭＳ Ｐゴシック" pitchFamily="-65" charset="-128"/>
            </a:endParaRPr>
          </a:p>
        </p:txBody>
      </p:sp>
      <p:sp>
        <p:nvSpPr>
          <p:cNvPr id="73752" name="Text Box 19"/>
          <p:cNvSpPr txBox="1">
            <a:spLocks noChangeArrowheads="1"/>
          </p:cNvSpPr>
          <p:nvPr/>
        </p:nvSpPr>
        <p:spPr bwMode="auto">
          <a:xfrm>
            <a:off x="5788218" y="5585053"/>
            <a:ext cx="18261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algn="ctr" eaLnBrk="1" hangingPunct="1"/>
            <a:r>
              <a:rPr lang="en-US" sz="1800" b="1" dirty="0">
                <a:solidFill>
                  <a:srgbClr val="FFFFFF"/>
                </a:solidFill>
                <a:cs typeface="Arial" charset="0"/>
              </a:rPr>
              <a:t>Subsample in </a:t>
            </a:r>
          </a:p>
          <a:p>
            <a:pPr algn="ctr" eaLnBrk="1" hangingPunct="1"/>
            <a:r>
              <a:rPr lang="en-US" sz="1800" b="1" dirty="0">
                <a:solidFill>
                  <a:srgbClr val="FFFFFF"/>
                </a:solidFill>
                <a:cs typeface="Arial" charset="0"/>
              </a:rPr>
              <a:t>pre-weighed</a:t>
            </a:r>
          </a:p>
          <a:p>
            <a:pPr algn="ctr" eaLnBrk="1" hangingPunct="1"/>
            <a:r>
              <a:rPr lang="en-US" sz="1800" b="1" dirty="0">
                <a:solidFill>
                  <a:srgbClr val="FFFFFF"/>
                </a:solidFill>
                <a:cs typeface="Arial" charset="0"/>
              </a:rPr>
              <a:t>vial with MeOH</a:t>
            </a:r>
          </a:p>
        </p:txBody>
      </p:sp>
      <p:sp>
        <p:nvSpPr>
          <p:cNvPr id="1101" name="Rectangle 11"/>
          <p:cNvSpPr>
            <a:spLocks noChangeArrowheads="1"/>
          </p:cNvSpPr>
          <p:nvPr/>
        </p:nvSpPr>
        <p:spPr bwMode="auto">
          <a:xfrm>
            <a:off x="5326742" y="1277259"/>
            <a:ext cx="1211944" cy="1335315"/>
          </a:xfrm>
          <a:prstGeom prst="rect">
            <a:avLst/>
          </a:prstGeom>
          <a:solidFill>
            <a:schemeClr val="bg1">
              <a:lumMod val="50000"/>
            </a:schemeClr>
          </a:solidFill>
          <a:ln w="38100">
            <a:solidFill>
              <a:schemeClr val="bg1"/>
            </a:solidFill>
            <a:miter lim="800000"/>
            <a:headEnd/>
            <a:tailEnd/>
          </a:ln>
          <a:effectLst>
            <a:outerShdw blurRad="63500" dist="89803" dir="2700000" algn="ctr" rotWithShape="0">
              <a:srgbClr val="4D4D4D">
                <a:alpha val="74998"/>
              </a:srgbClr>
            </a:outerShdw>
          </a:effectLst>
        </p:spPr>
        <p:txBody>
          <a:bodyPr wrap="none" anchor="ctr"/>
          <a:lstStyle/>
          <a:p>
            <a:pPr>
              <a:defRPr/>
            </a:pPr>
            <a:endParaRPr lang="en-US" dirty="0">
              <a:solidFill>
                <a:srgbClr val="FFFFFF"/>
              </a:solidFill>
              <a:ea typeface="ＭＳ Ｐゴシック" pitchFamily="-65" charset="-128"/>
            </a:endParaRPr>
          </a:p>
        </p:txBody>
      </p:sp>
      <p:sp>
        <p:nvSpPr>
          <p:cNvPr id="73745" name="Text Box 18"/>
          <p:cNvSpPr txBox="1">
            <a:spLocks noChangeArrowheads="1"/>
          </p:cNvSpPr>
          <p:nvPr/>
        </p:nvSpPr>
        <p:spPr bwMode="auto">
          <a:xfrm>
            <a:off x="5225144" y="1349833"/>
            <a:ext cx="1462547" cy="122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algn="ctr" eaLnBrk="1" hangingPunct="1"/>
            <a:r>
              <a:rPr lang="en-US" sz="1800" b="1" dirty="0">
                <a:solidFill>
                  <a:srgbClr val="FFFFFF"/>
                </a:solidFill>
                <a:cs typeface="Arial" charset="0"/>
              </a:rPr>
              <a:t>Stainless steel </a:t>
            </a:r>
          </a:p>
          <a:p>
            <a:pPr algn="ctr" eaLnBrk="1" hangingPunct="1"/>
            <a:r>
              <a:rPr lang="en-US" sz="1800" b="1" dirty="0">
                <a:solidFill>
                  <a:srgbClr val="FFFFFF"/>
                </a:solidFill>
                <a:cs typeface="Arial" charset="0"/>
              </a:rPr>
              <a:t>sampler (3/4</a:t>
            </a:r>
            <a:r>
              <a:rPr lang="ja-JP" altLang="en-US" sz="1800" b="1">
                <a:solidFill>
                  <a:srgbClr val="FFFFFF"/>
                </a:solidFill>
                <a:cs typeface="Arial" charset="0"/>
              </a:rPr>
              <a:t>”</a:t>
            </a:r>
            <a:r>
              <a:rPr lang="en-US" altLang="ja-JP" sz="1800" b="1" dirty="0">
                <a:solidFill>
                  <a:srgbClr val="FFFFFF"/>
                </a:solidFill>
                <a:cs typeface="Arial" charset="0"/>
              </a:rPr>
              <a:t> ID)</a:t>
            </a:r>
            <a:endParaRPr lang="en-US" sz="1800" b="1" dirty="0">
              <a:solidFill>
                <a:srgbClr val="FFFFFF"/>
              </a:solidFill>
              <a:cs typeface="Arial" charset="0"/>
            </a:endParaRPr>
          </a:p>
        </p:txBody>
      </p:sp>
      <p:grpSp>
        <p:nvGrpSpPr>
          <p:cNvPr id="1112" name="Group 1111"/>
          <p:cNvGrpSpPr/>
          <p:nvPr/>
        </p:nvGrpSpPr>
        <p:grpSpPr>
          <a:xfrm>
            <a:off x="2895601" y="5820236"/>
            <a:ext cx="2242457" cy="726325"/>
            <a:chOff x="2648858" y="5849257"/>
            <a:chExt cx="2242457" cy="726325"/>
          </a:xfrm>
        </p:grpSpPr>
        <p:sp>
          <p:nvSpPr>
            <p:cNvPr id="1105" name="Rounded Rectangle 1104"/>
            <p:cNvSpPr/>
            <p:nvPr/>
          </p:nvSpPr>
          <p:spPr bwMode="auto">
            <a:xfrm>
              <a:off x="2648858" y="5849257"/>
              <a:ext cx="2242457" cy="696686"/>
            </a:xfrm>
            <a:prstGeom prst="roundRect">
              <a:avLst/>
            </a:prstGeom>
            <a:solidFill>
              <a:schemeClr val="bg1">
                <a:lumMod val="50000"/>
              </a:schemeClr>
            </a:solidFill>
            <a:ln w="19050">
              <a:solidFill>
                <a:schemeClr val="bg1"/>
              </a:solidFill>
              <a:round/>
              <a:headEnd/>
              <a:tailEnd/>
            </a:ln>
            <a:effectLst>
              <a:outerShdw blurRad="63500" dist="38100" dir="2700000" algn="tl" rotWithShape="0">
                <a:srgbClr val="000000">
                  <a:alpha val="39998"/>
                </a:srgbClr>
              </a:outerShdw>
            </a:effectLst>
          </p:spPr>
          <p:txBody>
            <a:bodyPr/>
            <a:lstStyle/>
            <a:p>
              <a:pPr>
                <a:defRPr/>
              </a:pPr>
              <a:endParaRPr lang="en-US" dirty="0">
                <a:solidFill>
                  <a:srgbClr val="FFFF00"/>
                </a:solidFill>
                <a:latin typeface="Arial" pitchFamily="-112" charset="0"/>
                <a:ea typeface="ＭＳ Ｐゴシック" charset="-128"/>
                <a:cs typeface="ＭＳ Ｐゴシック" charset="-128"/>
              </a:endParaRPr>
            </a:p>
          </p:txBody>
        </p:sp>
        <p:sp>
          <p:nvSpPr>
            <p:cNvPr id="73733" name="Rectangle 6"/>
            <p:cNvSpPr>
              <a:spLocks noChangeArrowheads="1"/>
            </p:cNvSpPr>
            <p:nvPr/>
          </p:nvSpPr>
          <p:spPr bwMode="auto">
            <a:xfrm>
              <a:off x="2934159" y="6023429"/>
              <a:ext cx="1577975" cy="118614"/>
            </a:xfrm>
            <a:prstGeom prst="rect">
              <a:avLst/>
            </a:prstGeom>
            <a:solidFill>
              <a:srgbClr val="000000"/>
            </a:solidFill>
            <a:ln w="9525">
              <a:solidFill>
                <a:schemeClr val="bg1"/>
              </a:solidFill>
              <a:miter lim="800000"/>
              <a:headEnd/>
              <a:tailEnd/>
            </a:ln>
          </p:spPr>
          <p:txBody>
            <a:bodyPr wrap="none" anchor="ctr"/>
            <a:lstStyle/>
            <a:p>
              <a:pPr algn="ctr"/>
              <a:endParaRPr lang="en-US" sz="2800" dirty="0">
                <a:solidFill>
                  <a:srgbClr val="FFFFFF"/>
                </a:solidFill>
                <a:ea typeface="ＭＳ Ｐゴシック" charset="0"/>
                <a:cs typeface="Arial" charset="0"/>
              </a:endParaRPr>
            </a:p>
          </p:txBody>
        </p:sp>
        <p:sp>
          <p:nvSpPr>
            <p:cNvPr id="73734" name="Text Box 7"/>
            <p:cNvSpPr txBox="1">
              <a:spLocks noChangeArrowheads="1"/>
            </p:cNvSpPr>
            <p:nvPr/>
          </p:nvSpPr>
          <p:spPr bwMode="auto">
            <a:xfrm>
              <a:off x="2764231" y="6113917"/>
              <a:ext cx="356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algn="ctr" eaLnBrk="1" hangingPunct="1"/>
              <a:r>
                <a:rPr lang="en-US" b="1" dirty="0">
                  <a:solidFill>
                    <a:srgbClr val="FFFFFF"/>
                  </a:solidFill>
                  <a:cs typeface="Arial" charset="0"/>
                </a:rPr>
                <a:t>0</a:t>
              </a:r>
              <a:endParaRPr lang="en-US" dirty="0">
                <a:solidFill>
                  <a:srgbClr val="FFFFFF"/>
                </a:solidFill>
                <a:cs typeface="Arial" charset="0"/>
              </a:endParaRPr>
            </a:p>
          </p:txBody>
        </p:sp>
        <p:sp>
          <p:nvSpPr>
            <p:cNvPr id="73735" name="Text Box 8"/>
            <p:cNvSpPr txBox="1">
              <a:spLocks noChangeArrowheads="1"/>
            </p:cNvSpPr>
            <p:nvPr/>
          </p:nvSpPr>
          <p:spPr bwMode="auto">
            <a:xfrm>
              <a:off x="4050525" y="6105978"/>
              <a:ext cx="7136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algn="ctr" eaLnBrk="1" hangingPunct="1"/>
              <a:r>
                <a:rPr lang="en-US" b="1" dirty="0">
                  <a:solidFill>
                    <a:srgbClr val="FFFFFF"/>
                  </a:solidFill>
                  <a:cs typeface="Arial" charset="0"/>
                </a:rPr>
                <a:t>4 in</a:t>
              </a:r>
              <a:endParaRPr lang="en-US" dirty="0">
                <a:solidFill>
                  <a:srgbClr val="FFFFFF"/>
                </a:solidFill>
                <a:cs typeface="Arial" charset="0"/>
              </a:endParaRPr>
            </a:p>
          </p:txBody>
        </p:sp>
      </p:grpSp>
      <p:grpSp>
        <p:nvGrpSpPr>
          <p:cNvPr id="1114" name="Group 1113"/>
          <p:cNvGrpSpPr/>
          <p:nvPr/>
        </p:nvGrpSpPr>
        <p:grpSpPr>
          <a:xfrm>
            <a:off x="7184574" y="3222193"/>
            <a:ext cx="1306287" cy="393367"/>
            <a:chOff x="7460342" y="3570514"/>
            <a:chExt cx="1306287" cy="393367"/>
          </a:xfrm>
        </p:grpSpPr>
        <p:sp>
          <p:nvSpPr>
            <p:cNvPr id="1113" name="Rectangle 11"/>
            <p:cNvSpPr>
              <a:spLocks noChangeArrowheads="1"/>
            </p:cNvSpPr>
            <p:nvPr/>
          </p:nvSpPr>
          <p:spPr bwMode="auto">
            <a:xfrm>
              <a:off x="7460342" y="3570514"/>
              <a:ext cx="1306287" cy="391886"/>
            </a:xfrm>
            <a:prstGeom prst="rect">
              <a:avLst/>
            </a:prstGeom>
            <a:solidFill>
              <a:schemeClr val="bg1">
                <a:lumMod val="95000"/>
              </a:schemeClr>
            </a:solidFill>
            <a:ln w="28575">
              <a:solidFill>
                <a:schemeClr val="bg2">
                  <a:lumMod val="60000"/>
                  <a:lumOff val="40000"/>
                </a:schemeClr>
              </a:solidFill>
              <a:miter lim="800000"/>
              <a:headEnd/>
              <a:tailEnd/>
            </a:ln>
            <a:effectLst>
              <a:outerShdw blurRad="63500" dist="89803" dir="2700000" algn="ctr" rotWithShape="0">
                <a:srgbClr val="4D4D4D">
                  <a:alpha val="74998"/>
                </a:srgbClr>
              </a:outerShdw>
            </a:effectLst>
          </p:spPr>
          <p:txBody>
            <a:bodyPr wrap="none" anchor="ctr"/>
            <a:lstStyle/>
            <a:p>
              <a:pPr>
                <a:defRPr/>
              </a:pPr>
              <a:endParaRPr lang="en-US" dirty="0">
                <a:solidFill>
                  <a:srgbClr val="000000"/>
                </a:solidFill>
                <a:ea typeface="ＭＳ Ｐゴシック" pitchFamily="-65" charset="-128"/>
              </a:endParaRPr>
            </a:p>
          </p:txBody>
        </p:sp>
        <p:sp>
          <p:nvSpPr>
            <p:cNvPr id="73746" name="Text Box 19"/>
            <p:cNvSpPr txBox="1">
              <a:spLocks noChangeArrowheads="1"/>
            </p:cNvSpPr>
            <p:nvPr/>
          </p:nvSpPr>
          <p:spPr bwMode="auto">
            <a:xfrm>
              <a:off x="7580687" y="3594549"/>
              <a:ext cx="10310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algn="r" eaLnBrk="1" hangingPunct="1"/>
              <a:r>
                <a:rPr lang="en-US" sz="1800" b="1" dirty="0">
                  <a:solidFill>
                    <a:srgbClr val="000000"/>
                  </a:solidFill>
                  <a:cs typeface="Arial" charset="0"/>
                </a:rPr>
                <a:t>plunger</a:t>
              </a:r>
            </a:p>
          </p:txBody>
        </p:sp>
      </p:grpSp>
      <p:sp>
        <p:nvSpPr>
          <p:cNvPr id="1097"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35</a:t>
            </a:fld>
            <a:endParaRPr lang="en-US" sz="1400" dirty="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13106366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bwMode="auto">
          <a:xfrm>
            <a:off x="0" y="1654631"/>
            <a:ext cx="9144000" cy="5203371"/>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75777" name="Rectangle 21"/>
          <p:cNvSpPr>
            <a:spLocks noChangeArrowheads="1"/>
          </p:cNvSpPr>
          <p:nvPr/>
        </p:nvSpPr>
        <p:spPr bwMode="auto">
          <a:xfrm>
            <a:off x="725718" y="3628573"/>
            <a:ext cx="3875314" cy="2976788"/>
          </a:xfrm>
          <a:prstGeom prst="rect">
            <a:avLst/>
          </a:prstGeom>
          <a:solidFill>
            <a:schemeClr val="bg2"/>
          </a:solidFill>
          <a:ln>
            <a:noFill/>
          </a:ln>
          <a:extLst>
            <a:ext uri="{91240B29-F687-4F45-9708-019B960494DF}">
              <a14:hiddenLine xmlns:a14="http://schemas.microsoft.com/office/drawing/2010/main" w="2857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3" name="Rectangle 21"/>
          <p:cNvSpPr>
            <a:spLocks noChangeArrowheads="1"/>
          </p:cNvSpPr>
          <p:nvPr/>
        </p:nvSpPr>
        <p:spPr bwMode="auto">
          <a:xfrm>
            <a:off x="5504551" y="3639009"/>
            <a:ext cx="3300413" cy="2917825"/>
          </a:xfrm>
          <a:prstGeom prst="rect">
            <a:avLst/>
          </a:prstGeom>
          <a:solidFill>
            <a:srgbClr val="5F5F5F"/>
          </a:solidFill>
          <a:ln w="28575">
            <a:solidFill>
              <a:schemeClr val="bg1"/>
            </a:solidFill>
            <a:round/>
            <a:headEnd/>
            <a:tailEnd/>
          </a:ln>
          <a:effectLst>
            <a:outerShdw blurRad="63500" dist="38100" dir="2700000" algn="tl" rotWithShape="0">
              <a:srgbClr val="000000">
                <a:alpha val="39998"/>
              </a:srgbClr>
            </a:outerShdw>
          </a:effectLst>
        </p:spPr>
        <p:txBody>
          <a:bodyPr/>
          <a:lstStyle/>
          <a:p>
            <a:pPr>
              <a:defRPr/>
            </a:pPr>
            <a:endParaRPr lang="en-US" dirty="0">
              <a:solidFill>
                <a:srgbClr val="FFFF00"/>
              </a:solidFill>
              <a:latin typeface="Arial" pitchFamily="-112" charset="0"/>
              <a:ea typeface="ＭＳ Ｐゴシック" charset="-128"/>
              <a:cs typeface="ＭＳ Ｐゴシック" charset="-128"/>
            </a:endParaRPr>
          </a:p>
        </p:txBody>
      </p:sp>
      <p:pic>
        <p:nvPicPr>
          <p:cNvPr id="75779" name="Picture 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9982" y="4066046"/>
            <a:ext cx="1325562"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Rectangle 4"/>
          <p:cNvSpPr>
            <a:spLocks noGrp="1" noChangeArrowheads="1"/>
          </p:cNvSpPr>
          <p:nvPr>
            <p:ph type="title" idx="4294967295"/>
          </p:nvPr>
        </p:nvSpPr>
        <p:spPr bwMode="auto">
          <a:xfrm>
            <a:off x="698500" y="234957"/>
            <a:ext cx="7162800" cy="13919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85000"/>
              </a:lnSpc>
            </a:pPr>
            <a:r>
              <a:rPr lang="en-US" sz="3200" b="1" dirty="0">
                <a:solidFill>
                  <a:srgbClr val="000080"/>
                </a:solidFill>
                <a:latin typeface="Arial" panose="020B0604020202020204" pitchFamily="34" charset="0"/>
                <a:ea typeface="ＭＳ Ｐゴシック" charset="0"/>
                <a:cs typeface="Arial" panose="020B0604020202020204" pitchFamily="34" charset="0"/>
              </a:rPr>
              <a:t>Field Sampling</a:t>
            </a:r>
            <a:br>
              <a:rPr lang="en-US" sz="3200" b="1" dirty="0">
                <a:solidFill>
                  <a:srgbClr val="000080"/>
                </a:solidFill>
                <a:latin typeface="Arial" panose="020B0604020202020204" pitchFamily="34" charset="0"/>
                <a:ea typeface="ＭＳ Ｐゴシック" charset="0"/>
                <a:cs typeface="Arial" panose="020B0604020202020204" pitchFamily="34" charset="0"/>
              </a:rPr>
            </a:br>
            <a:r>
              <a:rPr lang="en-US" sz="3200" b="1" dirty="0">
                <a:solidFill>
                  <a:srgbClr val="000080"/>
                </a:solidFill>
                <a:latin typeface="Arial" panose="020B0604020202020204" pitchFamily="34" charset="0"/>
                <a:ea typeface="ＭＳ Ｐゴシック" charset="0"/>
                <a:cs typeface="Arial" panose="020B0604020202020204" pitchFamily="34" charset="0"/>
              </a:rPr>
              <a:t>Step 1. Real-time Profiling to Identify Intervals of Interest</a:t>
            </a:r>
          </a:p>
        </p:txBody>
      </p:sp>
      <p:sp>
        <p:nvSpPr>
          <p:cNvPr id="75781" name="Rectangle 3"/>
          <p:cNvSpPr txBox="1">
            <a:spLocks noChangeArrowheads="1"/>
          </p:cNvSpPr>
          <p:nvPr/>
        </p:nvSpPr>
        <p:spPr bwMode="auto">
          <a:xfrm>
            <a:off x="1782763" y="2592680"/>
            <a:ext cx="7213600" cy="386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lnSpc>
                <a:spcPct val="95000"/>
              </a:lnSpc>
              <a:spcBef>
                <a:spcPts val="900"/>
              </a:spcBef>
              <a:buClr>
                <a:srgbClr val="5B3977"/>
              </a:buClr>
              <a:buFont typeface="Wingdings" charset="0"/>
              <a:buChar char="§"/>
            </a:pPr>
            <a:r>
              <a:rPr lang="en-US" sz="1700" b="1" dirty="0">
                <a:solidFill>
                  <a:srgbClr val="000000"/>
                </a:solidFill>
              </a:rPr>
              <a:t>Index of Hydraulic Conductivity (I</a:t>
            </a:r>
            <a:r>
              <a:rPr lang="en-US" sz="1700" b="1" baseline="-25000" dirty="0">
                <a:solidFill>
                  <a:srgbClr val="000000"/>
                </a:solidFill>
              </a:rPr>
              <a:t>k</a:t>
            </a:r>
            <a:r>
              <a:rPr lang="en-US" sz="1700" b="1" dirty="0">
                <a:solidFill>
                  <a:srgbClr val="000000"/>
                </a:solidFill>
              </a:rPr>
              <a:t>)</a:t>
            </a:r>
          </a:p>
          <a:p>
            <a:pPr eaLnBrk="1" hangingPunct="1">
              <a:lnSpc>
                <a:spcPct val="95000"/>
              </a:lnSpc>
              <a:spcBef>
                <a:spcPts val="900"/>
              </a:spcBef>
              <a:buClr>
                <a:srgbClr val="5B3977"/>
              </a:buClr>
              <a:buFont typeface="Wingdings" charset="0"/>
              <a:buChar char="§"/>
            </a:pPr>
            <a:r>
              <a:rPr lang="en-US" sz="1700" b="1" dirty="0">
                <a:solidFill>
                  <a:srgbClr val="000000"/>
                </a:solidFill>
              </a:rPr>
              <a:t>Contaminant </a:t>
            </a:r>
            <a:r>
              <a:rPr lang="en-US" sz="1700" b="1" dirty="0" smtClean="0">
                <a:solidFill>
                  <a:srgbClr val="000000"/>
                </a:solidFill>
              </a:rPr>
              <a:t>concentration </a:t>
            </a:r>
            <a:r>
              <a:rPr lang="en-US" sz="1700" b="1" dirty="0">
                <a:solidFill>
                  <a:srgbClr val="000000"/>
                </a:solidFill>
              </a:rPr>
              <a:t>and physical-chemical properties through GW sample collection</a:t>
            </a:r>
          </a:p>
        </p:txBody>
      </p:sp>
      <p:pic>
        <p:nvPicPr>
          <p:cNvPr id="43013" name="Picture 38"/>
          <p:cNvPicPr>
            <a:picLocks noChangeAspect="1" noChangeArrowheads="1"/>
          </p:cNvPicPr>
          <p:nvPr/>
        </p:nvPicPr>
        <p:blipFill>
          <a:blip r:embed="rId3"/>
          <a:srcRect/>
          <a:stretch>
            <a:fillRect/>
          </a:stretch>
        </p:blipFill>
        <p:spPr bwMode="auto">
          <a:xfrm>
            <a:off x="925522" y="3826565"/>
            <a:ext cx="3482975" cy="2608262"/>
          </a:xfrm>
          <a:prstGeom prst="rect">
            <a:avLst/>
          </a:prstGeom>
          <a:noFill/>
          <a:ln w="38100">
            <a:solidFill>
              <a:schemeClr val="bg1"/>
            </a:solidFill>
            <a:miter lim="800000"/>
            <a:headEnd/>
            <a:tailEnd/>
          </a:ln>
          <a:effectLst>
            <a:outerShdw blurRad="63500" dist="38100" dir="2700000" algn="tl" rotWithShape="0">
              <a:srgbClr val="000000">
                <a:alpha val="39998"/>
              </a:srgbClr>
            </a:outerShdw>
          </a:effectLst>
        </p:spPr>
      </p:pic>
      <p:pic>
        <p:nvPicPr>
          <p:cNvPr id="75783" name="Picture 2" descr="H:\PFC photos for Solvents\PFC 288.jpg"/>
          <p:cNvPicPr>
            <a:picLocks noChangeAspect="1" noChangeArrowheads="1"/>
          </p:cNvPicPr>
          <p:nvPr/>
        </p:nvPicPr>
        <p:blipFill>
          <a:blip r:embed="rId4">
            <a:lum contrast="10000"/>
            <a:extLst>
              <a:ext uri="{28A0092B-C50C-407E-A947-70E740481C1C}">
                <a14:useLocalDpi xmlns:a14="http://schemas.microsoft.com/office/drawing/2010/main" val="0"/>
              </a:ext>
            </a:extLst>
          </a:blip>
          <a:srcRect l="11800" t="4944" r="6052"/>
          <a:stretch>
            <a:fillRect/>
          </a:stretch>
        </p:blipFill>
        <p:spPr bwMode="auto">
          <a:xfrm>
            <a:off x="436792" y="2166488"/>
            <a:ext cx="862013" cy="2930524"/>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578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5840" y="3994613"/>
            <a:ext cx="320675"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5" name="Picture 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3809" y="3808871"/>
            <a:ext cx="1408112"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1"/>
          <p:cNvSpPr>
            <a:spLocks noChangeArrowheads="1"/>
          </p:cNvSpPr>
          <p:nvPr/>
        </p:nvSpPr>
        <p:spPr bwMode="auto">
          <a:xfrm>
            <a:off x="6287185" y="3745373"/>
            <a:ext cx="492125" cy="346075"/>
          </a:xfrm>
          <a:prstGeom prst="rect">
            <a:avLst/>
          </a:prstGeom>
          <a:solidFill>
            <a:srgbClr val="BBE5B4"/>
          </a:solidFill>
          <a:ln w="12700">
            <a:solidFill>
              <a:schemeClr val="bg1"/>
            </a:solidFill>
            <a:miter lim="800000"/>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000000"/>
              </a:solidFill>
              <a:ea typeface="ＭＳ Ｐゴシック" pitchFamily="-65" charset="-128"/>
            </a:endParaRPr>
          </a:p>
        </p:txBody>
      </p:sp>
      <p:sp>
        <p:nvSpPr>
          <p:cNvPr id="75787" name="TextBox 19"/>
          <p:cNvSpPr txBox="1">
            <a:spLocks noChangeArrowheads="1"/>
          </p:cNvSpPr>
          <p:nvPr/>
        </p:nvSpPr>
        <p:spPr bwMode="auto">
          <a:xfrm>
            <a:off x="6196702" y="3753305"/>
            <a:ext cx="727075" cy="32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algn="ctr" eaLnBrk="1" hangingPunct="1">
              <a:lnSpc>
                <a:spcPct val="80000"/>
              </a:lnSpc>
              <a:spcBef>
                <a:spcPct val="50000"/>
              </a:spcBef>
            </a:pPr>
            <a:r>
              <a:rPr lang="en-US" sz="1800" b="1" dirty="0">
                <a:solidFill>
                  <a:srgbClr val="000000"/>
                </a:solidFill>
              </a:rPr>
              <a:t>I</a:t>
            </a:r>
            <a:r>
              <a:rPr lang="en-US" sz="1800" b="1" baseline="-25000" dirty="0">
                <a:solidFill>
                  <a:srgbClr val="000000"/>
                </a:solidFill>
              </a:rPr>
              <a:t>k</a:t>
            </a:r>
          </a:p>
        </p:txBody>
      </p:sp>
      <p:sp>
        <p:nvSpPr>
          <p:cNvPr id="2" name="Rectangle 11"/>
          <p:cNvSpPr>
            <a:spLocks noChangeArrowheads="1"/>
          </p:cNvSpPr>
          <p:nvPr/>
        </p:nvSpPr>
        <p:spPr bwMode="auto">
          <a:xfrm>
            <a:off x="7746094" y="4018418"/>
            <a:ext cx="884238" cy="646112"/>
          </a:xfrm>
          <a:prstGeom prst="rect">
            <a:avLst/>
          </a:prstGeom>
          <a:solidFill>
            <a:srgbClr val="BBE5B4"/>
          </a:solidFill>
          <a:ln w="12700">
            <a:solidFill>
              <a:schemeClr val="bg1"/>
            </a:solidFill>
            <a:miter lim="800000"/>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000000"/>
              </a:solidFill>
              <a:ea typeface="ＭＳ Ｐゴシック" pitchFamily="-65" charset="-128"/>
            </a:endParaRPr>
          </a:p>
        </p:txBody>
      </p:sp>
      <p:sp>
        <p:nvSpPr>
          <p:cNvPr id="75789" name="TextBox 19"/>
          <p:cNvSpPr txBox="1">
            <a:spLocks noChangeArrowheads="1"/>
          </p:cNvSpPr>
          <p:nvPr/>
        </p:nvSpPr>
        <p:spPr bwMode="auto">
          <a:xfrm>
            <a:off x="7733402" y="4061289"/>
            <a:ext cx="944563" cy="59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algn="ctr" eaLnBrk="1" hangingPunct="1">
              <a:lnSpc>
                <a:spcPct val="80000"/>
              </a:lnSpc>
              <a:spcBef>
                <a:spcPct val="50000"/>
              </a:spcBef>
            </a:pPr>
            <a:r>
              <a:rPr lang="en-US" sz="2000" b="1" dirty="0">
                <a:solidFill>
                  <a:srgbClr val="000000"/>
                </a:solidFill>
              </a:rPr>
              <a:t>GW conc.</a:t>
            </a:r>
            <a:endParaRPr lang="en-US" sz="2000" b="1" baseline="-25000" dirty="0">
              <a:solidFill>
                <a:srgbClr val="000000"/>
              </a:solidFill>
            </a:endParaRPr>
          </a:p>
        </p:txBody>
      </p:sp>
      <p:sp>
        <p:nvSpPr>
          <p:cNvPr id="75790" name="Rectangle 11"/>
          <p:cNvSpPr>
            <a:spLocks noChangeArrowheads="1"/>
          </p:cNvSpPr>
          <p:nvPr/>
        </p:nvSpPr>
        <p:spPr bwMode="auto">
          <a:xfrm>
            <a:off x="4966382" y="5188408"/>
            <a:ext cx="3509962" cy="371475"/>
          </a:xfrm>
          <a:prstGeom prst="rect">
            <a:avLst/>
          </a:prstGeom>
          <a:solidFill>
            <a:srgbClr val="FF9933">
              <a:alpha val="25882"/>
            </a:srgbClr>
          </a:solidFill>
          <a:ln w="28575">
            <a:solidFill>
              <a:schemeClr val="bg1"/>
            </a:solidFill>
            <a:miter lim="800000"/>
            <a:headEnd/>
            <a:tailEnd/>
          </a:ln>
        </p:spPr>
        <p:txBody>
          <a:bodyPr wrap="none" anchor="ctr"/>
          <a:lstStyle/>
          <a:p>
            <a:endParaRPr lang="en-US" dirty="0">
              <a:solidFill>
                <a:srgbClr val="000000"/>
              </a:solidFill>
              <a:ea typeface="ＭＳ Ｐゴシック" charset="0"/>
            </a:endParaRPr>
          </a:p>
        </p:txBody>
      </p:sp>
      <p:sp>
        <p:nvSpPr>
          <p:cNvPr id="75791" name="TextBox 19"/>
          <p:cNvSpPr txBox="1">
            <a:spLocks noChangeArrowheads="1"/>
          </p:cNvSpPr>
          <p:nvPr/>
        </p:nvSpPr>
        <p:spPr bwMode="auto">
          <a:xfrm>
            <a:off x="4855034" y="5135112"/>
            <a:ext cx="760413" cy="467405"/>
          </a:xfrm>
          <a:prstGeom prst="rect">
            <a:avLst/>
          </a:prstGeom>
          <a:solidFill>
            <a:srgbClr val="2952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63500" indent="-63500"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marL="0" indent="0" eaLnBrk="1" hangingPunct="1">
              <a:lnSpc>
                <a:spcPct val="80000"/>
              </a:lnSpc>
            </a:pPr>
            <a:r>
              <a:rPr lang="en-US" sz="1400" b="1" i="1" dirty="0" smtClean="0">
                <a:solidFill>
                  <a:srgbClr val="FFFFFF"/>
                </a:solidFill>
              </a:rPr>
              <a:t>Low </a:t>
            </a:r>
            <a:r>
              <a:rPr lang="en-US" sz="1400" b="1" i="1" dirty="0">
                <a:solidFill>
                  <a:srgbClr val="FFFFFF"/>
                </a:solidFill>
              </a:rPr>
              <a:t/>
            </a:r>
            <a:br>
              <a:rPr lang="en-US" sz="1400" b="1" i="1" dirty="0">
                <a:solidFill>
                  <a:srgbClr val="FFFFFF"/>
                </a:solidFill>
              </a:rPr>
            </a:br>
            <a:r>
              <a:rPr lang="en-US" sz="1400" b="1" i="1" dirty="0">
                <a:solidFill>
                  <a:srgbClr val="FFFFFF"/>
                </a:solidFill>
              </a:rPr>
              <a:t>K silt</a:t>
            </a:r>
          </a:p>
        </p:txBody>
      </p:sp>
      <p:sp>
        <p:nvSpPr>
          <p:cNvPr id="282639" name="Line 15"/>
          <p:cNvSpPr>
            <a:spLocks noChangeShapeType="1"/>
          </p:cNvSpPr>
          <p:nvPr/>
        </p:nvSpPr>
        <p:spPr bwMode="auto">
          <a:xfrm>
            <a:off x="0" y="1640114"/>
            <a:ext cx="9144000"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20"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36</a:t>
            </a:fld>
            <a:endParaRPr lang="en-US" sz="1400" dirty="0">
              <a:solidFill>
                <a:srgbClr val="808080"/>
              </a:solidFill>
              <a:latin typeface="Tahoma" pitchFamily="34" charset="0"/>
              <a:ea typeface="ＭＳ Ｐゴシック" charset="0"/>
            </a:endParaRPr>
          </a:p>
        </p:txBody>
      </p:sp>
      <p:sp>
        <p:nvSpPr>
          <p:cNvPr id="21" name="Text Box 19"/>
          <p:cNvSpPr txBox="1">
            <a:spLocks noChangeArrowheads="1"/>
          </p:cNvSpPr>
          <p:nvPr/>
        </p:nvSpPr>
        <p:spPr bwMode="auto">
          <a:xfrm>
            <a:off x="1773798" y="1806334"/>
            <a:ext cx="720761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US" sz="2200" b="1" dirty="0" smtClean="0">
                <a:solidFill>
                  <a:srgbClr val="000000"/>
                </a:solidFill>
                <a:cs typeface="Arial" charset="0"/>
              </a:rPr>
              <a:t>Several tools available, including Waterloo</a:t>
            </a:r>
            <a:r>
              <a:rPr lang="en-US" sz="2200" b="1" baseline="30000" dirty="0" smtClean="0">
                <a:solidFill>
                  <a:srgbClr val="000000"/>
                </a:solidFill>
                <a:cs typeface="Arial" charset="0"/>
              </a:rPr>
              <a:t>APS</a:t>
            </a:r>
            <a:r>
              <a:rPr lang="en-US" sz="2200" b="1" dirty="0" smtClean="0">
                <a:solidFill>
                  <a:srgbClr val="000000"/>
                </a:solidFill>
                <a:cs typeface="Arial" charset="0"/>
              </a:rPr>
              <a:t> (from Stone Environmental Inc.)</a:t>
            </a:r>
            <a:endParaRPr lang="en-US" sz="2200" b="1" dirty="0">
              <a:solidFill>
                <a:srgbClr val="000000"/>
              </a:solidFill>
              <a:cs typeface="Arial" charset="0"/>
            </a:endParaRPr>
          </a:p>
        </p:txBody>
      </p:sp>
    </p:spTree>
    <p:extLst>
      <p:ext uri="{BB962C8B-B14F-4D97-AF65-F5344CB8AC3E}">
        <p14:creationId xmlns:p14="http://schemas.microsoft.com/office/powerpoint/2010/main" val="35720937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bwMode="auto">
          <a:xfrm>
            <a:off x="0" y="740233"/>
            <a:ext cx="9144000" cy="6117770"/>
          </a:xfrm>
          <a:prstGeom prst="rect">
            <a:avLst/>
          </a:prstGeom>
          <a:solidFill>
            <a:srgbClr val="96969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44" name="Rectangle 43"/>
          <p:cNvSpPr/>
          <p:nvPr/>
        </p:nvSpPr>
        <p:spPr bwMode="auto">
          <a:xfrm>
            <a:off x="188686" y="4020457"/>
            <a:ext cx="4586513" cy="2619828"/>
          </a:xfrm>
          <a:prstGeom prst="rect">
            <a:avLst/>
          </a:prstGeom>
          <a:solidFill>
            <a:schemeClr val="bg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43" name="Rectangle 42"/>
          <p:cNvSpPr/>
          <p:nvPr/>
        </p:nvSpPr>
        <p:spPr bwMode="auto">
          <a:xfrm>
            <a:off x="181429" y="820056"/>
            <a:ext cx="2256972" cy="3331029"/>
          </a:xfrm>
          <a:prstGeom prst="rect">
            <a:avLst/>
          </a:prstGeom>
          <a:solidFill>
            <a:schemeClr val="bg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42" name="Rectangle 41"/>
          <p:cNvSpPr/>
          <p:nvPr/>
        </p:nvSpPr>
        <p:spPr bwMode="auto">
          <a:xfrm>
            <a:off x="1291774" y="1378857"/>
            <a:ext cx="7852229" cy="2452914"/>
          </a:xfrm>
          <a:prstGeom prst="rect">
            <a:avLst/>
          </a:prstGeom>
          <a:solidFill>
            <a:schemeClr val="bg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41" name="Rectangle 40"/>
          <p:cNvSpPr/>
          <p:nvPr/>
        </p:nvSpPr>
        <p:spPr bwMode="auto">
          <a:xfrm>
            <a:off x="6633027" y="3962403"/>
            <a:ext cx="2510973" cy="2706917"/>
          </a:xfrm>
          <a:prstGeom prst="rect">
            <a:avLst/>
          </a:prstGeom>
          <a:solidFill>
            <a:schemeClr val="bg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76802" name="Rectangle 4"/>
          <p:cNvSpPr>
            <a:spLocks noGrp="1" noChangeArrowheads="1"/>
          </p:cNvSpPr>
          <p:nvPr>
            <p:ph type="title" idx="4294967295"/>
          </p:nvPr>
        </p:nvSpPr>
        <p:spPr bwMode="auto">
          <a:xfrm>
            <a:off x="350838" y="119744"/>
            <a:ext cx="6324600" cy="5109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895350" eaLnBrk="1" hangingPunct="1">
              <a:lnSpc>
                <a:spcPct val="85000"/>
              </a:lnSpc>
              <a:tabLst>
                <a:tab pos="285750" algn="l"/>
              </a:tabLst>
            </a:pPr>
            <a:r>
              <a:rPr lang="en-US" sz="3200" b="1" kern="1200" dirty="0">
                <a:solidFill>
                  <a:srgbClr val="1557A7"/>
                </a:solidFill>
                <a:latin typeface="Arial" charset="0"/>
                <a:ea typeface="ＭＳ Ｐゴシック" charset="0"/>
                <a:cs typeface="Arial" charset="0"/>
              </a:rPr>
              <a:t>Step 2.  Soil Subsampling</a:t>
            </a:r>
          </a:p>
        </p:txBody>
      </p:sp>
      <p:pic>
        <p:nvPicPr>
          <p:cNvPr id="76803" name="Picture 2" descr="C:\slides\ear00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50" y="917583"/>
            <a:ext cx="2028825"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 Box 12"/>
          <p:cNvSpPr txBox="1">
            <a:spLocks noChangeArrowheads="1"/>
          </p:cNvSpPr>
          <p:nvPr/>
        </p:nvSpPr>
        <p:spPr bwMode="auto">
          <a:xfrm>
            <a:off x="322263" y="3233510"/>
            <a:ext cx="2017712" cy="75581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algn="ctr"/>
            <a:r>
              <a:rPr lang="en-US" sz="1400" b="1" dirty="0">
                <a:solidFill>
                  <a:srgbClr val="FFFFFF"/>
                </a:solidFill>
              </a:rPr>
              <a:t>Core contained in</a:t>
            </a:r>
          </a:p>
          <a:p>
            <a:pPr algn="ctr"/>
            <a:r>
              <a:rPr lang="en-US" sz="1400" b="1" dirty="0">
                <a:solidFill>
                  <a:srgbClr val="FFFFFF"/>
                </a:solidFill>
              </a:rPr>
              <a:t>aluminum tube or other liner</a:t>
            </a:r>
          </a:p>
        </p:txBody>
      </p:sp>
      <p:pic>
        <p:nvPicPr>
          <p:cNvPr id="76805" name="Picture 7" descr="C:\slides\ear00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7431" y="1537388"/>
            <a:ext cx="3198361"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Text Box 13"/>
          <p:cNvSpPr txBox="1">
            <a:spLocks noChangeArrowheads="1"/>
          </p:cNvSpPr>
          <p:nvPr/>
        </p:nvSpPr>
        <p:spPr bwMode="auto">
          <a:xfrm>
            <a:off x="2452917" y="3397933"/>
            <a:ext cx="3212874" cy="317724"/>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algn="ctr"/>
            <a:r>
              <a:rPr lang="en-US" sz="1400" b="1" dirty="0">
                <a:solidFill>
                  <a:srgbClr val="FFFFFF"/>
                </a:solidFill>
              </a:rPr>
              <a:t>Splitting core tube lengthwise</a:t>
            </a:r>
          </a:p>
        </p:txBody>
      </p:sp>
      <p:pic>
        <p:nvPicPr>
          <p:cNvPr id="76807" name="Picture 8" descr="C:\slides\ear006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9925" y="1535793"/>
            <a:ext cx="3300413"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6778" name="Line 10"/>
          <p:cNvSpPr>
            <a:spLocks noChangeShapeType="1"/>
          </p:cNvSpPr>
          <p:nvPr/>
        </p:nvSpPr>
        <p:spPr bwMode="auto">
          <a:xfrm>
            <a:off x="7553325" y="2828018"/>
            <a:ext cx="457200" cy="0"/>
          </a:xfrm>
          <a:prstGeom prst="line">
            <a:avLst/>
          </a:prstGeom>
          <a:noFill/>
          <a:ln w="28575">
            <a:solidFill>
              <a:srgbClr val="FFFF00"/>
            </a:solidFill>
            <a:round/>
            <a:headEnd type="triangle" w="med" len="med"/>
            <a:tailEnd type="triangle" w="med" len="med"/>
          </a:ln>
          <a:effectLst/>
        </p:spPr>
        <p:txBody>
          <a:bodyPr/>
          <a:lstStyle/>
          <a:p>
            <a:pPr algn="ctr" eaLnBrk="0" hangingPunct="0">
              <a:defRPr/>
            </a:pPr>
            <a:endParaRPr lang="en-CA" sz="2000" b="1" dirty="0">
              <a:solidFill>
                <a:srgbClr val="000000"/>
              </a:solidFill>
              <a:latin typeface="Arial Narrow"/>
            </a:endParaRPr>
          </a:p>
        </p:txBody>
      </p:sp>
      <p:sp>
        <p:nvSpPr>
          <p:cNvPr id="76809" name="Text Box 11"/>
          <p:cNvSpPr txBox="1">
            <a:spLocks noChangeArrowheads="1"/>
          </p:cNvSpPr>
          <p:nvPr/>
        </p:nvSpPr>
        <p:spPr bwMode="auto">
          <a:xfrm>
            <a:off x="7577944" y="2337482"/>
            <a:ext cx="4571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algn="ctr"/>
            <a:r>
              <a:rPr lang="en-US" sz="2000" b="1" dirty="0">
                <a:solidFill>
                  <a:srgbClr val="000000"/>
                </a:solidFill>
              </a:rPr>
              <a:t>2</a:t>
            </a:r>
            <a:r>
              <a:rPr lang="ja-JP" altLang="en-US" sz="2000" b="1">
                <a:solidFill>
                  <a:srgbClr val="000000"/>
                </a:solidFill>
              </a:rPr>
              <a:t>”</a:t>
            </a:r>
            <a:endParaRPr lang="en-US" sz="2000" b="1" dirty="0">
              <a:solidFill>
                <a:srgbClr val="000000"/>
              </a:solidFill>
            </a:endParaRPr>
          </a:p>
        </p:txBody>
      </p:sp>
      <p:sp>
        <p:nvSpPr>
          <p:cNvPr id="76810" name="Text Box 14"/>
          <p:cNvSpPr txBox="1">
            <a:spLocks noChangeArrowheads="1"/>
          </p:cNvSpPr>
          <p:nvPr/>
        </p:nvSpPr>
        <p:spPr bwMode="auto">
          <a:xfrm>
            <a:off x="6154746" y="3263447"/>
            <a:ext cx="2586037" cy="598349"/>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algn="ctr"/>
            <a:r>
              <a:rPr lang="en-US" sz="1600" b="1" dirty="0">
                <a:solidFill>
                  <a:srgbClr val="FFFFFF"/>
                </a:solidFill>
                <a:latin typeface="Arial Narrow" charset="0"/>
              </a:rPr>
              <a:t>Half of core wrapped in foil to minimize volatilization</a:t>
            </a:r>
          </a:p>
        </p:txBody>
      </p:sp>
      <p:pic>
        <p:nvPicPr>
          <p:cNvPr id="76811" name="Picture 9" descr="C:\slides\ear006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211" y="4140201"/>
            <a:ext cx="3361418"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2" name="Text Box 15"/>
          <p:cNvSpPr txBox="1">
            <a:spLocks noChangeArrowheads="1"/>
          </p:cNvSpPr>
          <p:nvPr/>
        </p:nvSpPr>
        <p:spPr bwMode="auto">
          <a:xfrm>
            <a:off x="516848" y="5894157"/>
            <a:ext cx="3159125" cy="75581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algn="ctr"/>
            <a:r>
              <a:rPr lang="en-US" sz="1400" b="1" dirty="0">
                <a:solidFill>
                  <a:srgbClr val="FFFFFF"/>
                </a:solidFill>
                <a:latin typeface="Microsoft Sans Serif" charset="0"/>
              </a:rPr>
              <a:t>Subsampling for VOC analyses: </a:t>
            </a:r>
            <a:r>
              <a:rPr lang="en-US" sz="1400" b="1" dirty="0" smtClean="0">
                <a:solidFill>
                  <a:srgbClr val="FFFFFF"/>
                </a:solidFill>
                <a:latin typeface="Microsoft Sans Serif" charset="0"/>
              </a:rPr>
              <a:t/>
            </a:r>
            <a:br>
              <a:rPr lang="en-US" sz="1400" b="1" dirty="0" smtClean="0">
                <a:solidFill>
                  <a:srgbClr val="FFFFFF"/>
                </a:solidFill>
                <a:latin typeface="Microsoft Sans Serif" charset="0"/>
              </a:rPr>
            </a:br>
            <a:r>
              <a:rPr lang="en-US" sz="1400" b="1" dirty="0" smtClean="0">
                <a:solidFill>
                  <a:srgbClr val="FFFFFF"/>
                </a:solidFill>
                <a:latin typeface="Microsoft Sans Serif" charset="0"/>
              </a:rPr>
              <a:t>sub-sample </a:t>
            </a:r>
            <a:r>
              <a:rPr lang="en-US" sz="1400" b="1" dirty="0">
                <a:solidFill>
                  <a:srgbClr val="FFFFFF"/>
                </a:solidFill>
                <a:latin typeface="Microsoft Sans Serif" charset="0"/>
              </a:rPr>
              <a:t>placed in </a:t>
            </a:r>
          </a:p>
          <a:p>
            <a:pPr algn="ctr"/>
            <a:r>
              <a:rPr lang="en-US" sz="1400" b="1" dirty="0">
                <a:solidFill>
                  <a:srgbClr val="FFFFFF"/>
                </a:solidFill>
                <a:latin typeface="Microsoft Sans Serif" charset="0"/>
              </a:rPr>
              <a:t>pre-weighed vial with MeOH</a:t>
            </a:r>
          </a:p>
        </p:txBody>
      </p:sp>
      <p:pic>
        <p:nvPicPr>
          <p:cNvPr id="76813" name="Picture 1" descr="E:\Dupont_Florence SC Site\Phase 1A Data\Photos\Chapman_Phase1A\DuPont 11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0138" y="4146553"/>
            <a:ext cx="989920" cy="23764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76814" name="Group 25"/>
          <p:cNvGrpSpPr>
            <a:grpSpLocks/>
          </p:cNvGrpSpPr>
          <p:nvPr/>
        </p:nvGrpSpPr>
        <p:grpSpPr bwMode="auto">
          <a:xfrm>
            <a:off x="6690956" y="4036112"/>
            <a:ext cx="2359391" cy="2555190"/>
            <a:chOff x="6691417" y="4036848"/>
            <a:chExt cx="2358921" cy="2554452"/>
          </a:xfrm>
        </p:grpSpPr>
        <p:grpSp>
          <p:nvGrpSpPr>
            <p:cNvPr id="76818" name="Group 24"/>
            <p:cNvGrpSpPr>
              <a:grpSpLocks/>
            </p:cNvGrpSpPr>
            <p:nvPr/>
          </p:nvGrpSpPr>
          <p:grpSpPr bwMode="auto">
            <a:xfrm>
              <a:off x="6955631" y="4279106"/>
              <a:ext cx="2094707" cy="2312194"/>
              <a:chOff x="6955631" y="4279106"/>
              <a:chExt cx="2094707" cy="2312194"/>
            </a:xfrm>
          </p:grpSpPr>
          <p:pic>
            <p:nvPicPr>
              <p:cNvPr id="76823" name="Picture 6"/>
              <p:cNvPicPr>
                <a:picLocks noChangeAspect="1" noChangeArrowheads="1"/>
              </p:cNvPicPr>
              <p:nvPr/>
            </p:nvPicPr>
            <p:blipFill>
              <a:blip r:embed="rId7">
                <a:lum contrast="10000"/>
                <a:extLst>
                  <a:ext uri="{28A0092B-C50C-407E-A947-70E740481C1C}">
                    <a14:useLocalDpi xmlns:a14="http://schemas.microsoft.com/office/drawing/2010/main" val="0"/>
                  </a:ext>
                </a:extLst>
              </a:blip>
              <a:srcRect l="5276" t="9032" b="1778"/>
              <a:stretch>
                <a:fillRect/>
              </a:stretch>
            </p:blipFill>
            <p:spPr bwMode="auto">
              <a:xfrm>
                <a:off x="6955631" y="4279106"/>
                <a:ext cx="2094707" cy="231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8032953" y="5256599"/>
                <a:ext cx="530119" cy="1253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24" name="Rectangle 23"/>
              <p:cNvSpPr/>
              <p:nvPr/>
            </p:nvSpPr>
            <p:spPr>
              <a:xfrm>
                <a:off x="7820270" y="4428164"/>
                <a:ext cx="730105" cy="3523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grpSp>
        <p:sp>
          <p:nvSpPr>
            <p:cNvPr id="76819" name="TextBox 17"/>
            <p:cNvSpPr txBox="1">
              <a:spLocks noChangeArrowheads="1"/>
            </p:cNvSpPr>
            <p:nvPr/>
          </p:nvSpPr>
          <p:spPr bwMode="auto">
            <a:xfrm>
              <a:off x="6967266" y="4036848"/>
              <a:ext cx="1954228" cy="42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algn="ctr" eaLnBrk="1" hangingPunct="1">
                <a:lnSpc>
                  <a:spcPct val="75000"/>
                </a:lnSpc>
              </a:pPr>
              <a:r>
                <a:rPr lang="en-US" sz="1400" b="1" dirty="0">
                  <a:solidFill>
                    <a:srgbClr val="FFFFFF"/>
                  </a:solidFill>
                </a:rPr>
                <a:t>[TCE] (mg/g wet soil)</a:t>
              </a:r>
            </a:p>
            <a:p>
              <a:pPr algn="ctr" eaLnBrk="1" hangingPunct="1">
                <a:lnSpc>
                  <a:spcPct val="75000"/>
                </a:lnSpc>
              </a:pPr>
              <a:endParaRPr lang="en-US" sz="1400" dirty="0">
                <a:solidFill>
                  <a:srgbClr val="FFFFFF"/>
                </a:solidFill>
              </a:endParaRPr>
            </a:p>
          </p:txBody>
        </p:sp>
        <p:sp>
          <p:nvSpPr>
            <p:cNvPr id="76820" name="TextBox 19"/>
            <p:cNvSpPr txBox="1">
              <a:spLocks noChangeArrowheads="1"/>
            </p:cNvSpPr>
            <p:nvPr/>
          </p:nvSpPr>
          <p:spPr bwMode="auto">
            <a:xfrm rot="16200000">
              <a:off x="5967143" y="5246110"/>
              <a:ext cx="1702414" cy="253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algn="ctr" eaLnBrk="1" hangingPunct="1">
                <a:lnSpc>
                  <a:spcPct val="75000"/>
                </a:lnSpc>
              </a:pPr>
              <a:r>
                <a:rPr lang="en-US" sz="1400" b="1" dirty="0">
                  <a:solidFill>
                    <a:srgbClr val="FFFFFF"/>
                  </a:solidFill>
                </a:rPr>
                <a:t>Depth (ft bgs)</a:t>
              </a:r>
              <a:endParaRPr lang="en-US" sz="1400" dirty="0">
                <a:solidFill>
                  <a:srgbClr val="FFFFFF"/>
                </a:solidFill>
              </a:endParaRPr>
            </a:p>
          </p:txBody>
        </p:sp>
        <p:sp>
          <p:nvSpPr>
            <p:cNvPr id="76821" name="TextBox 20"/>
            <p:cNvSpPr txBox="1">
              <a:spLocks noChangeArrowheads="1"/>
            </p:cNvSpPr>
            <p:nvPr/>
          </p:nvSpPr>
          <p:spPr bwMode="auto">
            <a:xfrm>
              <a:off x="7605769" y="5200995"/>
              <a:ext cx="1006726" cy="259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algn="r" eaLnBrk="1" hangingPunct="1">
                <a:lnSpc>
                  <a:spcPct val="75000"/>
                </a:lnSpc>
              </a:pPr>
              <a:r>
                <a:rPr lang="en-US" sz="1400" b="1" dirty="0">
                  <a:solidFill>
                    <a:srgbClr val="000000"/>
                  </a:solidFill>
                </a:rPr>
                <a:t>Interface</a:t>
              </a:r>
              <a:endParaRPr lang="en-US" sz="1400" dirty="0">
                <a:solidFill>
                  <a:srgbClr val="000000"/>
                </a:solidFill>
              </a:endParaRPr>
            </a:p>
          </p:txBody>
        </p:sp>
        <p:sp>
          <p:nvSpPr>
            <p:cNvPr id="76822" name="TextBox 22"/>
            <p:cNvSpPr txBox="1">
              <a:spLocks noChangeArrowheads="1"/>
            </p:cNvSpPr>
            <p:nvPr/>
          </p:nvSpPr>
          <p:spPr bwMode="auto">
            <a:xfrm>
              <a:off x="7417121" y="4400552"/>
              <a:ext cx="1285556" cy="51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algn="ctr" eaLnBrk="1" hangingPunct="1">
                <a:lnSpc>
                  <a:spcPct val="75000"/>
                </a:lnSpc>
              </a:pPr>
              <a:r>
                <a:rPr lang="en-US" sz="1200" b="1" dirty="0">
                  <a:solidFill>
                    <a:srgbClr val="000000"/>
                  </a:solidFill>
                </a:rPr>
                <a:t>CH-2 </a:t>
              </a:r>
              <a:br>
                <a:rPr lang="en-US" sz="1200" b="1" dirty="0">
                  <a:solidFill>
                    <a:srgbClr val="000000"/>
                  </a:solidFill>
                </a:rPr>
              </a:br>
              <a:r>
                <a:rPr lang="en-US" sz="1200" b="1" dirty="0">
                  <a:solidFill>
                    <a:srgbClr val="000000"/>
                  </a:solidFill>
                </a:rPr>
                <a:t>Downgradient </a:t>
              </a:r>
              <a:br>
                <a:rPr lang="en-US" sz="1200" b="1" dirty="0">
                  <a:solidFill>
                    <a:srgbClr val="000000"/>
                  </a:solidFill>
                </a:rPr>
              </a:br>
              <a:r>
                <a:rPr lang="en-US" sz="1200" b="1" dirty="0">
                  <a:solidFill>
                    <a:srgbClr val="000000"/>
                  </a:solidFill>
                </a:rPr>
                <a:t>Area</a:t>
              </a:r>
              <a:endParaRPr lang="en-US" sz="1200" dirty="0">
                <a:solidFill>
                  <a:srgbClr val="000000"/>
                </a:solidFill>
              </a:endParaRPr>
            </a:p>
          </p:txBody>
        </p:sp>
      </p:grpSp>
      <p:sp>
        <p:nvSpPr>
          <p:cNvPr id="44048" name="Text Box 15"/>
          <p:cNvSpPr txBox="1">
            <a:spLocks noChangeArrowheads="1"/>
          </p:cNvSpPr>
          <p:nvPr/>
        </p:nvSpPr>
        <p:spPr bwMode="auto">
          <a:xfrm>
            <a:off x="4601033" y="4252684"/>
            <a:ext cx="1973943" cy="1248228"/>
          </a:xfrm>
          <a:prstGeom prst="rect">
            <a:avLst/>
          </a:prstGeom>
          <a:solidFill>
            <a:srgbClr val="3C8C93"/>
          </a:solidFill>
          <a:ln w="9525">
            <a:solidFill>
              <a:schemeClr val="bg1"/>
            </a:solidFill>
            <a:miter lim="800000"/>
            <a:headEnd/>
            <a:tailEnd/>
          </a:ln>
          <a:effectLst>
            <a:outerShdw blurRad="63500" dist="38100" dir="2700000" algn="tl" rotWithShape="0">
              <a:srgbClr val="000000">
                <a:alpha val="39998"/>
              </a:srgbClr>
            </a:outerShdw>
          </a:effectLst>
        </p:spPr>
        <p:txBody>
          <a:bodyPr/>
          <a:lstStyle/>
          <a:p>
            <a:pPr marL="58738">
              <a:defRPr/>
            </a:pPr>
            <a:r>
              <a:rPr lang="en-US" b="1" dirty="0">
                <a:solidFill>
                  <a:srgbClr val="FFFFFF"/>
                </a:solidFill>
                <a:ea typeface="ＭＳ Ｐゴシック" charset="-128"/>
                <a:cs typeface="ＭＳ Ｐゴシック" charset="-128"/>
              </a:rPr>
              <a:t>Obtain several </a:t>
            </a:r>
            <a:br>
              <a:rPr lang="en-US" b="1" dirty="0">
                <a:solidFill>
                  <a:srgbClr val="FFFFFF"/>
                </a:solidFill>
                <a:ea typeface="ＭＳ Ｐゴシック" charset="-128"/>
                <a:cs typeface="ＭＳ Ｐゴシック" charset="-128"/>
              </a:rPr>
            </a:br>
            <a:r>
              <a:rPr lang="en-US" b="1" dirty="0">
                <a:solidFill>
                  <a:srgbClr val="FFFFFF"/>
                </a:solidFill>
                <a:ea typeface="ＭＳ Ｐゴシック" charset="-128"/>
                <a:cs typeface="ＭＳ Ｐゴシック" charset="-128"/>
              </a:rPr>
              <a:t>high-resolution soil profiles </a:t>
            </a:r>
            <a:r>
              <a:rPr lang="en-US" b="1" dirty="0" smtClean="0">
                <a:solidFill>
                  <a:srgbClr val="FFFFFF"/>
                </a:solidFill>
                <a:ea typeface="ＭＳ Ｐゴシック" charset="-128"/>
                <a:cs typeface="ＭＳ Ｐゴシック" charset="-128"/>
              </a:rPr>
              <a:t/>
            </a:r>
            <a:br>
              <a:rPr lang="en-US" b="1" dirty="0" smtClean="0">
                <a:solidFill>
                  <a:srgbClr val="FFFFFF"/>
                </a:solidFill>
                <a:ea typeface="ＭＳ Ｐゴシック" charset="-128"/>
                <a:cs typeface="ＭＳ Ｐゴシック" charset="-128"/>
              </a:rPr>
            </a:br>
            <a:r>
              <a:rPr lang="en-US" b="1" dirty="0" smtClean="0">
                <a:solidFill>
                  <a:srgbClr val="FFFFFF"/>
                </a:solidFill>
                <a:ea typeface="ＭＳ Ｐゴシック" charset="-128"/>
                <a:cs typeface="ＭＳ Ｐゴシック" charset="-128"/>
              </a:rPr>
              <a:t>per </a:t>
            </a:r>
            <a:r>
              <a:rPr lang="en-US" b="1" dirty="0">
                <a:solidFill>
                  <a:srgbClr val="FFFFFF"/>
                </a:solidFill>
                <a:ea typeface="ＭＳ Ｐゴシック" charset="-128"/>
                <a:cs typeface="ＭＳ Ｐゴシック" charset="-128"/>
              </a:rPr>
              <a:t>site</a:t>
            </a:r>
          </a:p>
        </p:txBody>
      </p:sp>
      <p:sp>
        <p:nvSpPr>
          <p:cNvPr id="283673" name="Line 25"/>
          <p:cNvSpPr>
            <a:spLocks noChangeShapeType="1"/>
          </p:cNvSpPr>
          <p:nvPr/>
        </p:nvSpPr>
        <p:spPr bwMode="auto">
          <a:xfrm>
            <a:off x="0" y="812800"/>
            <a:ext cx="9144000"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76817" name="Rectangle 6"/>
          <p:cNvSpPr>
            <a:spLocks noChangeArrowheads="1"/>
          </p:cNvSpPr>
          <p:nvPr/>
        </p:nvSpPr>
        <p:spPr bwMode="auto">
          <a:xfrm>
            <a:off x="8032750" y="6528480"/>
            <a:ext cx="111125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0485E368-63F1-2543-A28E-35C36B47EE66}" type="slidenum">
              <a:rPr lang="en-US" sz="1400">
                <a:solidFill>
                  <a:srgbClr val="FFFFFF"/>
                </a:solidFill>
                <a:latin typeface="Tahoma" charset="0"/>
                <a:ea typeface="ＭＳ Ｐゴシック" charset="0"/>
              </a:rPr>
              <a:pPr algn="r"/>
              <a:t>37</a:t>
            </a:fld>
            <a:endParaRPr lang="en-US" sz="1400" dirty="0">
              <a:solidFill>
                <a:srgbClr val="FFFFFF"/>
              </a:solidFill>
              <a:latin typeface="Tahoma" charset="0"/>
              <a:ea typeface="ＭＳ Ｐゴシック" charset="0"/>
            </a:endParaRPr>
          </a:p>
        </p:txBody>
      </p:sp>
      <p:sp>
        <p:nvSpPr>
          <p:cNvPr id="44034" name="AutoShape 17"/>
          <p:cNvSpPr>
            <a:spLocks noChangeArrowheads="1"/>
          </p:cNvSpPr>
          <p:nvPr/>
        </p:nvSpPr>
        <p:spPr bwMode="auto">
          <a:xfrm>
            <a:off x="4580849" y="5321298"/>
            <a:ext cx="1738312" cy="939800"/>
          </a:xfrm>
          <a:prstGeom prst="rightArrow">
            <a:avLst>
              <a:gd name="adj1" fmla="val 50000"/>
              <a:gd name="adj2" fmla="val 52184"/>
            </a:avLst>
          </a:prstGeom>
          <a:solidFill>
            <a:srgbClr val="336699"/>
          </a:solidFill>
          <a:ln w="9525">
            <a:solidFill>
              <a:schemeClr val="bg1"/>
            </a:solidFill>
            <a:miter lim="800000"/>
            <a:headEnd/>
            <a:tailEnd/>
          </a:ln>
          <a:effectLst>
            <a:outerShdw blurRad="63500" dist="38100" dir="2700000" algn="tl" rotWithShape="0">
              <a:srgbClr val="000000">
                <a:alpha val="39998"/>
              </a:srgbClr>
            </a:outerShdw>
          </a:effectLst>
        </p:spPr>
        <p:txBody>
          <a:bodyPr/>
          <a:lstStyle/>
          <a:p>
            <a:pPr>
              <a:defRPr/>
            </a:pPr>
            <a:endParaRPr lang="en-US" dirty="0">
              <a:solidFill>
                <a:srgbClr val="FFFF00"/>
              </a:solidFill>
              <a:ea typeface="ＭＳ Ｐゴシック" charset="-128"/>
              <a:cs typeface="ＭＳ Ｐゴシック" charset="-128"/>
            </a:endParaRPr>
          </a:p>
        </p:txBody>
      </p:sp>
    </p:spTree>
    <p:extLst>
      <p:ext uri="{BB962C8B-B14F-4D97-AF65-F5344CB8AC3E}">
        <p14:creationId xmlns:p14="http://schemas.microsoft.com/office/powerpoint/2010/main" val="2052025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bwMode="auto">
          <a:xfrm>
            <a:off x="0" y="740233"/>
            <a:ext cx="9144000" cy="6117770"/>
          </a:xfrm>
          <a:prstGeom prst="rect">
            <a:avLst/>
          </a:prstGeom>
          <a:solidFill>
            <a:srgbClr val="96969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76802" name="Rectangle 4"/>
          <p:cNvSpPr>
            <a:spLocks noGrp="1" noChangeArrowheads="1"/>
          </p:cNvSpPr>
          <p:nvPr>
            <p:ph type="title" idx="4294967295"/>
          </p:nvPr>
        </p:nvSpPr>
        <p:spPr bwMode="auto">
          <a:xfrm>
            <a:off x="165106" y="140027"/>
            <a:ext cx="8978893" cy="4324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895350" eaLnBrk="1" hangingPunct="1">
              <a:lnSpc>
                <a:spcPct val="85000"/>
              </a:lnSpc>
              <a:tabLst>
                <a:tab pos="285750" algn="l"/>
              </a:tabLst>
            </a:pPr>
            <a:r>
              <a:rPr lang="en-US" sz="2600" b="1" kern="1200" dirty="0">
                <a:solidFill>
                  <a:srgbClr val="1557A7"/>
                </a:solidFill>
                <a:latin typeface="Arial" charset="0"/>
                <a:ea typeface="ＭＳ Ｐゴシック" charset="0"/>
                <a:cs typeface="Arial" charset="0"/>
              </a:rPr>
              <a:t>Constant Loading vs. Declining Aquifer Concentration</a:t>
            </a:r>
          </a:p>
        </p:txBody>
      </p:sp>
      <p:sp>
        <p:nvSpPr>
          <p:cNvPr id="283673" name="Line 25"/>
          <p:cNvSpPr>
            <a:spLocks noChangeShapeType="1"/>
          </p:cNvSpPr>
          <p:nvPr/>
        </p:nvSpPr>
        <p:spPr bwMode="auto">
          <a:xfrm>
            <a:off x="0" y="771677"/>
            <a:ext cx="9144000"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grpSp>
        <p:nvGrpSpPr>
          <p:cNvPr id="24" name="Group 23"/>
          <p:cNvGrpSpPr/>
          <p:nvPr/>
        </p:nvGrpSpPr>
        <p:grpSpPr>
          <a:xfrm>
            <a:off x="165106" y="1611088"/>
            <a:ext cx="4254257" cy="5123543"/>
            <a:chOff x="165103" y="1570569"/>
            <a:chExt cx="4254257" cy="5287433"/>
          </a:xfrm>
        </p:grpSpPr>
        <p:pic>
          <p:nvPicPr>
            <p:cNvPr id="2" name="Picture 1"/>
            <p:cNvPicPr>
              <a:picLocks noChangeAspect="1"/>
            </p:cNvPicPr>
            <p:nvPr/>
          </p:nvPicPr>
          <p:blipFill>
            <a:blip r:embed="rId2"/>
            <a:stretch>
              <a:fillRect/>
            </a:stretch>
          </p:blipFill>
          <p:spPr>
            <a:xfrm>
              <a:off x="165103" y="1570569"/>
              <a:ext cx="4254257" cy="5287433"/>
            </a:xfrm>
            <a:prstGeom prst="rect">
              <a:avLst/>
            </a:prstGeom>
          </p:spPr>
        </p:pic>
        <p:sp>
          <p:nvSpPr>
            <p:cNvPr id="4" name="Freeform 3"/>
            <p:cNvSpPr/>
            <p:nvPr/>
          </p:nvSpPr>
          <p:spPr>
            <a:xfrm>
              <a:off x="1016000" y="2366435"/>
              <a:ext cx="2523067" cy="3810000"/>
            </a:xfrm>
            <a:custGeom>
              <a:avLst/>
              <a:gdLst>
                <a:gd name="connsiteX0" fmla="*/ 2523067 w 2523067"/>
                <a:gd name="connsiteY0" fmla="*/ 0 h 3810000"/>
                <a:gd name="connsiteX1" fmla="*/ 2336800 w 2523067"/>
                <a:gd name="connsiteY1" fmla="*/ 304800 h 3810000"/>
                <a:gd name="connsiteX2" fmla="*/ 2032000 w 2523067"/>
                <a:gd name="connsiteY2" fmla="*/ 626533 h 3810000"/>
                <a:gd name="connsiteX3" fmla="*/ 1727200 w 2523067"/>
                <a:gd name="connsiteY3" fmla="*/ 914400 h 3810000"/>
                <a:gd name="connsiteX4" fmla="*/ 1219200 w 2523067"/>
                <a:gd name="connsiteY4" fmla="*/ 1371600 h 3810000"/>
                <a:gd name="connsiteX5" fmla="*/ 643467 w 2523067"/>
                <a:gd name="connsiteY5" fmla="*/ 1930400 h 3810000"/>
                <a:gd name="connsiteX6" fmla="*/ 186267 w 2523067"/>
                <a:gd name="connsiteY6" fmla="*/ 2692400 h 3810000"/>
                <a:gd name="connsiteX7" fmla="*/ 0 w 2523067"/>
                <a:gd name="connsiteY7" fmla="*/ 3454400 h 3810000"/>
                <a:gd name="connsiteX8" fmla="*/ 16933 w 2523067"/>
                <a:gd name="connsiteY8" fmla="*/ 381000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3067" h="3810000">
                  <a:moveTo>
                    <a:pt x="2523067" y="0"/>
                  </a:moveTo>
                  <a:lnTo>
                    <a:pt x="2336800" y="304800"/>
                  </a:lnTo>
                  <a:lnTo>
                    <a:pt x="2032000" y="626533"/>
                  </a:lnTo>
                  <a:lnTo>
                    <a:pt x="1727200" y="914400"/>
                  </a:lnTo>
                  <a:lnTo>
                    <a:pt x="1219200" y="1371600"/>
                  </a:lnTo>
                  <a:lnTo>
                    <a:pt x="643467" y="1930400"/>
                  </a:lnTo>
                  <a:lnTo>
                    <a:pt x="186267" y="2692400"/>
                  </a:lnTo>
                  <a:lnTo>
                    <a:pt x="0" y="3454400"/>
                  </a:lnTo>
                  <a:lnTo>
                    <a:pt x="16933" y="3810000"/>
                  </a:lnTo>
                </a:path>
              </a:pathLst>
            </a:custGeom>
            <a:ln w="254000" cmpd="sng">
              <a:solidFill>
                <a:srgbClr val="FF0000">
                  <a:alpha val="36000"/>
                </a:srgbClr>
              </a:solidFill>
            </a:ln>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grpSp>
      <p:grpSp>
        <p:nvGrpSpPr>
          <p:cNvPr id="23" name="Group 22"/>
          <p:cNvGrpSpPr/>
          <p:nvPr/>
        </p:nvGrpSpPr>
        <p:grpSpPr>
          <a:xfrm>
            <a:off x="4588330" y="1588106"/>
            <a:ext cx="4364567" cy="5161036"/>
            <a:chOff x="4660900" y="1515535"/>
            <a:chExt cx="4364567" cy="5452618"/>
          </a:xfrm>
        </p:grpSpPr>
        <p:pic>
          <p:nvPicPr>
            <p:cNvPr id="3" name="Picture 2"/>
            <p:cNvPicPr>
              <a:picLocks noChangeAspect="1"/>
            </p:cNvPicPr>
            <p:nvPr/>
          </p:nvPicPr>
          <p:blipFill>
            <a:blip r:embed="rId3"/>
            <a:stretch>
              <a:fillRect/>
            </a:stretch>
          </p:blipFill>
          <p:spPr>
            <a:xfrm>
              <a:off x="4660900" y="1515535"/>
              <a:ext cx="4364567" cy="5452618"/>
            </a:xfrm>
            <a:prstGeom prst="rect">
              <a:avLst/>
            </a:prstGeom>
          </p:spPr>
        </p:pic>
        <p:sp>
          <p:nvSpPr>
            <p:cNvPr id="5" name="Freeform 4"/>
            <p:cNvSpPr/>
            <p:nvPr/>
          </p:nvSpPr>
          <p:spPr>
            <a:xfrm>
              <a:off x="5554135" y="2366436"/>
              <a:ext cx="2901469" cy="3865638"/>
            </a:xfrm>
            <a:custGeom>
              <a:avLst/>
              <a:gdLst>
                <a:gd name="connsiteX0" fmla="*/ 304800 w 2980267"/>
                <a:gd name="connsiteY0" fmla="*/ 0 h 4030133"/>
                <a:gd name="connsiteX1" fmla="*/ 1083734 w 2980267"/>
                <a:gd name="connsiteY1" fmla="*/ 660400 h 4030133"/>
                <a:gd name="connsiteX2" fmla="*/ 2133600 w 2980267"/>
                <a:gd name="connsiteY2" fmla="*/ 1388533 h 4030133"/>
                <a:gd name="connsiteX3" fmla="*/ 2895600 w 2980267"/>
                <a:gd name="connsiteY3" fmla="*/ 2065867 h 4030133"/>
                <a:gd name="connsiteX4" fmla="*/ 2980267 w 2980267"/>
                <a:gd name="connsiteY4" fmla="*/ 2421467 h 4030133"/>
                <a:gd name="connsiteX5" fmla="*/ 2895600 w 2980267"/>
                <a:gd name="connsiteY5" fmla="*/ 2675467 h 4030133"/>
                <a:gd name="connsiteX6" fmla="*/ 1913467 w 2980267"/>
                <a:gd name="connsiteY6" fmla="*/ 3183467 h 4030133"/>
                <a:gd name="connsiteX7" fmla="*/ 0 w 2980267"/>
                <a:gd name="connsiteY7" fmla="*/ 4030133 h 403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0267" h="4030133">
                  <a:moveTo>
                    <a:pt x="304800" y="0"/>
                  </a:moveTo>
                  <a:lnTo>
                    <a:pt x="1083734" y="660400"/>
                  </a:lnTo>
                  <a:lnTo>
                    <a:pt x="2133600" y="1388533"/>
                  </a:lnTo>
                  <a:lnTo>
                    <a:pt x="2895600" y="2065867"/>
                  </a:lnTo>
                  <a:lnTo>
                    <a:pt x="2980267" y="2421467"/>
                  </a:lnTo>
                  <a:lnTo>
                    <a:pt x="2895600" y="2675467"/>
                  </a:lnTo>
                  <a:lnTo>
                    <a:pt x="1913467" y="3183467"/>
                  </a:lnTo>
                  <a:lnTo>
                    <a:pt x="0" y="4030133"/>
                  </a:lnTo>
                </a:path>
              </a:pathLst>
            </a:custGeom>
            <a:ln w="254000">
              <a:solidFill>
                <a:srgbClr val="FF0000">
                  <a:alpha val="36000"/>
                </a:srgbClr>
              </a:solidFill>
            </a:ln>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grpSp>
      <p:sp>
        <p:nvSpPr>
          <p:cNvPr id="31" name="Rectangle 4"/>
          <p:cNvSpPr txBox="1">
            <a:spLocks noChangeArrowheads="1"/>
          </p:cNvSpPr>
          <p:nvPr/>
        </p:nvSpPr>
        <p:spPr bwMode="auto">
          <a:xfrm>
            <a:off x="805620" y="1065592"/>
            <a:ext cx="2781830" cy="4148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4400">
                <a:solidFill>
                  <a:srgbClr val="FFFF00"/>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4400">
                <a:solidFill>
                  <a:srgbClr val="FFFF00"/>
                </a:solidFill>
                <a:latin typeface="Arial Narrow" pitchFamily="-106" charset="0"/>
                <a:ea typeface="ＭＳ Ｐゴシック" pitchFamily="-65" charset="-128"/>
                <a:cs typeface="ＭＳ Ｐゴシック" pitchFamily="-65" charset="-128"/>
              </a:defRPr>
            </a:lvl2pPr>
            <a:lvl3pPr algn="l" rtl="0" eaLnBrk="0" fontAlgn="base" hangingPunct="0">
              <a:spcBef>
                <a:spcPct val="0"/>
              </a:spcBef>
              <a:spcAft>
                <a:spcPct val="0"/>
              </a:spcAft>
              <a:defRPr sz="4400">
                <a:solidFill>
                  <a:srgbClr val="FFFF00"/>
                </a:solidFill>
                <a:latin typeface="Arial Narrow" pitchFamily="-106" charset="0"/>
                <a:ea typeface="ＭＳ Ｐゴシック" pitchFamily="-65" charset="-128"/>
                <a:cs typeface="ＭＳ Ｐゴシック" pitchFamily="-65" charset="-128"/>
              </a:defRPr>
            </a:lvl3pPr>
            <a:lvl4pPr algn="l" rtl="0" eaLnBrk="0" fontAlgn="base" hangingPunct="0">
              <a:spcBef>
                <a:spcPct val="0"/>
              </a:spcBef>
              <a:spcAft>
                <a:spcPct val="0"/>
              </a:spcAft>
              <a:defRPr sz="4400">
                <a:solidFill>
                  <a:srgbClr val="FFFF00"/>
                </a:solidFill>
                <a:latin typeface="Arial Narrow" pitchFamily="-106" charset="0"/>
                <a:ea typeface="ＭＳ Ｐゴシック" pitchFamily="-65" charset="-128"/>
                <a:cs typeface="ＭＳ Ｐゴシック" pitchFamily="-65" charset="-128"/>
              </a:defRPr>
            </a:lvl4pPr>
            <a:lvl5pPr algn="l" rtl="0" eaLnBrk="0" fontAlgn="base" hangingPunct="0">
              <a:spcBef>
                <a:spcPct val="0"/>
              </a:spcBef>
              <a:spcAft>
                <a:spcPct val="0"/>
              </a:spcAft>
              <a:defRPr sz="4400">
                <a:solidFill>
                  <a:srgbClr val="FFFF00"/>
                </a:solidFill>
                <a:latin typeface="Arial Narrow" pitchFamily="-106"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4400">
                <a:solidFill>
                  <a:srgbClr val="FFFF00"/>
                </a:solidFill>
                <a:latin typeface="Arial Narrow" pitchFamily="-106" charset="0"/>
              </a:defRPr>
            </a:lvl6pPr>
            <a:lvl7pPr marL="914400" algn="l" rtl="0" eaLnBrk="1" fontAlgn="base" hangingPunct="1">
              <a:spcBef>
                <a:spcPct val="0"/>
              </a:spcBef>
              <a:spcAft>
                <a:spcPct val="0"/>
              </a:spcAft>
              <a:defRPr sz="4400">
                <a:solidFill>
                  <a:srgbClr val="FFFF00"/>
                </a:solidFill>
                <a:latin typeface="Arial Narrow" pitchFamily="-106" charset="0"/>
              </a:defRPr>
            </a:lvl7pPr>
            <a:lvl8pPr marL="1371600" algn="l" rtl="0" eaLnBrk="1" fontAlgn="base" hangingPunct="1">
              <a:spcBef>
                <a:spcPct val="0"/>
              </a:spcBef>
              <a:spcAft>
                <a:spcPct val="0"/>
              </a:spcAft>
              <a:defRPr sz="4400">
                <a:solidFill>
                  <a:srgbClr val="FFFF00"/>
                </a:solidFill>
                <a:latin typeface="Arial Narrow" pitchFamily="-106" charset="0"/>
              </a:defRPr>
            </a:lvl8pPr>
            <a:lvl9pPr marL="1828800" algn="l" rtl="0" eaLnBrk="1" fontAlgn="base" hangingPunct="1">
              <a:spcBef>
                <a:spcPct val="0"/>
              </a:spcBef>
              <a:spcAft>
                <a:spcPct val="0"/>
              </a:spcAft>
              <a:defRPr sz="4400">
                <a:solidFill>
                  <a:srgbClr val="FFFF00"/>
                </a:solidFill>
                <a:latin typeface="Arial Narrow" pitchFamily="-106" charset="0"/>
              </a:defRPr>
            </a:lvl9pPr>
          </a:lstStyle>
          <a:p>
            <a:pPr algn="ctr" eaLnBrk="1" hangingPunct="1">
              <a:lnSpc>
                <a:spcPct val="85000"/>
              </a:lnSpc>
            </a:pPr>
            <a:r>
              <a:rPr lang="en-US" sz="2400" b="1" dirty="0" smtClean="0">
                <a:solidFill>
                  <a:srgbClr val="FFFFFF"/>
                </a:solidFill>
                <a:ea typeface="ＭＳ Ｐゴシック" charset="0"/>
                <a:cs typeface="ＭＳ Ｐゴシック" charset="0"/>
              </a:rPr>
              <a:t>Zone with DNAPL</a:t>
            </a:r>
            <a:endParaRPr lang="en-US" sz="2400" b="1" dirty="0">
              <a:solidFill>
                <a:srgbClr val="FFFFFF"/>
              </a:solidFill>
              <a:ea typeface="ＭＳ Ｐゴシック" charset="0"/>
              <a:cs typeface="ＭＳ Ｐゴシック" charset="0"/>
            </a:endParaRPr>
          </a:p>
        </p:txBody>
      </p:sp>
      <p:sp>
        <p:nvSpPr>
          <p:cNvPr id="32" name="Rectangle 4"/>
          <p:cNvSpPr txBox="1">
            <a:spLocks noChangeArrowheads="1"/>
          </p:cNvSpPr>
          <p:nvPr/>
        </p:nvSpPr>
        <p:spPr bwMode="auto">
          <a:xfrm>
            <a:off x="5036536" y="905935"/>
            <a:ext cx="3594629"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4400">
                <a:solidFill>
                  <a:srgbClr val="FFFF00"/>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4400">
                <a:solidFill>
                  <a:srgbClr val="FFFF00"/>
                </a:solidFill>
                <a:latin typeface="Arial Narrow" pitchFamily="-106" charset="0"/>
                <a:ea typeface="ＭＳ Ｐゴシック" pitchFamily="-65" charset="-128"/>
                <a:cs typeface="ＭＳ Ｐゴシック" pitchFamily="-65" charset="-128"/>
              </a:defRPr>
            </a:lvl2pPr>
            <a:lvl3pPr algn="l" rtl="0" eaLnBrk="0" fontAlgn="base" hangingPunct="0">
              <a:spcBef>
                <a:spcPct val="0"/>
              </a:spcBef>
              <a:spcAft>
                <a:spcPct val="0"/>
              </a:spcAft>
              <a:defRPr sz="4400">
                <a:solidFill>
                  <a:srgbClr val="FFFF00"/>
                </a:solidFill>
                <a:latin typeface="Arial Narrow" pitchFamily="-106" charset="0"/>
                <a:ea typeface="ＭＳ Ｐゴシック" pitchFamily="-65" charset="-128"/>
                <a:cs typeface="ＭＳ Ｐゴシック" pitchFamily="-65" charset="-128"/>
              </a:defRPr>
            </a:lvl3pPr>
            <a:lvl4pPr algn="l" rtl="0" eaLnBrk="0" fontAlgn="base" hangingPunct="0">
              <a:spcBef>
                <a:spcPct val="0"/>
              </a:spcBef>
              <a:spcAft>
                <a:spcPct val="0"/>
              </a:spcAft>
              <a:defRPr sz="4400">
                <a:solidFill>
                  <a:srgbClr val="FFFF00"/>
                </a:solidFill>
                <a:latin typeface="Arial Narrow" pitchFamily="-106" charset="0"/>
                <a:ea typeface="ＭＳ Ｐゴシック" pitchFamily="-65" charset="-128"/>
                <a:cs typeface="ＭＳ Ｐゴシック" pitchFamily="-65" charset="-128"/>
              </a:defRPr>
            </a:lvl4pPr>
            <a:lvl5pPr algn="l" rtl="0" eaLnBrk="0" fontAlgn="base" hangingPunct="0">
              <a:spcBef>
                <a:spcPct val="0"/>
              </a:spcBef>
              <a:spcAft>
                <a:spcPct val="0"/>
              </a:spcAft>
              <a:defRPr sz="4400">
                <a:solidFill>
                  <a:srgbClr val="FFFF00"/>
                </a:solidFill>
                <a:latin typeface="Arial Narrow" pitchFamily="-106"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4400">
                <a:solidFill>
                  <a:srgbClr val="FFFF00"/>
                </a:solidFill>
                <a:latin typeface="Arial Narrow" pitchFamily="-106" charset="0"/>
              </a:defRPr>
            </a:lvl6pPr>
            <a:lvl7pPr marL="914400" algn="l" rtl="0" eaLnBrk="1" fontAlgn="base" hangingPunct="1">
              <a:spcBef>
                <a:spcPct val="0"/>
              </a:spcBef>
              <a:spcAft>
                <a:spcPct val="0"/>
              </a:spcAft>
              <a:defRPr sz="4400">
                <a:solidFill>
                  <a:srgbClr val="FFFF00"/>
                </a:solidFill>
                <a:latin typeface="Arial Narrow" pitchFamily="-106" charset="0"/>
              </a:defRPr>
            </a:lvl7pPr>
            <a:lvl8pPr marL="1371600" algn="l" rtl="0" eaLnBrk="1" fontAlgn="base" hangingPunct="1">
              <a:spcBef>
                <a:spcPct val="0"/>
              </a:spcBef>
              <a:spcAft>
                <a:spcPct val="0"/>
              </a:spcAft>
              <a:defRPr sz="4400">
                <a:solidFill>
                  <a:srgbClr val="FFFF00"/>
                </a:solidFill>
                <a:latin typeface="Arial Narrow" pitchFamily="-106" charset="0"/>
              </a:defRPr>
            </a:lvl8pPr>
            <a:lvl9pPr marL="1828800" algn="l" rtl="0" eaLnBrk="1" fontAlgn="base" hangingPunct="1">
              <a:spcBef>
                <a:spcPct val="0"/>
              </a:spcBef>
              <a:spcAft>
                <a:spcPct val="0"/>
              </a:spcAft>
              <a:defRPr sz="4400">
                <a:solidFill>
                  <a:srgbClr val="FFFF00"/>
                </a:solidFill>
                <a:latin typeface="Arial Narrow" pitchFamily="-106" charset="0"/>
              </a:defRPr>
            </a:lvl9pPr>
          </a:lstStyle>
          <a:p>
            <a:pPr algn="ctr" eaLnBrk="1" hangingPunct="1">
              <a:lnSpc>
                <a:spcPct val="85000"/>
              </a:lnSpc>
            </a:pPr>
            <a:r>
              <a:rPr lang="en-US" sz="2400" b="1" dirty="0" smtClean="0">
                <a:solidFill>
                  <a:srgbClr val="FFFFFF"/>
                </a:solidFill>
                <a:ea typeface="ＭＳ Ｐゴシック" charset="0"/>
                <a:cs typeface="ＭＳ Ｐゴシック" charset="0"/>
              </a:rPr>
              <a:t>Downgradient of </a:t>
            </a:r>
            <a:br>
              <a:rPr lang="en-US" sz="2400" b="1" dirty="0" smtClean="0">
                <a:solidFill>
                  <a:srgbClr val="FFFFFF"/>
                </a:solidFill>
                <a:ea typeface="ＭＳ Ｐゴシック" charset="0"/>
                <a:cs typeface="ＭＳ Ｐゴシック" charset="0"/>
              </a:rPr>
            </a:br>
            <a:r>
              <a:rPr lang="en-US" sz="2400" b="1" dirty="0" smtClean="0">
                <a:solidFill>
                  <a:srgbClr val="FFFFFF"/>
                </a:solidFill>
                <a:ea typeface="ＭＳ Ｐゴシック" charset="0"/>
                <a:cs typeface="ＭＳ Ｐゴシック" charset="0"/>
              </a:rPr>
              <a:t>Isolated Source</a:t>
            </a:r>
            <a:endParaRPr lang="en-US" sz="2400" b="1" dirty="0">
              <a:solidFill>
                <a:srgbClr val="FFFFFF"/>
              </a:solidFill>
              <a:ea typeface="ＭＳ Ｐゴシック" charset="0"/>
              <a:cs typeface="ＭＳ Ｐゴシック" charset="0"/>
            </a:endParaRPr>
          </a:p>
        </p:txBody>
      </p:sp>
      <p:cxnSp>
        <p:nvCxnSpPr>
          <p:cNvPr id="7" name="Straight Connector 6"/>
          <p:cNvCxnSpPr/>
          <p:nvPr/>
        </p:nvCxnSpPr>
        <p:spPr bwMode="auto">
          <a:xfrm>
            <a:off x="975955" y="2331223"/>
            <a:ext cx="3120571" cy="11221"/>
          </a:xfrm>
          <a:prstGeom prst="line">
            <a:avLst/>
          </a:prstGeom>
          <a:solidFill>
            <a:schemeClr val="accent1"/>
          </a:solidFill>
          <a:ln w="50800" cap="flat" cmpd="sng" algn="ctr">
            <a:solidFill>
              <a:srgbClr val="00B050"/>
            </a:solidFill>
            <a:prstDash val="solid"/>
            <a:round/>
            <a:headEnd type="none" w="med" len="med"/>
            <a:tailEnd type="none" w="med" len="med"/>
          </a:ln>
          <a:effectLst/>
        </p:spPr>
      </p:cxnSp>
      <p:cxnSp>
        <p:nvCxnSpPr>
          <p:cNvPr id="15" name="Straight Connector 14"/>
          <p:cNvCxnSpPr/>
          <p:nvPr/>
        </p:nvCxnSpPr>
        <p:spPr bwMode="auto">
          <a:xfrm>
            <a:off x="5333917" y="2375032"/>
            <a:ext cx="3474720" cy="11221"/>
          </a:xfrm>
          <a:prstGeom prst="line">
            <a:avLst/>
          </a:prstGeom>
          <a:solidFill>
            <a:schemeClr val="accent1"/>
          </a:solidFill>
          <a:ln w="50800" cap="flat" cmpd="sng" algn="ctr">
            <a:solidFill>
              <a:srgbClr val="00B050"/>
            </a:solidFill>
            <a:prstDash val="solid"/>
            <a:round/>
            <a:headEnd type="none" w="med" len="med"/>
            <a:tailEnd type="none" w="med" len="med"/>
          </a:ln>
          <a:effectLst/>
        </p:spPr>
      </p:cxnSp>
      <p:sp>
        <p:nvSpPr>
          <p:cNvPr id="16" name="Rectangle 4"/>
          <p:cNvSpPr txBox="1">
            <a:spLocks noChangeArrowheads="1"/>
          </p:cNvSpPr>
          <p:nvPr/>
        </p:nvSpPr>
        <p:spPr bwMode="auto">
          <a:xfrm rot="16200000">
            <a:off x="7305606" y="4595587"/>
            <a:ext cx="3594629" cy="393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4400">
                <a:solidFill>
                  <a:srgbClr val="FFFF00"/>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4400">
                <a:solidFill>
                  <a:srgbClr val="FFFF00"/>
                </a:solidFill>
                <a:latin typeface="Arial Narrow" pitchFamily="-106" charset="0"/>
                <a:ea typeface="ＭＳ Ｐゴシック" pitchFamily="-65" charset="-128"/>
                <a:cs typeface="ＭＳ Ｐゴシック" pitchFamily="-65" charset="-128"/>
              </a:defRPr>
            </a:lvl2pPr>
            <a:lvl3pPr algn="l" rtl="0" eaLnBrk="0" fontAlgn="base" hangingPunct="0">
              <a:spcBef>
                <a:spcPct val="0"/>
              </a:spcBef>
              <a:spcAft>
                <a:spcPct val="0"/>
              </a:spcAft>
              <a:defRPr sz="4400">
                <a:solidFill>
                  <a:srgbClr val="FFFF00"/>
                </a:solidFill>
                <a:latin typeface="Arial Narrow" pitchFamily="-106" charset="0"/>
                <a:ea typeface="ＭＳ Ｐゴシック" pitchFamily="-65" charset="-128"/>
                <a:cs typeface="ＭＳ Ｐゴシック" pitchFamily="-65" charset="-128"/>
              </a:defRPr>
            </a:lvl3pPr>
            <a:lvl4pPr algn="l" rtl="0" eaLnBrk="0" fontAlgn="base" hangingPunct="0">
              <a:spcBef>
                <a:spcPct val="0"/>
              </a:spcBef>
              <a:spcAft>
                <a:spcPct val="0"/>
              </a:spcAft>
              <a:defRPr sz="4400">
                <a:solidFill>
                  <a:srgbClr val="FFFF00"/>
                </a:solidFill>
                <a:latin typeface="Arial Narrow" pitchFamily="-106" charset="0"/>
                <a:ea typeface="ＭＳ Ｐゴシック" pitchFamily="-65" charset="-128"/>
                <a:cs typeface="ＭＳ Ｐゴシック" pitchFamily="-65" charset="-128"/>
              </a:defRPr>
            </a:lvl4pPr>
            <a:lvl5pPr algn="l" rtl="0" eaLnBrk="0" fontAlgn="base" hangingPunct="0">
              <a:spcBef>
                <a:spcPct val="0"/>
              </a:spcBef>
              <a:spcAft>
                <a:spcPct val="0"/>
              </a:spcAft>
              <a:defRPr sz="4400">
                <a:solidFill>
                  <a:srgbClr val="FFFF00"/>
                </a:solidFill>
                <a:latin typeface="Arial Narrow" pitchFamily="-106"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4400">
                <a:solidFill>
                  <a:srgbClr val="FFFF00"/>
                </a:solidFill>
                <a:latin typeface="Arial Narrow" pitchFamily="-106" charset="0"/>
              </a:defRPr>
            </a:lvl6pPr>
            <a:lvl7pPr marL="914400" algn="l" rtl="0" eaLnBrk="1" fontAlgn="base" hangingPunct="1">
              <a:spcBef>
                <a:spcPct val="0"/>
              </a:spcBef>
              <a:spcAft>
                <a:spcPct val="0"/>
              </a:spcAft>
              <a:defRPr sz="4400">
                <a:solidFill>
                  <a:srgbClr val="FFFF00"/>
                </a:solidFill>
                <a:latin typeface="Arial Narrow" pitchFamily="-106" charset="0"/>
              </a:defRPr>
            </a:lvl7pPr>
            <a:lvl8pPr marL="1371600" algn="l" rtl="0" eaLnBrk="1" fontAlgn="base" hangingPunct="1">
              <a:spcBef>
                <a:spcPct val="0"/>
              </a:spcBef>
              <a:spcAft>
                <a:spcPct val="0"/>
              </a:spcAft>
              <a:defRPr sz="4400">
                <a:solidFill>
                  <a:srgbClr val="FFFF00"/>
                </a:solidFill>
                <a:latin typeface="Arial Narrow" pitchFamily="-106" charset="0"/>
              </a:defRPr>
            </a:lvl8pPr>
            <a:lvl9pPr marL="1828800" algn="l" rtl="0" eaLnBrk="1" fontAlgn="base" hangingPunct="1">
              <a:spcBef>
                <a:spcPct val="0"/>
              </a:spcBef>
              <a:spcAft>
                <a:spcPct val="0"/>
              </a:spcAft>
              <a:defRPr sz="4400">
                <a:solidFill>
                  <a:srgbClr val="FFFF00"/>
                </a:solidFill>
                <a:latin typeface="Arial Narrow" pitchFamily="-106" charset="0"/>
              </a:defRPr>
            </a:lvl9pPr>
          </a:lstStyle>
          <a:p>
            <a:pPr algn="ctr" eaLnBrk="1" hangingPunct="1">
              <a:lnSpc>
                <a:spcPct val="85000"/>
              </a:lnSpc>
            </a:pPr>
            <a:r>
              <a:rPr lang="en-US" sz="1600" b="1" dirty="0" smtClean="0">
                <a:solidFill>
                  <a:srgbClr val="FFFFFF"/>
                </a:solidFill>
                <a:ea typeface="ＭＳ Ｐゴシック" charset="0"/>
                <a:cs typeface="ＭＳ Ｐゴシック" charset="0"/>
              </a:rPr>
              <a:t>Chapman and Parker, 2005</a:t>
            </a:r>
            <a:endParaRPr lang="en-US" sz="1600" b="1"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1161147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6"/>
          <p:cNvSpPr>
            <a:spLocks noChangeArrowheads="1"/>
          </p:cNvSpPr>
          <p:nvPr/>
        </p:nvSpPr>
        <p:spPr bwMode="auto">
          <a:xfrm>
            <a:off x="838200" y="1676403"/>
            <a:ext cx="5854700" cy="571500"/>
          </a:xfrm>
          <a:prstGeom prst="roundRect">
            <a:avLst>
              <a:gd name="adj" fmla="val 16667"/>
            </a:avLst>
          </a:prstGeom>
          <a:solidFill>
            <a:srgbClr val="CCECFF"/>
          </a:solidFill>
          <a:ln w="38100">
            <a:noFill/>
            <a:round/>
            <a:headEnd/>
            <a:tailEnd/>
          </a:ln>
          <a:effectLst>
            <a:outerShdw blurRad="63500" dist="53882" dir="2700000" algn="ctr" rotWithShape="0">
              <a:srgbClr val="DDDDDD">
                <a:alpha val="74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3" name="Title 2"/>
          <p:cNvSpPr>
            <a:spLocks noGrp="1" noChangeArrowheads="1"/>
          </p:cNvSpPr>
          <p:nvPr>
            <p:ph type="title" idx="4294967295"/>
          </p:nvPr>
        </p:nvSpPr>
        <p:spPr bwMode="auto">
          <a:xfrm>
            <a:off x="2159000" y="477929"/>
            <a:ext cx="42672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kern="1200" dirty="0">
                <a:latin typeface="Arial" panose="020B0604020202020204" pitchFamily="34" charset="0"/>
                <a:cs typeface="Arial" panose="020B0604020202020204" pitchFamily="34" charset="0"/>
              </a:rPr>
              <a:t>Mini Road Map</a:t>
            </a:r>
          </a:p>
        </p:txBody>
      </p:sp>
      <p:sp>
        <p:nvSpPr>
          <p:cNvPr id="4" name="Text Placeholder 3"/>
          <p:cNvSpPr>
            <a:spLocks noGrp="1" noChangeArrowheads="1"/>
          </p:cNvSpPr>
          <p:nvPr>
            <p:ph type="body" sz="half" idx="4294967295"/>
          </p:nvPr>
        </p:nvSpPr>
        <p:spPr bwMode="auto">
          <a:xfrm>
            <a:off x="769938" y="1722438"/>
            <a:ext cx="8081962" cy="45259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3000" b="1" dirty="0" smtClean="0">
                <a:latin typeface="Arial" charset="0"/>
                <a:ea typeface="ＭＳ Ｐゴシック" charset="0"/>
                <a:cs typeface="Arial" charset="0"/>
              </a:rPr>
              <a:t>Matrix Diffusion Background</a:t>
            </a:r>
            <a:endParaRPr lang="en-US" sz="3000" b="1" dirty="0">
              <a:latin typeface="Arial" charset="0"/>
              <a:ea typeface="ＭＳ Ｐゴシック" charset="0"/>
              <a:cs typeface="Arial" charset="0"/>
            </a:endParaRPr>
          </a:p>
          <a:p>
            <a:pPr eaLnBrk="1" hangingPunct="1"/>
            <a:r>
              <a:rPr lang="en-US" sz="3000" dirty="0">
                <a:latin typeface="Arial" charset="0"/>
                <a:ea typeface="ＭＳ Ｐゴシック" charset="0"/>
                <a:cs typeface="Arial" charset="0"/>
              </a:rPr>
              <a:t>Lines of Evidence</a:t>
            </a:r>
          </a:p>
          <a:p>
            <a:pPr eaLnBrk="1" hangingPunct="1"/>
            <a:r>
              <a:rPr lang="en-US" sz="3000" dirty="0" smtClean="0">
                <a:latin typeface="Arial" charset="0"/>
                <a:ea typeface="ＭＳ Ｐゴシック" charset="0"/>
                <a:cs typeface="Arial" charset="0"/>
              </a:rPr>
              <a:t>New Conceptual </a:t>
            </a:r>
            <a:r>
              <a:rPr lang="en-US" sz="3000" dirty="0">
                <a:latin typeface="Arial" charset="0"/>
                <a:ea typeface="ＭＳ Ｐゴシック" charset="0"/>
                <a:cs typeface="Arial" charset="0"/>
              </a:rPr>
              <a:t>Model</a:t>
            </a:r>
          </a:p>
          <a:p>
            <a:pPr eaLnBrk="1" hangingPunct="1"/>
            <a:r>
              <a:rPr lang="en-US" sz="3000" dirty="0" smtClean="0">
                <a:latin typeface="Arial" charset="0"/>
                <a:ea typeface="ＭＳ Ｐゴシック" charset="0"/>
                <a:cs typeface="ＭＳ Ｐゴシック" charset="0"/>
              </a:rPr>
              <a:t>Collecting Field Samples</a:t>
            </a:r>
            <a:endParaRPr lang="en-US" sz="3000" dirty="0">
              <a:latin typeface="Arial" charset="0"/>
              <a:ea typeface="ＭＳ Ｐゴシック" charset="0"/>
              <a:cs typeface="ＭＳ Ｐゴシック" charset="0"/>
            </a:endParaRPr>
          </a:p>
        </p:txBody>
      </p:sp>
      <p:cxnSp>
        <p:nvCxnSpPr>
          <p:cNvPr id="5" name="Straight Connector 4"/>
          <p:cNvCxnSpPr>
            <a:cxnSpLocks noChangeShapeType="1"/>
          </p:cNvCxnSpPr>
          <p:nvPr/>
        </p:nvCxnSpPr>
        <p:spPr bwMode="auto">
          <a:xfrm>
            <a:off x="928694" y="1220788"/>
            <a:ext cx="6764337"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cxnSp>
      <p:grpSp>
        <p:nvGrpSpPr>
          <p:cNvPr id="6" name="Group 5"/>
          <p:cNvGrpSpPr>
            <a:grpSpLocks/>
          </p:cNvGrpSpPr>
          <p:nvPr/>
        </p:nvGrpSpPr>
        <p:grpSpPr bwMode="auto">
          <a:xfrm>
            <a:off x="7115175" y="482607"/>
            <a:ext cx="1595438" cy="1520825"/>
            <a:chOff x="4482" y="304"/>
            <a:chExt cx="1005" cy="958"/>
          </a:xfrm>
        </p:grpSpPr>
        <p:sp>
          <p:nvSpPr>
            <p:cNvPr id="7" name="AutoShape 6"/>
            <p:cNvSpPr>
              <a:spLocks noChangeAspect="1" noChangeArrowheads="1" noTextEdit="1"/>
            </p:cNvSpPr>
            <p:nvPr/>
          </p:nvSpPr>
          <p:spPr bwMode="auto">
            <a:xfrm>
              <a:off x="4482" y="304"/>
              <a:ext cx="1005" cy="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FFFF00"/>
                </a:solidFill>
                <a:ea typeface="ＭＳ Ｐゴシック" charset="0"/>
              </a:endParaRPr>
            </a:p>
          </p:txBody>
        </p:sp>
        <p:sp>
          <p:nvSpPr>
            <p:cNvPr id="8" name="Freeform 7"/>
            <p:cNvSpPr>
              <a:spLocks/>
            </p:cNvSpPr>
            <p:nvPr/>
          </p:nvSpPr>
          <p:spPr bwMode="auto">
            <a:xfrm>
              <a:off x="4482" y="304"/>
              <a:ext cx="1005" cy="817"/>
            </a:xfrm>
            <a:custGeom>
              <a:avLst/>
              <a:gdLst>
                <a:gd name="T0" fmla="*/ 0 w 3015"/>
                <a:gd name="T1" fmla="*/ 0 h 2450"/>
                <a:gd name="T2" fmla="*/ 0 w 3015"/>
                <a:gd name="T3" fmla="*/ 0 h 2450"/>
                <a:gd name="T4" fmla="*/ 0 w 3015"/>
                <a:gd name="T5" fmla="*/ 0 h 2450"/>
                <a:gd name="T6" fmla="*/ 0 w 3015"/>
                <a:gd name="T7" fmla="*/ 0 h 2450"/>
                <a:gd name="T8" fmla="*/ 0 w 3015"/>
                <a:gd name="T9" fmla="*/ 0 h 2450"/>
                <a:gd name="T10" fmla="*/ 0 60000 65536"/>
                <a:gd name="T11" fmla="*/ 0 60000 65536"/>
                <a:gd name="T12" fmla="*/ 0 60000 65536"/>
                <a:gd name="T13" fmla="*/ 0 60000 65536"/>
                <a:gd name="T14" fmla="*/ 0 60000 65536"/>
                <a:gd name="T15" fmla="*/ 0 w 3015"/>
                <a:gd name="T16" fmla="*/ 0 h 2450"/>
                <a:gd name="T17" fmla="*/ 3015 w 3015"/>
                <a:gd name="T18" fmla="*/ 2450 h 2450"/>
              </a:gdLst>
              <a:ahLst/>
              <a:cxnLst>
                <a:cxn ang="T10">
                  <a:pos x="T0" y="T1"/>
                </a:cxn>
                <a:cxn ang="T11">
                  <a:pos x="T2" y="T3"/>
                </a:cxn>
                <a:cxn ang="T12">
                  <a:pos x="T4" y="T5"/>
                </a:cxn>
                <a:cxn ang="T13">
                  <a:pos x="T6" y="T7"/>
                </a:cxn>
                <a:cxn ang="T14">
                  <a:pos x="T8" y="T9"/>
                </a:cxn>
              </a:cxnLst>
              <a:rect l="T15" t="T16" r="T17" b="T18"/>
              <a:pathLst>
                <a:path w="3015" h="2450">
                  <a:moveTo>
                    <a:pt x="0" y="562"/>
                  </a:moveTo>
                  <a:lnTo>
                    <a:pt x="992" y="2450"/>
                  </a:lnTo>
                  <a:lnTo>
                    <a:pt x="3015" y="1899"/>
                  </a:lnTo>
                  <a:lnTo>
                    <a:pt x="3009" y="0"/>
                  </a:lnTo>
                  <a:lnTo>
                    <a:pt x="0" y="562"/>
                  </a:lnTo>
                  <a:close/>
                </a:path>
              </a:pathLst>
            </a:custGeom>
            <a:solidFill>
              <a:srgbClr val="BFDD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9" name="Rectangle 8"/>
            <p:cNvSpPr>
              <a:spLocks noChangeArrowheads="1"/>
            </p:cNvSpPr>
            <p:nvPr/>
          </p:nvSpPr>
          <p:spPr bwMode="auto">
            <a:xfrm>
              <a:off x="4705" y="304"/>
              <a:ext cx="617" cy="820"/>
            </a:xfrm>
            <a:prstGeom prst="rect">
              <a:avLst/>
            </a:prstGeom>
            <a:solidFill>
              <a:srgbClr val="BFDD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FFFF00"/>
                </a:solidFill>
                <a:ea typeface="ＭＳ Ｐゴシック" charset="0"/>
              </a:endParaRPr>
            </a:p>
          </p:txBody>
        </p:sp>
        <p:sp>
          <p:nvSpPr>
            <p:cNvPr id="10" name="Freeform 9"/>
            <p:cNvSpPr>
              <a:spLocks/>
            </p:cNvSpPr>
            <p:nvPr/>
          </p:nvSpPr>
          <p:spPr bwMode="auto">
            <a:xfrm>
              <a:off x="4595" y="416"/>
              <a:ext cx="179" cy="328"/>
            </a:xfrm>
            <a:custGeom>
              <a:avLst/>
              <a:gdLst>
                <a:gd name="T0" fmla="*/ 0 w 537"/>
                <a:gd name="T1" fmla="*/ 0 h 985"/>
                <a:gd name="T2" fmla="*/ 0 w 537"/>
                <a:gd name="T3" fmla="*/ 0 h 985"/>
                <a:gd name="T4" fmla="*/ 0 w 537"/>
                <a:gd name="T5" fmla="*/ 0 h 985"/>
                <a:gd name="T6" fmla="*/ 0 w 537"/>
                <a:gd name="T7" fmla="*/ 0 h 985"/>
                <a:gd name="T8" fmla="*/ 0 w 537"/>
                <a:gd name="T9" fmla="*/ 0 h 985"/>
                <a:gd name="T10" fmla="*/ 0 w 537"/>
                <a:gd name="T11" fmla="*/ 0 h 985"/>
                <a:gd name="T12" fmla="*/ 0 w 537"/>
                <a:gd name="T13" fmla="*/ 0 h 985"/>
                <a:gd name="T14" fmla="*/ 0 w 537"/>
                <a:gd name="T15" fmla="*/ 0 h 985"/>
                <a:gd name="T16" fmla="*/ 0 w 537"/>
                <a:gd name="T17" fmla="*/ 0 h 985"/>
                <a:gd name="T18" fmla="*/ 0 w 537"/>
                <a:gd name="T19" fmla="*/ 0 h 985"/>
                <a:gd name="T20" fmla="*/ 0 w 537"/>
                <a:gd name="T21" fmla="*/ 0 h 985"/>
                <a:gd name="T22" fmla="*/ 0 w 537"/>
                <a:gd name="T23" fmla="*/ 0 h 985"/>
                <a:gd name="T24" fmla="*/ 0 w 537"/>
                <a:gd name="T25" fmla="*/ 0 h 985"/>
                <a:gd name="T26" fmla="*/ 0 w 537"/>
                <a:gd name="T27" fmla="*/ 0 h 985"/>
                <a:gd name="T28" fmla="*/ 0 w 537"/>
                <a:gd name="T29" fmla="*/ 0 h 985"/>
                <a:gd name="T30" fmla="*/ 0 w 537"/>
                <a:gd name="T31" fmla="*/ 0 h 985"/>
                <a:gd name="T32" fmla="*/ 0 w 537"/>
                <a:gd name="T33" fmla="*/ 0 h 985"/>
                <a:gd name="T34" fmla="*/ 0 w 537"/>
                <a:gd name="T35" fmla="*/ 0 h 985"/>
                <a:gd name="T36" fmla="*/ 0 w 537"/>
                <a:gd name="T37" fmla="*/ 0 h 985"/>
                <a:gd name="T38" fmla="*/ 0 w 537"/>
                <a:gd name="T39" fmla="*/ 0 h 985"/>
                <a:gd name="T40" fmla="*/ 0 w 537"/>
                <a:gd name="T41" fmla="*/ 0 h 985"/>
                <a:gd name="T42" fmla="*/ 0 w 537"/>
                <a:gd name="T43" fmla="*/ 0 h 985"/>
                <a:gd name="T44" fmla="*/ 0 w 537"/>
                <a:gd name="T45" fmla="*/ 0 h 985"/>
                <a:gd name="T46" fmla="*/ 0 w 537"/>
                <a:gd name="T47" fmla="*/ 0 h 985"/>
                <a:gd name="T48" fmla="*/ 0 w 537"/>
                <a:gd name="T49" fmla="*/ 0 h 985"/>
                <a:gd name="T50" fmla="*/ 0 w 537"/>
                <a:gd name="T51" fmla="*/ 0 h 985"/>
                <a:gd name="T52" fmla="*/ 0 w 537"/>
                <a:gd name="T53" fmla="*/ 0 h 985"/>
                <a:gd name="T54" fmla="*/ 0 w 537"/>
                <a:gd name="T55" fmla="*/ 0 h 985"/>
                <a:gd name="T56" fmla="*/ 0 w 537"/>
                <a:gd name="T57" fmla="*/ 0 h 985"/>
                <a:gd name="T58" fmla="*/ 0 w 537"/>
                <a:gd name="T59" fmla="*/ 0 h 985"/>
                <a:gd name="T60" fmla="*/ 0 w 537"/>
                <a:gd name="T61" fmla="*/ 0 h 985"/>
                <a:gd name="T62" fmla="*/ 0 w 537"/>
                <a:gd name="T63" fmla="*/ 0 h 985"/>
                <a:gd name="T64" fmla="*/ 0 w 537"/>
                <a:gd name="T65" fmla="*/ 0 h 985"/>
                <a:gd name="T66" fmla="*/ 0 w 537"/>
                <a:gd name="T67" fmla="*/ 0 h 985"/>
                <a:gd name="T68" fmla="*/ 0 w 537"/>
                <a:gd name="T69" fmla="*/ 0 h 985"/>
                <a:gd name="T70" fmla="*/ 0 w 537"/>
                <a:gd name="T71" fmla="*/ 0 h 985"/>
                <a:gd name="T72" fmla="*/ 0 w 537"/>
                <a:gd name="T73" fmla="*/ 0 h 985"/>
                <a:gd name="T74" fmla="*/ 0 w 537"/>
                <a:gd name="T75" fmla="*/ 0 h 985"/>
                <a:gd name="T76" fmla="*/ 0 w 537"/>
                <a:gd name="T77" fmla="*/ 0 h 985"/>
                <a:gd name="T78" fmla="*/ 0 w 537"/>
                <a:gd name="T79" fmla="*/ 0 h 985"/>
                <a:gd name="T80" fmla="*/ 0 w 537"/>
                <a:gd name="T81" fmla="*/ 0 h 985"/>
                <a:gd name="T82" fmla="*/ 0 w 537"/>
                <a:gd name="T83" fmla="*/ 0 h 985"/>
                <a:gd name="T84" fmla="*/ 0 w 537"/>
                <a:gd name="T85" fmla="*/ 0 h 985"/>
                <a:gd name="T86" fmla="*/ 0 w 537"/>
                <a:gd name="T87" fmla="*/ 0 h 985"/>
                <a:gd name="T88" fmla="*/ 0 w 537"/>
                <a:gd name="T89" fmla="*/ 0 h 985"/>
                <a:gd name="T90" fmla="*/ 0 w 537"/>
                <a:gd name="T91" fmla="*/ 0 h 985"/>
                <a:gd name="T92" fmla="*/ 0 w 537"/>
                <a:gd name="T93" fmla="*/ 0 h 985"/>
                <a:gd name="T94" fmla="*/ 0 w 537"/>
                <a:gd name="T95" fmla="*/ 0 h 985"/>
                <a:gd name="T96" fmla="*/ 0 w 537"/>
                <a:gd name="T97" fmla="*/ 0 h 9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7"/>
                <a:gd name="T148" fmla="*/ 0 h 985"/>
                <a:gd name="T149" fmla="*/ 537 w 537"/>
                <a:gd name="T150" fmla="*/ 985 h 9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7" h="985">
                  <a:moveTo>
                    <a:pt x="427" y="909"/>
                  </a:moveTo>
                  <a:lnTo>
                    <a:pt x="417" y="905"/>
                  </a:lnTo>
                  <a:lnTo>
                    <a:pt x="406" y="902"/>
                  </a:lnTo>
                  <a:lnTo>
                    <a:pt x="396" y="897"/>
                  </a:lnTo>
                  <a:lnTo>
                    <a:pt x="386" y="893"/>
                  </a:lnTo>
                  <a:lnTo>
                    <a:pt x="375" y="888"/>
                  </a:lnTo>
                  <a:lnTo>
                    <a:pt x="365" y="884"/>
                  </a:lnTo>
                  <a:lnTo>
                    <a:pt x="354" y="880"/>
                  </a:lnTo>
                  <a:lnTo>
                    <a:pt x="344" y="875"/>
                  </a:lnTo>
                  <a:lnTo>
                    <a:pt x="350" y="872"/>
                  </a:lnTo>
                  <a:lnTo>
                    <a:pt x="357" y="869"/>
                  </a:lnTo>
                  <a:lnTo>
                    <a:pt x="363" y="866"/>
                  </a:lnTo>
                  <a:lnTo>
                    <a:pt x="369" y="863"/>
                  </a:lnTo>
                  <a:lnTo>
                    <a:pt x="377" y="862"/>
                  </a:lnTo>
                  <a:lnTo>
                    <a:pt x="383" y="859"/>
                  </a:lnTo>
                  <a:lnTo>
                    <a:pt x="389" y="856"/>
                  </a:lnTo>
                  <a:lnTo>
                    <a:pt x="395" y="853"/>
                  </a:lnTo>
                  <a:lnTo>
                    <a:pt x="389" y="842"/>
                  </a:lnTo>
                  <a:lnTo>
                    <a:pt x="384" y="832"/>
                  </a:lnTo>
                  <a:lnTo>
                    <a:pt x="380" y="820"/>
                  </a:lnTo>
                  <a:lnTo>
                    <a:pt x="375" y="809"/>
                  </a:lnTo>
                  <a:lnTo>
                    <a:pt x="363" y="814"/>
                  </a:lnTo>
                  <a:lnTo>
                    <a:pt x="351" y="817"/>
                  </a:lnTo>
                  <a:lnTo>
                    <a:pt x="341" y="821"/>
                  </a:lnTo>
                  <a:lnTo>
                    <a:pt x="329" y="826"/>
                  </a:lnTo>
                  <a:lnTo>
                    <a:pt x="319" y="830"/>
                  </a:lnTo>
                  <a:lnTo>
                    <a:pt x="310" y="835"/>
                  </a:lnTo>
                  <a:lnTo>
                    <a:pt x="299" y="838"/>
                  </a:lnTo>
                  <a:lnTo>
                    <a:pt x="290" y="842"/>
                  </a:lnTo>
                  <a:lnTo>
                    <a:pt x="274" y="830"/>
                  </a:lnTo>
                  <a:lnTo>
                    <a:pt x="258" y="820"/>
                  </a:lnTo>
                  <a:lnTo>
                    <a:pt x="243" y="808"/>
                  </a:lnTo>
                  <a:lnTo>
                    <a:pt x="228" y="796"/>
                  </a:lnTo>
                  <a:lnTo>
                    <a:pt x="214" y="784"/>
                  </a:lnTo>
                  <a:lnTo>
                    <a:pt x="201" y="771"/>
                  </a:lnTo>
                  <a:lnTo>
                    <a:pt x="189" y="759"/>
                  </a:lnTo>
                  <a:lnTo>
                    <a:pt x="177" y="745"/>
                  </a:lnTo>
                  <a:lnTo>
                    <a:pt x="156" y="720"/>
                  </a:lnTo>
                  <a:lnTo>
                    <a:pt x="138" y="693"/>
                  </a:lnTo>
                  <a:lnTo>
                    <a:pt x="124" y="668"/>
                  </a:lnTo>
                  <a:lnTo>
                    <a:pt x="112" y="642"/>
                  </a:lnTo>
                  <a:lnTo>
                    <a:pt x="101" y="617"/>
                  </a:lnTo>
                  <a:lnTo>
                    <a:pt x="94" y="590"/>
                  </a:lnTo>
                  <a:lnTo>
                    <a:pt x="89" y="565"/>
                  </a:lnTo>
                  <a:lnTo>
                    <a:pt x="88" y="539"/>
                  </a:lnTo>
                  <a:lnTo>
                    <a:pt x="329" y="532"/>
                  </a:lnTo>
                  <a:lnTo>
                    <a:pt x="329" y="520"/>
                  </a:lnTo>
                  <a:lnTo>
                    <a:pt x="331" y="510"/>
                  </a:lnTo>
                  <a:lnTo>
                    <a:pt x="331" y="498"/>
                  </a:lnTo>
                  <a:lnTo>
                    <a:pt x="332" y="487"/>
                  </a:lnTo>
                  <a:lnTo>
                    <a:pt x="80" y="495"/>
                  </a:lnTo>
                  <a:lnTo>
                    <a:pt x="89" y="447"/>
                  </a:lnTo>
                  <a:lnTo>
                    <a:pt x="101" y="401"/>
                  </a:lnTo>
                  <a:lnTo>
                    <a:pt x="119" y="358"/>
                  </a:lnTo>
                  <a:lnTo>
                    <a:pt x="140" y="316"/>
                  </a:lnTo>
                  <a:lnTo>
                    <a:pt x="165" y="278"/>
                  </a:lnTo>
                  <a:lnTo>
                    <a:pt x="197" y="243"/>
                  </a:lnTo>
                  <a:lnTo>
                    <a:pt x="231" y="210"/>
                  </a:lnTo>
                  <a:lnTo>
                    <a:pt x="271" y="179"/>
                  </a:lnTo>
                  <a:lnTo>
                    <a:pt x="286" y="185"/>
                  </a:lnTo>
                  <a:lnTo>
                    <a:pt x="302" y="190"/>
                  </a:lnTo>
                  <a:lnTo>
                    <a:pt x="317" y="196"/>
                  </a:lnTo>
                  <a:lnTo>
                    <a:pt x="332" y="202"/>
                  </a:lnTo>
                  <a:lnTo>
                    <a:pt x="347" y="207"/>
                  </a:lnTo>
                  <a:lnTo>
                    <a:pt x="360" y="211"/>
                  </a:lnTo>
                  <a:lnTo>
                    <a:pt x="375" y="216"/>
                  </a:lnTo>
                  <a:lnTo>
                    <a:pt x="390" y="220"/>
                  </a:lnTo>
                  <a:lnTo>
                    <a:pt x="408" y="225"/>
                  </a:lnTo>
                  <a:lnTo>
                    <a:pt x="412" y="214"/>
                  </a:lnTo>
                  <a:lnTo>
                    <a:pt x="418" y="202"/>
                  </a:lnTo>
                  <a:lnTo>
                    <a:pt x="423" y="192"/>
                  </a:lnTo>
                  <a:lnTo>
                    <a:pt x="429" y="182"/>
                  </a:lnTo>
                  <a:lnTo>
                    <a:pt x="409" y="176"/>
                  </a:lnTo>
                  <a:lnTo>
                    <a:pt x="392" y="171"/>
                  </a:lnTo>
                  <a:lnTo>
                    <a:pt x="377" y="167"/>
                  </a:lnTo>
                  <a:lnTo>
                    <a:pt x="362" y="161"/>
                  </a:lnTo>
                  <a:lnTo>
                    <a:pt x="350" y="158"/>
                  </a:lnTo>
                  <a:lnTo>
                    <a:pt x="339" y="153"/>
                  </a:lnTo>
                  <a:lnTo>
                    <a:pt x="331" y="149"/>
                  </a:lnTo>
                  <a:lnTo>
                    <a:pt x="323" y="146"/>
                  </a:lnTo>
                  <a:lnTo>
                    <a:pt x="341" y="134"/>
                  </a:lnTo>
                  <a:lnTo>
                    <a:pt x="360" y="122"/>
                  </a:lnTo>
                  <a:lnTo>
                    <a:pt x="381" y="111"/>
                  </a:lnTo>
                  <a:lnTo>
                    <a:pt x="402" y="99"/>
                  </a:lnTo>
                  <a:lnTo>
                    <a:pt x="423" y="91"/>
                  </a:lnTo>
                  <a:lnTo>
                    <a:pt x="447" y="80"/>
                  </a:lnTo>
                  <a:lnTo>
                    <a:pt x="469" y="71"/>
                  </a:lnTo>
                  <a:lnTo>
                    <a:pt x="494" y="64"/>
                  </a:lnTo>
                  <a:lnTo>
                    <a:pt x="505" y="46"/>
                  </a:lnTo>
                  <a:lnTo>
                    <a:pt x="517" y="29"/>
                  </a:lnTo>
                  <a:lnTo>
                    <a:pt x="527" y="14"/>
                  </a:lnTo>
                  <a:lnTo>
                    <a:pt x="537" y="0"/>
                  </a:lnTo>
                  <a:lnTo>
                    <a:pt x="499" y="12"/>
                  </a:lnTo>
                  <a:lnTo>
                    <a:pt x="463" y="23"/>
                  </a:lnTo>
                  <a:lnTo>
                    <a:pt x="427" y="35"/>
                  </a:lnTo>
                  <a:lnTo>
                    <a:pt x="393" y="49"/>
                  </a:lnTo>
                  <a:lnTo>
                    <a:pt x="359" y="64"/>
                  </a:lnTo>
                  <a:lnTo>
                    <a:pt x="328" y="79"/>
                  </a:lnTo>
                  <a:lnTo>
                    <a:pt x="296" y="95"/>
                  </a:lnTo>
                  <a:lnTo>
                    <a:pt x="268" y="111"/>
                  </a:lnTo>
                  <a:lnTo>
                    <a:pt x="240" y="129"/>
                  </a:lnTo>
                  <a:lnTo>
                    <a:pt x="213" y="147"/>
                  </a:lnTo>
                  <a:lnTo>
                    <a:pt x="188" y="167"/>
                  </a:lnTo>
                  <a:lnTo>
                    <a:pt x="164" y="187"/>
                  </a:lnTo>
                  <a:lnTo>
                    <a:pt x="141" y="208"/>
                  </a:lnTo>
                  <a:lnTo>
                    <a:pt x="119" y="229"/>
                  </a:lnTo>
                  <a:lnTo>
                    <a:pt x="100" y="252"/>
                  </a:lnTo>
                  <a:lnTo>
                    <a:pt x="80" y="275"/>
                  </a:lnTo>
                  <a:lnTo>
                    <a:pt x="61" y="301"/>
                  </a:lnTo>
                  <a:lnTo>
                    <a:pt x="45" y="328"/>
                  </a:lnTo>
                  <a:lnTo>
                    <a:pt x="30" y="355"/>
                  </a:lnTo>
                  <a:lnTo>
                    <a:pt x="19" y="383"/>
                  </a:lnTo>
                  <a:lnTo>
                    <a:pt x="10" y="411"/>
                  </a:lnTo>
                  <a:lnTo>
                    <a:pt x="4" y="440"/>
                  </a:lnTo>
                  <a:lnTo>
                    <a:pt x="1" y="468"/>
                  </a:lnTo>
                  <a:lnTo>
                    <a:pt x="0" y="498"/>
                  </a:lnTo>
                  <a:lnTo>
                    <a:pt x="1" y="532"/>
                  </a:lnTo>
                  <a:lnTo>
                    <a:pt x="6" y="565"/>
                  </a:lnTo>
                  <a:lnTo>
                    <a:pt x="15" y="598"/>
                  </a:lnTo>
                  <a:lnTo>
                    <a:pt x="25" y="629"/>
                  </a:lnTo>
                  <a:lnTo>
                    <a:pt x="39" y="662"/>
                  </a:lnTo>
                  <a:lnTo>
                    <a:pt x="57" y="692"/>
                  </a:lnTo>
                  <a:lnTo>
                    <a:pt x="76" y="723"/>
                  </a:lnTo>
                  <a:lnTo>
                    <a:pt x="100" y="753"/>
                  </a:lnTo>
                  <a:lnTo>
                    <a:pt x="119" y="775"/>
                  </a:lnTo>
                  <a:lnTo>
                    <a:pt x="140" y="797"/>
                  </a:lnTo>
                  <a:lnTo>
                    <a:pt x="162" y="818"/>
                  </a:lnTo>
                  <a:lnTo>
                    <a:pt x="186" y="838"/>
                  </a:lnTo>
                  <a:lnTo>
                    <a:pt x="210" y="857"/>
                  </a:lnTo>
                  <a:lnTo>
                    <a:pt x="235" y="874"/>
                  </a:lnTo>
                  <a:lnTo>
                    <a:pt x="262" y="891"/>
                  </a:lnTo>
                  <a:lnTo>
                    <a:pt x="290" y="906"/>
                  </a:lnTo>
                  <a:lnTo>
                    <a:pt x="313" y="918"/>
                  </a:lnTo>
                  <a:lnTo>
                    <a:pt x="336" y="930"/>
                  </a:lnTo>
                  <a:lnTo>
                    <a:pt x="360" y="941"/>
                  </a:lnTo>
                  <a:lnTo>
                    <a:pt x="384" y="950"/>
                  </a:lnTo>
                  <a:lnTo>
                    <a:pt x="408" y="960"/>
                  </a:lnTo>
                  <a:lnTo>
                    <a:pt x="433" y="969"/>
                  </a:lnTo>
                  <a:lnTo>
                    <a:pt x="457" y="978"/>
                  </a:lnTo>
                  <a:lnTo>
                    <a:pt x="482" y="985"/>
                  </a:lnTo>
                  <a:lnTo>
                    <a:pt x="475" y="976"/>
                  </a:lnTo>
                  <a:lnTo>
                    <a:pt x="467" y="966"/>
                  </a:lnTo>
                  <a:lnTo>
                    <a:pt x="460" y="957"/>
                  </a:lnTo>
                  <a:lnTo>
                    <a:pt x="453" y="947"/>
                  </a:lnTo>
                  <a:lnTo>
                    <a:pt x="447" y="938"/>
                  </a:lnTo>
                  <a:lnTo>
                    <a:pt x="439" y="929"/>
                  </a:lnTo>
                  <a:lnTo>
                    <a:pt x="433" y="918"/>
                  </a:lnTo>
                  <a:lnTo>
                    <a:pt x="427" y="909"/>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1" name="Freeform 10"/>
            <p:cNvSpPr>
              <a:spLocks/>
            </p:cNvSpPr>
            <p:nvPr/>
          </p:nvSpPr>
          <p:spPr bwMode="auto">
            <a:xfrm>
              <a:off x="4846" y="759"/>
              <a:ext cx="72" cy="2"/>
            </a:xfrm>
            <a:custGeom>
              <a:avLst/>
              <a:gdLst>
                <a:gd name="T0" fmla="*/ 0 w 216"/>
                <a:gd name="T1" fmla="*/ 0 h 5"/>
                <a:gd name="T2" fmla="*/ 0 w 216"/>
                <a:gd name="T3" fmla="*/ 0 h 5"/>
                <a:gd name="T4" fmla="*/ 0 w 216"/>
                <a:gd name="T5" fmla="*/ 0 h 5"/>
                <a:gd name="T6" fmla="*/ 0 w 216"/>
                <a:gd name="T7" fmla="*/ 0 h 5"/>
                <a:gd name="T8" fmla="*/ 0 w 216"/>
                <a:gd name="T9" fmla="*/ 0 h 5"/>
                <a:gd name="T10" fmla="*/ 0 w 216"/>
                <a:gd name="T11" fmla="*/ 0 h 5"/>
                <a:gd name="T12" fmla="*/ 0 w 216"/>
                <a:gd name="T13" fmla="*/ 0 h 5"/>
                <a:gd name="T14" fmla="*/ 0 w 216"/>
                <a:gd name="T15" fmla="*/ 0 h 5"/>
                <a:gd name="T16" fmla="*/ 0 w 216"/>
                <a:gd name="T17" fmla="*/ 0 h 5"/>
                <a:gd name="T18" fmla="*/ 0 w 216"/>
                <a:gd name="T19" fmla="*/ 0 h 5"/>
                <a:gd name="T20" fmla="*/ 0 w 216"/>
                <a:gd name="T21" fmla="*/ 0 h 5"/>
                <a:gd name="T22" fmla="*/ 0 w 216"/>
                <a:gd name="T23" fmla="*/ 0 h 5"/>
                <a:gd name="T24" fmla="*/ 0 w 216"/>
                <a:gd name="T25" fmla="*/ 0 h 5"/>
                <a:gd name="T26" fmla="*/ 0 w 216"/>
                <a:gd name="T27" fmla="*/ 0 h 5"/>
                <a:gd name="T28" fmla="*/ 0 w 216"/>
                <a:gd name="T29" fmla="*/ 0 h 5"/>
                <a:gd name="T30" fmla="*/ 0 w 216"/>
                <a:gd name="T31" fmla="*/ 0 h 5"/>
                <a:gd name="T32" fmla="*/ 0 w 216"/>
                <a:gd name="T33" fmla="*/ 0 h 5"/>
                <a:gd name="T34" fmla="*/ 0 w 216"/>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
                <a:gd name="T55" fmla="*/ 0 h 5"/>
                <a:gd name="T56" fmla="*/ 216 w 216"/>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 h="5">
                  <a:moveTo>
                    <a:pt x="216" y="0"/>
                  </a:moveTo>
                  <a:lnTo>
                    <a:pt x="206" y="0"/>
                  </a:lnTo>
                  <a:lnTo>
                    <a:pt x="195" y="2"/>
                  </a:lnTo>
                  <a:lnTo>
                    <a:pt x="186" y="2"/>
                  </a:lnTo>
                  <a:lnTo>
                    <a:pt x="176" y="2"/>
                  </a:lnTo>
                  <a:lnTo>
                    <a:pt x="166" y="3"/>
                  </a:lnTo>
                  <a:lnTo>
                    <a:pt x="155" y="3"/>
                  </a:lnTo>
                  <a:lnTo>
                    <a:pt x="145" y="5"/>
                  </a:lnTo>
                  <a:lnTo>
                    <a:pt x="134" y="5"/>
                  </a:lnTo>
                  <a:lnTo>
                    <a:pt x="118" y="5"/>
                  </a:lnTo>
                  <a:lnTo>
                    <a:pt x="102" y="5"/>
                  </a:lnTo>
                  <a:lnTo>
                    <a:pt x="84" y="5"/>
                  </a:lnTo>
                  <a:lnTo>
                    <a:pt x="67" y="5"/>
                  </a:lnTo>
                  <a:lnTo>
                    <a:pt x="51" y="5"/>
                  </a:lnTo>
                  <a:lnTo>
                    <a:pt x="35" y="3"/>
                  </a:lnTo>
                  <a:lnTo>
                    <a:pt x="17" y="3"/>
                  </a:lnTo>
                  <a:lnTo>
                    <a:pt x="0" y="2"/>
                  </a:lnTo>
                  <a:lnTo>
                    <a:pt x="216" y="0"/>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 name="Freeform 11"/>
            <p:cNvSpPr>
              <a:spLocks/>
            </p:cNvSpPr>
            <p:nvPr/>
          </p:nvSpPr>
          <p:spPr bwMode="auto">
            <a:xfrm>
              <a:off x="4942" y="401"/>
              <a:ext cx="230" cy="342"/>
            </a:xfrm>
            <a:custGeom>
              <a:avLst/>
              <a:gdLst>
                <a:gd name="T0" fmla="*/ 0 w 690"/>
                <a:gd name="T1" fmla="*/ 0 h 1025"/>
                <a:gd name="T2" fmla="*/ 0 w 690"/>
                <a:gd name="T3" fmla="*/ 0 h 1025"/>
                <a:gd name="T4" fmla="*/ 0 w 690"/>
                <a:gd name="T5" fmla="*/ 0 h 1025"/>
                <a:gd name="T6" fmla="*/ 0 w 690"/>
                <a:gd name="T7" fmla="*/ 0 h 1025"/>
                <a:gd name="T8" fmla="*/ 0 w 690"/>
                <a:gd name="T9" fmla="*/ 0 h 1025"/>
                <a:gd name="T10" fmla="*/ 0 w 690"/>
                <a:gd name="T11" fmla="*/ 0 h 1025"/>
                <a:gd name="T12" fmla="*/ 0 w 690"/>
                <a:gd name="T13" fmla="*/ 0 h 1025"/>
                <a:gd name="T14" fmla="*/ 0 w 690"/>
                <a:gd name="T15" fmla="*/ 0 h 1025"/>
                <a:gd name="T16" fmla="*/ 0 w 690"/>
                <a:gd name="T17" fmla="*/ 0 h 1025"/>
                <a:gd name="T18" fmla="*/ 0 w 690"/>
                <a:gd name="T19" fmla="*/ 0 h 1025"/>
                <a:gd name="T20" fmla="*/ 0 w 690"/>
                <a:gd name="T21" fmla="*/ 0 h 1025"/>
                <a:gd name="T22" fmla="*/ 0 w 690"/>
                <a:gd name="T23" fmla="*/ 0 h 1025"/>
                <a:gd name="T24" fmla="*/ 0 w 690"/>
                <a:gd name="T25" fmla="*/ 0 h 1025"/>
                <a:gd name="T26" fmla="*/ 0 w 690"/>
                <a:gd name="T27" fmla="*/ 0 h 1025"/>
                <a:gd name="T28" fmla="*/ 0 w 690"/>
                <a:gd name="T29" fmla="*/ 0 h 1025"/>
                <a:gd name="T30" fmla="*/ 0 w 690"/>
                <a:gd name="T31" fmla="*/ 0 h 1025"/>
                <a:gd name="T32" fmla="*/ 0 w 690"/>
                <a:gd name="T33" fmla="*/ 0 h 1025"/>
                <a:gd name="T34" fmla="*/ 0 w 690"/>
                <a:gd name="T35" fmla="*/ 0 h 1025"/>
                <a:gd name="T36" fmla="*/ 0 w 690"/>
                <a:gd name="T37" fmla="*/ 0 h 1025"/>
                <a:gd name="T38" fmla="*/ 0 w 690"/>
                <a:gd name="T39" fmla="*/ 0 h 1025"/>
                <a:gd name="T40" fmla="*/ 0 w 690"/>
                <a:gd name="T41" fmla="*/ 0 h 1025"/>
                <a:gd name="T42" fmla="*/ 0 w 690"/>
                <a:gd name="T43" fmla="*/ 0 h 1025"/>
                <a:gd name="T44" fmla="*/ 0 w 690"/>
                <a:gd name="T45" fmla="*/ 0 h 1025"/>
                <a:gd name="T46" fmla="*/ 0 w 690"/>
                <a:gd name="T47" fmla="*/ 0 h 1025"/>
                <a:gd name="T48" fmla="*/ 0 w 690"/>
                <a:gd name="T49" fmla="*/ 0 h 1025"/>
                <a:gd name="T50" fmla="*/ 0 w 690"/>
                <a:gd name="T51" fmla="*/ 0 h 1025"/>
                <a:gd name="T52" fmla="*/ 0 w 690"/>
                <a:gd name="T53" fmla="*/ 0 h 1025"/>
                <a:gd name="T54" fmla="*/ 0 w 690"/>
                <a:gd name="T55" fmla="*/ 0 h 1025"/>
                <a:gd name="T56" fmla="*/ 0 w 690"/>
                <a:gd name="T57" fmla="*/ 0 h 1025"/>
                <a:gd name="T58" fmla="*/ 0 w 690"/>
                <a:gd name="T59" fmla="*/ 0 h 1025"/>
                <a:gd name="T60" fmla="*/ 0 w 690"/>
                <a:gd name="T61" fmla="*/ 0 h 1025"/>
                <a:gd name="T62" fmla="*/ 0 w 690"/>
                <a:gd name="T63" fmla="*/ 0 h 1025"/>
                <a:gd name="T64" fmla="*/ 0 w 690"/>
                <a:gd name="T65" fmla="*/ 0 h 1025"/>
                <a:gd name="T66" fmla="*/ 0 w 690"/>
                <a:gd name="T67" fmla="*/ 0 h 1025"/>
                <a:gd name="T68" fmla="*/ 0 w 690"/>
                <a:gd name="T69" fmla="*/ 0 h 1025"/>
                <a:gd name="T70" fmla="*/ 0 w 690"/>
                <a:gd name="T71" fmla="*/ 0 h 1025"/>
                <a:gd name="T72" fmla="*/ 0 w 690"/>
                <a:gd name="T73" fmla="*/ 0 h 1025"/>
                <a:gd name="T74" fmla="*/ 0 w 690"/>
                <a:gd name="T75" fmla="*/ 0 h 1025"/>
                <a:gd name="T76" fmla="*/ 0 w 690"/>
                <a:gd name="T77" fmla="*/ 0 h 1025"/>
                <a:gd name="T78" fmla="*/ 0 w 690"/>
                <a:gd name="T79" fmla="*/ 0 h 1025"/>
                <a:gd name="T80" fmla="*/ 0 w 690"/>
                <a:gd name="T81" fmla="*/ 0 h 1025"/>
                <a:gd name="T82" fmla="*/ 0 w 690"/>
                <a:gd name="T83" fmla="*/ 0 h 1025"/>
                <a:gd name="T84" fmla="*/ 0 w 690"/>
                <a:gd name="T85" fmla="*/ 0 h 1025"/>
                <a:gd name="T86" fmla="*/ 0 w 690"/>
                <a:gd name="T87" fmla="*/ 0 h 1025"/>
                <a:gd name="T88" fmla="*/ 0 w 690"/>
                <a:gd name="T89" fmla="*/ 0 h 1025"/>
                <a:gd name="T90" fmla="*/ 0 w 690"/>
                <a:gd name="T91" fmla="*/ 0 h 1025"/>
                <a:gd name="T92" fmla="*/ 0 w 690"/>
                <a:gd name="T93" fmla="*/ 0 h 1025"/>
                <a:gd name="T94" fmla="*/ 0 w 690"/>
                <a:gd name="T95" fmla="*/ 0 h 1025"/>
                <a:gd name="T96" fmla="*/ 0 w 690"/>
                <a:gd name="T97" fmla="*/ 0 h 1025"/>
                <a:gd name="T98" fmla="*/ 0 w 690"/>
                <a:gd name="T99" fmla="*/ 0 h 1025"/>
                <a:gd name="T100" fmla="*/ 0 w 690"/>
                <a:gd name="T101" fmla="*/ 0 h 1025"/>
                <a:gd name="T102" fmla="*/ 0 w 690"/>
                <a:gd name="T103" fmla="*/ 0 h 1025"/>
                <a:gd name="T104" fmla="*/ 0 w 690"/>
                <a:gd name="T105" fmla="*/ 0 h 1025"/>
                <a:gd name="T106" fmla="*/ 0 w 690"/>
                <a:gd name="T107" fmla="*/ 0 h 10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90"/>
                <a:gd name="T163" fmla="*/ 0 h 1025"/>
                <a:gd name="T164" fmla="*/ 690 w 690"/>
                <a:gd name="T165" fmla="*/ 1025 h 102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90" h="1025">
                  <a:moveTo>
                    <a:pt x="411" y="123"/>
                  </a:moveTo>
                  <a:lnTo>
                    <a:pt x="389" y="111"/>
                  </a:lnTo>
                  <a:lnTo>
                    <a:pt x="365" y="99"/>
                  </a:lnTo>
                  <a:lnTo>
                    <a:pt x="341" y="88"/>
                  </a:lnTo>
                  <a:lnTo>
                    <a:pt x="317" y="78"/>
                  </a:lnTo>
                  <a:lnTo>
                    <a:pt x="292" y="67"/>
                  </a:lnTo>
                  <a:lnTo>
                    <a:pt x="268" y="58"/>
                  </a:lnTo>
                  <a:lnTo>
                    <a:pt x="243" y="51"/>
                  </a:lnTo>
                  <a:lnTo>
                    <a:pt x="218" y="42"/>
                  </a:lnTo>
                  <a:lnTo>
                    <a:pt x="191" y="35"/>
                  </a:lnTo>
                  <a:lnTo>
                    <a:pt x="165" y="29"/>
                  </a:lnTo>
                  <a:lnTo>
                    <a:pt x="139" y="23"/>
                  </a:lnTo>
                  <a:lnTo>
                    <a:pt x="112" y="17"/>
                  </a:lnTo>
                  <a:lnTo>
                    <a:pt x="84" y="12"/>
                  </a:lnTo>
                  <a:lnTo>
                    <a:pt x="57" y="8"/>
                  </a:lnTo>
                  <a:lnTo>
                    <a:pt x="28" y="3"/>
                  </a:lnTo>
                  <a:lnTo>
                    <a:pt x="0" y="0"/>
                  </a:lnTo>
                  <a:lnTo>
                    <a:pt x="90" y="69"/>
                  </a:lnTo>
                  <a:lnTo>
                    <a:pt x="106" y="73"/>
                  </a:lnTo>
                  <a:lnTo>
                    <a:pt x="124" y="76"/>
                  </a:lnTo>
                  <a:lnTo>
                    <a:pt x="140" y="81"/>
                  </a:lnTo>
                  <a:lnTo>
                    <a:pt x="157" y="85"/>
                  </a:lnTo>
                  <a:lnTo>
                    <a:pt x="174" y="90"/>
                  </a:lnTo>
                  <a:lnTo>
                    <a:pt x="191" y="96"/>
                  </a:lnTo>
                  <a:lnTo>
                    <a:pt x="207" y="100"/>
                  </a:lnTo>
                  <a:lnTo>
                    <a:pt x="224" y="106"/>
                  </a:lnTo>
                  <a:lnTo>
                    <a:pt x="240" y="112"/>
                  </a:lnTo>
                  <a:lnTo>
                    <a:pt x="256" y="118"/>
                  </a:lnTo>
                  <a:lnTo>
                    <a:pt x="271" y="124"/>
                  </a:lnTo>
                  <a:lnTo>
                    <a:pt x="288" y="130"/>
                  </a:lnTo>
                  <a:lnTo>
                    <a:pt x="304" y="138"/>
                  </a:lnTo>
                  <a:lnTo>
                    <a:pt x="319" y="143"/>
                  </a:lnTo>
                  <a:lnTo>
                    <a:pt x="335" y="151"/>
                  </a:lnTo>
                  <a:lnTo>
                    <a:pt x="350" y="158"/>
                  </a:lnTo>
                  <a:lnTo>
                    <a:pt x="335" y="166"/>
                  </a:lnTo>
                  <a:lnTo>
                    <a:pt x="320" y="172"/>
                  </a:lnTo>
                  <a:lnTo>
                    <a:pt x="305" y="178"/>
                  </a:lnTo>
                  <a:lnTo>
                    <a:pt x="292" y="184"/>
                  </a:lnTo>
                  <a:lnTo>
                    <a:pt x="280" y="190"/>
                  </a:lnTo>
                  <a:lnTo>
                    <a:pt x="268" y="194"/>
                  </a:lnTo>
                  <a:lnTo>
                    <a:pt x="256" y="199"/>
                  </a:lnTo>
                  <a:lnTo>
                    <a:pt x="246" y="203"/>
                  </a:lnTo>
                  <a:lnTo>
                    <a:pt x="282" y="239"/>
                  </a:lnTo>
                  <a:lnTo>
                    <a:pt x="301" y="231"/>
                  </a:lnTo>
                  <a:lnTo>
                    <a:pt x="319" y="226"/>
                  </a:lnTo>
                  <a:lnTo>
                    <a:pt x="335" y="218"/>
                  </a:lnTo>
                  <a:lnTo>
                    <a:pt x="350" y="212"/>
                  </a:lnTo>
                  <a:lnTo>
                    <a:pt x="365" y="206"/>
                  </a:lnTo>
                  <a:lnTo>
                    <a:pt x="378" y="200"/>
                  </a:lnTo>
                  <a:lnTo>
                    <a:pt x="390" y="194"/>
                  </a:lnTo>
                  <a:lnTo>
                    <a:pt x="402" y="188"/>
                  </a:lnTo>
                  <a:lnTo>
                    <a:pt x="417" y="197"/>
                  </a:lnTo>
                  <a:lnTo>
                    <a:pt x="432" y="208"/>
                  </a:lnTo>
                  <a:lnTo>
                    <a:pt x="445" y="218"/>
                  </a:lnTo>
                  <a:lnTo>
                    <a:pt x="459" y="229"/>
                  </a:lnTo>
                  <a:lnTo>
                    <a:pt x="472" y="239"/>
                  </a:lnTo>
                  <a:lnTo>
                    <a:pt x="486" y="251"/>
                  </a:lnTo>
                  <a:lnTo>
                    <a:pt x="497" y="264"/>
                  </a:lnTo>
                  <a:lnTo>
                    <a:pt x="509" y="276"/>
                  </a:lnTo>
                  <a:lnTo>
                    <a:pt x="532" y="303"/>
                  </a:lnTo>
                  <a:lnTo>
                    <a:pt x="551" y="330"/>
                  </a:lnTo>
                  <a:lnTo>
                    <a:pt x="569" y="357"/>
                  </a:lnTo>
                  <a:lnTo>
                    <a:pt x="582" y="384"/>
                  </a:lnTo>
                  <a:lnTo>
                    <a:pt x="594" y="410"/>
                  </a:lnTo>
                  <a:lnTo>
                    <a:pt x="602" y="439"/>
                  </a:lnTo>
                  <a:lnTo>
                    <a:pt x="608" y="466"/>
                  </a:lnTo>
                  <a:lnTo>
                    <a:pt x="609" y="494"/>
                  </a:lnTo>
                  <a:lnTo>
                    <a:pt x="384" y="500"/>
                  </a:lnTo>
                  <a:lnTo>
                    <a:pt x="383" y="545"/>
                  </a:lnTo>
                  <a:lnTo>
                    <a:pt x="611" y="539"/>
                  </a:lnTo>
                  <a:lnTo>
                    <a:pt x="611" y="561"/>
                  </a:lnTo>
                  <a:lnTo>
                    <a:pt x="608" y="585"/>
                  </a:lnTo>
                  <a:lnTo>
                    <a:pt x="603" y="607"/>
                  </a:lnTo>
                  <a:lnTo>
                    <a:pt x="597" y="631"/>
                  </a:lnTo>
                  <a:lnTo>
                    <a:pt x="588" y="655"/>
                  </a:lnTo>
                  <a:lnTo>
                    <a:pt x="578" y="679"/>
                  </a:lnTo>
                  <a:lnTo>
                    <a:pt x="564" y="701"/>
                  </a:lnTo>
                  <a:lnTo>
                    <a:pt x="550" y="725"/>
                  </a:lnTo>
                  <a:lnTo>
                    <a:pt x="536" y="745"/>
                  </a:lnTo>
                  <a:lnTo>
                    <a:pt x="523" y="762"/>
                  </a:lnTo>
                  <a:lnTo>
                    <a:pt x="508" y="779"/>
                  </a:lnTo>
                  <a:lnTo>
                    <a:pt x="493" y="795"/>
                  </a:lnTo>
                  <a:lnTo>
                    <a:pt x="477" y="810"/>
                  </a:lnTo>
                  <a:lnTo>
                    <a:pt x="460" y="825"/>
                  </a:lnTo>
                  <a:lnTo>
                    <a:pt x="444" y="839"/>
                  </a:lnTo>
                  <a:lnTo>
                    <a:pt x="426" y="852"/>
                  </a:lnTo>
                  <a:lnTo>
                    <a:pt x="408" y="846"/>
                  </a:lnTo>
                  <a:lnTo>
                    <a:pt x="390" y="840"/>
                  </a:lnTo>
                  <a:lnTo>
                    <a:pt x="374" y="834"/>
                  </a:lnTo>
                  <a:lnTo>
                    <a:pt x="358" y="828"/>
                  </a:lnTo>
                  <a:lnTo>
                    <a:pt x="341" y="824"/>
                  </a:lnTo>
                  <a:lnTo>
                    <a:pt x="326" y="818"/>
                  </a:lnTo>
                  <a:lnTo>
                    <a:pt x="311" y="813"/>
                  </a:lnTo>
                  <a:lnTo>
                    <a:pt x="298" y="809"/>
                  </a:lnTo>
                  <a:lnTo>
                    <a:pt x="289" y="819"/>
                  </a:lnTo>
                  <a:lnTo>
                    <a:pt x="280" y="831"/>
                  </a:lnTo>
                  <a:lnTo>
                    <a:pt x="271" y="841"/>
                  </a:lnTo>
                  <a:lnTo>
                    <a:pt x="264" y="852"/>
                  </a:lnTo>
                  <a:lnTo>
                    <a:pt x="285" y="858"/>
                  </a:lnTo>
                  <a:lnTo>
                    <a:pt x="302" y="864"/>
                  </a:lnTo>
                  <a:lnTo>
                    <a:pt x="319" y="868"/>
                  </a:lnTo>
                  <a:lnTo>
                    <a:pt x="334" y="873"/>
                  </a:lnTo>
                  <a:lnTo>
                    <a:pt x="346" y="877"/>
                  </a:lnTo>
                  <a:lnTo>
                    <a:pt x="356" y="882"/>
                  </a:lnTo>
                  <a:lnTo>
                    <a:pt x="365" y="885"/>
                  </a:lnTo>
                  <a:lnTo>
                    <a:pt x="371" y="888"/>
                  </a:lnTo>
                  <a:lnTo>
                    <a:pt x="353" y="900"/>
                  </a:lnTo>
                  <a:lnTo>
                    <a:pt x="335" y="912"/>
                  </a:lnTo>
                  <a:lnTo>
                    <a:pt x="316" y="922"/>
                  </a:lnTo>
                  <a:lnTo>
                    <a:pt x="296" y="932"/>
                  </a:lnTo>
                  <a:lnTo>
                    <a:pt x="276" y="941"/>
                  </a:lnTo>
                  <a:lnTo>
                    <a:pt x="255" y="950"/>
                  </a:lnTo>
                  <a:lnTo>
                    <a:pt x="232" y="959"/>
                  </a:lnTo>
                  <a:lnTo>
                    <a:pt x="209" y="967"/>
                  </a:lnTo>
                  <a:lnTo>
                    <a:pt x="206" y="980"/>
                  </a:lnTo>
                  <a:lnTo>
                    <a:pt x="201" y="995"/>
                  </a:lnTo>
                  <a:lnTo>
                    <a:pt x="197" y="1010"/>
                  </a:lnTo>
                  <a:lnTo>
                    <a:pt x="192" y="1025"/>
                  </a:lnTo>
                  <a:lnTo>
                    <a:pt x="195" y="1023"/>
                  </a:lnTo>
                  <a:lnTo>
                    <a:pt x="200" y="1022"/>
                  </a:lnTo>
                  <a:lnTo>
                    <a:pt x="203" y="1022"/>
                  </a:lnTo>
                  <a:lnTo>
                    <a:pt x="206" y="1020"/>
                  </a:lnTo>
                  <a:lnTo>
                    <a:pt x="231" y="1012"/>
                  </a:lnTo>
                  <a:lnTo>
                    <a:pt x="256" y="1004"/>
                  </a:lnTo>
                  <a:lnTo>
                    <a:pt x="280" y="994"/>
                  </a:lnTo>
                  <a:lnTo>
                    <a:pt x="304" y="985"/>
                  </a:lnTo>
                  <a:lnTo>
                    <a:pt x="328" y="974"/>
                  </a:lnTo>
                  <a:lnTo>
                    <a:pt x="350" y="964"/>
                  </a:lnTo>
                  <a:lnTo>
                    <a:pt x="372" y="953"/>
                  </a:lnTo>
                  <a:lnTo>
                    <a:pt x="393" y="941"/>
                  </a:lnTo>
                  <a:lnTo>
                    <a:pt x="414" y="931"/>
                  </a:lnTo>
                  <a:lnTo>
                    <a:pt x="435" y="919"/>
                  </a:lnTo>
                  <a:lnTo>
                    <a:pt x="454" y="906"/>
                  </a:lnTo>
                  <a:lnTo>
                    <a:pt x="472" y="892"/>
                  </a:lnTo>
                  <a:lnTo>
                    <a:pt x="492" y="880"/>
                  </a:lnTo>
                  <a:lnTo>
                    <a:pt x="508" y="865"/>
                  </a:lnTo>
                  <a:lnTo>
                    <a:pt x="526" y="852"/>
                  </a:lnTo>
                  <a:lnTo>
                    <a:pt x="542" y="837"/>
                  </a:lnTo>
                  <a:lnTo>
                    <a:pt x="578" y="800"/>
                  </a:lnTo>
                  <a:lnTo>
                    <a:pt x="609" y="762"/>
                  </a:lnTo>
                  <a:lnTo>
                    <a:pt x="634" y="722"/>
                  </a:lnTo>
                  <a:lnTo>
                    <a:pt x="657" y="682"/>
                  </a:lnTo>
                  <a:lnTo>
                    <a:pt x="672" y="639"/>
                  </a:lnTo>
                  <a:lnTo>
                    <a:pt x="684" y="595"/>
                  </a:lnTo>
                  <a:lnTo>
                    <a:pt x="688" y="551"/>
                  </a:lnTo>
                  <a:lnTo>
                    <a:pt x="690" y="504"/>
                  </a:lnTo>
                  <a:lnTo>
                    <a:pt x="688" y="476"/>
                  </a:lnTo>
                  <a:lnTo>
                    <a:pt x="684" y="448"/>
                  </a:lnTo>
                  <a:lnTo>
                    <a:pt x="678" y="419"/>
                  </a:lnTo>
                  <a:lnTo>
                    <a:pt x="669" y="393"/>
                  </a:lnTo>
                  <a:lnTo>
                    <a:pt x="658" y="366"/>
                  </a:lnTo>
                  <a:lnTo>
                    <a:pt x="646" y="340"/>
                  </a:lnTo>
                  <a:lnTo>
                    <a:pt x="631" y="317"/>
                  </a:lnTo>
                  <a:lnTo>
                    <a:pt x="615" y="291"/>
                  </a:lnTo>
                  <a:lnTo>
                    <a:pt x="597" y="269"/>
                  </a:lnTo>
                  <a:lnTo>
                    <a:pt x="576" y="245"/>
                  </a:lnTo>
                  <a:lnTo>
                    <a:pt x="554" y="223"/>
                  </a:lnTo>
                  <a:lnTo>
                    <a:pt x="530" y="202"/>
                  </a:lnTo>
                  <a:lnTo>
                    <a:pt x="503" y="181"/>
                  </a:lnTo>
                  <a:lnTo>
                    <a:pt x="475" y="161"/>
                  </a:lnTo>
                  <a:lnTo>
                    <a:pt x="444" y="142"/>
                  </a:lnTo>
                  <a:lnTo>
                    <a:pt x="411" y="123"/>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3" name="Freeform 12"/>
            <p:cNvSpPr>
              <a:spLocks/>
            </p:cNvSpPr>
            <p:nvPr/>
          </p:nvSpPr>
          <p:spPr bwMode="auto">
            <a:xfrm>
              <a:off x="4914" y="400"/>
              <a:ext cx="156" cy="359"/>
            </a:xfrm>
            <a:custGeom>
              <a:avLst/>
              <a:gdLst>
                <a:gd name="T0" fmla="*/ 0 w 469"/>
                <a:gd name="T1" fmla="*/ 0 h 1078"/>
                <a:gd name="T2" fmla="*/ 0 w 469"/>
                <a:gd name="T3" fmla="*/ 0 h 1078"/>
                <a:gd name="T4" fmla="*/ 0 w 469"/>
                <a:gd name="T5" fmla="*/ 0 h 1078"/>
                <a:gd name="T6" fmla="*/ 0 w 469"/>
                <a:gd name="T7" fmla="*/ 0 h 1078"/>
                <a:gd name="T8" fmla="*/ 0 w 469"/>
                <a:gd name="T9" fmla="*/ 0 h 1078"/>
                <a:gd name="T10" fmla="*/ 0 w 469"/>
                <a:gd name="T11" fmla="*/ 0 h 1078"/>
                <a:gd name="T12" fmla="*/ 0 w 469"/>
                <a:gd name="T13" fmla="*/ 0 h 1078"/>
                <a:gd name="T14" fmla="*/ 0 w 469"/>
                <a:gd name="T15" fmla="*/ 0 h 1078"/>
                <a:gd name="T16" fmla="*/ 0 w 469"/>
                <a:gd name="T17" fmla="*/ 0 h 1078"/>
                <a:gd name="T18" fmla="*/ 0 w 469"/>
                <a:gd name="T19" fmla="*/ 0 h 1078"/>
                <a:gd name="T20" fmla="*/ 0 w 469"/>
                <a:gd name="T21" fmla="*/ 0 h 1078"/>
                <a:gd name="T22" fmla="*/ 0 w 469"/>
                <a:gd name="T23" fmla="*/ 0 h 1078"/>
                <a:gd name="T24" fmla="*/ 0 w 469"/>
                <a:gd name="T25" fmla="*/ 0 h 1078"/>
                <a:gd name="T26" fmla="*/ 0 w 469"/>
                <a:gd name="T27" fmla="*/ 0 h 1078"/>
                <a:gd name="T28" fmla="*/ 0 w 469"/>
                <a:gd name="T29" fmla="*/ 0 h 1078"/>
                <a:gd name="T30" fmla="*/ 0 w 469"/>
                <a:gd name="T31" fmla="*/ 0 h 1078"/>
                <a:gd name="T32" fmla="*/ 0 w 469"/>
                <a:gd name="T33" fmla="*/ 0 h 1078"/>
                <a:gd name="T34" fmla="*/ 0 w 469"/>
                <a:gd name="T35" fmla="*/ 0 h 1078"/>
                <a:gd name="T36" fmla="*/ 0 w 469"/>
                <a:gd name="T37" fmla="*/ 0 h 1078"/>
                <a:gd name="T38" fmla="*/ 0 w 469"/>
                <a:gd name="T39" fmla="*/ 0 h 1078"/>
                <a:gd name="T40" fmla="*/ 0 w 469"/>
                <a:gd name="T41" fmla="*/ 0 h 1078"/>
                <a:gd name="T42" fmla="*/ 0 w 469"/>
                <a:gd name="T43" fmla="*/ 0 h 1078"/>
                <a:gd name="T44" fmla="*/ 0 w 469"/>
                <a:gd name="T45" fmla="*/ 0 h 1078"/>
                <a:gd name="T46" fmla="*/ 0 w 469"/>
                <a:gd name="T47" fmla="*/ 0 h 1078"/>
                <a:gd name="T48" fmla="*/ 0 w 469"/>
                <a:gd name="T49" fmla="*/ 0 h 1078"/>
                <a:gd name="T50" fmla="*/ 0 w 469"/>
                <a:gd name="T51" fmla="*/ 0 h 1078"/>
                <a:gd name="T52" fmla="*/ 0 w 469"/>
                <a:gd name="T53" fmla="*/ 0 h 1078"/>
                <a:gd name="T54" fmla="*/ 0 w 469"/>
                <a:gd name="T55" fmla="*/ 0 h 1078"/>
                <a:gd name="T56" fmla="*/ 0 w 469"/>
                <a:gd name="T57" fmla="*/ 0 h 1078"/>
                <a:gd name="T58" fmla="*/ 0 w 469"/>
                <a:gd name="T59" fmla="*/ 0 h 1078"/>
                <a:gd name="T60" fmla="*/ 0 w 469"/>
                <a:gd name="T61" fmla="*/ 0 h 1078"/>
                <a:gd name="T62" fmla="*/ 0 w 469"/>
                <a:gd name="T63" fmla="*/ 0 h 1078"/>
                <a:gd name="T64" fmla="*/ 0 w 469"/>
                <a:gd name="T65" fmla="*/ 0 h 1078"/>
                <a:gd name="T66" fmla="*/ 0 w 469"/>
                <a:gd name="T67" fmla="*/ 0 h 1078"/>
                <a:gd name="T68" fmla="*/ 0 w 469"/>
                <a:gd name="T69" fmla="*/ 0 h 1078"/>
                <a:gd name="T70" fmla="*/ 0 w 469"/>
                <a:gd name="T71" fmla="*/ 0 h 1078"/>
                <a:gd name="T72" fmla="*/ 0 w 469"/>
                <a:gd name="T73" fmla="*/ 0 h 1078"/>
                <a:gd name="T74" fmla="*/ 0 w 469"/>
                <a:gd name="T75" fmla="*/ 0 h 1078"/>
                <a:gd name="T76" fmla="*/ 0 w 469"/>
                <a:gd name="T77" fmla="*/ 0 h 1078"/>
                <a:gd name="T78" fmla="*/ 0 w 469"/>
                <a:gd name="T79" fmla="*/ 0 h 1078"/>
                <a:gd name="T80" fmla="*/ 0 w 469"/>
                <a:gd name="T81" fmla="*/ 0 h 1078"/>
                <a:gd name="T82" fmla="*/ 0 w 469"/>
                <a:gd name="T83" fmla="*/ 0 h 1078"/>
                <a:gd name="T84" fmla="*/ 0 w 469"/>
                <a:gd name="T85" fmla="*/ 0 h 1078"/>
                <a:gd name="T86" fmla="*/ 0 w 469"/>
                <a:gd name="T87" fmla="*/ 0 h 1078"/>
                <a:gd name="T88" fmla="*/ 0 w 469"/>
                <a:gd name="T89" fmla="*/ 0 h 1078"/>
                <a:gd name="T90" fmla="*/ 0 w 469"/>
                <a:gd name="T91" fmla="*/ 0 h 1078"/>
                <a:gd name="T92" fmla="*/ 0 w 469"/>
                <a:gd name="T93" fmla="*/ 0 h 1078"/>
                <a:gd name="T94" fmla="*/ 0 w 469"/>
                <a:gd name="T95" fmla="*/ 0 h 1078"/>
                <a:gd name="T96" fmla="*/ 0 w 469"/>
                <a:gd name="T97" fmla="*/ 0 h 1078"/>
                <a:gd name="T98" fmla="*/ 0 w 469"/>
                <a:gd name="T99" fmla="*/ 0 h 1078"/>
                <a:gd name="T100" fmla="*/ 0 w 469"/>
                <a:gd name="T101" fmla="*/ 0 h 1078"/>
                <a:gd name="T102" fmla="*/ 0 w 469"/>
                <a:gd name="T103" fmla="*/ 0 h 10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69"/>
                <a:gd name="T157" fmla="*/ 0 h 1078"/>
                <a:gd name="T158" fmla="*/ 469 w 469"/>
                <a:gd name="T159" fmla="*/ 1078 h 10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69" h="1078">
                  <a:moveTo>
                    <a:pt x="146" y="1007"/>
                  </a:moveTo>
                  <a:lnTo>
                    <a:pt x="163" y="992"/>
                  </a:lnTo>
                  <a:lnTo>
                    <a:pt x="179" y="974"/>
                  </a:lnTo>
                  <a:lnTo>
                    <a:pt x="195" y="956"/>
                  </a:lnTo>
                  <a:lnTo>
                    <a:pt x="212" y="935"/>
                  </a:lnTo>
                  <a:lnTo>
                    <a:pt x="228" y="913"/>
                  </a:lnTo>
                  <a:lnTo>
                    <a:pt x="246" y="890"/>
                  </a:lnTo>
                  <a:lnTo>
                    <a:pt x="262" y="865"/>
                  </a:lnTo>
                  <a:lnTo>
                    <a:pt x="280" y="838"/>
                  </a:lnTo>
                  <a:lnTo>
                    <a:pt x="289" y="841"/>
                  </a:lnTo>
                  <a:lnTo>
                    <a:pt x="300" y="843"/>
                  </a:lnTo>
                  <a:lnTo>
                    <a:pt x="309" y="845"/>
                  </a:lnTo>
                  <a:lnTo>
                    <a:pt x="317" y="847"/>
                  </a:lnTo>
                  <a:lnTo>
                    <a:pt x="325" y="850"/>
                  </a:lnTo>
                  <a:lnTo>
                    <a:pt x="334" y="851"/>
                  </a:lnTo>
                  <a:lnTo>
                    <a:pt x="341" y="854"/>
                  </a:lnTo>
                  <a:lnTo>
                    <a:pt x="349" y="856"/>
                  </a:lnTo>
                  <a:lnTo>
                    <a:pt x="356" y="845"/>
                  </a:lnTo>
                  <a:lnTo>
                    <a:pt x="365" y="835"/>
                  </a:lnTo>
                  <a:lnTo>
                    <a:pt x="374" y="823"/>
                  </a:lnTo>
                  <a:lnTo>
                    <a:pt x="383" y="813"/>
                  </a:lnTo>
                  <a:lnTo>
                    <a:pt x="373" y="810"/>
                  </a:lnTo>
                  <a:lnTo>
                    <a:pt x="362" y="807"/>
                  </a:lnTo>
                  <a:lnTo>
                    <a:pt x="352" y="804"/>
                  </a:lnTo>
                  <a:lnTo>
                    <a:pt x="341" y="801"/>
                  </a:lnTo>
                  <a:lnTo>
                    <a:pt x="332" y="799"/>
                  </a:lnTo>
                  <a:lnTo>
                    <a:pt x="323" y="796"/>
                  </a:lnTo>
                  <a:lnTo>
                    <a:pt x="316" y="795"/>
                  </a:lnTo>
                  <a:lnTo>
                    <a:pt x="309" y="792"/>
                  </a:lnTo>
                  <a:lnTo>
                    <a:pt x="329" y="756"/>
                  </a:lnTo>
                  <a:lnTo>
                    <a:pt x="347" y="722"/>
                  </a:lnTo>
                  <a:lnTo>
                    <a:pt x="361" y="689"/>
                  </a:lnTo>
                  <a:lnTo>
                    <a:pt x="374" y="658"/>
                  </a:lnTo>
                  <a:lnTo>
                    <a:pt x="383" y="628"/>
                  </a:lnTo>
                  <a:lnTo>
                    <a:pt x="389" y="601"/>
                  </a:lnTo>
                  <a:lnTo>
                    <a:pt x="392" y="574"/>
                  </a:lnTo>
                  <a:lnTo>
                    <a:pt x="393" y="550"/>
                  </a:lnTo>
                  <a:lnTo>
                    <a:pt x="468" y="549"/>
                  </a:lnTo>
                  <a:lnTo>
                    <a:pt x="469" y="504"/>
                  </a:lnTo>
                  <a:lnTo>
                    <a:pt x="386" y="507"/>
                  </a:lnTo>
                  <a:lnTo>
                    <a:pt x="384" y="479"/>
                  </a:lnTo>
                  <a:lnTo>
                    <a:pt x="380" y="450"/>
                  </a:lnTo>
                  <a:lnTo>
                    <a:pt x="371" y="422"/>
                  </a:lnTo>
                  <a:lnTo>
                    <a:pt x="362" y="392"/>
                  </a:lnTo>
                  <a:lnTo>
                    <a:pt x="349" y="362"/>
                  </a:lnTo>
                  <a:lnTo>
                    <a:pt x="332" y="332"/>
                  </a:lnTo>
                  <a:lnTo>
                    <a:pt x="314" y="301"/>
                  </a:lnTo>
                  <a:lnTo>
                    <a:pt x="294" y="268"/>
                  </a:lnTo>
                  <a:lnTo>
                    <a:pt x="304" y="265"/>
                  </a:lnTo>
                  <a:lnTo>
                    <a:pt x="313" y="262"/>
                  </a:lnTo>
                  <a:lnTo>
                    <a:pt x="322" y="258"/>
                  </a:lnTo>
                  <a:lnTo>
                    <a:pt x="332" y="255"/>
                  </a:lnTo>
                  <a:lnTo>
                    <a:pt x="341" y="252"/>
                  </a:lnTo>
                  <a:lnTo>
                    <a:pt x="350" y="249"/>
                  </a:lnTo>
                  <a:lnTo>
                    <a:pt x="358" y="246"/>
                  </a:lnTo>
                  <a:lnTo>
                    <a:pt x="367" y="243"/>
                  </a:lnTo>
                  <a:lnTo>
                    <a:pt x="331" y="207"/>
                  </a:lnTo>
                  <a:lnTo>
                    <a:pt x="329" y="207"/>
                  </a:lnTo>
                  <a:lnTo>
                    <a:pt x="326" y="209"/>
                  </a:lnTo>
                  <a:lnTo>
                    <a:pt x="325" y="209"/>
                  </a:lnTo>
                  <a:lnTo>
                    <a:pt x="322" y="210"/>
                  </a:lnTo>
                  <a:lnTo>
                    <a:pt x="268" y="230"/>
                  </a:lnTo>
                  <a:lnTo>
                    <a:pt x="250" y="204"/>
                  </a:lnTo>
                  <a:lnTo>
                    <a:pt x="233" y="182"/>
                  </a:lnTo>
                  <a:lnTo>
                    <a:pt x="213" y="159"/>
                  </a:lnTo>
                  <a:lnTo>
                    <a:pt x="194" y="137"/>
                  </a:lnTo>
                  <a:lnTo>
                    <a:pt x="173" y="118"/>
                  </a:lnTo>
                  <a:lnTo>
                    <a:pt x="152" y="97"/>
                  </a:lnTo>
                  <a:lnTo>
                    <a:pt x="130" y="79"/>
                  </a:lnTo>
                  <a:lnTo>
                    <a:pt x="108" y="61"/>
                  </a:lnTo>
                  <a:lnTo>
                    <a:pt x="116" y="62"/>
                  </a:lnTo>
                  <a:lnTo>
                    <a:pt x="124" y="64"/>
                  </a:lnTo>
                  <a:lnTo>
                    <a:pt x="133" y="65"/>
                  </a:lnTo>
                  <a:lnTo>
                    <a:pt x="142" y="67"/>
                  </a:lnTo>
                  <a:lnTo>
                    <a:pt x="149" y="68"/>
                  </a:lnTo>
                  <a:lnTo>
                    <a:pt x="158" y="70"/>
                  </a:lnTo>
                  <a:lnTo>
                    <a:pt x="166" y="71"/>
                  </a:lnTo>
                  <a:lnTo>
                    <a:pt x="175" y="73"/>
                  </a:lnTo>
                  <a:lnTo>
                    <a:pt x="85" y="4"/>
                  </a:lnTo>
                  <a:lnTo>
                    <a:pt x="75" y="4"/>
                  </a:lnTo>
                  <a:lnTo>
                    <a:pt x="64" y="3"/>
                  </a:lnTo>
                  <a:lnTo>
                    <a:pt x="54" y="3"/>
                  </a:lnTo>
                  <a:lnTo>
                    <a:pt x="44" y="1"/>
                  </a:lnTo>
                  <a:lnTo>
                    <a:pt x="33" y="1"/>
                  </a:lnTo>
                  <a:lnTo>
                    <a:pt x="23" y="0"/>
                  </a:lnTo>
                  <a:lnTo>
                    <a:pt x="11" y="0"/>
                  </a:lnTo>
                  <a:lnTo>
                    <a:pt x="0" y="0"/>
                  </a:lnTo>
                  <a:lnTo>
                    <a:pt x="3" y="12"/>
                  </a:lnTo>
                  <a:lnTo>
                    <a:pt x="5" y="25"/>
                  </a:lnTo>
                  <a:lnTo>
                    <a:pt x="8" y="40"/>
                  </a:lnTo>
                  <a:lnTo>
                    <a:pt x="9" y="55"/>
                  </a:lnTo>
                  <a:lnTo>
                    <a:pt x="11" y="55"/>
                  </a:lnTo>
                  <a:lnTo>
                    <a:pt x="38" y="74"/>
                  </a:lnTo>
                  <a:lnTo>
                    <a:pt x="63" y="95"/>
                  </a:lnTo>
                  <a:lnTo>
                    <a:pt x="87" y="118"/>
                  </a:lnTo>
                  <a:lnTo>
                    <a:pt x="112" y="140"/>
                  </a:lnTo>
                  <a:lnTo>
                    <a:pt x="134" y="164"/>
                  </a:lnTo>
                  <a:lnTo>
                    <a:pt x="157" y="189"/>
                  </a:lnTo>
                  <a:lnTo>
                    <a:pt x="178" y="216"/>
                  </a:lnTo>
                  <a:lnTo>
                    <a:pt x="198" y="244"/>
                  </a:lnTo>
                  <a:lnTo>
                    <a:pt x="183" y="250"/>
                  </a:lnTo>
                  <a:lnTo>
                    <a:pt x="167" y="255"/>
                  </a:lnTo>
                  <a:lnTo>
                    <a:pt x="149" y="259"/>
                  </a:lnTo>
                  <a:lnTo>
                    <a:pt x="128" y="264"/>
                  </a:lnTo>
                  <a:lnTo>
                    <a:pt x="106" y="268"/>
                  </a:lnTo>
                  <a:lnTo>
                    <a:pt x="81" y="273"/>
                  </a:lnTo>
                  <a:lnTo>
                    <a:pt x="54" y="277"/>
                  </a:lnTo>
                  <a:lnTo>
                    <a:pt x="26" y="280"/>
                  </a:lnTo>
                  <a:lnTo>
                    <a:pt x="26" y="292"/>
                  </a:lnTo>
                  <a:lnTo>
                    <a:pt x="26" y="304"/>
                  </a:lnTo>
                  <a:lnTo>
                    <a:pt x="26" y="318"/>
                  </a:lnTo>
                  <a:lnTo>
                    <a:pt x="27" y="329"/>
                  </a:lnTo>
                  <a:lnTo>
                    <a:pt x="49" y="326"/>
                  </a:lnTo>
                  <a:lnTo>
                    <a:pt x="72" y="322"/>
                  </a:lnTo>
                  <a:lnTo>
                    <a:pt x="94" y="318"/>
                  </a:lnTo>
                  <a:lnTo>
                    <a:pt x="119" y="313"/>
                  </a:lnTo>
                  <a:lnTo>
                    <a:pt x="145" y="307"/>
                  </a:lnTo>
                  <a:lnTo>
                    <a:pt x="170" y="301"/>
                  </a:lnTo>
                  <a:lnTo>
                    <a:pt x="197" y="294"/>
                  </a:lnTo>
                  <a:lnTo>
                    <a:pt x="225" y="286"/>
                  </a:lnTo>
                  <a:lnTo>
                    <a:pt x="233" y="294"/>
                  </a:lnTo>
                  <a:lnTo>
                    <a:pt x="240" y="304"/>
                  </a:lnTo>
                  <a:lnTo>
                    <a:pt x="247" y="315"/>
                  </a:lnTo>
                  <a:lnTo>
                    <a:pt x="253" y="326"/>
                  </a:lnTo>
                  <a:lnTo>
                    <a:pt x="261" y="340"/>
                  </a:lnTo>
                  <a:lnTo>
                    <a:pt x="268" y="355"/>
                  </a:lnTo>
                  <a:lnTo>
                    <a:pt x="274" y="370"/>
                  </a:lnTo>
                  <a:lnTo>
                    <a:pt x="282" y="388"/>
                  </a:lnTo>
                  <a:lnTo>
                    <a:pt x="294" y="422"/>
                  </a:lnTo>
                  <a:lnTo>
                    <a:pt x="303" y="453"/>
                  </a:lnTo>
                  <a:lnTo>
                    <a:pt x="307" y="483"/>
                  </a:lnTo>
                  <a:lnTo>
                    <a:pt x="310" y="508"/>
                  </a:lnTo>
                  <a:lnTo>
                    <a:pt x="29" y="517"/>
                  </a:lnTo>
                  <a:lnTo>
                    <a:pt x="29" y="528"/>
                  </a:lnTo>
                  <a:lnTo>
                    <a:pt x="29" y="540"/>
                  </a:lnTo>
                  <a:lnTo>
                    <a:pt x="29" y="550"/>
                  </a:lnTo>
                  <a:lnTo>
                    <a:pt x="29" y="562"/>
                  </a:lnTo>
                  <a:lnTo>
                    <a:pt x="312" y="553"/>
                  </a:lnTo>
                  <a:lnTo>
                    <a:pt x="312" y="579"/>
                  </a:lnTo>
                  <a:lnTo>
                    <a:pt x="309" y="605"/>
                  </a:lnTo>
                  <a:lnTo>
                    <a:pt x="303" y="632"/>
                  </a:lnTo>
                  <a:lnTo>
                    <a:pt x="295" y="661"/>
                  </a:lnTo>
                  <a:lnTo>
                    <a:pt x="285" y="689"/>
                  </a:lnTo>
                  <a:lnTo>
                    <a:pt x="271" y="719"/>
                  </a:lnTo>
                  <a:lnTo>
                    <a:pt x="256" y="750"/>
                  </a:lnTo>
                  <a:lnTo>
                    <a:pt x="239" y="781"/>
                  </a:lnTo>
                  <a:lnTo>
                    <a:pt x="213" y="774"/>
                  </a:lnTo>
                  <a:lnTo>
                    <a:pt x="188" y="768"/>
                  </a:lnTo>
                  <a:lnTo>
                    <a:pt x="161" y="763"/>
                  </a:lnTo>
                  <a:lnTo>
                    <a:pt x="134" y="757"/>
                  </a:lnTo>
                  <a:lnTo>
                    <a:pt x="108" y="755"/>
                  </a:lnTo>
                  <a:lnTo>
                    <a:pt x="79" y="752"/>
                  </a:lnTo>
                  <a:lnTo>
                    <a:pt x="52" y="749"/>
                  </a:lnTo>
                  <a:lnTo>
                    <a:pt x="24" y="747"/>
                  </a:lnTo>
                  <a:lnTo>
                    <a:pt x="24" y="759"/>
                  </a:lnTo>
                  <a:lnTo>
                    <a:pt x="24" y="771"/>
                  </a:lnTo>
                  <a:lnTo>
                    <a:pt x="24" y="784"/>
                  </a:lnTo>
                  <a:lnTo>
                    <a:pt x="23" y="796"/>
                  </a:lnTo>
                  <a:lnTo>
                    <a:pt x="46" y="798"/>
                  </a:lnTo>
                  <a:lnTo>
                    <a:pt x="70" y="801"/>
                  </a:lnTo>
                  <a:lnTo>
                    <a:pt x="94" y="802"/>
                  </a:lnTo>
                  <a:lnTo>
                    <a:pt x="119" y="805"/>
                  </a:lnTo>
                  <a:lnTo>
                    <a:pt x="143" y="808"/>
                  </a:lnTo>
                  <a:lnTo>
                    <a:pt x="167" y="813"/>
                  </a:lnTo>
                  <a:lnTo>
                    <a:pt x="191" y="817"/>
                  </a:lnTo>
                  <a:lnTo>
                    <a:pt x="215" y="822"/>
                  </a:lnTo>
                  <a:lnTo>
                    <a:pt x="188" y="859"/>
                  </a:lnTo>
                  <a:lnTo>
                    <a:pt x="164" y="892"/>
                  </a:lnTo>
                  <a:lnTo>
                    <a:pt x="140" y="923"/>
                  </a:lnTo>
                  <a:lnTo>
                    <a:pt x="118" y="950"/>
                  </a:lnTo>
                  <a:lnTo>
                    <a:pt x="97" y="974"/>
                  </a:lnTo>
                  <a:lnTo>
                    <a:pt x="78" y="995"/>
                  </a:lnTo>
                  <a:lnTo>
                    <a:pt x="60" y="1013"/>
                  </a:lnTo>
                  <a:lnTo>
                    <a:pt x="44" y="1027"/>
                  </a:lnTo>
                  <a:lnTo>
                    <a:pt x="15" y="1029"/>
                  </a:lnTo>
                  <a:lnTo>
                    <a:pt x="14" y="1042"/>
                  </a:lnTo>
                  <a:lnTo>
                    <a:pt x="14" y="1054"/>
                  </a:lnTo>
                  <a:lnTo>
                    <a:pt x="14" y="1066"/>
                  </a:lnTo>
                  <a:lnTo>
                    <a:pt x="12" y="1078"/>
                  </a:lnTo>
                  <a:lnTo>
                    <a:pt x="29" y="1077"/>
                  </a:lnTo>
                  <a:lnTo>
                    <a:pt x="46" y="1075"/>
                  </a:lnTo>
                  <a:lnTo>
                    <a:pt x="63" y="1072"/>
                  </a:lnTo>
                  <a:lnTo>
                    <a:pt x="81" y="1071"/>
                  </a:lnTo>
                  <a:lnTo>
                    <a:pt x="97" y="1068"/>
                  </a:lnTo>
                  <a:lnTo>
                    <a:pt x="113" y="1065"/>
                  </a:lnTo>
                  <a:lnTo>
                    <a:pt x="130" y="1062"/>
                  </a:lnTo>
                  <a:lnTo>
                    <a:pt x="148" y="1059"/>
                  </a:lnTo>
                  <a:lnTo>
                    <a:pt x="164" y="1056"/>
                  </a:lnTo>
                  <a:lnTo>
                    <a:pt x="180" y="1053"/>
                  </a:lnTo>
                  <a:lnTo>
                    <a:pt x="197" y="1050"/>
                  </a:lnTo>
                  <a:lnTo>
                    <a:pt x="213" y="1045"/>
                  </a:lnTo>
                  <a:lnTo>
                    <a:pt x="230" y="1041"/>
                  </a:lnTo>
                  <a:lnTo>
                    <a:pt x="245" y="1038"/>
                  </a:lnTo>
                  <a:lnTo>
                    <a:pt x="261" y="1033"/>
                  </a:lnTo>
                  <a:lnTo>
                    <a:pt x="277" y="1029"/>
                  </a:lnTo>
                  <a:lnTo>
                    <a:pt x="282" y="1014"/>
                  </a:lnTo>
                  <a:lnTo>
                    <a:pt x="286" y="999"/>
                  </a:lnTo>
                  <a:lnTo>
                    <a:pt x="291" y="984"/>
                  </a:lnTo>
                  <a:lnTo>
                    <a:pt x="294" y="971"/>
                  </a:lnTo>
                  <a:lnTo>
                    <a:pt x="277" y="977"/>
                  </a:lnTo>
                  <a:lnTo>
                    <a:pt x="259" y="981"/>
                  </a:lnTo>
                  <a:lnTo>
                    <a:pt x="242" y="986"/>
                  </a:lnTo>
                  <a:lnTo>
                    <a:pt x="224" y="990"/>
                  </a:lnTo>
                  <a:lnTo>
                    <a:pt x="204" y="995"/>
                  </a:lnTo>
                  <a:lnTo>
                    <a:pt x="185" y="999"/>
                  </a:lnTo>
                  <a:lnTo>
                    <a:pt x="166" y="1004"/>
                  </a:lnTo>
                  <a:lnTo>
                    <a:pt x="146" y="1007"/>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4" name="Freeform 13"/>
            <p:cNvSpPr>
              <a:spLocks/>
            </p:cNvSpPr>
            <p:nvPr/>
          </p:nvSpPr>
          <p:spPr bwMode="auto">
            <a:xfrm>
              <a:off x="4704" y="401"/>
              <a:ext cx="149" cy="359"/>
            </a:xfrm>
            <a:custGeom>
              <a:avLst/>
              <a:gdLst>
                <a:gd name="T0" fmla="*/ 0 w 447"/>
                <a:gd name="T1" fmla="*/ 0 h 1076"/>
                <a:gd name="T2" fmla="*/ 0 w 447"/>
                <a:gd name="T3" fmla="*/ 0 h 1076"/>
                <a:gd name="T4" fmla="*/ 0 w 447"/>
                <a:gd name="T5" fmla="*/ 0 h 1076"/>
                <a:gd name="T6" fmla="*/ 0 w 447"/>
                <a:gd name="T7" fmla="*/ 0 h 1076"/>
                <a:gd name="T8" fmla="*/ 0 w 447"/>
                <a:gd name="T9" fmla="*/ 0 h 1076"/>
                <a:gd name="T10" fmla="*/ 0 w 447"/>
                <a:gd name="T11" fmla="*/ 0 h 1076"/>
                <a:gd name="T12" fmla="*/ 0 w 447"/>
                <a:gd name="T13" fmla="*/ 0 h 1076"/>
                <a:gd name="T14" fmla="*/ 0 w 447"/>
                <a:gd name="T15" fmla="*/ 0 h 1076"/>
                <a:gd name="T16" fmla="*/ 0 w 447"/>
                <a:gd name="T17" fmla="*/ 0 h 1076"/>
                <a:gd name="T18" fmla="*/ 0 w 447"/>
                <a:gd name="T19" fmla="*/ 0 h 1076"/>
                <a:gd name="T20" fmla="*/ 0 w 447"/>
                <a:gd name="T21" fmla="*/ 0 h 1076"/>
                <a:gd name="T22" fmla="*/ 0 w 447"/>
                <a:gd name="T23" fmla="*/ 0 h 1076"/>
                <a:gd name="T24" fmla="*/ 0 w 447"/>
                <a:gd name="T25" fmla="*/ 0 h 1076"/>
                <a:gd name="T26" fmla="*/ 0 w 447"/>
                <a:gd name="T27" fmla="*/ 0 h 1076"/>
                <a:gd name="T28" fmla="*/ 0 w 447"/>
                <a:gd name="T29" fmla="*/ 0 h 1076"/>
                <a:gd name="T30" fmla="*/ 0 w 447"/>
                <a:gd name="T31" fmla="*/ 0 h 1076"/>
                <a:gd name="T32" fmla="*/ 0 w 447"/>
                <a:gd name="T33" fmla="*/ 0 h 1076"/>
                <a:gd name="T34" fmla="*/ 0 w 447"/>
                <a:gd name="T35" fmla="*/ 0 h 1076"/>
                <a:gd name="T36" fmla="*/ 0 w 447"/>
                <a:gd name="T37" fmla="*/ 0 h 1076"/>
                <a:gd name="T38" fmla="*/ 0 w 447"/>
                <a:gd name="T39" fmla="*/ 0 h 1076"/>
                <a:gd name="T40" fmla="*/ 0 w 447"/>
                <a:gd name="T41" fmla="*/ 0 h 1076"/>
                <a:gd name="T42" fmla="*/ 0 w 447"/>
                <a:gd name="T43" fmla="*/ 0 h 1076"/>
                <a:gd name="T44" fmla="*/ 0 w 447"/>
                <a:gd name="T45" fmla="*/ 0 h 1076"/>
                <a:gd name="T46" fmla="*/ 0 w 447"/>
                <a:gd name="T47" fmla="*/ 0 h 1076"/>
                <a:gd name="T48" fmla="*/ 0 w 447"/>
                <a:gd name="T49" fmla="*/ 0 h 1076"/>
                <a:gd name="T50" fmla="*/ 0 w 447"/>
                <a:gd name="T51" fmla="*/ 0 h 1076"/>
                <a:gd name="T52" fmla="*/ 0 w 447"/>
                <a:gd name="T53" fmla="*/ 0 h 1076"/>
                <a:gd name="T54" fmla="*/ 0 w 447"/>
                <a:gd name="T55" fmla="*/ 0 h 1076"/>
                <a:gd name="T56" fmla="*/ 0 w 447"/>
                <a:gd name="T57" fmla="*/ 0 h 1076"/>
                <a:gd name="T58" fmla="*/ 0 w 447"/>
                <a:gd name="T59" fmla="*/ 0 h 1076"/>
                <a:gd name="T60" fmla="*/ 0 w 447"/>
                <a:gd name="T61" fmla="*/ 0 h 1076"/>
                <a:gd name="T62" fmla="*/ 0 w 447"/>
                <a:gd name="T63" fmla="*/ 0 h 1076"/>
                <a:gd name="T64" fmla="*/ 0 w 447"/>
                <a:gd name="T65" fmla="*/ 0 h 1076"/>
                <a:gd name="T66" fmla="*/ 0 w 447"/>
                <a:gd name="T67" fmla="*/ 0 h 1076"/>
                <a:gd name="T68" fmla="*/ 0 w 447"/>
                <a:gd name="T69" fmla="*/ 0 h 1076"/>
                <a:gd name="T70" fmla="*/ 0 w 447"/>
                <a:gd name="T71" fmla="*/ 0 h 1076"/>
                <a:gd name="T72" fmla="*/ 0 w 447"/>
                <a:gd name="T73" fmla="*/ 0 h 1076"/>
                <a:gd name="T74" fmla="*/ 0 w 447"/>
                <a:gd name="T75" fmla="*/ 0 h 1076"/>
                <a:gd name="T76" fmla="*/ 0 w 447"/>
                <a:gd name="T77" fmla="*/ 0 h 1076"/>
                <a:gd name="T78" fmla="*/ 0 w 447"/>
                <a:gd name="T79" fmla="*/ 0 h 1076"/>
                <a:gd name="T80" fmla="*/ 0 w 447"/>
                <a:gd name="T81" fmla="*/ 0 h 1076"/>
                <a:gd name="T82" fmla="*/ 0 w 447"/>
                <a:gd name="T83" fmla="*/ 0 h 1076"/>
                <a:gd name="T84" fmla="*/ 0 w 447"/>
                <a:gd name="T85" fmla="*/ 0 h 1076"/>
                <a:gd name="T86" fmla="*/ 0 w 447"/>
                <a:gd name="T87" fmla="*/ 0 h 1076"/>
                <a:gd name="T88" fmla="*/ 0 w 447"/>
                <a:gd name="T89" fmla="*/ 0 h 1076"/>
                <a:gd name="T90" fmla="*/ 0 w 447"/>
                <a:gd name="T91" fmla="*/ 0 h 1076"/>
                <a:gd name="T92" fmla="*/ 0 w 447"/>
                <a:gd name="T93" fmla="*/ 0 h 1076"/>
                <a:gd name="T94" fmla="*/ 0 w 447"/>
                <a:gd name="T95" fmla="*/ 0 h 1076"/>
                <a:gd name="T96" fmla="*/ 0 w 447"/>
                <a:gd name="T97" fmla="*/ 0 h 1076"/>
                <a:gd name="T98" fmla="*/ 0 w 447"/>
                <a:gd name="T99" fmla="*/ 0 h 1076"/>
                <a:gd name="T100" fmla="*/ 0 w 447"/>
                <a:gd name="T101" fmla="*/ 0 h 1076"/>
                <a:gd name="T102" fmla="*/ 0 w 447"/>
                <a:gd name="T103" fmla="*/ 0 h 1076"/>
                <a:gd name="T104" fmla="*/ 0 w 447"/>
                <a:gd name="T105" fmla="*/ 0 h 1076"/>
                <a:gd name="T106" fmla="*/ 0 w 447"/>
                <a:gd name="T107" fmla="*/ 0 h 1076"/>
                <a:gd name="T108" fmla="*/ 0 w 447"/>
                <a:gd name="T109" fmla="*/ 0 h 1076"/>
                <a:gd name="T110" fmla="*/ 0 w 447"/>
                <a:gd name="T111" fmla="*/ 0 h 1076"/>
                <a:gd name="T112" fmla="*/ 0 w 447"/>
                <a:gd name="T113" fmla="*/ 0 h 10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47"/>
                <a:gd name="T172" fmla="*/ 0 h 1076"/>
                <a:gd name="T173" fmla="*/ 447 w 447"/>
                <a:gd name="T174" fmla="*/ 1076 h 107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47" h="1076">
                  <a:moveTo>
                    <a:pt x="253" y="836"/>
                  </a:moveTo>
                  <a:lnTo>
                    <a:pt x="262" y="833"/>
                  </a:lnTo>
                  <a:lnTo>
                    <a:pt x="274" y="828"/>
                  </a:lnTo>
                  <a:lnTo>
                    <a:pt x="289" y="825"/>
                  </a:lnTo>
                  <a:lnTo>
                    <a:pt x="305" y="821"/>
                  </a:lnTo>
                  <a:lnTo>
                    <a:pt x="325" y="818"/>
                  </a:lnTo>
                  <a:lnTo>
                    <a:pt x="345" y="813"/>
                  </a:lnTo>
                  <a:lnTo>
                    <a:pt x="368" y="810"/>
                  </a:lnTo>
                  <a:lnTo>
                    <a:pt x="393" y="806"/>
                  </a:lnTo>
                  <a:lnTo>
                    <a:pt x="393" y="794"/>
                  </a:lnTo>
                  <a:lnTo>
                    <a:pt x="393" y="782"/>
                  </a:lnTo>
                  <a:lnTo>
                    <a:pt x="393" y="770"/>
                  </a:lnTo>
                  <a:lnTo>
                    <a:pt x="392" y="758"/>
                  </a:lnTo>
                  <a:lnTo>
                    <a:pt x="374" y="761"/>
                  </a:lnTo>
                  <a:lnTo>
                    <a:pt x="354" y="765"/>
                  </a:lnTo>
                  <a:lnTo>
                    <a:pt x="337" y="770"/>
                  </a:lnTo>
                  <a:lnTo>
                    <a:pt x="317" y="774"/>
                  </a:lnTo>
                  <a:lnTo>
                    <a:pt x="296" y="780"/>
                  </a:lnTo>
                  <a:lnTo>
                    <a:pt x="275" y="785"/>
                  </a:lnTo>
                  <a:lnTo>
                    <a:pt x="255" y="791"/>
                  </a:lnTo>
                  <a:lnTo>
                    <a:pt x="232" y="797"/>
                  </a:lnTo>
                  <a:lnTo>
                    <a:pt x="225" y="789"/>
                  </a:lnTo>
                  <a:lnTo>
                    <a:pt x="217" y="779"/>
                  </a:lnTo>
                  <a:lnTo>
                    <a:pt x="210" y="768"/>
                  </a:lnTo>
                  <a:lnTo>
                    <a:pt x="203" y="755"/>
                  </a:lnTo>
                  <a:lnTo>
                    <a:pt x="195" y="742"/>
                  </a:lnTo>
                  <a:lnTo>
                    <a:pt x="188" y="727"/>
                  </a:lnTo>
                  <a:lnTo>
                    <a:pt x="180" y="710"/>
                  </a:lnTo>
                  <a:lnTo>
                    <a:pt x="173" y="692"/>
                  </a:lnTo>
                  <a:lnTo>
                    <a:pt x="159" y="657"/>
                  </a:lnTo>
                  <a:lnTo>
                    <a:pt x="149" y="625"/>
                  </a:lnTo>
                  <a:lnTo>
                    <a:pt x="143" y="597"/>
                  </a:lnTo>
                  <a:lnTo>
                    <a:pt x="140" y="572"/>
                  </a:lnTo>
                  <a:lnTo>
                    <a:pt x="396" y="566"/>
                  </a:lnTo>
                  <a:lnTo>
                    <a:pt x="396" y="554"/>
                  </a:lnTo>
                  <a:lnTo>
                    <a:pt x="396" y="543"/>
                  </a:lnTo>
                  <a:lnTo>
                    <a:pt x="396" y="531"/>
                  </a:lnTo>
                  <a:lnTo>
                    <a:pt x="398" y="521"/>
                  </a:lnTo>
                  <a:lnTo>
                    <a:pt x="138" y="528"/>
                  </a:lnTo>
                  <a:lnTo>
                    <a:pt x="138" y="501"/>
                  </a:lnTo>
                  <a:lnTo>
                    <a:pt x="141" y="475"/>
                  </a:lnTo>
                  <a:lnTo>
                    <a:pt x="147" y="448"/>
                  </a:lnTo>
                  <a:lnTo>
                    <a:pt x="155" y="419"/>
                  </a:lnTo>
                  <a:lnTo>
                    <a:pt x="165" y="391"/>
                  </a:lnTo>
                  <a:lnTo>
                    <a:pt x="179" y="361"/>
                  </a:lnTo>
                  <a:lnTo>
                    <a:pt x="194" y="331"/>
                  </a:lnTo>
                  <a:lnTo>
                    <a:pt x="211" y="300"/>
                  </a:lnTo>
                  <a:lnTo>
                    <a:pt x="240" y="306"/>
                  </a:lnTo>
                  <a:lnTo>
                    <a:pt x="267" y="312"/>
                  </a:lnTo>
                  <a:lnTo>
                    <a:pt x="293" y="317"/>
                  </a:lnTo>
                  <a:lnTo>
                    <a:pt x="319" y="321"/>
                  </a:lnTo>
                  <a:lnTo>
                    <a:pt x="342" y="324"/>
                  </a:lnTo>
                  <a:lnTo>
                    <a:pt x="366" y="327"/>
                  </a:lnTo>
                  <a:lnTo>
                    <a:pt x="389" y="330"/>
                  </a:lnTo>
                  <a:lnTo>
                    <a:pt x="411" y="333"/>
                  </a:lnTo>
                  <a:lnTo>
                    <a:pt x="411" y="321"/>
                  </a:lnTo>
                  <a:lnTo>
                    <a:pt x="412" y="308"/>
                  </a:lnTo>
                  <a:lnTo>
                    <a:pt x="412" y="296"/>
                  </a:lnTo>
                  <a:lnTo>
                    <a:pt x="414" y="284"/>
                  </a:lnTo>
                  <a:lnTo>
                    <a:pt x="393" y="282"/>
                  </a:lnTo>
                  <a:lnTo>
                    <a:pt x="372" y="281"/>
                  </a:lnTo>
                  <a:lnTo>
                    <a:pt x="351" y="278"/>
                  </a:lnTo>
                  <a:lnTo>
                    <a:pt x="329" y="276"/>
                  </a:lnTo>
                  <a:lnTo>
                    <a:pt x="307" y="273"/>
                  </a:lnTo>
                  <a:lnTo>
                    <a:pt x="284" y="269"/>
                  </a:lnTo>
                  <a:lnTo>
                    <a:pt x="261" y="266"/>
                  </a:lnTo>
                  <a:lnTo>
                    <a:pt x="237" y="261"/>
                  </a:lnTo>
                  <a:lnTo>
                    <a:pt x="253" y="234"/>
                  </a:lnTo>
                  <a:lnTo>
                    <a:pt x="271" y="208"/>
                  </a:lnTo>
                  <a:lnTo>
                    <a:pt x="292" y="181"/>
                  </a:lnTo>
                  <a:lnTo>
                    <a:pt x="313" y="155"/>
                  </a:lnTo>
                  <a:lnTo>
                    <a:pt x="334" y="130"/>
                  </a:lnTo>
                  <a:lnTo>
                    <a:pt x="357" y="105"/>
                  </a:lnTo>
                  <a:lnTo>
                    <a:pt x="383" y="81"/>
                  </a:lnTo>
                  <a:lnTo>
                    <a:pt x="409" y="57"/>
                  </a:lnTo>
                  <a:lnTo>
                    <a:pt x="415" y="56"/>
                  </a:lnTo>
                  <a:lnTo>
                    <a:pt x="423" y="56"/>
                  </a:lnTo>
                  <a:lnTo>
                    <a:pt x="430" y="56"/>
                  </a:lnTo>
                  <a:lnTo>
                    <a:pt x="439" y="54"/>
                  </a:lnTo>
                  <a:lnTo>
                    <a:pt x="441" y="39"/>
                  </a:lnTo>
                  <a:lnTo>
                    <a:pt x="444" y="26"/>
                  </a:lnTo>
                  <a:lnTo>
                    <a:pt x="445" y="12"/>
                  </a:lnTo>
                  <a:lnTo>
                    <a:pt x="447" y="0"/>
                  </a:lnTo>
                  <a:lnTo>
                    <a:pt x="420" y="3"/>
                  </a:lnTo>
                  <a:lnTo>
                    <a:pt x="393" y="6"/>
                  </a:lnTo>
                  <a:lnTo>
                    <a:pt x="366" y="11"/>
                  </a:lnTo>
                  <a:lnTo>
                    <a:pt x="339" y="15"/>
                  </a:lnTo>
                  <a:lnTo>
                    <a:pt x="313" y="20"/>
                  </a:lnTo>
                  <a:lnTo>
                    <a:pt x="286" y="26"/>
                  </a:lnTo>
                  <a:lnTo>
                    <a:pt x="259" y="32"/>
                  </a:lnTo>
                  <a:lnTo>
                    <a:pt x="232" y="38"/>
                  </a:lnTo>
                  <a:lnTo>
                    <a:pt x="226" y="39"/>
                  </a:lnTo>
                  <a:lnTo>
                    <a:pt x="220" y="41"/>
                  </a:lnTo>
                  <a:lnTo>
                    <a:pt x="214" y="42"/>
                  </a:lnTo>
                  <a:lnTo>
                    <a:pt x="208" y="44"/>
                  </a:lnTo>
                  <a:lnTo>
                    <a:pt x="198" y="58"/>
                  </a:lnTo>
                  <a:lnTo>
                    <a:pt x="188" y="73"/>
                  </a:lnTo>
                  <a:lnTo>
                    <a:pt x="176" y="90"/>
                  </a:lnTo>
                  <a:lnTo>
                    <a:pt x="165" y="108"/>
                  </a:lnTo>
                  <a:lnTo>
                    <a:pt x="182" y="103"/>
                  </a:lnTo>
                  <a:lnTo>
                    <a:pt x="198" y="97"/>
                  </a:lnTo>
                  <a:lnTo>
                    <a:pt x="216" y="93"/>
                  </a:lnTo>
                  <a:lnTo>
                    <a:pt x="232" y="88"/>
                  </a:lnTo>
                  <a:lnTo>
                    <a:pt x="250" y="85"/>
                  </a:lnTo>
                  <a:lnTo>
                    <a:pt x="268" y="81"/>
                  </a:lnTo>
                  <a:lnTo>
                    <a:pt x="286" y="76"/>
                  </a:lnTo>
                  <a:lnTo>
                    <a:pt x="305" y="73"/>
                  </a:lnTo>
                  <a:lnTo>
                    <a:pt x="284" y="93"/>
                  </a:lnTo>
                  <a:lnTo>
                    <a:pt x="264" y="114"/>
                  </a:lnTo>
                  <a:lnTo>
                    <a:pt x="246" y="135"/>
                  </a:lnTo>
                  <a:lnTo>
                    <a:pt x="228" y="155"/>
                  </a:lnTo>
                  <a:lnTo>
                    <a:pt x="210" y="176"/>
                  </a:lnTo>
                  <a:lnTo>
                    <a:pt x="195" y="199"/>
                  </a:lnTo>
                  <a:lnTo>
                    <a:pt x="180" y="221"/>
                  </a:lnTo>
                  <a:lnTo>
                    <a:pt x="167" y="243"/>
                  </a:lnTo>
                  <a:lnTo>
                    <a:pt x="158" y="240"/>
                  </a:lnTo>
                  <a:lnTo>
                    <a:pt x="149" y="237"/>
                  </a:lnTo>
                  <a:lnTo>
                    <a:pt x="140" y="236"/>
                  </a:lnTo>
                  <a:lnTo>
                    <a:pt x="131" y="233"/>
                  </a:lnTo>
                  <a:lnTo>
                    <a:pt x="122" y="231"/>
                  </a:lnTo>
                  <a:lnTo>
                    <a:pt x="115" y="229"/>
                  </a:lnTo>
                  <a:lnTo>
                    <a:pt x="107" y="227"/>
                  </a:lnTo>
                  <a:lnTo>
                    <a:pt x="100" y="226"/>
                  </a:lnTo>
                  <a:lnTo>
                    <a:pt x="94" y="236"/>
                  </a:lnTo>
                  <a:lnTo>
                    <a:pt x="89" y="246"/>
                  </a:lnTo>
                  <a:lnTo>
                    <a:pt x="83" y="258"/>
                  </a:lnTo>
                  <a:lnTo>
                    <a:pt x="79" y="269"/>
                  </a:lnTo>
                  <a:lnTo>
                    <a:pt x="149" y="287"/>
                  </a:lnTo>
                  <a:lnTo>
                    <a:pt x="140" y="297"/>
                  </a:lnTo>
                  <a:lnTo>
                    <a:pt x="133" y="309"/>
                  </a:lnTo>
                  <a:lnTo>
                    <a:pt x="125" y="321"/>
                  </a:lnTo>
                  <a:lnTo>
                    <a:pt x="118" y="334"/>
                  </a:lnTo>
                  <a:lnTo>
                    <a:pt x="110" y="349"/>
                  </a:lnTo>
                  <a:lnTo>
                    <a:pt x="104" y="364"/>
                  </a:lnTo>
                  <a:lnTo>
                    <a:pt x="97" y="381"/>
                  </a:lnTo>
                  <a:lnTo>
                    <a:pt x="91" y="397"/>
                  </a:lnTo>
                  <a:lnTo>
                    <a:pt x="80" y="431"/>
                  </a:lnTo>
                  <a:lnTo>
                    <a:pt x="73" y="466"/>
                  </a:lnTo>
                  <a:lnTo>
                    <a:pt x="69" y="498"/>
                  </a:lnTo>
                  <a:lnTo>
                    <a:pt x="67" y="530"/>
                  </a:lnTo>
                  <a:lnTo>
                    <a:pt x="3" y="531"/>
                  </a:lnTo>
                  <a:lnTo>
                    <a:pt x="2" y="542"/>
                  </a:lnTo>
                  <a:lnTo>
                    <a:pt x="2" y="554"/>
                  </a:lnTo>
                  <a:lnTo>
                    <a:pt x="0" y="564"/>
                  </a:lnTo>
                  <a:lnTo>
                    <a:pt x="0" y="576"/>
                  </a:lnTo>
                  <a:lnTo>
                    <a:pt x="67" y="575"/>
                  </a:lnTo>
                  <a:lnTo>
                    <a:pt x="70" y="598"/>
                  </a:lnTo>
                  <a:lnTo>
                    <a:pt x="74" y="624"/>
                  </a:lnTo>
                  <a:lnTo>
                    <a:pt x="82" y="651"/>
                  </a:lnTo>
                  <a:lnTo>
                    <a:pt x="92" y="680"/>
                  </a:lnTo>
                  <a:lnTo>
                    <a:pt x="104" y="710"/>
                  </a:lnTo>
                  <a:lnTo>
                    <a:pt x="121" y="743"/>
                  </a:lnTo>
                  <a:lnTo>
                    <a:pt x="138" y="779"/>
                  </a:lnTo>
                  <a:lnTo>
                    <a:pt x="159" y="815"/>
                  </a:lnTo>
                  <a:lnTo>
                    <a:pt x="89" y="839"/>
                  </a:lnTo>
                  <a:lnTo>
                    <a:pt x="79" y="841"/>
                  </a:lnTo>
                  <a:lnTo>
                    <a:pt x="67" y="846"/>
                  </a:lnTo>
                  <a:lnTo>
                    <a:pt x="57" y="849"/>
                  </a:lnTo>
                  <a:lnTo>
                    <a:pt x="46" y="853"/>
                  </a:lnTo>
                  <a:lnTo>
                    <a:pt x="51" y="864"/>
                  </a:lnTo>
                  <a:lnTo>
                    <a:pt x="55" y="876"/>
                  </a:lnTo>
                  <a:lnTo>
                    <a:pt x="60" y="886"/>
                  </a:lnTo>
                  <a:lnTo>
                    <a:pt x="66" y="897"/>
                  </a:lnTo>
                  <a:lnTo>
                    <a:pt x="80" y="891"/>
                  </a:lnTo>
                  <a:lnTo>
                    <a:pt x="97" y="885"/>
                  </a:lnTo>
                  <a:lnTo>
                    <a:pt x="112" y="879"/>
                  </a:lnTo>
                  <a:lnTo>
                    <a:pt x="127" y="874"/>
                  </a:lnTo>
                  <a:lnTo>
                    <a:pt x="141" y="868"/>
                  </a:lnTo>
                  <a:lnTo>
                    <a:pt x="156" y="864"/>
                  </a:lnTo>
                  <a:lnTo>
                    <a:pt x="171" y="859"/>
                  </a:lnTo>
                  <a:lnTo>
                    <a:pt x="185" y="855"/>
                  </a:lnTo>
                  <a:lnTo>
                    <a:pt x="208" y="883"/>
                  </a:lnTo>
                  <a:lnTo>
                    <a:pt x="231" y="910"/>
                  </a:lnTo>
                  <a:lnTo>
                    <a:pt x="252" y="934"/>
                  </a:lnTo>
                  <a:lnTo>
                    <a:pt x="271" y="955"/>
                  </a:lnTo>
                  <a:lnTo>
                    <a:pt x="289" y="974"/>
                  </a:lnTo>
                  <a:lnTo>
                    <a:pt x="307" y="992"/>
                  </a:lnTo>
                  <a:lnTo>
                    <a:pt x="323" y="1007"/>
                  </a:lnTo>
                  <a:lnTo>
                    <a:pt x="338" y="1019"/>
                  </a:lnTo>
                  <a:lnTo>
                    <a:pt x="323" y="1016"/>
                  </a:lnTo>
                  <a:lnTo>
                    <a:pt x="308" y="1014"/>
                  </a:lnTo>
                  <a:lnTo>
                    <a:pt x="293" y="1012"/>
                  </a:lnTo>
                  <a:lnTo>
                    <a:pt x="278" y="1009"/>
                  </a:lnTo>
                  <a:lnTo>
                    <a:pt x="264" y="1004"/>
                  </a:lnTo>
                  <a:lnTo>
                    <a:pt x="249" y="1001"/>
                  </a:lnTo>
                  <a:lnTo>
                    <a:pt x="234" y="998"/>
                  </a:lnTo>
                  <a:lnTo>
                    <a:pt x="219" y="994"/>
                  </a:lnTo>
                  <a:lnTo>
                    <a:pt x="204" y="989"/>
                  </a:lnTo>
                  <a:lnTo>
                    <a:pt x="189" y="985"/>
                  </a:lnTo>
                  <a:lnTo>
                    <a:pt x="174" y="980"/>
                  </a:lnTo>
                  <a:lnTo>
                    <a:pt x="159" y="976"/>
                  </a:lnTo>
                  <a:lnTo>
                    <a:pt x="144" y="970"/>
                  </a:lnTo>
                  <a:lnTo>
                    <a:pt x="130" y="965"/>
                  </a:lnTo>
                  <a:lnTo>
                    <a:pt x="113" y="959"/>
                  </a:lnTo>
                  <a:lnTo>
                    <a:pt x="98" y="953"/>
                  </a:lnTo>
                  <a:lnTo>
                    <a:pt x="104" y="962"/>
                  </a:lnTo>
                  <a:lnTo>
                    <a:pt x="110" y="973"/>
                  </a:lnTo>
                  <a:lnTo>
                    <a:pt x="118" y="982"/>
                  </a:lnTo>
                  <a:lnTo>
                    <a:pt x="124" y="991"/>
                  </a:lnTo>
                  <a:lnTo>
                    <a:pt x="131" y="1001"/>
                  </a:lnTo>
                  <a:lnTo>
                    <a:pt x="138" y="1010"/>
                  </a:lnTo>
                  <a:lnTo>
                    <a:pt x="146" y="1020"/>
                  </a:lnTo>
                  <a:lnTo>
                    <a:pt x="153" y="1029"/>
                  </a:lnTo>
                  <a:lnTo>
                    <a:pt x="170" y="1034"/>
                  </a:lnTo>
                  <a:lnTo>
                    <a:pt x="186" y="1038"/>
                  </a:lnTo>
                  <a:lnTo>
                    <a:pt x="203" y="1041"/>
                  </a:lnTo>
                  <a:lnTo>
                    <a:pt x="219" y="1046"/>
                  </a:lnTo>
                  <a:lnTo>
                    <a:pt x="235" y="1049"/>
                  </a:lnTo>
                  <a:lnTo>
                    <a:pt x="252" y="1053"/>
                  </a:lnTo>
                  <a:lnTo>
                    <a:pt x="268" y="1056"/>
                  </a:lnTo>
                  <a:lnTo>
                    <a:pt x="286" y="1059"/>
                  </a:lnTo>
                  <a:lnTo>
                    <a:pt x="302" y="1062"/>
                  </a:lnTo>
                  <a:lnTo>
                    <a:pt x="320" y="1065"/>
                  </a:lnTo>
                  <a:lnTo>
                    <a:pt x="337" y="1067"/>
                  </a:lnTo>
                  <a:lnTo>
                    <a:pt x="354" y="1070"/>
                  </a:lnTo>
                  <a:lnTo>
                    <a:pt x="371" y="1071"/>
                  </a:lnTo>
                  <a:lnTo>
                    <a:pt x="389" y="1073"/>
                  </a:lnTo>
                  <a:lnTo>
                    <a:pt x="406" y="1074"/>
                  </a:lnTo>
                  <a:lnTo>
                    <a:pt x="424" y="1076"/>
                  </a:lnTo>
                  <a:lnTo>
                    <a:pt x="421" y="1059"/>
                  </a:lnTo>
                  <a:lnTo>
                    <a:pt x="418" y="1043"/>
                  </a:lnTo>
                  <a:lnTo>
                    <a:pt x="414" y="1026"/>
                  </a:lnTo>
                  <a:lnTo>
                    <a:pt x="411" y="1009"/>
                  </a:lnTo>
                  <a:lnTo>
                    <a:pt x="389" y="989"/>
                  </a:lnTo>
                  <a:lnTo>
                    <a:pt x="368" y="970"/>
                  </a:lnTo>
                  <a:lnTo>
                    <a:pt x="347" y="949"/>
                  </a:lnTo>
                  <a:lnTo>
                    <a:pt x="326" y="927"/>
                  </a:lnTo>
                  <a:lnTo>
                    <a:pt x="307" y="906"/>
                  </a:lnTo>
                  <a:lnTo>
                    <a:pt x="289" y="882"/>
                  </a:lnTo>
                  <a:lnTo>
                    <a:pt x="271" y="859"/>
                  </a:lnTo>
                  <a:lnTo>
                    <a:pt x="253" y="836"/>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5" name="Freeform 14"/>
            <p:cNvSpPr>
              <a:spLocks/>
            </p:cNvSpPr>
            <p:nvPr/>
          </p:nvSpPr>
          <p:spPr bwMode="auto">
            <a:xfrm>
              <a:off x="4835" y="399"/>
              <a:ext cx="88" cy="362"/>
            </a:xfrm>
            <a:custGeom>
              <a:avLst/>
              <a:gdLst>
                <a:gd name="T0" fmla="*/ 0 w 265"/>
                <a:gd name="T1" fmla="*/ 0 h 1085"/>
                <a:gd name="T2" fmla="*/ 0 w 265"/>
                <a:gd name="T3" fmla="*/ 0 h 1085"/>
                <a:gd name="T4" fmla="*/ 0 w 265"/>
                <a:gd name="T5" fmla="*/ 0 h 1085"/>
                <a:gd name="T6" fmla="*/ 0 w 265"/>
                <a:gd name="T7" fmla="*/ 0 h 1085"/>
                <a:gd name="T8" fmla="*/ 0 w 265"/>
                <a:gd name="T9" fmla="*/ 0 h 1085"/>
                <a:gd name="T10" fmla="*/ 0 w 265"/>
                <a:gd name="T11" fmla="*/ 0 h 1085"/>
                <a:gd name="T12" fmla="*/ 0 w 265"/>
                <a:gd name="T13" fmla="*/ 0 h 1085"/>
                <a:gd name="T14" fmla="*/ 0 w 265"/>
                <a:gd name="T15" fmla="*/ 0 h 1085"/>
                <a:gd name="T16" fmla="*/ 0 w 265"/>
                <a:gd name="T17" fmla="*/ 0 h 1085"/>
                <a:gd name="T18" fmla="*/ 0 w 265"/>
                <a:gd name="T19" fmla="*/ 0 h 1085"/>
                <a:gd name="T20" fmla="*/ 0 w 265"/>
                <a:gd name="T21" fmla="*/ 0 h 1085"/>
                <a:gd name="T22" fmla="*/ 0 w 265"/>
                <a:gd name="T23" fmla="*/ 0 h 1085"/>
                <a:gd name="T24" fmla="*/ 0 w 265"/>
                <a:gd name="T25" fmla="*/ 0 h 1085"/>
                <a:gd name="T26" fmla="*/ 0 w 265"/>
                <a:gd name="T27" fmla="*/ 0 h 1085"/>
                <a:gd name="T28" fmla="*/ 0 w 265"/>
                <a:gd name="T29" fmla="*/ 0 h 1085"/>
                <a:gd name="T30" fmla="*/ 0 w 265"/>
                <a:gd name="T31" fmla="*/ 0 h 1085"/>
                <a:gd name="T32" fmla="*/ 0 w 265"/>
                <a:gd name="T33" fmla="*/ 0 h 1085"/>
                <a:gd name="T34" fmla="*/ 0 w 265"/>
                <a:gd name="T35" fmla="*/ 0 h 1085"/>
                <a:gd name="T36" fmla="*/ 0 w 265"/>
                <a:gd name="T37" fmla="*/ 0 h 1085"/>
                <a:gd name="T38" fmla="*/ 0 w 265"/>
                <a:gd name="T39" fmla="*/ 0 h 1085"/>
                <a:gd name="T40" fmla="*/ 0 w 265"/>
                <a:gd name="T41" fmla="*/ 0 h 1085"/>
                <a:gd name="T42" fmla="*/ 0 w 265"/>
                <a:gd name="T43" fmla="*/ 0 h 1085"/>
                <a:gd name="T44" fmla="*/ 0 w 265"/>
                <a:gd name="T45" fmla="*/ 0 h 1085"/>
                <a:gd name="T46" fmla="*/ 0 w 265"/>
                <a:gd name="T47" fmla="*/ 0 h 1085"/>
                <a:gd name="T48" fmla="*/ 0 w 265"/>
                <a:gd name="T49" fmla="*/ 0 h 1085"/>
                <a:gd name="T50" fmla="*/ 0 w 265"/>
                <a:gd name="T51" fmla="*/ 0 h 1085"/>
                <a:gd name="T52" fmla="*/ 0 w 265"/>
                <a:gd name="T53" fmla="*/ 0 h 1085"/>
                <a:gd name="T54" fmla="*/ 0 w 265"/>
                <a:gd name="T55" fmla="*/ 0 h 1085"/>
                <a:gd name="T56" fmla="*/ 0 w 265"/>
                <a:gd name="T57" fmla="*/ 0 h 1085"/>
                <a:gd name="T58" fmla="*/ 0 w 265"/>
                <a:gd name="T59" fmla="*/ 0 h 1085"/>
                <a:gd name="T60" fmla="*/ 0 w 265"/>
                <a:gd name="T61" fmla="*/ 0 h 1085"/>
                <a:gd name="T62" fmla="*/ 0 w 265"/>
                <a:gd name="T63" fmla="*/ 0 h 1085"/>
                <a:gd name="T64" fmla="*/ 0 w 265"/>
                <a:gd name="T65" fmla="*/ 0 h 1085"/>
                <a:gd name="T66" fmla="*/ 0 w 265"/>
                <a:gd name="T67" fmla="*/ 0 h 1085"/>
                <a:gd name="T68" fmla="*/ 0 w 265"/>
                <a:gd name="T69" fmla="*/ 0 h 1085"/>
                <a:gd name="T70" fmla="*/ 0 w 265"/>
                <a:gd name="T71" fmla="*/ 0 h 1085"/>
                <a:gd name="T72" fmla="*/ 0 w 265"/>
                <a:gd name="T73" fmla="*/ 0 h 1085"/>
                <a:gd name="T74" fmla="*/ 0 w 265"/>
                <a:gd name="T75" fmla="*/ 0 h 1085"/>
                <a:gd name="T76" fmla="*/ 0 w 265"/>
                <a:gd name="T77" fmla="*/ 0 h 1085"/>
                <a:gd name="T78" fmla="*/ 0 w 265"/>
                <a:gd name="T79" fmla="*/ 0 h 1085"/>
                <a:gd name="T80" fmla="*/ 0 w 265"/>
                <a:gd name="T81" fmla="*/ 0 h 1085"/>
                <a:gd name="T82" fmla="*/ 0 w 265"/>
                <a:gd name="T83" fmla="*/ 0 h 1085"/>
                <a:gd name="T84" fmla="*/ 0 w 265"/>
                <a:gd name="T85" fmla="*/ 0 h 1085"/>
                <a:gd name="T86" fmla="*/ 0 w 265"/>
                <a:gd name="T87" fmla="*/ 0 h 1085"/>
                <a:gd name="T88" fmla="*/ 0 w 265"/>
                <a:gd name="T89" fmla="*/ 0 h 1085"/>
                <a:gd name="T90" fmla="*/ 0 w 265"/>
                <a:gd name="T91" fmla="*/ 0 h 1085"/>
                <a:gd name="T92" fmla="*/ 0 w 265"/>
                <a:gd name="T93" fmla="*/ 0 h 1085"/>
                <a:gd name="T94" fmla="*/ 0 w 265"/>
                <a:gd name="T95" fmla="*/ 0 h 1085"/>
                <a:gd name="T96" fmla="*/ 0 w 265"/>
                <a:gd name="T97" fmla="*/ 0 h 1085"/>
                <a:gd name="T98" fmla="*/ 0 w 265"/>
                <a:gd name="T99" fmla="*/ 0 h 1085"/>
                <a:gd name="T100" fmla="*/ 0 w 265"/>
                <a:gd name="T101" fmla="*/ 0 h 1085"/>
                <a:gd name="T102" fmla="*/ 0 w 265"/>
                <a:gd name="T103" fmla="*/ 0 h 1085"/>
                <a:gd name="T104" fmla="*/ 0 w 265"/>
                <a:gd name="T105" fmla="*/ 0 h 1085"/>
                <a:gd name="T106" fmla="*/ 0 w 265"/>
                <a:gd name="T107" fmla="*/ 0 h 1085"/>
                <a:gd name="T108" fmla="*/ 0 w 265"/>
                <a:gd name="T109" fmla="*/ 0 h 1085"/>
                <a:gd name="T110" fmla="*/ 0 w 265"/>
                <a:gd name="T111" fmla="*/ 0 h 1085"/>
                <a:gd name="T112" fmla="*/ 0 w 265"/>
                <a:gd name="T113" fmla="*/ 0 h 1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5"/>
                <a:gd name="T172" fmla="*/ 0 h 1085"/>
                <a:gd name="T173" fmla="*/ 265 w 265"/>
                <a:gd name="T174" fmla="*/ 1085 h 1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5" h="1085">
                  <a:moveTo>
                    <a:pt x="201" y="1035"/>
                  </a:moveTo>
                  <a:lnTo>
                    <a:pt x="193" y="795"/>
                  </a:lnTo>
                  <a:lnTo>
                    <a:pt x="202" y="795"/>
                  </a:lnTo>
                  <a:lnTo>
                    <a:pt x="210" y="795"/>
                  </a:lnTo>
                  <a:lnTo>
                    <a:pt x="218" y="795"/>
                  </a:lnTo>
                  <a:lnTo>
                    <a:pt x="226" y="797"/>
                  </a:lnTo>
                  <a:lnTo>
                    <a:pt x="235" y="797"/>
                  </a:lnTo>
                  <a:lnTo>
                    <a:pt x="242" y="797"/>
                  </a:lnTo>
                  <a:lnTo>
                    <a:pt x="251" y="798"/>
                  </a:lnTo>
                  <a:lnTo>
                    <a:pt x="259" y="798"/>
                  </a:lnTo>
                  <a:lnTo>
                    <a:pt x="260" y="786"/>
                  </a:lnTo>
                  <a:lnTo>
                    <a:pt x="260" y="773"/>
                  </a:lnTo>
                  <a:lnTo>
                    <a:pt x="260" y="761"/>
                  </a:lnTo>
                  <a:lnTo>
                    <a:pt x="260" y="749"/>
                  </a:lnTo>
                  <a:lnTo>
                    <a:pt x="251" y="749"/>
                  </a:lnTo>
                  <a:lnTo>
                    <a:pt x="244" y="749"/>
                  </a:lnTo>
                  <a:lnTo>
                    <a:pt x="235" y="749"/>
                  </a:lnTo>
                  <a:lnTo>
                    <a:pt x="226" y="749"/>
                  </a:lnTo>
                  <a:lnTo>
                    <a:pt x="218" y="749"/>
                  </a:lnTo>
                  <a:lnTo>
                    <a:pt x="210" y="749"/>
                  </a:lnTo>
                  <a:lnTo>
                    <a:pt x="201" y="749"/>
                  </a:lnTo>
                  <a:lnTo>
                    <a:pt x="192" y="749"/>
                  </a:lnTo>
                  <a:lnTo>
                    <a:pt x="187" y="566"/>
                  </a:lnTo>
                  <a:lnTo>
                    <a:pt x="265" y="564"/>
                  </a:lnTo>
                  <a:lnTo>
                    <a:pt x="265" y="552"/>
                  </a:lnTo>
                  <a:lnTo>
                    <a:pt x="265" y="542"/>
                  </a:lnTo>
                  <a:lnTo>
                    <a:pt x="265" y="530"/>
                  </a:lnTo>
                  <a:lnTo>
                    <a:pt x="265" y="519"/>
                  </a:lnTo>
                  <a:lnTo>
                    <a:pt x="186" y="521"/>
                  </a:lnTo>
                  <a:lnTo>
                    <a:pt x="180" y="339"/>
                  </a:lnTo>
                  <a:lnTo>
                    <a:pt x="189" y="339"/>
                  </a:lnTo>
                  <a:lnTo>
                    <a:pt x="199" y="339"/>
                  </a:lnTo>
                  <a:lnTo>
                    <a:pt x="210" y="337"/>
                  </a:lnTo>
                  <a:lnTo>
                    <a:pt x="220" y="337"/>
                  </a:lnTo>
                  <a:lnTo>
                    <a:pt x="230" y="336"/>
                  </a:lnTo>
                  <a:lnTo>
                    <a:pt x="241" y="334"/>
                  </a:lnTo>
                  <a:lnTo>
                    <a:pt x="253" y="333"/>
                  </a:lnTo>
                  <a:lnTo>
                    <a:pt x="263" y="331"/>
                  </a:lnTo>
                  <a:lnTo>
                    <a:pt x="262" y="320"/>
                  </a:lnTo>
                  <a:lnTo>
                    <a:pt x="262" y="306"/>
                  </a:lnTo>
                  <a:lnTo>
                    <a:pt x="262" y="294"/>
                  </a:lnTo>
                  <a:lnTo>
                    <a:pt x="262" y="282"/>
                  </a:lnTo>
                  <a:lnTo>
                    <a:pt x="253" y="284"/>
                  </a:lnTo>
                  <a:lnTo>
                    <a:pt x="242" y="284"/>
                  </a:lnTo>
                  <a:lnTo>
                    <a:pt x="232" y="285"/>
                  </a:lnTo>
                  <a:lnTo>
                    <a:pt x="221" y="285"/>
                  </a:lnTo>
                  <a:lnTo>
                    <a:pt x="211" y="287"/>
                  </a:lnTo>
                  <a:lnTo>
                    <a:pt x="201" y="288"/>
                  </a:lnTo>
                  <a:lnTo>
                    <a:pt x="189" y="288"/>
                  </a:lnTo>
                  <a:lnTo>
                    <a:pt x="178" y="290"/>
                  </a:lnTo>
                  <a:lnTo>
                    <a:pt x="172" y="56"/>
                  </a:lnTo>
                  <a:lnTo>
                    <a:pt x="184" y="56"/>
                  </a:lnTo>
                  <a:lnTo>
                    <a:pt x="195" y="56"/>
                  </a:lnTo>
                  <a:lnTo>
                    <a:pt x="205" y="56"/>
                  </a:lnTo>
                  <a:lnTo>
                    <a:pt x="214" y="56"/>
                  </a:lnTo>
                  <a:lnTo>
                    <a:pt x="223" y="56"/>
                  </a:lnTo>
                  <a:lnTo>
                    <a:pt x="232" y="56"/>
                  </a:lnTo>
                  <a:lnTo>
                    <a:pt x="239" y="57"/>
                  </a:lnTo>
                  <a:lnTo>
                    <a:pt x="245" y="57"/>
                  </a:lnTo>
                  <a:lnTo>
                    <a:pt x="244" y="42"/>
                  </a:lnTo>
                  <a:lnTo>
                    <a:pt x="241" y="27"/>
                  </a:lnTo>
                  <a:lnTo>
                    <a:pt x="239" y="14"/>
                  </a:lnTo>
                  <a:lnTo>
                    <a:pt x="236" y="2"/>
                  </a:lnTo>
                  <a:lnTo>
                    <a:pt x="224" y="2"/>
                  </a:lnTo>
                  <a:lnTo>
                    <a:pt x="213" y="0"/>
                  </a:lnTo>
                  <a:lnTo>
                    <a:pt x="201" y="0"/>
                  </a:lnTo>
                  <a:lnTo>
                    <a:pt x="189" y="0"/>
                  </a:lnTo>
                  <a:lnTo>
                    <a:pt x="177" y="0"/>
                  </a:lnTo>
                  <a:lnTo>
                    <a:pt x="165" y="0"/>
                  </a:lnTo>
                  <a:lnTo>
                    <a:pt x="153" y="0"/>
                  </a:lnTo>
                  <a:lnTo>
                    <a:pt x="141" y="0"/>
                  </a:lnTo>
                  <a:lnTo>
                    <a:pt x="131" y="0"/>
                  </a:lnTo>
                  <a:lnTo>
                    <a:pt x="119" y="2"/>
                  </a:lnTo>
                  <a:lnTo>
                    <a:pt x="108" y="2"/>
                  </a:lnTo>
                  <a:lnTo>
                    <a:pt x="98" y="3"/>
                  </a:lnTo>
                  <a:lnTo>
                    <a:pt x="86" y="3"/>
                  </a:lnTo>
                  <a:lnTo>
                    <a:pt x="76" y="5"/>
                  </a:lnTo>
                  <a:lnTo>
                    <a:pt x="65" y="5"/>
                  </a:lnTo>
                  <a:lnTo>
                    <a:pt x="55" y="6"/>
                  </a:lnTo>
                  <a:lnTo>
                    <a:pt x="53" y="18"/>
                  </a:lnTo>
                  <a:lnTo>
                    <a:pt x="52" y="32"/>
                  </a:lnTo>
                  <a:lnTo>
                    <a:pt x="49" y="45"/>
                  </a:lnTo>
                  <a:lnTo>
                    <a:pt x="47" y="60"/>
                  </a:lnTo>
                  <a:lnTo>
                    <a:pt x="52" y="60"/>
                  </a:lnTo>
                  <a:lnTo>
                    <a:pt x="58" y="59"/>
                  </a:lnTo>
                  <a:lnTo>
                    <a:pt x="64" y="59"/>
                  </a:lnTo>
                  <a:lnTo>
                    <a:pt x="70" y="59"/>
                  </a:lnTo>
                  <a:lnTo>
                    <a:pt x="76" y="59"/>
                  </a:lnTo>
                  <a:lnTo>
                    <a:pt x="83" y="59"/>
                  </a:lnTo>
                  <a:lnTo>
                    <a:pt x="89" y="57"/>
                  </a:lnTo>
                  <a:lnTo>
                    <a:pt x="96" y="57"/>
                  </a:lnTo>
                  <a:lnTo>
                    <a:pt x="102" y="291"/>
                  </a:lnTo>
                  <a:lnTo>
                    <a:pt x="93" y="291"/>
                  </a:lnTo>
                  <a:lnTo>
                    <a:pt x="83" y="291"/>
                  </a:lnTo>
                  <a:lnTo>
                    <a:pt x="73" y="291"/>
                  </a:lnTo>
                  <a:lnTo>
                    <a:pt x="64" y="291"/>
                  </a:lnTo>
                  <a:lnTo>
                    <a:pt x="53" y="291"/>
                  </a:lnTo>
                  <a:lnTo>
                    <a:pt x="43" y="291"/>
                  </a:lnTo>
                  <a:lnTo>
                    <a:pt x="32" y="290"/>
                  </a:lnTo>
                  <a:lnTo>
                    <a:pt x="22" y="290"/>
                  </a:lnTo>
                  <a:lnTo>
                    <a:pt x="20" y="302"/>
                  </a:lnTo>
                  <a:lnTo>
                    <a:pt x="20" y="314"/>
                  </a:lnTo>
                  <a:lnTo>
                    <a:pt x="19" y="327"/>
                  </a:lnTo>
                  <a:lnTo>
                    <a:pt x="19" y="339"/>
                  </a:lnTo>
                  <a:lnTo>
                    <a:pt x="31" y="339"/>
                  </a:lnTo>
                  <a:lnTo>
                    <a:pt x="41" y="340"/>
                  </a:lnTo>
                  <a:lnTo>
                    <a:pt x="53" y="340"/>
                  </a:lnTo>
                  <a:lnTo>
                    <a:pt x="64" y="340"/>
                  </a:lnTo>
                  <a:lnTo>
                    <a:pt x="74" y="342"/>
                  </a:lnTo>
                  <a:lnTo>
                    <a:pt x="84" y="342"/>
                  </a:lnTo>
                  <a:lnTo>
                    <a:pt x="95" y="342"/>
                  </a:lnTo>
                  <a:lnTo>
                    <a:pt x="104" y="342"/>
                  </a:lnTo>
                  <a:lnTo>
                    <a:pt x="110" y="524"/>
                  </a:lnTo>
                  <a:lnTo>
                    <a:pt x="6" y="527"/>
                  </a:lnTo>
                  <a:lnTo>
                    <a:pt x="4" y="537"/>
                  </a:lnTo>
                  <a:lnTo>
                    <a:pt x="4" y="549"/>
                  </a:lnTo>
                  <a:lnTo>
                    <a:pt x="4" y="560"/>
                  </a:lnTo>
                  <a:lnTo>
                    <a:pt x="4" y="572"/>
                  </a:lnTo>
                  <a:lnTo>
                    <a:pt x="110" y="567"/>
                  </a:lnTo>
                  <a:lnTo>
                    <a:pt x="116" y="752"/>
                  </a:lnTo>
                  <a:lnTo>
                    <a:pt x="102" y="752"/>
                  </a:lnTo>
                  <a:lnTo>
                    <a:pt x="89" y="754"/>
                  </a:lnTo>
                  <a:lnTo>
                    <a:pt x="76" y="754"/>
                  </a:lnTo>
                  <a:lnTo>
                    <a:pt x="61" y="755"/>
                  </a:lnTo>
                  <a:lnTo>
                    <a:pt x="46" y="757"/>
                  </a:lnTo>
                  <a:lnTo>
                    <a:pt x="31" y="759"/>
                  </a:lnTo>
                  <a:lnTo>
                    <a:pt x="16" y="761"/>
                  </a:lnTo>
                  <a:lnTo>
                    <a:pt x="0" y="764"/>
                  </a:lnTo>
                  <a:lnTo>
                    <a:pt x="1" y="776"/>
                  </a:lnTo>
                  <a:lnTo>
                    <a:pt x="1" y="788"/>
                  </a:lnTo>
                  <a:lnTo>
                    <a:pt x="1" y="800"/>
                  </a:lnTo>
                  <a:lnTo>
                    <a:pt x="1" y="812"/>
                  </a:lnTo>
                  <a:lnTo>
                    <a:pt x="13" y="809"/>
                  </a:lnTo>
                  <a:lnTo>
                    <a:pt x="26" y="807"/>
                  </a:lnTo>
                  <a:lnTo>
                    <a:pt x="40" y="804"/>
                  </a:lnTo>
                  <a:lnTo>
                    <a:pt x="55" y="803"/>
                  </a:lnTo>
                  <a:lnTo>
                    <a:pt x="70" y="800"/>
                  </a:lnTo>
                  <a:lnTo>
                    <a:pt x="84" y="798"/>
                  </a:lnTo>
                  <a:lnTo>
                    <a:pt x="101" y="795"/>
                  </a:lnTo>
                  <a:lnTo>
                    <a:pt x="117" y="794"/>
                  </a:lnTo>
                  <a:lnTo>
                    <a:pt x="123" y="1037"/>
                  </a:lnTo>
                  <a:lnTo>
                    <a:pt x="44" y="1035"/>
                  </a:lnTo>
                  <a:lnTo>
                    <a:pt x="38" y="1029"/>
                  </a:lnTo>
                  <a:lnTo>
                    <a:pt x="32" y="1025"/>
                  </a:lnTo>
                  <a:lnTo>
                    <a:pt x="25" y="1020"/>
                  </a:lnTo>
                  <a:lnTo>
                    <a:pt x="19" y="1015"/>
                  </a:lnTo>
                  <a:lnTo>
                    <a:pt x="22" y="1032"/>
                  </a:lnTo>
                  <a:lnTo>
                    <a:pt x="26" y="1049"/>
                  </a:lnTo>
                  <a:lnTo>
                    <a:pt x="29" y="1065"/>
                  </a:lnTo>
                  <a:lnTo>
                    <a:pt x="32" y="1082"/>
                  </a:lnTo>
                  <a:lnTo>
                    <a:pt x="49" y="1083"/>
                  </a:lnTo>
                  <a:lnTo>
                    <a:pt x="67" y="1083"/>
                  </a:lnTo>
                  <a:lnTo>
                    <a:pt x="83" y="1085"/>
                  </a:lnTo>
                  <a:lnTo>
                    <a:pt x="99" y="1085"/>
                  </a:lnTo>
                  <a:lnTo>
                    <a:pt x="116" y="1085"/>
                  </a:lnTo>
                  <a:lnTo>
                    <a:pt x="134" y="1085"/>
                  </a:lnTo>
                  <a:lnTo>
                    <a:pt x="150" y="1085"/>
                  </a:lnTo>
                  <a:lnTo>
                    <a:pt x="166" y="1085"/>
                  </a:lnTo>
                  <a:lnTo>
                    <a:pt x="177" y="1085"/>
                  </a:lnTo>
                  <a:lnTo>
                    <a:pt x="187" y="1083"/>
                  </a:lnTo>
                  <a:lnTo>
                    <a:pt x="198" y="1083"/>
                  </a:lnTo>
                  <a:lnTo>
                    <a:pt x="208" y="1082"/>
                  </a:lnTo>
                  <a:lnTo>
                    <a:pt x="218" y="1082"/>
                  </a:lnTo>
                  <a:lnTo>
                    <a:pt x="227" y="1082"/>
                  </a:lnTo>
                  <a:lnTo>
                    <a:pt x="238" y="1080"/>
                  </a:lnTo>
                  <a:lnTo>
                    <a:pt x="248" y="1080"/>
                  </a:lnTo>
                  <a:lnTo>
                    <a:pt x="250" y="1068"/>
                  </a:lnTo>
                  <a:lnTo>
                    <a:pt x="250" y="1056"/>
                  </a:lnTo>
                  <a:lnTo>
                    <a:pt x="250" y="1044"/>
                  </a:lnTo>
                  <a:lnTo>
                    <a:pt x="251" y="1031"/>
                  </a:lnTo>
                  <a:lnTo>
                    <a:pt x="201" y="1035"/>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6" name="Freeform 15"/>
            <p:cNvSpPr>
              <a:spLocks/>
            </p:cNvSpPr>
            <p:nvPr/>
          </p:nvSpPr>
          <p:spPr bwMode="auto">
            <a:xfrm>
              <a:off x="4623" y="417"/>
              <a:ext cx="180" cy="328"/>
            </a:xfrm>
            <a:custGeom>
              <a:avLst/>
              <a:gdLst>
                <a:gd name="T0" fmla="*/ 0 w 539"/>
                <a:gd name="T1" fmla="*/ 0 h 985"/>
                <a:gd name="T2" fmla="*/ 0 w 539"/>
                <a:gd name="T3" fmla="*/ 0 h 985"/>
                <a:gd name="T4" fmla="*/ 0 w 539"/>
                <a:gd name="T5" fmla="*/ 0 h 985"/>
                <a:gd name="T6" fmla="*/ 0 w 539"/>
                <a:gd name="T7" fmla="*/ 0 h 985"/>
                <a:gd name="T8" fmla="*/ 0 w 539"/>
                <a:gd name="T9" fmla="*/ 0 h 985"/>
                <a:gd name="T10" fmla="*/ 0 w 539"/>
                <a:gd name="T11" fmla="*/ 0 h 985"/>
                <a:gd name="T12" fmla="*/ 0 w 539"/>
                <a:gd name="T13" fmla="*/ 0 h 985"/>
                <a:gd name="T14" fmla="*/ 0 w 539"/>
                <a:gd name="T15" fmla="*/ 0 h 985"/>
                <a:gd name="T16" fmla="*/ 0 w 539"/>
                <a:gd name="T17" fmla="*/ 0 h 985"/>
                <a:gd name="T18" fmla="*/ 0 w 539"/>
                <a:gd name="T19" fmla="*/ 0 h 985"/>
                <a:gd name="T20" fmla="*/ 0 w 539"/>
                <a:gd name="T21" fmla="*/ 0 h 985"/>
                <a:gd name="T22" fmla="*/ 0 w 539"/>
                <a:gd name="T23" fmla="*/ 0 h 985"/>
                <a:gd name="T24" fmla="*/ 0 w 539"/>
                <a:gd name="T25" fmla="*/ 0 h 985"/>
                <a:gd name="T26" fmla="*/ 0 w 539"/>
                <a:gd name="T27" fmla="*/ 0 h 985"/>
                <a:gd name="T28" fmla="*/ 0 w 539"/>
                <a:gd name="T29" fmla="*/ 0 h 985"/>
                <a:gd name="T30" fmla="*/ 0 w 539"/>
                <a:gd name="T31" fmla="*/ 0 h 985"/>
                <a:gd name="T32" fmla="*/ 0 w 539"/>
                <a:gd name="T33" fmla="*/ 0 h 985"/>
                <a:gd name="T34" fmla="*/ 0 w 539"/>
                <a:gd name="T35" fmla="*/ 0 h 985"/>
                <a:gd name="T36" fmla="*/ 0 w 539"/>
                <a:gd name="T37" fmla="*/ 0 h 985"/>
                <a:gd name="T38" fmla="*/ 0 w 539"/>
                <a:gd name="T39" fmla="*/ 0 h 985"/>
                <a:gd name="T40" fmla="*/ 0 w 539"/>
                <a:gd name="T41" fmla="*/ 0 h 985"/>
                <a:gd name="T42" fmla="*/ 0 w 539"/>
                <a:gd name="T43" fmla="*/ 0 h 985"/>
                <a:gd name="T44" fmla="*/ 0 w 539"/>
                <a:gd name="T45" fmla="*/ 0 h 985"/>
                <a:gd name="T46" fmla="*/ 0 w 539"/>
                <a:gd name="T47" fmla="*/ 0 h 985"/>
                <a:gd name="T48" fmla="*/ 0 w 539"/>
                <a:gd name="T49" fmla="*/ 0 h 985"/>
                <a:gd name="T50" fmla="*/ 0 w 539"/>
                <a:gd name="T51" fmla="*/ 0 h 985"/>
                <a:gd name="T52" fmla="*/ 0 w 539"/>
                <a:gd name="T53" fmla="*/ 0 h 985"/>
                <a:gd name="T54" fmla="*/ 0 w 539"/>
                <a:gd name="T55" fmla="*/ 0 h 985"/>
                <a:gd name="T56" fmla="*/ 0 w 539"/>
                <a:gd name="T57" fmla="*/ 0 h 985"/>
                <a:gd name="T58" fmla="*/ 0 w 539"/>
                <a:gd name="T59" fmla="*/ 0 h 985"/>
                <a:gd name="T60" fmla="*/ 0 w 539"/>
                <a:gd name="T61" fmla="*/ 0 h 985"/>
                <a:gd name="T62" fmla="*/ 0 w 539"/>
                <a:gd name="T63" fmla="*/ 0 h 985"/>
                <a:gd name="T64" fmla="*/ 0 w 539"/>
                <a:gd name="T65" fmla="*/ 0 h 985"/>
                <a:gd name="T66" fmla="*/ 0 w 539"/>
                <a:gd name="T67" fmla="*/ 0 h 985"/>
                <a:gd name="T68" fmla="*/ 0 w 539"/>
                <a:gd name="T69" fmla="*/ 0 h 985"/>
                <a:gd name="T70" fmla="*/ 0 w 539"/>
                <a:gd name="T71" fmla="*/ 0 h 985"/>
                <a:gd name="T72" fmla="*/ 0 w 539"/>
                <a:gd name="T73" fmla="*/ 0 h 985"/>
                <a:gd name="T74" fmla="*/ 0 w 539"/>
                <a:gd name="T75" fmla="*/ 0 h 985"/>
                <a:gd name="T76" fmla="*/ 0 w 539"/>
                <a:gd name="T77" fmla="*/ 0 h 985"/>
                <a:gd name="T78" fmla="*/ 0 w 539"/>
                <a:gd name="T79" fmla="*/ 0 h 985"/>
                <a:gd name="T80" fmla="*/ 0 w 539"/>
                <a:gd name="T81" fmla="*/ 0 h 985"/>
                <a:gd name="T82" fmla="*/ 0 w 539"/>
                <a:gd name="T83" fmla="*/ 0 h 985"/>
                <a:gd name="T84" fmla="*/ 0 w 539"/>
                <a:gd name="T85" fmla="*/ 0 h 985"/>
                <a:gd name="T86" fmla="*/ 0 w 539"/>
                <a:gd name="T87" fmla="*/ 0 h 985"/>
                <a:gd name="T88" fmla="*/ 0 w 539"/>
                <a:gd name="T89" fmla="*/ 0 h 985"/>
                <a:gd name="T90" fmla="*/ 0 w 539"/>
                <a:gd name="T91" fmla="*/ 0 h 985"/>
                <a:gd name="T92" fmla="*/ 0 w 539"/>
                <a:gd name="T93" fmla="*/ 0 h 985"/>
                <a:gd name="T94" fmla="*/ 0 w 539"/>
                <a:gd name="T95" fmla="*/ 0 h 985"/>
                <a:gd name="T96" fmla="*/ 0 w 539"/>
                <a:gd name="T97" fmla="*/ 0 h 9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9"/>
                <a:gd name="T148" fmla="*/ 0 h 985"/>
                <a:gd name="T149" fmla="*/ 539 w 539"/>
                <a:gd name="T150" fmla="*/ 985 h 9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9" h="985">
                  <a:moveTo>
                    <a:pt x="429" y="909"/>
                  </a:moveTo>
                  <a:lnTo>
                    <a:pt x="418" y="905"/>
                  </a:lnTo>
                  <a:lnTo>
                    <a:pt x="408" y="902"/>
                  </a:lnTo>
                  <a:lnTo>
                    <a:pt x="397" y="897"/>
                  </a:lnTo>
                  <a:lnTo>
                    <a:pt x="387" y="893"/>
                  </a:lnTo>
                  <a:lnTo>
                    <a:pt x="377" y="888"/>
                  </a:lnTo>
                  <a:lnTo>
                    <a:pt x="366" y="884"/>
                  </a:lnTo>
                  <a:lnTo>
                    <a:pt x="356" y="880"/>
                  </a:lnTo>
                  <a:lnTo>
                    <a:pt x="345" y="875"/>
                  </a:lnTo>
                  <a:lnTo>
                    <a:pt x="351" y="872"/>
                  </a:lnTo>
                  <a:lnTo>
                    <a:pt x="357" y="869"/>
                  </a:lnTo>
                  <a:lnTo>
                    <a:pt x="365" y="866"/>
                  </a:lnTo>
                  <a:lnTo>
                    <a:pt x="371" y="863"/>
                  </a:lnTo>
                  <a:lnTo>
                    <a:pt x="377" y="862"/>
                  </a:lnTo>
                  <a:lnTo>
                    <a:pt x="384" y="859"/>
                  </a:lnTo>
                  <a:lnTo>
                    <a:pt x="390" y="856"/>
                  </a:lnTo>
                  <a:lnTo>
                    <a:pt x="396" y="853"/>
                  </a:lnTo>
                  <a:lnTo>
                    <a:pt x="390" y="842"/>
                  </a:lnTo>
                  <a:lnTo>
                    <a:pt x="385" y="832"/>
                  </a:lnTo>
                  <a:lnTo>
                    <a:pt x="380" y="820"/>
                  </a:lnTo>
                  <a:lnTo>
                    <a:pt x="375" y="809"/>
                  </a:lnTo>
                  <a:lnTo>
                    <a:pt x="363" y="814"/>
                  </a:lnTo>
                  <a:lnTo>
                    <a:pt x="353" y="817"/>
                  </a:lnTo>
                  <a:lnTo>
                    <a:pt x="341" y="821"/>
                  </a:lnTo>
                  <a:lnTo>
                    <a:pt x="330" y="826"/>
                  </a:lnTo>
                  <a:lnTo>
                    <a:pt x="320" y="830"/>
                  </a:lnTo>
                  <a:lnTo>
                    <a:pt x="311" y="835"/>
                  </a:lnTo>
                  <a:lnTo>
                    <a:pt x="301" y="838"/>
                  </a:lnTo>
                  <a:lnTo>
                    <a:pt x="292" y="842"/>
                  </a:lnTo>
                  <a:lnTo>
                    <a:pt x="275" y="830"/>
                  </a:lnTo>
                  <a:lnTo>
                    <a:pt x="259" y="820"/>
                  </a:lnTo>
                  <a:lnTo>
                    <a:pt x="244" y="808"/>
                  </a:lnTo>
                  <a:lnTo>
                    <a:pt x="229" y="796"/>
                  </a:lnTo>
                  <a:lnTo>
                    <a:pt x="216" y="784"/>
                  </a:lnTo>
                  <a:lnTo>
                    <a:pt x="202" y="771"/>
                  </a:lnTo>
                  <a:lnTo>
                    <a:pt x="190" y="759"/>
                  </a:lnTo>
                  <a:lnTo>
                    <a:pt x="179" y="745"/>
                  </a:lnTo>
                  <a:lnTo>
                    <a:pt x="158" y="720"/>
                  </a:lnTo>
                  <a:lnTo>
                    <a:pt x="140" y="693"/>
                  </a:lnTo>
                  <a:lnTo>
                    <a:pt x="125" y="668"/>
                  </a:lnTo>
                  <a:lnTo>
                    <a:pt x="113" y="642"/>
                  </a:lnTo>
                  <a:lnTo>
                    <a:pt x="103" y="617"/>
                  </a:lnTo>
                  <a:lnTo>
                    <a:pt x="95" y="590"/>
                  </a:lnTo>
                  <a:lnTo>
                    <a:pt x="91" y="565"/>
                  </a:lnTo>
                  <a:lnTo>
                    <a:pt x="88" y="539"/>
                  </a:lnTo>
                  <a:lnTo>
                    <a:pt x="329" y="532"/>
                  </a:lnTo>
                  <a:lnTo>
                    <a:pt x="330" y="520"/>
                  </a:lnTo>
                  <a:lnTo>
                    <a:pt x="332" y="510"/>
                  </a:lnTo>
                  <a:lnTo>
                    <a:pt x="332" y="498"/>
                  </a:lnTo>
                  <a:lnTo>
                    <a:pt x="333" y="487"/>
                  </a:lnTo>
                  <a:lnTo>
                    <a:pt x="82" y="495"/>
                  </a:lnTo>
                  <a:lnTo>
                    <a:pt x="89" y="447"/>
                  </a:lnTo>
                  <a:lnTo>
                    <a:pt x="103" y="401"/>
                  </a:lnTo>
                  <a:lnTo>
                    <a:pt x="119" y="358"/>
                  </a:lnTo>
                  <a:lnTo>
                    <a:pt x="141" y="316"/>
                  </a:lnTo>
                  <a:lnTo>
                    <a:pt x="167" y="278"/>
                  </a:lnTo>
                  <a:lnTo>
                    <a:pt x="198" y="243"/>
                  </a:lnTo>
                  <a:lnTo>
                    <a:pt x="232" y="210"/>
                  </a:lnTo>
                  <a:lnTo>
                    <a:pt x="272" y="179"/>
                  </a:lnTo>
                  <a:lnTo>
                    <a:pt x="287" y="184"/>
                  </a:lnTo>
                  <a:lnTo>
                    <a:pt x="302" y="190"/>
                  </a:lnTo>
                  <a:lnTo>
                    <a:pt x="317" y="196"/>
                  </a:lnTo>
                  <a:lnTo>
                    <a:pt x="332" y="202"/>
                  </a:lnTo>
                  <a:lnTo>
                    <a:pt x="347" y="207"/>
                  </a:lnTo>
                  <a:lnTo>
                    <a:pt x="362" y="211"/>
                  </a:lnTo>
                  <a:lnTo>
                    <a:pt x="377" y="216"/>
                  </a:lnTo>
                  <a:lnTo>
                    <a:pt x="391" y="220"/>
                  </a:lnTo>
                  <a:lnTo>
                    <a:pt x="409" y="225"/>
                  </a:lnTo>
                  <a:lnTo>
                    <a:pt x="414" y="214"/>
                  </a:lnTo>
                  <a:lnTo>
                    <a:pt x="420" y="202"/>
                  </a:lnTo>
                  <a:lnTo>
                    <a:pt x="424" y="192"/>
                  </a:lnTo>
                  <a:lnTo>
                    <a:pt x="429" y="182"/>
                  </a:lnTo>
                  <a:lnTo>
                    <a:pt x="409" y="176"/>
                  </a:lnTo>
                  <a:lnTo>
                    <a:pt x="391" y="171"/>
                  </a:lnTo>
                  <a:lnTo>
                    <a:pt x="377" y="167"/>
                  </a:lnTo>
                  <a:lnTo>
                    <a:pt x="363" y="161"/>
                  </a:lnTo>
                  <a:lnTo>
                    <a:pt x="350" y="158"/>
                  </a:lnTo>
                  <a:lnTo>
                    <a:pt x="339" y="153"/>
                  </a:lnTo>
                  <a:lnTo>
                    <a:pt x="330" y="149"/>
                  </a:lnTo>
                  <a:lnTo>
                    <a:pt x="323" y="146"/>
                  </a:lnTo>
                  <a:lnTo>
                    <a:pt x="341" y="134"/>
                  </a:lnTo>
                  <a:lnTo>
                    <a:pt x="360" y="122"/>
                  </a:lnTo>
                  <a:lnTo>
                    <a:pt x="381" y="111"/>
                  </a:lnTo>
                  <a:lnTo>
                    <a:pt x="402" y="99"/>
                  </a:lnTo>
                  <a:lnTo>
                    <a:pt x="424" y="91"/>
                  </a:lnTo>
                  <a:lnTo>
                    <a:pt x="447" y="80"/>
                  </a:lnTo>
                  <a:lnTo>
                    <a:pt x="470" y="71"/>
                  </a:lnTo>
                  <a:lnTo>
                    <a:pt x="496" y="64"/>
                  </a:lnTo>
                  <a:lnTo>
                    <a:pt x="506" y="46"/>
                  </a:lnTo>
                  <a:lnTo>
                    <a:pt x="518" y="29"/>
                  </a:lnTo>
                  <a:lnTo>
                    <a:pt x="528" y="14"/>
                  </a:lnTo>
                  <a:lnTo>
                    <a:pt x="539" y="0"/>
                  </a:lnTo>
                  <a:lnTo>
                    <a:pt x="500" y="11"/>
                  </a:lnTo>
                  <a:lnTo>
                    <a:pt x="463" y="23"/>
                  </a:lnTo>
                  <a:lnTo>
                    <a:pt x="427" y="35"/>
                  </a:lnTo>
                  <a:lnTo>
                    <a:pt x="393" y="49"/>
                  </a:lnTo>
                  <a:lnTo>
                    <a:pt x="360" y="64"/>
                  </a:lnTo>
                  <a:lnTo>
                    <a:pt x="327" y="79"/>
                  </a:lnTo>
                  <a:lnTo>
                    <a:pt x="298" y="95"/>
                  </a:lnTo>
                  <a:lnTo>
                    <a:pt x="268" y="111"/>
                  </a:lnTo>
                  <a:lnTo>
                    <a:pt x="240" y="129"/>
                  </a:lnTo>
                  <a:lnTo>
                    <a:pt x="214" y="147"/>
                  </a:lnTo>
                  <a:lnTo>
                    <a:pt x="187" y="167"/>
                  </a:lnTo>
                  <a:lnTo>
                    <a:pt x="164" y="187"/>
                  </a:lnTo>
                  <a:lnTo>
                    <a:pt x="141" y="208"/>
                  </a:lnTo>
                  <a:lnTo>
                    <a:pt x="119" y="229"/>
                  </a:lnTo>
                  <a:lnTo>
                    <a:pt x="100" y="252"/>
                  </a:lnTo>
                  <a:lnTo>
                    <a:pt x="80" y="275"/>
                  </a:lnTo>
                  <a:lnTo>
                    <a:pt x="61" y="301"/>
                  </a:lnTo>
                  <a:lnTo>
                    <a:pt x="45" y="328"/>
                  </a:lnTo>
                  <a:lnTo>
                    <a:pt x="31" y="355"/>
                  </a:lnTo>
                  <a:lnTo>
                    <a:pt x="21" y="383"/>
                  </a:lnTo>
                  <a:lnTo>
                    <a:pt x="12" y="411"/>
                  </a:lnTo>
                  <a:lnTo>
                    <a:pt x="4" y="440"/>
                  </a:lnTo>
                  <a:lnTo>
                    <a:pt x="1" y="468"/>
                  </a:lnTo>
                  <a:lnTo>
                    <a:pt x="0" y="498"/>
                  </a:lnTo>
                  <a:lnTo>
                    <a:pt x="1" y="532"/>
                  </a:lnTo>
                  <a:lnTo>
                    <a:pt x="7" y="565"/>
                  </a:lnTo>
                  <a:lnTo>
                    <a:pt x="15" y="598"/>
                  </a:lnTo>
                  <a:lnTo>
                    <a:pt x="27" y="629"/>
                  </a:lnTo>
                  <a:lnTo>
                    <a:pt x="40" y="662"/>
                  </a:lnTo>
                  <a:lnTo>
                    <a:pt x="58" y="692"/>
                  </a:lnTo>
                  <a:lnTo>
                    <a:pt x="77" y="723"/>
                  </a:lnTo>
                  <a:lnTo>
                    <a:pt x="101" y="753"/>
                  </a:lnTo>
                  <a:lnTo>
                    <a:pt x="120" y="775"/>
                  </a:lnTo>
                  <a:lnTo>
                    <a:pt x="141" y="797"/>
                  </a:lnTo>
                  <a:lnTo>
                    <a:pt x="162" y="818"/>
                  </a:lnTo>
                  <a:lnTo>
                    <a:pt x="186" y="838"/>
                  </a:lnTo>
                  <a:lnTo>
                    <a:pt x="210" y="857"/>
                  </a:lnTo>
                  <a:lnTo>
                    <a:pt x="237" y="874"/>
                  </a:lnTo>
                  <a:lnTo>
                    <a:pt x="263" y="891"/>
                  </a:lnTo>
                  <a:lnTo>
                    <a:pt x="292" y="906"/>
                  </a:lnTo>
                  <a:lnTo>
                    <a:pt x="314" y="918"/>
                  </a:lnTo>
                  <a:lnTo>
                    <a:pt x="338" y="930"/>
                  </a:lnTo>
                  <a:lnTo>
                    <a:pt x="362" y="941"/>
                  </a:lnTo>
                  <a:lnTo>
                    <a:pt x="385" y="950"/>
                  </a:lnTo>
                  <a:lnTo>
                    <a:pt x="409" y="960"/>
                  </a:lnTo>
                  <a:lnTo>
                    <a:pt x="435" y="969"/>
                  </a:lnTo>
                  <a:lnTo>
                    <a:pt x="458" y="978"/>
                  </a:lnTo>
                  <a:lnTo>
                    <a:pt x="484" y="985"/>
                  </a:lnTo>
                  <a:lnTo>
                    <a:pt x="476" y="976"/>
                  </a:lnTo>
                  <a:lnTo>
                    <a:pt x="469" y="966"/>
                  </a:lnTo>
                  <a:lnTo>
                    <a:pt x="461" y="957"/>
                  </a:lnTo>
                  <a:lnTo>
                    <a:pt x="454" y="947"/>
                  </a:lnTo>
                  <a:lnTo>
                    <a:pt x="447" y="938"/>
                  </a:lnTo>
                  <a:lnTo>
                    <a:pt x="441" y="929"/>
                  </a:lnTo>
                  <a:lnTo>
                    <a:pt x="435" y="918"/>
                  </a:lnTo>
                  <a:lnTo>
                    <a:pt x="429" y="9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7" name="Freeform 16"/>
            <p:cNvSpPr>
              <a:spLocks/>
            </p:cNvSpPr>
            <p:nvPr/>
          </p:nvSpPr>
          <p:spPr bwMode="auto">
            <a:xfrm>
              <a:off x="4875" y="760"/>
              <a:ext cx="72" cy="2"/>
            </a:xfrm>
            <a:custGeom>
              <a:avLst/>
              <a:gdLst>
                <a:gd name="T0" fmla="*/ 0 w 216"/>
                <a:gd name="T1" fmla="*/ 0 h 5"/>
                <a:gd name="T2" fmla="*/ 0 w 216"/>
                <a:gd name="T3" fmla="*/ 0 h 5"/>
                <a:gd name="T4" fmla="*/ 0 w 216"/>
                <a:gd name="T5" fmla="*/ 0 h 5"/>
                <a:gd name="T6" fmla="*/ 0 w 216"/>
                <a:gd name="T7" fmla="*/ 0 h 5"/>
                <a:gd name="T8" fmla="*/ 0 w 216"/>
                <a:gd name="T9" fmla="*/ 0 h 5"/>
                <a:gd name="T10" fmla="*/ 0 w 216"/>
                <a:gd name="T11" fmla="*/ 0 h 5"/>
                <a:gd name="T12" fmla="*/ 0 w 216"/>
                <a:gd name="T13" fmla="*/ 0 h 5"/>
                <a:gd name="T14" fmla="*/ 0 w 216"/>
                <a:gd name="T15" fmla="*/ 0 h 5"/>
                <a:gd name="T16" fmla="*/ 0 w 216"/>
                <a:gd name="T17" fmla="*/ 0 h 5"/>
                <a:gd name="T18" fmla="*/ 0 w 216"/>
                <a:gd name="T19" fmla="*/ 0 h 5"/>
                <a:gd name="T20" fmla="*/ 0 w 216"/>
                <a:gd name="T21" fmla="*/ 0 h 5"/>
                <a:gd name="T22" fmla="*/ 0 w 216"/>
                <a:gd name="T23" fmla="*/ 0 h 5"/>
                <a:gd name="T24" fmla="*/ 0 w 216"/>
                <a:gd name="T25" fmla="*/ 0 h 5"/>
                <a:gd name="T26" fmla="*/ 0 w 216"/>
                <a:gd name="T27" fmla="*/ 0 h 5"/>
                <a:gd name="T28" fmla="*/ 0 w 216"/>
                <a:gd name="T29" fmla="*/ 0 h 5"/>
                <a:gd name="T30" fmla="*/ 0 w 216"/>
                <a:gd name="T31" fmla="*/ 0 h 5"/>
                <a:gd name="T32" fmla="*/ 0 w 216"/>
                <a:gd name="T33" fmla="*/ 0 h 5"/>
                <a:gd name="T34" fmla="*/ 0 w 216"/>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
                <a:gd name="T55" fmla="*/ 0 h 5"/>
                <a:gd name="T56" fmla="*/ 216 w 216"/>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 h="5">
                  <a:moveTo>
                    <a:pt x="216" y="0"/>
                  </a:moveTo>
                  <a:lnTo>
                    <a:pt x="205" y="0"/>
                  </a:lnTo>
                  <a:lnTo>
                    <a:pt x="195" y="2"/>
                  </a:lnTo>
                  <a:lnTo>
                    <a:pt x="184" y="2"/>
                  </a:lnTo>
                  <a:lnTo>
                    <a:pt x="175" y="2"/>
                  </a:lnTo>
                  <a:lnTo>
                    <a:pt x="165" y="3"/>
                  </a:lnTo>
                  <a:lnTo>
                    <a:pt x="155" y="3"/>
                  </a:lnTo>
                  <a:lnTo>
                    <a:pt x="144" y="5"/>
                  </a:lnTo>
                  <a:lnTo>
                    <a:pt x="134" y="5"/>
                  </a:lnTo>
                  <a:lnTo>
                    <a:pt x="116" y="5"/>
                  </a:lnTo>
                  <a:lnTo>
                    <a:pt x="99" y="5"/>
                  </a:lnTo>
                  <a:lnTo>
                    <a:pt x="83" y="5"/>
                  </a:lnTo>
                  <a:lnTo>
                    <a:pt x="65" y="5"/>
                  </a:lnTo>
                  <a:lnTo>
                    <a:pt x="49" y="5"/>
                  </a:lnTo>
                  <a:lnTo>
                    <a:pt x="32" y="3"/>
                  </a:lnTo>
                  <a:lnTo>
                    <a:pt x="16" y="3"/>
                  </a:lnTo>
                  <a:lnTo>
                    <a:pt x="0" y="2"/>
                  </a:lnTo>
                  <a:lnTo>
                    <a:pt x="2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8" name="Freeform 17"/>
            <p:cNvSpPr>
              <a:spLocks/>
            </p:cNvSpPr>
            <p:nvPr/>
          </p:nvSpPr>
          <p:spPr bwMode="auto">
            <a:xfrm>
              <a:off x="4970" y="403"/>
              <a:ext cx="230" cy="341"/>
            </a:xfrm>
            <a:custGeom>
              <a:avLst/>
              <a:gdLst>
                <a:gd name="T0" fmla="*/ 0 w 689"/>
                <a:gd name="T1" fmla="*/ 0 h 1023"/>
                <a:gd name="T2" fmla="*/ 0 w 689"/>
                <a:gd name="T3" fmla="*/ 0 h 1023"/>
                <a:gd name="T4" fmla="*/ 0 w 689"/>
                <a:gd name="T5" fmla="*/ 0 h 1023"/>
                <a:gd name="T6" fmla="*/ 0 w 689"/>
                <a:gd name="T7" fmla="*/ 0 h 1023"/>
                <a:gd name="T8" fmla="*/ 0 w 689"/>
                <a:gd name="T9" fmla="*/ 0 h 1023"/>
                <a:gd name="T10" fmla="*/ 0 w 689"/>
                <a:gd name="T11" fmla="*/ 0 h 1023"/>
                <a:gd name="T12" fmla="*/ 0 w 689"/>
                <a:gd name="T13" fmla="*/ 0 h 1023"/>
                <a:gd name="T14" fmla="*/ 0 w 689"/>
                <a:gd name="T15" fmla="*/ 0 h 1023"/>
                <a:gd name="T16" fmla="*/ 0 w 689"/>
                <a:gd name="T17" fmla="*/ 0 h 1023"/>
                <a:gd name="T18" fmla="*/ 0 w 689"/>
                <a:gd name="T19" fmla="*/ 0 h 1023"/>
                <a:gd name="T20" fmla="*/ 0 w 689"/>
                <a:gd name="T21" fmla="*/ 0 h 1023"/>
                <a:gd name="T22" fmla="*/ 0 w 689"/>
                <a:gd name="T23" fmla="*/ 0 h 1023"/>
                <a:gd name="T24" fmla="*/ 0 w 689"/>
                <a:gd name="T25" fmla="*/ 0 h 1023"/>
                <a:gd name="T26" fmla="*/ 0 w 689"/>
                <a:gd name="T27" fmla="*/ 0 h 1023"/>
                <a:gd name="T28" fmla="*/ 0 w 689"/>
                <a:gd name="T29" fmla="*/ 0 h 1023"/>
                <a:gd name="T30" fmla="*/ 0 w 689"/>
                <a:gd name="T31" fmla="*/ 0 h 1023"/>
                <a:gd name="T32" fmla="*/ 0 w 689"/>
                <a:gd name="T33" fmla="*/ 0 h 1023"/>
                <a:gd name="T34" fmla="*/ 0 w 689"/>
                <a:gd name="T35" fmla="*/ 0 h 1023"/>
                <a:gd name="T36" fmla="*/ 0 w 689"/>
                <a:gd name="T37" fmla="*/ 0 h 1023"/>
                <a:gd name="T38" fmla="*/ 0 w 689"/>
                <a:gd name="T39" fmla="*/ 0 h 1023"/>
                <a:gd name="T40" fmla="*/ 0 w 689"/>
                <a:gd name="T41" fmla="*/ 0 h 1023"/>
                <a:gd name="T42" fmla="*/ 0 w 689"/>
                <a:gd name="T43" fmla="*/ 0 h 1023"/>
                <a:gd name="T44" fmla="*/ 0 w 689"/>
                <a:gd name="T45" fmla="*/ 0 h 1023"/>
                <a:gd name="T46" fmla="*/ 0 w 689"/>
                <a:gd name="T47" fmla="*/ 0 h 1023"/>
                <a:gd name="T48" fmla="*/ 0 w 689"/>
                <a:gd name="T49" fmla="*/ 0 h 1023"/>
                <a:gd name="T50" fmla="*/ 0 w 689"/>
                <a:gd name="T51" fmla="*/ 0 h 1023"/>
                <a:gd name="T52" fmla="*/ 0 w 689"/>
                <a:gd name="T53" fmla="*/ 0 h 1023"/>
                <a:gd name="T54" fmla="*/ 0 w 689"/>
                <a:gd name="T55" fmla="*/ 0 h 1023"/>
                <a:gd name="T56" fmla="*/ 0 w 689"/>
                <a:gd name="T57" fmla="*/ 0 h 1023"/>
                <a:gd name="T58" fmla="*/ 0 w 689"/>
                <a:gd name="T59" fmla="*/ 0 h 1023"/>
                <a:gd name="T60" fmla="*/ 0 w 689"/>
                <a:gd name="T61" fmla="*/ 0 h 1023"/>
                <a:gd name="T62" fmla="*/ 0 w 689"/>
                <a:gd name="T63" fmla="*/ 0 h 1023"/>
                <a:gd name="T64" fmla="*/ 0 w 689"/>
                <a:gd name="T65" fmla="*/ 0 h 1023"/>
                <a:gd name="T66" fmla="*/ 0 w 689"/>
                <a:gd name="T67" fmla="*/ 0 h 1023"/>
                <a:gd name="T68" fmla="*/ 0 w 689"/>
                <a:gd name="T69" fmla="*/ 0 h 1023"/>
                <a:gd name="T70" fmla="*/ 0 w 689"/>
                <a:gd name="T71" fmla="*/ 0 h 1023"/>
                <a:gd name="T72" fmla="*/ 0 w 689"/>
                <a:gd name="T73" fmla="*/ 0 h 1023"/>
                <a:gd name="T74" fmla="*/ 0 w 689"/>
                <a:gd name="T75" fmla="*/ 0 h 1023"/>
                <a:gd name="T76" fmla="*/ 0 w 689"/>
                <a:gd name="T77" fmla="*/ 0 h 1023"/>
                <a:gd name="T78" fmla="*/ 0 w 689"/>
                <a:gd name="T79" fmla="*/ 0 h 1023"/>
                <a:gd name="T80" fmla="*/ 0 w 689"/>
                <a:gd name="T81" fmla="*/ 0 h 1023"/>
                <a:gd name="T82" fmla="*/ 0 w 689"/>
                <a:gd name="T83" fmla="*/ 0 h 1023"/>
                <a:gd name="T84" fmla="*/ 0 w 689"/>
                <a:gd name="T85" fmla="*/ 0 h 1023"/>
                <a:gd name="T86" fmla="*/ 0 w 689"/>
                <a:gd name="T87" fmla="*/ 0 h 1023"/>
                <a:gd name="T88" fmla="*/ 0 w 689"/>
                <a:gd name="T89" fmla="*/ 0 h 1023"/>
                <a:gd name="T90" fmla="*/ 0 w 689"/>
                <a:gd name="T91" fmla="*/ 0 h 1023"/>
                <a:gd name="T92" fmla="*/ 0 w 689"/>
                <a:gd name="T93" fmla="*/ 0 h 1023"/>
                <a:gd name="T94" fmla="*/ 0 w 689"/>
                <a:gd name="T95" fmla="*/ 0 h 1023"/>
                <a:gd name="T96" fmla="*/ 0 w 689"/>
                <a:gd name="T97" fmla="*/ 0 h 1023"/>
                <a:gd name="T98" fmla="*/ 0 w 689"/>
                <a:gd name="T99" fmla="*/ 0 h 1023"/>
                <a:gd name="T100" fmla="*/ 0 w 689"/>
                <a:gd name="T101" fmla="*/ 0 h 1023"/>
                <a:gd name="T102" fmla="*/ 0 w 689"/>
                <a:gd name="T103" fmla="*/ 0 h 1023"/>
                <a:gd name="T104" fmla="*/ 0 w 689"/>
                <a:gd name="T105" fmla="*/ 0 h 1023"/>
                <a:gd name="T106" fmla="*/ 0 w 689"/>
                <a:gd name="T107" fmla="*/ 0 h 102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9"/>
                <a:gd name="T163" fmla="*/ 0 h 1023"/>
                <a:gd name="T164" fmla="*/ 689 w 689"/>
                <a:gd name="T165" fmla="*/ 1023 h 102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9" h="1023">
                  <a:moveTo>
                    <a:pt x="411" y="121"/>
                  </a:moveTo>
                  <a:lnTo>
                    <a:pt x="389" y="109"/>
                  </a:lnTo>
                  <a:lnTo>
                    <a:pt x="365" y="97"/>
                  </a:lnTo>
                  <a:lnTo>
                    <a:pt x="341" y="86"/>
                  </a:lnTo>
                  <a:lnTo>
                    <a:pt x="317" y="76"/>
                  </a:lnTo>
                  <a:lnTo>
                    <a:pt x="292" y="67"/>
                  </a:lnTo>
                  <a:lnTo>
                    <a:pt x="268" y="58"/>
                  </a:lnTo>
                  <a:lnTo>
                    <a:pt x="243" y="49"/>
                  </a:lnTo>
                  <a:lnTo>
                    <a:pt x="217" y="42"/>
                  </a:lnTo>
                  <a:lnTo>
                    <a:pt x="191" y="34"/>
                  </a:lnTo>
                  <a:lnTo>
                    <a:pt x="165" y="27"/>
                  </a:lnTo>
                  <a:lnTo>
                    <a:pt x="139" y="21"/>
                  </a:lnTo>
                  <a:lnTo>
                    <a:pt x="112" y="16"/>
                  </a:lnTo>
                  <a:lnTo>
                    <a:pt x="83" y="10"/>
                  </a:lnTo>
                  <a:lnTo>
                    <a:pt x="57" y="7"/>
                  </a:lnTo>
                  <a:lnTo>
                    <a:pt x="28" y="3"/>
                  </a:lnTo>
                  <a:lnTo>
                    <a:pt x="0" y="0"/>
                  </a:lnTo>
                  <a:lnTo>
                    <a:pt x="89" y="67"/>
                  </a:lnTo>
                  <a:lnTo>
                    <a:pt x="107" y="71"/>
                  </a:lnTo>
                  <a:lnTo>
                    <a:pt x="124" y="74"/>
                  </a:lnTo>
                  <a:lnTo>
                    <a:pt x="140" y="79"/>
                  </a:lnTo>
                  <a:lnTo>
                    <a:pt x="158" y="83"/>
                  </a:lnTo>
                  <a:lnTo>
                    <a:pt x="174" y="88"/>
                  </a:lnTo>
                  <a:lnTo>
                    <a:pt x="191" y="94"/>
                  </a:lnTo>
                  <a:lnTo>
                    <a:pt x="207" y="98"/>
                  </a:lnTo>
                  <a:lnTo>
                    <a:pt x="223" y="104"/>
                  </a:lnTo>
                  <a:lnTo>
                    <a:pt x="240" y="110"/>
                  </a:lnTo>
                  <a:lnTo>
                    <a:pt x="256" y="116"/>
                  </a:lnTo>
                  <a:lnTo>
                    <a:pt x="273" y="122"/>
                  </a:lnTo>
                  <a:lnTo>
                    <a:pt x="289" y="128"/>
                  </a:lnTo>
                  <a:lnTo>
                    <a:pt x="304" y="136"/>
                  </a:lnTo>
                  <a:lnTo>
                    <a:pt x="320" y="141"/>
                  </a:lnTo>
                  <a:lnTo>
                    <a:pt x="335" y="149"/>
                  </a:lnTo>
                  <a:lnTo>
                    <a:pt x="351" y="156"/>
                  </a:lnTo>
                  <a:lnTo>
                    <a:pt x="335" y="164"/>
                  </a:lnTo>
                  <a:lnTo>
                    <a:pt x="320" y="170"/>
                  </a:lnTo>
                  <a:lnTo>
                    <a:pt x="307" y="176"/>
                  </a:lnTo>
                  <a:lnTo>
                    <a:pt x="293" y="182"/>
                  </a:lnTo>
                  <a:lnTo>
                    <a:pt x="280" y="188"/>
                  </a:lnTo>
                  <a:lnTo>
                    <a:pt x="268" y="192"/>
                  </a:lnTo>
                  <a:lnTo>
                    <a:pt x="258" y="197"/>
                  </a:lnTo>
                  <a:lnTo>
                    <a:pt x="247" y="201"/>
                  </a:lnTo>
                  <a:lnTo>
                    <a:pt x="283" y="237"/>
                  </a:lnTo>
                  <a:lnTo>
                    <a:pt x="301" y="231"/>
                  </a:lnTo>
                  <a:lnTo>
                    <a:pt x="319" y="224"/>
                  </a:lnTo>
                  <a:lnTo>
                    <a:pt x="335" y="218"/>
                  </a:lnTo>
                  <a:lnTo>
                    <a:pt x="351" y="210"/>
                  </a:lnTo>
                  <a:lnTo>
                    <a:pt x="365" y="204"/>
                  </a:lnTo>
                  <a:lnTo>
                    <a:pt x="378" y="198"/>
                  </a:lnTo>
                  <a:lnTo>
                    <a:pt x="392" y="192"/>
                  </a:lnTo>
                  <a:lnTo>
                    <a:pt x="402" y="186"/>
                  </a:lnTo>
                  <a:lnTo>
                    <a:pt x="417" y="195"/>
                  </a:lnTo>
                  <a:lnTo>
                    <a:pt x="432" y="206"/>
                  </a:lnTo>
                  <a:lnTo>
                    <a:pt x="445" y="216"/>
                  </a:lnTo>
                  <a:lnTo>
                    <a:pt x="460" y="226"/>
                  </a:lnTo>
                  <a:lnTo>
                    <a:pt x="474" y="237"/>
                  </a:lnTo>
                  <a:lnTo>
                    <a:pt x="485" y="249"/>
                  </a:lnTo>
                  <a:lnTo>
                    <a:pt x="497" y="262"/>
                  </a:lnTo>
                  <a:lnTo>
                    <a:pt x="509" y="274"/>
                  </a:lnTo>
                  <a:lnTo>
                    <a:pt x="532" y="301"/>
                  </a:lnTo>
                  <a:lnTo>
                    <a:pt x="552" y="328"/>
                  </a:lnTo>
                  <a:lnTo>
                    <a:pt x="569" y="355"/>
                  </a:lnTo>
                  <a:lnTo>
                    <a:pt x="584" y="382"/>
                  </a:lnTo>
                  <a:lnTo>
                    <a:pt x="594" y="408"/>
                  </a:lnTo>
                  <a:lnTo>
                    <a:pt x="603" y="437"/>
                  </a:lnTo>
                  <a:lnTo>
                    <a:pt x="608" y="464"/>
                  </a:lnTo>
                  <a:lnTo>
                    <a:pt x="611" y="492"/>
                  </a:lnTo>
                  <a:lnTo>
                    <a:pt x="386" y="498"/>
                  </a:lnTo>
                  <a:lnTo>
                    <a:pt x="383" y="543"/>
                  </a:lnTo>
                  <a:lnTo>
                    <a:pt x="612" y="537"/>
                  </a:lnTo>
                  <a:lnTo>
                    <a:pt x="612" y="559"/>
                  </a:lnTo>
                  <a:lnTo>
                    <a:pt x="609" y="583"/>
                  </a:lnTo>
                  <a:lnTo>
                    <a:pt x="605" y="605"/>
                  </a:lnTo>
                  <a:lnTo>
                    <a:pt x="597" y="629"/>
                  </a:lnTo>
                  <a:lnTo>
                    <a:pt x="590" y="653"/>
                  </a:lnTo>
                  <a:lnTo>
                    <a:pt x="578" y="677"/>
                  </a:lnTo>
                  <a:lnTo>
                    <a:pt x="566" y="699"/>
                  </a:lnTo>
                  <a:lnTo>
                    <a:pt x="551" y="723"/>
                  </a:lnTo>
                  <a:lnTo>
                    <a:pt x="538" y="743"/>
                  </a:lnTo>
                  <a:lnTo>
                    <a:pt x="524" y="760"/>
                  </a:lnTo>
                  <a:lnTo>
                    <a:pt x="509" y="777"/>
                  </a:lnTo>
                  <a:lnTo>
                    <a:pt x="494" y="793"/>
                  </a:lnTo>
                  <a:lnTo>
                    <a:pt x="478" y="810"/>
                  </a:lnTo>
                  <a:lnTo>
                    <a:pt x="462" y="823"/>
                  </a:lnTo>
                  <a:lnTo>
                    <a:pt x="444" y="836"/>
                  </a:lnTo>
                  <a:lnTo>
                    <a:pt x="426" y="850"/>
                  </a:lnTo>
                  <a:lnTo>
                    <a:pt x="408" y="844"/>
                  </a:lnTo>
                  <a:lnTo>
                    <a:pt x="390" y="838"/>
                  </a:lnTo>
                  <a:lnTo>
                    <a:pt x="374" y="832"/>
                  </a:lnTo>
                  <a:lnTo>
                    <a:pt x="357" y="826"/>
                  </a:lnTo>
                  <a:lnTo>
                    <a:pt x="341" y="822"/>
                  </a:lnTo>
                  <a:lnTo>
                    <a:pt x="326" y="816"/>
                  </a:lnTo>
                  <a:lnTo>
                    <a:pt x="311" y="811"/>
                  </a:lnTo>
                  <a:lnTo>
                    <a:pt x="298" y="807"/>
                  </a:lnTo>
                  <a:lnTo>
                    <a:pt x="289" y="817"/>
                  </a:lnTo>
                  <a:lnTo>
                    <a:pt x="281" y="829"/>
                  </a:lnTo>
                  <a:lnTo>
                    <a:pt x="273" y="839"/>
                  </a:lnTo>
                  <a:lnTo>
                    <a:pt x="265" y="850"/>
                  </a:lnTo>
                  <a:lnTo>
                    <a:pt x="286" y="856"/>
                  </a:lnTo>
                  <a:lnTo>
                    <a:pt x="304" y="862"/>
                  </a:lnTo>
                  <a:lnTo>
                    <a:pt x="320" y="866"/>
                  </a:lnTo>
                  <a:lnTo>
                    <a:pt x="335" y="871"/>
                  </a:lnTo>
                  <a:lnTo>
                    <a:pt x="347" y="875"/>
                  </a:lnTo>
                  <a:lnTo>
                    <a:pt x="357" y="880"/>
                  </a:lnTo>
                  <a:lnTo>
                    <a:pt x="366" y="883"/>
                  </a:lnTo>
                  <a:lnTo>
                    <a:pt x="372" y="886"/>
                  </a:lnTo>
                  <a:lnTo>
                    <a:pt x="354" y="898"/>
                  </a:lnTo>
                  <a:lnTo>
                    <a:pt x="337" y="910"/>
                  </a:lnTo>
                  <a:lnTo>
                    <a:pt x="317" y="920"/>
                  </a:lnTo>
                  <a:lnTo>
                    <a:pt x="298" y="930"/>
                  </a:lnTo>
                  <a:lnTo>
                    <a:pt x="277" y="939"/>
                  </a:lnTo>
                  <a:lnTo>
                    <a:pt x="255" y="948"/>
                  </a:lnTo>
                  <a:lnTo>
                    <a:pt x="232" y="957"/>
                  </a:lnTo>
                  <a:lnTo>
                    <a:pt x="210" y="965"/>
                  </a:lnTo>
                  <a:lnTo>
                    <a:pt x="206" y="978"/>
                  </a:lnTo>
                  <a:lnTo>
                    <a:pt x="203" y="993"/>
                  </a:lnTo>
                  <a:lnTo>
                    <a:pt x="198" y="1008"/>
                  </a:lnTo>
                  <a:lnTo>
                    <a:pt x="194" y="1023"/>
                  </a:lnTo>
                  <a:lnTo>
                    <a:pt x="197" y="1021"/>
                  </a:lnTo>
                  <a:lnTo>
                    <a:pt x="201" y="1020"/>
                  </a:lnTo>
                  <a:lnTo>
                    <a:pt x="204" y="1020"/>
                  </a:lnTo>
                  <a:lnTo>
                    <a:pt x="207" y="1018"/>
                  </a:lnTo>
                  <a:lnTo>
                    <a:pt x="232" y="1009"/>
                  </a:lnTo>
                  <a:lnTo>
                    <a:pt x="258" y="1002"/>
                  </a:lnTo>
                  <a:lnTo>
                    <a:pt x="281" y="992"/>
                  </a:lnTo>
                  <a:lnTo>
                    <a:pt x="305" y="983"/>
                  </a:lnTo>
                  <a:lnTo>
                    <a:pt x="329" y="972"/>
                  </a:lnTo>
                  <a:lnTo>
                    <a:pt x="351" y="962"/>
                  </a:lnTo>
                  <a:lnTo>
                    <a:pt x="374" y="951"/>
                  </a:lnTo>
                  <a:lnTo>
                    <a:pt x="395" y="939"/>
                  </a:lnTo>
                  <a:lnTo>
                    <a:pt x="415" y="929"/>
                  </a:lnTo>
                  <a:lnTo>
                    <a:pt x="435" y="917"/>
                  </a:lnTo>
                  <a:lnTo>
                    <a:pt x="454" y="904"/>
                  </a:lnTo>
                  <a:lnTo>
                    <a:pt x="474" y="890"/>
                  </a:lnTo>
                  <a:lnTo>
                    <a:pt x="491" y="878"/>
                  </a:lnTo>
                  <a:lnTo>
                    <a:pt x="509" y="863"/>
                  </a:lnTo>
                  <a:lnTo>
                    <a:pt x="526" y="850"/>
                  </a:lnTo>
                  <a:lnTo>
                    <a:pt x="542" y="835"/>
                  </a:lnTo>
                  <a:lnTo>
                    <a:pt x="578" y="798"/>
                  </a:lnTo>
                  <a:lnTo>
                    <a:pt x="609" y="760"/>
                  </a:lnTo>
                  <a:lnTo>
                    <a:pt x="634" y="720"/>
                  </a:lnTo>
                  <a:lnTo>
                    <a:pt x="657" y="680"/>
                  </a:lnTo>
                  <a:lnTo>
                    <a:pt x="672" y="637"/>
                  </a:lnTo>
                  <a:lnTo>
                    <a:pt x="683" y="593"/>
                  </a:lnTo>
                  <a:lnTo>
                    <a:pt x="688" y="549"/>
                  </a:lnTo>
                  <a:lnTo>
                    <a:pt x="689" y="502"/>
                  </a:lnTo>
                  <a:lnTo>
                    <a:pt x="688" y="474"/>
                  </a:lnTo>
                  <a:lnTo>
                    <a:pt x="683" y="446"/>
                  </a:lnTo>
                  <a:lnTo>
                    <a:pt x="678" y="417"/>
                  </a:lnTo>
                  <a:lnTo>
                    <a:pt x="669" y="391"/>
                  </a:lnTo>
                  <a:lnTo>
                    <a:pt x="658" y="364"/>
                  </a:lnTo>
                  <a:lnTo>
                    <a:pt x="646" y="338"/>
                  </a:lnTo>
                  <a:lnTo>
                    <a:pt x="631" y="314"/>
                  </a:lnTo>
                  <a:lnTo>
                    <a:pt x="615" y="289"/>
                  </a:lnTo>
                  <a:lnTo>
                    <a:pt x="597" y="267"/>
                  </a:lnTo>
                  <a:lnTo>
                    <a:pt x="576" y="243"/>
                  </a:lnTo>
                  <a:lnTo>
                    <a:pt x="554" y="221"/>
                  </a:lnTo>
                  <a:lnTo>
                    <a:pt x="530" y="200"/>
                  </a:lnTo>
                  <a:lnTo>
                    <a:pt x="503" y="179"/>
                  </a:lnTo>
                  <a:lnTo>
                    <a:pt x="475" y="159"/>
                  </a:lnTo>
                  <a:lnTo>
                    <a:pt x="444" y="140"/>
                  </a:lnTo>
                  <a:lnTo>
                    <a:pt x="411"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9" name="Freeform 18"/>
            <p:cNvSpPr>
              <a:spLocks/>
            </p:cNvSpPr>
            <p:nvPr/>
          </p:nvSpPr>
          <p:spPr bwMode="auto">
            <a:xfrm>
              <a:off x="4943" y="401"/>
              <a:ext cx="156" cy="359"/>
            </a:xfrm>
            <a:custGeom>
              <a:avLst/>
              <a:gdLst>
                <a:gd name="T0" fmla="*/ 0 w 469"/>
                <a:gd name="T1" fmla="*/ 0 h 1078"/>
                <a:gd name="T2" fmla="*/ 0 w 469"/>
                <a:gd name="T3" fmla="*/ 0 h 1078"/>
                <a:gd name="T4" fmla="*/ 0 w 469"/>
                <a:gd name="T5" fmla="*/ 0 h 1078"/>
                <a:gd name="T6" fmla="*/ 0 w 469"/>
                <a:gd name="T7" fmla="*/ 0 h 1078"/>
                <a:gd name="T8" fmla="*/ 0 w 469"/>
                <a:gd name="T9" fmla="*/ 0 h 1078"/>
                <a:gd name="T10" fmla="*/ 0 w 469"/>
                <a:gd name="T11" fmla="*/ 0 h 1078"/>
                <a:gd name="T12" fmla="*/ 0 w 469"/>
                <a:gd name="T13" fmla="*/ 0 h 1078"/>
                <a:gd name="T14" fmla="*/ 0 w 469"/>
                <a:gd name="T15" fmla="*/ 0 h 1078"/>
                <a:gd name="T16" fmla="*/ 0 w 469"/>
                <a:gd name="T17" fmla="*/ 0 h 1078"/>
                <a:gd name="T18" fmla="*/ 0 w 469"/>
                <a:gd name="T19" fmla="*/ 0 h 1078"/>
                <a:gd name="T20" fmla="*/ 0 w 469"/>
                <a:gd name="T21" fmla="*/ 0 h 1078"/>
                <a:gd name="T22" fmla="*/ 0 w 469"/>
                <a:gd name="T23" fmla="*/ 0 h 1078"/>
                <a:gd name="T24" fmla="*/ 0 w 469"/>
                <a:gd name="T25" fmla="*/ 0 h 1078"/>
                <a:gd name="T26" fmla="*/ 0 w 469"/>
                <a:gd name="T27" fmla="*/ 0 h 1078"/>
                <a:gd name="T28" fmla="*/ 0 w 469"/>
                <a:gd name="T29" fmla="*/ 0 h 1078"/>
                <a:gd name="T30" fmla="*/ 0 w 469"/>
                <a:gd name="T31" fmla="*/ 0 h 1078"/>
                <a:gd name="T32" fmla="*/ 0 w 469"/>
                <a:gd name="T33" fmla="*/ 0 h 1078"/>
                <a:gd name="T34" fmla="*/ 0 w 469"/>
                <a:gd name="T35" fmla="*/ 0 h 1078"/>
                <a:gd name="T36" fmla="*/ 0 w 469"/>
                <a:gd name="T37" fmla="*/ 0 h 1078"/>
                <a:gd name="T38" fmla="*/ 0 w 469"/>
                <a:gd name="T39" fmla="*/ 0 h 1078"/>
                <a:gd name="T40" fmla="*/ 0 w 469"/>
                <a:gd name="T41" fmla="*/ 0 h 1078"/>
                <a:gd name="T42" fmla="*/ 0 w 469"/>
                <a:gd name="T43" fmla="*/ 0 h 1078"/>
                <a:gd name="T44" fmla="*/ 0 w 469"/>
                <a:gd name="T45" fmla="*/ 0 h 1078"/>
                <a:gd name="T46" fmla="*/ 0 w 469"/>
                <a:gd name="T47" fmla="*/ 0 h 1078"/>
                <a:gd name="T48" fmla="*/ 0 w 469"/>
                <a:gd name="T49" fmla="*/ 0 h 1078"/>
                <a:gd name="T50" fmla="*/ 0 w 469"/>
                <a:gd name="T51" fmla="*/ 0 h 1078"/>
                <a:gd name="T52" fmla="*/ 0 w 469"/>
                <a:gd name="T53" fmla="*/ 0 h 1078"/>
                <a:gd name="T54" fmla="*/ 0 w 469"/>
                <a:gd name="T55" fmla="*/ 0 h 1078"/>
                <a:gd name="T56" fmla="*/ 0 w 469"/>
                <a:gd name="T57" fmla="*/ 0 h 1078"/>
                <a:gd name="T58" fmla="*/ 0 w 469"/>
                <a:gd name="T59" fmla="*/ 0 h 1078"/>
                <a:gd name="T60" fmla="*/ 0 w 469"/>
                <a:gd name="T61" fmla="*/ 0 h 1078"/>
                <a:gd name="T62" fmla="*/ 0 w 469"/>
                <a:gd name="T63" fmla="*/ 0 h 1078"/>
                <a:gd name="T64" fmla="*/ 0 w 469"/>
                <a:gd name="T65" fmla="*/ 0 h 1078"/>
                <a:gd name="T66" fmla="*/ 0 w 469"/>
                <a:gd name="T67" fmla="*/ 0 h 1078"/>
                <a:gd name="T68" fmla="*/ 0 w 469"/>
                <a:gd name="T69" fmla="*/ 0 h 1078"/>
                <a:gd name="T70" fmla="*/ 0 w 469"/>
                <a:gd name="T71" fmla="*/ 0 h 1078"/>
                <a:gd name="T72" fmla="*/ 0 w 469"/>
                <a:gd name="T73" fmla="*/ 0 h 1078"/>
                <a:gd name="T74" fmla="*/ 0 w 469"/>
                <a:gd name="T75" fmla="*/ 0 h 1078"/>
                <a:gd name="T76" fmla="*/ 0 w 469"/>
                <a:gd name="T77" fmla="*/ 0 h 1078"/>
                <a:gd name="T78" fmla="*/ 0 w 469"/>
                <a:gd name="T79" fmla="*/ 0 h 1078"/>
                <a:gd name="T80" fmla="*/ 0 w 469"/>
                <a:gd name="T81" fmla="*/ 0 h 1078"/>
                <a:gd name="T82" fmla="*/ 0 w 469"/>
                <a:gd name="T83" fmla="*/ 0 h 1078"/>
                <a:gd name="T84" fmla="*/ 0 w 469"/>
                <a:gd name="T85" fmla="*/ 0 h 1078"/>
                <a:gd name="T86" fmla="*/ 0 w 469"/>
                <a:gd name="T87" fmla="*/ 0 h 1078"/>
                <a:gd name="T88" fmla="*/ 0 w 469"/>
                <a:gd name="T89" fmla="*/ 0 h 1078"/>
                <a:gd name="T90" fmla="*/ 0 w 469"/>
                <a:gd name="T91" fmla="*/ 0 h 1078"/>
                <a:gd name="T92" fmla="*/ 0 w 469"/>
                <a:gd name="T93" fmla="*/ 0 h 1078"/>
                <a:gd name="T94" fmla="*/ 0 w 469"/>
                <a:gd name="T95" fmla="*/ 0 h 1078"/>
                <a:gd name="T96" fmla="*/ 0 w 469"/>
                <a:gd name="T97" fmla="*/ 0 h 1078"/>
                <a:gd name="T98" fmla="*/ 0 w 469"/>
                <a:gd name="T99" fmla="*/ 0 h 1078"/>
                <a:gd name="T100" fmla="*/ 0 w 469"/>
                <a:gd name="T101" fmla="*/ 0 h 1078"/>
                <a:gd name="T102" fmla="*/ 0 w 469"/>
                <a:gd name="T103" fmla="*/ 0 h 10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69"/>
                <a:gd name="T157" fmla="*/ 0 h 1078"/>
                <a:gd name="T158" fmla="*/ 469 w 469"/>
                <a:gd name="T159" fmla="*/ 1078 h 10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69" h="1078">
                  <a:moveTo>
                    <a:pt x="146" y="1007"/>
                  </a:moveTo>
                  <a:lnTo>
                    <a:pt x="162" y="992"/>
                  </a:lnTo>
                  <a:lnTo>
                    <a:pt x="177" y="974"/>
                  </a:lnTo>
                  <a:lnTo>
                    <a:pt x="193" y="956"/>
                  </a:lnTo>
                  <a:lnTo>
                    <a:pt x="211" y="935"/>
                  </a:lnTo>
                  <a:lnTo>
                    <a:pt x="227" y="914"/>
                  </a:lnTo>
                  <a:lnTo>
                    <a:pt x="244" y="890"/>
                  </a:lnTo>
                  <a:lnTo>
                    <a:pt x="262" y="865"/>
                  </a:lnTo>
                  <a:lnTo>
                    <a:pt x="280" y="838"/>
                  </a:lnTo>
                  <a:lnTo>
                    <a:pt x="289" y="841"/>
                  </a:lnTo>
                  <a:lnTo>
                    <a:pt x="297" y="842"/>
                  </a:lnTo>
                  <a:lnTo>
                    <a:pt x="306" y="845"/>
                  </a:lnTo>
                  <a:lnTo>
                    <a:pt x="315" y="847"/>
                  </a:lnTo>
                  <a:lnTo>
                    <a:pt x="324" y="850"/>
                  </a:lnTo>
                  <a:lnTo>
                    <a:pt x="332" y="851"/>
                  </a:lnTo>
                  <a:lnTo>
                    <a:pt x="341" y="854"/>
                  </a:lnTo>
                  <a:lnTo>
                    <a:pt x="348" y="856"/>
                  </a:lnTo>
                  <a:lnTo>
                    <a:pt x="356" y="845"/>
                  </a:lnTo>
                  <a:lnTo>
                    <a:pt x="364" y="835"/>
                  </a:lnTo>
                  <a:lnTo>
                    <a:pt x="372" y="823"/>
                  </a:lnTo>
                  <a:lnTo>
                    <a:pt x="381" y="813"/>
                  </a:lnTo>
                  <a:lnTo>
                    <a:pt x="370" y="810"/>
                  </a:lnTo>
                  <a:lnTo>
                    <a:pt x="360" y="807"/>
                  </a:lnTo>
                  <a:lnTo>
                    <a:pt x="351" y="804"/>
                  </a:lnTo>
                  <a:lnTo>
                    <a:pt x="341" y="801"/>
                  </a:lnTo>
                  <a:lnTo>
                    <a:pt x="332" y="799"/>
                  </a:lnTo>
                  <a:lnTo>
                    <a:pt x="323" y="796"/>
                  </a:lnTo>
                  <a:lnTo>
                    <a:pt x="314" y="795"/>
                  </a:lnTo>
                  <a:lnTo>
                    <a:pt x="306" y="792"/>
                  </a:lnTo>
                  <a:lnTo>
                    <a:pt x="327" y="756"/>
                  </a:lnTo>
                  <a:lnTo>
                    <a:pt x="345" y="722"/>
                  </a:lnTo>
                  <a:lnTo>
                    <a:pt x="359" y="689"/>
                  </a:lnTo>
                  <a:lnTo>
                    <a:pt x="372" y="658"/>
                  </a:lnTo>
                  <a:lnTo>
                    <a:pt x="381" y="628"/>
                  </a:lnTo>
                  <a:lnTo>
                    <a:pt x="387" y="601"/>
                  </a:lnTo>
                  <a:lnTo>
                    <a:pt x="390" y="574"/>
                  </a:lnTo>
                  <a:lnTo>
                    <a:pt x="391" y="550"/>
                  </a:lnTo>
                  <a:lnTo>
                    <a:pt x="466" y="549"/>
                  </a:lnTo>
                  <a:lnTo>
                    <a:pt x="469" y="504"/>
                  </a:lnTo>
                  <a:lnTo>
                    <a:pt x="385" y="507"/>
                  </a:lnTo>
                  <a:lnTo>
                    <a:pt x="382" y="479"/>
                  </a:lnTo>
                  <a:lnTo>
                    <a:pt x="378" y="450"/>
                  </a:lnTo>
                  <a:lnTo>
                    <a:pt x="370" y="422"/>
                  </a:lnTo>
                  <a:lnTo>
                    <a:pt x="360" y="392"/>
                  </a:lnTo>
                  <a:lnTo>
                    <a:pt x="347" y="362"/>
                  </a:lnTo>
                  <a:lnTo>
                    <a:pt x="332" y="332"/>
                  </a:lnTo>
                  <a:lnTo>
                    <a:pt x="312" y="301"/>
                  </a:lnTo>
                  <a:lnTo>
                    <a:pt x="292" y="268"/>
                  </a:lnTo>
                  <a:lnTo>
                    <a:pt x="302" y="265"/>
                  </a:lnTo>
                  <a:lnTo>
                    <a:pt x="311" y="262"/>
                  </a:lnTo>
                  <a:lnTo>
                    <a:pt x="321" y="258"/>
                  </a:lnTo>
                  <a:lnTo>
                    <a:pt x="330" y="255"/>
                  </a:lnTo>
                  <a:lnTo>
                    <a:pt x="339" y="252"/>
                  </a:lnTo>
                  <a:lnTo>
                    <a:pt x="348" y="249"/>
                  </a:lnTo>
                  <a:lnTo>
                    <a:pt x="357" y="246"/>
                  </a:lnTo>
                  <a:lnTo>
                    <a:pt x="366" y="243"/>
                  </a:lnTo>
                  <a:lnTo>
                    <a:pt x="330" y="207"/>
                  </a:lnTo>
                  <a:lnTo>
                    <a:pt x="327" y="207"/>
                  </a:lnTo>
                  <a:lnTo>
                    <a:pt x="326" y="209"/>
                  </a:lnTo>
                  <a:lnTo>
                    <a:pt x="323" y="209"/>
                  </a:lnTo>
                  <a:lnTo>
                    <a:pt x="320" y="210"/>
                  </a:lnTo>
                  <a:lnTo>
                    <a:pt x="266" y="230"/>
                  </a:lnTo>
                  <a:lnTo>
                    <a:pt x="248" y="204"/>
                  </a:lnTo>
                  <a:lnTo>
                    <a:pt x="230" y="182"/>
                  </a:lnTo>
                  <a:lnTo>
                    <a:pt x="213" y="159"/>
                  </a:lnTo>
                  <a:lnTo>
                    <a:pt x="193" y="137"/>
                  </a:lnTo>
                  <a:lnTo>
                    <a:pt x="172" y="118"/>
                  </a:lnTo>
                  <a:lnTo>
                    <a:pt x="152" y="97"/>
                  </a:lnTo>
                  <a:lnTo>
                    <a:pt x="129" y="79"/>
                  </a:lnTo>
                  <a:lnTo>
                    <a:pt x="107" y="61"/>
                  </a:lnTo>
                  <a:lnTo>
                    <a:pt x="116" y="62"/>
                  </a:lnTo>
                  <a:lnTo>
                    <a:pt x="123" y="64"/>
                  </a:lnTo>
                  <a:lnTo>
                    <a:pt x="132" y="65"/>
                  </a:lnTo>
                  <a:lnTo>
                    <a:pt x="140" y="67"/>
                  </a:lnTo>
                  <a:lnTo>
                    <a:pt x="149" y="68"/>
                  </a:lnTo>
                  <a:lnTo>
                    <a:pt x="156" y="70"/>
                  </a:lnTo>
                  <a:lnTo>
                    <a:pt x="165" y="71"/>
                  </a:lnTo>
                  <a:lnTo>
                    <a:pt x="172" y="73"/>
                  </a:lnTo>
                  <a:lnTo>
                    <a:pt x="83" y="6"/>
                  </a:lnTo>
                  <a:lnTo>
                    <a:pt x="73" y="4"/>
                  </a:lnTo>
                  <a:lnTo>
                    <a:pt x="62" y="4"/>
                  </a:lnTo>
                  <a:lnTo>
                    <a:pt x="52" y="3"/>
                  </a:lnTo>
                  <a:lnTo>
                    <a:pt x="41" y="1"/>
                  </a:lnTo>
                  <a:lnTo>
                    <a:pt x="31" y="1"/>
                  </a:lnTo>
                  <a:lnTo>
                    <a:pt x="21" y="0"/>
                  </a:lnTo>
                  <a:lnTo>
                    <a:pt x="10" y="0"/>
                  </a:lnTo>
                  <a:lnTo>
                    <a:pt x="0" y="0"/>
                  </a:lnTo>
                  <a:lnTo>
                    <a:pt x="3" y="12"/>
                  </a:lnTo>
                  <a:lnTo>
                    <a:pt x="4" y="25"/>
                  </a:lnTo>
                  <a:lnTo>
                    <a:pt x="7" y="40"/>
                  </a:lnTo>
                  <a:lnTo>
                    <a:pt x="9" y="55"/>
                  </a:lnTo>
                  <a:lnTo>
                    <a:pt x="35" y="74"/>
                  </a:lnTo>
                  <a:lnTo>
                    <a:pt x="61" y="95"/>
                  </a:lnTo>
                  <a:lnTo>
                    <a:pt x="86" y="118"/>
                  </a:lnTo>
                  <a:lnTo>
                    <a:pt x="110" y="140"/>
                  </a:lnTo>
                  <a:lnTo>
                    <a:pt x="132" y="164"/>
                  </a:lnTo>
                  <a:lnTo>
                    <a:pt x="155" y="189"/>
                  </a:lnTo>
                  <a:lnTo>
                    <a:pt x="177" y="216"/>
                  </a:lnTo>
                  <a:lnTo>
                    <a:pt x="198" y="244"/>
                  </a:lnTo>
                  <a:lnTo>
                    <a:pt x="183" y="250"/>
                  </a:lnTo>
                  <a:lnTo>
                    <a:pt x="166" y="255"/>
                  </a:lnTo>
                  <a:lnTo>
                    <a:pt x="147" y="259"/>
                  </a:lnTo>
                  <a:lnTo>
                    <a:pt x="126" y="264"/>
                  </a:lnTo>
                  <a:lnTo>
                    <a:pt x="102" y="268"/>
                  </a:lnTo>
                  <a:lnTo>
                    <a:pt x="79" y="273"/>
                  </a:lnTo>
                  <a:lnTo>
                    <a:pt x="52" y="277"/>
                  </a:lnTo>
                  <a:lnTo>
                    <a:pt x="22" y="280"/>
                  </a:lnTo>
                  <a:lnTo>
                    <a:pt x="24" y="292"/>
                  </a:lnTo>
                  <a:lnTo>
                    <a:pt x="24" y="304"/>
                  </a:lnTo>
                  <a:lnTo>
                    <a:pt x="24" y="318"/>
                  </a:lnTo>
                  <a:lnTo>
                    <a:pt x="24" y="329"/>
                  </a:lnTo>
                  <a:lnTo>
                    <a:pt x="46" y="326"/>
                  </a:lnTo>
                  <a:lnTo>
                    <a:pt x="68" y="322"/>
                  </a:lnTo>
                  <a:lnTo>
                    <a:pt x="92" y="318"/>
                  </a:lnTo>
                  <a:lnTo>
                    <a:pt x="117" y="313"/>
                  </a:lnTo>
                  <a:lnTo>
                    <a:pt x="141" y="307"/>
                  </a:lnTo>
                  <a:lnTo>
                    <a:pt x="168" y="301"/>
                  </a:lnTo>
                  <a:lnTo>
                    <a:pt x="195" y="294"/>
                  </a:lnTo>
                  <a:lnTo>
                    <a:pt x="223" y="286"/>
                  </a:lnTo>
                  <a:lnTo>
                    <a:pt x="230" y="294"/>
                  </a:lnTo>
                  <a:lnTo>
                    <a:pt x="238" y="304"/>
                  </a:lnTo>
                  <a:lnTo>
                    <a:pt x="245" y="315"/>
                  </a:lnTo>
                  <a:lnTo>
                    <a:pt x="253" y="326"/>
                  </a:lnTo>
                  <a:lnTo>
                    <a:pt x="259" y="340"/>
                  </a:lnTo>
                  <a:lnTo>
                    <a:pt x="266" y="355"/>
                  </a:lnTo>
                  <a:lnTo>
                    <a:pt x="272" y="370"/>
                  </a:lnTo>
                  <a:lnTo>
                    <a:pt x="280" y="388"/>
                  </a:lnTo>
                  <a:lnTo>
                    <a:pt x="292" y="422"/>
                  </a:lnTo>
                  <a:lnTo>
                    <a:pt x="300" y="453"/>
                  </a:lnTo>
                  <a:lnTo>
                    <a:pt x="306" y="483"/>
                  </a:lnTo>
                  <a:lnTo>
                    <a:pt x="309" y="508"/>
                  </a:lnTo>
                  <a:lnTo>
                    <a:pt x="25" y="517"/>
                  </a:lnTo>
                  <a:lnTo>
                    <a:pt x="25" y="528"/>
                  </a:lnTo>
                  <a:lnTo>
                    <a:pt x="25" y="540"/>
                  </a:lnTo>
                  <a:lnTo>
                    <a:pt x="25" y="550"/>
                  </a:lnTo>
                  <a:lnTo>
                    <a:pt x="25" y="562"/>
                  </a:lnTo>
                  <a:lnTo>
                    <a:pt x="309" y="553"/>
                  </a:lnTo>
                  <a:lnTo>
                    <a:pt x="309" y="579"/>
                  </a:lnTo>
                  <a:lnTo>
                    <a:pt x="306" y="605"/>
                  </a:lnTo>
                  <a:lnTo>
                    <a:pt x="300" y="632"/>
                  </a:lnTo>
                  <a:lnTo>
                    <a:pt x="293" y="661"/>
                  </a:lnTo>
                  <a:lnTo>
                    <a:pt x="283" y="689"/>
                  </a:lnTo>
                  <a:lnTo>
                    <a:pt x="271" y="719"/>
                  </a:lnTo>
                  <a:lnTo>
                    <a:pt x="256" y="750"/>
                  </a:lnTo>
                  <a:lnTo>
                    <a:pt x="238" y="781"/>
                  </a:lnTo>
                  <a:lnTo>
                    <a:pt x="213" y="774"/>
                  </a:lnTo>
                  <a:lnTo>
                    <a:pt x="186" y="768"/>
                  </a:lnTo>
                  <a:lnTo>
                    <a:pt x="159" y="763"/>
                  </a:lnTo>
                  <a:lnTo>
                    <a:pt x="132" y="757"/>
                  </a:lnTo>
                  <a:lnTo>
                    <a:pt x="105" y="754"/>
                  </a:lnTo>
                  <a:lnTo>
                    <a:pt x="79" y="752"/>
                  </a:lnTo>
                  <a:lnTo>
                    <a:pt x="50" y="749"/>
                  </a:lnTo>
                  <a:lnTo>
                    <a:pt x="22" y="747"/>
                  </a:lnTo>
                  <a:lnTo>
                    <a:pt x="22" y="759"/>
                  </a:lnTo>
                  <a:lnTo>
                    <a:pt x="22" y="771"/>
                  </a:lnTo>
                  <a:lnTo>
                    <a:pt x="21" y="784"/>
                  </a:lnTo>
                  <a:lnTo>
                    <a:pt x="21" y="796"/>
                  </a:lnTo>
                  <a:lnTo>
                    <a:pt x="44" y="798"/>
                  </a:lnTo>
                  <a:lnTo>
                    <a:pt x="68" y="801"/>
                  </a:lnTo>
                  <a:lnTo>
                    <a:pt x="92" y="802"/>
                  </a:lnTo>
                  <a:lnTo>
                    <a:pt x="117" y="805"/>
                  </a:lnTo>
                  <a:lnTo>
                    <a:pt x="141" y="808"/>
                  </a:lnTo>
                  <a:lnTo>
                    <a:pt x="165" y="813"/>
                  </a:lnTo>
                  <a:lnTo>
                    <a:pt x="190" y="817"/>
                  </a:lnTo>
                  <a:lnTo>
                    <a:pt x="214" y="822"/>
                  </a:lnTo>
                  <a:lnTo>
                    <a:pt x="187" y="859"/>
                  </a:lnTo>
                  <a:lnTo>
                    <a:pt x="163" y="892"/>
                  </a:lnTo>
                  <a:lnTo>
                    <a:pt x="140" y="923"/>
                  </a:lnTo>
                  <a:lnTo>
                    <a:pt x="117" y="950"/>
                  </a:lnTo>
                  <a:lnTo>
                    <a:pt x="96" y="974"/>
                  </a:lnTo>
                  <a:lnTo>
                    <a:pt x="76" y="995"/>
                  </a:lnTo>
                  <a:lnTo>
                    <a:pt x="58" y="1013"/>
                  </a:lnTo>
                  <a:lnTo>
                    <a:pt x="40" y="1027"/>
                  </a:lnTo>
                  <a:lnTo>
                    <a:pt x="12" y="1029"/>
                  </a:lnTo>
                  <a:lnTo>
                    <a:pt x="12" y="1041"/>
                  </a:lnTo>
                  <a:lnTo>
                    <a:pt x="12" y="1053"/>
                  </a:lnTo>
                  <a:lnTo>
                    <a:pt x="12" y="1066"/>
                  </a:lnTo>
                  <a:lnTo>
                    <a:pt x="12" y="1078"/>
                  </a:lnTo>
                  <a:lnTo>
                    <a:pt x="28" y="1077"/>
                  </a:lnTo>
                  <a:lnTo>
                    <a:pt x="46" y="1075"/>
                  </a:lnTo>
                  <a:lnTo>
                    <a:pt x="62" y="1072"/>
                  </a:lnTo>
                  <a:lnTo>
                    <a:pt x="79" y="1071"/>
                  </a:lnTo>
                  <a:lnTo>
                    <a:pt x="96" y="1068"/>
                  </a:lnTo>
                  <a:lnTo>
                    <a:pt x="113" y="1065"/>
                  </a:lnTo>
                  <a:lnTo>
                    <a:pt x="129" y="1062"/>
                  </a:lnTo>
                  <a:lnTo>
                    <a:pt x="146" y="1059"/>
                  </a:lnTo>
                  <a:lnTo>
                    <a:pt x="162" y="1056"/>
                  </a:lnTo>
                  <a:lnTo>
                    <a:pt x="178" y="1053"/>
                  </a:lnTo>
                  <a:lnTo>
                    <a:pt x="195" y="1050"/>
                  </a:lnTo>
                  <a:lnTo>
                    <a:pt x="211" y="1045"/>
                  </a:lnTo>
                  <a:lnTo>
                    <a:pt x="227" y="1041"/>
                  </a:lnTo>
                  <a:lnTo>
                    <a:pt x="244" y="1038"/>
                  </a:lnTo>
                  <a:lnTo>
                    <a:pt x="260" y="1033"/>
                  </a:lnTo>
                  <a:lnTo>
                    <a:pt x="277" y="1029"/>
                  </a:lnTo>
                  <a:lnTo>
                    <a:pt x="281" y="1014"/>
                  </a:lnTo>
                  <a:lnTo>
                    <a:pt x="286" y="999"/>
                  </a:lnTo>
                  <a:lnTo>
                    <a:pt x="289" y="984"/>
                  </a:lnTo>
                  <a:lnTo>
                    <a:pt x="293" y="971"/>
                  </a:lnTo>
                  <a:lnTo>
                    <a:pt x="275" y="977"/>
                  </a:lnTo>
                  <a:lnTo>
                    <a:pt x="259" y="981"/>
                  </a:lnTo>
                  <a:lnTo>
                    <a:pt x="241" y="986"/>
                  </a:lnTo>
                  <a:lnTo>
                    <a:pt x="222" y="990"/>
                  </a:lnTo>
                  <a:lnTo>
                    <a:pt x="204" y="995"/>
                  </a:lnTo>
                  <a:lnTo>
                    <a:pt x="184" y="999"/>
                  </a:lnTo>
                  <a:lnTo>
                    <a:pt x="165" y="1004"/>
                  </a:lnTo>
                  <a:lnTo>
                    <a:pt x="146" y="10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0" name="Freeform 19"/>
            <p:cNvSpPr>
              <a:spLocks/>
            </p:cNvSpPr>
            <p:nvPr/>
          </p:nvSpPr>
          <p:spPr bwMode="auto">
            <a:xfrm>
              <a:off x="4733" y="402"/>
              <a:ext cx="149" cy="359"/>
            </a:xfrm>
            <a:custGeom>
              <a:avLst/>
              <a:gdLst>
                <a:gd name="T0" fmla="*/ 0 w 447"/>
                <a:gd name="T1" fmla="*/ 0 h 1076"/>
                <a:gd name="T2" fmla="*/ 0 w 447"/>
                <a:gd name="T3" fmla="*/ 0 h 1076"/>
                <a:gd name="T4" fmla="*/ 0 w 447"/>
                <a:gd name="T5" fmla="*/ 0 h 1076"/>
                <a:gd name="T6" fmla="*/ 0 w 447"/>
                <a:gd name="T7" fmla="*/ 0 h 1076"/>
                <a:gd name="T8" fmla="*/ 0 w 447"/>
                <a:gd name="T9" fmla="*/ 0 h 1076"/>
                <a:gd name="T10" fmla="*/ 0 w 447"/>
                <a:gd name="T11" fmla="*/ 0 h 1076"/>
                <a:gd name="T12" fmla="*/ 0 w 447"/>
                <a:gd name="T13" fmla="*/ 0 h 1076"/>
                <a:gd name="T14" fmla="*/ 0 w 447"/>
                <a:gd name="T15" fmla="*/ 0 h 1076"/>
                <a:gd name="T16" fmla="*/ 0 w 447"/>
                <a:gd name="T17" fmla="*/ 0 h 1076"/>
                <a:gd name="T18" fmla="*/ 0 w 447"/>
                <a:gd name="T19" fmla="*/ 0 h 1076"/>
                <a:gd name="T20" fmla="*/ 0 w 447"/>
                <a:gd name="T21" fmla="*/ 0 h 1076"/>
                <a:gd name="T22" fmla="*/ 0 w 447"/>
                <a:gd name="T23" fmla="*/ 0 h 1076"/>
                <a:gd name="T24" fmla="*/ 0 w 447"/>
                <a:gd name="T25" fmla="*/ 0 h 1076"/>
                <a:gd name="T26" fmla="*/ 0 w 447"/>
                <a:gd name="T27" fmla="*/ 0 h 1076"/>
                <a:gd name="T28" fmla="*/ 0 w 447"/>
                <a:gd name="T29" fmla="*/ 0 h 1076"/>
                <a:gd name="T30" fmla="*/ 0 w 447"/>
                <a:gd name="T31" fmla="*/ 0 h 1076"/>
                <a:gd name="T32" fmla="*/ 0 w 447"/>
                <a:gd name="T33" fmla="*/ 0 h 1076"/>
                <a:gd name="T34" fmla="*/ 0 w 447"/>
                <a:gd name="T35" fmla="*/ 0 h 1076"/>
                <a:gd name="T36" fmla="*/ 0 w 447"/>
                <a:gd name="T37" fmla="*/ 0 h 1076"/>
                <a:gd name="T38" fmla="*/ 0 w 447"/>
                <a:gd name="T39" fmla="*/ 0 h 1076"/>
                <a:gd name="T40" fmla="*/ 0 w 447"/>
                <a:gd name="T41" fmla="*/ 0 h 1076"/>
                <a:gd name="T42" fmla="*/ 0 w 447"/>
                <a:gd name="T43" fmla="*/ 0 h 1076"/>
                <a:gd name="T44" fmla="*/ 0 w 447"/>
                <a:gd name="T45" fmla="*/ 0 h 1076"/>
                <a:gd name="T46" fmla="*/ 0 w 447"/>
                <a:gd name="T47" fmla="*/ 0 h 1076"/>
                <a:gd name="T48" fmla="*/ 0 w 447"/>
                <a:gd name="T49" fmla="*/ 0 h 1076"/>
                <a:gd name="T50" fmla="*/ 0 w 447"/>
                <a:gd name="T51" fmla="*/ 0 h 1076"/>
                <a:gd name="T52" fmla="*/ 0 w 447"/>
                <a:gd name="T53" fmla="*/ 0 h 1076"/>
                <a:gd name="T54" fmla="*/ 0 w 447"/>
                <a:gd name="T55" fmla="*/ 0 h 1076"/>
                <a:gd name="T56" fmla="*/ 0 w 447"/>
                <a:gd name="T57" fmla="*/ 0 h 1076"/>
                <a:gd name="T58" fmla="*/ 0 w 447"/>
                <a:gd name="T59" fmla="*/ 0 h 1076"/>
                <a:gd name="T60" fmla="*/ 0 w 447"/>
                <a:gd name="T61" fmla="*/ 0 h 1076"/>
                <a:gd name="T62" fmla="*/ 0 w 447"/>
                <a:gd name="T63" fmla="*/ 0 h 1076"/>
                <a:gd name="T64" fmla="*/ 0 w 447"/>
                <a:gd name="T65" fmla="*/ 0 h 1076"/>
                <a:gd name="T66" fmla="*/ 0 w 447"/>
                <a:gd name="T67" fmla="*/ 0 h 1076"/>
                <a:gd name="T68" fmla="*/ 0 w 447"/>
                <a:gd name="T69" fmla="*/ 0 h 1076"/>
                <a:gd name="T70" fmla="*/ 0 w 447"/>
                <a:gd name="T71" fmla="*/ 0 h 1076"/>
                <a:gd name="T72" fmla="*/ 0 w 447"/>
                <a:gd name="T73" fmla="*/ 0 h 1076"/>
                <a:gd name="T74" fmla="*/ 0 w 447"/>
                <a:gd name="T75" fmla="*/ 0 h 1076"/>
                <a:gd name="T76" fmla="*/ 0 w 447"/>
                <a:gd name="T77" fmla="*/ 0 h 1076"/>
                <a:gd name="T78" fmla="*/ 0 w 447"/>
                <a:gd name="T79" fmla="*/ 0 h 1076"/>
                <a:gd name="T80" fmla="*/ 0 w 447"/>
                <a:gd name="T81" fmla="*/ 0 h 1076"/>
                <a:gd name="T82" fmla="*/ 0 w 447"/>
                <a:gd name="T83" fmla="*/ 0 h 1076"/>
                <a:gd name="T84" fmla="*/ 0 w 447"/>
                <a:gd name="T85" fmla="*/ 0 h 1076"/>
                <a:gd name="T86" fmla="*/ 0 w 447"/>
                <a:gd name="T87" fmla="*/ 0 h 1076"/>
                <a:gd name="T88" fmla="*/ 0 w 447"/>
                <a:gd name="T89" fmla="*/ 0 h 1076"/>
                <a:gd name="T90" fmla="*/ 0 w 447"/>
                <a:gd name="T91" fmla="*/ 0 h 1076"/>
                <a:gd name="T92" fmla="*/ 0 w 447"/>
                <a:gd name="T93" fmla="*/ 0 h 1076"/>
                <a:gd name="T94" fmla="*/ 0 w 447"/>
                <a:gd name="T95" fmla="*/ 0 h 1076"/>
                <a:gd name="T96" fmla="*/ 0 w 447"/>
                <a:gd name="T97" fmla="*/ 0 h 1076"/>
                <a:gd name="T98" fmla="*/ 0 w 447"/>
                <a:gd name="T99" fmla="*/ 0 h 1076"/>
                <a:gd name="T100" fmla="*/ 0 w 447"/>
                <a:gd name="T101" fmla="*/ 0 h 1076"/>
                <a:gd name="T102" fmla="*/ 0 w 447"/>
                <a:gd name="T103" fmla="*/ 0 h 1076"/>
                <a:gd name="T104" fmla="*/ 0 w 447"/>
                <a:gd name="T105" fmla="*/ 0 h 1076"/>
                <a:gd name="T106" fmla="*/ 0 w 447"/>
                <a:gd name="T107" fmla="*/ 0 h 1076"/>
                <a:gd name="T108" fmla="*/ 0 w 447"/>
                <a:gd name="T109" fmla="*/ 0 h 1076"/>
                <a:gd name="T110" fmla="*/ 0 w 447"/>
                <a:gd name="T111" fmla="*/ 0 h 1076"/>
                <a:gd name="T112" fmla="*/ 0 w 447"/>
                <a:gd name="T113" fmla="*/ 0 h 10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47"/>
                <a:gd name="T172" fmla="*/ 0 h 1076"/>
                <a:gd name="T173" fmla="*/ 447 w 447"/>
                <a:gd name="T174" fmla="*/ 1076 h 107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47" h="1076">
                  <a:moveTo>
                    <a:pt x="254" y="836"/>
                  </a:moveTo>
                  <a:lnTo>
                    <a:pt x="263" y="833"/>
                  </a:lnTo>
                  <a:lnTo>
                    <a:pt x="275" y="828"/>
                  </a:lnTo>
                  <a:lnTo>
                    <a:pt x="290" y="825"/>
                  </a:lnTo>
                  <a:lnTo>
                    <a:pt x="307" y="821"/>
                  </a:lnTo>
                  <a:lnTo>
                    <a:pt x="324" y="818"/>
                  </a:lnTo>
                  <a:lnTo>
                    <a:pt x="345" y="813"/>
                  </a:lnTo>
                  <a:lnTo>
                    <a:pt x="369" y="810"/>
                  </a:lnTo>
                  <a:lnTo>
                    <a:pt x="394" y="806"/>
                  </a:lnTo>
                  <a:lnTo>
                    <a:pt x="393" y="794"/>
                  </a:lnTo>
                  <a:lnTo>
                    <a:pt x="393" y="782"/>
                  </a:lnTo>
                  <a:lnTo>
                    <a:pt x="393" y="770"/>
                  </a:lnTo>
                  <a:lnTo>
                    <a:pt x="393" y="758"/>
                  </a:lnTo>
                  <a:lnTo>
                    <a:pt x="375" y="761"/>
                  </a:lnTo>
                  <a:lnTo>
                    <a:pt x="356" y="765"/>
                  </a:lnTo>
                  <a:lnTo>
                    <a:pt x="336" y="770"/>
                  </a:lnTo>
                  <a:lnTo>
                    <a:pt x="317" y="774"/>
                  </a:lnTo>
                  <a:lnTo>
                    <a:pt x="296" y="780"/>
                  </a:lnTo>
                  <a:lnTo>
                    <a:pt x="275" y="785"/>
                  </a:lnTo>
                  <a:lnTo>
                    <a:pt x="254" y="791"/>
                  </a:lnTo>
                  <a:lnTo>
                    <a:pt x="232" y="797"/>
                  </a:lnTo>
                  <a:lnTo>
                    <a:pt x="225" y="789"/>
                  </a:lnTo>
                  <a:lnTo>
                    <a:pt x="219" y="779"/>
                  </a:lnTo>
                  <a:lnTo>
                    <a:pt x="211" y="768"/>
                  </a:lnTo>
                  <a:lnTo>
                    <a:pt x="204" y="755"/>
                  </a:lnTo>
                  <a:lnTo>
                    <a:pt x="196" y="742"/>
                  </a:lnTo>
                  <a:lnTo>
                    <a:pt x="189" y="727"/>
                  </a:lnTo>
                  <a:lnTo>
                    <a:pt x="182" y="710"/>
                  </a:lnTo>
                  <a:lnTo>
                    <a:pt x="174" y="692"/>
                  </a:lnTo>
                  <a:lnTo>
                    <a:pt x="161" y="657"/>
                  </a:lnTo>
                  <a:lnTo>
                    <a:pt x="150" y="625"/>
                  </a:lnTo>
                  <a:lnTo>
                    <a:pt x="143" y="597"/>
                  </a:lnTo>
                  <a:lnTo>
                    <a:pt x="141" y="573"/>
                  </a:lnTo>
                  <a:lnTo>
                    <a:pt x="396" y="566"/>
                  </a:lnTo>
                  <a:lnTo>
                    <a:pt x="396" y="554"/>
                  </a:lnTo>
                  <a:lnTo>
                    <a:pt x="397" y="543"/>
                  </a:lnTo>
                  <a:lnTo>
                    <a:pt x="397" y="531"/>
                  </a:lnTo>
                  <a:lnTo>
                    <a:pt x="397" y="521"/>
                  </a:lnTo>
                  <a:lnTo>
                    <a:pt x="140" y="528"/>
                  </a:lnTo>
                  <a:lnTo>
                    <a:pt x="140" y="501"/>
                  </a:lnTo>
                  <a:lnTo>
                    <a:pt x="143" y="475"/>
                  </a:lnTo>
                  <a:lnTo>
                    <a:pt x="149" y="448"/>
                  </a:lnTo>
                  <a:lnTo>
                    <a:pt x="156" y="419"/>
                  </a:lnTo>
                  <a:lnTo>
                    <a:pt x="167" y="391"/>
                  </a:lnTo>
                  <a:lnTo>
                    <a:pt x="180" y="361"/>
                  </a:lnTo>
                  <a:lnTo>
                    <a:pt x="195" y="331"/>
                  </a:lnTo>
                  <a:lnTo>
                    <a:pt x="213" y="300"/>
                  </a:lnTo>
                  <a:lnTo>
                    <a:pt x="241" y="306"/>
                  </a:lnTo>
                  <a:lnTo>
                    <a:pt x="268" y="312"/>
                  </a:lnTo>
                  <a:lnTo>
                    <a:pt x="293" y="316"/>
                  </a:lnTo>
                  <a:lnTo>
                    <a:pt x="319" y="321"/>
                  </a:lnTo>
                  <a:lnTo>
                    <a:pt x="344" y="324"/>
                  </a:lnTo>
                  <a:lnTo>
                    <a:pt x="366" y="327"/>
                  </a:lnTo>
                  <a:lnTo>
                    <a:pt x="388" y="330"/>
                  </a:lnTo>
                  <a:lnTo>
                    <a:pt x="411" y="333"/>
                  </a:lnTo>
                  <a:lnTo>
                    <a:pt x="412" y="321"/>
                  </a:lnTo>
                  <a:lnTo>
                    <a:pt x="414" y="308"/>
                  </a:lnTo>
                  <a:lnTo>
                    <a:pt x="414" y="296"/>
                  </a:lnTo>
                  <a:lnTo>
                    <a:pt x="415" y="284"/>
                  </a:lnTo>
                  <a:lnTo>
                    <a:pt x="394" y="282"/>
                  </a:lnTo>
                  <a:lnTo>
                    <a:pt x="374" y="281"/>
                  </a:lnTo>
                  <a:lnTo>
                    <a:pt x="351" y="278"/>
                  </a:lnTo>
                  <a:lnTo>
                    <a:pt x="329" y="276"/>
                  </a:lnTo>
                  <a:lnTo>
                    <a:pt x="307" y="273"/>
                  </a:lnTo>
                  <a:lnTo>
                    <a:pt x="284" y="269"/>
                  </a:lnTo>
                  <a:lnTo>
                    <a:pt x="262" y="266"/>
                  </a:lnTo>
                  <a:lnTo>
                    <a:pt x="238" y="261"/>
                  </a:lnTo>
                  <a:lnTo>
                    <a:pt x="254" y="234"/>
                  </a:lnTo>
                  <a:lnTo>
                    <a:pt x="272" y="208"/>
                  </a:lnTo>
                  <a:lnTo>
                    <a:pt x="292" y="181"/>
                  </a:lnTo>
                  <a:lnTo>
                    <a:pt x="313" y="155"/>
                  </a:lnTo>
                  <a:lnTo>
                    <a:pt x="335" y="130"/>
                  </a:lnTo>
                  <a:lnTo>
                    <a:pt x="359" y="105"/>
                  </a:lnTo>
                  <a:lnTo>
                    <a:pt x="383" y="81"/>
                  </a:lnTo>
                  <a:lnTo>
                    <a:pt x="409" y="57"/>
                  </a:lnTo>
                  <a:lnTo>
                    <a:pt x="417" y="55"/>
                  </a:lnTo>
                  <a:lnTo>
                    <a:pt x="423" y="55"/>
                  </a:lnTo>
                  <a:lnTo>
                    <a:pt x="432" y="55"/>
                  </a:lnTo>
                  <a:lnTo>
                    <a:pt x="441" y="54"/>
                  </a:lnTo>
                  <a:lnTo>
                    <a:pt x="442" y="39"/>
                  </a:lnTo>
                  <a:lnTo>
                    <a:pt x="444" y="26"/>
                  </a:lnTo>
                  <a:lnTo>
                    <a:pt x="445" y="12"/>
                  </a:lnTo>
                  <a:lnTo>
                    <a:pt x="447" y="0"/>
                  </a:lnTo>
                  <a:lnTo>
                    <a:pt x="420" y="3"/>
                  </a:lnTo>
                  <a:lnTo>
                    <a:pt x="393" y="6"/>
                  </a:lnTo>
                  <a:lnTo>
                    <a:pt x="366" y="11"/>
                  </a:lnTo>
                  <a:lnTo>
                    <a:pt x="339" y="15"/>
                  </a:lnTo>
                  <a:lnTo>
                    <a:pt x="313" y="20"/>
                  </a:lnTo>
                  <a:lnTo>
                    <a:pt x="286" y="26"/>
                  </a:lnTo>
                  <a:lnTo>
                    <a:pt x="260" y="32"/>
                  </a:lnTo>
                  <a:lnTo>
                    <a:pt x="234" y="38"/>
                  </a:lnTo>
                  <a:lnTo>
                    <a:pt x="228" y="39"/>
                  </a:lnTo>
                  <a:lnTo>
                    <a:pt x="222" y="41"/>
                  </a:lnTo>
                  <a:lnTo>
                    <a:pt x="216" y="42"/>
                  </a:lnTo>
                  <a:lnTo>
                    <a:pt x="210" y="44"/>
                  </a:lnTo>
                  <a:lnTo>
                    <a:pt x="199" y="58"/>
                  </a:lnTo>
                  <a:lnTo>
                    <a:pt x="189" y="73"/>
                  </a:lnTo>
                  <a:lnTo>
                    <a:pt x="177" y="90"/>
                  </a:lnTo>
                  <a:lnTo>
                    <a:pt x="167" y="108"/>
                  </a:lnTo>
                  <a:lnTo>
                    <a:pt x="183" y="103"/>
                  </a:lnTo>
                  <a:lnTo>
                    <a:pt x="199" y="97"/>
                  </a:lnTo>
                  <a:lnTo>
                    <a:pt x="216" y="93"/>
                  </a:lnTo>
                  <a:lnTo>
                    <a:pt x="234" y="88"/>
                  </a:lnTo>
                  <a:lnTo>
                    <a:pt x="252" y="85"/>
                  </a:lnTo>
                  <a:lnTo>
                    <a:pt x="269" y="81"/>
                  </a:lnTo>
                  <a:lnTo>
                    <a:pt x="287" y="76"/>
                  </a:lnTo>
                  <a:lnTo>
                    <a:pt x="307" y="73"/>
                  </a:lnTo>
                  <a:lnTo>
                    <a:pt x="286" y="93"/>
                  </a:lnTo>
                  <a:lnTo>
                    <a:pt x="265" y="114"/>
                  </a:lnTo>
                  <a:lnTo>
                    <a:pt x="247" y="135"/>
                  </a:lnTo>
                  <a:lnTo>
                    <a:pt x="229" y="155"/>
                  </a:lnTo>
                  <a:lnTo>
                    <a:pt x="211" y="176"/>
                  </a:lnTo>
                  <a:lnTo>
                    <a:pt x="196" y="199"/>
                  </a:lnTo>
                  <a:lnTo>
                    <a:pt x="182" y="221"/>
                  </a:lnTo>
                  <a:lnTo>
                    <a:pt x="168" y="243"/>
                  </a:lnTo>
                  <a:lnTo>
                    <a:pt x="159" y="240"/>
                  </a:lnTo>
                  <a:lnTo>
                    <a:pt x="150" y="237"/>
                  </a:lnTo>
                  <a:lnTo>
                    <a:pt x="141" y="236"/>
                  </a:lnTo>
                  <a:lnTo>
                    <a:pt x="132" y="233"/>
                  </a:lnTo>
                  <a:lnTo>
                    <a:pt x="123" y="231"/>
                  </a:lnTo>
                  <a:lnTo>
                    <a:pt x="116" y="228"/>
                  </a:lnTo>
                  <a:lnTo>
                    <a:pt x="107" y="227"/>
                  </a:lnTo>
                  <a:lnTo>
                    <a:pt x="100" y="226"/>
                  </a:lnTo>
                  <a:lnTo>
                    <a:pt x="95" y="236"/>
                  </a:lnTo>
                  <a:lnTo>
                    <a:pt x="91" y="246"/>
                  </a:lnTo>
                  <a:lnTo>
                    <a:pt x="85" y="258"/>
                  </a:lnTo>
                  <a:lnTo>
                    <a:pt x="80" y="269"/>
                  </a:lnTo>
                  <a:lnTo>
                    <a:pt x="149" y="287"/>
                  </a:lnTo>
                  <a:lnTo>
                    <a:pt x="140" y="297"/>
                  </a:lnTo>
                  <a:lnTo>
                    <a:pt x="132" y="309"/>
                  </a:lnTo>
                  <a:lnTo>
                    <a:pt x="125" y="321"/>
                  </a:lnTo>
                  <a:lnTo>
                    <a:pt x="118" y="334"/>
                  </a:lnTo>
                  <a:lnTo>
                    <a:pt x="110" y="349"/>
                  </a:lnTo>
                  <a:lnTo>
                    <a:pt x="104" y="364"/>
                  </a:lnTo>
                  <a:lnTo>
                    <a:pt x="98" y="381"/>
                  </a:lnTo>
                  <a:lnTo>
                    <a:pt x="92" y="397"/>
                  </a:lnTo>
                  <a:lnTo>
                    <a:pt x="82" y="431"/>
                  </a:lnTo>
                  <a:lnTo>
                    <a:pt x="73" y="466"/>
                  </a:lnTo>
                  <a:lnTo>
                    <a:pt x="68" y="498"/>
                  </a:lnTo>
                  <a:lnTo>
                    <a:pt x="67" y="530"/>
                  </a:lnTo>
                  <a:lnTo>
                    <a:pt x="4" y="531"/>
                  </a:lnTo>
                  <a:lnTo>
                    <a:pt x="3" y="542"/>
                  </a:lnTo>
                  <a:lnTo>
                    <a:pt x="3" y="554"/>
                  </a:lnTo>
                  <a:lnTo>
                    <a:pt x="1" y="564"/>
                  </a:lnTo>
                  <a:lnTo>
                    <a:pt x="0" y="576"/>
                  </a:lnTo>
                  <a:lnTo>
                    <a:pt x="68" y="575"/>
                  </a:lnTo>
                  <a:lnTo>
                    <a:pt x="70" y="598"/>
                  </a:lnTo>
                  <a:lnTo>
                    <a:pt x="74" y="624"/>
                  </a:lnTo>
                  <a:lnTo>
                    <a:pt x="82" y="651"/>
                  </a:lnTo>
                  <a:lnTo>
                    <a:pt x="92" y="680"/>
                  </a:lnTo>
                  <a:lnTo>
                    <a:pt x="106" y="710"/>
                  </a:lnTo>
                  <a:lnTo>
                    <a:pt x="120" y="743"/>
                  </a:lnTo>
                  <a:lnTo>
                    <a:pt x="138" y="779"/>
                  </a:lnTo>
                  <a:lnTo>
                    <a:pt x="159" y="815"/>
                  </a:lnTo>
                  <a:lnTo>
                    <a:pt x="89" y="838"/>
                  </a:lnTo>
                  <a:lnTo>
                    <a:pt x="79" y="841"/>
                  </a:lnTo>
                  <a:lnTo>
                    <a:pt x="67" y="846"/>
                  </a:lnTo>
                  <a:lnTo>
                    <a:pt x="56" y="849"/>
                  </a:lnTo>
                  <a:lnTo>
                    <a:pt x="46" y="853"/>
                  </a:lnTo>
                  <a:lnTo>
                    <a:pt x="51" y="864"/>
                  </a:lnTo>
                  <a:lnTo>
                    <a:pt x="56" y="876"/>
                  </a:lnTo>
                  <a:lnTo>
                    <a:pt x="61" y="886"/>
                  </a:lnTo>
                  <a:lnTo>
                    <a:pt x="67" y="897"/>
                  </a:lnTo>
                  <a:lnTo>
                    <a:pt x="82" y="891"/>
                  </a:lnTo>
                  <a:lnTo>
                    <a:pt x="98" y="885"/>
                  </a:lnTo>
                  <a:lnTo>
                    <a:pt x="113" y="879"/>
                  </a:lnTo>
                  <a:lnTo>
                    <a:pt x="128" y="874"/>
                  </a:lnTo>
                  <a:lnTo>
                    <a:pt x="143" y="868"/>
                  </a:lnTo>
                  <a:lnTo>
                    <a:pt x="158" y="864"/>
                  </a:lnTo>
                  <a:lnTo>
                    <a:pt x="173" y="859"/>
                  </a:lnTo>
                  <a:lnTo>
                    <a:pt x="186" y="855"/>
                  </a:lnTo>
                  <a:lnTo>
                    <a:pt x="210" y="883"/>
                  </a:lnTo>
                  <a:lnTo>
                    <a:pt x="232" y="910"/>
                  </a:lnTo>
                  <a:lnTo>
                    <a:pt x="253" y="934"/>
                  </a:lnTo>
                  <a:lnTo>
                    <a:pt x="272" y="955"/>
                  </a:lnTo>
                  <a:lnTo>
                    <a:pt x="290" y="974"/>
                  </a:lnTo>
                  <a:lnTo>
                    <a:pt x="308" y="992"/>
                  </a:lnTo>
                  <a:lnTo>
                    <a:pt x="323" y="1007"/>
                  </a:lnTo>
                  <a:lnTo>
                    <a:pt x="338" y="1019"/>
                  </a:lnTo>
                  <a:lnTo>
                    <a:pt x="323" y="1016"/>
                  </a:lnTo>
                  <a:lnTo>
                    <a:pt x="308" y="1014"/>
                  </a:lnTo>
                  <a:lnTo>
                    <a:pt x="295" y="1011"/>
                  </a:lnTo>
                  <a:lnTo>
                    <a:pt x="280" y="1009"/>
                  </a:lnTo>
                  <a:lnTo>
                    <a:pt x="265" y="1004"/>
                  </a:lnTo>
                  <a:lnTo>
                    <a:pt x="250" y="1001"/>
                  </a:lnTo>
                  <a:lnTo>
                    <a:pt x="235" y="998"/>
                  </a:lnTo>
                  <a:lnTo>
                    <a:pt x="220" y="994"/>
                  </a:lnTo>
                  <a:lnTo>
                    <a:pt x="205" y="989"/>
                  </a:lnTo>
                  <a:lnTo>
                    <a:pt x="190" y="985"/>
                  </a:lnTo>
                  <a:lnTo>
                    <a:pt x="176" y="980"/>
                  </a:lnTo>
                  <a:lnTo>
                    <a:pt x="159" y="976"/>
                  </a:lnTo>
                  <a:lnTo>
                    <a:pt x="144" y="970"/>
                  </a:lnTo>
                  <a:lnTo>
                    <a:pt x="129" y="965"/>
                  </a:lnTo>
                  <a:lnTo>
                    <a:pt x="115" y="959"/>
                  </a:lnTo>
                  <a:lnTo>
                    <a:pt x="100" y="953"/>
                  </a:lnTo>
                  <a:lnTo>
                    <a:pt x="106" y="962"/>
                  </a:lnTo>
                  <a:lnTo>
                    <a:pt x="112" y="973"/>
                  </a:lnTo>
                  <a:lnTo>
                    <a:pt x="118" y="982"/>
                  </a:lnTo>
                  <a:lnTo>
                    <a:pt x="125" y="991"/>
                  </a:lnTo>
                  <a:lnTo>
                    <a:pt x="132" y="1001"/>
                  </a:lnTo>
                  <a:lnTo>
                    <a:pt x="140" y="1010"/>
                  </a:lnTo>
                  <a:lnTo>
                    <a:pt x="147" y="1020"/>
                  </a:lnTo>
                  <a:lnTo>
                    <a:pt x="155" y="1029"/>
                  </a:lnTo>
                  <a:lnTo>
                    <a:pt x="171" y="1034"/>
                  </a:lnTo>
                  <a:lnTo>
                    <a:pt x="187" y="1038"/>
                  </a:lnTo>
                  <a:lnTo>
                    <a:pt x="202" y="1041"/>
                  </a:lnTo>
                  <a:lnTo>
                    <a:pt x="219" y="1046"/>
                  </a:lnTo>
                  <a:lnTo>
                    <a:pt x="237" y="1049"/>
                  </a:lnTo>
                  <a:lnTo>
                    <a:pt x="253" y="1053"/>
                  </a:lnTo>
                  <a:lnTo>
                    <a:pt x="269" y="1056"/>
                  </a:lnTo>
                  <a:lnTo>
                    <a:pt x="286" y="1059"/>
                  </a:lnTo>
                  <a:lnTo>
                    <a:pt x="304" y="1062"/>
                  </a:lnTo>
                  <a:lnTo>
                    <a:pt x="320" y="1065"/>
                  </a:lnTo>
                  <a:lnTo>
                    <a:pt x="338" y="1067"/>
                  </a:lnTo>
                  <a:lnTo>
                    <a:pt x="356" y="1070"/>
                  </a:lnTo>
                  <a:lnTo>
                    <a:pt x="372" y="1071"/>
                  </a:lnTo>
                  <a:lnTo>
                    <a:pt x="390" y="1073"/>
                  </a:lnTo>
                  <a:lnTo>
                    <a:pt x="408" y="1074"/>
                  </a:lnTo>
                  <a:lnTo>
                    <a:pt x="426" y="1076"/>
                  </a:lnTo>
                  <a:lnTo>
                    <a:pt x="421" y="1059"/>
                  </a:lnTo>
                  <a:lnTo>
                    <a:pt x="418" y="1043"/>
                  </a:lnTo>
                  <a:lnTo>
                    <a:pt x="414" y="1026"/>
                  </a:lnTo>
                  <a:lnTo>
                    <a:pt x="411" y="1009"/>
                  </a:lnTo>
                  <a:lnTo>
                    <a:pt x="388" y="989"/>
                  </a:lnTo>
                  <a:lnTo>
                    <a:pt x="368" y="970"/>
                  </a:lnTo>
                  <a:lnTo>
                    <a:pt x="347" y="949"/>
                  </a:lnTo>
                  <a:lnTo>
                    <a:pt x="327" y="926"/>
                  </a:lnTo>
                  <a:lnTo>
                    <a:pt x="308" y="906"/>
                  </a:lnTo>
                  <a:lnTo>
                    <a:pt x="289" y="882"/>
                  </a:lnTo>
                  <a:lnTo>
                    <a:pt x="271" y="859"/>
                  </a:lnTo>
                  <a:lnTo>
                    <a:pt x="254" y="8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1" name="Freeform 20"/>
            <p:cNvSpPr>
              <a:spLocks/>
            </p:cNvSpPr>
            <p:nvPr/>
          </p:nvSpPr>
          <p:spPr bwMode="auto">
            <a:xfrm>
              <a:off x="4864" y="400"/>
              <a:ext cx="87" cy="362"/>
            </a:xfrm>
            <a:custGeom>
              <a:avLst/>
              <a:gdLst>
                <a:gd name="T0" fmla="*/ 0 w 262"/>
                <a:gd name="T1" fmla="*/ 0 h 1085"/>
                <a:gd name="T2" fmla="*/ 0 w 262"/>
                <a:gd name="T3" fmla="*/ 0 h 1085"/>
                <a:gd name="T4" fmla="*/ 0 w 262"/>
                <a:gd name="T5" fmla="*/ 0 h 1085"/>
                <a:gd name="T6" fmla="*/ 0 w 262"/>
                <a:gd name="T7" fmla="*/ 0 h 1085"/>
                <a:gd name="T8" fmla="*/ 0 w 262"/>
                <a:gd name="T9" fmla="*/ 0 h 1085"/>
                <a:gd name="T10" fmla="*/ 0 w 262"/>
                <a:gd name="T11" fmla="*/ 0 h 1085"/>
                <a:gd name="T12" fmla="*/ 0 w 262"/>
                <a:gd name="T13" fmla="*/ 0 h 1085"/>
                <a:gd name="T14" fmla="*/ 0 w 262"/>
                <a:gd name="T15" fmla="*/ 0 h 1085"/>
                <a:gd name="T16" fmla="*/ 0 w 262"/>
                <a:gd name="T17" fmla="*/ 0 h 1085"/>
                <a:gd name="T18" fmla="*/ 0 w 262"/>
                <a:gd name="T19" fmla="*/ 0 h 1085"/>
                <a:gd name="T20" fmla="*/ 0 w 262"/>
                <a:gd name="T21" fmla="*/ 0 h 1085"/>
                <a:gd name="T22" fmla="*/ 0 w 262"/>
                <a:gd name="T23" fmla="*/ 0 h 1085"/>
                <a:gd name="T24" fmla="*/ 0 w 262"/>
                <a:gd name="T25" fmla="*/ 0 h 1085"/>
                <a:gd name="T26" fmla="*/ 0 w 262"/>
                <a:gd name="T27" fmla="*/ 0 h 1085"/>
                <a:gd name="T28" fmla="*/ 0 w 262"/>
                <a:gd name="T29" fmla="*/ 0 h 1085"/>
                <a:gd name="T30" fmla="*/ 0 w 262"/>
                <a:gd name="T31" fmla="*/ 0 h 1085"/>
                <a:gd name="T32" fmla="*/ 0 w 262"/>
                <a:gd name="T33" fmla="*/ 0 h 1085"/>
                <a:gd name="T34" fmla="*/ 0 w 262"/>
                <a:gd name="T35" fmla="*/ 0 h 1085"/>
                <a:gd name="T36" fmla="*/ 0 w 262"/>
                <a:gd name="T37" fmla="*/ 0 h 1085"/>
                <a:gd name="T38" fmla="*/ 0 w 262"/>
                <a:gd name="T39" fmla="*/ 0 h 1085"/>
                <a:gd name="T40" fmla="*/ 0 w 262"/>
                <a:gd name="T41" fmla="*/ 0 h 1085"/>
                <a:gd name="T42" fmla="*/ 0 w 262"/>
                <a:gd name="T43" fmla="*/ 0 h 1085"/>
                <a:gd name="T44" fmla="*/ 0 w 262"/>
                <a:gd name="T45" fmla="*/ 0 h 1085"/>
                <a:gd name="T46" fmla="*/ 0 w 262"/>
                <a:gd name="T47" fmla="*/ 0 h 1085"/>
                <a:gd name="T48" fmla="*/ 0 w 262"/>
                <a:gd name="T49" fmla="*/ 0 h 1085"/>
                <a:gd name="T50" fmla="*/ 0 w 262"/>
                <a:gd name="T51" fmla="*/ 0 h 1085"/>
                <a:gd name="T52" fmla="*/ 0 w 262"/>
                <a:gd name="T53" fmla="*/ 0 h 1085"/>
                <a:gd name="T54" fmla="*/ 0 w 262"/>
                <a:gd name="T55" fmla="*/ 0 h 1085"/>
                <a:gd name="T56" fmla="*/ 0 w 262"/>
                <a:gd name="T57" fmla="*/ 0 h 1085"/>
                <a:gd name="T58" fmla="*/ 0 w 262"/>
                <a:gd name="T59" fmla="*/ 0 h 1085"/>
                <a:gd name="T60" fmla="*/ 0 w 262"/>
                <a:gd name="T61" fmla="*/ 0 h 1085"/>
                <a:gd name="T62" fmla="*/ 0 w 262"/>
                <a:gd name="T63" fmla="*/ 0 h 1085"/>
                <a:gd name="T64" fmla="*/ 0 w 262"/>
                <a:gd name="T65" fmla="*/ 0 h 1085"/>
                <a:gd name="T66" fmla="*/ 0 w 262"/>
                <a:gd name="T67" fmla="*/ 0 h 1085"/>
                <a:gd name="T68" fmla="*/ 0 w 262"/>
                <a:gd name="T69" fmla="*/ 0 h 1085"/>
                <a:gd name="T70" fmla="*/ 0 w 262"/>
                <a:gd name="T71" fmla="*/ 0 h 1085"/>
                <a:gd name="T72" fmla="*/ 0 w 262"/>
                <a:gd name="T73" fmla="*/ 0 h 1085"/>
                <a:gd name="T74" fmla="*/ 0 w 262"/>
                <a:gd name="T75" fmla="*/ 0 h 1085"/>
                <a:gd name="T76" fmla="*/ 0 w 262"/>
                <a:gd name="T77" fmla="*/ 0 h 1085"/>
                <a:gd name="T78" fmla="*/ 0 w 262"/>
                <a:gd name="T79" fmla="*/ 0 h 1085"/>
                <a:gd name="T80" fmla="*/ 0 w 262"/>
                <a:gd name="T81" fmla="*/ 0 h 1085"/>
                <a:gd name="T82" fmla="*/ 0 w 262"/>
                <a:gd name="T83" fmla="*/ 0 h 1085"/>
                <a:gd name="T84" fmla="*/ 0 w 262"/>
                <a:gd name="T85" fmla="*/ 0 h 1085"/>
                <a:gd name="T86" fmla="*/ 0 w 262"/>
                <a:gd name="T87" fmla="*/ 0 h 1085"/>
                <a:gd name="T88" fmla="*/ 0 w 262"/>
                <a:gd name="T89" fmla="*/ 0 h 1085"/>
                <a:gd name="T90" fmla="*/ 0 w 262"/>
                <a:gd name="T91" fmla="*/ 0 h 1085"/>
                <a:gd name="T92" fmla="*/ 0 w 262"/>
                <a:gd name="T93" fmla="*/ 0 h 1085"/>
                <a:gd name="T94" fmla="*/ 0 w 262"/>
                <a:gd name="T95" fmla="*/ 0 h 1085"/>
                <a:gd name="T96" fmla="*/ 0 w 262"/>
                <a:gd name="T97" fmla="*/ 0 h 1085"/>
                <a:gd name="T98" fmla="*/ 0 w 262"/>
                <a:gd name="T99" fmla="*/ 0 h 1085"/>
                <a:gd name="T100" fmla="*/ 0 w 262"/>
                <a:gd name="T101" fmla="*/ 0 h 1085"/>
                <a:gd name="T102" fmla="*/ 0 w 262"/>
                <a:gd name="T103" fmla="*/ 0 h 1085"/>
                <a:gd name="T104" fmla="*/ 0 w 262"/>
                <a:gd name="T105" fmla="*/ 0 h 1085"/>
                <a:gd name="T106" fmla="*/ 0 w 262"/>
                <a:gd name="T107" fmla="*/ 0 h 1085"/>
                <a:gd name="T108" fmla="*/ 0 w 262"/>
                <a:gd name="T109" fmla="*/ 0 h 1085"/>
                <a:gd name="T110" fmla="*/ 0 w 262"/>
                <a:gd name="T111" fmla="*/ 0 h 1085"/>
                <a:gd name="T112" fmla="*/ 0 w 262"/>
                <a:gd name="T113" fmla="*/ 0 h 1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2"/>
                <a:gd name="T172" fmla="*/ 0 h 1085"/>
                <a:gd name="T173" fmla="*/ 262 w 262"/>
                <a:gd name="T174" fmla="*/ 1085 h 1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2" h="1085">
                  <a:moveTo>
                    <a:pt x="199" y="1035"/>
                  </a:moveTo>
                  <a:lnTo>
                    <a:pt x="194" y="795"/>
                  </a:lnTo>
                  <a:lnTo>
                    <a:pt x="201" y="795"/>
                  </a:lnTo>
                  <a:lnTo>
                    <a:pt x="210" y="797"/>
                  </a:lnTo>
                  <a:lnTo>
                    <a:pt x="217" y="797"/>
                  </a:lnTo>
                  <a:lnTo>
                    <a:pt x="226" y="797"/>
                  </a:lnTo>
                  <a:lnTo>
                    <a:pt x="234" y="797"/>
                  </a:lnTo>
                  <a:lnTo>
                    <a:pt x="241" y="797"/>
                  </a:lnTo>
                  <a:lnTo>
                    <a:pt x="250" y="798"/>
                  </a:lnTo>
                  <a:lnTo>
                    <a:pt x="258" y="798"/>
                  </a:lnTo>
                  <a:lnTo>
                    <a:pt x="258" y="786"/>
                  </a:lnTo>
                  <a:lnTo>
                    <a:pt x="259" y="773"/>
                  </a:lnTo>
                  <a:lnTo>
                    <a:pt x="259" y="761"/>
                  </a:lnTo>
                  <a:lnTo>
                    <a:pt x="259" y="749"/>
                  </a:lnTo>
                  <a:lnTo>
                    <a:pt x="252" y="749"/>
                  </a:lnTo>
                  <a:lnTo>
                    <a:pt x="243" y="749"/>
                  </a:lnTo>
                  <a:lnTo>
                    <a:pt x="235" y="749"/>
                  </a:lnTo>
                  <a:lnTo>
                    <a:pt x="226" y="749"/>
                  </a:lnTo>
                  <a:lnTo>
                    <a:pt x="217" y="749"/>
                  </a:lnTo>
                  <a:lnTo>
                    <a:pt x="208" y="749"/>
                  </a:lnTo>
                  <a:lnTo>
                    <a:pt x="201" y="749"/>
                  </a:lnTo>
                  <a:lnTo>
                    <a:pt x="192" y="749"/>
                  </a:lnTo>
                  <a:lnTo>
                    <a:pt x="186" y="566"/>
                  </a:lnTo>
                  <a:lnTo>
                    <a:pt x="262" y="564"/>
                  </a:lnTo>
                  <a:lnTo>
                    <a:pt x="262" y="552"/>
                  </a:lnTo>
                  <a:lnTo>
                    <a:pt x="262" y="542"/>
                  </a:lnTo>
                  <a:lnTo>
                    <a:pt x="262" y="530"/>
                  </a:lnTo>
                  <a:lnTo>
                    <a:pt x="262" y="519"/>
                  </a:lnTo>
                  <a:lnTo>
                    <a:pt x="185" y="521"/>
                  </a:lnTo>
                  <a:lnTo>
                    <a:pt x="180" y="339"/>
                  </a:lnTo>
                  <a:lnTo>
                    <a:pt x="189" y="339"/>
                  </a:lnTo>
                  <a:lnTo>
                    <a:pt x="199" y="339"/>
                  </a:lnTo>
                  <a:lnTo>
                    <a:pt x="210" y="337"/>
                  </a:lnTo>
                  <a:lnTo>
                    <a:pt x="219" y="337"/>
                  </a:lnTo>
                  <a:lnTo>
                    <a:pt x="229" y="336"/>
                  </a:lnTo>
                  <a:lnTo>
                    <a:pt x="240" y="334"/>
                  </a:lnTo>
                  <a:lnTo>
                    <a:pt x="250" y="333"/>
                  </a:lnTo>
                  <a:lnTo>
                    <a:pt x="261" y="331"/>
                  </a:lnTo>
                  <a:lnTo>
                    <a:pt x="261" y="320"/>
                  </a:lnTo>
                  <a:lnTo>
                    <a:pt x="261" y="306"/>
                  </a:lnTo>
                  <a:lnTo>
                    <a:pt x="261" y="294"/>
                  </a:lnTo>
                  <a:lnTo>
                    <a:pt x="259" y="282"/>
                  </a:lnTo>
                  <a:lnTo>
                    <a:pt x="250" y="284"/>
                  </a:lnTo>
                  <a:lnTo>
                    <a:pt x="241" y="284"/>
                  </a:lnTo>
                  <a:lnTo>
                    <a:pt x="231" y="285"/>
                  </a:lnTo>
                  <a:lnTo>
                    <a:pt x="222" y="285"/>
                  </a:lnTo>
                  <a:lnTo>
                    <a:pt x="211" y="287"/>
                  </a:lnTo>
                  <a:lnTo>
                    <a:pt x="201" y="288"/>
                  </a:lnTo>
                  <a:lnTo>
                    <a:pt x="189" y="288"/>
                  </a:lnTo>
                  <a:lnTo>
                    <a:pt x="179" y="290"/>
                  </a:lnTo>
                  <a:lnTo>
                    <a:pt x="171" y="56"/>
                  </a:lnTo>
                  <a:lnTo>
                    <a:pt x="183" y="56"/>
                  </a:lnTo>
                  <a:lnTo>
                    <a:pt x="194" y="56"/>
                  </a:lnTo>
                  <a:lnTo>
                    <a:pt x="204" y="56"/>
                  </a:lnTo>
                  <a:lnTo>
                    <a:pt x="214" y="56"/>
                  </a:lnTo>
                  <a:lnTo>
                    <a:pt x="223" y="56"/>
                  </a:lnTo>
                  <a:lnTo>
                    <a:pt x="231" y="56"/>
                  </a:lnTo>
                  <a:lnTo>
                    <a:pt x="238" y="57"/>
                  </a:lnTo>
                  <a:lnTo>
                    <a:pt x="246" y="57"/>
                  </a:lnTo>
                  <a:lnTo>
                    <a:pt x="244" y="42"/>
                  </a:lnTo>
                  <a:lnTo>
                    <a:pt x="241" y="27"/>
                  </a:lnTo>
                  <a:lnTo>
                    <a:pt x="240" y="14"/>
                  </a:lnTo>
                  <a:lnTo>
                    <a:pt x="237" y="2"/>
                  </a:lnTo>
                  <a:lnTo>
                    <a:pt x="225" y="2"/>
                  </a:lnTo>
                  <a:lnTo>
                    <a:pt x="213" y="0"/>
                  </a:lnTo>
                  <a:lnTo>
                    <a:pt x="201" y="0"/>
                  </a:lnTo>
                  <a:lnTo>
                    <a:pt x="189" y="0"/>
                  </a:lnTo>
                  <a:lnTo>
                    <a:pt x="177" y="0"/>
                  </a:lnTo>
                  <a:lnTo>
                    <a:pt x="164" y="0"/>
                  </a:lnTo>
                  <a:lnTo>
                    <a:pt x="152" y="2"/>
                  </a:lnTo>
                  <a:lnTo>
                    <a:pt x="140" y="2"/>
                  </a:lnTo>
                  <a:lnTo>
                    <a:pt x="129" y="2"/>
                  </a:lnTo>
                  <a:lnTo>
                    <a:pt x="119" y="2"/>
                  </a:lnTo>
                  <a:lnTo>
                    <a:pt x="107" y="2"/>
                  </a:lnTo>
                  <a:lnTo>
                    <a:pt x="97" y="3"/>
                  </a:lnTo>
                  <a:lnTo>
                    <a:pt x="86" y="3"/>
                  </a:lnTo>
                  <a:lnTo>
                    <a:pt x="74" y="5"/>
                  </a:lnTo>
                  <a:lnTo>
                    <a:pt x="64" y="5"/>
                  </a:lnTo>
                  <a:lnTo>
                    <a:pt x="54" y="6"/>
                  </a:lnTo>
                  <a:lnTo>
                    <a:pt x="52" y="18"/>
                  </a:lnTo>
                  <a:lnTo>
                    <a:pt x="51" y="32"/>
                  </a:lnTo>
                  <a:lnTo>
                    <a:pt x="49" y="45"/>
                  </a:lnTo>
                  <a:lnTo>
                    <a:pt x="48" y="60"/>
                  </a:lnTo>
                  <a:lnTo>
                    <a:pt x="52" y="60"/>
                  </a:lnTo>
                  <a:lnTo>
                    <a:pt x="58" y="59"/>
                  </a:lnTo>
                  <a:lnTo>
                    <a:pt x="64" y="59"/>
                  </a:lnTo>
                  <a:lnTo>
                    <a:pt x="70" y="59"/>
                  </a:lnTo>
                  <a:lnTo>
                    <a:pt x="76" y="59"/>
                  </a:lnTo>
                  <a:lnTo>
                    <a:pt x="82" y="59"/>
                  </a:lnTo>
                  <a:lnTo>
                    <a:pt x="88" y="57"/>
                  </a:lnTo>
                  <a:lnTo>
                    <a:pt x="95" y="57"/>
                  </a:lnTo>
                  <a:lnTo>
                    <a:pt x="103" y="291"/>
                  </a:lnTo>
                  <a:lnTo>
                    <a:pt x="92" y="291"/>
                  </a:lnTo>
                  <a:lnTo>
                    <a:pt x="83" y="291"/>
                  </a:lnTo>
                  <a:lnTo>
                    <a:pt x="73" y="291"/>
                  </a:lnTo>
                  <a:lnTo>
                    <a:pt x="62" y="291"/>
                  </a:lnTo>
                  <a:lnTo>
                    <a:pt x="54" y="291"/>
                  </a:lnTo>
                  <a:lnTo>
                    <a:pt x="43" y="291"/>
                  </a:lnTo>
                  <a:lnTo>
                    <a:pt x="33" y="290"/>
                  </a:lnTo>
                  <a:lnTo>
                    <a:pt x="22" y="290"/>
                  </a:lnTo>
                  <a:lnTo>
                    <a:pt x="21" y="302"/>
                  </a:lnTo>
                  <a:lnTo>
                    <a:pt x="21" y="314"/>
                  </a:lnTo>
                  <a:lnTo>
                    <a:pt x="19" y="327"/>
                  </a:lnTo>
                  <a:lnTo>
                    <a:pt x="18" y="339"/>
                  </a:lnTo>
                  <a:lnTo>
                    <a:pt x="30" y="339"/>
                  </a:lnTo>
                  <a:lnTo>
                    <a:pt x="40" y="340"/>
                  </a:lnTo>
                  <a:lnTo>
                    <a:pt x="52" y="340"/>
                  </a:lnTo>
                  <a:lnTo>
                    <a:pt x="62" y="340"/>
                  </a:lnTo>
                  <a:lnTo>
                    <a:pt x="73" y="342"/>
                  </a:lnTo>
                  <a:lnTo>
                    <a:pt x="83" y="342"/>
                  </a:lnTo>
                  <a:lnTo>
                    <a:pt x="94" y="342"/>
                  </a:lnTo>
                  <a:lnTo>
                    <a:pt x="104" y="342"/>
                  </a:lnTo>
                  <a:lnTo>
                    <a:pt x="109" y="524"/>
                  </a:lnTo>
                  <a:lnTo>
                    <a:pt x="4" y="527"/>
                  </a:lnTo>
                  <a:lnTo>
                    <a:pt x="4" y="537"/>
                  </a:lnTo>
                  <a:lnTo>
                    <a:pt x="4" y="549"/>
                  </a:lnTo>
                  <a:lnTo>
                    <a:pt x="3" y="560"/>
                  </a:lnTo>
                  <a:lnTo>
                    <a:pt x="3" y="572"/>
                  </a:lnTo>
                  <a:lnTo>
                    <a:pt x="110" y="569"/>
                  </a:lnTo>
                  <a:lnTo>
                    <a:pt x="115" y="752"/>
                  </a:lnTo>
                  <a:lnTo>
                    <a:pt x="103" y="752"/>
                  </a:lnTo>
                  <a:lnTo>
                    <a:pt x="89" y="754"/>
                  </a:lnTo>
                  <a:lnTo>
                    <a:pt x="76" y="754"/>
                  </a:lnTo>
                  <a:lnTo>
                    <a:pt x="61" y="755"/>
                  </a:lnTo>
                  <a:lnTo>
                    <a:pt x="46" y="756"/>
                  </a:lnTo>
                  <a:lnTo>
                    <a:pt x="31" y="759"/>
                  </a:lnTo>
                  <a:lnTo>
                    <a:pt x="16" y="761"/>
                  </a:lnTo>
                  <a:lnTo>
                    <a:pt x="0" y="764"/>
                  </a:lnTo>
                  <a:lnTo>
                    <a:pt x="0" y="776"/>
                  </a:lnTo>
                  <a:lnTo>
                    <a:pt x="0" y="788"/>
                  </a:lnTo>
                  <a:lnTo>
                    <a:pt x="0" y="800"/>
                  </a:lnTo>
                  <a:lnTo>
                    <a:pt x="1" y="812"/>
                  </a:lnTo>
                  <a:lnTo>
                    <a:pt x="13" y="809"/>
                  </a:lnTo>
                  <a:lnTo>
                    <a:pt x="27" y="807"/>
                  </a:lnTo>
                  <a:lnTo>
                    <a:pt x="40" y="804"/>
                  </a:lnTo>
                  <a:lnTo>
                    <a:pt x="55" y="803"/>
                  </a:lnTo>
                  <a:lnTo>
                    <a:pt x="70" y="800"/>
                  </a:lnTo>
                  <a:lnTo>
                    <a:pt x="85" y="798"/>
                  </a:lnTo>
                  <a:lnTo>
                    <a:pt x="100" y="795"/>
                  </a:lnTo>
                  <a:lnTo>
                    <a:pt x="116" y="794"/>
                  </a:lnTo>
                  <a:lnTo>
                    <a:pt x="124" y="1037"/>
                  </a:lnTo>
                  <a:lnTo>
                    <a:pt x="45" y="1035"/>
                  </a:lnTo>
                  <a:lnTo>
                    <a:pt x="39" y="1031"/>
                  </a:lnTo>
                  <a:lnTo>
                    <a:pt x="31" y="1025"/>
                  </a:lnTo>
                  <a:lnTo>
                    <a:pt x="25" y="1020"/>
                  </a:lnTo>
                  <a:lnTo>
                    <a:pt x="18" y="1015"/>
                  </a:lnTo>
                  <a:lnTo>
                    <a:pt x="21" y="1032"/>
                  </a:lnTo>
                  <a:lnTo>
                    <a:pt x="25" y="1049"/>
                  </a:lnTo>
                  <a:lnTo>
                    <a:pt x="28" y="1065"/>
                  </a:lnTo>
                  <a:lnTo>
                    <a:pt x="33" y="1082"/>
                  </a:lnTo>
                  <a:lnTo>
                    <a:pt x="49" y="1083"/>
                  </a:lnTo>
                  <a:lnTo>
                    <a:pt x="65" y="1083"/>
                  </a:lnTo>
                  <a:lnTo>
                    <a:pt x="82" y="1085"/>
                  </a:lnTo>
                  <a:lnTo>
                    <a:pt x="98" y="1085"/>
                  </a:lnTo>
                  <a:lnTo>
                    <a:pt x="116" y="1085"/>
                  </a:lnTo>
                  <a:lnTo>
                    <a:pt x="132" y="1085"/>
                  </a:lnTo>
                  <a:lnTo>
                    <a:pt x="149" y="1085"/>
                  </a:lnTo>
                  <a:lnTo>
                    <a:pt x="167" y="1085"/>
                  </a:lnTo>
                  <a:lnTo>
                    <a:pt x="177" y="1085"/>
                  </a:lnTo>
                  <a:lnTo>
                    <a:pt x="188" y="1083"/>
                  </a:lnTo>
                  <a:lnTo>
                    <a:pt x="198" y="1083"/>
                  </a:lnTo>
                  <a:lnTo>
                    <a:pt x="208" y="1082"/>
                  </a:lnTo>
                  <a:lnTo>
                    <a:pt x="217" y="1082"/>
                  </a:lnTo>
                  <a:lnTo>
                    <a:pt x="228" y="1082"/>
                  </a:lnTo>
                  <a:lnTo>
                    <a:pt x="238" y="1080"/>
                  </a:lnTo>
                  <a:lnTo>
                    <a:pt x="249" y="1080"/>
                  </a:lnTo>
                  <a:lnTo>
                    <a:pt x="249" y="1068"/>
                  </a:lnTo>
                  <a:lnTo>
                    <a:pt x="249" y="1055"/>
                  </a:lnTo>
                  <a:lnTo>
                    <a:pt x="249" y="1043"/>
                  </a:lnTo>
                  <a:lnTo>
                    <a:pt x="249" y="1031"/>
                  </a:lnTo>
                  <a:lnTo>
                    <a:pt x="199" y="10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2" name="Freeform 21"/>
            <p:cNvSpPr>
              <a:spLocks/>
            </p:cNvSpPr>
            <p:nvPr/>
          </p:nvSpPr>
          <p:spPr bwMode="auto">
            <a:xfrm>
              <a:off x="4864" y="753"/>
              <a:ext cx="572" cy="501"/>
            </a:xfrm>
            <a:custGeom>
              <a:avLst/>
              <a:gdLst>
                <a:gd name="T0" fmla="*/ 0 w 1718"/>
                <a:gd name="T1" fmla="*/ 0 h 1502"/>
                <a:gd name="T2" fmla="*/ 0 w 1718"/>
                <a:gd name="T3" fmla="*/ 0 h 1502"/>
                <a:gd name="T4" fmla="*/ 0 w 1718"/>
                <a:gd name="T5" fmla="*/ 0 h 1502"/>
                <a:gd name="T6" fmla="*/ 0 w 1718"/>
                <a:gd name="T7" fmla="*/ 0 h 1502"/>
                <a:gd name="T8" fmla="*/ 0 w 1718"/>
                <a:gd name="T9" fmla="*/ 0 h 1502"/>
                <a:gd name="T10" fmla="*/ 0 w 1718"/>
                <a:gd name="T11" fmla="*/ 0 h 1502"/>
                <a:gd name="T12" fmla="*/ 0 w 1718"/>
                <a:gd name="T13" fmla="*/ 0 h 1502"/>
                <a:gd name="T14" fmla="*/ 0 60000 65536"/>
                <a:gd name="T15" fmla="*/ 0 60000 65536"/>
                <a:gd name="T16" fmla="*/ 0 60000 65536"/>
                <a:gd name="T17" fmla="*/ 0 60000 65536"/>
                <a:gd name="T18" fmla="*/ 0 60000 65536"/>
                <a:gd name="T19" fmla="*/ 0 60000 65536"/>
                <a:gd name="T20" fmla="*/ 0 60000 65536"/>
                <a:gd name="T21" fmla="*/ 0 w 1718"/>
                <a:gd name="T22" fmla="*/ 0 h 1502"/>
                <a:gd name="T23" fmla="*/ 1718 w 1718"/>
                <a:gd name="T24" fmla="*/ 1502 h 1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18" h="1502">
                  <a:moveTo>
                    <a:pt x="0" y="595"/>
                  </a:moveTo>
                  <a:lnTo>
                    <a:pt x="400" y="1384"/>
                  </a:lnTo>
                  <a:lnTo>
                    <a:pt x="710" y="1502"/>
                  </a:lnTo>
                  <a:lnTo>
                    <a:pt x="1718" y="971"/>
                  </a:lnTo>
                  <a:lnTo>
                    <a:pt x="1550" y="64"/>
                  </a:lnTo>
                  <a:lnTo>
                    <a:pt x="1163" y="0"/>
                  </a:lnTo>
                  <a:lnTo>
                    <a:pt x="0" y="595"/>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3" name="Freeform 22"/>
            <p:cNvSpPr>
              <a:spLocks/>
            </p:cNvSpPr>
            <p:nvPr/>
          </p:nvSpPr>
          <p:spPr bwMode="auto">
            <a:xfrm>
              <a:off x="5028" y="740"/>
              <a:ext cx="158" cy="164"/>
            </a:xfrm>
            <a:custGeom>
              <a:avLst/>
              <a:gdLst>
                <a:gd name="T0" fmla="*/ 0 w 474"/>
                <a:gd name="T1" fmla="*/ 0 h 490"/>
                <a:gd name="T2" fmla="*/ 0 w 474"/>
                <a:gd name="T3" fmla="*/ 0 h 490"/>
                <a:gd name="T4" fmla="*/ 0 w 474"/>
                <a:gd name="T5" fmla="*/ 0 h 490"/>
                <a:gd name="T6" fmla="*/ 0 w 474"/>
                <a:gd name="T7" fmla="*/ 0 h 490"/>
                <a:gd name="T8" fmla="*/ 0 w 474"/>
                <a:gd name="T9" fmla="*/ 0 h 490"/>
                <a:gd name="T10" fmla="*/ 0 w 474"/>
                <a:gd name="T11" fmla="*/ 0 h 490"/>
                <a:gd name="T12" fmla="*/ 0 w 474"/>
                <a:gd name="T13" fmla="*/ 0 h 490"/>
                <a:gd name="T14" fmla="*/ 0 w 474"/>
                <a:gd name="T15" fmla="*/ 0 h 490"/>
                <a:gd name="T16" fmla="*/ 0 w 474"/>
                <a:gd name="T17" fmla="*/ 0 h 4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4"/>
                <a:gd name="T28" fmla="*/ 0 h 490"/>
                <a:gd name="T29" fmla="*/ 474 w 474"/>
                <a:gd name="T30" fmla="*/ 490 h 4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4" h="490">
                  <a:moveTo>
                    <a:pt x="139" y="490"/>
                  </a:moveTo>
                  <a:lnTo>
                    <a:pt x="0" y="248"/>
                  </a:lnTo>
                  <a:lnTo>
                    <a:pt x="423" y="0"/>
                  </a:lnTo>
                  <a:lnTo>
                    <a:pt x="474" y="284"/>
                  </a:lnTo>
                  <a:lnTo>
                    <a:pt x="371" y="335"/>
                  </a:lnTo>
                  <a:lnTo>
                    <a:pt x="358" y="154"/>
                  </a:lnTo>
                  <a:lnTo>
                    <a:pt x="139" y="257"/>
                  </a:lnTo>
                  <a:lnTo>
                    <a:pt x="207" y="464"/>
                  </a:lnTo>
                  <a:lnTo>
                    <a:pt x="139" y="490"/>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4" name="Freeform 23"/>
            <p:cNvSpPr>
              <a:spLocks/>
            </p:cNvSpPr>
            <p:nvPr/>
          </p:nvSpPr>
          <p:spPr bwMode="auto">
            <a:xfrm>
              <a:off x="4896" y="761"/>
              <a:ext cx="573" cy="501"/>
            </a:xfrm>
            <a:custGeom>
              <a:avLst/>
              <a:gdLst>
                <a:gd name="T0" fmla="*/ 0 w 1717"/>
                <a:gd name="T1" fmla="*/ 0 h 1502"/>
                <a:gd name="T2" fmla="*/ 0 w 1717"/>
                <a:gd name="T3" fmla="*/ 0 h 1502"/>
                <a:gd name="T4" fmla="*/ 0 w 1717"/>
                <a:gd name="T5" fmla="*/ 0 h 1502"/>
                <a:gd name="T6" fmla="*/ 0 w 1717"/>
                <a:gd name="T7" fmla="*/ 0 h 1502"/>
                <a:gd name="T8" fmla="*/ 0 w 1717"/>
                <a:gd name="T9" fmla="*/ 0 h 1502"/>
                <a:gd name="T10" fmla="*/ 0 w 1717"/>
                <a:gd name="T11" fmla="*/ 0 h 1502"/>
                <a:gd name="T12" fmla="*/ 0 w 1717"/>
                <a:gd name="T13" fmla="*/ 0 h 1502"/>
                <a:gd name="T14" fmla="*/ 0 60000 65536"/>
                <a:gd name="T15" fmla="*/ 0 60000 65536"/>
                <a:gd name="T16" fmla="*/ 0 60000 65536"/>
                <a:gd name="T17" fmla="*/ 0 60000 65536"/>
                <a:gd name="T18" fmla="*/ 0 60000 65536"/>
                <a:gd name="T19" fmla="*/ 0 60000 65536"/>
                <a:gd name="T20" fmla="*/ 0 60000 65536"/>
                <a:gd name="T21" fmla="*/ 0 w 1717"/>
                <a:gd name="T22" fmla="*/ 0 h 1502"/>
                <a:gd name="T23" fmla="*/ 1717 w 1717"/>
                <a:gd name="T24" fmla="*/ 1502 h 1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17" h="1502">
                  <a:moveTo>
                    <a:pt x="0" y="595"/>
                  </a:moveTo>
                  <a:lnTo>
                    <a:pt x="399" y="1386"/>
                  </a:lnTo>
                  <a:lnTo>
                    <a:pt x="709" y="1502"/>
                  </a:lnTo>
                  <a:lnTo>
                    <a:pt x="1717" y="971"/>
                  </a:lnTo>
                  <a:lnTo>
                    <a:pt x="1549" y="64"/>
                  </a:lnTo>
                  <a:lnTo>
                    <a:pt x="1162" y="0"/>
                  </a:lnTo>
                  <a:lnTo>
                    <a:pt x="0" y="59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5" name="Freeform 24"/>
            <p:cNvSpPr>
              <a:spLocks/>
            </p:cNvSpPr>
            <p:nvPr/>
          </p:nvSpPr>
          <p:spPr bwMode="auto">
            <a:xfrm>
              <a:off x="4942" y="789"/>
              <a:ext cx="414" cy="197"/>
            </a:xfrm>
            <a:custGeom>
              <a:avLst/>
              <a:gdLst>
                <a:gd name="T0" fmla="*/ 0 w 1243"/>
                <a:gd name="T1" fmla="*/ 0 h 591"/>
                <a:gd name="T2" fmla="*/ 0 w 1243"/>
                <a:gd name="T3" fmla="*/ 0 h 591"/>
                <a:gd name="T4" fmla="*/ 0 w 1243"/>
                <a:gd name="T5" fmla="*/ 0 h 591"/>
                <a:gd name="T6" fmla="*/ 0 w 1243"/>
                <a:gd name="T7" fmla="*/ 0 h 591"/>
                <a:gd name="T8" fmla="*/ 0 w 1243"/>
                <a:gd name="T9" fmla="*/ 0 h 591"/>
                <a:gd name="T10" fmla="*/ 0 60000 65536"/>
                <a:gd name="T11" fmla="*/ 0 60000 65536"/>
                <a:gd name="T12" fmla="*/ 0 60000 65536"/>
                <a:gd name="T13" fmla="*/ 0 60000 65536"/>
                <a:gd name="T14" fmla="*/ 0 60000 65536"/>
                <a:gd name="T15" fmla="*/ 0 w 1243"/>
                <a:gd name="T16" fmla="*/ 0 h 591"/>
                <a:gd name="T17" fmla="*/ 1243 w 1243"/>
                <a:gd name="T18" fmla="*/ 591 h 591"/>
              </a:gdLst>
              <a:ahLst/>
              <a:cxnLst>
                <a:cxn ang="T10">
                  <a:pos x="T0" y="T1"/>
                </a:cxn>
                <a:cxn ang="T11">
                  <a:pos x="T2" y="T3"/>
                </a:cxn>
                <a:cxn ang="T12">
                  <a:pos x="T4" y="T5"/>
                </a:cxn>
                <a:cxn ang="T13">
                  <a:pos x="T6" y="T7"/>
                </a:cxn>
                <a:cxn ang="T14">
                  <a:pos x="T8" y="T9"/>
                </a:cxn>
              </a:cxnLst>
              <a:rect l="T15" t="T16" r="T17" b="T18"/>
              <a:pathLst>
                <a:path w="1243" h="591">
                  <a:moveTo>
                    <a:pt x="0" y="531"/>
                  </a:moveTo>
                  <a:lnTo>
                    <a:pt x="1007" y="0"/>
                  </a:lnTo>
                  <a:lnTo>
                    <a:pt x="1243" y="48"/>
                  </a:lnTo>
                  <a:lnTo>
                    <a:pt x="326" y="591"/>
                  </a:lnTo>
                  <a:lnTo>
                    <a:pt x="0" y="53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6" name="Freeform 25"/>
            <p:cNvSpPr>
              <a:spLocks/>
            </p:cNvSpPr>
            <p:nvPr/>
          </p:nvSpPr>
          <p:spPr bwMode="auto">
            <a:xfrm>
              <a:off x="4960" y="1003"/>
              <a:ext cx="147" cy="207"/>
            </a:xfrm>
            <a:custGeom>
              <a:avLst/>
              <a:gdLst>
                <a:gd name="T0" fmla="*/ 0 w 440"/>
                <a:gd name="T1" fmla="*/ 0 h 622"/>
                <a:gd name="T2" fmla="*/ 0 w 440"/>
                <a:gd name="T3" fmla="*/ 0 h 622"/>
                <a:gd name="T4" fmla="*/ 0 w 440"/>
                <a:gd name="T5" fmla="*/ 0 h 622"/>
                <a:gd name="T6" fmla="*/ 0 w 440"/>
                <a:gd name="T7" fmla="*/ 0 h 622"/>
                <a:gd name="T8" fmla="*/ 0 w 440"/>
                <a:gd name="T9" fmla="*/ 0 h 622"/>
                <a:gd name="T10" fmla="*/ 0 60000 65536"/>
                <a:gd name="T11" fmla="*/ 0 60000 65536"/>
                <a:gd name="T12" fmla="*/ 0 60000 65536"/>
                <a:gd name="T13" fmla="*/ 0 60000 65536"/>
                <a:gd name="T14" fmla="*/ 0 60000 65536"/>
                <a:gd name="T15" fmla="*/ 0 w 440"/>
                <a:gd name="T16" fmla="*/ 0 h 622"/>
                <a:gd name="T17" fmla="*/ 440 w 440"/>
                <a:gd name="T18" fmla="*/ 622 h 622"/>
              </a:gdLst>
              <a:ahLst/>
              <a:cxnLst>
                <a:cxn ang="T10">
                  <a:pos x="T0" y="T1"/>
                </a:cxn>
                <a:cxn ang="T11">
                  <a:pos x="T2" y="T3"/>
                </a:cxn>
                <a:cxn ang="T12">
                  <a:pos x="T4" y="T5"/>
                </a:cxn>
                <a:cxn ang="T13">
                  <a:pos x="T6" y="T7"/>
                </a:cxn>
                <a:cxn ang="T14">
                  <a:pos x="T8" y="T9"/>
                </a:cxn>
              </a:cxnLst>
              <a:rect l="T15" t="T16" r="T17" b="T18"/>
              <a:pathLst>
                <a:path w="440" h="622">
                  <a:moveTo>
                    <a:pt x="0" y="0"/>
                  </a:moveTo>
                  <a:lnTo>
                    <a:pt x="246" y="531"/>
                  </a:lnTo>
                  <a:lnTo>
                    <a:pt x="440" y="622"/>
                  </a:lnTo>
                  <a:lnTo>
                    <a:pt x="233" y="5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7" name="Freeform 26"/>
            <p:cNvSpPr>
              <a:spLocks/>
            </p:cNvSpPr>
            <p:nvPr/>
          </p:nvSpPr>
          <p:spPr bwMode="auto">
            <a:xfrm>
              <a:off x="5085" y="835"/>
              <a:ext cx="340" cy="362"/>
            </a:xfrm>
            <a:custGeom>
              <a:avLst/>
              <a:gdLst>
                <a:gd name="T0" fmla="*/ 0 w 1021"/>
                <a:gd name="T1" fmla="*/ 0 h 1087"/>
                <a:gd name="T2" fmla="*/ 0 w 1021"/>
                <a:gd name="T3" fmla="*/ 0 h 1087"/>
                <a:gd name="T4" fmla="*/ 0 w 1021"/>
                <a:gd name="T5" fmla="*/ 0 h 1087"/>
                <a:gd name="T6" fmla="*/ 0 w 1021"/>
                <a:gd name="T7" fmla="*/ 0 h 1087"/>
                <a:gd name="T8" fmla="*/ 0 w 1021"/>
                <a:gd name="T9" fmla="*/ 0 h 1087"/>
                <a:gd name="T10" fmla="*/ 0 60000 65536"/>
                <a:gd name="T11" fmla="*/ 0 60000 65536"/>
                <a:gd name="T12" fmla="*/ 0 60000 65536"/>
                <a:gd name="T13" fmla="*/ 0 60000 65536"/>
                <a:gd name="T14" fmla="*/ 0 60000 65536"/>
                <a:gd name="T15" fmla="*/ 0 w 1021"/>
                <a:gd name="T16" fmla="*/ 0 h 1087"/>
                <a:gd name="T17" fmla="*/ 1021 w 1021"/>
                <a:gd name="T18" fmla="*/ 1087 h 1087"/>
              </a:gdLst>
              <a:ahLst/>
              <a:cxnLst>
                <a:cxn ang="T10">
                  <a:pos x="T0" y="T1"/>
                </a:cxn>
                <a:cxn ang="T11">
                  <a:pos x="T2" y="T3"/>
                </a:cxn>
                <a:cxn ang="T12">
                  <a:pos x="T4" y="T5"/>
                </a:cxn>
                <a:cxn ang="T13">
                  <a:pos x="T6" y="T7"/>
                </a:cxn>
                <a:cxn ang="T14">
                  <a:pos x="T8" y="T9"/>
                </a:cxn>
              </a:cxnLst>
              <a:rect l="T15" t="T16" r="T17" b="T18"/>
              <a:pathLst>
                <a:path w="1021" h="1087">
                  <a:moveTo>
                    <a:pt x="0" y="517"/>
                  </a:moveTo>
                  <a:lnTo>
                    <a:pt x="853" y="0"/>
                  </a:lnTo>
                  <a:lnTo>
                    <a:pt x="1021" y="672"/>
                  </a:lnTo>
                  <a:lnTo>
                    <a:pt x="182" y="1087"/>
                  </a:lnTo>
                  <a:lnTo>
                    <a:pt x="0" y="5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8" name="Freeform 27"/>
            <p:cNvSpPr>
              <a:spLocks/>
            </p:cNvSpPr>
            <p:nvPr/>
          </p:nvSpPr>
          <p:spPr bwMode="auto">
            <a:xfrm>
              <a:off x="5061" y="749"/>
              <a:ext cx="158" cy="164"/>
            </a:xfrm>
            <a:custGeom>
              <a:avLst/>
              <a:gdLst>
                <a:gd name="T0" fmla="*/ 0 w 475"/>
                <a:gd name="T1" fmla="*/ 0 h 491"/>
                <a:gd name="T2" fmla="*/ 0 w 475"/>
                <a:gd name="T3" fmla="*/ 0 h 491"/>
                <a:gd name="T4" fmla="*/ 0 w 475"/>
                <a:gd name="T5" fmla="*/ 0 h 491"/>
                <a:gd name="T6" fmla="*/ 0 w 475"/>
                <a:gd name="T7" fmla="*/ 0 h 491"/>
                <a:gd name="T8" fmla="*/ 0 w 475"/>
                <a:gd name="T9" fmla="*/ 0 h 491"/>
                <a:gd name="T10" fmla="*/ 0 w 475"/>
                <a:gd name="T11" fmla="*/ 0 h 491"/>
                <a:gd name="T12" fmla="*/ 0 w 475"/>
                <a:gd name="T13" fmla="*/ 0 h 491"/>
                <a:gd name="T14" fmla="*/ 0 w 475"/>
                <a:gd name="T15" fmla="*/ 0 h 491"/>
                <a:gd name="T16" fmla="*/ 0 w 475"/>
                <a:gd name="T17" fmla="*/ 0 h 4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5"/>
                <a:gd name="T28" fmla="*/ 0 h 491"/>
                <a:gd name="T29" fmla="*/ 475 w 475"/>
                <a:gd name="T30" fmla="*/ 491 h 4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5" h="491">
                  <a:moveTo>
                    <a:pt x="139" y="491"/>
                  </a:moveTo>
                  <a:lnTo>
                    <a:pt x="0" y="249"/>
                  </a:lnTo>
                  <a:lnTo>
                    <a:pt x="423" y="0"/>
                  </a:lnTo>
                  <a:lnTo>
                    <a:pt x="475" y="283"/>
                  </a:lnTo>
                  <a:lnTo>
                    <a:pt x="371" y="335"/>
                  </a:lnTo>
                  <a:lnTo>
                    <a:pt x="357" y="153"/>
                  </a:lnTo>
                  <a:lnTo>
                    <a:pt x="139" y="258"/>
                  </a:lnTo>
                  <a:lnTo>
                    <a:pt x="207" y="464"/>
                  </a:lnTo>
                  <a:lnTo>
                    <a:pt x="139" y="491"/>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9" name="Freeform 28"/>
            <p:cNvSpPr>
              <a:spLocks/>
            </p:cNvSpPr>
            <p:nvPr/>
          </p:nvSpPr>
          <p:spPr bwMode="auto">
            <a:xfrm>
              <a:off x="4973" y="783"/>
              <a:ext cx="375" cy="440"/>
            </a:xfrm>
            <a:custGeom>
              <a:avLst/>
              <a:gdLst>
                <a:gd name="T0" fmla="*/ 0 w 1124"/>
                <a:gd name="T1" fmla="*/ 0 h 1322"/>
                <a:gd name="T2" fmla="*/ 0 w 1124"/>
                <a:gd name="T3" fmla="*/ 0 h 1322"/>
                <a:gd name="T4" fmla="*/ 0 w 1124"/>
                <a:gd name="T5" fmla="*/ 0 h 1322"/>
                <a:gd name="T6" fmla="*/ 0 w 1124"/>
                <a:gd name="T7" fmla="*/ 0 h 1322"/>
                <a:gd name="T8" fmla="*/ 0 w 1124"/>
                <a:gd name="T9" fmla="*/ 0 h 1322"/>
                <a:gd name="T10" fmla="*/ 0 w 1124"/>
                <a:gd name="T11" fmla="*/ 0 h 1322"/>
                <a:gd name="T12" fmla="*/ 0 60000 65536"/>
                <a:gd name="T13" fmla="*/ 0 60000 65536"/>
                <a:gd name="T14" fmla="*/ 0 60000 65536"/>
                <a:gd name="T15" fmla="*/ 0 60000 65536"/>
                <a:gd name="T16" fmla="*/ 0 60000 65536"/>
                <a:gd name="T17" fmla="*/ 0 60000 65536"/>
                <a:gd name="T18" fmla="*/ 0 w 1124"/>
                <a:gd name="T19" fmla="*/ 0 h 1322"/>
                <a:gd name="T20" fmla="*/ 1124 w 1124"/>
                <a:gd name="T21" fmla="*/ 1322 h 1322"/>
              </a:gdLst>
              <a:ahLst/>
              <a:cxnLst>
                <a:cxn ang="T12">
                  <a:pos x="T0" y="T1"/>
                </a:cxn>
                <a:cxn ang="T13">
                  <a:pos x="T2" y="T3"/>
                </a:cxn>
                <a:cxn ang="T14">
                  <a:pos x="T4" y="T5"/>
                </a:cxn>
                <a:cxn ang="T15">
                  <a:pos x="T6" y="T7"/>
                </a:cxn>
                <a:cxn ang="T16">
                  <a:pos x="T8" y="T9"/>
                </a:cxn>
                <a:cxn ang="T17">
                  <a:pos x="T10" y="T11"/>
                </a:cxn>
              </a:cxnLst>
              <a:rect l="T18" t="T19" r="T20" b="T21"/>
              <a:pathLst>
                <a:path w="1124" h="1322">
                  <a:moveTo>
                    <a:pt x="1038" y="0"/>
                  </a:moveTo>
                  <a:lnTo>
                    <a:pt x="0" y="601"/>
                  </a:lnTo>
                  <a:lnTo>
                    <a:pt x="323" y="1322"/>
                  </a:lnTo>
                  <a:lnTo>
                    <a:pt x="82" y="631"/>
                  </a:lnTo>
                  <a:lnTo>
                    <a:pt x="1124" y="14"/>
                  </a:lnTo>
                  <a:lnTo>
                    <a:pt x="1038"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30" name="Rectangle 29"/>
            <p:cNvSpPr>
              <a:spLocks noChangeArrowheads="1"/>
            </p:cNvSpPr>
            <p:nvPr/>
          </p:nvSpPr>
          <p:spPr bwMode="auto">
            <a:xfrm>
              <a:off x="5253" y="927"/>
              <a:ext cx="112" cy="48"/>
            </a:xfrm>
            <a:prstGeom prst="rect">
              <a:avLst/>
            </a:prstGeom>
            <a:solidFill>
              <a:srgbClr val="000000"/>
            </a:solidFill>
            <a:ln w="9525">
              <a:solidFill>
                <a:schemeClr val="bg2"/>
              </a:solidFill>
              <a:miter lim="800000"/>
              <a:headEnd/>
              <a:tailEnd/>
            </a:ln>
          </p:spPr>
          <p:txBody>
            <a:bodyPr/>
            <a:lstStyle/>
            <a:p>
              <a:endParaRPr lang="en-US" dirty="0">
                <a:solidFill>
                  <a:srgbClr val="FFFF00"/>
                </a:solidFill>
                <a:ea typeface="ＭＳ Ｐゴシック" charset="0"/>
              </a:endParaRPr>
            </a:p>
          </p:txBody>
        </p:sp>
        <p:sp>
          <p:nvSpPr>
            <p:cNvPr id="31" name="Freeform 30"/>
            <p:cNvSpPr>
              <a:spLocks/>
            </p:cNvSpPr>
            <p:nvPr/>
          </p:nvSpPr>
          <p:spPr bwMode="auto">
            <a:xfrm>
              <a:off x="5137" y="1024"/>
              <a:ext cx="56" cy="104"/>
            </a:xfrm>
            <a:custGeom>
              <a:avLst/>
              <a:gdLst>
                <a:gd name="T0" fmla="*/ 0 w 167"/>
                <a:gd name="T1" fmla="*/ 0 h 312"/>
                <a:gd name="T2" fmla="*/ 0 w 167"/>
                <a:gd name="T3" fmla="*/ 0 h 312"/>
                <a:gd name="T4" fmla="*/ 0 w 167"/>
                <a:gd name="T5" fmla="*/ 0 h 312"/>
                <a:gd name="T6" fmla="*/ 0 w 167"/>
                <a:gd name="T7" fmla="*/ 0 h 312"/>
                <a:gd name="T8" fmla="*/ 0 w 167"/>
                <a:gd name="T9" fmla="*/ 0 h 312"/>
                <a:gd name="T10" fmla="*/ 0 w 167"/>
                <a:gd name="T11" fmla="*/ 0 h 312"/>
                <a:gd name="T12" fmla="*/ 0 w 167"/>
                <a:gd name="T13" fmla="*/ 0 h 312"/>
                <a:gd name="T14" fmla="*/ 0 w 167"/>
                <a:gd name="T15" fmla="*/ 0 h 312"/>
                <a:gd name="T16" fmla="*/ 0 w 167"/>
                <a:gd name="T17" fmla="*/ 0 h 312"/>
                <a:gd name="T18" fmla="*/ 0 w 167"/>
                <a:gd name="T19" fmla="*/ 0 h 312"/>
                <a:gd name="T20" fmla="*/ 0 w 167"/>
                <a:gd name="T21" fmla="*/ 0 h 312"/>
                <a:gd name="T22" fmla="*/ 0 w 167"/>
                <a:gd name="T23" fmla="*/ 0 h 312"/>
                <a:gd name="T24" fmla="*/ 0 w 167"/>
                <a:gd name="T25" fmla="*/ 0 h 312"/>
                <a:gd name="T26" fmla="*/ 0 w 167"/>
                <a:gd name="T27" fmla="*/ 0 h 312"/>
                <a:gd name="T28" fmla="*/ 0 w 167"/>
                <a:gd name="T29" fmla="*/ 0 h 312"/>
                <a:gd name="T30" fmla="*/ 0 w 167"/>
                <a:gd name="T31" fmla="*/ 0 h 312"/>
                <a:gd name="T32" fmla="*/ 0 w 167"/>
                <a:gd name="T33" fmla="*/ 0 h 312"/>
                <a:gd name="T34" fmla="*/ 0 w 167"/>
                <a:gd name="T35" fmla="*/ 0 h 312"/>
                <a:gd name="T36" fmla="*/ 0 w 167"/>
                <a:gd name="T37" fmla="*/ 0 h 312"/>
                <a:gd name="T38" fmla="*/ 0 w 167"/>
                <a:gd name="T39" fmla="*/ 0 h 312"/>
                <a:gd name="T40" fmla="*/ 0 w 167"/>
                <a:gd name="T41" fmla="*/ 0 h 312"/>
                <a:gd name="T42" fmla="*/ 0 w 167"/>
                <a:gd name="T43" fmla="*/ 0 h 312"/>
                <a:gd name="T44" fmla="*/ 0 w 167"/>
                <a:gd name="T45" fmla="*/ 0 h 312"/>
                <a:gd name="T46" fmla="*/ 0 w 167"/>
                <a:gd name="T47" fmla="*/ 0 h 312"/>
                <a:gd name="T48" fmla="*/ 0 w 167"/>
                <a:gd name="T49" fmla="*/ 0 h 312"/>
                <a:gd name="T50" fmla="*/ 0 w 167"/>
                <a:gd name="T51" fmla="*/ 0 h 312"/>
                <a:gd name="T52" fmla="*/ 0 w 167"/>
                <a:gd name="T53" fmla="*/ 0 h 312"/>
                <a:gd name="T54" fmla="*/ 0 w 167"/>
                <a:gd name="T55" fmla="*/ 0 h 312"/>
                <a:gd name="T56" fmla="*/ 0 w 167"/>
                <a:gd name="T57" fmla="*/ 0 h 312"/>
                <a:gd name="T58" fmla="*/ 0 w 167"/>
                <a:gd name="T59" fmla="*/ 0 h 312"/>
                <a:gd name="T60" fmla="*/ 0 w 167"/>
                <a:gd name="T61" fmla="*/ 0 h 312"/>
                <a:gd name="T62" fmla="*/ 0 w 167"/>
                <a:gd name="T63" fmla="*/ 0 h 312"/>
                <a:gd name="T64" fmla="*/ 0 w 167"/>
                <a:gd name="T65" fmla="*/ 0 h 3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7"/>
                <a:gd name="T100" fmla="*/ 0 h 312"/>
                <a:gd name="T101" fmla="*/ 167 w 167"/>
                <a:gd name="T102" fmla="*/ 312 h 3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7" h="312">
                  <a:moveTo>
                    <a:pt x="167" y="157"/>
                  </a:moveTo>
                  <a:lnTo>
                    <a:pt x="166" y="188"/>
                  </a:lnTo>
                  <a:lnTo>
                    <a:pt x="161" y="216"/>
                  </a:lnTo>
                  <a:lnTo>
                    <a:pt x="152" y="243"/>
                  </a:lnTo>
                  <a:lnTo>
                    <a:pt x="143" y="266"/>
                  </a:lnTo>
                  <a:lnTo>
                    <a:pt x="130" y="285"/>
                  </a:lnTo>
                  <a:lnTo>
                    <a:pt x="116" y="300"/>
                  </a:lnTo>
                  <a:lnTo>
                    <a:pt x="100" y="309"/>
                  </a:lnTo>
                  <a:lnTo>
                    <a:pt x="84" y="312"/>
                  </a:lnTo>
                  <a:lnTo>
                    <a:pt x="67" y="309"/>
                  </a:lnTo>
                  <a:lnTo>
                    <a:pt x="51" y="300"/>
                  </a:lnTo>
                  <a:lnTo>
                    <a:pt x="38" y="285"/>
                  </a:lnTo>
                  <a:lnTo>
                    <a:pt x="24" y="266"/>
                  </a:lnTo>
                  <a:lnTo>
                    <a:pt x="15" y="243"/>
                  </a:lnTo>
                  <a:lnTo>
                    <a:pt x="6" y="216"/>
                  </a:lnTo>
                  <a:lnTo>
                    <a:pt x="2" y="188"/>
                  </a:lnTo>
                  <a:lnTo>
                    <a:pt x="0" y="157"/>
                  </a:lnTo>
                  <a:lnTo>
                    <a:pt x="2" y="125"/>
                  </a:lnTo>
                  <a:lnTo>
                    <a:pt x="6" y="96"/>
                  </a:lnTo>
                  <a:lnTo>
                    <a:pt x="15" y="69"/>
                  </a:lnTo>
                  <a:lnTo>
                    <a:pt x="24" y="46"/>
                  </a:lnTo>
                  <a:lnTo>
                    <a:pt x="38" y="27"/>
                  </a:lnTo>
                  <a:lnTo>
                    <a:pt x="51" y="12"/>
                  </a:lnTo>
                  <a:lnTo>
                    <a:pt x="67" y="3"/>
                  </a:lnTo>
                  <a:lnTo>
                    <a:pt x="84" y="0"/>
                  </a:lnTo>
                  <a:lnTo>
                    <a:pt x="100" y="3"/>
                  </a:lnTo>
                  <a:lnTo>
                    <a:pt x="116" y="12"/>
                  </a:lnTo>
                  <a:lnTo>
                    <a:pt x="130" y="27"/>
                  </a:lnTo>
                  <a:lnTo>
                    <a:pt x="143" y="46"/>
                  </a:lnTo>
                  <a:lnTo>
                    <a:pt x="152" y="69"/>
                  </a:lnTo>
                  <a:lnTo>
                    <a:pt x="161" y="96"/>
                  </a:lnTo>
                  <a:lnTo>
                    <a:pt x="166" y="125"/>
                  </a:lnTo>
                  <a:lnTo>
                    <a:pt x="167" y="157"/>
                  </a:lnTo>
                  <a:close/>
                </a:path>
              </a:pathLst>
            </a:custGeom>
            <a:solidFill>
              <a:srgbClr val="000000"/>
            </a:solidFill>
            <a:ln w="9525">
              <a:solidFill>
                <a:schemeClr val="bg2"/>
              </a:solidFill>
              <a:round/>
              <a:headEnd/>
              <a:tailEnd/>
            </a:ln>
          </p:spPr>
          <p:txBody>
            <a:bodyPr/>
            <a:lstStyle/>
            <a:p>
              <a:endParaRPr lang="en-US" dirty="0">
                <a:solidFill>
                  <a:srgbClr val="FFFF00"/>
                </a:solidFill>
                <a:ea typeface="ＭＳ Ｐゴシック" charset="0"/>
              </a:endParaRPr>
            </a:p>
          </p:txBody>
        </p:sp>
        <p:sp>
          <p:nvSpPr>
            <p:cNvPr id="32" name="Freeform 31"/>
            <p:cNvSpPr>
              <a:spLocks/>
            </p:cNvSpPr>
            <p:nvPr/>
          </p:nvSpPr>
          <p:spPr bwMode="auto">
            <a:xfrm>
              <a:off x="5220" y="1006"/>
              <a:ext cx="178" cy="84"/>
            </a:xfrm>
            <a:custGeom>
              <a:avLst/>
              <a:gdLst>
                <a:gd name="T0" fmla="*/ 0 w 532"/>
                <a:gd name="T1" fmla="*/ 0 h 253"/>
                <a:gd name="T2" fmla="*/ 0 w 532"/>
                <a:gd name="T3" fmla="*/ 0 h 253"/>
                <a:gd name="T4" fmla="*/ 0 w 532"/>
                <a:gd name="T5" fmla="*/ 0 h 253"/>
                <a:gd name="T6" fmla="*/ 0 w 532"/>
                <a:gd name="T7" fmla="*/ 0 h 253"/>
                <a:gd name="T8" fmla="*/ 0 w 532"/>
                <a:gd name="T9" fmla="*/ 0 h 253"/>
                <a:gd name="T10" fmla="*/ 0 w 532"/>
                <a:gd name="T11" fmla="*/ 0 h 253"/>
                <a:gd name="T12" fmla="*/ 0 w 532"/>
                <a:gd name="T13" fmla="*/ 0 h 253"/>
                <a:gd name="T14" fmla="*/ 0 w 532"/>
                <a:gd name="T15" fmla="*/ 0 h 253"/>
                <a:gd name="T16" fmla="*/ 0 w 532"/>
                <a:gd name="T17" fmla="*/ 0 h 253"/>
                <a:gd name="T18" fmla="*/ 0 w 532"/>
                <a:gd name="T19" fmla="*/ 0 h 253"/>
                <a:gd name="T20" fmla="*/ 0 w 532"/>
                <a:gd name="T21" fmla="*/ 0 h 253"/>
                <a:gd name="T22" fmla="*/ 0 w 532"/>
                <a:gd name="T23" fmla="*/ 0 h 253"/>
                <a:gd name="T24" fmla="*/ 0 w 532"/>
                <a:gd name="T25" fmla="*/ 0 h 253"/>
                <a:gd name="T26" fmla="*/ 0 w 532"/>
                <a:gd name="T27" fmla="*/ 0 h 253"/>
                <a:gd name="T28" fmla="*/ 0 w 532"/>
                <a:gd name="T29" fmla="*/ 0 h 253"/>
                <a:gd name="T30" fmla="*/ 0 w 532"/>
                <a:gd name="T31" fmla="*/ 0 h 253"/>
                <a:gd name="T32" fmla="*/ 0 w 532"/>
                <a:gd name="T33" fmla="*/ 0 h 253"/>
                <a:gd name="T34" fmla="*/ 0 w 532"/>
                <a:gd name="T35" fmla="*/ 0 h 253"/>
                <a:gd name="T36" fmla="*/ 0 w 532"/>
                <a:gd name="T37" fmla="*/ 0 h 253"/>
                <a:gd name="T38" fmla="*/ 0 w 532"/>
                <a:gd name="T39" fmla="*/ 0 h 253"/>
                <a:gd name="T40" fmla="*/ 0 w 532"/>
                <a:gd name="T41" fmla="*/ 0 h 253"/>
                <a:gd name="T42" fmla="*/ 0 w 532"/>
                <a:gd name="T43" fmla="*/ 0 h 253"/>
                <a:gd name="T44" fmla="*/ 0 w 532"/>
                <a:gd name="T45" fmla="*/ 0 h 253"/>
                <a:gd name="T46" fmla="*/ 0 w 532"/>
                <a:gd name="T47" fmla="*/ 0 h 253"/>
                <a:gd name="T48" fmla="*/ 0 w 532"/>
                <a:gd name="T49" fmla="*/ 0 h 253"/>
                <a:gd name="T50" fmla="*/ 0 w 532"/>
                <a:gd name="T51" fmla="*/ 0 h 253"/>
                <a:gd name="T52" fmla="*/ 0 w 532"/>
                <a:gd name="T53" fmla="*/ 0 h 253"/>
                <a:gd name="T54" fmla="*/ 0 w 532"/>
                <a:gd name="T55" fmla="*/ 0 h 253"/>
                <a:gd name="T56" fmla="*/ 0 w 532"/>
                <a:gd name="T57" fmla="*/ 0 h 253"/>
                <a:gd name="T58" fmla="*/ 0 w 532"/>
                <a:gd name="T59" fmla="*/ 0 h 253"/>
                <a:gd name="T60" fmla="*/ 0 w 532"/>
                <a:gd name="T61" fmla="*/ 0 h 253"/>
                <a:gd name="T62" fmla="*/ 0 w 532"/>
                <a:gd name="T63" fmla="*/ 0 h 253"/>
                <a:gd name="T64" fmla="*/ 0 w 532"/>
                <a:gd name="T65" fmla="*/ 0 h 253"/>
                <a:gd name="T66" fmla="*/ 0 w 532"/>
                <a:gd name="T67" fmla="*/ 0 h 253"/>
                <a:gd name="T68" fmla="*/ 0 w 532"/>
                <a:gd name="T69" fmla="*/ 0 h 253"/>
                <a:gd name="T70" fmla="*/ 0 w 532"/>
                <a:gd name="T71" fmla="*/ 0 h 253"/>
                <a:gd name="T72" fmla="*/ 0 w 532"/>
                <a:gd name="T73" fmla="*/ 0 h 2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32"/>
                <a:gd name="T112" fmla="*/ 0 h 253"/>
                <a:gd name="T113" fmla="*/ 532 w 532"/>
                <a:gd name="T114" fmla="*/ 253 h 25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32" h="253">
                  <a:moveTo>
                    <a:pt x="531" y="64"/>
                  </a:moveTo>
                  <a:lnTo>
                    <a:pt x="532" y="82"/>
                  </a:lnTo>
                  <a:lnTo>
                    <a:pt x="532" y="98"/>
                  </a:lnTo>
                  <a:lnTo>
                    <a:pt x="528" y="113"/>
                  </a:lnTo>
                  <a:lnTo>
                    <a:pt x="520" y="128"/>
                  </a:lnTo>
                  <a:lnTo>
                    <a:pt x="511" y="142"/>
                  </a:lnTo>
                  <a:lnTo>
                    <a:pt x="499" y="152"/>
                  </a:lnTo>
                  <a:lnTo>
                    <a:pt x="484" y="159"/>
                  </a:lnTo>
                  <a:lnTo>
                    <a:pt x="468" y="165"/>
                  </a:lnTo>
                  <a:lnTo>
                    <a:pt x="103" y="252"/>
                  </a:lnTo>
                  <a:lnTo>
                    <a:pt x="87" y="253"/>
                  </a:lnTo>
                  <a:lnTo>
                    <a:pt x="70" y="253"/>
                  </a:lnTo>
                  <a:lnTo>
                    <a:pt x="54" y="249"/>
                  </a:lnTo>
                  <a:lnTo>
                    <a:pt x="41" y="242"/>
                  </a:lnTo>
                  <a:lnTo>
                    <a:pt x="27" y="231"/>
                  </a:lnTo>
                  <a:lnTo>
                    <a:pt x="17" y="219"/>
                  </a:lnTo>
                  <a:lnTo>
                    <a:pt x="8" y="206"/>
                  </a:lnTo>
                  <a:lnTo>
                    <a:pt x="2" y="189"/>
                  </a:lnTo>
                  <a:lnTo>
                    <a:pt x="0" y="173"/>
                  </a:lnTo>
                  <a:lnTo>
                    <a:pt x="0" y="157"/>
                  </a:lnTo>
                  <a:lnTo>
                    <a:pt x="5" y="140"/>
                  </a:lnTo>
                  <a:lnTo>
                    <a:pt x="12" y="125"/>
                  </a:lnTo>
                  <a:lnTo>
                    <a:pt x="23" y="113"/>
                  </a:lnTo>
                  <a:lnTo>
                    <a:pt x="35" y="101"/>
                  </a:lnTo>
                  <a:lnTo>
                    <a:pt x="48" y="94"/>
                  </a:lnTo>
                  <a:lnTo>
                    <a:pt x="64" y="88"/>
                  </a:lnTo>
                  <a:lnTo>
                    <a:pt x="429" y="1"/>
                  </a:lnTo>
                  <a:lnTo>
                    <a:pt x="447" y="0"/>
                  </a:lnTo>
                  <a:lnTo>
                    <a:pt x="464" y="0"/>
                  </a:lnTo>
                  <a:lnTo>
                    <a:pt x="478" y="4"/>
                  </a:lnTo>
                  <a:lnTo>
                    <a:pt x="493" y="12"/>
                  </a:lnTo>
                  <a:lnTo>
                    <a:pt x="507" y="22"/>
                  </a:lnTo>
                  <a:lnTo>
                    <a:pt x="517" y="34"/>
                  </a:lnTo>
                  <a:lnTo>
                    <a:pt x="525" y="48"/>
                  </a:lnTo>
                  <a:lnTo>
                    <a:pt x="531" y="64"/>
                  </a:lnTo>
                  <a:close/>
                </a:path>
              </a:pathLst>
            </a:custGeom>
            <a:solidFill>
              <a:schemeClr val="bg2"/>
            </a:solidFill>
            <a:ln w="9525">
              <a:solidFill>
                <a:schemeClr val="bg2"/>
              </a:solidFill>
              <a:round/>
              <a:headEnd/>
              <a:tailEnd/>
            </a:ln>
          </p:spPr>
          <p:txBody>
            <a:bodyPr/>
            <a:lstStyle/>
            <a:p>
              <a:endParaRPr lang="en-US" dirty="0">
                <a:solidFill>
                  <a:srgbClr val="FFFF00"/>
                </a:solidFill>
                <a:ea typeface="ＭＳ Ｐゴシック" charset="0"/>
              </a:endParaRPr>
            </a:p>
          </p:txBody>
        </p:sp>
        <p:sp>
          <p:nvSpPr>
            <p:cNvPr id="33" name="Rectangle 32"/>
            <p:cNvSpPr>
              <a:spLocks noChangeArrowheads="1"/>
            </p:cNvSpPr>
            <p:nvPr/>
          </p:nvSpPr>
          <p:spPr bwMode="auto">
            <a:xfrm>
              <a:off x="5264" y="936"/>
              <a:ext cx="91" cy="30"/>
            </a:xfrm>
            <a:prstGeom prst="rect">
              <a:avLst/>
            </a:prstGeom>
            <a:solidFill>
              <a:srgbClr val="BFDDFF"/>
            </a:solidFill>
            <a:ln w="9525">
              <a:solidFill>
                <a:schemeClr val="bg2"/>
              </a:solidFill>
              <a:miter lim="800000"/>
              <a:headEnd/>
              <a:tailEnd/>
            </a:ln>
          </p:spPr>
          <p:txBody>
            <a:bodyPr/>
            <a:lstStyle/>
            <a:p>
              <a:endParaRPr lang="en-US" dirty="0">
                <a:solidFill>
                  <a:srgbClr val="FFFF00"/>
                </a:solidFill>
                <a:ea typeface="ＭＳ Ｐゴシック" charset="0"/>
              </a:endParaRPr>
            </a:p>
          </p:txBody>
        </p:sp>
        <p:sp>
          <p:nvSpPr>
            <p:cNvPr id="34" name="Freeform 33"/>
            <p:cNvSpPr>
              <a:spLocks/>
            </p:cNvSpPr>
            <p:nvPr/>
          </p:nvSpPr>
          <p:spPr bwMode="auto">
            <a:xfrm>
              <a:off x="5238" y="1021"/>
              <a:ext cx="145" cy="54"/>
            </a:xfrm>
            <a:custGeom>
              <a:avLst/>
              <a:gdLst>
                <a:gd name="T0" fmla="*/ 0 w 434"/>
                <a:gd name="T1" fmla="*/ 0 h 160"/>
                <a:gd name="T2" fmla="*/ 0 w 434"/>
                <a:gd name="T3" fmla="*/ 0 h 160"/>
                <a:gd name="T4" fmla="*/ 0 w 434"/>
                <a:gd name="T5" fmla="*/ 0 h 160"/>
                <a:gd name="T6" fmla="*/ 0 w 434"/>
                <a:gd name="T7" fmla="*/ 0 h 160"/>
                <a:gd name="T8" fmla="*/ 0 w 434"/>
                <a:gd name="T9" fmla="*/ 0 h 160"/>
                <a:gd name="T10" fmla="*/ 0 w 434"/>
                <a:gd name="T11" fmla="*/ 0 h 160"/>
                <a:gd name="T12" fmla="*/ 0 w 434"/>
                <a:gd name="T13" fmla="*/ 0 h 160"/>
                <a:gd name="T14" fmla="*/ 0 w 434"/>
                <a:gd name="T15" fmla="*/ 0 h 160"/>
                <a:gd name="T16" fmla="*/ 0 w 434"/>
                <a:gd name="T17" fmla="*/ 0 h 160"/>
                <a:gd name="T18" fmla="*/ 0 w 434"/>
                <a:gd name="T19" fmla="*/ 0 h 160"/>
                <a:gd name="T20" fmla="*/ 0 w 434"/>
                <a:gd name="T21" fmla="*/ 0 h 160"/>
                <a:gd name="T22" fmla="*/ 0 w 434"/>
                <a:gd name="T23" fmla="*/ 0 h 160"/>
                <a:gd name="T24" fmla="*/ 0 w 434"/>
                <a:gd name="T25" fmla="*/ 0 h 160"/>
                <a:gd name="T26" fmla="*/ 0 w 434"/>
                <a:gd name="T27" fmla="*/ 0 h 160"/>
                <a:gd name="T28" fmla="*/ 0 w 434"/>
                <a:gd name="T29" fmla="*/ 0 h 160"/>
                <a:gd name="T30" fmla="*/ 0 w 434"/>
                <a:gd name="T31" fmla="*/ 0 h 160"/>
                <a:gd name="T32" fmla="*/ 0 w 434"/>
                <a:gd name="T33" fmla="*/ 0 h 160"/>
                <a:gd name="T34" fmla="*/ 0 w 434"/>
                <a:gd name="T35" fmla="*/ 0 h 160"/>
                <a:gd name="T36" fmla="*/ 0 w 434"/>
                <a:gd name="T37" fmla="*/ 0 h 160"/>
                <a:gd name="T38" fmla="*/ 0 w 434"/>
                <a:gd name="T39" fmla="*/ 0 h 160"/>
                <a:gd name="T40" fmla="*/ 0 w 434"/>
                <a:gd name="T41" fmla="*/ 0 h 160"/>
                <a:gd name="T42" fmla="*/ 0 w 434"/>
                <a:gd name="T43" fmla="*/ 0 h 160"/>
                <a:gd name="T44" fmla="*/ 0 w 434"/>
                <a:gd name="T45" fmla="*/ 0 h 160"/>
                <a:gd name="T46" fmla="*/ 0 w 434"/>
                <a:gd name="T47" fmla="*/ 0 h 160"/>
                <a:gd name="T48" fmla="*/ 0 w 434"/>
                <a:gd name="T49" fmla="*/ 0 h 160"/>
                <a:gd name="T50" fmla="*/ 0 w 434"/>
                <a:gd name="T51" fmla="*/ 0 h 160"/>
                <a:gd name="T52" fmla="*/ 0 w 434"/>
                <a:gd name="T53" fmla="*/ 0 h 160"/>
                <a:gd name="T54" fmla="*/ 0 w 434"/>
                <a:gd name="T55" fmla="*/ 0 h 160"/>
                <a:gd name="T56" fmla="*/ 0 w 434"/>
                <a:gd name="T57" fmla="*/ 0 h 160"/>
                <a:gd name="T58" fmla="*/ 0 w 434"/>
                <a:gd name="T59" fmla="*/ 0 h 160"/>
                <a:gd name="T60" fmla="*/ 0 w 434"/>
                <a:gd name="T61" fmla="*/ 0 h 160"/>
                <a:gd name="T62" fmla="*/ 0 w 434"/>
                <a:gd name="T63" fmla="*/ 0 h 160"/>
                <a:gd name="T64" fmla="*/ 0 w 434"/>
                <a:gd name="T65" fmla="*/ 0 h 160"/>
                <a:gd name="T66" fmla="*/ 0 w 434"/>
                <a:gd name="T67" fmla="*/ 0 h 160"/>
                <a:gd name="T68" fmla="*/ 0 w 434"/>
                <a:gd name="T69" fmla="*/ 0 h 160"/>
                <a:gd name="T70" fmla="*/ 0 w 434"/>
                <a:gd name="T71" fmla="*/ 0 h 160"/>
                <a:gd name="T72" fmla="*/ 0 w 434"/>
                <a:gd name="T73" fmla="*/ 0 h 1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34"/>
                <a:gd name="T112" fmla="*/ 0 h 160"/>
                <a:gd name="T113" fmla="*/ 434 w 434"/>
                <a:gd name="T114" fmla="*/ 160 h 1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34" h="160">
                  <a:moveTo>
                    <a:pt x="433" y="28"/>
                  </a:moveTo>
                  <a:lnTo>
                    <a:pt x="434" y="37"/>
                  </a:lnTo>
                  <a:lnTo>
                    <a:pt x="431" y="46"/>
                  </a:lnTo>
                  <a:lnTo>
                    <a:pt x="427" y="54"/>
                  </a:lnTo>
                  <a:lnTo>
                    <a:pt x="421" y="63"/>
                  </a:lnTo>
                  <a:lnTo>
                    <a:pt x="412" y="70"/>
                  </a:lnTo>
                  <a:lnTo>
                    <a:pt x="402" y="76"/>
                  </a:lnTo>
                  <a:lnTo>
                    <a:pt x="390" y="82"/>
                  </a:lnTo>
                  <a:lnTo>
                    <a:pt x="376" y="85"/>
                  </a:lnTo>
                  <a:lnTo>
                    <a:pt x="77" y="157"/>
                  </a:lnTo>
                  <a:lnTo>
                    <a:pt x="64" y="160"/>
                  </a:lnTo>
                  <a:lnTo>
                    <a:pt x="50" y="160"/>
                  </a:lnTo>
                  <a:lnTo>
                    <a:pt x="38" y="158"/>
                  </a:lnTo>
                  <a:lnTo>
                    <a:pt x="26" y="155"/>
                  </a:lnTo>
                  <a:lnTo>
                    <a:pt x="17" y="151"/>
                  </a:lnTo>
                  <a:lnTo>
                    <a:pt x="9" y="145"/>
                  </a:lnTo>
                  <a:lnTo>
                    <a:pt x="3" y="139"/>
                  </a:lnTo>
                  <a:lnTo>
                    <a:pt x="0" y="130"/>
                  </a:lnTo>
                  <a:lnTo>
                    <a:pt x="0" y="121"/>
                  </a:lnTo>
                  <a:lnTo>
                    <a:pt x="1" y="113"/>
                  </a:lnTo>
                  <a:lnTo>
                    <a:pt x="6" y="105"/>
                  </a:lnTo>
                  <a:lnTo>
                    <a:pt x="13" y="97"/>
                  </a:lnTo>
                  <a:lnTo>
                    <a:pt x="22" y="90"/>
                  </a:lnTo>
                  <a:lnTo>
                    <a:pt x="32" y="82"/>
                  </a:lnTo>
                  <a:lnTo>
                    <a:pt x="44" y="78"/>
                  </a:lnTo>
                  <a:lnTo>
                    <a:pt x="58" y="73"/>
                  </a:lnTo>
                  <a:lnTo>
                    <a:pt x="357" y="3"/>
                  </a:lnTo>
                  <a:lnTo>
                    <a:pt x="370" y="0"/>
                  </a:lnTo>
                  <a:lnTo>
                    <a:pt x="384" y="0"/>
                  </a:lnTo>
                  <a:lnTo>
                    <a:pt x="396" y="2"/>
                  </a:lnTo>
                  <a:lnTo>
                    <a:pt x="406" y="5"/>
                  </a:lnTo>
                  <a:lnTo>
                    <a:pt x="415" y="8"/>
                  </a:lnTo>
                  <a:lnTo>
                    <a:pt x="424" y="14"/>
                  </a:lnTo>
                  <a:lnTo>
                    <a:pt x="430" y="21"/>
                  </a:lnTo>
                  <a:lnTo>
                    <a:pt x="433" y="28"/>
                  </a:lnTo>
                  <a:close/>
                </a:path>
              </a:pathLst>
            </a:custGeom>
            <a:solidFill>
              <a:srgbClr val="FFBFDD"/>
            </a:solidFill>
            <a:ln w="9525">
              <a:solidFill>
                <a:schemeClr val="bg2"/>
              </a:solidFill>
              <a:round/>
              <a:headEnd/>
              <a:tailEnd/>
            </a:ln>
          </p:spPr>
          <p:txBody>
            <a:bodyPr/>
            <a:lstStyle/>
            <a:p>
              <a:endParaRPr lang="en-US" dirty="0">
                <a:solidFill>
                  <a:srgbClr val="FFFF00"/>
                </a:solidFill>
                <a:ea typeface="ＭＳ Ｐゴシック" charset="0"/>
              </a:endParaRPr>
            </a:p>
          </p:txBody>
        </p:sp>
        <p:sp>
          <p:nvSpPr>
            <p:cNvPr id="35" name="Freeform 34"/>
            <p:cNvSpPr>
              <a:spLocks/>
            </p:cNvSpPr>
            <p:nvPr/>
          </p:nvSpPr>
          <p:spPr bwMode="auto">
            <a:xfrm>
              <a:off x="5142" y="1033"/>
              <a:ext cx="45" cy="83"/>
            </a:xfrm>
            <a:custGeom>
              <a:avLst/>
              <a:gdLst>
                <a:gd name="T0" fmla="*/ 0 w 135"/>
                <a:gd name="T1" fmla="*/ 0 h 249"/>
                <a:gd name="T2" fmla="*/ 0 w 135"/>
                <a:gd name="T3" fmla="*/ 0 h 249"/>
                <a:gd name="T4" fmla="*/ 0 w 135"/>
                <a:gd name="T5" fmla="*/ 0 h 249"/>
                <a:gd name="T6" fmla="*/ 0 w 135"/>
                <a:gd name="T7" fmla="*/ 0 h 249"/>
                <a:gd name="T8" fmla="*/ 0 w 135"/>
                <a:gd name="T9" fmla="*/ 0 h 249"/>
                <a:gd name="T10" fmla="*/ 0 w 135"/>
                <a:gd name="T11" fmla="*/ 0 h 249"/>
                <a:gd name="T12" fmla="*/ 0 w 135"/>
                <a:gd name="T13" fmla="*/ 0 h 249"/>
                <a:gd name="T14" fmla="*/ 0 w 135"/>
                <a:gd name="T15" fmla="*/ 0 h 249"/>
                <a:gd name="T16" fmla="*/ 0 w 135"/>
                <a:gd name="T17" fmla="*/ 0 h 249"/>
                <a:gd name="T18" fmla="*/ 0 w 135"/>
                <a:gd name="T19" fmla="*/ 0 h 249"/>
                <a:gd name="T20" fmla="*/ 0 w 135"/>
                <a:gd name="T21" fmla="*/ 0 h 249"/>
                <a:gd name="T22" fmla="*/ 0 w 135"/>
                <a:gd name="T23" fmla="*/ 0 h 249"/>
                <a:gd name="T24" fmla="*/ 0 w 135"/>
                <a:gd name="T25" fmla="*/ 0 h 249"/>
                <a:gd name="T26" fmla="*/ 0 w 135"/>
                <a:gd name="T27" fmla="*/ 0 h 249"/>
                <a:gd name="T28" fmla="*/ 0 w 135"/>
                <a:gd name="T29" fmla="*/ 0 h 249"/>
                <a:gd name="T30" fmla="*/ 0 w 135"/>
                <a:gd name="T31" fmla="*/ 0 h 249"/>
                <a:gd name="T32" fmla="*/ 0 w 135"/>
                <a:gd name="T33" fmla="*/ 0 h 249"/>
                <a:gd name="T34" fmla="*/ 0 w 135"/>
                <a:gd name="T35" fmla="*/ 0 h 249"/>
                <a:gd name="T36" fmla="*/ 0 w 135"/>
                <a:gd name="T37" fmla="*/ 0 h 249"/>
                <a:gd name="T38" fmla="*/ 0 w 135"/>
                <a:gd name="T39" fmla="*/ 0 h 249"/>
                <a:gd name="T40" fmla="*/ 0 w 135"/>
                <a:gd name="T41" fmla="*/ 0 h 249"/>
                <a:gd name="T42" fmla="*/ 0 w 135"/>
                <a:gd name="T43" fmla="*/ 0 h 249"/>
                <a:gd name="T44" fmla="*/ 0 w 135"/>
                <a:gd name="T45" fmla="*/ 0 h 249"/>
                <a:gd name="T46" fmla="*/ 0 w 135"/>
                <a:gd name="T47" fmla="*/ 0 h 249"/>
                <a:gd name="T48" fmla="*/ 0 w 135"/>
                <a:gd name="T49" fmla="*/ 0 h 249"/>
                <a:gd name="T50" fmla="*/ 0 w 135"/>
                <a:gd name="T51" fmla="*/ 0 h 249"/>
                <a:gd name="T52" fmla="*/ 0 w 135"/>
                <a:gd name="T53" fmla="*/ 0 h 249"/>
                <a:gd name="T54" fmla="*/ 0 w 135"/>
                <a:gd name="T55" fmla="*/ 0 h 249"/>
                <a:gd name="T56" fmla="*/ 0 w 135"/>
                <a:gd name="T57" fmla="*/ 0 h 249"/>
                <a:gd name="T58" fmla="*/ 0 w 135"/>
                <a:gd name="T59" fmla="*/ 0 h 249"/>
                <a:gd name="T60" fmla="*/ 0 w 135"/>
                <a:gd name="T61" fmla="*/ 0 h 249"/>
                <a:gd name="T62" fmla="*/ 0 w 135"/>
                <a:gd name="T63" fmla="*/ 0 h 249"/>
                <a:gd name="T64" fmla="*/ 0 w 135"/>
                <a:gd name="T65" fmla="*/ 0 h 2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5"/>
                <a:gd name="T100" fmla="*/ 0 h 249"/>
                <a:gd name="T101" fmla="*/ 135 w 135"/>
                <a:gd name="T102" fmla="*/ 249 h 2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5" h="249">
                  <a:moveTo>
                    <a:pt x="135" y="125"/>
                  </a:moveTo>
                  <a:lnTo>
                    <a:pt x="134" y="151"/>
                  </a:lnTo>
                  <a:lnTo>
                    <a:pt x="129" y="173"/>
                  </a:lnTo>
                  <a:lnTo>
                    <a:pt x="123" y="194"/>
                  </a:lnTo>
                  <a:lnTo>
                    <a:pt x="116" y="213"/>
                  </a:lnTo>
                  <a:lnTo>
                    <a:pt x="105" y="228"/>
                  </a:lnTo>
                  <a:lnTo>
                    <a:pt x="95" y="239"/>
                  </a:lnTo>
                  <a:lnTo>
                    <a:pt x="82" y="246"/>
                  </a:lnTo>
                  <a:lnTo>
                    <a:pt x="68" y="249"/>
                  </a:lnTo>
                  <a:lnTo>
                    <a:pt x="55" y="246"/>
                  </a:lnTo>
                  <a:lnTo>
                    <a:pt x="41" y="239"/>
                  </a:lnTo>
                  <a:lnTo>
                    <a:pt x="30" y="228"/>
                  </a:lnTo>
                  <a:lnTo>
                    <a:pt x="21" y="213"/>
                  </a:lnTo>
                  <a:lnTo>
                    <a:pt x="12" y="194"/>
                  </a:lnTo>
                  <a:lnTo>
                    <a:pt x="6" y="173"/>
                  </a:lnTo>
                  <a:lnTo>
                    <a:pt x="1" y="151"/>
                  </a:lnTo>
                  <a:lnTo>
                    <a:pt x="0" y="125"/>
                  </a:lnTo>
                  <a:lnTo>
                    <a:pt x="1" y="100"/>
                  </a:lnTo>
                  <a:lnTo>
                    <a:pt x="6" y="76"/>
                  </a:lnTo>
                  <a:lnTo>
                    <a:pt x="12" y="55"/>
                  </a:lnTo>
                  <a:lnTo>
                    <a:pt x="21" y="37"/>
                  </a:lnTo>
                  <a:lnTo>
                    <a:pt x="30" y="21"/>
                  </a:lnTo>
                  <a:lnTo>
                    <a:pt x="41" y="10"/>
                  </a:lnTo>
                  <a:lnTo>
                    <a:pt x="55" y="3"/>
                  </a:lnTo>
                  <a:lnTo>
                    <a:pt x="68" y="0"/>
                  </a:lnTo>
                  <a:lnTo>
                    <a:pt x="82" y="3"/>
                  </a:lnTo>
                  <a:lnTo>
                    <a:pt x="95" y="10"/>
                  </a:lnTo>
                  <a:lnTo>
                    <a:pt x="105" y="21"/>
                  </a:lnTo>
                  <a:lnTo>
                    <a:pt x="116" y="37"/>
                  </a:lnTo>
                  <a:lnTo>
                    <a:pt x="123" y="55"/>
                  </a:lnTo>
                  <a:lnTo>
                    <a:pt x="129" y="76"/>
                  </a:lnTo>
                  <a:lnTo>
                    <a:pt x="134" y="100"/>
                  </a:lnTo>
                  <a:lnTo>
                    <a:pt x="135" y="125"/>
                  </a:lnTo>
                  <a:close/>
                </a:path>
              </a:pathLst>
            </a:custGeom>
            <a:solidFill>
              <a:srgbClr val="BFDDBF"/>
            </a:solidFill>
            <a:ln w="9525">
              <a:solidFill>
                <a:schemeClr val="bg2"/>
              </a:solidFill>
              <a:round/>
              <a:headEnd/>
              <a:tailEnd/>
            </a:ln>
          </p:spPr>
          <p:txBody>
            <a:bodyPr/>
            <a:lstStyle/>
            <a:p>
              <a:endParaRPr lang="en-US" dirty="0">
                <a:solidFill>
                  <a:srgbClr val="FFFF00"/>
                </a:solidFill>
                <a:ea typeface="ＭＳ Ｐゴシック" charset="0"/>
              </a:endParaRPr>
            </a:p>
          </p:txBody>
        </p:sp>
      </p:grpSp>
      <p:sp>
        <p:nvSpPr>
          <p:cNvPr id="36" name="AutoShape 35"/>
          <p:cNvSpPr>
            <a:spLocks noChangeArrowheads="1"/>
          </p:cNvSpPr>
          <p:nvPr/>
        </p:nvSpPr>
        <p:spPr bwMode="auto">
          <a:xfrm>
            <a:off x="673100" y="1676400"/>
            <a:ext cx="546100" cy="482600"/>
          </a:xfrm>
          <a:prstGeom prst="rightArrow">
            <a:avLst>
              <a:gd name="adj1" fmla="val 50000"/>
              <a:gd name="adj2" fmla="val 51974"/>
            </a:avLst>
          </a:prstGeom>
          <a:solidFill>
            <a:srgbClr val="336699"/>
          </a:solidFill>
          <a:ln w="9525">
            <a:solidFill>
              <a:schemeClr val="bg1"/>
            </a:solidFill>
            <a:miter lim="800000"/>
            <a:headEnd/>
            <a:tailEnd/>
          </a:ln>
          <a:effectLst>
            <a:outerShdw blurRad="63500" dist="38099" dir="2700000" algn="ctr" rotWithShape="0">
              <a:schemeClr val="bg2">
                <a:alpha val="74997"/>
              </a:scheme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Tree>
    <p:extLst>
      <p:ext uri="{BB962C8B-B14F-4D97-AF65-F5344CB8AC3E}">
        <p14:creationId xmlns:p14="http://schemas.microsoft.com/office/powerpoint/2010/main" val="15166263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3" name="Group 3"/>
          <p:cNvGrpSpPr>
            <a:grpSpLocks/>
          </p:cNvGrpSpPr>
          <p:nvPr/>
        </p:nvGrpSpPr>
        <p:grpSpPr bwMode="auto">
          <a:xfrm>
            <a:off x="1942523" y="3029413"/>
            <a:ext cx="3633932" cy="2717536"/>
            <a:chOff x="1346" y="1865"/>
            <a:chExt cx="2518" cy="1673"/>
          </a:xfrm>
          <a:effectLst/>
        </p:grpSpPr>
        <p:sp>
          <p:nvSpPr>
            <p:cNvPr id="1503236" name="Rectangle 4"/>
            <p:cNvSpPr>
              <a:spLocks noChangeArrowheads="1"/>
            </p:cNvSpPr>
            <p:nvPr/>
          </p:nvSpPr>
          <p:spPr bwMode="auto">
            <a:xfrm>
              <a:off x="1346" y="1865"/>
              <a:ext cx="2518" cy="13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pPr algn="ctr" eaLnBrk="0" hangingPunct="0">
                <a:lnSpc>
                  <a:spcPct val="110000"/>
                </a:lnSpc>
                <a:defRPr/>
              </a:pPr>
              <a:r>
                <a:rPr lang="en-US" sz="4200" b="1" dirty="0">
                  <a:solidFill>
                    <a:srgbClr val="000000"/>
                  </a:solidFill>
                  <a:latin typeface="Arial" pitchFamily="34" charset="0"/>
                  <a:ea typeface="MS PGothic" pitchFamily="34" charset="-128"/>
                  <a:cs typeface="Arial" pitchFamily="34" charset="0"/>
                </a:rPr>
                <a:t>Diffusion Curves</a:t>
              </a:r>
            </a:p>
            <a:p>
              <a:pPr algn="ctr" eaLnBrk="0" hangingPunct="0">
                <a:lnSpc>
                  <a:spcPct val="110000"/>
                </a:lnSpc>
                <a:defRPr/>
              </a:pPr>
              <a:r>
                <a:rPr lang="en-US" sz="4000" dirty="0" smtClean="0">
                  <a:solidFill>
                    <a:srgbClr val="003399">
                      <a:lumMod val="75000"/>
                    </a:srgbClr>
                  </a:solidFill>
                  <a:latin typeface="Wingdings" pitchFamily="2" charset="2"/>
                  <a:ea typeface="ＭＳ Ｐゴシック" pitchFamily="34" charset="-128"/>
                  <a:cs typeface="Arial" pitchFamily="34" charset="0"/>
                </a:rPr>
                <a:t>t</a:t>
              </a:r>
              <a:endParaRPr lang="en-US" sz="4000" i="1" dirty="0">
                <a:solidFill>
                  <a:srgbClr val="003399">
                    <a:lumMod val="75000"/>
                  </a:srgbClr>
                </a:solidFill>
                <a:latin typeface="Wingdings" pitchFamily="2" charset="2"/>
                <a:ea typeface="ＭＳ Ｐゴシック" pitchFamily="34" charset="-128"/>
                <a:cs typeface="Arial" pitchFamily="34" charset="0"/>
              </a:endParaRPr>
            </a:p>
          </p:txBody>
        </p:sp>
        <p:sp>
          <p:nvSpPr>
            <p:cNvPr id="1503237" name="Rectangle 5"/>
            <p:cNvSpPr>
              <a:spLocks noChangeArrowheads="1"/>
            </p:cNvSpPr>
            <p:nvPr/>
          </p:nvSpPr>
          <p:spPr bwMode="auto">
            <a:xfrm>
              <a:off x="1346" y="3098"/>
              <a:ext cx="2518" cy="440"/>
            </a:xfrm>
            <a:prstGeom prst="rect">
              <a:avLst/>
            </a:prstGeom>
            <a:noFill/>
            <a:ln>
              <a:noFill/>
            </a:ln>
            <a:effectLst>
              <a:outerShdw blurRad="63500" dist="57501" dir="3723739"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pPr algn="ctr" eaLnBrk="0" hangingPunct="0">
                <a:lnSpc>
                  <a:spcPct val="90000"/>
                </a:lnSpc>
                <a:spcBef>
                  <a:spcPct val="5000"/>
                </a:spcBef>
                <a:defRPr/>
              </a:pPr>
              <a:endParaRPr lang="en-US" sz="4400" dirty="0">
                <a:solidFill>
                  <a:srgbClr val="003399">
                    <a:lumMod val="75000"/>
                  </a:srgbClr>
                </a:solidFill>
                <a:latin typeface="Arial" pitchFamily="34" charset="0"/>
                <a:ea typeface="ＭＳ Ｐゴシック" charset="-128"/>
                <a:cs typeface="Arial" pitchFamily="34" charset="0"/>
              </a:endParaRPr>
            </a:p>
          </p:txBody>
        </p:sp>
      </p:grpSp>
      <p:sp>
        <p:nvSpPr>
          <p:cNvPr id="1503238" name="Rectangle 6"/>
          <p:cNvSpPr>
            <a:spLocks noChangeArrowheads="1"/>
          </p:cNvSpPr>
          <p:nvPr/>
        </p:nvSpPr>
        <p:spPr bwMode="auto">
          <a:xfrm>
            <a:off x="1942523" y="2336864"/>
            <a:ext cx="3633932" cy="4697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pPr algn="ctr" eaLnBrk="0" hangingPunct="0">
              <a:spcBef>
                <a:spcPct val="50000"/>
              </a:spcBef>
              <a:defRPr/>
            </a:pPr>
            <a:r>
              <a:rPr lang="en-US" sz="2400" b="1" u="sng" dirty="0">
                <a:solidFill>
                  <a:srgbClr val="000000"/>
                </a:solidFill>
                <a:latin typeface="Arial" pitchFamily="34" charset="0"/>
                <a:ea typeface="MS PGothic" pitchFamily="34" charset="-128"/>
                <a:cs typeface="Arial" pitchFamily="34" charset="0"/>
              </a:rPr>
              <a:t>N U M B E R   1</a:t>
            </a:r>
          </a:p>
        </p:txBody>
      </p:sp>
      <p:sp>
        <p:nvSpPr>
          <p:cNvPr id="20573" name="Rectangle 8"/>
          <p:cNvSpPr>
            <a:spLocks noChangeArrowheads="1"/>
          </p:cNvSpPr>
          <p:nvPr/>
        </p:nvSpPr>
        <p:spPr bwMode="auto">
          <a:xfrm>
            <a:off x="539752" y="657862"/>
            <a:ext cx="8143875" cy="1211764"/>
          </a:xfrm>
          <a:prstGeom prst="rect">
            <a:avLst/>
          </a:prstGeom>
          <a:solidFill>
            <a:schemeClr val="bg2"/>
          </a:solidFill>
          <a:ln w="19050">
            <a:solidFill>
              <a:schemeClr val="bg2">
                <a:lumMod val="20000"/>
                <a:lumOff val="80000"/>
              </a:schemeClr>
            </a:solidFill>
            <a:miter lim="800000"/>
            <a:headEnd/>
            <a:tailEnd/>
          </a:ln>
        </p:spPr>
        <p:txBody>
          <a:bodyPr wrap="none" anchor="ctr"/>
          <a:lstStyle/>
          <a:p>
            <a:pPr eaLnBrk="0" hangingPunct="0"/>
            <a:endParaRPr lang="en-US" sz="2400" dirty="0">
              <a:solidFill>
                <a:srgbClr val="000000"/>
              </a:solidFill>
              <a:latin typeface="Times" charset="0"/>
              <a:ea typeface="ＭＳ Ｐゴシック" charset="0"/>
            </a:endParaRPr>
          </a:p>
        </p:txBody>
      </p:sp>
      <p:sp>
        <p:nvSpPr>
          <p:cNvPr id="1503241" name="Rectangle 9"/>
          <p:cNvSpPr>
            <a:spLocks noChangeArrowheads="1"/>
          </p:cNvSpPr>
          <p:nvPr/>
        </p:nvSpPr>
        <p:spPr bwMode="auto">
          <a:xfrm>
            <a:off x="1080943" y="917759"/>
            <a:ext cx="8051512" cy="7878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pPr eaLnBrk="0" hangingPunct="0">
              <a:lnSpc>
                <a:spcPct val="85000"/>
              </a:lnSpc>
              <a:spcBef>
                <a:spcPct val="50000"/>
              </a:spcBef>
              <a:defRPr/>
            </a:pPr>
            <a:r>
              <a:rPr lang="en-US" sz="5200" dirty="0" smtClean="0">
                <a:solidFill>
                  <a:srgbClr val="000000"/>
                </a:solidFill>
                <a:latin typeface="Arial" pitchFamily="34" charset="0"/>
                <a:ea typeface="ＭＳ Ｐゴシック" pitchFamily="34" charset="-128"/>
                <a:cs typeface="Arial" pitchFamily="34" charset="0"/>
              </a:rPr>
              <a:t>         </a:t>
            </a:r>
            <a:r>
              <a:rPr lang="en-US" sz="5200" dirty="0" smtClean="0">
                <a:solidFill>
                  <a:srgbClr val="FFFFFF"/>
                </a:solidFill>
                <a:latin typeface="Arial" pitchFamily="34" charset="0"/>
                <a:ea typeface="ＭＳ Ｐゴシック" pitchFamily="34" charset="-128"/>
                <a:cs typeface="Arial" pitchFamily="34" charset="0"/>
              </a:rPr>
              <a:t>Exercise</a:t>
            </a:r>
            <a:endParaRPr lang="en-US" sz="5200" i="1" dirty="0">
              <a:solidFill>
                <a:srgbClr val="FFFFFF"/>
              </a:solidFill>
              <a:latin typeface="Arial" pitchFamily="34" charset="0"/>
              <a:ea typeface="ＭＳ Ｐゴシック" pitchFamily="34" charset="-128"/>
              <a:cs typeface="Arial" pitchFamily="34" charset="0"/>
            </a:endParaRPr>
          </a:p>
        </p:txBody>
      </p:sp>
      <p:pic>
        <p:nvPicPr>
          <p:cNvPr id="20575" name="Picture 1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3" y="675730"/>
            <a:ext cx="978477" cy="1189023"/>
          </a:xfrm>
          <a:prstGeom prst="rect">
            <a:avLst/>
          </a:prstGeom>
          <a:noFill/>
          <a:ln w="19050">
            <a:solidFill>
              <a:schemeClr val="bg2">
                <a:lumMod val="20000"/>
                <a:lumOff val="8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0486" name="Oval 11"/>
          <p:cNvSpPr>
            <a:spLocks noChangeArrowheads="1"/>
          </p:cNvSpPr>
          <p:nvPr/>
        </p:nvSpPr>
        <p:spPr bwMode="auto">
          <a:xfrm>
            <a:off x="5729432" y="1772170"/>
            <a:ext cx="3209636" cy="4642388"/>
          </a:xfrm>
          <a:prstGeom prst="ellipse">
            <a:avLst/>
          </a:prstGeom>
          <a:solidFill>
            <a:schemeClr val="bg2"/>
          </a:solidFill>
          <a:ln w="12700">
            <a:solidFill>
              <a:schemeClr val="bg2">
                <a:lumMod val="20000"/>
                <a:lumOff val="80000"/>
              </a:schemeClr>
            </a:solidFill>
            <a:round/>
            <a:headEnd/>
            <a:tailEnd/>
          </a:ln>
        </p:spPr>
        <p:txBody>
          <a:bodyPr wrap="none" anchor="ctr"/>
          <a:lstStyle/>
          <a:p>
            <a:pPr eaLnBrk="0" hangingPunct="0"/>
            <a:endParaRPr lang="en-US" sz="2400" dirty="0">
              <a:solidFill>
                <a:srgbClr val="000000"/>
              </a:solidFill>
              <a:latin typeface="Times" charset="0"/>
              <a:ea typeface="ＭＳ Ｐゴシック" charset="0"/>
            </a:endParaRPr>
          </a:p>
        </p:txBody>
      </p:sp>
      <p:pic>
        <p:nvPicPr>
          <p:cNvPr id="20487" name="Picture 12" descr="MCj0130271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9821" y="3885447"/>
            <a:ext cx="2244148" cy="231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8" name="Group 13"/>
          <p:cNvGrpSpPr>
            <a:grpSpLocks/>
          </p:cNvGrpSpPr>
          <p:nvPr/>
        </p:nvGrpSpPr>
        <p:grpSpPr bwMode="auto">
          <a:xfrm>
            <a:off x="6140739" y="2009324"/>
            <a:ext cx="2723284" cy="2800377"/>
            <a:chOff x="4255" y="1313"/>
            <a:chExt cx="1887" cy="1724"/>
          </a:xfrm>
        </p:grpSpPr>
        <p:sp>
          <p:nvSpPr>
            <p:cNvPr id="20489" name="Freeform 14"/>
            <p:cNvSpPr>
              <a:spLocks/>
            </p:cNvSpPr>
            <p:nvPr/>
          </p:nvSpPr>
          <p:spPr bwMode="auto">
            <a:xfrm>
              <a:off x="4506" y="2489"/>
              <a:ext cx="189" cy="134"/>
            </a:xfrm>
            <a:custGeom>
              <a:avLst/>
              <a:gdLst>
                <a:gd name="T0" fmla="*/ 7468352 w 136"/>
                <a:gd name="T1" fmla="*/ 0 h 96"/>
                <a:gd name="T2" fmla="*/ 7468352 w 136"/>
                <a:gd name="T3" fmla="*/ 0 h 96"/>
                <a:gd name="T4" fmla="*/ 6921923 w 136"/>
                <a:gd name="T5" fmla="*/ 612280 h 96"/>
                <a:gd name="T6" fmla="*/ 6433606 w 136"/>
                <a:gd name="T7" fmla="*/ 1087291 h 96"/>
                <a:gd name="T8" fmla="*/ 4980855 w 136"/>
                <a:gd name="T9" fmla="*/ 2034786 h 96"/>
                <a:gd name="T10" fmla="*/ 1335403 w 136"/>
                <a:gd name="T11" fmla="*/ 3038521 h 96"/>
                <a:gd name="T12" fmla="*/ 209049 w 136"/>
                <a:gd name="T13" fmla="*/ 3357339 h 96"/>
                <a:gd name="T14" fmla="*/ 0 w 136"/>
                <a:gd name="T15" fmla="*/ 3612359 h 96"/>
                <a:gd name="T16" fmla="*/ 0 w 136"/>
                <a:gd name="T17" fmla="*/ 3818008 h 96"/>
                <a:gd name="T18" fmla="*/ 209049 w 136"/>
                <a:gd name="T19" fmla="*/ 4452852 h 96"/>
                <a:gd name="T20" fmla="*/ 691459 w 136"/>
                <a:gd name="T21" fmla="*/ 4815092 h 96"/>
                <a:gd name="T22" fmla="*/ 3101023 w 136"/>
                <a:gd name="T23" fmla="*/ 5920105 h 96"/>
                <a:gd name="T24" fmla="*/ 12960597 w 136"/>
                <a:gd name="T25" fmla="*/ 11248975 h 96"/>
                <a:gd name="T26" fmla="*/ 12960597 w 136"/>
                <a:gd name="T27" fmla="*/ 11248975 h 96"/>
                <a:gd name="T28" fmla="*/ 13679851 w 136"/>
                <a:gd name="T29" fmla="*/ 2840226 h 96"/>
                <a:gd name="T30" fmla="*/ 7468352 w 136"/>
                <a:gd name="T31" fmla="*/ 0 h 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6"/>
                <a:gd name="T49" fmla="*/ 0 h 96"/>
                <a:gd name="T50" fmla="*/ 136 w 136"/>
                <a:gd name="T51" fmla="*/ 96 h 9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6" h="96">
                  <a:moveTo>
                    <a:pt x="74" y="0"/>
                  </a:moveTo>
                  <a:lnTo>
                    <a:pt x="74" y="0"/>
                  </a:lnTo>
                  <a:lnTo>
                    <a:pt x="69" y="5"/>
                  </a:lnTo>
                  <a:lnTo>
                    <a:pt x="64" y="9"/>
                  </a:lnTo>
                  <a:lnTo>
                    <a:pt x="50" y="17"/>
                  </a:lnTo>
                  <a:lnTo>
                    <a:pt x="14" y="26"/>
                  </a:lnTo>
                  <a:lnTo>
                    <a:pt x="2" y="29"/>
                  </a:lnTo>
                  <a:lnTo>
                    <a:pt x="0" y="31"/>
                  </a:lnTo>
                  <a:lnTo>
                    <a:pt x="0" y="33"/>
                  </a:lnTo>
                  <a:lnTo>
                    <a:pt x="2" y="38"/>
                  </a:lnTo>
                  <a:lnTo>
                    <a:pt x="7" y="41"/>
                  </a:lnTo>
                  <a:lnTo>
                    <a:pt x="31" y="50"/>
                  </a:lnTo>
                  <a:lnTo>
                    <a:pt x="129" y="96"/>
                  </a:lnTo>
                  <a:lnTo>
                    <a:pt x="136" y="24"/>
                  </a:lnTo>
                  <a:lnTo>
                    <a:pt x="74" y="0"/>
                  </a:lnTo>
                  <a:close/>
                </a:path>
              </a:pathLst>
            </a:custGeom>
            <a:solidFill>
              <a:srgbClr val="846C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490" name="Freeform 15"/>
            <p:cNvSpPr>
              <a:spLocks/>
            </p:cNvSpPr>
            <p:nvPr/>
          </p:nvSpPr>
          <p:spPr bwMode="auto">
            <a:xfrm>
              <a:off x="4619" y="2169"/>
              <a:ext cx="1193" cy="718"/>
            </a:xfrm>
            <a:custGeom>
              <a:avLst/>
              <a:gdLst>
                <a:gd name="T0" fmla="*/ 95175617 w 856"/>
                <a:gd name="T1" fmla="*/ 7159277 h 515"/>
                <a:gd name="T2" fmla="*/ 95175617 w 856"/>
                <a:gd name="T3" fmla="*/ 7159277 h 515"/>
                <a:gd name="T4" fmla="*/ 91365311 w 856"/>
                <a:gd name="T5" fmla="*/ 3683280 h 515"/>
                <a:gd name="T6" fmla="*/ 87894019 w 856"/>
                <a:gd name="T7" fmla="*/ 0 h 515"/>
                <a:gd name="T8" fmla="*/ 50692895 w 856"/>
                <a:gd name="T9" fmla="*/ 45040430 h 515"/>
                <a:gd name="T10" fmla="*/ 3431540 w 856"/>
                <a:gd name="T11" fmla="*/ 27194490 h 515"/>
                <a:gd name="T12" fmla="*/ 0 w 856"/>
                <a:gd name="T13" fmla="*/ 35868660 h 515"/>
                <a:gd name="T14" fmla="*/ 52011479 w 856"/>
                <a:gd name="T15" fmla="*/ 57930924 h 515"/>
                <a:gd name="T16" fmla="*/ 95175617 w 856"/>
                <a:gd name="T17" fmla="*/ 7159277 h 5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6"/>
                <a:gd name="T28" fmla="*/ 0 h 515"/>
                <a:gd name="T29" fmla="*/ 856 w 856"/>
                <a:gd name="T30" fmla="*/ 515 h 5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6" h="515">
                  <a:moveTo>
                    <a:pt x="856" y="64"/>
                  </a:moveTo>
                  <a:lnTo>
                    <a:pt x="856" y="64"/>
                  </a:lnTo>
                  <a:lnTo>
                    <a:pt x="822" y="33"/>
                  </a:lnTo>
                  <a:lnTo>
                    <a:pt x="791" y="0"/>
                  </a:lnTo>
                  <a:lnTo>
                    <a:pt x="456" y="400"/>
                  </a:lnTo>
                  <a:lnTo>
                    <a:pt x="31" y="242"/>
                  </a:lnTo>
                  <a:lnTo>
                    <a:pt x="0" y="319"/>
                  </a:lnTo>
                  <a:lnTo>
                    <a:pt x="468" y="515"/>
                  </a:lnTo>
                  <a:lnTo>
                    <a:pt x="856" y="64"/>
                  </a:lnTo>
                  <a:close/>
                </a:path>
              </a:pathLst>
            </a:custGeom>
            <a:solidFill>
              <a:srgbClr val="D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491" name="Freeform 16"/>
            <p:cNvSpPr>
              <a:spLocks/>
            </p:cNvSpPr>
            <p:nvPr/>
          </p:nvSpPr>
          <p:spPr bwMode="auto">
            <a:xfrm>
              <a:off x="4605" y="2252"/>
              <a:ext cx="1183" cy="639"/>
            </a:xfrm>
            <a:custGeom>
              <a:avLst/>
              <a:gdLst>
                <a:gd name="T0" fmla="*/ 92855075 w 849"/>
                <a:gd name="T1" fmla="*/ 231241 h 458"/>
                <a:gd name="T2" fmla="*/ 92855075 w 849"/>
                <a:gd name="T3" fmla="*/ 231241 h 458"/>
                <a:gd name="T4" fmla="*/ 92615780 w 849"/>
                <a:gd name="T5" fmla="*/ 1386376 h 458"/>
                <a:gd name="T6" fmla="*/ 91606118 w 849"/>
                <a:gd name="T7" fmla="*/ 3197648 h 458"/>
                <a:gd name="T8" fmla="*/ 88389733 w 849"/>
                <a:gd name="T9" fmla="*/ 7949266 h 458"/>
                <a:gd name="T10" fmla="*/ 83874161 w 849"/>
                <a:gd name="T11" fmla="*/ 14266872 h 458"/>
                <a:gd name="T12" fmla="*/ 78126162 w 849"/>
                <a:gd name="T13" fmla="*/ 21818462 h 458"/>
                <a:gd name="T14" fmla="*/ 65031075 w 849"/>
                <a:gd name="T15" fmla="*/ 37916919 h 458"/>
                <a:gd name="T16" fmla="*/ 52967964 w 849"/>
                <a:gd name="T17" fmla="*/ 51930785 h 458"/>
                <a:gd name="T18" fmla="*/ 52967964 w 849"/>
                <a:gd name="T19" fmla="*/ 51930785 h 458"/>
                <a:gd name="T20" fmla="*/ 846100 w 849"/>
                <a:gd name="T21" fmla="*/ 29883131 h 458"/>
                <a:gd name="T22" fmla="*/ 846100 w 849"/>
                <a:gd name="T23" fmla="*/ 29883131 h 458"/>
                <a:gd name="T24" fmla="*/ 4260823 w 849"/>
                <a:gd name="T25" fmla="*/ 21818462 h 458"/>
                <a:gd name="T26" fmla="*/ 4260823 w 849"/>
                <a:gd name="T27" fmla="*/ 21818462 h 458"/>
                <a:gd name="T28" fmla="*/ 5878611 w 849"/>
                <a:gd name="T29" fmla="*/ 22596912 h 458"/>
                <a:gd name="T30" fmla="*/ 5878611 w 849"/>
                <a:gd name="T31" fmla="*/ 22596912 h 458"/>
                <a:gd name="T32" fmla="*/ 3189553 w 849"/>
                <a:gd name="T33" fmla="*/ 30333101 h 458"/>
                <a:gd name="T34" fmla="*/ 3189553 w 849"/>
                <a:gd name="T35" fmla="*/ 30333101 h 458"/>
                <a:gd name="T36" fmla="*/ 3189553 w 849"/>
                <a:gd name="T37" fmla="*/ 30333101 h 458"/>
                <a:gd name="T38" fmla="*/ 3189553 w 849"/>
                <a:gd name="T39" fmla="*/ 30333101 h 458"/>
                <a:gd name="T40" fmla="*/ 3189553 w 849"/>
                <a:gd name="T41" fmla="*/ 30730124 h 458"/>
                <a:gd name="T42" fmla="*/ 3189553 w 849"/>
                <a:gd name="T43" fmla="*/ 30730124 h 458"/>
                <a:gd name="T44" fmla="*/ 3595853 w 849"/>
                <a:gd name="T45" fmla="*/ 30730124 h 458"/>
                <a:gd name="T46" fmla="*/ 3713246 w 849"/>
                <a:gd name="T47" fmla="*/ 30730124 h 458"/>
                <a:gd name="T48" fmla="*/ 6628179 w 849"/>
                <a:gd name="T49" fmla="*/ 22371864 h 458"/>
                <a:gd name="T50" fmla="*/ 4011759 w 849"/>
                <a:gd name="T51" fmla="*/ 20978604 h 458"/>
                <a:gd name="T52" fmla="*/ 0 w 849"/>
                <a:gd name="T53" fmla="*/ 30333101 h 458"/>
                <a:gd name="T54" fmla="*/ 53183765 w 849"/>
                <a:gd name="T55" fmla="*/ 52901539 h 458"/>
                <a:gd name="T56" fmla="*/ 53183765 w 849"/>
                <a:gd name="T57" fmla="*/ 52497599 h 458"/>
                <a:gd name="T58" fmla="*/ 53183765 w 849"/>
                <a:gd name="T59" fmla="*/ 52497599 h 458"/>
                <a:gd name="T60" fmla="*/ 60345566 w 849"/>
                <a:gd name="T61" fmla="*/ 44584174 h 458"/>
                <a:gd name="T62" fmla="*/ 73805678 w 849"/>
                <a:gd name="T63" fmla="*/ 27988953 h 458"/>
                <a:gd name="T64" fmla="*/ 80993677 w 849"/>
                <a:gd name="T65" fmla="*/ 19039542 h 458"/>
                <a:gd name="T66" fmla="*/ 87402597 w 849"/>
                <a:gd name="T67" fmla="*/ 10762119 h 458"/>
                <a:gd name="T68" fmla="*/ 89700785 w 849"/>
                <a:gd name="T69" fmla="*/ 7176416 h 458"/>
                <a:gd name="T70" fmla="*/ 91736581 w 849"/>
                <a:gd name="T71" fmla="*/ 4166315 h 458"/>
                <a:gd name="T72" fmla="*/ 93154833 w 849"/>
                <a:gd name="T73" fmla="*/ 1826209 h 458"/>
                <a:gd name="T74" fmla="*/ 93606181 w 849"/>
                <a:gd name="T75" fmla="*/ 231241 h 458"/>
                <a:gd name="T76" fmla="*/ 93606181 w 849"/>
                <a:gd name="T77" fmla="*/ 231241 h 458"/>
                <a:gd name="T78" fmla="*/ 93422364 w 849"/>
                <a:gd name="T79" fmla="*/ 0 h 458"/>
                <a:gd name="T80" fmla="*/ 93154833 w 849"/>
                <a:gd name="T81" fmla="*/ 0 h 458"/>
                <a:gd name="T82" fmla="*/ 93154833 w 849"/>
                <a:gd name="T83" fmla="*/ 0 h 458"/>
                <a:gd name="T84" fmla="*/ 93154833 w 849"/>
                <a:gd name="T85" fmla="*/ 0 h 458"/>
                <a:gd name="T86" fmla="*/ 92855075 w 849"/>
                <a:gd name="T87" fmla="*/ 231241 h 458"/>
                <a:gd name="T88" fmla="*/ 92855075 w 849"/>
                <a:gd name="T89" fmla="*/ 231241 h 4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9"/>
                <a:gd name="T136" fmla="*/ 0 h 458"/>
                <a:gd name="T137" fmla="*/ 849 w 849"/>
                <a:gd name="T138" fmla="*/ 458 h 4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9" h="458">
                  <a:moveTo>
                    <a:pt x="842" y="2"/>
                  </a:moveTo>
                  <a:lnTo>
                    <a:pt x="842" y="2"/>
                  </a:lnTo>
                  <a:lnTo>
                    <a:pt x="840" y="12"/>
                  </a:lnTo>
                  <a:lnTo>
                    <a:pt x="830" y="28"/>
                  </a:lnTo>
                  <a:lnTo>
                    <a:pt x="801" y="69"/>
                  </a:lnTo>
                  <a:lnTo>
                    <a:pt x="760" y="124"/>
                  </a:lnTo>
                  <a:lnTo>
                    <a:pt x="708" y="189"/>
                  </a:lnTo>
                  <a:lnTo>
                    <a:pt x="590" y="328"/>
                  </a:lnTo>
                  <a:lnTo>
                    <a:pt x="480" y="450"/>
                  </a:lnTo>
                  <a:lnTo>
                    <a:pt x="8" y="259"/>
                  </a:lnTo>
                  <a:lnTo>
                    <a:pt x="39" y="189"/>
                  </a:lnTo>
                  <a:lnTo>
                    <a:pt x="53" y="196"/>
                  </a:lnTo>
                  <a:lnTo>
                    <a:pt x="29" y="263"/>
                  </a:lnTo>
                  <a:lnTo>
                    <a:pt x="29" y="266"/>
                  </a:lnTo>
                  <a:lnTo>
                    <a:pt x="32" y="266"/>
                  </a:lnTo>
                  <a:lnTo>
                    <a:pt x="34" y="266"/>
                  </a:lnTo>
                  <a:lnTo>
                    <a:pt x="60" y="194"/>
                  </a:lnTo>
                  <a:lnTo>
                    <a:pt x="36" y="182"/>
                  </a:lnTo>
                  <a:lnTo>
                    <a:pt x="0" y="263"/>
                  </a:lnTo>
                  <a:lnTo>
                    <a:pt x="482" y="458"/>
                  </a:lnTo>
                  <a:lnTo>
                    <a:pt x="482" y="455"/>
                  </a:lnTo>
                  <a:lnTo>
                    <a:pt x="547" y="386"/>
                  </a:lnTo>
                  <a:lnTo>
                    <a:pt x="669" y="242"/>
                  </a:lnTo>
                  <a:lnTo>
                    <a:pt x="734" y="165"/>
                  </a:lnTo>
                  <a:lnTo>
                    <a:pt x="792" y="93"/>
                  </a:lnTo>
                  <a:lnTo>
                    <a:pt x="813" y="62"/>
                  </a:lnTo>
                  <a:lnTo>
                    <a:pt x="832" y="36"/>
                  </a:lnTo>
                  <a:lnTo>
                    <a:pt x="844" y="16"/>
                  </a:lnTo>
                  <a:lnTo>
                    <a:pt x="849" y="2"/>
                  </a:lnTo>
                  <a:lnTo>
                    <a:pt x="847" y="0"/>
                  </a:lnTo>
                  <a:lnTo>
                    <a:pt x="844" y="0"/>
                  </a:lnTo>
                  <a:lnTo>
                    <a:pt x="842" y="2"/>
                  </a:lnTo>
                  <a:close/>
                </a:path>
              </a:pathLst>
            </a:custGeom>
            <a:solidFill>
              <a:srgbClr val="B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492" name="Freeform 17"/>
            <p:cNvSpPr>
              <a:spLocks/>
            </p:cNvSpPr>
            <p:nvPr/>
          </p:nvSpPr>
          <p:spPr bwMode="auto">
            <a:xfrm>
              <a:off x="4870" y="2452"/>
              <a:ext cx="191" cy="131"/>
            </a:xfrm>
            <a:custGeom>
              <a:avLst/>
              <a:gdLst>
                <a:gd name="T0" fmla="*/ 8329090 w 137"/>
                <a:gd name="T1" fmla="*/ 0 h 94"/>
                <a:gd name="T2" fmla="*/ 8329090 w 137"/>
                <a:gd name="T3" fmla="*/ 0 h 94"/>
                <a:gd name="T4" fmla="*/ 8030308 w 137"/>
                <a:gd name="T5" fmla="*/ 584245 h 94"/>
                <a:gd name="T6" fmla="*/ 7495579 w 137"/>
                <a:gd name="T7" fmla="*/ 1134702 h 94"/>
                <a:gd name="T8" fmla="*/ 5677646 w 137"/>
                <a:gd name="T9" fmla="*/ 1651403 h 94"/>
                <a:gd name="T10" fmla="*/ 1894521 w 137"/>
                <a:gd name="T11" fmla="*/ 2618967 h 94"/>
                <a:gd name="T12" fmla="*/ 592754 w 137"/>
                <a:gd name="T13" fmla="*/ 3207302 h 94"/>
                <a:gd name="T14" fmla="*/ 0 w 137"/>
                <a:gd name="T15" fmla="*/ 3207302 h 94"/>
                <a:gd name="T16" fmla="*/ 0 w 137"/>
                <a:gd name="T17" fmla="*/ 3760961 h 94"/>
                <a:gd name="T18" fmla="*/ 228047 w 137"/>
                <a:gd name="T19" fmla="*/ 4034099 h 94"/>
                <a:gd name="T20" fmla="*/ 1040494 w 137"/>
                <a:gd name="T21" fmla="*/ 4280116 h 94"/>
                <a:gd name="T22" fmla="*/ 3682350 w 137"/>
                <a:gd name="T23" fmla="*/ 5650760 h 94"/>
                <a:gd name="T24" fmla="*/ 14518645 w 137"/>
                <a:gd name="T25" fmla="*/ 10455256 h 94"/>
                <a:gd name="T26" fmla="*/ 14518645 w 137"/>
                <a:gd name="T27" fmla="*/ 10455256 h 94"/>
                <a:gd name="T28" fmla="*/ 15385326 w 137"/>
                <a:gd name="T29" fmla="*/ 2459592 h 94"/>
                <a:gd name="T30" fmla="*/ 8329090 w 137"/>
                <a:gd name="T31" fmla="*/ 0 h 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7"/>
                <a:gd name="T49" fmla="*/ 0 h 94"/>
                <a:gd name="T50" fmla="*/ 137 w 137"/>
                <a:gd name="T51" fmla="*/ 94 h 9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7" h="94">
                  <a:moveTo>
                    <a:pt x="74" y="0"/>
                  </a:moveTo>
                  <a:lnTo>
                    <a:pt x="74" y="0"/>
                  </a:lnTo>
                  <a:lnTo>
                    <a:pt x="72" y="5"/>
                  </a:lnTo>
                  <a:lnTo>
                    <a:pt x="67" y="10"/>
                  </a:lnTo>
                  <a:lnTo>
                    <a:pt x="50" y="15"/>
                  </a:lnTo>
                  <a:lnTo>
                    <a:pt x="17" y="24"/>
                  </a:lnTo>
                  <a:lnTo>
                    <a:pt x="5" y="29"/>
                  </a:lnTo>
                  <a:lnTo>
                    <a:pt x="0" y="29"/>
                  </a:lnTo>
                  <a:lnTo>
                    <a:pt x="0" y="34"/>
                  </a:lnTo>
                  <a:lnTo>
                    <a:pt x="2" y="36"/>
                  </a:lnTo>
                  <a:lnTo>
                    <a:pt x="9" y="39"/>
                  </a:lnTo>
                  <a:lnTo>
                    <a:pt x="33" y="51"/>
                  </a:lnTo>
                  <a:lnTo>
                    <a:pt x="129" y="94"/>
                  </a:lnTo>
                  <a:lnTo>
                    <a:pt x="137" y="22"/>
                  </a:lnTo>
                  <a:lnTo>
                    <a:pt x="74" y="0"/>
                  </a:lnTo>
                  <a:close/>
                </a:path>
              </a:pathLst>
            </a:custGeom>
            <a:solidFill>
              <a:srgbClr val="AC8D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493" name="Freeform 18"/>
            <p:cNvSpPr>
              <a:spLocks/>
            </p:cNvSpPr>
            <p:nvPr/>
          </p:nvSpPr>
          <p:spPr bwMode="auto">
            <a:xfrm>
              <a:off x="5537" y="2135"/>
              <a:ext cx="605" cy="902"/>
            </a:xfrm>
            <a:custGeom>
              <a:avLst/>
              <a:gdLst>
                <a:gd name="T0" fmla="*/ 48386933 w 434"/>
                <a:gd name="T1" fmla="*/ 5675318 h 647"/>
                <a:gd name="T2" fmla="*/ 48386933 w 434"/>
                <a:gd name="T3" fmla="*/ 5675318 h 647"/>
                <a:gd name="T4" fmla="*/ 48588289 w 434"/>
                <a:gd name="T5" fmla="*/ 4282639 h 647"/>
                <a:gd name="T6" fmla="*/ 48386933 w 434"/>
                <a:gd name="T7" fmla="*/ 3118652 h 647"/>
                <a:gd name="T8" fmla="*/ 47573141 w 434"/>
                <a:gd name="T9" fmla="*/ 1787197 h 647"/>
                <a:gd name="T10" fmla="*/ 46285518 w 434"/>
                <a:gd name="T11" fmla="*/ 825578 h 647"/>
                <a:gd name="T12" fmla="*/ 46285518 w 434"/>
                <a:gd name="T13" fmla="*/ 825578 h 647"/>
                <a:gd name="T14" fmla="*/ 45152201 w 434"/>
                <a:gd name="T15" fmla="*/ 227863 h 647"/>
                <a:gd name="T16" fmla="*/ 43582159 w 434"/>
                <a:gd name="T17" fmla="*/ 0 h 647"/>
                <a:gd name="T18" fmla="*/ 41687871 w 434"/>
                <a:gd name="T19" fmla="*/ 0 h 647"/>
                <a:gd name="T20" fmla="*/ 39529685 w 434"/>
                <a:gd name="T21" fmla="*/ 442872 h 647"/>
                <a:gd name="T22" fmla="*/ 39529685 w 434"/>
                <a:gd name="T23" fmla="*/ 442872 h 647"/>
                <a:gd name="T24" fmla="*/ 34944585 w 434"/>
                <a:gd name="T25" fmla="*/ 1358355 h 647"/>
                <a:gd name="T26" fmla="*/ 34944585 w 434"/>
                <a:gd name="T27" fmla="*/ 1358355 h 647"/>
                <a:gd name="T28" fmla="*/ 33816323 w 434"/>
                <a:gd name="T29" fmla="*/ 1604584 h 647"/>
                <a:gd name="T30" fmla="*/ 32040647 w 434"/>
                <a:gd name="T31" fmla="*/ 1604584 h 647"/>
                <a:gd name="T32" fmla="*/ 27093461 w 434"/>
                <a:gd name="T33" fmla="*/ 1358355 h 647"/>
                <a:gd name="T34" fmla="*/ 21655561 w 434"/>
                <a:gd name="T35" fmla="*/ 1040137 h 647"/>
                <a:gd name="T36" fmla="*/ 17289374 w 434"/>
                <a:gd name="T37" fmla="*/ 1358355 h 647"/>
                <a:gd name="T38" fmla="*/ 17289374 w 434"/>
                <a:gd name="T39" fmla="*/ 1358355 h 647"/>
                <a:gd name="T40" fmla="*/ 16127521 w 434"/>
                <a:gd name="T41" fmla="*/ 1358355 h 647"/>
                <a:gd name="T42" fmla="*/ 15534737 w 434"/>
                <a:gd name="T43" fmla="*/ 1787197 h 647"/>
                <a:gd name="T44" fmla="*/ 14249518 w 434"/>
                <a:gd name="T45" fmla="*/ 3118652 h 647"/>
                <a:gd name="T46" fmla="*/ 13431726 w 434"/>
                <a:gd name="T47" fmla="*/ 4533088 h 647"/>
                <a:gd name="T48" fmla="*/ 13431726 w 434"/>
                <a:gd name="T49" fmla="*/ 5076484 h 647"/>
                <a:gd name="T50" fmla="*/ 4830280 w 434"/>
                <a:gd name="T51" fmla="*/ 67865525 h 647"/>
                <a:gd name="T52" fmla="*/ 4830280 w 434"/>
                <a:gd name="T53" fmla="*/ 67865525 h 647"/>
                <a:gd name="T54" fmla="*/ 3063652 w 434"/>
                <a:gd name="T55" fmla="*/ 68905795 h 647"/>
                <a:gd name="T56" fmla="*/ 1356166 w 434"/>
                <a:gd name="T57" fmla="*/ 69772388 h 647"/>
                <a:gd name="T58" fmla="*/ 0 w 434"/>
                <a:gd name="T59" fmla="*/ 70733025 h 647"/>
                <a:gd name="T60" fmla="*/ 26348517 w 434"/>
                <a:gd name="T61" fmla="*/ 72729423 h 647"/>
                <a:gd name="T62" fmla="*/ 26348517 w 434"/>
                <a:gd name="T63" fmla="*/ 72729423 h 647"/>
                <a:gd name="T64" fmla="*/ 26899507 w 434"/>
                <a:gd name="T65" fmla="*/ 71116864 h 647"/>
                <a:gd name="T66" fmla="*/ 27495507 w 434"/>
                <a:gd name="T67" fmla="*/ 68905795 h 647"/>
                <a:gd name="T68" fmla="*/ 29371773 w 434"/>
                <a:gd name="T69" fmla="*/ 63529743 h 647"/>
                <a:gd name="T70" fmla="*/ 35230097 w 434"/>
                <a:gd name="T71" fmla="*/ 49264025 h 647"/>
                <a:gd name="T72" fmla="*/ 38389352 w 434"/>
                <a:gd name="T73" fmla="*/ 40152682 h 647"/>
                <a:gd name="T74" fmla="*/ 42267670 w 434"/>
                <a:gd name="T75" fmla="*/ 29888310 h 647"/>
                <a:gd name="T76" fmla="*/ 45410971 w 434"/>
                <a:gd name="T77" fmla="*/ 18293141 h 647"/>
                <a:gd name="T78" fmla="*/ 46993369 w 434"/>
                <a:gd name="T79" fmla="*/ 12199885 h 647"/>
                <a:gd name="T80" fmla="*/ 48386933 w 434"/>
                <a:gd name="T81" fmla="*/ 5675318 h 647"/>
                <a:gd name="T82" fmla="*/ 48386933 w 434"/>
                <a:gd name="T83" fmla="*/ 5675318 h 6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4"/>
                <a:gd name="T127" fmla="*/ 0 h 647"/>
                <a:gd name="T128" fmla="*/ 434 w 434"/>
                <a:gd name="T129" fmla="*/ 647 h 6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4" h="647">
                  <a:moveTo>
                    <a:pt x="432" y="50"/>
                  </a:moveTo>
                  <a:lnTo>
                    <a:pt x="432" y="50"/>
                  </a:lnTo>
                  <a:lnTo>
                    <a:pt x="434" y="38"/>
                  </a:lnTo>
                  <a:lnTo>
                    <a:pt x="432" y="28"/>
                  </a:lnTo>
                  <a:lnTo>
                    <a:pt x="425" y="16"/>
                  </a:lnTo>
                  <a:lnTo>
                    <a:pt x="413" y="7"/>
                  </a:lnTo>
                  <a:lnTo>
                    <a:pt x="403" y="2"/>
                  </a:lnTo>
                  <a:lnTo>
                    <a:pt x="389" y="0"/>
                  </a:lnTo>
                  <a:lnTo>
                    <a:pt x="372" y="0"/>
                  </a:lnTo>
                  <a:lnTo>
                    <a:pt x="353" y="4"/>
                  </a:lnTo>
                  <a:lnTo>
                    <a:pt x="312" y="12"/>
                  </a:lnTo>
                  <a:lnTo>
                    <a:pt x="302" y="14"/>
                  </a:lnTo>
                  <a:lnTo>
                    <a:pt x="286" y="14"/>
                  </a:lnTo>
                  <a:lnTo>
                    <a:pt x="242" y="12"/>
                  </a:lnTo>
                  <a:lnTo>
                    <a:pt x="194" y="9"/>
                  </a:lnTo>
                  <a:lnTo>
                    <a:pt x="154" y="12"/>
                  </a:lnTo>
                  <a:lnTo>
                    <a:pt x="144" y="12"/>
                  </a:lnTo>
                  <a:lnTo>
                    <a:pt x="139" y="16"/>
                  </a:lnTo>
                  <a:lnTo>
                    <a:pt x="127" y="28"/>
                  </a:lnTo>
                  <a:lnTo>
                    <a:pt x="120" y="40"/>
                  </a:lnTo>
                  <a:lnTo>
                    <a:pt x="120" y="45"/>
                  </a:lnTo>
                  <a:lnTo>
                    <a:pt x="43" y="604"/>
                  </a:lnTo>
                  <a:lnTo>
                    <a:pt x="27" y="613"/>
                  </a:lnTo>
                  <a:lnTo>
                    <a:pt x="12" y="621"/>
                  </a:lnTo>
                  <a:lnTo>
                    <a:pt x="0" y="630"/>
                  </a:lnTo>
                  <a:lnTo>
                    <a:pt x="235" y="647"/>
                  </a:lnTo>
                  <a:lnTo>
                    <a:pt x="240" y="633"/>
                  </a:lnTo>
                  <a:lnTo>
                    <a:pt x="245" y="613"/>
                  </a:lnTo>
                  <a:lnTo>
                    <a:pt x="262" y="565"/>
                  </a:lnTo>
                  <a:lnTo>
                    <a:pt x="314" y="438"/>
                  </a:lnTo>
                  <a:lnTo>
                    <a:pt x="343" y="357"/>
                  </a:lnTo>
                  <a:lnTo>
                    <a:pt x="377" y="266"/>
                  </a:lnTo>
                  <a:lnTo>
                    <a:pt x="405" y="163"/>
                  </a:lnTo>
                  <a:lnTo>
                    <a:pt x="420" y="108"/>
                  </a:lnTo>
                  <a:lnTo>
                    <a:pt x="432" y="50"/>
                  </a:lnTo>
                  <a:close/>
                </a:path>
              </a:pathLst>
            </a:custGeom>
            <a:solidFill>
              <a:srgbClr val="D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494" name="Freeform 19"/>
            <p:cNvSpPr>
              <a:spLocks/>
            </p:cNvSpPr>
            <p:nvPr/>
          </p:nvSpPr>
          <p:spPr bwMode="auto">
            <a:xfrm>
              <a:off x="4528" y="2248"/>
              <a:ext cx="105" cy="268"/>
            </a:xfrm>
            <a:custGeom>
              <a:avLst/>
              <a:gdLst>
                <a:gd name="T0" fmla="*/ 3529201 w 75"/>
                <a:gd name="T1" fmla="*/ 6819341 h 192"/>
                <a:gd name="T2" fmla="*/ 3529201 w 75"/>
                <a:gd name="T3" fmla="*/ 6819341 h 192"/>
                <a:gd name="T4" fmla="*/ 2846431 w 75"/>
                <a:gd name="T5" fmla="*/ 4528774 h 192"/>
                <a:gd name="T6" fmla="*/ 2846431 w 75"/>
                <a:gd name="T7" fmla="*/ 2840226 h 192"/>
                <a:gd name="T8" fmla="*/ 2846431 w 75"/>
                <a:gd name="T9" fmla="*/ 1723170 h 192"/>
                <a:gd name="T10" fmla="*/ 3197712 w 75"/>
                <a:gd name="T11" fmla="*/ 854698 h 192"/>
                <a:gd name="T12" fmla="*/ 3529201 w 75"/>
                <a:gd name="T13" fmla="*/ 612280 h 192"/>
                <a:gd name="T14" fmla="*/ 3800517 w 75"/>
                <a:gd name="T15" fmla="*/ 325207 h 192"/>
                <a:gd name="T16" fmla="*/ 4476797 w 75"/>
                <a:gd name="T17" fmla="*/ 0 h 192"/>
                <a:gd name="T18" fmla="*/ 8460683 w 75"/>
                <a:gd name="T19" fmla="*/ 6215439 h 192"/>
                <a:gd name="T20" fmla="*/ 8460683 w 75"/>
                <a:gd name="T21" fmla="*/ 6215439 h 192"/>
                <a:gd name="T22" fmla="*/ 8460683 w 75"/>
                <a:gd name="T23" fmla="*/ 9276278 h 192"/>
                <a:gd name="T24" fmla="*/ 8774522 w 75"/>
                <a:gd name="T25" fmla="*/ 11534441 h 192"/>
                <a:gd name="T26" fmla="*/ 9130675 w 75"/>
                <a:gd name="T27" fmla="*/ 12737198 h 192"/>
                <a:gd name="T28" fmla="*/ 9130675 w 75"/>
                <a:gd name="T29" fmla="*/ 12737198 h 192"/>
                <a:gd name="T30" fmla="*/ 9327171 w 75"/>
                <a:gd name="T31" fmla="*/ 13831984 h 192"/>
                <a:gd name="T32" fmla="*/ 9751931 w 75"/>
                <a:gd name="T33" fmla="*/ 15466593 h 192"/>
                <a:gd name="T34" fmla="*/ 9327171 w 75"/>
                <a:gd name="T35" fmla="*/ 18545694 h 192"/>
                <a:gd name="T36" fmla="*/ 9130675 w 75"/>
                <a:gd name="T37" fmla="*/ 21379329 h 192"/>
                <a:gd name="T38" fmla="*/ 8774522 w 75"/>
                <a:gd name="T39" fmla="*/ 22240597 h 192"/>
                <a:gd name="T40" fmla="*/ 8460683 w 75"/>
                <a:gd name="T41" fmla="*/ 22528775 h 192"/>
                <a:gd name="T42" fmla="*/ 8460683 w 75"/>
                <a:gd name="T43" fmla="*/ 22528775 h 192"/>
                <a:gd name="T44" fmla="*/ 7134343 w 75"/>
                <a:gd name="T45" fmla="*/ 21916948 h 192"/>
                <a:gd name="T46" fmla="*/ 6267516 w 75"/>
                <a:gd name="T47" fmla="*/ 21090296 h 192"/>
                <a:gd name="T48" fmla="*/ 4162064 w 75"/>
                <a:gd name="T49" fmla="*/ 18545694 h 192"/>
                <a:gd name="T50" fmla="*/ 1939039 w 75"/>
                <a:gd name="T51" fmla="*/ 16100157 h 192"/>
                <a:gd name="T52" fmla="*/ 989306 w 75"/>
                <a:gd name="T53" fmla="*/ 15216884 h 192"/>
                <a:gd name="T54" fmla="*/ 0 w 75"/>
                <a:gd name="T55" fmla="*/ 14612137 h 192"/>
                <a:gd name="T56" fmla="*/ 0 w 75"/>
                <a:gd name="T57" fmla="*/ 14612137 h 192"/>
                <a:gd name="T58" fmla="*/ 1326520 w 75"/>
                <a:gd name="T59" fmla="*/ 14266385 h 192"/>
                <a:gd name="T60" fmla="*/ 2284080 w 75"/>
                <a:gd name="T61" fmla="*/ 13525265 h 192"/>
                <a:gd name="T62" fmla="*/ 2846431 w 75"/>
                <a:gd name="T63" fmla="*/ 12459303 h 192"/>
                <a:gd name="T64" fmla="*/ 3197712 w 75"/>
                <a:gd name="T65" fmla="*/ 11248975 h 192"/>
                <a:gd name="T66" fmla="*/ 3800517 w 75"/>
                <a:gd name="T67" fmla="*/ 8675717 h 192"/>
                <a:gd name="T68" fmla="*/ 3529201 w 75"/>
                <a:gd name="T69" fmla="*/ 6819341 h 192"/>
                <a:gd name="T70" fmla="*/ 3529201 w 75"/>
                <a:gd name="T71" fmla="*/ 6819341 h 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5"/>
                <a:gd name="T109" fmla="*/ 0 h 192"/>
                <a:gd name="T110" fmla="*/ 75 w 75"/>
                <a:gd name="T111" fmla="*/ 192 h 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5" h="192">
                  <a:moveTo>
                    <a:pt x="27" y="58"/>
                  </a:moveTo>
                  <a:lnTo>
                    <a:pt x="27" y="58"/>
                  </a:lnTo>
                  <a:lnTo>
                    <a:pt x="22" y="39"/>
                  </a:lnTo>
                  <a:lnTo>
                    <a:pt x="22" y="24"/>
                  </a:lnTo>
                  <a:lnTo>
                    <a:pt x="22" y="15"/>
                  </a:lnTo>
                  <a:lnTo>
                    <a:pt x="24" y="7"/>
                  </a:lnTo>
                  <a:lnTo>
                    <a:pt x="27" y="5"/>
                  </a:lnTo>
                  <a:lnTo>
                    <a:pt x="29" y="3"/>
                  </a:lnTo>
                  <a:lnTo>
                    <a:pt x="34" y="0"/>
                  </a:lnTo>
                  <a:lnTo>
                    <a:pt x="65" y="53"/>
                  </a:lnTo>
                  <a:lnTo>
                    <a:pt x="65" y="79"/>
                  </a:lnTo>
                  <a:lnTo>
                    <a:pt x="67" y="98"/>
                  </a:lnTo>
                  <a:lnTo>
                    <a:pt x="70" y="108"/>
                  </a:lnTo>
                  <a:lnTo>
                    <a:pt x="72" y="118"/>
                  </a:lnTo>
                  <a:lnTo>
                    <a:pt x="75" y="132"/>
                  </a:lnTo>
                  <a:lnTo>
                    <a:pt x="72" y="158"/>
                  </a:lnTo>
                  <a:lnTo>
                    <a:pt x="70" y="182"/>
                  </a:lnTo>
                  <a:lnTo>
                    <a:pt x="67" y="190"/>
                  </a:lnTo>
                  <a:lnTo>
                    <a:pt x="65" y="192"/>
                  </a:lnTo>
                  <a:lnTo>
                    <a:pt x="55" y="187"/>
                  </a:lnTo>
                  <a:lnTo>
                    <a:pt x="48" y="180"/>
                  </a:lnTo>
                  <a:lnTo>
                    <a:pt x="32" y="158"/>
                  </a:lnTo>
                  <a:lnTo>
                    <a:pt x="15" y="137"/>
                  </a:lnTo>
                  <a:lnTo>
                    <a:pt x="8" y="130"/>
                  </a:lnTo>
                  <a:lnTo>
                    <a:pt x="0" y="125"/>
                  </a:lnTo>
                  <a:lnTo>
                    <a:pt x="10" y="122"/>
                  </a:lnTo>
                  <a:lnTo>
                    <a:pt x="17" y="115"/>
                  </a:lnTo>
                  <a:lnTo>
                    <a:pt x="22" y="106"/>
                  </a:lnTo>
                  <a:lnTo>
                    <a:pt x="24" y="96"/>
                  </a:lnTo>
                  <a:lnTo>
                    <a:pt x="29" y="74"/>
                  </a:lnTo>
                  <a:lnTo>
                    <a:pt x="27" y="58"/>
                  </a:lnTo>
                  <a:close/>
                </a:path>
              </a:pathLst>
            </a:custGeom>
            <a:solidFill>
              <a:srgbClr val="846C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495" name="Freeform 20"/>
            <p:cNvSpPr>
              <a:spLocks/>
            </p:cNvSpPr>
            <p:nvPr/>
          </p:nvSpPr>
          <p:spPr bwMode="auto">
            <a:xfrm>
              <a:off x="4318" y="2296"/>
              <a:ext cx="304" cy="253"/>
            </a:xfrm>
            <a:custGeom>
              <a:avLst/>
              <a:gdLst>
                <a:gd name="T0" fmla="*/ 24704719 w 218"/>
                <a:gd name="T1" fmla="*/ 14599492 h 182"/>
                <a:gd name="T2" fmla="*/ 19010322 w 218"/>
                <a:gd name="T3" fmla="*/ 7728146 h 182"/>
                <a:gd name="T4" fmla="*/ 19010322 w 218"/>
                <a:gd name="T5" fmla="*/ 7728146 h 182"/>
                <a:gd name="T6" fmla="*/ 16308309 w 218"/>
                <a:gd name="T7" fmla="*/ 4615608 h 182"/>
                <a:gd name="T8" fmla="*/ 13995888 w 218"/>
                <a:gd name="T9" fmla="*/ 2121747 h 182"/>
                <a:gd name="T10" fmla="*/ 12846641 w 218"/>
                <a:gd name="T11" fmla="*/ 1252008 h 182"/>
                <a:gd name="T12" fmla="*/ 11492454 w 218"/>
                <a:gd name="T13" fmla="*/ 509862 h 182"/>
                <a:gd name="T14" fmla="*/ 11492454 w 218"/>
                <a:gd name="T15" fmla="*/ 509862 h 182"/>
                <a:gd name="T16" fmla="*/ 10672023 w 218"/>
                <a:gd name="T17" fmla="*/ 0 h 182"/>
                <a:gd name="T18" fmla="*/ 9865387 w 218"/>
                <a:gd name="T19" fmla="*/ 0 h 182"/>
                <a:gd name="T20" fmla="*/ 8908601 w 218"/>
                <a:gd name="T21" fmla="*/ 708764 h 182"/>
                <a:gd name="T22" fmla="*/ 8516833 w 218"/>
                <a:gd name="T23" fmla="*/ 957658 h 182"/>
                <a:gd name="T24" fmla="*/ 7399007 w 218"/>
                <a:gd name="T25" fmla="*/ 1252008 h 182"/>
                <a:gd name="T26" fmla="*/ 5768432 w 218"/>
                <a:gd name="T27" fmla="*/ 957658 h 182"/>
                <a:gd name="T28" fmla="*/ 3275175 w 218"/>
                <a:gd name="T29" fmla="*/ 211519 h 182"/>
                <a:gd name="T30" fmla="*/ 1684226 w 218"/>
                <a:gd name="T31" fmla="*/ 3133057 h 182"/>
                <a:gd name="T32" fmla="*/ 319385 w 218"/>
                <a:gd name="T33" fmla="*/ 5784598 h 182"/>
                <a:gd name="T34" fmla="*/ 595582 w 218"/>
                <a:gd name="T35" fmla="*/ 7728146 h 182"/>
                <a:gd name="T36" fmla="*/ 595582 w 218"/>
                <a:gd name="T37" fmla="*/ 7728146 h 182"/>
                <a:gd name="T38" fmla="*/ 319385 w 218"/>
                <a:gd name="T39" fmla="*/ 8230098 h 182"/>
                <a:gd name="T40" fmla="*/ 0 w 218"/>
                <a:gd name="T41" fmla="*/ 8773645 h 182"/>
                <a:gd name="T42" fmla="*/ 0 w 218"/>
                <a:gd name="T43" fmla="*/ 9283639 h 182"/>
                <a:gd name="T44" fmla="*/ 0 w 218"/>
                <a:gd name="T45" fmla="*/ 10142296 h 182"/>
                <a:gd name="T46" fmla="*/ 866096 w 218"/>
                <a:gd name="T47" fmla="*/ 11427770 h 182"/>
                <a:gd name="T48" fmla="*/ 1913182 w 218"/>
                <a:gd name="T49" fmla="*/ 12558887 h 182"/>
                <a:gd name="T50" fmla="*/ 4097541 w 218"/>
                <a:gd name="T51" fmla="*/ 14280798 h 182"/>
                <a:gd name="T52" fmla="*/ 4097541 w 218"/>
                <a:gd name="T53" fmla="*/ 14280798 h 182"/>
                <a:gd name="T54" fmla="*/ 5768432 w 218"/>
                <a:gd name="T55" fmla="*/ 15538911 h 182"/>
                <a:gd name="T56" fmla="*/ 7968150 w 218"/>
                <a:gd name="T57" fmla="*/ 16590481 h 182"/>
                <a:gd name="T58" fmla="*/ 10317881 w 218"/>
                <a:gd name="T59" fmla="*/ 17235575 h 182"/>
                <a:gd name="T60" fmla="*/ 13013506 w 218"/>
                <a:gd name="T61" fmla="*/ 17939755 h 182"/>
                <a:gd name="T62" fmla="*/ 15495163 w 218"/>
                <a:gd name="T63" fmla="*/ 18318389 h 182"/>
                <a:gd name="T64" fmla="*/ 18048831 w 218"/>
                <a:gd name="T65" fmla="*/ 18499648 h 182"/>
                <a:gd name="T66" fmla="*/ 20156841 w 218"/>
                <a:gd name="T67" fmla="*/ 18499648 h 182"/>
                <a:gd name="T68" fmla="*/ 21586460 w 218"/>
                <a:gd name="T69" fmla="*/ 18318389 h 182"/>
                <a:gd name="T70" fmla="*/ 21586460 w 218"/>
                <a:gd name="T71" fmla="*/ 18318389 h 182"/>
                <a:gd name="T72" fmla="*/ 22597742 w 218"/>
                <a:gd name="T73" fmla="*/ 17757486 h 182"/>
                <a:gd name="T74" fmla="*/ 23333552 w 218"/>
                <a:gd name="T75" fmla="*/ 17235575 h 182"/>
                <a:gd name="T76" fmla="*/ 23931957 w 218"/>
                <a:gd name="T77" fmla="*/ 16590481 h 182"/>
                <a:gd name="T78" fmla="*/ 24478562 w 218"/>
                <a:gd name="T79" fmla="*/ 16088288 h 182"/>
                <a:gd name="T80" fmla="*/ 24704719 w 218"/>
                <a:gd name="T81" fmla="*/ 15044816 h 182"/>
                <a:gd name="T82" fmla="*/ 24704719 w 218"/>
                <a:gd name="T83" fmla="*/ 14599492 h 182"/>
                <a:gd name="T84" fmla="*/ 24704719 w 218"/>
                <a:gd name="T85" fmla="*/ 14599492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18"/>
                <a:gd name="T130" fmla="*/ 0 h 182"/>
                <a:gd name="T131" fmla="*/ 218 w 218"/>
                <a:gd name="T132" fmla="*/ 182 h 1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18" h="182">
                  <a:moveTo>
                    <a:pt x="218" y="144"/>
                  </a:moveTo>
                  <a:lnTo>
                    <a:pt x="168" y="76"/>
                  </a:lnTo>
                  <a:lnTo>
                    <a:pt x="144" y="45"/>
                  </a:lnTo>
                  <a:lnTo>
                    <a:pt x="123" y="21"/>
                  </a:lnTo>
                  <a:lnTo>
                    <a:pt x="113" y="12"/>
                  </a:lnTo>
                  <a:lnTo>
                    <a:pt x="101" y="5"/>
                  </a:lnTo>
                  <a:lnTo>
                    <a:pt x="94" y="0"/>
                  </a:lnTo>
                  <a:lnTo>
                    <a:pt x="87" y="0"/>
                  </a:lnTo>
                  <a:lnTo>
                    <a:pt x="79" y="7"/>
                  </a:lnTo>
                  <a:lnTo>
                    <a:pt x="75" y="9"/>
                  </a:lnTo>
                  <a:lnTo>
                    <a:pt x="65" y="12"/>
                  </a:lnTo>
                  <a:lnTo>
                    <a:pt x="51" y="9"/>
                  </a:lnTo>
                  <a:lnTo>
                    <a:pt x="29" y="2"/>
                  </a:lnTo>
                  <a:lnTo>
                    <a:pt x="15" y="31"/>
                  </a:lnTo>
                  <a:lnTo>
                    <a:pt x="3" y="57"/>
                  </a:lnTo>
                  <a:lnTo>
                    <a:pt x="5" y="76"/>
                  </a:lnTo>
                  <a:lnTo>
                    <a:pt x="3" y="81"/>
                  </a:lnTo>
                  <a:lnTo>
                    <a:pt x="0" y="86"/>
                  </a:lnTo>
                  <a:lnTo>
                    <a:pt x="0" y="91"/>
                  </a:lnTo>
                  <a:lnTo>
                    <a:pt x="0" y="100"/>
                  </a:lnTo>
                  <a:lnTo>
                    <a:pt x="8" y="112"/>
                  </a:lnTo>
                  <a:lnTo>
                    <a:pt x="17" y="124"/>
                  </a:lnTo>
                  <a:lnTo>
                    <a:pt x="36" y="141"/>
                  </a:lnTo>
                  <a:lnTo>
                    <a:pt x="51" y="153"/>
                  </a:lnTo>
                  <a:lnTo>
                    <a:pt x="70" y="163"/>
                  </a:lnTo>
                  <a:lnTo>
                    <a:pt x="91" y="170"/>
                  </a:lnTo>
                  <a:lnTo>
                    <a:pt x="115" y="177"/>
                  </a:lnTo>
                  <a:lnTo>
                    <a:pt x="137" y="180"/>
                  </a:lnTo>
                  <a:lnTo>
                    <a:pt x="159" y="182"/>
                  </a:lnTo>
                  <a:lnTo>
                    <a:pt x="178" y="182"/>
                  </a:lnTo>
                  <a:lnTo>
                    <a:pt x="190" y="180"/>
                  </a:lnTo>
                  <a:lnTo>
                    <a:pt x="199" y="175"/>
                  </a:lnTo>
                  <a:lnTo>
                    <a:pt x="206" y="170"/>
                  </a:lnTo>
                  <a:lnTo>
                    <a:pt x="211" y="163"/>
                  </a:lnTo>
                  <a:lnTo>
                    <a:pt x="216" y="158"/>
                  </a:lnTo>
                  <a:lnTo>
                    <a:pt x="218" y="148"/>
                  </a:lnTo>
                  <a:lnTo>
                    <a:pt x="218" y="144"/>
                  </a:lnTo>
                  <a:close/>
                </a:path>
              </a:pathLst>
            </a:custGeom>
            <a:solidFill>
              <a:srgbClr val="846C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496" name="Freeform 21"/>
            <p:cNvSpPr>
              <a:spLocks/>
            </p:cNvSpPr>
            <p:nvPr/>
          </p:nvSpPr>
          <p:spPr bwMode="auto">
            <a:xfrm>
              <a:off x="4341" y="2219"/>
              <a:ext cx="251" cy="357"/>
            </a:xfrm>
            <a:custGeom>
              <a:avLst/>
              <a:gdLst>
                <a:gd name="T0" fmla="*/ 1911888 w 180"/>
                <a:gd name="T1" fmla="*/ 0 h 256"/>
                <a:gd name="T2" fmla="*/ 1911888 w 180"/>
                <a:gd name="T3" fmla="*/ 0 h 256"/>
                <a:gd name="T4" fmla="*/ 1911888 w 180"/>
                <a:gd name="T5" fmla="*/ 0 h 256"/>
                <a:gd name="T6" fmla="*/ 1911888 w 180"/>
                <a:gd name="T7" fmla="*/ 0 h 256"/>
                <a:gd name="T8" fmla="*/ 8897345 w 180"/>
                <a:gd name="T9" fmla="*/ 0 h 256"/>
                <a:gd name="T10" fmla="*/ 14171888 w 180"/>
                <a:gd name="T11" fmla="*/ 0 h 256"/>
                <a:gd name="T12" fmla="*/ 16083008 w 180"/>
                <a:gd name="T13" fmla="*/ 229074 h 256"/>
                <a:gd name="T14" fmla="*/ 16866429 w 180"/>
                <a:gd name="T15" fmla="*/ 445484 h 256"/>
                <a:gd name="T16" fmla="*/ 16866429 w 180"/>
                <a:gd name="T17" fmla="*/ 445484 h 256"/>
                <a:gd name="T18" fmla="*/ 17466871 w 180"/>
                <a:gd name="T19" fmla="*/ 1802757 h 256"/>
                <a:gd name="T20" fmla="*/ 17873250 w 180"/>
                <a:gd name="T21" fmla="*/ 4569088 h 256"/>
                <a:gd name="T22" fmla="*/ 18985007 w 180"/>
                <a:gd name="T23" fmla="*/ 12710858 h 256"/>
                <a:gd name="T24" fmla="*/ 20360504 w 180"/>
                <a:gd name="T25" fmla="*/ 24719008 h 256"/>
                <a:gd name="T26" fmla="*/ 20360504 w 180"/>
                <a:gd name="T27" fmla="*/ 24719008 h 256"/>
                <a:gd name="T28" fmla="*/ 20138804 w 180"/>
                <a:gd name="T29" fmla="*/ 25320774 h 256"/>
                <a:gd name="T30" fmla="*/ 20138804 w 180"/>
                <a:gd name="T31" fmla="*/ 25320774 h 256"/>
                <a:gd name="T32" fmla="*/ 19600669 w 180"/>
                <a:gd name="T33" fmla="*/ 26165927 h 256"/>
                <a:gd name="T34" fmla="*/ 18985007 w 180"/>
                <a:gd name="T35" fmla="*/ 26951265 h 256"/>
                <a:gd name="T36" fmla="*/ 18985007 w 180"/>
                <a:gd name="T37" fmla="*/ 26951265 h 256"/>
                <a:gd name="T38" fmla="*/ 16547465 w 180"/>
                <a:gd name="T39" fmla="*/ 27388088 h 256"/>
                <a:gd name="T40" fmla="*/ 12295443 w 180"/>
                <a:gd name="T41" fmla="*/ 28240986 h 256"/>
                <a:gd name="T42" fmla="*/ 7531937 w 180"/>
                <a:gd name="T43" fmla="*/ 28835025 h 256"/>
                <a:gd name="T44" fmla="*/ 6220417 w 180"/>
                <a:gd name="T45" fmla="*/ 29059783 h 256"/>
                <a:gd name="T46" fmla="*/ 5401389 w 180"/>
                <a:gd name="T47" fmla="*/ 28835025 h 256"/>
                <a:gd name="T48" fmla="*/ 5401389 w 180"/>
                <a:gd name="T49" fmla="*/ 28835025 h 256"/>
                <a:gd name="T50" fmla="*/ 4882000 w 180"/>
                <a:gd name="T51" fmla="*/ 27388088 h 256"/>
                <a:gd name="T52" fmla="*/ 4094598 w 180"/>
                <a:gd name="T53" fmla="*/ 24719008 h 256"/>
                <a:gd name="T54" fmla="*/ 2105760 w 180"/>
                <a:gd name="T55" fmla="*/ 16214997 h 256"/>
                <a:gd name="T56" fmla="*/ 595277 w 180"/>
                <a:gd name="T57" fmla="*/ 7542594 h 256"/>
                <a:gd name="T58" fmla="*/ 0 w 180"/>
                <a:gd name="T59" fmla="*/ 3143119 h 256"/>
                <a:gd name="T60" fmla="*/ 0 w 180"/>
                <a:gd name="T61" fmla="*/ 3143119 h 256"/>
                <a:gd name="T62" fmla="*/ 319169 w 180"/>
                <a:gd name="T63" fmla="*/ 1802757 h 256"/>
                <a:gd name="T64" fmla="*/ 830081 w 180"/>
                <a:gd name="T65" fmla="*/ 1047536 h 256"/>
                <a:gd name="T66" fmla="*/ 1911888 w 180"/>
                <a:gd name="T67" fmla="*/ 0 h 256"/>
                <a:gd name="T68" fmla="*/ 1911888 w 180"/>
                <a:gd name="T69" fmla="*/ 0 h 2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0"/>
                <a:gd name="T106" fmla="*/ 0 h 256"/>
                <a:gd name="T107" fmla="*/ 180 w 180"/>
                <a:gd name="T108" fmla="*/ 256 h 2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0" h="256">
                  <a:moveTo>
                    <a:pt x="17" y="0"/>
                  </a:moveTo>
                  <a:lnTo>
                    <a:pt x="17" y="0"/>
                  </a:lnTo>
                  <a:lnTo>
                    <a:pt x="79" y="0"/>
                  </a:lnTo>
                  <a:lnTo>
                    <a:pt x="125" y="0"/>
                  </a:lnTo>
                  <a:lnTo>
                    <a:pt x="142" y="2"/>
                  </a:lnTo>
                  <a:lnTo>
                    <a:pt x="149" y="4"/>
                  </a:lnTo>
                  <a:lnTo>
                    <a:pt x="154" y="16"/>
                  </a:lnTo>
                  <a:lnTo>
                    <a:pt x="158" y="40"/>
                  </a:lnTo>
                  <a:lnTo>
                    <a:pt x="168" y="112"/>
                  </a:lnTo>
                  <a:lnTo>
                    <a:pt x="180" y="218"/>
                  </a:lnTo>
                  <a:lnTo>
                    <a:pt x="178" y="223"/>
                  </a:lnTo>
                  <a:lnTo>
                    <a:pt x="173" y="230"/>
                  </a:lnTo>
                  <a:lnTo>
                    <a:pt x="168" y="237"/>
                  </a:lnTo>
                  <a:lnTo>
                    <a:pt x="146" y="242"/>
                  </a:lnTo>
                  <a:lnTo>
                    <a:pt x="108" y="249"/>
                  </a:lnTo>
                  <a:lnTo>
                    <a:pt x="67" y="254"/>
                  </a:lnTo>
                  <a:lnTo>
                    <a:pt x="55" y="256"/>
                  </a:lnTo>
                  <a:lnTo>
                    <a:pt x="48" y="254"/>
                  </a:lnTo>
                  <a:lnTo>
                    <a:pt x="43" y="242"/>
                  </a:lnTo>
                  <a:lnTo>
                    <a:pt x="36" y="218"/>
                  </a:lnTo>
                  <a:lnTo>
                    <a:pt x="19" y="143"/>
                  </a:lnTo>
                  <a:lnTo>
                    <a:pt x="5" y="67"/>
                  </a:lnTo>
                  <a:lnTo>
                    <a:pt x="0" y="28"/>
                  </a:lnTo>
                  <a:lnTo>
                    <a:pt x="3" y="16"/>
                  </a:lnTo>
                  <a:lnTo>
                    <a:pt x="7" y="9"/>
                  </a:lnTo>
                  <a:lnTo>
                    <a:pt x="17"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497" name="Freeform 22"/>
            <p:cNvSpPr>
              <a:spLocks/>
            </p:cNvSpPr>
            <p:nvPr/>
          </p:nvSpPr>
          <p:spPr bwMode="auto">
            <a:xfrm>
              <a:off x="4341" y="2219"/>
              <a:ext cx="248" cy="357"/>
            </a:xfrm>
            <a:custGeom>
              <a:avLst/>
              <a:gdLst>
                <a:gd name="T0" fmla="*/ 1864833 w 178"/>
                <a:gd name="T1" fmla="*/ 0 h 256"/>
                <a:gd name="T2" fmla="*/ 1864833 w 178"/>
                <a:gd name="T3" fmla="*/ 0 h 256"/>
                <a:gd name="T4" fmla="*/ 1639970 w 178"/>
                <a:gd name="T5" fmla="*/ 831089 h 256"/>
                <a:gd name="T6" fmla="*/ 1338469 w 178"/>
                <a:gd name="T7" fmla="*/ 1372442 h 256"/>
                <a:gd name="T8" fmla="*/ 1338469 w 178"/>
                <a:gd name="T9" fmla="*/ 1372442 h 256"/>
                <a:gd name="T10" fmla="*/ 1864833 w 178"/>
                <a:gd name="T11" fmla="*/ 5945549 h 256"/>
                <a:gd name="T12" fmla="*/ 3406311 w 178"/>
                <a:gd name="T13" fmla="*/ 14663821 h 256"/>
                <a:gd name="T14" fmla="*/ 5272107 w 178"/>
                <a:gd name="T15" fmla="*/ 23050426 h 256"/>
                <a:gd name="T16" fmla="*/ 6064240 w 178"/>
                <a:gd name="T17" fmla="*/ 25784756 h 256"/>
                <a:gd name="T18" fmla="*/ 6612226 w 178"/>
                <a:gd name="T19" fmla="*/ 27068638 h 256"/>
                <a:gd name="T20" fmla="*/ 6612226 w 178"/>
                <a:gd name="T21" fmla="*/ 27068638 h 256"/>
                <a:gd name="T22" fmla="*/ 7191695 w 178"/>
                <a:gd name="T23" fmla="*/ 27068638 h 256"/>
                <a:gd name="T24" fmla="*/ 8668529 w 178"/>
                <a:gd name="T25" fmla="*/ 27068638 h 256"/>
                <a:gd name="T26" fmla="*/ 12617567 w 178"/>
                <a:gd name="T27" fmla="*/ 26638439 h 256"/>
                <a:gd name="T28" fmla="*/ 16975207 w 178"/>
                <a:gd name="T29" fmla="*/ 25784756 h 256"/>
                <a:gd name="T30" fmla="*/ 19603723 w 178"/>
                <a:gd name="T31" fmla="*/ 25320774 h 256"/>
                <a:gd name="T32" fmla="*/ 19603723 w 178"/>
                <a:gd name="T33" fmla="*/ 25320774 h 256"/>
                <a:gd name="T34" fmla="*/ 19004728 w 178"/>
                <a:gd name="T35" fmla="*/ 26165927 h 256"/>
                <a:gd name="T36" fmla="*/ 18468095 w 178"/>
                <a:gd name="T37" fmla="*/ 26951265 h 256"/>
                <a:gd name="T38" fmla="*/ 18468095 w 178"/>
                <a:gd name="T39" fmla="*/ 26951265 h 256"/>
                <a:gd name="T40" fmla="*/ 16022326 w 178"/>
                <a:gd name="T41" fmla="*/ 27388088 h 256"/>
                <a:gd name="T42" fmla="*/ 11813175 w 178"/>
                <a:gd name="T43" fmla="*/ 28240986 h 256"/>
                <a:gd name="T44" fmla="*/ 7345408 w 178"/>
                <a:gd name="T45" fmla="*/ 28835025 h 256"/>
                <a:gd name="T46" fmla="*/ 6064240 w 178"/>
                <a:gd name="T47" fmla="*/ 29059783 h 256"/>
                <a:gd name="T48" fmla="*/ 5272107 w 178"/>
                <a:gd name="T49" fmla="*/ 28835025 h 256"/>
                <a:gd name="T50" fmla="*/ 5272107 w 178"/>
                <a:gd name="T51" fmla="*/ 28835025 h 256"/>
                <a:gd name="T52" fmla="*/ 4745872 w 178"/>
                <a:gd name="T53" fmla="*/ 27388088 h 256"/>
                <a:gd name="T54" fmla="*/ 3997189 w 178"/>
                <a:gd name="T55" fmla="*/ 24719008 h 256"/>
                <a:gd name="T56" fmla="*/ 2059166 w 178"/>
                <a:gd name="T57" fmla="*/ 16214997 h 256"/>
                <a:gd name="T58" fmla="*/ 577949 w 178"/>
                <a:gd name="T59" fmla="*/ 7542594 h 256"/>
                <a:gd name="T60" fmla="*/ 0 w 178"/>
                <a:gd name="T61" fmla="*/ 3143119 h 256"/>
                <a:gd name="T62" fmla="*/ 0 w 178"/>
                <a:gd name="T63" fmla="*/ 3143119 h 256"/>
                <a:gd name="T64" fmla="*/ 312376 w 178"/>
                <a:gd name="T65" fmla="*/ 1802757 h 256"/>
                <a:gd name="T66" fmla="*/ 805232 w 178"/>
                <a:gd name="T67" fmla="*/ 1047536 h 256"/>
                <a:gd name="T68" fmla="*/ 1864833 w 178"/>
                <a:gd name="T69" fmla="*/ 0 h 256"/>
                <a:gd name="T70" fmla="*/ 1864833 w 178"/>
                <a:gd name="T71" fmla="*/ 0 h 2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8"/>
                <a:gd name="T109" fmla="*/ 0 h 256"/>
                <a:gd name="T110" fmla="*/ 178 w 178"/>
                <a:gd name="T111" fmla="*/ 256 h 2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8" h="256">
                  <a:moveTo>
                    <a:pt x="17" y="0"/>
                  </a:moveTo>
                  <a:lnTo>
                    <a:pt x="17" y="0"/>
                  </a:lnTo>
                  <a:lnTo>
                    <a:pt x="15" y="7"/>
                  </a:lnTo>
                  <a:lnTo>
                    <a:pt x="12" y="12"/>
                  </a:lnTo>
                  <a:lnTo>
                    <a:pt x="17" y="52"/>
                  </a:lnTo>
                  <a:lnTo>
                    <a:pt x="31" y="129"/>
                  </a:lnTo>
                  <a:lnTo>
                    <a:pt x="48" y="203"/>
                  </a:lnTo>
                  <a:lnTo>
                    <a:pt x="55" y="227"/>
                  </a:lnTo>
                  <a:lnTo>
                    <a:pt x="60" y="239"/>
                  </a:lnTo>
                  <a:lnTo>
                    <a:pt x="65" y="239"/>
                  </a:lnTo>
                  <a:lnTo>
                    <a:pt x="79" y="239"/>
                  </a:lnTo>
                  <a:lnTo>
                    <a:pt x="115" y="235"/>
                  </a:lnTo>
                  <a:lnTo>
                    <a:pt x="154" y="227"/>
                  </a:lnTo>
                  <a:lnTo>
                    <a:pt x="178" y="223"/>
                  </a:lnTo>
                  <a:lnTo>
                    <a:pt x="173" y="230"/>
                  </a:lnTo>
                  <a:lnTo>
                    <a:pt x="168" y="237"/>
                  </a:lnTo>
                  <a:lnTo>
                    <a:pt x="146" y="242"/>
                  </a:lnTo>
                  <a:lnTo>
                    <a:pt x="108" y="249"/>
                  </a:lnTo>
                  <a:lnTo>
                    <a:pt x="67" y="254"/>
                  </a:lnTo>
                  <a:lnTo>
                    <a:pt x="55" y="256"/>
                  </a:lnTo>
                  <a:lnTo>
                    <a:pt x="48" y="254"/>
                  </a:lnTo>
                  <a:lnTo>
                    <a:pt x="43" y="242"/>
                  </a:lnTo>
                  <a:lnTo>
                    <a:pt x="36" y="218"/>
                  </a:lnTo>
                  <a:lnTo>
                    <a:pt x="19" y="143"/>
                  </a:lnTo>
                  <a:lnTo>
                    <a:pt x="5" y="67"/>
                  </a:lnTo>
                  <a:lnTo>
                    <a:pt x="0" y="28"/>
                  </a:lnTo>
                  <a:lnTo>
                    <a:pt x="3" y="16"/>
                  </a:lnTo>
                  <a:lnTo>
                    <a:pt x="7" y="9"/>
                  </a:lnTo>
                  <a:lnTo>
                    <a:pt x="17"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498" name="Freeform 23"/>
            <p:cNvSpPr>
              <a:spLocks/>
            </p:cNvSpPr>
            <p:nvPr/>
          </p:nvSpPr>
          <p:spPr bwMode="auto">
            <a:xfrm>
              <a:off x="4358" y="2219"/>
              <a:ext cx="234" cy="333"/>
            </a:xfrm>
            <a:custGeom>
              <a:avLst/>
              <a:gdLst>
                <a:gd name="T0" fmla="*/ 5232942 w 168"/>
                <a:gd name="T1" fmla="*/ 26276785 h 239"/>
                <a:gd name="T2" fmla="*/ 5232942 w 168"/>
                <a:gd name="T3" fmla="*/ 26276785 h 239"/>
                <a:gd name="T4" fmla="*/ 4712316 w 168"/>
                <a:gd name="T5" fmla="*/ 24945697 h 239"/>
                <a:gd name="T6" fmla="*/ 3972239 w 168"/>
                <a:gd name="T7" fmla="*/ 22340290 h 239"/>
                <a:gd name="T8" fmla="*/ 2047492 w 168"/>
                <a:gd name="T9" fmla="*/ 14240980 h 239"/>
                <a:gd name="T10" fmla="*/ 572969 w 168"/>
                <a:gd name="T11" fmla="*/ 5655364 h 239"/>
                <a:gd name="T12" fmla="*/ 0 w 168"/>
                <a:gd name="T13" fmla="*/ 1340000 h 239"/>
                <a:gd name="T14" fmla="*/ 0 w 168"/>
                <a:gd name="T15" fmla="*/ 1340000 h 239"/>
                <a:gd name="T16" fmla="*/ 310248 w 168"/>
                <a:gd name="T17" fmla="*/ 805818 h 239"/>
                <a:gd name="T18" fmla="*/ 572969 w 168"/>
                <a:gd name="T19" fmla="*/ 0 h 239"/>
                <a:gd name="T20" fmla="*/ 572969 w 168"/>
                <a:gd name="T21" fmla="*/ 0 h 239"/>
                <a:gd name="T22" fmla="*/ 572969 w 168"/>
                <a:gd name="T23" fmla="*/ 0 h 239"/>
                <a:gd name="T24" fmla="*/ 572969 w 168"/>
                <a:gd name="T25" fmla="*/ 0 h 239"/>
                <a:gd name="T26" fmla="*/ 7288741 w 168"/>
                <a:gd name="T27" fmla="*/ 0 h 239"/>
                <a:gd name="T28" fmla="*/ 12294900 w 168"/>
                <a:gd name="T29" fmla="*/ 0 h 239"/>
                <a:gd name="T30" fmla="*/ 14140529 w 168"/>
                <a:gd name="T31" fmla="*/ 224259 h 239"/>
                <a:gd name="T32" fmla="*/ 14950704 w 168"/>
                <a:gd name="T33" fmla="*/ 435354 h 239"/>
                <a:gd name="T34" fmla="*/ 14950704 w 168"/>
                <a:gd name="T35" fmla="*/ 435354 h 239"/>
                <a:gd name="T36" fmla="*/ 15471137 w 168"/>
                <a:gd name="T37" fmla="*/ 1756406 h 239"/>
                <a:gd name="T38" fmla="*/ 15882965 w 168"/>
                <a:gd name="T39" fmla="*/ 4437816 h 239"/>
                <a:gd name="T40" fmla="*/ 16946527 w 168"/>
                <a:gd name="T41" fmla="*/ 12307893 h 239"/>
                <a:gd name="T42" fmla="*/ 18277187 w 168"/>
                <a:gd name="T43" fmla="*/ 24043524 h 239"/>
                <a:gd name="T44" fmla="*/ 18277187 w 168"/>
                <a:gd name="T45" fmla="*/ 24043524 h 239"/>
                <a:gd name="T46" fmla="*/ 18084165 w 168"/>
                <a:gd name="T47" fmla="*/ 24517958 h 239"/>
                <a:gd name="T48" fmla="*/ 18084165 w 168"/>
                <a:gd name="T49" fmla="*/ 24517958 h 239"/>
                <a:gd name="T50" fmla="*/ 15471137 w 168"/>
                <a:gd name="T51" fmla="*/ 24945697 h 239"/>
                <a:gd name="T52" fmla="*/ 11159897 w 168"/>
                <a:gd name="T53" fmla="*/ 25851124 h 239"/>
                <a:gd name="T54" fmla="*/ 7288741 w 168"/>
                <a:gd name="T55" fmla="*/ 26276785 h 239"/>
                <a:gd name="T56" fmla="*/ 5752373 w 168"/>
                <a:gd name="T57" fmla="*/ 26276785 h 239"/>
                <a:gd name="T58" fmla="*/ 5232942 w 168"/>
                <a:gd name="T59" fmla="*/ 26276785 h 239"/>
                <a:gd name="T60" fmla="*/ 5232942 w 168"/>
                <a:gd name="T61" fmla="*/ 26276785 h 2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239"/>
                <a:gd name="T95" fmla="*/ 168 w 168"/>
                <a:gd name="T96" fmla="*/ 239 h 2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239">
                  <a:moveTo>
                    <a:pt x="48" y="239"/>
                  </a:moveTo>
                  <a:lnTo>
                    <a:pt x="48" y="239"/>
                  </a:lnTo>
                  <a:lnTo>
                    <a:pt x="43" y="227"/>
                  </a:lnTo>
                  <a:lnTo>
                    <a:pt x="36" y="203"/>
                  </a:lnTo>
                  <a:lnTo>
                    <a:pt x="19" y="129"/>
                  </a:lnTo>
                  <a:lnTo>
                    <a:pt x="5" y="52"/>
                  </a:lnTo>
                  <a:lnTo>
                    <a:pt x="0" y="12"/>
                  </a:lnTo>
                  <a:lnTo>
                    <a:pt x="3" y="7"/>
                  </a:lnTo>
                  <a:lnTo>
                    <a:pt x="5" y="0"/>
                  </a:lnTo>
                  <a:lnTo>
                    <a:pt x="67" y="0"/>
                  </a:lnTo>
                  <a:lnTo>
                    <a:pt x="113" y="0"/>
                  </a:lnTo>
                  <a:lnTo>
                    <a:pt x="130" y="2"/>
                  </a:lnTo>
                  <a:lnTo>
                    <a:pt x="137" y="4"/>
                  </a:lnTo>
                  <a:lnTo>
                    <a:pt x="142" y="16"/>
                  </a:lnTo>
                  <a:lnTo>
                    <a:pt x="146" y="40"/>
                  </a:lnTo>
                  <a:lnTo>
                    <a:pt x="156" y="112"/>
                  </a:lnTo>
                  <a:lnTo>
                    <a:pt x="168" y="218"/>
                  </a:lnTo>
                  <a:lnTo>
                    <a:pt x="166" y="223"/>
                  </a:lnTo>
                  <a:lnTo>
                    <a:pt x="142" y="227"/>
                  </a:lnTo>
                  <a:lnTo>
                    <a:pt x="103" y="235"/>
                  </a:lnTo>
                  <a:lnTo>
                    <a:pt x="67" y="239"/>
                  </a:lnTo>
                  <a:lnTo>
                    <a:pt x="53" y="239"/>
                  </a:lnTo>
                  <a:lnTo>
                    <a:pt x="48" y="239"/>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499" name="Freeform 24"/>
            <p:cNvSpPr>
              <a:spLocks/>
            </p:cNvSpPr>
            <p:nvPr/>
          </p:nvSpPr>
          <p:spPr bwMode="auto">
            <a:xfrm>
              <a:off x="4312" y="2308"/>
              <a:ext cx="96" cy="98"/>
            </a:xfrm>
            <a:custGeom>
              <a:avLst/>
              <a:gdLst>
                <a:gd name="T0" fmla="*/ 2723542 w 69"/>
                <a:gd name="T1" fmla="*/ 989306 h 70"/>
                <a:gd name="T2" fmla="*/ 7230315 w 69"/>
                <a:gd name="T3" fmla="*/ 8157646 h 70"/>
                <a:gd name="T4" fmla="*/ 7230315 w 69"/>
                <a:gd name="T5" fmla="*/ 8157646 h 70"/>
                <a:gd name="T6" fmla="*/ 7230315 w 69"/>
                <a:gd name="T7" fmla="*/ 8460683 h 70"/>
                <a:gd name="T8" fmla="*/ 6481813 w 69"/>
                <a:gd name="T9" fmla="*/ 9130675 h 70"/>
                <a:gd name="T10" fmla="*/ 5942563 w 69"/>
                <a:gd name="T11" fmla="*/ 9130675 h 70"/>
                <a:gd name="T12" fmla="*/ 5786543 w 69"/>
                <a:gd name="T13" fmla="*/ 9130675 h 70"/>
                <a:gd name="T14" fmla="*/ 4871901 w 69"/>
                <a:gd name="T15" fmla="*/ 8774522 h 70"/>
                <a:gd name="T16" fmla="*/ 4475878 w 69"/>
                <a:gd name="T17" fmla="*/ 8157646 h 70"/>
                <a:gd name="T18" fmla="*/ 4475878 w 69"/>
                <a:gd name="T19" fmla="*/ 8157646 h 70"/>
                <a:gd name="T20" fmla="*/ 217247 w 69"/>
                <a:gd name="T21" fmla="*/ 3529201 h 70"/>
                <a:gd name="T22" fmla="*/ 217247 w 69"/>
                <a:gd name="T23" fmla="*/ 3529201 h 70"/>
                <a:gd name="T24" fmla="*/ 217247 w 69"/>
                <a:gd name="T25" fmla="*/ 2846431 h 70"/>
                <a:gd name="T26" fmla="*/ 0 w 69"/>
                <a:gd name="T27" fmla="*/ 1939039 h 70"/>
                <a:gd name="T28" fmla="*/ 217247 w 69"/>
                <a:gd name="T29" fmla="*/ 676796 h 70"/>
                <a:gd name="T30" fmla="*/ 420531 w 69"/>
                <a:gd name="T31" fmla="*/ 360534 h 70"/>
                <a:gd name="T32" fmla="*/ 985284 w 69"/>
                <a:gd name="T33" fmla="*/ 0 h 70"/>
                <a:gd name="T34" fmla="*/ 985284 w 69"/>
                <a:gd name="T35" fmla="*/ 0 h 70"/>
                <a:gd name="T36" fmla="*/ 1406986 w 69"/>
                <a:gd name="T37" fmla="*/ 0 h 70"/>
                <a:gd name="T38" fmla="*/ 2723542 w 69"/>
                <a:gd name="T39" fmla="*/ 989306 h 70"/>
                <a:gd name="T40" fmla="*/ 2723542 w 69"/>
                <a:gd name="T41" fmla="*/ 989306 h 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70"/>
                <a:gd name="T65" fmla="*/ 69 w 69"/>
                <a:gd name="T66" fmla="*/ 70 h 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70">
                  <a:moveTo>
                    <a:pt x="26" y="8"/>
                  </a:moveTo>
                  <a:lnTo>
                    <a:pt x="69" y="63"/>
                  </a:lnTo>
                  <a:lnTo>
                    <a:pt x="69" y="65"/>
                  </a:lnTo>
                  <a:lnTo>
                    <a:pt x="62" y="70"/>
                  </a:lnTo>
                  <a:lnTo>
                    <a:pt x="57" y="70"/>
                  </a:lnTo>
                  <a:lnTo>
                    <a:pt x="55" y="70"/>
                  </a:lnTo>
                  <a:lnTo>
                    <a:pt x="47" y="67"/>
                  </a:lnTo>
                  <a:lnTo>
                    <a:pt x="43" y="63"/>
                  </a:lnTo>
                  <a:lnTo>
                    <a:pt x="2" y="27"/>
                  </a:lnTo>
                  <a:lnTo>
                    <a:pt x="2" y="22"/>
                  </a:lnTo>
                  <a:lnTo>
                    <a:pt x="0" y="15"/>
                  </a:lnTo>
                  <a:lnTo>
                    <a:pt x="2" y="5"/>
                  </a:lnTo>
                  <a:lnTo>
                    <a:pt x="4" y="3"/>
                  </a:lnTo>
                  <a:lnTo>
                    <a:pt x="9" y="0"/>
                  </a:lnTo>
                  <a:lnTo>
                    <a:pt x="14" y="0"/>
                  </a:lnTo>
                  <a:lnTo>
                    <a:pt x="26" y="8"/>
                  </a:lnTo>
                  <a:close/>
                </a:path>
              </a:pathLst>
            </a:custGeom>
            <a:solidFill>
              <a:srgbClr val="846C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00" name="Freeform 25"/>
            <p:cNvSpPr>
              <a:spLocks/>
            </p:cNvSpPr>
            <p:nvPr/>
          </p:nvSpPr>
          <p:spPr bwMode="auto">
            <a:xfrm>
              <a:off x="4312" y="2346"/>
              <a:ext cx="96" cy="100"/>
            </a:xfrm>
            <a:custGeom>
              <a:avLst/>
              <a:gdLst>
                <a:gd name="T0" fmla="*/ 2496147 w 69"/>
                <a:gd name="T1" fmla="*/ 933497 h 72"/>
                <a:gd name="T2" fmla="*/ 7230315 w 69"/>
                <a:gd name="T3" fmla="*/ 6323353 h 72"/>
                <a:gd name="T4" fmla="*/ 7230315 w 69"/>
                <a:gd name="T5" fmla="*/ 6323353 h 72"/>
                <a:gd name="T6" fmla="*/ 6938826 w 69"/>
                <a:gd name="T7" fmla="*/ 6323353 h 72"/>
                <a:gd name="T8" fmla="*/ 6481813 w 69"/>
                <a:gd name="T9" fmla="*/ 6806390 h 72"/>
                <a:gd name="T10" fmla="*/ 5942563 w 69"/>
                <a:gd name="T11" fmla="*/ 7092767 h 72"/>
                <a:gd name="T12" fmla="*/ 5390023 w 69"/>
                <a:gd name="T13" fmla="*/ 6806390 h 72"/>
                <a:gd name="T14" fmla="*/ 4871901 w 69"/>
                <a:gd name="T15" fmla="*/ 6806390 h 72"/>
                <a:gd name="T16" fmla="*/ 4243783 w 69"/>
                <a:gd name="T17" fmla="*/ 6323353 h 72"/>
                <a:gd name="T18" fmla="*/ 4243783 w 69"/>
                <a:gd name="T19" fmla="*/ 6323353 h 72"/>
                <a:gd name="T20" fmla="*/ 217247 w 69"/>
                <a:gd name="T21" fmla="*/ 2540476 h 72"/>
                <a:gd name="T22" fmla="*/ 217247 w 69"/>
                <a:gd name="T23" fmla="*/ 2540476 h 72"/>
                <a:gd name="T24" fmla="*/ 0 w 69"/>
                <a:gd name="T25" fmla="*/ 2360140 h 72"/>
                <a:gd name="T26" fmla="*/ 0 w 69"/>
                <a:gd name="T27" fmla="*/ 1316983 h 72"/>
                <a:gd name="T28" fmla="*/ 0 w 69"/>
                <a:gd name="T29" fmla="*/ 682724 h 72"/>
                <a:gd name="T30" fmla="*/ 420531 w 69"/>
                <a:gd name="T31" fmla="*/ 206147 h 72"/>
                <a:gd name="T32" fmla="*/ 985284 w 69"/>
                <a:gd name="T33" fmla="*/ 0 h 72"/>
                <a:gd name="T34" fmla="*/ 985284 w 69"/>
                <a:gd name="T35" fmla="*/ 0 h 72"/>
                <a:gd name="T36" fmla="*/ 1289514 w 69"/>
                <a:gd name="T37" fmla="*/ 206147 h 72"/>
                <a:gd name="T38" fmla="*/ 2496147 w 69"/>
                <a:gd name="T39" fmla="*/ 933497 h 72"/>
                <a:gd name="T40" fmla="*/ 2496147 w 69"/>
                <a:gd name="T41" fmla="*/ 933497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72"/>
                <a:gd name="T65" fmla="*/ 69 w 69"/>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72">
                  <a:moveTo>
                    <a:pt x="24" y="9"/>
                  </a:moveTo>
                  <a:lnTo>
                    <a:pt x="69" y="64"/>
                  </a:lnTo>
                  <a:lnTo>
                    <a:pt x="67" y="64"/>
                  </a:lnTo>
                  <a:lnTo>
                    <a:pt x="62" y="69"/>
                  </a:lnTo>
                  <a:lnTo>
                    <a:pt x="57" y="72"/>
                  </a:lnTo>
                  <a:lnTo>
                    <a:pt x="52" y="69"/>
                  </a:lnTo>
                  <a:lnTo>
                    <a:pt x="47" y="69"/>
                  </a:lnTo>
                  <a:lnTo>
                    <a:pt x="40" y="64"/>
                  </a:lnTo>
                  <a:lnTo>
                    <a:pt x="2" y="26"/>
                  </a:lnTo>
                  <a:lnTo>
                    <a:pt x="0" y="24"/>
                  </a:lnTo>
                  <a:lnTo>
                    <a:pt x="0" y="14"/>
                  </a:lnTo>
                  <a:lnTo>
                    <a:pt x="0" y="7"/>
                  </a:lnTo>
                  <a:lnTo>
                    <a:pt x="4" y="2"/>
                  </a:lnTo>
                  <a:lnTo>
                    <a:pt x="9" y="0"/>
                  </a:lnTo>
                  <a:lnTo>
                    <a:pt x="12" y="2"/>
                  </a:lnTo>
                  <a:lnTo>
                    <a:pt x="24" y="9"/>
                  </a:lnTo>
                  <a:close/>
                </a:path>
              </a:pathLst>
            </a:custGeom>
            <a:solidFill>
              <a:srgbClr val="846C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01" name="Freeform 26"/>
            <p:cNvSpPr>
              <a:spLocks/>
            </p:cNvSpPr>
            <p:nvPr/>
          </p:nvSpPr>
          <p:spPr bwMode="auto">
            <a:xfrm>
              <a:off x="4332" y="2406"/>
              <a:ext cx="69" cy="70"/>
            </a:xfrm>
            <a:custGeom>
              <a:avLst/>
              <a:gdLst>
                <a:gd name="T0" fmla="*/ 1323191 w 50"/>
                <a:gd name="T1" fmla="*/ 947514 h 50"/>
                <a:gd name="T2" fmla="*/ 3932999 w 50"/>
                <a:gd name="T3" fmla="*/ 5826890 h 50"/>
                <a:gd name="T4" fmla="*/ 3932999 w 50"/>
                <a:gd name="T5" fmla="*/ 5826890 h 50"/>
                <a:gd name="T6" fmla="*/ 3774216 w 50"/>
                <a:gd name="T7" fmla="*/ 6267516 h 50"/>
                <a:gd name="T8" fmla="*/ 3363464 w 50"/>
                <a:gd name="T9" fmla="*/ 6521911 h 50"/>
                <a:gd name="T10" fmla="*/ 2975560 w 50"/>
                <a:gd name="T11" fmla="*/ 6521911 h 50"/>
                <a:gd name="T12" fmla="*/ 2610651 w 50"/>
                <a:gd name="T13" fmla="*/ 6521911 h 50"/>
                <a:gd name="T14" fmla="*/ 2280643 w 50"/>
                <a:gd name="T15" fmla="*/ 6267516 h 50"/>
                <a:gd name="T16" fmla="*/ 2280643 w 50"/>
                <a:gd name="T17" fmla="*/ 6267516 h 50"/>
                <a:gd name="T18" fmla="*/ 0 w 50"/>
                <a:gd name="T19" fmla="*/ 2520858 h 50"/>
                <a:gd name="T20" fmla="*/ 0 w 50"/>
                <a:gd name="T21" fmla="*/ 2520858 h 50"/>
                <a:gd name="T22" fmla="*/ 0 w 50"/>
                <a:gd name="T23" fmla="*/ 1631486 h 50"/>
                <a:gd name="T24" fmla="*/ 0 w 50"/>
                <a:gd name="T25" fmla="*/ 676796 h 50"/>
                <a:gd name="T26" fmla="*/ 173390 w 50"/>
                <a:gd name="T27" fmla="*/ 257524 h 50"/>
                <a:gd name="T28" fmla="*/ 569442 w 50"/>
                <a:gd name="T29" fmla="*/ 0 h 50"/>
                <a:gd name="T30" fmla="*/ 569442 w 50"/>
                <a:gd name="T31" fmla="*/ 0 h 50"/>
                <a:gd name="T32" fmla="*/ 785830 w 50"/>
                <a:gd name="T33" fmla="*/ 0 h 50"/>
                <a:gd name="T34" fmla="*/ 1323191 w 50"/>
                <a:gd name="T35" fmla="*/ 947514 h 50"/>
                <a:gd name="T36" fmla="*/ 1323191 w 50"/>
                <a:gd name="T37" fmla="*/ 947514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50"/>
                <a:gd name="T59" fmla="*/ 50 w 50"/>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50">
                  <a:moveTo>
                    <a:pt x="17" y="7"/>
                  </a:moveTo>
                  <a:lnTo>
                    <a:pt x="50" y="45"/>
                  </a:lnTo>
                  <a:lnTo>
                    <a:pt x="48" y="48"/>
                  </a:lnTo>
                  <a:lnTo>
                    <a:pt x="43" y="50"/>
                  </a:lnTo>
                  <a:lnTo>
                    <a:pt x="38" y="50"/>
                  </a:lnTo>
                  <a:lnTo>
                    <a:pt x="33" y="50"/>
                  </a:lnTo>
                  <a:lnTo>
                    <a:pt x="29" y="48"/>
                  </a:lnTo>
                  <a:lnTo>
                    <a:pt x="0" y="19"/>
                  </a:lnTo>
                  <a:lnTo>
                    <a:pt x="0" y="12"/>
                  </a:lnTo>
                  <a:lnTo>
                    <a:pt x="0" y="5"/>
                  </a:lnTo>
                  <a:lnTo>
                    <a:pt x="2" y="2"/>
                  </a:lnTo>
                  <a:lnTo>
                    <a:pt x="7" y="0"/>
                  </a:lnTo>
                  <a:lnTo>
                    <a:pt x="10" y="0"/>
                  </a:lnTo>
                  <a:lnTo>
                    <a:pt x="17" y="7"/>
                  </a:lnTo>
                  <a:close/>
                </a:path>
              </a:pathLst>
            </a:custGeom>
            <a:solidFill>
              <a:srgbClr val="846C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02" name="Freeform 27"/>
            <p:cNvSpPr>
              <a:spLocks/>
            </p:cNvSpPr>
            <p:nvPr/>
          </p:nvSpPr>
          <p:spPr bwMode="auto">
            <a:xfrm>
              <a:off x="4525" y="2346"/>
              <a:ext cx="24" cy="19"/>
            </a:xfrm>
            <a:custGeom>
              <a:avLst/>
              <a:gdLst>
                <a:gd name="T0" fmla="*/ 353287 w 17"/>
                <a:gd name="T1" fmla="*/ 618933 h 14"/>
                <a:gd name="T2" fmla="*/ 3001845 w 17"/>
                <a:gd name="T3" fmla="*/ 533597 h 14"/>
                <a:gd name="T4" fmla="*/ 3001845 w 17"/>
                <a:gd name="T5" fmla="*/ 0 h 14"/>
                <a:gd name="T6" fmla="*/ 0 w 17"/>
                <a:gd name="T7" fmla="*/ 0 h 14"/>
                <a:gd name="T8" fmla="*/ 353287 w 17"/>
                <a:gd name="T9" fmla="*/ 618933 h 14"/>
                <a:gd name="T10" fmla="*/ 0 60000 65536"/>
                <a:gd name="T11" fmla="*/ 0 60000 65536"/>
                <a:gd name="T12" fmla="*/ 0 60000 65536"/>
                <a:gd name="T13" fmla="*/ 0 60000 65536"/>
                <a:gd name="T14" fmla="*/ 0 60000 65536"/>
                <a:gd name="T15" fmla="*/ 0 w 17"/>
                <a:gd name="T16" fmla="*/ 0 h 14"/>
                <a:gd name="T17" fmla="*/ 17 w 17"/>
                <a:gd name="T18" fmla="*/ 14 h 14"/>
              </a:gdLst>
              <a:ahLst/>
              <a:cxnLst>
                <a:cxn ang="T10">
                  <a:pos x="T0" y="T1"/>
                </a:cxn>
                <a:cxn ang="T11">
                  <a:pos x="T2" y="T3"/>
                </a:cxn>
                <a:cxn ang="T12">
                  <a:pos x="T4" y="T5"/>
                </a:cxn>
                <a:cxn ang="T13">
                  <a:pos x="T6" y="T7"/>
                </a:cxn>
                <a:cxn ang="T14">
                  <a:pos x="T8" y="T9"/>
                </a:cxn>
              </a:cxnLst>
              <a:rect l="T15" t="T16" r="T17" b="T18"/>
              <a:pathLst>
                <a:path w="17" h="14">
                  <a:moveTo>
                    <a:pt x="2" y="14"/>
                  </a:moveTo>
                  <a:lnTo>
                    <a:pt x="17" y="12"/>
                  </a:lnTo>
                  <a:lnTo>
                    <a:pt x="17" y="0"/>
                  </a:lnTo>
                  <a:lnTo>
                    <a:pt x="0" y="0"/>
                  </a:lnTo>
                  <a:lnTo>
                    <a:pt x="2"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03" name="Freeform 28"/>
            <p:cNvSpPr>
              <a:spLocks/>
            </p:cNvSpPr>
            <p:nvPr/>
          </p:nvSpPr>
          <p:spPr bwMode="auto">
            <a:xfrm>
              <a:off x="4489" y="2349"/>
              <a:ext cx="22" cy="19"/>
            </a:xfrm>
            <a:custGeom>
              <a:avLst/>
              <a:gdLst>
                <a:gd name="T0" fmla="*/ 158610 w 16"/>
                <a:gd name="T1" fmla="*/ 618933 h 14"/>
                <a:gd name="T2" fmla="*/ 1091101 w 16"/>
                <a:gd name="T3" fmla="*/ 533597 h 14"/>
                <a:gd name="T4" fmla="*/ 1091101 w 16"/>
                <a:gd name="T5" fmla="*/ 0 h 14"/>
                <a:gd name="T6" fmla="*/ 0 w 16"/>
                <a:gd name="T7" fmla="*/ 99058 h 14"/>
                <a:gd name="T8" fmla="*/ 158610 w 16"/>
                <a:gd name="T9" fmla="*/ 618933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2" y="14"/>
                  </a:moveTo>
                  <a:lnTo>
                    <a:pt x="16" y="12"/>
                  </a:lnTo>
                  <a:lnTo>
                    <a:pt x="16" y="0"/>
                  </a:lnTo>
                  <a:lnTo>
                    <a:pt x="0" y="2"/>
                  </a:lnTo>
                  <a:lnTo>
                    <a:pt x="2" y="14"/>
                  </a:lnTo>
                  <a:close/>
                </a:path>
              </a:pathLst>
            </a:custGeom>
            <a:solidFill>
              <a:srgbClr val="D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04" name="Freeform 29"/>
            <p:cNvSpPr>
              <a:spLocks/>
            </p:cNvSpPr>
            <p:nvPr/>
          </p:nvSpPr>
          <p:spPr bwMode="auto">
            <a:xfrm>
              <a:off x="4449" y="2356"/>
              <a:ext cx="26" cy="19"/>
            </a:xfrm>
            <a:custGeom>
              <a:avLst/>
              <a:gdLst>
                <a:gd name="T0" fmla="*/ 124745 w 19"/>
                <a:gd name="T1" fmla="*/ 618933 h 14"/>
                <a:gd name="T2" fmla="*/ 1120886 w 19"/>
                <a:gd name="T3" fmla="*/ 533597 h 14"/>
                <a:gd name="T4" fmla="*/ 953679 w 19"/>
                <a:gd name="T5" fmla="*/ 0 h 14"/>
                <a:gd name="T6" fmla="*/ 0 w 19"/>
                <a:gd name="T7" fmla="*/ 0 h 14"/>
                <a:gd name="T8" fmla="*/ 124745 w 19"/>
                <a:gd name="T9" fmla="*/ 618933 h 14"/>
                <a:gd name="T10" fmla="*/ 0 60000 65536"/>
                <a:gd name="T11" fmla="*/ 0 60000 65536"/>
                <a:gd name="T12" fmla="*/ 0 60000 65536"/>
                <a:gd name="T13" fmla="*/ 0 60000 65536"/>
                <a:gd name="T14" fmla="*/ 0 60000 65536"/>
                <a:gd name="T15" fmla="*/ 0 w 19"/>
                <a:gd name="T16" fmla="*/ 0 h 14"/>
                <a:gd name="T17" fmla="*/ 19 w 19"/>
                <a:gd name="T18" fmla="*/ 14 h 14"/>
              </a:gdLst>
              <a:ahLst/>
              <a:cxnLst>
                <a:cxn ang="T10">
                  <a:pos x="T0" y="T1"/>
                </a:cxn>
                <a:cxn ang="T11">
                  <a:pos x="T2" y="T3"/>
                </a:cxn>
                <a:cxn ang="T12">
                  <a:pos x="T4" y="T5"/>
                </a:cxn>
                <a:cxn ang="T13">
                  <a:pos x="T6" y="T7"/>
                </a:cxn>
                <a:cxn ang="T14">
                  <a:pos x="T8" y="T9"/>
                </a:cxn>
              </a:cxnLst>
              <a:rect l="T15" t="T16" r="T17" b="T18"/>
              <a:pathLst>
                <a:path w="19" h="14">
                  <a:moveTo>
                    <a:pt x="2" y="14"/>
                  </a:moveTo>
                  <a:lnTo>
                    <a:pt x="19" y="12"/>
                  </a:lnTo>
                  <a:lnTo>
                    <a:pt x="17" y="0"/>
                  </a:lnTo>
                  <a:lnTo>
                    <a:pt x="0" y="0"/>
                  </a:lnTo>
                  <a:lnTo>
                    <a:pt x="2" y="1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05" name="Freeform 30"/>
            <p:cNvSpPr>
              <a:spLocks/>
            </p:cNvSpPr>
            <p:nvPr/>
          </p:nvSpPr>
          <p:spPr bwMode="auto">
            <a:xfrm>
              <a:off x="4411" y="2358"/>
              <a:ext cx="28" cy="21"/>
            </a:xfrm>
            <a:custGeom>
              <a:avLst/>
              <a:gdLst>
                <a:gd name="T0" fmla="*/ 360534 w 20"/>
                <a:gd name="T1" fmla="*/ 1939039 h 15"/>
                <a:gd name="T2" fmla="*/ 2599979 w 20"/>
                <a:gd name="T3" fmla="*/ 1631486 h 15"/>
                <a:gd name="T4" fmla="*/ 2284080 w 20"/>
                <a:gd name="T5" fmla="*/ 0 h 15"/>
                <a:gd name="T6" fmla="*/ 0 w 20"/>
                <a:gd name="T7" fmla="*/ 360534 h 15"/>
                <a:gd name="T8" fmla="*/ 360534 w 20"/>
                <a:gd name="T9" fmla="*/ 1939039 h 15"/>
                <a:gd name="T10" fmla="*/ 0 60000 65536"/>
                <a:gd name="T11" fmla="*/ 0 60000 65536"/>
                <a:gd name="T12" fmla="*/ 0 60000 65536"/>
                <a:gd name="T13" fmla="*/ 0 60000 65536"/>
                <a:gd name="T14" fmla="*/ 0 60000 65536"/>
                <a:gd name="T15" fmla="*/ 0 w 20"/>
                <a:gd name="T16" fmla="*/ 0 h 15"/>
                <a:gd name="T17" fmla="*/ 20 w 20"/>
                <a:gd name="T18" fmla="*/ 15 h 15"/>
              </a:gdLst>
              <a:ahLst/>
              <a:cxnLst>
                <a:cxn ang="T10">
                  <a:pos x="T0" y="T1"/>
                </a:cxn>
                <a:cxn ang="T11">
                  <a:pos x="T2" y="T3"/>
                </a:cxn>
                <a:cxn ang="T12">
                  <a:pos x="T4" y="T5"/>
                </a:cxn>
                <a:cxn ang="T13">
                  <a:pos x="T6" y="T7"/>
                </a:cxn>
                <a:cxn ang="T14">
                  <a:pos x="T8" y="T9"/>
                </a:cxn>
              </a:cxnLst>
              <a:rect l="T15" t="T16" r="T17" b="T18"/>
              <a:pathLst>
                <a:path w="20" h="15">
                  <a:moveTo>
                    <a:pt x="3" y="15"/>
                  </a:moveTo>
                  <a:lnTo>
                    <a:pt x="20" y="12"/>
                  </a:lnTo>
                  <a:lnTo>
                    <a:pt x="17" y="0"/>
                  </a:lnTo>
                  <a:lnTo>
                    <a:pt x="0" y="3"/>
                  </a:lnTo>
                  <a:lnTo>
                    <a:pt x="3" y="15"/>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06" name="Freeform 31"/>
            <p:cNvSpPr>
              <a:spLocks/>
            </p:cNvSpPr>
            <p:nvPr/>
          </p:nvSpPr>
          <p:spPr bwMode="auto">
            <a:xfrm>
              <a:off x="4528" y="2379"/>
              <a:ext cx="28" cy="20"/>
            </a:xfrm>
            <a:custGeom>
              <a:avLst/>
              <a:gdLst>
                <a:gd name="T0" fmla="*/ 360534 w 20"/>
                <a:gd name="T1" fmla="*/ 3723170 h 14"/>
                <a:gd name="T2" fmla="*/ 2599979 w 20"/>
                <a:gd name="T3" fmla="*/ 3103247 h 14"/>
                <a:gd name="T4" fmla="*/ 2284080 w 20"/>
                <a:gd name="T5" fmla="*/ 0 h 14"/>
                <a:gd name="T6" fmla="*/ 0 w 20"/>
                <a:gd name="T7" fmla="*/ 596124 h 14"/>
                <a:gd name="T8" fmla="*/ 360534 w 20"/>
                <a:gd name="T9" fmla="*/ 3723170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3" y="14"/>
                  </a:moveTo>
                  <a:lnTo>
                    <a:pt x="20" y="12"/>
                  </a:lnTo>
                  <a:lnTo>
                    <a:pt x="17" y="0"/>
                  </a:lnTo>
                  <a:lnTo>
                    <a:pt x="0" y="2"/>
                  </a:lnTo>
                  <a:lnTo>
                    <a:pt x="3" y="1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07" name="Freeform 32"/>
            <p:cNvSpPr>
              <a:spLocks/>
            </p:cNvSpPr>
            <p:nvPr/>
          </p:nvSpPr>
          <p:spPr bwMode="auto">
            <a:xfrm>
              <a:off x="4492" y="2382"/>
              <a:ext cx="26" cy="20"/>
            </a:xfrm>
            <a:custGeom>
              <a:avLst/>
              <a:gdLst>
                <a:gd name="T0" fmla="*/ 124745 w 19"/>
                <a:gd name="T1" fmla="*/ 3723170 h 14"/>
                <a:gd name="T2" fmla="*/ 1120886 w 19"/>
                <a:gd name="T3" fmla="*/ 3103247 h 14"/>
                <a:gd name="T4" fmla="*/ 953679 w 19"/>
                <a:gd name="T5" fmla="*/ 0 h 14"/>
                <a:gd name="T6" fmla="*/ 0 w 19"/>
                <a:gd name="T7" fmla="*/ 596124 h 14"/>
                <a:gd name="T8" fmla="*/ 124745 w 19"/>
                <a:gd name="T9" fmla="*/ 3723170 h 14"/>
                <a:gd name="T10" fmla="*/ 0 60000 65536"/>
                <a:gd name="T11" fmla="*/ 0 60000 65536"/>
                <a:gd name="T12" fmla="*/ 0 60000 65536"/>
                <a:gd name="T13" fmla="*/ 0 60000 65536"/>
                <a:gd name="T14" fmla="*/ 0 60000 65536"/>
                <a:gd name="T15" fmla="*/ 0 w 19"/>
                <a:gd name="T16" fmla="*/ 0 h 14"/>
                <a:gd name="T17" fmla="*/ 19 w 19"/>
                <a:gd name="T18" fmla="*/ 14 h 14"/>
              </a:gdLst>
              <a:ahLst/>
              <a:cxnLst>
                <a:cxn ang="T10">
                  <a:pos x="T0" y="T1"/>
                </a:cxn>
                <a:cxn ang="T11">
                  <a:pos x="T2" y="T3"/>
                </a:cxn>
                <a:cxn ang="T12">
                  <a:pos x="T4" y="T5"/>
                </a:cxn>
                <a:cxn ang="T13">
                  <a:pos x="T6" y="T7"/>
                </a:cxn>
                <a:cxn ang="T14">
                  <a:pos x="T8" y="T9"/>
                </a:cxn>
              </a:cxnLst>
              <a:rect l="T15" t="T16" r="T17" b="T18"/>
              <a:pathLst>
                <a:path w="19" h="14">
                  <a:moveTo>
                    <a:pt x="2" y="14"/>
                  </a:moveTo>
                  <a:lnTo>
                    <a:pt x="19" y="12"/>
                  </a:lnTo>
                  <a:lnTo>
                    <a:pt x="17" y="0"/>
                  </a:lnTo>
                  <a:lnTo>
                    <a:pt x="0" y="2"/>
                  </a:lnTo>
                  <a:lnTo>
                    <a:pt x="2" y="1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08" name="Freeform 33"/>
            <p:cNvSpPr>
              <a:spLocks/>
            </p:cNvSpPr>
            <p:nvPr/>
          </p:nvSpPr>
          <p:spPr bwMode="auto">
            <a:xfrm>
              <a:off x="4456" y="2389"/>
              <a:ext cx="22" cy="20"/>
            </a:xfrm>
            <a:custGeom>
              <a:avLst/>
              <a:gdLst>
                <a:gd name="T0" fmla="*/ 158610 w 16"/>
                <a:gd name="T1" fmla="*/ 3723170 h 14"/>
                <a:gd name="T2" fmla="*/ 1091101 w 16"/>
                <a:gd name="T3" fmla="*/ 3103247 h 14"/>
                <a:gd name="T4" fmla="*/ 979177 w 16"/>
                <a:gd name="T5" fmla="*/ 0 h 14"/>
                <a:gd name="T6" fmla="*/ 0 w 16"/>
                <a:gd name="T7" fmla="*/ 596124 h 14"/>
                <a:gd name="T8" fmla="*/ 158610 w 16"/>
                <a:gd name="T9" fmla="*/ 3723170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2" y="14"/>
                  </a:moveTo>
                  <a:lnTo>
                    <a:pt x="16" y="12"/>
                  </a:lnTo>
                  <a:lnTo>
                    <a:pt x="14" y="0"/>
                  </a:lnTo>
                  <a:lnTo>
                    <a:pt x="0" y="2"/>
                  </a:lnTo>
                  <a:lnTo>
                    <a:pt x="2" y="1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09" name="Freeform 34"/>
            <p:cNvSpPr>
              <a:spLocks/>
            </p:cNvSpPr>
            <p:nvPr/>
          </p:nvSpPr>
          <p:spPr bwMode="auto">
            <a:xfrm>
              <a:off x="4418" y="2392"/>
              <a:ext cx="24" cy="21"/>
            </a:xfrm>
            <a:custGeom>
              <a:avLst/>
              <a:gdLst>
                <a:gd name="T0" fmla="*/ 498758 w 17"/>
                <a:gd name="T1" fmla="*/ 1939039 h 15"/>
                <a:gd name="T2" fmla="*/ 3001845 w 17"/>
                <a:gd name="T3" fmla="*/ 1631486 h 15"/>
                <a:gd name="T4" fmla="*/ 3001845 w 17"/>
                <a:gd name="T5" fmla="*/ 0 h 15"/>
                <a:gd name="T6" fmla="*/ 0 w 17"/>
                <a:gd name="T7" fmla="*/ 360534 h 15"/>
                <a:gd name="T8" fmla="*/ 498758 w 17"/>
                <a:gd name="T9" fmla="*/ 1939039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3" y="15"/>
                  </a:moveTo>
                  <a:lnTo>
                    <a:pt x="17" y="12"/>
                  </a:lnTo>
                  <a:lnTo>
                    <a:pt x="17" y="0"/>
                  </a:lnTo>
                  <a:lnTo>
                    <a:pt x="0" y="3"/>
                  </a:lnTo>
                  <a:lnTo>
                    <a:pt x="3" y="15"/>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10" name="Freeform 35"/>
            <p:cNvSpPr>
              <a:spLocks/>
            </p:cNvSpPr>
            <p:nvPr/>
          </p:nvSpPr>
          <p:spPr bwMode="auto">
            <a:xfrm>
              <a:off x="4535" y="2413"/>
              <a:ext cx="24" cy="19"/>
            </a:xfrm>
            <a:custGeom>
              <a:avLst/>
              <a:gdLst>
                <a:gd name="T0" fmla="*/ 498758 w 17"/>
                <a:gd name="T1" fmla="*/ 618933 h 14"/>
                <a:gd name="T2" fmla="*/ 3001845 w 17"/>
                <a:gd name="T3" fmla="*/ 533597 h 14"/>
                <a:gd name="T4" fmla="*/ 3001845 w 17"/>
                <a:gd name="T5" fmla="*/ 0 h 14"/>
                <a:gd name="T6" fmla="*/ 0 w 17"/>
                <a:gd name="T7" fmla="*/ 99058 h 14"/>
                <a:gd name="T8" fmla="*/ 498758 w 17"/>
                <a:gd name="T9" fmla="*/ 618933 h 14"/>
                <a:gd name="T10" fmla="*/ 0 60000 65536"/>
                <a:gd name="T11" fmla="*/ 0 60000 65536"/>
                <a:gd name="T12" fmla="*/ 0 60000 65536"/>
                <a:gd name="T13" fmla="*/ 0 60000 65536"/>
                <a:gd name="T14" fmla="*/ 0 60000 65536"/>
                <a:gd name="T15" fmla="*/ 0 w 17"/>
                <a:gd name="T16" fmla="*/ 0 h 14"/>
                <a:gd name="T17" fmla="*/ 17 w 17"/>
                <a:gd name="T18" fmla="*/ 14 h 14"/>
              </a:gdLst>
              <a:ahLst/>
              <a:cxnLst>
                <a:cxn ang="T10">
                  <a:pos x="T0" y="T1"/>
                </a:cxn>
                <a:cxn ang="T11">
                  <a:pos x="T2" y="T3"/>
                </a:cxn>
                <a:cxn ang="T12">
                  <a:pos x="T4" y="T5"/>
                </a:cxn>
                <a:cxn ang="T13">
                  <a:pos x="T6" y="T7"/>
                </a:cxn>
                <a:cxn ang="T14">
                  <a:pos x="T8" y="T9"/>
                </a:cxn>
              </a:cxnLst>
              <a:rect l="T15" t="T16" r="T17" b="T18"/>
              <a:pathLst>
                <a:path w="17" h="14">
                  <a:moveTo>
                    <a:pt x="3" y="14"/>
                  </a:moveTo>
                  <a:lnTo>
                    <a:pt x="17" y="12"/>
                  </a:lnTo>
                  <a:lnTo>
                    <a:pt x="17" y="0"/>
                  </a:lnTo>
                  <a:lnTo>
                    <a:pt x="0" y="2"/>
                  </a:lnTo>
                  <a:lnTo>
                    <a:pt x="3" y="1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11" name="Freeform 36"/>
            <p:cNvSpPr>
              <a:spLocks/>
            </p:cNvSpPr>
            <p:nvPr/>
          </p:nvSpPr>
          <p:spPr bwMode="auto">
            <a:xfrm>
              <a:off x="4499" y="2416"/>
              <a:ext cx="24" cy="19"/>
            </a:xfrm>
            <a:custGeom>
              <a:avLst/>
              <a:gdLst>
                <a:gd name="T0" fmla="*/ 353287 w 17"/>
                <a:gd name="T1" fmla="*/ 618933 h 14"/>
                <a:gd name="T2" fmla="*/ 3001845 w 17"/>
                <a:gd name="T3" fmla="*/ 618933 h 14"/>
                <a:gd name="T4" fmla="*/ 3001845 w 17"/>
                <a:gd name="T5" fmla="*/ 0 h 14"/>
                <a:gd name="T6" fmla="*/ 0 w 17"/>
                <a:gd name="T7" fmla="*/ 99058 h 14"/>
                <a:gd name="T8" fmla="*/ 353287 w 17"/>
                <a:gd name="T9" fmla="*/ 618933 h 14"/>
                <a:gd name="T10" fmla="*/ 0 60000 65536"/>
                <a:gd name="T11" fmla="*/ 0 60000 65536"/>
                <a:gd name="T12" fmla="*/ 0 60000 65536"/>
                <a:gd name="T13" fmla="*/ 0 60000 65536"/>
                <a:gd name="T14" fmla="*/ 0 60000 65536"/>
                <a:gd name="T15" fmla="*/ 0 w 17"/>
                <a:gd name="T16" fmla="*/ 0 h 14"/>
                <a:gd name="T17" fmla="*/ 17 w 17"/>
                <a:gd name="T18" fmla="*/ 14 h 14"/>
              </a:gdLst>
              <a:ahLst/>
              <a:cxnLst>
                <a:cxn ang="T10">
                  <a:pos x="T0" y="T1"/>
                </a:cxn>
                <a:cxn ang="T11">
                  <a:pos x="T2" y="T3"/>
                </a:cxn>
                <a:cxn ang="T12">
                  <a:pos x="T4" y="T5"/>
                </a:cxn>
                <a:cxn ang="T13">
                  <a:pos x="T6" y="T7"/>
                </a:cxn>
                <a:cxn ang="T14">
                  <a:pos x="T8" y="T9"/>
                </a:cxn>
              </a:cxnLst>
              <a:rect l="T15" t="T16" r="T17" b="T18"/>
              <a:pathLst>
                <a:path w="17" h="14">
                  <a:moveTo>
                    <a:pt x="2" y="14"/>
                  </a:moveTo>
                  <a:lnTo>
                    <a:pt x="17" y="14"/>
                  </a:lnTo>
                  <a:lnTo>
                    <a:pt x="17" y="0"/>
                  </a:lnTo>
                  <a:lnTo>
                    <a:pt x="0" y="2"/>
                  </a:lnTo>
                  <a:lnTo>
                    <a:pt x="2" y="1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12" name="Freeform 37"/>
            <p:cNvSpPr>
              <a:spLocks/>
            </p:cNvSpPr>
            <p:nvPr/>
          </p:nvSpPr>
          <p:spPr bwMode="auto">
            <a:xfrm>
              <a:off x="4458" y="2423"/>
              <a:ext cx="27" cy="19"/>
            </a:xfrm>
            <a:custGeom>
              <a:avLst/>
              <a:gdLst>
                <a:gd name="T0" fmla="*/ 491875 w 19"/>
                <a:gd name="T1" fmla="*/ 618933 h 14"/>
                <a:gd name="T2" fmla="*/ 4127925 w 19"/>
                <a:gd name="T3" fmla="*/ 533597 h 14"/>
                <a:gd name="T4" fmla="*/ 3679392 w 19"/>
                <a:gd name="T5" fmla="*/ 0 h 14"/>
                <a:gd name="T6" fmla="*/ 0 w 19"/>
                <a:gd name="T7" fmla="*/ 99058 h 14"/>
                <a:gd name="T8" fmla="*/ 491875 w 19"/>
                <a:gd name="T9" fmla="*/ 618933 h 14"/>
                <a:gd name="T10" fmla="*/ 0 60000 65536"/>
                <a:gd name="T11" fmla="*/ 0 60000 65536"/>
                <a:gd name="T12" fmla="*/ 0 60000 65536"/>
                <a:gd name="T13" fmla="*/ 0 60000 65536"/>
                <a:gd name="T14" fmla="*/ 0 60000 65536"/>
                <a:gd name="T15" fmla="*/ 0 w 19"/>
                <a:gd name="T16" fmla="*/ 0 h 14"/>
                <a:gd name="T17" fmla="*/ 19 w 19"/>
                <a:gd name="T18" fmla="*/ 14 h 14"/>
              </a:gdLst>
              <a:ahLst/>
              <a:cxnLst>
                <a:cxn ang="T10">
                  <a:pos x="T0" y="T1"/>
                </a:cxn>
                <a:cxn ang="T11">
                  <a:pos x="T2" y="T3"/>
                </a:cxn>
                <a:cxn ang="T12">
                  <a:pos x="T4" y="T5"/>
                </a:cxn>
                <a:cxn ang="T13">
                  <a:pos x="T6" y="T7"/>
                </a:cxn>
                <a:cxn ang="T14">
                  <a:pos x="T8" y="T9"/>
                </a:cxn>
              </a:cxnLst>
              <a:rect l="T15" t="T16" r="T17" b="T18"/>
              <a:pathLst>
                <a:path w="19" h="14">
                  <a:moveTo>
                    <a:pt x="2" y="14"/>
                  </a:moveTo>
                  <a:lnTo>
                    <a:pt x="19" y="12"/>
                  </a:lnTo>
                  <a:lnTo>
                    <a:pt x="17" y="0"/>
                  </a:lnTo>
                  <a:lnTo>
                    <a:pt x="0" y="2"/>
                  </a:lnTo>
                  <a:lnTo>
                    <a:pt x="2" y="1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13" name="Freeform 38"/>
            <p:cNvSpPr>
              <a:spLocks/>
            </p:cNvSpPr>
            <p:nvPr/>
          </p:nvSpPr>
          <p:spPr bwMode="auto">
            <a:xfrm>
              <a:off x="4422" y="2425"/>
              <a:ext cx="27" cy="21"/>
            </a:xfrm>
            <a:custGeom>
              <a:avLst/>
              <a:gdLst>
                <a:gd name="T0" fmla="*/ 491875 w 19"/>
                <a:gd name="T1" fmla="*/ 1939039 h 15"/>
                <a:gd name="T2" fmla="*/ 4127925 w 19"/>
                <a:gd name="T3" fmla="*/ 1631486 h 15"/>
                <a:gd name="T4" fmla="*/ 3603326 w 19"/>
                <a:gd name="T5" fmla="*/ 0 h 15"/>
                <a:gd name="T6" fmla="*/ 0 w 19"/>
                <a:gd name="T7" fmla="*/ 360534 h 15"/>
                <a:gd name="T8" fmla="*/ 491875 w 19"/>
                <a:gd name="T9" fmla="*/ 1939039 h 15"/>
                <a:gd name="T10" fmla="*/ 0 60000 65536"/>
                <a:gd name="T11" fmla="*/ 0 60000 65536"/>
                <a:gd name="T12" fmla="*/ 0 60000 65536"/>
                <a:gd name="T13" fmla="*/ 0 60000 65536"/>
                <a:gd name="T14" fmla="*/ 0 60000 65536"/>
                <a:gd name="T15" fmla="*/ 0 w 19"/>
                <a:gd name="T16" fmla="*/ 0 h 15"/>
                <a:gd name="T17" fmla="*/ 19 w 19"/>
                <a:gd name="T18" fmla="*/ 15 h 15"/>
              </a:gdLst>
              <a:ahLst/>
              <a:cxnLst>
                <a:cxn ang="T10">
                  <a:pos x="T0" y="T1"/>
                </a:cxn>
                <a:cxn ang="T11">
                  <a:pos x="T2" y="T3"/>
                </a:cxn>
                <a:cxn ang="T12">
                  <a:pos x="T4" y="T5"/>
                </a:cxn>
                <a:cxn ang="T13">
                  <a:pos x="T6" y="T7"/>
                </a:cxn>
                <a:cxn ang="T14">
                  <a:pos x="T8" y="T9"/>
                </a:cxn>
              </a:cxnLst>
              <a:rect l="T15" t="T16" r="T17" b="T18"/>
              <a:pathLst>
                <a:path w="19" h="15">
                  <a:moveTo>
                    <a:pt x="2" y="15"/>
                  </a:moveTo>
                  <a:lnTo>
                    <a:pt x="19" y="12"/>
                  </a:lnTo>
                  <a:lnTo>
                    <a:pt x="16" y="0"/>
                  </a:lnTo>
                  <a:lnTo>
                    <a:pt x="0" y="3"/>
                  </a:lnTo>
                  <a:lnTo>
                    <a:pt x="2" y="15"/>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14" name="Freeform 39"/>
            <p:cNvSpPr>
              <a:spLocks/>
            </p:cNvSpPr>
            <p:nvPr/>
          </p:nvSpPr>
          <p:spPr bwMode="auto">
            <a:xfrm>
              <a:off x="4539" y="2446"/>
              <a:ext cx="27" cy="20"/>
            </a:xfrm>
            <a:custGeom>
              <a:avLst/>
              <a:gdLst>
                <a:gd name="T0" fmla="*/ 491875 w 19"/>
                <a:gd name="T1" fmla="*/ 3723170 h 14"/>
                <a:gd name="T2" fmla="*/ 4127925 w 19"/>
                <a:gd name="T3" fmla="*/ 3103247 h 14"/>
                <a:gd name="T4" fmla="*/ 3603326 w 19"/>
                <a:gd name="T5" fmla="*/ 0 h 14"/>
                <a:gd name="T6" fmla="*/ 0 w 19"/>
                <a:gd name="T7" fmla="*/ 596124 h 14"/>
                <a:gd name="T8" fmla="*/ 491875 w 19"/>
                <a:gd name="T9" fmla="*/ 3723170 h 14"/>
                <a:gd name="T10" fmla="*/ 0 60000 65536"/>
                <a:gd name="T11" fmla="*/ 0 60000 65536"/>
                <a:gd name="T12" fmla="*/ 0 60000 65536"/>
                <a:gd name="T13" fmla="*/ 0 60000 65536"/>
                <a:gd name="T14" fmla="*/ 0 60000 65536"/>
                <a:gd name="T15" fmla="*/ 0 w 19"/>
                <a:gd name="T16" fmla="*/ 0 h 14"/>
                <a:gd name="T17" fmla="*/ 19 w 19"/>
                <a:gd name="T18" fmla="*/ 14 h 14"/>
              </a:gdLst>
              <a:ahLst/>
              <a:cxnLst>
                <a:cxn ang="T10">
                  <a:pos x="T0" y="T1"/>
                </a:cxn>
                <a:cxn ang="T11">
                  <a:pos x="T2" y="T3"/>
                </a:cxn>
                <a:cxn ang="T12">
                  <a:pos x="T4" y="T5"/>
                </a:cxn>
                <a:cxn ang="T13">
                  <a:pos x="T6" y="T7"/>
                </a:cxn>
                <a:cxn ang="T14">
                  <a:pos x="T8" y="T9"/>
                </a:cxn>
              </a:cxnLst>
              <a:rect l="T15" t="T16" r="T17" b="T18"/>
              <a:pathLst>
                <a:path w="19" h="14">
                  <a:moveTo>
                    <a:pt x="2" y="14"/>
                  </a:moveTo>
                  <a:lnTo>
                    <a:pt x="19" y="12"/>
                  </a:lnTo>
                  <a:lnTo>
                    <a:pt x="16" y="0"/>
                  </a:lnTo>
                  <a:lnTo>
                    <a:pt x="0" y="2"/>
                  </a:lnTo>
                  <a:lnTo>
                    <a:pt x="2" y="1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15" name="Freeform 40"/>
            <p:cNvSpPr>
              <a:spLocks/>
            </p:cNvSpPr>
            <p:nvPr/>
          </p:nvSpPr>
          <p:spPr bwMode="auto">
            <a:xfrm>
              <a:off x="4502" y="2452"/>
              <a:ext cx="26" cy="21"/>
            </a:xfrm>
            <a:custGeom>
              <a:avLst/>
              <a:gdLst>
                <a:gd name="T0" fmla="*/ 170704 w 19"/>
                <a:gd name="T1" fmla="*/ 1939039 h 15"/>
                <a:gd name="T2" fmla="*/ 1120886 w 19"/>
                <a:gd name="T3" fmla="*/ 1631486 h 15"/>
                <a:gd name="T4" fmla="*/ 953679 w 19"/>
                <a:gd name="T5" fmla="*/ 0 h 15"/>
                <a:gd name="T6" fmla="*/ 0 w 19"/>
                <a:gd name="T7" fmla="*/ 360534 h 15"/>
                <a:gd name="T8" fmla="*/ 170704 w 19"/>
                <a:gd name="T9" fmla="*/ 1939039 h 15"/>
                <a:gd name="T10" fmla="*/ 0 60000 65536"/>
                <a:gd name="T11" fmla="*/ 0 60000 65536"/>
                <a:gd name="T12" fmla="*/ 0 60000 65536"/>
                <a:gd name="T13" fmla="*/ 0 60000 65536"/>
                <a:gd name="T14" fmla="*/ 0 60000 65536"/>
                <a:gd name="T15" fmla="*/ 0 w 19"/>
                <a:gd name="T16" fmla="*/ 0 h 15"/>
                <a:gd name="T17" fmla="*/ 19 w 19"/>
                <a:gd name="T18" fmla="*/ 15 h 15"/>
              </a:gdLst>
              <a:ahLst/>
              <a:cxnLst>
                <a:cxn ang="T10">
                  <a:pos x="T0" y="T1"/>
                </a:cxn>
                <a:cxn ang="T11">
                  <a:pos x="T2" y="T3"/>
                </a:cxn>
                <a:cxn ang="T12">
                  <a:pos x="T4" y="T5"/>
                </a:cxn>
                <a:cxn ang="T13">
                  <a:pos x="T6" y="T7"/>
                </a:cxn>
                <a:cxn ang="T14">
                  <a:pos x="T8" y="T9"/>
                </a:cxn>
              </a:cxnLst>
              <a:rect l="T15" t="T16" r="T17" b="T18"/>
              <a:pathLst>
                <a:path w="19" h="15">
                  <a:moveTo>
                    <a:pt x="3" y="15"/>
                  </a:moveTo>
                  <a:lnTo>
                    <a:pt x="19" y="12"/>
                  </a:lnTo>
                  <a:lnTo>
                    <a:pt x="17" y="0"/>
                  </a:lnTo>
                  <a:lnTo>
                    <a:pt x="0" y="3"/>
                  </a:lnTo>
                  <a:lnTo>
                    <a:pt x="3" y="15"/>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16" name="Freeform 41"/>
            <p:cNvSpPr>
              <a:spLocks/>
            </p:cNvSpPr>
            <p:nvPr/>
          </p:nvSpPr>
          <p:spPr bwMode="auto">
            <a:xfrm>
              <a:off x="4465" y="2456"/>
              <a:ext cx="24" cy="20"/>
            </a:xfrm>
            <a:custGeom>
              <a:avLst/>
              <a:gdLst>
                <a:gd name="T0" fmla="*/ 353287 w 17"/>
                <a:gd name="T1" fmla="*/ 3723170 h 14"/>
                <a:gd name="T2" fmla="*/ 3001845 w 17"/>
                <a:gd name="T3" fmla="*/ 3103247 h 14"/>
                <a:gd name="T4" fmla="*/ 3001845 w 17"/>
                <a:gd name="T5" fmla="*/ 0 h 14"/>
                <a:gd name="T6" fmla="*/ 0 w 17"/>
                <a:gd name="T7" fmla="*/ 596124 h 14"/>
                <a:gd name="T8" fmla="*/ 353287 w 17"/>
                <a:gd name="T9" fmla="*/ 3723170 h 14"/>
                <a:gd name="T10" fmla="*/ 0 60000 65536"/>
                <a:gd name="T11" fmla="*/ 0 60000 65536"/>
                <a:gd name="T12" fmla="*/ 0 60000 65536"/>
                <a:gd name="T13" fmla="*/ 0 60000 65536"/>
                <a:gd name="T14" fmla="*/ 0 60000 65536"/>
                <a:gd name="T15" fmla="*/ 0 w 17"/>
                <a:gd name="T16" fmla="*/ 0 h 14"/>
                <a:gd name="T17" fmla="*/ 17 w 17"/>
                <a:gd name="T18" fmla="*/ 14 h 14"/>
              </a:gdLst>
              <a:ahLst/>
              <a:cxnLst>
                <a:cxn ang="T10">
                  <a:pos x="T0" y="T1"/>
                </a:cxn>
                <a:cxn ang="T11">
                  <a:pos x="T2" y="T3"/>
                </a:cxn>
                <a:cxn ang="T12">
                  <a:pos x="T4" y="T5"/>
                </a:cxn>
                <a:cxn ang="T13">
                  <a:pos x="T6" y="T7"/>
                </a:cxn>
                <a:cxn ang="T14">
                  <a:pos x="T8" y="T9"/>
                </a:cxn>
              </a:cxnLst>
              <a:rect l="T15" t="T16" r="T17" b="T18"/>
              <a:pathLst>
                <a:path w="17" h="14">
                  <a:moveTo>
                    <a:pt x="2" y="14"/>
                  </a:moveTo>
                  <a:lnTo>
                    <a:pt x="17" y="12"/>
                  </a:lnTo>
                  <a:lnTo>
                    <a:pt x="17" y="0"/>
                  </a:lnTo>
                  <a:lnTo>
                    <a:pt x="0" y="2"/>
                  </a:lnTo>
                  <a:lnTo>
                    <a:pt x="2" y="1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17" name="Freeform 42"/>
            <p:cNvSpPr>
              <a:spLocks/>
            </p:cNvSpPr>
            <p:nvPr/>
          </p:nvSpPr>
          <p:spPr bwMode="auto">
            <a:xfrm>
              <a:off x="4428" y="2463"/>
              <a:ext cx="30" cy="50"/>
            </a:xfrm>
            <a:custGeom>
              <a:avLst/>
              <a:gdLst>
                <a:gd name="T0" fmla="*/ 282273 w 22"/>
                <a:gd name="T1" fmla="*/ 3528439 h 36"/>
                <a:gd name="T2" fmla="*/ 1147100 w 22"/>
                <a:gd name="T3" fmla="*/ 3528439 h 36"/>
                <a:gd name="T4" fmla="*/ 858698 w 22"/>
                <a:gd name="T5" fmla="*/ 0 h 36"/>
                <a:gd name="T6" fmla="*/ 0 w 22"/>
                <a:gd name="T7" fmla="*/ 0 h 36"/>
                <a:gd name="T8" fmla="*/ 282273 w 22"/>
                <a:gd name="T9" fmla="*/ 3528439 h 36"/>
                <a:gd name="T10" fmla="*/ 0 60000 65536"/>
                <a:gd name="T11" fmla="*/ 0 60000 65536"/>
                <a:gd name="T12" fmla="*/ 0 60000 65536"/>
                <a:gd name="T13" fmla="*/ 0 60000 65536"/>
                <a:gd name="T14" fmla="*/ 0 60000 65536"/>
                <a:gd name="T15" fmla="*/ 0 w 22"/>
                <a:gd name="T16" fmla="*/ 0 h 36"/>
                <a:gd name="T17" fmla="*/ 22 w 22"/>
                <a:gd name="T18" fmla="*/ 36 h 36"/>
              </a:gdLst>
              <a:ahLst/>
              <a:cxnLst>
                <a:cxn ang="T10">
                  <a:pos x="T0" y="T1"/>
                </a:cxn>
                <a:cxn ang="T11">
                  <a:pos x="T2" y="T3"/>
                </a:cxn>
                <a:cxn ang="T12">
                  <a:pos x="T4" y="T5"/>
                </a:cxn>
                <a:cxn ang="T13">
                  <a:pos x="T6" y="T7"/>
                </a:cxn>
                <a:cxn ang="T14">
                  <a:pos x="T8" y="T9"/>
                </a:cxn>
              </a:cxnLst>
              <a:rect l="T15" t="T16" r="T17" b="T18"/>
              <a:pathLst>
                <a:path w="22" h="36">
                  <a:moveTo>
                    <a:pt x="5" y="36"/>
                  </a:moveTo>
                  <a:lnTo>
                    <a:pt x="22" y="36"/>
                  </a:lnTo>
                  <a:lnTo>
                    <a:pt x="17" y="0"/>
                  </a:lnTo>
                  <a:lnTo>
                    <a:pt x="0" y="0"/>
                  </a:lnTo>
                  <a:lnTo>
                    <a:pt x="5" y="3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18" name="Freeform 43"/>
            <p:cNvSpPr>
              <a:spLocks/>
            </p:cNvSpPr>
            <p:nvPr/>
          </p:nvSpPr>
          <p:spPr bwMode="auto">
            <a:xfrm>
              <a:off x="4545" y="2480"/>
              <a:ext cx="24" cy="19"/>
            </a:xfrm>
            <a:custGeom>
              <a:avLst/>
              <a:gdLst>
                <a:gd name="T0" fmla="*/ 498758 w 17"/>
                <a:gd name="T1" fmla="*/ 618933 h 14"/>
                <a:gd name="T2" fmla="*/ 3001845 w 17"/>
                <a:gd name="T3" fmla="*/ 618933 h 14"/>
                <a:gd name="T4" fmla="*/ 3001845 w 17"/>
                <a:gd name="T5" fmla="*/ 0 h 14"/>
                <a:gd name="T6" fmla="*/ 0 w 17"/>
                <a:gd name="T7" fmla="*/ 99058 h 14"/>
                <a:gd name="T8" fmla="*/ 498758 w 17"/>
                <a:gd name="T9" fmla="*/ 618933 h 14"/>
                <a:gd name="T10" fmla="*/ 0 60000 65536"/>
                <a:gd name="T11" fmla="*/ 0 60000 65536"/>
                <a:gd name="T12" fmla="*/ 0 60000 65536"/>
                <a:gd name="T13" fmla="*/ 0 60000 65536"/>
                <a:gd name="T14" fmla="*/ 0 60000 65536"/>
                <a:gd name="T15" fmla="*/ 0 w 17"/>
                <a:gd name="T16" fmla="*/ 0 h 14"/>
                <a:gd name="T17" fmla="*/ 17 w 17"/>
                <a:gd name="T18" fmla="*/ 14 h 14"/>
              </a:gdLst>
              <a:ahLst/>
              <a:cxnLst>
                <a:cxn ang="T10">
                  <a:pos x="T0" y="T1"/>
                </a:cxn>
                <a:cxn ang="T11">
                  <a:pos x="T2" y="T3"/>
                </a:cxn>
                <a:cxn ang="T12">
                  <a:pos x="T4" y="T5"/>
                </a:cxn>
                <a:cxn ang="T13">
                  <a:pos x="T6" y="T7"/>
                </a:cxn>
                <a:cxn ang="T14">
                  <a:pos x="T8" y="T9"/>
                </a:cxn>
              </a:cxnLst>
              <a:rect l="T15" t="T16" r="T17" b="T18"/>
              <a:pathLst>
                <a:path w="17" h="14">
                  <a:moveTo>
                    <a:pt x="3" y="14"/>
                  </a:moveTo>
                  <a:lnTo>
                    <a:pt x="17" y="14"/>
                  </a:lnTo>
                  <a:lnTo>
                    <a:pt x="17" y="0"/>
                  </a:lnTo>
                  <a:lnTo>
                    <a:pt x="0" y="2"/>
                  </a:lnTo>
                  <a:lnTo>
                    <a:pt x="3" y="1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19" name="Freeform 44"/>
            <p:cNvSpPr>
              <a:spLocks/>
            </p:cNvSpPr>
            <p:nvPr/>
          </p:nvSpPr>
          <p:spPr bwMode="auto">
            <a:xfrm>
              <a:off x="4511" y="2480"/>
              <a:ext cx="58" cy="26"/>
            </a:xfrm>
            <a:custGeom>
              <a:avLst/>
              <a:gdLst>
                <a:gd name="T0" fmla="*/ 7660953 w 41"/>
                <a:gd name="T1" fmla="*/ 0 h 19"/>
                <a:gd name="T2" fmla="*/ 0 w 41"/>
                <a:gd name="T3" fmla="*/ 437424 h 19"/>
                <a:gd name="T4" fmla="*/ 546015 w 41"/>
                <a:gd name="T5" fmla="*/ 1120886 h 19"/>
                <a:gd name="T6" fmla="*/ 7660953 w 41"/>
                <a:gd name="T7" fmla="*/ 819109 h 19"/>
                <a:gd name="T8" fmla="*/ 7660953 w 41"/>
                <a:gd name="T9" fmla="*/ 0 h 19"/>
                <a:gd name="T10" fmla="*/ 0 60000 65536"/>
                <a:gd name="T11" fmla="*/ 0 60000 65536"/>
                <a:gd name="T12" fmla="*/ 0 60000 65536"/>
                <a:gd name="T13" fmla="*/ 0 60000 65536"/>
                <a:gd name="T14" fmla="*/ 0 60000 65536"/>
                <a:gd name="T15" fmla="*/ 0 w 41"/>
                <a:gd name="T16" fmla="*/ 0 h 19"/>
                <a:gd name="T17" fmla="*/ 41 w 41"/>
                <a:gd name="T18" fmla="*/ 19 h 19"/>
              </a:gdLst>
              <a:ahLst/>
              <a:cxnLst>
                <a:cxn ang="T10">
                  <a:pos x="T0" y="T1"/>
                </a:cxn>
                <a:cxn ang="T11">
                  <a:pos x="T2" y="T3"/>
                </a:cxn>
                <a:cxn ang="T12">
                  <a:pos x="T4" y="T5"/>
                </a:cxn>
                <a:cxn ang="T13">
                  <a:pos x="T6" y="T7"/>
                </a:cxn>
                <a:cxn ang="T14">
                  <a:pos x="T8" y="T9"/>
                </a:cxn>
              </a:cxnLst>
              <a:rect l="T15" t="T16" r="T17" b="T18"/>
              <a:pathLst>
                <a:path w="41" h="19">
                  <a:moveTo>
                    <a:pt x="41" y="0"/>
                  </a:moveTo>
                  <a:lnTo>
                    <a:pt x="0" y="7"/>
                  </a:lnTo>
                  <a:lnTo>
                    <a:pt x="3" y="19"/>
                  </a:lnTo>
                  <a:lnTo>
                    <a:pt x="41" y="14"/>
                  </a:lnTo>
                  <a:lnTo>
                    <a:pt x="41"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20" name="Freeform 45"/>
            <p:cNvSpPr>
              <a:spLocks/>
            </p:cNvSpPr>
            <p:nvPr/>
          </p:nvSpPr>
          <p:spPr bwMode="auto">
            <a:xfrm>
              <a:off x="4511" y="2480"/>
              <a:ext cx="58" cy="26"/>
            </a:xfrm>
            <a:custGeom>
              <a:avLst/>
              <a:gdLst>
                <a:gd name="T0" fmla="*/ 7660953 w 41"/>
                <a:gd name="T1" fmla="*/ 0 h 19"/>
                <a:gd name="T2" fmla="*/ 0 w 41"/>
                <a:gd name="T3" fmla="*/ 437424 h 19"/>
                <a:gd name="T4" fmla="*/ 546015 w 41"/>
                <a:gd name="T5" fmla="*/ 1120886 h 19"/>
                <a:gd name="T6" fmla="*/ 7660953 w 41"/>
                <a:gd name="T7" fmla="*/ 819109 h 19"/>
                <a:gd name="T8" fmla="*/ 0 60000 65536"/>
                <a:gd name="T9" fmla="*/ 0 60000 65536"/>
                <a:gd name="T10" fmla="*/ 0 60000 65536"/>
                <a:gd name="T11" fmla="*/ 0 60000 65536"/>
                <a:gd name="T12" fmla="*/ 0 w 41"/>
                <a:gd name="T13" fmla="*/ 0 h 19"/>
                <a:gd name="T14" fmla="*/ 41 w 41"/>
                <a:gd name="T15" fmla="*/ 19 h 19"/>
              </a:gdLst>
              <a:ahLst/>
              <a:cxnLst>
                <a:cxn ang="T8">
                  <a:pos x="T0" y="T1"/>
                </a:cxn>
                <a:cxn ang="T9">
                  <a:pos x="T2" y="T3"/>
                </a:cxn>
                <a:cxn ang="T10">
                  <a:pos x="T4" y="T5"/>
                </a:cxn>
                <a:cxn ang="T11">
                  <a:pos x="T6" y="T7"/>
                </a:cxn>
              </a:cxnLst>
              <a:rect l="T12" t="T13" r="T14" b="T15"/>
              <a:pathLst>
                <a:path w="41" h="19">
                  <a:moveTo>
                    <a:pt x="41" y="0"/>
                  </a:moveTo>
                  <a:lnTo>
                    <a:pt x="0" y="7"/>
                  </a:lnTo>
                  <a:lnTo>
                    <a:pt x="3" y="19"/>
                  </a:lnTo>
                  <a:lnTo>
                    <a:pt x="41"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21" name="Freeform 46"/>
            <p:cNvSpPr>
              <a:spLocks/>
            </p:cNvSpPr>
            <p:nvPr/>
          </p:nvSpPr>
          <p:spPr bwMode="auto">
            <a:xfrm>
              <a:off x="4468" y="2489"/>
              <a:ext cx="27" cy="20"/>
            </a:xfrm>
            <a:custGeom>
              <a:avLst/>
              <a:gdLst>
                <a:gd name="T0" fmla="*/ 698980 w 19"/>
                <a:gd name="T1" fmla="*/ 3723170 h 14"/>
                <a:gd name="T2" fmla="*/ 4127925 w 19"/>
                <a:gd name="T3" fmla="*/ 3103247 h 14"/>
                <a:gd name="T4" fmla="*/ 3679392 w 19"/>
                <a:gd name="T5" fmla="*/ 0 h 14"/>
                <a:gd name="T6" fmla="*/ 0 w 19"/>
                <a:gd name="T7" fmla="*/ 596124 h 14"/>
                <a:gd name="T8" fmla="*/ 698980 w 19"/>
                <a:gd name="T9" fmla="*/ 3723170 h 14"/>
                <a:gd name="T10" fmla="*/ 0 60000 65536"/>
                <a:gd name="T11" fmla="*/ 0 60000 65536"/>
                <a:gd name="T12" fmla="*/ 0 60000 65536"/>
                <a:gd name="T13" fmla="*/ 0 60000 65536"/>
                <a:gd name="T14" fmla="*/ 0 60000 65536"/>
                <a:gd name="T15" fmla="*/ 0 w 19"/>
                <a:gd name="T16" fmla="*/ 0 h 14"/>
                <a:gd name="T17" fmla="*/ 19 w 19"/>
                <a:gd name="T18" fmla="*/ 14 h 14"/>
              </a:gdLst>
              <a:ahLst/>
              <a:cxnLst>
                <a:cxn ang="T10">
                  <a:pos x="T0" y="T1"/>
                </a:cxn>
                <a:cxn ang="T11">
                  <a:pos x="T2" y="T3"/>
                </a:cxn>
                <a:cxn ang="T12">
                  <a:pos x="T4" y="T5"/>
                </a:cxn>
                <a:cxn ang="T13">
                  <a:pos x="T6" y="T7"/>
                </a:cxn>
                <a:cxn ang="T14">
                  <a:pos x="T8" y="T9"/>
                </a:cxn>
              </a:cxnLst>
              <a:rect l="T15" t="T16" r="T17" b="T18"/>
              <a:pathLst>
                <a:path w="19" h="14">
                  <a:moveTo>
                    <a:pt x="3" y="14"/>
                  </a:moveTo>
                  <a:lnTo>
                    <a:pt x="19" y="12"/>
                  </a:lnTo>
                  <a:lnTo>
                    <a:pt x="17" y="0"/>
                  </a:lnTo>
                  <a:lnTo>
                    <a:pt x="0" y="2"/>
                  </a:lnTo>
                  <a:lnTo>
                    <a:pt x="3" y="14"/>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22" name="Freeform 47"/>
            <p:cNvSpPr>
              <a:spLocks/>
            </p:cNvSpPr>
            <p:nvPr/>
          </p:nvSpPr>
          <p:spPr bwMode="auto">
            <a:xfrm>
              <a:off x="4318" y="2195"/>
              <a:ext cx="60" cy="140"/>
            </a:xfrm>
            <a:custGeom>
              <a:avLst/>
              <a:gdLst>
                <a:gd name="T0" fmla="*/ 878538 w 43"/>
                <a:gd name="T1" fmla="*/ 4658508 h 100"/>
                <a:gd name="T2" fmla="*/ 3330364 w 43"/>
                <a:gd name="T3" fmla="*/ 0 h 100"/>
                <a:gd name="T4" fmla="*/ 3330364 w 43"/>
                <a:gd name="T5" fmla="*/ 0 h 100"/>
                <a:gd name="T6" fmla="*/ 3928333 w 43"/>
                <a:gd name="T7" fmla="*/ 257524 h 100"/>
                <a:gd name="T8" fmla="*/ 4490106 w 43"/>
                <a:gd name="T9" fmla="*/ 676796 h 100"/>
                <a:gd name="T10" fmla="*/ 4775312 w 43"/>
                <a:gd name="T11" fmla="*/ 1195545 h 100"/>
                <a:gd name="T12" fmla="*/ 4974053 w 43"/>
                <a:gd name="T13" fmla="*/ 1857128 h 100"/>
                <a:gd name="T14" fmla="*/ 4974053 w 43"/>
                <a:gd name="T15" fmla="*/ 2520858 h 100"/>
                <a:gd name="T16" fmla="*/ 4775312 w 43"/>
                <a:gd name="T17" fmla="*/ 3327506 h 100"/>
                <a:gd name="T18" fmla="*/ 4775312 w 43"/>
                <a:gd name="T19" fmla="*/ 3327506 h 100"/>
                <a:gd name="T20" fmla="*/ 4194250 w 43"/>
                <a:gd name="T21" fmla="*/ 5579004 h 100"/>
                <a:gd name="T22" fmla="*/ 4194250 w 43"/>
                <a:gd name="T23" fmla="*/ 8114000 h 100"/>
                <a:gd name="T24" fmla="*/ 3928333 w 43"/>
                <a:gd name="T25" fmla="*/ 10301683 h 100"/>
                <a:gd name="T26" fmla="*/ 3330364 w 43"/>
                <a:gd name="T27" fmla="*/ 12782945 h 100"/>
                <a:gd name="T28" fmla="*/ 3330364 w 43"/>
                <a:gd name="T29" fmla="*/ 12782945 h 100"/>
                <a:gd name="T30" fmla="*/ 3152916 w 43"/>
                <a:gd name="T31" fmla="*/ 13016528 h 100"/>
                <a:gd name="T32" fmla="*/ 2306171 w 43"/>
                <a:gd name="T33" fmla="*/ 13016528 h 100"/>
                <a:gd name="T34" fmla="*/ 1184475 w 43"/>
                <a:gd name="T35" fmla="*/ 12782945 h 100"/>
                <a:gd name="T36" fmla="*/ 608360 w 43"/>
                <a:gd name="T37" fmla="*/ 12462454 h 100"/>
                <a:gd name="T38" fmla="*/ 0 w 43"/>
                <a:gd name="T39" fmla="*/ 11844970 h 100"/>
                <a:gd name="T40" fmla="*/ 0 w 43"/>
                <a:gd name="T41" fmla="*/ 11844970 h 100"/>
                <a:gd name="T42" fmla="*/ 323379 w 43"/>
                <a:gd name="T43" fmla="*/ 9001898 h 100"/>
                <a:gd name="T44" fmla="*/ 323379 w 43"/>
                <a:gd name="T45" fmla="*/ 6521911 h 100"/>
                <a:gd name="T46" fmla="*/ 878538 w 43"/>
                <a:gd name="T47" fmla="*/ 4658508 h 100"/>
                <a:gd name="T48" fmla="*/ 878538 w 43"/>
                <a:gd name="T49" fmla="*/ 4658508 h 1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
                <a:gd name="T76" fmla="*/ 0 h 100"/>
                <a:gd name="T77" fmla="*/ 43 w 43"/>
                <a:gd name="T78" fmla="*/ 100 h 1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 h="100">
                  <a:moveTo>
                    <a:pt x="8" y="36"/>
                  </a:moveTo>
                  <a:lnTo>
                    <a:pt x="29" y="0"/>
                  </a:lnTo>
                  <a:lnTo>
                    <a:pt x="34" y="2"/>
                  </a:lnTo>
                  <a:lnTo>
                    <a:pt x="39" y="5"/>
                  </a:lnTo>
                  <a:lnTo>
                    <a:pt x="41" y="9"/>
                  </a:lnTo>
                  <a:lnTo>
                    <a:pt x="43" y="14"/>
                  </a:lnTo>
                  <a:lnTo>
                    <a:pt x="43" y="19"/>
                  </a:lnTo>
                  <a:lnTo>
                    <a:pt x="41" y="26"/>
                  </a:lnTo>
                  <a:lnTo>
                    <a:pt x="36" y="43"/>
                  </a:lnTo>
                  <a:lnTo>
                    <a:pt x="36" y="62"/>
                  </a:lnTo>
                  <a:lnTo>
                    <a:pt x="34" y="79"/>
                  </a:lnTo>
                  <a:lnTo>
                    <a:pt x="29" y="98"/>
                  </a:lnTo>
                  <a:lnTo>
                    <a:pt x="27" y="100"/>
                  </a:lnTo>
                  <a:lnTo>
                    <a:pt x="20" y="100"/>
                  </a:lnTo>
                  <a:lnTo>
                    <a:pt x="10" y="98"/>
                  </a:lnTo>
                  <a:lnTo>
                    <a:pt x="5" y="96"/>
                  </a:lnTo>
                  <a:lnTo>
                    <a:pt x="0" y="91"/>
                  </a:lnTo>
                  <a:lnTo>
                    <a:pt x="3" y="69"/>
                  </a:lnTo>
                  <a:lnTo>
                    <a:pt x="3" y="50"/>
                  </a:lnTo>
                  <a:lnTo>
                    <a:pt x="8" y="36"/>
                  </a:lnTo>
                  <a:close/>
                </a:path>
              </a:pathLst>
            </a:custGeom>
            <a:solidFill>
              <a:srgbClr val="846C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23" name="Freeform 48"/>
            <p:cNvSpPr>
              <a:spLocks/>
            </p:cNvSpPr>
            <p:nvPr/>
          </p:nvSpPr>
          <p:spPr bwMode="auto">
            <a:xfrm>
              <a:off x="4385" y="2245"/>
              <a:ext cx="160" cy="84"/>
            </a:xfrm>
            <a:custGeom>
              <a:avLst/>
              <a:gdLst>
                <a:gd name="T0" fmla="*/ 11295418 w 115"/>
                <a:gd name="T1" fmla="*/ 0 h 60"/>
                <a:gd name="T2" fmla="*/ 12054375 w 115"/>
                <a:gd name="T3" fmla="*/ 6917233 h 60"/>
                <a:gd name="T4" fmla="*/ 726851 w 115"/>
                <a:gd name="T5" fmla="*/ 7810606 h 60"/>
                <a:gd name="T6" fmla="*/ 0 w 115"/>
                <a:gd name="T7" fmla="*/ 0 h 60"/>
                <a:gd name="T8" fmla="*/ 11295418 w 115"/>
                <a:gd name="T9" fmla="*/ 0 h 60"/>
                <a:gd name="T10" fmla="*/ 0 60000 65536"/>
                <a:gd name="T11" fmla="*/ 0 60000 65536"/>
                <a:gd name="T12" fmla="*/ 0 60000 65536"/>
                <a:gd name="T13" fmla="*/ 0 60000 65536"/>
                <a:gd name="T14" fmla="*/ 0 60000 65536"/>
                <a:gd name="T15" fmla="*/ 0 w 115"/>
                <a:gd name="T16" fmla="*/ 0 h 60"/>
                <a:gd name="T17" fmla="*/ 115 w 115"/>
                <a:gd name="T18" fmla="*/ 60 h 60"/>
              </a:gdLst>
              <a:ahLst/>
              <a:cxnLst>
                <a:cxn ang="T10">
                  <a:pos x="T0" y="T1"/>
                </a:cxn>
                <a:cxn ang="T11">
                  <a:pos x="T2" y="T3"/>
                </a:cxn>
                <a:cxn ang="T12">
                  <a:pos x="T4" y="T5"/>
                </a:cxn>
                <a:cxn ang="T13">
                  <a:pos x="T6" y="T7"/>
                </a:cxn>
                <a:cxn ang="T14">
                  <a:pos x="T8" y="T9"/>
                </a:cxn>
              </a:cxnLst>
              <a:rect l="T15" t="T16" r="T17" b="T18"/>
              <a:pathLst>
                <a:path w="115" h="60">
                  <a:moveTo>
                    <a:pt x="108" y="0"/>
                  </a:moveTo>
                  <a:lnTo>
                    <a:pt x="115" y="53"/>
                  </a:lnTo>
                  <a:lnTo>
                    <a:pt x="7" y="60"/>
                  </a:lnTo>
                  <a:lnTo>
                    <a:pt x="0" y="0"/>
                  </a:lnTo>
                  <a:lnTo>
                    <a:pt x="108" y="0"/>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24" name="Freeform 49"/>
            <p:cNvSpPr>
              <a:spLocks/>
            </p:cNvSpPr>
            <p:nvPr/>
          </p:nvSpPr>
          <p:spPr bwMode="auto">
            <a:xfrm>
              <a:off x="4566" y="1930"/>
              <a:ext cx="167" cy="244"/>
            </a:xfrm>
            <a:custGeom>
              <a:avLst/>
              <a:gdLst>
                <a:gd name="T0" fmla="*/ 12395315 w 120"/>
                <a:gd name="T1" fmla="*/ 3079881 h 175"/>
                <a:gd name="T2" fmla="*/ 5440621 w 120"/>
                <a:gd name="T3" fmla="*/ 2243406 h 175"/>
                <a:gd name="T4" fmla="*/ 4295456 w 120"/>
                <a:gd name="T5" fmla="*/ 7112045 h 175"/>
                <a:gd name="T6" fmla="*/ 4295456 w 120"/>
                <a:gd name="T7" fmla="*/ 7112045 h 175"/>
                <a:gd name="T8" fmla="*/ 5830086 w 120"/>
                <a:gd name="T9" fmla="*/ 7112045 h 175"/>
                <a:gd name="T10" fmla="*/ 5830086 w 120"/>
                <a:gd name="T11" fmla="*/ 7112045 h 175"/>
                <a:gd name="T12" fmla="*/ 7795553 w 120"/>
                <a:gd name="T13" fmla="*/ 7656779 h 175"/>
                <a:gd name="T14" fmla="*/ 9626953 w 120"/>
                <a:gd name="T15" fmla="*/ 8648079 h 175"/>
                <a:gd name="T16" fmla="*/ 9626953 w 120"/>
                <a:gd name="T17" fmla="*/ 8648079 h 175"/>
                <a:gd name="T18" fmla="*/ 10537047 w 120"/>
                <a:gd name="T19" fmla="*/ 9457977 h 175"/>
                <a:gd name="T20" fmla="*/ 11408531 w 120"/>
                <a:gd name="T21" fmla="*/ 10870094 h 175"/>
                <a:gd name="T22" fmla="*/ 11581663 w 120"/>
                <a:gd name="T23" fmla="*/ 12258308 h 175"/>
                <a:gd name="T24" fmla="*/ 11581663 w 120"/>
                <a:gd name="T25" fmla="*/ 13826048 h 175"/>
                <a:gd name="T26" fmla="*/ 11581663 w 120"/>
                <a:gd name="T27" fmla="*/ 13826048 h 175"/>
                <a:gd name="T28" fmla="*/ 11408531 w 120"/>
                <a:gd name="T29" fmla="*/ 15198911 h 175"/>
                <a:gd name="T30" fmla="*/ 10848811 w 120"/>
                <a:gd name="T31" fmla="*/ 16589115 h 175"/>
                <a:gd name="T32" fmla="*/ 10133621 w 120"/>
                <a:gd name="T33" fmla="*/ 17642062 h 175"/>
                <a:gd name="T34" fmla="*/ 9282319 w 120"/>
                <a:gd name="T35" fmla="*/ 18386616 h 175"/>
                <a:gd name="T36" fmla="*/ 8322161 w 120"/>
                <a:gd name="T37" fmla="*/ 18931281 h 175"/>
                <a:gd name="T38" fmla="*/ 7067304 w 120"/>
                <a:gd name="T39" fmla="*/ 19473839 h 175"/>
                <a:gd name="T40" fmla="*/ 5830086 w 120"/>
                <a:gd name="T41" fmla="*/ 19743517 h 175"/>
                <a:gd name="T42" fmla="*/ 4295456 w 120"/>
                <a:gd name="T43" fmla="*/ 19743517 h 175"/>
                <a:gd name="T44" fmla="*/ 4295456 w 120"/>
                <a:gd name="T45" fmla="*/ 19743517 h 175"/>
                <a:gd name="T46" fmla="*/ 2932938 w 120"/>
                <a:gd name="T47" fmla="*/ 19473839 h 175"/>
                <a:gd name="T48" fmla="*/ 1807157 w 120"/>
                <a:gd name="T49" fmla="*/ 18931281 h 175"/>
                <a:gd name="T50" fmla="*/ 0 w 120"/>
                <a:gd name="T51" fmla="*/ 18113828 h 175"/>
                <a:gd name="T52" fmla="*/ 730228 w 120"/>
                <a:gd name="T53" fmla="*/ 16030591 h 175"/>
                <a:gd name="T54" fmla="*/ 730228 w 120"/>
                <a:gd name="T55" fmla="*/ 16030591 h 175"/>
                <a:gd name="T56" fmla="*/ 2217884 w 120"/>
                <a:gd name="T57" fmla="*/ 17091584 h 175"/>
                <a:gd name="T58" fmla="*/ 3304583 w 120"/>
                <a:gd name="T59" fmla="*/ 17409997 h 175"/>
                <a:gd name="T60" fmla="*/ 4598878 w 120"/>
                <a:gd name="T61" fmla="*/ 17642062 h 175"/>
                <a:gd name="T62" fmla="*/ 4598878 w 120"/>
                <a:gd name="T63" fmla="*/ 17642062 h 175"/>
                <a:gd name="T64" fmla="*/ 6400105 w 120"/>
                <a:gd name="T65" fmla="*/ 17642062 h 175"/>
                <a:gd name="T66" fmla="*/ 7571531 w 120"/>
                <a:gd name="T67" fmla="*/ 16812140 h 175"/>
                <a:gd name="T68" fmla="*/ 8322161 w 120"/>
                <a:gd name="T69" fmla="*/ 16229040 h 175"/>
                <a:gd name="T70" fmla="*/ 8532833 w 120"/>
                <a:gd name="T71" fmla="*/ 15644731 h 175"/>
                <a:gd name="T72" fmla="*/ 9101507 w 120"/>
                <a:gd name="T73" fmla="*/ 14885015 h 175"/>
                <a:gd name="T74" fmla="*/ 9101507 w 120"/>
                <a:gd name="T75" fmla="*/ 13826048 h 175"/>
                <a:gd name="T76" fmla="*/ 9101507 w 120"/>
                <a:gd name="T77" fmla="*/ 13826048 h 175"/>
                <a:gd name="T78" fmla="*/ 9282319 w 120"/>
                <a:gd name="T79" fmla="*/ 12959852 h 175"/>
                <a:gd name="T80" fmla="*/ 9101507 w 120"/>
                <a:gd name="T81" fmla="*/ 12258308 h 175"/>
                <a:gd name="T82" fmla="*/ 8906813 w 120"/>
                <a:gd name="T83" fmla="*/ 11438975 h 175"/>
                <a:gd name="T84" fmla="*/ 8322161 w 120"/>
                <a:gd name="T85" fmla="*/ 10620903 h 175"/>
                <a:gd name="T86" fmla="*/ 7571531 w 120"/>
                <a:gd name="T87" fmla="*/ 10017235 h 175"/>
                <a:gd name="T88" fmla="*/ 6778555 w 120"/>
                <a:gd name="T89" fmla="*/ 9457977 h 175"/>
                <a:gd name="T90" fmla="*/ 5830086 w 120"/>
                <a:gd name="T91" fmla="*/ 9237504 h 175"/>
                <a:gd name="T92" fmla="*/ 4598878 w 120"/>
                <a:gd name="T93" fmla="*/ 8860884 h 175"/>
                <a:gd name="T94" fmla="*/ 4598878 w 120"/>
                <a:gd name="T95" fmla="*/ 8860884 h 175"/>
                <a:gd name="T96" fmla="*/ 1968177 w 120"/>
                <a:gd name="T97" fmla="*/ 8860884 h 175"/>
                <a:gd name="T98" fmla="*/ 4025098 w 120"/>
                <a:gd name="T99" fmla="*/ 0 h 175"/>
                <a:gd name="T100" fmla="*/ 12666264 w 120"/>
                <a:gd name="T101" fmla="*/ 863580 h 175"/>
                <a:gd name="T102" fmla="*/ 12395315 w 120"/>
                <a:gd name="T103" fmla="*/ 3079881 h 1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0"/>
                <a:gd name="T157" fmla="*/ 0 h 175"/>
                <a:gd name="T158" fmla="*/ 120 w 120"/>
                <a:gd name="T159" fmla="*/ 175 h 17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0" h="175">
                  <a:moveTo>
                    <a:pt x="117" y="27"/>
                  </a:moveTo>
                  <a:lnTo>
                    <a:pt x="52" y="20"/>
                  </a:lnTo>
                  <a:lnTo>
                    <a:pt x="40" y="63"/>
                  </a:lnTo>
                  <a:lnTo>
                    <a:pt x="55" y="63"/>
                  </a:lnTo>
                  <a:lnTo>
                    <a:pt x="74" y="68"/>
                  </a:lnTo>
                  <a:lnTo>
                    <a:pt x="91" y="77"/>
                  </a:lnTo>
                  <a:lnTo>
                    <a:pt x="100" y="84"/>
                  </a:lnTo>
                  <a:lnTo>
                    <a:pt x="108" y="96"/>
                  </a:lnTo>
                  <a:lnTo>
                    <a:pt x="110" y="108"/>
                  </a:lnTo>
                  <a:lnTo>
                    <a:pt x="110" y="123"/>
                  </a:lnTo>
                  <a:lnTo>
                    <a:pt x="108" y="135"/>
                  </a:lnTo>
                  <a:lnTo>
                    <a:pt x="103" y="147"/>
                  </a:lnTo>
                  <a:lnTo>
                    <a:pt x="96" y="156"/>
                  </a:lnTo>
                  <a:lnTo>
                    <a:pt x="88" y="163"/>
                  </a:lnTo>
                  <a:lnTo>
                    <a:pt x="79" y="168"/>
                  </a:lnTo>
                  <a:lnTo>
                    <a:pt x="67" y="173"/>
                  </a:lnTo>
                  <a:lnTo>
                    <a:pt x="55" y="175"/>
                  </a:lnTo>
                  <a:lnTo>
                    <a:pt x="40" y="175"/>
                  </a:lnTo>
                  <a:lnTo>
                    <a:pt x="28" y="173"/>
                  </a:lnTo>
                  <a:lnTo>
                    <a:pt x="17" y="168"/>
                  </a:lnTo>
                  <a:lnTo>
                    <a:pt x="0" y="161"/>
                  </a:lnTo>
                  <a:lnTo>
                    <a:pt x="7" y="142"/>
                  </a:lnTo>
                  <a:lnTo>
                    <a:pt x="21" y="151"/>
                  </a:lnTo>
                  <a:lnTo>
                    <a:pt x="31" y="154"/>
                  </a:lnTo>
                  <a:lnTo>
                    <a:pt x="43" y="156"/>
                  </a:lnTo>
                  <a:lnTo>
                    <a:pt x="60" y="156"/>
                  </a:lnTo>
                  <a:lnTo>
                    <a:pt x="72" y="149"/>
                  </a:lnTo>
                  <a:lnTo>
                    <a:pt x="79" y="144"/>
                  </a:lnTo>
                  <a:lnTo>
                    <a:pt x="81" y="139"/>
                  </a:lnTo>
                  <a:lnTo>
                    <a:pt x="86" y="132"/>
                  </a:lnTo>
                  <a:lnTo>
                    <a:pt x="86" y="123"/>
                  </a:lnTo>
                  <a:lnTo>
                    <a:pt x="88" y="115"/>
                  </a:lnTo>
                  <a:lnTo>
                    <a:pt x="86" y="108"/>
                  </a:lnTo>
                  <a:lnTo>
                    <a:pt x="84" y="101"/>
                  </a:lnTo>
                  <a:lnTo>
                    <a:pt x="79" y="94"/>
                  </a:lnTo>
                  <a:lnTo>
                    <a:pt x="72" y="89"/>
                  </a:lnTo>
                  <a:lnTo>
                    <a:pt x="64" y="84"/>
                  </a:lnTo>
                  <a:lnTo>
                    <a:pt x="55" y="82"/>
                  </a:lnTo>
                  <a:lnTo>
                    <a:pt x="43" y="79"/>
                  </a:lnTo>
                  <a:lnTo>
                    <a:pt x="19" y="79"/>
                  </a:lnTo>
                  <a:lnTo>
                    <a:pt x="38" y="0"/>
                  </a:lnTo>
                  <a:lnTo>
                    <a:pt x="120" y="8"/>
                  </a:lnTo>
                  <a:lnTo>
                    <a:pt x="117" y="27"/>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25" name="Freeform 50"/>
            <p:cNvSpPr>
              <a:spLocks/>
            </p:cNvSpPr>
            <p:nvPr/>
          </p:nvSpPr>
          <p:spPr bwMode="auto">
            <a:xfrm>
              <a:off x="4817" y="1834"/>
              <a:ext cx="143" cy="151"/>
            </a:xfrm>
            <a:custGeom>
              <a:avLst/>
              <a:gdLst>
                <a:gd name="T0" fmla="*/ 7795542 w 103"/>
                <a:gd name="T1" fmla="*/ 917275 h 108"/>
                <a:gd name="T2" fmla="*/ 5727378 w 103"/>
                <a:gd name="T3" fmla="*/ 6538264 h 108"/>
                <a:gd name="T4" fmla="*/ 10024175 w 103"/>
                <a:gd name="T5" fmla="*/ 9141462 h 108"/>
                <a:gd name="T6" fmla="*/ 9513802 w 103"/>
                <a:gd name="T7" fmla="*/ 10400112 h 108"/>
                <a:gd name="T8" fmla="*/ 5334736 w 103"/>
                <a:gd name="T9" fmla="*/ 8100708 h 108"/>
                <a:gd name="T10" fmla="*/ 3011551 w 103"/>
                <a:gd name="T11" fmla="*/ 13394459 h 108"/>
                <a:gd name="T12" fmla="*/ 1813687 w 103"/>
                <a:gd name="T13" fmla="*/ 12781118 h 108"/>
                <a:gd name="T14" fmla="*/ 4181085 w 103"/>
                <a:gd name="T15" fmla="*/ 7172713 h 108"/>
                <a:gd name="T16" fmla="*/ 0 w 103"/>
                <a:gd name="T17" fmla="*/ 4463314 h 108"/>
                <a:gd name="T18" fmla="*/ 394089 w 103"/>
                <a:gd name="T19" fmla="*/ 3047816 h 108"/>
                <a:gd name="T20" fmla="*/ 4552286 w 103"/>
                <a:gd name="T21" fmla="*/ 5593399 h 108"/>
                <a:gd name="T22" fmla="*/ 6738411 w 103"/>
                <a:gd name="T23" fmla="*/ 0 h 108"/>
                <a:gd name="T24" fmla="*/ 7795542 w 103"/>
                <a:gd name="T25" fmla="*/ 917275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3"/>
                <a:gd name="T40" fmla="*/ 0 h 108"/>
                <a:gd name="T41" fmla="*/ 103 w 103"/>
                <a:gd name="T42" fmla="*/ 108 h 10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3" h="108">
                  <a:moveTo>
                    <a:pt x="81" y="7"/>
                  </a:moveTo>
                  <a:lnTo>
                    <a:pt x="59" y="53"/>
                  </a:lnTo>
                  <a:lnTo>
                    <a:pt x="103" y="74"/>
                  </a:lnTo>
                  <a:lnTo>
                    <a:pt x="98" y="84"/>
                  </a:lnTo>
                  <a:lnTo>
                    <a:pt x="55" y="65"/>
                  </a:lnTo>
                  <a:lnTo>
                    <a:pt x="31" y="108"/>
                  </a:lnTo>
                  <a:lnTo>
                    <a:pt x="19" y="103"/>
                  </a:lnTo>
                  <a:lnTo>
                    <a:pt x="43" y="57"/>
                  </a:lnTo>
                  <a:lnTo>
                    <a:pt x="0" y="36"/>
                  </a:lnTo>
                  <a:lnTo>
                    <a:pt x="4" y="24"/>
                  </a:lnTo>
                  <a:lnTo>
                    <a:pt x="47" y="45"/>
                  </a:lnTo>
                  <a:lnTo>
                    <a:pt x="69" y="0"/>
                  </a:lnTo>
                  <a:lnTo>
                    <a:pt x="81" y="7"/>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26" name="Freeform 51"/>
            <p:cNvSpPr>
              <a:spLocks noEditPoints="1"/>
            </p:cNvSpPr>
            <p:nvPr/>
          </p:nvSpPr>
          <p:spPr bwMode="auto">
            <a:xfrm>
              <a:off x="4776" y="2141"/>
              <a:ext cx="211" cy="174"/>
            </a:xfrm>
            <a:custGeom>
              <a:avLst/>
              <a:gdLst>
                <a:gd name="T0" fmla="*/ 3000338 w 151"/>
                <a:gd name="T1" fmla="*/ 1601016 h 125"/>
                <a:gd name="T2" fmla="*/ 3739975 w 151"/>
                <a:gd name="T3" fmla="*/ 0 h 125"/>
                <a:gd name="T4" fmla="*/ 18412594 w 151"/>
                <a:gd name="T5" fmla="*/ 6866800 h 125"/>
                <a:gd name="T6" fmla="*/ 17541010 w 151"/>
                <a:gd name="T7" fmla="*/ 8538277 h 125"/>
                <a:gd name="T8" fmla="*/ 3000338 w 151"/>
                <a:gd name="T9" fmla="*/ 1601016 h 125"/>
                <a:gd name="T10" fmla="*/ 0 w 151"/>
                <a:gd name="T11" fmla="*/ 6438374 h 125"/>
                <a:gd name="T12" fmla="*/ 879138 w 151"/>
                <a:gd name="T13" fmla="*/ 4901399 h 125"/>
                <a:gd name="T14" fmla="*/ 15411426 w 151"/>
                <a:gd name="T15" fmla="*/ 11885282 h 125"/>
                <a:gd name="T16" fmla="*/ 14623369 w 151"/>
                <a:gd name="T17" fmla="*/ 13305552 h 125"/>
                <a:gd name="T18" fmla="*/ 0 w 151"/>
                <a:gd name="T19" fmla="*/ 6438374 h 1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1"/>
                <a:gd name="T31" fmla="*/ 0 h 125"/>
                <a:gd name="T32" fmla="*/ 151 w 151"/>
                <a:gd name="T33" fmla="*/ 125 h 1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1" h="125">
                  <a:moveTo>
                    <a:pt x="24" y="15"/>
                  </a:moveTo>
                  <a:lnTo>
                    <a:pt x="31" y="0"/>
                  </a:lnTo>
                  <a:lnTo>
                    <a:pt x="151" y="65"/>
                  </a:lnTo>
                  <a:lnTo>
                    <a:pt x="144" y="80"/>
                  </a:lnTo>
                  <a:lnTo>
                    <a:pt x="24" y="15"/>
                  </a:lnTo>
                  <a:close/>
                  <a:moveTo>
                    <a:pt x="0" y="60"/>
                  </a:moveTo>
                  <a:lnTo>
                    <a:pt x="7" y="46"/>
                  </a:lnTo>
                  <a:lnTo>
                    <a:pt x="127" y="111"/>
                  </a:lnTo>
                  <a:lnTo>
                    <a:pt x="120" y="125"/>
                  </a:lnTo>
                  <a:lnTo>
                    <a:pt x="0" y="60"/>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27" name="Freeform 52"/>
            <p:cNvSpPr>
              <a:spLocks/>
            </p:cNvSpPr>
            <p:nvPr/>
          </p:nvSpPr>
          <p:spPr bwMode="auto">
            <a:xfrm>
              <a:off x="4489" y="1576"/>
              <a:ext cx="137" cy="144"/>
            </a:xfrm>
            <a:custGeom>
              <a:avLst/>
              <a:gdLst>
                <a:gd name="T0" fmla="*/ 7837580 w 98"/>
                <a:gd name="T1" fmla="*/ 7171733 h 103"/>
                <a:gd name="T2" fmla="*/ 7837580 w 98"/>
                <a:gd name="T3" fmla="*/ 7171733 h 103"/>
                <a:gd name="T4" fmla="*/ 7410164 w 98"/>
                <a:gd name="T5" fmla="*/ 8705326 h 103"/>
                <a:gd name="T6" fmla="*/ 6482534 w 98"/>
                <a:gd name="T7" fmla="*/ 9557572 h 103"/>
                <a:gd name="T8" fmla="*/ 5566876 w 98"/>
                <a:gd name="T9" fmla="*/ 10209139 h 103"/>
                <a:gd name="T10" fmla="*/ 4653552 w 98"/>
                <a:gd name="T11" fmla="*/ 10209139 h 103"/>
                <a:gd name="T12" fmla="*/ 4653552 w 98"/>
                <a:gd name="T13" fmla="*/ 10209139 h 103"/>
                <a:gd name="T14" fmla="*/ 3791742 w 98"/>
                <a:gd name="T15" fmla="*/ 9557572 h 103"/>
                <a:gd name="T16" fmla="*/ 3491919 w 98"/>
                <a:gd name="T17" fmla="*/ 8319137 h 103"/>
                <a:gd name="T18" fmla="*/ 3491919 w 98"/>
                <a:gd name="T19" fmla="*/ 7171733 h 103"/>
                <a:gd name="T20" fmla="*/ 4010449 w 98"/>
                <a:gd name="T21" fmla="*/ 5613932 h 103"/>
                <a:gd name="T22" fmla="*/ 4010449 w 98"/>
                <a:gd name="T23" fmla="*/ 5613932 h 103"/>
                <a:gd name="T24" fmla="*/ 4653552 w 98"/>
                <a:gd name="T25" fmla="*/ 4256256 h 103"/>
                <a:gd name="T26" fmla="*/ 5300701 w 98"/>
                <a:gd name="T27" fmla="*/ 3340469 h 103"/>
                <a:gd name="T28" fmla="*/ 6216361 w 98"/>
                <a:gd name="T29" fmla="*/ 2717300 h 103"/>
                <a:gd name="T30" fmla="*/ 7410164 w 98"/>
                <a:gd name="T31" fmla="*/ 2717300 h 103"/>
                <a:gd name="T32" fmla="*/ 7410164 w 98"/>
                <a:gd name="T33" fmla="*/ 2717300 h 103"/>
                <a:gd name="T34" fmla="*/ 7410164 w 98"/>
                <a:gd name="T35" fmla="*/ 2717300 h 103"/>
                <a:gd name="T36" fmla="*/ 7837580 w 98"/>
                <a:gd name="T37" fmla="*/ 3340469 h 103"/>
                <a:gd name="T38" fmla="*/ 8288891 w 98"/>
                <a:gd name="T39" fmla="*/ 3798944 h 103"/>
                <a:gd name="T40" fmla="*/ 11252940 w 98"/>
                <a:gd name="T41" fmla="*/ 2389363 h 103"/>
                <a:gd name="T42" fmla="*/ 11252940 w 98"/>
                <a:gd name="T43" fmla="*/ 2389363 h 103"/>
                <a:gd name="T44" fmla="*/ 10008111 w 98"/>
                <a:gd name="T45" fmla="*/ 1279957 h 103"/>
                <a:gd name="T46" fmla="*/ 8288891 w 98"/>
                <a:gd name="T47" fmla="*/ 347975 h 103"/>
                <a:gd name="T48" fmla="*/ 8288891 w 98"/>
                <a:gd name="T49" fmla="*/ 347975 h 103"/>
                <a:gd name="T50" fmla="*/ 8288891 w 98"/>
                <a:gd name="T51" fmla="*/ 347975 h 103"/>
                <a:gd name="T52" fmla="*/ 7088476 w 98"/>
                <a:gd name="T53" fmla="*/ 0 h 103"/>
                <a:gd name="T54" fmla="*/ 5929280 w 98"/>
                <a:gd name="T55" fmla="*/ 0 h 103"/>
                <a:gd name="T56" fmla="*/ 4653552 w 98"/>
                <a:gd name="T57" fmla="*/ 0 h 103"/>
                <a:gd name="T58" fmla="*/ 3491919 w 98"/>
                <a:gd name="T59" fmla="*/ 654855 h 103"/>
                <a:gd name="T60" fmla="*/ 2594594 w 98"/>
                <a:gd name="T61" fmla="*/ 1279957 h 103"/>
                <a:gd name="T62" fmla="*/ 1786797 w 98"/>
                <a:gd name="T63" fmla="*/ 2177595 h 103"/>
                <a:gd name="T64" fmla="*/ 1132930 w 98"/>
                <a:gd name="T65" fmla="*/ 3340469 h 103"/>
                <a:gd name="T66" fmla="*/ 485956 w 98"/>
                <a:gd name="T67" fmla="*/ 4453839 h 103"/>
                <a:gd name="T68" fmla="*/ 485956 w 98"/>
                <a:gd name="T69" fmla="*/ 4453839 h 103"/>
                <a:gd name="T70" fmla="*/ 0 w 98"/>
                <a:gd name="T71" fmla="*/ 5950494 h 103"/>
                <a:gd name="T72" fmla="*/ 0 w 98"/>
                <a:gd name="T73" fmla="*/ 7171733 h 103"/>
                <a:gd name="T74" fmla="*/ 0 w 98"/>
                <a:gd name="T75" fmla="*/ 8319137 h 103"/>
                <a:gd name="T76" fmla="*/ 485956 w 98"/>
                <a:gd name="T77" fmla="*/ 9557572 h 103"/>
                <a:gd name="T78" fmla="*/ 914295 w 98"/>
                <a:gd name="T79" fmla="*/ 10380981 h 103"/>
                <a:gd name="T80" fmla="*/ 1786797 w 98"/>
                <a:gd name="T81" fmla="*/ 11311006 h 103"/>
                <a:gd name="T82" fmla="*/ 2594594 w 98"/>
                <a:gd name="T83" fmla="*/ 11844625 h 103"/>
                <a:gd name="T84" fmla="*/ 3791742 w 98"/>
                <a:gd name="T85" fmla="*/ 12470550 h 103"/>
                <a:gd name="T86" fmla="*/ 3791742 w 98"/>
                <a:gd name="T87" fmla="*/ 12470550 h 103"/>
                <a:gd name="T88" fmla="*/ 4653552 w 98"/>
                <a:gd name="T89" fmla="*/ 12761699 h 103"/>
                <a:gd name="T90" fmla="*/ 5929280 w 98"/>
                <a:gd name="T91" fmla="*/ 12761699 h 103"/>
                <a:gd name="T92" fmla="*/ 7088476 w 98"/>
                <a:gd name="T93" fmla="*/ 12761699 h 103"/>
                <a:gd name="T94" fmla="*/ 8288891 w 98"/>
                <a:gd name="T95" fmla="*/ 12230173 h 103"/>
                <a:gd name="T96" fmla="*/ 9094390 w 98"/>
                <a:gd name="T97" fmla="*/ 11630638 h 103"/>
                <a:gd name="T98" fmla="*/ 10008111 w 98"/>
                <a:gd name="T99" fmla="*/ 10841192 h 103"/>
                <a:gd name="T100" fmla="*/ 10879307 w 98"/>
                <a:gd name="T101" fmla="*/ 9557572 h 103"/>
                <a:gd name="T102" fmla="*/ 11488545 w 98"/>
                <a:gd name="T103" fmla="*/ 8090520 h 103"/>
                <a:gd name="T104" fmla="*/ 11488545 w 98"/>
                <a:gd name="T105" fmla="*/ 8090520 h 103"/>
                <a:gd name="T106" fmla="*/ 12148571 w 98"/>
                <a:gd name="T107" fmla="*/ 5950494 h 103"/>
                <a:gd name="T108" fmla="*/ 11739832 w 98"/>
                <a:gd name="T109" fmla="*/ 3798944 h 103"/>
                <a:gd name="T110" fmla="*/ 8456099 w 98"/>
                <a:gd name="T111" fmla="*/ 4889860 h 103"/>
                <a:gd name="T112" fmla="*/ 8456099 w 98"/>
                <a:gd name="T113" fmla="*/ 4889860 h 103"/>
                <a:gd name="T114" fmla="*/ 8288891 w 98"/>
                <a:gd name="T115" fmla="*/ 5950494 h 103"/>
                <a:gd name="T116" fmla="*/ 7837580 w 98"/>
                <a:gd name="T117" fmla="*/ 7171733 h 103"/>
                <a:gd name="T118" fmla="*/ 7837580 w 98"/>
                <a:gd name="T119" fmla="*/ 7171733 h 1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
                <a:gd name="T181" fmla="*/ 0 h 103"/>
                <a:gd name="T182" fmla="*/ 98 w 98"/>
                <a:gd name="T183" fmla="*/ 103 h 1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 h="103">
                  <a:moveTo>
                    <a:pt x="64" y="58"/>
                  </a:moveTo>
                  <a:lnTo>
                    <a:pt x="64" y="58"/>
                  </a:lnTo>
                  <a:lnTo>
                    <a:pt x="60" y="70"/>
                  </a:lnTo>
                  <a:lnTo>
                    <a:pt x="52" y="77"/>
                  </a:lnTo>
                  <a:lnTo>
                    <a:pt x="45" y="82"/>
                  </a:lnTo>
                  <a:lnTo>
                    <a:pt x="38" y="82"/>
                  </a:lnTo>
                  <a:lnTo>
                    <a:pt x="31" y="77"/>
                  </a:lnTo>
                  <a:lnTo>
                    <a:pt x="28" y="67"/>
                  </a:lnTo>
                  <a:lnTo>
                    <a:pt x="28" y="58"/>
                  </a:lnTo>
                  <a:lnTo>
                    <a:pt x="33" y="46"/>
                  </a:lnTo>
                  <a:lnTo>
                    <a:pt x="38" y="34"/>
                  </a:lnTo>
                  <a:lnTo>
                    <a:pt x="43" y="27"/>
                  </a:lnTo>
                  <a:lnTo>
                    <a:pt x="50" y="22"/>
                  </a:lnTo>
                  <a:lnTo>
                    <a:pt x="60" y="22"/>
                  </a:lnTo>
                  <a:lnTo>
                    <a:pt x="64" y="27"/>
                  </a:lnTo>
                  <a:lnTo>
                    <a:pt x="67" y="31"/>
                  </a:lnTo>
                  <a:lnTo>
                    <a:pt x="91" y="19"/>
                  </a:lnTo>
                  <a:lnTo>
                    <a:pt x="81" y="10"/>
                  </a:lnTo>
                  <a:lnTo>
                    <a:pt x="67" y="3"/>
                  </a:lnTo>
                  <a:lnTo>
                    <a:pt x="57" y="0"/>
                  </a:lnTo>
                  <a:lnTo>
                    <a:pt x="48" y="0"/>
                  </a:lnTo>
                  <a:lnTo>
                    <a:pt x="38" y="0"/>
                  </a:lnTo>
                  <a:lnTo>
                    <a:pt x="28" y="5"/>
                  </a:lnTo>
                  <a:lnTo>
                    <a:pt x="21" y="10"/>
                  </a:lnTo>
                  <a:lnTo>
                    <a:pt x="14" y="17"/>
                  </a:lnTo>
                  <a:lnTo>
                    <a:pt x="9" y="27"/>
                  </a:lnTo>
                  <a:lnTo>
                    <a:pt x="4" y="36"/>
                  </a:lnTo>
                  <a:lnTo>
                    <a:pt x="0" y="48"/>
                  </a:lnTo>
                  <a:lnTo>
                    <a:pt x="0" y="58"/>
                  </a:lnTo>
                  <a:lnTo>
                    <a:pt x="0" y="67"/>
                  </a:lnTo>
                  <a:lnTo>
                    <a:pt x="4" y="77"/>
                  </a:lnTo>
                  <a:lnTo>
                    <a:pt x="7" y="84"/>
                  </a:lnTo>
                  <a:lnTo>
                    <a:pt x="14" y="91"/>
                  </a:lnTo>
                  <a:lnTo>
                    <a:pt x="21" y="96"/>
                  </a:lnTo>
                  <a:lnTo>
                    <a:pt x="31" y="101"/>
                  </a:lnTo>
                  <a:lnTo>
                    <a:pt x="38" y="103"/>
                  </a:lnTo>
                  <a:lnTo>
                    <a:pt x="48" y="103"/>
                  </a:lnTo>
                  <a:lnTo>
                    <a:pt x="57" y="103"/>
                  </a:lnTo>
                  <a:lnTo>
                    <a:pt x="67" y="99"/>
                  </a:lnTo>
                  <a:lnTo>
                    <a:pt x="74" y="94"/>
                  </a:lnTo>
                  <a:lnTo>
                    <a:pt x="81" y="87"/>
                  </a:lnTo>
                  <a:lnTo>
                    <a:pt x="88" y="77"/>
                  </a:lnTo>
                  <a:lnTo>
                    <a:pt x="93" y="65"/>
                  </a:lnTo>
                  <a:lnTo>
                    <a:pt x="98" y="48"/>
                  </a:lnTo>
                  <a:lnTo>
                    <a:pt x="95" y="31"/>
                  </a:lnTo>
                  <a:lnTo>
                    <a:pt x="69" y="39"/>
                  </a:lnTo>
                  <a:lnTo>
                    <a:pt x="67" y="48"/>
                  </a:lnTo>
                  <a:lnTo>
                    <a:pt x="64" y="58"/>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28" name="Freeform 53"/>
            <p:cNvSpPr>
              <a:spLocks/>
            </p:cNvSpPr>
            <p:nvPr/>
          </p:nvSpPr>
          <p:spPr bwMode="auto">
            <a:xfrm>
              <a:off x="4499" y="1626"/>
              <a:ext cx="239" cy="194"/>
            </a:xfrm>
            <a:custGeom>
              <a:avLst/>
              <a:gdLst>
                <a:gd name="T0" fmla="*/ 15319675 w 172"/>
                <a:gd name="T1" fmla="*/ 0 h 139"/>
                <a:gd name="T2" fmla="*/ 0 w 172"/>
                <a:gd name="T3" fmla="*/ 15423888 h 139"/>
                <a:gd name="T4" fmla="*/ 2087216 w 172"/>
                <a:gd name="T5" fmla="*/ 16263100 h 139"/>
                <a:gd name="T6" fmla="*/ 17215488 w 172"/>
                <a:gd name="T7" fmla="*/ 852842 h 139"/>
                <a:gd name="T8" fmla="*/ 15319675 w 172"/>
                <a:gd name="T9" fmla="*/ 0 h 139"/>
                <a:gd name="T10" fmla="*/ 0 60000 65536"/>
                <a:gd name="T11" fmla="*/ 0 60000 65536"/>
                <a:gd name="T12" fmla="*/ 0 60000 65536"/>
                <a:gd name="T13" fmla="*/ 0 60000 65536"/>
                <a:gd name="T14" fmla="*/ 0 60000 65536"/>
                <a:gd name="T15" fmla="*/ 0 w 172"/>
                <a:gd name="T16" fmla="*/ 0 h 139"/>
                <a:gd name="T17" fmla="*/ 172 w 172"/>
                <a:gd name="T18" fmla="*/ 139 h 139"/>
              </a:gdLst>
              <a:ahLst/>
              <a:cxnLst>
                <a:cxn ang="T10">
                  <a:pos x="T0" y="T1"/>
                </a:cxn>
                <a:cxn ang="T11">
                  <a:pos x="T2" y="T3"/>
                </a:cxn>
                <a:cxn ang="T12">
                  <a:pos x="T4" y="T5"/>
                </a:cxn>
                <a:cxn ang="T13">
                  <a:pos x="T6" y="T7"/>
                </a:cxn>
                <a:cxn ang="T14">
                  <a:pos x="T8" y="T9"/>
                </a:cxn>
              </a:cxnLst>
              <a:rect l="T15" t="T16" r="T17" b="T18"/>
              <a:pathLst>
                <a:path w="172" h="139">
                  <a:moveTo>
                    <a:pt x="153" y="0"/>
                  </a:moveTo>
                  <a:lnTo>
                    <a:pt x="0" y="132"/>
                  </a:lnTo>
                  <a:lnTo>
                    <a:pt x="21" y="139"/>
                  </a:lnTo>
                  <a:lnTo>
                    <a:pt x="172" y="7"/>
                  </a:lnTo>
                  <a:lnTo>
                    <a:pt x="153" y="0"/>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29" name="Freeform 54"/>
            <p:cNvSpPr>
              <a:spLocks/>
            </p:cNvSpPr>
            <p:nvPr/>
          </p:nvSpPr>
          <p:spPr bwMode="auto">
            <a:xfrm>
              <a:off x="4616" y="1727"/>
              <a:ext cx="136" cy="148"/>
            </a:xfrm>
            <a:custGeom>
              <a:avLst/>
              <a:gdLst>
                <a:gd name="T0" fmla="*/ 8397026 w 98"/>
                <a:gd name="T1" fmla="*/ 2047271 h 106"/>
                <a:gd name="T2" fmla="*/ 6390918 w 98"/>
                <a:gd name="T3" fmla="*/ 3642607 h 106"/>
                <a:gd name="T4" fmla="*/ 6390918 w 98"/>
                <a:gd name="T5" fmla="*/ 3642607 h 106"/>
                <a:gd name="T6" fmla="*/ 6633811 w 98"/>
                <a:gd name="T7" fmla="*/ 4267482 h 106"/>
                <a:gd name="T8" fmla="*/ 6633811 w 98"/>
                <a:gd name="T9" fmla="*/ 5085904 h 106"/>
                <a:gd name="T10" fmla="*/ 6177127 w 98"/>
                <a:gd name="T11" fmla="*/ 6894220 h 106"/>
                <a:gd name="T12" fmla="*/ 6177127 w 98"/>
                <a:gd name="T13" fmla="*/ 6894220 h 106"/>
                <a:gd name="T14" fmla="*/ 5727379 w 98"/>
                <a:gd name="T15" fmla="*/ 8319235 h 106"/>
                <a:gd name="T16" fmla="*/ 5244367 w 98"/>
                <a:gd name="T17" fmla="*/ 9353839 h 106"/>
                <a:gd name="T18" fmla="*/ 4605220 w 98"/>
                <a:gd name="T19" fmla="*/ 9679069 h 106"/>
                <a:gd name="T20" fmla="*/ 3687296 w 98"/>
                <a:gd name="T21" fmla="*/ 9679069 h 106"/>
                <a:gd name="T22" fmla="*/ 3687296 w 98"/>
                <a:gd name="T23" fmla="*/ 9679069 h 106"/>
                <a:gd name="T24" fmla="*/ 3207457 w 98"/>
                <a:gd name="T25" fmla="*/ 9192333 h 106"/>
                <a:gd name="T26" fmla="*/ 2685417 w 98"/>
                <a:gd name="T27" fmla="*/ 8319235 h 106"/>
                <a:gd name="T28" fmla="*/ 2973927 w 98"/>
                <a:gd name="T29" fmla="*/ 6894220 h 106"/>
                <a:gd name="T30" fmla="*/ 3207457 w 98"/>
                <a:gd name="T31" fmla="*/ 5405467 h 106"/>
                <a:gd name="T32" fmla="*/ 3207457 w 98"/>
                <a:gd name="T33" fmla="*/ 5405467 h 106"/>
                <a:gd name="T34" fmla="*/ 3687296 w 98"/>
                <a:gd name="T35" fmla="*/ 4267482 h 106"/>
                <a:gd name="T36" fmla="*/ 4256008 w 98"/>
                <a:gd name="T37" fmla="*/ 3056440 h 106"/>
                <a:gd name="T38" fmla="*/ 4981447 w 98"/>
                <a:gd name="T39" fmla="*/ 2858454 h 106"/>
                <a:gd name="T40" fmla="*/ 5727379 w 98"/>
                <a:gd name="T41" fmla="*/ 2858454 h 106"/>
                <a:gd name="T42" fmla="*/ 5727379 w 98"/>
                <a:gd name="T43" fmla="*/ 2858454 h 106"/>
                <a:gd name="T44" fmla="*/ 5727379 w 98"/>
                <a:gd name="T45" fmla="*/ 2858454 h 106"/>
                <a:gd name="T46" fmla="*/ 6390918 w 98"/>
                <a:gd name="T47" fmla="*/ 3388767 h 106"/>
                <a:gd name="T48" fmla="*/ 8050757 w 98"/>
                <a:gd name="T49" fmla="*/ 1466289 h 106"/>
                <a:gd name="T50" fmla="*/ 8050757 w 98"/>
                <a:gd name="T51" fmla="*/ 1466289 h 106"/>
                <a:gd name="T52" fmla="*/ 7277897 w 98"/>
                <a:gd name="T53" fmla="*/ 860855 h 106"/>
                <a:gd name="T54" fmla="*/ 6633811 w 98"/>
                <a:gd name="T55" fmla="*/ 327605 h 106"/>
                <a:gd name="T56" fmla="*/ 6390918 w 98"/>
                <a:gd name="T57" fmla="*/ 327605 h 106"/>
                <a:gd name="T58" fmla="*/ 6390918 w 98"/>
                <a:gd name="T59" fmla="*/ 327605 h 106"/>
                <a:gd name="T60" fmla="*/ 5458693 w 98"/>
                <a:gd name="T61" fmla="*/ 0 h 106"/>
                <a:gd name="T62" fmla="*/ 4605220 w 98"/>
                <a:gd name="T63" fmla="*/ 0 h 106"/>
                <a:gd name="T64" fmla="*/ 3687296 w 98"/>
                <a:gd name="T65" fmla="*/ 327605 h 106"/>
                <a:gd name="T66" fmla="*/ 2973927 w 98"/>
                <a:gd name="T67" fmla="*/ 616558 h 106"/>
                <a:gd name="T68" fmla="*/ 2008764 w 98"/>
                <a:gd name="T69" fmla="*/ 1466289 h 106"/>
                <a:gd name="T70" fmla="*/ 1288840 w 98"/>
                <a:gd name="T71" fmla="*/ 2302165 h 106"/>
                <a:gd name="T72" fmla="*/ 864788 w 98"/>
                <a:gd name="T73" fmla="*/ 3056440 h 106"/>
                <a:gd name="T74" fmla="*/ 390270 w 98"/>
                <a:gd name="T75" fmla="*/ 4487952 h 106"/>
                <a:gd name="T76" fmla="*/ 390270 w 98"/>
                <a:gd name="T77" fmla="*/ 4487952 h 106"/>
                <a:gd name="T78" fmla="*/ 202647 w 98"/>
                <a:gd name="T79" fmla="*/ 5694484 h 106"/>
                <a:gd name="T80" fmla="*/ 0 w 98"/>
                <a:gd name="T81" fmla="*/ 7101074 h 106"/>
                <a:gd name="T82" fmla="*/ 202647 w 98"/>
                <a:gd name="T83" fmla="*/ 8319235 h 106"/>
                <a:gd name="T84" fmla="*/ 390270 w 98"/>
                <a:gd name="T85" fmla="*/ 9192333 h 106"/>
                <a:gd name="T86" fmla="*/ 864788 w 98"/>
                <a:gd name="T87" fmla="*/ 10209670 h 106"/>
                <a:gd name="T88" fmla="*/ 1288840 w 98"/>
                <a:gd name="T89" fmla="*/ 11101081 h 106"/>
                <a:gd name="T90" fmla="*/ 2008764 w 98"/>
                <a:gd name="T91" fmla="*/ 11615536 h 106"/>
                <a:gd name="T92" fmla="*/ 2973927 w 98"/>
                <a:gd name="T93" fmla="*/ 11958015 h 106"/>
                <a:gd name="T94" fmla="*/ 2973927 w 98"/>
                <a:gd name="T95" fmla="*/ 11958015 h 106"/>
                <a:gd name="T96" fmla="*/ 3868606 w 98"/>
                <a:gd name="T97" fmla="*/ 12215565 h 106"/>
                <a:gd name="T98" fmla="*/ 4605220 w 98"/>
                <a:gd name="T99" fmla="*/ 12581255 h 106"/>
                <a:gd name="T100" fmla="*/ 5458693 w 98"/>
                <a:gd name="T101" fmla="*/ 12215565 h 106"/>
                <a:gd name="T102" fmla="*/ 6390918 w 98"/>
                <a:gd name="T103" fmla="*/ 11958015 h 106"/>
                <a:gd name="T104" fmla="*/ 7101232 w 98"/>
                <a:gd name="T105" fmla="*/ 11337385 h 106"/>
                <a:gd name="T106" fmla="*/ 7701648 w 98"/>
                <a:gd name="T107" fmla="*/ 10537678 h 106"/>
                <a:gd name="T108" fmla="*/ 8397026 w 98"/>
                <a:gd name="T109" fmla="*/ 9353839 h 106"/>
                <a:gd name="T110" fmla="*/ 8869029 w 98"/>
                <a:gd name="T111" fmla="*/ 7950789 h 106"/>
                <a:gd name="T112" fmla="*/ 8869029 w 98"/>
                <a:gd name="T113" fmla="*/ 7950789 h 106"/>
                <a:gd name="T114" fmla="*/ 9390255 w 98"/>
                <a:gd name="T115" fmla="*/ 6266197 h 106"/>
                <a:gd name="T116" fmla="*/ 9390255 w 98"/>
                <a:gd name="T117" fmla="*/ 4858483 h 106"/>
                <a:gd name="T118" fmla="*/ 9206105 w 98"/>
                <a:gd name="T119" fmla="*/ 3388767 h 106"/>
                <a:gd name="T120" fmla="*/ 8397026 w 98"/>
                <a:gd name="T121" fmla="*/ 2047271 h 106"/>
                <a:gd name="T122" fmla="*/ 8397026 w 98"/>
                <a:gd name="T123" fmla="*/ 2047271 h 1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8"/>
                <a:gd name="T187" fmla="*/ 0 h 106"/>
                <a:gd name="T188" fmla="*/ 98 w 98"/>
                <a:gd name="T189" fmla="*/ 106 h 10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8" h="106">
                  <a:moveTo>
                    <a:pt x="88" y="17"/>
                  </a:moveTo>
                  <a:lnTo>
                    <a:pt x="67" y="31"/>
                  </a:lnTo>
                  <a:lnTo>
                    <a:pt x="69" y="36"/>
                  </a:lnTo>
                  <a:lnTo>
                    <a:pt x="69" y="43"/>
                  </a:lnTo>
                  <a:lnTo>
                    <a:pt x="64" y="58"/>
                  </a:lnTo>
                  <a:lnTo>
                    <a:pt x="60" y="70"/>
                  </a:lnTo>
                  <a:lnTo>
                    <a:pt x="55" y="79"/>
                  </a:lnTo>
                  <a:lnTo>
                    <a:pt x="48" y="82"/>
                  </a:lnTo>
                  <a:lnTo>
                    <a:pt x="38" y="82"/>
                  </a:lnTo>
                  <a:lnTo>
                    <a:pt x="33" y="77"/>
                  </a:lnTo>
                  <a:lnTo>
                    <a:pt x="28" y="70"/>
                  </a:lnTo>
                  <a:lnTo>
                    <a:pt x="31" y="58"/>
                  </a:lnTo>
                  <a:lnTo>
                    <a:pt x="33" y="46"/>
                  </a:lnTo>
                  <a:lnTo>
                    <a:pt x="38" y="36"/>
                  </a:lnTo>
                  <a:lnTo>
                    <a:pt x="45" y="26"/>
                  </a:lnTo>
                  <a:lnTo>
                    <a:pt x="52" y="24"/>
                  </a:lnTo>
                  <a:lnTo>
                    <a:pt x="60" y="24"/>
                  </a:lnTo>
                  <a:lnTo>
                    <a:pt x="67" y="29"/>
                  </a:lnTo>
                  <a:lnTo>
                    <a:pt x="84" y="12"/>
                  </a:lnTo>
                  <a:lnTo>
                    <a:pt x="76" y="7"/>
                  </a:lnTo>
                  <a:lnTo>
                    <a:pt x="69" y="3"/>
                  </a:lnTo>
                  <a:lnTo>
                    <a:pt x="67" y="3"/>
                  </a:lnTo>
                  <a:lnTo>
                    <a:pt x="57" y="0"/>
                  </a:lnTo>
                  <a:lnTo>
                    <a:pt x="48" y="0"/>
                  </a:lnTo>
                  <a:lnTo>
                    <a:pt x="38" y="3"/>
                  </a:lnTo>
                  <a:lnTo>
                    <a:pt x="31" y="5"/>
                  </a:lnTo>
                  <a:lnTo>
                    <a:pt x="21" y="12"/>
                  </a:lnTo>
                  <a:lnTo>
                    <a:pt x="14" y="19"/>
                  </a:lnTo>
                  <a:lnTo>
                    <a:pt x="9" y="26"/>
                  </a:lnTo>
                  <a:lnTo>
                    <a:pt x="4" y="38"/>
                  </a:lnTo>
                  <a:lnTo>
                    <a:pt x="2" y="48"/>
                  </a:lnTo>
                  <a:lnTo>
                    <a:pt x="0" y="60"/>
                  </a:lnTo>
                  <a:lnTo>
                    <a:pt x="2" y="70"/>
                  </a:lnTo>
                  <a:lnTo>
                    <a:pt x="4" y="77"/>
                  </a:lnTo>
                  <a:lnTo>
                    <a:pt x="9" y="86"/>
                  </a:lnTo>
                  <a:lnTo>
                    <a:pt x="14" y="94"/>
                  </a:lnTo>
                  <a:lnTo>
                    <a:pt x="21" y="98"/>
                  </a:lnTo>
                  <a:lnTo>
                    <a:pt x="31" y="101"/>
                  </a:lnTo>
                  <a:lnTo>
                    <a:pt x="40" y="103"/>
                  </a:lnTo>
                  <a:lnTo>
                    <a:pt x="48" y="106"/>
                  </a:lnTo>
                  <a:lnTo>
                    <a:pt x="57" y="103"/>
                  </a:lnTo>
                  <a:lnTo>
                    <a:pt x="67" y="101"/>
                  </a:lnTo>
                  <a:lnTo>
                    <a:pt x="74" y="96"/>
                  </a:lnTo>
                  <a:lnTo>
                    <a:pt x="81" y="89"/>
                  </a:lnTo>
                  <a:lnTo>
                    <a:pt x="88" y="79"/>
                  </a:lnTo>
                  <a:lnTo>
                    <a:pt x="93" y="67"/>
                  </a:lnTo>
                  <a:lnTo>
                    <a:pt x="98" y="53"/>
                  </a:lnTo>
                  <a:lnTo>
                    <a:pt x="98" y="41"/>
                  </a:lnTo>
                  <a:lnTo>
                    <a:pt x="96" y="29"/>
                  </a:lnTo>
                  <a:lnTo>
                    <a:pt x="88" y="17"/>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30" name="Freeform 55"/>
            <p:cNvSpPr>
              <a:spLocks/>
            </p:cNvSpPr>
            <p:nvPr/>
          </p:nvSpPr>
          <p:spPr bwMode="auto">
            <a:xfrm>
              <a:off x="4582" y="1603"/>
              <a:ext cx="39" cy="28"/>
            </a:xfrm>
            <a:custGeom>
              <a:avLst/>
              <a:gdLst>
                <a:gd name="T0" fmla="*/ 2581637 w 28"/>
                <a:gd name="T1" fmla="*/ 0 h 20"/>
                <a:gd name="T2" fmla="*/ 0 w 28"/>
                <a:gd name="T3" fmla="*/ 1631486 h 20"/>
                <a:gd name="T4" fmla="*/ 0 w 28"/>
                <a:gd name="T5" fmla="*/ 1631486 h 20"/>
                <a:gd name="T6" fmla="*/ 222742 w 28"/>
                <a:gd name="T7" fmla="*/ 2599979 h 20"/>
                <a:gd name="T8" fmla="*/ 3003752 w 28"/>
                <a:gd name="T9" fmla="*/ 1631486 h 20"/>
                <a:gd name="T10" fmla="*/ 3003752 w 28"/>
                <a:gd name="T11" fmla="*/ 1631486 h 20"/>
                <a:gd name="T12" fmla="*/ 2581637 w 28"/>
                <a:gd name="T13" fmla="*/ 0 h 20"/>
                <a:gd name="T14" fmla="*/ 2581637 w 28"/>
                <a:gd name="T15" fmla="*/ 0 h 20"/>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20"/>
                <a:gd name="T26" fmla="*/ 28 w 28"/>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20">
                  <a:moveTo>
                    <a:pt x="24" y="0"/>
                  </a:moveTo>
                  <a:lnTo>
                    <a:pt x="0" y="12"/>
                  </a:lnTo>
                  <a:lnTo>
                    <a:pt x="2" y="20"/>
                  </a:lnTo>
                  <a:lnTo>
                    <a:pt x="28" y="12"/>
                  </a:lnTo>
                  <a:lnTo>
                    <a:pt x="24" y="0"/>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31" name="Freeform 56"/>
            <p:cNvSpPr>
              <a:spLocks/>
            </p:cNvSpPr>
            <p:nvPr/>
          </p:nvSpPr>
          <p:spPr bwMode="auto">
            <a:xfrm>
              <a:off x="4709" y="1743"/>
              <a:ext cx="29" cy="27"/>
            </a:xfrm>
            <a:custGeom>
              <a:avLst/>
              <a:gdLst>
                <a:gd name="T0" fmla="*/ 0 w 21"/>
                <a:gd name="T1" fmla="*/ 4127925 h 19"/>
                <a:gd name="T2" fmla="*/ 1680510 w 21"/>
                <a:gd name="T3" fmla="*/ 1066719 h 19"/>
                <a:gd name="T4" fmla="*/ 1680510 w 21"/>
                <a:gd name="T5" fmla="*/ 1066719 h 19"/>
                <a:gd name="T6" fmla="*/ 1344327 w 21"/>
                <a:gd name="T7" fmla="*/ 0 h 19"/>
                <a:gd name="T8" fmla="*/ 0 w 21"/>
                <a:gd name="T9" fmla="*/ 3679392 h 19"/>
                <a:gd name="T10" fmla="*/ 0 w 21"/>
                <a:gd name="T11" fmla="*/ 3679392 h 19"/>
                <a:gd name="T12" fmla="*/ 0 w 21"/>
                <a:gd name="T13" fmla="*/ 4127925 h 19"/>
                <a:gd name="T14" fmla="*/ 0 w 21"/>
                <a:gd name="T15" fmla="*/ 4127925 h 19"/>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19"/>
                <a:gd name="T26" fmla="*/ 21 w 21"/>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19">
                  <a:moveTo>
                    <a:pt x="0" y="19"/>
                  </a:moveTo>
                  <a:lnTo>
                    <a:pt x="21" y="5"/>
                  </a:lnTo>
                  <a:lnTo>
                    <a:pt x="17" y="0"/>
                  </a:lnTo>
                  <a:lnTo>
                    <a:pt x="0" y="17"/>
                  </a:lnTo>
                  <a:lnTo>
                    <a:pt x="0" y="19"/>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32" name="Freeform 57"/>
            <p:cNvSpPr>
              <a:spLocks/>
            </p:cNvSpPr>
            <p:nvPr/>
          </p:nvSpPr>
          <p:spPr bwMode="auto">
            <a:xfrm>
              <a:off x="4255" y="1891"/>
              <a:ext cx="223" cy="230"/>
            </a:xfrm>
            <a:custGeom>
              <a:avLst/>
              <a:gdLst>
                <a:gd name="T0" fmla="*/ 11078588 w 160"/>
                <a:gd name="T1" fmla="*/ 0 h 165"/>
                <a:gd name="T2" fmla="*/ 10735518 w 160"/>
                <a:gd name="T3" fmla="*/ 7728959 h 165"/>
                <a:gd name="T4" fmla="*/ 17784579 w 160"/>
                <a:gd name="T5" fmla="*/ 7985533 h 165"/>
                <a:gd name="T6" fmla="*/ 17784579 w 160"/>
                <a:gd name="T7" fmla="*/ 11131349 h 165"/>
                <a:gd name="T8" fmla="*/ 10735518 w 160"/>
                <a:gd name="T9" fmla="*/ 10990483 h 165"/>
                <a:gd name="T10" fmla="*/ 10146471 w 160"/>
                <a:gd name="T11" fmla="*/ 18454971 h 165"/>
                <a:gd name="T12" fmla="*/ 6673724 w 160"/>
                <a:gd name="T13" fmla="*/ 18143384 h 165"/>
                <a:gd name="T14" fmla="*/ 7279979 w 160"/>
                <a:gd name="T15" fmla="*/ 10773700 h 165"/>
                <a:gd name="T16" fmla="*/ 0 w 160"/>
                <a:gd name="T17" fmla="*/ 10209618 h 165"/>
                <a:gd name="T18" fmla="*/ 225863 w 160"/>
                <a:gd name="T19" fmla="*/ 6905293 h 165"/>
                <a:gd name="T20" fmla="*/ 7431906 w 160"/>
                <a:gd name="T21" fmla="*/ 7461875 h 165"/>
                <a:gd name="T22" fmla="*/ 7948763 w 160"/>
                <a:gd name="T23" fmla="*/ 0 h 165"/>
                <a:gd name="T24" fmla="*/ 11078588 w 160"/>
                <a:gd name="T25" fmla="*/ 0 h 1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0"/>
                <a:gd name="T40" fmla="*/ 0 h 165"/>
                <a:gd name="T41" fmla="*/ 160 w 160"/>
                <a:gd name="T42" fmla="*/ 165 h 1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0" h="165">
                  <a:moveTo>
                    <a:pt x="100" y="0"/>
                  </a:moveTo>
                  <a:lnTo>
                    <a:pt x="96" y="69"/>
                  </a:lnTo>
                  <a:lnTo>
                    <a:pt x="160" y="72"/>
                  </a:lnTo>
                  <a:lnTo>
                    <a:pt x="160" y="100"/>
                  </a:lnTo>
                  <a:lnTo>
                    <a:pt x="96" y="98"/>
                  </a:lnTo>
                  <a:lnTo>
                    <a:pt x="91" y="165"/>
                  </a:lnTo>
                  <a:lnTo>
                    <a:pt x="60" y="163"/>
                  </a:lnTo>
                  <a:lnTo>
                    <a:pt x="65" y="96"/>
                  </a:lnTo>
                  <a:lnTo>
                    <a:pt x="0" y="91"/>
                  </a:lnTo>
                  <a:lnTo>
                    <a:pt x="2" y="62"/>
                  </a:lnTo>
                  <a:lnTo>
                    <a:pt x="67" y="67"/>
                  </a:lnTo>
                  <a:lnTo>
                    <a:pt x="72" y="0"/>
                  </a:lnTo>
                  <a:lnTo>
                    <a:pt x="100" y="0"/>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33" name="Freeform 58"/>
            <p:cNvSpPr>
              <a:spLocks/>
            </p:cNvSpPr>
            <p:nvPr/>
          </p:nvSpPr>
          <p:spPr bwMode="auto">
            <a:xfrm>
              <a:off x="4495" y="2319"/>
              <a:ext cx="487" cy="211"/>
            </a:xfrm>
            <a:custGeom>
              <a:avLst/>
              <a:gdLst>
                <a:gd name="T0" fmla="*/ 0 w 350"/>
                <a:gd name="T1" fmla="*/ 5479902 h 151"/>
                <a:gd name="T2" fmla="*/ 6241680 w 350"/>
                <a:gd name="T3" fmla="*/ 1915392 h 151"/>
                <a:gd name="T4" fmla="*/ 14963708 w 350"/>
                <a:gd name="T5" fmla="*/ 1915392 h 151"/>
                <a:gd name="T6" fmla="*/ 14963708 w 350"/>
                <a:gd name="T7" fmla="*/ 1915392 h 151"/>
                <a:gd name="T8" fmla="*/ 16916520 w 350"/>
                <a:gd name="T9" fmla="*/ 879138 h 151"/>
                <a:gd name="T10" fmla="*/ 18839027 w 350"/>
                <a:gd name="T11" fmla="*/ 246739 h 151"/>
                <a:gd name="T12" fmla="*/ 20193532 w 350"/>
                <a:gd name="T13" fmla="*/ 0 h 151"/>
                <a:gd name="T14" fmla="*/ 21191635 w 350"/>
                <a:gd name="T15" fmla="*/ 0 h 151"/>
                <a:gd name="T16" fmla="*/ 21191635 w 350"/>
                <a:gd name="T17" fmla="*/ 0 h 151"/>
                <a:gd name="T18" fmla="*/ 22471932 w 350"/>
                <a:gd name="T19" fmla="*/ 481780 h 151"/>
                <a:gd name="T20" fmla="*/ 24680154 w 350"/>
                <a:gd name="T21" fmla="*/ 1716595 h 151"/>
                <a:gd name="T22" fmla="*/ 30045053 w 350"/>
                <a:gd name="T23" fmla="*/ 6099779 h 151"/>
                <a:gd name="T24" fmla="*/ 36764763 w 350"/>
                <a:gd name="T25" fmla="*/ 12235682 h 151"/>
                <a:gd name="T26" fmla="*/ 33525502 w 350"/>
                <a:gd name="T27" fmla="*/ 15411426 h 151"/>
                <a:gd name="T28" fmla="*/ 33525502 w 350"/>
                <a:gd name="T29" fmla="*/ 15411426 h 151"/>
                <a:gd name="T30" fmla="*/ 31681664 w 350"/>
                <a:gd name="T31" fmla="*/ 16300520 h 151"/>
                <a:gd name="T32" fmla="*/ 29755870 w 350"/>
                <a:gd name="T33" fmla="*/ 17144333 h 151"/>
                <a:gd name="T34" fmla="*/ 27564905 w 350"/>
                <a:gd name="T35" fmla="*/ 18070582 h 151"/>
                <a:gd name="T36" fmla="*/ 24680154 w 350"/>
                <a:gd name="T37" fmla="*/ 18412594 h 151"/>
                <a:gd name="T38" fmla="*/ 23396165 w 350"/>
                <a:gd name="T39" fmla="*/ 18070582 h 151"/>
                <a:gd name="T40" fmla="*/ 21974678 w 350"/>
                <a:gd name="T41" fmla="*/ 18070582 h 151"/>
                <a:gd name="T42" fmla="*/ 20634936 w 350"/>
                <a:gd name="T43" fmla="*/ 17420769 h 151"/>
                <a:gd name="T44" fmla="*/ 19397218 w 350"/>
                <a:gd name="T45" fmla="*/ 16935867 h 151"/>
                <a:gd name="T46" fmla="*/ 18150614 w 350"/>
                <a:gd name="T47" fmla="*/ 15706076 h 151"/>
                <a:gd name="T48" fmla="*/ 17140385 w 350"/>
                <a:gd name="T49" fmla="*/ 14487389 h 151"/>
                <a:gd name="T50" fmla="*/ 12593742 w 350"/>
                <a:gd name="T51" fmla="*/ 12553045 h 151"/>
                <a:gd name="T52" fmla="*/ 13329248 w 350"/>
                <a:gd name="T53" fmla="*/ 6099779 h 151"/>
                <a:gd name="T54" fmla="*/ 7353818 w 350"/>
                <a:gd name="T55" fmla="*/ 4849739 h 151"/>
                <a:gd name="T56" fmla="*/ 7353818 w 350"/>
                <a:gd name="T57" fmla="*/ 4849739 h 151"/>
                <a:gd name="T58" fmla="*/ 6642023 w 350"/>
                <a:gd name="T59" fmla="*/ 5479902 h 151"/>
                <a:gd name="T60" fmla="*/ 4842258 w 350"/>
                <a:gd name="T61" fmla="*/ 6748363 h 151"/>
                <a:gd name="T62" fmla="*/ 3798316 w 350"/>
                <a:gd name="T63" fmla="*/ 7003144 h 151"/>
                <a:gd name="T64" fmla="*/ 2501071 w 350"/>
                <a:gd name="T65" fmla="*/ 7003144 h 151"/>
                <a:gd name="T66" fmla="*/ 1291826 w 350"/>
                <a:gd name="T67" fmla="*/ 6384852 h 151"/>
                <a:gd name="T68" fmla="*/ 0 w 350"/>
                <a:gd name="T69" fmla="*/ 5479902 h 151"/>
                <a:gd name="T70" fmla="*/ 0 w 350"/>
                <a:gd name="T71" fmla="*/ 5479902 h 15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50"/>
                <a:gd name="T109" fmla="*/ 0 h 151"/>
                <a:gd name="T110" fmla="*/ 350 w 350"/>
                <a:gd name="T111" fmla="*/ 151 h 15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50" h="151">
                  <a:moveTo>
                    <a:pt x="0" y="45"/>
                  </a:moveTo>
                  <a:lnTo>
                    <a:pt x="60" y="16"/>
                  </a:lnTo>
                  <a:lnTo>
                    <a:pt x="142" y="16"/>
                  </a:lnTo>
                  <a:lnTo>
                    <a:pt x="161" y="7"/>
                  </a:lnTo>
                  <a:lnTo>
                    <a:pt x="180" y="2"/>
                  </a:lnTo>
                  <a:lnTo>
                    <a:pt x="192" y="0"/>
                  </a:lnTo>
                  <a:lnTo>
                    <a:pt x="202" y="0"/>
                  </a:lnTo>
                  <a:lnTo>
                    <a:pt x="214" y="4"/>
                  </a:lnTo>
                  <a:lnTo>
                    <a:pt x="235" y="14"/>
                  </a:lnTo>
                  <a:lnTo>
                    <a:pt x="286" y="50"/>
                  </a:lnTo>
                  <a:lnTo>
                    <a:pt x="350" y="100"/>
                  </a:lnTo>
                  <a:lnTo>
                    <a:pt x="319" y="127"/>
                  </a:lnTo>
                  <a:lnTo>
                    <a:pt x="302" y="134"/>
                  </a:lnTo>
                  <a:lnTo>
                    <a:pt x="283" y="141"/>
                  </a:lnTo>
                  <a:lnTo>
                    <a:pt x="262" y="148"/>
                  </a:lnTo>
                  <a:lnTo>
                    <a:pt x="235" y="151"/>
                  </a:lnTo>
                  <a:lnTo>
                    <a:pt x="223" y="148"/>
                  </a:lnTo>
                  <a:lnTo>
                    <a:pt x="209" y="148"/>
                  </a:lnTo>
                  <a:lnTo>
                    <a:pt x="197" y="143"/>
                  </a:lnTo>
                  <a:lnTo>
                    <a:pt x="185" y="139"/>
                  </a:lnTo>
                  <a:lnTo>
                    <a:pt x="173" y="129"/>
                  </a:lnTo>
                  <a:lnTo>
                    <a:pt x="163" y="119"/>
                  </a:lnTo>
                  <a:lnTo>
                    <a:pt x="120" y="103"/>
                  </a:lnTo>
                  <a:lnTo>
                    <a:pt x="127" y="50"/>
                  </a:lnTo>
                  <a:lnTo>
                    <a:pt x="70" y="40"/>
                  </a:lnTo>
                  <a:lnTo>
                    <a:pt x="63" y="45"/>
                  </a:lnTo>
                  <a:lnTo>
                    <a:pt x="46" y="55"/>
                  </a:lnTo>
                  <a:lnTo>
                    <a:pt x="36" y="57"/>
                  </a:lnTo>
                  <a:lnTo>
                    <a:pt x="24" y="57"/>
                  </a:lnTo>
                  <a:lnTo>
                    <a:pt x="12" y="52"/>
                  </a:lnTo>
                  <a:lnTo>
                    <a:pt x="0" y="45"/>
                  </a:lnTo>
                  <a:close/>
                </a:path>
              </a:pathLst>
            </a:custGeom>
            <a:solidFill>
              <a:srgbClr val="AC8D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34" name="Freeform 59"/>
            <p:cNvSpPr>
              <a:spLocks/>
            </p:cNvSpPr>
            <p:nvPr/>
          </p:nvSpPr>
          <p:spPr bwMode="auto">
            <a:xfrm>
              <a:off x="5592" y="2432"/>
              <a:ext cx="179" cy="237"/>
            </a:xfrm>
            <a:custGeom>
              <a:avLst/>
              <a:gdLst>
                <a:gd name="T0" fmla="*/ 6102425 w 129"/>
                <a:gd name="T1" fmla="*/ 0 h 170"/>
                <a:gd name="T2" fmla="*/ 6102425 w 129"/>
                <a:gd name="T3" fmla="*/ 0 h 170"/>
                <a:gd name="T4" fmla="*/ 4244159 w 129"/>
                <a:gd name="T5" fmla="*/ 1893498 h 170"/>
                <a:gd name="T6" fmla="*/ 2472829 w 129"/>
                <a:gd name="T7" fmla="*/ 4070436 h 170"/>
                <a:gd name="T8" fmla="*/ 1782095 w 129"/>
                <a:gd name="T9" fmla="*/ 5372363 h 170"/>
                <a:gd name="T10" fmla="*/ 854914 w 129"/>
                <a:gd name="T11" fmla="*/ 6750449 h 170"/>
                <a:gd name="T12" fmla="*/ 389483 w 129"/>
                <a:gd name="T13" fmla="*/ 8026043 h 170"/>
                <a:gd name="T14" fmla="*/ 0 w 129"/>
                <a:gd name="T15" fmla="*/ 9671035 h 170"/>
                <a:gd name="T16" fmla="*/ 0 w 129"/>
                <a:gd name="T17" fmla="*/ 11386057 h 170"/>
                <a:gd name="T18" fmla="*/ 202284 w 129"/>
                <a:gd name="T19" fmla="*/ 12724096 h 170"/>
                <a:gd name="T20" fmla="*/ 854914 w 129"/>
                <a:gd name="T21" fmla="*/ 14280740 h 170"/>
                <a:gd name="T22" fmla="*/ 2284086 w 129"/>
                <a:gd name="T23" fmla="*/ 15873503 h 170"/>
                <a:gd name="T24" fmla="*/ 3857728 w 129"/>
                <a:gd name="T25" fmla="*/ 17153530 h 170"/>
                <a:gd name="T26" fmla="*/ 6102425 w 129"/>
                <a:gd name="T27" fmla="*/ 18570161 h 170"/>
                <a:gd name="T28" fmla="*/ 6102425 w 129"/>
                <a:gd name="T29" fmla="*/ 18570161 h 170"/>
                <a:gd name="T30" fmla="*/ 8022070 w 129"/>
                <a:gd name="T31" fmla="*/ 19071142 h 170"/>
                <a:gd name="T32" fmla="*/ 9562476 w 129"/>
                <a:gd name="T33" fmla="*/ 19071142 h 170"/>
                <a:gd name="T34" fmla="*/ 10630276 w 129"/>
                <a:gd name="T35" fmla="*/ 18570161 h 170"/>
                <a:gd name="T36" fmla="*/ 11478528 w 129"/>
                <a:gd name="T37" fmla="*/ 17738887 h 170"/>
                <a:gd name="T38" fmla="*/ 12091787 w 129"/>
                <a:gd name="T39" fmla="*/ 16421874 h 170"/>
                <a:gd name="T40" fmla="*/ 12275985 w 129"/>
                <a:gd name="T41" fmla="*/ 14840805 h 170"/>
                <a:gd name="T42" fmla="*/ 12275985 w 129"/>
                <a:gd name="T43" fmla="*/ 12896073 h 170"/>
                <a:gd name="T44" fmla="*/ 12091787 w 129"/>
                <a:gd name="T45" fmla="*/ 10824679 h 170"/>
                <a:gd name="T46" fmla="*/ 11861250 w 129"/>
                <a:gd name="T47" fmla="*/ 8825812 h 170"/>
                <a:gd name="T48" fmla="*/ 11478528 w 129"/>
                <a:gd name="T49" fmla="*/ 6750449 h 170"/>
                <a:gd name="T50" fmla="*/ 10630276 w 129"/>
                <a:gd name="T51" fmla="*/ 4842094 h 170"/>
                <a:gd name="T52" fmla="*/ 9812217 w 129"/>
                <a:gd name="T53" fmla="*/ 3251109 h 170"/>
                <a:gd name="T54" fmla="*/ 9167425 w 129"/>
                <a:gd name="T55" fmla="*/ 1893498 h 170"/>
                <a:gd name="T56" fmla="*/ 8171795 w 129"/>
                <a:gd name="T57" fmla="*/ 825521 h 170"/>
                <a:gd name="T58" fmla="*/ 7248558 w 129"/>
                <a:gd name="T59" fmla="*/ 0 h 170"/>
                <a:gd name="T60" fmla="*/ 6102425 w 129"/>
                <a:gd name="T61" fmla="*/ 0 h 170"/>
                <a:gd name="T62" fmla="*/ 6102425 w 129"/>
                <a:gd name="T63" fmla="*/ 0 h 1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9"/>
                <a:gd name="T97" fmla="*/ 0 h 170"/>
                <a:gd name="T98" fmla="*/ 129 w 129"/>
                <a:gd name="T99" fmla="*/ 170 h 17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9" h="170">
                  <a:moveTo>
                    <a:pt x="64" y="0"/>
                  </a:moveTo>
                  <a:lnTo>
                    <a:pt x="64" y="0"/>
                  </a:lnTo>
                  <a:lnTo>
                    <a:pt x="45" y="17"/>
                  </a:lnTo>
                  <a:lnTo>
                    <a:pt x="26" y="36"/>
                  </a:lnTo>
                  <a:lnTo>
                    <a:pt x="19" y="48"/>
                  </a:lnTo>
                  <a:lnTo>
                    <a:pt x="9" y="60"/>
                  </a:lnTo>
                  <a:lnTo>
                    <a:pt x="4" y="72"/>
                  </a:lnTo>
                  <a:lnTo>
                    <a:pt x="0" y="86"/>
                  </a:lnTo>
                  <a:lnTo>
                    <a:pt x="0" y="101"/>
                  </a:lnTo>
                  <a:lnTo>
                    <a:pt x="2" y="113"/>
                  </a:lnTo>
                  <a:lnTo>
                    <a:pt x="9" y="127"/>
                  </a:lnTo>
                  <a:lnTo>
                    <a:pt x="24" y="141"/>
                  </a:lnTo>
                  <a:lnTo>
                    <a:pt x="40" y="153"/>
                  </a:lnTo>
                  <a:lnTo>
                    <a:pt x="64" y="165"/>
                  </a:lnTo>
                  <a:lnTo>
                    <a:pt x="84" y="170"/>
                  </a:lnTo>
                  <a:lnTo>
                    <a:pt x="100" y="170"/>
                  </a:lnTo>
                  <a:lnTo>
                    <a:pt x="112" y="165"/>
                  </a:lnTo>
                  <a:lnTo>
                    <a:pt x="120" y="158"/>
                  </a:lnTo>
                  <a:lnTo>
                    <a:pt x="127" y="146"/>
                  </a:lnTo>
                  <a:lnTo>
                    <a:pt x="129" y="132"/>
                  </a:lnTo>
                  <a:lnTo>
                    <a:pt x="129" y="115"/>
                  </a:lnTo>
                  <a:lnTo>
                    <a:pt x="127" y="96"/>
                  </a:lnTo>
                  <a:lnTo>
                    <a:pt x="124" y="79"/>
                  </a:lnTo>
                  <a:lnTo>
                    <a:pt x="120" y="60"/>
                  </a:lnTo>
                  <a:lnTo>
                    <a:pt x="112" y="43"/>
                  </a:lnTo>
                  <a:lnTo>
                    <a:pt x="103" y="29"/>
                  </a:lnTo>
                  <a:lnTo>
                    <a:pt x="96" y="17"/>
                  </a:lnTo>
                  <a:lnTo>
                    <a:pt x="86" y="7"/>
                  </a:lnTo>
                  <a:lnTo>
                    <a:pt x="76" y="0"/>
                  </a:lnTo>
                  <a:lnTo>
                    <a:pt x="64" y="0"/>
                  </a:lnTo>
                  <a:close/>
                </a:path>
              </a:pathLst>
            </a:custGeom>
            <a:solidFill>
              <a:srgbClr val="D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35" name="Freeform 60"/>
            <p:cNvSpPr>
              <a:spLocks/>
            </p:cNvSpPr>
            <p:nvPr/>
          </p:nvSpPr>
          <p:spPr bwMode="auto">
            <a:xfrm>
              <a:off x="5688" y="2121"/>
              <a:ext cx="354" cy="532"/>
            </a:xfrm>
            <a:custGeom>
              <a:avLst/>
              <a:gdLst>
                <a:gd name="T0" fmla="*/ 9893880 w 254"/>
                <a:gd name="T1" fmla="*/ 862031 h 381"/>
                <a:gd name="T2" fmla="*/ 9893880 w 254"/>
                <a:gd name="T3" fmla="*/ 862031 h 381"/>
                <a:gd name="T4" fmla="*/ 17189303 w 254"/>
                <a:gd name="T5" fmla="*/ 0 h 381"/>
                <a:gd name="T6" fmla="*/ 22506232 w 254"/>
                <a:gd name="T7" fmla="*/ 0 h 381"/>
                <a:gd name="T8" fmla="*/ 24539227 w 254"/>
                <a:gd name="T9" fmla="*/ 0 h 381"/>
                <a:gd name="T10" fmla="*/ 26158108 w 254"/>
                <a:gd name="T11" fmla="*/ 617357 h 381"/>
                <a:gd name="T12" fmla="*/ 28194532 w 254"/>
                <a:gd name="T13" fmla="*/ 3647842 h 381"/>
                <a:gd name="T14" fmla="*/ 26894598 w 254"/>
                <a:gd name="T15" fmla="*/ 19124681 h 381"/>
                <a:gd name="T16" fmla="*/ 20623694 w 254"/>
                <a:gd name="T17" fmla="*/ 18229532 h 381"/>
                <a:gd name="T18" fmla="*/ 16022871 w 254"/>
                <a:gd name="T19" fmla="*/ 28737318 h 381"/>
                <a:gd name="T20" fmla="*/ 0 w 254"/>
                <a:gd name="T21" fmla="*/ 45218658 h 381"/>
                <a:gd name="T22" fmla="*/ 3047139 w 254"/>
                <a:gd name="T23" fmla="*/ 32384013 h 381"/>
                <a:gd name="T24" fmla="*/ 1350049 w 254"/>
                <a:gd name="T25" fmla="*/ 19549195 h 381"/>
                <a:gd name="T26" fmla="*/ 6130314 w 254"/>
                <a:gd name="T27" fmla="*/ 14429756 h 381"/>
                <a:gd name="T28" fmla="*/ 2622337 w 254"/>
                <a:gd name="T29" fmla="*/ 10782015 h 381"/>
                <a:gd name="T30" fmla="*/ 9893880 w 254"/>
                <a:gd name="T31" fmla="*/ 862031 h 38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4"/>
                <a:gd name="T49" fmla="*/ 0 h 381"/>
                <a:gd name="T50" fmla="*/ 254 w 254"/>
                <a:gd name="T51" fmla="*/ 381 h 38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4" h="381">
                  <a:moveTo>
                    <a:pt x="89" y="7"/>
                  </a:moveTo>
                  <a:lnTo>
                    <a:pt x="89" y="7"/>
                  </a:lnTo>
                  <a:lnTo>
                    <a:pt x="154" y="0"/>
                  </a:lnTo>
                  <a:lnTo>
                    <a:pt x="202" y="0"/>
                  </a:lnTo>
                  <a:lnTo>
                    <a:pt x="221" y="0"/>
                  </a:lnTo>
                  <a:lnTo>
                    <a:pt x="235" y="5"/>
                  </a:lnTo>
                  <a:lnTo>
                    <a:pt x="254" y="31"/>
                  </a:lnTo>
                  <a:lnTo>
                    <a:pt x="242" y="161"/>
                  </a:lnTo>
                  <a:lnTo>
                    <a:pt x="185" y="153"/>
                  </a:lnTo>
                  <a:lnTo>
                    <a:pt x="144" y="242"/>
                  </a:lnTo>
                  <a:lnTo>
                    <a:pt x="0" y="381"/>
                  </a:lnTo>
                  <a:lnTo>
                    <a:pt x="27" y="273"/>
                  </a:lnTo>
                  <a:lnTo>
                    <a:pt x="12" y="165"/>
                  </a:lnTo>
                  <a:lnTo>
                    <a:pt x="55" y="122"/>
                  </a:lnTo>
                  <a:lnTo>
                    <a:pt x="24" y="91"/>
                  </a:lnTo>
                  <a:lnTo>
                    <a:pt x="89" y="7"/>
                  </a:lnTo>
                  <a:close/>
                </a:path>
              </a:pathLst>
            </a:custGeom>
            <a:solidFill>
              <a:srgbClr val="B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36" name="Freeform 61"/>
            <p:cNvSpPr>
              <a:spLocks/>
            </p:cNvSpPr>
            <p:nvPr/>
          </p:nvSpPr>
          <p:spPr bwMode="auto">
            <a:xfrm>
              <a:off x="5792" y="1777"/>
              <a:ext cx="156" cy="558"/>
            </a:xfrm>
            <a:custGeom>
              <a:avLst/>
              <a:gdLst>
                <a:gd name="T0" fmla="*/ 1014669 w 112"/>
                <a:gd name="T1" fmla="*/ 0 h 400"/>
                <a:gd name="T2" fmla="*/ 1014669 w 112"/>
                <a:gd name="T3" fmla="*/ 0 h 400"/>
                <a:gd name="T4" fmla="*/ 798064 w 112"/>
                <a:gd name="T5" fmla="*/ 1928101 h 400"/>
                <a:gd name="T6" fmla="*/ 1014669 w 112"/>
                <a:gd name="T7" fmla="*/ 8250402 h 400"/>
                <a:gd name="T8" fmla="*/ 1548285 w 112"/>
                <a:gd name="T9" fmla="*/ 18713726 h 400"/>
                <a:gd name="T10" fmla="*/ 2047492 w 112"/>
                <a:gd name="T11" fmla="*/ 25376057 h 400"/>
                <a:gd name="T12" fmla="*/ 3003752 w 112"/>
                <a:gd name="T13" fmla="*/ 32754744 h 400"/>
                <a:gd name="T14" fmla="*/ 0 w 112"/>
                <a:gd name="T15" fmla="*/ 45909894 h 400"/>
                <a:gd name="T16" fmla="*/ 0 w 112"/>
                <a:gd name="T17" fmla="*/ 45909894 h 400"/>
                <a:gd name="T18" fmla="*/ 798064 w 112"/>
                <a:gd name="T19" fmla="*/ 45692854 h 400"/>
                <a:gd name="T20" fmla="*/ 1743872 w 112"/>
                <a:gd name="T21" fmla="*/ 45082841 h 400"/>
                <a:gd name="T22" fmla="*/ 3003752 w 112"/>
                <a:gd name="T23" fmla="*/ 43745414 h 400"/>
                <a:gd name="T24" fmla="*/ 4712316 w 112"/>
                <a:gd name="T25" fmla="*/ 41865539 h 400"/>
                <a:gd name="T26" fmla="*/ 6976132 w 112"/>
                <a:gd name="T27" fmla="*/ 38857094 h 400"/>
                <a:gd name="T28" fmla="*/ 9404144 w 112"/>
                <a:gd name="T29" fmla="*/ 34647099 h 400"/>
                <a:gd name="T30" fmla="*/ 12166737 w 112"/>
                <a:gd name="T31" fmla="*/ 29555746 h 400"/>
                <a:gd name="T32" fmla="*/ 12166737 w 112"/>
                <a:gd name="T33" fmla="*/ 29555746 h 400"/>
                <a:gd name="T34" fmla="*/ 11403154 w 112"/>
                <a:gd name="T35" fmla="*/ 27535671 h 400"/>
                <a:gd name="T36" fmla="*/ 10733839 w 112"/>
                <a:gd name="T37" fmla="*/ 24978008 h 400"/>
                <a:gd name="T38" fmla="*/ 9938105 w 112"/>
                <a:gd name="T39" fmla="*/ 22083525 h 400"/>
                <a:gd name="T40" fmla="*/ 9108053 w 112"/>
                <a:gd name="T41" fmla="*/ 17905382 h 400"/>
                <a:gd name="T42" fmla="*/ 8306985 w 112"/>
                <a:gd name="T43" fmla="*/ 13583093 h 400"/>
                <a:gd name="T44" fmla="*/ 8012234 w 112"/>
                <a:gd name="T45" fmla="*/ 8250402 h 400"/>
                <a:gd name="T46" fmla="*/ 8012234 w 112"/>
                <a:gd name="T47" fmla="*/ 2539306 h 400"/>
                <a:gd name="T48" fmla="*/ 1014669 w 112"/>
                <a:gd name="T49" fmla="*/ 0 h 4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2"/>
                <a:gd name="T76" fmla="*/ 0 h 400"/>
                <a:gd name="T77" fmla="*/ 112 w 112"/>
                <a:gd name="T78" fmla="*/ 400 h 4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2" h="400">
                  <a:moveTo>
                    <a:pt x="9" y="0"/>
                  </a:moveTo>
                  <a:lnTo>
                    <a:pt x="9" y="0"/>
                  </a:lnTo>
                  <a:lnTo>
                    <a:pt x="7" y="17"/>
                  </a:lnTo>
                  <a:lnTo>
                    <a:pt x="9" y="72"/>
                  </a:lnTo>
                  <a:lnTo>
                    <a:pt x="14" y="163"/>
                  </a:lnTo>
                  <a:lnTo>
                    <a:pt x="19" y="221"/>
                  </a:lnTo>
                  <a:lnTo>
                    <a:pt x="28" y="285"/>
                  </a:lnTo>
                  <a:lnTo>
                    <a:pt x="0" y="400"/>
                  </a:lnTo>
                  <a:lnTo>
                    <a:pt x="7" y="398"/>
                  </a:lnTo>
                  <a:lnTo>
                    <a:pt x="16" y="393"/>
                  </a:lnTo>
                  <a:lnTo>
                    <a:pt x="28" y="381"/>
                  </a:lnTo>
                  <a:lnTo>
                    <a:pt x="43" y="365"/>
                  </a:lnTo>
                  <a:lnTo>
                    <a:pt x="64" y="338"/>
                  </a:lnTo>
                  <a:lnTo>
                    <a:pt x="86" y="302"/>
                  </a:lnTo>
                  <a:lnTo>
                    <a:pt x="112" y="257"/>
                  </a:lnTo>
                  <a:lnTo>
                    <a:pt x="105" y="240"/>
                  </a:lnTo>
                  <a:lnTo>
                    <a:pt x="98" y="218"/>
                  </a:lnTo>
                  <a:lnTo>
                    <a:pt x="91" y="192"/>
                  </a:lnTo>
                  <a:lnTo>
                    <a:pt x="83" y="156"/>
                  </a:lnTo>
                  <a:lnTo>
                    <a:pt x="76" y="118"/>
                  </a:lnTo>
                  <a:lnTo>
                    <a:pt x="74" y="72"/>
                  </a:lnTo>
                  <a:lnTo>
                    <a:pt x="74" y="22"/>
                  </a:lnTo>
                  <a:lnTo>
                    <a:pt x="9" y="0"/>
                  </a:lnTo>
                  <a:close/>
                </a:path>
              </a:pathLst>
            </a:custGeom>
            <a:solidFill>
              <a:srgbClr val="846C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37" name="Freeform 62"/>
            <p:cNvSpPr>
              <a:spLocks/>
            </p:cNvSpPr>
            <p:nvPr/>
          </p:nvSpPr>
          <p:spPr bwMode="auto">
            <a:xfrm>
              <a:off x="5288" y="1316"/>
              <a:ext cx="751" cy="702"/>
            </a:xfrm>
            <a:custGeom>
              <a:avLst/>
              <a:gdLst>
                <a:gd name="T0" fmla="*/ 36678149 w 539"/>
                <a:gd name="T1" fmla="*/ 0 h 504"/>
                <a:gd name="T2" fmla="*/ 36678149 w 539"/>
                <a:gd name="T3" fmla="*/ 0 h 504"/>
                <a:gd name="T4" fmla="*/ 32400616 w 539"/>
                <a:gd name="T5" fmla="*/ 0 h 504"/>
                <a:gd name="T6" fmla="*/ 28158667 w 539"/>
                <a:gd name="T7" fmla="*/ 310248 h 504"/>
                <a:gd name="T8" fmla="*/ 28158667 w 539"/>
                <a:gd name="T9" fmla="*/ 310248 h 504"/>
                <a:gd name="T10" fmla="*/ 25265435 w 539"/>
                <a:gd name="T11" fmla="*/ 798064 h 504"/>
                <a:gd name="T12" fmla="*/ 22658538 w 539"/>
                <a:gd name="T13" fmla="*/ 1330711 h 504"/>
                <a:gd name="T14" fmla="*/ 20057283 w 539"/>
                <a:gd name="T15" fmla="*/ 2047492 h 504"/>
                <a:gd name="T16" fmla="*/ 17601743 w 539"/>
                <a:gd name="T17" fmla="*/ 2965063 h 504"/>
                <a:gd name="T18" fmla="*/ 17601743 w 539"/>
                <a:gd name="T19" fmla="*/ 2965063 h 504"/>
                <a:gd name="T20" fmla="*/ 13976304 w 539"/>
                <a:gd name="T21" fmla="*/ 4712369 h 504"/>
                <a:gd name="T22" fmla="*/ 10834224 w 539"/>
                <a:gd name="T23" fmla="*/ 6890406 h 504"/>
                <a:gd name="T24" fmla="*/ 8178809 w 539"/>
                <a:gd name="T25" fmla="*/ 9142237 h 504"/>
                <a:gd name="T26" fmla="*/ 6076553 w 539"/>
                <a:gd name="T27" fmla="*/ 11570453 h 504"/>
                <a:gd name="T28" fmla="*/ 4212964 w 539"/>
                <a:gd name="T29" fmla="*/ 13842361 h 504"/>
                <a:gd name="T30" fmla="*/ 2874704 w 539"/>
                <a:gd name="T31" fmla="*/ 16426520 h 504"/>
                <a:gd name="T32" fmla="*/ 1756780 w 539"/>
                <a:gd name="T33" fmla="*/ 19072504 h 504"/>
                <a:gd name="T34" fmla="*/ 1340329 w 539"/>
                <a:gd name="T35" fmla="*/ 21426019 h 504"/>
                <a:gd name="T36" fmla="*/ 1340329 w 539"/>
                <a:gd name="T37" fmla="*/ 21426019 h 504"/>
                <a:gd name="T38" fmla="*/ 805894 w 539"/>
                <a:gd name="T39" fmla="*/ 24088838 h 504"/>
                <a:gd name="T40" fmla="*/ 435438 w 539"/>
                <a:gd name="T41" fmla="*/ 26110788 h 504"/>
                <a:gd name="T42" fmla="*/ 224297 w 539"/>
                <a:gd name="T43" fmla="*/ 30236182 h 504"/>
                <a:gd name="T44" fmla="*/ 435438 w 539"/>
                <a:gd name="T45" fmla="*/ 35784642 h 504"/>
                <a:gd name="T46" fmla="*/ 224297 w 539"/>
                <a:gd name="T47" fmla="*/ 45402566 h 504"/>
                <a:gd name="T48" fmla="*/ 224297 w 539"/>
                <a:gd name="T49" fmla="*/ 45402566 h 504"/>
                <a:gd name="T50" fmla="*/ 0 w 539"/>
                <a:gd name="T51" fmla="*/ 47562514 h 504"/>
                <a:gd name="T52" fmla="*/ 0 w 539"/>
                <a:gd name="T53" fmla="*/ 47562514 h 504"/>
                <a:gd name="T54" fmla="*/ 3410510 w 539"/>
                <a:gd name="T55" fmla="*/ 47748349 h 504"/>
                <a:gd name="T56" fmla="*/ 6814102 w 539"/>
                <a:gd name="T57" fmla="*/ 48513744 h 504"/>
                <a:gd name="T58" fmla="*/ 10410189 w 539"/>
                <a:gd name="T59" fmla="*/ 49300505 h 504"/>
                <a:gd name="T60" fmla="*/ 13976304 w 539"/>
                <a:gd name="T61" fmla="*/ 50939677 h 504"/>
                <a:gd name="T62" fmla="*/ 13976304 w 539"/>
                <a:gd name="T63" fmla="*/ 50939677 h 504"/>
                <a:gd name="T64" fmla="*/ 13976304 w 539"/>
                <a:gd name="T65" fmla="*/ 51885834 h 504"/>
                <a:gd name="T66" fmla="*/ 14245350 w 539"/>
                <a:gd name="T67" fmla="*/ 53222116 h 504"/>
                <a:gd name="T68" fmla="*/ 14245350 w 539"/>
                <a:gd name="T69" fmla="*/ 54851042 h 504"/>
                <a:gd name="T70" fmla="*/ 14245350 w 539"/>
                <a:gd name="T71" fmla="*/ 54851042 h 504"/>
                <a:gd name="T72" fmla="*/ 15728350 w 539"/>
                <a:gd name="T73" fmla="*/ 54851042 h 504"/>
                <a:gd name="T74" fmla="*/ 18133264 w 539"/>
                <a:gd name="T75" fmla="*/ 54316717 h 504"/>
                <a:gd name="T76" fmla="*/ 22122978 w 539"/>
                <a:gd name="T77" fmla="*/ 53520973 h 504"/>
                <a:gd name="T78" fmla="*/ 27655125 w 539"/>
                <a:gd name="T79" fmla="*/ 51885834 h 504"/>
                <a:gd name="T80" fmla="*/ 35574806 w 539"/>
                <a:gd name="T81" fmla="*/ 49300505 h 504"/>
                <a:gd name="T82" fmla="*/ 45958190 w 539"/>
                <a:gd name="T83" fmla="*/ 45402566 h 504"/>
                <a:gd name="T84" fmla="*/ 59021952 w 539"/>
                <a:gd name="T85" fmla="*/ 40167106 h 504"/>
                <a:gd name="T86" fmla="*/ 59021952 w 539"/>
                <a:gd name="T87" fmla="*/ 40167106 h 504"/>
                <a:gd name="T88" fmla="*/ 59293292 w 539"/>
                <a:gd name="T89" fmla="*/ 36805425 h 504"/>
                <a:gd name="T90" fmla="*/ 59021952 w 539"/>
                <a:gd name="T91" fmla="*/ 33611516 h 504"/>
                <a:gd name="T92" fmla="*/ 59021952 w 539"/>
                <a:gd name="T93" fmla="*/ 30549929 h 504"/>
                <a:gd name="T94" fmla="*/ 58536018 w 539"/>
                <a:gd name="T95" fmla="*/ 27433352 h 504"/>
                <a:gd name="T96" fmla="*/ 57803856 w 539"/>
                <a:gd name="T97" fmla="*/ 24289969 h 504"/>
                <a:gd name="T98" fmla="*/ 56892286 w 539"/>
                <a:gd name="T99" fmla="*/ 21426019 h 504"/>
                <a:gd name="T100" fmla="*/ 55926473 w 539"/>
                <a:gd name="T101" fmla="*/ 18851090 h 504"/>
                <a:gd name="T102" fmla="*/ 54643703 w 539"/>
                <a:gd name="T103" fmla="*/ 16275697 h 504"/>
                <a:gd name="T104" fmla="*/ 52969639 w 539"/>
                <a:gd name="T105" fmla="*/ 13566210 h 504"/>
                <a:gd name="T106" fmla="*/ 51454598 w 539"/>
                <a:gd name="T107" fmla="*/ 11159897 h 504"/>
                <a:gd name="T108" fmla="*/ 49306204 w 539"/>
                <a:gd name="T109" fmla="*/ 8914481 h 504"/>
                <a:gd name="T110" fmla="*/ 47257107 w 539"/>
                <a:gd name="T111" fmla="*/ 6890406 h 504"/>
                <a:gd name="T112" fmla="*/ 44809946 w 539"/>
                <a:gd name="T113" fmla="*/ 5008526 h 504"/>
                <a:gd name="T114" fmla="*/ 42360647 w 539"/>
                <a:gd name="T115" fmla="*/ 3155408 h 504"/>
                <a:gd name="T116" fmla="*/ 39517917 w 539"/>
                <a:gd name="T117" fmla="*/ 1330711 h 504"/>
                <a:gd name="T118" fmla="*/ 36678149 w 539"/>
                <a:gd name="T119" fmla="*/ 0 h 504"/>
                <a:gd name="T120" fmla="*/ 36678149 w 539"/>
                <a:gd name="T121" fmla="*/ 0 h 5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39"/>
                <a:gd name="T184" fmla="*/ 0 h 504"/>
                <a:gd name="T185" fmla="*/ 539 w 539"/>
                <a:gd name="T186" fmla="*/ 504 h 50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39" h="504">
                  <a:moveTo>
                    <a:pt x="333" y="0"/>
                  </a:moveTo>
                  <a:lnTo>
                    <a:pt x="333" y="0"/>
                  </a:lnTo>
                  <a:lnTo>
                    <a:pt x="294" y="0"/>
                  </a:lnTo>
                  <a:lnTo>
                    <a:pt x="256" y="3"/>
                  </a:lnTo>
                  <a:lnTo>
                    <a:pt x="230" y="7"/>
                  </a:lnTo>
                  <a:lnTo>
                    <a:pt x="206" y="12"/>
                  </a:lnTo>
                  <a:lnTo>
                    <a:pt x="182" y="19"/>
                  </a:lnTo>
                  <a:lnTo>
                    <a:pt x="160" y="27"/>
                  </a:lnTo>
                  <a:lnTo>
                    <a:pt x="127" y="43"/>
                  </a:lnTo>
                  <a:lnTo>
                    <a:pt x="98" y="63"/>
                  </a:lnTo>
                  <a:lnTo>
                    <a:pt x="74" y="84"/>
                  </a:lnTo>
                  <a:lnTo>
                    <a:pt x="55" y="106"/>
                  </a:lnTo>
                  <a:lnTo>
                    <a:pt x="38" y="127"/>
                  </a:lnTo>
                  <a:lnTo>
                    <a:pt x="26" y="151"/>
                  </a:lnTo>
                  <a:lnTo>
                    <a:pt x="16" y="175"/>
                  </a:lnTo>
                  <a:lnTo>
                    <a:pt x="12" y="197"/>
                  </a:lnTo>
                  <a:lnTo>
                    <a:pt x="7" y="221"/>
                  </a:lnTo>
                  <a:lnTo>
                    <a:pt x="4" y="240"/>
                  </a:lnTo>
                  <a:lnTo>
                    <a:pt x="2" y="278"/>
                  </a:lnTo>
                  <a:lnTo>
                    <a:pt x="4" y="329"/>
                  </a:lnTo>
                  <a:lnTo>
                    <a:pt x="2" y="417"/>
                  </a:lnTo>
                  <a:lnTo>
                    <a:pt x="0" y="437"/>
                  </a:lnTo>
                  <a:lnTo>
                    <a:pt x="31" y="439"/>
                  </a:lnTo>
                  <a:lnTo>
                    <a:pt x="62" y="446"/>
                  </a:lnTo>
                  <a:lnTo>
                    <a:pt x="95" y="453"/>
                  </a:lnTo>
                  <a:lnTo>
                    <a:pt x="127" y="468"/>
                  </a:lnTo>
                  <a:lnTo>
                    <a:pt x="127" y="477"/>
                  </a:lnTo>
                  <a:lnTo>
                    <a:pt x="129" y="489"/>
                  </a:lnTo>
                  <a:lnTo>
                    <a:pt x="129" y="504"/>
                  </a:lnTo>
                  <a:lnTo>
                    <a:pt x="143" y="504"/>
                  </a:lnTo>
                  <a:lnTo>
                    <a:pt x="165" y="499"/>
                  </a:lnTo>
                  <a:lnTo>
                    <a:pt x="201" y="492"/>
                  </a:lnTo>
                  <a:lnTo>
                    <a:pt x="251" y="477"/>
                  </a:lnTo>
                  <a:lnTo>
                    <a:pt x="323" y="453"/>
                  </a:lnTo>
                  <a:lnTo>
                    <a:pt x="417" y="417"/>
                  </a:lnTo>
                  <a:lnTo>
                    <a:pt x="536" y="369"/>
                  </a:lnTo>
                  <a:lnTo>
                    <a:pt x="539" y="338"/>
                  </a:lnTo>
                  <a:lnTo>
                    <a:pt x="536" y="309"/>
                  </a:lnTo>
                  <a:lnTo>
                    <a:pt x="536" y="281"/>
                  </a:lnTo>
                  <a:lnTo>
                    <a:pt x="532" y="252"/>
                  </a:lnTo>
                  <a:lnTo>
                    <a:pt x="525" y="223"/>
                  </a:lnTo>
                  <a:lnTo>
                    <a:pt x="517" y="197"/>
                  </a:lnTo>
                  <a:lnTo>
                    <a:pt x="508" y="173"/>
                  </a:lnTo>
                  <a:lnTo>
                    <a:pt x="496" y="149"/>
                  </a:lnTo>
                  <a:lnTo>
                    <a:pt x="481" y="125"/>
                  </a:lnTo>
                  <a:lnTo>
                    <a:pt x="467" y="103"/>
                  </a:lnTo>
                  <a:lnTo>
                    <a:pt x="448" y="82"/>
                  </a:lnTo>
                  <a:lnTo>
                    <a:pt x="429" y="63"/>
                  </a:lnTo>
                  <a:lnTo>
                    <a:pt x="407" y="46"/>
                  </a:lnTo>
                  <a:lnTo>
                    <a:pt x="385" y="29"/>
                  </a:lnTo>
                  <a:lnTo>
                    <a:pt x="359" y="12"/>
                  </a:lnTo>
                  <a:lnTo>
                    <a:pt x="3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38" name="Freeform 63"/>
            <p:cNvSpPr>
              <a:spLocks/>
            </p:cNvSpPr>
            <p:nvPr/>
          </p:nvSpPr>
          <p:spPr bwMode="auto">
            <a:xfrm>
              <a:off x="5364" y="1337"/>
              <a:ext cx="378" cy="614"/>
            </a:xfrm>
            <a:custGeom>
              <a:avLst/>
              <a:gdLst>
                <a:gd name="T0" fmla="*/ 30394509 w 271"/>
                <a:gd name="T1" fmla="*/ 0 h 441"/>
                <a:gd name="T2" fmla="*/ 30394509 w 271"/>
                <a:gd name="T3" fmla="*/ 0 h 441"/>
                <a:gd name="T4" fmla="*/ 25175238 w 271"/>
                <a:gd name="T5" fmla="*/ 737024 h 441"/>
                <a:gd name="T6" fmla="*/ 20522698 w 271"/>
                <a:gd name="T7" fmla="*/ 1989165 h 441"/>
                <a:gd name="T8" fmla="*/ 16352824 w 271"/>
                <a:gd name="T9" fmla="*/ 3557828 h 441"/>
                <a:gd name="T10" fmla="*/ 12498509 w 271"/>
                <a:gd name="T11" fmla="*/ 5546035 h 441"/>
                <a:gd name="T12" fmla="*/ 9276968 w 271"/>
                <a:gd name="T13" fmla="*/ 7721690 h 441"/>
                <a:gd name="T14" fmla="*/ 6576984 w 271"/>
                <a:gd name="T15" fmla="*/ 9974049 h 441"/>
                <a:gd name="T16" fmla="*/ 4351106 w 271"/>
                <a:gd name="T17" fmla="*/ 12802035 h 441"/>
                <a:gd name="T18" fmla="*/ 2361881 w 271"/>
                <a:gd name="T19" fmla="*/ 15910561 h 441"/>
                <a:gd name="T20" fmla="*/ 2361881 w 271"/>
                <a:gd name="T21" fmla="*/ 15910561 h 441"/>
                <a:gd name="T22" fmla="*/ 1632632 w 271"/>
                <a:gd name="T23" fmla="*/ 17725073 h 441"/>
                <a:gd name="T24" fmla="*/ 1062837 w 271"/>
                <a:gd name="T25" fmla="*/ 19714222 h 441"/>
                <a:gd name="T26" fmla="*/ 447341 w 271"/>
                <a:gd name="T27" fmla="*/ 21811743 h 441"/>
                <a:gd name="T28" fmla="*/ 229933 w 271"/>
                <a:gd name="T29" fmla="*/ 23889324 h 441"/>
                <a:gd name="T30" fmla="*/ 0 w 271"/>
                <a:gd name="T31" fmla="*/ 27964966 h 441"/>
                <a:gd name="T32" fmla="*/ 229933 w 271"/>
                <a:gd name="T33" fmla="*/ 32034869 h 441"/>
                <a:gd name="T34" fmla="*/ 839157 w 271"/>
                <a:gd name="T35" fmla="*/ 35951953 h 441"/>
                <a:gd name="T36" fmla="*/ 1814618 w 271"/>
                <a:gd name="T37" fmla="*/ 39827156 h 441"/>
                <a:gd name="T38" fmla="*/ 2958952 w 271"/>
                <a:gd name="T39" fmla="*/ 43692330 h 441"/>
                <a:gd name="T40" fmla="*/ 4351106 w 271"/>
                <a:gd name="T41" fmla="*/ 47003454 h 441"/>
                <a:gd name="T42" fmla="*/ 4351106 w 271"/>
                <a:gd name="T43" fmla="*/ 47003454 h 441"/>
                <a:gd name="T44" fmla="*/ 5197008 w 271"/>
                <a:gd name="T45" fmla="*/ 47301502 h 441"/>
                <a:gd name="T46" fmla="*/ 5197008 w 271"/>
                <a:gd name="T47" fmla="*/ 47301502 h 441"/>
                <a:gd name="T48" fmla="*/ 3740791 w 271"/>
                <a:gd name="T49" fmla="*/ 44004004 h 441"/>
                <a:gd name="T50" fmla="*/ 2681890 w 271"/>
                <a:gd name="T51" fmla="*/ 40398131 h 441"/>
                <a:gd name="T52" fmla="*/ 1632632 w 271"/>
                <a:gd name="T53" fmla="*/ 36487050 h 441"/>
                <a:gd name="T54" fmla="*/ 1062837 w 271"/>
                <a:gd name="T55" fmla="*/ 32342321 h 441"/>
                <a:gd name="T56" fmla="*/ 839157 w 271"/>
                <a:gd name="T57" fmla="*/ 28236152 h 441"/>
                <a:gd name="T58" fmla="*/ 839157 w 271"/>
                <a:gd name="T59" fmla="*/ 24111343 h 441"/>
                <a:gd name="T60" fmla="*/ 1378466 w 271"/>
                <a:gd name="T61" fmla="*/ 22152119 h 441"/>
                <a:gd name="T62" fmla="*/ 1632632 w 271"/>
                <a:gd name="T63" fmla="*/ 20035185 h 441"/>
                <a:gd name="T64" fmla="*/ 2361881 w 271"/>
                <a:gd name="T65" fmla="*/ 18251593 h 441"/>
                <a:gd name="T66" fmla="*/ 3176387 w 271"/>
                <a:gd name="T67" fmla="*/ 16188849 h 441"/>
                <a:gd name="T68" fmla="*/ 3176387 w 271"/>
                <a:gd name="T69" fmla="*/ 16188849 h 441"/>
                <a:gd name="T70" fmla="*/ 4924424 w 271"/>
                <a:gd name="T71" fmla="*/ 13369158 h 441"/>
                <a:gd name="T72" fmla="*/ 7040989 w 271"/>
                <a:gd name="T73" fmla="*/ 10462085 h 441"/>
                <a:gd name="T74" fmla="*/ 9821010 w 271"/>
                <a:gd name="T75" fmla="*/ 8207784 h 441"/>
                <a:gd name="T76" fmla="*/ 13102627 w 271"/>
                <a:gd name="T77" fmla="*/ 6094238 h 441"/>
                <a:gd name="T78" fmla="*/ 16770493 w 271"/>
                <a:gd name="T79" fmla="*/ 4342858 h 441"/>
                <a:gd name="T80" fmla="*/ 20807813 w 271"/>
                <a:gd name="T81" fmla="*/ 2769495 h 441"/>
                <a:gd name="T82" fmla="*/ 25492054 w 271"/>
                <a:gd name="T83" fmla="*/ 1428700 h 441"/>
                <a:gd name="T84" fmla="*/ 30394509 w 271"/>
                <a:gd name="T85" fmla="*/ 737024 h 441"/>
                <a:gd name="T86" fmla="*/ 30394509 w 271"/>
                <a:gd name="T87" fmla="*/ 737024 h 441"/>
                <a:gd name="T88" fmla="*/ 30670729 w 271"/>
                <a:gd name="T89" fmla="*/ 428220 h 441"/>
                <a:gd name="T90" fmla="*/ 30987192 w 271"/>
                <a:gd name="T91" fmla="*/ 220906 h 441"/>
                <a:gd name="T92" fmla="*/ 30987192 w 271"/>
                <a:gd name="T93" fmla="*/ 220906 h 441"/>
                <a:gd name="T94" fmla="*/ 30670729 w 271"/>
                <a:gd name="T95" fmla="*/ 0 h 441"/>
                <a:gd name="T96" fmla="*/ 30394509 w 271"/>
                <a:gd name="T97" fmla="*/ 0 h 441"/>
                <a:gd name="T98" fmla="*/ 30394509 w 271"/>
                <a:gd name="T99" fmla="*/ 0 h 44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1"/>
                <a:gd name="T151" fmla="*/ 0 h 441"/>
                <a:gd name="T152" fmla="*/ 271 w 271"/>
                <a:gd name="T153" fmla="*/ 441 h 44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1" h="441">
                  <a:moveTo>
                    <a:pt x="266" y="0"/>
                  </a:moveTo>
                  <a:lnTo>
                    <a:pt x="266" y="0"/>
                  </a:lnTo>
                  <a:lnTo>
                    <a:pt x="220" y="7"/>
                  </a:lnTo>
                  <a:lnTo>
                    <a:pt x="179" y="19"/>
                  </a:lnTo>
                  <a:lnTo>
                    <a:pt x="143" y="33"/>
                  </a:lnTo>
                  <a:lnTo>
                    <a:pt x="110" y="52"/>
                  </a:lnTo>
                  <a:lnTo>
                    <a:pt x="81" y="72"/>
                  </a:lnTo>
                  <a:lnTo>
                    <a:pt x="57" y="93"/>
                  </a:lnTo>
                  <a:lnTo>
                    <a:pt x="38" y="119"/>
                  </a:lnTo>
                  <a:lnTo>
                    <a:pt x="21" y="148"/>
                  </a:lnTo>
                  <a:lnTo>
                    <a:pt x="14" y="165"/>
                  </a:lnTo>
                  <a:lnTo>
                    <a:pt x="9" y="184"/>
                  </a:lnTo>
                  <a:lnTo>
                    <a:pt x="4" y="203"/>
                  </a:lnTo>
                  <a:lnTo>
                    <a:pt x="2" y="223"/>
                  </a:lnTo>
                  <a:lnTo>
                    <a:pt x="0" y="261"/>
                  </a:lnTo>
                  <a:lnTo>
                    <a:pt x="2" y="299"/>
                  </a:lnTo>
                  <a:lnTo>
                    <a:pt x="7" y="335"/>
                  </a:lnTo>
                  <a:lnTo>
                    <a:pt x="16" y="371"/>
                  </a:lnTo>
                  <a:lnTo>
                    <a:pt x="26" y="407"/>
                  </a:lnTo>
                  <a:lnTo>
                    <a:pt x="38" y="438"/>
                  </a:lnTo>
                  <a:lnTo>
                    <a:pt x="45" y="441"/>
                  </a:lnTo>
                  <a:lnTo>
                    <a:pt x="33" y="410"/>
                  </a:lnTo>
                  <a:lnTo>
                    <a:pt x="24" y="376"/>
                  </a:lnTo>
                  <a:lnTo>
                    <a:pt x="14" y="340"/>
                  </a:lnTo>
                  <a:lnTo>
                    <a:pt x="9" y="302"/>
                  </a:lnTo>
                  <a:lnTo>
                    <a:pt x="7" y="263"/>
                  </a:lnTo>
                  <a:lnTo>
                    <a:pt x="7" y="225"/>
                  </a:lnTo>
                  <a:lnTo>
                    <a:pt x="12" y="206"/>
                  </a:lnTo>
                  <a:lnTo>
                    <a:pt x="14" y="187"/>
                  </a:lnTo>
                  <a:lnTo>
                    <a:pt x="21" y="170"/>
                  </a:lnTo>
                  <a:lnTo>
                    <a:pt x="28" y="151"/>
                  </a:lnTo>
                  <a:lnTo>
                    <a:pt x="43" y="124"/>
                  </a:lnTo>
                  <a:lnTo>
                    <a:pt x="62" y="98"/>
                  </a:lnTo>
                  <a:lnTo>
                    <a:pt x="86" y="76"/>
                  </a:lnTo>
                  <a:lnTo>
                    <a:pt x="115" y="57"/>
                  </a:lnTo>
                  <a:lnTo>
                    <a:pt x="146" y="40"/>
                  </a:lnTo>
                  <a:lnTo>
                    <a:pt x="182" y="26"/>
                  </a:lnTo>
                  <a:lnTo>
                    <a:pt x="223" y="14"/>
                  </a:lnTo>
                  <a:lnTo>
                    <a:pt x="266" y="7"/>
                  </a:lnTo>
                  <a:lnTo>
                    <a:pt x="268" y="4"/>
                  </a:lnTo>
                  <a:lnTo>
                    <a:pt x="271" y="2"/>
                  </a:lnTo>
                  <a:lnTo>
                    <a:pt x="268" y="0"/>
                  </a:lnTo>
                  <a:lnTo>
                    <a:pt x="266" y="0"/>
                  </a:lnTo>
                  <a:close/>
                </a:path>
              </a:pathLst>
            </a:custGeom>
            <a:solidFill>
              <a:srgbClr val="513D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39" name="Freeform 64"/>
            <p:cNvSpPr>
              <a:spLocks/>
            </p:cNvSpPr>
            <p:nvPr/>
          </p:nvSpPr>
          <p:spPr bwMode="auto">
            <a:xfrm>
              <a:off x="5341" y="1323"/>
              <a:ext cx="404" cy="612"/>
            </a:xfrm>
            <a:custGeom>
              <a:avLst/>
              <a:gdLst>
                <a:gd name="T0" fmla="*/ 31206466 w 290"/>
                <a:gd name="T1" fmla="*/ 0 h 439"/>
                <a:gd name="T2" fmla="*/ 31206466 w 290"/>
                <a:gd name="T3" fmla="*/ 0 h 439"/>
                <a:gd name="T4" fmla="*/ 26707231 w 290"/>
                <a:gd name="T5" fmla="*/ 825115 h 439"/>
                <a:gd name="T6" fmla="*/ 22352373 w 290"/>
                <a:gd name="T7" fmla="*/ 1892166 h 439"/>
                <a:gd name="T8" fmla="*/ 18362141 w 290"/>
                <a:gd name="T9" fmla="*/ 3469908 h 439"/>
                <a:gd name="T10" fmla="*/ 14743600 w 290"/>
                <a:gd name="T11" fmla="*/ 5126488 h 439"/>
                <a:gd name="T12" fmla="*/ 11462734 w 290"/>
                <a:gd name="T13" fmla="*/ 7344014 h 439"/>
                <a:gd name="T14" fmla="*/ 8642134 w 290"/>
                <a:gd name="T15" fmla="*/ 9963083 h 439"/>
                <a:gd name="T16" fmla="*/ 6203512 w 290"/>
                <a:gd name="T17" fmla="*/ 12715509 h 439"/>
                <a:gd name="T18" fmla="*/ 4149329 w 290"/>
                <a:gd name="T19" fmla="*/ 15853854 h 439"/>
                <a:gd name="T20" fmla="*/ 4149329 w 290"/>
                <a:gd name="T21" fmla="*/ 15853854 h 439"/>
                <a:gd name="T22" fmla="*/ 3174271 w 290"/>
                <a:gd name="T23" fmla="*/ 17726404 h 439"/>
                <a:gd name="T24" fmla="*/ 2278561 w 290"/>
                <a:gd name="T25" fmla="*/ 19897302 h 439"/>
                <a:gd name="T26" fmla="*/ 1017712 w 290"/>
                <a:gd name="T27" fmla="*/ 23896807 h 439"/>
                <a:gd name="T28" fmla="*/ 223757 w 290"/>
                <a:gd name="T29" fmla="*/ 28553886 h 439"/>
                <a:gd name="T30" fmla="*/ 0 w 290"/>
                <a:gd name="T31" fmla="*/ 32863479 h 439"/>
                <a:gd name="T32" fmla="*/ 0 w 290"/>
                <a:gd name="T33" fmla="*/ 37093505 h 439"/>
                <a:gd name="T34" fmla="*/ 223757 w 290"/>
                <a:gd name="T35" fmla="*/ 41417495 h 439"/>
                <a:gd name="T36" fmla="*/ 801567 w 290"/>
                <a:gd name="T37" fmla="*/ 45527760 h 439"/>
                <a:gd name="T38" fmla="*/ 1555631 w 290"/>
                <a:gd name="T39" fmla="*/ 49257484 h 439"/>
                <a:gd name="T40" fmla="*/ 1555631 w 290"/>
                <a:gd name="T41" fmla="*/ 49257484 h 439"/>
                <a:gd name="T42" fmla="*/ 2278561 w 290"/>
                <a:gd name="T43" fmla="*/ 49257484 h 439"/>
                <a:gd name="T44" fmla="*/ 2278561 w 290"/>
                <a:gd name="T45" fmla="*/ 49257484 h 439"/>
                <a:gd name="T46" fmla="*/ 1555631 w 290"/>
                <a:gd name="T47" fmla="*/ 45814241 h 439"/>
                <a:gd name="T48" fmla="*/ 1017712 w 290"/>
                <a:gd name="T49" fmla="*/ 41792308 h 439"/>
                <a:gd name="T50" fmla="*/ 801567 w 290"/>
                <a:gd name="T51" fmla="*/ 37323937 h 439"/>
                <a:gd name="T52" fmla="*/ 575382 w 290"/>
                <a:gd name="T53" fmla="*/ 33092744 h 439"/>
                <a:gd name="T54" fmla="*/ 1017712 w 290"/>
                <a:gd name="T55" fmla="*/ 28821196 h 439"/>
                <a:gd name="T56" fmla="*/ 1555631 w 290"/>
                <a:gd name="T57" fmla="*/ 24487255 h 439"/>
                <a:gd name="T58" fmla="*/ 2863413 w 290"/>
                <a:gd name="T59" fmla="*/ 20203676 h 439"/>
                <a:gd name="T60" fmla="*/ 3989031 w 290"/>
                <a:gd name="T61" fmla="*/ 18005724 h 439"/>
                <a:gd name="T62" fmla="*/ 4733530 w 290"/>
                <a:gd name="T63" fmla="*/ 16164714 h 439"/>
                <a:gd name="T64" fmla="*/ 4733530 w 290"/>
                <a:gd name="T65" fmla="*/ 16164714 h 439"/>
                <a:gd name="T66" fmla="*/ 6788950 w 290"/>
                <a:gd name="T67" fmla="*/ 13105866 h 439"/>
                <a:gd name="T68" fmla="*/ 9186532 w 290"/>
                <a:gd name="T69" fmla="*/ 10433276 h 439"/>
                <a:gd name="T70" fmla="*/ 12039387 w 290"/>
                <a:gd name="T71" fmla="*/ 8002997 h 439"/>
                <a:gd name="T72" fmla="*/ 15237086 w 290"/>
                <a:gd name="T73" fmla="*/ 5966331 h 439"/>
                <a:gd name="T74" fmla="*/ 18634246 w 290"/>
                <a:gd name="T75" fmla="*/ 4067515 h 439"/>
                <a:gd name="T76" fmla="*/ 22562617 w 290"/>
                <a:gd name="T77" fmla="*/ 2637826 h 439"/>
                <a:gd name="T78" fmla="*/ 26707231 w 290"/>
                <a:gd name="T79" fmla="*/ 1603571 h 439"/>
                <a:gd name="T80" fmla="*/ 31547343 w 290"/>
                <a:gd name="T81" fmla="*/ 825115 h 439"/>
                <a:gd name="T82" fmla="*/ 31547343 w 290"/>
                <a:gd name="T83" fmla="*/ 825115 h 439"/>
                <a:gd name="T84" fmla="*/ 31738187 w 290"/>
                <a:gd name="T85" fmla="*/ 591872 h 439"/>
                <a:gd name="T86" fmla="*/ 31738187 w 290"/>
                <a:gd name="T87" fmla="*/ 227749 h 439"/>
                <a:gd name="T88" fmla="*/ 31738187 w 290"/>
                <a:gd name="T89" fmla="*/ 227749 h 439"/>
                <a:gd name="T90" fmla="*/ 31738187 w 290"/>
                <a:gd name="T91" fmla="*/ 227749 h 439"/>
                <a:gd name="T92" fmla="*/ 31206466 w 290"/>
                <a:gd name="T93" fmla="*/ 0 h 439"/>
                <a:gd name="T94" fmla="*/ 31206466 w 290"/>
                <a:gd name="T95" fmla="*/ 0 h 43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0"/>
                <a:gd name="T145" fmla="*/ 0 h 439"/>
                <a:gd name="T146" fmla="*/ 290 w 290"/>
                <a:gd name="T147" fmla="*/ 439 h 4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0" h="439">
                  <a:moveTo>
                    <a:pt x="285" y="0"/>
                  </a:moveTo>
                  <a:lnTo>
                    <a:pt x="285" y="0"/>
                  </a:lnTo>
                  <a:lnTo>
                    <a:pt x="244" y="7"/>
                  </a:lnTo>
                  <a:lnTo>
                    <a:pt x="204" y="17"/>
                  </a:lnTo>
                  <a:lnTo>
                    <a:pt x="168" y="31"/>
                  </a:lnTo>
                  <a:lnTo>
                    <a:pt x="134" y="46"/>
                  </a:lnTo>
                  <a:lnTo>
                    <a:pt x="105" y="65"/>
                  </a:lnTo>
                  <a:lnTo>
                    <a:pt x="79" y="89"/>
                  </a:lnTo>
                  <a:lnTo>
                    <a:pt x="57" y="113"/>
                  </a:lnTo>
                  <a:lnTo>
                    <a:pt x="38" y="141"/>
                  </a:lnTo>
                  <a:lnTo>
                    <a:pt x="29" y="158"/>
                  </a:lnTo>
                  <a:lnTo>
                    <a:pt x="21" y="177"/>
                  </a:lnTo>
                  <a:lnTo>
                    <a:pt x="9" y="213"/>
                  </a:lnTo>
                  <a:lnTo>
                    <a:pt x="2" y="254"/>
                  </a:lnTo>
                  <a:lnTo>
                    <a:pt x="0" y="293"/>
                  </a:lnTo>
                  <a:lnTo>
                    <a:pt x="0" y="331"/>
                  </a:lnTo>
                  <a:lnTo>
                    <a:pt x="2" y="369"/>
                  </a:lnTo>
                  <a:lnTo>
                    <a:pt x="7" y="405"/>
                  </a:lnTo>
                  <a:lnTo>
                    <a:pt x="14" y="439"/>
                  </a:lnTo>
                  <a:lnTo>
                    <a:pt x="21" y="439"/>
                  </a:lnTo>
                  <a:lnTo>
                    <a:pt x="14" y="408"/>
                  </a:lnTo>
                  <a:lnTo>
                    <a:pt x="9" y="372"/>
                  </a:lnTo>
                  <a:lnTo>
                    <a:pt x="7" y="333"/>
                  </a:lnTo>
                  <a:lnTo>
                    <a:pt x="5" y="295"/>
                  </a:lnTo>
                  <a:lnTo>
                    <a:pt x="9" y="257"/>
                  </a:lnTo>
                  <a:lnTo>
                    <a:pt x="14" y="218"/>
                  </a:lnTo>
                  <a:lnTo>
                    <a:pt x="26" y="180"/>
                  </a:lnTo>
                  <a:lnTo>
                    <a:pt x="36" y="161"/>
                  </a:lnTo>
                  <a:lnTo>
                    <a:pt x="43" y="144"/>
                  </a:lnTo>
                  <a:lnTo>
                    <a:pt x="62" y="117"/>
                  </a:lnTo>
                  <a:lnTo>
                    <a:pt x="84" y="93"/>
                  </a:lnTo>
                  <a:lnTo>
                    <a:pt x="110" y="72"/>
                  </a:lnTo>
                  <a:lnTo>
                    <a:pt x="139" y="53"/>
                  </a:lnTo>
                  <a:lnTo>
                    <a:pt x="170" y="36"/>
                  </a:lnTo>
                  <a:lnTo>
                    <a:pt x="206" y="24"/>
                  </a:lnTo>
                  <a:lnTo>
                    <a:pt x="244" y="14"/>
                  </a:lnTo>
                  <a:lnTo>
                    <a:pt x="288" y="7"/>
                  </a:lnTo>
                  <a:lnTo>
                    <a:pt x="290" y="5"/>
                  </a:lnTo>
                  <a:lnTo>
                    <a:pt x="290" y="2"/>
                  </a:lnTo>
                  <a:lnTo>
                    <a:pt x="285" y="0"/>
                  </a:lnTo>
                  <a:close/>
                </a:path>
              </a:pathLst>
            </a:custGeom>
            <a:solidFill>
              <a:srgbClr val="513D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40" name="Freeform 65"/>
            <p:cNvSpPr>
              <a:spLocks/>
            </p:cNvSpPr>
            <p:nvPr/>
          </p:nvSpPr>
          <p:spPr bwMode="auto">
            <a:xfrm>
              <a:off x="5297" y="1313"/>
              <a:ext cx="472" cy="612"/>
            </a:xfrm>
            <a:custGeom>
              <a:avLst/>
              <a:gdLst>
                <a:gd name="T0" fmla="*/ 38484446 w 338"/>
                <a:gd name="T1" fmla="*/ 0 h 439"/>
                <a:gd name="T2" fmla="*/ 38484446 w 338"/>
                <a:gd name="T3" fmla="*/ 0 h 439"/>
                <a:gd name="T4" fmla="*/ 37387038 w 338"/>
                <a:gd name="T5" fmla="*/ 0 h 439"/>
                <a:gd name="T6" fmla="*/ 33945218 w 338"/>
                <a:gd name="T7" fmla="*/ 0 h 439"/>
                <a:gd name="T8" fmla="*/ 29083975 w 338"/>
                <a:gd name="T9" fmla="*/ 227749 h 439"/>
                <a:gd name="T10" fmla="*/ 26171118 w 338"/>
                <a:gd name="T11" fmla="*/ 825115 h 439"/>
                <a:gd name="T12" fmla="*/ 23084077 w 338"/>
                <a:gd name="T13" fmla="*/ 1357289 h 439"/>
                <a:gd name="T14" fmla="*/ 23084077 w 338"/>
                <a:gd name="T15" fmla="*/ 1357289 h 439"/>
                <a:gd name="T16" fmla="*/ 19409224 w 338"/>
                <a:gd name="T17" fmla="*/ 2330589 h 439"/>
                <a:gd name="T18" fmla="*/ 15710823 w 338"/>
                <a:gd name="T19" fmla="*/ 4067515 h 439"/>
                <a:gd name="T20" fmla="*/ 11989885 w 338"/>
                <a:gd name="T21" fmla="*/ 5966331 h 439"/>
                <a:gd name="T22" fmla="*/ 10280293 w 338"/>
                <a:gd name="T23" fmla="*/ 7344014 h 439"/>
                <a:gd name="T24" fmla="*/ 8604566 w 338"/>
                <a:gd name="T25" fmla="*/ 8604549 h 439"/>
                <a:gd name="T26" fmla="*/ 8604566 w 338"/>
                <a:gd name="T27" fmla="*/ 8604549 h 439"/>
                <a:gd name="T28" fmla="*/ 6607796 w 338"/>
                <a:gd name="T29" fmla="*/ 10814086 h 439"/>
                <a:gd name="T30" fmla="*/ 4507294 w 338"/>
                <a:gd name="T31" fmla="*/ 13105866 h 439"/>
                <a:gd name="T32" fmla="*/ 3075301 w 338"/>
                <a:gd name="T33" fmla="*/ 15553470 h 439"/>
                <a:gd name="T34" fmla="*/ 1684674 w 338"/>
                <a:gd name="T35" fmla="*/ 18507025 h 439"/>
                <a:gd name="T36" fmla="*/ 863904 w 338"/>
                <a:gd name="T37" fmla="*/ 21571080 h 439"/>
                <a:gd name="T38" fmla="*/ 235383 w 338"/>
                <a:gd name="T39" fmla="*/ 24711980 h 439"/>
                <a:gd name="T40" fmla="*/ 0 w 338"/>
                <a:gd name="T41" fmla="*/ 28267028 h 439"/>
                <a:gd name="T42" fmla="*/ 0 w 338"/>
                <a:gd name="T43" fmla="*/ 31952364 h 439"/>
                <a:gd name="T44" fmla="*/ 235383 w 338"/>
                <a:gd name="T45" fmla="*/ 38706535 h 439"/>
                <a:gd name="T46" fmla="*/ 235383 w 338"/>
                <a:gd name="T47" fmla="*/ 38706535 h 439"/>
                <a:gd name="T48" fmla="*/ 618643 w 338"/>
                <a:gd name="T49" fmla="*/ 44113251 h 439"/>
                <a:gd name="T50" fmla="*/ 618643 w 338"/>
                <a:gd name="T51" fmla="*/ 49257484 h 439"/>
                <a:gd name="T52" fmla="*/ 618643 w 338"/>
                <a:gd name="T53" fmla="*/ 49257484 h 439"/>
                <a:gd name="T54" fmla="*/ 1473919 w 338"/>
                <a:gd name="T55" fmla="*/ 49257484 h 439"/>
                <a:gd name="T56" fmla="*/ 1473919 w 338"/>
                <a:gd name="T57" fmla="*/ 49257484 h 439"/>
                <a:gd name="T58" fmla="*/ 1473919 w 338"/>
                <a:gd name="T59" fmla="*/ 44113251 h 439"/>
                <a:gd name="T60" fmla="*/ 1097718 w 338"/>
                <a:gd name="T61" fmla="*/ 38706535 h 439"/>
                <a:gd name="T62" fmla="*/ 863904 w 338"/>
                <a:gd name="T63" fmla="*/ 31952364 h 439"/>
                <a:gd name="T64" fmla="*/ 863904 w 338"/>
                <a:gd name="T65" fmla="*/ 31952364 h 439"/>
                <a:gd name="T66" fmla="*/ 863904 w 338"/>
                <a:gd name="T67" fmla="*/ 28267028 h 439"/>
                <a:gd name="T68" fmla="*/ 1097718 w 338"/>
                <a:gd name="T69" fmla="*/ 25038558 h 439"/>
                <a:gd name="T70" fmla="*/ 1684674 w 338"/>
                <a:gd name="T71" fmla="*/ 21682710 h 439"/>
                <a:gd name="T72" fmla="*/ 2437541 w 338"/>
                <a:gd name="T73" fmla="*/ 18803259 h 439"/>
                <a:gd name="T74" fmla="*/ 3654952 w 338"/>
                <a:gd name="T75" fmla="*/ 16164714 h 439"/>
                <a:gd name="T76" fmla="*/ 5383974 w 338"/>
                <a:gd name="T77" fmla="*/ 13467965 h 439"/>
                <a:gd name="T78" fmla="*/ 7127419 w 338"/>
                <a:gd name="T79" fmla="*/ 11020210 h 439"/>
                <a:gd name="T80" fmla="*/ 9056621 w 338"/>
                <a:gd name="T81" fmla="*/ 9121092 h 439"/>
                <a:gd name="T82" fmla="*/ 9056621 w 338"/>
                <a:gd name="T83" fmla="*/ 9121092 h 439"/>
                <a:gd name="T84" fmla="*/ 10815564 w 338"/>
                <a:gd name="T85" fmla="*/ 7757163 h 439"/>
                <a:gd name="T86" fmla="*/ 12493030 w 338"/>
                <a:gd name="T87" fmla="*/ 6326917 h 439"/>
                <a:gd name="T88" fmla="*/ 15890796 w 338"/>
                <a:gd name="T89" fmla="*/ 4538425 h 439"/>
                <a:gd name="T90" fmla="*/ 19604643 w 338"/>
                <a:gd name="T91" fmla="*/ 3249022 h 439"/>
                <a:gd name="T92" fmla="*/ 23381199 w 338"/>
                <a:gd name="T93" fmla="*/ 2092933 h 439"/>
                <a:gd name="T94" fmla="*/ 23381199 w 338"/>
                <a:gd name="T95" fmla="*/ 2092933 h 439"/>
                <a:gd name="T96" fmla="*/ 26171118 w 338"/>
                <a:gd name="T97" fmla="*/ 1603571 h 439"/>
                <a:gd name="T98" fmla="*/ 29083975 w 338"/>
                <a:gd name="T99" fmla="*/ 1039544 h 439"/>
                <a:gd name="T100" fmla="*/ 33945218 w 338"/>
                <a:gd name="T101" fmla="*/ 825115 h 439"/>
                <a:gd name="T102" fmla="*/ 36981795 w 338"/>
                <a:gd name="T103" fmla="*/ 825115 h 439"/>
                <a:gd name="T104" fmla="*/ 38484446 w 338"/>
                <a:gd name="T105" fmla="*/ 825115 h 439"/>
                <a:gd name="T106" fmla="*/ 38484446 w 338"/>
                <a:gd name="T107" fmla="*/ 825115 h 439"/>
                <a:gd name="T108" fmla="*/ 39412025 w 338"/>
                <a:gd name="T109" fmla="*/ 1039544 h 439"/>
                <a:gd name="T110" fmla="*/ 40232520 w 338"/>
                <a:gd name="T111" fmla="*/ 1039544 h 439"/>
                <a:gd name="T112" fmla="*/ 40232520 w 338"/>
                <a:gd name="T113" fmla="*/ 1039544 h 439"/>
                <a:gd name="T114" fmla="*/ 39412025 w 338"/>
                <a:gd name="T115" fmla="*/ 591872 h 439"/>
                <a:gd name="T116" fmla="*/ 38484446 w 338"/>
                <a:gd name="T117" fmla="*/ 0 h 439"/>
                <a:gd name="T118" fmla="*/ 38484446 w 338"/>
                <a:gd name="T119" fmla="*/ 0 h 43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38"/>
                <a:gd name="T181" fmla="*/ 0 h 439"/>
                <a:gd name="T182" fmla="*/ 338 w 338"/>
                <a:gd name="T183" fmla="*/ 439 h 43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38" h="439">
                  <a:moveTo>
                    <a:pt x="323" y="0"/>
                  </a:moveTo>
                  <a:lnTo>
                    <a:pt x="323" y="0"/>
                  </a:lnTo>
                  <a:lnTo>
                    <a:pt x="314" y="0"/>
                  </a:lnTo>
                  <a:lnTo>
                    <a:pt x="285" y="0"/>
                  </a:lnTo>
                  <a:lnTo>
                    <a:pt x="244" y="2"/>
                  </a:lnTo>
                  <a:lnTo>
                    <a:pt x="220" y="7"/>
                  </a:lnTo>
                  <a:lnTo>
                    <a:pt x="194" y="12"/>
                  </a:lnTo>
                  <a:lnTo>
                    <a:pt x="163" y="21"/>
                  </a:lnTo>
                  <a:lnTo>
                    <a:pt x="132" y="36"/>
                  </a:lnTo>
                  <a:lnTo>
                    <a:pt x="100" y="53"/>
                  </a:lnTo>
                  <a:lnTo>
                    <a:pt x="86" y="65"/>
                  </a:lnTo>
                  <a:lnTo>
                    <a:pt x="72" y="77"/>
                  </a:lnTo>
                  <a:lnTo>
                    <a:pt x="55" y="96"/>
                  </a:lnTo>
                  <a:lnTo>
                    <a:pt x="38" y="117"/>
                  </a:lnTo>
                  <a:lnTo>
                    <a:pt x="26" y="139"/>
                  </a:lnTo>
                  <a:lnTo>
                    <a:pt x="14" y="165"/>
                  </a:lnTo>
                  <a:lnTo>
                    <a:pt x="7" y="192"/>
                  </a:lnTo>
                  <a:lnTo>
                    <a:pt x="2" y="220"/>
                  </a:lnTo>
                  <a:lnTo>
                    <a:pt x="0" y="252"/>
                  </a:lnTo>
                  <a:lnTo>
                    <a:pt x="0" y="285"/>
                  </a:lnTo>
                  <a:lnTo>
                    <a:pt x="2" y="345"/>
                  </a:lnTo>
                  <a:lnTo>
                    <a:pt x="5" y="393"/>
                  </a:lnTo>
                  <a:lnTo>
                    <a:pt x="5" y="439"/>
                  </a:lnTo>
                  <a:lnTo>
                    <a:pt x="12" y="439"/>
                  </a:lnTo>
                  <a:lnTo>
                    <a:pt x="12" y="393"/>
                  </a:lnTo>
                  <a:lnTo>
                    <a:pt x="9" y="345"/>
                  </a:lnTo>
                  <a:lnTo>
                    <a:pt x="7" y="285"/>
                  </a:lnTo>
                  <a:lnTo>
                    <a:pt x="7" y="252"/>
                  </a:lnTo>
                  <a:lnTo>
                    <a:pt x="9" y="223"/>
                  </a:lnTo>
                  <a:lnTo>
                    <a:pt x="14" y="194"/>
                  </a:lnTo>
                  <a:lnTo>
                    <a:pt x="21" y="168"/>
                  </a:lnTo>
                  <a:lnTo>
                    <a:pt x="31" y="144"/>
                  </a:lnTo>
                  <a:lnTo>
                    <a:pt x="45" y="120"/>
                  </a:lnTo>
                  <a:lnTo>
                    <a:pt x="60" y="98"/>
                  </a:lnTo>
                  <a:lnTo>
                    <a:pt x="76" y="81"/>
                  </a:lnTo>
                  <a:lnTo>
                    <a:pt x="91" y="69"/>
                  </a:lnTo>
                  <a:lnTo>
                    <a:pt x="105" y="57"/>
                  </a:lnTo>
                  <a:lnTo>
                    <a:pt x="134" y="41"/>
                  </a:lnTo>
                  <a:lnTo>
                    <a:pt x="165" y="29"/>
                  </a:lnTo>
                  <a:lnTo>
                    <a:pt x="196" y="19"/>
                  </a:lnTo>
                  <a:lnTo>
                    <a:pt x="220" y="14"/>
                  </a:lnTo>
                  <a:lnTo>
                    <a:pt x="244" y="9"/>
                  </a:lnTo>
                  <a:lnTo>
                    <a:pt x="285" y="7"/>
                  </a:lnTo>
                  <a:lnTo>
                    <a:pt x="311" y="7"/>
                  </a:lnTo>
                  <a:lnTo>
                    <a:pt x="323" y="7"/>
                  </a:lnTo>
                  <a:lnTo>
                    <a:pt x="331" y="9"/>
                  </a:lnTo>
                  <a:lnTo>
                    <a:pt x="338" y="9"/>
                  </a:lnTo>
                  <a:lnTo>
                    <a:pt x="331" y="5"/>
                  </a:lnTo>
                  <a:lnTo>
                    <a:pt x="323" y="0"/>
                  </a:lnTo>
                  <a:close/>
                </a:path>
              </a:pathLst>
            </a:custGeom>
            <a:solidFill>
              <a:srgbClr val="513D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41" name="Freeform 66"/>
            <p:cNvSpPr>
              <a:spLocks/>
            </p:cNvSpPr>
            <p:nvPr/>
          </p:nvSpPr>
          <p:spPr bwMode="auto">
            <a:xfrm>
              <a:off x="5431" y="1423"/>
              <a:ext cx="491" cy="691"/>
            </a:xfrm>
            <a:custGeom>
              <a:avLst/>
              <a:gdLst>
                <a:gd name="T0" fmla="*/ 0 w 352"/>
                <a:gd name="T1" fmla="*/ 21017147 h 496"/>
                <a:gd name="T2" fmla="*/ 0 w 352"/>
                <a:gd name="T3" fmla="*/ 21017147 h 496"/>
                <a:gd name="T4" fmla="*/ 230003 w 352"/>
                <a:gd name="T5" fmla="*/ 18647493 h 496"/>
                <a:gd name="T6" fmla="*/ 839676 w 352"/>
                <a:gd name="T7" fmla="*/ 15793144 h 496"/>
                <a:gd name="T8" fmla="*/ 1816576 w 352"/>
                <a:gd name="T9" fmla="*/ 12593082 h 496"/>
                <a:gd name="T10" fmla="*/ 2684149 w 352"/>
                <a:gd name="T11" fmla="*/ 10791387 h 496"/>
                <a:gd name="T12" fmla="*/ 3744083 w 352"/>
                <a:gd name="T13" fmla="*/ 9192516 h 496"/>
                <a:gd name="T14" fmla="*/ 4930262 w 352"/>
                <a:gd name="T15" fmla="*/ 7330933 h 496"/>
                <a:gd name="T16" fmla="*/ 6295186 w 352"/>
                <a:gd name="T17" fmla="*/ 5793664 h 496"/>
                <a:gd name="T18" fmla="*/ 7904613 w 352"/>
                <a:gd name="T19" fmla="*/ 4158694 h 496"/>
                <a:gd name="T20" fmla="*/ 9830750 w 352"/>
                <a:gd name="T21" fmla="*/ 2864783 h 496"/>
                <a:gd name="T22" fmla="*/ 11816961 w 352"/>
                <a:gd name="T23" fmla="*/ 1862092 h 496"/>
                <a:gd name="T24" fmla="*/ 13965735 w 352"/>
                <a:gd name="T25" fmla="*/ 1117305 h 496"/>
                <a:gd name="T26" fmla="*/ 16372024 w 352"/>
                <a:gd name="T27" fmla="*/ 223842 h 496"/>
                <a:gd name="T28" fmla="*/ 19127773 w 352"/>
                <a:gd name="T29" fmla="*/ 0 h 496"/>
                <a:gd name="T30" fmla="*/ 19127773 w 352"/>
                <a:gd name="T31" fmla="*/ 0 h 496"/>
                <a:gd name="T32" fmla="*/ 21453415 w 352"/>
                <a:gd name="T33" fmla="*/ 0 h 496"/>
                <a:gd name="T34" fmla="*/ 23513340 w 352"/>
                <a:gd name="T35" fmla="*/ 223842 h 496"/>
                <a:gd name="T36" fmla="*/ 25760209 w 352"/>
                <a:gd name="T37" fmla="*/ 575677 h 496"/>
                <a:gd name="T38" fmla="*/ 27717780 w 352"/>
                <a:gd name="T39" fmla="*/ 1117305 h 496"/>
                <a:gd name="T40" fmla="*/ 29319999 w 352"/>
                <a:gd name="T41" fmla="*/ 1556568 h 496"/>
                <a:gd name="T42" fmla="*/ 30971034 w 352"/>
                <a:gd name="T43" fmla="*/ 2279902 h 496"/>
                <a:gd name="T44" fmla="*/ 32235322 w 352"/>
                <a:gd name="T45" fmla="*/ 3399731 h 496"/>
                <a:gd name="T46" fmla="*/ 33422116 w 352"/>
                <a:gd name="T47" fmla="*/ 4456252 h 496"/>
                <a:gd name="T48" fmla="*/ 34764945 w 352"/>
                <a:gd name="T49" fmla="*/ 5560130 h 496"/>
                <a:gd name="T50" fmla="*/ 35596565 w 352"/>
                <a:gd name="T51" fmla="*/ 7178378 h 496"/>
                <a:gd name="T52" fmla="*/ 37395945 w 352"/>
                <a:gd name="T53" fmla="*/ 10000523 h 496"/>
                <a:gd name="T54" fmla="*/ 38663153 w 352"/>
                <a:gd name="T55" fmla="*/ 13650665 h 496"/>
                <a:gd name="T56" fmla="*/ 39497231 w 352"/>
                <a:gd name="T57" fmla="*/ 17627547 h 496"/>
                <a:gd name="T58" fmla="*/ 39497231 w 352"/>
                <a:gd name="T59" fmla="*/ 17627547 h 496"/>
                <a:gd name="T60" fmla="*/ 40079012 w 352"/>
                <a:gd name="T61" fmla="*/ 22579186 h 496"/>
                <a:gd name="T62" fmla="*/ 40300474 w 352"/>
                <a:gd name="T63" fmla="*/ 27040314 h 496"/>
                <a:gd name="T64" fmla="*/ 40079012 w 352"/>
                <a:gd name="T65" fmla="*/ 31229919 h 496"/>
                <a:gd name="T66" fmla="*/ 39497231 w 352"/>
                <a:gd name="T67" fmla="*/ 34949394 h 496"/>
                <a:gd name="T68" fmla="*/ 38321198 w 352"/>
                <a:gd name="T69" fmla="*/ 38400930 h 496"/>
                <a:gd name="T70" fmla="*/ 37395945 w 352"/>
                <a:gd name="T71" fmla="*/ 41225771 h 496"/>
                <a:gd name="T72" fmla="*/ 35932504 w 352"/>
                <a:gd name="T73" fmla="*/ 43822908 h 496"/>
                <a:gd name="T74" fmla="*/ 34539045 w 352"/>
                <a:gd name="T75" fmla="*/ 46267957 h 496"/>
                <a:gd name="T76" fmla="*/ 33243190 w 352"/>
                <a:gd name="T77" fmla="*/ 48281435 h 496"/>
                <a:gd name="T78" fmla="*/ 31564300 w 352"/>
                <a:gd name="T79" fmla="*/ 49883421 h 496"/>
                <a:gd name="T80" fmla="*/ 29054335 w 352"/>
                <a:gd name="T81" fmla="*/ 52481287 h 496"/>
                <a:gd name="T82" fmla="*/ 26955307 w 352"/>
                <a:gd name="T83" fmla="*/ 53820497 h 496"/>
                <a:gd name="T84" fmla="*/ 26370076 w 352"/>
                <a:gd name="T85" fmla="*/ 54416001 h 496"/>
                <a:gd name="T86" fmla="*/ 26370076 w 352"/>
                <a:gd name="T87" fmla="*/ 54416001 h 496"/>
                <a:gd name="T88" fmla="*/ 24338343 w 352"/>
                <a:gd name="T89" fmla="*/ 53596617 h 496"/>
                <a:gd name="T90" fmla="*/ 21453415 w 352"/>
                <a:gd name="T91" fmla="*/ 52057326 h 496"/>
                <a:gd name="T92" fmla="*/ 17448262 w 352"/>
                <a:gd name="T93" fmla="*/ 49883421 h 496"/>
                <a:gd name="T94" fmla="*/ 15380048 w 352"/>
                <a:gd name="T95" fmla="*/ 48281435 h 496"/>
                <a:gd name="T96" fmla="*/ 13115701 w 352"/>
                <a:gd name="T97" fmla="*/ 46488039 h 496"/>
                <a:gd name="T98" fmla="*/ 10927925 w 352"/>
                <a:gd name="T99" fmla="*/ 44384649 h 496"/>
                <a:gd name="T100" fmla="*/ 8663589 w 352"/>
                <a:gd name="T101" fmla="*/ 42070618 h 496"/>
                <a:gd name="T102" fmla="*/ 6877155 w 352"/>
                <a:gd name="T103" fmla="*/ 39475608 h 496"/>
                <a:gd name="T104" fmla="*/ 4930262 w 352"/>
                <a:gd name="T105" fmla="*/ 36488439 h 496"/>
                <a:gd name="T106" fmla="*/ 3178830 w 352"/>
                <a:gd name="T107" fmla="*/ 33170526 h 496"/>
                <a:gd name="T108" fmla="*/ 1816576 w 352"/>
                <a:gd name="T109" fmla="*/ 29371266 h 496"/>
                <a:gd name="T110" fmla="*/ 839676 w 352"/>
                <a:gd name="T111" fmla="*/ 25441444 h 496"/>
                <a:gd name="T112" fmla="*/ 0 w 352"/>
                <a:gd name="T113" fmla="*/ 21017147 h 496"/>
                <a:gd name="T114" fmla="*/ 0 w 352"/>
                <a:gd name="T115" fmla="*/ 21017147 h 49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52"/>
                <a:gd name="T175" fmla="*/ 0 h 496"/>
                <a:gd name="T176" fmla="*/ 352 w 352"/>
                <a:gd name="T177" fmla="*/ 496 h 49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52" h="496">
                  <a:moveTo>
                    <a:pt x="0" y="192"/>
                  </a:moveTo>
                  <a:lnTo>
                    <a:pt x="0" y="192"/>
                  </a:lnTo>
                  <a:lnTo>
                    <a:pt x="2" y="170"/>
                  </a:lnTo>
                  <a:lnTo>
                    <a:pt x="7" y="144"/>
                  </a:lnTo>
                  <a:lnTo>
                    <a:pt x="16" y="115"/>
                  </a:lnTo>
                  <a:lnTo>
                    <a:pt x="24" y="98"/>
                  </a:lnTo>
                  <a:lnTo>
                    <a:pt x="33" y="84"/>
                  </a:lnTo>
                  <a:lnTo>
                    <a:pt x="43" y="67"/>
                  </a:lnTo>
                  <a:lnTo>
                    <a:pt x="55" y="53"/>
                  </a:lnTo>
                  <a:lnTo>
                    <a:pt x="69" y="38"/>
                  </a:lnTo>
                  <a:lnTo>
                    <a:pt x="86" y="26"/>
                  </a:lnTo>
                  <a:lnTo>
                    <a:pt x="103" y="17"/>
                  </a:lnTo>
                  <a:lnTo>
                    <a:pt x="122" y="10"/>
                  </a:lnTo>
                  <a:lnTo>
                    <a:pt x="143" y="2"/>
                  </a:lnTo>
                  <a:lnTo>
                    <a:pt x="167" y="0"/>
                  </a:lnTo>
                  <a:lnTo>
                    <a:pt x="187" y="0"/>
                  </a:lnTo>
                  <a:lnTo>
                    <a:pt x="206" y="2"/>
                  </a:lnTo>
                  <a:lnTo>
                    <a:pt x="225" y="5"/>
                  </a:lnTo>
                  <a:lnTo>
                    <a:pt x="242" y="10"/>
                  </a:lnTo>
                  <a:lnTo>
                    <a:pt x="256" y="14"/>
                  </a:lnTo>
                  <a:lnTo>
                    <a:pt x="270" y="21"/>
                  </a:lnTo>
                  <a:lnTo>
                    <a:pt x="282" y="31"/>
                  </a:lnTo>
                  <a:lnTo>
                    <a:pt x="292" y="41"/>
                  </a:lnTo>
                  <a:lnTo>
                    <a:pt x="304" y="50"/>
                  </a:lnTo>
                  <a:lnTo>
                    <a:pt x="311" y="65"/>
                  </a:lnTo>
                  <a:lnTo>
                    <a:pt x="326" y="91"/>
                  </a:lnTo>
                  <a:lnTo>
                    <a:pt x="338" y="125"/>
                  </a:lnTo>
                  <a:lnTo>
                    <a:pt x="345" y="161"/>
                  </a:lnTo>
                  <a:lnTo>
                    <a:pt x="350" y="206"/>
                  </a:lnTo>
                  <a:lnTo>
                    <a:pt x="352" y="247"/>
                  </a:lnTo>
                  <a:lnTo>
                    <a:pt x="350" y="285"/>
                  </a:lnTo>
                  <a:lnTo>
                    <a:pt x="345" y="319"/>
                  </a:lnTo>
                  <a:lnTo>
                    <a:pt x="335" y="350"/>
                  </a:lnTo>
                  <a:lnTo>
                    <a:pt x="326" y="376"/>
                  </a:lnTo>
                  <a:lnTo>
                    <a:pt x="314" y="400"/>
                  </a:lnTo>
                  <a:lnTo>
                    <a:pt x="302" y="422"/>
                  </a:lnTo>
                  <a:lnTo>
                    <a:pt x="290" y="441"/>
                  </a:lnTo>
                  <a:lnTo>
                    <a:pt x="275" y="455"/>
                  </a:lnTo>
                  <a:lnTo>
                    <a:pt x="254" y="479"/>
                  </a:lnTo>
                  <a:lnTo>
                    <a:pt x="235" y="491"/>
                  </a:lnTo>
                  <a:lnTo>
                    <a:pt x="230" y="496"/>
                  </a:lnTo>
                  <a:lnTo>
                    <a:pt x="213" y="489"/>
                  </a:lnTo>
                  <a:lnTo>
                    <a:pt x="187" y="475"/>
                  </a:lnTo>
                  <a:lnTo>
                    <a:pt x="153" y="455"/>
                  </a:lnTo>
                  <a:lnTo>
                    <a:pt x="134" y="441"/>
                  </a:lnTo>
                  <a:lnTo>
                    <a:pt x="115" y="424"/>
                  </a:lnTo>
                  <a:lnTo>
                    <a:pt x="95" y="405"/>
                  </a:lnTo>
                  <a:lnTo>
                    <a:pt x="76" y="384"/>
                  </a:lnTo>
                  <a:lnTo>
                    <a:pt x="60" y="360"/>
                  </a:lnTo>
                  <a:lnTo>
                    <a:pt x="43" y="333"/>
                  </a:lnTo>
                  <a:lnTo>
                    <a:pt x="28" y="302"/>
                  </a:lnTo>
                  <a:lnTo>
                    <a:pt x="16" y="268"/>
                  </a:lnTo>
                  <a:lnTo>
                    <a:pt x="7" y="232"/>
                  </a:lnTo>
                  <a:lnTo>
                    <a:pt x="0" y="192"/>
                  </a:lnTo>
                  <a:close/>
                </a:path>
              </a:pathLst>
            </a:custGeom>
            <a:solidFill>
              <a:srgbClr val="AC8D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42" name="Freeform 67"/>
            <p:cNvSpPr>
              <a:spLocks/>
            </p:cNvSpPr>
            <p:nvPr/>
          </p:nvSpPr>
          <p:spPr bwMode="auto">
            <a:xfrm>
              <a:off x="5638" y="1944"/>
              <a:ext cx="177" cy="87"/>
            </a:xfrm>
            <a:custGeom>
              <a:avLst/>
              <a:gdLst>
                <a:gd name="T0" fmla="*/ 10724727 w 127"/>
                <a:gd name="T1" fmla="*/ 1016091 h 62"/>
                <a:gd name="T2" fmla="*/ 10724727 w 127"/>
                <a:gd name="T3" fmla="*/ 1016091 h 62"/>
                <a:gd name="T4" fmla="*/ 12363347 w 127"/>
                <a:gd name="T5" fmla="*/ 724111 h 62"/>
                <a:gd name="T6" fmla="*/ 14125559 w 127"/>
                <a:gd name="T7" fmla="*/ 0 h 62"/>
                <a:gd name="T8" fmla="*/ 14125559 w 127"/>
                <a:gd name="T9" fmla="*/ 0 h 62"/>
                <a:gd name="T10" fmla="*/ 13332715 w 127"/>
                <a:gd name="T11" fmla="*/ 2000726 h 62"/>
                <a:gd name="T12" fmla="*/ 12363347 w 127"/>
                <a:gd name="T13" fmla="*/ 4161412 h 62"/>
                <a:gd name="T14" fmla="*/ 11010257 w 127"/>
                <a:gd name="T15" fmla="*/ 6049457 h 62"/>
                <a:gd name="T16" fmla="*/ 9120835 w 127"/>
                <a:gd name="T17" fmla="*/ 7757072 h 62"/>
                <a:gd name="T18" fmla="*/ 7942199 w 127"/>
                <a:gd name="T19" fmla="*/ 8488754 h 62"/>
                <a:gd name="T20" fmla="*/ 6668436 w 127"/>
                <a:gd name="T21" fmla="*/ 8745580 h 62"/>
                <a:gd name="T22" fmla="*/ 5326664 w 127"/>
                <a:gd name="T23" fmla="*/ 8745580 h 62"/>
                <a:gd name="T24" fmla="*/ 4042985 w 127"/>
                <a:gd name="T25" fmla="*/ 8745580 h 62"/>
                <a:gd name="T26" fmla="*/ 2463289 w 127"/>
                <a:gd name="T27" fmla="*/ 8193998 h 62"/>
                <a:gd name="T28" fmla="*/ 584758 w 127"/>
                <a:gd name="T29" fmla="*/ 7055184 h 62"/>
                <a:gd name="T30" fmla="*/ 584758 w 127"/>
                <a:gd name="T31" fmla="*/ 7055184 h 62"/>
                <a:gd name="T32" fmla="*/ 314607 w 127"/>
                <a:gd name="T33" fmla="*/ 6562006 h 62"/>
                <a:gd name="T34" fmla="*/ 0 w 127"/>
                <a:gd name="T35" fmla="*/ 5323151 h 62"/>
                <a:gd name="T36" fmla="*/ 314607 w 127"/>
                <a:gd name="T37" fmla="*/ 4441539 h 62"/>
                <a:gd name="T38" fmla="*/ 1135835 w 127"/>
                <a:gd name="T39" fmla="*/ 3422399 h 62"/>
                <a:gd name="T40" fmla="*/ 3047139 w 127"/>
                <a:gd name="T41" fmla="*/ 2438951 h 62"/>
                <a:gd name="T42" fmla="*/ 6130314 w 127"/>
                <a:gd name="T43" fmla="*/ 1425805 h 62"/>
                <a:gd name="T44" fmla="*/ 10724727 w 127"/>
                <a:gd name="T45" fmla="*/ 1016091 h 62"/>
                <a:gd name="T46" fmla="*/ 10724727 w 127"/>
                <a:gd name="T47" fmla="*/ 1016091 h 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7"/>
                <a:gd name="T73" fmla="*/ 0 h 62"/>
                <a:gd name="T74" fmla="*/ 127 w 127"/>
                <a:gd name="T75" fmla="*/ 62 h 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7" h="62">
                  <a:moveTo>
                    <a:pt x="96" y="7"/>
                  </a:moveTo>
                  <a:lnTo>
                    <a:pt x="96" y="7"/>
                  </a:lnTo>
                  <a:lnTo>
                    <a:pt x="111" y="5"/>
                  </a:lnTo>
                  <a:lnTo>
                    <a:pt x="127" y="0"/>
                  </a:lnTo>
                  <a:lnTo>
                    <a:pt x="120" y="14"/>
                  </a:lnTo>
                  <a:lnTo>
                    <a:pt x="111" y="29"/>
                  </a:lnTo>
                  <a:lnTo>
                    <a:pt x="99" y="43"/>
                  </a:lnTo>
                  <a:lnTo>
                    <a:pt x="82" y="55"/>
                  </a:lnTo>
                  <a:lnTo>
                    <a:pt x="72" y="60"/>
                  </a:lnTo>
                  <a:lnTo>
                    <a:pt x="60" y="62"/>
                  </a:lnTo>
                  <a:lnTo>
                    <a:pt x="48" y="62"/>
                  </a:lnTo>
                  <a:lnTo>
                    <a:pt x="36" y="62"/>
                  </a:lnTo>
                  <a:lnTo>
                    <a:pt x="22" y="58"/>
                  </a:lnTo>
                  <a:lnTo>
                    <a:pt x="5" y="50"/>
                  </a:lnTo>
                  <a:lnTo>
                    <a:pt x="3" y="46"/>
                  </a:lnTo>
                  <a:lnTo>
                    <a:pt x="0" y="38"/>
                  </a:lnTo>
                  <a:lnTo>
                    <a:pt x="3" y="31"/>
                  </a:lnTo>
                  <a:lnTo>
                    <a:pt x="10" y="24"/>
                  </a:lnTo>
                  <a:lnTo>
                    <a:pt x="27" y="17"/>
                  </a:lnTo>
                  <a:lnTo>
                    <a:pt x="55" y="10"/>
                  </a:lnTo>
                  <a:lnTo>
                    <a:pt x="96" y="7"/>
                  </a:lnTo>
                  <a:close/>
                </a:path>
              </a:pathLst>
            </a:custGeom>
            <a:solidFill>
              <a:srgbClr val="B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43" name="Freeform 68"/>
            <p:cNvSpPr>
              <a:spLocks/>
            </p:cNvSpPr>
            <p:nvPr/>
          </p:nvSpPr>
          <p:spPr bwMode="auto">
            <a:xfrm>
              <a:off x="5415" y="1643"/>
              <a:ext cx="287" cy="282"/>
            </a:xfrm>
            <a:custGeom>
              <a:avLst/>
              <a:gdLst>
                <a:gd name="T0" fmla="*/ 18664823 w 206"/>
                <a:gd name="T1" fmla="*/ 19254071 h 202"/>
                <a:gd name="T2" fmla="*/ 18664823 w 206"/>
                <a:gd name="T3" fmla="*/ 19254071 h 202"/>
                <a:gd name="T4" fmla="*/ 19241434 w 206"/>
                <a:gd name="T5" fmla="*/ 17244198 h 202"/>
                <a:gd name="T6" fmla="*/ 19426534 w 206"/>
                <a:gd name="T7" fmla="*/ 15285439 h 202"/>
                <a:gd name="T8" fmla="*/ 19624178 w 206"/>
                <a:gd name="T9" fmla="*/ 12785470 h 202"/>
                <a:gd name="T10" fmla="*/ 19241434 w 206"/>
                <a:gd name="T11" fmla="*/ 10492829 h 202"/>
                <a:gd name="T12" fmla="*/ 18664823 w 206"/>
                <a:gd name="T13" fmla="*/ 7917551 h 202"/>
                <a:gd name="T14" fmla="*/ 17020233 w 206"/>
                <a:gd name="T15" fmla="*/ 5383902 h 202"/>
                <a:gd name="T16" fmla="*/ 16225914 w 206"/>
                <a:gd name="T17" fmla="*/ 3980034 h 202"/>
                <a:gd name="T18" fmla="*/ 15265187 w 206"/>
                <a:gd name="T19" fmla="*/ 2850946 h 202"/>
                <a:gd name="T20" fmla="*/ 13628067 w 206"/>
                <a:gd name="T21" fmla="*/ 1734297 h 202"/>
                <a:gd name="T22" fmla="*/ 12059541 w 206"/>
                <a:gd name="T23" fmla="*/ 614883 h 202"/>
                <a:gd name="T24" fmla="*/ 12059541 w 206"/>
                <a:gd name="T25" fmla="*/ 614883 h 202"/>
                <a:gd name="T26" fmla="*/ 11489917 w 206"/>
                <a:gd name="T27" fmla="*/ 327066 h 202"/>
                <a:gd name="T28" fmla="*/ 10225722 w 206"/>
                <a:gd name="T29" fmla="*/ 0 h 202"/>
                <a:gd name="T30" fmla="*/ 8888784 w 206"/>
                <a:gd name="T31" fmla="*/ 0 h 202"/>
                <a:gd name="T32" fmla="*/ 7339717 w 206"/>
                <a:gd name="T33" fmla="*/ 327066 h 202"/>
                <a:gd name="T34" fmla="*/ 5564830 w 206"/>
                <a:gd name="T35" fmla="*/ 858401 h 202"/>
                <a:gd name="T36" fmla="*/ 3617225 w 206"/>
                <a:gd name="T37" fmla="*/ 1734297 h 202"/>
                <a:gd name="T38" fmla="*/ 1753348 w 206"/>
                <a:gd name="T39" fmla="*/ 3205569 h 202"/>
                <a:gd name="T40" fmla="*/ 0 w 206"/>
                <a:gd name="T41" fmla="*/ 5383902 h 202"/>
                <a:gd name="T42" fmla="*/ 0 w 206"/>
                <a:gd name="T43" fmla="*/ 5383902 h 202"/>
                <a:gd name="T44" fmla="*/ 1019556 w 206"/>
                <a:gd name="T45" fmla="*/ 4551756 h 202"/>
                <a:gd name="T46" fmla="*/ 2282391 w 206"/>
                <a:gd name="T47" fmla="*/ 3631064 h 202"/>
                <a:gd name="T48" fmla="*/ 3994260 w 206"/>
                <a:gd name="T49" fmla="*/ 2600975 h 202"/>
                <a:gd name="T50" fmla="*/ 5564830 w 206"/>
                <a:gd name="T51" fmla="*/ 1734297 h 202"/>
                <a:gd name="T52" fmla="*/ 7609947 w 206"/>
                <a:gd name="T53" fmla="*/ 1198362 h 202"/>
                <a:gd name="T54" fmla="*/ 9680010 w 206"/>
                <a:gd name="T55" fmla="*/ 1198362 h 202"/>
                <a:gd name="T56" fmla="*/ 10801408 w 206"/>
                <a:gd name="T57" fmla="*/ 1462828 h 202"/>
                <a:gd name="T58" fmla="*/ 11762057 w 206"/>
                <a:gd name="T59" fmla="*/ 1734297 h 202"/>
                <a:gd name="T60" fmla="*/ 11762057 w 206"/>
                <a:gd name="T61" fmla="*/ 1734297 h 202"/>
                <a:gd name="T62" fmla="*/ 13397051 w 206"/>
                <a:gd name="T63" fmla="*/ 2850946 h 202"/>
                <a:gd name="T64" fmla="*/ 14883805 w 206"/>
                <a:gd name="T65" fmla="*/ 4253786 h 202"/>
                <a:gd name="T66" fmla="*/ 16544454 w 206"/>
                <a:gd name="T67" fmla="*/ 6247418 h 202"/>
                <a:gd name="T68" fmla="*/ 17563281 w 206"/>
                <a:gd name="T69" fmla="*/ 8528163 h 202"/>
                <a:gd name="T70" fmla="*/ 18391928 w 206"/>
                <a:gd name="T71" fmla="*/ 10723060 h 202"/>
                <a:gd name="T72" fmla="*/ 18664823 w 206"/>
                <a:gd name="T73" fmla="*/ 13590007 h 202"/>
                <a:gd name="T74" fmla="*/ 18391928 w 206"/>
                <a:gd name="T75" fmla="*/ 16386711 h 202"/>
                <a:gd name="T76" fmla="*/ 18088580 w 206"/>
                <a:gd name="T77" fmla="*/ 17849022 h 202"/>
                <a:gd name="T78" fmla="*/ 17563281 w 206"/>
                <a:gd name="T79" fmla="*/ 19254071 h 202"/>
                <a:gd name="T80" fmla="*/ 17563281 w 206"/>
                <a:gd name="T81" fmla="*/ 19254071 h 202"/>
                <a:gd name="T82" fmla="*/ 17020233 w 206"/>
                <a:gd name="T83" fmla="*/ 20449754 h 202"/>
                <a:gd name="T84" fmla="*/ 16801399 w 206"/>
                <a:gd name="T85" fmla="*/ 21179233 h 202"/>
                <a:gd name="T86" fmla="*/ 16801399 w 206"/>
                <a:gd name="T87" fmla="*/ 22004843 h 202"/>
                <a:gd name="T88" fmla="*/ 17020233 w 206"/>
                <a:gd name="T89" fmla="*/ 22631729 h 202"/>
                <a:gd name="T90" fmla="*/ 17352777 w 206"/>
                <a:gd name="T91" fmla="*/ 23203242 h 202"/>
                <a:gd name="T92" fmla="*/ 17863688 w 206"/>
                <a:gd name="T93" fmla="*/ 23499914 h 202"/>
                <a:gd name="T94" fmla="*/ 18886725 w 206"/>
                <a:gd name="T95" fmla="*/ 23839504 h 202"/>
                <a:gd name="T96" fmla="*/ 20162445 w 206"/>
                <a:gd name="T97" fmla="*/ 23839504 h 202"/>
                <a:gd name="T98" fmla="*/ 21267511 w 206"/>
                <a:gd name="T99" fmla="*/ 23499914 h 202"/>
                <a:gd name="T100" fmla="*/ 22606002 w 206"/>
                <a:gd name="T101" fmla="*/ 23203242 h 202"/>
                <a:gd name="T102" fmla="*/ 22606002 w 206"/>
                <a:gd name="T103" fmla="*/ 23203242 h 202"/>
                <a:gd name="T104" fmla="*/ 21864981 w 206"/>
                <a:gd name="T105" fmla="*/ 23203242 h 202"/>
                <a:gd name="T106" fmla="*/ 20162445 w 206"/>
                <a:gd name="T107" fmla="*/ 22876498 h 202"/>
                <a:gd name="T108" fmla="*/ 19426534 w 206"/>
                <a:gd name="T109" fmla="*/ 22400218 h 202"/>
                <a:gd name="T110" fmla="*/ 18886725 w 206"/>
                <a:gd name="T111" fmla="*/ 21783611 h 202"/>
                <a:gd name="T112" fmla="*/ 18664823 w 206"/>
                <a:gd name="T113" fmla="*/ 20631015 h 202"/>
                <a:gd name="T114" fmla="*/ 18664823 w 206"/>
                <a:gd name="T115" fmla="*/ 19254071 h 202"/>
                <a:gd name="T116" fmla="*/ 18664823 w 206"/>
                <a:gd name="T117" fmla="*/ 19254071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6"/>
                <a:gd name="T178" fmla="*/ 0 h 202"/>
                <a:gd name="T179" fmla="*/ 206 w 206"/>
                <a:gd name="T180" fmla="*/ 202 h 20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6" h="202">
                  <a:moveTo>
                    <a:pt x="170" y="163"/>
                  </a:moveTo>
                  <a:lnTo>
                    <a:pt x="170" y="163"/>
                  </a:lnTo>
                  <a:lnTo>
                    <a:pt x="175" y="146"/>
                  </a:lnTo>
                  <a:lnTo>
                    <a:pt x="177" y="130"/>
                  </a:lnTo>
                  <a:lnTo>
                    <a:pt x="179" y="108"/>
                  </a:lnTo>
                  <a:lnTo>
                    <a:pt x="175" y="89"/>
                  </a:lnTo>
                  <a:lnTo>
                    <a:pt x="170" y="67"/>
                  </a:lnTo>
                  <a:lnTo>
                    <a:pt x="155" y="46"/>
                  </a:lnTo>
                  <a:lnTo>
                    <a:pt x="148" y="34"/>
                  </a:lnTo>
                  <a:lnTo>
                    <a:pt x="139" y="24"/>
                  </a:lnTo>
                  <a:lnTo>
                    <a:pt x="124" y="15"/>
                  </a:lnTo>
                  <a:lnTo>
                    <a:pt x="110" y="5"/>
                  </a:lnTo>
                  <a:lnTo>
                    <a:pt x="105" y="3"/>
                  </a:lnTo>
                  <a:lnTo>
                    <a:pt x="93" y="0"/>
                  </a:lnTo>
                  <a:lnTo>
                    <a:pt x="81" y="0"/>
                  </a:lnTo>
                  <a:lnTo>
                    <a:pt x="67" y="3"/>
                  </a:lnTo>
                  <a:lnTo>
                    <a:pt x="50" y="7"/>
                  </a:lnTo>
                  <a:lnTo>
                    <a:pt x="33" y="15"/>
                  </a:lnTo>
                  <a:lnTo>
                    <a:pt x="16" y="27"/>
                  </a:lnTo>
                  <a:lnTo>
                    <a:pt x="0" y="46"/>
                  </a:lnTo>
                  <a:lnTo>
                    <a:pt x="9" y="39"/>
                  </a:lnTo>
                  <a:lnTo>
                    <a:pt x="21" y="31"/>
                  </a:lnTo>
                  <a:lnTo>
                    <a:pt x="36" y="22"/>
                  </a:lnTo>
                  <a:lnTo>
                    <a:pt x="50" y="15"/>
                  </a:lnTo>
                  <a:lnTo>
                    <a:pt x="69" y="10"/>
                  </a:lnTo>
                  <a:lnTo>
                    <a:pt x="88" y="10"/>
                  </a:lnTo>
                  <a:lnTo>
                    <a:pt x="98" y="12"/>
                  </a:lnTo>
                  <a:lnTo>
                    <a:pt x="107" y="15"/>
                  </a:lnTo>
                  <a:lnTo>
                    <a:pt x="122" y="24"/>
                  </a:lnTo>
                  <a:lnTo>
                    <a:pt x="136" y="36"/>
                  </a:lnTo>
                  <a:lnTo>
                    <a:pt x="151" y="53"/>
                  </a:lnTo>
                  <a:lnTo>
                    <a:pt x="160" y="72"/>
                  </a:lnTo>
                  <a:lnTo>
                    <a:pt x="167" y="91"/>
                  </a:lnTo>
                  <a:lnTo>
                    <a:pt x="170" y="115"/>
                  </a:lnTo>
                  <a:lnTo>
                    <a:pt x="167" y="139"/>
                  </a:lnTo>
                  <a:lnTo>
                    <a:pt x="165" y="151"/>
                  </a:lnTo>
                  <a:lnTo>
                    <a:pt x="160" y="163"/>
                  </a:lnTo>
                  <a:lnTo>
                    <a:pt x="155" y="173"/>
                  </a:lnTo>
                  <a:lnTo>
                    <a:pt x="153" y="180"/>
                  </a:lnTo>
                  <a:lnTo>
                    <a:pt x="153" y="187"/>
                  </a:lnTo>
                  <a:lnTo>
                    <a:pt x="155" y="192"/>
                  </a:lnTo>
                  <a:lnTo>
                    <a:pt x="158" y="197"/>
                  </a:lnTo>
                  <a:lnTo>
                    <a:pt x="163" y="199"/>
                  </a:lnTo>
                  <a:lnTo>
                    <a:pt x="172" y="202"/>
                  </a:lnTo>
                  <a:lnTo>
                    <a:pt x="184" y="202"/>
                  </a:lnTo>
                  <a:lnTo>
                    <a:pt x="194" y="199"/>
                  </a:lnTo>
                  <a:lnTo>
                    <a:pt x="206" y="197"/>
                  </a:lnTo>
                  <a:lnTo>
                    <a:pt x="199" y="197"/>
                  </a:lnTo>
                  <a:lnTo>
                    <a:pt x="184" y="194"/>
                  </a:lnTo>
                  <a:lnTo>
                    <a:pt x="177" y="190"/>
                  </a:lnTo>
                  <a:lnTo>
                    <a:pt x="172" y="185"/>
                  </a:lnTo>
                  <a:lnTo>
                    <a:pt x="170" y="175"/>
                  </a:lnTo>
                  <a:lnTo>
                    <a:pt x="170" y="163"/>
                  </a:lnTo>
                  <a:close/>
                </a:path>
              </a:pathLst>
            </a:custGeom>
            <a:solidFill>
              <a:srgbClr val="846C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44" name="Freeform 69"/>
            <p:cNvSpPr>
              <a:spLocks/>
            </p:cNvSpPr>
            <p:nvPr/>
          </p:nvSpPr>
          <p:spPr bwMode="auto">
            <a:xfrm>
              <a:off x="5415" y="1643"/>
              <a:ext cx="203" cy="64"/>
            </a:xfrm>
            <a:custGeom>
              <a:avLst/>
              <a:gdLst>
                <a:gd name="T0" fmla="*/ 11291301 w 146"/>
                <a:gd name="T1" fmla="*/ 302257 h 46"/>
                <a:gd name="T2" fmla="*/ 11291301 w 146"/>
                <a:gd name="T3" fmla="*/ 302257 h 46"/>
                <a:gd name="T4" fmla="*/ 9474029 w 146"/>
                <a:gd name="T5" fmla="*/ 0 h 46"/>
                <a:gd name="T6" fmla="*/ 8120837 w 146"/>
                <a:gd name="T7" fmla="*/ 0 h 46"/>
                <a:gd name="T8" fmla="*/ 6542906 w 146"/>
                <a:gd name="T9" fmla="*/ 302257 h 46"/>
                <a:gd name="T10" fmla="*/ 4900590 w 146"/>
                <a:gd name="T11" fmla="*/ 726851 h 46"/>
                <a:gd name="T12" fmla="*/ 3147667 w 146"/>
                <a:gd name="T13" fmla="*/ 1575748 h 46"/>
                <a:gd name="T14" fmla="*/ 1375856 w 146"/>
                <a:gd name="T15" fmla="*/ 3050223 h 46"/>
                <a:gd name="T16" fmla="*/ 0 w 146"/>
                <a:gd name="T17" fmla="*/ 4831861 h 46"/>
                <a:gd name="T18" fmla="*/ 0 w 146"/>
                <a:gd name="T19" fmla="*/ 4831861 h 46"/>
                <a:gd name="T20" fmla="*/ 970931 w 146"/>
                <a:gd name="T21" fmla="*/ 4052895 h 46"/>
                <a:gd name="T22" fmla="*/ 1913005 w 146"/>
                <a:gd name="T23" fmla="*/ 3217037 h 46"/>
                <a:gd name="T24" fmla="*/ 3384420 w 146"/>
                <a:gd name="T25" fmla="*/ 2312245 h 46"/>
                <a:gd name="T26" fmla="*/ 5142161 w 146"/>
                <a:gd name="T27" fmla="*/ 1575748 h 46"/>
                <a:gd name="T28" fmla="*/ 6813834 w 146"/>
                <a:gd name="T29" fmla="*/ 1011271 h 46"/>
                <a:gd name="T30" fmla="*/ 8985653 w 146"/>
                <a:gd name="T31" fmla="*/ 1011271 h 46"/>
                <a:gd name="T32" fmla="*/ 10024698 w 146"/>
                <a:gd name="T33" fmla="*/ 1289514 h 46"/>
                <a:gd name="T34" fmla="*/ 10955315 w 146"/>
                <a:gd name="T35" fmla="*/ 1575748 h 46"/>
                <a:gd name="T36" fmla="*/ 10955315 w 146"/>
                <a:gd name="T37" fmla="*/ 1575748 h 46"/>
                <a:gd name="T38" fmla="*/ 12493750 w 146"/>
                <a:gd name="T39" fmla="*/ 2312245 h 46"/>
                <a:gd name="T40" fmla="*/ 13938450 w 146"/>
                <a:gd name="T41" fmla="*/ 3501688 h 46"/>
                <a:gd name="T42" fmla="*/ 13938450 w 146"/>
                <a:gd name="T43" fmla="*/ 3501688 h 46"/>
                <a:gd name="T44" fmla="*/ 14220532 w 146"/>
                <a:gd name="T45" fmla="*/ 3501688 h 46"/>
                <a:gd name="T46" fmla="*/ 14645307 w 146"/>
                <a:gd name="T47" fmla="*/ 3501688 h 46"/>
                <a:gd name="T48" fmla="*/ 14922600 w 146"/>
                <a:gd name="T49" fmla="*/ 3217037 h 46"/>
                <a:gd name="T50" fmla="*/ 14922600 w 146"/>
                <a:gd name="T51" fmla="*/ 2872755 h 46"/>
                <a:gd name="T52" fmla="*/ 14922600 w 146"/>
                <a:gd name="T53" fmla="*/ 2872755 h 46"/>
                <a:gd name="T54" fmla="*/ 13172794 w 146"/>
                <a:gd name="T55" fmla="*/ 1575748 h 46"/>
                <a:gd name="T56" fmla="*/ 11291301 w 146"/>
                <a:gd name="T57" fmla="*/ 302257 h 46"/>
                <a:gd name="T58" fmla="*/ 11291301 w 146"/>
                <a:gd name="T59" fmla="*/ 302257 h 4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46"/>
                <a:gd name="T91" fmla="*/ 0 h 46"/>
                <a:gd name="T92" fmla="*/ 146 w 146"/>
                <a:gd name="T93" fmla="*/ 46 h 4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46" h="46">
                  <a:moveTo>
                    <a:pt x="110" y="3"/>
                  </a:moveTo>
                  <a:lnTo>
                    <a:pt x="110" y="3"/>
                  </a:lnTo>
                  <a:lnTo>
                    <a:pt x="93" y="0"/>
                  </a:lnTo>
                  <a:lnTo>
                    <a:pt x="79" y="0"/>
                  </a:lnTo>
                  <a:lnTo>
                    <a:pt x="64" y="3"/>
                  </a:lnTo>
                  <a:lnTo>
                    <a:pt x="48" y="7"/>
                  </a:lnTo>
                  <a:lnTo>
                    <a:pt x="31" y="15"/>
                  </a:lnTo>
                  <a:lnTo>
                    <a:pt x="14" y="29"/>
                  </a:lnTo>
                  <a:lnTo>
                    <a:pt x="0" y="46"/>
                  </a:lnTo>
                  <a:lnTo>
                    <a:pt x="9" y="39"/>
                  </a:lnTo>
                  <a:lnTo>
                    <a:pt x="19" y="31"/>
                  </a:lnTo>
                  <a:lnTo>
                    <a:pt x="33" y="22"/>
                  </a:lnTo>
                  <a:lnTo>
                    <a:pt x="50" y="15"/>
                  </a:lnTo>
                  <a:lnTo>
                    <a:pt x="67" y="10"/>
                  </a:lnTo>
                  <a:lnTo>
                    <a:pt x="88" y="10"/>
                  </a:lnTo>
                  <a:lnTo>
                    <a:pt x="98" y="12"/>
                  </a:lnTo>
                  <a:lnTo>
                    <a:pt x="107" y="15"/>
                  </a:lnTo>
                  <a:lnTo>
                    <a:pt x="122" y="22"/>
                  </a:lnTo>
                  <a:lnTo>
                    <a:pt x="136" y="34"/>
                  </a:lnTo>
                  <a:lnTo>
                    <a:pt x="139" y="34"/>
                  </a:lnTo>
                  <a:lnTo>
                    <a:pt x="143" y="34"/>
                  </a:lnTo>
                  <a:lnTo>
                    <a:pt x="146" y="31"/>
                  </a:lnTo>
                  <a:lnTo>
                    <a:pt x="146" y="27"/>
                  </a:lnTo>
                  <a:lnTo>
                    <a:pt x="129" y="15"/>
                  </a:lnTo>
                  <a:lnTo>
                    <a:pt x="11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45" name="Freeform 70"/>
            <p:cNvSpPr>
              <a:spLocks/>
            </p:cNvSpPr>
            <p:nvPr/>
          </p:nvSpPr>
          <p:spPr bwMode="auto">
            <a:xfrm>
              <a:off x="5685" y="1574"/>
              <a:ext cx="201" cy="83"/>
            </a:xfrm>
            <a:custGeom>
              <a:avLst/>
              <a:gdLst>
                <a:gd name="T0" fmla="*/ 3038521 w 144"/>
                <a:gd name="T1" fmla="*/ 1598941 h 60"/>
                <a:gd name="T2" fmla="*/ 3038521 w 144"/>
                <a:gd name="T3" fmla="*/ 1598941 h 60"/>
                <a:gd name="T4" fmla="*/ 4815092 w 144"/>
                <a:gd name="T5" fmla="*/ 1085506 h 60"/>
                <a:gd name="T6" fmla="*/ 6215439 w 144"/>
                <a:gd name="T7" fmla="*/ 604021 h 60"/>
                <a:gd name="T8" fmla="*/ 8058953 w 144"/>
                <a:gd name="T9" fmla="*/ 183412 h 60"/>
                <a:gd name="T10" fmla="*/ 10048139 w 144"/>
                <a:gd name="T11" fmla="*/ 0 h 60"/>
                <a:gd name="T12" fmla="*/ 12109855 w 144"/>
                <a:gd name="T13" fmla="*/ 183412 h 60"/>
                <a:gd name="T14" fmla="*/ 14493429 w 144"/>
                <a:gd name="T15" fmla="*/ 784703 h 60"/>
                <a:gd name="T16" fmla="*/ 16903339 w 144"/>
                <a:gd name="T17" fmla="*/ 1777932 h 60"/>
                <a:gd name="T18" fmla="*/ 16903339 w 144"/>
                <a:gd name="T19" fmla="*/ 1777932 h 60"/>
                <a:gd name="T20" fmla="*/ 15466573 w 144"/>
                <a:gd name="T21" fmla="*/ 1501617 h 60"/>
                <a:gd name="T22" fmla="*/ 14096687 w 144"/>
                <a:gd name="T23" fmla="*/ 1155861 h 60"/>
                <a:gd name="T24" fmla="*/ 12109855 w 144"/>
                <a:gd name="T25" fmla="*/ 784703 h 60"/>
                <a:gd name="T26" fmla="*/ 10048139 w 144"/>
                <a:gd name="T27" fmla="*/ 784703 h 60"/>
                <a:gd name="T28" fmla="*/ 7891422 w 144"/>
                <a:gd name="T29" fmla="*/ 1085506 h 60"/>
                <a:gd name="T30" fmla="*/ 5920105 w 144"/>
                <a:gd name="T31" fmla="*/ 1598941 h 60"/>
                <a:gd name="T32" fmla="*/ 4815092 w 144"/>
                <a:gd name="T33" fmla="*/ 2077237 h 60"/>
                <a:gd name="T34" fmla="*/ 3818008 w 144"/>
                <a:gd name="T35" fmla="*/ 2459473 h 60"/>
                <a:gd name="T36" fmla="*/ 3818008 w 144"/>
                <a:gd name="T37" fmla="*/ 2459473 h 60"/>
                <a:gd name="T38" fmla="*/ 2405258 w 144"/>
                <a:gd name="T39" fmla="*/ 3529395 h 60"/>
                <a:gd name="T40" fmla="*/ 1403900 w 144"/>
                <a:gd name="T41" fmla="*/ 4882330 h 60"/>
                <a:gd name="T42" fmla="*/ 1403900 w 144"/>
                <a:gd name="T43" fmla="*/ 4882330 h 60"/>
                <a:gd name="T44" fmla="*/ 1087291 w 144"/>
                <a:gd name="T45" fmla="*/ 5139848 h 60"/>
                <a:gd name="T46" fmla="*/ 612280 w 144"/>
                <a:gd name="T47" fmla="*/ 5139848 h 60"/>
                <a:gd name="T48" fmla="*/ 232984 w 144"/>
                <a:gd name="T49" fmla="*/ 4882330 h 60"/>
                <a:gd name="T50" fmla="*/ 0 w 144"/>
                <a:gd name="T51" fmla="*/ 4529808 h 60"/>
                <a:gd name="T52" fmla="*/ 0 w 144"/>
                <a:gd name="T53" fmla="*/ 4529808 h 60"/>
                <a:gd name="T54" fmla="*/ 1403900 w 144"/>
                <a:gd name="T55" fmla="*/ 3059751 h 60"/>
                <a:gd name="T56" fmla="*/ 3038521 w 144"/>
                <a:gd name="T57" fmla="*/ 1598941 h 60"/>
                <a:gd name="T58" fmla="*/ 3038521 w 144"/>
                <a:gd name="T59" fmla="*/ 1598941 h 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44"/>
                <a:gd name="T91" fmla="*/ 0 h 60"/>
                <a:gd name="T92" fmla="*/ 144 w 144"/>
                <a:gd name="T93" fmla="*/ 60 h 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44" h="60">
                  <a:moveTo>
                    <a:pt x="26" y="19"/>
                  </a:moveTo>
                  <a:lnTo>
                    <a:pt x="26" y="19"/>
                  </a:lnTo>
                  <a:lnTo>
                    <a:pt x="41" y="12"/>
                  </a:lnTo>
                  <a:lnTo>
                    <a:pt x="53" y="7"/>
                  </a:lnTo>
                  <a:lnTo>
                    <a:pt x="69" y="2"/>
                  </a:lnTo>
                  <a:lnTo>
                    <a:pt x="86" y="0"/>
                  </a:lnTo>
                  <a:lnTo>
                    <a:pt x="103" y="2"/>
                  </a:lnTo>
                  <a:lnTo>
                    <a:pt x="124" y="9"/>
                  </a:lnTo>
                  <a:lnTo>
                    <a:pt x="144" y="21"/>
                  </a:lnTo>
                  <a:lnTo>
                    <a:pt x="132" y="17"/>
                  </a:lnTo>
                  <a:lnTo>
                    <a:pt x="120" y="14"/>
                  </a:lnTo>
                  <a:lnTo>
                    <a:pt x="103" y="9"/>
                  </a:lnTo>
                  <a:lnTo>
                    <a:pt x="86" y="9"/>
                  </a:lnTo>
                  <a:lnTo>
                    <a:pt x="67" y="12"/>
                  </a:lnTo>
                  <a:lnTo>
                    <a:pt x="50" y="19"/>
                  </a:lnTo>
                  <a:lnTo>
                    <a:pt x="41" y="24"/>
                  </a:lnTo>
                  <a:lnTo>
                    <a:pt x="33" y="29"/>
                  </a:lnTo>
                  <a:lnTo>
                    <a:pt x="21" y="41"/>
                  </a:lnTo>
                  <a:lnTo>
                    <a:pt x="12" y="57"/>
                  </a:lnTo>
                  <a:lnTo>
                    <a:pt x="9" y="60"/>
                  </a:lnTo>
                  <a:lnTo>
                    <a:pt x="5" y="60"/>
                  </a:lnTo>
                  <a:lnTo>
                    <a:pt x="2" y="57"/>
                  </a:lnTo>
                  <a:lnTo>
                    <a:pt x="0" y="53"/>
                  </a:lnTo>
                  <a:lnTo>
                    <a:pt x="12" y="36"/>
                  </a:lnTo>
                  <a:lnTo>
                    <a:pt x="26"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46" name="Freeform 71"/>
            <p:cNvSpPr>
              <a:spLocks/>
            </p:cNvSpPr>
            <p:nvPr/>
          </p:nvSpPr>
          <p:spPr bwMode="auto">
            <a:xfrm>
              <a:off x="5454" y="1760"/>
              <a:ext cx="174" cy="74"/>
            </a:xfrm>
            <a:custGeom>
              <a:avLst/>
              <a:gdLst>
                <a:gd name="T0" fmla="*/ 4108787 w 125"/>
                <a:gd name="T1" fmla="*/ 5958371 h 53"/>
                <a:gd name="T2" fmla="*/ 4108787 w 125"/>
                <a:gd name="T3" fmla="*/ 5958371 h 53"/>
                <a:gd name="T4" fmla="*/ 6866800 w 125"/>
                <a:gd name="T5" fmla="*/ 5085904 h 53"/>
                <a:gd name="T6" fmla="*/ 8962217 w 125"/>
                <a:gd name="T7" fmla="*/ 3991049 h 53"/>
                <a:gd name="T8" fmla="*/ 10949383 w 125"/>
                <a:gd name="T9" fmla="*/ 2302165 h 53"/>
                <a:gd name="T10" fmla="*/ 13305552 w 125"/>
                <a:gd name="T11" fmla="*/ 234636 h 53"/>
                <a:gd name="T12" fmla="*/ 13305552 w 125"/>
                <a:gd name="T13" fmla="*/ 234636 h 53"/>
                <a:gd name="T14" fmla="*/ 11349977 w 125"/>
                <a:gd name="T15" fmla="*/ 0 h 53"/>
                <a:gd name="T16" fmla="*/ 9252140 w 125"/>
                <a:gd name="T17" fmla="*/ 0 h 53"/>
                <a:gd name="T18" fmla="*/ 6714876 w 125"/>
                <a:gd name="T19" fmla="*/ 0 h 53"/>
                <a:gd name="T20" fmla="*/ 4336819 w 125"/>
                <a:gd name="T21" fmla="*/ 616558 h 53"/>
                <a:gd name="T22" fmla="*/ 2387034 w 125"/>
                <a:gd name="T23" fmla="*/ 1466289 h 53"/>
                <a:gd name="T24" fmla="*/ 1305458 w 125"/>
                <a:gd name="T25" fmla="*/ 2047271 h 53"/>
                <a:gd name="T26" fmla="*/ 527658 w 125"/>
                <a:gd name="T27" fmla="*/ 2858454 h 53"/>
                <a:gd name="T28" fmla="*/ 306337 w 125"/>
                <a:gd name="T29" fmla="*/ 3642607 h 53"/>
                <a:gd name="T30" fmla="*/ 0 w 125"/>
                <a:gd name="T31" fmla="*/ 4858483 h 53"/>
                <a:gd name="T32" fmla="*/ 0 w 125"/>
                <a:gd name="T33" fmla="*/ 4858483 h 53"/>
                <a:gd name="T34" fmla="*/ 0 w 125"/>
                <a:gd name="T35" fmla="*/ 5085904 h 53"/>
                <a:gd name="T36" fmla="*/ 306337 w 125"/>
                <a:gd name="T37" fmla="*/ 5694484 h 53"/>
                <a:gd name="T38" fmla="*/ 826261 w 125"/>
                <a:gd name="T39" fmla="*/ 5958371 h 53"/>
                <a:gd name="T40" fmla="*/ 1601016 w 125"/>
                <a:gd name="T41" fmla="*/ 6266197 h 53"/>
                <a:gd name="T42" fmla="*/ 2529540 w 125"/>
                <a:gd name="T43" fmla="*/ 6266197 h 53"/>
                <a:gd name="T44" fmla="*/ 4108787 w 125"/>
                <a:gd name="T45" fmla="*/ 5958371 h 53"/>
                <a:gd name="T46" fmla="*/ 4108787 w 125"/>
                <a:gd name="T47" fmla="*/ 5958371 h 5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5"/>
                <a:gd name="T73" fmla="*/ 0 h 53"/>
                <a:gd name="T74" fmla="*/ 125 w 125"/>
                <a:gd name="T75" fmla="*/ 53 h 5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5" h="53">
                  <a:moveTo>
                    <a:pt x="39" y="50"/>
                  </a:moveTo>
                  <a:lnTo>
                    <a:pt x="39" y="50"/>
                  </a:lnTo>
                  <a:lnTo>
                    <a:pt x="65" y="43"/>
                  </a:lnTo>
                  <a:lnTo>
                    <a:pt x="84" y="34"/>
                  </a:lnTo>
                  <a:lnTo>
                    <a:pt x="103" y="19"/>
                  </a:lnTo>
                  <a:lnTo>
                    <a:pt x="125" y="2"/>
                  </a:lnTo>
                  <a:lnTo>
                    <a:pt x="106" y="0"/>
                  </a:lnTo>
                  <a:lnTo>
                    <a:pt x="87" y="0"/>
                  </a:lnTo>
                  <a:lnTo>
                    <a:pt x="63" y="0"/>
                  </a:lnTo>
                  <a:lnTo>
                    <a:pt x="41" y="5"/>
                  </a:lnTo>
                  <a:lnTo>
                    <a:pt x="22" y="12"/>
                  </a:lnTo>
                  <a:lnTo>
                    <a:pt x="12" y="17"/>
                  </a:lnTo>
                  <a:lnTo>
                    <a:pt x="5" y="24"/>
                  </a:lnTo>
                  <a:lnTo>
                    <a:pt x="3" y="31"/>
                  </a:lnTo>
                  <a:lnTo>
                    <a:pt x="0" y="41"/>
                  </a:lnTo>
                  <a:lnTo>
                    <a:pt x="0" y="43"/>
                  </a:lnTo>
                  <a:lnTo>
                    <a:pt x="3" y="48"/>
                  </a:lnTo>
                  <a:lnTo>
                    <a:pt x="8" y="50"/>
                  </a:lnTo>
                  <a:lnTo>
                    <a:pt x="15" y="53"/>
                  </a:lnTo>
                  <a:lnTo>
                    <a:pt x="24" y="53"/>
                  </a:lnTo>
                  <a:lnTo>
                    <a:pt x="39"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47" name="Freeform 72"/>
            <p:cNvSpPr>
              <a:spLocks/>
            </p:cNvSpPr>
            <p:nvPr/>
          </p:nvSpPr>
          <p:spPr bwMode="auto">
            <a:xfrm>
              <a:off x="5448" y="1734"/>
              <a:ext cx="180" cy="79"/>
            </a:xfrm>
            <a:custGeom>
              <a:avLst/>
              <a:gdLst>
                <a:gd name="T0" fmla="*/ 7741093 w 129"/>
                <a:gd name="T1" fmla="*/ 2838821 h 57"/>
                <a:gd name="T2" fmla="*/ 7741093 w 129"/>
                <a:gd name="T3" fmla="*/ 2838821 h 57"/>
                <a:gd name="T4" fmla="*/ 11098434 w 129"/>
                <a:gd name="T5" fmla="*/ 1883145 h 57"/>
                <a:gd name="T6" fmla="*/ 13280593 w 129"/>
                <a:gd name="T7" fmla="*/ 1712143 h 57"/>
                <a:gd name="T8" fmla="*/ 14336288 w 129"/>
                <a:gd name="T9" fmla="*/ 1883145 h 57"/>
                <a:gd name="T10" fmla="*/ 14911740 w 129"/>
                <a:gd name="T11" fmla="*/ 1883145 h 57"/>
                <a:gd name="T12" fmla="*/ 14911740 w 129"/>
                <a:gd name="T13" fmla="*/ 1883145 h 57"/>
                <a:gd name="T14" fmla="*/ 13280593 w 129"/>
                <a:gd name="T15" fmla="*/ 1142939 h 57"/>
                <a:gd name="T16" fmla="*/ 11394695 w 129"/>
                <a:gd name="T17" fmla="*/ 643107 h 57"/>
                <a:gd name="T18" fmla="*/ 9076157 w 129"/>
                <a:gd name="T19" fmla="*/ 191698 h 57"/>
                <a:gd name="T20" fmla="*/ 7973329 w 129"/>
                <a:gd name="T21" fmla="*/ 0 h 57"/>
                <a:gd name="T22" fmla="*/ 6663202 w 129"/>
                <a:gd name="T23" fmla="*/ 191698 h 57"/>
                <a:gd name="T24" fmla="*/ 5547783 w 129"/>
                <a:gd name="T25" fmla="*/ 464014 h 57"/>
                <a:gd name="T26" fmla="*/ 4194250 w 129"/>
                <a:gd name="T27" fmla="*/ 824652 h 57"/>
                <a:gd name="T28" fmla="*/ 3005879 w 129"/>
                <a:gd name="T29" fmla="*/ 1584073 h 57"/>
                <a:gd name="T30" fmla="*/ 1830889 w 129"/>
                <a:gd name="T31" fmla="*/ 2372970 h 57"/>
                <a:gd name="T32" fmla="*/ 848874 w 129"/>
                <a:gd name="T33" fmla="*/ 3741120 h 57"/>
                <a:gd name="T34" fmla="*/ 0 w 129"/>
                <a:gd name="T35" fmla="*/ 5185061 h 57"/>
                <a:gd name="T36" fmla="*/ 0 w 129"/>
                <a:gd name="T37" fmla="*/ 5185061 h 57"/>
                <a:gd name="T38" fmla="*/ 1652756 w 129"/>
                <a:gd name="T39" fmla="*/ 4558235 h 57"/>
                <a:gd name="T40" fmla="*/ 7741093 w 129"/>
                <a:gd name="T41" fmla="*/ 2838821 h 57"/>
                <a:gd name="T42" fmla="*/ 7741093 w 129"/>
                <a:gd name="T43" fmla="*/ 2838821 h 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
                <a:gd name="T67" fmla="*/ 0 h 57"/>
                <a:gd name="T68" fmla="*/ 129 w 129"/>
                <a:gd name="T69" fmla="*/ 57 h 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 h="57">
                  <a:moveTo>
                    <a:pt x="67" y="31"/>
                  </a:moveTo>
                  <a:lnTo>
                    <a:pt x="67" y="31"/>
                  </a:lnTo>
                  <a:lnTo>
                    <a:pt x="95" y="21"/>
                  </a:lnTo>
                  <a:lnTo>
                    <a:pt x="115" y="19"/>
                  </a:lnTo>
                  <a:lnTo>
                    <a:pt x="124" y="21"/>
                  </a:lnTo>
                  <a:lnTo>
                    <a:pt x="129" y="21"/>
                  </a:lnTo>
                  <a:lnTo>
                    <a:pt x="115" y="12"/>
                  </a:lnTo>
                  <a:lnTo>
                    <a:pt x="98" y="7"/>
                  </a:lnTo>
                  <a:lnTo>
                    <a:pt x="79" y="2"/>
                  </a:lnTo>
                  <a:lnTo>
                    <a:pt x="69" y="0"/>
                  </a:lnTo>
                  <a:lnTo>
                    <a:pt x="57" y="2"/>
                  </a:lnTo>
                  <a:lnTo>
                    <a:pt x="48" y="5"/>
                  </a:lnTo>
                  <a:lnTo>
                    <a:pt x="36" y="9"/>
                  </a:lnTo>
                  <a:lnTo>
                    <a:pt x="26" y="17"/>
                  </a:lnTo>
                  <a:lnTo>
                    <a:pt x="16" y="26"/>
                  </a:lnTo>
                  <a:lnTo>
                    <a:pt x="7" y="41"/>
                  </a:lnTo>
                  <a:lnTo>
                    <a:pt x="0" y="57"/>
                  </a:lnTo>
                  <a:lnTo>
                    <a:pt x="14" y="50"/>
                  </a:lnTo>
                  <a:lnTo>
                    <a:pt x="67" y="31"/>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48" name="Freeform 73"/>
            <p:cNvSpPr>
              <a:spLocks/>
            </p:cNvSpPr>
            <p:nvPr/>
          </p:nvSpPr>
          <p:spPr bwMode="auto">
            <a:xfrm>
              <a:off x="5470" y="1791"/>
              <a:ext cx="48" cy="39"/>
            </a:xfrm>
            <a:custGeom>
              <a:avLst/>
              <a:gdLst>
                <a:gd name="T0" fmla="*/ 498758 w 34"/>
                <a:gd name="T1" fmla="*/ 2047492 h 28"/>
                <a:gd name="T2" fmla="*/ 498758 w 34"/>
                <a:gd name="T3" fmla="*/ 2047492 h 28"/>
                <a:gd name="T4" fmla="*/ 877491 w 34"/>
                <a:gd name="T5" fmla="*/ 2581637 h 28"/>
                <a:gd name="T6" fmla="*/ 2126307 w 34"/>
                <a:gd name="T7" fmla="*/ 3003752 h 28"/>
                <a:gd name="T8" fmla="*/ 3485716 w 34"/>
                <a:gd name="T9" fmla="*/ 3003752 h 28"/>
                <a:gd name="T10" fmla="*/ 4237899 w 34"/>
                <a:gd name="T11" fmla="*/ 2851864 h 28"/>
                <a:gd name="T12" fmla="*/ 4237899 w 34"/>
                <a:gd name="T13" fmla="*/ 2851864 h 28"/>
                <a:gd name="T14" fmla="*/ 5574755 w 34"/>
                <a:gd name="T15" fmla="*/ 2265421 h 28"/>
                <a:gd name="T16" fmla="*/ 5982916 w 34"/>
                <a:gd name="T17" fmla="*/ 1743872 h 28"/>
                <a:gd name="T18" fmla="*/ 5982916 w 34"/>
                <a:gd name="T19" fmla="*/ 1014669 h 28"/>
                <a:gd name="T20" fmla="*/ 5982916 w 34"/>
                <a:gd name="T21" fmla="*/ 222742 h 28"/>
                <a:gd name="T22" fmla="*/ 5982916 w 34"/>
                <a:gd name="T23" fmla="*/ 222742 h 28"/>
                <a:gd name="T24" fmla="*/ 5574755 w 34"/>
                <a:gd name="T25" fmla="*/ 222742 h 28"/>
                <a:gd name="T26" fmla="*/ 5121312 w 34"/>
                <a:gd name="T27" fmla="*/ 0 h 28"/>
                <a:gd name="T28" fmla="*/ 3862868 w 34"/>
                <a:gd name="T29" fmla="*/ 0 h 28"/>
                <a:gd name="T30" fmla="*/ 2126307 w 34"/>
                <a:gd name="T31" fmla="*/ 222742 h 28"/>
                <a:gd name="T32" fmla="*/ 2126307 w 34"/>
                <a:gd name="T33" fmla="*/ 222742 h 28"/>
                <a:gd name="T34" fmla="*/ 498758 w 34"/>
                <a:gd name="T35" fmla="*/ 1014669 h 28"/>
                <a:gd name="T36" fmla="*/ 0 w 34"/>
                <a:gd name="T37" fmla="*/ 1548285 h 28"/>
                <a:gd name="T38" fmla="*/ 498758 w 34"/>
                <a:gd name="T39" fmla="*/ 2047492 h 28"/>
                <a:gd name="T40" fmla="*/ 498758 w 34"/>
                <a:gd name="T41" fmla="*/ 2047492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28"/>
                <a:gd name="T65" fmla="*/ 34 w 34"/>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28">
                  <a:moveTo>
                    <a:pt x="3" y="19"/>
                  </a:moveTo>
                  <a:lnTo>
                    <a:pt x="3" y="19"/>
                  </a:lnTo>
                  <a:lnTo>
                    <a:pt x="5" y="24"/>
                  </a:lnTo>
                  <a:lnTo>
                    <a:pt x="12" y="28"/>
                  </a:lnTo>
                  <a:lnTo>
                    <a:pt x="20" y="28"/>
                  </a:lnTo>
                  <a:lnTo>
                    <a:pt x="24" y="26"/>
                  </a:lnTo>
                  <a:lnTo>
                    <a:pt x="32" y="21"/>
                  </a:lnTo>
                  <a:lnTo>
                    <a:pt x="34" y="16"/>
                  </a:lnTo>
                  <a:lnTo>
                    <a:pt x="34" y="9"/>
                  </a:lnTo>
                  <a:lnTo>
                    <a:pt x="34" y="2"/>
                  </a:lnTo>
                  <a:lnTo>
                    <a:pt x="32" y="2"/>
                  </a:lnTo>
                  <a:lnTo>
                    <a:pt x="29" y="0"/>
                  </a:lnTo>
                  <a:lnTo>
                    <a:pt x="22" y="0"/>
                  </a:lnTo>
                  <a:lnTo>
                    <a:pt x="12" y="2"/>
                  </a:lnTo>
                  <a:lnTo>
                    <a:pt x="3" y="9"/>
                  </a:lnTo>
                  <a:lnTo>
                    <a:pt x="0" y="14"/>
                  </a:lnTo>
                  <a:lnTo>
                    <a:pt x="3" y="19"/>
                  </a:lnTo>
                  <a:close/>
                </a:path>
              </a:pathLst>
            </a:custGeom>
            <a:solidFill>
              <a:srgbClr val="513D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49" name="Freeform 74"/>
            <p:cNvSpPr>
              <a:spLocks/>
            </p:cNvSpPr>
            <p:nvPr/>
          </p:nvSpPr>
          <p:spPr bwMode="auto">
            <a:xfrm>
              <a:off x="5474" y="1804"/>
              <a:ext cx="13" cy="9"/>
            </a:xfrm>
            <a:custGeom>
              <a:avLst/>
              <a:gdLst>
                <a:gd name="T0" fmla="*/ 3457068 w 9"/>
                <a:gd name="T1" fmla="*/ 19126 h 7"/>
                <a:gd name="T2" fmla="*/ 3457068 w 9"/>
                <a:gd name="T3" fmla="*/ 19126 h 7"/>
                <a:gd name="T4" fmla="*/ 3457068 w 9"/>
                <a:gd name="T5" fmla="*/ 31617 h 7"/>
                <a:gd name="T6" fmla="*/ 2589802 w 9"/>
                <a:gd name="T7" fmla="*/ 45229 h 7"/>
                <a:gd name="T8" fmla="*/ 2589802 w 9"/>
                <a:gd name="T9" fmla="*/ 45229 h 7"/>
                <a:gd name="T10" fmla="*/ 794154 w 9"/>
                <a:gd name="T11" fmla="*/ 45229 h 7"/>
                <a:gd name="T12" fmla="*/ 0 w 9"/>
                <a:gd name="T13" fmla="*/ 31617 h 7"/>
                <a:gd name="T14" fmla="*/ 0 w 9"/>
                <a:gd name="T15" fmla="*/ 31617 h 7"/>
                <a:gd name="T16" fmla="*/ 794154 w 9"/>
                <a:gd name="T17" fmla="*/ 19126 h 7"/>
                <a:gd name="T18" fmla="*/ 1792940 w 9"/>
                <a:gd name="T19" fmla="*/ 0 h 7"/>
                <a:gd name="T20" fmla="*/ 1792940 w 9"/>
                <a:gd name="T21" fmla="*/ 0 h 7"/>
                <a:gd name="T22" fmla="*/ 2589802 w 9"/>
                <a:gd name="T23" fmla="*/ 0 h 7"/>
                <a:gd name="T24" fmla="*/ 3457068 w 9"/>
                <a:gd name="T25" fmla="*/ 19126 h 7"/>
                <a:gd name="T26" fmla="*/ 3457068 w 9"/>
                <a:gd name="T27" fmla="*/ 19126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7"/>
                <a:gd name="T44" fmla="*/ 9 w 9"/>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7">
                  <a:moveTo>
                    <a:pt x="9" y="3"/>
                  </a:moveTo>
                  <a:lnTo>
                    <a:pt x="9" y="3"/>
                  </a:lnTo>
                  <a:lnTo>
                    <a:pt x="9" y="5"/>
                  </a:lnTo>
                  <a:lnTo>
                    <a:pt x="7" y="7"/>
                  </a:lnTo>
                  <a:lnTo>
                    <a:pt x="2" y="7"/>
                  </a:lnTo>
                  <a:lnTo>
                    <a:pt x="0" y="5"/>
                  </a:lnTo>
                  <a:lnTo>
                    <a:pt x="2" y="3"/>
                  </a:lnTo>
                  <a:lnTo>
                    <a:pt x="5" y="0"/>
                  </a:lnTo>
                  <a:lnTo>
                    <a:pt x="7" y="0"/>
                  </a:lnTo>
                  <a:lnTo>
                    <a:pt x="9"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50" name="Freeform 75"/>
            <p:cNvSpPr>
              <a:spLocks/>
            </p:cNvSpPr>
            <p:nvPr/>
          </p:nvSpPr>
          <p:spPr bwMode="auto">
            <a:xfrm>
              <a:off x="5434" y="1734"/>
              <a:ext cx="184" cy="79"/>
            </a:xfrm>
            <a:custGeom>
              <a:avLst/>
              <a:gdLst>
                <a:gd name="T0" fmla="*/ 0 w 132"/>
                <a:gd name="T1" fmla="*/ 5185061 h 57"/>
                <a:gd name="T2" fmla="*/ 0 w 132"/>
                <a:gd name="T3" fmla="*/ 5185061 h 57"/>
                <a:gd name="T4" fmla="*/ 822593 w 132"/>
                <a:gd name="T5" fmla="*/ 3934506 h 57"/>
                <a:gd name="T6" fmla="*/ 1888869 w 132"/>
                <a:gd name="T7" fmla="*/ 2609973 h 57"/>
                <a:gd name="T8" fmla="*/ 3447457 w 132"/>
                <a:gd name="T9" fmla="*/ 1235344 h 57"/>
                <a:gd name="T10" fmla="*/ 4527239 w 132"/>
                <a:gd name="T11" fmla="*/ 824652 h 57"/>
                <a:gd name="T12" fmla="*/ 5656255 w 132"/>
                <a:gd name="T13" fmla="*/ 464014 h 57"/>
                <a:gd name="T14" fmla="*/ 6698640 w 132"/>
                <a:gd name="T15" fmla="*/ 0 h 57"/>
                <a:gd name="T16" fmla="*/ 7985533 w 132"/>
                <a:gd name="T17" fmla="*/ 0 h 57"/>
                <a:gd name="T18" fmla="*/ 9625560 w 132"/>
                <a:gd name="T19" fmla="*/ 0 h 57"/>
                <a:gd name="T20" fmla="*/ 11344873 w 132"/>
                <a:gd name="T21" fmla="*/ 191698 h 57"/>
                <a:gd name="T22" fmla="*/ 12849457 w 132"/>
                <a:gd name="T23" fmla="*/ 824652 h 57"/>
                <a:gd name="T24" fmla="*/ 14741280 w 132"/>
                <a:gd name="T25" fmla="*/ 1712143 h 57"/>
                <a:gd name="T26" fmla="*/ 14741280 w 132"/>
                <a:gd name="T27" fmla="*/ 1712143 h 57"/>
                <a:gd name="T28" fmla="*/ 13015906 w 132"/>
                <a:gd name="T29" fmla="*/ 1142939 h 57"/>
                <a:gd name="T30" fmla="*/ 11552236 w 132"/>
                <a:gd name="T31" fmla="*/ 824652 h 57"/>
                <a:gd name="T32" fmla="*/ 9625560 w 132"/>
                <a:gd name="T33" fmla="*/ 643107 h 57"/>
                <a:gd name="T34" fmla="*/ 7324290 w 132"/>
                <a:gd name="T35" fmla="*/ 824652 h 57"/>
                <a:gd name="T36" fmla="*/ 6159505 w 132"/>
                <a:gd name="T37" fmla="*/ 1142939 h 57"/>
                <a:gd name="T38" fmla="*/ 5116035 w 132"/>
                <a:gd name="T39" fmla="*/ 1584073 h 57"/>
                <a:gd name="T40" fmla="*/ 4057748 w 132"/>
                <a:gd name="T41" fmla="*/ 1883145 h 57"/>
                <a:gd name="T42" fmla="*/ 2910998 w 132"/>
                <a:gd name="T43" fmla="*/ 2838821 h 57"/>
                <a:gd name="T44" fmla="*/ 2088325 w 132"/>
                <a:gd name="T45" fmla="*/ 3934506 h 57"/>
                <a:gd name="T46" fmla="*/ 1355058 w 132"/>
                <a:gd name="T47" fmla="*/ 5013494 h 57"/>
                <a:gd name="T48" fmla="*/ 0 w 132"/>
                <a:gd name="T49" fmla="*/ 5185061 h 5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2"/>
                <a:gd name="T76" fmla="*/ 0 h 57"/>
                <a:gd name="T77" fmla="*/ 132 w 132"/>
                <a:gd name="T78" fmla="*/ 57 h 5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2" h="57">
                  <a:moveTo>
                    <a:pt x="0" y="57"/>
                  </a:moveTo>
                  <a:lnTo>
                    <a:pt x="0" y="57"/>
                  </a:lnTo>
                  <a:lnTo>
                    <a:pt x="7" y="43"/>
                  </a:lnTo>
                  <a:lnTo>
                    <a:pt x="17" y="29"/>
                  </a:lnTo>
                  <a:lnTo>
                    <a:pt x="31" y="14"/>
                  </a:lnTo>
                  <a:lnTo>
                    <a:pt x="41" y="9"/>
                  </a:lnTo>
                  <a:lnTo>
                    <a:pt x="50" y="5"/>
                  </a:lnTo>
                  <a:lnTo>
                    <a:pt x="60" y="0"/>
                  </a:lnTo>
                  <a:lnTo>
                    <a:pt x="72" y="0"/>
                  </a:lnTo>
                  <a:lnTo>
                    <a:pt x="86" y="0"/>
                  </a:lnTo>
                  <a:lnTo>
                    <a:pt x="101" y="2"/>
                  </a:lnTo>
                  <a:lnTo>
                    <a:pt x="115" y="9"/>
                  </a:lnTo>
                  <a:lnTo>
                    <a:pt x="132" y="19"/>
                  </a:lnTo>
                  <a:lnTo>
                    <a:pt x="117" y="12"/>
                  </a:lnTo>
                  <a:lnTo>
                    <a:pt x="103" y="9"/>
                  </a:lnTo>
                  <a:lnTo>
                    <a:pt x="86" y="7"/>
                  </a:lnTo>
                  <a:lnTo>
                    <a:pt x="65" y="9"/>
                  </a:lnTo>
                  <a:lnTo>
                    <a:pt x="55" y="12"/>
                  </a:lnTo>
                  <a:lnTo>
                    <a:pt x="46" y="17"/>
                  </a:lnTo>
                  <a:lnTo>
                    <a:pt x="36" y="21"/>
                  </a:lnTo>
                  <a:lnTo>
                    <a:pt x="26" y="31"/>
                  </a:lnTo>
                  <a:lnTo>
                    <a:pt x="19" y="43"/>
                  </a:lnTo>
                  <a:lnTo>
                    <a:pt x="12" y="55"/>
                  </a:lnTo>
                  <a:lnTo>
                    <a:pt x="0" y="57"/>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51" name="Freeform 76"/>
            <p:cNvSpPr>
              <a:spLocks/>
            </p:cNvSpPr>
            <p:nvPr/>
          </p:nvSpPr>
          <p:spPr bwMode="auto">
            <a:xfrm>
              <a:off x="5431" y="1811"/>
              <a:ext cx="113" cy="23"/>
            </a:xfrm>
            <a:custGeom>
              <a:avLst/>
              <a:gdLst>
                <a:gd name="T0" fmla="*/ 1821976 w 81"/>
                <a:gd name="T1" fmla="*/ 0 h 17"/>
                <a:gd name="T2" fmla="*/ 1821976 w 81"/>
                <a:gd name="T3" fmla="*/ 0 h 17"/>
                <a:gd name="T4" fmla="*/ 1821976 w 81"/>
                <a:gd name="T5" fmla="*/ 192179 h 17"/>
                <a:gd name="T6" fmla="*/ 2373703 w 81"/>
                <a:gd name="T7" fmla="*/ 260007 h 17"/>
                <a:gd name="T8" fmla="*/ 2979405 w 81"/>
                <a:gd name="T9" fmla="*/ 412682 h 17"/>
                <a:gd name="T10" fmla="*/ 3756834 w 81"/>
                <a:gd name="T11" fmla="*/ 475930 h 17"/>
                <a:gd name="T12" fmla="*/ 5219397 w 81"/>
                <a:gd name="T13" fmla="*/ 475930 h 17"/>
                <a:gd name="T14" fmla="*/ 7070177 w 81"/>
                <a:gd name="T15" fmla="*/ 475930 h 17"/>
                <a:gd name="T16" fmla="*/ 9312862 w 81"/>
                <a:gd name="T17" fmla="*/ 260007 h 17"/>
                <a:gd name="T18" fmla="*/ 9312862 w 81"/>
                <a:gd name="T19" fmla="*/ 260007 h 17"/>
                <a:gd name="T20" fmla="*/ 8259697 w 81"/>
                <a:gd name="T21" fmla="*/ 412682 h 17"/>
                <a:gd name="T22" fmla="*/ 5798507 w 81"/>
                <a:gd name="T23" fmla="*/ 668533 h 17"/>
                <a:gd name="T24" fmla="*/ 4156454 w 81"/>
                <a:gd name="T25" fmla="*/ 668533 h 17"/>
                <a:gd name="T26" fmla="*/ 2692952 w 81"/>
                <a:gd name="T27" fmla="*/ 668533 h 17"/>
                <a:gd name="T28" fmla="*/ 1383699 w 81"/>
                <a:gd name="T29" fmla="*/ 475930 h 17"/>
                <a:gd name="T30" fmla="*/ 0 w 81"/>
                <a:gd name="T31" fmla="*/ 77601 h 17"/>
                <a:gd name="T32" fmla="*/ 1821976 w 81"/>
                <a:gd name="T33" fmla="*/ 0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1"/>
                <a:gd name="T52" fmla="*/ 0 h 17"/>
                <a:gd name="T53" fmla="*/ 81 w 81"/>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1" h="17">
                  <a:moveTo>
                    <a:pt x="16" y="0"/>
                  </a:moveTo>
                  <a:lnTo>
                    <a:pt x="16" y="0"/>
                  </a:lnTo>
                  <a:lnTo>
                    <a:pt x="16" y="5"/>
                  </a:lnTo>
                  <a:lnTo>
                    <a:pt x="21" y="7"/>
                  </a:lnTo>
                  <a:lnTo>
                    <a:pt x="26" y="10"/>
                  </a:lnTo>
                  <a:lnTo>
                    <a:pt x="33" y="12"/>
                  </a:lnTo>
                  <a:lnTo>
                    <a:pt x="45" y="12"/>
                  </a:lnTo>
                  <a:lnTo>
                    <a:pt x="62" y="12"/>
                  </a:lnTo>
                  <a:lnTo>
                    <a:pt x="81" y="7"/>
                  </a:lnTo>
                  <a:lnTo>
                    <a:pt x="72" y="10"/>
                  </a:lnTo>
                  <a:lnTo>
                    <a:pt x="50" y="17"/>
                  </a:lnTo>
                  <a:lnTo>
                    <a:pt x="36" y="17"/>
                  </a:lnTo>
                  <a:lnTo>
                    <a:pt x="24" y="17"/>
                  </a:lnTo>
                  <a:lnTo>
                    <a:pt x="12" y="12"/>
                  </a:lnTo>
                  <a:lnTo>
                    <a:pt x="0" y="2"/>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52" name="Freeform 77"/>
            <p:cNvSpPr>
              <a:spLocks/>
            </p:cNvSpPr>
            <p:nvPr/>
          </p:nvSpPr>
          <p:spPr bwMode="auto">
            <a:xfrm>
              <a:off x="5410" y="1758"/>
              <a:ext cx="218" cy="55"/>
            </a:xfrm>
            <a:custGeom>
              <a:avLst/>
              <a:gdLst>
                <a:gd name="T0" fmla="*/ 19028312 w 156"/>
                <a:gd name="T1" fmla="*/ 300058 h 40"/>
                <a:gd name="T2" fmla="*/ 19028312 w 156"/>
                <a:gd name="T3" fmla="*/ 300058 h 40"/>
                <a:gd name="T4" fmla="*/ 17801816 w 156"/>
                <a:gd name="T5" fmla="*/ 158610 h 40"/>
                <a:gd name="T6" fmla="*/ 16669258 w 156"/>
                <a:gd name="T7" fmla="*/ 0 h 40"/>
                <a:gd name="T8" fmla="*/ 15292116 w 156"/>
                <a:gd name="T9" fmla="*/ 0 h 40"/>
                <a:gd name="T10" fmla="*/ 13195984 w 156"/>
                <a:gd name="T11" fmla="*/ 0 h 40"/>
                <a:gd name="T12" fmla="*/ 10810891 w 156"/>
                <a:gd name="T13" fmla="*/ 300058 h 40"/>
                <a:gd name="T14" fmla="*/ 7903058 w 156"/>
                <a:gd name="T15" fmla="*/ 870121 h 40"/>
                <a:gd name="T16" fmla="*/ 4835553 w 156"/>
                <a:gd name="T17" fmla="*/ 1650289 h 40"/>
                <a:gd name="T18" fmla="*/ 4835553 w 156"/>
                <a:gd name="T19" fmla="*/ 1650289 h 40"/>
                <a:gd name="T20" fmla="*/ 2685399 w 156"/>
                <a:gd name="T21" fmla="*/ 2154724 h 40"/>
                <a:gd name="T22" fmla="*/ 1267998 w 156"/>
                <a:gd name="T23" fmla="*/ 2269106 h 40"/>
                <a:gd name="T24" fmla="*/ 345281 w 156"/>
                <a:gd name="T25" fmla="*/ 2154724 h 40"/>
                <a:gd name="T26" fmla="*/ 0 w 156"/>
                <a:gd name="T27" fmla="*/ 2154724 h 40"/>
                <a:gd name="T28" fmla="*/ 0 w 156"/>
                <a:gd name="T29" fmla="*/ 2154724 h 40"/>
                <a:gd name="T30" fmla="*/ 0 w 156"/>
                <a:gd name="T31" fmla="*/ 2269106 h 40"/>
                <a:gd name="T32" fmla="*/ 907375 w 156"/>
                <a:gd name="T33" fmla="*/ 2629538 h 40"/>
                <a:gd name="T34" fmla="*/ 1840061 w 156"/>
                <a:gd name="T35" fmla="*/ 2788279 h 40"/>
                <a:gd name="T36" fmla="*/ 2685399 w 156"/>
                <a:gd name="T37" fmla="*/ 2788279 h 40"/>
                <a:gd name="T38" fmla="*/ 4199527 w 156"/>
                <a:gd name="T39" fmla="*/ 2629538 h 40"/>
                <a:gd name="T40" fmla="*/ 5536021 w 156"/>
                <a:gd name="T41" fmla="*/ 2269106 h 40"/>
                <a:gd name="T42" fmla="*/ 5536021 w 156"/>
                <a:gd name="T43" fmla="*/ 2269106 h 40"/>
                <a:gd name="T44" fmla="*/ 8200950 w 156"/>
                <a:gd name="T45" fmla="*/ 1650289 h 40"/>
                <a:gd name="T46" fmla="*/ 10810891 w 156"/>
                <a:gd name="T47" fmla="*/ 1091101 h 40"/>
                <a:gd name="T48" fmla="*/ 14882472 w 156"/>
                <a:gd name="T49" fmla="*/ 577166 h 40"/>
                <a:gd name="T50" fmla="*/ 17801816 w 156"/>
                <a:gd name="T51" fmla="*/ 300058 h 40"/>
                <a:gd name="T52" fmla="*/ 19028312 w 156"/>
                <a:gd name="T53" fmla="*/ 300058 h 40"/>
                <a:gd name="T54" fmla="*/ 19028312 w 156"/>
                <a:gd name="T55" fmla="*/ 300058 h 4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6"/>
                <a:gd name="T85" fmla="*/ 0 h 40"/>
                <a:gd name="T86" fmla="*/ 156 w 156"/>
                <a:gd name="T87" fmla="*/ 40 h 4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6" h="40">
                  <a:moveTo>
                    <a:pt x="156" y="4"/>
                  </a:moveTo>
                  <a:lnTo>
                    <a:pt x="156" y="4"/>
                  </a:lnTo>
                  <a:lnTo>
                    <a:pt x="146" y="2"/>
                  </a:lnTo>
                  <a:lnTo>
                    <a:pt x="137" y="0"/>
                  </a:lnTo>
                  <a:lnTo>
                    <a:pt x="125" y="0"/>
                  </a:lnTo>
                  <a:lnTo>
                    <a:pt x="108" y="0"/>
                  </a:lnTo>
                  <a:lnTo>
                    <a:pt x="89" y="4"/>
                  </a:lnTo>
                  <a:lnTo>
                    <a:pt x="65" y="12"/>
                  </a:lnTo>
                  <a:lnTo>
                    <a:pt x="39" y="24"/>
                  </a:lnTo>
                  <a:lnTo>
                    <a:pt x="22" y="31"/>
                  </a:lnTo>
                  <a:lnTo>
                    <a:pt x="10" y="33"/>
                  </a:lnTo>
                  <a:lnTo>
                    <a:pt x="3" y="31"/>
                  </a:lnTo>
                  <a:lnTo>
                    <a:pt x="0" y="31"/>
                  </a:lnTo>
                  <a:lnTo>
                    <a:pt x="0" y="33"/>
                  </a:lnTo>
                  <a:lnTo>
                    <a:pt x="7" y="38"/>
                  </a:lnTo>
                  <a:lnTo>
                    <a:pt x="15" y="40"/>
                  </a:lnTo>
                  <a:lnTo>
                    <a:pt x="22" y="40"/>
                  </a:lnTo>
                  <a:lnTo>
                    <a:pt x="34" y="38"/>
                  </a:lnTo>
                  <a:lnTo>
                    <a:pt x="46" y="33"/>
                  </a:lnTo>
                  <a:lnTo>
                    <a:pt x="67" y="24"/>
                  </a:lnTo>
                  <a:lnTo>
                    <a:pt x="89" y="16"/>
                  </a:lnTo>
                  <a:lnTo>
                    <a:pt x="122" y="9"/>
                  </a:lnTo>
                  <a:lnTo>
                    <a:pt x="146" y="4"/>
                  </a:lnTo>
                  <a:lnTo>
                    <a:pt x="15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53" name="Freeform 78"/>
            <p:cNvSpPr>
              <a:spLocks/>
            </p:cNvSpPr>
            <p:nvPr/>
          </p:nvSpPr>
          <p:spPr bwMode="auto">
            <a:xfrm>
              <a:off x="5718" y="1636"/>
              <a:ext cx="168" cy="101"/>
            </a:xfrm>
            <a:custGeom>
              <a:avLst/>
              <a:gdLst>
                <a:gd name="T0" fmla="*/ 6917233 w 120"/>
                <a:gd name="T1" fmla="*/ 5469863 h 72"/>
                <a:gd name="T2" fmla="*/ 6917233 w 120"/>
                <a:gd name="T3" fmla="*/ 5469863 h 72"/>
                <a:gd name="T4" fmla="*/ 3197712 w 120"/>
                <a:gd name="T5" fmla="*/ 7396600 h 72"/>
                <a:gd name="T6" fmla="*/ 1195545 w 120"/>
                <a:gd name="T7" fmla="*/ 8756937 h 72"/>
                <a:gd name="T8" fmla="*/ 257524 w 120"/>
                <a:gd name="T9" fmla="*/ 9683108 h 72"/>
                <a:gd name="T10" fmla="*/ 0 w 120"/>
                <a:gd name="T11" fmla="*/ 10045331 h 72"/>
                <a:gd name="T12" fmla="*/ 0 w 120"/>
                <a:gd name="T13" fmla="*/ 10045331 h 72"/>
                <a:gd name="T14" fmla="*/ 676796 w 120"/>
                <a:gd name="T15" fmla="*/ 8058452 h 72"/>
                <a:gd name="T16" fmla="*/ 1631486 w 120"/>
                <a:gd name="T17" fmla="*/ 5744639 h 72"/>
                <a:gd name="T18" fmla="*/ 3197712 w 120"/>
                <a:gd name="T19" fmla="*/ 3395205 h 72"/>
                <a:gd name="T20" fmla="*/ 3985003 w 120"/>
                <a:gd name="T21" fmla="*/ 2420344 h 72"/>
                <a:gd name="T22" fmla="*/ 4940881 w 120"/>
                <a:gd name="T23" fmla="*/ 1412606 h 72"/>
                <a:gd name="T24" fmla="*/ 6267516 w 120"/>
                <a:gd name="T25" fmla="*/ 717866 h 72"/>
                <a:gd name="T26" fmla="*/ 7810606 w 120"/>
                <a:gd name="T27" fmla="*/ 383135 h 72"/>
                <a:gd name="T28" fmla="*/ 9327171 w 120"/>
                <a:gd name="T29" fmla="*/ 0 h 72"/>
                <a:gd name="T30" fmla="*/ 11151273 w 120"/>
                <a:gd name="T31" fmla="*/ 0 h 72"/>
                <a:gd name="T32" fmla="*/ 13406175 w 120"/>
                <a:gd name="T33" fmla="*/ 717866 h 72"/>
                <a:gd name="T34" fmla="*/ 15611782 w 120"/>
                <a:gd name="T35" fmla="*/ 1412606 h 72"/>
                <a:gd name="T36" fmla="*/ 15611782 w 120"/>
                <a:gd name="T37" fmla="*/ 1412606 h 72"/>
                <a:gd name="T38" fmla="*/ 13406175 w 120"/>
                <a:gd name="T39" fmla="*/ 2420344 h 72"/>
                <a:gd name="T40" fmla="*/ 6917233 w 120"/>
                <a:gd name="T41" fmla="*/ 5469863 h 72"/>
                <a:gd name="T42" fmla="*/ 6917233 w 120"/>
                <a:gd name="T43" fmla="*/ 5469863 h 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0"/>
                <a:gd name="T67" fmla="*/ 0 h 72"/>
                <a:gd name="T68" fmla="*/ 120 w 120"/>
                <a:gd name="T69" fmla="*/ 72 h 7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0" h="72">
                  <a:moveTo>
                    <a:pt x="53" y="39"/>
                  </a:moveTo>
                  <a:lnTo>
                    <a:pt x="53" y="39"/>
                  </a:lnTo>
                  <a:lnTo>
                    <a:pt x="24" y="53"/>
                  </a:lnTo>
                  <a:lnTo>
                    <a:pt x="9" y="63"/>
                  </a:lnTo>
                  <a:lnTo>
                    <a:pt x="2" y="70"/>
                  </a:lnTo>
                  <a:lnTo>
                    <a:pt x="0" y="72"/>
                  </a:lnTo>
                  <a:lnTo>
                    <a:pt x="5" y="58"/>
                  </a:lnTo>
                  <a:lnTo>
                    <a:pt x="12" y="41"/>
                  </a:lnTo>
                  <a:lnTo>
                    <a:pt x="24" y="24"/>
                  </a:lnTo>
                  <a:lnTo>
                    <a:pt x="31" y="17"/>
                  </a:lnTo>
                  <a:lnTo>
                    <a:pt x="38" y="10"/>
                  </a:lnTo>
                  <a:lnTo>
                    <a:pt x="48" y="5"/>
                  </a:lnTo>
                  <a:lnTo>
                    <a:pt x="60" y="3"/>
                  </a:lnTo>
                  <a:lnTo>
                    <a:pt x="72" y="0"/>
                  </a:lnTo>
                  <a:lnTo>
                    <a:pt x="86" y="0"/>
                  </a:lnTo>
                  <a:lnTo>
                    <a:pt x="103" y="5"/>
                  </a:lnTo>
                  <a:lnTo>
                    <a:pt x="120" y="10"/>
                  </a:lnTo>
                  <a:lnTo>
                    <a:pt x="103" y="17"/>
                  </a:lnTo>
                  <a:lnTo>
                    <a:pt x="53" y="39"/>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54" name="Freeform 79"/>
            <p:cNvSpPr>
              <a:spLocks/>
            </p:cNvSpPr>
            <p:nvPr/>
          </p:nvSpPr>
          <p:spPr bwMode="auto">
            <a:xfrm>
              <a:off x="5721" y="1631"/>
              <a:ext cx="174" cy="100"/>
            </a:xfrm>
            <a:custGeom>
              <a:avLst/>
              <a:gdLst>
                <a:gd name="T0" fmla="*/ 13305552 w 125"/>
                <a:gd name="T1" fmla="*/ 933497 h 72"/>
                <a:gd name="T2" fmla="*/ 13305552 w 125"/>
                <a:gd name="T3" fmla="*/ 933497 h 72"/>
                <a:gd name="T4" fmla="*/ 11490403 w 125"/>
                <a:gd name="T5" fmla="*/ 397638 h 72"/>
                <a:gd name="T6" fmla="*/ 9709416 w 125"/>
                <a:gd name="T7" fmla="*/ 206147 h 72"/>
                <a:gd name="T8" fmla="*/ 7627071 w 125"/>
                <a:gd name="T9" fmla="*/ 0 h 72"/>
                <a:gd name="T10" fmla="*/ 6575794 w 125"/>
                <a:gd name="T11" fmla="*/ 206147 h 72"/>
                <a:gd name="T12" fmla="*/ 5451530 w 125"/>
                <a:gd name="T13" fmla="*/ 397638 h 72"/>
                <a:gd name="T14" fmla="*/ 4336819 w 125"/>
                <a:gd name="T15" fmla="*/ 933497 h 72"/>
                <a:gd name="T16" fmla="*/ 3322751 w 125"/>
                <a:gd name="T17" fmla="*/ 1577525 h 72"/>
                <a:gd name="T18" fmla="*/ 2387034 w 125"/>
                <a:gd name="T19" fmla="*/ 2540476 h 72"/>
                <a:gd name="T20" fmla="*/ 1601016 w 125"/>
                <a:gd name="T21" fmla="*/ 3783206 h 72"/>
                <a:gd name="T22" fmla="*/ 734500 w 125"/>
                <a:gd name="T23" fmla="*/ 5106792 h 72"/>
                <a:gd name="T24" fmla="*/ 0 w 125"/>
                <a:gd name="T25" fmla="*/ 7092767 h 72"/>
                <a:gd name="T26" fmla="*/ 0 w 125"/>
                <a:gd name="T27" fmla="*/ 7092767 h 72"/>
                <a:gd name="T28" fmla="*/ 734500 w 125"/>
                <a:gd name="T29" fmla="*/ 5637986 h 72"/>
                <a:gd name="T30" fmla="*/ 1601016 w 125"/>
                <a:gd name="T31" fmla="*/ 4446944 h 72"/>
                <a:gd name="T32" fmla="*/ 2916303 w 125"/>
                <a:gd name="T33" fmla="*/ 3043054 h 72"/>
                <a:gd name="T34" fmla="*/ 4625258 w 125"/>
                <a:gd name="T35" fmla="*/ 1829143 h 72"/>
                <a:gd name="T36" fmla="*/ 5650816 w 125"/>
                <a:gd name="T37" fmla="*/ 1316983 h 72"/>
                <a:gd name="T38" fmla="*/ 6575794 w 125"/>
                <a:gd name="T39" fmla="*/ 933497 h 72"/>
                <a:gd name="T40" fmla="*/ 7865936 w 125"/>
                <a:gd name="T41" fmla="*/ 933497 h 72"/>
                <a:gd name="T42" fmla="*/ 9153521 w 125"/>
                <a:gd name="T43" fmla="*/ 933497 h 72"/>
                <a:gd name="T44" fmla="*/ 10782239 w 125"/>
                <a:gd name="T45" fmla="*/ 1223294 h 72"/>
                <a:gd name="T46" fmla="*/ 12255329 w 125"/>
                <a:gd name="T47" fmla="*/ 1577525 h 72"/>
                <a:gd name="T48" fmla="*/ 13305552 w 125"/>
                <a:gd name="T49" fmla="*/ 933497 h 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5"/>
                <a:gd name="T76" fmla="*/ 0 h 72"/>
                <a:gd name="T77" fmla="*/ 125 w 125"/>
                <a:gd name="T78" fmla="*/ 72 h 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5" h="72">
                  <a:moveTo>
                    <a:pt x="125" y="9"/>
                  </a:moveTo>
                  <a:lnTo>
                    <a:pt x="125" y="9"/>
                  </a:lnTo>
                  <a:lnTo>
                    <a:pt x="108" y="4"/>
                  </a:lnTo>
                  <a:lnTo>
                    <a:pt x="91" y="2"/>
                  </a:lnTo>
                  <a:lnTo>
                    <a:pt x="72" y="0"/>
                  </a:lnTo>
                  <a:lnTo>
                    <a:pt x="62" y="2"/>
                  </a:lnTo>
                  <a:lnTo>
                    <a:pt x="51" y="4"/>
                  </a:lnTo>
                  <a:lnTo>
                    <a:pt x="41" y="9"/>
                  </a:lnTo>
                  <a:lnTo>
                    <a:pt x="31" y="16"/>
                  </a:lnTo>
                  <a:lnTo>
                    <a:pt x="22" y="26"/>
                  </a:lnTo>
                  <a:lnTo>
                    <a:pt x="15" y="38"/>
                  </a:lnTo>
                  <a:lnTo>
                    <a:pt x="7" y="52"/>
                  </a:lnTo>
                  <a:lnTo>
                    <a:pt x="0" y="72"/>
                  </a:lnTo>
                  <a:lnTo>
                    <a:pt x="7" y="57"/>
                  </a:lnTo>
                  <a:lnTo>
                    <a:pt x="15" y="45"/>
                  </a:lnTo>
                  <a:lnTo>
                    <a:pt x="27" y="31"/>
                  </a:lnTo>
                  <a:lnTo>
                    <a:pt x="43" y="19"/>
                  </a:lnTo>
                  <a:lnTo>
                    <a:pt x="53" y="14"/>
                  </a:lnTo>
                  <a:lnTo>
                    <a:pt x="62" y="9"/>
                  </a:lnTo>
                  <a:lnTo>
                    <a:pt x="74" y="9"/>
                  </a:lnTo>
                  <a:lnTo>
                    <a:pt x="86" y="9"/>
                  </a:lnTo>
                  <a:lnTo>
                    <a:pt x="101" y="12"/>
                  </a:lnTo>
                  <a:lnTo>
                    <a:pt x="115" y="16"/>
                  </a:lnTo>
                  <a:lnTo>
                    <a:pt x="125" y="9"/>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55" name="Freeform 80"/>
            <p:cNvSpPr>
              <a:spLocks/>
            </p:cNvSpPr>
            <p:nvPr/>
          </p:nvSpPr>
          <p:spPr bwMode="auto">
            <a:xfrm>
              <a:off x="5718" y="1657"/>
              <a:ext cx="168" cy="80"/>
            </a:xfrm>
            <a:custGeom>
              <a:avLst/>
              <a:gdLst>
                <a:gd name="T0" fmla="*/ 12462454 w 120"/>
                <a:gd name="T1" fmla="*/ 5192188 h 57"/>
                <a:gd name="T2" fmla="*/ 12462454 w 120"/>
                <a:gd name="T3" fmla="*/ 5192188 h 57"/>
                <a:gd name="T4" fmla="*/ 9327171 w 120"/>
                <a:gd name="T5" fmla="*/ 6781363 h 57"/>
                <a:gd name="T6" fmla="*/ 6521911 w 120"/>
                <a:gd name="T7" fmla="*/ 7801795 h 57"/>
                <a:gd name="T8" fmla="*/ 3800517 w 120"/>
                <a:gd name="T9" fmla="*/ 8068696 h 57"/>
                <a:gd name="T10" fmla="*/ 0 w 120"/>
                <a:gd name="T11" fmla="*/ 8068696 h 57"/>
                <a:gd name="T12" fmla="*/ 0 w 120"/>
                <a:gd name="T13" fmla="*/ 8068696 h 57"/>
                <a:gd name="T14" fmla="*/ 1631486 w 120"/>
                <a:gd name="T15" fmla="*/ 6781363 h 57"/>
                <a:gd name="T16" fmla="*/ 5579004 w 120"/>
                <a:gd name="T17" fmla="*/ 3442595 h 57"/>
                <a:gd name="T18" fmla="*/ 7810606 w 120"/>
                <a:gd name="T19" fmla="*/ 1747655 h 57"/>
                <a:gd name="T20" fmla="*/ 10301691 w 120"/>
                <a:gd name="T21" fmla="*/ 727258 h 57"/>
                <a:gd name="T22" fmla="*/ 13016528 w 120"/>
                <a:gd name="T23" fmla="*/ 0 h 57"/>
                <a:gd name="T24" fmla="*/ 14332510 w 120"/>
                <a:gd name="T25" fmla="*/ 0 h 57"/>
                <a:gd name="T26" fmla="*/ 15257661 w 120"/>
                <a:gd name="T27" fmla="*/ 278139 h 57"/>
                <a:gd name="T28" fmla="*/ 15257661 w 120"/>
                <a:gd name="T29" fmla="*/ 278139 h 57"/>
                <a:gd name="T30" fmla="*/ 15611782 w 120"/>
                <a:gd name="T31" fmla="*/ 278139 h 57"/>
                <a:gd name="T32" fmla="*/ 15611782 w 120"/>
                <a:gd name="T33" fmla="*/ 1284233 h 57"/>
                <a:gd name="T34" fmla="*/ 15611782 w 120"/>
                <a:gd name="T35" fmla="*/ 2010639 h 57"/>
                <a:gd name="T36" fmla="*/ 14943912 w 120"/>
                <a:gd name="T37" fmla="*/ 2716909 h 57"/>
                <a:gd name="T38" fmla="*/ 13983312 w 120"/>
                <a:gd name="T39" fmla="*/ 3699434 h 57"/>
                <a:gd name="T40" fmla="*/ 12462454 w 120"/>
                <a:gd name="T41" fmla="*/ 5192188 h 57"/>
                <a:gd name="T42" fmla="*/ 12462454 w 120"/>
                <a:gd name="T43" fmla="*/ 5192188 h 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0"/>
                <a:gd name="T67" fmla="*/ 0 h 57"/>
                <a:gd name="T68" fmla="*/ 120 w 120"/>
                <a:gd name="T69" fmla="*/ 57 h 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0" h="57">
                  <a:moveTo>
                    <a:pt x="96" y="36"/>
                  </a:moveTo>
                  <a:lnTo>
                    <a:pt x="96" y="36"/>
                  </a:lnTo>
                  <a:lnTo>
                    <a:pt x="72" y="48"/>
                  </a:lnTo>
                  <a:lnTo>
                    <a:pt x="50" y="55"/>
                  </a:lnTo>
                  <a:lnTo>
                    <a:pt x="29" y="57"/>
                  </a:lnTo>
                  <a:lnTo>
                    <a:pt x="0" y="57"/>
                  </a:lnTo>
                  <a:lnTo>
                    <a:pt x="12" y="48"/>
                  </a:lnTo>
                  <a:lnTo>
                    <a:pt x="43" y="24"/>
                  </a:lnTo>
                  <a:lnTo>
                    <a:pt x="60" y="12"/>
                  </a:lnTo>
                  <a:lnTo>
                    <a:pt x="79" y="5"/>
                  </a:lnTo>
                  <a:lnTo>
                    <a:pt x="100" y="0"/>
                  </a:lnTo>
                  <a:lnTo>
                    <a:pt x="110" y="0"/>
                  </a:lnTo>
                  <a:lnTo>
                    <a:pt x="117" y="2"/>
                  </a:lnTo>
                  <a:lnTo>
                    <a:pt x="120" y="2"/>
                  </a:lnTo>
                  <a:lnTo>
                    <a:pt x="120" y="9"/>
                  </a:lnTo>
                  <a:lnTo>
                    <a:pt x="120" y="14"/>
                  </a:lnTo>
                  <a:lnTo>
                    <a:pt x="115" y="19"/>
                  </a:lnTo>
                  <a:lnTo>
                    <a:pt x="108" y="26"/>
                  </a:lnTo>
                  <a:lnTo>
                    <a:pt x="96"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56" name="Freeform 81"/>
            <p:cNvSpPr>
              <a:spLocks/>
            </p:cNvSpPr>
            <p:nvPr/>
          </p:nvSpPr>
          <p:spPr bwMode="auto">
            <a:xfrm>
              <a:off x="5755" y="1694"/>
              <a:ext cx="47" cy="40"/>
            </a:xfrm>
            <a:custGeom>
              <a:avLst/>
              <a:gdLst>
                <a:gd name="T0" fmla="*/ 2820471 w 34"/>
                <a:gd name="T1" fmla="*/ 408131 h 29"/>
                <a:gd name="T2" fmla="*/ 2820471 w 34"/>
                <a:gd name="T3" fmla="*/ 408131 h 29"/>
                <a:gd name="T4" fmla="*/ 2820471 w 34"/>
                <a:gd name="T5" fmla="*/ 946672 h 29"/>
                <a:gd name="T6" fmla="*/ 2586385 w 34"/>
                <a:gd name="T7" fmla="*/ 1477228 h 29"/>
                <a:gd name="T8" fmla="*/ 2215328 w 34"/>
                <a:gd name="T9" fmla="*/ 1863688 h 29"/>
                <a:gd name="T10" fmla="*/ 1811437 w 34"/>
                <a:gd name="T11" fmla="*/ 2251974 h 29"/>
                <a:gd name="T12" fmla="*/ 1811437 w 34"/>
                <a:gd name="T13" fmla="*/ 2251974 h 29"/>
                <a:gd name="T14" fmla="*/ 1251693 w 34"/>
                <a:gd name="T15" fmla="*/ 2251974 h 29"/>
                <a:gd name="T16" fmla="*/ 593267 w 34"/>
                <a:gd name="T17" fmla="*/ 2076434 h 29"/>
                <a:gd name="T18" fmla="*/ 247972 w 34"/>
                <a:gd name="T19" fmla="*/ 1684857 h 29"/>
                <a:gd name="T20" fmla="*/ 0 w 34"/>
                <a:gd name="T21" fmla="*/ 1305754 h 29"/>
                <a:gd name="T22" fmla="*/ 0 w 34"/>
                <a:gd name="T23" fmla="*/ 1305754 h 29"/>
                <a:gd name="T24" fmla="*/ 247972 w 34"/>
                <a:gd name="T25" fmla="*/ 776468 h 29"/>
                <a:gd name="T26" fmla="*/ 593267 w 34"/>
                <a:gd name="T27" fmla="*/ 408131 h 29"/>
                <a:gd name="T28" fmla="*/ 1251693 w 34"/>
                <a:gd name="T29" fmla="*/ 237099 h 29"/>
                <a:gd name="T30" fmla="*/ 1251693 w 34"/>
                <a:gd name="T31" fmla="*/ 237099 h 29"/>
                <a:gd name="T32" fmla="*/ 2215328 w 34"/>
                <a:gd name="T33" fmla="*/ 0 h 29"/>
                <a:gd name="T34" fmla="*/ 2391860 w 34"/>
                <a:gd name="T35" fmla="*/ 0 h 29"/>
                <a:gd name="T36" fmla="*/ 2820471 w 34"/>
                <a:gd name="T37" fmla="*/ 408131 h 29"/>
                <a:gd name="T38" fmla="*/ 2820471 w 34"/>
                <a:gd name="T39" fmla="*/ 408131 h 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
                <a:gd name="T61" fmla="*/ 0 h 29"/>
                <a:gd name="T62" fmla="*/ 34 w 34"/>
                <a:gd name="T63" fmla="*/ 29 h 2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 h="29">
                  <a:moveTo>
                    <a:pt x="34" y="5"/>
                  </a:moveTo>
                  <a:lnTo>
                    <a:pt x="34" y="5"/>
                  </a:lnTo>
                  <a:lnTo>
                    <a:pt x="34" y="12"/>
                  </a:lnTo>
                  <a:lnTo>
                    <a:pt x="31" y="19"/>
                  </a:lnTo>
                  <a:lnTo>
                    <a:pt x="27" y="24"/>
                  </a:lnTo>
                  <a:lnTo>
                    <a:pt x="22" y="29"/>
                  </a:lnTo>
                  <a:lnTo>
                    <a:pt x="15" y="29"/>
                  </a:lnTo>
                  <a:lnTo>
                    <a:pt x="7" y="27"/>
                  </a:lnTo>
                  <a:lnTo>
                    <a:pt x="3" y="22"/>
                  </a:lnTo>
                  <a:lnTo>
                    <a:pt x="0" y="17"/>
                  </a:lnTo>
                  <a:lnTo>
                    <a:pt x="3" y="10"/>
                  </a:lnTo>
                  <a:lnTo>
                    <a:pt x="7" y="5"/>
                  </a:lnTo>
                  <a:lnTo>
                    <a:pt x="15" y="3"/>
                  </a:lnTo>
                  <a:lnTo>
                    <a:pt x="27" y="0"/>
                  </a:lnTo>
                  <a:lnTo>
                    <a:pt x="29" y="0"/>
                  </a:lnTo>
                  <a:lnTo>
                    <a:pt x="34" y="5"/>
                  </a:lnTo>
                  <a:close/>
                </a:path>
              </a:pathLst>
            </a:custGeom>
            <a:solidFill>
              <a:srgbClr val="513D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57" name="Freeform 82"/>
            <p:cNvSpPr>
              <a:spLocks/>
            </p:cNvSpPr>
            <p:nvPr/>
          </p:nvSpPr>
          <p:spPr bwMode="auto">
            <a:xfrm>
              <a:off x="5762" y="1710"/>
              <a:ext cx="9" cy="7"/>
            </a:xfrm>
            <a:custGeom>
              <a:avLst/>
              <a:gdLst>
                <a:gd name="T0" fmla="*/ 0 w 7"/>
                <a:gd name="T1" fmla="*/ 676796 h 5"/>
                <a:gd name="T2" fmla="*/ 0 w 7"/>
                <a:gd name="T3" fmla="*/ 676796 h 5"/>
                <a:gd name="T4" fmla="*/ 0 w 7"/>
                <a:gd name="T5" fmla="*/ 676796 h 5"/>
                <a:gd name="T6" fmla="*/ 31617 w 7"/>
                <a:gd name="T7" fmla="*/ 676796 h 5"/>
                <a:gd name="T8" fmla="*/ 31617 w 7"/>
                <a:gd name="T9" fmla="*/ 676796 h 5"/>
                <a:gd name="T10" fmla="*/ 45229 w 7"/>
                <a:gd name="T11" fmla="*/ 676796 h 5"/>
                <a:gd name="T12" fmla="*/ 45229 w 7"/>
                <a:gd name="T13" fmla="*/ 0 h 5"/>
                <a:gd name="T14" fmla="*/ 45229 w 7"/>
                <a:gd name="T15" fmla="*/ 0 h 5"/>
                <a:gd name="T16" fmla="*/ 45229 w 7"/>
                <a:gd name="T17" fmla="*/ 0 h 5"/>
                <a:gd name="T18" fmla="*/ 14876 w 7"/>
                <a:gd name="T19" fmla="*/ 0 h 5"/>
                <a:gd name="T20" fmla="*/ 14876 w 7"/>
                <a:gd name="T21" fmla="*/ 0 h 5"/>
                <a:gd name="T22" fmla="*/ 0 w 7"/>
                <a:gd name="T23" fmla="*/ 0 h 5"/>
                <a:gd name="T24" fmla="*/ 0 w 7"/>
                <a:gd name="T25" fmla="*/ 676796 h 5"/>
                <a:gd name="T26" fmla="*/ 0 w 7"/>
                <a:gd name="T27" fmla="*/ 676796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5"/>
                <a:gd name="T44" fmla="*/ 7 w 7"/>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5">
                  <a:moveTo>
                    <a:pt x="0" y="5"/>
                  </a:moveTo>
                  <a:lnTo>
                    <a:pt x="0" y="5"/>
                  </a:lnTo>
                  <a:lnTo>
                    <a:pt x="5" y="5"/>
                  </a:lnTo>
                  <a:lnTo>
                    <a:pt x="7" y="5"/>
                  </a:lnTo>
                  <a:lnTo>
                    <a:pt x="7" y="0"/>
                  </a:lnTo>
                  <a:lnTo>
                    <a:pt x="2" y="0"/>
                  </a:lnTo>
                  <a:lnTo>
                    <a:pt x="0" y="0"/>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58" name="Freeform 83"/>
            <p:cNvSpPr>
              <a:spLocks/>
            </p:cNvSpPr>
            <p:nvPr/>
          </p:nvSpPr>
          <p:spPr bwMode="auto">
            <a:xfrm>
              <a:off x="5742" y="1330"/>
              <a:ext cx="273" cy="511"/>
            </a:xfrm>
            <a:custGeom>
              <a:avLst/>
              <a:gdLst>
                <a:gd name="T0" fmla="*/ 432131 w 196"/>
                <a:gd name="T1" fmla="*/ 0 h 367"/>
                <a:gd name="T2" fmla="*/ 432131 w 196"/>
                <a:gd name="T3" fmla="*/ 0 h 367"/>
                <a:gd name="T4" fmla="*/ 222742 w 196"/>
                <a:gd name="T5" fmla="*/ 0 h 367"/>
                <a:gd name="T6" fmla="*/ 0 w 196"/>
                <a:gd name="T7" fmla="*/ 221125 h 367"/>
                <a:gd name="T8" fmla="*/ 0 w 196"/>
                <a:gd name="T9" fmla="*/ 221125 h 367"/>
                <a:gd name="T10" fmla="*/ 0 w 196"/>
                <a:gd name="T11" fmla="*/ 530266 h 367"/>
                <a:gd name="T12" fmla="*/ 222742 w 196"/>
                <a:gd name="T13" fmla="*/ 738327 h 367"/>
                <a:gd name="T14" fmla="*/ 222742 w 196"/>
                <a:gd name="T15" fmla="*/ 738327 h 367"/>
                <a:gd name="T16" fmla="*/ 3595852 w 196"/>
                <a:gd name="T17" fmla="*/ 2243477 h 367"/>
                <a:gd name="T18" fmla="*/ 6751683 w 196"/>
                <a:gd name="T19" fmla="*/ 4383620 h 367"/>
                <a:gd name="T20" fmla="*/ 9597339 w 196"/>
                <a:gd name="T21" fmla="*/ 6652035 h 367"/>
                <a:gd name="T22" fmla="*/ 11984476 w 196"/>
                <a:gd name="T23" fmla="*/ 9262098 h 367"/>
                <a:gd name="T24" fmla="*/ 13842361 w 196"/>
                <a:gd name="T25" fmla="*/ 11833068 h 367"/>
                <a:gd name="T26" fmla="*/ 15304266 w 196"/>
                <a:gd name="T27" fmla="*/ 14989969 h 367"/>
                <a:gd name="T28" fmla="*/ 16874893 w 196"/>
                <a:gd name="T29" fmla="*/ 18077401 h 367"/>
                <a:gd name="T30" fmla="*/ 17953337 w 196"/>
                <a:gd name="T31" fmla="*/ 20871585 h 367"/>
                <a:gd name="T32" fmla="*/ 18746212 w 196"/>
                <a:gd name="T33" fmla="*/ 23975591 h 367"/>
                <a:gd name="T34" fmla="*/ 19453006 w 196"/>
                <a:gd name="T35" fmla="*/ 27116222 h 367"/>
                <a:gd name="T36" fmla="*/ 20298590 w 196"/>
                <a:gd name="T37" fmla="*/ 32453251 h 367"/>
                <a:gd name="T38" fmla="*/ 20536206 w 196"/>
                <a:gd name="T39" fmla="*/ 36924698 h 367"/>
                <a:gd name="T40" fmla="*/ 20536206 w 196"/>
                <a:gd name="T41" fmla="*/ 39473230 h 367"/>
                <a:gd name="T42" fmla="*/ 20536206 w 196"/>
                <a:gd name="T43" fmla="*/ 39473230 h 367"/>
                <a:gd name="T44" fmla="*/ 21316656 w 196"/>
                <a:gd name="T45" fmla="*/ 39155376 h 367"/>
                <a:gd name="T46" fmla="*/ 21316656 w 196"/>
                <a:gd name="T47" fmla="*/ 39155376 h 367"/>
                <a:gd name="T48" fmla="*/ 21123904 w 196"/>
                <a:gd name="T49" fmla="*/ 36018359 h 367"/>
                <a:gd name="T50" fmla="*/ 20824195 w 196"/>
                <a:gd name="T51" fmla="*/ 31692770 h 367"/>
                <a:gd name="T52" fmla="*/ 20020904 w 196"/>
                <a:gd name="T53" fmla="*/ 26244584 h 367"/>
                <a:gd name="T54" fmla="*/ 19280431 w 196"/>
                <a:gd name="T55" fmla="*/ 23233648 h 367"/>
                <a:gd name="T56" fmla="*/ 18545316 w 196"/>
                <a:gd name="T57" fmla="*/ 20068517 h 367"/>
                <a:gd name="T58" fmla="*/ 17154933 w 196"/>
                <a:gd name="T59" fmla="*/ 17219262 h 367"/>
                <a:gd name="T60" fmla="*/ 15882965 w 196"/>
                <a:gd name="T61" fmla="*/ 14183870 h 367"/>
                <a:gd name="T62" fmla="*/ 14265621 w 196"/>
                <a:gd name="T63" fmla="*/ 11267448 h 367"/>
                <a:gd name="T64" fmla="*/ 12166731 w 196"/>
                <a:gd name="T65" fmla="*/ 8498505 h 367"/>
                <a:gd name="T66" fmla="*/ 9938105 w 196"/>
                <a:gd name="T67" fmla="*/ 5914523 h 367"/>
                <a:gd name="T68" fmla="*/ 6976126 w 196"/>
                <a:gd name="T69" fmla="*/ 3564435 h 367"/>
                <a:gd name="T70" fmla="*/ 3972239 w 196"/>
                <a:gd name="T71" fmla="*/ 1431392 h 367"/>
                <a:gd name="T72" fmla="*/ 432131 w 196"/>
                <a:gd name="T73" fmla="*/ 0 h 367"/>
                <a:gd name="T74" fmla="*/ 432131 w 196"/>
                <a:gd name="T75" fmla="*/ 0 h 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6"/>
                <a:gd name="T115" fmla="*/ 0 h 367"/>
                <a:gd name="T116" fmla="*/ 196 w 196"/>
                <a:gd name="T117" fmla="*/ 367 h 3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6" h="367">
                  <a:moveTo>
                    <a:pt x="4" y="0"/>
                  </a:moveTo>
                  <a:lnTo>
                    <a:pt x="4" y="0"/>
                  </a:lnTo>
                  <a:lnTo>
                    <a:pt x="2" y="0"/>
                  </a:lnTo>
                  <a:lnTo>
                    <a:pt x="0" y="2"/>
                  </a:lnTo>
                  <a:lnTo>
                    <a:pt x="0" y="5"/>
                  </a:lnTo>
                  <a:lnTo>
                    <a:pt x="2" y="7"/>
                  </a:lnTo>
                  <a:lnTo>
                    <a:pt x="33" y="21"/>
                  </a:lnTo>
                  <a:lnTo>
                    <a:pt x="62" y="41"/>
                  </a:lnTo>
                  <a:lnTo>
                    <a:pt x="88" y="62"/>
                  </a:lnTo>
                  <a:lnTo>
                    <a:pt x="110" y="86"/>
                  </a:lnTo>
                  <a:lnTo>
                    <a:pt x="127" y="110"/>
                  </a:lnTo>
                  <a:lnTo>
                    <a:pt x="141" y="139"/>
                  </a:lnTo>
                  <a:lnTo>
                    <a:pt x="155" y="168"/>
                  </a:lnTo>
                  <a:lnTo>
                    <a:pt x="165" y="194"/>
                  </a:lnTo>
                  <a:lnTo>
                    <a:pt x="172" y="223"/>
                  </a:lnTo>
                  <a:lnTo>
                    <a:pt x="179" y="252"/>
                  </a:lnTo>
                  <a:lnTo>
                    <a:pt x="187" y="302"/>
                  </a:lnTo>
                  <a:lnTo>
                    <a:pt x="189" y="343"/>
                  </a:lnTo>
                  <a:lnTo>
                    <a:pt x="189" y="367"/>
                  </a:lnTo>
                  <a:lnTo>
                    <a:pt x="196" y="364"/>
                  </a:lnTo>
                  <a:lnTo>
                    <a:pt x="194" y="335"/>
                  </a:lnTo>
                  <a:lnTo>
                    <a:pt x="191" y="295"/>
                  </a:lnTo>
                  <a:lnTo>
                    <a:pt x="184" y="244"/>
                  </a:lnTo>
                  <a:lnTo>
                    <a:pt x="177" y="216"/>
                  </a:lnTo>
                  <a:lnTo>
                    <a:pt x="170" y="187"/>
                  </a:lnTo>
                  <a:lnTo>
                    <a:pt x="158" y="160"/>
                  </a:lnTo>
                  <a:lnTo>
                    <a:pt x="146" y="132"/>
                  </a:lnTo>
                  <a:lnTo>
                    <a:pt x="131" y="105"/>
                  </a:lnTo>
                  <a:lnTo>
                    <a:pt x="112" y="79"/>
                  </a:lnTo>
                  <a:lnTo>
                    <a:pt x="91" y="55"/>
                  </a:lnTo>
                  <a:lnTo>
                    <a:pt x="64" y="33"/>
                  </a:lnTo>
                  <a:lnTo>
                    <a:pt x="36" y="14"/>
                  </a:lnTo>
                  <a:lnTo>
                    <a:pt x="4" y="0"/>
                  </a:lnTo>
                  <a:close/>
                </a:path>
              </a:pathLst>
            </a:custGeom>
            <a:solidFill>
              <a:srgbClr val="513D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59" name="Freeform 84"/>
            <p:cNvSpPr>
              <a:spLocks/>
            </p:cNvSpPr>
            <p:nvPr/>
          </p:nvSpPr>
          <p:spPr bwMode="auto">
            <a:xfrm>
              <a:off x="5685" y="1404"/>
              <a:ext cx="270" cy="564"/>
            </a:xfrm>
            <a:custGeom>
              <a:avLst/>
              <a:gdLst>
                <a:gd name="T0" fmla="*/ 13414971 w 194"/>
                <a:gd name="T1" fmla="*/ 4686348 h 405"/>
                <a:gd name="T2" fmla="*/ 13414971 w 194"/>
                <a:gd name="T3" fmla="*/ 4686348 h 405"/>
                <a:gd name="T4" fmla="*/ 12416223 w 194"/>
                <a:gd name="T5" fmla="*/ 2991970 h 405"/>
                <a:gd name="T6" fmla="*/ 11435662 w 194"/>
                <a:gd name="T7" fmla="*/ 2002456 h 405"/>
                <a:gd name="T8" fmla="*/ 10307864 w 194"/>
                <a:gd name="T9" fmla="*/ 1009929 h 405"/>
                <a:gd name="T10" fmla="*/ 8921286 w 194"/>
                <a:gd name="T11" fmla="*/ 430747 h 405"/>
                <a:gd name="T12" fmla="*/ 7076348 w 194"/>
                <a:gd name="T13" fmla="*/ 0 h 405"/>
                <a:gd name="T14" fmla="*/ 5084487 w 194"/>
                <a:gd name="T15" fmla="*/ 0 h 405"/>
                <a:gd name="T16" fmla="*/ 2743439 w 194"/>
                <a:gd name="T17" fmla="*/ 430747 h 405"/>
                <a:gd name="T18" fmla="*/ 0 w 194"/>
                <a:gd name="T19" fmla="*/ 1324360 h 405"/>
                <a:gd name="T20" fmla="*/ 0 w 194"/>
                <a:gd name="T21" fmla="*/ 1324360 h 405"/>
                <a:gd name="T22" fmla="*/ 1809729 w 194"/>
                <a:gd name="T23" fmla="*/ 3576665 h 405"/>
                <a:gd name="T24" fmla="*/ 5617528 w 194"/>
                <a:gd name="T25" fmla="*/ 10088801 h 405"/>
                <a:gd name="T26" fmla="*/ 8124114 w 194"/>
                <a:gd name="T27" fmla="*/ 14075832 h 405"/>
                <a:gd name="T28" fmla="*/ 10307864 w 194"/>
                <a:gd name="T29" fmla="*/ 18618680 h 405"/>
                <a:gd name="T30" fmla="*/ 12416223 w 194"/>
                <a:gd name="T31" fmla="*/ 23148394 h 405"/>
                <a:gd name="T32" fmla="*/ 14126593 w 194"/>
                <a:gd name="T33" fmla="*/ 27850128 h 405"/>
                <a:gd name="T34" fmla="*/ 14126593 w 194"/>
                <a:gd name="T35" fmla="*/ 27850128 h 405"/>
                <a:gd name="T36" fmla="*/ 14911777 w 194"/>
                <a:gd name="T37" fmla="*/ 31791294 h 405"/>
                <a:gd name="T38" fmla="*/ 15470079 w 194"/>
                <a:gd name="T39" fmla="*/ 34951320 h 405"/>
                <a:gd name="T40" fmla="*/ 15470079 w 194"/>
                <a:gd name="T41" fmla="*/ 37492929 h 405"/>
                <a:gd name="T42" fmla="*/ 15470079 w 194"/>
                <a:gd name="T43" fmla="*/ 39904911 h 405"/>
                <a:gd name="T44" fmla="*/ 14911777 w 194"/>
                <a:gd name="T45" fmla="*/ 41741866 h 405"/>
                <a:gd name="T46" fmla="*/ 14688024 w 194"/>
                <a:gd name="T47" fmla="*/ 42694650 h 405"/>
                <a:gd name="T48" fmla="*/ 14126593 w 194"/>
                <a:gd name="T49" fmla="*/ 43755213 h 405"/>
                <a:gd name="T50" fmla="*/ 18670320 w 194"/>
                <a:gd name="T51" fmla="*/ 41907714 h 405"/>
                <a:gd name="T52" fmla="*/ 18670320 w 194"/>
                <a:gd name="T53" fmla="*/ 41907714 h 405"/>
                <a:gd name="T54" fmla="*/ 19076350 w 194"/>
                <a:gd name="T55" fmla="*/ 41197916 h 405"/>
                <a:gd name="T56" fmla="*/ 19444477 w 194"/>
                <a:gd name="T57" fmla="*/ 39153420 h 405"/>
                <a:gd name="T58" fmla="*/ 19966066 w 194"/>
                <a:gd name="T59" fmla="*/ 35756131 h 405"/>
                <a:gd name="T60" fmla="*/ 20534760 w 194"/>
                <a:gd name="T61" fmla="*/ 31398646 h 405"/>
                <a:gd name="T62" fmla="*/ 20330275 w 194"/>
                <a:gd name="T63" fmla="*/ 28690418 h 405"/>
                <a:gd name="T64" fmla="*/ 20330275 w 194"/>
                <a:gd name="T65" fmla="*/ 25865185 h 405"/>
                <a:gd name="T66" fmla="*/ 19776719 w 194"/>
                <a:gd name="T67" fmla="*/ 22828854 h 405"/>
                <a:gd name="T68" fmla="*/ 19076350 w 194"/>
                <a:gd name="T69" fmla="*/ 19601899 h 405"/>
                <a:gd name="T70" fmla="*/ 18162701 w 194"/>
                <a:gd name="T71" fmla="*/ 16019732 h 405"/>
                <a:gd name="T72" fmla="*/ 16916183 w 194"/>
                <a:gd name="T73" fmla="*/ 12454417 h 405"/>
                <a:gd name="T74" fmla="*/ 15470079 w 194"/>
                <a:gd name="T75" fmla="*/ 8560921 h 405"/>
                <a:gd name="T76" fmla="*/ 13414971 w 194"/>
                <a:gd name="T77" fmla="*/ 4686348 h 405"/>
                <a:gd name="T78" fmla="*/ 13414971 w 194"/>
                <a:gd name="T79" fmla="*/ 4686348 h 4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94"/>
                <a:gd name="T121" fmla="*/ 0 h 405"/>
                <a:gd name="T122" fmla="*/ 194 w 194"/>
                <a:gd name="T123" fmla="*/ 405 h 4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94" h="405">
                  <a:moveTo>
                    <a:pt x="127" y="43"/>
                  </a:moveTo>
                  <a:lnTo>
                    <a:pt x="127" y="43"/>
                  </a:lnTo>
                  <a:lnTo>
                    <a:pt x="117" y="28"/>
                  </a:lnTo>
                  <a:lnTo>
                    <a:pt x="108" y="19"/>
                  </a:lnTo>
                  <a:lnTo>
                    <a:pt x="98" y="9"/>
                  </a:lnTo>
                  <a:lnTo>
                    <a:pt x="84" y="4"/>
                  </a:lnTo>
                  <a:lnTo>
                    <a:pt x="67" y="0"/>
                  </a:lnTo>
                  <a:lnTo>
                    <a:pt x="48" y="0"/>
                  </a:lnTo>
                  <a:lnTo>
                    <a:pt x="26" y="4"/>
                  </a:lnTo>
                  <a:lnTo>
                    <a:pt x="0" y="12"/>
                  </a:lnTo>
                  <a:lnTo>
                    <a:pt x="17" y="33"/>
                  </a:lnTo>
                  <a:lnTo>
                    <a:pt x="53" y="93"/>
                  </a:lnTo>
                  <a:lnTo>
                    <a:pt x="77" y="131"/>
                  </a:lnTo>
                  <a:lnTo>
                    <a:pt x="98" y="172"/>
                  </a:lnTo>
                  <a:lnTo>
                    <a:pt x="117" y="215"/>
                  </a:lnTo>
                  <a:lnTo>
                    <a:pt x="134" y="258"/>
                  </a:lnTo>
                  <a:lnTo>
                    <a:pt x="141" y="294"/>
                  </a:lnTo>
                  <a:lnTo>
                    <a:pt x="146" y="323"/>
                  </a:lnTo>
                  <a:lnTo>
                    <a:pt x="146" y="347"/>
                  </a:lnTo>
                  <a:lnTo>
                    <a:pt x="146" y="369"/>
                  </a:lnTo>
                  <a:lnTo>
                    <a:pt x="141" y="386"/>
                  </a:lnTo>
                  <a:lnTo>
                    <a:pt x="139" y="395"/>
                  </a:lnTo>
                  <a:lnTo>
                    <a:pt x="134" y="405"/>
                  </a:lnTo>
                  <a:lnTo>
                    <a:pt x="177" y="388"/>
                  </a:lnTo>
                  <a:lnTo>
                    <a:pt x="180" y="381"/>
                  </a:lnTo>
                  <a:lnTo>
                    <a:pt x="184" y="362"/>
                  </a:lnTo>
                  <a:lnTo>
                    <a:pt x="189" y="330"/>
                  </a:lnTo>
                  <a:lnTo>
                    <a:pt x="194" y="290"/>
                  </a:lnTo>
                  <a:lnTo>
                    <a:pt x="192" y="266"/>
                  </a:lnTo>
                  <a:lnTo>
                    <a:pt x="192" y="239"/>
                  </a:lnTo>
                  <a:lnTo>
                    <a:pt x="187" y="211"/>
                  </a:lnTo>
                  <a:lnTo>
                    <a:pt x="180" y="182"/>
                  </a:lnTo>
                  <a:lnTo>
                    <a:pt x="172" y="148"/>
                  </a:lnTo>
                  <a:lnTo>
                    <a:pt x="160" y="115"/>
                  </a:lnTo>
                  <a:lnTo>
                    <a:pt x="146" y="79"/>
                  </a:lnTo>
                  <a:lnTo>
                    <a:pt x="127"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60" name="Freeform 85"/>
            <p:cNvSpPr>
              <a:spLocks/>
            </p:cNvSpPr>
            <p:nvPr/>
          </p:nvSpPr>
          <p:spPr bwMode="auto">
            <a:xfrm>
              <a:off x="5735" y="1342"/>
              <a:ext cx="230" cy="522"/>
            </a:xfrm>
            <a:custGeom>
              <a:avLst/>
              <a:gdLst>
                <a:gd name="T0" fmla="*/ 590121 w 165"/>
                <a:gd name="T1" fmla="*/ 0 h 374"/>
                <a:gd name="T2" fmla="*/ 590121 w 165"/>
                <a:gd name="T3" fmla="*/ 0 h 374"/>
                <a:gd name="T4" fmla="*/ 227448 w 165"/>
                <a:gd name="T5" fmla="*/ 0 h 374"/>
                <a:gd name="T6" fmla="*/ 0 w 165"/>
                <a:gd name="T7" fmla="*/ 324822 h 374"/>
                <a:gd name="T8" fmla="*/ 0 w 165"/>
                <a:gd name="T9" fmla="*/ 324822 h 374"/>
                <a:gd name="T10" fmla="*/ 0 w 165"/>
                <a:gd name="T11" fmla="*/ 611382 h 374"/>
                <a:gd name="T12" fmla="*/ 227448 w 165"/>
                <a:gd name="T13" fmla="*/ 883165 h 374"/>
                <a:gd name="T14" fmla="*/ 227448 w 165"/>
                <a:gd name="T15" fmla="*/ 883165 h 374"/>
                <a:gd name="T16" fmla="*/ 3447457 w 165"/>
                <a:gd name="T17" fmla="*/ 2730546 h 374"/>
                <a:gd name="T18" fmla="*/ 6310697 w 165"/>
                <a:gd name="T19" fmla="*/ 5319212 h 374"/>
                <a:gd name="T20" fmla="*/ 8796729 w 165"/>
                <a:gd name="T21" fmla="*/ 8024594 h 374"/>
                <a:gd name="T22" fmla="*/ 10990483 w 165"/>
                <a:gd name="T23" fmla="*/ 10647187 h 374"/>
                <a:gd name="T24" fmla="*/ 12467239 w 165"/>
                <a:gd name="T25" fmla="*/ 13790485 h 374"/>
                <a:gd name="T26" fmla="*/ 14231586 w 165"/>
                <a:gd name="T27" fmla="*/ 16844277 h 374"/>
                <a:gd name="T28" fmla="*/ 15211361 w 165"/>
                <a:gd name="T29" fmla="*/ 20185658 h 374"/>
                <a:gd name="T30" fmla="*/ 16103117 w 165"/>
                <a:gd name="T31" fmla="*/ 23288872 h 374"/>
                <a:gd name="T32" fmla="*/ 16845830 w 165"/>
                <a:gd name="T33" fmla="*/ 26394863 h 374"/>
                <a:gd name="T34" fmla="*/ 17378576 w 165"/>
                <a:gd name="T35" fmla="*/ 29449251 h 374"/>
                <a:gd name="T36" fmla="*/ 17682000 w 165"/>
                <a:gd name="T37" fmla="*/ 35349247 h 374"/>
                <a:gd name="T38" fmla="*/ 17682000 w 165"/>
                <a:gd name="T39" fmla="*/ 40179226 h 374"/>
                <a:gd name="T40" fmla="*/ 17682000 w 165"/>
                <a:gd name="T41" fmla="*/ 43735330 h 374"/>
                <a:gd name="T42" fmla="*/ 17682000 w 165"/>
                <a:gd name="T43" fmla="*/ 43735330 h 374"/>
                <a:gd name="T44" fmla="*/ 18143384 w 165"/>
                <a:gd name="T45" fmla="*/ 43238739 h 374"/>
                <a:gd name="T46" fmla="*/ 18143384 w 165"/>
                <a:gd name="T47" fmla="*/ 43238739 h 374"/>
                <a:gd name="T48" fmla="*/ 18454971 w 165"/>
                <a:gd name="T49" fmla="*/ 39563336 h 374"/>
                <a:gd name="T50" fmla="*/ 18454971 w 165"/>
                <a:gd name="T51" fmla="*/ 34541621 h 374"/>
                <a:gd name="T52" fmla="*/ 17911357 w 165"/>
                <a:gd name="T53" fmla="*/ 28948854 h 374"/>
                <a:gd name="T54" fmla="*/ 17378576 w 165"/>
                <a:gd name="T55" fmla="*/ 25776135 h 374"/>
                <a:gd name="T56" fmla="*/ 16845830 w 165"/>
                <a:gd name="T57" fmla="*/ 22450956 h 374"/>
                <a:gd name="T58" fmla="*/ 15814065 w 165"/>
                <a:gd name="T59" fmla="*/ 19455674 h 374"/>
                <a:gd name="T60" fmla="*/ 14741280 w 165"/>
                <a:gd name="T61" fmla="*/ 16272348 h 374"/>
                <a:gd name="T62" fmla="*/ 13015906 w 165"/>
                <a:gd name="T63" fmla="*/ 13231833 h 374"/>
                <a:gd name="T64" fmla="*/ 11131349 w 165"/>
                <a:gd name="T65" fmla="*/ 10142720 h 374"/>
                <a:gd name="T66" fmla="*/ 9099997 w 165"/>
                <a:gd name="T67" fmla="*/ 7396677 h 374"/>
                <a:gd name="T68" fmla="*/ 6698640 w 165"/>
                <a:gd name="T69" fmla="*/ 4519737 h 374"/>
                <a:gd name="T70" fmla="*/ 3670199 w 165"/>
                <a:gd name="T71" fmla="*/ 2320107 h 374"/>
                <a:gd name="T72" fmla="*/ 590121 w 165"/>
                <a:gd name="T73" fmla="*/ 0 h 374"/>
                <a:gd name="T74" fmla="*/ 590121 w 165"/>
                <a:gd name="T75" fmla="*/ 0 h 3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5"/>
                <a:gd name="T115" fmla="*/ 0 h 374"/>
                <a:gd name="T116" fmla="*/ 165 w 165"/>
                <a:gd name="T117" fmla="*/ 374 h 3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5" h="374">
                  <a:moveTo>
                    <a:pt x="5" y="0"/>
                  </a:moveTo>
                  <a:lnTo>
                    <a:pt x="5" y="0"/>
                  </a:lnTo>
                  <a:lnTo>
                    <a:pt x="2" y="0"/>
                  </a:lnTo>
                  <a:lnTo>
                    <a:pt x="0" y="3"/>
                  </a:lnTo>
                  <a:lnTo>
                    <a:pt x="0" y="5"/>
                  </a:lnTo>
                  <a:lnTo>
                    <a:pt x="2" y="8"/>
                  </a:lnTo>
                  <a:lnTo>
                    <a:pt x="31" y="24"/>
                  </a:lnTo>
                  <a:lnTo>
                    <a:pt x="57" y="46"/>
                  </a:lnTo>
                  <a:lnTo>
                    <a:pt x="79" y="68"/>
                  </a:lnTo>
                  <a:lnTo>
                    <a:pt x="98" y="91"/>
                  </a:lnTo>
                  <a:lnTo>
                    <a:pt x="112" y="118"/>
                  </a:lnTo>
                  <a:lnTo>
                    <a:pt x="127" y="144"/>
                  </a:lnTo>
                  <a:lnTo>
                    <a:pt x="136" y="173"/>
                  </a:lnTo>
                  <a:lnTo>
                    <a:pt x="144" y="199"/>
                  </a:lnTo>
                  <a:lnTo>
                    <a:pt x="151" y="226"/>
                  </a:lnTo>
                  <a:lnTo>
                    <a:pt x="156" y="252"/>
                  </a:lnTo>
                  <a:lnTo>
                    <a:pt x="158" y="302"/>
                  </a:lnTo>
                  <a:lnTo>
                    <a:pt x="158" y="343"/>
                  </a:lnTo>
                  <a:lnTo>
                    <a:pt x="158" y="374"/>
                  </a:lnTo>
                  <a:lnTo>
                    <a:pt x="163" y="370"/>
                  </a:lnTo>
                  <a:lnTo>
                    <a:pt x="165" y="338"/>
                  </a:lnTo>
                  <a:lnTo>
                    <a:pt x="165" y="295"/>
                  </a:lnTo>
                  <a:lnTo>
                    <a:pt x="160" y="247"/>
                  </a:lnTo>
                  <a:lnTo>
                    <a:pt x="156" y="221"/>
                  </a:lnTo>
                  <a:lnTo>
                    <a:pt x="151" y="192"/>
                  </a:lnTo>
                  <a:lnTo>
                    <a:pt x="141" y="166"/>
                  </a:lnTo>
                  <a:lnTo>
                    <a:pt x="132" y="139"/>
                  </a:lnTo>
                  <a:lnTo>
                    <a:pt x="117" y="113"/>
                  </a:lnTo>
                  <a:lnTo>
                    <a:pt x="100" y="87"/>
                  </a:lnTo>
                  <a:lnTo>
                    <a:pt x="81" y="63"/>
                  </a:lnTo>
                  <a:lnTo>
                    <a:pt x="60" y="39"/>
                  </a:lnTo>
                  <a:lnTo>
                    <a:pt x="33" y="20"/>
                  </a:lnTo>
                  <a:lnTo>
                    <a:pt x="5" y="0"/>
                  </a:lnTo>
                  <a:close/>
                </a:path>
              </a:pathLst>
            </a:custGeom>
            <a:solidFill>
              <a:srgbClr val="513D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61" name="Freeform 86"/>
            <p:cNvSpPr>
              <a:spLocks/>
            </p:cNvSpPr>
            <p:nvPr/>
          </p:nvSpPr>
          <p:spPr bwMode="auto">
            <a:xfrm>
              <a:off x="5714" y="1376"/>
              <a:ext cx="225" cy="568"/>
            </a:xfrm>
            <a:custGeom>
              <a:avLst/>
              <a:gdLst>
                <a:gd name="T0" fmla="*/ 649779 w 161"/>
                <a:gd name="T1" fmla="*/ 0 h 408"/>
                <a:gd name="T2" fmla="*/ 649779 w 161"/>
                <a:gd name="T3" fmla="*/ 0 h 408"/>
                <a:gd name="T4" fmla="*/ 345547 w 161"/>
                <a:gd name="T5" fmla="*/ 0 h 408"/>
                <a:gd name="T6" fmla="*/ 0 w 161"/>
                <a:gd name="T7" fmla="*/ 0 h 408"/>
                <a:gd name="T8" fmla="*/ 0 w 161"/>
                <a:gd name="T9" fmla="*/ 0 h 408"/>
                <a:gd name="T10" fmla="*/ 0 w 161"/>
                <a:gd name="T11" fmla="*/ 528491 h 408"/>
                <a:gd name="T12" fmla="*/ 345547 w 161"/>
                <a:gd name="T13" fmla="*/ 528491 h 408"/>
                <a:gd name="T14" fmla="*/ 345547 w 161"/>
                <a:gd name="T15" fmla="*/ 528491 h 408"/>
                <a:gd name="T16" fmla="*/ 3597519 w 161"/>
                <a:gd name="T17" fmla="*/ 2397070 h 408"/>
                <a:gd name="T18" fmla="*/ 6446742 w 161"/>
                <a:gd name="T19" fmla="*/ 4655637 h 408"/>
                <a:gd name="T20" fmla="*/ 9171827 w 161"/>
                <a:gd name="T21" fmla="*/ 6888472 h 408"/>
                <a:gd name="T22" fmla="*/ 11064522 w 161"/>
                <a:gd name="T23" fmla="*/ 9739960 h 408"/>
                <a:gd name="T24" fmla="*/ 12969855 w 161"/>
                <a:gd name="T25" fmla="*/ 12561561 h 408"/>
                <a:gd name="T26" fmla="*/ 14449081 w 161"/>
                <a:gd name="T27" fmla="*/ 15743227 h 408"/>
                <a:gd name="T28" fmla="*/ 15899846 w 161"/>
                <a:gd name="T29" fmla="*/ 18727117 h 408"/>
                <a:gd name="T30" fmla="*/ 16695088 w 161"/>
                <a:gd name="T31" fmla="*/ 22124757 h 408"/>
                <a:gd name="T32" fmla="*/ 17347873 w 161"/>
                <a:gd name="T33" fmla="*/ 25069176 h 408"/>
                <a:gd name="T34" fmla="*/ 17913030 w 161"/>
                <a:gd name="T35" fmla="*/ 28268564 h 408"/>
                <a:gd name="T36" fmla="*/ 18464255 w 161"/>
                <a:gd name="T37" fmla="*/ 34458236 h 408"/>
                <a:gd name="T38" fmla="*/ 18796520 w 161"/>
                <a:gd name="T39" fmla="*/ 39543560 h 408"/>
                <a:gd name="T40" fmla="*/ 18464255 w 161"/>
                <a:gd name="T41" fmla="*/ 43637698 h 408"/>
                <a:gd name="T42" fmla="*/ 18464255 w 161"/>
                <a:gd name="T43" fmla="*/ 43637698 h 408"/>
                <a:gd name="T44" fmla="*/ 19387023 w 161"/>
                <a:gd name="T45" fmla="*/ 43438656 h 408"/>
                <a:gd name="T46" fmla="*/ 19387023 w 161"/>
                <a:gd name="T47" fmla="*/ 43438656 h 408"/>
                <a:gd name="T48" fmla="*/ 19687922 w 161"/>
                <a:gd name="T49" fmla="*/ 39215089 h 408"/>
                <a:gd name="T50" fmla="*/ 19387023 w 161"/>
                <a:gd name="T51" fmla="*/ 33892836 h 408"/>
                <a:gd name="T52" fmla="*/ 18796520 w 161"/>
                <a:gd name="T53" fmla="*/ 27747207 h 408"/>
                <a:gd name="T54" fmla="*/ 18245865 w 161"/>
                <a:gd name="T55" fmla="*/ 24751691 h 408"/>
                <a:gd name="T56" fmla="*/ 17347873 w 161"/>
                <a:gd name="T57" fmla="*/ 21279471 h 408"/>
                <a:gd name="T58" fmla="*/ 16555627 w 161"/>
                <a:gd name="T59" fmla="*/ 18284814 h 408"/>
                <a:gd name="T60" fmla="*/ 15332870 w 161"/>
                <a:gd name="T61" fmla="*/ 15229029 h 408"/>
                <a:gd name="T62" fmla="*/ 13559649 w 161"/>
                <a:gd name="T63" fmla="*/ 12104070 h 408"/>
                <a:gd name="T64" fmla="*/ 11698468 w 161"/>
                <a:gd name="T65" fmla="*/ 9003981 h 408"/>
                <a:gd name="T66" fmla="*/ 9454060 w 161"/>
                <a:gd name="T67" fmla="*/ 6467629 h 408"/>
                <a:gd name="T68" fmla="*/ 7097629 w 161"/>
                <a:gd name="T69" fmla="*/ 3847391 h 408"/>
                <a:gd name="T70" fmla="*/ 4204888 w 161"/>
                <a:gd name="T71" fmla="*/ 1832177 h 408"/>
                <a:gd name="T72" fmla="*/ 649779 w 161"/>
                <a:gd name="T73" fmla="*/ 0 h 408"/>
                <a:gd name="T74" fmla="*/ 649779 w 161"/>
                <a:gd name="T75" fmla="*/ 0 h 4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1"/>
                <a:gd name="T115" fmla="*/ 0 h 408"/>
                <a:gd name="T116" fmla="*/ 161 w 161"/>
                <a:gd name="T117" fmla="*/ 408 h 4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1" h="408">
                  <a:moveTo>
                    <a:pt x="5" y="0"/>
                  </a:moveTo>
                  <a:lnTo>
                    <a:pt x="5" y="0"/>
                  </a:lnTo>
                  <a:lnTo>
                    <a:pt x="3" y="0"/>
                  </a:lnTo>
                  <a:lnTo>
                    <a:pt x="0" y="0"/>
                  </a:lnTo>
                  <a:lnTo>
                    <a:pt x="0" y="5"/>
                  </a:lnTo>
                  <a:lnTo>
                    <a:pt x="3" y="5"/>
                  </a:lnTo>
                  <a:lnTo>
                    <a:pt x="29" y="22"/>
                  </a:lnTo>
                  <a:lnTo>
                    <a:pt x="53" y="44"/>
                  </a:lnTo>
                  <a:lnTo>
                    <a:pt x="75" y="65"/>
                  </a:lnTo>
                  <a:lnTo>
                    <a:pt x="91" y="91"/>
                  </a:lnTo>
                  <a:lnTo>
                    <a:pt x="106" y="118"/>
                  </a:lnTo>
                  <a:lnTo>
                    <a:pt x="118" y="147"/>
                  </a:lnTo>
                  <a:lnTo>
                    <a:pt x="130" y="175"/>
                  </a:lnTo>
                  <a:lnTo>
                    <a:pt x="137" y="207"/>
                  </a:lnTo>
                  <a:lnTo>
                    <a:pt x="142" y="235"/>
                  </a:lnTo>
                  <a:lnTo>
                    <a:pt x="147" y="264"/>
                  </a:lnTo>
                  <a:lnTo>
                    <a:pt x="151" y="322"/>
                  </a:lnTo>
                  <a:lnTo>
                    <a:pt x="154" y="370"/>
                  </a:lnTo>
                  <a:lnTo>
                    <a:pt x="151" y="408"/>
                  </a:lnTo>
                  <a:lnTo>
                    <a:pt x="159" y="406"/>
                  </a:lnTo>
                  <a:lnTo>
                    <a:pt x="161" y="367"/>
                  </a:lnTo>
                  <a:lnTo>
                    <a:pt x="159" y="317"/>
                  </a:lnTo>
                  <a:lnTo>
                    <a:pt x="154" y="259"/>
                  </a:lnTo>
                  <a:lnTo>
                    <a:pt x="149" y="231"/>
                  </a:lnTo>
                  <a:lnTo>
                    <a:pt x="142" y="199"/>
                  </a:lnTo>
                  <a:lnTo>
                    <a:pt x="135" y="171"/>
                  </a:lnTo>
                  <a:lnTo>
                    <a:pt x="125" y="142"/>
                  </a:lnTo>
                  <a:lnTo>
                    <a:pt x="111" y="113"/>
                  </a:lnTo>
                  <a:lnTo>
                    <a:pt x="96" y="84"/>
                  </a:lnTo>
                  <a:lnTo>
                    <a:pt x="77" y="60"/>
                  </a:lnTo>
                  <a:lnTo>
                    <a:pt x="58" y="36"/>
                  </a:lnTo>
                  <a:lnTo>
                    <a:pt x="34" y="17"/>
                  </a:lnTo>
                  <a:lnTo>
                    <a:pt x="5" y="0"/>
                  </a:lnTo>
                  <a:close/>
                </a:path>
              </a:pathLst>
            </a:custGeom>
            <a:solidFill>
              <a:srgbClr val="513D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62" name="Freeform 87"/>
            <p:cNvSpPr>
              <a:spLocks/>
            </p:cNvSpPr>
            <p:nvPr/>
          </p:nvSpPr>
          <p:spPr bwMode="auto">
            <a:xfrm>
              <a:off x="5688" y="1416"/>
              <a:ext cx="207" cy="552"/>
            </a:xfrm>
            <a:custGeom>
              <a:avLst/>
              <a:gdLst>
                <a:gd name="T0" fmla="*/ 494231 w 149"/>
                <a:gd name="T1" fmla="*/ 317049 h 396"/>
                <a:gd name="T2" fmla="*/ 494231 w 149"/>
                <a:gd name="T3" fmla="*/ 317049 h 396"/>
                <a:gd name="T4" fmla="*/ 287392 w 149"/>
                <a:gd name="T5" fmla="*/ 0 h 396"/>
                <a:gd name="T6" fmla="*/ 0 w 149"/>
                <a:gd name="T7" fmla="*/ 317049 h 396"/>
                <a:gd name="T8" fmla="*/ 0 w 149"/>
                <a:gd name="T9" fmla="*/ 317049 h 396"/>
                <a:gd name="T10" fmla="*/ 0 w 149"/>
                <a:gd name="T11" fmla="*/ 590121 h 396"/>
                <a:gd name="T12" fmla="*/ 0 w 149"/>
                <a:gd name="T13" fmla="*/ 822593 h 396"/>
                <a:gd name="T14" fmla="*/ 0 w 149"/>
                <a:gd name="T15" fmla="*/ 822593 h 396"/>
                <a:gd name="T16" fmla="*/ 2870540 w 149"/>
                <a:gd name="T17" fmla="*/ 5353084 h 396"/>
                <a:gd name="T18" fmla="*/ 5296087 w 149"/>
                <a:gd name="T19" fmla="*/ 9625560 h 396"/>
                <a:gd name="T20" fmla="*/ 7418183 w 149"/>
                <a:gd name="T21" fmla="*/ 14012829 h 396"/>
                <a:gd name="T22" fmla="*/ 9023105 w 149"/>
                <a:gd name="T23" fmla="*/ 17682000 h 396"/>
                <a:gd name="T24" fmla="*/ 10488680 w 149"/>
                <a:gd name="T25" fmla="*/ 21203711 h 396"/>
                <a:gd name="T26" fmla="*/ 11739101 w 149"/>
                <a:gd name="T27" fmla="*/ 24711971 h 396"/>
                <a:gd name="T28" fmla="*/ 12603235 w 149"/>
                <a:gd name="T29" fmla="*/ 27652932 h 396"/>
                <a:gd name="T30" fmla="*/ 13252361 w 149"/>
                <a:gd name="T31" fmla="*/ 30570504 h 396"/>
                <a:gd name="T32" fmla="*/ 13781111 w 149"/>
                <a:gd name="T33" fmla="*/ 33002131 h 396"/>
                <a:gd name="T34" fmla="*/ 14112443 w 149"/>
                <a:gd name="T35" fmla="*/ 35448096 h 396"/>
                <a:gd name="T36" fmla="*/ 14112443 w 149"/>
                <a:gd name="T37" fmla="*/ 39474414 h 396"/>
                <a:gd name="T38" fmla="*/ 13781111 w 149"/>
                <a:gd name="T39" fmla="*/ 42339218 h 396"/>
                <a:gd name="T40" fmla="*/ 13252361 w 149"/>
                <a:gd name="T41" fmla="*/ 44270266 h 396"/>
                <a:gd name="T42" fmla="*/ 13252361 w 149"/>
                <a:gd name="T43" fmla="*/ 44270266 h 396"/>
                <a:gd name="T44" fmla="*/ 14112443 w 149"/>
                <a:gd name="T45" fmla="*/ 43975186 h 396"/>
                <a:gd name="T46" fmla="*/ 14112443 w 149"/>
                <a:gd name="T47" fmla="*/ 43975186 h 396"/>
                <a:gd name="T48" fmla="*/ 14551435 w 149"/>
                <a:gd name="T49" fmla="*/ 41599584 h 396"/>
                <a:gd name="T50" fmla="*/ 14837263 w 149"/>
                <a:gd name="T51" fmla="*/ 38568141 h 396"/>
                <a:gd name="T52" fmla="*/ 14551435 w 149"/>
                <a:gd name="T53" fmla="*/ 34588641 h 396"/>
                <a:gd name="T54" fmla="*/ 14317451 w 149"/>
                <a:gd name="T55" fmla="*/ 32159418 h 396"/>
                <a:gd name="T56" fmla="*/ 13781111 w 149"/>
                <a:gd name="T57" fmla="*/ 29767972 h 396"/>
                <a:gd name="T58" fmla="*/ 13073630 w 149"/>
                <a:gd name="T59" fmla="*/ 26859375 h 396"/>
                <a:gd name="T60" fmla="*/ 12085377 w 149"/>
                <a:gd name="T61" fmla="*/ 23878981 h 396"/>
                <a:gd name="T62" fmla="*/ 10968612 w 149"/>
                <a:gd name="T63" fmla="*/ 20345787 h 396"/>
                <a:gd name="T64" fmla="*/ 9527661 w 149"/>
                <a:gd name="T65" fmla="*/ 16845830 h 396"/>
                <a:gd name="T66" fmla="*/ 7895281 w 149"/>
                <a:gd name="T67" fmla="*/ 13160252 h 396"/>
                <a:gd name="T68" fmla="*/ 5819119 w 149"/>
                <a:gd name="T69" fmla="*/ 9161314 h 396"/>
                <a:gd name="T70" fmla="*/ 3348742 w 149"/>
                <a:gd name="T71" fmla="*/ 4805546 h 396"/>
                <a:gd name="T72" fmla="*/ 494231 w 149"/>
                <a:gd name="T73" fmla="*/ 317049 h 396"/>
                <a:gd name="T74" fmla="*/ 494231 w 149"/>
                <a:gd name="T75" fmla="*/ 317049 h 3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9"/>
                <a:gd name="T115" fmla="*/ 0 h 396"/>
                <a:gd name="T116" fmla="*/ 149 w 149"/>
                <a:gd name="T117" fmla="*/ 396 h 3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9" h="396">
                  <a:moveTo>
                    <a:pt x="5" y="3"/>
                  </a:moveTo>
                  <a:lnTo>
                    <a:pt x="5" y="3"/>
                  </a:lnTo>
                  <a:lnTo>
                    <a:pt x="3" y="0"/>
                  </a:lnTo>
                  <a:lnTo>
                    <a:pt x="0" y="3"/>
                  </a:lnTo>
                  <a:lnTo>
                    <a:pt x="0" y="5"/>
                  </a:lnTo>
                  <a:lnTo>
                    <a:pt x="0" y="7"/>
                  </a:lnTo>
                  <a:lnTo>
                    <a:pt x="29" y="48"/>
                  </a:lnTo>
                  <a:lnTo>
                    <a:pt x="53" y="86"/>
                  </a:lnTo>
                  <a:lnTo>
                    <a:pt x="75" y="125"/>
                  </a:lnTo>
                  <a:lnTo>
                    <a:pt x="91" y="158"/>
                  </a:lnTo>
                  <a:lnTo>
                    <a:pt x="106" y="190"/>
                  </a:lnTo>
                  <a:lnTo>
                    <a:pt x="118" y="221"/>
                  </a:lnTo>
                  <a:lnTo>
                    <a:pt x="127" y="247"/>
                  </a:lnTo>
                  <a:lnTo>
                    <a:pt x="134" y="273"/>
                  </a:lnTo>
                  <a:lnTo>
                    <a:pt x="139" y="295"/>
                  </a:lnTo>
                  <a:lnTo>
                    <a:pt x="142" y="317"/>
                  </a:lnTo>
                  <a:lnTo>
                    <a:pt x="142" y="353"/>
                  </a:lnTo>
                  <a:lnTo>
                    <a:pt x="139" y="379"/>
                  </a:lnTo>
                  <a:lnTo>
                    <a:pt x="134" y="396"/>
                  </a:lnTo>
                  <a:lnTo>
                    <a:pt x="142" y="393"/>
                  </a:lnTo>
                  <a:lnTo>
                    <a:pt x="146" y="372"/>
                  </a:lnTo>
                  <a:lnTo>
                    <a:pt x="149" y="345"/>
                  </a:lnTo>
                  <a:lnTo>
                    <a:pt x="146" y="309"/>
                  </a:lnTo>
                  <a:lnTo>
                    <a:pt x="144" y="288"/>
                  </a:lnTo>
                  <a:lnTo>
                    <a:pt x="139" y="266"/>
                  </a:lnTo>
                  <a:lnTo>
                    <a:pt x="132" y="240"/>
                  </a:lnTo>
                  <a:lnTo>
                    <a:pt x="122" y="214"/>
                  </a:lnTo>
                  <a:lnTo>
                    <a:pt x="110" y="182"/>
                  </a:lnTo>
                  <a:lnTo>
                    <a:pt x="96" y="151"/>
                  </a:lnTo>
                  <a:lnTo>
                    <a:pt x="79" y="118"/>
                  </a:lnTo>
                  <a:lnTo>
                    <a:pt x="58" y="82"/>
                  </a:lnTo>
                  <a:lnTo>
                    <a:pt x="34" y="43"/>
                  </a:lnTo>
                  <a:lnTo>
                    <a:pt x="5" y="3"/>
                  </a:lnTo>
                  <a:close/>
                </a:path>
              </a:pathLst>
            </a:custGeom>
            <a:solidFill>
              <a:srgbClr val="513D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63" name="Freeform 88"/>
            <p:cNvSpPr>
              <a:spLocks/>
            </p:cNvSpPr>
            <p:nvPr/>
          </p:nvSpPr>
          <p:spPr bwMode="auto">
            <a:xfrm>
              <a:off x="5685" y="1316"/>
              <a:ext cx="70" cy="110"/>
            </a:xfrm>
            <a:custGeom>
              <a:avLst/>
              <a:gdLst>
                <a:gd name="T0" fmla="*/ 6267516 w 50"/>
                <a:gd name="T1" fmla="*/ 0 h 79"/>
                <a:gd name="T2" fmla="*/ 6267516 w 50"/>
                <a:gd name="T3" fmla="*/ 0 h 79"/>
                <a:gd name="T4" fmla="*/ 6521911 w 50"/>
                <a:gd name="T5" fmla="*/ 308013 h 79"/>
                <a:gd name="T6" fmla="*/ 6521911 w 50"/>
                <a:gd name="T7" fmla="*/ 530544 h 79"/>
                <a:gd name="T8" fmla="*/ 947514 w 50"/>
                <a:gd name="T9" fmla="*/ 8238955 h 79"/>
                <a:gd name="T10" fmla="*/ 947514 w 50"/>
                <a:gd name="T11" fmla="*/ 8238955 h 79"/>
                <a:gd name="T12" fmla="*/ 676796 w 50"/>
                <a:gd name="T13" fmla="*/ 8504550 h 79"/>
                <a:gd name="T14" fmla="*/ 257524 w 50"/>
                <a:gd name="T15" fmla="*/ 8238955 h 79"/>
                <a:gd name="T16" fmla="*/ 257524 w 50"/>
                <a:gd name="T17" fmla="*/ 8238955 h 79"/>
                <a:gd name="T18" fmla="*/ 0 w 50"/>
                <a:gd name="T19" fmla="*/ 8238955 h 79"/>
                <a:gd name="T20" fmla="*/ 0 w 50"/>
                <a:gd name="T21" fmla="*/ 7737784 h 79"/>
                <a:gd name="T22" fmla="*/ 5579004 w 50"/>
                <a:gd name="T23" fmla="*/ 0 h 79"/>
                <a:gd name="T24" fmla="*/ 5579004 w 50"/>
                <a:gd name="T25" fmla="*/ 0 h 79"/>
                <a:gd name="T26" fmla="*/ 5826890 w 50"/>
                <a:gd name="T27" fmla="*/ 0 h 79"/>
                <a:gd name="T28" fmla="*/ 6267516 w 50"/>
                <a:gd name="T29" fmla="*/ 0 h 79"/>
                <a:gd name="T30" fmla="*/ 6267516 w 50"/>
                <a:gd name="T31" fmla="*/ 0 h 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
                <a:gd name="T49" fmla="*/ 0 h 79"/>
                <a:gd name="T50" fmla="*/ 50 w 50"/>
                <a:gd name="T51" fmla="*/ 79 h 7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 h="79">
                  <a:moveTo>
                    <a:pt x="48" y="0"/>
                  </a:moveTo>
                  <a:lnTo>
                    <a:pt x="48" y="0"/>
                  </a:lnTo>
                  <a:lnTo>
                    <a:pt x="50" y="3"/>
                  </a:lnTo>
                  <a:lnTo>
                    <a:pt x="50" y="5"/>
                  </a:lnTo>
                  <a:lnTo>
                    <a:pt x="7" y="77"/>
                  </a:lnTo>
                  <a:lnTo>
                    <a:pt x="5" y="79"/>
                  </a:lnTo>
                  <a:lnTo>
                    <a:pt x="2" y="77"/>
                  </a:lnTo>
                  <a:lnTo>
                    <a:pt x="0" y="77"/>
                  </a:lnTo>
                  <a:lnTo>
                    <a:pt x="0" y="72"/>
                  </a:lnTo>
                  <a:lnTo>
                    <a:pt x="43" y="0"/>
                  </a:lnTo>
                  <a:lnTo>
                    <a:pt x="45" y="0"/>
                  </a:lnTo>
                  <a:lnTo>
                    <a:pt x="48" y="0"/>
                  </a:lnTo>
                  <a:close/>
                </a:path>
              </a:pathLst>
            </a:custGeom>
            <a:solidFill>
              <a:srgbClr val="513D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64" name="Freeform 89"/>
            <p:cNvSpPr>
              <a:spLocks/>
            </p:cNvSpPr>
            <p:nvPr/>
          </p:nvSpPr>
          <p:spPr bwMode="auto">
            <a:xfrm>
              <a:off x="5431" y="1373"/>
              <a:ext cx="283" cy="638"/>
            </a:xfrm>
            <a:custGeom>
              <a:avLst/>
              <a:gdLst>
                <a:gd name="T0" fmla="*/ 22539529 w 203"/>
                <a:gd name="T1" fmla="*/ 0 h 458"/>
                <a:gd name="T2" fmla="*/ 22539529 w 203"/>
                <a:gd name="T3" fmla="*/ 0 h 458"/>
                <a:gd name="T4" fmla="*/ 18561819 w 203"/>
                <a:gd name="T5" fmla="*/ 1333317 h 458"/>
                <a:gd name="T6" fmla="*/ 15080620 w 203"/>
                <a:gd name="T7" fmla="*/ 2587282 h 458"/>
                <a:gd name="T8" fmla="*/ 11998960 w 203"/>
                <a:gd name="T9" fmla="*/ 4446900 h 458"/>
                <a:gd name="T10" fmla="*/ 9122374 w 203"/>
                <a:gd name="T11" fmla="*/ 6194590 h 458"/>
                <a:gd name="T12" fmla="*/ 6744491 w 203"/>
                <a:gd name="T13" fmla="*/ 8414147 h 458"/>
                <a:gd name="T14" fmla="*/ 4530164 w 203"/>
                <a:gd name="T15" fmla="*/ 10763322 h 458"/>
                <a:gd name="T16" fmla="*/ 2918696 w 203"/>
                <a:gd name="T17" fmla="*/ 13354578 h 458"/>
                <a:gd name="T18" fmla="*/ 1603728 w 203"/>
                <a:gd name="T19" fmla="*/ 16327544 h 458"/>
                <a:gd name="T20" fmla="*/ 1603728 w 203"/>
                <a:gd name="T21" fmla="*/ 16327544 h 458"/>
                <a:gd name="T22" fmla="*/ 825182 w 203"/>
                <a:gd name="T23" fmla="*/ 18603102 h 458"/>
                <a:gd name="T24" fmla="*/ 442671 w 203"/>
                <a:gd name="T25" fmla="*/ 20608633 h 458"/>
                <a:gd name="T26" fmla="*/ 0 w 203"/>
                <a:gd name="T27" fmla="*/ 23054775 h 458"/>
                <a:gd name="T28" fmla="*/ 0 w 203"/>
                <a:gd name="T29" fmla="*/ 25487812 h 458"/>
                <a:gd name="T30" fmla="*/ 0 w 203"/>
                <a:gd name="T31" fmla="*/ 27766606 h 458"/>
                <a:gd name="T32" fmla="*/ 227772 w 203"/>
                <a:gd name="T33" fmla="*/ 30119302 h 458"/>
                <a:gd name="T34" fmla="*/ 1357810 w 203"/>
                <a:gd name="T35" fmla="*/ 34543486 h 458"/>
                <a:gd name="T36" fmla="*/ 2638882 w 203"/>
                <a:gd name="T37" fmla="*/ 38961966 h 458"/>
                <a:gd name="T38" fmla="*/ 4068921 w 203"/>
                <a:gd name="T39" fmla="*/ 43291302 h 458"/>
                <a:gd name="T40" fmla="*/ 5672445 w 203"/>
                <a:gd name="T41" fmla="*/ 46882864 h 458"/>
                <a:gd name="T42" fmla="*/ 7149754 w 203"/>
                <a:gd name="T43" fmla="*/ 50036274 h 458"/>
                <a:gd name="T44" fmla="*/ 8019423 w 203"/>
                <a:gd name="T45" fmla="*/ 50036274 h 458"/>
                <a:gd name="T46" fmla="*/ 8019423 w 203"/>
                <a:gd name="T47" fmla="*/ 50036274 h 458"/>
                <a:gd name="T48" fmla="*/ 6744491 w 203"/>
                <a:gd name="T49" fmla="*/ 46882864 h 458"/>
                <a:gd name="T50" fmla="*/ 4837921 w 203"/>
                <a:gd name="T51" fmla="*/ 43291302 h 458"/>
                <a:gd name="T52" fmla="*/ 3470311 w 203"/>
                <a:gd name="T53" fmla="*/ 39272966 h 458"/>
                <a:gd name="T54" fmla="*/ 2093623 w 203"/>
                <a:gd name="T55" fmla="*/ 34776605 h 458"/>
                <a:gd name="T56" fmla="*/ 1039608 w 203"/>
                <a:gd name="T57" fmla="*/ 30349440 h 458"/>
                <a:gd name="T58" fmla="*/ 825182 w 203"/>
                <a:gd name="T59" fmla="*/ 28077626 h 458"/>
                <a:gd name="T60" fmla="*/ 825182 w 203"/>
                <a:gd name="T61" fmla="*/ 25683321 h 458"/>
                <a:gd name="T62" fmla="*/ 825182 w 203"/>
                <a:gd name="T63" fmla="*/ 23325659 h 458"/>
                <a:gd name="T64" fmla="*/ 1039608 w 203"/>
                <a:gd name="T65" fmla="*/ 20953260 h 458"/>
                <a:gd name="T66" fmla="*/ 1603728 w 203"/>
                <a:gd name="T67" fmla="*/ 18904928 h 458"/>
                <a:gd name="T68" fmla="*/ 2330951 w 203"/>
                <a:gd name="T69" fmla="*/ 16469629 h 458"/>
                <a:gd name="T70" fmla="*/ 2330951 w 203"/>
                <a:gd name="T71" fmla="*/ 16469629 h 458"/>
                <a:gd name="T72" fmla="*/ 3678835 w 203"/>
                <a:gd name="T73" fmla="*/ 13895803 h 458"/>
                <a:gd name="T74" fmla="*/ 5369194 w 203"/>
                <a:gd name="T75" fmla="*/ 11193817 h 458"/>
                <a:gd name="T76" fmla="*/ 7149754 w 203"/>
                <a:gd name="T77" fmla="*/ 8855049 h 458"/>
                <a:gd name="T78" fmla="*/ 9664953 w 203"/>
                <a:gd name="T79" fmla="*/ 6768801 h 458"/>
                <a:gd name="T80" fmla="*/ 12298405 w 203"/>
                <a:gd name="T81" fmla="*/ 5020584 h 458"/>
                <a:gd name="T82" fmla="*/ 15585619 w 203"/>
                <a:gd name="T83" fmla="*/ 3393750 h 458"/>
                <a:gd name="T84" fmla="*/ 18783682 w 203"/>
                <a:gd name="T85" fmla="*/ 1857328 h 458"/>
                <a:gd name="T86" fmla="*/ 22539529 w 203"/>
                <a:gd name="T87" fmla="*/ 800124 h 458"/>
                <a:gd name="T88" fmla="*/ 22539529 w 203"/>
                <a:gd name="T89" fmla="*/ 800124 h 458"/>
                <a:gd name="T90" fmla="*/ 22824681 w 203"/>
                <a:gd name="T91" fmla="*/ 574384 h 458"/>
                <a:gd name="T92" fmla="*/ 22824681 w 203"/>
                <a:gd name="T93" fmla="*/ 223538 h 458"/>
                <a:gd name="T94" fmla="*/ 22824681 w 203"/>
                <a:gd name="T95" fmla="*/ 223538 h 458"/>
                <a:gd name="T96" fmla="*/ 22824681 w 203"/>
                <a:gd name="T97" fmla="*/ 0 h 458"/>
                <a:gd name="T98" fmla="*/ 22539529 w 203"/>
                <a:gd name="T99" fmla="*/ 0 h 458"/>
                <a:gd name="T100" fmla="*/ 22539529 w 203"/>
                <a:gd name="T101" fmla="*/ 0 h 45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03"/>
                <a:gd name="T154" fmla="*/ 0 h 458"/>
                <a:gd name="T155" fmla="*/ 203 w 203"/>
                <a:gd name="T156" fmla="*/ 458 h 45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03" h="458">
                  <a:moveTo>
                    <a:pt x="201" y="0"/>
                  </a:moveTo>
                  <a:lnTo>
                    <a:pt x="201" y="0"/>
                  </a:lnTo>
                  <a:lnTo>
                    <a:pt x="165" y="12"/>
                  </a:lnTo>
                  <a:lnTo>
                    <a:pt x="134" y="24"/>
                  </a:lnTo>
                  <a:lnTo>
                    <a:pt x="107" y="41"/>
                  </a:lnTo>
                  <a:lnTo>
                    <a:pt x="81" y="57"/>
                  </a:lnTo>
                  <a:lnTo>
                    <a:pt x="60" y="77"/>
                  </a:lnTo>
                  <a:lnTo>
                    <a:pt x="40" y="98"/>
                  </a:lnTo>
                  <a:lnTo>
                    <a:pt x="26" y="122"/>
                  </a:lnTo>
                  <a:lnTo>
                    <a:pt x="14" y="149"/>
                  </a:lnTo>
                  <a:lnTo>
                    <a:pt x="7" y="170"/>
                  </a:lnTo>
                  <a:lnTo>
                    <a:pt x="4" y="189"/>
                  </a:lnTo>
                  <a:lnTo>
                    <a:pt x="0" y="211"/>
                  </a:lnTo>
                  <a:lnTo>
                    <a:pt x="0" y="233"/>
                  </a:lnTo>
                  <a:lnTo>
                    <a:pt x="0" y="254"/>
                  </a:lnTo>
                  <a:lnTo>
                    <a:pt x="2" y="276"/>
                  </a:lnTo>
                  <a:lnTo>
                    <a:pt x="12" y="316"/>
                  </a:lnTo>
                  <a:lnTo>
                    <a:pt x="24" y="357"/>
                  </a:lnTo>
                  <a:lnTo>
                    <a:pt x="36" y="396"/>
                  </a:lnTo>
                  <a:lnTo>
                    <a:pt x="50" y="429"/>
                  </a:lnTo>
                  <a:lnTo>
                    <a:pt x="64" y="458"/>
                  </a:lnTo>
                  <a:lnTo>
                    <a:pt x="72" y="458"/>
                  </a:lnTo>
                  <a:lnTo>
                    <a:pt x="60" y="429"/>
                  </a:lnTo>
                  <a:lnTo>
                    <a:pt x="43" y="396"/>
                  </a:lnTo>
                  <a:lnTo>
                    <a:pt x="31" y="360"/>
                  </a:lnTo>
                  <a:lnTo>
                    <a:pt x="19" y="319"/>
                  </a:lnTo>
                  <a:lnTo>
                    <a:pt x="9" y="278"/>
                  </a:lnTo>
                  <a:lnTo>
                    <a:pt x="7" y="257"/>
                  </a:lnTo>
                  <a:lnTo>
                    <a:pt x="7" y="235"/>
                  </a:lnTo>
                  <a:lnTo>
                    <a:pt x="7" y="213"/>
                  </a:lnTo>
                  <a:lnTo>
                    <a:pt x="9" y="192"/>
                  </a:lnTo>
                  <a:lnTo>
                    <a:pt x="14" y="173"/>
                  </a:lnTo>
                  <a:lnTo>
                    <a:pt x="21" y="151"/>
                  </a:lnTo>
                  <a:lnTo>
                    <a:pt x="33" y="127"/>
                  </a:lnTo>
                  <a:lnTo>
                    <a:pt x="48" y="103"/>
                  </a:lnTo>
                  <a:lnTo>
                    <a:pt x="64" y="81"/>
                  </a:lnTo>
                  <a:lnTo>
                    <a:pt x="86" y="62"/>
                  </a:lnTo>
                  <a:lnTo>
                    <a:pt x="110" y="46"/>
                  </a:lnTo>
                  <a:lnTo>
                    <a:pt x="139" y="31"/>
                  </a:lnTo>
                  <a:lnTo>
                    <a:pt x="167" y="17"/>
                  </a:lnTo>
                  <a:lnTo>
                    <a:pt x="201" y="7"/>
                  </a:lnTo>
                  <a:lnTo>
                    <a:pt x="203" y="5"/>
                  </a:lnTo>
                  <a:lnTo>
                    <a:pt x="203" y="2"/>
                  </a:lnTo>
                  <a:lnTo>
                    <a:pt x="203" y="0"/>
                  </a:lnTo>
                  <a:lnTo>
                    <a:pt x="201" y="0"/>
                  </a:lnTo>
                  <a:close/>
                </a:path>
              </a:pathLst>
            </a:custGeom>
            <a:solidFill>
              <a:srgbClr val="513D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65" name="Freeform 90"/>
            <p:cNvSpPr>
              <a:spLocks/>
            </p:cNvSpPr>
            <p:nvPr/>
          </p:nvSpPr>
          <p:spPr bwMode="auto">
            <a:xfrm>
              <a:off x="5718" y="1617"/>
              <a:ext cx="187" cy="120"/>
            </a:xfrm>
            <a:custGeom>
              <a:avLst/>
              <a:gdLst>
                <a:gd name="T0" fmla="*/ 0 w 134"/>
                <a:gd name="T1" fmla="*/ 9925893 h 86"/>
                <a:gd name="T2" fmla="*/ 0 w 134"/>
                <a:gd name="T3" fmla="*/ 9925893 h 86"/>
                <a:gd name="T4" fmla="*/ 609539 w 134"/>
                <a:gd name="T5" fmla="*/ 9076157 h 86"/>
                <a:gd name="T6" fmla="*/ 1397420 w 134"/>
                <a:gd name="T7" fmla="*/ 8326767 h 86"/>
                <a:gd name="T8" fmla="*/ 2271715 w 134"/>
                <a:gd name="T9" fmla="*/ 7202922 h 86"/>
                <a:gd name="T10" fmla="*/ 3797846 w 134"/>
                <a:gd name="T11" fmla="*/ 6138723 h 86"/>
                <a:gd name="T12" fmla="*/ 5881548 w 134"/>
                <a:gd name="T13" fmla="*/ 4775312 h 86"/>
                <a:gd name="T14" fmla="*/ 8358520 w 134"/>
                <a:gd name="T15" fmla="*/ 3564738 h 86"/>
                <a:gd name="T16" fmla="*/ 11664502 w 134"/>
                <a:gd name="T17" fmla="*/ 2710337 h 86"/>
                <a:gd name="T18" fmla="*/ 11664502 w 134"/>
                <a:gd name="T19" fmla="*/ 2710337 h 86"/>
                <a:gd name="T20" fmla="*/ 13566624 w 134"/>
                <a:gd name="T21" fmla="*/ 1942408 h 86"/>
                <a:gd name="T22" fmla="*/ 14743991 w 134"/>
                <a:gd name="T23" fmla="*/ 1184475 h 86"/>
                <a:gd name="T24" fmla="*/ 15360895 w 134"/>
                <a:gd name="T25" fmla="*/ 231755 h 86"/>
                <a:gd name="T26" fmla="*/ 15360895 w 134"/>
                <a:gd name="T27" fmla="*/ 0 h 86"/>
                <a:gd name="T28" fmla="*/ 15360895 w 134"/>
                <a:gd name="T29" fmla="*/ 0 h 86"/>
                <a:gd name="T30" fmla="*/ 15582840 w 134"/>
                <a:gd name="T31" fmla="*/ 608360 h 86"/>
                <a:gd name="T32" fmla="*/ 15360895 w 134"/>
                <a:gd name="T33" fmla="*/ 1392059 h 86"/>
                <a:gd name="T34" fmla="*/ 14965510 w 134"/>
                <a:gd name="T35" fmla="*/ 1942408 h 86"/>
                <a:gd name="T36" fmla="*/ 14176590 w 134"/>
                <a:gd name="T37" fmla="*/ 2710337 h 86"/>
                <a:gd name="T38" fmla="*/ 13334904 w 134"/>
                <a:gd name="T39" fmla="*/ 3330364 h 86"/>
                <a:gd name="T40" fmla="*/ 11664502 w 134"/>
                <a:gd name="T41" fmla="*/ 3928333 h 86"/>
                <a:gd name="T42" fmla="*/ 11664502 w 134"/>
                <a:gd name="T43" fmla="*/ 3928333 h 86"/>
                <a:gd name="T44" fmla="*/ 9216979 w 134"/>
                <a:gd name="T45" fmla="*/ 4974053 h 86"/>
                <a:gd name="T46" fmla="*/ 6681200 w 134"/>
                <a:gd name="T47" fmla="*/ 5852446 h 86"/>
                <a:gd name="T48" fmla="*/ 3020077 w 134"/>
                <a:gd name="T49" fmla="*/ 7741093 h 86"/>
                <a:gd name="T50" fmla="*/ 850625 w 134"/>
                <a:gd name="T51" fmla="*/ 9480106 h 86"/>
                <a:gd name="T52" fmla="*/ 0 w 134"/>
                <a:gd name="T53" fmla="*/ 9925893 h 86"/>
                <a:gd name="T54" fmla="*/ 0 w 134"/>
                <a:gd name="T55" fmla="*/ 9925893 h 8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4"/>
                <a:gd name="T85" fmla="*/ 0 h 86"/>
                <a:gd name="T86" fmla="*/ 134 w 134"/>
                <a:gd name="T87" fmla="*/ 86 h 8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4" h="86">
                  <a:moveTo>
                    <a:pt x="0" y="86"/>
                  </a:moveTo>
                  <a:lnTo>
                    <a:pt x="0" y="86"/>
                  </a:lnTo>
                  <a:lnTo>
                    <a:pt x="5" y="79"/>
                  </a:lnTo>
                  <a:lnTo>
                    <a:pt x="12" y="72"/>
                  </a:lnTo>
                  <a:lnTo>
                    <a:pt x="19" y="62"/>
                  </a:lnTo>
                  <a:lnTo>
                    <a:pt x="33" y="53"/>
                  </a:lnTo>
                  <a:lnTo>
                    <a:pt x="50" y="41"/>
                  </a:lnTo>
                  <a:lnTo>
                    <a:pt x="72" y="31"/>
                  </a:lnTo>
                  <a:lnTo>
                    <a:pt x="100" y="24"/>
                  </a:lnTo>
                  <a:lnTo>
                    <a:pt x="117" y="17"/>
                  </a:lnTo>
                  <a:lnTo>
                    <a:pt x="127" y="10"/>
                  </a:lnTo>
                  <a:lnTo>
                    <a:pt x="132" y="2"/>
                  </a:lnTo>
                  <a:lnTo>
                    <a:pt x="132" y="0"/>
                  </a:lnTo>
                  <a:lnTo>
                    <a:pt x="134" y="5"/>
                  </a:lnTo>
                  <a:lnTo>
                    <a:pt x="132" y="12"/>
                  </a:lnTo>
                  <a:lnTo>
                    <a:pt x="129" y="17"/>
                  </a:lnTo>
                  <a:lnTo>
                    <a:pt x="122" y="24"/>
                  </a:lnTo>
                  <a:lnTo>
                    <a:pt x="115" y="29"/>
                  </a:lnTo>
                  <a:lnTo>
                    <a:pt x="100" y="34"/>
                  </a:lnTo>
                  <a:lnTo>
                    <a:pt x="79" y="43"/>
                  </a:lnTo>
                  <a:lnTo>
                    <a:pt x="57" y="50"/>
                  </a:lnTo>
                  <a:lnTo>
                    <a:pt x="26" y="67"/>
                  </a:lnTo>
                  <a:lnTo>
                    <a:pt x="7" y="82"/>
                  </a:lnTo>
                  <a:lnTo>
                    <a:pt x="0"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66" name="Freeform 91"/>
            <p:cNvSpPr>
              <a:spLocks/>
            </p:cNvSpPr>
            <p:nvPr/>
          </p:nvSpPr>
          <p:spPr bwMode="auto">
            <a:xfrm>
              <a:off x="5819" y="1643"/>
              <a:ext cx="76" cy="81"/>
            </a:xfrm>
            <a:custGeom>
              <a:avLst/>
              <a:gdLst>
                <a:gd name="T0" fmla="*/ 3524790 w 55"/>
                <a:gd name="T1" fmla="*/ 865727 h 58"/>
                <a:gd name="T2" fmla="*/ 3524790 w 55"/>
                <a:gd name="T3" fmla="*/ 865727 h 58"/>
                <a:gd name="T4" fmla="*/ 3720693 w 55"/>
                <a:gd name="T5" fmla="*/ 1475680 h 58"/>
                <a:gd name="T6" fmla="*/ 3720693 w 55"/>
                <a:gd name="T7" fmla="*/ 2060863 h 58"/>
                <a:gd name="T8" fmla="*/ 3524790 w 55"/>
                <a:gd name="T9" fmla="*/ 2621487 h 58"/>
                <a:gd name="T10" fmla="*/ 3161292 w 55"/>
                <a:gd name="T11" fmla="*/ 3512140 h 58"/>
                <a:gd name="T12" fmla="*/ 2550835 w 55"/>
                <a:gd name="T13" fmla="*/ 4599029 h 58"/>
                <a:gd name="T14" fmla="*/ 1294248 w 55"/>
                <a:gd name="T15" fmla="*/ 5761344 h 58"/>
                <a:gd name="T16" fmla="*/ 0 w 55"/>
                <a:gd name="T17" fmla="*/ 6945602 h 58"/>
                <a:gd name="T18" fmla="*/ 0 w 55"/>
                <a:gd name="T19" fmla="*/ 6945602 h 58"/>
                <a:gd name="T20" fmla="*/ 715615 w 55"/>
                <a:gd name="T21" fmla="*/ 6625015 h 58"/>
                <a:gd name="T22" fmla="*/ 2354979 w 55"/>
                <a:gd name="T23" fmla="*/ 5112835 h 58"/>
                <a:gd name="T24" fmla="*/ 3262420 w 55"/>
                <a:gd name="T25" fmla="*/ 4300255 h 58"/>
                <a:gd name="T26" fmla="*/ 3926434 w 55"/>
                <a:gd name="T27" fmla="*/ 3231650 h 58"/>
                <a:gd name="T28" fmla="*/ 4508071 w 55"/>
                <a:gd name="T29" fmla="*/ 1800768 h 58"/>
                <a:gd name="T30" fmla="*/ 4508071 w 55"/>
                <a:gd name="T31" fmla="*/ 0 h 58"/>
                <a:gd name="T32" fmla="*/ 3524790 w 55"/>
                <a:gd name="T33" fmla="*/ 865727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58"/>
                <a:gd name="T53" fmla="*/ 55 w 55"/>
                <a:gd name="T54" fmla="*/ 58 h 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58">
                  <a:moveTo>
                    <a:pt x="43" y="7"/>
                  </a:moveTo>
                  <a:lnTo>
                    <a:pt x="43" y="7"/>
                  </a:lnTo>
                  <a:lnTo>
                    <a:pt x="45" y="12"/>
                  </a:lnTo>
                  <a:lnTo>
                    <a:pt x="45" y="17"/>
                  </a:lnTo>
                  <a:lnTo>
                    <a:pt x="43" y="22"/>
                  </a:lnTo>
                  <a:lnTo>
                    <a:pt x="38" y="29"/>
                  </a:lnTo>
                  <a:lnTo>
                    <a:pt x="31" y="39"/>
                  </a:lnTo>
                  <a:lnTo>
                    <a:pt x="16" y="48"/>
                  </a:lnTo>
                  <a:lnTo>
                    <a:pt x="0" y="58"/>
                  </a:lnTo>
                  <a:lnTo>
                    <a:pt x="9" y="55"/>
                  </a:lnTo>
                  <a:lnTo>
                    <a:pt x="28" y="43"/>
                  </a:lnTo>
                  <a:lnTo>
                    <a:pt x="40" y="36"/>
                  </a:lnTo>
                  <a:lnTo>
                    <a:pt x="48" y="27"/>
                  </a:lnTo>
                  <a:lnTo>
                    <a:pt x="55" y="15"/>
                  </a:lnTo>
                  <a:lnTo>
                    <a:pt x="55" y="0"/>
                  </a:lnTo>
                  <a:lnTo>
                    <a:pt x="4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67" name="Freeform 92"/>
            <p:cNvSpPr>
              <a:spLocks/>
            </p:cNvSpPr>
            <p:nvPr/>
          </p:nvSpPr>
          <p:spPr bwMode="auto">
            <a:xfrm>
              <a:off x="5728" y="1997"/>
              <a:ext cx="34" cy="21"/>
            </a:xfrm>
            <a:custGeom>
              <a:avLst/>
              <a:gdLst>
                <a:gd name="T0" fmla="*/ 0 w 24"/>
                <a:gd name="T1" fmla="*/ 1631486 h 15"/>
                <a:gd name="T2" fmla="*/ 0 w 24"/>
                <a:gd name="T3" fmla="*/ 1631486 h 15"/>
                <a:gd name="T4" fmla="*/ 449804 w 24"/>
                <a:gd name="T5" fmla="*/ 1631486 h 15"/>
                <a:gd name="T6" fmla="*/ 984590 w 24"/>
                <a:gd name="T7" fmla="*/ 1939039 h 15"/>
                <a:gd name="T8" fmla="*/ 2799359 w 24"/>
                <a:gd name="T9" fmla="*/ 1631486 h 15"/>
                <a:gd name="T10" fmla="*/ 2799359 w 24"/>
                <a:gd name="T11" fmla="*/ 1631486 h 15"/>
                <a:gd name="T12" fmla="*/ 4324568 w 24"/>
                <a:gd name="T13" fmla="*/ 989306 h 15"/>
                <a:gd name="T14" fmla="*/ 4693414 w 24"/>
                <a:gd name="T15" fmla="*/ 676796 h 15"/>
                <a:gd name="T16" fmla="*/ 4693414 w 24"/>
                <a:gd name="T17" fmla="*/ 360534 h 15"/>
                <a:gd name="T18" fmla="*/ 4693414 w 24"/>
                <a:gd name="T19" fmla="*/ 360534 h 15"/>
                <a:gd name="T20" fmla="*/ 4324568 w 24"/>
                <a:gd name="T21" fmla="*/ 0 h 15"/>
                <a:gd name="T22" fmla="*/ 3759216 w 24"/>
                <a:gd name="T23" fmla="*/ 0 h 15"/>
                <a:gd name="T24" fmla="*/ 1976018 w 24"/>
                <a:gd name="T25" fmla="*/ 360534 h 15"/>
                <a:gd name="T26" fmla="*/ 1976018 w 24"/>
                <a:gd name="T27" fmla="*/ 360534 h 15"/>
                <a:gd name="T28" fmla="*/ 449804 w 24"/>
                <a:gd name="T29" fmla="*/ 989306 h 15"/>
                <a:gd name="T30" fmla="*/ 0 w 24"/>
                <a:gd name="T31" fmla="*/ 1326520 h 15"/>
                <a:gd name="T32" fmla="*/ 0 w 24"/>
                <a:gd name="T33" fmla="*/ 1631486 h 15"/>
                <a:gd name="T34" fmla="*/ 0 w 24"/>
                <a:gd name="T35" fmla="*/ 1631486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15"/>
                <a:gd name="T56" fmla="*/ 24 w 24"/>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15">
                  <a:moveTo>
                    <a:pt x="0" y="12"/>
                  </a:moveTo>
                  <a:lnTo>
                    <a:pt x="0" y="12"/>
                  </a:lnTo>
                  <a:lnTo>
                    <a:pt x="2" y="12"/>
                  </a:lnTo>
                  <a:lnTo>
                    <a:pt x="5" y="15"/>
                  </a:lnTo>
                  <a:lnTo>
                    <a:pt x="14" y="12"/>
                  </a:lnTo>
                  <a:lnTo>
                    <a:pt x="22" y="8"/>
                  </a:lnTo>
                  <a:lnTo>
                    <a:pt x="24" y="5"/>
                  </a:lnTo>
                  <a:lnTo>
                    <a:pt x="24" y="3"/>
                  </a:lnTo>
                  <a:lnTo>
                    <a:pt x="22" y="0"/>
                  </a:lnTo>
                  <a:lnTo>
                    <a:pt x="19" y="0"/>
                  </a:lnTo>
                  <a:lnTo>
                    <a:pt x="10" y="3"/>
                  </a:lnTo>
                  <a:lnTo>
                    <a:pt x="2" y="8"/>
                  </a:lnTo>
                  <a:lnTo>
                    <a:pt x="0" y="10"/>
                  </a:lnTo>
                  <a:lnTo>
                    <a:pt x="0" y="1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68" name="Freeform 93"/>
            <p:cNvSpPr>
              <a:spLocks/>
            </p:cNvSpPr>
            <p:nvPr/>
          </p:nvSpPr>
          <p:spPr bwMode="auto">
            <a:xfrm>
              <a:off x="5635" y="2556"/>
              <a:ext cx="96" cy="465"/>
            </a:xfrm>
            <a:custGeom>
              <a:avLst/>
              <a:gdLst>
                <a:gd name="T0" fmla="*/ 0 w 69"/>
                <a:gd name="T1" fmla="*/ 39562481 h 333"/>
                <a:gd name="T2" fmla="*/ 726851 w 69"/>
                <a:gd name="T3" fmla="*/ 39562481 h 333"/>
                <a:gd name="T4" fmla="*/ 7230315 w 69"/>
                <a:gd name="T5" fmla="*/ 235184 h 333"/>
                <a:gd name="T6" fmla="*/ 6481813 w 69"/>
                <a:gd name="T7" fmla="*/ 0 h 333"/>
                <a:gd name="T8" fmla="*/ 0 w 69"/>
                <a:gd name="T9" fmla="*/ 39562481 h 333"/>
                <a:gd name="T10" fmla="*/ 0 60000 65536"/>
                <a:gd name="T11" fmla="*/ 0 60000 65536"/>
                <a:gd name="T12" fmla="*/ 0 60000 65536"/>
                <a:gd name="T13" fmla="*/ 0 60000 65536"/>
                <a:gd name="T14" fmla="*/ 0 60000 65536"/>
                <a:gd name="T15" fmla="*/ 0 w 69"/>
                <a:gd name="T16" fmla="*/ 0 h 333"/>
                <a:gd name="T17" fmla="*/ 69 w 69"/>
                <a:gd name="T18" fmla="*/ 333 h 333"/>
              </a:gdLst>
              <a:ahLst/>
              <a:cxnLst>
                <a:cxn ang="T10">
                  <a:pos x="T0" y="T1"/>
                </a:cxn>
                <a:cxn ang="T11">
                  <a:pos x="T2" y="T3"/>
                </a:cxn>
                <a:cxn ang="T12">
                  <a:pos x="T4" y="T5"/>
                </a:cxn>
                <a:cxn ang="T13">
                  <a:pos x="T6" y="T7"/>
                </a:cxn>
                <a:cxn ang="T14">
                  <a:pos x="T8" y="T9"/>
                </a:cxn>
              </a:cxnLst>
              <a:rect l="T15" t="T16" r="T17" b="T18"/>
              <a:pathLst>
                <a:path w="69" h="333">
                  <a:moveTo>
                    <a:pt x="0" y="333"/>
                  </a:moveTo>
                  <a:lnTo>
                    <a:pt x="7" y="333"/>
                  </a:lnTo>
                  <a:lnTo>
                    <a:pt x="69" y="2"/>
                  </a:lnTo>
                  <a:lnTo>
                    <a:pt x="62" y="0"/>
                  </a:lnTo>
                  <a:lnTo>
                    <a:pt x="0" y="333"/>
                  </a:lnTo>
                  <a:close/>
                </a:path>
              </a:pathLst>
            </a:custGeom>
            <a:solidFill>
              <a:srgbClr val="B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69" name="Freeform 94"/>
            <p:cNvSpPr>
              <a:spLocks/>
            </p:cNvSpPr>
            <p:nvPr/>
          </p:nvSpPr>
          <p:spPr bwMode="auto">
            <a:xfrm>
              <a:off x="5006" y="2141"/>
              <a:ext cx="1129" cy="709"/>
            </a:xfrm>
            <a:custGeom>
              <a:avLst/>
              <a:gdLst>
                <a:gd name="T0" fmla="*/ 89816006 w 810"/>
                <a:gd name="T1" fmla="*/ 7828545 h 509"/>
                <a:gd name="T2" fmla="*/ 89816006 w 810"/>
                <a:gd name="T3" fmla="*/ 7828545 h 509"/>
                <a:gd name="T4" fmla="*/ 90042167 w 810"/>
                <a:gd name="T5" fmla="*/ 6571601 h 509"/>
                <a:gd name="T6" fmla="*/ 90322282 w 810"/>
                <a:gd name="T7" fmla="*/ 5238263 h 509"/>
                <a:gd name="T8" fmla="*/ 90322282 w 810"/>
                <a:gd name="T9" fmla="*/ 4189425 h 509"/>
                <a:gd name="T10" fmla="*/ 90042167 w 810"/>
                <a:gd name="T11" fmla="*/ 3157894 h 509"/>
                <a:gd name="T12" fmla="*/ 89324787 w 810"/>
                <a:gd name="T13" fmla="*/ 1855381 h 509"/>
                <a:gd name="T14" fmla="*/ 88581976 w 810"/>
                <a:gd name="T15" fmla="*/ 838849 h 509"/>
                <a:gd name="T16" fmla="*/ 88581976 w 810"/>
                <a:gd name="T17" fmla="*/ 838849 h 509"/>
                <a:gd name="T18" fmla="*/ 88009973 w 810"/>
                <a:gd name="T19" fmla="*/ 310383 h 509"/>
                <a:gd name="T20" fmla="*/ 87186787 w 810"/>
                <a:gd name="T21" fmla="*/ 0 h 509"/>
                <a:gd name="T22" fmla="*/ 86298273 w 810"/>
                <a:gd name="T23" fmla="*/ 0 h 509"/>
                <a:gd name="T24" fmla="*/ 85302268 w 810"/>
                <a:gd name="T25" fmla="*/ 0 h 509"/>
                <a:gd name="T26" fmla="*/ 84053884 w 810"/>
                <a:gd name="T27" fmla="*/ 310383 h 509"/>
                <a:gd name="T28" fmla="*/ 82899031 w 810"/>
                <a:gd name="T29" fmla="*/ 573566 h 509"/>
                <a:gd name="T30" fmla="*/ 81478538 w 810"/>
                <a:gd name="T31" fmla="*/ 1332001 h 509"/>
                <a:gd name="T32" fmla="*/ 80198717 w 810"/>
                <a:gd name="T33" fmla="*/ 2431565 h 509"/>
                <a:gd name="T34" fmla="*/ 49955716 w 810"/>
                <a:gd name="T35" fmla="*/ 42997329 h 509"/>
                <a:gd name="T36" fmla="*/ 2627058 w 810"/>
                <a:gd name="T37" fmla="*/ 25971068 h 509"/>
                <a:gd name="T38" fmla="*/ 2627058 w 810"/>
                <a:gd name="T39" fmla="*/ 25971068 h 509"/>
                <a:gd name="T40" fmla="*/ 2084919 w 810"/>
                <a:gd name="T41" fmla="*/ 28030791 h 509"/>
                <a:gd name="T42" fmla="*/ 1352234 w 810"/>
                <a:gd name="T43" fmla="*/ 30460706 h 509"/>
                <a:gd name="T44" fmla="*/ 315263 w 810"/>
                <a:gd name="T45" fmla="*/ 32715709 h 509"/>
                <a:gd name="T46" fmla="*/ 0 w 810"/>
                <a:gd name="T47" fmla="*/ 34712959 h 509"/>
                <a:gd name="T48" fmla="*/ 51247594 w 810"/>
                <a:gd name="T49" fmla="*/ 55502937 h 509"/>
                <a:gd name="T50" fmla="*/ 89816006 w 810"/>
                <a:gd name="T51" fmla="*/ 7828545 h 5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10"/>
                <a:gd name="T79" fmla="*/ 0 h 509"/>
                <a:gd name="T80" fmla="*/ 810 w 810"/>
                <a:gd name="T81" fmla="*/ 509 h 50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10" h="509">
                  <a:moveTo>
                    <a:pt x="806" y="72"/>
                  </a:moveTo>
                  <a:lnTo>
                    <a:pt x="806" y="72"/>
                  </a:lnTo>
                  <a:lnTo>
                    <a:pt x="808" y="60"/>
                  </a:lnTo>
                  <a:lnTo>
                    <a:pt x="810" y="48"/>
                  </a:lnTo>
                  <a:lnTo>
                    <a:pt x="810" y="39"/>
                  </a:lnTo>
                  <a:lnTo>
                    <a:pt x="808" y="29"/>
                  </a:lnTo>
                  <a:lnTo>
                    <a:pt x="801" y="17"/>
                  </a:lnTo>
                  <a:lnTo>
                    <a:pt x="794" y="8"/>
                  </a:lnTo>
                  <a:lnTo>
                    <a:pt x="789" y="3"/>
                  </a:lnTo>
                  <a:lnTo>
                    <a:pt x="782" y="0"/>
                  </a:lnTo>
                  <a:lnTo>
                    <a:pt x="774" y="0"/>
                  </a:lnTo>
                  <a:lnTo>
                    <a:pt x="765" y="0"/>
                  </a:lnTo>
                  <a:lnTo>
                    <a:pt x="753" y="3"/>
                  </a:lnTo>
                  <a:lnTo>
                    <a:pt x="743" y="5"/>
                  </a:lnTo>
                  <a:lnTo>
                    <a:pt x="731" y="12"/>
                  </a:lnTo>
                  <a:lnTo>
                    <a:pt x="719" y="22"/>
                  </a:lnTo>
                  <a:lnTo>
                    <a:pt x="448" y="394"/>
                  </a:lnTo>
                  <a:lnTo>
                    <a:pt x="24" y="238"/>
                  </a:lnTo>
                  <a:lnTo>
                    <a:pt x="19" y="257"/>
                  </a:lnTo>
                  <a:lnTo>
                    <a:pt x="12" y="279"/>
                  </a:lnTo>
                  <a:lnTo>
                    <a:pt x="3" y="300"/>
                  </a:lnTo>
                  <a:lnTo>
                    <a:pt x="0" y="319"/>
                  </a:lnTo>
                  <a:lnTo>
                    <a:pt x="460" y="509"/>
                  </a:lnTo>
                  <a:lnTo>
                    <a:pt x="806" y="72"/>
                  </a:lnTo>
                  <a:close/>
                </a:path>
              </a:pathLst>
            </a:custGeom>
            <a:solidFill>
              <a:srgbClr val="D4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70" name="Freeform 95"/>
            <p:cNvSpPr>
              <a:spLocks/>
            </p:cNvSpPr>
            <p:nvPr/>
          </p:nvSpPr>
          <p:spPr bwMode="auto">
            <a:xfrm>
              <a:off x="4996" y="2195"/>
              <a:ext cx="1143" cy="662"/>
            </a:xfrm>
            <a:custGeom>
              <a:avLst/>
              <a:gdLst>
                <a:gd name="T0" fmla="*/ 91037118 w 820"/>
                <a:gd name="T1" fmla="*/ 225702 h 475"/>
                <a:gd name="T2" fmla="*/ 91037118 w 820"/>
                <a:gd name="T3" fmla="*/ 225702 h 475"/>
                <a:gd name="T4" fmla="*/ 90789856 w 820"/>
                <a:gd name="T5" fmla="*/ 1349673 h 475"/>
                <a:gd name="T6" fmla="*/ 89936180 w 820"/>
                <a:gd name="T7" fmla="*/ 3212549 h 475"/>
                <a:gd name="T8" fmla="*/ 86835569 w 820"/>
                <a:gd name="T9" fmla="*/ 7939317 h 475"/>
                <a:gd name="T10" fmla="*/ 82448374 w 820"/>
                <a:gd name="T11" fmla="*/ 14372667 h 475"/>
                <a:gd name="T12" fmla="*/ 76872171 w 820"/>
                <a:gd name="T13" fmla="*/ 21754500 h 475"/>
                <a:gd name="T14" fmla="*/ 64532786 w 820"/>
                <a:gd name="T15" fmla="*/ 37519474 h 475"/>
                <a:gd name="T16" fmla="*/ 53097015 w 820"/>
                <a:gd name="T17" fmla="*/ 51904404 h 475"/>
                <a:gd name="T18" fmla="*/ 53097015 w 820"/>
                <a:gd name="T19" fmla="*/ 51904404 h 475"/>
                <a:gd name="T20" fmla="*/ 821540 w 820"/>
                <a:gd name="T21" fmla="*/ 30318903 h 475"/>
                <a:gd name="T22" fmla="*/ 821540 w 820"/>
                <a:gd name="T23" fmla="*/ 30318903 h 475"/>
                <a:gd name="T24" fmla="*/ 3779785 w 820"/>
                <a:gd name="T25" fmla="*/ 22325480 h 475"/>
                <a:gd name="T26" fmla="*/ 3779785 w 820"/>
                <a:gd name="T27" fmla="*/ 22325480 h 475"/>
                <a:gd name="T28" fmla="*/ 5350442 w 820"/>
                <a:gd name="T29" fmla="*/ 23121151 h 475"/>
                <a:gd name="T30" fmla="*/ 5350442 w 820"/>
                <a:gd name="T31" fmla="*/ 23121151 h 475"/>
                <a:gd name="T32" fmla="*/ 2908653 w 820"/>
                <a:gd name="T33" fmla="*/ 30693248 h 475"/>
                <a:gd name="T34" fmla="*/ 2908653 w 820"/>
                <a:gd name="T35" fmla="*/ 30693248 h 475"/>
                <a:gd name="T36" fmla="*/ 2908653 w 820"/>
                <a:gd name="T37" fmla="*/ 30817685 h 475"/>
                <a:gd name="T38" fmla="*/ 2908653 w 820"/>
                <a:gd name="T39" fmla="*/ 30817685 h 475"/>
                <a:gd name="T40" fmla="*/ 3238658 w 820"/>
                <a:gd name="T41" fmla="*/ 31114669 h 475"/>
                <a:gd name="T42" fmla="*/ 3238658 w 820"/>
                <a:gd name="T43" fmla="*/ 31114669 h 475"/>
                <a:gd name="T44" fmla="*/ 3444941 w 820"/>
                <a:gd name="T45" fmla="*/ 31114669 h 475"/>
                <a:gd name="T46" fmla="*/ 3444941 w 820"/>
                <a:gd name="T47" fmla="*/ 30817685 h 475"/>
                <a:gd name="T48" fmla="*/ 6153007 w 820"/>
                <a:gd name="T49" fmla="*/ 22650274 h 475"/>
                <a:gd name="T50" fmla="*/ 3238658 w 820"/>
                <a:gd name="T51" fmla="*/ 21491965 h 475"/>
                <a:gd name="T52" fmla="*/ 0 w 820"/>
                <a:gd name="T53" fmla="*/ 30817685 h 475"/>
                <a:gd name="T54" fmla="*/ 53295606 w 820"/>
                <a:gd name="T55" fmla="*/ 52766615 h 475"/>
                <a:gd name="T56" fmla="*/ 53295606 w 820"/>
                <a:gd name="T57" fmla="*/ 52447935 h 475"/>
                <a:gd name="T58" fmla="*/ 53295606 w 820"/>
                <a:gd name="T59" fmla="*/ 52447935 h 475"/>
                <a:gd name="T60" fmla="*/ 60023453 w 820"/>
                <a:gd name="T61" fmla="*/ 44215861 h 475"/>
                <a:gd name="T62" fmla="*/ 73094765 w 820"/>
                <a:gd name="T63" fmla="*/ 27971217 h 475"/>
                <a:gd name="T64" fmla="*/ 79726261 w 820"/>
                <a:gd name="T65" fmla="*/ 18877030 h 475"/>
                <a:gd name="T66" fmla="*/ 85877940 w 820"/>
                <a:gd name="T67" fmla="*/ 10721438 h 475"/>
                <a:gd name="T68" fmla="*/ 88150065 w 820"/>
                <a:gd name="T69" fmla="*/ 7267998 h 475"/>
                <a:gd name="T70" fmla="*/ 89936180 w 820"/>
                <a:gd name="T71" fmla="*/ 4245991 h 475"/>
                <a:gd name="T72" fmla="*/ 91345972 w 820"/>
                <a:gd name="T73" fmla="*/ 1881046 h 475"/>
                <a:gd name="T74" fmla="*/ 91570001 w 820"/>
                <a:gd name="T75" fmla="*/ 225702 h 475"/>
                <a:gd name="T76" fmla="*/ 91570001 w 820"/>
                <a:gd name="T77" fmla="*/ 225702 h 475"/>
                <a:gd name="T78" fmla="*/ 91570001 w 820"/>
                <a:gd name="T79" fmla="*/ 0 h 475"/>
                <a:gd name="T80" fmla="*/ 91345972 w 820"/>
                <a:gd name="T81" fmla="*/ 0 h 475"/>
                <a:gd name="T82" fmla="*/ 91345972 w 820"/>
                <a:gd name="T83" fmla="*/ 0 h 475"/>
                <a:gd name="T84" fmla="*/ 91037118 w 820"/>
                <a:gd name="T85" fmla="*/ 0 h 475"/>
                <a:gd name="T86" fmla="*/ 91037118 w 820"/>
                <a:gd name="T87" fmla="*/ 225702 h 475"/>
                <a:gd name="T88" fmla="*/ 91037118 w 820"/>
                <a:gd name="T89" fmla="*/ 225702 h 47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20"/>
                <a:gd name="T136" fmla="*/ 0 h 475"/>
                <a:gd name="T137" fmla="*/ 820 w 820"/>
                <a:gd name="T138" fmla="*/ 475 h 47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20" h="475">
                  <a:moveTo>
                    <a:pt x="815" y="2"/>
                  </a:moveTo>
                  <a:lnTo>
                    <a:pt x="815" y="2"/>
                  </a:lnTo>
                  <a:lnTo>
                    <a:pt x="813" y="12"/>
                  </a:lnTo>
                  <a:lnTo>
                    <a:pt x="805" y="29"/>
                  </a:lnTo>
                  <a:lnTo>
                    <a:pt x="777" y="72"/>
                  </a:lnTo>
                  <a:lnTo>
                    <a:pt x="738" y="129"/>
                  </a:lnTo>
                  <a:lnTo>
                    <a:pt x="688" y="196"/>
                  </a:lnTo>
                  <a:lnTo>
                    <a:pt x="578" y="338"/>
                  </a:lnTo>
                  <a:lnTo>
                    <a:pt x="475" y="467"/>
                  </a:lnTo>
                  <a:lnTo>
                    <a:pt x="7" y="273"/>
                  </a:lnTo>
                  <a:lnTo>
                    <a:pt x="34" y="201"/>
                  </a:lnTo>
                  <a:lnTo>
                    <a:pt x="48" y="208"/>
                  </a:lnTo>
                  <a:lnTo>
                    <a:pt x="26" y="276"/>
                  </a:lnTo>
                  <a:lnTo>
                    <a:pt x="26" y="278"/>
                  </a:lnTo>
                  <a:lnTo>
                    <a:pt x="29" y="280"/>
                  </a:lnTo>
                  <a:lnTo>
                    <a:pt x="31" y="280"/>
                  </a:lnTo>
                  <a:lnTo>
                    <a:pt x="31" y="278"/>
                  </a:lnTo>
                  <a:lnTo>
                    <a:pt x="55" y="204"/>
                  </a:lnTo>
                  <a:lnTo>
                    <a:pt x="29" y="194"/>
                  </a:lnTo>
                  <a:lnTo>
                    <a:pt x="0" y="278"/>
                  </a:lnTo>
                  <a:lnTo>
                    <a:pt x="477" y="475"/>
                  </a:lnTo>
                  <a:lnTo>
                    <a:pt x="477" y="472"/>
                  </a:lnTo>
                  <a:lnTo>
                    <a:pt x="537" y="398"/>
                  </a:lnTo>
                  <a:lnTo>
                    <a:pt x="654" y="252"/>
                  </a:lnTo>
                  <a:lnTo>
                    <a:pt x="714" y="170"/>
                  </a:lnTo>
                  <a:lnTo>
                    <a:pt x="769" y="96"/>
                  </a:lnTo>
                  <a:lnTo>
                    <a:pt x="789" y="65"/>
                  </a:lnTo>
                  <a:lnTo>
                    <a:pt x="805" y="38"/>
                  </a:lnTo>
                  <a:lnTo>
                    <a:pt x="817" y="17"/>
                  </a:lnTo>
                  <a:lnTo>
                    <a:pt x="820" y="2"/>
                  </a:lnTo>
                  <a:lnTo>
                    <a:pt x="820" y="0"/>
                  </a:lnTo>
                  <a:lnTo>
                    <a:pt x="817" y="0"/>
                  </a:lnTo>
                  <a:lnTo>
                    <a:pt x="815" y="0"/>
                  </a:lnTo>
                  <a:lnTo>
                    <a:pt x="815" y="2"/>
                  </a:lnTo>
                  <a:close/>
                </a:path>
              </a:pathLst>
            </a:custGeom>
            <a:solidFill>
              <a:srgbClr val="B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71" name="Freeform 96"/>
            <p:cNvSpPr>
              <a:spLocks/>
            </p:cNvSpPr>
            <p:nvPr/>
          </p:nvSpPr>
          <p:spPr bwMode="auto">
            <a:xfrm>
              <a:off x="5688" y="2841"/>
              <a:ext cx="40" cy="55"/>
            </a:xfrm>
            <a:custGeom>
              <a:avLst/>
              <a:gdLst>
                <a:gd name="T0" fmla="*/ 2251974 w 29"/>
                <a:gd name="T1" fmla="*/ 1474810 h 40"/>
                <a:gd name="T2" fmla="*/ 2251974 w 29"/>
                <a:gd name="T3" fmla="*/ 1474810 h 40"/>
                <a:gd name="T4" fmla="*/ 2076434 w 29"/>
                <a:gd name="T5" fmla="*/ 2154724 h 40"/>
                <a:gd name="T6" fmla="*/ 1863688 w 29"/>
                <a:gd name="T7" fmla="*/ 2545477 h 40"/>
                <a:gd name="T8" fmla="*/ 1477228 w 29"/>
                <a:gd name="T9" fmla="*/ 2788279 h 40"/>
                <a:gd name="T10" fmla="*/ 946672 w 29"/>
                <a:gd name="T11" fmla="*/ 2788279 h 40"/>
                <a:gd name="T12" fmla="*/ 946672 w 29"/>
                <a:gd name="T13" fmla="*/ 2788279 h 40"/>
                <a:gd name="T14" fmla="*/ 562939 w 29"/>
                <a:gd name="T15" fmla="*/ 2629538 h 40"/>
                <a:gd name="T16" fmla="*/ 237099 w 29"/>
                <a:gd name="T17" fmla="*/ 2269106 h 40"/>
                <a:gd name="T18" fmla="*/ 237099 w 29"/>
                <a:gd name="T19" fmla="*/ 1974640 h 40"/>
                <a:gd name="T20" fmla="*/ 0 w 29"/>
                <a:gd name="T21" fmla="*/ 1346368 h 40"/>
                <a:gd name="T22" fmla="*/ 0 w 29"/>
                <a:gd name="T23" fmla="*/ 1346368 h 40"/>
                <a:gd name="T24" fmla="*/ 237099 w 29"/>
                <a:gd name="T25" fmla="*/ 870121 h 40"/>
                <a:gd name="T26" fmla="*/ 562939 w 29"/>
                <a:gd name="T27" fmla="*/ 300058 h 40"/>
                <a:gd name="T28" fmla="*/ 946672 w 29"/>
                <a:gd name="T29" fmla="*/ 0 h 40"/>
                <a:gd name="T30" fmla="*/ 1305754 w 29"/>
                <a:gd name="T31" fmla="*/ 0 h 40"/>
                <a:gd name="T32" fmla="*/ 1305754 w 29"/>
                <a:gd name="T33" fmla="*/ 0 h 40"/>
                <a:gd name="T34" fmla="*/ 1684857 w 29"/>
                <a:gd name="T35" fmla="*/ 158610 h 40"/>
                <a:gd name="T36" fmla="*/ 2076434 w 29"/>
                <a:gd name="T37" fmla="*/ 517718 h 40"/>
                <a:gd name="T38" fmla="*/ 2251974 w 29"/>
                <a:gd name="T39" fmla="*/ 979177 h 40"/>
                <a:gd name="T40" fmla="*/ 2251974 w 29"/>
                <a:gd name="T41" fmla="*/ 1474810 h 40"/>
                <a:gd name="T42" fmla="*/ 2251974 w 29"/>
                <a:gd name="T43" fmla="*/ 147481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
                <a:gd name="T67" fmla="*/ 0 h 40"/>
                <a:gd name="T68" fmla="*/ 29 w 29"/>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 h="40">
                  <a:moveTo>
                    <a:pt x="29" y="21"/>
                  </a:moveTo>
                  <a:lnTo>
                    <a:pt x="29" y="21"/>
                  </a:lnTo>
                  <a:lnTo>
                    <a:pt x="27" y="31"/>
                  </a:lnTo>
                  <a:lnTo>
                    <a:pt x="24" y="36"/>
                  </a:lnTo>
                  <a:lnTo>
                    <a:pt x="19" y="40"/>
                  </a:lnTo>
                  <a:lnTo>
                    <a:pt x="12" y="40"/>
                  </a:lnTo>
                  <a:lnTo>
                    <a:pt x="7" y="38"/>
                  </a:lnTo>
                  <a:lnTo>
                    <a:pt x="3" y="33"/>
                  </a:lnTo>
                  <a:lnTo>
                    <a:pt x="3" y="28"/>
                  </a:lnTo>
                  <a:lnTo>
                    <a:pt x="0" y="19"/>
                  </a:lnTo>
                  <a:lnTo>
                    <a:pt x="3" y="12"/>
                  </a:lnTo>
                  <a:lnTo>
                    <a:pt x="7" y="4"/>
                  </a:lnTo>
                  <a:lnTo>
                    <a:pt x="12" y="0"/>
                  </a:lnTo>
                  <a:lnTo>
                    <a:pt x="17" y="0"/>
                  </a:lnTo>
                  <a:lnTo>
                    <a:pt x="22" y="2"/>
                  </a:lnTo>
                  <a:lnTo>
                    <a:pt x="27" y="7"/>
                  </a:lnTo>
                  <a:lnTo>
                    <a:pt x="29" y="14"/>
                  </a:lnTo>
                  <a:lnTo>
                    <a:pt x="29" y="21"/>
                  </a:lnTo>
                  <a:close/>
                </a:path>
              </a:pathLst>
            </a:custGeom>
            <a:solidFill>
              <a:srgbClr val="B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sp>
          <p:nvSpPr>
            <p:cNvPr id="20572" name="Freeform 97"/>
            <p:cNvSpPr>
              <a:spLocks/>
            </p:cNvSpPr>
            <p:nvPr/>
          </p:nvSpPr>
          <p:spPr bwMode="auto">
            <a:xfrm>
              <a:off x="5671" y="2934"/>
              <a:ext cx="40" cy="56"/>
            </a:xfrm>
            <a:custGeom>
              <a:avLst/>
              <a:gdLst>
                <a:gd name="T0" fmla="*/ 2251974 w 29"/>
                <a:gd name="T1" fmla="*/ 2714655 h 40"/>
                <a:gd name="T2" fmla="*/ 2251974 w 29"/>
                <a:gd name="T3" fmla="*/ 2714655 h 40"/>
                <a:gd name="T4" fmla="*/ 2076434 w 29"/>
                <a:gd name="T5" fmla="*/ 3639971 h 40"/>
                <a:gd name="T6" fmla="*/ 1863688 w 29"/>
                <a:gd name="T7" fmla="*/ 4658508 h 40"/>
                <a:gd name="T8" fmla="*/ 1477228 w 29"/>
                <a:gd name="T9" fmla="*/ 5183424 h 40"/>
                <a:gd name="T10" fmla="*/ 946672 w 29"/>
                <a:gd name="T11" fmla="*/ 5183424 h 40"/>
                <a:gd name="T12" fmla="*/ 946672 w 29"/>
                <a:gd name="T13" fmla="*/ 5183424 h 40"/>
                <a:gd name="T14" fmla="*/ 562939 w 29"/>
                <a:gd name="T15" fmla="*/ 4940881 h 40"/>
                <a:gd name="T16" fmla="*/ 408131 w 29"/>
                <a:gd name="T17" fmla="*/ 4252035 h 40"/>
                <a:gd name="T18" fmla="*/ 237099 w 29"/>
                <a:gd name="T19" fmla="*/ 3327506 h 40"/>
                <a:gd name="T20" fmla="*/ 0 w 29"/>
                <a:gd name="T21" fmla="*/ 2520858 h 40"/>
                <a:gd name="T22" fmla="*/ 0 w 29"/>
                <a:gd name="T23" fmla="*/ 2520858 h 40"/>
                <a:gd name="T24" fmla="*/ 237099 w 29"/>
                <a:gd name="T25" fmla="*/ 1195545 h 40"/>
                <a:gd name="T26" fmla="*/ 562939 w 29"/>
                <a:gd name="T27" fmla="*/ 504748 h 40"/>
                <a:gd name="T28" fmla="*/ 946672 w 29"/>
                <a:gd name="T29" fmla="*/ 0 h 40"/>
                <a:gd name="T30" fmla="*/ 1305754 w 29"/>
                <a:gd name="T31" fmla="*/ 0 h 40"/>
                <a:gd name="T32" fmla="*/ 1305754 w 29"/>
                <a:gd name="T33" fmla="*/ 0 h 40"/>
                <a:gd name="T34" fmla="*/ 1863688 w 29"/>
                <a:gd name="T35" fmla="*/ 257524 h 40"/>
                <a:gd name="T36" fmla="*/ 2076434 w 29"/>
                <a:gd name="T37" fmla="*/ 947514 h 40"/>
                <a:gd name="T38" fmla="*/ 2251974 w 29"/>
                <a:gd name="T39" fmla="*/ 1857128 h 40"/>
                <a:gd name="T40" fmla="*/ 2251974 w 29"/>
                <a:gd name="T41" fmla="*/ 2714655 h 40"/>
                <a:gd name="T42" fmla="*/ 2251974 w 29"/>
                <a:gd name="T43" fmla="*/ 2714655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
                <a:gd name="T67" fmla="*/ 0 h 40"/>
                <a:gd name="T68" fmla="*/ 29 w 29"/>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 h="40">
                  <a:moveTo>
                    <a:pt x="29" y="21"/>
                  </a:moveTo>
                  <a:lnTo>
                    <a:pt x="29" y="21"/>
                  </a:lnTo>
                  <a:lnTo>
                    <a:pt x="27" y="28"/>
                  </a:lnTo>
                  <a:lnTo>
                    <a:pt x="24" y="36"/>
                  </a:lnTo>
                  <a:lnTo>
                    <a:pt x="19" y="40"/>
                  </a:lnTo>
                  <a:lnTo>
                    <a:pt x="12" y="40"/>
                  </a:lnTo>
                  <a:lnTo>
                    <a:pt x="7" y="38"/>
                  </a:lnTo>
                  <a:lnTo>
                    <a:pt x="5" y="33"/>
                  </a:lnTo>
                  <a:lnTo>
                    <a:pt x="3" y="26"/>
                  </a:lnTo>
                  <a:lnTo>
                    <a:pt x="0" y="19"/>
                  </a:lnTo>
                  <a:lnTo>
                    <a:pt x="3" y="9"/>
                  </a:lnTo>
                  <a:lnTo>
                    <a:pt x="7" y="4"/>
                  </a:lnTo>
                  <a:lnTo>
                    <a:pt x="12" y="0"/>
                  </a:lnTo>
                  <a:lnTo>
                    <a:pt x="17" y="0"/>
                  </a:lnTo>
                  <a:lnTo>
                    <a:pt x="24" y="2"/>
                  </a:lnTo>
                  <a:lnTo>
                    <a:pt x="27" y="7"/>
                  </a:lnTo>
                  <a:lnTo>
                    <a:pt x="29" y="14"/>
                  </a:lnTo>
                  <a:lnTo>
                    <a:pt x="29" y="21"/>
                  </a:lnTo>
                  <a:close/>
                </a:path>
              </a:pathLst>
            </a:custGeom>
            <a:solidFill>
              <a:srgbClr val="B3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dirty="0">
                <a:solidFill>
                  <a:srgbClr val="000000"/>
                </a:solidFill>
                <a:latin typeface="Times" charset="0"/>
                <a:ea typeface="ＭＳ Ｐゴシック" charset="0"/>
              </a:endParaRPr>
            </a:p>
          </p:txBody>
        </p:sp>
      </p:grpSp>
      <p:sp>
        <p:nvSpPr>
          <p:cNvPr id="99"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39</a:t>
            </a:fld>
            <a:endParaRPr lang="en-US" sz="1400" dirty="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4021853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bwMode="auto">
          <a:xfrm>
            <a:off x="0" y="0"/>
            <a:ext cx="9144000" cy="6858003"/>
          </a:xfrm>
          <a:prstGeom prst="rect">
            <a:avLst/>
          </a:prstGeom>
          <a:solidFill>
            <a:srgbClr val="96969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76802" name="Rectangle 4"/>
          <p:cNvSpPr>
            <a:spLocks noGrp="1" noChangeArrowheads="1"/>
          </p:cNvSpPr>
          <p:nvPr>
            <p:ph type="title" idx="4294967295"/>
          </p:nvPr>
        </p:nvSpPr>
        <p:spPr bwMode="auto">
          <a:xfrm>
            <a:off x="165106" y="140027"/>
            <a:ext cx="8978893" cy="4324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895350" eaLnBrk="1" hangingPunct="1">
              <a:lnSpc>
                <a:spcPct val="85000"/>
              </a:lnSpc>
              <a:tabLst>
                <a:tab pos="285750" algn="l"/>
              </a:tabLst>
            </a:pPr>
            <a:r>
              <a:rPr lang="en-US" sz="2600" b="1" kern="1200" dirty="0" smtClean="0">
                <a:solidFill>
                  <a:srgbClr val="FFFF00"/>
                </a:solidFill>
                <a:latin typeface="Arial" charset="0"/>
                <a:ea typeface="ＭＳ Ｐゴシック" charset="0"/>
                <a:cs typeface="Arial" charset="0"/>
              </a:rPr>
              <a:t>Match the Curves</a:t>
            </a:r>
            <a:endParaRPr lang="en-US" sz="2600" b="1" kern="1200" dirty="0">
              <a:solidFill>
                <a:srgbClr val="FFFF00"/>
              </a:solidFill>
              <a:latin typeface="Arial" charset="0"/>
              <a:ea typeface="ＭＳ Ｐゴシック" charset="0"/>
              <a:cs typeface="Arial" charset="0"/>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6029" t="46613" r="5202" b="2624"/>
          <a:stretch/>
        </p:blipFill>
        <p:spPr>
          <a:xfrm>
            <a:off x="411480" y="609600"/>
            <a:ext cx="8321040" cy="6157963"/>
          </a:xfrm>
          <a:prstGeom prst="rect">
            <a:avLst/>
          </a:prstGeom>
        </p:spPr>
      </p:pic>
    </p:spTree>
    <p:extLst>
      <p:ext uri="{BB962C8B-B14F-4D97-AF65-F5344CB8AC3E}">
        <p14:creationId xmlns:p14="http://schemas.microsoft.com/office/powerpoint/2010/main" val="35492562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bwMode="auto">
          <a:xfrm>
            <a:off x="0" y="0"/>
            <a:ext cx="9144000" cy="6858003"/>
          </a:xfrm>
          <a:prstGeom prst="rect">
            <a:avLst/>
          </a:prstGeom>
          <a:solidFill>
            <a:srgbClr val="96969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76802" name="Rectangle 4"/>
          <p:cNvSpPr>
            <a:spLocks noGrp="1" noChangeArrowheads="1"/>
          </p:cNvSpPr>
          <p:nvPr>
            <p:ph type="title" idx="4294967295"/>
          </p:nvPr>
        </p:nvSpPr>
        <p:spPr bwMode="auto">
          <a:xfrm>
            <a:off x="165106" y="140027"/>
            <a:ext cx="8978893" cy="4324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895350" eaLnBrk="1" hangingPunct="1">
              <a:lnSpc>
                <a:spcPct val="85000"/>
              </a:lnSpc>
              <a:tabLst>
                <a:tab pos="285750" algn="l"/>
              </a:tabLst>
            </a:pPr>
            <a:r>
              <a:rPr lang="en-US" sz="2600" b="1" kern="1200" dirty="0" smtClean="0">
                <a:solidFill>
                  <a:srgbClr val="FFFF00"/>
                </a:solidFill>
                <a:latin typeface="Arial" charset="0"/>
                <a:ea typeface="ＭＳ Ｐゴシック" charset="0"/>
                <a:cs typeface="Arial" charset="0"/>
              </a:rPr>
              <a:t>Match the Curves - Answers</a:t>
            </a:r>
            <a:endParaRPr lang="en-US" sz="2600" b="1" kern="1200" dirty="0">
              <a:solidFill>
                <a:srgbClr val="FFFF00"/>
              </a:solidFill>
              <a:latin typeface="Arial" charset="0"/>
              <a:ea typeface="ＭＳ Ｐゴシック" charset="0"/>
              <a:cs typeface="Arial" charset="0"/>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6029" t="46613" r="5202" b="2624"/>
          <a:stretch/>
        </p:blipFill>
        <p:spPr>
          <a:xfrm>
            <a:off x="411480" y="609600"/>
            <a:ext cx="8321040" cy="6157963"/>
          </a:xfrm>
          <a:prstGeom prst="rect">
            <a:avLst/>
          </a:prstGeom>
        </p:spPr>
      </p:pic>
      <p:cxnSp>
        <p:nvCxnSpPr>
          <p:cNvPr id="6" name="Straight Arrow Connector 5"/>
          <p:cNvCxnSpPr/>
          <p:nvPr/>
        </p:nvCxnSpPr>
        <p:spPr bwMode="auto">
          <a:xfrm flipH="1">
            <a:off x="2514600" y="2819400"/>
            <a:ext cx="1828800" cy="2209800"/>
          </a:xfrm>
          <a:prstGeom prst="straightConnector1">
            <a:avLst/>
          </a:prstGeom>
          <a:solidFill>
            <a:schemeClr val="accent1"/>
          </a:solidFill>
          <a:ln w="60325" cap="flat" cmpd="sng" algn="ctr">
            <a:solidFill>
              <a:srgbClr val="FFFF00"/>
            </a:solidFill>
            <a:prstDash val="solid"/>
            <a:round/>
            <a:headEnd type="none" w="med" len="med"/>
            <a:tailEnd type="arrow"/>
          </a:ln>
          <a:effectLst/>
        </p:spPr>
      </p:cxnSp>
      <p:cxnSp>
        <p:nvCxnSpPr>
          <p:cNvPr id="11" name="Straight Arrow Connector 10"/>
          <p:cNvCxnSpPr/>
          <p:nvPr/>
        </p:nvCxnSpPr>
        <p:spPr bwMode="auto">
          <a:xfrm flipH="1">
            <a:off x="5105400" y="2819400"/>
            <a:ext cx="1828800" cy="2209800"/>
          </a:xfrm>
          <a:prstGeom prst="straightConnector1">
            <a:avLst/>
          </a:prstGeom>
          <a:solidFill>
            <a:schemeClr val="accent1"/>
          </a:solidFill>
          <a:ln w="60325" cap="flat" cmpd="sng" algn="ctr">
            <a:solidFill>
              <a:srgbClr val="FFFF00"/>
            </a:solidFill>
            <a:prstDash val="solid"/>
            <a:round/>
            <a:headEnd type="none" w="med" len="med"/>
            <a:tailEnd type="arrow"/>
          </a:ln>
          <a:effectLst/>
        </p:spPr>
      </p:cxnSp>
      <p:cxnSp>
        <p:nvCxnSpPr>
          <p:cNvPr id="12" name="Straight Arrow Connector 11"/>
          <p:cNvCxnSpPr/>
          <p:nvPr/>
        </p:nvCxnSpPr>
        <p:spPr bwMode="auto">
          <a:xfrm>
            <a:off x="2511778" y="2583681"/>
            <a:ext cx="5108222" cy="2209800"/>
          </a:xfrm>
          <a:prstGeom prst="straightConnector1">
            <a:avLst/>
          </a:prstGeom>
          <a:solidFill>
            <a:schemeClr val="accent1"/>
          </a:solidFill>
          <a:ln w="60325" cap="flat" cmpd="sng" algn="ctr">
            <a:solidFill>
              <a:srgbClr val="FFFF00"/>
            </a:solidFill>
            <a:prstDash val="solid"/>
            <a:round/>
            <a:headEnd type="none" w="med" len="med"/>
            <a:tailEnd type="arrow"/>
          </a:ln>
          <a:effectLst/>
        </p:spPr>
      </p:cxnSp>
    </p:spTree>
    <p:extLst>
      <p:ext uri="{BB962C8B-B14F-4D97-AF65-F5344CB8AC3E}">
        <p14:creationId xmlns:p14="http://schemas.microsoft.com/office/powerpoint/2010/main" val="5456046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04800" y="1219200"/>
            <a:ext cx="7006648" cy="1034322"/>
            <a:chOff x="531092" y="1524000"/>
            <a:chExt cx="7006648" cy="1034322"/>
          </a:xfrm>
        </p:grpSpPr>
        <p:sp>
          <p:nvSpPr>
            <p:cNvPr id="40967" name="Rectangle 2"/>
            <p:cNvSpPr>
              <a:spLocks noChangeArrowheads="1"/>
            </p:cNvSpPr>
            <p:nvPr/>
          </p:nvSpPr>
          <p:spPr bwMode="auto">
            <a:xfrm>
              <a:off x="2215285" y="1524000"/>
              <a:ext cx="5322455" cy="103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p>
              <a:pPr defTabSz="895350" eaLnBrk="0" fontAlgn="auto" hangingPunct="0">
                <a:lnSpc>
                  <a:spcPct val="85000"/>
                </a:lnSpc>
                <a:spcBef>
                  <a:spcPct val="25000"/>
                </a:spcBef>
                <a:spcAft>
                  <a:spcPts val="0"/>
                </a:spcAft>
                <a:buClr>
                  <a:srgbClr val="66FFFF"/>
                </a:buClr>
                <a:buFont typeface="Wingdings" pitchFamily="2" charset="2"/>
                <a:buNone/>
                <a:tabLst>
                  <a:tab pos="1371600" algn="l"/>
                </a:tabLst>
              </a:pPr>
              <a:r>
                <a:rPr lang="en-US" sz="2400" b="1" dirty="0">
                  <a:solidFill>
                    <a:srgbClr val="0D2543"/>
                  </a:solidFill>
                  <a:latin typeface="Calibri"/>
                </a:rPr>
                <a:t>Analytical groundwater </a:t>
              </a:r>
              <a:r>
                <a:rPr lang="en-US" sz="2400" b="1" dirty="0" smtClean="0">
                  <a:solidFill>
                    <a:srgbClr val="0D2543"/>
                  </a:solidFill>
                  <a:latin typeface="Calibri"/>
                </a:rPr>
                <a:t>model </a:t>
              </a:r>
              <a:r>
                <a:rPr lang="en-US" sz="2400" b="1" dirty="0">
                  <a:solidFill>
                    <a:srgbClr val="0D2543"/>
                  </a:solidFill>
                  <a:latin typeface="Calibri"/>
                </a:rPr>
                <a:t>that estimates source concentration over time, i.e., a “source </a:t>
              </a:r>
              <a:r>
                <a:rPr lang="en-US" sz="2400" b="1" dirty="0" smtClean="0">
                  <a:solidFill>
                    <a:srgbClr val="0D2543"/>
                  </a:solidFill>
                  <a:latin typeface="Calibri"/>
                </a:rPr>
                <a:t>history”</a:t>
              </a:r>
              <a:endParaRPr lang="en-US" sz="2400" b="1" dirty="0">
                <a:solidFill>
                  <a:srgbClr val="0D2543"/>
                </a:solidFill>
                <a:latin typeface="Calibri"/>
              </a:endParaRPr>
            </a:p>
          </p:txBody>
        </p:sp>
        <p:sp>
          <p:nvSpPr>
            <p:cNvPr id="184327" name="AutoShape 7"/>
            <p:cNvSpPr>
              <a:spLocks noChangeArrowheads="1"/>
            </p:cNvSpPr>
            <p:nvPr/>
          </p:nvSpPr>
          <p:spPr bwMode="auto">
            <a:xfrm>
              <a:off x="531092" y="1720547"/>
              <a:ext cx="1509568" cy="614004"/>
            </a:xfrm>
            <a:prstGeom prst="roundRect">
              <a:avLst>
                <a:gd name="adj" fmla="val 16667"/>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40970" name="Rectangle 8"/>
            <p:cNvSpPr>
              <a:spLocks noChangeArrowheads="1"/>
            </p:cNvSpPr>
            <p:nvPr/>
          </p:nvSpPr>
          <p:spPr bwMode="auto">
            <a:xfrm>
              <a:off x="612486" y="1826130"/>
              <a:ext cx="1345045" cy="45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p>
              <a:pPr marL="635000" indent="-635000" defTabSz="895350" eaLnBrk="0" fontAlgn="auto" hangingPunct="0">
                <a:lnSpc>
                  <a:spcPct val="85000"/>
                </a:lnSpc>
                <a:spcBef>
                  <a:spcPct val="55000"/>
                </a:spcBef>
                <a:spcAft>
                  <a:spcPts val="0"/>
                </a:spcAft>
                <a:defRPr/>
              </a:pPr>
              <a:r>
                <a:rPr lang="en-US" sz="2800" b="1" i="1" dirty="0">
                  <a:solidFill>
                    <a:srgbClr val="FFFFFF"/>
                  </a:solidFill>
                  <a:latin typeface="Calibri"/>
                  <a:ea typeface="ＭＳ Ｐゴシック" pitchFamily="34" charset="-128"/>
                  <a:cs typeface="Calibri"/>
                </a:rPr>
                <a:t>WHAT:</a:t>
              </a:r>
            </a:p>
          </p:txBody>
        </p:sp>
      </p:grpSp>
      <p:sp>
        <p:nvSpPr>
          <p:cNvPr id="19" name="Rectangle 6"/>
          <p:cNvSpPr>
            <a:spLocks noChangeArrowheads="1"/>
          </p:cNvSpPr>
          <p:nvPr/>
        </p:nvSpPr>
        <p:spPr bwMode="auto">
          <a:xfrm>
            <a:off x="457199" y="152400"/>
            <a:ext cx="8675667" cy="930639"/>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7" tIns="44450" rIns="90487" bIns="44450">
            <a:spAutoFit/>
          </a:bodyPr>
          <a:lstStyle/>
          <a:p>
            <a:pPr defTabSz="457200" fontAlgn="auto">
              <a:lnSpc>
                <a:spcPct val="85000"/>
              </a:lnSpc>
              <a:spcAft>
                <a:spcPts val="0"/>
              </a:spcAft>
              <a:defRPr/>
            </a:pPr>
            <a:r>
              <a:rPr lang="en-US" sz="3200" b="1" i="1" dirty="0" smtClean="0">
                <a:solidFill>
                  <a:srgbClr val="FFFFFF"/>
                </a:solidFill>
                <a:effectLst>
                  <a:outerShdw blurRad="50800" dist="38100" dir="2700000">
                    <a:srgbClr val="000000">
                      <a:alpha val="43000"/>
                    </a:srgbClr>
                  </a:outerShdw>
                </a:effectLst>
                <a:latin typeface="Calibri"/>
              </a:rPr>
              <a:t>Modeling Historical Impacts – </a:t>
            </a:r>
          </a:p>
          <a:p>
            <a:pPr defTabSz="457200" fontAlgn="auto">
              <a:lnSpc>
                <a:spcPct val="85000"/>
              </a:lnSpc>
              <a:spcAft>
                <a:spcPts val="0"/>
              </a:spcAft>
              <a:defRPr/>
            </a:pPr>
            <a:r>
              <a:rPr lang="en-US" sz="3200" b="1" i="1" dirty="0" smtClean="0">
                <a:solidFill>
                  <a:srgbClr val="FFFF00"/>
                </a:solidFill>
                <a:effectLst>
                  <a:outerShdw blurRad="50800" dist="38100" dir="2700000">
                    <a:srgbClr val="000000">
                      <a:alpha val="43000"/>
                    </a:srgbClr>
                  </a:outerShdw>
                </a:effectLst>
                <a:latin typeface="Calibri"/>
              </a:rPr>
              <a:t>Source History Tool</a:t>
            </a:r>
            <a:endParaRPr lang="en-US" sz="3200" b="1" i="1" dirty="0">
              <a:solidFill>
                <a:srgbClr val="FFFF00"/>
              </a:solidFill>
              <a:effectLst>
                <a:outerShdw blurRad="50800" dist="38100" dir="2700000">
                  <a:srgbClr val="000000">
                    <a:alpha val="43000"/>
                  </a:srgbClr>
                </a:outerShdw>
              </a:effectLst>
              <a:latin typeface="Calibri"/>
            </a:endParaRPr>
          </a:p>
        </p:txBody>
      </p:sp>
      <p:grpSp>
        <p:nvGrpSpPr>
          <p:cNvPr id="2" name="Group 1"/>
          <p:cNvGrpSpPr/>
          <p:nvPr/>
        </p:nvGrpSpPr>
        <p:grpSpPr>
          <a:xfrm>
            <a:off x="304800" y="2362200"/>
            <a:ext cx="7954818" cy="1216230"/>
            <a:chOff x="531092" y="3048000"/>
            <a:chExt cx="7954818" cy="1216230"/>
          </a:xfrm>
        </p:grpSpPr>
        <p:sp>
          <p:nvSpPr>
            <p:cNvPr id="16" name="Rectangle 2"/>
            <p:cNvSpPr>
              <a:spLocks noChangeArrowheads="1"/>
            </p:cNvSpPr>
            <p:nvPr/>
          </p:nvSpPr>
          <p:spPr bwMode="auto">
            <a:xfrm>
              <a:off x="2215285" y="3048000"/>
              <a:ext cx="6270625" cy="1216230"/>
            </a:xfrm>
            <a:prstGeom prst="rect">
              <a:avLst/>
            </a:prstGeom>
            <a:noFill/>
            <a:ln w="127000">
              <a:noFill/>
              <a:miter lim="800000"/>
              <a:headEnd/>
              <a:tailEnd/>
            </a:ln>
          </p:spPr>
          <p:txBody>
            <a:bodyPr lIns="90487" tIns="44450" rIns="90487" bIns="44450">
              <a:spAutoFit/>
            </a:bodyPr>
            <a:lstStyle/>
            <a:p>
              <a:pPr defTabSz="895350" eaLnBrk="0" fontAlgn="auto" hangingPunct="0">
                <a:lnSpc>
                  <a:spcPct val="85000"/>
                </a:lnSpc>
                <a:spcBef>
                  <a:spcPct val="25000"/>
                </a:spcBef>
                <a:spcAft>
                  <a:spcPts val="0"/>
                </a:spcAft>
                <a:buClr>
                  <a:srgbClr val="66FFFF"/>
                </a:buClr>
                <a:buFont typeface="Wingdings" pitchFamily="2" charset="2"/>
                <a:buNone/>
                <a:tabLst>
                  <a:tab pos="1371600" algn="l"/>
                </a:tabLst>
                <a:defRPr/>
              </a:pPr>
              <a:r>
                <a:rPr lang="en-US" sz="2400" b="1" dirty="0">
                  <a:solidFill>
                    <a:srgbClr val="0D2543"/>
                  </a:solidFill>
                  <a:latin typeface="Calibri"/>
                </a:rPr>
                <a:t>Free download </a:t>
              </a:r>
              <a:r>
                <a:rPr lang="en-US" sz="2400" b="1" dirty="0" smtClean="0">
                  <a:solidFill>
                    <a:srgbClr val="0D2543"/>
                  </a:solidFill>
                  <a:latin typeface="Calibri"/>
                </a:rPr>
                <a:t>from:</a:t>
              </a:r>
              <a:endParaRPr lang="en-US" sz="2400" b="1" dirty="0">
                <a:solidFill>
                  <a:srgbClr val="0D2543"/>
                </a:solidFill>
                <a:latin typeface="Calibri"/>
              </a:endParaRPr>
            </a:p>
            <a:p>
              <a:pPr marL="457200" indent="-457200" defTabSz="895350" eaLnBrk="0" fontAlgn="auto" hangingPunct="0">
                <a:lnSpc>
                  <a:spcPct val="85000"/>
                </a:lnSpc>
                <a:spcBef>
                  <a:spcPct val="25000"/>
                </a:spcBef>
                <a:spcAft>
                  <a:spcPts val="0"/>
                </a:spcAft>
                <a:buClr>
                  <a:srgbClr val="629898"/>
                </a:buClr>
                <a:buSzPct val="125000"/>
                <a:buFont typeface="Arial" pitchFamily="34" charset="0"/>
                <a:buChar char="•"/>
                <a:tabLst>
                  <a:tab pos="1371600" algn="l"/>
                </a:tabLst>
                <a:defRPr/>
              </a:pPr>
              <a:r>
                <a:rPr lang="en-US" sz="2400" b="1" u="sng" dirty="0">
                  <a:solidFill>
                    <a:srgbClr val="0000CC"/>
                  </a:solidFill>
                  <a:latin typeface="Calibri"/>
                </a:rPr>
                <a:t>http://www.serdp.org</a:t>
              </a:r>
              <a:r>
                <a:rPr lang="en-US" sz="2400" b="1" dirty="0">
                  <a:solidFill>
                    <a:srgbClr val="0000CC"/>
                  </a:solidFill>
                  <a:latin typeface="Calibri"/>
                </a:rPr>
                <a:t> (soon)</a:t>
              </a:r>
            </a:p>
            <a:p>
              <a:pPr marL="457200" indent="-457200" defTabSz="895350" eaLnBrk="0" fontAlgn="auto" hangingPunct="0">
                <a:lnSpc>
                  <a:spcPct val="85000"/>
                </a:lnSpc>
                <a:spcBef>
                  <a:spcPct val="25000"/>
                </a:spcBef>
                <a:spcAft>
                  <a:spcPts val="0"/>
                </a:spcAft>
                <a:buClr>
                  <a:srgbClr val="629898"/>
                </a:buClr>
                <a:buSzPct val="125000"/>
                <a:buFont typeface="Arial" pitchFamily="34" charset="0"/>
                <a:buChar char="•"/>
                <a:tabLst>
                  <a:tab pos="1371600" algn="l"/>
                </a:tabLst>
                <a:defRPr/>
              </a:pPr>
              <a:r>
                <a:rPr lang="en-US" sz="2400" b="1" u="sng" dirty="0" smtClean="0">
                  <a:solidFill>
                    <a:srgbClr val="0000CC"/>
                  </a:solidFill>
                  <a:latin typeface="Calibri"/>
                </a:rPr>
                <a:t>http://www.gsi-net.com</a:t>
              </a:r>
              <a:r>
                <a:rPr lang="en-US" sz="2400" b="1" dirty="0" smtClean="0">
                  <a:solidFill>
                    <a:srgbClr val="0000CC"/>
                  </a:solidFill>
                  <a:latin typeface="Calibri"/>
                </a:rPr>
                <a:t> (now)</a:t>
              </a:r>
            </a:p>
          </p:txBody>
        </p:sp>
        <p:sp>
          <p:nvSpPr>
            <p:cNvPr id="17" name="AutoShape 8"/>
            <p:cNvSpPr>
              <a:spLocks noChangeArrowheads="1"/>
            </p:cNvSpPr>
            <p:nvPr/>
          </p:nvSpPr>
          <p:spPr bwMode="auto">
            <a:xfrm>
              <a:off x="531092" y="3145980"/>
              <a:ext cx="1509568" cy="614004"/>
            </a:xfrm>
            <a:prstGeom prst="roundRect">
              <a:avLst>
                <a:gd name="adj" fmla="val 16667"/>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20" name="Rectangle 9"/>
            <p:cNvSpPr>
              <a:spLocks noChangeArrowheads="1"/>
            </p:cNvSpPr>
            <p:nvPr/>
          </p:nvSpPr>
          <p:spPr bwMode="auto">
            <a:xfrm>
              <a:off x="612486" y="3234800"/>
              <a:ext cx="1521114" cy="45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p>
              <a:pPr marL="635000" indent="-635000" defTabSz="895350" eaLnBrk="0" fontAlgn="auto" hangingPunct="0">
                <a:lnSpc>
                  <a:spcPct val="85000"/>
                </a:lnSpc>
                <a:spcBef>
                  <a:spcPct val="55000"/>
                </a:spcBef>
                <a:spcAft>
                  <a:spcPts val="0"/>
                </a:spcAft>
                <a:defRPr/>
              </a:pPr>
              <a:r>
                <a:rPr lang="en-US" sz="2800" b="1" i="1" dirty="0">
                  <a:solidFill>
                    <a:srgbClr val="FFFFFF"/>
                  </a:solidFill>
                  <a:latin typeface="Calibri"/>
                  <a:ea typeface="ＭＳ Ｐゴシック" pitchFamily="34" charset="-128"/>
                  <a:cs typeface="Calibri"/>
                </a:rPr>
                <a:t>WHERE:</a:t>
              </a:r>
            </a:p>
          </p:txBody>
        </p:sp>
      </p:grpSp>
      <p:sp>
        <p:nvSpPr>
          <p:cNvPr id="25" name="AutoShape 12"/>
          <p:cNvSpPr>
            <a:spLocks noChangeArrowheads="1"/>
          </p:cNvSpPr>
          <p:nvPr/>
        </p:nvSpPr>
        <p:spPr bwMode="auto">
          <a:xfrm>
            <a:off x="304800" y="3825087"/>
            <a:ext cx="1509568" cy="614004"/>
          </a:xfrm>
          <a:prstGeom prst="roundRect">
            <a:avLst>
              <a:gd name="adj" fmla="val 16667"/>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26" name="Rectangle 13"/>
          <p:cNvSpPr>
            <a:spLocks noChangeArrowheads="1"/>
          </p:cNvSpPr>
          <p:nvPr/>
        </p:nvSpPr>
        <p:spPr bwMode="auto">
          <a:xfrm>
            <a:off x="386194" y="3934680"/>
            <a:ext cx="1521114" cy="45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p>
            <a:pPr marL="635000" indent="-635000" defTabSz="895350" eaLnBrk="0" fontAlgn="auto" hangingPunct="0">
              <a:lnSpc>
                <a:spcPct val="85000"/>
              </a:lnSpc>
              <a:spcBef>
                <a:spcPct val="55000"/>
              </a:spcBef>
              <a:spcAft>
                <a:spcPts val="0"/>
              </a:spcAft>
              <a:defRPr/>
            </a:pPr>
            <a:r>
              <a:rPr lang="en-US" sz="2800" b="1" i="1" dirty="0">
                <a:solidFill>
                  <a:srgbClr val="FFFFFF"/>
                </a:solidFill>
                <a:latin typeface="Calibri"/>
                <a:ea typeface="ＭＳ Ｐゴシック" pitchFamily="34" charset="-128"/>
                <a:cs typeface="Calibri"/>
              </a:rPr>
              <a:t>WHO:</a:t>
            </a:r>
          </a:p>
        </p:txBody>
      </p:sp>
      <p:cxnSp>
        <p:nvCxnSpPr>
          <p:cNvPr id="27" name="Straight Connector 26"/>
          <p:cNvCxnSpPr/>
          <p:nvPr/>
        </p:nvCxnSpPr>
        <p:spPr>
          <a:xfrm flipV="1">
            <a:off x="0" y="2286000"/>
            <a:ext cx="9144000" cy="5164"/>
          </a:xfrm>
          <a:prstGeom prst="line">
            <a:avLst/>
          </a:prstGeom>
          <a:ln w="31750" cap="flat" cmpd="sng" algn="ctr">
            <a:solidFill>
              <a:schemeClr val="accent2"/>
            </a:solidFill>
            <a:prstDash val="solid"/>
            <a:round/>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cxnSp>
        <p:nvCxnSpPr>
          <p:cNvPr id="28" name="Straight Connector 27"/>
          <p:cNvCxnSpPr/>
          <p:nvPr/>
        </p:nvCxnSpPr>
        <p:spPr>
          <a:xfrm flipV="1">
            <a:off x="-11133" y="3657600"/>
            <a:ext cx="9144000" cy="5164"/>
          </a:xfrm>
          <a:prstGeom prst="line">
            <a:avLst/>
          </a:prstGeom>
          <a:ln w="31750" cap="flat" cmpd="sng" algn="ctr">
            <a:solidFill>
              <a:schemeClr val="accent2"/>
            </a:solidFill>
            <a:prstDash val="solid"/>
            <a:round/>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sp>
        <p:nvSpPr>
          <p:cNvPr id="30" name="Rectangle 29"/>
          <p:cNvSpPr/>
          <p:nvPr/>
        </p:nvSpPr>
        <p:spPr>
          <a:xfrm>
            <a:off x="5622491" y="4662090"/>
            <a:ext cx="3445309" cy="2043510"/>
          </a:xfrm>
          <a:prstGeom prst="rect">
            <a:avLst/>
          </a:prstGeom>
          <a:solidFill>
            <a:srgbClr val="397C8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pic>
        <p:nvPicPr>
          <p:cNvPr id="4098" name="Picture 2" descr="SourceHistoryTool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5010" y="4601691"/>
            <a:ext cx="3456432" cy="1984830"/>
          </a:xfrm>
          <a:prstGeom prst="rect">
            <a:avLst/>
          </a:prstGeom>
          <a:solidFill>
            <a:schemeClr val="bg1"/>
          </a:solidFill>
          <a:ln w="22225">
            <a:solidFill>
              <a:schemeClr val="bg1"/>
            </a:solidFill>
          </a:ln>
          <a:effectLst>
            <a:outerShdw blurRad="101600" dist="88900" dir="2700000" algn="ctr" rotWithShape="0">
              <a:schemeClr val="accent6">
                <a:lumMod val="50000"/>
                <a:lumOff val="50000"/>
              </a:schemeClr>
            </a:outerShdw>
          </a:effectLst>
          <a:extLst/>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2208" y="228600"/>
            <a:ext cx="2150609" cy="648160"/>
          </a:xfrm>
          <a:prstGeom prst="rect">
            <a:avLst/>
          </a:prstGeom>
        </p:spPr>
      </p:pic>
      <p:sp>
        <p:nvSpPr>
          <p:cNvPr id="33" name="Rectangle 4"/>
          <p:cNvSpPr>
            <a:spLocks noChangeArrowheads="1"/>
          </p:cNvSpPr>
          <p:nvPr/>
        </p:nvSpPr>
        <p:spPr bwMode="auto">
          <a:xfrm>
            <a:off x="1988993" y="3733800"/>
            <a:ext cx="5935807" cy="304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wrap="square" lIns="90487" tIns="44450" rIns="90487" bIns="44450">
            <a:spAutoFit/>
          </a:bodyPr>
          <a:lstStyle/>
          <a:p>
            <a:pPr defTabSz="895350" eaLnBrk="0" fontAlgn="auto" hangingPunct="0">
              <a:lnSpc>
                <a:spcPct val="85000"/>
              </a:lnSpc>
              <a:spcBef>
                <a:spcPts val="0"/>
              </a:spcBef>
              <a:spcAft>
                <a:spcPts val="0"/>
              </a:spcAft>
              <a:buClr>
                <a:srgbClr val="66FFFF"/>
              </a:buClr>
              <a:buFont typeface="Wingdings" pitchFamily="2" charset="2"/>
              <a:buNone/>
              <a:tabLst>
                <a:tab pos="1371600" algn="l"/>
              </a:tabLst>
            </a:pPr>
            <a:r>
              <a:rPr lang="en-US" sz="2200" b="1" dirty="0" smtClean="0">
                <a:solidFill>
                  <a:srgbClr val="0D2543"/>
                </a:solidFill>
                <a:latin typeface="Calibri"/>
              </a:rPr>
              <a:t>S. Farhat, P. de Blanc, C. Newell, and D. Adamson</a:t>
            </a:r>
          </a:p>
          <a:p>
            <a:pPr defTabSz="895350" eaLnBrk="0" fontAlgn="auto" hangingPunct="0">
              <a:lnSpc>
                <a:spcPct val="85000"/>
              </a:lnSpc>
              <a:spcBef>
                <a:spcPts val="0"/>
              </a:spcBef>
              <a:spcAft>
                <a:spcPts val="0"/>
              </a:spcAft>
              <a:buClr>
                <a:srgbClr val="66FFFF"/>
              </a:buClr>
              <a:buFont typeface="Wingdings" pitchFamily="2" charset="2"/>
              <a:buNone/>
              <a:tabLst>
                <a:tab pos="1371600" algn="l"/>
              </a:tabLst>
            </a:pPr>
            <a:r>
              <a:rPr lang="en-US" sz="2000" i="1" dirty="0" smtClean="0">
                <a:solidFill>
                  <a:srgbClr val="0D2543"/>
                </a:solidFill>
                <a:latin typeface="Calibri"/>
              </a:rPr>
              <a:t>GSI Environmental Inc.</a:t>
            </a:r>
          </a:p>
          <a:p>
            <a:pPr defTabSz="895350" eaLnBrk="0" fontAlgn="auto" hangingPunct="0">
              <a:lnSpc>
                <a:spcPct val="85000"/>
              </a:lnSpc>
              <a:spcBef>
                <a:spcPts val="0"/>
              </a:spcBef>
              <a:spcAft>
                <a:spcPts val="0"/>
              </a:spcAft>
              <a:buClr>
                <a:srgbClr val="66FFFF"/>
              </a:buClr>
              <a:buFont typeface="Wingdings" pitchFamily="2" charset="2"/>
              <a:buNone/>
              <a:tabLst>
                <a:tab pos="1371600" algn="l"/>
              </a:tabLst>
            </a:pPr>
            <a:endParaRPr lang="en-US" sz="1000" b="1" dirty="0">
              <a:solidFill>
                <a:srgbClr val="0D2543"/>
              </a:solidFill>
              <a:latin typeface="Calibri"/>
            </a:endParaRPr>
          </a:p>
          <a:p>
            <a:pPr defTabSz="895350" eaLnBrk="0" fontAlgn="auto" hangingPunct="0">
              <a:lnSpc>
                <a:spcPct val="85000"/>
              </a:lnSpc>
              <a:spcBef>
                <a:spcPts val="0"/>
              </a:spcBef>
              <a:spcAft>
                <a:spcPts val="0"/>
              </a:spcAft>
              <a:buClr>
                <a:srgbClr val="66FFFF"/>
              </a:buClr>
              <a:buFont typeface="Wingdings" pitchFamily="2" charset="2"/>
              <a:buNone/>
              <a:tabLst>
                <a:tab pos="1371600" algn="l"/>
              </a:tabLst>
            </a:pPr>
            <a:r>
              <a:rPr lang="en-US" sz="2200" b="1" dirty="0" smtClean="0">
                <a:solidFill>
                  <a:srgbClr val="0D2543"/>
                </a:solidFill>
                <a:latin typeface="Calibri"/>
              </a:rPr>
              <a:t>Project Team: B. Parker</a:t>
            </a:r>
            <a:r>
              <a:rPr lang="en-US" sz="2200" b="1" dirty="0">
                <a:solidFill>
                  <a:srgbClr val="0D2543"/>
                </a:solidFill>
                <a:latin typeface="Calibri"/>
              </a:rPr>
              <a:t> </a:t>
            </a:r>
            <a:r>
              <a:rPr lang="en-US" sz="2200" b="1" dirty="0" smtClean="0">
                <a:solidFill>
                  <a:srgbClr val="0D2543"/>
                </a:solidFill>
                <a:latin typeface="Calibri"/>
              </a:rPr>
              <a:t>and </a:t>
            </a:r>
          </a:p>
          <a:p>
            <a:pPr defTabSz="895350" eaLnBrk="0" fontAlgn="auto" hangingPunct="0">
              <a:lnSpc>
                <a:spcPct val="85000"/>
              </a:lnSpc>
              <a:spcBef>
                <a:spcPts val="0"/>
              </a:spcBef>
              <a:spcAft>
                <a:spcPts val="0"/>
              </a:spcAft>
              <a:buClr>
                <a:srgbClr val="66FFFF"/>
              </a:buClr>
              <a:buFont typeface="Wingdings" pitchFamily="2" charset="2"/>
              <a:buNone/>
              <a:tabLst>
                <a:tab pos="1371600" algn="l"/>
              </a:tabLst>
            </a:pPr>
            <a:r>
              <a:rPr lang="en-US" sz="2200" b="1" dirty="0" smtClean="0">
                <a:solidFill>
                  <a:srgbClr val="0D2543"/>
                </a:solidFill>
                <a:latin typeface="Calibri"/>
              </a:rPr>
              <a:t>S. Chapman </a:t>
            </a:r>
          </a:p>
          <a:p>
            <a:pPr defTabSz="895350" eaLnBrk="0" fontAlgn="auto" hangingPunct="0">
              <a:lnSpc>
                <a:spcPct val="85000"/>
              </a:lnSpc>
              <a:spcBef>
                <a:spcPts val="0"/>
              </a:spcBef>
              <a:spcAft>
                <a:spcPts val="0"/>
              </a:spcAft>
              <a:buClr>
                <a:srgbClr val="66FFFF"/>
              </a:buClr>
              <a:buFont typeface="Wingdings" pitchFamily="2" charset="2"/>
              <a:buNone/>
              <a:tabLst>
                <a:tab pos="1371600" algn="l"/>
              </a:tabLst>
            </a:pPr>
            <a:r>
              <a:rPr lang="en-US" sz="2000" i="1" dirty="0" smtClean="0">
                <a:solidFill>
                  <a:srgbClr val="0D2543"/>
                </a:solidFill>
                <a:latin typeface="Calibri"/>
              </a:rPr>
              <a:t>University of Guelph</a:t>
            </a:r>
          </a:p>
          <a:p>
            <a:pPr defTabSz="895350" eaLnBrk="0" fontAlgn="auto" hangingPunct="0">
              <a:lnSpc>
                <a:spcPct val="85000"/>
              </a:lnSpc>
              <a:spcBef>
                <a:spcPts val="0"/>
              </a:spcBef>
              <a:spcAft>
                <a:spcPts val="0"/>
              </a:spcAft>
              <a:buClr>
                <a:srgbClr val="66FFFF"/>
              </a:buClr>
              <a:buFont typeface="Wingdings" pitchFamily="2" charset="2"/>
              <a:buNone/>
              <a:tabLst>
                <a:tab pos="1371600" algn="l"/>
              </a:tabLst>
            </a:pPr>
            <a:endParaRPr lang="en-US" sz="1000" b="1" dirty="0" smtClean="0">
              <a:solidFill>
                <a:srgbClr val="0D2543"/>
              </a:solidFill>
              <a:latin typeface="Calibri"/>
            </a:endParaRPr>
          </a:p>
          <a:p>
            <a:pPr defTabSz="895350" eaLnBrk="0" fontAlgn="auto" hangingPunct="0">
              <a:lnSpc>
                <a:spcPct val="85000"/>
              </a:lnSpc>
              <a:spcBef>
                <a:spcPts val="0"/>
              </a:spcBef>
              <a:spcAft>
                <a:spcPts val="0"/>
              </a:spcAft>
              <a:buClr>
                <a:srgbClr val="66FFFF"/>
              </a:buClr>
              <a:tabLst>
                <a:tab pos="1371600" algn="l"/>
              </a:tabLst>
            </a:pPr>
            <a:r>
              <a:rPr lang="en-US" sz="2200" b="1" dirty="0">
                <a:solidFill>
                  <a:srgbClr val="0D2543"/>
                </a:solidFill>
                <a:latin typeface="Calibri"/>
              </a:rPr>
              <a:t>T. Sale</a:t>
            </a:r>
          </a:p>
          <a:p>
            <a:pPr defTabSz="895350" eaLnBrk="0" fontAlgn="auto" hangingPunct="0">
              <a:lnSpc>
                <a:spcPct val="85000"/>
              </a:lnSpc>
              <a:spcBef>
                <a:spcPts val="0"/>
              </a:spcBef>
              <a:spcAft>
                <a:spcPts val="0"/>
              </a:spcAft>
              <a:buClr>
                <a:srgbClr val="66FFFF"/>
              </a:buClr>
              <a:buFont typeface="Wingdings" pitchFamily="2" charset="2"/>
              <a:buNone/>
              <a:tabLst>
                <a:tab pos="1371600" algn="l"/>
              </a:tabLst>
            </a:pPr>
            <a:r>
              <a:rPr lang="en-US" sz="2000" i="1" dirty="0" smtClean="0">
                <a:solidFill>
                  <a:srgbClr val="0D2543"/>
                </a:solidFill>
                <a:latin typeface="Calibri"/>
              </a:rPr>
              <a:t>Colorado State University</a:t>
            </a:r>
          </a:p>
          <a:p>
            <a:pPr defTabSz="895350" eaLnBrk="0" fontAlgn="auto" hangingPunct="0">
              <a:lnSpc>
                <a:spcPct val="85000"/>
              </a:lnSpc>
              <a:spcBef>
                <a:spcPts val="0"/>
              </a:spcBef>
              <a:spcAft>
                <a:spcPts val="0"/>
              </a:spcAft>
              <a:buClr>
                <a:srgbClr val="66FFFF"/>
              </a:buClr>
              <a:buFont typeface="Wingdings" pitchFamily="2" charset="2"/>
              <a:buNone/>
              <a:tabLst>
                <a:tab pos="1371600" algn="l"/>
              </a:tabLst>
            </a:pPr>
            <a:endParaRPr lang="en-US" sz="1000" b="1" i="1" dirty="0" smtClean="0">
              <a:solidFill>
                <a:srgbClr val="0D2543"/>
              </a:solidFill>
              <a:latin typeface="Calibri"/>
            </a:endParaRPr>
          </a:p>
          <a:p>
            <a:pPr defTabSz="895350" eaLnBrk="0" fontAlgn="auto" hangingPunct="0">
              <a:lnSpc>
                <a:spcPct val="85000"/>
              </a:lnSpc>
              <a:spcBef>
                <a:spcPts val="0"/>
              </a:spcBef>
              <a:spcAft>
                <a:spcPts val="0"/>
              </a:spcAft>
              <a:buClr>
                <a:srgbClr val="66FFFF"/>
              </a:buClr>
              <a:buFont typeface="Wingdings" pitchFamily="2" charset="2"/>
              <a:buNone/>
              <a:tabLst>
                <a:tab pos="1371600" algn="l"/>
              </a:tabLst>
            </a:pPr>
            <a:r>
              <a:rPr lang="en-US" sz="2400" b="1" i="1" dirty="0" smtClean="0">
                <a:solidFill>
                  <a:srgbClr val="0D2543"/>
                </a:solidFill>
                <a:latin typeface="Calibri"/>
              </a:rPr>
              <a:t>Funded by ESTCP</a:t>
            </a:r>
            <a:r>
              <a:rPr lang="en-US" sz="2400" b="1" i="1" dirty="0">
                <a:solidFill>
                  <a:srgbClr val="0D2543"/>
                </a:solidFill>
                <a:latin typeface="Calibri"/>
              </a:rPr>
              <a:t> </a:t>
            </a:r>
            <a:endParaRPr lang="en-US" sz="2400" b="1" i="1" dirty="0" smtClean="0">
              <a:solidFill>
                <a:srgbClr val="0D2543"/>
              </a:solidFill>
              <a:latin typeface="Calibri"/>
            </a:endParaRPr>
          </a:p>
          <a:p>
            <a:pPr defTabSz="895350" eaLnBrk="0" fontAlgn="auto" hangingPunct="0">
              <a:lnSpc>
                <a:spcPct val="85000"/>
              </a:lnSpc>
              <a:spcBef>
                <a:spcPts val="0"/>
              </a:spcBef>
              <a:spcAft>
                <a:spcPts val="0"/>
              </a:spcAft>
              <a:buClr>
                <a:srgbClr val="66FFFF"/>
              </a:buClr>
              <a:buFont typeface="Wingdings" pitchFamily="2" charset="2"/>
              <a:buNone/>
              <a:tabLst>
                <a:tab pos="1371600" algn="l"/>
              </a:tabLst>
            </a:pPr>
            <a:r>
              <a:rPr lang="en-US" sz="2400" b="1" i="1" dirty="0" smtClean="0">
                <a:solidFill>
                  <a:srgbClr val="0D2543"/>
                </a:solidFill>
                <a:latin typeface="Calibri"/>
              </a:rPr>
              <a:t>(ER-201032)</a:t>
            </a:r>
            <a:endParaRPr lang="en-US" sz="2400" b="1" i="1" dirty="0">
              <a:solidFill>
                <a:srgbClr val="0D2543"/>
              </a:solidFill>
              <a:latin typeface="Calibri"/>
            </a:endParaRPr>
          </a:p>
        </p:txBody>
      </p:sp>
    </p:spTree>
    <p:extLst>
      <p:ext uri="{BB962C8B-B14F-4D97-AF65-F5344CB8AC3E}">
        <p14:creationId xmlns:p14="http://schemas.microsoft.com/office/powerpoint/2010/main" val="18227068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noChangeArrowheads="1"/>
          </p:cNvSpPr>
          <p:nvPr>
            <p:ph type="body" sz="half" idx="4294967295"/>
          </p:nvPr>
        </p:nvSpPr>
        <p:spPr bwMode="auto">
          <a:xfrm>
            <a:off x="770659" y="1684454"/>
            <a:ext cx="8081818" cy="4525435"/>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US" sz="2600" dirty="0">
                <a:latin typeface="Arial" pitchFamily="34" charset="0"/>
                <a:cs typeface="Arial" pitchFamily="34" charset="0"/>
              </a:rPr>
              <a:t>Introduction</a:t>
            </a:r>
          </a:p>
          <a:p>
            <a:r>
              <a:rPr lang="en-US" sz="2600" dirty="0">
                <a:latin typeface="Arial" pitchFamily="34" charset="0"/>
                <a:cs typeface="Arial" pitchFamily="34" charset="0"/>
              </a:rPr>
              <a:t>Matrix Diffusion Background</a:t>
            </a:r>
          </a:p>
          <a:p>
            <a:r>
              <a:rPr lang="en-US" sz="2600" b="1" dirty="0">
                <a:latin typeface="Arial" pitchFamily="34" charset="0"/>
                <a:cs typeface="Arial" pitchFamily="34" charset="0"/>
              </a:rPr>
              <a:t>Options for Modeling Matrix Diffusion</a:t>
            </a:r>
          </a:p>
          <a:p>
            <a:r>
              <a:rPr lang="en-US" sz="2600" dirty="0">
                <a:latin typeface="Arial" pitchFamily="34" charset="0"/>
                <a:cs typeface="Arial" pitchFamily="34" charset="0"/>
              </a:rPr>
              <a:t>Introduction to MDT – Square Root Model</a:t>
            </a:r>
          </a:p>
          <a:p>
            <a:r>
              <a:rPr lang="en-US" sz="2600" dirty="0" smtClean="0">
                <a:latin typeface="Arial" pitchFamily="34" charset="0"/>
                <a:cs typeface="Arial" pitchFamily="34" charset="0"/>
              </a:rPr>
              <a:t>Dandy-Sale Model in the MDT</a:t>
            </a:r>
          </a:p>
          <a:p>
            <a:r>
              <a:rPr lang="en-US" sz="2600" dirty="0">
                <a:latin typeface="Arial" pitchFamily="34" charset="0"/>
                <a:cs typeface="Arial" pitchFamily="34" charset="0"/>
              </a:rPr>
              <a:t>Case Study </a:t>
            </a:r>
            <a:r>
              <a:rPr lang="en-US" sz="2600" dirty="0" smtClean="0">
                <a:latin typeface="Arial" pitchFamily="34" charset="0"/>
                <a:cs typeface="Arial" pitchFamily="34" charset="0"/>
              </a:rPr>
              <a:t>1</a:t>
            </a:r>
            <a:endParaRPr lang="en-US" sz="2600" dirty="0">
              <a:latin typeface="Arial" pitchFamily="34" charset="0"/>
              <a:cs typeface="Arial" pitchFamily="34" charset="0"/>
            </a:endParaRPr>
          </a:p>
          <a:p>
            <a:r>
              <a:rPr lang="en-US" sz="2600" dirty="0">
                <a:latin typeface="Arial" pitchFamily="34" charset="0"/>
                <a:cs typeface="Arial" pitchFamily="34" charset="0"/>
              </a:rPr>
              <a:t>Case Study </a:t>
            </a:r>
            <a:r>
              <a:rPr lang="en-US" sz="2600" dirty="0" smtClean="0">
                <a:latin typeface="Arial" pitchFamily="34" charset="0"/>
                <a:cs typeface="Arial" pitchFamily="34" charset="0"/>
              </a:rPr>
              <a:t>2</a:t>
            </a:r>
            <a:endParaRPr lang="en-US" sz="2600" dirty="0">
              <a:latin typeface="Arial" pitchFamily="34" charset="0"/>
              <a:cs typeface="Arial" pitchFamily="34" charset="0"/>
            </a:endParaRPr>
          </a:p>
          <a:p>
            <a:r>
              <a:rPr lang="en-US" sz="2600" dirty="0" smtClean="0">
                <a:latin typeface="Arial" pitchFamily="34" charset="0"/>
                <a:cs typeface="Arial" pitchFamily="34" charset="0"/>
              </a:rPr>
              <a:t>Wrap-up</a:t>
            </a:r>
            <a:endParaRPr lang="en-US" sz="2600" dirty="0" smtClean="0"/>
          </a:p>
        </p:txBody>
      </p:sp>
      <p:cxnSp>
        <p:nvCxnSpPr>
          <p:cNvPr id="5" name="Straight Connector 4"/>
          <p:cNvCxnSpPr>
            <a:cxnSpLocks noChangeShapeType="1"/>
          </p:cNvCxnSpPr>
          <p:nvPr/>
        </p:nvCxnSpPr>
        <p:spPr bwMode="auto">
          <a:xfrm>
            <a:off x="929409" y="1221510"/>
            <a:ext cx="6764194"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cxnSp>
      <p:grpSp>
        <p:nvGrpSpPr>
          <p:cNvPr id="6" name="Group 5"/>
          <p:cNvGrpSpPr>
            <a:grpSpLocks/>
          </p:cNvGrpSpPr>
          <p:nvPr/>
        </p:nvGrpSpPr>
        <p:grpSpPr bwMode="auto">
          <a:xfrm>
            <a:off x="7114890" y="482432"/>
            <a:ext cx="1596159" cy="1520390"/>
            <a:chOff x="4482" y="304"/>
            <a:chExt cx="1005" cy="958"/>
          </a:xfrm>
        </p:grpSpPr>
        <p:sp>
          <p:nvSpPr>
            <p:cNvPr id="7" name="AutoShape 6"/>
            <p:cNvSpPr>
              <a:spLocks noChangeAspect="1" noChangeArrowheads="1" noTextEdit="1"/>
            </p:cNvSpPr>
            <p:nvPr/>
          </p:nvSpPr>
          <p:spPr bwMode="auto">
            <a:xfrm>
              <a:off x="4482" y="304"/>
              <a:ext cx="1005" cy="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FFFF00"/>
                </a:solidFill>
                <a:ea typeface="ＭＳ Ｐゴシック" charset="0"/>
              </a:endParaRPr>
            </a:p>
          </p:txBody>
        </p:sp>
        <p:sp>
          <p:nvSpPr>
            <p:cNvPr id="8" name="Freeform 7"/>
            <p:cNvSpPr>
              <a:spLocks/>
            </p:cNvSpPr>
            <p:nvPr/>
          </p:nvSpPr>
          <p:spPr bwMode="auto">
            <a:xfrm>
              <a:off x="4482" y="304"/>
              <a:ext cx="1005" cy="817"/>
            </a:xfrm>
            <a:custGeom>
              <a:avLst/>
              <a:gdLst>
                <a:gd name="T0" fmla="*/ 0 w 3015"/>
                <a:gd name="T1" fmla="*/ 0 h 2450"/>
                <a:gd name="T2" fmla="*/ 0 w 3015"/>
                <a:gd name="T3" fmla="*/ 0 h 2450"/>
                <a:gd name="T4" fmla="*/ 0 w 3015"/>
                <a:gd name="T5" fmla="*/ 0 h 2450"/>
                <a:gd name="T6" fmla="*/ 0 w 3015"/>
                <a:gd name="T7" fmla="*/ 0 h 2450"/>
                <a:gd name="T8" fmla="*/ 0 w 3015"/>
                <a:gd name="T9" fmla="*/ 0 h 2450"/>
                <a:gd name="T10" fmla="*/ 0 60000 65536"/>
                <a:gd name="T11" fmla="*/ 0 60000 65536"/>
                <a:gd name="T12" fmla="*/ 0 60000 65536"/>
                <a:gd name="T13" fmla="*/ 0 60000 65536"/>
                <a:gd name="T14" fmla="*/ 0 60000 65536"/>
                <a:gd name="T15" fmla="*/ 0 w 3015"/>
                <a:gd name="T16" fmla="*/ 0 h 2450"/>
                <a:gd name="T17" fmla="*/ 3015 w 3015"/>
                <a:gd name="T18" fmla="*/ 2450 h 2450"/>
              </a:gdLst>
              <a:ahLst/>
              <a:cxnLst>
                <a:cxn ang="T10">
                  <a:pos x="T0" y="T1"/>
                </a:cxn>
                <a:cxn ang="T11">
                  <a:pos x="T2" y="T3"/>
                </a:cxn>
                <a:cxn ang="T12">
                  <a:pos x="T4" y="T5"/>
                </a:cxn>
                <a:cxn ang="T13">
                  <a:pos x="T6" y="T7"/>
                </a:cxn>
                <a:cxn ang="T14">
                  <a:pos x="T8" y="T9"/>
                </a:cxn>
              </a:cxnLst>
              <a:rect l="T15" t="T16" r="T17" b="T18"/>
              <a:pathLst>
                <a:path w="3015" h="2450">
                  <a:moveTo>
                    <a:pt x="0" y="562"/>
                  </a:moveTo>
                  <a:lnTo>
                    <a:pt x="992" y="2450"/>
                  </a:lnTo>
                  <a:lnTo>
                    <a:pt x="3015" y="1899"/>
                  </a:lnTo>
                  <a:lnTo>
                    <a:pt x="3009" y="0"/>
                  </a:lnTo>
                  <a:lnTo>
                    <a:pt x="0" y="562"/>
                  </a:lnTo>
                  <a:close/>
                </a:path>
              </a:pathLst>
            </a:custGeom>
            <a:solidFill>
              <a:srgbClr val="BFDD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9" name="Rectangle 8"/>
            <p:cNvSpPr>
              <a:spLocks noChangeArrowheads="1"/>
            </p:cNvSpPr>
            <p:nvPr/>
          </p:nvSpPr>
          <p:spPr bwMode="auto">
            <a:xfrm>
              <a:off x="4705" y="304"/>
              <a:ext cx="617" cy="820"/>
            </a:xfrm>
            <a:prstGeom prst="rect">
              <a:avLst/>
            </a:prstGeom>
            <a:solidFill>
              <a:srgbClr val="BFDD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FFFF00"/>
                </a:solidFill>
                <a:ea typeface="ＭＳ Ｐゴシック" charset="0"/>
              </a:endParaRPr>
            </a:p>
          </p:txBody>
        </p:sp>
        <p:sp>
          <p:nvSpPr>
            <p:cNvPr id="10" name="Freeform 9"/>
            <p:cNvSpPr>
              <a:spLocks/>
            </p:cNvSpPr>
            <p:nvPr/>
          </p:nvSpPr>
          <p:spPr bwMode="auto">
            <a:xfrm>
              <a:off x="4595" y="416"/>
              <a:ext cx="179" cy="328"/>
            </a:xfrm>
            <a:custGeom>
              <a:avLst/>
              <a:gdLst>
                <a:gd name="T0" fmla="*/ 0 w 537"/>
                <a:gd name="T1" fmla="*/ 0 h 985"/>
                <a:gd name="T2" fmla="*/ 0 w 537"/>
                <a:gd name="T3" fmla="*/ 0 h 985"/>
                <a:gd name="T4" fmla="*/ 0 w 537"/>
                <a:gd name="T5" fmla="*/ 0 h 985"/>
                <a:gd name="T6" fmla="*/ 0 w 537"/>
                <a:gd name="T7" fmla="*/ 0 h 985"/>
                <a:gd name="T8" fmla="*/ 0 w 537"/>
                <a:gd name="T9" fmla="*/ 0 h 985"/>
                <a:gd name="T10" fmla="*/ 0 w 537"/>
                <a:gd name="T11" fmla="*/ 0 h 985"/>
                <a:gd name="T12" fmla="*/ 0 w 537"/>
                <a:gd name="T13" fmla="*/ 0 h 985"/>
                <a:gd name="T14" fmla="*/ 0 w 537"/>
                <a:gd name="T15" fmla="*/ 0 h 985"/>
                <a:gd name="T16" fmla="*/ 0 w 537"/>
                <a:gd name="T17" fmla="*/ 0 h 985"/>
                <a:gd name="T18" fmla="*/ 0 w 537"/>
                <a:gd name="T19" fmla="*/ 0 h 985"/>
                <a:gd name="T20" fmla="*/ 0 w 537"/>
                <a:gd name="T21" fmla="*/ 0 h 985"/>
                <a:gd name="T22" fmla="*/ 0 w 537"/>
                <a:gd name="T23" fmla="*/ 0 h 985"/>
                <a:gd name="T24" fmla="*/ 0 w 537"/>
                <a:gd name="T25" fmla="*/ 0 h 985"/>
                <a:gd name="T26" fmla="*/ 0 w 537"/>
                <a:gd name="T27" fmla="*/ 0 h 985"/>
                <a:gd name="T28" fmla="*/ 0 w 537"/>
                <a:gd name="T29" fmla="*/ 0 h 985"/>
                <a:gd name="T30" fmla="*/ 0 w 537"/>
                <a:gd name="T31" fmla="*/ 0 h 985"/>
                <a:gd name="T32" fmla="*/ 0 w 537"/>
                <a:gd name="T33" fmla="*/ 0 h 985"/>
                <a:gd name="T34" fmla="*/ 0 w 537"/>
                <a:gd name="T35" fmla="*/ 0 h 985"/>
                <a:gd name="T36" fmla="*/ 0 w 537"/>
                <a:gd name="T37" fmla="*/ 0 h 985"/>
                <a:gd name="T38" fmla="*/ 0 w 537"/>
                <a:gd name="T39" fmla="*/ 0 h 985"/>
                <a:gd name="T40" fmla="*/ 0 w 537"/>
                <a:gd name="T41" fmla="*/ 0 h 985"/>
                <a:gd name="T42" fmla="*/ 0 w 537"/>
                <a:gd name="T43" fmla="*/ 0 h 985"/>
                <a:gd name="T44" fmla="*/ 0 w 537"/>
                <a:gd name="T45" fmla="*/ 0 h 985"/>
                <a:gd name="T46" fmla="*/ 0 w 537"/>
                <a:gd name="T47" fmla="*/ 0 h 985"/>
                <a:gd name="T48" fmla="*/ 0 w 537"/>
                <a:gd name="T49" fmla="*/ 0 h 985"/>
                <a:gd name="T50" fmla="*/ 0 w 537"/>
                <a:gd name="T51" fmla="*/ 0 h 985"/>
                <a:gd name="T52" fmla="*/ 0 w 537"/>
                <a:gd name="T53" fmla="*/ 0 h 985"/>
                <a:gd name="T54" fmla="*/ 0 w 537"/>
                <a:gd name="T55" fmla="*/ 0 h 985"/>
                <a:gd name="T56" fmla="*/ 0 w 537"/>
                <a:gd name="T57" fmla="*/ 0 h 985"/>
                <a:gd name="T58" fmla="*/ 0 w 537"/>
                <a:gd name="T59" fmla="*/ 0 h 985"/>
                <a:gd name="T60" fmla="*/ 0 w 537"/>
                <a:gd name="T61" fmla="*/ 0 h 985"/>
                <a:gd name="T62" fmla="*/ 0 w 537"/>
                <a:gd name="T63" fmla="*/ 0 h 985"/>
                <a:gd name="T64" fmla="*/ 0 w 537"/>
                <a:gd name="T65" fmla="*/ 0 h 985"/>
                <a:gd name="T66" fmla="*/ 0 w 537"/>
                <a:gd name="T67" fmla="*/ 0 h 985"/>
                <a:gd name="T68" fmla="*/ 0 w 537"/>
                <a:gd name="T69" fmla="*/ 0 h 985"/>
                <a:gd name="T70" fmla="*/ 0 w 537"/>
                <a:gd name="T71" fmla="*/ 0 h 985"/>
                <a:gd name="T72" fmla="*/ 0 w 537"/>
                <a:gd name="T73" fmla="*/ 0 h 985"/>
                <a:gd name="T74" fmla="*/ 0 w 537"/>
                <a:gd name="T75" fmla="*/ 0 h 985"/>
                <a:gd name="T76" fmla="*/ 0 w 537"/>
                <a:gd name="T77" fmla="*/ 0 h 985"/>
                <a:gd name="T78" fmla="*/ 0 w 537"/>
                <a:gd name="T79" fmla="*/ 0 h 985"/>
                <a:gd name="T80" fmla="*/ 0 w 537"/>
                <a:gd name="T81" fmla="*/ 0 h 985"/>
                <a:gd name="T82" fmla="*/ 0 w 537"/>
                <a:gd name="T83" fmla="*/ 0 h 985"/>
                <a:gd name="T84" fmla="*/ 0 w 537"/>
                <a:gd name="T85" fmla="*/ 0 h 985"/>
                <a:gd name="T86" fmla="*/ 0 w 537"/>
                <a:gd name="T87" fmla="*/ 0 h 985"/>
                <a:gd name="T88" fmla="*/ 0 w 537"/>
                <a:gd name="T89" fmla="*/ 0 h 985"/>
                <a:gd name="T90" fmla="*/ 0 w 537"/>
                <a:gd name="T91" fmla="*/ 0 h 985"/>
                <a:gd name="T92" fmla="*/ 0 w 537"/>
                <a:gd name="T93" fmla="*/ 0 h 985"/>
                <a:gd name="T94" fmla="*/ 0 w 537"/>
                <a:gd name="T95" fmla="*/ 0 h 985"/>
                <a:gd name="T96" fmla="*/ 0 w 537"/>
                <a:gd name="T97" fmla="*/ 0 h 9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7"/>
                <a:gd name="T148" fmla="*/ 0 h 985"/>
                <a:gd name="T149" fmla="*/ 537 w 537"/>
                <a:gd name="T150" fmla="*/ 985 h 9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7" h="985">
                  <a:moveTo>
                    <a:pt x="427" y="909"/>
                  </a:moveTo>
                  <a:lnTo>
                    <a:pt x="417" y="905"/>
                  </a:lnTo>
                  <a:lnTo>
                    <a:pt x="406" y="902"/>
                  </a:lnTo>
                  <a:lnTo>
                    <a:pt x="396" y="897"/>
                  </a:lnTo>
                  <a:lnTo>
                    <a:pt x="386" y="893"/>
                  </a:lnTo>
                  <a:lnTo>
                    <a:pt x="375" y="888"/>
                  </a:lnTo>
                  <a:lnTo>
                    <a:pt x="365" y="884"/>
                  </a:lnTo>
                  <a:lnTo>
                    <a:pt x="354" y="880"/>
                  </a:lnTo>
                  <a:lnTo>
                    <a:pt x="344" y="875"/>
                  </a:lnTo>
                  <a:lnTo>
                    <a:pt x="350" y="872"/>
                  </a:lnTo>
                  <a:lnTo>
                    <a:pt x="357" y="869"/>
                  </a:lnTo>
                  <a:lnTo>
                    <a:pt x="363" y="866"/>
                  </a:lnTo>
                  <a:lnTo>
                    <a:pt x="369" y="863"/>
                  </a:lnTo>
                  <a:lnTo>
                    <a:pt x="377" y="862"/>
                  </a:lnTo>
                  <a:lnTo>
                    <a:pt x="383" y="859"/>
                  </a:lnTo>
                  <a:lnTo>
                    <a:pt x="389" y="856"/>
                  </a:lnTo>
                  <a:lnTo>
                    <a:pt x="395" y="853"/>
                  </a:lnTo>
                  <a:lnTo>
                    <a:pt x="389" y="842"/>
                  </a:lnTo>
                  <a:lnTo>
                    <a:pt x="384" y="832"/>
                  </a:lnTo>
                  <a:lnTo>
                    <a:pt x="380" y="820"/>
                  </a:lnTo>
                  <a:lnTo>
                    <a:pt x="375" y="809"/>
                  </a:lnTo>
                  <a:lnTo>
                    <a:pt x="363" y="814"/>
                  </a:lnTo>
                  <a:lnTo>
                    <a:pt x="351" y="817"/>
                  </a:lnTo>
                  <a:lnTo>
                    <a:pt x="341" y="821"/>
                  </a:lnTo>
                  <a:lnTo>
                    <a:pt x="329" y="826"/>
                  </a:lnTo>
                  <a:lnTo>
                    <a:pt x="319" y="830"/>
                  </a:lnTo>
                  <a:lnTo>
                    <a:pt x="310" y="835"/>
                  </a:lnTo>
                  <a:lnTo>
                    <a:pt x="299" y="838"/>
                  </a:lnTo>
                  <a:lnTo>
                    <a:pt x="290" y="842"/>
                  </a:lnTo>
                  <a:lnTo>
                    <a:pt x="274" y="830"/>
                  </a:lnTo>
                  <a:lnTo>
                    <a:pt x="258" y="820"/>
                  </a:lnTo>
                  <a:lnTo>
                    <a:pt x="243" y="808"/>
                  </a:lnTo>
                  <a:lnTo>
                    <a:pt x="228" y="796"/>
                  </a:lnTo>
                  <a:lnTo>
                    <a:pt x="214" y="784"/>
                  </a:lnTo>
                  <a:lnTo>
                    <a:pt x="201" y="771"/>
                  </a:lnTo>
                  <a:lnTo>
                    <a:pt x="189" y="759"/>
                  </a:lnTo>
                  <a:lnTo>
                    <a:pt x="177" y="745"/>
                  </a:lnTo>
                  <a:lnTo>
                    <a:pt x="156" y="720"/>
                  </a:lnTo>
                  <a:lnTo>
                    <a:pt x="138" y="693"/>
                  </a:lnTo>
                  <a:lnTo>
                    <a:pt x="124" y="668"/>
                  </a:lnTo>
                  <a:lnTo>
                    <a:pt x="112" y="642"/>
                  </a:lnTo>
                  <a:lnTo>
                    <a:pt x="101" y="617"/>
                  </a:lnTo>
                  <a:lnTo>
                    <a:pt x="94" y="590"/>
                  </a:lnTo>
                  <a:lnTo>
                    <a:pt x="89" y="565"/>
                  </a:lnTo>
                  <a:lnTo>
                    <a:pt x="88" y="539"/>
                  </a:lnTo>
                  <a:lnTo>
                    <a:pt x="329" y="532"/>
                  </a:lnTo>
                  <a:lnTo>
                    <a:pt x="329" y="520"/>
                  </a:lnTo>
                  <a:lnTo>
                    <a:pt x="331" y="510"/>
                  </a:lnTo>
                  <a:lnTo>
                    <a:pt x="331" y="498"/>
                  </a:lnTo>
                  <a:lnTo>
                    <a:pt x="332" y="487"/>
                  </a:lnTo>
                  <a:lnTo>
                    <a:pt x="80" y="495"/>
                  </a:lnTo>
                  <a:lnTo>
                    <a:pt x="89" y="447"/>
                  </a:lnTo>
                  <a:lnTo>
                    <a:pt x="101" y="401"/>
                  </a:lnTo>
                  <a:lnTo>
                    <a:pt x="119" y="358"/>
                  </a:lnTo>
                  <a:lnTo>
                    <a:pt x="140" y="316"/>
                  </a:lnTo>
                  <a:lnTo>
                    <a:pt x="165" y="278"/>
                  </a:lnTo>
                  <a:lnTo>
                    <a:pt x="197" y="243"/>
                  </a:lnTo>
                  <a:lnTo>
                    <a:pt x="231" y="210"/>
                  </a:lnTo>
                  <a:lnTo>
                    <a:pt x="271" y="179"/>
                  </a:lnTo>
                  <a:lnTo>
                    <a:pt x="286" y="185"/>
                  </a:lnTo>
                  <a:lnTo>
                    <a:pt x="302" y="190"/>
                  </a:lnTo>
                  <a:lnTo>
                    <a:pt x="317" y="196"/>
                  </a:lnTo>
                  <a:lnTo>
                    <a:pt x="332" y="202"/>
                  </a:lnTo>
                  <a:lnTo>
                    <a:pt x="347" y="207"/>
                  </a:lnTo>
                  <a:lnTo>
                    <a:pt x="360" y="211"/>
                  </a:lnTo>
                  <a:lnTo>
                    <a:pt x="375" y="216"/>
                  </a:lnTo>
                  <a:lnTo>
                    <a:pt x="390" y="220"/>
                  </a:lnTo>
                  <a:lnTo>
                    <a:pt x="408" y="225"/>
                  </a:lnTo>
                  <a:lnTo>
                    <a:pt x="412" y="214"/>
                  </a:lnTo>
                  <a:lnTo>
                    <a:pt x="418" y="202"/>
                  </a:lnTo>
                  <a:lnTo>
                    <a:pt x="423" y="192"/>
                  </a:lnTo>
                  <a:lnTo>
                    <a:pt x="429" y="182"/>
                  </a:lnTo>
                  <a:lnTo>
                    <a:pt x="409" y="176"/>
                  </a:lnTo>
                  <a:lnTo>
                    <a:pt x="392" y="171"/>
                  </a:lnTo>
                  <a:lnTo>
                    <a:pt x="377" y="167"/>
                  </a:lnTo>
                  <a:lnTo>
                    <a:pt x="362" y="161"/>
                  </a:lnTo>
                  <a:lnTo>
                    <a:pt x="350" y="158"/>
                  </a:lnTo>
                  <a:lnTo>
                    <a:pt x="339" y="153"/>
                  </a:lnTo>
                  <a:lnTo>
                    <a:pt x="331" y="149"/>
                  </a:lnTo>
                  <a:lnTo>
                    <a:pt x="323" y="146"/>
                  </a:lnTo>
                  <a:lnTo>
                    <a:pt x="341" y="134"/>
                  </a:lnTo>
                  <a:lnTo>
                    <a:pt x="360" y="122"/>
                  </a:lnTo>
                  <a:lnTo>
                    <a:pt x="381" y="111"/>
                  </a:lnTo>
                  <a:lnTo>
                    <a:pt x="402" y="99"/>
                  </a:lnTo>
                  <a:lnTo>
                    <a:pt x="423" y="91"/>
                  </a:lnTo>
                  <a:lnTo>
                    <a:pt x="447" y="80"/>
                  </a:lnTo>
                  <a:lnTo>
                    <a:pt x="469" y="71"/>
                  </a:lnTo>
                  <a:lnTo>
                    <a:pt x="494" y="64"/>
                  </a:lnTo>
                  <a:lnTo>
                    <a:pt x="505" y="46"/>
                  </a:lnTo>
                  <a:lnTo>
                    <a:pt x="517" y="29"/>
                  </a:lnTo>
                  <a:lnTo>
                    <a:pt x="527" y="14"/>
                  </a:lnTo>
                  <a:lnTo>
                    <a:pt x="537" y="0"/>
                  </a:lnTo>
                  <a:lnTo>
                    <a:pt x="499" y="12"/>
                  </a:lnTo>
                  <a:lnTo>
                    <a:pt x="463" y="23"/>
                  </a:lnTo>
                  <a:lnTo>
                    <a:pt x="427" y="35"/>
                  </a:lnTo>
                  <a:lnTo>
                    <a:pt x="393" y="49"/>
                  </a:lnTo>
                  <a:lnTo>
                    <a:pt x="359" y="64"/>
                  </a:lnTo>
                  <a:lnTo>
                    <a:pt x="328" y="79"/>
                  </a:lnTo>
                  <a:lnTo>
                    <a:pt x="296" y="95"/>
                  </a:lnTo>
                  <a:lnTo>
                    <a:pt x="268" y="111"/>
                  </a:lnTo>
                  <a:lnTo>
                    <a:pt x="240" y="129"/>
                  </a:lnTo>
                  <a:lnTo>
                    <a:pt x="213" y="147"/>
                  </a:lnTo>
                  <a:lnTo>
                    <a:pt x="188" y="167"/>
                  </a:lnTo>
                  <a:lnTo>
                    <a:pt x="164" y="187"/>
                  </a:lnTo>
                  <a:lnTo>
                    <a:pt x="141" y="208"/>
                  </a:lnTo>
                  <a:lnTo>
                    <a:pt x="119" y="229"/>
                  </a:lnTo>
                  <a:lnTo>
                    <a:pt x="100" y="252"/>
                  </a:lnTo>
                  <a:lnTo>
                    <a:pt x="80" y="275"/>
                  </a:lnTo>
                  <a:lnTo>
                    <a:pt x="61" y="301"/>
                  </a:lnTo>
                  <a:lnTo>
                    <a:pt x="45" y="328"/>
                  </a:lnTo>
                  <a:lnTo>
                    <a:pt x="30" y="355"/>
                  </a:lnTo>
                  <a:lnTo>
                    <a:pt x="19" y="383"/>
                  </a:lnTo>
                  <a:lnTo>
                    <a:pt x="10" y="411"/>
                  </a:lnTo>
                  <a:lnTo>
                    <a:pt x="4" y="440"/>
                  </a:lnTo>
                  <a:lnTo>
                    <a:pt x="1" y="468"/>
                  </a:lnTo>
                  <a:lnTo>
                    <a:pt x="0" y="498"/>
                  </a:lnTo>
                  <a:lnTo>
                    <a:pt x="1" y="532"/>
                  </a:lnTo>
                  <a:lnTo>
                    <a:pt x="6" y="565"/>
                  </a:lnTo>
                  <a:lnTo>
                    <a:pt x="15" y="598"/>
                  </a:lnTo>
                  <a:lnTo>
                    <a:pt x="25" y="629"/>
                  </a:lnTo>
                  <a:lnTo>
                    <a:pt x="39" y="662"/>
                  </a:lnTo>
                  <a:lnTo>
                    <a:pt x="57" y="692"/>
                  </a:lnTo>
                  <a:lnTo>
                    <a:pt x="76" y="723"/>
                  </a:lnTo>
                  <a:lnTo>
                    <a:pt x="100" y="753"/>
                  </a:lnTo>
                  <a:lnTo>
                    <a:pt x="119" y="775"/>
                  </a:lnTo>
                  <a:lnTo>
                    <a:pt x="140" y="797"/>
                  </a:lnTo>
                  <a:lnTo>
                    <a:pt x="162" y="818"/>
                  </a:lnTo>
                  <a:lnTo>
                    <a:pt x="186" y="838"/>
                  </a:lnTo>
                  <a:lnTo>
                    <a:pt x="210" y="857"/>
                  </a:lnTo>
                  <a:lnTo>
                    <a:pt x="235" y="874"/>
                  </a:lnTo>
                  <a:lnTo>
                    <a:pt x="262" y="891"/>
                  </a:lnTo>
                  <a:lnTo>
                    <a:pt x="290" y="906"/>
                  </a:lnTo>
                  <a:lnTo>
                    <a:pt x="313" y="918"/>
                  </a:lnTo>
                  <a:lnTo>
                    <a:pt x="336" y="930"/>
                  </a:lnTo>
                  <a:lnTo>
                    <a:pt x="360" y="941"/>
                  </a:lnTo>
                  <a:lnTo>
                    <a:pt x="384" y="950"/>
                  </a:lnTo>
                  <a:lnTo>
                    <a:pt x="408" y="960"/>
                  </a:lnTo>
                  <a:lnTo>
                    <a:pt x="433" y="969"/>
                  </a:lnTo>
                  <a:lnTo>
                    <a:pt x="457" y="978"/>
                  </a:lnTo>
                  <a:lnTo>
                    <a:pt x="482" y="985"/>
                  </a:lnTo>
                  <a:lnTo>
                    <a:pt x="475" y="976"/>
                  </a:lnTo>
                  <a:lnTo>
                    <a:pt x="467" y="966"/>
                  </a:lnTo>
                  <a:lnTo>
                    <a:pt x="460" y="957"/>
                  </a:lnTo>
                  <a:lnTo>
                    <a:pt x="453" y="947"/>
                  </a:lnTo>
                  <a:lnTo>
                    <a:pt x="447" y="938"/>
                  </a:lnTo>
                  <a:lnTo>
                    <a:pt x="439" y="929"/>
                  </a:lnTo>
                  <a:lnTo>
                    <a:pt x="433" y="918"/>
                  </a:lnTo>
                  <a:lnTo>
                    <a:pt x="427" y="909"/>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1" name="Freeform 10"/>
            <p:cNvSpPr>
              <a:spLocks/>
            </p:cNvSpPr>
            <p:nvPr/>
          </p:nvSpPr>
          <p:spPr bwMode="auto">
            <a:xfrm>
              <a:off x="4846" y="759"/>
              <a:ext cx="72" cy="2"/>
            </a:xfrm>
            <a:custGeom>
              <a:avLst/>
              <a:gdLst>
                <a:gd name="T0" fmla="*/ 0 w 216"/>
                <a:gd name="T1" fmla="*/ 0 h 5"/>
                <a:gd name="T2" fmla="*/ 0 w 216"/>
                <a:gd name="T3" fmla="*/ 0 h 5"/>
                <a:gd name="T4" fmla="*/ 0 w 216"/>
                <a:gd name="T5" fmla="*/ 0 h 5"/>
                <a:gd name="T6" fmla="*/ 0 w 216"/>
                <a:gd name="T7" fmla="*/ 0 h 5"/>
                <a:gd name="T8" fmla="*/ 0 w 216"/>
                <a:gd name="T9" fmla="*/ 0 h 5"/>
                <a:gd name="T10" fmla="*/ 0 w 216"/>
                <a:gd name="T11" fmla="*/ 0 h 5"/>
                <a:gd name="T12" fmla="*/ 0 w 216"/>
                <a:gd name="T13" fmla="*/ 0 h 5"/>
                <a:gd name="T14" fmla="*/ 0 w 216"/>
                <a:gd name="T15" fmla="*/ 0 h 5"/>
                <a:gd name="T16" fmla="*/ 0 w 216"/>
                <a:gd name="T17" fmla="*/ 0 h 5"/>
                <a:gd name="T18" fmla="*/ 0 w 216"/>
                <a:gd name="T19" fmla="*/ 0 h 5"/>
                <a:gd name="T20" fmla="*/ 0 w 216"/>
                <a:gd name="T21" fmla="*/ 0 h 5"/>
                <a:gd name="T22" fmla="*/ 0 w 216"/>
                <a:gd name="T23" fmla="*/ 0 h 5"/>
                <a:gd name="T24" fmla="*/ 0 w 216"/>
                <a:gd name="T25" fmla="*/ 0 h 5"/>
                <a:gd name="T26" fmla="*/ 0 w 216"/>
                <a:gd name="T27" fmla="*/ 0 h 5"/>
                <a:gd name="T28" fmla="*/ 0 w 216"/>
                <a:gd name="T29" fmla="*/ 0 h 5"/>
                <a:gd name="T30" fmla="*/ 0 w 216"/>
                <a:gd name="T31" fmla="*/ 0 h 5"/>
                <a:gd name="T32" fmla="*/ 0 w 216"/>
                <a:gd name="T33" fmla="*/ 0 h 5"/>
                <a:gd name="T34" fmla="*/ 0 w 216"/>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
                <a:gd name="T55" fmla="*/ 0 h 5"/>
                <a:gd name="T56" fmla="*/ 216 w 216"/>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 h="5">
                  <a:moveTo>
                    <a:pt x="216" y="0"/>
                  </a:moveTo>
                  <a:lnTo>
                    <a:pt x="206" y="0"/>
                  </a:lnTo>
                  <a:lnTo>
                    <a:pt x="195" y="2"/>
                  </a:lnTo>
                  <a:lnTo>
                    <a:pt x="186" y="2"/>
                  </a:lnTo>
                  <a:lnTo>
                    <a:pt x="176" y="2"/>
                  </a:lnTo>
                  <a:lnTo>
                    <a:pt x="166" y="3"/>
                  </a:lnTo>
                  <a:lnTo>
                    <a:pt x="155" y="3"/>
                  </a:lnTo>
                  <a:lnTo>
                    <a:pt x="145" y="5"/>
                  </a:lnTo>
                  <a:lnTo>
                    <a:pt x="134" y="5"/>
                  </a:lnTo>
                  <a:lnTo>
                    <a:pt x="118" y="5"/>
                  </a:lnTo>
                  <a:lnTo>
                    <a:pt x="102" y="5"/>
                  </a:lnTo>
                  <a:lnTo>
                    <a:pt x="84" y="5"/>
                  </a:lnTo>
                  <a:lnTo>
                    <a:pt x="67" y="5"/>
                  </a:lnTo>
                  <a:lnTo>
                    <a:pt x="51" y="5"/>
                  </a:lnTo>
                  <a:lnTo>
                    <a:pt x="35" y="3"/>
                  </a:lnTo>
                  <a:lnTo>
                    <a:pt x="17" y="3"/>
                  </a:lnTo>
                  <a:lnTo>
                    <a:pt x="0" y="2"/>
                  </a:lnTo>
                  <a:lnTo>
                    <a:pt x="216" y="0"/>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 name="Freeform 11"/>
            <p:cNvSpPr>
              <a:spLocks/>
            </p:cNvSpPr>
            <p:nvPr/>
          </p:nvSpPr>
          <p:spPr bwMode="auto">
            <a:xfrm>
              <a:off x="4942" y="401"/>
              <a:ext cx="230" cy="342"/>
            </a:xfrm>
            <a:custGeom>
              <a:avLst/>
              <a:gdLst>
                <a:gd name="T0" fmla="*/ 0 w 690"/>
                <a:gd name="T1" fmla="*/ 0 h 1025"/>
                <a:gd name="T2" fmla="*/ 0 w 690"/>
                <a:gd name="T3" fmla="*/ 0 h 1025"/>
                <a:gd name="T4" fmla="*/ 0 w 690"/>
                <a:gd name="T5" fmla="*/ 0 h 1025"/>
                <a:gd name="T6" fmla="*/ 0 w 690"/>
                <a:gd name="T7" fmla="*/ 0 h 1025"/>
                <a:gd name="T8" fmla="*/ 0 w 690"/>
                <a:gd name="T9" fmla="*/ 0 h 1025"/>
                <a:gd name="T10" fmla="*/ 0 w 690"/>
                <a:gd name="T11" fmla="*/ 0 h 1025"/>
                <a:gd name="T12" fmla="*/ 0 w 690"/>
                <a:gd name="T13" fmla="*/ 0 h 1025"/>
                <a:gd name="T14" fmla="*/ 0 w 690"/>
                <a:gd name="T15" fmla="*/ 0 h 1025"/>
                <a:gd name="T16" fmla="*/ 0 w 690"/>
                <a:gd name="T17" fmla="*/ 0 h 1025"/>
                <a:gd name="T18" fmla="*/ 0 w 690"/>
                <a:gd name="T19" fmla="*/ 0 h 1025"/>
                <a:gd name="T20" fmla="*/ 0 w 690"/>
                <a:gd name="T21" fmla="*/ 0 h 1025"/>
                <a:gd name="T22" fmla="*/ 0 w 690"/>
                <a:gd name="T23" fmla="*/ 0 h 1025"/>
                <a:gd name="T24" fmla="*/ 0 w 690"/>
                <a:gd name="T25" fmla="*/ 0 h 1025"/>
                <a:gd name="T26" fmla="*/ 0 w 690"/>
                <a:gd name="T27" fmla="*/ 0 h 1025"/>
                <a:gd name="T28" fmla="*/ 0 w 690"/>
                <a:gd name="T29" fmla="*/ 0 h 1025"/>
                <a:gd name="T30" fmla="*/ 0 w 690"/>
                <a:gd name="T31" fmla="*/ 0 h 1025"/>
                <a:gd name="T32" fmla="*/ 0 w 690"/>
                <a:gd name="T33" fmla="*/ 0 h 1025"/>
                <a:gd name="T34" fmla="*/ 0 w 690"/>
                <a:gd name="T35" fmla="*/ 0 h 1025"/>
                <a:gd name="T36" fmla="*/ 0 w 690"/>
                <a:gd name="T37" fmla="*/ 0 h 1025"/>
                <a:gd name="T38" fmla="*/ 0 w 690"/>
                <a:gd name="T39" fmla="*/ 0 h 1025"/>
                <a:gd name="T40" fmla="*/ 0 w 690"/>
                <a:gd name="T41" fmla="*/ 0 h 1025"/>
                <a:gd name="T42" fmla="*/ 0 w 690"/>
                <a:gd name="T43" fmla="*/ 0 h 1025"/>
                <a:gd name="T44" fmla="*/ 0 w 690"/>
                <a:gd name="T45" fmla="*/ 0 h 1025"/>
                <a:gd name="T46" fmla="*/ 0 w 690"/>
                <a:gd name="T47" fmla="*/ 0 h 1025"/>
                <a:gd name="T48" fmla="*/ 0 w 690"/>
                <a:gd name="T49" fmla="*/ 0 h 1025"/>
                <a:gd name="T50" fmla="*/ 0 w 690"/>
                <a:gd name="T51" fmla="*/ 0 h 1025"/>
                <a:gd name="T52" fmla="*/ 0 w 690"/>
                <a:gd name="T53" fmla="*/ 0 h 1025"/>
                <a:gd name="T54" fmla="*/ 0 w 690"/>
                <a:gd name="T55" fmla="*/ 0 h 1025"/>
                <a:gd name="T56" fmla="*/ 0 w 690"/>
                <a:gd name="T57" fmla="*/ 0 h 1025"/>
                <a:gd name="T58" fmla="*/ 0 w 690"/>
                <a:gd name="T59" fmla="*/ 0 h 1025"/>
                <a:gd name="T60" fmla="*/ 0 w 690"/>
                <a:gd name="T61" fmla="*/ 0 h 1025"/>
                <a:gd name="T62" fmla="*/ 0 w 690"/>
                <a:gd name="T63" fmla="*/ 0 h 1025"/>
                <a:gd name="T64" fmla="*/ 0 w 690"/>
                <a:gd name="T65" fmla="*/ 0 h 1025"/>
                <a:gd name="T66" fmla="*/ 0 w 690"/>
                <a:gd name="T67" fmla="*/ 0 h 1025"/>
                <a:gd name="T68" fmla="*/ 0 w 690"/>
                <a:gd name="T69" fmla="*/ 0 h 1025"/>
                <a:gd name="T70" fmla="*/ 0 w 690"/>
                <a:gd name="T71" fmla="*/ 0 h 1025"/>
                <a:gd name="T72" fmla="*/ 0 w 690"/>
                <a:gd name="T73" fmla="*/ 0 h 1025"/>
                <a:gd name="T74" fmla="*/ 0 w 690"/>
                <a:gd name="T75" fmla="*/ 0 h 1025"/>
                <a:gd name="T76" fmla="*/ 0 w 690"/>
                <a:gd name="T77" fmla="*/ 0 h 1025"/>
                <a:gd name="T78" fmla="*/ 0 w 690"/>
                <a:gd name="T79" fmla="*/ 0 h 1025"/>
                <a:gd name="T80" fmla="*/ 0 w 690"/>
                <a:gd name="T81" fmla="*/ 0 h 1025"/>
                <a:gd name="T82" fmla="*/ 0 w 690"/>
                <a:gd name="T83" fmla="*/ 0 h 1025"/>
                <a:gd name="T84" fmla="*/ 0 w 690"/>
                <a:gd name="T85" fmla="*/ 0 h 1025"/>
                <a:gd name="T86" fmla="*/ 0 w 690"/>
                <a:gd name="T87" fmla="*/ 0 h 1025"/>
                <a:gd name="T88" fmla="*/ 0 w 690"/>
                <a:gd name="T89" fmla="*/ 0 h 1025"/>
                <a:gd name="T90" fmla="*/ 0 w 690"/>
                <a:gd name="T91" fmla="*/ 0 h 1025"/>
                <a:gd name="T92" fmla="*/ 0 w 690"/>
                <a:gd name="T93" fmla="*/ 0 h 1025"/>
                <a:gd name="T94" fmla="*/ 0 w 690"/>
                <a:gd name="T95" fmla="*/ 0 h 1025"/>
                <a:gd name="T96" fmla="*/ 0 w 690"/>
                <a:gd name="T97" fmla="*/ 0 h 1025"/>
                <a:gd name="T98" fmla="*/ 0 w 690"/>
                <a:gd name="T99" fmla="*/ 0 h 1025"/>
                <a:gd name="T100" fmla="*/ 0 w 690"/>
                <a:gd name="T101" fmla="*/ 0 h 1025"/>
                <a:gd name="T102" fmla="*/ 0 w 690"/>
                <a:gd name="T103" fmla="*/ 0 h 1025"/>
                <a:gd name="T104" fmla="*/ 0 w 690"/>
                <a:gd name="T105" fmla="*/ 0 h 1025"/>
                <a:gd name="T106" fmla="*/ 0 w 690"/>
                <a:gd name="T107" fmla="*/ 0 h 10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90"/>
                <a:gd name="T163" fmla="*/ 0 h 1025"/>
                <a:gd name="T164" fmla="*/ 690 w 690"/>
                <a:gd name="T165" fmla="*/ 1025 h 102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90" h="1025">
                  <a:moveTo>
                    <a:pt x="411" y="123"/>
                  </a:moveTo>
                  <a:lnTo>
                    <a:pt x="389" y="111"/>
                  </a:lnTo>
                  <a:lnTo>
                    <a:pt x="365" y="99"/>
                  </a:lnTo>
                  <a:lnTo>
                    <a:pt x="341" y="88"/>
                  </a:lnTo>
                  <a:lnTo>
                    <a:pt x="317" y="78"/>
                  </a:lnTo>
                  <a:lnTo>
                    <a:pt x="292" y="67"/>
                  </a:lnTo>
                  <a:lnTo>
                    <a:pt x="268" y="58"/>
                  </a:lnTo>
                  <a:lnTo>
                    <a:pt x="243" y="51"/>
                  </a:lnTo>
                  <a:lnTo>
                    <a:pt x="218" y="42"/>
                  </a:lnTo>
                  <a:lnTo>
                    <a:pt x="191" y="35"/>
                  </a:lnTo>
                  <a:lnTo>
                    <a:pt x="165" y="29"/>
                  </a:lnTo>
                  <a:lnTo>
                    <a:pt x="139" y="23"/>
                  </a:lnTo>
                  <a:lnTo>
                    <a:pt x="112" y="17"/>
                  </a:lnTo>
                  <a:lnTo>
                    <a:pt x="84" y="12"/>
                  </a:lnTo>
                  <a:lnTo>
                    <a:pt x="57" y="8"/>
                  </a:lnTo>
                  <a:lnTo>
                    <a:pt x="28" y="3"/>
                  </a:lnTo>
                  <a:lnTo>
                    <a:pt x="0" y="0"/>
                  </a:lnTo>
                  <a:lnTo>
                    <a:pt x="90" y="69"/>
                  </a:lnTo>
                  <a:lnTo>
                    <a:pt x="106" y="73"/>
                  </a:lnTo>
                  <a:lnTo>
                    <a:pt x="124" y="76"/>
                  </a:lnTo>
                  <a:lnTo>
                    <a:pt x="140" y="81"/>
                  </a:lnTo>
                  <a:lnTo>
                    <a:pt x="157" y="85"/>
                  </a:lnTo>
                  <a:lnTo>
                    <a:pt x="174" y="90"/>
                  </a:lnTo>
                  <a:lnTo>
                    <a:pt x="191" y="96"/>
                  </a:lnTo>
                  <a:lnTo>
                    <a:pt x="207" y="100"/>
                  </a:lnTo>
                  <a:lnTo>
                    <a:pt x="224" y="106"/>
                  </a:lnTo>
                  <a:lnTo>
                    <a:pt x="240" y="112"/>
                  </a:lnTo>
                  <a:lnTo>
                    <a:pt x="256" y="118"/>
                  </a:lnTo>
                  <a:lnTo>
                    <a:pt x="271" y="124"/>
                  </a:lnTo>
                  <a:lnTo>
                    <a:pt x="288" y="130"/>
                  </a:lnTo>
                  <a:lnTo>
                    <a:pt x="304" y="138"/>
                  </a:lnTo>
                  <a:lnTo>
                    <a:pt x="319" y="143"/>
                  </a:lnTo>
                  <a:lnTo>
                    <a:pt x="335" y="151"/>
                  </a:lnTo>
                  <a:lnTo>
                    <a:pt x="350" y="158"/>
                  </a:lnTo>
                  <a:lnTo>
                    <a:pt x="335" y="166"/>
                  </a:lnTo>
                  <a:lnTo>
                    <a:pt x="320" y="172"/>
                  </a:lnTo>
                  <a:lnTo>
                    <a:pt x="305" y="178"/>
                  </a:lnTo>
                  <a:lnTo>
                    <a:pt x="292" y="184"/>
                  </a:lnTo>
                  <a:lnTo>
                    <a:pt x="280" y="190"/>
                  </a:lnTo>
                  <a:lnTo>
                    <a:pt x="268" y="194"/>
                  </a:lnTo>
                  <a:lnTo>
                    <a:pt x="256" y="199"/>
                  </a:lnTo>
                  <a:lnTo>
                    <a:pt x="246" y="203"/>
                  </a:lnTo>
                  <a:lnTo>
                    <a:pt x="282" y="239"/>
                  </a:lnTo>
                  <a:lnTo>
                    <a:pt x="301" y="231"/>
                  </a:lnTo>
                  <a:lnTo>
                    <a:pt x="319" y="226"/>
                  </a:lnTo>
                  <a:lnTo>
                    <a:pt x="335" y="218"/>
                  </a:lnTo>
                  <a:lnTo>
                    <a:pt x="350" y="212"/>
                  </a:lnTo>
                  <a:lnTo>
                    <a:pt x="365" y="206"/>
                  </a:lnTo>
                  <a:lnTo>
                    <a:pt x="378" y="200"/>
                  </a:lnTo>
                  <a:lnTo>
                    <a:pt x="390" y="194"/>
                  </a:lnTo>
                  <a:lnTo>
                    <a:pt x="402" y="188"/>
                  </a:lnTo>
                  <a:lnTo>
                    <a:pt x="417" y="197"/>
                  </a:lnTo>
                  <a:lnTo>
                    <a:pt x="432" y="208"/>
                  </a:lnTo>
                  <a:lnTo>
                    <a:pt x="445" y="218"/>
                  </a:lnTo>
                  <a:lnTo>
                    <a:pt x="459" y="229"/>
                  </a:lnTo>
                  <a:lnTo>
                    <a:pt x="472" y="239"/>
                  </a:lnTo>
                  <a:lnTo>
                    <a:pt x="486" y="251"/>
                  </a:lnTo>
                  <a:lnTo>
                    <a:pt x="497" y="264"/>
                  </a:lnTo>
                  <a:lnTo>
                    <a:pt x="509" y="276"/>
                  </a:lnTo>
                  <a:lnTo>
                    <a:pt x="532" y="303"/>
                  </a:lnTo>
                  <a:lnTo>
                    <a:pt x="551" y="330"/>
                  </a:lnTo>
                  <a:lnTo>
                    <a:pt x="569" y="357"/>
                  </a:lnTo>
                  <a:lnTo>
                    <a:pt x="582" y="384"/>
                  </a:lnTo>
                  <a:lnTo>
                    <a:pt x="594" y="410"/>
                  </a:lnTo>
                  <a:lnTo>
                    <a:pt x="602" y="439"/>
                  </a:lnTo>
                  <a:lnTo>
                    <a:pt x="608" y="466"/>
                  </a:lnTo>
                  <a:lnTo>
                    <a:pt x="609" y="494"/>
                  </a:lnTo>
                  <a:lnTo>
                    <a:pt x="384" y="500"/>
                  </a:lnTo>
                  <a:lnTo>
                    <a:pt x="383" y="545"/>
                  </a:lnTo>
                  <a:lnTo>
                    <a:pt x="611" y="539"/>
                  </a:lnTo>
                  <a:lnTo>
                    <a:pt x="611" y="561"/>
                  </a:lnTo>
                  <a:lnTo>
                    <a:pt x="608" y="585"/>
                  </a:lnTo>
                  <a:lnTo>
                    <a:pt x="603" y="607"/>
                  </a:lnTo>
                  <a:lnTo>
                    <a:pt x="597" y="631"/>
                  </a:lnTo>
                  <a:lnTo>
                    <a:pt x="588" y="655"/>
                  </a:lnTo>
                  <a:lnTo>
                    <a:pt x="578" y="679"/>
                  </a:lnTo>
                  <a:lnTo>
                    <a:pt x="564" y="701"/>
                  </a:lnTo>
                  <a:lnTo>
                    <a:pt x="550" y="725"/>
                  </a:lnTo>
                  <a:lnTo>
                    <a:pt x="536" y="745"/>
                  </a:lnTo>
                  <a:lnTo>
                    <a:pt x="523" y="762"/>
                  </a:lnTo>
                  <a:lnTo>
                    <a:pt x="508" y="779"/>
                  </a:lnTo>
                  <a:lnTo>
                    <a:pt x="493" y="795"/>
                  </a:lnTo>
                  <a:lnTo>
                    <a:pt x="477" y="810"/>
                  </a:lnTo>
                  <a:lnTo>
                    <a:pt x="460" y="825"/>
                  </a:lnTo>
                  <a:lnTo>
                    <a:pt x="444" y="839"/>
                  </a:lnTo>
                  <a:lnTo>
                    <a:pt x="426" y="852"/>
                  </a:lnTo>
                  <a:lnTo>
                    <a:pt x="408" y="846"/>
                  </a:lnTo>
                  <a:lnTo>
                    <a:pt x="390" y="840"/>
                  </a:lnTo>
                  <a:lnTo>
                    <a:pt x="374" y="834"/>
                  </a:lnTo>
                  <a:lnTo>
                    <a:pt x="358" y="828"/>
                  </a:lnTo>
                  <a:lnTo>
                    <a:pt x="341" y="824"/>
                  </a:lnTo>
                  <a:lnTo>
                    <a:pt x="326" y="818"/>
                  </a:lnTo>
                  <a:lnTo>
                    <a:pt x="311" y="813"/>
                  </a:lnTo>
                  <a:lnTo>
                    <a:pt x="298" y="809"/>
                  </a:lnTo>
                  <a:lnTo>
                    <a:pt x="289" y="819"/>
                  </a:lnTo>
                  <a:lnTo>
                    <a:pt x="280" y="831"/>
                  </a:lnTo>
                  <a:lnTo>
                    <a:pt x="271" y="841"/>
                  </a:lnTo>
                  <a:lnTo>
                    <a:pt x="264" y="852"/>
                  </a:lnTo>
                  <a:lnTo>
                    <a:pt x="285" y="858"/>
                  </a:lnTo>
                  <a:lnTo>
                    <a:pt x="302" y="864"/>
                  </a:lnTo>
                  <a:lnTo>
                    <a:pt x="319" y="868"/>
                  </a:lnTo>
                  <a:lnTo>
                    <a:pt x="334" y="873"/>
                  </a:lnTo>
                  <a:lnTo>
                    <a:pt x="346" y="877"/>
                  </a:lnTo>
                  <a:lnTo>
                    <a:pt x="356" y="882"/>
                  </a:lnTo>
                  <a:lnTo>
                    <a:pt x="365" y="885"/>
                  </a:lnTo>
                  <a:lnTo>
                    <a:pt x="371" y="888"/>
                  </a:lnTo>
                  <a:lnTo>
                    <a:pt x="353" y="900"/>
                  </a:lnTo>
                  <a:lnTo>
                    <a:pt x="335" y="912"/>
                  </a:lnTo>
                  <a:lnTo>
                    <a:pt x="316" y="922"/>
                  </a:lnTo>
                  <a:lnTo>
                    <a:pt x="296" y="932"/>
                  </a:lnTo>
                  <a:lnTo>
                    <a:pt x="276" y="941"/>
                  </a:lnTo>
                  <a:lnTo>
                    <a:pt x="255" y="950"/>
                  </a:lnTo>
                  <a:lnTo>
                    <a:pt x="232" y="959"/>
                  </a:lnTo>
                  <a:lnTo>
                    <a:pt x="209" y="967"/>
                  </a:lnTo>
                  <a:lnTo>
                    <a:pt x="206" y="980"/>
                  </a:lnTo>
                  <a:lnTo>
                    <a:pt x="201" y="995"/>
                  </a:lnTo>
                  <a:lnTo>
                    <a:pt x="197" y="1010"/>
                  </a:lnTo>
                  <a:lnTo>
                    <a:pt x="192" y="1025"/>
                  </a:lnTo>
                  <a:lnTo>
                    <a:pt x="195" y="1023"/>
                  </a:lnTo>
                  <a:lnTo>
                    <a:pt x="200" y="1022"/>
                  </a:lnTo>
                  <a:lnTo>
                    <a:pt x="203" y="1022"/>
                  </a:lnTo>
                  <a:lnTo>
                    <a:pt x="206" y="1020"/>
                  </a:lnTo>
                  <a:lnTo>
                    <a:pt x="231" y="1012"/>
                  </a:lnTo>
                  <a:lnTo>
                    <a:pt x="256" y="1004"/>
                  </a:lnTo>
                  <a:lnTo>
                    <a:pt x="280" y="994"/>
                  </a:lnTo>
                  <a:lnTo>
                    <a:pt x="304" y="985"/>
                  </a:lnTo>
                  <a:lnTo>
                    <a:pt x="328" y="974"/>
                  </a:lnTo>
                  <a:lnTo>
                    <a:pt x="350" y="964"/>
                  </a:lnTo>
                  <a:lnTo>
                    <a:pt x="372" y="953"/>
                  </a:lnTo>
                  <a:lnTo>
                    <a:pt x="393" y="941"/>
                  </a:lnTo>
                  <a:lnTo>
                    <a:pt x="414" y="931"/>
                  </a:lnTo>
                  <a:lnTo>
                    <a:pt x="435" y="919"/>
                  </a:lnTo>
                  <a:lnTo>
                    <a:pt x="454" y="906"/>
                  </a:lnTo>
                  <a:lnTo>
                    <a:pt x="472" y="892"/>
                  </a:lnTo>
                  <a:lnTo>
                    <a:pt x="492" y="880"/>
                  </a:lnTo>
                  <a:lnTo>
                    <a:pt x="508" y="865"/>
                  </a:lnTo>
                  <a:lnTo>
                    <a:pt x="526" y="852"/>
                  </a:lnTo>
                  <a:lnTo>
                    <a:pt x="542" y="837"/>
                  </a:lnTo>
                  <a:lnTo>
                    <a:pt x="578" y="800"/>
                  </a:lnTo>
                  <a:lnTo>
                    <a:pt x="609" y="762"/>
                  </a:lnTo>
                  <a:lnTo>
                    <a:pt x="634" y="722"/>
                  </a:lnTo>
                  <a:lnTo>
                    <a:pt x="657" y="682"/>
                  </a:lnTo>
                  <a:lnTo>
                    <a:pt x="672" y="639"/>
                  </a:lnTo>
                  <a:lnTo>
                    <a:pt x="684" y="595"/>
                  </a:lnTo>
                  <a:lnTo>
                    <a:pt x="688" y="551"/>
                  </a:lnTo>
                  <a:lnTo>
                    <a:pt x="690" y="504"/>
                  </a:lnTo>
                  <a:lnTo>
                    <a:pt x="688" y="476"/>
                  </a:lnTo>
                  <a:lnTo>
                    <a:pt x="684" y="448"/>
                  </a:lnTo>
                  <a:lnTo>
                    <a:pt x="678" y="419"/>
                  </a:lnTo>
                  <a:lnTo>
                    <a:pt x="669" y="393"/>
                  </a:lnTo>
                  <a:lnTo>
                    <a:pt x="658" y="366"/>
                  </a:lnTo>
                  <a:lnTo>
                    <a:pt x="646" y="340"/>
                  </a:lnTo>
                  <a:lnTo>
                    <a:pt x="631" y="317"/>
                  </a:lnTo>
                  <a:lnTo>
                    <a:pt x="615" y="291"/>
                  </a:lnTo>
                  <a:lnTo>
                    <a:pt x="597" y="269"/>
                  </a:lnTo>
                  <a:lnTo>
                    <a:pt x="576" y="245"/>
                  </a:lnTo>
                  <a:lnTo>
                    <a:pt x="554" y="223"/>
                  </a:lnTo>
                  <a:lnTo>
                    <a:pt x="530" y="202"/>
                  </a:lnTo>
                  <a:lnTo>
                    <a:pt x="503" y="181"/>
                  </a:lnTo>
                  <a:lnTo>
                    <a:pt x="475" y="161"/>
                  </a:lnTo>
                  <a:lnTo>
                    <a:pt x="444" y="142"/>
                  </a:lnTo>
                  <a:lnTo>
                    <a:pt x="411" y="123"/>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3" name="Freeform 12"/>
            <p:cNvSpPr>
              <a:spLocks/>
            </p:cNvSpPr>
            <p:nvPr/>
          </p:nvSpPr>
          <p:spPr bwMode="auto">
            <a:xfrm>
              <a:off x="4914" y="400"/>
              <a:ext cx="156" cy="359"/>
            </a:xfrm>
            <a:custGeom>
              <a:avLst/>
              <a:gdLst>
                <a:gd name="T0" fmla="*/ 0 w 469"/>
                <a:gd name="T1" fmla="*/ 0 h 1078"/>
                <a:gd name="T2" fmla="*/ 0 w 469"/>
                <a:gd name="T3" fmla="*/ 0 h 1078"/>
                <a:gd name="T4" fmla="*/ 0 w 469"/>
                <a:gd name="T5" fmla="*/ 0 h 1078"/>
                <a:gd name="T6" fmla="*/ 0 w 469"/>
                <a:gd name="T7" fmla="*/ 0 h 1078"/>
                <a:gd name="T8" fmla="*/ 0 w 469"/>
                <a:gd name="T9" fmla="*/ 0 h 1078"/>
                <a:gd name="T10" fmla="*/ 0 w 469"/>
                <a:gd name="T11" fmla="*/ 0 h 1078"/>
                <a:gd name="T12" fmla="*/ 0 w 469"/>
                <a:gd name="T13" fmla="*/ 0 h 1078"/>
                <a:gd name="T14" fmla="*/ 0 w 469"/>
                <a:gd name="T15" fmla="*/ 0 h 1078"/>
                <a:gd name="T16" fmla="*/ 0 w 469"/>
                <a:gd name="T17" fmla="*/ 0 h 1078"/>
                <a:gd name="T18" fmla="*/ 0 w 469"/>
                <a:gd name="T19" fmla="*/ 0 h 1078"/>
                <a:gd name="T20" fmla="*/ 0 w 469"/>
                <a:gd name="T21" fmla="*/ 0 h 1078"/>
                <a:gd name="T22" fmla="*/ 0 w 469"/>
                <a:gd name="T23" fmla="*/ 0 h 1078"/>
                <a:gd name="T24" fmla="*/ 0 w 469"/>
                <a:gd name="T25" fmla="*/ 0 h 1078"/>
                <a:gd name="T26" fmla="*/ 0 w 469"/>
                <a:gd name="T27" fmla="*/ 0 h 1078"/>
                <a:gd name="T28" fmla="*/ 0 w 469"/>
                <a:gd name="T29" fmla="*/ 0 h 1078"/>
                <a:gd name="T30" fmla="*/ 0 w 469"/>
                <a:gd name="T31" fmla="*/ 0 h 1078"/>
                <a:gd name="T32" fmla="*/ 0 w 469"/>
                <a:gd name="T33" fmla="*/ 0 h 1078"/>
                <a:gd name="T34" fmla="*/ 0 w 469"/>
                <a:gd name="T35" fmla="*/ 0 h 1078"/>
                <a:gd name="T36" fmla="*/ 0 w 469"/>
                <a:gd name="T37" fmla="*/ 0 h 1078"/>
                <a:gd name="T38" fmla="*/ 0 w 469"/>
                <a:gd name="T39" fmla="*/ 0 h 1078"/>
                <a:gd name="T40" fmla="*/ 0 w 469"/>
                <a:gd name="T41" fmla="*/ 0 h 1078"/>
                <a:gd name="T42" fmla="*/ 0 w 469"/>
                <a:gd name="T43" fmla="*/ 0 h 1078"/>
                <a:gd name="T44" fmla="*/ 0 w 469"/>
                <a:gd name="T45" fmla="*/ 0 h 1078"/>
                <a:gd name="T46" fmla="*/ 0 w 469"/>
                <a:gd name="T47" fmla="*/ 0 h 1078"/>
                <a:gd name="T48" fmla="*/ 0 w 469"/>
                <a:gd name="T49" fmla="*/ 0 h 1078"/>
                <a:gd name="T50" fmla="*/ 0 w 469"/>
                <a:gd name="T51" fmla="*/ 0 h 1078"/>
                <a:gd name="T52" fmla="*/ 0 w 469"/>
                <a:gd name="T53" fmla="*/ 0 h 1078"/>
                <a:gd name="T54" fmla="*/ 0 w 469"/>
                <a:gd name="T55" fmla="*/ 0 h 1078"/>
                <a:gd name="T56" fmla="*/ 0 w 469"/>
                <a:gd name="T57" fmla="*/ 0 h 1078"/>
                <a:gd name="T58" fmla="*/ 0 w 469"/>
                <a:gd name="T59" fmla="*/ 0 h 1078"/>
                <a:gd name="T60" fmla="*/ 0 w 469"/>
                <a:gd name="T61" fmla="*/ 0 h 1078"/>
                <a:gd name="T62" fmla="*/ 0 w 469"/>
                <a:gd name="T63" fmla="*/ 0 h 1078"/>
                <a:gd name="T64" fmla="*/ 0 w 469"/>
                <a:gd name="T65" fmla="*/ 0 h 1078"/>
                <a:gd name="T66" fmla="*/ 0 w 469"/>
                <a:gd name="T67" fmla="*/ 0 h 1078"/>
                <a:gd name="T68" fmla="*/ 0 w 469"/>
                <a:gd name="T69" fmla="*/ 0 h 1078"/>
                <a:gd name="T70" fmla="*/ 0 w 469"/>
                <a:gd name="T71" fmla="*/ 0 h 1078"/>
                <a:gd name="T72" fmla="*/ 0 w 469"/>
                <a:gd name="T73" fmla="*/ 0 h 1078"/>
                <a:gd name="T74" fmla="*/ 0 w 469"/>
                <a:gd name="T75" fmla="*/ 0 h 1078"/>
                <a:gd name="T76" fmla="*/ 0 w 469"/>
                <a:gd name="T77" fmla="*/ 0 h 1078"/>
                <a:gd name="T78" fmla="*/ 0 w 469"/>
                <a:gd name="T79" fmla="*/ 0 h 1078"/>
                <a:gd name="T80" fmla="*/ 0 w 469"/>
                <a:gd name="T81" fmla="*/ 0 h 1078"/>
                <a:gd name="T82" fmla="*/ 0 w 469"/>
                <a:gd name="T83" fmla="*/ 0 h 1078"/>
                <a:gd name="T84" fmla="*/ 0 w 469"/>
                <a:gd name="T85" fmla="*/ 0 h 1078"/>
                <a:gd name="T86" fmla="*/ 0 w 469"/>
                <a:gd name="T87" fmla="*/ 0 h 1078"/>
                <a:gd name="T88" fmla="*/ 0 w 469"/>
                <a:gd name="T89" fmla="*/ 0 h 1078"/>
                <a:gd name="T90" fmla="*/ 0 w 469"/>
                <a:gd name="T91" fmla="*/ 0 h 1078"/>
                <a:gd name="T92" fmla="*/ 0 w 469"/>
                <a:gd name="T93" fmla="*/ 0 h 1078"/>
                <a:gd name="T94" fmla="*/ 0 w 469"/>
                <a:gd name="T95" fmla="*/ 0 h 1078"/>
                <a:gd name="T96" fmla="*/ 0 w 469"/>
                <a:gd name="T97" fmla="*/ 0 h 1078"/>
                <a:gd name="T98" fmla="*/ 0 w 469"/>
                <a:gd name="T99" fmla="*/ 0 h 1078"/>
                <a:gd name="T100" fmla="*/ 0 w 469"/>
                <a:gd name="T101" fmla="*/ 0 h 1078"/>
                <a:gd name="T102" fmla="*/ 0 w 469"/>
                <a:gd name="T103" fmla="*/ 0 h 10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69"/>
                <a:gd name="T157" fmla="*/ 0 h 1078"/>
                <a:gd name="T158" fmla="*/ 469 w 469"/>
                <a:gd name="T159" fmla="*/ 1078 h 10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69" h="1078">
                  <a:moveTo>
                    <a:pt x="146" y="1007"/>
                  </a:moveTo>
                  <a:lnTo>
                    <a:pt x="163" y="992"/>
                  </a:lnTo>
                  <a:lnTo>
                    <a:pt x="179" y="974"/>
                  </a:lnTo>
                  <a:lnTo>
                    <a:pt x="195" y="956"/>
                  </a:lnTo>
                  <a:lnTo>
                    <a:pt x="212" y="935"/>
                  </a:lnTo>
                  <a:lnTo>
                    <a:pt x="228" y="913"/>
                  </a:lnTo>
                  <a:lnTo>
                    <a:pt x="246" y="890"/>
                  </a:lnTo>
                  <a:lnTo>
                    <a:pt x="262" y="865"/>
                  </a:lnTo>
                  <a:lnTo>
                    <a:pt x="280" y="838"/>
                  </a:lnTo>
                  <a:lnTo>
                    <a:pt x="289" y="841"/>
                  </a:lnTo>
                  <a:lnTo>
                    <a:pt x="300" y="843"/>
                  </a:lnTo>
                  <a:lnTo>
                    <a:pt x="309" y="845"/>
                  </a:lnTo>
                  <a:lnTo>
                    <a:pt x="317" y="847"/>
                  </a:lnTo>
                  <a:lnTo>
                    <a:pt x="325" y="850"/>
                  </a:lnTo>
                  <a:lnTo>
                    <a:pt x="334" y="851"/>
                  </a:lnTo>
                  <a:lnTo>
                    <a:pt x="341" y="854"/>
                  </a:lnTo>
                  <a:lnTo>
                    <a:pt x="349" y="856"/>
                  </a:lnTo>
                  <a:lnTo>
                    <a:pt x="356" y="845"/>
                  </a:lnTo>
                  <a:lnTo>
                    <a:pt x="365" y="835"/>
                  </a:lnTo>
                  <a:lnTo>
                    <a:pt x="374" y="823"/>
                  </a:lnTo>
                  <a:lnTo>
                    <a:pt x="383" y="813"/>
                  </a:lnTo>
                  <a:lnTo>
                    <a:pt x="373" y="810"/>
                  </a:lnTo>
                  <a:lnTo>
                    <a:pt x="362" y="807"/>
                  </a:lnTo>
                  <a:lnTo>
                    <a:pt x="352" y="804"/>
                  </a:lnTo>
                  <a:lnTo>
                    <a:pt x="341" y="801"/>
                  </a:lnTo>
                  <a:lnTo>
                    <a:pt x="332" y="799"/>
                  </a:lnTo>
                  <a:lnTo>
                    <a:pt x="323" y="796"/>
                  </a:lnTo>
                  <a:lnTo>
                    <a:pt x="316" y="795"/>
                  </a:lnTo>
                  <a:lnTo>
                    <a:pt x="309" y="792"/>
                  </a:lnTo>
                  <a:lnTo>
                    <a:pt x="329" y="756"/>
                  </a:lnTo>
                  <a:lnTo>
                    <a:pt x="347" y="722"/>
                  </a:lnTo>
                  <a:lnTo>
                    <a:pt x="361" y="689"/>
                  </a:lnTo>
                  <a:lnTo>
                    <a:pt x="374" y="658"/>
                  </a:lnTo>
                  <a:lnTo>
                    <a:pt x="383" y="628"/>
                  </a:lnTo>
                  <a:lnTo>
                    <a:pt x="389" y="601"/>
                  </a:lnTo>
                  <a:lnTo>
                    <a:pt x="392" y="574"/>
                  </a:lnTo>
                  <a:lnTo>
                    <a:pt x="393" y="550"/>
                  </a:lnTo>
                  <a:lnTo>
                    <a:pt x="468" y="549"/>
                  </a:lnTo>
                  <a:lnTo>
                    <a:pt x="469" y="504"/>
                  </a:lnTo>
                  <a:lnTo>
                    <a:pt x="386" y="507"/>
                  </a:lnTo>
                  <a:lnTo>
                    <a:pt x="384" y="479"/>
                  </a:lnTo>
                  <a:lnTo>
                    <a:pt x="380" y="450"/>
                  </a:lnTo>
                  <a:lnTo>
                    <a:pt x="371" y="422"/>
                  </a:lnTo>
                  <a:lnTo>
                    <a:pt x="362" y="392"/>
                  </a:lnTo>
                  <a:lnTo>
                    <a:pt x="349" y="362"/>
                  </a:lnTo>
                  <a:lnTo>
                    <a:pt x="332" y="332"/>
                  </a:lnTo>
                  <a:lnTo>
                    <a:pt x="314" y="301"/>
                  </a:lnTo>
                  <a:lnTo>
                    <a:pt x="294" y="268"/>
                  </a:lnTo>
                  <a:lnTo>
                    <a:pt x="304" y="265"/>
                  </a:lnTo>
                  <a:lnTo>
                    <a:pt x="313" y="262"/>
                  </a:lnTo>
                  <a:lnTo>
                    <a:pt x="322" y="258"/>
                  </a:lnTo>
                  <a:lnTo>
                    <a:pt x="332" y="255"/>
                  </a:lnTo>
                  <a:lnTo>
                    <a:pt x="341" y="252"/>
                  </a:lnTo>
                  <a:lnTo>
                    <a:pt x="350" y="249"/>
                  </a:lnTo>
                  <a:lnTo>
                    <a:pt x="358" y="246"/>
                  </a:lnTo>
                  <a:lnTo>
                    <a:pt x="367" y="243"/>
                  </a:lnTo>
                  <a:lnTo>
                    <a:pt x="331" y="207"/>
                  </a:lnTo>
                  <a:lnTo>
                    <a:pt x="329" y="207"/>
                  </a:lnTo>
                  <a:lnTo>
                    <a:pt x="326" y="209"/>
                  </a:lnTo>
                  <a:lnTo>
                    <a:pt x="325" y="209"/>
                  </a:lnTo>
                  <a:lnTo>
                    <a:pt x="322" y="210"/>
                  </a:lnTo>
                  <a:lnTo>
                    <a:pt x="268" y="230"/>
                  </a:lnTo>
                  <a:lnTo>
                    <a:pt x="250" y="204"/>
                  </a:lnTo>
                  <a:lnTo>
                    <a:pt x="233" y="182"/>
                  </a:lnTo>
                  <a:lnTo>
                    <a:pt x="213" y="159"/>
                  </a:lnTo>
                  <a:lnTo>
                    <a:pt x="194" y="137"/>
                  </a:lnTo>
                  <a:lnTo>
                    <a:pt x="173" y="118"/>
                  </a:lnTo>
                  <a:lnTo>
                    <a:pt x="152" y="97"/>
                  </a:lnTo>
                  <a:lnTo>
                    <a:pt x="130" y="79"/>
                  </a:lnTo>
                  <a:lnTo>
                    <a:pt x="108" y="61"/>
                  </a:lnTo>
                  <a:lnTo>
                    <a:pt x="116" y="62"/>
                  </a:lnTo>
                  <a:lnTo>
                    <a:pt x="124" y="64"/>
                  </a:lnTo>
                  <a:lnTo>
                    <a:pt x="133" y="65"/>
                  </a:lnTo>
                  <a:lnTo>
                    <a:pt x="142" y="67"/>
                  </a:lnTo>
                  <a:lnTo>
                    <a:pt x="149" y="68"/>
                  </a:lnTo>
                  <a:lnTo>
                    <a:pt x="158" y="70"/>
                  </a:lnTo>
                  <a:lnTo>
                    <a:pt x="166" y="71"/>
                  </a:lnTo>
                  <a:lnTo>
                    <a:pt x="175" y="73"/>
                  </a:lnTo>
                  <a:lnTo>
                    <a:pt x="85" y="4"/>
                  </a:lnTo>
                  <a:lnTo>
                    <a:pt x="75" y="4"/>
                  </a:lnTo>
                  <a:lnTo>
                    <a:pt x="64" y="3"/>
                  </a:lnTo>
                  <a:lnTo>
                    <a:pt x="54" y="3"/>
                  </a:lnTo>
                  <a:lnTo>
                    <a:pt x="44" y="1"/>
                  </a:lnTo>
                  <a:lnTo>
                    <a:pt x="33" y="1"/>
                  </a:lnTo>
                  <a:lnTo>
                    <a:pt x="23" y="0"/>
                  </a:lnTo>
                  <a:lnTo>
                    <a:pt x="11" y="0"/>
                  </a:lnTo>
                  <a:lnTo>
                    <a:pt x="0" y="0"/>
                  </a:lnTo>
                  <a:lnTo>
                    <a:pt x="3" y="12"/>
                  </a:lnTo>
                  <a:lnTo>
                    <a:pt x="5" y="25"/>
                  </a:lnTo>
                  <a:lnTo>
                    <a:pt x="8" y="40"/>
                  </a:lnTo>
                  <a:lnTo>
                    <a:pt x="9" y="55"/>
                  </a:lnTo>
                  <a:lnTo>
                    <a:pt x="11" y="55"/>
                  </a:lnTo>
                  <a:lnTo>
                    <a:pt x="38" y="74"/>
                  </a:lnTo>
                  <a:lnTo>
                    <a:pt x="63" y="95"/>
                  </a:lnTo>
                  <a:lnTo>
                    <a:pt x="87" y="118"/>
                  </a:lnTo>
                  <a:lnTo>
                    <a:pt x="112" y="140"/>
                  </a:lnTo>
                  <a:lnTo>
                    <a:pt x="134" y="164"/>
                  </a:lnTo>
                  <a:lnTo>
                    <a:pt x="157" y="189"/>
                  </a:lnTo>
                  <a:lnTo>
                    <a:pt x="178" y="216"/>
                  </a:lnTo>
                  <a:lnTo>
                    <a:pt x="198" y="244"/>
                  </a:lnTo>
                  <a:lnTo>
                    <a:pt x="183" y="250"/>
                  </a:lnTo>
                  <a:lnTo>
                    <a:pt x="167" y="255"/>
                  </a:lnTo>
                  <a:lnTo>
                    <a:pt x="149" y="259"/>
                  </a:lnTo>
                  <a:lnTo>
                    <a:pt x="128" y="264"/>
                  </a:lnTo>
                  <a:lnTo>
                    <a:pt x="106" y="268"/>
                  </a:lnTo>
                  <a:lnTo>
                    <a:pt x="81" y="273"/>
                  </a:lnTo>
                  <a:lnTo>
                    <a:pt x="54" y="277"/>
                  </a:lnTo>
                  <a:lnTo>
                    <a:pt x="26" y="280"/>
                  </a:lnTo>
                  <a:lnTo>
                    <a:pt x="26" y="292"/>
                  </a:lnTo>
                  <a:lnTo>
                    <a:pt x="26" y="304"/>
                  </a:lnTo>
                  <a:lnTo>
                    <a:pt x="26" y="318"/>
                  </a:lnTo>
                  <a:lnTo>
                    <a:pt x="27" y="329"/>
                  </a:lnTo>
                  <a:lnTo>
                    <a:pt x="49" y="326"/>
                  </a:lnTo>
                  <a:lnTo>
                    <a:pt x="72" y="322"/>
                  </a:lnTo>
                  <a:lnTo>
                    <a:pt x="94" y="318"/>
                  </a:lnTo>
                  <a:lnTo>
                    <a:pt x="119" y="313"/>
                  </a:lnTo>
                  <a:lnTo>
                    <a:pt x="145" y="307"/>
                  </a:lnTo>
                  <a:lnTo>
                    <a:pt x="170" y="301"/>
                  </a:lnTo>
                  <a:lnTo>
                    <a:pt x="197" y="294"/>
                  </a:lnTo>
                  <a:lnTo>
                    <a:pt x="225" y="286"/>
                  </a:lnTo>
                  <a:lnTo>
                    <a:pt x="233" y="294"/>
                  </a:lnTo>
                  <a:lnTo>
                    <a:pt x="240" y="304"/>
                  </a:lnTo>
                  <a:lnTo>
                    <a:pt x="247" y="315"/>
                  </a:lnTo>
                  <a:lnTo>
                    <a:pt x="253" y="326"/>
                  </a:lnTo>
                  <a:lnTo>
                    <a:pt x="261" y="340"/>
                  </a:lnTo>
                  <a:lnTo>
                    <a:pt x="268" y="355"/>
                  </a:lnTo>
                  <a:lnTo>
                    <a:pt x="274" y="370"/>
                  </a:lnTo>
                  <a:lnTo>
                    <a:pt x="282" y="388"/>
                  </a:lnTo>
                  <a:lnTo>
                    <a:pt x="294" y="422"/>
                  </a:lnTo>
                  <a:lnTo>
                    <a:pt x="303" y="453"/>
                  </a:lnTo>
                  <a:lnTo>
                    <a:pt x="307" y="483"/>
                  </a:lnTo>
                  <a:lnTo>
                    <a:pt x="310" y="508"/>
                  </a:lnTo>
                  <a:lnTo>
                    <a:pt x="29" y="517"/>
                  </a:lnTo>
                  <a:lnTo>
                    <a:pt x="29" y="528"/>
                  </a:lnTo>
                  <a:lnTo>
                    <a:pt x="29" y="540"/>
                  </a:lnTo>
                  <a:lnTo>
                    <a:pt x="29" y="550"/>
                  </a:lnTo>
                  <a:lnTo>
                    <a:pt x="29" y="562"/>
                  </a:lnTo>
                  <a:lnTo>
                    <a:pt x="312" y="553"/>
                  </a:lnTo>
                  <a:lnTo>
                    <a:pt x="312" y="579"/>
                  </a:lnTo>
                  <a:lnTo>
                    <a:pt x="309" y="605"/>
                  </a:lnTo>
                  <a:lnTo>
                    <a:pt x="303" y="632"/>
                  </a:lnTo>
                  <a:lnTo>
                    <a:pt x="295" y="661"/>
                  </a:lnTo>
                  <a:lnTo>
                    <a:pt x="285" y="689"/>
                  </a:lnTo>
                  <a:lnTo>
                    <a:pt x="271" y="719"/>
                  </a:lnTo>
                  <a:lnTo>
                    <a:pt x="256" y="750"/>
                  </a:lnTo>
                  <a:lnTo>
                    <a:pt x="239" y="781"/>
                  </a:lnTo>
                  <a:lnTo>
                    <a:pt x="213" y="774"/>
                  </a:lnTo>
                  <a:lnTo>
                    <a:pt x="188" y="768"/>
                  </a:lnTo>
                  <a:lnTo>
                    <a:pt x="161" y="763"/>
                  </a:lnTo>
                  <a:lnTo>
                    <a:pt x="134" y="757"/>
                  </a:lnTo>
                  <a:lnTo>
                    <a:pt x="108" y="755"/>
                  </a:lnTo>
                  <a:lnTo>
                    <a:pt x="79" y="752"/>
                  </a:lnTo>
                  <a:lnTo>
                    <a:pt x="52" y="749"/>
                  </a:lnTo>
                  <a:lnTo>
                    <a:pt x="24" y="747"/>
                  </a:lnTo>
                  <a:lnTo>
                    <a:pt x="24" y="759"/>
                  </a:lnTo>
                  <a:lnTo>
                    <a:pt x="24" y="771"/>
                  </a:lnTo>
                  <a:lnTo>
                    <a:pt x="24" y="784"/>
                  </a:lnTo>
                  <a:lnTo>
                    <a:pt x="23" y="796"/>
                  </a:lnTo>
                  <a:lnTo>
                    <a:pt x="46" y="798"/>
                  </a:lnTo>
                  <a:lnTo>
                    <a:pt x="70" y="801"/>
                  </a:lnTo>
                  <a:lnTo>
                    <a:pt x="94" y="802"/>
                  </a:lnTo>
                  <a:lnTo>
                    <a:pt x="119" y="805"/>
                  </a:lnTo>
                  <a:lnTo>
                    <a:pt x="143" y="808"/>
                  </a:lnTo>
                  <a:lnTo>
                    <a:pt x="167" y="813"/>
                  </a:lnTo>
                  <a:lnTo>
                    <a:pt x="191" y="817"/>
                  </a:lnTo>
                  <a:lnTo>
                    <a:pt x="215" y="822"/>
                  </a:lnTo>
                  <a:lnTo>
                    <a:pt x="188" y="859"/>
                  </a:lnTo>
                  <a:lnTo>
                    <a:pt x="164" y="892"/>
                  </a:lnTo>
                  <a:lnTo>
                    <a:pt x="140" y="923"/>
                  </a:lnTo>
                  <a:lnTo>
                    <a:pt x="118" y="950"/>
                  </a:lnTo>
                  <a:lnTo>
                    <a:pt x="97" y="974"/>
                  </a:lnTo>
                  <a:lnTo>
                    <a:pt x="78" y="995"/>
                  </a:lnTo>
                  <a:lnTo>
                    <a:pt x="60" y="1013"/>
                  </a:lnTo>
                  <a:lnTo>
                    <a:pt x="44" y="1027"/>
                  </a:lnTo>
                  <a:lnTo>
                    <a:pt x="15" y="1029"/>
                  </a:lnTo>
                  <a:lnTo>
                    <a:pt x="14" y="1042"/>
                  </a:lnTo>
                  <a:lnTo>
                    <a:pt x="14" y="1054"/>
                  </a:lnTo>
                  <a:lnTo>
                    <a:pt x="14" y="1066"/>
                  </a:lnTo>
                  <a:lnTo>
                    <a:pt x="12" y="1078"/>
                  </a:lnTo>
                  <a:lnTo>
                    <a:pt x="29" y="1077"/>
                  </a:lnTo>
                  <a:lnTo>
                    <a:pt x="46" y="1075"/>
                  </a:lnTo>
                  <a:lnTo>
                    <a:pt x="63" y="1072"/>
                  </a:lnTo>
                  <a:lnTo>
                    <a:pt x="81" y="1071"/>
                  </a:lnTo>
                  <a:lnTo>
                    <a:pt x="97" y="1068"/>
                  </a:lnTo>
                  <a:lnTo>
                    <a:pt x="113" y="1065"/>
                  </a:lnTo>
                  <a:lnTo>
                    <a:pt x="130" y="1062"/>
                  </a:lnTo>
                  <a:lnTo>
                    <a:pt x="148" y="1059"/>
                  </a:lnTo>
                  <a:lnTo>
                    <a:pt x="164" y="1056"/>
                  </a:lnTo>
                  <a:lnTo>
                    <a:pt x="180" y="1053"/>
                  </a:lnTo>
                  <a:lnTo>
                    <a:pt x="197" y="1050"/>
                  </a:lnTo>
                  <a:lnTo>
                    <a:pt x="213" y="1045"/>
                  </a:lnTo>
                  <a:lnTo>
                    <a:pt x="230" y="1041"/>
                  </a:lnTo>
                  <a:lnTo>
                    <a:pt x="245" y="1038"/>
                  </a:lnTo>
                  <a:lnTo>
                    <a:pt x="261" y="1033"/>
                  </a:lnTo>
                  <a:lnTo>
                    <a:pt x="277" y="1029"/>
                  </a:lnTo>
                  <a:lnTo>
                    <a:pt x="282" y="1014"/>
                  </a:lnTo>
                  <a:lnTo>
                    <a:pt x="286" y="999"/>
                  </a:lnTo>
                  <a:lnTo>
                    <a:pt x="291" y="984"/>
                  </a:lnTo>
                  <a:lnTo>
                    <a:pt x="294" y="971"/>
                  </a:lnTo>
                  <a:lnTo>
                    <a:pt x="277" y="977"/>
                  </a:lnTo>
                  <a:lnTo>
                    <a:pt x="259" y="981"/>
                  </a:lnTo>
                  <a:lnTo>
                    <a:pt x="242" y="986"/>
                  </a:lnTo>
                  <a:lnTo>
                    <a:pt x="224" y="990"/>
                  </a:lnTo>
                  <a:lnTo>
                    <a:pt x="204" y="995"/>
                  </a:lnTo>
                  <a:lnTo>
                    <a:pt x="185" y="999"/>
                  </a:lnTo>
                  <a:lnTo>
                    <a:pt x="166" y="1004"/>
                  </a:lnTo>
                  <a:lnTo>
                    <a:pt x="146" y="1007"/>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4" name="Freeform 13"/>
            <p:cNvSpPr>
              <a:spLocks/>
            </p:cNvSpPr>
            <p:nvPr/>
          </p:nvSpPr>
          <p:spPr bwMode="auto">
            <a:xfrm>
              <a:off x="4704" y="401"/>
              <a:ext cx="149" cy="359"/>
            </a:xfrm>
            <a:custGeom>
              <a:avLst/>
              <a:gdLst>
                <a:gd name="T0" fmla="*/ 0 w 447"/>
                <a:gd name="T1" fmla="*/ 0 h 1076"/>
                <a:gd name="T2" fmla="*/ 0 w 447"/>
                <a:gd name="T3" fmla="*/ 0 h 1076"/>
                <a:gd name="T4" fmla="*/ 0 w 447"/>
                <a:gd name="T5" fmla="*/ 0 h 1076"/>
                <a:gd name="T6" fmla="*/ 0 w 447"/>
                <a:gd name="T7" fmla="*/ 0 h 1076"/>
                <a:gd name="T8" fmla="*/ 0 w 447"/>
                <a:gd name="T9" fmla="*/ 0 h 1076"/>
                <a:gd name="T10" fmla="*/ 0 w 447"/>
                <a:gd name="T11" fmla="*/ 0 h 1076"/>
                <a:gd name="T12" fmla="*/ 0 w 447"/>
                <a:gd name="T13" fmla="*/ 0 h 1076"/>
                <a:gd name="T14" fmla="*/ 0 w 447"/>
                <a:gd name="T15" fmla="*/ 0 h 1076"/>
                <a:gd name="T16" fmla="*/ 0 w 447"/>
                <a:gd name="T17" fmla="*/ 0 h 1076"/>
                <a:gd name="T18" fmla="*/ 0 w 447"/>
                <a:gd name="T19" fmla="*/ 0 h 1076"/>
                <a:gd name="T20" fmla="*/ 0 w 447"/>
                <a:gd name="T21" fmla="*/ 0 h 1076"/>
                <a:gd name="T22" fmla="*/ 0 w 447"/>
                <a:gd name="T23" fmla="*/ 0 h 1076"/>
                <a:gd name="T24" fmla="*/ 0 w 447"/>
                <a:gd name="T25" fmla="*/ 0 h 1076"/>
                <a:gd name="T26" fmla="*/ 0 w 447"/>
                <a:gd name="T27" fmla="*/ 0 h 1076"/>
                <a:gd name="T28" fmla="*/ 0 w 447"/>
                <a:gd name="T29" fmla="*/ 0 h 1076"/>
                <a:gd name="T30" fmla="*/ 0 w 447"/>
                <a:gd name="T31" fmla="*/ 0 h 1076"/>
                <a:gd name="T32" fmla="*/ 0 w 447"/>
                <a:gd name="T33" fmla="*/ 0 h 1076"/>
                <a:gd name="T34" fmla="*/ 0 w 447"/>
                <a:gd name="T35" fmla="*/ 0 h 1076"/>
                <a:gd name="T36" fmla="*/ 0 w 447"/>
                <a:gd name="T37" fmla="*/ 0 h 1076"/>
                <a:gd name="T38" fmla="*/ 0 w 447"/>
                <a:gd name="T39" fmla="*/ 0 h 1076"/>
                <a:gd name="T40" fmla="*/ 0 w 447"/>
                <a:gd name="T41" fmla="*/ 0 h 1076"/>
                <a:gd name="T42" fmla="*/ 0 w 447"/>
                <a:gd name="T43" fmla="*/ 0 h 1076"/>
                <a:gd name="T44" fmla="*/ 0 w 447"/>
                <a:gd name="T45" fmla="*/ 0 h 1076"/>
                <a:gd name="T46" fmla="*/ 0 w 447"/>
                <a:gd name="T47" fmla="*/ 0 h 1076"/>
                <a:gd name="T48" fmla="*/ 0 w 447"/>
                <a:gd name="T49" fmla="*/ 0 h 1076"/>
                <a:gd name="T50" fmla="*/ 0 w 447"/>
                <a:gd name="T51" fmla="*/ 0 h 1076"/>
                <a:gd name="T52" fmla="*/ 0 w 447"/>
                <a:gd name="T53" fmla="*/ 0 h 1076"/>
                <a:gd name="T54" fmla="*/ 0 w 447"/>
                <a:gd name="T55" fmla="*/ 0 h 1076"/>
                <a:gd name="T56" fmla="*/ 0 w 447"/>
                <a:gd name="T57" fmla="*/ 0 h 1076"/>
                <a:gd name="T58" fmla="*/ 0 w 447"/>
                <a:gd name="T59" fmla="*/ 0 h 1076"/>
                <a:gd name="T60" fmla="*/ 0 w 447"/>
                <a:gd name="T61" fmla="*/ 0 h 1076"/>
                <a:gd name="T62" fmla="*/ 0 w 447"/>
                <a:gd name="T63" fmla="*/ 0 h 1076"/>
                <a:gd name="T64" fmla="*/ 0 w 447"/>
                <a:gd name="T65" fmla="*/ 0 h 1076"/>
                <a:gd name="T66" fmla="*/ 0 w 447"/>
                <a:gd name="T67" fmla="*/ 0 h 1076"/>
                <a:gd name="T68" fmla="*/ 0 w 447"/>
                <a:gd name="T69" fmla="*/ 0 h 1076"/>
                <a:gd name="T70" fmla="*/ 0 w 447"/>
                <a:gd name="T71" fmla="*/ 0 h 1076"/>
                <a:gd name="T72" fmla="*/ 0 w 447"/>
                <a:gd name="T73" fmla="*/ 0 h 1076"/>
                <a:gd name="T74" fmla="*/ 0 w 447"/>
                <a:gd name="T75" fmla="*/ 0 h 1076"/>
                <a:gd name="T76" fmla="*/ 0 w 447"/>
                <a:gd name="T77" fmla="*/ 0 h 1076"/>
                <a:gd name="T78" fmla="*/ 0 w 447"/>
                <a:gd name="T79" fmla="*/ 0 h 1076"/>
                <a:gd name="T80" fmla="*/ 0 w 447"/>
                <a:gd name="T81" fmla="*/ 0 h 1076"/>
                <a:gd name="T82" fmla="*/ 0 w 447"/>
                <a:gd name="T83" fmla="*/ 0 h 1076"/>
                <a:gd name="T84" fmla="*/ 0 w 447"/>
                <a:gd name="T85" fmla="*/ 0 h 1076"/>
                <a:gd name="T86" fmla="*/ 0 w 447"/>
                <a:gd name="T87" fmla="*/ 0 h 1076"/>
                <a:gd name="T88" fmla="*/ 0 w 447"/>
                <a:gd name="T89" fmla="*/ 0 h 1076"/>
                <a:gd name="T90" fmla="*/ 0 w 447"/>
                <a:gd name="T91" fmla="*/ 0 h 1076"/>
                <a:gd name="T92" fmla="*/ 0 w 447"/>
                <a:gd name="T93" fmla="*/ 0 h 1076"/>
                <a:gd name="T94" fmla="*/ 0 w 447"/>
                <a:gd name="T95" fmla="*/ 0 h 1076"/>
                <a:gd name="T96" fmla="*/ 0 w 447"/>
                <a:gd name="T97" fmla="*/ 0 h 1076"/>
                <a:gd name="T98" fmla="*/ 0 w 447"/>
                <a:gd name="T99" fmla="*/ 0 h 1076"/>
                <a:gd name="T100" fmla="*/ 0 w 447"/>
                <a:gd name="T101" fmla="*/ 0 h 1076"/>
                <a:gd name="T102" fmla="*/ 0 w 447"/>
                <a:gd name="T103" fmla="*/ 0 h 1076"/>
                <a:gd name="T104" fmla="*/ 0 w 447"/>
                <a:gd name="T105" fmla="*/ 0 h 1076"/>
                <a:gd name="T106" fmla="*/ 0 w 447"/>
                <a:gd name="T107" fmla="*/ 0 h 1076"/>
                <a:gd name="T108" fmla="*/ 0 w 447"/>
                <a:gd name="T109" fmla="*/ 0 h 1076"/>
                <a:gd name="T110" fmla="*/ 0 w 447"/>
                <a:gd name="T111" fmla="*/ 0 h 1076"/>
                <a:gd name="T112" fmla="*/ 0 w 447"/>
                <a:gd name="T113" fmla="*/ 0 h 10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47"/>
                <a:gd name="T172" fmla="*/ 0 h 1076"/>
                <a:gd name="T173" fmla="*/ 447 w 447"/>
                <a:gd name="T174" fmla="*/ 1076 h 107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47" h="1076">
                  <a:moveTo>
                    <a:pt x="253" y="836"/>
                  </a:moveTo>
                  <a:lnTo>
                    <a:pt x="262" y="833"/>
                  </a:lnTo>
                  <a:lnTo>
                    <a:pt x="274" y="828"/>
                  </a:lnTo>
                  <a:lnTo>
                    <a:pt x="289" y="825"/>
                  </a:lnTo>
                  <a:lnTo>
                    <a:pt x="305" y="821"/>
                  </a:lnTo>
                  <a:lnTo>
                    <a:pt x="325" y="818"/>
                  </a:lnTo>
                  <a:lnTo>
                    <a:pt x="345" y="813"/>
                  </a:lnTo>
                  <a:lnTo>
                    <a:pt x="368" y="810"/>
                  </a:lnTo>
                  <a:lnTo>
                    <a:pt x="393" y="806"/>
                  </a:lnTo>
                  <a:lnTo>
                    <a:pt x="393" y="794"/>
                  </a:lnTo>
                  <a:lnTo>
                    <a:pt x="393" y="782"/>
                  </a:lnTo>
                  <a:lnTo>
                    <a:pt x="393" y="770"/>
                  </a:lnTo>
                  <a:lnTo>
                    <a:pt x="392" y="758"/>
                  </a:lnTo>
                  <a:lnTo>
                    <a:pt x="374" y="761"/>
                  </a:lnTo>
                  <a:lnTo>
                    <a:pt x="354" y="765"/>
                  </a:lnTo>
                  <a:lnTo>
                    <a:pt x="337" y="770"/>
                  </a:lnTo>
                  <a:lnTo>
                    <a:pt x="317" y="774"/>
                  </a:lnTo>
                  <a:lnTo>
                    <a:pt x="296" y="780"/>
                  </a:lnTo>
                  <a:lnTo>
                    <a:pt x="275" y="785"/>
                  </a:lnTo>
                  <a:lnTo>
                    <a:pt x="255" y="791"/>
                  </a:lnTo>
                  <a:lnTo>
                    <a:pt x="232" y="797"/>
                  </a:lnTo>
                  <a:lnTo>
                    <a:pt x="225" y="789"/>
                  </a:lnTo>
                  <a:lnTo>
                    <a:pt x="217" y="779"/>
                  </a:lnTo>
                  <a:lnTo>
                    <a:pt x="210" y="768"/>
                  </a:lnTo>
                  <a:lnTo>
                    <a:pt x="203" y="755"/>
                  </a:lnTo>
                  <a:lnTo>
                    <a:pt x="195" y="742"/>
                  </a:lnTo>
                  <a:lnTo>
                    <a:pt x="188" y="727"/>
                  </a:lnTo>
                  <a:lnTo>
                    <a:pt x="180" y="710"/>
                  </a:lnTo>
                  <a:lnTo>
                    <a:pt x="173" y="692"/>
                  </a:lnTo>
                  <a:lnTo>
                    <a:pt x="159" y="657"/>
                  </a:lnTo>
                  <a:lnTo>
                    <a:pt x="149" y="625"/>
                  </a:lnTo>
                  <a:lnTo>
                    <a:pt x="143" y="597"/>
                  </a:lnTo>
                  <a:lnTo>
                    <a:pt x="140" y="572"/>
                  </a:lnTo>
                  <a:lnTo>
                    <a:pt x="396" y="566"/>
                  </a:lnTo>
                  <a:lnTo>
                    <a:pt x="396" y="554"/>
                  </a:lnTo>
                  <a:lnTo>
                    <a:pt x="396" y="543"/>
                  </a:lnTo>
                  <a:lnTo>
                    <a:pt x="396" y="531"/>
                  </a:lnTo>
                  <a:lnTo>
                    <a:pt x="398" y="521"/>
                  </a:lnTo>
                  <a:lnTo>
                    <a:pt x="138" y="528"/>
                  </a:lnTo>
                  <a:lnTo>
                    <a:pt x="138" y="501"/>
                  </a:lnTo>
                  <a:lnTo>
                    <a:pt x="141" y="475"/>
                  </a:lnTo>
                  <a:lnTo>
                    <a:pt x="147" y="448"/>
                  </a:lnTo>
                  <a:lnTo>
                    <a:pt x="155" y="419"/>
                  </a:lnTo>
                  <a:lnTo>
                    <a:pt x="165" y="391"/>
                  </a:lnTo>
                  <a:lnTo>
                    <a:pt x="179" y="361"/>
                  </a:lnTo>
                  <a:lnTo>
                    <a:pt x="194" y="331"/>
                  </a:lnTo>
                  <a:lnTo>
                    <a:pt x="211" y="300"/>
                  </a:lnTo>
                  <a:lnTo>
                    <a:pt x="240" y="306"/>
                  </a:lnTo>
                  <a:lnTo>
                    <a:pt x="267" y="312"/>
                  </a:lnTo>
                  <a:lnTo>
                    <a:pt x="293" y="317"/>
                  </a:lnTo>
                  <a:lnTo>
                    <a:pt x="319" y="321"/>
                  </a:lnTo>
                  <a:lnTo>
                    <a:pt x="342" y="324"/>
                  </a:lnTo>
                  <a:lnTo>
                    <a:pt x="366" y="327"/>
                  </a:lnTo>
                  <a:lnTo>
                    <a:pt x="389" y="330"/>
                  </a:lnTo>
                  <a:lnTo>
                    <a:pt x="411" y="333"/>
                  </a:lnTo>
                  <a:lnTo>
                    <a:pt x="411" y="321"/>
                  </a:lnTo>
                  <a:lnTo>
                    <a:pt x="412" y="308"/>
                  </a:lnTo>
                  <a:lnTo>
                    <a:pt x="412" y="296"/>
                  </a:lnTo>
                  <a:lnTo>
                    <a:pt x="414" y="284"/>
                  </a:lnTo>
                  <a:lnTo>
                    <a:pt x="393" y="282"/>
                  </a:lnTo>
                  <a:lnTo>
                    <a:pt x="372" y="281"/>
                  </a:lnTo>
                  <a:lnTo>
                    <a:pt x="351" y="278"/>
                  </a:lnTo>
                  <a:lnTo>
                    <a:pt x="329" y="276"/>
                  </a:lnTo>
                  <a:lnTo>
                    <a:pt x="307" y="273"/>
                  </a:lnTo>
                  <a:lnTo>
                    <a:pt x="284" y="269"/>
                  </a:lnTo>
                  <a:lnTo>
                    <a:pt x="261" y="266"/>
                  </a:lnTo>
                  <a:lnTo>
                    <a:pt x="237" y="261"/>
                  </a:lnTo>
                  <a:lnTo>
                    <a:pt x="253" y="234"/>
                  </a:lnTo>
                  <a:lnTo>
                    <a:pt x="271" y="208"/>
                  </a:lnTo>
                  <a:lnTo>
                    <a:pt x="292" y="181"/>
                  </a:lnTo>
                  <a:lnTo>
                    <a:pt x="313" y="155"/>
                  </a:lnTo>
                  <a:lnTo>
                    <a:pt x="334" y="130"/>
                  </a:lnTo>
                  <a:lnTo>
                    <a:pt x="357" y="105"/>
                  </a:lnTo>
                  <a:lnTo>
                    <a:pt x="383" y="81"/>
                  </a:lnTo>
                  <a:lnTo>
                    <a:pt x="409" y="57"/>
                  </a:lnTo>
                  <a:lnTo>
                    <a:pt x="415" y="56"/>
                  </a:lnTo>
                  <a:lnTo>
                    <a:pt x="423" y="56"/>
                  </a:lnTo>
                  <a:lnTo>
                    <a:pt x="430" y="56"/>
                  </a:lnTo>
                  <a:lnTo>
                    <a:pt x="439" y="54"/>
                  </a:lnTo>
                  <a:lnTo>
                    <a:pt x="441" y="39"/>
                  </a:lnTo>
                  <a:lnTo>
                    <a:pt x="444" y="26"/>
                  </a:lnTo>
                  <a:lnTo>
                    <a:pt x="445" y="12"/>
                  </a:lnTo>
                  <a:lnTo>
                    <a:pt x="447" y="0"/>
                  </a:lnTo>
                  <a:lnTo>
                    <a:pt x="420" y="3"/>
                  </a:lnTo>
                  <a:lnTo>
                    <a:pt x="393" y="6"/>
                  </a:lnTo>
                  <a:lnTo>
                    <a:pt x="366" y="11"/>
                  </a:lnTo>
                  <a:lnTo>
                    <a:pt x="339" y="15"/>
                  </a:lnTo>
                  <a:lnTo>
                    <a:pt x="313" y="20"/>
                  </a:lnTo>
                  <a:lnTo>
                    <a:pt x="286" y="26"/>
                  </a:lnTo>
                  <a:lnTo>
                    <a:pt x="259" y="32"/>
                  </a:lnTo>
                  <a:lnTo>
                    <a:pt x="232" y="38"/>
                  </a:lnTo>
                  <a:lnTo>
                    <a:pt x="226" y="39"/>
                  </a:lnTo>
                  <a:lnTo>
                    <a:pt x="220" y="41"/>
                  </a:lnTo>
                  <a:lnTo>
                    <a:pt x="214" y="42"/>
                  </a:lnTo>
                  <a:lnTo>
                    <a:pt x="208" y="44"/>
                  </a:lnTo>
                  <a:lnTo>
                    <a:pt x="198" y="58"/>
                  </a:lnTo>
                  <a:lnTo>
                    <a:pt x="188" y="73"/>
                  </a:lnTo>
                  <a:lnTo>
                    <a:pt x="176" y="90"/>
                  </a:lnTo>
                  <a:lnTo>
                    <a:pt x="165" y="108"/>
                  </a:lnTo>
                  <a:lnTo>
                    <a:pt x="182" y="103"/>
                  </a:lnTo>
                  <a:lnTo>
                    <a:pt x="198" y="97"/>
                  </a:lnTo>
                  <a:lnTo>
                    <a:pt x="216" y="93"/>
                  </a:lnTo>
                  <a:lnTo>
                    <a:pt x="232" y="88"/>
                  </a:lnTo>
                  <a:lnTo>
                    <a:pt x="250" y="85"/>
                  </a:lnTo>
                  <a:lnTo>
                    <a:pt x="268" y="81"/>
                  </a:lnTo>
                  <a:lnTo>
                    <a:pt x="286" y="76"/>
                  </a:lnTo>
                  <a:lnTo>
                    <a:pt x="305" y="73"/>
                  </a:lnTo>
                  <a:lnTo>
                    <a:pt x="284" y="93"/>
                  </a:lnTo>
                  <a:lnTo>
                    <a:pt x="264" y="114"/>
                  </a:lnTo>
                  <a:lnTo>
                    <a:pt x="246" y="135"/>
                  </a:lnTo>
                  <a:lnTo>
                    <a:pt x="228" y="155"/>
                  </a:lnTo>
                  <a:lnTo>
                    <a:pt x="210" y="176"/>
                  </a:lnTo>
                  <a:lnTo>
                    <a:pt x="195" y="199"/>
                  </a:lnTo>
                  <a:lnTo>
                    <a:pt x="180" y="221"/>
                  </a:lnTo>
                  <a:lnTo>
                    <a:pt x="167" y="243"/>
                  </a:lnTo>
                  <a:lnTo>
                    <a:pt x="158" y="240"/>
                  </a:lnTo>
                  <a:lnTo>
                    <a:pt x="149" y="237"/>
                  </a:lnTo>
                  <a:lnTo>
                    <a:pt x="140" y="236"/>
                  </a:lnTo>
                  <a:lnTo>
                    <a:pt x="131" y="233"/>
                  </a:lnTo>
                  <a:lnTo>
                    <a:pt x="122" y="231"/>
                  </a:lnTo>
                  <a:lnTo>
                    <a:pt x="115" y="229"/>
                  </a:lnTo>
                  <a:lnTo>
                    <a:pt x="107" y="227"/>
                  </a:lnTo>
                  <a:lnTo>
                    <a:pt x="100" y="226"/>
                  </a:lnTo>
                  <a:lnTo>
                    <a:pt x="94" y="236"/>
                  </a:lnTo>
                  <a:lnTo>
                    <a:pt x="89" y="246"/>
                  </a:lnTo>
                  <a:lnTo>
                    <a:pt x="83" y="258"/>
                  </a:lnTo>
                  <a:lnTo>
                    <a:pt x="79" y="269"/>
                  </a:lnTo>
                  <a:lnTo>
                    <a:pt x="149" y="287"/>
                  </a:lnTo>
                  <a:lnTo>
                    <a:pt x="140" y="297"/>
                  </a:lnTo>
                  <a:lnTo>
                    <a:pt x="133" y="309"/>
                  </a:lnTo>
                  <a:lnTo>
                    <a:pt x="125" y="321"/>
                  </a:lnTo>
                  <a:lnTo>
                    <a:pt x="118" y="334"/>
                  </a:lnTo>
                  <a:lnTo>
                    <a:pt x="110" y="349"/>
                  </a:lnTo>
                  <a:lnTo>
                    <a:pt x="104" y="364"/>
                  </a:lnTo>
                  <a:lnTo>
                    <a:pt x="97" y="381"/>
                  </a:lnTo>
                  <a:lnTo>
                    <a:pt x="91" y="397"/>
                  </a:lnTo>
                  <a:lnTo>
                    <a:pt x="80" y="431"/>
                  </a:lnTo>
                  <a:lnTo>
                    <a:pt x="73" y="466"/>
                  </a:lnTo>
                  <a:lnTo>
                    <a:pt x="69" y="498"/>
                  </a:lnTo>
                  <a:lnTo>
                    <a:pt x="67" y="530"/>
                  </a:lnTo>
                  <a:lnTo>
                    <a:pt x="3" y="531"/>
                  </a:lnTo>
                  <a:lnTo>
                    <a:pt x="2" y="542"/>
                  </a:lnTo>
                  <a:lnTo>
                    <a:pt x="2" y="554"/>
                  </a:lnTo>
                  <a:lnTo>
                    <a:pt x="0" y="564"/>
                  </a:lnTo>
                  <a:lnTo>
                    <a:pt x="0" y="576"/>
                  </a:lnTo>
                  <a:lnTo>
                    <a:pt x="67" y="575"/>
                  </a:lnTo>
                  <a:lnTo>
                    <a:pt x="70" y="598"/>
                  </a:lnTo>
                  <a:lnTo>
                    <a:pt x="74" y="624"/>
                  </a:lnTo>
                  <a:lnTo>
                    <a:pt x="82" y="651"/>
                  </a:lnTo>
                  <a:lnTo>
                    <a:pt x="92" y="680"/>
                  </a:lnTo>
                  <a:lnTo>
                    <a:pt x="104" y="710"/>
                  </a:lnTo>
                  <a:lnTo>
                    <a:pt x="121" y="743"/>
                  </a:lnTo>
                  <a:lnTo>
                    <a:pt x="138" y="779"/>
                  </a:lnTo>
                  <a:lnTo>
                    <a:pt x="159" y="815"/>
                  </a:lnTo>
                  <a:lnTo>
                    <a:pt x="89" y="839"/>
                  </a:lnTo>
                  <a:lnTo>
                    <a:pt x="79" y="841"/>
                  </a:lnTo>
                  <a:lnTo>
                    <a:pt x="67" y="846"/>
                  </a:lnTo>
                  <a:lnTo>
                    <a:pt x="57" y="849"/>
                  </a:lnTo>
                  <a:lnTo>
                    <a:pt x="46" y="853"/>
                  </a:lnTo>
                  <a:lnTo>
                    <a:pt x="51" y="864"/>
                  </a:lnTo>
                  <a:lnTo>
                    <a:pt x="55" y="876"/>
                  </a:lnTo>
                  <a:lnTo>
                    <a:pt x="60" y="886"/>
                  </a:lnTo>
                  <a:lnTo>
                    <a:pt x="66" y="897"/>
                  </a:lnTo>
                  <a:lnTo>
                    <a:pt x="80" y="891"/>
                  </a:lnTo>
                  <a:lnTo>
                    <a:pt x="97" y="885"/>
                  </a:lnTo>
                  <a:lnTo>
                    <a:pt x="112" y="879"/>
                  </a:lnTo>
                  <a:lnTo>
                    <a:pt x="127" y="874"/>
                  </a:lnTo>
                  <a:lnTo>
                    <a:pt x="141" y="868"/>
                  </a:lnTo>
                  <a:lnTo>
                    <a:pt x="156" y="864"/>
                  </a:lnTo>
                  <a:lnTo>
                    <a:pt x="171" y="859"/>
                  </a:lnTo>
                  <a:lnTo>
                    <a:pt x="185" y="855"/>
                  </a:lnTo>
                  <a:lnTo>
                    <a:pt x="208" y="883"/>
                  </a:lnTo>
                  <a:lnTo>
                    <a:pt x="231" y="910"/>
                  </a:lnTo>
                  <a:lnTo>
                    <a:pt x="252" y="934"/>
                  </a:lnTo>
                  <a:lnTo>
                    <a:pt x="271" y="955"/>
                  </a:lnTo>
                  <a:lnTo>
                    <a:pt x="289" y="974"/>
                  </a:lnTo>
                  <a:lnTo>
                    <a:pt x="307" y="992"/>
                  </a:lnTo>
                  <a:lnTo>
                    <a:pt x="323" y="1007"/>
                  </a:lnTo>
                  <a:lnTo>
                    <a:pt x="338" y="1019"/>
                  </a:lnTo>
                  <a:lnTo>
                    <a:pt x="323" y="1016"/>
                  </a:lnTo>
                  <a:lnTo>
                    <a:pt x="308" y="1014"/>
                  </a:lnTo>
                  <a:lnTo>
                    <a:pt x="293" y="1012"/>
                  </a:lnTo>
                  <a:lnTo>
                    <a:pt x="278" y="1009"/>
                  </a:lnTo>
                  <a:lnTo>
                    <a:pt x="264" y="1004"/>
                  </a:lnTo>
                  <a:lnTo>
                    <a:pt x="249" y="1001"/>
                  </a:lnTo>
                  <a:lnTo>
                    <a:pt x="234" y="998"/>
                  </a:lnTo>
                  <a:lnTo>
                    <a:pt x="219" y="994"/>
                  </a:lnTo>
                  <a:lnTo>
                    <a:pt x="204" y="989"/>
                  </a:lnTo>
                  <a:lnTo>
                    <a:pt x="189" y="985"/>
                  </a:lnTo>
                  <a:lnTo>
                    <a:pt x="174" y="980"/>
                  </a:lnTo>
                  <a:lnTo>
                    <a:pt x="159" y="976"/>
                  </a:lnTo>
                  <a:lnTo>
                    <a:pt x="144" y="970"/>
                  </a:lnTo>
                  <a:lnTo>
                    <a:pt x="130" y="965"/>
                  </a:lnTo>
                  <a:lnTo>
                    <a:pt x="113" y="959"/>
                  </a:lnTo>
                  <a:lnTo>
                    <a:pt x="98" y="953"/>
                  </a:lnTo>
                  <a:lnTo>
                    <a:pt x="104" y="962"/>
                  </a:lnTo>
                  <a:lnTo>
                    <a:pt x="110" y="973"/>
                  </a:lnTo>
                  <a:lnTo>
                    <a:pt x="118" y="982"/>
                  </a:lnTo>
                  <a:lnTo>
                    <a:pt x="124" y="991"/>
                  </a:lnTo>
                  <a:lnTo>
                    <a:pt x="131" y="1001"/>
                  </a:lnTo>
                  <a:lnTo>
                    <a:pt x="138" y="1010"/>
                  </a:lnTo>
                  <a:lnTo>
                    <a:pt x="146" y="1020"/>
                  </a:lnTo>
                  <a:lnTo>
                    <a:pt x="153" y="1029"/>
                  </a:lnTo>
                  <a:lnTo>
                    <a:pt x="170" y="1034"/>
                  </a:lnTo>
                  <a:lnTo>
                    <a:pt x="186" y="1038"/>
                  </a:lnTo>
                  <a:lnTo>
                    <a:pt x="203" y="1041"/>
                  </a:lnTo>
                  <a:lnTo>
                    <a:pt x="219" y="1046"/>
                  </a:lnTo>
                  <a:lnTo>
                    <a:pt x="235" y="1049"/>
                  </a:lnTo>
                  <a:lnTo>
                    <a:pt x="252" y="1053"/>
                  </a:lnTo>
                  <a:lnTo>
                    <a:pt x="268" y="1056"/>
                  </a:lnTo>
                  <a:lnTo>
                    <a:pt x="286" y="1059"/>
                  </a:lnTo>
                  <a:lnTo>
                    <a:pt x="302" y="1062"/>
                  </a:lnTo>
                  <a:lnTo>
                    <a:pt x="320" y="1065"/>
                  </a:lnTo>
                  <a:lnTo>
                    <a:pt x="337" y="1067"/>
                  </a:lnTo>
                  <a:lnTo>
                    <a:pt x="354" y="1070"/>
                  </a:lnTo>
                  <a:lnTo>
                    <a:pt x="371" y="1071"/>
                  </a:lnTo>
                  <a:lnTo>
                    <a:pt x="389" y="1073"/>
                  </a:lnTo>
                  <a:lnTo>
                    <a:pt x="406" y="1074"/>
                  </a:lnTo>
                  <a:lnTo>
                    <a:pt x="424" y="1076"/>
                  </a:lnTo>
                  <a:lnTo>
                    <a:pt x="421" y="1059"/>
                  </a:lnTo>
                  <a:lnTo>
                    <a:pt x="418" y="1043"/>
                  </a:lnTo>
                  <a:lnTo>
                    <a:pt x="414" y="1026"/>
                  </a:lnTo>
                  <a:lnTo>
                    <a:pt x="411" y="1009"/>
                  </a:lnTo>
                  <a:lnTo>
                    <a:pt x="389" y="989"/>
                  </a:lnTo>
                  <a:lnTo>
                    <a:pt x="368" y="970"/>
                  </a:lnTo>
                  <a:lnTo>
                    <a:pt x="347" y="949"/>
                  </a:lnTo>
                  <a:lnTo>
                    <a:pt x="326" y="927"/>
                  </a:lnTo>
                  <a:lnTo>
                    <a:pt x="307" y="906"/>
                  </a:lnTo>
                  <a:lnTo>
                    <a:pt x="289" y="882"/>
                  </a:lnTo>
                  <a:lnTo>
                    <a:pt x="271" y="859"/>
                  </a:lnTo>
                  <a:lnTo>
                    <a:pt x="253" y="836"/>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5" name="Freeform 14"/>
            <p:cNvSpPr>
              <a:spLocks/>
            </p:cNvSpPr>
            <p:nvPr/>
          </p:nvSpPr>
          <p:spPr bwMode="auto">
            <a:xfrm>
              <a:off x="4835" y="399"/>
              <a:ext cx="88" cy="362"/>
            </a:xfrm>
            <a:custGeom>
              <a:avLst/>
              <a:gdLst>
                <a:gd name="T0" fmla="*/ 0 w 265"/>
                <a:gd name="T1" fmla="*/ 0 h 1085"/>
                <a:gd name="T2" fmla="*/ 0 w 265"/>
                <a:gd name="T3" fmla="*/ 0 h 1085"/>
                <a:gd name="T4" fmla="*/ 0 w 265"/>
                <a:gd name="T5" fmla="*/ 0 h 1085"/>
                <a:gd name="T6" fmla="*/ 0 w 265"/>
                <a:gd name="T7" fmla="*/ 0 h 1085"/>
                <a:gd name="T8" fmla="*/ 0 w 265"/>
                <a:gd name="T9" fmla="*/ 0 h 1085"/>
                <a:gd name="T10" fmla="*/ 0 w 265"/>
                <a:gd name="T11" fmla="*/ 0 h 1085"/>
                <a:gd name="T12" fmla="*/ 0 w 265"/>
                <a:gd name="T13" fmla="*/ 0 h 1085"/>
                <a:gd name="T14" fmla="*/ 0 w 265"/>
                <a:gd name="T15" fmla="*/ 0 h 1085"/>
                <a:gd name="T16" fmla="*/ 0 w 265"/>
                <a:gd name="T17" fmla="*/ 0 h 1085"/>
                <a:gd name="T18" fmla="*/ 0 w 265"/>
                <a:gd name="T19" fmla="*/ 0 h 1085"/>
                <a:gd name="T20" fmla="*/ 0 w 265"/>
                <a:gd name="T21" fmla="*/ 0 h 1085"/>
                <a:gd name="T22" fmla="*/ 0 w 265"/>
                <a:gd name="T23" fmla="*/ 0 h 1085"/>
                <a:gd name="T24" fmla="*/ 0 w 265"/>
                <a:gd name="T25" fmla="*/ 0 h 1085"/>
                <a:gd name="T26" fmla="*/ 0 w 265"/>
                <a:gd name="T27" fmla="*/ 0 h 1085"/>
                <a:gd name="T28" fmla="*/ 0 w 265"/>
                <a:gd name="T29" fmla="*/ 0 h 1085"/>
                <a:gd name="T30" fmla="*/ 0 w 265"/>
                <a:gd name="T31" fmla="*/ 0 h 1085"/>
                <a:gd name="T32" fmla="*/ 0 w 265"/>
                <a:gd name="T33" fmla="*/ 0 h 1085"/>
                <a:gd name="T34" fmla="*/ 0 w 265"/>
                <a:gd name="T35" fmla="*/ 0 h 1085"/>
                <a:gd name="T36" fmla="*/ 0 w 265"/>
                <a:gd name="T37" fmla="*/ 0 h 1085"/>
                <a:gd name="T38" fmla="*/ 0 w 265"/>
                <a:gd name="T39" fmla="*/ 0 h 1085"/>
                <a:gd name="T40" fmla="*/ 0 w 265"/>
                <a:gd name="T41" fmla="*/ 0 h 1085"/>
                <a:gd name="T42" fmla="*/ 0 w 265"/>
                <a:gd name="T43" fmla="*/ 0 h 1085"/>
                <a:gd name="T44" fmla="*/ 0 w 265"/>
                <a:gd name="T45" fmla="*/ 0 h 1085"/>
                <a:gd name="T46" fmla="*/ 0 w 265"/>
                <a:gd name="T47" fmla="*/ 0 h 1085"/>
                <a:gd name="T48" fmla="*/ 0 w 265"/>
                <a:gd name="T49" fmla="*/ 0 h 1085"/>
                <a:gd name="T50" fmla="*/ 0 w 265"/>
                <a:gd name="T51" fmla="*/ 0 h 1085"/>
                <a:gd name="T52" fmla="*/ 0 w 265"/>
                <a:gd name="T53" fmla="*/ 0 h 1085"/>
                <a:gd name="T54" fmla="*/ 0 w 265"/>
                <a:gd name="T55" fmla="*/ 0 h 1085"/>
                <a:gd name="T56" fmla="*/ 0 w 265"/>
                <a:gd name="T57" fmla="*/ 0 h 1085"/>
                <a:gd name="T58" fmla="*/ 0 w 265"/>
                <a:gd name="T59" fmla="*/ 0 h 1085"/>
                <a:gd name="T60" fmla="*/ 0 w 265"/>
                <a:gd name="T61" fmla="*/ 0 h 1085"/>
                <a:gd name="T62" fmla="*/ 0 w 265"/>
                <a:gd name="T63" fmla="*/ 0 h 1085"/>
                <a:gd name="T64" fmla="*/ 0 w 265"/>
                <a:gd name="T65" fmla="*/ 0 h 1085"/>
                <a:gd name="T66" fmla="*/ 0 w 265"/>
                <a:gd name="T67" fmla="*/ 0 h 1085"/>
                <a:gd name="T68" fmla="*/ 0 w 265"/>
                <a:gd name="T69" fmla="*/ 0 h 1085"/>
                <a:gd name="T70" fmla="*/ 0 w 265"/>
                <a:gd name="T71" fmla="*/ 0 h 1085"/>
                <a:gd name="T72" fmla="*/ 0 w 265"/>
                <a:gd name="T73" fmla="*/ 0 h 1085"/>
                <a:gd name="T74" fmla="*/ 0 w 265"/>
                <a:gd name="T75" fmla="*/ 0 h 1085"/>
                <a:gd name="T76" fmla="*/ 0 w 265"/>
                <a:gd name="T77" fmla="*/ 0 h 1085"/>
                <a:gd name="T78" fmla="*/ 0 w 265"/>
                <a:gd name="T79" fmla="*/ 0 h 1085"/>
                <a:gd name="T80" fmla="*/ 0 w 265"/>
                <a:gd name="T81" fmla="*/ 0 h 1085"/>
                <a:gd name="T82" fmla="*/ 0 w 265"/>
                <a:gd name="T83" fmla="*/ 0 h 1085"/>
                <a:gd name="T84" fmla="*/ 0 w 265"/>
                <a:gd name="T85" fmla="*/ 0 h 1085"/>
                <a:gd name="T86" fmla="*/ 0 w 265"/>
                <a:gd name="T87" fmla="*/ 0 h 1085"/>
                <a:gd name="T88" fmla="*/ 0 w 265"/>
                <a:gd name="T89" fmla="*/ 0 h 1085"/>
                <a:gd name="T90" fmla="*/ 0 w 265"/>
                <a:gd name="T91" fmla="*/ 0 h 1085"/>
                <a:gd name="T92" fmla="*/ 0 w 265"/>
                <a:gd name="T93" fmla="*/ 0 h 1085"/>
                <a:gd name="T94" fmla="*/ 0 w 265"/>
                <a:gd name="T95" fmla="*/ 0 h 1085"/>
                <a:gd name="T96" fmla="*/ 0 w 265"/>
                <a:gd name="T97" fmla="*/ 0 h 1085"/>
                <a:gd name="T98" fmla="*/ 0 w 265"/>
                <a:gd name="T99" fmla="*/ 0 h 1085"/>
                <a:gd name="T100" fmla="*/ 0 w 265"/>
                <a:gd name="T101" fmla="*/ 0 h 1085"/>
                <a:gd name="T102" fmla="*/ 0 w 265"/>
                <a:gd name="T103" fmla="*/ 0 h 1085"/>
                <a:gd name="T104" fmla="*/ 0 w 265"/>
                <a:gd name="T105" fmla="*/ 0 h 1085"/>
                <a:gd name="T106" fmla="*/ 0 w 265"/>
                <a:gd name="T107" fmla="*/ 0 h 1085"/>
                <a:gd name="T108" fmla="*/ 0 w 265"/>
                <a:gd name="T109" fmla="*/ 0 h 1085"/>
                <a:gd name="T110" fmla="*/ 0 w 265"/>
                <a:gd name="T111" fmla="*/ 0 h 1085"/>
                <a:gd name="T112" fmla="*/ 0 w 265"/>
                <a:gd name="T113" fmla="*/ 0 h 1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5"/>
                <a:gd name="T172" fmla="*/ 0 h 1085"/>
                <a:gd name="T173" fmla="*/ 265 w 265"/>
                <a:gd name="T174" fmla="*/ 1085 h 1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5" h="1085">
                  <a:moveTo>
                    <a:pt x="201" y="1035"/>
                  </a:moveTo>
                  <a:lnTo>
                    <a:pt x="193" y="795"/>
                  </a:lnTo>
                  <a:lnTo>
                    <a:pt x="202" y="795"/>
                  </a:lnTo>
                  <a:lnTo>
                    <a:pt x="210" y="795"/>
                  </a:lnTo>
                  <a:lnTo>
                    <a:pt x="218" y="795"/>
                  </a:lnTo>
                  <a:lnTo>
                    <a:pt x="226" y="797"/>
                  </a:lnTo>
                  <a:lnTo>
                    <a:pt x="235" y="797"/>
                  </a:lnTo>
                  <a:lnTo>
                    <a:pt x="242" y="797"/>
                  </a:lnTo>
                  <a:lnTo>
                    <a:pt x="251" y="798"/>
                  </a:lnTo>
                  <a:lnTo>
                    <a:pt x="259" y="798"/>
                  </a:lnTo>
                  <a:lnTo>
                    <a:pt x="260" y="786"/>
                  </a:lnTo>
                  <a:lnTo>
                    <a:pt x="260" y="773"/>
                  </a:lnTo>
                  <a:lnTo>
                    <a:pt x="260" y="761"/>
                  </a:lnTo>
                  <a:lnTo>
                    <a:pt x="260" y="749"/>
                  </a:lnTo>
                  <a:lnTo>
                    <a:pt x="251" y="749"/>
                  </a:lnTo>
                  <a:lnTo>
                    <a:pt x="244" y="749"/>
                  </a:lnTo>
                  <a:lnTo>
                    <a:pt x="235" y="749"/>
                  </a:lnTo>
                  <a:lnTo>
                    <a:pt x="226" y="749"/>
                  </a:lnTo>
                  <a:lnTo>
                    <a:pt x="218" y="749"/>
                  </a:lnTo>
                  <a:lnTo>
                    <a:pt x="210" y="749"/>
                  </a:lnTo>
                  <a:lnTo>
                    <a:pt x="201" y="749"/>
                  </a:lnTo>
                  <a:lnTo>
                    <a:pt x="192" y="749"/>
                  </a:lnTo>
                  <a:lnTo>
                    <a:pt x="187" y="566"/>
                  </a:lnTo>
                  <a:lnTo>
                    <a:pt x="265" y="564"/>
                  </a:lnTo>
                  <a:lnTo>
                    <a:pt x="265" y="552"/>
                  </a:lnTo>
                  <a:lnTo>
                    <a:pt x="265" y="542"/>
                  </a:lnTo>
                  <a:lnTo>
                    <a:pt x="265" y="530"/>
                  </a:lnTo>
                  <a:lnTo>
                    <a:pt x="265" y="519"/>
                  </a:lnTo>
                  <a:lnTo>
                    <a:pt x="186" y="521"/>
                  </a:lnTo>
                  <a:lnTo>
                    <a:pt x="180" y="339"/>
                  </a:lnTo>
                  <a:lnTo>
                    <a:pt x="189" y="339"/>
                  </a:lnTo>
                  <a:lnTo>
                    <a:pt x="199" y="339"/>
                  </a:lnTo>
                  <a:lnTo>
                    <a:pt x="210" y="337"/>
                  </a:lnTo>
                  <a:lnTo>
                    <a:pt x="220" y="337"/>
                  </a:lnTo>
                  <a:lnTo>
                    <a:pt x="230" y="336"/>
                  </a:lnTo>
                  <a:lnTo>
                    <a:pt x="241" y="334"/>
                  </a:lnTo>
                  <a:lnTo>
                    <a:pt x="253" y="333"/>
                  </a:lnTo>
                  <a:lnTo>
                    <a:pt x="263" y="331"/>
                  </a:lnTo>
                  <a:lnTo>
                    <a:pt x="262" y="320"/>
                  </a:lnTo>
                  <a:lnTo>
                    <a:pt x="262" y="306"/>
                  </a:lnTo>
                  <a:lnTo>
                    <a:pt x="262" y="294"/>
                  </a:lnTo>
                  <a:lnTo>
                    <a:pt x="262" y="282"/>
                  </a:lnTo>
                  <a:lnTo>
                    <a:pt x="253" y="284"/>
                  </a:lnTo>
                  <a:lnTo>
                    <a:pt x="242" y="284"/>
                  </a:lnTo>
                  <a:lnTo>
                    <a:pt x="232" y="285"/>
                  </a:lnTo>
                  <a:lnTo>
                    <a:pt x="221" y="285"/>
                  </a:lnTo>
                  <a:lnTo>
                    <a:pt x="211" y="287"/>
                  </a:lnTo>
                  <a:lnTo>
                    <a:pt x="201" y="288"/>
                  </a:lnTo>
                  <a:lnTo>
                    <a:pt x="189" y="288"/>
                  </a:lnTo>
                  <a:lnTo>
                    <a:pt x="178" y="290"/>
                  </a:lnTo>
                  <a:lnTo>
                    <a:pt x="172" y="56"/>
                  </a:lnTo>
                  <a:lnTo>
                    <a:pt x="184" y="56"/>
                  </a:lnTo>
                  <a:lnTo>
                    <a:pt x="195" y="56"/>
                  </a:lnTo>
                  <a:lnTo>
                    <a:pt x="205" y="56"/>
                  </a:lnTo>
                  <a:lnTo>
                    <a:pt x="214" y="56"/>
                  </a:lnTo>
                  <a:lnTo>
                    <a:pt x="223" y="56"/>
                  </a:lnTo>
                  <a:lnTo>
                    <a:pt x="232" y="56"/>
                  </a:lnTo>
                  <a:lnTo>
                    <a:pt x="239" y="57"/>
                  </a:lnTo>
                  <a:lnTo>
                    <a:pt x="245" y="57"/>
                  </a:lnTo>
                  <a:lnTo>
                    <a:pt x="244" y="42"/>
                  </a:lnTo>
                  <a:lnTo>
                    <a:pt x="241" y="27"/>
                  </a:lnTo>
                  <a:lnTo>
                    <a:pt x="239" y="14"/>
                  </a:lnTo>
                  <a:lnTo>
                    <a:pt x="236" y="2"/>
                  </a:lnTo>
                  <a:lnTo>
                    <a:pt x="224" y="2"/>
                  </a:lnTo>
                  <a:lnTo>
                    <a:pt x="213" y="0"/>
                  </a:lnTo>
                  <a:lnTo>
                    <a:pt x="201" y="0"/>
                  </a:lnTo>
                  <a:lnTo>
                    <a:pt x="189" y="0"/>
                  </a:lnTo>
                  <a:lnTo>
                    <a:pt x="177" y="0"/>
                  </a:lnTo>
                  <a:lnTo>
                    <a:pt x="165" y="0"/>
                  </a:lnTo>
                  <a:lnTo>
                    <a:pt x="153" y="0"/>
                  </a:lnTo>
                  <a:lnTo>
                    <a:pt x="141" y="0"/>
                  </a:lnTo>
                  <a:lnTo>
                    <a:pt x="131" y="0"/>
                  </a:lnTo>
                  <a:lnTo>
                    <a:pt x="119" y="2"/>
                  </a:lnTo>
                  <a:lnTo>
                    <a:pt x="108" y="2"/>
                  </a:lnTo>
                  <a:lnTo>
                    <a:pt x="98" y="3"/>
                  </a:lnTo>
                  <a:lnTo>
                    <a:pt x="86" y="3"/>
                  </a:lnTo>
                  <a:lnTo>
                    <a:pt x="76" y="5"/>
                  </a:lnTo>
                  <a:lnTo>
                    <a:pt x="65" y="5"/>
                  </a:lnTo>
                  <a:lnTo>
                    <a:pt x="55" y="6"/>
                  </a:lnTo>
                  <a:lnTo>
                    <a:pt x="53" y="18"/>
                  </a:lnTo>
                  <a:lnTo>
                    <a:pt x="52" y="32"/>
                  </a:lnTo>
                  <a:lnTo>
                    <a:pt x="49" y="45"/>
                  </a:lnTo>
                  <a:lnTo>
                    <a:pt x="47" y="60"/>
                  </a:lnTo>
                  <a:lnTo>
                    <a:pt x="52" y="60"/>
                  </a:lnTo>
                  <a:lnTo>
                    <a:pt x="58" y="59"/>
                  </a:lnTo>
                  <a:lnTo>
                    <a:pt x="64" y="59"/>
                  </a:lnTo>
                  <a:lnTo>
                    <a:pt x="70" y="59"/>
                  </a:lnTo>
                  <a:lnTo>
                    <a:pt x="76" y="59"/>
                  </a:lnTo>
                  <a:lnTo>
                    <a:pt x="83" y="59"/>
                  </a:lnTo>
                  <a:lnTo>
                    <a:pt x="89" y="57"/>
                  </a:lnTo>
                  <a:lnTo>
                    <a:pt x="96" y="57"/>
                  </a:lnTo>
                  <a:lnTo>
                    <a:pt x="102" y="291"/>
                  </a:lnTo>
                  <a:lnTo>
                    <a:pt x="93" y="291"/>
                  </a:lnTo>
                  <a:lnTo>
                    <a:pt x="83" y="291"/>
                  </a:lnTo>
                  <a:lnTo>
                    <a:pt x="73" y="291"/>
                  </a:lnTo>
                  <a:lnTo>
                    <a:pt x="64" y="291"/>
                  </a:lnTo>
                  <a:lnTo>
                    <a:pt x="53" y="291"/>
                  </a:lnTo>
                  <a:lnTo>
                    <a:pt x="43" y="291"/>
                  </a:lnTo>
                  <a:lnTo>
                    <a:pt x="32" y="290"/>
                  </a:lnTo>
                  <a:lnTo>
                    <a:pt x="22" y="290"/>
                  </a:lnTo>
                  <a:lnTo>
                    <a:pt x="20" y="302"/>
                  </a:lnTo>
                  <a:lnTo>
                    <a:pt x="20" y="314"/>
                  </a:lnTo>
                  <a:lnTo>
                    <a:pt x="19" y="327"/>
                  </a:lnTo>
                  <a:lnTo>
                    <a:pt x="19" y="339"/>
                  </a:lnTo>
                  <a:lnTo>
                    <a:pt x="31" y="339"/>
                  </a:lnTo>
                  <a:lnTo>
                    <a:pt x="41" y="340"/>
                  </a:lnTo>
                  <a:lnTo>
                    <a:pt x="53" y="340"/>
                  </a:lnTo>
                  <a:lnTo>
                    <a:pt x="64" y="340"/>
                  </a:lnTo>
                  <a:lnTo>
                    <a:pt x="74" y="342"/>
                  </a:lnTo>
                  <a:lnTo>
                    <a:pt x="84" y="342"/>
                  </a:lnTo>
                  <a:lnTo>
                    <a:pt x="95" y="342"/>
                  </a:lnTo>
                  <a:lnTo>
                    <a:pt x="104" y="342"/>
                  </a:lnTo>
                  <a:lnTo>
                    <a:pt x="110" y="524"/>
                  </a:lnTo>
                  <a:lnTo>
                    <a:pt x="6" y="527"/>
                  </a:lnTo>
                  <a:lnTo>
                    <a:pt x="4" y="537"/>
                  </a:lnTo>
                  <a:lnTo>
                    <a:pt x="4" y="549"/>
                  </a:lnTo>
                  <a:lnTo>
                    <a:pt x="4" y="560"/>
                  </a:lnTo>
                  <a:lnTo>
                    <a:pt x="4" y="572"/>
                  </a:lnTo>
                  <a:lnTo>
                    <a:pt x="110" y="567"/>
                  </a:lnTo>
                  <a:lnTo>
                    <a:pt x="116" y="752"/>
                  </a:lnTo>
                  <a:lnTo>
                    <a:pt x="102" y="752"/>
                  </a:lnTo>
                  <a:lnTo>
                    <a:pt x="89" y="754"/>
                  </a:lnTo>
                  <a:lnTo>
                    <a:pt x="76" y="754"/>
                  </a:lnTo>
                  <a:lnTo>
                    <a:pt x="61" y="755"/>
                  </a:lnTo>
                  <a:lnTo>
                    <a:pt x="46" y="757"/>
                  </a:lnTo>
                  <a:lnTo>
                    <a:pt x="31" y="759"/>
                  </a:lnTo>
                  <a:lnTo>
                    <a:pt x="16" y="761"/>
                  </a:lnTo>
                  <a:lnTo>
                    <a:pt x="0" y="764"/>
                  </a:lnTo>
                  <a:lnTo>
                    <a:pt x="1" y="776"/>
                  </a:lnTo>
                  <a:lnTo>
                    <a:pt x="1" y="788"/>
                  </a:lnTo>
                  <a:lnTo>
                    <a:pt x="1" y="800"/>
                  </a:lnTo>
                  <a:lnTo>
                    <a:pt x="1" y="812"/>
                  </a:lnTo>
                  <a:lnTo>
                    <a:pt x="13" y="809"/>
                  </a:lnTo>
                  <a:lnTo>
                    <a:pt x="26" y="807"/>
                  </a:lnTo>
                  <a:lnTo>
                    <a:pt x="40" y="804"/>
                  </a:lnTo>
                  <a:lnTo>
                    <a:pt x="55" y="803"/>
                  </a:lnTo>
                  <a:lnTo>
                    <a:pt x="70" y="800"/>
                  </a:lnTo>
                  <a:lnTo>
                    <a:pt x="84" y="798"/>
                  </a:lnTo>
                  <a:lnTo>
                    <a:pt x="101" y="795"/>
                  </a:lnTo>
                  <a:lnTo>
                    <a:pt x="117" y="794"/>
                  </a:lnTo>
                  <a:lnTo>
                    <a:pt x="123" y="1037"/>
                  </a:lnTo>
                  <a:lnTo>
                    <a:pt x="44" y="1035"/>
                  </a:lnTo>
                  <a:lnTo>
                    <a:pt x="38" y="1029"/>
                  </a:lnTo>
                  <a:lnTo>
                    <a:pt x="32" y="1025"/>
                  </a:lnTo>
                  <a:lnTo>
                    <a:pt x="25" y="1020"/>
                  </a:lnTo>
                  <a:lnTo>
                    <a:pt x="19" y="1015"/>
                  </a:lnTo>
                  <a:lnTo>
                    <a:pt x="22" y="1032"/>
                  </a:lnTo>
                  <a:lnTo>
                    <a:pt x="26" y="1049"/>
                  </a:lnTo>
                  <a:lnTo>
                    <a:pt x="29" y="1065"/>
                  </a:lnTo>
                  <a:lnTo>
                    <a:pt x="32" y="1082"/>
                  </a:lnTo>
                  <a:lnTo>
                    <a:pt x="49" y="1083"/>
                  </a:lnTo>
                  <a:lnTo>
                    <a:pt x="67" y="1083"/>
                  </a:lnTo>
                  <a:lnTo>
                    <a:pt x="83" y="1085"/>
                  </a:lnTo>
                  <a:lnTo>
                    <a:pt x="99" y="1085"/>
                  </a:lnTo>
                  <a:lnTo>
                    <a:pt x="116" y="1085"/>
                  </a:lnTo>
                  <a:lnTo>
                    <a:pt x="134" y="1085"/>
                  </a:lnTo>
                  <a:lnTo>
                    <a:pt x="150" y="1085"/>
                  </a:lnTo>
                  <a:lnTo>
                    <a:pt x="166" y="1085"/>
                  </a:lnTo>
                  <a:lnTo>
                    <a:pt x="177" y="1085"/>
                  </a:lnTo>
                  <a:lnTo>
                    <a:pt x="187" y="1083"/>
                  </a:lnTo>
                  <a:lnTo>
                    <a:pt x="198" y="1083"/>
                  </a:lnTo>
                  <a:lnTo>
                    <a:pt x="208" y="1082"/>
                  </a:lnTo>
                  <a:lnTo>
                    <a:pt x="218" y="1082"/>
                  </a:lnTo>
                  <a:lnTo>
                    <a:pt x="227" y="1082"/>
                  </a:lnTo>
                  <a:lnTo>
                    <a:pt x="238" y="1080"/>
                  </a:lnTo>
                  <a:lnTo>
                    <a:pt x="248" y="1080"/>
                  </a:lnTo>
                  <a:lnTo>
                    <a:pt x="250" y="1068"/>
                  </a:lnTo>
                  <a:lnTo>
                    <a:pt x="250" y="1056"/>
                  </a:lnTo>
                  <a:lnTo>
                    <a:pt x="250" y="1044"/>
                  </a:lnTo>
                  <a:lnTo>
                    <a:pt x="251" y="1031"/>
                  </a:lnTo>
                  <a:lnTo>
                    <a:pt x="201" y="1035"/>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6" name="Freeform 15"/>
            <p:cNvSpPr>
              <a:spLocks/>
            </p:cNvSpPr>
            <p:nvPr/>
          </p:nvSpPr>
          <p:spPr bwMode="auto">
            <a:xfrm>
              <a:off x="4623" y="417"/>
              <a:ext cx="180" cy="328"/>
            </a:xfrm>
            <a:custGeom>
              <a:avLst/>
              <a:gdLst>
                <a:gd name="T0" fmla="*/ 0 w 539"/>
                <a:gd name="T1" fmla="*/ 0 h 985"/>
                <a:gd name="T2" fmla="*/ 0 w 539"/>
                <a:gd name="T3" fmla="*/ 0 h 985"/>
                <a:gd name="T4" fmla="*/ 0 w 539"/>
                <a:gd name="T5" fmla="*/ 0 h 985"/>
                <a:gd name="T6" fmla="*/ 0 w 539"/>
                <a:gd name="T7" fmla="*/ 0 h 985"/>
                <a:gd name="T8" fmla="*/ 0 w 539"/>
                <a:gd name="T9" fmla="*/ 0 h 985"/>
                <a:gd name="T10" fmla="*/ 0 w 539"/>
                <a:gd name="T11" fmla="*/ 0 h 985"/>
                <a:gd name="T12" fmla="*/ 0 w 539"/>
                <a:gd name="T13" fmla="*/ 0 h 985"/>
                <a:gd name="T14" fmla="*/ 0 w 539"/>
                <a:gd name="T15" fmla="*/ 0 h 985"/>
                <a:gd name="T16" fmla="*/ 0 w 539"/>
                <a:gd name="T17" fmla="*/ 0 h 985"/>
                <a:gd name="T18" fmla="*/ 0 w 539"/>
                <a:gd name="T19" fmla="*/ 0 h 985"/>
                <a:gd name="T20" fmla="*/ 0 w 539"/>
                <a:gd name="T21" fmla="*/ 0 h 985"/>
                <a:gd name="T22" fmla="*/ 0 w 539"/>
                <a:gd name="T23" fmla="*/ 0 h 985"/>
                <a:gd name="T24" fmla="*/ 0 w 539"/>
                <a:gd name="T25" fmla="*/ 0 h 985"/>
                <a:gd name="T26" fmla="*/ 0 w 539"/>
                <a:gd name="T27" fmla="*/ 0 h 985"/>
                <a:gd name="T28" fmla="*/ 0 w 539"/>
                <a:gd name="T29" fmla="*/ 0 h 985"/>
                <a:gd name="T30" fmla="*/ 0 w 539"/>
                <a:gd name="T31" fmla="*/ 0 h 985"/>
                <a:gd name="T32" fmla="*/ 0 w 539"/>
                <a:gd name="T33" fmla="*/ 0 h 985"/>
                <a:gd name="T34" fmla="*/ 0 w 539"/>
                <a:gd name="T35" fmla="*/ 0 h 985"/>
                <a:gd name="T36" fmla="*/ 0 w 539"/>
                <a:gd name="T37" fmla="*/ 0 h 985"/>
                <a:gd name="T38" fmla="*/ 0 w 539"/>
                <a:gd name="T39" fmla="*/ 0 h 985"/>
                <a:gd name="T40" fmla="*/ 0 w 539"/>
                <a:gd name="T41" fmla="*/ 0 h 985"/>
                <a:gd name="T42" fmla="*/ 0 w 539"/>
                <a:gd name="T43" fmla="*/ 0 h 985"/>
                <a:gd name="T44" fmla="*/ 0 w 539"/>
                <a:gd name="T45" fmla="*/ 0 h 985"/>
                <a:gd name="T46" fmla="*/ 0 w 539"/>
                <a:gd name="T47" fmla="*/ 0 h 985"/>
                <a:gd name="T48" fmla="*/ 0 w 539"/>
                <a:gd name="T49" fmla="*/ 0 h 985"/>
                <a:gd name="T50" fmla="*/ 0 w 539"/>
                <a:gd name="T51" fmla="*/ 0 h 985"/>
                <a:gd name="T52" fmla="*/ 0 w 539"/>
                <a:gd name="T53" fmla="*/ 0 h 985"/>
                <a:gd name="T54" fmla="*/ 0 w 539"/>
                <a:gd name="T55" fmla="*/ 0 h 985"/>
                <a:gd name="T56" fmla="*/ 0 w 539"/>
                <a:gd name="T57" fmla="*/ 0 h 985"/>
                <a:gd name="T58" fmla="*/ 0 w 539"/>
                <a:gd name="T59" fmla="*/ 0 h 985"/>
                <a:gd name="T60" fmla="*/ 0 w 539"/>
                <a:gd name="T61" fmla="*/ 0 h 985"/>
                <a:gd name="T62" fmla="*/ 0 w 539"/>
                <a:gd name="T63" fmla="*/ 0 h 985"/>
                <a:gd name="T64" fmla="*/ 0 w 539"/>
                <a:gd name="T65" fmla="*/ 0 h 985"/>
                <a:gd name="T66" fmla="*/ 0 w 539"/>
                <a:gd name="T67" fmla="*/ 0 h 985"/>
                <a:gd name="T68" fmla="*/ 0 w 539"/>
                <a:gd name="T69" fmla="*/ 0 h 985"/>
                <a:gd name="T70" fmla="*/ 0 w 539"/>
                <a:gd name="T71" fmla="*/ 0 h 985"/>
                <a:gd name="T72" fmla="*/ 0 w 539"/>
                <a:gd name="T73" fmla="*/ 0 h 985"/>
                <a:gd name="T74" fmla="*/ 0 w 539"/>
                <a:gd name="T75" fmla="*/ 0 h 985"/>
                <a:gd name="T76" fmla="*/ 0 w 539"/>
                <a:gd name="T77" fmla="*/ 0 h 985"/>
                <a:gd name="T78" fmla="*/ 0 w 539"/>
                <a:gd name="T79" fmla="*/ 0 h 985"/>
                <a:gd name="T80" fmla="*/ 0 w 539"/>
                <a:gd name="T81" fmla="*/ 0 h 985"/>
                <a:gd name="T82" fmla="*/ 0 w 539"/>
                <a:gd name="T83" fmla="*/ 0 h 985"/>
                <a:gd name="T84" fmla="*/ 0 w 539"/>
                <a:gd name="T85" fmla="*/ 0 h 985"/>
                <a:gd name="T86" fmla="*/ 0 w 539"/>
                <a:gd name="T87" fmla="*/ 0 h 985"/>
                <a:gd name="T88" fmla="*/ 0 w 539"/>
                <a:gd name="T89" fmla="*/ 0 h 985"/>
                <a:gd name="T90" fmla="*/ 0 w 539"/>
                <a:gd name="T91" fmla="*/ 0 h 985"/>
                <a:gd name="T92" fmla="*/ 0 w 539"/>
                <a:gd name="T93" fmla="*/ 0 h 985"/>
                <a:gd name="T94" fmla="*/ 0 w 539"/>
                <a:gd name="T95" fmla="*/ 0 h 985"/>
                <a:gd name="T96" fmla="*/ 0 w 539"/>
                <a:gd name="T97" fmla="*/ 0 h 9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9"/>
                <a:gd name="T148" fmla="*/ 0 h 985"/>
                <a:gd name="T149" fmla="*/ 539 w 539"/>
                <a:gd name="T150" fmla="*/ 985 h 9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9" h="985">
                  <a:moveTo>
                    <a:pt x="429" y="909"/>
                  </a:moveTo>
                  <a:lnTo>
                    <a:pt x="418" y="905"/>
                  </a:lnTo>
                  <a:lnTo>
                    <a:pt x="408" y="902"/>
                  </a:lnTo>
                  <a:lnTo>
                    <a:pt x="397" y="897"/>
                  </a:lnTo>
                  <a:lnTo>
                    <a:pt x="387" y="893"/>
                  </a:lnTo>
                  <a:lnTo>
                    <a:pt x="377" y="888"/>
                  </a:lnTo>
                  <a:lnTo>
                    <a:pt x="366" y="884"/>
                  </a:lnTo>
                  <a:lnTo>
                    <a:pt x="356" y="880"/>
                  </a:lnTo>
                  <a:lnTo>
                    <a:pt x="345" y="875"/>
                  </a:lnTo>
                  <a:lnTo>
                    <a:pt x="351" y="872"/>
                  </a:lnTo>
                  <a:lnTo>
                    <a:pt x="357" y="869"/>
                  </a:lnTo>
                  <a:lnTo>
                    <a:pt x="365" y="866"/>
                  </a:lnTo>
                  <a:lnTo>
                    <a:pt x="371" y="863"/>
                  </a:lnTo>
                  <a:lnTo>
                    <a:pt x="377" y="862"/>
                  </a:lnTo>
                  <a:lnTo>
                    <a:pt x="384" y="859"/>
                  </a:lnTo>
                  <a:lnTo>
                    <a:pt x="390" y="856"/>
                  </a:lnTo>
                  <a:lnTo>
                    <a:pt x="396" y="853"/>
                  </a:lnTo>
                  <a:lnTo>
                    <a:pt x="390" y="842"/>
                  </a:lnTo>
                  <a:lnTo>
                    <a:pt x="385" y="832"/>
                  </a:lnTo>
                  <a:lnTo>
                    <a:pt x="380" y="820"/>
                  </a:lnTo>
                  <a:lnTo>
                    <a:pt x="375" y="809"/>
                  </a:lnTo>
                  <a:lnTo>
                    <a:pt x="363" y="814"/>
                  </a:lnTo>
                  <a:lnTo>
                    <a:pt x="353" y="817"/>
                  </a:lnTo>
                  <a:lnTo>
                    <a:pt x="341" y="821"/>
                  </a:lnTo>
                  <a:lnTo>
                    <a:pt x="330" y="826"/>
                  </a:lnTo>
                  <a:lnTo>
                    <a:pt x="320" y="830"/>
                  </a:lnTo>
                  <a:lnTo>
                    <a:pt x="311" y="835"/>
                  </a:lnTo>
                  <a:lnTo>
                    <a:pt x="301" y="838"/>
                  </a:lnTo>
                  <a:lnTo>
                    <a:pt x="292" y="842"/>
                  </a:lnTo>
                  <a:lnTo>
                    <a:pt x="275" y="830"/>
                  </a:lnTo>
                  <a:lnTo>
                    <a:pt x="259" y="820"/>
                  </a:lnTo>
                  <a:lnTo>
                    <a:pt x="244" y="808"/>
                  </a:lnTo>
                  <a:lnTo>
                    <a:pt x="229" y="796"/>
                  </a:lnTo>
                  <a:lnTo>
                    <a:pt x="216" y="784"/>
                  </a:lnTo>
                  <a:lnTo>
                    <a:pt x="202" y="771"/>
                  </a:lnTo>
                  <a:lnTo>
                    <a:pt x="190" y="759"/>
                  </a:lnTo>
                  <a:lnTo>
                    <a:pt x="179" y="745"/>
                  </a:lnTo>
                  <a:lnTo>
                    <a:pt x="158" y="720"/>
                  </a:lnTo>
                  <a:lnTo>
                    <a:pt x="140" y="693"/>
                  </a:lnTo>
                  <a:lnTo>
                    <a:pt x="125" y="668"/>
                  </a:lnTo>
                  <a:lnTo>
                    <a:pt x="113" y="642"/>
                  </a:lnTo>
                  <a:lnTo>
                    <a:pt x="103" y="617"/>
                  </a:lnTo>
                  <a:lnTo>
                    <a:pt x="95" y="590"/>
                  </a:lnTo>
                  <a:lnTo>
                    <a:pt x="91" y="565"/>
                  </a:lnTo>
                  <a:lnTo>
                    <a:pt x="88" y="539"/>
                  </a:lnTo>
                  <a:lnTo>
                    <a:pt x="329" y="532"/>
                  </a:lnTo>
                  <a:lnTo>
                    <a:pt x="330" y="520"/>
                  </a:lnTo>
                  <a:lnTo>
                    <a:pt x="332" y="510"/>
                  </a:lnTo>
                  <a:lnTo>
                    <a:pt x="332" y="498"/>
                  </a:lnTo>
                  <a:lnTo>
                    <a:pt x="333" y="487"/>
                  </a:lnTo>
                  <a:lnTo>
                    <a:pt x="82" y="495"/>
                  </a:lnTo>
                  <a:lnTo>
                    <a:pt x="89" y="447"/>
                  </a:lnTo>
                  <a:lnTo>
                    <a:pt x="103" y="401"/>
                  </a:lnTo>
                  <a:lnTo>
                    <a:pt x="119" y="358"/>
                  </a:lnTo>
                  <a:lnTo>
                    <a:pt x="141" y="316"/>
                  </a:lnTo>
                  <a:lnTo>
                    <a:pt x="167" y="278"/>
                  </a:lnTo>
                  <a:lnTo>
                    <a:pt x="198" y="243"/>
                  </a:lnTo>
                  <a:lnTo>
                    <a:pt x="232" y="210"/>
                  </a:lnTo>
                  <a:lnTo>
                    <a:pt x="272" y="179"/>
                  </a:lnTo>
                  <a:lnTo>
                    <a:pt x="287" y="184"/>
                  </a:lnTo>
                  <a:lnTo>
                    <a:pt x="302" y="190"/>
                  </a:lnTo>
                  <a:lnTo>
                    <a:pt x="317" y="196"/>
                  </a:lnTo>
                  <a:lnTo>
                    <a:pt x="332" y="202"/>
                  </a:lnTo>
                  <a:lnTo>
                    <a:pt x="347" y="207"/>
                  </a:lnTo>
                  <a:lnTo>
                    <a:pt x="362" y="211"/>
                  </a:lnTo>
                  <a:lnTo>
                    <a:pt x="377" y="216"/>
                  </a:lnTo>
                  <a:lnTo>
                    <a:pt x="391" y="220"/>
                  </a:lnTo>
                  <a:lnTo>
                    <a:pt x="409" y="225"/>
                  </a:lnTo>
                  <a:lnTo>
                    <a:pt x="414" y="214"/>
                  </a:lnTo>
                  <a:lnTo>
                    <a:pt x="420" y="202"/>
                  </a:lnTo>
                  <a:lnTo>
                    <a:pt x="424" y="192"/>
                  </a:lnTo>
                  <a:lnTo>
                    <a:pt x="429" y="182"/>
                  </a:lnTo>
                  <a:lnTo>
                    <a:pt x="409" y="176"/>
                  </a:lnTo>
                  <a:lnTo>
                    <a:pt x="391" y="171"/>
                  </a:lnTo>
                  <a:lnTo>
                    <a:pt x="377" y="167"/>
                  </a:lnTo>
                  <a:lnTo>
                    <a:pt x="363" y="161"/>
                  </a:lnTo>
                  <a:lnTo>
                    <a:pt x="350" y="158"/>
                  </a:lnTo>
                  <a:lnTo>
                    <a:pt x="339" y="153"/>
                  </a:lnTo>
                  <a:lnTo>
                    <a:pt x="330" y="149"/>
                  </a:lnTo>
                  <a:lnTo>
                    <a:pt x="323" y="146"/>
                  </a:lnTo>
                  <a:lnTo>
                    <a:pt x="341" y="134"/>
                  </a:lnTo>
                  <a:lnTo>
                    <a:pt x="360" y="122"/>
                  </a:lnTo>
                  <a:lnTo>
                    <a:pt x="381" y="111"/>
                  </a:lnTo>
                  <a:lnTo>
                    <a:pt x="402" y="99"/>
                  </a:lnTo>
                  <a:lnTo>
                    <a:pt x="424" y="91"/>
                  </a:lnTo>
                  <a:lnTo>
                    <a:pt x="447" y="80"/>
                  </a:lnTo>
                  <a:lnTo>
                    <a:pt x="470" y="71"/>
                  </a:lnTo>
                  <a:lnTo>
                    <a:pt x="496" y="64"/>
                  </a:lnTo>
                  <a:lnTo>
                    <a:pt x="506" y="46"/>
                  </a:lnTo>
                  <a:lnTo>
                    <a:pt x="518" y="29"/>
                  </a:lnTo>
                  <a:lnTo>
                    <a:pt x="528" y="14"/>
                  </a:lnTo>
                  <a:lnTo>
                    <a:pt x="539" y="0"/>
                  </a:lnTo>
                  <a:lnTo>
                    <a:pt x="500" y="11"/>
                  </a:lnTo>
                  <a:lnTo>
                    <a:pt x="463" y="23"/>
                  </a:lnTo>
                  <a:lnTo>
                    <a:pt x="427" y="35"/>
                  </a:lnTo>
                  <a:lnTo>
                    <a:pt x="393" y="49"/>
                  </a:lnTo>
                  <a:lnTo>
                    <a:pt x="360" y="64"/>
                  </a:lnTo>
                  <a:lnTo>
                    <a:pt x="327" y="79"/>
                  </a:lnTo>
                  <a:lnTo>
                    <a:pt x="298" y="95"/>
                  </a:lnTo>
                  <a:lnTo>
                    <a:pt x="268" y="111"/>
                  </a:lnTo>
                  <a:lnTo>
                    <a:pt x="240" y="129"/>
                  </a:lnTo>
                  <a:lnTo>
                    <a:pt x="214" y="147"/>
                  </a:lnTo>
                  <a:lnTo>
                    <a:pt x="187" y="167"/>
                  </a:lnTo>
                  <a:lnTo>
                    <a:pt x="164" y="187"/>
                  </a:lnTo>
                  <a:lnTo>
                    <a:pt x="141" y="208"/>
                  </a:lnTo>
                  <a:lnTo>
                    <a:pt x="119" y="229"/>
                  </a:lnTo>
                  <a:lnTo>
                    <a:pt x="100" y="252"/>
                  </a:lnTo>
                  <a:lnTo>
                    <a:pt x="80" y="275"/>
                  </a:lnTo>
                  <a:lnTo>
                    <a:pt x="61" y="301"/>
                  </a:lnTo>
                  <a:lnTo>
                    <a:pt x="45" y="328"/>
                  </a:lnTo>
                  <a:lnTo>
                    <a:pt x="31" y="355"/>
                  </a:lnTo>
                  <a:lnTo>
                    <a:pt x="21" y="383"/>
                  </a:lnTo>
                  <a:lnTo>
                    <a:pt x="12" y="411"/>
                  </a:lnTo>
                  <a:lnTo>
                    <a:pt x="4" y="440"/>
                  </a:lnTo>
                  <a:lnTo>
                    <a:pt x="1" y="468"/>
                  </a:lnTo>
                  <a:lnTo>
                    <a:pt x="0" y="498"/>
                  </a:lnTo>
                  <a:lnTo>
                    <a:pt x="1" y="532"/>
                  </a:lnTo>
                  <a:lnTo>
                    <a:pt x="7" y="565"/>
                  </a:lnTo>
                  <a:lnTo>
                    <a:pt x="15" y="598"/>
                  </a:lnTo>
                  <a:lnTo>
                    <a:pt x="27" y="629"/>
                  </a:lnTo>
                  <a:lnTo>
                    <a:pt x="40" y="662"/>
                  </a:lnTo>
                  <a:lnTo>
                    <a:pt x="58" y="692"/>
                  </a:lnTo>
                  <a:lnTo>
                    <a:pt x="77" y="723"/>
                  </a:lnTo>
                  <a:lnTo>
                    <a:pt x="101" y="753"/>
                  </a:lnTo>
                  <a:lnTo>
                    <a:pt x="120" y="775"/>
                  </a:lnTo>
                  <a:lnTo>
                    <a:pt x="141" y="797"/>
                  </a:lnTo>
                  <a:lnTo>
                    <a:pt x="162" y="818"/>
                  </a:lnTo>
                  <a:lnTo>
                    <a:pt x="186" y="838"/>
                  </a:lnTo>
                  <a:lnTo>
                    <a:pt x="210" y="857"/>
                  </a:lnTo>
                  <a:lnTo>
                    <a:pt x="237" y="874"/>
                  </a:lnTo>
                  <a:lnTo>
                    <a:pt x="263" y="891"/>
                  </a:lnTo>
                  <a:lnTo>
                    <a:pt x="292" y="906"/>
                  </a:lnTo>
                  <a:lnTo>
                    <a:pt x="314" y="918"/>
                  </a:lnTo>
                  <a:lnTo>
                    <a:pt x="338" y="930"/>
                  </a:lnTo>
                  <a:lnTo>
                    <a:pt x="362" y="941"/>
                  </a:lnTo>
                  <a:lnTo>
                    <a:pt x="385" y="950"/>
                  </a:lnTo>
                  <a:lnTo>
                    <a:pt x="409" y="960"/>
                  </a:lnTo>
                  <a:lnTo>
                    <a:pt x="435" y="969"/>
                  </a:lnTo>
                  <a:lnTo>
                    <a:pt x="458" y="978"/>
                  </a:lnTo>
                  <a:lnTo>
                    <a:pt x="484" y="985"/>
                  </a:lnTo>
                  <a:lnTo>
                    <a:pt x="476" y="976"/>
                  </a:lnTo>
                  <a:lnTo>
                    <a:pt x="469" y="966"/>
                  </a:lnTo>
                  <a:lnTo>
                    <a:pt x="461" y="957"/>
                  </a:lnTo>
                  <a:lnTo>
                    <a:pt x="454" y="947"/>
                  </a:lnTo>
                  <a:lnTo>
                    <a:pt x="447" y="938"/>
                  </a:lnTo>
                  <a:lnTo>
                    <a:pt x="441" y="929"/>
                  </a:lnTo>
                  <a:lnTo>
                    <a:pt x="435" y="918"/>
                  </a:lnTo>
                  <a:lnTo>
                    <a:pt x="429" y="9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7" name="Freeform 16"/>
            <p:cNvSpPr>
              <a:spLocks/>
            </p:cNvSpPr>
            <p:nvPr/>
          </p:nvSpPr>
          <p:spPr bwMode="auto">
            <a:xfrm>
              <a:off x="4875" y="760"/>
              <a:ext cx="72" cy="2"/>
            </a:xfrm>
            <a:custGeom>
              <a:avLst/>
              <a:gdLst>
                <a:gd name="T0" fmla="*/ 0 w 216"/>
                <a:gd name="T1" fmla="*/ 0 h 5"/>
                <a:gd name="T2" fmla="*/ 0 w 216"/>
                <a:gd name="T3" fmla="*/ 0 h 5"/>
                <a:gd name="T4" fmla="*/ 0 w 216"/>
                <a:gd name="T5" fmla="*/ 0 h 5"/>
                <a:gd name="T6" fmla="*/ 0 w 216"/>
                <a:gd name="T7" fmla="*/ 0 h 5"/>
                <a:gd name="T8" fmla="*/ 0 w 216"/>
                <a:gd name="T9" fmla="*/ 0 h 5"/>
                <a:gd name="T10" fmla="*/ 0 w 216"/>
                <a:gd name="T11" fmla="*/ 0 h 5"/>
                <a:gd name="T12" fmla="*/ 0 w 216"/>
                <a:gd name="T13" fmla="*/ 0 h 5"/>
                <a:gd name="T14" fmla="*/ 0 w 216"/>
                <a:gd name="T15" fmla="*/ 0 h 5"/>
                <a:gd name="T16" fmla="*/ 0 w 216"/>
                <a:gd name="T17" fmla="*/ 0 h 5"/>
                <a:gd name="T18" fmla="*/ 0 w 216"/>
                <a:gd name="T19" fmla="*/ 0 h 5"/>
                <a:gd name="T20" fmla="*/ 0 w 216"/>
                <a:gd name="T21" fmla="*/ 0 h 5"/>
                <a:gd name="T22" fmla="*/ 0 w 216"/>
                <a:gd name="T23" fmla="*/ 0 h 5"/>
                <a:gd name="T24" fmla="*/ 0 w 216"/>
                <a:gd name="T25" fmla="*/ 0 h 5"/>
                <a:gd name="T26" fmla="*/ 0 w 216"/>
                <a:gd name="T27" fmla="*/ 0 h 5"/>
                <a:gd name="T28" fmla="*/ 0 w 216"/>
                <a:gd name="T29" fmla="*/ 0 h 5"/>
                <a:gd name="T30" fmla="*/ 0 w 216"/>
                <a:gd name="T31" fmla="*/ 0 h 5"/>
                <a:gd name="T32" fmla="*/ 0 w 216"/>
                <a:gd name="T33" fmla="*/ 0 h 5"/>
                <a:gd name="T34" fmla="*/ 0 w 216"/>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
                <a:gd name="T55" fmla="*/ 0 h 5"/>
                <a:gd name="T56" fmla="*/ 216 w 216"/>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 h="5">
                  <a:moveTo>
                    <a:pt x="216" y="0"/>
                  </a:moveTo>
                  <a:lnTo>
                    <a:pt x="205" y="0"/>
                  </a:lnTo>
                  <a:lnTo>
                    <a:pt x="195" y="2"/>
                  </a:lnTo>
                  <a:lnTo>
                    <a:pt x="184" y="2"/>
                  </a:lnTo>
                  <a:lnTo>
                    <a:pt x="175" y="2"/>
                  </a:lnTo>
                  <a:lnTo>
                    <a:pt x="165" y="3"/>
                  </a:lnTo>
                  <a:lnTo>
                    <a:pt x="155" y="3"/>
                  </a:lnTo>
                  <a:lnTo>
                    <a:pt x="144" y="5"/>
                  </a:lnTo>
                  <a:lnTo>
                    <a:pt x="134" y="5"/>
                  </a:lnTo>
                  <a:lnTo>
                    <a:pt x="116" y="5"/>
                  </a:lnTo>
                  <a:lnTo>
                    <a:pt x="99" y="5"/>
                  </a:lnTo>
                  <a:lnTo>
                    <a:pt x="83" y="5"/>
                  </a:lnTo>
                  <a:lnTo>
                    <a:pt x="65" y="5"/>
                  </a:lnTo>
                  <a:lnTo>
                    <a:pt x="49" y="5"/>
                  </a:lnTo>
                  <a:lnTo>
                    <a:pt x="32" y="3"/>
                  </a:lnTo>
                  <a:lnTo>
                    <a:pt x="16" y="3"/>
                  </a:lnTo>
                  <a:lnTo>
                    <a:pt x="0" y="2"/>
                  </a:lnTo>
                  <a:lnTo>
                    <a:pt x="2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8" name="Freeform 17"/>
            <p:cNvSpPr>
              <a:spLocks/>
            </p:cNvSpPr>
            <p:nvPr/>
          </p:nvSpPr>
          <p:spPr bwMode="auto">
            <a:xfrm>
              <a:off x="4970" y="403"/>
              <a:ext cx="230" cy="341"/>
            </a:xfrm>
            <a:custGeom>
              <a:avLst/>
              <a:gdLst>
                <a:gd name="T0" fmla="*/ 0 w 689"/>
                <a:gd name="T1" fmla="*/ 0 h 1023"/>
                <a:gd name="T2" fmla="*/ 0 w 689"/>
                <a:gd name="T3" fmla="*/ 0 h 1023"/>
                <a:gd name="T4" fmla="*/ 0 w 689"/>
                <a:gd name="T5" fmla="*/ 0 h 1023"/>
                <a:gd name="T6" fmla="*/ 0 w 689"/>
                <a:gd name="T7" fmla="*/ 0 h 1023"/>
                <a:gd name="T8" fmla="*/ 0 w 689"/>
                <a:gd name="T9" fmla="*/ 0 h 1023"/>
                <a:gd name="T10" fmla="*/ 0 w 689"/>
                <a:gd name="T11" fmla="*/ 0 h 1023"/>
                <a:gd name="T12" fmla="*/ 0 w 689"/>
                <a:gd name="T13" fmla="*/ 0 h 1023"/>
                <a:gd name="T14" fmla="*/ 0 w 689"/>
                <a:gd name="T15" fmla="*/ 0 h 1023"/>
                <a:gd name="T16" fmla="*/ 0 w 689"/>
                <a:gd name="T17" fmla="*/ 0 h 1023"/>
                <a:gd name="T18" fmla="*/ 0 w 689"/>
                <a:gd name="T19" fmla="*/ 0 h 1023"/>
                <a:gd name="T20" fmla="*/ 0 w 689"/>
                <a:gd name="T21" fmla="*/ 0 h 1023"/>
                <a:gd name="T22" fmla="*/ 0 w 689"/>
                <a:gd name="T23" fmla="*/ 0 h 1023"/>
                <a:gd name="T24" fmla="*/ 0 w 689"/>
                <a:gd name="T25" fmla="*/ 0 h 1023"/>
                <a:gd name="T26" fmla="*/ 0 w 689"/>
                <a:gd name="T27" fmla="*/ 0 h 1023"/>
                <a:gd name="T28" fmla="*/ 0 w 689"/>
                <a:gd name="T29" fmla="*/ 0 h 1023"/>
                <a:gd name="T30" fmla="*/ 0 w 689"/>
                <a:gd name="T31" fmla="*/ 0 h 1023"/>
                <a:gd name="T32" fmla="*/ 0 w 689"/>
                <a:gd name="T33" fmla="*/ 0 h 1023"/>
                <a:gd name="T34" fmla="*/ 0 w 689"/>
                <a:gd name="T35" fmla="*/ 0 h 1023"/>
                <a:gd name="T36" fmla="*/ 0 w 689"/>
                <a:gd name="T37" fmla="*/ 0 h 1023"/>
                <a:gd name="T38" fmla="*/ 0 w 689"/>
                <a:gd name="T39" fmla="*/ 0 h 1023"/>
                <a:gd name="T40" fmla="*/ 0 w 689"/>
                <a:gd name="T41" fmla="*/ 0 h 1023"/>
                <a:gd name="T42" fmla="*/ 0 w 689"/>
                <a:gd name="T43" fmla="*/ 0 h 1023"/>
                <a:gd name="T44" fmla="*/ 0 w 689"/>
                <a:gd name="T45" fmla="*/ 0 h 1023"/>
                <a:gd name="T46" fmla="*/ 0 w 689"/>
                <a:gd name="T47" fmla="*/ 0 h 1023"/>
                <a:gd name="T48" fmla="*/ 0 w 689"/>
                <a:gd name="T49" fmla="*/ 0 h 1023"/>
                <a:gd name="T50" fmla="*/ 0 w 689"/>
                <a:gd name="T51" fmla="*/ 0 h 1023"/>
                <a:gd name="T52" fmla="*/ 0 w 689"/>
                <a:gd name="T53" fmla="*/ 0 h 1023"/>
                <a:gd name="T54" fmla="*/ 0 w 689"/>
                <a:gd name="T55" fmla="*/ 0 h 1023"/>
                <a:gd name="T56" fmla="*/ 0 w 689"/>
                <a:gd name="T57" fmla="*/ 0 h 1023"/>
                <a:gd name="T58" fmla="*/ 0 w 689"/>
                <a:gd name="T59" fmla="*/ 0 h 1023"/>
                <a:gd name="T60" fmla="*/ 0 w 689"/>
                <a:gd name="T61" fmla="*/ 0 h 1023"/>
                <a:gd name="T62" fmla="*/ 0 w 689"/>
                <a:gd name="T63" fmla="*/ 0 h 1023"/>
                <a:gd name="T64" fmla="*/ 0 w 689"/>
                <a:gd name="T65" fmla="*/ 0 h 1023"/>
                <a:gd name="T66" fmla="*/ 0 w 689"/>
                <a:gd name="T67" fmla="*/ 0 h 1023"/>
                <a:gd name="T68" fmla="*/ 0 w 689"/>
                <a:gd name="T69" fmla="*/ 0 h 1023"/>
                <a:gd name="T70" fmla="*/ 0 w 689"/>
                <a:gd name="T71" fmla="*/ 0 h 1023"/>
                <a:gd name="T72" fmla="*/ 0 w 689"/>
                <a:gd name="T73" fmla="*/ 0 h 1023"/>
                <a:gd name="T74" fmla="*/ 0 w 689"/>
                <a:gd name="T75" fmla="*/ 0 h 1023"/>
                <a:gd name="T76" fmla="*/ 0 w 689"/>
                <a:gd name="T77" fmla="*/ 0 h 1023"/>
                <a:gd name="T78" fmla="*/ 0 w 689"/>
                <a:gd name="T79" fmla="*/ 0 h 1023"/>
                <a:gd name="T80" fmla="*/ 0 w 689"/>
                <a:gd name="T81" fmla="*/ 0 h 1023"/>
                <a:gd name="T82" fmla="*/ 0 w 689"/>
                <a:gd name="T83" fmla="*/ 0 h 1023"/>
                <a:gd name="T84" fmla="*/ 0 w 689"/>
                <a:gd name="T85" fmla="*/ 0 h 1023"/>
                <a:gd name="T86" fmla="*/ 0 w 689"/>
                <a:gd name="T87" fmla="*/ 0 h 1023"/>
                <a:gd name="T88" fmla="*/ 0 w 689"/>
                <a:gd name="T89" fmla="*/ 0 h 1023"/>
                <a:gd name="T90" fmla="*/ 0 w 689"/>
                <a:gd name="T91" fmla="*/ 0 h 1023"/>
                <a:gd name="T92" fmla="*/ 0 w 689"/>
                <a:gd name="T93" fmla="*/ 0 h 1023"/>
                <a:gd name="T94" fmla="*/ 0 w 689"/>
                <a:gd name="T95" fmla="*/ 0 h 1023"/>
                <a:gd name="T96" fmla="*/ 0 w 689"/>
                <a:gd name="T97" fmla="*/ 0 h 1023"/>
                <a:gd name="T98" fmla="*/ 0 w 689"/>
                <a:gd name="T99" fmla="*/ 0 h 1023"/>
                <a:gd name="T100" fmla="*/ 0 w 689"/>
                <a:gd name="T101" fmla="*/ 0 h 1023"/>
                <a:gd name="T102" fmla="*/ 0 w 689"/>
                <a:gd name="T103" fmla="*/ 0 h 1023"/>
                <a:gd name="T104" fmla="*/ 0 w 689"/>
                <a:gd name="T105" fmla="*/ 0 h 1023"/>
                <a:gd name="T106" fmla="*/ 0 w 689"/>
                <a:gd name="T107" fmla="*/ 0 h 102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9"/>
                <a:gd name="T163" fmla="*/ 0 h 1023"/>
                <a:gd name="T164" fmla="*/ 689 w 689"/>
                <a:gd name="T165" fmla="*/ 1023 h 102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9" h="1023">
                  <a:moveTo>
                    <a:pt x="411" y="121"/>
                  </a:moveTo>
                  <a:lnTo>
                    <a:pt x="389" y="109"/>
                  </a:lnTo>
                  <a:lnTo>
                    <a:pt x="365" y="97"/>
                  </a:lnTo>
                  <a:lnTo>
                    <a:pt x="341" y="86"/>
                  </a:lnTo>
                  <a:lnTo>
                    <a:pt x="317" y="76"/>
                  </a:lnTo>
                  <a:lnTo>
                    <a:pt x="292" y="67"/>
                  </a:lnTo>
                  <a:lnTo>
                    <a:pt x="268" y="58"/>
                  </a:lnTo>
                  <a:lnTo>
                    <a:pt x="243" y="49"/>
                  </a:lnTo>
                  <a:lnTo>
                    <a:pt x="217" y="42"/>
                  </a:lnTo>
                  <a:lnTo>
                    <a:pt x="191" y="34"/>
                  </a:lnTo>
                  <a:lnTo>
                    <a:pt x="165" y="27"/>
                  </a:lnTo>
                  <a:lnTo>
                    <a:pt x="139" y="21"/>
                  </a:lnTo>
                  <a:lnTo>
                    <a:pt x="112" y="16"/>
                  </a:lnTo>
                  <a:lnTo>
                    <a:pt x="83" y="10"/>
                  </a:lnTo>
                  <a:lnTo>
                    <a:pt x="57" y="7"/>
                  </a:lnTo>
                  <a:lnTo>
                    <a:pt x="28" y="3"/>
                  </a:lnTo>
                  <a:lnTo>
                    <a:pt x="0" y="0"/>
                  </a:lnTo>
                  <a:lnTo>
                    <a:pt x="89" y="67"/>
                  </a:lnTo>
                  <a:lnTo>
                    <a:pt x="107" y="71"/>
                  </a:lnTo>
                  <a:lnTo>
                    <a:pt x="124" y="74"/>
                  </a:lnTo>
                  <a:lnTo>
                    <a:pt x="140" y="79"/>
                  </a:lnTo>
                  <a:lnTo>
                    <a:pt x="158" y="83"/>
                  </a:lnTo>
                  <a:lnTo>
                    <a:pt x="174" y="88"/>
                  </a:lnTo>
                  <a:lnTo>
                    <a:pt x="191" y="94"/>
                  </a:lnTo>
                  <a:lnTo>
                    <a:pt x="207" y="98"/>
                  </a:lnTo>
                  <a:lnTo>
                    <a:pt x="223" y="104"/>
                  </a:lnTo>
                  <a:lnTo>
                    <a:pt x="240" y="110"/>
                  </a:lnTo>
                  <a:lnTo>
                    <a:pt x="256" y="116"/>
                  </a:lnTo>
                  <a:lnTo>
                    <a:pt x="273" y="122"/>
                  </a:lnTo>
                  <a:lnTo>
                    <a:pt x="289" y="128"/>
                  </a:lnTo>
                  <a:lnTo>
                    <a:pt x="304" y="136"/>
                  </a:lnTo>
                  <a:lnTo>
                    <a:pt x="320" y="141"/>
                  </a:lnTo>
                  <a:lnTo>
                    <a:pt x="335" y="149"/>
                  </a:lnTo>
                  <a:lnTo>
                    <a:pt x="351" y="156"/>
                  </a:lnTo>
                  <a:lnTo>
                    <a:pt x="335" y="164"/>
                  </a:lnTo>
                  <a:lnTo>
                    <a:pt x="320" y="170"/>
                  </a:lnTo>
                  <a:lnTo>
                    <a:pt x="307" y="176"/>
                  </a:lnTo>
                  <a:lnTo>
                    <a:pt x="293" y="182"/>
                  </a:lnTo>
                  <a:lnTo>
                    <a:pt x="280" y="188"/>
                  </a:lnTo>
                  <a:lnTo>
                    <a:pt x="268" y="192"/>
                  </a:lnTo>
                  <a:lnTo>
                    <a:pt x="258" y="197"/>
                  </a:lnTo>
                  <a:lnTo>
                    <a:pt x="247" y="201"/>
                  </a:lnTo>
                  <a:lnTo>
                    <a:pt x="283" y="237"/>
                  </a:lnTo>
                  <a:lnTo>
                    <a:pt x="301" y="231"/>
                  </a:lnTo>
                  <a:lnTo>
                    <a:pt x="319" y="224"/>
                  </a:lnTo>
                  <a:lnTo>
                    <a:pt x="335" y="218"/>
                  </a:lnTo>
                  <a:lnTo>
                    <a:pt x="351" y="210"/>
                  </a:lnTo>
                  <a:lnTo>
                    <a:pt x="365" y="204"/>
                  </a:lnTo>
                  <a:lnTo>
                    <a:pt x="378" y="198"/>
                  </a:lnTo>
                  <a:lnTo>
                    <a:pt x="392" y="192"/>
                  </a:lnTo>
                  <a:lnTo>
                    <a:pt x="402" y="186"/>
                  </a:lnTo>
                  <a:lnTo>
                    <a:pt x="417" y="195"/>
                  </a:lnTo>
                  <a:lnTo>
                    <a:pt x="432" y="206"/>
                  </a:lnTo>
                  <a:lnTo>
                    <a:pt x="445" y="216"/>
                  </a:lnTo>
                  <a:lnTo>
                    <a:pt x="460" y="226"/>
                  </a:lnTo>
                  <a:lnTo>
                    <a:pt x="474" y="237"/>
                  </a:lnTo>
                  <a:lnTo>
                    <a:pt x="485" y="249"/>
                  </a:lnTo>
                  <a:lnTo>
                    <a:pt x="497" y="262"/>
                  </a:lnTo>
                  <a:lnTo>
                    <a:pt x="509" y="274"/>
                  </a:lnTo>
                  <a:lnTo>
                    <a:pt x="532" y="301"/>
                  </a:lnTo>
                  <a:lnTo>
                    <a:pt x="552" y="328"/>
                  </a:lnTo>
                  <a:lnTo>
                    <a:pt x="569" y="355"/>
                  </a:lnTo>
                  <a:lnTo>
                    <a:pt x="584" y="382"/>
                  </a:lnTo>
                  <a:lnTo>
                    <a:pt x="594" y="408"/>
                  </a:lnTo>
                  <a:lnTo>
                    <a:pt x="603" y="437"/>
                  </a:lnTo>
                  <a:lnTo>
                    <a:pt x="608" y="464"/>
                  </a:lnTo>
                  <a:lnTo>
                    <a:pt x="611" y="492"/>
                  </a:lnTo>
                  <a:lnTo>
                    <a:pt x="386" y="498"/>
                  </a:lnTo>
                  <a:lnTo>
                    <a:pt x="383" y="543"/>
                  </a:lnTo>
                  <a:lnTo>
                    <a:pt x="612" y="537"/>
                  </a:lnTo>
                  <a:lnTo>
                    <a:pt x="612" y="559"/>
                  </a:lnTo>
                  <a:lnTo>
                    <a:pt x="609" y="583"/>
                  </a:lnTo>
                  <a:lnTo>
                    <a:pt x="605" y="605"/>
                  </a:lnTo>
                  <a:lnTo>
                    <a:pt x="597" y="629"/>
                  </a:lnTo>
                  <a:lnTo>
                    <a:pt x="590" y="653"/>
                  </a:lnTo>
                  <a:lnTo>
                    <a:pt x="578" y="677"/>
                  </a:lnTo>
                  <a:lnTo>
                    <a:pt x="566" y="699"/>
                  </a:lnTo>
                  <a:lnTo>
                    <a:pt x="551" y="723"/>
                  </a:lnTo>
                  <a:lnTo>
                    <a:pt x="538" y="743"/>
                  </a:lnTo>
                  <a:lnTo>
                    <a:pt x="524" y="760"/>
                  </a:lnTo>
                  <a:lnTo>
                    <a:pt x="509" y="777"/>
                  </a:lnTo>
                  <a:lnTo>
                    <a:pt x="494" y="793"/>
                  </a:lnTo>
                  <a:lnTo>
                    <a:pt x="478" y="810"/>
                  </a:lnTo>
                  <a:lnTo>
                    <a:pt x="462" y="823"/>
                  </a:lnTo>
                  <a:lnTo>
                    <a:pt x="444" y="836"/>
                  </a:lnTo>
                  <a:lnTo>
                    <a:pt x="426" y="850"/>
                  </a:lnTo>
                  <a:lnTo>
                    <a:pt x="408" y="844"/>
                  </a:lnTo>
                  <a:lnTo>
                    <a:pt x="390" y="838"/>
                  </a:lnTo>
                  <a:lnTo>
                    <a:pt x="374" y="832"/>
                  </a:lnTo>
                  <a:lnTo>
                    <a:pt x="357" y="826"/>
                  </a:lnTo>
                  <a:lnTo>
                    <a:pt x="341" y="822"/>
                  </a:lnTo>
                  <a:lnTo>
                    <a:pt x="326" y="816"/>
                  </a:lnTo>
                  <a:lnTo>
                    <a:pt x="311" y="811"/>
                  </a:lnTo>
                  <a:lnTo>
                    <a:pt x="298" y="807"/>
                  </a:lnTo>
                  <a:lnTo>
                    <a:pt x="289" y="817"/>
                  </a:lnTo>
                  <a:lnTo>
                    <a:pt x="281" y="829"/>
                  </a:lnTo>
                  <a:lnTo>
                    <a:pt x="273" y="839"/>
                  </a:lnTo>
                  <a:lnTo>
                    <a:pt x="265" y="850"/>
                  </a:lnTo>
                  <a:lnTo>
                    <a:pt x="286" y="856"/>
                  </a:lnTo>
                  <a:lnTo>
                    <a:pt x="304" y="862"/>
                  </a:lnTo>
                  <a:lnTo>
                    <a:pt x="320" y="866"/>
                  </a:lnTo>
                  <a:lnTo>
                    <a:pt x="335" y="871"/>
                  </a:lnTo>
                  <a:lnTo>
                    <a:pt x="347" y="875"/>
                  </a:lnTo>
                  <a:lnTo>
                    <a:pt x="357" y="880"/>
                  </a:lnTo>
                  <a:lnTo>
                    <a:pt x="366" y="883"/>
                  </a:lnTo>
                  <a:lnTo>
                    <a:pt x="372" y="886"/>
                  </a:lnTo>
                  <a:lnTo>
                    <a:pt x="354" y="898"/>
                  </a:lnTo>
                  <a:lnTo>
                    <a:pt x="337" y="910"/>
                  </a:lnTo>
                  <a:lnTo>
                    <a:pt x="317" y="920"/>
                  </a:lnTo>
                  <a:lnTo>
                    <a:pt x="298" y="930"/>
                  </a:lnTo>
                  <a:lnTo>
                    <a:pt x="277" y="939"/>
                  </a:lnTo>
                  <a:lnTo>
                    <a:pt x="255" y="948"/>
                  </a:lnTo>
                  <a:lnTo>
                    <a:pt x="232" y="957"/>
                  </a:lnTo>
                  <a:lnTo>
                    <a:pt x="210" y="965"/>
                  </a:lnTo>
                  <a:lnTo>
                    <a:pt x="206" y="978"/>
                  </a:lnTo>
                  <a:lnTo>
                    <a:pt x="203" y="993"/>
                  </a:lnTo>
                  <a:lnTo>
                    <a:pt x="198" y="1008"/>
                  </a:lnTo>
                  <a:lnTo>
                    <a:pt x="194" y="1023"/>
                  </a:lnTo>
                  <a:lnTo>
                    <a:pt x="197" y="1021"/>
                  </a:lnTo>
                  <a:lnTo>
                    <a:pt x="201" y="1020"/>
                  </a:lnTo>
                  <a:lnTo>
                    <a:pt x="204" y="1020"/>
                  </a:lnTo>
                  <a:lnTo>
                    <a:pt x="207" y="1018"/>
                  </a:lnTo>
                  <a:lnTo>
                    <a:pt x="232" y="1009"/>
                  </a:lnTo>
                  <a:lnTo>
                    <a:pt x="258" y="1002"/>
                  </a:lnTo>
                  <a:lnTo>
                    <a:pt x="281" y="992"/>
                  </a:lnTo>
                  <a:lnTo>
                    <a:pt x="305" y="983"/>
                  </a:lnTo>
                  <a:lnTo>
                    <a:pt x="329" y="972"/>
                  </a:lnTo>
                  <a:lnTo>
                    <a:pt x="351" y="962"/>
                  </a:lnTo>
                  <a:lnTo>
                    <a:pt x="374" y="951"/>
                  </a:lnTo>
                  <a:lnTo>
                    <a:pt x="395" y="939"/>
                  </a:lnTo>
                  <a:lnTo>
                    <a:pt x="415" y="929"/>
                  </a:lnTo>
                  <a:lnTo>
                    <a:pt x="435" y="917"/>
                  </a:lnTo>
                  <a:lnTo>
                    <a:pt x="454" y="904"/>
                  </a:lnTo>
                  <a:lnTo>
                    <a:pt x="474" y="890"/>
                  </a:lnTo>
                  <a:lnTo>
                    <a:pt x="491" y="878"/>
                  </a:lnTo>
                  <a:lnTo>
                    <a:pt x="509" y="863"/>
                  </a:lnTo>
                  <a:lnTo>
                    <a:pt x="526" y="850"/>
                  </a:lnTo>
                  <a:lnTo>
                    <a:pt x="542" y="835"/>
                  </a:lnTo>
                  <a:lnTo>
                    <a:pt x="578" y="798"/>
                  </a:lnTo>
                  <a:lnTo>
                    <a:pt x="609" y="760"/>
                  </a:lnTo>
                  <a:lnTo>
                    <a:pt x="634" y="720"/>
                  </a:lnTo>
                  <a:lnTo>
                    <a:pt x="657" y="680"/>
                  </a:lnTo>
                  <a:lnTo>
                    <a:pt x="672" y="637"/>
                  </a:lnTo>
                  <a:lnTo>
                    <a:pt x="683" y="593"/>
                  </a:lnTo>
                  <a:lnTo>
                    <a:pt x="688" y="549"/>
                  </a:lnTo>
                  <a:lnTo>
                    <a:pt x="689" y="502"/>
                  </a:lnTo>
                  <a:lnTo>
                    <a:pt x="688" y="474"/>
                  </a:lnTo>
                  <a:lnTo>
                    <a:pt x="683" y="446"/>
                  </a:lnTo>
                  <a:lnTo>
                    <a:pt x="678" y="417"/>
                  </a:lnTo>
                  <a:lnTo>
                    <a:pt x="669" y="391"/>
                  </a:lnTo>
                  <a:lnTo>
                    <a:pt x="658" y="364"/>
                  </a:lnTo>
                  <a:lnTo>
                    <a:pt x="646" y="338"/>
                  </a:lnTo>
                  <a:lnTo>
                    <a:pt x="631" y="314"/>
                  </a:lnTo>
                  <a:lnTo>
                    <a:pt x="615" y="289"/>
                  </a:lnTo>
                  <a:lnTo>
                    <a:pt x="597" y="267"/>
                  </a:lnTo>
                  <a:lnTo>
                    <a:pt x="576" y="243"/>
                  </a:lnTo>
                  <a:lnTo>
                    <a:pt x="554" y="221"/>
                  </a:lnTo>
                  <a:lnTo>
                    <a:pt x="530" y="200"/>
                  </a:lnTo>
                  <a:lnTo>
                    <a:pt x="503" y="179"/>
                  </a:lnTo>
                  <a:lnTo>
                    <a:pt x="475" y="159"/>
                  </a:lnTo>
                  <a:lnTo>
                    <a:pt x="444" y="140"/>
                  </a:lnTo>
                  <a:lnTo>
                    <a:pt x="411"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9" name="Freeform 18"/>
            <p:cNvSpPr>
              <a:spLocks/>
            </p:cNvSpPr>
            <p:nvPr/>
          </p:nvSpPr>
          <p:spPr bwMode="auto">
            <a:xfrm>
              <a:off x="4943" y="401"/>
              <a:ext cx="156" cy="359"/>
            </a:xfrm>
            <a:custGeom>
              <a:avLst/>
              <a:gdLst>
                <a:gd name="T0" fmla="*/ 0 w 469"/>
                <a:gd name="T1" fmla="*/ 0 h 1078"/>
                <a:gd name="T2" fmla="*/ 0 w 469"/>
                <a:gd name="T3" fmla="*/ 0 h 1078"/>
                <a:gd name="T4" fmla="*/ 0 w 469"/>
                <a:gd name="T5" fmla="*/ 0 h 1078"/>
                <a:gd name="T6" fmla="*/ 0 w 469"/>
                <a:gd name="T7" fmla="*/ 0 h 1078"/>
                <a:gd name="T8" fmla="*/ 0 w 469"/>
                <a:gd name="T9" fmla="*/ 0 h 1078"/>
                <a:gd name="T10" fmla="*/ 0 w 469"/>
                <a:gd name="T11" fmla="*/ 0 h 1078"/>
                <a:gd name="T12" fmla="*/ 0 w 469"/>
                <a:gd name="T13" fmla="*/ 0 h 1078"/>
                <a:gd name="T14" fmla="*/ 0 w 469"/>
                <a:gd name="T15" fmla="*/ 0 h 1078"/>
                <a:gd name="T16" fmla="*/ 0 w 469"/>
                <a:gd name="T17" fmla="*/ 0 h 1078"/>
                <a:gd name="T18" fmla="*/ 0 w 469"/>
                <a:gd name="T19" fmla="*/ 0 h 1078"/>
                <a:gd name="T20" fmla="*/ 0 w 469"/>
                <a:gd name="T21" fmla="*/ 0 h 1078"/>
                <a:gd name="T22" fmla="*/ 0 w 469"/>
                <a:gd name="T23" fmla="*/ 0 h 1078"/>
                <a:gd name="T24" fmla="*/ 0 w 469"/>
                <a:gd name="T25" fmla="*/ 0 h 1078"/>
                <a:gd name="T26" fmla="*/ 0 w 469"/>
                <a:gd name="T27" fmla="*/ 0 h 1078"/>
                <a:gd name="T28" fmla="*/ 0 w 469"/>
                <a:gd name="T29" fmla="*/ 0 h 1078"/>
                <a:gd name="T30" fmla="*/ 0 w 469"/>
                <a:gd name="T31" fmla="*/ 0 h 1078"/>
                <a:gd name="T32" fmla="*/ 0 w 469"/>
                <a:gd name="T33" fmla="*/ 0 h 1078"/>
                <a:gd name="T34" fmla="*/ 0 w 469"/>
                <a:gd name="T35" fmla="*/ 0 h 1078"/>
                <a:gd name="T36" fmla="*/ 0 w 469"/>
                <a:gd name="T37" fmla="*/ 0 h 1078"/>
                <a:gd name="T38" fmla="*/ 0 w 469"/>
                <a:gd name="T39" fmla="*/ 0 h 1078"/>
                <a:gd name="T40" fmla="*/ 0 w 469"/>
                <a:gd name="T41" fmla="*/ 0 h 1078"/>
                <a:gd name="T42" fmla="*/ 0 w 469"/>
                <a:gd name="T43" fmla="*/ 0 h 1078"/>
                <a:gd name="T44" fmla="*/ 0 w 469"/>
                <a:gd name="T45" fmla="*/ 0 h 1078"/>
                <a:gd name="T46" fmla="*/ 0 w 469"/>
                <a:gd name="T47" fmla="*/ 0 h 1078"/>
                <a:gd name="T48" fmla="*/ 0 w 469"/>
                <a:gd name="T49" fmla="*/ 0 h 1078"/>
                <a:gd name="T50" fmla="*/ 0 w 469"/>
                <a:gd name="T51" fmla="*/ 0 h 1078"/>
                <a:gd name="T52" fmla="*/ 0 w 469"/>
                <a:gd name="T53" fmla="*/ 0 h 1078"/>
                <a:gd name="T54" fmla="*/ 0 w 469"/>
                <a:gd name="T55" fmla="*/ 0 h 1078"/>
                <a:gd name="T56" fmla="*/ 0 w 469"/>
                <a:gd name="T57" fmla="*/ 0 h 1078"/>
                <a:gd name="T58" fmla="*/ 0 w 469"/>
                <a:gd name="T59" fmla="*/ 0 h 1078"/>
                <a:gd name="T60" fmla="*/ 0 w 469"/>
                <a:gd name="T61" fmla="*/ 0 h 1078"/>
                <a:gd name="T62" fmla="*/ 0 w 469"/>
                <a:gd name="T63" fmla="*/ 0 h 1078"/>
                <a:gd name="T64" fmla="*/ 0 w 469"/>
                <a:gd name="T65" fmla="*/ 0 h 1078"/>
                <a:gd name="T66" fmla="*/ 0 w 469"/>
                <a:gd name="T67" fmla="*/ 0 h 1078"/>
                <a:gd name="T68" fmla="*/ 0 w 469"/>
                <a:gd name="T69" fmla="*/ 0 h 1078"/>
                <a:gd name="T70" fmla="*/ 0 w 469"/>
                <a:gd name="T71" fmla="*/ 0 h 1078"/>
                <a:gd name="T72" fmla="*/ 0 w 469"/>
                <a:gd name="T73" fmla="*/ 0 h 1078"/>
                <a:gd name="T74" fmla="*/ 0 w 469"/>
                <a:gd name="T75" fmla="*/ 0 h 1078"/>
                <a:gd name="T76" fmla="*/ 0 w 469"/>
                <a:gd name="T77" fmla="*/ 0 h 1078"/>
                <a:gd name="T78" fmla="*/ 0 w 469"/>
                <a:gd name="T79" fmla="*/ 0 h 1078"/>
                <a:gd name="T80" fmla="*/ 0 w 469"/>
                <a:gd name="T81" fmla="*/ 0 h 1078"/>
                <a:gd name="T82" fmla="*/ 0 w 469"/>
                <a:gd name="T83" fmla="*/ 0 h 1078"/>
                <a:gd name="T84" fmla="*/ 0 w 469"/>
                <a:gd name="T85" fmla="*/ 0 h 1078"/>
                <a:gd name="T86" fmla="*/ 0 w 469"/>
                <a:gd name="T87" fmla="*/ 0 h 1078"/>
                <a:gd name="T88" fmla="*/ 0 w 469"/>
                <a:gd name="T89" fmla="*/ 0 h 1078"/>
                <a:gd name="T90" fmla="*/ 0 w 469"/>
                <a:gd name="T91" fmla="*/ 0 h 1078"/>
                <a:gd name="T92" fmla="*/ 0 w 469"/>
                <a:gd name="T93" fmla="*/ 0 h 1078"/>
                <a:gd name="T94" fmla="*/ 0 w 469"/>
                <a:gd name="T95" fmla="*/ 0 h 1078"/>
                <a:gd name="T96" fmla="*/ 0 w 469"/>
                <a:gd name="T97" fmla="*/ 0 h 1078"/>
                <a:gd name="T98" fmla="*/ 0 w 469"/>
                <a:gd name="T99" fmla="*/ 0 h 1078"/>
                <a:gd name="T100" fmla="*/ 0 w 469"/>
                <a:gd name="T101" fmla="*/ 0 h 1078"/>
                <a:gd name="T102" fmla="*/ 0 w 469"/>
                <a:gd name="T103" fmla="*/ 0 h 10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69"/>
                <a:gd name="T157" fmla="*/ 0 h 1078"/>
                <a:gd name="T158" fmla="*/ 469 w 469"/>
                <a:gd name="T159" fmla="*/ 1078 h 10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69" h="1078">
                  <a:moveTo>
                    <a:pt x="146" y="1007"/>
                  </a:moveTo>
                  <a:lnTo>
                    <a:pt x="162" y="992"/>
                  </a:lnTo>
                  <a:lnTo>
                    <a:pt x="177" y="974"/>
                  </a:lnTo>
                  <a:lnTo>
                    <a:pt x="193" y="956"/>
                  </a:lnTo>
                  <a:lnTo>
                    <a:pt x="211" y="935"/>
                  </a:lnTo>
                  <a:lnTo>
                    <a:pt x="227" y="914"/>
                  </a:lnTo>
                  <a:lnTo>
                    <a:pt x="244" y="890"/>
                  </a:lnTo>
                  <a:lnTo>
                    <a:pt x="262" y="865"/>
                  </a:lnTo>
                  <a:lnTo>
                    <a:pt x="280" y="838"/>
                  </a:lnTo>
                  <a:lnTo>
                    <a:pt x="289" y="841"/>
                  </a:lnTo>
                  <a:lnTo>
                    <a:pt x="297" y="842"/>
                  </a:lnTo>
                  <a:lnTo>
                    <a:pt x="306" y="845"/>
                  </a:lnTo>
                  <a:lnTo>
                    <a:pt x="315" y="847"/>
                  </a:lnTo>
                  <a:lnTo>
                    <a:pt x="324" y="850"/>
                  </a:lnTo>
                  <a:lnTo>
                    <a:pt x="332" y="851"/>
                  </a:lnTo>
                  <a:lnTo>
                    <a:pt x="341" y="854"/>
                  </a:lnTo>
                  <a:lnTo>
                    <a:pt x="348" y="856"/>
                  </a:lnTo>
                  <a:lnTo>
                    <a:pt x="356" y="845"/>
                  </a:lnTo>
                  <a:lnTo>
                    <a:pt x="364" y="835"/>
                  </a:lnTo>
                  <a:lnTo>
                    <a:pt x="372" y="823"/>
                  </a:lnTo>
                  <a:lnTo>
                    <a:pt x="381" y="813"/>
                  </a:lnTo>
                  <a:lnTo>
                    <a:pt x="370" y="810"/>
                  </a:lnTo>
                  <a:lnTo>
                    <a:pt x="360" y="807"/>
                  </a:lnTo>
                  <a:lnTo>
                    <a:pt x="351" y="804"/>
                  </a:lnTo>
                  <a:lnTo>
                    <a:pt x="341" y="801"/>
                  </a:lnTo>
                  <a:lnTo>
                    <a:pt x="332" y="799"/>
                  </a:lnTo>
                  <a:lnTo>
                    <a:pt x="323" y="796"/>
                  </a:lnTo>
                  <a:lnTo>
                    <a:pt x="314" y="795"/>
                  </a:lnTo>
                  <a:lnTo>
                    <a:pt x="306" y="792"/>
                  </a:lnTo>
                  <a:lnTo>
                    <a:pt x="327" y="756"/>
                  </a:lnTo>
                  <a:lnTo>
                    <a:pt x="345" y="722"/>
                  </a:lnTo>
                  <a:lnTo>
                    <a:pt x="359" y="689"/>
                  </a:lnTo>
                  <a:lnTo>
                    <a:pt x="372" y="658"/>
                  </a:lnTo>
                  <a:lnTo>
                    <a:pt x="381" y="628"/>
                  </a:lnTo>
                  <a:lnTo>
                    <a:pt x="387" y="601"/>
                  </a:lnTo>
                  <a:lnTo>
                    <a:pt x="390" y="574"/>
                  </a:lnTo>
                  <a:lnTo>
                    <a:pt x="391" y="550"/>
                  </a:lnTo>
                  <a:lnTo>
                    <a:pt x="466" y="549"/>
                  </a:lnTo>
                  <a:lnTo>
                    <a:pt x="469" y="504"/>
                  </a:lnTo>
                  <a:lnTo>
                    <a:pt x="385" y="507"/>
                  </a:lnTo>
                  <a:lnTo>
                    <a:pt x="382" y="479"/>
                  </a:lnTo>
                  <a:lnTo>
                    <a:pt x="378" y="450"/>
                  </a:lnTo>
                  <a:lnTo>
                    <a:pt x="370" y="422"/>
                  </a:lnTo>
                  <a:lnTo>
                    <a:pt x="360" y="392"/>
                  </a:lnTo>
                  <a:lnTo>
                    <a:pt x="347" y="362"/>
                  </a:lnTo>
                  <a:lnTo>
                    <a:pt x="332" y="332"/>
                  </a:lnTo>
                  <a:lnTo>
                    <a:pt x="312" y="301"/>
                  </a:lnTo>
                  <a:lnTo>
                    <a:pt x="292" y="268"/>
                  </a:lnTo>
                  <a:lnTo>
                    <a:pt x="302" y="265"/>
                  </a:lnTo>
                  <a:lnTo>
                    <a:pt x="311" y="262"/>
                  </a:lnTo>
                  <a:lnTo>
                    <a:pt x="321" y="258"/>
                  </a:lnTo>
                  <a:lnTo>
                    <a:pt x="330" y="255"/>
                  </a:lnTo>
                  <a:lnTo>
                    <a:pt x="339" y="252"/>
                  </a:lnTo>
                  <a:lnTo>
                    <a:pt x="348" y="249"/>
                  </a:lnTo>
                  <a:lnTo>
                    <a:pt x="357" y="246"/>
                  </a:lnTo>
                  <a:lnTo>
                    <a:pt x="366" y="243"/>
                  </a:lnTo>
                  <a:lnTo>
                    <a:pt x="330" y="207"/>
                  </a:lnTo>
                  <a:lnTo>
                    <a:pt x="327" y="207"/>
                  </a:lnTo>
                  <a:lnTo>
                    <a:pt x="326" y="209"/>
                  </a:lnTo>
                  <a:lnTo>
                    <a:pt x="323" y="209"/>
                  </a:lnTo>
                  <a:lnTo>
                    <a:pt x="320" y="210"/>
                  </a:lnTo>
                  <a:lnTo>
                    <a:pt x="266" y="230"/>
                  </a:lnTo>
                  <a:lnTo>
                    <a:pt x="248" y="204"/>
                  </a:lnTo>
                  <a:lnTo>
                    <a:pt x="230" y="182"/>
                  </a:lnTo>
                  <a:lnTo>
                    <a:pt x="213" y="159"/>
                  </a:lnTo>
                  <a:lnTo>
                    <a:pt x="193" y="137"/>
                  </a:lnTo>
                  <a:lnTo>
                    <a:pt x="172" y="118"/>
                  </a:lnTo>
                  <a:lnTo>
                    <a:pt x="152" y="97"/>
                  </a:lnTo>
                  <a:lnTo>
                    <a:pt x="129" y="79"/>
                  </a:lnTo>
                  <a:lnTo>
                    <a:pt x="107" y="61"/>
                  </a:lnTo>
                  <a:lnTo>
                    <a:pt x="116" y="62"/>
                  </a:lnTo>
                  <a:lnTo>
                    <a:pt x="123" y="64"/>
                  </a:lnTo>
                  <a:lnTo>
                    <a:pt x="132" y="65"/>
                  </a:lnTo>
                  <a:lnTo>
                    <a:pt x="140" y="67"/>
                  </a:lnTo>
                  <a:lnTo>
                    <a:pt x="149" y="68"/>
                  </a:lnTo>
                  <a:lnTo>
                    <a:pt x="156" y="70"/>
                  </a:lnTo>
                  <a:lnTo>
                    <a:pt x="165" y="71"/>
                  </a:lnTo>
                  <a:lnTo>
                    <a:pt x="172" y="73"/>
                  </a:lnTo>
                  <a:lnTo>
                    <a:pt x="83" y="6"/>
                  </a:lnTo>
                  <a:lnTo>
                    <a:pt x="73" y="4"/>
                  </a:lnTo>
                  <a:lnTo>
                    <a:pt x="62" y="4"/>
                  </a:lnTo>
                  <a:lnTo>
                    <a:pt x="52" y="3"/>
                  </a:lnTo>
                  <a:lnTo>
                    <a:pt x="41" y="1"/>
                  </a:lnTo>
                  <a:lnTo>
                    <a:pt x="31" y="1"/>
                  </a:lnTo>
                  <a:lnTo>
                    <a:pt x="21" y="0"/>
                  </a:lnTo>
                  <a:lnTo>
                    <a:pt x="10" y="0"/>
                  </a:lnTo>
                  <a:lnTo>
                    <a:pt x="0" y="0"/>
                  </a:lnTo>
                  <a:lnTo>
                    <a:pt x="3" y="12"/>
                  </a:lnTo>
                  <a:lnTo>
                    <a:pt x="4" y="25"/>
                  </a:lnTo>
                  <a:lnTo>
                    <a:pt x="7" y="40"/>
                  </a:lnTo>
                  <a:lnTo>
                    <a:pt x="9" y="55"/>
                  </a:lnTo>
                  <a:lnTo>
                    <a:pt x="35" y="74"/>
                  </a:lnTo>
                  <a:lnTo>
                    <a:pt x="61" y="95"/>
                  </a:lnTo>
                  <a:lnTo>
                    <a:pt x="86" y="118"/>
                  </a:lnTo>
                  <a:lnTo>
                    <a:pt x="110" y="140"/>
                  </a:lnTo>
                  <a:lnTo>
                    <a:pt x="132" y="164"/>
                  </a:lnTo>
                  <a:lnTo>
                    <a:pt x="155" y="189"/>
                  </a:lnTo>
                  <a:lnTo>
                    <a:pt x="177" y="216"/>
                  </a:lnTo>
                  <a:lnTo>
                    <a:pt x="198" y="244"/>
                  </a:lnTo>
                  <a:lnTo>
                    <a:pt x="183" y="250"/>
                  </a:lnTo>
                  <a:lnTo>
                    <a:pt x="166" y="255"/>
                  </a:lnTo>
                  <a:lnTo>
                    <a:pt x="147" y="259"/>
                  </a:lnTo>
                  <a:lnTo>
                    <a:pt x="126" y="264"/>
                  </a:lnTo>
                  <a:lnTo>
                    <a:pt x="102" y="268"/>
                  </a:lnTo>
                  <a:lnTo>
                    <a:pt x="79" y="273"/>
                  </a:lnTo>
                  <a:lnTo>
                    <a:pt x="52" y="277"/>
                  </a:lnTo>
                  <a:lnTo>
                    <a:pt x="22" y="280"/>
                  </a:lnTo>
                  <a:lnTo>
                    <a:pt x="24" y="292"/>
                  </a:lnTo>
                  <a:lnTo>
                    <a:pt x="24" y="304"/>
                  </a:lnTo>
                  <a:lnTo>
                    <a:pt x="24" y="318"/>
                  </a:lnTo>
                  <a:lnTo>
                    <a:pt x="24" y="329"/>
                  </a:lnTo>
                  <a:lnTo>
                    <a:pt x="46" y="326"/>
                  </a:lnTo>
                  <a:lnTo>
                    <a:pt x="68" y="322"/>
                  </a:lnTo>
                  <a:lnTo>
                    <a:pt x="92" y="318"/>
                  </a:lnTo>
                  <a:lnTo>
                    <a:pt x="117" y="313"/>
                  </a:lnTo>
                  <a:lnTo>
                    <a:pt x="141" y="307"/>
                  </a:lnTo>
                  <a:lnTo>
                    <a:pt x="168" y="301"/>
                  </a:lnTo>
                  <a:lnTo>
                    <a:pt x="195" y="294"/>
                  </a:lnTo>
                  <a:lnTo>
                    <a:pt x="223" y="286"/>
                  </a:lnTo>
                  <a:lnTo>
                    <a:pt x="230" y="294"/>
                  </a:lnTo>
                  <a:lnTo>
                    <a:pt x="238" y="304"/>
                  </a:lnTo>
                  <a:lnTo>
                    <a:pt x="245" y="315"/>
                  </a:lnTo>
                  <a:lnTo>
                    <a:pt x="253" y="326"/>
                  </a:lnTo>
                  <a:lnTo>
                    <a:pt x="259" y="340"/>
                  </a:lnTo>
                  <a:lnTo>
                    <a:pt x="266" y="355"/>
                  </a:lnTo>
                  <a:lnTo>
                    <a:pt x="272" y="370"/>
                  </a:lnTo>
                  <a:lnTo>
                    <a:pt x="280" y="388"/>
                  </a:lnTo>
                  <a:lnTo>
                    <a:pt x="292" y="422"/>
                  </a:lnTo>
                  <a:lnTo>
                    <a:pt x="300" y="453"/>
                  </a:lnTo>
                  <a:lnTo>
                    <a:pt x="306" y="483"/>
                  </a:lnTo>
                  <a:lnTo>
                    <a:pt x="309" y="508"/>
                  </a:lnTo>
                  <a:lnTo>
                    <a:pt x="25" y="517"/>
                  </a:lnTo>
                  <a:lnTo>
                    <a:pt x="25" y="528"/>
                  </a:lnTo>
                  <a:lnTo>
                    <a:pt x="25" y="540"/>
                  </a:lnTo>
                  <a:lnTo>
                    <a:pt x="25" y="550"/>
                  </a:lnTo>
                  <a:lnTo>
                    <a:pt x="25" y="562"/>
                  </a:lnTo>
                  <a:lnTo>
                    <a:pt x="309" y="553"/>
                  </a:lnTo>
                  <a:lnTo>
                    <a:pt x="309" y="579"/>
                  </a:lnTo>
                  <a:lnTo>
                    <a:pt x="306" y="605"/>
                  </a:lnTo>
                  <a:lnTo>
                    <a:pt x="300" y="632"/>
                  </a:lnTo>
                  <a:lnTo>
                    <a:pt x="293" y="661"/>
                  </a:lnTo>
                  <a:lnTo>
                    <a:pt x="283" y="689"/>
                  </a:lnTo>
                  <a:lnTo>
                    <a:pt x="271" y="719"/>
                  </a:lnTo>
                  <a:lnTo>
                    <a:pt x="256" y="750"/>
                  </a:lnTo>
                  <a:lnTo>
                    <a:pt x="238" y="781"/>
                  </a:lnTo>
                  <a:lnTo>
                    <a:pt x="213" y="774"/>
                  </a:lnTo>
                  <a:lnTo>
                    <a:pt x="186" y="768"/>
                  </a:lnTo>
                  <a:lnTo>
                    <a:pt x="159" y="763"/>
                  </a:lnTo>
                  <a:lnTo>
                    <a:pt x="132" y="757"/>
                  </a:lnTo>
                  <a:lnTo>
                    <a:pt x="105" y="754"/>
                  </a:lnTo>
                  <a:lnTo>
                    <a:pt x="79" y="752"/>
                  </a:lnTo>
                  <a:lnTo>
                    <a:pt x="50" y="749"/>
                  </a:lnTo>
                  <a:lnTo>
                    <a:pt x="22" y="747"/>
                  </a:lnTo>
                  <a:lnTo>
                    <a:pt x="22" y="759"/>
                  </a:lnTo>
                  <a:lnTo>
                    <a:pt x="22" y="771"/>
                  </a:lnTo>
                  <a:lnTo>
                    <a:pt x="21" y="784"/>
                  </a:lnTo>
                  <a:lnTo>
                    <a:pt x="21" y="796"/>
                  </a:lnTo>
                  <a:lnTo>
                    <a:pt x="44" y="798"/>
                  </a:lnTo>
                  <a:lnTo>
                    <a:pt x="68" y="801"/>
                  </a:lnTo>
                  <a:lnTo>
                    <a:pt x="92" y="802"/>
                  </a:lnTo>
                  <a:lnTo>
                    <a:pt x="117" y="805"/>
                  </a:lnTo>
                  <a:lnTo>
                    <a:pt x="141" y="808"/>
                  </a:lnTo>
                  <a:lnTo>
                    <a:pt x="165" y="813"/>
                  </a:lnTo>
                  <a:lnTo>
                    <a:pt x="190" y="817"/>
                  </a:lnTo>
                  <a:lnTo>
                    <a:pt x="214" y="822"/>
                  </a:lnTo>
                  <a:lnTo>
                    <a:pt x="187" y="859"/>
                  </a:lnTo>
                  <a:lnTo>
                    <a:pt x="163" y="892"/>
                  </a:lnTo>
                  <a:lnTo>
                    <a:pt x="140" y="923"/>
                  </a:lnTo>
                  <a:lnTo>
                    <a:pt x="117" y="950"/>
                  </a:lnTo>
                  <a:lnTo>
                    <a:pt x="96" y="974"/>
                  </a:lnTo>
                  <a:lnTo>
                    <a:pt x="76" y="995"/>
                  </a:lnTo>
                  <a:lnTo>
                    <a:pt x="58" y="1013"/>
                  </a:lnTo>
                  <a:lnTo>
                    <a:pt x="40" y="1027"/>
                  </a:lnTo>
                  <a:lnTo>
                    <a:pt x="12" y="1029"/>
                  </a:lnTo>
                  <a:lnTo>
                    <a:pt x="12" y="1041"/>
                  </a:lnTo>
                  <a:lnTo>
                    <a:pt x="12" y="1053"/>
                  </a:lnTo>
                  <a:lnTo>
                    <a:pt x="12" y="1066"/>
                  </a:lnTo>
                  <a:lnTo>
                    <a:pt x="12" y="1078"/>
                  </a:lnTo>
                  <a:lnTo>
                    <a:pt x="28" y="1077"/>
                  </a:lnTo>
                  <a:lnTo>
                    <a:pt x="46" y="1075"/>
                  </a:lnTo>
                  <a:lnTo>
                    <a:pt x="62" y="1072"/>
                  </a:lnTo>
                  <a:lnTo>
                    <a:pt x="79" y="1071"/>
                  </a:lnTo>
                  <a:lnTo>
                    <a:pt x="96" y="1068"/>
                  </a:lnTo>
                  <a:lnTo>
                    <a:pt x="113" y="1065"/>
                  </a:lnTo>
                  <a:lnTo>
                    <a:pt x="129" y="1062"/>
                  </a:lnTo>
                  <a:lnTo>
                    <a:pt x="146" y="1059"/>
                  </a:lnTo>
                  <a:lnTo>
                    <a:pt x="162" y="1056"/>
                  </a:lnTo>
                  <a:lnTo>
                    <a:pt x="178" y="1053"/>
                  </a:lnTo>
                  <a:lnTo>
                    <a:pt x="195" y="1050"/>
                  </a:lnTo>
                  <a:lnTo>
                    <a:pt x="211" y="1045"/>
                  </a:lnTo>
                  <a:lnTo>
                    <a:pt x="227" y="1041"/>
                  </a:lnTo>
                  <a:lnTo>
                    <a:pt x="244" y="1038"/>
                  </a:lnTo>
                  <a:lnTo>
                    <a:pt x="260" y="1033"/>
                  </a:lnTo>
                  <a:lnTo>
                    <a:pt x="277" y="1029"/>
                  </a:lnTo>
                  <a:lnTo>
                    <a:pt x="281" y="1014"/>
                  </a:lnTo>
                  <a:lnTo>
                    <a:pt x="286" y="999"/>
                  </a:lnTo>
                  <a:lnTo>
                    <a:pt x="289" y="984"/>
                  </a:lnTo>
                  <a:lnTo>
                    <a:pt x="293" y="971"/>
                  </a:lnTo>
                  <a:lnTo>
                    <a:pt x="275" y="977"/>
                  </a:lnTo>
                  <a:lnTo>
                    <a:pt x="259" y="981"/>
                  </a:lnTo>
                  <a:lnTo>
                    <a:pt x="241" y="986"/>
                  </a:lnTo>
                  <a:lnTo>
                    <a:pt x="222" y="990"/>
                  </a:lnTo>
                  <a:lnTo>
                    <a:pt x="204" y="995"/>
                  </a:lnTo>
                  <a:lnTo>
                    <a:pt x="184" y="999"/>
                  </a:lnTo>
                  <a:lnTo>
                    <a:pt x="165" y="1004"/>
                  </a:lnTo>
                  <a:lnTo>
                    <a:pt x="146" y="10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0" name="Freeform 19"/>
            <p:cNvSpPr>
              <a:spLocks/>
            </p:cNvSpPr>
            <p:nvPr/>
          </p:nvSpPr>
          <p:spPr bwMode="auto">
            <a:xfrm>
              <a:off x="4733" y="402"/>
              <a:ext cx="149" cy="359"/>
            </a:xfrm>
            <a:custGeom>
              <a:avLst/>
              <a:gdLst>
                <a:gd name="T0" fmla="*/ 0 w 447"/>
                <a:gd name="T1" fmla="*/ 0 h 1076"/>
                <a:gd name="T2" fmla="*/ 0 w 447"/>
                <a:gd name="T3" fmla="*/ 0 h 1076"/>
                <a:gd name="T4" fmla="*/ 0 w 447"/>
                <a:gd name="T5" fmla="*/ 0 h 1076"/>
                <a:gd name="T6" fmla="*/ 0 w 447"/>
                <a:gd name="T7" fmla="*/ 0 h 1076"/>
                <a:gd name="T8" fmla="*/ 0 w 447"/>
                <a:gd name="T9" fmla="*/ 0 h 1076"/>
                <a:gd name="T10" fmla="*/ 0 w 447"/>
                <a:gd name="T11" fmla="*/ 0 h 1076"/>
                <a:gd name="T12" fmla="*/ 0 w 447"/>
                <a:gd name="T13" fmla="*/ 0 h 1076"/>
                <a:gd name="T14" fmla="*/ 0 w 447"/>
                <a:gd name="T15" fmla="*/ 0 h 1076"/>
                <a:gd name="T16" fmla="*/ 0 w 447"/>
                <a:gd name="T17" fmla="*/ 0 h 1076"/>
                <a:gd name="T18" fmla="*/ 0 w 447"/>
                <a:gd name="T19" fmla="*/ 0 h 1076"/>
                <a:gd name="T20" fmla="*/ 0 w 447"/>
                <a:gd name="T21" fmla="*/ 0 h 1076"/>
                <a:gd name="T22" fmla="*/ 0 w 447"/>
                <a:gd name="T23" fmla="*/ 0 h 1076"/>
                <a:gd name="T24" fmla="*/ 0 w 447"/>
                <a:gd name="T25" fmla="*/ 0 h 1076"/>
                <a:gd name="T26" fmla="*/ 0 w 447"/>
                <a:gd name="T27" fmla="*/ 0 h 1076"/>
                <a:gd name="T28" fmla="*/ 0 w 447"/>
                <a:gd name="T29" fmla="*/ 0 h 1076"/>
                <a:gd name="T30" fmla="*/ 0 w 447"/>
                <a:gd name="T31" fmla="*/ 0 h 1076"/>
                <a:gd name="T32" fmla="*/ 0 w 447"/>
                <a:gd name="T33" fmla="*/ 0 h 1076"/>
                <a:gd name="T34" fmla="*/ 0 w 447"/>
                <a:gd name="T35" fmla="*/ 0 h 1076"/>
                <a:gd name="T36" fmla="*/ 0 w 447"/>
                <a:gd name="T37" fmla="*/ 0 h 1076"/>
                <a:gd name="T38" fmla="*/ 0 w 447"/>
                <a:gd name="T39" fmla="*/ 0 h 1076"/>
                <a:gd name="T40" fmla="*/ 0 w 447"/>
                <a:gd name="T41" fmla="*/ 0 h 1076"/>
                <a:gd name="T42" fmla="*/ 0 w 447"/>
                <a:gd name="T43" fmla="*/ 0 h 1076"/>
                <a:gd name="T44" fmla="*/ 0 w 447"/>
                <a:gd name="T45" fmla="*/ 0 h 1076"/>
                <a:gd name="T46" fmla="*/ 0 w 447"/>
                <a:gd name="T47" fmla="*/ 0 h 1076"/>
                <a:gd name="T48" fmla="*/ 0 w 447"/>
                <a:gd name="T49" fmla="*/ 0 h 1076"/>
                <a:gd name="T50" fmla="*/ 0 w 447"/>
                <a:gd name="T51" fmla="*/ 0 h 1076"/>
                <a:gd name="T52" fmla="*/ 0 w 447"/>
                <a:gd name="T53" fmla="*/ 0 h 1076"/>
                <a:gd name="T54" fmla="*/ 0 w 447"/>
                <a:gd name="T55" fmla="*/ 0 h 1076"/>
                <a:gd name="T56" fmla="*/ 0 w 447"/>
                <a:gd name="T57" fmla="*/ 0 h 1076"/>
                <a:gd name="T58" fmla="*/ 0 w 447"/>
                <a:gd name="T59" fmla="*/ 0 h 1076"/>
                <a:gd name="T60" fmla="*/ 0 w 447"/>
                <a:gd name="T61" fmla="*/ 0 h 1076"/>
                <a:gd name="T62" fmla="*/ 0 w 447"/>
                <a:gd name="T63" fmla="*/ 0 h 1076"/>
                <a:gd name="T64" fmla="*/ 0 w 447"/>
                <a:gd name="T65" fmla="*/ 0 h 1076"/>
                <a:gd name="T66" fmla="*/ 0 w 447"/>
                <a:gd name="T67" fmla="*/ 0 h 1076"/>
                <a:gd name="T68" fmla="*/ 0 w 447"/>
                <a:gd name="T69" fmla="*/ 0 h 1076"/>
                <a:gd name="T70" fmla="*/ 0 w 447"/>
                <a:gd name="T71" fmla="*/ 0 h 1076"/>
                <a:gd name="T72" fmla="*/ 0 w 447"/>
                <a:gd name="T73" fmla="*/ 0 h 1076"/>
                <a:gd name="T74" fmla="*/ 0 w 447"/>
                <a:gd name="T75" fmla="*/ 0 h 1076"/>
                <a:gd name="T76" fmla="*/ 0 w 447"/>
                <a:gd name="T77" fmla="*/ 0 h 1076"/>
                <a:gd name="T78" fmla="*/ 0 w 447"/>
                <a:gd name="T79" fmla="*/ 0 h 1076"/>
                <a:gd name="T80" fmla="*/ 0 w 447"/>
                <a:gd name="T81" fmla="*/ 0 h 1076"/>
                <a:gd name="T82" fmla="*/ 0 w 447"/>
                <a:gd name="T83" fmla="*/ 0 h 1076"/>
                <a:gd name="T84" fmla="*/ 0 w 447"/>
                <a:gd name="T85" fmla="*/ 0 h 1076"/>
                <a:gd name="T86" fmla="*/ 0 w 447"/>
                <a:gd name="T87" fmla="*/ 0 h 1076"/>
                <a:gd name="T88" fmla="*/ 0 w 447"/>
                <a:gd name="T89" fmla="*/ 0 h 1076"/>
                <a:gd name="T90" fmla="*/ 0 w 447"/>
                <a:gd name="T91" fmla="*/ 0 h 1076"/>
                <a:gd name="T92" fmla="*/ 0 w 447"/>
                <a:gd name="T93" fmla="*/ 0 h 1076"/>
                <a:gd name="T94" fmla="*/ 0 w 447"/>
                <a:gd name="T95" fmla="*/ 0 h 1076"/>
                <a:gd name="T96" fmla="*/ 0 w 447"/>
                <a:gd name="T97" fmla="*/ 0 h 1076"/>
                <a:gd name="T98" fmla="*/ 0 w 447"/>
                <a:gd name="T99" fmla="*/ 0 h 1076"/>
                <a:gd name="T100" fmla="*/ 0 w 447"/>
                <a:gd name="T101" fmla="*/ 0 h 1076"/>
                <a:gd name="T102" fmla="*/ 0 w 447"/>
                <a:gd name="T103" fmla="*/ 0 h 1076"/>
                <a:gd name="T104" fmla="*/ 0 w 447"/>
                <a:gd name="T105" fmla="*/ 0 h 1076"/>
                <a:gd name="T106" fmla="*/ 0 w 447"/>
                <a:gd name="T107" fmla="*/ 0 h 1076"/>
                <a:gd name="T108" fmla="*/ 0 w 447"/>
                <a:gd name="T109" fmla="*/ 0 h 1076"/>
                <a:gd name="T110" fmla="*/ 0 w 447"/>
                <a:gd name="T111" fmla="*/ 0 h 1076"/>
                <a:gd name="T112" fmla="*/ 0 w 447"/>
                <a:gd name="T113" fmla="*/ 0 h 10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47"/>
                <a:gd name="T172" fmla="*/ 0 h 1076"/>
                <a:gd name="T173" fmla="*/ 447 w 447"/>
                <a:gd name="T174" fmla="*/ 1076 h 107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47" h="1076">
                  <a:moveTo>
                    <a:pt x="254" y="836"/>
                  </a:moveTo>
                  <a:lnTo>
                    <a:pt x="263" y="833"/>
                  </a:lnTo>
                  <a:lnTo>
                    <a:pt x="275" y="828"/>
                  </a:lnTo>
                  <a:lnTo>
                    <a:pt x="290" y="825"/>
                  </a:lnTo>
                  <a:lnTo>
                    <a:pt x="307" y="821"/>
                  </a:lnTo>
                  <a:lnTo>
                    <a:pt x="324" y="818"/>
                  </a:lnTo>
                  <a:lnTo>
                    <a:pt x="345" y="813"/>
                  </a:lnTo>
                  <a:lnTo>
                    <a:pt x="369" y="810"/>
                  </a:lnTo>
                  <a:lnTo>
                    <a:pt x="394" y="806"/>
                  </a:lnTo>
                  <a:lnTo>
                    <a:pt x="393" y="794"/>
                  </a:lnTo>
                  <a:lnTo>
                    <a:pt x="393" y="782"/>
                  </a:lnTo>
                  <a:lnTo>
                    <a:pt x="393" y="770"/>
                  </a:lnTo>
                  <a:lnTo>
                    <a:pt x="393" y="758"/>
                  </a:lnTo>
                  <a:lnTo>
                    <a:pt x="375" y="761"/>
                  </a:lnTo>
                  <a:lnTo>
                    <a:pt x="356" y="765"/>
                  </a:lnTo>
                  <a:lnTo>
                    <a:pt x="336" y="770"/>
                  </a:lnTo>
                  <a:lnTo>
                    <a:pt x="317" y="774"/>
                  </a:lnTo>
                  <a:lnTo>
                    <a:pt x="296" y="780"/>
                  </a:lnTo>
                  <a:lnTo>
                    <a:pt x="275" y="785"/>
                  </a:lnTo>
                  <a:lnTo>
                    <a:pt x="254" y="791"/>
                  </a:lnTo>
                  <a:lnTo>
                    <a:pt x="232" y="797"/>
                  </a:lnTo>
                  <a:lnTo>
                    <a:pt x="225" y="789"/>
                  </a:lnTo>
                  <a:lnTo>
                    <a:pt x="219" y="779"/>
                  </a:lnTo>
                  <a:lnTo>
                    <a:pt x="211" y="768"/>
                  </a:lnTo>
                  <a:lnTo>
                    <a:pt x="204" y="755"/>
                  </a:lnTo>
                  <a:lnTo>
                    <a:pt x="196" y="742"/>
                  </a:lnTo>
                  <a:lnTo>
                    <a:pt x="189" y="727"/>
                  </a:lnTo>
                  <a:lnTo>
                    <a:pt x="182" y="710"/>
                  </a:lnTo>
                  <a:lnTo>
                    <a:pt x="174" y="692"/>
                  </a:lnTo>
                  <a:lnTo>
                    <a:pt x="161" y="657"/>
                  </a:lnTo>
                  <a:lnTo>
                    <a:pt x="150" y="625"/>
                  </a:lnTo>
                  <a:lnTo>
                    <a:pt x="143" y="597"/>
                  </a:lnTo>
                  <a:lnTo>
                    <a:pt x="141" y="573"/>
                  </a:lnTo>
                  <a:lnTo>
                    <a:pt x="396" y="566"/>
                  </a:lnTo>
                  <a:lnTo>
                    <a:pt x="396" y="554"/>
                  </a:lnTo>
                  <a:lnTo>
                    <a:pt x="397" y="543"/>
                  </a:lnTo>
                  <a:lnTo>
                    <a:pt x="397" y="531"/>
                  </a:lnTo>
                  <a:lnTo>
                    <a:pt x="397" y="521"/>
                  </a:lnTo>
                  <a:lnTo>
                    <a:pt x="140" y="528"/>
                  </a:lnTo>
                  <a:lnTo>
                    <a:pt x="140" y="501"/>
                  </a:lnTo>
                  <a:lnTo>
                    <a:pt x="143" y="475"/>
                  </a:lnTo>
                  <a:lnTo>
                    <a:pt x="149" y="448"/>
                  </a:lnTo>
                  <a:lnTo>
                    <a:pt x="156" y="419"/>
                  </a:lnTo>
                  <a:lnTo>
                    <a:pt x="167" y="391"/>
                  </a:lnTo>
                  <a:lnTo>
                    <a:pt x="180" y="361"/>
                  </a:lnTo>
                  <a:lnTo>
                    <a:pt x="195" y="331"/>
                  </a:lnTo>
                  <a:lnTo>
                    <a:pt x="213" y="300"/>
                  </a:lnTo>
                  <a:lnTo>
                    <a:pt x="241" y="306"/>
                  </a:lnTo>
                  <a:lnTo>
                    <a:pt x="268" y="312"/>
                  </a:lnTo>
                  <a:lnTo>
                    <a:pt x="293" y="316"/>
                  </a:lnTo>
                  <a:lnTo>
                    <a:pt x="319" y="321"/>
                  </a:lnTo>
                  <a:lnTo>
                    <a:pt x="344" y="324"/>
                  </a:lnTo>
                  <a:lnTo>
                    <a:pt x="366" y="327"/>
                  </a:lnTo>
                  <a:lnTo>
                    <a:pt x="388" y="330"/>
                  </a:lnTo>
                  <a:lnTo>
                    <a:pt x="411" y="333"/>
                  </a:lnTo>
                  <a:lnTo>
                    <a:pt x="412" y="321"/>
                  </a:lnTo>
                  <a:lnTo>
                    <a:pt x="414" y="308"/>
                  </a:lnTo>
                  <a:lnTo>
                    <a:pt x="414" y="296"/>
                  </a:lnTo>
                  <a:lnTo>
                    <a:pt x="415" y="284"/>
                  </a:lnTo>
                  <a:lnTo>
                    <a:pt x="394" y="282"/>
                  </a:lnTo>
                  <a:lnTo>
                    <a:pt x="374" y="281"/>
                  </a:lnTo>
                  <a:lnTo>
                    <a:pt x="351" y="278"/>
                  </a:lnTo>
                  <a:lnTo>
                    <a:pt x="329" y="276"/>
                  </a:lnTo>
                  <a:lnTo>
                    <a:pt x="307" y="273"/>
                  </a:lnTo>
                  <a:lnTo>
                    <a:pt x="284" y="269"/>
                  </a:lnTo>
                  <a:lnTo>
                    <a:pt x="262" y="266"/>
                  </a:lnTo>
                  <a:lnTo>
                    <a:pt x="238" y="261"/>
                  </a:lnTo>
                  <a:lnTo>
                    <a:pt x="254" y="234"/>
                  </a:lnTo>
                  <a:lnTo>
                    <a:pt x="272" y="208"/>
                  </a:lnTo>
                  <a:lnTo>
                    <a:pt x="292" y="181"/>
                  </a:lnTo>
                  <a:lnTo>
                    <a:pt x="313" y="155"/>
                  </a:lnTo>
                  <a:lnTo>
                    <a:pt x="335" y="130"/>
                  </a:lnTo>
                  <a:lnTo>
                    <a:pt x="359" y="105"/>
                  </a:lnTo>
                  <a:lnTo>
                    <a:pt x="383" y="81"/>
                  </a:lnTo>
                  <a:lnTo>
                    <a:pt x="409" y="57"/>
                  </a:lnTo>
                  <a:lnTo>
                    <a:pt x="417" y="55"/>
                  </a:lnTo>
                  <a:lnTo>
                    <a:pt x="423" y="55"/>
                  </a:lnTo>
                  <a:lnTo>
                    <a:pt x="432" y="55"/>
                  </a:lnTo>
                  <a:lnTo>
                    <a:pt x="441" y="54"/>
                  </a:lnTo>
                  <a:lnTo>
                    <a:pt x="442" y="39"/>
                  </a:lnTo>
                  <a:lnTo>
                    <a:pt x="444" y="26"/>
                  </a:lnTo>
                  <a:lnTo>
                    <a:pt x="445" y="12"/>
                  </a:lnTo>
                  <a:lnTo>
                    <a:pt x="447" y="0"/>
                  </a:lnTo>
                  <a:lnTo>
                    <a:pt x="420" y="3"/>
                  </a:lnTo>
                  <a:lnTo>
                    <a:pt x="393" y="6"/>
                  </a:lnTo>
                  <a:lnTo>
                    <a:pt x="366" y="11"/>
                  </a:lnTo>
                  <a:lnTo>
                    <a:pt x="339" y="15"/>
                  </a:lnTo>
                  <a:lnTo>
                    <a:pt x="313" y="20"/>
                  </a:lnTo>
                  <a:lnTo>
                    <a:pt x="286" y="26"/>
                  </a:lnTo>
                  <a:lnTo>
                    <a:pt x="260" y="32"/>
                  </a:lnTo>
                  <a:lnTo>
                    <a:pt x="234" y="38"/>
                  </a:lnTo>
                  <a:lnTo>
                    <a:pt x="228" y="39"/>
                  </a:lnTo>
                  <a:lnTo>
                    <a:pt x="222" y="41"/>
                  </a:lnTo>
                  <a:lnTo>
                    <a:pt x="216" y="42"/>
                  </a:lnTo>
                  <a:lnTo>
                    <a:pt x="210" y="44"/>
                  </a:lnTo>
                  <a:lnTo>
                    <a:pt x="199" y="58"/>
                  </a:lnTo>
                  <a:lnTo>
                    <a:pt x="189" y="73"/>
                  </a:lnTo>
                  <a:lnTo>
                    <a:pt x="177" y="90"/>
                  </a:lnTo>
                  <a:lnTo>
                    <a:pt x="167" y="108"/>
                  </a:lnTo>
                  <a:lnTo>
                    <a:pt x="183" y="103"/>
                  </a:lnTo>
                  <a:lnTo>
                    <a:pt x="199" y="97"/>
                  </a:lnTo>
                  <a:lnTo>
                    <a:pt x="216" y="93"/>
                  </a:lnTo>
                  <a:lnTo>
                    <a:pt x="234" y="88"/>
                  </a:lnTo>
                  <a:lnTo>
                    <a:pt x="252" y="85"/>
                  </a:lnTo>
                  <a:lnTo>
                    <a:pt x="269" y="81"/>
                  </a:lnTo>
                  <a:lnTo>
                    <a:pt x="287" y="76"/>
                  </a:lnTo>
                  <a:lnTo>
                    <a:pt x="307" y="73"/>
                  </a:lnTo>
                  <a:lnTo>
                    <a:pt x="286" y="93"/>
                  </a:lnTo>
                  <a:lnTo>
                    <a:pt x="265" y="114"/>
                  </a:lnTo>
                  <a:lnTo>
                    <a:pt x="247" y="135"/>
                  </a:lnTo>
                  <a:lnTo>
                    <a:pt x="229" y="155"/>
                  </a:lnTo>
                  <a:lnTo>
                    <a:pt x="211" y="176"/>
                  </a:lnTo>
                  <a:lnTo>
                    <a:pt x="196" y="199"/>
                  </a:lnTo>
                  <a:lnTo>
                    <a:pt x="182" y="221"/>
                  </a:lnTo>
                  <a:lnTo>
                    <a:pt x="168" y="243"/>
                  </a:lnTo>
                  <a:lnTo>
                    <a:pt x="159" y="240"/>
                  </a:lnTo>
                  <a:lnTo>
                    <a:pt x="150" y="237"/>
                  </a:lnTo>
                  <a:lnTo>
                    <a:pt x="141" y="236"/>
                  </a:lnTo>
                  <a:lnTo>
                    <a:pt x="132" y="233"/>
                  </a:lnTo>
                  <a:lnTo>
                    <a:pt x="123" y="231"/>
                  </a:lnTo>
                  <a:lnTo>
                    <a:pt x="116" y="228"/>
                  </a:lnTo>
                  <a:lnTo>
                    <a:pt x="107" y="227"/>
                  </a:lnTo>
                  <a:lnTo>
                    <a:pt x="100" y="226"/>
                  </a:lnTo>
                  <a:lnTo>
                    <a:pt x="95" y="236"/>
                  </a:lnTo>
                  <a:lnTo>
                    <a:pt x="91" y="246"/>
                  </a:lnTo>
                  <a:lnTo>
                    <a:pt x="85" y="258"/>
                  </a:lnTo>
                  <a:lnTo>
                    <a:pt x="80" y="269"/>
                  </a:lnTo>
                  <a:lnTo>
                    <a:pt x="149" y="287"/>
                  </a:lnTo>
                  <a:lnTo>
                    <a:pt x="140" y="297"/>
                  </a:lnTo>
                  <a:lnTo>
                    <a:pt x="132" y="309"/>
                  </a:lnTo>
                  <a:lnTo>
                    <a:pt x="125" y="321"/>
                  </a:lnTo>
                  <a:lnTo>
                    <a:pt x="118" y="334"/>
                  </a:lnTo>
                  <a:lnTo>
                    <a:pt x="110" y="349"/>
                  </a:lnTo>
                  <a:lnTo>
                    <a:pt x="104" y="364"/>
                  </a:lnTo>
                  <a:lnTo>
                    <a:pt x="98" y="381"/>
                  </a:lnTo>
                  <a:lnTo>
                    <a:pt x="92" y="397"/>
                  </a:lnTo>
                  <a:lnTo>
                    <a:pt x="82" y="431"/>
                  </a:lnTo>
                  <a:lnTo>
                    <a:pt x="73" y="466"/>
                  </a:lnTo>
                  <a:lnTo>
                    <a:pt x="68" y="498"/>
                  </a:lnTo>
                  <a:lnTo>
                    <a:pt x="67" y="530"/>
                  </a:lnTo>
                  <a:lnTo>
                    <a:pt x="4" y="531"/>
                  </a:lnTo>
                  <a:lnTo>
                    <a:pt x="3" y="542"/>
                  </a:lnTo>
                  <a:lnTo>
                    <a:pt x="3" y="554"/>
                  </a:lnTo>
                  <a:lnTo>
                    <a:pt x="1" y="564"/>
                  </a:lnTo>
                  <a:lnTo>
                    <a:pt x="0" y="576"/>
                  </a:lnTo>
                  <a:lnTo>
                    <a:pt x="68" y="575"/>
                  </a:lnTo>
                  <a:lnTo>
                    <a:pt x="70" y="598"/>
                  </a:lnTo>
                  <a:lnTo>
                    <a:pt x="74" y="624"/>
                  </a:lnTo>
                  <a:lnTo>
                    <a:pt x="82" y="651"/>
                  </a:lnTo>
                  <a:lnTo>
                    <a:pt x="92" y="680"/>
                  </a:lnTo>
                  <a:lnTo>
                    <a:pt x="106" y="710"/>
                  </a:lnTo>
                  <a:lnTo>
                    <a:pt x="120" y="743"/>
                  </a:lnTo>
                  <a:lnTo>
                    <a:pt x="138" y="779"/>
                  </a:lnTo>
                  <a:lnTo>
                    <a:pt x="159" y="815"/>
                  </a:lnTo>
                  <a:lnTo>
                    <a:pt x="89" y="838"/>
                  </a:lnTo>
                  <a:lnTo>
                    <a:pt x="79" y="841"/>
                  </a:lnTo>
                  <a:lnTo>
                    <a:pt x="67" y="846"/>
                  </a:lnTo>
                  <a:lnTo>
                    <a:pt x="56" y="849"/>
                  </a:lnTo>
                  <a:lnTo>
                    <a:pt x="46" y="853"/>
                  </a:lnTo>
                  <a:lnTo>
                    <a:pt x="51" y="864"/>
                  </a:lnTo>
                  <a:lnTo>
                    <a:pt x="56" y="876"/>
                  </a:lnTo>
                  <a:lnTo>
                    <a:pt x="61" y="886"/>
                  </a:lnTo>
                  <a:lnTo>
                    <a:pt x="67" y="897"/>
                  </a:lnTo>
                  <a:lnTo>
                    <a:pt x="82" y="891"/>
                  </a:lnTo>
                  <a:lnTo>
                    <a:pt x="98" y="885"/>
                  </a:lnTo>
                  <a:lnTo>
                    <a:pt x="113" y="879"/>
                  </a:lnTo>
                  <a:lnTo>
                    <a:pt x="128" y="874"/>
                  </a:lnTo>
                  <a:lnTo>
                    <a:pt x="143" y="868"/>
                  </a:lnTo>
                  <a:lnTo>
                    <a:pt x="158" y="864"/>
                  </a:lnTo>
                  <a:lnTo>
                    <a:pt x="173" y="859"/>
                  </a:lnTo>
                  <a:lnTo>
                    <a:pt x="186" y="855"/>
                  </a:lnTo>
                  <a:lnTo>
                    <a:pt x="210" y="883"/>
                  </a:lnTo>
                  <a:lnTo>
                    <a:pt x="232" y="910"/>
                  </a:lnTo>
                  <a:lnTo>
                    <a:pt x="253" y="934"/>
                  </a:lnTo>
                  <a:lnTo>
                    <a:pt x="272" y="955"/>
                  </a:lnTo>
                  <a:lnTo>
                    <a:pt x="290" y="974"/>
                  </a:lnTo>
                  <a:lnTo>
                    <a:pt x="308" y="992"/>
                  </a:lnTo>
                  <a:lnTo>
                    <a:pt x="323" y="1007"/>
                  </a:lnTo>
                  <a:lnTo>
                    <a:pt x="338" y="1019"/>
                  </a:lnTo>
                  <a:lnTo>
                    <a:pt x="323" y="1016"/>
                  </a:lnTo>
                  <a:lnTo>
                    <a:pt x="308" y="1014"/>
                  </a:lnTo>
                  <a:lnTo>
                    <a:pt x="295" y="1011"/>
                  </a:lnTo>
                  <a:lnTo>
                    <a:pt x="280" y="1009"/>
                  </a:lnTo>
                  <a:lnTo>
                    <a:pt x="265" y="1004"/>
                  </a:lnTo>
                  <a:lnTo>
                    <a:pt x="250" y="1001"/>
                  </a:lnTo>
                  <a:lnTo>
                    <a:pt x="235" y="998"/>
                  </a:lnTo>
                  <a:lnTo>
                    <a:pt x="220" y="994"/>
                  </a:lnTo>
                  <a:lnTo>
                    <a:pt x="205" y="989"/>
                  </a:lnTo>
                  <a:lnTo>
                    <a:pt x="190" y="985"/>
                  </a:lnTo>
                  <a:lnTo>
                    <a:pt x="176" y="980"/>
                  </a:lnTo>
                  <a:lnTo>
                    <a:pt x="159" y="976"/>
                  </a:lnTo>
                  <a:lnTo>
                    <a:pt x="144" y="970"/>
                  </a:lnTo>
                  <a:lnTo>
                    <a:pt x="129" y="965"/>
                  </a:lnTo>
                  <a:lnTo>
                    <a:pt x="115" y="959"/>
                  </a:lnTo>
                  <a:lnTo>
                    <a:pt x="100" y="953"/>
                  </a:lnTo>
                  <a:lnTo>
                    <a:pt x="106" y="962"/>
                  </a:lnTo>
                  <a:lnTo>
                    <a:pt x="112" y="973"/>
                  </a:lnTo>
                  <a:lnTo>
                    <a:pt x="118" y="982"/>
                  </a:lnTo>
                  <a:lnTo>
                    <a:pt x="125" y="991"/>
                  </a:lnTo>
                  <a:lnTo>
                    <a:pt x="132" y="1001"/>
                  </a:lnTo>
                  <a:lnTo>
                    <a:pt x="140" y="1010"/>
                  </a:lnTo>
                  <a:lnTo>
                    <a:pt x="147" y="1020"/>
                  </a:lnTo>
                  <a:lnTo>
                    <a:pt x="155" y="1029"/>
                  </a:lnTo>
                  <a:lnTo>
                    <a:pt x="171" y="1034"/>
                  </a:lnTo>
                  <a:lnTo>
                    <a:pt x="187" y="1038"/>
                  </a:lnTo>
                  <a:lnTo>
                    <a:pt x="202" y="1041"/>
                  </a:lnTo>
                  <a:lnTo>
                    <a:pt x="219" y="1046"/>
                  </a:lnTo>
                  <a:lnTo>
                    <a:pt x="237" y="1049"/>
                  </a:lnTo>
                  <a:lnTo>
                    <a:pt x="253" y="1053"/>
                  </a:lnTo>
                  <a:lnTo>
                    <a:pt x="269" y="1056"/>
                  </a:lnTo>
                  <a:lnTo>
                    <a:pt x="286" y="1059"/>
                  </a:lnTo>
                  <a:lnTo>
                    <a:pt x="304" y="1062"/>
                  </a:lnTo>
                  <a:lnTo>
                    <a:pt x="320" y="1065"/>
                  </a:lnTo>
                  <a:lnTo>
                    <a:pt x="338" y="1067"/>
                  </a:lnTo>
                  <a:lnTo>
                    <a:pt x="356" y="1070"/>
                  </a:lnTo>
                  <a:lnTo>
                    <a:pt x="372" y="1071"/>
                  </a:lnTo>
                  <a:lnTo>
                    <a:pt x="390" y="1073"/>
                  </a:lnTo>
                  <a:lnTo>
                    <a:pt x="408" y="1074"/>
                  </a:lnTo>
                  <a:lnTo>
                    <a:pt x="426" y="1076"/>
                  </a:lnTo>
                  <a:lnTo>
                    <a:pt x="421" y="1059"/>
                  </a:lnTo>
                  <a:lnTo>
                    <a:pt x="418" y="1043"/>
                  </a:lnTo>
                  <a:lnTo>
                    <a:pt x="414" y="1026"/>
                  </a:lnTo>
                  <a:lnTo>
                    <a:pt x="411" y="1009"/>
                  </a:lnTo>
                  <a:lnTo>
                    <a:pt x="388" y="989"/>
                  </a:lnTo>
                  <a:lnTo>
                    <a:pt x="368" y="970"/>
                  </a:lnTo>
                  <a:lnTo>
                    <a:pt x="347" y="949"/>
                  </a:lnTo>
                  <a:lnTo>
                    <a:pt x="327" y="926"/>
                  </a:lnTo>
                  <a:lnTo>
                    <a:pt x="308" y="906"/>
                  </a:lnTo>
                  <a:lnTo>
                    <a:pt x="289" y="882"/>
                  </a:lnTo>
                  <a:lnTo>
                    <a:pt x="271" y="859"/>
                  </a:lnTo>
                  <a:lnTo>
                    <a:pt x="254" y="8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1" name="Freeform 20"/>
            <p:cNvSpPr>
              <a:spLocks/>
            </p:cNvSpPr>
            <p:nvPr/>
          </p:nvSpPr>
          <p:spPr bwMode="auto">
            <a:xfrm>
              <a:off x="4864" y="400"/>
              <a:ext cx="87" cy="362"/>
            </a:xfrm>
            <a:custGeom>
              <a:avLst/>
              <a:gdLst>
                <a:gd name="T0" fmla="*/ 0 w 262"/>
                <a:gd name="T1" fmla="*/ 0 h 1085"/>
                <a:gd name="T2" fmla="*/ 0 w 262"/>
                <a:gd name="T3" fmla="*/ 0 h 1085"/>
                <a:gd name="T4" fmla="*/ 0 w 262"/>
                <a:gd name="T5" fmla="*/ 0 h 1085"/>
                <a:gd name="T6" fmla="*/ 0 w 262"/>
                <a:gd name="T7" fmla="*/ 0 h 1085"/>
                <a:gd name="T8" fmla="*/ 0 w 262"/>
                <a:gd name="T9" fmla="*/ 0 h 1085"/>
                <a:gd name="T10" fmla="*/ 0 w 262"/>
                <a:gd name="T11" fmla="*/ 0 h 1085"/>
                <a:gd name="T12" fmla="*/ 0 w 262"/>
                <a:gd name="T13" fmla="*/ 0 h 1085"/>
                <a:gd name="T14" fmla="*/ 0 w 262"/>
                <a:gd name="T15" fmla="*/ 0 h 1085"/>
                <a:gd name="T16" fmla="*/ 0 w 262"/>
                <a:gd name="T17" fmla="*/ 0 h 1085"/>
                <a:gd name="T18" fmla="*/ 0 w 262"/>
                <a:gd name="T19" fmla="*/ 0 h 1085"/>
                <a:gd name="T20" fmla="*/ 0 w 262"/>
                <a:gd name="T21" fmla="*/ 0 h 1085"/>
                <a:gd name="T22" fmla="*/ 0 w 262"/>
                <a:gd name="T23" fmla="*/ 0 h 1085"/>
                <a:gd name="T24" fmla="*/ 0 w 262"/>
                <a:gd name="T25" fmla="*/ 0 h 1085"/>
                <a:gd name="T26" fmla="*/ 0 w 262"/>
                <a:gd name="T27" fmla="*/ 0 h 1085"/>
                <a:gd name="T28" fmla="*/ 0 w 262"/>
                <a:gd name="T29" fmla="*/ 0 h 1085"/>
                <a:gd name="T30" fmla="*/ 0 w 262"/>
                <a:gd name="T31" fmla="*/ 0 h 1085"/>
                <a:gd name="T32" fmla="*/ 0 w 262"/>
                <a:gd name="T33" fmla="*/ 0 h 1085"/>
                <a:gd name="T34" fmla="*/ 0 w 262"/>
                <a:gd name="T35" fmla="*/ 0 h 1085"/>
                <a:gd name="T36" fmla="*/ 0 w 262"/>
                <a:gd name="T37" fmla="*/ 0 h 1085"/>
                <a:gd name="T38" fmla="*/ 0 w 262"/>
                <a:gd name="T39" fmla="*/ 0 h 1085"/>
                <a:gd name="T40" fmla="*/ 0 w 262"/>
                <a:gd name="T41" fmla="*/ 0 h 1085"/>
                <a:gd name="T42" fmla="*/ 0 w 262"/>
                <a:gd name="T43" fmla="*/ 0 h 1085"/>
                <a:gd name="T44" fmla="*/ 0 w 262"/>
                <a:gd name="T45" fmla="*/ 0 h 1085"/>
                <a:gd name="T46" fmla="*/ 0 w 262"/>
                <a:gd name="T47" fmla="*/ 0 h 1085"/>
                <a:gd name="T48" fmla="*/ 0 w 262"/>
                <a:gd name="T49" fmla="*/ 0 h 1085"/>
                <a:gd name="T50" fmla="*/ 0 w 262"/>
                <a:gd name="T51" fmla="*/ 0 h 1085"/>
                <a:gd name="T52" fmla="*/ 0 w 262"/>
                <a:gd name="T53" fmla="*/ 0 h 1085"/>
                <a:gd name="T54" fmla="*/ 0 w 262"/>
                <a:gd name="T55" fmla="*/ 0 h 1085"/>
                <a:gd name="T56" fmla="*/ 0 w 262"/>
                <a:gd name="T57" fmla="*/ 0 h 1085"/>
                <a:gd name="T58" fmla="*/ 0 w 262"/>
                <a:gd name="T59" fmla="*/ 0 h 1085"/>
                <a:gd name="T60" fmla="*/ 0 w 262"/>
                <a:gd name="T61" fmla="*/ 0 h 1085"/>
                <a:gd name="T62" fmla="*/ 0 w 262"/>
                <a:gd name="T63" fmla="*/ 0 h 1085"/>
                <a:gd name="T64" fmla="*/ 0 w 262"/>
                <a:gd name="T65" fmla="*/ 0 h 1085"/>
                <a:gd name="T66" fmla="*/ 0 w 262"/>
                <a:gd name="T67" fmla="*/ 0 h 1085"/>
                <a:gd name="T68" fmla="*/ 0 w 262"/>
                <a:gd name="T69" fmla="*/ 0 h 1085"/>
                <a:gd name="T70" fmla="*/ 0 w 262"/>
                <a:gd name="T71" fmla="*/ 0 h 1085"/>
                <a:gd name="T72" fmla="*/ 0 w 262"/>
                <a:gd name="T73" fmla="*/ 0 h 1085"/>
                <a:gd name="T74" fmla="*/ 0 w 262"/>
                <a:gd name="T75" fmla="*/ 0 h 1085"/>
                <a:gd name="T76" fmla="*/ 0 w 262"/>
                <a:gd name="T77" fmla="*/ 0 h 1085"/>
                <a:gd name="T78" fmla="*/ 0 w 262"/>
                <a:gd name="T79" fmla="*/ 0 h 1085"/>
                <a:gd name="T80" fmla="*/ 0 w 262"/>
                <a:gd name="T81" fmla="*/ 0 h 1085"/>
                <a:gd name="T82" fmla="*/ 0 w 262"/>
                <a:gd name="T83" fmla="*/ 0 h 1085"/>
                <a:gd name="T84" fmla="*/ 0 w 262"/>
                <a:gd name="T85" fmla="*/ 0 h 1085"/>
                <a:gd name="T86" fmla="*/ 0 w 262"/>
                <a:gd name="T87" fmla="*/ 0 h 1085"/>
                <a:gd name="T88" fmla="*/ 0 w 262"/>
                <a:gd name="T89" fmla="*/ 0 h 1085"/>
                <a:gd name="T90" fmla="*/ 0 w 262"/>
                <a:gd name="T91" fmla="*/ 0 h 1085"/>
                <a:gd name="T92" fmla="*/ 0 w 262"/>
                <a:gd name="T93" fmla="*/ 0 h 1085"/>
                <a:gd name="T94" fmla="*/ 0 w 262"/>
                <a:gd name="T95" fmla="*/ 0 h 1085"/>
                <a:gd name="T96" fmla="*/ 0 w 262"/>
                <a:gd name="T97" fmla="*/ 0 h 1085"/>
                <a:gd name="T98" fmla="*/ 0 w 262"/>
                <a:gd name="T99" fmla="*/ 0 h 1085"/>
                <a:gd name="T100" fmla="*/ 0 w 262"/>
                <a:gd name="T101" fmla="*/ 0 h 1085"/>
                <a:gd name="T102" fmla="*/ 0 w 262"/>
                <a:gd name="T103" fmla="*/ 0 h 1085"/>
                <a:gd name="T104" fmla="*/ 0 w 262"/>
                <a:gd name="T105" fmla="*/ 0 h 1085"/>
                <a:gd name="T106" fmla="*/ 0 w 262"/>
                <a:gd name="T107" fmla="*/ 0 h 1085"/>
                <a:gd name="T108" fmla="*/ 0 w 262"/>
                <a:gd name="T109" fmla="*/ 0 h 1085"/>
                <a:gd name="T110" fmla="*/ 0 w 262"/>
                <a:gd name="T111" fmla="*/ 0 h 1085"/>
                <a:gd name="T112" fmla="*/ 0 w 262"/>
                <a:gd name="T113" fmla="*/ 0 h 1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2"/>
                <a:gd name="T172" fmla="*/ 0 h 1085"/>
                <a:gd name="T173" fmla="*/ 262 w 262"/>
                <a:gd name="T174" fmla="*/ 1085 h 1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2" h="1085">
                  <a:moveTo>
                    <a:pt x="199" y="1035"/>
                  </a:moveTo>
                  <a:lnTo>
                    <a:pt x="194" y="795"/>
                  </a:lnTo>
                  <a:lnTo>
                    <a:pt x="201" y="795"/>
                  </a:lnTo>
                  <a:lnTo>
                    <a:pt x="210" y="797"/>
                  </a:lnTo>
                  <a:lnTo>
                    <a:pt x="217" y="797"/>
                  </a:lnTo>
                  <a:lnTo>
                    <a:pt x="226" y="797"/>
                  </a:lnTo>
                  <a:lnTo>
                    <a:pt x="234" y="797"/>
                  </a:lnTo>
                  <a:lnTo>
                    <a:pt x="241" y="797"/>
                  </a:lnTo>
                  <a:lnTo>
                    <a:pt x="250" y="798"/>
                  </a:lnTo>
                  <a:lnTo>
                    <a:pt x="258" y="798"/>
                  </a:lnTo>
                  <a:lnTo>
                    <a:pt x="258" y="786"/>
                  </a:lnTo>
                  <a:lnTo>
                    <a:pt x="259" y="773"/>
                  </a:lnTo>
                  <a:lnTo>
                    <a:pt x="259" y="761"/>
                  </a:lnTo>
                  <a:lnTo>
                    <a:pt x="259" y="749"/>
                  </a:lnTo>
                  <a:lnTo>
                    <a:pt x="252" y="749"/>
                  </a:lnTo>
                  <a:lnTo>
                    <a:pt x="243" y="749"/>
                  </a:lnTo>
                  <a:lnTo>
                    <a:pt x="235" y="749"/>
                  </a:lnTo>
                  <a:lnTo>
                    <a:pt x="226" y="749"/>
                  </a:lnTo>
                  <a:lnTo>
                    <a:pt x="217" y="749"/>
                  </a:lnTo>
                  <a:lnTo>
                    <a:pt x="208" y="749"/>
                  </a:lnTo>
                  <a:lnTo>
                    <a:pt x="201" y="749"/>
                  </a:lnTo>
                  <a:lnTo>
                    <a:pt x="192" y="749"/>
                  </a:lnTo>
                  <a:lnTo>
                    <a:pt x="186" y="566"/>
                  </a:lnTo>
                  <a:lnTo>
                    <a:pt x="262" y="564"/>
                  </a:lnTo>
                  <a:lnTo>
                    <a:pt x="262" y="552"/>
                  </a:lnTo>
                  <a:lnTo>
                    <a:pt x="262" y="542"/>
                  </a:lnTo>
                  <a:lnTo>
                    <a:pt x="262" y="530"/>
                  </a:lnTo>
                  <a:lnTo>
                    <a:pt x="262" y="519"/>
                  </a:lnTo>
                  <a:lnTo>
                    <a:pt x="185" y="521"/>
                  </a:lnTo>
                  <a:lnTo>
                    <a:pt x="180" y="339"/>
                  </a:lnTo>
                  <a:lnTo>
                    <a:pt x="189" y="339"/>
                  </a:lnTo>
                  <a:lnTo>
                    <a:pt x="199" y="339"/>
                  </a:lnTo>
                  <a:lnTo>
                    <a:pt x="210" y="337"/>
                  </a:lnTo>
                  <a:lnTo>
                    <a:pt x="219" y="337"/>
                  </a:lnTo>
                  <a:lnTo>
                    <a:pt x="229" y="336"/>
                  </a:lnTo>
                  <a:lnTo>
                    <a:pt x="240" y="334"/>
                  </a:lnTo>
                  <a:lnTo>
                    <a:pt x="250" y="333"/>
                  </a:lnTo>
                  <a:lnTo>
                    <a:pt x="261" y="331"/>
                  </a:lnTo>
                  <a:lnTo>
                    <a:pt x="261" y="320"/>
                  </a:lnTo>
                  <a:lnTo>
                    <a:pt x="261" y="306"/>
                  </a:lnTo>
                  <a:lnTo>
                    <a:pt x="261" y="294"/>
                  </a:lnTo>
                  <a:lnTo>
                    <a:pt x="259" y="282"/>
                  </a:lnTo>
                  <a:lnTo>
                    <a:pt x="250" y="284"/>
                  </a:lnTo>
                  <a:lnTo>
                    <a:pt x="241" y="284"/>
                  </a:lnTo>
                  <a:lnTo>
                    <a:pt x="231" y="285"/>
                  </a:lnTo>
                  <a:lnTo>
                    <a:pt x="222" y="285"/>
                  </a:lnTo>
                  <a:lnTo>
                    <a:pt x="211" y="287"/>
                  </a:lnTo>
                  <a:lnTo>
                    <a:pt x="201" y="288"/>
                  </a:lnTo>
                  <a:lnTo>
                    <a:pt x="189" y="288"/>
                  </a:lnTo>
                  <a:lnTo>
                    <a:pt x="179" y="290"/>
                  </a:lnTo>
                  <a:lnTo>
                    <a:pt x="171" y="56"/>
                  </a:lnTo>
                  <a:lnTo>
                    <a:pt x="183" y="56"/>
                  </a:lnTo>
                  <a:lnTo>
                    <a:pt x="194" y="56"/>
                  </a:lnTo>
                  <a:lnTo>
                    <a:pt x="204" y="56"/>
                  </a:lnTo>
                  <a:lnTo>
                    <a:pt x="214" y="56"/>
                  </a:lnTo>
                  <a:lnTo>
                    <a:pt x="223" y="56"/>
                  </a:lnTo>
                  <a:lnTo>
                    <a:pt x="231" y="56"/>
                  </a:lnTo>
                  <a:lnTo>
                    <a:pt x="238" y="57"/>
                  </a:lnTo>
                  <a:lnTo>
                    <a:pt x="246" y="57"/>
                  </a:lnTo>
                  <a:lnTo>
                    <a:pt x="244" y="42"/>
                  </a:lnTo>
                  <a:lnTo>
                    <a:pt x="241" y="27"/>
                  </a:lnTo>
                  <a:lnTo>
                    <a:pt x="240" y="14"/>
                  </a:lnTo>
                  <a:lnTo>
                    <a:pt x="237" y="2"/>
                  </a:lnTo>
                  <a:lnTo>
                    <a:pt x="225" y="2"/>
                  </a:lnTo>
                  <a:lnTo>
                    <a:pt x="213" y="0"/>
                  </a:lnTo>
                  <a:lnTo>
                    <a:pt x="201" y="0"/>
                  </a:lnTo>
                  <a:lnTo>
                    <a:pt x="189" y="0"/>
                  </a:lnTo>
                  <a:lnTo>
                    <a:pt x="177" y="0"/>
                  </a:lnTo>
                  <a:lnTo>
                    <a:pt x="164" y="0"/>
                  </a:lnTo>
                  <a:lnTo>
                    <a:pt x="152" y="2"/>
                  </a:lnTo>
                  <a:lnTo>
                    <a:pt x="140" y="2"/>
                  </a:lnTo>
                  <a:lnTo>
                    <a:pt x="129" y="2"/>
                  </a:lnTo>
                  <a:lnTo>
                    <a:pt x="119" y="2"/>
                  </a:lnTo>
                  <a:lnTo>
                    <a:pt x="107" y="2"/>
                  </a:lnTo>
                  <a:lnTo>
                    <a:pt x="97" y="3"/>
                  </a:lnTo>
                  <a:lnTo>
                    <a:pt x="86" y="3"/>
                  </a:lnTo>
                  <a:lnTo>
                    <a:pt x="74" y="5"/>
                  </a:lnTo>
                  <a:lnTo>
                    <a:pt x="64" y="5"/>
                  </a:lnTo>
                  <a:lnTo>
                    <a:pt x="54" y="6"/>
                  </a:lnTo>
                  <a:lnTo>
                    <a:pt x="52" y="18"/>
                  </a:lnTo>
                  <a:lnTo>
                    <a:pt x="51" y="32"/>
                  </a:lnTo>
                  <a:lnTo>
                    <a:pt x="49" y="45"/>
                  </a:lnTo>
                  <a:lnTo>
                    <a:pt x="48" y="60"/>
                  </a:lnTo>
                  <a:lnTo>
                    <a:pt x="52" y="60"/>
                  </a:lnTo>
                  <a:lnTo>
                    <a:pt x="58" y="59"/>
                  </a:lnTo>
                  <a:lnTo>
                    <a:pt x="64" y="59"/>
                  </a:lnTo>
                  <a:lnTo>
                    <a:pt x="70" y="59"/>
                  </a:lnTo>
                  <a:lnTo>
                    <a:pt x="76" y="59"/>
                  </a:lnTo>
                  <a:lnTo>
                    <a:pt x="82" y="59"/>
                  </a:lnTo>
                  <a:lnTo>
                    <a:pt x="88" y="57"/>
                  </a:lnTo>
                  <a:lnTo>
                    <a:pt x="95" y="57"/>
                  </a:lnTo>
                  <a:lnTo>
                    <a:pt x="103" y="291"/>
                  </a:lnTo>
                  <a:lnTo>
                    <a:pt x="92" y="291"/>
                  </a:lnTo>
                  <a:lnTo>
                    <a:pt x="83" y="291"/>
                  </a:lnTo>
                  <a:lnTo>
                    <a:pt x="73" y="291"/>
                  </a:lnTo>
                  <a:lnTo>
                    <a:pt x="62" y="291"/>
                  </a:lnTo>
                  <a:lnTo>
                    <a:pt x="54" y="291"/>
                  </a:lnTo>
                  <a:lnTo>
                    <a:pt x="43" y="291"/>
                  </a:lnTo>
                  <a:lnTo>
                    <a:pt x="33" y="290"/>
                  </a:lnTo>
                  <a:lnTo>
                    <a:pt x="22" y="290"/>
                  </a:lnTo>
                  <a:lnTo>
                    <a:pt x="21" y="302"/>
                  </a:lnTo>
                  <a:lnTo>
                    <a:pt x="21" y="314"/>
                  </a:lnTo>
                  <a:lnTo>
                    <a:pt x="19" y="327"/>
                  </a:lnTo>
                  <a:lnTo>
                    <a:pt x="18" y="339"/>
                  </a:lnTo>
                  <a:lnTo>
                    <a:pt x="30" y="339"/>
                  </a:lnTo>
                  <a:lnTo>
                    <a:pt x="40" y="340"/>
                  </a:lnTo>
                  <a:lnTo>
                    <a:pt x="52" y="340"/>
                  </a:lnTo>
                  <a:lnTo>
                    <a:pt x="62" y="340"/>
                  </a:lnTo>
                  <a:lnTo>
                    <a:pt x="73" y="342"/>
                  </a:lnTo>
                  <a:lnTo>
                    <a:pt x="83" y="342"/>
                  </a:lnTo>
                  <a:lnTo>
                    <a:pt x="94" y="342"/>
                  </a:lnTo>
                  <a:lnTo>
                    <a:pt x="104" y="342"/>
                  </a:lnTo>
                  <a:lnTo>
                    <a:pt x="109" y="524"/>
                  </a:lnTo>
                  <a:lnTo>
                    <a:pt x="4" y="527"/>
                  </a:lnTo>
                  <a:lnTo>
                    <a:pt x="4" y="537"/>
                  </a:lnTo>
                  <a:lnTo>
                    <a:pt x="4" y="549"/>
                  </a:lnTo>
                  <a:lnTo>
                    <a:pt x="3" y="560"/>
                  </a:lnTo>
                  <a:lnTo>
                    <a:pt x="3" y="572"/>
                  </a:lnTo>
                  <a:lnTo>
                    <a:pt x="110" y="569"/>
                  </a:lnTo>
                  <a:lnTo>
                    <a:pt x="115" y="752"/>
                  </a:lnTo>
                  <a:lnTo>
                    <a:pt x="103" y="752"/>
                  </a:lnTo>
                  <a:lnTo>
                    <a:pt x="89" y="754"/>
                  </a:lnTo>
                  <a:lnTo>
                    <a:pt x="76" y="754"/>
                  </a:lnTo>
                  <a:lnTo>
                    <a:pt x="61" y="755"/>
                  </a:lnTo>
                  <a:lnTo>
                    <a:pt x="46" y="756"/>
                  </a:lnTo>
                  <a:lnTo>
                    <a:pt x="31" y="759"/>
                  </a:lnTo>
                  <a:lnTo>
                    <a:pt x="16" y="761"/>
                  </a:lnTo>
                  <a:lnTo>
                    <a:pt x="0" y="764"/>
                  </a:lnTo>
                  <a:lnTo>
                    <a:pt x="0" y="776"/>
                  </a:lnTo>
                  <a:lnTo>
                    <a:pt x="0" y="788"/>
                  </a:lnTo>
                  <a:lnTo>
                    <a:pt x="0" y="800"/>
                  </a:lnTo>
                  <a:lnTo>
                    <a:pt x="1" y="812"/>
                  </a:lnTo>
                  <a:lnTo>
                    <a:pt x="13" y="809"/>
                  </a:lnTo>
                  <a:lnTo>
                    <a:pt x="27" y="807"/>
                  </a:lnTo>
                  <a:lnTo>
                    <a:pt x="40" y="804"/>
                  </a:lnTo>
                  <a:lnTo>
                    <a:pt x="55" y="803"/>
                  </a:lnTo>
                  <a:lnTo>
                    <a:pt x="70" y="800"/>
                  </a:lnTo>
                  <a:lnTo>
                    <a:pt x="85" y="798"/>
                  </a:lnTo>
                  <a:lnTo>
                    <a:pt x="100" y="795"/>
                  </a:lnTo>
                  <a:lnTo>
                    <a:pt x="116" y="794"/>
                  </a:lnTo>
                  <a:lnTo>
                    <a:pt x="124" y="1037"/>
                  </a:lnTo>
                  <a:lnTo>
                    <a:pt x="45" y="1035"/>
                  </a:lnTo>
                  <a:lnTo>
                    <a:pt x="39" y="1031"/>
                  </a:lnTo>
                  <a:lnTo>
                    <a:pt x="31" y="1025"/>
                  </a:lnTo>
                  <a:lnTo>
                    <a:pt x="25" y="1020"/>
                  </a:lnTo>
                  <a:lnTo>
                    <a:pt x="18" y="1015"/>
                  </a:lnTo>
                  <a:lnTo>
                    <a:pt x="21" y="1032"/>
                  </a:lnTo>
                  <a:lnTo>
                    <a:pt x="25" y="1049"/>
                  </a:lnTo>
                  <a:lnTo>
                    <a:pt x="28" y="1065"/>
                  </a:lnTo>
                  <a:lnTo>
                    <a:pt x="33" y="1082"/>
                  </a:lnTo>
                  <a:lnTo>
                    <a:pt x="49" y="1083"/>
                  </a:lnTo>
                  <a:lnTo>
                    <a:pt x="65" y="1083"/>
                  </a:lnTo>
                  <a:lnTo>
                    <a:pt x="82" y="1085"/>
                  </a:lnTo>
                  <a:lnTo>
                    <a:pt x="98" y="1085"/>
                  </a:lnTo>
                  <a:lnTo>
                    <a:pt x="116" y="1085"/>
                  </a:lnTo>
                  <a:lnTo>
                    <a:pt x="132" y="1085"/>
                  </a:lnTo>
                  <a:lnTo>
                    <a:pt x="149" y="1085"/>
                  </a:lnTo>
                  <a:lnTo>
                    <a:pt x="167" y="1085"/>
                  </a:lnTo>
                  <a:lnTo>
                    <a:pt x="177" y="1085"/>
                  </a:lnTo>
                  <a:lnTo>
                    <a:pt x="188" y="1083"/>
                  </a:lnTo>
                  <a:lnTo>
                    <a:pt x="198" y="1083"/>
                  </a:lnTo>
                  <a:lnTo>
                    <a:pt x="208" y="1082"/>
                  </a:lnTo>
                  <a:lnTo>
                    <a:pt x="217" y="1082"/>
                  </a:lnTo>
                  <a:lnTo>
                    <a:pt x="228" y="1082"/>
                  </a:lnTo>
                  <a:lnTo>
                    <a:pt x="238" y="1080"/>
                  </a:lnTo>
                  <a:lnTo>
                    <a:pt x="249" y="1080"/>
                  </a:lnTo>
                  <a:lnTo>
                    <a:pt x="249" y="1068"/>
                  </a:lnTo>
                  <a:lnTo>
                    <a:pt x="249" y="1055"/>
                  </a:lnTo>
                  <a:lnTo>
                    <a:pt x="249" y="1043"/>
                  </a:lnTo>
                  <a:lnTo>
                    <a:pt x="249" y="1031"/>
                  </a:lnTo>
                  <a:lnTo>
                    <a:pt x="199" y="10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2" name="Freeform 21"/>
            <p:cNvSpPr>
              <a:spLocks/>
            </p:cNvSpPr>
            <p:nvPr/>
          </p:nvSpPr>
          <p:spPr bwMode="auto">
            <a:xfrm>
              <a:off x="4864" y="753"/>
              <a:ext cx="572" cy="501"/>
            </a:xfrm>
            <a:custGeom>
              <a:avLst/>
              <a:gdLst>
                <a:gd name="T0" fmla="*/ 0 w 1718"/>
                <a:gd name="T1" fmla="*/ 0 h 1502"/>
                <a:gd name="T2" fmla="*/ 0 w 1718"/>
                <a:gd name="T3" fmla="*/ 0 h 1502"/>
                <a:gd name="T4" fmla="*/ 0 w 1718"/>
                <a:gd name="T5" fmla="*/ 0 h 1502"/>
                <a:gd name="T6" fmla="*/ 0 w 1718"/>
                <a:gd name="T7" fmla="*/ 0 h 1502"/>
                <a:gd name="T8" fmla="*/ 0 w 1718"/>
                <a:gd name="T9" fmla="*/ 0 h 1502"/>
                <a:gd name="T10" fmla="*/ 0 w 1718"/>
                <a:gd name="T11" fmla="*/ 0 h 1502"/>
                <a:gd name="T12" fmla="*/ 0 w 1718"/>
                <a:gd name="T13" fmla="*/ 0 h 1502"/>
                <a:gd name="T14" fmla="*/ 0 60000 65536"/>
                <a:gd name="T15" fmla="*/ 0 60000 65536"/>
                <a:gd name="T16" fmla="*/ 0 60000 65536"/>
                <a:gd name="T17" fmla="*/ 0 60000 65536"/>
                <a:gd name="T18" fmla="*/ 0 60000 65536"/>
                <a:gd name="T19" fmla="*/ 0 60000 65536"/>
                <a:gd name="T20" fmla="*/ 0 60000 65536"/>
                <a:gd name="T21" fmla="*/ 0 w 1718"/>
                <a:gd name="T22" fmla="*/ 0 h 1502"/>
                <a:gd name="T23" fmla="*/ 1718 w 1718"/>
                <a:gd name="T24" fmla="*/ 1502 h 1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18" h="1502">
                  <a:moveTo>
                    <a:pt x="0" y="595"/>
                  </a:moveTo>
                  <a:lnTo>
                    <a:pt x="400" y="1384"/>
                  </a:lnTo>
                  <a:lnTo>
                    <a:pt x="710" y="1502"/>
                  </a:lnTo>
                  <a:lnTo>
                    <a:pt x="1718" y="971"/>
                  </a:lnTo>
                  <a:lnTo>
                    <a:pt x="1550" y="64"/>
                  </a:lnTo>
                  <a:lnTo>
                    <a:pt x="1163" y="0"/>
                  </a:lnTo>
                  <a:lnTo>
                    <a:pt x="0" y="595"/>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3" name="Freeform 22"/>
            <p:cNvSpPr>
              <a:spLocks/>
            </p:cNvSpPr>
            <p:nvPr/>
          </p:nvSpPr>
          <p:spPr bwMode="auto">
            <a:xfrm>
              <a:off x="5028" y="740"/>
              <a:ext cx="158" cy="164"/>
            </a:xfrm>
            <a:custGeom>
              <a:avLst/>
              <a:gdLst>
                <a:gd name="T0" fmla="*/ 0 w 474"/>
                <a:gd name="T1" fmla="*/ 0 h 490"/>
                <a:gd name="T2" fmla="*/ 0 w 474"/>
                <a:gd name="T3" fmla="*/ 0 h 490"/>
                <a:gd name="T4" fmla="*/ 0 w 474"/>
                <a:gd name="T5" fmla="*/ 0 h 490"/>
                <a:gd name="T6" fmla="*/ 0 w 474"/>
                <a:gd name="T7" fmla="*/ 0 h 490"/>
                <a:gd name="T8" fmla="*/ 0 w 474"/>
                <a:gd name="T9" fmla="*/ 0 h 490"/>
                <a:gd name="T10" fmla="*/ 0 w 474"/>
                <a:gd name="T11" fmla="*/ 0 h 490"/>
                <a:gd name="T12" fmla="*/ 0 w 474"/>
                <a:gd name="T13" fmla="*/ 0 h 490"/>
                <a:gd name="T14" fmla="*/ 0 w 474"/>
                <a:gd name="T15" fmla="*/ 0 h 490"/>
                <a:gd name="T16" fmla="*/ 0 w 474"/>
                <a:gd name="T17" fmla="*/ 0 h 4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4"/>
                <a:gd name="T28" fmla="*/ 0 h 490"/>
                <a:gd name="T29" fmla="*/ 474 w 474"/>
                <a:gd name="T30" fmla="*/ 490 h 4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4" h="490">
                  <a:moveTo>
                    <a:pt x="139" y="490"/>
                  </a:moveTo>
                  <a:lnTo>
                    <a:pt x="0" y="248"/>
                  </a:lnTo>
                  <a:lnTo>
                    <a:pt x="423" y="0"/>
                  </a:lnTo>
                  <a:lnTo>
                    <a:pt x="474" y="284"/>
                  </a:lnTo>
                  <a:lnTo>
                    <a:pt x="371" y="335"/>
                  </a:lnTo>
                  <a:lnTo>
                    <a:pt x="358" y="154"/>
                  </a:lnTo>
                  <a:lnTo>
                    <a:pt x="139" y="257"/>
                  </a:lnTo>
                  <a:lnTo>
                    <a:pt x="207" y="464"/>
                  </a:lnTo>
                  <a:lnTo>
                    <a:pt x="139" y="490"/>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4" name="Freeform 23"/>
            <p:cNvSpPr>
              <a:spLocks/>
            </p:cNvSpPr>
            <p:nvPr/>
          </p:nvSpPr>
          <p:spPr bwMode="auto">
            <a:xfrm>
              <a:off x="4896" y="761"/>
              <a:ext cx="573" cy="501"/>
            </a:xfrm>
            <a:custGeom>
              <a:avLst/>
              <a:gdLst>
                <a:gd name="T0" fmla="*/ 0 w 1717"/>
                <a:gd name="T1" fmla="*/ 0 h 1502"/>
                <a:gd name="T2" fmla="*/ 0 w 1717"/>
                <a:gd name="T3" fmla="*/ 0 h 1502"/>
                <a:gd name="T4" fmla="*/ 0 w 1717"/>
                <a:gd name="T5" fmla="*/ 0 h 1502"/>
                <a:gd name="T6" fmla="*/ 0 w 1717"/>
                <a:gd name="T7" fmla="*/ 0 h 1502"/>
                <a:gd name="T8" fmla="*/ 0 w 1717"/>
                <a:gd name="T9" fmla="*/ 0 h 1502"/>
                <a:gd name="T10" fmla="*/ 0 w 1717"/>
                <a:gd name="T11" fmla="*/ 0 h 1502"/>
                <a:gd name="T12" fmla="*/ 0 w 1717"/>
                <a:gd name="T13" fmla="*/ 0 h 1502"/>
                <a:gd name="T14" fmla="*/ 0 60000 65536"/>
                <a:gd name="T15" fmla="*/ 0 60000 65536"/>
                <a:gd name="T16" fmla="*/ 0 60000 65536"/>
                <a:gd name="T17" fmla="*/ 0 60000 65536"/>
                <a:gd name="T18" fmla="*/ 0 60000 65536"/>
                <a:gd name="T19" fmla="*/ 0 60000 65536"/>
                <a:gd name="T20" fmla="*/ 0 60000 65536"/>
                <a:gd name="T21" fmla="*/ 0 w 1717"/>
                <a:gd name="T22" fmla="*/ 0 h 1502"/>
                <a:gd name="T23" fmla="*/ 1717 w 1717"/>
                <a:gd name="T24" fmla="*/ 1502 h 1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17" h="1502">
                  <a:moveTo>
                    <a:pt x="0" y="595"/>
                  </a:moveTo>
                  <a:lnTo>
                    <a:pt x="399" y="1386"/>
                  </a:lnTo>
                  <a:lnTo>
                    <a:pt x="709" y="1502"/>
                  </a:lnTo>
                  <a:lnTo>
                    <a:pt x="1717" y="971"/>
                  </a:lnTo>
                  <a:lnTo>
                    <a:pt x="1549" y="64"/>
                  </a:lnTo>
                  <a:lnTo>
                    <a:pt x="1162" y="0"/>
                  </a:lnTo>
                  <a:lnTo>
                    <a:pt x="0" y="59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5" name="Freeform 24"/>
            <p:cNvSpPr>
              <a:spLocks/>
            </p:cNvSpPr>
            <p:nvPr/>
          </p:nvSpPr>
          <p:spPr bwMode="auto">
            <a:xfrm>
              <a:off x="4942" y="789"/>
              <a:ext cx="414" cy="197"/>
            </a:xfrm>
            <a:custGeom>
              <a:avLst/>
              <a:gdLst>
                <a:gd name="T0" fmla="*/ 0 w 1243"/>
                <a:gd name="T1" fmla="*/ 0 h 591"/>
                <a:gd name="T2" fmla="*/ 0 w 1243"/>
                <a:gd name="T3" fmla="*/ 0 h 591"/>
                <a:gd name="T4" fmla="*/ 0 w 1243"/>
                <a:gd name="T5" fmla="*/ 0 h 591"/>
                <a:gd name="T6" fmla="*/ 0 w 1243"/>
                <a:gd name="T7" fmla="*/ 0 h 591"/>
                <a:gd name="T8" fmla="*/ 0 w 1243"/>
                <a:gd name="T9" fmla="*/ 0 h 591"/>
                <a:gd name="T10" fmla="*/ 0 60000 65536"/>
                <a:gd name="T11" fmla="*/ 0 60000 65536"/>
                <a:gd name="T12" fmla="*/ 0 60000 65536"/>
                <a:gd name="T13" fmla="*/ 0 60000 65536"/>
                <a:gd name="T14" fmla="*/ 0 60000 65536"/>
                <a:gd name="T15" fmla="*/ 0 w 1243"/>
                <a:gd name="T16" fmla="*/ 0 h 591"/>
                <a:gd name="T17" fmla="*/ 1243 w 1243"/>
                <a:gd name="T18" fmla="*/ 591 h 591"/>
              </a:gdLst>
              <a:ahLst/>
              <a:cxnLst>
                <a:cxn ang="T10">
                  <a:pos x="T0" y="T1"/>
                </a:cxn>
                <a:cxn ang="T11">
                  <a:pos x="T2" y="T3"/>
                </a:cxn>
                <a:cxn ang="T12">
                  <a:pos x="T4" y="T5"/>
                </a:cxn>
                <a:cxn ang="T13">
                  <a:pos x="T6" y="T7"/>
                </a:cxn>
                <a:cxn ang="T14">
                  <a:pos x="T8" y="T9"/>
                </a:cxn>
              </a:cxnLst>
              <a:rect l="T15" t="T16" r="T17" b="T18"/>
              <a:pathLst>
                <a:path w="1243" h="591">
                  <a:moveTo>
                    <a:pt x="0" y="531"/>
                  </a:moveTo>
                  <a:lnTo>
                    <a:pt x="1007" y="0"/>
                  </a:lnTo>
                  <a:lnTo>
                    <a:pt x="1243" y="48"/>
                  </a:lnTo>
                  <a:lnTo>
                    <a:pt x="326" y="591"/>
                  </a:lnTo>
                  <a:lnTo>
                    <a:pt x="0" y="53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6" name="Freeform 25"/>
            <p:cNvSpPr>
              <a:spLocks/>
            </p:cNvSpPr>
            <p:nvPr/>
          </p:nvSpPr>
          <p:spPr bwMode="auto">
            <a:xfrm>
              <a:off x="4960" y="1003"/>
              <a:ext cx="147" cy="207"/>
            </a:xfrm>
            <a:custGeom>
              <a:avLst/>
              <a:gdLst>
                <a:gd name="T0" fmla="*/ 0 w 440"/>
                <a:gd name="T1" fmla="*/ 0 h 622"/>
                <a:gd name="T2" fmla="*/ 0 w 440"/>
                <a:gd name="T3" fmla="*/ 0 h 622"/>
                <a:gd name="T4" fmla="*/ 0 w 440"/>
                <a:gd name="T5" fmla="*/ 0 h 622"/>
                <a:gd name="T6" fmla="*/ 0 w 440"/>
                <a:gd name="T7" fmla="*/ 0 h 622"/>
                <a:gd name="T8" fmla="*/ 0 w 440"/>
                <a:gd name="T9" fmla="*/ 0 h 622"/>
                <a:gd name="T10" fmla="*/ 0 60000 65536"/>
                <a:gd name="T11" fmla="*/ 0 60000 65536"/>
                <a:gd name="T12" fmla="*/ 0 60000 65536"/>
                <a:gd name="T13" fmla="*/ 0 60000 65536"/>
                <a:gd name="T14" fmla="*/ 0 60000 65536"/>
                <a:gd name="T15" fmla="*/ 0 w 440"/>
                <a:gd name="T16" fmla="*/ 0 h 622"/>
                <a:gd name="T17" fmla="*/ 440 w 440"/>
                <a:gd name="T18" fmla="*/ 622 h 622"/>
              </a:gdLst>
              <a:ahLst/>
              <a:cxnLst>
                <a:cxn ang="T10">
                  <a:pos x="T0" y="T1"/>
                </a:cxn>
                <a:cxn ang="T11">
                  <a:pos x="T2" y="T3"/>
                </a:cxn>
                <a:cxn ang="T12">
                  <a:pos x="T4" y="T5"/>
                </a:cxn>
                <a:cxn ang="T13">
                  <a:pos x="T6" y="T7"/>
                </a:cxn>
                <a:cxn ang="T14">
                  <a:pos x="T8" y="T9"/>
                </a:cxn>
              </a:cxnLst>
              <a:rect l="T15" t="T16" r="T17" b="T18"/>
              <a:pathLst>
                <a:path w="440" h="622">
                  <a:moveTo>
                    <a:pt x="0" y="0"/>
                  </a:moveTo>
                  <a:lnTo>
                    <a:pt x="246" y="531"/>
                  </a:lnTo>
                  <a:lnTo>
                    <a:pt x="440" y="622"/>
                  </a:lnTo>
                  <a:lnTo>
                    <a:pt x="233" y="5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7" name="Freeform 26"/>
            <p:cNvSpPr>
              <a:spLocks/>
            </p:cNvSpPr>
            <p:nvPr/>
          </p:nvSpPr>
          <p:spPr bwMode="auto">
            <a:xfrm>
              <a:off x="5085" y="835"/>
              <a:ext cx="340" cy="362"/>
            </a:xfrm>
            <a:custGeom>
              <a:avLst/>
              <a:gdLst>
                <a:gd name="T0" fmla="*/ 0 w 1021"/>
                <a:gd name="T1" fmla="*/ 0 h 1087"/>
                <a:gd name="T2" fmla="*/ 0 w 1021"/>
                <a:gd name="T3" fmla="*/ 0 h 1087"/>
                <a:gd name="T4" fmla="*/ 0 w 1021"/>
                <a:gd name="T5" fmla="*/ 0 h 1087"/>
                <a:gd name="T6" fmla="*/ 0 w 1021"/>
                <a:gd name="T7" fmla="*/ 0 h 1087"/>
                <a:gd name="T8" fmla="*/ 0 w 1021"/>
                <a:gd name="T9" fmla="*/ 0 h 1087"/>
                <a:gd name="T10" fmla="*/ 0 60000 65536"/>
                <a:gd name="T11" fmla="*/ 0 60000 65536"/>
                <a:gd name="T12" fmla="*/ 0 60000 65536"/>
                <a:gd name="T13" fmla="*/ 0 60000 65536"/>
                <a:gd name="T14" fmla="*/ 0 60000 65536"/>
                <a:gd name="T15" fmla="*/ 0 w 1021"/>
                <a:gd name="T16" fmla="*/ 0 h 1087"/>
                <a:gd name="T17" fmla="*/ 1021 w 1021"/>
                <a:gd name="T18" fmla="*/ 1087 h 1087"/>
              </a:gdLst>
              <a:ahLst/>
              <a:cxnLst>
                <a:cxn ang="T10">
                  <a:pos x="T0" y="T1"/>
                </a:cxn>
                <a:cxn ang="T11">
                  <a:pos x="T2" y="T3"/>
                </a:cxn>
                <a:cxn ang="T12">
                  <a:pos x="T4" y="T5"/>
                </a:cxn>
                <a:cxn ang="T13">
                  <a:pos x="T6" y="T7"/>
                </a:cxn>
                <a:cxn ang="T14">
                  <a:pos x="T8" y="T9"/>
                </a:cxn>
              </a:cxnLst>
              <a:rect l="T15" t="T16" r="T17" b="T18"/>
              <a:pathLst>
                <a:path w="1021" h="1087">
                  <a:moveTo>
                    <a:pt x="0" y="517"/>
                  </a:moveTo>
                  <a:lnTo>
                    <a:pt x="853" y="0"/>
                  </a:lnTo>
                  <a:lnTo>
                    <a:pt x="1021" y="672"/>
                  </a:lnTo>
                  <a:lnTo>
                    <a:pt x="182" y="1087"/>
                  </a:lnTo>
                  <a:lnTo>
                    <a:pt x="0" y="5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8" name="Freeform 27"/>
            <p:cNvSpPr>
              <a:spLocks/>
            </p:cNvSpPr>
            <p:nvPr/>
          </p:nvSpPr>
          <p:spPr bwMode="auto">
            <a:xfrm>
              <a:off x="5061" y="749"/>
              <a:ext cx="158" cy="164"/>
            </a:xfrm>
            <a:custGeom>
              <a:avLst/>
              <a:gdLst>
                <a:gd name="T0" fmla="*/ 0 w 475"/>
                <a:gd name="T1" fmla="*/ 0 h 491"/>
                <a:gd name="T2" fmla="*/ 0 w 475"/>
                <a:gd name="T3" fmla="*/ 0 h 491"/>
                <a:gd name="T4" fmla="*/ 0 w 475"/>
                <a:gd name="T5" fmla="*/ 0 h 491"/>
                <a:gd name="T6" fmla="*/ 0 w 475"/>
                <a:gd name="T7" fmla="*/ 0 h 491"/>
                <a:gd name="T8" fmla="*/ 0 w 475"/>
                <a:gd name="T9" fmla="*/ 0 h 491"/>
                <a:gd name="T10" fmla="*/ 0 w 475"/>
                <a:gd name="T11" fmla="*/ 0 h 491"/>
                <a:gd name="T12" fmla="*/ 0 w 475"/>
                <a:gd name="T13" fmla="*/ 0 h 491"/>
                <a:gd name="T14" fmla="*/ 0 w 475"/>
                <a:gd name="T15" fmla="*/ 0 h 491"/>
                <a:gd name="T16" fmla="*/ 0 w 475"/>
                <a:gd name="T17" fmla="*/ 0 h 4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5"/>
                <a:gd name="T28" fmla="*/ 0 h 491"/>
                <a:gd name="T29" fmla="*/ 475 w 475"/>
                <a:gd name="T30" fmla="*/ 491 h 4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5" h="491">
                  <a:moveTo>
                    <a:pt x="139" y="491"/>
                  </a:moveTo>
                  <a:lnTo>
                    <a:pt x="0" y="249"/>
                  </a:lnTo>
                  <a:lnTo>
                    <a:pt x="423" y="0"/>
                  </a:lnTo>
                  <a:lnTo>
                    <a:pt x="475" y="283"/>
                  </a:lnTo>
                  <a:lnTo>
                    <a:pt x="371" y="335"/>
                  </a:lnTo>
                  <a:lnTo>
                    <a:pt x="357" y="153"/>
                  </a:lnTo>
                  <a:lnTo>
                    <a:pt x="139" y="258"/>
                  </a:lnTo>
                  <a:lnTo>
                    <a:pt x="207" y="464"/>
                  </a:lnTo>
                  <a:lnTo>
                    <a:pt x="139" y="491"/>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9" name="Freeform 28"/>
            <p:cNvSpPr>
              <a:spLocks/>
            </p:cNvSpPr>
            <p:nvPr/>
          </p:nvSpPr>
          <p:spPr bwMode="auto">
            <a:xfrm>
              <a:off x="4973" y="783"/>
              <a:ext cx="375" cy="440"/>
            </a:xfrm>
            <a:custGeom>
              <a:avLst/>
              <a:gdLst>
                <a:gd name="T0" fmla="*/ 0 w 1124"/>
                <a:gd name="T1" fmla="*/ 0 h 1322"/>
                <a:gd name="T2" fmla="*/ 0 w 1124"/>
                <a:gd name="T3" fmla="*/ 0 h 1322"/>
                <a:gd name="T4" fmla="*/ 0 w 1124"/>
                <a:gd name="T5" fmla="*/ 0 h 1322"/>
                <a:gd name="T6" fmla="*/ 0 w 1124"/>
                <a:gd name="T7" fmla="*/ 0 h 1322"/>
                <a:gd name="T8" fmla="*/ 0 w 1124"/>
                <a:gd name="T9" fmla="*/ 0 h 1322"/>
                <a:gd name="T10" fmla="*/ 0 w 1124"/>
                <a:gd name="T11" fmla="*/ 0 h 1322"/>
                <a:gd name="T12" fmla="*/ 0 60000 65536"/>
                <a:gd name="T13" fmla="*/ 0 60000 65536"/>
                <a:gd name="T14" fmla="*/ 0 60000 65536"/>
                <a:gd name="T15" fmla="*/ 0 60000 65536"/>
                <a:gd name="T16" fmla="*/ 0 60000 65536"/>
                <a:gd name="T17" fmla="*/ 0 60000 65536"/>
                <a:gd name="T18" fmla="*/ 0 w 1124"/>
                <a:gd name="T19" fmla="*/ 0 h 1322"/>
                <a:gd name="T20" fmla="*/ 1124 w 1124"/>
                <a:gd name="T21" fmla="*/ 1322 h 1322"/>
              </a:gdLst>
              <a:ahLst/>
              <a:cxnLst>
                <a:cxn ang="T12">
                  <a:pos x="T0" y="T1"/>
                </a:cxn>
                <a:cxn ang="T13">
                  <a:pos x="T2" y="T3"/>
                </a:cxn>
                <a:cxn ang="T14">
                  <a:pos x="T4" y="T5"/>
                </a:cxn>
                <a:cxn ang="T15">
                  <a:pos x="T6" y="T7"/>
                </a:cxn>
                <a:cxn ang="T16">
                  <a:pos x="T8" y="T9"/>
                </a:cxn>
                <a:cxn ang="T17">
                  <a:pos x="T10" y="T11"/>
                </a:cxn>
              </a:cxnLst>
              <a:rect l="T18" t="T19" r="T20" b="T21"/>
              <a:pathLst>
                <a:path w="1124" h="1322">
                  <a:moveTo>
                    <a:pt x="1038" y="0"/>
                  </a:moveTo>
                  <a:lnTo>
                    <a:pt x="0" y="601"/>
                  </a:lnTo>
                  <a:lnTo>
                    <a:pt x="323" y="1322"/>
                  </a:lnTo>
                  <a:lnTo>
                    <a:pt x="82" y="631"/>
                  </a:lnTo>
                  <a:lnTo>
                    <a:pt x="1124" y="14"/>
                  </a:lnTo>
                  <a:lnTo>
                    <a:pt x="1038"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30" name="Rectangle 29"/>
            <p:cNvSpPr>
              <a:spLocks noChangeArrowheads="1"/>
            </p:cNvSpPr>
            <p:nvPr/>
          </p:nvSpPr>
          <p:spPr bwMode="auto">
            <a:xfrm>
              <a:off x="5253" y="927"/>
              <a:ext cx="112" cy="48"/>
            </a:xfrm>
            <a:prstGeom prst="rect">
              <a:avLst/>
            </a:prstGeom>
            <a:solidFill>
              <a:srgbClr val="000000"/>
            </a:solidFill>
            <a:ln w="9525">
              <a:solidFill>
                <a:schemeClr val="bg2"/>
              </a:solidFill>
              <a:miter lim="800000"/>
              <a:headEnd/>
              <a:tailEnd/>
            </a:ln>
          </p:spPr>
          <p:txBody>
            <a:bodyPr/>
            <a:lstStyle/>
            <a:p>
              <a:endParaRPr lang="en-US" dirty="0">
                <a:solidFill>
                  <a:srgbClr val="FFFF00"/>
                </a:solidFill>
                <a:ea typeface="ＭＳ Ｐゴシック" charset="0"/>
              </a:endParaRPr>
            </a:p>
          </p:txBody>
        </p:sp>
        <p:sp>
          <p:nvSpPr>
            <p:cNvPr id="31" name="Freeform 30"/>
            <p:cNvSpPr>
              <a:spLocks/>
            </p:cNvSpPr>
            <p:nvPr/>
          </p:nvSpPr>
          <p:spPr bwMode="auto">
            <a:xfrm>
              <a:off x="5137" y="1024"/>
              <a:ext cx="56" cy="104"/>
            </a:xfrm>
            <a:custGeom>
              <a:avLst/>
              <a:gdLst>
                <a:gd name="T0" fmla="*/ 0 w 167"/>
                <a:gd name="T1" fmla="*/ 0 h 312"/>
                <a:gd name="T2" fmla="*/ 0 w 167"/>
                <a:gd name="T3" fmla="*/ 0 h 312"/>
                <a:gd name="T4" fmla="*/ 0 w 167"/>
                <a:gd name="T5" fmla="*/ 0 h 312"/>
                <a:gd name="T6" fmla="*/ 0 w 167"/>
                <a:gd name="T7" fmla="*/ 0 h 312"/>
                <a:gd name="T8" fmla="*/ 0 w 167"/>
                <a:gd name="T9" fmla="*/ 0 h 312"/>
                <a:gd name="T10" fmla="*/ 0 w 167"/>
                <a:gd name="T11" fmla="*/ 0 h 312"/>
                <a:gd name="T12" fmla="*/ 0 w 167"/>
                <a:gd name="T13" fmla="*/ 0 h 312"/>
                <a:gd name="T14" fmla="*/ 0 w 167"/>
                <a:gd name="T15" fmla="*/ 0 h 312"/>
                <a:gd name="T16" fmla="*/ 0 w 167"/>
                <a:gd name="T17" fmla="*/ 0 h 312"/>
                <a:gd name="T18" fmla="*/ 0 w 167"/>
                <a:gd name="T19" fmla="*/ 0 h 312"/>
                <a:gd name="T20" fmla="*/ 0 w 167"/>
                <a:gd name="T21" fmla="*/ 0 h 312"/>
                <a:gd name="T22" fmla="*/ 0 w 167"/>
                <a:gd name="T23" fmla="*/ 0 h 312"/>
                <a:gd name="T24" fmla="*/ 0 w 167"/>
                <a:gd name="T25" fmla="*/ 0 h 312"/>
                <a:gd name="T26" fmla="*/ 0 w 167"/>
                <a:gd name="T27" fmla="*/ 0 h 312"/>
                <a:gd name="T28" fmla="*/ 0 w 167"/>
                <a:gd name="T29" fmla="*/ 0 h 312"/>
                <a:gd name="T30" fmla="*/ 0 w 167"/>
                <a:gd name="T31" fmla="*/ 0 h 312"/>
                <a:gd name="T32" fmla="*/ 0 w 167"/>
                <a:gd name="T33" fmla="*/ 0 h 312"/>
                <a:gd name="T34" fmla="*/ 0 w 167"/>
                <a:gd name="T35" fmla="*/ 0 h 312"/>
                <a:gd name="T36" fmla="*/ 0 w 167"/>
                <a:gd name="T37" fmla="*/ 0 h 312"/>
                <a:gd name="T38" fmla="*/ 0 w 167"/>
                <a:gd name="T39" fmla="*/ 0 h 312"/>
                <a:gd name="T40" fmla="*/ 0 w 167"/>
                <a:gd name="T41" fmla="*/ 0 h 312"/>
                <a:gd name="T42" fmla="*/ 0 w 167"/>
                <a:gd name="T43" fmla="*/ 0 h 312"/>
                <a:gd name="T44" fmla="*/ 0 w 167"/>
                <a:gd name="T45" fmla="*/ 0 h 312"/>
                <a:gd name="T46" fmla="*/ 0 w 167"/>
                <a:gd name="T47" fmla="*/ 0 h 312"/>
                <a:gd name="T48" fmla="*/ 0 w 167"/>
                <a:gd name="T49" fmla="*/ 0 h 312"/>
                <a:gd name="T50" fmla="*/ 0 w 167"/>
                <a:gd name="T51" fmla="*/ 0 h 312"/>
                <a:gd name="T52" fmla="*/ 0 w 167"/>
                <a:gd name="T53" fmla="*/ 0 h 312"/>
                <a:gd name="T54" fmla="*/ 0 w 167"/>
                <a:gd name="T55" fmla="*/ 0 h 312"/>
                <a:gd name="T56" fmla="*/ 0 w 167"/>
                <a:gd name="T57" fmla="*/ 0 h 312"/>
                <a:gd name="T58" fmla="*/ 0 w 167"/>
                <a:gd name="T59" fmla="*/ 0 h 312"/>
                <a:gd name="T60" fmla="*/ 0 w 167"/>
                <a:gd name="T61" fmla="*/ 0 h 312"/>
                <a:gd name="T62" fmla="*/ 0 w 167"/>
                <a:gd name="T63" fmla="*/ 0 h 312"/>
                <a:gd name="T64" fmla="*/ 0 w 167"/>
                <a:gd name="T65" fmla="*/ 0 h 3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7"/>
                <a:gd name="T100" fmla="*/ 0 h 312"/>
                <a:gd name="T101" fmla="*/ 167 w 167"/>
                <a:gd name="T102" fmla="*/ 312 h 3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7" h="312">
                  <a:moveTo>
                    <a:pt x="167" y="157"/>
                  </a:moveTo>
                  <a:lnTo>
                    <a:pt x="166" y="188"/>
                  </a:lnTo>
                  <a:lnTo>
                    <a:pt x="161" y="216"/>
                  </a:lnTo>
                  <a:lnTo>
                    <a:pt x="152" y="243"/>
                  </a:lnTo>
                  <a:lnTo>
                    <a:pt x="143" y="266"/>
                  </a:lnTo>
                  <a:lnTo>
                    <a:pt x="130" y="285"/>
                  </a:lnTo>
                  <a:lnTo>
                    <a:pt x="116" y="300"/>
                  </a:lnTo>
                  <a:lnTo>
                    <a:pt x="100" y="309"/>
                  </a:lnTo>
                  <a:lnTo>
                    <a:pt x="84" y="312"/>
                  </a:lnTo>
                  <a:lnTo>
                    <a:pt x="67" y="309"/>
                  </a:lnTo>
                  <a:lnTo>
                    <a:pt x="51" y="300"/>
                  </a:lnTo>
                  <a:lnTo>
                    <a:pt x="38" y="285"/>
                  </a:lnTo>
                  <a:lnTo>
                    <a:pt x="24" y="266"/>
                  </a:lnTo>
                  <a:lnTo>
                    <a:pt x="15" y="243"/>
                  </a:lnTo>
                  <a:lnTo>
                    <a:pt x="6" y="216"/>
                  </a:lnTo>
                  <a:lnTo>
                    <a:pt x="2" y="188"/>
                  </a:lnTo>
                  <a:lnTo>
                    <a:pt x="0" y="157"/>
                  </a:lnTo>
                  <a:lnTo>
                    <a:pt x="2" y="125"/>
                  </a:lnTo>
                  <a:lnTo>
                    <a:pt x="6" y="96"/>
                  </a:lnTo>
                  <a:lnTo>
                    <a:pt x="15" y="69"/>
                  </a:lnTo>
                  <a:lnTo>
                    <a:pt x="24" y="46"/>
                  </a:lnTo>
                  <a:lnTo>
                    <a:pt x="38" y="27"/>
                  </a:lnTo>
                  <a:lnTo>
                    <a:pt x="51" y="12"/>
                  </a:lnTo>
                  <a:lnTo>
                    <a:pt x="67" y="3"/>
                  </a:lnTo>
                  <a:lnTo>
                    <a:pt x="84" y="0"/>
                  </a:lnTo>
                  <a:lnTo>
                    <a:pt x="100" y="3"/>
                  </a:lnTo>
                  <a:lnTo>
                    <a:pt x="116" y="12"/>
                  </a:lnTo>
                  <a:lnTo>
                    <a:pt x="130" y="27"/>
                  </a:lnTo>
                  <a:lnTo>
                    <a:pt x="143" y="46"/>
                  </a:lnTo>
                  <a:lnTo>
                    <a:pt x="152" y="69"/>
                  </a:lnTo>
                  <a:lnTo>
                    <a:pt x="161" y="96"/>
                  </a:lnTo>
                  <a:lnTo>
                    <a:pt x="166" y="125"/>
                  </a:lnTo>
                  <a:lnTo>
                    <a:pt x="167" y="157"/>
                  </a:lnTo>
                  <a:close/>
                </a:path>
              </a:pathLst>
            </a:custGeom>
            <a:solidFill>
              <a:srgbClr val="000000"/>
            </a:solidFill>
            <a:ln w="9525">
              <a:solidFill>
                <a:schemeClr val="bg2"/>
              </a:solidFill>
              <a:round/>
              <a:headEnd/>
              <a:tailEnd/>
            </a:ln>
          </p:spPr>
          <p:txBody>
            <a:bodyPr/>
            <a:lstStyle/>
            <a:p>
              <a:endParaRPr lang="en-US" dirty="0">
                <a:solidFill>
                  <a:srgbClr val="FFFF00"/>
                </a:solidFill>
                <a:ea typeface="ＭＳ Ｐゴシック" charset="0"/>
              </a:endParaRPr>
            </a:p>
          </p:txBody>
        </p:sp>
        <p:sp>
          <p:nvSpPr>
            <p:cNvPr id="32" name="Freeform 31"/>
            <p:cNvSpPr>
              <a:spLocks/>
            </p:cNvSpPr>
            <p:nvPr/>
          </p:nvSpPr>
          <p:spPr bwMode="auto">
            <a:xfrm>
              <a:off x="5220" y="1006"/>
              <a:ext cx="178" cy="84"/>
            </a:xfrm>
            <a:custGeom>
              <a:avLst/>
              <a:gdLst>
                <a:gd name="T0" fmla="*/ 0 w 532"/>
                <a:gd name="T1" fmla="*/ 0 h 253"/>
                <a:gd name="T2" fmla="*/ 0 w 532"/>
                <a:gd name="T3" fmla="*/ 0 h 253"/>
                <a:gd name="T4" fmla="*/ 0 w 532"/>
                <a:gd name="T5" fmla="*/ 0 h 253"/>
                <a:gd name="T6" fmla="*/ 0 w 532"/>
                <a:gd name="T7" fmla="*/ 0 h 253"/>
                <a:gd name="T8" fmla="*/ 0 w 532"/>
                <a:gd name="T9" fmla="*/ 0 h 253"/>
                <a:gd name="T10" fmla="*/ 0 w 532"/>
                <a:gd name="T11" fmla="*/ 0 h 253"/>
                <a:gd name="T12" fmla="*/ 0 w 532"/>
                <a:gd name="T13" fmla="*/ 0 h 253"/>
                <a:gd name="T14" fmla="*/ 0 w 532"/>
                <a:gd name="T15" fmla="*/ 0 h 253"/>
                <a:gd name="T16" fmla="*/ 0 w 532"/>
                <a:gd name="T17" fmla="*/ 0 h 253"/>
                <a:gd name="T18" fmla="*/ 0 w 532"/>
                <a:gd name="T19" fmla="*/ 0 h 253"/>
                <a:gd name="T20" fmla="*/ 0 w 532"/>
                <a:gd name="T21" fmla="*/ 0 h 253"/>
                <a:gd name="T22" fmla="*/ 0 w 532"/>
                <a:gd name="T23" fmla="*/ 0 h 253"/>
                <a:gd name="T24" fmla="*/ 0 w 532"/>
                <a:gd name="T25" fmla="*/ 0 h 253"/>
                <a:gd name="T26" fmla="*/ 0 w 532"/>
                <a:gd name="T27" fmla="*/ 0 h 253"/>
                <a:gd name="T28" fmla="*/ 0 w 532"/>
                <a:gd name="T29" fmla="*/ 0 h 253"/>
                <a:gd name="T30" fmla="*/ 0 w 532"/>
                <a:gd name="T31" fmla="*/ 0 h 253"/>
                <a:gd name="T32" fmla="*/ 0 w 532"/>
                <a:gd name="T33" fmla="*/ 0 h 253"/>
                <a:gd name="T34" fmla="*/ 0 w 532"/>
                <a:gd name="T35" fmla="*/ 0 h 253"/>
                <a:gd name="T36" fmla="*/ 0 w 532"/>
                <a:gd name="T37" fmla="*/ 0 h 253"/>
                <a:gd name="T38" fmla="*/ 0 w 532"/>
                <a:gd name="T39" fmla="*/ 0 h 253"/>
                <a:gd name="T40" fmla="*/ 0 w 532"/>
                <a:gd name="T41" fmla="*/ 0 h 253"/>
                <a:gd name="T42" fmla="*/ 0 w 532"/>
                <a:gd name="T43" fmla="*/ 0 h 253"/>
                <a:gd name="T44" fmla="*/ 0 w 532"/>
                <a:gd name="T45" fmla="*/ 0 h 253"/>
                <a:gd name="T46" fmla="*/ 0 w 532"/>
                <a:gd name="T47" fmla="*/ 0 h 253"/>
                <a:gd name="T48" fmla="*/ 0 w 532"/>
                <a:gd name="T49" fmla="*/ 0 h 253"/>
                <a:gd name="T50" fmla="*/ 0 w 532"/>
                <a:gd name="T51" fmla="*/ 0 h 253"/>
                <a:gd name="T52" fmla="*/ 0 w 532"/>
                <a:gd name="T53" fmla="*/ 0 h 253"/>
                <a:gd name="T54" fmla="*/ 0 w 532"/>
                <a:gd name="T55" fmla="*/ 0 h 253"/>
                <a:gd name="T56" fmla="*/ 0 w 532"/>
                <a:gd name="T57" fmla="*/ 0 h 253"/>
                <a:gd name="T58" fmla="*/ 0 w 532"/>
                <a:gd name="T59" fmla="*/ 0 h 253"/>
                <a:gd name="T60" fmla="*/ 0 w 532"/>
                <a:gd name="T61" fmla="*/ 0 h 253"/>
                <a:gd name="T62" fmla="*/ 0 w 532"/>
                <a:gd name="T63" fmla="*/ 0 h 253"/>
                <a:gd name="T64" fmla="*/ 0 w 532"/>
                <a:gd name="T65" fmla="*/ 0 h 253"/>
                <a:gd name="T66" fmla="*/ 0 w 532"/>
                <a:gd name="T67" fmla="*/ 0 h 253"/>
                <a:gd name="T68" fmla="*/ 0 w 532"/>
                <a:gd name="T69" fmla="*/ 0 h 253"/>
                <a:gd name="T70" fmla="*/ 0 w 532"/>
                <a:gd name="T71" fmla="*/ 0 h 253"/>
                <a:gd name="T72" fmla="*/ 0 w 532"/>
                <a:gd name="T73" fmla="*/ 0 h 2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32"/>
                <a:gd name="T112" fmla="*/ 0 h 253"/>
                <a:gd name="T113" fmla="*/ 532 w 532"/>
                <a:gd name="T114" fmla="*/ 253 h 25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32" h="253">
                  <a:moveTo>
                    <a:pt x="531" y="64"/>
                  </a:moveTo>
                  <a:lnTo>
                    <a:pt x="532" y="82"/>
                  </a:lnTo>
                  <a:lnTo>
                    <a:pt x="532" y="98"/>
                  </a:lnTo>
                  <a:lnTo>
                    <a:pt x="528" y="113"/>
                  </a:lnTo>
                  <a:lnTo>
                    <a:pt x="520" y="128"/>
                  </a:lnTo>
                  <a:lnTo>
                    <a:pt x="511" y="142"/>
                  </a:lnTo>
                  <a:lnTo>
                    <a:pt x="499" y="152"/>
                  </a:lnTo>
                  <a:lnTo>
                    <a:pt x="484" y="159"/>
                  </a:lnTo>
                  <a:lnTo>
                    <a:pt x="468" y="165"/>
                  </a:lnTo>
                  <a:lnTo>
                    <a:pt x="103" y="252"/>
                  </a:lnTo>
                  <a:lnTo>
                    <a:pt x="87" y="253"/>
                  </a:lnTo>
                  <a:lnTo>
                    <a:pt x="70" y="253"/>
                  </a:lnTo>
                  <a:lnTo>
                    <a:pt x="54" y="249"/>
                  </a:lnTo>
                  <a:lnTo>
                    <a:pt x="41" y="242"/>
                  </a:lnTo>
                  <a:lnTo>
                    <a:pt x="27" y="231"/>
                  </a:lnTo>
                  <a:lnTo>
                    <a:pt x="17" y="219"/>
                  </a:lnTo>
                  <a:lnTo>
                    <a:pt x="8" y="206"/>
                  </a:lnTo>
                  <a:lnTo>
                    <a:pt x="2" y="189"/>
                  </a:lnTo>
                  <a:lnTo>
                    <a:pt x="0" y="173"/>
                  </a:lnTo>
                  <a:lnTo>
                    <a:pt x="0" y="157"/>
                  </a:lnTo>
                  <a:lnTo>
                    <a:pt x="5" y="140"/>
                  </a:lnTo>
                  <a:lnTo>
                    <a:pt x="12" y="125"/>
                  </a:lnTo>
                  <a:lnTo>
                    <a:pt x="23" y="113"/>
                  </a:lnTo>
                  <a:lnTo>
                    <a:pt x="35" y="101"/>
                  </a:lnTo>
                  <a:lnTo>
                    <a:pt x="48" y="94"/>
                  </a:lnTo>
                  <a:lnTo>
                    <a:pt x="64" y="88"/>
                  </a:lnTo>
                  <a:lnTo>
                    <a:pt x="429" y="1"/>
                  </a:lnTo>
                  <a:lnTo>
                    <a:pt x="447" y="0"/>
                  </a:lnTo>
                  <a:lnTo>
                    <a:pt x="464" y="0"/>
                  </a:lnTo>
                  <a:lnTo>
                    <a:pt x="478" y="4"/>
                  </a:lnTo>
                  <a:lnTo>
                    <a:pt x="493" y="12"/>
                  </a:lnTo>
                  <a:lnTo>
                    <a:pt x="507" y="22"/>
                  </a:lnTo>
                  <a:lnTo>
                    <a:pt x="517" y="34"/>
                  </a:lnTo>
                  <a:lnTo>
                    <a:pt x="525" y="48"/>
                  </a:lnTo>
                  <a:lnTo>
                    <a:pt x="531" y="64"/>
                  </a:lnTo>
                  <a:close/>
                </a:path>
              </a:pathLst>
            </a:custGeom>
            <a:solidFill>
              <a:schemeClr val="bg2"/>
            </a:solidFill>
            <a:ln w="9525">
              <a:solidFill>
                <a:schemeClr val="bg2"/>
              </a:solidFill>
              <a:round/>
              <a:headEnd/>
              <a:tailEnd/>
            </a:ln>
          </p:spPr>
          <p:txBody>
            <a:bodyPr/>
            <a:lstStyle/>
            <a:p>
              <a:endParaRPr lang="en-US" dirty="0">
                <a:solidFill>
                  <a:srgbClr val="FFFF00"/>
                </a:solidFill>
                <a:ea typeface="ＭＳ Ｐゴシック" charset="0"/>
              </a:endParaRPr>
            </a:p>
          </p:txBody>
        </p:sp>
        <p:sp>
          <p:nvSpPr>
            <p:cNvPr id="33" name="Rectangle 32"/>
            <p:cNvSpPr>
              <a:spLocks noChangeArrowheads="1"/>
            </p:cNvSpPr>
            <p:nvPr/>
          </p:nvSpPr>
          <p:spPr bwMode="auto">
            <a:xfrm>
              <a:off x="5264" y="936"/>
              <a:ext cx="91" cy="30"/>
            </a:xfrm>
            <a:prstGeom prst="rect">
              <a:avLst/>
            </a:prstGeom>
            <a:solidFill>
              <a:srgbClr val="BFDDFF"/>
            </a:solidFill>
            <a:ln w="9525">
              <a:solidFill>
                <a:schemeClr val="bg2"/>
              </a:solidFill>
              <a:miter lim="800000"/>
              <a:headEnd/>
              <a:tailEnd/>
            </a:ln>
          </p:spPr>
          <p:txBody>
            <a:bodyPr/>
            <a:lstStyle/>
            <a:p>
              <a:endParaRPr lang="en-US" dirty="0">
                <a:solidFill>
                  <a:srgbClr val="FFFF00"/>
                </a:solidFill>
                <a:ea typeface="ＭＳ Ｐゴシック" charset="0"/>
              </a:endParaRPr>
            </a:p>
          </p:txBody>
        </p:sp>
        <p:sp>
          <p:nvSpPr>
            <p:cNvPr id="34" name="Freeform 33"/>
            <p:cNvSpPr>
              <a:spLocks/>
            </p:cNvSpPr>
            <p:nvPr/>
          </p:nvSpPr>
          <p:spPr bwMode="auto">
            <a:xfrm>
              <a:off x="5238" y="1021"/>
              <a:ext cx="145" cy="54"/>
            </a:xfrm>
            <a:custGeom>
              <a:avLst/>
              <a:gdLst>
                <a:gd name="T0" fmla="*/ 0 w 434"/>
                <a:gd name="T1" fmla="*/ 0 h 160"/>
                <a:gd name="T2" fmla="*/ 0 w 434"/>
                <a:gd name="T3" fmla="*/ 0 h 160"/>
                <a:gd name="T4" fmla="*/ 0 w 434"/>
                <a:gd name="T5" fmla="*/ 0 h 160"/>
                <a:gd name="T6" fmla="*/ 0 w 434"/>
                <a:gd name="T7" fmla="*/ 0 h 160"/>
                <a:gd name="T8" fmla="*/ 0 w 434"/>
                <a:gd name="T9" fmla="*/ 0 h 160"/>
                <a:gd name="T10" fmla="*/ 0 w 434"/>
                <a:gd name="T11" fmla="*/ 0 h 160"/>
                <a:gd name="T12" fmla="*/ 0 w 434"/>
                <a:gd name="T13" fmla="*/ 0 h 160"/>
                <a:gd name="T14" fmla="*/ 0 w 434"/>
                <a:gd name="T15" fmla="*/ 0 h 160"/>
                <a:gd name="T16" fmla="*/ 0 w 434"/>
                <a:gd name="T17" fmla="*/ 0 h 160"/>
                <a:gd name="T18" fmla="*/ 0 w 434"/>
                <a:gd name="T19" fmla="*/ 0 h 160"/>
                <a:gd name="T20" fmla="*/ 0 w 434"/>
                <a:gd name="T21" fmla="*/ 0 h 160"/>
                <a:gd name="T22" fmla="*/ 0 w 434"/>
                <a:gd name="T23" fmla="*/ 0 h 160"/>
                <a:gd name="T24" fmla="*/ 0 w 434"/>
                <a:gd name="T25" fmla="*/ 0 h 160"/>
                <a:gd name="T26" fmla="*/ 0 w 434"/>
                <a:gd name="T27" fmla="*/ 0 h 160"/>
                <a:gd name="T28" fmla="*/ 0 w 434"/>
                <a:gd name="T29" fmla="*/ 0 h 160"/>
                <a:gd name="T30" fmla="*/ 0 w 434"/>
                <a:gd name="T31" fmla="*/ 0 h 160"/>
                <a:gd name="T32" fmla="*/ 0 w 434"/>
                <a:gd name="T33" fmla="*/ 0 h 160"/>
                <a:gd name="T34" fmla="*/ 0 w 434"/>
                <a:gd name="T35" fmla="*/ 0 h 160"/>
                <a:gd name="T36" fmla="*/ 0 w 434"/>
                <a:gd name="T37" fmla="*/ 0 h 160"/>
                <a:gd name="T38" fmla="*/ 0 w 434"/>
                <a:gd name="T39" fmla="*/ 0 h 160"/>
                <a:gd name="T40" fmla="*/ 0 w 434"/>
                <a:gd name="T41" fmla="*/ 0 h 160"/>
                <a:gd name="T42" fmla="*/ 0 w 434"/>
                <a:gd name="T43" fmla="*/ 0 h 160"/>
                <a:gd name="T44" fmla="*/ 0 w 434"/>
                <a:gd name="T45" fmla="*/ 0 h 160"/>
                <a:gd name="T46" fmla="*/ 0 w 434"/>
                <a:gd name="T47" fmla="*/ 0 h 160"/>
                <a:gd name="T48" fmla="*/ 0 w 434"/>
                <a:gd name="T49" fmla="*/ 0 h 160"/>
                <a:gd name="T50" fmla="*/ 0 w 434"/>
                <a:gd name="T51" fmla="*/ 0 h 160"/>
                <a:gd name="T52" fmla="*/ 0 w 434"/>
                <a:gd name="T53" fmla="*/ 0 h 160"/>
                <a:gd name="T54" fmla="*/ 0 w 434"/>
                <a:gd name="T55" fmla="*/ 0 h 160"/>
                <a:gd name="T56" fmla="*/ 0 w 434"/>
                <a:gd name="T57" fmla="*/ 0 h 160"/>
                <a:gd name="T58" fmla="*/ 0 w 434"/>
                <a:gd name="T59" fmla="*/ 0 h 160"/>
                <a:gd name="T60" fmla="*/ 0 w 434"/>
                <a:gd name="T61" fmla="*/ 0 h 160"/>
                <a:gd name="T62" fmla="*/ 0 w 434"/>
                <a:gd name="T63" fmla="*/ 0 h 160"/>
                <a:gd name="T64" fmla="*/ 0 w 434"/>
                <a:gd name="T65" fmla="*/ 0 h 160"/>
                <a:gd name="T66" fmla="*/ 0 w 434"/>
                <a:gd name="T67" fmla="*/ 0 h 160"/>
                <a:gd name="T68" fmla="*/ 0 w 434"/>
                <a:gd name="T69" fmla="*/ 0 h 160"/>
                <a:gd name="T70" fmla="*/ 0 w 434"/>
                <a:gd name="T71" fmla="*/ 0 h 160"/>
                <a:gd name="T72" fmla="*/ 0 w 434"/>
                <a:gd name="T73" fmla="*/ 0 h 1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34"/>
                <a:gd name="T112" fmla="*/ 0 h 160"/>
                <a:gd name="T113" fmla="*/ 434 w 434"/>
                <a:gd name="T114" fmla="*/ 160 h 1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34" h="160">
                  <a:moveTo>
                    <a:pt x="433" y="28"/>
                  </a:moveTo>
                  <a:lnTo>
                    <a:pt x="434" y="37"/>
                  </a:lnTo>
                  <a:lnTo>
                    <a:pt x="431" y="46"/>
                  </a:lnTo>
                  <a:lnTo>
                    <a:pt x="427" y="54"/>
                  </a:lnTo>
                  <a:lnTo>
                    <a:pt x="421" y="63"/>
                  </a:lnTo>
                  <a:lnTo>
                    <a:pt x="412" y="70"/>
                  </a:lnTo>
                  <a:lnTo>
                    <a:pt x="402" y="76"/>
                  </a:lnTo>
                  <a:lnTo>
                    <a:pt x="390" y="82"/>
                  </a:lnTo>
                  <a:lnTo>
                    <a:pt x="376" y="85"/>
                  </a:lnTo>
                  <a:lnTo>
                    <a:pt x="77" y="157"/>
                  </a:lnTo>
                  <a:lnTo>
                    <a:pt x="64" y="160"/>
                  </a:lnTo>
                  <a:lnTo>
                    <a:pt x="50" y="160"/>
                  </a:lnTo>
                  <a:lnTo>
                    <a:pt x="38" y="158"/>
                  </a:lnTo>
                  <a:lnTo>
                    <a:pt x="26" y="155"/>
                  </a:lnTo>
                  <a:lnTo>
                    <a:pt x="17" y="151"/>
                  </a:lnTo>
                  <a:lnTo>
                    <a:pt x="9" y="145"/>
                  </a:lnTo>
                  <a:lnTo>
                    <a:pt x="3" y="139"/>
                  </a:lnTo>
                  <a:lnTo>
                    <a:pt x="0" y="130"/>
                  </a:lnTo>
                  <a:lnTo>
                    <a:pt x="0" y="121"/>
                  </a:lnTo>
                  <a:lnTo>
                    <a:pt x="1" y="113"/>
                  </a:lnTo>
                  <a:lnTo>
                    <a:pt x="6" y="105"/>
                  </a:lnTo>
                  <a:lnTo>
                    <a:pt x="13" y="97"/>
                  </a:lnTo>
                  <a:lnTo>
                    <a:pt x="22" y="90"/>
                  </a:lnTo>
                  <a:lnTo>
                    <a:pt x="32" y="82"/>
                  </a:lnTo>
                  <a:lnTo>
                    <a:pt x="44" y="78"/>
                  </a:lnTo>
                  <a:lnTo>
                    <a:pt x="58" y="73"/>
                  </a:lnTo>
                  <a:lnTo>
                    <a:pt x="357" y="3"/>
                  </a:lnTo>
                  <a:lnTo>
                    <a:pt x="370" y="0"/>
                  </a:lnTo>
                  <a:lnTo>
                    <a:pt x="384" y="0"/>
                  </a:lnTo>
                  <a:lnTo>
                    <a:pt x="396" y="2"/>
                  </a:lnTo>
                  <a:lnTo>
                    <a:pt x="406" y="5"/>
                  </a:lnTo>
                  <a:lnTo>
                    <a:pt x="415" y="8"/>
                  </a:lnTo>
                  <a:lnTo>
                    <a:pt x="424" y="14"/>
                  </a:lnTo>
                  <a:lnTo>
                    <a:pt x="430" y="21"/>
                  </a:lnTo>
                  <a:lnTo>
                    <a:pt x="433" y="28"/>
                  </a:lnTo>
                  <a:close/>
                </a:path>
              </a:pathLst>
            </a:custGeom>
            <a:solidFill>
              <a:srgbClr val="FFBFDD"/>
            </a:solidFill>
            <a:ln w="9525">
              <a:solidFill>
                <a:schemeClr val="bg2"/>
              </a:solidFill>
              <a:round/>
              <a:headEnd/>
              <a:tailEnd/>
            </a:ln>
          </p:spPr>
          <p:txBody>
            <a:bodyPr/>
            <a:lstStyle/>
            <a:p>
              <a:endParaRPr lang="en-US" dirty="0">
                <a:solidFill>
                  <a:srgbClr val="FFFF00"/>
                </a:solidFill>
                <a:ea typeface="ＭＳ Ｐゴシック" charset="0"/>
              </a:endParaRPr>
            </a:p>
          </p:txBody>
        </p:sp>
        <p:sp>
          <p:nvSpPr>
            <p:cNvPr id="35" name="Freeform 34"/>
            <p:cNvSpPr>
              <a:spLocks/>
            </p:cNvSpPr>
            <p:nvPr/>
          </p:nvSpPr>
          <p:spPr bwMode="auto">
            <a:xfrm>
              <a:off x="5142" y="1033"/>
              <a:ext cx="45" cy="83"/>
            </a:xfrm>
            <a:custGeom>
              <a:avLst/>
              <a:gdLst>
                <a:gd name="T0" fmla="*/ 0 w 135"/>
                <a:gd name="T1" fmla="*/ 0 h 249"/>
                <a:gd name="T2" fmla="*/ 0 w 135"/>
                <a:gd name="T3" fmla="*/ 0 h 249"/>
                <a:gd name="T4" fmla="*/ 0 w 135"/>
                <a:gd name="T5" fmla="*/ 0 h 249"/>
                <a:gd name="T6" fmla="*/ 0 w 135"/>
                <a:gd name="T7" fmla="*/ 0 h 249"/>
                <a:gd name="T8" fmla="*/ 0 w 135"/>
                <a:gd name="T9" fmla="*/ 0 h 249"/>
                <a:gd name="T10" fmla="*/ 0 w 135"/>
                <a:gd name="T11" fmla="*/ 0 h 249"/>
                <a:gd name="T12" fmla="*/ 0 w 135"/>
                <a:gd name="T13" fmla="*/ 0 h 249"/>
                <a:gd name="T14" fmla="*/ 0 w 135"/>
                <a:gd name="T15" fmla="*/ 0 h 249"/>
                <a:gd name="T16" fmla="*/ 0 w 135"/>
                <a:gd name="T17" fmla="*/ 0 h 249"/>
                <a:gd name="T18" fmla="*/ 0 w 135"/>
                <a:gd name="T19" fmla="*/ 0 h 249"/>
                <a:gd name="T20" fmla="*/ 0 w 135"/>
                <a:gd name="T21" fmla="*/ 0 h 249"/>
                <a:gd name="T22" fmla="*/ 0 w 135"/>
                <a:gd name="T23" fmla="*/ 0 h 249"/>
                <a:gd name="T24" fmla="*/ 0 w 135"/>
                <a:gd name="T25" fmla="*/ 0 h 249"/>
                <a:gd name="T26" fmla="*/ 0 w 135"/>
                <a:gd name="T27" fmla="*/ 0 h 249"/>
                <a:gd name="T28" fmla="*/ 0 w 135"/>
                <a:gd name="T29" fmla="*/ 0 h 249"/>
                <a:gd name="T30" fmla="*/ 0 w 135"/>
                <a:gd name="T31" fmla="*/ 0 h 249"/>
                <a:gd name="T32" fmla="*/ 0 w 135"/>
                <a:gd name="T33" fmla="*/ 0 h 249"/>
                <a:gd name="T34" fmla="*/ 0 w 135"/>
                <a:gd name="T35" fmla="*/ 0 h 249"/>
                <a:gd name="T36" fmla="*/ 0 w 135"/>
                <a:gd name="T37" fmla="*/ 0 h 249"/>
                <a:gd name="T38" fmla="*/ 0 w 135"/>
                <a:gd name="T39" fmla="*/ 0 h 249"/>
                <a:gd name="T40" fmla="*/ 0 w 135"/>
                <a:gd name="T41" fmla="*/ 0 h 249"/>
                <a:gd name="T42" fmla="*/ 0 w 135"/>
                <a:gd name="T43" fmla="*/ 0 h 249"/>
                <a:gd name="T44" fmla="*/ 0 w 135"/>
                <a:gd name="T45" fmla="*/ 0 h 249"/>
                <a:gd name="T46" fmla="*/ 0 w 135"/>
                <a:gd name="T47" fmla="*/ 0 h 249"/>
                <a:gd name="T48" fmla="*/ 0 w 135"/>
                <a:gd name="T49" fmla="*/ 0 h 249"/>
                <a:gd name="T50" fmla="*/ 0 w 135"/>
                <a:gd name="T51" fmla="*/ 0 h 249"/>
                <a:gd name="T52" fmla="*/ 0 w 135"/>
                <a:gd name="T53" fmla="*/ 0 h 249"/>
                <a:gd name="T54" fmla="*/ 0 w 135"/>
                <a:gd name="T55" fmla="*/ 0 h 249"/>
                <a:gd name="T56" fmla="*/ 0 w 135"/>
                <a:gd name="T57" fmla="*/ 0 h 249"/>
                <a:gd name="T58" fmla="*/ 0 w 135"/>
                <a:gd name="T59" fmla="*/ 0 h 249"/>
                <a:gd name="T60" fmla="*/ 0 w 135"/>
                <a:gd name="T61" fmla="*/ 0 h 249"/>
                <a:gd name="T62" fmla="*/ 0 w 135"/>
                <a:gd name="T63" fmla="*/ 0 h 249"/>
                <a:gd name="T64" fmla="*/ 0 w 135"/>
                <a:gd name="T65" fmla="*/ 0 h 2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5"/>
                <a:gd name="T100" fmla="*/ 0 h 249"/>
                <a:gd name="T101" fmla="*/ 135 w 135"/>
                <a:gd name="T102" fmla="*/ 249 h 2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5" h="249">
                  <a:moveTo>
                    <a:pt x="135" y="125"/>
                  </a:moveTo>
                  <a:lnTo>
                    <a:pt x="134" y="151"/>
                  </a:lnTo>
                  <a:lnTo>
                    <a:pt x="129" y="173"/>
                  </a:lnTo>
                  <a:lnTo>
                    <a:pt x="123" y="194"/>
                  </a:lnTo>
                  <a:lnTo>
                    <a:pt x="116" y="213"/>
                  </a:lnTo>
                  <a:lnTo>
                    <a:pt x="105" y="228"/>
                  </a:lnTo>
                  <a:lnTo>
                    <a:pt x="95" y="239"/>
                  </a:lnTo>
                  <a:lnTo>
                    <a:pt x="82" y="246"/>
                  </a:lnTo>
                  <a:lnTo>
                    <a:pt x="68" y="249"/>
                  </a:lnTo>
                  <a:lnTo>
                    <a:pt x="55" y="246"/>
                  </a:lnTo>
                  <a:lnTo>
                    <a:pt x="41" y="239"/>
                  </a:lnTo>
                  <a:lnTo>
                    <a:pt x="30" y="228"/>
                  </a:lnTo>
                  <a:lnTo>
                    <a:pt x="21" y="213"/>
                  </a:lnTo>
                  <a:lnTo>
                    <a:pt x="12" y="194"/>
                  </a:lnTo>
                  <a:lnTo>
                    <a:pt x="6" y="173"/>
                  </a:lnTo>
                  <a:lnTo>
                    <a:pt x="1" y="151"/>
                  </a:lnTo>
                  <a:lnTo>
                    <a:pt x="0" y="125"/>
                  </a:lnTo>
                  <a:lnTo>
                    <a:pt x="1" y="100"/>
                  </a:lnTo>
                  <a:lnTo>
                    <a:pt x="6" y="76"/>
                  </a:lnTo>
                  <a:lnTo>
                    <a:pt x="12" y="55"/>
                  </a:lnTo>
                  <a:lnTo>
                    <a:pt x="21" y="37"/>
                  </a:lnTo>
                  <a:lnTo>
                    <a:pt x="30" y="21"/>
                  </a:lnTo>
                  <a:lnTo>
                    <a:pt x="41" y="10"/>
                  </a:lnTo>
                  <a:lnTo>
                    <a:pt x="55" y="3"/>
                  </a:lnTo>
                  <a:lnTo>
                    <a:pt x="68" y="0"/>
                  </a:lnTo>
                  <a:lnTo>
                    <a:pt x="82" y="3"/>
                  </a:lnTo>
                  <a:lnTo>
                    <a:pt x="95" y="10"/>
                  </a:lnTo>
                  <a:lnTo>
                    <a:pt x="105" y="21"/>
                  </a:lnTo>
                  <a:lnTo>
                    <a:pt x="116" y="37"/>
                  </a:lnTo>
                  <a:lnTo>
                    <a:pt x="123" y="55"/>
                  </a:lnTo>
                  <a:lnTo>
                    <a:pt x="129" y="76"/>
                  </a:lnTo>
                  <a:lnTo>
                    <a:pt x="134" y="100"/>
                  </a:lnTo>
                  <a:lnTo>
                    <a:pt x="135" y="125"/>
                  </a:lnTo>
                  <a:close/>
                </a:path>
              </a:pathLst>
            </a:custGeom>
            <a:solidFill>
              <a:srgbClr val="BFDDBF"/>
            </a:solidFill>
            <a:ln w="9525">
              <a:solidFill>
                <a:schemeClr val="bg2"/>
              </a:solidFill>
              <a:round/>
              <a:headEnd/>
              <a:tailEnd/>
            </a:ln>
          </p:spPr>
          <p:txBody>
            <a:bodyPr/>
            <a:lstStyle/>
            <a:p>
              <a:endParaRPr lang="en-US" dirty="0">
                <a:solidFill>
                  <a:srgbClr val="FFFF00"/>
                </a:solidFill>
                <a:ea typeface="ＭＳ Ｐゴシック" charset="0"/>
              </a:endParaRPr>
            </a:p>
          </p:txBody>
        </p:sp>
      </p:grpSp>
      <p:sp>
        <p:nvSpPr>
          <p:cNvPr id="38" name="Rectangle 2"/>
          <p:cNvSpPr txBox="1">
            <a:spLocks noChangeArrowheads="1"/>
          </p:cNvSpPr>
          <p:nvPr/>
        </p:nvSpPr>
        <p:spPr bwMode="auto">
          <a:xfrm>
            <a:off x="2374900" y="419102"/>
            <a:ext cx="469423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3200" b="1">
                <a:solidFill>
                  <a:schemeClr val="tx2"/>
                </a:solidFill>
                <a:latin typeface="Arial" panose="020B0604020202020204" pitchFamily="34" charset="0"/>
                <a:ea typeface="+mj-ea"/>
                <a:cs typeface="Arial" panose="020B0604020202020204" pitchFamily="34" charset="0"/>
              </a:defRPr>
            </a:lvl1pPr>
            <a:lvl2pPr algn="ctr">
              <a:defRPr sz="3200" b="1">
                <a:solidFill>
                  <a:srgbClr val="25437F"/>
                </a:solidFill>
              </a:defRPr>
            </a:lvl2pPr>
            <a:lvl3pPr algn="ctr">
              <a:defRPr sz="3200" b="1">
                <a:solidFill>
                  <a:srgbClr val="25437F"/>
                </a:solidFill>
              </a:defRPr>
            </a:lvl3pPr>
            <a:lvl4pPr algn="ctr">
              <a:defRPr sz="3200" b="1">
                <a:solidFill>
                  <a:srgbClr val="25437F"/>
                </a:solidFill>
              </a:defRPr>
            </a:lvl4pPr>
            <a:lvl5pPr algn="ctr">
              <a:defRPr sz="3200" b="1">
                <a:solidFill>
                  <a:srgbClr val="25437F"/>
                </a:solidFill>
              </a:defRPr>
            </a:lvl5pPr>
            <a:lvl6pPr marL="457200" algn="ctr" fontAlgn="base">
              <a:spcBef>
                <a:spcPct val="0"/>
              </a:spcBef>
              <a:spcAft>
                <a:spcPct val="0"/>
              </a:spcAft>
              <a:defRPr sz="3200" b="1">
                <a:solidFill>
                  <a:srgbClr val="25437F"/>
                </a:solidFill>
              </a:defRPr>
            </a:lvl6pPr>
            <a:lvl7pPr marL="914400" algn="ctr" fontAlgn="base">
              <a:spcBef>
                <a:spcPct val="0"/>
              </a:spcBef>
              <a:spcAft>
                <a:spcPct val="0"/>
              </a:spcAft>
              <a:defRPr sz="3200" b="1">
                <a:solidFill>
                  <a:srgbClr val="25437F"/>
                </a:solidFill>
              </a:defRPr>
            </a:lvl7pPr>
            <a:lvl8pPr marL="1371600" algn="ctr" fontAlgn="base">
              <a:spcBef>
                <a:spcPct val="0"/>
              </a:spcBef>
              <a:spcAft>
                <a:spcPct val="0"/>
              </a:spcAft>
              <a:defRPr sz="3200" b="1">
                <a:solidFill>
                  <a:srgbClr val="25437F"/>
                </a:solidFill>
              </a:defRPr>
            </a:lvl8pPr>
            <a:lvl9pPr marL="1828800" algn="ctr" fontAlgn="base">
              <a:spcBef>
                <a:spcPct val="0"/>
              </a:spcBef>
              <a:spcAft>
                <a:spcPct val="0"/>
              </a:spcAft>
              <a:defRPr sz="3200" b="1">
                <a:solidFill>
                  <a:srgbClr val="25437F"/>
                </a:solidFill>
              </a:defRPr>
            </a:lvl9pPr>
          </a:lstStyle>
          <a:p>
            <a:r>
              <a:rPr lang="en-US" dirty="0"/>
              <a:t>Road Map</a:t>
            </a:r>
          </a:p>
        </p:txBody>
      </p:sp>
      <p:sp>
        <p:nvSpPr>
          <p:cNvPr id="39" name="AutoShape 35"/>
          <p:cNvSpPr>
            <a:spLocks noChangeArrowheads="1"/>
          </p:cNvSpPr>
          <p:nvPr/>
        </p:nvSpPr>
        <p:spPr bwMode="auto">
          <a:xfrm>
            <a:off x="960292" y="2590800"/>
            <a:ext cx="6507308" cy="457200"/>
          </a:xfrm>
          <a:prstGeom prst="roundRect">
            <a:avLst>
              <a:gd name="adj" fmla="val 16667"/>
            </a:avLst>
          </a:prstGeom>
          <a:noFill/>
          <a:ln w="38100">
            <a:solidFill>
              <a:srgbClr val="808080"/>
            </a:solidFill>
            <a:round/>
            <a:headEnd/>
            <a:tailEnd/>
          </a:ln>
          <a:effectLst>
            <a:outerShdw blurRad="63500" dist="53882" dir="2700000" algn="ctr" rotWithShape="0">
              <a:srgbClr val="DDDDDD">
                <a:alpha val="74998"/>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00"/>
              </a:solidFill>
              <a:effectLst/>
              <a:uLnTx/>
              <a:uFillTx/>
              <a:ea typeface="ＭＳ Ｐゴシック" charset="-128"/>
              <a:cs typeface="ＭＳ Ｐゴシック" charset="-128"/>
            </a:endParaRPr>
          </a:p>
        </p:txBody>
      </p:sp>
      <p:sp>
        <p:nvSpPr>
          <p:cNvPr id="37" name="AutoShape 36"/>
          <p:cNvSpPr>
            <a:spLocks noChangeArrowheads="1"/>
          </p:cNvSpPr>
          <p:nvPr/>
        </p:nvSpPr>
        <p:spPr bwMode="auto">
          <a:xfrm>
            <a:off x="722745" y="2554198"/>
            <a:ext cx="496455" cy="493802"/>
          </a:xfrm>
          <a:prstGeom prst="rightArrow">
            <a:avLst>
              <a:gd name="adj1" fmla="val 50000"/>
              <a:gd name="adj2" fmla="val 51974"/>
            </a:avLst>
          </a:prstGeom>
          <a:solidFill>
            <a:srgbClr val="336699"/>
          </a:solidFill>
          <a:ln w="9525">
            <a:solidFill>
              <a:schemeClr val="bg1"/>
            </a:solidFill>
            <a:miter lim="800000"/>
            <a:headEnd/>
            <a:tailEnd/>
          </a:ln>
          <a:effectLst>
            <a:outerShdw blurRad="63500" dist="38099" dir="2700000" algn="ctr" rotWithShape="0">
              <a:schemeClr val="bg2">
                <a:alpha val="74997"/>
              </a:scheme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Tree>
    <p:extLst>
      <p:ext uri="{BB962C8B-B14F-4D97-AF65-F5344CB8AC3E}">
        <p14:creationId xmlns:p14="http://schemas.microsoft.com/office/powerpoint/2010/main" val="37337694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0"/>
          <p:cNvSpPr>
            <a:spLocks noChangeArrowheads="1"/>
          </p:cNvSpPr>
          <p:nvPr/>
        </p:nvSpPr>
        <p:spPr bwMode="auto">
          <a:xfrm>
            <a:off x="3" y="1059544"/>
            <a:ext cx="9144001" cy="5798456"/>
          </a:xfrm>
          <a:prstGeom prst="rect">
            <a:avLst/>
          </a:pr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dirty="0">
              <a:solidFill>
                <a:srgbClr val="FFFF00"/>
              </a:solidFill>
              <a:ea typeface="ＭＳ Ｐゴシック" charset="0"/>
            </a:endParaRPr>
          </a:p>
        </p:txBody>
      </p:sp>
      <p:sp>
        <p:nvSpPr>
          <p:cNvPr id="47" name="Rectangle 46"/>
          <p:cNvSpPr/>
          <p:nvPr/>
        </p:nvSpPr>
        <p:spPr bwMode="auto">
          <a:xfrm>
            <a:off x="4107544" y="1146630"/>
            <a:ext cx="4542971" cy="5486400"/>
          </a:xfrm>
          <a:prstGeom prst="rect">
            <a:avLst/>
          </a:prstGeom>
          <a:solidFill>
            <a:srgbClr val="77777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smtClean="0">
              <a:solidFill>
                <a:srgbClr val="000000"/>
              </a:solidFill>
              <a:latin typeface="Times" charset="0"/>
              <a:ea typeface="ＭＳ Ｐゴシック" charset="0"/>
            </a:endParaRPr>
          </a:p>
        </p:txBody>
      </p:sp>
      <p:sp>
        <p:nvSpPr>
          <p:cNvPr id="7" name="Rectangle 2"/>
          <p:cNvSpPr txBox="1">
            <a:spLocks noChangeArrowheads="1"/>
          </p:cNvSpPr>
          <p:nvPr/>
        </p:nvSpPr>
        <p:spPr bwMode="auto">
          <a:xfrm>
            <a:off x="607786" y="361500"/>
            <a:ext cx="7264400" cy="5109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defTabSz="895350" eaLnBrk="1" hangingPunct="1">
              <a:lnSpc>
                <a:spcPct val="85000"/>
              </a:lnSpc>
              <a:tabLst>
                <a:tab pos="285750" algn="l"/>
              </a:tabLst>
              <a:defRPr sz="3200" b="1">
                <a:solidFill>
                  <a:srgbClr val="1557A7"/>
                </a:solidFill>
                <a:cs typeface="Arial" charset="0"/>
              </a:defRPr>
            </a:lvl1pPr>
            <a:lvl2pPr eaLnBrk="0" hangingPunct="0">
              <a:defRPr sz="4400">
                <a:latin typeface="Arial Narrow" pitchFamily="-106" charset="0"/>
                <a:ea typeface="ＭＳ Ｐゴシック" pitchFamily="-65" charset="-128"/>
                <a:cs typeface="ＭＳ Ｐゴシック" pitchFamily="-65" charset="-128"/>
              </a:defRPr>
            </a:lvl2pPr>
            <a:lvl3pPr eaLnBrk="0" hangingPunct="0">
              <a:defRPr sz="4400">
                <a:latin typeface="Arial Narrow" pitchFamily="-106" charset="0"/>
                <a:ea typeface="ＭＳ Ｐゴシック" pitchFamily="-65" charset="-128"/>
                <a:cs typeface="ＭＳ Ｐゴシック" pitchFamily="-65" charset="-128"/>
              </a:defRPr>
            </a:lvl3pPr>
            <a:lvl4pPr eaLnBrk="0" hangingPunct="0">
              <a:defRPr sz="4400">
                <a:latin typeface="Arial Narrow" pitchFamily="-106" charset="0"/>
                <a:ea typeface="ＭＳ Ｐゴシック" pitchFamily="-65" charset="-128"/>
                <a:cs typeface="ＭＳ Ｐゴシック" pitchFamily="-65" charset="-128"/>
              </a:defRPr>
            </a:lvl4pPr>
            <a:lvl5pPr eaLnBrk="0" hangingPunct="0">
              <a:defRPr sz="4400">
                <a:latin typeface="Arial Narrow" pitchFamily="-106" charset="0"/>
                <a:ea typeface="ＭＳ Ｐゴシック" pitchFamily="-65" charset="-128"/>
                <a:cs typeface="ＭＳ Ｐゴシック" pitchFamily="-65" charset="-128"/>
              </a:defRPr>
            </a:lvl5pPr>
            <a:lvl6pPr marL="457200" fontAlgn="base">
              <a:spcBef>
                <a:spcPct val="0"/>
              </a:spcBef>
              <a:spcAft>
                <a:spcPct val="0"/>
              </a:spcAft>
              <a:defRPr sz="4400">
                <a:latin typeface="Arial Narrow" pitchFamily="-106" charset="0"/>
              </a:defRPr>
            </a:lvl6pPr>
            <a:lvl7pPr marL="914400" fontAlgn="base">
              <a:spcBef>
                <a:spcPct val="0"/>
              </a:spcBef>
              <a:spcAft>
                <a:spcPct val="0"/>
              </a:spcAft>
              <a:defRPr sz="4400">
                <a:latin typeface="Arial Narrow" pitchFamily="-106" charset="0"/>
              </a:defRPr>
            </a:lvl7pPr>
            <a:lvl8pPr marL="1371600" fontAlgn="base">
              <a:spcBef>
                <a:spcPct val="0"/>
              </a:spcBef>
              <a:spcAft>
                <a:spcPct val="0"/>
              </a:spcAft>
              <a:defRPr sz="4400">
                <a:latin typeface="Arial Narrow" pitchFamily="-106" charset="0"/>
              </a:defRPr>
            </a:lvl8pPr>
            <a:lvl9pPr marL="1828800" fontAlgn="base">
              <a:spcBef>
                <a:spcPct val="0"/>
              </a:spcBef>
              <a:spcAft>
                <a:spcPct val="0"/>
              </a:spcAft>
              <a:defRPr sz="4400">
                <a:latin typeface="Arial Narrow" pitchFamily="-106" charset="0"/>
              </a:defRPr>
            </a:lvl9pPr>
          </a:lstStyle>
          <a:p>
            <a:r>
              <a:rPr lang="en-US" dirty="0">
                <a:ea typeface="ＭＳ Ｐゴシック" charset="0"/>
              </a:rPr>
              <a:t>Types of Groundwater Models</a:t>
            </a:r>
          </a:p>
        </p:txBody>
      </p:sp>
      <p:grpSp>
        <p:nvGrpSpPr>
          <p:cNvPr id="44" name="Group 43"/>
          <p:cNvGrpSpPr/>
          <p:nvPr/>
        </p:nvGrpSpPr>
        <p:grpSpPr>
          <a:xfrm>
            <a:off x="457204" y="1872341"/>
            <a:ext cx="3317697" cy="979716"/>
            <a:chOff x="457201" y="1872338"/>
            <a:chExt cx="3317697" cy="979716"/>
          </a:xfrm>
        </p:grpSpPr>
        <p:sp>
          <p:nvSpPr>
            <p:cNvPr id="39" name="Rounded Rectangle 38"/>
            <p:cNvSpPr/>
            <p:nvPr/>
          </p:nvSpPr>
          <p:spPr bwMode="auto">
            <a:xfrm>
              <a:off x="522517" y="1923140"/>
              <a:ext cx="3252381" cy="928914"/>
            </a:xfrm>
            <a:prstGeom prst="roundRect">
              <a:avLst/>
            </a:prstGeom>
            <a:solidFill>
              <a:srgbClr val="777777"/>
            </a:solidFill>
            <a:ln>
              <a:noFill/>
            </a:ln>
          </p:spPr>
          <p:txBody>
            <a:bodyPr/>
            <a:lstStyle/>
            <a:p>
              <a:pPr eaLnBrk="0" hangingPunct="0">
                <a:defRPr/>
              </a:pPr>
              <a:endParaRPr lang="en-US" sz="2200" dirty="0" smtClean="0">
                <a:solidFill>
                  <a:srgbClr val="FFFF00"/>
                </a:solidFill>
                <a:ea typeface="ＭＳ Ｐゴシック" charset="0"/>
              </a:endParaRPr>
            </a:p>
          </p:txBody>
        </p:sp>
        <p:sp>
          <p:nvSpPr>
            <p:cNvPr id="3" name="Rounded Rectangle 2"/>
            <p:cNvSpPr/>
            <p:nvPr/>
          </p:nvSpPr>
          <p:spPr bwMode="auto">
            <a:xfrm>
              <a:off x="457201" y="1872338"/>
              <a:ext cx="3252381" cy="928914"/>
            </a:xfrm>
            <a:prstGeom prst="roundRect">
              <a:avLst/>
            </a:prstGeom>
            <a:solidFill>
              <a:srgbClr val="29527B"/>
            </a:solidFill>
            <a:ln>
              <a:noFill/>
            </a:ln>
          </p:spPr>
          <p:txBody>
            <a:bodyPr/>
            <a:lstStyle/>
            <a:p>
              <a:pPr eaLnBrk="0" hangingPunct="0">
                <a:defRPr/>
              </a:pPr>
              <a:endParaRPr lang="en-US" sz="2200" dirty="0" smtClean="0">
                <a:solidFill>
                  <a:srgbClr val="FFFF00"/>
                </a:solidFill>
                <a:ea typeface="ＭＳ Ｐゴシック" charset="0"/>
              </a:endParaRPr>
            </a:p>
          </p:txBody>
        </p:sp>
        <p:sp>
          <p:nvSpPr>
            <p:cNvPr id="8" name="Rectangle 3"/>
            <p:cNvSpPr txBox="1">
              <a:spLocks noChangeArrowheads="1"/>
            </p:cNvSpPr>
            <p:nvPr/>
          </p:nvSpPr>
          <p:spPr bwMode="auto">
            <a:xfrm>
              <a:off x="506870" y="1987323"/>
              <a:ext cx="2933013" cy="8284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1775" indent="-231775" eaLnBrk="0" hangingPunct="0">
                <a:lnSpc>
                  <a:spcPct val="85000"/>
                </a:lnSpc>
                <a:spcBef>
                  <a:spcPts val="2000"/>
                </a:spcBef>
                <a:buFontTx/>
                <a:buChar char="•"/>
                <a:defRPr/>
              </a:pPr>
              <a:r>
                <a:rPr lang="en-US" sz="2200" kern="0" dirty="0" smtClean="0">
                  <a:solidFill>
                    <a:srgbClr val="FFFFFF"/>
                  </a:solidFill>
                  <a:ea typeface="ＭＳ Ｐゴシック" charset="0"/>
                  <a:cs typeface="Arial" charset="0"/>
                </a:rPr>
                <a:t>Flow vs. </a:t>
              </a:r>
              <a:br>
                <a:rPr lang="en-US" sz="2200" kern="0" dirty="0" smtClean="0">
                  <a:solidFill>
                    <a:srgbClr val="FFFFFF"/>
                  </a:solidFill>
                  <a:ea typeface="ＭＳ Ｐゴシック" charset="0"/>
                  <a:cs typeface="Arial" charset="0"/>
                </a:rPr>
              </a:br>
              <a:r>
                <a:rPr lang="en-US" sz="2200" kern="0" dirty="0" smtClean="0">
                  <a:solidFill>
                    <a:srgbClr val="FFFFFF"/>
                  </a:solidFill>
                  <a:ea typeface="ＭＳ Ｐゴシック" charset="0"/>
                  <a:cs typeface="Arial" charset="0"/>
                </a:rPr>
                <a:t>Transport Models</a:t>
              </a:r>
              <a:endParaRPr lang="en-US" sz="2200" kern="0" dirty="0">
                <a:solidFill>
                  <a:srgbClr val="FFFFFF"/>
                </a:solidFill>
                <a:ea typeface="ＭＳ Ｐゴシック" charset="0"/>
                <a:cs typeface="Arial" charset="0"/>
              </a:endParaRPr>
            </a:p>
          </p:txBody>
        </p:sp>
      </p:grpSp>
      <p:cxnSp>
        <p:nvCxnSpPr>
          <p:cNvPr id="9" name="Straight Connector 8"/>
          <p:cNvCxnSpPr>
            <a:cxnSpLocks noChangeShapeType="1"/>
          </p:cNvCxnSpPr>
          <p:nvPr/>
        </p:nvCxnSpPr>
        <p:spPr bwMode="auto">
          <a:xfrm>
            <a:off x="0" y="981862"/>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cxnSp>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r="1713" b="2928"/>
          <a:stretch>
            <a:fillRect/>
          </a:stretch>
        </p:blipFill>
        <p:spPr bwMode="auto">
          <a:xfrm>
            <a:off x="4281717" y="4339775"/>
            <a:ext cx="4180114" cy="2133599"/>
          </a:xfrm>
          <a:prstGeom prst="rect">
            <a:avLst/>
          </a:prstGeom>
          <a:noFill/>
          <a:ln w="38100">
            <a:solidFill>
              <a:schemeClr val="tx2"/>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46" name="Group 45"/>
          <p:cNvGrpSpPr/>
          <p:nvPr/>
        </p:nvGrpSpPr>
        <p:grpSpPr>
          <a:xfrm>
            <a:off x="456778" y="5030160"/>
            <a:ext cx="3534657" cy="804862"/>
            <a:chOff x="456775" y="5030160"/>
            <a:chExt cx="3534657" cy="804862"/>
          </a:xfrm>
        </p:grpSpPr>
        <p:sp>
          <p:nvSpPr>
            <p:cNvPr id="40" name="Rounded Rectangle 39"/>
            <p:cNvSpPr/>
            <p:nvPr/>
          </p:nvSpPr>
          <p:spPr bwMode="auto">
            <a:xfrm>
              <a:off x="522091" y="5101774"/>
              <a:ext cx="3229850" cy="566057"/>
            </a:xfrm>
            <a:prstGeom prst="roundRect">
              <a:avLst/>
            </a:prstGeom>
            <a:solidFill>
              <a:srgbClr val="777777"/>
            </a:solidFill>
            <a:ln>
              <a:noFill/>
            </a:ln>
          </p:spPr>
          <p:txBody>
            <a:bodyPr/>
            <a:lstStyle/>
            <a:p>
              <a:pPr eaLnBrk="0" hangingPunct="0">
                <a:defRPr/>
              </a:pPr>
              <a:endParaRPr lang="en-US" sz="2200" dirty="0" smtClean="0">
                <a:solidFill>
                  <a:srgbClr val="FFFF00"/>
                </a:solidFill>
                <a:ea typeface="ＭＳ Ｐゴシック" charset="0"/>
              </a:endParaRPr>
            </a:p>
          </p:txBody>
        </p:sp>
        <p:sp>
          <p:nvSpPr>
            <p:cNvPr id="4" name="Rounded Rectangle 3"/>
            <p:cNvSpPr/>
            <p:nvPr/>
          </p:nvSpPr>
          <p:spPr bwMode="auto">
            <a:xfrm>
              <a:off x="456775" y="5050972"/>
              <a:ext cx="3229850" cy="566057"/>
            </a:xfrm>
            <a:prstGeom prst="roundRect">
              <a:avLst/>
            </a:prstGeom>
            <a:solidFill>
              <a:srgbClr val="29527B"/>
            </a:solidFill>
            <a:ln>
              <a:noFill/>
            </a:ln>
          </p:spPr>
          <p:txBody>
            <a:bodyPr/>
            <a:lstStyle/>
            <a:p>
              <a:pPr eaLnBrk="0" hangingPunct="0">
                <a:defRPr/>
              </a:pPr>
              <a:endParaRPr lang="en-US" sz="2200" dirty="0" smtClean="0">
                <a:solidFill>
                  <a:srgbClr val="FFFF00"/>
                </a:solidFill>
                <a:ea typeface="ＭＳ Ｐゴシック" charset="0"/>
              </a:endParaRPr>
            </a:p>
          </p:txBody>
        </p:sp>
        <p:sp>
          <p:nvSpPr>
            <p:cNvPr id="12" name="Rectangle 3"/>
            <p:cNvSpPr txBox="1">
              <a:spLocks noChangeArrowheads="1"/>
            </p:cNvSpPr>
            <p:nvPr/>
          </p:nvSpPr>
          <p:spPr bwMode="auto">
            <a:xfrm>
              <a:off x="506870" y="5030160"/>
              <a:ext cx="3484562" cy="804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nSpc>
                  <a:spcPct val="140000"/>
                </a:lnSpc>
              </a:pPr>
              <a:r>
                <a:rPr lang="en-US" sz="2200" dirty="0" smtClean="0">
                  <a:solidFill>
                    <a:srgbClr val="FFFFFF"/>
                  </a:solidFill>
                  <a:latin typeface="Arial" charset="0"/>
                  <a:ea typeface="ＭＳ Ｐゴシック" charset="0"/>
                  <a:cs typeface="Arial" charset="0"/>
                </a:rPr>
                <a:t>Analytical Models</a:t>
              </a:r>
              <a:endParaRPr lang="en-US" sz="2200" dirty="0">
                <a:solidFill>
                  <a:srgbClr val="FFFFFF"/>
                </a:solidFill>
                <a:latin typeface="Arial" charset="0"/>
                <a:ea typeface="ＭＳ Ｐゴシック" charset="0"/>
                <a:cs typeface="Arial" charset="0"/>
              </a:endParaRPr>
            </a:p>
          </p:txBody>
        </p:sp>
      </p:gr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r="7565"/>
          <a:stretch>
            <a:fillRect/>
          </a:stretch>
        </p:blipFill>
        <p:spPr bwMode="auto">
          <a:xfrm>
            <a:off x="4296236" y="1316030"/>
            <a:ext cx="4180107" cy="2806028"/>
          </a:xfrm>
          <a:prstGeom prst="rect">
            <a:avLst/>
          </a:prstGeom>
          <a:noFill/>
          <a:ln w="57150">
            <a:solidFill>
              <a:schemeClr val="tx2"/>
            </a:solidFill>
          </a:ln>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a:off x="457204" y="3242806"/>
            <a:ext cx="3317697" cy="647010"/>
            <a:chOff x="457201" y="3242806"/>
            <a:chExt cx="3317697" cy="647010"/>
          </a:xfrm>
        </p:grpSpPr>
        <p:sp>
          <p:nvSpPr>
            <p:cNvPr id="38" name="Rounded Rectangle 37"/>
            <p:cNvSpPr/>
            <p:nvPr/>
          </p:nvSpPr>
          <p:spPr bwMode="auto">
            <a:xfrm>
              <a:off x="522517" y="3323759"/>
              <a:ext cx="3252381" cy="566057"/>
            </a:xfrm>
            <a:prstGeom prst="roundRect">
              <a:avLst/>
            </a:prstGeom>
            <a:solidFill>
              <a:srgbClr val="777777"/>
            </a:solidFill>
            <a:ln>
              <a:noFill/>
            </a:ln>
          </p:spPr>
          <p:txBody>
            <a:bodyPr/>
            <a:lstStyle/>
            <a:p>
              <a:pPr eaLnBrk="0" hangingPunct="0">
                <a:defRPr/>
              </a:pPr>
              <a:endParaRPr lang="en-US" sz="2200" dirty="0" smtClean="0">
                <a:solidFill>
                  <a:srgbClr val="FFFF00"/>
                </a:solidFill>
                <a:ea typeface="ＭＳ Ｐゴシック" charset="0"/>
              </a:endParaRPr>
            </a:p>
          </p:txBody>
        </p:sp>
        <p:sp>
          <p:nvSpPr>
            <p:cNvPr id="2" name="Rounded Rectangle 1"/>
            <p:cNvSpPr/>
            <p:nvPr/>
          </p:nvSpPr>
          <p:spPr bwMode="auto">
            <a:xfrm>
              <a:off x="457201" y="3272957"/>
              <a:ext cx="3252381" cy="566057"/>
            </a:xfrm>
            <a:prstGeom prst="roundRect">
              <a:avLst/>
            </a:prstGeom>
            <a:solidFill>
              <a:srgbClr val="29527B"/>
            </a:solidFill>
            <a:ln>
              <a:noFill/>
            </a:ln>
          </p:spPr>
          <p:txBody>
            <a:bodyPr/>
            <a:lstStyle/>
            <a:p>
              <a:pPr eaLnBrk="0" hangingPunct="0">
                <a:defRPr/>
              </a:pPr>
              <a:endParaRPr lang="en-US" sz="2200" dirty="0" smtClean="0">
                <a:solidFill>
                  <a:srgbClr val="FFFF00"/>
                </a:solidFill>
                <a:ea typeface="ＭＳ Ｐゴシック" charset="0"/>
              </a:endParaRPr>
            </a:p>
          </p:txBody>
        </p:sp>
        <p:sp>
          <p:nvSpPr>
            <p:cNvPr id="36" name="Rectangle 3"/>
            <p:cNvSpPr txBox="1">
              <a:spLocks noChangeArrowheads="1"/>
            </p:cNvSpPr>
            <p:nvPr/>
          </p:nvSpPr>
          <p:spPr bwMode="auto">
            <a:xfrm>
              <a:off x="506870" y="3242806"/>
              <a:ext cx="2931885" cy="5889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1775" indent="-231775" eaLnBrk="0" hangingPunct="0">
                <a:lnSpc>
                  <a:spcPct val="140000"/>
                </a:lnSpc>
                <a:spcBef>
                  <a:spcPct val="20000"/>
                </a:spcBef>
                <a:buFontTx/>
                <a:buChar char="•"/>
                <a:defRPr/>
              </a:pPr>
              <a:r>
                <a:rPr lang="en-US" sz="2200" kern="0" dirty="0" smtClean="0">
                  <a:solidFill>
                    <a:srgbClr val="FFFFFF"/>
                  </a:solidFill>
                  <a:ea typeface="ＭＳ Ｐゴシック" charset="0"/>
                  <a:cs typeface="Arial" charset="0"/>
                </a:rPr>
                <a:t>Numerical Models</a:t>
              </a:r>
              <a:endParaRPr lang="en-US" sz="2200" kern="0" dirty="0">
                <a:solidFill>
                  <a:srgbClr val="FFFFFF"/>
                </a:solidFill>
                <a:ea typeface="ＭＳ Ｐゴシック" charset="0"/>
                <a:cs typeface="Arial" charset="0"/>
              </a:endParaRPr>
            </a:p>
          </p:txBody>
        </p:sp>
      </p:grpSp>
      <p:sp>
        <p:nvSpPr>
          <p:cNvPr id="21"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44</a:t>
            </a:fld>
            <a:endParaRPr lang="en-US" sz="1400" dirty="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33312187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7" descr="Untitled-1"/>
          <p:cNvPicPr>
            <a:picLocks noChangeAspect="1" noChangeArrowheads="1"/>
          </p:cNvPicPr>
          <p:nvPr/>
        </p:nvPicPr>
        <p:blipFill>
          <a:blip r:embed="rId2">
            <a:extLst>
              <a:ext uri="{28A0092B-C50C-407E-A947-70E740481C1C}">
                <a14:useLocalDpi xmlns:a14="http://schemas.microsoft.com/office/drawing/2010/main" val="0"/>
              </a:ext>
            </a:extLst>
          </a:blip>
          <a:srcRect l="32137" t="15238" r="3263"/>
          <a:stretch>
            <a:fillRect/>
          </a:stretch>
        </p:blipFill>
        <p:spPr bwMode="auto">
          <a:xfrm>
            <a:off x="0" y="0"/>
            <a:ext cx="9144000" cy="6858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0"/>
            <a:ext cx="9144000" cy="106558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FFFFFF"/>
              </a:solidFill>
            </a:endParaRPr>
          </a:p>
        </p:txBody>
      </p:sp>
      <p:sp>
        <p:nvSpPr>
          <p:cNvPr id="25605" name="TextBox 6"/>
          <p:cNvSpPr txBox="1">
            <a:spLocks noChangeArrowheads="1"/>
          </p:cNvSpPr>
          <p:nvPr/>
        </p:nvSpPr>
        <p:spPr bwMode="auto">
          <a:xfrm>
            <a:off x="232225" y="72579"/>
            <a:ext cx="88355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hangingPunct="0"/>
            <a:r>
              <a:rPr lang="en-US" sz="2600" b="1" dirty="0" smtClean="0">
                <a:solidFill>
                  <a:srgbClr val="FFFFFF"/>
                </a:solidFill>
                <a:latin typeface="Arial" charset="0"/>
                <a:cs typeface="Arial" charset="0"/>
              </a:rPr>
              <a:t>Numerical Models</a:t>
            </a:r>
            <a:r>
              <a:rPr lang="en-US" sz="2200" b="1" dirty="0" smtClean="0">
                <a:solidFill>
                  <a:srgbClr val="FFFFFF"/>
                </a:solidFill>
                <a:latin typeface="Arial" charset="0"/>
                <a:cs typeface="Arial" charset="0"/>
              </a:rPr>
              <a:t>:  It </a:t>
            </a:r>
            <a:r>
              <a:rPr lang="en-US" sz="2200" b="1" dirty="0">
                <a:solidFill>
                  <a:srgbClr val="FFFFFF"/>
                </a:solidFill>
                <a:latin typeface="Arial" charset="0"/>
                <a:cs typeface="Arial" charset="0"/>
              </a:rPr>
              <a:t>takes a lot of grid cells to model this….</a:t>
            </a:r>
          </a:p>
          <a:p>
            <a:pPr eaLnBrk="0" hangingPunct="0"/>
            <a:r>
              <a:rPr lang="en-US" sz="2200" i="1" dirty="0">
                <a:solidFill>
                  <a:srgbClr val="FFFFFF"/>
                </a:solidFill>
                <a:latin typeface="Arial" charset="0"/>
                <a:cs typeface="Arial" charset="0"/>
              </a:rPr>
              <a:t>(Chapman, Sale, Doner, Parker, 2012)</a:t>
            </a:r>
          </a:p>
        </p:txBody>
      </p:sp>
      <p:sp>
        <p:nvSpPr>
          <p:cNvPr id="2" name="TextBox 1"/>
          <p:cNvSpPr txBox="1"/>
          <p:nvPr/>
        </p:nvSpPr>
        <p:spPr>
          <a:xfrm>
            <a:off x="304800" y="1270005"/>
            <a:ext cx="2827867" cy="472381"/>
          </a:xfrm>
          <a:prstGeom prst="rect">
            <a:avLst/>
          </a:prstGeom>
          <a:solidFill>
            <a:schemeClr val="bg1"/>
          </a:solidFill>
        </p:spPr>
        <p:txBody>
          <a:bodyPr wrap="square" rtlCol="0">
            <a:spAutoFit/>
          </a:bodyPr>
          <a:lstStyle/>
          <a:p>
            <a:r>
              <a:rPr lang="en-US" sz="2400" b="1" dirty="0" smtClean="0">
                <a:solidFill>
                  <a:srgbClr val="FF0000"/>
                </a:solidFill>
                <a:ea typeface="ＭＳ Ｐゴシック" charset="0"/>
              </a:rPr>
              <a:t>~25,000 elements</a:t>
            </a:r>
            <a:endParaRPr lang="en-US" sz="2400" b="1" dirty="0">
              <a:solidFill>
                <a:srgbClr val="FF0000"/>
              </a:solidFill>
              <a:ea typeface="ＭＳ Ｐゴシック" charset="0"/>
            </a:endParaRPr>
          </a:p>
        </p:txBody>
      </p:sp>
      <p:sp>
        <p:nvSpPr>
          <p:cNvPr id="6" name="TextBox 5"/>
          <p:cNvSpPr txBox="1"/>
          <p:nvPr/>
        </p:nvSpPr>
        <p:spPr>
          <a:xfrm>
            <a:off x="321737" y="2946409"/>
            <a:ext cx="2827867" cy="472381"/>
          </a:xfrm>
          <a:prstGeom prst="rect">
            <a:avLst/>
          </a:prstGeom>
          <a:solidFill>
            <a:schemeClr val="bg1"/>
          </a:solidFill>
        </p:spPr>
        <p:txBody>
          <a:bodyPr wrap="square" rtlCol="0">
            <a:spAutoFit/>
          </a:bodyPr>
          <a:lstStyle/>
          <a:p>
            <a:r>
              <a:rPr lang="en-US" sz="2400" b="1" dirty="0" smtClean="0">
                <a:solidFill>
                  <a:srgbClr val="FF0000"/>
                </a:solidFill>
                <a:ea typeface="ＭＳ Ｐゴシック" charset="0"/>
              </a:rPr>
              <a:t>~7,500 elements</a:t>
            </a:r>
            <a:endParaRPr lang="en-US" sz="2400" b="1" dirty="0">
              <a:solidFill>
                <a:srgbClr val="FF0000"/>
              </a:solidFill>
              <a:ea typeface="ＭＳ Ｐゴシック" charset="0"/>
            </a:endParaRPr>
          </a:p>
        </p:txBody>
      </p:sp>
      <p:sp>
        <p:nvSpPr>
          <p:cNvPr id="7" name="TextBox 6"/>
          <p:cNvSpPr txBox="1"/>
          <p:nvPr/>
        </p:nvSpPr>
        <p:spPr>
          <a:xfrm>
            <a:off x="321735" y="4775205"/>
            <a:ext cx="2370666" cy="472381"/>
          </a:xfrm>
          <a:prstGeom prst="rect">
            <a:avLst/>
          </a:prstGeom>
          <a:solidFill>
            <a:schemeClr val="bg1"/>
          </a:solidFill>
        </p:spPr>
        <p:txBody>
          <a:bodyPr wrap="square" rtlCol="0">
            <a:spAutoFit/>
          </a:bodyPr>
          <a:lstStyle/>
          <a:p>
            <a:r>
              <a:rPr lang="en-US" sz="2400" b="1" dirty="0" smtClean="0">
                <a:solidFill>
                  <a:srgbClr val="FF0000"/>
                </a:solidFill>
                <a:ea typeface="ＭＳ Ｐゴシック" charset="0"/>
              </a:rPr>
              <a:t>~10,000 nodes</a:t>
            </a:r>
            <a:endParaRPr lang="en-US" sz="2400" b="1" dirty="0">
              <a:solidFill>
                <a:srgbClr val="FF0000"/>
              </a:solidFill>
              <a:ea typeface="ＭＳ Ｐゴシック" charset="0"/>
            </a:endParaRPr>
          </a:p>
        </p:txBody>
      </p:sp>
      <p:sp>
        <p:nvSpPr>
          <p:cNvPr id="30" name="Rectangle 29"/>
          <p:cNvSpPr/>
          <p:nvPr/>
        </p:nvSpPr>
        <p:spPr bwMode="auto">
          <a:xfrm>
            <a:off x="0" y="3"/>
            <a:ext cx="9144000" cy="68580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smtClean="0">
              <a:solidFill>
                <a:srgbClr val="000000"/>
              </a:solidFill>
              <a:latin typeface="Times" charset="0"/>
              <a:ea typeface="ＭＳ Ｐゴシック" charset="0"/>
            </a:endParaRPr>
          </a:p>
        </p:txBody>
      </p:sp>
      <p:sp>
        <p:nvSpPr>
          <p:cNvPr id="9"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45</a:t>
            </a:fld>
            <a:endParaRPr lang="en-US" sz="1400" dirty="0">
              <a:solidFill>
                <a:srgbClr val="808080"/>
              </a:solidFill>
              <a:latin typeface="Tahoma" pitchFamily="34" charset="0"/>
              <a:ea typeface="ＭＳ Ｐゴシック" charset="0"/>
            </a:endParaRPr>
          </a:p>
        </p:txBody>
      </p:sp>
      <p:sp>
        <p:nvSpPr>
          <p:cNvPr id="14" name="Line 19"/>
          <p:cNvSpPr>
            <a:spLocks noChangeShapeType="1"/>
          </p:cNvSpPr>
          <p:nvPr/>
        </p:nvSpPr>
        <p:spPr bwMode="auto">
          <a:xfrm>
            <a:off x="3" y="1008117"/>
            <a:ext cx="9143999"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pitchFamily="1" charset="0"/>
              <a:ea typeface="ＭＳ Ｐゴシック" charset="0"/>
            </a:endParaRPr>
          </a:p>
        </p:txBody>
      </p:sp>
    </p:spTree>
    <p:extLst>
      <p:ext uri="{BB962C8B-B14F-4D97-AF65-F5344CB8AC3E}">
        <p14:creationId xmlns:p14="http://schemas.microsoft.com/office/powerpoint/2010/main" val="28504574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Line 19"/>
          <p:cNvSpPr>
            <a:spLocks noChangeShapeType="1"/>
          </p:cNvSpPr>
          <p:nvPr/>
        </p:nvSpPr>
        <p:spPr bwMode="auto">
          <a:xfrm>
            <a:off x="3" y="1101901"/>
            <a:ext cx="9143999"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pitchFamily="1" charset="0"/>
              <a:ea typeface="ＭＳ Ｐゴシック" charset="0"/>
            </a:endParaRPr>
          </a:p>
        </p:txBody>
      </p:sp>
      <p:sp>
        <p:nvSpPr>
          <p:cNvPr id="5" name="Rectangle 4"/>
          <p:cNvSpPr/>
          <p:nvPr/>
        </p:nvSpPr>
        <p:spPr>
          <a:xfrm>
            <a:off x="0" y="0"/>
            <a:ext cx="9144000" cy="106558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dirty="0">
              <a:solidFill>
                <a:srgbClr val="FFFFFF"/>
              </a:solidFill>
            </a:endParaRPr>
          </a:p>
        </p:txBody>
      </p:sp>
      <p:sp>
        <p:nvSpPr>
          <p:cNvPr id="30" name="Rectangle 29"/>
          <p:cNvSpPr/>
          <p:nvPr/>
        </p:nvSpPr>
        <p:spPr bwMode="auto">
          <a:xfrm>
            <a:off x="0" y="3"/>
            <a:ext cx="9144000" cy="68580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smtClean="0">
              <a:solidFill>
                <a:srgbClr val="000000"/>
              </a:solidFill>
              <a:latin typeface="Times" charset="0"/>
              <a:ea typeface="ＭＳ Ｐゴシック" charset="0"/>
            </a:endParaRPr>
          </a:p>
        </p:txBody>
      </p:sp>
      <p:sp>
        <p:nvSpPr>
          <p:cNvPr id="9"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46</a:t>
            </a:fld>
            <a:endParaRPr lang="en-US" sz="1400" dirty="0">
              <a:solidFill>
                <a:srgbClr val="808080"/>
              </a:solidFill>
              <a:latin typeface="Tahoma" pitchFamily="34" charset="0"/>
              <a:ea typeface="ＭＳ Ｐゴシック" charset="0"/>
            </a:endParaRPr>
          </a:p>
        </p:txBody>
      </p:sp>
      <p:pic>
        <p:nvPicPr>
          <p:cNvPr id="10" name="Picture 9" descr="SALE 3 D POOLS diagram zoomed in.jpg"/>
          <p:cNvPicPr>
            <a:picLocks noChangeAspect="1"/>
          </p:cNvPicPr>
          <p:nvPr/>
        </p:nvPicPr>
        <p:blipFill rotWithShape="1">
          <a:blip r:embed="rId2"/>
          <a:srcRect l="1720" t="7939" r="2074"/>
          <a:stretch/>
        </p:blipFill>
        <p:spPr>
          <a:xfrm>
            <a:off x="600676" y="2728687"/>
            <a:ext cx="7986755" cy="4049480"/>
          </a:xfrm>
          <a:prstGeom prst="rect">
            <a:avLst/>
          </a:prstGeom>
          <a:ln w="38100">
            <a:solidFill>
              <a:schemeClr val="bg2">
                <a:lumMod val="60000"/>
                <a:lumOff val="40000"/>
              </a:schemeClr>
            </a:solidFill>
          </a:ln>
        </p:spPr>
      </p:pic>
      <p:sp>
        <p:nvSpPr>
          <p:cNvPr id="11" name="Rectangle 2"/>
          <p:cNvSpPr>
            <a:spLocks noChangeArrowheads="1"/>
          </p:cNvSpPr>
          <p:nvPr/>
        </p:nvSpPr>
        <p:spPr bwMode="auto">
          <a:xfrm>
            <a:off x="-375427" y="5536314"/>
            <a:ext cx="8230466" cy="124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2800" b="1" dirty="0">
              <a:solidFill>
                <a:srgbClr val="006600"/>
              </a:solidFill>
              <a:ea typeface="ＭＳ Ｐゴシック" charset="0"/>
            </a:endParaRPr>
          </a:p>
        </p:txBody>
      </p:sp>
      <p:sp>
        <p:nvSpPr>
          <p:cNvPr id="13" name="Left Brace 27"/>
          <p:cNvSpPr>
            <a:spLocks/>
          </p:cNvSpPr>
          <p:nvPr/>
        </p:nvSpPr>
        <p:spPr bwMode="auto">
          <a:xfrm rot="5400000">
            <a:off x="4544064" y="-461419"/>
            <a:ext cx="601009" cy="4052455"/>
          </a:xfrm>
          <a:prstGeom prst="leftBrace">
            <a:avLst>
              <a:gd name="adj1" fmla="val 8327"/>
              <a:gd name="adj2" fmla="val 50829"/>
            </a:avLst>
          </a:prstGeom>
          <a:noFill/>
          <a:ln w="57150">
            <a:solidFill>
              <a:srgbClr val="397C88">
                <a:lumMod val="75000"/>
              </a:srgbClr>
            </a:solidFill>
            <a:round/>
            <a:headEnd/>
            <a:tailEnd/>
          </a:ln>
          <a:extLst>
            <a:ext uri="{909E8E84-426E-40DD-AFC4-6F175D3DCCD1}">
              <a14:hiddenFill xmlns:a14="http://schemas.microsoft.com/office/drawing/2010/main">
                <a:solidFill>
                  <a:srgbClr val="FFFFFF"/>
                </a:solidFill>
              </a14:hiddenFill>
            </a:ext>
          </a:extLst>
        </p:spPr>
        <p:txBody>
          <a:bodyPr/>
          <a:lstStyle/>
          <a:p>
            <a:pPr defTabSz="457200" eaLnBrk="0" fontAlgn="auto" hangingPunct="0">
              <a:spcBef>
                <a:spcPts val="0"/>
              </a:spcBef>
              <a:spcAft>
                <a:spcPts val="0"/>
              </a:spcAft>
              <a:defRPr/>
            </a:pPr>
            <a:endParaRPr lang="en-US" sz="2400" kern="0" dirty="0" smtClean="0">
              <a:solidFill>
                <a:srgbClr val="000000"/>
              </a:solidFill>
              <a:latin typeface="Times" charset="0"/>
              <a:ea typeface="ＭＳ Ｐゴシック" charset="0"/>
            </a:endParaRPr>
          </a:p>
        </p:txBody>
      </p:sp>
      <p:sp>
        <p:nvSpPr>
          <p:cNvPr id="14" name="Rounded Rectangle 13"/>
          <p:cNvSpPr/>
          <p:nvPr/>
        </p:nvSpPr>
        <p:spPr bwMode="auto">
          <a:xfrm>
            <a:off x="2747184" y="892632"/>
            <a:ext cx="4231492" cy="406400"/>
          </a:xfrm>
          <a:prstGeom prst="roundRect">
            <a:avLst/>
          </a:prstGeom>
          <a:solidFill>
            <a:srgbClr val="D37B00"/>
          </a:solidFill>
          <a:ln>
            <a:solidFill>
              <a:sysClr val="window" lastClr="FFFFFF"/>
            </a:solidFill>
          </a:ln>
          <a:effectLst>
            <a:outerShdw blurRad="50800" dist="101600" dir="2700000" algn="tl" rotWithShape="0">
              <a:srgbClr val="000000">
                <a:lumMod val="65000"/>
                <a:lumOff val="35000"/>
              </a:srgbClr>
            </a:outerShdw>
          </a:effectLst>
        </p:spPr>
        <p:txBody>
          <a:bodyPr/>
          <a:lstStyle/>
          <a:p>
            <a:pPr eaLnBrk="0" fontAlgn="auto" hangingPunct="0">
              <a:spcBef>
                <a:spcPts val="0"/>
              </a:spcBef>
              <a:spcAft>
                <a:spcPts val="0"/>
              </a:spcAft>
              <a:defRPr/>
            </a:pPr>
            <a:endParaRPr lang="en-US" sz="2200" kern="0" dirty="0" smtClean="0">
              <a:solidFill>
                <a:srgbClr val="0D2543"/>
              </a:solidFill>
              <a:latin typeface="Calibri"/>
              <a:ea typeface="ＭＳ Ｐゴシック" charset="0"/>
            </a:endParaRPr>
          </a:p>
        </p:txBody>
      </p:sp>
      <p:sp>
        <p:nvSpPr>
          <p:cNvPr id="15" name="TextBox 22"/>
          <p:cNvSpPr txBox="1">
            <a:spLocks noChangeArrowheads="1"/>
          </p:cNvSpPr>
          <p:nvPr/>
        </p:nvSpPr>
        <p:spPr bwMode="auto">
          <a:xfrm>
            <a:off x="2723331" y="838200"/>
            <a:ext cx="427919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457200" eaLnBrk="0" fontAlgn="auto" hangingPunct="0">
              <a:spcBef>
                <a:spcPts val="0"/>
              </a:spcBef>
              <a:spcAft>
                <a:spcPts val="0"/>
              </a:spcAft>
            </a:pPr>
            <a:r>
              <a:rPr lang="ja-JP" altLang="en-US" sz="2600" b="1" dirty="0">
                <a:solidFill>
                  <a:prstClr val="white"/>
                </a:solidFill>
                <a:latin typeface="Calibri"/>
                <a:cs typeface="Arial" charset="0"/>
              </a:rPr>
              <a:t>“</a:t>
            </a:r>
            <a:r>
              <a:rPr lang="en-US" sz="2600" b="1" dirty="0">
                <a:solidFill>
                  <a:prstClr val="white"/>
                </a:solidFill>
                <a:latin typeface="Calibri"/>
                <a:cs typeface="Arial" charset="0"/>
              </a:rPr>
              <a:t>Square Root</a:t>
            </a:r>
            <a:r>
              <a:rPr lang="ja-JP" altLang="en-US" sz="2600" b="1" dirty="0" smtClean="0">
                <a:solidFill>
                  <a:prstClr val="white"/>
                </a:solidFill>
                <a:latin typeface="Calibri"/>
                <a:cs typeface="Arial" charset="0"/>
              </a:rPr>
              <a:t>” </a:t>
            </a:r>
            <a:r>
              <a:rPr lang="ja-JP" altLang="en-US" sz="2600" b="1" dirty="0">
                <a:solidFill>
                  <a:prstClr val="white"/>
                </a:solidFill>
                <a:latin typeface="Calibri"/>
                <a:cs typeface="Arial" charset="0"/>
              </a:rPr>
              <a:t>“</a:t>
            </a:r>
            <a:r>
              <a:rPr lang="en-US" sz="2600" b="1" dirty="0">
                <a:solidFill>
                  <a:prstClr val="white"/>
                </a:solidFill>
                <a:latin typeface="Calibri"/>
                <a:cs typeface="Arial" charset="0"/>
              </a:rPr>
              <a:t>Dandy-Sale</a:t>
            </a:r>
            <a:r>
              <a:rPr lang="ja-JP" altLang="en-US" sz="2600" b="1" dirty="0" smtClean="0">
                <a:solidFill>
                  <a:prstClr val="white"/>
                </a:solidFill>
                <a:latin typeface="Calibri"/>
                <a:cs typeface="Arial" charset="0"/>
              </a:rPr>
              <a:t>”</a:t>
            </a:r>
            <a:endParaRPr lang="en-US" sz="2600" b="1" dirty="0">
              <a:solidFill>
                <a:prstClr val="white"/>
              </a:solidFill>
              <a:latin typeface="Calibri"/>
              <a:cs typeface="Arial" charset="0"/>
            </a:endParaRPr>
          </a:p>
        </p:txBody>
      </p:sp>
      <p:sp>
        <p:nvSpPr>
          <p:cNvPr id="16" name="Left Brace 25"/>
          <p:cNvSpPr>
            <a:spLocks/>
          </p:cNvSpPr>
          <p:nvPr/>
        </p:nvSpPr>
        <p:spPr bwMode="auto">
          <a:xfrm rot="5400000">
            <a:off x="3257288" y="1927837"/>
            <a:ext cx="565273" cy="1293091"/>
          </a:xfrm>
          <a:prstGeom prst="leftBrace">
            <a:avLst>
              <a:gd name="adj1" fmla="val 8332"/>
              <a:gd name="adj2" fmla="val 50829"/>
            </a:avLst>
          </a:prstGeom>
          <a:noFill/>
          <a:ln w="57150">
            <a:solidFill>
              <a:srgbClr val="397C88">
                <a:lumMod val="75000"/>
              </a:srgbClr>
            </a:solidFill>
            <a:round/>
            <a:headEnd/>
            <a:tailEnd/>
          </a:ln>
          <a:extLst>
            <a:ext uri="{909E8E84-426E-40DD-AFC4-6F175D3DCCD1}">
              <a14:hiddenFill xmlns:a14="http://schemas.microsoft.com/office/drawing/2010/main">
                <a:solidFill>
                  <a:srgbClr val="FFFFFF"/>
                </a:solidFill>
              </a14:hiddenFill>
            </a:ext>
          </a:extLst>
        </p:spPr>
        <p:txBody>
          <a:bodyPr/>
          <a:lstStyle/>
          <a:p>
            <a:pPr defTabSz="457200" eaLnBrk="0" fontAlgn="auto" hangingPunct="0">
              <a:spcBef>
                <a:spcPts val="0"/>
              </a:spcBef>
              <a:spcAft>
                <a:spcPts val="0"/>
              </a:spcAft>
              <a:defRPr/>
            </a:pPr>
            <a:endParaRPr lang="en-US" sz="2400" kern="0" dirty="0" smtClean="0">
              <a:solidFill>
                <a:srgbClr val="000000"/>
              </a:solidFill>
              <a:latin typeface="Times" charset="0"/>
              <a:ea typeface="ＭＳ Ｐゴシック" charset="0"/>
            </a:endParaRPr>
          </a:p>
        </p:txBody>
      </p:sp>
      <p:sp>
        <p:nvSpPr>
          <p:cNvPr id="17" name="Rounded Rectangle 16"/>
          <p:cNvSpPr/>
          <p:nvPr/>
        </p:nvSpPr>
        <p:spPr bwMode="auto">
          <a:xfrm>
            <a:off x="2520461" y="1923141"/>
            <a:ext cx="1995713" cy="406400"/>
          </a:xfrm>
          <a:prstGeom prst="roundRect">
            <a:avLst/>
          </a:prstGeom>
          <a:solidFill>
            <a:srgbClr val="D37B00"/>
          </a:solidFill>
          <a:ln>
            <a:solidFill>
              <a:sysClr val="window" lastClr="FFFFFF"/>
            </a:solidFill>
          </a:ln>
          <a:effectLst>
            <a:outerShdw blurRad="50800" dist="101600" dir="2700000" algn="tl" rotWithShape="0">
              <a:srgbClr val="000000">
                <a:lumMod val="65000"/>
                <a:lumOff val="35000"/>
              </a:srgbClr>
            </a:outerShdw>
          </a:effectLst>
        </p:spPr>
        <p:txBody>
          <a:bodyPr/>
          <a:lstStyle/>
          <a:p>
            <a:pPr eaLnBrk="0" fontAlgn="auto" hangingPunct="0">
              <a:spcBef>
                <a:spcPts val="0"/>
              </a:spcBef>
              <a:spcAft>
                <a:spcPts val="0"/>
              </a:spcAft>
              <a:defRPr/>
            </a:pPr>
            <a:endParaRPr lang="en-US" sz="2200" kern="0" dirty="0" smtClean="0">
              <a:solidFill>
                <a:srgbClr val="0D2543"/>
              </a:solidFill>
              <a:latin typeface="Calibri"/>
              <a:ea typeface="ＭＳ Ｐゴシック" charset="0"/>
            </a:endParaRPr>
          </a:p>
        </p:txBody>
      </p:sp>
      <p:sp>
        <p:nvSpPr>
          <p:cNvPr id="18" name="TextBox 19"/>
          <p:cNvSpPr txBox="1">
            <a:spLocks noChangeArrowheads="1"/>
          </p:cNvSpPr>
          <p:nvPr/>
        </p:nvSpPr>
        <p:spPr bwMode="auto">
          <a:xfrm>
            <a:off x="2721243" y="1892729"/>
            <a:ext cx="159414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457200" eaLnBrk="0" fontAlgn="auto" hangingPunct="0">
              <a:spcBef>
                <a:spcPts val="0"/>
              </a:spcBef>
              <a:spcAft>
                <a:spcPts val="0"/>
              </a:spcAft>
            </a:pPr>
            <a:r>
              <a:rPr lang="en-US" sz="2600" b="1" dirty="0">
                <a:solidFill>
                  <a:prstClr val="white"/>
                </a:solidFill>
                <a:latin typeface="Calibri"/>
                <a:cs typeface="Arial" charset="0"/>
              </a:rPr>
              <a:t>REMChlor</a:t>
            </a:r>
          </a:p>
        </p:txBody>
      </p:sp>
      <p:sp>
        <p:nvSpPr>
          <p:cNvPr id="19" name="Rectangle 4"/>
          <p:cNvSpPr txBox="1">
            <a:spLocks noChangeArrowheads="1"/>
          </p:cNvSpPr>
          <p:nvPr/>
        </p:nvSpPr>
        <p:spPr bwMode="auto">
          <a:xfrm>
            <a:off x="258873" y="311245"/>
            <a:ext cx="9306044" cy="432426"/>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3200" b="1">
                <a:solidFill>
                  <a:srgbClr val="0D609C"/>
                </a:solidFill>
                <a:latin typeface="+mj-lt"/>
                <a:ea typeface="ＭＳ Ｐゴシック" charset="-128"/>
                <a:cs typeface="ＭＳ Ｐゴシック" charset="-128"/>
              </a:defRPr>
            </a:lvl1pPr>
            <a:lvl2pPr algn="ctr" rtl="0" eaLnBrk="0" fontAlgn="base" hangingPunct="0">
              <a:spcBef>
                <a:spcPct val="0"/>
              </a:spcBef>
              <a:spcAft>
                <a:spcPct val="0"/>
              </a:spcAft>
              <a:defRPr sz="3200" b="1">
                <a:solidFill>
                  <a:srgbClr val="0D609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a:solidFill>
                  <a:srgbClr val="0D609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a:solidFill>
                  <a:srgbClr val="0D609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a:solidFill>
                  <a:srgbClr val="0D609C"/>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3200" b="1">
                <a:solidFill>
                  <a:srgbClr val="006600"/>
                </a:solidFill>
                <a:latin typeface="Georgia" charset="0"/>
              </a:defRPr>
            </a:lvl6pPr>
            <a:lvl7pPr marL="914400" algn="ctr" rtl="0" eaLnBrk="1" fontAlgn="base" hangingPunct="1">
              <a:spcBef>
                <a:spcPct val="0"/>
              </a:spcBef>
              <a:spcAft>
                <a:spcPct val="0"/>
              </a:spcAft>
              <a:defRPr sz="3200" b="1">
                <a:solidFill>
                  <a:srgbClr val="006600"/>
                </a:solidFill>
                <a:latin typeface="Georgia" charset="0"/>
              </a:defRPr>
            </a:lvl7pPr>
            <a:lvl8pPr marL="1371600" algn="ctr" rtl="0" eaLnBrk="1" fontAlgn="base" hangingPunct="1">
              <a:spcBef>
                <a:spcPct val="0"/>
              </a:spcBef>
              <a:spcAft>
                <a:spcPct val="0"/>
              </a:spcAft>
              <a:defRPr sz="3200" b="1">
                <a:solidFill>
                  <a:srgbClr val="006600"/>
                </a:solidFill>
                <a:latin typeface="Georgia" charset="0"/>
              </a:defRPr>
            </a:lvl8pPr>
            <a:lvl9pPr marL="1828800" algn="ctr" rtl="0" eaLnBrk="1" fontAlgn="base" hangingPunct="1">
              <a:spcBef>
                <a:spcPct val="0"/>
              </a:spcBef>
              <a:spcAft>
                <a:spcPct val="0"/>
              </a:spcAft>
              <a:defRPr sz="3200" b="1">
                <a:solidFill>
                  <a:srgbClr val="006600"/>
                </a:solidFill>
                <a:latin typeface="Georgia" charset="0"/>
              </a:defRPr>
            </a:lvl9pPr>
          </a:lstStyle>
          <a:p>
            <a:pPr algn="l" defTabSz="895350" eaLnBrk="1" hangingPunct="1">
              <a:lnSpc>
                <a:spcPct val="85000"/>
              </a:lnSpc>
              <a:tabLst>
                <a:tab pos="285750" algn="l"/>
              </a:tabLst>
              <a:defRPr/>
            </a:pPr>
            <a:r>
              <a:rPr lang="en-US" sz="2600" dirty="0">
                <a:solidFill>
                  <a:srgbClr val="FFFFFF"/>
                </a:solidFill>
                <a:ea typeface="ＭＳ Ｐゴシック" charset="0"/>
                <a:cs typeface="Arial" charset="0"/>
              </a:rPr>
              <a:t>Three Simple Analytical Matrix Diffusion Models</a:t>
            </a:r>
          </a:p>
        </p:txBody>
      </p:sp>
    </p:spTree>
    <p:extLst>
      <p:ext uri="{BB962C8B-B14F-4D97-AF65-F5344CB8AC3E}">
        <p14:creationId xmlns:p14="http://schemas.microsoft.com/office/powerpoint/2010/main" val="26065530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Oval 3"/>
          <p:cNvSpPr>
            <a:spLocks noChangeArrowheads="1"/>
          </p:cNvSpPr>
          <p:nvPr/>
        </p:nvSpPr>
        <p:spPr bwMode="auto">
          <a:xfrm>
            <a:off x="4238171" y="2383262"/>
            <a:ext cx="4310848" cy="1883938"/>
          </a:xfrm>
          <a:prstGeom prst="ellipse">
            <a:avLst/>
          </a:prstGeom>
          <a:solidFill>
            <a:srgbClr val="ECD262"/>
          </a:solidFill>
          <a:ln w="12700">
            <a:noFill/>
            <a:round/>
            <a:headEnd/>
            <a:tailEnd/>
          </a:ln>
          <a:effectLst>
            <a:outerShdw blurRad="63500" dist="38100" dir="2700000" algn="tl" rotWithShape="0">
              <a:srgbClr val="000000">
                <a:alpha val="39999"/>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sp>
        <p:nvSpPr>
          <p:cNvPr id="29" name="Oval 3"/>
          <p:cNvSpPr>
            <a:spLocks noChangeArrowheads="1"/>
          </p:cNvSpPr>
          <p:nvPr/>
        </p:nvSpPr>
        <p:spPr bwMode="auto">
          <a:xfrm>
            <a:off x="4238171" y="2383262"/>
            <a:ext cx="4310848" cy="1883938"/>
          </a:xfrm>
          <a:prstGeom prst="ellipse">
            <a:avLst/>
          </a:prstGeom>
          <a:noFill/>
          <a:ln w="38100">
            <a:solidFill>
              <a:schemeClr val="bg2">
                <a:lumMod val="60000"/>
                <a:lumOff val="40000"/>
              </a:schemeClr>
            </a:solidFill>
            <a:prstDash val="sysDash"/>
            <a:round/>
            <a:headEnd/>
            <a:tailEnd/>
          </a:ln>
          <a:effectLst>
            <a:outerShdw blurRad="63500" dist="38100" dir="2700000" algn="tl" rotWithShape="0">
              <a:srgbClr val="000000">
                <a:alpha val="39999"/>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sp>
        <p:nvSpPr>
          <p:cNvPr id="27654" name="Text Box 11"/>
          <p:cNvSpPr txBox="1">
            <a:spLocks noChangeArrowheads="1"/>
          </p:cNvSpPr>
          <p:nvPr/>
        </p:nvSpPr>
        <p:spPr bwMode="auto">
          <a:xfrm>
            <a:off x="401212" y="682870"/>
            <a:ext cx="8742795" cy="9294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defTabSz="895350" eaLnBrk="1" hangingPunct="1">
              <a:lnSpc>
                <a:spcPct val="85000"/>
              </a:lnSpc>
              <a:tabLst>
                <a:tab pos="285750" algn="l"/>
              </a:tabLst>
              <a:defRPr sz="3200" b="1">
                <a:solidFill>
                  <a:srgbClr val="1557A7"/>
                </a:solidFill>
                <a:cs typeface="Arial" charset="0"/>
              </a:defRPr>
            </a:lvl1pPr>
            <a:lvl2pPr eaLnBrk="0" hangingPunct="0">
              <a:defRPr sz="4400">
                <a:latin typeface="Arial Narrow" pitchFamily="-106" charset="0"/>
                <a:ea typeface="ＭＳ Ｐゴシック" pitchFamily="-65" charset="-128"/>
                <a:cs typeface="ＭＳ Ｐゴシック" pitchFamily="-65" charset="-128"/>
              </a:defRPr>
            </a:lvl2pPr>
            <a:lvl3pPr eaLnBrk="0" hangingPunct="0">
              <a:defRPr sz="4400">
                <a:latin typeface="Arial Narrow" pitchFamily="-106" charset="0"/>
                <a:ea typeface="ＭＳ Ｐゴシック" pitchFamily="-65" charset="-128"/>
                <a:cs typeface="ＭＳ Ｐゴシック" pitchFamily="-65" charset="-128"/>
              </a:defRPr>
            </a:lvl3pPr>
            <a:lvl4pPr eaLnBrk="0" hangingPunct="0">
              <a:defRPr sz="4400">
                <a:latin typeface="Arial Narrow" pitchFamily="-106" charset="0"/>
                <a:ea typeface="ＭＳ Ｐゴシック" pitchFamily="-65" charset="-128"/>
                <a:cs typeface="ＭＳ Ｐゴシック" pitchFamily="-65" charset="-128"/>
              </a:defRPr>
            </a:lvl4pPr>
            <a:lvl5pPr eaLnBrk="0" hangingPunct="0">
              <a:defRPr sz="4400">
                <a:latin typeface="Arial Narrow" pitchFamily="-106" charset="0"/>
                <a:ea typeface="ＭＳ Ｐゴシック" pitchFamily="-65" charset="-128"/>
                <a:cs typeface="ＭＳ Ｐゴシック" pitchFamily="-65" charset="-128"/>
              </a:defRPr>
            </a:lvl5pPr>
            <a:lvl6pPr marL="457200" fontAlgn="base">
              <a:spcBef>
                <a:spcPct val="0"/>
              </a:spcBef>
              <a:spcAft>
                <a:spcPct val="0"/>
              </a:spcAft>
              <a:defRPr sz="4400">
                <a:latin typeface="Arial Narrow" pitchFamily="-106" charset="0"/>
              </a:defRPr>
            </a:lvl6pPr>
            <a:lvl7pPr marL="914400" fontAlgn="base">
              <a:spcBef>
                <a:spcPct val="0"/>
              </a:spcBef>
              <a:spcAft>
                <a:spcPct val="0"/>
              </a:spcAft>
              <a:defRPr sz="4400">
                <a:latin typeface="Arial Narrow" pitchFamily="-106" charset="0"/>
              </a:defRPr>
            </a:lvl7pPr>
            <a:lvl8pPr marL="1371600" fontAlgn="base">
              <a:spcBef>
                <a:spcPct val="0"/>
              </a:spcBef>
              <a:spcAft>
                <a:spcPct val="0"/>
              </a:spcAft>
              <a:defRPr sz="4400">
                <a:latin typeface="Arial Narrow" pitchFamily="-106" charset="0"/>
              </a:defRPr>
            </a:lvl8pPr>
            <a:lvl9pPr marL="1828800" fontAlgn="base">
              <a:spcBef>
                <a:spcPct val="0"/>
              </a:spcBef>
              <a:spcAft>
                <a:spcPct val="0"/>
              </a:spcAft>
              <a:defRPr sz="4400">
                <a:latin typeface="Arial Narrow" pitchFamily="-106" charset="0"/>
              </a:defRPr>
            </a:lvl9pPr>
          </a:lstStyle>
          <a:p>
            <a:r>
              <a:rPr lang="en-US" dirty="0">
                <a:ea typeface="ＭＳ Ｐゴシック" charset="0"/>
              </a:rPr>
              <a:t>REMChlor and REMFuel </a:t>
            </a:r>
          </a:p>
          <a:p>
            <a:r>
              <a:rPr lang="en-US" dirty="0">
                <a:ea typeface="ＭＳ Ｐゴシック" charset="0"/>
              </a:rPr>
              <a:t>Source/Plume/Remediation Models</a:t>
            </a:r>
          </a:p>
        </p:txBody>
      </p:sp>
      <p:grpSp>
        <p:nvGrpSpPr>
          <p:cNvPr id="50" name="Group 49"/>
          <p:cNvGrpSpPr/>
          <p:nvPr/>
        </p:nvGrpSpPr>
        <p:grpSpPr>
          <a:xfrm>
            <a:off x="5293709" y="29031"/>
            <a:ext cx="3810760" cy="599385"/>
            <a:chOff x="5293709" y="29028"/>
            <a:chExt cx="3810760" cy="599385"/>
          </a:xfrm>
        </p:grpSpPr>
        <p:pic>
          <p:nvPicPr>
            <p:cNvPr id="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8731" y="89693"/>
              <a:ext cx="1368136" cy="474665"/>
            </a:xfrm>
            <a:prstGeom prst="rect">
              <a:avLst/>
            </a:prstGeom>
            <a:noFill/>
            <a:ln w="539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2" name="Group 51"/>
            <p:cNvGrpSpPr/>
            <p:nvPr/>
          </p:nvGrpSpPr>
          <p:grpSpPr>
            <a:xfrm>
              <a:off x="8016310" y="29028"/>
              <a:ext cx="1088159" cy="599385"/>
              <a:chOff x="8026820" y="29028"/>
              <a:chExt cx="1088159" cy="599385"/>
            </a:xfrm>
          </p:grpSpPr>
          <p:sp>
            <p:nvSpPr>
              <p:cNvPr id="57" name="Rectangle 1114"/>
              <p:cNvSpPr>
                <a:spLocks noChangeArrowheads="1"/>
              </p:cNvSpPr>
              <p:nvPr/>
            </p:nvSpPr>
            <p:spPr bwMode="auto">
              <a:xfrm>
                <a:off x="8026820" y="29028"/>
                <a:ext cx="1088159" cy="599385"/>
              </a:xfrm>
              <a:prstGeom prst="rect">
                <a:avLst/>
              </a:prstGeom>
              <a:solidFill>
                <a:srgbClr val="E6940E"/>
              </a:solidFill>
              <a:ln w="9525">
                <a:solidFill>
                  <a:schemeClr val="tx2">
                    <a:lumMod val="95000"/>
                  </a:schemeClr>
                </a:solidFill>
                <a:miter lim="800000"/>
                <a:headEnd/>
                <a:tailEnd/>
              </a:ln>
            </p:spPr>
            <p:txBody>
              <a:bodyPr wrap="none" anchor="ctr"/>
              <a:lstStyle/>
              <a:p>
                <a:pPr eaLnBrk="0" fontAlgn="auto" hangingPunct="0">
                  <a:spcBef>
                    <a:spcPts val="0"/>
                  </a:spcBef>
                  <a:spcAft>
                    <a:spcPts val="0"/>
                  </a:spcAft>
                  <a:defRPr/>
                </a:pPr>
                <a:endParaRPr lang="en-US" sz="2400" kern="0" dirty="0">
                  <a:solidFill>
                    <a:sysClr val="windowText" lastClr="000000"/>
                  </a:solidFill>
                  <a:ea typeface="ＭＳ Ｐゴシック" charset="-128"/>
                  <a:cs typeface="ＭＳ Ｐゴシック" charset="-128"/>
                </a:endParaRPr>
              </a:p>
            </p:txBody>
          </p:sp>
          <p:sp>
            <p:nvSpPr>
              <p:cNvPr id="58" name="Rectangle 1116"/>
              <p:cNvSpPr>
                <a:spLocks noChangeArrowheads="1"/>
              </p:cNvSpPr>
              <p:nvPr/>
            </p:nvSpPr>
            <p:spPr bwMode="auto">
              <a:xfrm>
                <a:off x="8092133" y="78428"/>
                <a:ext cx="957532" cy="507828"/>
              </a:xfrm>
              <a:prstGeom prst="rect">
                <a:avLst/>
              </a:prstGeom>
              <a:solidFill>
                <a:srgbClr val="FFFFFF"/>
              </a:solidFill>
              <a:ln w="9525">
                <a:noFill/>
                <a:miter lim="800000"/>
                <a:headEnd/>
                <a:tailEnd/>
              </a:ln>
            </p:spPr>
            <p:txBody>
              <a:bodyPr wrap="none" anchor="ctr"/>
              <a:lstStyle/>
              <a:p>
                <a:pPr eaLnBrk="0" fontAlgn="auto" hangingPunct="0">
                  <a:spcBef>
                    <a:spcPts val="0"/>
                  </a:spcBef>
                  <a:spcAft>
                    <a:spcPts val="0"/>
                  </a:spcAft>
                  <a:defRPr/>
                </a:pPr>
                <a:endParaRPr lang="en-US" sz="2400" kern="0" dirty="0">
                  <a:solidFill>
                    <a:sysClr val="windowText" lastClr="000000"/>
                  </a:solidFill>
                  <a:ea typeface="ＭＳ Ｐゴシック" charset="-128"/>
                  <a:cs typeface="ＭＳ Ｐゴシック" charset="-128"/>
                </a:endParaRPr>
              </a:p>
            </p:txBody>
          </p:sp>
          <p:pic>
            <p:nvPicPr>
              <p:cNvPr id="59" name="Picture 1117" descr="clemson_wordmark"/>
              <p:cNvPicPr>
                <a:picLocks noChangeAspect="1" noChangeArrowheads="1"/>
              </p:cNvPicPr>
              <p:nvPr/>
            </p:nvPicPr>
            <p:blipFill>
              <a:blip r:embed="rId4">
                <a:lum bright="-6000" contrast="30000"/>
                <a:extLst>
                  <a:ext uri="{28A0092B-C50C-407E-A947-70E740481C1C}">
                    <a14:useLocalDpi xmlns:a14="http://schemas.microsoft.com/office/drawing/2010/main" val="0"/>
                  </a:ext>
                </a:extLst>
              </a:blip>
              <a:srcRect/>
              <a:stretch>
                <a:fillRect/>
              </a:stretch>
            </p:blipFill>
            <p:spPr bwMode="auto">
              <a:xfrm>
                <a:off x="8142198" y="151175"/>
                <a:ext cx="857403" cy="36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3" name="Group 52"/>
            <p:cNvGrpSpPr/>
            <p:nvPr/>
          </p:nvGrpSpPr>
          <p:grpSpPr>
            <a:xfrm>
              <a:off x="5293709" y="29028"/>
              <a:ext cx="1124857" cy="596136"/>
              <a:chOff x="5293709" y="29028"/>
              <a:chExt cx="1124857" cy="596136"/>
            </a:xfrm>
          </p:grpSpPr>
          <p:sp>
            <p:nvSpPr>
              <p:cNvPr id="54" name="Rectangle 90"/>
              <p:cNvSpPr>
                <a:spLocks noChangeArrowheads="1"/>
              </p:cNvSpPr>
              <p:nvPr/>
            </p:nvSpPr>
            <p:spPr bwMode="auto">
              <a:xfrm>
                <a:off x="5293709" y="29028"/>
                <a:ext cx="1124857" cy="596136"/>
              </a:xfrm>
              <a:prstGeom prst="rect">
                <a:avLst/>
              </a:prstGeom>
              <a:solidFill>
                <a:schemeClr val="bg2">
                  <a:lumMod val="40000"/>
                  <a:lumOff val="60000"/>
                </a:schemeClr>
              </a:solidFill>
              <a:ln w="9525">
                <a:solidFill>
                  <a:schemeClr val="tx2">
                    <a:lumMod val="95000"/>
                  </a:schemeClr>
                </a:solidFill>
                <a:miter lim="800000"/>
                <a:headEnd/>
                <a:tailEnd/>
              </a:ln>
            </p:spPr>
            <p:txBody>
              <a:bodyPr wrap="none" anchor="ctr"/>
              <a:lstStyle/>
              <a:p>
                <a:pPr eaLnBrk="0" fontAlgn="auto" hangingPunct="0">
                  <a:spcBef>
                    <a:spcPts val="0"/>
                  </a:spcBef>
                  <a:spcAft>
                    <a:spcPts val="0"/>
                  </a:spcAft>
                  <a:defRPr/>
                </a:pPr>
                <a:endParaRPr lang="en-US" sz="2400" kern="0" dirty="0">
                  <a:solidFill>
                    <a:sysClr val="windowText" lastClr="000000"/>
                  </a:solidFill>
                  <a:ea typeface="ＭＳ Ｐゴシック" charset="-128"/>
                  <a:cs typeface="ＭＳ Ｐゴシック" charset="-128"/>
                </a:endParaRPr>
              </a:p>
            </p:txBody>
          </p:sp>
          <p:sp>
            <p:nvSpPr>
              <p:cNvPr id="55" name="Rectangle 91"/>
              <p:cNvSpPr>
                <a:spLocks noChangeArrowheads="1"/>
              </p:cNvSpPr>
              <p:nvPr/>
            </p:nvSpPr>
            <p:spPr bwMode="auto">
              <a:xfrm>
                <a:off x="5357337" y="84256"/>
                <a:ext cx="998682" cy="488929"/>
              </a:xfrm>
              <a:prstGeom prst="rect">
                <a:avLst/>
              </a:prstGeom>
              <a:solidFill>
                <a:srgbClr val="FFFFFF"/>
              </a:solidFill>
              <a:ln w="9525">
                <a:noFill/>
                <a:miter lim="800000"/>
                <a:headEnd/>
                <a:tailEnd/>
              </a:ln>
            </p:spPr>
            <p:txBody>
              <a:bodyPr wrap="none" anchor="ctr"/>
              <a:lstStyle/>
              <a:p>
                <a:pPr eaLnBrk="0" fontAlgn="auto" hangingPunct="0">
                  <a:spcBef>
                    <a:spcPts val="0"/>
                  </a:spcBef>
                  <a:spcAft>
                    <a:spcPts val="0"/>
                  </a:spcAft>
                  <a:defRPr/>
                </a:pPr>
                <a:endParaRPr lang="en-US" sz="2400" kern="0" dirty="0">
                  <a:solidFill>
                    <a:sysClr val="windowText" lastClr="000000"/>
                  </a:solidFill>
                  <a:ea typeface="ＭＳ Ｐゴシック" charset="-128"/>
                  <a:cs typeface="ＭＳ Ｐゴシック" charset="-128"/>
                </a:endParaRPr>
              </a:p>
            </p:txBody>
          </p:sp>
          <p:pic>
            <p:nvPicPr>
              <p:cNvPr id="56" name="Picture 92" descr="Logo_GSI_Color_w_Margin_pmsL"/>
              <p:cNvPicPr>
                <a:picLocks noChangeAspect="1" noChangeArrowheads="1"/>
              </p:cNvPicPr>
              <p:nvPr/>
            </p:nvPicPr>
            <p:blipFill>
              <a:blip r:embed="rId5">
                <a:lum contrast="6000"/>
                <a:extLst>
                  <a:ext uri="{28A0092B-C50C-407E-A947-70E740481C1C}">
                    <a14:useLocalDpi xmlns:a14="http://schemas.microsoft.com/office/drawing/2010/main" val="0"/>
                  </a:ext>
                </a:extLst>
              </a:blip>
              <a:srcRect/>
              <a:stretch>
                <a:fillRect/>
              </a:stretch>
            </p:blipFill>
            <p:spPr bwMode="auto">
              <a:xfrm>
                <a:off x="5433417" y="121616"/>
                <a:ext cx="862279" cy="40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1" name="Rectangle 4"/>
          <p:cNvSpPr>
            <a:spLocks noChangeArrowheads="1"/>
          </p:cNvSpPr>
          <p:nvPr/>
        </p:nvSpPr>
        <p:spPr bwMode="auto">
          <a:xfrm>
            <a:off x="4472041" y="2739637"/>
            <a:ext cx="4019261" cy="1413183"/>
          </a:xfrm>
          <a:prstGeom prst="rect">
            <a:avLst/>
          </a:prstGeom>
          <a:noFill/>
          <a:ln w="9525">
            <a:noFill/>
            <a:miter lim="800000"/>
            <a:headEnd/>
            <a:tailEnd/>
          </a:ln>
        </p:spPr>
        <p:txBody>
          <a:bodyPr wrap="none" anchor="ctr"/>
          <a:lstStyle/>
          <a:p>
            <a:pPr algn="ctr" eaLnBrk="0" hangingPunct="0">
              <a:defRPr/>
            </a:pPr>
            <a:r>
              <a:rPr lang="en-US" sz="2800" b="1" i="1" dirty="0">
                <a:solidFill>
                  <a:srgbClr val="808080">
                    <a:lumMod val="75000"/>
                  </a:srgbClr>
                </a:solidFill>
                <a:latin typeface="Arial" pitchFamily="1" charset="0"/>
                <a:ea typeface="Arial" pitchFamily="1" charset="0"/>
                <a:cs typeface="Arial" pitchFamily="1" charset="0"/>
              </a:rPr>
              <a:t>But no matrix diffusion </a:t>
            </a:r>
          </a:p>
          <a:p>
            <a:pPr algn="ctr" eaLnBrk="0" hangingPunct="0">
              <a:defRPr/>
            </a:pPr>
            <a:r>
              <a:rPr lang="en-US" sz="2800" b="1" i="1" dirty="0">
                <a:solidFill>
                  <a:srgbClr val="808080">
                    <a:lumMod val="75000"/>
                  </a:srgbClr>
                </a:solidFill>
                <a:latin typeface="Arial" pitchFamily="1" charset="0"/>
                <a:ea typeface="Arial" pitchFamily="1" charset="0"/>
                <a:cs typeface="Arial" pitchFamily="1" charset="0"/>
              </a:rPr>
              <a:t>In the plume</a:t>
            </a:r>
          </a:p>
        </p:txBody>
      </p:sp>
      <p:sp>
        <p:nvSpPr>
          <p:cNvPr id="62" name="Line 6"/>
          <p:cNvSpPr>
            <a:spLocks noChangeShapeType="1"/>
          </p:cNvSpPr>
          <p:nvPr/>
        </p:nvSpPr>
        <p:spPr bwMode="auto">
          <a:xfrm flipV="1">
            <a:off x="1524011" y="4295753"/>
            <a:ext cx="152977" cy="456442"/>
          </a:xfrm>
          <a:prstGeom prst="line">
            <a:avLst/>
          </a:prstGeom>
          <a:noFill/>
          <a:ln w="508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US" sz="2400" dirty="0">
              <a:solidFill>
                <a:srgbClr val="000000"/>
              </a:solidFill>
              <a:latin typeface="Times" charset="0"/>
              <a:ea typeface="ＭＳ Ｐゴシック" charset="0"/>
            </a:endParaRPr>
          </a:p>
        </p:txBody>
      </p:sp>
      <p:sp>
        <p:nvSpPr>
          <p:cNvPr id="63" name="Rectangle 14"/>
          <p:cNvSpPr>
            <a:spLocks noChangeArrowheads="1"/>
          </p:cNvSpPr>
          <p:nvPr/>
        </p:nvSpPr>
        <p:spPr bwMode="auto">
          <a:xfrm>
            <a:off x="469042" y="2653537"/>
            <a:ext cx="2274455" cy="1630846"/>
          </a:xfrm>
          <a:prstGeom prst="rect">
            <a:avLst/>
          </a:prstGeom>
          <a:solidFill>
            <a:srgbClr val="B25B48">
              <a:alpha val="76862"/>
            </a:srgbClr>
          </a:solidFill>
          <a:ln w="28575">
            <a:solidFill>
              <a:schemeClr val="bg2">
                <a:lumMod val="20000"/>
                <a:lumOff val="80000"/>
              </a:schemeClr>
            </a:solidFill>
            <a:miter lim="800000"/>
            <a:headEnd/>
            <a:tailEnd/>
          </a:ln>
          <a:effectLst>
            <a:outerShdw blurRad="63500" dist="38099" dir="2700000" algn="ctr" rotWithShape="0">
              <a:srgbClr val="00001E">
                <a:alpha val="74997"/>
              </a:srgbClr>
            </a:outerShdw>
          </a:effectLst>
        </p:spPr>
        <p:txBody>
          <a:bodyPr wrap="none" anchor="ctr"/>
          <a:lstStyle/>
          <a:p>
            <a:pPr eaLnBrk="0" hangingPunct="0">
              <a:defRPr/>
            </a:pPr>
            <a:endParaRPr lang="en-US" sz="2400" dirty="0">
              <a:solidFill>
                <a:srgbClr val="000000"/>
              </a:solidFill>
              <a:latin typeface="Arial"/>
              <a:ea typeface="ＭＳ Ｐゴシック" charset="-128"/>
              <a:cs typeface="Arial"/>
            </a:endParaRPr>
          </a:p>
        </p:txBody>
      </p:sp>
      <p:sp>
        <p:nvSpPr>
          <p:cNvPr id="64" name="Rectangle 15"/>
          <p:cNvSpPr>
            <a:spLocks noChangeArrowheads="1"/>
          </p:cNvSpPr>
          <p:nvPr/>
        </p:nvSpPr>
        <p:spPr bwMode="auto">
          <a:xfrm>
            <a:off x="695452" y="2944612"/>
            <a:ext cx="1847273" cy="108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p>
            <a:pPr algn="ctr" defTabSz="895350" eaLnBrk="0" hangingPunct="0">
              <a:lnSpc>
                <a:spcPct val="75000"/>
              </a:lnSpc>
              <a:spcBef>
                <a:spcPct val="25000"/>
              </a:spcBef>
              <a:tabLst>
                <a:tab pos="285750" algn="l"/>
              </a:tabLst>
            </a:pPr>
            <a:r>
              <a:rPr lang="en-US" sz="2800" b="1" dirty="0">
                <a:solidFill>
                  <a:srgbClr val="FFFFFF"/>
                </a:solidFill>
                <a:ea typeface="ＭＳ Ｐゴシック" charset="0"/>
                <a:cs typeface="Arial" charset="0"/>
              </a:rPr>
              <a:t>Matrix Diffusion in Source</a:t>
            </a:r>
          </a:p>
        </p:txBody>
      </p:sp>
      <p:sp>
        <p:nvSpPr>
          <p:cNvPr id="65" name="AutoShape 18"/>
          <p:cNvSpPr>
            <a:spLocks noChangeArrowheads="1"/>
          </p:cNvSpPr>
          <p:nvPr/>
        </p:nvSpPr>
        <p:spPr bwMode="auto">
          <a:xfrm>
            <a:off x="1018886" y="2305927"/>
            <a:ext cx="1206500" cy="370351"/>
          </a:xfrm>
          <a:prstGeom prst="roundRect">
            <a:avLst>
              <a:gd name="adj" fmla="val 31440"/>
            </a:avLst>
          </a:prstGeom>
          <a:solidFill>
            <a:srgbClr val="29527B"/>
          </a:solidFill>
          <a:ln>
            <a:noFill/>
          </a:ln>
        </p:spPr>
        <p:txBody>
          <a:bodyPr/>
          <a:lstStyle/>
          <a:p>
            <a:pPr eaLnBrk="0" hangingPunct="0">
              <a:defRPr/>
            </a:pPr>
            <a:endParaRPr lang="en-US" dirty="0">
              <a:solidFill>
                <a:srgbClr val="FFFF00"/>
              </a:solidFill>
              <a:ea typeface="ＭＳ Ｐゴシック" charset="0"/>
            </a:endParaRPr>
          </a:p>
        </p:txBody>
      </p:sp>
      <p:sp>
        <p:nvSpPr>
          <p:cNvPr id="66" name="Text Box 19"/>
          <p:cNvSpPr txBox="1">
            <a:spLocks noChangeArrowheads="1"/>
          </p:cNvSpPr>
          <p:nvPr/>
        </p:nvSpPr>
        <p:spPr bwMode="auto">
          <a:xfrm>
            <a:off x="1114147" y="2318911"/>
            <a:ext cx="9669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r>
              <a:rPr lang="en-US" sz="1800" b="1" dirty="0">
                <a:solidFill>
                  <a:srgbClr val="FFFFFF"/>
                </a:solidFill>
                <a:latin typeface="Arial" charset="0"/>
                <a:cs typeface="Arial" charset="0"/>
              </a:rPr>
              <a:t>Source</a:t>
            </a:r>
          </a:p>
        </p:txBody>
      </p:sp>
      <p:sp>
        <p:nvSpPr>
          <p:cNvPr id="67" name="TextBox 25"/>
          <p:cNvSpPr txBox="1">
            <a:spLocks noChangeArrowheads="1"/>
          </p:cNvSpPr>
          <p:nvPr/>
        </p:nvSpPr>
        <p:spPr bwMode="auto">
          <a:xfrm>
            <a:off x="6848955" y="2057400"/>
            <a:ext cx="2182091" cy="37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eaLnBrk="0" hangingPunct="0"/>
            <a:r>
              <a:rPr lang="en-US" sz="1800" i="1" dirty="0">
                <a:solidFill>
                  <a:srgbClr val="000000"/>
                </a:solidFill>
                <a:latin typeface="Arial" charset="0"/>
                <a:cs typeface="Arial" charset="0"/>
              </a:rPr>
              <a:t>Falta et al., 2007</a:t>
            </a:r>
          </a:p>
        </p:txBody>
      </p:sp>
      <p:sp>
        <p:nvSpPr>
          <p:cNvPr id="68" name="AutoShape 16"/>
          <p:cNvSpPr>
            <a:spLocks noChangeArrowheads="1"/>
          </p:cNvSpPr>
          <p:nvPr/>
        </p:nvSpPr>
        <p:spPr bwMode="auto">
          <a:xfrm>
            <a:off x="5772348" y="2341672"/>
            <a:ext cx="1378239" cy="371975"/>
          </a:xfrm>
          <a:prstGeom prst="roundRect">
            <a:avLst>
              <a:gd name="adj" fmla="val 20963"/>
            </a:avLst>
          </a:prstGeom>
          <a:solidFill>
            <a:srgbClr val="29527B"/>
          </a:solidFill>
          <a:ln>
            <a:noFill/>
          </a:ln>
        </p:spPr>
        <p:txBody>
          <a:bodyPr/>
          <a:lstStyle/>
          <a:p>
            <a:pPr eaLnBrk="0" hangingPunct="0">
              <a:defRPr/>
            </a:pPr>
            <a:endParaRPr lang="en-US" dirty="0">
              <a:solidFill>
                <a:srgbClr val="FFFF00"/>
              </a:solidFill>
              <a:ea typeface="ＭＳ Ｐゴシック" charset="0"/>
            </a:endParaRPr>
          </a:p>
        </p:txBody>
      </p:sp>
      <p:sp>
        <p:nvSpPr>
          <p:cNvPr id="69" name="Text Box 17"/>
          <p:cNvSpPr txBox="1">
            <a:spLocks noChangeArrowheads="1"/>
          </p:cNvSpPr>
          <p:nvPr/>
        </p:nvSpPr>
        <p:spPr bwMode="auto">
          <a:xfrm>
            <a:off x="6065312" y="2338413"/>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hangingPunct="0"/>
            <a:r>
              <a:rPr lang="en-US" sz="1800" b="1" dirty="0">
                <a:solidFill>
                  <a:srgbClr val="FFFFFF"/>
                </a:solidFill>
                <a:latin typeface="Arial" charset="0"/>
                <a:cs typeface="Arial" charset="0"/>
              </a:rPr>
              <a:t>Plume</a:t>
            </a:r>
          </a:p>
        </p:txBody>
      </p:sp>
      <p:sp>
        <p:nvSpPr>
          <p:cNvPr id="70" name="AutoShape 2"/>
          <p:cNvSpPr>
            <a:spLocks noChangeArrowheads="1"/>
          </p:cNvSpPr>
          <p:nvPr/>
        </p:nvSpPr>
        <p:spPr bwMode="auto">
          <a:xfrm>
            <a:off x="2925341" y="3040160"/>
            <a:ext cx="1405659" cy="578268"/>
          </a:xfrm>
          <a:prstGeom prst="rightArrow">
            <a:avLst>
              <a:gd name="adj1" fmla="val 63481"/>
              <a:gd name="adj2" fmla="val 57024"/>
            </a:avLst>
          </a:prstGeom>
          <a:solidFill>
            <a:srgbClr val="00B0F0"/>
          </a:solidFill>
          <a:ln w="9525">
            <a:solidFill>
              <a:schemeClr val="tx2">
                <a:lumMod val="95000"/>
              </a:schemeClr>
            </a:solidFill>
            <a:miter lim="800000"/>
            <a:headEnd/>
            <a:tailEnd/>
          </a:ln>
          <a:effectLst>
            <a:outerShdw blurRad="63500" dist="71842" dir="2700000" algn="ctr" rotWithShape="0">
              <a:srgbClr val="00001E">
                <a:alpha val="74998"/>
              </a:srgbClr>
            </a:outerShdw>
          </a:effectLst>
        </p:spPr>
        <p:txBody>
          <a:bodyPr wrap="none" anchor="ctr"/>
          <a:lstStyle/>
          <a:p>
            <a:pPr eaLnBrk="0" hangingPunct="0">
              <a:defRPr/>
            </a:pPr>
            <a:endParaRPr lang="en-US" sz="2800" dirty="0">
              <a:solidFill>
                <a:srgbClr val="000000"/>
              </a:solidFill>
              <a:latin typeface="Arial"/>
              <a:ea typeface="ＭＳ Ｐゴシック" charset="-128"/>
              <a:cs typeface="Arial"/>
            </a:endParaRPr>
          </a:p>
        </p:txBody>
      </p:sp>
      <p:sp>
        <p:nvSpPr>
          <p:cNvPr id="71" name="Text Box 12"/>
          <p:cNvSpPr txBox="1">
            <a:spLocks noChangeArrowheads="1"/>
          </p:cNvSpPr>
          <p:nvPr/>
        </p:nvSpPr>
        <p:spPr bwMode="auto">
          <a:xfrm>
            <a:off x="3209643" y="3144115"/>
            <a:ext cx="768159" cy="400110"/>
          </a:xfrm>
          <a:prstGeom prst="rect">
            <a:avLst/>
          </a:prstGeom>
          <a:noFill/>
          <a:ln w="9525">
            <a:noFill/>
            <a:miter lim="800000"/>
            <a:headEnd/>
            <a:tailEnd/>
          </a:ln>
        </p:spPr>
        <p:txBody>
          <a:bodyPr wrap="none">
            <a:spAutoFit/>
          </a:bodyPr>
          <a:lstStyle/>
          <a:p>
            <a:pPr eaLnBrk="0" hangingPunct="0">
              <a:defRPr/>
            </a:pPr>
            <a:r>
              <a:rPr lang="en-US" sz="2000" b="1" dirty="0">
                <a:solidFill>
                  <a:srgbClr val="FFFFFF"/>
                </a:solidFill>
                <a:latin typeface="Arial" pitchFamily="1" charset="0"/>
                <a:ea typeface="Arial" pitchFamily="1" charset="0"/>
                <a:cs typeface="Arial" pitchFamily="1" charset="0"/>
              </a:rPr>
              <a:t>Flow</a:t>
            </a:r>
          </a:p>
        </p:txBody>
      </p:sp>
      <p:sp>
        <p:nvSpPr>
          <p:cNvPr id="72" name="Line 19"/>
          <p:cNvSpPr>
            <a:spLocks noChangeShapeType="1"/>
          </p:cNvSpPr>
          <p:nvPr/>
        </p:nvSpPr>
        <p:spPr bwMode="auto">
          <a:xfrm>
            <a:off x="3" y="1676328"/>
            <a:ext cx="9143999"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pitchFamily="1" charset="0"/>
              <a:ea typeface="ＭＳ Ｐゴシック" charset="0"/>
            </a:endParaRPr>
          </a:p>
        </p:txBody>
      </p:sp>
      <p:sp>
        <p:nvSpPr>
          <p:cNvPr id="27"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47</a:t>
            </a:fld>
            <a:endParaRPr lang="en-US" sz="1400" dirty="0">
              <a:solidFill>
                <a:srgbClr val="808080"/>
              </a:solidFill>
              <a:latin typeface="Tahoma" pitchFamily="34" charset="0"/>
              <a:ea typeface="ＭＳ Ｐゴシック" charset="0"/>
            </a:endParaRPr>
          </a:p>
        </p:txBody>
      </p:sp>
      <p:sp>
        <p:nvSpPr>
          <p:cNvPr id="28" name="Text Box 5"/>
          <p:cNvSpPr txBox="1">
            <a:spLocks noChangeArrowheads="1"/>
          </p:cNvSpPr>
          <p:nvPr/>
        </p:nvSpPr>
        <p:spPr bwMode="auto">
          <a:xfrm>
            <a:off x="525318" y="4756939"/>
            <a:ext cx="9011227" cy="1976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hangingPunct="0">
              <a:spcBef>
                <a:spcPts val="1100"/>
              </a:spcBef>
            </a:pPr>
            <a:r>
              <a:rPr lang="en-US" b="1" dirty="0">
                <a:solidFill>
                  <a:srgbClr val="003399"/>
                </a:solidFill>
                <a:latin typeface="Arial" charset="0"/>
                <a:cs typeface="Arial" charset="0"/>
              </a:rPr>
              <a:t>You enter source mass, concentration leaving </a:t>
            </a:r>
            <a:r>
              <a:rPr lang="en-US" b="1" dirty="0" smtClean="0">
                <a:solidFill>
                  <a:srgbClr val="003399"/>
                </a:solidFill>
                <a:latin typeface="Arial" charset="0"/>
                <a:cs typeface="Arial" charset="0"/>
              </a:rPr>
              <a:t>source</a:t>
            </a:r>
            <a:endParaRPr lang="en-US" b="1" dirty="0">
              <a:solidFill>
                <a:srgbClr val="003399"/>
              </a:solidFill>
              <a:latin typeface="Arial" charset="0"/>
              <a:cs typeface="Arial" charset="0"/>
            </a:endParaRPr>
          </a:p>
          <a:p>
            <a:pPr eaLnBrk="0" hangingPunct="0">
              <a:spcBef>
                <a:spcPts val="1100"/>
              </a:spcBef>
            </a:pPr>
            <a:r>
              <a:rPr lang="en-US" b="1" dirty="0">
                <a:solidFill>
                  <a:srgbClr val="003399"/>
                </a:solidFill>
                <a:latin typeface="Arial" charset="0"/>
                <a:cs typeface="Arial" charset="0"/>
              </a:rPr>
              <a:t>You decide how mass leaves over time with </a:t>
            </a:r>
            <a:r>
              <a:rPr lang="ja-JP" altLang="en-US" b="1" dirty="0">
                <a:solidFill>
                  <a:srgbClr val="003399"/>
                </a:solidFill>
                <a:latin typeface="Arial" charset="0"/>
                <a:cs typeface="Arial" charset="0"/>
              </a:rPr>
              <a:t>“</a:t>
            </a:r>
            <a:r>
              <a:rPr lang="en-US" b="1" dirty="0">
                <a:solidFill>
                  <a:srgbClr val="003399"/>
                </a:solidFill>
                <a:latin typeface="Arial" charset="0"/>
                <a:cs typeface="Arial" charset="0"/>
              </a:rPr>
              <a:t>gamma</a:t>
            </a:r>
            <a:r>
              <a:rPr lang="ja-JP" altLang="en-US" b="1" dirty="0" smtClean="0">
                <a:solidFill>
                  <a:srgbClr val="003399"/>
                </a:solidFill>
                <a:latin typeface="Arial" charset="0"/>
                <a:cs typeface="Arial" charset="0"/>
              </a:rPr>
              <a:t>”</a:t>
            </a:r>
            <a:endParaRPr lang="en-US" b="1" dirty="0">
              <a:solidFill>
                <a:srgbClr val="003399"/>
              </a:solidFill>
              <a:latin typeface="Arial" charset="0"/>
              <a:cs typeface="Arial" charset="0"/>
            </a:endParaRPr>
          </a:p>
          <a:p>
            <a:pPr eaLnBrk="0" hangingPunct="0">
              <a:spcBef>
                <a:spcPts val="1100"/>
              </a:spcBef>
            </a:pPr>
            <a:r>
              <a:rPr lang="en-US" b="1" dirty="0">
                <a:solidFill>
                  <a:srgbClr val="003399"/>
                </a:solidFill>
                <a:latin typeface="Arial" charset="0"/>
                <a:cs typeface="Arial" charset="0"/>
              </a:rPr>
              <a:t>A high gamma (&gt;1.0) can simulate matrix diffusion</a:t>
            </a:r>
          </a:p>
          <a:p>
            <a:pPr eaLnBrk="0" hangingPunct="0">
              <a:spcBef>
                <a:spcPts val="1100"/>
              </a:spcBef>
            </a:pPr>
            <a:endParaRPr lang="en-US" sz="2000" b="1" dirty="0">
              <a:solidFill>
                <a:srgbClr val="003399"/>
              </a:solidFill>
              <a:latin typeface="Arial" charset="0"/>
              <a:cs typeface="Arial" charset="0"/>
            </a:endParaRPr>
          </a:p>
        </p:txBody>
      </p:sp>
    </p:spTree>
    <p:extLst>
      <p:ext uri="{BB962C8B-B14F-4D97-AF65-F5344CB8AC3E}">
        <p14:creationId xmlns:p14="http://schemas.microsoft.com/office/powerpoint/2010/main" val="19628223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2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bwMode="auto">
          <a:xfrm>
            <a:off x="2467432" y="4"/>
            <a:ext cx="6676571" cy="3018971"/>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600" dirty="0">
              <a:solidFill>
                <a:srgbClr val="FFFF00"/>
              </a:solidFill>
              <a:latin typeface="Arial" pitchFamily="-106" charset="0"/>
              <a:ea typeface="ＭＳ Ｐゴシック" charset="0"/>
            </a:endParaRPr>
          </a:p>
        </p:txBody>
      </p:sp>
      <p:sp>
        <p:nvSpPr>
          <p:cNvPr id="39" name="Rectangle 38"/>
          <p:cNvSpPr/>
          <p:nvPr/>
        </p:nvSpPr>
        <p:spPr bwMode="auto">
          <a:xfrm>
            <a:off x="-1" y="2844800"/>
            <a:ext cx="9144001" cy="4013200"/>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43" name="Rectangle 42"/>
          <p:cNvSpPr/>
          <p:nvPr/>
        </p:nvSpPr>
        <p:spPr bwMode="auto">
          <a:xfrm>
            <a:off x="0" y="2931890"/>
            <a:ext cx="9144000" cy="3926114"/>
          </a:xfrm>
          <a:prstGeom prst="rect">
            <a:avLst/>
          </a:prstGeom>
          <a:solidFill>
            <a:srgbClr val="77777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40" name="Line 31"/>
          <p:cNvSpPr>
            <a:spLocks noChangeShapeType="1"/>
          </p:cNvSpPr>
          <p:nvPr/>
        </p:nvSpPr>
        <p:spPr bwMode="auto">
          <a:xfrm>
            <a:off x="0" y="2874671"/>
            <a:ext cx="2438400"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latin typeface="Times" pitchFamily="1" charset="0"/>
            </a:endParaRPr>
          </a:p>
        </p:txBody>
      </p:sp>
      <p:sp>
        <p:nvSpPr>
          <p:cNvPr id="381970" name="Rectangle 18"/>
          <p:cNvSpPr>
            <a:spLocks noChangeArrowheads="1"/>
          </p:cNvSpPr>
          <p:nvPr/>
        </p:nvSpPr>
        <p:spPr bwMode="auto">
          <a:xfrm>
            <a:off x="174173" y="996859"/>
            <a:ext cx="2264227" cy="1766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895350">
              <a:lnSpc>
                <a:spcPct val="85000"/>
              </a:lnSpc>
              <a:tabLst>
                <a:tab pos="285750" algn="l"/>
              </a:tabLst>
            </a:pPr>
            <a:r>
              <a:rPr lang="en-US" sz="3200" b="1" dirty="0">
                <a:solidFill>
                  <a:srgbClr val="1557A7"/>
                </a:solidFill>
                <a:ea typeface="ＭＳ Ｐゴシック" charset="0"/>
                <a:cs typeface="Arial" charset="0"/>
              </a:rPr>
              <a:t>REMChlor Model – Effect of Gamma</a:t>
            </a:r>
          </a:p>
        </p:txBody>
      </p:sp>
      <p:graphicFrame>
        <p:nvGraphicFramePr>
          <p:cNvPr id="32770" name="Object 2"/>
          <p:cNvGraphicFramePr>
            <a:graphicFrameLocks noChangeAspect="1"/>
          </p:cNvGraphicFramePr>
          <p:nvPr/>
        </p:nvGraphicFramePr>
        <p:xfrm>
          <a:off x="4329885" y="3266566"/>
          <a:ext cx="101023" cy="216038"/>
        </p:xfrm>
        <a:graphic>
          <a:graphicData uri="http://schemas.openxmlformats.org/presentationml/2006/ole">
            <mc:AlternateContent xmlns:mc="http://schemas.openxmlformats.org/markup-compatibility/2006">
              <mc:Choice xmlns:v="urn:schemas-microsoft-com:vml" Requires="v">
                <p:oleObj spid="_x0000_s4174" name="Equation" r:id="rId4" imgW="114151" imgH="215619" progId="Equation.3">
                  <p:embed/>
                </p:oleObj>
              </mc:Choice>
              <mc:Fallback>
                <p:oleObj name="Equation" r:id="rId4"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9885" y="3266566"/>
                        <a:ext cx="101023" cy="216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771" name="Object 3"/>
          <p:cNvGraphicFramePr>
            <a:graphicFrameLocks noChangeAspect="1"/>
          </p:cNvGraphicFramePr>
          <p:nvPr/>
        </p:nvGraphicFramePr>
        <p:xfrm>
          <a:off x="4329885" y="3266566"/>
          <a:ext cx="101023" cy="216038"/>
        </p:xfrm>
        <a:graphic>
          <a:graphicData uri="http://schemas.openxmlformats.org/presentationml/2006/ole">
            <mc:AlternateContent xmlns:mc="http://schemas.openxmlformats.org/markup-compatibility/2006">
              <mc:Choice xmlns:v="urn:schemas-microsoft-com:vml" Requires="v">
                <p:oleObj spid="_x0000_s4175" name="Equation" r:id="rId6" imgW="114151" imgH="215619" progId="Equation.3">
                  <p:embed/>
                </p:oleObj>
              </mc:Choice>
              <mc:Fallback>
                <p:oleObj name="Equation" r:id="rId6"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9885" y="3266566"/>
                        <a:ext cx="101023" cy="216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774" name="Line 14"/>
          <p:cNvSpPr>
            <a:spLocks noChangeShapeType="1"/>
          </p:cNvSpPr>
          <p:nvPr/>
        </p:nvSpPr>
        <p:spPr bwMode="auto">
          <a:xfrm>
            <a:off x="3680442" y="3148198"/>
            <a:ext cx="0" cy="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eaLnBrk="0" hangingPunct="0"/>
            <a:endParaRPr lang="en-US" sz="2400" dirty="0">
              <a:solidFill>
                <a:srgbClr val="000000"/>
              </a:solidFill>
              <a:latin typeface="Times" charset="0"/>
              <a:ea typeface="ＭＳ Ｐゴシック" charset="0"/>
            </a:endParaRPr>
          </a:p>
        </p:txBody>
      </p:sp>
      <p:pic>
        <p:nvPicPr>
          <p:cNvPr id="32775" name="Picture 15"/>
          <p:cNvPicPr>
            <a:picLocks noChangeAspect="1" noChangeArrowheads="1"/>
          </p:cNvPicPr>
          <p:nvPr/>
        </p:nvPicPr>
        <p:blipFill>
          <a:blip r:embed="rId7">
            <a:extLst>
              <a:ext uri="{28A0092B-C50C-407E-A947-70E740481C1C}">
                <a14:useLocalDpi xmlns:a14="http://schemas.microsoft.com/office/drawing/2010/main" val="0"/>
              </a:ext>
            </a:extLst>
          </a:blip>
          <a:srcRect l="76886" t="10593" r="2943" b="50388"/>
          <a:stretch>
            <a:fillRect/>
          </a:stretch>
        </p:blipFill>
        <p:spPr bwMode="auto">
          <a:xfrm>
            <a:off x="3149600" y="4895212"/>
            <a:ext cx="1427307" cy="1771034"/>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2776" name="Rectangle 2"/>
          <p:cNvSpPr>
            <a:spLocks noChangeArrowheads="1"/>
          </p:cNvSpPr>
          <p:nvPr/>
        </p:nvSpPr>
        <p:spPr bwMode="auto">
          <a:xfrm>
            <a:off x="4772941" y="1245887"/>
            <a:ext cx="3480955" cy="228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dirty="0">
              <a:solidFill>
                <a:srgbClr val="000000"/>
              </a:solidFill>
              <a:ea typeface="ＭＳ Ｐゴシック" charset="0"/>
              <a:cs typeface="Arial" charset="0"/>
            </a:endParaRPr>
          </a:p>
        </p:txBody>
      </p:sp>
      <p:sp>
        <p:nvSpPr>
          <p:cNvPr id="32777" name="TextBox 47"/>
          <p:cNvSpPr txBox="1">
            <a:spLocks noChangeArrowheads="1"/>
          </p:cNvSpPr>
          <p:nvPr/>
        </p:nvSpPr>
        <p:spPr bwMode="auto">
          <a:xfrm>
            <a:off x="573974" y="3235704"/>
            <a:ext cx="4260273" cy="321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hangingPunct="0"/>
            <a:r>
              <a:rPr lang="en-US" sz="2200" b="1" dirty="0">
                <a:solidFill>
                  <a:srgbClr val="FFFFFF"/>
                </a:solidFill>
                <a:latin typeface="Arial" charset="0"/>
                <a:cs typeface="Arial" charset="0"/>
              </a:rPr>
              <a:t>Can simulate matrix </a:t>
            </a:r>
            <a:r>
              <a:rPr lang="en-US" sz="2200" b="1" dirty="0" smtClean="0">
                <a:solidFill>
                  <a:srgbClr val="FFFFFF"/>
                </a:solidFill>
                <a:latin typeface="Arial" charset="0"/>
                <a:cs typeface="Arial" charset="0"/>
              </a:rPr>
              <a:t/>
            </a:r>
            <a:br>
              <a:rPr lang="en-US" sz="2200" b="1" dirty="0" smtClean="0">
                <a:solidFill>
                  <a:srgbClr val="FFFFFF"/>
                </a:solidFill>
                <a:latin typeface="Arial" charset="0"/>
                <a:cs typeface="Arial" charset="0"/>
              </a:rPr>
            </a:br>
            <a:r>
              <a:rPr lang="en-US" sz="2200" b="1" dirty="0" smtClean="0">
                <a:solidFill>
                  <a:srgbClr val="FFFFFF"/>
                </a:solidFill>
                <a:latin typeface="Arial" charset="0"/>
                <a:cs typeface="Arial" charset="0"/>
              </a:rPr>
              <a:t>diffusion </a:t>
            </a:r>
            <a:r>
              <a:rPr lang="en-US" sz="2200" b="1" dirty="0">
                <a:solidFill>
                  <a:srgbClr val="FFFFFF"/>
                </a:solidFill>
                <a:latin typeface="Arial" charset="0"/>
                <a:cs typeface="Arial" charset="0"/>
              </a:rPr>
              <a:t>in source, </a:t>
            </a:r>
            <a:r>
              <a:rPr lang="en-US" sz="2200" b="1" dirty="0" smtClean="0">
                <a:solidFill>
                  <a:srgbClr val="FFFFFF"/>
                </a:solidFill>
                <a:latin typeface="Arial" charset="0"/>
                <a:cs typeface="Arial" charset="0"/>
              </a:rPr>
              <a:t/>
            </a:r>
            <a:br>
              <a:rPr lang="en-US" sz="2200" b="1" dirty="0" smtClean="0">
                <a:solidFill>
                  <a:srgbClr val="FFFFFF"/>
                </a:solidFill>
                <a:latin typeface="Arial" charset="0"/>
                <a:cs typeface="Arial" charset="0"/>
              </a:rPr>
            </a:br>
            <a:r>
              <a:rPr lang="en-US" sz="2200" b="1" dirty="0" smtClean="0">
                <a:solidFill>
                  <a:srgbClr val="FFFFFF"/>
                </a:solidFill>
                <a:latin typeface="Arial" charset="0"/>
                <a:cs typeface="Arial" charset="0"/>
              </a:rPr>
              <a:t>but </a:t>
            </a:r>
            <a:r>
              <a:rPr lang="en-US" sz="2200" b="1" dirty="0">
                <a:solidFill>
                  <a:srgbClr val="FFFFFF"/>
                </a:solidFill>
                <a:latin typeface="Arial" charset="0"/>
                <a:cs typeface="Arial" charset="0"/>
              </a:rPr>
              <a:t>not plume…</a:t>
            </a:r>
          </a:p>
          <a:p>
            <a:pPr eaLnBrk="0" hangingPunct="0"/>
            <a:endParaRPr lang="en-US" sz="2200" b="1" dirty="0">
              <a:solidFill>
                <a:srgbClr val="FFFFFF"/>
              </a:solidFill>
              <a:latin typeface="Arial" charset="0"/>
              <a:cs typeface="Arial" charset="0"/>
            </a:endParaRPr>
          </a:p>
          <a:p>
            <a:pPr eaLnBrk="0" hangingPunct="0"/>
            <a:r>
              <a:rPr lang="en-US" sz="2200" b="1" dirty="0">
                <a:solidFill>
                  <a:srgbClr val="FFFFFF"/>
                </a:solidFill>
                <a:latin typeface="Arial" charset="0"/>
                <a:cs typeface="Arial" charset="0"/>
              </a:rPr>
              <a:t>Gamma &gt; 1.0 </a:t>
            </a:r>
            <a:r>
              <a:rPr lang="en-US" sz="2200" b="1" dirty="0" smtClean="0">
                <a:solidFill>
                  <a:srgbClr val="FFFFFF"/>
                </a:solidFill>
                <a:latin typeface="Arial" charset="0"/>
                <a:cs typeface="Arial" charset="0"/>
              </a:rPr>
              <a:t/>
            </a:r>
            <a:br>
              <a:rPr lang="en-US" sz="2200" b="1" dirty="0" smtClean="0">
                <a:solidFill>
                  <a:srgbClr val="FFFFFF"/>
                </a:solidFill>
                <a:latin typeface="Arial" charset="0"/>
                <a:cs typeface="Arial" charset="0"/>
              </a:rPr>
            </a:br>
            <a:r>
              <a:rPr lang="en-US" sz="2200" b="1" dirty="0" smtClean="0">
                <a:solidFill>
                  <a:srgbClr val="FFFFFF"/>
                </a:solidFill>
                <a:latin typeface="Arial" charset="0"/>
                <a:cs typeface="Arial" charset="0"/>
              </a:rPr>
              <a:t>Gives </a:t>
            </a:r>
            <a:r>
              <a:rPr lang="ja-JP" altLang="en-US" sz="2200" b="1" smtClean="0">
                <a:solidFill>
                  <a:srgbClr val="FFFFFF"/>
                </a:solidFill>
                <a:latin typeface="Arial" charset="0"/>
                <a:cs typeface="Arial" charset="0"/>
              </a:rPr>
              <a:t>“</a:t>
            </a:r>
            <a:r>
              <a:rPr lang="en-US" sz="2200" b="1" dirty="0">
                <a:solidFill>
                  <a:srgbClr val="FFFFFF"/>
                </a:solidFill>
                <a:latin typeface="Arial" charset="0"/>
                <a:cs typeface="Arial" charset="0"/>
              </a:rPr>
              <a:t>long tail</a:t>
            </a:r>
            <a:r>
              <a:rPr lang="ja-JP" altLang="en-US" sz="2200" b="1">
                <a:solidFill>
                  <a:srgbClr val="FFFFFF"/>
                </a:solidFill>
                <a:latin typeface="Arial" charset="0"/>
                <a:cs typeface="Arial" charset="0"/>
              </a:rPr>
              <a:t>”</a:t>
            </a:r>
            <a:r>
              <a:rPr lang="en-US" sz="2200" b="1" dirty="0">
                <a:solidFill>
                  <a:srgbClr val="FFFFFF"/>
                </a:solidFill>
                <a:latin typeface="Arial" charset="0"/>
                <a:cs typeface="Arial" charset="0"/>
              </a:rPr>
              <a:t> </a:t>
            </a:r>
            <a:r>
              <a:rPr lang="en-US" sz="2200" b="1" dirty="0" smtClean="0">
                <a:solidFill>
                  <a:srgbClr val="FFFFFF"/>
                </a:solidFill>
                <a:latin typeface="Arial" charset="0"/>
                <a:cs typeface="Arial" charset="0"/>
              </a:rPr>
              <a:t/>
            </a:r>
            <a:br>
              <a:rPr lang="en-US" sz="2200" b="1" dirty="0" smtClean="0">
                <a:solidFill>
                  <a:srgbClr val="FFFFFF"/>
                </a:solidFill>
                <a:latin typeface="Arial" charset="0"/>
                <a:cs typeface="Arial" charset="0"/>
              </a:rPr>
            </a:br>
            <a:r>
              <a:rPr lang="en-US" sz="2200" b="1" dirty="0" smtClean="0">
                <a:solidFill>
                  <a:srgbClr val="FFFFFF"/>
                </a:solidFill>
                <a:latin typeface="Arial" charset="0"/>
                <a:cs typeface="Arial" charset="0"/>
              </a:rPr>
              <a:t>in source similar </a:t>
            </a:r>
            <a:br>
              <a:rPr lang="en-US" sz="2200" b="1" dirty="0" smtClean="0">
                <a:solidFill>
                  <a:srgbClr val="FFFFFF"/>
                </a:solidFill>
                <a:latin typeface="Arial" charset="0"/>
                <a:cs typeface="Arial" charset="0"/>
              </a:rPr>
            </a:br>
            <a:r>
              <a:rPr lang="en-US" sz="2200" b="1" dirty="0" smtClean="0">
                <a:solidFill>
                  <a:srgbClr val="FFFFFF"/>
                </a:solidFill>
                <a:latin typeface="Arial" charset="0"/>
                <a:cs typeface="Arial" charset="0"/>
              </a:rPr>
              <a:t>to matrix </a:t>
            </a:r>
            <a:r>
              <a:rPr lang="en-US" sz="2200" b="1" dirty="0">
                <a:solidFill>
                  <a:srgbClr val="FFFFFF"/>
                </a:solidFill>
                <a:latin typeface="Arial" charset="0"/>
                <a:cs typeface="Arial" charset="0"/>
              </a:rPr>
              <a:t>diffusion</a:t>
            </a:r>
          </a:p>
          <a:p>
            <a:pPr eaLnBrk="0" hangingPunct="0"/>
            <a:endParaRPr lang="en-US" sz="2200" b="1" dirty="0">
              <a:solidFill>
                <a:srgbClr val="FFFFFF"/>
              </a:solidFill>
              <a:latin typeface="Arial" charset="0"/>
              <a:cs typeface="Arial" charset="0"/>
            </a:endParaRPr>
          </a:p>
        </p:txBody>
      </p:sp>
      <p:pic>
        <p:nvPicPr>
          <p:cNvPr id="32778" name="Picture 5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86426" y="3382948"/>
            <a:ext cx="4126057" cy="332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5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930195" y="373945"/>
            <a:ext cx="2875031" cy="257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6"/>
          <p:cNvSpPr>
            <a:spLocks noChangeArrowheads="1"/>
          </p:cNvSpPr>
          <p:nvPr/>
        </p:nvSpPr>
        <p:spPr bwMode="auto">
          <a:xfrm>
            <a:off x="7556711" y="228999"/>
            <a:ext cx="1402952" cy="627217"/>
          </a:xfrm>
          <a:prstGeom prst="rect">
            <a:avLst/>
          </a:prstGeom>
          <a:solidFill>
            <a:schemeClr val="bg2">
              <a:lumMod val="20000"/>
              <a:lumOff val="80000"/>
            </a:schemeClr>
          </a:solidFill>
          <a:ln w="127000">
            <a:noFill/>
            <a:miter lim="800000"/>
            <a:headEnd/>
            <a:tailEnd/>
          </a:ln>
          <a:effectLst>
            <a:outerShdw blurRad="63500" dist="38099" dir="2700000" algn="ctr" rotWithShape="0">
              <a:schemeClr val="tx1">
                <a:alpha val="74997"/>
              </a:schemeClr>
            </a:outerShdw>
          </a:effectLst>
        </p:spPr>
        <p:txBody>
          <a:bodyPr wrap="square" lIns="90487" tIns="44450" rIns="90487" bIns="44450">
            <a:spAutoFit/>
          </a:bodyPr>
          <a:lstStyle/>
          <a:p>
            <a:pPr algn="ctr" defTabSz="895350" eaLnBrk="0" hangingPunct="0">
              <a:lnSpc>
                <a:spcPct val="85000"/>
              </a:lnSpc>
              <a:spcBef>
                <a:spcPct val="50000"/>
              </a:spcBef>
              <a:defRPr/>
            </a:pPr>
            <a:r>
              <a:rPr lang="en-US" sz="2000" i="1" dirty="0">
                <a:solidFill>
                  <a:srgbClr val="000000"/>
                </a:solidFill>
                <a:latin typeface="Arial" pitchFamily="34" charset="0"/>
                <a:ea typeface="MS PGothic" pitchFamily="34" charset="-128"/>
                <a:cs typeface="Arial" pitchFamily="34" charset="0"/>
                <a:sym typeface="Symbol" pitchFamily="18" charset="2"/>
              </a:rPr>
              <a:t>Gamma </a:t>
            </a:r>
            <a:r>
              <a:rPr lang="en-US" sz="2000" i="1" dirty="0">
                <a:solidFill>
                  <a:srgbClr val="000000"/>
                </a:solidFill>
                <a:latin typeface="Arial" pitchFamily="34" charset="0"/>
                <a:ea typeface="MS PGothic" pitchFamily="34" charset="-128"/>
                <a:cs typeface="Arial" pitchFamily="34" charset="0"/>
              </a:rPr>
              <a:t>= 1.0</a:t>
            </a:r>
          </a:p>
        </p:txBody>
      </p:sp>
      <p:pic>
        <p:nvPicPr>
          <p:cNvPr id="32781" name="Picture 5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591965" y="365898"/>
            <a:ext cx="3207789" cy="258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6"/>
          <p:cNvSpPr>
            <a:spLocks noChangeArrowheads="1"/>
          </p:cNvSpPr>
          <p:nvPr/>
        </p:nvSpPr>
        <p:spPr bwMode="auto">
          <a:xfrm>
            <a:off x="4340423" y="228999"/>
            <a:ext cx="1407232" cy="627217"/>
          </a:xfrm>
          <a:prstGeom prst="rect">
            <a:avLst/>
          </a:prstGeom>
          <a:solidFill>
            <a:schemeClr val="bg2">
              <a:lumMod val="20000"/>
              <a:lumOff val="80000"/>
            </a:schemeClr>
          </a:solidFill>
          <a:ln w="127000">
            <a:noFill/>
            <a:miter lim="800000"/>
            <a:headEnd/>
            <a:tailEnd/>
          </a:ln>
          <a:effectLst>
            <a:outerShdw blurRad="63500" dist="38099" dir="2700000" algn="ctr" rotWithShape="0">
              <a:schemeClr val="tx1">
                <a:alpha val="74997"/>
              </a:schemeClr>
            </a:outerShdw>
          </a:effectLst>
        </p:spPr>
        <p:txBody>
          <a:bodyPr wrap="square" lIns="90487" tIns="44450" rIns="90487" bIns="44450">
            <a:spAutoFit/>
          </a:bodyPr>
          <a:lstStyle/>
          <a:p>
            <a:pPr algn="ctr" defTabSz="895350" eaLnBrk="0" hangingPunct="0">
              <a:lnSpc>
                <a:spcPct val="85000"/>
              </a:lnSpc>
              <a:spcBef>
                <a:spcPct val="50000"/>
              </a:spcBef>
              <a:defRPr/>
            </a:pPr>
            <a:r>
              <a:rPr lang="en-US" sz="2000" i="1" dirty="0">
                <a:solidFill>
                  <a:srgbClr val="000000"/>
                </a:solidFill>
                <a:latin typeface="Arial" pitchFamily="34" charset="0"/>
                <a:ea typeface="MS PGothic" pitchFamily="34" charset="-128"/>
                <a:cs typeface="Arial" pitchFamily="34" charset="0"/>
                <a:sym typeface="Symbol" pitchFamily="18" charset="2"/>
              </a:rPr>
              <a:t>Gamma </a:t>
            </a:r>
            <a:r>
              <a:rPr lang="en-US" sz="2000" i="1" dirty="0">
                <a:solidFill>
                  <a:srgbClr val="000000"/>
                </a:solidFill>
                <a:latin typeface="Arial" pitchFamily="34" charset="0"/>
                <a:ea typeface="MS PGothic" pitchFamily="34" charset="-128"/>
                <a:cs typeface="Arial" pitchFamily="34" charset="0"/>
              </a:rPr>
              <a:t>= 0.5</a:t>
            </a:r>
          </a:p>
        </p:txBody>
      </p:sp>
      <p:sp>
        <p:nvSpPr>
          <p:cNvPr id="57" name="Rectangle 16"/>
          <p:cNvSpPr>
            <a:spLocks noChangeArrowheads="1"/>
          </p:cNvSpPr>
          <p:nvPr/>
        </p:nvSpPr>
        <p:spPr bwMode="auto">
          <a:xfrm>
            <a:off x="6904525" y="3480886"/>
            <a:ext cx="1892011" cy="717632"/>
          </a:xfrm>
          <a:prstGeom prst="rect">
            <a:avLst/>
          </a:prstGeom>
          <a:solidFill>
            <a:srgbClr val="B25B48"/>
          </a:solidFill>
          <a:ln w="127000">
            <a:noFill/>
            <a:miter lim="800000"/>
            <a:headEnd/>
            <a:tailEnd/>
          </a:ln>
          <a:effectLst>
            <a:outerShdw blurRad="63500" dist="38099" dir="2700000" algn="ctr" rotWithShape="0">
              <a:schemeClr val="tx1">
                <a:alpha val="74997"/>
              </a:schemeClr>
            </a:outerShdw>
          </a:effectLst>
        </p:spPr>
        <p:txBody>
          <a:bodyPr lIns="90487" tIns="44450" rIns="90487" bIns="44450">
            <a:spAutoFit/>
          </a:bodyPr>
          <a:lstStyle/>
          <a:p>
            <a:pPr algn="ctr" defTabSz="895350" eaLnBrk="0" hangingPunct="0">
              <a:lnSpc>
                <a:spcPct val="85000"/>
              </a:lnSpc>
              <a:spcBef>
                <a:spcPct val="50000"/>
              </a:spcBef>
              <a:defRPr/>
            </a:pPr>
            <a:r>
              <a:rPr lang="en-US" sz="2400" b="1" i="1" dirty="0">
                <a:solidFill>
                  <a:srgbClr val="FFFFFF"/>
                </a:solidFill>
                <a:latin typeface="Arial" pitchFamily="1" charset="0"/>
                <a:ea typeface="Arial" pitchFamily="1" charset="0"/>
                <a:cs typeface="Arial" pitchFamily="1" charset="0"/>
                <a:sym typeface="Symbol" pitchFamily="1" charset="2"/>
              </a:rPr>
              <a:t>Gamma </a:t>
            </a:r>
            <a:r>
              <a:rPr lang="en-US" sz="2400" b="1" i="1" dirty="0">
                <a:solidFill>
                  <a:srgbClr val="FFFFFF"/>
                </a:solidFill>
                <a:latin typeface="Arial" pitchFamily="1" charset="0"/>
                <a:ea typeface="Arial" pitchFamily="1" charset="0"/>
                <a:cs typeface="Arial" pitchFamily="1" charset="0"/>
              </a:rPr>
              <a:t>= 2.0</a:t>
            </a:r>
          </a:p>
        </p:txBody>
      </p:sp>
    </p:spTree>
    <p:extLst>
      <p:ext uri="{BB962C8B-B14F-4D97-AF65-F5344CB8AC3E}">
        <p14:creationId xmlns:p14="http://schemas.microsoft.com/office/powerpoint/2010/main" val="13337684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utoShape 2"/>
          <p:cNvSpPr>
            <a:spLocks noChangeArrowheads="1"/>
          </p:cNvSpPr>
          <p:nvPr/>
        </p:nvSpPr>
        <p:spPr bwMode="auto">
          <a:xfrm>
            <a:off x="4584701" y="3697517"/>
            <a:ext cx="4312559" cy="2006600"/>
          </a:xfrm>
          <a:prstGeom prst="roundRect">
            <a:avLst>
              <a:gd name="adj" fmla="val 8710"/>
            </a:avLst>
          </a:prstGeom>
          <a:solidFill>
            <a:srgbClr val="D9D9D9"/>
          </a:solidFill>
          <a:ln w="28575">
            <a:noFill/>
            <a:round/>
            <a:headEnd/>
            <a:tailEnd/>
          </a:ln>
          <a:effectLst>
            <a:outerShdw blurRad="63500" dist="38100" dir="2700000" algn="tl" rotWithShape="0">
              <a:srgbClr val="4D4D4D">
                <a:alpha val="74998"/>
              </a:srgbClr>
            </a:outerShdw>
          </a:effectLst>
        </p:spPr>
        <p:txBody>
          <a:bodyPr/>
          <a:lstStyle/>
          <a:p>
            <a:pPr>
              <a:defRPr/>
            </a:pPr>
            <a:endParaRPr lang="en-US" dirty="0">
              <a:solidFill>
                <a:srgbClr val="FFFF00"/>
              </a:solidFill>
              <a:ea typeface="ＭＳ Ｐゴシック" charset="-128"/>
              <a:cs typeface="ＭＳ Ｐゴシック" charset="-128"/>
            </a:endParaRPr>
          </a:p>
        </p:txBody>
      </p:sp>
      <p:sp>
        <p:nvSpPr>
          <p:cNvPr id="12290" name="Rectangle 3"/>
          <p:cNvSpPr>
            <a:spLocks noGrp="1" noChangeArrowheads="1"/>
          </p:cNvSpPr>
          <p:nvPr>
            <p:ph idx="4294967295"/>
          </p:nvPr>
        </p:nvSpPr>
        <p:spPr bwMode="auto">
          <a:xfrm>
            <a:off x="419100" y="1200151"/>
            <a:ext cx="6108700" cy="10858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lnSpc>
                <a:spcPct val="80000"/>
              </a:lnSpc>
              <a:buFontTx/>
              <a:buNone/>
            </a:pPr>
            <a:r>
              <a:rPr lang="en-US" sz="2000" dirty="0">
                <a:latin typeface="Arial" charset="0"/>
                <a:ea typeface="ＭＳ Ｐゴシック" charset="0"/>
                <a:cs typeface="Arial" charset="0"/>
              </a:rPr>
              <a:t>Diffusion describes the spread of particles through random motion from regions of higher concentration to regions of lower concentration.</a:t>
            </a:r>
          </a:p>
          <a:p>
            <a:pPr marL="0" indent="0" eaLnBrk="1" hangingPunct="1">
              <a:lnSpc>
                <a:spcPct val="80000"/>
              </a:lnSpc>
              <a:buFontTx/>
              <a:buNone/>
            </a:pPr>
            <a:endParaRPr lang="en-US" sz="1200" dirty="0">
              <a:latin typeface="Arial" charset="0"/>
              <a:ea typeface="ＭＳ Ｐゴシック" charset="0"/>
              <a:cs typeface="Arial" charset="0"/>
            </a:endParaRPr>
          </a:p>
          <a:p>
            <a:pPr marL="0" indent="0" eaLnBrk="1" hangingPunct="1">
              <a:lnSpc>
                <a:spcPct val="80000"/>
              </a:lnSpc>
              <a:buFontTx/>
              <a:buNone/>
            </a:pPr>
            <a:r>
              <a:rPr lang="en-US" sz="2000" dirty="0">
                <a:latin typeface="Arial" charset="0"/>
                <a:ea typeface="ＭＳ Ｐゴシック" charset="0"/>
                <a:cs typeface="Arial" charset="0"/>
              </a:rPr>
              <a:t>Key people:  Fourier (1822), Fick (1855), </a:t>
            </a:r>
            <a:br>
              <a:rPr lang="en-US" sz="2000" dirty="0">
                <a:latin typeface="Arial" charset="0"/>
                <a:ea typeface="ＭＳ Ｐゴシック" charset="0"/>
                <a:cs typeface="Arial" charset="0"/>
              </a:rPr>
            </a:br>
            <a:r>
              <a:rPr lang="en-US" sz="2000" dirty="0">
                <a:latin typeface="Arial" charset="0"/>
                <a:ea typeface="ＭＳ Ｐゴシック" charset="0"/>
                <a:cs typeface="Arial" charset="0"/>
              </a:rPr>
              <a:t>Einstein (1905), Smoluchowski (1906)</a:t>
            </a:r>
          </a:p>
          <a:p>
            <a:pPr marL="0" indent="0" eaLnBrk="1" hangingPunct="1">
              <a:lnSpc>
                <a:spcPct val="80000"/>
              </a:lnSpc>
              <a:buFontTx/>
              <a:buNone/>
            </a:pPr>
            <a:endParaRPr lang="en-US" sz="2400" dirty="0">
              <a:solidFill>
                <a:srgbClr val="000000"/>
              </a:solidFill>
              <a:latin typeface="Arial" charset="0"/>
              <a:ea typeface="ＭＳ Ｐゴシック" charset="0"/>
              <a:cs typeface="Arial" charset="0"/>
            </a:endParaRPr>
          </a:p>
          <a:p>
            <a:pPr marL="0" indent="0" eaLnBrk="1" hangingPunct="1">
              <a:lnSpc>
                <a:spcPct val="80000"/>
              </a:lnSpc>
            </a:pPr>
            <a:endParaRPr lang="en-US" sz="2400" dirty="0">
              <a:solidFill>
                <a:srgbClr val="000000"/>
              </a:solidFill>
              <a:latin typeface="Microsoft Sans Serif" charset="0"/>
              <a:ea typeface="ＭＳ Ｐゴシック" charset="0"/>
              <a:cs typeface="ＭＳ Ｐゴシック" charset="0"/>
            </a:endParaRPr>
          </a:p>
          <a:p>
            <a:pPr marL="0" indent="0" eaLnBrk="1" hangingPunct="1">
              <a:lnSpc>
                <a:spcPct val="80000"/>
              </a:lnSpc>
            </a:pPr>
            <a:endParaRPr lang="en-US" dirty="0">
              <a:solidFill>
                <a:srgbClr val="000000"/>
              </a:solidFill>
              <a:latin typeface="Microsoft Sans Serif" charset="0"/>
              <a:ea typeface="ＭＳ Ｐゴシック" charset="0"/>
              <a:cs typeface="ＭＳ Ｐゴシック" charset="0"/>
            </a:endParaRPr>
          </a:p>
        </p:txBody>
      </p:sp>
      <p:sp>
        <p:nvSpPr>
          <p:cNvPr id="12292" name="Rectangle 2"/>
          <p:cNvSpPr>
            <a:spLocks noGrp="1" noChangeArrowheads="1"/>
          </p:cNvSpPr>
          <p:nvPr>
            <p:ph type="title" idx="4294967295"/>
          </p:nvPr>
        </p:nvSpPr>
        <p:spPr bwMode="auto">
          <a:xfrm>
            <a:off x="469900" y="312739"/>
            <a:ext cx="8229600" cy="5109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895350" eaLnBrk="1" hangingPunct="1">
              <a:lnSpc>
                <a:spcPct val="85000"/>
              </a:lnSpc>
              <a:tabLst>
                <a:tab pos="285750" algn="l"/>
              </a:tabLst>
            </a:pPr>
            <a:r>
              <a:rPr lang="en-US" sz="3200" b="1" kern="1200" dirty="0">
                <a:solidFill>
                  <a:srgbClr val="1557A7"/>
                </a:solidFill>
                <a:latin typeface="Arial" charset="0"/>
                <a:ea typeface="ＭＳ Ｐゴシック" charset="0"/>
                <a:cs typeface="Arial" charset="0"/>
              </a:rPr>
              <a:t>What is Diffusion?</a:t>
            </a:r>
          </a:p>
        </p:txBody>
      </p:sp>
      <p:grpSp>
        <p:nvGrpSpPr>
          <p:cNvPr id="34" name="Group 33"/>
          <p:cNvGrpSpPr/>
          <p:nvPr/>
        </p:nvGrpSpPr>
        <p:grpSpPr>
          <a:xfrm>
            <a:off x="534988" y="2975434"/>
            <a:ext cx="3833811" cy="2480358"/>
            <a:chOff x="549502" y="3048001"/>
            <a:chExt cx="3833811" cy="2480358"/>
          </a:xfrm>
        </p:grpSpPr>
        <p:sp>
          <p:nvSpPr>
            <p:cNvPr id="12291" name="Rectangle 30"/>
            <p:cNvSpPr>
              <a:spLocks noChangeArrowheads="1"/>
            </p:cNvSpPr>
            <p:nvPr/>
          </p:nvSpPr>
          <p:spPr bwMode="auto">
            <a:xfrm>
              <a:off x="549502" y="3048001"/>
              <a:ext cx="3833811" cy="2480358"/>
            </a:xfrm>
            <a:prstGeom prst="rect">
              <a:avLst/>
            </a:prstGeom>
            <a:solidFill>
              <a:srgbClr val="2952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33" name="Rectangle 30"/>
            <p:cNvSpPr>
              <a:spLocks noChangeArrowheads="1"/>
            </p:cNvSpPr>
            <p:nvPr/>
          </p:nvSpPr>
          <p:spPr bwMode="auto">
            <a:xfrm>
              <a:off x="687389" y="3194736"/>
              <a:ext cx="3579810" cy="2219093"/>
            </a:xfrm>
            <a:prstGeom prst="rect">
              <a:avLst/>
            </a:prstGeom>
            <a:solidFill>
              <a:schemeClr val="bg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pic>
          <p:nvPicPr>
            <p:cNvPr id="12293" name="Picture 10" descr="Diffusion.svg.jpg"/>
            <p:cNvPicPr>
              <a:picLocks noChangeAspect="1"/>
            </p:cNvPicPr>
            <p:nvPr/>
          </p:nvPicPr>
          <p:blipFill>
            <a:blip r:embed="rId2">
              <a:lum contrast="6000"/>
              <a:extLst>
                <a:ext uri="{28A0092B-C50C-407E-A947-70E740481C1C}">
                  <a14:useLocalDpi xmlns:a14="http://schemas.microsoft.com/office/drawing/2010/main" val="0"/>
                </a:ext>
              </a:extLst>
            </a:blip>
            <a:srcRect b="1210"/>
            <a:stretch>
              <a:fillRect/>
            </a:stretch>
          </p:blipFill>
          <p:spPr bwMode="auto">
            <a:xfrm>
              <a:off x="754742" y="3260727"/>
              <a:ext cx="344170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ight Arrow 22"/>
            <p:cNvSpPr>
              <a:spLocks noChangeArrowheads="1"/>
            </p:cNvSpPr>
            <p:nvPr/>
          </p:nvSpPr>
          <p:spPr bwMode="auto">
            <a:xfrm>
              <a:off x="2170796" y="4116388"/>
              <a:ext cx="646113" cy="395287"/>
            </a:xfrm>
            <a:prstGeom prst="rightArrow">
              <a:avLst>
                <a:gd name="adj1" fmla="val 50472"/>
                <a:gd name="adj2" fmla="val 59646"/>
              </a:avLst>
            </a:prstGeom>
            <a:solidFill>
              <a:srgbClr val="3C8C93"/>
            </a:solidFill>
            <a:ln w="9525">
              <a:solidFill>
                <a:schemeClr val="bg1"/>
              </a:solidFill>
              <a:round/>
              <a:headEnd/>
              <a:tailEnd/>
            </a:ln>
            <a:effectLst>
              <a:outerShdw blurRad="63500" dist="38100" dir="2700000" algn="tl" rotWithShape="0">
                <a:srgbClr val="000000">
                  <a:alpha val="39998"/>
                </a:srgbClr>
              </a:outerShdw>
            </a:effectLst>
          </p:spPr>
          <p:txBody>
            <a:bodyPr/>
            <a:lstStyle/>
            <a:p>
              <a:pPr>
                <a:defRPr/>
              </a:pPr>
              <a:endParaRPr lang="en-US" dirty="0">
                <a:solidFill>
                  <a:srgbClr val="FFFF00"/>
                </a:solidFill>
                <a:latin typeface="Arial" pitchFamily="-112" charset="0"/>
                <a:ea typeface="ＭＳ Ｐゴシック" charset="-128"/>
                <a:cs typeface="ＭＳ Ｐゴシック" charset="-128"/>
              </a:endParaRPr>
            </a:p>
          </p:txBody>
        </p:sp>
      </p:grpSp>
      <p:sp>
        <p:nvSpPr>
          <p:cNvPr id="206867" name="Line 19"/>
          <p:cNvSpPr>
            <a:spLocks noChangeShapeType="1"/>
          </p:cNvSpPr>
          <p:nvPr/>
        </p:nvSpPr>
        <p:spPr bwMode="auto">
          <a:xfrm>
            <a:off x="0" y="914400"/>
            <a:ext cx="9144000"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206869" name="AutoShape 21"/>
          <p:cNvSpPr>
            <a:spLocks noChangeArrowheads="1"/>
          </p:cNvSpPr>
          <p:nvPr/>
        </p:nvSpPr>
        <p:spPr bwMode="auto">
          <a:xfrm>
            <a:off x="533400" y="5680532"/>
            <a:ext cx="1614714" cy="368300"/>
          </a:xfrm>
          <a:prstGeom prst="roundRect">
            <a:avLst>
              <a:gd name="adj" fmla="val 16667"/>
            </a:avLst>
          </a:prstGeom>
          <a:solidFill>
            <a:schemeClr val="bg1">
              <a:lumMod val="50000"/>
            </a:schemeClr>
          </a:solidFill>
          <a:ln w="28575">
            <a:noFill/>
            <a:round/>
            <a:headEnd/>
            <a:tailEnd/>
          </a:ln>
          <a:effectLst>
            <a:outerShdw blurRad="63500" dist="38100" dir="2700000" algn="tl" rotWithShape="0">
              <a:srgbClr val="4D4D4D">
                <a:alpha val="74998"/>
              </a:srgbClr>
            </a:outerShdw>
          </a:effectLst>
        </p:spPr>
        <p:txBody>
          <a:bodyPr/>
          <a:lstStyle/>
          <a:p>
            <a:pPr>
              <a:defRPr/>
            </a:pPr>
            <a:endParaRPr lang="en-US" dirty="0">
              <a:solidFill>
                <a:srgbClr val="FFFF00"/>
              </a:solidFill>
              <a:ea typeface="ＭＳ Ｐゴシック" charset="-128"/>
              <a:cs typeface="ＭＳ Ｐゴシック" charset="-128"/>
            </a:endParaRPr>
          </a:p>
        </p:txBody>
      </p:sp>
      <p:sp>
        <p:nvSpPr>
          <p:cNvPr id="206870" name="AutoShape 22"/>
          <p:cNvSpPr>
            <a:spLocks noChangeArrowheads="1"/>
          </p:cNvSpPr>
          <p:nvPr/>
        </p:nvSpPr>
        <p:spPr bwMode="auto">
          <a:xfrm>
            <a:off x="533400" y="6086940"/>
            <a:ext cx="2761344" cy="368300"/>
          </a:xfrm>
          <a:prstGeom prst="roundRect">
            <a:avLst>
              <a:gd name="adj" fmla="val 16667"/>
            </a:avLst>
          </a:prstGeom>
          <a:solidFill>
            <a:schemeClr val="bg1">
              <a:lumMod val="50000"/>
            </a:schemeClr>
          </a:solidFill>
          <a:ln w="28575">
            <a:noFill/>
            <a:round/>
            <a:headEnd/>
            <a:tailEnd/>
          </a:ln>
          <a:effectLst>
            <a:outerShdw blurRad="63500" dist="38100" dir="2700000" algn="tl" rotWithShape="0">
              <a:srgbClr val="4D4D4D">
                <a:alpha val="74998"/>
              </a:srgbClr>
            </a:outerShdw>
          </a:effectLst>
        </p:spPr>
        <p:txBody>
          <a:bodyPr/>
          <a:lstStyle/>
          <a:p>
            <a:pPr>
              <a:defRPr/>
            </a:pPr>
            <a:endParaRPr lang="en-US" dirty="0">
              <a:solidFill>
                <a:srgbClr val="FFFF00"/>
              </a:solidFill>
              <a:ea typeface="ＭＳ Ｐゴシック" charset="-128"/>
              <a:cs typeface="ＭＳ Ｐゴシック" charset="-128"/>
            </a:endParaRPr>
          </a:p>
        </p:txBody>
      </p:sp>
      <p:sp>
        <p:nvSpPr>
          <p:cNvPr id="12303" name="Rectangle 3"/>
          <p:cNvSpPr txBox="1">
            <a:spLocks noChangeArrowheads="1"/>
          </p:cNvSpPr>
          <p:nvPr/>
        </p:nvSpPr>
        <p:spPr bwMode="auto">
          <a:xfrm>
            <a:off x="495300" y="5737690"/>
            <a:ext cx="8712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lnSpc>
                <a:spcPct val="80000"/>
              </a:lnSpc>
              <a:spcBef>
                <a:spcPct val="20000"/>
              </a:spcBef>
            </a:pPr>
            <a:r>
              <a:rPr lang="en-US" sz="2000" dirty="0">
                <a:solidFill>
                  <a:srgbClr val="000000"/>
                </a:solidFill>
                <a:cs typeface="Arial" charset="0"/>
              </a:rPr>
              <a:t> </a:t>
            </a:r>
            <a:r>
              <a:rPr lang="en-US" sz="2000" dirty="0">
                <a:solidFill>
                  <a:srgbClr val="FFFFFF"/>
                </a:solidFill>
                <a:cs typeface="Arial" charset="0"/>
              </a:rPr>
              <a:t>Coffee Cup: </a:t>
            </a:r>
            <a:r>
              <a:rPr lang="en-US" sz="2000" dirty="0">
                <a:solidFill>
                  <a:srgbClr val="000000"/>
                </a:solidFill>
                <a:cs typeface="Arial" charset="0"/>
              </a:rPr>
              <a:t> </a:t>
            </a:r>
            <a:r>
              <a:rPr lang="en-US" sz="2000" dirty="0" smtClean="0">
                <a:solidFill>
                  <a:srgbClr val="000000"/>
                </a:solidFill>
                <a:cs typeface="Arial" charset="0"/>
              </a:rPr>
              <a:t>  </a:t>
            </a:r>
            <a:r>
              <a:rPr lang="en-US" sz="1800" b="1" dirty="0" smtClean="0">
                <a:solidFill>
                  <a:srgbClr val="000080"/>
                </a:solidFill>
                <a:cs typeface="Arial" charset="0"/>
              </a:rPr>
              <a:t>Convection </a:t>
            </a:r>
            <a:r>
              <a:rPr lang="en-US" sz="1800" b="1" dirty="0">
                <a:solidFill>
                  <a:srgbClr val="000080"/>
                </a:solidFill>
                <a:cs typeface="Arial" charset="0"/>
              </a:rPr>
              <a:t>+ diffusion</a:t>
            </a:r>
          </a:p>
          <a:p>
            <a:pPr eaLnBrk="1" hangingPunct="1">
              <a:lnSpc>
                <a:spcPct val="80000"/>
              </a:lnSpc>
              <a:spcBef>
                <a:spcPct val="40000"/>
              </a:spcBef>
            </a:pPr>
            <a:r>
              <a:rPr lang="en-US" sz="2000" dirty="0">
                <a:solidFill>
                  <a:srgbClr val="FFFFFF"/>
                </a:solidFill>
                <a:cs typeface="Arial" charset="0"/>
              </a:rPr>
              <a:t> Laminar Groundwater:</a:t>
            </a:r>
            <a:r>
              <a:rPr lang="en-US" sz="2000" dirty="0">
                <a:solidFill>
                  <a:srgbClr val="000000"/>
                </a:solidFill>
                <a:cs typeface="Arial" charset="0"/>
              </a:rPr>
              <a:t>  </a:t>
            </a:r>
            <a:r>
              <a:rPr lang="en-US" sz="2000" dirty="0" smtClean="0">
                <a:solidFill>
                  <a:srgbClr val="000000"/>
                </a:solidFill>
                <a:cs typeface="Arial" charset="0"/>
              </a:rPr>
              <a:t>  </a:t>
            </a:r>
            <a:r>
              <a:rPr lang="en-US" sz="1800" b="1" dirty="0">
                <a:solidFill>
                  <a:srgbClr val="000080"/>
                </a:solidFill>
                <a:cs typeface="Arial" charset="0"/>
              </a:rPr>
              <a:t>Molecular diffusion - movement of molecules only</a:t>
            </a:r>
          </a:p>
        </p:txBody>
      </p:sp>
      <p:sp>
        <p:nvSpPr>
          <p:cNvPr id="206850" name="AutoShape 2"/>
          <p:cNvSpPr>
            <a:spLocks noChangeArrowheads="1"/>
          </p:cNvSpPr>
          <p:nvPr/>
        </p:nvSpPr>
        <p:spPr bwMode="auto">
          <a:xfrm>
            <a:off x="5114471" y="2746829"/>
            <a:ext cx="3009900" cy="939800"/>
          </a:xfrm>
          <a:prstGeom prst="roundRect">
            <a:avLst>
              <a:gd name="adj" fmla="val 16667"/>
            </a:avLst>
          </a:prstGeom>
          <a:solidFill>
            <a:srgbClr val="D9D9D9"/>
          </a:solidFill>
          <a:ln w="28575">
            <a:noFill/>
            <a:round/>
            <a:headEnd/>
            <a:tailEnd/>
          </a:ln>
          <a:effectLst>
            <a:outerShdw blurRad="63500" dist="38100" dir="2700000" algn="tl" rotWithShape="0">
              <a:srgbClr val="4D4D4D">
                <a:alpha val="74998"/>
              </a:srgbClr>
            </a:outerShdw>
          </a:effectLst>
        </p:spPr>
        <p:txBody>
          <a:bodyPr/>
          <a:lstStyle/>
          <a:p>
            <a:pPr>
              <a:defRPr/>
            </a:pPr>
            <a:endParaRPr lang="en-US" dirty="0">
              <a:solidFill>
                <a:srgbClr val="FFFF00"/>
              </a:solidFill>
              <a:ea typeface="ＭＳ Ｐゴシック" charset="-128"/>
              <a:cs typeface="ＭＳ Ｐゴシック" charset="-128"/>
            </a:endParaRPr>
          </a:p>
        </p:txBody>
      </p:sp>
      <p:grpSp>
        <p:nvGrpSpPr>
          <p:cNvPr id="12294" name="Group 7"/>
          <p:cNvGrpSpPr>
            <a:grpSpLocks/>
          </p:cNvGrpSpPr>
          <p:nvPr/>
        </p:nvGrpSpPr>
        <p:grpSpPr bwMode="auto">
          <a:xfrm>
            <a:off x="5520871" y="2750012"/>
            <a:ext cx="2857500" cy="1014413"/>
            <a:chOff x="3160" y="1850"/>
            <a:chExt cx="1800" cy="639"/>
          </a:xfrm>
        </p:grpSpPr>
        <p:sp>
          <p:nvSpPr>
            <p:cNvPr id="12308" name="Rectangle 3"/>
            <p:cNvSpPr txBox="1">
              <a:spLocks noChangeArrowheads="1"/>
            </p:cNvSpPr>
            <p:nvPr/>
          </p:nvSpPr>
          <p:spPr bwMode="auto">
            <a:xfrm>
              <a:off x="3160" y="2024"/>
              <a:ext cx="1800"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lnSpc>
                  <a:spcPct val="80000"/>
                </a:lnSpc>
                <a:spcBef>
                  <a:spcPct val="20000"/>
                </a:spcBef>
              </a:pPr>
              <a:r>
                <a:rPr lang="en-US" sz="3600" dirty="0">
                  <a:solidFill>
                    <a:srgbClr val="003300"/>
                  </a:solidFill>
                  <a:cs typeface="Arial" charset="0"/>
                </a:rPr>
                <a:t>J  = D </a:t>
              </a:r>
            </a:p>
            <a:p>
              <a:pPr eaLnBrk="1" hangingPunct="1">
                <a:lnSpc>
                  <a:spcPct val="80000"/>
                </a:lnSpc>
                <a:spcBef>
                  <a:spcPct val="20000"/>
                </a:spcBef>
              </a:pPr>
              <a:endParaRPr lang="en-US" sz="3600" dirty="0">
                <a:solidFill>
                  <a:srgbClr val="003300"/>
                </a:solidFill>
                <a:cs typeface="Arial" charset="0"/>
              </a:endParaRPr>
            </a:p>
            <a:p>
              <a:pPr eaLnBrk="1" hangingPunct="1">
                <a:lnSpc>
                  <a:spcPct val="80000"/>
                </a:lnSpc>
                <a:spcBef>
                  <a:spcPct val="20000"/>
                </a:spcBef>
                <a:buFontTx/>
                <a:buChar char="•"/>
              </a:pPr>
              <a:endParaRPr lang="en-US" sz="3600" dirty="0">
                <a:solidFill>
                  <a:srgbClr val="000000"/>
                </a:solidFill>
                <a:latin typeface="Microsoft Sans Serif" charset="0"/>
              </a:endParaRPr>
            </a:p>
            <a:p>
              <a:pPr eaLnBrk="1" hangingPunct="1">
                <a:lnSpc>
                  <a:spcPct val="80000"/>
                </a:lnSpc>
                <a:spcBef>
                  <a:spcPct val="20000"/>
                </a:spcBef>
                <a:buFontTx/>
                <a:buChar char="•"/>
              </a:pPr>
              <a:endParaRPr lang="en-US" sz="3600" dirty="0">
                <a:solidFill>
                  <a:srgbClr val="000000"/>
                </a:solidFill>
                <a:latin typeface="Microsoft Sans Serif" charset="0"/>
              </a:endParaRPr>
            </a:p>
          </p:txBody>
        </p:sp>
        <p:sp>
          <p:nvSpPr>
            <p:cNvPr id="12309" name="Rectangle 10"/>
            <p:cNvSpPr>
              <a:spLocks noChangeArrowheads="1"/>
            </p:cNvSpPr>
            <p:nvPr/>
          </p:nvSpPr>
          <p:spPr bwMode="auto">
            <a:xfrm>
              <a:off x="3993" y="1850"/>
              <a:ext cx="48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80000"/>
                </a:lnSpc>
                <a:spcBef>
                  <a:spcPct val="20000"/>
                </a:spcBef>
              </a:pPr>
              <a:r>
                <a:rPr lang="en-US" sz="3600" dirty="0">
                  <a:solidFill>
                    <a:srgbClr val="003300"/>
                  </a:solidFill>
                  <a:ea typeface="ＭＳ Ｐゴシック" charset="0"/>
                  <a:cs typeface="Arial" charset="0"/>
                </a:rPr>
                <a:t>dC</a:t>
              </a:r>
              <a:endParaRPr lang="en-US" sz="3600" dirty="0">
                <a:solidFill>
                  <a:srgbClr val="000000"/>
                </a:solidFill>
                <a:ea typeface="ＭＳ Ｐゴシック" charset="0"/>
                <a:cs typeface="Arial" charset="0"/>
              </a:endParaRPr>
            </a:p>
          </p:txBody>
        </p:sp>
        <p:sp>
          <p:nvSpPr>
            <p:cNvPr id="12310" name="Rectangle 11"/>
            <p:cNvSpPr>
              <a:spLocks noChangeArrowheads="1"/>
            </p:cNvSpPr>
            <p:nvPr/>
          </p:nvSpPr>
          <p:spPr bwMode="auto">
            <a:xfrm>
              <a:off x="4033" y="2152"/>
              <a:ext cx="423"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80000"/>
                </a:lnSpc>
                <a:spcBef>
                  <a:spcPct val="20000"/>
                </a:spcBef>
              </a:pPr>
              <a:r>
                <a:rPr lang="en-US" sz="3600" dirty="0">
                  <a:solidFill>
                    <a:srgbClr val="003300"/>
                  </a:solidFill>
                  <a:ea typeface="ＭＳ Ｐゴシック" charset="0"/>
                  <a:cs typeface="Arial" charset="0"/>
                </a:rPr>
                <a:t>dx</a:t>
              </a:r>
              <a:endParaRPr lang="en-US" sz="3600" dirty="0">
                <a:solidFill>
                  <a:srgbClr val="000000"/>
                </a:solidFill>
                <a:ea typeface="ＭＳ Ｐゴシック" charset="0"/>
                <a:cs typeface="Arial" charset="0"/>
              </a:endParaRPr>
            </a:p>
          </p:txBody>
        </p:sp>
        <p:cxnSp>
          <p:nvCxnSpPr>
            <p:cNvPr id="12311" name="Straight Connector 16"/>
            <p:cNvCxnSpPr>
              <a:cxnSpLocks noChangeShapeType="1"/>
            </p:cNvCxnSpPr>
            <p:nvPr/>
          </p:nvCxnSpPr>
          <p:spPr bwMode="auto">
            <a:xfrm>
              <a:off x="4056" y="2155"/>
              <a:ext cx="384"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pSp>
      <p:grpSp>
        <p:nvGrpSpPr>
          <p:cNvPr id="32" name="Group 31"/>
          <p:cNvGrpSpPr/>
          <p:nvPr/>
        </p:nvGrpSpPr>
        <p:grpSpPr>
          <a:xfrm>
            <a:off x="4813300" y="3788229"/>
            <a:ext cx="4051300" cy="1949458"/>
            <a:chOff x="4668157" y="3788229"/>
            <a:chExt cx="4051300" cy="1949458"/>
          </a:xfrm>
        </p:grpSpPr>
        <p:sp>
          <p:nvSpPr>
            <p:cNvPr id="12295" name="Rectangle 3"/>
            <p:cNvSpPr txBox="1">
              <a:spLocks noChangeArrowheads="1"/>
            </p:cNvSpPr>
            <p:nvPr/>
          </p:nvSpPr>
          <p:spPr bwMode="auto">
            <a:xfrm>
              <a:off x="4820557" y="3788229"/>
              <a:ext cx="38989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lnSpc>
                  <a:spcPct val="80000"/>
                </a:lnSpc>
                <a:spcBef>
                  <a:spcPct val="40000"/>
                </a:spcBef>
              </a:pPr>
              <a:r>
                <a:rPr lang="en-US" sz="1800" dirty="0">
                  <a:solidFill>
                    <a:srgbClr val="003300"/>
                  </a:solidFill>
                  <a:cs typeface="Arial" charset="0"/>
                </a:rPr>
                <a:t>J =      Diffusive flux flowing though </a:t>
              </a:r>
              <a:br>
                <a:rPr lang="en-US" sz="1800" dirty="0">
                  <a:solidFill>
                    <a:srgbClr val="003300"/>
                  </a:solidFill>
                  <a:cs typeface="Arial" charset="0"/>
                </a:rPr>
              </a:br>
              <a:r>
                <a:rPr lang="en-US" sz="1800" dirty="0">
                  <a:solidFill>
                    <a:srgbClr val="003300"/>
                  </a:solidFill>
                  <a:cs typeface="Arial" charset="0"/>
                </a:rPr>
                <a:t>           a particular cross section</a:t>
              </a:r>
              <a:br>
                <a:rPr lang="en-US" sz="1800" dirty="0">
                  <a:solidFill>
                    <a:srgbClr val="003300"/>
                  </a:solidFill>
                  <a:cs typeface="Arial" charset="0"/>
                </a:rPr>
              </a:br>
              <a:r>
                <a:rPr lang="en-US" sz="1800" dirty="0">
                  <a:solidFill>
                    <a:srgbClr val="003300"/>
                  </a:solidFill>
                  <a:cs typeface="Arial" charset="0"/>
                </a:rPr>
                <a:t>           (mg/ meter</a:t>
              </a:r>
              <a:r>
                <a:rPr lang="en-US" sz="1800" baseline="30000" dirty="0">
                  <a:solidFill>
                    <a:srgbClr val="003300"/>
                  </a:solidFill>
                  <a:cs typeface="Arial" charset="0"/>
                </a:rPr>
                <a:t>2</a:t>
              </a:r>
              <a:r>
                <a:rPr lang="en-US" sz="1800" dirty="0">
                  <a:solidFill>
                    <a:srgbClr val="003300"/>
                  </a:solidFill>
                  <a:cs typeface="Arial" charset="0"/>
                </a:rPr>
                <a:t> / sec)</a:t>
              </a:r>
            </a:p>
            <a:p>
              <a:pPr eaLnBrk="1" hangingPunct="1">
                <a:lnSpc>
                  <a:spcPct val="80000"/>
                </a:lnSpc>
                <a:spcBef>
                  <a:spcPct val="40000"/>
                </a:spcBef>
              </a:pPr>
              <a:r>
                <a:rPr lang="en-US" sz="1800" dirty="0">
                  <a:solidFill>
                    <a:srgbClr val="003300"/>
                  </a:solidFill>
                  <a:cs typeface="Arial" charset="0"/>
                </a:rPr>
                <a:t>D =     Diffusion coefficient</a:t>
              </a:r>
              <a:br>
                <a:rPr lang="en-US" sz="1800" dirty="0">
                  <a:solidFill>
                    <a:srgbClr val="003300"/>
                  </a:solidFill>
                  <a:cs typeface="Arial" charset="0"/>
                </a:rPr>
              </a:br>
              <a:r>
                <a:rPr lang="en-US" sz="1800" dirty="0">
                  <a:solidFill>
                    <a:srgbClr val="003300"/>
                  </a:solidFill>
                  <a:cs typeface="Arial" charset="0"/>
                </a:rPr>
                <a:t>           (meter</a:t>
              </a:r>
              <a:r>
                <a:rPr lang="en-US" sz="1800" baseline="30000" dirty="0">
                  <a:solidFill>
                    <a:srgbClr val="003300"/>
                  </a:solidFill>
                  <a:cs typeface="Arial" charset="0"/>
                </a:rPr>
                <a:t>2</a:t>
              </a:r>
              <a:r>
                <a:rPr lang="en-US" sz="1800" dirty="0">
                  <a:solidFill>
                    <a:srgbClr val="003300"/>
                  </a:solidFill>
                  <a:cs typeface="Arial" charset="0"/>
                </a:rPr>
                <a:t> / sec)</a:t>
              </a:r>
            </a:p>
            <a:p>
              <a:pPr eaLnBrk="1" hangingPunct="1">
                <a:lnSpc>
                  <a:spcPct val="80000"/>
                </a:lnSpc>
                <a:spcBef>
                  <a:spcPct val="20000"/>
                </a:spcBef>
              </a:pPr>
              <a:endParaRPr lang="en-US" dirty="0">
                <a:solidFill>
                  <a:srgbClr val="003300"/>
                </a:solidFill>
                <a:cs typeface="Arial" charset="0"/>
              </a:endParaRPr>
            </a:p>
            <a:p>
              <a:pPr eaLnBrk="1" hangingPunct="1">
                <a:lnSpc>
                  <a:spcPct val="80000"/>
                </a:lnSpc>
                <a:spcBef>
                  <a:spcPct val="20000"/>
                </a:spcBef>
                <a:buFontTx/>
                <a:buChar char="•"/>
              </a:pPr>
              <a:endParaRPr lang="en-US" dirty="0">
                <a:solidFill>
                  <a:srgbClr val="000000"/>
                </a:solidFill>
                <a:latin typeface="Microsoft Sans Serif" charset="0"/>
              </a:endParaRPr>
            </a:p>
            <a:p>
              <a:pPr eaLnBrk="1" hangingPunct="1">
                <a:lnSpc>
                  <a:spcPct val="80000"/>
                </a:lnSpc>
                <a:spcBef>
                  <a:spcPct val="20000"/>
                </a:spcBef>
                <a:buFontTx/>
                <a:buChar char="•"/>
              </a:pPr>
              <a:endParaRPr lang="en-US" sz="3200" dirty="0">
                <a:solidFill>
                  <a:srgbClr val="000000"/>
                </a:solidFill>
                <a:latin typeface="Microsoft Sans Serif" charset="0"/>
              </a:endParaRPr>
            </a:p>
          </p:txBody>
        </p:sp>
        <p:sp>
          <p:nvSpPr>
            <p:cNvPr id="12296" name="Rectangle 3"/>
            <p:cNvSpPr txBox="1">
              <a:spLocks noChangeArrowheads="1"/>
            </p:cNvSpPr>
            <p:nvPr/>
          </p:nvSpPr>
          <p:spPr bwMode="auto">
            <a:xfrm>
              <a:off x="5265057" y="5130803"/>
              <a:ext cx="3403600" cy="60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FFFF00"/>
                  </a:solidFill>
                  <a:latin typeface="Arial" charset="0"/>
                  <a:ea typeface="ＭＳ Ｐゴシック" charset="0"/>
                  <a:cs typeface="ＭＳ Ｐゴシック" charset="0"/>
                </a:defRPr>
              </a:lvl1pPr>
              <a:lvl2pPr marL="742950" indent="-285750" eaLnBrk="0" hangingPunct="0">
                <a:defRPr sz="2400">
                  <a:solidFill>
                    <a:srgbClr val="FFFF00"/>
                  </a:solidFill>
                  <a:latin typeface="Arial" charset="0"/>
                  <a:ea typeface="ＭＳ Ｐゴシック" charset="0"/>
                </a:defRPr>
              </a:lvl2pPr>
              <a:lvl3pPr marL="1143000" indent="-228600" eaLnBrk="0" hangingPunct="0">
                <a:defRPr sz="2400">
                  <a:solidFill>
                    <a:srgbClr val="FFFF00"/>
                  </a:solidFill>
                  <a:latin typeface="Arial" charset="0"/>
                  <a:ea typeface="ＭＳ Ｐゴシック" charset="0"/>
                </a:defRPr>
              </a:lvl3pPr>
              <a:lvl4pPr marL="1600200" indent="-228600" eaLnBrk="0" hangingPunct="0">
                <a:defRPr sz="2400">
                  <a:solidFill>
                    <a:srgbClr val="FFFF00"/>
                  </a:solidFill>
                  <a:latin typeface="Arial" charset="0"/>
                  <a:ea typeface="ＭＳ Ｐゴシック" charset="0"/>
                </a:defRPr>
              </a:lvl4pPr>
              <a:lvl5pPr marL="2057400" indent="-228600" eaLnBrk="0" hangingPunct="0">
                <a:defRPr sz="2400">
                  <a:solidFill>
                    <a:srgbClr val="FFFF00"/>
                  </a:solidFill>
                  <a:latin typeface="Arial" charset="0"/>
                  <a:ea typeface="ＭＳ Ｐゴシック" charset="0"/>
                </a:defRPr>
              </a:lvl5pPr>
              <a:lvl6pPr marL="2514600" indent="-228600" eaLnBrk="0" fontAlgn="base" hangingPunct="0">
                <a:spcBef>
                  <a:spcPct val="0"/>
                </a:spcBef>
                <a:spcAft>
                  <a:spcPct val="0"/>
                </a:spcAft>
                <a:defRPr sz="2400">
                  <a:solidFill>
                    <a:srgbClr val="FFFF00"/>
                  </a:solidFill>
                  <a:latin typeface="Arial" charset="0"/>
                  <a:ea typeface="ＭＳ Ｐゴシック" charset="0"/>
                </a:defRPr>
              </a:lvl6pPr>
              <a:lvl7pPr marL="2971800" indent="-228600" eaLnBrk="0" fontAlgn="base" hangingPunct="0">
                <a:spcBef>
                  <a:spcPct val="0"/>
                </a:spcBef>
                <a:spcAft>
                  <a:spcPct val="0"/>
                </a:spcAft>
                <a:defRPr sz="2400">
                  <a:solidFill>
                    <a:srgbClr val="FFFF00"/>
                  </a:solidFill>
                  <a:latin typeface="Arial" charset="0"/>
                  <a:ea typeface="ＭＳ Ｐゴシック" charset="0"/>
                </a:defRPr>
              </a:lvl7pPr>
              <a:lvl8pPr marL="3429000" indent="-228600" eaLnBrk="0" fontAlgn="base" hangingPunct="0">
                <a:spcBef>
                  <a:spcPct val="0"/>
                </a:spcBef>
                <a:spcAft>
                  <a:spcPct val="0"/>
                </a:spcAft>
                <a:defRPr sz="2400">
                  <a:solidFill>
                    <a:srgbClr val="FFFF00"/>
                  </a:solidFill>
                  <a:latin typeface="Arial" charset="0"/>
                  <a:ea typeface="ＭＳ Ｐゴシック" charset="0"/>
                </a:defRPr>
              </a:lvl8pPr>
              <a:lvl9pPr marL="3886200" indent="-2286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lnSpc>
                  <a:spcPct val="80000"/>
                </a:lnSpc>
                <a:spcBef>
                  <a:spcPct val="20000"/>
                </a:spcBef>
              </a:pPr>
              <a:r>
                <a:rPr lang="en-US" sz="1800" dirty="0">
                  <a:solidFill>
                    <a:srgbClr val="003300"/>
                  </a:solidFill>
                  <a:cs typeface="Arial" charset="0"/>
                </a:rPr>
                <a:t>=  Concentration gradient</a:t>
              </a:r>
            </a:p>
            <a:p>
              <a:pPr eaLnBrk="1" hangingPunct="1">
                <a:lnSpc>
                  <a:spcPct val="80000"/>
                </a:lnSpc>
                <a:spcBef>
                  <a:spcPct val="20000"/>
                </a:spcBef>
              </a:pPr>
              <a:r>
                <a:rPr lang="en-US" sz="1800" dirty="0">
                  <a:solidFill>
                    <a:srgbClr val="003300"/>
                  </a:solidFill>
                  <a:cs typeface="Arial" charset="0"/>
                </a:rPr>
                <a:t>    </a:t>
              </a:r>
              <a:r>
                <a:rPr lang="en-US" sz="1800" dirty="0" smtClean="0">
                  <a:solidFill>
                    <a:srgbClr val="003300"/>
                  </a:solidFill>
                  <a:cs typeface="Arial" charset="0"/>
                </a:rPr>
                <a:t>(</a:t>
              </a:r>
              <a:r>
                <a:rPr lang="en-US" sz="1800" dirty="0">
                  <a:solidFill>
                    <a:srgbClr val="003300"/>
                  </a:solidFill>
                  <a:cs typeface="Arial" charset="0"/>
                </a:rPr>
                <a:t>mg / liter / meter)</a:t>
              </a:r>
            </a:p>
            <a:p>
              <a:pPr eaLnBrk="1" hangingPunct="1">
                <a:lnSpc>
                  <a:spcPct val="80000"/>
                </a:lnSpc>
                <a:spcBef>
                  <a:spcPct val="20000"/>
                </a:spcBef>
              </a:pPr>
              <a:endParaRPr lang="en-US" sz="1800" dirty="0">
                <a:solidFill>
                  <a:srgbClr val="000000"/>
                </a:solidFill>
                <a:latin typeface="Microsoft Sans Serif" charset="0"/>
              </a:endParaRPr>
            </a:p>
          </p:txBody>
        </p:sp>
        <p:grpSp>
          <p:nvGrpSpPr>
            <p:cNvPr id="12297" name="Group 14"/>
            <p:cNvGrpSpPr>
              <a:grpSpLocks/>
            </p:cNvGrpSpPr>
            <p:nvPr/>
          </p:nvGrpSpPr>
          <p:grpSpPr bwMode="auto">
            <a:xfrm>
              <a:off x="4668157" y="4981578"/>
              <a:ext cx="609600" cy="644525"/>
              <a:chOff x="2824" y="3338"/>
              <a:chExt cx="384" cy="406"/>
            </a:xfrm>
          </p:grpSpPr>
          <p:sp>
            <p:nvSpPr>
              <p:cNvPr id="12305" name="Rectangle 17"/>
              <p:cNvSpPr>
                <a:spLocks noChangeArrowheads="1"/>
              </p:cNvSpPr>
              <p:nvPr/>
            </p:nvSpPr>
            <p:spPr bwMode="auto">
              <a:xfrm>
                <a:off x="2865" y="3338"/>
                <a:ext cx="302"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80000"/>
                  </a:lnSpc>
                  <a:spcBef>
                    <a:spcPct val="20000"/>
                  </a:spcBef>
                </a:pPr>
                <a:r>
                  <a:rPr lang="en-US" dirty="0">
                    <a:solidFill>
                      <a:srgbClr val="003300"/>
                    </a:solidFill>
                    <a:ea typeface="ＭＳ Ｐゴシック" charset="0"/>
                    <a:cs typeface="Arial" charset="0"/>
                  </a:rPr>
                  <a:t>dC</a:t>
                </a:r>
                <a:endParaRPr lang="en-US" dirty="0">
                  <a:solidFill>
                    <a:srgbClr val="000000"/>
                  </a:solidFill>
                  <a:ea typeface="ＭＳ Ｐゴシック" charset="0"/>
                  <a:cs typeface="Arial" charset="0"/>
                </a:endParaRPr>
              </a:p>
            </p:txBody>
          </p:sp>
          <p:sp>
            <p:nvSpPr>
              <p:cNvPr id="12306" name="Rectangle 18"/>
              <p:cNvSpPr>
                <a:spLocks noChangeArrowheads="1"/>
              </p:cNvSpPr>
              <p:nvPr/>
            </p:nvSpPr>
            <p:spPr bwMode="auto">
              <a:xfrm>
                <a:off x="2889" y="3546"/>
                <a:ext cx="270"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80000"/>
                  </a:lnSpc>
                  <a:spcBef>
                    <a:spcPct val="20000"/>
                  </a:spcBef>
                </a:pPr>
                <a:r>
                  <a:rPr lang="en-US" dirty="0">
                    <a:solidFill>
                      <a:srgbClr val="003300"/>
                    </a:solidFill>
                    <a:ea typeface="ＭＳ Ｐゴシック" charset="0"/>
                    <a:cs typeface="Arial" charset="0"/>
                  </a:rPr>
                  <a:t>dx</a:t>
                </a:r>
                <a:endParaRPr lang="en-US" dirty="0">
                  <a:solidFill>
                    <a:srgbClr val="000000"/>
                  </a:solidFill>
                  <a:ea typeface="ＭＳ Ｐゴシック" charset="0"/>
                  <a:cs typeface="Arial" charset="0"/>
                </a:endParaRPr>
              </a:p>
            </p:txBody>
          </p:sp>
          <p:cxnSp>
            <p:nvCxnSpPr>
              <p:cNvPr id="12307" name="Straight Connector 21"/>
              <p:cNvCxnSpPr>
                <a:cxnSpLocks noChangeShapeType="1"/>
              </p:cNvCxnSpPr>
              <p:nvPr/>
            </p:nvCxnSpPr>
            <p:spPr bwMode="auto">
              <a:xfrm>
                <a:off x="2824" y="3536"/>
                <a:ext cx="384"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pSp>
      </p:grpSp>
      <p:grpSp>
        <p:nvGrpSpPr>
          <p:cNvPr id="35" name="Group 34"/>
          <p:cNvGrpSpPr/>
          <p:nvPr/>
        </p:nvGrpSpPr>
        <p:grpSpPr>
          <a:xfrm>
            <a:off x="7141031" y="368303"/>
            <a:ext cx="1743528" cy="2133600"/>
            <a:chOff x="6995886" y="368300"/>
            <a:chExt cx="1743528" cy="2133600"/>
          </a:xfrm>
        </p:grpSpPr>
        <p:sp>
          <p:nvSpPr>
            <p:cNvPr id="29" name="Rectangle 28"/>
            <p:cNvSpPr/>
            <p:nvPr/>
          </p:nvSpPr>
          <p:spPr bwMode="auto">
            <a:xfrm>
              <a:off x="6995886" y="368300"/>
              <a:ext cx="1743528" cy="2133600"/>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pic>
          <p:nvPicPr>
            <p:cNvPr id="1229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73686" y="501424"/>
              <a:ext cx="1397000" cy="1830387"/>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grpSp>
      <p:sp>
        <p:nvSpPr>
          <p:cNvPr id="36"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4</a:t>
            </a:fld>
            <a:endParaRPr lang="en-US" sz="1400" dirty="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19150414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bwMode="auto">
          <a:xfrm>
            <a:off x="-1" y="747486"/>
            <a:ext cx="9144001" cy="6110514"/>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35" name="Rectangle 8"/>
          <p:cNvSpPr>
            <a:spLocks noChangeArrowheads="1"/>
          </p:cNvSpPr>
          <p:nvPr/>
        </p:nvSpPr>
        <p:spPr bwMode="auto">
          <a:xfrm>
            <a:off x="504828" y="4913475"/>
            <a:ext cx="3138261" cy="1661495"/>
          </a:xfrm>
          <a:prstGeom prst="rect">
            <a:avLst/>
          </a:prstGeom>
          <a:solidFill>
            <a:schemeClr val="bg1"/>
          </a:solidFill>
          <a:ln w="9525">
            <a:solidFill>
              <a:schemeClr val="bg1"/>
            </a:solidFill>
            <a:round/>
            <a:headEnd/>
            <a:tailEnd/>
          </a:ln>
          <a:effectLst>
            <a:outerShdw blurRad="63500" dist="38100" dir="2700000" algn="tl" rotWithShape="0">
              <a:srgbClr val="000000">
                <a:alpha val="39998"/>
              </a:srgbClr>
            </a:outerShdw>
          </a:effectLst>
        </p:spPr>
        <p:txBody>
          <a:bodyPr/>
          <a:lstStyle/>
          <a:p>
            <a:pPr>
              <a:defRPr/>
            </a:pPr>
            <a:endParaRPr lang="en-US" dirty="0">
              <a:solidFill>
                <a:srgbClr val="FFFF00"/>
              </a:solidFill>
              <a:latin typeface="Arial" pitchFamily="-112" charset="0"/>
              <a:ea typeface="ＭＳ Ｐゴシック" charset="-128"/>
              <a:cs typeface="ＭＳ Ｐゴシック" charset="-128"/>
            </a:endParaRPr>
          </a:p>
        </p:txBody>
      </p:sp>
      <p:sp>
        <p:nvSpPr>
          <p:cNvPr id="32" name="Rectangle 31"/>
          <p:cNvSpPr/>
          <p:nvPr/>
        </p:nvSpPr>
        <p:spPr bwMode="auto">
          <a:xfrm>
            <a:off x="580571" y="1756229"/>
            <a:ext cx="2540000" cy="2989942"/>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18434" name="AutoShape 26"/>
          <p:cNvSpPr>
            <a:spLocks noChangeArrowheads="1"/>
          </p:cNvSpPr>
          <p:nvPr/>
        </p:nvSpPr>
        <p:spPr bwMode="auto">
          <a:xfrm>
            <a:off x="504082" y="1082074"/>
            <a:ext cx="2493818" cy="493802"/>
          </a:xfrm>
          <a:prstGeom prst="roundRect">
            <a:avLst>
              <a:gd name="adj" fmla="val 14681"/>
            </a:avLst>
          </a:prstGeom>
          <a:solidFill>
            <a:srgbClr val="195883"/>
          </a:solidFill>
          <a:ln w="12700">
            <a:noFill/>
            <a:round/>
            <a:headEnd/>
            <a:tailEnd/>
          </a:ln>
          <a:effectLst>
            <a:outerShdw dist="89803" dir="2700000" algn="ctr" rotWithShape="0">
              <a:srgbClr val="4D4D4D">
                <a:alpha val="74997"/>
              </a:srgbClr>
            </a:outerShdw>
          </a:effectLst>
        </p:spPr>
        <p:txBody>
          <a:bodyPr wrap="none" anchor="ctr"/>
          <a:lstStyle/>
          <a:p>
            <a:pPr>
              <a:defRPr/>
            </a:pPr>
            <a:endParaRPr lang="en-US" dirty="0">
              <a:solidFill>
                <a:srgbClr val="FFFF00"/>
              </a:solidFill>
            </a:endParaRPr>
          </a:p>
        </p:txBody>
      </p:sp>
      <p:sp>
        <p:nvSpPr>
          <p:cNvPr id="34819" name="TextBox 372"/>
          <p:cNvSpPr txBox="1">
            <a:spLocks noChangeArrowheads="1"/>
          </p:cNvSpPr>
          <p:nvPr/>
        </p:nvSpPr>
        <p:spPr bwMode="auto">
          <a:xfrm>
            <a:off x="650964" y="1148679"/>
            <a:ext cx="2260023" cy="37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ja-JP" altLang="en-US" sz="1800" b="1">
                <a:solidFill>
                  <a:srgbClr val="FFFFFF"/>
                </a:solidFill>
                <a:latin typeface="Arial" charset="0"/>
              </a:rPr>
              <a:t>“</a:t>
            </a:r>
            <a:r>
              <a:rPr lang="en-US" sz="1800" b="1" dirty="0">
                <a:solidFill>
                  <a:srgbClr val="FFFFFF"/>
                </a:solidFill>
                <a:latin typeface="Arial" charset="0"/>
              </a:rPr>
              <a:t>On-Off</a:t>
            </a:r>
            <a:r>
              <a:rPr lang="ja-JP" altLang="en-US" sz="1800" b="1">
                <a:solidFill>
                  <a:srgbClr val="FFFFFF"/>
                </a:solidFill>
                <a:latin typeface="Arial" charset="0"/>
              </a:rPr>
              <a:t>”</a:t>
            </a:r>
            <a:r>
              <a:rPr lang="en-US" sz="1800" b="1" dirty="0">
                <a:solidFill>
                  <a:srgbClr val="FFFFFF"/>
                </a:solidFill>
                <a:latin typeface="Arial" charset="0"/>
              </a:rPr>
              <a:t> Source </a:t>
            </a:r>
          </a:p>
        </p:txBody>
      </p:sp>
      <p:pic>
        <p:nvPicPr>
          <p:cNvPr id="287752" name="Picture 8" descr="1111_ImaGES_Cover_white"/>
          <p:cNvPicPr>
            <a:picLocks noChangeAspect="1" noChangeArrowheads="1"/>
          </p:cNvPicPr>
          <p:nvPr/>
        </p:nvPicPr>
        <p:blipFill>
          <a:blip r:embed="rId3">
            <a:lum contrast="6000"/>
          </a:blip>
          <a:srcRect r="1292" b="1569"/>
          <a:stretch>
            <a:fillRect/>
          </a:stretch>
        </p:blipFill>
        <p:spPr bwMode="auto">
          <a:xfrm>
            <a:off x="523881" y="1736429"/>
            <a:ext cx="2489488" cy="2909208"/>
          </a:xfrm>
          <a:prstGeom prst="rect">
            <a:avLst/>
          </a:prstGeom>
          <a:noFill/>
          <a:ln w="28575">
            <a:solidFill>
              <a:srgbClr val="4D4D4D"/>
            </a:solidFill>
            <a:miter lim="800000"/>
            <a:headEnd/>
            <a:tailEnd/>
          </a:ln>
          <a:effectLst>
            <a:outerShdw blurRad="63500" dist="38099" dir="2700000" algn="ctr" rotWithShape="0">
              <a:schemeClr val="bg2">
                <a:alpha val="74997"/>
              </a:schemeClr>
            </a:outerShdw>
          </a:effectLst>
        </p:spPr>
      </p:pic>
      <p:sp>
        <p:nvSpPr>
          <p:cNvPr id="34821" name="Rectangle 2"/>
          <p:cNvSpPr>
            <a:spLocks noGrp="1" noChangeArrowheads="1"/>
          </p:cNvSpPr>
          <p:nvPr>
            <p:ph type="title" idx="4294967295"/>
          </p:nvPr>
        </p:nvSpPr>
        <p:spPr bwMode="auto">
          <a:xfrm>
            <a:off x="3" y="194028"/>
            <a:ext cx="9516533" cy="5109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895350" eaLnBrk="1" hangingPunct="1">
              <a:lnSpc>
                <a:spcPct val="85000"/>
              </a:lnSpc>
              <a:tabLst>
                <a:tab pos="285750" algn="l"/>
              </a:tabLst>
            </a:pPr>
            <a:r>
              <a:rPr lang="en-US" sz="3200" b="1" kern="1200" dirty="0">
                <a:solidFill>
                  <a:srgbClr val="1557A7"/>
                </a:solidFill>
                <a:latin typeface="Arial" charset="0"/>
                <a:ea typeface="ＭＳ Ｐゴシック" charset="0"/>
                <a:cs typeface="Arial" charset="0"/>
              </a:rPr>
              <a:t>   </a:t>
            </a:r>
            <a:r>
              <a:rPr lang="ja-JP" altLang="en-US" sz="3200" b="1" kern="1200" dirty="0">
                <a:solidFill>
                  <a:srgbClr val="1557A7"/>
                </a:solidFill>
                <a:latin typeface="Arial" charset="0"/>
                <a:ea typeface="ＭＳ Ｐゴシック" charset="0"/>
                <a:cs typeface="Arial" charset="0"/>
              </a:rPr>
              <a:t>“</a:t>
            </a:r>
            <a:r>
              <a:rPr lang="en-US" sz="3200" b="1" kern="1200" dirty="0">
                <a:solidFill>
                  <a:srgbClr val="1557A7"/>
                </a:solidFill>
                <a:latin typeface="Arial" charset="0"/>
                <a:ea typeface="ＭＳ Ｐゴシック" charset="0"/>
                <a:cs typeface="Arial" charset="0"/>
              </a:rPr>
              <a:t>Square Root Model</a:t>
            </a:r>
            <a:r>
              <a:rPr lang="ja-JP" altLang="en-US" sz="3200" b="1" kern="1200" dirty="0">
                <a:solidFill>
                  <a:srgbClr val="1557A7"/>
                </a:solidFill>
                <a:latin typeface="Arial" charset="0"/>
                <a:ea typeface="ＭＳ Ｐゴシック" charset="0"/>
                <a:cs typeface="Arial" charset="0"/>
              </a:rPr>
              <a:t>”</a:t>
            </a:r>
            <a:r>
              <a:rPr lang="en-US" altLang="ja-JP" sz="3200" b="1" kern="1200" dirty="0">
                <a:solidFill>
                  <a:srgbClr val="1557A7"/>
                </a:solidFill>
                <a:latin typeface="Arial" charset="0"/>
                <a:ea typeface="ＭＳ Ｐゴシック" charset="0"/>
                <a:cs typeface="Arial" charset="0"/>
              </a:rPr>
              <a:t> for Matrix Diffusion</a:t>
            </a:r>
            <a:endParaRPr lang="en-US" sz="3200" b="1" kern="1200" dirty="0">
              <a:solidFill>
                <a:srgbClr val="1557A7"/>
              </a:solidFill>
              <a:latin typeface="Arial" charset="0"/>
              <a:ea typeface="ＭＳ Ｐゴシック" charset="0"/>
              <a:cs typeface="Arial" charset="0"/>
            </a:endParaRPr>
          </a:p>
        </p:txBody>
      </p:sp>
      <p:sp>
        <p:nvSpPr>
          <p:cNvPr id="34822" name="TextBox 26"/>
          <p:cNvSpPr txBox="1">
            <a:spLocks noChangeArrowheads="1"/>
          </p:cNvSpPr>
          <p:nvPr/>
        </p:nvSpPr>
        <p:spPr bwMode="auto">
          <a:xfrm>
            <a:off x="567622" y="4911559"/>
            <a:ext cx="3467966" cy="1669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b="1" dirty="0">
                <a:solidFill>
                  <a:srgbClr val="104F7A"/>
                </a:solidFill>
                <a:latin typeface="Arial" charset="0"/>
              </a:rPr>
              <a:t>Dr. Tom Sale</a:t>
            </a:r>
          </a:p>
          <a:p>
            <a:r>
              <a:rPr lang="en-US" sz="2000" b="1" dirty="0">
                <a:solidFill>
                  <a:srgbClr val="104F7A"/>
                </a:solidFill>
                <a:latin typeface="Arial" charset="0"/>
              </a:rPr>
              <a:t>Dr. Tissa Illangasekare </a:t>
            </a:r>
          </a:p>
          <a:p>
            <a:endParaRPr lang="en-US" sz="2000" b="1" dirty="0">
              <a:solidFill>
                <a:srgbClr val="104F7A"/>
              </a:solidFill>
              <a:latin typeface="Arial" charset="0"/>
            </a:endParaRPr>
          </a:p>
          <a:p>
            <a:r>
              <a:rPr lang="en-US" sz="2000" b="1" dirty="0">
                <a:solidFill>
                  <a:srgbClr val="104F7A"/>
                </a:solidFill>
                <a:latin typeface="Arial" charset="0"/>
              </a:rPr>
              <a:t>Adapted from</a:t>
            </a:r>
          </a:p>
          <a:p>
            <a:r>
              <a:rPr lang="en-US" sz="2000" b="1" dirty="0">
                <a:solidFill>
                  <a:srgbClr val="104F7A"/>
                </a:solidFill>
                <a:latin typeface="Arial" charset="0"/>
              </a:rPr>
              <a:t>Parker et al., 1995</a:t>
            </a:r>
          </a:p>
        </p:txBody>
      </p:sp>
      <p:pic>
        <p:nvPicPr>
          <p:cNvPr id="34825"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86909" y="818363"/>
            <a:ext cx="5208444" cy="6024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775" name="Line 31"/>
          <p:cNvSpPr>
            <a:spLocks noChangeShapeType="1"/>
          </p:cNvSpPr>
          <p:nvPr/>
        </p:nvSpPr>
        <p:spPr bwMode="auto">
          <a:xfrm>
            <a:off x="0" y="755584"/>
            <a:ext cx="9144000"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latin typeface="Times" pitchFamily="1" charset="0"/>
            </a:endParaRPr>
          </a:p>
        </p:txBody>
      </p:sp>
      <p:sp>
        <p:nvSpPr>
          <p:cNvPr id="12"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49</a:t>
            </a:fld>
            <a:endParaRPr lang="en-US" sz="1400" dirty="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32851788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bwMode="auto">
          <a:xfrm>
            <a:off x="0" y="914400"/>
            <a:ext cx="9144000" cy="2423886"/>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36867" name="AutoShape 116"/>
          <p:cNvSpPr>
            <a:spLocks noChangeArrowheads="1"/>
          </p:cNvSpPr>
          <p:nvPr/>
        </p:nvSpPr>
        <p:spPr bwMode="auto">
          <a:xfrm>
            <a:off x="402652" y="1130553"/>
            <a:ext cx="8412306" cy="2222109"/>
          </a:xfrm>
          <a:prstGeom prst="roundRect">
            <a:avLst>
              <a:gd name="adj" fmla="val 6412"/>
            </a:avLst>
          </a:prstGeom>
          <a:solidFill>
            <a:srgbClr val="777777"/>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dirty="0">
              <a:solidFill>
                <a:srgbClr val="FFFF00"/>
              </a:solidFill>
              <a:ea typeface="ＭＳ Ｐゴシック" charset="0"/>
            </a:endParaRPr>
          </a:p>
        </p:txBody>
      </p:sp>
      <p:sp>
        <p:nvSpPr>
          <p:cNvPr id="36868" name="Rectangle 2"/>
          <p:cNvSpPr>
            <a:spLocks noGrp="1" noChangeArrowheads="1"/>
          </p:cNvSpPr>
          <p:nvPr>
            <p:ph type="title" idx="4294967295"/>
          </p:nvPr>
        </p:nvSpPr>
        <p:spPr bwMode="auto">
          <a:xfrm>
            <a:off x="346366" y="285597"/>
            <a:ext cx="8331489" cy="5109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895350" eaLnBrk="1" hangingPunct="1">
              <a:lnSpc>
                <a:spcPct val="85000"/>
              </a:lnSpc>
              <a:tabLst>
                <a:tab pos="285750" algn="l"/>
              </a:tabLst>
            </a:pPr>
            <a:r>
              <a:rPr lang="ja-JP" altLang="en-US" sz="3200" b="1" kern="1200" dirty="0">
                <a:solidFill>
                  <a:srgbClr val="1557A7"/>
                </a:solidFill>
                <a:latin typeface="Arial" charset="0"/>
                <a:ea typeface="ＭＳ Ｐゴシック" charset="0"/>
                <a:cs typeface="Arial" charset="0"/>
              </a:rPr>
              <a:t>“</a:t>
            </a:r>
            <a:r>
              <a:rPr lang="en-US" sz="3200" b="1" kern="1200" dirty="0">
                <a:solidFill>
                  <a:srgbClr val="1557A7"/>
                </a:solidFill>
                <a:latin typeface="Arial" charset="0"/>
                <a:ea typeface="ＭＳ Ｐゴシック" charset="0"/>
                <a:cs typeface="Arial" charset="0"/>
              </a:rPr>
              <a:t>Square Root</a:t>
            </a:r>
            <a:r>
              <a:rPr lang="ja-JP" altLang="en-US" sz="3200" b="1" kern="1200" dirty="0">
                <a:solidFill>
                  <a:srgbClr val="1557A7"/>
                </a:solidFill>
                <a:latin typeface="Arial" charset="0"/>
                <a:ea typeface="ＭＳ Ｐゴシック" charset="0"/>
                <a:cs typeface="Arial" charset="0"/>
              </a:rPr>
              <a:t>”</a:t>
            </a:r>
            <a:r>
              <a:rPr lang="en-US" sz="3200" b="1" kern="1200" dirty="0">
                <a:solidFill>
                  <a:srgbClr val="1557A7"/>
                </a:solidFill>
                <a:latin typeface="Arial" charset="0"/>
                <a:ea typeface="ＭＳ Ｐゴシック" charset="0"/>
                <a:cs typeface="Arial" charset="0"/>
              </a:rPr>
              <a:t> Matrix Diffusion Model</a:t>
            </a:r>
          </a:p>
        </p:txBody>
      </p:sp>
      <p:sp>
        <p:nvSpPr>
          <p:cNvPr id="36869" name="TextBox 13"/>
          <p:cNvSpPr txBox="1">
            <a:spLocks noChangeArrowheads="1"/>
          </p:cNvSpPr>
          <p:nvPr/>
        </p:nvSpPr>
        <p:spPr bwMode="auto">
          <a:xfrm>
            <a:off x="275655" y="3440165"/>
            <a:ext cx="8868351" cy="324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nSpc>
                <a:spcPct val="95000"/>
              </a:lnSpc>
              <a:spcBef>
                <a:spcPct val="15000"/>
              </a:spcBef>
              <a:buFont typeface="Arial" charset="0"/>
              <a:buChar char="•"/>
            </a:pPr>
            <a:r>
              <a:rPr lang="en-US" dirty="0">
                <a:solidFill>
                  <a:srgbClr val="003399"/>
                </a:solidFill>
                <a:latin typeface="Arial" charset="0"/>
              </a:rPr>
              <a:t> M</a:t>
            </a:r>
            <a:r>
              <a:rPr lang="en-US" baseline="-25000" dirty="0">
                <a:solidFill>
                  <a:srgbClr val="003399"/>
                </a:solidFill>
                <a:latin typeface="Arial" charset="0"/>
              </a:rPr>
              <a:t>D</a:t>
            </a:r>
            <a:r>
              <a:rPr lang="en-US" dirty="0">
                <a:solidFill>
                  <a:srgbClr val="003399"/>
                </a:solidFill>
                <a:latin typeface="Arial" charset="0"/>
              </a:rPr>
              <a:t>:  </a:t>
            </a:r>
            <a:r>
              <a:rPr lang="en-US" b="1" dirty="0">
                <a:solidFill>
                  <a:srgbClr val="003399"/>
                </a:solidFill>
                <a:latin typeface="Arial" charset="0"/>
              </a:rPr>
              <a:t>Mass Discharge </a:t>
            </a:r>
            <a:r>
              <a:rPr lang="en-US" sz="2200" dirty="0">
                <a:solidFill>
                  <a:srgbClr val="003399"/>
                </a:solidFill>
                <a:latin typeface="Arial" charset="0"/>
              </a:rPr>
              <a:t>from Low Perm. Unit (grams per day)</a:t>
            </a:r>
            <a:r>
              <a:rPr lang="en-US" dirty="0">
                <a:solidFill>
                  <a:srgbClr val="003399"/>
                </a:solidFill>
                <a:latin typeface="Arial" charset="0"/>
              </a:rPr>
              <a:t> </a:t>
            </a:r>
            <a:br>
              <a:rPr lang="en-US" dirty="0">
                <a:solidFill>
                  <a:srgbClr val="003399"/>
                </a:solidFill>
                <a:latin typeface="Arial" charset="0"/>
              </a:rPr>
            </a:br>
            <a:r>
              <a:rPr lang="en-US" dirty="0">
                <a:solidFill>
                  <a:srgbClr val="003399"/>
                </a:solidFill>
                <a:latin typeface="Arial" charset="0"/>
              </a:rPr>
              <a:t>          </a:t>
            </a:r>
            <a:r>
              <a:rPr lang="en-US" i="1" dirty="0">
                <a:solidFill>
                  <a:srgbClr val="003399"/>
                </a:solidFill>
                <a:latin typeface="Arial" charset="0"/>
              </a:rPr>
              <a:t>assuming no concentration in transmissive zone </a:t>
            </a:r>
          </a:p>
          <a:p>
            <a:pPr>
              <a:lnSpc>
                <a:spcPct val="95000"/>
              </a:lnSpc>
            </a:pPr>
            <a:r>
              <a:rPr lang="en-US" sz="1000" dirty="0">
                <a:solidFill>
                  <a:srgbClr val="003399"/>
                </a:solidFill>
                <a:latin typeface="Arial" charset="0"/>
              </a:rPr>
              <a:t>   </a:t>
            </a:r>
          </a:p>
          <a:p>
            <a:pPr>
              <a:lnSpc>
                <a:spcPct val="95000"/>
              </a:lnSpc>
              <a:spcBef>
                <a:spcPct val="15000"/>
              </a:spcBef>
              <a:buFont typeface="Arial" charset="0"/>
              <a:buChar char="•"/>
            </a:pPr>
            <a:r>
              <a:rPr lang="en-US" sz="2200" dirty="0">
                <a:solidFill>
                  <a:srgbClr val="003399"/>
                </a:solidFill>
                <a:latin typeface="Arial" charset="0"/>
              </a:rPr>
              <a:t>  </a:t>
            </a:r>
            <a:r>
              <a:rPr lang="en-US" sz="2200" i="1" dirty="0" smtClean="0">
                <a:solidFill>
                  <a:srgbClr val="003399"/>
                </a:solidFill>
                <a:latin typeface="Arial" charset="0"/>
              </a:rPr>
              <a:t>ϕ</a:t>
            </a:r>
            <a:r>
              <a:rPr lang="en-US" sz="2200" i="1" baseline="-30000" dirty="0" smtClean="0">
                <a:solidFill>
                  <a:srgbClr val="003399"/>
                </a:solidFill>
                <a:latin typeface="Arial" charset="0"/>
              </a:rPr>
              <a:t>LP   </a:t>
            </a:r>
            <a:r>
              <a:rPr lang="en-US" sz="2200" dirty="0" smtClean="0">
                <a:solidFill>
                  <a:srgbClr val="003399"/>
                </a:solidFill>
                <a:latin typeface="Arial" charset="0"/>
              </a:rPr>
              <a:t>- Low </a:t>
            </a:r>
            <a:r>
              <a:rPr lang="en-US" sz="2200" dirty="0">
                <a:solidFill>
                  <a:srgbClr val="003399"/>
                </a:solidFill>
                <a:latin typeface="Arial" charset="0"/>
              </a:rPr>
              <a:t>Permeability Unit </a:t>
            </a:r>
            <a:r>
              <a:rPr lang="en-US" sz="2200" dirty="0" smtClean="0">
                <a:solidFill>
                  <a:srgbClr val="003399"/>
                </a:solidFill>
                <a:latin typeface="Arial" charset="0"/>
              </a:rPr>
              <a:t>Porosity</a:t>
            </a:r>
            <a:endParaRPr lang="en-US" sz="2200" dirty="0">
              <a:solidFill>
                <a:srgbClr val="003399"/>
              </a:solidFill>
              <a:latin typeface="Arial" charset="0"/>
            </a:endParaRPr>
          </a:p>
          <a:p>
            <a:pPr>
              <a:lnSpc>
                <a:spcPct val="95000"/>
              </a:lnSpc>
              <a:spcBef>
                <a:spcPct val="15000"/>
              </a:spcBef>
              <a:buFont typeface="Arial" charset="0"/>
              <a:buChar char="•"/>
            </a:pPr>
            <a:r>
              <a:rPr lang="en-US" sz="2200" i="1" dirty="0" smtClean="0">
                <a:solidFill>
                  <a:srgbClr val="003399"/>
                </a:solidFill>
                <a:latin typeface="Arial" charset="0"/>
              </a:rPr>
              <a:t>  D</a:t>
            </a:r>
            <a:r>
              <a:rPr lang="en-US" sz="2200" i="1" baseline="-30000" dirty="0" smtClean="0">
                <a:solidFill>
                  <a:srgbClr val="003399"/>
                </a:solidFill>
                <a:latin typeface="Arial" charset="0"/>
              </a:rPr>
              <a:t>e</a:t>
            </a:r>
            <a:r>
              <a:rPr lang="en-US" sz="2200" i="1" dirty="0" smtClean="0">
                <a:solidFill>
                  <a:srgbClr val="003399"/>
                </a:solidFill>
                <a:latin typeface="Arial" charset="0"/>
              </a:rPr>
              <a:t> - </a:t>
            </a:r>
            <a:r>
              <a:rPr lang="en-US" sz="2200" dirty="0" smtClean="0">
                <a:solidFill>
                  <a:srgbClr val="003399"/>
                </a:solidFill>
                <a:latin typeface="Arial" charset="0"/>
              </a:rPr>
              <a:t>Effective </a:t>
            </a:r>
            <a:r>
              <a:rPr lang="en-US" sz="2200" dirty="0">
                <a:solidFill>
                  <a:srgbClr val="003399"/>
                </a:solidFill>
                <a:latin typeface="Arial" charset="0"/>
              </a:rPr>
              <a:t>Diffusion Coefficient of Low Perm Unit, </a:t>
            </a:r>
            <a:endParaRPr lang="en-US" sz="2200" dirty="0" smtClean="0">
              <a:solidFill>
                <a:srgbClr val="003399"/>
              </a:solidFill>
              <a:latin typeface="Arial" charset="0"/>
            </a:endParaRPr>
          </a:p>
          <a:p>
            <a:pPr>
              <a:lnSpc>
                <a:spcPct val="95000"/>
              </a:lnSpc>
              <a:spcBef>
                <a:spcPct val="15000"/>
              </a:spcBef>
              <a:buFont typeface="Arial" charset="0"/>
              <a:buChar char="•"/>
            </a:pPr>
            <a:r>
              <a:rPr lang="en-US" sz="2200" dirty="0">
                <a:solidFill>
                  <a:srgbClr val="003399"/>
                </a:solidFill>
                <a:latin typeface="Arial" charset="0"/>
              </a:rPr>
              <a:t> </a:t>
            </a:r>
            <a:r>
              <a:rPr lang="en-US" sz="2200" dirty="0" smtClean="0">
                <a:solidFill>
                  <a:srgbClr val="003399"/>
                </a:solidFill>
                <a:latin typeface="Arial" charset="0"/>
              </a:rPr>
              <a:t> R - Retardation </a:t>
            </a:r>
            <a:r>
              <a:rPr lang="en-US" sz="2200" dirty="0">
                <a:solidFill>
                  <a:srgbClr val="003399"/>
                </a:solidFill>
                <a:latin typeface="Arial" charset="0"/>
              </a:rPr>
              <a:t>Factor of Low Perm </a:t>
            </a:r>
            <a:r>
              <a:rPr lang="en-US" sz="2200" dirty="0" smtClean="0">
                <a:solidFill>
                  <a:srgbClr val="003399"/>
                </a:solidFill>
                <a:latin typeface="Arial" charset="0"/>
              </a:rPr>
              <a:t>Unit</a:t>
            </a:r>
            <a:endParaRPr lang="en-US" sz="2200" dirty="0">
              <a:solidFill>
                <a:srgbClr val="003399"/>
              </a:solidFill>
              <a:latin typeface="Arial" charset="0"/>
            </a:endParaRPr>
          </a:p>
          <a:p>
            <a:pPr>
              <a:lnSpc>
                <a:spcPct val="95000"/>
              </a:lnSpc>
              <a:spcBef>
                <a:spcPct val="15000"/>
              </a:spcBef>
              <a:buFont typeface="Arial" charset="0"/>
              <a:buChar char="•"/>
            </a:pPr>
            <a:r>
              <a:rPr lang="en-US" sz="2200" dirty="0" smtClean="0">
                <a:solidFill>
                  <a:srgbClr val="003399"/>
                </a:solidFill>
                <a:latin typeface="Arial" charset="0"/>
              </a:rPr>
              <a:t>  t - Time </a:t>
            </a:r>
            <a:r>
              <a:rPr lang="en-US" sz="2200" dirty="0">
                <a:solidFill>
                  <a:srgbClr val="003399"/>
                </a:solidFill>
                <a:latin typeface="Arial" charset="0"/>
              </a:rPr>
              <a:t>Loading Started, years before simulation </a:t>
            </a:r>
            <a:r>
              <a:rPr lang="en-US" sz="2200" dirty="0" smtClean="0">
                <a:solidFill>
                  <a:srgbClr val="003399"/>
                </a:solidFill>
                <a:latin typeface="Arial" charset="0"/>
              </a:rPr>
              <a:t>time</a:t>
            </a:r>
            <a:endParaRPr lang="en-US" sz="2200" dirty="0">
              <a:solidFill>
                <a:srgbClr val="003399"/>
              </a:solidFill>
              <a:latin typeface="Arial" charset="0"/>
            </a:endParaRPr>
          </a:p>
          <a:p>
            <a:pPr>
              <a:lnSpc>
                <a:spcPct val="95000"/>
              </a:lnSpc>
              <a:spcBef>
                <a:spcPct val="15000"/>
              </a:spcBef>
              <a:buFont typeface="Arial" charset="0"/>
              <a:buChar char="•"/>
            </a:pPr>
            <a:r>
              <a:rPr lang="en-US" sz="2200" dirty="0">
                <a:solidFill>
                  <a:srgbClr val="003399"/>
                </a:solidFill>
                <a:latin typeface="Arial" charset="0"/>
              </a:rPr>
              <a:t> </a:t>
            </a:r>
            <a:r>
              <a:rPr lang="en-US" sz="2200" dirty="0" smtClean="0">
                <a:solidFill>
                  <a:srgbClr val="003399"/>
                </a:solidFill>
                <a:latin typeface="Arial" charset="0"/>
              </a:rPr>
              <a:t> t’ - Time </a:t>
            </a:r>
            <a:r>
              <a:rPr lang="en-US" sz="2200" dirty="0">
                <a:solidFill>
                  <a:srgbClr val="003399"/>
                </a:solidFill>
                <a:latin typeface="Arial" charset="0"/>
              </a:rPr>
              <a:t>Loading was Removed, years before simulation </a:t>
            </a:r>
            <a:r>
              <a:rPr lang="en-US" sz="2200" dirty="0" smtClean="0">
                <a:solidFill>
                  <a:srgbClr val="003399"/>
                </a:solidFill>
                <a:latin typeface="Arial" charset="0"/>
              </a:rPr>
              <a:t>time</a:t>
            </a:r>
          </a:p>
          <a:p>
            <a:pPr>
              <a:lnSpc>
                <a:spcPct val="95000"/>
              </a:lnSpc>
              <a:spcBef>
                <a:spcPct val="15000"/>
              </a:spcBef>
              <a:buFont typeface="Arial" charset="0"/>
              <a:buChar char="•"/>
            </a:pPr>
            <a:r>
              <a:rPr lang="en-US" sz="2200" dirty="0">
                <a:solidFill>
                  <a:srgbClr val="003399"/>
                </a:solidFill>
                <a:latin typeface="Arial" charset="0"/>
              </a:rPr>
              <a:t> </a:t>
            </a:r>
            <a:r>
              <a:rPr lang="en-US" sz="2200" dirty="0" smtClean="0">
                <a:solidFill>
                  <a:srgbClr val="003399"/>
                </a:solidFill>
                <a:latin typeface="Arial" charset="0"/>
              </a:rPr>
              <a:t> C</a:t>
            </a:r>
            <a:r>
              <a:rPr lang="en-US" sz="2200" baseline="-25000" dirty="0" smtClean="0">
                <a:solidFill>
                  <a:srgbClr val="003399"/>
                </a:solidFill>
                <a:latin typeface="Arial" charset="0"/>
              </a:rPr>
              <a:t>s</a:t>
            </a:r>
            <a:r>
              <a:rPr lang="en-US" sz="2200" dirty="0" smtClean="0">
                <a:solidFill>
                  <a:srgbClr val="003399"/>
                </a:solidFill>
                <a:latin typeface="Arial" charset="0"/>
              </a:rPr>
              <a:t> </a:t>
            </a:r>
            <a:r>
              <a:rPr lang="en-US" sz="2200" dirty="0">
                <a:solidFill>
                  <a:srgbClr val="003399"/>
                </a:solidFill>
                <a:latin typeface="Arial" charset="0"/>
              </a:rPr>
              <a:t>- </a:t>
            </a:r>
            <a:r>
              <a:rPr lang="en-US" sz="2200" dirty="0" smtClean="0">
                <a:solidFill>
                  <a:srgbClr val="003399"/>
                </a:solidFill>
                <a:latin typeface="Arial" charset="0"/>
              </a:rPr>
              <a:t>Concentration at interface during loading period </a:t>
            </a:r>
            <a:endParaRPr lang="en-US" sz="2200" dirty="0">
              <a:solidFill>
                <a:srgbClr val="003399"/>
              </a:solidFill>
              <a:latin typeface="Arial" charset="0"/>
            </a:endParaRPr>
          </a:p>
        </p:txBody>
      </p:sp>
      <p:sp>
        <p:nvSpPr>
          <p:cNvPr id="289804" name="Line 12"/>
          <p:cNvSpPr>
            <a:spLocks noChangeShapeType="1"/>
          </p:cNvSpPr>
          <p:nvPr/>
        </p:nvSpPr>
        <p:spPr bwMode="auto">
          <a:xfrm>
            <a:off x="401208" y="987604"/>
            <a:ext cx="8379114"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latin typeface="Times" pitchFamily="1" charset="0"/>
            </a:endParaRPr>
          </a:p>
        </p:txBody>
      </p:sp>
      <p:graphicFrame>
        <p:nvGraphicFramePr>
          <p:cNvPr id="36866" name="Object 2"/>
          <p:cNvGraphicFramePr>
            <a:graphicFrameLocks noChangeAspect="1"/>
          </p:cNvGraphicFramePr>
          <p:nvPr>
            <p:extLst>
              <p:ext uri="{D42A27DB-BD31-4B8C-83A1-F6EECF244321}">
                <p14:modId xmlns:p14="http://schemas.microsoft.com/office/powerpoint/2010/main" val="1605058588"/>
              </p:ext>
            </p:extLst>
          </p:nvPr>
        </p:nvGraphicFramePr>
        <p:xfrm>
          <a:off x="682172" y="1349375"/>
          <a:ext cx="7808684" cy="1746250"/>
        </p:xfrm>
        <a:graphic>
          <a:graphicData uri="http://schemas.openxmlformats.org/presentationml/2006/ole">
            <mc:AlternateContent xmlns:mc="http://schemas.openxmlformats.org/markup-compatibility/2006">
              <mc:Choice xmlns:v="urn:schemas-microsoft-com:vml" Requires="v">
                <p:oleObj spid="_x0000_s5160" name="Equation" r:id="rId4" imgW="2387520" imgH="507960" progId="Equation.3">
                  <p:embed/>
                </p:oleObj>
              </mc:Choice>
              <mc:Fallback>
                <p:oleObj name="Equation" r:id="rId4" imgW="2387520" imgH="507960" progId="Equation.3">
                  <p:embed/>
                  <p:pic>
                    <p:nvPicPr>
                      <p:cNvPr id="0" name=""/>
                      <p:cNvPicPr>
                        <a:picLocks noChangeAspect="1" noChangeArrowheads="1"/>
                      </p:cNvPicPr>
                      <p:nvPr/>
                    </p:nvPicPr>
                    <p:blipFill>
                      <a:blip r:embed="rId5"/>
                      <a:srcRect/>
                      <a:stretch>
                        <a:fillRect/>
                      </a:stretch>
                    </p:blipFill>
                    <p:spPr bwMode="auto">
                      <a:xfrm>
                        <a:off x="682172" y="1349375"/>
                        <a:ext cx="7808684" cy="1746250"/>
                      </a:xfrm>
                      <a:prstGeom prst="rect">
                        <a:avLst/>
                      </a:prstGeom>
                      <a:solidFill>
                        <a:srgbClr val="FFFFFF"/>
                      </a:solidFill>
                      <a:ln>
                        <a:noFill/>
                      </a:ln>
                      <a:effectLst/>
                    </p:spPr>
                  </p:pic>
                </p:oleObj>
              </mc:Fallback>
            </mc:AlternateContent>
          </a:graphicData>
        </a:graphic>
      </p:graphicFrame>
      <p:sp>
        <p:nvSpPr>
          <p:cNvPr id="10"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50</a:t>
            </a:fld>
            <a:endParaRPr lang="en-US" sz="1400" dirty="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27269029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bwMode="auto">
          <a:xfrm>
            <a:off x="0" y="6"/>
            <a:ext cx="9144000" cy="685800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a:lstStyle/>
          <a:p>
            <a:pPr>
              <a:defRPr/>
            </a:pPr>
            <a:endParaRPr lang="en-US" dirty="0">
              <a:solidFill>
                <a:srgbClr val="FFFF00"/>
              </a:solidFill>
              <a:latin typeface="Arial" pitchFamily="-106" charset="0"/>
              <a:ea typeface="ＭＳ Ｐゴシック" charset="-128"/>
              <a:cs typeface="ＭＳ Ｐゴシック" charset="-128"/>
            </a:endParaRPr>
          </a:p>
        </p:txBody>
      </p:sp>
      <p:pic>
        <p:nvPicPr>
          <p:cNvPr id="24579" name="Picture 4" descr="plume image00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33488"/>
            <a:ext cx="9156700" cy="562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5"/>
          <p:cNvSpPr txBox="1">
            <a:spLocks noChangeArrowheads="1"/>
          </p:cNvSpPr>
          <p:nvPr/>
        </p:nvSpPr>
        <p:spPr bwMode="auto">
          <a:xfrm>
            <a:off x="176213" y="293688"/>
            <a:ext cx="5249862" cy="1069975"/>
          </a:xfrm>
          <a:prstGeom prst="rect">
            <a:avLst/>
          </a:prstGeom>
          <a:solidFill>
            <a:srgbClr val="185286"/>
          </a:solidFill>
          <a:ln w="9525" cap="flat" cmpd="sng" algn="ctr">
            <a:solidFill>
              <a:schemeClr val="bg2">
                <a:lumMod val="40000"/>
                <a:lumOff val="60000"/>
              </a:schemeClr>
            </a:solidFill>
            <a:prstDash val="solid"/>
            <a:round/>
            <a:headEnd type="none" w="med" len="med"/>
            <a:tailEnd type="none" w="med" len="med"/>
          </a:ln>
          <a:effectLst/>
        </p:spPr>
        <p:txBody>
          <a:bodyPr/>
          <a:lstStyle/>
          <a:p>
            <a:pPr marL="171450">
              <a:defRPr/>
            </a:pPr>
            <a:r>
              <a:rPr lang="en-US" sz="3100" b="1" dirty="0">
                <a:solidFill>
                  <a:srgbClr val="FFFFFF"/>
                </a:solidFill>
                <a:ea typeface="ＭＳ Ｐゴシック" charset="-128"/>
              </a:rPr>
              <a:t>MEW Site</a:t>
            </a:r>
          </a:p>
          <a:p>
            <a:pPr marL="171450">
              <a:defRPr/>
            </a:pPr>
            <a:r>
              <a:rPr lang="en-US" sz="3100" b="1" dirty="0">
                <a:solidFill>
                  <a:srgbClr val="FFFFFF"/>
                </a:solidFill>
                <a:ea typeface="ＭＳ Ｐゴシック" charset="-128"/>
              </a:rPr>
              <a:t>Mountain View, </a:t>
            </a:r>
            <a:r>
              <a:rPr lang="en-US" sz="3000" b="1" dirty="0">
                <a:solidFill>
                  <a:srgbClr val="FFFFFF"/>
                </a:solidFill>
                <a:ea typeface="ＭＳ Ｐゴシック" charset="-128"/>
              </a:rPr>
              <a:t>California</a:t>
            </a:r>
          </a:p>
        </p:txBody>
      </p:sp>
      <p:sp>
        <p:nvSpPr>
          <p:cNvPr id="5"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FFFFFF"/>
                </a:solidFill>
                <a:latin typeface="Tahoma" pitchFamily="34" charset="0"/>
                <a:ea typeface="ＭＳ Ｐゴシック" charset="0"/>
              </a:rPr>
              <a:pPr algn="r"/>
              <a:t>51</a:t>
            </a:fld>
            <a:endParaRPr lang="en-US" sz="1400" dirty="0">
              <a:solidFill>
                <a:srgbClr val="FFFFFF"/>
              </a:solidFill>
              <a:latin typeface="Tahoma" pitchFamily="34" charset="0"/>
              <a:ea typeface="ＭＳ Ｐゴシック" charset="0"/>
            </a:endParaRPr>
          </a:p>
        </p:txBody>
      </p:sp>
      <p:sp>
        <p:nvSpPr>
          <p:cNvPr id="8" name="Text Box 22"/>
          <p:cNvSpPr txBox="1">
            <a:spLocks noChangeArrowheads="1"/>
          </p:cNvSpPr>
          <p:nvPr/>
        </p:nvSpPr>
        <p:spPr bwMode="auto">
          <a:xfrm>
            <a:off x="2801144" y="1447800"/>
            <a:ext cx="6038056" cy="1054542"/>
          </a:xfrm>
          <a:prstGeom prst="rect">
            <a:avLst/>
          </a:prstGeom>
          <a:solidFill>
            <a:srgbClr val="4D4D4D"/>
          </a:solidFill>
          <a:ln w="28575">
            <a:solidFill>
              <a:schemeClr val="bg1"/>
            </a:solidFill>
            <a:miter lim="800000"/>
            <a:headEnd/>
            <a:tailEnd/>
          </a:ln>
          <a:effectLst>
            <a:outerShdw blurRad="63500" dist="88900" dir="2700000" algn="tl" rotWithShape="0">
              <a:srgbClr val="000000">
                <a:alpha val="39999"/>
              </a:srgbClr>
            </a:outerShdw>
          </a:effectLst>
        </p:spPr>
        <p:txBody>
          <a:bodyPr wrap="none" anchor="t"/>
          <a:lstStyle>
            <a:defPPr>
              <a:defRPr lang="en-US"/>
            </a:defPPr>
            <a:lvl1pPr algn="ctr" eaLnBrk="0" hangingPunct="0">
              <a:defRPr sz="2400">
                <a:solidFill>
                  <a:srgbClr val="FFFFFF"/>
                </a:solidFill>
                <a:ea typeface="ＭＳ Ｐゴシック" charset="0"/>
                <a:cs typeface="Arial" charset="0"/>
              </a:defRPr>
            </a:lvl1pPr>
          </a:lstStyle>
          <a:p>
            <a:pPr algn="l"/>
            <a:r>
              <a:rPr lang="en-US" sz="1800" dirty="0" smtClean="0">
                <a:latin typeface="Verdana" charset="0"/>
              </a:rPr>
              <a:t>  Team </a:t>
            </a:r>
            <a:r>
              <a:rPr lang="en-US" sz="1800" dirty="0">
                <a:latin typeface="Verdana" charset="0"/>
              </a:rPr>
              <a:t>members: Schlumberger, GSI, Geosyntec</a:t>
            </a:r>
          </a:p>
          <a:p>
            <a:pPr marL="742950" lvl="1" indent="-285750" eaLnBrk="0" hangingPunct="0">
              <a:buFont typeface="Arial" panose="020B0604020202020204" pitchFamily="34" charset="0"/>
              <a:buChar char="•"/>
            </a:pPr>
            <a:r>
              <a:rPr lang="en-US" dirty="0">
                <a:solidFill>
                  <a:srgbClr val="FFFFFF"/>
                </a:solidFill>
                <a:latin typeface="Verdana" charset="0"/>
              </a:rPr>
              <a:t>Seyedabbasi et al., </a:t>
            </a:r>
            <a:r>
              <a:rPr lang="en-US" dirty="0" smtClean="0">
                <a:solidFill>
                  <a:srgbClr val="FFFFFF"/>
                </a:solidFill>
                <a:latin typeface="Verdana" charset="0"/>
              </a:rPr>
              <a:t>Remediation, 2013</a:t>
            </a:r>
          </a:p>
          <a:p>
            <a:pPr marL="742950" lvl="1" indent="-285750" eaLnBrk="0" hangingPunct="0">
              <a:buFont typeface="Arial" panose="020B0604020202020204" pitchFamily="34" charset="0"/>
              <a:buChar char="•"/>
            </a:pPr>
            <a:r>
              <a:rPr lang="en-US" dirty="0" smtClean="0">
                <a:solidFill>
                  <a:srgbClr val="FFFFFF"/>
                </a:solidFill>
                <a:latin typeface="Verdana" charset="0"/>
              </a:rPr>
              <a:t>McDade et </a:t>
            </a:r>
            <a:r>
              <a:rPr lang="en-US" dirty="0">
                <a:solidFill>
                  <a:srgbClr val="FFFFFF"/>
                </a:solidFill>
                <a:latin typeface="Verdana" charset="0"/>
              </a:rPr>
              <a:t>al., Remediation, 2013</a:t>
            </a:r>
          </a:p>
          <a:p>
            <a:pPr marL="742950" lvl="1" indent="-285750" eaLnBrk="0" hangingPunct="0">
              <a:buFont typeface="Arial" panose="020B0604020202020204" pitchFamily="34" charset="0"/>
              <a:buChar char="•"/>
            </a:pPr>
            <a:endParaRPr lang="en-US" sz="1800" dirty="0"/>
          </a:p>
        </p:txBody>
      </p:sp>
    </p:spTree>
    <p:extLst>
      <p:ext uri="{BB962C8B-B14F-4D97-AF65-F5344CB8AC3E}">
        <p14:creationId xmlns:p14="http://schemas.microsoft.com/office/powerpoint/2010/main" val="26755857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p:cNvSpPr/>
          <p:nvPr/>
        </p:nvSpPr>
        <p:spPr bwMode="auto">
          <a:xfrm>
            <a:off x="0" y="1175657"/>
            <a:ext cx="9144000" cy="5682343"/>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25605" name="TextBox 2"/>
          <p:cNvSpPr txBox="1">
            <a:spLocks noChangeArrowheads="1"/>
          </p:cNvSpPr>
          <p:nvPr/>
        </p:nvSpPr>
        <p:spPr bwMode="auto">
          <a:xfrm>
            <a:off x="199295" y="498702"/>
            <a:ext cx="7466013" cy="5109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defTabSz="895350" eaLnBrk="1" hangingPunct="1">
              <a:lnSpc>
                <a:spcPct val="85000"/>
              </a:lnSpc>
              <a:tabLst>
                <a:tab pos="285750" algn="l"/>
              </a:tabLst>
              <a:defRPr sz="3200" b="1">
                <a:solidFill>
                  <a:srgbClr val="1557A7"/>
                </a:solidFill>
                <a:cs typeface="Arial" charset="0"/>
              </a:defRPr>
            </a:lvl1pPr>
            <a:lvl2pPr eaLnBrk="0" hangingPunct="0">
              <a:defRPr sz="4400">
                <a:latin typeface="Arial Narrow" pitchFamily="-106" charset="0"/>
                <a:ea typeface="ＭＳ Ｐゴシック" pitchFamily="-65" charset="-128"/>
                <a:cs typeface="ＭＳ Ｐゴシック" pitchFamily="-65" charset="-128"/>
              </a:defRPr>
            </a:lvl2pPr>
            <a:lvl3pPr eaLnBrk="0" hangingPunct="0">
              <a:defRPr sz="4400">
                <a:latin typeface="Arial Narrow" pitchFamily="-106" charset="0"/>
                <a:ea typeface="ＭＳ Ｐゴシック" pitchFamily="-65" charset="-128"/>
                <a:cs typeface="ＭＳ Ｐゴシック" pitchFamily="-65" charset="-128"/>
              </a:defRPr>
            </a:lvl3pPr>
            <a:lvl4pPr eaLnBrk="0" hangingPunct="0">
              <a:defRPr sz="4400">
                <a:latin typeface="Arial Narrow" pitchFamily="-106" charset="0"/>
                <a:ea typeface="ＭＳ Ｐゴシック" pitchFamily="-65" charset="-128"/>
                <a:cs typeface="ＭＳ Ｐゴシック" pitchFamily="-65" charset="-128"/>
              </a:defRPr>
            </a:lvl4pPr>
            <a:lvl5pPr eaLnBrk="0" hangingPunct="0">
              <a:defRPr sz="4400">
                <a:latin typeface="Arial Narrow" pitchFamily="-106" charset="0"/>
                <a:ea typeface="ＭＳ Ｐゴシック" pitchFamily="-65" charset="-128"/>
                <a:cs typeface="ＭＳ Ｐゴシック" pitchFamily="-65" charset="-128"/>
              </a:defRPr>
            </a:lvl5pPr>
            <a:lvl6pPr marL="457200" fontAlgn="base">
              <a:spcBef>
                <a:spcPct val="0"/>
              </a:spcBef>
              <a:spcAft>
                <a:spcPct val="0"/>
              </a:spcAft>
              <a:defRPr sz="4400">
                <a:latin typeface="Arial Narrow" pitchFamily="-106" charset="0"/>
              </a:defRPr>
            </a:lvl6pPr>
            <a:lvl7pPr marL="914400" fontAlgn="base">
              <a:spcBef>
                <a:spcPct val="0"/>
              </a:spcBef>
              <a:spcAft>
                <a:spcPct val="0"/>
              </a:spcAft>
              <a:defRPr sz="4400">
                <a:latin typeface="Arial Narrow" pitchFamily="-106" charset="0"/>
              </a:defRPr>
            </a:lvl7pPr>
            <a:lvl8pPr marL="1371600" fontAlgn="base">
              <a:spcBef>
                <a:spcPct val="0"/>
              </a:spcBef>
              <a:spcAft>
                <a:spcPct val="0"/>
              </a:spcAft>
              <a:defRPr sz="4400">
                <a:latin typeface="Arial Narrow" pitchFamily="-106" charset="0"/>
              </a:defRPr>
            </a:lvl8pPr>
            <a:lvl9pPr marL="1828800" fontAlgn="base">
              <a:spcBef>
                <a:spcPct val="0"/>
              </a:spcBef>
              <a:spcAft>
                <a:spcPct val="0"/>
              </a:spcAft>
              <a:defRPr sz="4400">
                <a:latin typeface="Arial Narrow" pitchFamily="-106" charset="0"/>
              </a:defRPr>
            </a:lvl9pPr>
          </a:lstStyle>
          <a:p>
            <a:r>
              <a:rPr lang="en-US" dirty="0">
                <a:ea typeface="ＭＳ Ｐゴシック" charset="0"/>
              </a:rPr>
              <a:t>MEW Site:  Site Hydrogeology</a:t>
            </a:r>
          </a:p>
        </p:txBody>
      </p:sp>
      <p:sp>
        <p:nvSpPr>
          <p:cNvPr id="6" name="Line 6"/>
          <p:cNvSpPr>
            <a:spLocks noChangeShapeType="1"/>
          </p:cNvSpPr>
          <p:nvPr/>
        </p:nvSpPr>
        <p:spPr bwMode="auto">
          <a:xfrm flipV="1">
            <a:off x="0" y="1157060"/>
            <a:ext cx="9144000" cy="0"/>
          </a:xfrm>
          <a:prstGeom prst="line">
            <a:avLst/>
          </a:prstGeom>
          <a:noFill/>
          <a:ln w="139700">
            <a:solidFill>
              <a:srgbClr val="0083A2"/>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latin typeface="Arial" pitchFamily="1" charset="0"/>
              <a:ea typeface="ＭＳ Ｐゴシック" pitchFamily="1" charset="-128"/>
              <a:cs typeface="ＭＳ Ｐゴシック" pitchFamily="1" charset="-128"/>
            </a:endParaRPr>
          </a:p>
        </p:txBody>
      </p:sp>
      <p:grpSp>
        <p:nvGrpSpPr>
          <p:cNvPr id="61" name="Group 60"/>
          <p:cNvGrpSpPr/>
          <p:nvPr/>
        </p:nvGrpSpPr>
        <p:grpSpPr>
          <a:xfrm>
            <a:off x="318762" y="1460869"/>
            <a:ext cx="8477701" cy="5068887"/>
            <a:chOff x="377374" y="1789113"/>
            <a:chExt cx="8477701" cy="5068887"/>
          </a:xfrm>
        </p:grpSpPr>
        <p:pic>
          <p:nvPicPr>
            <p:cNvPr id="25612" name="Picture 1"/>
            <p:cNvPicPr>
              <a:picLocks noChangeAspect="1"/>
            </p:cNvPicPr>
            <p:nvPr/>
          </p:nvPicPr>
          <p:blipFill>
            <a:blip r:embed="rId2">
              <a:extLst>
                <a:ext uri="{28A0092B-C50C-407E-A947-70E740481C1C}">
                  <a14:useLocalDpi xmlns:a14="http://schemas.microsoft.com/office/drawing/2010/main" val="0"/>
                </a:ext>
              </a:extLst>
            </a:blip>
            <a:srcRect b="57512"/>
            <a:stretch>
              <a:fillRect/>
            </a:stretch>
          </p:blipFill>
          <p:spPr bwMode="auto">
            <a:xfrm>
              <a:off x="384175" y="1789113"/>
              <a:ext cx="8470900" cy="5068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13" name="Rectangle 13"/>
            <p:cNvSpPr>
              <a:spLocks noChangeArrowheads="1"/>
            </p:cNvSpPr>
            <p:nvPr/>
          </p:nvSpPr>
          <p:spPr bwMode="auto">
            <a:xfrm>
              <a:off x="377374" y="4310066"/>
              <a:ext cx="986969" cy="194468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grpSp>
      <p:sp>
        <p:nvSpPr>
          <p:cNvPr id="25607" name="TextBox 4"/>
          <p:cNvSpPr txBox="1">
            <a:spLocks noChangeArrowheads="1"/>
          </p:cNvSpPr>
          <p:nvPr/>
        </p:nvSpPr>
        <p:spPr bwMode="auto">
          <a:xfrm>
            <a:off x="7542335" y="5933540"/>
            <a:ext cx="15430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Arial" charset="0"/>
                <a:ea typeface="ＭＳ Ｐゴシック" charset="0"/>
                <a:cs typeface="ＭＳ Ｐゴシック" charset="0"/>
              </a:defRPr>
            </a:lvl1pPr>
            <a:lvl2pPr marL="37931725" indent="-37474525" eaLnBrk="0" hangingPunct="0">
              <a:defRPr sz="2400">
                <a:solidFill>
                  <a:srgbClr val="FFFF00"/>
                </a:solidFill>
                <a:latin typeface="Arial" charset="0"/>
                <a:ea typeface="ＭＳ Ｐゴシック" charset="0"/>
              </a:defRPr>
            </a:lvl2pPr>
            <a:lvl3pPr eaLnBrk="0" hangingPunct="0">
              <a:defRPr sz="2400">
                <a:solidFill>
                  <a:srgbClr val="FFFF00"/>
                </a:solidFill>
                <a:latin typeface="Arial" charset="0"/>
                <a:ea typeface="ＭＳ Ｐゴシック" charset="0"/>
              </a:defRPr>
            </a:lvl3pPr>
            <a:lvl4pPr eaLnBrk="0" hangingPunct="0">
              <a:defRPr sz="2400">
                <a:solidFill>
                  <a:srgbClr val="FFFF00"/>
                </a:solidFill>
                <a:latin typeface="Arial" charset="0"/>
                <a:ea typeface="ＭＳ Ｐゴシック" charset="0"/>
              </a:defRPr>
            </a:lvl4pPr>
            <a:lvl5pPr eaLnBrk="0" hangingPunct="0">
              <a:defRPr sz="2400">
                <a:solidFill>
                  <a:srgbClr val="FFFF00"/>
                </a:solidFill>
                <a:latin typeface="Arial" charset="0"/>
                <a:ea typeface="ＭＳ Ｐゴシック" charset="0"/>
              </a:defRPr>
            </a:lvl5pPr>
            <a:lvl6pPr marL="457200" eaLnBrk="0" fontAlgn="base" hangingPunct="0">
              <a:spcBef>
                <a:spcPct val="0"/>
              </a:spcBef>
              <a:spcAft>
                <a:spcPct val="0"/>
              </a:spcAft>
              <a:defRPr sz="2400">
                <a:solidFill>
                  <a:srgbClr val="FFFF00"/>
                </a:solidFill>
                <a:latin typeface="Arial" charset="0"/>
                <a:ea typeface="ＭＳ Ｐゴシック" charset="0"/>
              </a:defRPr>
            </a:lvl6pPr>
            <a:lvl7pPr marL="914400" eaLnBrk="0" fontAlgn="base" hangingPunct="0">
              <a:spcBef>
                <a:spcPct val="0"/>
              </a:spcBef>
              <a:spcAft>
                <a:spcPct val="0"/>
              </a:spcAft>
              <a:defRPr sz="2400">
                <a:solidFill>
                  <a:srgbClr val="FFFF00"/>
                </a:solidFill>
                <a:latin typeface="Arial" charset="0"/>
                <a:ea typeface="ＭＳ Ｐゴシック" charset="0"/>
              </a:defRPr>
            </a:lvl7pPr>
            <a:lvl8pPr marL="1371600" eaLnBrk="0" fontAlgn="base" hangingPunct="0">
              <a:spcBef>
                <a:spcPct val="0"/>
              </a:spcBef>
              <a:spcAft>
                <a:spcPct val="0"/>
              </a:spcAft>
              <a:defRPr sz="2400">
                <a:solidFill>
                  <a:srgbClr val="FFFF00"/>
                </a:solidFill>
                <a:latin typeface="Arial" charset="0"/>
                <a:ea typeface="ＭＳ Ｐゴシック" charset="0"/>
              </a:defRPr>
            </a:lvl8pPr>
            <a:lvl9pPr marL="18288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US" sz="1400" b="1" dirty="0">
                <a:solidFill>
                  <a:srgbClr val="004060"/>
                </a:solidFill>
              </a:rPr>
              <a:t>Source: Geosyntec</a:t>
            </a:r>
          </a:p>
        </p:txBody>
      </p:sp>
      <p:sp>
        <p:nvSpPr>
          <p:cNvPr id="15"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FFFFFF"/>
                </a:solidFill>
                <a:latin typeface="Tahoma" pitchFamily="34" charset="0"/>
                <a:ea typeface="ＭＳ Ｐゴシック" charset="0"/>
              </a:rPr>
              <a:pPr algn="r"/>
              <a:t>52</a:t>
            </a:fld>
            <a:endParaRPr lang="en-US" sz="1400" dirty="0">
              <a:solidFill>
                <a:srgbClr val="FFFFFF"/>
              </a:solidFill>
              <a:latin typeface="Tahoma" pitchFamily="34" charset="0"/>
              <a:ea typeface="ＭＳ Ｐゴシック" charset="0"/>
            </a:endParaRPr>
          </a:p>
        </p:txBody>
      </p:sp>
    </p:spTree>
    <p:extLst>
      <p:ext uri="{BB962C8B-B14F-4D97-AF65-F5344CB8AC3E}">
        <p14:creationId xmlns:p14="http://schemas.microsoft.com/office/powerpoint/2010/main" val="19461460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bwMode="auto">
          <a:xfrm>
            <a:off x="5021943" y="3"/>
            <a:ext cx="4122056" cy="6858000"/>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8" name="Line 26"/>
          <p:cNvSpPr>
            <a:spLocks noChangeShapeType="1"/>
          </p:cNvSpPr>
          <p:nvPr/>
        </p:nvSpPr>
        <p:spPr bwMode="auto">
          <a:xfrm>
            <a:off x="282575" y="1671644"/>
            <a:ext cx="4586288" cy="15875"/>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latin typeface="Arial" pitchFamily="1" charset="0"/>
              <a:ea typeface="ＭＳ Ｐゴシック" pitchFamily="1" charset="-128"/>
              <a:cs typeface="ＭＳ Ｐゴシック" pitchFamily="1" charset="-128"/>
            </a:endParaRPr>
          </a:p>
        </p:txBody>
      </p:sp>
      <p:sp>
        <p:nvSpPr>
          <p:cNvPr id="26628" name="Rectangle 7"/>
          <p:cNvSpPr>
            <a:spLocks noChangeArrowheads="1"/>
          </p:cNvSpPr>
          <p:nvPr/>
        </p:nvSpPr>
        <p:spPr bwMode="auto">
          <a:xfrm>
            <a:off x="184150" y="2170116"/>
            <a:ext cx="5011964" cy="4419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383" tIns="44691" rIns="89383" bIns="44691"/>
          <a:lstStyle/>
          <a:p>
            <a:pPr marL="290513" indent="-290513" defTabSz="893763">
              <a:lnSpc>
                <a:spcPct val="80000"/>
              </a:lnSpc>
              <a:spcBef>
                <a:spcPts val="1600"/>
              </a:spcBef>
              <a:spcAft>
                <a:spcPts val="0"/>
              </a:spcAft>
              <a:buClr>
                <a:srgbClr val="009900"/>
              </a:buClr>
              <a:buFont typeface="Wingdings" charset="0"/>
              <a:buChar char="§"/>
            </a:pPr>
            <a:r>
              <a:rPr lang="en-US" sz="2400" dirty="0">
                <a:solidFill>
                  <a:srgbClr val="000000"/>
                </a:solidFill>
                <a:ea typeface="ＭＳ Ｐゴシック" charset="0"/>
              </a:rPr>
              <a:t> Middlefield–Ellis–Whisman </a:t>
            </a:r>
            <a:r>
              <a:rPr lang="en-US" sz="2400" dirty="0" smtClean="0">
                <a:solidFill>
                  <a:srgbClr val="000000"/>
                </a:solidFill>
                <a:ea typeface="ＭＳ Ｐゴシック" charset="0"/>
              </a:rPr>
              <a:t>Site</a:t>
            </a:r>
            <a:endParaRPr lang="en-US" sz="2400" dirty="0">
              <a:solidFill>
                <a:srgbClr val="000000"/>
              </a:solidFill>
              <a:ea typeface="ＭＳ Ｐゴシック" charset="0"/>
            </a:endParaRPr>
          </a:p>
          <a:p>
            <a:pPr marL="290513" indent="-290513" defTabSz="893763">
              <a:lnSpc>
                <a:spcPct val="80000"/>
              </a:lnSpc>
              <a:spcBef>
                <a:spcPts val="1600"/>
              </a:spcBef>
              <a:spcAft>
                <a:spcPts val="0"/>
              </a:spcAft>
              <a:buClr>
                <a:srgbClr val="009900"/>
              </a:buClr>
              <a:buFont typeface="Wingdings" charset="0"/>
              <a:buChar char="§"/>
            </a:pPr>
            <a:r>
              <a:rPr lang="en-US" sz="2400" dirty="0">
                <a:solidFill>
                  <a:srgbClr val="000000"/>
                </a:solidFill>
                <a:ea typeface="ＭＳ Ｐゴシック" charset="0"/>
              </a:rPr>
              <a:t> Three Zones:  A/A1, B1/A2, B2</a:t>
            </a:r>
          </a:p>
          <a:p>
            <a:pPr marL="290513" indent="-290513" defTabSz="893763">
              <a:lnSpc>
                <a:spcPct val="80000"/>
              </a:lnSpc>
              <a:spcBef>
                <a:spcPts val="1600"/>
              </a:spcBef>
              <a:spcAft>
                <a:spcPts val="0"/>
              </a:spcAft>
              <a:buClr>
                <a:srgbClr val="009900"/>
              </a:buClr>
              <a:buFont typeface="Wingdings" charset="0"/>
              <a:buChar char="§"/>
            </a:pPr>
            <a:r>
              <a:rPr lang="en-US" sz="2400" dirty="0">
                <a:solidFill>
                  <a:srgbClr val="000000"/>
                </a:solidFill>
                <a:ea typeface="ＭＳ Ｐゴシック" charset="0"/>
              </a:rPr>
              <a:t> 1980s:  Slurry Walls, </a:t>
            </a:r>
            <a:r>
              <a:rPr lang="en-US" sz="2400" dirty="0" smtClean="0">
                <a:solidFill>
                  <a:srgbClr val="000000"/>
                </a:solidFill>
                <a:ea typeface="ＭＳ Ｐゴシック" charset="0"/>
              </a:rPr>
              <a:t/>
            </a:r>
            <a:br>
              <a:rPr lang="en-US" sz="2400" dirty="0" smtClean="0">
                <a:solidFill>
                  <a:srgbClr val="000000"/>
                </a:solidFill>
                <a:ea typeface="ＭＳ Ｐゴシック" charset="0"/>
              </a:rPr>
            </a:br>
            <a:r>
              <a:rPr lang="en-US" sz="2400" dirty="0" smtClean="0">
                <a:solidFill>
                  <a:srgbClr val="000000"/>
                </a:solidFill>
                <a:ea typeface="ＭＳ Ｐゴシック" charset="0"/>
              </a:rPr>
              <a:t> Pump </a:t>
            </a:r>
            <a:r>
              <a:rPr lang="en-US" sz="2400" dirty="0">
                <a:solidFill>
                  <a:srgbClr val="000000"/>
                </a:solidFill>
                <a:ea typeface="ＭＳ Ｐゴシック" charset="0"/>
              </a:rPr>
              <a:t>&amp; Treat</a:t>
            </a:r>
          </a:p>
          <a:p>
            <a:pPr marL="290513" indent="-290513" defTabSz="893763">
              <a:lnSpc>
                <a:spcPct val="80000"/>
              </a:lnSpc>
              <a:spcBef>
                <a:spcPts val="1600"/>
              </a:spcBef>
              <a:spcAft>
                <a:spcPts val="0"/>
              </a:spcAft>
              <a:buClr>
                <a:srgbClr val="009900"/>
              </a:buClr>
              <a:buFont typeface="Wingdings" charset="0"/>
              <a:buChar char="§"/>
            </a:pPr>
            <a:r>
              <a:rPr lang="en-US" sz="2400" dirty="0">
                <a:solidFill>
                  <a:srgbClr val="000000"/>
                </a:solidFill>
                <a:ea typeface="ＭＳ Ｐゴシック" charset="0"/>
              </a:rPr>
              <a:t> Today ~100 recovery wells,  </a:t>
            </a:r>
            <a:r>
              <a:rPr lang="en-US" sz="2400" dirty="0" smtClean="0">
                <a:solidFill>
                  <a:srgbClr val="000000"/>
                </a:solidFill>
                <a:ea typeface="ＭＳ Ｐゴシック" charset="0"/>
              </a:rPr>
              <a:t/>
            </a:r>
            <a:br>
              <a:rPr lang="en-US" sz="2400" dirty="0" smtClean="0">
                <a:solidFill>
                  <a:srgbClr val="000000"/>
                </a:solidFill>
                <a:ea typeface="ＭＳ Ｐゴシック" charset="0"/>
              </a:rPr>
            </a:br>
            <a:r>
              <a:rPr lang="en-US" sz="2400" dirty="0" smtClean="0">
                <a:solidFill>
                  <a:srgbClr val="000000"/>
                </a:solidFill>
                <a:ea typeface="ＭＳ Ｐゴシック" charset="0"/>
              </a:rPr>
              <a:t> ~</a:t>
            </a:r>
            <a:r>
              <a:rPr lang="en-US" sz="2400" dirty="0">
                <a:solidFill>
                  <a:srgbClr val="000000"/>
                </a:solidFill>
                <a:ea typeface="ＭＳ Ｐゴシック" charset="0"/>
              </a:rPr>
              <a:t>500 gpm</a:t>
            </a:r>
          </a:p>
          <a:p>
            <a:pPr marL="290513" indent="-290513" defTabSz="893763">
              <a:lnSpc>
                <a:spcPct val="80000"/>
              </a:lnSpc>
              <a:spcBef>
                <a:spcPts val="1600"/>
              </a:spcBef>
              <a:spcAft>
                <a:spcPts val="0"/>
              </a:spcAft>
              <a:buClr>
                <a:srgbClr val="009900"/>
              </a:buClr>
              <a:buFont typeface="Wingdings" charset="0"/>
              <a:buChar char="§"/>
            </a:pPr>
            <a:r>
              <a:rPr lang="en-US" sz="2400" dirty="0">
                <a:solidFill>
                  <a:srgbClr val="000000"/>
                </a:solidFill>
                <a:ea typeface="ＭＳ Ｐゴシック" charset="0"/>
              </a:rPr>
              <a:t> Removal: ~97,000 </a:t>
            </a:r>
            <a:r>
              <a:rPr lang="en-US" sz="2400" dirty="0" smtClean="0">
                <a:solidFill>
                  <a:srgbClr val="000000"/>
                </a:solidFill>
                <a:ea typeface="ＭＳ Ｐゴシック" charset="0"/>
              </a:rPr>
              <a:t/>
            </a:r>
            <a:br>
              <a:rPr lang="en-US" sz="2400" dirty="0" smtClean="0">
                <a:solidFill>
                  <a:srgbClr val="000000"/>
                </a:solidFill>
                <a:ea typeface="ＭＳ Ｐゴシック" charset="0"/>
              </a:rPr>
            </a:br>
            <a:r>
              <a:rPr lang="en-US" sz="2400" dirty="0" smtClean="0">
                <a:solidFill>
                  <a:srgbClr val="000000"/>
                </a:solidFill>
                <a:ea typeface="ＭＳ Ｐゴシック" charset="0"/>
              </a:rPr>
              <a:t>pounds </a:t>
            </a:r>
            <a:r>
              <a:rPr lang="en-US" sz="2400" dirty="0">
                <a:solidFill>
                  <a:srgbClr val="000000"/>
                </a:solidFill>
                <a:ea typeface="ＭＳ Ｐゴシック" charset="0"/>
              </a:rPr>
              <a:t>VOCs</a:t>
            </a:r>
          </a:p>
          <a:p>
            <a:pPr marL="290513" indent="-290513" defTabSz="893763">
              <a:lnSpc>
                <a:spcPct val="80000"/>
              </a:lnSpc>
              <a:spcBef>
                <a:spcPts val="1600"/>
              </a:spcBef>
              <a:spcAft>
                <a:spcPts val="0"/>
              </a:spcAft>
              <a:buClr>
                <a:srgbClr val="009900"/>
              </a:buClr>
              <a:buFont typeface="Wingdings" charset="0"/>
              <a:buChar char="§"/>
            </a:pPr>
            <a:r>
              <a:rPr lang="en-US" sz="2400" dirty="0">
                <a:solidFill>
                  <a:srgbClr val="000000"/>
                </a:solidFill>
                <a:ea typeface="ＭＳ Ｐゴシック" charset="0"/>
              </a:rPr>
              <a:t> Reduction:  Approximately </a:t>
            </a:r>
            <a:r>
              <a:rPr lang="en-US" sz="2400" dirty="0" smtClean="0">
                <a:solidFill>
                  <a:srgbClr val="000000"/>
                </a:solidFill>
                <a:ea typeface="ＭＳ Ｐゴシック" charset="0"/>
              </a:rPr>
              <a:t/>
            </a:r>
            <a:br>
              <a:rPr lang="en-US" sz="2400" dirty="0" smtClean="0">
                <a:solidFill>
                  <a:srgbClr val="000000"/>
                </a:solidFill>
                <a:ea typeface="ＭＳ Ｐゴシック" charset="0"/>
              </a:rPr>
            </a:br>
            <a:r>
              <a:rPr lang="en-US" sz="2400" dirty="0" smtClean="0">
                <a:solidFill>
                  <a:srgbClr val="000000"/>
                </a:solidFill>
                <a:ea typeface="ＭＳ Ｐゴシック" charset="0"/>
              </a:rPr>
              <a:t>1 </a:t>
            </a:r>
            <a:r>
              <a:rPr lang="en-US" sz="2400" dirty="0">
                <a:solidFill>
                  <a:srgbClr val="000000"/>
                </a:solidFill>
                <a:ea typeface="ＭＳ Ｐゴシック" charset="0"/>
              </a:rPr>
              <a:t>OoM </a:t>
            </a:r>
            <a:r>
              <a:rPr lang="en-US" sz="2400" dirty="0" smtClean="0">
                <a:solidFill>
                  <a:srgbClr val="000000"/>
                </a:solidFill>
                <a:ea typeface="ＭＳ Ｐゴシック" charset="0"/>
              </a:rPr>
              <a:t> </a:t>
            </a:r>
            <a:r>
              <a:rPr lang="en-US" sz="2400" dirty="0">
                <a:solidFill>
                  <a:srgbClr val="000000"/>
                </a:solidFill>
                <a:ea typeface="ＭＳ Ｐゴシック" charset="0"/>
              </a:rPr>
              <a:t>decrease in average </a:t>
            </a:r>
            <a:r>
              <a:rPr lang="en-US" sz="2400" dirty="0" smtClean="0">
                <a:solidFill>
                  <a:srgbClr val="000000"/>
                </a:solidFill>
                <a:ea typeface="ＭＳ Ｐゴシック" charset="0"/>
              </a:rPr>
              <a:t/>
            </a:r>
            <a:br>
              <a:rPr lang="en-US" sz="2400" dirty="0" smtClean="0">
                <a:solidFill>
                  <a:srgbClr val="000000"/>
                </a:solidFill>
                <a:ea typeface="ＭＳ Ｐゴシック" charset="0"/>
              </a:rPr>
            </a:br>
            <a:r>
              <a:rPr lang="en-US" sz="2400" dirty="0" smtClean="0">
                <a:solidFill>
                  <a:srgbClr val="000000"/>
                </a:solidFill>
                <a:ea typeface="ＭＳ Ｐゴシック" charset="0"/>
              </a:rPr>
              <a:t>TCE </a:t>
            </a:r>
            <a:r>
              <a:rPr lang="en-US" sz="2400" dirty="0">
                <a:solidFill>
                  <a:srgbClr val="000000"/>
                </a:solidFill>
                <a:ea typeface="ＭＳ Ｐゴシック" charset="0"/>
              </a:rPr>
              <a:t>concentration </a:t>
            </a:r>
            <a:r>
              <a:rPr lang="en-US" sz="2400" dirty="0" smtClean="0">
                <a:solidFill>
                  <a:srgbClr val="000000"/>
                </a:solidFill>
                <a:ea typeface="ＭＳ Ｐゴシック" charset="0"/>
              </a:rPr>
              <a:t>1992-2009</a:t>
            </a:r>
            <a:endParaRPr lang="en-US" dirty="0">
              <a:solidFill>
                <a:srgbClr val="000000"/>
              </a:solidFill>
              <a:ea typeface="ＭＳ Ｐゴシック" charset="0"/>
            </a:endParaRPr>
          </a:p>
        </p:txBody>
      </p:sp>
      <p:sp>
        <p:nvSpPr>
          <p:cNvPr id="26629" name="Rectangle 2"/>
          <p:cNvSpPr txBox="1">
            <a:spLocks noChangeArrowheads="1"/>
          </p:cNvSpPr>
          <p:nvPr/>
        </p:nvSpPr>
        <p:spPr bwMode="auto">
          <a:xfrm>
            <a:off x="307975" y="531135"/>
            <a:ext cx="5294313" cy="9294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defTabSz="895350" eaLnBrk="1" hangingPunct="1">
              <a:lnSpc>
                <a:spcPct val="85000"/>
              </a:lnSpc>
              <a:tabLst>
                <a:tab pos="285750" algn="l"/>
              </a:tabLst>
              <a:defRPr sz="3200" b="1">
                <a:solidFill>
                  <a:srgbClr val="1557A7"/>
                </a:solidFill>
                <a:cs typeface="Arial" charset="0"/>
              </a:defRPr>
            </a:lvl1pPr>
            <a:lvl2pPr eaLnBrk="0" hangingPunct="0">
              <a:defRPr sz="4400">
                <a:latin typeface="Arial Narrow" pitchFamily="-106" charset="0"/>
                <a:ea typeface="ＭＳ Ｐゴシック" pitchFamily="-65" charset="-128"/>
                <a:cs typeface="ＭＳ Ｐゴシック" pitchFamily="-65" charset="-128"/>
              </a:defRPr>
            </a:lvl2pPr>
            <a:lvl3pPr eaLnBrk="0" hangingPunct="0">
              <a:defRPr sz="4400">
                <a:latin typeface="Arial Narrow" pitchFamily="-106" charset="0"/>
                <a:ea typeface="ＭＳ Ｐゴシック" pitchFamily="-65" charset="-128"/>
                <a:cs typeface="ＭＳ Ｐゴシック" pitchFamily="-65" charset="-128"/>
              </a:defRPr>
            </a:lvl3pPr>
            <a:lvl4pPr eaLnBrk="0" hangingPunct="0">
              <a:defRPr sz="4400">
                <a:latin typeface="Arial Narrow" pitchFamily="-106" charset="0"/>
                <a:ea typeface="ＭＳ Ｐゴシック" pitchFamily="-65" charset="-128"/>
                <a:cs typeface="ＭＳ Ｐゴシック" pitchFamily="-65" charset="-128"/>
              </a:defRPr>
            </a:lvl4pPr>
            <a:lvl5pPr eaLnBrk="0" hangingPunct="0">
              <a:defRPr sz="4400">
                <a:latin typeface="Arial Narrow" pitchFamily="-106" charset="0"/>
                <a:ea typeface="ＭＳ Ｐゴシック" pitchFamily="-65" charset="-128"/>
                <a:cs typeface="ＭＳ Ｐゴシック" pitchFamily="-65" charset="-128"/>
              </a:defRPr>
            </a:lvl5pPr>
            <a:lvl6pPr marL="457200" fontAlgn="base">
              <a:spcBef>
                <a:spcPct val="0"/>
              </a:spcBef>
              <a:spcAft>
                <a:spcPct val="0"/>
              </a:spcAft>
              <a:defRPr sz="4400">
                <a:latin typeface="Arial Narrow" pitchFamily="-106" charset="0"/>
              </a:defRPr>
            </a:lvl6pPr>
            <a:lvl7pPr marL="914400" fontAlgn="base">
              <a:spcBef>
                <a:spcPct val="0"/>
              </a:spcBef>
              <a:spcAft>
                <a:spcPct val="0"/>
              </a:spcAft>
              <a:defRPr sz="4400">
                <a:latin typeface="Arial Narrow" pitchFamily="-106" charset="0"/>
              </a:defRPr>
            </a:lvl7pPr>
            <a:lvl8pPr marL="1371600" fontAlgn="base">
              <a:spcBef>
                <a:spcPct val="0"/>
              </a:spcBef>
              <a:spcAft>
                <a:spcPct val="0"/>
              </a:spcAft>
              <a:defRPr sz="4400">
                <a:latin typeface="Arial Narrow" pitchFamily="-106" charset="0"/>
              </a:defRPr>
            </a:lvl8pPr>
            <a:lvl9pPr marL="1828800" fontAlgn="base">
              <a:spcBef>
                <a:spcPct val="0"/>
              </a:spcBef>
              <a:spcAft>
                <a:spcPct val="0"/>
              </a:spcAft>
              <a:defRPr sz="4400">
                <a:latin typeface="Arial Narrow" pitchFamily="-106" charset="0"/>
              </a:defRPr>
            </a:lvl9pPr>
          </a:lstStyle>
          <a:p>
            <a:r>
              <a:rPr lang="en-US" dirty="0">
                <a:ea typeface="ＭＳ Ｐゴシック" charset="0"/>
              </a:rPr>
              <a:t>Pump &amp; Treat </a:t>
            </a:r>
            <a:br>
              <a:rPr lang="en-US" dirty="0">
                <a:ea typeface="ＭＳ Ｐゴシック" charset="0"/>
              </a:rPr>
            </a:br>
            <a:r>
              <a:rPr lang="en-US" dirty="0">
                <a:ea typeface="ＭＳ Ｐゴシック" charset="0"/>
              </a:rPr>
              <a:t>System at MEW Site</a:t>
            </a:r>
          </a:p>
        </p:txBody>
      </p:sp>
      <p:grpSp>
        <p:nvGrpSpPr>
          <p:cNvPr id="32" name="Group 31"/>
          <p:cNvGrpSpPr/>
          <p:nvPr/>
        </p:nvGrpSpPr>
        <p:grpSpPr>
          <a:xfrm>
            <a:off x="5229716" y="3"/>
            <a:ext cx="3832225" cy="6726913"/>
            <a:chOff x="5311777" y="3"/>
            <a:chExt cx="3832225" cy="6726913"/>
          </a:xfrm>
        </p:grpSpPr>
        <p:pic>
          <p:nvPicPr>
            <p:cNvPr id="26627" name="Picture 9"/>
            <p:cNvPicPr>
              <a:picLocks noChangeAspect="1"/>
            </p:cNvPicPr>
            <p:nvPr/>
          </p:nvPicPr>
          <p:blipFill>
            <a:blip r:embed="rId2">
              <a:extLst>
                <a:ext uri="{28A0092B-C50C-407E-A947-70E740481C1C}">
                  <a14:useLocalDpi xmlns:a14="http://schemas.microsoft.com/office/drawing/2010/main" val="0"/>
                </a:ext>
              </a:extLst>
            </a:blip>
            <a:srcRect r="40277"/>
            <a:stretch>
              <a:fillRect/>
            </a:stretch>
          </p:blipFill>
          <p:spPr bwMode="auto">
            <a:xfrm>
              <a:off x="5311777" y="3"/>
              <a:ext cx="3832225" cy="6402388"/>
            </a:xfrm>
            <a:prstGeom prst="rect">
              <a:avLst/>
            </a:prstGeom>
            <a:noFill/>
            <a:ln w="38100">
              <a:solidFill>
                <a:srgbClr val="777777"/>
              </a:solidFill>
            </a:ln>
            <a:extLst>
              <a:ext uri="{909E8E84-426E-40DD-AFC4-6F175D3DCCD1}">
                <a14:hiddenFill xmlns:a14="http://schemas.microsoft.com/office/drawing/2010/main">
                  <a:solidFill>
                    <a:srgbClr val="FFFFFF"/>
                  </a:solidFill>
                </a14:hiddenFill>
              </a:ext>
            </a:extLst>
          </p:spPr>
        </p:pic>
        <p:pic>
          <p:nvPicPr>
            <p:cNvPr id="26630"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54170" y="6312579"/>
              <a:ext cx="1843087" cy="414337"/>
            </a:xfrm>
            <a:prstGeom prst="rect">
              <a:avLst/>
            </a:prstGeom>
            <a:noFill/>
            <a:ln w="28575">
              <a:solidFill>
                <a:srgbClr val="777777"/>
              </a:solidFill>
            </a:ln>
            <a:extLst>
              <a:ext uri="{909E8E84-426E-40DD-AFC4-6F175D3DCCD1}">
                <a14:hiddenFill xmlns:a14="http://schemas.microsoft.com/office/drawing/2010/main">
                  <a:solidFill>
                    <a:srgbClr val="FFFFFF"/>
                  </a:solidFill>
                </a14:hiddenFill>
              </a:ext>
            </a:extLst>
          </p:spPr>
        </p:pic>
        <p:pic>
          <p:nvPicPr>
            <p:cNvPr id="2663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0100" y="477838"/>
              <a:ext cx="52705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11" descr="Logo_Reverse__Off-White_.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59775" y="53975"/>
              <a:ext cx="7000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FFFFFF"/>
                </a:solidFill>
                <a:latin typeface="Tahoma" pitchFamily="34" charset="0"/>
                <a:ea typeface="ＭＳ Ｐゴシック" charset="0"/>
              </a:rPr>
              <a:pPr algn="r"/>
              <a:t>53</a:t>
            </a:fld>
            <a:endParaRPr lang="en-US" sz="1400" dirty="0">
              <a:solidFill>
                <a:srgbClr val="FFFFFF"/>
              </a:solidFill>
              <a:latin typeface="Tahoma" pitchFamily="34" charset="0"/>
              <a:ea typeface="ＭＳ Ｐゴシック" charset="0"/>
            </a:endParaRPr>
          </a:p>
        </p:txBody>
      </p:sp>
    </p:spTree>
    <p:extLst>
      <p:ext uri="{BB962C8B-B14F-4D97-AF65-F5344CB8AC3E}">
        <p14:creationId xmlns:p14="http://schemas.microsoft.com/office/powerpoint/2010/main" val="9798035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bwMode="auto">
          <a:xfrm>
            <a:off x="4847773" y="3"/>
            <a:ext cx="4296229" cy="6858000"/>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46" name="Rectangle 45"/>
          <p:cNvSpPr/>
          <p:nvPr/>
        </p:nvSpPr>
        <p:spPr bwMode="auto">
          <a:xfrm>
            <a:off x="0" y="1930400"/>
            <a:ext cx="9144000" cy="4927600"/>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38914" name="Rectangle 2"/>
          <p:cNvSpPr txBox="1">
            <a:spLocks noChangeArrowheads="1"/>
          </p:cNvSpPr>
          <p:nvPr/>
        </p:nvSpPr>
        <p:spPr bwMode="auto">
          <a:xfrm>
            <a:off x="251119" y="348343"/>
            <a:ext cx="4559012" cy="12957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defTabSz="895350" eaLnBrk="1" hangingPunct="1">
              <a:lnSpc>
                <a:spcPct val="85000"/>
              </a:lnSpc>
              <a:tabLst>
                <a:tab pos="285750" algn="l"/>
              </a:tabLst>
              <a:defRPr sz="3000" b="1">
                <a:solidFill>
                  <a:srgbClr val="1557A7"/>
                </a:solidFill>
                <a:cs typeface="Arial" charset="0"/>
              </a:defRPr>
            </a:lvl1pPr>
            <a:lvl2pPr eaLnBrk="0" hangingPunct="0">
              <a:defRPr sz="4400">
                <a:latin typeface="Arial Narrow" pitchFamily="-106" charset="0"/>
                <a:ea typeface="ＭＳ Ｐゴシック" pitchFamily="-65" charset="-128"/>
                <a:cs typeface="ＭＳ Ｐゴシック" pitchFamily="-65" charset="-128"/>
              </a:defRPr>
            </a:lvl2pPr>
            <a:lvl3pPr eaLnBrk="0" hangingPunct="0">
              <a:defRPr sz="4400">
                <a:latin typeface="Arial Narrow" pitchFamily="-106" charset="0"/>
                <a:ea typeface="ＭＳ Ｐゴシック" pitchFamily="-65" charset="-128"/>
                <a:cs typeface="ＭＳ Ｐゴシック" pitchFamily="-65" charset="-128"/>
              </a:defRPr>
            </a:lvl3pPr>
            <a:lvl4pPr eaLnBrk="0" hangingPunct="0">
              <a:defRPr sz="4400">
                <a:latin typeface="Arial Narrow" pitchFamily="-106" charset="0"/>
                <a:ea typeface="ＭＳ Ｐゴシック" pitchFamily="-65" charset="-128"/>
                <a:cs typeface="ＭＳ Ｐゴシック" pitchFamily="-65" charset="-128"/>
              </a:defRPr>
            </a:lvl4pPr>
            <a:lvl5pPr eaLnBrk="0" hangingPunct="0">
              <a:defRPr sz="4400">
                <a:latin typeface="Arial Narrow" pitchFamily="-106" charset="0"/>
                <a:ea typeface="ＭＳ Ｐゴシック" pitchFamily="-65" charset="-128"/>
                <a:cs typeface="ＭＳ Ｐゴシック" pitchFamily="-65" charset="-128"/>
              </a:defRPr>
            </a:lvl5pPr>
            <a:lvl6pPr marL="457200" fontAlgn="base">
              <a:spcBef>
                <a:spcPct val="0"/>
              </a:spcBef>
              <a:spcAft>
                <a:spcPct val="0"/>
              </a:spcAft>
              <a:defRPr sz="4400">
                <a:latin typeface="Arial Narrow" pitchFamily="-106" charset="0"/>
              </a:defRPr>
            </a:lvl6pPr>
            <a:lvl7pPr marL="914400" fontAlgn="base">
              <a:spcBef>
                <a:spcPct val="0"/>
              </a:spcBef>
              <a:spcAft>
                <a:spcPct val="0"/>
              </a:spcAft>
              <a:defRPr sz="4400">
                <a:latin typeface="Arial Narrow" pitchFamily="-106" charset="0"/>
              </a:defRPr>
            </a:lvl7pPr>
            <a:lvl8pPr marL="1371600" fontAlgn="base">
              <a:spcBef>
                <a:spcPct val="0"/>
              </a:spcBef>
              <a:spcAft>
                <a:spcPct val="0"/>
              </a:spcAft>
              <a:defRPr sz="4400">
                <a:latin typeface="Arial Narrow" pitchFamily="-106" charset="0"/>
              </a:defRPr>
            </a:lvl8pPr>
            <a:lvl9pPr marL="1828800" fontAlgn="base">
              <a:spcBef>
                <a:spcPct val="0"/>
              </a:spcBef>
              <a:spcAft>
                <a:spcPct val="0"/>
              </a:spcAft>
              <a:defRPr sz="4400">
                <a:latin typeface="Arial Narrow" pitchFamily="-106" charset="0"/>
              </a:defRPr>
            </a:lvl9pPr>
          </a:lstStyle>
          <a:p>
            <a:r>
              <a:rPr lang="en-US" dirty="0">
                <a:ea typeface="ＭＳ Ｐゴシック" charset="0"/>
              </a:rPr>
              <a:t>Example A:  </a:t>
            </a:r>
            <a:br>
              <a:rPr lang="en-US" dirty="0">
                <a:ea typeface="ＭＳ Ｐゴシック" charset="0"/>
              </a:rPr>
            </a:br>
            <a:r>
              <a:rPr lang="en-US" dirty="0">
                <a:ea typeface="ＭＳ Ｐゴシック" charset="0"/>
              </a:rPr>
              <a:t>MEW Site  Pump and Treat Capture Zones</a:t>
            </a:r>
          </a:p>
        </p:txBody>
      </p:sp>
      <p:sp>
        <p:nvSpPr>
          <p:cNvPr id="4" name="Line 3"/>
          <p:cNvSpPr>
            <a:spLocks noChangeShapeType="1"/>
          </p:cNvSpPr>
          <p:nvPr/>
        </p:nvSpPr>
        <p:spPr bwMode="auto">
          <a:xfrm>
            <a:off x="1" y="2003662"/>
            <a:ext cx="4855484"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latin typeface="Arial" pitchFamily="1" charset="0"/>
              <a:ea typeface="ＭＳ Ｐゴシック" pitchFamily="1" charset="-128"/>
              <a:cs typeface="ＭＳ Ｐゴシック" pitchFamily="1" charset="-128"/>
            </a:endParaRPr>
          </a:p>
        </p:txBody>
      </p:sp>
      <p:sp>
        <p:nvSpPr>
          <p:cNvPr id="38916" name="Rectangle 7"/>
          <p:cNvSpPr>
            <a:spLocks noChangeArrowheads="1"/>
          </p:cNvSpPr>
          <p:nvPr/>
        </p:nvSpPr>
        <p:spPr bwMode="auto">
          <a:xfrm>
            <a:off x="818291" y="4008898"/>
            <a:ext cx="1785215" cy="137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383" tIns="44691" rIns="89383" bIns="44691"/>
          <a:lstStyle/>
          <a:p>
            <a:pPr defTabSz="893763"/>
            <a:endParaRPr lang="en-US" dirty="0">
              <a:solidFill>
                <a:srgbClr val="000000"/>
              </a:solidFill>
              <a:ea typeface="ＭＳ Ｐゴシック" charset="0"/>
            </a:endParaRPr>
          </a:p>
          <a:p>
            <a:pPr defTabSz="893763"/>
            <a:r>
              <a:rPr lang="en-US" dirty="0">
                <a:solidFill>
                  <a:srgbClr val="000000"/>
                </a:solidFill>
                <a:ea typeface="ＭＳ Ｐゴシック" charset="0"/>
              </a:rPr>
              <a:t>	</a:t>
            </a:r>
          </a:p>
        </p:txBody>
      </p:sp>
      <p:cxnSp>
        <p:nvCxnSpPr>
          <p:cNvPr id="38917" name="Straight Connector 14"/>
          <p:cNvCxnSpPr>
            <a:cxnSpLocks noChangeShapeType="1"/>
          </p:cNvCxnSpPr>
          <p:nvPr/>
        </p:nvCxnSpPr>
        <p:spPr bwMode="auto">
          <a:xfrm flipV="1">
            <a:off x="4891316" y="1335214"/>
            <a:ext cx="770289" cy="1001586"/>
          </a:xfrm>
          <a:prstGeom prst="line">
            <a:avLst/>
          </a:prstGeom>
          <a:noFill/>
          <a:ln w="38100">
            <a:solidFill>
              <a:srgbClr val="4D4D4D"/>
            </a:solidFill>
            <a:round/>
            <a:headEnd/>
            <a:tailEnd/>
          </a:ln>
          <a:extLst>
            <a:ext uri="{909E8E84-426E-40DD-AFC4-6F175D3DCCD1}">
              <a14:hiddenFill xmlns:a14="http://schemas.microsoft.com/office/drawing/2010/main">
                <a:noFill/>
              </a14:hiddenFill>
            </a:ext>
          </a:extLst>
        </p:spPr>
      </p:cxnSp>
      <p:cxnSp>
        <p:nvCxnSpPr>
          <p:cNvPr id="38918" name="Straight Connector 15"/>
          <p:cNvCxnSpPr>
            <a:cxnSpLocks noChangeShapeType="1"/>
          </p:cNvCxnSpPr>
          <p:nvPr/>
        </p:nvCxnSpPr>
        <p:spPr bwMode="auto">
          <a:xfrm flipV="1">
            <a:off x="4876802" y="3005053"/>
            <a:ext cx="1800806" cy="3482836"/>
          </a:xfrm>
          <a:prstGeom prst="line">
            <a:avLst/>
          </a:prstGeom>
          <a:noFill/>
          <a:ln w="38100">
            <a:solidFill>
              <a:srgbClr val="4D4D4D"/>
            </a:solidFill>
            <a:round/>
            <a:headEnd/>
            <a:tailEnd/>
          </a:ln>
          <a:extLst>
            <a:ext uri="{909E8E84-426E-40DD-AFC4-6F175D3DCCD1}">
              <a14:hiddenFill xmlns:a14="http://schemas.microsoft.com/office/drawing/2010/main">
                <a:noFill/>
              </a14:hiddenFill>
            </a:ext>
          </a:extLst>
        </p:spPr>
      </p:cxnSp>
      <p:pic>
        <p:nvPicPr>
          <p:cNvPr id="13" name="Picture 12"/>
          <p:cNvPicPr/>
          <p:nvPr/>
        </p:nvPicPr>
        <p:blipFill>
          <a:blip r:embed="rId2"/>
          <a:srcRect/>
          <a:stretch>
            <a:fillRect/>
          </a:stretch>
        </p:blipFill>
        <p:spPr bwMode="auto">
          <a:xfrm>
            <a:off x="1977612" y="2348808"/>
            <a:ext cx="2867602" cy="4099856"/>
          </a:xfrm>
          <a:prstGeom prst="rect">
            <a:avLst/>
          </a:prstGeom>
          <a:noFill/>
          <a:ln w="76200" cmpd="sng">
            <a:solidFill>
              <a:schemeClr val="accent6">
                <a:lumMod val="75000"/>
              </a:schemeClr>
            </a:solidFill>
            <a:prstDash val="dash"/>
            <a:miter lim="800000"/>
            <a:headEnd/>
            <a:tailEnd/>
          </a:ln>
        </p:spPr>
      </p:pic>
      <p:grpSp>
        <p:nvGrpSpPr>
          <p:cNvPr id="38920" name="Group 13"/>
          <p:cNvGrpSpPr>
            <a:grpSpLocks/>
          </p:cNvGrpSpPr>
          <p:nvPr/>
        </p:nvGrpSpPr>
        <p:grpSpPr bwMode="auto">
          <a:xfrm>
            <a:off x="5411932" y="188424"/>
            <a:ext cx="3348182" cy="6451913"/>
            <a:chOff x="5411788" y="188913"/>
            <a:chExt cx="3348037" cy="6451600"/>
          </a:xfrm>
        </p:grpSpPr>
        <p:grpSp>
          <p:nvGrpSpPr>
            <p:cNvPr id="38929" name="Group 50"/>
            <p:cNvGrpSpPr>
              <a:grpSpLocks/>
            </p:cNvGrpSpPr>
            <p:nvPr/>
          </p:nvGrpSpPr>
          <p:grpSpPr bwMode="auto">
            <a:xfrm>
              <a:off x="5411788" y="188913"/>
              <a:ext cx="3348037" cy="6451600"/>
              <a:chOff x="5411788" y="188686"/>
              <a:chExt cx="3348037" cy="6451827"/>
            </a:xfrm>
          </p:grpSpPr>
          <p:pic>
            <p:nvPicPr>
              <p:cNvPr id="38931" name="Picture 3" descr="1111_ImaGES_Blue_contours"/>
              <p:cNvPicPr>
                <a:picLocks noChangeAspect="1" noChangeArrowheads="1"/>
              </p:cNvPicPr>
              <p:nvPr/>
            </p:nvPicPr>
            <p:blipFill>
              <a:blip r:embed="rId3">
                <a:lum contrast="6000"/>
                <a:extLst>
                  <a:ext uri="{28A0092B-C50C-407E-A947-70E740481C1C}">
                    <a14:useLocalDpi xmlns:a14="http://schemas.microsoft.com/office/drawing/2010/main" val="0"/>
                  </a:ext>
                </a:extLst>
              </a:blip>
              <a:srcRect l="2292" t="2208" r="1541" b="856"/>
              <a:stretch>
                <a:fillRect/>
              </a:stretch>
            </p:blipFill>
            <p:spPr bwMode="auto">
              <a:xfrm>
                <a:off x="5411788" y="565150"/>
                <a:ext cx="3348037" cy="607536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38932" name="Picture 10"/>
              <p:cNvPicPr>
                <a:picLocks noChangeAspect="1"/>
              </p:cNvPicPr>
              <p:nvPr/>
            </p:nvPicPr>
            <p:blipFill>
              <a:blip r:embed="rId4">
                <a:extLst>
                  <a:ext uri="{28A0092B-C50C-407E-A947-70E740481C1C}">
                    <a14:useLocalDpi xmlns:a14="http://schemas.microsoft.com/office/drawing/2010/main" val="0"/>
                  </a:ext>
                </a:extLst>
              </a:blip>
              <a:srcRect t="14632" b="13358"/>
              <a:stretch>
                <a:fillRect/>
              </a:stretch>
            </p:blipFill>
            <p:spPr bwMode="auto">
              <a:xfrm>
                <a:off x="6247897" y="188686"/>
                <a:ext cx="1793163" cy="29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93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6852" y="639803"/>
              <a:ext cx="527309" cy="144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922" name="Picture 11" descr="Logo_Reverse__Off-White_.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60359" y="53604"/>
            <a:ext cx="699943" cy="39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p:cNvCxnSpPr/>
          <p:nvPr/>
        </p:nvCxnSpPr>
        <p:spPr bwMode="auto">
          <a:xfrm rot="5400000" flipH="1" flipV="1">
            <a:off x="2921336" y="3685164"/>
            <a:ext cx="2020690" cy="1001568"/>
          </a:xfrm>
          <a:prstGeom prst="straightConnector1">
            <a:avLst/>
          </a:prstGeom>
          <a:solidFill>
            <a:schemeClr val="accent1"/>
          </a:solidFill>
          <a:ln w="76200" cap="flat" cmpd="sng" algn="ctr">
            <a:solidFill>
              <a:schemeClr val="accent6">
                <a:lumMod val="50000"/>
              </a:schemeClr>
            </a:solidFill>
            <a:prstDash val="sysDash"/>
            <a:round/>
            <a:headEnd type="none" w="med" len="med"/>
            <a:tailEnd type="arrow"/>
          </a:ln>
          <a:effectLst/>
        </p:spPr>
      </p:cxnSp>
      <p:sp>
        <p:nvSpPr>
          <p:cNvPr id="38924" name="Freeform 19"/>
          <p:cNvSpPr>
            <a:spLocks noChangeArrowheads="1"/>
          </p:cNvSpPr>
          <p:nvPr/>
        </p:nvSpPr>
        <p:spPr bwMode="auto">
          <a:xfrm>
            <a:off x="3989412" y="3425752"/>
            <a:ext cx="538306" cy="2040182"/>
          </a:xfrm>
          <a:custGeom>
            <a:avLst/>
            <a:gdLst>
              <a:gd name="T0" fmla="*/ 0 w 538731"/>
              <a:gd name="T1" fmla="*/ 1820039 h 2039840"/>
              <a:gd name="T2" fmla="*/ 431993 w 538731"/>
              <a:gd name="T3" fmla="*/ 1407953 h 2039840"/>
              <a:gd name="T4" fmla="*/ 524563 w 538731"/>
              <a:gd name="T5" fmla="*/ 978699 h 2039840"/>
              <a:gd name="T6" fmla="*/ 863986 w 538731"/>
              <a:gd name="T7" fmla="*/ 0 h 2039840"/>
              <a:gd name="T8" fmla="*/ 0 60000 65536"/>
              <a:gd name="T9" fmla="*/ 0 60000 65536"/>
              <a:gd name="T10" fmla="*/ 0 60000 65536"/>
              <a:gd name="T11" fmla="*/ 0 60000 65536"/>
              <a:gd name="T12" fmla="*/ 0 w 538731"/>
              <a:gd name="T13" fmla="*/ 0 h 2039840"/>
              <a:gd name="T14" fmla="*/ 538731 w 538731"/>
              <a:gd name="T15" fmla="*/ 2039840 h 2039840"/>
            </a:gdLst>
            <a:ahLst/>
            <a:cxnLst>
              <a:cxn ang="T8">
                <a:pos x="T0" y="T1"/>
              </a:cxn>
              <a:cxn ang="T9">
                <a:pos x="T2" y="T3"/>
              </a:cxn>
              <a:cxn ang="T10">
                <a:pos x="T4" y="T5"/>
              </a:cxn>
              <a:cxn ang="T11">
                <a:pos x="T6" y="T7"/>
              </a:cxn>
            </a:cxnLst>
            <a:rect l="T12" t="T13" r="T14" b="T15"/>
            <a:pathLst>
              <a:path w="538731" h="2039840">
                <a:moveTo>
                  <a:pt x="0" y="2039840"/>
                </a:moveTo>
                <a:cubicBezTo>
                  <a:pt x="272701" y="1591753"/>
                  <a:pt x="269366" y="1769943"/>
                  <a:pt x="269366" y="1577989"/>
                </a:cubicBezTo>
                <a:cubicBezTo>
                  <a:pt x="327883" y="1109774"/>
                  <a:pt x="327087" y="1271287"/>
                  <a:pt x="327087" y="1096895"/>
                </a:cubicBezTo>
                <a:lnTo>
                  <a:pt x="538731" y="0"/>
                </a:lnTo>
              </a:path>
            </a:pathLst>
          </a:custGeom>
          <a:solidFill>
            <a:schemeClr val="accent1"/>
          </a:solidFill>
          <a:ln w="76200">
            <a:solidFill>
              <a:schemeClr val="tx1"/>
            </a:solidFill>
            <a:prstDash val="sysDash"/>
            <a:round/>
            <a:headEnd/>
            <a:tailEnd type="triangle" w="med" len="med"/>
          </a:ln>
        </p:spPr>
        <p:txBody>
          <a:bodyPr/>
          <a:lstStyle/>
          <a:p>
            <a:endParaRPr lang="en-US" dirty="0">
              <a:solidFill>
                <a:srgbClr val="FFFF00"/>
              </a:solidFill>
              <a:ea typeface="ＭＳ Ｐゴシック" charset="0"/>
            </a:endParaRPr>
          </a:p>
        </p:txBody>
      </p:sp>
      <p:grpSp>
        <p:nvGrpSpPr>
          <p:cNvPr id="48" name="Group 47"/>
          <p:cNvGrpSpPr/>
          <p:nvPr/>
        </p:nvGrpSpPr>
        <p:grpSpPr>
          <a:xfrm>
            <a:off x="217718" y="3222172"/>
            <a:ext cx="1465943" cy="2844799"/>
            <a:chOff x="290286" y="2540001"/>
            <a:chExt cx="1465943" cy="2844799"/>
          </a:xfrm>
        </p:grpSpPr>
        <p:sp>
          <p:nvSpPr>
            <p:cNvPr id="36" name="Rectangle 8"/>
            <p:cNvSpPr>
              <a:spLocks noChangeArrowheads="1"/>
            </p:cNvSpPr>
            <p:nvPr/>
          </p:nvSpPr>
          <p:spPr bwMode="auto">
            <a:xfrm>
              <a:off x="290286" y="2540001"/>
              <a:ext cx="1465943" cy="2844799"/>
            </a:xfrm>
            <a:prstGeom prst="rect">
              <a:avLst/>
            </a:prstGeom>
            <a:solidFill>
              <a:schemeClr val="bg1"/>
            </a:solidFill>
            <a:ln w="38100">
              <a:solidFill>
                <a:schemeClr val="bg1">
                  <a:lumMod val="65000"/>
                </a:schemeClr>
              </a:solidFill>
              <a:round/>
              <a:headEnd/>
              <a:tailEnd/>
            </a:ln>
            <a:effectLst>
              <a:outerShdw blurRad="63500" dist="38100" dir="2700000" algn="tl" rotWithShape="0">
                <a:srgbClr val="000000">
                  <a:alpha val="39998"/>
                </a:srgbClr>
              </a:outerShdw>
            </a:effectLst>
          </p:spPr>
          <p:txBody>
            <a:bodyPr/>
            <a:lstStyle/>
            <a:p>
              <a:pPr>
                <a:defRPr/>
              </a:pPr>
              <a:endParaRPr lang="en-US" b="1" dirty="0">
                <a:solidFill>
                  <a:srgbClr val="FFFF00"/>
                </a:solidFill>
                <a:latin typeface="Arial" pitchFamily="-112" charset="0"/>
                <a:ea typeface="ＭＳ Ｐゴシック" charset="-128"/>
                <a:cs typeface="ＭＳ Ｐゴシック" charset="-128"/>
              </a:endParaRPr>
            </a:p>
          </p:txBody>
        </p:sp>
        <p:cxnSp>
          <p:nvCxnSpPr>
            <p:cNvPr id="22" name="Straight Arrow Connector 21"/>
            <p:cNvCxnSpPr/>
            <p:nvPr/>
          </p:nvCxnSpPr>
          <p:spPr bwMode="auto">
            <a:xfrm>
              <a:off x="684275" y="4064650"/>
              <a:ext cx="673966" cy="1624"/>
            </a:xfrm>
            <a:prstGeom prst="straightConnector1">
              <a:avLst/>
            </a:prstGeom>
            <a:solidFill>
              <a:schemeClr val="accent1"/>
            </a:solidFill>
            <a:ln w="76200" cap="flat" cmpd="sng" algn="ctr">
              <a:solidFill>
                <a:schemeClr val="accent6">
                  <a:lumMod val="50000"/>
                </a:schemeClr>
              </a:solidFill>
              <a:prstDash val="sysDash"/>
              <a:round/>
              <a:headEnd type="none" w="med" len="med"/>
              <a:tailEnd type="arrow"/>
            </a:ln>
            <a:effectLst/>
          </p:spPr>
        </p:cxnSp>
        <p:sp>
          <p:nvSpPr>
            <p:cNvPr id="38926" name="Oval 23"/>
            <p:cNvSpPr>
              <a:spLocks noChangeArrowheads="1"/>
            </p:cNvSpPr>
            <p:nvPr/>
          </p:nvSpPr>
          <p:spPr bwMode="auto">
            <a:xfrm>
              <a:off x="915906" y="2825794"/>
              <a:ext cx="210705" cy="211165"/>
            </a:xfrm>
            <a:prstGeom prst="ellipse">
              <a:avLst/>
            </a:prstGeom>
            <a:solidFill>
              <a:srgbClr val="FFFF00"/>
            </a:solidFill>
            <a:ln w="9525">
              <a:solidFill>
                <a:schemeClr val="tx1"/>
              </a:solidFill>
              <a:round/>
              <a:headEnd/>
              <a:tailEnd/>
            </a:ln>
          </p:spPr>
          <p:txBody>
            <a:bodyPr/>
            <a:lstStyle/>
            <a:p>
              <a:endParaRPr lang="en-US" b="1" dirty="0">
                <a:solidFill>
                  <a:srgbClr val="FFFF00"/>
                </a:solidFill>
                <a:ea typeface="ＭＳ Ｐゴシック" charset="0"/>
              </a:endParaRPr>
            </a:p>
          </p:txBody>
        </p:sp>
        <p:sp>
          <p:nvSpPr>
            <p:cNvPr id="38927" name="TextBox 24"/>
            <p:cNvSpPr txBox="1">
              <a:spLocks noChangeArrowheads="1"/>
            </p:cNvSpPr>
            <p:nvPr/>
          </p:nvSpPr>
          <p:spPr bwMode="auto">
            <a:xfrm>
              <a:off x="290286" y="3036959"/>
              <a:ext cx="1461944" cy="66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800" b="1" dirty="0">
                  <a:solidFill>
                    <a:srgbClr val="000000"/>
                  </a:solidFill>
                  <a:latin typeface="Arial" charset="0"/>
                </a:rPr>
                <a:t>Pumping Well</a:t>
              </a:r>
            </a:p>
          </p:txBody>
        </p:sp>
        <p:sp>
          <p:nvSpPr>
            <p:cNvPr id="38928" name="TextBox 27"/>
            <p:cNvSpPr txBox="1">
              <a:spLocks noChangeArrowheads="1"/>
            </p:cNvSpPr>
            <p:nvPr/>
          </p:nvSpPr>
          <p:spPr bwMode="auto">
            <a:xfrm>
              <a:off x="290286" y="4319720"/>
              <a:ext cx="1461944" cy="9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800" b="1" dirty="0">
                  <a:solidFill>
                    <a:srgbClr val="000000"/>
                  </a:solidFill>
                  <a:latin typeface="Arial" charset="0"/>
                </a:rPr>
                <a:t>Ground-</a:t>
              </a:r>
            </a:p>
            <a:p>
              <a:pPr algn="ctr"/>
              <a:r>
                <a:rPr lang="en-US" sz="1800" b="1" dirty="0">
                  <a:solidFill>
                    <a:srgbClr val="000000"/>
                  </a:solidFill>
                  <a:latin typeface="Arial" charset="0"/>
                </a:rPr>
                <a:t>water Flowline</a:t>
              </a:r>
            </a:p>
          </p:txBody>
        </p:sp>
      </p:grpSp>
      <p:sp>
        <p:nvSpPr>
          <p:cNvPr id="24"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FFFFFF"/>
                </a:solidFill>
                <a:latin typeface="Tahoma" pitchFamily="34" charset="0"/>
                <a:ea typeface="ＭＳ Ｐゴシック" charset="0"/>
              </a:rPr>
              <a:pPr algn="r"/>
              <a:t>54</a:t>
            </a:fld>
            <a:endParaRPr lang="en-US" sz="1400" dirty="0">
              <a:solidFill>
                <a:srgbClr val="FFFFFF"/>
              </a:solidFill>
              <a:latin typeface="Tahoma" pitchFamily="34" charset="0"/>
              <a:ea typeface="ＭＳ Ｐゴシック" charset="0"/>
            </a:endParaRPr>
          </a:p>
        </p:txBody>
      </p:sp>
    </p:spTree>
    <p:extLst>
      <p:ext uri="{BB962C8B-B14F-4D97-AF65-F5344CB8AC3E}">
        <p14:creationId xmlns:p14="http://schemas.microsoft.com/office/powerpoint/2010/main" val="14169209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extBox 3"/>
          <p:cNvSpPr txBox="1">
            <a:spLocks noChangeArrowheads="1"/>
          </p:cNvSpPr>
          <p:nvPr/>
        </p:nvSpPr>
        <p:spPr bwMode="auto">
          <a:xfrm>
            <a:off x="330200" y="252413"/>
            <a:ext cx="6692900" cy="9294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defTabSz="895350" eaLnBrk="1" hangingPunct="1">
              <a:lnSpc>
                <a:spcPct val="85000"/>
              </a:lnSpc>
              <a:tabLst>
                <a:tab pos="285750" algn="l"/>
              </a:tabLst>
              <a:defRPr sz="3200" b="1">
                <a:solidFill>
                  <a:srgbClr val="1557A7"/>
                </a:solidFill>
                <a:cs typeface="Arial" charset="0"/>
              </a:defRPr>
            </a:lvl1pPr>
            <a:lvl2pPr eaLnBrk="0" hangingPunct="0">
              <a:defRPr sz="4400">
                <a:latin typeface="Arial Narrow" pitchFamily="-106" charset="0"/>
                <a:ea typeface="ＭＳ Ｐゴシック" pitchFamily="-65" charset="-128"/>
                <a:cs typeface="ＭＳ Ｐゴシック" pitchFamily="-65" charset="-128"/>
              </a:defRPr>
            </a:lvl2pPr>
            <a:lvl3pPr eaLnBrk="0" hangingPunct="0">
              <a:defRPr sz="4400">
                <a:latin typeface="Arial Narrow" pitchFamily="-106" charset="0"/>
                <a:ea typeface="ＭＳ Ｐゴシック" pitchFamily="-65" charset="-128"/>
                <a:cs typeface="ＭＳ Ｐゴシック" pitchFamily="-65" charset="-128"/>
              </a:defRPr>
            </a:lvl3pPr>
            <a:lvl4pPr eaLnBrk="0" hangingPunct="0">
              <a:defRPr sz="4400">
                <a:latin typeface="Arial Narrow" pitchFamily="-106" charset="0"/>
                <a:ea typeface="ＭＳ Ｐゴシック" pitchFamily="-65" charset="-128"/>
                <a:cs typeface="ＭＳ Ｐゴシック" pitchFamily="-65" charset="-128"/>
              </a:defRPr>
            </a:lvl4pPr>
            <a:lvl5pPr eaLnBrk="0" hangingPunct="0">
              <a:defRPr sz="4400">
                <a:latin typeface="Arial Narrow" pitchFamily="-106" charset="0"/>
                <a:ea typeface="ＭＳ Ｐゴシック" pitchFamily="-65" charset="-128"/>
                <a:cs typeface="ＭＳ Ｐゴシック" pitchFamily="-65" charset="-128"/>
              </a:defRPr>
            </a:lvl5pPr>
            <a:lvl6pPr marL="457200" fontAlgn="base">
              <a:spcBef>
                <a:spcPct val="0"/>
              </a:spcBef>
              <a:spcAft>
                <a:spcPct val="0"/>
              </a:spcAft>
              <a:defRPr sz="4400">
                <a:latin typeface="Arial Narrow" pitchFamily="-106" charset="0"/>
              </a:defRPr>
            </a:lvl6pPr>
            <a:lvl7pPr marL="914400" fontAlgn="base">
              <a:spcBef>
                <a:spcPct val="0"/>
              </a:spcBef>
              <a:spcAft>
                <a:spcPct val="0"/>
              </a:spcAft>
              <a:defRPr sz="4400">
                <a:latin typeface="Arial Narrow" pitchFamily="-106" charset="0"/>
              </a:defRPr>
            </a:lvl7pPr>
            <a:lvl8pPr marL="1371600" fontAlgn="base">
              <a:spcBef>
                <a:spcPct val="0"/>
              </a:spcBef>
              <a:spcAft>
                <a:spcPct val="0"/>
              </a:spcAft>
              <a:defRPr sz="4400">
                <a:latin typeface="Arial Narrow" pitchFamily="-106" charset="0"/>
              </a:defRPr>
            </a:lvl8pPr>
            <a:lvl9pPr marL="1828800" fontAlgn="base">
              <a:spcBef>
                <a:spcPct val="0"/>
              </a:spcBef>
              <a:spcAft>
                <a:spcPct val="0"/>
              </a:spcAft>
              <a:defRPr sz="4400">
                <a:latin typeface="Arial Narrow" pitchFamily="-106" charset="0"/>
              </a:defRPr>
            </a:lvl9pPr>
          </a:lstStyle>
          <a:p>
            <a:r>
              <a:rPr lang="en-US" dirty="0">
                <a:ea typeface="ＭＳ Ｐゴシック" charset="0"/>
              </a:rPr>
              <a:t>Matrix Diffusion Model Applied to MEW Site</a:t>
            </a:r>
          </a:p>
        </p:txBody>
      </p:sp>
      <p:sp>
        <p:nvSpPr>
          <p:cNvPr id="4" name="Line 6"/>
          <p:cNvSpPr>
            <a:spLocks noChangeShapeType="1"/>
          </p:cNvSpPr>
          <p:nvPr/>
        </p:nvSpPr>
        <p:spPr bwMode="auto">
          <a:xfrm flipV="1">
            <a:off x="0" y="1301750"/>
            <a:ext cx="9144000" cy="0"/>
          </a:xfrm>
          <a:prstGeom prst="line">
            <a:avLst/>
          </a:prstGeom>
          <a:noFill/>
          <a:ln w="139700">
            <a:solidFill>
              <a:srgbClr val="0083A2"/>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latin typeface="Arial" pitchFamily="1" charset="0"/>
              <a:ea typeface="ＭＳ Ｐゴシック" pitchFamily="1" charset="-128"/>
              <a:cs typeface="ＭＳ Ｐゴシック" pitchFamily="1" charset="-128"/>
            </a:endParaRPr>
          </a:p>
        </p:txBody>
      </p:sp>
      <p:pic>
        <p:nvPicPr>
          <p:cNvPr id="31750" name="Picture 43" descr="FigAA_From_T-Sale_3306__ForPPT_Poonam_CJN-JUN-2011_.jpg"/>
          <p:cNvPicPr>
            <a:picLocks noChangeAspect="1"/>
          </p:cNvPicPr>
          <p:nvPr/>
        </p:nvPicPr>
        <p:blipFill>
          <a:blip r:embed="rId2" cstate="print">
            <a:clrChange>
              <a:clrFrom>
                <a:srgbClr val="E3FFFF"/>
              </a:clrFrom>
              <a:clrTo>
                <a:srgbClr val="E3FFFF">
                  <a:alpha val="0"/>
                </a:srgbClr>
              </a:clrTo>
            </a:clrChange>
            <a:extLst>
              <a:ext uri="{28A0092B-C50C-407E-A947-70E740481C1C}">
                <a14:useLocalDpi xmlns:a14="http://schemas.microsoft.com/office/drawing/2010/main" val="0"/>
              </a:ext>
            </a:extLst>
          </a:blip>
          <a:srcRect/>
          <a:stretch>
            <a:fillRect/>
          </a:stretch>
        </p:blipFill>
        <p:spPr bwMode="auto">
          <a:xfrm>
            <a:off x="3692530" y="1402448"/>
            <a:ext cx="5111750"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Group 36"/>
          <p:cNvGrpSpPr/>
          <p:nvPr/>
        </p:nvGrpSpPr>
        <p:grpSpPr>
          <a:xfrm>
            <a:off x="478521" y="1824497"/>
            <a:ext cx="2309813" cy="898522"/>
            <a:chOff x="478518" y="2201866"/>
            <a:chExt cx="2309813" cy="898522"/>
          </a:xfrm>
        </p:grpSpPr>
        <p:sp>
          <p:nvSpPr>
            <p:cNvPr id="17419" name="AutoShape 26"/>
            <p:cNvSpPr>
              <a:spLocks noChangeArrowheads="1"/>
            </p:cNvSpPr>
            <p:nvPr/>
          </p:nvSpPr>
          <p:spPr bwMode="auto">
            <a:xfrm>
              <a:off x="481693" y="2201866"/>
              <a:ext cx="2298700" cy="877887"/>
            </a:xfrm>
            <a:prstGeom prst="roundRect">
              <a:avLst>
                <a:gd name="adj" fmla="val 14681"/>
              </a:avLst>
            </a:prstGeom>
            <a:solidFill>
              <a:srgbClr val="195883"/>
            </a:solidFill>
            <a:ln w="12700">
              <a:solidFill>
                <a:schemeClr val="bg1"/>
              </a:solidFill>
              <a:round/>
              <a:headEnd/>
              <a:tailEnd/>
            </a:ln>
            <a:effectLst>
              <a:outerShdw dist="89803" dir="2700000" algn="ctr" rotWithShape="0">
                <a:srgbClr val="4D4D4D">
                  <a:alpha val="74997"/>
                </a:srgbClr>
              </a:outerShdw>
            </a:effectLst>
          </p:spPr>
          <p:txBody>
            <a:bodyPr wrap="none" anchor="ctr"/>
            <a:lstStyle/>
            <a:p>
              <a:pPr>
                <a:defRPr/>
              </a:pPr>
              <a:endParaRPr lang="en-US" sz="2400" dirty="0">
                <a:solidFill>
                  <a:srgbClr val="FFFF00"/>
                </a:solidFill>
                <a:ea typeface="ＭＳ Ｐゴシック" charset="-128"/>
              </a:endParaRPr>
            </a:p>
          </p:txBody>
        </p:sp>
        <p:sp>
          <p:nvSpPr>
            <p:cNvPr id="31747" name="TextBox 16"/>
            <p:cNvSpPr txBox="1">
              <a:spLocks noChangeArrowheads="1"/>
            </p:cNvSpPr>
            <p:nvPr/>
          </p:nvSpPr>
          <p:spPr bwMode="auto">
            <a:xfrm>
              <a:off x="478518" y="2249488"/>
              <a:ext cx="230981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Arial" charset="0"/>
                  <a:ea typeface="ＭＳ Ｐゴシック" charset="0"/>
                  <a:cs typeface="ＭＳ Ｐゴシック" charset="0"/>
                </a:defRPr>
              </a:lvl1pPr>
              <a:lvl2pPr marL="37931725" indent="-37474525" eaLnBrk="0" hangingPunct="0">
                <a:defRPr sz="2400">
                  <a:solidFill>
                    <a:srgbClr val="FFFF00"/>
                  </a:solidFill>
                  <a:latin typeface="Arial" charset="0"/>
                  <a:ea typeface="ＭＳ Ｐゴシック" charset="0"/>
                </a:defRPr>
              </a:lvl2pPr>
              <a:lvl3pPr eaLnBrk="0" hangingPunct="0">
                <a:defRPr sz="2400">
                  <a:solidFill>
                    <a:srgbClr val="FFFF00"/>
                  </a:solidFill>
                  <a:latin typeface="Arial" charset="0"/>
                  <a:ea typeface="ＭＳ Ｐゴシック" charset="0"/>
                </a:defRPr>
              </a:lvl3pPr>
              <a:lvl4pPr eaLnBrk="0" hangingPunct="0">
                <a:defRPr sz="2400">
                  <a:solidFill>
                    <a:srgbClr val="FFFF00"/>
                  </a:solidFill>
                  <a:latin typeface="Arial" charset="0"/>
                  <a:ea typeface="ＭＳ Ｐゴシック" charset="0"/>
                </a:defRPr>
              </a:lvl4pPr>
              <a:lvl5pPr eaLnBrk="0" hangingPunct="0">
                <a:defRPr sz="2400">
                  <a:solidFill>
                    <a:srgbClr val="FFFF00"/>
                  </a:solidFill>
                  <a:latin typeface="Arial" charset="0"/>
                  <a:ea typeface="ＭＳ Ｐゴシック" charset="0"/>
                </a:defRPr>
              </a:lvl5pPr>
              <a:lvl6pPr marL="457200" eaLnBrk="0" fontAlgn="base" hangingPunct="0">
                <a:spcBef>
                  <a:spcPct val="0"/>
                </a:spcBef>
                <a:spcAft>
                  <a:spcPct val="0"/>
                </a:spcAft>
                <a:defRPr sz="2400">
                  <a:solidFill>
                    <a:srgbClr val="FFFF00"/>
                  </a:solidFill>
                  <a:latin typeface="Arial" charset="0"/>
                  <a:ea typeface="ＭＳ Ｐゴシック" charset="0"/>
                </a:defRPr>
              </a:lvl6pPr>
              <a:lvl7pPr marL="914400" eaLnBrk="0" fontAlgn="base" hangingPunct="0">
                <a:spcBef>
                  <a:spcPct val="0"/>
                </a:spcBef>
                <a:spcAft>
                  <a:spcPct val="0"/>
                </a:spcAft>
                <a:defRPr sz="2400">
                  <a:solidFill>
                    <a:srgbClr val="FFFF00"/>
                  </a:solidFill>
                  <a:latin typeface="Arial" charset="0"/>
                  <a:ea typeface="ＭＳ Ｐゴシック" charset="0"/>
                </a:defRPr>
              </a:lvl7pPr>
              <a:lvl8pPr marL="1371600" eaLnBrk="0" fontAlgn="base" hangingPunct="0">
                <a:spcBef>
                  <a:spcPct val="0"/>
                </a:spcBef>
                <a:spcAft>
                  <a:spcPct val="0"/>
                </a:spcAft>
                <a:defRPr sz="2400">
                  <a:solidFill>
                    <a:srgbClr val="FFFF00"/>
                  </a:solidFill>
                  <a:latin typeface="Arial" charset="0"/>
                  <a:ea typeface="ＭＳ Ｐゴシック" charset="0"/>
                </a:defRPr>
              </a:lvl8pPr>
              <a:lvl9pPr marL="1828800" eaLnBrk="0" fontAlgn="base" hangingPunct="0">
                <a:spcBef>
                  <a:spcPct val="0"/>
                </a:spcBef>
                <a:spcAft>
                  <a:spcPct val="0"/>
                </a:spcAft>
                <a:defRPr sz="2400">
                  <a:solidFill>
                    <a:srgbClr val="FFFF00"/>
                  </a:solidFill>
                  <a:latin typeface="Arial" charset="0"/>
                  <a:ea typeface="ＭＳ Ｐゴシック" charset="0"/>
                </a:defRPr>
              </a:lvl9pPr>
            </a:lstStyle>
            <a:p>
              <a:pPr algn="ctr" eaLnBrk="1" hangingPunct="1"/>
              <a:r>
                <a:rPr lang="ja-JP" altLang="en-US" b="1">
                  <a:solidFill>
                    <a:srgbClr val="FFFFFF"/>
                  </a:solidFill>
                </a:rPr>
                <a:t>“</a:t>
              </a:r>
              <a:r>
                <a:rPr lang="en-US" b="1" dirty="0">
                  <a:solidFill>
                    <a:srgbClr val="FFFFFF"/>
                  </a:solidFill>
                </a:rPr>
                <a:t>Charging Period</a:t>
              </a:r>
              <a:r>
                <a:rPr lang="ja-JP" altLang="en-US" b="1">
                  <a:solidFill>
                    <a:srgbClr val="FFFFFF"/>
                  </a:solidFill>
                </a:rPr>
                <a:t>”</a:t>
              </a:r>
              <a:endParaRPr lang="en-US" b="1" dirty="0">
                <a:solidFill>
                  <a:srgbClr val="FFFFFF"/>
                </a:solidFill>
              </a:endParaRPr>
            </a:p>
          </p:txBody>
        </p:sp>
      </p:grpSp>
      <p:sp>
        <p:nvSpPr>
          <p:cNvPr id="17417" name="AutoShape 26"/>
          <p:cNvSpPr>
            <a:spLocks noChangeArrowheads="1"/>
          </p:cNvSpPr>
          <p:nvPr/>
        </p:nvSpPr>
        <p:spPr bwMode="auto">
          <a:xfrm>
            <a:off x="427718" y="5140331"/>
            <a:ext cx="2298700" cy="1060449"/>
          </a:xfrm>
          <a:prstGeom prst="roundRect">
            <a:avLst>
              <a:gd name="adj" fmla="val 14681"/>
            </a:avLst>
          </a:prstGeom>
          <a:solidFill>
            <a:srgbClr val="195883"/>
          </a:solidFill>
          <a:ln w="12700">
            <a:solidFill>
              <a:schemeClr val="bg1"/>
            </a:solidFill>
            <a:round/>
            <a:headEnd/>
            <a:tailEnd/>
          </a:ln>
          <a:effectLst>
            <a:outerShdw dist="89803" dir="2700000" algn="ctr" rotWithShape="0">
              <a:srgbClr val="4D4D4D">
                <a:alpha val="74997"/>
              </a:srgbClr>
            </a:outerShdw>
          </a:effectLst>
        </p:spPr>
        <p:txBody>
          <a:bodyPr wrap="none" anchor="ctr"/>
          <a:lstStyle/>
          <a:p>
            <a:pPr algn="ctr">
              <a:defRPr/>
            </a:pPr>
            <a:endParaRPr lang="en-US" sz="2400" dirty="0">
              <a:solidFill>
                <a:srgbClr val="FFFF00"/>
              </a:solidFill>
              <a:ea typeface="ＭＳ Ｐゴシック" charset="-128"/>
            </a:endParaRPr>
          </a:p>
        </p:txBody>
      </p:sp>
      <p:sp>
        <p:nvSpPr>
          <p:cNvPr id="31752" name="TextBox 16"/>
          <p:cNvSpPr txBox="1">
            <a:spLocks noChangeArrowheads="1"/>
          </p:cNvSpPr>
          <p:nvPr/>
        </p:nvSpPr>
        <p:spPr bwMode="auto">
          <a:xfrm>
            <a:off x="481694" y="5192713"/>
            <a:ext cx="213518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Arial" charset="0"/>
                <a:ea typeface="ＭＳ Ｐゴシック" charset="0"/>
                <a:cs typeface="ＭＳ Ｐゴシック" charset="0"/>
              </a:defRPr>
            </a:lvl1pPr>
            <a:lvl2pPr marL="37931725" indent="-37474525" eaLnBrk="0" hangingPunct="0">
              <a:defRPr sz="2400">
                <a:solidFill>
                  <a:srgbClr val="FFFF00"/>
                </a:solidFill>
                <a:latin typeface="Arial" charset="0"/>
                <a:ea typeface="ＭＳ Ｐゴシック" charset="0"/>
              </a:defRPr>
            </a:lvl2pPr>
            <a:lvl3pPr eaLnBrk="0" hangingPunct="0">
              <a:defRPr sz="2400">
                <a:solidFill>
                  <a:srgbClr val="FFFF00"/>
                </a:solidFill>
                <a:latin typeface="Arial" charset="0"/>
                <a:ea typeface="ＭＳ Ｐゴシック" charset="0"/>
              </a:defRPr>
            </a:lvl3pPr>
            <a:lvl4pPr eaLnBrk="0" hangingPunct="0">
              <a:defRPr sz="2400">
                <a:solidFill>
                  <a:srgbClr val="FFFF00"/>
                </a:solidFill>
                <a:latin typeface="Arial" charset="0"/>
                <a:ea typeface="ＭＳ Ｐゴシック" charset="0"/>
              </a:defRPr>
            </a:lvl4pPr>
            <a:lvl5pPr eaLnBrk="0" hangingPunct="0">
              <a:defRPr sz="2400">
                <a:solidFill>
                  <a:srgbClr val="FFFF00"/>
                </a:solidFill>
                <a:latin typeface="Arial" charset="0"/>
                <a:ea typeface="ＭＳ Ｐゴシック" charset="0"/>
              </a:defRPr>
            </a:lvl5pPr>
            <a:lvl6pPr marL="457200" eaLnBrk="0" fontAlgn="base" hangingPunct="0">
              <a:spcBef>
                <a:spcPct val="0"/>
              </a:spcBef>
              <a:spcAft>
                <a:spcPct val="0"/>
              </a:spcAft>
              <a:defRPr sz="2400">
                <a:solidFill>
                  <a:srgbClr val="FFFF00"/>
                </a:solidFill>
                <a:latin typeface="Arial" charset="0"/>
                <a:ea typeface="ＭＳ Ｐゴシック" charset="0"/>
              </a:defRPr>
            </a:lvl6pPr>
            <a:lvl7pPr marL="914400" eaLnBrk="0" fontAlgn="base" hangingPunct="0">
              <a:spcBef>
                <a:spcPct val="0"/>
              </a:spcBef>
              <a:spcAft>
                <a:spcPct val="0"/>
              </a:spcAft>
              <a:defRPr sz="2400">
                <a:solidFill>
                  <a:srgbClr val="FFFF00"/>
                </a:solidFill>
                <a:latin typeface="Arial" charset="0"/>
                <a:ea typeface="ＭＳ Ｐゴシック" charset="0"/>
              </a:defRPr>
            </a:lvl7pPr>
            <a:lvl8pPr marL="1371600" eaLnBrk="0" fontAlgn="base" hangingPunct="0">
              <a:spcBef>
                <a:spcPct val="0"/>
              </a:spcBef>
              <a:spcAft>
                <a:spcPct val="0"/>
              </a:spcAft>
              <a:defRPr sz="2400">
                <a:solidFill>
                  <a:srgbClr val="FFFF00"/>
                </a:solidFill>
                <a:latin typeface="Arial" charset="0"/>
                <a:ea typeface="ＭＳ Ｐゴシック" charset="0"/>
              </a:defRPr>
            </a:lvl8pPr>
            <a:lvl9pPr marL="1828800" eaLnBrk="0" fontAlgn="base" hangingPunct="0">
              <a:spcBef>
                <a:spcPct val="0"/>
              </a:spcBef>
              <a:spcAft>
                <a:spcPct val="0"/>
              </a:spcAft>
              <a:defRPr sz="2400">
                <a:solidFill>
                  <a:srgbClr val="FFFF00"/>
                </a:solidFill>
                <a:latin typeface="Arial" charset="0"/>
                <a:ea typeface="ＭＳ Ｐゴシック" charset="0"/>
              </a:defRPr>
            </a:lvl9pPr>
          </a:lstStyle>
          <a:p>
            <a:pPr algn="ctr" eaLnBrk="1" hangingPunct="1">
              <a:lnSpc>
                <a:spcPct val="80000"/>
              </a:lnSpc>
            </a:pPr>
            <a:r>
              <a:rPr lang="ja-JP" altLang="en-US" b="1">
                <a:solidFill>
                  <a:srgbClr val="FFFFFF"/>
                </a:solidFill>
              </a:rPr>
              <a:t>“</a:t>
            </a:r>
            <a:r>
              <a:rPr lang="en-US" b="1" dirty="0">
                <a:solidFill>
                  <a:srgbClr val="FFFFFF"/>
                </a:solidFill>
              </a:rPr>
              <a:t>Back Diffusion Period</a:t>
            </a:r>
            <a:r>
              <a:rPr lang="ja-JP" altLang="en-US" b="1">
                <a:solidFill>
                  <a:srgbClr val="FFFFFF"/>
                </a:solidFill>
              </a:rPr>
              <a:t>”</a:t>
            </a:r>
            <a:endParaRPr lang="en-US" b="1" dirty="0">
              <a:solidFill>
                <a:srgbClr val="FFFFFF"/>
              </a:solidFill>
            </a:endParaRPr>
          </a:p>
        </p:txBody>
      </p:sp>
      <p:pic>
        <p:nvPicPr>
          <p:cNvPr id="31753" name="Picture 53" descr="FigBB_ALT__FR_T-Sale_3306__ForPPT_Poonam_CJN-JUN-2011_.jpg"/>
          <p:cNvPicPr>
            <a:picLocks noChangeAspect="1"/>
          </p:cNvPicPr>
          <p:nvPr/>
        </p:nvPicPr>
        <p:blipFill>
          <a:blip r:embed="rId3" cstate="print">
            <a:clrChange>
              <a:clrFrom>
                <a:srgbClr val="E3FFFF"/>
              </a:clrFrom>
              <a:clrTo>
                <a:srgbClr val="E3FFFF">
                  <a:alpha val="0"/>
                </a:srgbClr>
              </a:clrTo>
            </a:clrChange>
            <a:extLst>
              <a:ext uri="{28A0092B-C50C-407E-A947-70E740481C1C}">
                <a14:useLocalDpi xmlns:a14="http://schemas.microsoft.com/office/drawing/2010/main" val="0"/>
              </a:ext>
            </a:extLst>
          </a:blip>
          <a:srcRect/>
          <a:stretch>
            <a:fillRect/>
          </a:stretch>
        </p:blipFill>
        <p:spPr bwMode="auto">
          <a:xfrm>
            <a:off x="3643313" y="4378325"/>
            <a:ext cx="511810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755" name="Straight Connector 14"/>
          <p:cNvCxnSpPr>
            <a:cxnSpLocks noChangeShapeType="1"/>
          </p:cNvCxnSpPr>
          <p:nvPr/>
        </p:nvCxnSpPr>
        <p:spPr bwMode="auto">
          <a:xfrm>
            <a:off x="3136903" y="4483100"/>
            <a:ext cx="1406071" cy="74204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pic>
        <p:nvPicPr>
          <p:cNvPr id="31756" name="Picture 11" descr="Logo_Reverse__Off-White_.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59775" y="53975"/>
            <a:ext cx="7000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8"/>
          <p:cNvSpPr>
            <a:spLocks noChangeArrowheads="1"/>
          </p:cNvSpPr>
          <p:nvPr/>
        </p:nvSpPr>
        <p:spPr bwMode="auto">
          <a:xfrm>
            <a:off x="490309" y="4020461"/>
            <a:ext cx="3907521" cy="856341"/>
          </a:xfrm>
          <a:prstGeom prst="rect">
            <a:avLst/>
          </a:prstGeom>
          <a:solidFill>
            <a:schemeClr val="bg1"/>
          </a:solidFill>
          <a:ln w="28575">
            <a:solidFill>
              <a:schemeClr val="bg1">
                <a:lumMod val="65000"/>
              </a:schemeClr>
            </a:solidFill>
            <a:round/>
            <a:headEnd/>
            <a:tailEnd/>
          </a:ln>
          <a:effectLst>
            <a:outerShdw blurRad="63500" dist="38100" dir="2700000" algn="tl" rotWithShape="0">
              <a:srgbClr val="000000">
                <a:alpha val="39998"/>
              </a:srgbClr>
            </a:outerShdw>
          </a:effectLst>
        </p:spPr>
        <p:txBody>
          <a:bodyPr/>
          <a:lstStyle/>
          <a:p>
            <a:pPr>
              <a:defRPr/>
            </a:pPr>
            <a:endParaRPr lang="en-US" dirty="0">
              <a:solidFill>
                <a:srgbClr val="FFFF00"/>
              </a:solidFill>
              <a:latin typeface="Arial" pitchFamily="-112" charset="0"/>
              <a:ea typeface="ＭＳ Ｐゴシック" charset="-128"/>
              <a:cs typeface="ＭＳ Ｐゴシック" charset="-128"/>
            </a:endParaRPr>
          </a:p>
        </p:txBody>
      </p:sp>
      <p:sp>
        <p:nvSpPr>
          <p:cNvPr id="31754" name="TextBox 12"/>
          <p:cNvSpPr txBox="1">
            <a:spLocks noChangeArrowheads="1"/>
          </p:cNvSpPr>
          <p:nvPr/>
        </p:nvSpPr>
        <p:spPr bwMode="auto">
          <a:xfrm>
            <a:off x="557219" y="4078515"/>
            <a:ext cx="3782555" cy="724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FF00"/>
                </a:solidFill>
                <a:latin typeface="Arial" charset="0"/>
                <a:ea typeface="ＭＳ Ｐゴシック" charset="0"/>
                <a:cs typeface="ＭＳ Ｐゴシック" charset="0"/>
              </a:defRPr>
            </a:lvl1pPr>
            <a:lvl2pPr marL="37931725" indent="-37474525" eaLnBrk="0" hangingPunct="0">
              <a:defRPr sz="2400">
                <a:solidFill>
                  <a:srgbClr val="FFFF00"/>
                </a:solidFill>
                <a:latin typeface="Arial" charset="0"/>
                <a:ea typeface="ＭＳ Ｐゴシック" charset="0"/>
              </a:defRPr>
            </a:lvl2pPr>
            <a:lvl3pPr eaLnBrk="0" hangingPunct="0">
              <a:defRPr sz="2400">
                <a:solidFill>
                  <a:srgbClr val="FFFF00"/>
                </a:solidFill>
                <a:latin typeface="Arial" charset="0"/>
                <a:ea typeface="ＭＳ Ｐゴシック" charset="0"/>
              </a:defRPr>
            </a:lvl3pPr>
            <a:lvl4pPr eaLnBrk="0" hangingPunct="0">
              <a:defRPr sz="2400">
                <a:solidFill>
                  <a:srgbClr val="FFFF00"/>
                </a:solidFill>
                <a:latin typeface="Arial" charset="0"/>
                <a:ea typeface="ＭＳ Ｐゴシック" charset="0"/>
              </a:defRPr>
            </a:lvl4pPr>
            <a:lvl5pPr eaLnBrk="0" hangingPunct="0">
              <a:defRPr sz="2400">
                <a:solidFill>
                  <a:srgbClr val="FFFF00"/>
                </a:solidFill>
                <a:latin typeface="Arial" charset="0"/>
                <a:ea typeface="ＭＳ Ｐゴシック" charset="0"/>
              </a:defRPr>
            </a:lvl5pPr>
            <a:lvl6pPr marL="457200" eaLnBrk="0" fontAlgn="base" hangingPunct="0">
              <a:spcBef>
                <a:spcPct val="0"/>
              </a:spcBef>
              <a:spcAft>
                <a:spcPct val="0"/>
              </a:spcAft>
              <a:defRPr sz="2400">
                <a:solidFill>
                  <a:srgbClr val="FFFF00"/>
                </a:solidFill>
                <a:latin typeface="Arial" charset="0"/>
                <a:ea typeface="ＭＳ Ｐゴシック" charset="0"/>
              </a:defRPr>
            </a:lvl6pPr>
            <a:lvl7pPr marL="914400" eaLnBrk="0" fontAlgn="base" hangingPunct="0">
              <a:spcBef>
                <a:spcPct val="0"/>
              </a:spcBef>
              <a:spcAft>
                <a:spcPct val="0"/>
              </a:spcAft>
              <a:defRPr sz="2400">
                <a:solidFill>
                  <a:srgbClr val="FFFF00"/>
                </a:solidFill>
                <a:latin typeface="Arial" charset="0"/>
                <a:ea typeface="ＭＳ Ｐゴシック" charset="0"/>
              </a:defRPr>
            </a:lvl7pPr>
            <a:lvl8pPr marL="1371600" eaLnBrk="0" fontAlgn="base" hangingPunct="0">
              <a:spcBef>
                <a:spcPct val="0"/>
              </a:spcBef>
              <a:spcAft>
                <a:spcPct val="0"/>
              </a:spcAft>
              <a:defRPr sz="2400">
                <a:solidFill>
                  <a:srgbClr val="FFFF00"/>
                </a:solidFill>
                <a:latin typeface="Arial" charset="0"/>
                <a:ea typeface="ＭＳ Ｐゴシック" charset="0"/>
              </a:defRPr>
            </a:lvl8pPr>
            <a:lvl9pPr marL="1828800" eaLnBrk="0" fontAlgn="base" hangingPunct="0">
              <a:spcBef>
                <a:spcPct val="0"/>
              </a:spcBef>
              <a:spcAft>
                <a:spcPct val="0"/>
              </a:spcAft>
              <a:defRPr sz="2400">
                <a:solidFill>
                  <a:srgbClr val="FFFF00"/>
                </a:solidFill>
                <a:latin typeface="Arial" charset="0"/>
                <a:ea typeface="ＭＳ Ｐゴシック" charset="0"/>
              </a:defRPr>
            </a:lvl9pPr>
          </a:lstStyle>
          <a:p>
            <a:pPr eaLnBrk="1" hangingPunct="1"/>
            <a:r>
              <a:rPr lang="en-US" sz="2000" b="1" i="1" dirty="0">
                <a:solidFill>
                  <a:srgbClr val="135E91"/>
                </a:solidFill>
              </a:rPr>
              <a:t>Then Build Slurry Walls, P&amp;T Wells, Contain Sources</a:t>
            </a:r>
          </a:p>
        </p:txBody>
      </p:sp>
      <p:sp>
        <p:nvSpPr>
          <p:cNvPr id="15"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55</a:t>
            </a:fld>
            <a:endParaRPr lang="en-US" sz="1400" dirty="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25365553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0" y="986974"/>
            <a:ext cx="9144000" cy="5871029"/>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37" name="Rectangle 36"/>
          <p:cNvSpPr/>
          <p:nvPr/>
        </p:nvSpPr>
        <p:spPr bwMode="auto">
          <a:xfrm>
            <a:off x="615845" y="972456"/>
            <a:ext cx="7888515" cy="5885543"/>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34" name="Line 1028"/>
          <p:cNvSpPr>
            <a:spLocks noChangeShapeType="1"/>
          </p:cNvSpPr>
          <p:nvPr/>
        </p:nvSpPr>
        <p:spPr bwMode="auto">
          <a:xfrm>
            <a:off x="0" y="1011691"/>
            <a:ext cx="9144000"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graphicFrame>
        <p:nvGraphicFramePr>
          <p:cNvPr id="21" name="Chart 20"/>
          <p:cNvGraphicFramePr>
            <a:graphicFrameLocks/>
          </p:cNvGraphicFramePr>
          <p:nvPr>
            <p:extLst>
              <p:ext uri="{D42A27DB-BD31-4B8C-83A1-F6EECF244321}">
                <p14:modId xmlns:p14="http://schemas.microsoft.com/office/powerpoint/2010/main" val="946792162"/>
              </p:ext>
            </p:extLst>
          </p:nvPr>
        </p:nvGraphicFramePr>
        <p:xfrm>
          <a:off x="730055" y="406402"/>
          <a:ext cx="7654964" cy="6451603"/>
        </p:xfrm>
        <a:graphic>
          <a:graphicData uri="http://schemas.openxmlformats.org/drawingml/2006/chart">
            <c:chart xmlns:c="http://schemas.openxmlformats.org/drawingml/2006/chart" xmlns:r="http://schemas.openxmlformats.org/officeDocument/2006/relationships" r:id="rId3"/>
          </a:graphicData>
        </a:graphic>
      </p:graphicFrame>
      <p:sp>
        <p:nvSpPr>
          <p:cNvPr id="36868" name="TextBox 16"/>
          <p:cNvSpPr txBox="1">
            <a:spLocks noChangeArrowheads="1"/>
          </p:cNvSpPr>
          <p:nvPr/>
        </p:nvSpPr>
        <p:spPr bwMode="auto">
          <a:xfrm>
            <a:off x="5384470" y="1688874"/>
            <a:ext cx="2135187" cy="10144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Arial" charset="0"/>
                <a:ea typeface="ＭＳ Ｐゴシック" charset="0"/>
                <a:cs typeface="ＭＳ Ｐゴシック" charset="0"/>
              </a:defRPr>
            </a:lvl1pPr>
            <a:lvl2pPr marL="37931725" indent="-37474525" eaLnBrk="0" hangingPunct="0">
              <a:defRPr sz="2400">
                <a:solidFill>
                  <a:srgbClr val="FFFF00"/>
                </a:solidFill>
                <a:latin typeface="Arial" charset="0"/>
                <a:ea typeface="ＭＳ Ｐゴシック" charset="0"/>
              </a:defRPr>
            </a:lvl2pPr>
            <a:lvl3pPr eaLnBrk="0" hangingPunct="0">
              <a:defRPr sz="2400">
                <a:solidFill>
                  <a:srgbClr val="FFFF00"/>
                </a:solidFill>
                <a:latin typeface="Arial" charset="0"/>
                <a:ea typeface="ＭＳ Ｐゴシック" charset="0"/>
              </a:defRPr>
            </a:lvl3pPr>
            <a:lvl4pPr eaLnBrk="0" hangingPunct="0">
              <a:defRPr sz="2400">
                <a:solidFill>
                  <a:srgbClr val="FFFF00"/>
                </a:solidFill>
                <a:latin typeface="Arial" charset="0"/>
                <a:ea typeface="ＭＳ Ｐゴシック" charset="0"/>
              </a:defRPr>
            </a:lvl4pPr>
            <a:lvl5pPr eaLnBrk="0" hangingPunct="0">
              <a:defRPr sz="2400">
                <a:solidFill>
                  <a:srgbClr val="FFFF00"/>
                </a:solidFill>
                <a:latin typeface="Arial" charset="0"/>
                <a:ea typeface="ＭＳ Ｐゴシック" charset="0"/>
              </a:defRPr>
            </a:lvl5pPr>
            <a:lvl6pPr marL="457200" eaLnBrk="0" fontAlgn="base" hangingPunct="0">
              <a:spcBef>
                <a:spcPct val="0"/>
              </a:spcBef>
              <a:spcAft>
                <a:spcPct val="0"/>
              </a:spcAft>
              <a:defRPr sz="2400">
                <a:solidFill>
                  <a:srgbClr val="FFFF00"/>
                </a:solidFill>
                <a:latin typeface="Arial" charset="0"/>
                <a:ea typeface="ＭＳ Ｐゴシック" charset="0"/>
              </a:defRPr>
            </a:lvl6pPr>
            <a:lvl7pPr marL="914400" eaLnBrk="0" fontAlgn="base" hangingPunct="0">
              <a:spcBef>
                <a:spcPct val="0"/>
              </a:spcBef>
              <a:spcAft>
                <a:spcPct val="0"/>
              </a:spcAft>
              <a:defRPr sz="2400">
                <a:solidFill>
                  <a:srgbClr val="FFFF00"/>
                </a:solidFill>
                <a:latin typeface="Arial" charset="0"/>
                <a:ea typeface="ＭＳ Ｐゴシック" charset="0"/>
              </a:defRPr>
            </a:lvl7pPr>
            <a:lvl8pPr marL="1371600" eaLnBrk="0" fontAlgn="base" hangingPunct="0">
              <a:spcBef>
                <a:spcPct val="0"/>
              </a:spcBef>
              <a:spcAft>
                <a:spcPct val="0"/>
              </a:spcAft>
              <a:defRPr sz="2400">
                <a:solidFill>
                  <a:srgbClr val="FFFF00"/>
                </a:solidFill>
                <a:latin typeface="Arial" charset="0"/>
                <a:ea typeface="ＭＳ Ｐゴシック" charset="0"/>
              </a:defRPr>
            </a:lvl8pPr>
            <a:lvl9pPr marL="1828800" eaLnBrk="0" fontAlgn="base" hangingPunct="0">
              <a:spcBef>
                <a:spcPct val="0"/>
              </a:spcBef>
              <a:spcAft>
                <a:spcPct val="0"/>
              </a:spcAft>
              <a:defRPr sz="2400">
                <a:solidFill>
                  <a:srgbClr val="FFFF00"/>
                </a:solidFill>
                <a:latin typeface="Arial" charset="0"/>
                <a:ea typeface="ＭＳ Ｐゴシック" charset="0"/>
              </a:defRPr>
            </a:lvl9pPr>
          </a:lstStyle>
          <a:p>
            <a:pPr algn="ctr" eaLnBrk="1" hangingPunct="1">
              <a:lnSpc>
                <a:spcPct val="80000"/>
              </a:lnSpc>
            </a:pPr>
            <a:r>
              <a:rPr lang="en-US" b="1" dirty="0">
                <a:solidFill>
                  <a:srgbClr val="004060"/>
                </a:solidFill>
              </a:rPr>
              <a:t>Matrix Diffusion Model</a:t>
            </a:r>
          </a:p>
        </p:txBody>
      </p:sp>
      <p:sp>
        <p:nvSpPr>
          <p:cNvPr id="36869" name="TextBox 16"/>
          <p:cNvSpPr txBox="1">
            <a:spLocks noChangeArrowheads="1"/>
          </p:cNvSpPr>
          <p:nvPr/>
        </p:nvSpPr>
        <p:spPr bwMode="auto">
          <a:xfrm>
            <a:off x="2961720" y="4156075"/>
            <a:ext cx="3370263" cy="6991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Arial" charset="0"/>
                <a:ea typeface="ＭＳ Ｐゴシック" charset="0"/>
                <a:cs typeface="ＭＳ Ｐゴシック" charset="0"/>
              </a:defRPr>
            </a:lvl1pPr>
            <a:lvl2pPr marL="37931725" indent="-37474525" eaLnBrk="0" hangingPunct="0">
              <a:defRPr sz="2400">
                <a:solidFill>
                  <a:srgbClr val="FFFF00"/>
                </a:solidFill>
                <a:latin typeface="Arial" charset="0"/>
                <a:ea typeface="ＭＳ Ｐゴシック" charset="0"/>
              </a:defRPr>
            </a:lvl2pPr>
            <a:lvl3pPr eaLnBrk="0" hangingPunct="0">
              <a:defRPr sz="2400">
                <a:solidFill>
                  <a:srgbClr val="FFFF00"/>
                </a:solidFill>
                <a:latin typeface="Arial" charset="0"/>
                <a:ea typeface="ＭＳ Ｐゴシック" charset="0"/>
              </a:defRPr>
            </a:lvl3pPr>
            <a:lvl4pPr eaLnBrk="0" hangingPunct="0">
              <a:defRPr sz="2400">
                <a:solidFill>
                  <a:srgbClr val="FFFF00"/>
                </a:solidFill>
                <a:latin typeface="Arial" charset="0"/>
                <a:ea typeface="ＭＳ Ｐゴシック" charset="0"/>
              </a:defRPr>
            </a:lvl4pPr>
            <a:lvl5pPr eaLnBrk="0" hangingPunct="0">
              <a:defRPr sz="2400">
                <a:solidFill>
                  <a:srgbClr val="FFFF00"/>
                </a:solidFill>
                <a:latin typeface="Arial" charset="0"/>
                <a:ea typeface="ＭＳ Ｐゴシック" charset="0"/>
              </a:defRPr>
            </a:lvl5pPr>
            <a:lvl6pPr marL="457200" eaLnBrk="0" fontAlgn="base" hangingPunct="0">
              <a:spcBef>
                <a:spcPct val="0"/>
              </a:spcBef>
              <a:spcAft>
                <a:spcPct val="0"/>
              </a:spcAft>
              <a:defRPr sz="2400">
                <a:solidFill>
                  <a:srgbClr val="FFFF00"/>
                </a:solidFill>
                <a:latin typeface="Arial" charset="0"/>
                <a:ea typeface="ＭＳ Ｐゴシック" charset="0"/>
              </a:defRPr>
            </a:lvl6pPr>
            <a:lvl7pPr marL="914400" eaLnBrk="0" fontAlgn="base" hangingPunct="0">
              <a:spcBef>
                <a:spcPct val="0"/>
              </a:spcBef>
              <a:spcAft>
                <a:spcPct val="0"/>
              </a:spcAft>
              <a:defRPr sz="2400">
                <a:solidFill>
                  <a:srgbClr val="FFFF00"/>
                </a:solidFill>
                <a:latin typeface="Arial" charset="0"/>
                <a:ea typeface="ＭＳ Ｐゴシック" charset="0"/>
              </a:defRPr>
            </a:lvl7pPr>
            <a:lvl8pPr marL="1371600" eaLnBrk="0" fontAlgn="base" hangingPunct="0">
              <a:spcBef>
                <a:spcPct val="0"/>
              </a:spcBef>
              <a:spcAft>
                <a:spcPct val="0"/>
              </a:spcAft>
              <a:defRPr sz="2400">
                <a:solidFill>
                  <a:srgbClr val="FFFF00"/>
                </a:solidFill>
                <a:latin typeface="Arial" charset="0"/>
                <a:ea typeface="ＭＳ Ｐゴシック" charset="0"/>
              </a:defRPr>
            </a:lvl8pPr>
            <a:lvl9pPr marL="1828800" eaLnBrk="0" fontAlgn="base" hangingPunct="0">
              <a:spcBef>
                <a:spcPct val="0"/>
              </a:spcBef>
              <a:spcAft>
                <a:spcPct val="0"/>
              </a:spcAft>
              <a:defRPr sz="2400">
                <a:solidFill>
                  <a:srgbClr val="FFFF00"/>
                </a:solidFill>
                <a:latin typeface="Arial" charset="0"/>
                <a:ea typeface="ＭＳ Ｐゴシック" charset="0"/>
              </a:defRPr>
            </a:lvl9pPr>
          </a:lstStyle>
          <a:p>
            <a:pPr algn="ctr" eaLnBrk="1" hangingPunct="1">
              <a:lnSpc>
                <a:spcPct val="80000"/>
              </a:lnSpc>
            </a:pPr>
            <a:r>
              <a:rPr lang="en-US" b="1" dirty="0">
                <a:solidFill>
                  <a:srgbClr val="004060"/>
                </a:solidFill>
              </a:rPr>
              <a:t>Flushing/Retardation</a:t>
            </a:r>
          </a:p>
          <a:p>
            <a:pPr algn="ctr" eaLnBrk="1" hangingPunct="1">
              <a:lnSpc>
                <a:spcPct val="80000"/>
              </a:lnSpc>
            </a:pPr>
            <a:r>
              <a:rPr lang="en-US" b="1" dirty="0">
                <a:solidFill>
                  <a:srgbClr val="004060"/>
                </a:solidFill>
              </a:rPr>
              <a:t>Model</a:t>
            </a:r>
          </a:p>
        </p:txBody>
      </p:sp>
      <p:cxnSp>
        <p:nvCxnSpPr>
          <p:cNvPr id="36870" name="Straight Connector 23"/>
          <p:cNvCxnSpPr>
            <a:cxnSpLocks noChangeShapeType="1"/>
          </p:cNvCxnSpPr>
          <p:nvPr/>
        </p:nvCxnSpPr>
        <p:spPr bwMode="auto">
          <a:xfrm rot="5400000">
            <a:off x="5764679" y="2642168"/>
            <a:ext cx="288925" cy="2301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36872" name="Picture 11" descr="Logo_Reverse__Off-White_.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81391" y="53975"/>
            <a:ext cx="7000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871" name="Straight Connector 24"/>
          <p:cNvCxnSpPr>
            <a:cxnSpLocks noChangeShapeType="1"/>
          </p:cNvCxnSpPr>
          <p:nvPr/>
        </p:nvCxnSpPr>
        <p:spPr bwMode="auto">
          <a:xfrm flipH="1">
            <a:off x="2879169" y="4630057"/>
            <a:ext cx="951588" cy="87380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36867" name="Rectangle 3"/>
          <p:cNvSpPr txBox="1">
            <a:spLocks noChangeArrowheads="1"/>
          </p:cNvSpPr>
          <p:nvPr/>
        </p:nvSpPr>
        <p:spPr bwMode="auto">
          <a:xfrm>
            <a:off x="358549" y="72573"/>
            <a:ext cx="8785452" cy="843987"/>
          </a:xfrm>
          <a:prstGeom prst="rect">
            <a:avLst/>
          </a:prstGeom>
          <a:solidFill>
            <a:schemeClr val="accent3"/>
          </a:solidFill>
          <a:ln>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95350" eaLnBrk="0" hangingPunct="0">
              <a:tabLst>
                <a:tab pos="285750" algn="l"/>
              </a:tabLst>
              <a:defRPr sz="2400">
                <a:solidFill>
                  <a:srgbClr val="FFFF00"/>
                </a:solidFill>
                <a:latin typeface="Arial" charset="0"/>
                <a:ea typeface="ＭＳ Ｐゴシック" charset="0"/>
                <a:cs typeface="ＭＳ Ｐゴシック" charset="0"/>
              </a:defRPr>
            </a:lvl1pPr>
            <a:lvl2pPr marL="37931725" indent="-37474525" defTabSz="895350" eaLnBrk="0" hangingPunct="0">
              <a:tabLst>
                <a:tab pos="285750" algn="l"/>
              </a:tabLst>
              <a:defRPr sz="2400">
                <a:solidFill>
                  <a:srgbClr val="FFFF00"/>
                </a:solidFill>
                <a:latin typeface="Arial" charset="0"/>
                <a:ea typeface="ＭＳ Ｐゴシック" charset="0"/>
              </a:defRPr>
            </a:lvl2pPr>
            <a:lvl3pPr eaLnBrk="0" hangingPunct="0">
              <a:tabLst>
                <a:tab pos="285750" algn="l"/>
              </a:tabLst>
              <a:defRPr sz="2400">
                <a:solidFill>
                  <a:srgbClr val="FFFF00"/>
                </a:solidFill>
                <a:latin typeface="Arial" charset="0"/>
                <a:ea typeface="ＭＳ Ｐゴシック" charset="0"/>
              </a:defRPr>
            </a:lvl3pPr>
            <a:lvl4pPr eaLnBrk="0" hangingPunct="0">
              <a:tabLst>
                <a:tab pos="285750" algn="l"/>
              </a:tabLst>
              <a:defRPr sz="2400">
                <a:solidFill>
                  <a:srgbClr val="FFFF00"/>
                </a:solidFill>
                <a:latin typeface="Arial" charset="0"/>
                <a:ea typeface="ＭＳ Ｐゴシック" charset="0"/>
              </a:defRPr>
            </a:lvl4pPr>
            <a:lvl5pPr eaLnBrk="0" hangingPunct="0">
              <a:tabLst>
                <a:tab pos="285750" algn="l"/>
              </a:tabLst>
              <a:defRPr sz="2400">
                <a:solidFill>
                  <a:srgbClr val="FFFF00"/>
                </a:solidFill>
                <a:latin typeface="Arial" charset="0"/>
                <a:ea typeface="ＭＳ Ｐゴシック" charset="0"/>
              </a:defRPr>
            </a:lvl5pPr>
            <a:lvl6pPr marL="457200" eaLnBrk="0" fontAlgn="base" hangingPunct="0">
              <a:spcBef>
                <a:spcPct val="0"/>
              </a:spcBef>
              <a:spcAft>
                <a:spcPct val="0"/>
              </a:spcAft>
              <a:tabLst>
                <a:tab pos="285750" algn="l"/>
              </a:tabLst>
              <a:defRPr sz="2400">
                <a:solidFill>
                  <a:srgbClr val="FFFF00"/>
                </a:solidFill>
                <a:latin typeface="Arial" charset="0"/>
                <a:ea typeface="ＭＳ Ｐゴシック" charset="0"/>
              </a:defRPr>
            </a:lvl6pPr>
            <a:lvl7pPr marL="914400" eaLnBrk="0" fontAlgn="base" hangingPunct="0">
              <a:spcBef>
                <a:spcPct val="0"/>
              </a:spcBef>
              <a:spcAft>
                <a:spcPct val="0"/>
              </a:spcAft>
              <a:tabLst>
                <a:tab pos="285750" algn="l"/>
              </a:tabLst>
              <a:defRPr sz="2400">
                <a:solidFill>
                  <a:srgbClr val="FFFF00"/>
                </a:solidFill>
                <a:latin typeface="Arial" charset="0"/>
                <a:ea typeface="ＭＳ Ｐゴシック" charset="0"/>
              </a:defRPr>
            </a:lvl7pPr>
            <a:lvl8pPr marL="1371600" eaLnBrk="0" fontAlgn="base" hangingPunct="0">
              <a:spcBef>
                <a:spcPct val="0"/>
              </a:spcBef>
              <a:spcAft>
                <a:spcPct val="0"/>
              </a:spcAft>
              <a:tabLst>
                <a:tab pos="285750" algn="l"/>
              </a:tabLst>
              <a:defRPr sz="2400">
                <a:solidFill>
                  <a:srgbClr val="FFFF00"/>
                </a:solidFill>
                <a:latin typeface="Arial" charset="0"/>
                <a:ea typeface="ＭＳ Ｐゴシック" charset="0"/>
              </a:defRPr>
            </a:lvl8pPr>
            <a:lvl9pPr marL="1828800" eaLnBrk="0" fontAlgn="base" hangingPunct="0">
              <a:spcBef>
                <a:spcPct val="0"/>
              </a:spcBef>
              <a:spcAft>
                <a:spcPct val="0"/>
              </a:spcAft>
              <a:tabLst>
                <a:tab pos="285750" algn="l"/>
              </a:tabLst>
              <a:defRPr sz="2400">
                <a:solidFill>
                  <a:srgbClr val="FFFF00"/>
                </a:solidFill>
                <a:latin typeface="Arial" charset="0"/>
                <a:ea typeface="ＭＳ Ｐゴシック" charset="0"/>
              </a:defRPr>
            </a:lvl9pPr>
          </a:lstStyle>
          <a:p>
            <a:pPr eaLnBrk="1" hangingPunct="1">
              <a:lnSpc>
                <a:spcPct val="85000"/>
              </a:lnSpc>
              <a:defRPr/>
            </a:pPr>
            <a:r>
              <a:rPr lang="en-US" sz="2800" b="1" i="1" dirty="0">
                <a:solidFill>
                  <a:srgbClr val="1E8CA2"/>
                </a:solidFill>
                <a:ea typeface="+mn-ea"/>
                <a:cs typeface="Arial" charset="0"/>
              </a:rPr>
              <a:t>Results:  </a:t>
            </a:r>
            <a:r>
              <a:rPr lang="en-US" sz="2800" b="1" dirty="0" smtClean="0">
                <a:solidFill>
                  <a:srgbClr val="08449C"/>
                </a:solidFill>
                <a:ea typeface="+mn-ea"/>
                <a:cs typeface="Arial" charset="0"/>
              </a:rPr>
              <a:t/>
            </a:r>
            <a:br>
              <a:rPr lang="en-US" sz="2800" b="1" dirty="0" smtClean="0">
                <a:solidFill>
                  <a:srgbClr val="08449C"/>
                </a:solidFill>
                <a:ea typeface="+mn-ea"/>
                <a:cs typeface="Arial" charset="0"/>
              </a:rPr>
            </a:br>
            <a:r>
              <a:rPr lang="en-US" sz="2800" b="1" dirty="0">
                <a:solidFill>
                  <a:srgbClr val="1557A7"/>
                </a:solidFill>
                <a:cs typeface="Arial" charset="0"/>
              </a:rPr>
              <a:t>Recovery Well REG-8A:  30 Pore Volumes</a:t>
            </a:r>
          </a:p>
        </p:txBody>
      </p:sp>
      <p:sp>
        <p:nvSpPr>
          <p:cNvPr id="12"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FFFFFF"/>
                </a:solidFill>
                <a:latin typeface="Tahoma" pitchFamily="34" charset="0"/>
                <a:ea typeface="ＭＳ Ｐゴシック" charset="0"/>
              </a:rPr>
              <a:pPr algn="r"/>
              <a:t>56</a:t>
            </a:fld>
            <a:endParaRPr lang="en-US" sz="1400" dirty="0">
              <a:solidFill>
                <a:srgbClr val="FFFFFF"/>
              </a:solidFill>
              <a:latin typeface="Tahoma" pitchFamily="34" charset="0"/>
              <a:ea typeface="ＭＳ Ｐゴシック" charset="0"/>
            </a:endParaRPr>
          </a:p>
        </p:txBody>
      </p:sp>
    </p:spTree>
    <p:extLst>
      <p:ext uri="{BB962C8B-B14F-4D97-AF65-F5344CB8AC3E}">
        <p14:creationId xmlns:p14="http://schemas.microsoft.com/office/powerpoint/2010/main" val="2197545917"/>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bwMode="auto">
          <a:xfrm>
            <a:off x="0" y="1698174"/>
            <a:ext cx="9144000" cy="5159829"/>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312326" name="Line 6"/>
          <p:cNvSpPr>
            <a:spLocks noChangeShapeType="1"/>
          </p:cNvSpPr>
          <p:nvPr/>
        </p:nvSpPr>
        <p:spPr bwMode="auto">
          <a:xfrm>
            <a:off x="1" y="1715996"/>
            <a:ext cx="9173028"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latin typeface="Times" pitchFamily="1" charset="0"/>
            </a:endParaRPr>
          </a:p>
        </p:txBody>
      </p:sp>
      <p:sp>
        <p:nvSpPr>
          <p:cNvPr id="41" name="Rectangle 40"/>
          <p:cNvSpPr/>
          <p:nvPr/>
        </p:nvSpPr>
        <p:spPr bwMode="auto">
          <a:xfrm>
            <a:off x="2946401" y="1"/>
            <a:ext cx="6241142" cy="6857999"/>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grpSp>
        <p:nvGrpSpPr>
          <p:cNvPr id="51" name="Group 50"/>
          <p:cNvGrpSpPr/>
          <p:nvPr/>
        </p:nvGrpSpPr>
        <p:grpSpPr>
          <a:xfrm>
            <a:off x="3142347" y="217713"/>
            <a:ext cx="5883621" cy="2162633"/>
            <a:chOff x="3040746" y="542395"/>
            <a:chExt cx="5522684" cy="1852462"/>
          </a:xfrm>
        </p:grpSpPr>
        <p:sp>
          <p:nvSpPr>
            <p:cNvPr id="47" name="Rectangle 8"/>
            <p:cNvSpPr>
              <a:spLocks noChangeArrowheads="1"/>
            </p:cNvSpPr>
            <p:nvPr/>
          </p:nvSpPr>
          <p:spPr bwMode="auto">
            <a:xfrm>
              <a:off x="3040746" y="542395"/>
              <a:ext cx="5522684" cy="1852462"/>
            </a:xfrm>
            <a:prstGeom prst="rect">
              <a:avLst/>
            </a:prstGeom>
            <a:solidFill>
              <a:schemeClr val="bg1"/>
            </a:solidFill>
            <a:ln w="38100">
              <a:solidFill>
                <a:srgbClr val="777777"/>
              </a:solidFill>
              <a:round/>
              <a:headEnd/>
              <a:tailEnd/>
            </a:ln>
            <a:effectLst/>
          </p:spPr>
          <p:txBody>
            <a:bodyPr/>
            <a:lstStyle/>
            <a:p>
              <a:pPr>
                <a:defRPr/>
              </a:pPr>
              <a:endParaRPr lang="en-US" dirty="0">
                <a:solidFill>
                  <a:srgbClr val="FFFF00"/>
                </a:solidFill>
                <a:latin typeface="Arial" pitchFamily="-112" charset="0"/>
                <a:ea typeface="ＭＳ Ｐゴシック" charset="-128"/>
                <a:cs typeface="ＭＳ Ｐゴシック" charset="-128"/>
              </a:endParaRPr>
            </a:p>
          </p:txBody>
        </p:sp>
        <p:pic>
          <p:nvPicPr>
            <p:cNvPr id="48" name="Picture 258"/>
            <p:cNvPicPr>
              <a:picLocks noChangeAspect="1"/>
            </p:cNvPicPr>
            <p:nvPr/>
          </p:nvPicPr>
          <p:blipFill>
            <a:blip r:embed="rId2">
              <a:extLst>
                <a:ext uri="{28A0092B-C50C-407E-A947-70E740481C1C}">
                  <a14:useLocalDpi xmlns:a14="http://schemas.microsoft.com/office/drawing/2010/main" val="0"/>
                </a:ext>
              </a:extLst>
            </a:blip>
            <a:srcRect b="45500"/>
            <a:stretch>
              <a:fillRect/>
            </a:stretch>
          </p:blipFill>
          <p:spPr bwMode="auto">
            <a:xfrm>
              <a:off x="3070206" y="587914"/>
              <a:ext cx="5457097" cy="1224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58"/>
            <p:cNvPicPr>
              <a:picLocks noChangeAspect="1"/>
            </p:cNvPicPr>
            <p:nvPr/>
          </p:nvPicPr>
          <p:blipFill>
            <a:blip r:embed="rId2">
              <a:extLst>
                <a:ext uri="{28A0092B-C50C-407E-A947-70E740481C1C}">
                  <a14:useLocalDpi xmlns:a14="http://schemas.microsoft.com/office/drawing/2010/main" val="0"/>
                </a:ext>
              </a:extLst>
            </a:blip>
            <a:srcRect t="56721" b="11038"/>
            <a:stretch>
              <a:fillRect/>
            </a:stretch>
          </p:blipFill>
          <p:spPr bwMode="auto">
            <a:xfrm>
              <a:off x="3070206" y="1612555"/>
              <a:ext cx="5457097" cy="724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2" name="Rectangle 30"/>
          <p:cNvSpPr>
            <a:spLocks noChangeArrowheads="1"/>
          </p:cNvSpPr>
          <p:nvPr/>
        </p:nvSpPr>
        <p:spPr bwMode="auto">
          <a:xfrm>
            <a:off x="393477" y="5965374"/>
            <a:ext cx="2044925" cy="849087"/>
          </a:xfrm>
          <a:prstGeom prst="rect">
            <a:avLst/>
          </a:prstGeom>
          <a:solidFill>
            <a:srgbClr val="2952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1507" name="Rectangle 2"/>
          <p:cNvSpPr>
            <a:spLocks noGrp="1" noChangeArrowheads="1"/>
          </p:cNvSpPr>
          <p:nvPr>
            <p:ph type="title" idx="4294967295"/>
          </p:nvPr>
        </p:nvSpPr>
        <p:spPr bwMode="auto">
          <a:xfrm>
            <a:off x="259773" y="418037"/>
            <a:ext cx="3001818" cy="9294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895350" eaLnBrk="1" hangingPunct="1">
              <a:lnSpc>
                <a:spcPct val="85000"/>
              </a:lnSpc>
              <a:tabLst>
                <a:tab pos="285750" algn="l"/>
              </a:tabLst>
            </a:pPr>
            <a:r>
              <a:rPr lang="en-US" sz="3200" b="1" kern="1200" dirty="0">
                <a:solidFill>
                  <a:srgbClr val="1557A7"/>
                </a:solidFill>
                <a:latin typeface="Arial" charset="0"/>
                <a:ea typeface="ＭＳ Ｐゴシック" charset="0"/>
                <a:cs typeface="Arial" charset="0"/>
              </a:rPr>
              <a:t>Dandy-Sale </a:t>
            </a:r>
            <a:br>
              <a:rPr lang="en-US" sz="3200" b="1" kern="1200" dirty="0">
                <a:solidFill>
                  <a:srgbClr val="1557A7"/>
                </a:solidFill>
                <a:latin typeface="Arial" charset="0"/>
                <a:ea typeface="ＭＳ Ｐゴシック" charset="0"/>
                <a:cs typeface="Arial" charset="0"/>
              </a:rPr>
            </a:br>
            <a:r>
              <a:rPr lang="en-US" sz="3200" b="1" kern="1200" dirty="0">
                <a:solidFill>
                  <a:srgbClr val="1557A7"/>
                </a:solidFill>
                <a:latin typeface="Arial" charset="0"/>
                <a:ea typeface="ＭＳ Ｐゴシック" charset="0"/>
                <a:cs typeface="Arial" charset="0"/>
              </a:rPr>
              <a:t>Model</a:t>
            </a:r>
          </a:p>
        </p:txBody>
      </p:sp>
      <p:sp>
        <p:nvSpPr>
          <p:cNvPr id="49157" name="TextBox 8"/>
          <p:cNvSpPr txBox="1">
            <a:spLocks noChangeArrowheads="1"/>
          </p:cNvSpPr>
          <p:nvPr/>
        </p:nvSpPr>
        <p:spPr bwMode="auto">
          <a:xfrm>
            <a:off x="3147914" y="6481151"/>
            <a:ext cx="3456084" cy="376849"/>
          </a:xfrm>
          <a:prstGeom prst="rect">
            <a:avLst/>
          </a:prstGeom>
          <a:solidFill>
            <a:srgbClr val="29527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b="1" dirty="0">
                <a:solidFill>
                  <a:srgbClr val="FFFFFF"/>
                </a:solidFill>
                <a:latin typeface="Arial" charset="0"/>
              </a:rPr>
              <a:t> </a:t>
            </a:r>
            <a:r>
              <a:rPr lang="en-US" sz="1800" b="1" dirty="0" smtClean="0">
                <a:solidFill>
                  <a:srgbClr val="FFFFFF"/>
                </a:solidFill>
                <a:latin typeface="Arial" charset="0"/>
              </a:rPr>
              <a:t>  Sale</a:t>
            </a:r>
            <a:r>
              <a:rPr lang="en-US" sz="1800" b="1" dirty="0">
                <a:solidFill>
                  <a:srgbClr val="FFFFFF"/>
                </a:solidFill>
                <a:latin typeface="Arial" charset="0"/>
              </a:rPr>
              <a:t>, Zimbron, Dandy, 2008</a:t>
            </a:r>
          </a:p>
        </p:txBody>
      </p:sp>
      <p:sp>
        <p:nvSpPr>
          <p:cNvPr id="49158" name="Rectangle 6"/>
          <p:cNvSpPr>
            <a:spLocks noChangeArrowheads="1"/>
          </p:cNvSpPr>
          <p:nvPr/>
        </p:nvSpPr>
        <p:spPr bwMode="auto">
          <a:xfrm>
            <a:off x="8032750" y="6484400"/>
            <a:ext cx="1111250" cy="3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E3987E33-DF1C-E94D-B434-20152BDF7DD7}" type="slidenum">
              <a:rPr lang="en-US" sz="1400">
                <a:solidFill>
                  <a:srgbClr val="FFFFFF"/>
                </a:solidFill>
                <a:latin typeface="Tahoma" charset="0"/>
                <a:ea typeface="ＭＳ Ｐゴシック" charset="0"/>
              </a:rPr>
              <a:pPr algn="r"/>
              <a:t>57</a:t>
            </a:fld>
            <a:endParaRPr lang="en-US" sz="1400" dirty="0">
              <a:solidFill>
                <a:srgbClr val="FFFFFF"/>
              </a:solidFill>
              <a:latin typeface="Tahoma" charset="0"/>
              <a:ea typeface="ＭＳ Ｐゴシック" charset="0"/>
            </a:endParaRPr>
          </a:p>
        </p:txBody>
      </p:sp>
      <p:grpSp>
        <p:nvGrpSpPr>
          <p:cNvPr id="49161" name="Group 30"/>
          <p:cNvGrpSpPr>
            <a:grpSpLocks/>
          </p:cNvGrpSpPr>
          <p:nvPr/>
        </p:nvGrpSpPr>
        <p:grpSpPr bwMode="auto">
          <a:xfrm>
            <a:off x="3175828" y="2446479"/>
            <a:ext cx="5837545" cy="3839960"/>
            <a:chOff x="3333750" y="2247900"/>
            <a:chExt cx="6517092" cy="3752850"/>
          </a:xfrm>
        </p:grpSpPr>
        <p:pic>
          <p:nvPicPr>
            <p:cNvPr id="49165" name="Picture 8"/>
            <p:cNvPicPr>
              <a:picLocks noChangeAspect="1"/>
            </p:cNvPicPr>
            <p:nvPr/>
          </p:nvPicPr>
          <p:blipFill>
            <a:blip r:embed="rId3">
              <a:extLst>
                <a:ext uri="{28A0092B-C50C-407E-A947-70E740481C1C}">
                  <a14:useLocalDpi xmlns:a14="http://schemas.microsoft.com/office/drawing/2010/main" val="0"/>
                </a:ext>
              </a:extLst>
            </a:blip>
            <a:srcRect l="2145" t="856" r="987" b="7159"/>
            <a:stretch>
              <a:fillRect/>
            </a:stretch>
          </p:blipFill>
          <p:spPr bwMode="auto">
            <a:xfrm>
              <a:off x="3333750" y="2247900"/>
              <a:ext cx="6517092" cy="3752850"/>
            </a:xfrm>
            <a:prstGeom prst="rect">
              <a:avLst/>
            </a:prstGeom>
            <a:noFill/>
            <a:ln w="38100">
              <a:solidFill>
                <a:srgbClr val="004376"/>
              </a:solidFill>
              <a:miter lim="800000"/>
              <a:headEnd/>
              <a:tailEnd/>
            </a:ln>
            <a:extLst>
              <a:ext uri="{909E8E84-426E-40DD-AFC4-6F175D3DCCD1}">
                <a14:hiddenFill xmlns:a14="http://schemas.microsoft.com/office/drawing/2010/main">
                  <a:solidFill>
                    <a:srgbClr val="FFFFFF"/>
                  </a:solidFill>
                </a14:hiddenFill>
              </a:ext>
            </a:extLst>
          </p:spPr>
        </p:pic>
        <p:sp>
          <p:nvSpPr>
            <p:cNvPr id="49166" name="Freeform 9"/>
            <p:cNvSpPr>
              <a:spLocks noChangeArrowheads="1"/>
            </p:cNvSpPr>
            <p:nvPr/>
          </p:nvSpPr>
          <p:spPr bwMode="auto">
            <a:xfrm>
              <a:off x="4153234" y="3414340"/>
              <a:ext cx="885494" cy="1302665"/>
            </a:xfrm>
            <a:custGeom>
              <a:avLst/>
              <a:gdLst>
                <a:gd name="T0" fmla="*/ 0 w 594241"/>
                <a:gd name="T1" fmla="*/ 21311003 h 873850"/>
                <a:gd name="T2" fmla="*/ 14162706 w 594241"/>
                <a:gd name="T3" fmla="*/ 9376845 h 873850"/>
                <a:gd name="T4" fmla="*/ 14445973 w 594241"/>
                <a:gd name="T5" fmla="*/ 0 h 873850"/>
                <a:gd name="T6" fmla="*/ 0 w 594241"/>
                <a:gd name="T7" fmla="*/ 11365855 h 873850"/>
                <a:gd name="T8" fmla="*/ 0 w 594241"/>
                <a:gd name="T9" fmla="*/ 21311003 h 873850"/>
                <a:gd name="T10" fmla="*/ 0 60000 65536"/>
                <a:gd name="T11" fmla="*/ 0 60000 65536"/>
                <a:gd name="T12" fmla="*/ 0 60000 65536"/>
                <a:gd name="T13" fmla="*/ 0 60000 65536"/>
                <a:gd name="T14" fmla="*/ 0 60000 65536"/>
                <a:gd name="T15" fmla="*/ 0 w 594241"/>
                <a:gd name="T16" fmla="*/ 0 h 873850"/>
                <a:gd name="T17" fmla="*/ 594241 w 594241"/>
                <a:gd name="T18" fmla="*/ 873850 h 873850"/>
              </a:gdLst>
              <a:ahLst/>
              <a:cxnLst>
                <a:cxn ang="T10">
                  <a:pos x="T0" y="T1"/>
                </a:cxn>
                <a:cxn ang="T11">
                  <a:pos x="T2" y="T3"/>
                </a:cxn>
                <a:cxn ang="T12">
                  <a:pos x="T4" y="T5"/>
                </a:cxn>
                <a:cxn ang="T13">
                  <a:pos x="T6" y="T7"/>
                </a:cxn>
                <a:cxn ang="T14">
                  <a:pos x="T8" y="T9"/>
                </a:cxn>
              </a:cxnLst>
              <a:rect l="T15" t="T16" r="T17" b="T18"/>
              <a:pathLst>
                <a:path w="594241" h="873850">
                  <a:moveTo>
                    <a:pt x="0" y="873850"/>
                  </a:moveTo>
                  <a:lnTo>
                    <a:pt x="582589" y="384494"/>
                  </a:lnTo>
                  <a:lnTo>
                    <a:pt x="594241" y="0"/>
                  </a:lnTo>
                  <a:lnTo>
                    <a:pt x="0" y="466053"/>
                  </a:lnTo>
                  <a:lnTo>
                    <a:pt x="0" y="873850"/>
                  </a:lnTo>
                  <a:close/>
                </a:path>
              </a:pathLst>
            </a:custGeom>
            <a:solidFill>
              <a:srgbClr val="FF6600"/>
            </a:solidFill>
            <a:ln w="9525">
              <a:solidFill>
                <a:schemeClr val="tx1"/>
              </a:solidFill>
              <a:round/>
              <a:headEnd/>
              <a:tailEnd/>
            </a:ln>
          </p:spPr>
          <p:txBody>
            <a:bodyPr/>
            <a:lstStyle/>
            <a:p>
              <a:endParaRPr lang="en-US" dirty="0">
                <a:solidFill>
                  <a:srgbClr val="FFFF00"/>
                </a:solidFill>
                <a:ea typeface="ＭＳ Ｐゴシック" charset="0"/>
              </a:endParaRPr>
            </a:p>
          </p:txBody>
        </p:sp>
        <p:sp>
          <p:nvSpPr>
            <p:cNvPr id="49167" name="TextBox 17"/>
            <p:cNvSpPr txBox="1">
              <a:spLocks noChangeArrowheads="1"/>
            </p:cNvSpPr>
            <p:nvPr/>
          </p:nvSpPr>
          <p:spPr bwMode="auto">
            <a:xfrm>
              <a:off x="6881219" y="2405933"/>
              <a:ext cx="2648272" cy="877163"/>
            </a:xfrm>
            <a:prstGeom prst="rect">
              <a:avLst/>
            </a:prstGeom>
            <a:solidFill>
              <a:schemeClr val="bg1"/>
            </a:solidFill>
            <a:ln w="28575">
              <a:solidFill>
                <a:srgbClr val="C00000"/>
              </a:solidFill>
            </a:ln>
            <a:effectLst>
              <a:outerShdw blurRad="50800" dist="38100" dir="2700000" algn="tl" rotWithShape="0">
                <a:prstClr val="black">
                  <a:alpha val="40000"/>
                </a:prstClr>
              </a:outerShdw>
            </a:effectLs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85000"/>
                </a:lnSpc>
              </a:pPr>
              <a:r>
                <a:rPr lang="en-US" sz="2000" b="1" dirty="0">
                  <a:solidFill>
                    <a:srgbClr val="C00000"/>
                  </a:solidFill>
                  <a:latin typeface="Arial" charset="0"/>
                  <a:cs typeface="Arial" charset="0"/>
                </a:rPr>
                <a:t>Loads up </a:t>
              </a:r>
              <a:r>
                <a:rPr lang="en-US" sz="2000" b="1" dirty="0" smtClean="0">
                  <a:solidFill>
                    <a:srgbClr val="C00000"/>
                  </a:solidFill>
                  <a:latin typeface="Arial" charset="0"/>
                  <a:cs typeface="Arial" charset="0"/>
                </a:rPr>
                <a:t>the  </a:t>
              </a:r>
              <a:r>
                <a:rPr lang="en-US" sz="2000" b="1" dirty="0">
                  <a:solidFill>
                    <a:srgbClr val="C00000"/>
                  </a:solidFill>
                  <a:latin typeface="Arial" charset="0"/>
                  <a:cs typeface="Arial" charset="0"/>
                </a:rPr>
                <a:t>low perm  zone, then </a:t>
              </a:r>
              <a:r>
                <a:rPr lang="en-US" sz="2000" b="1" dirty="0" smtClean="0">
                  <a:solidFill>
                    <a:srgbClr val="C00000"/>
                  </a:solidFill>
                  <a:latin typeface="Arial" charset="0"/>
                  <a:cs typeface="Arial" charset="0"/>
                </a:rPr>
                <a:t>release period</a:t>
              </a:r>
              <a:endParaRPr lang="en-US" sz="2000" b="1" dirty="0">
                <a:solidFill>
                  <a:srgbClr val="C00000"/>
                </a:solidFill>
                <a:latin typeface="Arial" charset="0"/>
                <a:cs typeface="Arial" charset="0"/>
              </a:endParaRPr>
            </a:p>
          </p:txBody>
        </p:sp>
      </p:grpSp>
      <p:cxnSp>
        <p:nvCxnSpPr>
          <p:cNvPr id="49163" name="Straight Connector 13"/>
          <p:cNvCxnSpPr>
            <a:cxnSpLocks noChangeShapeType="1"/>
          </p:cNvCxnSpPr>
          <p:nvPr/>
        </p:nvCxnSpPr>
        <p:spPr bwMode="auto">
          <a:xfrm>
            <a:off x="2580412" y="3645041"/>
            <a:ext cx="1367474" cy="607648"/>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cxnSp>
      <p:pic>
        <p:nvPicPr>
          <p:cNvPr id="49164" name="Picture 14" descr="SERDP-newJuly-201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846" y="6080476"/>
            <a:ext cx="1824182" cy="6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 name="Group 51"/>
          <p:cNvGrpSpPr/>
          <p:nvPr/>
        </p:nvGrpSpPr>
        <p:grpSpPr>
          <a:xfrm>
            <a:off x="420917" y="2989944"/>
            <a:ext cx="2351314" cy="2162628"/>
            <a:chOff x="420914" y="2989943"/>
            <a:chExt cx="2351314" cy="2293259"/>
          </a:xfrm>
        </p:grpSpPr>
        <p:sp>
          <p:nvSpPr>
            <p:cNvPr id="44" name="Rounded Rectangle 43"/>
            <p:cNvSpPr/>
            <p:nvPr/>
          </p:nvSpPr>
          <p:spPr bwMode="auto">
            <a:xfrm>
              <a:off x="522513" y="2989945"/>
              <a:ext cx="2249715" cy="2293257"/>
            </a:xfrm>
            <a:prstGeom prst="roundRect">
              <a:avLst>
                <a:gd name="adj" fmla="val 10338"/>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23" name="AutoShape 19"/>
            <p:cNvSpPr>
              <a:spLocks noChangeArrowheads="1"/>
            </p:cNvSpPr>
            <p:nvPr/>
          </p:nvSpPr>
          <p:spPr bwMode="auto">
            <a:xfrm>
              <a:off x="420914" y="2989943"/>
              <a:ext cx="2263404" cy="2191657"/>
            </a:xfrm>
            <a:prstGeom prst="roundRect">
              <a:avLst>
                <a:gd name="adj" fmla="val 10606"/>
              </a:avLst>
            </a:prstGeom>
            <a:solidFill>
              <a:schemeClr val="bg1"/>
            </a:solidFill>
            <a:ln w="28575">
              <a:solidFill>
                <a:srgbClr val="FF6600"/>
              </a:solidFill>
              <a:miter lim="800000"/>
              <a:headEnd/>
              <a:tailEnd/>
            </a:ln>
            <a:effectLst/>
          </p:spPr>
          <p:txBody>
            <a:bodyPr wrap="none" anchor="ctr"/>
            <a:lstStyle/>
            <a:p>
              <a:pPr>
                <a:defRPr/>
              </a:pPr>
              <a:endParaRPr lang="en-US" dirty="0">
                <a:solidFill>
                  <a:srgbClr val="FFFF00"/>
                </a:solidFill>
                <a:latin typeface="Arial" pitchFamily="34" charset="0"/>
                <a:ea typeface="ＭＳ Ｐゴシック" pitchFamily="-109" charset="-128"/>
                <a:cs typeface="Arial" pitchFamily="34" charset="0"/>
              </a:endParaRPr>
            </a:p>
          </p:txBody>
        </p:sp>
      </p:grpSp>
      <p:sp>
        <p:nvSpPr>
          <p:cNvPr id="49162" name="TextBox 11"/>
          <p:cNvSpPr txBox="1">
            <a:spLocks noChangeArrowheads="1"/>
          </p:cNvSpPr>
          <p:nvPr/>
        </p:nvSpPr>
        <p:spPr bwMode="auto">
          <a:xfrm>
            <a:off x="406403" y="3141373"/>
            <a:ext cx="2209611" cy="183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spcBef>
                <a:spcPts val="1400"/>
              </a:spcBef>
            </a:pPr>
            <a:r>
              <a:rPr lang="en-US" sz="2200" b="1" dirty="0">
                <a:solidFill>
                  <a:srgbClr val="B25B48"/>
                </a:solidFill>
                <a:latin typeface="Arial" charset="0"/>
                <a:cs typeface="Arial" charset="0"/>
              </a:rPr>
              <a:t>Vertical Plane </a:t>
            </a:r>
            <a:r>
              <a:rPr lang="en-US" sz="2200" b="1" dirty="0" smtClean="0">
                <a:solidFill>
                  <a:srgbClr val="B25B48"/>
                </a:solidFill>
                <a:latin typeface="Arial" charset="0"/>
                <a:cs typeface="Arial" charset="0"/>
              </a:rPr>
              <a:t>Source</a:t>
            </a:r>
            <a:endParaRPr lang="en-US" sz="2200" b="1" dirty="0">
              <a:solidFill>
                <a:srgbClr val="B25B48"/>
              </a:solidFill>
              <a:latin typeface="Arial" charset="0"/>
              <a:cs typeface="Arial" charset="0"/>
            </a:endParaRPr>
          </a:p>
          <a:p>
            <a:pPr algn="ctr">
              <a:lnSpc>
                <a:spcPct val="90000"/>
              </a:lnSpc>
              <a:spcBef>
                <a:spcPts val="1400"/>
              </a:spcBef>
            </a:pPr>
            <a:r>
              <a:rPr lang="en-US" sz="2200" b="1" dirty="0">
                <a:solidFill>
                  <a:srgbClr val="B25B48"/>
                </a:solidFill>
                <a:latin typeface="Arial" charset="0"/>
                <a:cs typeface="Arial" charset="0"/>
              </a:rPr>
              <a:t>(Higher concentration near bottom)</a:t>
            </a:r>
          </a:p>
        </p:txBody>
      </p:sp>
    </p:spTree>
    <p:extLst>
      <p:ext uri="{BB962C8B-B14F-4D97-AF65-F5344CB8AC3E}">
        <p14:creationId xmlns:p14="http://schemas.microsoft.com/office/powerpoint/2010/main" val="35733087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bwMode="auto">
          <a:xfrm>
            <a:off x="3" y="885372"/>
            <a:ext cx="9143999" cy="5972628"/>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grpSp>
        <p:nvGrpSpPr>
          <p:cNvPr id="36" name="Group 35"/>
          <p:cNvGrpSpPr/>
          <p:nvPr/>
        </p:nvGrpSpPr>
        <p:grpSpPr>
          <a:xfrm>
            <a:off x="1320804" y="3759203"/>
            <a:ext cx="7228113" cy="2859313"/>
            <a:chOff x="1320804" y="3759200"/>
            <a:chExt cx="7228113" cy="2859313"/>
          </a:xfrm>
        </p:grpSpPr>
        <p:sp>
          <p:nvSpPr>
            <p:cNvPr id="31" name="Rectangle 8"/>
            <p:cNvSpPr>
              <a:spLocks noChangeArrowheads="1"/>
            </p:cNvSpPr>
            <p:nvPr/>
          </p:nvSpPr>
          <p:spPr bwMode="auto">
            <a:xfrm>
              <a:off x="1320804" y="3759200"/>
              <a:ext cx="7228113" cy="2859313"/>
            </a:xfrm>
            <a:prstGeom prst="rect">
              <a:avLst/>
            </a:prstGeom>
            <a:solidFill>
              <a:schemeClr val="bg1"/>
            </a:solidFill>
            <a:ln w="9525">
              <a:solidFill>
                <a:schemeClr val="bg2">
                  <a:lumMod val="20000"/>
                  <a:lumOff val="80000"/>
                </a:schemeClr>
              </a:solidFill>
              <a:round/>
              <a:headEnd/>
              <a:tailEnd/>
            </a:ln>
            <a:effectLst>
              <a:outerShdw blurRad="63500" dist="101600" dir="2700000" algn="tl" rotWithShape="0">
                <a:srgbClr val="000000">
                  <a:alpha val="39998"/>
                </a:srgbClr>
              </a:outerShdw>
            </a:effectLst>
          </p:spPr>
          <p:txBody>
            <a:bodyPr/>
            <a:lstStyle/>
            <a:p>
              <a:pPr>
                <a:defRPr/>
              </a:pPr>
              <a:endParaRPr lang="en-US" dirty="0">
                <a:solidFill>
                  <a:srgbClr val="FFFF00"/>
                </a:solidFill>
                <a:latin typeface="Arial" pitchFamily="-112" charset="0"/>
                <a:ea typeface="ＭＳ Ｐゴシック" charset="-128"/>
                <a:cs typeface="ＭＳ Ｐゴシック" charset="-128"/>
              </a:endParaRPr>
            </a:p>
          </p:txBody>
        </p:sp>
        <p:pic>
          <p:nvPicPr>
            <p:cNvPr id="97286" name="Picture 5" descr="silt solution"/>
            <p:cNvPicPr>
              <a:picLocks noChangeAspect="1" noChangeArrowheads="1"/>
            </p:cNvPicPr>
            <p:nvPr/>
          </p:nvPicPr>
          <p:blipFill>
            <a:blip r:embed="rId2">
              <a:extLst>
                <a:ext uri="{28A0092B-C50C-407E-A947-70E740481C1C}">
                  <a14:useLocalDpi xmlns:a14="http://schemas.microsoft.com/office/drawing/2010/main" val="0"/>
                </a:ext>
              </a:extLst>
            </a:blip>
            <a:srcRect b="50000"/>
            <a:stretch>
              <a:fillRect/>
            </a:stretch>
          </p:blipFill>
          <p:spPr bwMode="auto">
            <a:xfrm>
              <a:off x="1669144" y="3882406"/>
              <a:ext cx="6654806" cy="272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2326" name="Line 6"/>
          <p:cNvSpPr>
            <a:spLocks noChangeShapeType="1"/>
          </p:cNvSpPr>
          <p:nvPr/>
        </p:nvSpPr>
        <p:spPr bwMode="auto">
          <a:xfrm>
            <a:off x="1" y="967014"/>
            <a:ext cx="9144000"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97282" name="Rectangle 2"/>
          <p:cNvSpPr>
            <a:spLocks noGrp="1" noChangeArrowheads="1"/>
          </p:cNvSpPr>
          <p:nvPr>
            <p:ph type="title" idx="4294967295"/>
          </p:nvPr>
        </p:nvSpPr>
        <p:spPr bwMode="auto">
          <a:xfrm>
            <a:off x="224974" y="275776"/>
            <a:ext cx="9144000" cy="4847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895350" eaLnBrk="1" hangingPunct="1">
              <a:lnSpc>
                <a:spcPct val="85000"/>
              </a:lnSpc>
              <a:tabLst>
                <a:tab pos="285750" algn="l"/>
              </a:tabLst>
            </a:pPr>
            <a:r>
              <a:rPr lang="en-US" sz="3000" b="1" kern="1200" dirty="0">
                <a:solidFill>
                  <a:srgbClr val="1557A7"/>
                </a:solidFill>
                <a:latin typeface="Arial" charset="0"/>
                <a:ea typeface="ＭＳ Ｐゴシック" charset="0"/>
                <a:cs typeface="Arial" charset="0"/>
              </a:rPr>
              <a:t>Dandy-Sale Analytical Matrix Diffusion Model</a:t>
            </a:r>
          </a:p>
        </p:txBody>
      </p:sp>
      <p:sp>
        <p:nvSpPr>
          <p:cNvPr id="97284" name="Rectangle 6"/>
          <p:cNvSpPr>
            <a:spLocks noChangeArrowheads="1"/>
          </p:cNvSpPr>
          <p:nvPr/>
        </p:nvSpPr>
        <p:spPr bwMode="auto">
          <a:xfrm>
            <a:off x="8032750" y="6481310"/>
            <a:ext cx="111125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0C340C4F-C63E-1449-9406-FDCF1392647B}" type="slidenum">
              <a:rPr lang="en-US" sz="1400">
                <a:solidFill>
                  <a:srgbClr val="FFFFFF"/>
                </a:solidFill>
                <a:latin typeface="Tahoma" charset="0"/>
                <a:ea typeface="ＭＳ Ｐゴシック" charset="0"/>
              </a:rPr>
              <a:pPr algn="r"/>
              <a:t>58</a:t>
            </a:fld>
            <a:endParaRPr lang="en-US" sz="1400" dirty="0">
              <a:solidFill>
                <a:srgbClr val="FFFFFF"/>
              </a:solidFill>
              <a:latin typeface="Tahoma" charset="0"/>
              <a:ea typeface="ＭＳ Ｐゴシック" charset="0"/>
            </a:endParaRPr>
          </a:p>
        </p:txBody>
      </p:sp>
      <p:grpSp>
        <p:nvGrpSpPr>
          <p:cNvPr id="34" name="Group 33"/>
          <p:cNvGrpSpPr/>
          <p:nvPr/>
        </p:nvGrpSpPr>
        <p:grpSpPr>
          <a:xfrm>
            <a:off x="355604" y="1095831"/>
            <a:ext cx="7228113" cy="2721429"/>
            <a:chOff x="428172" y="1081314"/>
            <a:chExt cx="7228113" cy="2721429"/>
          </a:xfrm>
        </p:grpSpPr>
        <p:sp>
          <p:nvSpPr>
            <p:cNvPr id="32" name="Rectangle 8"/>
            <p:cNvSpPr>
              <a:spLocks noChangeArrowheads="1"/>
            </p:cNvSpPr>
            <p:nvPr/>
          </p:nvSpPr>
          <p:spPr bwMode="auto">
            <a:xfrm>
              <a:off x="428172" y="1081314"/>
              <a:ext cx="7228113" cy="2721429"/>
            </a:xfrm>
            <a:prstGeom prst="rect">
              <a:avLst/>
            </a:prstGeom>
            <a:solidFill>
              <a:schemeClr val="bg1"/>
            </a:solidFill>
            <a:ln w="38100">
              <a:solidFill>
                <a:srgbClr val="777777"/>
              </a:solidFill>
              <a:round/>
              <a:headEnd/>
              <a:tailEnd/>
            </a:ln>
            <a:effectLst>
              <a:outerShdw blurRad="63500" dist="101600" dir="2700000" algn="tl" rotWithShape="0">
                <a:srgbClr val="000000">
                  <a:alpha val="39998"/>
                </a:srgbClr>
              </a:outerShdw>
            </a:effectLst>
          </p:spPr>
          <p:txBody>
            <a:bodyPr/>
            <a:lstStyle/>
            <a:p>
              <a:pPr>
                <a:defRPr/>
              </a:pPr>
              <a:endParaRPr lang="en-US" dirty="0">
                <a:solidFill>
                  <a:srgbClr val="FFFF00"/>
                </a:solidFill>
                <a:latin typeface="Arial" pitchFamily="-112" charset="0"/>
                <a:ea typeface="ＭＳ Ｐゴシック" charset="-128"/>
                <a:cs typeface="ＭＳ Ｐゴシック" charset="-128"/>
              </a:endParaRPr>
            </a:p>
          </p:txBody>
        </p:sp>
        <p:pic>
          <p:nvPicPr>
            <p:cNvPr id="97287" name="Picture 258"/>
            <p:cNvPicPr>
              <a:picLocks noChangeAspect="1"/>
            </p:cNvPicPr>
            <p:nvPr/>
          </p:nvPicPr>
          <p:blipFill>
            <a:blip r:embed="rId3">
              <a:extLst>
                <a:ext uri="{28A0092B-C50C-407E-A947-70E740481C1C}">
                  <a14:useLocalDpi xmlns:a14="http://schemas.microsoft.com/office/drawing/2010/main" val="0"/>
                </a:ext>
              </a:extLst>
            </a:blip>
            <a:srcRect b="45500"/>
            <a:stretch>
              <a:fillRect/>
            </a:stretch>
          </p:blipFill>
          <p:spPr bwMode="auto">
            <a:xfrm>
              <a:off x="466729" y="1140889"/>
              <a:ext cx="7142272" cy="160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58"/>
            <p:cNvPicPr>
              <a:picLocks noChangeAspect="1"/>
            </p:cNvPicPr>
            <p:nvPr/>
          </p:nvPicPr>
          <p:blipFill>
            <a:blip r:embed="rId3">
              <a:extLst>
                <a:ext uri="{28A0092B-C50C-407E-A947-70E740481C1C}">
                  <a14:useLocalDpi xmlns:a14="http://schemas.microsoft.com/office/drawing/2010/main" val="0"/>
                </a:ext>
              </a:extLst>
            </a:blip>
            <a:srcRect t="56721"/>
            <a:stretch>
              <a:fillRect/>
            </a:stretch>
          </p:blipFill>
          <p:spPr bwMode="auto">
            <a:xfrm>
              <a:off x="466729" y="2481944"/>
              <a:ext cx="7142272" cy="1272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579839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845457" y="3004458"/>
            <a:ext cx="6905173" cy="558800"/>
            <a:chOff x="845457" y="3004458"/>
            <a:chExt cx="6905173" cy="558800"/>
          </a:xfrm>
        </p:grpSpPr>
        <p:sp>
          <p:nvSpPr>
            <p:cNvPr id="17" name="Rectangle 16"/>
            <p:cNvSpPr/>
            <p:nvPr/>
          </p:nvSpPr>
          <p:spPr bwMode="auto">
            <a:xfrm>
              <a:off x="2852058" y="3004458"/>
              <a:ext cx="4898572" cy="558800"/>
            </a:xfrm>
            <a:prstGeom prst="rect">
              <a:avLst/>
            </a:prstGeom>
            <a:solidFill>
              <a:schemeClr val="bg1">
                <a:lumMod val="5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18" name="AutoShape 3"/>
            <p:cNvSpPr>
              <a:spLocks noChangeArrowheads="1"/>
            </p:cNvSpPr>
            <p:nvPr/>
          </p:nvSpPr>
          <p:spPr bwMode="auto">
            <a:xfrm>
              <a:off x="845457" y="3013952"/>
              <a:ext cx="4365172" cy="522906"/>
            </a:xfrm>
            <a:prstGeom prst="roundRect">
              <a:avLst>
                <a:gd name="adj" fmla="val 16667"/>
              </a:avLst>
            </a:prstGeom>
            <a:solidFill>
              <a:srgbClr val="3C8C93"/>
            </a:solidFill>
            <a:ln w="9525">
              <a:solidFill>
                <a:schemeClr val="bg1"/>
              </a:solidFill>
              <a:round/>
              <a:headEnd/>
              <a:tailEnd/>
            </a:ln>
            <a:effectLst>
              <a:outerShdw blurRad="63500" dist="38100" dir="2700000" algn="tl" rotWithShape="0">
                <a:srgbClr val="000000">
                  <a:alpha val="39998"/>
                </a:srgbClr>
              </a:outerShdw>
            </a:effectLst>
            <a:extLst/>
          </p:spPr>
          <p:txBody>
            <a:bodyPr/>
            <a:lstStyle/>
            <a:p>
              <a:pPr>
                <a:defRPr/>
              </a:pPr>
              <a:endParaRPr lang="en-US" dirty="0">
                <a:solidFill>
                  <a:srgbClr val="FFFF00"/>
                </a:solidFill>
                <a:latin typeface="Arial" pitchFamily="-112" charset="0"/>
                <a:ea typeface="ＭＳ Ｐゴシック" charset="-128"/>
                <a:cs typeface="ＭＳ Ｐゴシック" charset="-128"/>
              </a:endParaRPr>
            </a:p>
          </p:txBody>
        </p:sp>
      </p:grpSp>
      <p:grpSp>
        <p:nvGrpSpPr>
          <p:cNvPr id="24" name="Group 23"/>
          <p:cNvGrpSpPr/>
          <p:nvPr/>
        </p:nvGrpSpPr>
        <p:grpSpPr>
          <a:xfrm>
            <a:off x="838200" y="1538517"/>
            <a:ext cx="6506029" cy="551543"/>
            <a:chOff x="838200" y="1538514"/>
            <a:chExt cx="6506029" cy="551543"/>
          </a:xfrm>
        </p:grpSpPr>
        <p:sp>
          <p:nvSpPr>
            <p:cNvPr id="14" name="Rectangle 13"/>
            <p:cNvSpPr/>
            <p:nvPr/>
          </p:nvSpPr>
          <p:spPr bwMode="auto">
            <a:xfrm>
              <a:off x="2844800" y="1538514"/>
              <a:ext cx="4499429" cy="551543"/>
            </a:xfrm>
            <a:prstGeom prst="rect">
              <a:avLst/>
            </a:prstGeom>
            <a:solidFill>
              <a:schemeClr val="bg1">
                <a:lumMod val="5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13313" name="AutoShape 3"/>
            <p:cNvSpPr>
              <a:spLocks noChangeArrowheads="1"/>
            </p:cNvSpPr>
            <p:nvPr/>
          </p:nvSpPr>
          <p:spPr bwMode="auto">
            <a:xfrm>
              <a:off x="838200" y="1547697"/>
              <a:ext cx="2325914" cy="516115"/>
            </a:xfrm>
            <a:prstGeom prst="roundRect">
              <a:avLst>
                <a:gd name="adj" fmla="val 16667"/>
              </a:avLst>
            </a:prstGeom>
            <a:solidFill>
              <a:srgbClr val="3C8C93"/>
            </a:solidFill>
            <a:ln w="9525">
              <a:solidFill>
                <a:schemeClr val="bg1"/>
              </a:solidFill>
              <a:round/>
              <a:headEnd/>
              <a:tailEnd/>
            </a:ln>
            <a:effectLst>
              <a:outerShdw blurRad="63500" dist="38100" dir="2700000" algn="tl" rotWithShape="0">
                <a:srgbClr val="000000">
                  <a:alpha val="39998"/>
                </a:srgbClr>
              </a:outerShdw>
            </a:effectLst>
            <a:extLst/>
          </p:spPr>
          <p:txBody>
            <a:bodyPr/>
            <a:lstStyle/>
            <a:p>
              <a:pPr>
                <a:defRPr/>
              </a:pPr>
              <a:endParaRPr lang="en-US" dirty="0">
                <a:solidFill>
                  <a:srgbClr val="FFFF00"/>
                </a:solidFill>
                <a:latin typeface="Arial" pitchFamily="-112" charset="0"/>
                <a:ea typeface="ＭＳ Ｐゴシック" charset="-128"/>
                <a:cs typeface="ＭＳ Ｐゴシック" charset="-128"/>
              </a:endParaRPr>
            </a:p>
          </p:txBody>
        </p:sp>
      </p:grpSp>
      <p:sp>
        <p:nvSpPr>
          <p:cNvPr id="16" name="Rectangle 3"/>
          <p:cNvSpPr txBox="1">
            <a:spLocks noChangeArrowheads="1"/>
          </p:cNvSpPr>
          <p:nvPr/>
        </p:nvSpPr>
        <p:spPr bwMode="auto">
          <a:xfrm>
            <a:off x="945242" y="3069775"/>
            <a:ext cx="7632700" cy="4862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5000"/>
              </a:lnSpc>
              <a:spcBef>
                <a:spcPct val="20000"/>
              </a:spcBef>
              <a:defRPr/>
            </a:pPr>
            <a:r>
              <a:rPr lang="en-US" sz="2400" b="1" kern="0" dirty="0" smtClean="0">
                <a:solidFill>
                  <a:srgbClr val="FFFFFF"/>
                </a:solidFill>
                <a:ea typeface="ＭＳ Ｐゴシック" charset="0"/>
                <a:cs typeface="ＭＳ Ｐゴシック" charset="0"/>
              </a:rPr>
              <a:t>Goodall and Quigley (1977):    Core analysis.</a:t>
            </a:r>
            <a:endParaRPr lang="en-US" sz="2400" b="1" kern="0" dirty="0" smtClean="0">
              <a:solidFill>
                <a:srgbClr val="003300"/>
              </a:solidFill>
              <a:ea typeface="ＭＳ Ｐゴシック" charset="0"/>
              <a:cs typeface="Arial" charset="0"/>
            </a:endParaRPr>
          </a:p>
          <a:p>
            <a:pPr>
              <a:lnSpc>
                <a:spcPct val="80000"/>
              </a:lnSpc>
              <a:spcBef>
                <a:spcPct val="20000"/>
              </a:spcBef>
              <a:defRPr/>
            </a:pPr>
            <a:endParaRPr lang="en-US" sz="2400" b="1" kern="0" dirty="0" smtClean="0">
              <a:solidFill>
                <a:srgbClr val="000000"/>
              </a:solidFill>
              <a:ea typeface="ＭＳ Ｐゴシック" charset="0"/>
              <a:cs typeface="Arial" charset="0"/>
            </a:endParaRPr>
          </a:p>
          <a:p>
            <a:pPr>
              <a:lnSpc>
                <a:spcPct val="80000"/>
              </a:lnSpc>
              <a:spcBef>
                <a:spcPct val="20000"/>
              </a:spcBef>
              <a:buFontTx/>
              <a:buChar char="•"/>
              <a:defRPr/>
            </a:pPr>
            <a:endParaRPr lang="en-US" sz="2400" b="1" kern="0" dirty="0" smtClean="0">
              <a:solidFill>
                <a:srgbClr val="000000"/>
              </a:solidFill>
              <a:latin typeface="Microsoft Sans Serif" charset="0"/>
              <a:ea typeface="ＭＳ Ｐゴシック" charset="0"/>
              <a:cs typeface="ＭＳ Ｐゴシック" charset="0"/>
            </a:endParaRPr>
          </a:p>
          <a:p>
            <a:pPr>
              <a:lnSpc>
                <a:spcPct val="80000"/>
              </a:lnSpc>
              <a:spcBef>
                <a:spcPct val="20000"/>
              </a:spcBef>
              <a:buFontTx/>
              <a:buChar char="•"/>
              <a:defRPr/>
            </a:pPr>
            <a:endParaRPr lang="en-US" sz="3200" b="1" kern="0" dirty="0">
              <a:solidFill>
                <a:srgbClr val="000000"/>
              </a:solidFill>
              <a:latin typeface="Microsoft Sans Serif" charset="0"/>
              <a:ea typeface="ＭＳ Ｐゴシック" charset="0"/>
              <a:cs typeface="ＭＳ Ｐゴシック" charset="0"/>
            </a:endParaRPr>
          </a:p>
        </p:txBody>
      </p:sp>
      <p:sp>
        <p:nvSpPr>
          <p:cNvPr id="9" name="Rectangle 30"/>
          <p:cNvSpPr>
            <a:spLocks noChangeArrowheads="1"/>
          </p:cNvSpPr>
          <p:nvPr/>
        </p:nvSpPr>
        <p:spPr bwMode="auto">
          <a:xfrm>
            <a:off x="5023533" y="3882351"/>
            <a:ext cx="3656010" cy="2591023"/>
          </a:xfrm>
          <a:prstGeom prst="rect">
            <a:avLst/>
          </a:prstGeom>
          <a:solidFill>
            <a:srgbClr val="2952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07877" name="Line 5"/>
          <p:cNvSpPr>
            <a:spLocks noChangeShapeType="1"/>
          </p:cNvSpPr>
          <p:nvPr/>
        </p:nvSpPr>
        <p:spPr bwMode="auto">
          <a:xfrm>
            <a:off x="0" y="1257300"/>
            <a:ext cx="9144000"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13317" name="Rectangle 3"/>
          <p:cNvSpPr>
            <a:spLocks noGrp="1" noChangeArrowheads="1"/>
          </p:cNvSpPr>
          <p:nvPr>
            <p:ph idx="4294967295"/>
          </p:nvPr>
        </p:nvSpPr>
        <p:spPr bwMode="auto">
          <a:xfrm>
            <a:off x="749300" y="1592036"/>
            <a:ext cx="7632700" cy="5415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lnSpc>
                <a:spcPct val="95000"/>
              </a:lnSpc>
              <a:buFontTx/>
              <a:buNone/>
            </a:pPr>
            <a:r>
              <a:rPr lang="en-US" sz="2400" b="1" dirty="0">
                <a:latin typeface="Arial" charset="0"/>
                <a:ea typeface="ＭＳ Ｐゴシック" charset="0"/>
                <a:cs typeface="Arial" charset="0"/>
              </a:rPr>
              <a:t> </a:t>
            </a:r>
            <a:r>
              <a:rPr lang="en-US" sz="2400" b="1" dirty="0" smtClean="0">
                <a:latin typeface="Arial" charset="0"/>
                <a:ea typeface="ＭＳ Ｐゴシック" charset="0"/>
                <a:cs typeface="Arial" charset="0"/>
              </a:rPr>
              <a:t> </a:t>
            </a:r>
            <a:r>
              <a:rPr lang="en-US" sz="2400" b="1" dirty="0" smtClean="0">
                <a:solidFill>
                  <a:schemeClr val="bg1"/>
                </a:solidFill>
                <a:latin typeface="Arial" charset="0"/>
                <a:ea typeface="ＭＳ Ｐゴシック" charset="0"/>
                <a:cs typeface="Arial" charset="0"/>
              </a:rPr>
              <a:t>Foster </a:t>
            </a:r>
            <a:r>
              <a:rPr lang="en-US" sz="2400" b="1" dirty="0">
                <a:solidFill>
                  <a:schemeClr val="bg1"/>
                </a:solidFill>
                <a:latin typeface="Arial" charset="0"/>
                <a:ea typeface="ＭＳ Ｐゴシック" charset="0"/>
                <a:cs typeface="Arial" charset="0"/>
              </a:rPr>
              <a:t>(1975):</a:t>
            </a:r>
            <a:r>
              <a:rPr lang="en-US" sz="2400" b="1" dirty="0">
                <a:latin typeface="Arial" charset="0"/>
                <a:ea typeface="ＭＳ Ｐゴシック" charset="0"/>
                <a:cs typeface="Arial" charset="0"/>
              </a:rPr>
              <a:t> </a:t>
            </a:r>
            <a:r>
              <a:rPr lang="en-US" sz="2400" b="1" dirty="0" smtClean="0">
                <a:latin typeface="Arial" charset="0"/>
                <a:ea typeface="ＭＳ Ｐゴシック" charset="0"/>
                <a:cs typeface="Arial" charset="0"/>
              </a:rPr>
              <a:t>   </a:t>
            </a:r>
            <a:r>
              <a:rPr lang="en-US" sz="2400" b="1" dirty="0">
                <a:solidFill>
                  <a:schemeClr val="bg1"/>
                </a:solidFill>
                <a:latin typeface="Arial" charset="0"/>
                <a:ea typeface="ＭＳ Ｐゴシック" charset="0"/>
                <a:cs typeface="Arial" charset="0"/>
              </a:rPr>
              <a:t>Chalk system in England.  </a:t>
            </a:r>
            <a:endParaRPr lang="en-US" sz="2400" b="1" dirty="0">
              <a:solidFill>
                <a:srgbClr val="000000"/>
              </a:solidFill>
              <a:latin typeface="Arial" charset="0"/>
              <a:ea typeface="ＭＳ Ｐゴシック" charset="0"/>
              <a:cs typeface="Arial" charset="0"/>
            </a:endParaRPr>
          </a:p>
          <a:p>
            <a:pPr marL="0" indent="0" eaLnBrk="1" hangingPunct="1">
              <a:lnSpc>
                <a:spcPct val="80000"/>
              </a:lnSpc>
            </a:pPr>
            <a:endParaRPr lang="en-US" sz="2400" b="1" dirty="0">
              <a:solidFill>
                <a:srgbClr val="000000"/>
              </a:solidFill>
              <a:latin typeface="Microsoft Sans Serif" charset="0"/>
              <a:ea typeface="ＭＳ Ｐゴシック" charset="0"/>
              <a:cs typeface="ＭＳ Ｐゴシック" charset="0"/>
            </a:endParaRPr>
          </a:p>
          <a:p>
            <a:pPr marL="0" indent="0" eaLnBrk="1" hangingPunct="1">
              <a:lnSpc>
                <a:spcPct val="80000"/>
              </a:lnSpc>
            </a:pPr>
            <a:endParaRPr lang="en-US" b="1" dirty="0">
              <a:solidFill>
                <a:srgbClr val="000000"/>
              </a:solidFill>
              <a:latin typeface="Microsoft Sans Serif" charset="0"/>
              <a:ea typeface="ＭＳ Ｐゴシック" charset="0"/>
              <a:cs typeface="ＭＳ Ｐゴシック" charset="0"/>
            </a:endParaRPr>
          </a:p>
        </p:txBody>
      </p:sp>
      <p:pic>
        <p:nvPicPr>
          <p:cNvPr id="207880" name="Picture 6"/>
          <p:cNvPicPr>
            <a:picLocks noChangeAspect="1"/>
          </p:cNvPicPr>
          <p:nvPr/>
        </p:nvPicPr>
        <p:blipFill>
          <a:blip r:embed="rId2">
            <a:lum contrast="6000"/>
          </a:blip>
          <a:srcRect l="1973"/>
          <a:stretch>
            <a:fillRect/>
          </a:stretch>
        </p:blipFill>
        <p:spPr bwMode="auto">
          <a:xfrm>
            <a:off x="5210629" y="4055467"/>
            <a:ext cx="3296554" cy="2241922"/>
          </a:xfrm>
          <a:prstGeom prst="rect">
            <a:avLst/>
          </a:prstGeom>
          <a:solidFill>
            <a:srgbClr val="969696"/>
          </a:solidFill>
          <a:ln w="28575">
            <a:solidFill>
              <a:schemeClr val="bg1"/>
            </a:solidFill>
            <a:miter lim="800000"/>
            <a:headEnd/>
            <a:tailEnd/>
          </a:ln>
          <a:effectLst/>
        </p:spPr>
      </p:pic>
      <p:sp>
        <p:nvSpPr>
          <p:cNvPr id="20" name="Rectangle 3"/>
          <p:cNvSpPr txBox="1">
            <a:spLocks noChangeArrowheads="1"/>
          </p:cNvSpPr>
          <p:nvPr/>
        </p:nvSpPr>
        <p:spPr bwMode="auto">
          <a:xfrm>
            <a:off x="821871" y="2133600"/>
            <a:ext cx="7632700" cy="5225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5000"/>
              </a:lnSpc>
              <a:spcBef>
                <a:spcPct val="20000"/>
              </a:spcBef>
              <a:defRPr/>
            </a:pPr>
            <a:r>
              <a:rPr lang="en-US" sz="2400" kern="0" dirty="0" smtClean="0">
                <a:solidFill>
                  <a:srgbClr val="003300"/>
                </a:solidFill>
                <a:ea typeface="ＭＳ Ｐゴシック" charset="0"/>
                <a:cs typeface="Arial" charset="0"/>
              </a:rPr>
              <a:t>Where is the tritium going?</a:t>
            </a:r>
            <a:endParaRPr lang="en-US" sz="2400" b="1" kern="0" dirty="0" smtClean="0">
              <a:solidFill>
                <a:srgbClr val="000000"/>
              </a:solidFill>
              <a:latin typeface="Microsoft Sans Serif" charset="0"/>
              <a:ea typeface="ＭＳ Ｐゴシック" charset="0"/>
              <a:cs typeface="ＭＳ Ｐゴシック" charset="0"/>
            </a:endParaRPr>
          </a:p>
          <a:p>
            <a:pPr>
              <a:lnSpc>
                <a:spcPct val="80000"/>
              </a:lnSpc>
              <a:spcBef>
                <a:spcPct val="20000"/>
              </a:spcBef>
              <a:buFontTx/>
              <a:buChar char="•"/>
              <a:defRPr/>
            </a:pPr>
            <a:endParaRPr lang="en-US" sz="3200" b="1" kern="0" dirty="0">
              <a:solidFill>
                <a:srgbClr val="000000"/>
              </a:solidFill>
              <a:latin typeface="Microsoft Sans Serif" charset="0"/>
              <a:ea typeface="ＭＳ Ｐゴシック" charset="0"/>
              <a:cs typeface="ＭＳ Ｐゴシック" charset="0"/>
            </a:endParaRPr>
          </a:p>
        </p:txBody>
      </p:sp>
      <p:sp>
        <p:nvSpPr>
          <p:cNvPr id="21" name="Rectangle 3"/>
          <p:cNvSpPr txBox="1">
            <a:spLocks noChangeArrowheads="1"/>
          </p:cNvSpPr>
          <p:nvPr/>
        </p:nvSpPr>
        <p:spPr bwMode="auto">
          <a:xfrm>
            <a:off x="734789" y="3701142"/>
            <a:ext cx="3851728" cy="24819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5000"/>
              </a:lnSpc>
              <a:spcBef>
                <a:spcPct val="20000"/>
              </a:spcBef>
              <a:defRPr/>
            </a:pPr>
            <a:r>
              <a:rPr lang="en-US" sz="2400" kern="0" dirty="0" smtClean="0">
                <a:solidFill>
                  <a:srgbClr val="003300"/>
                </a:solidFill>
                <a:ea typeface="ＭＳ Ｐゴシック" charset="0"/>
                <a:cs typeface="ＭＳ Ｐゴシック" charset="0"/>
              </a:rPr>
              <a:t>Matrix diffusion (30 cm penetration in clay)  vs. advection in clay (4 cm).  </a:t>
            </a:r>
            <a:br>
              <a:rPr lang="en-US" sz="2400" kern="0" dirty="0" smtClean="0">
                <a:solidFill>
                  <a:srgbClr val="003300"/>
                </a:solidFill>
                <a:ea typeface="ＭＳ Ｐゴシック" charset="0"/>
                <a:cs typeface="ＭＳ Ｐゴシック" charset="0"/>
              </a:rPr>
            </a:br>
            <a:r>
              <a:rPr lang="en-US" sz="2400" kern="0" dirty="0" smtClean="0">
                <a:solidFill>
                  <a:srgbClr val="003300"/>
                </a:solidFill>
                <a:ea typeface="ＭＳ Ｐゴシック" charset="0"/>
                <a:cs typeface="ＭＳ Ｐゴシック" charset="0"/>
              </a:rPr>
              <a:t/>
            </a:r>
            <a:br>
              <a:rPr lang="en-US" sz="2400" kern="0" dirty="0" smtClean="0">
                <a:solidFill>
                  <a:srgbClr val="003300"/>
                </a:solidFill>
                <a:ea typeface="ＭＳ Ｐゴシック" charset="0"/>
                <a:cs typeface="ＭＳ Ｐゴシック" charset="0"/>
              </a:rPr>
            </a:br>
            <a:r>
              <a:rPr lang="en-US" sz="2400" kern="0" dirty="0" smtClean="0">
                <a:solidFill>
                  <a:srgbClr val="000000"/>
                </a:solidFill>
                <a:ea typeface="ＭＳ Ｐゴシック" charset="0"/>
                <a:cs typeface="ＭＳ Ｐゴシック" charset="0"/>
              </a:rPr>
              <a:t>Matrix Diffusion </a:t>
            </a:r>
            <a:r>
              <a:rPr lang="ja-JP" altLang="en-US" sz="2400" kern="0" smtClean="0">
                <a:solidFill>
                  <a:srgbClr val="000000"/>
                </a:solidFill>
                <a:ea typeface="ＭＳ Ｐゴシック" charset="0"/>
                <a:cs typeface="ＭＳ Ｐゴシック" charset="0"/>
              </a:rPr>
              <a:t>“</a:t>
            </a:r>
            <a:r>
              <a:rPr lang="en-US" altLang="ja-JP" sz="2400" kern="0" dirty="0" smtClean="0">
                <a:solidFill>
                  <a:srgbClr val="000000"/>
                </a:solidFill>
                <a:ea typeface="ＭＳ Ｐゴシック" charset="0"/>
                <a:cs typeface="ＭＳ Ｐゴシック" charset="0"/>
              </a:rPr>
              <a:t>overwhelms</a:t>
            </a:r>
            <a:r>
              <a:rPr lang="ja-JP" altLang="en-US" sz="2400" kern="0" smtClean="0">
                <a:solidFill>
                  <a:srgbClr val="000000"/>
                </a:solidFill>
                <a:ea typeface="ＭＳ Ｐゴシック" charset="0"/>
                <a:cs typeface="ＭＳ Ｐゴシック" charset="0"/>
              </a:rPr>
              <a:t>”</a:t>
            </a:r>
            <a:r>
              <a:rPr lang="en-US" altLang="ja-JP" sz="2400" kern="0" dirty="0" smtClean="0">
                <a:solidFill>
                  <a:srgbClr val="000000"/>
                </a:solidFill>
                <a:ea typeface="ＭＳ Ｐゴシック" charset="0"/>
                <a:cs typeface="ＭＳ Ｐゴシック" charset="0"/>
              </a:rPr>
              <a:t> advection.</a:t>
            </a:r>
            <a:r>
              <a:rPr lang="en-US" altLang="ja-JP" sz="2400" b="1" kern="0" dirty="0" smtClean="0">
                <a:solidFill>
                  <a:srgbClr val="FFFFFF"/>
                </a:solidFill>
                <a:ea typeface="ＭＳ Ｐゴシック" charset="0"/>
                <a:cs typeface="ＭＳ Ｐゴシック" charset="0"/>
              </a:rPr>
              <a:t>.</a:t>
            </a:r>
          </a:p>
          <a:p>
            <a:pPr>
              <a:lnSpc>
                <a:spcPct val="80000"/>
              </a:lnSpc>
              <a:spcBef>
                <a:spcPct val="20000"/>
              </a:spcBef>
              <a:defRPr/>
            </a:pPr>
            <a:endParaRPr lang="en-US" sz="2400" b="1" kern="0" dirty="0" smtClean="0">
              <a:solidFill>
                <a:srgbClr val="FFFFFF"/>
              </a:solidFill>
              <a:ea typeface="ＭＳ Ｐゴシック" charset="0"/>
              <a:cs typeface="Arial" charset="0"/>
            </a:endParaRPr>
          </a:p>
          <a:p>
            <a:pPr>
              <a:lnSpc>
                <a:spcPct val="80000"/>
              </a:lnSpc>
              <a:spcBef>
                <a:spcPct val="20000"/>
              </a:spcBef>
              <a:defRPr/>
            </a:pPr>
            <a:endParaRPr lang="en-US" sz="2400" b="1" kern="0" dirty="0" smtClean="0">
              <a:solidFill>
                <a:srgbClr val="003300"/>
              </a:solidFill>
              <a:ea typeface="ＭＳ Ｐゴシック" charset="0"/>
              <a:cs typeface="Arial" charset="0"/>
            </a:endParaRPr>
          </a:p>
          <a:p>
            <a:pPr>
              <a:lnSpc>
                <a:spcPct val="80000"/>
              </a:lnSpc>
              <a:spcBef>
                <a:spcPct val="20000"/>
              </a:spcBef>
              <a:defRPr/>
            </a:pPr>
            <a:endParaRPr lang="en-US" sz="2400" b="1" kern="0" dirty="0" smtClean="0">
              <a:solidFill>
                <a:srgbClr val="000000"/>
              </a:solidFill>
              <a:ea typeface="ＭＳ Ｐゴシック" charset="0"/>
              <a:cs typeface="Arial" charset="0"/>
            </a:endParaRPr>
          </a:p>
          <a:p>
            <a:pPr>
              <a:lnSpc>
                <a:spcPct val="80000"/>
              </a:lnSpc>
              <a:spcBef>
                <a:spcPct val="20000"/>
              </a:spcBef>
              <a:buFontTx/>
              <a:buChar char="•"/>
              <a:defRPr/>
            </a:pPr>
            <a:endParaRPr lang="en-US" sz="2400" b="1" kern="0" dirty="0" smtClean="0">
              <a:solidFill>
                <a:srgbClr val="000000"/>
              </a:solidFill>
              <a:latin typeface="Microsoft Sans Serif" charset="0"/>
              <a:ea typeface="ＭＳ Ｐゴシック" charset="0"/>
              <a:cs typeface="ＭＳ Ｐゴシック" charset="0"/>
            </a:endParaRPr>
          </a:p>
          <a:p>
            <a:pPr>
              <a:lnSpc>
                <a:spcPct val="80000"/>
              </a:lnSpc>
              <a:spcBef>
                <a:spcPct val="20000"/>
              </a:spcBef>
              <a:buFontTx/>
              <a:buChar char="•"/>
              <a:defRPr/>
            </a:pPr>
            <a:endParaRPr lang="en-US" sz="3200" b="1" kern="0" dirty="0">
              <a:solidFill>
                <a:srgbClr val="000000"/>
              </a:solidFill>
              <a:latin typeface="Microsoft Sans Serif" charset="0"/>
              <a:ea typeface="ＭＳ Ｐゴシック" charset="0"/>
              <a:cs typeface="ＭＳ Ｐゴシック" charset="0"/>
            </a:endParaRPr>
          </a:p>
        </p:txBody>
      </p:sp>
      <p:sp>
        <p:nvSpPr>
          <p:cNvPr id="19"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5</a:t>
            </a:fld>
            <a:endParaRPr lang="en-US" sz="1400" dirty="0">
              <a:solidFill>
                <a:srgbClr val="808080"/>
              </a:solidFill>
              <a:latin typeface="Tahoma" pitchFamily="34" charset="0"/>
              <a:ea typeface="ＭＳ Ｐゴシック" charset="0"/>
            </a:endParaRPr>
          </a:p>
        </p:txBody>
      </p:sp>
      <p:sp>
        <p:nvSpPr>
          <p:cNvPr id="22" name="Rectangle 2"/>
          <p:cNvSpPr txBox="1">
            <a:spLocks noChangeArrowheads="1"/>
          </p:cNvSpPr>
          <p:nvPr/>
        </p:nvSpPr>
        <p:spPr bwMode="auto">
          <a:xfrm>
            <a:off x="357414" y="173043"/>
            <a:ext cx="8915400" cy="9294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defTabSz="895350" eaLnBrk="1" hangingPunct="1">
              <a:lnSpc>
                <a:spcPct val="85000"/>
              </a:lnSpc>
              <a:tabLst>
                <a:tab pos="285750" algn="l"/>
              </a:tabLst>
              <a:defRPr sz="3200" b="1">
                <a:solidFill>
                  <a:srgbClr val="1557A7"/>
                </a:solidFill>
                <a:cs typeface="Arial" charset="0"/>
              </a:defRPr>
            </a:lvl1pPr>
            <a:lvl2pPr eaLnBrk="0" hangingPunct="0">
              <a:defRPr sz="4400">
                <a:latin typeface="Arial Narrow" pitchFamily="-106" charset="0"/>
                <a:ea typeface="ＭＳ Ｐゴシック" pitchFamily="-65" charset="-128"/>
                <a:cs typeface="ＭＳ Ｐゴシック" pitchFamily="-65" charset="-128"/>
              </a:defRPr>
            </a:lvl2pPr>
            <a:lvl3pPr eaLnBrk="0" hangingPunct="0">
              <a:defRPr sz="4400">
                <a:latin typeface="Arial Narrow" pitchFamily="-106" charset="0"/>
                <a:ea typeface="ＭＳ Ｐゴシック" pitchFamily="-65" charset="-128"/>
                <a:cs typeface="ＭＳ Ｐゴシック" pitchFamily="-65" charset="-128"/>
              </a:defRPr>
            </a:lvl3pPr>
            <a:lvl4pPr eaLnBrk="0" hangingPunct="0">
              <a:defRPr sz="4400">
                <a:latin typeface="Arial Narrow" pitchFamily="-106" charset="0"/>
                <a:ea typeface="ＭＳ Ｐゴシック" pitchFamily="-65" charset="-128"/>
                <a:cs typeface="ＭＳ Ｐゴシック" pitchFamily="-65" charset="-128"/>
              </a:defRPr>
            </a:lvl4pPr>
            <a:lvl5pPr eaLnBrk="0" hangingPunct="0">
              <a:defRPr sz="4400">
                <a:latin typeface="Arial Narrow" pitchFamily="-106" charset="0"/>
                <a:ea typeface="ＭＳ Ｐゴシック" pitchFamily="-65" charset="-128"/>
                <a:cs typeface="ＭＳ Ｐゴシック" pitchFamily="-65" charset="-128"/>
              </a:defRPr>
            </a:lvl5pPr>
            <a:lvl6pPr marL="457200" fontAlgn="base">
              <a:spcBef>
                <a:spcPct val="0"/>
              </a:spcBef>
              <a:spcAft>
                <a:spcPct val="0"/>
              </a:spcAft>
              <a:defRPr sz="4400">
                <a:latin typeface="Arial Narrow" pitchFamily="-106" charset="0"/>
              </a:defRPr>
            </a:lvl6pPr>
            <a:lvl7pPr marL="914400" fontAlgn="base">
              <a:spcBef>
                <a:spcPct val="0"/>
              </a:spcBef>
              <a:spcAft>
                <a:spcPct val="0"/>
              </a:spcAft>
              <a:defRPr sz="4400">
                <a:latin typeface="Arial Narrow" pitchFamily="-106" charset="0"/>
              </a:defRPr>
            </a:lvl7pPr>
            <a:lvl8pPr marL="1371600" fontAlgn="base">
              <a:spcBef>
                <a:spcPct val="0"/>
              </a:spcBef>
              <a:spcAft>
                <a:spcPct val="0"/>
              </a:spcAft>
              <a:defRPr sz="4400">
                <a:latin typeface="Arial Narrow" pitchFamily="-106" charset="0"/>
              </a:defRPr>
            </a:lvl8pPr>
            <a:lvl9pPr marL="1828800" fontAlgn="base">
              <a:spcBef>
                <a:spcPct val="0"/>
              </a:spcBef>
              <a:spcAft>
                <a:spcPct val="0"/>
              </a:spcAft>
              <a:defRPr sz="4400">
                <a:latin typeface="Arial Narrow" pitchFamily="-106" charset="0"/>
              </a:defRPr>
            </a:lvl9pPr>
          </a:lstStyle>
          <a:p>
            <a:r>
              <a:rPr lang="en-US" dirty="0">
                <a:ea typeface="ＭＳ Ｐゴシック" charset="0"/>
              </a:rPr>
              <a:t>Incomplete History of Matrix Diffusion </a:t>
            </a:r>
            <a:br>
              <a:rPr lang="en-US" dirty="0">
                <a:ea typeface="ＭＳ Ｐゴシック" charset="0"/>
              </a:rPr>
            </a:br>
            <a:r>
              <a:rPr lang="en-US" dirty="0">
                <a:ea typeface="ＭＳ Ｐゴシック" charset="0"/>
              </a:rPr>
              <a:t>in Groundwater</a:t>
            </a:r>
          </a:p>
        </p:txBody>
      </p:sp>
    </p:spTree>
    <p:extLst>
      <p:ext uri="{BB962C8B-B14F-4D97-AF65-F5344CB8AC3E}">
        <p14:creationId xmlns:p14="http://schemas.microsoft.com/office/powerpoint/2010/main" val="60034085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bwMode="auto">
          <a:xfrm>
            <a:off x="0" y="3"/>
            <a:ext cx="9144000" cy="1378857"/>
          </a:xfrm>
          <a:prstGeom prst="rect">
            <a:avLst/>
          </a:prstGeom>
          <a:solidFill>
            <a:srgbClr val="8080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27" name="Rectangle 26"/>
          <p:cNvSpPr/>
          <p:nvPr/>
        </p:nvSpPr>
        <p:spPr bwMode="auto">
          <a:xfrm>
            <a:off x="0" y="1364343"/>
            <a:ext cx="9144000" cy="5493657"/>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55303" name="Rectangle 6"/>
          <p:cNvSpPr>
            <a:spLocks noChangeArrowheads="1"/>
          </p:cNvSpPr>
          <p:nvPr/>
        </p:nvSpPr>
        <p:spPr bwMode="auto">
          <a:xfrm>
            <a:off x="7941830" y="6333342"/>
            <a:ext cx="1111250" cy="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545A115B-0607-034B-87DF-8F84A9C538B0}" type="slidenum">
              <a:rPr lang="en-US" sz="1400">
                <a:solidFill>
                  <a:srgbClr val="808080"/>
                </a:solidFill>
                <a:latin typeface="Tahoma" charset="0"/>
                <a:ea typeface="MS PGothic" charset="0"/>
                <a:cs typeface="MS PGothic" charset="0"/>
              </a:rPr>
              <a:pPr algn="r"/>
              <a:t>59</a:t>
            </a:fld>
            <a:endParaRPr lang="en-US" sz="1400" dirty="0">
              <a:solidFill>
                <a:srgbClr val="808080"/>
              </a:solidFill>
              <a:latin typeface="Tahoma" charset="0"/>
              <a:ea typeface="MS PGothic" charset="0"/>
              <a:cs typeface="MS PGothic"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964400181"/>
              </p:ext>
            </p:extLst>
          </p:nvPr>
        </p:nvGraphicFramePr>
        <p:xfrm>
          <a:off x="190549" y="442182"/>
          <a:ext cx="8762902" cy="6369816"/>
        </p:xfrm>
        <a:graphic>
          <a:graphicData uri="http://schemas.openxmlformats.org/drawingml/2006/table">
            <a:tbl>
              <a:tblPr/>
              <a:tblGrid>
                <a:gridCol w="2917377"/>
                <a:gridCol w="2772228"/>
                <a:gridCol w="3073297"/>
              </a:tblGrid>
              <a:tr h="85556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dirty="0">
                          <a:ln>
                            <a:noFill/>
                          </a:ln>
                          <a:solidFill>
                            <a:schemeClr val="bg1"/>
                          </a:solidFill>
                          <a:effectLst/>
                          <a:latin typeface="Arial" charset="0"/>
                          <a:ea typeface="ＭＳ Ｐゴシック" charset="0"/>
                          <a:cs typeface="Arial" charset="0"/>
                        </a:rPr>
                        <a:t>1. </a:t>
                      </a:r>
                      <a:r>
                        <a:rPr kumimoji="0" lang="en-US" sz="2500" b="1" i="0" u="none" strike="noStrike" cap="none" normalizeH="0" baseline="0" dirty="0" smtClean="0">
                          <a:ln>
                            <a:noFill/>
                          </a:ln>
                          <a:solidFill>
                            <a:schemeClr val="bg1"/>
                          </a:solidFill>
                          <a:effectLst/>
                          <a:latin typeface="Arial" charset="0"/>
                          <a:ea typeface="ＭＳ Ｐゴシック" charset="0"/>
                          <a:cs typeface="Arial" charset="0"/>
                        </a:rPr>
                        <a:t>REMChlor</a:t>
                      </a:r>
                      <a:endParaRPr kumimoji="0" lang="en-US" sz="2500" b="1" i="0" u="none" strike="noStrike" cap="none" normalizeH="0" baseline="0" dirty="0">
                        <a:ln>
                          <a:noFill/>
                        </a:ln>
                        <a:solidFill>
                          <a:schemeClr val="bg1"/>
                        </a:solidFill>
                        <a:effectLst/>
                        <a:latin typeface="Arial" charset="0"/>
                        <a:ea typeface="ＭＳ Ｐゴシック" charset="0"/>
                        <a:cs typeface="Arial" charset="0"/>
                      </a:endParaRPr>
                    </a:p>
                  </a:txBody>
                  <a:tcPr marL="83127" marR="83127" marT="46781" marB="46781" anchor="ct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35E9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dirty="0">
                          <a:ln>
                            <a:noFill/>
                          </a:ln>
                          <a:solidFill>
                            <a:schemeClr val="bg1"/>
                          </a:solidFill>
                          <a:effectLst/>
                          <a:latin typeface="Arial" charset="0"/>
                          <a:ea typeface="ＭＳ Ｐゴシック" charset="0"/>
                          <a:cs typeface="Arial" charset="0"/>
                        </a:rPr>
                        <a:t>2. Square Root Model</a:t>
                      </a:r>
                    </a:p>
                  </a:txBody>
                  <a:tcPr marL="83127" marR="83127" marT="46781" marB="46781" anchor="ct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35E9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500" b="1" i="0" u="none" strike="noStrike" kern="1200" cap="none" normalizeH="0" baseline="0" dirty="0">
                          <a:ln>
                            <a:noFill/>
                          </a:ln>
                          <a:solidFill>
                            <a:schemeClr val="bg1"/>
                          </a:solidFill>
                          <a:effectLst/>
                          <a:latin typeface="Arial" charset="0"/>
                          <a:ea typeface="ＭＳ Ｐゴシック" charset="0"/>
                          <a:cs typeface="Arial" charset="0"/>
                        </a:rPr>
                        <a:t>3. Dandy-Sale Model</a:t>
                      </a:r>
                    </a:p>
                  </a:txBody>
                  <a:tcPr marL="83127" marR="83127" marT="46781" marB="46781" anchor="ct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35E91"/>
                    </a:solidFill>
                  </a:tcPr>
                </a:tc>
              </a:tr>
              <a:tr h="55120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rgbClr val="000000"/>
                          </a:solidFill>
                          <a:effectLst/>
                          <a:latin typeface="Arial" charset="0"/>
                          <a:ea typeface="ＭＳ Ｐゴシック" charset="0"/>
                          <a:cs typeface="Arial" charset="0"/>
                        </a:rPr>
                        <a:t>Simple</a:t>
                      </a:r>
                    </a:p>
                  </a:txBody>
                  <a:tcPr marL="83127" marR="83127" marT="46781" marB="46781" anchor="ct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rgbClr val="000000"/>
                          </a:solidFill>
                          <a:effectLst/>
                          <a:latin typeface="Arial" charset="0"/>
                          <a:ea typeface="ＭＳ Ｐゴシック" charset="0"/>
                          <a:cs typeface="Arial" charset="0"/>
                        </a:rPr>
                        <a:t>Very simple</a:t>
                      </a:r>
                    </a:p>
                  </a:txBody>
                  <a:tcPr marL="83127" marR="83127" marT="46781" marB="46781" anchor="ct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c>
                  <a:txBody>
                    <a:bodyPr/>
                    <a:lstStyle/>
                    <a:p>
                      <a:pPr marL="166688" marR="0" lvl="0" indent="-166688" algn="l" defTabSz="457200" rtl="0" eaLnBrk="1" fontAlgn="base" latinLnBrk="0" hangingPunct="1">
                        <a:lnSpc>
                          <a:spcPct val="100000"/>
                        </a:lnSpc>
                        <a:spcBef>
                          <a:spcPct val="0"/>
                        </a:spcBef>
                        <a:spcAft>
                          <a:spcPct val="0"/>
                        </a:spcAft>
                        <a:buClrTx/>
                        <a:buSzTx/>
                        <a:buFont typeface="Arial" charset="0"/>
                        <a:buNone/>
                        <a:tabLst/>
                      </a:pPr>
                      <a:r>
                        <a:rPr kumimoji="0" lang="en-US" sz="2300" b="0" i="0" u="none" strike="noStrike" cap="none" normalizeH="0" baseline="0" dirty="0">
                          <a:ln>
                            <a:noFill/>
                          </a:ln>
                          <a:solidFill>
                            <a:srgbClr val="000000"/>
                          </a:solidFill>
                          <a:effectLst/>
                          <a:latin typeface="Arial" charset="0"/>
                          <a:ea typeface="ＭＳ Ｐゴシック" charset="0"/>
                          <a:cs typeface="Arial" charset="0"/>
                        </a:rPr>
                        <a:t>Complex Function </a:t>
                      </a:r>
                    </a:p>
                  </a:txBody>
                  <a:tcPr marL="83127" marR="83127" marT="46781" marB="46781" anchor="ct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r>
              <a:tr h="11756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rgbClr val="000000"/>
                          </a:solidFill>
                          <a:effectLst/>
                          <a:latin typeface="Arial" charset="0"/>
                          <a:ea typeface="ＭＳ Ｐゴシック" charset="0"/>
                          <a:cs typeface="Arial" charset="0"/>
                        </a:rPr>
                        <a:t>Vertical plane source</a:t>
                      </a:r>
                    </a:p>
                  </a:txBody>
                  <a:tcPr marL="83127" marR="83127" marT="46781" marB="46781" anchor="ct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Arial" charset="0"/>
                        <a:buNone/>
                        <a:tabLst/>
                      </a:pPr>
                      <a:r>
                        <a:rPr kumimoji="0" lang="en-US" sz="2300" b="0" i="0" u="none" strike="noStrike" cap="none" normalizeH="0" baseline="0" dirty="0">
                          <a:ln>
                            <a:noFill/>
                          </a:ln>
                          <a:solidFill>
                            <a:srgbClr val="000000"/>
                          </a:solidFill>
                          <a:effectLst/>
                          <a:latin typeface="Arial" charset="0"/>
                          <a:ea typeface="ＭＳ Ｐゴシック" charset="0"/>
                          <a:cs typeface="Arial" charset="0"/>
                        </a:rPr>
                        <a:t>Horizontal source is directly over low perm zone</a:t>
                      </a:r>
                    </a:p>
                  </a:txBody>
                  <a:tcPr marL="83127" marR="83127" marT="46781" marB="46781" anchor="ct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Arial" charset="0"/>
                        <a:buNone/>
                        <a:tabLst/>
                      </a:pPr>
                      <a:r>
                        <a:rPr kumimoji="0" lang="en-US" sz="2300" b="0" i="0" u="none" strike="noStrike" cap="none" normalizeH="0" baseline="0" dirty="0">
                          <a:ln>
                            <a:noFill/>
                          </a:ln>
                          <a:solidFill>
                            <a:srgbClr val="000000"/>
                          </a:solidFill>
                          <a:effectLst/>
                          <a:latin typeface="Arial" charset="0"/>
                          <a:ea typeface="ＭＳ Ｐゴシック" charset="0"/>
                          <a:cs typeface="Arial" charset="0"/>
                        </a:rPr>
                        <a:t>Vertical plane source upgradient of low perm zone</a:t>
                      </a:r>
                    </a:p>
                  </a:txBody>
                  <a:tcPr marL="83127" marR="83127" marT="46781" marB="46781" anchor="ct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r>
              <a:tr h="114663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rgbClr val="000000"/>
                          </a:solidFill>
                          <a:effectLst/>
                          <a:latin typeface="Arial" charset="0"/>
                          <a:ea typeface="ＭＳ Ｐゴシック" charset="0"/>
                          <a:cs typeface="Arial" charset="0"/>
                        </a:rPr>
                        <a:t>No matrix diffusion   </a:t>
                      </a:r>
                      <a:br>
                        <a:rPr kumimoji="0" lang="en-US" sz="2300" b="0" i="0" u="none" strike="noStrike" cap="none" normalizeH="0" baseline="0" dirty="0">
                          <a:ln>
                            <a:noFill/>
                          </a:ln>
                          <a:solidFill>
                            <a:srgbClr val="000000"/>
                          </a:solidFill>
                          <a:effectLst/>
                          <a:latin typeface="Arial" charset="0"/>
                          <a:ea typeface="ＭＳ Ｐゴシック" charset="0"/>
                          <a:cs typeface="Arial" charset="0"/>
                        </a:rPr>
                      </a:br>
                      <a:r>
                        <a:rPr kumimoji="0" lang="en-US" sz="2300" b="0" i="0" u="none" strike="noStrike" cap="none" normalizeH="0" baseline="0" dirty="0">
                          <a:ln>
                            <a:noFill/>
                          </a:ln>
                          <a:solidFill>
                            <a:srgbClr val="000000"/>
                          </a:solidFill>
                          <a:effectLst/>
                          <a:latin typeface="Arial" charset="0"/>
                          <a:ea typeface="ＭＳ Ｐゴシック" charset="0"/>
                          <a:cs typeface="Arial" charset="0"/>
                        </a:rPr>
                        <a:t>  in plume</a:t>
                      </a:r>
                    </a:p>
                  </a:txBody>
                  <a:tcPr marL="83127" marR="83127" marT="46781" marB="46781" anchor="ct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c>
                  <a:txBody>
                    <a:bodyPr/>
                    <a:lstStyle/>
                    <a:p>
                      <a:pPr marL="228600" marR="0" lvl="0" indent="-228600" algn="l" defTabSz="457200" rtl="0" eaLnBrk="1" fontAlgn="base" latinLnBrk="0" hangingPunct="1">
                        <a:lnSpc>
                          <a:spcPct val="100000"/>
                        </a:lnSpc>
                        <a:spcBef>
                          <a:spcPct val="0"/>
                        </a:spcBef>
                        <a:spcAft>
                          <a:spcPct val="0"/>
                        </a:spcAft>
                        <a:buClrTx/>
                        <a:buSzTx/>
                        <a:buFont typeface="Arial" charset="0"/>
                        <a:buChar char="•"/>
                        <a:tabLst/>
                      </a:pPr>
                      <a:r>
                        <a:rPr kumimoji="0" lang="en-US" sz="2300" b="0" i="0" u="none" strike="noStrike" cap="none" normalizeH="0" baseline="0" dirty="0">
                          <a:ln>
                            <a:noFill/>
                          </a:ln>
                          <a:solidFill>
                            <a:srgbClr val="000000"/>
                          </a:solidFill>
                          <a:effectLst/>
                          <a:latin typeface="Arial" charset="0"/>
                          <a:ea typeface="ＭＳ Ｐゴシック" charset="0"/>
                          <a:cs typeface="Arial" charset="0"/>
                        </a:rPr>
                        <a:t>On-off source </a:t>
                      </a:r>
                    </a:p>
                    <a:p>
                      <a:pPr marL="228600" marR="0" lvl="0" indent="-228600" algn="l" defTabSz="457200" rtl="0" eaLnBrk="1" fontAlgn="base" latinLnBrk="0" hangingPunct="1">
                        <a:lnSpc>
                          <a:spcPct val="100000"/>
                        </a:lnSpc>
                        <a:spcBef>
                          <a:spcPct val="0"/>
                        </a:spcBef>
                        <a:spcAft>
                          <a:spcPct val="0"/>
                        </a:spcAft>
                        <a:buClrTx/>
                        <a:buSzTx/>
                        <a:buFont typeface="Arial" charset="0"/>
                        <a:buChar char="•"/>
                        <a:tabLst/>
                      </a:pPr>
                      <a:r>
                        <a:rPr kumimoji="0" lang="en-US" sz="2300" b="0" i="0" u="none" strike="noStrike" cap="none" normalizeH="0" baseline="0" dirty="0">
                          <a:ln>
                            <a:noFill/>
                          </a:ln>
                          <a:solidFill>
                            <a:srgbClr val="000000"/>
                          </a:solidFill>
                          <a:effectLst/>
                          <a:latin typeface="Arial" charset="0"/>
                          <a:ea typeface="ＭＳ Ｐゴシック" charset="0"/>
                          <a:cs typeface="Arial" charset="0"/>
                        </a:rPr>
                        <a:t>Unimpeded back diffusion</a:t>
                      </a:r>
                    </a:p>
                  </a:txBody>
                  <a:tcPr marL="83127" marR="83127" marT="46781" marB="46781" anchor="ct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c>
                  <a:txBody>
                    <a:bodyPr/>
                    <a:lstStyle/>
                    <a:p>
                      <a:pPr marL="228600" marR="0" lvl="0" indent="-228600" algn="l" defTabSz="457200" rtl="0" eaLnBrk="1" fontAlgn="base" latinLnBrk="0" hangingPunct="1">
                        <a:lnSpc>
                          <a:spcPct val="100000"/>
                        </a:lnSpc>
                        <a:spcBef>
                          <a:spcPct val="0"/>
                        </a:spcBef>
                        <a:spcAft>
                          <a:spcPct val="0"/>
                        </a:spcAft>
                        <a:buClrTx/>
                        <a:buSzTx/>
                        <a:buFont typeface="Arial" charset="0"/>
                        <a:buChar char="•"/>
                        <a:tabLst/>
                      </a:pPr>
                      <a:r>
                        <a:rPr kumimoji="0" lang="en-US" sz="2300" b="0" i="0" u="none" strike="noStrike" cap="none" normalizeH="0" baseline="0" dirty="0">
                          <a:ln>
                            <a:noFill/>
                          </a:ln>
                          <a:solidFill>
                            <a:srgbClr val="000000"/>
                          </a:solidFill>
                          <a:effectLst/>
                          <a:latin typeface="Arial" charset="0"/>
                          <a:ea typeface="ＭＳ Ｐゴシック" charset="0"/>
                          <a:cs typeface="Arial" charset="0"/>
                        </a:rPr>
                        <a:t>On-off source</a:t>
                      </a:r>
                    </a:p>
                    <a:p>
                      <a:pPr marL="228600" marR="0" lvl="0" indent="-228600" algn="l" defTabSz="457200" rtl="0" eaLnBrk="1" fontAlgn="base" latinLnBrk="0" hangingPunct="1">
                        <a:lnSpc>
                          <a:spcPct val="100000"/>
                        </a:lnSpc>
                        <a:spcBef>
                          <a:spcPct val="0"/>
                        </a:spcBef>
                        <a:spcAft>
                          <a:spcPct val="0"/>
                        </a:spcAft>
                        <a:buClrTx/>
                        <a:buSzTx/>
                        <a:buFont typeface="Arial" charset="0"/>
                        <a:buChar char="•"/>
                        <a:tabLst/>
                      </a:pPr>
                      <a:r>
                        <a:rPr kumimoji="0" lang="en-US" sz="2300" b="0" i="0" u="none" strike="noStrike" cap="none" normalizeH="0" baseline="0" dirty="0">
                          <a:ln>
                            <a:noFill/>
                          </a:ln>
                          <a:solidFill>
                            <a:srgbClr val="000000"/>
                          </a:solidFill>
                          <a:effectLst/>
                          <a:latin typeface="Arial" charset="0"/>
                          <a:ea typeface="ＭＳ Ｐゴシック" charset="0"/>
                          <a:cs typeface="Arial" charset="0"/>
                        </a:rPr>
                        <a:t>More accurate back diffusion</a:t>
                      </a:r>
                    </a:p>
                  </a:txBody>
                  <a:tcPr marL="83127" marR="83127" marT="46781" marB="46781" anchor="ct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r>
              <a:tr h="149564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rgbClr val="000000"/>
                          </a:solidFill>
                          <a:effectLst/>
                          <a:latin typeface="Arial" charset="0"/>
                          <a:ea typeface="ＭＳ Ｐゴシック" charset="0"/>
                          <a:cs typeface="Arial" charset="0"/>
                        </a:rPr>
                        <a:t>Concentration or </a:t>
                      </a:r>
                      <a:br>
                        <a:rPr kumimoji="0" lang="en-US" sz="2300" b="0" i="0" u="none" strike="noStrike" cap="none" normalizeH="0" baseline="0" dirty="0">
                          <a:ln>
                            <a:noFill/>
                          </a:ln>
                          <a:solidFill>
                            <a:srgbClr val="000000"/>
                          </a:solidFill>
                          <a:effectLst/>
                          <a:latin typeface="Arial" charset="0"/>
                          <a:ea typeface="ＭＳ Ｐゴシック" charset="0"/>
                          <a:cs typeface="Arial" charset="0"/>
                        </a:rPr>
                      </a:br>
                      <a:r>
                        <a:rPr kumimoji="0" lang="en-US" sz="2300" b="0" i="0" u="none" strike="noStrike" cap="none" normalizeH="0" baseline="0" dirty="0">
                          <a:ln>
                            <a:noFill/>
                          </a:ln>
                          <a:solidFill>
                            <a:srgbClr val="000000"/>
                          </a:solidFill>
                          <a:effectLst/>
                          <a:latin typeface="Arial" charset="0"/>
                          <a:ea typeface="ＭＳ Ｐゴシック" charset="0"/>
                          <a:cs typeface="Arial" charset="0"/>
                        </a:rPr>
                        <a:t>  Mass Discharge</a:t>
                      </a:r>
                    </a:p>
                  </a:txBody>
                  <a:tcPr marL="83127" marR="83127" marT="46781" marB="46781" anchor="ct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174625" marR="0" lvl="0" indent="-174625" algn="l" defTabSz="457200" rtl="0" eaLnBrk="1" fontAlgn="base" latinLnBrk="0" hangingPunct="1">
                        <a:lnSpc>
                          <a:spcPct val="100000"/>
                        </a:lnSpc>
                        <a:spcBef>
                          <a:spcPct val="0"/>
                        </a:spcBef>
                        <a:spcAft>
                          <a:spcPct val="0"/>
                        </a:spcAft>
                        <a:buClrTx/>
                        <a:buSzTx/>
                        <a:buFont typeface="Arial" charset="0"/>
                        <a:buChar char="•"/>
                        <a:tabLst/>
                      </a:pPr>
                      <a:r>
                        <a:rPr kumimoji="0" lang="en-US" sz="2300" b="0" i="0" u="none" strike="noStrike" cap="none" normalizeH="0" baseline="0" dirty="0">
                          <a:ln>
                            <a:noFill/>
                          </a:ln>
                          <a:solidFill>
                            <a:srgbClr val="000000"/>
                          </a:solidFill>
                          <a:effectLst/>
                          <a:latin typeface="Arial" charset="0"/>
                          <a:ea typeface="ＭＳ Ｐゴシック" charset="0"/>
                          <a:cs typeface="Arial" charset="0"/>
                        </a:rPr>
                        <a:t> Mass discharge</a:t>
                      </a:r>
                    </a:p>
                    <a:p>
                      <a:pPr marL="174625" marR="0" lvl="0" indent="-174625" algn="l" defTabSz="457200" rtl="0" eaLnBrk="1" fontAlgn="base" latinLnBrk="0" hangingPunct="1">
                        <a:lnSpc>
                          <a:spcPct val="100000"/>
                        </a:lnSpc>
                        <a:spcBef>
                          <a:spcPct val="0"/>
                        </a:spcBef>
                        <a:spcAft>
                          <a:spcPct val="0"/>
                        </a:spcAft>
                        <a:buClrTx/>
                        <a:buSzTx/>
                        <a:buFont typeface="Arial" charset="0"/>
                        <a:buChar char="•"/>
                        <a:tabLst/>
                      </a:pPr>
                      <a:r>
                        <a:rPr kumimoji="0" lang="en-US" sz="2300" b="0" i="0" u="none" strike="noStrike" cap="none" normalizeH="0" baseline="0" dirty="0">
                          <a:ln>
                            <a:noFill/>
                          </a:ln>
                          <a:solidFill>
                            <a:srgbClr val="000000"/>
                          </a:solidFill>
                          <a:effectLst/>
                          <a:latin typeface="Arial" charset="0"/>
                          <a:ea typeface="ＭＳ Ｐゴシック" charset="0"/>
                          <a:cs typeface="Arial" charset="0"/>
                        </a:rPr>
                        <a:t> Mass in low </a:t>
                      </a:r>
                      <a:r>
                        <a:rPr kumimoji="0" lang="en-US" sz="2300" b="0" i="0" u="none" strike="noStrike" cap="none" normalizeH="0" baseline="0" dirty="0" smtClean="0">
                          <a:ln>
                            <a:noFill/>
                          </a:ln>
                          <a:solidFill>
                            <a:srgbClr val="000000"/>
                          </a:solidFill>
                          <a:effectLst/>
                          <a:latin typeface="Arial" charset="0"/>
                          <a:ea typeface="ＭＳ Ｐゴシック" charset="0"/>
                          <a:cs typeface="Arial" charset="0"/>
                        </a:rPr>
                        <a:t>perm</a:t>
                      </a:r>
                    </a:p>
                    <a:p>
                      <a:pPr marL="174625" marR="0" lvl="0" indent="-174625" algn="l" defTabSz="457200" rtl="0" eaLnBrk="1" fontAlgn="base" latinLnBrk="0" hangingPunct="1">
                        <a:lnSpc>
                          <a:spcPct val="100000"/>
                        </a:lnSpc>
                        <a:spcBef>
                          <a:spcPct val="0"/>
                        </a:spcBef>
                        <a:spcAft>
                          <a:spcPct val="0"/>
                        </a:spcAft>
                        <a:buClrTx/>
                        <a:buSzTx/>
                        <a:buFont typeface="Arial" charset="0"/>
                        <a:buChar char="•"/>
                        <a:tabLst/>
                      </a:pPr>
                      <a:r>
                        <a:rPr kumimoji="0" lang="en-US" sz="2300" b="0" i="0" u="none" strike="noStrike" kern="1200" cap="none" normalizeH="0" baseline="0" dirty="0" smtClean="0">
                          <a:ln>
                            <a:noFill/>
                          </a:ln>
                          <a:solidFill>
                            <a:srgbClr val="000000"/>
                          </a:solidFill>
                          <a:effectLst/>
                          <a:latin typeface="Arial" charset="0"/>
                          <a:ea typeface="ＭＳ Ｐゴシック" charset="0"/>
                          <a:cs typeface="Arial" charset="0"/>
                        </a:rPr>
                        <a:t> Concentration in Well</a:t>
                      </a:r>
                      <a:endParaRPr kumimoji="0" lang="en-US" sz="2300" b="0" i="0" u="none" strike="noStrike" kern="1200" cap="none" normalizeH="0" baseline="0" dirty="0">
                        <a:ln>
                          <a:noFill/>
                        </a:ln>
                        <a:solidFill>
                          <a:srgbClr val="000000"/>
                        </a:solidFill>
                        <a:effectLst/>
                        <a:latin typeface="Arial" charset="0"/>
                        <a:ea typeface="ＭＳ Ｐゴシック" charset="0"/>
                        <a:cs typeface="Arial" charset="0"/>
                      </a:endParaRPr>
                    </a:p>
                  </a:txBody>
                  <a:tcPr marL="83127" marR="83127" marT="46781" marB="46781" anchor="ct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0" i="0" u="none" strike="noStrike" kern="1200" cap="none" normalizeH="0" baseline="0" dirty="0" smtClean="0">
                          <a:ln>
                            <a:noFill/>
                          </a:ln>
                          <a:solidFill>
                            <a:srgbClr val="000000"/>
                          </a:solidFill>
                          <a:effectLst/>
                          <a:latin typeface="Arial" charset="0"/>
                          <a:ea typeface="ＭＳ Ｐゴシック" charset="0"/>
                          <a:cs typeface="Arial" charset="0"/>
                        </a:rPr>
                        <a:t>Same as Square Root, but with Conc. in Low Perm.</a:t>
                      </a:r>
                      <a:endParaRPr kumimoji="0" lang="en-US" sz="2300" b="0" i="0" u="none" strike="noStrike" kern="1200" cap="none" normalizeH="0" baseline="0" dirty="0">
                        <a:ln>
                          <a:noFill/>
                        </a:ln>
                        <a:solidFill>
                          <a:srgbClr val="000000"/>
                        </a:solidFill>
                        <a:effectLst/>
                        <a:latin typeface="Arial" charset="0"/>
                        <a:ea typeface="ＭＳ Ｐゴシック" charset="0"/>
                        <a:cs typeface="Arial" charset="0"/>
                      </a:endParaRPr>
                    </a:p>
                  </a:txBody>
                  <a:tcPr marL="83127" marR="83127" marT="46781" marB="46781" anchor="ct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r>
              <a:tr h="114512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rgbClr val="000000"/>
                          </a:solidFill>
                          <a:effectLst/>
                          <a:latin typeface="Arial" charset="0"/>
                          <a:ea typeface="ＭＳ Ｐゴシック" charset="0"/>
                          <a:cs typeface="Arial" charset="0"/>
                        </a:rPr>
                        <a:t>U.S. EPA CSMoS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dirty="0" smtClean="0">
                          <a:ln>
                            <a:noFill/>
                          </a:ln>
                          <a:solidFill>
                            <a:srgbClr val="000000"/>
                          </a:solidFill>
                          <a:effectLst/>
                          <a:latin typeface="Arial" charset="0"/>
                          <a:ea typeface="ＭＳ Ｐゴシック" charset="0"/>
                          <a:cs typeface="Arial" charset="0"/>
                        </a:rPr>
                        <a:t>(Google: </a:t>
                      </a:r>
                      <a:r>
                        <a:rPr kumimoji="0" lang="ja-JP" altLang="en-US" sz="2300" b="0" i="0" u="none" strike="noStrike" cap="none" normalizeH="0" baseline="0" dirty="0" smtClean="0">
                          <a:ln>
                            <a:noFill/>
                          </a:ln>
                          <a:solidFill>
                            <a:srgbClr val="000000"/>
                          </a:solidFill>
                          <a:effectLst/>
                          <a:latin typeface="Arial" charset="0"/>
                          <a:ea typeface="ＭＳ Ｐゴシック" charset="0"/>
                          <a:cs typeface="Arial" charset="0"/>
                        </a:rPr>
                        <a:t>“</a:t>
                      </a:r>
                      <a:r>
                        <a:rPr kumimoji="0" lang="en-US" sz="2300" b="0" i="0" u="none" strike="noStrike" cap="none" normalizeH="0" baseline="0" dirty="0">
                          <a:ln>
                            <a:noFill/>
                          </a:ln>
                          <a:solidFill>
                            <a:srgbClr val="000000"/>
                          </a:solidFill>
                          <a:effectLst/>
                          <a:latin typeface="Arial" charset="0"/>
                          <a:ea typeface="ＭＳ Ｐゴシック" charset="0"/>
                          <a:cs typeface="Arial" charset="0"/>
                        </a:rPr>
                        <a:t>EPA</a:t>
                      </a:r>
                      <a:r>
                        <a:rPr kumimoji="0" lang="ja-JP" altLang="en-US" sz="2300" b="0" i="0" u="none" strike="noStrike" cap="none" normalizeH="0" baseline="0" dirty="0">
                          <a:ln>
                            <a:noFill/>
                          </a:ln>
                          <a:solidFill>
                            <a:srgbClr val="000000"/>
                          </a:solidFill>
                          <a:effectLst/>
                          <a:latin typeface="Arial" charset="0"/>
                          <a:ea typeface="ＭＳ Ｐゴシック" charset="0"/>
                          <a:cs typeface="Arial" charset="0"/>
                        </a:rPr>
                        <a:t>”</a:t>
                      </a:r>
                      <a:r>
                        <a:rPr kumimoji="0" lang="en-US" sz="2300" b="0" i="0" u="none" strike="noStrike" cap="none" normalizeH="0" baseline="0" dirty="0">
                          <a:ln>
                            <a:noFill/>
                          </a:ln>
                          <a:solidFill>
                            <a:srgbClr val="000000"/>
                          </a:solidFill>
                          <a:effectLst/>
                          <a:latin typeface="Arial" charset="0"/>
                          <a:ea typeface="ＭＳ Ｐゴシック" charset="0"/>
                          <a:cs typeface="Arial" charset="0"/>
                        </a:rPr>
                        <a:t> </a:t>
                      </a:r>
                      <a:r>
                        <a:rPr kumimoji="0" lang="en-US" sz="2300" b="0" i="0" u="none" strike="noStrike" cap="none" normalizeH="0" baseline="0" dirty="0" smtClean="0">
                          <a:ln>
                            <a:noFill/>
                          </a:ln>
                          <a:solidFill>
                            <a:srgbClr val="000000"/>
                          </a:solidFill>
                          <a:effectLst/>
                          <a:latin typeface="Arial" charset="0"/>
                          <a:ea typeface="ＭＳ Ｐゴシック" charset="0"/>
                          <a:cs typeface="Arial" charset="0"/>
                        </a:rPr>
                        <a:t/>
                      </a:r>
                      <a:br>
                        <a:rPr kumimoji="0" lang="en-US" sz="2300" b="0" i="0" u="none" strike="noStrike" cap="none" normalizeH="0" baseline="0" dirty="0" smtClean="0">
                          <a:ln>
                            <a:noFill/>
                          </a:ln>
                          <a:solidFill>
                            <a:srgbClr val="000000"/>
                          </a:solidFill>
                          <a:effectLst/>
                          <a:latin typeface="Arial" charset="0"/>
                          <a:ea typeface="ＭＳ Ｐゴシック" charset="0"/>
                          <a:cs typeface="Arial" charset="0"/>
                        </a:rPr>
                      </a:br>
                      <a:r>
                        <a:rPr kumimoji="0" lang="en-US" sz="2300" b="0" i="0" u="none" strike="noStrike" cap="none" normalizeH="0" baseline="0" dirty="0" smtClean="0">
                          <a:ln>
                            <a:noFill/>
                          </a:ln>
                          <a:solidFill>
                            <a:srgbClr val="000000"/>
                          </a:solidFill>
                          <a:effectLst/>
                          <a:latin typeface="Arial" charset="0"/>
                          <a:ea typeface="ＭＳ Ｐゴシック" charset="0"/>
                          <a:cs typeface="Arial" charset="0"/>
                        </a:rPr>
                        <a:t>and </a:t>
                      </a:r>
                      <a:r>
                        <a:rPr kumimoji="0" lang="ja-JP" altLang="en-US" sz="2300" b="0" i="0" u="none" strike="noStrike" cap="none" normalizeH="0" baseline="0" dirty="0">
                          <a:ln>
                            <a:noFill/>
                          </a:ln>
                          <a:solidFill>
                            <a:srgbClr val="000000"/>
                          </a:solidFill>
                          <a:effectLst/>
                          <a:latin typeface="Arial" charset="0"/>
                          <a:ea typeface="ＭＳ Ｐゴシック" charset="0"/>
                          <a:cs typeface="Arial" charset="0"/>
                        </a:rPr>
                        <a:t>“</a:t>
                      </a:r>
                      <a:r>
                        <a:rPr kumimoji="0" lang="en-US" sz="2300" b="0" i="0" u="none" strike="noStrike" cap="none" normalizeH="0" baseline="0" dirty="0">
                          <a:ln>
                            <a:noFill/>
                          </a:ln>
                          <a:solidFill>
                            <a:srgbClr val="000000"/>
                          </a:solidFill>
                          <a:effectLst/>
                          <a:latin typeface="Arial" charset="0"/>
                          <a:ea typeface="ＭＳ Ｐゴシック" charset="0"/>
                          <a:cs typeface="Arial" charset="0"/>
                        </a:rPr>
                        <a:t>REMChlor</a:t>
                      </a:r>
                      <a:r>
                        <a:rPr kumimoji="0" lang="ja-JP" altLang="en-US" sz="2300" b="0" i="0" u="none" strike="noStrike" cap="none" normalizeH="0" baseline="0" dirty="0">
                          <a:ln>
                            <a:noFill/>
                          </a:ln>
                          <a:solidFill>
                            <a:srgbClr val="000000"/>
                          </a:solidFill>
                          <a:effectLst/>
                          <a:latin typeface="Arial" charset="0"/>
                          <a:ea typeface="ＭＳ Ｐゴシック" charset="0"/>
                          <a:cs typeface="Arial" charset="0"/>
                        </a:rPr>
                        <a:t>”</a:t>
                      </a:r>
                      <a:r>
                        <a:rPr kumimoji="0" lang="en-US" sz="2300" b="0" i="0" u="none" strike="noStrike" cap="none" normalizeH="0" baseline="0" dirty="0">
                          <a:ln>
                            <a:noFill/>
                          </a:ln>
                          <a:solidFill>
                            <a:srgbClr val="000000"/>
                          </a:solidFill>
                          <a:effectLst/>
                          <a:latin typeface="Arial" charset="0"/>
                          <a:ea typeface="ＭＳ Ｐゴシック" charset="0"/>
                          <a:cs typeface="Arial" charset="0"/>
                        </a:rPr>
                        <a:t>)</a:t>
                      </a:r>
                    </a:p>
                  </a:txBody>
                  <a:tcPr marL="83127" marR="83127" marT="46781" marB="46781" anchor="ct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rgbClr val="000000"/>
                          </a:solidFill>
                          <a:effectLst/>
                          <a:latin typeface="Arial" charset="0"/>
                          <a:ea typeface="ＭＳ Ｐゴシック" charset="0"/>
                          <a:cs typeface="Arial" charset="0"/>
                        </a:rPr>
                        <a:t>ESTCP Matrix Diffusion Toolkit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rgbClr val="000000"/>
                          </a:solidFill>
                          <a:effectLst/>
                          <a:latin typeface="Arial" charset="0"/>
                          <a:ea typeface="ＭＳ Ｐゴシック" charset="0"/>
                          <a:cs typeface="Arial" charset="0"/>
                        </a:rPr>
                        <a:t>(</a:t>
                      </a:r>
                      <a:r>
                        <a:rPr kumimoji="0" lang="en-US" sz="2300" b="0" i="0" u="none" strike="noStrike" cap="none" normalizeH="0" baseline="0" dirty="0" smtClean="0">
                          <a:ln>
                            <a:noFill/>
                          </a:ln>
                          <a:solidFill>
                            <a:srgbClr val="000000"/>
                          </a:solidFill>
                          <a:effectLst/>
                          <a:latin typeface="Arial" charset="0"/>
                          <a:ea typeface="ＭＳ Ｐゴシック" charset="0"/>
                          <a:cs typeface="Arial" charset="0"/>
                          <a:hlinkClick r:id="rId2"/>
                        </a:rPr>
                        <a:t>www.gsi-net.com</a:t>
                      </a:r>
                      <a:r>
                        <a:rPr kumimoji="0" lang="en-US" sz="2300" b="0" i="0" u="none" strike="noStrike" cap="none" normalizeH="0" baseline="0" dirty="0" smtClean="0">
                          <a:ln>
                            <a:noFill/>
                          </a:ln>
                          <a:solidFill>
                            <a:srgbClr val="000000"/>
                          </a:solidFill>
                          <a:effectLst/>
                          <a:latin typeface="Arial" charset="0"/>
                          <a:ea typeface="ＭＳ Ｐゴシック" charset="0"/>
                          <a:cs typeface="Arial" charset="0"/>
                        </a:rPr>
                        <a:t>)</a:t>
                      </a:r>
                      <a:endParaRPr kumimoji="0" lang="en-US" sz="2300" b="0" i="0" u="none" strike="noStrike" cap="none" normalizeH="0" baseline="0" dirty="0">
                        <a:ln>
                          <a:noFill/>
                        </a:ln>
                        <a:solidFill>
                          <a:srgbClr val="000000"/>
                        </a:solidFill>
                        <a:effectLst/>
                        <a:latin typeface="Arial" charset="0"/>
                        <a:ea typeface="ＭＳ Ｐゴシック" charset="0"/>
                        <a:cs typeface="Arial" charset="0"/>
                      </a:endParaRPr>
                    </a:p>
                  </a:txBody>
                  <a:tcPr marL="83127" marR="83127" marT="46781" marB="46781" anchor="ct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3F4"/>
                    </a:solidFill>
                  </a:tcPr>
                </a:tc>
                <a:tc hMerge="1">
                  <a:txBody>
                    <a:bodyPr/>
                    <a:lstStyle/>
                    <a:p>
                      <a:endParaRPr lang="en-US"/>
                    </a:p>
                  </a:txBody>
                  <a:tcPr/>
                </a:tc>
              </a:tr>
            </a:tbl>
          </a:graphicData>
        </a:graphic>
      </p:graphicFrame>
      <p:sp>
        <p:nvSpPr>
          <p:cNvPr id="5" name="Line 19"/>
          <p:cNvSpPr>
            <a:spLocks noChangeShapeType="1"/>
          </p:cNvSpPr>
          <p:nvPr/>
        </p:nvSpPr>
        <p:spPr bwMode="auto">
          <a:xfrm>
            <a:off x="0" y="1366549"/>
            <a:ext cx="9144000"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7"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59</a:t>
            </a:fld>
            <a:endParaRPr lang="en-US" sz="1400" dirty="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9022487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noChangeArrowheads="1"/>
          </p:cNvSpPr>
          <p:nvPr>
            <p:ph type="body" sz="half" idx="4294967295"/>
          </p:nvPr>
        </p:nvSpPr>
        <p:spPr bwMode="auto">
          <a:xfrm>
            <a:off x="770659" y="1684454"/>
            <a:ext cx="8081818" cy="4525435"/>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US" sz="2600" dirty="0">
                <a:latin typeface="Arial" pitchFamily="34" charset="0"/>
                <a:cs typeface="Arial" pitchFamily="34" charset="0"/>
              </a:rPr>
              <a:t>Introduction</a:t>
            </a:r>
          </a:p>
          <a:p>
            <a:r>
              <a:rPr lang="en-US" sz="2600" dirty="0">
                <a:latin typeface="Arial" pitchFamily="34" charset="0"/>
                <a:cs typeface="Arial" pitchFamily="34" charset="0"/>
              </a:rPr>
              <a:t>Matrix Diffusion Background</a:t>
            </a:r>
          </a:p>
          <a:p>
            <a:r>
              <a:rPr lang="en-US" sz="2600" dirty="0">
                <a:latin typeface="Arial" pitchFamily="34" charset="0"/>
                <a:cs typeface="Arial" pitchFamily="34" charset="0"/>
              </a:rPr>
              <a:t>Options for Modeling Matrix Diffusion</a:t>
            </a:r>
          </a:p>
          <a:p>
            <a:r>
              <a:rPr lang="en-US" sz="2600" b="1" dirty="0">
                <a:latin typeface="Arial" pitchFamily="34" charset="0"/>
                <a:cs typeface="Arial" pitchFamily="34" charset="0"/>
              </a:rPr>
              <a:t>Introduction to MDT – Square Root Model</a:t>
            </a:r>
          </a:p>
          <a:p>
            <a:r>
              <a:rPr lang="en-US" sz="2600" dirty="0" smtClean="0">
                <a:latin typeface="Arial" pitchFamily="34" charset="0"/>
                <a:cs typeface="Arial" pitchFamily="34" charset="0"/>
              </a:rPr>
              <a:t>Dandy-Sale Model in the MDT</a:t>
            </a:r>
          </a:p>
          <a:p>
            <a:r>
              <a:rPr lang="en-US" sz="2600" dirty="0">
                <a:latin typeface="Arial" pitchFamily="34" charset="0"/>
                <a:cs typeface="Arial" pitchFamily="34" charset="0"/>
              </a:rPr>
              <a:t>Case Study </a:t>
            </a:r>
            <a:r>
              <a:rPr lang="en-US" sz="2600" dirty="0" smtClean="0">
                <a:latin typeface="Arial" pitchFamily="34" charset="0"/>
                <a:cs typeface="Arial" pitchFamily="34" charset="0"/>
              </a:rPr>
              <a:t>1</a:t>
            </a:r>
            <a:endParaRPr lang="en-US" sz="2600" dirty="0">
              <a:latin typeface="Arial" pitchFamily="34" charset="0"/>
              <a:cs typeface="Arial" pitchFamily="34" charset="0"/>
            </a:endParaRPr>
          </a:p>
          <a:p>
            <a:r>
              <a:rPr lang="en-US" sz="2600" dirty="0">
                <a:latin typeface="Arial" pitchFamily="34" charset="0"/>
                <a:cs typeface="Arial" pitchFamily="34" charset="0"/>
              </a:rPr>
              <a:t>Case Study </a:t>
            </a:r>
            <a:r>
              <a:rPr lang="en-US" sz="2600" dirty="0" smtClean="0">
                <a:latin typeface="Arial" pitchFamily="34" charset="0"/>
                <a:cs typeface="Arial" pitchFamily="34" charset="0"/>
              </a:rPr>
              <a:t>2</a:t>
            </a:r>
            <a:endParaRPr lang="en-US" sz="2600" dirty="0">
              <a:latin typeface="Arial" pitchFamily="34" charset="0"/>
              <a:cs typeface="Arial" pitchFamily="34" charset="0"/>
            </a:endParaRPr>
          </a:p>
          <a:p>
            <a:r>
              <a:rPr lang="en-US" sz="2600" dirty="0" smtClean="0">
                <a:latin typeface="Arial" pitchFamily="34" charset="0"/>
                <a:cs typeface="Arial" pitchFamily="34" charset="0"/>
              </a:rPr>
              <a:t>Wrap-up</a:t>
            </a:r>
            <a:endParaRPr lang="en-US" sz="2600" dirty="0">
              <a:latin typeface="Arial" pitchFamily="34" charset="0"/>
              <a:cs typeface="Arial" pitchFamily="34" charset="0"/>
            </a:endParaRPr>
          </a:p>
        </p:txBody>
      </p:sp>
      <p:cxnSp>
        <p:nvCxnSpPr>
          <p:cNvPr id="5" name="Straight Connector 4"/>
          <p:cNvCxnSpPr>
            <a:cxnSpLocks noChangeShapeType="1"/>
          </p:cNvCxnSpPr>
          <p:nvPr/>
        </p:nvCxnSpPr>
        <p:spPr bwMode="auto">
          <a:xfrm>
            <a:off x="929409" y="1221510"/>
            <a:ext cx="6764194"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cxnSp>
      <p:grpSp>
        <p:nvGrpSpPr>
          <p:cNvPr id="6" name="Group 5"/>
          <p:cNvGrpSpPr>
            <a:grpSpLocks/>
          </p:cNvGrpSpPr>
          <p:nvPr/>
        </p:nvGrpSpPr>
        <p:grpSpPr bwMode="auto">
          <a:xfrm>
            <a:off x="7114890" y="482432"/>
            <a:ext cx="1596159" cy="1520390"/>
            <a:chOff x="4482" y="304"/>
            <a:chExt cx="1005" cy="958"/>
          </a:xfrm>
        </p:grpSpPr>
        <p:sp>
          <p:nvSpPr>
            <p:cNvPr id="7" name="AutoShape 6"/>
            <p:cNvSpPr>
              <a:spLocks noChangeAspect="1" noChangeArrowheads="1" noTextEdit="1"/>
            </p:cNvSpPr>
            <p:nvPr/>
          </p:nvSpPr>
          <p:spPr bwMode="auto">
            <a:xfrm>
              <a:off x="4482" y="304"/>
              <a:ext cx="1005" cy="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FFFF00"/>
                </a:solidFill>
                <a:ea typeface="ＭＳ Ｐゴシック" charset="0"/>
              </a:endParaRPr>
            </a:p>
          </p:txBody>
        </p:sp>
        <p:sp>
          <p:nvSpPr>
            <p:cNvPr id="8" name="Freeform 7"/>
            <p:cNvSpPr>
              <a:spLocks/>
            </p:cNvSpPr>
            <p:nvPr/>
          </p:nvSpPr>
          <p:spPr bwMode="auto">
            <a:xfrm>
              <a:off x="4482" y="304"/>
              <a:ext cx="1005" cy="817"/>
            </a:xfrm>
            <a:custGeom>
              <a:avLst/>
              <a:gdLst>
                <a:gd name="T0" fmla="*/ 0 w 3015"/>
                <a:gd name="T1" fmla="*/ 0 h 2450"/>
                <a:gd name="T2" fmla="*/ 0 w 3015"/>
                <a:gd name="T3" fmla="*/ 0 h 2450"/>
                <a:gd name="T4" fmla="*/ 0 w 3015"/>
                <a:gd name="T5" fmla="*/ 0 h 2450"/>
                <a:gd name="T6" fmla="*/ 0 w 3015"/>
                <a:gd name="T7" fmla="*/ 0 h 2450"/>
                <a:gd name="T8" fmla="*/ 0 w 3015"/>
                <a:gd name="T9" fmla="*/ 0 h 2450"/>
                <a:gd name="T10" fmla="*/ 0 60000 65536"/>
                <a:gd name="T11" fmla="*/ 0 60000 65536"/>
                <a:gd name="T12" fmla="*/ 0 60000 65536"/>
                <a:gd name="T13" fmla="*/ 0 60000 65536"/>
                <a:gd name="T14" fmla="*/ 0 60000 65536"/>
                <a:gd name="T15" fmla="*/ 0 w 3015"/>
                <a:gd name="T16" fmla="*/ 0 h 2450"/>
                <a:gd name="T17" fmla="*/ 3015 w 3015"/>
                <a:gd name="T18" fmla="*/ 2450 h 2450"/>
              </a:gdLst>
              <a:ahLst/>
              <a:cxnLst>
                <a:cxn ang="T10">
                  <a:pos x="T0" y="T1"/>
                </a:cxn>
                <a:cxn ang="T11">
                  <a:pos x="T2" y="T3"/>
                </a:cxn>
                <a:cxn ang="T12">
                  <a:pos x="T4" y="T5"/>
                </a:cxn>
                <a:cxn ang="T13">
                  <a:pos x="T6" y="T7"/>
                </a:cxn>
                <a:cxn ang="T14">
                  <a:pos x="T8" y="T9"/>
                </a:cxn>
              </a:cxnLst>
              <a:rect l="T15" t="T16" r="T17" b="T18"/>
              <a:pathLst>
                <a:path w="3015" h="2450">
                  <a:moveTo>
                    <a:pt x="0" y="562"/>
                  </a:moveTo>
                  <a:lnTo>
                    <a:pt x="992" y="2450"/>
                  </a:lnTo>
                  <a:lnTo>
                    <a:pt x="3015" y="1899"/>
                  </a:lnTo>
                  <a:lnTo>
                    <a:pt x="3009" y="0"/>
                  </a:lnTo>
                  <a:lnTo>
                    <a:pt x="0" y="562"/>
                  </a:lnTo>
                  <a:close/>
                </a:path>
              </a:pathLst>
            </a:custGeom>
            <a:solidFill>
              <a:srgbClr val="BFDD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9" name="Rectangle 8"/>
            <p:cNvSpPr>
              <a:spLocks noChangeArrowheads="1"/>
            </p:cNvSpPr>
            <p:nvPr/>
          </p:nvSpPr>
          <p:spPr bwMode="auto">
            <a:xfrm>
              <a:off x="4705" y="304"/>
              <a:ext cx="617" cy="820"/>
            </a:xfrm>
            <a:prstGeom prst="rect">
              <a:avLst/>
            </a:prstGeom>
            <a:solidFill>
              <a:srgbClr val="BFDD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FFFF00"/>
                </a:solidFill>
                <a:ea typeface="ＭＳ Ｐゴシック" charset="0"/>
              </a:endParaRPr>
            </a:p>
          </p:txBody>
        </p:sp>
        <p:sp>
          <p:nvSpPr>
            <p:cNvPr id="10" name="Freeform 9"/>
            <p:cNvSpPr>
              <a:spLocks/>
            </p:cNvSpPr>
            <p:nvPr/>
          </p:nvSpPr>
          <p:spPr bwMode="auto">
            <a:xfrm>
              <a:off x="4595" y="416"/>
              <a:ext cx="179" cy="328"/>
            </a:xfrm>
            <a:custGeom>
              <a:avLst/>
              <a:gdLst>
                <a:gd name="T0" fmla="*/ 0 w 537"/>
                <a:gd name="T1" fmla="*/ 0 h 985"/>
                <a:gd name="T2" fmla="*/ 0 w 537"/>
                <a:gd name="T3" fmla="*/ 0 h 985"/>
                <a:gd name="T4" fmla="*/ 0 w 537"/>
                <a:gd name="T5" fmla="*/ 0 h 985"/>
                <a:gd name="T6" fmla="*/ 0 w 537"/>
                <a:gd name="T7" fmla="*/ 0 h 985"/>
                <a:gd name="T8" fmla="*/ 0 w 537"/>
                <a:gd name="T9" fmla="*/ 0 h 985"/>
                <a:gd name="T10" fmla="*/ 0 w 537"/>
                <a:gd name="T11" fmla="*/ 0 h 985"/>
                <a:gd name="T12" fmla="*/ 0 w 537"/>
                <a:gd name="T13" fmla="*/ 0 h 985"/>
                <a:gd name="T14" fmla="*/ 0 w 537"/>
                <a:gd name="T15" fmla="*/ 0 h 985"/>
                <a:gd name="T16" fmla="*/ 0 w 537"/>
                <a:gd name="T17" fmla="*/ 0 h 985"/>
                <a:gd name="T18" fmla="*/ 0 w 537"/>
                <a:gd name="T19" fmla="*/ 0 h 985"/>
                <a:gd name="T20" fmla="*/ 0 w 537"/>
                <a:gd name="T21" fmla="*/ 0 h 985"/>
                <a:gd name="T22" fmla="*/ 0 w 537"/>
                <a:gd name="T23" fmla="*/ 0 h 985"/>
                <a:gd name="T24" fmla="*/ 0 w 537"/>
                <a:gd name="T25" fmla="*/ 0 h 985"/>
                <a:gd name="T26" fmla="*/ 0 w 537"/>
                <a:gd name="T27" fmla="*/ 0 h 985"/>
                <a:gd name="T28" fmla="*/ 0 w 537"/>
                <a:gd name="T29" fmla="*/ 0 h 985"/>
                <a:gd name="T30" fmla="*/ 0 w 537"/>
                <a:gd name="T31" fmla="*/ 0 h 985"/>
                <a:gd name="T32" fmla="*/ 0 w 537"/>
                <a:gd name="T33" fmla="*/ 0 h 985"/>
                <a:gd name="T34" fmla="*/ 0 w 537"/>
                <a:gd name="T35" fmla="*/ 0 h 985"/>
                <a:gd name="T36" fmla="*/ 0 w 537"/>
                <a:gd name="T37" fmla="*/ 0 h 985"/>
                <a:gd name="T38" fmla="*/ 0 w 537"/>
                <a:gd name="T39" fmla="*/ 0 h 985"/>
                <a:gd name="T40" fmla="*/ 0 w 537"/>
                <a:gd name="T41" fmla="*/ 0 h 985"/>
                <a:gd name="T42" fmla="*/ 0 w 537"/>
                <a:gd name="T43" fmla="*/ 0 h 985"/>
                <a:gd name="T44" fmla="*/ 0 w 537"/>
                <a:gd name="T45" fmla="*/ 0 h 985"/>
                <a:gd name="T46" fmla="*/ 0 w 537"/>
                <a:gd name="T47" fmla="*/ 0 h 985"/>
                <a:gd name="T48" fmla="*/ 0 w 537"/>
                <a:gd name="T49" fmla="*/ 0 h 985"/>
                <a:gd name="T50" fmla="*/ 0 w 537"/>
                <a:gd name="T51" fmla="*/ 0 h 985"/>
                <a:gd name="T52" fmla="*/ 0 w 537"/>
                <a:gd name="T53" fmla="*/ 0 h 985"/>
                <a:gd name="T54" fmla="*/ 0 w 537"/>
                <a:gd name="T55" fmla="*/ 0 h 985"/>
                <a:gd name="T56" fmla="*/ 0 w 537"/>
                <a:gd name="T57" fmla="*/ 0 h 985"/>
                <a:gd name="T58" fmla="*/ 0 w 537"/>
                <a:gd name="T59" fmla="*/ 0 h 985"/>
                <a:gd name="T60" fmla="*/ 0 w 537"/>
                <a:gd name="T61" fmla="*/ 0 h 985"/>
                <a:gd name="T62" fmla="*/ 0 w 537"/>
                <a:gd name="T63" fmla="*/ 0 h 985"/>
                <a:gd name="T64" fmla="*/ 0 w 537"/>
                <a:gd name="T65" fmla="*/ 0 h 985"/>
                <a:gd name="T66" fmla="*/ 0 w 537"/>
                <a:gd name="T67" fmla="*/ 0 h 985"/>
                <a:gd name="T68" fmla="*/ 0 w 537"/>
                <a:gd name="T69" fmla="*/ 0 h 985"/>
                <a:gd name="T70" fmla="*/ 0 w 537"/>
                <a:gd name="T71" fmla="*/ 0 h 985"/>
                <a:gd name="T72" fmla="*/ 0 w 537"/>
                <a:gd name="T73" fmla="*/ 0 h 985"/>
                <a:gd name="T74" fmla="*/ 0 w 537"/>
                <a:gd name="T75" fmla="*/ 0 h 985"/>
                <a:gd name="T76" fmla="*/ 0 w 537"/>
                <a:gd name="T77" fmla="*/ 0 h 985"/>
                <a:gd name="T78" fmla="*/ 0 w 537"/>
                <a:gd name="T79" fmla="*/ 0 h 985"/>
                <a:gd name="T80" fmla="*/ 0 w 537"/>
                <a:gd name="T81" fmla="*/ 0 h 985"/>
                <a:gd name="T82" fmla="*/ 0 w 537"/>
                <a:gd name="T83" fmla="*/ 0 h 985"/>
                <a:gd name="T84" fmla="*/ 0 w 537"/>
                <a:gd name="T85" fmla="*/ 0 h 985"/>
                <a:gd name="T86" fmla="*/ 0 w 537"/>
                <a:gd name="T87" fmla="*/ 0 h 985"/>
                <a:gd name="T88" fmla="*/ 0 w 537"/>
                <a:gd name="T89" fmla="*/ 0 h 985"/>
                <a:gd name="T90" fmla="*/ 0 w 537"/>
                <a:gd name="T91" fmla="*/ 0 h 985"/>
                <a:gd name="T92" fmla="*/ 0 w 537"/>
                <a:gd name="T93" fmla="*/ 0 h 985"/>
                <a:gd name="T94" fmla="*/ 0 w 537"/>
                <a:gd name="T95" fmla="*/ 0 h 985"/>
                <a:gd name="T96" fmla="*/ 0 w 537"/>
                <a:gd name="T97" fmla="*/ 0 h 9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7"/>
                <a:gd name="T148" fmla="*/ 0 h 985"/>
                <a:gd name="T149" fmla="*/ 537 w 537"/>
                <a:gd name="T150" fmla="*/ 985 h 9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7" h="985">
                  <a:moveTo>
                    <a:pt x="427" y="909"/>
                  </a:moveTo>
                  <a:lnTo>
                    <a:pt x="417" y="905"/>
                  </a:lnTo>
                  <a:lnTo>
                    <a:pt x="406" y="902"/>
                  </a:lnTo>
                  <a:lnTo>
                    <a:pt x="396" y="897"/>
                  </a:lnTo>
                  <a:lnTo>
                    <a:pt x="386" y="893"/>
                  </a:lnTo>
                  <a:lnTo>
                    <a:pt x="375" y="888"/>
                  </a:lnTo>
                  <a:lnTo>
                    <a:pt x="365" y="884"/>
                  </a:lnTo>
                  <a:lnTo>
                    <a:pt x="354" y="880"/>
                  </a:lnTo>
                  <a:lnTo>
                    <a:pt x="344" y="875"/>
                  </a:lnTo>
                  <a:lnTo>
                    <a:pt x="350" y="872"/>
                  </a:lnTo>
                  <a:lnTo>
                    <a:pt x="357" y="869"/>
                  </a:lnTo>
                  <a:lnTo>
                    <a:pt x="363" y="866"/>
                  </a:lnTo>
                  <a:lnTo>
                    <a:pt x="369" y="863"/>
                  </a:lnTo>
                  <a:lnTo>
                    <a:pt x="377" y="862"/>
                  </a:lnTo>
                  <a:lnTo>
                    <a:pt x="383" y="859"/>
                  </a:lnTo>
                  <a:lnTo>
                    <a:pt x="389" y="856"/>
                  </a:lnTo>
                  <a:lnTo>
                    <a:pt x="395" y="853"/>
                  </a:lnTo>
                  <a:lnTo>
                    <a:pt x="389" y="842"/>
                  </a:lnTo>
                  <a:lnTo>
                    <a:pt x="384" y="832"/>
                  </a:lnTo>
                  <a:lnTo>
                    <a:pt x="380" y="820"/>
                  </a:lnTo>
                  <a:lnTo>
                    <a:pt x="375" y="809"/>
                  </a:lnTo>
                  <a:lnTo>
                    <a:pt x="363" y="814"/>
                  </a:lnTo>
                  <a:lnTo>
                    <a:pt x="351" y="817"/>
                  </a:lnTo>
                  <a:lnTo>
                    <a:pt x="341" y="821"/>
                  </a:lnTo>
                  <a:lnTo>
                    <a:pt x="329" y="826"/>
                  </a:lnTo>
                  <a:lnTo>
                    <a:pt x="319" y="830"/>
                  </a:lnTo>
                  <a:lnTo>
                    <a:pt x="310" y="835"/>
                  </a:lnTo>
                  <a:lnTo>
                    <a:pt x="299" y="838"/>
                  </a:lnTo>
                  <a:lnTo>
                    <a:pt x="290" y="842"/>
                  </a:lnTo>
                  <a:lnTo>
                    <a:pt x="274" y="830"/>
                  </a:lnTo>
                  <a:lnTo>
                    <a:pt x="258" y="820"/>
                  </a:lnTo>
                  <a:lnTo>
                    <a:pt x="243" y="808"/>
                  </a:lnTo>
                  <a:lnTo>
                    <a:pt x="228" y="796"/>
                  </a:lnTo>
                  <a:lnTo>
                    <a:pt x="214" y="784"/>
                  </a:lnTo>
                  <a:lnTo>
                    <a:pt x="201" y="771"/>
                  </a:lnTo>
                  <a:lnTo>
                    <a:pt x="189" y="759"/>
                  </a:lnTo>
                  <a:lnTo>
                    <a:pt x="177" y="745"/>
                  </a:lnTo>
                  <a:lnTo>
                    <a:pt x="156" y="720"/>
                  </a:lnTo>
                  <a:lnTo>
                    <a:pt x="138" y="693"/>
                  </a:lnTo>
                  <a:lnTo>
                    <a:pt x="124" y="668"/>
                  </a:lnTo>
                  <a:lnTo>
                    <a:pt x="112" y="642"/>
                  </a:lnTo>
                  <a:lnTo>
                    <a:pt x="101" y="617"/>
                  </a:lnTo>
                  <a:lnTo>
                    <a:pt x="94" y="590"/>
                  </a:lnTo>
                  <a:lnTo>
                    <a:pt x="89" y="565"/>
                  </a:lnTo>
                  <a:lnTo>
                    <a:pt x="88" y="539"/>
                  </a:lnTo>
                  <a:lnTo>
                    <a:pt x="329" y="532"/>
                  </a:lnTo>
                  <a:lnTo>
                    <a:pt x="329" y="520"/>
                  </a:lnTo>
                  <a:lnTo>
                    <a:pt x="331" y="510"/>
                  </a:lnTo>
                  <a:lnTo>
                    <a:pt x="331" y="498"/>
                  </a:lnTo>
                  <a:lnTo>
                    <a:pt x="332" y="487"/>
                  </a:lnTo>
                  <a:lnTo>
                    <a:pt x="80" y="495"/>
                  </a:lnTo>
                  <a:lnTo>
                    <a:pt x="89" y="447"/>
                  </a:lnTo>
                  <a:lnTo>
                    <a:pt x="101" y="401"/>
                  </a:lnTo>
                  <a:lnTo>
                    <a:pt x="119" y="358"/>
                  </a:lnTo>
                  <a:lnTo>
                    <a:pt x="140" y="316"/>
                  </a:lnTo>
                  <a:lnTo>
                    <a:pt x="165" y="278"/>
                  </a:lnTo>
                  <a:lnTo>
                    <a:pt x="197" y="243"/>
                  </a:lnTo>
                  <a:lnTo>
                    <a:pt x="231" y="210"/>
                  </a:lnTo>
                  <a:lnTo>
                    <a:pt x="271" y="179"/>
                  </a:lnTo>
                  <a:lnTo>
                    <a:pt x="286" y="185"/>
                  </a:lnTo>
                  <a:lnTo>
                    <a:pt x="302" y="190"/>
                  </a:lnTo>
                  <a:lnTo>
                    <a:pt x="317" y="196"/>
                  </a:lnTo>
                  <a:lnTo>
                    <a:pt x="332" y="202"/>
                  </a:lnTo>
                  <a:lnTo>
                    <a:pt x="347" y="207"/>
                  </a:lnTo>
                  <a:lnTo>
                    <a:pt x="360" y="211"/>
                  </a:lnTo>
                  <a:lnTo>
                    <a:pt x="375" y="216"/>
                  </a:lnTo>
                  <a:lnTo>
                    <a:pt x="390" y="220"/>
                  </a:lnTo>
                  <a:lnTo>
                    <a:pt x="408" y="225"/>
                  </a:lnTo>
                  <a:lnTo>
                    <a:pt x="412" y="214"/>
                  </a:lnTo>
                  <a:lnTo>
                    <a:pt x="418" y="202"/>
                  </a:lnTo>
                  <a:lnTo>
                    <a:pt x="423" y="192"/>
                  </a:lnTo>
                  <a:lnTo>
                    <a:pt x="429" y="182"/>
                  </a:lnTo>
                  <a:lnTo>
                    <a:pt x="409" y="176"/>
                  </a:lnTo>
                  <a:lnTo>
                    <a:pt x="392" y="171"/>
                  </a:lnTo>
                  <a:lnTo>
                    <a:pt x="377" y="167"/>
                  </a:lnTo>
                  <a:lnTo>
                    <a:pt x="362" y="161"/>
                  </a:lnTo>
                  <a:lnTo>
                    <a:pt x="350" y="158"/>
                  </a:lnTo>
                  <a:lnTo>
                    <a:pt x="339" y="153"/>
                  </a:lnTo>
                  <a:lnTo>
                    <a:pt x="331" y="149"/>
                  </a:lnTo>
                  <a:lnTo>
                    <a:pt x="323" y="146"/>
                  </a:lnTo>
                  <a:lnTo>
                    <a:pt x="341" y="134"/>
                  </a:lnTo>
                  <a:lnTo>
                    <a:pt x="360" y="122"/>
                  </a:lnTo>
                  <a:lnTo>
                    <a:pt x="381" y="111"/>
                  </a:lnTo>
                  <a:lnTo>
                    <a:pt x="402" y="99"/>
                  </a:lnTo>
                  <a:lnTo>
                    <a:pt x="423" y="91"/>
                  </a:lnTo>
                  <a:lnTo>
                    <a:pt x="447" y="80"/>
                  </a:lnTo>
                  <a:lnTo>
                    <a:pt x="469" y="71"/>
                  </a:lnTo>
                  <a:lnTo>
                    <a:pt x="494" y="64"/>
                  </a:lnTo>
                  <a:lnTo>
                    <a:pt x="505" y="46"/>
                  </a:lnTo>
                  <a:lnTo>
                    <a:pt x="517" y="29"/>
                  </a:lnTo>
                  <a:lnTo>
                    <a:pt x="527" y="14"/>
                  </a:lnTo>
                  <a:lnTo>
                    <a:pt x="537" y="0"/>
                  </a:lnTo>
                  <a:lnTo>
                    <a:pt x="499" y="12"/>
                  </a:lnTo>
                  <a:lnTo>
                    <a:pt x="463" y="23"/>
                  </a:lnTo>
                  <a:lnTo>
                    <a:pt x="427" y="35"/>
                  </a:lnTo>
                  <a:lnTo>
                    <a:pt x="393" y="49"/>
                  </a:lnTo>
                  <a:lnTo>
                    <a:pt x="359" y="64"/>
                  </a:lnTo>
                  <a:lnTo>
                    <a:pt x="328" y="79"/>
                  </a:lnTo>
                  <a:lnTo>
                    <a:pt x="296" y="95"/>
                  </a:lnTo>
                  <a:lnTo>
                    <a:pt x="268" y="111"/>
                  </a:lnTo>
                  <a:lnTo>
                    <a:pt x="240" y="129"/>
                  </a:lnTo>
                  <a:lnTo>
                    <a:pt x="213" y="147"/>
                  </a:lnTo>
                  <a:lnTo>
                    <a:pt x="188" y="167"/>
                  </a:lnTo>
                  <a:lnTo>
                    <a:pt x="164" y="187"/>
                  </a:lnTo>
                  <a:lnTo>
                    <a:pt x="141" y="208"/>
                  </a:lnTo>
                  <a:lnTo>
                    <a:pt x="119" y="229"/>
                  </a:lnTo>
                  <a:lnTo>
                    <a:pt x="100" y="252"/>
                  </a:lnTo>
                  <a:lnTo>
                    <a:pt x="80" y="275"/>
                  </a:lnTo>
                  <a:lnTo>
                    <a:pt x="61" y="301"/>
                  </a:lnTo>
                  <a:lnTo>
                    <a:pt x="45" y="328"/>
                  </a:lnTo>
                  <a:lnTo>
                    <a:pt x="30" y="355"/>
                  </a:lnTo>
                  <a:lnTo>
                    <a:pt x="19" y="383"/>
                  </a:lnTo>
                  <a:lnTo>
                    <a:pt x="10" y="411"/>
                  </a:lnTo>
                  <a:lnTo>
                    <a:pt x="4" y="440"/>
                  </a:lnTo>
                  <a:lnTo>
                    <a:pt x="1" y="468"/>
                  </a:lnTo>
                  <a:lnTo>
                    <a:pt x="0" y="498"/>
                  </a:lnTo>
                  <a:lnTo>
                    <a:pt x="1" y="532"/>
                  </a:lnTo>
                  <a:lnTo>
                    <a:pt x="6" y="565"/>
                  </a:lnTo>
                  <a:lnTo>
                    <a:pt x="15" y="598"/>
                  </a:lnTo>
                  <a:lnTo>
                    <a:pt x="25" y="629"/>
                  </a:lnTo>
                  <a:lnTo>
                    <a:pt x="39" y="662"/>
                  </a:lnTo>
                  <a:lnTo>
                    <a:pt x="57" y="692"/>
                  </a:lnTo>
                  <a:lnTo>
                    <a:pt x="76" y="723"/>
                  </a:lnTo>
                  <a:lnTo>
                    <a:pt x="100" y="753"/>
                  </a:lnTo>
                  <a:lnTo>
                    <a:pt x="119" y="775"/>
                  </a:lnTo>
                  <a:lnTo>
                    <a:pt x="140" y="797"/>
                  </a:lnTo>
                  <a:lnTo>
                    <a:pt x="162" y="818"/>
                  </a:lnTo>
                  <a:lnTo>
                    <a:pt x="186" y="838"/>
                  </a:lnTo>
                  <a:lnTo>
                    <a:pt x="210" y="857"/>
                  </a:lnTo>
                  <a:lnTo>
                    <a:pt x="235" y="874"/>
                  </a:lnTo>
                  <a:lnTo>
                    <a:pt x="262" y="891"/>
                  </a:lnTo>
                  <a:lnTo>
                    <a:pt x="290" y="906"/>
                  </a:lnTo>
                  <a:lnTo>
                    <a:pt x="313" y="918"/>
                  </a:lnTo>
                  <a:lnTo>
                    <a:pt x="336" y="930"/>
                  </a:lnTo>
                  <a:lnTo>
                    <a:pt x="360" y="941"/>
                  </a:lnTo>
                  <a:lnTo>
                    <a:pt x="384" y="950"/>
                  </a:lnTo>
                  <a:lnTo>
                    <a:pt x="408" y="960"/>
                  </a:lnTo>
                  <a:lnTo>
                    <a:pt x="433" y="969"/>
                  </a:lnTo>
                  <a:lnTo>
                    <a:pt x="457" y="978"/>
                  </a:lnTo>
                  <a:lnTo>
                    <a:pt x="482" y="985"/>
                  </a:lnTo>
                  <a:lnTo>
                    <a:pt x="475" y="976"/>
                  </a:lnTo>
                  <a:lnTo>
                    <a:pt x="467" y="966"/>
                  </a:lnTo>
                  <a:lnTo>
                    <a:pt x="460" y="957"/>
                  </a:lnTo>
                  <a:lnTo>
                    <a:pt x="453" y="947"/>
                  </a:lnTo>
                  <a:lnTo>
                    <a:pt x="447" y="938"/>
                  </a:lnTo>
                  <a:lnTo>
                    <a:pt x="439" y="929"/>
                  </a:lnTo>
                  <a:lnTo>
                    <a:pt x="433" y="918"/>
                  </a:lnTo>
                  <a:lnTo>
                    <a:pt x="427" y="909"/>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1" name="Freeform 10"/>
            <p:cNvSpPr>
              <a:spLocks/>
            </p:cNvSpPr>
            <p:nvPr/>
          </p:nvSpPr>
          <p:spPr bwMode="auto">
            <a:xfrm>
              <a:off x="4846" y="759"/>
              <a:ext cx="72" cy="2"/>
            </a:xfrm>
            <a:custGeom>
              <a:avLst/>
              <a:gdLst>
                <a:gd name="T0" fmla="*/ 0 w 216"/>
                <a:gd name="T1" fmla="*/ 0 h 5"/>
                <a:gd name="T2" fmla="*/ 0 w 216"/>
                <a:gd name="T3" fmla="*/ 0 h 5"/>
                <a:gd name="T4" fmla="*/ 0 w 216"/>
                <a:gd name="T5" fmla="*/ 0 h 5"/>
                <a:gd name="T6" fmla="*/ 0 w 216"/>
                <a:gd name="T7" fmla="*/ 0 h 5"/>
                <a:gd name="T8" fmla="*/ 0 w 216"/>
                <a:gd name="T9" fmla="*/ 0 h 5"/>
                <a:gd name="T10" fmla="*/ 0 w 216"/>
                <a:gd name="T11" fmla="*/ 0 h 5"/>
                <a:gd name="T12" fmla="*/ 0 w 216"/>
                <a:gd name="T13" fmla="*/ 0 h 5"/>
                <a:gd name="T14" fmla="*/ 0 w 216"/>
                <a:gd name="T15" fmla="*/ 0 h 5"/>
                <a:gd name="T16" fmla="*/ 0 w 216"/>
                <a:gd name="T17" fmla="*/ 0 h 5"/>
                <a:gd name="T18" fmla="*/ 0 w 216"/>
                <a:gd name="T19" fmla="*/ 0 h 5"/>
                <a:gd name="T20" fmla="*/ 0 w 216"/>
                <a:gd name="T21" fmla="*/ 0 h 5"/>
                <a:gd name="T22" fmla="*/ 0 w 216"/>
                <a:gd name="T23" fmla="*/ 0 h 5"/>
                <a:gd name="T24" fmla="*/ 0 w 216"/>
                <a:gd name="T25" fmla="*/ 0 h 5"/>
                <a:gd name="T26" fmla="*/ 0 w 216"/>
                <a:gd name="T27" fmla="*/ 0 h 5"/>
                <a:gd name="T28" fmla="*/ 0 w 216"/>
                <a:gd name="T29" fmla="*/ 0 h 5"/>
                <a:gd name="T30" fmla="*/ 0 w 216"/>
                <a:gd name="T31" fmla="*/ 0 h 5"/>
                <a:gd name="T32" fmla="*/ 0 w 216"/>
                <a:gd name="T33" fmla="*/ 0 h 5"/>
                <a:gd name="T34" fmla="*/ 0 w 216"/>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
                <a:gd name="T55" fmla="*/ 0 h 5"/>
                <a:gd name="T56" fmla="*/ 216 w 216"/>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 h="5">
                  <a:moveTo>
                    <a:pt x="216" y="0"/>
                  </a:moveTo>
                  <a:lnTo>
                    <a:pt x="206" y="0"/>
                  </a:lnTo>
                  <a:lnTo>
                    <a:pt x="195" y="2"/>
                  </a:lnTo>
                  <a:lnTo>
                    <a:pt x="186" y="2"/>
                  </a:lnTo>
                  <a:lnTo>
                    <a:pt x="176" y="2"/>
                  </a:lnTo>
                  <a:lnTo>
                    <a:pt x="166" y="3"/>
                  </a:lnTo>
                  <a:lnTo>
                    <a:pt x="155" y="3"/>
                  </a:lnTo>
                  <a:lnTo>
                    <a:pt x="145" y="5"/>
                  </a:lnTo>
                  <a:lnTo>
                    <a:pt x="134" y="5"/>
                  </a:lnTo>
                  <a:lnTo>
                    <a:pt x="118" y="5"/>
                  </a:lnTo>
                  <a:lnTo>
                    <a:pt x="102" y="5"/>
                  </a:lnTo>
                  <a:lnTo>
                    <a:pt x="84" y="5"/>
                  </a:lnTo>
                  <a:lnTo>
                    <a:pt x="67" y="5"/>
                  </a:lnTo>
                  <a:lnTo>
                    <a:pt x="51" y="5"/>
                  </a:lnTo>
                  <a:lnTo>
                    <a:pt x="35" y="3"/>
                  </a:lnTo>
                  <a:lnTo>
                    <a:pt x="17" y="3"/>
                  </a:lnTo>
                  <a:lnTo>
                    <a:pt x="0" y="2"/>
                  </a:lnTo>
                  <a:lnTo>
                    <a:pt x="216" y="0"/>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 name="Freeform 11"/>
            <p:cNvSpPr>
              <a:spLocks/>
            </p:cNvSpPr>
            <p:nvPr/>
          </p:nvSpPr>
          <p:spPr bwMode="auto">
            <a:xfrm>
              <a:off x="4942" y="401"/>
              <a:ext cx="230" cy="342"/>
            </a:xfrm>
            <a:custGeom>
              <a:avLst/>
              <a:gdLst>
                <a:gd name="T0" fmla="*/ 0 w 690"/>
                <a:gd name="T1" fmla="*/ 0 h 1025"/>
                <a:gd name="T2" fmla="*/ 0 w 690"/>
                <a:gd name="T3" fmla="*/ 0 h 1025"/>
                <a:gd name="T4" fmla="*/ 0 w 690"/>
                <a:gd name="T5" fmla="*/ 0 h 1025"/>
                <a:gd name="T6" fmla="*/ 0 w 690"/>
                <a:gd name="T7" fmla="*/ 0 h 1025"/>
                <a:gd name="T8" fmla="*/ 0 w 690"/>
                <a:gd name="T9" fmla="*/ 0 h 1025"/>
                <a:gd name="T10" fmla="*/ 0 w 690"/>
                <a:gd name="T11" fmla="*/ 0 h 1025"/>
                <a:gd name="T12" fmla="*/ 0 w 690"/>
                <a:gd name="T13" fmla="*/ 0 h 1025"/>
                <a:gd name="T14" fmla="*/ 0 w 690"/>
                <a:gd name="T15" fmla="*/ 0 h 1025"/>
                <a:gd name="T16" fmla="*/ 0 w 690"/>
                <a:gd name="T17" fmla="*/ 0 h 1025"/>
                <a:gd name="T18" fmla="*/ 0 w 690"/>
                <a:gd name="T19" fmla="*/ 0 h 1025"/>
                <a:gd name="T20" fmla="*/ 0 w 690"/>
                <a:gd name="T21" fmla="*/ 0 h 1025"/>
                <a:gd name="T22" fmla="*/ 0 w 690"/>
                <a:gd name="T23" fmla="*/ 0 h 1025"/>
                <a:gd name="T24" fmla="*/ 0 w 690"/>
                <a:gd name="T25" fmla="*/ 0 h 1025"/>
                <a:gd name="T26" fmla="*/ 0 w 690"/>
                <a:gd name="T27" fmla="*/ 0 h 1025"/>
                <a:gd name="T28" fmla="*/ 0 w 690"/>
                <a:gd name="T29" fmla="*/ 0 h 1025"/>
                <a:gd name="T30" fmla="*/ 0 w 690"/>
                <a:gd name="T31" fmla="*/ 0 h 1025"/>
                <a:gd name="T32" fmla="*/ 0 w 690"/>
                <a:gd name="T33" fmla="*/ 0 h 1025"/>
                <a:gd name="T34" fmla="*/ 0 w 690"/>
                <a:gd name="T35" fmla="*/ 0 h 1025"/>
                <a:gd name="T36" fmla="*/ 0 w 690"/>
                <a:gd name="T37" fmla="*/ 0 h 1025"/>
                <a:gd name="T38" fmla="*/ 0 w 690"/>
                <a:gd name="T39" fmla="*/ 0 h 1025"/>
                <a:gd name="T40" fmla="*/ 0 w 690"/>
                <a:gd name="T41" fmla="*/ 0 h 1025"/>
                <a:gd name="T42" fmla="*/ 0 w 690"/>
                <a:gd name="T43" fmla="*/ 0 h 1025"/>
                <a:gd name="T44" fmla="*/ 0 w 690"/>
                <a:gd name="T45" fmla="*/ 0 h 1025"/>
                <a:gd name="T46" fmla="*/ 0 w 690"/>
                <a:gd name="T47" fmla="*/ 0 h 1025"/>
                <a:gd name="T48" fmla="*/ 0 w 690"/>
                <a:gd name="T49" fmla="*/ 0 h 1025"/>
                <a:gd name="T50" fmla="*/ 0 w 690"/>
                <a:gd name="T51" fmla="*/ 0 h 1025"/>
                <a:gd name="T52" fmla="*/ 0 w 690"/>
                <a:gd name="T53" fmla="*/ 0 h 1025"/>
                <a:gd name="T54" fmla="*/ 0 w 690"/>
                <a:gd name="T55" fmla="*/ 0 h 1025"/>
                <a:gd name="T56" fmla="*/ 0 w 690"/>
                <a:gd name="T57" fmla="*/ 0 h 1025"/>
                <a:gd name="T58" fmla="*/ 0 w 690"/>
                <a:gd name="T59" fmla="*/ 0 h 1025"/>
                <a:gd name="T60" fmla="*/ 0 w 690"/>
                <a:gd name="T61" fmla="*/ 0 h 1025"/>
                <a:gd name="T62" fmla="*/ 0 w 690"/>
                <a:gd name="T63" fmla="*/ 0 h 1025"/>
                <a:gd name="T64" fmla="*/ 0 w 690"/>
                <a:gd name="T65" fmla="*/ 0 h 1025"/>
                <a:gd name="T66" fmla="*/ 0 w 690"/>
                <a:gd name="T67" fmla="*/ 0 h 1025"/>
                <a:gd name="T68" fmla="*/ 0 w 690"/>
                <a:gd name="T69" fmla="*/ 0 h 1025"/>
                <a:gd name="T70" fmla="*/ 0 w 690"/>
                <a:gd name="T71" fmla="*/ 0 h 1025"/>
                <a:gd name="T72" fmla="*/ 0 w 690"/>
                <a:gd name="T73" fmla="*/ 0 h 1025"/>
                <a:gd name="T74" fmla="*/ 0 w 690"/>
                <a:gd name="T75" fmla="*/ 0 h 1025"/>
                <a:gd name="T76" fmla="*/ 0 w 690"/>
                <a:gd name="T77" fmla="*/ 0 h 1025"/>
                <a:gd name="T78" fmla="*/ 0 w 690"/>
                <a:gd name="T79" fmla="*/ 0 h 1025"/>
                <a:gd name="T80" fmla="*/ 0 w 690"/>
                <a:gd name="T81" fmla="*/ 0 h 1025"/>
                <a:gd name="T82" fmla="*/ 0 w 690"/>
                <a:gd name="T83" fmla="*/ 0 h 1025"/>
                <a:gd name="T84" fmla="*/ 0 w 690"/>
                <a:gd name="T85" fmla="*/ 0 h 1025"/>
                <a:gd name="T86" fmla="*/ 0 w 690"/>
                <a:gd name="T87" fmla="*/ 0 h 1025"/>
                <a:gd name="T88" fmla="*/ 0 w 690"/>
                <a:gd name="T89" fmla="*/ 0 h 1025"/>
                <a:gd name="T90" fmla="*/ 0 w 690"/>
                <a:gd name="T91" fmla="*/ 0 h 1025"/>
                <a:gd name="T92" fmla="*/ 0 w 690"/>
                <a:gd name="T93" fmla="*/ 0 h 1025"/>
                <a:gd name="T94" fmla="*/ 0 w 690"/>
                <a:gd name="T95" fmla="*/ 0 h 1025"/>
                <a:gd name="T96" fmla="*/ 0 w 690"/>
                <a:gd name="T97" fmla="*/ 0 h 1025"/>
                <a:gd name="T98" fmla="*/ 0 w 690"/>
                <a:gd name="T99" fmla="*/ 0 h 1025"/>
                <a:gd name="T100" fmla="*/ 0 w 690"/>
                <a:gd name="T101" fmla="*/ 0 h 1025"/>
                <a:gd name="T102" fmla="*/ 0 w 690"/>
                <a:gd name="T103" fmla="*/ 0 h 1025"/>
                <a:gd name="T104" fmla="*/ 0 w 690"/>
                <a:gd name="T105" fmla="*/ 0 h 1025"/>
                <a:gd name="T106" fmla="*/ 0 w 690"/>
                <a:gd name="T107" fmla="*/ 0 h 10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90"/>
                <a:gd name="T163" fmla="*/ 0 h 1025"/>
                <a:gd name="T164" fmla="*/ 690 w 690"/>
                <a:gd name="T165" fmla="*/ 1025 h 102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90" h="1025">
                  <a:moveTo>
                    <a:pt x="411" y="123"/>
                  </a:moveTo>
                  <a:lnTo>
                    <a:pt x="389" y="111"/>
                  </a:lnTo>
                  <a:lnTo>
                    <a:pt x="365" y="99"/>
                  </a:lnTo>
                  <a:lnTo>
                    <a:pt x="341" y="88"/>
                  </a:lnTo>
                  <a:lnTo>
                    <a:pt x="317" y="78"/>
                  </a:lnTo>
                  <a:lnTo>
                    <a:pt x="292" y="67"/>
                  </a:lnTo>
                  <a:lnTo>
                    <a:pt x="268" y="58"/>
                  </a:lnTo>
                  <a:lnTo>
                    <a:pt x="243" y="51"/>
                  </a:lnTo>
                  <a:lnTo>
                    <a:pt x="218" y="42"/>
                  </a:lnTo>
                  <a:lnTo>
                    <a:pt x="191" y="35"/>
                  </a:lnTo>
                  <a:lnTo>
                    <a:pt x="165" y="29"/>
                  </a:lnTo>
                  <a:lnTo>
                    <a:pt x="139" y="23"/>
                  </a:lnTo>
                  <a:lnTo>
                    <a:pt x="112" y="17"/>
                  </a:lnTo>
                  <a:lnTo>
                    <a:pt x="84" y="12"/>
                  </a:lnTo>
                  <a:lnTo>
                    <a:pt x="57" y="8"/>
                  </a:lnTo>
                  <a:lnTo>
                    <a:pt x="28" y="3"/>
                  </a:lnTo>
                  <a:lnTo>
                    <a:pt x="0" y="0"/>
                  </a:lnTo>
                  <a:lnTo>
                    <a:pt x="90" y="69"/>
                  </a:lnTo>
                  <a:lnTo>
                    <a:pt x="106" y="73"/>
                  </a:lnTo>
                  <a:lnTo>
                    <a:pt x="124" y="76"/>
                  </a:lnTo>
                  <a:lnTo>
                    <a:pt x="140" y="81"/>
                  </a:lnTo>
                  <a:lnTo>
                    <a:pt x="157" y="85"/>
                  </a:lnTo>
                  <a:lnTo>
                    <a:pt x="174" y="90"/>
                  </a:lnTo>
                  <a:lnTo>
                    <a:pt x="191" y="96"/>
                  </a:lnTo>
                  <a:lnTo>
                    <a:pt x="207" y="100"/>
                  </a:lnTo>
                  <a:lnTo>
                    <a:pt x="224" y="106"/>
                  </a:lnTo>
                  <a:lnTo>
                    <a:pt x="240" y="112"/>
                  </a:lnTo>
                  <a:lnTo>
                    <a:pt x="256" y="118"/>
                  </a:lnTo>
                  <a:lnTo>
                    <a:pt x="271" y="124"/>
                  </a:lnTo>
                  <a:lnTo>
                    <a:pt x="288" y="130"/>
                  </a:lnTo>
                  <a:lnTo>
                    <a:pt x="304" y="138"/>
                  </a:lnTo>
                  <a:lnTo>
                    <a:pt x="319" y="143"/>
                  </a:lnTo>
                  <a:lnTo>
                    <a:pt x="335" y="151"/>
                  </a:lnTo>
                  <a:lnTo>
                    <a:pt x="350" y="158"/>
                  </a:lnTo>
                  <a:lnTo>
                    <a:pt x="335" y="166"/>
                  </a:lnTo>
                  <a:lnTo>
                    <a:pt x="320" y="172"/>
                  </a:lnTo>
                  <a:lnTo>
                    <a:pt x="305" y="178"/>
                  </a:lnTo>
                  <a:lnTo>
                    <a:pt x="292" y="184"/>
                  </a:lnTo>
                  <a:lnTo>
                    <a:pt x="280" y="190"/>
                  </a:lnTo>
                  <a:lnTo>
                    <a:pt x="268" y="194"/>
                  </a:lnTo>
                  <a:lnTo>
                    <a:pt x="256" y="199"/>
                  </a:lnTo>
                  <a:lnTo>
                    <a:pt x="246" y="203"/>
                  </a:lnTo>
                  <a:lnTo>
                    <a:pt x="282" y="239"/>
                  </a:lnTo>
                  <a:lnTo>
                    <a:pt x="301" y="231"/>
                  </a:lnTo>
                  <a:lnTo>
                    <a:pt x="319" y="226"/>
                  </a:lnTo>
                  <a:lnTo>
                    <a:pt x="335" y="218"/>
                  </a:lnTo>
                  <a:lnTo>
                    <a:pt x="350" y="212"/>
                  </a:lnTo>
                  <a:lnTo>
                    <a:pt x="365" y="206"/>
                  </a:lnTo>
                  <a:lnTo>
                    <a:pt x="378" y="200"/>
                  </a:lnTo>
                  <a:lnTo>
                    <a:pt x="390" y="194"/>
                  </a:lnTo>
                  <a:lnTo>
                    <a:pt x="402" y="188"/>
                  </a:lnTo>
                  <a:lnTo>
                    <a:pt x="417" y="197"/>
                  </a:lnTo>
                  <a:lnTo>
                    <a:pt x="432" y="208"/>
                  </a:lnTo>
                  <a:lnTo>
                    <a:pt x="445" y="218"/>
                  </a:lnTo>
                  <a:lnTo>
                    <a:pt x="459" y="229"/>
                  </a:lnTo>
                  <a:lnTo>
                    <a:pt x="472" y="239"/>
                  </a:lnTo>
                  <a:lnTo>
                    <a:pt x="486" y="251"/>
                  </a:lnTo>
                  <a:lnTo>
                    <a:pt x="497" y="264"/>
                  </a:lnTo>
                  <a:lnTo>
                    <a:pt x="509" y="276"/>
                  </a:lnTo>
                  <a:lnTo>
                    <a:pt x="532" y="303"/>
                  </a:lnTo>
                  <a:lnTo>
                    <a:pt x="551" y="330"/>
                  </a:lnTo>
                  <a:lnTo>
                    <a:pt x="569" y="357"/>
                  </a:lnTo>
                  <a:lnTo>
                    <a:pt x="582" y="384"/>
                  </a:lnTo>
                  <a:lnTo>
                    <a:pt x="594" y="410"/>
                  </a:lnTo>
                  <a:lnTo>
                    <a:pt x="602" y="439"/>
                  </a:lnTo>
                  <a:lnTo>
                    <a:pt x="608" y="466"/>
                  </a:lnTo>
                  <a:lnTo>
                    <a:pt x="609" y="494"/>
                  </a:lnTo>
                  <a:lnTo>
                    <a:pt x="384" y="500"/>
                  </a:lnTo>
                  <a:lnTo>
                    <a:pt x="383" y="545"/>
                  </a:lnTo>
                  <a:lnTo>
                    <a:pt x="611" y="539"/>
                  </a:lnTo>
                  <a:lnTo>
                    <a:pt x="611" y="561"/>
                  </a:lnTo>
                  <a:lnTo>
                    <a:pt x="608" y="585"/>
                  </a:lnTo>
                  <a:lnTo>
                    <a:pt x="603" y="607"/>
                  </a:lnTo>
                  <a:lnTo>
                    <a:pt x="597" y="631"/>
                  </a:lnTo>
                  <a:lnTo>
                    <a:pt x="588" y="655"/>
                  </a:lnTo>
                  <a:lnTo>
                    <a:pt x="578" y="679"/>
                  </a:lnTo>
                  <a:lnTo>
                    <a:pt x="564" y="701"/>
                  </a:lnTo>
                  <a:lnTo>
                    <a:pt x="550" y="725"/>
                  </a:lnTo>
                  <a:lnTo>
                    <a:pt x="536" y="745"/>
                  </a:lnTo>
                  <a:lnTo>
                    <a:pt x="523" y="762"/>
                  </a:lnTo>
                  <a:lnTo>
                    <a:pt x="508" y="779"/>
                  </a:lnTo>
                  <a:lnTo>
                    <a:pt x="493" y="795"/>
                  </a:lnTo>
                  <a:lnTo>
                    <a:pt x="477" y="810"/>
                  </a:lnTo>
                  <a:lnTo>
                    <a:pt x="460" y="825"/>
                  </a:lnTo>
                  <a:lnTo>
                    <a:pt x="444" y="839"/>
                  </a:lnTo>
                  <a:lnTo>
                    <a:pt x="426" y="852"/>
                  </a:lnTo>
                  <a:lnTo>
                    <a:pt x="408" y="846"/>
                  </a:lnTo>
                  <a:lnTo>
                    <a:pt x="390" y="840"/>
                  </a:lnTo>
                  <a:lnTo>
                    <a:pt x="374" y="834"/>
                  </a:lnTo>
                  <a:lnTo>
                    <a:pt x="358" y="828"/>
                  </a:lnTo>
                  <a:lnTo>
                    <a:pt x="341" y="824"/>
                  </a:lnTo>
                  <a:lnTo>
                    <a:pt x="326" y="818"/>
                  </a:lnTo>
                  <a:lnTo>
                    <a:pt x="311" y="813"/>
                  </a:lnTo>
                  <a:lnTo>
                    <a:pt x="298" y="809"/>
                  </a:lnTo>
                  <a:lnTo>
                    <a:pt x="289" y="819"/>
                  </a:lnTo>
                  <a:lnTo>
                    <a:pt x="280" y="831"/>
                  </a:lnTo>
                  <a:lnTo>
                    <a:pt x="271" y="841"/>
                  </a:lnTo>
                  <a:lnTo>
                    <a:pt x="264" y="852"/>
                  </a:lnTo>
                  <a:lnTo>
                    <a:pt x="285" y="858"/>
                  </a:lnTo>
                  <a:lnTo>
                    <a:pt x="302" y="864"/>
                  </a:lnTo>
                  <a:lnTo>
                    <a:pt x="319" y="868"/>
                  </a:lnTo>
                  <a:lnTo>
                    <a:pt x="334" y="873"/>
                  </a:lnTo>
                  <a:lnTo>
                    <a:pt x="346" y="877"/>
                  </a:lnTo>
                  <a:lnTo>
                    <a:pt x="356" y="882"/>
                  </a:lnTo>
                  <a:lnTo>
                    <a:pt x="365" y="885"/>
                  </a:lnTo>
                  <a:lnTo>
                    <a:pt x="371" y="888"/>
                  </a:lnTo>
                  <a:lnTo>
                    <a:pt x="353" y="900"/>
                  </a:lnTo>
                  <a:lnTo>
                    <a:pt x="335" y="912"/>
                  </a:lnTo>
                  <a:lnTo>
                    <a:pt x="316" y="922"/>
                  </a:lnTo>
                  <a:lnTo>
                    <a:pt x="296" y="932"/>
                  </a:lnTo>
                  <a:lnTo>
                    <a:pt x="276" y="941"/>
                  </a:lnTo>
                  <a:lnTo>
                    <a:pt x="255" y="950"/>
                  </a:lnTo>
                  <a:lnTo>
                    <a:pt x="232" y="959"/>
                  </a:lnTo>
                  <a:lnTo>
                    <a:pt x="209" y="967"/>
                  </a:lnTo>
                  <a:lnTo>
                    <a:pt x="206" y="980"/>
                  </a:lnTo>
                  <a:lnTo>
                    <a:pt x="201" y="995"/>
                  </a:lnTo>
                  <a:lnTo>
                    <a:pt x="197" y="1010"/>
                  </a:lnTo>
                  <a:lnTo>
                    <a:pt x="192" y="1025"/>
                  </a:lnTo>
                  <a:lnTo>
                    <a:pt x="195" y="1023"/>
                  </a:lnTo>
                  <a:lnTo>
                    <a:pt x="200" y="1022"/>
                  </a:lnTo>
                  <a:lnTo>
                    <a:pt x="203" y="1022"/>
                  </a:lnTo>
                  <a:lnTo>
                    <a:pt x="206" y="1020"/>
                  </a:lnTo>
                  <a:lnTo>
                    <a:pt x="231" y="1012"/>
                  </a:lnTo>
                  <a:lnTo>
                    <a:pt x="256" y="1004"/>
                  </a:lnTo>
                  <a:lnTo>
                    <a:pt x="280" y="994"/>
                  </a:lnTo>
                  <a:lnTo>
                    <a:pt x="304" y="985"/>
                  </a:lnTo>
                  <a:lnTo>
                    <a:pt x="328" y="974"/>
                  </a:lnTo>
                  <a:lnTo>
                    <a:pt x="350" y="964"/>
                  </a:lnTo>
                  <a:lnTo>
                    <a:pt x="372" y="953"/>
                  </a:lnTo>
                  <a:lnTo>
                    <a:pt x="393" y="941"/>
                  </a:lnTo>
                  <a:lnTo>
                    <a:pt x="414" y="931"/>
                  </a:lnTo>
                  <a:lnTo>
                    <a:pt x="435" y="919"/>
                  </a:lnTo>
                  <a:lnTo>
                    <a:pt x="454" y="906"/>
                  </a:lnTo>
                  <a:lnTo>
                    <a:pt x="472" y="892"/>
                  </a:lnTo>
                  <a:lnTo>
                    <a:pt x="492" y="880"/>
                  </a:lnTo>
                  <a:lnTo>
                    <a:pt x="508" y="865"/>
                  </a:lnTo>
                  <a:lnTo>
                    <a:pt x="526" y="852"/>
                  </a:lnTo>
                  <a:lnTo>
                    <a:pt x="542" y="837"/>
                  </a:lnTo>
                  <a:lnTo>
                    <a:pt x="578" y="800"/>
                  </a:lnTo>
                  <a:lnTo>
                    <a:pt x="609" y="762"/>
                  </a:lnTo>
                  <a:lnTo>
                    <a:pt x="634" y="722"/>
                  </a:lnTo>
                  <a:lnTo>
                    <a:pt x="657" y="682"/>
                  </a:lnTo>
                  <a:lnTo>
                    <a:pt x="672" y="639"/>
                  </a:lnTo>
                  <a:lnTo>
                    <a:pt x="684" y="595"/>
                  </a:lnTo>
                  <a:lnTo>
                    <a:pt x="688" y="551"/>
                  </a:lnTo>
                  <a:lnTo>
                    <a:pt x="690" y="504"/>
                  </a:lnTo>
                  <a:lnTo>
                    <a:pt x="688" y="476"/>
                  </a:lnTo>
                  <a:lnTo>
                    <a:pt x="684" y="448"/>
                  </a:lnTo>
                  <a:lnTo>
                    <a:pt x="678" y="419"/>
                  </a:lnTo>
                  <a:lnTo>
                    <a:pt x="669" y="393"/>
                  </a:lnTo>
                  <a:lnTo>
                    <a:pt x="658" y="366"/>
                  </a:lnTo>
                  <a:lnTo>
                    <a:pt x="646" y="340"/>
                  </a:lnTo>
                  <a:lnTo>
                    <a:pt x="631" y="317"/>
                  </a:lnTo>
                  <a:lnTo>
                    <a:pt x="615" y="291"/>
                  </a:lnTo>
                  <a:lnTo>
                    <a:pt x="597" y="269"/>
                  </a:lnTo>
                  <a:lnTo>
                    <a:pt x="576" y="245"/>
                  </a:lnTo>
                  <a:lnTo>
                    <a:pt x="554" y="223"/>
                  </a:lnTo>
                  <a:lnTo>
                    <a:pt x="530" y="202"/>
                  </a:lnTo>
                  <a:lnTo>
                    <a:pt x="503" y="181"/>
                  </a:lnTo>
                  <a:lnTo>
                    <a:pt x="475" y="161"/>
                  </a:lnTo>
                  <a:lnTo>
                    <a:pt x="444" y="142"/>
                  </a:lnTo>
                  <a:lnTo>
                    <a:pt x="411" y="123"/>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3" name="Freeform 12"/>
            <p:cNvSpPr>
              <a:spLocks/>
            </p:cNvSpPr>
            <p:nvPr/>
          </p:nvSpPr>
          <p:spPr bwMode="auto">
            <a:xfrm>
              <a:off x="4914" y="400"/>
              <a:ext cx="156" cy="359"/>
            </a:xfrm>
            <a:custGeom>
              <a:avLst/>
              <a:gdLst>
                <a:gd name="T0" fmla="*/ 0 w 469"/>
                <a:gd name="T1" fmla="*/ 0 h 1078"/>
                <a:gd name="T2" fmla="*/ 0 w 469"/>
                <a:gd name="T3" fmla="*/ 0 h 1078"/>
                <a:gd name="T4" fmla="*/ 0 w 469"/>
                <a:gd name="T5" fmla="*/ 0 h 1078"/>
                <a:gd name="T6" fmla="*/ 0 w 469"/>
                <a:gd name="T7" fmla="*/ 0 h 1078"/>
                <a:gd name="T8" fmla="*/ 0 w 469"/>
                <a:gd name="T9" fmla="*/ 0 h 1078"/>
                <a:gd name="T10" fmla="*/ 0 w 469"/>
                <a:gd name="T11" fmla="*/ 0 h 1078"/>
                <a:gd name="T12" fmla="*/ 0 w 469"/>
                <a:gd name="T13" fmla="*/ 0 h 1078"/>
                <a:gd name="T14" fmla="*/ 0 w 469"/>
                <a:gd name="T15" fmla="*/ 0 h 1078"/>
                <a:gd name="T16" fmla="*/ 0 w 469"/>
                <a:gd name="T17" fmla="*/ 0 h 1078"/>
                <a:gd name="T18" fmla="*/ 0 w 469"/>
                <a:gd name="T19" fmla="*/ 0 h 1078"/>
                <a:gd name="T20" fmla="*/ 0 w 469"/>
                <a:gd name="T21" fmla="*/ 0 h 1078"/>
                <a:gd name="T22" fmla="*/ 0 w 469"/>
                <a:gd name="T23" fmla="*/ 0 h 1078"/>
                <a:gd name="T24" fmla="*/ 0 w 469"/>
                <a:gd name="T25" fmla="*/ 0 h 1078"/>
                <a:gd name="T26" fmla="*/ 0 w 469"/>
                <a:gd name="T27" fmla="*/ 0 h 1078"/>
                <a:gd name="T28" fmla="*/ 0 w 469"/>
                <a:gd name="T29" fmla="*/ 0 h 1078"/>
                <a:gd name="T30" fmla="*/ 0 w 469"/>
                <a:gd name="T31" fmla="*/ 0 h 1078"/>
                <a:gd name="T32" fmla="*/ 0 w 469"/>
                <a:gd name="T33" fmla="*/ 0 h 1078"/>
                <a:gd name="T34" fmla="*/ 0 w 469"/>
                <a:gd name="T35" fmla="*/ 0 h 1078"/>
                <a:gd name="T36" fmla="*/ 0 w 469"/>
                <a:gd name="T37" fmla="*/ 0 h 1078"/>
                <a:gd name="T38" fmla="*/ 0 w 469"/>
                <a:gd name="T39" fmla="*/ 0 h 1078"/>
                <a:gd name="T40" fmla="*/ 0 w 469"/>
                <a:gd name="T41" fmla="*/ 0 h 1078"/>
                <a:gd name="T42" fmla="*/ 0 w 469"/>
                <a:gd name="T43" fmla="*/ 0 h 1078"/>
                <a:gd name="T44" fmla="*/ 0 w 469"/>
                <a:gd name="T45" fmla="*/ 0 h 1078"/>
                <a:gd name="T46" fmla="*/ 0 w 469"/>
                <a:gd name="T47" fmla="*/ 0 h 1078"/>
                <a:gd name="T48" fmla="*/ 0 w 469"/>
                <a:gd name="T49" fmla="*/ 0 h 1078"/>
                <a:gd name="T50" fmla="*/ 0 w 469"/>
                <a:gd name="T51" fmla="*/ 0 h 1078"/>
                <a:gd name="T52" fmla="*/ 0 w 469"/>
                <a:gd name="T53" fmla="*/ 0 h 1078"/>
                <a:gd name="T54" fmla="*/ 0 w 469"/>
                <a:gd name="T55" fmla="*/ 0 h 1078"/>
                <a:gd name="T56" fmla="*/ 0 w 469"/>
                <a:gd name="T57" fmla="*/ 0 h 1078"/>
                <a:gd name="T58" fmla="*/ 0 w 469"/>
                <a:gd name="T59" fmla="*/ 0 h 1078"/>
                <a:gd name="T60" fmla="*/ 0 w 469"/>
                <a:gd name="T61" fmla="*/ 0 h 1078"/>
                <a:gd name="T62" fmla="*/ 0 w 469"/>
                <a:gd name="T63" fmla="*/ 0 h 1078"/>
                <a:gd name="T64" fmla="*/ 0 w 469"/>
                <a:gd name="T65" fmla="*/ 0 h 1078"/>
                <a:gd name="T66" fmla="*/ 0 w 469"/>
                <a:gd name="T67" fmla="*/ 0 h 1078"/>
                <a:gd name="T68" fmla="*/ 0 w 469"/>
                <a:gd name="T69" fmla="*/ 0 h 1078"/>
                <a:gd name="T70" fmla="*/ 0 w 469"/>
                <a:gd name="T71" fmla="*/ 0 h 1078"/>
                <a:gd name="T72" fmla="*/ 0 w 469"/>
                <a:gd name="T73" fmla="*/ 0 h 1078"/>
                <a:gd name="T74" fmla="*/ 0 w 469"/>
                <a:gd name="T75" fmla="*/ 0 h 1078"/>
                <a:gd name="T76" fmla="*/ 0 w 469"/>
                <a:gd name="T77" fmla="*/ 0 h 1078"/>
                <a:gd name="T78" fmla="*/ 0 w 469"/>
                <a:gd name="T79" fmla="*/ 0 h 1078"/>
                <a:gd name="T80" fmla="*/ 0 w 469"/>
                <a:gd name="T81" fmla="*/ 0 h 1078"/>
                <a:gd name="T82" fmla="*/ 0 w 469"/>
                <a:gd name="T83" fmla="*/ 0 h 1078"/>
                <a:gd name="T84" fmla="*/ 0 w 469"/>
                <a:gd name="T85" fmla="*/ 0 h 1078"/>
                <a:gd name="T86" fmla="*/ 0 w 469"/>
                <a:gd name="T87" fmla="*/ 0 h 1078"/>
                <a:gd name="T88" fmla="*/ 0 w 469"/>
                <a:gd name="T89" fmla="*/ 0 h 1078"/>
                <a:gd name="T90" fmla="*/ 0 w 469"/>
                <a:gd name="T91" fmla="*/ 0 h 1078"/>
                <a:gd name="T92" fmla="*/ 0 w 469"/>
                <a:gd name="T93" fmla="*/ 0 h 1078"/>
                <a:gd name="T94" fmla="*/ 0 w 469"/>
                <a:gd name="T95" fmla="*/ 0 h 1078"/>
                <a:gd name="T96" fmla="*/ 0 w 469"/>
                <a:gd name="T97" fmla="*/ 0 h 1078"/>
                <a:gd name="T98" fmla="*/ 0 w 469"/>
                <a:gd name="T99" fmla="*/ 0 h 1078"/>
                <a:gd name="T100" fmla="*/ 0 w 469"/>
                <a:gd name="T101" fmla="*/ 0 h 1078"/>
                <a:gd name="T102" fmla="*/ 0 w 469"/>
                <a:gd name="T103" fmla="*/ 0 h 10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69"/>
                <a:gd name="T157" fmla="*/ 0 h 1078"/>
                <a:gd name="T158" fmla="*/ 469 w 469"/>
                <a:gd name="T159" fmla="*/ 1078 h 10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69" h="1078">
                  <a:moveTo>
                    <a:pt x="146" y="1007"/>
                  </a:moveTo>
                  <a:lnTo>
                    <a:pt x="163" y="992"/>
                  </a:lnTo>
                  <a:lnTo>
                    <a:pt x="179" y="974"/>
                  </a:lnTo>
                  <a:lnTo>
                    <a:pt x="195" y="956"/>
                  </a:lnTo>
                  <a:lnTo>
                    <a:pt x="212" y="935"/>
                  </a:lnTo>
                  <a:lnTo>
                    <a:pt x="228" y="913"/>
                  </a:lnTo>
                  <a:lnTo>
                    <a:pt x="246" y="890"/>
                  </a:lnTo>
                  <a:lnTo>
                    <a:pt x="262" y="865"/>
                  </a:lnTo>
                  <a:lnTo>
                    <a:pt x="280" y="838"/>
                  </a:lnTo>
                  <a:lnTo>
                    <a:pt x="289" y="841"/>
                  </a:lnTo>
                  <a:lnTo>
                    <a:pt x="300" y="843"/>
                  </a:lnTo>
                  <a:lnTo>
                    <a:pt x="309" y="845"/>
                  </a:lnTo>
                  <a:lnTo>
                    <a:pt x="317" y="847"/>
                  </a:lnTo>
                  <a:lnTo>
                    <a:pt x="325" y="850"/>
                  </a:lnTo>
                  <a:lnTo>
                    <a:pt x="334" y="851"/>
                  </a:lnTo>
                  <a:lnTo>
                    <a:pt x="341" y="854"/>
                  </a:lnTo>
                  <a:lnTo>
                    <a:pt x="349" y="856"/>
                  </a:lnTo>
                  <a:lnTo>
                    <a:pt x="356" y="845"/>
                  </a:lnTo>
                  <a:lnTo>
                    <a:pt x="365" y="835"/>
                  </a:lnTo>
                  <a:lnTo>
                    <a:pt x="374" y="823"/>
                  </a:lnTo>
                  <a:lnTo>
                    <a:pt x="383" y="813"/>
                  </a:lnTo>
                  <a:lnTo>
                    <a:pt x="373" y="810"/>
                  </a:lnTo>
                  <a:lnTo>
                    <a:pt x="362" y="807"/>
                  </a:lnTo>
                  <a:lnTo>
                    <a:pt x="352" y="804"/>
                  </a:lnTo>
                  <a:lnTo>
                    <a:pt x="341" y="801"/>
                  </a:lnTo>
                  <a:lnTo>
                    <a:pt x="332" y="799"/>
                  </a:lnTo>
                  <a:lnTo>
                    <a:pt x="323" y="796"/>
                  </a:lnTo>
                  <a:lnTo>
                    <a:pt x="316" y="795"/>
                  </a:lnTo>
                  <a:lnTo>
                    <a:pt x="309" y="792"/>
                  </a:lnTo>
                  <a:lnTo>
                    <a:pt x="329" y="756"/>
                  </a:lnTo>
                  <a:lnTo>
                    <a:pt x="347" y="722"/>
                  </a:lnTo>
                  <a:lnTo>
                    <a:pt x="361" y="689"/>
                  </a:lnTo>
                  <a:lnTo>
                    <a:pt x="374" y="658"/>
                  </a:lnTo>
                  <a:lnTo>
                    <a:pt x="383" y="628"/>
                  </a:lnTo>
                  <a:lnTo>
                    <a:pt x="389" y="601"/>
                  </a:lnTo>
                  <a:lnTo>
                    <a:pt x="392" y="574"/>
                  </a:lnTo>
                  <a:lnTo>
                    <a:pt x="393" y="550"/>
                  </a:lnTo>
                  <a:lnTo>
                    <a:pt x="468" y="549"/>
                  </a:lnTo>
                  <a:lnTo>
                    <a:pt x="469" y="504"/>
                  </a:lnTo>
                  <a:lnTo>
                    <a:pt x="386" y="507"/>
                  </a:lnTo>
                  <a:lnTo>
                    <a:pt x="384" y="479"/>
                  </a:lnTo>
                  <a:lnTo>
                    <a:pt x="380" y="450"/>
                  </a:lnTo>
                  <a:lnTo>
                    <a:pt x="371" y="422"/>
                  </a:lnTo>
                  <a:lnTo>
                    <a:pt x="362" y="392"/>
                  </a:lnTo>
                  <a:lnTo>
                    <a:pt x="349" y="362"/>
                  </a:lnTo>
                  <a:lnTo>
                    <a:pt x="332" y="332"/>
                  </a:lnTo>
                  <a:lnTo>
                    <a:pt x="314" y="301"/>
                  </a:lnTo>
                  <a:lnTo>
                    <a:pt x="294" y="268"/>
                  </a:lnTo>
                  <a:lnTo>
                    <a:pt x="304" y="265"/>
                  </a:lnTo>
                  <a:lnTo>
                    <a:pt x="313" y="262"/>
                  </a:lnTo>
                  <a:lnTo>
                    <a:pt x="322" y="258"/>
                  </a:lnTo>
                  <a:lnTo>
                    <a:pt x="332" y="255"/>
                  </a:lnTo>
                  <a:lnTo>
                    <a:pt x="341" y="252"/>
                  </a:lnTo>
                  <a:lnTo>
                    <a:pt x="350" y="249"/>
                  </a:lnTo>
                  <a:lnTo>
                    <a:pt x="358" y="246"/>
                  </a:lnTo>
                  <a:lnTo>
                    <a:pt x="367" y="243"/>
                  </a:lnTo>
                  <a:lnTo>
                    <a:pt x="331" y="207"/>
                  </a:lnTo>
                  <a:lnTo>
                    <a:pt x="329" y="207"/>
                  </a:lnTo>
                  <a:lnTo>
                    <a:pt x="326" y="209"/>
                  </a:lnTo>
                  <a:lnTo>
                    <a:pt x="325" y="209"/>
                  </a:lnTo>
                  <a:lnTo>
                    <a:pt x="322" y="210"/>
                  </a:lnTo>
                  <a:lnTo>
                    <a:pt x="268" y="230"/>
                  </a:lnTo>
                  <a:lnTo>
                    <a:pt x="250" y="204"/>
                  </a:lnTo>
                  <a:lnTo>
                    <a:pt x="233" y="182"/>
                  </a:lnTo>
                  <a:lnTo>
                    <a:pt x="213" y="159"/>
                  </a:lnTo>
                  <a:lnTo>
                    <a:pt x="194" y="137"/>
                  </a:lnTo>
                  <a:lnTo>
                    <a:pt x="173" y="118"/>
                  </a:lnTo>
                  <a:lnTo>
                    <a:pt x="152" y="97"/>
                  </a:lnTo>
                  <a:lnTo>
                    <a:pt x="130" y="79"/>
                  </a:lnTo>
                  <a:lnTo>
                    <a:pt x="108" y="61"/>
                  </a:lnTo>
                  <a:lnTo>
                    <a:pt x="116" y="62"/>
                  </a:lnTo>
                  <a:lnTo>
                    <a:pt x="124" y="64"/>
                  </a:lnTo>
                  <a:lnTo>
                    <a:pt x="133" y="65"/>
                  </a:lnTo>
                  <a:lnTo>
                    <a:pt x="142" y="67"/>
                  </a:lnTo>
                  <a:lnTo>
                    <a:pt x="149" y="68"/>
                  </a:lnTo>
                  <a:lnTo>
                    <a:pt x="158" y="70"/>
                  </a:lnTo>
                  <a:lnTo>
                    <a:pt x="166" y="71"/>
                  </a:lnTo>
                  <a:lnTo>
                    <a:pt x="175" y="73"/>
                  </a:lnTo>
                  <a:lnTo>
                    <a:pt x="85" y="4"/>
                  </a:lnTo>
                  <a:lnTo>
                    <a:pt x="75" y="4"/>
                  </a:lnTo>
                  <a:lnTo>
                    <a:pt x="64" y="3"/>
                  </a:lnTo>
                  <a:lnTo>
                    <a:pt x="54" y="3"/>
                  </a:lnTo>
                  <a:lnTo>
                    <a:pt x="44" y="1"/>
                  </a:lnTo>
                  <a:lnTo>
                    <a:pt x="33" y="1"/>
                  </a:lnTo>
                  <a:lnTo>
                    <a:pt x="23" y="0"/>
                  </a:lnTo>
                  <a:lnTo>
                    <a:pt x="11" y="0"/>
                  </a:lnTo>
                  <a:lnTo>
                    <a:pt x="0" y="0"/>
                  </a:lnTo>
                  <a:lnTo>
                    <a:pt x="3" y="12"/>
                  </a:lnTo>
                  <a:lnTo>
                    <a:pt x="5" y="25"/>
                  </a:lnTo>
                  <a:lnTo>
                    <a:pt x="8" y="40"/>
                  </a:lnTo>
                  <a:lnTo>
                    <a:pt x="9" y="55"/>
                  </a:lnTo>
                  <a:lnTo>
                    <a:pt x="11" y="55"/>
                  </a:lnTo>
                  <a:lnTo>
                    <a:pt x="38" y="74"/>
                  </a:lnTo>
                  <a:lnTo>
                    <a:pt x="63" y="95"/>
                  </a:lnTo>
                  <a:lnTo>
                    <a:pt x="87" y="118"/>
                  </a:lnTo>
                  <a:lnTo>
                    <a:pt x="112" y="140"/>
                  </a:lnTo>
                  <a:lnTo>
                    <a:pt x="134" y="164"/>
                  </a:lnTo>
                  <a:lnTo>
                    <a:pt x="157" y="189"/>
                  </a:lnTo>
                  <a:lnTo>
                    <a:pt x="178" y="216"/>
                  </a:lnTo>
                  <a:lnTo>
                    <a:pt x="198" y="244"/>
                  </a:lnTo>
                  <a:lnTo>
                    <a:pt x="183" y="250"/>
                  </a:lnTo>
                  <a:lnTo>
                    <a:pt x="167" y="255"/>
                  </a:lnTo>
                  <a:lnTo>
                    <a:pt x="149" y="259"/>
                  </a:lnTo>
                  <a:lnTo>
                    <a:pt x="128" y="264"/>
                  </a:lnTo>
                  <a:lnTo>
                    <a:pt x="106" y="268"/>
                  </a:lnTo>
                  <a:lnTo>
                    <a:pt x="81" y="273"/>
                  </a:lnTo>
                  <a:lnTo>
                    <a:pt x="54" y="277"/>
                  </a:lnTo>
                  <a:lnTo>
                    <a:pt x="26" y="280"/>
                  </a:lnTo>
                  <a:lnTo>
                    <a:pt x="26" y="292"/>
                  </a:lnTo>
                  <a:lnTo>
                    <a:pt x="26" y="304"/>
                  </a:lnTo>
                  <a:lnTo>
                    <a:pt x="26" y="318"/>
                  </a:lnTo>
                  <a:lnTo>
                    <a:pt x="27" y="329"/>
                  </a:lnTo>
                  <a:lnTo>
                    <a:pt x="49" y="326"/>
                  </a:lnTo>
                  <a:lnTo>
                    <a:pt x="72" y="322"/>
                  </a:lnTo>
                  <a:lnTo>
                    <a:pt x="94" y="318"/>
                  </a:lnTo>
                  <a:lnTo>
                    <a:pt x="119" y="313"/>
                  </a:lnTo>
                  <a:lnTo>
                    <a:pt x="145" y="307"/>
                  </a:lnTo>
                  <a:lnTo>
                    <a:pt x="170" y="301"/>
                  </a:lnTo>
                  <a:lnTo>
                    <a:pt x="197" y="294"/>
                  </a:lnTo>
                  <a:lnTo>
                    <a:pt x="225" y="286"/>
                  </a:lnTo>
                  <a:lnTo>
                    <a:pt x="233" y="294"/>
                  </a:lnTo>
                  <a:lnTo>
                    <a:pt x="240" y="304"/>
                  </a:lnTo>
                  <a:lnTo>
                    <a:pt x="247" y="315"/>
                  </a:lnTo>
                  <a:lnTo>
                    <a:pt x="253" y="326"/>
                  </a:lnTo>
                  <a:lnTo>
                    <a:pt x="261" y="340"/>
                  </a:lnTo>
                  <a:lnTo>
                    <a:pt x="268" y="355"/>
                  </a:lnTo>
                  <a:lnTo>
                    <a:pt x="274" y="370"/>
                  </a:lnTo>
                  <a:lnTo>
                    <a:pt x="282" y="388"/>
                  </a:lnTo>
                  <a:lnTo>
                    <a:pt x="294" y="422"/>
                  </a:lnTo>
                  <a:lnTo>
                    <a:pt x="303" y="453"/>
                  </a:lnTo>
                  <a:lnTo>
                    <a:pt x="307" y="483"/>
                  </a:lnTo>
                  <a:lnTo>
                    <a:pt x="310" y="508"/>
                  </a:lnTo>
                  <a:lnTo>
                    <a:pt x="29" y="517"/>
                  </a:lnTo>
                  <a:lnTo>
                    <a:pt x="29" y="528"/>
                  </a:lnTo>
                  <a:lnTo>
                    <a:pt x="29" y="540"/>
                  </a:lnTo>
                  <a:lnTo>
                    <a:pt x="29" y="550"/>
                  </a:lnTo>
                  <a:lnTo>
                    <a:pt x="29" y="562"/>
                  </a:lnTo>
                  <a:lnTo>
                    <a:pt x="312" y="553"/>
                  </a:lnTo>
                  <a:lnTo>
                    <a:pt x="312" y="579"/>
                  </a:lnTo>
                  <a:lnTo>
                    <a:pt x="309" y="605"/>
                  </a:lnTo>
                  <a:lnTo>
                    <a:pt x="303" y="632"/>
                  </a:lnTo>
                  <a:lnTo>
                    <a:pt x="295" y="661"/>
                  </a:lnTo>
                  <a:lnTo>
                    <a:pt x="285" y="689"/>
                  </a:lnTo>
                  <a:lnTo>
                    <a:pt x="271" y="719"/>
                  </a:lnTo>
                  <a:lnTo>
                    <a:pt x="256" y="750"/>
                  </a:lnTo>
                  <a:lnTo>
                    <a:pt x="239" y="781"/>
                  </a:lnTo>
                  <a:lnTo>
                    <a:pt x="213" y="774"/>
                  </a:lnTo>
                  <a:lnTo>
                    <a:pt x="188" y="768"/>
                  </a:lnTo>
                  <a:lnTo>
                    <a:pt x="161" y="763"/>
                  </a:lnTo>
                  <a:lnTo>
                    <a:pt x="134" y="757"/>
                  </a:lnTo>
                  <a:lnTo>
                    <a:pt x="108" y="755"/>
                  </a:lnTo>
                  <a:lnTo>
                    <a:pt x="79" y="752"/>
                  </a:lnTo>
                  <a:lnTo>
                    <a:pt x="52" y="749"/>
                  </a:lnTo>
                  <a:lnTo>
                    <a:pt x="24" y="747"/>
                  </a:lnTo>
                  <a:lnTo>
                    <a:pt x="24" y="759"/>
                  </a:lnTo>
                  <a:lnTo>
                    <a:pt x="24" y="771"/>
                  </a:lnTo>
                  <a:lnTo>
                    <a:pt x="24" y="784"/>
                  </a:lnTo>
                  <a:lnTo>
                    <a:pt x="23" y="796"/>
                  </a:lnTo>
                  <a:lnTo>
                    <a:pt x="46" y="798"/>
                  </a:lnTo>
                  <a:lnTo>
                    <a:pt x="70" y="801"/>
                  </a:lnTo>
                  <a:lnTo>
                    <a:pt x="94" y="802"/>
                  </a:lnTo>
                  <a:lnTo>
                    <a:pt x="119" y="805"/>
                  </a:lnTo>
                  <a:lnTo>
                    <a:pt x="143" y="808"/>
                  </a:lnTo>
                  <a:lnTo>
                    <a:pt x="167" y="813"/>
                  </a:lnTo>
                  <a:lnTo>
                    <a:pt x="191" y="817"/>
                  </a:lnTo>
                  <a:lnTo>
                    <a:pt x="215" y="822"/>
                  </a:lnTo>
                  <a:lnTo>
                    <a:pt x="188" y="859"/>
                  </a:lnTo>
                  <a:lnTo>
                    <a:pt x="164" y="892"/>
                  </a:lnTo>
                  <a:lnTo>
                    <a:pt x="140" y="923"/>
                  </a:lnTo>
                  <a:lnTo>
                    <a:pt x="118" y="950"/>
                  </a:lnTo>
                  <a:lnTo>
                    <a:pt x="97" y="974"/>
                  </a:lnTo>
                  <a:lnTo>
                    <a:pt x="78" y="995"/>
                  </a:lnTo>
                  <a:lnTo>
                    <a:pt x="60" y="1013"/>
                  </a:lnTo>
                  <a:lnTo>
                    <a:pt x="44" y="1027"/>
                  </a:lnTo>
                  <a:lnTo>
                    <a:pt x="15" y="1029"/>
                  </a:lnTo>
                  <a:lnTo>
                    <a:pt x="14" y="1042"/>
                  </a:lnTo>
                  <a:lnTo>
                    <a:pt x="14" y="1054"/>
                  </a:lnTo>
                  <a:lnTo>
                    <a:pt x="14" y="1066"/>
                  </a:lnTo>
                  <a:lnTo>
                    <a:pt x="12" y="1078"/>
                  </a:lnTo>
                  <a:lnTo>
                    <a:pt x="29" y="1077"/>
                  </a:lnTo>
                  <a:lnTo>
                    <a:pt x="46" y="1075"/>
                  </a:lnTo>
                  <a:lnTo>
                    <a:pt x="63" y="1072"/>
                  </a:lnTo>
                  <a:lnTo>
                    <a:pt x="81" y="1071"/>
                  </a:lnTo>
                  <a:lnTo>
                    <a:pt x="97" y="1068"/>
                  </a:lnTo>
                  <a:lnTo>
                    <a:pt x="113" y="1065"/>
                  </a:lnTo>
                  <a:lnTo>
                    <a:pt x="130" y="1062"/>
                  </a:lnTo>
                  <a:lnTo>
                    <a:pt x="148" y="1059"/>
                  </a:lnTo>
                  <a:lnTo>
                    <a:pt x="164" y="1056"/>
                  </a:lnTo>
                  <a:lnTo>
                    <a:pt x="180" y="1053"/>
                  </a:lnTo>
                  <a:lnTo>
                    <a:pt x="197" y="1050"/>
                  </a:lnTo>
                  <a:lnTo>
                    <a:pt x="213" y="1045"/>
                  </a:lnTo>
                  <a:lnTo>
                    <a:pt x="230" y="1041"/>
                  </a:lnTo>
                  <a:lnTo>
                    <a:pt x="245" y="1038"/>
                  </a:lnTo>
                  <a:lnTo>
                    <a:pt x="261" y="1033"/>
                  </a:lnTo>
                  <a:lnTo>
                    <a:pt x="277" y="1029"/>
                  </a:lnTo>
                  <a:lnTo>
                    <a:pt x="282" y="1014"/>
                  </a:lnTo>
                  <a:lnTo>
                    <a:pt x="286" y="999"/>
                  </a:lnTo>
                  <a:lnTo>
                    <a:pt x="291" y="984"/>
                  </a:lnTo>
                  <a:lnTo>
                    <a:pt x="294" y="971"/>
                  </a:lnTo>
                  <a:lnTo>
                    <a:pt x="277" y="977"/>
                  </a:lnTo>
                  <a:lnTo>
                    <a:pt x="259" y="981"/>
                  </a:lnTo>
                  <a:lnTo>
                    <a:pt x="242" y="986"/>
                  </a:lnTo>
                  <a:lnTo>
                    <a:pt x="224" y="990"/>
                  </a:lnTo>
                  <a:lnTo>
                    <a:pt x="204" y="995"/>
                  </a:lnTo>
                  <a:lnTo>
                    <a:pt x="185" y="999"/>
                  </a:lnTo>
                  <a:lnTo>
                    <a:pt x="166" y="1004"/>
                  </a:lnTo>
                  <a:lnTo>
                    <a:pt x="146" y="1007"/>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4" name="Freeform 13"/>
            <p:cNvSpPr>
              <a:spLocks/>
            </p:cNvSpPr>
            <p:nvPr/>
          </p:nvSpPr>
          <p:spPr bwMode="auto">
            <a:xfrm>
              <a:off x="4704" y="401"/>
              <a:ext cx="149" cy="359"/>
            </a:xfrm>
            <a:custGeom>
              <a:avLst/>
              <a:gdLst>
                <a:gd name="T0" fmla="*/ 0 w 447"/>
                <a:gd name="T1" fmla="*/ 0 h 1076"/>
                <a:gd name="T2" fmla="*/ 0 w 447"/>
                <a:gd name="T3" fmla="*/ 0 h 1076"/>
                <a:gd name="T4" fmla="*/ 0 w 447"/>
                <a:gd name="T5" fmla="*/ 0 h 1076"/>
                <a:gd name="T6" fmla="*/ 0 w 447"/>
                <a:gd name="T7" fmla="*/ 0 h 1076"/>
                <a:gd name="T8" fmla="*/ 0 w 447"/>
                <a:gd name="T9" fmla="*/ 0 h 1076"/>
                <a:gd name="T10" fmla="*/ 0 w 447"/>
                <a:gd name="T11" fmla="*/ 0 h 1076"/>
                <a:gd name="T12" fmla="*/ 0 w 447"/>
                <a:gd name="T13" fmla="*/ 0 h 1076"/>
                <a:gd name="T14" fmla="*/ 0 w 447"/>
                <a:gd name="T15" fmla="*/ 0 h 1076"/>
                <a:gd name="T16" fmla="*/ 0 w 447"/>
                <a:gd name="T17" fmla="*/ 0 h 1076"/>
                <a:gd name="T18" fmla="*/ 0 w 447"/>
                <a:gd name="T19" fmla="*/ 0 h 1076"/>
                <a:gd name="T20" fmla="*/ 0 w 447"/>
                <a:gd name="T21" fmla="*/ 0 h 1076"/>
                <a:gd name="T22" fmla="*/ 0 w 447"/>
                <a:gd name="T23" fmla="*/ 0 h 1076"/>
                <a:gd name="T24" fmla="*/ 0 w 447"/>
                <a:gd name="T25" fmla="*/ 0 h 1076"/>
                <a:gd name="T26" fmla="*/ 0 w 447"/>
                <a:gd name="T27" fmla="*/ 0 h 1076"/>
                <a:gd name="T28" fmla="*/ 0 w 447"/>
                <a:gd name="T29" fmla="*/ 0 h 1076"/>
                <a:gd name="T30" fmla="*/ 0 w 447"/>
                <a:gd name="T31" fmla="*/ 0 h 1076"/>
                <a:gd name="T32" fmla="*/ 0 w 447"/>
                <a:gd name="T33" fmla="*/ 0 h 1076"/>
                <a:gd name="T34" fmla="*/ 0 w 447"/>
                <a:gd name="T35" fmla="*/ 0 h 1076"/>
                <a:gd name="T36" fmla="*/ 0 w 447"/>
                <a:gd name="T37" fmla="*/ 0 h 1076"/>
                <a:gd name="T38" fmla="*/ 0 w 447"/>
                <a:gd name="T39" fmla="*/ 0 h 1076"/>
                <a:gd name="T40" fmla="*/ 0 w 447"/>
                <a:gd name="T41" fmla="*/ 0 h 1076"/>
                <a:gd name="T42" fmla="*/ 0 w 447"/>
                <a:gd name="T43" fmla="*/ 0 h 1076"/>
                <a:gd name="T44" fmla="*/ 0 w 447"/>
                <a:gd name="T45" fmla="*/ 0 h 1076"/>
                <a:gd name="T46" fmla="*/ 0 w 447"/>
                <a:gd name="T47" fmla="*/ 0 h 1076"/>
                <a:gd name="T48" fmla="*/ 0 w 447"/>
                <a:gd name="T49" fmla="*/ 0 h 1076"/>
                <a:gd name="T50" fmla="*/ 0 w 447"/>
                <a:gd name="T51" fmla="*/ 0 h 1076"/>
                <a:gd name="T52" fmla="*/ 0 w 447"/>
                <a:gd name="T53" fmla="*/ 0 h 1076"/>
                <a:gd name="T54" fmla="*/ 0 w 447"/>
                <a:gd name="T55" fmla="*/ 0 h 1076"/>
                <a:gd name="T56" fmla="*/ 0 w 447"/>
                <a:gd name="T57" fmla="*/ 0 h 1076"/>
                <a:gd name="T58" fmla="*/ 0 w 447"/>
                <a:gd name="T59" fmla="*/ 0 h 1076"/>
                <a:gd name="T60" fmla="*/ 0 w 447"/>
                <a:gd name="T61" fmla="*/ 0 h 1076"/>
                <a:gd name="T62" fmla="*/ 0 w 447"/>
                <a:gd name="T63" fmla="*/ 0 h 1076"/>
                <a:gd name="T64" fmla="*/ 0 w 447"/>
                <a:gd name="T65" fmla="*/ 0 h 1076"/>
                <a:gd name="T66" fmla="*/ 0 w 447"/>
                <a:gd name="T67" fmla="*/ 0 h 1076"/>
                <a:gd name="T68" fmla="*/ 0 w 447"/>
                <a:gd name="T69" fmla="*/ 0 h 1076"/>
                <a:gd name="T70" fmla="*/ 0 w 447"/>
                <a:gd name="T71" fmla="*/ 0 h 1076"/>
                <a:gd name="T72" fmla="*/ 0 w 447"/>
                <a:gd name="T73" fmla="*/ 0 h 1076"/>
                <a:gd name="T74" fmla="*/ 0 w 447"/>
                <a:gd name="T75" fmla="*/ 0 h 1076"/>
                <a:gd name="T76" fmla="*/ 0 w 447"/>
                <a:gd name="T77" fmla="*/ 0 h 1076"/>
                <a:gd name="T78" fmla="*/ 0 w 447"/>
                <a:gd name="T79" fmla="*/ 0 h 1076"/>
                <a:gd name="T80" fmla="*/ 0 w 447"/>
                <a:gd name="T81" fmla="*/ 0 h 1076"/>
                <a:gd name="T82" fmla="*/ 0 w 447"/>
                <a:gd name="T83" fmla="*/ 0 h 1076"/>
                <a:gd name="T84" fmla="*/ 0 w 447"/>
                <a:gd name="T85" fmla="*/ 0 h 1076"/>
                <a:gd name="T86" fmla="*/ 0 w 447"/>
                <a:gd name="T87" fmla="*/ 0 h 1076"/>
                <a:gd name="T88" fmla="*/ 0 w 447"/>
                <a:gd name="T89" fmla="*/ 0 h 1076"/>
                <a:gd name="T90" fmla="*/ 0 w 447"/>
                <a:gd name="T91" fmla="*/ 0 h 1076"/>
                <a:gd name="T92" fmla="*/ 0 w 447"/>
                <a:gd name="T93" fmla="*/ 0 h 1076"/>
                <a:gd name="T94" fmla="*/ 0 w 447"/>
                <a:gd name="T95" fmla="*/ 0 h 1076"/>
                <a:gd name="T96" fmla="*/ 0 w 447"/>
                <a:gd name="T97" fmla="*/ 0 h 1076"/>
                <a:gd name="T98" fmla="*/ 0 w 447"/>
                <a:gd name="T99" fmla="*/ 0 h 1076"/>
                <a:gd name="T100" fmla="*/ 0 w 447"/>
                <a:gd name="T101" fmla="*/ 0 h 1076"/>
                <a:gd name="T102" fmla="*/ 0 w 447"/>
                <a:gd name="T103" fmla="*/ 0 h 1076"/>
                <a:gd name="T104" fmla="*/ 0 w 447"/>
                <a:gd name="T105" fmla="*/ 0 h 1076"/>
                <a:gd name="T106" fmla="*/ 0 w 447"/>
                <a:gd name="T107" fmla="*/ 0 h 1076"/>
                <a:gd name="T108" fmla="*/ 0 w 447"/>
                <a:gd name="T109" fmla="*/ 0 h 1076"/>
                <a:gd name="T110" fmla="*/ 0 w 447"/>
                <a:gd name="T111" fmla="*/ 0 h 1076"/>
                <a:gd name="T112" fmla="*/ 0 w 447"/>
                <a:gd name="T113" fmla="*/ 0 h 10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47"/>
                <a:gd name="T172" fmla="*/ 0 h 1076"/>
                <a:gd name="T173" fmla="*/ 447 w 447"/>
                <a:gd name="T174" fmla="*/ 1076 h 107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47" h="1076">
                  <a:moveTo>
                    <a:pt x="253" y="836"/>
                  </a:moveTo>
                  <a:lnTo>
                    <a:pt x="262" y="833"/>
                  </a:lnTo>
                  <a:lnTo>
                    <a:pt x="274" y="828"/>
                  </a:lnTo>
                  <a:lnTo>
                    <a:pt x="289" y="825"/>
                  </a:lnTo>
                  <a:lnTo>
                    <a:pt x="305" y="821"/>
                  </a:lnTo>
                  <a:lnTo>
                    <a:pt x="325" y="818"/>
                  </a:lnTo>
                  <a:lnTo>
                    <a:pt x="345" y="813"/>
                  </a:lnTo>
                  <a:lnTo>
                    <a:pt x="368" y="810"/>
                  </a:lnTo>
                  <a:lnTo>
                    <a:pt x="393" y="806"/>
                  </a:lnTo>
                  <a:lnTo>
                    <a:pt x="393" y="794"/>
                  </a:lnTo>
                  <a:lnTo>
                    <a:pt x="393" y="782"/>
                  </a:lnTo>
                  <a:lnTo>
                    <a:pt x="393" y="770"/>
                  </a:lnTo>
                  <a:lnTo>
                    <a:pt x="392" y="758"/>
                  </a:lnTo>
                  <a:lnTo>
                    <a:pt x="374" y="761"/>
                  </a:lnTo>
                  <a:lnTo>
                    <a:pt x="354" y="765"/>
                  </a:lnTo>
                  <a:lnTo>
                    <a:pt x="337" y="770"/>
                  </a:lnTo>
                  <a:lnTo>
                    <a:pt x="317" y="774"/>
                  </a:lnTo>
                  <a:lnTo>
                    <a:pt x="296" y="780"/>
                  </a:lnTo>
                  <a:lnTo>
                    <a:pt x="275" y="785"/>
                  </a:lnTo>
                  <a:lnTo>
                    <a:pt x="255" y="791"/>
                  </a:lnTo>
                  <a:lnTo>
                    <a:pt x="232" y="797"/>
                  </a:lnTo>
                  <a:lnTo>
                    <a:pt x="225" y="789"/>
                  </a:lnTo>
                  <a:lnTo>
                    <a:pt x="217" y="779"/>
                  </a:lnTo>
                  <a:lnTo>
                    <a:pt x="210" y="768"/>
                  </a:lnTo>
                  <a:lnTo>
                    <a:pt x="203" y="755"/>
                  </a:lnTo>
                  <a:lnTo>
                    <a:pt x="195" y="742"/>
                  </a:lnTo>
                  <a:lnTo>
                    <a:pt x="188" y="727"/>
                  </a:lnTo>
                  <a:lnTo>
                    <a:pt x="180" y="710"/>
                  </a:lnTo>
                  <a:lnTo>
                    <a:pt x="173" y="692"/>
                  </a:lnTo>
                  <a:lnTo>
                    <a:pt x="159" y="657"/>
                  </a:lnTo>
                  <a:lnTo>
                    <a:pt x="149" y="625"/>
                  </a:lnTo>
                  <a:lnTo>
                    <a:pt x="143" y="597"/>
                  </a:lnTo>
                  <a:lnTo>
                    <a:pt x="140" y="572"/>
                  </a:lnTo>
                  <a:lnTo>
                    <a:pt x="396" y="566"/>
                  </a:lnTo>
                  <a:lnTo>
                    <a:pt x="396" y="554"/>
                  </a:lnTo>
                  <a:lnTo>
                    <a:pt x="396" y="543"/>
                  </a:lnTo>
                  <a:lnTo>
                    <a:pt x="396" y="531"/>
                  </a:lnTo>
                  <a:lnTo>
                    <a:pt x="398" y="521"/>
                  </a:lnTo>
                  <a:lnTo>
                    <a:pt x="138" y="528"/>
                  </a:lnTo>
                  <a:lnTo>
                    <a:pt x="138" y="501"/>
                  </a:lnTo>
                  <a:lnTo>
                    <a:pt x="141" y="475"/>
                  </a:lnTo>
                  <a:lnTo>
                    <a:pt x="147" y="448"/>
                  </a:lnTo>
                  <a:lnTo>
                    <a:pt x="155" y="419"/>
                  </a:lnTo>
                  <a:lnTo>
                    <a:pt x="165" y="391"/>
                  </a:lnTo>
                  <a:lnTo>
                    <a:pt x="179" y="361"/>
                  </a:lnTo>
                  <a:lnTo>
                    <a:pt x="194" y="331"/>
                  </a:lnTo>
                  <a:lnTo>
                    <a:pt x="211" y="300"/>
                  </a:lnTo>
                  <a:lnTo>
                    <a:pt x="240" y="306"/>
                  </a:lnTo>
                  <a:lnTo>
                    <a:pt x="267" y="312"/>
                  </a:lnTo>
                  <a:lnTo>
                    <a:pt x="293" y="317"/>
                  </a:lnTo>
                  <a:lnTo>
                    <a:pt x="319" y="321"/>
                  </a:lnTo>
                  <a:lnTo>
                    <a:pt x="342" y="324"/>
                  </a:lnTo>
                  <a:lnTo>
                    <a:pt x="366" y="327"/>
                  </a:lnTo>
                  <a:lnTo>
                    <a:pt x="389" y="330"/>
                  </a:lnTo>
                  <a:lnTo>
                    <a:pt x="411" y="333"/>
                  </a:lnTo>
                  <a:lnTo>
                    <a:pt x="411" y="321"/>
                  </a:lnTo>
                  <a:lnTo>
                    <a:pt x="412" y="308"/>
                  </a:lnTo>
                  <a:lnTo>
                    <a:pt x="412" y="296"/>
                  </a:lnTo>
                  <a:lnTo>
                    <a:pt x="414" y="284"/>
                  </a:lnTo>
                  <a:lnTo>
                    <a:pt x="393" y="282"/>
                  </a:lnTo>
                  <a:lnTo>
                    <a:pt x="372" y="281"/>
                  </a:lnTo>
                  <a:lnTo>
                    <a:pt x="351" y="278"/>
                  </a:lnTo>
                  <a:lnTo>
                    <a:pt x="329" y="276"/>
                  </a:lnTo>
                  <a:lnTo>
                    <a:pt x="307" y="273"/>
                  </a:lnTo>
                  <a:lnTo>
                    <a:pt x="284" y="269"/>
                  </a:lnTo>
                  <a:lnTo>
                    <a:pt x="261" y="266"/>
                  </a:lnTo>
                  <a:lnTo>
                    <a:pt x="237" y="261"/>
                  </a:lnTo>
                  <a:lnTo>
                    <a:pt x="253" y="234"/>
                  </a:lnTo>
                  <a:lnTo>
                    <a:pt x="271" y="208"/>
                  </a:lnTo>
                  <a:lnTo>
                    <a:pt x="292" y="181"/>
                  </a:lnTo>
                  <a:lnTo>
                    <a:pt x="313" y="155"/>
                  </a:lnTo>
                  <a:lnTo>
                    <a:pt x="334" y="130"/>
                  </a:lnTo>
                  <a:lnTo>
                    <a:pt x="357" y="105"/>
                  </a:lnTo>
                  <a:lnTo>
                    <a:pt x="383" y="81"/>
                  </a:lnTo>
                  <a:lnTo>
                    <a:pt x="409" y="57"/>
                  </a:lnTo>
                  <a:lnTo>
                    <a:pt x="415" y="56"/>
                  </a:lnTo>
                  <a:lnTo>
                    <a:pt x="423" y="56"/>
                  </a:lnTo>
                  <a:lnTo>
                    <a:pt x="430" y="56"/>
                  </a:lnTo>
                  <a:lnTo>
                    <a:pt x="439" y="54"/>
                  </a:lnTo>
                  <a:lnTo>
                    <a:pt x="441" y="39"/>
                  </a:lnTo>
                  <a:lnTo>
                    <a:pt x="444" y="26"/>
                  </a:lnTo>
                  <a:lnTo>
                    <a:pt x="445" y="12"/>
                  </a:lnTo>
                  <a:lnTo>
                    <a:pt x="447" y="0"/>
                  </a:lnTo>
                  <a:lnTo>
                    <a:pt x="420" y="3"/>
                  </a:lnTo>
                  <a:lnTo>
                    <a:pt x="393" y="6"/>
                  </a:lnTo>
                  <a:lnTo>
                    <a:pt x="366" y="11"/>
                  </a:lnTo>
                  <a:lnTo>
                    <a:pt x="339" y="15"/>
                  </a:lnTo>
                  <a:lnTo>
                    <a:pt x="313" y="20"/>
                  </a:lnTo>
                  <a:lnTo>
                    <a:pt x="286" y="26"/>
                  </a:lnTo>
                  <a:lnTo>
                    <a:pt x="259" y="32"/>
                  </a:lnTo>
                  <a:lnTo>
                    <a:pt x="232" y="38"/>
                  </a:lnTo>
                  <a:lnTo>
                    <a:pt x="226" y="39"/>
                  </a:lnTo>
                  <a:lnTo>
                    <a:pt x="220" y="41"/>
                  </a:lnTo>
                  <a:lnTo>
                    <a:pt x="214" y="42"/>
                  </a:lnTo>
                  <a:lnTo>
                    <a:pt x="208" y="44"/>
                  </a:lnTo>
                  <a:lnTo>
                    <a:pt x="198" y="58"/>
                  </a:lnTo>
                  <a:lnTo>
                    <a:pt x="188" y="73"/>
                  </a:lnTo>
                  <a:lnTo>
                    <a:pt x="176" y="90"/>
                  </a:lnTo>
                  <a:lnTo>
                    <a:pt x="165" y="108"/>
                  </a:lnTo>
                  <a:lnTo>
                    <a:pt x="182" y="103"/>
                  </a:lnTo>
                  <a:lnTo>
                    <a:pt x="198" y="97"/>
                  </a:lnTo>
                  <a:lnTo>
                    <a:pt x="216" y="93"/>
                  </a:lnTo>
                  <a:lnTo>
                    <a:pt x="232" y="88"/>
                  </a:lnTo>
                  <a:lnTo>
                    <a:pt x="250" y="85"/>
                  </a:lnTo>
                  <a:lnTo>
                    <a:pt x="268" y="81"/>
                  </a:lnTo>
                  <a:lnTo>
                    <a:pt x="286" y="76"/>
                  </a:lnTo>
                  <a:lnTo>
                    <a:pt x="305" y="73"/>
                  </a:lnTo>
                  <a:lnTo>
                    <a:pt x="284" y="93"/>
                  </a:lnTo>
                  <a:lnTo>
                    <a:pt x="264" y="114"/>
                  </a:lnTo>
                  <a:lnTo>
                    <a:pt x="246" y="135"/>
                  </a:lnTo>
                  <a:lnTo>
                    <a:pt x="228" y="155"/>
                  </a:lnTo>
                  <a:lnTo>
                    <a:pt x="210" y="176"/>
                  </a:lnTo>
                  <a:lnTo>
                    <a:pt x="195" y="199"/>
                  </a:lnTo>
                  <a:lnTo>
                    <a:pt x="180" y="221"/>
                  </a:lnTo>
                  <a:lnTo>
                    <a:pt x="167" y="243"/>
                  </a:lnTo>
                  <a:lnTo>
                    <a:pt x="158" y="240"/>
                  </a:lnTo>
                  <a:lnTo>
                    <a:pt x="149" y="237"/>
                  </a:lnTo>
                  <a:lnTo>
                    <a:pt x="140" y="236"/>
                  </a:lnTo>
                  <a:lnTo>
                    <a:pt x="131" y="233"/>
                  </a:lnTo>
                  <a:lnTo>
                    <a:pt x="122" y="231"/>
                  </a:lnTo>
                  <a:lnTo>
                    <a:pt x="115" y="229"/>
                  </a:lnTo>
                  <a:lnTo>
                    <a:pt x="107" y="227"/>
                  </a:lnTo>
                  <a:lnTo>
                    <a:pt x="100" y="226"/>
                  </a:lnTo>
                  <a:lnTo>
                    <a:pt x="94" y="236"/>
                  </a:lnTo>
                  <a:lnTo>
                    <a:pt x="89" y="246"/>
                  </a:lnTo>
                  <a:lnTo>
                    <a:pt x="83" y="258"/>
                  </a:lnTo>
                  <a:lnTo>
                    <a:pt x="79" y="269"/>
                  </a:lnTo>
                  <a:lnTo>
                    <a:pt x="149" y="287"/>
                  </a:lnTo>
                  <a:lnTo>
                    <a:pt x="140" y="297"/>
                  </a:lnTo>
                  <a:lnTo>
                    <a:pt x="133" y="309"/>
                  </a:lnTo>
                  <a:lnTo>
                    <a:pt x="125" y="321"/>
                  </a:lnTo>
                  <a:lnTo>
                    <a:pt x="118" y="334"/>
                  </a:lnTo>
                  <a:lnTo>
                    <a:pt x="110" y="349"/>
                  </a:lnTo>
                  <a:lnTo>
                    <a:pt x="104" y="364"/>
                  </a:lnTo>
                  <a:lnTo>
                    <a:pt x="97" y="381"/>
                  </a:lnTo>
                  <a:lnTo>
                    <a:pt x="91" y="397"/>
                  </a:lnTo>
                  <a:lnTo>
                    <a:pt x="80" y="431"/>
                  </a:lnTo>
                  <a:lnTo>
                    <a:pt x="73" y="466"/>
                  </a:lnTo>
                  <a:lnTo>
                    <a:pt x="69" y="498"/>
                  </a:lnTo>
                  <a:lnTo>
                    <a:pt x="67" y="530"/>
                  </a:lnTo>
                  <a:lnTo>
                    <a:pt x="3" y="531"/>
                  </a:lnTo>
                  <a:lnTo>
                    <a:pt x="2" y="542"/>
                  </a:lnTo>
                  <a:lnTo>
                    <a:pt x="2" y="554"/>
                  </a:lnTo>
                  <a:lnTo>
                    <a:pt x="0" y="564"/>
                  </a:lnTo>
                  <a:lnTo>
                    <a:pt x="0" y="576"/>
                  </a:lnTo>
                  <a:lnTo>
                    <a:pt x="67" y="575"/>
                  </a:lnTo>
                  <a:lnTo>
                    <a:pt x="70" y="598"/>
                  </a:lnTo>
                  <a:lnTo>
                    <a:pt x="74" y="624"/>
                  </a:lnTo>
                  <a:lnTo>
                    <a:pt x="82" y="651"/>
                  </a:lnTo>
                  <a:lnTo>
                    <a:pt x="92" y="680"/>
                  </a:lnTo>
                  <a:lnTo>
                    <a:pt x="104" y="710"/>
                  </a:lnTo>
                  <a:lnTo>
                    <a:pt x="121" y="743"/>
                  </a:lnTo>
                  <a:lnTo>
                    <a:pt x="138" y="779"/>
                  </a:lnTo>
                  <a:lnTo>
                    <a:pt x="159" y="815"/>
                  </a:lnTo>
                  <a:lnTo>
                    <a:pt x="89" y="839"/>
                  </a:lnTo>
                  <a:lnTo>
                    <a:pt x="79" y="841"/>
                  </a:lnTo>
                  <a:lnTo>
                    <a:pt x="67" y="846"/>
                  </a:lnTo>
                  <a:lnTo>
                    <a:pt x="57" y="849"/>
                  </a:lnTo>
                  <a:lnTo>
                    <a:pt x="46" y="853"/>
                  </a:lnTo>
                  <a:lnTo>
                    <a:pt x="51" y="864"/>
                  </a:lnTo>
                  <a:lnTo>
                    <a:pt x="55" y="876"/>
                  </a:lnTo>
                  <a:lnTo>
                    <a:pt x="60" y="886"/>
                  </a:lnTo>
                  <a:lnTo>
                    <a:pt x="66" y="897"/>
                  </a:lnTo>
                  <a:lnTo>
                    <a:pt x="80" y="891"/>
                  </a:lnTo>
                  <a:lnTo>
                    <a:pt x="97" y="885"/>
                  </a:lnTo>
                  <a:lnTo>
                    <a:pt x="112" y="879"/>
                  </a:lnTo>
                  <a:lnTo>
                    <a:pt x="127" y="874"/>
                  </a:lnTo>
                  <a:lnTo>
                    <a:pt x="141" y="868"/>
                  </a:lnTo>
                  <a:lnTo>
                    <a:pt x="156" y="864"/>
                  </a:lnTo>
                  <a:lnTo>
                    <a:pt x="171" y="859"/>
                  </a:lnTo>
                  <a:lnTo>
                    <a:pt x="185" y="855"/>
                  </a:lnTo>
                  <a:lnTo>
                    <a:pt x="208" y="883"/>
                  </a:lnTo>
                  <a:lnTo>
                    <a:pt x="231" y="910"/>
                  </a:lnTo>
                  <a:lnTo>
                    <a:pt x="252" y="934"/>
                  </a:lnTo>
                  <a:lnTo>
                    <a:pt x="271" y="955"/>
                  </a:lnTo>
                  <a:lnTo>
                    <a:pt x="289" y="974"/>
                  </a:lnTo>
                  <a:lnTo>
                    <a:pt x="307" y="992"/>
                  </a:lnTo>
                  <a:lnTo>
                    <a:pt x="323" y="1007"/>
                  </a:lnTo>
                  <a:lnTo>
                    <a:pt x="338" y="1019"/>
                  </a:lnTo>
                  <a:lnTo>
                    <a:pt x="323" y="1016"/>
                  </a:lnTo>
                  <a:lnTo>
                    <a:pt x="308" y="1014"/>
                  </a:lnTo>
                  <a:lnTo>
                    <a:pt x="293" y="1012"/>
                  </a:lnTo>
                  <a:lnTo>
                    <a:pt x="278" y="1009"/>
                  </a:lnTo>
                  <a:lnTo>
                    <a:pt x="264" y="1004"/>
                  </a:lnTo>
                  <a:lnTo>
                    <a:pt x="249" y="1001"/>
                  </a:lnTo>
                  <a:lnTo>
                    <a:pt x="234" y="998"/>
                  </a:lnTo>
                  <a:lnTo>
                    <a:pt x="219" y="994"/>
                  </a:lnTo>
                  <a:lnTo>
                    <a:pt x="204" y="989"/>
                  </a:lnTo>
                  <a:lnTo>
                    <a:pt x="189" y="985"/>
                  </a:lnTo>
                  <a:lnTo>
                    <a:pt x="174" y="980"/>
                  </a:lnTo>
                  <a:lnTo>
                    <a:pt x="159" y="976"/>
                  </a:lnTo>
                  <a:lnTo>
                    <a:pt x="144" y="970"/>
                  </a:lnTo>
                  <a:lnTo>
                    <a:pt x="130" y="965"/>
                  </a:lnTo>
                  <a:lnTo>
                    <a:pt x="113" y="959"/>
                  </a:lnTo>
                  <a:lnTo>
                    <a:pt x="98" y="953"/>
                  </a:lnTo>
                  <a:lnTo>
                    <a:pt x="104" y="962"/>
                  </a:lnTo>
                  <a:lnTo>
                    <a:pt x="110" y="973"/>
                  </a:lnTo>
                  <a:lnTo>
                    <a:pt x="118" y="982"/>
                  </a:lnTo>
                  <a:lnTo>
                    <a:pt x="124" y="991"/>
                  </a:lnTo>
                  <a:lnTo>
                    <a:pt x="131" y="1001"/>
                  </a:lnTo>
                  <a:lnTo>
                    <a:pt x="138" y="1010"/>
                  </a:lnTo>
                  <a:lnTo>
                    <a:pt x="146" y="1020"/>
                  </a:lnTo>
                  <a:lnTo>
                    <a:pt x="153" y="1029"/>
                  </a:lnTo>
                  <a:lnTo>
                    <a:pt x="170" y="1034"/>
                  </a:lnTo>
                  <a:lnTo>
                    <a:pt x="186" y="1038"/>
                  </a:lnTo>
                  <a:lnTo>
                    <a:pt x="203" y="1041"/>
                  </a:lnTo>
                  <a:lnTo>
                    <a:pt x="219" y="1046"/>
                  </a:lnTo>
                  <a:lnTo>
                    <a:pt x="235" y="1049"/>
                  </a:lnTo>
                  <a:lnTo>
                    <a:pt x="252" y="1053"/>
                  </a:lnTo>
                  <a:lnTo>
                    <a:pt x="268" y="1056"/>
                  </a:lnTo>
                  <a:lnTo>
                    <a:pt x="286" y="1059"/>
                  </a:lnTo>
                  <a:lnTo>
                    <a:pt x="302" y="1062"/>
                  </a:lnTo>
                  <a:lnTo>
                    <a:pt x="320" y="1065"/>
                  </a:lnTo>
                  <a:lnTo>
                    <a:pt x="337" y="1067"/>
                  </a:lnTo>
                  <a:lnTo>
                    <a:pt x="354" y="1070"/>
                  </a:lnTo>
                  <a:lnTo>
                    <a:pt x="371" y="1071"/>
                  </a:lnTo>
                  <a:lnTo>
                    <a:pt x="389" y="1073"/>
                  </a:lnTo>
                  <a:lnTo>
                    <a:pt x="406" y="1074"/>
                  </a:lnTo>
                  <a:lnTo>
                    <a:pt x="424" y="1076"/>
                  </a:lnTo>
                  <a:lnTo>
                    <a:pt x="421" y="1059"/>
                  </a:lnTo>
                  <a:lnTo>
                    <a:pt x="418" y="1043"/>
                  </a:lnTo>
                  <a:lnTo>
                    <a:pt x="414" y="1026"/>
                  </a:lnTo>
                  <a:lnTo>
                    <a:pt x="411" y="1009"/>
                  </a:lnTo>
                  <a:lnTo>
                    <a:pt x="389" y="989"/>
                  </a:lnTo>
                  <a:lnTo>
                    <a:pt x="368" y="970"/>
                  </a:lnTo>
                  <a:lnTo>
                    <a:pt x="347" y="949"/>
                  </a:lnTo>
                  <a:lnTo>
                    <a:pt x="326" y="927"/>
                  </a:lnTo>
                  <a:lnTo>
                    <a:pt x="307" y="906"/>
                  </a:lnTo>
                  <a:lnTo>
                    <a:pt x="289" y="882"/>
                  </a:lnTo>
                  <a:lnTo>
                    <a:pt x="271" y="859"/>
                  </a:lnTo>
                  <a:lnTo>
                    <a:pt x="253" y="836"/>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5" name="Freeform 14"/>
            <p:cNvSpPr>
              <a:spLocks/>
            </p:cNvSpPr>
            <p:nvPr/>
          </p:nvSpPr>
          <p:spPr bwMode="auto">
            <a:xfrm>
              <a:off x="4835" y="399"/>
              <a:ext cx="88" cy="362"/>
            </a:xfrm>
            <a:custGeom>
              <a:avLst/>
              <a:gdLst>
                <a:gd name="T0" fmla="*/ 0 w 265"/>
                <a:gd name="T1" fmla="*/ 0 h 1085"/>
                <a:gd name="T2" fmla="*/ 0 w 265"/>
                <a:gd name="T3" fmla="*/ 0 h 1085"/>
                <a:gd name="T4" fmla="*/ 0 w 265"/>
                <a:gd name="T5" fmla="*/ 0 h 1085"/>
                <a:gd name="T6" fmla="*/ 0 w 265"/>
                <a:gd name="T7" fmla="*/ 0 h 1085"/>
                <a:gd name="T8" fmla="*/ 0 w 265"/>
                <a:gd name="T9" fmla="*/ 0 h 1085"/>
                <a:gd name="T10" fmla="*/ 0 w 265"/>
                <a:gd name="T11" fmla="*/ 0 h 1085"/>
                <a:gd name="T12" fmla="*/ 0 w 265"/>
                <a:gd name="T13" fmla="*/ 0 h 1085"/>
                <a:gd name="T14" fmla="*/ 0 w 265"/>
                <a:gd name="T15" fmla="*/ 0 h 1085"/>
                <a:gd name="T16" fmla="*/ 0 w 265"/>
                <a:gd name="T17" fmla="*/ 0 h 1085"/>
                <a:gd name="T18" fmla="*/ 0 w 265"/>
                <a:gd name="T19" fmla="*/ 0 h 1085"/>
                <a:gd name="T20" fmla="*/ 0 w 265"/>
                <a:gd name="T21" fmla="*/ 0 h 1085"/>
                <a:gd name="T22" fmla="*/ 0 w 265"/>
                <a:gd name="T23" fmla="*/ 0 h 1085"/>
                <a:gd name="T24" fmla="*/ 0 w 265"/>
                <a:gd name="T25" fmla="*/ 0 h 1085"/>
                <a:gd name="T26" fmla="*/ 0 w 265"/>
                <a:gd name="T27" fmla="*/ 0 h 1085"/>
                <a:gd name="T28" fmla="*/ 0 w 265"/>
                <a:gd name="T29" fmla="*/ 0 h 1085"/>
                <a:gd name="T30" fmla="*/ 0 w 265"/>
                <a:gd name="T31" fmla="*/ 0 h 1085"/>
                <a:gd name="T32" fmla="*/ 0 w 265"/>
                <a:gd name="T33" fmla="*/ 0 h 1085"/>
                <a:gd name="T34" fmla="*/ 0 w 265"/>
                <a:gd name="T35" fmla="*/ 0 h 1085"/>
                <a:gd name="T36" fmla="*/ 0 w 265"/>
                <a:gd name="T37" fmla="*/ 0 h 1085"/>
                <a:gd name="T38" fmla="*/ 0 w 265"/>
                <a:gd name="T39" fmla="*/ 0 h 1085"/>
                <a:gd name="T40" fmla="*/ 0 w 265"/>
                <a:gd name="T41" fmla="*/ 0 h 1085"/>
                <a:gd name="T42" fmla="*/ 0 w 265"/>
                <a:gd name="T43" fmla="*/ 0 h 1085"/>
                <a:gd name="T44" fmla="*/ 0 w 265"/>
                <a:gd name="T45" fmla="*/ 0 h 1085"/>
                <a:gd name="T46" fmla="*/ 0 w 265"/>
                <a:gd name="T47" fmla="*/ 0 h 1085"/>
                <a:gd name="T48" fmla="*/ 0 w 265"/>
                <a:gd name="T49" fmla="*/ 0 h 1085"/>
                <a:gd name="T50" fmla="*/ 0 w 265"/>
                <a:gd name="T51" fmla="*/ 0 h 1085"/>
                <a:gd name="T52" fmla="*/ 0 w 265"/>
                <a:gd name="T53" fmla="*/ 0 h 1085"/>
                <a:gd name="T54" fmla="*/ 0 w 265"/>
                <a:gd name="T55" fmla="*/ 0 h 1085"/>
                <a:gd name="T56" fmla="*/ 0 w 265"/>
                <a:gd name="T57" fmla="*/ 0 h 1085"/>
                <a:gd name="T58" fmla="*/ 0 w 265"/>
                <a:gd name="T59" fmla="*/ 0 h 1085"/>
                <a:gd name="T60" fmla="*/ 0 w 265"/>
                <a:gd name="T61" fmla="*/ 0 h 1085"/>
                <a:gd name="T62" fmla="*/ 0 w 265"/>
                <a:gd name="T63" fmla="*/ 0 h 1085"/>
                <a:gd name="T64" fmla="*/ 0 w 265"/>
                <a:gd name="T65" fmla="*/ 0 h 1085"/>
                <a:gd name="T66" fmla="*/ 0 w 265"/>
                <a:gd name="T67" fmla="*/ 0 h 1085"/>
                <a:gd name="T68" fmla="*/ 0 w 265"/>
                <a:gd name="T69" fmla="*/ 0 h 1085"/>
                <a:gd name="T70" fmla="*/ 0 w 265"/>
                <a:gd name="T71" fmla="*/ 0 h 1085"/>
                <a:gd name="T72" fmla="*/ 0 w 265"/>
                <a:gd name="T73" fmla="*/ 0 h 1085"/>
                <a:gd name="T74" fmla="*/ 0 w 265"/>
                <a:gd name="T75" fmla="*/ 0 h 1085"/>
                <a:gd name="T76" fmla="*/ 0 w 265"/>
                <a:gd name="T77" fmla="*/ 0 h 1085"/>
                <a:gd name="T78" fmla="*/ 0 w 265"/>
                <a:gd name="T79" fmla="*/ 0 h 1085"/>
                <a:gd name="T80" fmla="*/ 0 w 265"/>
                <a:gd name="T81" fmla="*/ 0 h 1085"/>
                <a:gd name="T82" fmla="*/ 0 w 265"/>
                <a:gd name="T83" fmla="*/ 0 h 1085"/>
                <a:gd name="T84" fmla="*/ 0 w 265"/>
                <a:gd name="T85" fmla="*/ 0 h 1085"/>
                <a:gd name="T86" fmla="*/ 0 w 265"/>
                <a:gd name="T87" fmla="*/ 0 h 1085"/>
                <a:gd name="T88" fmla="*/ 0 w 265"/>
                <a:gd name="T89" fmla="*/ 0 h 1085"/>
                <a:gd name="T90" fmla="*/ 0 w 265"/>
                <a:gd name="T91" fmla="*/ 0 h 1085"/>
                <a:gd name="T92" fmla="*/ 0 w 265"/>
                <a:gd name="T93" fmla="*/ 0 h 1085"/>
                <a:gd name="T94" fmla="*/ 0 w 265"/>
                <a:gd name="T95" fmla="*/ 0 h 1085"/>
                <a:gd name="T96" fmla="*/ 0 w 265"/>
                <a:gd name="T97" fmla="*/ 0 h 1085"/>
                <a:gd name="T98" fmla="*/ 0 w 265"/>
                <a:gd name="T99" fmla="*/ 0 h 1085"/>
                <a:gd name="T100" fmla="*/ 0 w 265"/>
                <a:gd name="T101" fmla="*/ 0 h 1085"/>
                <a:gd name="T102" fmla="*/ 0 w 265"/>
                <a:gd name="T103" fmla="*/ 0 h 1085"/>
                <a:gd name="T104" fmla="*/ 0 w 265"/>
                <a:gd name="T105" fmla="*/ 0 h 1085"/>
                <a:gd name="T106" fmla="*/ 0 w 265"/>
                <a:gd name="T107" fmla="*/ 0 h 1085"/>
                <a:gd name="T108" fmla="*/ 0 w 265"/>
                <a:gd name="T109" fmla="*/ 0 h 1085"/>
                <a:gd name="T110" fmla="*/ 0 w 265"/>
                <a:gd name="T111" fmla="*/ 0 h 1085"/>
                <a:gd name="T112" fmla="*/ 0 w 265"/>
                <a:gd name="T113" fmla="*/ 0 h 1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5"/>
                <a:gd name="T172" fmla="*/ 0 h 1085"/>
                <a:gd name="T173" fmla="*/ 265 w 265"/>
                <a:gd name="T174" fmla="*/ 1085 h 1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5" h="1085">
                  <a:moveTo>
                    <a:pt x="201" y="1035"/>
                  </a:moveTo>
                  <a:lnTo>
                    <a:pt x="193" y="795"/>
                  </a:lnTo>
                  <a:lnTo>
                    <a:pt x="202" y="795"/>
                  </a:lnTo>
                  <a:lnTo>
                    <a:pt x="210" y="795"/>
                  </a:lnTo>
                  <a:lnTo>
                    <a:pt x="218" y="795"/>
                  </a:lnTo>
                  <a:lnTo>
                    <a:pt x="226" y="797"/>
                  </a:lnTo>
                  <a:lnTo>
                    <a:pt x="235" y="797"/>
                  </a:lnTo>
                  <a:lnTo>
                    <a:pt x="242" y="797"/>
                  </a:lnTo>
                  <a:lnTo>
                    <a:pt x="251" y="798"/>
                  </a:lnTo>
                  <a:lnTo>
                    <a:pt x="259" y="798"/>
                  </a:lnTo>
                  <a:lnTo>
                    <a:pt x="260" y="786"/>
                  </a:lnTo>
                  <a:lnTo>
                    <a:pt x="260" y="773"/>
                  </a:lnTo>
                  <a:lnTo>
                    <a:pt x="260" y="761"/>
                  </a:lnTo>
                  <a:lnTo>
                    <a:pt x="260" y="749"/>
                  </a:lnTo>
                  <a:lnTo>
                    <a:pt x="251" y="749"/>
                  </a:lnTo>
                  <a:lnTo>
                    <a:pt x="244" y="749"/>
                  </a:lnTo>
                  <a:lnTo>
                    <a:pt x="235" y="749"/>
                  </a:lnTo>
                  <a:lnTo>
                    <a:pt x="226" y="749"/>
                  </a:lnTo>
                  <a:lnTo>
                    <a:pt x="218" y="749"/>
                  </a:lnTo>
                  <a:lnTo>
                    <a:pt x="210" y="749"/>
                  </a:lnTo>
                  <a:lnTo>
                    <a:pt x="201" y="749"/>
                  </a:lnTo>
                  <a:lnTo>
                    <a:pt x="192" y="749"/>
                  </a:lnTo>
                  <a:lnTo>
                    <a:pt x="187" y="566"/>
                  </a:lnTo>
                  <a:lnTo>
                    <a:pt x="265" y="564"/>
                  </a:lnTo>
                  <a:lnTo>
                    <a:pt x="265" y="552"/>
                  </a:lnTo>
                  <a:lnTo>
                    <a:pt x="265" y="542"/>
                  </a:lnTo>
                  <a:lnTo>
                    <a:pt x="265" y="530"/>
                  </a:lnTo>
                  <a:lnTo>
                    <a:pt x="265" y="519"/>
                  </a:lnTo>
                  <a:lnTo>
                    <a:pt x="186" y="521"/>
                  </a:lnTo>
                  <a:lnTo>
                    <a:pt x="180" y="339"/>
                  </a:lnTo>
                  <a:lnTo>
                    <a:pt x="189" y="339"/>
                  </a:lnTo>
                  <a:lnTo>
                    <a:pt x="199" y="339"/>
                  </a:lnTo>
                  <a:lnTo>
                    <a:pt x="210" y="337"/>
                  </a:lnTo>
                  <a:lnTo>
                    <a:pt x="220" y="337"/>
                  </a:lnTo>
                  <a:lnTo>
                    <a:pt x="230" y="336"/>
                  </a:lnTo>
                  <a:lnTo>
                    <a:pt x="241" y="334"/>
                  </a:lnTo>
                  <a:lnTo>
                    <a:pt x="253" y="333"/>
                  </a:lnTo>
                  <a:lnTo>
                    <a:pt x="263" y="331"/>
                  </a:lnTo>
                  <a:lnTo>
                    <a:pt x="262" y="320"/>
                  </a:lnTo>
                  <a:lnTo>
                    <a:pt x="262" y="306"/>
                  </a:lnTo>
                  <a:lnTo>
                    <a:pt x="262" y="294"/>
                  </a:lnTo>
                  <a:lnTo>
                    <a:pt x="262" y="282"/>
                  </a:lnTo>
                  <a:lnTo>
                    <a:pt x="253" y="284"/>
                  </a:lnTo>
                  <a:lnTo>
                    <a:pt x="242" y="284"/>
                  </a:lnTo>
                  <a:lnTo>
                    <a:pt x="232" y="285"/>
                  </a:lnTo>
                  <a:lnTo>
                    <a:pt x="221" y="285"/>
                  </a:lnTo>
                  <a:lnTo>
                    <a:pt x="211" y="287"/>
                  </a:lnTo>
                  <a:lnTo>
                    <a:pt x="201" y="288"/>
                  </a:lnTo>
                  <a:lnTo>
                    <a:pt x="189" y="288"/>
                  </a:lnTo>
                  <a:lnTo>
                    <a:pt x="178" y="290"/>
                  </a:lnTo>
                  <a:lnTo>
                    <a:pt x="172" y="56"/>
                  </a:lnTo>
                  <a:lnTo>
                    <a:pt x="184" y="56"/>
                  </a:lnTo>
                  <a:lnTo>
                    <a:pt x="195" y="56"/>
                  </a:lnTo>
                  <a:lnTo>
                    <a:pt x="205" y="56"/>
                  </a:lnTo>
                  <a:lnTo>
                    <a:pt x="214" y="56"/>
                  </a:lnTo>
                  <a:lnTo>
                    <a:pt x="223" y="56"/>
                  </a:lnTo>
                  <a:lnTo>
                    <a:pt x="232" y="56"/>
                  </a:lnTo>
                  <a:lnTo>
                    <a:pt x="239" y="57"/>
                  </a:lnTo>
                  <a:lnTo>
                    <a:pt x="245" y="57"/>
                  </a:lnTo>
                  <a:lnTo>
                    <a:pt x="244" y="42"/>
                  </a:lnTo>
                  <a:lnTo>
                    <a:pt x="241" y="27"/>
                  </a:lnTo>
                  <a:lnTo>
                    <a:pt x="239" y="14"/>
                  </a:lnTo>
                  <a:lnTo>
                    <a:pt x="236" y="2"/>
                  </a:lnTo>
                  <a:lnTo>
                    <a:pt x="224" y="2"/>
                  </a:lnTo>
                  <a:lnTo>
                    <a:pt x="213" y="0"/>
                  </a:lnTo>
                  <a:lnTo>
                    <a:pt x="201" y="0"/>
                  </a:lnTo>
                  <a:lnTo>
                    <a:pt x="189" y="0"/>
                  </a:lnTo>
                  <a:lnTo>
                    <a:pt x="177" y="0"/>
                  </a:lnTo>
                  <a:lnTo>
                    <a:pt x="165" y="0"/>
                  </a:lnTo>
                  <a:lnTo>
                    <a:pt x="153" y="0"/>
                  </a:lnTo>
                  <a:lnTo>
                    <a:pt x="141" y="0"/>
                  </a:lnTo>
                  <a:lnTo>
                    <a:pt x="131" y="0"/>
                  </a:lnTo>
                  <a:lnTo>
                    <a:pt x="119" y="2"/>
                  </a:lnTo>
                  <a:lnTo>
                    <a:pt x="108" y="2"/>
                  </a:lnTo>
                  <a:lnTo>
                    <a:pt x="98" y="3"/>
                  </a:lnTo>
                  <a:lnTo>
                    <a:pt x="86" y="3"/>
                  </a:lnTo>
                  <a:lnTo>
                    <a:pt x="76" y="5"/>
                  </a:lnTo>
                  <a:lnTo>
                    <a:pt x="65" y="5"/>
                  </a:lnTo>
                  <a:lnTo>
                    <a:pt x="55" y="6"/>
                  </a:lnTo>
                  <a:lnTo>
                    <a:pt x="53" y="18"/>
                  </a:lnTo>
                  <a:lnTo>
                    <a:pt x="52" y="32"/>
                  </a:lnTo>
                  <a:lnTo>
                    <a:pt x="49" y="45"/>
                  </a:lnTo>
                  <a:lnTo>
                    <a:pt x="47" y="60"/>
                  </a:lnTo>
                  <a:lnTo>
                    <a:pt x="52" y="60"/>
                  </a:lnTo>
                  <a:lnTo>
                    <a:pt x="58" y="59"/>
                  </a:lnTo>
                  <a:lnTo>
                    <a:pt x="64" y="59"/>
                  </a:lnTo>
                  <a:lnTo>
                    <a:pt x="70" y="59"/>
                  </a:lnTo>
                  <a:lnTo>
                    <a:pt x="76" y="59"/>
                  </a:lnTo>
                  <a:lnTo>
                    <a:pt x="83" y="59"/>
                  </a:lnTo>
                  <a:lnTo>
                    <a:pt x="89" y="57"/>
                  </a:lnTo>
                  <a:lnTo>
                    <a:pt x="96" y="57"/>
                  </a:lnTo>
                  <a:lnTo>
                    <a:pt x="102" y="291"/>
                  </a:lnTo>
                  <a:lnTo>
                    <a:pt x="93" y="291"/>
                  </a:lnTo>
                  <a:lnTo>
                    <a:pt x="83" y="291"/>
                  </a:lnTo>
                  <a:lnTo>
                    <a:pt x="73" y="291"/>
                  </a:lnTo>
                  <a:lnTo>
                    <a:pt x="64" y="291"/>
                  </a:lnTo>
                  <a:lnTo>
                    <a:pt x="53" y="291"/>
                  </a:lnTo>
                  <a:lnTo>
                    <a:pt x="43" y="291"/>
                  </a:lnTo>
                  <a:lnTo>
                    <a:pt x="32" y="290"/>
                  </a:lnTo>
                  <a:lnTo>
                    <a:pt x="22" y="290"/>
                  </a:lnTo>
                  <a:lnTo>
                    <a:pt x="20" y="302"/>
                  </a:lnTo>
                  <a:lnTo>
                    <a:pt x="20" y="314"/>
                  </a:lnTo>
                  <a:lnTo>
                    <a:pt x="19" y="327"/>
                  </a:lnTo>
                  <a:lnTo>
                    <a:pt x="19" y="339"/>
                  </a:lnTo>
                  <a:lnTo>
                    <a:pt x="31" y="339"/>
                  </a:lnTo>
                  <a:lnTo>
                    <a:pt x="41" y="340"/>
                  </a:lnTo>
                  <a:lnTo>
                    <a:pt x="53" y="340"/>
                  </a:lnTo>
                  <a:lnTo>
                    <a:pt x="64" y="340"/>
                  </a:lnTo>
                  <a:lnTo>
                    <a:pt x="74" y="342"/>
                  </a:lnTo>
                  <a:lnTo>
                    <a:pt x="84" y="342"/>
                  </a:lnTo>
                  <a:lnTo>
                    <a:pt x="95" y="342"/>
                  </a:lnTo>
                  <a:lnTo>
                    <a:pt x="104" y="342"/>
                  </a:lnTo>
                  <a:lnTo>
                    <a:pt x="110" y="524"/>
                  </a:lnTo>
                  <a:lnTo>
                    <a:pt x="6" y="527"/>
                  </a:lnTo>
                  <a:lnTo>
                    <a:pt x="4" y="537"/>
                  </a:lnTo>
                  <a:lnTo>
                    <a:pt x="4" y="549"/>
                  </a:lnTo>
                  <a:lnTo>
                    <a:pt x="4" y="560"/>
                  </a:lnTo>
                  <a:lnTo>
                    <a:pt x="4" y="572"/>
                  </a:lnTo>
                  <a:lnTo>
                    <a:pt x="110" y="567"/>
                  </a:lnTo>
                  <a:lnTo>
                    <a:pt x="116" y="752"/>
                  </a:lnTo>
                  <a:lnTo>
                    <a:pt x="102" y="752"/>
                  </a:lnTo>
                  <a:lnTo>
                    <a:pt x="89" y="754"/>
                  </a:lnTo>
                  <a:lnTo>
                    <a:pt x="76" y="754"/>
                  </a:lnTo>
                  <a:lnTo>
                    <a:pt x="61" y="755"/>
                  </a:lnTo>
                  <a:lnTo>
                    <a:pt x="46" y="757"/>
                  </a:lnTo>
                  <a:lnTo>
                    <a:pt x="31" y="759"/>
                  </a:lnTo>
                  <a:lnTo>
                    <a:pt x="16" y="761"/>
                  </a:lnTo>
                  <a:lnTo>
                    <a:pt x="0" y="764"/>
                  </a:lnTo>
                  <a:lnTo>
                    <a:pt x="1" y="776"/>
                  </a:lnTo>
                  <a:lnTo>
                    <a:pt x="1" y="788"/>
                  </a:lnTo>
                  <a:lnTo>
                    <a:pt x="1" y="800"/>
                  </a:lnTo>
                  <a:lnTo>
                    <a:pt x="1" y="812"/>
                  </a:lnTo>
                  <a:lnTo>
                    <a:pt x="13" y="809"/>
                  </a:lnTo>
                  <a:lnTo>
                    <a:pt x="26" y="807"/>
                  </a:lnTo>
                  <a:lnTo>
                    <a:pt x="40" y="804"/>
                  </a:lnTo>
                  <a:lnTo>
                    <a:pt x="55" y="803"/>
                  </a:lnTo>
                  <a:lnTo>
                    <a:pt x="70" y="800"/>
                  </a:lnTo>
                  <a:lnTo>
                    <a:pt x="84" y="798"/>
                  </a:lnTo>
                  <a:lnTo>
                    <a:pt x="101" y="795"/>
                  </a:lnTo>
                  <a:lnTo>
                    <a:pt x="117" y="794"/>
                  </a:lnTo>
                  <a:lnTo>
                    <a:pt x="123" y="1037"/>
                  </a:lnTo>
                  <a:lnTo>
                    <a:pt x="44" y="1035"/>
                  </a:lnTo>
                  <a:lnTo>
                    <a:pt x="38" y="1029"/>
                  </a:lnTo>
                  <a:lnTo>
                    <a:pt x="32" y="1025"/>
                  </a:lnTo>
                  <a:lnTo>
                    <a:pt x="25" y="1020"/>
                  </a:lnTo>
                  <a:lnTo>
                    <a:pt x="19" y="1015"/>
                  </a:lnTo>
                  <a:lnTo>
                    <a:pt x="22" y="1032"/>
                  </a:lnTo>
                  <a:lnTo>
                    <a:pt x="26" y="1049"/>
                  </a:lnTo>
                  <a:lnTo>
                    <a:pt x="29" y="1065"/>
                  </a:lnTo>
                  <a:lnTo>
                    <a:pt x="32" y="1082"/>
                  </a:lnTo>
                  <a:lnTo>
                    <a:pt x="49" y="1083"/>
                  </a:lnTo>
                  <a:lnTo>
                    <a:pt x="67" y="1083"/>
                  </a:lnTo>
                  <a:lnTo>
                    <a:pt x="83" y="1085"/>
                  </a:lnTo>
                  <a:lnTo>
                    <a:pt x="99" y="1085"/>
                  </a:lnTo>
                  <a:lnTo>
                    <a:pt x="116" y="1085"/>
                  </a:lnTo>
                  <a:lnTo>
                    <a:pt x="134" y="1085"/>
                  </a:lnTo>
                  <a:lnTo>
                    <a:pt x="150" y="1085"/>
                  </a:lnTo>
                  <a:lnTo>
                    <a:pt x="166" y="1085"/>
                  </a:lnTo>
                  <a:lnTo>
                    <a:pt x="177" y="1085"/>
                  </a:lnTo>
                  <a:lnTo>
                    <a:pt x="187" y="1083"/>
                  </a:lnTo>
                  <a:lnTo>
                    <a:pt x="198" y="1083"/>
                  </a:lnTo>
                  <a:lnTo>
                    <a:pt x="208" y="1082"/>
                  </a:lnTo>
                  <a:lnTo>
                    <a:pt x="218" y="1082"/>
                  </a:lnTo>
                  <a:lnTo>
                    <a:pt x="227" y="1082"/>
                  </a:lnTo>
                  <a:lnTo>
                    <a:pt x="238" y="1080"/>
                  </a:lnTo>
                  <a:lnTo>
                    <a:pt x="248" y="1080"/>
                  </a:lnTo>
                  <a:lnTo>
                    <a:pt x="250" y="1068"/>
                  </a:lnTo>
                  <a:lnTo>
                    <a:pt x="250" y="1056"/>
                  </a:lnTo>
                  <a:lnTo>
                    <a:pt x="250" y="1044"/>
                  </a:lnTo>
                  <a:lnTo>
                    <a:pt x="251" y="1031"/>
                  </a:lnTo>
                  <a:lnTo>
                    <a:pt x="201" y="1035"/>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6" name="Freeform 15"/>
            <p:cNvSpPr>
              <a:spLocks/>
            </p:cNvSpPr>
            <p:nvPr/>
          </p:nvSpPr>
          <p:spPr bwMode="auto">
            <a:xfrm>
              <a:off x="4623" y="417"/>
              <a:ext cx="180" cy="328"/>
            </a:xfrm>
            <a:custGeom>
              <a:avLst/>
              <a:gdLst>
                <a:gd name="T0" fmla="*/ 0 w 539"/>
                <a:gd name="T1" fmla="*/ 0 h 985"/>
                <a:gd name="T2" fmla="*/ 0 w 539"/>
                <a:gd name="T3" fmla="*/ 0 h 985"/>
                <a:gd name="T4" fmla="*/ 0 w 539"/>
                <a:gd name="T5" fmla="*/ 0 h 985"/>
                <a:gd name="T6" fmla="*/ 0 w 539"/>
                <a:gd name="T7" fmla="*/ 0 h 985"/>
                <a:gd name="T8" fmla="*/ 0 w 539"/>
                <a:gd name="T9" fmla="*/ 0 h 985"/>
                <a:gd name="T10" fmla="*/ 0 w 539"/>
                <a:gd name="T11" fmla="*/ 0 h 985"/>
                <a:gd name="T12" fmla="*/ 0 w 539"/>
                <a:gd name="T13" fmla="*/ 0 h 985"/>
                <a:gd name="T14" fmla="*/ 0 w 539"/>
                <a:gd name="T15" fmla="*/ 0 h 985"/>
                <a:gd name="T16" fmla="*/ 0 w 539"/>
                <a:gd name="T17" fmla="*/ 0 h 985"/>
                <a:gd name="T18" fmla="*/ 0 w 539"/>
                <a:gd name="T19" fmla="*/ 0 h 985"/>
                <a:gd name="T20" fmla="*/ 0 w 539"/>
                <a:gd name="T21" fmla="*/ 0 h 985"/>
                <a:gd name="T22" fmla="*/ 0 w 539"/>
                <a:gd name="T23" fmla="*/ 0 h 985"/>
                <a:gd name="T24" fmla="*/ 0 w 539"/>
                <a:gd name="T25" fmla="*/ 0 h 985"/>
                <a:gd name="T26" fmla="*/ 0 w 539"/>
                <a:gd name="T27" fmla="*/ 0 h 985"/>
                <a:gd name="T28" fmla="*/ 0 w 539"/>
                <a:gd name="T29" fmla="*/ 0 h 985"/>
                <a:gd name="T30" fmla="*/ 0 w 539"/>
                <a:gd name="T31" fmla="*/ 0 h 985"/>
                <a:gd name="T32" fmla="*/ 0 w 539"/>
                <a:gd name="T33" fmla="*/ 0 h 985"/>
                <a:gd name="T34" fmla="*/ 0 w 539"/>
                <a:gd name="T35" fmla="*/ 0 h 985"/>
                <a:gd name="T36" fmla="*/ 0 w 539"/>
                <a:gd name="T37" fmla="*/ 0 h 985"/>
                <a:gd name="T38" fmla="*/ 0 w 539"/>
                <a:gd name="T39" fmla="*/ 0 h 985"/>
                <a:gd name="T40" fmla="*/ 0 w 539"/>
                <a:gd name="T41" fmla="*/ 0 h 985"/>
                <a:gd name="T42" fmla="*/ 0 w 539"/>
                <a:gd name="T43" fmla="*/ 0 h 985"/>
                <a:gd name="T44" fmla="*/ 0 w 539"/>
                <a:gd name="T45" fmla="*/ 0 h 985"/>
                <a:gd name="T46" fmla="*/ 0 w 539"/>
                <a:gd name="T47" fmla="*/ 0 h 985"/>
                <a:gd name="T48" fmla="*/ 0 w 539"/>
                <a:gd name="T49" fmla="*/ 0 h 985"/>
                <a:gd name="T50" fmla="*/ 0 w 539"/>
                <a:gd name="T51" fmla="*/ 0 h 985"/>
                <a:gd name="T52" fmla="*/ 0 w 539"/>
                <a:gd name="T53" fmla="*/ 0 h 985"/>
                <a:gd name="T54" fmla="*/ 0 w 539"/>
                <a:gd name="T55" fmla="*/ 0 h 985"/>
                <a:gd name="T56" fmla="*/ 0 w 539"/>
                <a:gd name="T57" fmla="*/ 0 h 985"/>
                <a:gd name="T58" fmla="*/ 0 w 539"/>
                <a:gd name="T59" fmla="*/ 0 h 985"/>
                <a:gd name="T60" fmla="*/ 0 w 539"/>
                <a:gd name="T61" fmla="*/ 0 h 985"/>
                <a:gd name="T62" fmla="*/ 0 w 539"/>
                <a:gd name="T63" fmla="*/ 0 h 985"/>
                <a:gd name="T64" fmla="*/ 0 w 539"/>
                <a:gd name="T65" fmla="*/ 0 h 985"/>
                <a:gd name="T66" fmla="*/ 0 w 539"/>
                <a:gd name="T67" fmla="*/ 0 h 985"/>
                <a:gd name="T68" fmla="*/ 0 w 539"/>
                <a:gd name="T69" fmla="*/ 0 h 985"/>
                <a:gd name="T70" fmla="*/ 0 w 539"/>
                <a:gd name="T71" fmla="*/ 0 h 985"/>
                <a:gd name="T72" fmla="*/ 0 w 539"/>
                <a:gd name="T73" fmla="*/ 0 h 985"/>
                <a:gd name="T74" fmla="*/ 0 w 539"/>
                <a:gd name="T75" fmla="*/ 0 h 985"/>
                <a:gd name="T76" fmla="*/ 0 w 539"/>
                <a:gd name="T77" fmla="*/ 0 h 985"/>
                <a:gd name="T78" fmla="*/ 0 w 539"/>
                <a:gd name="T79" fmla="*/ 0 h 985"/>
                <a:gd name="T80" fmla="*/ 0 w 539"/>
                <a:gd name="T81" fmla="*/ 0 h 985"/>
                <a:gd name="T82" fmla="*/ 0 w 539"/>
                <a:gd name="T83" fmla="*/ 0 h 985"/>
                <a:gd name="T84" fmla="*/ 0 w 539"/>
                <a:gd name="T85" fmla="*/ 0 h 985"/>
                <a:gd name="T86" fmla="*/ 0 w 539"/>
                <a:gd name="T87" fmla="*/ 0 h 985"/>
                <a:gd name="T88" fmla="*/ 0 w 539"/>
                <a:gd name="T89" fmla="*/ 0 h 985"/>
                <a:gd name="T90" fmla="*/ 0 w 539"/>
                <a:gd name="T91" fmla="*/ 0 h 985"/>
                <a:gd name="T92" fmla="*/ 0 w 539"/>
                <a:gd name="T93" fmla="*/ 0 h 985"/>
                <a:gd name="T94" fmla="*/ 0 w 539"/>
                <a:gd name="T95" fmla="*/ 0 h 985"/>
                <a:gd name="T96" fmla="*/ 0 w 539"/>
                <a:gd name="T97" fmla="*/ 0 h 9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9"/>
                <a:gd name="T148" fmla="*/ 0 h 985"/>
                <a:gd name="T149" fmla="*/ 539 w 539"/>
                <a:gd name="T150" fmla="*/ 985 h 9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9" h="985">
                  <a:moveTo>
                    <a:pt x="429" y="909"/>
                  </a:moveTo>
                  <a:lnTo>
                    <a:pt x="418" y="905"/>
                  </a:lnTo>
                  <a:lnTo>
                    <a:pt x="408" y="902"/>
                  </a:lnTo>
                  <a:lnTo>
                    <a:pt x="397" y="897"/>
                  </a:lnTo>
                  <a:lnTo>
                    <a:pt x="387" y="893"/>
                  </a:lnTo>
                  <a:lnTo>
                    <a:pt x="377" y="888"/>
                  </a:lnTo>
                  <a:lnTo>
                    <a:pt x="366" y="884"/>
                  </a:lnTo>
                  <a:lnTo>
                    <a:pt x="356" y="880"/>
                  </a:lnTo>
                  <a:lnTo>
                    <a:pt x="345" y="875"/>
                  </a:lnTo>
                  <a:lnTo>
                    <a:pt x="351" y="872"/>
                  </a:lnTo>
                  <a:lnTo>
                    <a:pt x="357" y="869"/>
                  </a:lnTo>
                  <a:lnTo>
                    <a:pt x="365" y="866"/>
                  </a:lnTo>
                  <a:lnTo>
                    <a:pt x="371" y="863"/>
                  </a:lnTo>
                  <a:lnTo>
                    <a:pt x="377" y="862"/>
                  </a:lnTo>
                  <a:lnTo>
                    <a:pt x="384" y="859"/>
                  </a:lnTo>
                  <a:lnTo>
                    <a:pt x="390" y="856"/>
                  </a:lnTo>
                  <a:lnTo>
                    <a:pt x="396" y="853"/>
                  </a:lnTo>
                  <a:lnTo>
                    <a:pt x="390" y="842"/>
                  </a:lnTo>
                  <a:lnTo>
                    <a:pt x="385" y="832"/>
                  </a:lnTo>
                  <a:lnTo>
                    <a:pt x="380" y="820"/>
                  </a:lnTo>
                  <a:lnTo>
                    <a:pt x="375" y="809"/>
                  </a:lnTo>
                  <a:lnTo>
                    <a:pt x="363" y="814"/>
                  </a:lnTo>
                  <a:lnTo>
                    <a:pt x="353" y="817"/>
                  </a:lnTo>
                  <a:lnTo>
                    <a:pt x="341" y="821"/>
                  </a:lnTo>
                  <a:lnTo>
                    <a:pt x="330" y="826"/>
                  </a:lnTo>
                  <a:lnTo>
                    <a:pt x="320" y="830"/>
                  </a:lnTo>
                  <a:lnTo>
                    <a:pt x="311" y="835"/>
                  </a:lnTo>
                  <a:lnTo>
                    <a:pt x="301" y="838"/>
                  </a:lnTo>
                  <a:lnTo>
                    <a:pt x="292" y="842"/>
                  </a:lnTo>
                  <a:lnTo>
                    <a:pt x="275" y="830"/>
                  </a:lnTo>
                  <a:lnTo>
                    <a:pt x="259" y="820"/>
                  </a:lnTo>
                  <a:lnTo>
                    <a:pt x="244" y="808"/>
                  </a:lnTo>
                  <a:lnTo>
                    <a:pt x="229" y="796"/>
                  </a:lnTo>
                  <a:lnTo>
                    <a:pt x="216" y="784"/>
                  </a:lnTo>
                  <a:lnTo>
                    <a:pt x="202" y="771"/>
                  </a:lnTo>
                  <a:lnTo>
                    <a:pt x="190" y="759"/>
                  </a:lnTo>
                  <a:lnTo>
                    <a:pt x="179" y="745"/>
                  </a:lnTo>
                  <a:lnTo>
                    <a:pt x="158" y="720"/>
                  </a:lnTo>
                  <a:lnTo>
                    <a:pt x="140" y="693"/>
                  </a:lnTo>
                  <a:lnTo>
                    <a:pt x="125" y="668"/>
                  </a:lnTo>
                  <a:lnTo>
                    <a:pt x="113" y="642"/>
                  </a:lnTo>
                  <a:lnTo>
                    <a:pt x="103" y="617"/>
                  </a:lnTo>
                  <a:lnTo>
                    <a:pt x="95" y="590"/>
                  </a:lnTo>
                  <a:lnTo>
                    <a:pt x="91" y="565"/>
                  </a:lnTo>
                  <a:lnTo>
                    <a:pt x="88" y="539"/>
                  </a:lnTo>
                  <a:lnTo>
                    <a:pt x="329" y="532"/>
                  </a:lnTo>
                  <a:lnTo>
                    <a:pt x="330" y="520"/>
                  </a:lnTo>
                  <a:lnTo>
                    <a:pt x="332" y="510"/>
                  </a:lnTo>
                  <a:lnTo>
                    <a:pt x="332" y="498"/>
                  </a:lnTo>
                  <a:lnTo>
                    <a:pt x="333" y="487"/>
                  </a:lnTo>
                  <a:lnTo>
                    <a:pt x="82" y="495"/>
                  </a:lnTo>
                  <a:lnTo>
                    <a:pt x="89" y="447"/>
                  </a:lnTo>
                  <a:lnTo>
                    <a:pt x="103" y="401"/>
                  </a:lnTo>
                  <a:lnTo>
                    <a:pt x="119" y="358"/>
                  </a:lnTo>
                  <a:lnTo>
                    <a:pt x="141" y="316"/>
                  </a:lnTo>
                  <a:lnTo>
                    <a:pt x="167" y="278"/>
                  </a:lnTo>
                  <a:lnTo>
                    <a:pt x="198" y="243"/>
                  </a:lnTo>
                  <a:lnTo>
                    <a:pt x="232" y="210"/>
                  </a:lnTo>
                  <a:lnTo>
                    <a:pt x="272" y="179"/>
                  </a:lnTo>
                  <a:lnTo>
                    <a:pt x="287" y="184"/>
                  </a:lnTo>
                  <a:lnTo>
                    <a:pt x="302" y="190"/>
                  </a:lnTo>
                  <a:lnTo>
                    <a:pt x="317" y="196"/>
                  </a:lnTo>
                  <a:lnTo>
                    <a:pt x="332" y="202"/>
                  </a:lnTo>
                  <a:lnTo>
                    <a:pt x="347" y="207"/>
                  </a:lnTo>
                  <a:lnTo>
                    <a:pt x="362" y="211"/>
                  </a:lnTo>
                  <a:lnTo>
                    <a:pt x="377" y="216"/>
                  </a:lnTo>
                  <a:lnTo>
                    <a:pt x="391" y="220"/>
                  </a:lnTo>
                  <a:lnTo>
                    <a:pt x="409" y="225"/>
                  </a:lnTo>
                  <a:lnTo>
                    <a:pt x="414" y="214"/>
                  </a:lnTo>
                  <a:lnTo>
                    <a:pt x="420" y="202"/>
                  </a:lnTo>
                  <a:lnTo>
                    <a:pt x="424" y="192"/>
                  </a:lnTo>
                  <a:lnTo>
                    <a:pt x="429" y="182"/>
                  </a:lnTo>
                  <a:lnTo>
                    <a:pt x="409" y="176"/>
                  </a:lnTo>
                  <a:lnTo>
                    <a:pt x="391" y="171"/>
                  </a:lnTo>
                  <a:lnTo>
                    <a:pt x="377" y="167"/>
                  </a:lnTo>
                  <a:lnTo>
                    <a:pt x="363" y="161"/>
                  </a:lnTo>
                  <a:lnTo>
                    <a:pt x="350" y="158"/>
                  </a:lnTo>
                  <a:lnTo>
                    <a:pt x="339" y="153"/>
                  </a:lnTo>
                  <a:lnTo>
                    <a:pt x="330" y="149"/>
                  </a:lnTo>
                  <a:lnTo>
                    <a:pt x="323" y="146"/>
                  </a:lnTo>
                  <a:lnTo>
                    <a:pt x="341" y="134"/>
                  </a:lnTo>
                  <a:lnTo>
                    <a:pt x="360" y="122"/>
                  </a:lnTo>
                  <a:lnTo>
                    <a:pt x="381" y="111"/>
                  </a:lnTo>
                  <a:lnTo>
                    <a:pt x="402" y="99"/>
                  </a:lnTo>
                  <a:lnTo>
                    <a:pt x="424" y="91"/>
                  </a:lnTo>
                  <a:lnTo>
                    <a:pt x="447" y="80"/>
                  </a:lnTo>
                  <a:lnTo>
                    <a:pt x="470" y="71"/>
                  </a:lnTo>
                  <a:lnTo>
                    <a:pt x="496" y="64"/>
                  </a:lnTo>
                  <a:lnTo>
                    <a:pt x="506" y="46"/>
                  </a:lnTo>
                  <a:lnTo>
                    <a:pt x="518" y="29"/>
                  </a:lnTo>
                  <a:lnTo>
                    <a:pt x="528" y="14"/>
                  </a:lnTo>
                  <a:lnTo>
                    <a:pt x="539" y="0"/>
                  </a:lnTo>
                  <a:lnTo>
                    <a:pt x="500" y="11"/>
                  </a:lnTo>
                  <a:lnTo>
                    <a:pt x="463" y="23"/>
                  </a:lnTo>
                  <a:lnTo>
                    <a:pt x="427" y="35"/>
                  </a:lnTo>
                  <a:lnTo>
                    <a:pt x="393" y="49"/>
                  </a:lnTo>
                  <a:lnTo>
                    <a:pt x="360" y="64"/>
                  </a:lnTo>
                  <a:lnTo>
                    <a:pt x="327" y="79"/>
                  </a:lnTo>
                  <a:lnTo>
                    <a:pt x="298" y="95"/>
                  </a:lnTo>
                  <a:lnTo>
                    <a:pt x="268" y="111"/>
                  </a:lnTo>
                  <a:lnTo>
                    <a:pt x="240" y="129"/>
                  </a:lnTo>
                  <a:lnTo>
                    <a:pt x="214" y="147"/>
                  </a:lnTo>
                  <a:lnTo>
                    <a:pt x="187" y="167"/>
                  </a:lnTo>
                  <a:lnTo>
                    <a:pt x="164" y="187"/>
                  </a:lnTo>
                  <a:lnTo>
                    <a:pt x="141" y="208"/>
                  </a:lnTo>
                  <a:lnTo>
                    <a:pt x="119" y="229"/>
                  </a:lnTo>
                  <a:lnTo>
                    <a:pt x="100" y="252"/>
                  </a:lnTo>
                  <a:lnTo>
                    <a:pt x="80" y="275"/>
                  </a:lnTo>
                  <a:lnTo>
                    <a:pt x="61" y="301"/>
                  </a:lnTo>
                  <a:lnTo>
                    <a:pt x="45" y="328"/>
                  </a:lnTo>
                  <a:lnTo>
                    <a:pt x="31" y="355"/>
                  </a:lnTo>
                  <a:lnTo>
                    <a:pt x="21" y="383"/>
                  </a:lnTo>
                  <a:lnTo>
                    <a:pt x="12" y="411"/>
                  </a:lnTo>
                  <a:lnTo>
                    <a:pt x="4" y="440"/>
                  </a:lnTo>
                  <a:lnTo>
                    <a:pt x="1" y="468"/>
                  </a:lnTo>
                  <a:lnTo>
                    <a:pt x="0" y="498"/>
                  </a:lnTo>
                  <a:lnTo>
                    <a:pt x="1" y="532"/>
                  </a:lnTo>
                  <a:lnTo>
                    <a:pt x="7" y="565"/>
                  </a:lnTo>
                  <a:lnTo>
                    <a:pt x="15" y="598"/>
                  </a:lnTo>
                  <a:lnTo>
                    <a:pt x="27" y="629"/>
                  </a:lnTo>
                  <a:lnTo>
                    <a:pt x="40" y="662"/>
                  </a:lnTo>
                  <a:lnTo>
                    <a:pt x="58" y="692"/>
                  </a:lnTo>
                  <a:lnTo>
                    <a:pt x="77" y="723"/>
                  </a:lnTo>
                  <a:lnTo>
                    <a:pt x="101" y="753"/>
                  </a:lnTo>
                  <a:lnTo>
                    <a:pt x="120" y="775"/>
                  </a:lnTo>
                  <a:lnTo>
                    <a:pt x="141" y="797"/>
                  </a:lnTo>
                  <a:lnTo>
                    <a:pt x="162" y="818"/>
                  </a:lnTo>
                  <a:lnTo>
                    <a:pt x="186" y="838"/>
                  </a:lnTo>
                  <a:lnTo>
                    <a:pt x="210" y="857"/>
                  </a:lnTo>
                  <a:lnTo>
                    <a:pt x="237" y="874"/>
                  </a:lnTo>
                  <a:lnTo>
                    <a:pt x="263" y="891"/>
                  </a:lnTo>
                  <a:lnTo>
                    <a:pt x="292" y="906"/>
                  </a:lnTo>
                  <a:lnTo>
                    <a:pt x="314" y="918"/>
                  </a:lnTo>
                  <a:lnTo>
                    <a:pt x="338" y="930"/>
                  </a:lnTo>
                  <a:lnTo>
                    <a:pt x="362" y="941"/>
                  </a:lnTo>
                  <a:lnTo>
                    <a:pt x="385" y="950"/>
                  </a:lnTo>
                  <a:lnTo>
                    <a:pt x="409" y="960"/>
                  </a:lnTo>
                  <a:lnTo>
                    <a:pt x="435" y="969"/>
                  </a:lnTo>
                  <a:lnTo>
                    <a:pt x="458" y="978"/>
                  </a:lnTo>
                  <a:lnTo>
                    <a:pt x="484" y="985"/>
                  </a:lnTo>
                  <a:lnTo>
                    <a:pt x="476" y="976"/>
                  </a:lnTo>
                  <a:lnTo>
                    <a:pt x="469" y="966"/>
                  </a:lnTo>
                  <a:lnTo>
                    <a:pt x="461" y="957"/>
                  </a:lnTo>
                  <a:lnTo>
                    <a:pt x="454" y="947"/>
                  </a:lnTo>
                  <a:lnTo>
                    <a:pt x="447" y="938"/>
                  </a:lnTo>
                  <a:lnTo>
                    <a:pt x="441" y="929"/>
                  </a:lnTo>
                  <a:lnTo>
                    <a:pt x="435" y="918"/>
                  </a:lnTo>
                  <a:lnTo>
                    <a:pt x="429" y="9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7" name="Freeform 16"/>
            <p:cNvSpPr>
              <a:spLocks/>
            </p:cNvSpPr>
            <p:nvPr/>
          </p:nvSpPr>
          <p:spPr bwMode="auto">
            <a:xfrm>
              <a:off x="4875" y="760"/>
              <a:ext cx="72" cy="2"/>
            </a:xfrm>
            <a:custGeom>
              <a:avLst/>
              <a:gdLst>
                <a:gd name="T0" fmla="*/ 0 w 216"/>
                <a:gd name="T1" fmla="*/ 0 h 5"/>
                <a:gd name="T2" fmla="*/ 0 w 216"/>
                <a:gd name="T3" fmla="*/ 0 h 5"/>
                <a:gd name="T4" fmla="*/ 0 w 216"/>
                <a:gd name="T5" fmla="*/ 0 h 5"/>
                <a:gd name="T6" fmla="*/ 0 w 216"/>
                <a:gd name="T7" fmla="*/ 0 h 5"/>
                <a:gd name="T8" fmla="*/ 0 w 216"/>
                <a:gd name="T9" fmla="*/ 0 h 5"/>
                <a:gd name="T10" fmla="*/ 0 w 216"/>
                <a:gd name="T11" fmla="*/ 0 h 5"/>
                <a:gd name="T12" fmla="*/ 0 w 216"/>
                <a:gd name="T13" fmla="*/ 0 h 5"/>
                <a:gd name="T14" fmla="*/ 0 w 216"/>
                <a:gd name="T15" fmla="*/ 0 h 5"/>
                <a:gd name="T16" fmla="*/ 0 w 216"/>
                <a:gd name="T17" fmla="*/ 0 h 5"/>
                <a:gd name="T18" fmla="*/ 0 w 216"/>
                <a:gd name="T19" fmla="*/ 0 h 5"/>
                <a:gd name="T20" fmla="*/ 0 w 216"/>
                <a:gd name="T21" fmla="*/ 0 h 5"/>
                <a:gd name="T22" fmla="*/ 0 w 216"/>
                <a:gd name="T23" fmla="*/ 0 h 5"/>
                <a:gd name="T24" fmla="*/ 0 w 216"/>
                <a:gd name="T25" fmla="*/ 0 h 5"/>
                <a:gd name="T26" fmla="*/ 0 w 216"/>
                <a:gd name="T27" fmla="*/ 0 h 5"/>
                <a:gd name="T28" fmla="*/ 0 w 216"/>
                <a:gd name="T29" fmla="*/ 0 h 5"/>
                <a:gd name="T30" fmla="*/ 0 w 216"/>
                <a:gd name="T31" fmla="*/ 0 h 5"/>
                <a:gd name="T32" fmla="*/ 0 w 216"/>
                <a:gd name="T33" fmla="*/ 0 h 5"/>
                <a:gd name="T34" fmla="*/ 0 w 216"/>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
                <a:gd name="T55" fmla="*/ 0 h 5"/>
                <a:gd name="T56" fmla="*/ 216 w 216"/>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 h="5">
                  <a:moveTo>
                    <a:pt x="216" y="0"/>
                  </a:moveTo>
                  <a:lnTo>
                    <a:pt x="205" y="0"/>
                  </a:lnTo>
                  <a:lnTo>
                    <a:pt x="195" y="2"/>
                  </a:lnTo>
                  <a:lnTo>
                    <a:pt x="184" y="2"/>
                  </a:lnTo>
                  <a:lnTo>
                    <a:pt x="175" y="2"/>
                  </a:lnTo>
                  <a:lnTo>
                    <a:pt x="165" y="3"/>
                  </a:lnTo>
                  <a:lnTo>
                    <a:pt x="155" y="3"/>
                  </a:lnTo>
                  <a:lnTo>
                    <a:pt x="144" y="5"/>
                  </a:lnTo>
                  <a:lnTo>
                    <a:pt x="134" y="5"/>
                  </a:lnTo>
                  <a:lnTo>
                    <a:pt x="116" y="5"/>
                  </a:lnTo>
                  <a:lnTo>
                    <a:pt x="99" y="5"/>
                  </a:lnTo>
                  <a:lnTo>
                    <a:pt x="83" y="5"/>
                  </a:lnTo>
                  <a:lnTo>
                    <a:pt x="65" y="5"/>
                  </a:lnTo>
                  <a:lnTo>
                    <a:pt x="49" y="5"/>
                  </a:lnTo>
                  <a:lnTo>
                    <a:pt x="32" y="3"/>
                  </a:lnTo>
                  <a:lnTo>
                    <a:pt x="16" y="3"/>
                  </a:lnTo>
                  <a:lnTo>
                    <a:pt x="0" y="2"/>
                  </a:lnTo>
                  <a:lnTo>
                    <a:pt x="2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8" name="Freeform 17"/>
            <p:cNvSpPr>
              <a:spLocks/>
            </p:cNvSpPr>
            <p:nvPr/>
          </p:nvSpPr>
          <p:spPr bwMode="auto">
            <a:xfrm>
              <a:off x="4970" y="403"/>
              <a:ext cx="230" cy="341"/>
            </a:xfrm>
            <a:custGeom>
              <a:avLst/>
              <a:gdLst>
                <a:gd name="T0" fmla="*/ 0 w 689"/>
                <a:gd name="T1" fmla="*/ 0 h 1023"/>
                <a:gd name="T2" fmla="*/ 0 w 689"/>
                <a:gd name="T3" fmla="*/ 0 h 1023"/>
                <a:gd name="T4" fmla="*/ 0 w 689"/>
                <a:gd name="T5" fmla="*/ 0 h 1023"/>
                <a:gd name="T6" fmla="*/ 0 w 689"/>
                <a:gd name="T7" fmla="*/ 0 h 1023"/>
                <a:gd name="T8" fmla="*/ 0 w 689"/>
                <a:gd name="T9" fmla="*/ 0 h 1023"/>
                <a:gd name="T10" fmla="*/ 0 w 689"/>
                <a:gd name="T11" fmla="*/ 0 h 1023"/>
                <a:gd name="T12" fmla="*/ 0 w 689"/>
                <a:gd name="T13" fmla="*/ 0 h 1023"/>
                <a:gd name="T14" fmla="*/ 0 w 689"/>
                <a:gd name="T15" fmla="*/ 0 h 1023"/>
                <a:gd name="T16" fmla="*/ 0 w 689"/>
                <a:gd name="T17" fmla="*/ 0 h 1023"/>
                <a:gd name="T18" fmla="*/ 0 w 689"/>
                <a:gd name="T19" fmla="*/ 0 h 1023"/>
                <a:gd name="T20" fmla="*/ 0 w 689"/>
                <a:gd name="T21" fmla="*/ 0 h 1023"/>
                <a:gd name="T22" fmla="*/ 0 w 689"/>
                <a:gd name="T23" fmla="*/ 0 h 1023"/>
                <a:gd name="T24" fmla="*/ 0 w 689"/>
                <a:gd name="T25" fmla="*/ 0 h 1023"/>
                <a:gd name="T26" fmla="*/ 0 w 689"/>
                <a:gd name="T27" fmla="*/ 0 h 1023"/>
                <a:gd name="T28" fmla="*/ 0 w 689"/>
                <a:gd name="T29" fmla="*/ 0 h 1023"/>
                <a:gd name="T30" fmla="*/ 0 w 689"/>
                <a:gd name="T31" fmla="*/ 0 h 1023"/>
                <a:gd name="T32" fmla="*/ 0 w 689"/>
                <a:gd name="T33" fmla="*/ 0 h 1023"/>
                <a:gd name="T34" fmla="*/ 0 w 689"/>
                <a:gd name="T35" fmla="*/ 0 h 1023"/>
                <a:gd name="T36" fmla="*/ 0 w 689"/>
                <a:gd name="T37" fmla="*/ 0 h 1023"/>
                <a:gd name="T38" fmla="*/ 0 w 689"/>
                <a:gd name="T39" fmla="*/ 0 h 1023"/>
                <a:gd name="T40" fmla="*/ 0 w 689"/>
                <a:gd name="T41" fmla="*/ 0 h 1023"/>
                <a:gd name="T42" fmla="*/ 0 w 689"/>
                <a:gd name="T43" fmla="*/ 0 h 1023"/>
                <a:gd name="T44" fmla="*/ 0 w 689"/>
                <a:gd name="T45" fmla="*/ 0 h 1023"/>
                <a:gd name="T46" fmla="*/ 0 w 689"/>
                <a:gd name="T47" fmla="*/ 0 h 1023"/>
                <a:gd name="T48" fmla="*/ 0 w 689"/>
                <a:gd name="T49" fmla="*/ 0 h 1023"/>
                <a:gd name="T50" fmla="*/ 0 w 689"/>
                <a:gd name="T51" fmla="*/ 0 h 1023"/>
                <a:gd name="T52" fmla="*/ 0 w 689"/>
                <a:gd name="T53" fmla="*/ 0 h 1023"/>
                <a:gd name="T54" fmla="*/ 0 w 689"/>
                <a:gd name="T55" fmla="*/ 0 h 1023"/>
                <a:gd name="T56" fmla="*/ 0 w 689"/>
                <a:gd name="T57" fmla="*/ 0 h 1023"/>
                <a:gd name="T58" fmla="*/ 0 w 689"/>
                <a:gd name="T59" fmla="*/ 0 h 1023"/>
                <a:gd name="T60" fmla="*/ 0 w 689"/>
                <a:gd name="T61" fmla="*/ 0 h 1023"/>
                <a:gd name="T62" fmla="*/ 0 w 689"/>
                <a:gd name="T63" fmla="*/ 0 h 1023"/>
                <a:gd name="T64" fmla="*/ 0 w 689"/>
                <a:gd name="T65" fmla="*/ 0 h 1023"/>
                <a:gd name="T66" fmla="*/ 0 w 689"/>
                <a:gd name="T67" fmla="*/ 0 h 1023"/>
                <a:gd name="T68" fmla="*/ 0 w 689"/>
                <a:gd name="T69" fmla="*/ 0 h 1023"/>
                <a:gd name="T70" fmla="*/ 0 w 689"/>
                <a:gd name="T71" fmla="*/ 0 h 1023"/>
                <a:gd name="T72" fmla="*/ 0 w 689"/>
                <a:gd name="T73" fmla="*/ 0 h 1023"/>
                <a:gd name="T74" fmla="*/ 0 w 689"/>
                <a:gd name="T75" fmla="*/ 0 h 1023"/>
                <a:gd name="T76" fmla="*/ 0 w 689"/>
                <a:gd name="T77" fmla="*/ 0 h 1023"/>
                <a:gd name="T78" fmla="*/ 0 w 689"/>
                <a:gd name="T79" fmla="*/ 0 h 1023"/>
                <a:gd name="T80" fmla="*/ 0 w 689"/>
                <a:gd name="T81" fmla="*/ 0 h 1023"/>
                <a:gd name="T82" fmla="*/ 0 w 689"/>
                <a:gd name="T83" fmla="*/ 0 h 1023"/>
                <a:gd name="T84" fmla="*/ 0 w 689"/>
                <a:gd name="T85" fmla="*/ 0 h 1023"/>
                <a:gd name="T86" fmla="*/ 0 w 689"/>
                <a:gd name="T87" fmla="*/ 0 h 1023"/>
                <a:gd name="T88" fmla="*/ 0 w 689"/>
                <a:gd name="T89" fmla="*/ 0 h 1023"/>
                <a:gd name="T90" fmla="*/ 0 w 689"/>
                <a:gd name="T91" fmla="*/ 0 h 1023"/>
                <a:gd name="T92" fmla="*/ 0 w 689"/>
                <a:gd name="T93" fmla="*/ 0 h 1023"/>
                <a:gd name="T94" fmla="*/ 0 w 689"/>
                <a:gd name="T95" fmla="*/ 0 h 1023"/>
                <a:gd name="T96" fmla="*/ 0 w 689"/>
                <a:gd name="T97" fmla="*/ 0 h 1023"/>
                <a:gd name="T98" fmla="*/ 0 w 689"/>
                <a:gd name="T99" fmla="*/ 0 h 1023"/>
                <a:gd name="T100" fmla="*/ 0 w 689"/>
                <a:gd name="T101" fmla="*/ 0 h 1023"/>
                <a:gd name="T102" fmla="*/ 0 w 689"/>
                <a:gd name="T103" fmla="*/ 0 h 1023"/>
                <a:gd name="T104" fmla="*/ 0 w 689"/>
                <a:gd name="T105" fmla="*/ 0 h 1023"/>
                <a:gd name="T106" fmla="*/ 0 w 689"/>
                <a:gd name="T107" fmla="*/ 0 h 102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9"/>
                <a:gd name="T163" fmla="*/ 0 h 1023"/>
                <a:gd name="T164" fmla="*/ 689 w 689"/>
                <a:gd name="T165" fmla="*/ 1023 h 102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9" h="1023">
                  <a:moveTo>
                    <a:pt x="411" y="121"/>
                  </a:moveTo>
                  <a:lnTo>
                    <a:pt x="389" y="109"/>
                  </a:lnTo>
                  <a:lnTo>
                    <a:pt x="365" y="97"/>
                  </a:lnTo>
                  <a:lnTo>
                    <a:pt x="341" y="86"/>
                  </a:lnTo>
                  <a:lnTo>
                    <a:pt x="317" y="76"/>
                  </a:lnTo>
                  <a:lnTo>
                    <a:pt x="292" y="67"/>
                  </a:lnTo>
                  <a:lnTo>
                    <a:pt x="268" y="58"/>
                  </a:lnTo>
                  <a:lnTo>
                    <a:pt x="243" y="49"/>
                  </a:lnTo>
                  <a:lnTo>
                    <a:pt x="217" y="42"/>
                  </a:lnTo>
                  <a:lnTo>
                    <a:pt x="191" y="34"/>
                  </a:lnTo>
                  <a:lnTo>
                    <a:pt x="165" y="27"/>
                  </a:lnTo>
                  <a:lnTo>
                    <a:pt x="139" y="21"/>
                  </a:lnTo>
                  <a:lnTo>
                    <a:pt x="112" y="16"/>
                  </a:lnTo>
                  <a:lnTo>
                    <a:pt x="83" y="10"/>
                  </a:lnTo>
                  <a:lnTo>
                    <a:pt x="57" y="7"/>
                  </a:lnTo>
                  <a:lnTo>
                    <a:pt x="28" y="3"/>
                  </a:lnTo>
                  <a:lnTo>
                    <a:pt x="0" y="0"/>
                  </a:lnTo>
                  <a:lnTo>
                    <a:pt x="89" y="67"/>
                  </a:lnTo>
                  <a:lnTo>
                    <a:pt x="107" y="71"/>
                  </a:lnTo>
                  <a:lnTo>
                    <a:pt x="124" y="74"/>
                  </a:lnTo>
                  <a:lnTo>
                    <a:pt x="140" y="79"/>
                  </a:lnTo>
                  <a:lnTo>
                    <a:pt x="158" y="83"/>
                  </a:lnTo>
                  <a:lnTo>
                    <a:pt x="174" y="88"/>
                  </a:lnTo>
                  <a:lnTo>
                    <a:pt x="191" y="94"/>
                  </a:lnTo>
                  <a:lnTo>
                    <a:pt x="207" y="98"/>
                  </a:lnTo>
                  <a:lnTo>
                    <a:pt x="223" y="104"/>
                  </a:lnTo>
                  <a:lnTo>
                    <a:pt x="240" y="110"/>
                  </a:lnTo>
                  <a:lnTo>
                    <a:pt x="256" y="116"/>
                  </a:lnTo>
                  <a:lnTo>
                    <a:pt x="273" y="122"/>
                  </a:lnTo>
                  <a:lnTo>
                    <a:pt x="289" y="128"/>
                  </a:lnTo>
                  <a:lnTo>
                    <a:pt x="304" y="136"/>
                  </a:lnTo>
                  <a:lnTo>
                    <a:pt x="320" y="141"/>
                  </a:lnTo>
                  <a:lnTo>
                    <a:pt x="335" y="149"/>
                  </a:lnTo>
                  <a:lnTo>
                    <a:pt x="351" y="156"/>
                  </a:lnTo>
                  <a:lnTo>
                    <a:pt x="335" y="164"/>
                  </a:lnTo>
                  <a:lnTo>
                    <a:pt x="320" y="170"/>
                  </a:lnTo>
                  <a:lnTo>
                    <a:pt x="307" y="176"/>
                  </a:lnTo>
                  <a:lnTo>
                    <a:pt x="293" y="182"/>
                  </a:lnTo>
                  <a:lnTo>
                    <a:pt x="280" y="188"/>
                  </a:lnTo>
                  <a:lnTo>
                    <a:pt x="268" y="192"/>
                  </a:lnTo>
                  <a:lnTo>
                    <a:pt x="258" y="197"/>
                  </a:lnTo>
                  <a:lnTo>
                    <a:pt x="247" y="201"/>
                  </a:lnTo>
                  <a:lnTo>
                    <a:pt x="283" y="237"/>
                  </a:lnTo>
                  <a:lnTo>
                    <a:pt x="301" y="231"/>
                  </a:lnTo>
                  <a:lnTo>
                    <a:pt x="319" y="224"/>
                  </a:lnTo>
                  <a:lnTo>
                    <a:pt x="335" y="218"/>
                  </a:lnTo>
                  <a:lnTo>
                    <a:pt x="351" y="210"/>
                  </a:lnTo>
                  <a:lnTo>
                    <a:pt x="365" y="204"/>
                  </a:lnTo>
                  <a:lnTo>
                    <a:pt x="378" y="198"/>
                  </a:lnTo>
                  <a:lnTo>
                    <a:pt x="392" y="192"/>
                  </a:lnTo>
                  <a:lnTo>
                    <a:pt x="402" y="186"/>
                  </a:lnTo>
                  <a:lnTo>
                    <a:pt x="417" y="195"/>
                  </a:lnTo>
                  <a:lnTo>
                    <a:pt x="432" y="206"/>
                  </a:lnTo>
                  <a:lnTo>
                    <a:pt x="445" y="216"/>
                  </a:lnTo>
                  <a:lnTo>
                    <a:pt x="460" y="226"/>
                  </a:lnTo>
                  <a:lnTo>
                    <a:pt x="474" y="237"/>
                  </a:lnTo>
                  <a:lnTo>
                    <a:pt x="485" y="249"/>
                  </a:lnTo>
                  <a:lnTo>
                    <a:pt x="497" y="262"/>
                  </a:lnTo>
                  <a:lnTo>
                    <a:pt x="509" y="274"/>
                  </a:lnTo>
                  <a:lnTo>
                    <a:pt x="532" y="301"/>
                  </a:lnTo>
                  <a:lnTo>
                    <a:pt x="552" y="328"/>
                  </a:lnTo>
                  <a:lnTo>
                    <a:pt x="569" y="355"/>
                  </a:lnTo>
                  <a:lnTo>
                    <a:pt x="584" y="382"/>
                  </a:lnTo>
                  <a:lnTo>
                    <a:pt x="594" y="408"/>
                  </a:lnTo>
                  <a:lnTo>
                    <a:pt x="603" y="437"/>
                  </a:lnTo>
                  <a:lnTo>
                    <a:pt x="608" y="464"/>
                  </a:lnTo>
                  <a:lnTo>
                    <a:pt x="611" y="492"/>
                  </a:lnTo>
                  <a:lnTo>
                    <a:pt x="386" y="498"/>
                  </a:lnTo>
                  <a:lnTo>
                    <a:pt x="383" y="543"/>
                  </a:lnTo>
                  <a:lnTo>
                    <a:pt x="612" y="537"/>
                  </a:lnTo>
                  <a:lnTo>
                    <a:pt x="612" y="559"/>
                  </a:lnTo>
                  <a:lnTo>
                    <a:pt x="609" y="583"/>
                  </a:lnTo>
                  <a:lnTo>
                    <a:pt x="605" y="605"/>
                  </a:lnTo>
                  <a:lnTo>
                    <a:pt x="597" y="629"/>
                  </a:lnTo>
                  <a:lnTo>
                    <a:pt x="590" y="653"/>
                  </a:lnTo>
                  <a:lnTo>
                    <a:pt x="578" y="677"/>
                  </a:lnTo>
                  <a:lnTo>
                    <a:pt x="566" y="699"/>
                  </a:lnTo>
                  <a:lnTo>
                    <a:pt x="551" y="723"/>
                  </a:lnTo>
                  <a:lnTo>
                    <a:pt x="538" y="743"/>
                  </a:lnTo>
                  <a:lnTo>
                    <a:pt x="524" y="760"/>
                  </a:lnTo>
                  <a:lnTo>
                    <a:pt x="509" y="777"/>
                  </a:lnTo>
                  <a:lnTo>
                    <a:pt x="494" y="793"/>
                  </a:lnTo>
                  <a:lnTo>
                    <a:pt x="478" y="810"/>
                  </a:lnTo>
                  <a:lnTo>
                    <a:pt x="462" y="823"/>
                  </a:lnTo>
                  <a:lnTo>
                    <a:pt x="444" y="836"/>
                  </a:lnTo>
                  <a:lnTo>
                    <a:pt x="426" y="850"/>
                  </a:lnTo>
                  <a:lnTo>
                    <a:pt x="408" y="844"/>
                  </a:lnTo>
                  <a:lnTo>
                    <a:pt x="390" y="838"/>
                  </a:lnTo>
                  <a:lnTo>
                    <a:pt x="374" y="832"/>
                  </a:lnTo>
                  <a:lnTo>
                    <a:pt x="357" y="826"/>
                  </a:lnTo>
                  <a:lnTo>
                    <a:pt x="341" y="822"/>
                  </a:lnTo>
                  <a:lnTo>
                    <a:pt x="326" y="816"/>
                  </a:lnTo>
                  <a:lnTo>
                    <a:pt x="311" y="811"/>
                  </a:lnTo>
                  <a:lnTo>
                    <a:pt x="298" y="807"/>
                  </a:lnTo>
                  <a:lnTo>
                    <a:pt x="289" y="817"/>
                  </a:lnTo>
                  <a:lnTo>
                    <a:pt x="281" y="829"/>
                  </a:lnTo>
                  <a:lnTo>
                    <a:pt x="273" y="839"/>
                  </a:lnTo>
                  <a:lnTo>
                    <a:pt x="265" y="850"/>
                  </a:lnTo>
                  <a:lnTo>
                    <a:pt x="286" y="856"/>
                  </a:lnTo>
                  <a:lnTo>
                    <a:pt x="304" y="862"/>
                  </a:lnTo>
                  <a:lnTo>
                    <a:pt x="320" y="866"/>
                  </a:lnTo>
                  <a:lnTo>
                    <a:pt x="335" y="871"/>
                  </a:lnTo>
                  <a:lnTo>
                    <a:pt x="347" y="875"/>
                  </a:lnTo>
                  <a:lnTo>
                    <a:pt x="357" y="880"/>
                  </a:lnTo>
                  <a:lnTo>
                    <a:pt x="366" y="883"/>
                  </a:lnTo>
                  <a:lnTo>
                    <a:pt x="372" y="886"/>
                  </a:lnTo>
                  <a:lnTo>
                    <a:pt x="354" y="898"/>
                  </a:lnTo>
                  <a:lnTo>
                    <a:pt x="337" y="910"/>
                  </a:lnTo>
                  <a:lnTo>
                    <a:pt x="317" y="920"/>
                  </a:lnTo>
                  <a:lnTo>
                    <a:pt x="298" y="930"/>
                  </a:lnTo>
                  <a:lnTo>
                    <a:pt x="277" y="939"/>
                  </a:lnTo>
                  <a:lnTo>
                    <a:pt x="255" y="948"/>
                  </a:lnTo>
                  <a:lnTo>
                    <a:pt x="232" y="957"/>
                  </a:lnTo>
                  <a:lnTo>
                    <a:pt x="210" y="965"/>
                  </a:lnTo>
                  <a:lnTo>
                    <a:pt x="206" y="978"/>
                  </a:lnTo>
                  <a:lnTo>
                    <a:pt x="203" y="993"/>
                  </a:lnTo>
                  <a:lnTo>
                    <a:pt x="198" y="1008"/>
                  </a:lnTo>
                  <a:lnTo>
                    <a:pt x="194" y="1023"/>
                  </a:lnTo>
                  <a:lnTo>
                    <a:pt x="197" y="1021"/>
                  </a:lnTo>
                  <a:lnTo>
                    <a:pt x="201" y="1020"/>
                  </a:lnTo>
                  <a:lnTo>
                    <a:pt x="204" y="1020"/>
                  </a:lnTo>
                  <a:lnTo>
                    <a:pt x="207" y="1018"/>
                  </a:lnTo>
                  <a:lnTo>
                    <a:pt x="232" y="1009"/>
                  </a:lnTo>
                  <a:lnTo>
                    <a:pt x="258" y="1002"/>
                  </a:lnTo>
                  <a:lnTo>
                    <a:pt x="281" y="992"/>
                  </a:lnTo>
                  <a:lnTo>
                    <a:pt x="305" y="983"/>
                  </a:lnTo>
                  <a:lnTo>
                    <a:pt x="329" y="972"/>
                  </a:lnTo>
                  <a:lnTo>
                    <a:pt x="351" y="962"/>
                  </a:lnTo>
                  <a:lnTo>
                    <a:pt x="374" y="951"/>
                  </a:lnTo>
                  <a:lnTo>
                    <a:pt x="395" y="939"/>
                  </a:lnTo>
                  <a:lnTo>
                    <a:pt x="415" y="929"/>
                  </a:lnTo>
                  <a:lnTo>
                    <a:pt x="435" y="917"/>
                  </a:lnTo>
                  <a:lnTo>
                    <a:pt x="454" y="904"/>
                  </a:lnTo>
                  <a:lnTo>
                    <a:pt x="474" y="890"/>
                  </a:lnTo>
                  <a:lnTo>
                    <a:pt x="491" y="878"/>
                  </a:lnTo>
                  <a:lnTo>
                    <a:pt x="509" y="863"/>
                  </a:lnTo>
                  <a:lnTo>
                    <a:pt x="526" y="850"/>
                  </a:lnTo>
                  <a:lnTo>
                    <a:pt x="542" y="835"/>
                  </a:lnTo>
                  <a:lnTo>
                    <a:pt x="578" y="798"/>
                  </a:lnTo>
                  <a:lnTo>
                    <a:pt x="609" y="760"/>
                  </a:lnTo>
                  <a:lnTo>
                    <a:pt x="634" y="720"/>
                  </a:lnTo>
                  <a:lnTo>
                    <a:pt x="657" y="680"/>
                  </a:lnTo>
                  <a:lnTo>
                    <a:pt x="672" y="637"/>
                  </a:lnTo>
                  <a:lnTo>
                    <a:pt x="683" y="593"/>
                  </a:lnTo>
                  <a:lnTo>
                    <a:pt x="688" y="549"/>
                  </a:lnTo>
                  <a:lnTo>
                    <a:pt x="689" y="502"/>
                  </a:lnTo>
                  <a:lnTo>
                    <a:pt x="688" y="474"/>
                  </a:lnTo>
                  <a:lnTo>
                    <a:pt x="683" y="446"/>
                  </a:lnTo>
                  <a:lnTo>
                    <a:pt x="678" y="417"/>
                  </a:lnTo>
                  <a:lnTo>
                    <a:pt x="669" y="391"/>
                  </a:lnTo>
                  <a:lnTo>
                    <a:pt x="658" y="364"/>
                  </a:lnTo>
                  <a:lnTo>
                    <a:pt x="646" y="338"/>
                  </a:lnTo>
                  <a:lnTo>
                    <a:pt x="631" y="314"/>
                  </a:lnTo>
                  <a:lnTo>
                    <a:pt x="615" y="289"/>
                  </a:lnTo>
                  <a:lnTo>
                    <a:pt x="597" y="267"/>
                  </a:lnTo>
                  <a:lnTo>
                    <a:pt x="576" y="243"/>
                  </a:lnTo>
                  <a:lnTo>
                    <a:pt x="554" y="221"/>
                  </a:lnTo>
                  <a:lnTo>
                    <a:pt x="530" y="200"/>
                  </a:lnTo>
                  <a:lnTo>
                    <a:pt x="503" y="179"/>
                  </a:lnTo>
                  <a:lnTo>
                    <a:pt x="475" y="159"/>
                  </a:lnTo>
                  <a:lnTo>
                    <a:pt x="444" y="140"/>
                  </a:lnTo>
                  <a:lnTo>
                    <a:pt x="411"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9" name="Freeform 18"/>
            <p:cNvSpPr>
              <a:spLocks/>
            </p:cNvSpPr>
            <p:nvPr/>
          </p:nvSpPr>
          <p:spPr bwMode="auto">
            <a:xfrm>
              <a:off x="4943" y="401"/>
              <a:ext cx="156" cy="359"/>
            </a:xfrm>
            <a:custGeom>
              <a:avLst/>
              <a:gdLst>
                <a:gd name="T0" fmla="*/ 0 w 469"/>
                <a:gd name="T1" fmla="*/ 0 h 1078"/>
                <a:gd name="T2" fmla="*/ 0 w 469"/>
                <a:gd name="T3" fmla="*/ 0 h 1078"/>
                <a:gd name="T4" fmla="*/ 0 w 469"/>
                <a:gd name="T5" fmla="*/ 0 h 1078"/>
                <a:gd name="T6" fmla="*/ 0 w 469"/>
                <a:gd name="T7" fmla="*/ 0 h 1078"/>
                <a:gd name="T8" fmla="*/ 0 w 469"/>
                <a:gd name="T9" fmla="*/ 0 h 1078"/>
                <a:gd name="T10" fmla="*/ 0 w 469"/>
                <a:gd name="T11" fmla="*/ 0 h 1078"/>
                <a:gd name="T12" fmla="*/ 0 w 469"/>
                <a:gd name="T13" fmla="*/ 0 h 1078"/>
                <a:gd name="T14" fmla="*/ 0 w 469"/>
                <a:gd name="T15" fmla="*/ 0 h 1078"/>
                <a:gd name="T16" fmla="*/ 0 w 469"/>
                <a:gd name="T17" fmla="*/ 0 h 1078"/>
                <a:gd name="T18" fmla="*/ 0 w 469"/>
                <a:gd name="T19" fmla="*/ 0 h 1078"/>
                <a:gd name="T20" fmla="*/ 0 w 469"/>
                <a:gd name="T21" fmla="*/ 0 h 1078"/>
                <a:gd name="T22" fmla="*/ 0 w 469"/>
                <a:gd name="T23" fmla="*/ 0 h 1078"/>
                <a:gd name="T24" fmla="*/ 0 w 469"/>
                <a:gd name="T25" fmla="*/ 0 h 1078"/>
                <a:gd name="T26" fmla="*/ 0 w 469"/>
                <a:gd name="T27" fmla="*/ 0 h 1078"/>
                <a:gd name="T28" fmla="*/ 0 w 469"/>
                <a:gd name="T29" fmla="*/ 0 h 1078"/>
                <a:gd name="T30" fmla="*/ 0 w 469"/>
                <a:gd name="T31" fmla="*/ 0 h 1078"/>
                <a:gd name="T32" fmla="*/ 0 w 469"/>
                <a:gd name="T33" fmla="*/ 0 h 1078"/>
                <a:gd name="T34" fmla="*/ 0 w 469"/>
                <a:gd name="T35" fmla="*/ 0 h 1078"/>
                <a:gd name="T36" fmla="*/ 0 w 469"/>
                <a:gd name="T37" fmla="*/ 0 h 1078"/>
                <a:gd name="T38" fmla="*/ 0 w 469"/>
                <a:gd name="T39" fmla="*/ 0 h 1078"/>
                <a:gd name="T40" fmla="*/ 0 w 469"/>
                <a:gd name="T41" fmla="*/ 0 h 1078"/>
                <a:gd name="T42" fmla="*/ 0 w 469"/>
                <a:gd name="T43" fmla="*/ 0 h 1078"/>
                <a:gd name="T44" fmla="*/ 0 w 469"/>
                <a:gd name="T45" fmla="*/ 0 h 1078"/>
                <a:gd name="T46" fmla="*/ 0 w 469"/>
                <a:gd name="T47" fmla="*/ 0 h 1078"/>
                <a:gd name="T48" fmla="*/ 0 w 469"/>
                <a:gd name="T49" fmla="*/ 0 h 1078"/>
                <a:gd name="T50" fmla="*/ 0 w 469"/>
                <a:gd name="T51" fmla="*/ 0 h 1078"/>
                <a:gd name="T52" fmla="*/ 0 w 469"/>
                <a:gd name="T53" fmla="*/ 0 h 1078"/>
                <a:gd name="T54" fmla="*/ 0 w 469"/>
                <a:gd name="T55" fmla="*/ 0 h 1078"/>
                <a:gd name="T56" fmla="*/ 0 w 469"/>
                <a:gd name="T57" fmla="*/ 0 h 1078"/>
                <a:gd name="T58" fmla="*/ 0 w 469"/>
                <a:gd name="T59" fmla="*/ 0 h 1078"/>
                <a:gd name="T60" fmla="*/ 0 w 469"/>
                <a:gd name="T61" fmla="*/ 0 h 1078"/>
                <a:gd name="T62" fmla="*/ 0 w 469"/>
                <a:gd name="T63" fmla="*/ 0 h 1078"/>
                <a:gd name="T64" fmla="*/ 0 w 469"/>
                <a:gd name="T65" fmla="*/ 0 h 1078"/>
                <a:gd name="T66" fmla="*/ 0 w 469"/>
                <a:gd name="T67" fmla="*/ 0 h 1078"/>
                <a:gd name="T68" fmla="*/ 0 w 469"/>
                <a:gd name="T69" fmla="*/ 0 h 1078"/>
                <a:gd name="T70" fmla="*/ 0 w 469"/>
                <a:gd name="T71" fmla="*/ 0 h 1078"/>
                <a:gd name="T72" fmla="*/ 0 w 469"/>
                <a:gd name="T73" fmla="*/ 0 h 1078"/>
                <a:gd name="T74" fmla="*/ 0 w 469"/>
                <a:gd name="T75" fmla="*/ 0 h 1078"/>
                <a:gd name="T76" fmla="*/ 0 w 469"/>
                <a:gd name="T77" fmla="*/ 0 h 1078"/>
                <a:gd name="T78" fmla="*/ 0 w 469"/>
                <a:gd name="T79" fmla="*/ 0 h 1078"/>
                <a:gd name="T80" fmla="*/ 0 w 469"/>
                <a:gd name="T81" fmla="*/ 0 h 1078"/>
                <a:gd name="T82" fmla="*/ 0 w 469"/>
                <a:gd name="T83" fmla="*/ 0 h 1078"/>
                <a:gd name="T84" fmla="*/ 0 w 469"/>
                <a:gd name="T85" fmla="*/ 0 h 1078"/>
                <a:gd name="T86" fmla="*/ 0 w 469"/>
                <a:gd name="T87" fmla="*/ 0 h 1078"/>
                <a:gd name="T88" fmla="*/ 0 w 469"/>
                <a:gd name="T89" fmla="*/ 0 h 1078"/>
                <a:gd name="T90" fmla="*/ 0 w 469"/>
                <a:gd name="T91" fmla="*/ 0 h 1078"/>
                <a:gd name="T92" fmla="*/ 0 w 469"/>
                <a:gd name="T93" fmla="*/ 0 h 1078"/>
                <a:gd name="T94" fmla="*/ 0 w 469"/>
                <a:gd name="T95" fmla="*/ 0 h 1078"/>
                <a:gd name="T96" fmla="*/ 0 w 469"/>
                <a:gd name="T97" fmla="*/ 0 h 1078"/>
                <a:gd name="T98" fmla="*/ 0 w 469"/>
                <a:gd name="T99" fmla="*/ 0 h 1078"/>
                <a:gd name="T100" fmla="*/ 0 w 469"/>
                <a:gd name="T101" fmla="*/ 0 h 1078"/>
                <a:gd name="T102" fmla="*/ 0 w 469"/>
                <a:gd name="T103" fmla="*/ 0 h 10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69"/>
                <a:gd name="T157" fmla="*/ 0 h 1078"/>
                <a:gd name="T158" fmla="*/ 469 w 469"/>
                <a:gd name="T159" fmla="*/ 1078 h 10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69" h="1078">
                  <a:moveTo>
                    <a:pt x="146" y="1007"/>
                  </a:moveTo>
                  <a:lnTo>
                    <a:pt x="162" y="992"/>
                  </a:lnTo>
                  <a:lnTo>
                    <a:pt x="177" y="974"/>
                  </a:lnTo>
                  <a:lnTo>
                    <a:pt x="193" y="956"/>
                  </a:lnTo>
                  <a:lnTo>
                    <a:pt x="211" y="935"/>
                  </a:lnTo>
                  <a:lnTo>
                    <a:pt x="227" y="914"/>
                  </a:lnTo>
                  <a:lnTo>
                    <a:pt x="244" y="890"/>
                  </a:lnTo>
                  <a:lnTo>
                    <a:pt x="262" y="865"/>
                  </a:lnTo>
                  <a:lnTo>
                    <a:pt x="280" y="838"/>
                  </a:lnTo>
                  <a:lnTo>
                    <a:pt x="289" y="841"/>
                  </a:lnTo>
                  <a:lnTo>
                    <a:pt x="297" y="842"/>
                  </a:lnTo>
                  <a:lnTo>
                    <a:pt x="306" y="845"/>
                  </a:lnTo>
                  <a:lnTo>
                    <a:pt x="315" y="847"/>
                  </a:lnTo>
                  <a:lnTo>
                    <a:pt x="324" y="850"/>
                  </a:lnTo>
                  <a:lnTo>
                    <a:pt x="332" y="851"/>
                  </a:lnTo>
                  <a:lnTo>
                    <a:pt x="341" y="854"/>
                  </a:lnTo>
                  <a:lnTo>
                    <a:pt x="348" y="856"/>
                  </a:lnTo>
                  <a:lnTo>
                    <a:pt x="356" y="845"/>
                  </a:lnTo>
                  <a:lnTo>
                    <a:pt x="364" y="835"/>
                  </a:lnTo>
                  <a:lnTo>
                    <a:pt x="372" y="823"/>
                  </a:lnTo>
                  <a:lnTo>
                    <a:pt x="381" y="813"/>
                  </a:lnTo>
                  <a:lnTo>
                    <a:pt x="370" y="810"/>
                  </a:lnTo>
                  <a:lnTo>
                    <a:pt x="360" y="807"/>
                  </a:lnTo>
                  <a:lnTo>
                    <a:pt x="351" y="804"/>
                  </a:lnTo>
                  <a:lnTo>
                    <a:pt x="341" y="801"/>
                  </a:lnTo>
                  <a:lnTo>
                    <a:pt x="332" y="799"/>
                  </a:lnTo>
                  <a:lnTo>
                    <a:pt x="323" y="796"/>
                  </a:lnTo>
                  <a:lnTo>
                    <a:pt x="314" y="795"/>
                  </a:lnTo>
                  <a:lnTo>
                    <a:pt x="306" y="792"/>
                  </a:lnTo>
                  <a:lnTo>
                    <a:pt x="327" y="756"/>
                  </a:lnTo>
                  <a:lnTo>
                    <a:pt x="345" y="722"/>
                  </a:lnTo>
                  <a:lnTo>
                    <a:pt x="359" y="689"/>
                  </a:lnTo>
                  <a:lnTo>
                    <a:pt x="372" y="658"/>
                  </a:lnTo>
                  <a:lnTo>
                    <a:pt x="381" y="628"/>
                  </a:lnTo>
                  <a:lnTo>
                    <a:pt x="387" y="601"/>
                  </a:lnTo>
                  <a:lnTo>
                    <a:pt x="390" y="574"/>
                  </a:lnTo>
                  <a:lnTo>
                    <a:pt x="391" y="550"/>
                  </a:lnTo>
                  <a:lnTo>
                    <a:pt x="466" y="549"/>
                  </a:lnTo>
                  <a:lnTo>
                    <a:pt x="469" y="504"/>
                  </a:lnTo>
                  <a:lnTo>
                    <a:pt x="385" y="507"/>
                  </a:lnTo>
                  <a:lnTo>
                    <a:pt x="382" y="479"/>
                  </a:lnTo>
                  <a:lnTo>
                    <a:pt x="378" y="450"/>
                  </a:lnTo>
                  <a:lnTo>
                    <a:pt x="370" y="422"/>
                  </a:lnTo>
                  <a:lnTo>
                    <a:pt x="360" y="392"/>
                  </a:lnTo>
                  <a:lnTo>
                    <a:pt x="347" y="362"/>
                  </a:lnTo>
                  <a:lnTo>
                    <a:pt x="332" y="332"/>
                  </a:lnTo>
                  <a:lnTo>
                    <a:pt x="312" y="301"/>
                  </a:lnTo>
                  <a:lnTo>
                    <a:pt x="292" y="268"/>
                  </a:lnTo>
                  <a:lnTo>
                    <a:pt x="302" y="265"/>
                  </a:lnTo>
                  <a:lnTo>
                    <a:pt x="311" y="262"/>
                  </a:lnTo>
                  <a:lnTo>
                    <a:pt x="321" y="258"/>
                  </a:lnTo>
                  <a:lnTo>
                    <a:pt x="330" y="255"/>
                  </a:lnTo>
                  <a:lnTo>
                    <a:pt x="339" y="252"/>
                  </a:lnTo>
                  <a:lnTo>
                    <a:pt x="348" y="249"/>
                  </a:lnTo>
                  <a:lnTo>
                    <a:pt x="357" y="246"/>
                  </a:lnTo>
                  <a:lnTo>
                    <a:pt x="366" y="243"/>
                  </a:lnTo>
                  <a:lnTo>
                    <a:pt x="330" y="207"/>
                  </a:lnTo>
                  <a:lnTo>
                    <a:pt x="327" y="207"/>
                  </a:lnTo>
                  <a:lnTo>
                    <a:pt x="326" y="209"/>
                  </a:lnTo>
                  <a:lnTo>
                    <a:pt x="323" y="209"/>
                  </a:lnTo>
                  <a:lnTo>
                    <a:pt x="320" y="210"/>
                  </a:lnTo>
                  <a:lnTo>
                    <a:pt x="266" y="230"/>
                  </a:lnTo>
                  <a:lnTo>
                    <a:pt x="248" y="204"/>
                  </a:lnTo>
                  <a:lnTo>
                    <a:pt x="230" y="182"/>
                  </a:lnTo>
                  <a:lnTo>
                    <a:pt x="213" y="159"/>
                  </a:lnTo>
                  <a:lnTo>
                    <a:pt x="193" y="137"/>
                  </a:lnTo>
                  <a:lnTo>
                    <a:pt x="172" y="118"/>
                  </a:lnTo>
                  <a:lnTo>
                    <a:pt x="152" y="97"/>
                  </a:lnTo>
                  <a:lnTo>
                    <a:pt x="129" y="79"/>
                  </a:lnTo>
                  <a:lnTo>
                    <a:pt x="107" y="61"/>
                  </a:lnTo>
                  <a:lnTo>
                    <a:pt x="116" y="62"/>
                  </a:lnTo>
                  <a:lnTo>
                    <a:pt x="123" y="64"/>
                  </a:lnTo>
                  <a:lnTo>
                    <a:pt x="132" y="65"/>
                  </a:lnTo>
                  <a:lnTo>
                    <a:pt x="140" y="67"/>
                  </a:lnTo>
                  <a:lnTo>
                    <a:pt x="149" y="68"/>
                  </a:lnTo>
                  <a:lnTo>
                    <a:pt x="156" y="70"/>
                  </a:lnTo>
                  <a:lnTo>
                    <a:pt x="165" y="71"/>
                  </a:lnTo>
                  <a:lnTo>
                    <a:pt x="172" y="73"/>
                  </a:lnTo>
                  <a:lnTo>
                    <a:pt x="83" y="6"/>
                  </a:lnTo>
                  <a:lnTo>
                    <a:pt x="73" y="4"/>
                  </a:lnTo>
                  <a:lnTo>
                    <a:pt x="62" y="4"/>
                  </a:lnTo>
                  <a:lnTo>
                    <a:pt x="52" y="3"/>
                  </a:lnTo>
                  <a:lnTo>
                    <a:pt x="41" y="1"/>
                  </a:lnTo>
                  <a:lnTo>
                    <a:pt x="31" y="1"/>
                  </a:lnTo>
                  <a:lnTo>
                    <a:pt x="21" y="0"/>
                  </a:lnTo>
                  <a:lnTo>
                    <a:pt x="10" y="0"/>
                  </a:lnTo>
                  <a:lnTo>
                    <a:pt x="0" y="0"/>
                  </a:lnTo>
                  <a:lnTo>
                    <a:pt x="3" y="12"/>
                  </a:lnTo>
                  <a:lnTo>
                    <a:pt x="4" y="25"/>
                  </a:lnTo>
                  <a:lnTo>
                    <a:pt x="7" y="40"/>
                  </a:lnTo>
                  <a:lnTo>
                    <a:pt x="9" y="55"/>
                  </a:lnTo>
                  <a:lnTo>
                    <a:pt x="35" y="74"/>
                  </a:lnTo>
                  <a:lnTo>
                    <a:pt x="61" y="95"/>
                  </a:lnTo>
                  <a:lnTo>
                    <a:pt x="86" y="118"/>
                  </a:lnTo>
                  <a:lnTo>
                    <a:pt x="110" y="140"/>
                  </a:lnTo>
                  <a:lnTo>
                    <a:pt x="132" y="164"/>
                  </a:lnTo>
                  <a:lnTo>
                    <a:pt x="155" y="189"/>
                  </a:lnTo>
                  <a:lnTo>
                    <a:pt x="177" y="216"/>
                  </a:lnTo>
                  <a:lnTo>
                    <a:pt x="198" y="244"/>
                  </a:lnTo>
                  <a:lnTo>
                    <a:pt x="183" y="250"/>
                  </a:lnTo>
                  <a:lnTo>
                    <a:pt x="166" y="255"/>
                  </a:lnTo>
                  <a:lnTo>
                    <a:pt x="147" y="259"/>
                  </a:lnTo>
                  <a:lnTo>
                    <a:pt x="126" y="264"/>
                  </a:lnTo>
                  <a:lnTo>
                    <a:pt x="102" y="268"/>
                  </a:lnTo>
                  <a:lnTo>
                    <a:pt x="79" y="273"/>
                  </a:lnTo>
                  <a:lnTo>
                    <a:pt x="52" y="277"/>
                  </a:lnTo>
                  <a:lnTo>
                    <a:pt x="22" y="280"/>
                  </a:lnTo>
                  <a:lnTo>
                    <a:pt x="24" y="292"/>
                  </a:lnTo>
                  <a:lnTo>
                    <a:pt x="24" y="304"/>
                  </a:lnTo>
                  <a:lnTo>
                    <a:pt x="24" y="318"/>
                  </a:lnTo>
                  <a:lnTo>
                    <a:pt x="24" y="329"/>
                  </a:lnTo>
                  <a:lnTo>
                    <a:pt x="46" y="326"/>
                  </a:lnTo>
                  <a:lnTo>
                    <a:pt x="68" y="322"/>
                  </a:lnTo>
                  <a:lnTo>
                    <a:pt x="92" y="318"/>
                  </a:lnTo>
                  <a:lnTo>
                    <a:pt x="117" y="313"/>
                  </a:lnTo>
                  <a:lnTo>
                    <a:pt x="141" y="307"/>
                  </a:lnTo>
                  <a:lnTo>
                    <a:pt x="168" y="301"/>
                  </a:lnTo>
                  <a:lnTo>
                    <a:pt x="195" y="294"/>
                  </a:lnTo>
                  <a:lnTo>
                    <a:pt x="223" y="286"/>
                  </a:lnTo>
                  <a:lnTo>
                    <a:pt x="230" y="294"/>
                  </a:lnTo>
                  <a:lnTo>
                    <a:pt x="238" y="304"/>
                  </a:lnTo>
                  <a:lnTo>
                    <a:pt x="245" y="315"/>
                  </a:lnTo>
                  <a:lnTo>
                    <a:pt x="253" y="326"/>
                  </a:lnTo>
                  <a:lnTo>
                    <a:pt x="259" y="340"/>
                  </a:lnTo>
                  <a:lnTo>
                    <a:pt x="266" y="355"/>
                  </a:lnTo>
                  <a:lnTo>
                    <a:pt x="272" y="370"/>
                  </a:lnTo>
                  <a:lnTo>
                    <a:pt x="280" y="388"/>
                  </a:lnTo>
                  <a:lnTo>
                    <a:pt x="292" y="422"/>
                  </a:lnTo>
                  <a:lnTo>
                    <a:pt x="300" y="453"/>
                  </a:lnTo>
                  <a:lnTo>
                    <a:pt x="306" y="483"/>
                  </a:lnTo>
                  <a:lnTo>
                    <a:pt x="309" y="508"/>
                  </a:lnTo>
                  <a:lnTo>
                    <a:pt x="25" y="517"/>
                  </a:lnTo>
                  <a:lnTo>
                    <a:pt x="25" y="528"/>
                  </a:lnTo>
                  <a:lnTo>
                    <a:pt x="25" y="540"/>
                  </a:lnTo>
                  <a:lnTo>
                    <a:pt x="25" y="550"/>
                  </a:lnTo>
                  <a:lnTo>
                    <a:pt x="25" y="562"/>
                  </a:lnTo>
                  <a:lnTo>
                    <a:pt x="309" y="553"/>
                  </a:lnTo>
                  <a:lnTo>
                    <a:pt x="309" y="579"/>
                  </a:lnTo>
                  <a:lnTo>
                    <a:pt x="306" y="605"/>
                  </a:lnTo>
                  <a:lnTo>
                    <a:pt x="300" y="632"/>
                  </a:lnTo>
                  <a:lnTo>
                    <a:pt x="293" y="661"/>
                  </a:lnTo>
                  <a:lnTo>
                    <a:pt x="283" y="689"/>
                  </a:lnTo>
                  <a:lnTo>
                    <a:pt x="271" y="719"/>
                  </a:lnTo>
                  <a:lnTo>
                    <a:pt x="256" y="750"/>
                  </a:lnTo>
                  <a:lnTo>
                    <a:pt x="238" y="781"/>
                  </a:lnTo>
                  <a:lnTo>
                    <a:pt x="213" y="774"/>
                  </a:lnTo>
                  <a:lnTo>
                    <a:pt x="186" y="768"/>
                  </a:lnTo>
                  <a:lnTo>
                    <a:pt x="159" y="763"/>
                  </a:lnTo>
                  <a:lnTo>
                    <a:pt x="132" y="757"/>
                  </a:lnTo>
                  <a:lnTo>
                    <a:pt x="105" y="754"/>
                  </a:lnTo>
                  <a:lnTo>
                    <a:pt x="79" y="752"/>
                  </a:lnTo>
                  <a:lnTo>
                    <a:pt x="50" y="749"/>
                  </a:lnTo>
                  <a:lnTo>
                    <a:pt x="22" y="747"/>
                  </a:lnTo>
                  <a:lnTo>
                    <a:pt x="22" y="759"/>
                  </a:lnTo>
                  <a:lnTo>
                    <a:pt x="22" y="771"/>
                  </a:lnTo>
                  <a:lnTo>
                    <a:pt x="21" y="784"/>
                  </a:lnTo>
                  <a:lnTo>
                    <a:pt x="21" y="796"/>
                  </a:lnTo>
                  <a:lnTo>
                    <a:pt x="44" y="798"/>
                  </a:lnTo>
                  <a:lnTo>
                    <a:pt x="68" y="801"/>
                  </a:lnTo>
                  <a:lnTo>
                    <a:pt x="92" y="802"/>
                  </a:lnTo>
                  <a:lnTo>
                    <a:pt x="117" y="805"/>
                  </a:lnTo>
                  <a:lnTo>
                    <a:pt x="141" y="808"/>
                  </a:lnTo>
                  <a:lnTo>
                    <a:pt x="165" y="813"/>
                  </a:lnTo>
                  <a:lnTo>
                    <a:pt x="190" y="817"/>
                  </a:lnTo>
                  <a:lnTo>
                    <a:pt x="214" y="822"/>
                  </a:lnTo>
                  <a:lnTo>
                    <a:pt x="187" y="859"/>
                  </a:lnTo>
                  <a:lnTo>
                    <a:pt x="163" y="892"/>
                  </a:lnTo>
                  <a:lnTo>
                    <a:pt x="140" y="923"/>
                  </a:lnTo>
                  <a:lnTo>
                    <a:pt x="117" y="950"/>
                  </a:lnTo>
                  <a:lnTo>
                    <a:pt x="96" y="974"/>
                  </a:lnTo>
                  <a:lnTo>
                    <a:pt x="76" y="995"/>
                  </a:lnTo>
                  <a:lnTo>
                    <a:pt x="58" y="1013"/>
                  </a:lnTo>
                  <a:lnTo>
                    <a:pt x="40" y="1027"/>
                  </a:lnTo>
                  <a:lnTo>
                    <a:pt x="12" y="1029"/>
                  </a:lnTo>
                  <a:lnTo>
                    <a:pt x="12" y="1041"/>
                  </a:lnTo>
                  <a:lnTo>
                    <a:pt x="12" y="1053"/>
                  </a:lnTo>
                  <a:lnTo>
                    <a:pt x="12" y="1066"/>
                  </a:lnTo>
                  <a:lnTo>
                    <a:pt x="12" y="1078"/>
                  </a:lnTo>
                  <a:lnTo>
                    <a:pt x="28" y="1077"/>
                  </a:lnTo>
                  <a:lnTo>
                    <a:pt x="46" y="1075"/>
                  </a:lnTo>
                  <a:lnTo>
                    <a:pt x="62" y="1072"/>
                  </a:lnTo>
                  <a:lnTo>
                    <a:pt x="79" y="1071"/>
                  </a:lnTo>
                  <a:lnTo>
                    <a:pt x="96" y="1068"/>
                  </a:lnTo>
                  <a:lnTo>
                    <a:pt x="113" y="1065"/>
                  </a:lnTo>
                  <a:lnTo>
                    <a:pt x="129" y="1062"/>
                  </a:lnTo>
                  <a:lnTo>
                    <a:pt x="146" y="1059"/>
                  </a:lnTo>
                  <a:lnTo>
                    <a:pt x="162" y="1056"/>
                  </a:lnTo>
                  <a:lnTo>
                    <a:pt x="178" y="1053"/>
                  </a:lnTo>
                  <a:lnTo>
                    <a:pt x="195" y="1050"/>
                  </a:lnTo>
                  <a:lnTo>
                    <a:pt x="211" y="1045"/>
                  </a:lnTo>
                  <a:lnTo>
                    <a:pt x="227" y="1041"/>
                  </a:lnTo>
                  <a:lnTo>
                    <a:pt x="244" y="1038"/>
                  </a:lnTo>
                  <a:lnTo>
                    <a:pt x="260" y="1033"/>
                  </a:lnTo>
                  <a:lnTo>
                    <a:pt x="277" y="1029"/>
                  </a:lnTo>
                  <a:lnTo>
                    <a:pt x="281" y="1014"/>
                  </a:lnTo>
                  <a:lnTo>
                    <a:pt x="286" y="999"/>
                  </a:lnTo>
                  <a:lnTo>
                    <a:pt x="289" y="984"/>
                  </a:lnTo>
                  <a:lnTo>
                    <a:pt x="293" y="971"/>
                  </a:lnTo>
                  <a:lnTo>
                    <a:pt x="275" y="977"/>
                  </a:lnTo>
                  <a:lnTo>
                    <a:pt x="259" y="981"/>
                  </a:lnTo>
                  <a:lnTo>
                    <a:pt x="241" y="986"/>
                  </a:lnTo>
                  <a:lnTo>
                    <a:pt x="222" y="990"/>
                  </a:lnTo>
                  <a:lnTo>
                    <a:pt x="204" y="995"/>
                  </a:lnTo>
                  <a:lnTo>
                    <a:pt x="184" y="999"/>
                  </a:lnTo>
                  <a:lnTo>
                    <a:pt x="165" y="1004"/>
                  </a:lnTo>
                  <a:lnTo>
                    <a:pt x="146" y="10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0" name="Freeform 19"/>
            <p:cNvSpPr>
              <a:spLocks/>
            </p:cNvSpPr>
            <p:nvPr/>
          </p:nvSpPr>
          <p:spPr bwMode="auto">
            <a:xfrm>
              <a:off x="4733" y="402"/>
              <a:ext cx="149" cy="359"/>
            </a:xfrm>
            <a:custGeom>
              <a:avLst/>
              <a:gdLst>
                <a:gd name="T0" fmla="*/ 0 w 447"/>
                <a:gd name="T1" fmla="*/ 0 h 1076"/>
                <a:gd name="T2" fmla="*/ 0 w 447"/>
                <a:gd name="T3" fmla="*/ 0 h 1076"/>
                <a:gd name="T4" fmla="*/ 0 w 447"/>
                <a:gd name="T5" fmla="*/ 0 h 1076"/>
                <a:gd name="T6" fmla="*/ 0 w 447"/>
                <a:gd name="T7" fmla="*/ 0 h 1076"/>
                <a:gd name="T8" fmla="*/ 0 w 447"/>
                <a:gd name="T9" fmla="*/ 0 h 1076"/>
                <a:gd name="T10" fmla="*/ 0 w 447"/>
                <a:gd name="T11" fmla="*/ 0 h 1076"/>
                <a:gd name="T12" fmla="*/ 0 w 447"/>
                <a:gd name="T13" fmla="*/ 0 h 1076"/>
                <a:gd name="T14" fmla="*/ 0 w 447"/>
                <a:gd name="T15" fmla="*/ 0 h 1076"/>
                <a:gd name="T16" fmla="*/ 0 w 447"/>
                <a:gd name="T17" fmla="*/ 0 h 1076"/>
                <a:gd name="T18" fmla="*/ 0 w 447"/>
                <a:gd name="T19" fmla="*/ 0 h 1076"/>
                <a:gd name="T20" fmla="*/ 0 w 447"/>
                <a:gd name="T21" fmla="*/ 0 h 1076"/>
                <a:gd name="T22" fmla="*/ 0 w 447"/>
                <a:gd name="T23" fmla="*/ 0 h 1076"/>
                <a:gd name="T24" fmla="*/ 0 w 447"/>
                <a:gd name="T25" fmla="*/ 0 h 1076"/>
                <a:gd name="T26" fmla="*/ 0 w 447"/>
                <a:gd name="T27" fmla="*/ 0 h 1076"/>
                <a:gd name="T28" fmla="*/ 0 w 447"/>
                <a:gd name="T29" fmla="*/ 0 h 1076"/>
                <a:gd name="T30" fmla="*/ 0 w 447"/>
                <a:gd name="T31" fmla="*/ 0 h 1076"/>
                <a:gd name="T32" fmla="*/ 0 w 447"/>
                <a:gd name="T33" fmla="*/ 0 h 1076"/>
                <a:gd name="T34" fmla="*/ 0 w 447"/>
                <a:gd name="T35" fmla="*/ 0 h 1076"/>
                <a:gd name="T36" fmla="*/ 0 w 447"/>
                <a:gd name="T37" fmla="*/ 0 h 1076"/>
                <a:gd name="T38" fmla="*/ 0 w 447"/>
                <a:gd name="T39" fmla="*/ 0 h 1076"/>
                <a:gd name="T40" fmla="*/ 0 w 447"/>
                <a:gd name="T41" fmla="*/ 0 h 1076"/>
                <a:gd name="T42" fmla="*/ 0 w 447"/>
                <a:gd name="T43" fmla="*/ 0 h 1076"/>
                <a:gd name="T44" fmla="*/ 0 w 447"/>
                <a:gd name="T45" fmla="*/ 0 h 1076"/>
                <a:gd name="T46" fmla="*/ 0 w 447"/>
                <a:gd name="T47" fmla="*/ 0 h 1076"/>
                <a:gd name="T48" fmla="*/ 0 w 447"/>
                <a:gd name="T49" fmla="*/ 0 h 1076"/>
                <a:gd name="T50" fmla="*/ 0 w 447"/>
                <a:gd name="T51" fmla="*/ 0 h 1076"/>
                <a:gd name="T52" fmla="*/ 0 w 447"/>
                <a:gd name="T53" fmla="*/ 0 h 1076"/>
                <a:gd name="T54" fmla="*/ 0 w 447"/>
                <a:gd name="T55" fmla="*/ 0 h 1076"/>
                <a:gd name="T56" fmla="*/ 0 w 447"/>
                <a:gd name="T57" fmla="*/ 0 h 1076"/>
                <a:gd name="T58" fmla="*/ 0 w 447"/>
                <a:gd name="T59" fmla="*/ 0 h 1076"/>
                <a:gd name="T60" fmla="*/ 0 w 447"/>
                <a:gd name="T61" fmla="*/ 0 h 1076"/>
                <a:gd name="T62" fmla="*/ 0 w 447"/>
                <a:gd name="T63" fmla="*/ 0 h 1076"/>
                <a:gd name="T64" fmla="*/ 0 w 447"/>
                <a:gd name="T65" fmla="*/ 0 h 1076"/>
                <a:gd name="T66" fmla="*/ 0 w 447"/>
                <a:gd name="T67" fmla="*/ 0 h 1076"/>
                <a:gd name="T68" fmla="*/ 0 w 447"/>
                <a:gd name="T69" fmla="*/ 0 h 1076"/>
                <a:gd name="T70" fmla="*/ 0 w 447"/>
                <a:gd name="T71" fmla="*/ 0 h 1076"/>
                <a:gd name="T72" fmla="*/ 0 w 447"/>
                <a:gd name="T73" fmla="*/ 0 h 1076"/>
                <a:gd name="T74" fmla="*/ 0 w 447"/>
                <a:gd name="T75" fmla="*/ 0 h 1076"/>
                <a:gd name="T76" fmla="*/ 0 w 447"/>
                <a:gd name="T77" fmla="*/ 0 h 1076"/>
                <a:gd name="T78" fmla="*/ 0 w 447"/>
                <a:gd name="T79" fmla="*/ 0 h 1076"/>
                <a:gd name="T80" fmla="*/ 0 w 447"/>
                <a:gd name="T81" fmla="*/ 0 h 1076"/>
                <a:gd name="T82" fmla="*/ 0 w 447"/>
                <a:gd name="T83" fmla="*/ 0 h 1076"/>
                <a:gd name="T84" fmla="*/ 0 w 447"/>
                <a:gd name="T85" fmla="*/ 0 h 1076"/>
                <a:gd name="T86" fmla="*/ 0 w 447"/>
                <a:gd name="T87" fmla="*/ 0 h 1076"/>
                <a:gd name="T88" fmla="*/ 0 w 447"/>
                <a:gd name="T89" fmla="*/ 0 h 1076"/>
                <a:gd name="T90" fmla="*/ 0 w 447"/>
                <a:gd name="T91" fmla="*/ 0 h 1076"/>
                <a:gd name="T92" fmla="*/ 0 w 447"/>
                <a:gd name="T93" fmla="*/ 0 h 1076"/>
                <a:gd name="T94" fmla="*/ 0 w 447"/>
                <a:gd name="T95" fmla="*/ 0 h 1076"/>
                <a:gd name="T96" fmla="*/ 0 w 447"/>
                <a:gd name="T97" fmla="*/ 0 h 1076"/>
                <a:gd name="T98" fmla="*/ 0 w 447"/>
                <a:gd name="T99" fmla="*/ 0 h 1076"/>
                <a:gd name="T100" fmla="*/ 0 w 447"/>
                <a:gd name="T101" fmla="*/ 0 h 1076"/>
                <a:gd name="T102" fmla="*/ 0 w 447"/>
                <a:gd name="T103" fmla="*/ 0 h 1076"/>
                <a:gd name="T104" fmla="*/ 0 w 447"/>
                <a:gd name="T105" fmla="*/ 0 h 1076"/>
                <a:gd name="T106" fmla="*/ 0 w 447"/>
                <a:gd name="T107" fmla="*/ 0 h 1076"/>
                <a:gd name="T108" fmla="*/ 0 w 447"/>
                <a:gd name="T109" fmla="*/ 0 h 1076"/>
                <a:gd name="T110" fmla="*/ 0 w 447"/>
                <a:gd name="T111" fmla="*/ 0 h 1076"/>
                <a:gd name="T112" fmla="*/ 0 w 447"/>
                <a:gd name="T113" fmla="*/ 0 h 10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47"/>
                <a:gd name="T172" fmla="*/ 0 h 1076"/>
                <a:gd name="T173" fmla="*/ 447 w 447"/>
                <a:gd name="T174" fmla="*/ 1076 h 107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47" h="1076">
                  <a:moveTo>
                    <a:pt x="254" y="836"/>
                  </a:moveTo>
                  <a:lnTo>
                    <a:pt x="263" y="833"/>
                  </a:lnTo>
                  <a:lnTo>
                    <a:pt x="275" y="828"/>
                  </a:lnTo>
                  <a:lnTo>
                    <a:pt x="290" y="825"/>
                  </a:lnTo>
                  <a:lnTo>
                    <a:pt x="307" y="821"/>
                  </a:lnTo>
                  <a:lnTo>
                    <a:pt x="324" y="818"/>
                  </a:lnTo>
                  <a:lnTo>
                    <a:pt x="345" y="813"/>
                  </a:lnTo>
                  <a:lnTo>
                    <a:pt x="369" y="810"/>
                  </a:lnTo>
                  <a:lnTo>
                    <a:pt x="394" y="806"/>
                  </a:lnTo>
                  <a:lnTo>
                    <a:pt x="393" y="794"/>
                  </a:lnTo>
                  <a:lnTo>
                    <a:pt x="393" y="782"/>
                  </a:lnTo>
                  <a:lnTo>
                    <a:pt x="393" y="770"/>
                  </a:lnTo>
                  <a:lnTo>
                    <a:pt x="393" y="758"/>
                  </a:lnTo>
                  <a:lnTo>
                    <a:pt x="375" y="761"/>
                  </a:lnTo>
                  <a:lnTo>
                    <a:pt x="356" y="765"/>
                  </a:lnTo>
                  <a:lnTo>
                    <a:pt x="336" y="770"/>
                  </a:lnTo>
                  <a:lnTo>
                    <a:pt x="317" y="774"/>
                  </a:lnTo>
                  <a:lnTo>
                    <a:pt x="296" y="780"/>
                  </a:lnTo>
                  <a:lnTo>
                    <a:pt x="275" y="785"/>
                  </a:lnTo>
                  <a:lnTo>
                    <a:pt x="254" y="791"/>
                  </a:lnTo>
                  <a:lnTo>
                    <a:pt x="232" y="797"/>
                  </a:lnTo>
                  <a:lnTo>
                    <a:pt x="225" y="789"/>
                  </a:lnTo>
                  <a:lnTo>
                    <a:pt x="219" y="779"/>
                  </a:lnTo>
                  <a:lnTo>
                    <a:pt x="211" y="768"/>
                  </a:lnTo>
                  <a:lnTo>
                    <a:pt x="204" y="755"/>
                  </a:lnTo>
                  <a:lnTo>
                    <a:pt x="196" y="742"/>
                  </a:lnTo>
                  <a:lnTo>
                    <a:pt x="189" y="727"/>
                  </a:lnTo>
                  <a:lnTo>
                    <a:pt x="182" y="710"/>
                  </a:lnTo>
                  <a:lnTo>
                    <a:pt x="174" y="692"/>
                  </a:lnTo>
                  <a:lnTo>
                    <a:pt x="161" y="657"/>
                  </a:lnTo>
                  <a:lnTo>
                    <a:pt x="150" y="625"/>
                  </a:lnTo>
                  <a:lnTo>
                    <a:pt x="143" y="597"/>
                  </a:lnTo>
                  <a:lnTo>
                    <a:pt x="141" y="573"/>
                  </a:lnTo>
                  <a:lnTo>
                    <a:pt x="396" y="566"/>
                  </a:lnTo>
                  <a:lnTo>
                    <a:pt x="396" y="554"/>
                  </a:lnTo>
                  <a:lnTo>
                    <a:pt x="397" y="543"/>
                  </a:lnTo>
                  <a:lnTo>
                    <a:pt x="397" y="531"/>
                  </a:lnTo>
                  <a:lnTo>
                    <a:pt x="397" y="521"/>
                  </a:lnTo>
                  <a:lnTo>
                    <a:pt x="140" y="528"/>
                  </a:lnTo>
                  <a:lnTo>
                    <a:pt x="140" y="501"/>
                  </a:lnTo>
                  <a:lnTo>
                    <a:pt x="143" y="475"/>
                  </a:lnTo>
                  <a:lnTo>
                    <a:pt x="149" y="448"/>
                  </a:lnTo>
                  <a:lnTo>
                    <a:pt x="156" y="419"/>
                  </a:lnTo>
                  <a:lnTo>
                    <a:pt x="167" y="391"/>
                  </a:lnTo>
                  <a:lnTo>
                    <a:pt x="180" y="361"/>
                  </a:lnTo>
                  <a:lnTo>
                    <a:pt x="195" y="331"/>
                  </a:lnTo>
                  <a:lnTo>
                    <a:pt x="213" y="300"/>
                  </a:lnTo>
                  <a:lnTo>
                    <a:pt x="241" y="306"/>
                  </a:lnTo>
                  <a:lnTo>
                    <a:pt x="268" y="312"/>
                  </a:lnTo>
                  <a:lnTo>
                    <a:pt x="293" y="316"/>
                  </a:lnTo>
                  <a:lnTo>
                    <a:pt x="319" y="321"/>
                  </a:lnTo>
                  <a:lnTo>
                    <a:pt x="344" y="324"/>
                  </a:lnTo>
                  <a:lnTo>
                    <a:pt x="366" y="327"/>
                  </a:lnTo>
                  <a:lnTo>
                    <a:pt x="388" y="330"/>
                  </a:lnTo>
                  <a:lnTo>
                    <a:pt x="411" y="333"/>
                  </a:lnTo>
                  <a:lnTo>
                    <a:pt x="412" y="321"/>
                  </a:lnTo>
                  <a:lnTo>
                    <a:pt x="414" y="308"/>
                  </a:lnTo>
                  <a:lnTo>
                    <a:pt x="414" y="296"/>
                  </a:lnTo>
                  <a:lnTo>
                    <a:pt x="415" y="284"/>
                  </a:lnTo>
                  <a:lnTo>
                    <a:pt x="394" y="282"/>
                  </a:lnTo>
                  <a:lnTo>
                    <a:pt x="374" y="281"/>
                  </a:lnTo>
                  <a:lnTo>
                    <a:pt x="351" y="278"/>
                  </a:lnTo>
                  <a:lnTo>
                    <a:pt x="329" y="276"/>
                  </a:lnTo>
                  <a:lnTo>
                    <a:pt x="307" y="273"/>
                  </a:lnTo>
                  <a:lnTo>
                    <a:pt x="284" y="269"/>
                  </a:lnTo>
                  <a:lnTo>
                    <a:pt x="262" y="266"/>
                  </a:lnTo>
                  <a:lnTo>
                    <a:pt x="238" y="261"/>
                  </a:lnTo>
                  <a:lnTo>
                    <a:pt x="254" y="234"/>
                  </a:lnTo>
                  <a:lnTo>
                    <a:pt x="272" y="208"/>
                  </a:lnTo>
                  <a:lnTo>
                    <a:pt x="292" y="181"/>
                  </a:lnTo>
                  <a:lnTo>
                    <a:pt x="313" y="155"/>
                  </a:lnTo>
                  <a:lnTo>
                    <a:pt x="335" y="130"/>
                  </a:lnTo>
                  <a:lnTo>
                    <a:pt x="359" y="105"/>
                  </a:lnTo>
                  <a:lnTo>
                    <a:pt x="383" y="81"/>
                  </a:lnTo>
                  <a:lnTo>
                    <a:pt x="409" y="57"/>
                  </a:lnTo>
                  <a:lnTo>
                    <a:pt x="417" y="55"/>
                  </a:lnTo>
                  <a:lnTo>
                    <a:pt x="423" y="55"/>
                  </a:lnTo>
                  <a:lnTo>
                    <a:pt x="432" y="55"/>
                  </a:lnTo>
                  <a:lnTo>
                    <a:pt x="441" y="54"/>
                  </a:lnTo>
                  <a:lnTo>
                    <a:pt x="442" y="39"/>
                  </a:lnTo>
                  <a:lnTo>
                    <a:pt x="444" y="26"/>
                  </a:lnTo>
                  <a:lnTo>
                    <a:pt x="445" y="12"/>
                  </a:lnTo>
                  <a:lnTo>
                    <a:pt x="447" y="0"/>
                  </a:lnTo>
                  <a:lnTo>
                    <a:pt x="420" y="3"/>
                  </a:lnTo>
                  <a:lnTo>
                    <a:pt x="393" y="6"/>
                  </a:lnTo>
                  <a:lnTo>
                    <a:pt x="366" y="11"/>
                  </a:lnTo>
                  <a:lnTo>
                    <a:pt x="339" y="15"/>
                  </a:lnTo>
                  <a:lnTo>
                    <a:pt x="313" y="20"/>
                  </a:lnTo>
                  <a:lnTo>
                    <a:pt x="286" y="26"/>
                  </a:lnTo>
                  <a:lnTo>
                    <a:pt x="260" y="32"/>
                  </a:lnTo>
                  <a:lnTo>
                    <a:pt x="234" y="38"/>
                  </a:lnTo>
                  <a:lnTo>
                    <a:pt x="228" y="39"/>
                  </a:lnTo>
                  <a:lnTo>
                    <a:pt x="222" y="41"/>
                  </a:lnTo>
                  <a:lnTo>
                    <a:pt x="216" y="42"/>
                  </a:lnTo>
                  <a:lnTo>
                    <a:pt x="210" y="44"/>
                  </a:lnTo>
                  <a:lnTo>
                    <a:pt x="199" y="58"/>
                  </a:lnTo>
                  <a:lnTo>
                    <a:pt x="189" y="73"/>
                  </a:lnTo>
                  <a:lnTo>
                    <a:pt x="177" y="90"/>
                  </a:lnTo>
                  <a:lnTo>
                    <a:pt x="167" y="108"/>
                  </a:lnTo>
                  <a:lnTo>
                    <a:pt x="183" y="103"/>
                  </a:lnTo>
                  <a:lnTo>
                    <a:pt x="199" y="97"/>
                  </a:lnTo>
                  <a:lnTo>
                    <a:pt x="216" y="93"/>
                  </a:lnTo>
                  <a:lnTo>
                    <a:pt x="234" y="88"/>
                  </a:lnTo>
                  <a:lnTo>
                    <a:pt x="252" y="85"/>
                  </a:lnTo>
                  <a:lnTo>
                    <a:pt x="269" y="81"/>
                  </a:lnTo>
                  <a:lnTo>
                    <a:pt x="287" y="76"/>
                  </a:lnTo>
                  <a:lnTo>
                    <a:pt x="307" y="73"/>
                  </a:lnTo>
                  <a:lnTo>
                    <a:pt x="286" y="93"/>
                  </a:lnTo>
                  <a:lnTo>
                    <a:pt x="265" y="114"/>
                  </a:lnTo>
                  <a:lnTo>
                    <a:pt x="247" y="135"/>
                  </a:lnTo>
                  <a:lnTo>
                    <a:pt x="229" y="155"/>
                  </a:lnTo>
                  <a:lnTo>
                    <a:pt x="211" y="176"/>
                  </a:lnTo>
                  <a:lnTo>
                    <a:pt x="196" y="199"/>
                  </a:lnTo>
                  <a:lnTo>
                    <a:pt x="182" y="221"/>
                  </a:lnTo>
                  <a:lnTo>
                    <a:pt x="168" y="243"/>
                  </a:lnTo>
                  <a:lnTo>
                    <a:pt x="159" y="240"/>
                  </a:lnTo>
                  <a:lnTo>
                    <a:pt x="150" y="237"/>
                  </a:lnTo>
                  <a:lnTo>
                    <a:pt x="141" y="236"/>
                  </a:lnTo>
                  <a:lnTo>
                    <a:pt x="132" y="233"/>
                  </a:lnTo>
                  <a:lnTo>
                    <a:pt x="123" y="231"/>
                  </a:lnTo>
                  <a:lnTo>
                    <a:pt x="116" y="228"/>
                  </a:lnTo>
                  <a:lnTo>
                    <a:pt x="107" y="227"/>
                  </a:lnTo>
                  <a:lnTo>
                    <a:pt x="100" y="226"/>
                  </a:lnTo>
                  <a:lnTo>
                    <a:pt x="95" y="236"/>
                  </a:lnTo>
                  <a:lnTo>
                    <a:pt x="91" y="246"/>
                  </a:lnTo>
                  <a:lnTo>
                    <a:pt x="85" y="258"/>
                  </a:lnTo>
                  <a:lnTo>
                    <a:pt x="80" y="269"/>
                  </a:lnTo>
                  <a:lnTo>
                    <a:pt x="149" y="287"/>
                  </a:lnTo>
                  <a:lnTo>
                    <a:pt x="140" y="297"/>
                  </a:lnTo>
                  <a:lnTo>
                    <a:pt x="132" y="309"/>
                  </a:lnTo>
                  <a:lnTo>
                    <a:pt x="125" y="321"/>
                  </a:lnTo>
                  <a:lnTo>
                    <a:pt x="118" y="334"/>
                  </a:lnTo>
                  <a:lnTo>
                    <a:pt x="110" y="349"/>
                  </a:lnTo>
                  <a:lnTo>
                    <a:pt x="104" y="364"/>
                  </a:lnTo>
                  <a:lnTo>
                    <a:pt x="98" y="381"/>
                  </a:lnTo>
                  <a:lnTo>
                    <a:pt x="92" y="397"/>
                  </a:lnTo>
                  <a:lnTo>
                    <a:pt x="82" y="431"/>
                  </a:lnTo>
                  <a:lnTo>
                    <a:pt x="73" y="466"/>
                  </a:lnTo>
                  <a:lnTo>
                    <a:pt x="68" y="498"/>
                  </a:lnTo>
                  <a:lnTo>
                    <a:pt x="67" y="530"/>
                  </a:lnTo>
                  <a:lnTo>
                    <a:pt x="4" y="531"/>
                  </a:lnTo>
                  <a:lnTo>
                    <a:pt x="3" y="542"/>
                  </a:lnTo>
                  <a:lnTo>
                    <a:pt x="3" y="554"/>
                  </a:lnTo>
                  <a:lnTo>
                    <a:pt x="1" y="564"/>
                  </a:lnTo>
                  <a:lnTo>
                    <a:pt x="0" y="576"/>
                  </a:lnTo>
                  <a:lnTo>
                    <a:pt x="68" y="575"/>
                  </a:lnTo>
                  <a:lnTo>
                    <a:pt x="70" y="598"/>
                  </a:lnTo>
                  <a:lnTo>
                    <a:pt x="74" y="624"/>
                  </a:lnTo>
                  <a:lnTo>
                    <a:pt x="82" y="651"/>
                  </a:lnTo>
                  <a:lnTo>
                    <a:pt x="92" y="680"/>
                  </a:lnTo>
                  <a:lnTo>
                    <a:pt x="106" y="710"/>
                  </a:lnTo>
                  <a:lnTo>
                    <a:pt x="120" y="743"/>
                  </a:lnTo>
                  <a:lnTo>
                    <a:pt x="138" y="779"/>
                  </a:lnTo>
                  <a:lnTo>
                    <a:pt x="159" y="815"/>
                  </a:lnTo>
                  <a:lnTo>
                    <a:pt x="89" y="838"/>
                  </a:lnTo>
                  <a:lnTo>
                    <a:pt x="79" y="841"/>
                  </a:lnTo>
                  <a:lnTo>
                    <a:pt x="67" y="846"/>
                  </a:lnTo>
                  <a:lnTo>
                    <a:pt x="56" y="849"/>
                  </a:lnTo>
                  <a:lnTo>
                    <a:pt x="46" y="853"/>
                  </a:lnTo>
                  <a:lnTo>
                    <a:pt x="51" y="864"/>
                  </a:lnTo>
                  <a:lnTo>
                    <a:pt x="56" y="876"/>
                  </a:lnTo>
                  <a:lnTo>
                    <a:pt x="61" y="886"/>
                  </a:lnTo>
                  <a:lnTo>
                    <a:pt x="67" y="897"/>
                  </a:lnTo>
                  <a:lnTo>
                    <a:pt x="82" y="891"/>
                  </a:lnTo>
                  <a:lnTo>
                    <a:pt x="98" y="885"/>
                  </a:lnTo>
                  <a:lnTo>
                    <a:pt x="113" y="879"/>
                  </a:lnTo>
                  <a:lnTo>
                    <a:pt x="128" y="874"/>
                  </a:lnTo>
                  <a:lnTo>
                    <a:pt x="143" y="868"/>
                  </a:lnTo>
                  <a:lnTo>
                    <a:pt x="158" y="864"/>
                  </a:lnTo>
                  <a:lnTo>
                    <a:pt x="173" y="859"/>
                  </a:lnTo>
                  <a:lnTo>
                    <a:pt x="186" y="855"/>
                  </a:lnTo>
                  <a:lnTo>
                    <a:pt x="210" y="883"/>
                  </a:lnTo>
                  <a:lnTo>
                    <a:pt x="232" y="910"/>
                  </a:lnTo>
                  <a:lnTo>
                    <a:pt x="253" y="934"/>
                  </a:lnTo>
                  <a:lnTo>
                    <a:pt x="272" y="955"/>
                  </a:lnTo>
                  <a:lnTo>
                    <a:pt x="290" y="974"/>
                  </a:lnTo>
                  <a:lnTo>
                    <a:pt x="308" y="992"/>
                  </a:lnTo>
                  <a:lnTo>
                    <a:pt x="323" y="1007"/>
                  </a:lnTo>
                  <a:lnTo>
                    <a:pt x="338" y="1019"/>
                  </a:lnTo>
                  <a:lnTo>
                    <a:pt x="323" y="1016"/>
                  </a:lnTo>
                  <a:lnTo>
                    <a:pt x="308" y="1014"/>
                  </a:lnTo>
                  <a:lnTo>
                    <a:pt x="295" y="1011"/>
                  </a:lnTo>
                  <a:lnTo>
                    <a:pt x="280" y="1009"/>
                  </a:lnTo>
                  <a:lnTo>
                    <a:pt x="265" y="1004"/>
                  </a:lnTo>
                  <a:lnTo>
                    <a:pt x="250" y="1001"/>
                  </a:lnTo>
                  <a:lnTo>
                    <a:pt x="235" y="998"/>
                  </a:lnTo>
                  <a:lnTo>
                    <a:pt x="220" y="994"/>
                  </a:lnTo>
                  <a:lnTo>
                    <a:pt x="205" y="989"/>
                  </a:lnTo>
                  <a:lnTo>
                    <a:pt x="190" y="985"/>
                  </a:lnTo>
                  <a:lnTo>
                    <a:pt x="176" y="980"/>
                  </a:lnTo>
                  <a:lnTo>
                    <a:pt x="159" y="976"/>
                  </a:lnTo>
                  <a:lnTo>
                    <a:pt x="144" y="970"/>
                  </a:lnTo>
                  <a:lnTo>
                    <a:pt x="129" y="965"/>
                  </a:lnTo>
                  <a:lnTo>
                    <a:pt x="115" y="959"/>
                  </a:lnTo>
                  <a:lnTo>
                    <a:pt x="100" y="953"/>
                  </a:lnTo>
                  <a:lnTo>
                    <a:pt x="106" y="962"/>
                  </a:lnTo>
                  <a:lnTo>
                    <a:pt x="112" y="973"/>
                  </a:lnTo>
                  <a:lnTo>
                    <a:pt x="118" y="982"/>
                  </a:lnTo>
                  <a:lnTo>
                    <a:pt x="125" y="991"/>
                  </a:lnTo>
                  <a:lnTo>
                    <a:pt x="132" y="1001"/>
                  </a:lnTo>
                  <a:lnTo>
                    <a:pt x="140" y="1010"/>
                  </a:lnTo>
                  <a:lnTo>
                    <a:pt x="147" y="1020"/>
                  </a:lnTo>
                  <a:lnTo>
                    <a:pt x="155" y="1029"/>
                  </a:lnTo>
                  <a:lnTo>
                    <a:pt x="171" y="1034"/>
                  </a:lnTo>
                  <a:lnTo>
                    <a:pt x="187" y="1038"/>
                  </a:lnTo>
                  <a:lnTo>
                    <a:pt x="202" y="1041"/>
                  </a:lnTo>
                  <a:lnTo>
                    <a:pt x="219" y="1046"/>
                  </a:lnTo>
                  <a:lnTo>
                    <a:pt x="237" y="1049"/>
                  </a:lnTo>
                  <a:lnTo>
                    <a:pt x="253" y="1053"/>
                  </a:lnTo>
                  <a:lnTo>
                    <a:pt x="269" y="1056"/>
                  </a:lnTo>
                  <a:lnTo>
                    <a:pt x="286" y="1059"/>
                  </a:lnTo>
                  <a:lnTo>
                    <a:pt x="304" y="1062"/>
                  </a:lnTo>
                  <a:lnTo>
                    <a:pt x="320" y="1065"/>
                  </a:lnTo>
                  <a:lnTo>
                    <a:pt x="338" y="1067"/>
                  </a:lnTo>
                  <a:lnTo>
                    <a:pt x="356" y="1070"/>
                  </a:lnTo>
                  <a:lnTo>
                    <a:pt x="372" y="1071"/>
                  </a:lnTo>
                  <a:lnTo>
                    <a:pt x="390" y="1073"/>
                  </a:lnTo>
                  <a:lnTo>
                    <a:pt x="408" y="1074"/>
                  </a:lnTo>
                  <a:lnTo>
                    <a:pt x="426" y="1076"/>
                  </a:lnTo>
                  <a:lnTo>
                    <a:pt x="421" y="1059"/>
                  </a:lnTo>
                  <a:lnTo>
                    <a:pt x="418" y="1043"/>
                  </a:lnTo>
                  <a:lnTo>
                    <a:pt x="414" y="1026"/>
                  </a:lnTo>
                  <a:lnTo>
                    <a:pt x="411" y="1009"/>
                  </a:lnTo>
                  <a:lnTo>
                    <a:pt x="388" y="989"/>
                  </a:lnTo>
                  <a:lnTo>
                    <a:pt x="368" y="970"/>
                  </a:lnTo>
                  <a:lnTo>
                    <a:pt x="347" y="949"/>
                  </a:lnTo>
                  <a:lnTo>
                    <a:pt x="327" y="926"/>
                  </a:lnTo>
                  <a:lnTo>
                    <a:pt x="308" y="906"/>
                  </a:lnTo>
                  <a:lnTo>
                    <a:pt x="289" y="882"/>
                  </a:lnTo>
                  <a:lnTo>
                    <a:pt x="271" y="859"/>
                  </a:lnTo>
                  <a:lnTo>
                    <a:pt x="254" y="8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1" name="Freeform 20"/>
            <p:cNvSpPr>
              <a:spLocks/>
            </p:cNvSpPr>
            <p:nvPr/>
          </p:nvSpPr>
          <p:spPr bwMode="auto">
            <a:xfrm>
              <a:off x="4864" y="400"/>
              <a:ext cx="87" cy="362"/>
            </a:xfrm>
            <a:custGeom>
              <a:avLst/>
              <a:gdLst>
                <a:gd name="T0" fmla="*/ 0 w 262"/>
                <a:gd name="T1" fmla="*/ 0 h 1085"/>
                <a:gd name="T2" fmla="*/ 0 w 262"/>
                <a:gd name="T3" fmla="*/ 0 h 1085"/>
                <a:gd name="T4" fmla="*/ 0 w 262"/>
                <a:gd name="T5" fmla="*/ 0 h 1085"/>
                <a:gd name="T6" fmla="*/ 0 w 262"/>
                <a:gd name="T7" fmla="*/ 0 h 1085"/>
                <a:gd name="T8" fmla="*/ 0 w 262"/>
                <a:gd name="T9" fmla="*/ 0 h 1085"/>
                <a:gd name="T10" fmla="*/ 0 w 262"/>
                <a:gd name="T11" fmla="*/ 0 h 1085"/>
                <a:gd name="T12" fmla="*/ 0 w 262"/>
                <a:gd name="T13" fmla="*/ 0 h 1085"/>
                <a:gd name="T14" fmla="*/ 0 w 262"/>
                <a:gd name="T15" fmla="*/ 0 h 1085"/>
                <a:gd name="T16" fmla="*/ 0 w 262"/>
                <a:gd name="T17" fmla="*/ 0 h 1085"/>
                <a:gd name="T18" fmla="*/ 0 w 262"/>
                <a:gd name="T19" fmla="*/ 0 h 1085"/>
                <a:gd name="T20" fmla="*/ 0 w 262"/>
                <a:gd name="T21" fmla="*/ 0 h 1085"/>
                <a:gd name="T22" fmla="*/ 0 w 262"/>
                <a:gd name="T23" fmla="*/ 0 h 1085"/>
                <a:gd name="T24" fmla="*/ 0 w 262"/>
                <a:gd name="T25" fmla="*/ 0 h 1085"/>
                <a:gd name="T26" fmla="*/ 0 w 262"/>
                <a:gd name="T27" fmla="*/ 0 h 1085"/>
                <a:gd name="T28" fmla="*/ 0 w 262"/>
                <a:gd name="T29" fmla="*/ 0 h 1085"/>
                <a:gd name="T30" fmla="*/ 0 w 262"/>
                <a:gd name="T31" fmla="*/ 0 h 1085"/>
                <a:gd name="T32" fmla="*/ 0 w 262"/>
                <a:gd name="T33" fmla="*/ 0 h 1085"/>
                <a:gd name="T34" fmla="*/ 0 w 262"/>
                <a:gd name="T35" fmla="*/ 0 h 1085"/>
                <a:gd name="T36" fmla="*/ 0 w 262"/>
                <a:gd name="T37" fmla="*/ 0 h 1085"/>
                <a:gd name="T38" fmla="*/ 0 w 262"/>
                <a:gd name="T39" fmla="*/ 0 h 1085"/>
                <a:gd name="T40" fmla="*/ 0 w 262"/>
                <a:gd name="T41" fmla="*/ 0 h 1085"/>
                <a:gd name="T42" fmla="*/ 0 w 262"/>
                <a:gd name="T43" fmla="*/ 0 h 1085"/>
                <a:gd name="T44" fmla="*/ 0 w 262"/>
                <a:gd name="T45" fmla="*/ 0 h 1085"/>
                <a:gd name="T46" fmla="*/ 0 w 262"/>
                <a:gd name="T47" fmla="*/ 0 h 1085"/>
                <a:gd name="T48" fmla="*/ 0 w 262"/>
                <a:gd name="T49" fmla="*/ 0 h 1085"/>
                <a:gd name="T50" fmla="*/ 0 w 262"/>
                <a:gd name="T51" fmla="*/ 0 h 1085"/>
                <a:gd name="T52" fmla="*/ 0 w 262"/>
                <a:gd name="T53" fmla="*/ 0 h 1085"/>
                <a:gd name="T54" fmla="*/ 0 w 262"/>
                <a:gd name="T55" fmla="*/ 0 h 1085"/>
                <a:gd name="T56" fmla="*/ 0 w 262"/>
                <a:gd name="T57" fmla="*/ 0 h 1085"/>
                <a:gd name="T58" fmla="*/ 0 w 262"/>
                <a:gd name="T59" fmla="*/ 0 h 1085"/>
                <a:gd name="T60" fmla="*/ 0 w 262"/>
                <a:gd name="T61" fmla="*/ 0 h 1085"/>
                <a:gd name="T62" fmla="*/ 0 w 262"/>
                <a:gd name="T63" fmla="*/ 0 h 1085"/>
                <a:gd name="T64" fmla="*/ 0 w 262"/>
                <a:gd name="T65" fmla="*/ 0 h 1085"/>
                <a:gd name="T66" fmla="*/ 0 w 262"/>
                <a:gd name="T67" fmla="*/ 0 h 1085"/>
                <a:gd name="T68" fmla="*/ 0 w 262"/>
                <a:gd name="T69" fmla="*/ 0 h 1085"/>
                <a:gd name="T70" fmla="*/ 0 w 262"/>
                <a:gd name="T71" fmla="*/ 0 h 1085"/>
                <a:gd name="T72" fmla="*/ 0 w 262"/>
                <a:gd name="T73" fmla="*/ 0 h 1085"/>
                <a:gd name="T74" fmla="*/ 0 w 262"/>
                <a:gd name="T75" fmla="*/ 0 h 1085"/>
                <a:gd name="T76" fmla="*/ 0 w 262"/>
                <a:gd name="T77" fmla="*/ 0 h 1085"/>
                <a:gd name="T78" fmla="*/ 0 w 262"/>
                <a:gd name="T79" fmla="*/ 0 h 1085"/>
                <a:gd name="T80" fmla="*/ 0 w 262"/>
                <a:gd name="T81" fmla="*/ 0 h 1085"/>
                <a:gd name="T82" fmla="*/ 0 w 262"/>
                <a:gd name="T83" fmla="*/ 0 h 1085"/>
                <a:gd name="T84" fmla="*/ 0 w 262"/>
                <a:gd name="T85" fmla="*/ 0 h 1085"/>
                <a:gd name="T86" fmla="*/ 0 w 262"/>
                <a:gd name="T87" fmla="*/ 0 h 1085"/>
                <a:gd name="T88" fmla="*/ 0 w 262"/>
                <a:gd name="T89" fmla="*/ 0 h 1085"/>
                <a:gd name="T90" fmla="*/ 0 w 262"/>
                <a:gd name="T91" fmla="*/ 0 h 1085"/>
                <a:gd name="T92" fmla="*/ 0 w 262"/>
                <a:gd name="T93" fmla="*/ 0 h 1085"/>
                <a:gd name="T94" fmla="*/ 0 w 262"/>
                <a:gd name="T95" fmla="*/ 0 h 1085"/>
                <a:gd name="T96" fmla="*/ 0 w 262"/>
                <a:gd name="T97" fmla="*/ 0 h 1085"/>
                <a:gd name="T98" fmla="*/ 0 w 262"/>
                <a:gd name="T99" fmla="*/ 0 h 1085"/>
                <a:gd name="T100" fmla="*/ 0 w 262"/>
                <a:gd name="T101" fmla="*/ 0 h 1085"/>
                <a:gd name="T102" fmla="*/ 0 w 262"/>
                <a:gd name="T103" fmla="*/ 0 h 1085"/>
                <a:gd name="T104" fmla="*/ 0 w 262"/>
                <a:gd name="T105" fmla="*/ 0 h 1085"/>
                <a:gd name="T106" fmla="*/ 0 w 262"/>
                <a:gd name="T107" fmla="*/ 0 h 1085"/>
                <a:gd name="T108" fmla="*/ 0 w 262"/>
                <a:gd name="T109" fmla="*/ 0 h 1085"/>
                <a:gd name="T110" fmla="*/ 0 w 262"/>
                <a:gd name="T111" fmla="*/ 0 h 1085"/>
                <a:gd name="T112" fmla="*/ 0 w 262"/>
                <a:gd name="T113" fmla="*/ 0 h 1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2"/>
                <a:gd name="T172" fmla="*/ 0 h 1085"/>
                <a:gd name="T173" fmla="*/ 262 w 262"/>
                <a:gd name="T174" fmla="*/ 1085 h 1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2" h="1085">
                  <a:moveTo>
                    <a:pt x="199" y="1035"/>
                  </a:moveTo>
                  <a:lnTo>
                    <a:pt x="194" y="795"/>
                  </a:lnTo>
                  <a:lnTo>
                    <a:pt x="201" y="795"/>
                  </a:lnTo>
                  <a:lnTo>
                    <a:pt x="210" y="797"/>
                  </a:lnTo>
                  <a:lnTo>
                    <a:pt x="217" y="797"/>
                  </a:lnTo>
                  <a:lnTo>
                    <a:pt x="226" y="797"/>
                  </a:lnTo>
                  <a:lnTo>
                    <a:pt x="234" y="797"/>
                  </a:lnTo>
                  <a:lnTo>
                    <a:pt x="241" y="797"/>
                  </a:lnTo>
                  <a:lnTo>
                    <a:pt x="250" y="798"/>
                  </a:lnTo>
                  <a:lnTo>
                    <a:pt x="258" y="798"/>
                  </a:lnTo>
                  <a:lnTo>
                    <a:pt x="258" y="786"/>
                  </a:lnTo>
                  <a:lnTo>
                    <a:pt x="259" y="773"/>
                  </a:lnTo>
                  <a:lnTo>
                    <a:pt x="259" y="761"/>
                  </a:lnTo>
                  <a:lnTo>
                    <a:pt x="259" y="749"/>
                  </a:lnTo>
                  <a:lnTo>
                    <a:pt x="252" y="749"/>
                  </a:lnTo>
                  <a:lnTo>
                    <a:pt x="243" y="749"/>
                  </a:lnTo>
                  <a:lnTo>
                    <a:pt x="235" y="749"/>
                  </a:lnTo>
                  <a:lnTo>
                    <a:pt x="226" y="749"/>
                  </a:lnTo>
                  <a:lnTo>
                    <a:pt x="217" y="749"/>
                  </a:lnTo>
                  <a:lnTo>
                    <a:pt x="208" y="749"/>
                  </a:lnTo>
                  <a:lnTo>
                    <a:pt x="201" y="749"/>
                  </a:lnTo>
                  <a:lnTo>
                    <a:pt x="192" y="749"/>
                  </a:lnTo>
                  <a:lnTo>
                    <a:pt x="186" y="566"/>
                  </a:lnTo>
                  <a:lnTo>
                    <a:pt x="262" y="564"/>
                  </a:lnTo>
                  <a:lnTo>
                    <a:pt x="262" y="552"/>
                  </a:lnTo>
                  <a:lnTo>
                    <a:pt x="262" y="542"/>
                  </a:lnTo>
                  <a:lnTo>
                    <a:pt x="262" y="530"/>
                  </a:lnTo>
                  <a:lnTo>
                    <a:pt x="262" y="519"/>
                  </a:lnTo>
                  <a:lnTo>
                    <a:pt x="185" y="521"/>
                  </a:lnTo>
                  <a:lnTo>
                    <a:pt x="180" y="339"/>
                  </a:lnTo>
                  <a:lnTo>
                    <a:pt x="189" y="339"/>
                  </a:lnTo>
                  <a:lnTo>
                    <a:pt x="199" y="339"/>
                  </a:lnTo>
                  <a:lnTo>
                    <a:pt x="210" y="337"/>
                  </a:lnTo>
                  <a:lnTo>
                    <a:pt x="219" y="337"/>
                  </a:lnTo>
                  <a:lnTo>
                    <a:pt x="229" y="336"/>
                  </a:lnTo>
                  <a:lnTo>
                    <a:pt x="240" y="334"/>
                  </a:lnTo>
                  <a:lnTo>
                    <a:pt x="250" y="333"/>
                  </a:lnTo>
                  <a:lnTo>
                    <a:pt x="261" y="331"/>
                  </a:lnTo>
                  <a:lnTo>
                    <a:pt x="261" y="320"/>
                  </a:lnTo>
                  <a:lnTo>
                    <a:pt x="261" y="306"/>
                  </a:lnTo>
                  <a:lnTo>
                    <a:pt x="261" y="294"/>
                  </a:lnTo>
                  <a:lnTo>
                    <a:pt x="259" y="282"/>
                  </a:lnTo>
                  <a:lnTo>
                    <a:pt x="250" y="284"/>
                  </a:lnTo>
                  <a:lnTo>
                    <a:pt x="241" y="284"/>
                  </a:lnTo>
                  <a:lnTo>
                    <a:pt x="231" y="285"/>
                  </a:lnTo>
                  <a:lnTo>
                    <a:pt x="222" y="285"/>
                  </a:lnTo>
                  <a:lnTo>
                    <a:pt x="211" y="287"/>
                  </a:lnTo>
                  <a:lnTo>
                    <a:pt x="201" y="288"/>
                  </a:lnTo>
                  <a:lnTo>
                    <a:pt x="189" y="288"/>
                  </a:lnTo>
                  <a:lnTo>
                    <a:pt x="179" y="290"/>
                  </a:lnTo>
                  <a:lnTo>
                    <a:pt x="171" y="56"/>
                  </a:lnTo>
                  <a:lnTo>
                    <a:pt x="183" y="56"/>
                  </a:lnTo>
                  <a:lnTo>
                    <a:pt x="194" y="56"/>
                  </a:lnTo>
                  <a:lnTo>
                    <a:pt x="204" y="56"/>
                  </a:lnTo>
                  <a:lnTo>
                    <a:pt x="214" y="56"/>
                  </a:lnTo>
                  <a:lnTo>
                    <a:pt x="223" y="56"/>
                  </a:lnTo>
                  <a:lnTo>
                    <a:pt x="231" y="56"/>
                  </a:lnTo>
                  <a:lnTo>
                    <a:pt x="238" y="57"/>
                  </a:lnTo>
                  <a:lnTo>
                    <a:pt x="246" y="57"/>
                  </a:lnTo>
                  <a:lnTo>
                    <a:pt x="244" y="42"/>
                  </a:lnTo>
                  <a:lnTo>
                    <a:pt x="241" y="27"/>
                  </a:lnTo>
                  <a:lnTo>
                    <a:pt x="240" y="14"/>
                  </a:lnTo>
                  <a:lnTo>
                    <a:pt x="237" y="2"/>
                  </a:lnTo>
                  <a:lnTo>
                    <a:pt x="225" y="2"/>
                  </a:lnTo>
                  <a:lnTo>
                    <a:pt x="213" y="0"/>
                  </a:lnTo>
                  <a:lnTo>
                    <a:pt x="201" y="0"/>
                  </a:lnTo>
                  <a:lnTo>
                    <a:pt x="189" y="0"/>
                  </a:lnTo>
                  <a:lnTo>
                    <a:pt x="177" y="0"/>
                  </a:lnTo>
                  <a:lnTo>
                    <a:pt x="164" y="0"/>
                  </a:lnTo>
                  <a:lnTo>
                    <a:pt x="152" y="2"/>
                  </a:lnTo>
                  <a:lnTo>
                    <a:pt x="140" y="2"/>
                  </a:lnTo>
                  <a:lnTo>
                    <a:pt x="129" y="2"/>
                  </a:lnTo>
                  <a:lnTo>
                    <a:pt x="119" y="2"/>
                  </a:lnTo>
                  <a:lnTo>
                    <a:pt x="107" y="2"/>
                  </a:lnTo>
                  <a:lnTo>
                    <a:pt x="97" y="3"/>
                  </a:lnTo>
                  <a:lnTo>
                    <a:pt x="86" y="3"/>
                  </a:lnTo>
                  <a:lnTo>
                    <a:pt x="74" y="5"/>
                  </a:lnTo>
                  <a:lnTo>
                    <a:pt x="64" y="5"/>
                  </a:lnTo>
                  <a:lnTo>
                    <a:pt x="54" y="6"/>
                  </a:lnTo>
                  <a:lnTo>
                    <a:pt x="52" y="18"/>
                  </a:lnTo>
                  <a:lnTo>
                    <a:pt x="51" y="32"/>
                  </a:lnTo>
                  <a:lnTo>
                    <a:pt x="49" y="45"/>
                  </a:lnTo>
                  <a:lnTo>
                    <a:pt x="48" y="60"/>
                  </a:lnTo>
                  <a:lnTo>
                    <a:pt x="52" y="60"/>
                  </a:lnTo>
                  <a:lnTo>
                    <a:pt x="58" y="59"/>
                  </a:lnTo>
                  <a:lnTo>
                    <a:pt x="64" y="59"/>
                  </a:lnTo>
                  <a:lnTo>
                    <a:pt x="70" y="59"/>
                  </a:lnTo>
                  <a:lnTo>
                    <a:pt x="76" y="59"/>
                  </a:lnTo>
                  <a:lnTo>
                    <a:pt x="82" y="59"/>
                  </a:lnTo>
                  <a:lnTo>
                    <a:pt x="88" y="57"/>
                  </a:lnTo>
                  <a:lnTo>
                    <a:pt x="95" y="57"/>
                  </a:lnTo>
                  <a:lnTo>
                    <a:pt x="103" y="291"/>
                  </a:lnTo>
                  <a:lnTo>
                    <a:pt x="92" y="291"/>
                  </a:lnTo>
                  <a:lnTo>
                    <a:pt x="83" y="291"/>
                  </a:lnTo>
                  <a:lnTo>
                    <a:pt x="73" y="291"/>
                  </a:lnTo>
                  <a:lnTo>
                    <a:pt x="62" y="291"/>
                  </a:lnTo>
                  <a:lnTo>
                    <a:pt x="54" y="291"/>
                  </a:lnTo>
                  <a:lnTo>
                    <a:pt x="43" y="291"/>
                  </a:lnTo>
                  <a:lnTo>
                    <a:pt x="33" y="290"/>
                  </a:lnTo>
                  <a:lnTo>
                    <a:pt x="22" y="290"/>
                  </a:lnTo>
                  <a:lnTo>
                    <a:pt x="21" y="302"/>
                  </a:lnTo>
                  <a:lnTo>
                    <a:pt x="21" y="314"/>
                  </a:lnTo>
                  <a:lnTo>
                    <a:pt x="19" y="327"/>
                  </a:lnTo>
                  <a:lnTo>
                    <a:pt x="18" y="339"/>
                  </a:lnTo>
                  <a:lnTo>
                    <a:pt x="30" y="339"/>
                  </a:lnTo>
                  <a:lnTo>
                    <a:pt x="40" y="340"/>
                  </a:lnTo>
                  <a:lnTo>
                    <a:pt x="52" y="340"/>
                  </a:lnTo>
                  <a:lnTo>
                    <a:pt x="62" y="340"/>
                  </a:lnTo>
                  <a:lnTo>
                    <a:pt x="73" y="342"/>
                  </a:lnTo>
                  <a:lnTo>
                    <a:pt x="83" y="342"/>
                  </a:lnTo>
                  <a:lnTo>
                    <a:pt x="94" y="342"/>
                  </a:lnTo>
                  <a:lnTo>
                    <a:pt x="104" y="342"/>
                  </a:lnTo>
                  <a:lnTo>
                    <a:pt x="109" y="524"/>
                  </a:lnTo>
                  <a:lnTo>
                    <a:pt x="4" y="527"/>
                  </a:lnTo>
                  <a:lnTo>
                    <a:pt x="4" y="537"/>
                  </a:lnTo>
                  <a:lnTo>
                    <a:pt x="4" y="549"/>
                  </a:lnTo>
                  <a:lnTo>
                    <a:pt x="3" y="560"/>
                  </a:lnTo>
                  <a:lnTo>
                    <a:pt x="3" y="572"/>
                  </a:lnTo>
                  <a:lnTo>
                    <a:pt x="110" y="569"/>
                  </a:lnTo>
                  <a:lnTo>
                    <a:pt x="115" y="752"/>
                  </a:lnTo>
                  <a:lnTo>
                    <a:pt x="103" y="752"/>
                  </a:lnTo>
                  <a:lnTo>
                    <a:pt x="89" y="754"/>
                  </a:lnTo>
                  <a:lnTo>
                    <a:pt x="76" y="754"/>
                  </a:lnTo>
                  <a:lnTo>
                    <a:pt x="61" y="755"/>
                  </a:lnTo>
                  <a:lnTo>
                    <a:pt x="46" y="756"/>
                  </a:lnTo>
                  <a:lnTo>
                    <a:pt x="31" y="759"/>
                  </a:lnTo>
                  <a:lnTo>
                    <a:pt x="16" y="761"/>
                  </a:lnTo>
                  <a:lnTo>
                    <a:pt x="0" y="764"/>
                  </a:lnTo>
                  <a:lnTo>
                    <a:pt x="0" y="776"/>
                  </a:lnTo>
                  <a:lnTo>
                    <a:pt x="0" y="788"/>
                  </a:lnTo>
                  <a:lnTo>
                    <a:pt x="0" y="800"/>
                  </a:lnTo>
                  <a:lnTo>
                    <a:pt x="1" y="812"/>
                  </a:lnTo>
                  <a:lnTo>
                    <a:pt x="13" y="809"/>
                  </a:lnTo>
                  <a:lnTo>
                    <a:pt x="27" y="807"/>
                  </a:lnTo>
                  <a:lnTo>
                    <a:pt x="40" y="804"/>
                  </a:lnTo>
                  <a:lnTo>
                    <a:pt x="55" y="803"/>
                  </a:lnTo>
                  <a:lnTo>
                    <a:pt x="70" y="800"/>
                  </a:lnTo>
                  <a:lnTo>
                    <a:pt x="85" y="798"/>
                  </a:lnTo>
                  <a:lnTo>
                    <a:pt x="100" y="795"/>
                  </a:lnTo>
                  <a:lnTo>
                    <a:pt x="116" y="794"/>
                  </a:lnTo>
                  <a:lnTo>
                    <a:pt x="124" y="1037"/>
                  </a:lnTo>
                  <a:lnTo>
                    <a:pt x="45" y="1035"/>
                  </a:lnTo>
                  <a:lnTo>
                    <a:pt x="39" y="1031"/>
                  </a:lnTo>
                  <a:lnTo>
                    <a:pt x="31" y="1025"/>
                  </a:lnTo>
                  <a:lnTo>
                    <a:pt x="25" y="1020"/>
                  </a:lnTo>
                  <a:lnTo>
                    <a:pt x="18" y="1015"/>
                  </a:lnTo>
                  <a:lnTo>
                    <a:pt x="21" y="1032"/>
                  </a:lnTo>
                  <a:lnTo>
                    <a:pt x="25" y="1049"/>
                  </a:lnTo>
                  <a:lnTo>
                    <a:pt x="28" y="1065"/>
                  </a:lnTo>
                  <a:lnTo>
                    <a:pt x="33" y="1082"/>
                  </a:lnTo>
                  <a:lnTo>
                    <a:pt x="49" y="1083"/>
                  </a:lnTo>
                  <a:lnTo>
                    <a:pt x="65" y="1083"/>
                  </a:lnTo>
                  <a:lnTo>
                    <a:pt x="82" y="1085"/>
                  </a:lnTo>
                  <a:lnTo>
                    <a:pt x="98" y="1085"/>
                  </a:lnTo>
                  <a:lnTo>
                    <a:pt x="116" y="1085"/>
                  </a:lnTo>
                  <a:lnTo>
                    <a:pt x="132" y="1085"/>
                  </a:lnTo>
                  <a:lnTo>
                    <a:pt x="149" y="1085"/>
                  </a:lnTo>
                  <a:lnTo>
                    <a:pt x="167" y="1085"/>
                  </a:lnTo>
                  <a:lnTo>
                    <a:pt x="177" y="1085"/>
                  </a:lnTo>
                  <a:lnTo>
                    <a:pt x="188" y="1083"/>
                  </a:lnTo>
                  <a:lnTo>
                    <a:pt x="198" y="1083"/>
                  </a:lnTo>
                  <a:lnTo>
                    <a:pt x="208" y="1082"/>
                  </a:lnTo>
                  <a:lnTo>
                    <a:pt x="217" y="1082"/>
                  </a:lnTo>
                  <a:lnTo>
                    <a:pt x="228" y="1082"/>
                  </a:lnTo>
                  <a:lnTo>
                    <a:pt x="238" y="1080"/>
                  </a:lnTo>
                  <a:lnTo>
                    <a:pt x="249" y="1080"/>
                  </a:lnTo>
                  <a:lnTo>
                    <a:pt x="249" y="1068"/>
                  </a:lnTo>
                  <a:lnTo>
                    <a:pt x="249" y="1055"/>
                  </a:lnTo>
                  <a:lnTo>
                    <a:pt x="249" y="1043"/>
                  </a:lnTo>
                  <a:lnTo>
                    <a:pt x="249" y="1031"/>
                  </a:lnTo>
                  <a:lnTo>
                    <a:pt x="199" y="10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2" name="Freeform 21"/>
            <p:cNvSpPr>
              <a:spLocks/>
            </p:cNvSpPr>
            <p:nvPr/>
          </p:nvSpPr>
          <p:spPr bwMode="auto">
            <a:xfrm>
              <a:off x="4864" y="753"/>
              <a:ext cx="572" cy="501"/>
            </a:xfrm>
            <a:custGeom>
              <a:avLst/>
              <a:gdLst>
                <a:gd name="T0" fmla="*/ 0 w 1718"/>
                <a:gd name="T1" fmla="*/ 0 h 1502"/>
                <a:gd name="T2" fmla="*/ 0 w 1718"/>
                <a:gd name="T3" fmla="*/ 0 h 1502"/>
                <a:gd name="T4" fmla="*/ 0 w 1718"/>
                <a:gd name="T5" fmla="*/ 0 h 1502"/>
                <a:gd name="T6" fmla="*/ 0 w 1718"/>
                <a:gd name="T7" fmla="*/ 0 h 1502"/>
                <a:gd name="T8" fmla="*/ 0 w 1718"/>
                <a:gd name="T9" fmla="*/ 0 h 1502"/>
                <a:gd name="T10" fmla="*/ 0 w 1718"/>
                <a:gd name="T11" fmla="*/ 0 h 1502"/>
                <a:gd name="T12" fmla="*/ 0 w 1718"/>
                <a:gd name="T13" fmla="*/ 0 h 1502"/>
                <a:gd name="T14" fmla="*/ 0 60000 65536"/>
                <a:gd name="T15" fmla="*/ 0 60000 65536"/>
                <a:gd name="T16" fmla="*/ 0 60000 65536"/>
                <a:gd name="T17" fmla="*/ 0 60000 65536"/>
                <a:gd name="T18" fmla="*/ 0 60000 65536"/>
                <a:gd name="T19" fmla="*/ 0 60000 65536"/>
                <a:gd name="T20" fmla="*/ 0 60000 65536"/>
                <a:gd name="T21" fmla="*/ 0 w 1718"/>
                <a:gd name="T22" fmla="*/ 0 h 1502"/>
                <a:gd name="T23" fmla="*/ 1718 w 1718"/>
                <a:gd name="T24" fmla="*/ 1502 h 1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18" h="1502">
                  <a:moveTo>
                    <a:pt x="0" y="595"/>
                  </a:moveTo>
                  <a:lnTo>
                    <a:pt x="400" y="1384"/>
                  </a:lnTo>
                  <a:lnTo>
                    <a:pt x="710" y="1502"/>
                  </a:lnTo>
                  <a:lnTo>
                    <a:pt x="1718" y="971"/>
                  </a:lnTo>
                  <a:lnTo>
                    <a:pt x="1550" y="64"/>
                  </a:lnTo>
                  <a:lnTo>
                    <a:pt x="1163" y="0"/>
                  </a:lnTo>
                  <a:lnTo>
                    <a:pt x="0" y="595"/>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3" name="Freeform 22"/>
            <p:cNvSpPr>
              <a:spLocks/>
            </p:cNvSpPr>
            <p:nvPr/>
          </p:nvSpPr>
          <p:spPr bwMode="auto">
            <a:xfrm>
              <a:off x="5028" y="740"/>
              <a:ext cx="158" cy="164"/>
            </a:xfrm>
            <a:custGeom>
              <a:avLst/>
              <a:gdLst>
                <a:gd name="T0" fmla="*/ 0 w 474"/>
                <a:gd name="T1" fmla="*/ 0 h 490"/>
                <a:gd name="T2" fmla="*/ 0 w 474"/>
                <a:gd name="T3" fmla="*/ 0 h 490"/>
                <a:gd name="T4" fmla="*/ 0 w 474"/>
                <a:gd name="T5" fmla="*/ 0 h 490"/>
                <a:gd name="T6" fmla="*/ 0 w 474"/>
                <a:gd name="T7" fmla="*/ 0 h 490"/>
                <a:gd name="T8" fmla="*/ 0 w 474"/>
                <a:gd name="T9" fmla="*/ 0 h 490"/>
                <a:gd name="T10" fmla="*/ 0 w 474"/>
                <a:gd name="T11" fmla="*/ 0 h 490"/>
                <a:gd name="T12" fmla="*/ 0 w 474"/>
                <a:gd name="T13" fmla="*/ 0 h 490"/>
                <a:gd name="T14" fmla="*/ 0 w 474"/>
                <a:gd name="T15" fmla="*/ 0 h 490"/>
                <a:gd name="T16" fmla="*/ 0 w 474"/>
                <a:gd name="T17" fmla="*/ 0 h 4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4"/>
                <a:gd name="T28" fmla="*/ 0 h 490"/>
                <a:gd name="T29" fmla="*/ 474 w 474"/>
                <a:gd name="T30" fmla="*/ 490 h 4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4" h="490">
                  <a:moveTo>
                    <a:pt x="139" y="490"/>
                  </a:moveTo>
                  <a:lnTo>
                    <a:pt x="0" y="248"/>
                  </a:lnTo>
                  <a:lnTo>
                    <a:pt x="423" y="0"/>
                  </a:lnTo>
                  <a:lnTo>
                    <a:pt x="474" y="284"/>
                  </a:lnTo>
                  <a:lnTo>
                    <a:pt x="371" y="335"/>
                  </a:lnTo>
                  <a:lnTo>
                    <a:pt x="358" y="154"/>
                  </a:lnTo>
                  <a:lnTo>
                    <a:pt x="139" y="257"/>
                  </a:lnTo>
                  <a:lnTo>
                    <a:pt x="207" y="464"/>
                  </a:lnTo>
                  <a:lnTo>
                    <a:pt x="139" y="490"/>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4" name="Freeform 23"/>
            <p:cNvSpPr>
              <a:spLocks/>
            </p:cNvSpPr>
            <p:nvPr/>
          </p:nvSpPr>
          <p:spPr bwMode="auto">
            <a:xfrm>
              <a:off x="4896" y="761"/>
              <a:ext cx="573" cy="501"/>
            </a:xfrm>
            <a:custGeom>
              <a:avLst/>
              <a:gdLst>
                <a:gd name="T0" fmla="*/ 0 w 1717"/>
                <a:gd name="T1" fmla="*/ 0 h 1502"/>
                <a:gd name="T2" fmla="*/ 0 w 1717"/>
                <a:gd name="T3" fmla="*/ 0 h 1502"/>
                <a:gd name="T4" fmla="*/ 0 w 1717"/>
                <a:gd name="T5" fmla="*/ 0 h 1502"/>
                <a:gd name="T6" fmla="*/ 0 w 1717"/>
                <a:gd name="T7" fmla="*/ 0 h 1502"/>
                <a:gd name="T8" fmla="*/ 0 w 1717"/>
                <a:gd name="T9" fmla="*/ 0 h 1502"/>
                <a:gd name="T10" fmla="*/ 0 w 1717"/>
                <a:gd name="T11" fmla="*/ 0 h 1502"/>
                <a:gd name="T12" fmla="*/ 0 w 1717"/>
                <a:gd name="T13" fmla="*/ 0 h 1502"/>
                <a:gd name="T14" fmla="*/ 0 60000 65536"/>
                <a:gd name="T15" fmla="*/ 0 60000 65536"/>
                <a:gd name="T16" fmla="*/ 0 60000 65536"/>
                <a:gd name="T17" fmla="*/ 0 60000 65536"/>
                <a:gd name="T18" fmla="*/ 0 60000 65536"/>
                <a:gd name="T19" fmla="*/ 0 60000 65536"/>
                <a:gd name="T20" fmla="*/ 0 60000 65536"/>
                <a:gd name="T21" fmla="*/ 0 w 1717"/>
                <a:gd name="T22" fmla="*/ 0 h 1502"/>
                <a:gd name="T23" fmla="*/ 1717 w 1717"/>
                <a:gd name="T24" fmla="*/ 1502 h 1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17" h="1502">
                  <a:moveTo>
                    <a:pt x="0" y="595"/>
                  </a:moveTo>
                  <a:lnTo>
                    <a:pt x="399" y="1386"/>
                  </a:lnTo>
                  <a:lnTo>
                    <a:pt x="709" y="1502"/>
                  </a:lnTo>
                  <a:lnTo>
                    <a:pt x="1717" y="971"/>
                  </a:lnTo>
                  <a:lnTo>
                    <a:pt x="1549" y="64"/>
                  </a:lnTo>
                  <a:lnTo>
                    <a:pt x="1162" y="0"/>
                  </a:lnTo>
                  <a:lnTo>
                    <a:pt x="0" y="59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5" name="Freeform 24"/>
            <p:cNvSpPr>
              <a:spLocks/>
            </p:cNvSpPr>
            <p:nvPr/>
          </p:nvSpPr>
          <p:spPr bwMode="auto">
            <a:xfrm>
              <a:off x="4942" y="789"/>
              <a:ext cx="414" cy="197"/>
            </a:xfrm>
            <a:custGeom>
              <a:avLst/>
              <a:gdLst>
                <a:gd name="T0" fmla="*/ 0 w 1243"/>
                <a:gd name="T1" fmla="*/ 0 h 591"/>
                <a:gd name="T2" fmla="*/ 0 w 1243"/>
                <a:gd name="T3" fmla="*/ 0 h 591"/>
                <a:gd name="T4" fmla="*/ 0 w 1243"/>
                <a:gd name="T5" fmla="*/ 0 h 591"/>
                <a:gd name="T6" fmla="*/ 0 w 1243"/>
                <a:gd name="T7" fmla="*/ 0 h 591"/>
                <a:gd name="T8" fmla="*/ 0 w 1243"/>
                <a:gd name="T9" fmla="*/ 0 h 591"/>
                <a:gd name="T10" fmla="*/ 0 60000 65536"/>
                <a:gd name="T11" fmla="*/ 0 60000 65536"/>
                <a:gd name="T12" fmla="*/ 0 60000 65536"/>
                <a:gd name="T13" fmla="*/ 0 60000 65536"/>
                <a:gd name="T14" fmla="*/ 0 60000 65536"/>
                <a:gd name="T15" fmla="*/ 0 w 1243"/>
                <a:gd name="T16" fmla="*/ 0 h 591"/>
                <a:gd name="T17" fmla="*/ 1243 w 1243"/>
                <a:gd name="T18" fmla="*/ 591 h 591"/>
              </a:gdLst>
              <a:ahLst/>
              <a:cxnLst>
                <a:cxn ang="T10">
                  <a:pos x="T0" y="T1"/>
                </a:cxn>
                <a:cxn ang="T11">
                  <a:pos x="T2" y="T3"/>
                </a:cxn>
                <a:cxn ang="T12">
                  <a:pos x="T4" y="T5"/>
                </a:cxn>
                <a:cxn ang="T13">
                  <a:pos x="T6" y="T7"/>
                </a:cxn>
                <a:cxn ang="T14">
                  <a:pos x="T8" y="T9"/>
                </a:cxn>
              </a:cxnLst>
              <a:rect l="T15" t="T16" r="T17" b="T18"/>
              <a:pathLst>
                <a:path w="1243" h="591">
                  <a:moveTo>
                    <a:pt x="0" y="531"/>
                  </a:moveTo>
                  <a:lnTo>
                    <a:pt x="1007" y="0"/>
                  </a:lnTo>
                  <a:lnTo>
                    <a:pt x="1243" y="48"/>
                  </a:lnTo>
                  <a:lnTo>
                    <a:pt x="326" y="591"/>
                  </a:lnTo>
                  <a:lnTo>
                    <a:pt x="0" y="53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6" name="Freeform 25"/>
            <p:cNvSpPr>
              <a:spLocks/>
            </p:cNvSpPr>
            <p:nvPr/>
          </p:nvSpPr>
          <p:spPr bwMode="auto">
            <a:xfrm>
              <a:off x="4960" y="1003"/>
              <a:ext cx="147" cy="207"/>
            </a:xfrm>
            <a:custGeom>
              <a:avLst/>
              <a:gdLst>
                <a:gd name="T0" fmla="*/ 0 w 440"/>
                <a:gd name="T1" fmla="*/ 0 h 622"/>
                <a:gd name="T2" fmla="*/ 0 w 440"/>
                <a:gd name="T3" fmla="*/ 0 h 622"/>
                <a:gd name="T4" fmla="*/ 0 w 440"/>
                <a:gd name="T5" fmla="*/ 0 h 622"/>
                <a:gd name="T6" fmla="*/ 0 w 440"/>
                <a:gd name="T7" fmla="*/ 0 h 622"/>
                <a:gd name="T8" fmla="*/ 0 w 440"/>
                <a:gd name="T9" fmla="*/ 0 h 622"/>
                <a:gd name="T10" fmla="*/ 0 60000 65536"/>
                <a:gd name="T11" fmla="*/ 0 60000 65536"/>
                <a:gd name="T12" fmla="*/ 0 60000 65536"/>
                <a:gd name="T13" fmla="*/ 0 60000 65536"/>
                <a:gd name="T14" fmla="*/ 0 60000 65536"/>
                <a:gd name="T15" fmla="*/ 0 w 440"/>
                <a:gd name="T16" fmla="*/ 0 h 622"/>
                <a:gd name="T17" fmla="*/ 440 w 440"/>
                <a:gd name="T18" fmla="*/ 622 h 622"/>
              </a:gdLst>
              <a:ahLst/>
              <a:cxnLst>
                <a:cxn ang="T10">
                  <a:pos x="T0" y="T1"/>
                </a:cxn>
                <a:cxn ang="T11">
                  <a:pos x="T2" y="T3"/>
                </a:cxn>
                <a:cxn ang="T12">
                  <a:pos x="T4" y="T5"/>
                </a:cxn>
                <a:cxn ang="T13">
                  <a:pos x="T6" y="T7"/>
                </a:cxn>
                <a:cxn ang="T14">
                  <a:pos x="T8" y="T9"/>
                </a:cxn>
              </a:cxnLst>
              <a:rect l="T15" t="T16" r="T17" b="T18"/>
              <a:pathLst>
                <a:path w="440" h="622">
                  <a:moveTo>
                    <a:pt x="0" y="0"/>
                  </a:moveTo>
                  <a:lnTo>
                    <a:pt x="246" y="531"/>
                  </a:lnTo>
                  <a:lnTo>
                    <a:pt x="440" y="622"/>
                  </a:lnTo>
                  <a:lnTo>
                    <a:pt x="233" y="5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7" name="Freeform 26"/>
            <p:cNvSpPr>
              <a:spLocks/>
            </p:cNvSpPr>
            <p:nvPr/>
          </p:nvSpPr>
          <p:spPr bwMode="auto">
            <a:xfrm>
              <a:off x="5085" y="835"/>
              <a:ext cx="340" cy="362"/>
            </a:xfrm>
            <a:custGeom>
              <a:avLst/>
              <a:gdLst>
                <a:gd name="T0" fmla="*/ 0 w 1021"/>
                <a:gd name="T1" fmla="*/ 0 h 1087"/>
                <a:gd name="T2" fmla="*/ 0 w 1021"/>
                <a:gd name="T3" fmla="*/ 0 h 1087"/>
                <a:gd name="T4" fmla="*/ 0 w 1021"/>
                <a:gd name="T5" fmla="*/ 0 h 1087"/>
                <a:gd name="T6" fmla="*/ 0 w 1021"/>
                <a:gd name="T7" fmla="*/ 0 h 1087"/>
                <a:gd name="T8" fmla="*/ 0 w 1021"/>
                <a:gd name="T9" fmla="*/ 0 h 1087"/>
                <a:gd name="T10" fmla="*/ 0 60000 65536"/>
                <a:gd name="T11" fmla="*/ 0 60000 65536"/>
                <a:gd name="T12" fmla="*/ 0 60000 65536"/>
                <a:gd name="T13" fmla="*/ 0 60000 65536"/>
                <a:gd name="T14" fmla="*/ 0 60000 65536"/>
                <a:gd name="T15" fmla="*/ 0 w 1021"/>
                <a:gd name="T16" fmla="*/ 0 h 1087"/>
                <a:gd name="T17" fmla="*/ 1021 w 1021"/>
                <a:gd name="T18" fmla="*/ 1087 h 1087"/>
              </a:gdLst>
              <a:ahLst/>
              <a:cxnLst>
                <a:cxn ang="T10">
                  <a:pos x="T0" y="T1"/>
                </a:cxn>
                <a:cxn ang="T11">
                  <a:pos x="T2" y="T3"/>
                </a:cxn>
                <a:cxn ang="T12">
                  <a:pos x="T4" y="T5"/>
                </a:cxn>
                <a:cxn ang="T13">
                  <a:pos x="T6" y="T7"/>
                </a:cxn>
                <a:cxn ang="T14">
                  <a:pos x="T8" y="T9"/>
                </a:cxn>
              </a:cxnLst>
              <a:rect l="T15" t="T16" r="T17" b="T18"/>
              <a:pathLst>
                <a:path w="1021" h="1087">
                  <a:moveTo>
                    <a:pt x="0" y="517"/>
                  </a:moveTo>
                  <a:lnTo>
                    <a:pt x="853" y="0"/>
                  </a:lnTo>
                  <a:lnTo>
                    <a:pt x="1021" y="672"/>
                  </a:lnTo>
                  <a:lnTo>
                    <a:pt x="182" y="1087"/>
                  </a:lnTo>
                  <a:lnTo>
                    <a:pt x="0" y="5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8" name="Freeform 27"/>
            <p:cNvSpPr>
              <a:spLocks/>
            </p:cNvSpPr>
            <p:nvPr/>
          </p:nvSpPr>
          <p:spPr bwMode="auto">
            <a:xfrm>
              <a:off x="5061" y="749"/>
              <a:ext cx="158" cy="164"/>
            </a:xfrm>
            <a:custGeom>
              <a:avLst/>
              <a:gdLst>
                <a:gd name="T0" fmla="*/ 0 w 475"/>
                <a:gd name="T1" fmla="*/ 0 h 491"/>
                <a:gd name="T2" fmla="*/ 0 w 475"/>
                <a:gd name="T3" fmla="*/ 0 h 491"/>
                <a:gd name="T4" fmla="*/ 0 w 475"/>
                <a:gd name="T5" fmla="*/ 0 h 491"/>
                <a:gd name="T6" fmla="*/ 0 w 475"/>
                <a:gd name="T7" fmla="*/ 0 h 491"/>
                <a:gd name="T8" fmla="*/ 0 w 475"/>
                <a:gd name="T9" fmla="*/ 0 h 491"/>
                <a:gd name="T10" fmla="*/ 0 w 475"/>
                <a:gd name="T11" fmla="*/ 0 h 491"/>
                <a:gd name="T12" fmla="*/ 0 w 475"/>
                <a:gd name="T13" fmla="*/ 0 h 491"/>
                <a:gd name="T14" fmla="*/ 0 w 475"/>
                <a:gd name="T15" fmla="*/ 0 h 491"/>
                <a:gd name="T16" fmla="*/ 0 w 475"/>
                <a:gd name="T17" fmla="*/ 0 h 4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5"/>
                <a:gd name="T28" fmla="*/ 0 h 491"/>
                <a:gd name="T29" fmla="*/ 475 w 475"/>
                <a:gd name="T30" fmla="*/ 491 h 4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5" h="491">
                  <a:moveTo>
                    <a:pt x="139" y="491"/>
                  </a:moveTo>
                  <a:lnTo>
                    <a:pt x="0" y="249"/>
                  </a:lnTo>
                  <a:lnTo>
                    <a:pt x="423" y="0"/>
                  </a:lnTo>
                  <a:lnTo>
                    <a:pt x="475" y="283"/>
                  </a:lnTo>
                  <a:lnTo>
                    <a:pt x="371" y="335"/>
                  </a:lnTo>
                  <a:lnTo>
                    <a:pt x="357" y="153"/>
                  </a:lnTo>
                  <a:lnTo>
                    <a:pt x="139" y="258"/>
                  </a:lnTo>
                  <a:lnTo>
                    <a:pt x="207" y="464"/>
                  </a:lnTo>
                  <a:lnTo>
                    <a:pt x="139" y="491"/>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9" name="Freeform 28"/>
            <p:cNvSpPr>
              <a:spLocks/>
            </p:cNvSpPr>
            <p:nvPr/>
          </p:nvSpPr>
          <p:spPr bwMode="auto">
            <a:xfrm>
              <a:off x="4973" y="783"/>
              <a:ext cx="375" cy="440"/>
            </a:xfrm>
            <a:custGeom>
              <a:avLst/>
              <a:gdLst>
                <a:gd name="T0" fmla="*/ 0 w 1124"/>
                <a:gd name="T1" fmla="*/ 0 h 1322"/>
                <a:gd name="T2" fmla="*/ 0 w 1124"/>
                <a:gd name="T3" fmla="*/ 0 h 1322"/>
                <a:gd name="T4" fmla="*/ 0 w 1124"/>
                <a:gd name="T5" fmla="*/ 0 h 1322"/>
                <a:gd name="T6" fmla="*/ 0 w 1124"/>
                <a:gd name="T7" fmla="*/ 0 h 1322"/>
                <a:gd name="T8" fmla="*/ 0 w 1124"/>
                <a:gd name="T9" fmla="*/ 0 h 1322"/>
                <a:gd name="T10" fmla="*/ 0 w 1124"/>
                <a:gd name="T11" fmla="*/ 0 h 1322"/>
                <a:gd name="T12" fmla="*/ 0 60000 65536"/>
                <a:gd name="T13" fmla="*/ 0 60000 65536"/>
                <a:gd name="T14" fmla="*/ 0 60000 65536"/>
                <a:gd name="T15" fmla="*/ 0 60000 65536"/>
                <a:gd name="T16" fmla="*/ 0 60000 65536"/>
                <a:gd name="T17" fmla="*/ 0 60000 65536"/>
                <a:gd name="T18" fmla="*/ 0 w 1124"/>
                <a:gd name="T19" fmla="*/ 0 h 1322"/>
                <a:gd name="T20" fmla="*/ 1124 w 1124"/>
                <a:gd name="T21" fmla="*/ 1322 h 1322"/>
              </a:gdLst>
              <a:ahLst/>
              <a:cxnLst>
                <a:cxn ang="T12">
                  <a:pos x="T0" y="T1"/>
                </a:cxn>
                <a:cxn ang="T13">
                  <a:pos x="T2" y="T3"/>
                </a:cxn>
                <a:cxn ang="T14">
                  <a:pos x="T4" y="T5"/>
                </a:cxn>
                <a:cxn ang="T15">
                  <a:pos x="T6" y="T7"/>
                </a:cxn>
                <a:cxn ang="T16">
                  <a:pos x="T8" y="T9"/>
                </a:cxn>
                <a:cxn ang="T17">
                  <a:pos x="T10" y="T11"/>
                </a:cxn>
              </a:cxnLst>
              <a:rect l="T18" t="T19" r="T20" b="T21"/>
              <a:pathLst>
                <a:path w="1124" h="1322">
                  <a:moveTo>
                    <a:pt x="1038" y="0"/>
                  </a:moveTo>
                  <a:lnTo>
                    <a:pt x="0" y="601"/>
                  </a:lnTo>
                  <a:lnTo>
                    <a:pt x="323" y="1322"/>
                  </a:lnTo>
                  <a:lnTo>
                    <a:pt x="82" y="631"/>
                  </a:lnTo>
                  <a:lnTo>
                    <a:pt x="1124" y="14"/>
                  </a:lnTo>
                  <a:lnTo>
                    <a:pt x="1038"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30" name="Rectangle 29"/>
            <p:cNvSpPr>
              <a:spLocks noChangeArrowheads="1"/>
            </p:cNvSpPr>
            <p:nvPr/>
          </p:nvSpPr>
          <p:spPr bwMode="auto">
            <a:xfrm>
              <a:off x="5253" y="927"/>
              <a:ext cx="112" cy="48"/>
            </a:xfrm>
            <a:prstGeom prst="rect">
              <a:avLst/>
            </a:prstGeom>
            <a:solidFill>
              <a:srgbClr val="000000"/>
            </a:solidFill>
            <a:ln w="9525">
              <a:solidFill>
                <a:schemeClr val="bg2"/>
              </a:solidFill>
              <a:miter lim="800000"/>
              <a:headEnd/>
              <a:tailEnd/>
            </a:ln>
          </p:spPr>
          <p:txBody>
            <a:bodyPr/>
            <a:lstStyle/>
            <a:p>
              <a:endParaRPr lang="en-US" dirty="0">
                <a:solidFill>
                  <a:srgbClr val="FFFF00"/>
                </a:solidFill>
                <a:ea typeface="ＭＳ Ｐゴシック" charset="0"/>
              </a:endParaRPr>
            </a:p>
          </p:txBody>
        </p:sp>
        <p:sp>
          <p:nvSpPr>
            <p:cNvPr id="31" name="Freeform 30"/>
            <p:cNvSpPr>
              <a:spLocks/>
            </p:cNvSpPr>
            <p:nvPr/>
          </p:nvSpPr>
          <p:spPr bwMode="auto">
            <a:xfrm>
              <a:off x="5137" y="1024"/>
              <a:ext cx="56" cy="104"/>
            </a:xfrm>
            <a:custGeom>
              <a:avLst/>
              <a:gdLst>
                <a:gd name="T0" fmla="*/ 0 w 167"/>
                <a:gd name="T1" fmla="*/ 0 h 312"/>
                <a:gd name="T2" fmla="*/ 0 w 167"/>
                <a:gd name="T3" fmla="*/ 0 h 312"/>
                <a:gd name="T4" fmla="*/ 0 w 167"/>
                <a:gd name="T5" fmla="*/ 0 h 312"/>
                <a:gd name="T6" fmla="*/ 0 w 167"/>
                <a:gd name="T7" fmla="*/ 0 h 312"/>
                <a:gd name="T8" fmla="*/ 0 w 167"/>
                <a:gd name="T9" fmla="*/ 0 h 312"/>
                <a:gd name="T10" fmla="*/ 0 w 167"/>
                <a:gd name="T11" fmla="*/ 0 h 312"/>
                <a:gd name="T12" fmla="*/ 0 w 167"/>
                <a:gd name="T13" fmla="*/ 0 h 312"/>
                <a:gd name="T14" fmla="*/ 0 w 167"/>
                <a:gd name="T15" fmla="*/ 0 h 312"/>
                <a:gd name="T16" fmla="*/ 0 w 167"/>
                <a:gd name="T17" fmla="*/ 0 h 312"/>
                <a:gd name="T18" fmla="*/ 0 w 167"/>
                <a:gd name="T19" fmla="*/ 0 h 312"/>
                <a:gd name="T20" fmla="*/ 0 w 167"/>
                <a:gd name="T21" fmla="*/ 0 h 312"/>
                <a:gd name="T22" fmla="*/ 0 w 167"/>
                <a:gd name="T23" fmla="*/ 0 h 312"/>
                <a:gd name="T24" fmla="*/ 0 w 167"/>
                <a:gd name="T25" fmla="*/ 0 h 312"/>
                <a:gd name="T26" fmla="*/ 0 w 167"/>
                <a:gd name="T27" fmla="*/ 0 h 312"/>
                <a:gd name="T28" fmla="*/ 0 w 167"/>
                <a:gd name="T29" fmla="*/ 0 h 312"/>
                <a:gd name="T30" fmla="*/ 0 w 167"/>
                <a:gd name="T31" fmla="*/ 0 h 312"/>
                <a:gd name="T32" fmla="*/ 0 w 167"/>
                <a:gd name="T33" fmla="*/ 0 h 312"/>
                <a:gd name="T34" fmla="*/ 0 w 167"/>
                <a:gd name="T35" fmla="*/ 0 h 312"/>
                <a:gd name="T36" fmla="*/ 0 w 167"/>
                <a:gd name="T37" fmla="*/ 0 h 312"/>
                <a:gd name="T38" fmla="*/ 0 w 167"/>
                <a:gd name="T39" fmla="*/ 0 h 312"/>
                <a:gd name="T40" fmla="*/ 0 w 167"/>
                <a:gd name="T41" fmla="*/ 0 h 312"/>
                <a:gd name="T42" fmla="*/ 0 w 167"/>
                <a:gd name="T43" fmla="*/ 0 h 312"/>
                <a:gd name="T44" fmla="*/ 0 w 167"/>
                <a:gd name="T45" fmla="*/ 0 h 312"/>
                <a:gd name="T46" fmla="*/ 0 w 167"/>
                <a:gd name="T47" fmla="*/ 0 h 312"/>
                <a:gd name="T48" fmla="*/ 0 w 167"/>
                <a:gd name="T49" fmla="*/ 0 h 312"/>
                <a:gd name="T50" fmla="*/ 0 w 167"/>
                <a:gd name="T51" fmla="*/ 0 h 312"/>
                <a:gd name="T52" fmla="*/ 0 w 167"/>
                <a:gd name="T53" fmla="*/ 0 h 312"/>
                <a:gd name="T54" fmla="*/ 0 w 167"/>
                <a:gd name="T55" fmla="*/ 0 h 312"/>
                <a:gd name="T56" fmla="*/ 0 w 167"/>
                <a:gd name="T57" fmla="*/ 0 h 312"/>
                <a:gd name="T58" fmla="*/ 0 w 167"/>
                <a:gd name="T59" fmla="*/ 0 h 312"/>
                <a:gd name="T60" fmla="*/ 0 w 167"/>
                <a:gd name="T61" fmla="*/ 0 h 312"/>
                <a:gd name="T62" fmla="*/ 0 w 167"/>
                <a:gd name="T63" fmla="*/ 0 h 312"/>
                <a:gd name="T64" fmla="*/ 0 w 167"/>
                <a:gd name="T65" fmla="*/ 0 h 3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7"/>
                <a:gd name="T100" fmla="*/ 0 h 312"/>
                <a:gd name="T101" fmla="*/ 167 w 167"/>
                <a:gd name="T102" fmla="*/ 312 h 3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7" h="312">
                  <a:moveTo>
                    <a:pt x="167" y="157"/>
                  </a:moveTo>
                  <a:lnTo>
                    <a:pt x="166" y="188"/>
                  </a:lnTo>
                  <a:lnTo>
                    <a:pt x="161" y="216"/>
                  </a:lnTo>
                  <a:lnTo>
                    <a:pt x="152" y="243"/>
                  </a:lnTo>
                  <a:lnTo>
                    <a:pt x="143" y="266"/>
                  </a:lnTo>
                  <a:lnTo>
                    <a:pt x="130" y="285"/>
                  </a:lnTo>
                  <a:lnTo>
                    <a:pt x="116" y="300"/>
                  </a:lnTo>
                  <a:lnTo>
                    <a:pt x="100" y="309"/>
                  </a:lnTo>
                  <a:lnTo>
                    <a:pt x="84" y="312"/>
                  </a:lnTo>
                  <a:lnTo>
                    <a:pt x="67" y="309"/>
                  </a:lnTo>
                  <a:lnTo>
                    <a:pt x="51" y="300"/>
                  </a:lnTo>
                  <a:lnTo>
                    <a:pt x="38" y="285"/>
                  </a:lnTo>
                  <a:lnTo>
                    <a:pt x="24" y="266"/>
                  </a:lnTo>
                  <a:lnTo>
                    <a:pt x="15" y="243"/>
                  </a:lnTo>
                  <a:lnTo>
                    <a:pt x="6" y="216"/>
                  </a:lnTo>
                  <a:lnTo>
                    <a:pt x="2" y="188"/>
                  </a:lnTo>
                  <a:lnTo>
                    <a:pt x="0" y="157"/>
                  </a:lnTo>
                  <a:lnTo>
                    <a:pt x="2" y="125"/>
                  </a:lnTo>
                  <a:lnTo>
                    <a:pt x="6" y="96"/>
                  </a:lnTo>
                  <a:lnTo>
                    <a:pt x="15" y="69"/>
                  </a:lnTo>
                  <a:lnTo>
                    <a:pt x="24" y="46"/>
                  </a:lnTo>
                  <a:lnTo>
                    <a:pt x="38" y="27"/>
                  </a:lnTo>
                  <a:lnTo>
                    <a:pt x="51" y="12"/>
                  </a:lnTo>
                  <a:lnTo>
                    <a:pt x="67" y="3"/>
                  </a:lnTo>
                  <a:lnTo>
                    <a:pt x="84" y="0"/>
                  </a:lnTo>
                  <a:lnTo>
                    <a:pt x="100" y="3"/>
                  </a:lnTo>
                  <a:lnTo>
                    <a:pt x="116" y="12"/>
                  </a:lnTo>
                  <a:lnTo>
                    <a:pt x="130" y="27"/>
                  </a:lnTo>
                  <a:lnTo>
                    <a:pt x="143" y="46"/>
                  </a:lnTo>
                  <a:lnTo>
                    <a:pt x="152" y="69"/>
                  </a:lnTo>
                  <a:lnTo>
                    <a:pt x="161" y="96"/>
                  </a:lnTo>
                  <a:lnTo>
                    <a:pt x="166" y="125"/>
                  </a:lnTo>
                  <a:lnTo>
                    <a:pt x="167" y="157"/>
                  </a:lnTo>
                  <a:close/>
                </a:path>
              </a:pathLst>
            </a:custGeom>
            <a:solidFill>
              <a:srgbClr val="000000"/>
            </a:solidFill>
            <a:ln w="9525">
              <a:solidFill>
                <a:schemeClr val="bg2"/>
              </a:solidFill>
              <a:round/>
              <a:headEnd/>
              <a:tailEnd/>
            </a:ln>
          </p:spPr>
          <p:txBody>
            <a:bodyPr/>
            <a:lstStyle/>
            <a:p>
              <a:endParaRPr lang="en-US" dirty="0">
                <a:solidFill>
                  <a:srgbClr val="FFFF00"/>
                </a:solidFill>
                <a:ea typeface="ＭＳ Ｐゴシック" charset="0"/>
              </a:endParaRPr>
            </a:p>
          </p:txBody>
        </p:sp>
        <p:sp>
          <p:nvSpPr>
            <p:cNvPr id="32" name="Freeform 31"/>
            <p:cNvSpPr>
              <a:spLocks/>
            </p:cNvSpPr>
            <p:nvPr/>
          </p:nvSpPr>
          <p:spPr bwMode="auto">
            <a:xfrm>
              <a:off x="5220" y="1006"/>
              <a:ext cx="178" cy="84"/>
            </a:xfrm>
            <a:custGeom>
              <a:avLst/>
              <a:gdLst>
                <a:gd name="T0" fmla="*/ 0 w 532"/>
                <a:gd name="T1" fmla="*/ 0 h 253"/>
                <a:gd name="T2" fmla="*/ 0 w 532"/>
                <a:gd name="T3" fmla="*/ 0 h 253"/>
                <a:gd name="T4" fmla="*/ 0 w 532"/>
                <a:gd name="T5" fmla="*/ 0 h 253"/>
                <a:gd name="T6" fmla="*/ 0 w 532"/>
                <a:gd name="T7" fmla="*/ 0 h 253"/>
                <a:gd name="T8" fmla="*/ 0 w 532"/>
                <a:gd name="T9" fmla="*/ 0 h 253"/>
                <a:gd name="T10" fmla="*/ 0 w 532"/>
                <a:gd name="T11" fmla="*/ 0 h 253"/>
                <a:gd name="T12" fmla="*/ 0 w 532"/>
                <a:gd name="T13" fmla="*/ 0 h 253"/>
                <a:gd name="T14" fmla="*/ 0 w 532"/>
                <a:gd name="T15" fmla="*/ 0 h 253"/>
                <a:gd name="T16" fmla="*/ 0 w 532"/>
                <a:gd name="T17" fmla="*/ 0 h 253"/>
                <a:gd name="T18" fmla="*/ 0 w 532"/>
                <a:gd name="T19" fmla="*/ 0 h 253"/>
                <a:gd name="T20" fmla="*/ 0 w 532"/>
                <a:gd name="T21" fmla="*/ 0 h 253"/>
                <a:gd name="T22" fmla="*/ 0 w 532"/>
                <a:gd name="T23" fmla="*/ 0 h 253"/>
                <a:gd name="T24" fmla="*/ 0 w 532"/>
                <a:gd name="T25" fmla="*/ 0 h 253"/>
                <a:gd name="T26" fmla="*/ 0 w 532"/>
                <a:gd name="T27" fmla="*/ 0 h 253"/>
                <a:gd name="T28" fmla="*/ 0 w 532"/>
                <a:gd name="T29" fmla="*/ 0 h 253"/>
                <a:gd name="T30" fmla="*/ 0 w 532"/>
                <a:gd name="T31" fmla="*/ 0 h 253"/>
                <a:gd name="T32" fmla="*/ 0 w 532"/>
                <a:gd name="T33" fmla="*/ 0 h 253"/>
                <a:gd name="T34" fmla="*/ 0 w 532"/>
                <a:gd name="T35" fmla="*/ 0 h 253"/>
                <a:gd name="T36" fmla="*/ 0 w 532"/>
                <a:gd name="T37" fmla="*/ 0 h 253"/>
                <a:gd name="T38" fmla="*/ 0 w 532"/>
                <a:gd name="T39" fmla="*/ 0 h 253"/>
                <a:gd name="T40" fmla="*/ 0 w 532"/>
                <a:gd name="T41" fmla="*/ 0 h 253"/>
                <a:gd name="T42" fmla="*/ 0 w 532"/>
                <a:gd name="T43" fmla="*/ 0 h 253"/>
                <a:gd name="T44" fmla="*/ 0 w 532"/>
                <a:gd name="T45" fmla="*/ 0 h 253"/>
                <a:gd name="T46" fmla="*/ 0 w 532"/>
                <a:gd name="T47" fmla="*/ 0 h 253"/>
                <a:gd name="T48" fmla="*/ 0 w 532"/>
                <a:gd name="T49" fmla="*/ 0 h 253"/>
                <a:gd name="T50" fmla="*/ 0 w 532"/>
                <a:gd name="T51" fmla="*/ 0 h 253"/>
                <a:gd name="T52" fmla="*/ 0 w 532"/>
                <a:gd name="T53" fmla="*/ 0 h 253"/>
                <a:gd name="T54" fmla="*/ 0 w 532"/>
                <a:gd name="T55" fmla="*/ 0 h 253"/>
                <a:gd name="T56" fmla="*/ 0 w 532"/>
                <a:gd name="T57" fmla="*/ 0 h 253"/>
                <a:gd name="T58" fmla="*/ 0 w 532"/>
                <a:gd name="T59" fmla="*/ 0 h 253"/>
                <a:gd name="T60" fmla="*/ 0 w 532"/>
                <a:gd name="T61" fmla="*/ 0 h 253"/>
                <a:gd name="T62" fmla="*/ 0 w 532"/>
                <a:gd name="T63" fmla="*/ 0 h 253"/>
                <a:gd name="T64" fmla="*/ 0 w 532"/>
                <a:gd name="T65" fmla="*/ 0 h 253"/>
                <a:gd name="T66" fmla="*/ 0 w 532"/>
                <a:gd name="T67" fmla="*/ 0 h 253"/>
                <a:gd name="T68" fmla="*/ 0 w 532"/>
                <a:gd name="T69" fmla="*/ 0 h 253"/>
                <a:gd name="T70" fmla="*/ 0 w 532"/>
                <a:gd name="T71" fmla="*/ 0 h 253"/>
                <a:gd name="T72" fmla="*/ 0 w 532"/>
                <a:gd name="T73" fmla="*/ 0 h 2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32"/>
                <a:gd name="T112" fmla="*/ 0 h 253"/>
                <a:gd name="T113" fmla="*/ 532 w 532"/>
                <a:gd name="T114" fmla="*/ 253 h 25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32" h="253">
                  <a:moveTo>
                    <a:pt x="531" y="64"/>
                  </a:moveTo>
                  <a:lnTo>
                    <a:pt x="532" y="82"/>
                  </a:lnTo>
                  <a:lnTo>
                    <a:pt x="532" y="98"/>
                  </a:lnTo>
                  <a:lnTo>
                    <a:pt x="528" y="113"/>
                  </a:lnTo>
                  <a:lnTo>
                    <a:pt x="520" y="128"/>
                  </a:lnTo>
                  <a:lnTo>
                    <a:pt x="511" y="142"/>
                  </a:lnTo>
                  <a:lnTo>
                    <a:pt x="499" y="152"/>
                  </a:lnTo>
                  <a:lnTo>
                    <a:pt x="484" y="159"/>
                  </a:lnTo>
                  <a:lnTo>
                    <a:pt x="468" y="165"/>
                  </a:lnTo>
                  <a:lnTo>
                    <a:pt x="103" y="252"/>
                  </a:lnTo>
                  <a:lnTo>
                    <a:pt x="87" y="253"/>
                  </a:lnTo>
                  <a:lnTo>
                    <a:pt x="70" y="253"/>
                  </a:lnTo>
                  <a:lnTo>
                    <a:pt x="54" y="249"/>
                  </a:lnTo>
                  <a:lnTo>
                    <a:pt x="41" y="242"/>
                  </a:lnTo>
                  <a:lnTo>
                    <a:pt x="27" y="231"/>
                  </a:lnTo>
                  <a:lnTo>
                    <a:pt x="17" y="219"/>
                  </a:lnTo>
                  <a:lnTo>
                    <a:pt x="8" y="206"/>
                  </a:lnTo>
                  <a:lnTo>
                    <a:pt x="2" y="189"/>
                  </a:lnTo>
                  <a:lnTo>
                    <a:pt x="0" y="173"/>
                  </a:lnTo>
                  <a:lnTo>
                    <a:pt x="0" y="157"/>
                  </a:lnTo>
                  <a:lnTo>
                    <a:pt x="5" y="140"/>
                  </a:lnTo>
                  <a:lnTo>
                    <a:pt x="12" y="125"/>
                  </a:lnTo>
                  <a:lnTo>
                    <a:pt x="23" y="113"/>
                  </a:lnTo>
                  <a:lnTo>
                    <a:pt x="35" y="101"/>
                  </a:lnTo>
                  <a:lnTo>
                    <a:pt x="48" y="94"/>
                  </a:lnTo>
                  <a:lnTo>
                    <a:pt x="64" y="88"/>
                  </a:lnTo>
                  <a:lnTo>
                    <a:pt x="429" y="1"/>
                  </a:lnTo>
                  <a:lnTo>
                    <a:pt x="447" y="0"/>
                  </a:lnTo>
                  <a:lnTo>
                    <a:pt x="464" y="0"/>
                  </a:lnTo>
                  <a:lnTo>
                    <a:pt x="478" y="4"/>
                  </a:lnTo>
                  <a:lnTo>
                    <a:pt x="493" y="12"/>
                  </a:lnTo>
                  <a:lnTo>
                    <a:pt x="507" y="22"/>
                  </a:lnTo>
                  <a:lnTo>
                    <a:pt x="517" y="34"/>
                  </a:lnTo>
                  <a:lnTo>
                    <a:pt x="525" y="48"/>
                  </a:lnTo>
                  <a:lnTo>
                    <a:pt x="531" y="64"/>
                  </a:lnTo>
                  <a:close/>
                </a:path>
              </a:pathLst>
            </a:custGeom>
            <a:solidFill>
              <a:schemeClr val="bg2"/>
            </a:solidFill>
            <a:ln w="9525">
              <a:solidFill>
                <a:schemeClr val="bg2"/>
              </a:solidFill>
              <a:round/>
              <a:headEnd/>
              <a:tailEnd/>
            </a:ln>
          </p:spPr>
          <p:txBody>
            <a:bodyPr/>
            <a:lstStyle/>
            <a:p>
              <a:endParaRPr lang="en-US" dirty="0">
                <a:solidFill>
                  <a:srgbClr val="FFFF00"/>
                </a:solidFill>
                <a:ea typeface="ＭＳ Ｐゴシック" charset="0"/>
              </a:endParaRPr>
            </a:p>
          </p:txBody>
        </p:sp>
        <p:sp>
          <p:nvSpPr>
            <p:cNvPr id="33" name="Rectangle 32"/>
            <p:cNvSpPr>
              <a:spLocks noChangeArrowheads="1"/>
            </p:cNvSpPr>
            <p:nvPr/>
          </p:nvSpPr>
          <p:spPr bwMode="auto">
            <a:xfrm>
              <a:off x="5264" y="936"/>
              <a:ext cx="91" cy="30"/>
            </a:xfrm>
            <a:prstGeom prst="rect">
              <a:avLst/>
            </a:prstGeom>
            <a:solidFill>
              <a:srgbClr val="BFDDFF"/>
            </a:solidFill>
            <a:ln w="9525">
              <a:solidFill>
                <a:schemeClr val="bg2"/>
              </a:solidFill>
              <a:miter lim="800000"/>
              <a:headEnd/>
              <a:tailEnd/>
            </a:ln>
          </p:spPr>
          <p:txBody>
            <a:bodyPr/>
            <a:lstStyle/>
            <a:p>
              <a:endParaRPr lang="en-US" dirty="0">
                <a:solidFill>
                  <a:srgbClr val="FFFF00"/>
                </a:solidFill>
                <a:ea typeface="ＭＳ Ｐゴシック" charset="0"/>
              </a:endParaRPr>
            </a:p>
          </p:txBody>
        </p:sp>
        <p:sp>
          <p:nvSpPr>
            <p:cNvPr id="34" name="Freeform 33"/>
            <p:cNvSpPr>
              <a:spLocks/>
            </p:cNvSpPr>
            <p:nvPr/>
          </p:nvSpPr>
          <p:spPr bwMode="auto">
            <a:xfrm>
              <a:off x="5238" y="1021"/>
              <a:ext cx="145" cy="54"/>
            </a:xfrm>
            <a:custGeom>
              <a:avLst/>
              <a:gdLst>
                <a:gd name="T0" fmla="*/ 0 w 434"/>
                <a:gd name="T1" fmla="*/ 0 h 160"/>
                <a:gd name="T2" fmla="*/ 0 w 434"/>
                <a:gd name="T3" fmla="*/ 0 h 160"/>
                <a:gd name="T4" fmla="*/ 0 w 434"/>
                <a:gd name="T5" fmla="*/ 0 h 160"/>
                <a:gd name="T6" fmla="*/ 0 w 434"/>
                <a:gd name="T7" fmla="*/ 0 h 160"/>
                <a:gd name="T8" fmla="*/ 0 w 434"/>
                <a:gd name="T9" fmla="*/ 0 h 160"/>
                <a:gd name="T10" fmla="*/ 0 w 434"/>
                <a:gd name="T11" fmla="*/ 0 h 160"/>
                <a:gd name="T12" fmla="*/ 0 w 434"/>
                <a:gd name="T13" fmla="*/ 0 h 160"/>
                <a:gd name="T14" fmla="*/ 0 w 434"/>
                <a:gd name="T15" fmla="*/ 0 h 160"/>
                <a:gd name="T16" fmla="*/ 0 w 434"/>
                <a:gd name="T17" fmla="*/ 0 h 160"/>
                <a:gd name="T18" fmla="*/ 0 w 434"/>
                <a:gd name="T19" fmla="*/ 0 h 160"/>
                <a:gd name="T20" fmla="*/ 0 w 434"/>
                <a:gd name="T21" fmla="*/ 0 h 160"/>
                <a:gd name="T22" fmla="*/ 0 w 434"/>
                <a:gd name="T23" fmla="*/ 0 h 160"/>
                <a:gd name="T24" fmla="*/ 0 w 434"/>
                <a:gd name="T25" fmla="*/ 0 h 160"/>
                <a:gd name="T26" fmla="*/ 0 w 434"/>
                <a:gd name="T27" fmla="*/ 0 h 160"/>
                <a:gd name="T28" fmla="*/ 0 w 434"/>
                <a:gd name="T29" fmla="*/ 0 h 160"/>
                <a:gd name="T30" fmla="*/ 0 w 434"/>
                <a:gd name="T31" fmla="*/ 0 h 160"/>
                <a:gd name="T32" fmla="*/ 0 w 434"/>
                <a:gd name="T33" fmla="*/ 0 h 160"/>
                <a:gd name="T34" fmla="*/ 0 w 434"/>
                <a:gd name="T35" fmla="*/ 0 h 160"/>
                <a:gd name="T36" fmla="*/ 0 w 434"/>
                <a:gd name="T37" fmla="*/ 0 h 160"/>
                <a:gd name="T38" fmla="*/ 0 w 434"/>
                <a:gd name="T39" fmla="*/ 0 h 160"/>
                <a:gd name="T40" fmla="*/ 0 w 434"/>
                <a:gd name="T41" fmla="*/ 0 h 160"/>
                <a:gd name="T42" fmla="*/ 0 w 434"/>
                <a:gd name="T43" fmla="*/ 0 h 160"/>
                <a:gd name="T44" fmla="*/ 0 w 434"/>
                <a:gd name="T45" fmla="*/ 0 h 160"/>
                <a:gd name="T46" fmla="*/ 0 w 434"/>
                <a:gd name="T47" fmla="*/ 0 h 160"/>
                <a:gd name="T48" fmla="*/ 0 w 434"/>
                <a:gd name="T49" fmla="*/ 0 h 160"/>
                <a:gd name="T50" fmla="*/ 0 w 434"/>
                <a:gd name="T51" fmla="*/ 0 h 160"/>
                <a:gd name="T52" fmla="*/ 0 w 434"/>
                <a:gd name="T53" fmla="*/ 0 h 160"/>
                <a:gd name="T54" fmla="*/ 0 w 434"/>
                <a:gd name="T55" fmla="*/ 0 h 160"/>
                <a:gd name="T56" fmla="*/ 0 w 434"/>
                <a:gd name="T57" fmla="*/ 0 h 160"/>
                <a:gd name="T58" fmla="*/ 0 w 434"/>
                <a:gd name="T59" fmla="*/ 0 h 160"/>
                <a:gd name="T60" fmla="*/ 0 w 434"/>
                <a:gd name="T61" fmla="*/ 0 h 160"/>
                <a:gd name="T62" fmla="*/ 0 w 434"/>
                <a:gd name="T63" fmla="*/ 0 h 160"/>
                <a:gd name="T64" fmla="*/ 0 w 434"/>
                <a:gd name="T65" fmla="*/ 0 h 160"/>
                <a:gd name="T66" fmla="*/ 0 w 434"/>
                <a:gd name="T67" fmla="*/ 0 h 160"/>
                <a:gd name="T68" fmla="*/ 0 w 434"/>
                <a:gd name="T69" fmla="*/ 0 h 160"/>
                <a:gd name="T70" fmla="*/ 0 w 434"/>
                <a:gd name="T71" fmla="*/ 0 h 160"/>
                <a:gd name="T72" fmla="*/ 0 w 434"/>
                <a:gd name="T73" fmla="*/ 0 h 1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34"/>
                <a:gd name="T112" fmla="*/ 0 h 160"/>
                <a:gd name="T113" fmla="*/ 434 w 434"/>
                <a:gd name="T114" fmla="*/ 160 h 1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34" h="160">
                  <a:moveTo>
                    <a:pt x="433" y="28"/>
                  </a:moveTo>
                  <a:lnTo>
                    <a:pt x="434" y="37"/>
                  </a:lnTo>
                  <a:lnTo>
                    <a:pt x="431" y="46"/>
                  </a:lnTo>
                  <a:lnTo>
                    <a:pt x="427" y="54"/>
                  </a:lnTo>
                  <a:lnTo>
                    <a:pt x="421" y="63"/>
                  </a:lnTo>
                  <a:lnTo>
                    <a:pt x="412" y="70"/>
                  </a:lnTo>
                  <a:lnTo>
                    <a:pt x="402" y="76"/>
                  </a:lnTo>
                  <a:lnTo>
                    <a:pt x="390" y="82"/>
                  </a:lnTo>
                  <a:lnTo>
                    <a:pt x="376" y="85"/>
                  </a:lnTo>
                  <a:lnTo>
                    <a:pt x="77" y="157"/>
                  </a:lnTo>
                  <a:lnTo>
                    <a:pt x="64" y="160"/>
                  </a:lnTo>
                  <a:lnTo>
                    <a:pt x="50" y="160"/>
                  </a:lnTo>
                  <a:lnTo>
                    <a:pt x="38" y="158"/>
                  </a:lnTo>
                  <a:lnTo>
                    <a:pt x="26" y="155"/>
                  </a:lnTo>
                  <a:lnTo>
                    <a:pt x="17" y="151"/>
                  </a:lnTo>
                  <a:lnTo>
                    <a:pt x="9" y="145"/>
                  </a:lnTo>
                  <a:lnTo>
                    <a:pt x="3" y="139"/>
                  </a:lnTo>
                  <a:lnTo>
                    <a:pt x="0" y="130"/>
                  </a:lnTo>
                  <a:lnTo>
                    <a:pt x="0" y="121"/>
                  </a:lnTo>
                  <a:lnTo>
                    <a:pt x="1" y="113"/>
                  </a:lnTo>
                  <a:lnTo>
                    <a:pt x="6" y="105"/>
                  </a:lnTo>
                  <a:lnTo>
                    <a:pt x="13" y="97"/>
                  </a:lnTo>
                  <a:lnTo>
                    <a:pt x="22" y="90"/>
                  </a:lnTo>
                  <a:lnTo>
                    <a:pt x="32" y="82"/>
                  </a:lnTo>
                  <a:lnTo>
                    <a:pt x="44" y="78"/>
                  </a:lnTo>
                  <a:lnTo>
                    <a:pt x="58" y="73"/>
                  </a:lnTo>
                  <a:lnTo>
                    <a:pt x="357" y="3"/>
                  </a:lnTo>
                  <a:lnTo>
                    <a:pt x="370" y="0"/>
                  </a:lnTo>
                  <a:lnTo>
                    <a:pt x="384" y="0"/>
                  </a:lnTo>
                  <a:lnTo>
                    <a:pt x="396" y="2"/>
                  </a:lnTo>
                  <a:lnTo>
                    <a:pt x="406" y="5"/>
                  </a:lnTo>
                  <a:lnTo>
                    <a:pt x="415" y="8"/>
                  </a:lnTo>
                  <a:lnTo>
                    <a:pt x="424" y="14"/>
                  </a:lnTo>
                  <a:lnTo>
                    <a:pt x="430" y="21"/>
                  </a:lnTo>
                  <a:lnTo>
                    <a:pt x="433" y="28"/>
                  </a:lnTo>
                  <a:close/>
                </a:path>
              </a:pathLst>
            </a:custGeom>
            <a:solidFill>
              <a:srgbClr val="FFBFDD"/>
            </a:solidFill>
            <a:ln w="9525">
              <a:solidFill>
                <a:schemeClr val="bg2"/>
              </a:solidFill>
              <a:round/>
              <a:headEnd/>
              <a:tailEnd/>
            </a:ln>
          </p:spPr>
          <p:txBody>
            <a:bodyPr/>
            <a:lstStyle/>
            <a:p>
              <a:endParaRPr lang="en-US" dirty="0">
                <a:solidFill>
                  <a:srgbClr val="FFFF00"/>
                </a:solidFill>
                <a:ea typeface="ＭＳ Ｐゴシック" charset="0"/>
              </a:endParaRPr>
            </a:p>
          </p:txBody>
        </p:sp>
        <p:sp>
          <p:nvSpPr>
            <p:cNvPr id="35" name="Freeform 34"/>
            <p:cNvSpPr>
              <a:spLocks/>
            </p:cNvSpPr>
            <p:nvPr/>
          </p:nvSpPr>
          <p:spPr bwMode="auto">
            <a:xfrm>
              <a:off x="5142" y="1033"/>
              <a:ext cx="45" cy="83"/>
            </a:xfrm>
            <a:custGeom>
              <a:avLst/>
              <a:gdLst>
                <a:gd name="T0" fmla="*/ 0 w 135"/>
                <a:gd name="T1" fmla="*/ 0 h 249"/>
                <a:gd name="T2" fmla="*/ 0 w 135"/>
                <a:gd name="T3" fmla="*/ 0 h 249"/>
                <a:gd name="T4" fmla="*/ 0 w 135"/>
                <a:gd name="T5" fmla="*/ 0 h 249"/>
                <a:gd name="T6" fmla="*/ 0 w 135"/>
                <a:gd name="T7" fmla="*/ 0 h 249"/>
                <a:gd name="T8" fmla="*/ 0 w 135"/>
                <a:gd name="T9" fmla="*/ 0 h 249"/>
                <a:gd name="T10" fmla="*/ 0 w 135"/>
                <a:gd name="T11" fmla="*/ 0 h 249"/>
                <a:gd name="T12" fmla="*/ 0 w 135"/>
                <a:gd name="T13" fmla="*/ 0 h 249"/>
                <a:gd name="T14" fmla="*/ 0 w 135"/>
                <a:gd name="T15" fmla="*/ 0 h 249"/>
                <a:gd name="T16" fmla="*/ 0 w 135"/>
                <a:gd name="T17" fmla="*/ 0 h 249"/>
                <a:gd name="T18" fmla="*/ 0 w 135"/>
                <a:gd name="T19" fmla="*/ 0 h 249"/>
                <a:gd name="T20" fmla="*/ 0 w 135"/>
                <a:gd name="T21" fmla="*/ 0 h 249"/>
                <a:gd name="T22" fmla="*/ 0 w 135"/>
                <a:gd name="T23" fmla="*/ 0 h 249"/>
                <a:gd name="T24" fmla="*/ 0 w 135"/>
                <a:gd name="T25" fmla="*/ 0 h 249"/>
                <a:gd name="T26" fmla="*/ 0 w 135"/>
                <a:gd name="T27" fmla="*/ 0 h 249"/>
                <a:gd name="T28" fmla="*/ 0 w 135"/>
                <a:gd name="T29" fmla="*/ 0 h 249"/>
                <a:gd name="T30" fmla="*/ 0 w 135"/>
                <a:gd name="T31" fmla="*/ 0 h 249"/>
                <a:gd name="T32" fmla="*/ 0 w 135"/>
                <a:gd name="T33" fmla="*/ 0 h 249"/>
                <a:gd name="T34" fmla="*/ 0 w 135"/>
                <a:gd name="T35" fmla="*/ 0 h 249"/>
                <a:gd name="T36" fmla="*/ 0 w 135"/>
                <a:gd name="T37" fmla="*/ 0 h 249"/>
                <a:gd name="T38" fmla="*/ 0 w 135"/>
                <a:gd name="T39" fmla="*/ 0 h 249"/>
                <a:gd name="T40" fmla="*/ 0 w 135"/>
                <a:gd name="T41" fmla="*/ 0 h 249"/>
                <a:gd name="T42" fmla="*/ 0 w 135"/>
                <a:gd name="T43" fmla="*/ 0 h 249"/>
                <a:gd name="T44" fmla="*/ 0 w 135"/>
                <a:gd name="T45" fmla="*/ 0 h 249"/>
                <a:gd name="T46" fmla="*/ 0 w 135"/>
                <a:gd name="T47" fmla="*/ 0 h 249"/>
                <a:gd name="T48" fmla="*/ 0 w 135"/>
                <a:gd name="T49" fmla="*/ 0 h 249"/>
                <a:gd name="T50" fmla="*/ 0 w 135"/>
                <a:gd name="T51" fmla="*/ 0 h 249"/>
                <a:gd name="T52" fmla="*/ 0 w 135"/>
                <a:gd name="T53" fmla="*/ 0 h 249"/>
                <a:gd name="T54" fmla="*/ 0 w 135"/>
                <a:gd name="T55" fmla="*/ 0 h 249"/>
                <a:gd name="T56" fmla="*/ 0 w 135"/>
                <a:gd name="T57" fmla="*/ 0 h 249"/>
                <a:gd name="T58" fmla="*/ 0 w 135"/>
                <a:gd name="T59" fmla="*/ 0 h 249"/>
                <a:gd name="T60" fmla="*/ 0 w 135"/>
                <a:gd name="T61" fmla="*/ 0 h 249"/>
                <a:gd name="T62" fmla="*/ 0 w 135"/>
                <a:gd name="T63" fmla="*/ 0 h 249"/>
                <a:gd name="T64" fmla="*/ 0 w 135"/>
                <a:gd name="T65" fmla="*/ 0 h 2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5"/>
                <a:gd name="T100" fmla="*/ 0 h 249"/>
                <a:gd name="T101" fmla="*/ 135 w 135"/>
                <a:gd name="T102" fmla="*/ 249 h 2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5" h="249">
                  <a:moveTo>
                    <a:pt x="135" y="125"/>
                  </a:moveTo>
                  <a:lnTo>
                    <a:pt x="134" y="151"/>
                  </a:lnTo>
                  <a:lnTo>
                    <a:pt x="129" y="173"/>
                  </a:lnTo>
                  <a:lnTo>
                    <a:pt x="123" y="194"/>
                  </a:lnTo>
                  <a:lnTo>
                    <a:pt x="116" y="213"/>
                  </a:lnTo>
                  <a:lnTo>
                    <a:pt x="105" y="228"/>
                  </a:lnTo>
                  <a:lnTo>
                    <a:pt x="95" y="239"/>
                  </a:lnTo>
                  <a:lnTo>
                    <a:pt x="82" y="246"/>
                  </a:lnTo>
                  <a:lnTo>
                    <a:pt x="68" y="249"/>
                  </a:lnTo>
                  <a:lnTo>
                    <a:pt x="55" y="246"/>
                  </a:lnTo>
                  <a:lnTo>
                    <a:pt x="41" y="239"/>
                  </a:lnTo>
                  <a:lnTo>
                    <a:pt x="30" y="228"/>
                  </a:lnTo>
                  <a:lnTo>
                    <a:pt x="21" y="213"/>
                  </a:lnTo>
                  <a:lnTo>
                    <a:pt x="12" y="194"/>
                  </a:lnTo>
                  <a:lnTo>
                    <a:pt x="6" y="173"/>
                  </a:lnTo>
                  <a:lnTo>
                    <a:pt x="1" y="151"/>
                  </a:lnTo>
                  <a:lnTo>
                    <a:pt x="0" y="125"/>
                  </a:lnTo>
                  <a:lnTo>
                    <a:pt x="1" y="100"/>
                  </a:lnTo>
                  <a:lnTo>
                    <a:pt x="6" y="76"/>
                  </a:lnTo>
                  <a:lnTo>
                    <a:pt x="12" y="55"/>
                  </a:lnTo>
                  <a:lnTo>
                    <a:pt x="21" y="37"/>
                  </a:lnTo>
                  <a:lnTo>
                    <a:pt x="30" y="21"/>
                  </a:lnTo>
                  <a:lnTo>
                    <a:pt x="41" y="10"/>
                  </a:lnTo>
                  <a:lnTo>
                    <a:pt x="55" y="3"/>
                  </a:lnTo>
                  <a:lnTo>
                    <a:pt x="68" y="0"/>
                  </a:lnTo>
                  <a:lnTo>
                    <a:pt x="82" y="3"/>
                  </a:lnTo>
                  <a:lnTo>
                    <a:pt x="95" y="10"/>
                  </a:lnTo>
                  <a:lnTo>
                    <a:pt x="105" y="21"/>
                  </a:lnTo>
                  <a:lnTo>
                    <a:pt x="116" y="37"/>
                  </a:lnTo>
                  <a:lnTo>
                    <a:pt x="123" y="55"/>
                  </a:lnTo>
                  <a:lnTo>
                    <a:pt x="129" y="76"/>
                  </a:lnTo>
                  <a:lnTo>
                    <a:pt x="134" y="100"/>
                  </a:lnTo>
                  <a:lnTo>
                    <a:pt x="135" y="125"/>
                  </a:lnTo>
                  <a:close/>
                </a:path>
              </a:pathLst>
            </a:custGeom>
            <a:solidFill>
              <a:srgbClr val="BFDDBF"/>
            </a:solidFill>
            <a:ln w="9525">
              <a:solidFill>
                <a:schemeClr val="bg2"/>
              </a:solidFill>
              <a:round/>
              <a:headEnd/>
              <a:tailEnd/>
            </a:ln>
          </p:spPr>
          <p:txBody>
            <a:bodyPr/>
            <a:lstStyle/>
            <a:p>
              <a:endParaRPr lang="en-US" dirty="0">
                <a:solidFill>
                  <a:srgbClr val="FFFF00"/>
                </a:solidFill>
                <a:ea typeface="ＭＳ Ｐゴシック" charset="0"/>
              </a:endParaRPr>
            </a:p>
          </p:txBody>
        </p:sp>
      </p:grpSp>
      <p:sp>
        <p:nvSpPr>
          <p:cNvPr id="38" name="Rectangle 2"/>
          <p:cNvSpPr txBox="1">
            <a:spLocks noChangeArrowheads="1"/>
          </p:cNvSpPr>
          <p:nvPr/>
        </p:nvSpPr>
        <p:spPr bwMode="auto">
          <a:xfrm>
            <a:off x="2374900" y="419102"/>
            <a:ext cx="469423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3200" b="1">
                <a:solidFill>
                  <a:schemeClr val="tx2"/>
                </a:solidFill>
                <a:latin typeface="Arial" panose="020B0604020202020204" pitchFamily="34" charset="0"/>
                <a:ea typeface="+mj-ea"/>
                <a:cs typeface="Arial" panose="020B0604020202020204" pitchFamily="34" charset="0"/>
              </a:defRPr>
            </a:lvl1pPr>
            <a:lvl2pPr algn="ctr">
              <a:defRPr sz="3200" b="1">
                <a:solidFill>
                  <a:srgbClr val="25437F"/>
                </a:solidFill>
              </a:defRPr>
            </a:lvl2pPr>
            <a:lvl3pPr algn="ctr">
              <a:defRPr sz="3200" b="1">
                <a:solidFill>
                  <a:srgbClr val="25437F"/>
                </a:solidFill>
              </a:defRPr>
            </a:lvl3pPr>
            <a:lvl4pPr algn="ctr">
              <a:defRPr sz="3200" b="1">
                <a:solidFill>
                  <a:srgbClr val="25437F"/>
                </a:solidFill>
              </a:defRPr>
            </a:lvl4pPr>
            <a:lvl5pPr algn="ctr">
              <a:defRPr sz="3200" b="1">
                <a:solidFill>
                  <a:srgbClr val="25437F"/>
                </a:solidFill>
              </a:defRPr>
            </a:lvl5pPr>
            <a:lvl6pPr marL="457200" algn="ctr" fontAlgn="base">
              <a:spcBef>
                <a:spcPct val="0"/>
              </a:spcBef>
              <a:spcAft>
                <a:spcPct val="0"/>
              </a:spcAft>
              <a:defRPr sz="3200" b="1">
                <a:solidFill>
                  <a:srgbClr val="25437F"/>
                </a:solidFill>
              </a:defRPr>
            </a:lvl6pPr>
            <a:lvl7pPr marL="914400" algn="ctr" fontAlgn="base">
              <a:spcBef>
                <a:spcPct val="0"/>
              </a:spcBef>
              <a:spcAft>
                <a:spcPct val="0"/>
              </a:spcAft>
              <a:defRPr sz="3200" b="1">
                <a:solidFill>
                  <a:srgbClr val="25437F"/>
                </a:solidFill>
              </a:defRPr>
            </a:lvl7pPr>
            <a:lvl8pPr marL="1371600" algn="ctr" fontAlgn="base">
              <a:spcBef>
                <a:spcPct val="0"/>
              </a:spcBef>
              <a:spcAft>
                <a:spcPct val="0"/>
              </a:spcAft>
              <a:defRPr sz="3200" b="1">
                <a:solidFill>
                  <a:srgbClr val="25437F"/>
                </a:solidFill>
              </a:defRPr>
            </a:lvl8pPr>
            <a:lvl9pPr marL="1828800" algn="ctr" fontAlgn="base">
              <a:spcBef>
                <a:spcPct val="0"/>
              </a:spcBef>
              <a:spcAft>
                <a:spcPct val="0"/>
              </a:spcAft>
              <a:defRPr sz="3200" b="1">
                <a:solidFill>
                  <a:srgbClr val="25437F"/>
                </a:solidFill>
              </a:defRPr>
            </a:lvl9pPr>
          </a:lstStyle>
          <a:p>
            <a:r>
              <a:rPr lang="en-US" dirty="0"/>
              <a:t>Road Map</a:t>
            </a:r>
          </a:p>
        </p:txBody>
      </p:sp>
      <p:sp>
        <p:nvSpPr>
          <p:cNvPr id="40" name="AutoShape 35"/>
          <p:cNvSpPr>
            <a:spLocks noChangeArrowheads="1"/>
          </p:cNvSpPr>
          <p:nvPr/>
        </p:nvSpPr>
        <p:spPr bwMode="auto">
          <a:xfrm>
            <a:off x="960291" y="3048000"/>
            <a:ext cx="7010647" cy="457200"/>
          </a:xfrm>
          <a:prstGeom prst="roundRect">
            <a:avLst>
              <a:gd name="adj" fmla="val 16667"/>
            </a:avLst>
          </a:prstGeom>
          <a:noFill/>
          <a:ln w="38100">
            <a:solidFill>
              <a:srgbClr val="808080"/>
            </a:solidFill>
            <a:round/>
            <a:headEnd/>
            <a:tailEnd/>
          </a:ln>
          <a:effectLst>
            <a:outerShdw blurRad="63500" dist="53882" dir="2700000" algn="ctr" rotWithShape="0">
              <a:srgbClr val="DDDDDD">
                <a:alpha val="74998"/>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00"/>
              </a:solidFill>
              <a:effectLst/>
              <a:uLnTx/>
              <a:uFillTx/>
              <a:ea typeface="ＭＳ Ｐゴシック" charset="-128"/>
              <a:cs typeface="ＭＳ Ｐゴシック" charset="-128"/>
            </a:endParaRPr>
          </a:p>
        </p:txBody>
      </p:sp>
      <p:sp>
        <p:nvSpPr>
          <p:cNvPr id="41" name="AutoShape 36"/>
          <p:cNvSpPr>
            <a:spLocks noChangeArrowheads="1"/>
          </p:cNvSpPr>
          <p:nvPr/>
        </p:nvSpPr>
        <p:spPr bwMode="auto">
          <a:xfrm>
            <a:off x="722745" y="3011398"/>
            <a:ext cx="496455" cy="493802"/>
          </a:xfrm>
          <a:prstGeom prst="rightArrow">
            <a:avLst>
              <a:gd name="adj1" fmla="val 50000"/>
              <a:gd name="adj2" fmla="val 51974"/>
            </a:avLst>
          </a:prstGeom>
          <a:solidFill>
            <a:srgbClr val="336699"/>
          </a:solidFill>
          <a:ln w="9525">
            <a:solidFill>
              <a:schemeClr val="bg1"/>
            </a:solidFill>
            <a:miter lim="800000"/>
            <a:headEnd/>
            <a:tailEnd/>
          </a:ln>
          <a:effectLst>
            <a:outerShdw blurRad="63500" dist="38099" dir="2700000" algn="ctr" rotWithShape="0">
              <a:schemeClr val="bg2">
                <a:alpha val="74997"/>
              </a:scheme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Tree>
    <p:extLst>
      <p:ext uri="{BB962C8B-B14F-4D97-AF65-F5344CB8AC3E}">
        <p14:creationId xmlns:p14="http://schemas.microsoft.com/office/powerpoint/2010/main" val="24914323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04800" y="1371600"/>
            <a:ext cx="7006648" cy="1034322"/>
            <a:chOff x="531092" y="1524000"/>
            <a:chExt cx="7006648" cy="1034322"/>
          </a:xfrm>
        </p:grpSpPr>
        <p:sp>
          <p:nvSpPr>
            <p:cNvPr id="40967" name="Rectangle 2"/>
            <p:cNvSpPr>
              <a:spLocks noChangeArrowheads="1"/>
            </p:cNvSpPr>
            <p:nvPr/>
          </p:nvSpPr>
          <p:spPr bwMode="auto">
            <a:xfrm>
              <a:off x="2215285" y="1524000"/>
              <a:ext cx="5322455" cy="103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p>
              <a:pPr defTabSz="895350" eaLnBrk="0" fontAlgn="auto" hangingPunct="0">
                <a:lnSpc>
                  <a:spcPct val="85000"/>
                </a:lnSpc>
                <a:spcBef>
                  <a:spcPct val="25000"/>
                </a:spcBef>
                <a:spcAft>
                  <a:spcPts val="0"/>
                </a:spcAft>
                <a:buClr>
                  <a:srgbClr val="66FFFF"/>
                </a:buClr>
                <a:buFont typeface="Wingdings" pitchFamily="2" charset="2"/>
                <a:buNone/>
                <a:tabLst>
                  <a:tab pos="1371600" algn="l"/>
                </a:tabLst>
              </a:pPr>
              <a:r>
                <a:rPr lang="en-US" sz="2400" b="1" dirty="0">
                  <a:solidFill>
                    <a:srgbClr val="0D2543"/>
                  </a:solidFill>
                  <a:latin typeface="Calibri"/>
                </a:rPr>
                <a:t>Analytical groundwater transport models that </a:t>
              </a:r>
              <a:r>
                <a:rPr lang="en-US" sz="2400" b="1" dirty="0" smtClean="0">
                  <a:solidFill>
                    <a:srgbClr val="0D2543"/>
                  </a:solidFill>
                  <a:latin typeface="Calibri"/>
                </a:rPr>
                <a:t>estimates matrix diffusion effects</a:t>
              </a:r>
              <a:endParaRPr lang="en-US" sz="2400" b="1" dirty="0">
                <a:solidFill>
                  <a:srgbClr val="0D2543"/>
                </a:solidFill>
                <a:latin typeface="Calibri"/>
              </a:endParaRPr>
            </a:p>
          </p:txBody>
        </p:sp>
        <p:sp>
          <p:nvSpPr>
            <p:cNvPr id="184327" name="AutoShape 7"/>
            <p:cNvSpPr>
              <a:spLocks noChangeArrowheads="1"/>
            </p:cNvSpPr>
            <p:nvPr/>
          </p:nvSpPr>
          <p:spPr bwMode="auto">
            <a:xfrm>
              <a:off x="531092" y="1720547"/>
              <a:ext cx="1509568" cy="614004"/>
            </a:xfrm>
            <a:prstGeom prst="roundRect">
              <a:avLst>
                <a:gd name="adj" fmla="val 16667"/>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40970" name="Rectangle 8"/>
            <p:cNvSpPr>
              <a:spLocks noChangeArrowheads="1"/>
            </p:cNvSpPr>
            <p:nvPr/>
          </p:nvSpPr>
          <p:spPr bwMode="auto">
            <a:xfrm>
              <a:off x="612486" y="1826130"/>
              <a:ext cx="1345045" cy="45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p>
              <a:pPr marL="635000" indent="-635000" defTabSz="895350" eaLnBrk="0" fontAlgn="auto" hangingPunct="0">
                <a:lnSpc>
                  <a:spcPct val="85000"/>
                </a:lnSpc>
                <a:spcBef>
                  <a:spcPct val="55000"/>
                </a:spcBef>
                <a:spcAft>
                  <a:spcPts val="0"/>
                </a:spcAft>
                <a:defRPr/>
              </a:pPr>
              <a:r>
                <a:rPr lang="en-US" sz="2800" b="1" i="1" dirty="0">
                  <a:solidFill>
                    <a:srgbClr val="FFFFFF"/>
                  </a:solidFill>
                  <a:latin typeface="Calibri"/>
                  <a:ea typeface="ＭＳ Ｐゴシック" pitchFamily="34" charset="-128"/>
                  <a:cs typeface="Calibri"/>
                </a:rPr>
                <a:t>WHAT:</a:t>
              </a:r>
            </a:p>
          </p:txBody>
        </p:sp>
      </p:grpSp>
      <p:grpSp>
        <p:nvGrpSpPr>
          <p:cNvPr id="2" name="Group 1"/>
          <p:cNvGrpSpPr/>
          <p:nvPr/>
        </p:nvGrpSpPr>
        <p:grpSpPr>
          <a:xfrm>
            <a:off x="304800" y="2895600"/>
            <a:ext cx="7954818" cy="1216230"/>
            <a:chOff x="531092" y="3048000"/>
            <a:chExt cx="7954818" cy="1216230"/>
          </a:xfrm>
        </p:grpSpPr>
        <p:sp>
          <p:nvSpPr>
            <p:cNvPr id="16" name="Rectangle 2"/>
            <p:cNvSpPr>
              <a:spLocks noChangeArrowheads="1"/>
            </p:cNvSpPr>
            <p:nvPr/>
          </p:nvSpPr>
          <p:spPr bwMode="auto">
            <a:xfrm>
              <a:off x="2215285" y="3048000"/>
              <a:ext cx="6270625" cy="1216230"/>
            </a:xfrm>
            <a:prstGeom prst="rect">
              <a:avLst/>
            </a:prstGeom>
            <a:noFill/>
            <a:ln w="127000">
              <a:noFill/>
              <a:miter lim="800000"/>
              <a:headEnd/>
              <a:tailEnd/>
            </a:ln>
          </p:spPr>
          <p:txBody>
            <a:bodyPr lIns="90487" tIns="44450" rIns="90487" bIns="44450">
              <a:spAutoFit/>
            </a:bodyPr>
            <a:lstStyle/>
            <a:p>
              <a:pPr defTabSz="895350" eaLnBrk="0" fontAlgn="auto" hangingPunct="0">
                <a:lnSpc>
                  <a:spcPct val="85000"/>
                </a:lnSpc>
                <a:spcBef>
                  <a:spcPct val="25000"/>
                </a:spcBef>
                <a:spcAft>
                  <a:spcPts val="0"/>
                </a:spcAft>
                <a:buClr>
                  <a:srgbClr val="66FFFF"/>
                </a:buClr>
                <a:buFont typeface="Wingdings" pitchFamily="2" charset="2"/>
                <a:buNone/>
                <a:tabLst>
                  <a:tab pos="1371600" algn="l"/>
                </a:tabLst>
                <a:defRPr/>
              </a:pPr>
              <a:r>
                <a:rPr lang="en-US" sz="2400" b="1" dirty="0">
                  <a:solidFill>
                    <a:srgbClr val="0D2543"/>
                  </a:solidFill>
                  <a:latin typeface="Calibri"/>
                </a:rPr>
                <a:t>Free </a:t>
              </a:r>
              <a:r>
                <a:rPr lang="en-US" sz="2400" b="1" dirty="0" smtClean="0">
                  <a:solidFill>
                    <a:srgbClr val="0D2543"/>
                  </a:solidFill>
                  <a:latin typeface="Calibri"/>
                </a:rPr>
                <a:t>download from:</a:t>
              </a:r>
              <a:endParaRPr lang="en-US" sz="2400" b="1" dirty="0">
                <a:solidFill>
                  <a:srgbClr val="0D2543"/>
                </a:solidFill>
                <a:latin typeface="Calibri"/>
              </a:endParaRPr>
            </a:p>
            <a:p>
              <a:pPr marL="457200" indent="-457200" defTabSz="895350" eaLnBrk="0" fontAlgn="auto" hangingPunct="0">
                <a:lnSpc>
                  <a:spcPct val="85000"/>
                </a:lnSpc>
                <a:spcBef>
                  <a:spcPct val="25000"/>
                </a:spcBef>
                <a:spcAft>
                  <a:spcPts val="0"/>
                </a:spcAft>
                <a:buClr>
                  <a:srgbClr val="629898"/>
                </a:buClr>
                <a:buSzPct val="125000"/>
                <a:buFont typeface="Arial" pitchFamily="34" charset="0"/>
                <a:buChar char="•"/>
                <a:tabLst>
                  <a:tab pos="1371600" algn="l"/>
                </a:tabLst>
                <a:defRPr/>
              </a:pPr>
              <a:r>
                <a:rPr lang="en-US" sz="2400" b="1" u="sng" dirty="0">
                  <a:solidFill>
                    <a:srgbClr val="0000CC"/>
                  </a:solidFill>
                  <a:latin typeface="Calibri"/>
                </a:rPr>
                <a:t>http://www.serdp.org</a:t>
              </a:r>
            </a:p>
            <a:p>
              <a:pPr marL="457200" indent="-457200" defTabSz="895350" eaLnBrk="0" fontAlgn="auto" hangingPunct="0">
                <a:lnSpc>
                  <a:spcPct val="85000"/>
                </a:lnSpc>
                <a:spcBef>
                  <a:spcPct val="25000"/>
                </a:spcBef>
                <a:spcAft>
                  <a:spcPts val="0"/>
                </a:spcAft>
                <a:buClr>
                  <a:srgbClr val="629898"/>
                </a:buClr>
                <a:buSzPct val="125000"/>
                <a:buFont typeface="Arial" pitchFamily="34" charset="0"/>
                <a:buChar char="•"/>
                <a:tabLst>
                  <a:tab pos="1371600" algn="l"/>
                </a:tabLst>
                <a:defRPr/>
              </a:pPr>
              <a:r>
                <a:rPr lang="en-US" sz="2400" b="1" u="sng" dirty="0" smtClean="0">
                  <a:solidFill>
                    <a:srgbClr val="0000CC"/>
                  </a:solidFill>
                  <a:latin typeface="Calibri"/>
                </a:rPr>
                <a:t>http</a:t>
              </a:r>
              <a:r>
                <a:rPr lang="en-US" sz="2400" b="1" u="sng" dirty="0">
                  <a:solidFill>
                    <a:srgbClr val="0000CC"/>
                  </a:solidFill>
                  <a:latin typeface="Calibri"/>
                </a:rPr>
                <a:t>://</a:t>
              </a:r>
              <a:r>
                <a:rPr lang="en-US" sz="2400" b="1" u="sng" dirty="0" smtClean="0">
                  <a:solidFill>
                    <a:srgbClr val="0000CC"/>
                  </a:solidFill>
                  <a:latin typeface="Calibri"/>
                </a:rPr>
                <a:t>www.gsi-net.com</a:t>
              </a:r>
              <a:endParaRPr lang="en-US" sz="2400" b="1" u="sng" dirty="0">
                <a:solidFill>
                  <a:srgbClr val="0000CC"/>
                </a:solidFill>
                <a:latin typeface="Calibri"/>
              </a:endParaRPr>
            </a:p>
          </p:txBody>
        </p:sp>
        <p:sp>
          <p:nvSpPr>
            <p:cNvPr id="17" name="AutoShape 8"/>
            <p:cNvSpPr>
              <a:spLocks noChangeArrowheads="1"/>
            </p:cNvSpPr>
            <p:nvPr/>
          </p:nvSpPr>
          <p:spPr bwMode="auto">
            <a:xfrm>
              <a:off x="531092" y="3145980"/>
              <a:ext cx="1509568" cy="614004"/>
            </a:xfrm>
            <a:prstGeom prst="roundRect">
              <a:avLst>
                <a:gd name="adj" fmla="val 16667"/>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20" name="Rectangle 9"/>
            <p:cNvSpPr>
              <a:spLocks noChangeArrowheads="1"/>
            </p:cNvSpPr>
            <p:nvPr/>
          </p:nvSpPr>
          <p:spPr bwMode="auto">
            <a:xfrm>
              <a:off x="612486" y="3234800"/>
              <a:ext cx="1521114" cy="45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p>
              <a:pPr marL="635000" indent="-635000" defTabSz="895350" eaLnBrk="0" fontAlgn="auto" hangingPunct="0">
                <a:lnSpc>
                  <a:spcPct val="85000"/>
                </a:lnSpc>
                <a:spcBef>
                  <a:spcPct val="55000"/>
                </a:spcBef>
                <a:spcAft>
                  <a:spcPts val="0"/>
                </a:spcAft>
                <a:defRPr/>
              </a:pPr>
              <a:r>
                <a:rPr lang="en-US" sz="2800" b="1" i="1" dirty="0">
                  <a:solidFill>
                    <a:srgbClr val="FFFFFF"/>
                  </a:solidFill>
                  <a:latin typeface="Calibri"/>
                  <a:ea typeface="ＭＳ Ｐゴシック" pitchFamily="34" charset="-128"/>
                  <a:cs typeface="Calibri"/>
                </a:rPr>
                <a:t>WHERE:</a:t>
              </a:r>
            </a:p>
          </p:txBody>
        </p:sp>
      </p:grpSp>
      <p:cxnSp>
        <p:nvCxnSpPr>
          <p:cNvPr id="27" name="Straight Connector 26"/>
          <p:cNvCxnSpPr/>
          <p:nvPr/>
        </p:nvCxnSpPr>
        <p:spPr>
          <a:xfrm flipV="1">
            <a:off x="0" y="2743200"/>
            <a:ext cx="9144000" cy="5164"/>
          </a:xfrm>
          <a:prstGeom prst="line">
            <a:avLst/>
          </a:prstGeom>
          <a:ln w="31750" cap="flat" cmpd="sng" algn="ctr">
            <a:solidFill>
              <a:schemeClr val="accent2"/>
            </a:solidFill>
            <a:prstDash val="solid"/>
            <a:round/>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cxnSp>
        <p:nvCxnSpPr>
          <p:cNvPr id="28" name="Straight Connector 27"/>
          <p:cNvCxnSpPr/>
          <p:nvPr/>
        </p:nvCxnSpPr>
        <p:spPr>
          <a:xfrm flipV="1">
            <a:off x="-11133" y="4191000"/>
            <a:ext cx="9144000" cy="5164"/>
          </a:xfrm>
          <a:prstGeom prst="line">
            <a:avLst/>
          </a:prstGeom>
          <a:ln w="31750" cap="flat" cmpd="sng" algn="ctr">
            <a:solidFill>
              <a:schemeClr val="accent2"/>
            </a:solidFill>
            <a:prstDash val="solid"/>
            <a:round/>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sp>
        <p:nvSpPr>
          <p:cNvPr id="30" name="Rectangle 29"/>
          <p:cNvSpPr/>
          <p:nvPr/>
        </p:nvSpPr>
        <p:spPr>
          <a:xfrm>
            <a:off x="5622491" y="4925312"/>
            <a:ext cx="3445309" cy="1780288"/>
          </a:xfrm>
          <a:prstGeom prst="rect">
            <a:avLst/>
          </a:prstGeom>
          <a:solidFill>
            <a:srgbClr val="397C8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pic>
        <p:nvPicPr>
          <p:cNvPr id="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318" t="7486" r="9011" b="12387"/>
          <a:stretch/>
        </p:blipFill>
        <p:spPr bwMode="auto">
          <a:xfrm>
            <a:off x="5505734" y="4891704"/>
            <a:ext cx="3455708" cy="1694817"/>
          </a:xfrm>
          <a:prstGeom prst="rect">
            <a:avLst/>
          </a:prstGeom>
          <a:solidFill>
            <a:schemeClr val="bg1"/>
          </a:solidFill>
          <a:ln w="22225">
            <a:solidFill>
              <a:schemeClr val="bg1"/>
            </a:solidFill>
          </a:ln>
          <a:effectLst>
            <a:outerShdw blurRad="101600" dist="88900" dir="2700000" algn="ctr" rotWithShape="0">
              <a:schemeClr val="accent6">
                <a:lumMod val="50000"/>
                <a:lumOff val="50000"/>
              </a:schemeClr>
            </a:outerShdw>
          </a:effectLst>
        </p:spPr>
      </p:pic>
      <p:sp>
        <p:nvSpPr>
          <p:cNvPr id="33" name="Rectangle 6"/>
          <p:cNvSpPr>
            <a:spLocks noChangeArrowheads="1"/>
          </p:cNvSpPr>
          <p:nvPr/>
        </p:nvSpPr>
        <p:spPr bwMode="auto">
          <a:xfrm>
            <a:off x="457199" y="326137"/>
            <a:ext cx="8675667" cy="512063"/>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7" tIns="44450" rIns="90487" bIns="44450">
            <a:spAutoFit/>
          </a:bodyPr>
          <a:lstStyle/>
          <a:p>
            <a:pPr defTabSz="457200" fontAlgn="auto">
              <a:lnSpc>
                <a:spcPct val="85000"/>
              </a:lnSpc>
              <a:spcAft>
                <a:spcPts val="0"/>
              </a:spcAft>
              <a:defRPr/>
            </a:pPr>
            <a:r>
              <a:rPr lang="en-US" sz="3200" b="1" i="1" dirty="0" smtClean="0">
                <a:solidFill>
                  <a:srgbClr val="FFFF00"/>
                </a:solidFill>
                <a:effectLst>
                  <a:outerShdw blurRad="50800" dist="38100" dir="2700000">
                    <a:srgbClr val="000000">
                      <a:alpha val="43000"/>
                    </a:srgbClr>
                  </a:outerShdw>
                </a:effectLst>
                <a:latin typeface="Calibri"/>
              </a:rPr>
              <a:t>Matrix </a:t>
            </a:r>
            <a:r>
              <a:rPr lang="en-US" sz="3200" b="1" i="1" dirty="0" smtClean="0">
                <a:solidFill>
                  <a:srgbClr val="FFFF00"/>
                </a:solidFill>
                <a:effectLst>
                  <a:outerShdw blurRad="50800" dist="38100" dir="2700000">
                    <a:srgbClr val="000000">
                      <a:alpha val="43000"/>
                    </a:srgbClr>
                  </a:outerShdw>
                </a:effectLst>
                <a:latin typeface="Calibri"/>
              </a:rPr>
              <a:t>Diffusion Toolkit</a:t>
            </a:r>
            <a:endParaRPr lang="en-US" sz="3200" b="1" i="1" dirty="0">
              <a:solidFill>
                <a:srgbClr val="FFFF00"/>
              </a:solidFill>
              <a:effectLst>
                <a:outerShdw blurRad="50800" dist="38100" dir="2700000">
                  <a:srgbClr val="000000">
                    <a:alpha val="43000"/>
                  </a:srgbClr>
                </a:outerShdw>
              </a:effectLst>
              <a:latin typeface="Calibri"/>
            </a:endParaRPr>
          </a:p>
        </p:txBody>
      </p:sp>
      <p:grpSp>
        <p:nvGrpSpPr>
          <p:cNvPr id="4" name="Group 3"/>
          <p:cNvGrpSpPr/>
          <p:nvPr/>
        </p:nvGrpSpPr>
        <p:grpSpPr>
          <a:xfrm>
            <a:off x="304800" y="4322795"/>
            <a:ext cx="8341590" cy="2391937"/>
            <a:chOff x="304800" y="4322795"/>
            <a:chExt cx="8341590" cy="2391937"/>
          </a:xfrm>
        </p:grpSpPr>
        <p:grpSp>
          <p:nvGrpSpPr>
            <p:cNvPr id="3" name="Group 2"/>
            <p:cNvGrpSpPr/>
            <p:nvPr/>
          </p:nvGrpSpPr>
          <p:grpSpPr>
            <a:xfrm>
              <a:off x="304800" y="4552497"/>
              <a:ext cx="1602508" cy="614004"/>
              <a:chOff x="531092" y="4475980"/>
              <a:chExt cx="1602508" cy="614004"/>
            </a:xfrm>
          </p:grpSpPr>
          <p:sp>
            <p:nvSpPr>
              <p:cNvPr id="25" name="AutoShape 12"/>
              <p:cNvSpPr>
                <a:spLocks noChangeArrowheads="1"/>
              </p:cNvSpPr>
              <p:nvPr/>
            </p:nvSpPr>
            <p:spPr bwMode="auto">
              <a:xfrm>
                <a:off x="531092" y="4475980"/>
                <a:ext cx="1509568" cy="614004"/>
              </a:xfrm>
              <a:prstGeom prst="roundRect">
                <a:avLst>
                  <a:gd name="adj" fmla="val 16667"/>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26" name="Rectangle 13"/>
              <p:cNvSpPr>
                <a:spLocks noChangeArrowheads="1"/>
              </p:cNvSpPr>
              <p:nvPr/>
            </p:nvSpPr>
            <p:spPr bwMode="auto">
              <a:xfrm>
                <a:off x="612486" y="4585573"/>
                <a:ext cx="1521114" cy="45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p>
                <a:pPr marL="635000" indent="-635000" defTabSz="895350" eaLnBrk="0" fontAlgn="auto" hangingPunct="0">
                  <a:lnSpc>
                    <a:spcPct val="85000"/>
                  </a:lnSpc>
                  <a:spcBef>
                    <a:spcPct val="55000"/>
                  </a:spcBef>
                  <a:spcAft>
                    <a:spcPts val="0"/>
                  </a:spcAft>
                  <a:defRPr/>
                </a:pPr>
                <a:r>
                  <a:rPr lang="en-US" sz="2800" b="1" i="1" dirty="0">
                    <a:solidFill>
                      <a:srgbClr val="FFFFFF"/>
                    </a:solidFill>
                    <a:latin typeface="Calibri"/>
                    <a:ea typeface="ＭＳ Ｐゴシック" pitchFamily="34" charset="-128"/>
                    <a:cs typeface="Calibri"/>
                  </a:rPr>
                  <a:t>WHO:</a:t>
                </a:r>
              </a:p>
            </p:txBody>
          </p:sp>
        </p:grpSp>
        <p:sp>
          <p:nvSpPr>
            <p:cNvPr id="21" name="Rectangle 4"/>
            <p:cNvSpPr>
              <a:spLocks noChangeArrowheads="1"/>
            </p:cNvSpPr>
            <p:nvPr/>
          </p:nvSpPr>
          <p:spPr bwMode="auto">
            <a:xfrm>
              <a:off x="1988993" y="4322795"/>
              <a:ext cx="6657397" cy="239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p>
              <a:pPr defTabSz="895350" eaLnBrk="0" fontAlgn="auto" hangingPunct="0">
                <a:lnSpc>
                  <a:spcPct val="85000"/>
                </a:lnSpc>
                <a:spcBef>
                  <a:spcPts val="0"/>
                </a:spcBef>
                <a:spcAft>
                  <a:spcPts val="0"/>
                </a:spcAft>
                <a:buClr>
                  <a:srgbClr val="66FFFF"/>
                </a:buClr>
                <a:buFont typeface="Wingdings" pitchFamily="2" charset="2"/>
                <a:buNone/>
                <a:tabLst>
                  <a:tab pos="1371600" algn="l"/>
                </a:tabLst>
              </a:pPr>
              <a:r>
                <a:rPr lang="en-US" sz="2400" b="1" dirty="0" smtClean="0">
                  <a:solidFill>
                    <a:srgbClr val="0D2543"/>
                  </a:solidFill>
                  <a:latin typeface="Calibri"/>
                </a:rPr>
                <a:t>S. Farhat and C. Newell</a:t>
              </a:r>
            </a:p>
            <a:p>
              <a:pPr defTabSz="895350" eaLnBrk="0" fontAlgn="auto" hangingPunct="0">
                <a:lnSpc>
                  <a:spcPct val="85000"/>
                </a:lnSpc>
                <a:spcBef>
                  <a:spcPts val="0"/>
                </a:spcBef>
                <a:spcAft>
                  <a:spcPts val="0"/>
                </a:spcAft>
                <a:buClr>
                  <a:srgbClr val="66FFFF"/>
                </a:buClr>
                <a:buFont typeface="Wingdings" pitchFamily="2" charset="2"/>
                <a:buNone/>
                <a:tabLst>
                  <a:tab pos="1371600" algn="l"/>
                </a:tabLst>
              </a:pPr>
              <a:r>
                <a:rPr lang="en-US" sz="2000" b="1" dirty="0" smtClean="0">
                  <a:solidFill>
                    <a:srgbClr val="0D2543"/>
                  </a:solidFill>
                  <a:latin typeface="Calibri"/>
                </a:rPr>
                <a:t>GSI Environmental Inc.</a:t>
              </a:r>
            </a:p>
            <a:p>
              <a:pPr defTabSz="895350" eaLnBrk="0" fontAlgn="auto" hangingPunct="0">
                <a:lnSpc>
                  <a:spcPct val="85000"/>
                </a:lnSpc>
                <a:spcBef>
                  <a:spcPts val="0"/>
                </a:spcBef>
                <a:spcAft>
                  <a:spcPts val="0"/>
                </a:spcAft>
                <a:buClr>
                  <a:srgbClr val="66FFFF"/>
                </a:buClr>
                <a:buFont typeface="Wingdings" pitchFamily="2" charset="2"/>
                <a:buNone/>
                <a:tabLst>
                  <a:tab pos="1371600" algn="l"/>
                </a:tabLst>
              </a:pPr>
              <a:endParaRPr lang="en-US" sz="2000" b="1" dirty="0">
                <a:solidFill>
                  <a:srgbClr val="0D2543"/>
                </a:solidFill>
                <a:latin typeface="Calibri"/>
              </a:endParaRPr>
            </a:p>
            <a:p>
              <a:pPr defTabSz="895350" eaLnBrk="0" fontAlgn="auto" hangingPunct="0">
                <a:lnSpc>
                  <a:spcPct val="85000"/>
                </a:lnSpc>
                <a:spcBef>
                  <a:spcPts val="0"/>
                </a:spcBef>
                <a:spcAft>
                  <a:spcPts val="0"/>
                </a:spcAft>
                <a:buClr>
                  <a:srgbClr val="66FFFF"/>
                </a:buClr>
                <a:buFont typeface="Wingdings" pitchFamily="2" charset="2"/>
                <a:buNone/>
                <a:tabLst>
                  <a:tab pos="1371600" algn="l"/>
                </a:tabLst>
              </a:pPr>
              <a:r>
                <a:rPr lang="en-US" sz="2400" b="1" dirty="0" smtClean="0">
                  <a:solidFill>
                    <a:srgbClr val="0D2543"/>
                  </a:solidFill>
                  <a:latin typeface="Calibri"/>
                </a:rPr>
                <a:t>T. Sale, D. Dandy, and </a:t>
              </a:r>
            </a:p>
            <a:p>
              <a:pPr defTabSz="895350" eaLnBrk="0" fontAlgn="auto" hangingPunct="0">
                <a:lnSpc>
                  <a:spcPct val="85000"/>
                </a:lnSpc>
                <a:spcBef>
                  <a:spcPts val="0"/>
                </a:spcBef>
                <a:spcAft>
                  <a:spcPts val="0"/>
                </a:spcAft>
                <a:buClr>
                  <a:srgbClr val="66FFFF"/>
                </a:buClr>
                <a:buFont typeface="Wingdings" pitchFamily="2" charset="2"/>
                <a:buNone/>
                <a:tabLst>
                  <a:tab pos="1371600" algn="l"/>
                </a:tabLst>
              </a:pPr>
              <a:r>
                <a:rPr lang="en-US" sz="2400" b="1" dirty="0" smtClean="0">
                  <a:solidFill>
                    <a:srgbClr val="0D2543"/>
                  </a:solidFill>
                  <a:latin typeface="Calibri"/>
                </a:rPr>
                <a:t> J. Wahlberg</a:t>
              </a:r>
              <a:r>
                <a:rPr lang="en-US" sz="2000" b="1" dirty="0">
                  <a:solidFill>
                    <a:srgbClr val="0D2543"/>
                  </a:solidFill>
                  <a:latin typeface="Calibri"/>
                </a:rPr>
                <a:t/>
              </a:r>
              <a:br>
                <a:rPr lang="en-US" sz="2000" b="1" dirty="0">
                  <a:solidFill>
                    <a:srgbClr val="0D2543"/>
                  </a:solidFill>
                  <a:latin typeface="Calibri"/>
                </a:rPr>
              </a:br>
              <a:r>
                <a:rPr lang="en-US" sz="2000" b="1" dirty="0" smtClean="0">
                  <a:solidFill>
                    <a:srgbClr val="0D2543"/>
                  </a:solidFill>
                  <a:latin typeface="Calibri"/>
                </a:rPr>
                <a:t>Colorado State University</a:t>
              </a:r>
            </a:p>
            <a:p>
              <a:pPr defTabSz="895350" eaLnBrk="0" fontAlgn="auto" hangingPunct="0">
                <a:lnSpc>
                  <a:spcPct val="85000"/>
                </a:lnSpc>
                <a:spcBef>
                  <a:spcPts val="0"/>
                </a:spcBef>
                <a:spcAft>
                  <a:spcPts val="0"/>
                </a:spcAft>
                <a:buClr>
                  <a:srgbClr val="66FFFF"/>
                </a:buClr>
                <a:buFont typeface="Wingdings" pitchFamily="2" charset="2"/>
                <a:buNone/>
                <a:tabLst>
                  <a:tab pos="1371600" algn="l"/>
                </a:tabLst>
              </a:pPr>
              <a:endParaRPr lang="en-US" sz="2000" b="1" i="1" dirty="0" smtClean="0">
                <a:solidFill>
                  <a:srgbClr val="0D2543"/>
                </a:solidFill>
                <a:latin typeface="Calibri"/>
              </a:endParaRPr>
            </a:p>
            <a:p>
              <a:pPr defTabSz="895350" eaLnBrk="0" fontAlgn="auto" hangingPunct="0">
                <a:lnSpc>
                  <a:spcPct val="85000"/>
                </a:lnSpc>
                <a:spcBef>
                  <a:spcPts val="0"/>
                </a:spcBef>
                <a:spcAft>
                  <a:spcPts val="0"/>
                </a:spcAft>
                <a:buClr>
                  <a:srgbClr val="66FFFF"/>
                </a:buClr>
                <a:buFont typeface="Wingdings" pitchFamily="2" charset="2"/>
                <a:buNone/>
                <a:tabLst>
                  <a:tab pos="1371600" algn="l"/>
                </a:tabLst>
              </a:pPr>
              <a:r>
                <a:rPr lang="en-US" sz="2400" b="1" i="1" dirty="0" smtClean="0">
                  <a:solidFill>
                    <a:srgbClr val="0D2543"/>
                  </a:solidFill>
                  <a:latin typeface="Calibri"/>
                </a:rPr>
                <a:t>Funded by ESTCP</a:t>
              </a:r>
              <a:endParaRPr lang="en-US" sz="2400" b="1" i="1" dirty="0">
                <a:solidFill>
                  <a:srgbClr val="0D2543"/>
                </a:solidFill>
                <a:latin typeface="Calibri"/>
              </a:endParaRPr>
            </a:p>
          </p:txBody>
        </p:sp>
      </p:gr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2208" y="228600"/>
            <a:ext cx="2150609" cy="648160"/>
          </a:xfrm>
          <a:prstGeom prst="rect">
            <a:avLst/>
          </a:prstGeom>
        </p:spPr>
      </p:pic>
    </p:spTree>
    <p:extLst>
      <p:ext uri="{BB962C8B-B14F-4D97-AF65-F5344CB8AC3E}">
        <p14:creationId xmlns:p14="http://schemas.microsoft.com/office/powerpoint/2010/main" val="40205692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ChangeArrowheads="1"/>
          </p:cNvSpPr>
          <p:nvPr/>
        </p:nvSpPr>
        <p:spPr bwMode="auto">
          <a:xfrm>
            <a:off x="0" y="891768"/>
            <a:ext cx="9144000" cy="59662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7171" name="Rectangle 5"/>
          <p:cNvSpPr>
            <a:spLocks noChangeArrowheads="1"/>
          </p:cNvSpPr>
          <p:nvPr/>
        </p:nvSpPr>
        <p:spPr bwMode="auto">
          <a:xfrm>
            <a:off x="1879023" y="3109003"/>
            <a:ext cx="5035262" cy="974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algn="ctr" eaLnBrk="0" hangingPunct="0">
              <a:lnSpc>
                <a:spcPct val="85000"/>
              </a:lnSpc>
              <a:spcBef>
                <a:spcPct val="55000"/>
              </a:spcBef>
            </a:pPr>
            <a:r>
              <a:rPr lang="en-US" altLang="en-US" sz="6600" b="0" i="1" dirty="0" smtClean="0">
                <a:solidFill>
                  <a:srgbClr val="000000"/>
                </a:solidFill>
                <a:latin typeface="Arial" pitchFamily="34" charset="0"/>
                <a:ea typeface="ＭＳ Ｐゴシック" charset="0"/>
              </a:rPr>
              <a:t>Header  #2</a:t>
            </a:r>
          </a:p>
        </p:txBody>
      </p:sp>
      <p:sp>
        <p:nvSpPr>
          <p:cNvPr id="7172" name="Rectangle 120"/>
          <p:cNvSpPr>
            <a:spLocks noChangeArrowheads="1"/>
          </p:cNvSpPr>
          <p:nvPr/>
        </p:nvSpPr>
        <p:spPr bwMode="auto">
          <a:xfrm>
            <a:off x="477692" y="272891"/>
            <a:ext cx="8647547" cy="5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wrap="square"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eaLnBrk="0" hangingPunct="0">
              <a:lnSpc>
                <a:spcPct val="85000"/>
              </a:lnSpc>
              <a:spcBef>
                <a:spcPct val="55000"/>
              </a:spcBef>
            </a:pPr>
            <a:r>
              <a:rPr lang="en-US" altLang="en-US" sz="3200" dirty="0">
                <a:solidFill>
                  <a:srgbClr val="1557A7"/>
                </a:solidFill>
                <a:latin typeface="Arial" charset="0"/>
                <a:ea typeface="ＭＳ Ｐゴシック" charset="0"/>
                <a:cs typeface="Arial" charset="0"/>
              </a:rPr>
              <a:t>Square Root Model:  </a:t>
            </a:r>
            <a:r>
              <a:rPr lang="en-US" altLang="en-US" sz="3200" i="1" dirty="0" smtClean="0">
                <a:solidFill>
                  <a:srgbClr val="2895A5"/>
                </a:solidFill>
                <a:latin typeface="Arial" pitchFamily="34" charset="0"/>
                <a:ea typeface="ＭＳ Ｐゴシック" charset="0"/>
              </a:rPr>
              <a:t>Data Input Screen</a:t>
            </a:r>
          </a:p>
        </p:txBody>
      </p:sp>
      <p:sp>
        <p:nvSpPr>
          <p:cNvPr id="5" name="Line 6"/>
          <p:cNvSpPr>
            <a:spLocks noChangeShapeType="1"/>
          </p:cNvSpPr>
          <p:nvPr/>
        </p:nvSpPr>
        <p:spPr bwMode="auto">
          <a:xfrm>
            <a:off x="-18761" y="909635"/>
            <a:ext cx="9144001"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sp>
        <p:nvSpPr>
          <p:cNvPr id="7174" name="Rectangle 6"/>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1D85B675-6DAB-41BE-9A2A-14FE39E5CE4F}" type="slidenum">
              <a:rPr lang="en-US" altLang="en-US" sz="1400" b="0" smtClean="0">
                <a:solidFill>
                  <a:srgbClr val="FFFFFF"/>
                </a:solidFill>
                <a:latin typeface="Tahoma" pitchFamily="34" charset="0"/>
                <a:ea typeface="ＭＳ Ｐゴシック" charset="0"/>
              </a:rPr>
              <a:pPr algn="r" eaLnBrk="0" hangingPunct="0"/>
              <a:t>62</a:t>
            </a:fld>
            <a:endParaRPr lang="en-US" altLang="en-US" sz="1400" b="0" dirty="0" smtClean="0">
              <a:solidFill>
                <a:srgbClr val="FFFFFF"/>
              </a:solidFill>
              <a:latin typeface="Tahoma" pitchFamily="34" charset="0"/>
              <a:ea typeface="ＭＳ Ｐゴシック" charset="0"/>
            </a:endParaRPr>
          </a:p>
        </p:txBody>
      </p:sp>
      <p:pic>
        <p:nvPicPr>
          <p:cNvPr id="7175" name="Picture 8"/>
          <p:cNvPicPr>
            <a:picLocks noChangeAspect="1" noChangeArrowheads="1"/>
          </p:cNvPicPr>
          <p:nvPr/>
        </p:nvPicPr>
        <p:blipFill>
          <a:blip r:embed="rId3">
            <a:lum contrast="6000"/>
            <a:extLst>
              <a:ext uri="{28A0092B-C50C-407E-A947-70E740481C1C}">
                <a14:useLocalDpi xmlns:a14="http://schemas.microsoft.com/office/drawing/2010/main" val="0"/>
              </a:ext>
            </a:extLst>
          </a:blip>
          <a:srcRect r="4379" b="1904"/>
          <a:stretch>
            <a:fillRect/>
          </a:stretch>
        </p:blipFill>
        <p:spPr bwMode="auto">
          <a:xfrm>
            <a:off x="80819" y="1258872"/>
            <a:ext cx="8944841" cy="5115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815036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9"/>
          <p:cNvSpPr>
            <a:spLocks noChangeArrowheads="1"/>
          </p:cNvSpPr>
          <p:nvPr/>
        </p:nvSpPr>
        <p:spPr bwMode="auto">
          <a:xfrm>
            <a:off x="4401706" y="1611354"/>
            <a:ext cx="4287694" cy="5246646"/>
          </a:xfrm>
          <a:prstGeom prst="rect">
            <a:avLst/>
          </a:prstGeom>
          <a:solidFill>
            <a:schemeClr val="folHlink"/>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8195" name="Rectangle 10"/>
          <p:cNvSpPr>
            <a:spLocks noChangeArrowheads="1"/>
          </p:cNvSpPr>
          <p:nvPr/>
        </p:nvSpPr>
        <p:spPr bwMode="auto">
          <a:xfrm>
            <a:off x="0" y="2"/>
            <a:ext cx="9144000" cy="1692571"/>
          </a:xfrm>
          <a:prstGeom prst="rect">
            <a:avLst/>
          </a:prstGeom>
          <a:solidFill>
            <a:srgbClr val="1769A7"/>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pic>
        <p:nvPicPr>
          <p:cNvPr id="8196"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24375" y="1853384"/>
            <a:ext cx="4023591" cy="1450543"/>
          </a:xfrm>
          <a:noFill/>
          <a:ln>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819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24375" y="3565447"/>
            <a:ext cx="4023591" cy="1434299"/>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8198"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24375" y="5261267"/>
            <a:ext cx="4023591" cy="139531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8199" name="Picture 3"/>
          <p:cNvPicPr>
            <a:picLocks noChangeAspect="1" noChangeArrowheads="1"/>
          </p:cNvPicPr>
          <p:nvPr/>
        </p:nvPicPr>
        <p:blipFill>
          <a:blip r:embed="rId6">
            <a:extLst>
              <a:ext uri="{28A0092B-C50C-407E-A947-70E740481C1C}">
                <a14:useLocalDpi xmlns:a14="http://schemas.microsoft.com/office/drawing/2010/main" val="0"/>
              </a:ext>
            </a:extLst>
          </a:blip>
          <a:srcRect l="16037" t="17784" r="53413" b="76279"/>
          <a:stretch>
            <a:fillRect/>
          </a:stretch>
        </p:blipFill>
        <p:spPr bwMode="auto">
          <a:xfrm>
            <a:off x="316059" y="290759"/>
            <a:ext cx="8504670" cy="1099684"/>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00" name="Rectangle 5"/>
          <p:cNvSpPr>
            <a:spLocks noChangeArrowheads="1"/>
          </p:cNvSpPr>
          <p:nvPr/>
        </p:nvSpPr>
        <p:spPr bwMode="auto">
          <a:xfrm>
            <a:off x="275648" y="1973584"/>
            <a:ext cx="4051011" cy="1364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eaLnBrk="0" hangingPunct="0">
              <a:lnSpc>
                <a:spcPct val="85000"/>
              </a:lnSpc>
              <a:spcBef>
                <a:spcPct val="55000"/>
              </a:spcBef>
            </a:pPr>
            <a:r>
              <a:rPr lang="en-US" altLang="en-US" dirty="0" smtClean="0">
                <a:solidFill>
                  <a:srgbClr val="000000"/>
                </a:solidFill>
                <a:latin typeface="Arial" pitchFamily="34" charset="0"/>
                <a:ea typeface="ＭＳ Ｐゴシック" charset="0"/>
                <a:cs typeface="Arial" pitchFamily="34" charset="0"/>
              </a:rPr>
              <a:t>Select “Source Zone Analysis”</a:t>
            </a:r>
            <a:r>
              <a:rPr lang="en-US" altLang="en-US" b="0" dirty="0" smtClean="0">
                <a:solidFill>
                  <a:srgbClr val="000000"/>
                </a:solidFill>
                <a:latin typeface="Arial" pitchFamily="34" charset="0"/>
                <a:ea typeface="ＭＳ Ｐゴシック" charset="0"/>
                <a:cs typeface="Arial" pitchFamily="34" charset="0"/>
              </a:rPr>
              <a:t> to see matrix diffusion impacts in a </a:t>
            </a:r>
            <a:br>
              <a:rPr lang="en-US" altLang="en-US" b="0" dirty="0" smtClean="0">
                <a:solidFill>
                  <a:srgbClr val="000000"/>
                </a:solidFill>
                <a:latin typeface="Arial" pitchFamily="34" charset="0"/>
                <a:ea typeface="ＭＳ Ｐゴシック" charset="0"/>
                <a:cs typeface="Arial" pitchFamily="34" charset="0"/>
              </a:rPr>
            </a:br>
            <a:r>
              <a:rPr lang="en-US" altLang="en-US" b="0" dirty="0" smtClean="0">
                <a:solidFill>
                  <a:srgbClr val="000000"/>
                </a:solidFill>
                <a:latin typeface="Arial" pitchFamily="34" charset="0"/>
                <a:ea typeface="ＭＳ Ｐゴシック" charset="0"/>
                <a:cs typeface="Arial" pitchFamily="34" charset="0"/>
              </a:rPr>
              <a:t>source zone:</a:t>
            </a:r>
            <a:endParaRPr lang="en-US" altLang="en-US" b="0" i="1" dirty="0" smtClean="0">
              <a:solidFill>
                <a:srgbClr val="000000"/>
              </a:solidFill>
              <a:latin typeface="Arial" pitchFamily="34" charset="0"/>
              <a:ea typeface="ＭＳ Ｐゴシック" charset="0"/>
              <a:cs typeface="Arial" pitchFamily="34" charset="0"/>
            </a:endParaRPr>
          </a:p>
        </p:txBody>
      </p:sp>
      <p:sp>
        <p:nvSpPr>
          <p:cNvPr id="8201" name="Rectangle 5"/>
          <p:cNvSpPr>
            <a:spLocks noChangeArrowheads="1"/>
          </p:cNvSpPr>
          <p:nvPr/>
        </p:nvSpPr>
        <p:spPr bwMode="auto">
          <a:xfrm>
            <a:off x="308842" y="3685648"/>
            <a:ext cx="3720523" cy="1345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eaLnBrk="0" hangingPunct="0">
              <a:lnSpc>
                <a:spcPct val="85000"/>
              </a:lnSpc>
              <a:spcBef>
                <a:spcPct val="55000"/>
              </a:spcBef>
            </a:pPr>
            <a:r>
              <a:rPr lang="en-US" altLang="en-US" dirty="0" smtClean="0">
                <a:solidFill>
                  <a:srgbClr val="000000"/>
                </a:solidFill>
                <a:latin typeface="Arial" pitchFamily="34" charset="0"/>
                <a:ea typeface="ＭＳ Ｐゴシック" charset="0"/>
                <a:cs typeface="Arial" pitchFamily="34" charset="0"/>
              </a:rPr>
              <a:t>Select “Plume Analysis” </a:t>
            </a:r>
            <a:r>
              <a:rPr lang="en-US" altLang="en-US" b="0" dirty="0" smtClean="0">
                <a:solidFill>
                  <a:srgbClr val="000000"/>
                </a:solidFill>
                <a:latin typeface="Arial" pitchFamily="34" charset="0"/>
                <a:ea typeface="ＭＳ Ｐゴシック" charset="0"/>
                <a:cs typeface="Arial" pitchFamily="34" charset="0"/>
              </a:rPr>
              <a:t>to see matrix diffusion impacts in a downgradient plume:</a:t>
            </a:r>
          </a:p>
        </p:txBody>
      </p:sp>
      <p:sp>
        <p:nvSpPr>
          <p:cNvPr id="8202" name="Rectangle 5"/>
          <p:cNvSpPr>
            <a:spLocks noChangeArrowheads="1"/>
          </p:cNvSpPr>
          <p:nvPr/>
        </p:nvSpPr>
        <p:spPr bwMode="auto">
          <a:xfrm>
            <a:off x="308841" y="5232028"/>
            <a:ext cx="3681557" cy="1345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eaLnBrk="0" hangingPunct="0">
              <a:lnSpc>
                <a:spcPct val="85000"/>
              </a:lnSpc>
              <a:spcBef>
                <a:spcPct val="55000"/>
              </a:spcBef>
            </a:pPr>
            <a:r>
              <a:rPr lang="en-US" altLang="en-US" dirty="0" smtClean="0">
                <a:solidFill>
                  <a:srgbClr val="000000"/>
                </a:solidFill>
                <a:latin typeface="Arial" pitchFamily="34" charset="0"/>
                <a:ea typeface="ＭＳ Ｐゴシック" charset="0"/>
                <a:cs typeface="Arial" pitchFamily="34" charset="0"/>
              </a:rPr>
              <a:t>Select “PRB Analysis” </a:t>
            </a:r>
            <a:r>
              <a:rPr lang="en-US" altLang="en-US" b="0" dirty="0" smtClean="0">
                <a:solidFill>
                  <a:srgbClr val="000000"/>
                </a:solidFill>
                <a:ea typeface="ＭＳ Ｐゴシック" charset="0"/>
              </a:rPr>
              <a:t>to </a:t>
            </a:r>
            <a:r>
              <a:rPr lang="en-US" altLang="en-US" b="0" dirty="0" smtClean="0">
                <a:solidFill>
                  <a:srgbClr val="000000"/>
                </a:solidFill>
                <a:latin typeface="Arial" pitchFamily="34" charset="0"/>
                <a:ea typeface="ＭＳ Ｐゴシック" charset="0"/>
                <a:cs typeface="Arial" pitchFamily="34" charset="0"/>
              </a:rPr>
              <a:t>see matrix diffusion impacts downgradient of a PRB:</a:t>
            </a:r>
          </a:p>
        </p:txBody>
      </p:sp>
      <p:sp>
        <p:nvSpPr>
          <p:cNvPr id="8203" name="Rectangle 10"/>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0D6B31E2-7CFF-486B-816A-57FA6C378A4F}" type="slidenum">
              <a:rPr lang="en-US" altLang="en-US" sz="1400" b="0" smtClean="0">
                <a:solidFill>
                  <a:srgbClr val="808080"/>
                </a:solidFill>
                <a:latin typeface="Tahoma" pitchFamily="34" charset="0"/>
                <a:ea typeface="ＭＳ Ｐゴシック" charset="0"/>
              </a:rPr>
              <a:pPr algn="r" eaLnBrk="0" hangingPunct="0"/>
              <a:t>63</a:t>
            </a:fld>
            <a:endParaRPr lang="en-US" altLang="en-US" sz="1400" b="0" dirty="0" smtClean="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40859253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6"/>
          <p:cNvSpPr>
            <a:spLocks noChangeArrowheads="1"/>
          </p:cNvSpPr>
          <p:nvPr/>
        </p:nvSpPr>
        <p:spPr bwMode="auto">
          <a:xfrm>
            <a:off x="0" y="2"/>
            <a:ext cx="9144000" cy="68580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9219" name="Rectangle 47"/>
          <p:cNvSpPr>
            <a:spLocks noChangeArrowheads="1"/>
          </p:cNvSpPr>
          <p:nvPr/>
        </p:nvSpPr>
        <p:spPr bwMode="auto">
          <a:xfrm>
            <a:off x="546967" y="1691528"/>
            <a:ext cx="8166965" cy="516647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graphicFrame>
        <p:nvGraphicFramePr>
          <p:cNvPr id="7230" name="Group 62"/>
          <p:cNvGraphicFramePr>
            <a:graphicFrameLocks noGrp="1"/>
          </p:cNvGraphicFramePr>
          <p:nvPr>
            <p:extLst>
              <p:ext uri="{D42A27DB-BD31-4B8C-83A1-F6EECF244321}">
                <p14:modId xmlns:p14="http://schemas.microsoft.com/office/powerpoint/2010/main" val="1407730793"/>
              </p:ext>
            </p:extLst>
          </p:nvPr>
        </p:nvGraphicFramePr>
        <p:xfrm>
          <a:off x="632114" y="1813354"/>
          <a:ext cx="7986569" cy="4972348"/>
        </p:xfrm>
        <a:graphic>
          <a:graphicData uri="http://schemas.openxmlformats.org/drawingml/2006/table">
            <a:tbl>
              <a:tblPr/>
              <a:tblGrid>
                <a:gridCol w="3203864"/>
                <a:gridCol w="4782705"/>
              </a:tblGrid>
              <a:tr h="5230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dirty="0" smtClean="0">
                          <a:ln>
                            <a:noFill/>
                          </a:ln>
                          <a:solidFill>
                            <a:schemeClr val="tx2"/>
                          </a:solidFill>
                          <a:effectLst/>
                          <a:latin typeface="Arial" pitchFamily="34" charset="0"/>
                          <a:cs typeface="Arial" pitchFamily="34" charset="0"/>
                        </a:rPr>
                        <a:t>Parameter</a:t>
                      </a:r>
                    </a:p>
                  </a:txBody>
                  <a:tcPr marL="83132" marR="83132" marT="46778" marB="46778" horzOverflow="overflow">
                    <a:lnL w="19050" cap="flat" cmpd="sng" algn="ctr">
                      <a:solidFill>
                        <a:schemeClr val="folHlink"/>
                      </a:solidFill>
                      <a:prstDash val="solid"/>
                      <a:round/>
                      <a:headEnd type="none" w="med" len="med"/>
                      <a:tailEnd type="none" w="med" len="med"/>
                    </a:lnL>
                    <a:lnR w="28575" cap="flat" cmpd="sng" algn="ctr">
                      <a:solidFill>
                        <a:srgbClr val="5F5F5F"/>
                      </a:solidFill>
                      <a:prstDash val="solid"/>
                      <a:round/>
                      <a:headEnd type="none" w="med" len="med"/>
                      <a:tailEnd type="none" w="med" len="med"/>
                    </a:lnR>
                    <a:lnT w="28575" cap="flat" cmpd="sng" algn="ctr">
                      <a:solidFill>
                        <a:srgbClr val="C0C0C0"/>
                      </a:solidFill>
                      <a:prstDash val="solid"/>
                      <a:round/>
                      <a:headEnd type="none" w="med" len="med"/>
                      <a:tailEnd type="none" w="med" len="med"/>
                    </a:lnT>
                    <a:lnB w="28575" cap="flat" cmpd="sng" algn="ctr">
                      <a:solidFill>
                        <a:schemeClr val="folHlink"/>
                      </a:solidFill>
                      <a:prstDash val="solid"/>
                      <a:round/>
                      <a:headEnd type="none" w="med" len="med"/>
                      <a:tailEnd type="none" w="med" len="med"/>
                    </a:lnB>
                    <a:lnTlToBr>
                      <a:noFill/>
                    </a:lnTlToBr>
                    <a:lnBlToTr>
                      <a:noFill/>
                    </a:lnBlToTr>
                    <a:solidFill>
                      <a:srgbClr val="155F9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dirty="0" smtClean="0">
                          <a:ln>
                            <a:noFill/>
                          </a:ln>
                          <a:solidFill>
                            <a:schemeClr val="tx2"/>
                          </a:solidFill>
                          <a:effectLst/>
                          <a:latin typeface="Arial" pitchFamily="34" charset="0"/>
                          <a:cs typeface="Arial" pitchFamily="34" charset="0"/>
                        </a:rPr>
                        <a:t>Description</a:t>
                      </a:r>
                    </a:p>
                  </a:txBody>
                  <a:tcPr marL="83132" marR="83132" marT="46778" marB="46778" horzOverflow="overflow">
                    <a:lnL w="28575" cap="flat" cmpd="sng" algn="ctr">
                      <a:solidFill>
                        <a:srgbClr val="5F5F5F"/>
                      </a:solidFill>
                      <a:prstDash val="solid"/>
                      <a:round/>
                      <a:headEnd type="none" w="med" len="med"/>
                      <a:tailEnd type="none" w="med" len="med"/>
                    </a:lnL>
                    <a:lnR w="19050" cap="flat" cmpd="sng" algn="ctr">
                      <a:solidFill>
                        <a:schemeClr val="folHlink"/>
                      </a:solidFill>
                      <a:prstDash val="solid"/>
                      <a:round/>
                      <a:headEnd type="none" w="med" len="med"/>
                      <a:tailEnd type="none" w="med" len="med"/>
                    </a:lnR>
                    <a:lnT w="28575" cap="flat" cmpd="sng" algn="ctr">
                      <a:solidFill>
                        <a:srgbClr val="C0C0C0"/>
                      </a:solidFill>
                      <a:prstDash val="solid"/>
                      <a:round/>
                      <a:headEnd type="none" w="med" len="med"/>
                      <a:tailEnd type="none" w="med" len="med"/>
                    </a:lnT>
                    <a:lnB w="28575" cap="flat" cmpd="sng" algn="ctr">
                      <a:solidFill>
                        <a:schemeClr val="folHlink"/>
                      </a:solidFill>
                      <a:prstDash val="solid"/>
                      <a:round/>
                      <a:headEnd type="none" w="med" len="med"/>
                      <a:tailEnd type="none" w="med" len="med"/>
                    </a:lnB>
                    <a:lnTlToBr>
                      <a:noFill/>
                    </a:lnTlToBr>
                    <a:lnBlToTr>
                      <a:noFill/>
                    </a:lnBlToTr>
                    <a:solidFill>
                      <a:srgbClr val="155F97"/>
                    </a:solidFill>
                  </a:tcPr>
                </a:tc>
              </a:tr>
              <a:tr h="95186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000000"/>
                          </a:solidFill>
                          <a:effectLst/>
                          <a:latin typeface="Arial" pitchFamily="34" charset="0"/>
                          <a:cs typeface="Arial" pitchFamily="34" charset="0"/>
                        </a:rPr>
                        <a:t>Low-k Zone Description</a:t>
                      </a:r>
                    </a:p>
                  </a:txBody>
                  <a:tcPr marL="83132" marR="83132" marT="46778" marB="46778" horzOverflow="overflow">
                    <a:lnL w="19050" cap="flat" cmpd="sng" algn="ctr">
                      <a:solidFill>
                        <a:schemeClr val="folHlink"/>
                      </a:solidFill>
                      <a:prstDash val="solid"/>
                      <a:round/>
                      <a:headEnd type="none" w="med" len="med"/>
                      <a:tailEnd type="none" w="med" len="med"/>
                    </a:lnL>
                    <a:lnR w="28575" cap="flat" cmpd="sng" algn="ctr">
                      <a:solidFill>
                        <a:srgbClr val="5F5F5F"/>
                      </a:solidFill>
                      <a:prstDash val="solid"/>
                      <a:round/>
                      <a:headEnd type="none" w="med" len="med"/>
                      <a:tailEnd type="none" w="med" len="med"/>
                    </a:lnR>
                    <a:lnT w="28575" cap="flat" cmpd="sng" algn="ctr">
                      <a:solidFill>
                        <a:schemeClr val="folHlink"/>
                      </a:solidFill>
                      <a:prstDash val="solid"/>
                      <a:round/>
                      <a:headEnd type="none" w="med" len="med"/>
                      <a:tailEnd type="none" w="med" len="med"/>
                    </a:lnT>
                    <a:lnB w="28575" cap="flat" cmpd="sng" algn="ctr">
                      <a:solidFill>
                        <a:srgbClr val="1769A7"/>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000000"/>
                          </a:solidFill>
                          <a:effectLst/>
                          <a:latin typeface="Arial" pitchFamily="34" charset="0"/>
                          <a:cs typeface="Arial" pitchFamily="34" charset="0"/>
                        </a:rPr>
                        <a:t>Choose from dropdown menu or enter directly</a:t>
                      </a:r>
                    </a:p>
                  </a:txBody>
                  <a:tcPr marL="83132" marR="83132" marT="46778" marB="46778" horzOverflow="overflow">
                    <a:lnL w="28575" cap="flat" cmpd="sng" algn="ctr">
                      <a:solidFill>
                        <a:srgbClr val="5F5F5F"/>
                      </a:solidFill>
                      <a:prstDash val="solid"/>
                      <a:round/>
                      <a:headEnd type="none" w="med" len="med"/>
                      <a:tailEnd type="none" w="med" len="med"/>
                    </a:lnL>
                    <a:lnR w="19050" cap="flat" cmpd="sng" algn="ctr">
                      <a:solidFill>
                        <a:schemeClr val="folHlink"/>
                      </a:solidFill>
                      <a:prstDash val="solid"/>
                      <a:round/>
                      <a:headEnd type="none" w="med" len="med"/>
                      <a:tailEnd type="none" w="med" len="med"/>
                    </a:lnR>
                    <a:lnT w="28575" cap="flat" cmpd="sng" algn="ctr">
                      <a:solidFill>
                        <a:schemeClr val="folHlink"/>
                      </a:solidFill>
                      <a:prstDash val="solid"/>
                      <a:round/>
                      <a:headEnd type="none" w="med" len="med"/>
                      <a:tailEnd type="none" w="med" len="med"/>
                    </a:lnT>
                    <a:lnB w="28575" cap="flat" cmpd="sng" algn="ctr">
                      <a:solidFill>
                        <a:srgbClr val="1769A7"/>
                      </a:solidFill>
                      <a:prstDash val="solid"/>
                      <a:round/>
                      <a:headEnd type="none" w="med" len="med"/>
                      <a:tailEnd type="none" w="med" len="med"/>
                    </a:lnB>
                    <a:lnTlToBr>
                      <a:noFill/>
                    </a:lnTlToBr>
                    <a:lnBlToTr>
                      <a:noFill/>
                    </a:lnBlToTr>
                    <a:solidFill>
                      <a:srgbClr val="CBCBCB"/>
                    </a:solidFill>
                  </a:tcPr>
                </a:tc>
              </a:tr>
              <a:tr h="254719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000000"/>
                          </a:solidFill>
                          <a:effectLst/>
                          <a:latin typeface="Arial" pitchFamily="34" charset="0"/>
                          <a:cs typeface="Arial" pitchFamily="34" charset="0"/>
                        </a:rPr>
                        <a:t>Low-k Zone Total Porosity</a:t>
                      </a:r>
                    </a:p>
                  </a:txBody>
                  <a:tcPr marL="83132" marR="83132" marT="46778" marB="46778" horzOverflow="overflow">
                    <a:lnL w="19050" cap="flat" cmpd="sng" algn="ctr">
                      <a:solidFill>
                        <a:schemeClr val="folHlink"/>
                      </a:solidFill>
                      <a:prstDash val="solid"/>
                      <a:round/>
                      <a:headEnd type="none" w="med" len="med"/>
                      <a:tailEnd type="none" w="med" len="med"/>
                    </a:lnL>
                    <a:lnR w="28575" cap="flat" cmpd="sng" algn="ctr">
                      <a:solidFill>
                        <a:srgbClr val="5F5F5F"/>
                      </a:solidFill>
                      <a:prstDash val="solid"/>
                      <a:round/>
                      <a:headEnd type="none" w="med" len="med"/>
                      <a:tailEnd type="none" w="med" len="med"/>
                    </a:lnR>
                    <a:lnT w="28575" cap="flat" cmpd="sng" algn="ctr">
                      <a:solidFill>
                        <a:srgbClr val="1769A7"/>
                      </a:solidFill>
                      <a:prstDash val="solid"/>
                      <a:round/>
                      <a:headEnd type="none" w="med" len="med"/>
                      <a:tailEnd type="none" w="med" len="med"/>
                    </a:lnT>
                    <a:lnB w="28575" cap="flat" cmpd="sng" algn="ctr">
                      <a:solidFill>
                        <a:srgbClr val="1769A7"/>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000000"/>
                          </a:solidFill>
                          <a:effectLst/>
                          <a:latin typeface="Arial" pitchFamily="34" charset="0"/>
                          <a:cs typeface="Arial" pitchFamily="34" charset="0"/>
                        </a:rPr>
                        <a:t>Keep Toolkit default or enter directly.</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2300" b="1" i="0" u="none" strike="noStrike" cap="none" normalizeH="0" baseline="0" dirty="0" smtClean="0">
                          <a:ln>
                            <a:noFill/>
                          </a:ln>
                          <a:solidFill>
                            <a:srgbClr val="000000"/>
                          </a:solidFill>
                          <a:effectLst/>
                          <a:latin typeface="Arial" pitchFamily="34" charset="0"/>
                          <a:cs typeface="Arial" pitchFamily="34" charset="0"/>
                        </a:rPr>
                        <a:t> Based on Pankow and Cherry (1996)</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2300" b="1" i="0" u="none" strike="noStrike" cap="none" normalizeH="0" baseline="0" dirty="0" smtClean="0">
                          <a:ln>
                            <a:noFill/>
                          </a:ln>
                          <a:solidFill>
                            <a:srgbClr val="000000"/>
                          </a:solidFill>
                          <a:effectLst/>
                          <a:latin typeface="Arial" pitchFamily="34" charset="0"/>
                          <a:cs typeface="Arial" pitchFamily="34" charset="0"/>
                        </a:rPr>
                        <a:t> Domenico and Schwartz  (1999)</a:t>
                      </a:r>
                    </a:p>
                    <a:p>
                      <a:pPr marL="166688" marR="0" lvl="0" indent="-166688" algn="l" defTabSz="914400" rtl="0" eaLnBrk="1" fontAlgn="base" latinLnBrk="0" hangingPunct="1">
                        <a:lnSpc>
                          <a:spcPct val="100000"/>
                        </a:lnSpc>
                        <a:spcBef>
                          <a:spcPct val="0"/>
                        </a:spcBef>
                        <a:spcAft>
                          <a:spcPct val="0"/>
                        </a:spcAft>
                        <a:buClrTx/>
                        <a:buSzTx/>
                        <a:buFontTx/>
                        <a:buChar char="•"/>
                        <a:tabLst/>
                      </a:pPr>
                      <a:r>
                        <a:rPr kumimoji="0" lang="en-US" sz="2300" b="1" i="0" u="none" strike="noStrike" cap="none" normalizeH="0" baseline="0" dirty="0" smtClean="0">
                          <a:ln>
                            <a:noFill/>
                          </a:ln>
                          <a:solidFill>
                            <a:srgbClr val="000000"/>
                          </a:solidFill>
                          <a:effectLst/>
                          <a:latin typeface="Arial" pitchFamily="34" charset="0"/>
                          <a:cs typeface="Arial" pitchFamily="34" charset="0"/>
                        </a:rPr>
                        <a:t>Davis (1969) and Johnson and Morris (1962)</a:t>
                      </a:r>
                    </a:p>
                  </a:txBody>
                  <a:tcPr marL="83132" marR="83132" marT="46778" marB="46778" horzOverflow="overflow">
                    <a:lnL w="28575" cap="flat" cmpd="sng" algn="ctr">
                      <a:solidFill>
                        <a:srgbClr val="5F5F5F"/>
                      </a:solidFill>
                      <a:prstDash val="solid"/>
                      <a:round/>
                      <a:headEnd type="none" w="med" len="med"/>
                      <a:tailEnd type="none" w="med" len="med"/>
                    </a:lnL>
                    <a:lnR w="19050" cap="flat" cmpd="sng" algn="ctr">
                      <a:solidFill>
                        <a:schemeClr val="folHlink"/>
                      </a:solidFill>
                      <a:prstDash val="solid"/>
                      <a:round/>
                      <a:headEnd type="none" w="med" len="med"/>
                      <a:tailEnd type="none" w="med" len="med"/>
                    </a:lnR>
                    <a:lnT w="28575" cap="flat" cmpd="sng" algn="ctr">
                      <a:solidFill>
                        <a:srgbClr val="1769A7"/>
                      </a:solidFill>
                      <a:prstDash val="solid"/>
                      <a:round/>
                      <a:headEnd type="none" w="med" len="med"/>
                      <a:tailEnd type="none" w="med" len="med"/>
                    </a:lnT>
                    <a:lnB w="28575" cap="flat" cmpd="sng" algn="ctr">
                      <a:solidFill>
                        <a:srgbClr val="1769A7"/>
                      </a:solidFill>
                      <a:prstDash val="solid"/>
                      <a:round/>
                      <a:headEnd type="none" w="med" len="med"/>
                      <a:tailEnd type="none" w="med" len="med"/>
                    </a:lnB>
                    <a:lnTlToBr>
                      <a:noFill/>
                    </a:lnTlToBr>
                    <a:lnBlToTr>
                      <a:noFill/>
                    </a:lnBlToTr>
                    <a:solidFill>
                      <a:srgbClr val="E7E7E7"/>
                    </a:solidFill>
                  </a:tcPr>
                </a:tc>
              </a:tr>
              <a:tr h="9502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000000"/>
                          </a:solidFill>
                          <a:effectLst/>
                          <a:latin typeface="Arial" pitchFamily="34" charset="0"/>
                          <a:cs typeface="Arial" pitchFamily="34" charset="0"/>
                        </a:rPr>
                        <a:t>Transmissive Zone Darcy Velocity</a:t>
                      </a:r>
                    </a:p>
                  </a:txBody>
                  <a:tcPr marL="83132" marR="83132" marT="46778" marB="46778" horzOverflow="overflow">
                    <a:lnL w="19050" cap="flat" cmpd="sng" algn="ctr">
                      <a:solidFill>
                        <a:schemeClr val="folHlink"/>
                      </a:solidFill>
                      <a:prstDash val="solid"/>
                      <a:round/>
                      <a:headEnd type="none" w="med" len="med"/>
                      <a:tailEnd type="none" w="med" len="med"/>
                    </a:lnL>
                    <a:lnR w="28575" cap="flat" cmpd="sng" algn="ctr">
                      <a:solidFill>
                        <a:srgbClr val="5F5F5F"/>
                      </a:solidFill>
                      <a:prstDash val="solid"/>
                      <a:round/>
                      <a:headEnd type="none" w="med" len="med"/>
                      <a:tailEnd type="none" w="med" len="med"/>
                    </a:lnR>
                    <a:lnT w="28575" cap="flat" cmpd="sng" algn="ctr">
                      <a:solidFill>
                        <a:srgbClr val="1769A7"/>
                      </a:solidFill>
                      <a:prstDash val="solid"/>
                      <a:round/>
                      <a:headEnd type="none" w="med" len="med"/>
                      <a:tailEnd type="none" w="med" len="med"/>
                    </a:lnT>
                    <a:lnB w="28575" cap="flat" cmpd="sng" algn="ctr">
                      <a:solidFill>
                        <a:srgbClr val="1769A7"/>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000000"/>
                          </a:solidFill>
                          <a:effectLst/>
                          <a:latin typeface="Arial" pitchFamily="34" charset="0"/>
                          <a:cs typeface="Arial" pitchFamily="34" charset="0"/>
                        </a:rPr>
                        <a:t>Enter directly or use Toolkit to calculate</a:t>
                      </a:r>
                    </a:p>
                  </a:txBody>
                  <a:tcPr marL="83132" marR="83132" marT="46778" marB="46778" horzOverflow="overflow">
                    <a:lnL w="28575" cap="flat" cmpd="sng" algn="ctr">
                      <a:solidFill>
                        <a:srgbClr val="5F5F5F"/>
                      </a:solidFill>
                      <a:prstDash val="solid"/>
                      <a:round/>
                      <a:headEnd type="none" w="med" len="med"/>
                      <a:tailEnd type="none" w="med" len="med"/>
                    </a:lnL>
                    <a:lnR w="19050" cap="flat" cmpd="sng" algn="ctr">
                      <a:solidFill>
                        <a:schemeClr val="folHlink"/>
                      </a:solidFill>
                      <a:prstDash val="solid"/>
                      <a:round/>
                      <a:headEnd type="none" w="med" len="med"/>
                      <a:tailEnd type="none" w="med" len="med"/>
                    </a:lnR>
                    <a:lnT w="28575" cap="flat" cmpd="sng" algn="ctr">
                      <a:solidFill>
                        <a:srgbClr val="1769A7"/>
                      </a:solidFill>
                      <a:prstDash val="solid"/>
                      <a:round/>
                      <a:headEnd type="none" w="med" len="med"/>
                      <a:tailEnd type="none" w="med" len="med"/>
                    </a:lnT>
                    <a:lnB w="28575" cap="flat" cmpd="sng" algn="ctr">
                      <a:solidFill>
                        <a:srgbClr val="1769A7"/>
                      </a:solidFill>
                      <a:prstDash val="solid"/>
                      <a:round/>
                      <a:headEnd type="none" w="med" len="med"/>
                      <a:tailEnd type="none" w="med" len="med"/>
                    </a:lnB>
                    <a:lnTlToBr>
                      <a:noFill/>
                    </a:lnTlToBr>
                    <a:lnBlToTr>
                      <a:noFill/>
                    </a:lnBlToTr>
                    <a:solidFill>
                      <a:srgbClr val="CBCBCB"/>
                    </a:solidFill>
                  </a:tcPr>
                </a:tc>
              </a:tr>
            </a:tbl>
          </a:graphicData>
        </a:graphic>
      </p:graphicFrame>
      <p:sp>
        <p:nvSpPr>
          <p:cNvPr id="9220" name="Rectangle 48"/>
          <p:cNvSpPr>
            <a:spLocks noChangeArrowheads="1"/>
          </p:cNvSpPr>
          <p:nvPr/>
        </p:nvSpPr>
        <p:spPr bwMode="auto">
          <a:xfrm>
            <a:off x="546967" y="1691528"/>
            <a:ext cx="8166965" cy="636745"/>
          </a:xfrm>
          <a:prstGeom prst="rect">
            <a:avLst/>
          </a:prstGeom>
          <a:solidFill>
            <a:srgbClr val="16749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9238" name="Rectangle 8"/>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7EE806BE-5BD6-44B1-BB59-767E54616D34}" type="slidenum">
              <a:rPr lang="en-US" altLang="en-US" sz="1400" b="0" smtClean="0">
                <a:solidFill>
                  <a:srgbClr val="FFFFFF"/>
                </a:solidFill>
                <a:latin typeface="Tahoma" pitchFamily="34" charset="0"/>
                <a:ea typeface="ＭＳ Ｐゴシック" charset="0"/>
              </a:rPr>
              <a:pPr algn="r" eaLnBrk="0" hangingPunct="0"/>
              <a:t>64</a:t>
            </a:fld>
            <a:endParaRPr lang="en-US" altLang="en-US" sz="1400" b="0" dirty="0" smtClean="0">
              <a:solidFill>
                <a:srgbClr val="FFFFFF"/>
              </a:solidFill>
              <a:latin typeface="Tahoma" pitchFamily="34" charset="0"/>
              <a:ea typeface="ＭＳ Ｐゴシック" charset="0"/>
            </a:endParaRPr>
          </a:p>
        </p:txBody>
      </p:sp>
      <p:grpSp>
        <p:nvGrpSpPr>
          <p:cNvPr id="9239" name="Group 1"/>
          <p:cNvGrpSpPr>
            <a:grpSpLocks noChangeAspect="1"/>
          </p:cNvGrpSpPr>
          <p:nvPr/>
        </p:nvGrpSpPr>
        <p:grpSpPr bwMode="auto">
          <a:xfrm>
            <a:off x="196273" y="66613"/>
            <a:ext cx="8760114" cy="1497649"/>
            <a:chOff x="4543032" y="2869542"/>
            <a:chExt cx="6340532" cy="963339"/>
          </a:xfrm>
        </p:grpSpPr>
        <p:pic>
          <p:nvPicPr>
            <p:cNvPr id="9240" name="Picture 26"/>
            <p:cNvPicPr>
              <a:picLocks noChangeAspect="1" noChangeArrowheads="1"/>
            </p:cNvPicPr>
            <p:nvPr/>
          </p:nvPicPr>
          <p:blipFill>
            <a:blip r:embed="rId3">
              <a:extLst>
                <a:ext uri="{28A0092B-C50C-407E-A947-70E740481C1C}">
                  <a14:useLocalDpi xmlns:a14="http://schemas.microsoft.com/office/drawing/2010/main" val="0"/>
                </a:ext>
              </a:extLst>
            </a:blip>
            <a:srcRect r="68581" b="16415"/>
            <a:stretch>
              <a:fillRect/>
            </a:stretch>
          </p:blipFill>
          <p:spPr bwMode="auto">
            <a:xfrm>
              <a:off x="4543032" y="2869542"/>
              <a:ext cx="2510911" cy="963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41" name="Picture 26"/>
            <p:cNvPicPr>
              <a:picLocks noChangeAspect="1" noChangeArrowheads="1"/>
            </p:cNvPicPr>
            <p:nvPr/>
          </p:nvPicPr>
          <p:blipFill>
            <a:blip r:embed="rId3">
              <a:extLst>
                <a:ext uri="{28A0092B-C50C-407E-A947-70E740481C1C}">
                  <a14:useLocalDpi xmlns:a14="http://schemas.microsoft.com/office/drawing/2010/main" val="0"/>
                </a:ext>
              </a:extLst>
            </a:blip>
            <a:srcRect l="52078" b="16415"/>
            <a:stretch>
              <a:fillRect/>
            </a:stretch>
          </p:blipFill>
          <p:spPr bwMode="auto">
            <a:xfrm>
              <a:off x="7053943" y="2869542"/>
              <a:ext cx="3829621" cy="963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90105577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9"/>
          <p:cNvSpPr>
            <a:spLocks noChangeArrowheads="1"/>
          </p:cNvSpPr>
          <p:nvPr/>
        </p:nvSpPr>
        <p:spPr bwMode="auto">
          <a:xfrm>
            <a:off x="0" y="891768"/>
            <a:ext cx="9144000" cy="59662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10243" name="Rectangle 41"/>
          <p:cNvSpPr>
            <a:spLocks noChangeArrowheads="1"/>
          </p:cNvSpPr>
          <p:nvPr/>
        </p:nvSpPr>
        <p:spPr bwMode="auto">
          <a:xfrm>
            <a:off x="546968" y="3189668"/>
            <a:ext cx="8113568" cy="3416879"/>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10244" name="Rectangle 42"/>
          <p:cNvSpPr>
            <a:spLocks noChangeArrowheads="1"/>
          </p:cNvSpPr>
          <p:nvPr/>
        </p:nvSpPr>
        <p:spPr bwMode="auto">
          <a:xfrm>
            <a:off x="546968" y="3189667"/>
            <a:ext cx="8113568" cy="695221"/>
          </a:xfrm>
          <a:prstGeom prst="rect">
            <a:avLst/>
          </a:prstGeom>
          <a:solidFill>
            <a:srgbClr val="5F5F5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graphicFrame>
        <p:nvGraphicFramePr>
          <p:cNvPr id="8241" name="Group 49"/>
          <p:cNvGraphicFramePr>
            <a:graphicFrameLocks noGrp="1"/>
          </p:cNvGraphicFramePr>
          <p:nvPr>
            <p:extLst>
              <p:ext uri="{D42A27DB-BD31-4B8C-83A1-F6EECF244321}">
                <p14:modId xmlns:p14="http://schemas.microsoft.com/office/powerpoint/2010/main" val="1198145395"/>
              </p:ext>
            </p:extLst>
          </p:nvPr>
        </p:nvGraphicFramePr>
        <p:xfrm>
          <a:off x="610468" y="3314529"/>
          <a:ext cx="7986568" cy="3235020"/>
        </p:xfrm>
        <a:graphic>
          <a:graphicData uri="http://schemas.openxmlformats.org/drawingml/2006/table">
            <a:tbl>
              <a:tblPr/>
              <a:tblGrid>
                <a:gridCol w="2957079"/>
                <a:gridCol w="5029489"/>
              </a:tblGrid>
              <a:tr h="5506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dirty="0" smtClean="0">
                          <a:ln>
                            <a:noFill/>
                          </a:ln>
                          <a:solidFill>
                            <a:schemeClr val="tx2"/>
                          </a:solidFill>
                          <a:effectLst/>
                          <a:latin typeface="Arial" pitchFamily="34" charset="0"/>
                          <a:cs typeface="Arial" pitchFamily="34" charset="0"/>
                        </a:rPr>
                        <a:t>Parameter</a:t>
                      </a:r>
                    </a:p>
                  </a:txBody>
                  <a:tcPr marL="83132" marR="83132" marT="46797" marB="46797"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folHlink"/>
                      </a:solidFill>
                      <a:prstDash val="solid"/>
                      <a:round/>
                      <a:headEnd type="none" w="med" len="med"/>
                      <a:tailEnd type="none" w="med" len="med"/>
                    </a:lnT>
                    <a:lnB w="28575" cap="flat" cmpd="sng" algn="ctr">
                      <a:solidFill>
                        <a:srgbClr val="155F97"/>
                      </a:solidFill>
                      <a:prstDash val="solid"/>
                      <a:round/>
                      <a:headEnd type="none" w="med" len="med"/>
                      <a:tailEnd type="none" w="med" len="med"/>
                    </a:lnB>
                    <a:lnTlToBr>
                      <a:noFill/>
                    </a:lnTlToBr>
                    <a:lnBlToTr>
                      <a:noFill/>
                    </a:lnBlToTr>
                    <a:solidFill>
                      <a:srgbClr val="15569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dirty="0" smtClean="0">
                          <a:ln>
                            <a:noFill/>
                          </a:ln>
                          <a:solidFill>
                            <a:schemeClr val="tx2"/>
                          </a:solidFill>
                          <a:effectLst/>
                          <a:latin typeface="Arial" pitchFamily="34" charset="0"/>
                          <a:cs typeface="Arial" pitchFamily="34" charset="0"/>
                        </a:rPr>
                        <a:t>Description</a:t>
                      </a:r>
                    </a:p>
                  </a:txBody>
                  <a:tcPr marL="83132" marR="83132" marT="46797" marB="46797"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folHlink"/>
                      </a:solidFill>
                      <a:prstDash val="solid"/>
                      <a:round/>
                      <a:headEnd type="none" w="med" len="med"/>
                      <a:tailEnd type="none" w="med" len="med"/>
                    </a:lnT>
                    <a:lnB w="28575" cap="flat" cmpd="sng" algn="ctr">
                      <a:solidFill>
                        <a:srgbClr val="155F97"/>
                      </a:solidFill>
                      <a:prstDash val="solid"/>
                      <a:round/>
                      <a:headEnd type="none" w="med" len="med"/>
                      <a:tailEnd type="none" w="med" len="med"/>
                    </a:lnB>
                    <a:lnTlToBr>
                      <a:noFill/>
                    </a:lnTlToBr>
                    <a:lnBlToTr>
                      <a:noFill/>
                    </a:lnBlToTr>
                    <a:solidFill>
                      <a:srgbClr val="15569D"/>
                    </a:solidFill>
                  </a:tcPr>
                </a:tc>
              </a:tr>
              <a:tr h="268439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dirty="0" smtClean="0">
                          <a:ln>
                            <a:noFill/>
                          </a:ln>
                          <a:solidFill>
                            <a:srgbClr val="000000"/>
                          </a:solidFill>
                          <a:effectLst/>
                          <a:latin typeface="Arial" pitchFamily="34" charset="0"/>
                          <a:cs typeface="Arial" pitchFamily="34" charset="0"/>
                        </a:rPr>
                        <a:t>Molecular Diffusion Coefficient in Free Water</a:t>
                      </a:r>
                    </a:p>
                  </a:txBody>
                  <a:tcPr marL="83132" marR="83132" marT="46797" marB="46797"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rgbClr val="155F97"/>
                      </a:solidFill>
                      <a:prstDash val="solid"/>
                      <a:round/>
                      <a:headEnd type="none" w="med" len="med"/>
                      <a:tailEnd type="none" w="med" len="med"/>
                    </a:lnT>
                    <a:lnB w="28575" cap="flat" cmpd="sng" algn="ctr">
                      <a:solidFill>
                        <a:srgbClr val="155F97"/>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dirty="0" smtClean="0">
                          <a:ln>
                            <a:noFill/>
                          </a:ln>
                          <a:solidFill>
                            <a:srgbClr val="000000"/>
                          </a:solidFill>
                          <a:effectLst/>
                          <a:latin typeface="Arial" pitchFamily="34" charset="0"/>
                          <a:cs typeface="Arial" pitchFamily="34" charset="0"/>
                        </a:rPr>
                        <a:t>Keep Toolkit default or enter directly</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2000" b="1" i="0" u="none" strike="noStrike" cap="none" normalizeH="0" baseline="0" dirty="0" smtClean="0">
                          <a:ln>
                            <a:noFill/>
                          </a:ln>
                          <a:solidFill>
                            <a:srgbClr val="000000"/>
                          </a:solidFill>
                          <a:effectLst/>
                          <a:latin typeface="Arial" pitchFamily="34" charset="0"/>
                          <a:cs typeface="Arial" pitchFamily="34" charset="0"/>
                        </a:rPr>
                        <a:t> From TRRP (2008)</a:t>
                      </a:r>
                    </a:p>
                    <a:p>
                      <a:pPr marL="800100" marR="0" lvl="1" indent="-34290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2000" b="1" i="0" u="none" strike="noStrike" cap="none" normalizeH="0" baseline="0" dirty="0" smtClean="0">
                          <a:ln>
                            <a:noFill/>
                          </a:ln>
                          <a:solidFill>
                            <a:srgbClr val="000000"/>
                          </a:solidFill>
                          <a:effectLst/>
                          <a:latin typeface="Arial" pitchFamily="34" charset="0"/>
                          <a:cs typeface="Arial" pitchFamily="34" charset="0"/>
                        </a:rPr>
                        <a:t>TCE = </a:t>
                      </a:r>
                      <a:r>
                        <a:rPr kumimoji="0" lang="en-US" sz="2000" b="0" i="0" u="none" strike="noStrike" cap="none" normalizeH="0" baseline="0" dirty="0" smtClean="0">
                          <a:ln>
                            <a:noFill/>
                          </a:ln>
                          <a:solidFill>
                            <a:srgbClr val="000000"/>
                          </a:solidFill>
                          <a:effectLst/>
                          <a:latin typeface="Arial" pitchFamily="34" charset="0"/>
                          <a:cs typeface="Arial" pitchFamily="34" charset="0"/>
                        </a:rPr>
                        <a:t>9.1E-06 cm</a:t>
                      </a:r>
                      <a:r>
                        <a:rPr kumimoji="0" lang="en-US" sz="2000" b="0" i="0" u="none" strike="noStrike" cap="none" normalizeH="0" baseline="30000" dirty="0" smtClean="0">
                          <a:ln>
                            <a:noFill/>
                          </a:ln>
                          <a:solidFill>
                            <a:srgbClr val="000000"/>
                          </a:solidFill>
                          <a:effectLst/>
                          <a:latin typeface="Arial" pitchFamily="34" charset="0"/>
                          <a:cs typeface="Arial" pitchFamily="34" charset="0"/>
                        </a:rPr>
                        <a:t>2</a:t>
                      </a:r>
                      <a:r>
                        <a:rPr kumimoji="0" lang="en-US" sz="2000" b="0" i="0" u="none" strike="noStrike" cap="none" normalizeH="0" baseline="0" dirty="0" smtClean="0">
                          <a:ln>
                            <a:noFill/>
                          </a:ln>
                          <a:solidFill>
                            <a:srgbClr val="000000"/>
                          </a:solidFill>
                          <a:effectLst/>
                          <a:latin typeface="Arial" pitchFamily="34" charset="0"/>
                          <a:cs typeface="Arial" pitchFamily="34" charset="0"/>
                        </a:rPr>
                        <a:t>/s</a:t>
                      </a:r>
                    </a:p>
                    <a:p>
                      <a:pPr marL="800100" marR="0" lvl="1" indent="-34290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2000" b="1" i="0" u="none" strike="noStrike" cap="none" normalizeH="0" baseline="0" dirty="0" smtClean="0">
                          <a:ln>
                            <a:noFill/>
                          </a:ln>
                          <a:solidFill>
                            <a:srgbClr val="000000"/>
                          </a:solidFill>
                          <a:effectLst/>
                          <a:latin typeface="Arial" pitchFamily="34" charset="0"/>
                          <a:cs typeface="Arial" pitchFamily="34" charset="0"/>
                        </a:rPr>
                        <a:t>PCE = </a:t>
                      </a:r>
                      <a:r>
                        <a:rPr kumimoji="0" lang="en-US" sz="2000" b="0" i="0" u="none" strike="noStrike" cap="none" normalizeH="0" baseline="0" dirty="0" smtClean="0">
                          <a:ln>
                            <a:noFill/>
                          </a:ln>
                          <a:solidFill>
                            <a:srgbClr val="000000"/>
                          </a:solidFill>
                          <a:effectLst/>
                          <a:latin typeface="Arial" pitchFamily="34" charset="0"/>
                          <a:cs typeface="Arial" pitchFamily="34" charset="0"/>
                        </a:rPr>
                        <a:t>8.2E-06 cm</a:t>
                      </a:r>
                      <a:r>
                        <a:rPr kumimoji="0" lang="en-US" sz="2000" b="0" i="0" u="none" strike="noStrike" cap="none" normalizeH="0" baseline="30000" dirty="0" smtClean="0">
                          <a:ln>
                            <a:noFill/>
                          </a:ln>
                          <a:solidFill>
                            <a:srgbClr val="000000"/>
                          </a:solidFill>
                          <a:effectLst/>
                          <a:latin typeface="Arial" pitchFamily="34" charset="0"/>
                          <a:cs typeface="Arial" pitchFamily="34" charset="0"/>
                        </a:rPr>
                        <a:t>2</a:t>
                      </a:r>
                      <a:r>
                        <a:rPr kumimoji="0" lang="en-US" sz="2000" b="0" i="0" u="none" strike="noStrike" cap="none" normalizeH="0" baseline="0" dirty="0" smtClean="0">
                          <a:ln>
                            <a:noFill/>
                          </a:ln>
                          <a:solidFill>
                            <a:srgbClr val="000000"/>
                          </a:solidFill>
                          <a:effectLst/>
                          <a:latin typeface="Arial" pitchFamily="34" charset="0"/>
                          <a:cs typeface="Arial" pitchFamily="34" charset="0"/>
                        </a:rPr>
                        <a:t>/s</a:t>
                      </a:r>
                    </a:p>
                    <a:p>
                      <a:pPr marL="800100" marR="0" lvl="1" indent="-34290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2000" b="1" i="0" u="none" strike="noStrike" cap="none" normalizeH="0" baseline="0" dirty="0" smtClean="0">
                          <a:ln>
                            <a:noFill/>
                          </a:ln>
                          <a:solidFill>
                            <a:srgbClr val="000000"/>
                          </a:solidFill>
                          <a:effectLst/>
                          <a:latin typeface="Arial" pitchFamily="34" charset="0"/>
                          <a:cs typeface="Arial" pitchFamily="34" charset="0"/>
                        </a:rPr>
                        <a:t>Benzene = </a:t>
                      </a:r>
                      <a:r>
                        <a:rPr kumimoji="0" lang="en-US" sz="2000" b="0" i="0" u="none" strike="noStrike" cap="none" normalizeH="0" baseline="0" dirty="0" smtClean="0">
                          <a:ln>
                            <a:noFill/>
                          </a:ln>
                          <a:solidFill>
                            <a:srgbClr val="000000"/>
                          </a:solidFill>
                          <a:effectLst/>
                          <a:latin typeface="Arial" pitchFamily="34" charset="0"/>
                          <a:cs typeface="Arial" pitchFamily="34" charset="0"/>
                        </a:rPr>
                        <a:t>9.8E-06 cm</a:t>
                      </a:r>
                      <a:r>
                        <a:rPr kumimoji="0" lang="en-US" sz="2000" b="0" i="0" u="none" strike="noStrike" cap="none" normalizeH="0" baseline="30000" dirty="0" smtClean="0">
                          <a:ln>
                            <a:noFill/>
                          </a:ln>
                          <a:solidFill>
                            <a:srgbClr val="000000"/>
                          </a:solidFill>
                          <a:effectLst/>
                          <a:latin typeface="Arial" pitchFamily="34" charset="0"/>
                          <a:cs typeface="Arial" pitchFamily="34" charset="0"/>
                        </a:rPr>
                        <a:t>2</a:t>
                      </a:r>
                      <a:r>
                        <a:rPr kumimoji="0" lang="en-US" sz="2000" b="0" i="0" u="none" strike="noStrike" cap="none" normalizeH="0" baseline="0" dirty="0" smtClean="0">
                          <a:ln>
                            <a:noFill/>
                          </a:ln>
                          <a:solidFill>
                            <a:srgbClr val="000000"/>
                          </a:solidFill>
                          <a:effectLst/>
                          <a:latin typeface="Arial" pitchFamily="34" charset="0"/>
                          <a:cs typeface="Arial" pitchFamily="34" charset="0"/>
                        </a:rPr>
                        <a:t>/s</a:t>
                      </a:r>
                      <a:endParaRPr kumimoji="0" lang="en-US" sz="2000" b="1" i="0" u="none" strike="noStrike" cap="none" normalizeH="0" baseline="0" dirty="0" smtClean="0">
                        <a:ln>
                          <a:noFill/>
                        </a:ln>
                        <a:solidFill>
                          <a:srgbClr val="000000"/>
                        </a:solidFill>
                        <a:effectLst/>
                        <a:latin typeface="Arial" pitchFamily="34" charset="0"/>
                        <a:cs typeface="Arial" pitchFamily="34" charset="0"/>
                      </a:endParaRPr>
                    </a:p>
                    <a:p>
                      <a:pPr marL="166688" marR="0" lvl="0" indent="-166688" algn="l" defTabSz="914400" rtl="0" eaLnBrk="1" fontAlgn="base" latinLnBrk="0" hangingPunct="1">
                        <a:lnSpc>
                          <a:spcPct val="100000"/>
                        </a:lnSpc>
                        <a:spcBef>
                          <a:spcPct val="0"/>
                        </a:spcBef>
                        <a:spcAft>
                          <a:spcPct val="0"/>
                        </a:spcAft>
                        <a:buClrTx/>
                        <a:buSzTx/>
                        <a:buFontTx/>
                        <a:buChar char="•"/>
                        <a:tabLst/>
                      </a:pPr>
                      <a:r>
                        <a:rPr kumimoji="0" lang="en-US" sz="2000" b="1" i="0" u="none" strike="noStrike" cap="none" normalizeH="0" baseline="0" dirty="0" smtClean="0">
                          <a:ln>
                            <a:noFill/>
                          </a:ln>
                          <a:solidFill>
                            <a:srgbClr val="000000"/>
                          </a:solidFill>
                          <a:effectLst/>
                          <a:latin typeface="Arial" pitchFamily="34" charset="0"/>
                          <a:cs typeface="Arial" pitchFamily="34" charset="0"/>
                        </a:rPr>
                        <a:t>Other refs: Pankow and Cherry  (1996),  Wiedemeier </a:t>
                      </a:r>
                      <a:r>
                        <a:rPr kumimoji="0" lang="en-US" sz="2000" b="1" i="1" u="none" strike="noStrike" cap="none" normalizeH="0" baseline="0" dirty="0" smtClean="0">
                          <a:ln>
                            <a:noFill/>
                          </a:ln>
                          <a:solidFill>
                            <a:srgbClr val="000000"/>
                          </a:solidFill>
                          <a:effectLst/>
                          <a:latin typeface="Arial" pitchFamily="34" charset="0"/>
                          <a:cs typeface="Arial" pitchFamily="34" charset="0"/>
                        </a:rPr>
                        <a:t>et al</a:t>
                      </a:r>
                      <a:r>
                        <a:rPr kumimoji="0" lang="en-US" sz="2000" b="1" i="0" u="none" strike="noStrike" cap="none" normalizeH="0" baseline="0" dirty="0" smtClean="0">
                          <a:ln>
                            <a:noFill/>
                          </a:ln>
                          <a:solidFill>
                            <a:srgbClr val="000000"/>
                          </a:solidFill>
                          <a:effectLst/>
                          <a:latin typeface="Arial" pitchFamily="34" charset="0"/>
                          <a:cs typeface="Arial" pitchFamily="34" charset="0"/>
                        </a:rPr>
                        <a:t>.  (1999), etc.</a:t>
                      </a:r>
                    </a:p>
                  </a:txBody>
                  <a:tcPr marL="83132" marR="83132" marT="46797" marB="46797"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rgbClr val="155F97"/>
                      </a:solidFill>
                      <a:prstDash val="solid"/>
                      <a:round/>
                      <a:headEnd type="none" w="med" len="med"/>
                      <a:tailEnd type="none" w="med" len="med"/>
                    </a:lnT>
                    <a:lnB w="28575" cap="flat" cmpd="sng" algn="ctr">
                      <a:solidFill>
                        <a:srgbClr val="155F97"/>
                      </a:solidFill>
                      <a:prstDash val="solid"/>
                      <a:round/>
                      <a:headEnd type="none" w="med" len="med"/>
                      <a:tailEnd type="none" w="med" len="med"/>
                    </a:lnB>
                    <a:lnTlToBr>
                      <a:noFill/>
                    </a:lnTlToBr>
                    <a:lnBlToTr>
                      <a:noFill/>
                    </a:lnBlToTr>
                    <a:solidFill>
                      <a:srgbClr val="DDDDDD"/>
                    </a:solidFill>
                  </a:tcPr>
                </a:tc>
              </a:tr>
            </a:tbl>
          </a:graphicData>
        </a:graphic>
      </p:graphicFrame>
      <p:grpSp>
        <p:nvGrpSpPr>
          <p:cNvPr id="10245" name="Group 2"/>
          <p:cNvGrpSpPr>
            <a:grpSpLocks/>
          </p:cNvGrpSpPr>
          <p:nvPr/>
        </p:nvGrpSpPr>
        <p:grpSpPr bwMode="auto">
          <a:xfrm>
            <a:off x="281421" y="1346094"/>
            <a:ext cx="8621568" cy="1645466"/>
            <a:chOff x="-1032980" y="-707731"/>
            <a:chExt cx="9751281" cy="1852505"/>
          </a:xfrm>
        </p:grpSpPr>
        <p:pic>
          <p:nvPicPr>
            <p:cNvPr id="10260" name="Picture 3"/>
            <p:cNvPicPr>
              <a:picLocks noChangeAspect="1" noChangeArrowheads="1"/>
            </p:cNvPicPr>
            <p:nvPr/>
          </p:nvPicPr>
          <p:blipFill>
            <a:blip r:embed="rId3">
              <a:extLst>
                <a:ext uri="{28A0092B-C50C-407E-A947-70E740481C1C}">
                  <a14:useLocalDpi xmlns:a14="http://schemas.microsoft.com/office/drawing/2010/main" val="0"/>
                </a:ext>
              </a:extLst>
            </a:blip>
            <a:srcRect l="778" t="33128" r="81361" b="54442"/>
            <a:stretch>
              <a:fillRect/>
            </a:stretch>
          </p:blipFill>
          <p:spPr bwMode="auto">
            <a:xfrm>
              <a:off x="-1032980" y="-707731"/>
              <a:ext cx="4734648" cy="1852505"/>
            </a:xfrm>
            <a:prstGeom prst="rect">
              <a:avLst/>
            </a:prstGeom>
            <a:noFill/>
            <a:ln w="38100">
              <a:solidFill>
                <a:srgbClr val="5F5F5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1" name="Picture 3"/>
            <p:cNvPicPr>
              <a:picLocks noChangeAspect="1" noChangeArrowheads="1"/>
            </p:cNvPicPr>
            <p:nvPr/>
          </p:nvPicPr>
          <p:blipFill>
            <a:blip r:embed="rId3">
              <a:extLst>
                <a:ext uri="{28A0092B-C50C-407E-A947-70E740481C1C}">
                  <a14:useLocalDpi xmlns:a14="http://schemas.microsoft.com/office/drawing/2010/main" val="0"/>
                </a:ext>
              </a:extLst>
            </a:blip>
            <a:srcRect l="24738" t="33479" r="56296" b="54092"/>
            <a:stretch>
              <a:fillRect/>
            </a:stretch>
          </p:blipFill>
          <p:spPr bwMode="auto">
            <a:xfrm>
              <a:off x="3689101" y="-707731"/>
              <a:ext cx="5029200" cy="1852505"/>
            </a:xfrm>
            <a:prstGeom prst="rect">
              <a:avLst/>
            </a:prstGeom>
            <a:noFill/>
            <a:ln w="38100">
              <a:solidFill>
                <a:srgbClr val="5F5F5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257" name="Rectangle 120"/>
          <p:cNvSpPr>
            <a:spLocks noChangeArrowheads="1"/>
          </p:cNvSpPr>
          <p:nvPr/>
        </p:nvSpPr>
        <p:spPr bwMode="auto">
          <a:xfrm>
            <a:off x="477693" y="272892"/>
            <a:ext cx="8283864" cy="5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eaLnBrk="0" hangingPunct="0">
              <a:lnSpc>
                <a:spcPct val="85000"/>
              </a:lnSpc>
              <a:spcBef>
                <a:spcPct val="55000"/>
              </a:spcBef>
            </a:pPr>
            <a:r>
              <a:rPr lang="en-US" altLang="en-US" sz="3200" dirty="0">
                <a:solidFill>
                  <a:srgbClr val="1557A7"/>
                </a:solidFill>
                <a:latin typeface="Arial" charset="0"/>
                <a:ea typeface="ＭＳ Ｐゴシック" charset="0"/>
                <a:cs typeface="Arial" charset="0"/>
              </a:rPr>
              <a:t>Square Root Model:  </a:t>
            </a:r>
            <a:r>
              <a:rPr lang="en-US" altLang="en-US" sz="3200" i="1" dirty="0" smtClean="0">
                <a:solidFill>
                  <a:srgbClr val="2895A5"/>
                </a:solidFill>
                <a:latin typeface="Arial" pitchFamily="34" charset="0"/>
                <a:ea typeface="ＭＳ Ｐゴシック" charset="0"/>
              </a:rPr>
              <a:t>Transport</a:t>
            </a:r>
          </a:p>
        </p:txBody>
      </p:sp>
      <p:sp>
        <p:nvSpPr>
          <p:cNvPr id="10" name="Line 6"/>
          <p:cNvSpPr>
            <a:spLocks noChangeShapeType="1"/>
          </p:cNvSpPr>
          <p:nvPr/>
        </p:nvSpPr>
        <p:spPr bwMode="auto">
          <a:xfrm>
            <a:off x="0" y="909635"/>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sp>
        <p:nvSpPr>
          <p:cNvPr id="10259" name="Rectangle 10"/>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5569ADC9-EBC9-476D-86E2-6538FF4C2728}" type="slidenum">
              <a:rPr lang="en-US" altLang="en-US" sz="1400" b="0" smtClean="0">
                <a:solidFill>
                  <a:srgbClr val="FFFFFF"/>
                </a:solidFill>
                <a:latin typeface="Tahoma" pitchFamily="34" charset="0"/>
                <a:ea typeface="ＭＳ Ｐゴシック" charset="0"/>
              </a:rPr>
              <a:pPr algn="r" eaLnBrk="0" hangingPunct="0"/>
              <a:t>65</a:t>
            </a:fld>
            <a:endParaRPr lang="en-US" altLang="en-US" sz="1400" b="0" dirty="0" smtClean="0">
              <a:solidFill>
                <a:srgbClr val="FFFFFF"/>
              </a:solidFill>
              <a:latin typeface="Tahoma" pitchFamily="34" charset="0"/>
              <a:ea typeface="ＭＳ Ｐゴシック" charset="0"/>
            </a:endParaRPr>
          </a:p>
        </p:txBody>
      </p:sp>
    </p:spTree>
    <p:extLst>
      <p:ext uri="{BB962C8B-B14F-4D97-AF65-F5344CB8AC3E}">
        <p14:creationId xmlns:p14="http://schemas.microsoft.com/office/powerpoint/2010/main" val="248678372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9"/>
          <p:cNvSpPr>
            <a:spLocks noChangeArrowheads="1"/>
          </p:cNvSpPr>
          <p:nvPr/>
        </p:nvSpPr>
        <p:spPr bwMode="auto">
          <a:xfrm>
            <a:off x="0" y="891768"/>
            <a:ext cx="9144000" cy="59662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10243" name="Rectangle 41"/>
          <p:cNvSpPr>
            <a:spLocks noChangeArrowheads="1"/>
          </p:cNvSpPr>
          <p:nvPr/>
        </p:nvSpPr>
        <p:spPr bwMode="auto">
          <a:xfrm>
            <a:off x="546968" y="1208483"/>
            <a:ext cx="8113568" cy="205053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10244" name="Rectangle 42"/>
          <p:cNvSpPr>
            <a:spLocks noChangeArrowheads="1"/>
          </p:cNvSpPr>
          <p:nvPr/>
        </p:nvSpPr>
        <p:spPr bwMode="auto">
          <a:xfrm>
            <a:off x="546968" y="1208482"/>
            <a:ext cx="8113568" cy="548640"/>
          </a:xfrm>
          <a:prstGeom prst="rect">
            <a:avLst/>
          </a:prstGeom>
          <a:solidFill>
            <a:srgbClr val="5F5F5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graphicFrame>
        <p:nvGraphicFramePr>
          <p:cNvPr id="8241" name="Group 49"/>
          <p:cNvGraphicFramePr>
            <a:graphicFrameLocks noGrp="1"/>
          </p:cNvGraphicFramePr>
          <p:nvPr>
            <p:extLst>
              <p:ext uri="{D42A27DB-BD31-4B8C-83A1-F6EECF244321}">
                <p14:modId xmlns:p14="http://schemas.microsoft.com/office/powerpoint/2010/main" val="1291828402"/>
              </p:ext>
            </p:extLst>
          </p:nvPr>
        </p:nvGraphicFramePr>
        <p:xfrm>
          <a:off x="610468" y="1274727"/>
          <a:ext cx="7986568" cy="1867057"/>
        </p:xfrm>
        <a:graphic>
          <a:graphicData uri="http://schemas.openxmlformats.org/drawingml/2006/table">
            <a:tbl>
              <a:tblPr/>
              <a:tblGrid>
                <a:gridCol w="2957079"/>
                <a:gridCol w="5029489"/>
              </a:tblGrid>
              <a:tr h="40782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dirty="0" smtClean="0">
                          <a:ln>
                            <a:noFill/>
                          </a:ln>
                          <a:solidFill>
                            <a:schemeClr val="tx2"/>
                          </a:solidFill>
                          <a:effectLst/>
                          <a:latin typeface="Arial" pitchFamily="34" charset="0"/>
                          <a:cs typeface="Arial" pitchFamily="34" charset="0"/>
                        </a:rPr>
                        <a:t>Parameter</a:t>
                      </a:r>
                    </a:p>
                  </a:txBody>
                  <a:tcPr marL="83132" marR="83132" marT="46797" marB="46797"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folHlink"/>
                      </a:solidFill>
                      <a:prstDash val="solid"/>
                      <a:round/>
                      <a:headEnd type="none" w="med" len="med"/>
                      <a:tailEnd type="none" w="med" len="med"/>
                    </a:lnT>
                    <a:lnB w="28575" cap="flat" cmpd="sng" algn="ctr">
                      <a:solidFill>
                        <a:srgbClr val="155F97"/>
                      </a:solidFill>
                      <a:prstDash val="solid"/>
                      <a:round/>
                      <a:headEnd type="none" w="med" len="med"/>
                      <a:tailEnd type="none" w="med" len="med"/>
                    </a:lnB>
                    <a:lnTlToBr>
                      <a:noFill/>
                    </a:lnTlToBr>
                    <a:lnBlToTr>
                      <a:noFill/>
                    </a:lnBlToTr>
                    <a:solidFill>
                      <a:srgbClr val="15569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dirty="0" smtClean="0">
                          <a:ln>
                            <a:noFill/>
                          </a:ln>
                          <a:solidFill>
                            <a:schemeClr val="tx2"/>
                          </a:solidFill>
                          <a:effectLst/>
                          <a:latin typeface="Arial" pitchFamily="34" charset="0"/>
                          <a:cs typeface="Arial" pitchFamily="34" charset="0"/>
                        </a:rPr>
                        <a:t>Description</a:t>
                      </a:r>
                    </a:p>
                  </a:txBody>
                  <a:tcPr marL="83132" marR="83132" marT="46797" marB="46797"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folHlink"/>
                      </a:solidFill>
                      <a:prstDash val="solid"/>
                      <a:round/>
                      <a:headEnd type="none" w="med" len="med"/>
                      <a:tailEnd type="none" w="med" len="med"/>
                    </a:lnT>
                    <a:lnB w="28575" cap="flat" cmpd="sng" algn="ctr">
                      <a:solidFill>
                        <a:srgbClr val="155F97"/>
                      </a:solidFill>
                      <a:prstDash val="solid"/>
                      <a:round/>
                      <a:headEnd type="none" w="med" len="med"/>
                      <a:tailEnd type="none" w="med" len="med"/>
                    </a:lnB>
                    <a:lnTlToBr>
                      <a:noFill/>
                    </a:lnTlToBr>
                    <a:lnBlToTr>
                      <a:noFill/>
                    </a:lnBlToTr>
                    <a:solidFill>
                      <a:srgbClr val="15569D"/>
                    </a:solidFill>
                  </a:tcPr>
                </a:tc>
              </a:tr>
              <a:tr h="1392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dirty="0" smtClean="0">
                          <a:ln>
                            <a:noFill/>
                          </a:ln>
                          <a:solidFill>
                            <a:srgbClr val="000000"/>
                          </a:solidFill>
                          <a:effectLst/>
                          <a:latin typeface="Arial" pitchFamily="34" charset="0"/>
                          <a:cs typeface="Arial" pitchFamily="34" charset="0"/>
                        </a:rPr>
                        <a:t>Apparent Tortuosity Factor Exponent</a:t>
                      </a:r>
                    </a:p>
                  </a:txBody>
                  <a:tcPr marL="83132" marR="83132" marT="46797" marB="46797"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rgbClr val="155F97"/>
                      </a:solidFill>
                      <a:prstDash val="solid"/>
                      <a:round/>
                      <a:headEnd type="none" w="med" len="med"/>
                      <a:tailEnd type="none" w="med" len="med"/>
                    </a:lnT>
                    <a:lnB w="28575" cap="flat" cmpd="sng" algn="ctr">
                      <a:solidFill>
                        <a:srgbClr val="155F97"/>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dirty="0" smtClean="0">
                          <a:ln>
                            <a:noFill/>
                          </a:ln>
                          <a:solidFill>
                            <a:srgbClr val="000000"/>
                          </a:solidFill>
                          <a:effectLst/>
                          <a:latin typeface="Arial" pitchFamily="34" charset="0"/>
                          <a:cs typeface="Arial" pitchFamily="34" charset="0"/>
                        </a:rPr>
                        <a:t>Keep Toolkit default or enter directly</a:t>
                      </a:r>
                    </a:p>
                  </a:txBody>
                  <a:tcPr marL="83132" marR="83132" marT="46797" marB="46797"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rgbClr val="155F97"/>
                      </a:solidFill>
                      <a:prstDash val="solid"/>
                      <a:round/>
                      <a:headEnd type="none" w="med" len="med"/>
                      <a:tailEnd type="none" w="med" len="med"/>
                    </a:lnT>
                    <a:lnB w="28575" cap="flat" cmpd="sng" algn="ctr">
                      <a:solidFill>
                        <a:srgbClr val="155F97"/>
                      </a:solidFill>
                      <a:prstDash val="solid"/>
                      <a:round/>
                      <a:headEnd type="none" w="med" len="med"/>
                      <a:tailEnd type="none" w="med" len="med"/>
                    </a:lnB>
                    <a:lnTlToBr>
                      <a:noFill/>
                    </a:lnTlToBr>
                    <a:lnBlToTr>
                      <a:noFill/>
                    </a:lnBlToTr>
                    <a:solidFill>
                      <a:srgbClr val="DDDDDD"/>
                    </a:solidFill>
                  </a:tcPr>
                </a:tc>
              </a:tr>
            </a:tbl>
          </a:graphicData>
        </a:graphic>
      </p:graphicFrame>
      <p:sp>
        <p:nvSpPr>
          <p:cNvPr id="10257" name="Rectangle 120"/>
          <p:cNvSpPr>
            <a:spLocks noChangeArrowheads="1"/>
          </p:cNvSpPr>
          <p:nvPr/>
        </p:nvSpPr>
        <p:spPr bwMode="auto">
          <a:xfrm>
            <a:off x="477693" y="272892"/>
            <a:ext cx="8283864" cy="5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eaLnBrk="0" hangingPunct="0">
              <a:lnSpc>
                <a:spcPct val="85000"/>
              </a:lnSpc>
              <a:spcBef>
                <a:spcPct val="55000"/>
              </a:spcBef>
            </a:pPr>
            <a:r>
              <a:rPr lang="en-US" altLang="en-US" sz="3200" i="1" dirty="0" smtClean="0">
                <a:solidFill>
                  <a:srgbClr val="2895A5"/>
                </a:solidFill>
                <a:latin typeface="Arial" pitchFamily="34" charset="0"/>
                <a:ea typeface="ＭＳ Ｐゴシック" charset="0"/>
              </a:rPr>
              <a:t>Apparent Tortuosity Factor Exponent</a:t>
            </a:r>
          </a:p>
        </p:txBody>
      </p:sp>
      <p:sp>
        <p:nvSpPr>
          <p:cNvPr id="10" name="Line 6"/>
          <p:cNvSpPr>
            <a:spLocks noChangeShapeType="1"/>
          </p:cNvSpPr>
          <p:nvPr/>
        </p:nvSpPr>
        <p:spPr bwMode="auto">
          <a:xfrm>
            <a:off x="0" y="909635"/>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sp>
        <p:nvSpPr>
          <p:cNvPr id="10259" name="Rectangle 10"/>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5569ADC9-EBC9-476D-86E2-6538FF4C2728}" type="slidenum">
              <a:rPr lang="en-US" altLang="en-US" sz="1400" b="0" smtClean="0">
                <a:solidFill>
                  <a:srgbClr val="FFFFFF"/>
                </a:solidFill>
                <a:latin typeface="Tahoma" pitchFamily="34" charset="0"/>
                <a:ea typeface="ＭＳ Ｐゴシック" charset="0"/>
              </a:rPr>
              <a:pPr algn="r" eaLnBrk="0" hangingPunct="0"/>
              <a:t>66</a:t>
            </a:fld>
            <a:endParaRPr lang="en-US" altLang="en-US" sz="1400" b="0" dirty="0" smtClean="0">
              <a:solidFill>
                <a:srgbClr val="FFFFFF"/>
              </a:solidFill>
              <a:latin typeface="Tahoma" pitchFamily="34" charset="0"/>
              <a:ea typeface="ＭＳ Ｐゴシック" charset="0"/>
            </a:endParaRPr>
          </a:p>
        </p:txBody>
      </p:sp>
      <p:sp>
        <p:nvSpPr>
          <p:cNvPr id="18" name="Rounded Rectangle 17"/>
          <p:cNvSpPr/>
          <p:nvPr/>
        </p:nvSpPr>
        <p:spPr bwMode="auto">
          <a:xfrm>
            <a:off x="3270252" y="3547516"/>
            <a:ext cx="2597727" cy="799180"/>
          </a:xfrm>
          <a:prstGeom prst="roundRect">
            <a:avLst/>
          </a:prstGeom>
          <a:solidFill>
            <a:schemeClr val="tx2">
              <a:lumMod val="50000"/>
            </a:schemeClr>
          </a:solidFill>
          <a:ln w="9525" cap="flat" cmpd="sng" algn="ctr">
            <a:solidFill>
              <a:schemeClr val="tx2">
                <a:lumMod val="95000"/>
              </a:schemeClr>
            </a:solidFill>
            <a:prstDash val="solid"/>
            <a:round/>
            <a:headEnd type="none" w="med" len="med"/>
            <a:tailEnd type="none" w="med" len="med"/>
          </a:ln>
          <a:effectLst>
            <a:outerShdw blurRad="50800" dist="88900" dir="2700000" algn="tl" rotWithShape="0">
              <a:prstClr val="black">
                <a:alpha val="40000"/>
              </a:prstClr>
            </a:outerShdw>
          </a:effectLst>
        </p:spPr>
        <p:txBody>
          <a:bodyPr/>
          <a:lstStyle/>
          <a:p>
            <a:pPr eaLnBrk="0" hangingPunct="0">
              <a:defRPr/>
            </a:pPr>
            <a:endParaRPr lang="en-US" sz="2400" dirty="0">
              <a:solidFill>
                <a:srgbClr val="000000"/>
              </a:solidFill>
              <a:latin typeface="Times" charset="0"/>
              <a:ea typeface="ＭＳ Ｐゴシック" charset="0"/>
            </a:endParaRPr>
          </a:p>
        </p:txBody>
      </p:sp>
      <p:sp>
        <p:nvSpPr>
          <p:cNvPr id="19" name="Text Box 4"/>
          <p:cNvSpPr txBox="1">
            <a:spLocks noChangeArrowheads="1"/>
          </p:cNvSpPr>
          <p:nvPr/>
        </p:nvSpPr>
        <p:spPr bwMode="auto">
          <a:xfrm>
            <a:off x="1755996" y="3461295"/>
            <a:ext cx="136608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r>
              <a:rPr lang="en-US" altLang="en-US" sz="2000" dirty="0" smtClean="0">
                <a:solidFill>
                  <a:srgbClr val="000000"/>
                </a:solidFill>
                <a:latin typeface="Arial" pitchFamily="34" charset="0"/>
                <a:ea typeface="ＭＳ Ｐゴシック" charset="0"/>
                <a:cs typeface="Arial" pitchFamily="34" charset="0"/>
              </a:rPr>
              <a:t>tortuosity</a:t>
            </a:r>
          </a:p>
        </p:txBody>
      </p:sp>
      <p:sp>
        <p:nvSpPr>
          <p:cNvPr id="20" name="Text Box 5"/>
          <p:cNvSpPr txBox="1">
            <a:spLocks noChangeArrowheads="1"/>
          </p:cNvSpPr>
          <p:nvPr/>
        </p:nvSpPr>
        <p:spPr bwMode="auto">
          <a:xfrm>
            <a:off x="6572856" y="3959623"/>
            <a:ext cx="119616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r>
              <a:rPr lang="en-US" altLang="en-US" sz="2000" dirty="0" smtClean="0">
                <a:solidFill>
                  <a:srgbClr val="000000"/>
                </a:solidFill>
                <a:latin typeface="Arial" pitchFamily="34" charset="0"/>
                <a:ea typeface="ＭＳ Ｐゴシック" charset="0"/>
                <a:cs typeface="Arial" pitchFamily="34" charset="0"/>
              </a:rPr>
              <a:t>porosity</a:t>
            </a:r>
          </a:p>
        </p:txBody>
      </p:sp>
      <p:sp>
        <p:nvSpPr>
          <p:cNvPr id="21" name="Line 6"/>
          <p:cNvSpPr>
            <a:spLocks noChangeShapeType="1"/>
          </p:cNvSpPr>
          <p:nvPr/>
        </p:nvSpPr>
        <p:spPr bwMode="auto">
          <a:xfrm flipH="1" flipV="1">
            <a:off x="5046540" y="4056617"/>
            <a:ext cx="1526316" cy="81845"/>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sp>
        <p:nvSpPr>
          <p:cNvPr id="22" name="Line 7"/>
          <p:cNvSpPr>
            <a:spLocks noChangeShapeType="1"/>
          </p:cNvSpPr>
          <p:nvPr/>
        </p:nvSpPr>
        <p:spPr bwMode="auto">
          <a:xfrm>
            <a:off x="3126069" y="3727660"/>
            <a:ext cx="686955" cy="227409"/>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sp>
        <p:nvSpPr>
          <p:cNvPr id="2" name="Rectangle 1"/>
          <p:cNvSpPr/>
          <p:nvPr/>
        </p:nvSpPr>
        <p:spPr>
          <a:xfrm>
            <a:off x="3661663" y="3499227"/>
            <a:ext cx="1728357" cy="830997"/>
          </a:xfrm>
          <a:prstGeom prst="rect">
            <a:avLst/>
          </a:prstGeom>
        </p:spPr>
        <p:txBody>
          <a:bodyPr wrap="none">
            <a:spAutoFit/>
          </a:bodyPr>
          <a:lstStyle/>
          <a:p>
            <a:pPr algn="ctr"/>
            <a:r>
              <a:rPr lang="en-US" altLang="en-US" sz="4800" i="1" dirty="0">
                <a:solidFill>
                  <a:srgbClr val="FFFFFF"/>
                </a:solidFill>
                <a:latin typeface="Arial" pitchFamily="34" charset="0"/>
                <a:ea typeface="ＭＳ Ｐゴシック" charset="0"/>
                <a:cs typeface="Arial" pitchFamily="34" charset="0"/>
                <a:sym typeface="Symbol" pitchFamily="18" charset="2"/>
              </a:rPr>
              <a:t></a:t>
            </a:r>
            <a:r>
              <a:rPr lang="en-US" altLang="en-US" sz="4800" i="1" dirty="0">
                <a:solidFill>
                  <a:srgbClr val="FFFFFF"/>
                </a:solidFill>
                <a:latin typeface="Arial" pitchFamily="34" charset="0"/>
                <a:ea typeface="ＭＳ Ｐゴシック" charset="0"/>
                <a:cs typeface="Arial" pitchFamily="34" charset="0"/>
              </a:rPr>
              <a:t> = </a:t>
            </a:r>
            <a:r>
              <a:rPr lang="en-US" altLang="en-US" sz="4800" i="1" dirty="0" smtClean="0">
                <a:solidFill>
                  <a:srgbClr val="FFFFFF"/>
                </a:solidFill>
                <a:latin typeface="Arial" pitchFamily="34" charset="0"/>
                <a:ea typeface="ＭＳ Ｐゴシック" charset="0"/>
                <a:cs typeface="Arial" pitchFamily="34" charset="0"/>
                <a:sym typeface="Symbol"/>
              </a:rPr>
              <a:t>n</a:t>
            </a:r>
            <a:r>
              <a:rPr lang="en-US" altLang="en-US" sz="4800" i="1" baseline="40000" dirty="0" smtClean="0">
                <a:solidFill>
                  <a:srgbClr val="FFC000"/>
                </a:solidFill>
                <a:latin typeface="Arial" pitchFamily="34" charset="0"/>
                <a:ea typeface="ＭＳ Ｐゴシック" charset="0"/>
                <a:cs typeface="Arial" pitchFamily="34" charset="0"/>
              </a:rPr>
              <a:t>p</a:t>
            </a:r>
            <a:endParaRPr lang="en-US" altLang="en-US" sz="4800" i="1" baseline="40000" dirty="0">
              <a:solidFill>
                <a:srgbClr val="FFC000"/>
              </a:solidFill>
              <a:latin typeface="Arial" pitchFamily="34" charset="0"/>
              <a:ea typeface="ＭＳ Ｐゴシック" charset="0"/>
              <a:cs typeface="Arial" pitchFamily="34" charset="0"/>
            </a:endParaRPr>
          </a:p>
        </p:txBody>
      </p:sp>
      <p:sp>
        <p:nvSpPr>
          <p:cNvPr id="3" name="Rectangle 2"/>
          <p:cNvSpPr/>
          <p:nvPr/>
        </p:nvSpPr>
        <p:spPr>
          <a:xfrm>
            <a:off x="1328561" y="4530616"/>
            <a:ext cx="6486878" cy="1938992"/>
          </a:xfrm>
          <a:prstGeom prst="rect">
            <a:avLst/>
          </a:prstGeom>
        </p:spPr>
        <p:txBody>
          <a:bodyPr wrap="square">
            <a:spAutoFit/>
          </a:bodyPr>
          <a:lstStyle/>
          <a:p>
            <a:r>
              <a:rPr lang="en-US" altLang="en-US" sz="2400" i="1" dirty="0">
                <a:solidFill>
                  <a:srgbClr val="000000"/>
                </a:solidFill>
                <a:latin typeface="Arial" pitchFamily="34" charset="0"/>
                <a:ea typeface="ＭＳ Ｐゴシック" charset="0"/>
                <a:cs typeface="Arial" pitchFamily="34" charset="0"/>
              </a:rPr>
              <a:t>p</a:t>
            </a:r>
            <a:r>
              <a:rPr lang="en-US" altLang="en-US" sz="2400" dirty="0">
                <a:solidFill>
                  <a:srgbClr val="000000"/>
                </a:solidFill>
                <a:latin typeface="Arial" pitchFamily="34" charset="0"/>
                <a:ea typeface="ＭＳ Ｐゴシック" charset="0"/>
                <a:cs typeface="Arial" pitchFamily="34" charset="0"/>
              </a:rPr>
              <a:t> varies:</a:t>
            </a:r>
          </a:p>
          <a:p>
            <a:pPr lvl="1">
              <a:buFontTx/>
              <a:buChar char="•"/>
            </a:pPr>
            <a:r>
              <a:rPr lang="en-US" altLang="en-US" sz="2400" dirty="0">
                <a:solidFill>
                  <a:srgbClr val="000000"/>
                </a:solidFill>
                <a:latin typeface="Arial" pitchFamily="34" charset="0"/>
                <a:ea typeface="ＭＳ Ｐゴシック" charset="0"/>
                <a:cs typeface="Arial" pitchFamily="34" charset="0"/>
              </a:rPr>
              <a:t>1/3: Millington, 1959</a:t>
            </a:r>
          </a:p>
          <a:p>
            <a:pPr lvl="1">
              <a:buFontTx/>
              <a:buChar char="•"/>
            </a:pPr>
            <a:r>
              <a:rPr lang="en-US" altLang="en-US" sz="2400" dirty="0">
                <a:solidFill>
                  <a:srgbClr val="000000"/>
                </a:solidFill>
                <a:latin typeface="Arial" pitchFamily="34" charset="0"/>
                <a:ea typeface="ＭＳ Ｐゴシック" charset="0"/>
                <a:cs typeface="Arial" pitchFamily="34" charset="0"/>
              </a:rPr>
              <a:t>0.3 to 1.5: Charbeneau, 2000</a:t>
            </a:r>
          </a:p>
          <a:p>
            <a:pPr lvl="1">
              <a:buFontTx/>
              <a:buChar char="•"/>
            </a:pPr>
            <a:r>
              <a:rPr lang="en-US" altLang="en-US" sz="2400" dirty="0">
                <a:solidFill>
                  <a:srgbClr val="000000"/>
                </a:solidFill>
                <a:latin typeface="Arial" pitchFamily="34" charset="0"/>
                <a:ea typeface="ＭＳ Ｐゴシック" charset="0"/>
                <a:cs typeface="Arial" pitchFamily="34" charset="0"/>
              </a:rPr>
              <a:t>1.3 to 4.5: Pankow and Cherry, 1997</a:t>
            </a:r>
          </a:p>
          <a:p>
            <a:pPr lvl="1">
              <a:buFontTx/>
              <a:buChar char="•"/>
            </a:pPr>
            <a:r>
              <a:rPr lang="en-US" altLang="en-US" sz="2400" dirty="0">
                <a:solidFill>
                  <a:srgbClr val="000000"/>
                </a:solidFill>
                <a:latin typeface="Arial" pitchFamily="34" charset="0"/>
                <a:ea typeface="ＭＳ Ｐゴシック" charset="0"/>
                <a:cs typeface="Arial" pitchFamily="34" charset="0"/>
              </a:rPr>
              <a:t>0.33 for Clay: Parker et al., 1994</a:t>
            </a:r>
          </a:p>
        </p:txBody>
      </p:sp>
    </p:spTree>
    <p:extLst>
      <p:ext uri="{BB962C8B-B14F-4D97-AF65-F5344CB8AC3E}">
        <p14:creationId xmlns:p14="http://schemas.microsoft.com/office/powerpoint/2010/main" val="171195891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337574" y="1968710"/>
            <a:ext cx="2892135" cy="799180"/>
          </a:xfrm>
          <a:prstGeom prst="roundRect">
            <a:avLst/>
          </a:prstGeom>
          <a:solidFill>
            <a:schemeClr val="tx2">
              <a:lumMod val="50000"/>
            </a:schemeClr>
          </a:solidFill>
          <a:ln w="9525" cap="flat" cmpd="sng" algn="ctr">
            <a:solidFill>
              <a:schemeClr val="tx2">
                <a:lumMod val="95000"/>
              </a:schemeClr>
            </a:solidFill>
            <a:prstDash val="solid"/>
            <a:round/>
            <a:headEnd type="none" w="med" len="med"/>
            <a:tailEnd type="none" w="med" len="med"/>
          </a:ln>
          <a:effectLst>
            <a:outerShdw blurRad="50800" dist="88900" dir="2700000" algn="tl" rotWithShape="0">
              <a:prstClr val="black">
                <a:alpha val="40000"/>
              </a:prstClr>
            </a:outerShdw>
          </a:effectLst>
        </p:spPr>
        <p:txBody>
          <a:bodyPr/>
          <a:lstStyle/>
          <a:p>
            <a:pPr eaLnBrk="0" hangingPunct="0">
              <a:defRPr/>
            </a:pPr>
            <a:endParaRPr lang="en-US" sz="2400" dirty="0">
              <a:solidFill>
                <a:srgbClr val="000000"/>
              </a:solidFill>
              <a:latin typeface="Times" charset="0"/>
              <a:ea typeface="ＭＳ Ｐゴシック" charset="0"/>
            </a:endParaRPr>
          </a:p>
        </p:txBody>
      </p:sp>
      <p:sp>
        <p:nvSpPr>
          <p:cNvPr id="9" name="Rounded Rectangle 8"/>
          <p:cNvSpPr/>
          <p:nvPr/>
        </p:nvSpPr>
        <p:spPr bwMode="auto">
          <a:xfrm>
            <a:off x="4944209" y="1968710"/>
            <a:ext cx="3777762" cy="799180"/>
          </a:xfrm>
          <a:prstGeom prst="roundRect">
            <a:avLst/>
          </a:prstGeom>
          <a:solidFill>
            <a:schemeClr val="tx2">
              <a:lumMod val="50000"/>
            </a:schemeClr>
          </a:solidFill>
          <a:ln w="9525" cap="flat" cmpd="sng" algn="ctr">
            <a:solidFill>
              <a:schemeClr val="tx2">
                <a:lumMod val="95000"/>
              </a:schemeClr>
            </a:solidFill>
            <a:prstDash val="solid"/>
            <a:round/>
            <a:headEnd type="none" w="med" len="med"/>
            <a:tailEnd type="none" w="med" len="med"/>
          </a:ln>
          <a:effectLst>
            <a:outerShdw blurRad="50800" dist="88900" dir="2700000" algn="tl" rotWithShape="0">
              <a:prstClr val="black">
                <a:alpha val="40000"/>
              </a:prstClr>
            </a:outerShdw>
          </a:effectLst>
        </p:spPr>
        <p:txBody>
          <a:bodyPr/>
          <a:lstStyle/>
          <a:p>
            <a:pPr eaLnBrk="0" hangingPunct="0">
              <a:defRPr/>
            </a:pPr>
            <a:endParaRPr lang="en-US" sz="2400" dirty="0">
              <a:solidFill>
                <a:srgbClr val="000000"/>
              </a:solidFill>
              <a:latin typeface="Times" charset="0"/>
              <a:ea typeface="ＭＳ Ｐゴシック" charset="0"/>
            </a:endParaRPr>
          </a:p>
        </p:txBody>
      </p:sp>
      <p:sp>
        <p:nvSpPr>
          <p:cNvPr id="15362" name="Rectangle 2"/>
          <p:cNvSpPr>
            <a:spLocks noGrp="1" noChangeArrowheads="1"/>
          </p:cNvSpPr>
          <p:nvPr>
            <p:ph type="title"/>
          </p:nvPr>
        </p:nvSpPr>
        <p:spPr bwMode="auto">
          <a:xfrm>
            <a:off x="259773" y="527914"/>
            <a:ext cx="8555182" cy="5109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defTabSz="895350" eaLnBrk="1" hangingPunct="1">
              <a:lnSpc>
                <a:spcPct val="85000"/>
              </a:lnSpc>
              <a:tabLst>
                <a:tab pos="285750" algn="l"/>
              </a:tabLst>
            </a:pPr>
            <a:r>
              <a:rPr lang="en-US" altLang="en-US" sz="3200" b="1" kern="1200" dirty="0">
                <a:solidFill>
                  <a:srgbClr val="1557A7"/>
                </a:solidFill>
                <a:latin typeface="Arial" charset="0"/>
                <a:ea typeface="ＭＳ Ｐゴシック" charset="0"/>
                <a:cs typeface="Arial" charset="0"/>
              </a:rPr>
              <a:t>GSI’s Decision Support for Tortuosity</a:t>
            </a:r>
          </a:p>
        </p:txBody>
      </p:sp>
      <p:sp>
        <p:nvSpPr>
          <p:cNvPr id="12293" name="Rectangle 3"/>
          <p:cNvSpPr>
            <a:spLocks noGrp="1" noChangeArrowheads="1"/>
          </p:cNvSpPr>
          <p:nvPr>
            <p:ph type="body" sz="half" idx="1"/>
          </p:nvPr>
        </p:nvSpPr>
        <p:spPr bwMode="auto">
          <a:xfrm>
            <a:off x="414063" y="2114904"/>
            <a:ext cx="3127375" cy="685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33400" indent="-533400">
              <a:buFontTx/>
              <a:buNone/>
            </a:pPr>
            <a:r>
              <a:rPr lang="en-US" altLang="en-US" sz="2600" b="1" dirty="0" smtClean="0">
                <a:solidFill>
                  <a:schemeClr val="tx2"/>
                </a:solidFill>
                <a:latin typeface="Arial" pitchFamily="34" charset="0"/>
                <a:cs typeface="Arial" pitchFamily="34" charset="0"/>
              </a:rPr>
              <a:t>(1) Pick Material    </a:t>
            </a:r>
          </a:p>
        </p:txBody>
      </p:sp>
      <p:sp>
        <p:nvSpPr>
          <p:cNvPr id="15364" name="AutoShape 4"/>
          <p:cNvSpPr>
            <a:spLocks noChangeArrowheads="1"/>
          </p:cNvSpPr>
          <p:nvPr/>
        </p:nvSpPr>
        <p:spPr bwMode="auto">
          <a:xfrm>
            <a:off x="3229709" y="3045656"/>
            <a:ext cx="1524000" cy="1905360"/>
          </a:xfrm>
          <a:prstGeom prst="rightArrow">
            <a:avLst>
              <a:gd name="adj1" fmla="val 50000"/>
              <a:gd name="adj2" fmla="val 65310"/>
            </a:avLst>
          </a:prstGeom>
          <a:solidFill>
            <a:srgbClr val="009999"/>
          </a:solidFill>
          <a:ln w="9525">
            <a:solidFill>
              <a:schemeClr val="bg2">
                <a:lumMod val="20000"/>
                <a:lumOff val="80000"/>
              </a:schemeClr>
            </a:solid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b="1" dirty="0">
              <a:solidFill>
                <a:srgbClr val="000000"/>
              </a:solidFill>
              <a:latin typeface="Times" charset="0"/>
              <a:ea typeface="ＭＳ Ｐゴシック" charset="0"/>
            </a:endParaRPr>
          </a:p>
        </p:txBody>
      </p:sp>
      <p:sp>
        <p:nvSpPr>
          <p:cNvPr id="12295" name="Text Box 124"/>
          <p:cNvSpPr txBox="1">
            <a:spLocks noChangeArrowheads="1"/>
          </p:cNvSpPr>
          <p:nvPr/>
        </p:nvSpPr>
        <p:spPr bwMode="auto">
          <a:xfrm>
            <a:off x="4906687" y="3045655"/>
            <a:ext cx="4365298"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r>
              <a:rPr lang="en-US" altLang="en-US" sz="2200" dirty="0" smtClean="0">
                <a:solidFill>
                  <a:srgbClr val="000000"/>
                </a:solidFill>
                <a:latin typeface="Arial" pitchFamily="34" charset="0"/>
                <a:ea typeface="ＭＳ Ｐゴシック" charset="0"/>
                <a:cs typeface="Arial" pitchFamily="34" charset="0"/>
              </a:rPr>
              <a:t>If no porosity value is entered: </a:t>
            </a:r>
          </a:p>
          <a:p>
            <a:pPr eaLnBrk="0" hangingPunct="0">
              <a:spcBef>
                <a:spcPts val="600"/>
              </a:spcBef>
              <a:buClr>
                <a:srgbClr val="009999"/>
              </a:buClr>
              <a:buFont typeface="Arial" pitchFamily="34" charset="0"/>
              <a:buChar char="■"/>
            </a:pPr>
            <a:r>
              <a:rPr lang="en-US" altLang="en-US" sz="2200" dirty="0" smtClean="0">
                <a:solidFill>
                  <a:srgbClr val="000000"/>
                </a:solidFill>
                <a:latin typeface="Arial" pitchFamily="34" charset="0"/>
                <a:ea typeface="ＭＳ Ｐゴシック" charset="0"/>
                <a:cs typeface="Arial" pitchFamily="34" charset="0"/>
              </a:rPr>
              <a:t>  Default Porosity</a:t>
            </a:r>
          </a:p>
          <a:p>
            <a:pPr eaLnBrk="0" hangingPunct="0">
              <a:buClr>
                <a:srgbClr val="009999"/>
              </a:buClr>
              <a:buFont typeface="Arial" pitchFamily="34" charset="0"/>
              <a:buChar char="■"/>
            </a:pPr>
            <a:r>
              <a:rPr lang="en-US" altLang="en-US" sz="2200" dirty="0" smtClean="0">
                <a:solidFill>
                  <a:srgbClr val="000000"/>
                </a:solidFill>
                <a:latin typeface="Arial" pitchFamily="34" charset="0"/>
                <a:ea typeface="ＭＳ Ｐゴシック" charset="0"/>
                <a:cs typeface="Arial" pitchFamily="34" charset="0"/>
              </a:rPr>
              <a:t>  Tortuosity factor</a:t>
            </a:r>
          </a:p>
          <a:p>
            <a:pPr eaLnBrk="0" hangingPunct="0">
              <a:buFontTx/>
              <a:buChar char="-"/>
            </a:pPr>
            <a:endParaRPr lang="en-US" altLang="en-US" sz="2200" dirty="0" smtClean="0">
              <a:solidFill>
                <a:srgbClr val="000000"/>
              </a:solidFill>
              <a:latin typeface="Arial" pitchFamily="34" charset="0"/>
              <a:ea typeface="ＭＳ Ｐゴシック" charset="0"/>
              <a:cs typeface="Arial" pitchFamily="34" charset="0"/>
            </a:endParaRPr>
          </a:p>
          <a:p>
            <a:pPr eaLnBrk="0" hangingPunct="0"/>
            <a:r>
              <a:rPr lang="en-US" altLang="en-US" sz="2200" dirty="0" smtClean="0">
                <a:solidFill>
                  <a:srgbClr val="000000"/>
                </a:solidFill>
                <a:latin typeface="Arial" pitchFamily="34" charset="0"/>
                <a:ea typeface="ＭＳ Ｐゴシック" charset="0"/>
                <a:cs typeface="Arial" pitchFamily="34" charset="0"/>
              </a:rPr>
              <a:t>If porosity value is entered:</a:t>
            </a:r>
          </a:p>
          <a:p>
            <a:pPr eaLnBrk="0" hangingPunct="0">
              <a:spcBef>
                <a:spcPts val="600"/>
              </a:spcBef>
              <a:buClr>
                <a:srgbClr val="009999"/>
              </a:buClr>
              <a:buFont typeface="Arial" pitchFamily="34" charset="0"/>
              <a:buChar char="■"/>
            </a:pPr>
            <a:r>
              <a:rPr lang="en-US" altLang="en-US" sz="2200" dirty="0" smtClean="0">
                <a:solidFill>
                  <a:srgbClr val="000000"/>
                </a:solidFill>
                <a:latin typeface="Arial" pitchFamily="34" charset="0"/>
                <a:ea typeface="ＭＳ Ｐゴシック" charset="0"/>
                <a:cs typeface="Arial" pitchFamily="34" charset="0"/>
              </a:rPr>
              <a:t>  Tortuosity factor</a:t>
            </a:r>
          </a:p>
        </p:txBody>
      </p:sp>
      <p:sp>
        <p:nvSpPr>
          <p:cNvPr id="12296" name="Text Box 125"/>
          <p:cNvSpPr txBox="1">
            <a:spLocks noChangeArrowheads="1"/>
          </p:cNvSpPr>
          <p:nvPr/>
        </p:nvSpPr>
        <p:spPr bwMode="auto">
          <a:xfrm>
            <a:off x="334688" y="3154487"/>
            <a:ext cx="327602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marL="339725" indent="-339725" eaLnBrk="0" hangingPunct="0">
              <a:buClr>
                <a:srgbClr val="009999"/>
              </a:buClr>
              <a:buFont typeface="Times New Roman" pitchFamily="18" charset="0"/>
              <a:buChar char="■"/>
            </a:pPr>
            <a:r>
              <a:rPr lang="en-US" altLang="en-US" sz="2200" dirty="0" smtClean="0">
                <a:solidFill>
                  <a:srgbClr val="000000"/>
                </a:solidFill>
                <a:latin typeface="Arial" pitchFamily="34" charset="0"/>
                <a:ea typeface="ＭＳ Ｐゴシック" charset="0"/>
                <a:cs typeface="Arial" pitchFamily="34" charset="0"/>
              </a:rPr>
              <a:t>Gravel</a:t>
            </a:r>
          </a:p>
          <a:p>
            <a:pPr marL="339725" indent="-339725" eaLnBrk="0" hangingPunct="0">
              <a:buClr>
                <a:srgbClr val="009999"/>
              </a:buClr>
              <a:buFont typeface="Times New Roman" pitchFamily="18" charset="0"/>
              <a:buChar char="■"/>
            </a:pPr>
            <a:r>
              <a:rPr lang="en-US" altLang="en-US" sz="2200" dirty="0" smtClean="0">
                <a:solidFill>
                  <a:srgbClr val="000000"/>
                </a:solidFill>
                <a:latin typeface="Arial" pitchFamily="34" charset="0"/>
                <a:ea typeface="ＭＳ Ｐゴシック" charset="0"/>
                <a:cs typeface="Arial" pitchFamily="34" charset="0"/>
              </a:rPr>
              <a:t>Sand</a:t>
            </a:r>
          </a:p>
          <a:p>
            <a:pPr marL="339725" indent="-339725" eaLnBrk="0" hangingPunct="0">
              <a:buClr>
                <a:srgbClr val="009999"/>
              </a:buClr>
              <a:buFont typeface="Times New Roman" pitchFamily="18" charset="0"/>
              <a:buChar char="■"/>
            </a:pPr>
            <a:r>
              <a:rPr lang="en-US" altLang="en-US" sz="2200" dirty="0" smtClean="0">
                <a:solidFill>
                  <a:srgbClr val="000000"/>
                </a:solidFill>
                <a:latin typeface="Arial" pitchFamily="34" charset="0"/>
                <a:ea typeface="ＭＳ Ｐゴシック" charset="0"/>
                <a:cs typeface="Arial" pitchFamily="34" charset="0"/>
              </a:rPr>
              <a:t>Silt</a:t>
            </a:r>
          </a:p>
          <a:p>
            <a:pPr marL="339725" indent="-339725" eaLnBrk="0" hangingPunct="0">
              <a:buClr>
                <a:srgbClr val="009999"/>
              </a:buClr>
              <a:buFont typeface="Times New Roman" pitchFamily="18" charset="0"/>
              <a:buChar char="■"/>
            </a:pPr>
            <a:r>
              <a:rPr lang="en-US" altLang="en-US" sz="2200" dirty="0" smtClean="0">
                <a:solidFill>
                  <a:srgbClr val="000000"/>
                </a:solidFill>
                <a:latin typeface="Arial" pitchFamily="34" charset="0"/>
                <a:ea typeface="ＭＳ Ｐゴシック" charset="0"/>
                <a:cs typeface="Arial" pitchFamily="34" charset="0"/>
              </a:rPr>
              <a:t>Clay</a:t>
            </a:r>
          </a:p>
          <a:p>
            <a:pPr marL="339725" indent="-339725" eaLnBrk="0" hangingPunct="0">
              <a:buClr>
                <a:srgbClr val="009999"/>
              </a:buClr>
              <a:buFont typeface="Times New Roman" pitchFamily="18" charset="0"/>
              <a:buChar char="■"/>
            </a:pPr>
            <a:r>
              <a:rPr lang="en-US" altLang="en-US" sz="2200" dirty="0">
                <a:solidFill>
                  <a:srgbClr val="000000"/>
                </a:solidFill>
                <a:latin typeface="Arial" pitchFamily="34" charset="0"/>
                <a:ea typeface="ＭＳ Ｐゴシック" charset="0"/>
                <a:cs typeface="Arial" pitchFamily="34" charset="0"/>
              </a:rPr>
              <a:t>Sandstone/Shale</a:t>
            </a:r>
            <a:endParaRPr lang="en-US" altLang="en-US" sz="2200" dirty="0" smtClean="0">
              <a:solidFill>
                <a:srgbClr val="000000"/>
              </a:solidFill>
              <a:latin typeface="Arial" pitchFamily="34" charset="0"/>
              <a:ea typeface="ＭＳ Ｐゴシック" charset="0"/>
              <a:cs typeface="Arial" pitchFamily="34" charset="0"/>
            </a:endParaRPr>
          </a:p>
          <a:p>
            <a:pPr marL="339725" indent="-339725" eaLnBrk="0" hangingPunct="0">
              <a:buClr>
                <a:srgbClr val="009999"/>
              </a:buClr>
              <a:buFont typeface="Times New Roman" pitchFamily="18" charset="0"/>
              <a:buChar char="■"/>
            </a:pPr>
            <a:r>
              <a:rPr lang="en-US" altLang="en-US" sz="2200" dirty="0" smtClean="0">
                <a:solidFill>
                  <a:srgbClr val="000000"/>
                </a:solidFill>
                <a:latin typeface="Arial" pitchFamily="34" charset="0"/>
                <a:ea typeface="ＭＳ Ｐゴシック" charset="0"/>
                <a:cs typeface="Arial" pitchFamily="34" charset="0"/>
              </a:rPr>
              <a:t>Granite</a:t>
            </a:r>
          </a:p>
        </p:txBody>
      </p:sp>
      <p:sp>
        <p:nvSpPr>
          <p:cNvPr id="10" name="Rectangle 3"/>
          <p:cNvSpPr txBox="1">
            <a:spLocks noChangeArrowheads="1"/>
          </p:cNvSpPr>
          <p:nvPr/>
        </p:nvSpPr>
        <p:spPr bwMode="auto">
          <a:xfrm>
            <a:off x="4978845" y="2114904"/>
            <a:ext cx="3965864" cy="685475"/>
          </a:xfrm>
          <a:prstGeom prst="rect">
            <a:avLst/>
          </a:prstGeom>
          <a:noFill/>
          <a:ln>
            <a:miter lim="800000"/>
            <a:headEnd/>
            <a:tailEnd/>
          </a:ln>
        </p:spPr>
        <p:txBody>
          <a:bodyPr/>
          <a:lstStyle/>
          <a:p>
            <a:pPr marL="533400" indent="-533400" eaLnBrk="0" hangingPunct="0">
              <a:spcBef>
                <a:spcPct val="20000"/>
              </a:spcBef>
              <a:defRPr/>
            </a:pPr>
            <a:r>
              <a:rPr lang="en-US" sz="2600" b="1" kern="0" dirty="0">
                <a:solidFill>
                  <a:srgbClr val="FFFFFF"/>
                </a:solidFill>
                <a:latin typeface="Arial" pitchFamily="34" charset="0"/>
                <a:ea typeface="ＭＳ Ｐゴシック" charset="0"/>
                <a:cs typeface="Arial" pitchFamily="34" charset="0"/>
              </a:rPr>
              <a:t> (2) Software Produces</a:t>
            </a:r>
          </a:p>
        </p:txBody>
      </p:sp>
      <p:cxnSp>
        <p:nvCxnSpPr>
          <p:cNvPr id="12298" name="Straight Connector 11"/>
          <p:cNvCxnSpPr>
            <a:cxnSpLocks noChangeShapeType="1"/>
          </p:cNvCxnSpPr>
          <p:nvPr/>
        </p:nvCxnSpPr>
        <p:spPr bwMode="auto">
          <a:xfrm>
            <a:off x="4996163" y="3489101"/>
            <a:ext cx="3602182" cy="0"/>
          </a:xfrm>
          <a:prstGeom prst="line">
            <a:avLst/>
          </a:prstGeom>
          <a:noFill/>
          <a:ln w="28575" algn="ctr">
            <a:solidFill>
              <a:srgbClr val="0070C0"/>
            </a:solidFill>
            <a:round/>
            <a:headEnd/>
            <a:tailEnd/>
          </a:ln>
          <a:extLst>
            <a:ext uri="{909E8E84-426E-40DD-AFC4-6F175D3DCCD1}">
              <a14:hiddenFill xmlns:a14="http://schemas.microsoft.com/office/drawing/2010/main">
                <a:noFill/>
              </a14:hiddenFill>
            </a:ext>
          </a:extLst>
        </p:spPr>
      </p:cxnSp>
      <p:cxnSp>
        <p:nvCxnSpPr>
          <p:cNvPr id="12299" name="Straight Connector 12"/>
          <p:cNvCxnSpPr>
            <a:cxnSpLocks noChangeShapeType="1"/>
          </p:cNvCxnSpPr>
          <p:nvPr/>
        </p:nvCxnSpPr>
        <p:spPr bwMode="auto">
          <a:xfrm>
            <a:off x="4996163" y="4931523"/>
            <a:ext cx="3602182" cy="0"/>
          </a:xfrm>
          <a:prstGeom prst="line">
            <a:avLst/>
          </a:prstGeom>
          <a:noFill/>
          <a:ln w="28575" algn="ctr">
            <a:solidFill>
              <a:srgbClr val="0070C0"/>
            </a:solidFill>
            <a:round/>
            <a:headEnd/>
            <a:tailEnd/>
          </a:ln>
          <a:extLst>
            <a:ext uri="{909E8E84-426E-40DD-AFC4-6F175D3DCCD1}">
              <a14:hiddenFill xmlns:a14="http://schemas.microsoft.com/office/drawing/2010/main">
                <a:noFill/>
              </a14:hiddenFill>
            </a:ext>
          </a:extLst>
        </p:spPr>
      </p:cxnSp>
      <p:sp>
        <p:nvSpPr>
          <p:cNvPr id="15" name="Line 6"/>
          <p:cNvSpPr>
            <a:spLocks noChangeShapeType="1"/>
          </p:cNvSpPr>
          <p:nvPr/>
        </p:nvSpPr>
        <p:spPr bwMode="auto">
          <a:xfrm>
            <a:off x="0" y="1377448"/>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sp>
        <p:nvSpPr>
          <p:cNvPr id="12301" name="Rectangle 7"/>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EF5A3604-8857-4C13-8A2D-1075773FA007}" type="slidenum">
              <a:rPr lang="en-US" altLang="en-US" sz="1400" b="0" smtClean="0">
                <a:solidFill>
                  <a:srgbClr val="808080"/>
                </a:solidFill>
                <a:latin typeface="Tahoma" pitchFamily="34" charset="0"/>
                <a:ea typeface="ＭＳ Ｐゴシック" charset="0"/>
              </a:rPr>
              <a:pPr algn="r" eaLnBrk="0" hangingPunct="0"/>
              <a:t>67</a:t>
            </a:fld>
            <a:endParaRPr lang="en-US" altLang="en-US" sz="1400" b="0" dirty="0" smtClean="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339033176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9"/>
          <p:cNvSpPr>
            <a:spLocks noChangeArrowheads="1"/>
          </p:cNvSpPr>
          <p:nvPr/>
        </p:nvSpPr>
        <p:spPr bwMode="auto">
          <a:xfrm>
            <a:off x="0" y="1111056"/>
            <a:ext cx="9144000" cy="574694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11" name="Rectangle 19"/>
          <p:cNvSpPr>
            <a:spLocks noChangeArrowheads="1"/>
          </p:cNvSpPr>
          <p:nvPr/>
        </p:nvSpPr>
        <p:spPr bwMode="auto">
          <a:xfrm>
            <a:off x="432955" y="2358301"/>
            <a:ext cx="8278091" cy="3741702"/>
          </a:xfrm>
          <a:prstGeom prst="rect">
            <a:avLst/>
          </a:prstGeom>
          <a:solidFill>
            <a:schemeClr val="tx2">
              <a:lumMod val="50000"/>
            </a:schemeClr>
          </a:solidFill>
          <a:ln w="9525">
            <a:noFill/>
            <a:miter lim="800000"/>
            <a:headEnd/>
            <a:tailEnd/>
          </a:ln>
          <a:effectLst/>
        </p:spPr>
        <p:txBody>
          <a:bodyPr wrap="none" anchor="ctr"/>
          <a:lstStyle/>
          <a:p>
            <a:pPr eaLnBrk="0" hangingPunct="0">
              <a:defRPr/>
            </a:pPr>
            <a:endParaRPr lang="en-US" sz="2400" b="1" dirty="0">
              <a:solidFill>
                <a:srgbClr val="000000"/>
              </a:solidFill>
              <a:latin typeface="Times" charset="0"/>
              <a:ea typeface="ＭＳ Ｐゴシック" charset="0"/>
            </a:endParaRPr>
          </a:p>
        </p:txBody>
      </p:sp>
      <p:sp>
        <p:nvSpPr>
          <p:cNvPr id="13316" name="Rectangle 19"/>
          <p:cNvSpPr>
            <a:spLocks noChangeArrowheads="1"/>
          </p:cNvSpPr>
          <p:nvPr/>
        </p:nvSpPr>
        <p:spPr bwMode="auto">
          <a:xfrm>
            <a:off x="432955" y="1339662"/>
            <a:ext cx="8278091" cy="1033086"/>
          </a:xfrm>
          <a:prstGeom prst="rect">
            <a:avLst/>
          </a:prstGeom>
          <a:solidFill>
            <a:srgbClr val="1556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13317" name="Rectangle 19"/>
          <p:cNvSpPr>
            <a:spLocks noChangeArrowheads="1"/>
          </p:cNvSpPr>
          <p:nvPr/>
        </p:nvSpPr>
        <p:spPr bwMode="auto">
          <a:xfrm>
            <a:off x="640773" y="1671030"/>
            <a:ext cx="7879773" cy="415226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graphicFrame>
        <p:nvGraphicFramePr>
          <p:cNvPr id="2502" name="Group 454"/>
          <p:cNvGraphicFramePr>
            <a:graphicFrameLocks noGrp="1"/>
          </p:cNvGraphicFramePr>
          <p:nvPr>
            <p:extLst>
              <p:ext uri="{D42A27DB-BD31-4B8C-83A1-F6EECF244321}">
                <p14:modId xmlns:p14="http://schemas.microsoft.com/office/powerpoint/2010/main" val="3027858313"/>
              </p:ext>
            </p:extLst>
          </p:nvPr>
        </p:nvGraphicFramePr>
        <p:xfrm>
          <a:off x="609743" y="1535583"/>
          <a:ext cx="7924513" cy="4308027"/>
        </p:xfrm>
        <a:graphic>
          <a:graphicData uri="http://schemas.openxmlformats.org/drawingml/2006/table">
            <a:tbl>
              <a:tblPr/>
              <a:tblGrid>
                <a:gridCol w="2209720"/>
                <a:gridCol w="1676339"/>
                <a:gridCol w="2133523"/>
                <a:gridCol w="1904931"/>
              </a:tblGrid>
              <a:tr h="81280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2"/>
                          </a:solidFill>
                          <a:effectLst/>
                          <a:latin typeface="Arial" pitchFamily="34" charset="0"/>
                        </a:rPr>
                        <a:t>  Soil Type</a:t>
                      </a:r>
                    </a:p>
                  </a:txBody>
                  <a:tcPr marL="91436" marR="91436"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E8AA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2"/>
                          </a:solidFill>
                          <a:effectLst/>
                          <a:latin typeface="Arial" pitchFamily="34" charset="0"/>
                        </a:rPr>
                        <a:t>Default Porosity</a:t>
                      </a:r>
                    </a:p>
                  </a:txBody>
                  <a:tcPr marL="91436" marR="91436"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E8AA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2"/>
                          </a:solidFill>
                          <a:effectLst/>
                          <a:latin typeface="Arial" pitchFamily="34" charset="0"/>
                        </a:rPr>
                        <a:t>Relationship*</a:t>
                      </a:r>
                    </a:p>
                  </a:txBody>
                  <a:tcPr marL="91436" marR="91436"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E8AA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2"/>
                          </a:solidFill>
                          <a:effectLst/>
                          <a:latin typeface="Arial" pitchFamily="34" charset="0"/>
                        </a:rPr>
                        <a:t>Estimated Tortuosity</a:t>
                      </a:r>
                    </a:p>
                  </a:txBody>
                  <a:tcPr marL="91436" marR="91436"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E8AA0"/>
                    </a:solidFill>
                  </a:tcPr>
                </a:tc>
              </a:tr>
              <a:tr h="6659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rPr>
                        <a:t>Fine Sand</a:t>
                      </a:r>
                    </a:p>
                  </a:txBody>
                  <a:tcPr marL="91436" marR="91436"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rPr>
                        <a:t>0.20</a:t>
                      </a:r>
                    </a:p>
                  </a:txBody>
                  <a:tcPr marL="91436" marR="91436"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1" u="none" strike="noStrike" cap="none" normalizeH="0" baseline="0" dirty="0" smtClean="0">
                          <a:ln>
                            <a:noFill/>
                          </a:ln>
                          <a:solidFill>
                            <a:schemeClr val="tx1"/>
                          </a:solidFill>
                          <a:effectLst/>
                          <a:latin typeface="Symbol" pitchFamily="18" charset="2"/>
                        </a:rPr>
                        <a:t>t </a:t>
                      </a:r>
                      <a:r>
                        <a:rPr kumimoji="0" lang="en-US" sz="2400" b="0" i="1" u="none" strike="noStrike" cap="none" normalizeH="0" baseline="0" dirty="0" smtClean="0">
                          <a:ln>
                            <a:noFill/>
                          </a:ln>
                          <a:solidFill>
                            <a:schemeClr val="tx1"/>
                          </a:solidFill>
                          <a:effectLst/>
                          <a:latin typeface="Arial" pitchFamily="34" charset="0"/>
                        </a:rPr>
                        <a:t>= n</a:t>
                      </a:r>
                      <a:r>
                        <a:rPr kumimoji="0" lang="en-US" sz="2400" b="0" i="1" u="none" strike="noStrike" cap="none" normalizeH="0" baseline="30000" dirty="0" smtClean="0">
                          <a:ln>
                            <a:noFill/>
                          </a:ln>
                          <a:solidFill>
                            <a:schemeClr val="tx1"/>
                          </a:solidFill>
                          <a:effectLst/>
                          <a:latin typeface="Arial" pitchFamily="34" charset="0"/>
                        </a:rPr>
                        <a:t>0.33</a:t>
                      </a:r>
                      <a:endParaRPr kumimoji="0" lang="en-US" sz="2400" b="0" i="1" u="none" strike="noStrike" cap="none" normalizeH="0" baseline="0" dirty="0" smtClean="0">
                        <a:ln>
                          <a:noFill/>
                        </a:ln>
                        <a:solidFill>
                          <a:schemeClr val="tx1"/>
                        </a:solidFill>
                        <a:effectLst/>
                        <a:latin typeface="Arial" pitchFamily="34" charset="0"/>
                      </a:endParaRPr>
                    </a:p>
                  </a:txBody>
                  <a:tcPr marL="91436" marR="91436"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rPr>
                        <a:t>0.59</a:t>
                      </a:r>
                    </a:p>
                  </a:txBody>
                  <a:tcPr marL="91436" marR="91436"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59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rPr>
                        <a:t>Silt</a:t>
                      </a:r>
                    </a:p>
                  </a:txBody>
                  <a:tcPr marL="91436" marR="91436"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rPr>
                        <a:t>0.48</a:t>
                      </a:r>
                    </a:p>
                  </a:txBody>
                  <a:tcPr marL="91436" marR="91436"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1" u="none" strike="noStrike" cap="none" normalizeH="0" baseline="0" dirty="0" smtClean="0">
                          <a:ln>
                            <a:noFill/>
                          </a:ln>
                          <a:solidFill>
                            <a:schemeClr val="tx1"/>
                          </a:solidFill>
                          <a:effectLst/>
                          <a:latin typeface="Symbol" pitchFamily="18" charset="2"/>
                        </a:rPr>
                        <a:t>t </a:t>
                      </a:r>
                      <a:r>
                        <a:rPr kumimoji="0" lang="en-US" sz="2400" b="0" i="1" u="none" strike="noStrike" cap="none" normalizeH="0" baseline="0" dirty="0" smtClean="0">
                          <a:ln>
                            <a:noFill/>
                          </a:ln>
                          <a:solidFill>
                            <a:schemeClr val="tx1"/>
                          </a:solidFill>
                          <a:effectLst/>
                          <a:latin typeface="Arial" pitchFamily="34" charset="0"/>
                        </a:rPr>
                        <a:t>= n</a:t>
                      </a:r>
                      <a:r>
                        <a:rPr kumimoji="0" lang="en-US" sz="2400" b="0" i="1" u="none" strike="noStrike" cap="none" normalizeH="0" baseline="30000" dirty="0" smtClean="0">
                          <a:ln>
                            <a:noFill/>
                          </a:ln>
                          <a:solidFill>
                            <a:schemeClr val="tx1"/>
                          </a:solidFill>
                          <a:effectLst/>
                          <a:latin typeface="Arial" pitchFamily="34" charset="0"/>
                        </a:rPr>
                        <a:t>1.1</a:t>
                      </a:r>
                      <a:endParaRPr kumimoji="0" lang="en-US" sz="2400" b="0" i="1" u="none" strike="noStrike" cap="none" normalizeH="0" baseline="0" dirty="0" smtClean="0">
                        <a:ln>
                          <a:noFill/>
                        </a:ln>
                        <a:solidFill>
                          <a:schemeClr val="tx1"/>
                        </a:solidFill>
                        <a:effectLst/>
                        <a:latin typeface="Arial" pitchFamily="34" charset="0"/>
                      </a:endParaRPr>
                    </a:p>
                  </a:txBody>
                  <a:tcPr marL="91436" marR="91436"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rPr>
                        <a:t>0.45</a:t>
                      </a:r>
                    </a:p>
                  </a:txBody>
                  <a:tcPr marL="91436" marR="91436"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4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rPr>
                        <a:t>Clay</a:t>
                      </a:r>
                    </a:p>
                  </a:txBody>
                  <a:tcPr marL="91436" marR="91436"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rPr>
                        <a:t>0.47</a:t>
                      </a:r>
                    </a:p>
                  </a:txBody>
                  <a:tcPr marL="91436" marR="91436"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1" u="none" strike="noStrike" cap="none" normalizeH="0" baseline="0" dirty="0" smtClean="0">
                          <a:ln>
                            <a:noFill/>
                          </a:ln>
                          <a:solidFill>
                            <a:schemeClr val="tx1"/>
                          </a:solidFill>
                          <a:effectLst/>
                          <a:latin typeface="Symbol" pitchFamily="18" charset="2"/>
                        </a:rPr>
                        <a:t>t </a:t>
                      </a:r>
                      <a:r>
                        <a:rPr kumimoji="0" lang="en-US" sz="2400" b="0" i="1" u="none" strike="noStrike" cap="none" normalizeH="0" baseline="0" dirty="0" smtClean="0">
                          <a:ln>
                            <a:noFill/>
                          </a:ln>
                          <a:solidFill>
                            <a:schemeClr val="tx1"/>
                          </a:solidFill>
                          <a:effectLst/>
                          <a:latin typeface="Arial" pitchFamily="34" charset="0"/>
                        </a:rPr>
                        <a:t>= n</a:t>
                      </a:r>
                      <a:r>
                        <a:rPr kumimoji="0" lang="en-US" sz="2400" b="0" i="1" u="none" strike="noStrike" cap="none" normalizeH="0" baseline="30000" dirty="0" smtClean="0">
                          <a:ln>
                            <a:noFill/>
                          </a:ln>
                          <a:solidFill>
                            <a:schemeClr val="tx1"/>
                          </a:solidFill>
                          <a:effectLst/>
                          <a:latin typeface="Arial" pitchFamily="34" charset="0"/>
                        </a:rPr>
                        <a:t>1.1</a:t>
                      </a:r>
                      <a:endParaRPr kumimoji="0" lang="en-US" sz="2400" b="0" i="1" u="none" strike="noStrike" cap="none" normalizeH="0" baseline="0" dirty="0" smtClean="0">
                        <a:ln>
                          <a:noFill/>
                        </a:ln>
                        <a:solidFill>
                          <a:schemeClr val="tx1"/>
                        </a:solidFill>
                        <a:effectLst/>
                        <a:latin typeface="Arial" pitchFamily="34" charset="0"/>
                      </a:endParaRPr>
                    </a:p>
                  </a:txBody>
                  <a:tcPr marL="91436" marR="91436"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rPr>
                        <a:t>0.44</a:t>
                      </a:r>
                    </a:p>
                  </a:txBody>
                  <a:tcPr marL="91436" marR="91436"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rPr>
                        <a:t>Sandstone/ Shale</a:t>
                      </a:r>
                    </a:p>
                  </a:txBody>
                  <a:tcPr marL="91436" marR="91436"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rPr>
                        <a:t>0.10</a:t>
                      </a:r>
                    </a:p>
                  </a:txBody>
                  <a:tcPr marL="91436" marR="91436"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1" u="none" strike="noStrike" cap="none" normalizeH="0" baseline="0" dirty="0" smtClean="0">
                          <a:ln>
                            <a:noFill/>
                          </a:ln>
                          <a:solidFill>
                            <a:schemeClr val="tx1"/>
                          </a:solidFill>
                          <a:effectLst/>
                          <a:latin typeface="Symbol" pitchFamily="18" charset="2"/>
                        </a:rPr>
                        <a:t>t </a:t>
                      </a:r>
                      <a:r>
                        <a:rPr kumimoji="0" lang="en-US" sz="2400" b="0" i="1" u="none" strike="noStrike" cap="none" normalizeH="0" baseline="0" dirty="0" smtClean="0">
                          <a:ln>
                            <a:noFill/>
                          </a:ln>
                          <a:solidFill>
                            <a:schemeClr val="tx1"/>
                          </a:solidFill>
                          <a:effectLst/>
                          <a:latin typeface="Arial" pitchFamily="34" charset="0"/>
                        </a:rPr>
                        <a:t>= n</a:t>
                      </a:r>
                    </a:p>
                  </a:txBody>
                  <a:tcPr marL="91436" marR="91436"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rPr>
                        <a:t>0.10</a:t>
                      </a:r>
                    </a:p>
                  </a:txBody>
                  <a:tcPr marL="91436" marR="91436"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59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rPr>
                        <a:t>Granite</a:t>
                      </a:r>
                    </a:p>
                  </a:txBody>
                  <a:tcPr marL="91436" marR="91436"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rPr>
                        <a:t>0.006</a:t>
                      </a:r>
                    </a:p>
                  </a:txBody>
                  <a:tcPr marL="91436" marR="91436"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1" u="none" strike="noStrike" cap="none" normalizeH="0" baseline="0" dirty="0" smtClean="0">
                          <a:ln>
                            <a:noFill/>
                          </a:ln>
                          <a:solidFill>
                            <a:schemeClr val="tx1"/>
                          </a:solidFill>
                          <a:effectLst/>
                          <a:latin typeface="Symbol" pitchFamily="18" charset="2"/>
                        </a:rPr>
                        <a:t>t </a:t>
                      </a:r>
                      <a:r>
                        <a:rPr kumimoji="0" lang="en-US" sz="2400" b="0" i="1" u="none" strike="noStrike" cap="none" normalizeH="0" baseline="0" dirty="0" smtClean="0">
                          <a:ln>
                            <a:noFill/>
                          </a:ln>
                          <a:solidFill>
                            <a:schemeClr val="tx1"/>
                          </a:solidFill>
                          <a:effectLst/>
                          <a:latin typeface="Arial" pitchFamily="34" charset="0"/>
                        </a:rPr>
                        <a:t>= n</a:t>
                      </a:r>
                      <a:r>
                        <a:rPr kumimoji="0" lang="en-US" sz="2400" b="0" i="1" u="none" strike="noStrike" cap="none" normalizeH="0" baseline="30000" dirty="0" smtClean="0">
                          <a:ln>
                            <a:noFill/>
                          </a:ln>
                          <a:solidFill>
                            <a:schemeClr val="tx1"/>
                          </a:solidFill>
                          <a:effectLst/>
                          <a:latin typeface="Arial" pitchFamily="34" charset="0"/>
                        </a:rPr>
                        <a:t>0.55</a:t>
                      </a:r>
                      <a:endParaRPr kumimoji="0" lang="en-US" sz="2400" b="0" i="1" u="none" strike="noStrike" cap="none" normalizeH="0" baseline="0" dirty="0" smtClean="0">
                        <a:ln>
                          <a:noFill/>
                        </a:ln>
                        <a:solidFill>
                          <a:schemeClr val="tx1"/>
                        </a:solidFill>
                        <a:effectLst/>
                        <a:latin typeface="Arial" pitchFamily="34" charset="0"/>
                      </a:endParaRPr>
                    </a:p>
                  </a:txBody>
                  <a:tcPr marL="91436" marR="91436"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rPr>
                        <a:t>0.06</a:t>
                      </a:r>
                    </a:p>
                  </a:txBody>
                  <a:tcPr marL="91436" marR="91436"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 name="Line 6"/>
          <p:cNvSpPr>
            <a:spLocks noChangeShapeType="1"/>
          </p:cNvSpPr>
          <p:nvPr/>
        </p:nvSpPr>
        <p:spPr bwMode="auto">
          <a:xfrm>
            <a:off x="0" y="1036937"/>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sp>
        <p:nvSpPr>
          <p:cNvPr id="13361" name="Text Box 251"/>
          <p:cNvSpPr txBox="1">
            <a:spLocks noChangeArrowheads="1"/>
          </p:cNvSpPr>
          <p:nvPr/>
        </p:nvSpPr>
        <p:spPr bwMode="auto">
          <a:xfrm>
            <a:off x="962526" y="456443"/>
            <a:ext cx="5648691" cy="5109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defTabSz="895350" eaLnBrk="1" hangingPunct="1">
              <a:lnSpc>
                <a:spcPct val="85000"/>
              </a:lnSpc>
              <a:tabLst>
                <a:tab pos="285750" algn="l"/>
              </a:tabLst>
              <a:defRPr sz="3200" b="1">
                <a:solidFill>
                  <a:srgbClr val="1557A7"/>
                </a:solidFill>
                <a:cs typeface="Arial" charset="0"/>
              </a:defRPr>
            </a:lvl1pPr>
            <a:lvl2pPr eaLnBrk="0" hangingPunct="0">
              <a:defRPr sz="4400">
                <a:latin typeface="Arial Narrow" pitchFamily="-106" charset="0"/>
                <a:ea typeface="ＭＳ Ｐゴシック" pitchFamily="-65" charset="-128"/>
                <a:cs typeface="ＭＳ Ｐゴシック" pitchFamily="-65" charset="-128"/>
              </a:defRPr>
            </a:lvl2pPr>
            <a:lvl3pPr eaLnBrk="0" hangingPunct="0">
              <a:defRPr sz="4400">
                <a:latin typeface="Arial Narrow" pitchFamily="-106" charset="0"/>
                <a:ea typeface="ＭＳ Ｐゴシック" pitchFamily="-65" charset="-128"/>
                <a:cs typeface="ＭＳ Ｐゴシック" pitchFamily="-65" charset="-128"/>
              </a:defRPr>
            </a:lvl3pPr>
            <a:lvl4pPr eaLnBrk="0" hangingPunct="0">
              <a:defRPr sz="4400">
                <a:latin typeface="Arial Narrow" pitchFamily="-106" charset="0"/>
                <a:ea typeface="ＭＳ Ｐゴシック" pitchFamily="-65" charset="-128"/>
                <a:cs typeface="ＭＳ Ｐゴシック" pitchFamily="-65" charset="-128"/>
              </a:defRPr>
            </a:lvl4pPr>
            <a:lvl5pPr eaLnBrk="0" hangingPunct="0">
              <a:defRPr sz="4400">
                <a:latin typeface="Arial Narrow" pitchFamily="-106" charset="0"/>
                <a:ea typeface="ＭＳ Ｐゴシック" pitchFamily="-65" charset="-128"/>
                <a:cs typeface="ＭＳ Ｐゴシック" pitchFamily="-65" charset="-128"/>
              </a:defRPr>
            </a:lvl5pPr>
            <a:lvl6pPr marL="457200" fontAlgn="base">
              <a:spcBef>
                <a:spcPct val="0"/>
              </a:spcBef>
              <a:spcAft>
                <a:spcPct val="0"/>
              </a:spcAft>
              <a:defRPr sz="4400">
                <a:latin typeface="Arial Narrow" pitchFamily="-106" charset="0"/>
              </a:defRPr>
            </a:lvl6pPr>
            <a:lvl7pPr marL="914400" fontAlgn="base">
              <a:spcBef>
                <a:spcPct val="0"/>
              </a:spcBef>
              <a:spcAft>
                <a:spcPct val="0"/>
              </a:spcAft>
              <a:defRPr sz="4400">
                <a:latin typeface="Arial Narrow" pitchFamily="-106" charset="0"/>
              </a:defRPr>
            </a:lvl7pPr>
            <a:lvl8pPr marL="1371600" fontAlgn="base">
              <a:spcBef>
                <a:spcPct val="0"/>
              </a:spcBef>
              <a:spcAft>
                <a:spcPct val="0"/>
              </a:spcAft>
              <a:defRPr sz="4400">
                <a:latin typeface="Arial Narrow" pitchFamily="-106" charset="0"/>
              </a:defRPr>
            </a:lvl8pPr>
            <a:lvl9pPr marL="1828800" fontAlgn="base">
              <a:spcBef>
                <a:spcPct val="0"/>
              </a:spcBef>
              <a:spcAft>
                <a:spcPct val="0"/>
              </a:spcAft>
              <a:defRPr sz="4400">
                <a:latin typeface="Arial Narrow" pitchFamily="-106" charset="0"/>
              </a:defRPr>
            </a:lvl9pPr>
          </a:lstStyle>
          <a:p>
            <a:r>
              <a:rPr lang="en-US" altLang="en-US" dirty="0">
                <a:ea typeface="ＭＳ Ｐゴシック" charset="0"/>
              </a:rPr>
              <a:t>Current Look-up Table</a:t>
            </a:r>
          </a:p>
        </p:txBody>
      </p:sp>
      <p:sp>
        <p:nvSpPr>
          <p:cNvPr id="5" name="AutoShape 4"/>
          <p:cNvSpPr>
            <a:spLocks noChangeArrowheads="1"/>
          </p:cNvSpPr>
          <p:nvPr/>
        </p:nvSpPr>
        <p:spPr bwMode="auto">
          <a:xfrm>
            <a:off x="12832773" y="3552453"/>
            <a:ext cx="1524000" cy="1905360"/>
          </a:xfrm>
          <a:prstGeom prst="rightArrow">
            <a:avLst>
              <a:gd name="adj1" fmla="val 50000"/>
              <a:gd name="adj2" fmla="val 65310"/>
            </a:avLst>
          </a:prstGeom>
          <a:solidFill>
            <a:srgbClr val="009999"/>
          </a:solidFill>
          <a:ln w="9525">
            <a:solidFill>
              <a:schemeClr val="bg2">
                <a:lumMod val="20000"/>
                <a:lumOff val="80000"/>
              </a:schemeClr>
            </a:solid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n-US" sz="2400" b="1" dirty="0">
              <a:solidFill>
                <a:srgbClr val="000000"/>
              </a:solidFill>
              <a:latin typeface="Times" charset="0"/>
              <a:ea typeface="ＭＳ Ｐゴシック" charset="0"/>
            </a:endParaRPr>
          </a:p>
        </p:txBody>
      </p:sp>
      <p:sp>
        <p:nvSpPr>
          <p:cNvPr id="13364" name="Rectangle 7"/>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B12C2507-2CE7-44F7-A791-A2DAA4A766CD}" type="slidenum">
              <a:rPr lang="en-US" altLang="en-US" sz="1400" b="0" smtClean="0">
                <a:solidFill>
                  <a:srgbClr val="FFFFFF"/>
                </a:solidFill>
                <a:latin typeface="Tahoma" pitchFamily="34" charset="0"/>
                <a:ea typeface="ＭＳ Ｐゴシック" charset="0"/>
              </a:rPr>
              <a:pPr algn="r" eaLnBrk="0" hangingPunct="0"/>
              <a:t>68</a:t>
            </a:fld>
            <a:endParaRPr lang="en-US" altLang="en-US" sz="1400" b="0" dirty="0" smtClean="0">
              <a:solidFill>
                <a:srgbClr val="FFFFFF"/>
              </a:solidFill>
              <a:latin typeface="Tahoma" pitchFamily="34" charset="0"/>
              <a:ea typeface="ＭＳ Ｐゴシック" charset="0"/>
            </a:endParaRPr>
          </a:p>
        </p:txBody>
      </p:sp>
      <p:sp>
        <p:nvSpPr>
          <p:cNvPr id="2" name="Rectangle 1"/>
          <p:cNvSpPr/>
          <p:nvPr/>
        </p:nvSpPr>
        <p:spPr>
          <a:xfrm>
            <a:off x="300790" y="6167731"/>
            <a:ext cx="8554452" cy="646331"/>
          </a:xfrm>
          <a:prstGeom prst="rect">
            <a:avLst/>
          </a:prstGeom>
        </p:spPr>
        <p:txBody>
          <a:bodyPr wrap="square">
            <a:spAutoFit/>
          </a:bodyPr>
          <a:lstStyle/>
          <a:p>
            <a:pPr marL="168275" indent="-168275"/>
            <a:r>
              <a:rPr lang="en-US" b="1" dirty="0" smtClean="0">
                <a:solidFill>
                  <a:srgbClr val="000000"/>
                </a:solidFill>
                <a:latin typeface="Arial" pitchFamily="34" charset="0"/>
                <a:ea typeface="ＭＳ Ｐゴシック" charset="0"/>
                <a:cs typeface="Arial" pitchFamily="34" charset="0"/>
              </a:rPr>
              <a:t>* From </a:t>
            </a:r>
            <a:r>
              <a:rPr lang="en-US" b="1" dirty="0">
                <a:solidFill>
                  <a:srgbClr val="000000"/>
                </a:solidFill>
                <a:latin typeface="Arial" pitchFamily="34" charset="0"/>
                <a:ea typeface="ＭＳ Ｐゴシック" charset="0"/>
                <a:cs typeface="Arial" pitchFamily="34" charset="0"/>
              </a:rPr>
              <a:t>Parker et al. (2004); Millington and Quirk (1961); and Pankow and Cherry  (1996)</a:t>
            </a:r>
          </a:p>
        </p:txBody>
      </p:sp>
    </p:spTree>
    <p:extLst>
      <p:ext uri="{BB962C8B-B14F-4D97-AF65-F5344CB8AC3E}">
        <p14:creationId xmlns:p14="http://schemas.microsoft.com/office/powerpoint/2010/main" val="41086588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a:spLocks noChangeArrowheads="1"/>
          </p:cNvSpPr>
          <p:nvPr/>
        </p:nvSpPr>
        <p:spPr bwMode="auto">
          <a:xfrm>
            <a:off x="7155545" y="4325257"/>
            <a:ext cx="1654861" cy="2350861"/>
          </a:xfrm>
          <a:prstGeom prst="rect">
            <a:avLst/>
          </a:prstGeom>
          <a:solidFill>
            <a:schemeClr val="bg2"/>
          </a:solidFill>
          <a:ln w="28575">
            <a:noFill/>
            <a:round/>
            <a:headEnd/>
            <a:tailEnd/>
          </a:ln>
          <a:effectLst>
            <a:outerShdw blurRad="63500" dist="38100" dir="2700000" algn="tl" rotWithShape="0">
              <a:srgbClr val="000000">
                <a:alpha val="39998"/>
              </a:srgbClr>
            </a:outerShdw>
          </a:effectLst>
        </p:spPr>
        <p:txBody>
          <a:bodyPr/>
          <a:lstStyle/>
          <a:p>
            <a:pPr>
              <a:defRPr/>
            </a:pPr>
            <a:endParaRPr lang="en-US" dirty="0">
              <a:solidFill>
                <a:srgbClr val="FFFF00"/>
              </a:solidFill>
              <a:latin typeface="Arial" pitchFamily="-112" charset="0"/>
              <a:ea typeface="ＭＳ Ｐゴシック" charset="-128"/>
              <a:cs typeface="ＭＳ Ｐゴシック" charset="-128"/>
            </a:endParaRPr>
          </a:p>
        </p:txBody>
      </p:sp>
      <p:sp>
        <p:nvSpPr>
          <p:cNvPr id="2" name="Rectangle 21"/>
          <p:cNvSpPr>
            <a:spLocks noChangeArrowheads="1"/>
          </p:cNvSpPr>
          <p:nvPr/>
        </p:nvSpPr>
        <p:spPr bwMode="auto">
          <a:xfrm>
            <a:off x="381007" y="1244150"/>
            <a:ext cx="4742539" cy="2137681"/>
          </a:xfrm>
          <a:prstGeom prst="rect">
            <a:avLst/>
          </a:prstGeom>
          <a:solidFill>
            <a:schemeClr val="hlink"/>
          </a:solidFill>
          <a:ln w="9525">
            <a:solidFill>
              <a:schemeClr val="bg1"/>
            </a:solidFill>
            <a:round/>
            <a:headEnd/>
            <a:tailEnd/>
          </a:ln>
          <a:effectLst>
            <a:outerShdw blurRad="63500" dist="38099" dir="2700000" algn="ctr" rotWithShape="0">
              <a:srgbClr val="969696">
                <a:alpha val="74997"/>
              </a:srgbClr>
            </a:outerShdw>
          </a:effectLst>
        </p:spPr>
        <p:txBody>
          <a:bodyPr/>
          <a:lstStyle/>
          <a:p>
            <a:pPr>
              <a:defRPr/>
            </a:pPr>
            <a:endParaRPr lang="en-US" dirty="0">
              <a:solidFill>
                <a:srgbClr val="FFFF00"/>
              </a:solidFill>
              <a:latin typeface="Arial" pitchFamily="-112" charset="0"/>
              <a:ea typeface="ＭＳ Ｐゴシック" charset="-128"/>
              <a:cs typeface="ＭＳ Ｐゴシック" charset="-128"/>
            </a:endParaRPr>
          </a:p>
        </p:txBody>
      </p:sp>
      <p:sp>
        <p:nvSpPr>
          <p:cNvPr id="3" name="Rectangle 21"/>
          <p:cNvSpPr>
            <a:spLocks noChangeArrowheads="1"/>
          </p:cNvSpPr>
          <p:nvPr/>
        </p:nvSpPr>
        <p:spPr bwMode="auto">
          <a:xfrm>
            <a:off x="381007" y="3367316"/>
            <a:ext cx="4742539" cy="3343274"/>
          </a:xfrm>
          <a:prstGeom prst="rect">
            <a:avLst/>
          </a:prstGeom>
          <a:solidFill>
            <a:srgbClr val="29527B"/>
          </a:solidFill>
          <a:ln w="9525">
            <a:solidFill>
              <a:schemeClr val="bg1"/>
            </a:solidFill>
            <a:round/>
            <a:headEnd/>
            <a:tailEnd/>
          </a:ln>
          <a:effectLst>
            <a:outerShdw blurRad="63500" dist="38099" dir="2700000" algn="ctr" rotWithShape="0">
              <a:srgbClr val="969696">
                <a:alpha val="74997"/>
              </a:srgbClr>
            </a:outerShdw>
          </a:effectLst>
        </p:spPr>
        <p:txBody>
          <a:bodyPr/>
          <a:lstStyle/>
          <a:p>
            <a:pPr>
              <a:defRPr/>
            </a:pPr>
            <a:endParaRPr lang="en-US" dirty="0">
              <a:solidFill>
                <a:srgbClr val="FFFF00"/>
              </a:solidFill>
              <a:latin typeface="Arial" pitchFamily="-112" charset="0"/>
              <a:ea typeface="ＭＳ Ｐゴシック" charset="-128"/>
              <a:cs typeface="ＭＳ Ｐゴシック" charset="-128"/>
            </a:endParaRPr>
          </a:p>
        </p:txBody>
      </p:sp>
      <p:sp>
        <p:nvSpPr>
          <p:cNvPr id="14340" name="Rectangle 3"/>
          <p:cNvSpPr>
            <a:spLocks noGrp="1" noChangeArrowheads="1"/>
          </p:cNvSpPr>
          <p:nvPr>
            <p:ph idx="4294967295"/>
          </p:nvPr>
        </p:nvSpPr>
        <p:spPr bwMode="auto">
          <a:xfrm>
            <a:off x="5334003" y="1494063"/>
            <a:ext cx="3331029" cy="3460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lnSpc>
                <a:spcPct val="90000"/>
              </a:lnSpc>
              <a:buFontTx/>
              <a:buNone/>
            </a:pPr>
            <a:r>
              <a:rPr lang="en-US" sz="2200" b="1" dirty="0">
                <a:latin typeface="Arial" charset="0"/>
                <a:ea typeface="ＭＳ Ｐゴシック" charset="0"/>
                <a:cs typeface="ＭＳ Ｐゴシック" charset="0"/>
              </a:rPr>
              <a:t>Sudicky, Gillham, and Frind (WRR:  1985): </a:t>
            </a:r>
            <a:endParaRPr lang="en-US" sz="2200" b="1" dirty="0" smtClean="0">
              <a:latin typeface="Arial" charset="0"/>
              <a:ea typeface="ＭＳ Ｐゴシック" charset="0"/>
              <a:cs typeface="ＭＳ Ｐゴシック" charset="0"/>
            </a:endParaRPr>
          </a:p>
          <a:p>
            <a:pPr marL="0" indent="0" eaLnBrk="1" hangingPunct="1">
              <a:lnSpc>
                <a:spcPct val="90000"/>
              </a:lnSpc>
              <a:buFontTx/>
              <a:buNone/>
            </a:pPr>
            <a:r>
              <a:rPr lang="ja-JP" altLang="en-US" sz="2200" dirty="0" smtClean="0">
                <a:latin typeface="Arial" charset="0"/>
                <a:ea typeface="ＭＳ Ｐゴシック" charset="0"/>
                <a:cs typeface="ＭＳ Ｐゴシック" charset="0"/>
              </a:rPr>
              <a:t>“</a:t>
            </a:r>
            <a:r>
              <a:rPr lang="en-US" altLang="ja-JP" sz="2200" dirty="0" smtClean="0">
                <a:latin typeface="Arial" charset="0"/>
                <a:ea typeface="ＭＳ Ｐゴシック" charset="0"/>
                <a:cs typeface="ＭＳ Ｐゴシック" charset="0"/>
              </a:rPr>
              <a:t>…</a:t>
            </a:r>
            <a:r>
              <a:rPr lang="en-US" altLang="ja-JP" sz="2200" dirty="0">
                <a:latin typeface="Arial" charset="0"/>
                <a:ea typeface="ＭＳ Ｐゴシック" charset="0"/>
                <a:cs typeface="ＭＳ Ｐゴシック" charset="0"/>
              </a:rPr>
              <a:t>these effects are </a:t>
            </a:r>
            <a:r>
              <a:rPr lang="en-US" altLang="ja-JP" sz="2200" dirty="0" smtClean="0">
                <a:latin typeface="Arial" charset="0"/>
                <a:ea typeface="ＭＳ Ｐゴシック" charset="0"/>
                <a:cs typeface="ＭＳ Ｐゴシック" charset="0"/>
              </a:rPr>
              <a:t/>
            </a:r>
            <a:br>
              <a:rPr lang="en-US" altLang="ja-JP" sz="2200" dirty="0" smtClean="0">
                <a:latin typeface="Arial" charset="0"/>
                <a:ea typeface="ＭＳ Ｐゴシック" charset="0"/>
                <a:cs typeface="ＭＳ Ｐゴシック" charset="0"/>
              </a:rPr>
            </a:br>
            <a:r>
              <a:rPr lang="en-US" altLang="ja-JP" sz="2200" dirty="0" smtClean="0">
                <a:latin typeface="Arial" charset="0"/>
                <a:ea typeface="ＭＳ Ｐゴシック" charset="0"/>
                <a:cs typeface="ＭＳ Ｐゴシック" charset="0"/>
              </a:rPr>
              <a:t>the </a:t>
            </a:r>
            <a:r>
              <a:rPr lang="en-US" altLang="ja-JP" sz="2200" dirty="0">
                <a:latin typeface="Arial" charset="0"/>
                <a:ea typeface="ＭＳ Ｐゴシック" charset="0"/>
                <a:cs typeface="ＭＳ Ｐゴシック" charset="0"/>
              </a:rPr>
              <a:t>result </a:t>
            </a:r>
            <a:r>
              <a:rPr lang="en-US" altLang="ja-JP" sz="2200" dirty="0" smtClean="0">
                <a:latin typeface="Arial" charset="0"/>
                <a:ea typeface="ＭＳ Ｐゴシック" charset="0"/>
                <a:cs typeface="ＭＳ Ｐゴシック" charset="0"/>
              </a:rPr>
              <a:t>of </a:t>
            </a:r>
            <a:r>
              <a:rPr lang="en-US" altLang="ja-JP" sz="2200" dirty="0">
                <a:latin typeface="Arial" charset="0"/>
                <a:ea typeface="ＭＳ Ｐゴシック" charset="0"/>
                <a:cs typeface="ＭＳ Ｐゴシック" charset="0"/>
              </a:rPr>
              <a:t>a transient </a:t>
            </a:r>
            <a:br>
              <a:rPr lang="en-US" altLang="ja-JP" sz="2200" dirty="0">
                <a:latin typeface="Arial" charset="0"/>
                <a:ea typeface="ＭＳ Ｐゴシック" charset="0"/>
                <a:cs typeface="ＭＳ Ｐゴシック" charset="0"/>
              </a:rPr>
            </a:br>
            <a:r>
              <a:rPr lang="en-US" altLang="ja-JP" sz="2200" dirty="0">
                <a:latin typeface="Arial" charset="0"/>
                <a:ea typeface="ＭＳ Ｐゴシック" charset="0"/>
                <a:cs typeface="ＭＳ Ｐゴシック" charset="0"/>
              </a:rPr>
              <a:t>redistribution </a:t>
            </a:r>
            <a:r>
              <a:rPr lang="en-US" altLang="ja-JP" sz="2200" dirty="0" smtClean="0">
                <a:latin typeface="Arial" charset="0"/>
                <a:ea typeface="ＭＳ Ｐゴシック" charset="0"/>
                <a:cs typeface="ＭＳ Ｐゴシック" charset="0"/>
              </a:rPr>
              <a:t>of </a:t>
            </a:r>
            <a:r>
              <a:rPr lang="en-US" altLang="ja-JP" sz="2200" dirty="0">
                <a:latin typeface="Arial" charset="0"/>
                <a:ea typeface="ＭＳ Ｐゴシック" charset="0"/>
                <a:cs typeface="ＭＳ Ｐゴシック" charset="0"/>
              </a:rPr>
              <a:t>the </a:t>
            </a:r>
            <a:r>
              <a:rPr lang="en-US" altLang="ja-JP" sz="2200" dirty="0" smtClean="0">
                <a:latin typeface="Arial" charset="0"/>
                <a:ea typeface="ＭＳ Ｐゴシック" charset="0"/>
                <a:cs typeface="ＭＳ Ｐゴシック" charset="0"/>
              </a:rPr>
              <a:t/>
            </a:r>
            <a:br>
              <a:rPr lang="en-US" altLang="ja-JP" sz="2200" dirty="0" smtClean="0">
                <a:latin typeface="Arial" charset="0"/>
                <a:ea typeface="ＭＳ Ｐゴシック" charset="0"/>
                <a:cs typeface="ＭＳ Ｐゴシック" charset="0"/>
              </a:rPr>
            </a:br>
            <a:r>
              <a:rPr lang="en-US" altLang="ja-JP" sz="2200" dirty="0" smtClean="0">
                <a:latin typeface="Arial" charset="0"/>
                <a:ea typeface="ＭＳ Ｐゴシック" charset="0"/>
                <a:cs typeface="ＭＳ Ｐゴシック" charset="0"/>
              </a:rPr>
              <a:t>tracer across </a:t>
            </a:r>
            <a:r>
              <a:rPr lang="en-US" altLang="ja-JP" sz="2200" dirty="0">
                <a:latin typeface="Arial" charset="0"/>
                <a:ea typeface="ＭＳ Ｐゴシック" charset="0"/>
                <a:cs typeface="ＭＳ Ｐゴシック" charset="0"/>
              </a:rPr>
              <a:t>the </a:t>
            </a:r>
            <a:r>
              <a:rPr lang="en-US" altLang="ja-JP" sz="2200" dirty="0" smtClean="0">
                <a:latin typeface="Arial" charset="0"/>
                <a:ea typeface="ＭＳ Ｐゴシック" charset="0"/>
                <a:cs typeface="ＭＳ Ｐゴシック" charset="0"/>
              </a:rPr>
              <a:t/>
            </a:r>
            <a:br>
              <a:rPr lang="en-US" altLang="ja-JP" sz="2200" dirty="0" smtClean="0">
                <a:latin typeface="Arial" charset="0"/>
                <a:ea typeface="ＭＳ Ｐゴシック" charset="0"/>
                <a:cs typeface="ＭＳ Ｐゴシック" charset="0"/>
              </a:rPr>
            </a:br>
            <a:r>
              <a:rPr lang="en-US" altLang="ja-JP" sz="2200" dirty="0" smtClean="0">
                <a:latin typeface="Arial" charset="0"/>
                <a:ea typeface="ＭＳ Ｐゴシック" charset="0"/>
                <a:cs typeface="ＭＳ Ｐゴシック" charset="0"/>
              </a:rPr>
              <a:t>strata </a:t>
            </a:r>
            <a:r>
              <a:rPr lang="en-US" altLang="ja-JP" sz="2200" dirty="0">
                <a:latin typeface="Arial" charset="0"/>
                <a:ea typeface="ＭＳ Ｐゴシック" charset="0"/>
                <a:cs typeface="ＭＳ Ｐゴシック" charset="0"/>
              </a:rPr>
              <a:t>by </a:t>
            </a:r>
            <a:r>
              <a:rPr lang="en-US" altLang="ja-JP" sz="2200" dirty="0" smtClean="0">
                <a:latin typeface="Arial" charset="0"/>
                <a:ea typeface="ＭＳ Ｐゴシック" charset="0"/>
                <a:cs typeface="ＭＳ Ｐゴシック" charset="0"/>
              </a:rPr>
              <a:t>transverse molecular </a:t>
            </a:r>
            <a:br>
              <a:rPr lang="en-US" altLang="ja-JP" sz="2200" dirty="0" smtClean="0">
                <a:latin typeface="Arial" charset="0"/>
                <a:ea typeface="ＭＳ Ｐゴシック" charset="0"/>
                <a:cs typeface="ＭＳ Ｐゴシック" charset="0"/>
              </a:rPr>
            </a:br>
            <a:r>
              <a:rPr lang="en-US" altLang="ja-JP" sz="2200" dirty="0" smtClean="0">
                <a:latin typeface="Arial" charset="0"/>
                <a:ea typeface="ＭＳ Ｐゴシック" charset="0"/>
                <a:cs typeface="ＭＳ Ｐゴシック" charset="0"/>
              </a:rPr>
              <a:t>diffusion …”</a:t>
            </a:r>
            <a:endParaRPr lang="en-US" sz="2200" dirty="0">
              <a:solidFill>
                <a:srgbClr val="000000"/>
              </a:solidFill>
              <a:latin typeface="Arial" charset="0"/>
              <a:ea typeface="ＭＳ Ｐゴシック" charset="0"/>
              <a:cs typeface="ＭＳ Ｐゴシック" charset="0"/>
            </a:endParaRPr>
          </a:p>
        </p:txBody>
      </p:sp>
      <p:pic>
        <p:nvPicPr>
          <p:cNvPr id="14341" name="Picture 9"/>
          <p:cNvPicPr>
            <a:picLocks noChangeAspect="1"/>
          </p:cNvPicPr>
          <p:nvPr/>
        </p:nvPicPr>
        <p:blipFill>
          <a:blip r:embed="rId2">
            <a:lum contrast="6000"/>
            <a:extLst>
              <a:ext uri="{28A0092B-C50C-407E-A947-70E740481C1C}">
                <a14:useLocalDpi xmlns:a14="http://schemas.microsoft.com/office/drawing/2010/main" val="0"/>
              </a:ext>
            </a:extLst>
          </a:blip>
          <a:srcRect r="928"/>
          <a:stretch>
            <a:fillRect/>
          </a:stretch>
        </p:blipFill>
        <p:spPr bwMode="auto">
          <a:xfrm>
            <a:off x="574226" y="1413331"/>
            <a:ext cx="437514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1"/>
          <p:cNvPicPr>
            <a:picLocks noChangeAspect="1"/>
          </p:cNvPicPr>
          <p:nvPr/>
        </p:nvPicPr>
        <p:blipFill>
          <a:blip r:embed="rId3">
            <a:lum contrast="6000"/>
            <a:extLst>
              <a:ext uri="{28A0092B-C50C-407E-A947-70E740481C1C}">
                <a14:useLocalDpi xmlns:a14="http://schemas.microsoft.com/office/drawing/2010/main" val="0"/>
              </a:ext>
            </a:extLst>
          </a:blip>
          <a:srcRect r="1430"/>
          <a:stretch>
            <a:fillRect/>
          </a:stretch>
        </p:blipFill>
        <p:spPr bwMode="auto">
          <a:xfrm>
            <a:off x="574224" y="3536042"/>
            <a:ext cx="4379913"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9" name="Line 9"/>
          <p:cNvSpPr>
            <a:spLocks noChangeShapeType="1"/>
          </p:cNvSpPr>
          <p:nvPr/>
        </p:nvSpPr>
        <p:spPr bwMode="auto">
          <a:xfrm>
            <a:off x="393700" y="1186542"/>
            <a:ext cx="8305800"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pic>
        <p:nvPicPr>
          <p:cNvPr id="14345" name="Picture 10" descr="1111_ImaGES_REDUCED_bio_1"/>
          <p:cNvPicPr>
            <a:picLocks noChangeAspect="1" noChangeArrowheads="1"/>
          </p:cNvPicPr>
          <p:nvPr/>
        </p:nvPicPr>
        <p:blipFill>
          <a:blip r:embed="rId4" cstate="print">
            <a:lum contrast="6000"/>
            <a:extLst>
              <a:ext uri="{28A0092B-C50C-407E-A947-70E740481C1C}">
                <a14:useLocalDpi xmlns:a14="http://schemas.microsoft.com/office/drawing/2010/main" val="0"/>
              </a:ext>
            </a:extLst>
          </a:blip>
          <a:srcRect r="3217"/>
          <a:stretch>
            <a:fillRect/>
          </a:stretch>
        </p:blipFill>
        <p:spPr bwMode="auto">
          <a:xfrm>
            <a:off x="7292522" y="4481964"/>
            <a:ext cx="1377950" cy="20447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4346" name="Rectangle 6"/>
          <p:cNvSpPr>
            <a:spLocks noChangeArrowheads="1"/>
          </p:cNvSpPr>
          <p:nvPr/>
        </p:nvSpPr>
        <p:spPr bwMode="auto">
          <a:xfrm>
            <a:off x="8000320" y="6506706"/>
            <a:ext cx="111125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C284FD9D-9863-6D4A-A0BE-AD273E50EC51}" type="slidenum">
              <a:rPr lang="en-US" sz="1400">
                <a:solidFill>
                  <a:srgbClr val="808080"/>
                </a:solidFill>
                <a:latin typeface="Tahoma" charset="0"/>
                <a:ea typeface="ＭＳ Ｐゴシック" charset="0"/>
              </a:rPr>
              <a:pPr algn="r"/>
              <a:t>6</a:t>
            </a:fld>
            <a:endParaRPr lang="en-US" sz="1400" dirty="0">
              <a:solidFill>
                <a:srgbClr val="808080"/>
              </a:solidFill>
              <a:latin typeface="Tahoma" charset="0"/>
              <a:ea typeface="ＭＳ Ｐゴシック" charset="0"/>
            </a:endParaRPr>
          </a:p>
        </p:txBody>
      </p:sp>
      <p:sp>
        <p:nvSpPr>
          <p:cNvPr id="4" name="Freeform 3"/>
          <p:cNvSpPr/>
          <p:nvPr/>
        </p:nvSpPr>
        <p:spPr>
          <a:xfrm>
            <a:off x="1778003" y="3955142"/>
            <a:ext cx="372533" cy="2032000"/>
          </a:xfrm>
          <a:custGeom>
            <a:avLst/>
            <a:gdLst>
              <a:gd name="connsiteX0" fmla="*/ 372533 w 372533"/>
              <a:gd name="connsiteY0" fmla="*/ 0 h 2032000"/>
              <a:gd name="connsiteX1" fmla="*/ 372533 w 372533"/>
              <a:gd name="connsiteY1" fmla="*/ 0 h 2032000"/>
              <a:gd name="connsiteX2" fmla="*/ 237067 w 372533"/>
              <a:gd name="connsiteY2" fmla="*/ 355600 h 2032000"/>
              <a:gd name="connsiteX3" fmla="*/ 152400 w 372533"/>
              <a:gd name="connsiteY3" fmla="*/ 1676400 h 2032000"/>
              <a:gd name="connsiteX4" fmla="*/ 152400 w 372533"/>
              <a:gd name="connsiteY4" fmla="*/ 1676400 h 2032000"/>
              <a:gd name="connsiteX5" fmla="*/ 84667 w 372533"/>
              <a:gd name="connsiteY5" fmla="*/ 1913467 h 2032000"/>
              <a:gd name="connsiteX6" fmla="*/ 0 w 372533"/>
              <a:gd name="connsiteY6" fmla="*/ 2032000 h 20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533" h="2032000">
                <a:moveTo>
                  <a:pt x="372533" y="0"/>
                </a:moveTo>
                <a:lnTo>
                  <a:pt x="372533" y="0"/>
                </a:lnTo>
                <a:lnTo>
                  <a:pt x="237067" y="355600"/>
                </a:lnTo>
                <a:lnTo>
                  <a:pt x="152400" y="1676400"/>
                </a:lnTo>
                <a:lnTo>
                  <a:pt x="152400" y="1676400"/>
                </a:lnTo>
                <a:lnTo>
                  <a:pt x="84667" y="1913467"/>
                </a:lnTo>
                <a:lnTo>
                  <a:pt x="0" y="2032000"/>
                </a:lnTo>
              </a:path>
            </a:pathLst>
          </a:custGeom>
          <a:ln w="38100" cmpd="sng">
            <a:solidFill>
              <a:srgbClr val="FF0000"/>
            </a:solidFill>
          </a:ln>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5" name="Freeform 4"/>
          <p:cNvSpPr/>
          <p:nvPr/>
        </p:nvSpPr>
        <p:spPr>
          <a:xfrm>
            <a:off x="2252136" y="5292875"/>
            <a:ext cx="2421467" cy="728134"/>
          </a:xfrm>
          <a:custGeom>
            <a:avLst/>
            <a:gdLst>
              <a:gd name="connsiteX0" fmla="*/ 0 w 2421467"/>
              <a:gd name="connsiteY0" fmla="*/ 728134 h 728134"/>
              <a:gd name="connsiteX1" fmla="*/ 287867 w 2421467"/>
              <a:gd name="connsiteY1" fmla="*/ 677334 h 728134"/>
              <a:gd name="connsiteX2" fmla="*/ 795867 w 2421467"/>
              <a:gd name="connsiteY2" fmla="*/ 457200 h 728134"/>
              <a:gd name="connsiteX3" fmla="*/ 1354667 w 2421467"/>
              <a:gd name="connsiteY3" fmla="*/ 237067 h 728134"/>
              <a:gd name="connsiteX4" fmla="*/ 2421467 w 2421467"/>
              <a:gd name="connsiteY4" fmla="*/ 0 h 728134"/>
              <a:gd name="connsiteX5" fmla="*/ 2421467 w 2421467"/>
              <a:gd name="connsiteY5" fmla="*/ 0 h 72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1467" h="728134">
                <a:moveTo>
                  <a:pt x="0" y="728134"/>
                </a:moveTo>
                <a:lnTo>
                  <a:pt x="287867" y="677334"/>
                </a:lnTo>
                <a:lnTo>
                  <a:pt x="795867" y="457200"/>
                </a:lnTo>
                <a:lnTo>
                  <a:pt x="1354667" y="237067"/>
                </a:lnTo>
                <a:lnTo>
                  <a:pt x="2421467" y="0"/>
                </a:lnTo>
                <a:lnTo>
                  <a:pt x="2421467" y="0"/>
                </a:lnTo>
              </a:path>
            </a:pathLst>
          </a:custGeom>
          <a:ln w="38100" cmpd="sng">
            <a:solidFill>
              <a:srgbClr val="3366FF"/>
            </a:solidFill>
          </a:ln>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Arial" pitchFamily="-106" charset="0"/>
              <a:ea typeface="ＭＳ Ｐゴシック" charset="0"/>
            </a:endParaRPr>
          </a:p>
        </p:txBody>
      </p:sp>
      <p:sp>
        <p:nvSpPr>
          <p:cNvPr id="17" name="Rectangle 2"/>
          <p:cNvSpPr txBox="1">
            <a:spLocks noChangeArrowheads="1"/>
          </p:cNvSpPr>
          <p:nvPr/>
        </p:nvSpPr>
        <p:spPr bwMode="auto">
          <a:xfrm>
            <a:off x="357414" y="173043"/>
            <a:ext cx="8915400" cy="9294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defTabSz="895350" eaLnBrk="1" hangingPunct="1">
              <a:lnSpc>
                <a:spcPct val="85000"/>
              </a:lnSpc>
              <a:tabLst>
                <a:tab pos="285750" algn="l"/>
              </a:tabLst>
              <a:defRPr sz="3200" b="1">
                <a:solidFill>
                  <a:srgbClr val="1557A7"/>
                </a:solidFill>
                <a:cs typeface="Arial" charset="0"/>
              </a:defRPr>
            </a:lvl1pPr>
            <a:lvl2pPr eaLnBrk="0" hangingPunct="0">
              <a:defRPr sz="4400">
                <a:latin typeface="Arial Narrow" pitchFamily="-106" charset="0"/>
                <a:ea typeface="ＭＳ Ｐゴシック" pitchFamily="-65" charset="-128"/>
                <a:cs typeface="ＭＳ Ｐゴシック" pitchFamily="-65" charset="-128"/>
              </a:defRPr>
            </a:lvl2pPr>
            <a:lvl3pPr eaLnBrk="0" hangingPunct="0">
              <a:defRPr sz="4400">
                <a:latin typeface="Arial Narrow" pitchFamily="-106" charset="0"/>
                <a:ea typeface="ＭＳ Ｐゴシック" pitchFamily="-65" charset="-128"/>
                <a:cs typeface="ＭＳ Ｐゴシック" pitchFamily="-65" charset="-128"/>
              </a:defRPr>
            </a:lvl3pPr>
            <a:lvl4pPr eaLnBrk="0" hangingPunct="0">
              <a:defRPr sz="4400">
                <a:latin typeface="Arial Narrow" pitchFamily="-106" charset="0"/>
                <a:ea typeface="ＭＳ Ｐゴシック" pitchFamily="-65" charset="-128"/>
                <a:cs typeface="ＭＳ Ｐゴシック" pitchFamily="-65" charset="-128"/>
              </a:defRPr>
            </a:lvl4pPr>
            <a:lvl5pPr eaLnBrk="0" hangingPunct="0">
              <a:defRPr sz="4400">
                <a:latin typeface="Arial Narrow" pitchFamily="-106" charset="0"/>
                <a:ea typeface="ＭＳ Ｐゴシック" pitchFamily="-65" charset="-128"/>
                <a:cs typeface="ＭＳ Ｐゴシック" pitchFamily="-65" charset="-128"/>
              </a:defRPr>
            </a:lvl5pPr>
            <a:lvl6pPr marL="457200" fontAlgn="base">
              <a:spcBef>
                <a:spcPct val="0"/>
              </a:spcBef>
              <a:spcAft>
                <a:spcPct val="0"/>
              </a:spcAft>
              <a:defRPr sz="4400">
                <a:latin typeface="Arial Narrow" pitchFamily="-106" charset="0"/>
              </a:defRPr>
            </a:lvl6pPr>
            <a:lvl7pPr marL="914400" fontAlgn="base">
              <a:spcBef>
                <a:spcPct val="0"/>
              </a:spcBef>
              <a:spcAft>
                <a:spcPct val="0"/>
              </a:spcAft>
              <a:defRPr sz="4400">
                <a:latin typeface="Arial Narrow" pitchFamily="-106" charset="0"/>
              </a:defRPr>
            </a:lvl7pPr>
            <a:lvl8pPr marL="1371600" fontAlgn="base">
              <a:spcBef>
                <a:spcPct val="0"/>
              </a:spcBef>
              <a:spcAft>
                <a:spcPct val="0"/>
              </a:spcAft>
              <a:defRPr sz="4400">
                <a:latin typeface="Arial Narrow" pitchFamily="-106" charset="0"/>
              </a:defRPr>
            </a:lvl8pPr>
            <a:lvl9pPr marL="1828800" fontAlgn="base">
              <a:spcBef>
                <a:spcPct val="0"/>
              </a:spcBef>
              <a:spcAft>
                <a:spcPct val="0"/>
              </a:spcAft>
              <a:defRPr sz="4400">
                <a:latin typeface="Arial Narrow" pitchFamily="-106" charset="0"/>
              </a:defRPr>
            </a:lvl9pPr>
          </a:lstStyle>
          <a:p>
            <a:r>
              <a:rPr lang="en-US" dirty="0">
                <a:ea typeface="ＭＳ Ｐゴシック" charset="0"/>
              </a:rPr>
              <a:t>Incomplete History of Matrix Diffusion </a:t>
            </a:r>
            <a:br>
              <a:rPr lang="en-US" dirty="0">
                <a:ea typeface="ＭＳ Ｐゴシック" charset="0"/>
              </a:rPr>
            </a:br>
            <a:r>
              <a:rPr lang="en-US" dirty="0">
                <a:ea typeface="ＭＳ Ｐゴシック" charset="0"/>
              </a:rPr>
              <a:t>in Groundwater</a:t>
            </a:r>
          </a:p>
        </p:txBody>
      </p:sp>
    </p:spTree>
    <p:extLst>
      <p:ext uri="{BB962C8B-B14F-4D97-AF65-F5344CB8AC3E}">
        <p14:creationId xmlns:p14="http://schemas.microsoft.com/office/powerpoint/2010/main" val="157365994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ChangeArrowheads="1"/>
          </p:cNvSpPr>
          <p:nvPr/>
        </p:nvSpPr>
        <p:spPr bwMode="auto">
          <a:xfrm>
            <a:off x="0" y="891768"/>
            <a:ext cx="9144000" cy="59662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10" name="Line 6"/>
          <p:cNvSpPr>
            <a:spLocks noChangeShapeType="1"/>
          </p:cNvSpPr>
          <p:nvPr/>
        </p:nvSpPr>
        <p:spPr bwMode="auto">
          <a:xfrm>
            <a:off x="0" y="909635"/>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sp>
        <p:nvSpPr>
          <p:cNvPr id="14344" name="Rectangle 10"/>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4765B83E-2B06-4257-8239-6FAA92E799E2}" type="slidenum">
              <a:rPr lang="en-US" altLang="en-US" sz="1400" b="0" smtClean="0">
                <a:solidFill>
                  <a:srgbClr val="FFFFFF"/>
                </a:solidFill>
                <a:latin typeface="Tahoma" pitchFamily="34" charset="0"/>
                <a:ea typeface="ＭＳ Ｐゴシック" charset="0"/>
              </a:rPr>
              <a:pPr algn="r" eaLnBrk="0" hangingPunct="0"/>
              <a:t>69</a:t>
            </a:fld>
            <a:endParaRPr lang="en-US" altLang="en-US" sz="1400" b="0" dirty="0" smtClean="0">
              <a:solidFill>
                <a:srgbClr val="FFFFFF"/>
              </a:solidFill>
              <a:latin typeface="Tahoma" pitchFamily="34" charset="0"/>
              <a:ea typeface="ＭＳ Ｐゴシック" charset="0"/>
            </a:endParaRPr>
          </a:p>
        </p:txBody>
      </p:sp>
      <p:sp>
        <p:nvSpPr>
          <p:cNvPr id="9" name="Rectangle 18"/>
          <p:cNvSpPr>
            <a:spLocks noChangeArrowheads="1"/>
          </p:cNvSpPr>
          <p:nvPr/>
        </p:nvSpPr>
        <p:spPr bwMode="auto">
          <a:xfrm>
            <a:off x="597479" y="2006071"/>
            <a:ext cx="8113568" cy="37100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11" name="Rectangle 19"/>
          <p:cNvSpPr>
            <a:spLocks noChangeArrowheads="1"/>
          </p:cNvSpPr>
          <p:nvPr/>
        </p:nvSpPr>
        <p:spPr bwMode="auto">
          <a:xfrm>
            <a:off x="597479" y="2006071"/>
            <a:ext cx="8113568" cy="695221"/>
          </a:xfrm>
          <a:prstGeom prst="rect">
            <a:avLst/>
          </a:prstGeom>
          <a:solidFill>
            <a:srgbClr val="5F5F5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graphicFrame>
        <p:nvGraphicFramePr>
          <p:cNvPr id="12" name="Group 36"/>
          <p:cNvGraphicFramePr>
            <a:graphicFrameLocks noGrp="1"/>
          </p:cNvGraphicFramePr>
          <p:nvPr>
            <p:extLst>
              <p:ext uri="{D42A27DB-BD31-4B8C-83A1-F6EECF244321}">
                <p14:modId xmlns:p14="http://schemas.microsoft.com/office/powerpoint/2010/main" val="22849812"/>
              </p:ext>
            </p:extLst>
          </p:nvPr>
        </p:nvGraphicFramePr>
        <p:xfrm>
          <a:off x="659535" y="2111655"/>
          <a:ext cx="7986568" cy="3538138"/>
        </p:xfrm>
        <a:graphic>
          <a:graphicData uri="http://schemas.openxmlformats.org/drawingml/2006/table">
            <a:tbl>
              <a:tblPr/>
              <a:tblGrid>
                <a:gridCol w="2449079"/>
                <a:gridCol w="5537489"/>
              </a:tblGrid>
              <a:tr h="54903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dirty="0" smtClean="0">
                          <a:ln>
                            <a:noFill/>
                          </a:ln>
                          <a:solidFill>
                            <a:schemeClr val="tx2"/>
                          </a:solidFill>
                          <a:effectLst/>
                          <a:latin typeface="Arial" pitchFamily="34" charset="0"/>
                          <a:cs typeface="Arial" pitchFamily="34" charset="0"/>
                        </a:rPr>
                        <a:t>Parameter</a:t>
                      </a:r>
                    </a:p>
                  </a:txBody>
                  <a:tcPr marL="83132" marR="83132" marT="46754" marB="46754" horzOverflow="overflow">
                    <a:lnL w="28575" cap="flat" cmpd="sng" algn="ctr">
                      <a:solidFill>
                        <a:schemeClr val="folHlink"/>
                      </a:solidFill>
                      <a:prstDash val="solid"/>
                      <a:round/>
                      <a:headEnd type="none" w="med" len="med"/>
                      <a:tailEnd type="none" w="med" len="med"/>
                    </a:lnL>
                    <a:lnR w="28575" cap="flat" cmpd="sng" algn="ctr">
                      <a:solidFill>
                        <a:schemeClr val="folHlink"/>
                      </a:solidFill>
                      <a:prstDash val="solid"/>
                      <a:round/>
                      <a:headEnd type="none" w="med" len="med"/>
                      <a:tailEnd type="none" w="med" len="med"/>
                    </a:lnR>
                    <a:lnT w="28575" cap="flat" cmpd="sng" algn="ctr">
                      <a:solidFill>
                        <a:schemeClr val="folHlink"/>
                      </a:solidFill>
                      <a:prstDash val="solid"/>
                      <a:round/>
                      <a:headEnd type="none" w="med" len="med"/>
                      <a:tailEnd type="none" w="med" len="med"/>
                    </a:lnT>
                    <a:lnB w="28575" cap="flat" cmpd="sng" algn="ctr">
                      <a:solidFill>
                        <a:schemeClr val="folHlink"/>
                      </a:solidFill>
                      <a:prstDash val="solid"/>
                      <a:round/>
                      <a:headEnd type="none" w="med" len="med"/>
                      <a:tailEnd type="none" w="med" len="med"/>
                    </a:lnB>
                    <a:lnTlToBr>
                      <a:noFill/>
                    </a:lnTlToBr>
                    <a:lnBlToTr>
                      <a:noFill/>
                    </a:lnBlToTr>
                    <a:solidFill>
                      <a:srgbClr val="15569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dirty="0" smtClean="0">
                          <a:ln>
                            <a:noFill/>
                          </a:ln>
                          <a:solidFill>
                            <a:schemeClr val="tx2"/>
                          </a:solidFill>
                          <a:effectLst/>
                          <a:latin typeface="Arial" pitchFamily="34" charset="0"/>
                          <a:cs typeface="Arial" pitchFamily="34" charset="0"/>
                        </a:rPr>
                        <a:t>Description</a:t>
                      </a:r>
                    </a:p>
                  </a:txBody>
                  <a:tcPr marL="83132" marR="83132" marT="46754" marB="46754" horzOverflow="overflow">
                    <a:lnL w="28575" cap="flat" cmpd="sng" algn="ctr">
                      <a:solidFill>
                        <a:schemeClr val="folHlink"/>
                      </a:solidFill>
                      <a:prstDash val="solid"/>
                      <a:round/>
                      <a:headEnd type="none" w="med" len="med"/>
                      <a:tailEnd type="none" w="med" len="med"/>
                    </a:lnL>
                    <a:lnR w="28575" cap="flat" cmpd="sng" algn="ctr">
                      <a:solidFill>
                        <a:schemeClr val="folHlink"/>
                      </a:solidFill>
                      <a:prstDash val="solid"/>
                      <a:round/>
                      <a:headEnd type="none" w="med" len="med"/>
                      <a:tailEnd type="none" w="med" len="med"/>
                    </a:lnR>
                    <a:lnT w="28575" cap="flat" cmpd="sng" algn="ctr">
                      <a:solidFill>
                        <a:schemeClr val="folHlink"/>
                      </a:solidFill>
                      <a:prstDash val="solid"/>
                      <a:round/>
                      <a:headEnd type="none" w="med" len="med"/>
                      <a:tailEnd type="none" w="med" len="med"/>
                    </a:lnT>
                    <a:lnB w="28575" cap="flat" cmpd="sng" algn="ctr">
                      <a:solidFill>
                        <a:schemeClr val="folHlink"/>
                      </a:solidFill>
                      <a:prstDash val="solid"/>
                      <a:round/>
                      <a:headEnd type="none" w="med" len="med"/>
                      <a:tailEnd type="none" w="med" len="med"/>
                    </a:lnB>
                    <a:lnTlToBr>
                      <a:noFill/>
                    </a:lnTlToBr>
                    <a:lnBlToTr>
                      <a:noFill/>
                    </a:lnBlToTr>
                    <a:solidFill>
                      <a:srgbClr val="15569D"/>
                    </a:solidFill>
                  </a:tcPr>
                </a:tc>
              </a:tr>
              <a:tr h="29891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dirty="0" smtClean="0">
                          <a:ln>
                            <a:noFill/>
                          </a:ln>
                          <a:solidFill>
                            <a:srgbClr val="000000"/>
                          </a:solidFill>
                          <a:effectLst/>
                          <a:latin typeface="Arial" pitchFamily="34" charset="0"/>
                          <a:cs typeface="Arial" pitchFamily="34" charset="0"/>
                        </a:rPr>
                        <a:t>Retardation Factor</a:t>
                      </a:r>
                      <a:endParaRPr kumimoji="0" lang="en-US" sz="2500" b="1" i="0" u="none" strike="noStrike" cap="none" normalizeH="0" baseline="-25000" dirty="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500" b="1" i="0" u="none" strike="noStrike" cap="none" normalizeH="0" baseline="0" dirty="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900" b="1" i="0" u="none" strike="noStrike" cap="none" normalizeH="0" baseline="0" dirty="0" smtClean="0">
                        <a:ln>
                          <a:noFill/>
                        </a:ln>
                        <a:solidFill>
                          <a:srgbClr val="000000"/>
                        </a:solidFill>
                        <a:effectLst/>
                        <a:latin typeface="Arial" pitchFamily="34" charset="0"/>
                        <a:cs typeface="Arial" pitchFamily="34" charset="0"/>
                      </a:endParaRPr>
                    </a:p>
                  </a:txBody>
                  <a:tcPr marL="83132" marR="83132" marT="46754" marB="467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folHlink"/>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dirty="0" smtClean="0">
                          <a:ln>
                            <a:noFill/>
                          </a:ln>
                          <a:solidFill>
                            <a:srgbClr val="000000"/>
                          </a:solidFill>
                          <a:effectLst/>
                          <a:latin typeface="Arial" pitchFamily="34" charset="0"/>
                          <a:cs typeface="Arial" pitchFamily="34" charset="0"/>
                        </a:rPr>
                        <a:t>Enter directly or use Toolkit to calculate</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2000" b="1" i="0" u="none" strike="noStrike" cap="none" normalizeH="0" baseline="0" dirty="0" smtClean="0">
                          <a:ln>
                            <a:noFill/>
                          </a:ln>
                          <a:solidFill>
                            <a:srgbClr val="000000"/>
                          </a:solidFill>
                          <a:effectLst/>
                          <a:latin typeface="Arial" pitchFamily="34" charset="0"/>
                          <a:cs typeface="Arial" pitchFamily="34" charset="0"/>
                        </a:rPr>
                        <a:t> Transmissive zones</a:t>
                      </a:r>
                    </a:p>
                    <a:p>
                      <a:pPr marL="457200" marR="0" lvl="1"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en-US" sz="2000" b="0" i="0" u="none" strike="noStrike" kern="1200" cap="none" normalizeH="0" baseline="0" dirty="0" smtClean="0">
                          <a:ln>
                            <a:noFill/>
                          </a:ln>
                          <a:solidFill>
                            <a:srgbClr val="000000"/>
                          </a:solidFill>
                          <a:effectLst/>
                          <a:latin typeface="Arial" pitchFamily="34" charset="0"/>
                          <a:ea typeface="+mn-ea"/>
                          <a:cs typeface="Arial" pitchFamily="34" charset="0"/>
                        </a:rPr>
                        <a:t>1-3 (typical for BTEX)</a:t>
                      </a:r>
                    </a:p>
                    <a:p>
                      <a:pPr marL="457200" marR="0" lvl="1"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en-US" sz="2000" b="0" i="0" u="none" strike="noStrike" kern="1200" cap="none" normalizeH="0" baseline="0" dirty="0" smtClean="0">
                          <a:ln>
                            <a:noFill/>
                          </a:ln>
                          <a:solidFill>
                            <a:srgbClr val="000000"/>
                          </a:solidFill>
                          <a:effectLst/>
                          <a:latin typeface="Arial" pitchFamily="34" charset="0"/>
                          <a:ea typeface="+mn-ea"/>
                          <a:cs typeface="Arial" pitchFamily="34" charset="0"/>
                        </a:rPr>
                        <a:t>2-5 (typical for CVOC)</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2000" b="1" i="0" u="none" strike="noStrike" cap="none" normalizeH="0" baseline="0" dirty="0" smtClean="0">
                          <a:ln>
                            <a:noFill/>
                          </a:ln>
                          <a:solidFill>
                            <a:srgbClr val="000000"/>
                          </a:solidFill>
                          <a:effectLst/>
                          <a:latin typeface="Arial" pitchFamily="34" charset="0"/>
                          <a:cs typeface="Arial" pitchFamily="34" charset="0"/>
                        </a:rPr>
                        <a:t> Low-k zones</a:t>
                      </a:r>
                    </a:p>
                    <a:p>
                      <a:pPr marL="457200" marR="0" lvl="1"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en-US" sz="2000" b="0" i="0" u="none" strike="noStrike" kern="1200" cap="none" normalizeH="0" baseline="0" dirty="0" smtClean="0">
                          <a:ln>
                            <a:noFill/>
                          </a:ln>
                          <a:solidFill>
                            <a:srgbClr val="000000"/>
                          </a:solidFill>
                          <a:effectLst/>
                          <a:latin typeface="Arial" pitchFamily="34" charset="0"/>
                          <a:ea typeface="+mn-ea"/>
                          <a:cs typeface="Arial" pitchFamily="34" charset="0"/>
                        </a:rPr>
                        <a:t>Thought to be &gt; trans zones.  Currently, few sites with data</a:t>
                      </a:r>
                      <a:endParaRPr kumimoji="0" lang="en-US" sz="2000" b="0" i="0" u="none" strike="noStrike" cap="none" normalizeH="0" baseline="0" dirty="0" smtClean="0">
                        <a:ln>
                          <a:noFill/>
                        </a:ln>
                        <a:solidFill>
                          <a:srgbClr val="000000"/>
                        </a:solidFill>
                        <a:effectLst/>
                        <a:latin typeface="Arial" pitchFamily="34" charset="0"/>
                        <a:cs typeface="Arial" pitchFamily="34" charset="0"/>
                      </a:endParaRPr>
                    </a:p>
                  </a:txBody>
                  <a:tcPr marL="83132" marR="83132" marT="46754" marB="467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folHlink"/>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tr>
            </a:tbl>
          </a:graphicData>
        </a:graphic>
      </p:graphicFrame>
      <p:sp>
        <p:nvSpPr>
          <p:cNvPr id="13" name="Rectangle 120"/>
          <p:cNvSpPr>
            <a:spLocks noChangeArrowheads="1"/>
          </p:cNvSpPr>
          <p:nvPr/>
        </p:nvSpPr>
        <p:spPr bwMode="auto">
          <a:xfrm>
            <a:off x="477693" y="272892"/>
            <a:ext cx="8283864" cy="5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eaLnBrk="0" hangingPunct="0">
              <a:lnSpc>
                <a:spcPct val="85000"/>
              </a:lnSpc>
              <a:spcBef>
                <a:spcPct val="55000"/>
              </a:spcBef>
            </a:pPr>
            <a:r>
              <a:rPr lang="en-US" altLang="en-US" sz="3200" i="1" dirty="0" smtClean="0">
                <a:solidFill>
                  <a:srgbClr val="2895A5"/>
                </a:solidFill>
                <a:latin typeface="Arial" pitchFamily="34" charset="0"/>
                <a:ea typeface="ＭＳ Ｐゴシック" charset="0"/>
              </a:rPr>
              <a:t>Retardation Factor</a:t>
            </a:r>
          </a:p>
        </p:txBody>
      </p:sp>
    </p:spTree>
    <p:extLst>
      <p:ext uri="{BB962C8B-B14F-4D97-AF65-F5344CB8AC3E}">
        <p14:creationId xmlns:p14="http://schemas.microsoft.com/office/powerpoint/2010/main" val="287647500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6"/>
          <p:cNvSpPr>
            <a:spLocks noChangeArrowheads="1"/>
          </p:cNvSpPr>
          <p:nvPr/>
        </p:nvSpPr>
        <p:spPr bwMode="auto">
          <a:xfrm>
            <a:off x="0" y="891768"/>
            <a:ext cx="9144000" cy="59662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15363" name="Rectangle 18"/>
          <p:cNvSpPr>
            <a:spLocks noChangeArrowheads="1"/>
          </p:cNvSpPr>
          <p:nvPr/>
        </p:nvSpPr>
        <p:spPr bwMode="auto">
          <a:xfrm>
            <a:off x="597479" y="2006071"/>
            <a:ext cx="8113568" cy="37100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15364" name="Rectangle 19"/>
          <p:cNvSpPr>
            <a:spLocks noChangeArrowheads="1"/>
          </p:cNvSpPr>
          <p:nvPr/>
        </p:nvSpPr>
        <p:spPr bwMode="auto">
          <a:xfrm>
            <a:off x="597479" y="2006071"/>
            <a:ext cx="8113568" cy="695221"/>
          </a:xfrm>
          <a:prstGeom prst="rect">
            <a:avLst/>
          </a:prstGeom>
          <a:solidFill>
            <a:srgbClr val="5F5F5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15365" name="Rectangle 120"/>
          <p:cNvSpPr>
            <a:spLocks noChangeArrowheads="1"/>
          </p:cNvSpPr>
          <p:nvPr/>
        </p:nvSpPr>
        <p:spPr bwMode="auto">
          <a:xfrm>
            <a:off x="477693" y="272892"/>
            <a:ext cx="8283864" cy="5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eaLnBrk="0" hangingPunct="0">
              <a:lnSpc>
                <a:spcPct val="85000"/>
              </a:lnSpc>
              <a:spcBef>
                <a:spcPct val="55000"/>
              </a:spcBef>
            </a:pPr>
            <a:r>
              <a:rPr lang="en-US" altLang="en-US" sz="3200" i="1" dirty="0" smtClean="0">
                <a:solidFill>
                  <a:srgbClr val="2895A5"/>
                </a:solidFill>
                <a:latin typeface="Arial" pitchFamily="34" charset="0"/>
                <a:ea typeface="ＭＳ Ｐゴシック" charset="0"/>
              </a:rPr>
              <a:t>Calculating Retardation Factor</a:t>
            </a:r>
          </a:p>
        </p:txBody>
      </p:sp>
      <p:sp>
        <p:nvSpPr>
          <p:cNvPr id="5" name="Line 6"/>
          <p:cNvSpPr>
            <a:spLocks noChangeShapeType="1"/>
          </p:cNvSpPr>
          <p:nvPr/>
        </p:nvSpPr>
        <p:spPr bwMode="auto">
          <a:xfrm>
            <a:off x="0" y="909635"/>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graphicFrame>
        <p:nvGraphicFramePr>
          <p:cNvPr id="10276" name="Group 36"/>
          <p:cNvGraphicFramePr>
            <a:graphicFrameLocks noGrp="1"/>
          </p:cNvGraphicFramePr>
          <p:nvPr/>
        </p:nvGraphicFramePr>
        <p:xfrm>
          <a:off x="659535" y="2111655"/>
          <a:ext cx="7986568" cy="3538138"/>
        </p:xfrm>
        <a:graphic>
          <a:graphicData uri="http://schemas.openxmlformats.org/drawingml/2006/table">
            <a:tbl>
              <a:tblPr/>
              <a:tblGrid>
                <a:gridCol w="2449079"/>
                <a:gridCol w="5537489"/>
              </a:tblGrid>
              <a:tr h="54903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dirty="0" smtClean="0">
                          <a:ln>
                            <a:noFill/>
                          </a:ln>
                          <a:solidFill>
                            <a:schemeClr val="tx2"/>
                          </a:solidFill>
                          <a:effectLst/>
                          <a:latin typeface="Arial" pitchFamily="34" charset="0"/>
                          <a:cs typeface="Arial" pitchFamily="34" charset="0"/>
                        </a:rPr>
                        <a:t>Parameter</a:t>
                      </a:r>
                    </a:p>
                  </a:txBody>
                  <a:tcPr marL="83132" marR="83132" marT="46754" marB="46754" horzOverflow="overflow">
                    <a:lnL w="28575" cap="flat" cmpd="sng" algn="ctr">
                      <a:solidFill>
                        <a:schemeClr val="folHlink"/>
                      </a:solidFill>
                      <a:prstDash val="solid"/>
                      <a:round/>
                      <a:headEnd type="none" w="med" len="med"/>
                      <a:tailEnd type="none" w="med" len="med"/>
                    </a:lnL>
                    <a:lnR w="28575" cap="flat" cmpd="sng" algn="ctr">
                      <a:solidFill>
                        <a:schemeClr val="folHlink"/>
                      </a:solidFill>
                      <a:prstDash val="solid"/>
                      <a:round/>
                      <a:headEnd type="none" w="med" len="med"/>
                      <a:tailEnd type="none" w="med" len="med"/>
                    </a:lnR>
                    <a:lnT w="28575" cap="flat" cmpd="sng" algn="ctr">
                      <a:solidFill>
                        <a:schemeClr val="folHlink"/>
                      </a:solidFill>
                      <a:prstDash val="solid"/>
                      <a:round/>
                      <a:headEnd type="none" w="med" len="med"/>
                      <a:tailEnd type="none" w="med" len="med"/>
                    </a:lnT>
                    <a:lnB w="28575" cap="flat" cmpd="sng" algn="ctr">
                      <a:solidFill>
                        <a:schemeClr val="folHlink"/>
                      </a:solidFill>
                      <a:prstDash val="solid"/>
                      <a:round/>
                      <a:headEnd type="none" w="med" len="med"/>
                      <a:tailEnd type="none" w="med" len="med"/>
                    </a:lnB>
                    <a:lnTlToBr>
                      <a:noFill/>
                    </a:lnTlToBr>
                    <a:lnBlToTr>
                      <a:noFill/>
                    </a:lnBlToTr>
                    <a:solidFill>
                      <a:srgbClr val="15569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dirty="0" smtClean="0">
                          <a:ln>
                            <a:noFill/>
                          </a:ln>
                          <a:solidFill>
                            <a:schemeClr val="tx2"/>
                          </a:solidFill>
                          <a:effectLst/>
                          <a:latin typeface="Arial" pitchFamily="34" charset="0"/>
                          <a:cs typeface="Arial" pitchFamily="34" charset="0"/>
                        </a:rPr>
                        <a:t>Description</a:t>
                      </a:r>
                    </a:p>
                  </a:txBody>
                  <a:tcPr marL="83132" marR="83132" marT="46754" marB="46754" horzOverflow="overflow">
                    <a:lnL w="28575" cap="flat" cmpd="sng" algn="ctr">
                      <a:solidFill>
                        <a:schemeClr val="folHlink"/>
                      </a:solidFill>
                      <a:prstDash val="solid"/>
                      <a:round/>
                      <a:headEnd type="none" w="med" len="med"/>
                      <a:tailEnd type="none" w="med" len="med"/>
                    </a:lnL>
                    <a:lnR w="28575" cap="flat" cmpd="sng" algn="ctr">
                      <a:solidFill>
                        <a:schemeClr val="folHlink"/>
                      </a:solidFill>
                      <a:prstDash val="solid"/>
                      <a:round/>
                      <a:headEnd type="none" w="med" len="med"/>
                      <a:tailEnd type="none" w="med" len="med"/>
                    </a:lnR>
                    <a:lnT w="28575" cap="flat" cmpd="sng" algn="ctr">
                      <a:solidFill>
                        <a:schemeClr val="folHlink"/>
                      </a:solidFill>
                      <a:prstDash val="solid"/>
                      <a:round/>
                      <a:headEnd type="none" w="med" len="med"/>
                      <a:tailEnd type="none" w="med" len="med"/>
                    </a:lnT>
                    <a:lnB w="28575" cap="flat" cmpd="sng" algn="ctr">
                      <a:solidFill>
                        <a:schemeClr val="folHlink"/>
                      </a:solidFill>
                      <a:prstDash val="solid"/>
                      <a:round/>
                      <a:headEnd type="none" w="med" len="med"/>
                      <a:tailEnd type="none" w="med" len="med"/>
                    </a:lnB>
                    <a:lnTlToBr>
                      <a:noFill/>
                    </a:lnTlToBr>
                    <a:lnBlToTr>
                      <a:noFill/>
                    </a:lnBlToTr>
                    <a:solidFill>
                      <a:srgbClr val="15569D"/>
                    </a:solidFill>
                  </a:tcPr>
                </a:tc>
              </a:tr>
              <a:tr h="29891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dirty="0" smtClean="0">
                          <a:ln>
                            <a:noFill/>
                          </a:ln>
                          <a:solidFill>
                            <a:srgbClr val="000000"/>
                          </a:solidFill>
                          <a:effectLst/>
                          <a:latin typeface="Arial" pitchFamily="34" charset="0"/>
                          <a:cs typeface="Arial" pitchFamily="34" charset="0"/>
                        </a:rPr>
                        <a:t>K</a:t>
                      </a:r>
                      <a:r>
                        <a:rPr kumimoji="0" lang="en-US" sz="2500" b="1" i="0" u="none" strike="noStrike" cap="none" normalizeH="0" baseline="-25000" dirty="0" smtClean="0">
                          <a:ln>
                            <a:noFill/>
                          </a:ln>
                          <a:solidFill>
                            <a:srgbClr val="000000"/>
                          </a:solidFill>
                          <a:effectLst/>
                          <a:latin typeface="Arial" pitchFamily="34" charset="0"/>
                          <a:cs typeface="Arial" pitchFamily="34" charset="0"/>
                        </a:rPr>
                        <a:t>oc</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500" b="1" i="0" u="none" strike="noStrike" cap="none" normalizeH="0" baseline="0" dirty="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900" b="1" i="0" u="none" strike="noStrike" cap="none" normalizeH="0" baseline="0" dirty="0" smtClean="0">
                        <a:ln>
                          <a:noFill/>
                        </a:ln>
                        <a:solidFill>
                          <a:srgbClr val="000000"/>
                        </a:solidFill>
                        <a:effectLst/>
                        <a:latin typeface="Arial" pitchFamily="34" charset="0"/>
                        <a:cs typeface="Arial" pitchFamily="34" charset="0"/>
                      </a:endParaRPr>
                    </a:p>
                  </a:txBody>
                  <a:tcPr marL="83132" marR="83132" marT="46754" marB="467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folHlink"/>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dirty="0" smtClean="0">
                          <a:ln>
                            <a:noFill/>
                          </a:ln>
                          <a:solidFill>
                            <a:srgbClr val="000000"/>
                          </a:solidFill>
                          <a:effectLst/>
                          <a:latin typeface="Arial" pitchFamily="34" charset="0"/>
                          <a:cs typeface="Arial" pitchFamily="34" charset="0"/>
                        </a:rPr>
                        <a:t>Keep Toolkit default or enter directly</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2000" b="1" i="0" u="none" strike="noStrike" cap="none" normalizeH="0" baseline="0" dirty="0" smtClean="0">
                          <a:ln>
                            <a:noFill/>
                          </a:ln>
                          <a:solidFill>
                            <a:srgbClr val="000000"/>
                          </a:solidFill>
                          <a:effectLst/>
                          <a:latin typeface="Arial" pitchFamily="34" charset="0"/>
                          <a:cs typeface="Arial" pitchFamily="34" charset="0"/>
                        </a:rPr>
                        <a:t> From TRRP (2008)</a:t>
                      </a:r>
                    </a:p>
                    <a:p>
                      <a:pPr marL="800100" marR="0" lvl="1" indent="-34290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2000" b="1" i="0" u="none" strike="noStrike" cap="none" normalizeH="0" baseline="0" dirty="0" smtClean="0">
                          <a:ln>
                            <a:noFill/>
                          </a:ln>
                          <a:solidFill>
                            <a:srgbClr val="000000"/>
                          </a:solidFill>
                          <a:effectLst/>
                          <a:latin typeface="Arial" pitchFamily="34" charset="0"/>
                          <a:cs typeface="Arial" pitchFamily="34" charset="0"/>
                        </a:rPr>
                        <a:t>TCE = </a:t>
                      </a:r>
                      <a:r>
                        <a:rPr kumimoji="0" lang="en-US" sz="2000" b="0" i="0" u="none" strike="noStrike" cap="none" normalizeH="0" baseline="0" dirty="0" smtClean="0">
                          <a:ln>
                            <a:noFill/>
                          </a:ln>
                          <a:solidFill>
                            <a:srgbClr val="000000"/>
                          </a:solidFill>
                          <a:effectLst/>
                          <a:latin typeface="Arial" pitchFamily="34" charset="0"/>
                          <a:cs typeface="Arial" pitchFamily="34" charset="0"/>
                        </a:rPr>
                        <a:t>93 mL/g</a:t>
                      </a:r>
                    </a:p>
                    <a:p>
                      <a:pPr marL="800100" marR="0" lvl="1" indent="-34290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2000" b="1" i="0" u="none" strike="noStrike" cap="none" normalizeH="0" baseline="0" dirty="0" smtClean="0">
                          <a:ln>
                            <a:noFill/>
                          </a:ln>
                          <a:solidFill>
                            <a:srgbClr val="000000"/>
                          </a:solidFill>
                          <a:effectLst/>
                          <a:latin typeface="Arial" pitchFamily="34" charset="0"/>
                          <a:cs typeface="Arial" pitchFamily="34" charset="0"/>
                        </a:rPr>
                        <a:t>PCE = </a:t>
                      </a:r>
                      <a:r>
                        <a:rPr kumimoji="0" lang="en-US" sz="2000" b="0" i="0" u="none" strike="noStrike" cap="none" normalizeH="0" baseline="0" dirty="0" smtClean="0">
                          <a:ln>
                            <a:noFill/>
                          </a:ln>
                          <a:solidFill>
                            <a:srgbClr val="000000"/>
                          </a:solidFill>
                          <a:effectLst/>
                          <a:latin typeface="Arial" pitchFamily="34" charset="0"/>
                          <a:cs typeface="Arial" pitchFamily="34" charset="0"/>
                        </a:rPr>
                        <a:t>155 mL/g</a:t>
                      </a:r>
                    </a:p>
                    <a:p>
                      <a:pPr marL="800100" marR="0" lvl="1" indent="-34290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2000" b="1" i="0" u="none" strike="noStrike" cap="none" normalizeH="0" baseline="0" dirty="0" smtClean="0">
                          <a:ln>
                            <a:noFill/>
                          </a:ln>
                          <a:solidFill>
                            <a:srgbClr val="000000"/>
                          </a:solidFill>
                          <a:effectLst/>
                          <a:latin typeface="Arial" pitchFamily="34" charset="0"/>
                          <a:cs typeface="Arial" pitchFamily="34" charset="0"/>
                        </a:rPr>
                        <a:t>Benzene = </a:t>
                      </a:r>
                      <a:r>
                        <a:rPr kumimoji="0" lang="en-US" sz="2000" b="0" i="0" u="none" strike="noStrike" cap="none" normalizeH="0" baseline="0" dirty="0" smtClean="0">
                          <a:ln>
                            <a:noFill/>
                          </a:ln>
                          <a:solidFill>
                            <a:srgbClr val="000000"/>
                          </a:solidFill>
                          <a:effectLst/>
                          <a:latin typeface="Arial" pitchFamily="34" charset="0"/>
                          <a:cs typeface="Arial" pitchFamily="34" charset="0"/>
                        </a:rPr>
                        <a:t>66 mL/g</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2000" b="1" i="0" u="none" strike="noStrike" cap="none" normalizeH="0" baseline="0" dirty="0" smtClean="0">
                          <a:ln>
                            <a:noFill/>
                          </a:ln>
                          <a:solidFill>
                            <a:srgbClr val="000000"/>
                          </a:solidFill>
                          <a:effectLst/>
                          <a:latin typeface="Arial" pitchFamily="34" charset="0"/>
                          <a:cs typeface="Arial" pitchFamily="34" charset="0"/>
                        </a:rPr>
                        <a:t> Other refs: Pankow and Cherry  (1996),  </a:t>
                      </a:r>
                      <a:br>
                        <a:rPr kumimoji="0" lang="en-US" sz="2000" b="1" i="0" u="none" strike="noStrike" cap="none" normalizeH="0" baseline="0" dirty="0" smtClean="0">
                          <a:ln>
                            <a:noFill/>
                          </a:ln>
                          <a:solidFill>
                            <a:srgbClr val="000000"/>
                          </a:solidFill>
                          <a:effectLst/>
                          <a:latin typeface="Arial" pitchFamily="34" charset="0"/>
                          <a:cs typeface="Arial" pitchFamily="34" charset="0"/>
                        </a:rPr>
                      </a:br>
                      <a:r>
                        <a:rPr kumimoji="0" lang="en-US" sz="2000" b="1" i="0" u="none" strike="noStrike" cap="none" normalizeH="0" baseline="0" dirty="0" smtClean="0">
                          <a:ln>
                            <a:noFill/>
                          </a:ln>
                          <a:solidFill>
                            <a:srgbClr val="000000"/>
                          </a:solidFill>
                          <a:effectLst/>
                          <a:latin typeface="Arial" pitchFamily="34" charset="0"/>
                          <a:cs typeface="Arial" pitchFamily="34" charset="0"/>
                        </a:rPr>
                        <a:t>  Wiedemeier </a:t>
                      </a:r>
                      <a:r>
                        <a:rPr kumimoji="0" lang="en-US" sz="2000" b="1" i="1" u="none" strike="noStrike" cap="none" normalizeH="0" baseline="0" dirty="0" smtClean="0">
                          <a:ln>
                            <a:noFill/>
                          </a:ln>
                          <a:solidFill>
                            <a:srgbClr val="000000"/>
                          </a:solidFill>
                          <a:effectLst/>
                          <a:latin typeface="Arial" pitchFamily="34" charset="0"/>
                          <a:cs typeface="Arial" pitchFamily="34" charset="0"/>
                        </a:rPr>
                        <a:t>et al</a:t>
                      </a:r>
                      <a:r>
                        <a:rPr kumimoji="0" lang="en-US" sz="2000" b="1" i="0" u="none" strike="noStrike" cap="none" normalizeH="0" baseline="0" dirty="0" smtClean="0">
                          <a:ln>
                            <a:noFill/>
                          </a:ln>
                          <a:solidFill>
                            <a:srgbClr val="000000"/>
                          </a:solidFill>
                          <a:effectLst/>
                          <a:latin typeface="Arial" pitchFamily="34" charset="0"/>
                          <a:cs typeface="Arial" pitchFamily="34" charset="0"/>
                        </a:rPr>
                        <a:t>.  (1999), etc.</a:t>
                      </a: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en-US" sz="2000" b="1" i="0" u="none" strike="noStrike" cap="none" normalizeH="0" baseline="0" dirty="0" smtClean="0">
                        <a:ln>
                          <a:noFill/>
                        </a:ln>
                        <a:solidFill>
                          <a:srgbClr val="000000"/>
                        </a:solidFill>
                        <a:effectLst/>
                        <a:latin typeface="Arial" pitchFamily="34" charset="0"/>
                        <a:cs typeface="Arial" pitchFamily="34" charset="0"/>
                      </a:endParaRPr>
                    </a:p>
                  </a:txBody>
                  <a:tcPr marL="83132" marR="83132" marT="46754" marB="467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folHlink"/>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tr>
            </a:tbl>
          </a:graphicData>
        </a:graphic>
      </p:graphicFrame>
      <p:sp>
        <p:nvSpPr>
          <p:cNvPr id="10" name="Line 6"/>
          <p:cNvSpPr>
            <a:spLocks noChangeShapeType="1"/>
          </p:cNvSpPr>
          <p:nvPr/>
        </p:nvSpPr>
        <p:spPr bwMode="auto">
          <a:xfrm>
            <a:off x="0" y="955117"/>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sp>
        <p:nvSpPr>
          <p:cNvPr id="15382" name="Rectangle 8"/>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971485C8-0D0D-4211-9759-1E54A0495D94}" type="slidenum">
              <a:rPr lang="en-US" altLang="en-US" sz="1400" b="0" smtClean="0">
                <a:solidFill>
                  <a:srgbClr val="FFFFFF"/>
                </a:solidFill>
                <a:latin typeface="Tahoma" pitchFamily="34" charset="0"/>
                <a:ea typeface="ＭＳ Ｐゴシック" charset="0"/>
              </a:rPr>
              <a:pPr algn="r" eaLnBrk="0" hangingPunct="0"/>
              <a:t>70</a:t>
            </a:fld>
            <a:endParaRPr lang="en-US" altLang="en-US" sz="1400" b="0" dirty="0" smtClean="0">
              <a:solidFill>
                <a:srgbClr val="FFFFFF"/>
              </a:solidFill>
              <a:latin typeface="Tahoma" pitchFamily="34" charset="0"/>
              <a:ea typeface="ＭＳ Ｐゴシック" charset="0"/>
            </a:endParaRPr>
          </a:p>
        </p:txBody>
      </p:sp>
    </p:spTree>
    <p:extLst>
      <p:ext uri="{BB962C8B-B14F-4D97-AF65-F5344CB8AC3E}">
        <p14:creationId xmlns:p14="http://schemas.microsoft.com/office/powerpoint/2010/main" val="16795673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5"/>
          <p:cNvSpPr>
            <a:spLocks noChangeArrowheads="1"/>
          </p:cNvSpPr>
          <p:nvPr/>
        </p:nvSpPr>
        <p:spPr bwMode="auto">
          <a:xfrm>
            <a:off x="0" y="891768"/>
            <a:ext cx="9144000" cy="59662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16390" name="Rectangle 120"/>
          <p:cNvSpPr>
            <a:spLocks noChangeArrowheads="1"/>
          </p:cNvSpPr>
          <p:nvPr/>
        </p:nvSpPr>
        <p:spPr bwMode="auto">
          <a:xfrm>
            <a:off x="430068" y="134823"/>
            <a:ext cx="8283864" cy="45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eaLnBrk="0" hangingPunct="0">
              <a:lnSpc>
                <a:spcPct val="85000"/>
              </a:lnSpc>
              <a:spcBef>
                <a:spcPct val="55000"/>
              </a:spcBef>
            </a:pPr>
            <a:r>
              <a:rPr lang="en-US" altLang="en-US" sz="2800" i="1" dirty="0" smtClean="0">
                <a:solidFill>
                  <a:srgbClr val="2895A5"/>
                </a:solidFill>
                <a:latin typeface="Arial" pitchFamily="34" charset="0"/>
                <a:ea typeface="ＭＳ Ｐゴシック" charset="0"/>
              </a:rPr>
              <a:t>Calculating Retardation Factor Cont’d</a:t>
            </a:r>
          </a:p>
        </p:txBody>
      </p:sp>
      <p:sp>
        <p:nvSpPr>
          <p:cNvPr id="16408" name="Rectangle 7"/>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129EB114-042C-4894-8AEC-F1A076649928}" type="slidenum">
              <a:rPr lang="en-US" altLang="en-US" sz="1400" b="0" smtClean="0">
                <a:solidFill>
                  <a:srgbClr val="FFFFFF"/>
                </a:solidFill>
                <a:latin typeface="Tahoma" pitchFamily="34" charset="0"/>
                <a:ea typeface="ＭＳ Ｐゴシック" charset="0"/>
              </a:rPr>
              <a:pPr algn="r" eaLnBrk="0" hangingPunct="0"/>
              <a:t>71</a:t>
            </a:fld>
            <a:endParaRPr lang="en-US" altLang="en-US" sz="1400" b="0" dirty="0" smtClean="0">
              <a:solidFill>
                <a:srgbClr val="FFFFFF"/>
              </a:solidFill>
              <a:latin typeface="Tahoma" pitchFamily="34" charset="0"/>
              <a:ea typeface="ＭＳ Ｐゴシック" charset="0"/>
            </a:endParaRPr>
          </a:p>
        </p:txBody>
      </p:sp>
      <p:sp>
        <p:nvSpPr>
          <p:cNvPr id="10" name="Line 6"/>
          <p:cNvSpPr>
            <a:spLocks noChangeShapeType="1"/>
          </p:cNvSpPr>
          <p:nvPr/>
        </p:nvSpPr>
        <p:spPr bwMode="auto">
          <a:xfrm>
            <a:off x="0" y="955117"/>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sp>
        <p:nvSpPr>
          <p:cNvPr id="16387" name="Rectangle 28"/>
          <p:cNvSpPr>
            <a:spLocks noChangeArrowheads="1"/>
          </p:cNvSpPr>
          <p:nvPr/>
        </p:nvSpPr>
        <p:spPr bwMode="auto">
          <a:xfrm>
            <a:off x="378115" y="600531"/>
            <a:ext cx="8529205" cy="5852528"/>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16388" name="Rectangle 26"/>
          <p:cNvSpPr>
            <a:spLocks noChangeArrowheads="1"/>
          </p:cNvSpPr>
          <p:nvPr/>
        </p:nvSpPr>
        <p:spPr bwMode="auto">
          <a:xfrm>
            <a:off x="597479" y="2006071"/>
            <a:ext cx="8113568" cy="37100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graphicFrame>
        <p:nvGraphicFramePr>
          <p:cNvPr id="11288" name="Group 24"/>
          <p:cNvGraphicFramePr>
            <a:graphicFrameLocks noGrp="1"/>
          </p:cNvGraphicFramePr>
          <p:nvPr>
            <p:extLst>
              <p:ext uri="{D42A27DB-BD31-4B8C-83A1-F6EECF244321}">
                <p14:modId xmlns:p14="http://schemas.microsoft.com/office/powerpoint/2010/main" val="3177036775"/>
              </p:ext>
            </p:extLst>
          </p:nvPr>
        </p:nvGraphicFramePr>
        <p:xfrm>
          <a:off x="461818" y="698470"/>
          <a:ext cx="8383444" cy="5654358"/>
        </p:xfrm>
        <a:graphic>
          <a:graphicData uri="http://schemas.openxmlformats.org/drawingml/2006/table">
            <a:tbl>
              <a:tblPr/>
              <a:tblGrid>
                <a:gridCol w="2521239"/>
                <a:gridCol w="5862205"/>
              </a:tblGrid>
              <a:tr h="54907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dirty="0" smtClean="0">
                          <a:ln>
                            <a:noFill/>
                          </a:ln>
                          <a:solidFill>
                            <a:schemeClr val="tx2"/>
                          </a:solidFill>
                          <a:effectLst/>
                          <a:latin typeface="Arial" pitchFamily="34" charset="0"/>
                          <a:cs typeface="Arial" pitchFamily="34" charset="0"/>
                        </a:rPr>
                        <a:t>Parameter</a:t>
                      </a:r>
                    </a:p>
                  </a:txBody>
                  <a:tcPr marL="83125" marR="83125" marT="46792" marB="46792" horzOverflow="overflow">
                    <a:lnL w="28575" cap="flat" cmpd="sng" algn="ctr">
                      <a:solidFill>
                        <a:schemeClr val="folHlink"/>
                      </a:solidFill>
                      <a:prstDash val="solid"/>
                      <a:round/>
                      <a:headEnd type="none" w="med" len="med"/>
                      <a:tailEnd type="none" w="med" len="med"/>
                    </a:lnL>
                    <a:lnR w="28575" cap="flat" cmpd="sng" algn="ctr">
                      <a:solidFill>
                        <a:schemeClr val="folHlink"/>
                      </a:solidFill>
                      <a:prstDash val="solid"/>
                      <a:round/>
                      <a:headEnd type="none" w="med" len="med"/>
                      <a:tailEnd type="none" w="med" len="med"/>
                    </a:lnR>
                    <a:lnT w="28575" cap="flat" cmpd="sng" algn="ctr">
                      <a:solidFill>
                        <a:schemeClr val="folHlink"/>
                      </a:solidFill>
                      <a:prstDash val="solid"/>
                      <a:round/>
                      <a:headEnd type="none" w="med" len="med"/>
                      <a:tailEnd type="none" w="med" len="med"/>
                    </a:lnT>
                    <a:lnB w="28575" cap="flat" cmpd="sng" algn="ctr">
                      <a:solidFill>
                        <a:schemeClr val="folHlink"/>
                      </a:solidFill>
                      <a:prstDash val="solid"/>
                      <a:round/>
                      <a:headEnd type="none" w="med" len="med"/>
                      <a:tailEnd type="none" w="med" len="med"/>
                    </a:lnB>
                    <a:lnTlToBr>
                      <a:noFill/>
                    </a:lnTlToBr>
                    <a:lnBlToTr>
                      <a:noFill/>
                    </a:lnBlToTr>
                    <a:solidFill>
                      <a:srgbClr val="15569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dirty="0" smtClean="0">
                          <a:ln>
                            <a:noFill/>
                          </a:ln>
                          <a:solidFill>
                            <a:schemeClr val="tx2"/>
                          </a:solidFill>
                          <a:effectLst/>
                          <a:latin typeface="Arial" pitchFamily="34" charset="0"/>
                          <a:cs typeface="Arial" pitchFamily="34" charset="0"/>
                        </a:rPr>
                        <a:t>Description</a:t>
                      </a:r>
                    </a:p>
                  </a:txBody>
                  <a:tcPr marL="83125" marR="83125" marT="46792" marB="46792" horzOverflow="overflow">
                    <a:lnL w="28575" cap="flat" cmpd="sng" algn="ctr">
                      <a:solidFill>
                        <a:schemeClr val="folHlink"/>
                      </a:solidFill>
                      <a:prstDash val="solid"/>
                      <a:round/>
                      <a:headEnd type="none" w="med" len="med"/>
                      <a:tailEnd type="none" w="med" len="med"/>
                    </a:lnL>
                    <a:lnR w="28575" cap="flat" cmpd="sng" algn="ctr">
                      <a:solidFill>
                        <a:schemeClr val="folHlink"/>
                      </a:solidFill>
                      <a:prstDash val="solid"/>
                      <a:round/>
                      <a:headEnd type="none" w="med" len="med"/>
                      <a:tailEnd type="none" w="med" len="med"/>
                    </a:lnR>
                    <a:lnT w="28575" cap="flat" cmpd="sng" algn="ctr">
                      <a:solidFill>
                        <a:schemeClr val="folHlink"/>
                      </a:solidFill>
                      <a:prstDash val="solid"/>
                      <a:round/>
                      <a:headEnd type="none" w="med" len="med"/>
                      <a:tailEnd type="none" w="med" len="med"/>
                    </a:lnT>
                    <a:lnB w="28575" cap="flat" cmpd="sng" algn="ctr">
                      <a:solidFill>
                        <a:schemeClr val="folHlink"/>
                      </a:solidFill>
                      <a:prstDash val="solid"/>
                      <a:round/>
                      <a:headEnd type="none" w="med" len="med"/>
                      <a:tailEnd type="none" w="med" len="med"/>
                    </a:lnB>
                    <a:lnTlToBr>
                      <a:noFill/>
                    </a:lnTlToBr>
                    <a:lnBlToTr>
                      <a:noFill/>
                    </a:lnBlToTr>
                    <a:solidFill>
                      <a:srgbClr val="15569D"/>
                    </a:solidFill>
                  </a:tcPr>
                </a:tc>
              </a:tr>
              <a:tr h="214220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dirty="0" smtClean="0">
                          <a:ln>
                            <a:noFill/>
                          </a:ln>
                          <a:solidFill>
                            <a:srgbClr val="000000"/>
                          </a:solidFill>
                          <a:effectLst/>
                          <a:latin typeface="Arial" pitchFamily="34" charset="0"/>
                          <a:cs typeface="Arial" pitchFamily="34" charset="0"/>
                        </a:rPr>
                        <a:t>Low-k zone fraction organic carbon</a:t>
                      </a:r>
                      <a:endParaRPr kumimoji="0" lang="en-US" sz="2500" b="1" i="0" u="none" strike="noStrike" cap="none" normalizeH="0" baseline="-25000" dirty="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500" b="1" i="0" u="none" strike="noStrike" cap="none" normalizeH="0" baseline="0" dirty="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900" b="1" i="0" u="none" strike="noStrike" cap="none" normalizeH="0" baseline="0" dirty="0" smtClean="0">
                        <a:ln>
                          <a:noFill/>
                        </a:ln>
                        <a:solidFill>
                          <a:srgbClr val="000000"/>
                        </a:solidFill>
                        <a:effectLst/>
                        <a:latin typeface="Arial" pitchFamily="34" charset="0"/>
                        <a:cs typeface="Arial" pitchFamily="34" charset="0"/>
                      </a:endParaRPr>
                    </a:p>
                  </a:txBody>
                  <a:tcPr marL="83125" marR="83125" marT="46792" marB="467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folHlink"/>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dirty="0" smtClean="0">
                          <a:ln>
                            <a:noFill/>
                          </a:ln>
                          <a:solidFill>
                            <a:srgbClr val="000000"/>
                          </a:solidFill>
                          <a:effectLst/>
                          <a:latin typeface="Arial" pitchFamily="34" charset="0"/>
                          <a:cs typeface="Arial" pitchFamily="34" charset="0"/>
                        </a:rPr>
                        <a:t>Enter directly</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2000" b="1" i="0" u="none" strike="noStrike" cap="none" normalizeH="0" baseline="0" dirty="0" smtClean="0">
                          <a:ln>
                            <a:noFill/>
                          </a:ln>
                          <a:solidFill>
                            <a:srgbClr val="000000"/>
                          </a:solidFill>
                          <a:effectLst/>
                          <a:latin typeface="Arial" pitchFamily="34" charset="0"/>
                          <a:cs typeface="Arial" pitchFamily="34" charset="0"/>
                        </a:rPr>
                        <a:t> Likely range: 0.0002 - 0.10 </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2000" b="1" i="0" u="none" strike="noStrike" cap="none" normalizeH="0" baseline="0" dirty="0" smtClean="0">
                          <a:ln>
                            <a:noFill/>
                          </a:ln>
                          <a:solidFill>
                            <a:srgbClr val="000000"/>
                          </a:solidFill>
                          <a:effectLst/>
                          <a:latin typeface="Arial" pitchFamily="34" charset="0"/>
                          <a:cs typeface="Arial" pitchFamily="34" charset="0"/>
                        </a:rPr>
                        <a:t> Chapman and Parker (2005): silts and clays = </a:t>
                      </a:r>
                      <a:br>
                        <a:rPr kumimoji="0" lang="en-US" sz="2000" b="1" i="0" u="none" strike="noStrike" cap="none" normalizeH="0" baseline="0" dirty="0" smtClean="0">
                          <a:ln>
                            <a:noFill/>
                          </a:ln>
                          <a:solidFill>
                            <a:srgbClr val="000000"/>
                          </a:solidFill>
                          <a:effectLst/>
                          <a:latin typeface="Arial" pitchFamily="34" charset="0"/>
                          <a:cs typeface="Arial" pitchFamily="34" charset="0"/>
                        </a:rPr>
                      </a:br>
                      <a:r>
                        <a:rPr kumimoji="0" lang="en-US" sz="2000" b="1" i="0" u="none" strike="noStrike" cap="none" normalizeH="0" baseline="0" dirty="0" smtClean="0">
                          <a:ln>
                            <a:noFill/>
                          </a:ln>
                          <a:solidFill>
                            <a:srgbClr val="000000"/>
                          </a:solidFill>
                          <a:effectLst/>
                          <a:latin typeface="Arial" pitchFamily="34" charset="0"/>
                          <a:cs typeface="Arial" pitchFamily="34" charset="0"/>
                        </a:rPr>
                        <a:t>                                           0.0024 to 0.00104</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2000" b="1" i="0" u="none" strike="noStrike" cap="none" normalizeH="0" baseline="0" dirty="0" smtClean="0">
                          <a:ln>
                            <a:noFill/>
                          </a:ln>
                          <a:solidFill>
                            <a:srgbClr val="000000"/>
                          </a:solidFill>
                          <a:effectLst/>
                          <a:latin typeface="Arial" pitchFamily="34" charset="0"/>
                          <a:cs typeface="Arial" pitchFamily="34" charset="0"/>
                        </a:rPr>
                        <a:t> Adamson (2012): clay = 0.001; silts = </a:t>
                      </a:r>
                      <a:br>
                        <a:rPr kumimoji="0" lang="en-US" sz="2000" b="1" i="0" u="none" strike="noStrike" cap="none" normalizeH="0" baseline="0" dirty="0" smtClean="0">
                          <a:ln>
                            <a:noFill/>
                          </a:ln>
                          <a:solidFill>
                            <a:srgbClr val="000000"/>
                          </a:solidFill>
                          <a:effectLst/>
                          <a:latin typeface="Arial" pitchFamily="34" charset="0"/>
                          <a:cs typeface="Arial" pitchFamily="34" charset="0"/>
                        </a:rPr>
                      </a:br>
                      <a:r>
                        <a:rPr kumimoji="0" lang="en-US" sz="2000" b="1" i="0" u="none" strike="noStrike" cap="none" normalizeH="0" baseline="0" dirty="0" smtClean="0">
                          <a:ln>
                            <a:noFill/>
                          </a:ln>
                          <a:solidFill>
                            <a:srgbClr val="000000"/>
                          </a:solidFill>
                          <a:effectLst/>
                          <a:latin typeface="Arial" pitchFamily="34" charset="0"/>
                          <a:cs typeface="Arial" pitchFamily="34" charset="0"/>
                        </a:rPr>
                        <a:t>                                          &lt;0.0005 to 0.0022</a:t>
                      </a:r>
                    </a:p>
                  </a:txBody>
                  <a:tcPr marL="83125" marR="83125" marT="46792" marB="467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folHlink"/>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r>
              <a:tr h="296307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dirty="0" smtClean="0">
                          <a:ln>
                            <a:noFill/>
                          </a:ln>
                          <a:solidFill>
                            <a:srgbClr val="000000"/>
                          </a:solidFill>
                          <a:effectLst/>
                          <a:latin typeface="Arial" pitchFamily="34" charset="0"/>
                          <a:cs typeface="Arial" pitchFamily="34" charset="0"/>
                        </a:rPr>
                        <a:t>Soil bulk density of low-k zone</a:t>
                      </a:r>
                    </a:p>
                  </a:txBody>
                  <a:tcPr marL="83125" marR="83125" marT="46792" marB="467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dirty="0" smtClean="0">
                          <a:ln>
                            <a:noFill/>
                          </a:ln>
                          <a:solidFill>
                            <a:srgbClr val="000000"/>
                          </a:solidFill>
                          <a:effectLst/>
                          <a:latin typeface="Arial" pitchFamily="34" charset="0"/>
                          <a:cs typeface="Arial" pitchFamily="34" charset="0"/>
                        </a:rPr>
                        <a:t>Enter directly</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2000" b="1" i="0" u="none" strike="noStrike" cap="none" normalizeH="0" baseline="0" dirty="0" smtClean="0">
                          <a:ln>
                            <a:noFill/>
                          </a:ln>
                          <a:solidFill>
                            <a:srgbClr val="000000"/>
                          </a:solidFill>
                          <a:effectLst/>
                          <a:latin typeface="Arial" pitchFamily="34" charset="0"/>
                          <a:cs typeface="Arial" pitchFamily="34" charset="0"/>
                        </a:rPr>
                        <a:t> Typical value = 1.7 g/mL</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2000" b="1" i="0" u="none" strike="noStrike" cap="none" normalizeH="0" baseline="0" dirty="0" smtClean="0">
                          <a:ln>
                            <a:noFill/>
                          </a:ln>
                          <a:solidFill>
                            <a:srgbClr val="000000"/>
                          </a:solidFill>
                          <a:effectLst/>
                          <a:latin typeface="Arial" pitchFamily="34" charset="0"/>
                          <a:cs typeface="Arial" pitchFamily="34" charset="0"/>
                        </a:rPr>
                        <a:t> Lovanh et al. (2000) and Domenico </a:t>
                      </a:r>
                      <a:br>
                        <a:rPr kumimoji="0" lang="en-US" sz="2000" b="1" i="0" u="none" strike="noStrike" cap="none" normalizeH="0" baseline="0" dirty="0" smtClean="0">
                          <a:ln>
                            <a:noFill/>
                          </a:ln>
                          <a:solidFill>
                            <a:srgbClr val="000000"/>
                          </a:solidFill>
                          <a:effectLst/>
                          <a:latin typeface="Arial" pitchFamily="34" charset="0"/>
                          <a:cs typeface="Arial" pitchFamily="34" charset="0"/>
                        </a:rPr>
                      </a:br>
                      <a:r>
                        <a:rPr kumimoji="0" lang="en-US" sz="2000" b="1" i="0" u="none" strike="noStrike" cap="none" normalizeH="0" baseline="0" dirty="0" smtClean="0">
                          <a:ln>
                            <a:noFill/>
                          </a:ln>
                          <a:solidFill>
                            <a:srgbClr val="000000"/>
                          </a:solidFill>
                          <a:effectLst/>
                          <a:latin typeface="Arial" pitchFamily="34" charset="0"/>
                          <a:cs typeface="Arial" pitchFamily="34" charset="0"/>
                        </a:rPr>
                        <a:t>  and Schwartz (1990):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Arial" pitchFamily="34" charset="0"/>
                          <a:cs typeface="Arial" pitchFamily="34" charset="0"/>
                        </a:rPr>
                        <a:t>	Clay  = 1.0 to 2.4</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Arial" pitchFamily="34" charset="0"/>
                          <a:cs typeface="Arial" pitchFamily="34" charset="0"/>
                        </a:rPr>
                        <a:t>	Sandstone =  1.6 to 2.68</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2000" b="1" i="0" u="none" strike="noStrike" cap="none" normalizeH="0" baseline="0" dirty="0" smtClean="0">
                          <a:ln>
                            <a:noFill/>
                          </a:ln>
                          <a:solidFill>
                            <a:srgbClr val="000000"/>
                          </a:solidFill>
                          <a:effectLst/>
                          <a:latin typeface="Arial" pitchFamily="34" charset="0"/>
                          <a:cs typeface="Arial" pitchFamily="34" charset="0"/>
                        </a:rPr>
                        <a:t> Koerner (1984):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Arial" pitchFamily="34" charset="0"/>
                          <a:cs typeface="Arial" pitchFamily="34" charset="0"/>
                        </a:rPr>
                        <a:t>	Stiff glacial clay = 2.07</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imes" charset="0"/>
                        </a:rPr>
                        <a:t>	</a:t>
                      </a:r>
                      <a:r>
                        <a:rPr kumimoji="0" lang="en-US" sz="2000" b="1" i="0" u="none" strike="noStrike" cap="none" normalizeH="0" baseline="0" dirty="0" smtClean="0">
                          <a:ln>
                            <a:noFill/>
                          </a:ln>
                          <a:solidFill>
                            <a:srgbClr val="000000"/>
                          </a:solidFill>
                          <a:effectLst/>
                          <a:latin typeface="Arial" pitchFamily="34" charset="0"/>
                          <a:cs typeface="Arial" pitchFamily="34" charset="0"/>
                        </a:rPr>
                        <a:t>organic clay = 1.43</a:t>
                      </a:r>
                    </a:p>
                  </a:txBody>
                  <a:tcPr marL="83125" marR="83125" marT="46792" marB="467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r>
            </a:tbl>
          </a:graphicData>
        </a:graphic>
      </p:graphicFrame>
    </p:spTree>
    <p:extLst>
      <p:ext uri="{BB962C8B-B14F-4D97-AF65-F5344CB8AC3E}">
        <p14:creationId xmlns:p14="http://schemas.microsoft.com/office/powerpoint/2010/main" val="234324490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120"/>
          <p:cNvSpPr>
            <a:spLocks noChangeArrowheads="1"/>
          </p:cNvSpPr>
          <p:nvPr/>
        </p:nvSpPr>
        <p:spPr bwMode="auto">
          <a:xfrm>
            <a:off x="477693" y="272892"/>
            <a:ext cx="8283864" cy="5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eaLnBrk="0" hangingPunct="0">
              <a:lnSpc>
                <a:spcPct val="85000"/>
              </a:lnSpc>
              <a:spcBef>
                <a:spcPct val="55000"/>
              </a:spcBef>
            </a:pPr>
            <a:r>
              <a:rPr lang="en-US" altLang="en-US" sz="3200" dirty="0">
                <a:solidFill>
                  <a:srgbClr val="1557A7"/>
                </a:solidFill>
                <a:latin typeface="Arial" charset="0"/>
                <a:ea typeface="ＭＳ Ｐゴシック" charset="0"/>
                <a:cs typeface="Arial" charset="0"/>
              </a:rPr>
              <a:t>Square Root Model:  </a:t>
            </a:r>
            <a:r>
              <a:rPr lang="en-US" altLang="en-US" sz="3200" i="1" dirty="0" smtClean="0">
                <a:solidFill>
                  <a:srgbClr val="2895A5"/>
                </a:solidFill>
                <a:latin typeface="Arial" pitchFamily="34" charset="0"/>
                <a:ea typeface="ＭＳ Ｐゴシック" charset="0"/>
              </a:rPr>
              <a:t>Plume Charac.</a:t>
            </a:r>
          </a:p>
        </p:txBody>
      </p:sp>
      <p:sp>
        <p:nvSpPr>
          <p:cNvPr id="17410" name="Rectangle 14"/>
          <p:cNvSpPr>
            <a:spLocks noChangeArrowheads="1"/>
          </p:cNvSpPr>
          <p:nvPr/>
        </p:nvSpPr>
        <p:spPr bwMode="auto">
          <a:xfrm>
            <a:off x="0" y="891768"/>
            <a:ext cx="9144000" cy="59662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grpSp>
        <p:nvGrpSpPr>
          <p:cNvPr id="17411" name="Group 71"/>
          <p:cNvGrpSpPr>
            <a:grpSpLocks/>
          </p:cNvGrpSpPr>
          <p:nvPr/>
        </p:nvGrpSpPr>
        <p:grpSpPr bwMode="auto">
          <a:xfrm>
            <a:off x="161637" y="4033258"/>
            <a:ext cx="8820727" cy="2585963"/>
            <a:chOff x="112" y="2483"/>
            <a:chExt cx="6112" cy="1592"/>
          </a:xfrm>
        </p:grpSpPr>
        <p:sp>
          <p:nvSpPr>
            <p:cNvPr id="17462" name="Rectangle 16"/>
            <p:cNvSpPr>
              <a:spLocks noChangeArrowheads="1"/>
            </p:cNvSpPr>
            <p:nvPr/>
          </p:nvSpPr>
          <p:spPr bwMode="auto">
            <a:xfrm>
              <a:off x="112" y="2483"/>
              <a:ext cx="6112" cy="159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3378596"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grpSp>
          <p:nvGrpSpPr>
            <p:cNvPr id="17463" name="Group 70"/>
            <p:cNvGrpSpPr>
              <a:grpSpLocks/>
            </p:cNvGrpSpPr>
            <p:nvPr/>
          </p:nvGrpSpPr>
          <p:grpSpPr bwMode="auto">
            <a:xfrm>
              <a:off x="193" y="2555"/>
              <a:ext cx="5972" cy="1452"/>
              <a:chOff x="193" y="2555"/>
              <a:chExt cx="5972" cy="1452"/>
            </a:xfrm>
          </p:grpSpPr>
          <p:pic>
            <p:nvPicPr>
              <p:cNvPr id="17464" name="Picture 3"/>
              <p:cNvPicPr>
                <a:picLocks noChangeAspect="1" noChangeArrowheads="1"/>
              </p:cNvPicPr>
              <p:nvPr/>
            </p:nvPicPr>
            <p:blipFill>
              <a:blip r:embed="rId3">
                <a:extLst>
                  <a:ext uri="{28A0092B-C50C-407E-A947-70E740481C1C}">
                    <a14:useLocalDpi xmlns:a14="http://schemas.microsoft.com/office/drawing/2010/main" val="0"/>
                  </a:ext>
                </a:extLst>
              </a:blip>
              <a:srcRect l="1810" t="67363" r="77853" b="17947"/>
              <a:stretch>
                <a:fillRect/>
              </a:stretch>
            </p:blipFill>
            <p:spPr bwMode="auto">
              <a:xfrm>
                <a:off x="193" y="2555"/>
                <a:ext cx="3517" cy="1452"/>
              </a:xfrm>
              <a:prstGeom prst="rect">
                <a:avLst/>
              </a:prstGeom>
              <a:noFill/>
              <a:ln w="38100">
                <a:solidFill>
                  <a:srgbClr val="5F5F5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465" name="Group 69"/>
              <p:cNvGrpSpPr>
                <a:grpSpLocks/>
              </p:cNvGrpSpPr>
              <p:nvPr/>
            </p:nvGrpSpPr>
            <p:grpSpPr bwMode="auto">
              <a:xfrm>
                <a:off x="3494" y="2555"/>
                <a:ext cx="2671" cy="1452"/>
                <a:chOff x="3494" y="2555"/>
                <a:chExt cx="2671" cy="1452"/>
              </a:xfrm>
            </p:grpSpPr>
            <p:pic>
              <p:nvPicPr>
                <p:cNvPr id="17466" name="Picture 3"/>
                <p:cNvPicPr>
                  <a:picLocks noChangeAspect="1" noChangeArrowheads="1"/>
                </p:cNvPicPr>
                <p:nvPr/>
              </p:nvPicPr>
              <p:blipFill>
                <a:blip r:embed="rId3">
                  <a:extLst>
                    <a:ext uri="{28A0092B-C50C-407E-A947-70E740481C1C}">
                      <a14:useLocalDpi xmlns:a14="http://schemas.microsoft.com/office/drawing/2010/main" val="0"/>
                    </a:ext>
                  </a:extLst>
                </a:blip>
                <a:srcRect l="24879" t="67363" r="59851" b="17947"/>
                <a:stretch>
                  <a:fillRect/>
                </a:stretch>
              </p:blipFill>
              <p:spPr bwMode="auto">
                <a:xfrm>
                  <a:off x="3494" y="2555"/>
                  <a:ext cx="2641" cy="1452"/>
                </a:xfrm>
                <a:prstGeom prst="rect">
                  <a:avLst/>
                </a:prstGeom>
                <a:noFill/>
                <a:ln w="38100">
                  <a:solidFill>
                    <a:srgbClr val="5F5F5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67" name="Picture 3"/>
                <p:cNvPicPr>
                  <a:picLocks noChangeAspect="1" noChangeArrowheads="1"/>
                </p:cNvPicPr>
                <p:nvPr/>
              </p:nvPicPr>
              <p:blipFill>
                <a:blip r:embed="rId3">
                  <a:extLst>
                    <a:ext uri="{28A0092B-C50C-407E-A947-70E740481C1C}">
                      <a14:useLocalDpi xmlns:a14="http://schemas.microsoft.com/office/drawing/2010/main" val="0"/>
                    </a:ext>
                  </a:extLst>
                </a:blip>
                <a:srcRect l="38304" t="78819" r="58414" b="19031"/>
                <a:stretch>
                  <a:fillRect/>
                </a:stretch>
              </p:blipFill>
              <p:spPr bwMode="auto">
                <a:xfrm>
                  <a:off x="5676" y="3748"/>
                  <a:ext cx="489" cy="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sp>
        <p:nvSpPr>
          <p:cNvPr id="5" name="Line 6"/>
          <p:cNvSpPr>
            <a:spLocks noChangeShapeType="1"/>
          </p:cNvSpPr>
          <p:nvPr/>
        </p:nvSpPr>
        <p:spPr bwMode="auto">
          <a:xfrm>
            <a:off x="0" y="909635"/>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grpSp>
        <p:nvGrpSpPr>
          <p:cNvPr id="17414" name="Group 74"/>
          <p:cNvGrpSpPr>
            <a:grpSpLocks/>
          </p:cNvGrpSpPr>
          <p:nvPr/>
        </p:nvGrpSpPr>
        <p:grpSpPr bwMode="auto">
          <a:xfrm>
            <a:off x="1096820" y="1205267"/>
            <a:ext cx="6712239" cy="2514492"/>
            <a:chOff x="760" y="742"/>
            <a:chExt cx="4651" cy="1548"/>
          </a:xfrm>
        </p:grpSpPr>
        <p:pic>
          <p:nvPicPr>
            <p:cNvPr id="1744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0" y="742"/>
              <a:ext cx="4651" cy="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41" name="Group 76"/>
            <p:cNvGrpSpPr>
              <a:grpSpLocks/>
            </p:cNvGrpSpPr>
            <p:nvPr/>
          </p:nvGrpSpPr>
          <p:grpSpPr bwMode="auto">
            <a:xfrm>
              <a:off x="3376" y="1032"/>
              <a:ext cx="1624" cy="712"/>
              <a:chOff x="3376" y="1032"/>
              <a:chExt cx="1624" cy="712"/>
            </a:xfrm>
          </p:grpSpPr>
          <p:grpSp>
            <p:nvGrpSpPr>
              <p:cNvPr id="17442" name="Group 77"/>
              <p:cNvGrpSpPr>
                <a:grpSpLocks/>
              </p:cNvGrpSpPr>
              <p:nvPr/>
            </p:nvGrpSpPr>
            <p:grpSpPr bwMode="auto">
              <a:xfrm>
                <a:off x="4240" y="1032"/>
                <a:ext cx="152" cy="152"/>
                <a:chOff x="4304" y="-664"/>
                <a:chExt cx="152" cy="152"/>
              </a:xfrm>
            </p:grpSpPr>
            <p:sp>
              <p:nvSpPr>
                <p:cNvPr id="17458" name="Oval 78"/>
                <p:cNvSpPr>
                  <a:spLocks noChangeArrowheads="1"/>
                </p:cNvSpPr>
                <p:nvPr/>
              </p:nvSpPr>
              <p:spPr bwMode="auto">
                <a:xfrm>
                  <a:off x="4328" y="-640"/>
                  <a:ext cx="104" cy="104"/>
                </a:xfrm>
                <a:prstGeom prst="ellipse">
                  <a:avLst/>
                </a:prstGeom>
                <a:solidFill>
                  <a:schemeClr val="tx2"/>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grpSp>
              <p:nvGrpSpPr>
                <p:cNvPr id="17459" name="Group 79"/>
                <p:cNvGrpSpPr>
                  <a:grpSpLocks/>
                </p:cNvGrpSpPr>
                <p:nvPr/>
              </p:nvGrpSpPr>
              <p:grpSpPr bwMode="auto">
                <a:xfrm>
                  <a:off x="4304" y="-664"/>
                  <a:ext cx="152" cy="152"/>
                  <a:chOff x="5448" y="-888"/>
                  <a:chExt cx="304" cy="304"/>
                </a:xfrm>
              </p:grpSpPr>
              <p:sp>
                <p:nvSpPr>
                  <p:cNvPr id="17460" name="Line 80"/>
                  <p:cNvSpPr>
                    <a:spLocks noChangeShapeType="1"/>
                  </p:cNvSpPr>
                  <p:nvPr/>
                </p:nvSpPr>
                <p:spPr bwMode="auto">
                  <a:xfrm>
                    <a:off x="5600" y="-888"/>
                    <a:ext cx="0" cy="3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sp>
                <p:nvSpPr>
                  <p:cNvPr id="17461" name="Line 81"/>
                  <p:cNvSpPr>
                    <a:spLocks noChangeShapeType="1"/>
                  </p:cNvSpPr>
                  <p:nvPr/>
                </p:nvSpPr>
                <p:spPr bwMode="auto">
                  <a:xfrm rot="5400000">
                    <a:off x="5600" y="-888"/>
                    <a:ext cx="0" cy="3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grpSp>
          </p:grpSp>
          <p:grpSp>
            <p:nvGrpSpPr>
              <p:cNvPr id="17443" name="Group 82"/>
              <p:cNvGrpSpPr>
                <a:grpSpLocks/>
              </p:cNvGrpSpPr>
              <p:nvPr/>
            </p:nvGrpSpPr>
            <p:grpSpPr bwMode="auto">
              <a:xfrm>
                <a:off x="4848" y="1368"/>
                <a:ext cx="152" cy="152"/>
                <a:chOff x="4304" y="-664"/>
                <a:chExt cx="152" cy="152"/>
              </a:xfrm>
            </p:grpSpPr>
            <p:sp>
              <p:nvSpPr>
                <p:cNvPr id="17454" name="Oval 83"/>
                <p:cNvSpPr>
                  <a:spLocks noChangeArrowheads="1"/>
                </p:cNvSpPr>
                <p:nvPr/>
              </p:nvSpPr>
              <p:spPr bwMode="auto">
                <a:xfrm>
                  <a:off x="4328" y="-640"/>
                  <a:ext cx="104" cy="104"/>
                </a:xfrm>
                <a:prstGeom prst="ellipse">
                  <a:avLst/>
                </a:prstGeom>
                <a:solidFill>
                  <a:schemeClr val="tx2"/>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grpSp>
              <p:nvGrpSpPr>
                <p:cNvPr id="17455" name="Group 84"/>
                <p:cNvGrpSpPr>
                  <a:grpSpLocks/>
                </p:cNvGrpSpPr>
                <p:nvPr/>
              </p:nvGrpSpPr>
              <p:grpSpPr bwMode="auto">
                <a:xfrm>
                  <a:off x="4304" y="-664"/>
                  <a:ext cx="152" cy="152"/>
                  <a:chOff x="5448" y="-888"/>
                  <a:chExt cx="304" cy="304"/>
                </a:xfrm>
              </p:grpSpPr>
              <p:sp>
                <p:nvSpPr>
                  <p:cNvPr id="17456" name="Line 85"/>
                  <p:cNvSpPr>
                    <a:spLocks noChangeShapeType="1"/>
                  </p:cNvSpPr>
                  <p:nvPr/>
                </p:nvSpPr>
                <p:spPr bwMode="auto">
                  <a:xfrm>
                    <a:off x="5600" y="-888"/>
                    <a:ext cx="0" cy="3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sp>
                <p:nvSpPr>
                  <p:cNvPr id="17457" name="Line 86"/>
                  <p:cNvSpPr>
                    <a:spLocks noChangeShapeType="1"/>
                  </p:cNvSpPr>
                  <p:nvPr/>
                </p:nvSpPr>
                <p:spPr bwMode="auto">
                  <a:xfrm rot="5400000">
                    <a:off x="5600" y="-888"/>
                    <a:ext cx="0" cy="3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grpSp>
          </p:grpSp>
          <p:grpSp>
            <p:nvGrpSpPr>
              <p:cNvPr id="17444" name="Group 87"/>
              <p:cNvGrpSpPr>
                <a:grpSpLocks/>
              </p:cNvGrpSpPr>
              <p:nvPr/>
            </p:nvGrpSpPr>
            <p:grpSpPr bwMode="auto">
              <a:xfrm>
                <a:off x="4496" y="1592"/>
                <a:ext cx="152" cy="152"/>
                <a:chOff x="4304" y="-664"/>
                <a:chExt cx="152" cy="152"/>
              </a:xfrm>
            </p:grpSpPr>
            <p:sp>
              <p:nvSpPr>
                <p:cNvPr id="17450" name="Oval 88"/>
                <p:cNvSpPr>
                  <a:spLocks noChangeArrowheads="1"/>
                </p:cNvSpPr>
                <p:nvPr/>
              </p:nvSpPr>
              <p:spPr bwMode="auto">
                <a:xfrm>
                  <a:off x="4328" y="-640"/>
                  <a:ext cx="104" cy="104"/>
                </a:xfrm>
                <a:prstGeom prst="ellipse">
                  <a:avLst/>
                </a:prstGeom>
                <a:solidFill>
                  <a:schemeClr val="tx2"/>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grpSp>
              <p:nvGrpSpPr>
                <p:cNvPr id="17451" name="Group 89"/>
                <p:cNvGrpSpPr>
                  <a:grpSpLocks/>
                </p:cNvGrpSpPr>
                <p:nvPr/>
              </p:nvGrpSpPr>
              <p:grpSpPr bwMode="auto">
                <a:xfrm>
                  <a:off x="4304" y="-664"/>
                  <a:ext cx="152" cy="152"/>
                  <a:chOff x="5448" y="-888"/>
                  <a:chExt cx="304" cy="304"/>
                </a:xfrm>
              </p:grpSpPr>
              <p:sp>
                <p:nvSpPr>
                  <p:cNvPr id="17452" name="Line 90"/>
                  <p:cNvSpPr>
                    <a:spLocks noChangeShapeType="1"/>
                  </p:cNvSpPr>
                  <p:nvPr/>
                </p:nvSpPr>
                <p:spPr bwMode="auto">
                  <a:xfrm>
                    <a:off x="5600" y="-888"/>
                    <a:ext cx="0" cy="3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sp>
                <p:nvSpPr>
                  <p:cNvPr id="17453" name="Line 91"/>
                  <p:cNvSpPr>
                    <a:spLocks noChangeShapeType="1"/>
                  </p:cNvSpPr>
                  <p:nvPr/>
                </p:nvSpPr>
                <p:spPr bwMode="auto">
                  <a:xfrm rot="5400000">
                    <a:off x="5600" y="-888"/>
                    <a:ext cx="0" cy="3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grpSp>
          </p:grpSp>
          <p:grpSp>
            <p:nvGrpSpPr>
              <p:cNvPr id="17445" name="Group 92"/>
              <p:cNvGrpSpPr>
                <a:grpSpLocks/>
              </p:cNvGrpSpPr>
              <p:nvPr/>
            </p:nvGrpSpPr>
            <p:grpSpPr bwMode="auto">
              <a:xfrm>
                <a:off x="3376" y="1248"/>
                <a:ext cx="152" cy="152"/>
                <a:chOff x="4304" y="-664"/>
                <a:chExt cx="152" cy="152"/>
              </a:xfrm>
            </p:grpSpPr>
            <p:sp>
              <p:nvSpPr>
                <p:cNvPr id="17446" name="Oval 93"/>
                <p:cNvSpPr>
                  <a:spLocks noChangeArrowheads="1"/>
                </p:cNvSpPr>
                <p:nvPr/>
              </p:nvSpPr>
              <p:spPr bwMode="auto">
                <a:xfrm>
                  <a:off x="4328" y="-640"/>
                  <a:ext cx="104" cy="104"/>
                </a:xfrm>
                <a:prstGeom prst="ellipse">
                  <a:avLst/>
                </a:prstGeom>
                <a:solidFill>
                  <a:schemeClr val="tx2"/>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grpSp>
              <p:nvGrpSpPr>
                <p:cNvPr id="17447" name="Group 94"/>
                <p:cNvGrpSpPr>
                  <a:grpSpLocks/>
                </p:cNvGrpSpPr>
                <p:nvPr/>
              </p:nvGrpSpPr>
              <p:grpSpPr bwMode="auto">
                <a:xfrm>
                  <a:off x="4304" y="-664"/>
                  <a:ext cx="152" cy="152"/>
                  <a:chOff x="5448" y="-888"/>
                  <a:chExt cx="304" cy="304"/>
                </a:xfrm>
              </p:grpSpPr>
              <p:sp>
                <p:nvSpPr>
                  <p:cNvPr id="17448" name="Line 95"/>
                  <p:cNvSpPr>
                    <a:spLocks noChangeShapeType="1"/>
                  </p:cNvSpPr>
                  <p:nvPr/>
                </p:nvSpPr>
                <p:spPr bwMode="auto">
                  <a:xfrm>
                    <a:off x="5600" y="-888"/>
                    <a:ext cx="0" cy="3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sp>
                <p:nvSpPr>
                  <p:cNvPr id="17449" name="Line 96"/>
                  <p:cNvSpPr>
                    <a:spLocks noChangeShapeType="1"/>
                  </p:cNvSpPr>
                  <p:nvPr/>
                </p:nvSpPr>
                <p:spPr bwMode="auto">
                  <a:xfrm rot="5400000">
                    <a:off x="5600" y="-888"/>
                    <a:ext cx="0" cy="3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grpSp>
          </p:grpSp>
        </p:grpSp>
      </p:grpSp>
      <p:grpSp>
        <p:nvGrpSpPr>
          <p:cNvPr id="17415" name="Group 1"/>
          <p:cNvGrpSpPr>
            <a:grpSpLocks/>
          </p:cNvGrpSpPr>
          <p:nvPr/>
        </p:nvGrpSpPr>
        <p:grpSpPr bwMode="auto">
          <a:xfrm>
            <a:off x="1332058" y="1486280"/>
            <a:ext cx="1956955" cy="2023922"/>
            <a:chOff x="1465263" y="1452441"/>
            <a:chExt cx="2152650" cy="1978146"/>
          </a:xfrm>
        </p:grpSpPr>
        <p:sp>
          <p:nvSpPr>
            <p:cNvPr id="17422" name="Line 98"/>
            <p:cNvSpPr>
              <a:spLocks noChangeShapeType="1"/>
            </p:cNvSpPr>
            <p:nvPr/>
          </p:nvSpPr>
          <p:spPr bwMode="auto">
            <a:xfrm>
              <a:off x="1676401" y="1651000"/>
              <a:ext cx="304800" cy="2286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grpSp>
          <p:nvGrpSpPr>
            <p:cNvPr id="17423" name="Group 99"/>
            <p:cNvGrpSpPr>
              <a:grpSpLocks/>
            </p:cNvGrpSpPr>
            <p:nvPr/>
          </p:nvGrpSpPr>
          <p:grpSpPr bwMode="auto">
            <a:xfrm>
              <a:off x="2278063" y="1452441"/>
              <a:ext cx="501650" cy="431800"/>
              <a:chOff x="1435" y="960"/>
              <a:chExt cx="316" cy="272"/>
            </a:xfrm>
          </p:grpSpPr>
          <p:sp>
            <p:nvSpPr>
              <p:cNvPr id="17436" name="Line 100"/>
              <p:cNvSpPr>
                <a:spLocks noChangeShapeType="1"/>
              </p:cNvSpPr>
              <p:nvPr/>
            </p:nvSpPr>
            <p:spPr bwMode="auto">
              <a:xfrm>
                <a:off x="1552" y="1088"/>
                <a:ext cx="192" cy="144"/>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grpSp>
            <p:nvGrpSpPr>
              <p:cNvPr id="17437" name="Group 101"/>
              <p:cNvGrpSpPr>
                <a:grpSpLocks/>
              </p:cNvGrpSpPr>
              <p:nvPr/>
            </p:nvGrpSpPr>
            <p:grpSpPr bwMode="auto">
              <a:xfrm>
                <a:off x="1435" y="960"/>
                <a:ext cx="316" cy="203"/>
                <a:chOff x="451" y="968"/>
                <a:chExt cx="236" cy="203"/>
              </a:xfrm>
            </p:grpSpPr>
            <p:sp>
              <p:nvSpPr>
                <p:cNvPr id="17438" name="Rectangle 102"/>
                <p:cNvSpPr>
                  <a:spLocks noChangeArrowheads="1"/>
                </p:cNvSpPr>
                <p:nvPr/>
              </p:nvSpPr>
              <p:spPr bwMode="auto">
                <a:xfrm>
                  <a:off x="456" y="992"/>
                  <a:ext cx="224" cy="136"/>
                </a:xfrm>
                <a:prstGeom prst="rect">
                  <a:avLst/>
                </a:prstGeom>
                <a:solidFill>
                  <a:schemeClr val="tx2"/>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17439" name="Rectangle 120"/>
                <p:cNvSpPr>
                  <a:spLocks noChangeArrowheads="1"/>
                </p:cNvSpPr>
                <p:nvPr/>
              </p:nvSpPr>
              <p:spPr bwMode="auto">
                <a:xfrm>
                  <a:off x="451" y="968"/>
                  <a:ext cx="236"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algn="ctr" eaLnBrk="0" hangingPunct="0">
                    <a:lnSpc>
                      <a:spcPct val="85000"/>
                    </a:lnSpc>
                    <a:spcBef>
                      <a:spcPct val="55000"/>
                    </a:spcBef>
                  </a:pPr>
                  <a:r>
                    <a:rPr lang="en-US" altLang="en-US" sz="1800" dirty="0" smtClean="0">
                      <a:solidFill>
                        <a:srgbClr val="000000"/>
                      </a:solidFill>
                      <a:latin typeface="Arial" pitchFamily="34" charset="0"/>
                      <a:ea typeface="ＭＳ Ｐゴシック" charset="0"/>
                    </a:rPr>
                    <a:t>50</a:t>
                  </a:r>
                  <a:endParaRPr lang="en-US" altLang="en-US" sz="1800" i="1" dirty="0" smtClean="0">
                    <a:solidFill>
                      <a:srgbClr val="000000"/>
                    </a:solidFill>
                    <a:latin typeface="Arial" pitchFamily="34" charset="0"/>
                    <a:ea typeface="ＭＳ Ｐゴシック" charset="0"/>
                  </a:endParaRPr>
                </a:p>
              </p:txBody>
            </p:sp>
          </p:grpSp>
        </p:grpSp>
        <p:grpSp>
          <p:nvGrpSpPr>
            <p:cNvPr id="17424" name="Group 104"/>
            <p:cNvGrpSpPr>
              <a:grpSpLocks/>
            </p:cNvGrpSpPr>
            <p:nvPr/>
          </p:nvGrpSpPr>
          <p:grpSpPr bwMode="auto">
            <a:xfrm>
              <a:off x="3040063" y="1574706"/>
              <a:ext cx="577850" cy="547688"/>
              <a:chOff x="1891" y="979"/>
              <a:chExt cx="364" cy="345"/>
            </a:xfrm>
          </p:grpSpPr>
          <p:sp>
            <p:nvSpPr>
              <p:cNvPr id="17432" name="Line 105"/>
              <p:cNvSpPr>
                <a:spLocks noChangeShapeType="1"/>
              </p:cNvSpPr>
              <p:nvPr/>
            </p:nvSpPr>
            <p:spPr bwMode="auto">
              <a:xfrm>
                <a:off x="2058" y="1088"/>
                <a:ext cx="101" cy="144"/>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grpSp>
            <p:nvGrpSpPr>
              <p:cNvPr id="17433" name="Group 106"/>
              <p:cNvGrpSpPr>
                <a:grpSpLocks/>
              </p:cNvGrpSpPr>
              <p:nvPr/>
            </p:nvGrpSpPr>
            <p:grpSpPr bwMode="auto">
              <a:xfrm>
                <a:off x="1891" y="979"/>
                <a:ext cx="364" cy="345"/>
                <a:chOff x="451" y="963"/>
                <a:chExt cx="236" cy="345"/>
              </a:xfrm>
            </p:grpSpPr>
            <p:sp>
              <p:nvSpPr>
                <p:cNvPr id="17434" name="Rectangle 107"/>
                <p:cNvSpPr>
                  <a:spLocks noChangeArrowheads="1"/>
                </p:cNvSpPr>
                <p:nvPr/>
              </p:nvSpPr>
              <p:spPr bwMode="auto">
                <a:xfrm>
                  <a:off x="456" y="992"/>
                  <a:ext cx="224" cy="136"/>
                </a:xfrm>
                <a:prstGeom prst="rect">
                  <a:avLst/>
                </a:prstGeom>
                <a:solidFill>
                  <a:schemeClr val="tx2"/>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17435" name="Rectangle 120"/>
                <p:cNvSpPr>
                  <a:spLocks noChangeArrowheads="1"/>
                </p:cNvSpPr>
                <p:nvPr/>
              </p:nvSpPr>
              <p:spPr bwMode="auto">
                <a:xfrm>
                  <a:off x="451" y="963"/>
                  <a:ext cx="236"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algn="ctr" eaLnBrk="0" hangingPunct="0">
                    <a:lnSpc>
                      <a:spcPct val="85000"/>
                    </a:lnSpc>
                    <a:spcBef>
                      <a:spcPct val="55000"/>
                    </a:spcBef>
                  </a:pPr>
                  <a:r>
                    <a:rPr lang="en-US" altLang="en-US" sz="1800" dirty="0" smtClean="0">
                      <a:solidFill>
                        <a:srgbClr val="000000"/>
                      </a:solidFill>
                      <a:latin typeface="Arial" pitchFamily="34" charset="0"/>
                      <a:ea typeface="ＭＳ Ｐゴシック" charset="0"/>
                    </a:rPr>
                    <a:t>500</a:t>
                  </a:r>
                  <a:endParaRPr lang="en-US" altLang="en-US" sz="1800" i="1" dirty="0" smtClean="0">
                    <a:solidFill>
                      <a:srgbClr val="000000"/>
                    </a:solidFill>
                    <a:latin typeface="Arial" pitchFamily="34" charset="0"/>
                    <a:ea typeface="ＭＳ Ｐゴシック" charset="0"/>
                  </a:endParaRPr>
                </a:p>
              </p:txBody>
            </p:sp>
          </p:grpSp>
        </p:grpSp>
        <p:sp>
          <p:nvSpPr>
            <p:cNvPr id="17425" name="Line 109"/>
            <p:cNvSpPr>
              <a:spLocks noChangeShapeType="1"/>
            </p:cNvSpPr>
            <p:nvPr/>
          </p:nvSpPr>
          <p:spPr bwMode="auto">
            <a:xfrm flipH="1">
              <a:off x="2260601" y="2435306"/>
              <a:ext cx="622300" cy="5461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grpSp>
          <p:nvGrpSpPr>
            <p:cNvPr id="17426" name="Group 110"/>
            <p:cNvGrpSpPr>
              <a:grpSpLocks/>
            </p:cNvGrpSpPr>
            <p:nvPr/>
          </p:nvGrpSpPr>
          <p:grpSpPr bwMode="auto">
            <a:xfrm>
              <a:off x="1782763" y="2882899"/>
              <a:ext cx="730250" cy="547688"/>
              <a:chOff x="451" y="968"/>
              <a:chExt cx="236" cy="345"/>
            </a:xfrm>
          </p:grpSpPr>
          <p:sp>
            <p:nvSpPr>
              <p:cNvPr id="17430" name="Rectangle 111"/>
              <p:cNvSpPr>
                <a:spLocks noChangeArrowheads="1"/>
              </p:cNvSpPr>
              <p:nvPr/>
            </p:nvSpPr>
            <p:spPr bwMode="auto">
              <a:xfrm>
                <a:off x="456" y="992"/>
                <a:ext cx="224" cy="136"/>
              </a:xfrm>
              <a:prstGeom prst="rect">
                <a:avLst/>
              </a:prstGeom>
              <a:solidFill>
                <a:schemeClr val="tx2"/>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17431" name="Rectangle 120"/>
              <p:cNvSpPr>
                <a:spLocks noChangeArrowheads="1"/>
              </p:cNvSpPr>
              <p:nvPr/>
            </p:nvSpPr>
            <p:spPr bwMode="auto">
              <a:xfrm>
                <a:off x="451" y="968"/>
                <a:ext cx="236"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algn="ctr" eaLnBrk="0" hangingPunct="0">
                  <a:lnSpc>
                    <a:spcPct val="85000"/>
                  </a:lnSpc>
                  <a:spcBef>
                    <a:spcPct val="55000"/>
                  </a:spcBef>
                </a:pPr>
                <a:r>
                  <a:rPr lang="en-US" altLang="en-US" sz="1800" dirty="0" smtClean="0">
                    <a:solidFill>
                      <a:srgbClr val="000000"/>
                    </a:solidFill>
                    <a:latin typeface="Arial" pitchFamily="34" charset="0"/>
                    <a:ea typeface="ＭＳ Ｐゴシック" charset="0"/>
                  </a:rPr>
                  <a:t>5000</a:t>
                </a:r>
                <a:endParaRPr lang="en-US" altLang="en-US" sz="1800" i="1" dirty="0" smtClean="0">
                  <a:solidFill>
                    <a:srgbClr val="000000"/>
                  </a:solidFill>
                  <a:latin typeface="Arial" pitchFamily="34" charset="0"/>
                  <a:ea typeface="ＭＳ Ｐゴシック" charset="0"/>
                </a:endParaRPr>
              </a:p>
            </p:txBody>
          </p:sp>
        </p:grpSp>
        <p:grpSp>
          <p:nvGrpSpPr>
            <p:cNvPr id="17427" name="Group 113"/>
            <p:cNvGrpSpPr>
              <a:grpSpLocks/>
            </p:cNvGrpSpPr>
            <p:nvPr/>
          </p:nvGrpSpPr>
          <p:grpSpPr bwMode="auto">
            <a:xfrm>
              <a:off x="1465263" y="1485900"/>
              <a:ext cx="374650" cy="322263"/>
              <a:chOff x="451" y="968"/>
              <a:chExt cx="236" cy="203"/>
            </a:xfrm>
          </p:grpSpPr>
          <p:sp>
            <p:nvSpPr>
              <p:cNvPr id="17428" name="Rectangle 114"/>
              <p:cNvSpPr>
                <a:spLocks noChangeArrowheads="1"/>
              </p:cNvSpPr>
              <p:nvPr/>
            </p:nvSpPr>
            <p:spPr bwMode="auto">
              <a:xfrm>
                <a:off x="456" y="992"/>
                <a:ext cx="224" cy="136"/>
              </a:xfrm>
              <a:prstGeom prst="rect">
                <a:avLst/>
              </a:prstGeom>
              <a:solidFill>
                <a:schemeClr val="tx2"/>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17429" name="Rectangle 120"/>
              <p:cNvSpPr>
                <a:spLocks noChangeArrowheads="1"/>
              </p:cNvSpPr>
              <p:nvPr/>
            </p:nvSpPr>
            <p:spPr bwMode="auto">
              <a:xfrm>
                <a:off x="451" y="968"/>
                <a:ext cx="236"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algn="ctr" eaLnBrk="0" hangingPunct="0">
                  <a:lnSpc>
                    <a:spcPct val="85000"/>
                  </a:lnSpc>
                  <a:spcBef>
                    <a:spcPct val="55000"/>
                  </a:spcBef>
                </a:pPr>
                <a:r>
                  <a:rPr lang="en-US" altLang="en-US" sz="1800" dirty="0" smtClean="0">
                    <a:solidFill>
                      <a:srgbClr val="000000"/>
                    </a:solidFill>
                    <a:latin typeface="Arial" pitchFamily="34" charset="0"/>
                    <a:ea typeface="ＭＳ Ｐゴシック" charset="0"/>
                  </a:rPr>
                  <a:t>5</a:t>
                </a:r>
                <a:endParaRPr lang="en-US" altLang="en-US" sz="1800" i="1" dirty="0" smtClean="0">
                  <a:solidFill>
                    <a:srgbClr val="000000"/>
                  </a:solidFill>
                  <a:latin typeface="Arial" pitchFamily="34" charset="0"/>
                  <a:ea typeface="ＭＳ Ｐゴシック" charset="0"/>
                </a:endParaRPr>
              </a:p>
            </p:txBody>
          </p:sp>
        </p:grpSp>
      </p:grpSp>
      <p:grpSp>
        <p:nvGrpSpPr>
          <p:cNvPr id="17416" name="Group 136"/>
          <p:cNvGrpSpPr>
            <a:grpSpLocks/>
          </p:cNvGrpSpPr>
          <p:nvPr/>
        </p:nvGrpSpPr>
        <p:grpSpPr bwMode="auto">
          <a:xfrm>
            <a:off x="4153477" y="2478756"/>
            <a:ext cx="219364" cy="246901"/>
            <a:chOff x="4304" y="-664"/>
            <a:chExt cx="152" cy="152"/>
          </a:xfrm>
        </p:grpSpPr>
        <p:sp>
          <p:nvSpPr>
            <p:cNvPr id="17418" name="Oval 137"/>
            <p:cNvSpPr>
              <a:spLocks noChangeArrowheads="1"/>
            </p:cNvSpPr>
            <p:nvPr/>
          </p:nvSpPr>
          <p:spPr bwMode="auto">
            <a:xfrm>
              <a:off x="4328" y="-640"/>
              <a:ext cx="104" cy="104"/>
            </a:xfrm>
            <a:prstGeom prst="ellipse">
              <a:avLst/>
            </a:prstGeom>
            <a:solidFill>
              <a:schemeClr val="tx2"/>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grpSp>
          <p:nvGrpSpPr>
            <p:cNvPr id="17419" name="Group 138"/>
            <p:cNvGrpSpPr>
              <a:grpSpLocks/>
            </p:cNvGrpSpPr>
            <p:nvPr/>
          </p:nvGrpSpPr>
          <p:grpSpPr bwMode="auto">
            <a:xfrm>
              <a:off x="4304" y="-664"/>
              <a:ext cx="152" cy="152"/>
              <a:chOff x="5448" y="-888"/>
              <a:chExt cx="304" cy="304"/>
            </a:xfrm>
          </p:grpSpPr>
          <p:sp>
            <p:nvSpPr>
              <p:cNvPr id="17420" name="Line 139"/>
              <p:cNvSpPr>
                <a:spLocks noChangeShapeType="1"/>
              </p:cNvSpPr>
              <p:nvPr/>
            </p:nvSpPr>
            <p:spPr bwMode="auto">
              <a:xfrm>
                <a:off x="5600" y="-888"/>
                <a:ext cx="0" cy="3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sp>
            <p:nvSpPr>
              <p:cNvPr id="17421" name="Line 140"/>
              <p:cNvSpPr>
                <a:spLocks noChangeShapeType="1"/>
              </p:cNvSpPr>
              <p:nvPr/>
            </p:nvSpPr>
            <p:spPr bwMode="auto">
              <a:xfrm rot="5400000">
                <a:off x="5600" y="-888"/>
                <a:ext cx="0" cy="3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grpSp>
      </p:grpSp>
      <p:sp>
        <p:nvSpPr>
          <p:cNvPr id="17417" name="Rectangle 61"/>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3E631629-ECC6-443C-9A06-A87F0C4087A0}" type="slidenum">
              <a:rPr lang="en-US" altLang="en-US" sz="1400" b="0" smtClean="0">
                <a:solidFill>
                  <a:srgbClr val="FFFFFF"/>
                </a:solidFill>
                <a:latin typeface="Tahoma" pitchFamily="34" charset="0"/>
                <a:ea typeface="ＭＳ Ｐゴシック" charset="0"/>
              </a:rPr>
              <a:pPr algn="r" eaLnBrk="0" hangingPunct="0"/>
              <a:t>72</a:t>
            </a:fld>
            <a:endParaRPr lang="en-US" altLang="en-US" sz="1400" b="0" dirty="0" smtClean="0">
              <a:solidFill>
                <a:srgbClr val="FFFFFF"/>
              </a:solidFill>
              <a:latin typeface="Tahoma" pitchFamily="34" charset="0"/>
              <a:ea typeface="ＭＳ Ｐゴシック" charset="0"/>
            </a:endParaRPr>
          </a:p>
        </p:txBody>
      </p:sp>
    </p:spTree>
    <p:extLst>
      <p:ext uri="{BB962C8B-B14F-4D97-AF65-F5344CB8AC3E}">
        <p14:creationId xmlns:p14="http://schemas.microsoft.com/office/powerpoint/2010/main" val="238375357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2"/>
          <p:cNvSpPr>
            <a:spLocks noChangeArrowheads="1"/>
          </p:cNvSpPr>
          <p:nvPr/>
        </p:nvSpPr>
        <p:spPr bwMode="auto">
          <a:xfrm>
            <a:off x="0" y="891768"/>
            <a:ext cx="9144000" cy="59662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grpSp>
        <p:nvGrpSpPr>
          <p:cNvPr id="18435" name="Group 172"/>
          <p:cNvGrpSpPr>
            <a:grpSpLocks/>
          </p:cNvGrpSpPr>
          <p:nvPr/>
        </p:nvGrpSpPr>
        <p:grpSpPr bwMode="auto">
          <a:xfrm>
            <a:off x="115456" y="4046253"/>
            <a:ext cx="8901545" cy="2507994"/>
            <a:chOff x="-528" y="2491"/>
            <a:chExt cx="6168" cy="1544"/>
          </a:xfrm>
        </p:grpSpPr>
        <p:sp>
          <p:nvSpPr>
            <p:cNvPr id="18485" name="Rectangle 59"/>
            <p:cNvSpPr>
              <a:spLocks noChangeArrowheads="1"/>
            </p:cNvSpPr>
            <p:nvPr/>
          </p:nvSpPr>
          <p:spPr bwMode="auto">
            <a:xfrm>
              <a:off x="-528" y="2491"/>
              <a:ext cx="6168" cy="1544"/>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3378596"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grpSp>
          <p:nvGrpSpPr>
            <p:cNvPr id="18486" name="Group 13"/>
            <p:cNvGrpSpPr>
              <a:grpSpLocks/>
            </p:cNvGrpSpPr>
            <p:nvPr/>
          </p:nvGrpSpPr>
          <p:grpSpPr bwMode="auto">
            <a:xfrm>
              <a:off x="-471" y="2549"/>
              <a:ext cx="6047" cy="1425"/>
              <a:chOff x="141885" y="3051542"/>
              <a:chExt cx="9565641" cy="2402715"/>
            </a:xfrm>
          </p:grpSpPr>
          <p:pic>
            <p:nvPicPr>
              <p:cNvPr id="18487" name="Picture 3"/>
              <p:cNvPicPr>
                <a:picLocks noChangeAspect="1" noChangeArrowheads="1"/>
              </p:cNvPicPr>
              <p:nvPr/>
            </p:nvPicPr>
            <p:blipFill>
              <a:blip r:embed="rId3">
                <a:extLst>
                  <a:ext uri="{28A0092B-C50C-407E-A947-70E740481C1C}">
                    <a14:useLocalDpi xmlns:a14="http://schemas.microsoft.com/office/drawing/2010/main" val="0"/>
                  </a:ext>
                </a:extLst>
              </a:blip>
              <a:srcRect l="1810" t="82393" r="77853" b="10338"/>
              <a:stretch>
                <a:fillRect/>
              </a:stretch>
            </p:blipFill>
            <p:spPr bwMode="auto">
              <a:xfrm>
                <a:off x="141885" y="3051543"/>
                <a:ext cx="5582883" cy="1140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88" name="Picture 3"/>
              <p:cNvPicPr>
                <a:picLocks noChangeAspect="1" noChangeArrowheads="1"/>
              </p:cNvPicPr>
              <p:nvPr/>
            </p:nvPicPr>
            <p:blipFill>
              <a:blip r:embed="rId3">
                <a:extLst>
                  <a:ext uri="{28A0092B-C50C-407E-A947-70E740481C1C}">
                    <a14:useLocalDpi xmlns:a14="http://schemas.microsoft.com/office/drawing/2010/main" val="0"/>
                  </a:ext>
                </a:extLst>
              </a:blip>
              <a:srcRect l="24879" t="82393" r="60612" b="10338"/>
              <a:stretch>
                <a:fillRect/>
              </a:stretch>
            </p:blipFill>
            <p:spPr bwMode="auto">
              <a:xfrm>
                <a:off x="5724768" y="3051542"/>
                <a:ext cx="3982758" cy="1140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89" name="Picture 3"/>
              <p:cNvPicPr>
                <a:picLocks noChangeAspect="1" noChangeArrowheads="1"/>
              </p:cNvPicPr>
              <p:nvPr/>
            </p:nvPicPr>
            <p:blipFill>
              <a:blip r:embed="rId3">
                <a:extLst>
                  <a:ext uri="{28A0092B-C50C-407E-A947-70E740481C1C}">
                    <a14:useLocalDpi xmlns:a14="http://schemas.microsoft.com/office/drawing/2010/main" val="0"/>
                  </a:ext>
                </a:extLst>
              </a:blip>
              <a:srcRect l="66959" t="20148" r="17363" b="71542"/>
              <a:stretch>
                <a:fillRect/>
              </a:stretch>
            </p:blipFill>
            <p:spPr bwMode="auto">
              <a:xfrm>
                <a:off x="5403151" y="4149994"/>
                <a:ext cx="4304375" cy="130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90" name="Picture 3"/>
              <p:cNvPicPr>
                <a:picLocks noChangeAspect="1" noChangeArrowheads="1"/>
              </p:cNvPicPr>
              <p:nvPr/>
            </p:nvPicPr>
            <p:blipFill>
              <a:blip r:embed="rId3">
                <a:extLst>
                  <a:ext uri="{28A0092B-C50C-407E-A947-70E740481C1C}">
                    <a14:useLocalDpi xmlns:a14="http://schemas.microsoft.com/office/drawing/2010/main" val="0"/>
                  </a:ext>
                </a:extLst>
              </a:blip>
              <a:srcRect l="47050" t="20639" r="33784" b="71051"/>
              <a:stretch>
                <a:fillRect/>
              </a:stretch>
            </p:blipFill>
            <p:spPr bwMode="auto">
              <a:xfrm>
                <a:off x="141885" y="4149993"/>
                <a:ext cx="5261266" cy="130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8436" name="Rectangle 120"/>
          <p:cNvSpPr>
            <a:spLocks noChangeArrowheads="1"/>
          </p:cNvSpPr>
          <p:nvPr/>
        </p:nvSpPr>
        <p:spPr bwMode="auto">
          <a:xfrm>
            <a:off x="477693" y="272891"/>
            <a:ext cx="8283864" cy="5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p>
            <a:pPr defTabSz="895350" eaLnBrk="0" hangingPunct="0">
              <a:lnSpc>
                <a:spcPct val="85000"/>
              </a:lnSpc>
              <a:spcBef>
                <a:spcPct val="55000"/>
              </a:spcBef>
            </a:pPr>
            <a:r>
              <a:rPr lang="en-US" altLang="en-US" sz="3200" b="1" i="1" dirty="0">
                <a:solidFill>
                  <a:srgbClr val="2895A5"/>
                </a:solidFill>
                <a:latin typeface="Arial" pitchFamily="34" charset="0"/>
                <a:ea typeface="ＭＳ Ｐゴシック" charset="0"/>
              </a:rPr>
              <a:t>Plume Characteristics Cont’d</a:t>
            </a:r>
          </a:p>
        </p:txBody>
      </p:sp>
      <p:sp>
        <p:nvSpPr>
          <p:cNvPr id="5" name="Line 6"/>
          <p:cNvSpPr>
            <a:spLocks noChangeShapeType="1"/>
          </p:cNvSpPr>
          <p:nvPr/>
        </p:nvSpPr>
        <p:spPr bwMode="auto">
          <a:xfrm>
            <a:off x="0" y="909635"/>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pic>
        <p:nvPicPr>
          <p:cNvPr id="1843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6820" y="1205267"/>
            <a:ext cx="6712239" cy="2514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Line 155"/>
          <p:cNvSpPr>
            <a:spLocks noChangeShapeType="1"/>
          </p:cNvSpPr>
          <p:nvPr/>
        </p:nvSpPr>
        <p:spPr bwMode="auto">
          <a:xfrm>
            <a:off x="1524001" y="1689323"/>
            <a:ext cx="277091" cy="233906"/>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grpSp>
        <p:nvGrpSpPr>
          <p:cNvPr id="18440" name="Group 156"/>
          <p:cNvGrpSpPr>
            <a:grpSpLocks/>
          </p:cNvGrpSpPr>
          <p:nvPr/>
        </p:nvGrpSpPr>
        <p:grpSpPr bwMode="auto">
          <a:xfrm>
            <a:off x="2070967" y="1478157"/>
            <a:ext cx="456045" cy="441823"/>
            <a:chOff x="1435" y="960"/>
            <a:chExt cx="316" cy="272"/>
          </a:xfrm>
        </p:grpSpPr>
        <p:sp>
          <p:nvSpPr>
            <p:cNvPr id="18481" name="Line 157"/>
            <p:cNvSpPr>
              <a:spLocks noChangeShapeType="1"/>
            </p:cNvSpPr>
            <p:nvPr/>
          </p:nvSpPr>
          <p:spPr bwMode="auto">
            <a:xfrm>
              <a:off x="1552" y="1088"/>
              <a:ext cx="192" cy="144"/>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grpSp>
          <p:nvGrpSpPr>
            <p:cNvPr id="18482" name="Group 158"/>
            <p:cNvGrpSpPr>
              <a:grpSpLocks/>
            </p:cNvGrpSpPr>
            <p:nvPr/>
          </p:nvGrpSpPr>
          <p:grpSpPr bwMode="auto">
            <a:xfrm>
              <a:off x="1435" y="960"/>
              <a:ext cx="316" cy="203"/>
              <a:chOff x="451" y="968"/>
              <a:chExt cx="236" cy="203"/>
            </a:xfrm>
          </p:grpSpPr>
          <p:sp>
            <p:nvSpPr>
              <p:cNvPr id="18483" name="Rectangle 159"/>
              <p:cNvSpPr>
                <a:spLocks noChangeArrowheads="1"/>
              </p:cNvSpPr>
              <p:nvPr/>
            </p:nvSpPr>
            <p:spPr bwMode="auto">
              <a:xfrm>
                <a:off x="456" y="992"/>
                <a:ext cx="224" cy="136"/>
              </a:xfrm>
              <a:prstGeom prst="rect">
                <a:avLst/>
              </a:prstGeom>
              <a:solidFill>
                <a:schemeClr val="tx2"/>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18484" name="Rectangle 120"/>
              <p:cNvSpPr>
                <a:spLocks noChangeArrowheads="1"/>
              </p:cNvSpPr>
              <p:nvPr/>
            </p:nvSpPr>
            <p:spPr bwMode="auto">
              <a:xfrm>
                <a:off x="451" y="968"/>
                <a:ext cx="236"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algn="ctr" eaLnBrk="0" hangingPunct="0">
                  <a:lnSpc>
                    <a:spcPct val="85000"/>
                  </a:lnSpc>
                  <a:spcBef>
                    <a:spcPct val="55000"/>
                  </a:spcBef>
                </a:pPr>
                <a:r>
                  <a:rPr lang="en-US" altLang="en-US" sz="1800" dirty="0" smtClean="0">
                    <a:solidFill>
                      <a:srgbClr val="000000"/>
                    </a:solidFill>
                    <a:latin typeface="Arial" pitchFamily="34" charset="0"/>
                    <a:ea typeface="ＭＳ Ｐゴシック" charset="0"/>
                  </a:rPr>
                  <a:t>50</a:t>
                </a:r>
                <a:endParaRPr lang="en-US" altLang="en-US" sz="1800" i="1" dirty="0" smtClean="0">
                  <a:solidFill>
                    <a:srgbClr val="000000"/>
                  </a:solidFill>
                  <a:latin typeface="Arial" pitchFamily="34" charset="0"/>
                  <a:ea typeface="ＭＳ Ｐゴシック" charset="0"/>
                </a:endParaRPr>
              </a:p>
            </p:txBody>
          </p:sp>
        </p:grpSp>
      </p:grpSp>
      <p:grpSp>
        <p:nvGrpSpPr>
          <p:cNvPr id="18441" name="Group 161"/>
          <p:cNvGrpSpPr>
            <a:grpSpLocks/>
          </p:cNvGrpSpPr>
          <p:nvPr/>
        </p:nvGrpSpPr>
        <p:grpSpPr bwMode="auto">
          <a:xfrm>
            <a:off x="2763694" y="1619479"/>
            <a:ext cx="525318" cy="560400"/>
            <a:chOff x="1891" y="984"/>
            <a:chExt cx="364" cy="345"/>
          </a:xfrm>
        </p:grpSpPr>
        <p:sp>
          <p:nvSpPr>
            <p:cNvPr id="18477" name="Line 162"/>
            <p:cNvSpPr>
              <a:spLocks noChangeShapeType="1"/>
            </p:cNvSpPr>
            <p:nvPr/>
          </p:nvSpPr>
          <p:spPr bwMode="auto">
            <a:xfrm>
              <a:off x="2058" y="1088"/>
              <a:ext cx="101" cy="144"/>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grpSp>
          <p:nvGrpSpPr>
            <p:cNvPr id="18478" name="Group 163"/>
            <p:cNvGrpSpPr>
              <a:grpSpLocks/>
            </p:cNvGrpSpPr>
            <p:nvPr/>
          </p:nvGrpSpPr>
          <p:grpSpPr bwMode="auto">
            <a:xfrm>
              <a:off x="1891" y="984"/>
              <a:ext cx="364" cy="345"/>
              <a:chOff x="451" y="968"/>
              <a:chExt cx="236" cy="345"/>
            </a:xfrm>
          </p:grpSpPr>
          <p:sp>
            <p:nvSpPr>
              <p:cNvPr id="18479" name="Rectangle 164"/>
              <p:cNvSpPr>
                <a:spLocks noChangeArrowheads="1"/>
              </p:cNvSpPr>
              <p:nvPr/>
            </p:nvSpPr>
            <p:spPr bwMode="auto">
              <a:xfrm>
                <a:off x="456" y="992"/>
                <a:ext cx="224" cy="136"/>
              </a:xfrm>
              <a:prstGeom prst="rect">
                <a:avLst/>
              </a:prstGeom>
              <a:solidFill>
                <a:schemeClr val="tx2"/>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18480" name="Rectangle 120"/>
              <p:cNvSpPr>
                <a:spLocks noChangeArrowheads="1"/>
              </p:cNvSpPr>
              <p:nvPr/>
            </p:nvSpPr>
            <p:spPr bwMode="auto">
              <a:xfrm>
                <a:off x="451" y="968"/>
                <a:ext cx="236"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algn="ctr" eaLnBrk="0" hangingPunct="0">
                  <a:lnSpc>
                    <a:spcPct val="85000"/>
                  </a:lnSpc>
                  <a:spcBef>
                    <a:spcPct val="55000"/>
                  </a:spcBef>
                </a:pPr>
                <a:r>
                  <a:rPr lang="en-US" altLang="en-US" sz="1800" dirty="0" smtClean="0">
                    <a:solidFill>
                      <a:srgbClr val="000000"/>
                    </a:solidFill>
                    <a:latin typeface="Arial" pitchFamily="34" charset="0"/>
                    <a:ea typeface="ＭＳ Ｐゴシック" charset="0"/>
                  </a:rPr>
                  <a:t>500</a:t>
                </a:r>
                <a:endParaRPr lang="en-US" altLang="en-US" sz="1800" i="1" dirty="0" smtClean="0">
                  <a:solidFill>
                    <a:srgbClr val="000000"/>
                  </a:solidFill>
                  <a:latin typeface="Arial" pitchFamily="34" charset="0"/>
                  <a:ea typeface="ＭＳ Ｐゴシック" charset="0"/>
                </a:endParaRPr>
              </a:p>
            </p:txBody>
          </p:sp>
        </p:grpSp>
      </p:grpSp>
      <p:sp>
        <p:nvSpPr>
          <p:cNvPr id="18442" name="Line 166"/>
          <p:cNvSpPr>
            <a:spLocks noChangeShapeType="1"/>
          </p:cNvSpPr>
          <p:nvPr/>
        </p:nvSpPr>
        <p:spPr bwMode="auto">
          <a:xfrm flipH="1">
            <a:off x="2055091" y="2499873"/>
            <a:ext cx="565727" cy="558776"/>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grpSp>
        <p:nvGrpSpPr>
          <p:cNvPr id="18443" name="Group 167"/>
          <p:cNvGrpSpPr>
            <a:grpSpLocks/>
          </p:cNvGrpSpPr>
          <p:nvPr/>
        </p:nvGrpSpPr>
        <p:grpSpPr bwMode="auto">
          <a:xfrm>
            <a:off x="1620693" y="2949820"/>
            <a:ext cx="663864" cy="560401"/>
            <a:chOff x="451" y="968"/>
            <a:chExt cx="236" cy="345"/>
          </a:xfrm>
        </p:grpSpPr>
        <p:sp>
          <p:nvSpPr>
            <p:cNvPr id="18475" name="Rectangle 168"/>
            <p:cNvSpPr>
              <a:spLocks noChangeArrowheads="1"/>
            </p:cNvSpPr>
            <p:nvPr/>
          </p:nvSpPr>
          <p:spPr bwMode="auto">
            <a:xfrm>
              <a:off x="456" y="992"/>
              <a:ext cx="224" cy="136"/>
            </a:xfrm>
            <a:prstGeom prst="rect">
              <a:avLst/>
            </a:prstGeom>
            <a:solidFill>
              <a:schemeClr val="tx2"/>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18476" name="Rectangle 120"/>
            <p:cNvSpPr>
              <a:spLocks noChangeArrowheads="1"/>
            </p:cNvSpPr>
            <p:nvPr/>
          </p:nvSpPr>
          <p:spPr bwMode="auto">
            <a:xfrm>
              <a:off x="451" y="968"/>
              <a:ext cx="236"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algn="ctr" eaLnBrk="0" hangingPunct="0">
                <a:lnSpc>
                  <a:spcPct val="85000"/>
                </a:lnSpc>
                <a:spcBef>
                  <a:spcPct val="55000"/>
                </a:spcBef>
              </a:pPr>
              <a:r>
                <a:rPr lang="en-US" altLang="en-US" sz="1800" dirty="0" smtClean="0">
                  <a:solidFill>
                    <a:srgbClr val="000000"/>
                  </a:solidFill>
                  <a:latin typeface="Arial" pitchFamily="34" charset="0"/>
                  <a:ea typeface="ＭＳ Ｐゴシック" charset="0"/>
                </a:rPr>
                <a:t>5000</a:t>
              </a:r>
              <a:endParaRPr lang="en-US" altLang="en-US" sz="1800" i="1" dirty="0" smtClean="0">
                <a:solidFill>
                  <a:srgbClr val="000000"/>
                </a:solidFill>
                <a:latin typeface="Arial" pitchFamily="34" charset="0"/>
                <a:ea typeface="ＭＳ Ｐゴシック" charset="0"/>
              </a:endParaRPr>
            </a:p>
          </p:txBody>
        </p:sp>
      </p:grpSp>
      <p:grpSp>
        <p:nvGrpSpPr>
          <p:cNvPr id="18444" name="Group 152"/>
          <p:cNvGrpSpPr>
            <a:grpSpLocks/>
          </p:cNvGrpSpPr>
          <p:nvPr/>
        </p:nvGrpSpPr>
        <p:grpSpPr bwMode="auto">
          <a:xfrm>
            <a:off x="1332057" y="1520392"/>
            <a:ext cx="340591" cy="329743"/>
            <a:chOff x="451" y="968"/>
            <a:chExt cx="236" cy="203"/>
          </a:xfrm>
        </p:grpSpPr>
        <p:sp>
          <p:nvSpPr>
            <p:cNvPr id="18473" name="Rectangle 153"/>
            <p:cNvSpPr>
              <a:spLocks noChangeArrowheads="1"/>
            </p:cNvSpPr>
            <p:nvPr/>
          </p:nvSpPr>
          <p:spPr bwMode="auto">
            <a:xfrm>
              <a:off x="456" y="992"/>
              <a:ext cx="224" cy="136"/>
            </a:xfrm>
            <a:prstGeom prst="rect">
              <a:avLst/>
            </a:prstGeom>
            <a:solidFill>
              <a:schemeClr val="tx2"/>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18474" name="Rectangle 120"/>
            <p:cNvSpPr>
              <a:spLocks noChangeArrowheads="1"/>
            </p:cNvSpPr>
            <p:nvPr/>
          </p:nvSpPr>
          <p:spPr bwMode="auto">
            <a:xfrm>
              <a:off x="451" y="968"/>
              <a:ext cx="236"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algn="ctr" eaLnBrk="0" hangingPunct="0">
                <a:lnSpc>
                  <a:spcPct val="85000"/>
                </a:lnSpc>
                <a:spcBef>
                  <a:spcPct val="55000"/>
                </a:spcBef>
              </a:pPr>
              <a:r>
                <a:rPr lang="en-US" altLang="en-US" sz="1800" dirty="0" smtClean="0">
                  <a:solidFill>
                    <a:srgbClr val="000000"/>
                  </a:solidFill>
                  <a:latin typeface="Arial" pitchFamily="34" charset="0"/>
                  <a:ea typeface="ＭＳ Ｐゴシック" charset="0"/>
                </a:rPr>
                <a:t>5</a:t>
              </a:r>
              <a:endParaRPr lang="en-US" altLang="en-US" sz="1800" i="1" dirty="0" smtClean="0">
                <a:solidFill>
                  <a:srgbClr val="000000"/>
                </a:solidFill>
                <a:latin typeface="Arial" pitchFamily="34" charset="0"/>
                <a:ea typeface="ＭＳ Ｐゴシック" charset="0"/>
              </a:endParaRPr>
            </a:p>
          </p:txBody>
        </p:sp>
      </p:grpSp>
      <p:grpSp>
        <p:nvGrpSpPr>
          <p:cNvPr id="18445" name="Group 2"/>
          <p:cNvGrpSpPr>
            <a:grpSpLocks/>
          </p:cNvGrpSpPr>
          <p:nvPr/>
        </p:nvGrpSpPr>
        <p:grpSpPr bwMode="auto">
          <a:xfrm>
            <a:off x="4149150" y="1676328"/>
            <a:ext cx="3066761" cy="1156536"/>
            <a:chOff x="4564711" y="1638300"/>
            <a:chExt cx="3372789" cy="1130300"/>
          </a:xfrm>
        </p:grpSpPr>
        <p:grpSp>
          <p:nvGrpSpPr>
            <p:cNvPr id="18447" name="Group 1"/>
            <p:cNvGrpSpPr>
              <a:grpSpLocks/>
            </p:cNvGrpSpPr>
            <p:nvPr/>
          </p:nvGrpSpPr>
          <p:grpSpPr bwMode="auto">
            <a:xfrm>
              <a:off x="5359400" y="1638300"/>
              <a:ext cx="2578100" cy="1130300"/>
              <a:chOff x="5359400" y="1638300"/>
              <a:chExt cx="2578100" cy="1130300"/>
            </a:xfrm>
          </p:grpSpPr>
          <p:grpSp>
            <p:nvGrpSpPr>
              <p:cNvPr id="18453" name="Group 131"/>
              <p:cNvGrpSpPr>
                <a:grpSpLocks/>
              </p:cNvGrpSpPr>
              <p:nvPr/>
            </p:nvGrpSpPr>
            <p:grpSpPr bwMode="auto">
              <a:xfrm>
                <a:off x="6731000" y="1638300"/>
                <a:ext cx="241300" cy="241300"/>
                <a:chOff x="4304" y="-664"/>
                <a:chExt cx="152" cy="152"/>
              </a:xfrm>
            </p:grpSpPr>
            <p:sp>
              <p:nvSpPr>
                <p:cNvPr id="18469" name="Oval 132"/>
                <p:cNvSpPr>
                  <a:spLocks noChangeArrowheads="1"/>
                </p:cNvSpPr>
                <p:nvPr/>
              </p:nvSpPr>
              <p:spPr bwMode="auto">
                <a:xfrm>
                  <a:off x="4328" y="-640"/>
                  <a:ext cx="104" cy="104"/>
                </a:xfrm>
                <a:prstGeom prst="ellipse">
                  <a:avLst/>
                </a:prstGeom>
                <a:solidFill>
                  <a:schemeClr val="tx2"/>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grpSp>
              <p:nvGrpSpPr>
                <p:cNvPr id="18470" name="Group 133"/>
                <p:cNvGrpSpPr>
                  <a:grpSpLocks/>
                </p:cNvGrpSpPr>
                <p:nvPr/>
              </p:nvGrpSpPr>
              <p:grpSpPr bwMode="auto">
                <a:xfrm>
                  <a:off x="4304" y="-664"/>
                  <a:ext cx="152" cy="152"/>
                  <a:chOff x="5448" y="-888"/>
                  <a:chExt cx="304" cy="304"/>
                </a:xfrm>
              </p:grpSpPr>
              <p:sp>
                <p:nvSpPr>
                  <p:cNvPr id="18471" name="Line 134"/>
                  <p:cNvSpPr>
                    <a:spLocks noChangeShapeType="1"/>
                  </p:cNvSpPr>
                  <p:nvPr/>
                </p:nvSpPr>
                <p:spPr bwMode="auto">
                  <a:xfrm>
                    <a:off x="5600" y="-888"/>
                    <a:ext cx="0" cy="3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sp>
                <p:nvSpPr>
                  <p:cNvPr id="18472" name="Line 135"/>
                  <p:cNvSpPr>
                    <a:spLocks noChangeShapeType="1"/>
                  </p:cNvSpPr>
                  <p:nvPr/>
                </p:nvSpPr>
                <p:spPr bwMode="auto">
                  <a:xfrm rot="5400000">
                    <a:off x="5600" y="-888"/>
                    <a:ext cx="0" cy="3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grpSp>
          </p:grpSp>
          <p:grpSp>
            <p:nvGrpSpPr>
              <p:cNvPr id="18454" name="Group 136"/>
              <p:cNvGrpSpPr>
                <a:grpSpLocks/>
              </p:cNvGrpSpPr>
              <p:nvPr/>
            </p:nvGrpSpPr>
            <p:grpSpPr bwMode="auto">
              <a:xfrm>
                <a:off x="7696200" y="2171700"/>
                <a:ext cx="241300" cy="241300"/>
                <a:chOff x="4304" y="-664"/>
                <a:chExt cx="152" cy="152"/>
              </a:xfrm>
            </p:grpSpPr>
            <p:sp>
              <p:nvSpPr>
                <p:cNvPr id="18465" name="Oval 137"/>
                <p:cNvSpPr>
                  <a:spLocks noChangeArrowheads="1"/>
                </p:cNvSpPr>
                <p:nvPr/>
              </p:nvSpPr>
              <p:spPr bwMode="auto">
                <a:xfrm>
                  <a:off x="4328" y="-640"/>
                  <a:ext cx="104" cy="104"/>
                </a:xfrm>
                <a:prstGeom prst="ellipse">
                  <a:avLst/>
                </a:prstGeom>
                <a:solidFill>
                  <a:schemeClr val="tx2"/>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grpSp>
              <p:nvGrpSpPr>
                <p:cNvPr id="18466" name="Group 138"/>
                <p:cNvGrpSpPr>
                  <a:grpSpLocks/>
                </p:cNvGrpSpPr>
                <p:nvPr/>
              </p:nvGrpSpPr>
              <p:grpSpPr bwMode="auto">
                <a:xfrm>
                  <a:off x="4304" y="-664"/>
                  <a:ext cx="152" cy="152"/>
                  <a:chOff x="5448" y="-888"/>
                  <a:chExt cx="304" cy="304"/>
                </a:xfrm>
              </p:grpSpPr>
              <p:sp>
                <p:nvSpPr>
                  <p:cNvPr id="18467" name="Line 139"/>
                  <p:cNvSpPr>
                    <a:spLocks noChangeShapeType="1"/>
                  </p:cNvSpPr>
                  <p:nvPr/>
                </p:nvSpPr>
                <p:spPr bwMode="auto">
                  <a:xfrm>
                    <a:off x="5600" y="-888"/>
                    <a:ext cx="0" cy="3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sp>
                <p:nvSpPr>
                  <p:cNvPr id="18468" name="Line 140"/>
                  <p:cNvSpPr>
                    <a:spLocks noChangeShapeType="1"/>
                  </p:cNvSpPr>
                  <p:nvPr/>
                </p:nvSpPr>
                <p:spPr bwMode="auto">
                  <a:xfrm rot="5400000">
                    <a:off x="5600" y="-888"/>
                    <a:ext cx="0" cy="3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grpSp>
          </p:grpSp>
          <p:grpSp>
            <p:nvGrpSpPr>
              <p:cNvPr id="18455" name="Group 141"/>
              <p:cNvGrpSpPr>
                <a:grpSpLocks/>
              </p:cNvGrpSpPr>
              <p:nvPr/>
            </p:nvGrpSpPr>
            <p:grpSpPr bwMode="auto">
              <a:xfrm>
                <a:off x="7137400" y="2527300"/>
                <a:ext cx="241300" cy="241300"/>
                <a:chOff x="4304" y="-664"/>
                <a:chExt cx="152" cy="152"/>
              </a:xfrm>
            </p:grpSpPr>
            <p:sp>
              <p:nvSpPr>
                <p:cNvPr id="18461" name="Oval 142"/>
                <p:cNvSpPr>
                  <a:spLocks noChangeArrowheads="1"/>
                </p:cNvSpPr>
                <p:nvPr/>
              </p:nvSpPr>
              <p:spPr bwMode="auto">
                <a:xfrm>
                  <a:off x="4328" y="-640"/>
                  <a:ext cx="104" cy="104"/>
                </a:xfrm>
                <a:prstGeom prst="ellipse">
                  <a:avLst/>
                </a:prstGeom>
                <a:solidFill>
                  <a:schemeClr val="tx2"/>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grpSp>
              <p:nvGrpSpPr>
                <p:cNvPr id="18462" name="Group 143"/>
                <p:cNvGrpSpPr>
                  <a:grpSpLocks/>
                </p:cNvGrpSpPr>
                <p:nvPr/>
              </p:nvGrpSpPr>
              <p:grpSpPr bwMode="auto">
                <a:xfrm>
                  <a:off x="4304" y="-664"/>
                  <a:ext cx="152" cy="152"/>
                  <a:chOff x="5448" y="-888"/>
                  <a:chExt cx="304" cy="304"/>
                </a:xfrm>
              </p:grpSpPr>
              <p:sp>
                <p:nvSpPr>
                  <p:cNvPr id="18463" name="Line 144"/>
                  <p:cNvSpPr>
                    <a:spLocks noChangeShapeType="1"/>
                  </p:cNvSpPr>
                  <p:nvPr/>
                </p:nvSpPr>
                <p:spPr bwMode="auto">
                  <a:xfrm>
                    <a:off x="5600" y="-888"/>
                    <a:ext cx="0" cy="3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sp>
                <p:nvSpPr>
                  <p:cNvPr id="18464" name="Line 145"/>
                  <p:cNvSpPr>
                    <a:spLocks noChangeShapeType="1"/>
                  </p:cNvSpPr>
                  <p:nvPr/>
                </p:nvSpPr>
                <p:spPr bwMode="auto">
                  <a:xfrm rot="5400000">
                    <a:off x="5600" y="-888"/>
                    <a:ext cx="0" cy="3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grpSp>
          </p:grpSp>
          <p:grpSp>
            <p:nvGrpSpPr>
              <p:cNvPr id="18456" name="Group 146"/>
              <p:cNvGrpSpPr>
                <a:grpSpLocks/>
              </p:cNvGrpSpPr>
              <p:nvPr/>
            </p:nvGrpSpPr>
            <p:grpSpPr bwMode="auto">
              <a:xfrm>
                <a:off x="5359400" y="1981200"/>
                <a:ext cx="241300" cy="241300"/>
                <a:chOff x="4304" y="-664"/>
                <a:chExt cx="152" cy="152"/>
              </a:xfrm>
            </p:grpSpPr>
            <p:sp>
              <p:nvSpPr>
                <p:cNvPr id="18457" name="Oval 147"/>
                <p:cNvSpPr>
                  <a:spLocks noChangeArrowheads="1"/>
                </p:cNvSpPr>
                <p:nvPr/>
              </p:nvSpPr>
              <p:spPr bwMode="auto">
                <a:xfrm>
                  <a:off x="4328" y="-640"/>
                  <a:ext cx="104" cy="104"/>
                </a:xfrm>
                <a:prstGeom prst="ellipse">
                  <a:avLst/>
                </a:prstGeom>
                <a:solidFill>
                  <a:schemeClr val="tx2"/>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grpSp>
              <p:nvGrpSpPr>
                <p:cNvPr id="18458" name="Group 148"/>
                <p:cNvGrpSpPr>
                  <a:grpSpLocks/>
                </p:cNvGrpSpPr>
                <p:nvPr/>
              </p:nvGrpSpPr>
              <p:grpSpPr bwMode="auto">
                <a:xfrm>
                  <a:off x="4304" y="-664"/>
                  <a:ext cx="152" cy="152"/>
                  <a:chOff x="5448" y="-888"/>
                  <a:chExt cx="304" cy="304"/>
                </a:xfrm>
              </p:grpSpPr>
              <p:sp>
                <p:nvSpPr>
                  <p:cNvPr id="18459" name="Line 149"/>
                  <p:cNvSpPr>
                    <a:spLocks noChangeShapeType="1"/>
                  </p:cNvSpPr>
                  <p:nvPr/>
                </p:nvSpPr>
                <p:spPr bwMode="auto">
                  <a:xfrm>
                    <a:off x="5600" y="-888"/>
                    <a:ext cx="0" cy="3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sp>
                <p:nvSpPr>
                  <p:cNvPr id="18460" name="Line 150"/>
                  <p:cNvSpPr>
                    <a:spLocks noChangeShapeType="1"/>
                  </p:cNvSpPr>
                  <p:nvPr/>
                </p:nvSpPr>
                <p:spPr bwMode="auto">
                  <a:xfrm rot="5400000">
                    <a:off x="5600" y="-888"/>
                    <a:ext cx="0" cy="3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grpSp>
          </p:grpSp>
        </p:grpSp>
        <p:grpSp>
          <p:nvGrpSpPr>
            <p:cNvPr id="18448" name="Group 136"/>
            <p:cNvGrpSpPr>
              <a:grpSpLocks/>
            </p:cNvGrpSpPr>
            <p:nvPr/>
          </p:nvGrpSpPr>
          <p:grpSpPr bwMode="auto">
            <a:xfrm>
              <a:off x="4564711" y="2413000"/>
              <a:ext cx="241300" cy="241300"/>
              <a:chOff x="4304" y="-664"/>
              <a:chExt cx="152" cy="152"/>
            </a:xfrm>
          </p:grpSpPr>
          <p:sp>
            <p:nvSpPr>
              <p:cNvPr id="18449" name="Oval 137"/>
              <p:cNvSpPr>
                <a:spLocks noChangeArrowheads="1"/>
              </p:cNvSpPr>
              <p:nvPr/>
            </p:nvSpPr>
            <p:spPr bwMode="auto">
              <a:xfrm>
                <a:off x="4328" y="-640"/>
                <a:ext cx="104" cy="104"/>
              </a:xfrm>
              <a:prstGeom prst="ellipse">
                <a:avLst/>
              </a:prstGeom>
              <a:solidFill>
                <a:schemeClr val="tx2"/>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grpSp>
            <p:nvGrpSpPr>
              <p:cNvPr id="18450" name="Group 138"/>
              <p:cNvGrpSpPr>
                <a:grpSpLocks/>
              </p:cNvGrpSpPr>
              <p:nvPr/>
            </p:nvGrpSpPr>
            <p:grpSpPr bwMode="auto">
              <a:xfrm>
                <a:off x="4304" y="-664"/>
                <a:ext cx="152" cy="152"/>
                <a:chOff x="5448" y="-888"/>
                <a:chExt cx="304" cy="304"/>
              </a:xfrm>
            </p:grpSpPr>
            <p:sp>
              <p:nvSpPr>
                <p:cNvPr id="18451" name="Line 139"/>
                <p:cNvSpPr>
                  <a:spLocks noChangeShapeType="1"/>
                </p:cNvSpPr>
                <p:nvPr/>
              </p:nvSpPr>
              <p:spPr bwMode="auto">
                <a:xfrm>
                  <a:off x="5600" y="-888"/>
                  <a:ext cx="0" cy="3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sp>
              <p:nvSpPr>
                <p:cNvPr id="18452" name="Line 140"/>
                <p:cNvSpPr>
                  <a:spLocks noChangeShapeType="1"/>
                </p:cNvSpPr>
                <p:nvPr/>
              </p:nvSpPr>
              <p:spPr bwMode="auto">
                <a:xfrm rot="5400000">
                  <a:off x="5600" y="-888"/>
                  <a:ext cx="0" cy="3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grpSp>
        </p:grpSp>
      </p:grpSp>
      <p:sp>
        <p:nvSpPr>
          <p:cNvPr id="18446" name="Rectangle 61"/>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2F22DC2D-4268-421E-9BD3-D3CBD4634DE8}" type="slidenum">
              <a:rPr lang="en-US" altLang="en-US" sz="1400" b="0" smtClean="0">
                <a:solidFill>
                  <a:srgbClr val="FFFFFF"/>
                </a:solidFill>
                <a:latin typeface="Tahoma" pitchFamily="34" charset="0"/>
                <a:ea typeface="ＭＳ Ｐゴシック" charset="0"/>
              </a:rPr>
              <a:pPr algn="r" eaLnBrk="0" hangingPunct="0"/>
              <a:t>73</a:t>
            </a:fld>
            <a:endParaRPr lang="en-US" altLang="en-US" sz="1400" b="0" dirty="0" smtClean="0">
              <a:solidFill>
                <a:srgbClr val="FFFFFF"/>
              </a:solidFill>
              <a:latin typeface="Tahoma" pitchFamily="34" charset="0"/>
              <a:ea typeface="ＭＳ Ｐゴシック" charset="0"/>
            </a:endParaRPr>
          </a:p>
        </p:txBody>
      </p:sp>
    </p:spTree>
    <p:extLst>
      <p:ext uri="{BB962C8B-B14F-4D97-AF65-F5344CB8AC3E}">
        <p14:creationId xmlns:p14="http://schemas.microsoft.com/office/powerpoint/2010/main" val="410359067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0" y="2"/>
            <a:ext cx="9144000" cy="68580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l="10568" t="13562" r="3908" b="8969"/>
          <a:stretch>
            <a:fillRect/>
          </a:stretch>
        </p:blipFill>
        <p:spPr bwMode="auto">
          <a:xfrm>
            <a:off x="609024" y="243654"/>
            <a:ext cx="7853795" cy="6255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1" name="Rectangle 5"/>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BB1772E1-6AD5-4542-A414-02B1E409E60F}" type="slidenum">
              <a:rPr lang="en-US" altLang="en-US" sz="1400" b="0" smtClean="0">
                <a:solidFill>
                  <a:srgbClr val="FFFFFF"/>
                </a:solidFill>
                <a:latin typeface="Tahoma" pitchFamily="34" charset="0"/>
                <a:ea typeface="ＭＳ Ｐゴシック" charset="0"/>
              </a:rPr>
              <a:pPr algn="r" eaLnBrk="0" hangingPunct="0"/>
              <a:t>74</a:t>
            </a:fld>
            <a:endParaRPr lang="en-US" altLang="en-US" sz="1400" b="0" dirty="0" smtClean="0">
              <a:solidFill>
                <a:srgbClr val="FFFFFF"/>
              </a:solidFill>
              <a:latin typeface="Tahoma" pitchFamily="34" charset="0"/>
              <a:ea typeface="ＭＳ Ｐゴシック" charset="0"/>
            </a:endParaRPr>
          </a:p>
        </p:txBody>
      </p:sp>
      <p:grpSp>
        <p:nvGrpSpPr>
          <p:cNvPr id="19462" name="Group 156"/>
          <p:cNvGrpSpPr>
            <a:grpSpLocks/>
          </p:cNvGrpSpPr>
          <p:nvPr/>
        </p:nvGrpSpPr>
        <p:grpSpPr bwMode="auto">
          <a:xfrm>
            <a:off x="3185104" y="2002823"/>
            <a:ext cx="671079" cy="329742"/>
            <a:chOff x="1286" y="960"/>
            <a:chExt cx="465" cy="203"/>
          </a:xfrm>
        </p:grpSpPr>
        <p:sp>
          <p:nvSpPr>
            <p:cNvPr id="19475" name="Line 157"/>
            <p:cNvSpPr>
              <a:spLocks noChangeShapeType="1"/>
            </p:cNvSpPr>
            <p:nvPr/>
          </p:nvSpPr>
          <p:spPr bwMode="auto">
            <a:xfrm flipH="1">
              <a:off x="1286" y="1088"/>
              <a:ext cx="266"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grpSp>
          <p:nvGrpSpPr>
            <p:cNvPr id="19476" name="Group 158"/>
            <p:cNvGrpSpPr>
              <a:grpSpLocks/>
            </p:cNvGrpSpPr>
            <p:nvPr/>
          </p:nvGrpSpPr>
          <p:grpSpPr bwMode="auto">
            <a:xfrm>
              <a:off x="1435" y="960"/>
              <a:ext cx="316" cy="203"/>
              <a:chOff x="451" y="968"/>
              <a:chExt cx="236" cy="203"/>
            </a:xfrm>
          </p:grpSpPr>
          <p:sp>
            <p:nvSpPr>
              <p:cNvPr id="19477" name="Rectangle 159"/>
              <p:cNvSpPr>
                <a:spLocks noChangeArrowheads="1"/>
              </p:cNvSpPr>
              <p:nvPr/>
            </p:nvSpPr>
            <p:spPr bwMode="auto">
              <a:xfrm>
                <a:off x="456" y="992"/>
                <a:ext cx="224" cy="136"/>
              </a:xfrm>
              <a:prstGeom prst="rect">
                <a:avLst/>
              </a:prstGeom>
              <a:solidFill>
                <a:schemeClr val="tx2"/>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sz="1800" dirty="0" smtClean="0">
                  <a:solidFill>
                    <a:srgbClr val="000000"/>
                  </a:solidFill>
                  <a:ea typeface="ＭＳ Ｐゴシック" charset="0"/>
                </a:endParaRPr>
              </a:p>
            </p:txBody>
          </p:sp>
          <p:sp>
            <p:nvSpPr>
              <p:cNvPr id="19478" name="Rectangle 120"/>
              <p:cNvSpPr>
                <a:spLocks noChangeArrowheads="1"/>
              </p:cNvSpPr>
              <p:nvPr/>
            </p:nvSpPr>
            <p:spPr bwMode="auto">
              <a:xfrm>
                <a:off x="451" y="968"/>
                <a:ext cx="236"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algn="ctr" eaLnBrk="0" hangingPunct="0">
                  <a:lnSpc>
                    <a:spcPct val="85000"/>
                  </a:lnSpc>
                  <a:spcBef>
                    <a:spcPct val="55000"/>
                  </a:spcBef>
                </a:pPr>
                <a:r>
                  <a:rPr lang="en-US" altLang="en-US" sz="1800" dirty="0" smtClean="0">
                    <a:solidFill>
                      <a:srgbClr val="000000"/>
                    </a:solidFill>
                    <a:latin typeface="Arial" pitchFamily="34" charset="0"/>
                    <a:ea typeface="ＭＳ Ｐゴシック" charset="0"/>
                  </a:rPr>
                  <a:t>50</a:t>
                </a:r>
                <a:endParaRPr lang="en-US" altLang="en-US" sz="1800" i="1" dirty="0" smtClean="0">
                  <a:solidFill>
                    <a:srgbClr val="000000"/>
                  </a:solidFill>
                  <a:latin typeface="Arial" pitchFamily="34" charset="0"/>
                  <a:ea typeface="ＭＳ Ｐゴシック" charset="0"/>
                </a:endParaRPr>
              </a:p>
            </p:txBody>
          </p:sp>
        </p:grpSp>
      </p:grpSp>
      <p:grpSp>
        <p:nvGrpSpPr>
          <p:cNvPr id="19463" name="Group 161"/>
          <p:cNvGrpSpPr>
            <a:grpSpLocks/>
          </p:cNvGrpSpPr>
          <p:nvPr/>
        </p:nvGrpSpPr>
        <p:grpSpPr bwMode="auto">
          <a:xfrm>
            <a:off x="1372466" y="1387197"/>
            <a:ext cx="525318" cy="560400"/>
            <a:chOff x="1891" y="984"/>
            <a:chExt cx="364" cy="345"/>
          </a:xfrm>
        </p:grpSpPr>
        <p:sp>
          <p:nvSpPr>
            <p:cNvPr id="19471" name="Line 162"/>
            <p:cNvSpPr>
              <a:spLocks noChangeShapeType="1"/>
            </p:cNvSpPr>
            <p:nvPr/>
          </p:nvSpPr>
          <p:spPr bwMode="auto">
            <a:xfrm>
              <a:off x="2058" y="1088"/>
              <a:ext cx="101" cy="144"/>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grpSp>
          <p:nvGrpSpPr>
            <p:cNvPr id="19472" name="Group 163"/>
            <p:cNvGrpSpPr>
              <a:grpSpLocks/>
            </p:cNvGrpSpPr>
            <p:nvPr/>
          </p:nvGrpSpPr>
          <p:grpSpPr bwMode="auto">
            <a:xfrm>
              <a:off x="1891" y="984"/>
              <a:ext cx="364" cy="345"/>
              <a:chOff x="451" y="968"/>
              <a:chExt cx="236" cy="345"/>
            </a:xfrm>
          </p:grpSpPr>
          <p:sp>
            <p:nvSpPr>
              <p:cNvPr id="19473" name="Rectangle 164"/>
              <p:cNvSpPr>
                <a:spLocks noChangeArrowheads="1"/>
              </p:cNvSpPr>
              <p:nvPr/>
            </p:nvSpPr>
            <p:spPr bwMode="auto">
              <a:xfrm>
                <a:off x="456" y="992"/>
                <a:ext cx="224" cy="136"/>
              </a:xfrm>
              <a:prstGeom prst="rect">
                <a:avLst/>
              </a:prstGeom>
              <a:solidFill>
                <a:schemeClr val="tx2"/>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sz="1800" dirty="0" smtClean="0">
                  <a:solidFill>
                    <a:srgbClr val="000000"/>
                  </a:solidFill>
                  <a:ea typeface="ＭＳ Ｐゴシック" charset="0"/>
                </a:endParaRPr>
              </a:p>
            </p:txBody>
          </p:sp>
          <p:sp>
            <p:nvSpPr>
              <p:cNvPr id="19474" name="Rectangle 120"/>
              <p:cNvSpPr>
                <a:spLocks noChangeArrowheads="1"/>
              </p:cNvSpPr>
              <p:nvPr/>
            </p:nvSpPr>
            <p:spPr bwMode="auto">
              <a:xfrm>
                <a:off x="451" y="968"/>
                <a:ext cx="236"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algn="ctr" eaLnBrk="0" hangingPunct="0">
                  <a:lnSpc>
                    <a:spcPct val="85000"/>
                  </a:lnSpc>
                  <a:spcBef>
                    <a:spcPct val="55000"/>
                  </a:spcBef>
                </a:pPr>
                <a:r>
                  <a:rPr lang="en-US" altLang="en-US" sz="1800" dirty="0" smtClean="0">
                    <a:solidFill>
                      <a:srgbClr val="000000"/>
                    </a:solidFill>
                    <a:latin typeface="Arial" pitchFamily="34" charset="0"/>
                    <a:ea typeface="ＭＳ Ｐゴシック" charset="0"/>
                  </a:rPr>
                  <a:t>500</a:t>
                </a:r>
                <a:endParaRPr lang="en-US" altLang="en-US" sz="1800" i="1" dirty="0" smtClean="0">
                  <a:solidFill>
                    <a:srgbClr val="000000"/>
                  </a:solidFill>
                  <a:latin typeface="Arial" pitchFamily="34" charset="0"/>
                  <a:ea typeface="ＭＳ Ｐゴシック" charset="0"/>
                </a:endParaRPr>
              </a:p>
            </p:txBody>
          </p:sp>
        </p:grpSp>
      </p:grpSp>
      <p:sp>
        <p:nvSpPr>
          <p:cNvPr id="19464" name="Line 166"/>
          <p:cNvSpPr>
            <a:spLocks noChangeShapeType="1"/>
          </p:cNvSpPr>
          <p:nvPr/>
        </p:nvSpPr>
        <p:spPr bwMode="auto">
          <a:xfrm>
            <a:off x="1776557" y="1986579"/>
            <a:ext cx="512329"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grpSp>
        <p:nvGrpSpPr>
          <p:cNvPr id="19465" name="Group 167"/>
          <p:cNvGrpSpPr>
            <a:grpSpLocks/>
          </p:cNvGrpSpPr>
          <p:nvPr/>
        </p:nvGrpSpPr>
        <p:grpSpPr bwMode="auto">
          <a:xfrm>
            <a:off x="2150341" y="1837141"/>
            <a:ext cx="663864" cy="560399"/>
            <a:chOff x="451" y="968"/>
            <a:chExt cx="236" cy="345"/>
          </a:xfrm>
        </p:grpSpPr>
        <p:sp>
          <p:nvSpPr>
            <p:cNvPr id="19469" name="Rectangle 168"/>
            <p:cNvSpPr>
              <a:spLocks noChangeArrowheads="1"/>
            </p:cNvSpPr>
            <p:nvPr/>
          </p:nvSpPr>
          <p:spPr bwMode="auto">
            <a:xfrm>
              <a:off x="456" y="992"/>
              <a:ext cx="224" cy="136"/>
            </a:xfrm>
            <a:prstGeom prst="rect">
              <a:avLst/>
            </a:prstGeom>
            <a:solidFill>
              <a:schemeClr val="tx2"/>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sz="1800" dirty="0" smtClean="0">
                <a:solidFill>
                  <a:srgbClr val="000000"/>
                </a:solidFill>
                <a:ea typeface="ＭＳ Ｐゴシック" charset="0"/>
              </a:endParaRPr>
            </a:p>
          </p:txBody>
        </p:sp>
        <p:sp>
          <p:nvSpPr>
            <p:cNvPr id="19470" name="Rectangle 120"/>
            <p:cNvSpPr>
              <a:spLocks noChangeArrowheads="1"/>
            </p:cNvSpPr>
            <p:nvPr/>
          </p:nvSpPr>
          <p:spPr bwMode="auto">
            <a:xfrm>
              <a:off x="451" y="968"/>
              <a:ext cx="236"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algn="ctr" eaLnBrk="0" hangingPunct="0">
                <a:lnSpc>
                  <a:spcPct val="85000"/>
                </a:lnSpc>
                <a:spcBef>
                  <a:spcPct val="55000"/>
                </a:spcBef>
              </a:pPr>
              <a:r>
                <a:rPr lang="en-US" altLang="en-US" sz="1800" dirty="0" smtClean="0">
                  <a:solidFill>
                    <a:srgbClr val="000000"/>
                  </a:solidFill>
                  <a:latin typeface="Arial" pitchFamily="34" charset="0"/>
                  <a:ea typeface="ＭＳ Ｐゴシック" charset="0"/>
                </a:rPr>
                <a:t>5000</a:t>
              </a:r>
              <a:endParaRPr lang="en-US" altLang="en-US" sz="1800" i="1" dirty="0" smtClean="0">
                <a:solidFill>
                  <a:srgbClr val="000000"/>
                </a:solidFill>
                <a:latin typeface="Arial" pitchFamily="34" charset="0"/>
                <a:ea typeface="ＭＳ Ｐゴシック" charset="0"/>
              </a:endParaRPr>
            </a:p>
          </p:txBody>
        </p:sp>
      </p:grpSp>
      <p:grpSp>
        <p:nvGrpSpPr>
          <p:cNvPr id="19466" name="Group 152"/>
          <p:cNvGrpSpPr>
            <a:grpSpLocks/>
          </p:cNvGrpSpPr>
          <p:nvPr/>
        </p:nvGrpSpPr>
        <p:grpSpPr bwMode="auto">
          <a:xfrm>
            <a:off x="3739285" y="1507397"/>
            <a:ext cx="340591" cy="329743"/>
            <a:chOff x="451" y="968"/>
            <a:chExt cx="236" cy="203"/>
          </a:xfrm>
        </p:grpSpPr>
        <p:sp>
          <p:nvSpPr>
            <p:cNvPr id="19467" name="Rectangle 153"/>
            <p:cNvSpPr>
              <a:spLocks noChangeArrowheads="1"/>
            </p:cNvSpPr>
            <p:nvPr/>
          </p:nvSpPr>
          <p:spPr bwMode="auto">
            <a:xfrm>
              <a:off x="456" y="992"/>
              <a:ext cx="224" cy="136"/>
            </a:xfrm>
            <a:prstGeom prst="rect">
              <a:avLst/>
            </a:prstGeom>
            <a:solidFill>
              <a:schemeClr val="tx2"/>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sz="1800" dirty="0" smtClean="0">
                <a:solidFill>
                  <a:srgbClr val="000000"/>
                </a:solidFill>
                <a:ea typeface="ＭＳ Ｐゴシック" charset="0"/>
              </a:endParaRPr>
            </a:p>
          </p:txBody>
        </p:sp>
        <p:sp>
          <p:nvSpPr>
            <p:cNvPr id="19468" name="Rectangle 120"/>
            <p:cNvSpPr>
              <a:spLocks noChangeArrowheads="1"/>
            </p:cNvSpPr>
            <p:nvPr/>
          </p:nvSpPr>
          <p:spPr bwMode="auto">
            <a:xfrm>
              <a:off x="451" y="968"/>
              <a:ext cx="236"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algn="ctr" eaLnBrk="0" hangingPunct="0">
                <a:lnSpc>
                  <a:spcPct val="85000"/>
                </a:lnSpc>
                <a:spcBef>
                  <a:spcPct val="55000"/>
                </a:spcBef>
              </a:pPr>
              <a:r>
                <a:rPr lang="en-US" altLang="en-US" sz="1800" dirty="0" smtClean="0">
                  <a:solidFill>
                    <a:srgbClr val="000000"/>
                  </a:solidFill>
                  <a:latin typeface="Arial" pitchFamily="34" charset="0"/>
                  <a:ea typeface="ＭＳ Ｐゴシック" charset="0"/>
                </a:rPr>
                <a:t>5</a:t>
              </a:r>
              <a:endParaRPr lang="en-US" altLang="en-US" sz="1800" i="1" dirty="0" smtClean="0">
                <a:solidFill>
                  <a:srgbClr val="000000"/>
                </a:solidFill>
                <a:latin typeface="Arial" pitchFamily="34" charset="0"/>
                <a:ea typeface="ＭＳ Ｐゴシック" charset="0"/>
              </a:endParaRPr>
            </a:p>
          </p:txBody>
        </p:sp>
      </p:grpSp>
    </p:spTree>
    <p:extLst>
      <p:ext uri="{BB962C8B-B14F-4D97-AF65-F5344CB8AC3E}">
        <p14:creationId xmlns:p14="http://schemas.microsoft.com/office/powerpoint/2010/main" val="307646146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2"/>
          <p:cNvSpPr>
            <a:spLocks noChangeArrowheads="1"/>
          </p:cNvSpPr>
          <p:nvPr/>
        </p:nvSpPr>
        <p:spPr bwMode="auto">
          <a:xfrm>
            <a:off x="0" y="891768"/>
            <a:ext cx="9144000" cy="59662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grpSp>
        <p:nvGrpSpPr>
          <p:cNvPr id="20483" name="Group 18"/>
          <p:cNvGrpSpPr>
            <a:grpSpLocks/>
          </p:cNvGrpSpPr>
          <p:nvPr/>
        </p:nvGrpSpPr>
        <p:grpSpPr bwMode="auto">
          <a:xfrm>
            <a:off x="933739" y="942122"/>
            <a:ext cx="7295284" cy="5746946"/>
            <a:chOff x="647" y="580"/>
            <a:chExt cx="5055" cy="3538"/>
          </a:xfrm>
        </p:grpSpPr>
        <p:sp>
          <p:nvSpPr>
            <p:cNvPr id="20487" name="Rectangle 17"/>
            <p:cNvSpPr>
              <a:spLocks noChangeArrowheads="1"/>
            </p:cNvSpPr>
            <p:nvPr/>
          </p:nvSpPr>
          <p:spPr bwMode="auto">
            <a:xfrm>
              <a:off x="647" y="580"/>
              <a:ext cx="5055" cy="3538"/>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grpSp>
          <p:nvGrpSpPr>
            <p:cNvPr id="20488" name="Group 1"/>
            <p:cNvGrpSpPr>
              <a:grpSpLocks/>
            </p:cNvGrpSpPr>
            <p:nvPr/>
          </p:nvGrpSpPr>
          <p:grpSpPr bwMode="auto">
            <a:xfrm>
              <a:off x="719" y="697"/>
              <a:ext cx="4906" cy="805"/>
              <a:chOff x="232012" y="1087604"/>
              <a:chExt cx="7789205" cy="1277425"/>
            </a:xfrm>
          </p:grpSpPr>
          <p:pic>
            <p:nvPicPr>
              <p:cNvPr id="20493" name="Picture 3"/>
              <p:cNvPicPr>
                <a:picLocks noChangeAspect="1" noChangeArrowheads="1"/>
              </p:cNvPicPr>
              <p:nvPr/>
            </p:nvPicPr>
            <p:blipFill>
              <a:blip r:embed="rId3">
                <a:extLst>
                  <a:ext uri="{28A0092B-C50C-407E-A947-70E740481C1C}">
                    <a14:useLocalDpi xmlns:a14="http://schemas.microsoft.com/office/drawing/2010/main" val="0"/>
                  </a:ext>
                </a:extLst>
              </a:blip>
              <a:srcRect l="46956" t="33325" r="40182" b="59406"/>
              <a:stretch>
                <a:fillRect/>
              </a:stretch>
            </p:blipFill>
            <p:spPr bwMode="auto">
              <a:xfrm>
                <a:off x="232012" y="1087604"/>
                <a:ext cx="3660357" cy="1277425"/>
              </a:xfrm>
              <a:prstGeom prst="rect">
                <a:avLst/>
              </a:prstGeom>
              <a:noFill/>
              <a:ln w="28575">
                <a:solidFill>
                  <a:srgbClr val="5F5F5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4" name="Picture 3"/>
              <p:cNvPicPr>
                <a:picLocks noChangeAspect="1" noChangeArrowheads="1"/>
              </p:cNvPicPr>
              <p:nvPr/>
            </p:nvPicPr>
            <p:blipFill>
              <a:blip r:embed="rId3">
                <a:extLst>
                  <a:ext uri="{28A0092B-C50C-407E-A947-70E740481C1C}">
                    <a14:useLocalDpi xmlns:a14="http://schemas.microsoft.com/office/drawing/2010/main" val="0"/>
                  </a:ext>
                </a:extLst>
              </a:blip>
              <a:srcRect l="61182" t="33080" r="24310" b="59653"/>
              <a:stretch>
                <a:fillRect/>
              </a:stretch>
            </p:blipFill>
            <p:spPr bwMode="auto">
              <a:xfrm>
                <a:off x="3892369" y="1087604"/>
                <a:ext cx="4128848" cy="1277425"/>
              </a:xfrm>
              <a:prstGeom prst="rect">
                <a:avLst/>
              </a:prstGeom>
              <a:noFill/>
              <a:ln w="28575">
                <a:solidFill>
                  <a:srgbClr val="5F5F5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0489" name="Group 2"/>
            <p:cNvGrpSpPr>
              <a:grpSpLocks/>
            </p:cNvGrpSpPr>
            <p:nvPr/>
          </p:nvGrpSpPr>
          <p:grpSpPr bwMode="auto">
            <a:xfrm>
              <a:off x="710" y="2984"/>
              <a:ext cx="4916" cy="1067"/>
              <a:chOff x="232012" y="4080621"/>
              <a:chExt cx="7789205" cy="1692382"/>
            </a:xfrm>
          </p:grpSpPr>
          <p:pic>
            <p:nvPicPr>
              <p:cNvPr id="20491" name="Picture 3"/>
              <p:cNvPicPr>
                <a:picLocks noChangeAspect="1" noChangeArrowheads="1"/>
              </p:cNvPicPr>
              <p:nvPr/>
            </p:nvPicPr>
            <p:blipFill>
              <a:blip r:embed="rId3">
                <a:extLst>
                  <a:ext uri="{28A0092B-C50C-407E-A947-70E740481C1C}">
                    <a14:useLocalDpi xmlns:a14="http://schemas.microsoft.com/office/drawing/2010/main" val="0"/>
                  </a:ext>
                </a:extLst>
              </a:blip>
              <a:srcRect l="47289" t="55215" r="38765" b="35155"/>
              <a:stretch>
                <a:fillRect/>
              </a:stretch>
            </p:blipFill>
            <p:spPr bwMode="auto">
              <a:xfrm>
                <a:off x="232012" y="4080621"/>
                <a:ext cx="3969443" cy="1692382"/>
              </a:xfrm>
              <a:prstGeom prst="rect">
                <a:avLst/>
              </a:prstGeom>
              <a:noFill/>
              <a:ln w="28575">
                <a:solidFill>
                  <a:srgbClr val="5F5F5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2" name="Picture 3"/>
              <p:cNvPicPr>
                <a:picLocks noChangeAspect="1" noChangeArrowheads="1"/>
              </p:cNvPicPr>
              <p:nvPr/>
            </p:nvPicPr>
            <p:blipFill>
              <a:blip r:embed="rId3">
                <a:extLst>
                  <a:ext uri="{28A0092B-C50C-407E-A947-70E740481C1C}">
                    <a14:useLocalDpi xmlns:a14="http://schemas.microsoft.com/office/drawing/2010/main" val="0"/>
                  </a:ext>
                </a:extLst>
              </a:blip>
              <a:srcRect l="60739" t="55495" r="24753" b="34875"/>
              <a:stretch>
                <a:fillRect/>
              </a:stretch>
            </p:blipFill>
            <p:spPr bwMode="auto">
              <a:xfrm>
                <a:off x="3892369" y="4080621"/>
                <a:ext cx="4128848" cy="1692382"/>
              </a:xfrm>
              <a:prstGeom prst="rect">
                <a:avLst/>
              </a:prstGeom>
              <a:noFill/>
              <a:ln w="28575">
                <a:solidFill>
                  <a:srgbClr val="5F5F5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49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 y="1583"/>
              <a:ext cx="4934" cy="1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84" name="Rectangle 120"/>
          <p:cNvSpPr>
            <a:spLocks noChangeArrowheads="1"/>
          </p:cNvSpPr>
          <p:nvPr/>
        </p:nvSpPr>
        <p:spPr bwMode="auto">
          <a:xfrm>
            <a:off x="477693" y="272892"/>
            <a:ext cx="8283864" cy="5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eaLnBrk="0" hangingPunct="0">
              <a:lnSpc>
                <a:spcPct val="85000"/>
              </a:lnSpc>
              <a:spcBef>
                <a:spcPct val="55000"/>
              </a:spcBef>
            </a:pPr>
            <a:r>
              <a:rPr lang="en-US" altLang="en-US" sz="3200" dirty="0">
                <a:solidFill>
                  <a:srgbClr val="1557A7"/>
                </a:solidFill>
                <a:latin typeface="Arial" charset="0"/>
                <a:ea typeface="ＭＳ Ｐゴシック" charset="0"/>
                <a:cs typeface="Arial" charset="0"/>
              </a:rPr>
              <a:t>Square Root Model:  </a:t>
            </a:r>
            <a:r>
              <a:rPr lang="en-US" altLang="en-US" sz="3200" i="1" dirty="0" smtClean="0">
                <a:solidFill>
                  <a:srgbClr val="2895A5"/>
                </a:solidFill>
                <a:latin typeface="Arial" pitchFamily="34" charset="0"/>
                <a:ea typeface="ＭＳ Ｐゴシック" charset="0"/>
              </a:rPr>
              <a:t>General</a:t>
            </a:r>
          </a:p>
        </p:txBody>
      </p:sp>
      <p:sp>
        <p:nvSpPr>
          <p:cNvPr id="10" name="Line 6"/>
          <p:cNvSpPr>
            <a:spLocks noChangeShapeType="1"/>
          </p:cNvSpPr>
          <p:nvPr/>
        </p:nvSpPr>
        <p:spPr bwMode="auto">
          <a:xfrm>
            <a:off x="0" y="909635"/>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sp>
        <p:nvSpPr>
          <p:cNvPr id="20486" name="Rectangle 13"/>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6F35FA14-894E-4816-B9AC-DB9B4070BBD3}" type="slidenum">
              <a:rPr lang="en-US" altLang="en-US" sz="1400" b="0" smtClean="0">
                <a:solidFill>
                  <a:srgbClr val="FFFFFF"/>
                </a:solidFill>
                <a:latin typeface="Tahoma" pitchFamily="34" charset="0"/>
                <a:ea typeface="ＭＳ Ｐゴシック" charset="0"/>
              </a:rPr>
              <a:pPr algn="r" eaLnBrk="0" hangingPunct="0"/>
              <a:t>75</a:t>
            </a:fld>
            <a:endParaRPr lang="en-US" altLang="en-US" sz="1400" b="0" dirty="0" smtClean="0">
              <a:solidFill>
                <a:srgbClr val="FFFFFF"/>
              </a:solidFill>
              <a:latin typeface="Tahoma" pitchFamily="34" charset="0"/>
              <a:ea typeface="ＭＳ Ｐゴシック" charset="0"/>
            </a:endParaRPr>
          </a:p>
        </p:txBody>
      </p:sp>
    </p:spTree>
    <p:extLst>
      <p:ext uri="{BB962C8B-B14F-4D97-AF65-F5344CB8AC3E}">
        <p14:creationId xmlns:p14="http://schemas.microsoft.com/office/powerpoint/2010/main" val="169292341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ChangeArrowheads="1"/>
          </p:cNvSpPr>
          <p:nvPr/>
        </p:nvSpPr>
        <p:spPr bwMode="auto">
          <a:xfrm>
            <a:off x="0" y="891768"/>
            <a:ext cx="9144000" cy="59662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21507" name="Rectangle 12"/>
          <p:cNvSpPr>
            <a:spLocks noChangeArrowheads="1"/>
          </p:cNvSpPr>
          <p:nvPr/>
        </p:nvSpPr>
        <p:spPr bwMode="auto">
          <a:xfrm>
            <a:off x="243899" y="1656837"/>
            <a:ext cx="8669193" cy="2564847"/>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pic>
        <p:nvPicPr>
          <p:cNvPr id="21508" name="Picture 3"/>
          <p:cNvPicPr>
            <a:picLocks noChangeAspect="1" noChangeArrowheads="1"/>
          </p:cNvPicPr>
          <p:nvPr/>
        </p:nvPicPr>
        <p:blipFill>
          <a:blip r:embed="rId3">
            <a:extLst>
              <a:ext uri="{28A0092B-C50C-407E-A947-70E740481C1C}">
                <a14:useLocalDpi xmlns:a14="http://schemas.microsoft.com/office/drawing/2010/main" val="0"/>
              </a:ext>
            </a:extLst>
          </a:blip>
          <a:srcRect l="46957" t="64867" r="27808" b="22693"/>
          <a:stretch>
            <a:fillRect/>
          </a:stretch>
        </p:blipFill>
        <p:spPr bwMode="auto">
          <a:xfrm>
            <a:off x="344923" y="1754298"/>
            <a:ext cx="8435397" cy="2345559"/>
          </a:xfrm>
          <a:prstGeom prst="rect">
            <a:avLst/>
          </a:prstGeom>
          <a:noFill/>
          <a:ln w="38100">
            <a:solidFill>
              <a:srgbClr val="5F5F5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9" name="Rectangle 120"/>
          <p:cNvSpPr>
            <a:spLocks noChangeArrowheads="1"/>
          </p:cNvSpPr>
          <p:nvPr/>
        </p:nvSpPr>
        <p:spPr bwMode="auto">
          <a:xfrm>
            <a:off x="477693" y="272892"/>
            <a:ext cx="8283864" cy="5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eaLnBrk="0" hangingPunct="0">
              <a:lnSpc>
                <a:spcPct val="85000"/>
              </a:lnSpc>
              <a:spcBef>
                <a:spcPct val="55000"/>
              </a:spcBef>
            </a:pPr>
            <a:r>
              <a:rPr lang="en-US" altLang="en-US" sz="3200" dirty="0">
                <a:solidFill>
                  <a:srgbClr val="1557A7"/>
                </a:solidFill>
                <a:latin typeface="Arial" charset="0"/>
                <a:ea typeface="ＭＳ Ｐゴシック" charset="0"/>
                <a:cs typeface="Arial" charset="0"/>
              </a:rPr>
              <a:t>Square Root Model:  </a:t>
            </a:r>
            <a:r>
              <a:rPr lang="en-US" altLang="en-US" sz="3200" i="1" dirty="0" smtClean="0">
                <a:solidFill>
                  <a:srgbClr val="2895A5"/>
                </a:solidFill>
                <a:latin typeface="Arial" pitchFamily="34" charset="0"/>
                <a:ea typeface="ＭＳ Ｐゴシック" charset="0"/>
              </a:rPr>
              <a:t>Field Data</a:t>
            </a:r>
          </a:p>
        </p:txBody>
      </p:sp>
      <p:sp>
        <p:nvSpPr>
          <p:cNvPr id="4" name="Line 6"/>
          <p:cNvSpPr>
            <a:spLocks noChangeShapeType="1"/>
          </p:cNvSpPr>
          <p:nvPr/>
        </p:nvSpPr>
        <p:spPr bwMode="auto">
          <a:xfrm>
            <a:off x="0" y="909635"/>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sp>
        <p:nvSpPr>
          <p:cNvPr id="21511" name="Rectangle 9"/>
          <p:cNvSpPr>
            <a:spLocks noChangeArrowheads="1"/>
          </p:cNvSpPr>
          <p:nvPr/>
        </p:nvSpPr>
        <p:spPr bwMode="auto">
          <a:xfrm>
            <a:off x="1457615" y="4712238"/>
            <a:ext cx="6306705" cy="1190647"/>
          </a:xfrm>
          <a:prstGeom prst="rect">
            <a:avLst/>
          </a:prstGeom>
          <a:solidFill>
            <a:schemeClr val="tx2"/>
          </a:solidFill>
          <a:ln>
            <a:noFill/>
          </a:ln>
          <a:effectLst>
            <a:outerShdw dist="107763"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21512" name="Rectangle 3"/>
          <p:cNvSpPr txBox="1">
            <a:spLocks noChangeArrowheads="1"/>
          </p:cNvSpPr>
          <p:nvPr/>
        </p:nvSpPr>
        <p:spPr bwMode="auto">
          <a:xfrm>
            <a:off x="1643785" y="4860051"/>
            <a:ext cx="6413500" cy="1255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nSpc>
                <a:spcPct val="90000"/>
              </a:lnSpc>
              <a:spcBef>
                <a:spcPct val="90000"/>
              </a:spcBef>
              <a:buClr>
                <a:srgbClr val="1D4493"/>
              </a:buClr>
              <a:buFont typeface="Arial" pitchFamily="34" charset="0"/>
              <a:buChar char="■"/>
            </a:pPr>
            <a:r>
              <a:rPr lang="en-US" altLang="en-US" sz="2300" dirty="0" smtClean="0">
                <a:solidFill>
                  <a:srgbClr val="000000"/>
                </a:solidFill>
                <a:latin typeface="Arial" pitchFamily="34" charset="0"/>
                <a:ea typeface="ＭＳ Ｐゴシック" charset="0"/>
              </a:rPr>
              <a:t>Can enter up to 8 values for comparison </a:t>
            </a:r>
          </a:p>
          <a:p>
            <a:pPr lvl="1">
              <a:lnSpc>
                <a:spcPct val="90000"/>
              </a:lnSpc>
              <a:spcBef>
                <a:spcPts val="600"/>
              </a:spcBef>
              <a:buClr>
                <a:srgbClr val="1D4493"/>
              </a:buClr>
              <a:buFont typeface="Arial" pitchFamily="34" charset="0"/>
              <a:buChar char="■"/>
            </a:pPr>
            <a:r>
              <a:rPr lang="en-US" altLang="en-US" sz="2000" b="0" dirty="0" smtClean="0">
                <a:solidFill>
                  <a:srgbClr val="000000"/>
                </a:solidFill>
                <a:latin typeface="Arial" pitchFamily="34" charset="0"/>
                <a:ea typeface="ＭＳ Ｐゴシック" charset="0"/>
              </a:rPr>
              <a:t>Helps with model calibration</a:t>
            </a:r>
          </a:p>
        </p:txBody>
      </p:sp>
      <p:sp>
        <p:nvSpPr>
          <p:cNvPr id="21513" name="Rectangle 8"/>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F98739D4-2230-45E2-B002-06ADF419D9B4}" type="slidenum">
              <a:rPr lang="en-US" altLang="en-US" sz="1400" b="0" smtClean="0">
                <a:solidFill>
                  <a:srgbClr val="FFFFFF"/>
                </a:solidFill>
                <a:latin typeface="Tahoma" pitchFamily="34" charset="0"/>
                <a:ea typeface="ＭＳ Ｐゴシック" charset="0"/>
              </a:rPr>
              <a:pPr algn="r" eaLnBrk="0" hangingPunct="0"/>
              <a:t>76</a:t>
            </a:fld>
            <a:endParaRPr lang="en-US" altLang="en-US" sz="1400" b="0" dirty="0" smtClean="0">
              <a:solidFill>
                <a:srgbClr val="FFFFFF"/>
              </a:solidFill>
              <a:latin typeface="Tahoma" pitchFamily="34" charset="0"/>
              <a:ea typeface="ＭＳ Ｐゴシック" charset="0"/>
            </a:endParaRPr>
          </a:p>
        </p:txBody>
      </p:sp>
    </p:spTree>
    <p:extLst>
      <p:ext uri="{BB962C8B-B14F-4D97-AF65-F5344CB8AC3E}">
        <p14:creationId xmlns:p14="http://schemas.microsoft.com/office/powerpoint/2010/main" val="153139455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9143999" cy="6858000"/>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auto" hangingPunct="0">
              <a:spcBef>
                <a:spcPts val="0"/>
              </a:spcBef>
              <a:spcAft>
                <a:spcPts val="0"/>
              </a:spcAft>
            </a:pPr>
            <a:endParaRPr lang="en-US" sz="2400" b="1" kern="0" dirty="0">
              <a:solidFill>
                <a:srgbClr val="000000"/>
              </a:solidFill>
              <a:latin typeface="Times" charset="0"/>
              <a:ea typeface="ＭＳ Ｐゴシック" charset="0"/>
              <a:cs typeface="ＭＳ Ｐゴシック" charset="0"/>
            </a:endParaRPr>
          </a:p>
        </p:txBody>
      </p:sp>
      <p:pic>
        <p:nvPicPr>
          <p:cNvPr id="3" name="Picture 6"/>
          <p:cNvPicPr>
            <a:picLocks noChangeAspect="1" noChangeArrowheads="1"/>
          </p:cNvPicPr>
          <p:nvPr/>
        </p:nvPicPr>
        <p:blipFill>
          <a:blip r:embed="rId2" cstate="print">
            <a:lum contrast="6000"/>
            <a:extLst>
              <a:ext uri="{28A0092B-C50C-407E-A947-70E740481C1C}">
                <a14:useLocalDpi xmlns:a14="http://schemas.microsoft.com/office/drawing/2010/main" val="0"/>
              </a:ext>
            </a:extLst>
          </a:blip>
          <a:srcRect t="17999" r="22125" b="5777"/>
          <a:stretch>
            <a:fillRect/>
          </a:stretch>
        </p:blipFill>
        <p:spPr bwMode="auto">
          <a:xfrm>
            <a:off x="205740" y="228600"/>
            <a:ext cx="4747260" cy="2613721"/>
          </a:xfrm>
          <a:prstGeom prst="rect">
            <a:avLst/>
          </a:prstGeom>
          <a:noFill/>
          <a:ln w="38100" algn="ctr">
            <a:solidFill>
              <a:srgbClr val="5F5F5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cstate="print">
            <a:lum contrast="6000"/>
            <a:extLst>
              <a:ext uri="{28A0092B-C50C-407E-A947-70E740481C1C}">
                <a14:useLocalDpi xmlns:a14="http://schemas.microsoft.com/office/drawing/2010/main" val="0"/>
              </a:ext>
            </a:extLst>
          </a:blip>
          <a:srcRect t="17999" r="22125" b="4887"/>
          <a:stretch>
            <a:fillRect/>
          </a:stretch>
        </p:blipFill>
        <p:spPr bwMode="auto">
          <a:xfrm>
            <a:off x="117347" y="3855656"/>
            <a:ext cx="4924046" cy="2752344"/>
          </a:xfrm>
          <a:prstGeom prst="rect">
            <a:avLst/>
          </a:prstGeom>
          <a:noFill/>
          <a:ln w="38100" algn="ctr">
            <a:solidFill>
              <a:srgbClr val="5F5F5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7"/>
          <p:cNvPicPr>
            <a:picLocks noChangeAspect="1" noChangeArrowheads="1"/>
          </p:cNvPicPr>
          <p:nvPr/>
        </p:nvPicPr>
        <p:blipFill>
          <a:blip r:embed="rId4" cstate="print">
            <a:lum contrast="6000"/>
            <a:extLst>
              <a:ext uri="{28A0092B-C50C-407E-A947-70E740481C1C}">
                <a14:useLocalDpi xmlns:a14="http://schemas.microsoft.com/office/drawing/2010/main" val="0"/>
              </a:ext>
            </a:extLst>
          </a:blip>
          <a:srcRect l="281" t="17870" r="22124" b="4871"/>
          <a:stretch>
            <a:fillRect/>
          </a:stretch>
        </p:blipFill>
        <p:spPr bwMode="auto">
          <a:xfrm>
            <a:off x="4625520" y="1809460"/>
            <a:ext cx="4366080" cy="2751995"/>
          </a:xfrm>
          <a:prstGeom prst="rect">
            <a:avLst/>
          </a:prstGeom>
          <a:noFill/>
          <a:ln w="38100" algn="ctr">
            <a:solidFill>
              <a:srgbClr val="5F5F5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13"/>
          <p:cNvSpPr>
            <a:spLocks noChangeArrowheads="1"/>
          </p:cNvSpPr>
          <p:nvPr/>
        </p:nvSpPr>
        <p:spPr bwMode="auto">
          <a:xfrm>
            <a:off x="7387378" y="2850098"/>
            <a:ext cx="1514905" cy="1088546"/>
          </a:xfrm>
          <a:prstGeom prst="rect">
            <a:avLst/>
          </a:prstGeom>
          <a:solidFill>
            <a:schemeClr val="tx2">
              <a:lumMod val="65000"/>
            </a:schemeClr>
          </a:solidFill>
          <a:ln>
            <a:noFill/>
          </a:ln>
          <a:effectLst>
            <a:outerShdw dist="107763" dir="2700000" algn="ctr" rotWithShape="0">
              <a:schemeClr val="bg2"/>
            </a:outerShdw>
          </a:effectLst>
        </p:spPr>
        <p:txBody>
          <a:bodyPr wrap="none" anchor="ctr"/>
          <a:lstStyle/>
          <a:p>
            <a:pPr defTabSz="457200" fontAlgn="auto">
              <a:spcBef>
                <a:spcPts val="0"/>
              </a:spcBef>
              <a:spcAft>
                <a:spcPts val="0"/>
              </a:spcAft>
              <a:defRPr/>
            </a:pPr>
            <a:endParaRPr lang="en-US" dirty="0">
              <a:solidFill>
                <a:srgbClr val="0D2543"/>
              </a:solidFill>
              <a:latin typeface="Times" charset="0"/>
              <a:ea typeface="ＭＳ Ｐゴシック" charset="0"/>
            </a:endParaRPr>
          </a:p>
        </p:txBody>
      </p:sp>
      <p:pic>
        <p:nvPicPr>
          <p:cNvPr id="8"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6707" y="3086162"/>
            <a:ext cx="1296661" cy="757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l="13812" t="29893" r="13783" b="44180"/>
          <a:stretch>
            <a:fillRect/>
          </a:stretch>
        </p:blipFill>
        <p:spPr bwMode="auto">
          <a:xfrm>
            <a:off x="7496294" y="3550850"/>
            <a:ext cx="1294845" cy="3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06507" y="2959567"/>
            <a:ext cx="123366" cy="6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bwMode="auto">
          <a:xfrm>
            <a:off x="6069536" y="195397"/>
            <a:ext cx="2477862" cy="651903"/>
          </a:xfrm>
          <a:prstGeom prst="roundRect">
            <a:avLst/>
          </a:prstGeom>
          <a:solidFill>
            <a:schemeClr val="accent1"/>
          </a:solidFill>
          <a:ln w="9525" cap="flat" cmpd="sng" algn="ctr">
            <a:solidFill>
              <a:schemeClr val="tx2">
                <a:lumMod val="95000"/>
              </a:schemeClr>
            </a:solidFill>
            <a:prstDash val="solid"/>
            <a:round/>
            <a:headEnd type="none" w="med" len="med"/>
            <a:tailEnd type="none" w="med" len="med"/>
          </a:ln>
          <a:effectLst>
            <a:outerShdw blurRad="50800" dist="88900" dir="2700000" algn="tl" rotWithShape="0">
              <a:prstClr val="black">
                <a:alpha val="40000"/>
              </a:prstClr>
            </a:outerShdw>
          </a:effectLst>
        </p:spPr>
        <p:txBody>
          <a:bodyPr/>
          <a:lstStyle/>
          <a:p>
            <a:pPr defTabSz="457200" fontAlgn="auto">
              <a:spcBef>
                <a:spcPts val="0"/>
              </a:spcBef>
              <a:spcAft>
                <a:spcPts val="0"/>
              </a:spcAft>
              <a:defRPr/>
            </a:pPr>
            <a:endParaRPr lang="en-US" dirty="0">
              <a:solidFill>
                <a:srgbClr val="0D2543"/>
              </a:solidFill>
              <a:latin typeface="Times" charset="0"/>
              <a:ea typeface="ＭＳ Ｐゴシック" charset="0"/>
            </a:endParaRPr>
          </a:p>
        </p:txBody>
      </p:sp>
      <p:sp>
        <p:nvSpPr>
          <p:cNvPr id="20" name="Rectangle 3"/>
          <p:cNvSpPr txBox="1">
            <a:spLocks noChangeArrowheads="1"/>
          </p:cNvSpPr>
          <p:nvPr/>
        </p:nvSpPr>
        <p:spPr bwMode="auto">
          <a:xfrm>
            <a:off x="4953000" y="990600"/>
            <a:ext cx="3267083" cy="685475"/>
          </a:xfrm>
          <a:prstGeom prst="rect">
            <a:avLst/>
          </a:prstGeom>
          <a:noFill/>
          <a:ln>
            <a:miter lim="800000"/>
            <a:headEnd/>
            <a:tailEnd/>
          </a:ln>
        </p:spPr>
        <p:txBody>
          <a:bodyPr/>
          <a:lstStyle/>
          <a:p>
            <a:pPr marL="287338" indent="-287338" defTabSz="457200" fontAlgn="auto">
              <a:spcBef>
                <a:spcPct val="20000"/>
              </a:spcBef>
              <a:spcAft>
                <a:spcPts val="0"/>
              </a:spcAft>
              <a:buClr>
                <a:schemeClr val="accent3">
                  <a:lumMod val="60000"/>
                  <a:lumOff val="40000"/>
                </a:schemeClr>
              </a:buClr>
              <a:buSzPct val="125000"/>
              <a:buFont typeface="Arial" pitchFamily="34" charset="0"/>
              <a:buChar char="•"/>
              <a:defRPr/>
            </a:pPr>
            <a:r>
              <a:rPr lang="en-US" sz="2600" b="1" kern="0" dirty="0" smtClean="0">
                <a:solidFill>
                  <a:srgbClr val="000000"/>
                </a:solidFill>
                <a:latin typeface="Calibri"/>
                <a:ea typeface="ＭＳ Ｐゴシック" charset="0"/>
                <a:cs typeface="Arial" pitchFamily="34" charset="0"/>
              </a:rPr>
              <a:t>Mass discharge</a:t>
            </a:r>
            <a:endParaRPr lang="en-US" sz="2600" b="1" kern="0" dirty="0">
              <a:solidFill>
                <a:srgbClr val="000000"/>
              </a:solidFill>
              <a:latin typeface="Calibri"/>
              <a:ea typeface="ＭＳ Ｐゴシック" charset="0"/>
              <a:cs typeface="Arial" pitchFamily="34" charset="0"/>
            </a:endParaRPr>
          </a:p>
        </p:txBody>
      </p:sp>
      <p:sp>
        <p:nvSpPr>
          <p:cNvPr id="25" name="Rectangle 3"/>
          <p:cNvSpPr txBox="1">
            <a:spLocks noChangeArrowheads="1"/>
          </p:cNvSpPr>
          <p:nvPr/>
        </p:nvSpPr>
        <p:spPr bwMode="auto">
          <a:xfrm>
            <a:off x="6316795" y="269035"/>
            <a:ext cx="1983345" cy="504626"/>
          </a:xfrm>
          <a:prstGeom prst="rect">
            <a:avLst/>
          </a:prstGeom>
          <a:noFill/>
          <a:ln>
            <a:miter lim="800000"/>
            <a:headEnd/>
            <a:tailEnd/>
          </a:ln>
        </p:spPr>
        <p:txBody>
          <a:bodyPr/>
          <a:lstStyle/>
          <a:p>
            <a:pPr marL="533400" indent="-533400" defTabSz="457200" fontAlgn="auto">
              <a:spcBef>
                <a:spcPct val="20000"/>
              </a:spcBef>
              <a:spcAft>
                <a:spcPts val="0"/>
              </a:spcAft>
              <a:defRPr/>
            </a:pPr>
            <a:r>
              <a:rPr lang="en-US" sz="2600" b="1" kern="0" dirty="0" smtClean="0">
                <a:solidFill>
                  <a:prstClr val="white"/>
                </a:solidFill>
                <a:latin typeface="Calibri"/>
                <a:ea typeface="ＭＳ Ｐゴシック" charset="0"/>
                <a:cs typeface="Arial" pitchFamily="34" charset="0"/>
              </a:rPr>
              <a:t>SRM Output</a:t>
            </a:r>
            <a:endParaRPr lang="en-US" sz="2600" b="1" kern="0" dirty="0">
              <a:solidFill>
                <a:prstClr val="white"/>
              </a:solidFill>
              <a:latin typeface="Calibri"/>
              <a:ea typeface="ＭＳ Ｐゴシック" charset="0"/>
              <a:cs typeface="Arial" pitchFamily="34" charset="0"/>
            </a:endParaRPr>
          </a:p>
        </p:txBody>
      </p:sp>
      <p:sp>
        <p:nvSpPr>
          <p:cNvPr id="26" name="Rectangle 3"/>
          <p:cNvSpPr txBox="1">
            <a:spLocks noChangeArrowheads="1"/>
          </p:cNvSpPr>
          <p:nvPr/>
        </p:nvSpPr>
        <p:spPr bwMode="auto">
          <a:xfrm>
            <a:off x="1228717" y="2959580"/>
            <a:ext cx="3267083" cy="884080"/>
          </a:xfrm>
          <a:prstGeom prst="rect">
            <a:avLst/>
          </a:prstGeom>
          <a:noFill/>
          <a:ln>
            <a:miter lim="800000"/>
            <a:headEnd/>
            <a:tailEnd/>
          </a:ln>
        </p:spPr>
        <p:txBody>
          <a:bodyPr/>
          <a:lstStyle/>
          <a:p>
            <a:pPr marL="287338" indent="-287338" defTabSz="457200" fontAlgn="auto">
              <a:spcBef>
                <a:spcPct val="20000"/>
              </a:spcBef>
              <a:spcAft>
                <a:spcPts val="0"/>
              </a:spcAft>
              <a:buClr>
                <a:schemeClr val="accent3">
                  <a:lumMod val="60000"/>
                  <a:lumOff val="40000"/>
                </a:schemeClr>
              </a:buClr>
              <a:buSzPct val="125000"/>
              <a:buFont typeface="Arial" pitchFamily="34" charset="0"/>
              <a:buChar char="•"/>
              <a:defRPr/>
            </a:pPr>
            <a:r>
              <a:rPr lang="en-US" sz="2600" b="1" kern="0" dirty="0">
                <a:solidFill>
                  <a:srgbClr val="000000"/>
                </a:solidFill>
                <a:latin typeface="Calibri"/>
                <a:ea typeface="ＭＳ Ｐゴシック" charset="0"/>
                <a:cs typeface="Arial" pitchFamily="34" charset="0"/>
              </a:rPr>
              <a:t>Concentration in transmissive zone</a:t>
            </a:r>
          </a:p>
        </p:txBody>
      </p:sp>
      <p:sp>
        <p:nvSpPr>
          <p:cNvPr id="27" name="Rectangle 3"/>
          <p:cNvSpPr txBox="1">
            <a:spLocks noChangeArrowheads="1"/>
          </p:cNvSpPr>
          <p:nvPr/>
        </p:nvSpPr>
        <p:spPr bwMode="auto">
          <a:xfrm>
            <a:off x="5186640" y="5055839"/>
            <a:ext cx="3217429" cy="685475"/>
          </a:xfrm>
          <a:prstGeom prst="rect">
            <a:avLst/>
          </a:prstGeom>
          <a:noFill/>
          <a:ln>
            <a:miter lim="800000"/>
            <a:headEnd/>
            <a:tailEnd/>
          </a:ln>
        </p:spPr>
        <p:txBody>
          <a:bodyPr/>
          <a:lstStyle/>
          <a:p>
            <a:pPr marL="287338" indent="-287338" defTabSz="457200" fontAlgn="auto">
              <a:spcBef>
                <a:spcPct val="20000"/>
              </a:spcBef>
              <a:spcAft>
                <a:spcPts val="0"/>
              </a:spcAft>
              <a:buClr>
                <a:schemeClr val="accent3">
                  <a:lumMod val="60000"/>
                  <a:lumOff val="40000"/>
                </a:schemeClr>
              </a:buClr>
              <a:buSzPct val="125000"/>
              <a:buFont typeface="Arial" pitchFamily="34" charset="0"/>
              <a:buChar char="•"/>
              <a:defRPr/>
            </a:pPr>
            <a:r>
              <a:rPr lang="en-US" sz="2600" b="1" kern="0" dirty="0" smtClean="0">
                <a:solidFill>
                  <a:srgbClr val="000000"/>
                </a:solidFill>
                <a:latin typeface="Calibri"/>
                <a:ea typeface="ＭＳ Ｐゴシック" charset="0"/>
                <a:cs typeface="Arial" pitchFamily="34" charset="0"/>
              </a:rPr>
              <a:t>Mass in low-k zone</a:t>
            </a:r>
            <a:endParaRPr lang="en-US" sz="2600" b="1" kern="0" dirty="0">
              <a:solidFill>
                <a:srgbClr val="000000"/>
              </a:solidFill>
              <a:latin typeface="Calibri"/>
              <a:ea typeface="ＭＳ Ｐゴシック" charset="0"/>
              <a:cs typeface="Arial" pitchFamily="34" charset="0"/>
            </a:endParaRPr>
          </a:p>
        </p:txBody>
      </p:sp>
      <p:sp>
        <p:nvSpPr>
          <p:cNvPr id="28" name="Rectangle 3"/>
          <p:cNvSpPr txBox="1">
            <a:spLocks noChangeArrowheads="1"/>
          </p:cNvSpPr>
          <p:nvPr/>
        </p:nvSpPr>
        <p:spPr bwMode="auto">
          <a:xfrm>
            <a:off x="32084" y="6581974"/>
            <a:ext cx="2477861" cy="352226"/>
          </a:xfrm>
          <a:prstGeom prst="rect">
            <a:avLst/>
          </a:prstGeom>
          <a:noFill/>
          <a:ln>
            <a:miter lim="800000"/>
            <a:headEnd/>
            <a:tailEnd/>
          </a:ln>
        </p:spPr>
        <p:txBody>
          <a:bodyPr/>
          <a:lstStyle/>
          <a:p>
            <a:pPr marL="533400" indent="-533400" defTabSz="457200" fontAlgn="auto">
              <a:spcBef>
                <a:spcPct val="20000"/>
              </a:spcBef>
              <a:spcAft>
                <a:spcPts val="0"/>
              </a:spcAft>
              <a:defRPr/>
            </a:pPr>
            <a:r>
              <a:rPr lang="en-US" sz="1400" b="1" kern="0" dirty="0" smtClean="0">
                <a:solidFill>
                  <a:srgbClr val="000000">
                    <a:lumMod val="50000"/>
                    <a:lumOff val="50000"/>
                  </a:srgbClr>
                </a:solidFill>
                <a:latin typeface="Calibri"/>
                <a:ea typeface="ＭＳ Ｐゴシック" charset="0"/>
                <a:cs typeface="Arial" pitchFamily="34" charset="0"/>
              </a:rPr>
              <a:t>SRM = Square Root Model</a:t>
            </a:r>
            <a:endParaRPr lang="en-US" sz="1400" b="1" kern="0" dirty="0">
              <a:solidFill>
                <a:srgbClr val="000000">
                  <a:lumMod val="50000"/>
                  <a:lumOff val="50000"/>
                </a:srgbClr>
              </a:solidFill>
              <a:latin typeface="Calibri"/>
              <a:ea typeface="ＭＳ Ｐゴシック" charset="0"/>
              <a:cs typeface="Arial" pitchFamily="34" charset="0"/>
            </a:endParaRPr>
          </a:p>
        </p:txBody>
      </p:sp>
      <p:pic>
        <p:nvPicPr>
          <p:cNvPr id="54" name="Picture 18"/>
          <p:cNvPicPr>
            <a:picLocks noChangeAspect="1" noChangeArrowheads="1"/>
          </p:cNvPicPr>
          <p:nvPr/>
        </p:nvPicPr>
        <p:blipFill>
          <a:blip r:embed="rId8">
            <a:lum contrast="10000"/>
            <a:extLst>
              <a:ext uri="{28A0092B-C50C-407E-A947-70E740481C1C}">
                <a14:useLocalDpi xmlns:a14="http://schemas.microsoft.com/office/drawing/2010/main" val="0"/>
              </a:ext>
            </a:extLst>
          </a:blip>
          <a:srcRect r="916"/>
          <a:stretch>
            <a:fillRect/>
          </a:stretch>
        </p:blipFill>
        <p:spPr bwMode="auto">
          <a:xfrm>
            <a:off x="7539347" y="3223957"/>
            <a:ext cx="766453" cy="14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7"/>
          <p:cNvPicPr>
            <a:picLocks noChangeAspect="1" noChangeArrowheads="1"/>
          </p:cNvPicPr>
          <p:nvPr/>
        </p:nvPicPr>
        <p:blipFill>
          <a:blip r:embed="rId9">
            <a:lum contrast="10000"/>
            <a:extLst>
              <a:ext uri="{28A0092B-C50C-407E-A947-70E740481C1C}">
                <a14:useLocalDpi xmlns:a14="http://schemas.microsoft.com/office/drawing/2010/main" val="0"/>
              </a:ext>
            </a:extLst>
          </a:blip>
          <a:srcRect r="-4973"/>
          <a:stretch>
            <a:fillRect/>
          </a:stretch>
        </p:blipFill>
        <p:spPr bwMode="auto">
          <a:xfrm>
            <a:off x="7599152" y="3625746"/>
            <a:ext cx="581328" cy="15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32812" y="3170635"/>
            <a:ext cx="464963" cy="404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32812" y="2878091"/>
            <a:ext cx="454732" cy="20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EFE2C3"/>
                </a:solidFill>
                <a:latin typeface="Tahoma" pitchFamily="34" charset="0"/>
                <a:ea typeface="ＭＳ Ｐゴシック" charset="0"/>
              </a:rPr>
              <a:pPr algn="r"/>
              <a:t>77</a:t>
            </a:fld>
            <a:endParaRPr lang="en-US" sz="1400" dirty="0">
              <a:solidFill>
                <a:srgbClr val="EFE2C3"/>
              </a:solidFill>
              <a:latin typeface="Tahoma" pitchFamily="34" charset="0"/>
              <a:ea typeface="ＭＳ Ｐゴシック" charset="0"/>
            </a:endParaRPr>
          </a:p>
        </p:txBody>
      </p:sp>
    </p:spTree>
    <p:extLst>
      <p:ext uri="{BB962C8B-B14F-4D97-AF65-F5344CB8AC3E}">
        <p14:creationId xmlns:p14="http://schemas.microsoft.com/office/powerpoint/2010/main" val="346529748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noChangeArrowheads="1"/>
          </p:cNvSpPr>
          <p:nvPr>
            <p:ph type="body" sz="half" idx="4294967295"/>
          </p:nvPr>
        </p:nvSpPr>
        <p:spPr bwMode="auto">
          <a:xfrm>
            <a:off x="770659" y="1684454"/>
            <a:ext cx="8081818" cy="4525435"/>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US" sz="2600" dirty="0">
                <a:latin typeface="Arial" pitchFamily="34" charset="0"/>
                <a:cs typeface="Arial" pitchFamily="34" charset="0"/>
              </a:rPr>
              <a:t>Introduction</a:t>
            </a:r>
          </a:p>
          <a:p>
            <a:r>
              <a:rPr lang="en-US" sz="2600" dirty="0">
                <a:latin typeface="Arial" pitchFamily="34" charset="0"/>
                <a:cs typeface="Arial" pitchFamily="34" charset="0"/>
              </a:rPr>
              <a:t>Matrix Diffusion Background</a:t>
            </a:r>
          </a:p>
          <a:p>
            <a:r>
              <a:rPr lang="en-US" sz="2600" dirty="0">
                <a:latin typeface="Arial" pitchFamily="34" charset="0"/>
                <a:cs typeface="Arial" pitchFamily="34" charset="0"/>
              </a:rPr>
              <a:t>Options for Modeling Matrix Diffusion</a:t>
            </a:r>
          </a:p>
          <a:p>
            <a:r>
              <a:rPr lang="en-US" sz="2600" dirty="0">
                <a:latin typeface="Arial" pitchFamily="34" charset="0"/>
                <a:cs typeface="Arial" pitchFamily="34" charset="0"/>
              </a:rPr>
              <a:t>Introduction to MDT – Square Root Model</a:t>
            </a:r>
          </a:p>
          <a:p>
            <a:r>
              <a:rPr lang="en-US" sz="2600" b="1" dirty="0">
                <a:latin typeface="Arial" pitchFamily="34" charset="0"/>
                <a:cs typeface="Arial" pitchFamily="34" charset="0"/>
              </a:rPr>
              <a:t>Dandy-Sale Model in the MDT</a:t>
            </a:r>
          </a:p>
          <a:p>
            <a:r>
              <a:rPr lang="en-US" sz="2600" dirty="0" smtClean="0">
                <a:latin typeface="Arial" pitchFamily="34" charset="0"/>
                <a:cs typeface="Arial" pitchFamily="34" charset="0"/>
              </a:rPr>
              <a:t>Case Study 1</a:t>
            </a:r>
          </a:p>
          <a:p>
            <a:r>
              <a:rPr lang="en-US" sz="2600" dirty="0">
                <a:latin typeface="Arial" pitchFamily="34" charset="0"/>
                <a:cs typeface="Arial" pitchFamily="34" charset="0"/>
              </a:rPr>
              <a:t>Case Study </a:t>
            </a:r>
            <a:r>
              <a:rPr lang="en-US" sz="2600" dirty="0" smtClean="0">
                <a:latin typeface="Arial" pitchFamily="34" charset="0"/>
                <a:cs typeface="Arial" pitchFamily="34" charset="0"/>
              </a:rPr>
              <a:t>2</a:t>
            </a:r>
            <a:endParaRPr lang="en-US" sz="2600" dirty="0">
              <a:latin typeface="Arial" pitchFamily="34" charset="0"/>
              <a:cs typeface="Arial" pitchFamily="34" charset="0"/>
            </a:endParaRPr>
          </a:p>
          <a:p>
            <a:r>
              <a:rPr lang="en-US" sz="2600" dirty="0" smtClean="0">
                <a:latin typeface="Arial" pitchFamily="34" charset="0"/>
                <a:cs typeface="Arial" pitchFamily="34" charset="0"/>
              </a:rPr>
              <a:t>Wrap-up</a:t>
            </a:r>
            <a:endParaRPr lang="en-US" sz="2600" dirty="0" smtClean="0"/>
          </a:p>
        </p:txBody>
      </p:sp>
      <p:cxnSp>
        <p:nvCxnSpPr>
          <p:cNvPr id="5" name="Straight Connector 4"/>
          <p:cNvCxnSpPr>
            <a:cxnSpLocks noChangeShapeType="1"/>
          </p:cNvCxnSpPr>
          <p:nvPr/>
        </p:nvCxnSpPr>
        <p:spPr bwMode="auto">
          <a:xfrm>
            <a:off x="929409" y="1221510"/>
            <a:ext cx="6764194"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cxnSp>
      <p:grpSp>
        <p:nvGrpSpPr>
          <p:cNvPr id="6" name="Group 5"/>
          <p:cNvGrpSpPr>
            <a:grpSpLocks/>
          </p:cNvGrpSpPr>
          <p:nvPr/>
        </p:nvGrpSpPr>
        <p:grpSpPr bwMode="auto">
          <a:xfrm>
            <a:off x="7114890" y="482432"/>
            <a:ext cx="1596159" cy="1520390"/>
            <a:chOff x="4482" y="304"/>
            <a:chExt cx="1005" cy="958"/>
          </a:xfrm>
        </p:grpSpPr>
        <p:sp>
          <p:nvSpPr>
            <p:cNvPr id="7" name="AutoShape 6"/>
            <p:cNvSpPr>
              <a:spLocks noChangeAspect="1" noChangeArrowheads="1" noTextEdit="1"/>
            </p:cNvSpPr>
            <p:nvPr/>
          </p:nvSpPr>
          <p:spPr bwMode="auto">
            <a:xfrm>
              <a:off x="4482" y="304"/>
              <a:ext cx="1005" cy="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FFFF00"/>
                </a:solidFill>
                <a:ea typeface="ＭＳ Ｐゴシック" charset="0"/>
              </a:endParaRPr>
            </a:p>
          </p:txBody>
        </p:sp>
        <p:sp>
          <p:nvSpPr>
            <p:cNvPr id="8" name="Freeform 7"/>
            <p:cNvSpPr>
              <a:spLocks/>
            </p:cNvSpPr>
            <p:nvPr/>
          </p:nvSpPr>
          <p:spPr bwMode="auto">
            <a:xfrm>
              <a:off x="4482" y="304"/>
              <a:ext cx="1005" cy="817"/>
            </a:xfrm>
            <a:custGeom>
              <a:avLst/>
              <a:gdLst>
                <a:gd name="T0" fmla="*/ 0 w 3015"/>
                <a:gd name="T1" fmla="*/ 0 h 2450"/>
                <a:gd name="T2" fmla="*/ 0 w 3015"/>
                <a:gd name="T3" fmla="*/ 0 h 2450"/>
                <a:gd name="T4" fmla="*/ 0 w 3015"/>
                <a:gd name="T5" fmla="*/ 0 h 2450"/>
                <a:gd name="T6" fmla="*/ 0 w 3015"/>
                <a:gd name="T7" fmla="*/ 0 h 2450"/>
                <a:gd name="T8" fmla="*/ 0 w 3015"/>
                <a:gd name="T9" fmla="*/ 0 h 2450"/>
                <a:gd name="T10" fmla="*/ 0 60000 65536"/>
                <a:gd name="T11" fmla="*/ 0 60000 65536"/>
                <a:gd name="T12" fmla="*/ 0 60000 65536"/>
                <a:gd name="T13" fmla="*/ 0 60000 65536"/>
                <a:gd name="T14" fmla="*/ 0 60000 65536"/>
                <a:gd name="T15" fmla="*/ 0 w 3015"/>
                <a:gd name="T16" fmla="*/ 0 h 2450"/>
                <a:gd name="T17" fmla="*/ 3015 w 3015"/>
                <a:gd name="T18" fmla="*/ 2450 h 2450"/>
              </a:gdLst>
              <a:ahLst/>
              <a:cxnLst>
                <a:cxn ang="T10">
                  <a:pos x="T0" y="T1"/>
                </a:cxn>
                <a:cxn ang="T11">
                  <a:pos x="T2" y="T3"/>
                </a:cxn>
                <a:cxn ang="T12">
                  <a:pos x="T4" y="T5"/>
                </a:cxn>
                <a:cxn ang="T13">
                  <a:pos x="T6" y="T7"/>
                </a:cxn>
                <a:cxn ang="T14">
                  <a:pos x="T8" y="T9"/>
                </a:cxn>
              </a:cxnLst>
              <a:rect l="T15" t="T16" r="T17" b="T18"/>
              <a:pathLst>
                <a:path w="3015" h="2450">
                  <a:moveTo>
                    <a:pt x="0" y="562"/>
                  </a:moveTo>
                  <a:lnTo>
                    <a:pt x="992" y="2450"/>
                  </a:lnTo>
                  <a:lnTo>
                    <a:pt x="3015" y="1899"/>
                  </a:lnTo>
                  <a:lnTo>
                    <a:pt x="3009" y="0"/>
                  </a:lnTo>
                  <a:lnTo>
                    <a:pt x="0" y="562"/>
                  </a:lnTo>
                  <a:close/>
                </a:path>
              </a:pathLst>
            </a:custGeom>
            <a:solidFill>
              <a:srgbClr val="BFDD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9" name="Rectangle 8"/>
            <p:cNvSpPr>
              <a:spLocks noChangeArrowheads="1"/>
            </p:cNvSpPr>
            <p:nvPr/>
          </p:nvSpPr>
          <p:spPr bwMode="auto">
            <a:xfrm>
              <a:off x="4705" y="304"/>
              <a:ext cx="617" cy="820"/>
            </a:xfrm>
            <a:prstGeom prst="rect">
              <a:avLst/>
            </a:prstGeom>
            <a:solidFill>
              <a:srgbClr val="BFDD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FFFF00"/>
                </a:solidFill>
                <a:ea typeface="ＭＳ Ｐゴシック" charset="0"/>
              </a:endParaRPr>
            </a:p>
          </p:txBody>
        </p:sp>
        <p:sp>
          <p:nvSpPr>
            <p:cNvPr id="10" name="Freeform 9"/>
            <p:cNvSpPr>
              <a:spLocks/>
            </p:cNvSpPr>
            <p:nvPr/>
          </p:nvSpPr>
          <p:spPr bwMode="auto">
            <a:xfrm>
              <a:off x="4595" y="416"/>
              <a:ext cx="179" cy="328"/>
            </a:xfrm>
            <a:custGeom>
              <a:avLst/>
              <a:gdLst>
                <a:gd name="T0" fmla="*/ 0 w 537"/>
                <a:gd name="T1" fmla="*/ 0 h 985"/>
                <a:gd name="T2" fmla="*/ 0 w 537"/>
                <a:gd name="T3" fmla="*/ 0 h 985"/>
                <a:gd name="T4" fmla="*/ 0 w 537"/>
                <a:gd name="T5" fmla="*/ 0 h 985"/>
                <a:gd name="T6" fmla="*/ 0 w 537"/>
                <a:gd name="T7" fmla="*/ 0 h 985"/>
                <a:gd name="T8" fmla="*/ 0 w 537"/>
                <a:gd name="T9" fmla="*/ 0 h 985"/>
                <a:gd name="T10" fmla="*/ 0 w 537"/>
                <a:gd name="T11" fmla="*/ 0 h 985"/>
                <a:gd name="T12" fmla="*/ 0 w 537"/>
                <a:gd name="T13" fmla="*/ 0 h 985"/>
                <a:gd name="T14" fmla="*/ 0 w 537"/>
                <a:gd name="T15" fmla="*/ 0 h 985"/>
                <a:gd name="T16" fmla="*/ 0 w 537"/>
                <a:gd name="T17" fmla="*/ 0 h 985"/>
                <a:gd name="T18" fmla="*/ 0 w 537"/>
                <a:gd name="T19" fmla="*/ 0 h 985"/>
                <a:gd name="T20" fmla="*/ 0 w 537"/>
                <a:gd name="T21" fmla="*/ 0 h 985"/>
                <a:gd name="T22" fmla="*/ 0 w 537"/>
                <a:gd name="T23" fmla="*/ 0 h 985"/>
                <a:gd name="T24" fmla="*/ 0 w 537"/>
                <a:gd name="T25" fmla="*/ 0 h 985"/>
                <a:gd name="T26" fmla="*/ 0 w 537"/>
                <a:gd name="T27" fmla="*/ 0 h 985"/>
                <a:gd name="T28" fmla="*/ 0 w 537"/>
                <a:gd name="T29" fmla="*/ 0 h 985"/>
                <a:gd name="T30" fmla="*/ 0 w 537"/>
                <a:gd name="T31" fmla="*/ 0 h 985"/>
                <a:gd name="T32" fmla="*/ 0 w 537"/>
                <a:gd name="T33" fmla="*/ 0 h 985"/>
                <a:gd name="T34" fmla="*/ 0 w 537"/>
                <a:gd name="T35" fmla="*/ 0 h 985"/>
                <a:gd name="T36" fmla="*/ 0 w 537"/>
                <a:gd name="T37" fmla="*/ 0 h 985"/>
                <a:gd name="T38" fmla="*/ 0 w 537"/>
                <a:gd name="T39" fmla="*/ 0 h 985"/>
                <a:gd name="T40" fmla="*/ 0 w 537"/>
                <a:gd name="T41" fmla="*/ 0 h 985"/>
                <a:gd name="T42" fmla="*/ 0 w 537"/>
                <a:gd name="T43" fmla="*/ 0 h 985"/>
                <a:gd name="T44" fmla="*/ 0 w 537"/>
                <a:gd name="T45" fmla="*/ 0 h 985"/>
                <a:gd name="T46" fmla="*/ 0 w 537"/>
                <a:gd name="T47" fmla="*/ 0 h 985"/>
                <a:gd name="T48" fmla="*/ 0 w 537"/>
                <a:gd name="T49" fmla="*/ 0 h 985"/>
                <a:gd name="T50" fmla="*/ 0 w 537"/>
                <a:gd name="T51" fmla="*/ 0 h 985"/>
                <a:gd name="T52" fmla="*/ 0 w 537"/>
                <a:gd name="T53" fmla="*/ 0 h 985"/>
                <a:gd name="T54" fmla="*/ 0 w 537"/>
                <a:gd name="T55" fmla="*/ 0 h 985"/>
                <a:gd name="T56" fmla="*/ 0 w 537"/>
                <a:gd name="T57" fmla="*/ 0 h 985"/>
                <a:gd name="T58" fmla="*/ 0 w 537"/>
                <a:gd name="T59" fmla="*/ 0 h 985"/>
                <a:gd name="T60" fmla="*/ 0 w 537"/>
                <a:gd name="T61" fmla="*/ 0 h 985"/>
                <a:gd name="T62" fmla="*/ 0 w 537"/>
                <a:gd name="T63" fmla="*/ 0 h 985"/>
                <a:gd name="T64" fmla="*/ 0 w 537"/>
                <a:gd name="T65" fmla="*/ 0 h 985"/>
                <a:gd name="T66" fmla="*/ 0 w 537"/>
                <a:gd name="T67" fmla="*/ 0 h 985"/>
                <a:gd name="T68" fmla="*/ 0 w 537"/>
                <a:gd name="T69" fmla="*/ 0 h 985"/>
                <a:gd name="T70" fmla="*/ 0 w 537"/>
                <a:gd name="T71" fmla="*/ 0 h 985"/>
                <a:gd name="T72" fmla="*/ 0 w 537"/>
                <a:gd name="T73" fmla="*/ 0 h 985"/>
                <a:gd name="T74" fmla="*/ 0 w 537"/>
                <a:gd name="T75" fmla="*/ 0 h 985"/>
                <a:gd name="T76" fmla="*/ 0 w 537"/>
                <a:gd name="T77" fmla="*/ 0 h 985"/>
                <a:gd name="T78" fmla="*/ 0 w 537"/>
                <a:gd name="T79" fmla="*/ 0 h 985"/>
                <a:gd name="T80" fmla="*/ 0 w 537"/>
                <a:gd name="T81" fmla="*/ 0 h 985"/>
                <a:gd name="T82" fmla="*/ 0 w 537"/>
                <a:gd name="T83" fmla="*/ 0 h 985"/>
                <a:gd name="T84" fmla="*/ 0 w 537"/>
                <a:gd name="T85" fmla="*/ 0 h 985"/>
                <a:gd name="T86" fmla="*/ 0 w 537"/>
                <a:gd name="T87" fmla="*/ 0 h 985"/>
                <a:gd name="T88" fmla="*/ 0 w 537"/>
                <a:gd name="T89" fmla="*/ 0 h 985"/>
                <a:gd name="T90" fmla="*/ 0 w 537"/>
                <a:gd name="T91" fmla="*/ 0 h 985"/>
                <a:gd name="T92" fmla="*/ 0 w 537"/>
                <a:gd name="T93" fmla="*/ 0 h 985"/>
                <a:gd name="T94" fmla="*/ 0 w 537"/>
                <a:gd name="T95" fmla="*/ 0 h 985"/>
                <a:gd name="T96" fmla="*/ 0 w 537"/>
                <a:gd name="T97" fmla="*/ 0 h 9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7"/>
                <a:gd name="T148" fmla="*/ 0 h 985"/>
                <a:gd name="T149" fmla="*/ 537 w 537"/>
                <a:gd name="T150" fmla="*/ 985 h 9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7" h="985">
                  <a:moveTo>
                    <a:pt x="427" y="909"/>
                  </a:moveTo>
                  <a:lnTo>
                    <a:pt x="417" y="905"/>
                  </a:lnTo>
                  <a:lnTo>
                    <a:pt x="406" y="902"/>
                  </a:lnTo>
                  <a:lnTo>
                    <a:pt x="396" y="897"/>
                  </a:lnTo>
                  <a:lnTo>
                    <a:pt x="386" y="893"/>
                  </a:lnTo>
                  <a:lnTo>
                    <a:pt x="375" y="888"/>
                  </a:lnTo>
                  <a:lnTo>
                    <a:pt x="365" y="884"/>
                  </a:lnTo>
                  <a:lnTo>
                    <a:pt x="354" y="880"/>
                  </a:lnTo>
                  <a:lnTo>
                    <a:pt x="344" y="875"/>
                  </a:lnTo>
                  <a:lnTo>
                    <a:pt x="350" y="872"/>
                  </a:lnTo>
                  <a:lnTo>
                    <a:pt x="357" y="869"/>
                  </a:lnTo>
                  <a:lnTo>
                    <a:pt x="363" y="866"/>
                  </a:lnTo>
                  <a:lnTo>
                    <a:pt x="369" y="863"/>
                  </a:lnTo>
                  <a:lnTo>
                    <a:pt x="377" y="862"/>
                  </a:lnTo>
                  <a:lnTo>
                    <a:pt x="383" y="859"/>
                  </a:lnTo>
                  <a:lnTo>
                    <a:pt x="389" y="856"/>
                  </a:lnTo>
                  <a:lnTo>
                    <a:pt x="395" y="853"/>
                  </a:lnTo>
                  <a:lnTo>
                    <a:pt x="389" y="842"/>
                  </a:lnTo>
                  <a:lnTo>
                    <a:pt x="384" y="832"/>
                  </a:lnTo>
                  <a:lnTo>
                    <a:pt x="380" y="820"/>
                  </a:lnTo>
                  <a:lnTo>
                    <a:pt x="375" y="809"/>
                  </a:lnTo>
                  <a:lnTo>
                    <a:pt x="363" y="814"/>
                  </a:lnTo>
                  <a:lnTo>
                    <a:pt x="351" y="817"/>
                  </a:lnTo>
                  <a:lnTo>
                    <a:pt x="341" y="821"/>
                  </a:lnTo>
                  <a:lnTo>
                    <a:pt x="329" y="826"/>
                  </a:lnTo>
                  <a:lnTo>
                    <a:pt x="319" y="830"/>
                  </a:lnTo>
                  <a:lnTo>
                    <a:pt x="310" y="835"/>
                  </a:lnTo>
                  <a:lnTo>
                    <a:pt x="299" y="838"/>
                  </a:lnTo>
                  <a:lnTo>
                    <a:pt x="290" y="842"/>
                  </a:lnTo>
                  <a:lnTo>
                    <a:pt x="274" y="830"/>
                  </a:lnTo>
                  <a:lnTo>
                    <a:pt x="258" y="820"/>
                  </a:lnTo>
                  <a:lnTo>
                    <a:pt x="243" y="808"/>
                  </a:lnTo>
                  <a:lnTo>
                    <a:pt x="228" y="796"/>
                  </a:lnTo>
                  <a:lnTo>
                    <a:pt x="214" y="784"/>
                  </a:lnTo>
                  <a:lnTo>
                    <a:pt x="201" y="771"/>
                  </a:lnTo>
                  <a:lnTo>
                    <a:pt x="189" y="759"/>
                  </a:lnTo>
                  <a:lnTo>
                    <a:pt x="177" y="745"/>
                  </a:lnTo>
                  <a:lnTo>
                    <a:pt x="156" y="720"/>
                  </a:lnTo>
                  <a:lnTo>
                    <a:pt x="138" y="693"/>
                  </a:lnTo>
                  <a:lnTo>
                    <a:pt x="124" y="668"/>
                  </a:lnTo>
                  <a:lnTo>
                    <a:pt x="112" y="642"/>
                  </a:lnTo>
                  <a:lnTo>
                    <a:pt x="101" y="617"/>
                  </a:lnTo>
                  <a:lnTo>
                    <a:pt x="94" y="590"/>
                  </a:lnTo>
                  <a:lnTo>
                    <a:pt x="89" y="565"/>
                  </a:lnTo>
                  <a:lnTo>
                    <a:pt x="88" y="539"/>
                  </a:lnTo>
                  <a:lnTo>
                    <a:pt x="329" y="532"/>
                  </a:lnTo>
                  <a:lnTo>
                    <a:pt x="329" y="520"/>
                  </a:lnTo>
                  <a:lnTo>
                    <a:pt x="331" y="510"/>
                  </a:lnTo>
                  <a:lnTo>
                    <a:pt x="331" y="498"/>
                  </a:lnTo>
                  <a:lnTo>
                    <a:pt x="332" y="487"/>
                  </a:lnTo>
                  <a:lnTo>
                    <a:pt x="80" y="495"/>
                  </a:lnTo>
                  <a:lnTo>
                    <a:pt x="89" y="447"/>
                  </a:lnTo>
                  <a:lnTo>
                    <a:pt x="101" y="401"/>
                  </a:lnTo>
                  <a:lnTo>
                    <a:pt x="119" y="358"/>
                  </a:lnTo>
                  <a:lnTo>
                    <a:pt x="140" y="316"/>
                  </a:lnTo>
                  <a:lnTo>
                    <a:pt x="165" y="278"/>
                  </a:lnTo>
                  <a:lnTo>
                    <a:pt x="197" y="243"/>
                  </a:lnTo>
                  <a:lnTo>
                    <a:pt x="231" y="210"/>
                  </a:lnTo>
                  <a:lnTo>
                    <a:pt x="271" y="179"/>
                  </a:lnTo>
                  <a:lnTo>
                    <a:pt x="286" y="185"/>
                  </a:lnTo>
                  <a:lnTo>
                    <a:pt x="302" y="190"/>
                  </a:lnTo>
                  <a:lnTo>
                    <a:pt x="317" y="196"/>
                  </a:lnTo>
                  <a:lnTo>
                    <a:pt x="332" y="202"/>
                  </a:lnTo>
                  <a:lnTo>
                    <a:pt x="347" y="207"/>
                  </a:lnTo>
                  <a:lnTo>
                    <a:pt x="360" y="211"/>
                  </a:lnTo>
                  <a:lnTo>
                    <a:pt x="375" y="216"/>
                  </a:lnTo>
                  <a:lnTo>
                    <a:pt x="390" y="220"/>
                  </a:lnTo>
                  <a:lnTo>
                    <a:pt x="408" y="225"/>
                  </a:lnTo>
                  <a:lnTo>
                    <a:pt x="412" y="214"/>
                  </a:lnTo>
                  <a:lnTo>
                    <a:pt x="418" y="202"/>
                  </a:lnTo>
                  <a:lnTo>
                    <a:pt x="423" y="192"/>
                  </a:lnTo>
                  <a:lnTo>
                    <a:pt x="429" y="182"/>
                  </a:lnTo>
                  <a:lnTo>
                    <a:pt x="409" y="176"/>
                  </a:lnTo>
                  <a:lnTo>
                    <a:pt x="392" y="171"/>
                  </a:lnTo>
                  <a:lnTo>
                    <a:pt x="377" y="167"/>
                  </a:lnTo>
                  <a:lnTo>
                    <a:pt x="362" y="161"/>
                  </a:lnTo>
                  <a:lnTo>
                    <a:pt x="350" y="158"/>
                  </a:lnTo>
                  <a:lnTo>
                    <a:pt x="339" y="153"/>
                  </a:lnTo>
                  <a:lnTo>
                    <a:pt x="331" y="149"/>
                  </a:lnTo>
                  <a:lnTo>
                    <a:pt x="323" y="146"/>
                  </a:lnTo>
                  <a:lnTo>
                    <a:pt x="341" y="134"/>
                  </a:lnTo>
                  <a:lnTo>
                    <a:pt x="360" y="122"/>
                  </a:lnTo>
                  <a:lnTo>
                    <a:pt x="381" y="111"/>
                  </a:lnTo>
                  <a:lnTo>
                    <a:pt x="402" y="99"/>
                  </a:lnTo>
                  <a:lnTo>
                    <a:pt x="423" y="91"/>
                  </a:lnTo>
                  <a:lnTo>
                    <a:pt x="447" y="80"/>
                  </a:lnTo>
                  <a:lnTo>
                    <a:pt x="469" y="71"/>
                  </a:lnTo>
                  <a:lnTo>
                    <a:pt x="494" y="64"/>
                  </a:lnTo>
                  <a:lnTo>
                    <a:pt x="505" y="46"/>
                  </a:lnTo>
                  <a:lnTo>
                    <a:pt x="517" y="29"/>
                  </a:lnTo>
                  <a:lnTo>
                    <a:pt x="527" y="14"/>
                  </a:lnTo>
                  <a:lnTo>
                    <a:pt x="537" y="0"/>
                  </a:lnTo>
                  <a:lnTo>
                    <a:pt x="499" y="12"/>
                  </a:lnTo>
                  <a:lnTo>
                    <a:pt x="463" y="23"/>
                  </a:lnTo>
                  <a:lnTo>
                    <a:pt x="427" y="35"/>
                  </a:lnTo>
                  <a:lnTo>
                    <a:pt x="393" y="49"/>
                  </a:lnTo>
                  <a:lnTo>
                    <a:pt x="359" y="64"/>
                  </a:lnTo>
                  <a:lnTo>
                    <a:pt x="328" y="79"/>
                  </a:lnTo>
                  <a:lnTo>
                    <a:pt x="296" y="95"/>
                  </a:lnTo>
                  <a:lnTo>
                    <a:pt x="268" y="111"/>
                  </a:lnTo>
                  <a:lnTo>
                    <a:pt x="240" y="129"/>
                  </a:lnTo>
                  <a:lnTo>
                    <a:pt x="213" y="147"/>
                  </a:lnTo>
                  <a:lnTo>
                    <a:pt x="188" y="167"/>
                  </a:lnTo>
                  <a:lnTo>
                    <a:pt x="164" y="187"/>
                  </a:lnTo>
                  <a:lnTo>
                    <a:pt x="141" y="208"/>
                  </a:lnTo>
                  <a:lnTo>
                    <a:pt x="119" y="229"/>
                  </a:lnTo>
                  <a:lnTo>
                    <a:pt x="100" y="252"/>
                  </a:lnTo>
                  <a:lnTo>
                    <a:pt x="80" y="275"/>
                  </a:lnTo>
                  <a:lnTo>
                    <a:pt x="61" y="301"/>
                  </a:lnTo>
                  <a:lnTo>
                    <a:pt x="45" y="328"/>
                  </a:lnTo>
                  <a:lnTo>
                    <a:pt x="30" y="355"/>
                  </a:lnTo>
                  <a:lnTo>
                    <a:pt x="19" y="383"/>
                  </a:lnTo>
                  <a:lnTo>
                    <a:pt x="10" y="411"/>
                  </a:lnTo>
                  <a:lnTo>
                    <a:pt x="4" y="440"/>
                  </a:lnTo>
                  <a:lnTo>
                    <a:pt x="1" y="468"/>
                  </a:lnTo>
                  <a:lnTo>
                    <a:pt x="0" y="498"/>
                  </a:lnTo>
                  <a:lnTo>
                    <a:pt x="1" y="532"/>
                  </a:lnTo>
                  <a:lnTo>
                    <a:pt x="6" y="565"/>
                  </a:lnTo>
                  <a:lnTo>
                    <a:pt x="15" y="598"/>
                  </a:lnTo>
                  <a:lnTo>
                    <a:pt x="25" y="629"/>
                  </a:lnTo>
                  <a:lnTo>
                    <a:pt x="39" y="662"/>
                  </a:lnTo>
                  <a:lnTo>
                    <a:pt x="57" y="692"/>
                  </a:lnTo>
                  <a:lnTo>
                    <a:pt x="76" y="723"/>
                  </a:lnTo>
                  <a:lnTo>
                    <a:pt x="100" y="753"/>
                  </a:lnTo>
                  <a:lnTo>
                    <a:pt x="119" y="775"/>
                  </a:lnTo>
                  <a:lnTo>
                    <a:pt x="140" y="797"/>
                  </a:lnTo>
                  <a:lnTo>
                    <a:pt x="162" y="818"/>
                  </a:lnTo>
                  <a:lnTo>
                    <a:pt x="186" y="838"/>
                  </a:lnTo>
                  <a:lnTo>
                    <a:pt x="210" y="857"/>
                  </a:lnTo>
                  <a:lnTo>
                    <a:pt x="235" y="874"/>
                  </a:lnTo>
                  <a:lnTo>
                    <a:pt x="262" y="891"/>
                  </a:lnTo>
                  <a:lnTo>
                    <a:pt x="290" y="906"/>
                  </a:lnTo>
                  <a:lnTo>
                    <a:pt x="313" y="918"/>
                  </a:lnTo>
                  <a:lnTo>
                    <a:pt x="336" y="930"/>
                  </a:lnTo>
                  <a:lnTo>
                    <a:pt x="360" y="941"/>
                  </a:lnTo>
                  <a:lnTo>
                    <a:pt x="384" y="950"/>
                  </a:lnTo>
                  <a:lnTo>
                    <a:pt x="408" y="960"/>
                  </a:lnTo>
                  <a:lnTo>
                    <a:pt x="433" y="969"/>
                  </a:lnTo>
                  <a:lnTo>
                    <a:pt x="457" y="978"/>
                  </a:lnTo>
                  <a:lnTo>
                    <a:pt x="482" y="985"/>
                  </a:lnTo>
                  <a:lnTo>
                    <a:pt x="475" y="976"/>
                  </a:lnTo>
                  <a:lnTo>
                    <a:pt x="467" y="966"/>
                  </a:lnTo>
                  <a:lnTo>
                    <a:pt x="460" y="957"/>
                  </a:lnTo>
                  <a:lnTo>
                    <a:pt x="453" y="947"/>
                  </a:lnTo>
                  <a:lnTo>
                    <a:pt x="447" y="938"/>
                  </a:lnTo>
                  <a:lnTo>
                    <a:pt x="439" y="929"/>
                  </a:lnTo>
                  <a:lnTo>
                    <a:pt x="433" y="918"/>
                  </a:lnTo>
                  <a:lnTo>
                    <a:pt x="427" y="909"/>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1" name="Freeform 10"/>
            <p:cNvSpPr>
              <a:spLocks/>
            </p:cNvSpPr>
            <p:nvPr/>
          </p:nvSpPr>
          <p:spPr bwMode="auto">
            <a:xfrm>
              <a:off x="4846" y="759"/>
              <a:ext cx="72" cy="2"/>
            </a:xfrm>
            <a:custGeom>
              <a:avLst/>
              <a:gdLst>
                <a:gd name="T0" fmla="*/ 0 w 216"/>
                <a:gd name="T1" fmla="*/ 0 h 5"/>
                <a:gd name="T2" fmla="*/ 0 w 216"/>
                <a:gd name="T3" fmla="*/ 0 h 5"/>
                <a:gd name="T4" fmla="*/ 0 w 216"/>
                <a:gd name="T5" fmla="*/ 0 h 5"/>
                <a:gd name="T6" fmla="*/ 0 w 216"/>
                <a:gd name="T7" fmla="*/ 0 h 5"/>
                <a:gd name="T8" fmla="*/ 0 w 216"/>
                <a:gd name="T9" fmla="*/ 0 h 5"/>
                <a:gd name="T10" fmla="*/ 0 w 216"/>
                <a:gd name="T11" fmla="*/ 0 h 5"/>
                <a:gd name="T12" fmla="*/ 0 w 216"/>
                <a:gd name="T13" fmla="*/ 0 h 5"/>
                <a:gd name="T14" fmla="*/ 0 w 216"/>
                <a:gd name="T15" fmla="*/ 0 h 5"/>
                <a:gd name="T16" fmla="*/ 0 w 216"/>
                <a:gd name="T17" fmla="*/ 0 h 5"/>
                <a:gd name="T18" fmla="*/ 0 w 216"/>
                <a:gd name="T19" fmla="*/ 0 h 5"/>
                <a:gd name="T20" fmla="*/ 0 w 216"/>
                <a:gd name="T21" fmla="*/ 0 h 5"/>
                <a:gd name="T22" fmla="*/ 0 w 216"/>
                <a:gd name="T23" fmla="*/ 0 h 5"/>
                <a:gd name="T24" fmla="*/ 0 w 216"/>
                <a:gd name="T25" fmla="*/ 0 h 5"/>
                <a:gd name="T26" fmla="*/ 0 w 216"/>
                <a:gd name="T27" fmla="*/ 0 h 5"/>
                <a:gd name="T28" fmla="*/ 0 w 216"/>
                <a:gd name="T29" fmla="*/ 0 h 5"/>
                <a:gd name="T30" fmla="*/ 0 w 216"/>
                <a:gd name="T31" fmla="*/ 0 h 5"/>
                <a:gd name="T32" fmla="*/ 0 w 216"/>
                <a:gd name="T33" fmla="*/ 0 h 5"/>
                <a:gd name="T34" fmla="*/ 0 w 216"/>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
                <a:gd name="T55" fmla="*/ 0 h 5"/>
                <a:gd name="T56" fmla="*/ 216 w 216"/>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 h="5">
                  <a:moveTo>
                    <a:pt x="216" y="0"/>
                  </a:moveTo>
                  <a:lnTo>
                    <a:pt x="206" y="0"/>
                  </a:lnTo>
                  <a:lnTo>
                    <a:pt x="195" y="2"/>
                  </a:lnTo>
                  <a:lnTo>
                    <a:pt x="186" y="2"/>
                  </a:lnTo>
                  <a:lnTo>
                    <a:pt x="176" y="2"/>
                  </a:lnTo>
                  <a:lnTo>
                    <a:pt x="166" y="3"/>
                  </a:lnTo>
                  <a:lnTo>
                    <a:pt x="155" y="3"/>
                  </a:lnTo>
                  <a:lnTo>
                    <a:pt x="145" y="5"/>
                  </a:lnTo>
                  <a:lnTo>
                    <a:pt x="134" y="5"/>
                  </a:lnTo>
                  <a:lnTo>
                    <a:pt x="118" y="5"/>
                  </a:lnTo>
                  <a:lnTo>
                    <a:pt x="102" y="5"/>
                  </a:lnTo>
                  <a:lnTo>
                    <a:pt x="84" y="5"/>
                  </a:lnTo>
                  <a:lnTo>
                    <a:pt x="67" y="5"/>
                  </a:lnTo>
                  <a:lnTo>
                    <a:pt x="51" y="5"/>
                  </a:lnTo>
                  <a:lnTo>
                    <a:pt x="35" y="3"/>
                  </a:lnTo>
                  <a:lnTo>
                    <a:pt x="17" y="3"/>
                  </a:lnTo>
                  <a:lnTo>
                    <a:pt x="0" y="2"/>
                  </a:lnTo>
                  <a:lnTo>
                    <a:pt x="216" y="0"/>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 name="Freeform 11"/>
            <p:cNvSpPr>
              <a:spLocks/>
            </p:cNvSpPr>
            <p:nvPr/>
          </p:nvSpPr>
          <p:spPr bwMode="auto">
            <a:xfrm>
              <a:off x="4942" y="401"/>
              <a:ext cx="230" cy="342"/>
            </a:xfrm>
            <a:custGeom>
              <a:avLst/>
              <a:gdLst>
                <a:gd name="T0" fmla="*/ 0 w 690"/>
                <a:gd name="T1" fmla="*/ 0 h 1025"/>
                <a:gd name="T2" fmla="*/ 0 w 690"/>
                <a:gd name="T3" fmla="*/ 0 h 1025"/>
                <a:gd name="T4" fmla="*/ 0 w 690"/>
                <a:gd name="T5" fmla="*/ 0 h 1025"/>
                <a:gd name="T6" fmla="*/ 0 w 690"/>
                <a:gd name="T7" fmla="*/ 0 h 1025"/>
                <a:gd name="T8" fmla="*/ 0 w 690"/>
                <a:gd name="T9" fmla="*/ 0 h 1025"/>
                <a:gd name="T10" fmla="*/ 0 w 690"/>
                <a:gd name="T11" fmla="*/ 0 h 1025"/>
                <a:gd name="T12" fmla="*/ 0 w 690"/>
                <a:gd name="T13" fmla="*/ 0 h 1025"/>
                <a:gd name="T14" fmla="*/ 0 w 690"/>
                <a:gd name="T15" fmla="*/ 0 h 1025"/>
                <a:gd name="T16" fmla="*/ 0 w 690"/>
                <a:gd name="T17" fmla="*/ 0 h 1025"/>
                <a:gd name="T18" fmla="*/ 0 w 690"/>
                <a:gd name="T19" fmla="*/ 0 h 1025"/>
                <a:gd name="T20" fmla="*/ 0 w 690"/>
                <a:gd name="T21" fmla="*/ 0 h 1025"/>
                <a:gd name="T22" fmla="*/ 0 w 690"/>
                <a:gd name="T23" fmla="*/ 0 h 1025"/>
                <a:gd name="T24" fmla="*/ 0 w 690"/>
                <a:gd name="T25" fmla="*/ 0 h 1025"/>
                <a:gd name="T26" fmla="*/ 0 w 690"/>
                <a:gd name="T27" fmla="*/ 0 h 1025"/>
                <a:gd name="T28" fmla="*/ 0 w 690"/>
                <a:gd name="T29" fmla="*/ 0 h 1025"/>
                <a:gd name="T30" fmla="*/ 0 w 690"/>
                <a:gd name="T31" fmla="*/ 0 h 1025"/>
                <a:gd name="T32" fmla="*/ 0 w 690"/>
                <a:gd name="T33" fmla="*/ 0 h 1025"/>
                <a:gd name="T34" fmla="*/ 0 w 690"/>
                <a:gd name="T35" fmla="*/ 0 h 1025"/>
                <a:gd name="T36" fmla="*/ 0 w 690"/>
                <a:gd name="T37" fmla="*/ 0 h 1025"/>
                <a:gd name="T38" fmla="*/ 0 w 690"/>
                <a:gd name="T39" fmla="*/ 0 h 1025"/>
                <a:gd name="T40" fmla="*/ 0 w 690"/>
                <a:gd name="T41" fmla="*/ 0 h 1025"/>
                <a:gd name="T42" fmla="*/ 0 w 690"/>
                <a:gd name="T43" fmla="*/ 0 h 1025"/>
                <a:gd name="T44" fmla="*/ 0 w 690"/>
                <a:gd name="T45" fmla="*/ 0 h 1025"/>
                <a:gd name="T46" fmla="*/ 0 w 690"/>
                <a:gd name="T47" fmla="*/ 0 h 1025"/>
                <a:gd name="T48" fmla="*/ 0 w 690"/>
                <a:gd name="T49" fmla="*/ 0 h 1025"/>
                <a:gd name="T50" fmla="*/ 0 w 690"/>
                <a:gd name="T51" fmla="*/ 0 h 1025"/>
                <a:gd name="T52" fmla="*/ 0 w 690"/>
                <a:gd name="T53" fmla="*/ 0 h 1025"/>
                <a:gd name="T54" fmla="*/ 0 w 690"/>
                <a:gd name="T55" fmla="*/ 0 h 1025"/>
                <a:gd name="T56" fmla="*/ 0 w 690"/>
                <a:gd name="T57" fmla="*/ 0 h 1025"/>
                <a:gd name="T58" fmla="*/ 0 w 690"/>
                <a:gd name="T59" fmla="*/ 0 h 1025"/>
                <a:gd name="T60" fmla="*/ 0 w 690"/>
                <a:gd name="T61" fmla="*/ 0 h 1025"/>
                <a:gd name="T62" fmla="*/ 0 w 690"/>
                <a:gd name="T63" fmla="*/ 0 h 1025"/>
                <a:gd name="T64" fmla="*/ 0 w 690"/>
                <a:gd name="T65" fmla="*/ 0 h 1025"/>
                <a:gd name="T66" fmla="*/ 0 w 690"/>
                <a:gd name="T67" fmla="*/ 0 h 1025"/>
                <a:gd name="T68" fmla="*/ 0 w 690"/>
                <a:gd name="T69" fmla="*/ 0 h 1025"/>
                <a:gd name="T70" fmla="*/ 0 w 690"/>
                <a:gd name="T71" fmla="*/ 0 h 1025"/>
                <a:gd name="T72" fmla="*/ 0 w 690"/>
                <a:gd name="T73" fmla="*/ 0 h 1025"/>
                <a:gd name="T74" fmla="*/ 0 w 690"/>
                <a:gd name="T75" fmla="*/ 0 h 1025"/>
                <a:gd name="T76" fmla="*/ 0 w 690"/>
                <a:gd name="T77" fmla="*/ 0 h 1025"/>
                <a:gd name="T78" fmla="*/ 0 w 690"/>
                <a:gd name="T79" fmla="*/ 0 h 1025"/>
                <a:gd name="T80" fmla="*/ 0 w 690"/>
                <a:gd name="T81" fmla="*/ 0 h 1025"/>
                <a:gd name="T82" fmla="*/ 0 w 690"/>
                <a:gd name="T83" fmla="*/ 0 h 1025"/>
                <a:gd name="T84" fmla="*/ 0 w 690"/>
                <a:gd name="T85" fmla="*/ 0 h 1025"/>
                <a:gd name="T86" fmla="*/ 0 w 690"/>
                <a:gd name="T87" fmla="*/ 0 h 1025"/>
                <a:gd name="T88" fmla="*/ 0 w 690"/>
                <a:gd name="T89" fmla="*/ 0 h 1025"/>
                <a:gd name="T90" fmla="*/ 0 w 690"/>
                <a:gd name="T91" fmla="*/ 0 h 1025"/>
                <a:gd name="T92" fmla="*/ 0 w 690"/>
                <a:gd name="T93" fmla="*/ 0 h 1025"/>
                <a:gd name="T94" fmla="*/ 0 w 690"/>
                <a:gd name="T95" fmla="*/ 0 h 1025"/>
                <a:gd name="T96" fmla="*/ 0 w 690"/>
                <a:gd name="T97" fmla="*/ 0 h 1025"/>
                <a:gd name="T98" fmla="*/ 0 w 690"/>
                <a:gd name="T99" fmla="*/ 0 h 1025"/>
                <a:gd name="T100" fmla="*/ 0 w 690"/>
                <a:gd name="T101" fmla="*/ 0 h 1025"/>
                <a:gd name="T102" fmla="*/ 0 w 690"/>
                <a:gd name="T103" fmla="*/ 0 h 1025"/>
                <a:gd name="T104" fmla="*/ 0 w 690"/>
                <a:gd name="T105" fmla="*/ 0 h 1025"/>
                <a:gd name="T106" fmla="*/ 0 w 690"/>
                <a:gd name="T107" fmla="*/ 0 h 10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90"/>
                <a:gd name="T163" fmla="*/ 0 h 1025"/>
                <a:gd name="T164" fmla="*/ 690 w 690"/>
                <a:gd name="T165" fmla="*/ 1025 h 102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90" h="1025">
                  <a:moveTo>
                    <a:pt x="411" y="123"/>
                  </a:moveTo>
                  <a:lnTo>
                    <a:pt x="389" y="111"/>
                  </a:lnTo>
                  <a:lnTo>
                    <a:pt x="365" y="99"/>
                  </a:lnTo>
                  <a:lnTo>
                    <a:pt x="341" y="88"/>
                  </a:lnTo>
                  <a:lnTo>
                    <a:pt x="317" y="78"/>
                  </a:lnTo>
                  <a:lnTo>
                    <a:pt x="292" y="67"/>
                  </a:lnTo>
                  <a:lnTo>
                    <a:pt x="268" y="58"/>
                  </a:lnTo>
                  <a:lnTo>
                    <a:pt x="243" y="51"/>
                  </a:lnTo>
                  <a:lnTo>
                    <a:pt x="218" y="42"/>
                  </a:lnTo>
                  <a:lnTo>
                    <a:pt x="191" y="35"/>
                  </a:lnTo>
                  <a:lnTo>
                    <a:pt x="165" y="29"/>
                  </a:lnTo>
                  <a:lnTo>
                    <a:pt x="139" y="23"/>
                  </a:lnTo>
                  <a:lnTo>
                    <a:pt x="112" y="17"/>
                  </a:lnTo>
                  <a:lnTo>
                    <a:pt x="84" y="12"/>
                  </a:lnTo>
                  <a:lnTo>
                    <a:pt x="57" y="8"/>
                  </a:lnTo>
                  <a:lnTo>
                    <a:pt x="28" y="3"/>
                  </a:lnTo>
                  <a:lnTo>
                    <a:pt x="0" y="0"/>
                  </a:lnTo>
                  <a:lnTo>
                    <a:pt x="90" y="69"/>
                  </a:lnTo>
                  <a:lnTo>
                    <a:pt x="106" y="73"/>
                  </a:lnTo>
                  <a:lnTo>
                    <a:pt x="124" y="76"/>
                  </a:lnTo>
                  <a:lnTo>
                    <a:pt x="140" y="81"/>
                  </a:lnTo>
                  <a:lnTo>
                    <a:pt x="157" y="85"/>
                  </a:lnTo>
                  <a:lnTo>
                    <a:pt x="174" y="90"/>
                  </a:lnTo>
                  <a:lnTo>
                    <a:pt x="191" y="96"/>
                  </a:lnTo>
                  <a:lnTo>
                    <a:pt x="207" y="100"/>
                  </a:lnTo>
                  <a:lnTo>
                    <a:pt x="224" y="106"/>
                  </a:lnTo>
                  <a:lnTo>
                    <a:pt x="240" y="112"/>
                  </a:lnTo>
                  <a:lnTo>
                    <a:pt x="256" y="118"/>
                  </a:lnTo>
                  <a:lnTo>
                    <a:pt x="271" y="124"/>
                  </a:lnTo>
                  <a:lnTo>
                    <a:pt x="288" y="130"/>
                  </a:lnTo>
                  <a:lnTo>
                    <a:pt x="304" y="138"/>
                  </a:lnTo>
                  <a:lnTo>
                    <a:pt x="319" y="143"/>
                  </a:lnTo>
                  <a:lnTo>
                    <a:pt x="335" y="151"/>
                  </a:lnTo>
                  <a:lnTo>
                    <a:pt x="350" y="158"/>
                  </a:lnTo>
                  <a:lnTo>
                    <a:pt x="335" y="166"/>
                  </a:lnTo>
                  <a:lnTo>
                    <a:pt x="320" y="172"/>
                  </a:lnTo>
                  <a:lnTo>
                    <a:pt x="305" y="178"/>
                  </a:lnTo>
                  <a:lnTo>
                    <a:pt x="292" y="184"/>
                  </a:lnTo>
                  <a:lnTo>
                    <a:pt x="280" y="190"/>
                  </a:lnTo>
                  <a:lnTo>
                    <a:pt x="268" y="194"/>
                  </a:lnTo>
                  <a:lnTo>
                    <a:pt x="256" y="199"/>
                  </a:lnTo>
                  <a:lnTo>
                    <a:pt x="246" y="203"/>
                  </a:lnTo>
                  <a:lnTo>
                    <a:pt x="282" y="239"/>
                  </a:lnTo>
                  <a:lnTo>
                    <a:pt x="301" y="231"/>
                  </a:lnTo>
                  <a:lnTo>
                    <a:pt x="319" y="226"/>
                  </a:lnTo>
                  <a:lnTo>
                    <a:pt x="335" y="218"/>
                  </a:lnTo>
                  <a:lnTo>
                    <a:pt x="350" y="212"/>
                  </a:lnTo>
                  <a:lnTo>
                    <a:pt x="365" y="206"/>
                  </a:lnTo>
                  <a:lnTo>
                    <a:pt x="378" y="200"/>
                  </a:lnTo>
                  <a:lnTo>
                    <a:pt x="390" y="194"/>
                  </a:lnTo>
                  <a:lnTo>
                    <a:pt x="402" y="188"/>
                  </a:lnTo>
                  <a:lnTo>
                    <a:pt x="417" y="197"/>
                  </a:lnTo>
                  <a:lnTo>
                    <a:pt x="432" y="208"/>
                  </a:lnTo>
                  <a:lnTo>
                    <a:pt x="445" y="218"/>
                  </a:lnTo>
                  <a:lnTo>
                    <a:pt x="459" y="229"/>
                  </a:lnTo>
                  <a:lnTo>
                    <a:pt x="472" y="239"/>
                  </a:lnTo>
                  <a:lnTo>
                    <a:pt x="486" y="251"/>
                  </a:lnTo>
                  <a:lnTo>
                    <a:pt x="497" y="264"/>
                  </a:lnTo>
                  <a:lnTo>
                    <a:pt x="509" y="276"/>
                  </a:lnTo>
                  <a:lnTo>
                    <a:pt x="532" y="303"/>
                  </a:lnTo>
                  <a:lnTo>
                    <a:pt x="551" y="330"/>
                  </a:lnTo>
                  <a:lnTo>
                    <a:pt x="569" y="357"/>
                  </a:lnTo>
                  <a:lnTo>
                    <a:pt x="582" y="384"/>
                  </a:lnTo>
                  <a:lnTo>
                    <a:pt x="594" y="410"/>
                  </a:lnTo>
                  <a:lnTo>
                    <a:pt x="602" y="439"/>
                  </a:lnTo>
                  <a:lnTo>
                    <a:pt x="608" y="466"/>
                  </a:lnTo>
                  <a:lnTo>
                    <a:pt x="609" y="494"/>
                  </a:lnTo>
                  <a:lnTo>
                    <a:pt x="384" y="500"/>
                  </a:lnTo>
                  <a:lnTo>
                    <a:pt x="383" y="545"/>
                  </a:lnTo>
                  <a:lnTo>
                    <a:pt x="611" y="539"/>
                  </a:lnTo>
                  <a:lnTo>
                    <a:pt x="611" y="561"/>
                  </a:lnTo>
                  <a:lnTo>
                    <a:pt x="608" y="585"/>
                  </a:lnTo>
                  <a:lnTo>
                    <a:pt x="603" y="607"/>
                  </a:lnTo>
                  <a:lnTo>
                    <a:pt x="597" y="631"/>
                  </a:lnTo>
                  <a:lnTo>
                    <a:pt x="588" y="655"/>
                  </a:lnTo>
                  <a:lnTo>
                    <a:pt x="578" y="679"/>
                  </a:lnTo>
                  <a:lnTo>
                    <a:pt x="564" y="701"/>
                  </a:lnTo>
                  <a:lnTo>
                    <a:pt x="550" y="725"/>
                  </a:lnTo>
                  <a:lnTo>
                    <a:pt x="536" y="745"/>
                  </a:lnTo>
                  <a:lnTo>
                    <a:pt x="523" y="762"/>
                  </a:lnTo>
                  <a:lnTo>
                    <a:pt x="508" y="779"/>
                  </a:lnTo>
                  <a:lnTo>
                    <a:pt x="493" y="795"/>
                  </a:lnTo>
                  <a:lnTo>
                    <a:pt x="477" y="810"/>
                  </a:lnTo>
                  <a:lnTo>
                    <a:pt x="460" y="825"/>
                  </a:lnTo>
                  <a:lnTo>
                    <a:pt x="444" y="839"/>
                  </a:lnTo>
                  <a:lnTo>
                    <a:pt x="426" y="852"/>
                  </a:lnTo>
                  <a:lnTo>
                    <a:pt x="408" y="846"/>
                  </a:lnTo>
                  <a:lnTo>
                    <a:pt x="390" y="840"/>
                  </a:lnTo>
                  <a:lnTo>
                    <a:pt x="374" y="834"/>
                  </a:lnTo>
                  <a:lnTo>
                    <a:pt x="358" y="828"/>
                  </a:lnTo>
                  <a:lnTo>
                    <a:pt x="341" y="824"/>
                  </a:lnTo>
                  <a:lnTo>
                    <a:pt x="326" y="818"/>
                  </a:lnTo>
                  <a:lnTo>
                    <a:pt x="311" y="813"/>
                  </a:lnTo>
                  <a:lnTo>
                    <a:pt x="298" y="809"/>
                  </a:lnTo>
                  <a:lnTo>
                    <a:pt x="289" y="819"/>
                  </a:lnTo>
                  <a:lnTo>
                    <a:pt x="280" y="831"/>
                  </a:lnTo>
                  <a:lnTo>
                    <a:pt x="271" y="841"/>
                  </a:lnTo>
                  <a:lnTo>
                    <a:pt x="264" y="852"/>
                  </a:lnTo>
                  <a:lnTo>
                    <a:pt x="285" y="858"/>
                  </a:lnTo>
                  <a:lnTo>
                    <a:pt x="302" y="864"/>
                  </a:lnTo>
                  <a:lnTo>
                    <a:pt x="319" y="868"/>
                  </a:lnTo>
                  <a:lnTo>
                    <a:pt x="334" y="873"/>
                  </a:lnTo>
                  <a:lnTo>
                    <a:pt x="346" y="877"/>
                  </a:lnTo>
                  <a:lnTo>
                    <a:pt x="356" y="882"/>
                  </a:lnTo>
                  <a:lnTo>
                    <a:pt x="365" y="885"/>
                  </a:lnTo>
                  <a:lnTo>
                    <a:pt x="371" y="888"/>
                  </a:lnTo>
                  <a:lnTo>
                    <a:pt x="353" y="900"/>
                  </a:lnTo>
                  <a:lnTo>
                    <a:pt x="335" y="912"/>
                  </a:lnTo>
                  <a:lnTo>
                    <a:pt x="316" y="922"/>
                  </a:lnTo>
                  <a:lnTo>
                    <a:pt x="296" y="932"/>
                  </a:lnTo>
                  <a:lnTo>
                    <a:pt x="276" y="941"/>
                  </a:lnTo>
                  <a:lnTo>
                    <a:pt x="255" y="950"/>
                  </a:lnTo>
                  <a:lnTo>
                    <a:pt x="232" y="959"/>
                  </a:lnTo>
                  <a:lnTo>
                    <a:pt x="209" y="967"/>
                  </a:lnTo>
                  <a:lnTo>
                    <a:pt x="206" y="980"/>
                  </a:lnTo>
                  <a:lnTo>
                    <a:pt x="201" y="995"/>
                  </a:lnTo>
                  <a:lnTo>
                    <a:pt x="197" y="1010"/>
                  </a:lnTo>
                  <a:lnTo>
                    <a:pt x="192" y="1025"/>
                  </a:lnTo>
                  <a:lnTo>
                    <a:pt x="195" y="1023"/>
                  </a:lnTo>
                  <a:lnTo>
                    <a:pt x="200" y="1022"/>
                  </a:lnTo>
                  <a:lnTo>
                    <a:pt x="203" y="1022"/>
                  </a:lnTo>
                  <a:lnTo>
                    <a:pt x="206" y="1020"/>
                  </a:lnTo>
                  <a:lnTo>
                    <a:pt x="231" y="1012"/>
                  </a:lnTo>
                  <a:lnTo>
                    <a:pt x="256" y="1004"/>
                  </a:lnTo>
                  <a:lnTo>
                    <a:pt x="280" y="994"/>
                  </a:lnTo>
                  <a:lnTo>
                    <a:pt x="304" y="985"/>
                  </a:lnTo>
                  <a:lnTo>
                    <a:pt x="328" y="974"/>
                  </a:lnTo>
                  <a:lnTo>
                    <a:pt x="350" y="964"/>
                  </a:lnTo>
                  <a:lnTo>
                    <a:pt x="372" y="953"/>
                  </a:lnTo>
                  <a:lnTo>
                    <a:pt x="393" y="941"/>
                  </a:lnTo>
                  <a:lnTo>
                    <a:pt x="414" y="931"/>
                  </a:lnTo>
                  <a:lnTo>
                    <a:pt x="435" y="919"/>
                  </a:lnTo>
                  <a:lnTo>
                    <a:pt x="454" y="906"/>
                  </a:lnTo>
                  <a:lnTo>
                    <a:pt x="472" y="892"/>
                  </a:lnTo>
                  <a:lnTo>
                    <a:pt x="492" y="880"/>
                  </a:lnTo>
                  <a:lnTo>
                    <a:pt x="508" y="865"/>
                  </a:lnTo>
                  <a:lnTo>
                    <a:pt x="526" y="852"/>
                  </a:lnTo>
                  <a:lnTo>
                    <a:pt x="542" y="837"/>
                  </a:lnTo>
                  <a:lnTo>
                    <a:pt x="578" y="800"/>
                  </a:lnTo>
                  <a:lnTo>
                    <a:pt x="609" y="762"/>
                  </a:lnTo>
                  <a:lnTo>
                    <a:pt x="634" y="722"/>
                  </a:lnTo>
                  <a:lnTo>
                    <a:pt x="657" y="682"/>
                  </a:lnTo>
                  <a:lnTo>
                    <a:pt x="672" y="639"/>
                  </a:lnTo>
                  <a:lnTo>
                    <a:pt x="684" y="595"/>
                  </a:lnTo>
                  <a:lnTo>
                    <a:pt x="688" y="551"/>
                  </a:lnTo>
                  <a:lnTo>
                    <a:pt x="690" y="504"/>
                  </a:lnTo>
                  <a:lnTo>
                    <a:pt x="688" y="476"/>
                  </a:lnTo>
                  <a:lnTo>
                    <a:pt x="684" y="448"/>
                  </a:lnTo>
                  <a:lnTo>
                    <a:pt x="678" y="419"/>
                  </a:lnTo>
                  <a:lnTo>
                    <a:pt x="669" y="393"/>
                  </a:lnTo>
                  <a:lnTo>
                    <a:pt x="658" y="366"/>
                  </a:lnTo>
                  <a:lnTo>
                    <a:pt x="646" y="340"/>
                  </a:lnTo>
                  <a:lnTo>
                    <a:pt x="631" y="317"/>
                  </a:lnTo>
                  <a:lnTo>
                    <a:pt x="615" y="291"/>
                  </a:lnTo>
                  <a:lnTo>
                    <a:pt x="597" y="269"/>
                  </a:lnTo>
                  <a:lnTo>
                    <a:pt x="576" y="245"/>
                  </a:lnTo>
                  <a:lnTo>
                    <a:pt x="554" y="223"/>
                  </a:lnTo>
                  <a:lnTo>
                    <a:pt x="530" y="202"/>
                  </a:lnTo>
                  <a:lnTo>
                    <a:pt x="503" y="181"/>
                  </a:lnTo>
                  <a:lnTo>
                    <a:pt x="475" y="161"/>
                  </a:lnTo>
                  <a:lnTo>
                    <a:pt x="444" y="142"/>
                  </a:lnTo>
                  <a:lnTo>
                    <a:pt x="411" y="123"/>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3" name="Freeform 12"/>
            <p:cNvSpPr>
              <a:spLocks/>
            </p:cNvSpPr>
            <p:nvPr/>
          </p:nvSpPr>
          <p:spPr bwMode="auto">
            <a:xfrm>
              <a:off x="4914" y="400"/>
              <a:ext cx="156" cy="359"/>
            </a:xfrm>
            <a:custGeom>
              <a:avLst/>
              <a:gdLst>
                <a:gd name="T0" fmla="*/ 0 w 469"/>
                <a:gd name="T1" fmla="*/ 0 h 1078"/>
                <a:gd name="T2" fmla="*/ 0 w 469"/>
                <a:gd name="T3" fmla="*/ 0 h 1078"/>
                <a:gd name="T4" fmla="*/ 0 w 469"/>
                <a:gd name="T5" fmla="*/ 0 h 1078"/>
                <a:gd name="T6" fmla="*/ 0 w 469"/>
                <a:gd name="T7" fmla="*/ 0 h 1078"/>
                <a:gd name="T8" fmla="*/ 0 w 469"/>
                <a:gd name="T9" fmla="*/ 0 h 1078"/>
                <a:gd name="T10" fmla="*/ 0 w 469"/>
                <a:gd name="T11" fmla="*/ 0 h 1078"/>
                <a:gd name="T12" fmla="*/ 0 w 469"/>
                <a:gd name="T13" fmla="*/ 0 h 1078"/>
                <a:gd name="T14" fmla="*/ 0 w 469"/>
                <a:gd name="T15" fmla="*/ 0 h 1078"/>
                <a:gd name="T16" fmla="*/ 0 w 469"/>
                <a:gd name="T17" fmla="*/ 0 h 1078"/>
                <a:gd name="T18" fmla="*/ 0 w 469"/>
                <a:gd name="T19" fmla="*/ 0 h 1078"/>
                <a:gd name="T20" fmla="*/ 0 w 469"/>
                <a:gd name="T21" fmla="*/ 0 h 1078"/>
                <a:gd name="T22" fmla="*/ 0 w 469"/>
                <a:gd name="T23" fmla="*/ 0 h 1078"/>
                <a:gd name="T24" fmla="*/ 0 w 469"/>
                <a:gd name="T25" fmla="*/ 0 h 1078"/>
                <a:gd name="T26" fmla="*/ 0 w 469"/>
                <a:gd name="T27" fmla="*/ 0 h 1078"/>
                <a:gd name="T28" fmla="*/ 0 w 469"/>
                <a:gd name="T29" fmla="*/ 0 h 1078"/>
                <a:gd name="T30" fmla="*/ 0 w 469"/>
                <a:gd name="T31" fmla="*/ 0 h 1078"/>
                <a:gd name="T32" fmla="*/ 0 w 469"/>
                <a:gd name="T33" fmla="*/ 0 h 1078"/>
                <a:gd name="T34" fmla="*/ 0 w 469"/>
                <a:gd name="T35" fmla="*/ 0 h 1078"/>
                <a:gd name="T36" fmla="*/ 0 w 469"/>
                <a:gd name="T37" fmla="*/ 0 h 1078"/>
                <a:gd name="T38" fmla="*/ 0 w 469"/>
                <a:gd name="T39" fmla="*/ 0 h 1078"/>
                <a:gd name="T40" fmla="*/ 0 w 469"/>
                <a:gd name="T41" fmla="*/ 0 h 1078"/>
                <a:gd name="T42" fmla="*/ 0 w 469"/>
                <a:gd name="T43" fmla="*/ 0 h 1078"/>
                <a:gd name="T44" fmla="*/ 0 w 469"/>
                <a:gd name="T45" fmla="*/ 0 h 1078"/>
                <a:gd name="T46" fmla="*/ 0 w 469"/>
                <a:gd name="T47" fmla="*/ 0 h 1078"/>
                <a:gd name="T48" fmla="*/ 0 w 469"/>
                <a:gd name="T49" fmla="*/ 0 h 1078"/>
                <a:gd name="T50" fmla="*/ 0 w 469"/>
                <a:gd name="T51" fmla="*/ 0 h 1078"/>
                <a:gd name="T52" fmla="*/ 0 w 469"/>
                <a:gd name="T53" fmla="*/ 0 h 1078"/>
                <a:gd name="T54" fmla="*/ 0 w 469"/>
                <a:gd name="T55" fmla="*/ 0 h 1078"/>
                <a:gd name="T56" fmla="*/ 0 w 469"/>
                <a:gd name="T57" fmla="*/ 0 h 1078"/>
                <a:gd name="T58" fmla="*/ 0 w 469"/>
                <a:gd name="T59" fmla="*/ 0 h 1078"/>
                <a:gd name="T60" fmla="*/ 0 w 469"/>
                <a:gd name="T61" fmla="*/ 0 h 1078"/>
                <a:gd name="T62" fmla="*/ 0 w 469"/>
                <a:gd name="T63" fmla="*/ 0 h 1078"/>
                <a:gd name="T64" fmla="*/ 0 w 469"/>
                <a:gd name="T65" fmla="*/ 0 h 1078"/>
                <a:gd name="T66" fmla="*/ 0 w 469"/>
                <a:gd name="T67" fmla="*/ 0 h 1078"/>
                <a:gd name="T68" fmla="*/ 0 w 469"/>
                <a:gd name="T69" fmla="*/ 0 h 1078"/>
                <a:gd name="T70" fmla="*/ 0 w 469"/>
                <a:gd name="T71" fmla="*/ 0 h 1078"/>
                <a:gd name="T72" fmla="*/ 0 w 469"/>
                <a:gd name="T73" fmla="*/ 0 h 1078"/>
                <a:gd name="T74" fmla="*/ 0 w 469"/>
                <a:gd name="T75" fmla="*/ 0 h 1078"/>
                <a:gd name="T76" fmla="*/ 0 w 469"/>
                <a:gd name="T77" fmla="*/ 0 h 1078"/>
                <a:gd name="T78" fmla="*/ 0 w 469"/>
                <a:gd name="T79" fmla="*/ 0 h 1078"/>
                <a:gd name="T80" fmla="*/ 0 w 469"/>
                <a:gd name="T81" fmla="*/ 0 h 1078"/>
                <a:gd name="T82" fmla="*/ 0 w 469"/>
                <a:gd name="T83" fmla="*/ 0 h 1078"/>
                <a:gd name="T84" fmla="*/ 0 w 469"/>
                <a:gd name="T85" fmla="*/ 0 h 1078"/>
                <a:gd name="T86" fmla="*/ 0 w 469"/>
                <a:gd name="T87" fmla="*/ 0 h 1078"/>
                <a:gd name="T88" fmla="*/ 0 w 469"/>
                <a:gd name="T89" fmla="*/ 0 h 1078"/>
                <a:gd name="T90" fmla="*/ 0 w 469"/>
                <a:gd name="T91" fmla="*/ 0 h 1078"/>
                <a:gd name="T92" fmla="*/ 0 w 469"/>
                <a:gd name="T93" fmla="*/ 0 h 1078"/>
                <a:gd name="T94" fmla="*/ 0 w 469"/>
                <a:gd name="T95" fmla="*/ 0 h 1078"/>
                <a:gd name="T96" fmla="*/ 0 w 469"/>
                <a:gd name="T97" fmla="*/ 0 h 1078"/>
                <a:gd name="T98" fmla="*/ 0 w 469"/>
                <a:gd name="T99" fmla="*/ 0 h 1078"/>
                <a:gd name="T100" fmla="*/ 0 w 469"/>
                <a:gd name="T101" fmla="*/ 0 h 1078"/>
                <a:gd name="T102" fmla="*/ 0 w 469"/>
                <a:gd name="T103" fmla="*/ 0 h 10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69"/>
                <a:gd name="T157" fmla="*/ 0 h 1078"/>
                <a:gd name="T158" fmla="*/ 469 w 469"/>
                <a:gd name="T159" fmla="*/ 1078 h 10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69" h="1078">
                  <a:moveTo>
                    <a:pt x="146" y="1007"/>
                  </a:moveTo>
                  <a:lnTo>
                    <a:pt x="163" y="992"/>
                  </a:lnTo>
                  <a:lnTo>
                    <a:pt x="179" y="974"/>
                  </a:lnTo>
                  <a:lnTo>
                    <a:pt x="195" y="956"/>
                  </a:lnTo>
                  <a:lnTo>
                    <a:pt x="212" y="935"/>
                  </a:lnTo>
                  <a:lnTo>
                    <a:pt x="228" y="913"/>
                  </a:lnTo>
                  <a:lnTo>
                    <a:pt x="246" y="890"/>
                  </a:lnTo>
                  <a:lnTo>
                    <a:pt x="262" y="865"/>
                  </a:lnTo>
                  <a:lnTo>
                    <a:pt x="280" y="838"/>
                  </a:lnTo>
                  <a:lnTo>
                    <a:pt x="289" y="841"/>
                  </a:lnTo>
                  <a:lnTo>
                    <a:pt x="300" y="843"/>
                  </a:lnTo>
                  <a:lnTo>
                    <a:pt x="309" y="845"/>
                  </a:lnTo>
                  <a:lnTo>
                    <a:pt x="317" y="847"/>
                  </a:lnTo>
                  <a:lnTo>
                    <a:pt x="325" y="850"/>
                  </a:lnTo>
                  <a:lnTo>
                    <a:pt x="334" y="851"/>
                  </a:lnTo>
                  <a:lnTo>
                    <a:pt x="341" y="854"/>
                  </a:lnTo>
                  <a:lnTo>
                    <a:pt x="349" y="856"/>
                  </a:lnTo>
                  <a:lnTo>
                    <a:pt x="356" y="845"/>
                  </a:lnTo>
                  <a:lnTo>
                    <a:pt x="365" y="835"/>
                  </a:lnTo>
                  <a:lnTo>
                    <a:pt x="374" y="823"/>
                  </a:lnTo>
                  <a:lnTo>
                    <a:pt x="383" y="813"/>
                  </a:lnTo>
                  <a:lnTo>
                    <a:pt x="373" y="810"/>
                  </a:lnTo>
                  <a:lnTo>
                    <a:pt x="362" y="807"/>
                  </a:lnTo>
                  <a:lnTo>
                    <a:pt x="352" y="804"/>
                  </a:lnTo>
                  <a:lnTo>
                    <a:pt x="341" y="801"/>
                  </a:lnTo>
                  <a:lnTo>
                    <a:pt x="332" y="799"/>
                  </a:lnTo>
                  <a:lnTo>
                    <a:pt x="323" y="796"/>
                  </a:lnTo>
                  <a:lnTo>
                    <a:pt x="316" y="795"/>
                  </a:lnTo>
                  <a:lnTo>
                    <a:pt x="309" y="792"/>
                  </a:lnTo>
                  <a:lnTo>
                    <a:pt x="329" y="756"/>
                  </a:lnTo>
                  <a:lnTo>
                    <a:pt x="347" y="722"/>
                  </a:lnTo>
                  <a:lnTo>
                    <a:pt x="361" y="689"/>
                  </a:lnTo>
                  <a:lnTo>
                    <a:pt x="374" y="658"/>
                  </a:lnTo>
                  <a:lnTo>
                    <a:pt x="383" y="628"/>
                  </a:lnTo>
                  <a:lnTo>
                    <a:pt x="389" y="601"/>
                  </a:lnTo>
                  <a:lnTo>
                    <a:pt x="392" y="574"/>
                  </a:lnTo>
                  <a:lnTo>
                    <a:pt x="393" y="550"/>
                  </a:lnTo>
                  <a:lnTo>
                    <a:pt x="468" y="549"/>
                  </a:lnTo>
                  <a:lnTo>
                    <a:pt x="469" y="504"/>
                  </a:lnTo>
                  <a:lnTo>
                    <a:pt x="386" y="507"/>
                  </a:lnTo>
                  <a:lnTo>
                    <a:pt x="384" y="479"/>
                  </a:lnTo>
                  <a:lnTo>
                    <a:pt x="380" y="450"/>
                  </a:lnTo>
                  <a:lnTo>
                    <a:pt x="371" y="422"/>
                  </a:lnTo>
                  <a:lnTo>
                    <a:pt x="362" y="392"/>
                  </a:lnTo>
                  <a:lnTo>
                    <a:pt x="349" y="362"/>
                  </a:lnTo>
                  <a:lnTo>
                    <a:pt x="332" y="332"/>
                  </a:lnTo>
                  <a:lnTo>
                    <a:pt x="314" y="301"/>
                  </a:lnTo>
                  <a:lnTo>
                    <a:pt x="294" y="268"/>
                  </a:lnTo>
                  <a:lnTo>
                    <a:pt x="304" y="265"/>
                  </a:lnTo>
                  <a:lnTo>
                    <a:pt x="313" y="262"/>
                  </a:lnTo>
                  <a:lnTo>
                    <a:pt x="322" y="258"/>
                  </a:lnTo>
                  <a:lnTo>
                    <a:pt x="332" y="255"/>
                  </a:lnTo>
                  <a:lnTo>
                    <a:pt x="341" y="252"/>
                  </a:lnTo>
                  <a:lnTo>
                    <a:pt x="350" y="249"/>
                  </a:lnTo>
                  <a:lnTo>
                    <a:pt x="358" y="246"/>
                  </a:lnTo>
                  <a:lnTo>
                    <a:pt x="367" y="243"/>
                  </a:lnTo>
                  <a:lnTo>
                    <a:pt x="331" y="207"/>
                  </a:lnTo>
                  <a:lnTo>
                    <a:pt x="329" y="207"/>
                  </a:lnTo>
                  <a:lnTo>
                    <a:pt x="326" y="209"/>
                  </a:lnTo>
                  <a:lnTo>
                    <a:pt x="325" y="209"/>
                  </a:lnTo>
                  <a:lnTo>
                    <a:pt x="322" y="210"/>
                  </a:lnTo>
                  <a:lnTo>
                    <a:pt x="268" y="230"/>
                  </a:lnTo>
                  <a:lnTo>
                    <a:pt x="250" y="204"/>
                  </a:lnTo>
                  <a:lnTo>
                    <a:pt x="233" y="182"/>
                  </a:lnTo>
                  <a:lnTo>
                    <a:pt x="213" y="159"/>
                  </a:lnTo>
                  <a:lnTo>
                    <a:pt x="194" y="137"/>
                  </a:lnTo>
                  <a:lnTo>
                    <a:pt x="173" y="118"/>
                  </a:lnTo>
                  <a:lnTo>
                    <a:pt x="152" y="97"/>
                  </a:lnTo>
                  <a:lnTo>
                    <a:pt x="130" y="79"/>
                  </a:lnTo>
                  <a:lnTo>
                    <a:pt x="108" y="61"/>
                  </a:lnTo>
                  <a:lnTo>
                    <a:pt x="116" y="62"/>
                  </a:lnTo>
                  <a:lnTo>
                    <a:pt x="124" y="64"/>
                  </a:lnTo>
                  <a:lnTo>
                    <a:pt x="133" y="65"/>
                  </a:lnTo>
                  <a:lnTo>
                    <a:pt x="142" y="67"/>
                  </a:lnTo>
                  <a:lnTo>
                    <a:pt x="149" y="68"/>
                  </a:lnTo>
                  <a:lnTo>
                    <a:pt x="158" y="70"/>
                  </a:lnTo>
                  <a:lnTo>
                    <a:pt x="166" y="71"/>
                  </a:lnTo>
                  <a:lnTo>
                    <a:pt x="175" y="73"/>
                  </a:lnTo>
                  <a:lnTo>
                    <a:pt x="85" y="4"/>
                  </a:lnTo>
                  <a:lnTo>
                    <a:pt x="75" y="4"/>
                  </a:lnTo>
                  <a:lnTo>
                    <a:pt x="64" y="3"/>
                  </a:lnTo>
                  <a:lnTo>
                    <a:pt x="54" y="3"/>
                  </a:lnTo>
                  <a:lnTo>
                    <a:pt x="44" y="1"/>
                  </a:lnTo>
                  <a:lnTo>
                    <a:pt x="33" y="1"/>
                  </a:lnTo>
                  <a:lnTo>
                    <a:pt x="23" y="0"/>
                  </a:lnTo>
                  <a:lnTo>
                    <a:pt x="11" y="0"/>
                  </a:lnTo>
                  <a:lnTo>
                    <a:pt x="0" y="0"/>
                  </a:lnTo>
                  <a:lnTo>
                    <a:pt x="3" y="12"/>
                  </a:lnTo>
                  <a:lnTo>
                    <a:pt x="5" y="25"/>
                  </a:lnTo>
                  <a:lnTo>
                    <a:pt x="8" y="40"/>
                  </a:lnTo>
                  <a:lnTo>
                    <a:pt x="9" y="55"/>
                  </a:lnTo>
                  <a:lnTo>
                    <a:pt x="11" y="55"/>
                  </a:lnTo>
                  <a:lnTo>
                    <a:pt x="38" y="74"/>
                  </a:lnTo>
                  <a:lnTo>
                    <a:pt x="63" y="95"/>
                  </a:lnTo>
                  <a:lnTo>
                    <a:pt x="87" y="118"/>
                  </a:lnTo>
                  <a:lnTo>
                    <a:pt x="112" y="140"/>
                  </a:lnTo>
                  <a:lnTo>
                    <a:pt x="134" y="164"/>
                  </a:lnTo>
                  <a:lnTo>
                    <a:pt x="157" y="189"/>
                  </a:lnTo>
                  <a:lnTo>
                    <a:pt x="178" y="216"/>
                  </a:lnTo>
                  <a:lnTo>
                    <a:pt x="198" y="244"/>
                  </a:lnTo>
                  <a:lnTo>
                    <a:pt x="183" y="250"/>
                  </a:lnTo>
                  <a:lnTo>
                    <a:pt x="167" y="255"/>
                  </a:lnTo>
                  <a:lnTo>
                    <a:pt x="149" y="259"/>
                  </a:lnTo>
                  <a:lnTo>
                    <a:pt x="128" y="264"/>
                  </a:lnTo>
                  <a:lnTo>
                    <a:pt x="106" y="268"/>
                  </a:lnTo>
                  <a:lnTo>
                    <a:pt x="81" y="273"/>
                  </a:lnTo>
                  <a:lnTo>
                    <a:pt x="54" y="277"/>
                  </a:lnTo>
                  <a:lnTo>
                    <a:pt x="26" y="280"/>
                  </a:lnTo>
                  <a:lnTo>
                    <a:pt x="26" y="292"/>
                  </a:lnTo>
                  <a:lnTo>
                    <a:pt x="26" y="304"/>
                  </a:lnTo>
                  <a:lnTo>
                    <a:pt x="26" y="318"/>
                  </a:lnTo>
                  <a:lnTo>
                    <a:pt x="27" y="329"/>
                  </a:lnTo>
                  <a:lnTo>
                    <a:pt x="49" y="326"/>
                  </a:lnTo>
                  <a:lnTo>
                    <a:pt x="72" y="322"/>
                  </a:lnTo>
                  <a:lnTo>
                    <a:pt x="94" y="318"/>
                  </a:lnTo>
                  <a:lnTo>
                    <a:pt x="119" y="313"/>
                  </a:lnTo>
                  <a:lnTo>
                    <a:pt x="145" y="307"/>
                  </a:lnTo>
                  <a:lnTo>
                    <a:pt x="170" y="301"/>
                  </a:lnTo>
                  <a:lnTo>
                    <a:pt x="197" y="294"/>
                  </a:lnTo>
                  <a:lnTo>
                    <a:pt x="225" y="286"/>
                  </a:lnTo>
                  <a:lnTo>
                    <a:pt x="233" y="294"/>
                  </a:lnTo>
                  <a:lnTo>
                    <a:pt x="240" y="304"/>
                  </a:lnTo>
                  <a:lnTo>
                    <a:pt x="247" y="315"/>
                  </a:lnTo>
                  <a:lnTo>
                    <a:pt x="253" y="326"/>
                  </a:lnTo>
                  <a:lnTo>
                    <a:pt x="261" y="340"/>
                  </a:lnTo>
                  <a:lnTo>
                    <a:pt x="268" y="355"/>
                  </a:lnTo>
                  <a:lnTo>
                    <a:pt x="274" y="370"/>
                  </a:lnTo>
                  <a:lnTo>
                    <a:pt x="282" y="388"/>
                  </a:lnTo>
                  <a:lnTo>
                    <a:pt x="294" y="422"/>
                  </a:lnTo>
                  <a:lnTo>
                    <a:pt x="303" y="453"/>
                  </a:lnTo>
                  <a:lnTo>
                    <a:pt x="307" y="483"/>
                  </a:lnTo>
                  <a:lnTo>
                    <a:pt x="310" y="508"/>
                  </a:lnTo>
                  <a:lnTo>
                    <a:pt x="29" y="517"/>
                  </a:lnTo>
                  <a:lnTo>
                    <a:pt x="29" y="528"/>
                  </a:lnTo>
                  <a:lnTo>
                    <a:pt x="29" y="540"/>
                  </a:lnTo>
                  <a:lnTo>
                    <a:pt x="29" y="550"/>
                  </a:lnTo>
                  <a:lnTo>
                    <a:pt x="29" y="562"/>
                  </a:lnTo>
                  <a:lnTo>
                    <a:pt x="312" y="553"/>
                  </a:lnTo>
                  <a:lnTo>
                    <a:pt x="312" y="579"/>
                  </a:lnTo>
                  <a:lnTo>
                    <a:pt x="309" y="605"/>
                  </a:lnTo>
                  <a:lnTo>
                    <a:pt x="303" y="632"/>
                  </a:lnTo>
                  <a:lnTo>
                    <a:pt x="295" y="661"/>
                  </a:lnTo>
                  <a:lnTo>
                    <a:pt x="285" y="689"/>
                  </a:lnTo>
                  <a:lnTo>
                    <a:pt x="271" y="719"/>
                  </a:lnTo>
                  <a:lnTo>
                    <a:pt x="256" y="750"/>
                  </a:lnTo>
                  <a:lnTo>
                    <a:pt x="239" y="781"/>
                  </a:lnTo>
                  <a:lnTo>
                    <a:pt x="213" y="774"/>
                  </a:lnTo>
                  <a:lnTo>
                    <a:pt x="188" y="768"/>
                  </a:lnTo>
                  <a:lnTo>
                    <a:pt x="161" y="763"/>
                  </a:lnTo>
                  <a:lnTo>
                    <a:pt x="134" y="757"/>
                  </a:lnTo>
                  <a:lnTo>
                    <a:pt x="108" y="755"/>
                  </a:lnTo>
                  <a:lnTo>
                    <a:pt x="79" y="752"/>
                  </a:lnTo>
                  <a:lnTo>
                    <a:pt x="52" y="749"/>
                  </a:lnTo>
                  <a:lnTo>
                    <a:pt x="24" y="747"/>
                  </a:lnTo>
                  <a:lnTo>
                    <a:pt x="24" y="759"/>
                  </a:lnTo>
                  <a:lnTo>
                    <a:pt x="24" y="771"/>
                  </a:lnTo>
                  <a:lnTo>
                    <a:pt x="24" y="784"/>
                  </a:lnTo>
                  <a:lnTo>
                    <a:pt x="23" y="796"/>
                  </a:lnTo>
                  <a:lnTo>
                    <a:pt x="46" y="798"/>
                  </a:lnTo>
                  <a:lnTo>
                    <a:pt x="70" y="801"/>
                  </a:lnTo>
                  <a:lnTo>
                    <a:pt x="94" y="802"/>
                  </a:lnTo>
                  <a:lnTo>
                    <a:pt x="119" y="805"/>
                  </a:lnTo>
                  <a:lnTo>
                    <a:pt x="143" y="808"/>
                  </a:lnTo>
                  <a:lnTo>
                    <a:pt x="167" y="813"/>
                  </a:lnTo>
                  <a:lnTo>
                    <a:pt x="191" y="817"/>
                  </a:lnTo>
                  <a:lnTo>
                    <a:pt x="215" y="822"/>
                  </a:lnTo>
                  <a:lnTo>
                    <a:pt x="188" y="859"/>
                  </a:lnTo>
                  <a:lnTo>
                    <a:pt x="164" y="892"/>
                  </a:lnTo>
                  <a:lnTo>
                    <a:pt x="140" y="923"/>
                  </a:lnTo>
                  <a:lnTo>
                    <a:pt x="118" y="950"/>
                  </a:lnTo>
                  <a:lnTo>
                    <a:pt x="97" y="974"/>
                  </a:lnTo>
                  <a:lnTo>
                    <a:pt x="78" y="995"/>
                  </a:lnTo>
                  <a:lnTo>
                    <a:pt x="60" y="1013"/>
                  </a:lnTo>
                  <a:lnTo>
                    <a:pt x="44" y="1027"/>
                  </a:lnTo>
                  <a:lnTo>
                    <a:pt x="15" y="1029"/>
                  </a:lnTo>
                  <a:lnTo>
                    <a:pt x="14" y="1042"/>
                  </a:lnTo>
                  <a:lnTo>
                    <a:pt x="14" y="1054"/>
                  </a:lnTo>
                  <a:lnTo>
                    <a:pt x="14" y="1066"/>
                  </a:lnTo>
                  <a:lnTo>
                    <a:pt x="12" y="1078"/>
                  </a:lnTo>
                  <a:lnTo>
                    <a:pt x="29" y="1077"/>
                  </a:lnTo>
                  <a:lnTo>
                    <a:pt x="46" y="1075"/>
                  </a:lnTo>
                  <a:lnTo>
                    <a:pt x="63" y="1072"/>
                  </a:lnTo>
                  <a:lnTo>
                    <a:pt x="81" y="1071"/>
                  </a:lnTo>
                  <a:lnTo>
                    <a:pt x="97" y="1068"/>
                  </a:lnTo>
                  <a:lnTo>
                    <a:pt x="113" y="1065"/>
                  </a:lnTo>
                  <a:lnTo>
                    <a:pt x="130" y="1062"/>
                  </a:lnTo>
                  <a:lnTo>
                    <a:pt x="148" y="1059"/>
                  </a:lnTo>
                  <a:lnTo>
                    <a:pt x="164" y="1056"/>
                  </a:lnTo>
                  <a:lnTo>
                    <a:pt x="180" y="1053"/>
                  </a:lnTo>
                  <a:lnTo>
                    <a:pt x="197" y="1050"/>
                  </a:lnTo>
                  <a:lnTo>
                    <a:pt x="213" y="1045"/>
                  </a:lnTo>
                  <a:lnTo>
                    <a:pt x="230" y="1041"/>
                  </a:lnTo>
                  <a:lnTo>
                    <a:pt x="245" y="1038"/>
                  </a:lnTo>
                  <a:lnTo>
                    <a:pt x="261" y="1033"/>
                  </a:lnTo>
                  <a:lnTo>
                    <a:pt x="277" y="1029"/>
                  </a:lnTo>
                  <a:lnTo>
                    <a:pt x="282" y="1014"/>
                  </a:lnTo>
                  <a:lnTo>
                    <a:pt x="286" y="999"/>
                  </a:lnTo>
                  <a:lnTo>
                    <a:pt x="291" y="984"/>
                  </a:lnTo>
                  <a:lnTo>
                    <a:pt x="294" y="971"/>
                  </a:lnTo>
                  <a:lnTo>
                    <a:pt x="277" y="977"/>
                  </a:lnTo>
                  <a:lnTo>
                    <a:pt x="259" y="981"/>
                  </a:lnTo>
                  <a:lnTo>
                    <a:pt x="242" y="986"/>
                  </a:lnTo>
                  <a:lnTo>
                    <a:pt x="224" y="990"/>
                  </a:lnTo>
                  <a:lnTo>
                    <a:pt x="204" y="995"/>
                  </a:lnTo>
                  <a:lnTo>
                    <a:pt x="185" y="999"/>
                  </a:lnTo>
                  <a:lnTo>
                    <a:pt x="166" y="1004"/>
                  </a:lnTo>
                  <a:lnTo>
                    <a:pt x="146" y="1007"/>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4" name="Freeform 13"/>
            <p:cNvSpPr>
              <a:spLocks/>
            </p:cNvSpPr>
            <p:nvPr/>
          </p:nvSpPr>
          <p:spPr bwMode="auto">
            <a:xfrm>
              <a:off x="4704" y="401"/>
              <a:ext cx="149" cy="359"/>
            </a:xfrm>
            <a:custGeom>
              <a:avLst/>
              <a:gdLst>
                <a:gd name="T0" fmla="*/ 0 w 447"/>
                <a:gd name="T1" fmla="*/ 0 h 1076"/>
                <a:gd name="T2" fmla="*/ 0 w 447"/>
                <a:gd name="T3" fmla="*/ 0 h 1076"/>
                <a:gd name="T4" fmla="*/ 0 w 447"/>
                <a:gd name="T5" fmla="*/ 0 h 1076"/>
                <a:gd name="T6" fmla="*/ 0 w 447"/>
                <a:gd name="T7" fmla="*/ 0 h 1076"/>
                <a:gd name="T8" fmla="*/ 0 w 447"/>
                <a:gd name="T9" fmla="*/ 0 h 1076"/>
                <a:gd name="T10" fmla="*/ 0 w 447"/>
                <a:gd name="T11" fmla="*/ 0 h 1076"/>
                <a:gd name="T12" fmla="*/ 0 w 447"/>
                <a:gd name="T13" fmla="*/ 0 h 1076"/>
                <a:gd name="T14" fmla="*/ 0 w 447"/>
                <a:gd name="T15" fmla="*/ 0 h 1076"/>
                <a:gd name="T16" fmla="*/ 0 w 447"/>
                <a:gd name="T17" fmla="*/ 0 h 1076"/>
                <a:gd name="T18" fmla="*/ 0 w 447"/>
                <a:gd name="T19" fmla="*/ 0 h 1076"/>
                <a:gd name="T20" fmla="*/ 0 w 447"/>
                <a:gd name="T21" fmla="*/ 0 h 1076"/>
                <a:gd name="T22" fmla="*/ 0 w 447"/>
                <a:gd name="T23" fmla="*/ 0 h 1076"/>
                <a:gd name="T24" fmla="*/ 0 w 447"/>
                <a:gd name="T25" fmla="*/ 0 h 1076"/>
                <a:gd name="T26" fmla="*/ 0 w 447"/>
                <a:gd name="T27" fmla="*/ 0 h 1076"/>
                <a:gd name="T28" fmla="*/ 0 w 447"/>
                <a:gd name="T29" fmla="*/ 0 h 1076"/>
                <a:gd name="T30" fmla="*/ 0 w 447"/>
                <a:gd name="T31" fmla="*/ 0 h 1076"/>
                <a:gd name="T32" fmla="*/ 0 w 447"/>
                <a:gd name="T33" fmla="*/ 0 h 1076"/>
                <a:gd name="T34" fmla="*/ 0 w 447"/>
                <a:gd name="T35" fmla="*/ 0 h 1076"/>
                <a:gd name="T36" fmla="*/ 0 w 447"/>
                <a:gd name="T37" fmla="*/ 0 h 1076"/>
                <a:gd name="T38" fmla="*/ 0 w 447"/>
                <a:gd name="T39" fmla="*/ 0 h 1076"/>
                <a:gd name="T40" fmla="*/ 0 w 447"/>
                <a:gd name="T41" fmla="*/ 0 h 1076"/>
                <a:gd name="T42" fmla="*/ 0 w 447"/>
                <a:gd name="T43" fmla="*/ 0 h 1076"/>
                <a:gd name="T44" fmla="*/ 0 w 447"/>
                <a:gd name="T45" fmla="*/ 0 h 1076"/>
                <a:gd name="T46" fmla="*/ 0 w 447"/>
                <a:gd name="T47" fmla="*/ 0 h 1076"/>
                <a:gd name="T48" fmla="*/ 0 w 447"/>
                <a:gd name="T49" fmla="*/ 0 h 1076"/>
                <a:gd name="T50" fmla="*/ 0 w 447"/>
                <a:gd name="T51" fmla="*/ 0 h 1076"/>
                <a:gd name="T52" fmla="*/ 0 w 447"/>
                <a:gd name="T53" fmla="*/ 0 h 1076"/>
                <a:gd name="T54" fmla="*/ 0 w 447"/>
                <a:gd name="T55" fmla="*/ 0 h 1076"/>
                <a:gd name="T56" fmla="*/ 0 w 447"/>
                <a:gd name="T57" fmla="*/ 0 h 1076"/>
                <a:gd name="T58" fmla="*/ 0 w 447"/>
                <a:gd name="T59" fmla="*/ 0 h 1076"/>
                <a:gd name="T60" fmla="*/ 0 w 447"/>
                <a:gd name="T61" fmla="*/ 0 h 1076"/>
                <a:gd name="T62" fmla="*/ 0 w 447"/>
                <a:gd name="T63" fmla="*/ 0 h 1076"/>
                <a:gd name="T64" fmla="*/ 0 w 447"/>
                <a:gd name="T65" fmla="*/ 0 h 1076"/>
                <a:gd name="T66" fmla="*/ 0 w 447"/>
                <a:gd name="T67" fmla="*/ 0 h 1076"/>
                <a:gd name="T68" fmla="*/ 0 w 447"/>
                <a:gd name="T69" fmla="*/ 0 h 1076"/>
                <a:gd name="T70" fmla="*/ 0 w 447"/>
                <a:gd name="T71" fmla="*/ 0 h 1076"/>
                <a:gd name="T72" fmla="*/ 0 w 447"/>
                <a:gd name="T73" fmla="*/ 0 h 1076"/>
                <a:gd name="T74" fmla="*/ 0 w 447"/>
                <a:gd name="T75" fmla="*/ 0 h 1076"/>
                <a:gd name="T76" fmla="*/ 0 w 447"/>
                <a:gd name="T77" fmla="*/ 0 h 1076"/>
                <a:gd name="T78" fmla="*/ 0 w 447"/>
                <a:gd name="T79" fmla="*/ 0 h 1076"/>
                <a:gd name="T80" fmla="*/ 0 w 447"/>
                <a:gd name="T81" fmla="*/ 0 h 1076"/>
                <a:gd name="T82" fmla="*/ 0 w 447"/>
                <a:gd name="T83" fmla="*/ 0 h 1076"/>
                <a:gd name="T84" fmla="*/ 0 w 447"/>
                <a:gd name="T85" fmla="*/ 0 h 1076"/>
                <a:gd name="T86" fmla="*/ 0 w 447"/>
                <a:gd name="T87" fmla="*/ 0 h 1076"/>
                <a:gd name="T88" fmla="*/ 0 w 447"/>
                <a:gd name="T89" fmla="*/ 0 h 1076"/>
                <a:gd name="T90" fmla="*/ 0 w 447"/>
                <a:gd name="T91" fmla="*/ 0 h 1076"/>
                <a:gd name="T92" fmla="*/ 0 w 447"/>
                <a:gd name="T93" fmla="*/ 0 h 1076"/>
                <a:gd name="T94" fmla="*/ 0 w 447"/>
                <a:gd name="T95" fmla="*/ 0 h 1076"/>
                <a:gd name="T96" fmla="*/ 0 w 447"/>
                <a:gd name="T97" fmla="*/ 0 h 1076"/>
                <a:gd name="T98" fmla="*/ 0 w 447"/>
                <a:gd name="T99" fmla="*/ 0 h 1076"/>
                <a:gd name="T100" fmla="*/ 0 w 447"/>
                <a:gd name="T101" fmla="*/ 0 h 1076"/>
                <a:gd name="T102" fmla="*/ 0 w 447"/>
                <a:gd name="T103" fmla="*/ 0 h 1076"/>
                <a:gd name="T104" fmla="*/ 0 w 447"/>
                <a:gd name="T105" fmla="*/ 0 h 1076"/>
                <a:gd name="T106" fmla="*/ 0 w 447"/>
                <a:gd name="T107" fmla="*/ 0 h 1076"/>
                <a:gd name="T108" fmla="*/ 0 w 447"/>
                <a:gd name="T109" fmla="*/ 0 h 1076"/>
                <a:gd name="T110" fmla="*/ 0 w 447"/>
                <a:gd name="T111" fmla="*/ 0 h 1076"/>
                <a:gd name="T112" fmla="*/ 0 w 447"/>
                <a:gd name="T113" fmla="*/ 0 h 10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47"/>
                <a:gd name="T172" fmla="*/ 0 h 1076"/>
                <a:gd name="T173" fmla="*/ 447 w 447"/>
                <a:gd name="T174" fmla="*/ 1076 h 107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47" h="1076">
                  <a:moveTo>
                    <a:pt x="253" y="836"/>
                  </a:moveTo>
                  <a:lnTo>
                    <a:pt x="262" y="833"/>
                  </a:lnTo>
                  <a:lnTo>
                    <a:pt x="274" y="828"/>
                  </a:lnTo>
                  <a:lnTo>
                    <a:pt x="289" y="825"/>
                  </a:lnTo>
                  <a:lnTo>
                    <a:pt x="305" y="821"/>
                  </a:lnTo>
                  <a:lnTo>
                    <a:pt x="325" y="818"/>
                  </a:lnTo>
                  <a:lnTo>
                    <a:pt x="345" y="813"/>
                  </a:lnTo>
                  <a:lnTo>
                    <a:pt x="368" y="810"/>
                  </a:lnTo>
                  <a:lnTo>
                    <a:pt x="393" y="806"/>
                  </a:lnTo>
                  <a:lnTo>
                    <a:pt x="393" y="794"/>
                  </a:lnTo>
                  <a:lnTo>
                    <a:pt x="393" y="782"/>
                  </a:lnTo>
                  <a:lnTo>
                    <a:pt x="393" y="770"/>
                  </a:lnTo>
                  <a:lnTo>
                    <a:pt x="392" y="758"/>
                  </a:lnTo>
                  <a:lnTo>
                    <a:pt x="374" y="761"/>
                  </a:lnTo>
                  <a:lnTo>
                    <a:pt x="354" y="765"/>
                  </a:lnTo>
                  <a:lnTo>
                    <a:pt x="337" y="770"/>
                  </a:lnTo>
                  <a:lnTo>
                    <a:pt x="317" y="774"/>
                  </a:lnTo>
                  <a:lnTo>
                    <a:pt x="296" y="780"/>
                  </a:lnTo>
                  <a:lnTo>
                    <a:pt x="275" y="785"/>
                  </a:lnTo>
                  <a:lnTo>
                    <a:pt x="255" y="791"/>
                  </a:lnTo>
                  <a:lnTo>
                    <a:pt x="232" y="797"/>
                  </a:lnTo>
                  <a:lnTo>
                    <a:pt x="225" y="789"/>
                  </a:lnTo>
                  <a:lnTo>
                    <a:pt x="217" y="779"/>
                  </a:lnTo>
                  <a:lnTo>
                    <a:pt x="210" y="768"/>
                  </a:lnTo>
                  <a:lnTo>
                    <a:pt x="203" y="755"/>
                  </a:lnTo>
                  <a:lnTo>
                    <a:pt x="195" y="742"/>
                  </a:lnTo>
                  <a:lnTo>
                    <a:pt x="188" y="727"/>
                  </a:lnTo>
                  <a:lnTo>
                    <a:pt x="180" y="710"/>
                  </a:lnTo>
                  <a:lnTo>
                    <a:pt x="173" y="692"/>
                  </a:lnTo>
                  <a:lnTo>
                    <a:pt x="159" y="657"/>
                  </a:lnTo>
                  <a:lnTo>
                    <a:pt x="149" y="625"/>
                  </a:lnTo>
                  <a:lnTo>
                    <a:pt x="143" y="597"/>
                  </a:lnTo>
                  <a:lnTo>
                    <a:pt x="140" y="572"/>
                  </a:lnTo>
                  <a:lnTo>
                    <a:pt x="396" y="566"/>
                  </a:lnTo>
                  <a:lnTo>
                    <a:pt x="396" y="554"/>
                  </a:lnTo>
                  <a:lnTo>
                    <a:pt x="396" y="543"/>
                  </a:lnTo>
                  <a:lnTo>
                    <a:pt x="396" y="531"/>
                  </a:lnTo>
                  <a:lnTo>
                    <a:pt x="398" y="521"/>
                  </a:lnTo>
                  <a:lnTo>
                    <a:pt x="138" y="528"/>
                  </a:lnTo>
                  <a:lnTo>
                    <a:pt x="138" y="501"/>
                  </a:lnTo>
                  <a:lnTo>
                    <a:pt x="141" y="475"/>
                  </a:lnTo>
                  <a:lnTo>
                    <a:pt x="147" y="448"/>
                  </a:lnTo>
                  <a:lnTo>
                    <a:pt x="155" y="419"/>
                  </a:lnTo>
                  <a:lnTo>
                    <a:pt x="165" y="391"/>
                  </a:lnTo>
                  <a:lnTo>
                    <a:pt x="179" y="361"/>
                  </a:lnTo>
                  <a:lnTo>
                    <a:pt x="194" y="331"/>
                  </a:lnTo>
                  <a:lnTo>
                    <a:pt x="211" y="300"/>
                  </a:lnTo>
                  <a:lnTo>
                    <a:pt x="240" y="306"/>
                  </a:lnTo>
                  <a:lnTo>
                    <a:pt x="267" y="312"/>
                  </a:lnTo>
                  <a:lnTo>
                    <a:pt x="293" y="317"/>
                  </a:lnTo>
                  <a:lnTo>
                    <a:pt x="319" y="321"/>
                  </a:lnTo>
                  <a:lnTo>
                    <a:pt x="342" y="324"/>
                  </a:lnTo>
                  <a:lnTo>
                    <a:pt x="366" y="327"/>
                  </a:lnTo>
                  <a:lnTo>
                    <a:pt x="389" y="330"/>
                  </a:lnTo>
                  <a:lnTo>
                    <a:pt x="411" y="333"/>
                  </a:lnTo>
                  <a:lnTo>
                    <a:pt x="411" y="321"/>
                  </a:lnTo>
                  <a:lnTo>
                    <a:pt x="412" y="308"/>
                  </a:lnTo>
                  <a:lnTo>
                    <a:pt x="412" y="296"/>
                  </a:lnTo>
                  <a:lnTo>
                    <a:pt x="414" y="284"/>
                  </a:lnTo>
                  <a:lnTo>
                    <a:pt x="393" y="282"/>
                  </a:lnTo>
                  <a:lnTo>
                    <a:pt x="372" y="281"/>
                  </a:lnTo>
                  <a:lnTo>
                    <a:pt x="351" y="278"/>
                  </a:lnTo>
                  <a:lnTo>
                    <a:pt x="329" y="276"/>
                  </a:lnTo>
                  <a:lnTo>
                    <a:pt x="307" y="273"/>
                  </a:lnTo>
                  <a:lnTo>
                    <a:pt x="284" y="269"/>
                  </a:lnTo>
                  <a:lnTo>
                    <a:pt x="261" y="266"/>
                  </a:lnTo>
                  <a:lnTo>
                    <a:pt x="237" y="261"/>
                  </a:lnTo>
                  <a:lnTo>
                    <a:pt x="253" y="234"/>
                  </a:lnTo>
                  <a:lnTo>
                    <a:pt x="271" y="208"/>
                  </a:lnTo>
                  <a:lnTo>
                    <a:pt x="292" y="181"/>
                  </a:lnTo>
                  <a:lnTo>
                    <a:pt x="313" y="155"/>
                  </a:lnTo>
                  <a:lnTo>
                    <a:pt x="334" y="130"/>
                  </a:lnTo>
                  <a:lnTo>
                    <a:pt x="357" y="105"/>
                  </a:lnTo>
                  <a:lnTo>
                    <a:pt x="383" y="81"/>
                  </a:lnTo>
                  <a:lnTo>
                    <a:pt x="409" y="57"/>
                  </a:lnTo>
                  <a:lnTo>
                    <a:pt x="415" y="56"/>
                  </a:lnTo>
                  <a:lnTo>
                    <a:pt x="423" y="56"/>
                  </a:lnTo>
                  <a:lnTo>
                    <a:pt x="430" y="56"/>
                  </a:lnTo>
                  <a:lnTo>
                    <a:pt x="439" y="54"/>
                  </a:lnTo>
                  <a:lnTo>
                    <a:pt x="441" y="39"/>
                  </a:lnTo>
                  <a:lnTo>
                    <a:pt x="444" y="26"/>
                  </a:lnTo>
                  <a:lnTo>
                    <a:pt x="445" y="12"/>
                  </a:lnTo>
                  <a:lnTo>
                    <a:pt x="447" y="0"/>
                  </a:lnTo>
                  <a:lnTo>
                    <a:pt x="420" y="3"/>
                  </a:lnTo>
                  <a:lnTo>
                    <a:pt x="393" y="6"/>
                  </a:lnTo>
                  <a:lnTo>
                    <a:pt x="366" y="11"/>
                  </a:lnTo>
                  <a:lnTo>
                    <a:pt x="339" y="15"/>
                  </a:lnTo>
                  <a:lnTo>
                    <a:pt x="313" y="20"/>
                  </a:lnTo>
                  <a:lnTo>
                    <a:pt x="286" y="26"/>
                  </a:lnTo>
                  <a:lnTo>
                    <a:pt x="259" y="32"/>
                  </a:lnTo>
                  <a:lnTo>
                    <a:pt x="232" y="38"/>
                  </a:lnTo>
                  <a:lnTo>
                    <a:pt x="226" y="39"/>
                  </a:lnTo>
                  <a:lnTo>
                    <a:pt x="220" y="41"/>
                  </a:lnTo>
                  <a:lnTo>
                    <a:pt x="214" y="42"/>
                  </a:lnTo>
                  <a:lnTo>
                    <a:pt x="208" y="44"/>
                  </a:lnTo>
                  <a:lnTo>
                    <a:pt x="198" y="58"/>
                  </a:lnTo>
                  <a:lnTo>
                    <a:pt x="188" y="73"/>
                  </a:lnTo>
                  <a:lnTo>
                    <a:pt x="176" y="90"/>
                  </a:lnTo>
                  <a:lnTo>
                    <a:pt x="165" y="108"/>
                  </a:lnTo>
                  <a:lnTo>
                    <a:pt x="182" y="103"/>
                  </a:lnTo>
                  <a:lnTo>
                    <a:pt x="198" y="97"/>
                  </a:lnTo>
                  <a:lnTo>
                    <a:pt x="216" y="93"/>
                  </a:lnTo>
                  <a:lnTo>
                    <a:pt x="232" y="88"/>
                  </a:lnTo>
                  <a:lnTo>
                    <a:pt x="250" y="85"/>
                  </a:lnTo>
                  <a:lnTo>
                    <a:pt x="268" y="81"/>
                  </a:lnTo>
                  <a:lnTo>
                    <a:pt x="286" y="76"/>
                  </a:lnTo>
                  <a:lnTo>
                    <a:pt x="305" y="73"/>
                  </a:lnTo>
                  <a:lnTo>
                    <a:pt x="284" y="93"/>
                  </a:lnTo>
                  <a:lnTo>
                    <a:pt x="264" y="114"/>
                  </a:lnTo>
                  <a:lnTo>
                    <a:pt x="246" y="135"/>
                  </a:lnTo>
                  <a:lnTo>
                    <a:pt x="228" y="155"/>
                  </a:lnTo>
                  <a:lnTo>
                    <a:pt x="210" y="176"/>
                  </a:lnTo>
                  <a:lnTo>
                    <a:pt x="195" y="199"/>
                  </a:lnTo>
                  <a:lnTo>
                    <a:pt x="180" y="221"/>
                  </a:lnTo>
                  <a:lnTo>
                    <a:pt x="167" y="243"/>
                  </a:lnTo>
                  <a:lnTo>
                    <a:pt x="158" y="240"/>
                  </a:lnTo>
                  <a:lnTo>
                    <a:pt x="149" y="237"/>
                  </a:lnTo>
                  <a:lnTo>
                    <a:pt x="140" y="236"/>
                  </a:lnTo>
                  <a:lnTo>
                    <a:pt x="131" y="233"/>
                  </a:lnTo>
                  <a:lnTo>
                    <a:pt x="122" y="231"/>
                  </a:lnTo>
                  <a:lnTo>
                    <a:pt x="115" y="229"/>
                  </a:lnTo>
                  <a:lnTo>
                    <a:pt x="107" y="227"/>
                  </a:lnTo>
                  <a:lnTo>
                    <a:pt x="100" y="226"/>
                  </a:lnTo>
                  <a:lnTo>
                    <a:pt x="94" y="236"/>
                  </a:lnTo>
                  <a:lnTo>
                    <a:pt x="89" y="246"/>
                  </a:lnTo>
                  <a:lnTo>
                    <a:pt x="83" y="258"/>
                  </a:lnTo>
                  <a:lnTo>
                    <a:pt x="79" y="269"/>
                  </a:lnTo>
                  <a:lnTo>
                    <a:pt x="149" y="287"/>
                  </a:lnTo>
                  <a:lnTo>
                    <a:pt x="140" y="297"/>
                  </a:lnTo>
                  <a:lnTo>
                    <a:pt x="133" y="309"/>
                  </a:lnTo>
                  <a:lnTo>
                    <a:pt x="125" y="321"/>
                  </a:lnTo>
                  <a:lnTo>
                    <a:pt x="118" y="334"/>
                  </a:lnTo>
                  <a:lnTo>
                    <a:pt x="110" y="349"/>
                  </a:lnTo>
                  <a:lnTo>
                    <a:pt x="104" y="364"/>
                  </a:lnTo>
                  <a:lnTo>
                    <a:pt x="97" y="381"/>
                  </a:lnTo>
                  <a:lnTo>
                    <a:pt x="91" y="397"/>
                  </a:lnTo>
                  <a:lnTo>
                    <a:pt x="80" y="431"/>
                  </a:lnTo>
                  <a:lnTo>
                    <a:pt x="73" y="466"/>
                  </a:lnTo>
                  <a:lnTo>
                    <a:pt x="69" y="498"/>
                  </a:lnTo>
                  <a:lnTo>
                    <a:pt x="67" y="530"/>
                  </a:lnTo>
                  <a:lnTo>
                    <a:pt x="3" y="531"/>
                  </a:lnTo>
                  <a:lnTo>
                    <a:pt x="2" y="542"/>
                  </a:lnTo>
                  <a:lnTo>
                    <a:pt x="2" y="554"/>
                  </a:lnTo>
                  <a:lnTo>
                    <a:pt x="0" y="564"/>
                  </a:lnTo>
                  <a:lnTo>
                    <a:pt x="0" y="576"/>
                  </a:lnTo>
                  <a:lnTo>
                    <a:pt x="67" y="575"/>
                  </a:lnTo>
                  <a:lnTo>
                    <a:pt x="70" y="598"/>
                  </a:lnTo>
                  <a:lnTo>
                    <a:pt x="74" y="624"/>
                  </a:lnTo>
                  <a:lnTo>
                    <a:pt x="82" y="651"/>
                  </a:lnTo>
                  <a:lnTo>
                    <a:pt x="92" y="680"/>
                  </a:lnTo>
                  <a:lnTo>
                    <a:pt x="104" y="710"/>
                  </a:lnTo>
                  <a:lnTo>
                    <a:pt x="121" y="743"/>
                  </a:lnTo>
                  <a:lnTo>
                    <a:pt x="138" y="779"/>
                  </a:lnTo>
                  <a:lnTo>
                    <a:pt x="159" y="815"/>
                  </a:lnTo>
                  <a:lnTo>
                    <a:pt x="89" y="839"/>
                  </a:lnTo>
                  <a:lnTo>
                    <a:pt x="79" y="841"/>
                  </a:lnTo>
                  <a:lnTo>
                    <a:pt x="67" y="846"/>
                  </a:lnTo>
                  <a:lnTo>
                    <a:pt x="57" y="849"/>
                  </a:lnTo>
                  <a:lnTo>
                    <a:pt x="46" y="853"/>
                  </a:lnTo>
                  <a:lnTo>
                    <a:pt x="51" y="864"/>
                  </a:lnTo>
                  <a:lnTo>
                    <a:pt x="55" y="876"/>
                  </a:lnTo>
                  <a:lnTo>
                    <a:pt x="60" y="886"/>
                  </a:lnTo>
                  <a:lnTo>
                    <a:pt x="66" y="897"/>
                  </a:lnTo>
                  <a:lnTo>
                    <a:pt x="80" y="891"/>
                  </a:lnTo>
                  <a:lnTo>
                    <a:pt x="97" y="885"/>
                  </a:lnTo>
                  <a:lnTo>
                    <a:pt x="112" y="879"/>
                  </a:lnTo>
                  <a:lnTo>
                    <a:pt x="127" y="874"/>
                  </a:lnTo>
                  <a:lnTo>
                    <a:pt x="141" y="868"/>
                  </a:lnTo>
                  <a:lnTo>
                    <a:pt x="156" y="864"/>
                  </a:lnTo>
                  <a:lnTo>
                    <a:pt x="171" y="859"/>
                  </a:lnTo>
                  <a:lnTo>
                    <a:pt x="185" y="855"/>
                  </a:lnTo>
                  <a:lnTo>
                    <a:pt x="208" y="883"/>
                  </a:lnTo>
                  <a:lnTo>
                    <a:pt x="231" y="910"/>
                  </a:lnTo>
                  <a:lnTo>
                    <a:pt x="252" y="934"/>
                  </a:lnTo>
                  <a:lnTo>
                    <a:pt x="271" y="955"/>
                  </a:lnTo>
                  <a:lnTo>
                    <a:pt x="289" y="974"/>
                  </a:lnTo>
                  <a:lnTo>
                    <a:pt x="307" y="992"/>
                  </a:lnTo>
                  <a:lnTo>
                    <a:pt x="323" y="1007"/>
                  </a:lnTo>
                  <a:lnTo>
                    <a:pt x="338" y="1019"/>
                  </a:lnTo>
                  <a:lnTo>
                    <a:pt x="323" y="1016"/>
                  </a:lnTo>
                  <a:lnTo>
                    <a:pt x="308" y="1014"/>
                  </a:lnTo>
                  <a:lnTo>
                    <a:pt x="293" y="1012"/>
                  </a:lnTo>
                  <a:lnTo>
                    <a:pt x="278" y="1009"/>
                  </a:lnTo>
                  <a:lnTo>
                    <a:pt x="264" y="1004"/>
                  </a:lnTo>
                  <a:lnTo>
                    <a:pt x="249" y="1001"/>
                  </a:lnTo>
                  <a:lnTo>
                    <a:pt x="234" y="998"/>
                  </a:lnTo>
                  <a:lnTo>
                    <a:pt x="219" y="994"/>
                  </a:lnTo>
                  <a:lnTo>
                    <a:pt x="204" y="989"/>
                  </a:lnTo>
                  <a:lnTo>
                    <a:pt x="189" y="985"/>
                  </a:lnTo>
                  <a:lnTo>
                    <a:pt x="174" y="980"/>
                  </a:lnTo>
                  <a:lnTo>
                    <a:pt x="159" y="976"/>
                  </a:lnTo>
                  <a:lnTo>
                    <a:pt x="144" y="970"/>
                  </a:lnTo>
                  <a:lnTo>
                    <a:pt x="130" y="965"/>
                  </a:lnTo>
                  <a:lnTo>
                    <a:pt x="113" y="959"/>
                  </a:lnTo>
                  <a:lnTo>
                    <a:pt x="98" y="953"/>
                  </a:lnTo>
                  <a:lnTo>
                    <a:pt x="104" y="962"/>
                  </a:lnTo>
                  <a:lnTo>
                    <a:pt x="110" y="973"/>
                  </a:lnTo>
                  <a:lnTo>
                    <a:pt x="118" y="982"/>
                  </a:lnTo>
                  <a:lnTo>
                    <a:pt x="124" y="991"/>
                  </a:lnTo>
                  <a:lnTo>
                    <a:pt x="131" y="1001"/>
                  </a:lnTo>
                  <a:lnTo>
                    <a:pt x="138" y="1010"/>
                  </a:lnTo>
                  <a:lnTo>
                    <a:pt x="146" y="1020"/>
                  </a:lnTo>
                  <a:lnTo>
                    <a:pt x="153" y="1029"/>
                  </a:lnTo>
                  <a:lnTo>
                    <a:pt x="170" y="1034"/>
                  </a:lnTo>
                  <a:lnTo>
                    <a:pt x="186" y="1038"/>
                  </a:lnTo>
                  <a:lnTo>
                    <a:pt x="203" y="1041"/>
                  </a:lnTo>
                  <a:lnTo>
                    <a:pt x="219" y="1046"/>
                  </a:lnTo>
                  <a:lnTo>
                    <a:pt x="235" y="1049"/>
                  </a:lnTo>
                  <a:lnTo>
                    <a:pt x="252" y="1053"/>
                  </a:lnTo>
                  <a:lnTo>
                    <a:pt x="268" y="1056"/>
                  </a:lnTo>
                  <a:lnTo>
                    <a:pt x="286" y="1059"/>
                  </a:lnTo>
                  <a:lnTo>
                    <a:pt x="302" y="1062"/>
                  </a:lnTo>
                  <a:lnTo>
                    <a:pt x="320" y="1065"/>
                  </a:lnTo>
                  <a:lnTo>
                    <a:pt x="337" y="1067"/>
                  </a:lnTo>
                  <a:lnTo>
                    <a:pt x="354" y="1070"/>
                  </a:lnTo>
                  <a:lnTo>
                    <a:pt x="371" y="1071"/>
                  </a:lnTo>
                  <a:lnTo>
                    <a:pt x="389" y="1073"/>
                  </a:lnTo>
                  <a:lnTo>
                    <a:pt x="406" y="1074"/>
                  </a:lnTo>
                  <a:lnTo>
                    <a:pt x="424" y="1076"/>
                  </a:lnTo>
                  <a:lnTo>
                    <a:pt x="421" y="1059"/>
                  </a:lnTo>
                  <a:lnTo>
                    <a:pt x="418" y="1043"/>
                  </a:lnTo>
                  <a:lnTo>
                    <a:pt x="414" y="1026"/>
                  </a:lnTo>
                  <a:lnTo>
                    <a:pt x="411" y="1009"/>
                  </a:lnTo>
                  <a:lnTo>
                    <a:pt x="389" y="989"/>
                  </a:lnTo>
                  <a:lnTo>
                    <a:pt x="368" y="970"/>
                  </a:lnTo>
                  <a:lnTo>
                    <a:pt x="347" y="949"/>
                  </a:lnTo>
                  <a:lnTo>
                    <a:pt x="326" y="927"/>
                  </a:lnTo>
                  <a:lnTo>
                    <a:pt x="307" y="906"/>
                  </a:lnTo>
                  <a:lnTo>
                    <a:pt x="289" y="882"/>
                  </a:lnTo>
                  <a:lnTo>
                    <a:pt x="271" y="859"/>
                  </a:lnTo>
                  <a:lnTo>
                    <a:pt x="253" y="836"/>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5" name="Freeform 14"/>
            <p:cNvSpPr>
              <a:spLocks/>
            </p:cNvSpPr>
            <p:nvPr/>
          </p:nvSpPr>
          <p:spPr bwMode="auto">
            <a:xfrm>
              <a:off x="4835" y="399"/>
              <a:ext cx="88" cy="362"/>
            </a:xfrm>
            <a:custGeom>
              <a:avLst/>
              <a:gdLst>
                <a:gd name="T0" fmla="*/ 0 w 265"/>
                <a:gd name="T1" fmla="*/ 0 h 1085"/>
                <a:gd name="T2" fmla="*/ 0 w 265"/>
                <a:gd name="T3" fmla="*/ 0 h 1085"/>
                <a:gd name="T4" fmla="*/ 0 w 265"/>
                <a:gd name="T5" fmla="*/ 0 h 1085"/>
                <a:gd name="T6" fmla="*/ 0 w 265"/>
                <a:gd name="T7" fmla="*/ 0 h 1085"/>
                <a:gd name="T8" fmla="*/ 0 w 265"/>
                <a:gd name="T9" fmla="*/ 0 h 1085"/>
                <a:gd name="T10" fmla="*/ 0 w 265"/>
                <a:gd name="T11" fmla="*/ 0 h 1085"/>
                <a:gd name="T12" fmla="*/ 0 w 265"/>
                <a:gd name="T13" fmla="*/ 0 h 1085"/>
                <a:gd name="T14" fmla="*/ 0 w 265"/>
                <a:gd name="T15" fmla="*/ 0 h 1085"/>
                <a:gd name="T16" fmla="*/ 0 w 265"/>
                <a:gd name="T17" fmla="*/ 0 h 1085"/>
                <a:gd name="T18" fmla="*/ 0 w 265"/>
                <a:gd name="T19" fmla="*/ 0 h 1085"/>
                <a:gd name="T20" fmla="*/ 0 w 265"/>
                <a:gd name="T21" fmla="*/ 0 h 1085"/>
                <a:gd name="T22" fmla="*/ 0 w 265"/>
                <a:gd name="T23" fmla="*/ 0 h 1085"/>
                <a:gd name="T24" fmla="*/ 0 w 265"/>
                <a:gd name="T25" fmla="*/ 0 h 1085"/>
                <a:gd name="T26" fmla="*/ 0 w 265"/>
                <a:gd name="T27" fmla="*/ 0 h 1085"/>
                <a:gd name="T28" fmla="*/ 0 w 265"/>
                <a:gd name="T29" fmla="*/ 0 h 1085"/>
                <a:gd name="T30" fmla="*/ 0 w 265"/>
                <a:gd name="T31" fmla="*/ 0 h 1085"/>
                <a:gd name="T32" fmla="*/ 0 w 265"/>
                <a:gd name="T33" fmla="*/ 0 h 1085"/>
                <a:gd name="T34" fmla="*/ 0 w 265"/>
                <a:gd name="T35" fmla="*/ 0 h 1085"/>
                <a:gd name="T36" fmla="*/ 0 w 265"/>
                <a:gd name="T37" fmla="*/ 0 h 1085"/>
                <a:gd name="T38" fmla="*/ 0 w 265"/>
                <a:gd name="T39" fmla="*/ 0 h 1085"/>
                <a:gd name="T40" fmla="*/ 0 w 265"/>
                <a:gd name="T41" fmla="*/ 0 h 1085"/>
                <a:gd name="T42" fmla="*/ 0 w 265"/>
                <a:gd name="T43" fmla="*/ 0 h 1085"/>
                <a:gd name="T44" fmla="*/ 0 w 265"/>
                <a:gd name="T45" fmla="*/ 0 h 1085"/>
                <a:gd name="T46" fmla="*/ 0 w 265"/>
                <a:gd name="T47" fmla="*/ 0 h 1085"/>
                <a:gd name="T48" fmla="*/ 0 w 265"/>
                <a:gd name="T49" fmla="*/ 0 h 1085"/>
                <a:gd name="T50" fmla="*/ 0 w 265"/>
                <a:gd name="T51" fmla="*/ 0 h 1085"/>
                <a:gd name="T52" fmla="*/ 0 w 265"/>
                <a:gd name="T53" fmla="*/ 0 h 1085"/>
                <a:gd name="T54" fmla="*/ 0 w 265"/>
                <a:gd name="T55" fmla="*/ 0 h 1085"/>
                <a:gd name="T56" fmla="*/ 0 w 265"/>
                <a:gd name="T57" fmla="*/ 0 h 1085"/>
                <a:gd name="T58" fmla="*/ 0 w 265"/>
                <a:gd name="T59" fmla="*/ 0 h 1085"/>
                <a:gd name="T60" fmla="*/ 0 w 265"/>
                <a:gd name="T61" fmla="*/ 0 h 1085"/>
                <a:gd name="T62" fmla="*/ 0 w 265"/>
                <a:gd name="T63" fmla="*/ 0 h 1085"/>
                <a:gd name="T64" fmla="*/ 0 w 265"/>
                <a:gd name="T65" fmla="*/ 0 h 1085"/>
                <a:gd name="T66" fmla="*/ 0 w 265"/>
                <a:gd name="T67" fmla="*/ 0 h 1085"/>
                <a:gd name="T68" fmla="*/ 0 w 265"/>
                <a:gd name="T69" fmla="*/ 0 h 1085"/>
                <a:gd name="T70" fmla="*/ 0 w 265"/>
                <a:gd name="T71" fmla="*/ 0 h 1085"/>
                <a:gd name="T72" fmla="*/ 0 w 265"/>
                <a:gd name="T73" fmla="*/ 0 h 1085"/>
                <a:gd name="T74" fmla="*/ 0 w 265"/>
                <a:gd name="T75" fmla="*/ 0 h 1085"/>
                <a:gd name="T76" fmla="*/ 0 w 265"/>
                <a:gd name="T77" fmla="*/ 0 h 1085"/>
                <a:gd name="T78" fmla="*/ 0 w 265"/>
                <a:gd name="T79" fmla="*/ 0 h 1085"/>
                <a:gd name="T80" fmla="*/ 0 w 265"/>
                <a:gd name="T81" fmla="*/ 0 h 1085"/>
                <a:gd name="T82" fmla="*/ 0 w 265"/>
                <a:gd name="T83" fmla="*/ 0 h 1085"/>
                <a:gd name="T84" fmla="*/ 0 w 265"/>
                <a:gd name="T85" fmla="*/ 0 h 1085"/>
                <a:gd name="T86" fmla="*/ 0 w 265"/>
                <a:gd name="T87" fmla="*/ 0 h 1085"/>
                <a:gd name="T88" fmla="*/ 0 w 265"/>
                <a:gd name="T89" fmla="*/ 0 h 1085"/>
                <a:gd name="T90" fmla="*/ 0 w 265"/>
                <a:gd name="T91" fmla="*/ 0 h 1085"/>
                <a:gd name="T92" fmla="*/ 0 w 265"/>
                <a:gd name="T93" fmla="*/ 0 h 1085"/>
                <a:gd name="T94" fmla="*/ 0 w 265"/>
                <a:gd name="T95" fmla="*/ 0 h 1085"/>
                <a:gd name="T96" fmla="*/ 0 w 265"/>
                <a:gd name="T97" fmla="*/ 0 h 1085"/>
                <a:gd name="T98" fmla="*/ 0 w 265"/>
                <a:gd name="T99" fmla="*/ 0 h 1085"/>
                <a:gd name="T100" fmla="*/ 0 w 265"/>
                <a:gd name="T101" fmla="*/ 0 h 1085"/>
                <a:gd name="T102" fmla="*/ 0 w 265"/>
                <a:gd name="T103" fmla="*/ 0 h 1085"/>
                <a:gd name="T104" fmla="*/ 0 w 265"/>
                <a:gd name="T105" fmla="*/ 0 h 1085"/>
                <a:gd name="T106" fmla="*/ 0 w 265"/>
                <a:gd name="T107" fmla="*/ 0 h 1085"/>
                <a:gd name="T108" fmla="*/ 0 w 265"/>
                <a:gd name="T109" fmla="*/ 0 h 1085"/>
                <a:gd name="T110" fmla="*/ 0 w 265"/>
                <a:gd name="T111" fmla="*/ 0 h 1085"/>
                <a:gd name="T112" fmla="*/ 0 w 265"/>
                <a:gd name="T113" fmla="*/ 0 h 1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5"/>
                <a:gd name="T172" fmla="*/ 0 h 1085"/>
                <a:gd name="T173" fmla="*/ 265 w 265"/>
                <a:gd name="T174" fmla="*/ 1085 h 1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5" h="1085">
                  <a:moveTo>
                    <a:pt x="201" y="1035"/>
                  </a:moveTo>
                  <a:lnTo>
                    <a:pt x="193" y="795"/>
                  </a:lnTo>
                  <a:lnTo>
                    <a:pt x="202" y="795"/>
                  </a:lnTo>
                  <a:lnTo>
                    <a:pt x="210" y="795"/>
                  </a:lnTo>
                  <a:lnTo>
                    <a:pt x="218" y="795"/>
                  </a:lnTo>
                  <a:lnTo>
                    <a:pt x="226" y="797"/>
                  </a:lnTo>
                  <a:lnTo>
                    <a:pt x="235" y="797"/>
                  </a:lnTo>
                  <a:lnTo>
                    <a:pt x="242" y="797"/>
                  </a:lnTo>
                  <a:lnTo>
                    <a:pt x="251" y="798"/>
                  </a:lnTo>
                  <a:lnTo>
                    <a:pt x="259" y="798"/>
                  </a:lnTo>
                  <a:lnTo>
                    <a:pt x="260" y="786"/>
                  </a:lnTo>
                  <a:lnTo>
                    <a:pt x="260" y="773"/>
                  </a:lnTo>
                  <a:lnTo>
                    <a:pt x="260" y="761"/>
                  </a:lnTo>
                  <a:lnTo>
                    <a:pt x="260" y="749"/>
                  </a:lnTo>
                  <a:lnTo>
                    <a:pt x="251" y="749"/>
                  </a:lnTo>
                  <a:lnTo>
                    <a:pt x="244" y="749"/>
                  </a:lnTo>
                  <a:lnTo>
                    <a:pt x="235" y="749"/>
                  </a:lnTo>
                  <a:lnTo>
                    <a:pt x="226" y="749"/>
                  </a:lnTo>
                  <a:lnTo>
                    <a:pt x="218" y="749"/>
                  </a:lnTo>
                  <a:lnTo>
                    <a:pt x="210" y="749"/>
                  </a:lnTo>
                  <a:lnTo>
                    <a:pt x="201" y="749"/>
                  </a:lnTo>
                  <a:lnTo>
                    <a:pt x="192" y="749"/>
                  </a:lnTo>
                  <a:lnTo>
                    <a:pt x="187" y="566"/>
                  </a:lnTo>
                  <a:lnTo>
                    <a:pt x="265" y="564"/>
                  </a:lnTo>
                  <a:lnTo>
                    <a:pt x="265" y="552"/>
                  </a:lnTo>
                  <a:lnTo>
                    <a:pt x="265" y="542"/>
                  </a:lnTo>
                  <a:lnTo>
                    <a:pt x="265" y="530"/>
                  </a:lnTo>
                  <a:lnTo>
                    <a:pt x="265" y="519"/>
                  </a:lnTo>
                  <a:lnTo>
                    <a:pt x="186" y="521"/>
                  </a:lnTo>
                  <a:lnTo>
                    <a:pt x="180" y="339"/>
                  </a:lnTo>
                  <a:lnTo>
                    <a:pt x="189" y="339"/>
                  </a:lnTo>
                  <a:lnTo>
                    <a:pt x="199" y="339"/>
                  </a:lnTo>
                  <a:lnTo>
                    <a:pt x="210" y="337"/>
                  </a:lnTo>
                  <a:lnTo>
                    <a:pt x="220" y="337"/>
                  </a:lnTo>
                  <a:lnTo>
                    <a:pt x="230" y="336"/>
                  </a:lnTo>
                  <a:lnTo>
                    <a:pt x="241" y="334"/>
                  </a:lnTo>
                  <a:lnTo>
                    <a:pt x="253" y="333"/>
                  </a:lnTo>
                  <a:lnTo>
                    <a:pt x="263" y="331"/>
                  </a:lnTo>
                  <a:lnTo>
                    <a:pt x="262" y="320"/>
                  </a:lnTo>
                  <a:lnTo>
                    <a:pt x="262" y="306"/>
                  </a:lnTo>
                  <a:lnTo>
                    <a:pt x="262" y="294"/>
                  </a:lnTo>
                  <a:lnTo>
                    <a:pt x="262" y="282"/>
                  </a:lnTo>
                  <a:lnTo>
                    <a:pt x="253" y="284"/>
                  </a:lnTo>
                  <a:lnTo>
                    <a:pt x="242" y="284"/>
                  </a:lnTo>
                  <a:lnTo>
                    <a:pt x="232" y="285"/>
                  </a:lnTo>
                  <a:lnTo>
                    <a:pt x="221" y="285"/>
                  </a:lnTo>
                  <a:lnTo>
                    <a:pt x="211" y="287"/>
                  </a:lnTo>
                  <a:lnTo>
                    <a:pt x="201" y="288"/>
                  </a:lnTo>
                  <a:lnTo>
                    <a:pt x="189" y="288"/>
                  </a:lnTo>
                  <a:lnTo>
                    <a:pt x="178" y="290"/>
                  </a:lnTo>
                  <a:lnTo>
                    <a:pt x="172" y="56"/>
                  </a:lnTo>
                  <a:lnTo>
                    <a:pt x="184" y="56"/>
                  </a:lnTo>
                  <a:lnTo>
                    <a:pt x="195" y="56"/>
                  </a:lnTo>
                  <a:lnTo>
                    <a:pt x="205" y="56"/>
                  </a:lnTo>
                  <a:lnTo>
                    <a:pt x="214" y="56"/>
                  </a:lnTo>
                  <a:lnTo>
                    <a:pt x="223" y="56"/>
                  </a:lnTo>
                  <a:lnTo>
                    <a:pt x="232" y="56"/>
                  </a:lnTo>
                  <a:lnTo>
                    <a:pt x="239" y="57"/>
                  </a:lnTo>
                  <a:lnTo>
                    <a:pt x="245" y="57"/>
                  </a:lnTo>
                  <a:lnTo>
                    <a:pt x="244" y="42"/>
                  </a:lnTo>
                  <a:lnTo>
                    <a:pt x="241" y="27"/>
                  </a:lnTo>
                  <a:lnTo>
                    <a:pt x="239" y="14"/>
                  </a:lnTo>
                  <a:lnTo>
                    <a:pt x="236" y="2"/>
                  </a:lnTo>
                  <a:lnTo>
                    <a:pt x="224" y="2"/>
                  </a:lnTo>
                  <a:lnTo>
                    <a:pt x="213" y="0"/>
                  </a:lnTo>
                  <a:lnTo>
                    <a:pt x="201" y="0"/>
                  </a:lnTo>
                  <a:lnTo>
                    <a:pt x="189" y="0"/>
                  </a:lnTo>
                  <a:lnTo>
                    <a:pt x="177" y="0"/>
                  </a:lnTo>
                  <a:lnTo>
                    <a:pt x="165" y="0"/>
                  </a:lnTo>
                  <a:lnTo>
                    <a:pt x="153" y="0"/>
                  </a:lnTo>
                  <a:lnTo>
                    <a:pt x="141" y="0"/>
                  </a:lnTo>
                  <a:lnTo>
                    <a:pt x="131" y="0"/>
                  </a:lnTo>
                  <a:lnTo>
                    <a:pt x="119" y="2"/>
                  </a:lnTo>
                  <a:lnTo>
                    <a:pt x="108" y="2"/>
                  </a:lnTo>
                  <a:lnTo>
                    <a:pt x="98" y="3"/>
                  </a:lnTo>
                  <a:lnTo>
                    <a:pt x="86" y="3"/>
                  </a:lnTo>
                  <a:lnTo>
                    <a:pt x="76" y="5"/>
                  </a:lnTo>
                  <a:lnTo>
                    <a:pt x="65" y="5"/>
                  </a:lnTo>
                  <a:lnTo>
                    <a:pt x="55" y="6"/>
                  </a:lnTo>
                  <a:lnTo>
                    <a:pt x="53" y="18"/>
                  </a:lnTo>
                  <a:lnTo>
                    <a:pt x="52" y="32"/>
                  </a:lnTo>
                  <a:lnTo>
                    <a:pt x="49" y="45"/>
                  </a:lnTo>
                  <a:lnTo>
                    <a:pt x="47" y="60"/>
                  </a:lnTo>
                  <a:lnTo>
                    <a:pt x="52" y="60"/>
                  </a:lnTo>
                  <a:lnTo>
                    <a:pt x="58" y="59"/>
                  </a:lnTo>
                  <a:lnTo>
                    <a:pt x="64" y="59"/>
                  </a:lnTo>
                  <a:lnTo>
                    <a:pt x="70" y="59"/>
                  </a:lnTo>
                  <a:lnTo>
                    <a:pt x="76" y="59"/>
                  </a:lnTo>
                  <a:lnTo>
                    <a:pt x="83" y="59"/>
                  </a:lnTo>
                  <a:lnTo>
                    <a:pt x="89" y="57"/>
                  </a:lnTo>
                  <a:lnTo>
                    <a:pt x="96" y="57"/>
                  </a:lnTo>
                  <a:lnTo>
                    <a:pt x="102" y="291"/>
                  </a:lnTo>
                  <a:lnTo>
                    <a:pt x="93" y="291"/>
                  </a:lnTo>
                  <a:lnTo>
                    <a:pt x="83" y="291"/>
                  </a:lnTo>
                  <a:lnTo>
                    <a:pt x="73" y="291"/>
                  </a:lnTo>
                  <a:lnTo>
                    <a:pt x="64" y="291"/>
                  </a:lnTo>
                  <a:lnTo>
                    <a:pt x="53" y="291"/>
                  </a:lnTo>
                  <a:lnTo>
                    <a:pt x="43" y="291"/>
                  </a:lnTo>
                  <a:lnTo>
                    <a:pt x="32" y="290"/>
                  </a:lnTo>
                  <a:lnTo>
                    <a:pt x="22" y="290"/>
                  </a:lnTo>
                  <a:lnTo>
                    <a:pt x="20" y="302"/>
                  </a:lnTo>
                  <a:lnTo>
                    <a:pt x="20" y="314"/>
                  </a:lnTo>
                  <a:lnTo>
                    <a:pt x="19" y="327"/>
                  </a:lnTo>
                  <a:lnTo>
                    <a:pt x="19" y="339"/>
                  </a:lnTo>
                  <a:lnTo>
                    <a:pt x="31" y="339"/>
                  </a:lnTo>
                  <a:lnTo>
                    <a:pt x="41" y="340"/>
                  </a:lnTo>
                  <a:lnTo>
                    <a:pt x="53" y="340"/>
                  </a:lnTo>
                  <a:lnTo>
                    <a:pt x="64" y="340"/>
                  </a:lnTo>
                  <a:lnTo>
                    <a:pt x="74" y="342"/>
                  </a:lnTo>
                  <a:lnTo>
                    <a:pt x="84" y="342"/>
                  </a:lnTo>
                  <a:lnTo>
                    <a:pt x="95" y="342"/>
                  </a:lnTo>
                  <a:lnTo>
                    <a:pt x="104" y="342"/>
                  </a:lnTo>
                  <a:lnTo>
                    <a:pt x="110" y="524"/>
                  </a:lnTo>
                  <a:lnTo>
                    <a:pt x="6" y="527"/>
                  </a:lnTo>
                  <a:lnTo>
                    <a:pt x="4" y="537"/>
                  </a:lnTo>
                  <a:lnTo>
                    <a:pt x="4" y="549"/>
                  </a:lnTo>
                  <a:lnTo>
                    <a:pt x="4" y="560"/>
                  </a:lnTo>
                  <a:lnTo>
                    <a:pt x="4" y="572"/>
                  </a:lnTo>
                  <a:lnTo>
                    <a:pt x="110" y="567"/>
                  </a:lnTo>
                  <a:lnTo>
                    <a:pt x="116" y="752"/>
                  </a:lnTo>
                  <a:lnTo>
                    <a:pt x="102" y="752"/>
                  </a:lnTo>
                  <a:lnTo>
                    <a:pt x="89" y="754"/>
                  </a:lnTo>
                  <a:lnTo>
                    <a:pt x="76" y="754"/>
                  </a:lnTo>
                  <a:lnTo>
                    <a:pt x="61" y="755"/>
                  </a:lnTo>
                  <a:lnTo>
                    <a:pt x="46" y="757"/>
                  </a:lnTo>
                  <a:lnTo>
                    <a:pt x="31" y="759"/>
                  </a:lnTo>
                  <a:lnTo>
                    <a:pt x="16" y="761"/>
                  </a:lnTo>
                  <a:lnTo>
                    <a:pt x="0" y="764"/>
                  </a:lnTo>
                  <a:lnTo>
                    <a:pt x="1" y="776"/>
                  </a:lnTo>
                  <a:lnTo>
                    <a:pt x="1" y="788"/>
                  </a:lnTo>
                  <a:lnTo>
                    <a:pt x="1" y="800"/>
                  </a:lnTo>
                  <a:lnTo>
                    <a:pt x="1" y="812"/>
                  </a:lnTo>
                  <a:lnTo>
                    <a:pt x="13" y="809"/>
                  </a:lnTo>
                  <a:lnTo>
                    <a:pt x="26" y="807"/>
                  </a:lnTo>
                  <a:lnTo>
                    <a:pt x="40" y="804"/>
                  </a:lnTo>
                  <a:lnTo>
                    <a:pt x="55" y="803"/>
                  </a:lnTo>
                  <a:lnTo>
                    <a:pt x="70" y="800"/>
                  </a:lnTo>
                  <a:lnTo>
                    <a:pt x="84" y="798"/>
                  </a:lnTo>
                  <a:lnTo>
                    <a:pt x="101" y="795"/>
                  </a:lnTo>
                  <a:lnTo>
                    <a:pt x="117" y="794"/>
                  </a:lnTo>
                  <a:lnTo>
                    <a:pt x="123" y="1037"/>
                  </a:lnTo>
                  <a:lnTo>
                    <a:pt x="44" y="1035"/>
                  </a:lnTo>
                  <a:lnTo>
                    <a:pt x="38" y="1029"/>
                  </a:lnTo>
                  <a:lnTo>
                    <a:pt x="32" y="1025"/>
                  </a:lnTo>
                  <a:lnTo>
                    <a:pt x="25" y="1020"/>
                  </a:lnTo>
                  <a:lnTo>
                    <a:pt x="19" y="1015"/>
                  </a:lnTo>
                  <a:lnTo>
                    <a:pt x="22" y="1032"/>
                  </a:lnTo>
                  <a:lnTo>
                    <a:pt x="26" y="1049"/>
                  </a:lnTo>
                  <a:lnTo>
                    <a:pt x="29" y="1065"/>
                  </a:lnTo>
                  <a:lnTo>
                    <a:pt x="32" y="1082"/>
                  </a:lnTo>
                  <a:lnTo>
                    <a:pt x="49" y="1083"/>
                  </a:lnTo>
                  <a:lnTo>
                    <a:pt x="67" y="1083"/>
                  </a:lnTo>
                  <a:lnTo>
                    <a:pt x="83" y="1085"/>
                  </a:lnTo>
                  <a:lnTo>
                    <a:pt x="99" y="1085"/>
                  </a:lnTo>
                  <a:lnTo>
                    <a:pt x="116" y="1085"/>
                  </a:lnTo>
                  <a:lnTo>
                    <a:pt x="134" y="1085"/>
                  </a:lnTo>
                  <a:lnTo>
                    <a:pt x="150" y="1085"/>
                  </a:lnTo>
                  <a:lnTo>
                    <a:pt x="166" y="1085"/>
                  </a:lnTo>
                  <a:lnTo>
                    <a:pt x="177" y="1085"/>
                  </a:lnTo>
                  <a:lnTo>
                    <a:pt x="187" y="1083"/>
                  </a:lnTo>
                  <a:lnTo>
                    <a:pt x="198" y="1083"/>
                  </a:lnTo>
                  <a:lnTo>
                    <a:pt x="208" y="1082"/>
                  </a:lnTo>
                  <a:lnTo>
                    <a:pt x="218" y="1082"/>
                  </a:lnTo>
                  <a:lnTo>
                    <a:pt x="227" y="1082"/>
                  </a:lnTo>
                  <a:lnTo>
                    <a:pt x="238" y="1080"/>
                  </a:lnTo>
                  <a:lnTo>
                    <a:pt x="248" y="1080"/>
                  </a:lnTo>
                  <a:lnTo>
                    <a:pt x="250" y="1068"/>
                  </a:lnTo>
                  <a:lnTo>
                    <a:pt x="250" y="1056"/>
                  </a:lnTo>
                  <a:lnTo>
                    <a:pt x="250" y="1044"/>
                  </a:lnTo>
                  <a:lnTo>
                    <a:pt x="251" y="1031"/>
                  </a:lnTo>
                  <a:lnTo>
                    <a:pt x="201" y="1035"/>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6" name="Freeform 15"/>
            <p:cNvSpPr>
              <a:spLocks/>
            </p:cNvSpPr>
            <p:nvPr/>
          </p:nvSpPr>
          <p:spPr bwMode="auto">
            <a:xfrm>
              <a:off x="4623" y="417"/>
              <a:ext cx="180" cy="328"/>
            </a:xfrm>
            <a:custGeom>
              <a:avLst/>
              <a:gdLst>
                <a:gd name="T0" fmla="*/ 0 w 539"/>
                <a:gd name="T1" fmla="*/ 0 h 985"/>
                <a:gd name="T2" fmla="*/ 0 w 539"/>
                <a:gd name="T3" fmla="*/ 0 h 985"/>
                <a:gd name="T4" fmla="*/ 0 w 539"/>
                <a:gd name="T5" fmla="*/ 0 h 985"/>
                <a:gd name="T6" fmla="*/ 0 w 539"/>
                <a:gd name="T7" fmla="*/ 0 h 985"/>
                <a:gd name="T8" fmla="*/ 0 w 539"/>
                <a:gd name="T9" fmla="*/ 0 h 985"/>
                <a:gd name="T10" fmla="*/ 0 w 539"/>
                <a:gd name="T11" fmla="*/ 0 h 985"/>
                <a:gd name="T12" fmla="*/ 0 w 539"/>
                <a:gd name="T13" fmla="*/ 0 h 985"/>
                <a:gd name="T14" fmla="*/ 0 w 539"/>
                <a:gd name="T15" fmla="*/ 0 h 985"/>
                <a:gd name="T16" fmla="*/ 0 w 539"/>
                <a:gd name="T17" fmla="*/ 0 h 985"/>
                <a:gd name="T18" fmla="*/ 0 w 539"/>
                <a:gd name="T19" fmla="*/ 0 h 985"/>
                <a:gd name="T20" fmla="*/ 0 w 539"/>
                <a:gd name="T21" fmla="*/ 0 h 985"/>
                <a:gd name="T22" fmla="*/ 0 w 539"/>
                <a:gd name="T23" fmla="*/ 0 h 985"/>
                <a:gd name="T24" fmla="*/ 0 w 539"/>
                <a:gd name="T25" fmla="*/ 0 h 985"/>
                <a:gd name="T26" fmla="*/ 0 w 539"/>
                <a:gd name="T27" fmla="*/ 0 h 985"/>
                <a:gd name="T28" fmla="*/ 0 w 539"/>
                <a:gd name="T29" fmla="*/ 0 h 985"/>
                <a:gd name="T30" fmla="*/ 0 w 539"/>
                <a:gd name="T31" fmla="*/ 0 h 985"/>
                <a:gd name="T32" fmla="*/ 0 w 539"/>
                <a:gd name="T33" fmla="*/ 0 h 985"/>
                <a:gd name="T34" fmla="*/ 0 w 539"/>
                <a:gd name="T35" fmla="*/ 0 h 985"/>
                <a:gd name="T36" fmla="*/ 0 w 539"/>
                <a:gd name="T37" fmla="*/ 0 h 985"/>
                <a:gd name="T38" fmla="*/ 0 w 539"/>
                <a:gd name="T39" fmla="*/ 0 h 985"/>
                <a:gd name="T40" fmla="*/ 0 w 539"/>
                <a:gd name="T41" fmla="*/ 0 h 985"/>
                <a:gd name="T42" fmla="*/ 0 w 539"/>
                <a:gd name="T43" fmla="*/ 0 h 985"/>
                <a:gd name="T44" fmla="*/ 0 w 539"/>
                <a:gd name="T45" fmla="*/ 0 h 985"/>
                <a:gd name="T46" fmla="*/ 0 w 539"/>
                <a:gd name="T47" fmla="*/ 0 h 985"/>
                <a:gd name="T48" fmla="*/ 0 w 539"/>
                <a:gd name="T49" fmla="*/ 0 h 985"/>
                <a:gd name="T50" fmla="*/ 0 w 539"/>
                <a:gd name="T51" fmla="*/ 0 h 985"/>
                <a:gd name="T52" fmla="*/ 0 w 539"/>
                <a:gd name="T53" fmla="*/ 0 h 985"/>
                <a:gd name="T54" fmla="*/ 0 w 539"/>
                <a:gd name="T55" fmla="*/ 0 h 985"/>
                <a:gd name="T56" fmla="*/ 0 w 539"/>
                <a:gd name="T57" fmla="*/ 0 h 985"/>
                <a:gd name="T58" fmla="*/ 0 w 539"/>
                <a:gd name="T59" fmla="*/ 0 h 985"/>
                <a:gd name="T60" fmla="*/ 0 w 539"/>
                <a:gd name="T61" fmla="*/ 0 h 985"/>
                <a:gd name="T62" fmla="*/ 0 w 539"/>
                <a:gd name="T63" fmla="*/ 0 h 985"/>
                <a:gd name="T64" fmla="*/ 0 w 539"/>
                <a:gd name="T65" fmla="*/ 0 h 985"/>
                <a:gd name="T66" fmla="*/ 0 w 539"/>
                <a:gd name="T67" fmla="*/ 0 h 985"/>
                <a:gd name="T68" fmla="*/ 0 w 539"/>
                <a:gd name="T69" fmla="*/ 0 h 985"/>
                <a:gd name="T70" fmla="*/ 0 w 539"/>
                <a:gd name="T71" fmla="*/ 0 h 985"/>
                <a:gd name="T72" fmla="*/ 0 w 539"/>
                <a:gd name="T73" fmla="*/ 0 h 985"/>
                <a:gd name="T74" fmla="*/ 0 w 539"/>
                <a:gd name="T75" fmla="*/ 0 h 985"/>
                <a:gd name="T76" fmla="*/ 0 w 539"/>
                <a:gd name="T77" fmla="*/ 0 h 985"/>
                <a:gd name="T78" fmla="*/ 0 w 539"/>
                <a:gd name="T79" fmla="*/ 0 h 985"/>
                <a:gd name="T80" fmla="*/ 0 w 539"/>
                <a:gd name="T81" fmla="*/ 0 h 985"/>
                <a:gd name="T82" fmla="*/ 0 w 539"/>
                <a:gd name="T83" fmla="*/ 0 h 985"/>
                <a:gd name="T84" fmla="*/ 0 w 539"/>
                <a:gd name="T85" fmla="*/ 0 h 985"/>
                <a:gd name="T86" fmla="*/ 0 w 539"/>
                <a:gd name="T87" fmla="*/ 0 h 985"/>
                <a:gd name="T88" fmla="*/ 0 w 539"/>
                <a:gd name="T89" fmla="*/ 0 h 985"/>
                <a:gd name="T90" fmla="*/ 0 w 539"/>
                <a:gd name="T91" fmla="*/ 0 h 985"/>
                <a:gd name="T92" fmla="*/ 0 w 539"/>
                <a:gd name="T93" fmla="*/ 0 h 985"/>
                <a:gd name="T94" fmla="*/ 0 w 539"/>
                <a:gd name="T95" fmla="*/ 0 h 985"/>
                <a:gd name="T96" fmla="*/ 0 w 539"/>
                <a:gd name="T97" fmla="*/ 0 h 9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9"/>
                <a:gd name="T148" fmla="*/ 0 h 985"/>
                <a:gd name="T149" fmla="*/ 539 w 539"/>
                <a:gd name="T150" fmla="*/ 985 h 9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9" h="985">
                  <a:moveTo>
                    <a:pt x="429" y="909"/>
                  </a:moveTo>
                  <a:lnTo>
                    <a:pt x="418" y="905"/>
                  </a:lnTo>
                  <a:lnTo>
                    <a:pt x="408" y="902"/>
                  </a:lnTo>
                  <a:lnTo>
                    <a:pt x="397" y="897"/>
                  </a:lnTo>
                  <a:lnTo>
                    <a:pt x="387" y="893"/>
                  </a:lnTo>
                  <a:lnTo>
                    <a:pt x="377" y="888"/>
                  </a:lnTo>
                  <a:lnTo>
                    <a:pt x="366" y="884"/>
                  </a:lnTo>
                  <a:lnTo>
                    <a:pt x="356" y="880"/>
                  </a:lnTo>
                  <a:lnTo>
                    <a:pt x="345" y="875"/>
                  </a:lnTo>
                  <a:lnTo>
                    <a:pt x="351" y="872"/>
                  </a:lnTo>
                  <a:lnTo>
                    <a:pt x="357" y="869"/>
                  </a:lnTo>
                  <a:lnTo>
                    <a:pt x="365" y="866"/>
                  </a:lnTo>
                  <a:lnTo>
                    <a:pt x="371" y="863"/>
                  </a:lnTo>
                  <a:lnTo>
                    <a:pt x="377" y="862"/>
                  </a:lnTo>
                  <a:lnTo>
                    <a:pt x="384" y="859"/>
                  </a:lnTo>
                  <a:lnTo>
                    <a:pt x="390" y="856"/>
                  </a:lnTo>
                  <a:lnTo>
                    <a:pt x="396" y="853"/>
                  </a:lnTo>
                  <a:lnTo>
                    <a:pt x="390" y="842"/>
                  </a:lnTo>
                  <a:lnTo>
                    <a:pt x="385" y="832"/>
                  </a:lnTo>
                  <a:lnTo>
                    <a:pt x="380" y="820"/>
                  </a:lnTo>
                  <a:lnTo>
                    <a:pt x="375" y="809"/>
                  </a:lnTo>
                  <a:lnTo>
                    <a:pt x="363" y="814"/>
                  </a:lnTo>
                  <a:lnTo>
                    <a:pt x="353" y="817"/>
                  </a:lnTo>
                  <a:lnTo>
                    <a:pt x="341" y="821"/>
                  </a:lnTo>
                  <a:lnTo>
                    <a:pt x="330" y="826"/>
                  </a:lnTo>
                  <a:lnTo>
                    <a:pt x="320" y="830"/>
                  </a:lnTo>
                  <a:lnTo>
                    <a:pt x="311" y="835"/>
                  </a:lnTo>
                  <a:lnTo>
                    <a:pt x="301" y="838"/>
                  </a:lnTo>
                  <a:lnTo>
                    <a:pt x="292" y="842"/>
                  </a:lnTo>
                  <a:lnTo>
                    <a:pt x="275" y="830"/>
                  </a:lnTo>
                  <a:lnTo>
                    <a:pt x="259" y="820"/>
                  </a:lnTo>
                  <a:lnTo>
                    <a:pt x="244" y="808"/>
                  </a:lnTo>
                  <a:lnTo>
                    <a:pt x="229" y="796"/>
                  </a:lnTo>
                  <a:lnTo>
                    <a:pt x="216" y="784"/>
                  </a:lnTo>
                  <a:lnTo>
                    <a:pt x="202" y="771"/>
                  </a:lnTo>
                  <a:lnTo>
                    <a:pt x="190" y="759"/>
                  </a:lnTo>
                  <a:lnTo>
                    <a:pt x="179" y="745"/>
                  </a:lnTo>
                  <a:lnTo>
                    <a:pt x="158" y="720"/>
                  </a:lnTo>
                  <a:lnTo>
                    <a:pt x="140" y="693"/>
                  </a:lnTo>
                  <a:lnTo>
                    <a:pt x="125" y="668"/>
                  </a:lnTo>
                  <a:lnTo>
                    <a:pt x="113" y="642"/>
                  </a:lnTo>
                  <a:lnTo>
                    <a:pt x="103" y="617"/>
                  </a:lnTo>
                  <a:lnTo>
                    <a:pt x="95" y="590"/>
                  </a:lnTo>
                  <a:lnTo>
                    <a:pt x="91" y="565"/>
                  </a:lnTo>
                  <a:lnTo>
                    <a:pt x="88" y="539"/>
                  </a:lnTo>
                  <a:lnTo>
                    <a:pt x="329" y="532"/>
                  </a:lnTo>
                  <a:lnTo>
                    <a:pt x="330" y="520"/>
                  </a:lnTo>
                  <a:lnTo>
                    <a:pt x="332" y="510"/>
                  </a:lnTo>
                  <a:lnTo>
                    <a:pt x="332" y="498"/>
                  </a:lnTo>
                  <a:lnTo>
                    <a:pt x="333" y="487"/>
                  </a:lnTo>
                  <a:lnTo>
                    <a:pt x="82" y="495"/>
                  </a:lnTo>
                  <a:lnTo>
                    <a:pt x="89" y="447"/>
                  </a:lnTo>
                  <a:lnTo>
                    <a:pt x="103" y="401"/>
                  </a:lnTo>
                  <a:lnTo>
                    <a:pt x="119" y="358"/>
                  </a:lnTo>
                  <a:lnTo>
                    <a:pt x="141" y="316"/>
                  </a:lnTo>
                  <a:lnTo>
                    <a:pt x="167" y="278"/>
                  </a:lnTo>
                  <a:lnTo>
                    <a:pt x="198" y="243"/>
                  </a:lnTo>
                  <a:lnTo>
                    <a:pt x="232" y="210"/>
                  </a:lnTo>
                  <a:lnTo>
                    <a:pt x="272" y="179"/>
                  </a:lnTo>
                  <a:lnTo>
                    <a:pt x="287" y="184"/>
                  </a:lnTo>
                  <a:lnTo>
                    <a:pt x="302" y="190"/>
                  </a:lnTo>
                  <a:lnTo>
                    <a:pt x="317" y="196"/>
                  </a:lnTo>
                  <a:lnTo>
                    <a:pt x="332" y="202"/>
                  </a:lnTo>
                  <a:lnTo>
                    <a:pt x="347" y="207"/>
                  </a:lnTo>
                  <a:lnTo>
                    <a:pt x="362" y="211"/>
                  </a:lnTo>
                  <a:lnTo>
                    <a:pt x="377" y="216"/>
                  </a:lnTo>
                  <a:lnTo>
                    <a:pt x="391" y="220"/>
                  </a:lnTo>
                  <a:lnTo>
                    <a:pt x="409" y="225"/>
                  </a:lnTo>
                  <a:lnTo>
                    <a:pt x="414" y="214"/>
                  </a:lnTo>
                  <a:lnTo>
                    <a:pt x="420" y="202"/>
                  </a:lnTo>
                  <a:lnTo>
                    <a:pt x="424" y="192"/>
                  </a:lnTo>
                  <a:lnTo>
                    <a:pt x="429" y="182"/>
                  </a:lnTo>
                  <a:lnTo>
                    <a:pt x="409" y="176"/>
                  </a:lnTo>
                  <a:lnTo>
                    <a:pt x="391" y="171"/>
                  </a:lnTo>
                  <a:lnTo>
                    <a:pt x="377" y="167"/>
                  </a:lnTo>
                  <a:lnTo>
                    <a:pt x="363" y="161"/>
                  </a:lnTo>
                  <a:lnTo>
                    <a:pt x="350" y="158"/>
                  </a:lnTo>
                  <a:lnTo>
                    <a:pt x="339" y="153"/>
                  </a:lnTo>
                  <a:lnTo>
                    <a:pt x="330" y="149"/>
                  </a:lnTo>
                  <a:lnTo>
                    <a:pt x="323" y="146"/>
                  </a:lnTo>
                  <a:lnTo>
                    <a:pt x="341" y="134"/>
                  </a:lnTo>
                  <a:lnTo>
                    <a:pt x="360" y="122"/>
                  </a:lnTo>
                  <a:lnTo>
                    <a:pt x="381" y="111"/>
                  </a:lnTo>
                  <a:lnTo>
                    <a:pt x="402" y="99"/>
                  </a:lnTo>
                  <a:lnTo>
                    <a:pt x="424" y="91"/>
                  </a:lnTo>
                  <a:lnTo>
                    <a:pt x="447" y="80"/>
                  </a:lnTo>
                  <a:lnTo>
                    <a:pt x="470" y="71"/>
                  </a:lnTo>
                  <a:lnTo>
                    <a:pt x="496" y="64"/>
                  </a:lnTo>
                  <a:lnTo>
                    <a:pt x="506" y="46"/>
                  </a:lnTo>
                  <a:lnTo>
                    <a:pt x="518" y="29"/>
                  </a:lnTo>
                  <a:lnTo>
                    <a:pt x="528" y="14"/>
                  </a:lnTo>
                  <a:lnTo>
                    <a:pt x="539" y="0"/>
                  </a:lnTo>
                  <a:lnTo>
                    <a:pt x="500" y="11"/>
                  </a:lnTo>
                  <a:lnTo>
                    <a:pt x="463" y="23"/>
                  </a:lnTo>
                  <a:lnTo>
                    <a:pt x="427" y="35"/>
                  </a:lnTo>
                  <a:lnTo>
                    <a:pt x="393" y="49"/>
                  </a:lnTo>
                  <a:lnTo>
                    <a:pt x="360" y="64"/>
                  </a:lnTo>
                  <a:lnTo>
                    <a:pt x="327" y="79"/>
                  </a:lnTo>
                  <a:lnTo>
                    <a:pt x="298" y="95"/>
                  </a:lnTo>
                  <a:lnTo>
                    <a:pt x="268" y="111"/>
                  </a:lnTo>
                  <a:lnTo>
                    <a:pt x="240" y="129"/>
                  </a:lnTo>
                  <a:lnTo>
                    <a:pt x="214" y="147"/>
                  </a:lnTo>
                  <a:lnTo>
                    <a:pt x="187" y="167"/>
                  </a:lnTo>
                  <a:lnTo>
                    <a:pt x="164" y="187"/>
                  </a:lnTo>
                  <a:lnTo>
                    <a:pt x="141" y="208"/>
                  </a:lnTo>
                  <a:lnTo>
                    <a:pt x="119" y="229"/>
                  </a:lnTo>
                  <a:lnTo>
                    <a:pt x="100" y="252"/>
                  </a:lnTo>
                  <a:lnTo>
                    <a:pt x="80" y="275"/>
                  </a:lnTo>
                  <a:lnTo>
                    <a:pt x="61" y="301"/>
                  </a:lnTo>
                  <a:lnTo>
                    <a:pt x="45" y="328"/>
                  </a:lnTo>
                  <a:lnTo>
                    <a:pt x="31" y="355"/>
                  </a:lnTo>
                  <a:lnTo>
                    <a:pt x="21" y="383"/>
                  </a:lnTo>
                  <a:lnTo>
                    <a:pt x="12" y="411"/>
                  </a:lnTo>
                  <a:lnTo>
                    <a:pt x="4" y="440"/>
                  </a:lnTo>
                  <a:lnTo>
                    <a:pt x="1" y="468"/>
                  </a:lnTo>
                  <a:lnTo>
                    <a:pt x="0" y="498"/>
                  </a:lnTo>
                  <a:lnTo>
                    <a:pt x="1" y="532"/>
                  </a:lnTo>
                  <a:lnTo>
                    <a:pt x="7" y="565"/>
                  </a:lnTo>
                  <a:lnTo>
                    <a:pt x="15" y="598"/>
                  </a:lnTo>
                  <a:lnTo>
                    <a:pt x="27" y="629"/>
                  </a:lnTo>
                  <a:lnTo>
                    <a:pt x="40" y="662"/>
                  </a:lnTo>
                  <a:lnTo>
                    <a:pt x="58" y="692"/>
                  </a:lnTo>
                  <a:lnTo>
                    <a:pt x="77" y="723"/>
                  </a:lnTo>
                  <a:lnTo>
                    <a:pt x="101" y="753"/>
                  </a:lnTo>
                  <a:lnTo>
                    <a:pt x="120" y="775"/>
                  </a:lnTo>
                  <a:lnTo>
                    <a:pt x="141" y="797"/>
                  </a:lnTo>
                  <a:lnTo>
                    <a:pt x="162" y="818"/>
                  </a:lnTo>
                  <a:lnTo>
                    <a:pt x="186" y="838"/>
                  </a:lnTo>
                  <a:lnTo>
                    <a:pt x="210" y="857"/>
                  </a:lnTo>
                  <a:lnTo>
                    <a:pt x="237" y="874"/>
                  </a:lnTo>
                  <a:lnTo>
                    <a:pt x="263" y="891"/>
                  </a:lnTo>
                  <a:lnTo>
                    <a:pt x="292" y="906"/>
                  </a:lnTo>
                  <a:lnTo>
                    <a:pt x="314" y="918"/>
                  </a:lnTo>
                  <a:lnTo>
                    <a:pt x="338" y="930"/>
                  </a:lnTo>
                  <a:lnTo>
                    <a:pt x="362" y="941"/>
                  </a:lnTo>
                  <a:lnTo>
                    <a:pt x="385" y="950"/>
                  </a:lnTo>
                  <a:lnTo>
                    <a:pt x="409" y="960"/>
                  </a:lnTo>
                  <a:lnTo>
                    <a:pt x="435" y="969"/>
                  </a:lnTo>
                  <a:lnTo>
                    <a:pt x="458" y="978"/>
                  </a:lnTo>
                  <a:lnTo>
                    <a:pt x="484" y="985"/>
                  </a:lnTo>
                  <a:lnTo>
                    <a:pt x="476" y="976"/>
                  </a:lnTo>
                  <a:lnTo>
                    <a:pt x="469" y="966"/>
                  </a:lnTo>
                  <a:lnTo>
                    <a:pt x="461" y="957"/>
                  </a:lnTo>
                  <a:lnTo>
                    <a:pt x="454" y="947"/>
                  </a:lnTo>
                  <a:lnTo>
                    <a:pt x="447" y="938"/>
                  </a:lnTo>
                  <a:lnTo>
                    <a:pt x="441" y="929"/>
                  </a:lnTo>
                  <a:lnTo>
                    <a:pt x="435" y="918"/>
                  </a:lnTo>
                  <a:lnTo>
                    <a:pt x="429" y="9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7" name="Freeform 16"/>
            <p:cNvSpPr>
              <a:spLocks/>
            </p:cNvSpPr>
            <p:nvPr/>
          </p:nvSpPr>
          <p:spPr bwMode="auto">
            <a:xfrm>
              <a:off x="4875" y="760"/>
              <a:ext cx="72" cy="2"/>
            </a:xfrm>
            <a:custGeom>
              <a:avLst/>
              <a:gdLst>
                <a:gd name="T0" fmla="*/ 0 w 216"/>
                <a:gd name="T1" fmla="*/ 0 h 5"/>
                <a:gd name="T2" fmla="*/ 0 w 216"/>
                <a:gd name="T3" fmla="*/ 0 h 5"/>
                <a:gd name="T4" fmla="*/ 0 w 216"/>
                <a:gd name="T5" fmla="*/ 0 h 5"/>
                <a:gd name="T6" fmla="*/ 0 w 216"/>
                <a:gd name="T7" fmla="*/ 0 h 5"/>
                <a:gd name="T8" fmla="*/ 0 w 216"/>
                <a:gd name="T9" fmla="*/ 0 h 5"/>
                <a:gd name="T10" fmla="*/ 0 w 216"/>
                <a:gd name="T11" fmla="*/ 0 h 5"/>
                <a:gd name="T12" fmla="*/ 0 w 216"/>
                <a:gd name="T13" fmla="*/ 0 h 5"/>
                <a:gd name="T14" fmla="*/ 0 w 216"/>
                <a:gd name="T15" fmla="*/ 0 h 5"/>
                <a:gd name="T16" fmla="*/ 0 w 216"/>
                <a:gd name="T17" fmla="*/ 0 h 5"/>
                <a:gd name="T18" fmla="*/ 0 w 216"/>
                <a:gd name="T19" fmla="*/ 0 h 5"/>
                <a:gd name="T20" fmla="*/ 0 w 216"/>
                <a:gd name="T21" fmla="*/ 0 h 5"/>
                <a:gd name="T22" fmla="*/ 0 w 216"/>
                <a:gd name="T23" fmla="*/ 0 h 5"/>
                <a:gd name="T24" fmla="*/ 0 w 216"/>
                <a:gd name="T25" fmla="*/ 0 h 5"/>
                <a:gd name="T26" fmla="*/ 0 w 216"/>
                <a:gd name="T27" fmla="*/ 0 h 5"/>
                <a:gd name="T28" fmla="*/ 0 w 216"/>
                <a:gd name="T29" fmla="*/ 0 h 5"/>
                <a:gd name="T30" fmla="*/ 0 w 216"/>
                <a:gd name="T31" fmla="*/ 0 h 5"/>
                <a:gd name="T32" fmla="*/ 0 w 216"/>
                <a:gd name="T33" fmla="*/ 0 h 5"/>
                <a:gd name="T34" fmla="*/ 0 w 216"/>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
                <a:gd name="T55" fmla="*/ 0 h 5"/>
                <a:gd name="T56" fmla="*/ 216 w 216"/>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 h="5">
                  <a:moveTo>
                    <a:pt x="216" y="0"/>
                  </a:moveTo>
                  <a:lnTo>
                    <a:pt x="205" y="0"/>
                  </a:lnTo>
                  <a:lnTo>
                    <a:pt x="195" y="2"/>
                  </a:lnTo>
                  <a:lnTo>
                    <a:pt x="184" y="2"/>
                  </a:lnTo>
                  <a:lnTo>
                    <a:pt x="175" y="2"/>
                  </a:lnTo>
                  <a:lnTo>
                    <a:pt x="165" y="3"/>
                  </a:lnTo>
                  <a:lnTo>
                    <a:pt x="155" y="3"/>
                  </a:lnTo>
                  <a:lnTo>
                    <a:pt x="144" y="5"/>
                  </a:lnTo>
                  <a:lnTo>
                    <a:pt x="134" y="5"/>
                  </a:lnTo>
                  <a:lnTo>
                    <a:pt x="116" y="5"/>
                  </a:lnTo>
                  <a:lnTo>
                    <a:pt x="99" y="5"/>
                  </a:lnTo>
                  <a:lnTo>
                    <a:pt x="83" y="5"/>
                  </a:lnTo>
                  <a:lnTo>
                    <a:pt x="65" y="5"/>
                  </a:lnTo>
                  <a:lnTo>
                    <a:pt x="49" y="5"/>
                  </a:lnTo>
                  <a:lnTo>
                    <a:pt x="32" y="3"/>
                  </a:lnTo>
                  <a:lnTo>
                    <a:pt x="16" y="3"/>
                  </a:lnTo>
                  <a:lnTo>
                    <a:pt x="0" y="2"/>
                  </a:lnTo>
                  <a:lnTo>
                    <a:pt x="2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8" name="Freeform 17"/>
            <p:cNvSpPr>
              <a:spLocks/>
            </p:cNvSpPr>
            <p:nvPr/>
          </p:nvSpPr>
          <p:spPr bwMode="auto">
            <a:xfrm>
              <a:off x="4970" y="403"/>
              <a:ext cx="230" cy="341"/>
            </a:xfrm>
            <a:custGeom>
              <a:avLst/>
              <a:gdLst>
                <a:gd name="T0" fmla="*/ 0 w 689"/>
                <a:gd name="T1" fmla="*/ 0 h 1023"/>
                <a:gd name="T2" fmla="*/ 0 w 689"/>
                <a:gd name="T3" fmla="*/ 0 h 1023"/>
                <a:gd name="T4" fmla="*/ 0 w 689"/>
                <a:gd name="T5" fmla="*/ 0 h 1023"/>
                <a:gd name="T6" fmla="*/ 0 w 689"/>
                <a:gd name="T7" fmla="*/ 0 h 1023"/>
                <a:gd name="T8" fmla="*/ 0 w 689"/>
                <a:gd name="T9" fmla="*/ 0 h 1023"/>
                <a:gd name="T10" fmla="*/ 0 w 689"/>
                <a:gd name="T11" fmla="*/ 0 h 1023"/>
                <a:gd name="T12" fmla="*/ 0 w 689"/>
                <a:gd name="T13" fmla="*/ 0 h 1023"/>
                <a:gd name="T14" fmla="*/ 0 w 689"/>
                <a:gd name="T15" fmla="*/ 0 h 1023"/>
                <a:gd name="T16" fmla="*/ 0 w 689"/>
                <a:gd name="T17" fmla="*/ 0 h 1023"/>
                <a:gd name="T18" fmla="*/ 0 w 689"/>
                <a:gd name="T19" fmla="*/ 0 h 1023"/>
                <a:gd name="T20" fmla="*/ 0 w 689"/>
                <a:gd name="T21" fmla="*/ 0 h 1023"/>
                <a:gd name="T22" fmla="*/ 0 w 689"/>
                <a:gd name="T23" fmla="*/ 0 h 1023"/>
                <a:gd name="T24" fmla="*/ 0 w 689"/>
                <a:gd name="T25" fmla="*/ 0 h 1023"/>
                <a:gd name="T26" fmla="*/ 0 w 689"/>
                <a:gd name="T27" fmla="*/ 0 h 1023"/>
                <a:gd name="T28" fmla="*/ 0 w 689"/>
                <a:gd name="T29" fmla="*/ 0 h 1023"/>
                <a:gd name="T30" fmla="*/ 0 w 689"/>
                <a:gd name="T31" fmla="*/ 0 h 1023"/>
                <a:gd name="T32" fmla="*/ 0 w 689"/>
                <a:gd name="T33" fmla="*/ 0 h 1023"/>
                <a:gd name="T34" fmla="*/ 0 w 689"/>
                <a:gd name="T35" fmla="*/ 0 h 1023"/>
                <a:gd name="T36" fmla="*/ 0 w 689"/>
                <a:gd name="T37" fmla="*/ 0 h 1023"/>
                <a:gd name="T38" fmla="*/ 0 w 689"/>
                <a:gd name="T39" fmla="*/ 0 h 1023"/>
                <a:gd name="T40" fmla="*/ 0 w 689"/>
                <a:gd name="T41" fmla="*/ 0 h 1023"/>
                <a:gd name="T42" fmla="*/ 0 w 689"/>
                <a:gd name="T43" fmla="*/ 0 h 1023"/>
                <a:gd name="T44" fmla="*/ 0 w 689"/>
                <a:gd name="T45" fmla="*/ 0 h 1023"/>
                <a:gd name="T46" fmla="*/ 0 w 689"/>
                <a:gd name="T47" fmla="*/ 0 h 1023"/>
                <a:gd name="T48" fmla="*/ 0 w 689"/>
                <a:gd name="T49" fmla="*/ 0 h 1023"/>
                <a:gd name="T50" fmla="*/ 0 w 689"/>
                <a:gd name="T51" fmla="*/ 0 h 1023"/>
                <a:gd name="T52" fmla="*/ 0 w 689"/>
                <a:gd name="T53" fmla="*/ 0 h 1023"/>
                <a:gd name="T54" fmla="*/ 0 w 689"/>
                <a:gd name="T55" fmla="*/ 0 h 1023"/>
                <a:gd name="T56" fmla="*/ 0 w 689"/>
                <a:gd name="T57" fmla="*/ 0 h 1023"/>
                <a:gd name="T58" fmla="*/ 0 w 689"/>
                <a:gd name="T59" fmla="*/ 0 h 1023"/>
                <a:gd name="T60" fmla="*/ 0 w 689"/>
                <a:gd name="T61" fmla="*/ 0 h 1023"/>
                <a:gd name="T62" fmla="*/ 0 w 689"/>
                <a:gd name="T63" fmla="*/ 0 h 1023"/>
                <a:gd name="T64" fmla="*/ 0 w 689"/>
                <a:gd name="T65" fmla="*/ 0 h 1023"/>
                <a:gd name="T66" fmla="*/ 0 w 689"/>
                <a:gd name="T67" fmla="*/ 0 h 1023"/>
                <a:gd name="T68" fmla="*/ 0 w 689"/>
                <a:gd name="T69" fmla="*/ 0 h 1023"/>
                <a:gd name="T70" fmla="*/ 0 w 689"/>
                <a:gd name="T71" fmla="*/ 0 h 1023"/>
                <a:gd name="T72" fmla="*/ 0 w 689"/>
                <a:gd name="T73" fmla="*/ 0 h 1023"/>
                <a:gd name="T74" fmla="*/ 0 w 689"/>
                <a:gd name="T75" fmla="*/ 0 h 1023"/>
                <a:gd name="T76" fmla="*/ 0 w 689"/>
                <a:gd name="T77" fmla="*/ 0 h 1023"/>
                <a:gd name="T78" fmla="*/ 0 w 689"/>
                <a:gd name="T79" fmla="*/ 0 h 1023"/>
                <a:gd name="T80" fmla="*/ 0 w 689"/>
                <a:gd name="T81" fmla="*/ 0 h 1023"/>
                <a:gd name="T82" fmla="*/ 0 w 689"/>
                <a:gd name="T83" fmla="*/ 0 h 1023"/>
                <a:gd name="T84" fmla="*/ 0 w 689"/>
                <a:gd name="T85" fmla="*/ 0 h 1023"/>
                <a:gd name="T86" fmla="*/ 0 w 689"/>
                <a:gd name="T87" fmla="*/ 0 h 1023"/>
                <a:gd name="T88" fmla="*/ 0 w 689"/>
                <a:gd name="T89" fmla="*/ 0 h 1023"/>
                <a:gd name="T90" fmla="*/ 0 w 689"/>
                <a:gd name="T91" fmla="*/ 0 h 1023"/>
                <a:gd name="T92" fmla="*/ 0 w 689"/>
                <a:gd name="T93" fmla="*/ 0 h 1023"/>
                <a:gd name="T94" fmla="*/ 0 w 689"/>
                <a:gd name="T95" fmla="*/ 0 h 1023"/>
                <a:gd name="T96" fmla="*/ 0 w 689"/>
                <a:gd name="T97" fmla="*/ 0 h 1023"/>
                <a:gd name="T98" fmla="*/ 0 w 689"/>
                <a:gd name="T99" fmla="*/ 0 h 1023"/>
                <a:gd name="T100" fmla="*/ 0 w 689"/>
                <a:gd name="T101" fmla="*/ 0 h 1023"/>
                <a:gd name="T102" fmla="*/ 0 w 689"/>
                <a:gd name="T103" fmla="*/ 0 h 1023"/>
                <a:gd name="T104" fmla="*/ 0 w 689"/>
                <a:gd name="T105" fmla="*/ 0 h 1023"/>
                <a:gd name="T106" fmla="*/ 0 w 689"/>
                <a:gd name="T107" fmla="*/ 0 h 102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9"/>
                <a:gd name="T163" fmla="*/ 0 h 1023"/>
                <a:gd name="T164" fmla="*/ 689 w 689"/>
                <a:gd name="T165" fmla="*/ 1023 h 102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9" h="1023">
                  <a:moveTo>
                    <a:pt x="411" y="121"/>
                  </a:moveTo>
                  <a:lnTo>
                    <a:pt x="389" y="109"/>
                  </a:lnTo>
                  <a:lnTo>
                    <a:pt x="365" y="97"/>
                  </a:lnTo>
                  <a:lnTo>
                    <a:pt x="341" y="86"/>
                  </a:lnTo>
                  <a:lnTo>
                    <a:pt x="317" y="76"/>
                  </a:lnTo>
                  <a:lnTo>
                    <a:pt x="292" y="67"/>
                  </a:lnTo>
                  <a:lnTo>
                    <a:pt x="268" y="58"/>
                  </a:lnTo>
                  <a:lnTo>
                    <a:pt x="243" y="49"/>
                  </a:lnTo>
                  <a:lnTo>
                    <a:pt x="217" y="42"/>
                  </a:lnTo>
                  <a:lnTo>
                    <a:pt x="191" y="34"/>
                  </a:lnTo>
                  <a:lnTo>
                    <a:pt x="165" y="27"/>
                  </a:lnTo>
                  <a:lnTo>
                    <a:pt x="139" y="21"/>
                  </a:lnTo>
                  <a:lnTo>
                    <a:pt x="112" y="16"/>
                  </a:lnTo>
                  <a:lnTo>
                    <a:pt x="83" y="10"/>
                  </a:lnTo>
                  <a:lnTo>
                    <a:pt x="57" y="7"/>
                  </a:lnTo>
                  <a:lnTo>
                    <a:pt x="28" y="3"/>
                  </a:lnTo>
                  <a:lnTo>
                    <a:pt x="0" y="0"/>
                  </a:lnTo>
                  <a:lnTo>
                    <a:pt x="89" y="67"/>
                  </a:lnTo>
                  <a:lnTo>
                    <a:pt x="107" y="71"/>
                  </a:lnTo>
                  <a:lnTo>
                    <a:pt x="124" y="74"/>
                  </a:lnTo>
                  <a:lnTo>
                    <a:pt x="140" y="79"/>
                  </a:lnTo>
                  <a:lnTo>
                    <a:pt x="158" y="83"/>
                  </a:lnTo>
                  <a:lnTo>
                    <a:pt x="174" y="88"/>
                  </a:lnTo>
                  <a:lnTo>
                    <a:pt x="191" y="94"/>
                  </a:lnTo>
                  <a:lnTo>
                    <a:pt x="207" y="98"/>
                  </a:lnTo>
                  <a:lnTo>
                    <a:pt x="223" y="104"/>
                  </a:lnTo>
                  <a:lnTo>
                    <a:pt x="240" y="110"/>
                  </a:lnTo>
                  <a:lnTo>
                    <a:pt x="256" y="116"/>
                  </a:lnTo>
                  <a:lnTo>
                    <a:pt x="273" y="122"/>
                  </a:lnTo>
                  <a:lnTo>
                    <a:pt x="289" y="128"/>
                  </a:lnTo>
                  <a:lnTo>
                    <a:pt x="304" y="136"/>
                  </a:lnTo>
                  <a:lnTo>
                    <a:pt x="320" y="141"/>
                  </a:lnTo>
                  <a:lnTo>
                    <a:pt x="335" y="149"/>
                  </a:lnTo>
                  <a:lnTo>
                    <a:pt x="351" y="156"/>
                  </a:lnTo>
                  <a:lnTo>
                    <a:pt x="335" y="164"/>
                  </a:lnTo>
                  <a:lnTo>
                    <a:pt x="320" y="170"/>
                  </a:lnTo>
                  <a:lnTo>
                    <a:pt x="307" y="176"/>
                  </a:lnTo>
                  <a:lnTo>
                    <a:pt x="293" y="182"/>
                  </a:lnTo>
                  <a:lnTo>
                    <a:pt x="280" y="188"/>
                  </a:lnTo>
                  <a:lnTo>
                    <a:pt x="268" y="192"/>
                  </a:lnTo>
                  <a:lnTo>
                    <a:pt x="258" y="197"/>
                  </a:lnTo>
                  <a:lnTo>
                    <a:pt x="247" y="201"/>
                  </a:lnTo>
                  <a:lnTo>
                    <a:pt x="283" y="237"/>
                  </a:lnTo>
                  <a:lnTo>
                    <a:pt x="301" y="231"/>
                  </a:lnTo>
                  <a:lnTo>
                    <a:pt x="319" y="224"/>
                  </a:lnTo>
                  <a:lnTo>
                    <a:pt x="335" y="218"/>
                  </a:lnTo>
                  <a:lnTo>
                    <a:pt x="351" y="210"/>
                  </a:lnTo>
                  <a:lnTo>
                    <a:pt x="365" y="204"/>
                  </a:lnTo>
                  <a:lnTo>
                    <a:pt x="378" y="198"/>
                  </a:lnTo>
                  <a:lnTo>
                    <a:pt x="392" y="192"/>
                  </a:lnTo>
                  <a:lnTo>
                    <a:pt x="402" y="186"/>
                  </a:lnTo>
                  <a:lnTo>
                    <a:pt x="417" y="195"/>
                  </a:lnTo>
                  <a:lnTo>
                    <a:pt x="432" y="206"/>
                  </a:lnTo>
                  <a:lnTo>
                    <a:pt x="445" y="216"/>
                  </a:lnTo>
                  <a:lnTo>
                    <a:pt x="460" y="226"/>
                  </a:lnTo>
                  <a:lnTo>
                    <a:pt x="474" y="237"/>
                  </a:lnTo>
                  <a:lnTo>
                    <a:pt x="485" y="249"/>
                  </a:lnTo>
                  <a:lnTo>
                    <a:pt x="497" y="262"/>
                  </a:lnTo>
                  <a:lnTo>
                    <a:pt x="509" y="274"/>
                  </a:lnTo>
                  <a:lnTo>
                    <a:pt x="532" y="301"/>
                  </a:lnTo>
                  <a:lnTo>
                    <a:pt x="552" y="328"/>
                  </a:lnTo>
                  <a:lnTo>
                    <a:pt x="569" y="355"/>
                  </a:lnTo>
                  <a:lnTo>
                    <a:pt x="584" y="382"/>
                  </a:lnTo>
                  <a:lnTo>
                    <a:pt x="594" y="408"/>
                  </a:lnTo>
                  <a:lnTo>
                    <a:pt x="603" y="437"/>
                  </a:lnTo>
                  <a:lnTo>
                    <a:pt x="608" y="464"/>
                  </a:lnTo>
                  <a:lnTo>
                    <a:pt x="611" y="492"/>
                  </a:lnTo>
                  <a:lnTo>
                    <a:pt x="386" y="498"/>
                  </a:lnTo>
                  <a:lnTo>
                    <a:pt x="383" y="543"/>
                  </a:lnTo>
                  <a:lnTo>
                    <a:pt x="612" y="537"/>
                  </a:lnTo>
                  <a:lnTo>
                    <a:pt x="612" y="559"/>
                  </a:lnTo>
                  <a:lnTo>
                    <a:pt x="609" y="583"/>
                  </a:lnTo>
                  <a:lnTo>
                    <a:pt x="605" y="605"/>
                  </a:lnTo>
                  <a:lnTo>
                    <a:pt x="597" y="629"/>
                  </a:lnTo>
                  <a:lnTo>
                    <a:pt x="590" y="653"/>
                  </a:lnTo>
                  <a:lnTo>
                    <a:pt x="578" y="677"/>
                  </a:lnTo>
                  <a:lnTo>
                    <a:pt x="566" y="699"/>
                  </a:lnTo>
                  <a:lnTo>
                    <a:pt x="551" y="723"/>
                  </a:lnTo>
                  <a:lnTo>
                    <a:pt x="538" y="743"/>
                  </a:lnTo>
                  <a:lnTo>
                    <a:pt x="524" y="760"/>
                  </a:lnTo>
                  <a:lnTo>
                    <a:pt x="509" y="777"/>
                  </a:lnTo>
                  <a:lnTo>
                    <a:pt x="494" y="793"/>
                  </a:lnTo>
                  <a:lnTo>
                    <a:pt x="478" y="810"/>
                  </a:lnTo>
                  <a:lnTo>
                    <a:pt x="462" y="823"/>
                  </a:lnTo>
                  <a:lnTo>
                    <a:pt x="444" y="836"/>
                  </a:lnTo>
                  <a:lnTo>
                    <a:pt x="426" y="850"/>
                  </a:lnTo>
                  <a:lnTo>
                    <a:pt x="408" y="844"/>
                  </a:lnTo>
                  <a:lnTo>
                    <a:pt x="390" y="838"/>
                  </a:lnTo>
                  <a:lnTo>
                    <a:pt x="374" y="832"/>
                  </a:lnTo>
                  <a:lnTo>
                    <a:pt x="357" y="826"/>
                  </a:lnTo>
                  <a:lnTo>
                    <a:pt x="341" y="822"/>
                  </a:lnTo>
                  <a:lnTo>
                    <a:pt x="326" y="816"/>
                  </a:lnTo>
                  <a:lnTo>
                    <a:pt x="311" y="811"/>
                  </a:lnTo>
                  <a:lnTo>
                    <a:pt x="298" y="807"/>
                  </a:lnTo>
                  <a:lnTo>
                    <a:pt x="289" y="817"/>
                  </a:lnTo>
                  <a:lnTo>
                    <a:pt x="281" y="829"/>
                  </a:lnTo>
                  <a:lnTo>
                    <a:pt x="273" y="839"/>
                  </a:lnTo>
                  <a:lnTo>
                    <a:pt x="265" y="850"/>
                  </a:lnTo>
                  <a:lnTo>
                    <a:pt x="286" y="856"/>
                  </a:lnTo>
                  <a:lnTo>
                    <a:pt x="304" y="862"/>
                  </a:lnTo>
                  <a:lnTo>
                    <a:pt x="320" y="866"/>
                  </a:lnTo>
                  <a:lnTo>
                    <a:pt x="335" y="871"/>
                  </a:lnTo>
                  <a:lnTo>
                    <a:pt x="347" y="875"/>
                  </a:lnTo>
                  <a:lnTo>
                    <a:pt x="357" y="880"/>
                  </a:lnTo>
                  <a:lnTo>
                    <a:pt x="366" y="883"/>
                  </a:lnTo>
                  <a:lnTo>
                    <a:pt x="372" y="886"/>
                  </a:lnTo>
                  <a:lnTo>
                    <a:pt x="354" y="898"/>
                  </a:lnTo>
                  <a:lnTo>
                    <a:pt x="337" y="910"/>
                  </a:lnTo>
                  <a:lnTo>
                    <a:pt x="317" y="920"/>
                  </a:lnTo>
                  <a:lnTo>
                    <a:pt x="298" y="930"/>
                  </a:lnTo>
                  <a:lnTo>
                    <a:pt x="277" y="939"/>
                  </a:lnTo>
                  <a:lnTo>
                    <a:pt x="255" y="948"/>
                  </a:lnTo>
                  <a:lnTo>
                    <a:pt x="232" y="957"/>
                  </a:lnTo>
                  <a:lnTo>
                    <a:pt x="210" y="965"/>
                  </a:lnTo>
                  <a:lnTo>
                    <a:pt x="206" y="978"/>
                  </a:lnTo>
                  <a:lnTo>
                    <a:pt x="203" y="993"/>
                  </a:lnTo>
                  <a:lnTo>
                    <a:pt x="198" y="1008"/>
                  </a:lnTo>
                  <a:lnTo>
                    <a:pt x="194" y="1023"/>
                  </a:lnTo>
                  <a:lnTo>
                    <a:pt x="197" y="1021"/>
                  </a:lnTo>
                  <a:lnTo>
                    <a:pt x="201" y="1020"/>
                  </a:lnTo>
                  <a:lnTo>
                    <a:pt x="204" y="1020"/>
                  </a:lnTo>
                  <a:lnTo>
                    <a:pt x="207" y="1018"/>
                  </a:lnTo>
                  <a:lnTo>
                    <a:pt x="232" y="1009"/>
                  </a:lnTo>
                  <a:lnTo>
                    <a:pt x="258" y="1002"/>
                  </a:lnTo>
                  <a:lnTo>
                    <a:pt x="281" y="992"/>
                  </a:lnTo>
                  <a:lnTo>
                    <a:pt x="305" y="983"/>
                  </a:lnTo>
                  <a:lnTo>
                    <a:pt x="329" y="972"/>
                  </a:lnTo>
                  <a:lnTo>
                    <a:pt x="351" y="962"/>
                  </a:lnTo>
                  <a:lnTo>
                    <a:pt x="374" y="951"/>
                  </a:lnTo>
                  <a:lnTo>
                    <a:pt x="395" y="939"/>
                  </a:lnTo>
                  <a:lnTo>
                    <a:pt x="415" y="929"/>
                  </a:lnTo>
                  <a:lnTo>
                    <a:pt x="435" y="917"/>
                  </a:lnTo>
                  <a:lnTo>
                    <a:pt x="454" y="904"/>
                  </a:lnTo>
                  <a:lnTo>
                    <a:pt x="474" y="890"/>
                  </a:lnTo>
                  <a:lnTo>
                    <a:pt x="491" y="878"/>
                  </a:lnTo>
                  <a:lnTo>
                    <a:pt x="509" y="863"/>
                  </a:lnTo>
                  <a:lnTo>
                    <a:pt x="526" y="850"/>
                  </a:lnTo>
                  <a:lnTo>
                    <a:pt x="542" y="835"/>
                  </a:lnTo>
                  <a:lnTo>
                    <a:pt x="578" y="798"/>
                  </a:lnTo>
                  <a:lnTo>
                    <a:pt x="609" y="760"/>
                  </a:lnTo>
                  <a:lnTo>
                    <a:pt x="634" y="720"/>
                  </a:lnTo>
                  <a:lnTo>
                    <a:pt x="657" y="680"/>
                  </a:lnTo>
                  <a:lnTo>
                    <a:pt x="672" y="637"/>
                  </a:lnTo>
                  <a:lnTo>
                    <a:pt x="683" y="593"/>
                  </a:lnTo>
                  <a:lnTo>
                    <a:pt x="688" y="549"/>
                  </a:lnTo>
                  <a:lnTo>
                    <a:pt x="689" y="502"/>
                  </a:lnTo>
                  <a:lnTo>
                    <a:pt x="688" y="474"/>
                  </a:lnTo>
                  <a:lnTo>
                    <a:pt x="683" y="446"/>
                  </a:lnTo>
                  <a:lnTo>
                    <a:pt x="678" y="417"/>
                  </a:lnTo>
                  <a:lnTo>
                    <a:pt x="669" y="391"/>
                  </a:lnTo>
                  <a:lnTo>
                    <a:pt x="658" y="364"/>
                  </a:lnTo>
                  <a:lnTo>
                    <a:pt x="646" y="338"/>
                  </a:lnTo>
                  <a:lnTo>
                    <a:pt x="631" y="314"/>
                  </a:lnTo>
                  <a:lnTo>
                    <a:pt x="615" y="289"/>
                  </a:lnTo>
                  <a:lnTo>
                    <a:pt x="597" y="267"/>
                  </a:lnTo>
                  <a:lnTo>
                    <a:pt x="576" y="243"/>
                  </a:lnTo>
                  <a:lnTo>
                    <a:pt x="554" y="221"/>
                  </a:lnTo>
                  <a:lnTo>
                    <a:pt x="530" y="200"/>
                  </a:lnTo>
                  <a:lnTo>
                    <a:pt x="503" y="179"/>
                  </a:lnTo>
                  <a:lnTo>
                    <a:pt x="475" y="159"/>
                  </a:lnTo>
                  <a:lnTo>
                    <a:pt x="444" y="140"/>
                  </a:lnTo>
                  <a:lnTo>
                    <a:pt x="411"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9" name="Freeform 18"/>
            <p:cNvSpPr>
              <a:spLocks/>
            </p:cNvSpPr>
            <p:nvPr/>
          </p:nvSpPr>
          <p:spPr bwMode="auto">
            <a:xfrm>
              <a:off x="4943" y="401"/>
              <a:ext cx="156" cy="359"/>
            </a:xfrm>
            <a:custGeom>
              <a:avLst/>
              <a:gdLst>
                <a:gd name="T0" fmla="*/ 0 w 469"/>
                <a:gd name="T1" fmla="*/ 0 h 1078"/>
                <a:gd name="T2" fmla="*/ 0 w 469"/>
                <a:gd name="T3" fmla="*/ 0 h 1078"/>
                <a:gd name="T4" fmla="*/ 0 w 469"/>
                <a:gd name="T5" fmla="*/ 0 h 1078"/>
                <a:gd name="T6" fmla="*/ 0 w 469"/>
                <a:gd name="T7" fmla="*/ 0 h 1078"/>
                <a:gd name="T8" fmla="*/ 0 w 469"/>
                <a:gd name="T9" fmla="*/ 0 h 1078"/>
                <a:gd name="T10" fmla="*/ 0 w 469"/>
                <a:gd name="T11" fmla="*/ 0 h 1078"/>
                <a:gd name="T12" fmla="*/ 0 w 469"/>
                <a:gd name="T13" fmla="*/ 0 h 1078"/>
                <a:gd name="T14" fmla="*/ 0 w 469"/>
                <a:gd name="T15" fmla="*/ 0 h 1078"/>
                <a:gd name="T16" fmla="*/ 0 w 469"/>
                <a:gd name="T17" fmla="*/ 0 h 1078"/>
                <a:gd name="T18" fmla="*/ 0 w 469"/>
                <a:gd name="T19" fmla="*/ 0 h 1078"/>
                <a:gd name="T20" fmla="*/ 0 w 469"/>
                <a:gd name="T21" fmla="*/ 0 h 1078"/>
                <a:gd name="T22" fmla="*/ 0 w 469"/>
                <a:gd name="T23" fmla="*/ 0 h 1078"/>
                <a:gd name="T24" fmla="*/ 0 w 469"/>
                <a:gd name="T25" fmla="*/ 0 h 1078"/>
                <a:gd name="T26" fmla="*/ 0 w 469"/>
                <a:gd name="T27" fmla="*/ 0 h 1078"/>
                <a:gd name="T28" fmla="*/ 0 w 469"/>
                <a:gd name="T29" fmla="*/ 0 h 1078"/>
                <a:gd name="T30" fmla="*/ 0 w 469"/>
                <a:gd name="T31" fmla="*/ 0 h 1078"/>
                <a:gd name="T32" fmla="*/ 0 w 469"/>
                <a:gd name="T33" fmla="*/ 0 h 1078"/>
                <a:gd name="T34" fmla="*/ 0 w 469"/>
                <a:gd name="T35" fmla="*/ 0 h 1078"/>
                <a:gd name="T36" fmla="*/ 0 w 469"/>
                <a:gd name="T37" fmla="*/ 0 h 1078"/>
                <a:gd name="T38" fmla="*/ 0 w 469"/>
                <a:gd name="T39" fmla="*/ 0 h 1078"/>
                <a:gd name="T40" fmla="*/ 0 w 469"/>
                <a:gd name="T41" fmla="*/ 0 h 1078"/>
                <a:gd name="T42" fmla="*/ 0 w 469"/>
                <a:gd name="T43" fmla="*/ 0 h 1078"/>
                <a:gd name="T44" fmla="*/ 0 w 469"/>
                <a:gd name="T45" fmla="*/ 0 h 1078"/>
                <a:gd name="T46" fmla="*/ 0 w 469"/>
                <a:gd name="T47" fmla="*/ 0 h 1078"/>
                <a:gd name="T48" fmla="*/ 0 w 469"/>
                <a:gd name="T49" fmla="*/ 0 h 1078"/>
                <a:gd name="T50" fmla="*/ 0 w 469"/>
                <a:gd name="T51" fmla="*/ 0 h 1078"/>
                <a:gd name="T52" fmla="*/ 0 w 469"/>
                <a:gd name="T53" fmla="*/ 0 h 1078"/>
                <a:gd name="T54" fmla="*/ 0 w 469"/>
                <a:gd name="T55" fmla="*/ 0 h 1078"/>
                <a:gd name="T56" fmla="*/ 0 w 469"/>
                <a:gd name="T57" fmla="*/ 0 h 1078"/>
                <a:gd name="T58" fmla="*/ 0 w 469"/>
                <a:gd name="T59" fmla="*/ 0 h 1078"/>
                <a:gd name="T60" fmla="*/ 0 w 469"/>
                <a:gd name="T61" fmla="*/ 0 h 1078"/>
                <a:gd name="T62" fmla="*/ 0 w 469"/>
                <a:gd name="T63" fmla="*/ 0 h 1078"/>
                <a:gd name="T64" fmla="*/ 0 w 469"/>
                <a:gd name="T65" fmla="*/ 0 h 1078"/>
                <a:gd name="T66" fmla="*/ 0 w 469"/>
                <a:gd name="T67" fmla="*/ 0 h 1078"/>
                <a:gd name="T68" fmla="*/ 0 w 469"/>
                <a:gd name="T69" fmla="*/ 0 h 1078"/>
                <a:gd name="T70" fmla="*/ 0 w 469"/>
                <a:gd name="T71" fmla="*/ 0 h 1078"/>
                <a:gd name="T72" fmla="*/ 0 w 469"/>
                <a:gd name="T73" fmla="*/ 0 h 1078"/>
                <a:gd name="T74" fmla="*/ 0 w 469"/>
                <a:gd name="T75" fmla="*/ 0 h 1078"/>
                <a:gd name="T76" fmla="*/ 0 w 469"/>
                <a:gd name="T77" fmla="*/ 0 h 1078"/>
                <a:gd name="T78" fmla="*/ 0 w 469"/>
                <a:gd name="T79" fmla="*/ 0 h 1078"/>
                <a:gd name="T80" fmla="*/ 0 w 469"/>
                <a:gd name="T81" fmla="*/ 0 h 1078"/>
                <a:gd name="T82" fmla="*/ 0 w 469"/>
                <a:gd name="T83" fmla="*/ 0 h 1078"/>
                <a:gd name="T84" fmla="*/ 0 w 469"/>
                <a:gd name="T85" fmla="*/ 0 h 1078"/>
                <a:gd name="T86" fmla="*/ 0 w 469"/>
                <a:gd name="T87" fmla="*/ 0 h 1078"/>
                <a:gd name="T88" fmla="*/ 0 w 469"/>
                <a:gd name="T89" fmla="*/ 0 h 1078"/>
                <a:gd name="T90" fmla="*/ 0 w 469"/>
                <a:gd name="T91" fmla="*/ 0 h 1078"/>
                <a:gd name="T92" fmla="*/ 0 w 469"/>
                <a:gd name="T93" fmla="*/ 0 h 1078"/>
                <a:gd name="T94" fmla="*/ 0 w 469"/>
                <a:gd name="T95" fmla="*/ 0 h 1078"/>
                <a:gd name="T96" fmla="*/ 0 w 469"/>
                <a:gd name="T97" fmla="*/ 0 h 1078"/>
                <a:gd name="T98" fmla="*/ 0 w 469"/>
                <a:gd name="T99" fmla="*/ 0 h 1078"/>
                <a:gd name="T100" fmla="*/ 0 w 469"/>
                <a:gd name="T101" fmla="*/ 0 h 1078"/>
                <a:gd name="T102" fmla="*/ 0 w 469"/>
                <a:gd name="T103" fmla="*/ 0 h 10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69"/>
                <a:gd name="T157" fmla="*/ 0 h 1078"/>
                <a:gd name="T158" fmla="*/ 469 w 469"/>
                <a:gd name="T159" fmla="*/ 1078 h 10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69" h="1078">
                  <a:moveTo>
                    <a:pt x="146" y="1007"/>
                  </a:moveTo>
                  <a:lnTo>
                    <a:pt x="162" y="992"/>
                  </a:lnTo>
                  <a:lnTo>
                    <a:pt x="177" y="974"/>
                  </a:lnTo>
                  <a:lnTo>
                    <a:pt x="193" y="956"/>
                  </a:lnTo>
                  <a:lnTo>
                    <a:pt x="211" y="935"/>
                  </a:lnTo>
                  <a:lnTo>
                    <a:pt x="227" y="914"/>
                  </a:lnTo>
                  <a:lnTo>
                    <a:pt x="244" y="890"/>
                  </a:lnTo>
                  <a:lnTo>
                    <a:pt x="262" y="865"/>
                  </a:lnTo>
                  <a:lnTo>
                    <a:pt x="280" y="838"/>
                  </a:lnTo>
                  <a:lnTo>
                    <a:pt x="289" y="841"/>
                  </a:lnTo>
                  <a:lnTo>
                    <a:pt x="297" y="842"/>
                  </a:lnTo>
                  <a:lnTo>
                    <a:pt x="306" y="845"/>
                  </a:lnTo>
                  <a:lnTo>
                    <a:pt x="315" y="847"/>
                  </a:lnTo>
                  <a:lnTo>
                    <a:pt x="324" y="850"/>
                  </a:lnTo>
                  <a:lnTo>
                    <a:pt x="332" y="851"/>
                  </a:lnTo>
                  <a:lnTo>
                    <a:pt x="341" y="854"/>
                  </a:lnTo>
                  <a:lnTo>
                    <a:pt x="348" y="856"/>
                  </a:lnTo>
                  <a:lnTo>
                    <a:pt x="356" y="845"/>
                  </a:lnTo>
                  <a:lnTo>
                    <a:pt x="364" y="835"/>
                  </a:lnTo>
                  <a:lnTo>
                    <a:pt x="372" y="823"/>
                  </a:lnTo>
                  <a:lnTo>
                    <a:pt x="381" y="813"/>
                  </a:lnTo>
                  <a:lnTo>
                    <a:pt x="370" y="810"/>
                  </a:lnTo>
                  <a:lnTo>
                    <a:pt x="360" y="807"/>
                  </a:lnTo>
                  <a:lnTo>
                    <a:pt x="351" y="804"/>
                  </a:lnTo>
                  <a:lnTo>
                    <a:pt x="341" y="801"/>
                  </a:lnTo>
                  <a:lnTo>
                    <a:pt x="332" y="799"/>
                  </a:lnTo>
                  <a:lnTo>
                    <a:pt x="323" y="796"/>
                  </a:lnTo>
                  <a:lnTo>
                    <a:pt x="314" y="795"/>
                  </a:lnTo>
                  <a:lnTo>
                    <a:pt x="306" y="792"/>
                  </a:lnTo>
                  <a:lnTo>
                    <a:pt x="327" y="756"/>
                  </a:lnTo>
                  <a:lnTo>
                    <a:pt x="345" y="722"/>
                  </a:lnTo>
                  <a:lnTo>
                    <a:pt x="359" y="689"/>
                  </a:lnTo>
                  <a:lnTo>
                    <a:pt x="372" y="658"/>
                  </a:lnTo>
                  <a:lnTo>
                    <a:pt x="381" y="628"/>
                  </a:lnTo>
                  <a:lnTo>
                    <a:pt x="387" y="601"/>
                  </a:lnTo>
                  <a:lnTo>
                    <a:pt x="390" y="574"/>
                  </a:lnTo>
                  <a:lnTo>
                    <a:pt x="391" y="550"/>
                  </a:lnTo>
                  <a:lnTo>
                    <a:pt x="466" y="549"/>
                  </a:lnTo>
                  <a:lnTo>
                    <a:pt x="469" y="504"/>
                  </a:lnTo>
                  <a:lnTo>
                    <a:pt x="385" y="507"/>
                  </a:lnTo>
                  <a:lnTo>
                    <a:pt x="382" y="479"/>
                  </a:lnTo>
                  <a:lnTo>
                    <a:pt x="378" y="450"/>
                  </a:lnTo>
                  <a:lnTo>
                    <a:pt x="370" y="422"/>
                  </a:lnTo>
                  <a:lnTo>
                    <a:pt x="360" y="392"/>
                  </a:lnTo>
                  <a:lnTo>
                    <a:pt x="347" y="362"/>
                  </a:lnTo>
                  <a:lnTo>
                    <a:pt x="332" y="332"/>
                  </a:lnTo>
                  <a:lnTo>
                    <a:pt x="312" y="301"/>
                  </a:lnTo>
                  <a:lnTo>
                    <a:pt x="292" y="268"/>
                  </a:lnTo>
                  <a:lnTo>
                    <a:pt x="302" y="265"/>
                  </a:lnTo>
                  <a:lnTo>
                    <a:pt x="311" y="262"/>
                  </a:lnTo>
                  <a:lnTo>
                    <a:pt x="321" y="258"/>
                  </a:lnTo>
                  <a:lnTo>
                    <a:pt x="330" y="255"/>
                  </a:lnTo>
                  <a:lnTo>
                    <a:pt x="339" y="252"/>
                  </a:lnTo>
                  <a:lnTo>
                    <a:pt x="348" y="249"/>
                  </a:lnTo>
                  <a:lnTo>
                    <a:pt x="357" y="246"/>
                  </a:lnTo>
                  <a:lnTo>
                    <a:pt x="366" y="243"/>
                  </a:lnTo>
                  <a:lnTo>
                    <a:pt x="330" y="207"/>
                  </a:lnTo>
                  <a:lnTo>
                    <a:pt x="327" y="207"/>
                  </a:lnTo>
                  <a:lnTo>
                    <a:pt x="326" y="209"/>
                  </a:lnTo>
                  <a:lnTo>
                    <a:pt x="323" y="209"/>
                  </a:lnTo>
                  <a:lnTo>
                    <a:pt x="320" y="210"/>
                  </a:lnTo>
                  <a:lnTo>
                    <a:pt x="266" y="230"/>
                  </a:lnTo>
                  <a:lnTo>
                    <a:pt x="248" y="204"/>
                  </a:lnTo>
                  <a:lnTo>
                    <a:pt x="230" y="182"/>
                  </a:lnTo>
                  <a:lnTo>
                    <a:pt x="213" y="159"/>
                  </a:lnTo>
                  <a:lnTo>
                    <a:pt x="193" y="137"/>
                  </a:lnTo>
                  <a:lnTo>
                    <a:pt x="172" y="118"/>
                  </a:lnTo>
                  <a:lnTo>
                    <a:pt x="152" y="97"/>
                  </a:lnTo>
                  <a:lnTo>
                    <a:pt x="129" y="79"/>
                  </a:lnTo>
                  <a:lnTo>
                    <a:pt x="107" y="61"/>
                  </a:lnTo>
                  <a:lnTo>
                    <a:pt x="116" y="62"/>
                  </a:lnTo>
                  <a:lnTo>
                    <a:pt x="123" y="64"/>
                  </a:lnTo>
                  <a:lnTo>
                    <a:pt x="132" y="65"/>
                  </a:lnTo>
                  <a:lnTo>
                    <a:pt x="140" y="67"/>
                  </a:lnTo>
                  <a:lnTo>
                    <a:pt x="149" y="68"/>
                  </a:lnTo>
                  <a:lnTo>
                    <a:pt x="156" y="70"/>
                  </a:lnTo>
                  <a:lnTo>
                    <a:pt x="165" y="71"/>
                  </a:lnTo>
                  <a:lnTo>
                    <a:pt x="172" y="73"/>
                  </a:lnTo>
                  <a:lnTo>
                    <a:pt x="83" y="6"/>
                  </a:lnTo>
                  <a:lnTo>
                    <a:pt x="73" y="4"/>
                  </a:lnTo>
                  <a:lnTo>
                    <a:pt x="62" y="4"/>
                  </a:lnTo>
                  <a:lnTo>
                    <a:pt x="52" y="3"/>
                  </a:lnTo>
                  <a:lnTo>
                    <a:pt x="41" y="1"/>
                  </a:lnTo>
                  <a:lnTo>
                    <a:pt x="31" y="1"/>
                  </a:lnTo>
                  <a:lnTo>
                    <a:pt x="21" y="0"/>
                  </a:lnTo>
                  <a:lnTo>
                    <a:pt x="10" y="0"/>
                  </a:lnTo>
                  <a:lnTo>
                    <a:pt x="0" y="0"/>
                  </a:lnTo>
                  <a:lnTo>
                    <a:pt x="3" y="12"/>
                  </a:lnTo>
                  <a:lnTo>
                    <a:pt x="4" y="25"/>
                  </a:lnTo>
                  <a:lnTo>
                    <a:pt x="7" y="40"/>
                  </a:lnTo>
                  <a:lnTo>
                    <a:pt x="9" y="55"/>
                  </a:lnTo>
                  <a:lnTo>
                    <a:pt x="35" y="74"/>
                  </a:lnTo>
                  <a:lnTo>
                    <a:pt x="61" y="95"/>
                  </a:lnTo>
                  <a:lnTo>
                    <a:pt x="86" y="118"/>
                  </a:lnTo>
                  <a:lnTo>
                    <a:pt x="110" y="140"/>
                  </a:lnTo>
                  <a:lnTo>
                    <a:pt x="132" y="164"/>
                  </a:lnTo>
                  <a:lnTo>
                    <a:pt x="155" y="189"/>
                  </a:lnTo>
                  <a:lnTo>
                    <a:pt x="177" y="216"/>
                  </a:lnTo>
                  <a:lnTo>
                    <a:pt x="198" y="244"/>
                  </a:lnTo>
                  <a:lnTo>
                    <a:pt x="183" y="250"/>
                  </a:lnTo>
                  <a:lnTo>
                    <a:pt x="166" y="255"/>
                  </a:lnTo>
                  <a:lnTo>
                    <a:pt x="147" y="259"/>
                  </a:lnTo>
                  <a:lnTo>
                    <a:pt x="126" y="264"/>
                  </a:lnTo>
                  <a:lnTo>
                    <a:pt x="102" y="268"/>
                  </a:lnTo>
                  <a:lnTo>
                    <a:pt x="79" y="273"/>
                  </a:lnTo>
                  <a:lnTo>
                    <a:pt x="52" y="277"/>
                  </a:lnTo>
                  <a:lnTo>
                    <a:pt x="22" y="280"/>
                  </a:lnTo>
                  <a:lnTo>
                    <a:pt x="24" y="292"/>
                  </a:lnTo>
                  <a:lnTo>
                    <a:pt x="24" y="304"/>
                  </a:lnTo>
                  <a:lnTo>
                    <a:pt x="24" y="318"/>
                  </a:lnTo>
                  <a:lnTo>
                    <a:pt x="24" y="329"/>
                  </a:lnTo>
                  <a:lnTo>
                    <a:pt x="46" y="326"/>
                  </a:lnTo>
                  <a:lnTo>
                    <a:pt x="68" y="322"/>
                  </a:lnTo>
                  <a:lnTo>
                    <a:pt x="92" y="318"/>
                  </a:lnTo>
                  <a:lnTo>
                    <a:pt x="117" y="313"/>
                  </a:lnTo>
                  <a:lnTo>
                    <a:pt x="141" y="307"/>
                  </a:lnTo>
                  <a:lnTo>
                    <a:pt x="168" y="301"/>
                  </a:lnTo>
                  <a:lnTo>
                    <a:pt x="195" y="294"/>
                  </a:lnTo>
                  <a:lnTo>
                    <a:pt x="223" y="286"/>
                  </a:lnTo>
                  <a:lnTo>
                    <a:pt x="230" y="294"/>
                  </a:lnTo>
                  <a:lnTo>
                    <a:pt x="238" y="304"/>
                  </a:lnTo>
                  <a:lnTo>
                    <a:pt x="245" y="315"/>
                  </a:lnTo>
                  <a:lnTo>
                    <a:pt x="253" y="326"/>
                  </a:lnTo>
                  <a:lnTo>
                    <a:pt x="259" y="340"/>
                  </a:lnTo>
                  <a:lnTo>
                    <a:pt x="266" y="355"/>
                  </a:lnTo>
                  <a:lnTo>
                    <a:pt x="272" y="370"/>
                  </a:lnTo>
                  <a:lnTo>
                    <a:pt x="280" y="388"/>
                  </a:lnTo>
                  <a:lnTo>
                    <a:pt x="292" y="422"/>
                  </a:lnTo>
                  <a:lnTo>
                    <a:pt x="300" y="453"/>
                  </a:lnTo>
                  <a:lnTo>
                    <a:pt x="306" y="483"/>
                  </a:lnTo>
                  <a:lnTo>
                    <a:pt x="309" y="508"/>
                  </a:lnTo>
                  <a:lnTo>
                    <a:pt x="25" y="517"/>
                  </a:lnTo>
                  <a:lnTo>
                    <a:pt x="25" y="528"/>
                  </a:lnTo>
                  <a:lnTo>
                    <a:pt x="25" y="540"/>
                  </a:lnTo>
                  <a:lnTo>
                    <a:pt x="25" y="550"/>
                  </a:lnTo>
                  <a:lnTo>
                    <a:pt x="25" y="562"/>
                  </a:lnTo>
                  <a:lnTo>
                    <a:pt x="309" y="553"/>
                  </a:lnTo>
                  <a:lnTo>
                    <a:pt x="309" y="579"/>
                  </a:lnTo>
                  <a:lnTo>
                    <a:pt x="306" y="605"/>
                  </a:lnTo>
                  <a:lnTo>
                    <a:pt x="300" y="632"/>
                  </a:lnTo>
                  <a:lnTo>
                    <a:pt x="293" y="661"/>
                  </a:lnTo>
                  <a:lnTo>
                    <a:pt x="283" y="689"/>
                  </a:lnTo>
                  <a:lnTo>
                    <a:pt x="271" y="719"/>
                  </a:lnTo>
                  <a:lnTo>
                    <a:pt x="256" y="750"/>
                  </a:lnTo>
                  <a:lnTo>
                    <a:pt x="238" y="781"/>
                  </a:lnTo>
                  <a:lnTo>
                    <a:pt x="213" y="774"/>
                  </a:lnTo>
                  <a:lnTo>
                    <a:pt x="186" y="768"/>
                  </a:lnTo>
                  <a:lnTo>
                    <a:pt x="159" y="763"/>
                  </a:lnTo>
                  <a:lnTo>
                    <a:pt x="132" y="757"/>
                  </a:lnTo>
                  <a:lnTo>
                    <a:pt x="105" y="754"/>
                  </a:lnTo>
                  <a:lnTo>
                    <a:pt x="79" y="752"/>
                  </a:lnTo>
                  <a:lnTo>
                    <a:pt x="50" y="749"/>
                  </a:lnTo>
                  <a:lnTo>
                    <a:pt x="22" y="747"/>
                  </a:lnTo>
                  <a:lnTo>
                    <a:pt x="22" y="759"/>
                  </a:lnTo>
                  <a:lnTo>
                    <a:pt x="22" y="771"/>
                  </a:lnTo>
                  <a:lnTo>
                    <a:pt x="21" y="784"/>
                  </a:lnTo>
                  <a:lnTo>
                    <a:pt x="21" y="796"/>
                  </a:lnTo>
                  <a:lnTo>
                    <a:pt x="44" y="798"/>
                  </a:lnTo>
                  <a:lnTo>
                    <a:pt x="68" y="801"/>
                  </a:lnTo>
                  <a:lnTo>
                    <a:pt x="92" y="802"/>
                  </a:lnTo>
                  <a:lnTo>
                    <a:pt x="117" y="805"/>
                  </a:lnTo>
                  <a:lnTo>
                    <a:pt x="141" y="808"/>
                  </a:lnTo>
                  <a:lnTo>
                    <a:pt x="165" y="813"/>
                  </a:lnTo>
                  <a:lnTo>
                    <a:pt x="190" y="817"/>
                  </a:lnTo>
                  <a:lnTo>
                    <a:pt x="214" y="822"/>
                  </a:lnTo>
                  <a:lnTo>
                    <a:pt x="187" y="859"/>
                  </a:lnTo>
                  <a:lnTo>
                    <a:pt x="163" y="892"/>
                  </a:lnTo>
                  <a:lnTo>
                    <a:pt x="140" y="923"/>
                  </a:lnTo>
                  <a:lnTo>
                    <a:pt x="117" y="950"/>
                  </a:lnTo>
                  <a:lnTo>
                    <a:pt x="96" y="974"/>
                  </a:lnTo>
                  <a:lnTo>
                    <a:pt x="76" y="995"/>
                  </a:lnTo>
                  <a:lnTo>
                    <a:pt x="58" y="1013"/>
                  </a:lnTo>
                  <a:lnTo>
                    <a:pt x="40" y="1027"/>
                  </a:lnTo>
                  <a:lnTo>
                    <a:pt x="12" y="1029"/>
                  </a:lnTo>
                  <a:lnTo>
                    <a:pt x="12" y="1041"/>
                  </a:lnTo>
                  <a:lnTo>
                    <a:pt x="12" y="1053"/>
                  </a:lnTo>
                  <a:lnTo>
                    <a:pt x="12" y="1066"/>
                  </a:lnTo>
                  <a:lnTo>
                    <a:pt x="12" y="1078"/>
                  </a:lnTo>
                  <a:lnTo>
                    <a:pt x="28" y="1077"/>
                  </a:lnTo>
                  <a:lnTo>
                    <a:pt x="46" y="1075"/>
                  </a:lnTo>
                  <a:lnTo>
                    <a:pt x="62" y="1072"/>
                  </a:lnTo>
                  <a:lnTo>
                    <a:pt x="79" y="1071"/>
                  </a:lnTo>
                  <a:lnTo>
                    <a:pt x="96" y="1068"/>
                  </a:lnTo>
                  <a:lnTo>
                    <a:pt x="113" y="1065"/>
                  </a:lnTo>
                  <a:lnTo>
                    <a:pt x="129" y="1062"/>
                  </a:lnTo>
                  <a:lnTo>
                    <a:pt x="146" y="1059"/>
                  </a:lnTo>
                  <a:lnTo>
                    <a:pt x="162" y="1056"/>
                  </a:lnTo>
                  <a:lnTo>
                    <a:pt x="178" y="1053"/>
                  </a:lnTo>
                  <a:lnTo>
                    <a:pt x="195" y="1050"/>
                  </a:lnTo>
                  <a:lnTo>
                    <a:pt x="211" y="1045"/>
                  </a:lnTo>
                  <a:lnTo>
                    <a:pt x="227" y="1041"/>
                  </a:lnTo>
                  <a:lnTo>
                    <a:pt x="244" y="1038"/>
                  </a:lnTo>
                  <a:lnTo>
                    <a:pt x="260" y="1033"/>
                  </a:lnTo>
                  <a:lnTo>
                    <a:pt x="277" y="1029"/>
                  </a:lnTo>
                  <a:lnTo>
                    <a:pt x="281" y="1014"/>
                  </a:lnTo>
                  <a:lnTo>
                    <a:pt x="286" y="999"/>
                  </a:lnTo>
                  <a:lnTo>
                    <a:pt x="289" y="984"/>
                  </a:lnTo>
                  <a:lnTo>
                    <a:pt x="293" y="971"/>
                  </a:lnTo>
                  <a:lnTo>
                    <a:pt x="275" y="977"/>
                  </a:lnTo>
                  <a:lnTo>
                    <a:pt x="259" y="981"/>
                  </a:lnTo>
                  <a:lnTo>
                    <a:pt x="241" y="986"/>
                  </a:lnTo>
                  <a:lnTo>
                    <a:pt x="222" y="990"/>
                  </a:lnTo>
                  <a:lnTo>
                    <a:pt x="204" y="995"/>
                  </a:lnTo>
                  <a:lnTo>
                    <a:pt x="184" y="999"/>
                  </a:lnTo>
                  <a:lnTo>
                    <a:pt x="165" y="1004"/>
                  </a:lnTo>
                  <a:lnTo>
                    <a:pt x="146" y="10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0" name="Freeform 19"/>
            <p:cNvSpPr>
              <a:spLocks/>
            </p:cNvSpPr>
            <p:nvPr/>
          </p:nvSpPr>
          <p:spPr bwMode="auto">
            <a:xfrm>
              <a:off x="4733" y="402"/>
              <a:ext cx="149" cy="359"/>
            </a:xfrm>
            <a:custGeom>
              <a:avLst/>
              <a:gdLst>
                <a:gd name="T0" fmla="*/ 0 w 447"/>
                <a:gd name="T1" fmla="*/ 0 h 1076"/>
                <a:gd name="T2" fmla="*/ 0 w 447"/>
                <a:gd name="T3" fmla="*/ 0 h 1076"/>
                <a:gd name="T4" fmla="*/ 0 w 447"/>
                <a:gd name="T5" fmla="*/ 0 h 1076"/>
                <a:gd name="T6" fmla="*/ 0 w 447"/>
                <a:gd name="T7" fmla="*/ 0 h 1076"/>
                <a:gd name="T8" fmla="*/ 0 w 447"/>
                <a:gd name="T9" fmla="*/ 0 h 1076"/>
                <a:gd name="T10" fmla="*/ 0 w 447"/>
                <a:gd name="T11" fmla="*/ 0 h 1076"/>
                <a:gd name="T12" fmla="*/ 0 w 447"/>
                <a:gd name="T13" fmla="*/ 0 h 1076"/>
                <a:gd name="T14" fmla="*/ 0 w 447"/>
                <a:gd name="T15" fmla="*/ 0 h 1076"/>
                <a:gd name="T16" fmla="*/ 0 w 447"/>
                <a:gd name="T17" fmla="*/ 0 h 1076"/>
                <a:gd name="T18" fmla="*/ 0 w 447"/>
                <a:gd name="T19" fmla="*/ 0 h 1076"/>
                <a:gd name="T20" fmla="*/ 0 w 447"/>
                <a:gd name="T21" fmla="*/ 0 h 1076"/>
                <a:gd name="T22" fmla="*/ 0 w 447"/>
                <a:gd name="T23" fmla="*/ 0 h 1076"/>
                <a:gd name="T24" fmla="*/ 0 w 447"/>
                <a:gd name="T25" fmla="*/ 0 h 1076"/>
                <a:gd name="T26" fmla="*/ 0 w 447"/>
                <a:gd name="T27" fmla="*/ 0 h 1076"/>
                <a:gd name="T28" fmla="*/ 0 w 447"/>
                <a:gd name="T29" fmla="*/ 0 h 1076"/>
                <a:gd name="T30" fmla="*/ 0 w 447"/>
                <a:gd name="T31" fmla="*/ 0 h 1076"/>
                <a:gd name="T32" fmla="*/ 0 w 447"/>
                <a:gd name="T33" fmla="*/ 0 h 1076"/>
                <a:gd name="T34" fmla="*/ 0 w 447"/>
                <a:gd name="T35" fmla="*/ 0 h 1076"/>
                <a:gd name="T36" fmla="*/ 0 w 447"/>
                <a:gd name="T37" fmla="*/ 0 h 1076"/>
                <a:gd name="T38" fmla="*/ 0 w 447"/>
                <a:gd name="T39" fmla="*/ 0 h 1076"/>
                <a:gd name="T40" fmla="*/ 0 w 447"/>
                <a:gd name="T41" fmla="*/ 0 h 1076"/>
                <a:gd name="T42" fmla="*/ 0 w 447"/>
                <a:gd name="T43" fmla="*/ 0 h 1076"/>
                <a:gd name="T44" fmla="*/ 0 w 447"/>
                <a:gd name="T45" fmla="*/ 0 h 1076"/>
                <a:gd name="T46" fmla="*/ 0 w 447"/>
                <a:gd name="T47" fmla="*/ 0 h 1076"/>
                <a:gd name="T48" fmla="*/ 0 w 447"/>
                <a:gd name="T49" fmla="*/ 0 h 1076"/>
                <a:gd name="T50" fmla="*/ 0 w 447"/>
                <a:gd name="T51" fmla="*/ 0 h 1076"/>
                <a:gd name="T52" fmla="*/ 0 w 447"/>
                <a:gd name="T53" fmla="*/ 0 h 1076"/>
                <a:gd name="T54" fmla="*/ 0 w 447"/>
                <a:gd name="T55" fmla="*/ 0 h 1076"/>
                <a:gd name="T56" fmla="*/ 0 w 447"/>
                <a:gd name="T57" fmla="*/ 0 h 1076"/>
                <a:gd name="T58" fmla="*/ 0 w 447"/>
                <a:gd name="T59" fmla="*/ 0 h 1076"/>
                <a:gd name="T60" fmla="*/ 0 w 447"/>
                <a:gd name="T61" fmla="*/ 0 h 1076"/>
                <a:gd name="T62" fmla="*/ 0 w 447"/>
                <a:gd name="T63" fmla="*/ 0 h 1076"/>
                <a:gd name="T64" fmla="*/ 0 w 447"/>
                <a:gd name="T65" fmla="*/ 0 h 1076"/>
                <a:gd name="T66" fmla="*/ 0 w 447"/>
                <a:gd name="T67" fmla="*/ 0 h 1076"/>
                <a:gd name="T68" fmla="*/ 0 w 447"/>
                <a:gd name="T69" fmla="*/ 0 h 1076"/>
                <a:gd name="T70" fmla="*/ 0 w 447"/>
                <a:gd name="T71" fmla="*/ 0 h 1076"/>
                <a:gd name="T72" fmla="*/ 0 w 447"/>
                <a:gd name="T73" fmla="*/ 0 h 1076"/>
                <a:gd name="T74" fmla="*/ 0 w 447"/>
                <a:gd name="T75" fmla="*/ 0 h 1076"/>
                <a:gd name="T76" fmla="*/ 0 w 447"/>
                <a:gd name="T77" fmla="*/ 0 h 1076"/>
                <a:gd name="T78" fmla="*/ 0 w 447"/>
                <a:gd name="T79" fmla="*/ 0 h 1076"/>
                <a:gd name="T80" fmla="*/ 0 w 447"/>
                <a:gd name="T81" fmla="*/ 0 h 1076"/>
                <a:gd name="T82" fmla="*/ 0 w 447"/>
                <a:gd name="T83" fmla="*/ 0 h 1076"/>
                <a:gd name="T84" fmla="*/ 0 w 447"/>
                <a:gd name="T85" fmla="*/ 0 h 1076"/>
                <a:gd name="T86" fmla="*/ 0 w 447"/>
                <a:gd name="T87" fmla="*/ 0 h 1076"/>
                <a:gd name="T88" fmla="*/ 0 w 447"/>
                <a:gd name="T89" fmla="*/ 0 h 1076"/>
                <a:gd name="T90" fmla="*/ 0 w 447"/>
                <a:gd name="T91" fmla="*/ 0 h 1076"/>
                <a:gd name="T92" fmla="*/ 0 w 447"/>
                <a:gd name="T93" fmla="*/ 0 h 1076"/>
                <a:gd name="T94" fmla="*/ 0 w 447"/>
                <a:gd name="T95" fmla="*/ 0 h 1076"/>
                <a:gd name="T96" fmla="*/ 0 w 447"/>
                <a:gd name="T97" fmla="*/ 0 h 1076"/>
                <a:gd name="T98" fmla="*/ 0 w 447"/>
                <a:gd name="T99" fmla="*/ 0 h 1076"/>
                <a:gd name="T100" fmla="*/ 0 w 447"/>
                <a:gd name="T101" fmla="*/ 0 h 1076"/>
                <a:gd name="T102" fmla="*/ 0 w 447"/>
                <a:gd name="T103" fmla="*/ 0 h 1076"/>
                <a:gd name="T104" fmla="*/ 0 w 447"/>
                <a:gd name="T105" fmla="*/ 0 h 1076"/>
                <a:gd name="T106" fmla="*/ 0 w 447"/>
                <a:gd name="T107" fmla="*/ 0 h 1076"/>
                <a:gd name="T108" fmla="*/ 0 w 447"/>
                <a:gd name="T109" fmla="*/ 0 h 1076"/>
                <a:gd name="T110" fmla="*/ 0 w 447"/>
                <a:gd name="T111" fmla="*/ 0 h 1076"/>
                <a:gd name="T112" fmla="*/ 0 w 447"/>
                <a:gd name="T113" fmla="*/ 0 h 10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47"/>
                <a:gd name="T172" fmla="*/ 0 h 1076"/>
                <a:gd name="T173" fmla="*/ 447 w 447"/>
                <a:gd name="T174" fmla="*/ 1076 h 107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47" h="1076">
                  <a:moveTo>
                    <a:pt x="254" y="836"/>
                  </a:moveTo>
                  <a:lnTo>
                    <a:pt x="263" y="833"/>
                  </a:lnTo>
                  <a:lnTo>
                    <a:pt x="275" y="828"/>
                  </a:lnTo>
                  <a:lnTo>
                    <a:pt x="290" y="825"/>
                  </a:lnTo>
                  <a:lnTo>
                    <a:pt x="307" y="821"/>
                  </a:lnTo>
                  <a:lnTo>
                    <a:pt x="324" y="818"/>
                  </a:lnTo>
                  <a:lnTo>
                    <a:pt x="345" y="813"/>
                  </a:lnTo>
                  <a:lnTo>
                    <a:pt x="369" y="810"/>
                  </a:lnTo>
                  <a:lnTo>
                    <a:pt x="394" y="806"/>
                  </a:lnTo>
                  <a:lnTo>
                    <a:pt x="393" y="794"/>
                  </a:lnTo>
                  <a:lnTo>
                    <a:pt x="393" y="782"/>
                  </a:lnTo>
                  <a:lnTo>
                    <a:pt x="393" y="770"/>
                  </a:lnTo>
                  <a:lnTo>
                    <a:pt x="393" y="758"/>
                  </a:lnTo>
                  <a:lnTo>
                    <a:pt x="375" y="761"/>
                  </a:lnTo>
                  <a:lnTo>
                    <a:pt x="356" y="765"/>
                  </a:lnTo>
                  <a:lnTo>
                    <a:pt x="336" y="770"/>
                  </a:lnTo>
                  <a:lnTo>
                    <a:pt x="317" y="774"/>
                  </a:lnTo>
                  <a:lnTo>
                    <a:pt x="296" y="780"/>
                  </a:lnTo>
                  <a:lnTo>
                    <a:pt x="275" y="785"/>
                  </a:lnTo>
                  <a:lnTo>
                    <a:pt x="254" y="791"/>
                  </a:lnTo>
                  <a:lnTo>
                    <a:pt x="232" y="797"/>
                  </a:lnTo>
                  <a:lnTo>
                    <a:pt x="225" y="789"/>
                  </a:lnTo>
                  <a:lnTo>
                    <a:pt x="219" y="779"/>
                  </a:lnTo>
                  <a:lnTo>
                    <a:pt x="211" y="768"/>
                  </a:lnTo>
                  <a:lnTo>
                    <a:pt x="204" y="755"/>
                  </a:lnTo>
                  <a:lnTo>
                    <a:pt x="196" y="742"/>
                  </a:lnTo>
                  <a:lnTo>
                    <a:pt x="189" y="727"/>
                  </a:lnTo>
                  <a:lnTo>
                    <a:pt x="182" y="710"/>
                  </a:lnTo>
                  <a:lnTo>
                    <a:pt x="174" y="692"/>
                  </a:lnTo>
                  <a:lnTo>
                    <a:pt x="161" y="657"/>
                  </a:lnTo>
                  <a:lnTo>
                    <a:pt x="150" y="625"/>
                  </a:lnTo>
                  <a:lnTo>
                    <a:pt x="143" y="597"/>
                  </a:lnTo>
                  <a:lnTo>
                    <a:pt x="141" y="573"/>
                  </a:lnTo>
                  <a:lnTo>
                    <a:pt x="396" y="566"/>
                  </a:lnTo>
                  <a:lnTo>
                    <a:pt x="396" y="554"/>
                  </a:lnTo>
                  <a:lnTo>
                    <a:pt x="397" y="543"/>
                  </a:lnTo>
                  <a:lnTo>
                    <a:pt x="397" y="531"/>
                  </a:lnTo>
                  <a:lnTo>
                    <a:pt x="397" y="521"/>
                  </a:lnTo>
                  <a:lnTo>
                    <a:pt x="140" y="528"/>
                  </a:lnTo>
                  <a:lnTo>
                    <a:pt x="140" y="501"/>
                  </a:lnTo>
                  <a:lnTo>
                    <a:pt x="143" y="475"/>
                  </a:lnTo>
                  <a:lnTo>
                    <a:pt x="149" y="448"/>
                  </a:lnTo>
                  <a:lnTo>
                    <a:pt x="156" y="419"/>
                  </a:lnTo>
                  <a:lnTo>
                    <a:pt x="167" y="391"/>
                  </a:lnTo>
                  <a:lnTo>
                    <a:pt x="180" y="361"/>
                  </a:lnTo>
                  <a:lnTo>
                    <a:pt x="195" y="331"/>
                  </a:lnTo>
                  <a:lnTo>
                    <a:pt x="213" y="300"/>
                  </a:lnTo>
                  <a:lnTo>
                    <a:pt x="241" y="306"/>
                  </a:lnTo>
                  <a:lnTo>
                    <a:pt x="268" y="312"/>
                  </a:lnTo>
                  <a:lnTo>
                    <a:pt x="293" y="316"/>
                  </a:lnTo>
                  <a:lnTo>
                    <a:pt x="319" y="321"/>
                  </a:lnTo>
                  <a:lnTo>
                    <a:pt x="344" y="324"/>
                  </a:lnTo>
                  <a:lnTo>
                    <a:pt x="366" y="327"/>
                  </a:lnTo>
                  <a:lnTo>
                    <a:pt x="388" y="330"/>
                  </a:lnTo>
                  <a:lnTo>
                    <a:pt x="411" y="333"/>
                  </a:lnTo>
                  <a:lnTo>
                    <a:pt x="412" y="321"/>
                  </a:lnTo>
                  <a:lnTo>
                    <a:pt x="414" y="308"/>
                  </a:lnTo>
                  <a:lnTo>
                    <a:pt x="414" y="296"/>
                  </a:lnTo>
                  <a:lnTo>
                    <a:pt x="415" y="284"/>
                  </a:lnTo>
                  <a:lnTo>
                    <a:pt x="394" y="282"/>
                  </a:lnTo>
                  <a:lnTo>
                    <a:pt x="374" y="281"/>
                  </a:lnTo>
                  <a:lnTo>
                    <a:pt x="351" y="278"/>
                  </a:lnTo>
                  <a:lnTo>
                    <a:pt x="329" y="276"/>
                  </a:lnTo>
                  <a:lnTo>
                    <a:pt x="307" y="273"/>
                  </a:lnTo>
                  <a:lnTo>
                    <a:pt x="284" y="269"/>
                  </a:lnTo>
                  <a:lnTo>
                    <a:pt x="262" y="266"/>
                  </a:lnTo>
                  <a:lnTo>
                    <a:pt x="238" y="261"/>
                  </a:lnTo>
                  <a:lnTo>
                    <a:pt x="254" y="234"/>
                  </a:lnTo>
                  <a:lnTo>
                    <a:pt x="272" y="208"/>
                  </a:lnTo>
                  <a:lnTo>
                    <a:pt x="292" y="181"/>
                  </a:lnTo>
                  <a:lnTo>
                    <a:pt x="313" y="155"/>
                  </a:lnTo>
                  <a:lnTo>
                    <a:pt x="335" y="130"/>
                  </a:lnTo>
                  <a:lnTo>
                    <a:pt x="359" y="105"/>
                  </a:lnTo>
                  <a:lnTo>
                    <a:pt x="383" y="81"/>
                  </a:lnTo>
                  <a:lnTo>
                    <a:pt x="409" y="57"/>
                  </a:lnTo>
                  <a:lnTo>
                    <a:pt x="417" y="55"/>
                  </a:lnTo>
                  <a:lnTo>
                    <a:pt x="423" y="55"/>
                  </a:lnTo>
                  <a:lnTo>
                    <a:pt x="432" y="55"/>
                  </a:lnTo>
                  <a:lnTo>
                    <a:pt x="441" y="54"/>
                  </a:lnTo>
                  <a:lnTo>
                    <a:pt x="442" y="39"/>
                  </a:lnTo>
                  <a:lnTo>
                    <a:pt x="444" y="26"/>
                  </a:lnTo>
                  <a:lnTo>
                    <a:pt x="445" y="12"/>
                  </a:lnTo>
                  <a:lnTo>
                    <a:pt x="447" y="0"/>
                  </a:lnTo>
                  <a:lnTo>
                    <a:pt x="420" y="3"/>
                  </a:lnTo>
                  <a:lnTo>
                    <a:pt x="393" y="6"/>
                  </a:lnTo>
                  <a:lnTo>
                    <a:pt x="366" y="11"/>
                  </a:lnTo>
                  <a:lnTo>
                    <a:pt x="339" y="15"/>
                  </a:lnTo>
                  <a:lnTo>
                    <a:pt x="313" y="20"/>
                  </a:lnTo>
                  <a:lnTo>
                    <a:pt x="286" y="26"/>
                  </a:lnTo>
                  <a:lnTo>
                    <a:pt x="260" y="32"/>
                  </a:lnTo>
                  <a:lnTo>
                    <a:pt x="234" y="38"/>
                  </a:lnTo>
                  <a:lnTo>
                    <a:pt x="228" y="39"/>
                  </a:lnTo>
                  <a:lnTo>
                    <a:pt x="222" y="41"/>
                  </a:lnTo>
                  <a:lnTo>
                    <a:pt x="216" y="42"/>
                  </a:lnTo>
                  <a:lnTo>
                    <a:pt x="210" y="44"/>
                  </a:lnTo>
                  <a:lnTo>
                    <a:pt x="199" y="58"/>
                  </a:lnTo>
                  <a:lnTo>
                    <a:pt x="189" y="73"/>
                  </a:lnTo>
                  <a:lnTo>
                    <a:pt x="177" y="90"/>
                  </a:lnTo>
                  <a:lnTo>
                    <a:pt x="167" y="108"/>
                  </a:lnTo>
                  <a:lnTo>
                    <a:pt x="183" y="103"/>
                  </a:lnTo>
                  <a:lnTo>
                    <a:pt x="199" y="97"/>
                  </a:lnTo>
                  <a:lnTo>
                    <a:pt x="216" y="93"/>
                  </a:lnTo>
                  <a:lnTo>
                    <a:pt x="234" y="88"/>
                  </a:lnTo>
                  <a:lnTo>
                    <a:pt x="252" y="85"/>
                  </a:lnTo>
                  <a:lnTo>
                    <a:pt x="269" y="81"/>
                  </a:lnTo>
                  <a:lnTo>
                    <a:pt x="287" y="76"/>
                  </a:lnTo>
                  <a:lnTo>
                    <a:pt x="307" y="73"/>
                  </a:lnTo>
                  <a:lnTo>
                    <a:pt x="286" y="93"/>
                  </a:lnTo>
                  <a:lnTo>
                    <a:pt x="265" y="114"/>
                  </a:lnTo>
                  <a:lnTo>
                    <a:pt x="247" y="135"/>
                  </a:lnTo>
                  <a:lnTo>
                    <a:pt x="229" y="155"/>
                  </a:lnTo>
                  <a:lnTo>
                    <a:pt x="211" y="176"/>
                  </a:lnTo>
                  <a:lnTo>
                    <a:pt x="196" y="199"/>
                  </a:lnTo>
                  <a:lnTo>
                    <a:pt x="182" y="221"/>
                  </a:lnTo>
                  <a:lnTo>
                    <a:pt x="168" y="243"/>
                  </a:lnTo>
                  <a:lnTo>
                    <a:pt x="159" y="240"/>
                  </a:lnTo>
                  <a:lnTo>
                    <a:pt x="150" y="237"/>
                  </a:lnTo>
                  <a:lnTo>
                    <a:pt x="141" y="236"/>
                  </a:lnTo>
                  <a:lnTo>
                    <a:pt x="132" y="233"/>
                  </a:lnTo>
                  <a:lnTo>
                    <a:pt x="123" y="231"/>
                  </a:lnTo>
                  <a:lnTo>
                    <a:pt x="116" y="228"/>
                  </a:lnTo>
                  <a:lnTo>
                    <a:pt x="107" y="227"/>
                  </a:lnTo>
                  <a:lnTo>
                    <a:pt x="100" y="226"/>
                  </a:lnTo>
                  <a:lnTo>
                    <a:pt x="95" y="236"/>
                  </a:lnTo>
                  <a:lnTo>
                    <a:pt x="91" y="246"/>
                  </a:lnTo>
                  <a:lnTo>
                    <a:pt x="85" y="258"/>
                  </a:lnTo>
                  <a:lnTo>
                    <a:pt x="80" y="269"/>
                  </a:lnTo>
                  <a:lnTo>
                    <a:pt x="149" y="287"/>
                  </a:lnTo>
                  <a:lnTo>
                    <a:pt x="140" y="297"/>
                  </a:lnTo>
                  <a:lnTo>
                    <a:pt x="132" y="309"/>
                  </a:lnTo>
                  <a:lnTo>
                    <a:pt x="125" y="321"/>
                  </a:lnTo>
                  <a:lnTo>
                    <a:pt x="118" y="334"/>
                  </a:lnTo>
                  <a:lnTo>
                    <a:pt x="110" y="349"/>
                  </a:lnTo>
                  <a:lnTo>
                    <a:pt x="104" y="364"/>
                  </a:lnTo>
                  <a:lnTo>
                    <a:pt x="98" y="381"/>
                  </a:lnTo>
                  <a:lnTo>
                    <a:pt x="92" y="397"/>
                  </a:lnTo>
                  <a:lnTo>
                    <a:pt x="82" y="431"/>
                  </a:lnTo>
                  <a:lnTo>
                    <a:pt x="73" y="466"/>
                  </a:lnTo>
                  <a:lnTo>
                    <a:pt x="68" y="498"/>
                  </a:lnTo>
                  <a:lnTo>
                    <a:pt x="67" y="530"/>
                  </a:lnTo>
                  <a:lnTo>
                    <a:pt x="4" y="531"/>
                  </a:lnTo>
                  <a:lnTo>
                    <a:pt x="3" y="542"/>
                  </a:lnTo>
                  <a:lnTo>
                    <a:pt x="3" y="554"/>
                  </a:lnTo>
                  <a:lnTo>
                    <a:pt x="1" y="564"/>
                  </a:lnTo>
                  <a:lnTo>
                    <a:pt x="0" y="576"/>
                  </a:lnTo>
                  <a:lnTo>
                    <a:pt x="68" y="575"/>
                  </a:lnTo>
                  <a:lnTo>
                    <a:pt x="70" y="598"/>
                  </a:lnTo>
                  <a:lnTo>
                    <a:pt x="74" y="624"/>
                  </a:lnTo>
                  <a:lnTo>
                    <a:pt x="82" y="651"/>
                  </a:lnTo>
                  <a:lnTo>
                    <a:pt x="92" y="680"/>
                  </a:lnTo>
                  <a:lnTo>
                    <a:pt x="106" y="710"/>
                  </a:lnTo>
                  <a:lnTo>
                    <a:pt x="120" y="743"/>
                  </a:lnTo>
                  <a:lnTo>
                    <a:pt x="138" y="779"/>
                  </a:lnTo>
                  <a:lnTo>
                    <a:pt x="159" y="815"/>
                  </a:lnTo>
                  <a:lnTo>
                    <a:pt x="89" y="838"/>
                  </a:lnTo>
                  <a:lnTo>
                    <a:pt x="79" y="841"/>
                  </a:lnTo>
                  <a:lnTo>
                    <a:pt x="67" y="846"/>
                  </a:lnTo>
                  <a:lnTo>
                    <a:pt x="56" y="849"/>
                  </a:lnTo>
                  <a:lnTo>
                    <a:pt x="46" y="853"/>
                  </a:lnTo>
                  <a:lnTo>
                    <a:pt x="51" y="864"/>
                  </a:lnTo>
                  <a:lnTo>
                    <a:pt x="56" y="876"/>
                  </a:lnTo>
                  <a:lnTo>
                    <a:pt x="61" y="886"/>
                  </a:lnTo>
                  <a:lnTo>
                    <a:pt x="67" y="897"/>
                  </a:lnTo>
                  <a:lnTo>
                    <a:pt x="82" y="891"/>
                  </a:lnTo>
                  <a:lnTo>
                    <a:pt x="98" y="885"/>
                  </a:lnTo>
                  <a:lnTo>
                    <a:pt x="113" y="879"/>
                  </a:lnTo>
                  <a:lnTo>
                    <a:pt x="128" y="874"/>
                  </a:lnTo>
                  <a:lnTo>
                    <a:pt x="143" y="868"/>
                  </a:lnTo>
                  <a:lnTo>
                    <a:pt x="158" y="864"/>
                  </a:lnTo>
                  <a:lnTo>
                    <a:pt x="173" y="859"/>
                  </a:lnTo>
                  <a:lnTo>
                    <a:pt x="186" y="855"/>
                  </a:lnTo>
                  <a:lnTo>
                    <a:pt x="210" y="883"/>
                  </a:lnTo>
                  <a:lnTo>
                    <a:pt x="232" y="910"/>
                  </a:lnTo>
                  <a:lnTo>
                    <a:pt x="253" y="934"/>
                  </a:lnTo>
                  <a:lnTo>
                    <a:pt x="272" y="955"/>
                  </a:lnTo>
                  <a:lnTo>
                    <a:pt x="290" y="974"/>
                  </a:lnTo>
                  <a:lnTo>
                    <a:pt x="308" y="992"/>
                  </a:lnTo>
                  <a:lnTo>
                    <a:pt x="323" y="1007"/>
                  </a:lnTo>
                  <a:lnTo>
                    <a:pt x="338" y="1019"/>
                  </a:lnTo>
                  <a:lnTo>
                    <a:pt x="323" y="1016"/>
                  </a:lnTo>
                  <a:lnTo>
                    <a:pt x="308" y="1014"/>
                  </a:lnTo>
                  <a:lnTo>
                    <a:pt x="295" y="1011"/>
                  </a:lnTo>
                  <a:lnTo>
                    <a:pt x="280" y="1009"/>
                  </a:lnTo>
                  <a:lnTo>
                    <a:pt x="265" y="1004"/>
                  </a:lnTo>
                  <a:lnTo>
                    <a:pt x="250" y="1001"/>
                  </a:lnTo>
                  <a:lnTo>
                    <a:pt x="235" y="998"/>
                  </a:lnTo>
                  <a:lnTo>
                    <a:pt x="220" y="994"/>
                  </a:lnTo>
                  <a:lnTo>
                    <a:pt x="205" y="989"/>
                  </a:lnTo>
                  <a:lnTo>
                    <a:pt x="190" y="985"/>
                  </a:lnTo>
                  <a:lnTo>
                    <a:pt x="176" y="980"/>
                  </a:lnTo>
                  <a:lnTo>
                    <a:pt x="159" y="976"/>
                  </a:lnTo>
                  <a:lnTo>
                    <a:pt x="144" y="970"/>
                  </a:lnTo>
                  <a:lnTo>
                    <a:pt x="129" y="965"/>
                  </a:lnTo>
                  <a:lnTo>
                    <a:pt x="115" y="959"/>
                  </a:lnTo>
                  <a:lnTo>
                    <a:pt x="100" y="953"/>
                  </a:lnTo>
                  <a:lnTo>
                    <a:pt x="106" y="962"/>
                  </a:lnTo>
                  <a:lnTo>
                    <a:pt x="112" y="973"/>
                  </a:lnTo>
                  <a:lnTo>
                    <a:pt x="118" y="982"/>
                  </a:lnTo>
                  <a:lnTo>
                    <a:pt x="125" y="991"/>
                  </a:lnTo>
                  <a:lnTo>
                    <a:pt x="132" y="1001"/>
                  </a:lnTo>
                  <a:lnTo>
                    <a:pt x="140" y="1010"/>
                  </a:lnTo>
                  <a:lnTo>
                    <a:pt x="147" y="1020"/>
                  </a:lnTo>
                  <a:lnTo>
                    <a:pt x="155" y="1029"/>
                  </a:lnTo>
                  <a:lnTo>
                    <a:pt x="171" y="1034"/>
                  </a:lnTo>
                  <a:lnTo>
                    <a:pt x="187" y="1038"/>
                  </a:lnTo>
                  <a:lnTo>
                    <a:pt x="202" y="1041"/>
                  </a:lnTo>
                  <a:lnTo>
                    <a:pt x="219" y="1046"/>
                  </a:lnTo>
                  <a:lnTo>
                    <a:pt x="237" y="1049"/>
                  </a:lnTo>
                  <a:lnTo>
                    <a:pt x="253" y="1053"/>
                  </a:lnTo>
                  <a:lnTo>
                    <a:pt x="269" y="1056"/>
                  </a:lnTo>
                  <a:lnTo>
                    <a:pt x="286" y="1059"/>
                  </a:lnTo>
                  <a:lnTo>
                    <a:pt x="304" y="1062"/>
                  </a:lnTo>
                  <a:lnTo>
                    <a:pt x="320" y="1065"/>
                  </a:lnTo>
                  <a:lnTo>
                    <a:pt x="338" y="1067"/>
                  </a:lnTo>
                  <a:lnTo>
                    <a:pt x="356" y="1070"/>
                  </a:lnTo>
                  <a:lnTo>
                    <a:pt x="372" y="1071"/>
                  </a:lnTo>
                  <a:lnTo>
                    <a:pt x="390" y="1073"/>
                  </a:lnTo>
                  <a:lnTo>
                    <a:pt x="408" y="1074"/>
                  </a:lnTo>
                  <a:lnTo>
                    <a:pt x="426" y="1076"/>
                  </a:lnTo>
                  <a:lnTo>
                    <a:pt x="421" y="1059"/>
                  </a:lnTo>
                  <a:lnTo>
                    <a:pt x="418" y="1043"/>
                  </a:lnTo>
                  <a:lnTo>
                    <a:pt x="414" y="1026"/>
                  </a:lnTo>
                  <a:lnTo>
                    <a:pt x="411" y="1009"/>
                  </a:lnTo>
                  <a:lnTo>
                    <a:pt x="388" y="989"/>
                  </a:lnTo>
                  <a:lnTo>
                    <a:pt x="368" y="970"/>
                  </a:lnTo>
                  <a:lnTo>
                    <a:pt x="347" y="949"/>
                  </a:lnTo>
                  <a:lnTo>
                    <a:pt x="327" y="926"/>
                  </a:lnTo>
                  <a:lnTo>
                    <a:pt x="308" y="906"/>
                  </a:lnTo>
                  <a:lnTo>
                    <a:pt x="289" y="882"/>
                  </a:lnTo>
                  <a:lnTo>
                    <a:pt x="271" y="859"/>
                  </a:lnTo>
                  <a:lnTo>
                    <a:pt x="254" y="8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1" name="Freeform 20"/>
            <p:cNvSpPr>
              <a:spLocks/>
            </p:cNvSpPr>
            <p:nvPr/>
          </p:nvSpPr>
          <p:spPr bwMode="auto">
            <a:xfrm>
              <a:off x="4864" y="400"/>
              <a:ext cx="87" cy="362"/>
            </a:xfrm>
            <a:custGeom>
              <a:avLst/>
              <a:gdLst>
                <a:gd name="T0" fmla="*/ 0 w 262"/>
                <a:gd name="T1" fmla="*/ 0 h 1085"/>
                <a:gd name="T2" fmla="*/ 0 w 262"/>
                <a:gd name="T3" fmla="*/ 0 h 1085"/>
                <a:gd name="T4" fmla="*/ 0 w 262"/>
                <a:gd name="T5" fmla="*/ 0 h 1085"/>
                <a:gd name="T6" fmla="*/ 0 w 262"/>
                <a:gd name="T7" fmla="*/ 0 h 1085"/>
                <a:gd name="T8" fmla="*/ 0 w 262"/>
                <a:gd name="T9" fmla="*/ 0 h 1085"/>
                <a:gd name="T10" fmla="*/ 0 w 262"/>
                <a:gd name="T11" fmla="*/ 0 h 1085"/>
                <a:gd name="T12" fmla="*/ 0 w 262"/>
                <a:gd name="T13" fmla="*/ 0 h 1085"/>
                <a:gd name="T14" fmla="*/ 0 w 262"/>
                <a:gd name="T15" fmla="*/ 0 h 1085"/>
                <a:gd name="T16" fmla="*/ 0 w 262"/>
                <a:gd name="T17" fmla="*/ 0 h 1085"/>
                <a:gd name="T18" fmla="*/ 0 w 262"/>
                <a:gd name="T19" fmla="*/ 0 h 1085"/>
                <a:gd name="T20" fmla="*/ 0 w 262"/>
                <a:gd name="T21" fmla="*/ 0 h 1085"/>
                <a:gd name="T22" fmla="*/ 0 w 262"/>
                <a:gd name="T23" fmla="*/ 0 h 1085"/>
                <a:gd name="T24" fmla="*/ 0 w 262"/>
                <a:gd name="T25" fmla="*/ 0 h 1085"/>
                <a:gd name="T26" fmla="*/ 0 w 262"/>
                <a:gd name="T27" fmla="*/ 0 h 1085"/>
                <a:gd name="T28" fmla="*/ 0 w 262"/>
                <a:gd name="T29" fmla="*/ 0 h 1085"/>
                <a:gd name="T30" fmla="*/ 0 w 262"/>
                <a:gd name="T31" fmla="*/ 0 h 1085"/>
                <a:gd name="T32" fmla="*/ 0 w 262"/>
                <a:gd name="T33" fmla="*/ 0 h 1085"/>
                <a:gd name="T34" fmla="*/ 0 w 262"/>
                <a:gd name="T35" fmla="*/ 0 h 1085"/>
                <a:gd name="T36" fmla="*/ 0 w 262"/>
                <a:gd name="T37" fmla="*/ 0 h 1085"/>
                <a:gd name="T38" fmla="*/ 0 w 262"/>
                <a:gd name="T39" fmla="*/ 0 h 1085"/>
                <a:gd name="T40" fmla="*/ 0 w 262"/>
                <a:gd name="T41" fmla="*/ 0 h 1085"/>
                <a:gd name="T42" fmla="*/ 0 w 262"/>
                <a:gd name="T43" fmla="*/ 0 h 1085"/>
                <a:gd name="T44" fmla="*/ 0 w 262"/>
                <a:gd name="T45" fmla="*/ 0 h 1085"/>
                <a:gd name="T46" fmla="*/ 0 w 262"/>
                <a:gd name="T47" fmla="*/ 0 h 1085"/>
                <a:gd name="T48" fmla="*/ 0 w 262"/>
                <a:gd name="T49" fmla="*/ 0 h 1085"/>
                <a:gd name="T50" fmla="*/ 0 w 262"/>
                <a:gd name="T51" fmla="*/ 0 h 1085"/>
                <a:gd name="T52" fmla="*/ 0 w 262"/>
                <a:gd name="T53" fmla="*/ 0 h 1085"/>
                <a:gd name="T54" fmla="*/ 0 w 262"/>
                <a:gd name="T55" fmla="*/ 0 h 1085"/>
                <a:gd name="T56" fmla="*/ 0 w 262"/>
                <a:gd name="T57" fmla="*/ 0 h 1085"/>
                <a:gd name="T58" fmla="*/ 0 w 262"/>
                <a:gd name="T59" fmla="*/ 0 h 1085"/>
                <a:gd name="T60" fmla="*/ 0 w 262"/>
                <a:gd name="T61" fmla="*/ 0 h 1085"/>
                <a:gd name="T62" fmla="*/ 0 w 262"/>
                <a:gd name="T63" fmla="*/ 0 h 1085"/>
                <a:gd name="T64" fmla="*/ 0 w 262"/>
                <a:gd name="T65" fmla="*/ 0 h 1085"/>
                <a:gd name="T66" fmla="*/ 0 w 262"/>
                <a:gd name="T67" fmla="*/ 0 h 1085"/>
                <a:gd name="T68" fmla="*/ 0 w 262"/>
                <a:gd name="T69" fmla="*/ 0 h 1085"/>
                <a:gd name="T70" fmla="*/ 0 w 262"/>
                <a:gd name="T71" fmla="*/ 0 h 1085"/>
                <a:gd name="T72" fmla="*/ 0 w 262"/>
                <a:gd name="T73" fmla="*/ 0 h 1085"/>
                <a:gd name="T74" fmla="*/ 0 w 262"/>
                <a:gd name="T75" fmla="*/ 0 h 1085"/>
                <a:gd name="T76" fmla="*/ 0 w 262"/>
                <a:gd name="T77" fmla="*/ 0 h 1085"/>
                <a:gd name="T78" fmla="*/ 0 w 262"/>
                <a:gd name="T79" fmla="*/ 0 h 1085"/>
                <a:gd name="T80" fmla="*/ 0 w 262"/>
                <a:gd name="T81" fmla="*/ 0 h 1085"/>
                <a:gd name="T82" fmla="*/ 0 w 262"/>
                <a:gd name="T83" fmla="*/ 0 h 1085"/>
                <a:gd name="T84" fmla="*/ 0 w 262"/>
                <a:gd name="T85" fmla="*/ 0 h 1085"/>
                <a:gd name="T86" fmla="*/ 0 w 262"/>
                <a:gd name="T87" fmla="*/ 0 h 1085"/>
                <a:gd name="T88" fmla="*/ 0 w 262"/>
                <a:gd name="T89" fmla="*/ 0 h 1085"/>
                <a:gd name="T90" fmla="*/ 0 w 262"/>
                <a:gd name="T91" fmla="*/ 0 h 1085"/>
                <a:gd name="T92" fmla="*/ 0 w 262"/>
                <a:gd name="T93" fmla="*/ 0 h 1085"/>
                <a:gd name="T94" fmla="*/ 0 w 262"/>
                <a:gd name="T95" fmla="*/ 0 h 1085"/>
                <a:gd name="T96" fmla="*/ 0 w 262"/>
                <a:gd name="T97" fmla="*/ 0 h 1085"/>
                <a:gd name="T98" fmla="*/ 0 w 262"/>
                <a:gd name="T99" fmla="*/ 0 h 1085"/>
                <a:gd name="T100" fmla="*/ 0 w 262"/>
                <a:gd name="T101" fmla="*/ 0 h 1085"/>
                <a:gd name="T102" fmla="*/ 0 w 262"/>
                <a:gd name="T103" fmla="*/ 0 h 1085"/>
                <a:gd name="T104" fmla="*/ 0 w 262"/>
                <a:gd name="T105" fmla="*/ 0 h 1085"/>
                <a:gd name="T106" fmla="*/ 0 w 262"/>
                <a:gd name="T107" fmla="*/ 0 h 1085"/>
                <a:gd name="T108" fmla="*/ 0 w 262"/>
                <a:gd name="T109" fmla="*/ 0 h 1085"/>
                <a:gd name="T110" fmla="*/ 0 w 262"/>
                <a:gd name="T111" fmla="*/ 0 h 1085"/>
                <a:gd name="T112" fmla="*/ 0 w 262"/>
                <a:gd name="T113" fmla="*/ 0 h 1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2"/>
                <a:gd name="T172" fmla="*/ 0 h 1085"/>
                <a:gd name="T173" fmla="*/ 262 w 262"/>
                <a:gd name="T174" fmla="*/ 1085 h 1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2" h="1085">
                  <a:moveTo>
                    <a:pt x="199" y="1035"/>
                  </a:moveTo>
                  <a:lnTo>
                    <a:pt x="194" y="795"/>
                  </a:lnTo>
                  <a:lnTo>
                    <a:pt x="201" y="795"/>
                  </a:lnTo>
                  <a:lnTo>
                    <a:pt x="210" y="797"/>
                  </a:lnTo>
                  <a:lnTo>
                    <a:pt x="217" y="797"/>
                  </a:lnTo>
                  <a:lnTo>
                    <a:pt x="226" y="797"/>
                  </a:lnTo>
                  <a:lnTo>
                    <a:pt x="234" y="797"/>
                  </a:lnTo>
                  <a:lnTo>
                    <a:pt x="241" y="797"/>
                  </a:lnTo>
                  <a:lnTo>
                    <a:pt x="250" y="798"/>
                  </a:lnTo>
                  <a:lnTo>
                    <a:pt x="258" y="798"/>
                  </a:lnTo>
                  <a:lnTo>
                    <a:pt x="258" y="786"/>
                  </a:lnTo>
                  <a:lnTo>
                    <a:pt x="259" y="773"/>
                  </a:lnTo>
                  <a:lnTo>
                    <a:pt x="259" y="761"/>
                  </a:lnTo>
                  <a:lnTo>
                    <a:pt x="259" y="749"/>
                  </a:lnTo>
                  <a:lnTo>
                    <a:pt x="252" y="749"/>
                  </a:lnTo>
                  <a:lnTo>
                    <a:pt x="243" y="749"/>
                  </a:lnTo>
                  <a:lnTo>
                    <a:pt x="235" y="749"/>
                  </a:lnTo>
                  <a:lnTo>
                    <a:pt x="226" y="749"/>
                  </a:lnTo>
                  <a:lnTo>
                    <a:pt x="217" y="749"/>
                  </a:lnTo>
                  <a:lnTo>
                    <a:pt x="208" y="749"/>
                  </a:lnTo>
                  <a:lnTo>
                    <a:pt x="201" y="749"/>
                  </a:lnTo>
                  <a:lnTo>
                    <a:pt x="192" y="749"/>
                  </a:lnTo>
                  <a:lnTo>
                    <a:pt x="186" y="566"/>
                  </a:lnTo>
                  <a:lnTo>
                    <a:pt x="262" y="564"/>
                  </a:lnTo>
                  <a:lnTo>
                    <a:pt x="262" y="552"/>
                  </a:lnTo>
                  <a:lnTo>
                    <a:pt x="262" y="542"/>
                  </a:lnTo>
                  <a:lnTo>
                    <a:pt x="262" y="530"/>
                  </a:lnTo>
                  <a:lnTo>
                    <a:pt x="262" y="519"/>
                  </a:lnTo>
                  <a:lnTo>
                    <a:pt x="185" y="521"/>
                  </a:lnTo>
                  <a:lnTo>
                    <a:pt x="180" y="339"/>
                  </a:lnTo>
                  <a:lnTo>
                    <a:pt x="189" y="339"/>
                  </a:lnTo>
                  <a:lnTo>
                    <a:pt x="199" y="339"/>
                  </a:lnTo>
                  <a:lnTo>
                    <a:pt x="210" y="337"/>
                  </a:lnTo>
                  <a:lnTo>
                    <a:pt x="219" y="337"/>
                  </a:lnTo>
                  <a:lnTo>
                    <a:pt x="229" y="336"/>
                  </a:lnTo>
                  <a:lnTo>
                    <a:pt x="240" y="334"/>
                  </a:lnTo>
                  <a:lnTo>
                    <a:pt x="250" y="333"/>
                  </a:lnTo>
                  <a:lnTo>
                    <a:pt x="261" y="331"/>
                  </a:lnTo>
                  <a:lnTo>
                    <a:pt x="261" y="320"/>
                  </a:lnTo>
                  <a:lnTo>
                    <a:pt x="261" y="306"/>
                  </a:lnTo>
                  <a:lnTo>
                    <a:pt x="261" y="294"/>
                  </a:lnTo>
                  <a:lnTo>
                    <a:pt x="259" y="282"/>
                  </a:lnTo>
                  <a:lnTo>
                    <a:pt x="250" y="284"/>
                  </a:lnTo>
                  <a:lnTo>
                    <a:pt x="241" y="284"/>
                  </a:lnTo>
                  <a:lnTo>
                    <a:pt x="231" y="285"/>
                  </a:lnTo>
                  <a:lnTo>
                    <a:pt x="222" y="285"/>
                  </a:lnTo>
                  <a:lnTo>
                    <a:pt x="211" y="287"/>
                  </a:lnTo>
                  <a:lnTo>
                    <a:pt x="201" y="288"/>
                  </a:lnTo>
                  <a:lnTo>
                    <a:pt x="189" y="288"/>
                  </a:lnTo>
                  <a:lnTo>
                    <a:pt x="179" y="290"/>
                  </a:lnTo>
                  <a:lnTo>
                    <a:pt x="171" y="56"/>
                  </a:lnTo>
                  <a:lnTo>
                    <a:pt x="183" y="56"/>
                  </a:lnTo>
                  <a:lnTo>
                    <a:pt x="194" y="56"/>
                  </a:lnTo>
                  <a:lnTo>
                    <a:pt x="204" y="56"/>
                  </a:lnTo>
                  <a:lnTo>
                    <a:pt x="214" y="56"/>
                  </a:lnTo>
                  <a:lnTo>
                    <a:pt x="223" y="56"/>
                  </a:lnTo>
                  <a:lnTo>
                    <a:pt x="231" y="56"/>
                  </a:lnTo>
                  <a:lnTo>
                    <a:pt x="238" y="57"/>
                  </a:lnTo>
                  <a:lnTo>
                    <a:pt x="246" y="57"/>
                  </a:lnTo>
                  <a:lnTo>
                    <a:pt x="244" y="42"/>
                  </a:lnTo>
                  <a:lnTo>
                    <a:pt x="241" y="27"/>
                  </a:lnTo>
                  <a:lnTo>
                    <a:pt x="240" y="14"/>
                  </a:lnTo>
                  <a:lnTo>
                    <a:pt x="237" y="2"/>
                  </a:lnTo>
                  <a:lnTo>
                    <a:pt x="225" y="2"/>
                  </a:lnTo>
                  <a:lnTo>
                    <a:pt x="213" y="0"/>
                  </a:lnTo>
                  <a:lnTo>
                    <a:pt x="201" y="0"/>
                  </a:lnTo>
                  <a:lnTo>
                    <a:pt x="189" y="0"/>
                  </a:lnTo>
                  <a:lnTo>
                    <a:pt x="177" y="0"/>
                  </a:lnTo>
                  <a:lnTo>
                    <a:pt x="164" y="0"/>
                  </a:lnTo>
                  <a:lnTo>
                    <a:pt x="152" y="2"/>
                  </a:lnTo>
                  <a:lnTo>
                    <a:pt x="140" y="2"/>
                  </a:lnTo>
                  <a:lnTo>
                    <a:pt x="129" y="2"/>
                  </a:lnTo>
                  <a:lnTo>
                    <a:pt x="119" y="2"/>
                  </a:lnTo>
                  <a:lnTo>
                    <a:pt x="107" y="2"/>
                  </a:lnTo>
                  <a:lnTo>
                    <a:pt x="97" y="3"/>
                  </a:lnTo>
                  <a:lnTo>
                    <a:pt x="86" y="3"/>
                  </a:lnTo>
                  <a:lnTo>
                    <a:pt x="74" y="5"/>
                  </a:lnTo>
                  <a:lnTo>
                    <a:pt x="64" y="5"/>
                  </a:lnTo>
                  <a:lnTo>
                    <a:pt x="54" y="6"/>
                  </a:lnTo>
                  <a:lnTo>
                    <a:pt x="52" y="18"/>
                  </a:lnTo>
                  <a:lnTo>
                    <a:pt x="51" y="32"/>
                  </a:lnTo>
                  <a:lnTo>
                    <a:pt x="49" y="45"/>
                  </a:lnTo>
                  <a:lnTo>
                    <a:pt x="48" y="60"/>
                  </a:lnTo>
                  <a:lnTo>
                    <a:pt x="52" y="60"/>
                  </a:lnTo>
                  <a:lnTo>
                    <a:pt x="58" y="59"/>
                  </a:lnTo>
                  <a:lnTo>
                    <a:pt x="64" y="59"/>
                  </a:lnTo>
                  <a:lnTo>
                    <a:pt x="70" y="59"/>
                  </a:lnTo>
                  <a:lnTo>
                    <a:pt x="76" y="59"/>
                  </a:lnTo>
                  <a:lnTo>
                    <a:pt x="82" y="59"/>
                  </a:lnTo>
                  <a:lnTo>
                    <a:pt x="88" y="57"/>
                  </a:lnTo>
                  <a:lnTo>
                    <a:pt x="95" y="57"/>
                  </a:lnTo>
                  <a:lnTo>
                    <a:pt x="103" y="291"/>
                  </a:lnTo>
                  <a:lnTo>
                    <a:pt x="92" y="291"/>
                  </a:lnTo>
                  <a:lnTo>
                    <a:pt x="83" y="291"/>
                  </a:lnTo>
                  <a:lnTo>
                    <a:pt x="73" y="291"/>
                  </a:lnTo>
                  <a:lnTo>
                    <a:pt x="62" y="291"/>
                  </a:lnTo>
                  <a:lnTo>
                    <a:pt x="54" y="291"/>
                  </a:lnTo>
                  <a:lnTo>
                    <a:pt x="43" y="291"/>
                  </a:lnTo>
                  <a:lnTo>
                    <a:pt x="33" y="290"/>
                  </a:lnTo>
                  <a:lnTo>
                    <a:pt x="22" y="290"/>
                  </a:lnTo>
                  <a:lnTo>
                    <a:pt x="21" y="302"/>
                  </a:lnTo>
                  <a:lnTo>
                    <a:pt x="21" y="314"/>
                  </a:lnTo>
                  <a:lnTo>
                    <a:pt x="19" y="327"/>
                  </a:lnTo>
                  <a:lnTo>
                    <a:pt x="18" y="339"/>
                  </a:lnTo>
                  <a:lnTo>
                    <a:pt x="30" y="339"/>
                  </a:lnTo>
                  <a:lnTo>
                    <a:pt x="40" y="340"/>
                  </a:lnTo>
                  <a:lnTo>
                    <a:pt x="52" y="340"/>
                  </a:lnTo>
                  <a:lnTo>
                    <a:pt x="62" y="340"/>
                  </a:lnTo>
                  <a:lnTo>
                    <a:pt x="73" y="342"/>
                  </a:lnTo>
                  <a:lnTo>
                    <a:pt x="83" y="342"/>
                  </a:lnTo>
                  <a:lnTo>
                    <a:pt x="94" y="342"/>
                  </a:lnTo>
                  <a:lnTo>
                    <a:pt x="104" y="342"/>
                  </a:lnTo>
                  <a:lnTo>
                    <a:pt x="109" y="524"/>
                  </a:lnTo>
                  <a:lnTo>
                    <a:pt x="4" y="527"/>
                  </a:lnTo>
                  <a:lnTo>
                    <a:pt x="4" y="537"/>
                  </a:lnTo>
                  <a:lnTo>
                    <a:pt x="4" y="549"/>
                  </a:lnTo>
                  <a:lnTo>
                    <a:pt x="3" y="560"/>
                  </a:lnTo>
                  <a:lnTo>
                    <a:pt x="3" y="572"/>
                  </a:lnTo>
                  <a:lnTo>
                    <a:pt x="110" y="569"/>
                  </a:lnTo>
                  <a:lnTo>
                    <a:pt x="115" y="752"/>
                  </a:lnTo>
                  <a:lnTo>
                    <a:pt x="103" y="752"/>
                  </a:lnTo>
                  <a:lnTo>
                    <a:pt x="89" y="754"/>
                  </a:lnTo>
                  <a:lnTo>
                    <a:pt x="76" y="754"/>
                  </a:lnTo>
                  <a:lnTo>
                    <a:pt x="61" y="755"/>
                  </a:lnTo>
                  <a:lnTo>
                    <a:pt x="46" y="756"/>
                  </a:lnTo>
                  <a:lnTo>
                    <a:pt x="31" y="759"/>
                  </a:lnTo>
                  <a:lnTo>
                    <a:pt x="16" y="761"/>
                  </a:lnTo>
                  <a:lnTo>
                    <a:pt x="0" y="764"/>
                  </a:lnTo>
                  <a:lnTo>
                    <a:pt x="0" y="776"/>
                  </a:lnTo>
                  <a:lnTo>
                    <a:pt x="0" y="788"/>
                  </a:lnTo>
                  <a:lnTo>
                    <a:pt x="0" y="800"/>
                  </a:lnTo>
                  <a:lnTo>
                    <a:pt x="1" y="812"/>
                  </a:lnTo>
                  <a:lnTo>
                    <a:pt x="13" y="809"/>
                  </a:lnTo>
                  <a:lnTo>
                    <a:pt x="27" y="807"/>
                  </a:lnTo>
                  <a:lnTo>
                    <a:pt x="40" y="804"/>
                  </a:lnTo>
                  <a:lnTo>
                    <a:pt x="55" y="803"/>
                  </a:lnTo>
                  <a:lnTo>
                    <a:pt x="70" y="800"/>
                  </a:lnTo>
                  <a:lnTo>
                    <a:pt x="85" y="798"/>
                  </a:lnTo>
                  <a:lnTo>
                    <a:pt x="100" y="795"/>
                  </a:lnTo>
                  <a:lnTo>
                    <a:pt x="116" y="794"/>
                  </a:lnTo>
                  <a:lnTo>
                    <a:pt x="124" y="1037"/>
                  </a:lnTo>
                  <a:lnTo>
                    <a:pt x="45" y="1035"/>
                  </a:lnTo>
                  <a:lnTo>
                    <a:pt x="39" y="1031"/>
                  </a:lnTo>
                  <a:lnTo>
                    <a:pt x="31" y="1025"/>
                  </a:lnTo>
                  <a:lnTo>
                    <a:pt x="25" y="1020"/>
                  </a:lnTo>
                  <a:lnTo>
                    <a:pt x="18" y="1015"/>
                  </a:lnTo>
                  <a:lnTo>
                    <a:pt x="21" y="1032"/>
                  </a:lnTo>
                  <a:lnTo>
                    <a:pt x="25" y="1049"/>
                  </a:lnTo>
                  <a:lnTo>
                    <a:pt x="28" y="1065"/>
                  </a:lnTo>
                  <a:lnTo>
                    <a:pt x="33" y="1082"/>
                  </a:lnTo>
                  <a:lnTo>
                    <a:pt x="49" y="1083"/>
                  </a:lnTo>
                  <a:lnTo>
                    <a:pt x="65" y="1083"/>
                  </a:lnTo>
                  <a:lnTo>
                    <a:pt x="82" y="1085"/>
                  </a:lnTo>
                  <a:lnTo>
                    <a:pt x="98" y="1085"/>
                  </a:lnTo>
                  <a:lnTo>
                    <a:pt x="116" y="1085"/>
                  </a:lnTo>
                  <a:lnTo>
                    <a:pt x="132" y="1085"/>
                  </a:lnTo>
                  <a:lnTo>
                    <a:pt x="149" y="1085"/>
                  </a:lnTo>
                  <a:lnTo>
                    <a:pt x="167" y="1085"/>
                  </a:lnTo>
                  <a:lnTo>
                    <a:pt x="177" y="1085"/>
                  </a:lnTo>
                  <a:lnTo>
                    <a:pt x="188" y="1083"/>
                  </a:lnTo>
                  <a:lnTo>
                    <a:pt x="198" y="1083"/>
                  </a:lnTo>
                  <a:lnTo>
                    <a:pt x="208" y="1082"/>
                  </a:lnTo>
                  <a:lnTo>
                    <a:pt x="217" y="1082"/>
                  </a:lnTo>
                  <a:lnTo>
                    <a:pt x="228" y="1082"/>
                  </a:lnTo>
                  <a:lnTo>
                    <a:pt x="238" y="1080"/>
                  </a:lnTo>
                  <a:lnTo>
                    <a:pt x="249" y="1080"/>
                  </a:lnTo>
                  <a:lnTo>
                    <a:pt x="249" y="1068"/>
                  </a:lnTo>
                  <a:lnTo>
                    <a:pt x="249" y="1055"/>
                  </a:lnTo>
                  <a:lnTo>
                    <a:pt x="249" y="1043"/>
                  </a:lnTo>
                  <a:lnTo>
                    <a:pt x="249" y="1031"/>
                  </a:lnTo>
                  <a:lnTo>
                    <a:pt x="199" y="10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2" name="Freeform 21"/>
            <p:cNvSpPr>
              <a:spLocks/>
            </p:cNvSpPr>
            <p:nvPr/>
          </p:nvSpPr>
          <p:spPr bwMode="auto">
            <a:xfrm>
              <a:off x="4864" y="753"/>
              <a:ext cx="572" cy="501"/>
            </a:xfrm>
            <a:custGeom>
              <a:avLst/>
              <a:gdLst>
                <a:gd name="T0" fmla="*/ 0 w 1718"/>
                <a:gd name="T1" fmla="*/ 0 h 1502"/>
                <a:gd name="T2" fmla="*/ 0 w 1718"/>
                <a:gd name="T3" fmla="*/ 0 h 1502"/>
                <a:gd name="T4" fmla="*/ 0 w 1718"/>
                <a:gd name="T5" fmla="*/ 0 h 1502"/>
                <a:gd name="T6" fmla="*/ 0 w 1718"/>
                <a:gd name="T7" fmla="*/ 0 h 1502"/>
                <a:gd name="T8" fmla="*/ 0 w 1718"/>
                <a:gd name="T9" fmla="*/ 0 h 1502"/>
                <a:gd name="T10" fmla="*/ 0 w 1718"/>
                <a:gd name="T11" fmla="*/ 0 h 1502"/>
                <a:gd name="T12" fmla="*/ 0 w 1718"/>
                <a:gd name="T13" fmla="*/ 0 h 1502"/>
                <a:gd name="T14" fmla="*/ 0 60000 65536"/>
                <a:gd name="T15" fmla="*/ 0 60000 65536"/>
                <a:gd name="T16" fmla="*/ 0 60000 65536"/>
                <a:gd name="T17" fmla="*/ 0 60000 65536"/>
                <a:gd name="T18" fmla="*/ 0 60000 65536"/>
                <a:gd name="T19" fmla="*/ 0 60000 65536"/>
                <a:gd name="T20" fmla="*/ 0 60000 65536"/>
                <a:gd name="T21" fmla="*/ 0 w 1718"/>
                <a:gd name="T22" fmla="*/ 0 h 1502"/>
                <a:gd name="T23" fmla="*/ 1718 w 1718"/>
                <a:gd name="T24" fmla="*/ 1502 h 1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18" h="1502">
                  <a:moveTo>
                    <a:pt x="0" y="595"/>
                  </a:moveTo>
                  <a:lnTo>
                    <a:pt x="400" y="1384"/>
                  </a:lnTo>
                  <a:lnTo>
                    <a:pt x="710" y="1502"/>
                  </a:lnTo>
                  <a:lnTo>
                    <a:pt x="1718" y="971"/>
                  </a:lnTo>
                  <a:lnTo>
                    <a:pt x="1550" y="64"/>
                  </a:lnTo>
                  <a:lnTo>
                    <a:pt x="1163" y="0"/>
                  </a:lnTo>
                  <a:lnTo>
                    <a:pt x="0" y="595"/>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3" name="Freeform 22"/>
            <p:cNvSpPr>
              <a:spLocks/>
            </p:cNvSpPr>
            <p:nvPr/>
          </p:nvSpPr>
          <p:spPr bwMode="auto">
            <a:xfrm>
              <a:off x="5028" y="740"/>
              <a:ext cx="158" cy="164"/>
            </a:xfrm>
            <a:custGeom>
              <a:avLst/>
              <a:gdLst>
                <a:gd name="T0" fmla="*/ 0 w 474"/>
                <a:gd name="T1" fmla="*/ 0 h 490"/>
                <a:gd name="T2" fmla="*/ 0 w 474"/>
                <a:gd name="T3" fmla="*/ 0 h 490"/>
                <a:gd name="T4" fmla="*/ 0 w 474"/>
                <a:gd name="T5" fmla="*/ 0 h 490"/>
                <a:gd name="T6" fmla="*/ 0 w 474"/>
                <a:gd name="T7" fmla="*/ 0 h 490"/>
                <a:gd name="T8" fmla="*/ 0 w 474"/>
                <a:gd name="T9" fmla="*/ 0 h 490"/>
                <a:gd name="T10" fmla="*/ 0 w 474"/>
                <a:gd name="T11" fmla="*/ 0 h 490"/>
                <a:gd name="T12" fmla="*/ 0 w 474"/>
                <a:gd name="T13" fmla="*/ 0 h 490"/>
                <a:gd name="T14" fmla="*/ 0 w 474"/>
                <a:gd name="T15" fmla="*/ 0 h 490"/>
                <a:gd name="T16" fmla="*/ 0 w 474"/>
                <a:gd name="T17" fmla="*/ 0 h 4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4"/>
                <a:gd name="T28" fmla="*/ 0 h 490"/>
                <a:gd name="T29" fmla="*/ 474 w 474"/>
                <a:gd name="T30" fmla="*/ 490 h 4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4" h="490">
                  <a:moveTo>
                    <a:pt x="139" y="490"/>
                  </a:moveTo>
                  <a:lnTo>
                    <a:pt x="0" y="248"/>
                  </a:lnTo>
                  <a:lnTo>
                    <a:pt x="423" y="0"/>
                  </a:lnTo>
                  <a:lnTo>
                    <a:pt x="474" y="284"/>
                  </a:lnTo>
                  <a:lnTo>
                    <a:pt x="371" y="335"/>
                  </a:lnTo>
                  <a:lnTo>
                    <a:pt x="358" y="154"/>
                  </a:lnTo>
                  <a:lnTo>
                    <a:pt x="139" y="257"/>
                  </a:lnTo>
                  <a:lnTo>
                    <a:pt x="207" y="464"/>
                  </a:lnTo>
                  <a:lnTo>
                    <a:pt x="139" y="490"/>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4" name="Freeform 23"/>
            <p:cNvSpPr>
              <a:spLocks/>
            </p:cNvSpPr>
            <p:nvPr/>
          </p:nvSpPr>
          <p:spPr bwMode="auto">
            <a:xfrm>
              <a:off x="4896" y="761"/>
              <a:ext cx="573" cy="501"/>
            </a:xfrm>
            <a:custGeom>
              <a:avLst/>
              <a:gdLst>
                <a:gd name="T0" fmla="*/ 0 w 1717"/>
                <a:gd name="T1" fmla="*/ 0 h 1502"/>
                <a:gd name="T2" fmla="*/ 0 w 1717"/>
                <a:gd name="T3" fmla="*/ 0 h 1502"/>
                <a:gd name="T4" fmla="*/ 0 w 1717"/>
                <a:gd name="T5" fmla="*/ 0 h 1502"/>
                <a:gd name="T6" fmla="*/ 0 w 1717"/>
                <a:gd name="T7" fmla="*/ 0 h 1502"/>
                <a:gd name="T8" fmla="*/ 0 w 1717"/>
                <a:gd name="T9" fmla="*/ 0 h 1502"/>
                <a:gd name="T10" fmla="*/ 0 w 1717"/>
                <a:gd name="T11" fmla="*/ 0 h 1502"/>
                <a:gd name="T12" fmla="*/ 0 w 1717"/>
                <a:gd name="T13" fmla="*/ 0 h 1502"/>
                <a:gd name="T14" fmla="*/ 0 60000 65536"/>
                <a:gd name="T15" fmla="*/ 0 60000 65536"/>
                <a:gd name="T16" fmla="*/ 0 60000 65536"/>
                <a:gd name="T17" fmla="*/ 0 60000 65536"/>
                <a:gd name="T18" fmla="*/ 0 60000 65536"/>
                <a:gd name="T19" fmla="*/ 0 60000 65536"/>
                <a:gd name="T20" fmla="*/ 0 60000 65536"/>
                <a:gd name="T21" fmla="*/ 0 w 1717"/>
                <a:gd name="T22" fmla="*/ 0 h 1502"/>
                <a:gd name="T23" fmla="*/ 1717 w 1717"/>
                <a:gd name="T24" fmla="*/ 1502 h 1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17" h="1502">
                  <a:moveTo>
                    <a:pt x="0" y="595"/>
                  </a:moveTo>
                  <a:lnTo>
                    <a:pt x="399" y="1386"/>
                  </a:lnTo>
                  <a:lnTo>
                    <a:pt x="709" y="1502"/>
                  </a:lnTo>
                  <a:lnTo>
                    <a:pt x="1717" y="971"/>
                  </a:lnTo>
                  <a:lnTo>
                    <a:pt x="1549" y="64"/>
                  </a:lnTo>
                  <a:lnTo>
                    <a:pt x="1162" y="0"/>
                  </a:lnTo>
                  <a:lnTo>
                    <a:pt x="0" y="59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5" name="Freeform 24"/>
            <p:cNvSpPr>
              <a:spLocks/>
            </p:cNvSpPr>
            <p:nvPr/>
          </p:nvSpPr>
          <p:spPr bwMode="auto">
            <a:xfrm>
              <a:off x="4942" y="789"/>
              <a:ext cx="414" cy="197"/>
            </a:xfrm>
            <a:custGeom>
              <a:avLst/>
              <a:gdLst>
                <a:gd name="T0" fmla="*/ 0 w 1243"/>
                <a:gd name="T1" fmla="*/ 0 h 591"/>
                <a:gd name="T2" fmla="*/ 0 w 1243"/>
                <a:gd name="T3" fmla="*/ 0 h 591"/>
                <a:gd name="T4" fmla="*/ 0 w 1243"/>
                <a:gd name="T5" fmla="*/ 0 h 591"/>
                <a:gd name="T6" fmla="*/ 0 w 1243"/>
                <a:gd name="T7" fmla="*/ 0 h 591"/>
                <a:gd name="T8" fmla="*/ 0 w 1243"/>
                <a:gd name="T9" fmla="*/ 0 h 591"/>
                <a:gd name="T10" fmla="*/ 0 60000 65536"/>
                <a:gd name="T11" fmla="*/ 0 60000 65536"/>
                <a:gd name="T12" fmla="*/ 0 60000 65536"/>
                <a:gd name="T13" fmla="*/ 0 60000 65536"/>
                <a:gd name="T14" fmla="*/ 0 60000 65536"/>
                <a:gd name="T15" fmla="*/ 0 w 1243"/>
                <a:gd name="T16" fmla="*/ 0 h 591"/>
                <a:gd name="T17" fmla="*/ 1243 w 1243"/>
                <a:gd name="T18" fmla="*/ 591 h 591"/>
              </a:gdLst>
              <a:ahLst/>
              <a:cxnLst>
                <a:cxn ang="T10">
                  <a:pos x="T0" y="T1"/>
                </a:cxn>
                <a:cxn ang="T11">
                  <a:pos x="T2" y="T3"/>
                </a:cxn>
                <a:cxn ang="T12">
                  <a:pos x="T4" y="T5"/>
                </a:cxn>
                <a:cxn ang="T13">
                  <a:pos x="T6" y="T7"/>
                </a:cxn>
                <a:cxn ang="T14">
                  <a:pos x="T8" y="T9"/>
                </a:cxn>
              </a:cxnLst>
              <a:rect l="T15" t="T16" r="T17" b="T18"/>
              <a:pathLst>
                <a:path w="1243" h="591">
                  <a:moveTo>
                    <a:pt x="0" y="531"/>
                  </a:moveTo>
                  <a:lnTo>
                    <a:pt x="1007" y="0"/>
                  </a:lnTo>
                  <a:lnTo>
                    <a:pt x="1243" y="48"/>
                  </a:lnTo>
                  <a:lnTo>
                    <a:pt x="326" y="591"/>
                  </a:lnTo>
                  <a:lnTo>
                    <a:pt x="0" y="53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6" name="Freeform 25"/>
            <p:cNvSpPr>
              <a:spLocks/>
            </p:cNvSpPr>
            <p:nvPr/>
          </p:nvSpPr>
          <p:spPr bwMode="auto">
            <a:xfrm>
              <a:off x="4960" y="1003"/>
              <a:ext cx="147" cy="207"/>
            </a:xfrm>
            <a:custGeom>
              <a:avLst/>
              <a:gdLst>
                <a:gd name="T0" fmla="*/ 0 w 440"/>
                <a:gd name="T1" fmla="*/ 0 h 622"/>
                <a:gd name="T2" fmla="*/ 0 w 440"/>
                <a:gd name="T3" fmla="*/ 0 h 622"/>
                <a:gd name="T4" fmla="*/ 0 w 440"/>
                <a:gd name="T5" fmla="*/ 0 h 622"/>
                <a:gd name="T6" fmla="*/ 0 w 440"/>
                <a:gd name="T7" fmla="*/ 0 h 622"/>
                <a:gd name="T8" fmla="*/ 0 w 440"/>
                <a:gd name="T9" fmla="*/ 0 h 622"/>
                <a:gd name="T10" fmla="*/ 0 60000 65536"/>
                <a:gd name="T11" fmla="*/ 0 60000 65536"/>
                <a:gd name="T12" fmla="*/ 0 60000 65536"/>
                <a:gd name="T13" fmla="*/ 0 60000 65536"/>
                <a:gd name="T14" fmla="*/ 0 60000 65536"/>
                <a:gd name="T15" fmla="*/ 0 w 440"/>
                <a:gd name="T16" fmla="*/ 0 h 622"/>
                <a:gd name="T17" fmla="*/ 440 w 440"/>
                <a:gd name="T18" fmla="*/ 622 h 622"/>
              </a:gdLst>
              <a:ahLst/>
              <a:cxnLst>
                <a:cxn ang="T10">
                  <a:pos x="T0" y="T1"/>
                </a:cxn>
                <a:cxn ang="T11">
                  <a:pos x="T2" y="T3"/>
                </a:cxn>
                <a:cxn ang="T12">
                  <a:pos x="T4" y="T5"/>
                </a:cxn>
                <a:cxn ang="T13">
                  <a:pos x="T6" y="T7"/>
                </a:cxn>
                <a:cxn ang="T14">
                  <a:pos x="T8" y="T9"/>
                </a:cxn>
              </a:cxnLst>
              <a:rect l="T15" t="T16" r="T17" b="T18"/>
              <a:pathLst>
                <a:path w="440" h="622">
                  <a:moveTo>
                    <a:pt x="0" y="0"/>
                  </a:moveTo>
                  <a:lnTo>
                    <a:pt x="246" y="531"/>
                  </a:lnTo>
                  <a:lnTo>
                    <a:pt x="440" y="622"/>
                  </a:lnTo>
                  <a:lnTo>
                    <a:pt x="233" y="5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7" name="Freeform 26"/>
            <p:cNvSpPr>
              <a:spLocks/>
            </p:cNvSpPr>
            <p:nvPr/>
          </p:nvSpPr>
          <p:spPr bwMode="auto">
            <a:xfrm>
              <a:off x="5085" y="835"/>
              <a:ext cx="340" cy="362"/>
            </a:xfrm>
            <a:custGeom>
              <a:avLst/>
              <a:gdLst>
                <a:gd name="T0" fmla="*/ 0 w 1021"/>
                <a:gd name="T1" fmla="*/ 0 h 1087"/>
                <a:gd name="T2" fmla="*/ 0 w 1021"/>
                <a:gd name="T3" fmla="*/ 0 h 1087"/>
                <a:gd name="T4" fmla="*/ 0 w 1021"/>
                <a:gd name="T5" fmla="*/ 0 h 1087"/>
                <a:gd name="T6" fmla="*/ 0 w 1021"/>
                <a:gd name="T7" fmla="*/ 0 h 1087"/>
                <a:gd name="T8" fmla="*/ 0 w 1021"/>
                <a:gd name="T9" fmla="*/ 0 h 1087"/>
                <a:gd name="T10" fmla="*/ 0 60000 65536"/>
                <a:gd name="T11" fmla="*/ 0 60000 65536"/>
                <a:gd name="T12" fmla="*/ 0 60000 65536"/>
                <a:gd name="T13" fmla="*/ 0 60000 65536"/>
                <a:gd name="T14" fmla="*/ 0 60000 65536"/>
                <a:gd name="T15" fmla="*/ 0 w 1021"/>
                <a:gd name="T16" fmla="*/ 0 h 1087"/>
                <a:gd name="T17" fmla="*/ 1021 w 1021"/>
                <a:gd name="T18" fmla="*/ 1087 h 1087"/>
              </a:gdLst>
              <a:ahLst/>
              <a:cxnLst>
                <a:cxn ang="T10">
                  <a:pos x="T0" y="T1"/>
                </a:cxn>
                <a:cxn ang="T11">
                  <a:pos x="T2" y="T3"/>
                </a:cxn>
                <a:cxn ang="T12">
                  <a:pos x="T4" y="T5"/>
                </a:cxn>
                <a:cxn ang="T13">
                  <a:pos x="T6" y="T7"/>
                </a:cxn>
                <a:cxn ang="T14">
                  <a:pos x="T8" y="T9"/>
                </a:cxn>
              </a:cxnLst>
              <a:rect l="T15" t="T16" r="T17" b="T18"/>
              <a:pathLst>
                <a:path w="1021" h="1087">
                  <a:moveTo>
                    <a:pt x="0" y="517"/>
                  </a:moveTo>
                  <a:lnTo>
                    <a:pt x="853" y="0"/>
                  </a:lnTo>
                  <a:lnTo>
                    <a:pt x="1021" y="672"/>
                  </a:lnTo>
                  <a:lnTo>
                    <a:pt x="182" y="1087"/>
                  </a:lnTo>
                  <a:lnTo>
                    <a:pt x="0" y="5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8" name="Freeform 27"/>
            <p:cNvSpPr>
              <a:spLocks/>
            </p:cNvSpPr>
            <p:nvPr/>
          </p:nvSpPr>
          <p:spPr bwMode="auto">
            <a:xfrm>
              <a:off x="5061" y="749"/>
              <a:ext cx="158" cy="164"/>
            </a:xfrm>
            <a:custGeom>
              <a:avLst/>
              <a:gdLst>
                <a:gd name="T0" fmla="*/ 0 w 475"/>
                <a:gd name="T1" fmla="*/ 0 h 491"/>
                <a:gd name="T2" fmla="*/ 0 w 475"/>
                <a:gd name="T3" fmla="*/ 0 h 491"/>
                <a:gd name="T4" fmla="*/ 0 w 475"/>
                <a:gd name="T5" fmla="*/ 0 h 491"/>
                <a:gd name="T6" fmla="*/ 0 w 475"/>
                <a:gd name="T7" fmla="*/ 0 h 491"/>
                <a:gd name="T8" fmla="*/ 0 w 475"/>
                <a:gd name="T9" fmla="*/ 0 h 491"/>
                <a:gd name="T10" fmla="*/ 0 w 475"/>
                <a:gd name="T11" fmla="*/ 0 h 491"/>
                <a:gd name="T12" fmla="*/ 0 w 475"/>
                <a:gd name="T13" fmla="*/ 0 h 491"/>
                <a:gd name="T14" fmla="*/ 0 w 475"/>
                <a:gd name="T15" fmla="*/ 0 h 491"/>
                <a:gd name="T16" fmla="*/ 0 w 475"/>
                <a:gd name="T17" fmla="*/ 0 h 4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5"/>
                <a:gd name="T28" fmla="*/ 0 h 491"/>
                <a:gd name="T29" fmla="*/ 475 w 475"/>
                <a:gd name="T30" fmla="*/ 491 h 4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5" h="491">
                  <a:moveTo>
                    <a:pt x="139" y="491"/>
                  </a:moveTo>
                  <a:lnTo>
                    <a:pt x="0" y="249"/>
                  </a:lnTo>
                  <a:lnTo>
                    <a:pt x="423" y="0"/>
                  </a:lnTo>
                  <a:lnTo>
                    <a:pt x="475" y="283"/>
                  </a:lnTo>
                  <a:lnTo>
                    <a:pt x="371" y="335"/>
                  </a:lnTo>
                  <a:lnTo>
                    <a:pt x="357" y="153"/>
                  </a:lnTo>
                  <a:lnTo>
                    <a:pt x="139" y="258"/>
                  </a:lnTo>
                  <a:lnTo>
                    <a:pt x="207" y="464"/>
                  </a:lnTo>
                  <a:lnTo>
                    <a:pt x="139" y="491"/>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9" name="Freeform 28"/>
            <p:cNvSpPr>
              <a:spLocks/>
            </p:cNvSpPr>
            <p:nvPr/>
          </p:nvSpPr>
          <p:spPr bwMode="auto">
            <a:xfrm>
              <a:off x="4973" y="783"/>
              <a:ext cx="375" cy="440"/>
            </a:xfrm>
            <a:custGeom>
              <a:avLst/>
              <a:gdLst>
                <a:gd name="T0" fmla="*/ 0 w 1124"/>
                <a:gd name="T1" fmla="*/ 0 h 1322"/>
                <a:gd name="T2" fmla="*/ 0 w 1124"/>
                <a:gd name="T3" fmla="*/ 0 h 1322"/>
                <a:gd name="T4" fmla="*/ 0 w 1124"/>
                <a:gd name="T5" fmla="*/ 0 h 1322"/>
                <a:gd name="T6" fmla="*/ 0 w 1124"/>
                <a:gd name="T7" fmla="*/ 0 h 1322"/>
                <a:gd name="T8" fmla="*/ 0 w 1124"/>
                <a:gd name="T9" fmla="*/ 0 h 1322"/>
                <a:gd name="T10" fmla="*/ 0 w 1124"/>
                <a:gd name="T11" fmla="*/ 0 h 1322"/>
                <a:gd name="T12" fmla="*/ 0 60000 65536"/>
                <a:gd name="T13" fmla="*/ 0 60000 65536"/>
                <a:gd name="T14" fmla="*/ 0 60000 65536"/>
                <a:gd name="T15" fmla="*/ 0 60000 65536"/>
                <a:gd name="T16" fmla="*/ 0 60000 65536"/>
                <a:gd name="T17" fmla="*/ 0 60000 65536"/>
                <a:gd name="T18" fmla="*/ 0 w 1124"/>
                <a:gd name="T19" fmla="*/ 0 h 1322"/>
                <a:gd name="T20" fmla="*/ 1124 w 1124"/>
                <a:gd name="T21" fmla="*/ 1322 h 1322"/>
              </a:gdLst>
              <a:ahLst/>
              <a:cxnLst>
                <a:cxn ang="T12">
                  <a:pos x="T0" y="T1"/>
                </a:cxn>
                <a:cxn ang="T13">
                  <a:pos x="T2" y="T3"/>
                </a:cxn>
                <a:cxn ang="T14">
                  <a:pos x="T4" y="T5"/>
                </a:cxn>
                <a:cxn ang="T15">
                  <a:pos x="T6" y="T7"/>
                </a:cxn>
                <a:cxn ang="T16">
                  <a:pos x="T8" y="T9"/>
                </a:cxn>
                <a:cxn ang="T17">
                  <a:pos x="T10" y="T11"/>
                </a:cxn>
              </a:cxnLst>
              <a:rect l="T18" t="T19" r="T20" b="T21"/>
              <a:pathLst>
                <a:path w="1124" h="1322">
                  <a:moveTo>
                    <a:pt x="1038" y="0"/>
                  </a:moveTo>
                  <a:lnTo>
                    <a:pt x="0" y="601"/>
                  </a:lnTo>
                  <a:lnTo>
                    <a:pt x="323" y="1322"/>
                  </a:lnTo>
                  <a:lnTo>
                    <a:pt x="82" y="631"/>
                  </a:lnTo>
                  <a:lnTo>
                    <a:pt x="1124" y="14"/>
                  </a:lnTo>
                  <a:lnTo>
                    <a:pt x="1038"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30" name="Rectangle 29"/>
            <p:cNvSpPr>
              <a:spLocks noChangeArrowheads="1"/>
            </p:cNvSpPr>
            <p:nvPr/>
          </p:nvSpPr>
          <p:spPr bwMode="auto">
            <a:xfrm>
              <a:off x="5253" y="927"/>
              <a:ext cx="112" cy="48"/>
            </a:xfrm>
            <a:prstGeom prst="rect">
              <a:avLst/>
            </a:prstGeom>
            <a:solidFill>
              <a:srgbClr val="000000"/>
            </a:solidFill>
            <a:ln w="9525">
              <a:solidFill>
                <a:schemeClr val="bg2"/>
              </a:solidFill>
              <a:miter lim="800000"/>
              <a:headEnd/>
              <a:tailEnd/>
            </a:ln>
          </p:spPr>
          <p:txBody>
            <a:bodyPr/>
            <a:lstStyle/>
            <a:p>
              <a:endParaRPr lang="en-US" dirty="0">
                <a:solidFill>
                  <a:srgbClr val="FFFF00"/>
                </a:solidFill>
                <a:ea typeface="ＭＳ Ｐゴシック" charset="0"/>
              </a:endParaRPr>
            </a:p>
          </p:txBody>
        </p:sp>
        <p:sp>
          <p:nvSpPr>
            <p:cNvPr id="31" name="Freeform 30"/>
            <p:cNvSpPr>
              <a:spLocks/>
            </p:cNvSpPr>
            <p:nvPr/>
          </p:nvSpPr>
          <p:spPr bwMode="auto">
            <a:xfrm>
              <a:off x="5137" y="1024"/>
              <a:ext cx="56" cy="104"/>
            </a:xfrm>
            <a:custGeom>
              <a:avLst/>
              <a:gdLst>
                <a:gd name="T0" fmla="*/ 0 w 167"/>
                <a:gd name="T1" fmla="*/ 0 h 312"/>
                <a:gd name="T2" fmla="*/ 0 w 167"/>
                <a:gd name="T3" fmla="*/ 0 h 312"/>
                <a:gd name="T4" fmla="*/ 0 w 167"/>
                <a:gd name="T5" fmla="*/ 0 h 312"/>
                <a:gd name="T6" fmla="*/ 0 w 167"/>
                <a:gd name="T7" fmla="*/ 0 h 312"/>
                <a:gd name="T8" fmla="*/ 0 w 167"/>
                <a:gd name="T9" fmla="*/ 0 h 312"/>
                <a:gd name="T10" fmla="*/ 0 w 167"/>
                <a:gd name="T11" fmla="*/ 0 h 312"/>
                <a:gd name="T12" fmla="*/ 0 w 167"/>
                <a:gd name="T13" fmla="*/ 0 h 312"/>
                <a:gd name="T14" fmla="*/ 0 w 167"/>
                <a:gd name="T15" fmla="*/ 0 h 312"/>
                <a:gd name="T16" fmla="*/ 0 w 167"/>
                <a:gd name="T17" fmla="*/ 0 h 312"/>
                <a:gd name="T18" fmla="*/ 0 w 167"/>
                <a:gd name="T19" fmla="*/ 0 h 312"/>
                <a:gd name="T20" fmla="*/ 0 w 167"/>
                <a:gd name="T21" fmla="*/ 0 h 312"/>
                <a:gd name="T22" fmla="*/ 0 w 167"/>
                <a:gd name="T23" fmla="*/ 0 h 312"/>
                <a:gd name="T24" fmla="*/ 0 w 167"/>
                <a:gd name="T25" fmla="*/ 0 h 312"/>
                <a:gd name="T26" fmla="*/ 0 w 167"/>
                <a:gd name="T27" fmla="*/ 0 h 312"/>
                <a:gd name="T28" fmla="*/ 0 w 167"/>
                <a:gd name="T29" fmla="*/ 0 h 312"/>
                <a:gd name="T30" fmla="*/ 0 w 167"/>
                <a:gd name="T31" fmla="*/ 0 h 312"/>
                <a:gd name="T32" fmla="*/ 0 w 167"/>
                <a:gd name="T33" fmla="*/ 0 h 312"/>
                <a:gd name="T34" fmla="*/ 0 w 167"/>
                <a:gd name="T35" fmla="*/ 0 h 312"/>
                <a:gd name="T36" fmla="*/ 0 w 167"/>
                <a:gd name="T37" fmla="*/ 0 h 312"/>
                <a:gd name="T38" fmla="*/ 0 w 167"/>
                <a:gd name="T39" fmla="*/ 0 h 312"/>
                <a:gd name="T40" fmla="*/ 0 w 167"/>
                <a:gd name="T41" fmla="*/ 0 h 312"/>
                <a:gd name="T42" fmla="*/ 0 w 167"/>
                <a:gd name="T43" fmla="*/ 0 h 312"/>
                <a:gd name="T44" fmla="*/ 0 w 167"/>
                <a:gd name="T45" fmla="*/ 0 h 312"/>
                <a:gd name="T46" fmla="*/ 0 w 167"/>
                <a:gd name="T47" fmla="*/ 0 h 312"/>
                <a:gd name="T48" fmla="*/ 0 w 167"/>
                <a:gd name="T49" fmla="*/ 0 h 312"/>
                <a:gd name="T50" fmla="*/ 0 w 167"/>
                <a:gd name="T51" fmla="*/ 0 h 312"/>
                <a:gd name="T52" fmla="*/ 0 w 167"/>
                <a:gd name="T53" fmla="*/ 0 h 312"/>
                <a:gd name="T54" fmla="*/ 0 w 167"/>
                <a:gd name="T55" fmla="*/ 0 h 312"/>
                <a:gd name="T56" fmla="*/ 0 w 167"/>
                <a:gd name="T57" fmla="*/ 0 h 312"/>
                <a:gd name="T58" fmla="*/ 0 w 167"/>
                <a:gd name="T59" fmla="*/ 0 h 312"/>
                <a:gd name="T60" fmla="*/ 0 w 167"/>
                <a:gd name="T61" fmla="*/ 0 h 312"/>
                <a:gd name="T62" fmla="*/ 0 w 167"/>
                <a:gd name="T63" fmla="*/ 0 h 312"/>
                <a:gd name="T64" fmla="*/ 0 w 167"/>
                <a:gd name="T65" fmla="*/ 0 h 3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7"/>
                <a:gd name="T100" fmla="*/ 0 h 312"/>
                <a:gd name="T101" fmla="*/ 167 w 167"/>
                <a:gd name="T102" fmla="*/ 312 h 3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7" h="312">
                  <a:moveTo>
                    <a:pt x="167" y="157"/>
                  </a:moveTo>
                  <a:lnTo>
                    <a:pt x="166" y="188"/>
                  </a:lnTo>
                  <a:lnTo>
                    <a:pt x="161" y="216"/>
                  </a:lnTo>
                  <a:lnTo>
                    <a:pt x="152" y="243"/>
                  </a:lnTo>
                  <a:lnTo>
                    <a:pt x="143" y="266"/>
                  </a:lnTo>
                  <a:lnTo>
                    <a:pt x="130" y="285"/>
                  </a:lnTo>
                  <a:lnTo>
                    <a:pt x="116" y="300"/>
                  </a:lnTo>
                  <a:lnTo>
                    <a:pt x="100" y="309"/>
                  </a:lnTo>
                  <a:lnTo>
                    <a:pt x="84" y="312"/>
                  </a:lnTo>
                  <a:lnTo>
                    <a:pt x="67" y="309"/>
                  </a:lnTo>
                  <a:lnTo>
                    <a:pt x="51" y="300"/>
                  </a:lnTo>
                  <a:lnTo>
                    <a:pt x="38" y="285"/>
                  </a:lnTo>
                  <a:lnTo>
                    <a:pt x="24" y="266"/>
                  </a:lnTo>
                  <a:lnTo>
                    <a:pt x="15" y="243"/>
                  </a:lnTo>
                  <a:lnTo>
                    <a:pt x="6" y="216"/>
                  </a:lnTo>
                  <a:lnTo>
                    <a:pt x="2" y="188"/>
                  </a:lnTo>
                  <a:lnTo>
                    <a:pt x="0" y="157"/>
                  </a:lnTo>
                  <a:lnTo>
                    <a:pt x="2" y="125"/>
                  </a:lnTo>
                  <a:lnTo>
                    <a:pt x="6" y="96"/>
                  </a:lnTo>
                  <a:lnTo>
                    <a:pt x="15" y="69"/>
                  </a:lnTo>
                  <a:lnTo>
                    <a:pt x="24" y="46"/>
                  </a:lnTo>
                  <a:lnTo>
                    <a:pt x="38" y="27"/>
                  </a:lnTo>
                  <a:lnTo>
                    <a:pt x="51" y="12"/>
                  </a:lnTo>
                  <a:lnTo>
                    <a:pt x="67" y="3"/>
                  </a:lnTo>
                  <a:lnTo>
                    <a:pt x="84" y="0"/>
                  </a:lnTo>
                  <a:lnTo>
                    <a:pt x="100" y="3"/>
                  </a:lnTo>
                  <a:lnTo>
                    <a:pt x="116" y="12"/>
                  </a:lnTo>
                  <a:lnTo>
                    <a:pt x="130" y="27"/>
                  </a:lnTo>
                  <a:lnTo>
                    <a:pt x="143" y="46"/>
                  </a:lnTo>
                  <a:lnTo>
                    <a:pt x="152" y="69"/>
                  </a:lnTo>
                  <a:lnTo>
                    <a:pt x="161" y="96"/>
                  </a:lnTo>
                  <a:lnTo>
                    <a:pt x="166" y="125"/>
                  </a:lnTo>
                  <a:lnTo>
                    <a:pt x="167" y="157"/>
                  </a:lnTo>
                  <a:close/>
                </a:path>
              </a:pathLst>
            </a:custGeom>
            <a:solidFill>
              <a:srgbClr val="000000"/>
            </a:solidFill>
            <a:ln w="9525">
              <a:solidFill>
                <a:schemeClr val="bg2"/>
              </a:solidFill>
              <a:round/>
              <a:headEnd/>
              <a:tailEnd/>
            </a:ln>
          </p:spPr>
          <p:txBody>
            <a:bodyPr/>
            <a:lstStyle/>
            <a:p>
              <a:endParaRPr lang="en-US" dirty="0">
                <a:solidFill>
                  <a:srgbClr val="FFFF00"/>
                </a:solidFill>
                <a:ea typeface="ＭＳ Ｐゴシック" charset="0"/>
              </a:endParaRPr>
            </a:p>
          </p:txBody>
        </p:sp>
        <p:sp>
          <p:nvSpPr>
            <p:cNvPr id="32" name="Freeform 31"/>
            <p:cNvSpPr>
              <a:spLocks/>
            </p:cNvSpPr>
            <p:nvPr/>
          </p:nvSpPr>
          <p:spPr bwMode="auto">
            <a:xfrm>
              <a:off x="5220" y="1006"/>
              <a:ext cx="178" cy="84"/>
            </a:xfrm>
            <a:custGeom>
              <a:avLst/>
              <a:gdLst>
                <a:gd name="T0" fmla="*/ 0 w 532"/>
                <a:gd name="T1" fmla="*/ 0 h 253"/>
                <a:gd name="T2" fmla="*/ 0 w 532"/>
                <a:gd name="T3" fmla="*/ 0 h 253"/>
                <a:gd name="T4" fmla="*/ 0 w 532"/>
                <a:gd name="T5" fmla="*/ 0 h 253"/>
                <a:gd name="T6" fmla="*/ 0 w 532"/>
                <a:gd name="T7" fmla="*/ 0 h 253"/>
                <a:gd name="T8" fmla="*/ 0 w 532"/>
                <a:gd name="T9" fmla="*/ 0 h 253"/>
                <a:gd name="T10" fmla="*/ 0 w 532"/>
                <a:gd name="T11" fmla="*/ 0 h 253"/>
                <a:gd name="T12" fmla="*/ 0 w 532"/>
                <a:gd name="T13" fmla="*/ 0 h 253"/>
                <a:gd name="T14" fmla="*/ 0 w 532"/>
                <a:gd name="T15" fmla="*/ 0 h 253"/>
                <a:gd name="T16" fmla="*/ 0 w 532"/>
                <a:gd name="T17" fmla="*/ 0 h 253"/>
                <a:gd name="T18" fmla="*/ 0 w 532"/>
                <a:gd name="T19" fmla="*/ 0 h 253"/>
                <a:gd name="T20" fmla="*/ 0 w 532"/>
                <a:gd name="T21" fmla="*/ 0 h 253"/>
                <a:gd name="T22" fmla="*/ 0 w 532"/>
                <a:gd name="T23" fmla="*/ 0 h 253"/>
                <a:gd name="T24" fmla="*/ 0 w 532"/>
                <a:gd name="T25" fmla="*/ 0 h 253"/>
                <a:gd name="T26" fmla="*/ 0 w 532"/>
                <a:gd name="T27" fmla="*/ 0 h 253"/>
                <a:gd name="T28" fmla="*/ 0 w 532"/>
                <a:gd name="T29" fmla="*/ 0 h 253"/>
                <a:gd name="T30" fmla="*/ 0 w 532"/>
                <a:gd name="T31" fmla="*/ 0 h 253"/>
                <a:gd name="T32" fmla="*/ 0 w 532"/>
                <a:gd name="T33" fmla="*/ 0 h 253"/>
                <a:gd name="T34" fmla="*/ 0 w 532"/>
                <a:gd name="T35" fmla="*/ 0 h 253"/>
                <a:gd name="T36" fmla="*/ 0 w 532"/>
                <a:gd name="T37" fmla="*/ 0 h 253"/>
                <a:gd name="T38" fmla="*/ 0 w 532"/>
                <a:gd name="T39" fmla="*/ 0 h 253"/>
                <a:gd name="T40" fmla="*/ 0 w 532"/>
                <a:gd name="T41" fmla="*/ 0 h 253"/>
                <a:gd name="T42" fmla="*/ 0 w 532"/>
                <a:gd name="T43" fmla="*/ 0 h 253"/>
                <a:gd name="T44" fmla="*/ 0 w 532"/>
                <a:gd name="T45" fmla="*/ 0 h 253"/>
                <a:gd name="T46" fmla="*/ 0 w 532"/>
                <a:gd name="T47" fmla="*/ 0 h 253"/>
                <a:gd name="T48" fmla="*/ 0 w 532"/>
                <a:gd name="T49" fmla="*/ 0 h 253"/>
                <a:gd name="T50" fmla="*/ 0 w 532"/>
                <a:gd name="T51" fmla="*/ 0 h 253"/>
                <a:gd name="T52" fmla="*/ 0 w 532"/>
                <a:gd name="T53" fmla="*/ 0 h 253"/>
                <a:gd name="T54" fmla="*/ 0 w 532"/>
                <a:gd name="T55" fmla="*/ 0 h 253"/>
                <a:gd name="T56" fmla="*/ 0 w 532"/>
                <a:gd name="T57" fmla="*/ 0 h 253"/>
                <a:gd name="T58" fmla="*/ 0 w 532"/>
                <a:gd name="T59" fmla="*/ 0 h 253"/>
                <a:gd name="T60" fmla="*/ 0 w 532"/>
                <a:gd name="T61" fmla="*/ 0 h 253"/>
                <a:gd name="T62" fmla="*/ 0 w 532"/>
                <a:gd name="T63" fmla="*/ 0 h 253"/>
                <a:gd name="T64" fmla="*/ 0 w 532"/>
                <a:gd name="T65" fmla="*/ 0 h 253"/>
                <a:gd name="T66" fmla="*/ 0 w 532"/>
                <a:gd name="T67" fmla="*/ 0 h 253"/>
                <a:gd name="T68" fmla="*/ 0 w 532"/>
                <a:gd name="T69" fmla="*/ 0 h 253"/>
                <a:gd name="T70" fmla="*/ 0 w 532"/>
                <a:gd name="T71" fmla="*/ 0 h 253"/>
                <a:gd name="T72" fmla="*/ 0 w 532"/>
                <a:gd name="T73" fmla="*/ 0 h 2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32"/>
                <a:gd name="T112" fmla="*/ 0 h 253"/>
                <a:gd name="T113" fmla="*/ 532 w 532"/>
                <a:gd name="T114" fmla="*/ 253 h 25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32" h="253">
                  <a:moveTo>
                    <a:pt x="531" y="64"/>
                  </a:moveTo>
                  <a:lnTo>
                    <a:pt x="532" y="82"/>
                  </a:lnTo>
                  <a:lnTo>
                    <a:pt x="532" y="98"/>
                  </a:lnTo>
                  <a:lnTo>
                    <a:pt x="528" y="113"/>
                  </a:lnTo>
                  <a:lnTo>
                    <a:pt x="520" y="128"/>
                  </a:lnTo>
                  <a:lnTo>
                    <a:pt x="511" y="142"/>
                  </a:lnTo>
                  <a:lnTo>
                    <a:pt x="499" y="152"/>
                  </a:lnTo>
                  <a:lnTo>
                    <a:pt x="484" y="159"/>
                  </a:lnTo>
                  <a:lnTo>
                    <a:pt x="468" y="165"/>
                  </a:lnTo>
                  <a:lnTo>
                    <a:pt x="103" y="252"/>
                  </a:lnTo>
                  <a:lnTo>
                    <a:pt x="87" y="253"/>
                  </a:lnTo>
                  <a:lnTo>
                    <a:pt x="70" y="253"/>
                  </a:lnTo>
                  <a:lnTo>
                    <a:pt x="54" y="249"/>
                  </a:lnTo>
                  <a:lnTo>
                    <a:pt x="41" y="242"/>
                  </a:lnTo>
                  <a:lnTo>
                    <a:pt x="27" y="231"/>
                  </a:lnTo>
                  <a:lnTo>
                    <a:pt x="17" y="219"/>
                  </a:lnTo>
                  <a:lnTo>
                    <a:pt x="8" y="206"/>
                  </a:lnTo>
                  <a:lnTo>
                    <a:pt x="2" y="189"/>
                  </a:lnTo>
                  <a:lnTo>
                    <a:pt x="0" y="173"/>
                  </a:lnTo>
                  <a:lnTo>
                    <a:pt x="0" y="157"/>
                  </a:lnTo>
                  <a:lnTo>
                    <a:pt x="5" y="140"/>
                  </a:lnTo>
                  <a:lnTo>
                    <a:pt x="12" y="125"/>
                  </a:lnTo>
                  <a:lnTo>
                    <a:pt x="23" y="113"/>
                  </a:lnTo>
                  <a:lnTo>
                    <a:pt x="35" y="101"/>
                  </a:lnTo>
                  <a:lnTo>
                    <a:pt x="48" y="94"/>
                  </a:lnTo>
                  <a:lnTo>
                    <a:pt x="64" y="88"/>
                  </a:lnTo>
                  <a:lnTo>
                    <a:pt x="429" y="1"/>
                  </a:lnTo>
                  <a:lnTo>
                    <a:pt x="447" y="0"/>
                  </a:lnTo>
                  <a:lnTo>
                    <a:pt x="464" y="0"/>
                  </a:lnTo>
                  <a:lnTo>
                    <a:pt x="478" y="4"/>
                  </a:lnTo>
                  <a:lnTo>
                    <a:pt x="493" y="12"/>
                  </a:lnTo>
                  <a:lnTo>
                    <a:pt x="507" y="22"/>
                  </a:lnTo>
                  <a:lnTo>
                    <a:pt x="517" y="34"/>
                  </a:lnTo>
                  <a:lnTo>
                    <a:pt x="525" y="48"/>
                  </a:lnTo>
                  <a:lnTo>
                    <a:pt x="531" y="64"/>
                  </a:lnTo>
                  <a:close/>
                </a:path>
              </a:pathLst>
            </a:custGeom>
            <a:solidFill>
              <a:schemeClr val="bg2"/>
            </a:solidFill>
            <a:ln w="9525">
              <a:solidFill>
                <a:schemeClr val="bg2"/>
              </a:solidFill>
              <a:round/>
              <a:headEnd/>
              <a:tailEnd/>
            </a:ln>
          </p:spPr>
          <p:txBody>
            <a:bodyPr/>
            <a:lstStyle/>
            <a:p>
              <a:endParaRPr lang="en-US" dirty="0">
                <a:solidFill>
                  <a:srgbClr val="FFFF00"/>
                </a:solidFill>
                <a:ea typeface="ＭＳ Ｐゴシック" charset="0"/>
              </a:endParaRPr>
            </a:p>
          </p:txBody>
        </p:sp>
        <p:sp>
          <p:nvSpPr>
            <p:cNvPr id="33" name="Rectangle 32"/>
            <p:cNvSpPr>
              <a:spLocks noChangeArrowheads="1"/>
            </p:cNvSpPr>
            <p:nvPr/>
          </p:nvSpPr>
          <p:spPr bwMode="auto">
            <a:xfrm>
              <a:off x="5264" y="936"/>
              <a:ext cx="91" cy="30"/>
            </a:xfrm>
            <a:prstGeom prst="rect">
              <a:avLst/>
            </a:prstGeom>
            <a:solidFill>
              <a:srgbClr val="BFDDFF"/>
            </a:solidFill>
            <a:ln w="9525">
              <a:solidFill>
                <a:schemeClr val="bg2"/>
              </a:solidFill>
              <a:miter lim="800000"/>
              <a:headEnd/>
              <a:tailEnd/>
            </a:ln>
          </p:spPr>
          <p:txBody>
            <a:bodyPr/>
            <a:lstStyle/>
            <a:p>
              <a:endParaRPr lang="en-US" dirty="0">
                <a:solidFill>
                  <a:srgbClr val="FFFF00"/>
                </a:solidFill>
                <a:ea typeface="ＭＳ Ｐゴシック" charset="0"/>
              </a:endParaRPr>
            </a:p>
          </p:txBody>
        </p:sp>
        <p:sp>
          <p:nvSpPr>
            <p:cNvPr id="34" name="Freeform 33"/>
            <p:cNvSpPr>
              <a:spLocks/>
            </p:cNvSpPr>
            <p:nvPr/>
          </p:nvSpPr>
          <p:spPr bwMode="auto">
            <a:xfrm>
              <a:off x="5238" y="1021"/>
              <a:ext cx="145" cy="54"/>
            </a:xfrm>
            <a:custGeom>
              <a:avLst/>
              <a:gdLst>
                <a:gd name="T0" fmla="*/ 0 w 434"/>
                <a:gd name="T1" fmla="*/ 0 h 160"/>
                <a:gd name="T2" fmla="*/ 0 w 434"/>
                <a:gd name="T3" fmla="*/ 0 h 160"/>
                <a:gd name="T4" fmla="*/ 0 w 434"/>
                <a:gd name="T5" fmla="*/ 0 h 160"/>
                <a:gd name="T6" fmla="*/ 0 w 434"/>
                <a:gd name="T7" fmla="*/ 0 h 160"/>
                <a:gd name="T8" fmla="*/ 0 w 434"/>
                <a:gd name="T9" fmla="*/ 0 h 160"/>
                <a:gd name="T10" fmla="*/ 0 w 434"/>
                <a:gd name="T11" fmla="*/ 0 h 160"/>
                <a:gd name="T12" fmla="*/ 0 w 434"/>
                <a:gd name="T13" fmla="*/ 0 h 160"/>
                <a:gd name="T14" fmla="*/ 0 w 434"/>
                <a:gd name="T15" fmla="*/ 0 h 160"/>
                <a:gd name="T16" fmla="*/ 0 w 434"/>
                <a:gd name="T17" fmla="*/ 0 h 160"/>
                <a:gd name="T18" fmla="*/ 0 w 434"/>
                <a:gd name="T19" fmla="*/ 0 h 160"/>
                <a:gd name="T20" fmla="*/ 0 w 434"/>
                <a:gd name="T21" fmla="*/ 0 h 160"/>
                <a:gd name="T22" fmla="*/ 0 w 434"/>
                <a:gd name="T23" fmla="*/ 0 h 160"/>
                <a:gd name="T24" fmla="*/ 0 w 434"/>
                <a:gd name="T25" fmla="*/ 0 h 160"/>
                <a:gd name="T26" fmla="*/ 0 w 434"/>
                <a:gd name="T27" fmla="*/ 0 h 160"/>
                <a:gd name="T28" fmla="*/ 0 w 434"/>
                <a:gd name="T29" fmla="*/ 0 h 160"/>
                <a:gd name="T30" fmla="*/ 0 w 434"/>
                <a:gd name="T31" fmla="*/ 0 h 160"/>
                <a:gd name="T32" fmla="*/ 0 w 434"/>
                <a:gd name="T33" fmla="*/ 0 h 160"/>
                <a:gd name="T34" fmla="*/ 0 w 434"/>
                <a:gd name="T35" fmla="*/ 0 h 160"/>
                <a:gd name="T36" fmla="*/ 0 w 434"/>
                <a:gd name="T37" fmla="*/ 0 h 160"/>
                <a:gd name="T38" fmla="*/ 0 w 434"/>
                <a:gd name="T39" fmla="*/ 0 h 160"/>
                <a:gd name="T40" fmla="*/ 0 w 434"/>
                <a:gd name="T41" fmla="*/ 0 h 160"/>
                <a:gd name="T42" fmla="*/ 0 w 434"/>
                <a:gd name="T43" fmla="*/ 0 h 160"/>
                <a:gd name="T44" fmla="*/ 0 w 434"/>
                <a:gd name="T45" fmla="*/ 0 h 160"/>
                <a:gd name="T46" fmla="*/ 0 w 434"/>
                <a:gd name="T47" fmla="*/ 0 h 160"/>
                <a:gd name="T48" fmla="*/ 0 w 434"/>
                <a:gd name="T49" fmla="*/ 0 h 160"/>
                <a:gd name="T50" fmla="*/ 0 w 434"/>
                <a:gd name="T51" fmla="*/ 0 h 160"/>
                <a:gd name="T52" fmla="*/ 0 w 434"/>
                <a:gd name="T53" fmla="*/ 0 h 160"/>
                <a:gd name="T54" fmla="*/ 0 w 434"/>
                <a:gd name="T55" fmla="*/ 0 h 160"/>
                <a:gd name="T56" fmla="*/ 0 w 434"/>
                <a:gd name="T57" fmla="*/ 0 h 160"/>
                <a:gd name="T58" fmla="*/ 0 w 434"/>
                <a:gd name="T59" fmla="*/ 0 h 160"/>
                <a:gd name="T60" fmla="*/ 0 w 434"/>
                <a:gd name="T61" fmla="*/ 0 h 160"/>
                <a:gd name="T62" fmla="*/ 0 w 434"/>
                <a:gd name="T63" fmla="*/ 0 h 160"/>
                <a:gd name="T64" fmla="*/ 0 w 434"/>
                <a:gd name="T65" fmla="*/ 0 h 160"/>
                <a:gd name="T66" fmla="*/ 0 w 434"/>
                <a:gd name="T67" fmla="*/ 0 h 160"/>
                <a:gd name="T68" fmla="*/ 0 w 434"/>
                <a:gd name="T69" fmla="*/ 0 h 160"/>
                <a:gd name="T70" fmla="*/ 0 w 434"/>
                <a:gd name="T71" fmla="*/ 0 h 160"/>
                <a:gd name="T72" fmla="*/ 0 w 434"/>
                <a:gd name="T73" fmla="*/ 0 h 1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34"/>
                <a:gd name="T112" fmla="*/ 0 h 160"/>
                <a:gd name="T113" fmla="*/ 434 w 434"/>
                <a:gd name="T114" fmla="*/ 160 h 1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34" h="160">
                  <a:moveTo>
                    <a:pt x="433" y="28"/>
                  </a:moveTo>
                  <a:lnTo>
                    <a:pt x="434" y="37"/>
                  </a:lnTo>
                  <a:lnTo>
                    <a:pt x="431" y="46"/>
                  </a:lnTo>
                  <a:lnTo>
                    <a:pt x="427" y="54"/>
                  </a:lnTo>
                  <a:lnTo>
                    <a:pt x="421" y="63"/>
                  </a:lnTo>
                  <a:lnTo>
                    <a:pt x="412" y="70"/>
                  </a:lnTo>
                  <a:lnTo>
                    <a:pt x="402" y="76"/>
                  </a:lnTo>
                  <a:lnTo>
                    <a:pt x="390" y="82"/>
                  </a:lnTo>
                  <a:lnTo>
                    <a:pt x="376" y="85"/>
                  </a:lnTo>
                  <a:lnTo>
                    <a:pt x="77" y="157"/>
                  </a:lnTo>
                  <a:lnTo>
                    <a:pt x="64" y="160"/>
                  </a:lnTo>
                  <a:lnTo>
                    <a:pt x="50" y="160"/>
                  </a:lnTo>
                  <a:lnTo>
                    <a:pt x="38" y="158"/>
                  </a:lnTo>
                  <a:lnTo>
                    <a:pt x="26" y="155"/>
                  </a:lnTo>
                  <a:lnTo>
                    <a:pt x="17" y="151"/>
                  </a:lnTo>
                  <a:lnTo>
                    <a:pt x="9" y="145"/>
                  </a:lnTo>
                  <a:lnTo>
                    <a:pt x="3" y="139"/>
                  </a:lnTo>
                  <a:lnTo>
                    <a:pt x="0" y="130"/>
                  </a:lnTo>
                  <a:lnTo>
                    <a:pt x="0" y="121"/>
                  </a:lnTo>
                  <a:lnTo>
                    <a:pt x="1" y="113"/>
                  </a:lnTo>
                  <a:lnTo>
                    <a:pt x="6" y="105"/>
                  </a:lnTo>
                  <a:lnTo>
                    <a:pt x="13" y="97"/>
                  </a:lnTo>
                  <a:lnTo>
                    <a:pt x="22" y="90"/>
                  </a:lnTo>
                  <a:lnTo>
                    <a:pt x="32" y="82"/>
                  </a:lnTo>
                  <a:lnTo>
                    <a:pt x="44" y="78"/>
                  </a:lnTo>
                  <a:lnTo>
                    <a:pt x="58" y="73"/>
                  </a:lnTo>
                  <a:lnTo>
                    <a:pt x="357" y="3"/>
                  </a:lnTo>
                  <a:lnTo>
                    <a:pt x="370" y="0"/>
                  </a:lnTo>
                  <a:lnTo>
                    <a:pt x="384" y="0"/>
                  </a:lnTo>
                  <a:lnTo>
                    <a:pt x="396" y="2"/>
                  </a:lnTo>
                  <a:lnTo>
                    <a:pt x="406" y="5"/>
                  </a:lnTo>
                  <a:lnTo>
                    <a:pt x="415" y="8"/>
                  </a:lnTo>
                  <a:lnTo>
                    <a:pt x="424" y="14"/>
                  </a:lnTo>
                  <a:lnTo>
                    <a:pt x="430" y="21"/>
                  </a:lnTo>
                  <a:lnTo>
                    <a:pt x="433" y="28"/>
                  </a:lnTo>
                  <a:close/>
                </a:path>
              </a:pathLst>
            </a:custGeom>
            <a:solidFill>
              <a:srgbClr val="FFBFDD"/>
            </a:solidFill>
            <a:ln w="9525">
              <a:solidFill>
                <a:schemeClr val="bg2"/>
              </a:solidFill>
              <a:round/>
              <a:headEnd/>
              <a:tailEnd/>
            </a:ln>
          </p:spPr>
          <p:txBody>
            <a:bodyPr/>
            <a:lstStyle/>
            <a:p>
              <a:endParaRPr lang="en-US" dirty="0">
                <a:solidFill>
                  <a:srgbClr val="FFFF00"/>
                </a:solidFill>
                <a:ea typeface="ＭＳ Ｐゴシック" charset="0"/>
              </a:endParaRPr>
            </a:p>
          </p:txBody>
        </p:sp>
        <p:sp>
          <p:nvSpPr>
            <p:cNvPr id="35" name="Freeform 34"/>
            <p:cNvSpPr>
              <a:spLocks/>
            </p:cNvSpPr>
            <p:nvPr/>
          </p:nvSpPr>
          <p:spPr bwMode="auto">
            <a:xfrm>
              <a:off x="5142" y="1033"/>
              <a:ext cx="45" cy="83"/>
            </a:xfrm>
            <a:custGeom>
              <a:avLst/>
              <a:gdLst>
                <a:gd name="T0" fmla="*/ 0 w 135"/>
                <a:gd name="T1" fmla="*/ 0 h 249"/>
                <a:gd name="T2" fmla="*/ 0 w 135"/>
                <a:gd name="T3" fmla="*/ 0 h 249"/>
                <a:gd name="T4" fmla="*/ 0 w 135"/>
                <a:gd name="T5" fmla="*/ 0 h 249"/>
                <a:gd name="T6" fmla="*/ 0 w 135"/>
                <a:gd name="T7" fmla="*/ 0 h 249"/>
                <a:gd name="T8" fmla="*/ 0 w 135"/>
                <a:gd name="T9" fmla="*/ 0 h 249"/>
                <a:gd name="T10" fmla="*/ 0 w 135"/>
                <a:gd name="T11" fmla="*/ 0 h 249"/>
                <a:gd name="T12" fmla="*/ 0 w 135"/>
                <a:gd name="T13" fmla="*/ 0 h 249"/>
                <a:gd name="T14" fmla="*/ 0 w 135"/>
                <a:gd name="T15" fmla="*/ 0 h 249"/>
                <a:gd name="T16" fmla="*/ 0 w 135"/>
                <a:gd name="T17" fmla="*/ 0 h 249"/>
                <a:gd name="T18" fmla="*/ 0 w 135"/>
                <a:gd name="T19" fmla="*/ 0 h 249"/>
                <a:gd name="T20" fmla="*/ 0 w 135"/>
                <a:gd name="T21" fmla="*/ 0 h 249"/>
                <a:gd name="T22" fmla="*/ 0 w 135"/>
                <a:gd name="T23" fmla="*/ 0 h 249"/>
                <a:gd name="T24" fmla="*/ 0 w 135"/>
                <a:gd name="T25" fmla="*/ 0 h 249"/>
                <a:gd name="T26" fmla="*/ 0 w 135"/>
                <a:gd name="T27" fmla="*/ 0 h 249"/>
                <a:gd name="T28" fmla="*/ 0 w 135"/>
                <a:gd name="T29" fmla="*/ 0 h 249"/>
                <a:gd name="T30" fmla="*/ 0 w 135"/>
                <a:gd name="T31" fmla="*/ 0 h 249"/>
                <a:gd name="T32" fmla="*/ 0 w 135"/>
                <a:gd name="T33" fmla="*/ 0 h 249"/>
                <a:gd name="T34" fmla="*/ 0 w 135"/>
                <a:gd name="T35" fmla="*/ 0 h 249"/>
                <a:gd name="T36" fmla="*/ 0 w 135"/>
                <a:gd name="T37" fmla="*/ 0 h 249"/>
                <a:gd name="T38" fmla="*/ 0 w 135"/>
                <a:gd name="T39" fmla="*/ 0 h 249"/>
                <a:gd name="T40" fmla="*/ 0 w 135"/>
                <a:gd name="T41" fmla="*/ 0 h 249"/>
                <a:gd name="T42" fmla="*/ 0 w 135"/>
                <a:gd name="T43" fmla="*/ 0 h 249"/>
                <a:gd name="T44" fmla="*/ 0 w 135"/>
                <a:gd name="T45" fmla="*/ 0 h 249"/>
                <a:gd name="T46" fmla="*/ 0 w 135"/>
                <a:gd name="T47" fmla="*/ 0 h 249"/>
                <a:gd name="T48" fmla="*/ 0 w 135"/>
                <a:gd name="T49" fmla="*/ 0 h 249"/>
                <a:gd name="T50" fmla="*/ 0 w 135"/>
                <a:gd name="T51" fmla="*/ 0 h 249"/>
                <a:gd name="T52" fmla="*/ 0 w 135"/>
                <a:gd name="T53" fmla="*/ 0 h 249"/>
                <a:gd name="T54" fmla="*/ 0 w 135"/>
                <a:gd name="T55" fmla="*/ 0 h 249"/>
                <a:gd name="T56" fmla="*/ 0 w 135"/>
                <a:gd name="T57" fmla="*/ 0 h 249"/>
                <a:gd name="T58" fmla="*/ 0 w 135"/>
                <a:gd name="T59" fmla="*/ 0 h 249"/>
                <a:gd name="T60" fmla="*/ 0 w 135"/>
                <a:gd name="T61" fmla="*/ 0 h 249"/>
                <a:gd name="T62" fmla="*/ 0 w 135"/>
                <a:gd name="T63" fmla="*/ 0 h 249"/>
                <a:gd name="T64" fmla="*/ 0 w 135"/>
                <a:gd name="T65" fmla="*/ 0 h 2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5"/>
                <a:gd name="T100" fmla="*/ 0 h 249"/>
                <a:gd name="T101" fmla="*/ 135 w 135"/>
                <a:gd name="T102" fmla="*/ 249 h 2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5" h="249">
                  <a:moveTo>
                    <a:pt x="135" y="125"/>
                  </a:moveTo>
                  <a:lnTo>
                    <a:pt x="134" y="151"/>
                  </a:lnTo>
                  <a:lnTo>
                    <a:pt x="129" y="173"/>
                  </a:lnTo>
                  <a:lnTo>
                    <a:pt x="123" y="194"/>
                  </a:lnTo>
                  <a:lnTo>
                    <a:pt x="116" y="213"/>
                  </a:lnTo>
                  <a:lnTo>
                    <a:pt x="105" y="228"/>
                  </a:lnTo>
                  <a:lnTo>
                    <a:pt x="95" y="239"/>
                  </a:lnTo>
                  <a:lnTo>
                    <a:pt x="82" y="246"/>
                  </a:lnTo>
                  <a:lnTo>
                    <a:pt x="68" y="249"/>
                  </a:lnTo>
                  <a:lnTo>
                    <a:pt x="55" y="246"/>
                  </a:lnTo>
                  <a:lnTo>
                    <a:pt x="41" y="239"/>
                  </a:lnTo>
                  <a:lnTo>
                    <a:pt x="30" y="228"/>
                  </a:lnTo>
                  <a:lnTo>
                    <a:pt x="21" y="213"/>
                  </a:lnTo>
                  <a:lnTo>
                    <a:pt x="12" y="194"/>
                  </a:lnTo>
                  <a:lnTo>
                    <a:pt x="6" y="173"/>
                  </a:lnTo>
                  <a:lnTo>
                    <a:pt x="1" y="151"/>
                  </a:lnTo>
                  <a:lnTo>
                    <a:pt x="0" y="125"/>
                  </a:lnTo>
                  <a:lnTo>
                    <a:pt x="1" y="100"/>
                  </a:lnTo>
                  <a:lnTo>
                    <a:pt x="6" y="76"/>
                  </a:lnTo>
                  <a:lnTo>
                    <a:pt x="12" y="55"/>
                  </a:lnTo>
                  <a:lnTo>
                    <a:pt x="21" y="37"/>
                  </a:lnTo>
                  <a:lnTo>
                    <a:pt x="30" y="21"/>
                  </a:lnTo>
                  <a:lnTo>
                    <a:pt x="41" y="10"/>
                  </a:lnTo>
                  <a:lnTo>
                    <a:pt x="55" y="3"/>
                  </a:lnTo>
                  <a:lnTo>
                    <a:pt x="68" y="0"/>
                  </a:lnTo>
                  <a:lnTo>
                    <a:pt x="82" y="3"/>
                  </a:lnTo>
                  <a:lnTo>
                    <a:pt x="95" y="10"/>
                  </a:lnTo>
                  <a:lnTo>
                    <a:pt x="105" y="21"/>
                  </a:lnTo>
                  <a:lnTo>
                    <a:pt x="116" y="37"/>
                  </a:lnTo>
                  <a:lnTo>
                    <a:pt x="123" y="55"/>
                  </a:lnTo>
                  <a:lnTo>
                    <a:pt x="129" y="76"/>
                  </a:lnTo>
                  <a:lnTo>
                    <a:pt x="134" y="100"/>
                  </a:lnTo>
                  <a:lnTo>
                    <a:pt x="135" y="125"/>
                  </a:lnTo>
                  <a:close/>
                </a:path>
              </a:pathLst>
            </a:custGeom>
            <a:solidFill>
              <a:srgbClr val="BFDDBF"/>
            </a:solidFill>
            <a:ln w="9525">
              <a:solidFill>
                <a:schemeClr val="bg2"/>
              </a:solidFill>
              <a:round/>
              <a:headEnd/>
              <a:tailEnd/>
            </a:ln>
          </p:spPr>
          <p:txBody>
            <a:bodyPr/>
            <a:lstStyle/>
            <a:p>
              <a:endParaRPr lang="en-US" dirty="0">
                <a:solidFill>
                  <a:srgbClr val="FFFF00"/>
                </a:solidFill>
                <a:ea typeface="ＭＳ Ｐゴシック" charset="0"/>
              </a:endParaRPr>
            </a:p>
          </p:txBody>
        </p:sp>
      </p:grpSp>
      <p:sp>
        <p:nvSpPr>
          <p:cNvPr id="38" name="Rectangle 2"/>
          <p:cNvSpPr txBox="1">
            <a:spLocks noChangeArrowheads="1"/>
          </p:cNvSpPr>
          <p:nvPr/>
        </p:nvSpPr>
        <p:spPr bwMode="auto">
          <a:xfrm>
            <a:off x="2374900" y="419102"/>
            <a:ext cx="469423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3200" b="1">
                <a:solidFill>
                  <a:schemeClr val="tx2"/>
                </a:solidFill>
                <a:latin typeface="Arial" panose="020B0604020202020204" pitchFamily="34" charset="0"/>
                <a:ea typeface="+mj-ea"/>
                <a:cs typeface="Arial" panose="020B0604020202020204" pitchFamily="34" charset="0"/>
              </a:defRPr>
            </a:lvl1pPr>
            <a:lvl2pPr algn="ctr">
              <a:defRPr sz="3200" b="1">
                <a:solidFill>
                  <a:srgbClr val="25437F"/>
                </a:solidFill>
              </a:defRPr>
            </a:lvl2pPr>
            <a:lvl3pPr algn="ctr">
              <a:defRPr sz="3200" b="1">
                <a:solidFill>
                  <a:srgbClr val="25437F"/>
                </a:solidFill>
              </a:defRPr>
            </a:lvl3pPr>
            <a:lvl4pPr algn="ctr">
              <a:defRPr sz="3200" b="1">
                <a:solidFill>
                  <a:srgbClr val="25437F"/>
                </a:solidFill>
              </a:defRPr>
            </a:lvl4pPr>
            <a:lvl5pPr algn="ctr">
              <a:defRPr sz="3200" b="1">
                <a:solidFill>
                  <a:srgbClr val="25437F"/>
                </a:solidFill>
              </a:defRPr>
            </a:lvl5pPr>
            <a:lvl6pPr marL="457200" algn="ctr" fontAlgn="base">
              <a:spcBef>
                <a:spcPct val="0"/>
              </a:spcBef>
              <a:spcAft>
                <a:spcPct val="0"/>
              </a:spcAft>
              <a:defRPr sz="3200" b="1">
                <a:solidFill>
                  <a:srgbClr val="25437F"/>
                </a:solidFill>
              </a:defRPr>
            </a:lvl6pPr>
            <a:lvl7pPr marL="914400" algn="ctr" fontAlgn="base">
              <a:spcBef>
                <a:spcPct val="0"/>
              </a:spcBef>
              <a:spcAft>
                <a:spcPct val="0"/>
              </a:spcAft>
              <a:defRPr sz="3200" b="1">
                <a:solidFill>
                  <a:srgbClr val="25437F"/>
                </a:solidFill>
              </a:defRPr>
            </a:lvl7pPr>
            <a:lvl8pPr marL="1371600" algn="ctr" fontAlgn="base">
              <a:spcBef>
                <a:spcPct val="0"/>
              </a:spcBef>
              <a:spcAft>
                <a:spcPct val="0"/>
              </a:spcAft>
              <a:defRPr sz="3200" b="1">
                <a:solidFill>
                  <a:srgbClr val="25437F"/>
                </a:solidFill>
              </a:defRPr>
            </a:lvl8pPr>
            <a:lvl9pPr marL="1828800" algn="ctr" fontAlgn="base">
              <a:spcBef>
                <a:spcPct val="0"/>
              </a:spcBef>
              <a:spcAft>
                <a:spcPct val="0"/>
              </a:spcAft>
              <a:defRPr sz="3200" b="1">
                <a:solidFill>
                  <a:srgbClr val="25437F"/>
                </a:solidFill>
              </a:defRPr>
            </a:lvl9pPr>
          </a:lstStyle>
          <a:p>
            <a:r>
              <a:rPr lang="en-US" dirty="0"/>
              <a:t>Road Map</a:t>
            </a:r>
          </a:p>
        </p:txBody>
      </p:sp>
      <p:sp>
        <p:nvSpPr>
          <p:cNvPr id="40" name="AutoShape 35"/>
          <p:cNvSpPr>
            <a:spLocks noChangeArrowheads="1"/>
          </p:cNvSpPr>
          <p:nvPr/>
        </p:nvSpPr>
        <p:spPr bwMode="auto">
          <a:xfrm>
            <a:off x="960292" y="3505200"/>
            <a:ext cx="6507308" cy="457200"/>
          </a:xfrm>
          <a:prstGeom prst="roundRect">
            <a:avLst>
              <a:gd name="adj" fmla="val 16667"/>
            </a:avLst>
          </a:prstGeom>
          <a:noFill/>
          <a:ln w="38100">
            <a:solidFill>
              <a:srgbClr val="808080"/>
            </a:solidFill>
            <a:round/>
            <a:headEnd/>
            <a:tailEnd/>
          </a:ln>
          <a:effectLst>
            <a:outerShdw blurRad="63500" dist="53882" dir="2700000" algn="ctr" rotWithShape="0">
              <a:srgbClr val="DDDDDD">
                <a:alpha val="74998"/>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00"/>
              </a:solidFill>
              <a:effectLst/>
              <a:uLnTx/>
              <a:uFillTx/>
              <a:ea typeface="ＭＳ Ｐゴシック" charset="-128"/>
              <a:cs typeface="ＭＳ Ｐゴシック" charset="-128"/>
            </a:endParaRPr>
          </a:p>
        </p:txBody>
      </p:sp>
      <p:sp>
        <p:nvSpPr>
          <p:cNvPr id="41" name="AutoShape 36"/>
          <p:cNvSpPr>
            <a:spLocks noChangeArrowheads="1"/>
          </p:cNvSpPr>
          <p:nvPr/>
        </p:nvSpPr>
        <p:spPr bwMode="auto">
          <a:xfrm>
            <a:off x="722745" y="3468598"/>
            <a:ext cx="496455" cy="493802"/>
          </a:xfrm>
          <a:prstGeom prst="rightArrow">
            <a:avLst>
              <a:gd name="adj1" fmla="val 50000"/>
              <a:gd name="adj2" fmla="val 51974"/>
            </a:avLst>
          </a:prstGeom>
          <a:solidFill>
            <a:srgbClr val="336699"/>
          </a:solidFill>
          <a:ln w="9525">
            <a:solidFill>
              <a:schemeClr val="bg1"/>
            </a:solidFill>
            <a:miter lim="800000"/>
            <a:headEnd/>
            <a:tailEnd/>
          </a:ln>
          <a:effectLst>
            <a:outerShdw blurRad="63500" dist="38099" dir="2700000" algn="ctr" rotWithShape="0">
              <a:schemeClr val="bg2">
                <a:alpha val="74997"/>
              </a:scheme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Tree>
    <p:extLst>
      <p:ext uri="{BB962C8B-B14F-4D97-AF65-F5344CB8AC3E}">
        <p14:creationId xmlns:p14="http://schemas.microsoft.com/office/powerpoint/2010/main" val="34912979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idx="4294967295"/>
          </p:nvPr>
        </p:nvSpPr>
        <p:spPr bwMode="auto">
          <a:xfrm>
            <a:off x="388938" y="2022022"/>
            <a:ext cx="8343900" cy="27676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ct val="90000"/>
              </a:lnSpc>
              <a:spcBef>
                <a:spcPts val="800"/>
              </a:spcBef>
              <a:buClr>
                <a:srgbClr val="008000"/>
              </a:buClr>
              <a:buFontTx/>
              <a:buNone/>
            </a:pPr>
            <a:r>
              <a:rPr lang="ja-JP" altLang="en-US" sz="2200" smtClean="0">
                <a:solidFill>
                  <a:srgbClr val="000000"/>
                </a:solidFill>
                <a:latin typeface="Arial" pitchFamily="34" charset="0"/>
                <a:ea typeface="ＭＳ Ｐゴシック" charset="0"/>
                <a:cs typeface="Arial" pitchFamily="34" charset="0"/>
              </a:rPr>
              <a:t>“</a:t>
            </a:r>
            <a:r>
              <a:rPr lang="en-US" altLang="ja-JP" sz="2200" dirty="0">
                <a:solidFill>
                  <a:srgbClr val="000000"/>
                </a:solidFill>
                <a:latin typeface="Arial" pitchFamily="34" charset="0"/>
                <a:ea typeface="ＭＳ Ｐゴシック" charset="0"/>
                <a:cs typeface="Arial" pitchFamily="34" charset="0"/>
              </a:rPr>
              <a:t>As plumes spread through aquifers, the dissolved contaminants move quickly through more permeable zones while they slowly invade the less permeable ones by flow or diffusion.</a:t>
            </a:r>
            <a:r>
              <a:rPr lang="ja-JP" altLang="en-US" sz="2200" smtClean="0">
                <a:solidFill>
                  <a:srgbClr val="000000"/>
                </a:solidFill>
                <a:latin typeface="Arial" pitchFamily="34" charset="0"/>
                <a:ea typeface="ＭＳ Ｐゴシック" charset="0"/>
                <a:cs typeface="Arial" pitchFamily="34" charset="0"/>
              </a:rPr>
              <a:t>”</a:t>
            </a:r>
            <a:endParaRPr lang="en-US" altLang="ja-JP" sz="2200" i="1" dirty="0">
              <a:solidFill>
                <a:srgbClr val="000000"/>
              </a:solidFill>
              <a:latin typeface="Arial" pitchFamily="34" charset="0"/>
              <a:ea typeface="ＭＳ Ｐゴシック" charset="0"/>
              <a:cs typeface="Arial" pitchFamily="34" charset="0"/>
            </a:endParaRPr>
          </a:p>
          <a:p>
            <a:pPr marL="0" indent="0">
              <a:lnSpc>
                <a:spcPct val="90000"/>
              </a:lnSpc>
              <a:spcBef>
                <a:spcPts val="800"/>
              </a:spcBef>
              <a:buClr>
                <a:srgbClr val="008000"/>
              </a:buClr>
              <a:buFontTx/>
              <a:buNone/>
            </a:pPr>
            <a:r>
              <a:rPr lang="ja-JP" altLang="en-US" sz="2200" dirty="0">
                <a:solidFill>
                  <a:srgbClr val="000000"/>
                </a:solidFill>
                <a:latin typeface="Arial" pitchFamily="34" charset="0"/>
                <a:ea typeface="ＭＳ Ｐゴシック" charset="0"/>
                <a:cs typeface="Arial" pitchFamily="34" charset="0"/>
              </a:rPr>
              <a:t>“</a:t>
            </a:r>
            <a:r>
              <a:rPr lang="en-US" altLang="ja-JP" sz="2200" dirty="0">
                <a:solidFill>
                  <a:srgbClr val="000000"/>
                </a:solidFill>
                <a:latin typeface="Arial" pitchFamily="34" charset="0"/>
                <a:ea typeface="ＭＳ Ｐゴシック" charset="0"/>
                <a:cs typeface="Arial" pitchFamily="34" charset="0"/>
              </a:rPr>
              <a:t>Over the years and decades, this invasion can cause the plume to occupy large volumes of low permeability material.  To obtain clean water from wells, it is generally necessary for the lower permeability parts of the aquifer system to be </a:t>
            </a:r>
            <a:r>
              <a:rPr lang="en-US" altLang="ja-JP" sz="2200" dirty="0" smtClean="0">
                <a:solidFill>
                  <a:srgbClr val="000000"/>
                </a:solidFill>
                <a:latin typeface="Arial" pitchFamily="34" charset="0"/>
                <a:ea typeface="ＭＳ Ｐゴシック" charset="0"/>
                <a:cs typeface="Arial" pitchFamily="34" charset="0"/>
              </a:rPr>
              <a:t/>
            </a:r>
            <a:br>
              <a:rPr lang="en-US" altLang="ja-JP" sz="2200" dirty="0" smtClean="0">
                <a:solidFill>
                  <a:srgbClr val="000000"/>
                </a:solidFill>
                <a:latin typeface="Arial" pitchFamily="34" charset="0"/>
                <a:ea typeface="ＭＳ Ｐゴシック" charset="0"/>
                <a:cs typeface="Arial" pitchFamily="34" charset="0"/>
              </a:rPr>
            </a:br>
            <a:r>
              <a:rPr lang="en-US" altLang="ja-JP" sz="2200" dirty="0" smtClean="0">
                <a:solidFill>
                  <a:srgbClr val="000000"/>
                </a:solidFill>
                <a:latin typeface="Arial" pitchFamily="34" charset="0"/>
                <a:ea typeface="ＭＳ Ｐゴシック" charset="0"/>
                <a:cs typeface="Arial" pitchFamily="34" charset="0"/>
              </a:rPr>
              <a:t>cleaned </a:t>
            </a:r>
            <a:r>
              <a:rPr lang="en-US" altLang="ja-JP" sz="2200" dirty="0">
                <a:solidFill>
                  <a:srgbClr val="000000"/>
                </a:solidFill>
                <a:latin typeface="Arial" pitchFamily="34" charset="0"/>
                <a:ea typeface="ＭＳ Ｐゴシック" charset="0"/>
                <a:cs typeface="Arial" pitchFamily="34" charset="0"/>
              </a:rPr>
              <a:t>as well as the high permeability zones</a:t>
            </a:r>
            <a:r>
              <a:rPr lang="en-US" altLang="ja-JP" sz="2200" dirty="0" smtClean="0">
                <a:solidFill>
                  <a:srgbClr val="000000"/>
                </a:solidFill>
                <a:latin typeface="Arial" pitchFamily="34" charset="0"/>
                <a:ea typeface="ＭＳ Ｐゴシック" charset="0"/>
                <a:cs typeface="Arial" pitchFamily="34" charset="0"/>
              </a:rPr>
              <a:t>.</a:t>
            </a:r>
            <a:endParaRPr lang="en-US" sz="2200" dirty="0">
              <a:latin typeface="Arial" pitchFamily="34" charset="0"/>
              <a:ea typeface="ＭＳ Ｐゴシック" charset="0"/>
              <a:cs typeface="Arial" pitchFamily="34" charset="0"/>
            </a:endParaRPr>
          </a:p>
        </p:txBody>
      </p:sp>
      <p:sp>
        <p:nvSpPr>
          <p:cNvPr id="208905" name="Line 9"/>
          <p:cNvSpPr>
            <a:spLocks noChangeShapeType="1"/>
          </p:cNvSpPr>
          <p:nvPr/>
        </p:nvSpPr>
        <p:spPr bwMode="auto">
          <a:xfrm>
            <a:off x="1" y="1131435"/>
            <a:ext cx="9144000"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2" name="Rectangle 21"/>
          <p:cNvSpPr>
            <a:spLocks noChangeArrowheads="1"/>
          </p:cNvSpPr>
          <p:nvPr/>
        </p:nvSpPr>
        <p:spPr bwMode="auto">
          <a:xfrm>
            <a:off x="6842582" y="4209146"/>
            <a:ext cx="1677306" cy="2397347"/>
          </a:xfrm>
          <a:prstGeom prst="rect">
            <a:avLst/>
          </a:prstGeom>
          <a:solidFill>
            <a:srgbClr val="0F407B"/>
          </a:solidFill>
          <a:ln w="9525">
            <a:noFill/>
            <a:round/>
            <a:headEnd/>
            <a:tailEnd/>
          </a:ln>
          <a:effectLst/>
        </p:spPr>
        <p:txBody>
          <a:bodyPr/>
          <a:lstStyle/>
          <a:p>
            <a:pPr>
              <a:defRPr/>
            </a:pPr>
            <a:endParaRPr lang="en-US" dirty="0">
              <a:solidFill>
                <a:srgbClr val="FFFF00"/>
              </a:solidFill>
              <a:latin typeface="Arial" pitchFamily="-112" charset="0"/>
              <a:ea typeface="ＭＳ Ｐゴシック" charset="-128"/>
              <a:cs typeface="ＭＳ Ｐゴシック" charset="-128"/>
            </a:endParaRPr>
          </a:p>
        </p:txBody>
      </p:sp>
      <p:pic>
        <p:nvPicPr>
          <p:cNvPr id="15369"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88633" y="4396238"/>
            <a:ext cx="1342568" cy="20462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2" name="Rectangle 21"/>
          <p:cNvSpPr>
            <a:spLocks noChangeArrowheads="1"/>
          </p:cNvSpPr>
          <p:nvPr/>
        </p:nvSpPr>
        <p:spPr bwMode="auto">
          <a:xfrm>
            <a:off x="500975" y="4789714"/>
            <a:ext cx="6277198" cy="1807033"/>
          </a:xfrm>
          <a:prstGeom prst="rect">
            <a:avLst/>
          </a:prstGeom>
          <a:solidFill>
            <a:srgbClr val="0F407B"/>
          </a:solidFill>
          <a:ln w="9525">
            <a:noFill/>
            <a:round/>
            <a:headEnd/>
            <a:tailEnd/>
          </a:ln>
          <a:effectLst/>
        </p:spPr>
        <p:txBody>
          <a:bodyPr/>
          <a:lstStyle/>
          <a:p>
            <a:pPr>
              <a:defRPr/>
            </a:pPr>
            <a:endParaRPr lang="en-US" dirty="0">
              <a:solidFill>
                <a:srgbClr val="FFFF00"/>
              </a:solidFill>
              <a:latin typeface="Arial" pitchFamily="-112" charset="0"/>
              <a:ea typeface="ＭＳ Ｐゴシック" charset="-128"/>
              <a:cs typeface="ＭＳ Ｐゴシック" charset="-128"/>
            </a:endParaRPr>
          </a:p>
        </p:txBody>
      </p:sp>
      <p:pic>
        <p:nvPicPr>
          <p:cNvPr id="15365"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161" y="4951184"/>
            <a:ext cx="5865812" cy="1462088"/>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19" name="AutoShape 3"/>
          <p:cNvSpPr>
            <a:spLocks noChangeArrowheads="1"/>
          </p:cNvSpPr>
          <p:nvPr/>
        </p:nvSpPr>
        <p:spPr bwMode="auto">
          <a:xfrm>
            <a:off x="404587" y="1335314"/>
            <a:ext cx="5531756" cy="468090"/>
          </a:xfrm>
          <a:prstGeom prst="roundRect">
            <a:avLst>
              <a:gd name="adj" fmla="val 16667"/>
            </a:avLst>
          </a:prstGeom>
          <a:solidFill>
            <a:srgbClr val="3C8C93"/>
          </a:solidFill>
          <a:ln w="9525">
            <a:solidFill>
              <a:schemeClr val="bg1"/>
            </a:solidFill>
            <a:round/>
            <a:headEnd/>
            <a:tailEnd/>
          </a:ln>
          <a:effectLst>
            <a:outerShdw blurRad="63500" dist="38100" dir="2700000" algn="tl" rotWithShape="0">
              <a:srgbClr val="000000">
                <a:alpha val="39998"/>
              </a:srgbClr>
            </a:outerShdw>
          </a:effectLst>
        </p:spPr>
        <p:txBody>
          <a:bodyPr/>
          <a:lstStyle/>
          <a:p>
            <a:pPr>
              <a:defRPr/>
            </a:pPr>
            <a:endParaRPr lang="en-US" dirty="0">
              <a:solidFill>
                <a:srgbClr val="FFFF00"/>
              </a:solidFill>
              <a:latin typeface="Arial" pitchFamily="-112" charset="0"/>
              <a:ea typeface="ＭＳ Ｐゴシック" charset="-128"/>
              <a:cs typeface="ＭＳ Ｐゴシック" charset="-128"/>
            </a:endParaRPr>
          </a:p>
        </p:txBody>
      </p:sp>
      <p:sp>
        <p:nvSpPr>
          <p:cNvPr id="17" name="Rectangle 3"/>
          <p:cNvSpPr txBox="1">
            <a:spLocks noChangeArrowheads="1"/>
          </p:cNvSpPr>
          <p:nvPr/>
        </p:nvSpPr>
        <p:spPr bwMode="auto">
          <a:xfrm>
            <a:off x="584880" y="1405169"/>
            <a:ext cx="6077176" cy="554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20000"/>
              </a:spcBef>
              <a:defRPr/>
            </a:pPr>
            <a:r>
              <a:rPr lang="en-US" sz="2400" b="1" kern="0" dirty="0" smtClean="0">
                <a:solidFill>
                  <a:srgbClr val="FFFFFF"/>
                </a:solidFill>
                <a:latin typeface="Arial" pitchFamily="34" charset="0"/>
                <a:ea typeface="ＭＳ Ｐゴシック" charset="0"/>
                <a:cs typeface="Arial" pitchFamily="34" charset="0"/>
              </a:rPr>
              <a:t>Mackay and Cherry (ES&amp;T:  1989)</a:t>
            </a:r>
            <a:endParaRPr lang="en-US" sz="3200" kern="0" dirty="0">
              <a:solidFill>
                <a:srgbClr val="FFFFFF"/>
              </a:solidFill>
              <a:latin typeface="Arial" pitchFamily="34" charset="0"/>
              <a:ea typeface="ＭＳ Ｐゴシック" charset="0"/>
              <a:cs typeface="Arial" pitchFamily="34" charset="0"/>
            </a:endParaRPr>
          </a:p>
        </p:txBody>
      </p:sp>
      <p:sp>
        <p:nvSpPr>
          <p:cNvPr id="12"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7</a:t>
            </a:fld>
            <a:endParaRPr lang="en-US" sz="1400" dirty="0">
              <a:solidFill>
                <a:srgbClr val="808080"/>
              </a:solidFill>
              <a:latin typeface="Tahoma" pitchFamily="34" charset="0"/>
              <a:ea typeface="ＭＳ Ｐゴシック" charset="0"/>
            </a:endParaRPr>
          </a:p>
        </p:txBody>
      </p:sp>
      <p:sp>
        <p:nvSpPr>
          <p:cNvPr id="15" name="Rectangle 2"/>
          <p:cNvSpPr txBox="1">
            <a:spLocks noChangeArrowheads="1"/>
          </p:cNvSpPr>
          <p:nvPr/>
        </p:nvSpPr>
        <p:spPr bwMode="auto">
          <a:xfrm>
            <a:off x="357414" y="173043"/>
            <a:ext cx="8915400" cy="9294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defTabSz="895350" eaLnBrk="1" hangingPunct="1">
              <a:lnSpc>
                <a:spcPct val="85000"/>
              </a:lnSpc>
              <a:tabLst>
                <a:tab pos="285750" algn="l"/>
              </a:tabLst>
              <a:defRPr sz="3200" b="1">
                <a:solidFill>
                  <a:srgbClr val="1557A7"/>
                </a:solidFill>
                <a:cs typeface="Arial" charset="0"/>
              </a:defRPr>
            </a:lvl1pPr>
            <a:lvl2pPr eaLnBrk="0" hangingPunct="0">
              <a:defRPr sz="4400">
                <a:latin typeface="Arial Narrow" pitchFamily="-106" charset="0"/>
                <a:ea typeface="ＭＳ Ｐゴシック" pitchFamily="-65" charset="-128"/>
                <a:cs typeface="ＭＳ Ｐゴシック" pitchFamily="-65" charset="-128"/>
              </a:defRPr>
            </a:lvl2pPr>
            <a:lvl3pPr eaLnBrk="0" hangingPunct="0">
              <a:defRPr sz="4400">
                <a:latin typeface="Arial Narrow" pitchFamily="-106" charset="0"/>
                <a:ea typeface="ＭＳ Ｐゴシック" pitchFamily="-65" charset="-128"/>
                <a:cs typeface="ＭＳ Ｐゴシック" pitchFamily="-65" charset="-128"/>
              </a:defRPr>
            </a:lvl3pPr>
            <a:lvl4pPr eaLnBrk="0" hangingPunct="0">
              <a:defRPr sz="4400">
                <a:latin typeface="Arial Narrow" pitchFamily="-106" charset="0"/>
                <a:ea typeface="ＭＳ Ｐゴシック" pitchFamily="-65" charset="-128"/>
                <a:cs typeface="ＭＳ Ｐゴシック" pitchFamily="-65" charset="-128"/>
              </a:defRPr>
            </a:lvl4pPr>
            <a:lvl5pPr eaLnBrk="0" hangingPunct="0">
              <a:defRPr sz="4400">
                <a:latin typeface="Arial Narrow" pitchFamily="-106" charset="0"/>
                <a:ea typeface="ＭＳ Ｐゴシック" pitchFamily="-65" charset="-128"/>
                <a:cs typeface="ＭＳ Ｐゴシック" pitchFamily="-65" charset="-128"/>
              </a:defRPr>
            </a:lvl5pPr>
            <a:lvl6pPr marL="457200" fontAlgn="base">
              <a:spcBef>
                <a:spcPct val="0"/>
              </a:spcBef>
              <a:spcAft>
                <a:spcPct val="0"/>
              </a:spcAft>
              <a:defRPr sz="4400">
                <a:latin typeface="Arial Narrow" pitchFamily="-106" charset="0"/>
              </a:defRPr>
            </a:lvl6pPr>
            <a:lvl7pPr marL="914400" fontAlgn="base">
              <a:spcBef>
                <a:spcPct val="0"/>
              </a:spcBef>
              <a:spcAft>
                <a:spcPct val="0"/>
              </a:spcAft>
              <a:defRPr sz="4400">
                <a:latin typeface="Arial Narrow" pitchFamily="-106" charset="0"/>
              </a:defRPr>
            </a:lvl7pPr>
            <a:lvl8pPr marL="1371600" fontAlgn="base">
              <a:spcBef>
                <a:spcPct val="0"/>
              </a:spcBef>
              <a:spcAft>
                <a:spcPct val="0"/>
              </a:spcAft>
              <a:defRPr sz="4400">
                <a:latin typeface="Arial Narrow" pitchFamily="-106" charset="0"/>
              </a:defRPr>
            </a:lvl8pPr>
            <a:lvl9pPr marL="1828800" fontAlgn="base">
              <a:spcBef>
                <a:spcPct val="0"/>
              </a:spcBef>
              <a:spcAft>
                <a:spcPct val="0"/>
              </a:spcAft>
              <a:defRPr sz="4400">
                <a:latin typeface="Arial Narrow" pitchFamily="-106" charset="0"/>
              </a:defRPr>
            </a:lvl9pPr>
          </a:lstStyle>
          <a:p>
            <a:r>
              <a:rPr lang="en-US" dirty="0">
                <a:ea typeface="ＭＳ Ｐゴシック" charset="0"/>
              </a:rPr>
              <a:t>Incomplete History of Matrix Diffusion </a:t>
            </a:r>
            <a:br>
              <a:rPr lang="en-US" dirty="0">
                <a:ea typeface="ＭＳ Ｐゴシック" charset="0"/>
              </a:rPr>
            </a:br>
            <a:r>
              <a:rPr lang="en-US" dirty="0">
                <a:ea typeface="ＭＳ Ｐゴシック" charset="0"/>
              </a:rPr>
              <a:t>in Groundwater</a:t>
            </a:r>
          </a:p>
        </p:txBody>
      </p:sp>
    </p:spTree>
    <p:extLst>
      <p:ext uri="{BB962C8B-B14F-4D97-AF65-F5344CB8AC3E}">
        <p14:creationId xmlns:p14="http://schemas.microsoft.com/office/powerpoint/2010/main" val="115227932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a:spLocks noChangeArrowheads="1"/>
          </p:cNvSpPr>
          <p:nvPr/>
        </p:nvSpPr>
        <p:spPr bwMode="auto">
          <a:xfrm>
            <a:off x="0" y="891768"/>
            <a:ext cx="9144000" cy="59662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26627" name="Rectangle 120"/>
          <p:cNvSpPr>
            <a:spLocks noChangeArrowheads="1"/>
          </p:cNvSpPr>
          <p:nvPr/>
        </p:nvSpPr>
        <p:spPr bwMode="auto">
          <a:xfrm>
            <a:off x="477693" y="272892"/>
            <a:ext cx="8283864" cy="5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eaLnBrk="0" hangingPunct="0">
              <a:lnSpc>
                <a:spcPct val="85000"/>
              </a:lnSpc>
              <a:spcBef>
                <a:spcPct val="55000"/>
              </a:spcBef>
            </a:pPr>
            <a:r>
              <a:rPr lang="en-US" altLang="en-US" sz="3200" dirty="0">
                <a:solidFill>
                  <a:srgbClr val="1557A7"/>
                </a:solidFill>
                <a:latin typeface="Arial" charset="0"/>
                <a:ea typeface="ＭＳ Ｐゴシック" charset="0"/>
                <a:cs typeface="Arial" charset="0"/>
              </a:rPr>
              <a:t>Dandy-Sale Model:  </a:t>
            </a:r>
            <a:r>
              <a:rPr lang="en-US" altLang="en-US" sz="3200" i="1" dirty="0" smtClean="0">
                <a:solidFill>
                  <a:srgbClr val="2895A5"/>
                </a:solidFill>
                <a:latin typeface="Arial" pitchFamily="34" charset="0"/>
                <a:ea typeface="ＭＳ Ｐゴシック" charset="0"/>
              </a:rPr>
              <a:t>Data Input Screen</a:t>
            </a:r>
          </a:p>
        </p:txBody>
      </p:sp>
      <p:sp>
        <p:nvSpPr>
          <p:cNvPr id="5" name="Line 6"/>
          <p:cNvSpPr>
            <a:spLocks noChangeShapeType="1"/>
          </p:cNvSpPr>
          <p:nvPr/>
        </p:nvSpPr>
        <p:spPr bwMode="auto">
          <a:xfrm>
            <a:off x="0" y="909635"/>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pic>
        <p:nvPicPr>
          <p:cNvPr id="26629" name="Picture 2"/>
          <p:cNvPicPr>
            <a:picLocks noChangeAspect="1" noChangeArrowheads="1"/>
          </p:cNvPicPr>
          <p:nvPr/>
        </p:nvPicPr>
        <p:blipFill>
          <a:blip r:embed="rId3">
            <a:lum contrast="6000"/>
            <a:extLst>
              <a:ext uri="{28A0092B-C50C-407E-A947-70E740481C1C}">
                <a14:useLocalDpi xmlns:a14="http://schemas.microsoft.com/office/drawing/2010/main" val="0"/>
              </a:ext>
            </a:extLst>
          </a:blip>
          <a:srcRect l="414" t="17999" r="15500" b="5333"/>
          <a:stretch>
            <a:fillRect/>
          </a:stretch>
        </p:blipFill>
        <p:spPr bwMode="auto">
          <a:xfrm>
            <a:off x="127001" y="1349834"/>
            <a:ext cx="8913091" cy="5145937"/>
          </a:xfrm>
          <a:prstGeom prst="rect">
            <a:avLst/>
          </a:prstGeom>
          <a:noFill/>
          <a:ln w="57150" algn="ctr">
            <a:solidFill>
              <a:srgbClr val="5F5F5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30" name="Rectangle 5"/>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F70DCBB9-D616-4030-B046-A799BE2174F2}" type="slidenum">
              <a:rPr lang="en-US" altLang="en-US" sz="1400" b="0" smtClean="0">
                <a:solidFill>
                  <a:srgbClr val="FFFFFF"/>
                </a:solidFill>
                <a:latin typeface="Tahoma" pitchFamily="34" charset="0"/>
                <a:ea typeface="ＭＳ Ｐゴシック" charset="0"/>
              </a:rPr>
              <a:pPr algn="r" eaLnBrk="0" hangingPunct="0"/>
              <a:t>79</a:t>
            </a:fld>
            <a:endParaRPr lang="en-US" altLang="en-US" sz="1400" b="0" dirty="0" smtClean="0">
              <a:solidFill>
                <a:srgbClr val="FFFFFF"/>
              </a:solidFill>
              <a:latin typeface="Tahoma" pitchFamily="34" charset="0"/>
              <a:ea typeface="ＭＳ Ｐゴシック" charset="0"/>
            </a:endParaRPr>
          </a:p>
        </p:txBody>
      </p:sp>
    </p:spTree>
    <p:extLst>
      <p:ext uri="{BB962C8B-B14F-4D97-AF65-F5344CB8AC3E}">
        <p14:creationId xmlns:p14="http://schemas.microsoft.com/office/powerpoint/2010/main" val="61664343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9"/>
          <p:cNvSpPr>
            <a:spLocks noChangeArrowheads="1"/>
          </p:cNvSpPr>
          <p:nvPr/>
        </p:nvSpPr>
        <p:spPr bwMode="auto">
          <a:xfrm>
            <a:off x="0" y="891768"/>
            <a:ext cx="9144000" cy="59662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27651" name="Rectangle 15"/>
          <p:cNvSpPr>
            <a:spLocks noChangeArrowheads="1"/>
          </p:cNvSpPr>
          <p:nvPr/>
        </p:nvSpPr>
        <p:spPr bwMode="auto">
          <a:xfrm>
            <a:off x="1180524" y="4117726"/>
            <a:ext cx="6451023" cy="1859879"/>
          </a:xfrm>
          <a:prstGeom prst="rect">
            <a:avLst/>
          </a:prstGeom>
          <a:solidFill>
            <a:schemeClr val="tx2"/>
          </a:solidFill>
          <a:ln>
            <a:noFill/>
          </a:ln>
          <a:effectLst>
            <a:outerShdw dist="107763"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27652" name="Rectangle 120"/>
          <p:cNvSpPr>
            <a:spLocks noChangeArrowheads="1"/>
          </p:cNvSpPr>
          <p:nvPr/>
        </p:nvSpPr>
        <p:spPr bwMode="auto">
          <a:xfrm>
            <a:off x="477693" y="272892"/>
            <a:ext cx="8283864" cy="5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eaLnBrk="0" hangingPunct="0">
              <a:lnSpc>
                <a:spcPct val="85000"/>
              </a:lnSpc>
              <a:spcBef>
                <a:spcPct val="55000"/>
              </a:spcBef>
            </a:pPr>
            <a:r>
              <a:rPr lang="en-US" altLang="en-US" sz="3200" dirty="0">
                <a:solidFill>
                  <a:srgbClr val="1557A7"/>
                </a:solidFill>
                <a:latin typeface="Arial" charset="0"/>
                <a:ea typeface="ＭＳ Ｐゴシック" charset="0"/>
                <a:cs typeface="Arial" charset="0"/>
              </a:rPr>
              <a:t>Dandy-Sale Model:  </a:t>
            </a:r>
            <a:r>
              <a:rPr lang="en-US" altLang="en-US" sz="3200" i="1" dirty="0" smtClean="0">
                <a:solidFill>
                  <a:srgbClr val="2895A5"/>
                </a:solidFill>
                <a:latin typeface="Arial" pitchFamily="34" charset="0"/>
                <a:ea typeface="ＭＳ Ｐゴシック" charset="0"/>
              </a:rPr>
              <a:t>Hydrogeology</a:t>
            </a:r>
          </a:p>
        </p:txBody>
      </p:sp>
      <p:sp>
        <p:nvSpPr>
          <p:cNvPr id="5" name="Line 6"/>
          <p:cNvSpPr>
            <a:spLocks noChangeShapeType="1"/>
          </p:cNvSpPr>
          <p:nvPr/>
        </p:nvSpPr>
        <p:spPr bwMode="auto">
          <a:xfrm>
            <a:off x="0" y="909635"/>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sp>
        <p:nvSpPr>
          <p:cNvPr id="27654" name="Rectangle 3"/>
          <p:cNvSpPr txBox="1">
            <a:spLocks noChangeArrowheads="1"/>
          </p:cNvSpPr>
          <p:nvPr/>
        </p:nvSpPr>
        <p:spPr bwMode="auto">
          <a:xfrm>
            <a:off x="1422977" y="4272037"/>
            <a:ext cx="7337136" cy="198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nSpc>
                <a:spcPct val="90000"/>
              </a:lnSpc>
              <a:spcBef>
                <a:spcPct val="90000"/>
              </a:spcBef>
              <a:buClr>
                <a:srgbClr val="1D4493"/>
              </a:buClr>
              <a:buFont typeface="Arial" pitchFamily="34" charset="0"/>
              <a:buChar char="■"/>
            </a:pPr>
            <a:r>
              <a:rPr lang="en-US" altLang="en-US" sz="2300" dirty="0" smtClean="0">
                <a:solidFill>
                  <a:srgbClr val="000000"/>
                </a:solidFill>
                <a:latin typeface="Arial" pitchFamily="34" charset="0"/>
                <a:ea typeface="ＭＳ Ｐゴシック" charset="0"/>
              </a:rPr>
              <a:t>Similar to SRM Data Input</a:t>
            </a:r>
          </a:p>
          <a:p>
            <a:pPr lvl="1">
              <a:lnSpc>
                <a:spcPct val="90000"/>
              </a:lnSpc>
              <a:spcBef>
                <a:spcPts val="600"/>
              </a:spcBef>
              <a:buClr>
                <a:srgbClr val="1D4493"/>
              </a:buClr>
              <a:buFont typeface="Arial" pitchFamily="34" charset="0"/>
              <a:buChar char="■"/>
            </a:pPr>
            <a:r>
              <a:rPr lang="en-US" altLang="en-US" sz="2000" b="0" dirty="0" smtClean="0">
                <a:solidFill>
                  <a:srgbClr val="000000"/>
                </a:solidFill>
                <a:latin typeface="Arial" pitchFamily="34" charset="0"/>
                <a:ea typeface="ＭＳ Ｐゴシック" charset="0"/>
              </a:rPr>
              <a:t>Choose from dropdown menu or enter directly</a:t>
            </a:r>
          </a:p>
          <a:p>
            <a:pPr lvl="1">
              <a:lnSpc>
                <a:spcPct val="90000"/>
              </a:lnSpc>
              <a:spcBef>
                <a:spcPts val="600"/>
              </a:spcBef>
              <a:buClr>
                <a:srgbClr val="1D4493"/>
              </a:buClr>
              <a:buFont typeface="Arial" pitchFamily="34" charset="0"/>
              <a:buChar char="■"/>
            </a:pPr>
            <a:r>
              <a:rPr lang="en-US" altLang="en-US" sz="2000" b="0" dirty="0" smtClean="0">
                <a:solidFill>
                  <a:srgbClr val="000000"/>
                </a:solidFill>
                <a:latin typeface="Arial" pitchFamily="34" charset="0"/>
                <a:ea typeface="ＭＳ Ｐゴシック" charset="0"/>
              </a:rPr>
              <a:t>Keep Toolkit default or overwrite</a:t>
            </a:r>
          </a:p>
          <a:p>
            <a:pPr lvl="1">
              <a:lnSpc>
                <a:spcPct val="90000"/>
              </a:lnSpc>
              <a:spcBef>
                <a:spcPts val="600"/>
              </a:spcBef>
              <a:buClr>
                <a:srgbClr val="1D4493"/>
              </a:buClr>
              <a:buFont typeface="Arial" pitchFamily="34" charset="0"/>
              <a:buChar char="■"/>
            </a:pPr>
            <a:r>
              <a:rPr lang="en-US" altLang="en-US" sz="2000" b="0" dirty="0" smtClean="0">
                <a:solidFill>
                  <a:srgbClr val="000000"/>
                </a:solidFill>
                <a:latin typeface="Arial" pitchFamily="34" charset="0"/>
                <a:ea typeface="ＭＳ Ｐゴシック" charset="0"/>
              </a:rPr>
              <a:t>Enter directly or use Toolkit to calculate value</a:t>
            </a:r>
          </a:p>
        </p:txBody>
      </p:sp>
      <p:grpSp>
        <p:nvGrpSpPr>
          <p:cNvPr id="27655" name="Group 14"/>
          <p:cNvGrpSpPr>
            <a:grpSpLocks/>
          </p:cNvGrpSpPr>
          <p:nvPr/>
        </p:nvGrpSpPr>
        <p:grpSpPr bwMode="auto">
          <a:xfrm>
            <a:off x="191944" y="1481408"/>
            <a:ext cx="8822170" cy="2272464"/>
            <a:chOff x="133" y="912"/>
            <a:chExt cx="6113" cy="1399"/>
          </a:xfrm>
        </p:grpSpPr>
        <p:pic>
          <p:nvPicPr>
            <p:cNvPr id="27661" name="Picture 24"/>
            <p:cNvPicPr>
              <a:picLocks noChangeAspect="1" noChangeArrowheads="1"/>
            </p:cNvPicPr>
            <p:nvPr/>
          </p:nvPicPr>
          <p:blipFill>
            <a:blip r:embed="rId3">
              <a:extLst>
                <a:ext uri="{28A0092B-C50C-407E-A947-70E740481C1C}">
                  <a14:useLocalDpi xmlns:a14="http://schemas.microsoft.com/office/drawing/2010/main" val="0"/>
                </a:ext>
              </a:extLst>
            </a:blip>
            <a:srcRect l="481" t="31767" r="84789" b="53641"/>
            <a:stretch>
              <a:fillRect/>
            </a:stretch>
          </p:blipFill>
          <p:spPr bwMode="auto">
            <a:xfrm>
              <a:off x="133" y="912"/>
              <a:ext cx="2401" cy="1399"/>
            </a:xfrm>
            <a:prstGeom prst="rect">
              <a:avLst/>
            </a:prstGeom>
            <a:noFill/>
            <a:ln w="57150">
              <a:solidFill>
                <a:srgbClr val="5F5F5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62" name="Picture 24"/>
            <p:cNvPicPr>
              <a:picLocks noChangeAspect="1" noChangeArrowheads="1"/>
            </p:cNvPicPr>
            <p:nvPr/>
          </p:nvPicPr>
          <p:blipFill>
            <a:blip r:embed="rId3">
              <a:extLst>
                <a:ext uri="{28A0092B-C50C-407E-A947-70E740481C1C}">
                  <a14:useLocalDpi xmlns:a14="http://schemas.microsoft.com/office/drawing/2010/main" val="0"/>
                </a:ext>
              </a:extLst>
            </a:blip>
            <a:srcRect l="22992" t="31532" r="55312" b="53876"/>
            <a:stretch>
              <a:fillRect/>
            </a:stretch>
          </p:blipFill>
          <p:spPr bwMode="auto">
            <a:xfrm>
              <a:off x="2547" y="912"/>
              <a:ext cx="3699" cy="1399"/>
            </a:xfrm>
            <a:prstGeom prst="rect">
              <a:avLst/>
            </a:prstGeom>
            <a:noFill/>
            <a:ln w="57150">
              <a:solidFill>
                <a:srgbClr val="5F5F5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7656" name="AutoShape 10"/>
          <p:cNvSpPr>
            <a:spLocks noChangeArrowheads="1"/>
          </p:cNvSpPr>
          <p:nvPr/>
        </p:nvSpPr>
        <p:spPr bwMode="auto">
          <a:xfrm>
            <a:off x="9396559" y="2291956"/>
            <a:ext cx="1388341" cy="337865"/>
          </a:xfrm>
          <a:prstGeom prst="roundRect">
            <a:avLst>
              <a:gd name="adj" fmla="val 16667"/>
            </a:avLst>
          </a:prstGeom>
          <a:solidFill>
            <a:srgbClr val="16749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27657" name="Rectangle 11"/>
          <p:cNvSpPr>
            <a:spLocks noChangeArrowheads="1"/>
          </p:cNvSpPr>
          <p:nvPr/>
        </p:nvSpPr>
        <p:spPr bwMode="auto">
          <a:xfrm>
            <a:off x="10141241" y="1564248"/>
            <a:ext cx="1001568" cy="506797"/>
          </a:xfrm>
          <a:prstGeom prst="rect">
            <a:avLst/>
          </a:prstGeom>
          <a:solidFill>
            <a:srgbClr val="DDDDDD"/>
          </a:solidFill>
          <a:ln>
            <a:noFill/>
          </a:ln>
          <a:effectLst>
            <a:outerShdw dist="45791" dir="3378596"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27658" name="Rectangle 12"/>
          <p:cNvSpPr>
            <a:spLocks noChangeArrowheads="1"/>
          </p:cNvSpPr>
          <p:nvPr/>
        </p:nvSpPr>
        <p:spPr bwMode="auto">
          <a:xfrm>
            <a:off x="9620251" y="-318371"/>
            <a:ext cx="1106921" cy="506797"/>
          </a:xfrm>
          <a:prstGeom prst="rect">
            <a:avLst/>
          </a:prstGeom>
          <a:solidFill>
            <a:srgbClr val="DDDDDD"/>
          </a:solidFill>
          <a:ln>
            <a:noFill/>
          </a:ln>
          <a:effectLst>
            <a:outerShdw dist="45791" dir="3378596"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27659" name="Rectangle 13"/>
          <p:cNvSpPr>
            <a:spLocks noChangeArrowheads="1"/>
          </p:cNvSpPr>
          <p:nvPr/>
        </p:nvSpPr>
        <p:spPr bwMode="auto">
          <a:xfrm>
            <a:off x="9712615" y="1"/>
            <a:ext cx="1384012" cy="506797"/>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3378596"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27660" name="Rectangle 13"/>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899D1DF1-8DB0-4792-B3C6-64BF4416B737}" type="slidenum">
              <a:rPr lang="en-US" altLang="en-US" sz="1400" b="0" smtClean="0">
                <a:solidFill>
                  <a:srgbClr val="FFFFFF"/>
                </a:solidFill>
                <a:latin typeface="Tahoma" pitchFamily="34" charset="0"/>
                <a:ea typeface="ＭＳ Ｐゴシック" charset="0"/>
              </a:rPr>
              <a:pPr algn="r" eaLnBrk="0" hangingPunct="0"/>
              <a:t>80</a:t>
            </a:fld>
            <a:endParaRPr lang="en-US" altLang="en-US" sz="1400" b="0" dirty="0" smtClean="0">
              <a:solidFill>
                <a:srgbClr val="FFFFFF"/>
              </a:solidFill>
              <a:latin typeface="Tahoma" pitchFamily="34" charset="0"/>
              <a:ea typeface="ＭＳ Ｐゴシック" charset="0"/>
            </a:endParaRPr>
          </a:p>
        </p:txBody>
      </p:sp>
    </p:spTree>
    <p:extLst>
      <p:ext uri="{BB962C8B-B14F-4D97-AF65-F5344CB8AC3E}">
        <p14:creationId xmlns:p14="http://schemas.microsoft.com/office/powerpoint/2010/main" val="282638865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ChangeArrowheads="1"/>
          </p:cNvSpPr>
          <p:nvPr/>
        </p:nvSpPr>
        <p:spPr bwMode="auto">
          <a:xfrm>
            <a:off x="0" y="891768"/>
            <a:ext cx="9144000" cy="59662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32771" name="Rectangle 120"/>
          <p:cNvSpPr>
            <a:spLocks noChangeArrowheads="1"/>
          </p:cNvSpPr>
          <p:nvPr/>
        </p:nvSpPr>
        <p:spPr bwMode="auto">
          <a:xfrm>
            <a:off x="477693" y="272892"/>
            <a:ext cx="8283864" cy="5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eaLnBrk="0" hangingPunct="0">
              <a:lnSpc>
                <a:spcPct val="85000"/>
              </a:lnSpc>
              <a:spcBef>
                <a:spcPct val="55000"/>
              </a:spcBef>
            </a:pPr>
            <a:r>
              <a:rPr lang="en-US" altLang="en-US" sz="3200" dirty="0">
                <a:solidFill>
                  <a:srgbClr val="1557A7"/>
                </a:solidFill>
                <a:latin typeface="Arial" charset="0"/>
                <a:ea typeface="ＭＳ Ｐゴシック" charset="0"/>
                <a:cs typeface="Arial" charset="0"/>
              </a:rPr>
              <a:t>Dandy-Sale Model:  </a:t>
            </a:r>
            <a:r>
              <a:rPr lang="en-US" altLang="en-US" sz="3200" i="1" dirty="0" smtClean="0">
                <a:solidFill>
                  <a:srgbClr val="2895A5"/>
                </a:solidFill>
                <a:latin typeface="Arial" pitchFamily="34" charset="0"/>
                <a:ea typeface="ＭＳ Ｐゴシック" charset="0"/>
              </a:rPr>
              <a:t>General</a:t>
            </a:r>
          </a:p>
        </p:txBody>
      </p:sp>
      <p:sp>
        <p:nvSpPr>
          <p:cNvPr id="5" name="Line 6"/>
          <p:cNvSpPr>
            <a:spLocks noChangeShapeType="1"/>
          </p:cNvSpPr>
          <p:nvPr/>
        </p:nvSpPr>
        <p:spPr bwMode="auto">
          <a:xfrm>
            <a:off x="0" y="909635"/>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pic>
        <p:nvPicPr>
          <p:cNvPr id="32773" name="Picture 3"/>
          <p:cNvPicPr>
            <a:picLocks noChangeAspect="1"/>
          </p:cNvPicPr>
          <p:nvPr/>
        </p:nvPicPr>
        <p:blipFill>
          <a:blip r:embed="rId3">
            <a:lum contrast="6000"/>
            <a:extLst>
              <a:ext uri="{28A0092B-C50C-407E-A947-70E740481C1C}">
                <a14:useLocalDpi xmlns:a14="http://schemas.microsoft.com/office/drawing/2010/main" val="0"/>
              </a:ext>
            </a:extLst>
          </a:blip>
          <a:srcRect b="648"/>
          <a:stretch>
            <a:fillRect/>
          </a:stretch>
        </p:blipFill>
        <p:spPr bwMode="auto">
          <a:xfrm>
            <a:off x="1508127" y="1413185"/>
            <a:ext cx="6064250" cy="260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
          <p:cNvPicPr>
            <a:picLocks noChangeAspect="1" noChangeArrowheads="1"/>
          </p:cNvPicPr>
          <p:nvPr/>
        </p:nvPicPr>
        <p:blipFill>
          <a:blip r:embed="rId4">
            <a:extLst>
              <a:ext uri="{28A0092B-C50C-407E-A947-70E740481C1C}">
                <a14:useLocalDpi xmlns:a14="http://schemas.microsoft.com/office/drawing/2010/main" val="0"/>
              </a:ext>
            </a:extLst>
          </a:blip>
          <a:srcRect l="53065" t="71967" r="17943" b="16814"/>
          <a:stretch>
            <a:fillRect/>
          </a:stretch>
        </p:blipFill>
        <p:spPr bwMode="auto">
          <a:xfrm>
            <a:off x="456045" y="4343508"/>
            <a:ext cx="8283864" cy="2028812"/>
          </a:xfrm>
          <a:prstGeom prst="rect">
            <a:avLst/>
          </a:prstGeom>
          <a:noFill/>
          <a:ln w="38100">
            <a:solidFill>
              <a:srgbClr val="5F5F5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5" name="Rectangle 6"/>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D5366871-EDB5-45DC-8E49-D679367BE2D8}" type="slidenum">
              <a:rPr lang="en-US" altLang="en-US" sz="1400" b="0" smtClean="0">
                <a:solidFill>
                  <a:srgbClr val="FFFFFF"/>
                </a:solidFill>
                <a:latin typeface="Tahoma" pitchFamily="34" charset="0"/>
                <a:ea typeface="ＭＳ Ｐゴシック" charset="0"/>
              </a:rPr>
              <a:pPr algn="r" eaLnBrk="0" hangingPunct="0"/>
              <a:t>81</a:t>
            </a:fld>
            <a:endParaRPr lang="en-US" altLang="en-US" sz="1400" b="0" dirty="0" smtClean="0">
              <a:solidFill>
                <a:srgbClr val="FFFFFF"/>
              </a:solidFill>
              <a:latin typeface="Tahoma" pitchFamily="34" charset="0"/>
              <a:ea typeface="ＭＳ Ｐゴシック" charset="0"/>
            </a:endParaRPr>
          </a:p>
        </p:txBody>
      </p:sp>
    </p:spTree>
    <p:extLst>
      <p:ext uri="{BB962C8B-B14F-4D97-AF65-F5344CB8AC3E}">
        <p14:creationId xmlns:p14="http://schemas.microsoft.com/office/powerpoint/2010/main" val="235347772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120"/>
          <p:cNvSpPr>
            <a:spLocks noChangeArrowheads="1"/>
          </p:cNvSpPr>
          <p:nvPr/>
        </p:nvSpPr>
        <p:spPr bwMode="auto">
          <a:xfrm>
            <a:off x="477693" y="272892"/>
            <a:ext cx="8283864" cy="5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eaLnBrk="0" hangingPunct="0">
              <a:lnSpc>
                <a:spcPct val="85000"/>
              </a:lnSpc>
              <a:spcBef>
                <a:spcPct val="55000"/>
              </a:spcBef>
            </a:pPr>
            <a:r>
              <a:rPr lang="en-US" altLang="en-US" sz="3200" dirty="0">
                <a:solidFill>
                  <a:srgbClr val="1557A7"/>
                </a:solidFill>
                <a:latin typeface="Arial" charset="0"/>
                <a:ea typeface="ＭＳ Ｐゴシック" charset="0"/>
                <a:cs typeface="Arial" charset="0"/>
              </a:rPr>
              <a:t>Dandy-Sale Model:  </a:t>
            </a:r>
            <a:r>
              <a:rPr lang="en-US" altLang="en-US" sz="3200" i="1" dirty="0" smtClean="0">
                <a:solidFill>
                  <a:srgbClr val="2895A5"/>
                </a:solidFill>
                <a:latin typeface="Arial" pitchFamily="34" charset="0"/>
                <a:ea typeface="ＭＳ Ｐゴシック" charset="0"/>
              </a:rPr>
              <a:t>Outputs</a:t>
            </a:r>
          </a:p>
        </p:txBody>
      </p:sp>
      <p:sp>
        <p:nvSpPr>
          <p:cNvPr id="5" name="Line 6"/>
          <p:cNvSpPr>
            <a:spLocks noChangeShapeType="1"/>
          </p:cNvSpPr>
          <p:nvPr/>
        </p:nvSpPr>
        <p:spPr bwMode="auto">
          <a:xfrm>
            <a:off x="0" y="909635"/>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sp>
        <p:nvSpPr>
          <p:cNvPr id="32775" name="Rectangle 6"/>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D5366871-EDB5-45DC-8E49-D679367BE2D8}" type="slidenum">
              <a:rPr lang="en-US" altLang="en-US" sz="1400" b="0" smtClean="0">
                <a:solidFill>
                  <a:srgbClr val="808080"/>
                </a:solidFill>
                <a:latin typeface="Tahoma" pitchFamily="34" charset="0"/>
                <a:ea typeface="ＭＳ Ｐゴシック" charset="0"/>
              </a:rPr>
              <a:pPr algn="r" eaLnBrk="0" hangingPunct="0"/>
              <a:t>82</a:t>
            </a:fld>
            <a:endParaRPr lang="en-US" altLang="en-US" sz="1400" b="0" dirty="0" smtClean="0">
              <a:solidFill>
                <a:srgbClr val="808080"/>
              </a:solidFill>
              <a:latin typeface="Tahoma" pitchFamily="34" charset="0"/>
              <a:ea typeface="ＭＳ Ｐゴシック" charset="0"/>
            </a:endParaRPr>
          </a:p>
        </p:txBody>
      </p:sp>
      <p:sp>
        <p:nvSpPr>
          <p:cNvPr id="8" name="Rectangle 7"/>
          <p:cNvSpPr/>
          <p:nvPr/>
        </p:nvSpPr>
        <p:spPr>
          <a:xfrm>
            <a:off x="4114800" y="3235758"/>
            <a:ext cx="4800600" cy="2743200"/>
          </a:xfrm>
          <a:prstGeom prst="rect">
            <a:avLst/>
          </a:prstGeom>
          <a:solidFill>
            <a:srgbClr val="397C88"/>
          </a:solidFill>
          <a:ln w="9525" cap="flat" cmpd="sng" algn="ctr">
            <a:noFill/>
            <a:prstDash val="solid"/>
          </a:ln>
          <a:effectLst/>
        </p:spPr>
        <p:txBody>
          <a:bodyPr rtlCol="0" anchor="ctr"/>
          <a:lstStyle/>
          <a:p>
            <a:pPr algn="ctr" defTabSz="457200" fontAlgn="auto">
              <a:spcBef>
                <a:spcPts val="0"/>
              </a:spcBef>
              <a:spcAft>
                <a:spcPts val="0"/>
              </a:spcAft>
              <a:defRPr/>
            </a:pPr>
            <a:endParaRPr lang="en-US" kern="0" dirty="0" smtClean="0">
              <a:solidFill>
                <a:prstClr val="white"/>
              </a:solidFill>
              <a:latin typeface="Calibri"/>
              <a:ea typeface="ＭＳ Ｐゴシック" charset="0"/>
            </a:endParaRPr>
          </a:p>
        </p:txBody>
      </p:sp>
      <p:sp>
        <p:nvSpPr>
          <p:cNvPr id="9" name="Rounded Rectangle 8"/>
          <p:cNvSpPr/>
          <p:nvPr/>
        </p:nvSpPr>
        <p:spPr>
          <a:xfrm>
            <a:off x="140366" y="3552093"/>
            <a:ext cx="2298033" cy="419257"/>
          </a:xfrm>
          <a:prstGeom prst="roundRect">
            <a:avLst/>
          </a:prstGeom>
          <a:solidFill>
            <a:srgbClr val="D37B00"/>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457200" fontAlgn="auto">
              <a:spcBef>
                <a:spcPts val="0"/>
              </a:spcBef>
              <a:spcAft>
                <a:spcPts val="0"/>
              </a:spcAft>
              <a:defRPr/>
            </a:pPr>
            <a:endParaRPr lang="en-US" kern="0" dirty="0" smtClean="0">
              <a:solidFill>
                <a:prstClr val="white"/>
              </a:solidFill>
              <a:latin typeface="Calibri"/>
              <a:ea typeface="ＭＳ Ｐゴシック" charset="0"/>
            </a:endParaRPr>
          </a:p>
        </p:txBody>
      </p:sp>
      <p:sp>
        <p:nvSpPr>
          <p:cNvPr id="10" name="Rounded Rectangle 9"/>
          <p:cNvSpPr/>
          <p:nvPr/>
        </p:nvSpPr>
        <p:spPr>
          <a:xfrm>
            <a:off x="140367" y="1266093"/>
            <a:ext cx="1612233" cy="419257"/>
          </a:xfrm>
          <a:prstGeom prst="roundRect">
            <a:avLst/>
          </a:prstGeom>
          <a:solidFill>
            <a:srgbClr val="D37B00"/>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457200" fontAlgn="auto">
              <a:spcBef>
                <a:spcPts val="0"/>
              </a:spcBef>
              <a:spcAft>
                <a:spcPts val="0"/>
              </a:spcAft>
              <a:defRPr/>
            </a:pPr>
            <a:endParaRPr lang="en-US" kern="0" dirty="0" smtClean="0">
              <a:solidFill>
                <a:prstClr val="white"/>
              </a:solidFill>
              <a:latin typeface="Calibri"/>
              <a:ea typeface="ＭＳ Ｐゴシック" charset="0"/>
            </a:endParaRPr>
          </a:p>
        </p:txBody>
      </p:sp>
      <p:sp>
        <p:nvSpPr>
          <p:cNvPr id="11" name="Rectangle 3"/>
          <p:cNvSpPr txBox="1">
            <a:spLocks noChangeArrowheads="1"/>
          </p:cNvSpPr>
          <p:nvPr/>
        </p:nvSpPr>
        <p:spPr bwMode="auto">
          <a:xfrm>
            <a:off x="228600" y="1266095"/>
            <a:ext cx="7543800" cy="2305128"/>
          </a:xfrm>
          <a:prstGeom prst="rect">
            <a:avLst/>
          </a:prstGeom>
          <a:noFill/>
          <a:ln>
            <a:miter lim="800000"/>
            <a:headEnd/>
            <a:tailEnd/>
          </a:ln>
        </p:spPr>
        <p:txBody>
          <a:bodyPr/>
          <a:lstStyle/>
          <a:p>
            <a:pPr defTabSz="457200" fontAlgn="auto">
              <a:spcBef>
                <a:spcPct val="20000"/>
              </a:spcBef>
              <a:spcAft>
                <a:spcPts val="0"/>
              </a:spcAft>
              <a:buClr>
                <a:srgbClr val="397C88"/>
              </a:buClr>
              <a:buSzPct val="125000"/>
              <a:defRPr/>
            </a:pPr>
            <a:r>
              <a:rPr lang="en-US" sz="2000" b="1" kern="0" dirty="0">
                <a:solidFill>
                  <a:prstClr val="white"/>
                </a:solidFill>
                <a:latin typeface="Calibri"/>
                <a:ea typeface="ＭＳ Ｐゴシック" charset="0"/>
                <a:cs typeface="Arial" pitchFamily="34" charset="0"/>
              </a:rPr>
              <a:t>L</a:t>
            </a:r>
            <a:r>
              <a:rPr lang="en-US" sz="2000" b="1" kern="0" dirty="0" smtClean="0">
                <a:solidFill>
                  <a:prstClr val="white"/>
                </a:solidFill>
                <a:latin typeface="Calibri"/>
                <a:ea typeface="ＭＳ Ｐゴシック" charset="0"/>
                <a:cs typeface="Arial" pitchFamily="34" charset="0"/>
              </a:rPr>
              <a:t>ow-k Zone</a:t>
            </a:r>
          </a:p>
          <a:p>
            <a:pPr marL="573088" lvl="1" indent="-342900" defTabSz="457200" fontAlgn="auto">
              <a:spcBef>
                <a:spcPct val="20000"/>
              </a:spcBef>
              <a:spcAft>
                <a:spcPts val="0"/>
              </a:spcAft>
              <a:buClr>
                <a:srgbClr val="7F9500"/>
              </a:buClr>
              <a:buSzPct val="125000"/>
              <a:buFont typeface="Wingdings" pitchFamily="2" charset="2"/>
              <a:buChar char="§"/>
              <a:defRPr/>
            </a:pPr>
            <a:r>
              <a:rPr lang="en-US" sz="2000" b="1" dirty="0">
                <a:solidFill>
                  <a:srgbClr val="0D2543"/>
                </a:solidFill>
                <a:latin typeface="Calibri"/>
                <a:ea typeface="ＭＳ Ｐゴシック" charset="0"/>
              </a:rPr>
              <a:t>2-D </a:t>
            </a:r>
            <a:r>
              <a:rPr lang="en-US" sz="2000" b="1" dirty="0" smtClean="0">
                <a:solidFill>
                  <a:srgbClr val="0D2543"/>
                </a:solidFill>
                <a:latin typeface="Calibri"/>
                <a:ea typeface="ＭＳ Ｐゴシック" charset="0"/>
              </a:rPr>
              <a:t>aqueous </a:t>
            </a:r>
            <a:r>
              <a:rPr lang="en-US" sz="2000" b="1" dirty="0">
                <a:solidFill>
                  <a:srgbClr val="0D2543"/>
                </a:solidFill>
                <a:latin typeface="Calibri"/>
                <a:ea typeface="ＭＳ Ｐゴシック" charset="0"/>
              </a:rPr>
              <a:t>concentration</a:t>
            </a:r>
          </a:p>
          <a:p>
            <a:pPr marL="573088" lvl="1" indent="-342900" defTabSz="457200" fontAlgn="auto">
              <a:spcBef>
                <a:spcPct val="20000"/>
              </a:spcBef>
              <a:spcAft>
                <a:spcPts val="0"/>
              </a:spcAft>
              <a:buClr>
                <a:srgbClr val="7F9500"/>
              </a:buClr>
              <a:buSzPct val="125000"/>
              <a:buFont typeface="Wingdings" pitchFamily="2" charset="2"/>
              <a:buChar char="§"/>
              <a:defRPr/>
            </a:pPr>
            <a:r>
              <a:rPr lang="en-US" sz="2000" b="1" dirty="0" smtClean="0">
                <a:solidFill>
                  <a:srgbClr val="0D2543"/>
                </a:solidFill>
                <a:latin typeface="Calibri"/>
                <a:ea typeface="ＭＳ Ｐゴシック" charset="0"/>
              </a:rPr>
              <a:t>Aqueous </a:t>
            </a:r>
            <a:r>
              <a:rPr lang="en-US" sz="2000" b="1" dirty="0">
                <a:solidFill>
                  <a:srgbClr val="0D2543"/>
                </a:solidFill>
                <a:latin typeface="Calibri"/>
                <a:ea typeface="ＭＳ Ｐゴシック" charset="0"/>
              </a:rPr>
              <a:t>concentration vs. </a:t>
            </a:r>
            <a:r>
              <a:rPr lang="en-US" sz="2000" b="1" dirty="0" smtClean="0">
                <a:solidFill>
                  <a:srgbClr val="0D2543"/>
                </a:solidFill>
                <a:latin typeface="Calibri"/>
                <a:ea typeface="ＭＳ Ｐゴシック" charset="0"/>
              </a:rPr>
              <a:t>distance</a:t>
            </a:r>
            <a:endParaRPr lang="en-US" sz="2000" b="1" dirty="0">
              <a:solidFill>
                <a:srgbClr val="0D2543"/>
              </a:solidFill>
              <a:latin typeface="Calibri"/>
              <a:ea typeface="ＭＳ Ｐゴシック" charset="0"/>
            </a:endParaRPr>
          </a:p>
          <a:p>
            <a:pPr marL="573088" lvl="1" indent="-342900" defTabSz="457200" fontAlgn="auto">
              <a:spcBef>
                <a:spcPct val="20000"/>
              </a:spcBef>
              <a:spcAft>
                <a:spcPts val="0"/>
              </a:spcAft>
              <a:buClr>
                <a:srgbClr val="7F9500"/>
              </a:buClr>
              <a:buSzPct val="125000"/>
              <a:buFont typeface="Wingdings" pitchFamily="2" charset="2"/>
              <a:buChar char="§"/>
              <a:defRPr/>
            </a:pPr>
            <a:r>
              <a:rPr lang="en-US" sz="2000" b="1" dirty="0" smtClean="0">
                <a:solidFill>
                  <a:srgbClr val="0D2543"/>
                </a:solidFill>
                <a:latin typeface="Calibri"/>
                <a:ea typeface="ＭＳ Ｐゴシック" charset="0"/>
              </a:rPr>
              <a:t>Aqueous </a:t>
            </a:r>
            <a:r>
              <a:rPr lang="en-US" sz="2000" b="1" dirty="0">
                <a:solidFill>
                  <a:srgbClr val="0D2543"/>
                </a:solidFill>
                <a:latin typeface="Calibri"/>
                <a:ea typeface="ＭＳ Ｐゴシック" charset="0"/>
              </a:rPr>
              <a:t>concentration vs. depth</a:t>
            </a:r>
          </a:p>
          <a:p>
            <a:pPr marL="573088" lvl="1" indent="-342900" defTabSz="457200" fontAlgn="auto">
              <a:spcBef>
                <a:spcPct val="20000"/>
              </a:spcBef>
              <a:spcAft>
                <a:spcPts val="0"/>
              </a:spcAft>
              <a:buClr>
                <a:srgbClr val="7F9500"/>
              </a:buClr>
              <a:buSzPct val="125000"/>
              <a:buFont typeface="Wingdings" pitchFamily="2" charset="2"/>
              <a:buChar char="§"/>
              <a:defRPr/>
            </a:pPr>
            <a:r>
              <a:rPr lang="en-US" sz="2000" b="1" dirty="0" smtClean="0">
                <a:solidFill>
                  <a:srgbClr val="0D2543"/>
                </a:solidFill>
                <a:latin typeface="Calibri"/>
                <a:ea typeface="ＭＳ Ｐゴシック" charset="0"/>
              </a:rPr>
              <a:t>2-D sorbed </a:t>
            </a:r>
            <a:r>
              <a:rPr lang="en-US" sz="2000" b="1" dirty="0">
                <a:solidFill>
                  <a:srgbClr val="0D2543"/>
                </a:solidFill>
                <a:latin typeface="Calibri"/>
                <a:ea typeface="ＭＳ Ｐゴシック" charset="0"/>
              </a:rPr>
              <a:t>concentration</a:t>
            </a:r>
          </a:p>
          <a:p>
            <a:pPr marL="573088" lvl="1" indent="-342900" defTabSz="457200" fontAlgn="auto">
              <a:spcBef>
                <a:spcPct val="20000"/>
              </a:spcBef>
              <a:spcAft>
                <a:spcPts val="0"/>
              </a:spcAft>
              <a:buClr>
                <a:srgbClr val="7F9500"/>
              </a:buClr>
              <a:buSzPct val="125000"/>
              <a:buFont typeface="Wingdings" pitchFamily="2" charset="2"/>
              <a:buChar char="§"/>
              <a:defRPr/>
            </a:pPr>
            <a:r>
              <a:rPr lang="en-US" sz="2000" b="1" dirty="0">
                <a:solidFill>
                  <a:srgbClr val="0D2543"/>
                </a:solidFill>
                <a:latin typeface="Calibri"/>
                <a:ea typeface="ＭＳ Ｐゴシック" charset="0"/>
              </a:rPr>
              <a:t>2-D </a:t>
            </a:r>
            <a:r>
              <a:rPr lang="en-US" sz="2000" b="1" dirty="0" smtClean="0">
                <a:solidFill>
                  <a:srgbClr val="0D2543"/>
                </a:solidFill>
                <a:latin typeface="Calibri"/>
                <a:ea typeface="ＭＳ Ｐゴシック" charset="0"/>
              </a:rPr>
              <a:t>total concentration</a:t>
            </a:r>
            <a:endParaRPr lang="en-US" sz="2000" b="1" kern="0" dirty="0">
              <a:solidFill>
                <a:srgbClr val="000000"/>
              </a:solidFill>
              <a:latin typeface="Calibri"/>
              <a:ea typeface="ＭＳ Ｐゴシック" charset="0"/>
              <a:cs typeface="Arial" pitchFamily="34" charset="0"/>
            </a:endParaRPr>
          </a:p>
          <a:p>
            <a:pPr marL="287338" indent="-287338" defTabSz="457200" fontAlgn="auto">
              <a:spcBef>
                <a:spcPct val="20000"/>
              </a:spcBef>
              <a:spcAft>
                <a:spcPts val="0"/>
              </a:spcAft>
              <a:buClr>
                <a:srgbClr val="397C88"/>
              </a:buClr>
              <a:buSzPct val="125000"/>
              <a:buFont typeface="Arial" pitchFamily="34" charset="0"/>
              <a:buChar char="•"/>
              <a:defRPr/>
            </a:pPr>
            <a:endParaRPr lang="en-US" sz="2000" b="1" kern="0" dirty="0">
              <a:solidFill>
                <a:srgbClr val="000000"/>
              </a:solidFill>
              <a:latin typeface="Calibri"/>
              <a:ea typeface="ＭＳ Ｐゴシック" charset="0"/>
              <a:cs typeface="Arial" pitchFamily="34" charset="0"/>
            </a:endParaRPr>
          </a:p>
          <a:p>
            <a:pPr marL="287338" indent="-287338" defTabSz="457200" fontAlgn="auto">
              <a:spcBef>
                <a:spcPct val="20000"/>
              </a:spcBef>
              <a:spcAft>
                <a:spcPts val="0"/>
              </a:spcAft>
              <a:buClr>
                <a:srgbClr val="397C88"/>
              </a:buClr>
              <a:buSzPct val="125000"/>
              <a:buFont typeface="Arial" pitchFamily="34" charset="0"/>
              <a:buChar char="•"/>
              <a:defRPr/>
            </a:pPr>
            <a:endParaRPr lang="en-US" sz="2000" b="1" kern="0" dirty="0">
              <a:solidFill>
                <a:srgbClr val="000000"/>
              </a:solidFill>
              <a:latin typeface="Calibri"/>
              <a:ea typeface="ＭＳ Ｐゴシック" charset="0"/>
              <a:cs typeface="Arial" pitchFamily="34" charset="0"/>
            </a:endParaRPr>
          </a:p>
          <a:p>
            <a:pPr marL="287338" indent="-287338" defTabSz="457200" fontAlgn="auto">
              <a:spcBef>
                <a:spcPct val="20000"/>
              </a:spcBef>
              <a:spcAft>
                <a:spcPts val="0"/>
              </a:spcAft>
              <a:buClr>
                <a:srgbClr val="397C88"/>
              </a:buClr>
              <a:buSzPct val="125000"/>
              <a:buFont typeface="Arial" pitchFamily="34" charset="0"/>
              <a:buChar char="•"/>
              <a:defRPr/>
            </a:pPr>
            <a:endParaRPr lang="en-US" sz="2000" b="1" kern="0" dirty="0">
              <a:solidFill>
                <a:srgbClr val="000000"/>
              </a:solidFill>
              <a:latin typeface="Calibri"/>
              <a:ea typeface="ＭＳ Ｐゴシック" charset="0"/>
              <a:cs typeface="Arial" pitchFamily="34" charset="0"/>
            </a:endParaRPr>
          </a:p>
          <a:p>
            <a:pPr marL="287338" indent="-287338" defTabSz="457200" fontAlgn="auto">
              <a:spcBef>
                <a:spcPct val="20000"/>
              </a:spcBef>
              <a:spcAft>
                <a:spcPts val="0"/>
              </a:spcAft>
              <a:buClr>
                <a:srgbClr val="397C88"/>
              </a:buClr>
              <a:buSzPct val="125000"/>
              <a:buFont typeface="Arial" pitchFamily="34" charset="0"/>
              <a:buChar char="•"/>
              <a:defRPr/>
            </a:pPr>
            <a:endParaRPr lang="en-US" sz="2000" b="1" kern="0" dirty="0">
              <a:solidFill>
                <a:srgbClr val="000000"/>
              </a:solidFill>
              <a:latin typeface="Calibri"/>
              <a:ea typeface="ＭＳ Ｐゴシック" charset="0"/>
              <a:cs typeface="Arial" pitchFamily="34" charset="0"/>
            </a:endParaRPr>
          </a:p>
          <a:p>
            <a:pPr marL="287338" indent="-287338" defTabSz="457200" fontAlgn="auto">
              <a:spcBef>
                <a:spcPct val="20000"/>
              </a:spcBef>
              <a:spcAft>
                <a:spcPts val="0"/>
              </a:spcAft>
              <a:buClr>
                <a:srgbClr val="397C88"/>
              </a:buClr>
              <a:buSzPct val="125000"/>
              <a:buFont typeface="Arial" pitchFamily="34" charset="0"/>
              <a:buChar char="•"/>
              <a:defRPr/>
            </a:pPr>
            <a:endParaRPr lang="en-US" sz="2000" b="1" kern="0" dirty="0" smtClean="0">
              <a:solidFill>
                <a:srgbClr val="000000"/>
              </a:solidFill>
              <a:latin typeface="Calibri"/>
              <a:ea typeface="ＭＳ Ｐゴシック" charset="0"/>
              <a:cs typeface="Arial" pitchFamily="34" charset="0"/>
            </a:endParaRPr>
          </a:p>
          <a:p>
            <a:pPr marL="287338" indent="-287338" defTabSz="457200" fontAlgn="auto">
              <a:spcBef>
                <a:spcPct val="20000"/>
              </a:spcBef>
              <a:spcAft>
                <a:spcPts val="0"/>
              </a:spcAft>
              <a:buClr>
                <a:srgbClr val="397C88"/>
              </a:buClr>
              <a:buSzPct val="125000"/>
              <a:buFont typeface="Arial" pitchFamily="34" charset="0"/>
              <a:buChar char="•"/>
              <a:defRPr/>
            </a:pPr>
            <a:endParaRPr lang="en-US" sz="2000" b="1" kern="0" dirty="0">
              <a:solidFill>
                <a:srgbClr val="000000"/>
              </a:solidFill>
              <a:latin typeface="Calibri"/>
              <a:ea typeface="ＭＳ Ｐゴシック" charset="0"/>
              <a:cs typeface="Arial" pitchFamily="34" charset="0"/>
            </a:endParaRPr>
          </a:p>
        </p:txBody>
      </p:sp>
      <p:pic>
        <p:nvPicPr>
          <p:cNvPr id="12" name="Picture 6"/>
          <p:cNvPicPr>
            <a:picLocks noChangeAspect="1" noChangeArrowheads="1"/>
          </p:cNvPicPr>
          <p:nvPr/>
        </p:nvPicPr>
        <p:blipFill>
          <a:blip r:embed="rId3" cstate="print">
            <a:lum contrast="6000"/>
            <a:extLst>
              <a:ext uri="{28A0092B-C50C-407E-A947-70E740481C1C}">
                <a14:useLocalDpi xmlns:a14="http://schemas.microsoft.com/office/drawing/2010/main" val="0"/>
              </a:ext>
            </a:extLst>
          </a:blip>
          <a:srcRect l="2238" t="18309" r="11971" b="9254"/>
          <a:stretch>
            <a:fillRect/>
          </a:stretch>
        </p:blipFill>
        <p:spPr bwMode="auto">
          <a:xfrm>
            <a:off x="4187122" y="3320903"/>
            <a:ext cx="4655956" cy="2572910"/>
          </a:xfrm>
          <a:prstGeom prst="rect">
            <a:avLst/>
          </a:prstGeom>
          <a:noFill/>
          <a:ln w="38100" algn="ctr">
            <a:solidFill>
              <a:srgbClr val="5F5F5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3"/>
          <p:cNvSpPr txBox="1">
            <a:spLocks noChangeArrowheads="1"/>
          </p:cNvSpPr>
          <p:nvPr/>
        </p:nvSpPr>
        <p:spPr bwMode="auto">
          <a:xfrm>
            <a:off x="228600" y="3552093"/>
            <a:ext cx="7543800" cy="1867621"/>
          </a:xfrm>
          <a:prstGeom prst="rect">
            <a:avLst/>
          </a:prstGeom>
          <a:noFill/>
          <a:ln>
            <a:miter lim="800000"/>
            <a:headEnd/>
            <a:tailEnd/>
          </a:ln>
        </p:spPr>
        <p:txBody>
          <a:bodyPr/>
          <a:lstStyle/>
          <a:p>
            <a:pPr defTabSz="457200" fontAlgn="auto">
              <a:spcBef>
                <a:spcPct val="20000"/>
              </a:spcBef>
              <a:spcAft>
                <a:spcPts val="0"/>
              </a:spcAft>
              <a:buClr>
                <a:srgbClr val="397C88"/>
              </a:buClr>
              <a:buSzPct val="125000"/>
              <a:defRPr/>
            </a:pPr>
            <a:r>
              <a:rPr lang="en-US" sz="2000" b="1" kern="0" dirty="0">
                <a:solidFill>
                  <a:prstClr val="white"/>
                </a:solidFill>
                <a:latin typeface="Calibri"/>
                <a:ea typeface="ＭＳ Ｐゴシック" charset="0"/>
                <a:cs typeface="Arial" pitchFamily="34" charset="0"/>
              </a:rPr>
              <a:t>Transmissive Zone</a:t>
            </a:r>
          </a:p>
          <a:p>
            <a:pPr marL="573088" lvl="1" indent="-342900" defTabSz="457200" fontAlgn="auto">
              <a:spcBef>
                <a:spcPct val="20000"/>
              </a:spcBef>
              <a:spcAft>
                <a:spcPts val="0"/>
              </a:spcAft>
              <a:buClr>
                <a:srgbClr val="7F9500"/>
              </a:buClr>
              <a:buSzPct val="125000"/>
              <a:buFont typeface="Wingdings" pitchFamily="2" charset="2"/>
              <a:buChar char="§"/>
              <a:defRPr/>
            </a:pPr>
            <a:r>
              <a:rPr lang="en-US" sz="2000" b="1" dirty="0" smtClean="0">
                <a:solidFill>
                  <a:srgbClr val="0D2543"/>
                </a:solidFill>
                <a:latin typeface="Calibri"/>
                <a:ea typeface="ＭＳ Ｐゴシック" charset="0"/>
              </a:rPr>
              <a:t>Aqueous </a:t>
            </a:r>
            <a:r>
              <a:rPr lang="en-US" sz="2000" b="1" dirty="0">
                <a:solidFill>
                  <a:srgbClr val="0D2543"/>
                </a:solidFill>
                <a:latin typeface="Calibri"/>
                <a:ea typeface="ＭＳ Ｐゴシック" charset="0"/>
              </a:rPr>
              <a:t>concentration</a:t>
            </a:r>
          </a:p>
          <a:p>
            <a:pPr marL="573088" lvl="1" indent="-342900" defTabSz="457200" fontAlgn="auto">
              <a:spcBef>
                <a:spcPct val="20000"/>
              </a:spcBef>
              <a:spcAft>
                <a:spcPts val="0"/>
              </a:spcAft>
              <a:buClr>
                <a:srgbClr val="7F9500"/>
              </a:buClr>
              <a:buSzPct val="125000"/>
              <a:buFont typeface="Wingdings" pitchFamily="2" charset="2"/>
              <a:buChar char="§"/>
              <a:defRPr/>
            </a:pPr>
            <a:r>
              <a:rPr lang="en-US" sz="2000" b="1" dirty="0" smtClean="0">
                <a:solidFill>
                  <a:srgbClr val="0D2543"/>
                </a:solidFill>
                <a:latin typeface="Calibri"/>
                <a:ea typeface="ＭＳ Ｐゴシック" charset="0"/>
              </a:rPr>
              <a:t>Mass </a:t>
            </a:r>
            <a:r>
              <a:rPr lang="en-US" sz="2000" b="1" dirty="0">
                <a:solidFill>
                  <a:srgbClr val="0D2543"/>
                </a:solidFill>
                <a:latin typeface="Calibri"/>
                <a:ea typeface="ＭＳ Ｐゴシック" charset="0"/>
              </a:rPr>
              <a:t>discharge</a:t>
            </a:r>
          </a:p>
          <a:p>
            <a:pPr marL="573088" lvl="1" indent="-342900" defTabSz="457200" fontAlgn="auto">
              <a:spcBef>
                <a:spcPct val="20000"/>
              </a:spcBef>
              <a:spcAft>
                <a:spcPts val="0"/>
              </a:spcAft>
              <a:buClr>
                <a:srgbClr val="7F9500"/>
              </a:buClr>
              <a:buSzPct val="125000"/>
              <a:buFont typeface="Wingdings" pitchFamily="2" charset="2"/>
              <a:buChar char="§"/>
              <a:defRPr/>
            </a:pPr>
            <a:r>
              <a:rPr lang="en-US" sz="2000" b="1" dirty="0" smtClean="0">
                <a:solidFill>
                  <a:srgbClr val="0D2543"/>
                </a:solidFill>
                <a:latin typeface="Calibri"/>
                <a:ea typeface="ＭＳ Ｐゴシック" charset="0"/>
              </a:rPr>
              <a:t>Sorbed </a:t>
            </a:r>
            <a:r>
              <a:rPr lang="en-US" sz="2000" b="1" dirty="0">
                <a:solidFill>
                  <a:srgbClr val="0D2543"/>
                </a:solidFill>
                <a:latin typeface="Calibri"/>
                <a:ea typeface="ＭＳ Ｐゴシック" charset="0"/>
              </a:rPr>
              <a:t>concentration</a:t>
            </a:r>
          </a:p>
          <a:p>
            <a:pPr marL="573088" lvl="1" indent="-342900" defTabSz="457200" fontAlgn="auto">
              <a:spcBef>
                <a:spcPct val="20000"/>
              </a:spcBef>
              <a:spcAft>
                <a:spcPts val="0"/>
              </a:spcAft>
              <a:buClr>
                <a:srgbClr val="7F9500"/>
              </a:buClr>
              <a:buSzPct val="125000"/>
              <a:buFont typeface="Wingdings" pitchFamily="2" charset="2"/>
              <a:buChar char="§"/>
              <a:defRPr/>
            </a:pPr>
            <a:r>
              <a:rPr lang="en-US" sz="2000" b="1" dirty="0" smtClean="0">
                <a:solidFill>
                  <a:srgbClr val="0D2543"/>
                </a:solidFill>
                <a:latin typeface="Calibri"/>
                <a:ea typeface="ＭＳ Ｐゴシック" charset="0"/>
              </a:rPr>
              <a:t>Total </a:t>
            </a:r>
            <a:r>
              <a:rPr lang="en-US" sz="2000" b="1" dirty="0">
                <a:solidFill>
                  <a:srgbClr val="0D2543"/>
                </a:solidFill>
                <a:latin typeface="Calibri"/>
                <a:ea typeface="ＭＳ Ｐゴシック" charset="0"/>
              </a:rPr>
              <a:t>concentration</a:t>
            </a:r>
          </a:p>
          <a:p>
            <a:pPr marL="287338" indent="-287338" defTabSz="457200" fontAlgn="auto">
              <a:spcBef>
                <a:spcPct val="20000"/>
              </a:spcBef>
              <a:spcAft>
                <a:spcPts val="0"/>
              </a:spcAft>
              <a:buClr>
                <a:srgbClr val="397C88"/>
              </a:buClr>
              <a:buSzPct val="125000"/>
              <a:buFont typeface="Arial" pitchFamily="34" charset="0"/>
              <a:buChar char="•"/>
              <a:defRPr/>
            </a:pPr>
            <a:endParaRPr lang="en-US" sz="2000" b="1" kern="0" dirty="0">
              <a:solidFill>
                <a:srgbClr val="000000"/>
              </a:solidFill>
              <a:latin typeface="Calibri"/>
              <a:ea typeface="ＭＳ Ｐゴシック" charset="0"/>
              <a:cs typeface="Arial" pitchFamily="34" charset="0"/>
            </a:endParaRPr>
          </a:p>
          <a:p>
            <a:pPr marL="287338" indent="-287338" defTabSz="457200" fontAlgn="auto">
              <a:spcBef>
                <a:spcPct val="20000"/>
              </a:spcBef>
              <a:spcAft>
                <a:spcPts val="0"/>
              </a:spcAft>
              <a:buClr>
                <a:srgbClr val="397C88"/>
              </a:buClr>
              <a:buSzPct val="125000"/>
              <a:buFont typeface="Arial" pitchFamily="34" charset="0"/>
              <a:buChar char="•"/>
              <a:defRPr/>
            </a:pPr>
            <a:endParaRPr lang="en-US" sz="2000" b="1" kern="0" dirty="0">
              <a:solidFill>
                <a:srgbClr val="000000"/>
              </a:solidFill>
              <a:latin typeface="Calibri"/>
              <a:ea typeface="ＭＳ Ｐゴシック" charset="0"/>
              <a:cs typeface="Arial" pitchFamily="34" charset="0"/>
            </a:endParaRPr>
          </a:p>
          <a:p>
            <a:pPr marL="287338" indent="-287338" defTabSz="457200" fontAlgn="auto">
              <a:spcBef>
                <a:spcPct val="20000"/>
              </a:spcBef>
              <a:spcAft>
                <a:spcPts val="0"/>
              </a:spcAft>
              <a:buClr>
                <a:srgbClr val="397C88"/>
              </a:buClr>
              <a:buSzPct val="125000"/>
              <a:buFont typeface="Arial" pitchFamily="34" charset="0"/>
              <a:buChar char="•"/>
              <a:defRPr/>
            </a:pPr>
            <a:endParaRPr lang="en-US" sz="2000" b="1" kern="0" dirty="0">
              <a:solidFill>
                <a:srgbClr val="000000"/>
              </a:solidFill>
              <a:latin typeface="Calibri"/>
              <a:ea typeface="ＭＳ Ｐゴシック" charset="0"/>
              <a:cs typeface="Arial" pitchFamily="34" charset="0"/>
            </a:endParaRPr>
          </a:p>
          <a:p>
            <a:pPr marL="287338" indent="-287338" defTabSz="457200" fontAlgn="auto">
              <a:spcBef>
                <a:spcPct val="20000"/>
              </a:spcBef>
              <a:spcAft>
                <a:spcPts val="0"/>
              </a:spcAft>
              <a:buClr>
                <a:srgbClr val="397C88"/>
              </a:buClr>
              <a:buSzPct val="125000"/>
              <a:buFont typeface="Arial" pitchFamily="34" charset="0"/>
              <a:buChar char="•"/>
              <a:defRPr/>
            </a:pPr>
            <a:endParaRPr lang="en-US" sz="2000" b="1" kern="0" dirty="0">
              <a:solidFill>
                <a:srgbClr val="000000"/>
              </a:solidFill>
              <a:latin typeface="Calibri"/>
              <a:ea typeface="ＭＳ Ｐゴシック" charset="0"/>
              <a:cs typeface="Arial" pitchFamily="34" charset="0"/>
            </a:endParaRPr>
          </a:p>
          <a:p>
            <a:pPr marL="287338" indent="-287338" defTabSz="457200" fontAlgn="auto">
              <a:spcBef>
                <a:spcPct val="20000"/>
              </a:spcBef>
              <a:spcAft>
                <a:spcPts val="0"/>
              </a:spcAft>
              <a:buClr>
                <a:srgbClr val="397C88"/>
              </a:buClr>
              <a:buSzPct val="125000"/>
              <a:buFont typeface="Arial" pitchFamily="34" charset="0"/>
              <a:buChar char="•"/>
              <a:defRPr/>
            </a:pPr>
            <a:endParaRPr lang="en-US" sz="2000" b="1" kern="0" dirty="0" smtClean="0">
              <a:solidFill>
                <a:srgbClr val="000000"/>
              </a:solidFill>
              <a:latin typeface="Calibri"/>
              <a:ea typeface="ＭＳ Ｐゴシック" charset="0"/>
              <a:cs typeface="Arial" pitchFamily="34" charset="0"/>
            </a:endParaRPr>
          </a:p>
          <a:p>
            <a:pPr marL="287338" indent="-287338" defTabSz="457200" fontAlgn="auto">
              <a:spcBef>
                <a:spcPct val="20000"/>
              </a:spcBef>
              <a:spcAft>
                <a:spcPts val="0"/>
              </a:spcAft>
              <a:buClr>
                <a:srgbClr val="397C88"/>
              </a:buClr>
              <a:buSzPct val="125000"/>
              <a:buFont typeface="Arial" pitchFamily="34" charset="0"/>
              <a:buChar char="•"/>
              <a:defRPr/>
            </a:pPr>
            <a:endParaRPr lang="en-US" sz="2000" b="1" kern="0" dirty="0">
              <a:solidFill>
                <a:srgbClr val="000000"/>
              </a:solidFill>
              <a:latin typeface="Calibri"/>
              <a:ea typeface="ＭＳ Ｐゴシック" charset="0"/>
              <a:cs typeface="Arial" pitchFamily="34" charset="0"/>
            </a:endParaRPr>
          </a:p>
        </p:txBody>
      </p:sp>
      <p:sp>
        <p:nvSpPr>
          <p:cNvPr id="14" name="Rounded Rectangle 13"/>
          <p:cNvSpPr/>
          <p:nvPr/>
        </p:nvSpPr>
        <p:spPr>
          <a:xfrm>
            <a:off x="140366" y="5489177"/>
            <a:ext cx="3860134" cy="419257"/>
          </a:xfrm>
          <a:prstGeom prst="roundRect">
            <a:avLst/>
          </a:prstGeom>
          <a:solidFill>
            <a:srgbClr val="D37B00"/>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457200" fontAlgn="auto">
              <a:spcBef>
                <a:spcPts val="0"/>
              </a:spcBef>
              <a:spcAft>
                <a:spcPts val="0"/>
              </a:spcAft>
              <a:defRPr/>
            </a:pPr>
            <a:endParaRPr lang="en-US" kern="0" dirty="0" smtClean="0">
              <a:solidFill>
                <a:prstClr val="white"/>
              </a:solidFill>
              <a:latin typeface="Calibri"/>
              <a:ea typeface="ＭＳ Ｐゴシック" charset="0"/>
            </a:endParaRPr>
          </a:p>
        </p:txBody>
      </p:sp>
      <p:sp>
        <p:nvSpPr>
          <p:cNvPr id="15" name="Rectangle 3"/>
          <p:cNvSpPr txBox="1">
            <a:spLocks noChangeArrowheads="1"/>
          </p:cNvSpPr>
          <p:nvPr/>
        </p:nvSpPr>
        <p:spPr bwMode="auto">
          <a:xfrm>
            <a:off x="228600" y="5463243"/>
            <a:ext cx="7543800" cy="1207530"/>
          </a:xfrm>
          <a:prstGeom prst="rect">
            <a:avLst/>
          </a:prstGeom>
          <a:noFill/>
          <a:ln>
            <a:miter lim="800000"/>
            <a:headEnd/>
            <a:tailEnd/>
          </a:ln>
        </p:spPr>
        <p:txBody>
          <a:bodyPr/>
          <a:lstStyle/>
          <a:p>
            <a:pPr defTabSz="457200" fontAlgn="auto">
              <a:spcBef>
                <a:spcPct val="20000"/>
              </a:spcBef>
              <a:spcAft>
                <a:spcPts val="0"/>
              </a:spcAft>
              <a:buClr>
                <a:srgbClr val="397C88"/>
              </a:buClr>
              <a:buSzPct val="125000"/>
              <a:defRPr/>
            </a:pPr>
            <a:r>
              <a:rPr lang="en-US" sz="2000" b="1" kern="0" dirty="0">
                <a:solidFill>
                  <a:prstClr val="white"/>
                </a:solidFill>
                <a:latin typeface="Calibri"/>
                <a:ea typeface="ＭＳ Ｐゴシック" charset="0"/>
                <a:cs typeface="Arial" pitchFamily="34" charset="0"/>
              </a:rPr>
              <a:t>Aqueous, </a:t>
            </a:r>
            <a:r>
              <a:rPr lang="en-US" sz="2000" b="1" kern="0" dirty="0" smtClean="0">
                <a:solidFill>
                  <a:prstClr val="white"/>
                </a:solidFill>
                <a:latin typeface="Calibri"/>
                <a:ea typeface="ＭＳ Ｐゴシック" charset="0"/>
                <a:cs typeface="Arial" pitchFamily="34" charset="0"/>
              </a:rPr>
              <a:t>Sorbed</a:t>
            </a:r>
            <a:r>
              <a:rPr lang="en-US" sz="2000" b="1" kern="0" dirty="0">
                <a:solidFill>
                  <a:prstClr val="white"/>
                </a:solidFill>
                <a:latin typeface="Calibri"/>
                <a:ea typeface="ＭＳ Ｐゴシック" charset="0"/>
                <a:cs typeface="Arial" pitchFamily="34" charset="0"/>
              </a:rPr>
              <a:t>, and </a:t>
            </a:r>
            <a:r>
              <a:rPr lang="en-US" sz="2000" b="1" kern="0" dirty="0" smtClean="0">
                <a:solidFill>
                  <a:prstClr val="white"/>
                </a:solidFill>
                <a:latin typeface="Calibri"/>
                <a:ea typeface="ＭＳ Ｐゴシック" charset="0"/>
                <a:cs typeface="Arial" pitchFamily="34" charset="0"/>
              </a:rPr>
              <a:t>Total Mass</a:t>
            </a:r>
            <a:endParaRPr lang="en-US" sz="2000" b="1" kern="0" dirty="0">
              <a:solidFill>
                <a:prstClr val="white"/>
              </a:solidFill>
              <a:latin typeface="Calibri"/>
              <a:ea typeface="ＭＳ Ｐゴシック" charset="0"/>
              <a:cs typeface="Arial" pitchFamily="34" charset="0"/>
            </a:endParaRPr>
          </a:p>
          <a:p>
            <a:pPr marL="573088" lvl="1" indent="-342900" defTabSz="457200" fontAlgn="auto">
              <a:spcBef>
                <a:spcPct val="20000"/>
              </a:spcBef>
              <a:spcAft>
                <a:spcPts val="0"/>
              </a:spcAft>
              <a:buClr>
                <a:srgbClr val="7F9500"/>
              </a:buClr>
              <a:buSzPct val="125000"/>
              <a:buFont typeface="Wingdings" pitchFamily="2" charset="2"/>
              <a:buChar char="§"/>
              <a:defRPr/>
            </a:pPr>
            <a:r>
              <a:rPr lang="en-US" sz="2000" b="1" dirty="0">
                <a:solidFill>
                  <a:srgbClr val="0D2543"/>
                </a:solidFill>
                <a:latin typeface="Calibri"/>
                <a:ea typeface="ＭＳ Ｐゴシック" charset="0"/>
              </a:rPr>
              <a:t>Low-k zone</a:t>
            </a:r>
          </a:p>
          <a:p>
            <a:pPr marL="573088" lvl="1" indent="-342900" defTabSz="457200" fontAlgn="auto">
              <a:spcBef>
                <a:spcPct val="20000"/>
              </a:spcBef>
              <a:spcAft>
                <a:spcPts val="0"/>
              </a:spcAft>
              <a:buClr>
                <a:srgbClr val="7F9500"/>
              </a:buClr>
              <a:buSzPct val="125000"/>
              <a:buFont typeface="Wingdings" pitchFamily="2" charset="2"/>
              <a:buChar char="§"/>
              <a:defRPr/>
            </a:pPr>
            <a:r>
              <a:rPr lang="en-US" sz="2000" b="1" dirty="0">
                <a:solidFill>
                  <a:srgbClr val="0D2543"/>
                </a:solidFill>
                <a:latin typeface="Calibri"/>
                <a:ea typeface="ＭＳ Ｐゴシック" charset="0"/>
              </a:rPr>
              <a:t>Transmissive zone</a:t>
            </a:r>
          </a:p>
          <a:p>
            <a:pPr marL="287338" indent="-287338" defTabSz="457200" fontAlgn="auto">
              <a:spcBef>
                <a:spcPct val="20000"/>
              </a:spcBef>
              <a:spcAft>
                <a:spcPts val="0"/>
              </a:spcAft>
              <a:buClr>
                <a:srgbClr val="397C88"/>
              </a:buClr>
              <a:buSzPct val="125000"/>
              <a:buFont typeface="Arial" pitchFamily="34" charset="0"/>
              <a:buChar char="•"/>
              <a:defRPr/>
            </a:pPr>
            <a:endParaRPr lang="en-US" sz="2000" b="1" kern="0" dirty="0">
              <a:solidFill>
                <a:srgbClr val="000000"/>
              </a:solidFill>
              <a:latin typeface="Calibri"/>
              <a:ea typeface="ＭＳ Ｐゴシック" charset="0"/>
              <a:cs typeface="Arial" pitchFamily="34" charset="0"/>
            </a:endParaRPr>
          </a:p>
          <a:p>
            <a:pPr marL="287338" indent="-287338" defTabSz="457200" fontAlgn="auto">
              <a:spcBef>
                <a:spcPct val="20000"/>
              </a:spcBef>
              <a:spcAft>
                <a:spcPts val="0"/>
              </a:spcAft>
              <a:buClr>
                <a:srgbClr val="397C88"/>
              </a:buClr>
              <a:buSzPct val="125000"/>
              <a:buFont typeface="Arial" pitchFamily="34" charset="0"/>
              <a:buChar char="•"/>
              <a:defRPr/>
            </a:pPr>
            <a:endParaRPr lang="en-US" sz="2000" b="1" kern="0" dirty="0">
              <a:solidFill>
                <a:srgbClr val="000000"/>
              </a:solidFill>
              <a:latin typeface="Calibri"/>
              <a:ea typeface="ＭＳ Ｐゴシック" charset="0"/>
              <a:cs typeface="Arial" pitchFamily="34" charset="0"/>
            </a:endParaRPr>
          </a:p>
          <a:p>
            <a:pPr marL="287338" indent="-287338" defTabSz="457200" fontAlgn="auto">
              <a:spcBef>
                <a:spcPct val="20000"/>
              </a:spcBef>
              <a:spcAft>
                <a:spcPts val="0"/>
              </a:spcAft>
              <a:buClr>
                <a:srgbClr val="397C88"/>
              </a:buClr>
              <a:buSzPct val="125000"/>
              <a:buFont typeface="Arial" pitchFamily="34" charset="0"/>
              <a:buChar char="•"/>
              <a:defRPr/>
            </a:pPr>
            <a:endParaRPr lang="en-US" sz="2000" b="1" kern="0" dirty="0">
              <a:solidFill>
                <a:srgbClr val="000000"/>
              </a:solidFill>
              <a:latin typeface="Calibri"/>
              <a:ea typeface="ＭＳ Ｐゴシック" charset="0"/>
              <a:cs typeface="Arial" pitchFamily="34" charset="0"/>
            </a:endParaRPr>
          </a:p>
          <a:p>
            <a:pPr marL="287338" indent="-287338" defTabSz="457200" fontAlgn="auto">
              <a:spcBef>
                <a:spcPct val="20000"/>
              </a:spcBef>
              <a:spcAft>
                <a:spcPts val="0"/>
              </a:spcAft>
              <a:buClr>
                <a:srgbClr val="397C88"/>
              </a:buClr>
              <a:buSzPct val="125000"/>
              <a:buFont typeface="Arial" pitchFamily="34" charset="0"/>
              <a:buChar char="•"/>
              <a:defRPr/>
            </a:pPr>
            <a:endParaRPr lang="en-US" sz="2000" b="1" kern="0" dirty="0">
              <a:solidFill>
                <a:srgbClr val="000000"/>
              </a:solidFill>
              <a:latin typeface="Calibri"/>
              <a:ea typeface="ＭＳ Ｐゴシック" charset="0"/>
              <a:cs typeface="Arial" pitchFamily="34" charset="0"/>
            </a:endParaRPr>
          </a:p>
          <a:p>
            <a:pPr marL="287338" indent="-287338" defTabSz="457200" fontAlgn="auto">
              <a:spcBef>
                <a:spcPct val="20000"/>
              </a:spcBef>
              <a:spcAft>
                <a:spcPts val="0"/>
              </a:spcAft>
              <a:buClr>
                <a:srgbClr val="397C88"/>
              </a:buClr>
              <a:buSzPct val="125000"/>
              <a:buFont typeface="Arial" pitchFamily="34" charset="0"/>
              <a:buChar char="•"/>
              <a:defRPr/>
            </a:pPr>
            <a:endParaRPr lang="en-US" sz="2000" b="1" kern="0" dirty="0">
              <a:solidFill>
                <a:srgbClr val="000000"/>
              </a:solidFill>
              <a:latin typeface="Calibri"/>
              <a:ea typeface="ＭＳ Ｐゴシック" charset="0"/>
              <a:cs typeface="Arial" pitchFamily="34" charset="0"/>
            </a:endParaRPr>
          </a:p>
          <a:p>
            <a:pPr marL="287338" indent="-287338" defTabSz="457200" fontAlgn="auto">
              <a:spcBef>
                <a:spcPct val="20000"/>
              </a:spcBef>
              <a:spcAft>
                <a:spcPts val="0"/>
              </a:spcAft>
              <a:buClr>
                <a:srgbClr val="397C88"/>
              </a:buClr>
              <a:buSzPct val="125000"/>
              <a:buFont typeface="Arial" pitchFamily="34" charset="0"/>
              <a:buChar char="•"/>
              <a:defRPr/>
            </a:pPr>
            <a:endParaRPr lang="en-US" sz="2000" b="1" kern="0" dirty="0" smtClean="0">
              <a:solidFill>
                <a:srgbClr val="000000"/>
              </a:solidFill>
              <a:latin typeface="Calibri"/>
              <a:ea typeface="ＭＳ Ｐゴシック" charset="0"/>
              <a:cs typeface="Arial" pitchFamily="34" charset="0"/>
            </a:endParaRPr>
          </a:p>
          <a:p>
            <a:pPr marL="287338" indent="-287338" defTabSz="457200" fontAlgn="auto">
              <a:spcBef>
                <a:spcPct val="20000"/>
              </a:spcBef>
              <a:spcAft>
                <a:spcPts val="0"/>
              </a:spcAft>
              <a:buClr>
                <a:srgbClr val="397C88"/>
              </a:buClr>
              <a:buSzPct val="125000"/>
              <a:buFont typeface="Arial" pitchFamily="34" charset="0"/>
              <a:buChar char="•"/>
              <a:defRPr/>
            </a:pPr>
            <a:endParaRPr lang="en-US" sz="2000" b="1" kern="0" dirty="0">
              <a:solidFill>
                <a:srgbClr val="000000"/>
              </a:solidFill>
              <a:latin typeface="Calibri"/>
              <a:ea typeface="ＭＳ Ｐゴシック" charset="0"/>
              <a:cs typeface="Arial" pitchFamily="34" charset="0"/>
            </a:endParaRPr>
          </a:p>
        </p:txBody>
      </p:sp>
    </p:spTree>
    <p:extLst>
      <p:ext uri="{BB962C8B-B14F-4D97-AF65-F5344CB8AC3E}">
        <p14:creationId xmlns:p14="http://schemas.microsoft.com/office/powerpoint/2010/main" val="334578967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noChangeArrowheads="1"/>
          </p:cNvSpPr>
          <p:nvPr>
            <p:ph type="body" sz="half" idx="4294967295"/>
          </p:nvPr>
        </p:nvSpPr>
        <p:spPr bwMode="auto">
          <a:xfrm>
            <a:off x="770659" y="1684454"/>
            <a:ext cx="8081818" cy="4525435"/>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US" sz="2600" dirty="0">
                <a:latin typeface="Arial" pitchFamily="34" charset="0"/>
                <a:cs typeface="Arial" pitchFamily="34" charset="0"/>
              </a:rPr>
              <a:t>Introduction</a:t>
            </a:r>
          </a:p>
          <a:p>
            <a:r>
              <a:rPr lang="en-US" sz="2600" dirty="0">
                <a:latin typeface="Arial" pitchFamily="34" charset="0"/>
                <a:cs typeface="Arial" pitchFamily="34" charset="0"/>
              </a:rPr>
              <a:t>Matrix Diffusion Background</a:t>
            </a:r>
          </a:p>
          <a:p>
            <a:r>
              <a:rPr lang="en-US" sz="2600" dirty="0">
                <a:latin typeface="Arial" pitchFamily="34" charset="0"/>
                <a:cs typeface="Arial" pitchFamily="34" charset="0"/>
              </a:rPr>
              <a:t>Options for Modeling Matrix Diffusion</a:t>
            </a:r>
          </a:p>
          <a:p>
            <a:r>
              <a:rPr lang="en-US" sz="2600" dirty="0">
                <a:latin typeface="Arial" pitchFamily="34" charset="0"/>
                <a:cs typeface="Arial" pitchFamily="34" charset="0"/>
              </a:rPr>
              <a:t>Introduction to MDT – Square Root Model</a:t>
            </a:r>
          </a:p>
          <a:p>
            <a:r>
              <a:rPr lang="en-US" sz="2600" dirty="0">
                <a:latin typeface="Arial" pitchFamily="34" charset="0"/>
                <a:cs typeface="Arial" pitchFamily="34" charset="0"/>
              </a:rPr>
              <a:t>Dandy-Sale Model in the MDT</a:t>
            </a:r>
          </a:p>
          <a:p>
            <a:r>
              <a:rPr lang="en-US" sz="2600" b="1" dirty="0">
                <a:latin typeface="Arial" pitchFamily="34" charset="0"/>
                <a:cs typeface="Arial" pitchFamily="34" charset="0"/>
              </a:rPr>
              <a:t>Case </a:t>
            </a:r>
            <a:r>
              <a:rPr lang="en-US" sz="2600" b="1" dirty="0" smtClean="0">
                <a:latin typeface="Arial" pitchFamily="34" charset="0"/>
                <a:cs typeface="Arial" pitchFamily="34" charset="0"/>
              </a:rPr>
              <a:t>Study 1</a:t>
            </a:r>
            <a:endParaRPr lang="en-US" sz="2600" b="1" dirty="0">
              <a:latin typeface="Arial" pitchFamily="34" charset="0"/>
              <a:cs typeface="Arial" pitchFamily="34" charset="0"/>
            </a:endParaRPr>
          </a:p>
          <a:p>
            <a:r>
              <a:rPr lang="en-US" sz="2600" dirty="0">
                <a:latin typeface="Arial" pitchFamily="34" charset="0"/>
                <a:cs typeface="Arial" pitchFamily="34" charset="0"/>
              </a:rPr>
              <a:t>Case Study </a:t>
            </a:r>
            <a:r>
              <a:rPr lang="en-US" sz="2600" dirty="0" smtClean="0">
                <a:latin typeface="Arial" pitchFamily="34" charset="0"/>
                <a:cs typeface="Arial" pitchFamily="34" charset="0"/>
              </a:rPr>
              <a:t>2</a:t>
            </a:r>
            <a:endParaRPr lang="en-US" sz="2600" dirty="0">
              <a:latin typeface="Arial" pitchFamily="34" charset="0"/>
              <a:cs typeface="Arial" pitchFamily="34" charset="0"/>
            </a:endParaRPr>
          </a:p>
          <a:p>
            <a:r>
              <a:rPr lang="en-US" sz="2600" dirty="0" smtClean="0">
                <a:latin typeface="Arial" pitchFamily="34" charset="0"/>
                <a:cs typeface="Arial" pitchFamily="34" charset="0"/>
              </a:rPr>
              <a:t>Wrap-up</a:t>
            </a:r>
            <a:endParaRPr lang="en-US" sz="2600" dirty="0" smtClean="0"/>
          </a:p>
        </p:txBody>
      </p:sp>
      <p:cxnSp>
        <p:nvCxnSpPr>
          <p:cNvPr id="5" name="Straight Connector 4"/>
          <p:cNvCxnSpPr>
            <a:cxnSpLocks noChangeShapeType="1"/>
          </p:cNvCxnSpPr>
          <p:nvPr/>
        </p:nvCxnSpPr>
        <p:spPr bwMode="auto">
          <a:xfrm>
            <a:off x="929409" y="1221510"/>
            <a:ext cx="6764194"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cxnSp>
      <p:grpSp>
        <p:nvGrpSpPr>
          <p:cNvPr id="6" name="Group 5"/>
          <p:cNvGrpSpPr>
            <a:grpSpLocks/>
          </p:cNvGrpSpPr>
          <p:nvPr/>
        </p:nvGrpSpPr>
        <p:grpSpPr bwMode="auto">
          <a:xfrm>
            <a:off x="7114890" y="482432"/>
            <a:ext cx="1596159" cy="1520390"/>
            <a:chOff x="4482" y="304"/>
            <a:chExt cx="1005" cy="958"/>
          </a:xfrm>
        </p:grpSpPr>
        <p:sp>
          <p:nvSpPr>
            <p:cNvPr id="7" name="AutoShape 6"/>
            <p:cNvSpPr>
              <a:spLocks noChangeAspect="1" noChangeArrowheads="1" noTextEdit="1"/>
            </p:cNvSpPr>
            <p:nvPr/>
          </p:nvSpPr>
          <p:spPr bwMode="auto">
            <a:xfrm>
              <a:off x="4482" y="304"/>
              <a:ext cx="1005" cy="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FFFF00"/>
                </a:solidFill>
                <a:ea typeface="ＭＳ Ｐゴシック" charset="0"/>
              </a:endParaRPr>
            </a:p>
          </p:txBody>
        </p:sp>
        <p:sp>
          <p:nvSpPr>
            <p:cNvPr id="8" name="Freeform 7"/>
            <p:cNvSpPr>
              <a:spLocks/>
            </p:cNvSpPr>
            <p:nvPr/>
          </p:nvSpPr>
          <p:spPr bwMode="auto">
            <a:xfrm>
              <a:off x="4482" y="304"/>
              <a:ext cx="1005" cy="817"/>
            </a:xfrm>
            <a:custGeom>
              <a:avLst/>
              <a:gdLst>
                <a:gd name="T0" fmla="*/ 0 w 3015"/>
                <a:gd name="T1" fmla="*/ 0 h 2450"/>
                <a:gd name="T2" fmla="*/ 0 w 3015"/>
                <a:gd name="T3" fmla="*/ 0 h 2450"/>
                <a:gd name="T4" fmla="*/ 0 w 3015"/>
                <a:gd name="T5" fmla="*/ 0 h 2450"/>
                <a:gd name="T6" fmla="*/ 0 w 3015"/>
                <a:gd name="T7" fmla="*/ 0 h 2450"/>
                <a:gd name="T8" fmla="*/ 0 w 3015"/>
                <a:gd name="T9" fmla="*/ 0 h 2450"/>
                <a:gd name="T10" fmla="*/ 0 60000 65536"/>
                <a:gd name="T11" fmla="*/ 0 60000 65536"/>
                <a:gd name="T12" fmla="*/ 0 60000 65536"/>
                <a:gd name="T13" fmla="*/ 0 60000 65536"/>
                <a:gd name="T14" fmla="*/ 0 60000 65536"/>
                <a:gd name="T15" fmla="*/ 0 w 3015"/>
                <a:gd name="T16" fmla="*/ 0 h 2450"/>
                <a:gd name="T17" fmla="*/ 3015 w 3015"/>
                <a:gd name="T18" fmla="*/ 2450 h 2450"/>
              </a:gdLst>
              <a:ahLst/>
              <a:cxnLst>
                <a:cxn ang="T10">
                  <a:pos x="T0" y="T1"/>
                </a:cxn>
                <a:cxn ang="T11">
                  <a:pos x="T2" y="T3"/>
                </a:cxn>
                <a:cxn ang="T12">
                  <a:pos x="T4" y="T5"/>
                </a:cxn>
                <a:cxn ang="T13">
                  <a:pos x="T6" y="T7"/>
                </a:cxn>
                <a:cxn ang="T14">
                  <a:pos x="T8" y="T9"/>
                </a:cxn>
              </a:cxnLst>
              <a:rect l="T15" t="T16" r="T17" b="T18"/>
              <a:pathLst>
                <a:path w="3015" h="2450">
                  <a:moveTo>
                    <a:pt x="0" y="562"/>
                  </a:moveTo>
                  <a:lnTo>
                    <a:pt x="992" y="2450"/>
                  </a:lnTo>
                  <a:lnTo>
                    <a:pt x="3015" y="1899"/>
                  </a:lnTo>
                  <a:lnTo>
                    <a:pt x="3009" y="0"/>
                  </a:lnTo>
                  <a:lnTo>
                    <a:pt x="0" y="562"/>
                  </a:lnTo>
                  <a:close/>
                </a:path>
              </a:pathLst>
            </a:custGeom>
            <a:solidFill>
              <a:srgbClr val="BFDD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9" name="Rectangle 8"/>
            <p:cNvSpPr>
              <a:spLocks noChangeArrowheads="1"/>
            </p:cNvSpPr>
            <p:nvPr/>
          </p:nvSpPr>
          <p:spPr bwMode="auto">
            <a:xfrm>
              <a:off x="4705" y="304"/>
              <a:ext cx="617" cy="820"/>
            </a:xfrm>
            <a:prstGeom prst="rect">
              <a:avLst/>
            </a:prstGeom>
            <a:solidFill>
              <a:srgbClr val="BFDD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FFFF00"/>
                </a:solidFill>
                <a:ea typeface="ＭＳ Ｐゴシック" charset="0"/>
              </a:endParaRPr>
            </a:p>
          </p:txBody>
        </p:sp>
        <p:sp>
          <p:nvSpPr>
            <p:cNvPr id="10" name="Freeform 9"/>
            <p:cNvSpPr>
              <a:spLocks/>
            </p:cNvSpPr>
            <p:nvPr/>
          </p:nvSpPr>
          <p:spPr bwMode="auto">
            <a:xfrm>
              <a:off x="4595" y="416"/>
              <a:ext cx="179" cy="328"/>
            </a:xfrm>
            <a:custGeom>
              <a:avLst/>
              <a:gdLst>
                <a:gd name="T0" fmla="*/ 0 w 537"/>
                <a:gd name="T1" fmla="*/ 0 h 985"/>
                <a:gd name="T2" fmla="*/ 0 w 537"/>
                <a:gd name="T3" fmla="*/ 0 h 985"/>
                <a:gd name="T4" fmla="*/ 0 w 537"/>
                <a:gd name="T5" fmla="*/ 0 h 985"/>
                <a:gd name="T6" fmla="*/ 0 w 537"/>
                <a:gd name="T7" fmla="*/ 0 h 985"/>
                <a:gd name="T8" fmla="*/ 0 w 537"/>
                <a:gd name="T9" fmla="*/ 0 h 985"/>
                <a:gd name="T10" fmla="*/ 0 w 537"/>
                <a:gd name="T11" fmla="*/ 0 h 985"/>
                <a:gd name="T12" fmla="*/ 0 w 537"/>
                <a:gd name="T13" fmla="*/ 0 h 985"/>
                <a:gd name="T14" fmla="*/ 0 w 537"/>
                <a:gd name="T15" fmla="*/ 0 h 985"/>
                <a:gd name="T16" fmla="*/ 0 w 537"/>
                <a:gd name="T17" fmla="*/ 0 h 985"/>
                <a:gd name="T18" fmla="*/ 0 w 537"/>
                <a:gd name="T19" fmla="*/ 0 h 985"/>
                <a:gd name="T20" fmla="*/ 0 w 537"/>
                <a:gd name="T21" fmla="*/ 0 h 985"/>
                <a:gd name="T22" fmla="*/ 0 w 537"/>
                <a:gd name="T23" fmla="*/ 0 h 985"/>
                <a:gd name="T24" fmla="*/ 0 w 537"/>
                <a:gd name="T25" fmla="*/ 0 h 985"/>
                <a:gd name="T26" fmla="*/ 0 w 537"/>
                <a:gd name="T27" fmla="*/ 0 h 985"/>
                <a:gd name="T28" fmla="*/ 0 w 537"/>
                <a:gd name="T29" fmla="*/ 0 h 985"/>
                <a:gd name="T30" fmla="*/ 0 w 537"/>
                <a:gd name="T31" fmla="*/ 0 h 985"/>
                <a:gd name="T32" fmla="*/ 0 w 537"/>
                <a:gd name="T33" fmla="*/ 0 h 985"/>
                <a:gd name="T34" fmla="*/ 0 w 537"/>
                <a:gd name="T35" fmla="*/ 0 h 985"/>
                <a:gd name="T36" fmla="*/ 0 w 537"/>
                <a:gd name="T37" fmla="*/ 0 h 985"/>
                <a:gd name="T38" fmla="*/ 0 w 537"/>
                <a:gd name="T39" fmla="*/ 0 h 985"/>
                <a:gd name="T40" fmla="*/ 0 w 537"/>
                <a:gd name="T41" fmla="*/ 0 h 985"/>
                <a:gd name="T42" fmla="*/ 0 w 537"/>
                <a:gd name="T43" fmla="*/ 0 h 985"/>
                <a:gd name="T44" fmla="*/ 0 w 537"/>
                <a:gd name="T45" fmla="*/ 0 h 985"/>
                <a:gd name="T46" fmla="*/ 0 w 537"/>
                <a:gd name="T47" fmla="*/ 0 h 985"/>
                <a:gd name="T48" fmla="*/ 0 w 537"/>
                <a:gd name="T49" fmla="*/ 0 h 985"/>
                <a:gd name="T50" fmla="*/ 0 w 537"/>
                <a:gd name="T51" fmla="*/ 0 h 985"/>
                <a:gd name="T52" fmla="*/ 0 w 537"/>
                <a:gd name="T53" fmla="*/ 0 h 985"/>
                <a:gd name="T54" fmla="*/ 0 w 537"/>
                <a:gd name="T55" fmla="*/ 0 h 985"/>
                <a:gd name="T56" fmla="*/ 0 w 537"/>
                <a:gd name="T57" fmla="*/ 0 h 985"/>
                <a:gd name="T58" fmla="*/ 0 w 537"/>
                <a:gd name="T59" fmla="*/ 0 h 985"/>
                <a:gd name="T60" fmla="*/ 0 w 537"/>
                <a:gd name="T61" fmla="*/ 0 h 985"/>
                <a:gd name="T62" fmla="*/ 0 w 537"/>
                <a:gd name="T63" fmla="*/ 0 h 985"/>
                <a:gd name="T64" fmla="*/ 0 w 537"/>
                <a:gd name="T65" fmla="*/ 0 h 985"/>
                <a:gd name="T66" fmla="*/ 0 w 537"/>
                <a:gd name="T67" fmla="*/ 0 h 985"/>
                <a:gd name="T68" fmla="*/ 0 w 537"/>
                <a:gd name="T69" fmla="*/ 0 h 985"/>
                <a:gd name="T70" fmla="*/ 0 w 537"/>
                <a:gd name="T71" fmla="*/ 0 h 985"/>
                <a:gd name="T72" fmla="*/ 0 w 537"/>
                <a:gd name="T73" fmla="*/ 0 h 985"/>
                <a:gd name="T74" fmla="*/ 0 w 537"/>
                <a:gd name="T75" fmla="*/ 0 h 985"/>
                <a:gd name="T76" fmla="*/ 0 w 537"/>
                <a:gd name="T77" fmla="*/ 0 h 985"/>
                <a:gd name="T78" fmla="*/ 0 w 537"/>
                <a:gd name="T79" fmla="*/ 0 h 985"/>
                <a:gd name="T80" fmla="*/ 0 w 537"/>
                <a:gd name="T81" fmla="*/ 0 h 985"/>
                <a:gd name="T82" fmla="*/ 0 w 537"/>
                <a:gd name="T83" fmla="*/ 0 h 985"/>
                <a:gd name="T84" fmla="*/ 0 w 537"/>
                <a:gd name="T85" fmla="*/ 0 h 985"/>
                <a:gd name="T86" fmla="*/ 0 w 537"/>
                <a:gd name="T87" fmla="*/ 0 h 985"/>
                <a:gd name="T88" fmla="*/ 0 w 537"/>
                <a:gd name="T89" fmla="*/ 0 h 985"/>
                <a:gd name="T90" fmla="*/ 0 w 537"/>
                <a:gd name="T91" fmla="*/ 0 h 985"/>
                <a:gd name="T92" fmla="*/ 0 w 537"/>
                <a:gd name="T93" fmla="*/ 0 h 985"/>
                <a:gd name="T94" fmla="*/ 0 w 537"/>
                <a:gd name="T95" fmla="*/ 0 h 985"/>
                <a:gd name="T96" fmla="*/ 0 w 537"/>
                <a:gd name="T97" fmla="*/ 0 h 9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7"/>
                <a:gd name="T148" fmla="*/ 0 h 985"/>
                <a:gd name="T149" fmla="*/ 537 w 537"/>
                <a:gd name="T150" fmla="*/ 985 h 9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7" h="985">
                  <a:moveTo>
                    <a:pt x="427" y="909"/>
                  </a:moveTo>
                  <a:lnTo>
                    <a:pt x="417" y="905"/>
                  </a:lnTo>
                  <a:lnTo>
                    <a:pt x="406" y="902"/>
                  </a:lnTo>
                  <a:lnTo>
                    <a:pt x="396" y="897"/>
                  </a:lnTo>
                  <a:lnTo>
                    <a:pt x="386" y="893"/>
                  </a:lnTo>
                  <a:lnTo>
                    <a:pt x="375" y="888"/>
                  </a:lnTo>
                  <a:lnTo>
                    <a:pt x="365" y="884"/>
                  </a:lnTo>
                  <a:lnTo>
                    <a:pt x="354" y="880"/>
                  </a:lnTo>
                  <a:lnTo>
                    <a:pt x="344" y="875"/>
                  </a:lnTo>
                  <a:lnTo>
                    <a:pt x="350" y="872"/>
                  </a:lnTo>
                  <a:lnTo>
                    <a:pt x="357" y="869"/>
                  </a:lnTo>
                  <a:lnTo>
                    <a:pt x="363" y="866"/>
                  </a:lnTo>
                  <a:lnTo>
                    <a:pt x="369" y="863"/>
                  </a:lnTo>
                  <a:lnTo>
                    <a:pt x="377" y="862"/>
                  </a:lnTo>
                  <a:lnTo>
                    <a:pt x="383" y="859"/>
                  </a:lnTo>
                  <a:lnTo>
                    <a:pt x="389" y="856"/>
                  </a:lnTo>
                  <a:lnTo>
                    <a:pt x="395" y="853"/>
                  </a:lnTo>
                  <a:lnTo>
                    <a:pt x="389" y="842"/>
                  </a:lnTo>
                  <a:lnTo>
                    <a:pt x="384" y="832"/>
                  </a:lnTo>
                  <a:lnTo>
                    <a:pt x="380" y="820"/>
                  </a:lnTo>
                  <a:lnTo>
                    <a:pt x="375" y="809"/>
                  </a:lnTo>
                  <a:lnTo>
                    <a:pt x="363" y="814"/>
                  </a:lnTo>
                  <a:lnTo>
                    <a:pt x="351" y="817"/>
                  </a:lnTo>
                  <a:lnTo>
                    <a:pt x="341" y="821"/>
                  </a:lnTo>
                  <a:lnTo>
                    <a:pt x="329" y="826"/>
                  </a:lnTo>
                  <a:lnTo>
                    <a:pt x="319" y="830"/>
                  </a:lnTo>
                  <a:lnTo>
                    <a:pt x="310" y="835"/>
                  </a:lnTo>
                  <a:lnTo>
                    <a:pt x="299" y="838"/>
                  </a:lnTo>
                  <a:lnTo>
                    <a:pt x="290" y="842"/>
                  </a:lnTo>
                  <a:lnTo>
                    <a:pt x="274" y="830"/>
                  </a:lnTo>
                  <a:lnTo>
                    <a:pt x="258" y="820"/>
                  </a:lnTo>
                  <a:lnTo>
                    <a:pt x="243" y="808"/>
                  </a:lnTo>
                  <a:lnTo>
                    <a:pt x="228" y="796"/>
                  </a:lnTo>
                  <a:lnTo>
                    <a:pt x="214" y="784"/>
                  </a:lnTo>
                  <a:lnTo>
                    <a:pt x="201" y="771"/>
                  </a:lnTo>
                  <a:lnTo>
                    <a:pt x="189" y="759"/>
                  </a:lnTo>
                  <a:lnTo>
                    <a:pt x="177" y="745"/>
                  </a:lnTo>
                  <a:lnTo>
                    <a:pt x="156" y="720"/>
                  </a:lnTo>
                  <a:lnTo>
                    <a:pt x="138" y="693"/>
                  </a:lnTo>
                  <a:lnTo>
                    <a:pt x="124" y="668"/>
                  </a:lnTo>
                  <a:lnTo>
                    <a:pt x="112" y="642"/>
                  </a:lnTo>
                  <a:lnTo>
                    <a:pt x="101" y="617"/>
                  </a:lnTo>
                  <a:lnTo>
                    <a:pt x="94" y="590"/>
                  </a:lnTo>
                  <a:lnTo>
                    <a:pt x="89" y="565"/>
                  </a:lnTo>
                  <a:lnTo>
                    <a:pt x="88" y="539"/>
                  </a:lnTo>
                  <a:lnTo>
                    <a:pt x="329" y="532"/>
                  </a:lnTo>
                  <a:lnTo>
                    <a:pt x="329" y="520"/>
                  </a:lnTo>
                  <a:lnTo>
                    <a:pt x="331" y="510"/>
                  </a:lnTo>
                  <a:lnTo>
                    <a:pt x="331" y="498"/>
                  </a:lnTo>
                  <a:lnTo>
                    <a:pt x="332" y="487"/>
                  </a:lnTo>
                  <a:lnTo>
                    <a:pt x="80" y="495"/>
                  </a:lnTo>
                  <a:lnTo>
                    <a:pt x="89" y="447"/>
                  </a:lnTo>
                  <a:lnTo>
                    <a:pt x="101" y="401"/>
                  </a:lnTo>
                  <a:lnTo>
                    <a:pt x="119" y="358"/>
                  </a:lnTo>
                  <a:lnTo>
                    <a:pt x="140" y="316"/>
                  </a:lnTo>
                  <a:lnTo>
                    <a:pt x="165" y="278"/>
                  </a:lnTo>
                  <a:lnTo>
                    <a:pt x="197" y="243"/>
                  </a:lnTo>
                  <a:lnTo>
                    <a:pt x="231" y="210"/>
                  </a:lnTo>
                  <a:lnTo>
                    <a:pt x="271" y="179"/>
                  </a:lnTo>
                  <a:lnTo>
                    <a:pt x="286" y="185"/>
                  </a:lnTo>
                  <a:lnTo>
                    <a:pt x="302" y="190"/>
                  </a:lnTo>
                  <a:lnTo>
                    <a:pt x="317" y="196"/>
                  </a:lnTo>
                  <a:lnTo>
                    <a:pt x="332" y="202"/>
                  </a:lnTo>
                  <a:lnTo>
                    <a:pt x="347" y="207"/>
                  </a:lnTo>
                  <a:lnTo>
                    <a:pt x="360" y="211"/>
                  </a:lnTo>
                  <a:lnTo>
                    <a:pt x="375" y="216"/>
                  </a:lnTo>
                  <a:lnTo>
                    <a:pt x="390" y="220"/>
                  </a:lnTo>
                  <a:lnTo>
                    <a:pt x="408" y="225"/>
                  </a:lnTo>
                  <a:lnTo>
                    <a:pt x="412" y="214"/>
                  </a:lnTo>
                  <a:lnTo>
                    <a:pt x="418" y="202"/>
                  </a:lnTo>
                  <a:lnTo>
                    <a:pt x="423" y="192"/>
                  </a:lnTo>
                  <a:lnTo>
                    <a:pt x="429" y="182"/>
                  </a:lnTo>
                  <a:lnTo>
                    <a:pt x="409" y="176"/>
                  </a:lnTo>
                  <a:lnTo>
                    <a:pt x="392" y="171"/>
                  </a:lnTo>
                  <a:lnTo>
                    <a:pt x="377" y="167"/>
                  </a:lnTo>
                  <a:lnTo>
                    <a:pt x="362" y="161"/>
                  </a:lnTo>
                  <a:lnTo>
                    <a:pt x="350" y="158"/>
                  </a:lnTo>
                  <a:lnTo>
                    <a:pt x="339" y="153"/>
                  </a:lnTo>
                  <a:lnTo>
                    <a:pt x="331" y="149"/>
                  </a:lnTo>
                  <a:lnTo>
                    <a:pt x="323" y="146"/>
                  </a:lnTo>
                  <a:lnTo>
                    <a:pt x="341" y="134"/>
                  </a:lnTo>
                  <a:lnTo>
                    <a:pt x="360" y="122"/>
                  </a:lnTo>
                  <a:lnTo>
                    <a:pt x="381" y="111"/>
                  </a:lnTo>
                  <a:lnTo>
                    <a:pt x="402" y="99"/>
                  </a:lnTo>
                  <a:lnTo>
                    <a:pt x="423" y="91"/>
                  </a:lnTo>
                  <a:lnTo>
                    <a:pt x="447" y="80"/>
                  </a:lnTo>
                  <a:lnTo>
                    <a:pt x="469" y="71"/>
                  </a:lnTo>
                  <a:lnTo>
                    <a:pt x="494" y="64"/>
                  </a:lnTo>
                  <a:lnTo>
                    <a:pt x="505" y="46"/>
                  </a:lnTo>
                  <a:lnTo>
                    <a:pt x="517" y="29"/>
                  </a:lnTo>
                  <a:lnTo>
                    <a:pt x="527" y="14"/>
                  </a:lnTo>
                  <a:lnTo>
                    <a:pt x="537" y="0"/>
                  </a:lnTo>
                  <a:lnTo>
                    <a:pt x="499" y="12"/>
                  </a:lnTo>
                  <a:lnTo>
                    <a:pt x="463" y="23"/>
                  </a:lnTo>
                  <a:lnTo>
                    <a:pt x="427" y="35"/>
                  </a:lnTo>
                  <a:lnTo>
                    <a:pt x="393" y="49"/>
                  </a:lnTo>
                  <a:lnTo>
                    <a:pt x="359" y="64"/>
                  </a:lnTo>
                  <a:lnTo>
                    <a:pt x="328" y="79"/>
                  </a:lnTo>
                  <a:lnTo>
                    <a:pt x="296" y="95"/>
                  </a:lnTo>
                  <a:lnTo>
                    <a:pt x="268" y="111"/>
                  </a:lnTo>
                  <a:lnTo>
                    <a:pt x="240" y="129"/>
                  </a:lnTo>
                  <a:lnTo>
                    <a:pt x="213" y="147"/>
                  </a:lnTo>
                  <a:lnTo>
                    <a:pt x="188" y="167"/>
                  </a:lnTo>
                  <a:lnTo>
                    <a:pt x="164" y="187"/>
                  </a:lnTo>
                  <a:lnTo>
                    <a:pt x="141" y="208"/>
                  </a:lnTo>
                  <a:lnTo>
                    <a:pt x="119" y="229"/>
                  </a:lnTo>
                  <a:lnTo>
                    <a:pt x="100" y="252"/>
                  </a:lnTo>
                  <a:lnTo>
                    <a:pt x="80" y="275"/>
                  </a:lnTo>
                  <a:lnTo>
                    <a:pt x="61" y="301"/>
                  </a:lnTo>
                  <a:lnTo>
                    <a:pt x="45" y="328"/>
                  </a:lnTo>
                  <a:lnTo>
                    <a:pt x="30" y="355"/>
                  </a:lnTo>
                  <a:lnTo>
                    <a:pt x="19" y="383"/>
                  </a:lnTo>
                  <a:lnTo>
                    <a:pt x="10" y="411"/>
                  </a:lnTo>
                  <a:lnTo>
                    <a:pt x="4" y="440"/>
                  </a:lnTo>
                  <a:lnTo>
                    <a:pt x="1" y="468"/>
                  </a:lnTo>
                  <a:lnTo>
                    <a:pt x="0" y="498"/>
                  </a:lnTo>
                  <a:lnTo>
                    <a:pt x="1" y="532"/>
                  </a:lnTo>
                  <a:lnTo>
                    <a:pt x="6" y="565"/>
                  </a:lnTo>
                  <a:lnTo>
                    <a:pt x="15" y="598"/>
                  </a:lnTo>
                  <a:lnTo>
                    <a:pt x="25" y="629"/>
                  </a:lnTo>
                  <a:lnTo>
                    <a:pt x="39" y="662"/>
                  </a:lnTo>
                  <a:lnTo>
                    <a:pt x="57" y="692"/>
                  </a:lnTo>
                  <a:lnTo>
                    <a:pt x="76" y="723"/>
                  </a:lnTo>
                  <a:lnTo>
                    <a:pt x="100" y="753"/>
                  </a:lnTo>
                  <a:lnTo>
                    <a:pt x="119" y="775"/>
                  </a:lnTo>
                  <a:lnTo>
                    <a:pt x="140" y="797"/>
                  </a:lnTo>
                  <a:lnTo>
                    <a:pt x="162" y="818"/>
                  </a:lnTo>
                  <a:lnTo>
                    <a:pt x="186" y="838"/>
                  </a:lnTo>
                  <a:lnTo>
                    <a:pt x="210" y="857"/>
                  </a:lnTo>
                  <a:lnTo>
                    <a:pt x="235" y="874"/>
                  </a:lnTo>
                  <a:lnTo>
                    <a:pt x="262" y="891"/>
                  </a:lnTo>
                  <a:lnTo>
                    <a:pt x="290" y="906"/>
                  </a:lnTo>
                  <a:lnTo>
                    <a:pt x="313" y="918"/>
                  </a:lnTo>
                  <a:lnTo>
                    <a:pt x="336" y="930"/>
                  </a:lnTo>
                  <a:lnTo>
                    <a:pt x="360" y="941"/>
                  </a:lnTo>
                  <a:lnTo>
                    <a:pt x="384" y="950"/>
                  </a:lnTo>
                  <a:lnTo>
                    <a:pt x="408" y="960"/>
                  </a:lnTo>
                  <a:lnTo>
                    <a:pt x="433" y="969"/>
                  </a:lnTo>
                  <a:lnTo>
                    <a:pt x="457" y="978"/>
                  </a:lnTo>
                  <a:lnTo>
                    <a:pt x="482" y="985"/>
                  </a:lnTo>
                  <a:lnTo>
                    <a:pt x="475" y="976"/>
                  </a:lnTo>
                  <a:lnTo>
                    <a:pt x="467" y="966"/>
                  </a:lnTo>
                  <a:lnTo>
                    <a:pt x="460" y="957"/>
                  </a:lnTo>
                  <a:lnTo>
                    <a:pt x="453" y="947"/>
                  </a:lnTo>
                  <a:lnTo>
                    <a:pt x="447" y="938"/>
                  </a:lnTo>
                  <a:lnTo>
                    <a:pt x="439" y="929"/>
                  </a:lnTo>
                  <a:lnTo>
                    <a:pt x="433" y="918"/>
                  </a:lnTo>
                  <a:lnTo>
                    <a:pt x="427" y="909"/>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1" name="Freeform 10"/>
            <p:cNvSpPr>
              <a:spLocks/>
            </p:cNvSpPr>
            <p:nvPr/>
          </p:nvSpPr>
          <p:spPr bwMode="auto">
            <a:xfrm>
              <a:off x="4846" y="759"/>
              <a:ext cx="72" cy="2"/>
            </a:xfrm>
            <a:custGeom>
              <a:avLst/>
              <a:gdLst>
                <a:gd name="T0" fmla="*/ 0 w 216"/>
                <a:gd name="T1" fmla="*/ 0 h 5"/>
                <a:gd name="T2" fmla="*/ 0 w 216"/>
                <a:gd name="T3" fmla="*/ 0 h 5"/>
                <a:gd name="T4" fmla="*/ 0 w 216"/>
                <a:gd name="T5" fmla="*/ 0 h 5"/>
                <a:gd name="T6" fmla="*/ 0 w 216"/>
                <a:gd name="T7" fmla="*/ 0 h 5"/>
                <a:gd name="T8" fmla="*/ 0 w 216"/>
                <a:gd name="T9" fmla="*/ 0 h 5"/>
                <a:gd name="T10" fmla="*/ 0 w 216"/>
                <a:gd name="T11" fmla="*/ 0 h 5"/>
                <a:gd name="T12" fmla="*/ 0 w 216"/>
                <a:gd name="T13" fmla="*/ 0 h 5"/>
                <a:gd name="T14" fmla="*/ 0 w 216"/>
                <a:gd name="T15" fmla="*/ 0 h 5"/>
                <a:gd name="T16" fmla="*/ 0 w 216"/>
                <a:gd name="T17" fmla="*/ 0 h 5"/>
                <a:gd name="T18" fmla="*/ 0 w 216"/>
                <a:gd name="T19" fmla="*/ 0 h 5"/>
                <a:gd name="T20" fmla="*/ 0 w 216"/>
                <a:gd name="T21" fmla="*/ 0 h 5"/>
                <a:gd name="T22" fmla="*/ 0 w 216"/>
                <a:gd name="T23" fmla="*/ 0 h 5"/>
                <a:gd name="T24" fmla="*/ 0 w 216"/>
                <a:gd name="T25" fmla="*/ 0 h 5"/>
                <a:gd name="T26" fmla="*/ 0 w 216"/>
                <a:gd name="T27" fmla="*/ 0 h 5"/>
                <a:gd name="T28" fmla="*/ 0 w 216"/>
                <a:gd name="T29" fmla="*/ 0 h 5"/>
                <a:gd name="T30" fmla="*/ 0 w 216"/>
                <a:gd name="T31" fmla="*/ 0 h 5"/>
                <a:gd name="T32" fmla="*/ 0 w 216"/>
                <a:gd name="T33" fmla="*/ 0 h 5"/>
                <a:gd name="T34" fmla="*/ 0 w 216"/>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
                <a:gd name="T55" fmla="*/ 0 h 5"/>
                <a:gd name="T56" fmla="*/ 216 w 216"/>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 h="5">
                  <a:moveTo>
                    <a:pt x="216" y="0"/>
                  </a:moveTo>
                  <a:lnTo>
                    <a:pt x="206" y="0"/>
                  </a:lnTo>
                  <a:lnTo>
                    <a:pt x="195" y="2"/>
                  </a:lnTo>
                  <a:lnTo>
                    <a:pt x="186" y="2"/>
                  </a:lnTo>
                  <a:lnTo>
                    <a:pt x="176" y="2"/>
                  </a:lnTo>
                  <a:lnTo>
                    <a:pt x="166" y="3"/>
                  </a:lnTo>
                  <a:lnTo>
                    <a:pt x="155" y="3"/>
                  </a:lnTo>
                  <a:lnTo>
                    <a:pt x="145" y="5"/>
                  </a:lnTo>
                  <a:lnTo>
                    <a:pt x="134" y="5"/>
                  </a:lnTo>
                  <a:lnTo>
                    <a:pt x="118" y="5"/>
                  </a:lnTo>
                  <a:lnTo>
                    <a:pt x="102" y="5"/>
                  </a:lnTo>
                  <a:lnTo>
                    <a:pt x="84" y="5"/>
                  </a:lnTo>
                  <a:lnTo>
                    <a:pt x="67" y="5"/>
                  </a:lnTo>
                  <a:lnTo>
                    <a:pt x="51" y="5"/>
                  </a:lnTo>
                  <a:lnTo>
                    <a:pt x="35" y="3"/>
                  </a:lnTo>
                  <a:lnTo>
                    <a:pt x="17" y="3"/>
                  </a:lnTo>
                  <a:lnTo>
                    <a:pt x="0" y="2"/>
                  </a:lnTo>
                  <a:lnTo>
                    <a:pt x="216" y="0"/>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 name="Freeform 11"/>
            <p:cNvSpPr>
              <a:spLocks/>
            </p:cNvSpPr>
            <p:nvPr/>
          </p:nvSpPr>
          <p:spPr bwMode="auto">
            <a:xfrm>
              <a:off x="4942" y="401"/>
              <a:ext cx="230" cy="342"/>
            </a:xfrm>
            <a:custGeom>
              <a:avLst/>
              <a:gdLst>
                <a:gd name="T0" fmla="*/ 0 w 690"/>
                <a:gd name="T1" fmla="*/ 0 h 1025"/>
                <a:gd name="T2" fmla="*/ 0 w 690"/>
                <a:gd name="T3" fmla="*/ 0 h 1025"/>
                <a:gd name="T4" fmla="*/ 0 w 690"/>
                <a:gd name="T5" fmla="*/ 0 h 1025"/>
                <a:gd name="T6" fmla="*/ 0 w 690"/>
                <a:gd name="T7" fmla="*/ 0 h 1025"/>
                <a:gd name="T8" fmla="*/ 0 w 690"/>
                <a:gd name="T9" fmla="*/ 0 h 1025"/>
                <a:gd name="T10" fmla="*/ 0 w 690"/>
                <a:gd name="T11" fmla="*/ 0 h 1025"/>
                <a:gd name="T12" fmla="*/ 0 w 690"/>
                <a:gd name="T13" fmla="*/ 0 h 1025"/>
                <a:gd name="T14" fmla="*/ 0 w 690"/>
                <a:gd name="T15" fmla="*/ 0 h 1025"/>
                <a:gd name="T16" fmla="*/ 0 w 690"/>
                <a:gd name="T17" fmla="*/ 0 h 1025"/>
                <a:gd name="T18" fmla="*/ 0 w 690"/>
                <a:gd name="T19" fmla="*/ 0 h 1025"/>
                <a:gd name="T20" fmla="*/ 0 w 690"/>
                <a:gd name="T21" fmla="*/ 0 h 1025"/>
                <a:gd name="T22" fmla="*/ 0 w 690"/>
                <a:gd name="T23" fmla="*/ 0 h 1025"/>
                <a:gd name="T24" fmla="*/ 0 w 690"/>
                <a:gd name="T25" fmla="*/ 0 h 1025"/>
                <a:gd name="T26" fmla="*/ 0 w 690"/>
                <a:gd name="T27" fmla="*/ 0 h 1025"/>
                <a:gd name="T28" fmla="*/ 0 w 690"/>
                <a:gd name="T29" fmla="*/ 0 h 1025"/>
                <a:gd name="T30" fmla="*/ 0 w 690"/>
                <a:gd name="T31" fmla="*/ 0 h 1025"/>
                <a:gd name="T32" fmla="*/ 0 w 690"/>
                <a:gd name="T33" fmla="*/ 0 h 1025"/>
                <a:gd name="T34" fmla="*/ 0 w 690"/>
                <a:gd name="T35" fmla="*/ 0 h 1025"/>
                <a:gd name="T36" fmla="*/ 0 w 690"/>
                <a:gd name="T37" fmla="*/ 0 h 1025"/>
                <a:gd name="T38" fmla="*/ 0 w 690"/>
                <a:gd name="T39" fmla="*/ 0 h 1025"/>
                <a:gd name="T40" fmla="*/ 0 w 690"/>
                <a:gd name="T41" fmla="*/ 0 h 1025"/>
                <a:gd name="T42" fmla="*/ 0 w 690"/>
                <a:gd name="T43" fmla="*/ 0 h 1025"/>
                <a:gd name="T44" fmla="*/ 0 w 690"/>
                <a:gd name="T45" fmla="*/ 0 h 1025"/>
                <a:gd name="T46" fmla="*/ 0 w 690"/>
                <a:gd name="T47" fmla="*/ 0 h 1025"/>
                <a:gd name="T48" fmla="*/ 0 w 690"/>
                <a:gd name="T49" fmla="*/ 0 h 1025"/>
                <a:gd name="T50" fmla="*/ 0 w 690"/>
                <a:gd name="T51" fmla="*/ 0 h 1025"/>
                <a:gd name="T52" fmla="*/ 0 w 690"/>
                <a:gd name="T53" fmla="*/ 0 h 1025"/>
                <a:gd name="T54" fmla="*/ 0 w 690"/>
                <a:gd name="T55" fmla="*/ 0 h 1025"/>
                <a:gd name="T56" fmla="*/ 0 w 690"/>
                <a:gd name="T57" fmla="*/ 0 h 1025"/>
                <a:gd name="T58" fmla="*/ 0 w 690"/>
                <a:gd name="T59" fmla="*/ 0 h 1025"/>
                <a:gd name="T60" fmla="*/ 0 w 690"/>
                <a:gd name="T61" fmla="*/ 0 h 1025"/>
                <a:gd name="T62" fmla="*/ 0 w 690"/>
                <a:gd name="T63" fmla="*/ 0 h 1025"/>
                <a:gd name="T64" fmla="*/ 0 w 690"/>
                <a:gd name="T65" fmla="*/ 0 h 1025"/>
                <a:gd name="T66" fmla="*/ 0 w 690"/>
                <a:gd name="T67" fmla="*/ 0 h 1025"/>
                <a:gd name="T68" fmla="*/ 0 w 690"/>
                <a:gd name="T69" fmla="*/ 0 h 1025"/>
                <a:gd name="T70" fmla="*/ 0 w 690"/>
                <a:gd name="T71" fmla="*/ 0 h 1025"/>
                <a:gd name="T72" fmla="*/ 0 w 690"/>
                <a:gd name="T73" fmla="*/ 0 h 1025"/>
                <a:gd name="T74" fmla="*/ 0 w 690"/>
                <a:gd name="T75" fmla="*/ 0 h 1025"/>
                <a:gd name="T76" fmla="*/ 0 w 690"/>
                <a:gd name="T77" fmla="*/ 0 h 1025"/>
                <a:gd name="T78" fmla="*/ 0 w 690"/>
                <a:gd name="T79" fmla="*/ 0 h 1025"/>
                <a:gd name="T80" fmla="*/ 0 w 690"/>
                <a:gd name="T81" fmla="*/ 0 h 1025"/>
                <a:gd name="T82" fmla="*/ 0 w 690"/>
                <a:gd name="T83" fmla="*/ 0 h 1025"/>
                <a:gd name="T84" fmla="*/ 0 w 690"/>
                <a:gd name="T85" fmla="*/ 0 h 1025"/>
                <a:gd name="T86" fmla="*/ 0 w 690"/>
                <a:gd name="T87" fmla="*/ 0 h 1025"/>
                <a:gd name="T88" fmla="*/ 0 w 690"/>
                <a:gd name="T89" fmla="*/ 0 h 1025"/>
                <a:gd name="T90" fmla="*/ 0 w 690"/>
                <a:gd name="T91" fmla="*/ 0 h 1025"/>
                <a:gd name="T92" fmla="*/ 0 w 690"/>
                <a:gd name="T93" fmla="*/ 0 h 1025"/>
                <a:gd name="T94" fmla="*/ 0 w 690"/>
                <a:gd name="T95" fmla="*/ 0 h 1025"/>
                <a:gd name="T96" fmla="*/ 0 w 690"/>
                <a:gd name="T97" fmla="*/ 0 h 1025"/>
                <a:gd name="T98" fmla="*/ 0 w 690"/>
                <a:gd name="T99" fmla="*/ 0 h 1025"/>
                <a:gd name="T100" fmla="*/ 0 w 690"/>
                <a:gd name="T101" fmla="*/ 0 h 1025"/>
                <a:gd name="T102" fmla="*/ 0 w 690"/>
                <a:gd name="T103" fmla="*/ 0 h 1025"/>
                <a:gd name="T104" fmla="*/ 0 w 690"/>
                <a:gd name="T105" fmla="*/ 0 h 1025"/>
                <a:gd name="T106" fmla="*/ 0 w 690"/>
                <a:gd name="T107" fmla="*/ 0 h 10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90"/>
                <a:gd name="T163" fmla="*/ 0 h 1025"/>
                <a:gd name="T164" fmla="*/ 690 w 690"/>
                <a:gd name="T165" fmla="*/ 1025 h 102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90" h="1025">
                  <a:moveTo>
                    <a:pt x="411" y="123"/>
                  </a:moveTo>
                  <a:lnTo>
                    <a:pt x="389" y="111"/>
                  </a:lnTo>
                  <a:lnTo>
                    <a:pt x="365" y="99"/>
                  </a:lnTo>
                  <a:lnTo>
                    <a:pt x="341" y="88"/>
                  </a:lnTo>
                  <a:lnTo>
                    <a:pt x="317" y="78"/>
                  </a:lnTo>
                  <a:lnTo>
                    <a:pt x="292" y="67"/>
                  </a:lnTo>
                  <a:lnTo>
                    <a:pt x="268" y="58"/>
                  </a:lnTo>
                  <a:lnTo>
                    <a:pt x="243" y="51"/>
                  </a:lnTo>
                  <a:lnTo>
                    <a:pt x="218" y="42"/>
                  </a:lnTo>
                  <a:lnTo>
                    <a:pt x="191" y="35"/>
                  </a:lnTo>
                  <a:lnTo>
                    <a:pt x="165" y="29"/>
                  </a:lnTo>
                  <a:lnTo>
                    <a:pt x="139" y="23"/>
                  </a:lnTo>
                  <a:lnTo>
                    <a:pt x="112" y="17"/>
                  </a:lnTo>
                  <a:lnTo>
                    <a:pt x="84" y="12"/>
                  </a:lnTo>
                  <a:lnTo>
                    <a:pt x="57" y="8"/>
                  </a:lnTo>
                  <a:lnTo>
                    <a:pt x="28" y="3"/>
                  </a:lnTo>
                  <a:lnTo>
                    <a:pt x="0" y="0"/>
                  </a:lnTo>
                  <a:lnTo>
                    <a:pt x="90" y="69"/>
                  </a:lnTo>
                  <a:lnTo>
                    <a:pt x="106" y="73"/>
                  </a:lnTo>
                  <a:lnTo>
                    <a:pt x="124" y="76"/>
                  </a:lnTo>
                  <a:lnTo>
                    <a:pt x="140" y="81"/>
                  </a:lnTo>
                  <a:lnTo>
                    <a:pt x="157" y="85"/>
                  </a:lnTo>
                  <a:lnTo>
                    <a:pt x="174" y="90"/>
                  </a:lnTo>
                  <a:lnTo>
                    <a:pt x="191" y="96"/>
                  </a:lnTo>
                  <a:lnTo>
                    <a:pt x="207" y="100"/>
                  </a:lnTo>
                  <a:lnTo>
                    <a:pt x="224" y="106"/>
                  </a:lnTo>
                  <a:lnTo>
                    <a:pt x="240" y="112"/>
                  </a:lnTo>
                  <a:lnTo>
                    <a:pt x="256" y="118"/>
                  </a:lnTo>
                  <a:lnTo>
                    <a:pt x="271" y="124"/>
                  </a:lnTo>
                  <a:lnTo>
                    <a:pt x="288" y="130"/>
                  </a:lnTo>
                  <a:lnTo>
                    <a:pt x="304" y="138"/>
                  </a:lnTo>
                  <a:lnTo>
                    <a:pt x="319" y="143"/>
                  </a:lnTo>
                  <a:lnTo>
                    <a:pt x="335" y="151"/>
                  </a:lnTo>
                  <a:lnTo>
                    <a:pt x="350" y="158"/>
                  </a:lnTo>
                  <a:lnTo>
                    <a:pt x="335" y="166"/>
                  </a:lnTo>
                  <a:lnTo>
                    <a:pt x="320" y="172"/>
                  </a:lnTo>
                  <a:lnTo>
                    <a:pt x="305" y="178"/>
                  </a:lnTo>
                  <a:lnTo>
                    <a:pt x="292" y="184"/>
                  </a:lnTo>
                  <a:lnTo>
                    <a:pt x="280" y="190"/>
                  </a:lnTo>
                  <a:lnTo>
                    <a:pt x="268" y="194"/>
                  </a:lnTo>
                  <a:lnTo>
                    <a:pt x="256" y="199"/>
                  </a:lnTo>
                  <a:lnTo>
                    <a:pt x="246" y="203"/>
                  </a:lnTo>
                  <a:lnTo>
                    <a:pt x="282" y="239"/>
                  </a:lnTo>
                  <a:lnTo>
                    <a:pt x="301" y="231"/>
                  </a:lnTo>
                  <a:lnTo>
                    <a:pt x="319" y="226"/>
                  </a:lnTo>
                  <a:lnTo>
                    <a:pt x="335" y="218"/>
                  </a:lnTo>
                  <a:lnTo>
                    <a:pt x="350" y="212"/>
                  </a:lnTo>
                  <a:lnTo>
                    <a:pt x="365" y="206"/>
                  </a:lnTo>
                  <a:lnTo>
                    <a:pt x="378" y="200"/>
                  </a:lnTo>
                  <a:lnTo>
                    <a:pt x="390" y="194"/>
                  </a:lnTo>
                  <a:lnTo>
                    <a:pt x="402" y="188"/>
                  </a:lnTo>
                  <a:lnTo>
                    <a:pt x="417" y="197"/>
                  </a:lnTo>
                  <a:lnTo>
                    <a:pt x="432" y="208"/>
                  </a:lnTo>
                  <a:lnTo>
                    <a:pt x="445" y="218"/>
                  </a:lnTo>
                  <a:lnTo>
                    <a:pt x="459" y="229"/>
                  </a:lnTo>
                  <a:lnTo>
                    <a:pt x="472" y="239"/>
                  </a:lnTo>
                  <a:lnTo>
                    <a:pt x="486" y="251"/>
                  </a:lnTo>
                  <a:lnTo>
                    <a:pt x="497" y="264"/>
                  </a:lnTo>
                  <a:lnTo>
                    <a:pt x="509" y="276"/>
                  </a:lnTo>
                  <a:lnTo>
                    <a:pt x="532" y="303"/>
                  </a:lnTo>
                  <a:lnTo>
                    <a:pt x="551" y="330"/>
                  </a:lnTo>
                  <a:lnTo>
                    <a:pt x="569" y="357"/>
                  </a:lnTo>
                  <a:lnTo>
                    <a:pt x="582" y="384"/>
                  </a:lnTo>
                  <a:lnTo>
                    <a:pt x="594" y="410"/>
                  </a:lnTo>
                  <a:lnTo>
                    <a:pt x="602" y="439"/>
                  </a:lnTo>
                  <a:lnTo>
                    <a:pt x="608" y="466"/>
                  </a:lnTo>
                  <a:lnTo>
                    <a:pt x="609" y="494"/>
                  </a:lnTo>
                  <a:lnTo>
                    <a:pt x="384" y="500"/>
                  </a:lnTo>
                  <a:lnTo>
                    <a:pt x="383" y="545"/>
                  </a:lnTo>
                  <a:lnTo>
                    <a:pt x="611" y="539"/>
                  </a:lnTo>
                  <a:lnTo>
                    <a:pt x="611" y="561"/>
                  </a:lnTo>
                  <a:lnTo>
                    <a:pt x="608" y="585"/>
                  </a:lnTo>
                  <a:lnTo>
                    <a:pt x="603" y="607"/>
                  </a:lnTo>
                  <a:lnTo>
                    <a:pt x="597" y="631"/>
                  </a:lnTo>
                  <a:lnTo>
                    <a:pt x="588" y="655"/>
                  </a:lnTo>
                  <a:lnTo>
                    <a:pt x="578" y="679"/>
                  </a:lnTo>
                  <a:lnTo>
                    <a:pt x="564" y="701"/>
                  </a:lnTo>
                  <a:lnTo>
                    <a:pt x="550" y="725"/>
                  </a:lnTo>
                  <a:lnTo>
                    <a:pt x="536" y="745"/>
                  </a:lnTo>
                  <a:lnTo>
                    <a:pt x="523" y="762"/>
                  </a:lnTo>
                  <a:lnTo>
                    <a:pt x="508" y="779"/>
                  </a:lnTo>
                  <a:lnTo>
                    <a:pt x="493" y="795"/>
                  </a:lnTo>
                  <a:lnTo>
                    <a:pt x="477" y="810"/>
                  </a:lnTo>
                  <a:lnTo>
                    <a:pt x="460" y="825"/>
                  </a:lnTo>
                  <a:lnTo>
                    <a:pt x="444" y="839"/>
                  </a:lnTo>
                  <a:lnTo>
                    <a:pt x="426" y="852"/>
                  </a:lnTo>
                  <a:lnTo>
                    <a:pt x="408" y="846"/>
                  </a:lnTo>
                  <a:lnTo>
                    <a:pt x="390" y="840"/>
                  </a:lnTo>
                  <a:lnTo>
                    <a:pt x="374" y="834"/>
                  </a:lnTo>
                  <a:lnTo>
                    <a:pt x="358" y="828"/>
                  </a:lnTo>
                  <a:lnTo>
                    <a:pt x="341" y="824"/>
                  </a:lnTo>
                  <a:lnTo>
                    <a:pt x="326" y="818"/>
                  </a:lnTo>
                  <a:lnTo>
                    <a:pt x="311" y="813"/>
                  </a:lnTo>
                  <a:lnTo>
                    <a:pt x="298" y="809"/>
                  </a:lnTo>
                  <a:lnTo>
                    <a:pt x="289" y="819"/>
                  </a:lnTo>
                  <a:lnTo>
                    <a:pt x="280" y="831"/>
                  </a:lnTo>
                  <a:lnTo>
                    <a:pt x="271" y="841"/>
                  </a:lnTo>
                  <a:lnTo>
                    <a:pt x="264" y="852"/>
                  </a:lnTo>
                  <a:lnTo>
                    <a:pt x="285" y="858"/>
                  </a:lnTo>
                  <a:lnTo>
                    <a:pt x="302" y="864"/>
                  </a:lnTo>
                  <a:lnTo>
                    <a:pt x="319" y="868"/>
                  </a:lnTo>
                  <a:lnTo>
                    <a:pt x="334" y="873"/>
                  </a:lnTo>
                  <a:lnTo>
                    <a:pt x="346" y="877"/>
                  </a:lnTo>
                  <a:lnTo>
                    <a:pt x="356" y="882"/>
                  </a:lnTo>
                  <a:lnTo>
                    <a:pt x="365" y="885"/>
                  </a:lnTo>
                  <a:lnTo>
                    <a:pt x="371" y="888"/>
                  </a:lnTo>
                  <a:lnTo>
                    <a:pt x="353" y="900"/>
                  </a:lnTo>
                  <a:lnTo>
                    <a:pt x="335" y="912"/>
                  </a:lnTo>
                  <a:lnTo>
                    <a:pt x="316" y="922"/>
                  </a:lnTo>
                  <a:lnTo>
                    <a:pt x="296" y="932"/>
                  </a:lnTo>
                  <a:lnTo>
                    <a:pt x="276" y="941"/>
                  </a:lnTo>
                  <a:lnTo>
                    <a:pt x="255" y="950"/>
                  </a:lnTo>
                  <a:lnTo>
                    <a:pt x="232" y="959"/>
                  </a:lnTo>
                  <a:lnTo>
                    <a:pt x="209" y="967"/>
                  </a:lnTo>
                  <a:lnTo>
                    <a:pt x="206" y="980"/>
                  </a:lnTo>
                  <a:lnTo>
                    <a:pt x="201" y="995"/>
                  </a:lnTo>
                  <a:lnTo>
                    <a:pt x="197" y="1010"/>
                  </a:lnTo>
                  <a:lnTo>
                    <a:pt x="192" y="1025"/>
                  </a:lnTo>
                  <a:lnTo>
                    <a:pt x="195" y="1023"/>
                  </a:lnTo>
                  <a:lnTo>
                    <a:pt x="200" y="1022"/>
                  </a:lnTo>
                  <a:lnTo>
                    <a:pt x="203" y="1022"/>
                  </a:lnTo>
                  <a:lnTo>
                    <a:pt x="206" y="1020"/>
                  </a:lnTo>
                  <a:lnTo>
                    <a:pt x="231" y="1012"/>
                  </a:lnTo>
                  <a:lnTo>
                    <a:pt x="256" y="1004"/>
                  </a:lnTo>
                  <a:lnTo>
                    <a:pt x="280" y="994"/>
                  </a:lnTo>
                  <a:lnTo>
                    <a:pt x="304" y="985"/>
                  </a:lnTo>
                  <a:lnTo>
                    <a:pt x="328" y="974"/>
                  </a:lnTo>
                  <a:lnTo>
                    <a:pt x="350" y="964"/>
                  </a:lnTo>
                  <a:lnTo>
                    <a:pt x="372" y="953"/>
                  </a:lnTo>
                  <a:lnTo>
                    <a:pt x="393" y="941"/>
                  </a:lnTo>
                  <a:lnTo>
                    <a:pt x="414" y="931"/>
                  </a:lnTo>
                  <a:lnTo>
                    <a:pt x="435" y="919"/>
                  </a:lnTo>
                  <a:lnTo>
                    <a:pt x="454" y="906"/>
                  </a:lnTo>
                  <a:lnTo>
                    <a:pt x="472" y="892"/>
                  </a:lnTo>
                  <a:lnTo>
                    <a:pt x="492" y="880"/>
                  </a:lnTo>
                  <a:lnTo>
                    <a:pt x="508" y="865"/>
                  </a:lnTo>
                  <a:lnTo>
                    <a:pt x="526" y="852"/>
                  </a:lnTo>
                  <a:lnTo>
                    <a:pt x="542" y="837"/>
                  </a:lnTo>
                  <a:lnTo>
                    <a:pt x="578" y="800"/>
                  </a:lnTo>
                  <a:lnTo>
                    <a:pt x="609" y="762"/>
                  </a:lnTo>
                  <a:lnTo>
                    <a:pt x="634" y="722"/>
                  </a:lnTo>
                  <a:lnTo>
                    <a:pt x="657" y="682"/>
                  </a:lnTo>
                  <a:lnTo>
                    <a:pt x="672" y="639"/>
                  </a:lnTo>
                  <a:lnTo>
                    <a:pt x="684" y="595"/>
                  </a:lnTo>
                  <a:lnTo>
                    <a:pt x="688" y="551"/>
                  </a:lnTo>
                  <a:lnTo>
                    <a:pt x="690" y="504"/>
                  </a:lnTo>
                  <a:lnTo>
                    <a:pt x="688" y="476"/>
                  </a:lnTo>
                  <a:lnTo>
                    <a:pt x="684" y="448"/>
                  </a:lnTo>
                  <a:lnTo>
                    <a:pt x="678" y="419"/>
                  </a:lnTo>
                  <a:lnTo>
                    <a:pt x="669" y="393"/>
                  </a:lnTo>
                  <a:lnTo>
                    <a:pt x="658" y="366"/>
                  </a:lnTo>
                  <a:lnTo>
                    <a:pt x="646" y="340"/>
                  </a:lnTo>
                  <a:lnTo>
                    <a:pt x="631" y="317"/>
                  </a:lnTo>
                  <a:lnTo>
                    <a:pt x="615" y="291"/>
                  </a:lnTo>
                  <a:lnTo>
                    <a:pt x="597" y="269"/>
                  </a:lnTo>
                  <a:lnTo>
                    <a:pt x="576" y="245"/>
                  </a:lnTo>
                  <a:lnTo>
                    <a:pt x="554" y="223"/>
                  </a:lnTo>
                  <a:lnTo>
                    <a:pt x="530" y="202"/>
                  </a:lnTo>
                  <a:lnTo>
                    <a:pt x="503" y="181"/>
                  </a:lnTo>
                  <a:lnTo>
                    <a:pt x="475" y="161"/>
                  </a:lnTo>
                  <a:lnTo>
                    <a:pt x="444" y="142"/>
                  </a:lnTo>
                  <a:lnTo>
                    <a:pt x="411" y="123"/>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3" name="Freeform 12"/>
            <p:cNvSpPr>
              <a:spLocks/>
            </p:cNvSpPr>
            <p:nvPr/>
          </p:nvSpPr>
          <p:spPr bwMode="auto">
            <a:xfrm>
              <a:off x="4914" y="400"/>
              <a:ext cx="156" cy="359"/>
            </a:xfrm>
            <a:custGeom>
              <a:avLst/>
              <a:gdLst>
                <a:gd name="T0" fmla="*/ 0 w 469"/>
                <a:gd name="T1" fmla="*/ 0 h 1078"/>
                <a:gd name="T2" fmla="*/ 0 w 469"/>
                <a:gd name="T3" fmla="*/ 0 h 1078"/>
                <a:gd name="T4" fmla="*/ 0 w 469"/>
                <a:gd name="T5" fmla="*/ 0 h 1078"/>
                <a:gd name="T6" fmla="*/ 0 w 469"/>
                <a:gd name="T7" fmla="*/ 0 h 1078"/>
                <a:gd name="T8" fmla="*/ 0 w 469"/>
                <a:gd name="T9" fmla="*/ 0 h 1078"/>
                <a:gd name="T10" fmla="*/ 0 w 469"/>
                <a:gd name="T11" fmla="*/ 0 h 1078"/>
                <a:gd name="T12" fmla="*/ 0 w 469"/>
                <a:gd name="T13" fmla="*/ 0 h 1078"/>
                <a:gd name="T14" fmla="*/ 0 w 469"/>
                <a:gd name="T15" fmla="*/ 0 h 1078"/>
                <a:gd name="T16" fmla="*/ 0 w 469"/>
                <a:gd name="T17" fmla="*/ 0 h 1078"/>
                <a:gd name="T18" fmla="*/ 0 w 469"/>
                <a:gd name="T19" fmla="*/ 0 h 1078"/>
                <a:gd name="T20" fmla="*/ 0 w 469"/>
                <a:gd name="T21" fmla="*/ 0 h 1078"/>
                <a:gd name="T22" fmla="*/ 0 w 469"/>
                <a:gd name="T23" fmla="*/ 0 h 1078"/>
                <a:gd name="T24" fmla="*/ 0 w 469"/>
                <a:gd name="T25" fmla="*/ 0 h 1078"/>
                <a:gd name="T26" fmla="*/ 0 w 469"/>
                <a:gd name="T27" fmla="*/ 0 h 1078"/>
                <a:gd name="T28" fmla="*/ 0 w 469"/>
                <a:gd name="T29" fmla="*/ 0 h 1078"/>
                <a:gd name="T30" fmla="*/ 0 w 469"/>
                <a:gd name="T31" fmla="*/ 0 h 1078"/>
                <a:gd name="T32" fmla="*/ 0 w 469"/>
                <a:gd name="T33" fmla="*/ 0 h 1078"/>
                <a:gd name="T34" fmla="*/ 0 w 469"/>
                <a:gd name="T35" fmla="*/ 0 h 1078"/>
                <a:gd name="T36" fmla="*/ 0 w 469"/>
                <a:gd name="T37" fmla="*/ 0 h 1078"/>
                <a:gd name="T38" fmla="*/ 0 w 469"/>
                <a:gd name="T39" fmla="*/ 0 h 1078"/>
                <a:gd name="T40" fmla="*/ 0 w 469"/>
                <a:gd name="T41" fmla="*/ 0 h 1078"/>
                <a:gd name="T42" fmla="*/ 0 w 469"/>
                <a:gd name="T43" fmla="*/ 0 h 1078"/>
                <a:gd name="T44" fmla="*/ 0 w 469"/>
                <a:gd name="T45" fmla="*/ 0 h 1078"/>
                <a:gd name="T46" fmla="*/ 0 w 469"/>
                <a:gd name="T47" fmla="*/ 0 h 1078"/>
                <a:gd name="T48" fmla="*/ 0 w 469"/>
                <a:gd name="T49" fmla="*/ 0 h 1078"/>
                <a:gd name="T50" fmla="*/ 0 w 469"/>
                <a:gd name="T51" fmla="*/ 0 h 1078"/>
                <a:gd name="T52" fmla="*/ 0 w 469"/>
                <a:gd name="T53" fmla="*/ 0 h 1078"/>
                <a:gd name="T54" fmla="*/ 0 w 469"/>
                <a:gd name="T55" fmla="*/ 0 h 1078"/>
                <a:gd name="T56" fmla="*/ 0 w 469"/>
                <a:gd name="T57" fmla="*/ 0 h 1078"/>
                <a:gd name="T58" fmla="*/ 0 w 469"/>
                <a:gd name="T59" fmla="*/ 0 h 1078"/>
                <a:gd name="T60" fmla="*/ 0 w 469"/>
                <a:gd name="T61" fmla="*/ 0 h 1078"/>
                <a:gd name="T62" fmla="*/ 0 w 469"/>
                <a:gd name="T63" fmla="*/ 0 h 1078"/>
                <a:gd name="T64" fmla="*/ 0 w 469"/>
                <a:gd name="T65" fmla="*/ 0 h 1078"/>
                <a:gd name="T66" fmla="*/ 0 w 469"/>
                <a:gd name="T67" fmla="*/ 0 h 1078"/>
                <a:gd name="T68" fmla="*/ 0 w 469"/>
                <a:gd name="T69" fmla="*/ 0 h 1078"/>
                <a:gd name="T70" fmla="*/ 0 w 469"/>
                <a:gd name="T71" fmla="*/ 0 h 1078"/>
                <a:gd name="T72" fmla="*/ 0 w 469"/>
                <a:gd name="T73" fmla="*/ 0 h 1078"/>
                <a:gd name="T74" fmla="*/ 0 w 469"/>
                <a:gd name="T75" fmla="*/ 0 h 1078"/>
                <a:gd name="T76" fmla="*/ 0 w 469"/>
                <a:gd name="T77" fmla="*/ 0 h 1078"/>
                <a:gd name="T78" fmla="*/ 0 w 469"/>
                <a:gd name="T79" fmla="*/ 0 h 1078"/>
                <a:gd name="T80" fmla="*/ 0 w 469"/>
                <a:gd name="T81" fmla="*/ 0 h 1078"/>
                <a:gd name="T82" fmla="*/ 0 w 469"/>
                <a:gd name="T83" fmla="*/ 0 h 1078"/>
                <a:gd name="T84" fmla="*/ 0 w 469"/>
                <a:gd name="T85" fmla="*/ 0 h 1078"/>
                <a:gd name="T86" fmla="*/ 0 w 469"/>
                <a:gd name="T87" fmla="*/ 0 h 1078"/>
                <a:gd name="T88" fmla="*/ 0 w 469"/>
                <a:gd name="T89" fmla="*/ 0 h 1078"/>
                <a:gd name="T90" fmla="*/ 0 w 469"/>
                <a:gd name="T91" fmla="*/ 0 h 1078"/>
                <a:gd name="T92" fmla="*/ 0 w 469"/>
                <a:gd name="T93" fmla="*/ 0 h 1078"/>
                <a:gd name="T94" fmla="*/ 0 w 469"/>
                <a:gd name="T95" fmla="*/ 0 h 1078"/>
                <a:gd name="T96" fmla="*/ 0 w 469"/>
                <a:gd name="T97" fmla="*/ 0 h 1078"/>
                <a:gd name="T98" fmla="*/ 0 w 469"/>
                <a:gd name="T99" fmla="*/ 0 h 1078"/>
                <a:gd name="T100" fmla="*/ 0 w 469"/>
                <a:gd name="T101" fmla="*/ 0 h 1078"/>
                <a:gd name="T102" fmla="*/ 0 w 469"/>
                <a:gd name="T103" fmla="*/ 0 h 10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69"/>
                <a:gd name="T157" fmla="*/ 0 h 1078"/>
                <a:gd name="T158" fmla="*/ 469 w 469"/>
                <a:gd name="T159" fmla="*/ 1078 h 10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69" h="1078">
                  <a:moveTo>
                    <a:pt x="146" y="1007"/>
                  </a:moveTo>
                  <a:lnTo>
                    <a:pt x="163" y="992"/>
                  </a:lnTo>
                  <a:lnTo>
                    <a:pt x="179" y="974"/>
                  </a:lnTo>
                  <a:lnTo>
                    <a:pt x="195" y="956"/>
                  </a:lnTo>
                  <a:lnTo>
                    <a:pt x="212" y="935"/>
                  </a:lnTo>
                  <a:lnTo>
                    <a:pt x="228" y="913"/>
                  </a:lnTo>
                  <a:lnTo>
                    <a:pt x="246" y="890"/>
                  </a:lnTo>
                  <a:lnTo>
                    <a:pt x="262" y="865"/>
                  </a:lnTo>
                  <a:lnTo>
                    <a:pt x="280" y="838"/>
                  </a:lnTo>
                  <a:lnTo>
                    <a:pt x="289" y="841"/>
                  </a:lnTo>
                  <a:lnTo>
                    <a:pt x="300" y="843"/>
                  </a:lnTo>
                  <a:lnTo>
                    <a:pt x="309" y="845"/>
                  </a:lnTo>
                  <a:lnTo>
                    <a:pt x="317" y="847"/>
                  </a:lnTo>
                  <a:lnTo>
                    <a:pt x="325" y="850"/>
                  </a:lnTo>
                  <a:lnTo>
                    <a:pt x="334" y="851"/>
                  </a:lnTo>
                  <a:lnTo>
                    <a:pt x="341" y="854"/>
                  </a:lnTo>
                  <a:lnTo>
                    <a:pt x="349" y="856"/>
                  </a:lnTo>
                  <a:lnTo>
                    <a:pt x="356" y="845"/>
                  </a:lnTo>
                  <a:lnTo>
                    <a:pt x="365" y="835"/>
                  </a:lnTo>
                  <a:lnTo>
                    <a:pt x="374" y="823"/>
                  </a:lnTo>
                  <a:lnTo>
                    <a:pt x="383" y="813"/>
                  </a:lnTo>
                  <a:lnTo>
                    <a:pt x="373" y="810"/>
                  </a:lnTo>
                  <a:lnTo>
                    <a:pt x="362" y="807"/>
                  </a:lnTo>
                  <a:lnTo>
                    <a:pt x="352" y="804"/>
                  </a:lnTo>
                  <a:lnTo>
                    <a:pt x="341" y="801"/>
                  </a:lnTo>
                  <a:lnTo>
                    <a:pt x="332" y="799"/>
                  </a:lnTo>
                  <a:lnTo>
                    <a:pt x="323" y="796"/>
                  </a:lnTo>
                  <a:lnTo>
                    <a:pt x="316" y="795"/>
                  </a:lnTo>
                  <a:lnTo>
                    <a:pt x="309" y="792"/>
                  </a:lnTo>
                  <a:lnTo>
                    <a:pt x="329" y="756"/>
                  </a:lnTo>
                  <a:lnTo>
                    <a:pt x="347" y="722"/>
                  </a:lnTo>
                  <a:lnTo>
                    <a:pt x="361" y="689"/>
                  </a:lnTo>
                  <a:lnTo>
                    <a:pt x="374" y="658"/>
                  </a:lnTo>
                  <a:lnTo>
                    <a:pt x="383" y="628"/>
                  </a:lnTo>
                  <a:lnTo>
                    <a:pt x="389" y="601"/>
                  </a:lnTo>
                  <a:lnTo>
                    <a:pt x="392" y="574"/>
                  </a:lnTo>
                  <a:lnTo>
                    <a:pt x="393" y="550"/>
                  </a:lnTo>
                  <a:lnTo>
                    <a:pt x="468" y="549"/>
                  </a:lnTo>
                  <a:lnTo>
                    <a:pt x="469" y="504"/>
                  </a:lnTo>
                  <a:lnTo>
                    <a:pt x="386" y="507"/>
                  </a:lnTo>
                  <a:lnTo>
                    <a:pt x="384" y="479"/>
                  </a:lnTo>
                  <a:lnTo>
                    <a:pt x="380" y="450"/>
                  </a:lnTo>
                  <a:lnTo>
                    <a:pt x="371" y="422"/>
                  </a:lnTo>
                  <a:lnTo>
                    <a:pt x="362" y="392"/>
                  </a:lnTo>
                  <a:lnTo>
                    <a:pt x="349" y="362"/>
                  </a:lnTo>
                  <a:lnTo>
                    <a:pt x="332" y="332"/>
                  </a:lnTo>
                  <a:lnTo>
                    <a:pt x="314" y="301"/>
                  </a:lnTo>
                  <a:lnTo>
                    <a:pt x="294" y="268"/>
                  </a:lnTo>
                  <a:lnTo>
                    <a:pt x="304" y="265"/>
                  </a:lnTo>
                  <a:lnTo>
                    <a:pt x="313" y="262"/>
                  </a:lnTo>
                  <a:lnTo>
                    <a:pt x="322" y="258"/>
                  </a:lnTo>
                  <a:lnTo>
                    <a:pt x="332" y="255"/>
                  </a:lnTo>
                  <a:lnTo>
                    <a:pt x="341" y="252"/>
                  </a:lnTo>
                  <a:lnTo>
                    <a:pt x="350" y="249"/>
                  </a:lnTo>
                  <a:lnTo>
                    <a:pt x="358" y="246"/>
                  </a:lnTo>
                  <a:lnTo>
                    <a:pt x="367" y="243"/>
                  </a:lnTo>
                  <a:lnTo>
                    <a:pt x="331" y="207"/>
                  </a:lnTo>
                  <a:lnTo>
                    <a:pt x="329" y="207"/>
                  </a:lnTo>
                  <a:lnTo>
                    <a:pt x="326" y="209"/>
                  </a:lnTo>
                  <a:lnTo>
                    <a:pt x="325" y="209"/>
                  </a:lnTo>
                  <a:lnTo>
                    <a:pt x="322" y="210"/>
                  </a:lnTo>
                  <a:lnTo>
                    <a:pt x="268" y="230"/>
                  </a:lnTo>
                  <a:lnTo>
                    <a:pt x="250" y="204"/>
                  </a:lnTo>
                  <a:lnTo>
                    <a:pt x="233" y="182"/>
                  </a:lnTo>
                  <a:lnTo>
                    <a:pt x="213" y="159"/>
                  </a:lnTo>
                  <a:lnTo>
                    <a:pt x="194" y="137"/>
                  </a:lnTo>
                  <a:lnTo>
                    <a:pt x="173" y="118"/>
                  </a:lnTo>
                  <a:lnTo>
                    <a:pt x="152" y="97"/>
                  </a:lnTo>
                  <a:lnTo>
                    <a:pt x="130" y="79"/>
                  </a:lnTo>
                  <a:lnTo>
                    <a:pt x="108" y="61"/>
                  </a:lnTo>
                  <a:lnTo>
                    <a:pt x="116" y="62"/>
                  </a:lnTo>
                  <a:lnTo>
                    <a:pt x="124" y="64"/>
                  </a:lnTo>
                  <a:lnTo>
                    <a:pt x="133" y="65"/>
                  </a:lnTo>
                  <a:lnTo>
                    <a:pt x="142" y="67"/>
                  </a:lnTo>
                  <a:lnTo>
                    <a:pt x="149" y="68"/>
                  </a:lnTo>
                  <a:lnTo>
                    <a:pt x="158" y="70"/>
                  </a:lnTo>
                  <a:lnTo>
                    <a:pt x="166" y="71"/>
                  </a:lnTo>
                  <a:lnTo>
                    <a:pt x="175" y="73"/>
                  </a:lnTo>
                  <a:lnTo>
                    <a:pt x="85" y="4"/>
                  </a:lnTo>
                  <a:lnTo>
                    <a:pt x="75" y="4"/>
                  </a:lnTo>
                  <a:lnTo>
                    <a:pt x="64" y="3"/>
                  </a:lnTo>
                  <a:lnTo>
                    <a:pt x="54" y="3"/>
                  </a:lnTo>
                  <a:lnTo>
                    <a:pt x="44" y="1"/>
                  </a:lnTo>
                  <a:lnTo>
                    <a:pt x="33" y="1"/>
                  </a:lnTo>
                  <a:lnTo>
                    <a:pt x="23" y="0"/>
                  </a:lnTo>
                  <a:lnTo>
                    <a:pt x="11" y="0"/>
                  </a:lnTo>
                  <a:lnTo>
                    <a:pt x="0" y="0"/>
                  </a:lnTo>
                  <a:lnTo>
                    <a:pt x="3" y="12"/>
                  </a:lnTo>
                  <a:lnTo>
                    <a:pt x="5" y="25"/>
                  </a:lnTo>
                  <a:lnTo>
                    <a:pt x="8" y="40"/>
                  </a:lnTo>
                  <a:lnTo>
                    <a:pt x="9" y="55"/>
                  </a:lnTo>
                  <a:lnTo>
                    <a:pt x="11" y="55"/>
                  </a:lnTo>
                  <a:lnTo>
                    <a:pt x="38" y="74"/>
                  </a:lnTo>
                  <a:lnTo>
                    <a:pt x="63" y="95"/>
                  </a:lnTo>
                  <a:lnTo>
                    <a:pt x="87" y="118"/>
                  </a:lnTo>
                  <a:lnTo>
                    <a:pt x="112" y="140"/>
                  </a:lnTo>
                  <a:lnTo>
                    <a:pt x="134" y="164"/>
                  </a:lnTo>
                  <a:lnTo>
                    <a:pt x="157" y="189"/>
                  </a:lnTo>
                  <a:lnTo>
                    <a:pt x="178" y="216"/>
                  </a:lnTo>
                  <a:lnTo>
                    <a:pt x="198" y="244"/>
                  </a:lnTo>
                  <a:lnTo>
                    <a:pt x="183" y="250"/>
                  </a:lnTo>
                  <a:lnTo>
                    <a:pt x="167" y="255"/>
                  </a:lnTo>
                  <a:lnTo>
                    <a:pt x="149" y="259"/>
                  </a:lnTo>
                  <a:lnTo>
                    <a:pt x="128" y="264"/>
                  </a:lnTo>
                  <a:lnTo>
                    <a:pt x="106" y="268"/>
                  </a:lnTo>
                  <a:lnTo>
                    <a:pt x="81" y="273"/>
                  </a:lnTo>
                  <a:lnTo>
                    <a:pt x="54" y="277"/>
                  </a:lnTo>
                  <a:lnTo>
                    <a:pt x="26" y="280"/>
                  </a:lnTo>
                  <a:lnTo>
                    <a:pt x="26" y="292"/>
                  </a:lnTo>
                  <a:lnTo>
                    <a:pt x="26" y="304"/>
                  </a:lnTo>
                  <a:lnTo>
                    <a:pt x="26" y="318"/>
                  </a:lnTo>
                  <a:lnTo>
                    <a:pt x="27" y="329"/>
                  </a:lnTo>
                  <a:lnTo>
                    <a:pt x="49" y="326"/>
                  </a:lnTo>
                  <a:lnTo>
                    <a:pt x="72" y="322"/>
                  </a:lnTo>
                  <a:lnTo>
                    <a:pt x="94" y="318"/>
                  </a:lnTo>
                  <a:lnTo>
                    <a:pt x="119" y="313"/>
                  </a:lnTo>
                  <a:lnTo>
                    <a:pt x="145" y="307"/>
                  </a:lnTo>
                  <a:lnTo>
                    <a:pt x="170" y="301"/>
                  </a:lnTo>
                  <a:lnTo>
                    <a:pt x="197" y="294"/>
                  </a:lnTo>
                  <a:lnTo>
                    <a:pt x="225" y="286"/>
                  </a:lnTo>
                  <a:lnTo>
                    <a:pt x="233" y="294"/>
                  </a:lnTo>
                  <a:lnTo>
                    <a:pt x="240" y="304"/>
                  </a:lnTo>
                  <a:lnTo>
                    <a:pt x="247" y="315"/>
                  </a:lnTo>
                  <a:lnTo>
                    <a:pt x="253" y="326"/>
                  </a:lnTo>
                  <a:lnTo>
                    <a:pt x="261" y="340"/>
                  </a:lnTo>
                  <a:lnTo>
                    <a:pt x="268" y="355"/>
                  </a:lnTo>
                  <a:lnTo>
                    <a:pt x="274" y="370"/>
                  </a:lnTo>
                  <a:lnTo>
                    <a:pt x="282" y="388"/>
                  </a:lnTo>
                  <a:lnTo>
                    <a:pt x="294" y="422"/>
                  </a:lnTo>
                  <a:lnTo>
                    <a:pt x="303" y="453"/>
                  </a:lnTo>
                  <a:lnTo>
                    <a:pt x="307" y="483"/>
                  </a:lnTo>
                  <a:lnTo>
                    <a:pt x="310" y="508"/>
                  </a:lnTo>
                  <a:lnTo>
                    <a:pt x="29" y="517"/>
                  </a:lnTo>
                  <a:lnTo>
                    <a:pt x="29" y="528"/>
                  </a:lnTo>
                  <a:lnTo>
                    <a:pt x="29" y="540"/>
                  </a:lnTo>
                  <a:lnTo>
                    <a:pt x="29" y="550"/>
                  </a:lnTo>
                  <a:lnTo>
                    <a:pt x="29" y="562"/>
                  </a:lnTo>
                  <a:lnTo>
                    <a:pt x="312" y="553"/>
                  </a:lnTo>
                  <a:lnTo>
                    <a:pt x="312" y="579"/>
                  </a:lnTo>
                  <a:lnTo>
                    <a:pt x="309" y="605"/>
                  </a:lnTo>
                  <a:lnTo>
                    <a:pt x="303" y="632"/>
                  </a:lnTo>
                  <a:lnTo>
                    <a:pt x="295" y="661"/>
                  </a:lnTo>
                  <a:lnTo>
                    <a:pt x="285" y="689"/>
                  </a:lnTo>
                  <a:lnTo>
                    <a:pt x="271" y="719"/>
                  </a:lnTo>
                  <a:lnTo>
                    <a:pt x="256" y="750"/>
                  </a:lnTo>
                  <a:lnTo>
                    <a:pt x="239" y="781"/>
                  </a:lnTo>
                  <a:lnTo>
                    <a:pt x="213" y="774"/>
                  </a:lnTo>
                  <a:lnTo>
                    <a:pt x="188" y="768"/>
                  </a:lnTo>
                  <a:lnTo>
                    <a:pt x="161" y="763"/>
                  </a:lnTo>
                  <a:lnTo>
                    <a:pt x="134" y="757"/>
                  </a:lnTo>
                  <a:lnTo>
                    <a:pt x="108" y="755"/>
                  </a:lnTo>
                  <a:lnTo>
                    <a:pt x="79" y="752"/>
                  </a:lnTo>
                  <a:lnTo>
                    <a:pt x="52" y="749"/>
                  </a:lnTo>
                  <a:lnTo>
                    <a:pt x="24" y="747"/>
                  </a:lnTo>
                  <a:lnTo>
                    <a:pt x="24" y="759"/>
                  </a:lnTo>
                  <a:lnTo>
                    <a:pt x="24" y="771"/>
                  </a:lnTo>
                  <a:lnTo>
                    <a:pt x="24" y="784"/>
                  </a:lnTo>
                  <a:lnTo>
                    <a:pt x="23" y="796"/>
                  </a:lnTo>
                  <a:lnTo>
                    <a:pt x="46" y="798"/>
                  </a:lnTo>
                  <a:lnTo>
                    <a:pt x="70" y="801"/>
                  </a:lnTo>
                  <a:lnTo>
                    <a:pt x="94" y="802"/>
                  </a:lnTo>
                  <a:lnTo>
                    <a:pt x="119" y="805"/>
                  </a:lnTo>
                  <a:lnTo>
                    <a:pt x="143" y="808"/>
                  </a:lnTo>
                  <a:lnTo>
                    <a:pt x="167" y="813"/>
                  </a:lnTo>
                  <a:lnTo>
                    <a:pt x="191" y="817"/>
                  </a:lnTo>
                  <a:lnTo>
                    <a:pt x="215" y="822"/>
                  </a:lnTo>
                  <a:lnTo>
                    <a:pt x="188" y="859"/>
                  </a:lnTo>
                  <a:lnTo>
                    <a:pt x="164" y="892"/>
                  </a:lnTo>
                  <a:lnTo>
                    <a:pt x="140" y="923"/>
                  </a:lnTo>
                  <a:lnTo>
                    <a:pt x="118" y="950"/>
                  </a:lnTo>
                  <a:lnTo>
                    <a:pt x="97" y="974"/>
                  </a:lnTo>
                  <a:lnTo>
                    <a:pt x="78" y="995"/>
                  </a:lnTo>
                  <a:lnTo>
                    <a:pt x="60" y="1013"/>
                  </a:lnTo>
                  <a:lnTo>
                    <a:pt x="44" y="1027"/>
                  </a:lnTo>
                  <a:lnTo>
                    <a:pt x="15" y="1029"/>
                  </a:lnTo>
                  <a:lnTo>
                    <a:pt x="14" y="1042"/>
                  </a:lnTo>
                  <a:lnTo>
                    <a:pt x="14" y="1054"/>
                  </a:lnTo>
                  <a:lnTo>
                    <a:pt x="14" y="1066"/>
                  </a:lnTo>
                  <a:lnTo>
                    <a:pt x="12" y="1078"/>
                  </a:lnTo>
                  <a:lnTo>
                    <a:pt x="29" y="1077"/>
                  </a:lnTo>
                  <a:lnTo>
                    <a:pt x="46" y="1075"/>
                  </a:lnTo>
                  <a:lnTo>
                    <a:pt x="63" y="1072"/>
                  </a:lnTo>
                  <a:lnTo>
                    <a:pt x="81" y="1071"/>
                  </a:lnTo>
                  <a:lnTo>
                    <a:pt x="97" y="1068"/>
                  </a:lnTo>
                  <a:lnTo>
                    <a:pt x="113" y="1065"/>
                  </a:lnTo>
                  <a:lnTo>
                    <a:pt x="130" y="1062"/>
                  </a:lnTo>
                  <a:lnTo>
                    <a:pt x="148" y="1059"/>
                  </a:lnTo>
                  <a:lnTo>
                    <a:pt x="164" y="1056"/>
                  </a:lnTo>
                  <a:lnTo>
                    <a:pt x="180" y="1053"/>
                  </a:lnTo>
                  <a:lnTo>
                    <a:pt x="197" y="1050"/>
                  </a:lnTo>
                  <a:lnTo>
                    <a:pt x="213" y="1045"/>
                  </a:lnTo>
                  <a:lnTo>
                    <a:pt x="230" y="1041"/>
                  </a:lnTo>
                  <a:lnTo>
                    <a:pt x="245" y="1038"/>
                  </a:lnTo>
                  <a:lnTo>
                    <a:pt x="261" y="1033"/>
                  </a:lnTo>
                  <a:lnTo>
                    <a:pt x="277" y="1029"/>
                  </a:lnTo>
                  <a:lnTo>
                    <a:pt x="282" y="1014"/>
                  </a:lnTo>
                  <a:lnTo>
                    <a:pt x="286" y="999"/>
                  </a:lnTo>
                  <a:lnTo>
                    <a:pt x="291" y="984"/>
                  </a:lnTo>
                  <a:lnTo>
                    <a:pt x="294" y="971"/>
                  </a:lnTo>
                  <a:lnTo>
                    <a:pt x="277" y="977"/>
                  </a:lnTo>
                  <a:lnTo>
                    <a:pt x="259" y="981"/>
                  </a:lnTo>
                  <a:lnTo>
                    <a:pt x="242" y="986"/>
                  </a:lnTo>
                  <a:lnTo>
                    <a:pt x="224" y="990"/>
                  </a:lnTo>
                  <a:lnTo>
                    <a:pt x="204" y="995"/>
                  </a:lnTo>
                  <a:lnTo>
                    <a:pt x="185" y="999"/>
                  </a:lnTo>
                  <a:lnTo>
                    <a:pt x="166" y="1004"/>
                  </a:lnTo>
                  <a:lnTo>
                    <a:pt x="146" y="1007"/>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4" name="Freeform 13"/>
            <p:cNvSpPr>
              <a:spLocks/>
            </p:cNvSpPr>
            <p:nvPr/>
          </p:nvSpPr>
          <p:spPr bwMode="auto">
            <a:xfrm>
              <a:off x="4704" y="401"/>
              <a:ext cx="149" cy="359"/>
            </a:xfrm>
            <a:custGeom>
              <a:avLst/>
              <a:gdLst>
                <a:gd name="T0" fmla="*/ 0 w 447"/>
                <a:gd name="T1" fmla="*/ 0 h 1076"/>
                <a:gd name="T2" fmla="*/ 0 w 447"/>
                <a:gd name="T3" fmla="*/ 0 h 1076"/>
                <a:gd name="T4" fmla="*/ 0 w 447"/>
                <a:gd name="T5" fmla="*/ 0 h 1076"/>
                <a:gd name="T6" fmla="*/ 0 w 447"/>
                <a:gd name="T7" fmla="*/ 0 h 1076"/>
                <a:gd name="T8" fmla="*/ 0 w 447"/>
                <a:gd name="T9" fmla="*/ 0 h 1076"/>
                <a:gd name="T10" fmla="*/ 0 w 447"/>
                <a:gd name="T11" fmla="*/ 0 h 1076"/>
                <a:gd name="T12" fmla="*/ 0 w 447"/>
                <a:gd name="T13" fmla="*/ 0 h 1076"/>
                <a:gd name="T14" fmla="*/ 0 w 447"/>
                <a:gd name="T15" fmla="*/ 0 h 1076"/>
                <a:gd name="T16" fmla="*/ 0 w 447"/>
                <a:gd name="T17" fmla="*/ 0 h 1076"/>
                <a:gd name="T18" fmla="*/ 0 w 447"/>
                <a:gd name="T19" fmla="*/ 0 h 1076"/>
                <a:gd name="T20" fmla="*/ 0 w 447"/>
                <a:gd name="T21" fmla="*/ 0 h 1076"/>
                <a:gd name="T22" fmla="*/ 0 w 447"/>
                <a:gd name="T23" fmla="*/ 0 h 1076"/>
                <a:gd name="T24" fmla="*/ 0 w 447"/>
                <a:gd name="T25" fmla="*/ 0 h 1076"/>
                <a:gd name="T26" fmla="*/ 0 w 447"/>
                <a:gd name="T27" fmla="*/ 0 h 1076"/>
                <a:gd name="T28" fmla="*/ 0 w 447"/>
                <a:gd name="T29" fmla="*/ 0 h 1076"/>
                <a:gd name="T30" fmla="*/ 0 w 447"/>
                <a:gd name="T31" fmla="*/ 0 h 1076"/>
                <a:gd name="T32" fmla="*/ 0 w 447"/>
                <a:gd name="T33" fmla="*/ 0 h 1076"/>
                <a:gd name="T34" fmla="*/ 0 w 447"/>
                <a:gd name="T35" fmla="*/ 0 h 1076"/>
                <a:gd name="T36" fmla="*/ 0 w 447"/>
                <a:gd name="T37" fmla="*/ 0 h 1076"/>
                <a:gd name="T38" fmla="*/ 0 w 447"/>
                <a:gd name="T39" fmla="*/ 0 h 1076"/>
                <a:gd name="T40" fmla="*/ 0 w 447"/>
                <a:gd name="T41" fmla="*/ 0 h 1076"/>
                <a:gd name="T42" fmla="*/ 0 w 447"/>
                <a:gd name="T43" fmla="*/ 0 h 1076"/>
                <a:gd name="T44" fmla="*/ 0 w 447"/>
                <a:gd name="T45" fmla="*/ 0 h 1076"/>
                <a:gd name="T46" fmla="*/ 0 w 447"/>
                <a:gd name="T47" fmla="*/ 0 h 1076"/>
                <a:gd name="T48" fmla="*/ 0 w 447"/>
                <a:gd name="T49" fmla="*/ 0 h 1076"/>
                <a:gd name="T50" fmla="*/ 0 w 447"/>
                <a:gd name="T51" fmla="*/ 0 h 1076"/>
                <a:gd name="T52" fmla="*/ 0 w 447"/>
                <a:gd name="T53" fmla="*/ 0 h 1076"/>
                <a:gd name="T54" fmla="*/ 0 w 447"/>
                <a:gd name="T55" fmla="*/ 0 h 1076"/>
                <a:gd name="T56" fmla="*/ 0 w 447"/>
                <a:gd name="T57" fmla="*/ 0 h 1076"/>
                <a:gd name="T58" fmla="*/ 0 w 447"/>
                <a:gd name="T59" fmla="*/ 0 h 1076"/>
                <a:gd name="T60" fmla="*/ 0 w 447"/>
                <a:gd name="T61" fmla="*/ 0 h 1076"/>
                <a:gd name="T62" fmla="*/ 0 w 447"/>
                <a:gd name="T63" fmla="*/ 0 h 1076"/>
                <a:gd name="T64" fmla="*/ 0 w 447"/>
                <a:gd name="T65" fmla="*/ 0 h 1076"/>
                <a:gd name="T66" fmla="*/ 0 w 447"/>
                <a:gd name="T67" fmla="*/ 0 h 1076"/>
                <a:gd name="T68" fmla="*/ 0 w 447"/>
                <a:gd name="T69" fmla="*/ 0 h 1076"/>
                <a:gd name="T70" fmla="*/ 0 w 447"/>
                <a:gd name="T71" fmla="*/ 0 h 1076"/>
                <a:gd name="T72" fmla="*/ 0 w 447"/>
                <a:gd name="T73" fmla="*/ 0 h 1076"/>
                <a:gd name="T74" fmla="*/ 0 w 447"/>
                <a:gd name="T75" fmla="*/ 0 h 1076"/>
                <a:gd name="T76" fmla="*/ 0 w 447"/>
                <a:gd name="T77" fmla="*/ 0 h 1076"/>
                <a:gd name="T78" fmla="*/ 0 w 447"/>
                <a:gd name="T79" fmla="*/ 0 h 1076"/>
                <a:gd name="T80" fmla="*/ 0 w 447"/>
                <a:gd name="T81" fmla="*/ 0 h 1076"/>
                <a:gd name="T82" fmla="*/ 0 w 447"/>
                <a:gd name="T83" fmla="*/ 0 h 1076"/>
                <a:gd name="T84" fmla="*/ 0 w 447"/>
                <a:gd name="T85" fmla="*/ 0 h 1076"/>
                <a:gd name="T86" fmla="*/ 0 w 447"/>
                <a:gd name="T87" fmla="*/ 0 h 1076"/>
                <a:gd name="T88" fmla="*/ 0 w 447"/>
                <a:gd name="T89" fmla="*/ 0 h 1076"/>
                <a:gd name="T90" fmla="*/ 0 w 447"/>
                <a:gd name="T91" fmla="*/ 0 h 1076"/>
                <a:gd name="T92" fmla="*/ 0 w 447"/>
                <a:gd name="T93" fmla="*/ 0 h 1076"/>
                <a:gd name="T94" fmla="*/ 0 w 447"/>
                <a:gd name="T95" fmla="*/ 0 h 1076"/>
                <a:gd name="T96" fmla="*/ 0 w 447"/>
                <a:gd name="T97" fmla="*/ 0 h 1076"/>
                <a:gd name="T98" fmla="*/ 0 w 447"/>
                <a:gd name="T99" fmla="*/ 0 h 1076"/>
                <a:gd name="T100" fmla="*/ 0 w 447"/>
                <a:gd name="T101" fmla="*/ 0 h 1076"/>
                <a:gd name="T102" fmla="*/ 0 w 447"/>
                <a:gd name="T103" fmla="*/ 0 h 1076"/>
                <a:gd name="T104" fmla="*/ 0 w 447"/>
                <a:gd name="T105" fmla="*/ 0 h 1076"/>
                <a:gd name="T106" fmla="*/ 0 w 447"/>
                <a:gd name="T107" fmla="*/ 0 h 1076"/>
                <a:gd name="T108" fmla="*/ 0 w 447"/>
                <a:gd name="T109" fmla="*/ 0 h 1076"/>
                <a:gd name="T110" fmla="*/ 0 w 447"/>
                <a:gd name="T111" fmla="*/ 0 h 1076"/>
                <a:gd name="T112" fmla="*/ 0 w 447"/>
                <a:gd name="T113" fmla="*/ 0 h 10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47"/>
                <a:gd name="T172" fmla="*/ 0 h 1076"/>
                <a:gd name="T173" fmla="*/ 447 w 447"/>
                <a:gd name="T174" fmla="*/ 1076 h 107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47" h="1076">
                  <a:moveTo>
                    <a:pt x="253" y="836"/>
                  </a:moveTo>
                  <a:lnTo>
                    <a:pt x="262" y="833"/>
                  </a:lnTo>
                  <a:lnTo>
                    <a:pt x="274" y="828"/>
                  </a:lnTo>
                  <a:lnTo>
                    <a:pt x="289" y="825"/>
                  </a:lnTo>
                  <a:lnTo>
                    <a:pt x="305" y="821"/>
                  </a:lnTo>
                  <a:lnTo>
                    <a:pt x="325" y="818"/>
                  </a:lnTo>
                  <a:lnTo>
                    <a:pt x="345" y="813"/>
                  </a:lnTo>
                  <a:lnTo>
                    <a:pt x="368" y="810"/>
                  </a:lnTo>
                  <a:lnTo>
                    <a:pt x="393" y="806"/>
                  </a:lnTo>
                  <a:lnTo>
                    <a:pt x="393" y="794"/>
                  </a:lnTo>
                  <a:lnTo>
                    <a:pt x="393" y="782"/>
                  </a:lnTo>
                  <a:lnTo>
                    <a:pt x="393" y="770"/>
                  </a:lnTo>
                  <a:lnTo>
                    <a:pt x="392" y="758"/>
                  </a:lnTo>
                  <a:lnTo>
                    <a:pt x="374" y="761"/>
                  </a:lnTo>
                  <a:lnTo>
                    <a:pt x="354" y="765"/>
                  </a:lnTo>
                  <a:lnTo>
                    <a:pt x="337" y="770"/>
                  </a:lnTo>
                  <a:lnTo>
                    <a:pt x="317" y="774"/>
                  </a:lnTo>
                  <a:lnTo>
                    <a:pt x="296" y="780"/>
                  </a:lnTo>
                  <a:lnTo>
                    <a:pt x="275" y="785"/>
                  </a:lnTo>
                  <a:lnTo>
                    <a:pt x="255" y="791"/>
                  </a:lnTo>
                  <a:lnTo>
                    <a:pt x="232" y="797"/>
                  </a:lnTo>
                  <a:lnTo>
                    <a:pt x="225" y="789"/>
                  </a:lnTo>
                  <a:lnTo>
                    <a:pt x="217" y="779"/>
                  </a:lnTo>
                  <a:lnTo>
                    <a:pt x="210" y="768"/>
                  </a:lnTo>
                  <a:lnTo>
                    <a:pt x="203" y="755"/>
                  </a:lnTo>
                  <a:lnTo>
                    <a:pt x="195" y="742"/>
                  </a:lnTo>
                  <a:lnTo>
                    <a:pt x="188" y="727"/>
                  </a:lnTo>
                  <a:lnTo>
                    <a:pt x="180" y="710"/>
                  </a:lnTo>
                  <a:lnTo>
                    <a:pt x="173" y="692"/>
                  </a:lnTo>
                  <a:lnTo>
                    <a:pt x="159" y="657"/>
                  </a:lnTo>
                  <a:lnTo>
                    <a:pt x="149" y="625"/>
                  </a:lnTo>
                  <a:lnTo>
                    <a:pt x="143" y="597"/>
                  </a:lnTo>
                  <a:lnTo>
                    <a:pt x="140" y="572"/>
                  </a:lnTo>
                  <a:lnTo>
                    <a:pt x="396" y="566"/>
                  </a:lnTo>
                  <a:lnTo>
                    <a:pt x="396" y="554"/>
                  </a:lnTo>
                  <a:lnTo>
                    <a:pt x="396" y="543"/>
                  </a:lnTo>
                  <a:lnTo>
                    <a:pt x="396" y="531"/>
                  </a:lnTo>
                  <a:lnTo>
                    <a:pt x="398" y="521"/>
                  </a:lnTo>
                  <a:lnTo>
                    <a:pt x="138" y="528"/>
                  </a:lnTo>
                  <a:lnTo>
                    <a:pt x="138" y="501"/>
                  </a:lnTo>
                  <a:lnTo>
                    <a:pt x="141" y="475"/>
                  </a:lnTo>
                  <a:lnTo>
                    <a:pt x="147" y="448"/>
                  </a:lnTo>
                  <a:lnTo>
                    <a:pt x="155" y="419"/>
                  </a:lnTo>
                  <a:lnTo>
                    <a:pt x="165" y="391"/>
                  </a:lnTo>
                  <a:lnTo>
                    <a:pt x="179" y="361"/>
                  </a:lnTo>
                  <a:lnTo>
                    <a:pt x="194" y="331"/>
                  </a:lnTo>
                  <a:lnTo>
                    <a:pt x="211" y="300"/>
                  </a:lnTo>
                  <a:lnTo>
                    <a:pt x="240" y="306"/>
                  </a:lnTo>
                  <a:lnTo>
                    <a:pt x="267" y="312"/>
                  </a:lnTo>
                  <a:lnTo>
                    <a:pt x="293" y="317"/>
                  </a:lnTo>
                  <a:lnTo>
                    <a:pt x="319" y="321"/>
                  </a:lnTo>
                  <a:lnTo>
                    <a:pt x="342" y="324"/>
                  </a:lnTo>
                  <a:lnTo>
                    <a:pt x="366" y="327"/>
                  </a:lnTo>
                  <a:lnTo>
                    <a:pt x="389" y="330"/>
                  </a:lnTo>
                  <a:lnTo>
                    <a:pt x="411" y="333"/>
                  </a:lnTo>
                  <a:lnTo>
                    <a:pt x="411" y="321"/>
                  </a:lnTo>
                  <a:lnTo>
                    <a:pt x="412" y="308"/>
                  </a:lnTo>
                  <a:lnTo>
                    <a:pt x="412" y="296"/>
                  </a:lnTo>
                  <a:lnTo>
                    <a:pt x="414" y="284"/>
                  </a:lnTo>
                  <a:lnTo>
                    <a:pt x="393" y="282"/>
                  </a:lnTo>
                  <a:lnTo>
                    <a:pt x="372" y="281"/>
                  </a:lnTo>
                  <a:lnTo>
                    <a:pt x="351" y="278"/>
                  </a:lnTo>
                  <a:lnTo>
                    <a:pt x="329" y="276"/>
                  </a:lnTo>
                  <a:lnTo>
                    <a:pt x="307" y="273"/>
                  </a:lnTo>
                  <a:lnTo>
                    <a:pt x="284" y="269"/>
                  </a:lnTo>
                  <a:lnTo>
                    <a:pt x="261" y="266"/>
                  </a:lnTo>
                  <a:lnTo>
                    <a:pt x="237" y="261"/>
                  </a:lnTo>
                  <a:lnTo>
                    <a:pt x="253" y="234"/>
                  </a:lnTo>
                  <a:lnTo>
                    <a:pt x="271" y="208"/>
                  </a:lnTo>
                  <a:lnTo>
                    <a:pt x="292" y="181"/>
                  </a:lnTo>
                  <a:lnTo>
                    <a:pt x="313" y="155"/>
                  </a:lnTo>
                  <a:lnTo>
                    <a:pt x="334" y="130"/>
                  </a:lnTo>
                  <a:lnTo>
                    <a:pt x="357" y="105"/>
                  </a:lnTo>
                  <a:lnTo>
                    <a:pt x="383" y="81"/>
                  </a:lnTo>
                  <a:lnTo>
                    <a:pt x="409" y="57"/>
                  </a:lnTo>
                  <a:lnTo>
                    <a:pt x="415" y="56"/>
                  </a:lnTo>
                  <a:lnTo>
                    <a:pt x="423" y="56"/>
                  </a:lnTo>
                  <a:lnTo>
                    <a:pt x="430" y="56"/>
                  </a:lnTo>
                  <a:lnTo>
                    <a:pt x="439" y="54"/>
                  </a:lnTo>
                  <a:lnTo>
                    <a:pt x="441" y="39"/>
                  </a:lnTo>
                  <a:lnTo>
                    <a:pt x="444" y="26"/>
                  </a:lnTo>
                  <a:lnTo>
                    <a:pt x="445" y="12"/>
                  </a:lnTo>
                  <a:lnTo>
                    <a:pt x="447" y="0"/>
                  </a:lnTo>
                  <a:lnTo>
                    <a:pt x="420" y="3"/>
                  </a:lnTo>
                  <a:lnTo>
                    <a:pt x="393" y="6"/>
                  </a:lnTo>
                  <a:lnTo>
                    <a:pt x="366" y="11"/>
                  </a:lnTo>
                  <a:lnTo>
                    <a:pt x="339" y="15"/>
                  </a:lnTo>
                  <a:lnTo>
                    <a:pt x="313" y="20"/>
                  </a:lnTo>
                  <a:lnTo>
                    <a:pt x="286" y="26"/>
                  </a:lnTo>
                  <a:lnTo>
                    <a:pt x="259" y="32"/>
                  </a:lnTo>
                  <a:lnTo>
                    <a:pt x="232" y="38"/>
                  </a:lnTo>
                  <a:lnTo>
                    <a:pt x="226" y="39"/>
                  </a:lnTo>
                  <a:lnTo>
                    <a:pt x="220" y="41"/>
                  </a:lnTo>
                  <a:lnTo>
                    <a:pt x="214" y="42"/>
                  </a:lnTo>
                  <a:lnTo>
                    <a:pt x="208" y="44"/>
                  </a:lnTo>
                  <a:lnTo>
                    <a:pt x="198" y="58"/>
                  </a:lnTo>
                  <a:lnTo>
                    <a:pt x="188" y="73"/>
                  </a:lnTo>
                  <a:lnTo>
                    <a:pt x="176" y="90"/>
                  </a:lnTo>
                  <a:lnTo>
                    <a:pt x="165" y="108"/>
                  </a:lnTo>
                  <a:lnTo>
                    <a:pt x="182" y="103"/>
                  </a:lnTo>
                  <a:lnTo>
                    <a:pt x="198" y="97"/>
                  </a:lnTo>
                  <a:lnTo>
                    <a:pt x="216" y="93"/>
                  </a:lnTo>
                  <a:lnTo>
                    <a:pt x="232" y="88"/>
                  </a:lnTo>
                  <a:lnTo>
                    <a:pt x="250" y="85"/>
                  </a:lnTo>
                  <a:lnTo>
                    <a:pt x="268" y="81"/>
                  </a:lnTo>
                  <a:lnTo>
                    <a:pt x="286" y="76"/>
                  </a:lnTo>
                  <a:lnTo>
                    <a:pt x="305" y="73"/>
                  </a:lnTo>
                  <a:lnTo>
                    <a:pt x="284" y="93"/>
                  </a:lnTo>
                  <a:lnTo>
                    <a:pt x="264" y="114"/>
                  </a:lnTo>
                  <a:lnTo>
                    <a:pt x="246" y="135"/>
                  </a:lnTo>
                  <a:lnTo>
                    <a:pt x="228" y="155"/>
                  </a:lnTo>
                  <a:lnTo>
                    <a:pt x="210" y="176"/>
                  </a:lnTo>
                  <a:lnTo>
                    <a:pt x="195" y="199"/>
                  </a:lnTo>
                  <a:lnTo>
                    <a:pt x="180" y="221"/>
                  </a:lnTo>
                  <a:lnTo>
                    <a:pt x="167" y="243"/>
                  </a:lnTo>
                  <a:lnTo>
                    <a:pt x="158" y="240"/>
                  </a:lnTo>
                  <a:lnTo>
                    <a:pt x="149" y="237"/>
                  </a:lnTo>
                  <a:lnTo>
                    <a:pt x="140" y="236"/>
                  </a:lnTo>
                  <a:lnTo>
                    <a:pt x="131" y="233"/>
                  </a:lnTo>
                  <a:lnTo>
                    <a:pt x="122" y="231"/>
                  </a:lnTo>
                  <a:lnTo>
                    <a:pt x="115" y="229"/>
                  </a:lnTo>
                  <a:lnTo>
                    <a:pt x="107" y="227"/>
                  </a:lnTo>
                  <a:lnTo>
                    <a:pt x="100" y="226"/>
                  </a:lnTo>
                  <a:lnTo>
                    <a:pt x="94" y="236"/>
                  </a:lnTo>
                  <a:lnTo>
                    <a:pt x="89" y="246"/>
                  </a:lnTo>
                  <a:lnTo>
                    <a:pt x="83" y="258"/>
                  </a:lnTo>
                  <a:lnTo>
                    <a:pt x="79" y="269"/>
                  </a:lnTo>
                  <a:lnTo>
                    <a:pt x="149" y="287"/>
                  </a:lnTo>
                  <a:lnTo>
                    <a:pt x="140" y="297"/>
                  </a:lnTo>
                  <a:lnTo>
                    <a:pt x="133" y="309"/>
                  </a:lnTo>
                  <a:lnTo>
                    <a:pt x="125" y="321"/>
                  </a:lnTo>
                  <a:lnTo>
                    <a:pt x="118" y="334"/>
                  </a:lnTo>
                  <a:lnTo>
                    <a:pt x="110" y="349"/>
                  </a:lnTo>
                  <a:lnTo>
                    <a:pt x="104" y="364"/>
                  </a:lnTo>
                  <a:lnTo>
                    <a:pt x="97" y="381"/>
                  </a:lnTo>
                  <a:lnTo>
                    <a:pt x="91" y="397"/>
                  </a:lnTo>
                  <a:lnTo>
                    <a:pt x="80" y="431"/>
                  </a:lnTo>
                  <a:lnTo>
                    <a:pt x="73" y="466"/>
                  </a:lnTo>
                  <a:lnTo>
                    <a:pt x="69" y="498"/>
                  </a:lnTo>
                  <a:lnTo>
                    <a:pt x="67" y="530"/>
                  </a:lnTo>
                  <a:lnTo>
                    <a:pt x="3" y="531"/>
                  </a:lnTo>
                  <a:lnTo>
                    <a:pt x="2" y="542"/>
                  </a:lnTo>
                  <a:lnTo>
                    <a:pt x="2" y="554"/>
                  </a:lnTo>
                  <a:lnTo>
                    <a:pt x="0" y="564"/>
                  </a:lnTo>
                  <a:lnTo>
                    <a:pt x="0" y="576"/>
                  </a:lnTo>
                  <a:lnTo>
                    <a:pt x="67" y="575"/>
                  </a:lnTo>
                  <a:lnTo>
                    <a:pt x="70" y="598"/>
                  </a:lnTo>
                  <a:lnTo>
                    <a:pt x="74" y="624"/>
                  </a:lnTo>
                  <a:lnTo>
                    <a:pt x="82" y="651"/>
                  </a:lnTo>
                  <a:lnTo>
                    <a:pt x="92" y="680"/>
                  </a:lnTo>
                  <a:lnTo>
                    <a:pt x="104" y="710"/>
                  </a:lnTo>
                  <a:lnTo>
                    <a:pt x="121" y="743"/>
                  </a:lnTo>
                  <a:lnTo>
                    <a:pt x="138" y="779"/>
                  </a:lnTo>
                  <a:lnTo>
                    <a:pt x="159" y="815"/>
                  </a:lnTo>
                  <a:lnTo>
                    <a:pt x="89" y="839"/>
                  </a:lnTo>
                  <a:lnTo>
                    <a:pt x="79" y="841"/>
                  </a:lnTo>
                  <a:lnTo>
                    <a:pt x="67" y="846"/>
                  </a:lnTo>
                  <a:lnTo>
                    <a:pt x="57" y="849"/>
                  </a:lnTo>
                  <a:lnTo>
                    <a:pt x="46" y="853"/>
                  </a:lnTo>
                  <a:lnTo>
                    <a:pt x="51" y="864"/>
                  </a:lnTo>
                  <a:lnTo>
                    <a:pt x="55" y="876"/>
                  </a:lnTo>
                  <a:lnTo>
                    <a:pt x="60" y="886"/>
                  </a:lnTo>
                  <a:lnTo>
                    <a:pt x="66" y="897"/>
                  </a:lnTo>
                  <a:lnTo>
                    <a:pt x="80" y="891"/>
                  </a:lnTo>
                  <a:lnTo>
                    <a:pt x="97" y="885"/>
                  </a:lnTo>
                  <a:lnTo>
                    <a:pt x="112" y="879"/>
                  </a:lnTo>
                  <a:lnTo>
                    <a:pt x="127" y="874"/>
                  </a:lnTo>
                  <a:lnTo>
                    <a:pt x="141" y="868"/>
                  </a:lnTo>
                  <a:lnTo>
                    <a:pt x="156" y="864"/>
                  </a:lnTo>
                  <a:lnTo>
                    <a:pt x="171" y="859"/>
                  </a:lnTo>
                  <a:lnTo>
                    <a:pt x="185" y="855"/>
                  </a:lnTo>
                  <a:lnTo>
                    <a:pt x="208" y="883"/>
                  </a:lnTo>
                  <a:lnTo>
                    <a:pt x="231" y="910"/>
                  </a:lnTo>
                  <a:lnTo>
                    <a:pt x="252" y="934"/>
                  </a:lnTo>
                  <a:lnTo>
                    <a:pt x="271" y="955"/>
                  </a:lnTo>
                  <a:lnTo>
                    <a:pt x="289" y="974"/>
                  </a:lnTo>
                  <a:lnTo>
                    <a:pt x="307" y="992"/>
                  </a:lnTo>
                  <a:lnTo>
                    <a:pt x="323" y="1007"/>
                  </a:lnTo>
                  <a:lnTo>
                    <a:pt x="338" y="1019"/>
                  </a:lnTo>
                  <a:lnTo>
                    <a:pt x="323" y="1016"/>
                  </a:lnTo>
                  <a:lnTo>
                    <a:pt x="308" y="1014"/>
                  </a:lnTo>
                  <a:lnTo>
                    <a:pt x="293" y="1012"/>
                  </a:lnTo>
                  <a:lnTo>
                    <a:pt x="278" y="1009"/>
                  </a:lnTo>
                  <a:lnTo>
                    <a:pt x="264" y="1004"/>
                  </a:lnTo>
                  <a:lnTo>
                    <a:pt x="249" y="1001"/>
                  </a:lnTo>
                  <a:lnTo>
                    <a:pt x="234" y="998"/>
                  </a:lnTo>
                  <a:lnTo>
                    <a:pt x="219" y="994"/>
                  </a:lnTo>
                  <a:lnTo>
                    <a:pt x="204" y="989"/>
                  </a:lnTo>
                  <a:lnTo>
                    <a:pt x="189" y="985"/>
                  </a:lnTo>
                  <a:lnTo>
                    <a:pt x="174" y="980"/>
                  </a:lnTo>
                  <a:lnTo>
                    <a:pt x="159" y="976"/>
                  </a:lnTo>
                  <a:lnTo>
                    <a:pt x="144" y="970"/>
                  </a:lnTo>
                  <a:lnTo>
                    <a:pt x="130" y="965"/>
                  </a:lnTo>
                  <a:lnTo>
                    <a:pt x="113" y="959"/>
                  </a:lnTo>
                  <a:lnTo>
                    <a:pt x="98" y="953"/>
                  </a:lnTo>
                  <a:lnTo>
                    <a:pt x="104" y="962"/>
                  </a:lnTo>
                  <a:lnTo>
                    <a:pt x="110" y="973"/>
                  </a:lnTo>
                  <a:lnTo>
                    <a:pt x="118" y="982"/>
                  </a:lnTo>
                  <a:lnTo>
                    <a:pt x="124" y="991"/>
                  </a:lnTo>
                  <a:lnTo>
                    <a:pt x="131" y="1001"/>
                  </a:lnTo>
                  <a:lnTo>
                    <a:pt x="138" y="1010"/>
                  </a:lnTo>
                  <a:lnTo>
                    <a:pt x="146" y="1020"/>
                  </a:lnTo>
                  <a:lnTo>
                    <a:pt x="153" y="1029"/>
                  </a:lnTo>
                  <a:lnTo>
                    <a:pt x="170" y="1034"/>
                  </a:lnTo>
                  <a:lnTo>
                    <a:pt x="186" y="1038"/>
                  </a:lnTo>
                  <a:lnTo>
                    <a:pt x="203" y="1041"/>
                  </a:lnTo>
                  <a:lnTo>
                    <a:pt x="219" y="1046"/>
                  </a:lnTo>
                  <a:lnTo>
                    <a:pt x="235" y="1049"/>
                  </a:lnTo>
                  <a:lnTo>
                    <a:pt x="252" y="1053"/>
                  </a:lnTo>
                  <a:lnTo>
                    <a:pt x="268" y="1056"/>
                  </a:lnTo>
                  <a:lnTo>
                    <a:pt x="286" y="1059"/>
                  </a:lnTo>
                  <a:lnTo>
                    <a:pt x="302" y="1062"/>
                  </a:lnTo>
                  <a:lnTo>
                    <a:pt x="320" y="1065"/>
                  </a:lnTo>
                  <a:lnTo>
                    <a:pt x="337" y="1067"/>
                  </a:lnTo>
                  <a:lnTo>
                    <a:pt x="354" y="1070"/>
                  </a:lnTo>
                  <a:lnTo>
                    <a:pt x="371" y="1071"/>
                  </a:lnTo>
                  <a:lnTo>
                    <a:pt x="389" y="1073"/>
                  </a:lnTo>
                  <a:lnTo>
                    <a:pt x="406" y="1074"/>
                  </a:lnTo>
                  <a:lnTo>
                    <a:pt x="424" y="1076"/>
                  </a:lnTo>
                  <a:lnTo>
                    <a:pt x="421" y="1059"/>
                  </a:lnTo>
                  <a:lnTo>
                    <a:pt x="418" y="1043"/>
                  </a:lnTo>
                  <a:lnTo>
                    <a:pt x="414" y="1026"/>
                  </a:lnTo>
                  <a:lnTo>
                    <a:pt x="411" y="1009"/>
                  </a:lnTo>
                  <a:lnTo>
                    <a:pt x="389" y="989"/>
                  </a:lnTo>
                  <a:lnTo>
                    <a:pt x="368" y="970"/>
                  </a:lnTo>
                  <a:lnTo>
                    <a:pt x="347" y="949"/>
                  </a:lnTo>
                  <a:lnTo>
                    <a:pt x="326" y="927"/>
                  </a:lnTo>
                  <a:lnTo>
                    <a:pt x="307" y="906"/>
                  </a:lnTo>
                  <a:lnTo>
                    <a:pt x="289" y="882"/>
                  </a:lnTo>
                  <a:lnTo>
                    <a:pt x="271" y="859"/>
                  </a:lnTo>
                  <a:lnTo>
                    <a:pt x="253" y="836"/>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5" name="Freeform 14"/>
            <p:cNvSpPr>
              <a:spLocks/>
            </p:cNvSpPr>
            <p:nvPr/>
          </p:nvSpPr>
          <p:spPr bwMode="auto">
            <a:xfrm>
              <a:off x="4835" y="399"/>
              <a:ext cx="88" cy="362"/>
            </a:xfrm>
            <a:custGeom>
              <a:avLst/>
              <a:gdLst>
                <a:gd name="T0" fmla="*/ 0 w 265"/>
                <a:gd name="T1" fmla="*/ 0 h 1085"/>
                <a:gd name="T2" fmla="*/ 0 w 265"/>
                <a:gd name="T3" fmla="*/ 0 h 1085"/>
                <a:gd name="T4" fmla="*/ 0 w 265"/>
                <a:gd name="T5" fmla="*/ 0 h 1085"/>
                <a:gd name="T6" fmla="*/ 0 w 265"/>
                <a:gd name="T7" fmla="*/ 0 h 1085"/>
                <a:gd name="T8" fmla="*/ 0 w 265"/>
                <a:gd name="T9" fmla="*/ 0 h 1085"/>
                <a:gd name="T10" fmla="*/ 0 w 265"/>
                <a:gd name="T11" fmla="*/ 0 h 1085"/>
                <a:gd name="T12" fmla="*/ 0 w 265"/>
                <a:gd name="T13" fmla="*/ 0 h 1085"/>
                <a:gd name="T14" fmla="*/ 0 w 265"/>
                <a:gd name="T15" fmla="*/ 0 h 1085"/>
                <a:gd name="T16" fmla="*/ 0 w 265"/>
                <a:gd name="T17" fmla="*/ 0 h 1085"/>
                <a:gd name="T18" fmla="*/ 0 w 265"/>
                <a:gd name="T19" fmla="*/ 0 h 1085"/>
                <a:gd name="T20" fmla="*/ 0 w 265"/>
                <a:gd name="T21" fmla="*/ 0 h 1085"/>
                <a:gd name="T22" fmla="*/ 0 w 265"/>
                <a:gd name="T23" fmla="*/ 0 h 1085"/>
                <a:gd name="T24" fmla="*/ 0 w 265"/>
                <a:gd name="T25" fmla="*/ 0 h 1085"/>
                <a:gd name="T26" fmla="*/ 0 w 265"/>
                <a:gd name="T27" fmla="*/ 0 h 1085"/>
                <a:gd name="T28" fmla="*/ 0 w 265"/>
                <a:gd name="T29" fmla="*/ 0 h 1085"/>
                <a:gd name="T30" fmla="*/ 0 w 265"/>
                <a:gd name="T31" fmla="*/ 0 h 1085"/>
                <a:gd name="T32" fmla="*/ 0 w 265"/>
                <a:gd name="T33" fmla="*/ 0 h 1085"/>
                <a:gd name="T34" fmla="*/ 0 w 265"/>
                <a:gd name="T35" fmla="*/ 0 h 1085"/>
                <a:gd name="T36" fmla="*/ 0 w 265"/>
                <a:gd name="T37" fmla="*/ 0 h 1085"/>
                <a:gd name="T38" fmla="*/ 0 w 265"/>
                <a:gd name="T39" fmla="*/ 0 h 1085"/>
                <a:gd name="T40" fmla="*/ 0 w 265"/>
                <a:gd name="T41" fmla="*/ 0 h 1085"/>
                <a:gd name="T42" fmla="*/ 0 w 265"/>
                <a:gd name="T43" fmla="*/ 0 h 1085"/>
                <a:gd name="T44" fmla="*/ 0 w 265"/>
                <a:gd name="T45" fmla="*/ 0 h 1085"/>
                <a:gd name="T46" fmla="*/ 0 w 265"/>
                <a:gd name="T47" fmla="*/ 0 h 1085"/>
                <a:gd name="T48" fmla="*/ 0 w 265"/>
                <a:gd name="T49" fmla="*/ 0 h 1085"/>
                <a:gd name="T50" fmla="*/ 0 w 265"/>
                <a:gd name="T51" fmla="*/ 0 h 1085"/>
                <a:gd name="T52" fmla="*/ 0 w 265"/>
                <a:gd name="T53" fmla="*/ 0 h 1085"/>
                <a:gd name="T54" fmla="*/ 0 w 265"/>
                <a:gd name="T55" fmla="*/ 0 h 1085"/>
                <a:gd name="T56" fmla="*/ 0 w 265"/>
                <a:gd name="T57" fmla="*/ 0 h 1085"/>
                <a:gd name="T58" fmla="*/ 0 w 265"/>
                <a:gd name="T59" fmla="*/ 0 h 1085"/>
                <a:gd name="T60" fmla="*/ 0 w 265"/>
                <a:gd name="T61" fmla="*/ 0 h 1085"/>
                <a:gd name="T62" fmla="*/ 0 w 265"/>
                <a:gd name="T63" fmla="*/ 0 h 1085"/>
                <a:gd name="T64" fmla="*/ 0 w 265"/>
                <a:gd name="T65" fmla="*/ 0 h 1085"/>
                <a:gd name="T66" fmla="*/ 0 w 265"/>
                <a:gd name="T67" fmla="*/ 0 h 1085"/>
                <a:gd name="T68" fmla="*/ 0 w 265"/>
                <a:gd name="T69" fmla="*/ 0 h 1085"/>
                <a:gd name="T70" fmla="*/ 0 w 265"/>
                <a:gd name="T71" fmla="*/ 0 h 1085"/>
                <a:gd name="T72" fmla="*/ 0 w 265"/>
                <a:gd name="T73" fmla="*/ 0 h 1085"/>
                <a:gd name="T74" fmla="*/ 0 w 265"/>
                <a:gd name="T75" fmla="*/ 0 h 1085"/>
                <a:gd name="T76" fmla="*/ 0 w 265"/>
                <a:gd name="T77" fmla="*/ 0 h 1085"/>
                <a:gd name="T78" fmla="*/ 0 w 265"/>
                <a:gd name="T79" fmla="*/ 0 h 1085"/>
                <a:gd name="T80" fmla="*/ 0 w 265"/>
                <a:gd name="T81" fmla="*/ 0 h 1085"/>
                <a:gd name="T82" fmla="*/ 0 w 265"/>
                <a:gd name="T83" fmla="*/ 0 h 1085"/>
                <a:gd name="T84" fmla="*/ 0 w 265"/>
                <a:gd name="T85" fmla="*/ 0 h 1085"/>
                <a:gd name="T86" fmla="*/ 0 w 265"/>
                <a:gd name="T87" fmla="*/ 0 h 1085"/>
                <a:gd name="T88" fmla="*/ 0 w 265"/>
                <a:gd name="T89" fmla="*/ 0 h 1085"/>
                <a:gd name="T90" fmla="*/ 0 w 265"/>
                <a:gd name="T91" fmla="*/ 0 h 1085"/>
                <a:gd name="T92" fmla="*/ 0 w 265"/>
                <a:gd name="T93" fmla="*/ 0 h 1085"/>
                <a:gd name="T94" fmla="*/ 0 w 265"/>
                <a:gd name="T95" fmla="*/ 0 h 1085"/>
                <a:gd name="T96" fmla="*/ 0 w 265"/>
                <a:gd name="T97" fmla="*/ 0 h 1085"/>
                <a:gd name="T98" fmla="*/ 0 w 265"/>
                <a:gd name="T99" fmla="*/ 0 h 1085"/>
                <a:gd name="T100" fmla="*/ 0 w 265"/>
                <a:gd name="T101" fmla="*/ 0 h 1085"/>
                <a:gd name="T102" fmla="*/ 0 w 265"/>
                <a:gd name="T103" fmla="*/ 0 h 1085"/>
                <a:gd name="T104" fmla="*/ 0 w 265"/>
                <a:gd name="T105" fmla="*/ 0 h 1085"/>
                <a:gd name="T106" fmla="*/ 0 w 265"/>
                <a:gd name="T107" fmla="*/ 0 h 1085"/>
                <a:gd name="T108" fmla="*/ 0 w 265"/>
                <a:gd name="T109" fmla="*/ 0 h 1085"/>
                <a:gd name="T110" fmla="*/ 0 w 265"/>
                <a:gd name="T111" fmla="*/ 0 h 1085"/>
                <a:gd name="T112" fmla="*/ 0 w 265"/>
                <a:gd name="T113" fmla="*/ 0 h 1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5"/>
                <a:gd name="T172" fmla="*/ 0 h 1085"/>
                <a:gd name="T173" fmla="*/ 265 w 265"/>
                <a:gd name="T174" fmla="*/ 1085 h 1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5" h="1085">
                  <a:moveTo>
                    <a:pt x="201" y="1035"/>
                  </a:moveTo>
                  <a:lnTo>
                    <a:pt x="193" y="795"/>
                  </a:lnTo>
                  <a:lnTo>
                    <a:pt x="202" y="795"/>
                  </a:lnTo>
                  <a:lnTo>
                    <a:pt x="210" y="795"/>
                  </a:lnTo>
                  <a:lnTo>
                    <a:pt x="218" y="795"/>
                  </a:lnTo>
                  <a:lnTo>
                    <a:pt x="226" y="797"/>
                  </a:lnTo>
                  <a:lnTo>
                    <a:pt x="235" y="797"/>
                  </a:lnTo>
                  <a:lnTo>
                    <a:pt x="242" y="797"/>
                  </a:lnTo>
                  <a:lnTo>
                    <a:pt x="251" y="798"/>
                  </a:lnTo>
                  <a:lnTo>
                    <a:pt x="259" y="798"/>
                  </a:lnTo>
                  <a:lnTo>
                    <a:pt x="260" y="786"/>
                  </a:lnTo>
                  <a:lnTo>
                    <a:pt x="260" y="773"/>
                  </a:lnTo>
                  <a:lnTo>
                    <a:pt x="260" y="761"/>
                  </a:lnTo>
                  <a:lnTo>
                    <a:pt x="260" y="749"/>
                  </a:lnTo>
                  <a:lnTo>
                    <a:pt x="251" y="749"/>
                  </a:lnTo>
                  <a:lnTo>
                    <a:pt x="244" y="749"/>
                  </a:lnTo>
                  <a:lnTo>
                    <a:pt x="235" y="749"/>
                  </a:lnTo>
                  <a:lnTo>
                    <a:pt x="226" y="749"/>
                  </a:lnTo>
                  <a:lnTo>
                    <a:pt x="218" y="749"/>
                  </a:lnTo>
                  <a:lnTo>
                    <a:pt x="210" y="749"/>
                  </a:lnTo>
                  <a:lnTo>
                    <a:pt x="201" y="749"/>
                  </a:lnTo>
                  <a:lnTo>
                    <a:pt x="192" y="749"/>
                  </a:lnTo>
                  <a:lnTo>
                    <a:pt x="187" y="566"/>
                  </a:lnTo>
                  <a:lnTo>
                    <a:pt x="265" y="564"/>
                  </a:lnTo>
                  <a:lnTo>
                    <a:pt x="265" y="552"/>
                  </a:lnTo>
                  <a:lnTo>
                    <a:pt x="265" y="542"/>
                  </a:lnTo>
                  <a:lnTo>
                    <a:pt x="265" y="530"/>
                  </a:lnTo>
                  <a:lnTo>
                    <a:pt x="265" y="519"/>
                  </a:lnTo>
                  <a:lnTo>
                    <a:pt x="186" y="521"/>
                  </a:lnTo>
                  <a:lnTo>
                    <a:pt x="180" y="339"/>
                  </a:lnTo>
                  <a:lnTo>
                    <a:pt x="189" y="339"/>
                  </a:lnTo>
                  <a:lnTo>
                    <a:pt x="199" y="339"/>
                  </a:lnTo>
                  <a:lnTo>
                    <a:pt x="210" y="337"/>
                  </a:lnTo>
                  <a:lnTo>
                    <a:pt x="220" y="337"/>
                  </a:lnTo>
                  <a:lnTo>
                    <a:pt x="230" y="336"/>
                  </a:lnTo>
                  <a:lnTo>
                    <a:pt x="241" y="334"/>
                  </a:lnTo>
                  <a:lnTo>
                    <a:pt x="253" y="333"/>
                  </a:lnTo>
                  <a:lnTo>
                    <a:pt x="263" y="331"/>
                  </a:lnTo>
                  <a:lnTo>
                    <a:pt x="262" y="320"/>
                  </a:lnTo>
                  <a:lnTo>
                    <a:pt x="262" y="306"/>
                  </a:lnTo>
                  <a:lnTo>
                    <a:pt x="262" y="294"/>
                  </a:lnTo>
                  <a:lnTo>
                    <a:pt x="262" y="282"/>
                  </a:lnTo>
                  <a:lnTo>
                    <a:pt x="253" y="284"/>
                  </a:lnTo>
                  <a:lnTo>
                    <a:pt x="242" y="284"/>
                  </a:lnTo>
                  <a:lnTo>
                    <a:pt x="232" y="285"/>
                  </a:lnTo>
                  <a:lnTo>
                    <a:pt x="221" y="285"/>
                  </a:lnTo>
                  <a:lnTo>
                    <a:pt x="211" y="287"/>
                  </a:lnTo>
                  <a:lnTo>
                    <a:pt x="201" y="288"/>
                  </a:lnTo>
                  <a:lnTo>
                    <a:pt x="189" y="288"/>
                  </a:lnTo>
                  <a:lnTo>
                    <a:pt x="178" y="290"/>
                  </a:lnTo>
                  <a:lnTo>
                    <a:pt x="172" y="56"/>
                  </a:lnTo>
                  <a:lnTo>
                    <a:pt x="184" y="56"/>
                  </a:lnTo>
                  <a:lnTo>
                    <a:pt x="195" y="56"/>
                  </a:lnTo>
                  <a:lnTo>
                    <a:pt x="205" y="56"/>
                  </a:lnTo>
                  <a:lnTo>
                    <a:pt x="214" y="56"/>
                  </a:lnTo>
                  <a:lnTo>
                    <a:pt x="223" y="56"/>
                  </a:lnTo>
                  <a:lnTo>
                    <a:pt x="232" y="56"/>
                  </a:lnTo>
                  <a:lnTo>
                    <a:pt x="239" y="57"/>
                  </a:lnTo>
                  <a:lnTo>
                    <a:pt x="245" y="57"/>
                  </a:lnTo>
                  <a:lnTo>
                    <a:pt x="244" y="42"/>
                  </a:lnTo>
                  <a:lnTo>
                    <a:pt x="241" y="27"/>
                  </a:lnTo>
                  <a:lnTo>
                    <a:pt x="239" y="14"/>
                  </a:lnTo>
                  <a:lnTo>
                    <a:pt x="236" y="2"/>
                  </a:lnTo>
                  <a:lnTo>
                    <a:pt x="224" y="2"/>
                  </a:lnTo>
                  <a:lnTo>
                    <a:pt x="213" y="0"/>
                  </a:lnTo>
                  <a:lnTo>
                    <a:pt x="201" y="0"/>
                  </a:lnTo>
                  <a:lnTo>
                    <a:pt x="189" y="0"/>
                  </a:lnTo>
                  <a:lnTo>
                    <a:pt x="177" y="0"/>
                  </a:lnTo>
                  <a:lnTo>
                    <a:pt x="165" y="0"/>
                  </a:lnTo>
                  <a:lnTo>
                    <a:pt x="153" y="0"/>
                  </a:lnTo>
                  <a:lnTo>
                    <a:pt x="141" y="0"/>
                  </a:lnTo>
                  <a:lnTo>
                    <a:pt x="131" y="0"/>
                  </a:lnTo>
                  <a:lnTo>
                    <a:pt x="119" y="2"/>
                  </a:lnTo>
                  <a:lnTo>
                    <a:pt x="108" y="2"/>
                  </a:lnTo>
                  <a:lnTo>
                    <a:pt x="98" y="3"/>
                  </a:lnTo>
                  <a:lnTo>
                    <a:pt x="86" y="3"/>
                  </a:lnTo>
                  <a:lnTo>
                    <a:pt x="76" y="5"/>
                  </a:lnTo>
                  <a:lnTo>
                    <a:pt x="65" y="5"/>
                  </a:lnTo>
                  <a:lnTo>
                    <a:pt x="55" y="6"/>
                  </a:lnTo>
                  <a:lnTo>
                    <a:pt x="53" y="18"/>
                  </a:lnTo>
                  <a:lnTo>
                    <a:pt x="52" y="32"/>
                  </a:lnTo>
                  <a:lnTo>
                    <a:pt x="49" y="45"/>
                  </a:lnTo>
                  <a:lnTo>
                    <a:pt x="47" y="60"/>
                  </a:lnTo>
                  <a:lnTo>
                    <a:pt x="52" y="60"/>
                  </a:lnTo>
                  <a:lnTo>
                    <a:pt x="58" y="59"/>
                  </a:lnTo>
                  <a:lnTo>
                    <a:pt x="64" y="59"/>
                  </a:lnTo>
                  <a:lnTo>
                    <a:pt x="70" y="59"/>
                  </a:lnTo>
                  <a:lnTo>
                    <a:pt x="76" y="59"/>
                  </a:lnTo>
                  <a:lnTo>
                    <a:pt x="83" y="59"/>
                  </a:lnTo>
                  <a:lnTo>
                    <a:pt x="89" y="57"/>
                  </a:lnTo>
                  <a:lnTo>
                    <a:pt x="96" y="57"/>
                  </a:lnTo>
                  <a:lnTo>
                    <a:pt x="102" y="291"/>
                  </a:lnTo>
                  <a:lnTo>
                    <a:pt x="93" y="291"/>
                  </a:lnTo>
                  <a:lnTo>
                    <a:pt x="83" y="291"/>
                  </a:lnTo>
                  <a:lnTo>
                    <a:pt x="73" y="291"/>
                  </a:lnTo>
                  <a:lnTo>
                    <a:pt x="64" y="291"/>
                  </a:lnTo>
                  <a:lnTo>
                    <a:pt x="53" y="291"/>
                  </a:lnTo>
                  <a:lnTo>
                    <a:pt x="43" y="291"/>
                  </a:lnTo>
                  <a:lnTo>
                    <a:pt x="32" y="290"/>
                  </a:lnTo>
                  <a:lnTo>
                    <a:pt x="22" y="290"/>
                  </a:lnTo>
                  <a:lnTo>
                    <a:pt x="20" y="302"/>
                  </a:lnTo>
                  <a:lnTo>
                    <a:pt x="20" y="314"/>
                  </a:lnTo>
                  <a:lnTo>
                    <a:pt x="19" y="327"/>
                  </a:lnTo>
                  <a:lnTo>
                    <a:pt x="19" y="339"/>
                  </a:lnTo>
                  <a:lnTo>
                    <a:pt x="31" y="339"/>
                  </a:lnTo>
                  <a:lnTo>
                    <a:pt x="41" y="340"/>
                  </a:lnTo>
                  <a:lnTo>
                    <a:pt x="53" y="340"/>
                  </a:lnTo>
                  <a:lnTo>
                    <a:pt x="64" y="340"/>
                  </a:lnTo>
                  <a:lnTo>
                    <a:pt x="74" y="342"/>
                  </a:lnTo>
                  <a:lnTo>
                    <a:pt x="84" y="342"/>
                  </a:lnTo>
                  <a:lnTo>
                    <a:pt x="95" y="342"/>
                  </a:lnTo>
                  <a:lnTo>
                    <a:pt x="104" y="342"/>
                  </a:lnTo>
                  <a:lnTo>
                    <a:pt x="110" y="524"/>
                  </a:lnTo>
                  <a:lnTo>
                    <a:pt x="6" y="527"/>
                  </a:lnTo>
                  <a:lnTo>
                    <a:pt x="4" y="537"/>
                  </a:lnTo>
                  <a:lnTo>
                    <a:pt x="4" y="549"/>
                  </a:lnTo>
                  <a:lnTo>
                    <a:pt x="4" y="560"/>
                  </a:lnTo>
                  <a:lnTo>
                    <a:pt x="4" y="572"/>
                  </a:lnTo>
                  <a:lnTo>
                    <a:pt x="110" y="567"/>
                  </a:lnTo>
                  <a:lnTo>
                    <a:pt x="116" y="752"/>
                  </a:lnTo>
                  <a:lnTo>
                    <a:pt x="102" y="752"/>
                  </a:lnTo>
                  <a:lnTo>
                    <a:pt x="89" y="754"/>
                  </a:lnTo>
                  <a:lnTo>
                    <a:pt x="76" y="754"/>
                  </a:lnTo>
                  <a:lnTo>
                    <a:pt x="61" y="755"/>
                  </a:lnTo>
                  <a:lnTo>
                    <a:pt x="46" y="757"/>
                  </a:lnTo>
                  <a:lnTo>
                    <a:pt x="31" y="759"/>
                  </a:lnTo>
                  <a:lnTo>
                    <a:pt x="16" y="761"/>
                  </a:lnTo>
                  <a:lnTo>
                    <a:pt x="0" y="764"/>
                  </a:lnTo>
                  <a:lnTo>
                    <a:pt x="1" y="776"/>
                  </a:lnTo>
                  <a:lnTo>
                    <a:pt x="1" y="788"/>
                  </a:lnTo>
                  <a:lnTo>
                    <a:pt x="1" y="800"/>
                  </a:lnTo>
                  <a:lnTo>
                    <a:pt x="1" y="812"/>
                  </a:lnTo>
                  <a:lnTo>
                    <a:pt x="13" y="809"/>
                  </a:lnTo>
                  <a:lnTo>
                    <a:pt x="26" y="807"/>
                  </a:lnTo>
                  <a:lnTo>
                    <a:pt x="40" y="804"/>
                  </a:lnTo>
                  <a:lnTo>
                    <a:pt x="55" y="803"/>
                  </a:lnTo>
                  <a:lnTo>
                    <a:pt x="70" y="800"/>
                  </a:lnTo>
                  <a:lnTo>
                    <a:pt x="84" y="798"/>
                  </a:lnTo>
                  <a:lnTo>
                    <a:pt x="101" y="795"/>
                  </a:lnTo>
                  <a:lnTo>
                    <a:pt x="117" y="794"/>
                  </a:lnTo>
                  <a:lnTo>
                    <a:pt x="123" y="1037"/>
                  </a:lnTo>
                  <a:lnTo>
                    <a:pt x="44" y="1035"/>
                  </a:lnTo>
                  <a:lnTo>
                    <a:pt x="38" y="1029"/>
                  </a:lnTo>
                  <a:lnTo>
                    <a:pt x="32" y="1025"/>
                  </a:lnTo>
                  <a:lnTo>
                    <a:pt x="25" y="1020"/>
                  </a:lnTo>
                  <a:lnTo>
                    <a:pt x="19" y="1015"/>
                  </a:lnTo>
                  <a:lnTo>
                    <a:pt x="22" y="1032"/>
                  </a:lnTo>
                  <a:lnTo>
                    <a:pt x="26" y="1049"/>
                  </a:lnTo>
                  <a:lnTo>
                    <a:pt x="29" y="1065"/>
                  </a:lnTo>
                  <a:lnTo>
                    <a:pt x="32" y="1082"/>
                  </a:lnTo>
                  <a:lnTo>
                    <a:pt x="49" y="1083"/>
                  </a:lnTo>
                  <a:lnTo>
                    <a:pt x="67" y="1083"/>
                  </a:lnTo>
                  <a:lnTo>
                    <a:pt x="83" y="1085"/>
                  </a:lnTo>
                  <a:lnTo>
                    <a:pt x="99" y="1085"/>
                  </a:lnTo>
                  <a:lnTo>
                    <a:pt x="116" y="1085"/>
                  </a:lnTo>
                  <a:lnTo>
                    <a:pt x="134" y="1085"/>
                  </a:lnTo>
                  <a:lnTo>
                    <a:pt x="150" y="1085"/>
                  </a:lnTo>
                  <a:lnTo>
                    <a:pt x="166" y="1085"/>
                  </a:lnTo>
                  <a:lnTo>
                    <a:pt x="177" y="1085"/>
                  </a:lnTo>
                  <a:lnTo>
                    <a:pt x="187" y="1083"/>
                  </a:lnTo>
                  <a:lnTo>
                    <a:pt x="198" y="1083"/>
                  </a:lnTo>
                  <a:lnTo>
                    <a:pt x="208" y="1082"/>
                  </a:lnTo>
                  <a:lnTo>
                    <a:pt x="218" y="1082"/>
                  </a:lnTo>
                  <a:lnTo>
                    <a:pt x="227" y="1082"/>
                  </a:lnTo>
                  <a:lnTo>
                    <a:pt x="238" y="1080"/>
                  </a:lnTo>
                  <a:lnTo>
                    <a:pt x="248" y="1080"/>
                  </a:lnTo>
                  <a:lnTo>
                    <a:pt x="250" y="1068"/>
                  </a:lnTo>
                  <a:lnTo>
                    <a:pt x="250" y="1056"/>
                  </a:lnTo>
                  <a:lnTo>
                    <a:pt x="250" y="1044"/>
                  </a:lnTo>
                  <a:lnTo>
                    <a:pt x="251" y="1031"/>
                  </a:lnTo>
                  <a:lnTo>
                    <a:pt x="201" y="1035"/>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6" name="Freeform 15"/>
            <p:cNvSpPr>
              <a:spLocks/>
            </p:cNvSpPr>
            <p:nvPr/>
          </p:nvSpPr>
          <p:spPr bwMode="auto">
            <a:xfrm>
              <a:off x="4623" y="417"/>
              <a:ext cx="180" cy="328"/>
            </a:xfrm>
            <a:custGeom>
              <a:avLst/>
              <a:gdLst>
                <a:gd name="T0" fmla="*/ 0 w 539"/>
                <a:gd name="T1" fmla="*/ 0 h 985"/>
                <a:gd name="T2" fmla="*/ 0 w 539"/>
                <a:gd name="T3" fmla="*/ 0 h 985"/>
                <a:gd name="T4" fmla="*/ 0 w 539"/>
                <a:gd name="T5" fmla="*/ 0 h 985"/>
                <a:gd name="T6" fmla="*/ 0 w 539"/>
                <a:gd name="T7" fmla="*/ 0 h 985"/>
                <a:gd name="T8" fmla="*/ 0 w 539"/>
                <a:gd name="T9" fmla="*/ 0 h 985"/>
                <a:gd name="T10" fmla="*/ 0 w 539"/>
                <a:gd name="T11" fmla="*/ 0 h 985"/>
                <a:gd name="T12" fmla="*/ 0 w 539"/>
                <a:gd name="T13" fmla="*/ 0 h 985"/>
                <a:gd name="T14" fmla="*/ 0 w 539"/>
                <a:gd name="T15" fmla="*/ 0 h 985"/>
                <a:gd name="T16" fmla="*/ 0 w 539"/>
                <a:gd name="T17" fmla="*/ 0 h 985"/>
                <a:gd name="T18" fmla="*/ 0 w 539"/>
                <a:gd name="T19" fmla="*/ 0 h 985"/>
                <a:gd name="T20" fmla="*/ 0 w 539"/>
                <a:gd name="T21" fmla="*/ 0 h 985"/>
                <a:gd name="T22" fmla="*/ 0 w 539"/>
                <a:gd name="T23" fmla="*/ 0 h 985"/>
                <a:gd name="T24" fmla="*/ 0 w 539"/>
                <a:gd name="T25" fmla="*/ 0 h 985"/>
                <a:gd name="T26" fmla="*/ 0 w 539"/>
                <a:gd name="T27" fmla="*/ 0 h 985"/>
                <a:gd name="T28" fmla="*/ 0 w 539"/>
                <a:gd name="T29" fmla="*/ 0 h 985"/>
                <a:gd name="T30" fmla="*/ 0 w 539"/>
                <a:gd name="T31" fmla="*/ 0 h 985"/>
                <a:gd name="T32" fmla="*/ 0 w 539"/>
                <a:gd name="T33" fmla="*/ 0 h 985"/>
                <a:gd name="T34" fmla="*/ 0 w 539"/>
                <a:gd name="T35" fmla="*/ 0 h 985"/>
                <a:gd name="T36" fmla="*/ 0 w 539"/>
                <a:gd name="T37" fmla="*/ 0 h 985"/>
                <a:gd name="T38" fmla="*/ 0 w 539"/>
                <a:gd name="T39" fmla="*/ 0 h 985"/>
                <a:gd name="T40" fmla="*/ 0 w 539"/>
                <a:gd name="T41" fmla="*/ 0 h 985"/>
                <a:gd name="T42" fmla="*/ 0 w 539"/>
                <a:gd name="T43" fmla="*/ 0 h 985"/>
                <a:gd name="T44" fmla="*/ 0 w 539"/>
                <a:gd name="T45" fmla="*/ 0 h 985"/>
                <a:gd name="T46" fmla="*/ 0 w 539"/>
                <a:gd name="T47" fmla="*/ 0 h 985"/>
                <a:gd name="T48" fmla="*/ 0 w 539"/>
                <a:gd name="T49" fmla="*/ 0 h 985"/>
                <a:gd name="T50" fmla="*/ 0 w 539"/>
                <a:gd name="T51" fmla="*/ 0 h 985"/>
                <a:gd name="T52" fmla="*/ 0 w 539"/>
                <a:gd name="T53" fmla="*/ 0 h 985"/>
                <a:gd name="T54" fmla="*/ 0 w 539"/>
                <a:gd name="T55" fmla="*/ 0 h 985"/>
                <a:gd name="T56" fmla="*/ 0 w 539"/>
                <a:gd name="T57" fmla="*/ 0 h 985"/>
                <a:gd name="T58" fmla="*/ 0 w 539"/>
                <a:gd name="T59" fmla="*/ 0 h 985"/>
                <a:gd name="T60" fmla="*/ 0 w 539"/>
                <a:gd name="T61" fmla="*/ 0 h 985"/>
                <a:gd name="T62" fmla="*/ 0 w 539"/>
                <a:gd name="T63" fmla="*/ 0 h 985"/>
                <a:gd name="T64" fmla="*/ 0 w 539"/>
                <a:gd name="T65" fmla="*/ 0 h 985"/>
                <a:gd name="T66" fmla="*/ 0 w 539"/>
                <a:gd name="T67" fmla="*/ 0 h 985"/>
                <a:gd name="T68" fmla="*/ 0 w 539"/>
                <a:gd name="T69" fmla="*/ 0 h 985"/>
                <a:gd name="T70" fmla="*/ 0 w 539"/>
                <a:gd name="T71" fmla="*/ 0 h 985"/>
                <a:gd name="T72" fmla="*/ 0 w 539"/>
                <a:gd name="T73" fmla="*/ 0 h 985"/>
                <a:gd name="T74" fmla="*/ 0 w 539"/>
                <a:gd name="T75" fmla="*/ 0 h 985"/>
                <a:gd name="T76" fmla="*/ 0 w 539"/>
                <a:gd name="T77" fmla="*/ 0 h 985"/>
                <a:gd name="T78" fmla="*/ 0 w 539"/>
                <a:gd name="T79" fmla="*/ 0 h 985"/>
                <a:gd name="T80" fmla="*/ 0 w 539"/>
                <a:gd name="T81" fmla="*/ 0 h 985"/>
                <a:gd name="T82" fmla="*/ 0 w 539"/>
                <a:gd name="T83" fmla="*/ 0 h 985"/>
                <a:gd name="T84" fmla="*/ 0 w 539"/>
                <a:gd name="T85" fmla="*/ 0 h 985"/>
                <a:gd name="T86" fmla="*/ 0 w 539"/>
                <a:gd name="T87" fmla="*/ 0 h 985"/>
                <a:gd name="T88" fmla="*/ 0 w 539"/>
                <a:gd name="T89" fmla="*/ 0 h 985"/>
                <a:gd name="T90" fmla="*/ 0 w 539"/>
                <a:gd name="T91" fmla="*/ 0 h 985"/>
                <a:gd name="T92" fmla="*/ 0 w 539"/>
                <a:gd name="T93" fmla="*/ 0 h 985"/>
                <a:gd name="T94" fmla="*/ 0 w 539"/>
                <a:gd name="T95" fmla="*/ 0 h 985"/>
                <a:gd name="T96" fmla="*/ 0 w 539"/>
                <a:gd name="T97" fmla="*/ 0 h 9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9"/>
                <a:gd name="T148" fmla="*/ 0 h 985"/>
                <a:gd name="T149" fmla="*/ 539 w 539"/>
                <a:gd name="T150" fmla="*/ 985 h 9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9" h="985">
                  <a:moveTo>
                    <a:pt x="429" y="909"/>
                  </a:moveTo>
                  <a:lnTo>
                    <a:pt x="418" y="905"/>
                  </a:lnTo>
                  <a:lnTo>
                    <a:pt x="408" y="902"/>
                  </a:lnTo>
                  <a:lnTo>
                    <a:pt x="397" y="897"/>
                  </a:lnTo>
                  <a:lnTo>
                    <a:pt x="387" y="893"/>
                  </a:lnTo>
                  <a:lnTo>
                    <a:pt x="377" y="888"/>
                  </a:lnTo>
                  <a:lnTo>
                    <a:pt x="366" y="884"/>
                  </a:lnTo>
                  <a:lnTo>
                    <a:pt x="356" y="880"/>
                  </a:lnTo>
                  <a:lnTo>
                    <a:pt x="345" y="875"/>
                  </a:lnTo>
                  <a:lnTo>
                    <a:pt x="351" y="872"/>
                  </a:lnTo>
                  <a:lnTo>
                    <a:pt x="357" y="869"/>
                  </a:lnTo>
                  <a:lnTo>
                    <a:pt x="365" y="866"/>
                  </a:lnTo>
                  <a:lnTo>
                    <a:pt x="371" y="863"/>
                  </a:lnTo>
                  <a:lnTo>
                    <a:pt x="377" y="862"/>
                  </a:lnTo>
                  <a:lnTo>
                    <a:pt x="384" y="859"/>
                  </a:lnTo>
                  <a:lnTo>
                    <a:pt x="390" y="856"/>
                  </a:lnTo>
                  <a:lnTo>
                    <a:pt x="396" y="853"/>
                  </a:lnTo>
                  <a:lnTo>
                    <a:pt x="390" y="842"/>
                  </a:lnTo>
                  <a:lnTo>
                    <a:pt x="385" y="832"/>
                  </a:lnTo>
                  <a:lnTo>
                    <a:pt x="380" y="820"/>
                  </a:lnTo>
                  <a:lnTo>
                    <a:pt x="375" y="809"/>
                  </a:lnTo>
                  <a:lnTo>
                    <a:pt x="363" y="814"/>
                  </a:lnTo>
                  <a:lnTo>
                    <a:pt x="353" y="817"/>
                  </a:lnTo>
                  <a:lnTo>
                    <a:pt x="341" y="821"/>
                  </a:lnTo>
                  <a:lnTo>
                    <a:pt x="330" y="826"/>
                  </a:lnTo>
                  <a:lnTo>
                    <a:pt x="320" y="830"/>
                  </a:lnTo>
                  <a:lnTo>
                    <a:pt x="311" y="835"/>
                  </a:lnTo>
                  <a:lnTo>
                    <a:pt x="301" y="838"/>
                  </a:lnTo>
                  <a:lnTo>
                    <a:pt x="292" y="842"/>
                  </a:lnTo>
                  <a:lnTo>
                    <a:pt x="275" y="830"/>
                  </a:lnTo>
                  <a:lnTo>
                    <a:pt x="259" y="820"/>
                  </a:lnTo>
                  <a:lnTo>
                    <a:pt x="244" y="808"/>
                  </a:lnTo>
                  <a:lnTo>
                    <a:pt x="229" y="796"/>
                  </a:lnTo>
                  <a:lnTo>
                    <a:pt x="216" y="784"/>
                  </a:lnTo>
                  <a:lnTo>
                    <a:pt x="202" y="771"/>
                  </a:lnTo>
                  <a:lnTo>
                    <a:pt x="190" y="759"/>
                  </a:lnTo>
                  <a:lnTo>
                    <a:pt x="179" y="745"/>
                  </a:lnTo>
                  <a:lnTo>
                    <a:pt x="158" y="720"/>
                  </a:lnTo>
                  <a:lnTo>
                    <a:pt x="140" y="693"/>
                  </a:lnTo>
                  <a:lnTo>
                    <a:pt x="125" y="668"/>
                  </a:lnTo>
                  <a:lnTo>
                    <a:pt x="113" y="642"/>
                  </a:lnTo>
                  <a:lnTo>
                    <a:pt x="103" y="617"/>
                  </a:lnTo>
                  <a:lnTo>
                    <a:pt x="95" y="590"/>
                  </a:lnTo>
                  <a:lnTo>
                    <a:pt x="91" y="565"/>
                  </a:lnTo>
                  <a:lnTo>
                    <a:pt x="88" y="539"/>
                  </a:lnTo>
                  <a:lnTo>
                    <a:pt x="329" y="532"/>
                  </a:lnTo>
                  <a:lnTo>
                    <a:pt x="330" y="520"/>
                  </a:lnTo>
                  <a:lnTo>
                    <a:pt x="332" y="510"/>
                  </a:lnTo>
                  <a:lnTo>
                    <a:pt x="332" y="498"/>
                  </a:lnTo>
                  <a:lnTo>
                    <a:pt x="333" y="487"/>
                  </a:lnTo>
                  <a:lnTo>
                    <a:pt x="82" y="495"/>
                  </a:lnTo>
                  <a:lnTo>
                    <a:pt x="89" y="447"/>
                  </a:lnTo>
                  <a:lnTo>
                    <a:pt x="103" y="401"/>
                  </a:lnTo>
                  <a:lnTo>
                    <a:pt x="119" y="358"/>
                  </a:lnTo>
                  <a:lnTo>
                    <a:pt x="141" y="316"/>
                  </a:lnTo>
                  <a:lnTo>
                    <a:pt x="167" y="278"/>
                  </a:lnTo>
                  <a:lnTo>
                    <a:pt x="198" y="243"/>
                  </a:lnTo>
                  <a:lnTo>
                    <a:pt x="232" y="210"/>
                  </a:lnTo>
                  <a:lnTo>
                    <a:pt x="272" y="179"/>
                  </a:lnTo>
                  <a:lnTo>
                    <a:pt x="287" y="184"/>
                  </a:lnTo>
                  <a:lnTo>
                    <a:pt x="302" y="190"/>
                  </a:lnTo>
                  <a:lnTo>
                    <a:pt x="317" y="196"/>
                  </a:lnTo>
                  <a:lnTo>
                    <a:pt x="332" y="202"/>
                  </a:lnTo>
                  <a:lnTo>
                    <a:pt x="347" y="207"/>
                  </a:lnTo>
                  <a:lnTo>
                    <a:pt x="362" y="211"/>
                  </a:lnTo>
                  <a:lnTo>
                    <a:pt x="377" y="216"/>
                  </a:lnTo>
                  <a:lnTo>
                    <a:pt x="391" y="220"/>
                  </a:lnTo>
                  <a:lnTo>
                    <a:pt x="409" y="225"/>
                  </a:lnTo>
                  <a:lnTo>
                    <a:pt x="414" y="214"/>
                  </a:lnTo>
                  <a:lnTo>
                    <a:pt x="420" y="202"/>
                  </a:lnTo>
                  <a:lnTo>
                    <a:pt x="424" y="192"/>
                  </a:lnTo>
                  <a:lnTo>
                    <a:pt x="429" y="182"/>
                  </a:lnTo>
                  <a:lnTo>
                    <a:pt x="409" y="176"/>
                  </a:lnTo>
                  <a:lnTo>
                    <a:pt x="391" y="171"/>
                  </a:lnTo>
                  <a:lnTo>
                    <a:pt x="377" y="167"/>
                  </a:lnTo>
                  <a:lnTo>
                    <a:pt x="363" y="161"/>
                  </a:lnTo>
                  <a:lnTo>
                    <a:pt x="350" y="158"/>
                  </a:lnTo>
                  <a:lnTo>
                    <a:pt x="339" y="153"/>
                  </a:lnTo>
                  <a:lnTo>
                    <a:pt x="330" y="149"/>
                  </a:lnTo>
                  <a:lnTo>
                    <a:pt x="323" y="146"/>
                  </a:lnTo>
                  <a:lnTo>
                    <a:pt x="341" y="134"/>
                  </a:lnTo>
                  <a:lnTo>
                    <a:pt x="360" y="122"/>
                  </a:lnTo>
                  <a:lnTo>
                    <a:pt x="381" y="111"/>
                  </a:lnTo>
                  <a:lnTo>
                    <a:pt x="402" y="99"/>
                  </a:lnTo>
                  <a:lnTo>
                    <a:pt x="424" y="91"/>
                  </a:lnTo>
                  <a:lnTo>
                    <a:pt x="447" y="80"/>
                  </a:lnTo>
                  <a:lnTo>
                    <a:pt x="470" y="71"/>
                  </a:lnTo>
                  <a:lnTo>
                    <a:pt x="496" y="64"/>
                  </a:lnTo>
                  <a:lnTo>
                    <a:pt x="506" y="46"/>
                  </a:lnTo>
                  <a:lnTo>
                    <a:pt x="518" y="29"/>
                  </a:lnTo>
                  <a:lnTo>
                    <a:pt x="528" y="14"/>
                  </a:lnTo>
                  <a:lnTo>
                    <a:pt x="539" y="0"/>
                  </a:lnTo>
                  <a:lnTo>
                    <a:pt x="500" y="11"/>
                  </a:lnTo>
                  <a:lnTo>
                    <a:pt x="463" y="23"/>
                  </a:lnTo>
                  <a:lnTo>
                    <a:pt x="427" y="35"/>
                  </a:lnTo>
                  <a:lnTo>
                    <a:pt x="393" y="49"/>
                  </a:lnTo>
                  <a:lnTo>
                    <a:pt x="360" y="64"/>
                  </a:lnTo>
                  <a:lnTo>
                    <a:pt x="327" y="79"/>
                  </a:lnTo>
                  <a:lnTo>
                    <a:pt x="298" y="95"/>
                  </a:lnTo>
                  <a:lnTo>
                    <a:pt x="268" y="111"/>
                  </a:lnTo>
                  <a:lnTo>
                    <a:pt x="240" y="129"/>
                  </a:lnTo>
                  <a:lnTo>
                    <a:pt x="214" y="147"/>
                  </a:lnTo>
                  <a:lnTo>
                    <a:pt x="187" y="167"/>
                  </a:lnTo>
                  <a:lnTo>
                    <a:pt x="164" y="187"/>
                  </a:lnTo>
                  <a:lnTo>
                    <a:pt x="141" y="208"/>
                  </a:lnTo>
                  <a:lnTo>
                    <a:pt x="119" y="229"/>
                  </a:lnTo>
                  <a:lnTo>
                    <a:pt x="100" y="252"/>
                  </a:lnTo>
                  <a:lnTo>
                    <a:pt x="80" y="275"/>
                  </a:lnTo>
                  <a:lnTo>
                    <a:pt x="61" y="301"/>
                  </a:lnTo>
                  <a:lnTo>
                    <a:pt x="45" y="328"/>
                  </a:lnTo>
                  <a:lnTo>
                    <a:pt x="31" y="355"/>
                  </a:lnTo>
                  <a:lnTo>
                    <a:pt x="21" y="383"/>
                  </a:lnTo>
                  <a:lnTo>
                    <a:pt x="12" y="411"/>
                  </a:lnTo>
                  <a:lnTo>
                    <a:pt x="4" y="440"/>
                  </a:lnTo>
                  <a:lnTo>
                    <a:pt x="1" y="468"/>
                  </a:lnTo>
                  <a:lnTo>
                    <a:pt x="0" y="498"/>
                  </a:lnTo>
                  <a:lnTo>
                    <a:pt x="1" y="532"/>
                  </a:lnTo>
                  <a:lnTo>
                    <a:pt x="7" y="565"/>
                  </a:lnTo>
                  <a:lnTo>
                    <a:pt x="15" y="598"/>
                  </a:lnTo>
                  <a:lnTo>
                    <a:pt x="27" y="629"/>
                  </a:lnTo>
                  <a:lnTo>
                    <a:pt x="40" y="662"/>
                  </a:lnTo>
                  <a:lnTo>
                    <a:pt x="58" y="692"/>
                  </a:lnTo>
                  <a:lnTo>
                    <a:pt x="77" y="723"/>
                  </a:lnTo>
                  <a:lnTo>
                    <a:pt x="101" y="753"/>
                  </a:lnTo>
                  <a:lnTo>
                    <a:pt x="120" y="775"/>
                  </a:lnTo>
                  <a:lnTo>
                    <a:pt x="141" y="797"/>
                  </a:lnTo>
                  <a:lnTo>
                    <a:pt x="162" y="818"/>
                  </a:lnTo>
                  <a:lnTo>
                    <a:pt x="186" y="838"/>
                  </a:lnTo>
                  <a:lnTo>
                    <a:pt x="210" y="857"/>
                  </a:lnTo>
                  <a:lnTo>
                    <a:pt x="237" y="874"/>
                  </a:lnTo>
                  <a:lnTo>
                    <a:pt x="263" y="891"/>
                  </a:lnTo>
                  <a:lnTo>
                    <a:pt x="292" y="906"/>
                  </a:lnTo>
                  <a:lnTo>
                    <a:pt x="314" y="918"/>
                  </a:lnTo>
                  <a:lnTo>
                    <a:pt x="338" y="930"/>
                  </a:lnTo>
                  <a:lnTo>
                    <a:pt x="362" y="941"/>
                  </a:lnTo>
                  <a:lnTo>
                    <a:pt x="385" y="950"/>
                  </a:lnTo>
                  <a:lnTo>
                    <a:pt x="409" y="960"/>
                  </a:lnTo>
                  <a:lnTo>
                    <a:pt x="435" y="969"/>
                  </a:lnTo>
                  <a:lnTo>
                    <a:pt x="458" y="978"/>
                  </a:lnTo>
                  <a:lnTo>
                    <a:pt x="484" y="985"/>
                  </a:lnTo>
                  <a:lnTo>
                    <a:pt x="476" y="976"/>
                  </a:lnTo>
                  <a:lnTo>
                    <a:pt x="469" y="966"/>
                  </a:lnTo>
                  <a:lnTo>
                    <a:pt x="461" y="957"/>
                  </a:lnTo>
                  <a:lnTo>
                    <a:pt x="454" y="947"/>
                  </a:lnTo>
                  <a:lnTo>
                    <a:pt x="447" y="938"/>
                  </a:lnTo>
                  <a:lnTo>
                    <a:pt x="441" y="929"/>
                  </a:lnTo>
                  <a:lnTo>
                    <a:pt x="435" y="918"/>
                  </a:lnTo>
                  <a:lnTo>
                    <a:pt x="429" y="9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7" name="Freeform 16"/>
            <p:cNvSpPr>
              <a:spLocks/>
            </p:cNvSpPr>
            <p:nvPr/>
          </p:nvSpPr>
          <p:spPr bwMode="auto">
            <a:xfrm>
              <a:off x="4875" y="760"/>
              <a:ext cx="72" cy="2"/>
            </a:xfrm>
            <a:custGeom>
              <a:avLst/>
              <a:gdLst>
                <a:gd name="T0" fmla="*/ 0 w 216"/>
                <a:gd name="T1" fmla="*/ 0 h 5"/>
                <a:gd name="T2" fmla="*/ 0 w 216"/>
                <a:gd name="T3" fmla="*/ 0 h 5"/>
                <a:gd name="T4" fmla="*/ 0 w 216"/>
                <a:gd name="T5" fmla="*/ 0 h 5"/>
                <a:gd name="T6" fmla="*/ 0 w 216"/>
                <a:gd name="T7" fmla="*/ 0 h 5"/>
                <a:gd name="T8" fmla="*/ 0 w 216"/>
                <a:gd name="T9" fmla="*/ 0 h 5"/>
                <a:gd name="T10" fmla="*/ 0 w 216"/>
                <a:gd name="T11" fmla="*/ 0 h 5"/>
                <a:gd name="T12" fmla="*/ 0 w 216"/>
                <a:gd name="T13" fmla="*/ 0 h 5"/>
                <a:gd name="T14" fmla="*/ 0 w 216"/>
                <a:gd name="T15" fmla="*/ 0 h 5"/>
                <a:gd name="T16" fmla="*/ 0 w 216"/>
                <a:gd name="T17" fmla="*/ 0 h 5"/>
                <a:gd name="T18" fmla="*/ 0 w 216"/>
                <a:gd name="T19" fmla="*/ 0 h 5"/>
                <a:gd name="T20" fmla="*/ 0 w 216"/>
                <a:gd name="T21" fmla="*/ 0 h 5"/>
                <a:gd name="T22" fmla="*/ 0 w 216"/>
                <a:gd name="T23" fmla="*/ 0 h 5"/>
                <a:gd name="T24" fmla="*/ 0 w 216"/>
                <a:gd name="T25" fmla="*/ 0 h 5"/>
                <a:gd name="T26" fmla="*/ 0 w 216"/>
                <a:gd name="T27" fmla="*/ 0 h 5"/>
                <a:gd name="T28" fmla="*/ 0 w 216"/>
                <a:gd name="T29" fmla="*/ 0 h 5"/>
                <a:gd name="T30" fmla="*/ 0 w 216"/>
                <a:gd name="T31" fmla="*/ 0 h 5"/>
                <a:gd name="T32" fmla="*/ 0 w 216"/>
                <a:gd name="T33" fmla="*/ 0 h 5"/>
                <a:gd name="T34" fmla="*/ 0 w 216"/>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
                <a:gd name="T55" fmla="*/ 0 h 5"/>
                <a:gd name="T56" fmla="*/ 216 w 216"/>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 h="5">
                  <a:moveTo>
                    <a:pt x="216" y="0"/>
                  </a:moveTo>
                  <a:lnTo>
                    <a:pt x="205" y="0"/>
                  </a:lnTo>
                  <a:lnTo>
                    <a:pt x="195" y="2"/>
                  </a:lnTo>
                  <a:lnTo>
                    <a:pt x="184" y="2"/>
                  </a:lnTo>
                  <a:lnTo>
                    <a:pt x="175" y="2"/>
                  </a:lnTo>
                  <a:lnTo>
                    <a:pt x="165" y="3"/>
                  </a:lnTo>
                  <a:lnTo>
                    <a:pt x="155" y="3"/>
                  </a:lnTo>
                  <a:lnTo>
                    <a:pt x="144" y="5"/>
                  </a:lnTo>
                  <a:lnTo>
                    <a:pt x="134" y="5"/>
                  </a:lnTo>
                  <a:lnTo>
                    <a:pt x="116" y="5"/>
                  </a:lnTo>
                  <a:lnTo>
                    <a:pt x="99" y="5"/>
                  </a:lnTo>
                  <a:lnTo>
                    <a:pt x="83" y="5"/>
                  </a:lnTo>
                  <a:lnTo>
                    <a:pt x="65" y="5"/>
                  </a:lnTo>
                  <a:lnTo>
                    <a:pt x="49" y="5"/>
                  </a:lnTo>
                  <a:lnTo>
                    <a:pt x="32" y="3"/>
                  </a:lnTo>
                  <a:lnTo>
                    <a:pt x="16" y="3"/>
                  </a:lnTo>
                  <a:lnTo>
                    <a:pt x="0" y="2"/>
                  </a:lnTo>
                  <a:lnTo>
                    <a:pt x="2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8" name="Freeform 17"/>
            <p:cNvSpPr>
              <a:spLocks/>
            </p:cNvSpPr>
            <p:nvPr/>
          </p:nvSpPr>
          <p:spPr bwMode="auto">
            <a:xfrm>
              <a:off x="4970" y="403"/>
              <a:ext cx="230" cy="341"/>
            </a:xfrm>
            <a:custGeom>
              <a:avLst/>
              <a:gdLst>
                <a:gd name="T0" fmla="*/ 0 w 689"/>
                <a:gd name="T1" fmla="*/ 0 h 1023"/>
                <a:gd name="T2" fmla="*/ 0 w 689"/>
                <a:gd name="T3" fmla="*/ 0 h 1023"/>
                <a:gd name="T4" fmla="*/ 0 w 689"/>
                <a:gd name="T5" fmla="*/ 0 h 1023"/>
                <a:gd name="T6" fmla="*/ 0 w 689"/>
                <a:gd name="T7" fmla="*/ 0 h 1023"/>
                <a:gd name="T8" fmla="*/ 0 w 689"/>
                <a:gd name="T9" fmla="*/ 0 h 1023"/>
                <a:gd name="T10" fmla="*/ 0 w 689"/>
                <a:gd name="T11" fmla="*/ 0 h 1023"/>
                <a:gd name="T12" fmla="*/ 0 w 689"/>
                <a:gd name="T13" fmla="*/ 0 h 1023"/>
                <a:gd name="T14" fmla="*/ 0 w 689"/>
                <a:gd name="T15" fmla="*/ 0 h 1023"/>
                <a:gd name="T16" fmla="*/ 0 w 689"/>
                <a:gd name="T17" fmla="*/ 0 h 1023"/>
                <a:gd name="T18" fmla="*/ 0 w 689"/>
                <a:gd name="T19" fmla="*/ 0 h 1023"/>
                <a:gd name="T20" fmla="*/ 0 w 689"/>
                <a:gd name="T21" fmla="*/ 0 h 1023"/>
                <a:gd name="T22" fmla="*/ 0 w 689"/>
                <a:gd name="T23" fmla="*/ 0 h 1023"/>
                <a:gd name="T24" fmla="*/ 0 w 689"/>
                <a:gd name="T25" fmla="*/ 0 h 1023"/>
                <a:gd name="T26" fmla="*/ 0 w 689"/>
                <a:gd name="T27" fmla="*/ 0 h 1023"/>
                <a:gd name="T28" fmla="*/ 0 w 689"/>
                <a:gd name="T29" fmla="*/ 0 h 1023"/>
                <a:gd name="T30" fmla="*/ 0 w 689"/>
                <a:gd name="T31" fmla="*/ 0 h 1023"/>
                <a:gd name="T32" fmla="*/ 0 w 689"/>
                <a:gd name="T33" fmla="*/ 0 h 1023"/>
                <a:gd name="T34" fmla="*/ 0 w 689"/>
                <a:gd name="T35" fmla="*/ 0 h 1023"/>
                <a:gd name="T36" fmla="*/ 0 w 689"/>
                <a:gd name="T37" fmla="*/ 0 h 1023"/>
                <a:gd name="T38" fmla="*/ 0 w 689"/>
                <a:gd name="T39" fmla="*/ 0 h 1023"/>
                <a:gd name="T40" fmla="*/ 0 w 689"/>
                <a:gd name="T41" fmla="*/ 0 h 1023"/>
                <a:gd name="T42" fmla="*/ 0 w 689"/>
                <a:gd name="T43" fmla="*/ 0 h 1023"/>
                <a:gd name="T44" fmla="*/ 0 w 689"/>
                <a:gd name="T45" fmla="*/ 0 h 1023"/>
                <a:gd name="T46" fmla="*/ 0 w 689"/>
                <a:gd name="T47" fmla="*/ 0 h 1023"/>
                <a:gd name="T48" fmla="*/ 0 w 689"/>
                <a:gd name="T49" fmla="*/ 0 h 1023"/>
                <a:gd name="T50" fmla="*/ 0 w 689"/>
                <a:gd name="T51" fmla="*/ 0 h 1023"/>
                <a:gd name="T52" fmla="*/ 0 w 689"/>
                <a:gd name="T53" fmla="*/ 0 h 1023"/>
                <a:gd name="T54" fmla="*/ 0 w 689"/>
                <a:gd name="T55" fmla="*/ 0 h 1023"/>
                <a:gd name="T56" fmla="*/ 0 w 689"/>
                <a:gd name="T57" fmla="*/ 0 h 1023"/>
                <a:gd name="T58" fmla="*/ 0 w 689"/>
                <a:gd name="T59" fmla="*/ 0 h 1023"/>
                <a:gd name="T60" fmla="*/ 0 w 689"/>
                <a:gd name="T61" fmla="*/ 0 h 1023"/>
                <a:gd name="T62" fmla="*/ 0 w 689"/>
                <a:gd name="T63" fmla="*/ 0 h 1023"/>
                <a:gd name="T64" fmla="*/ 0 w 689"/>
                <a:gd name="T65" fmla="*/ 0 h 1023"/>
                <a:gd name="T66" fmla="*/ 0 w 689"/>
                <a:gd name="T67" fmla="*/ 0 h 1023"/>
                <a:gd name="T68" fmla="*/ 0 w 689"/>
                <a:gd name="T69" fmla="*/ 0 h 1023"/>
                <a:gd name="T70" fmla="*/ 0 w 689"/>
                <a:gd name="T71" fmla="*/ 0 h 1023"/>
                <a:gd name="T72" fmla="*/ 0 w 689"/>
                <a:gd name="T73" fmla="*/ 0 h 1023"/>
                <a:gd name="T74" fmla="*/ 0 w 689"/>
                <a:gd name="T75" fmla="*/ 0 h 1023"/>
                <a:gd name="T76" fmla="*/ 0 w 689"/>
                <a:gd name="T77" fmla="*/ 0 h 1023"/>
                <a:gd name="T78" fmla="*/ 0 w 689"/>
                <a:gd name="T79" fmla="*/ 0 h 1023"/>
                <a:gd name="T80" fmla="*/ 0 w 689"/>
                <a:gd name="T81" fmla="*/ 0 h 1023"/>
                <a:gd name="T82" fmla="*/ 0 w 689"/>
                <a:gd name="T83" fmla="*/ 0 h 1023"/>
                <a:gd name="T84" fmla="*/ 0 w 689"/>
                <a:gd name="T85" fmla="*/ 0 h 1023"/>
                <a:gd name="T86" fmla="*/ 0 w 689"/>
                <a:gd name="T87" fmla="*/ 0 h 1023"/>
                <a:gd name="T88" fmla="*/ 0 w 689"/>
                <a:gd name="T89" fmla="*/ 0 h 1023"/>
                <a:gd name="T90" fmla="*/ 0 w 689"/>
                <a:gd name="T91" fmla="*/ 0 h 1023"/>
                <a:gd name="T92" fmla="*/ 0 w 689"/>
                <a:gd name="T93" fmla="*/ 0 h 1023"/>
                <a:gd name="T94" fmla="*/ 0 w 689"/>
                <a:gd name="T95" fmla="*/ 0 h 1023"/>
                <a:gd name="T96" fmla="*/ 0 w 689"/>
                <a:gd name="T97" fmla="*/ 0 h 1023"/>
                <a:gd name="T98" fmla="*/ 0 w 689"/>
                <a:gd name="T99" fmla="*/ 0 h 1023"/>
                <a:gd name="T100" fmla="*/ 0 w 689"/>
                <a:gd name="T101" fmla="*/ 0 h 1023"/>
                <a:gd name="T102" fmla="*/ 0 w 689"/>
                <a:gd name="T103" fmla="*/ 0 h 1023"/>
                <a:gd name="T104" fmla="*/ 0 w 689"/>
                <a:gd name="T105" fmla="*/ 0 h 1023"/>
                <a:gd name="T106" fmla="*/ 0 w 689"/>
                <a:gd name="T107" fmla="*/ 0 h 102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9"/>
                <a:gd name="T163" fmla="*/ 0 h 1023"/>
                <a:gd name="T164" fmla="*/ 689 w 689"/>
                <a:gd name="T165" fmla="*/ 1023 h 102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9" h="1023">
                  <a:moveTo>
                    <a:pt x="411" y="121"/>
                  </a:moveTo>
                  <a:lnTo>
                    <a:pt x="389" y="109"/>
                  </a:lnTo>
                  <a:lnTo>
                    <a:pt x="365" y="97"/>
                  </a:lnTo>
                  <a:lnTo>
                    <a:pt x="341" y="86"/>
                  </a:lnTo>
                  <a:lnTo>
                    <a:pt x="317" y="76"/>
                  </a:lnTo>
                  <a:lnTo>
                    <a:pt x="292" y="67"/>
                  </a:lnTo>
                  <a:lnTo>
                    <a:pt x="268" y="58"/>
                  </a:lnTo>
                  <a:lnTo>
                    <a:pt x="243" y="49"/>
                  </a:lnTo>
                  <a:lnTo>
                    <a:pt x="217" y="42"/>
                  </a:lnTo>
                  <a:lnTo>
                    <a:pt x="191" y="34"/>
                  </a:lnTo>
                  <a:lnTo>
                    <a:pt x="165" y="27"/>
                  </a:lnTo>
                  <a:lnTo>
                    <a:pt x="139" y="21"/>
                  </a:lnTo>
                  <a:lnTo>
                    <a:pt x="112" y="16"/>
                  </a:lnTo>
                  <a:lnTo>
                    <a:pt x="83" y="10"/>
                  </a:lnTo>
                  <a:lnTo>
                    <a:pt x="57" y="7"/>
                  </a:lnTo>
                  <a:lnTo>
                    <a:pt x="28" y="3"/>
                  </a:lnTo>
                  <a:lnTo>
                    <a:pt x="0" y="0"/>
                  </a:lnTo>
                  <a:lnTo>
                    <a:pt x="89" y="67"/>
                  </a:lnTo>
                  <a:lnTo>
                    <a:pt x="107" y="71"/>
                  </a:lnTo>
                  <a:lnTo>
                    <a:pt x="124" y="74"/>
                  </a:lnTo>
                  <a:lnTo>
                    <a:pt x="140" y="79"/>
                  </a:lnTo>
                  <a:lnTo>
                    <a:pt x="158" y="83"/>
                  </a:lnTo>
                  <a:lnTo>
                    <a:pt x="174" y="88"/>
                  </a:lnTo>
                  <a:lnTo>
                    <a:pt x="191" y="94"/>
                  </a:lnTo>
                  <a:lnTo>
                    <a:pt x="207" y="98"/>
                  </a:lnTo>
                  <a:lnTo>
                    <a:pt x="223" y="104"/>
                  </a:lnTo>
                  <a:lnTo>
                    <a:pt x="240" y="110"/>
                  </a:lnTo>
                  <a:lnTo>
                    <a:pt x="256" y="116"/>
                  </a:lnTo>
                  <a:lnTo>
                    <a:pt x="273" y="122"/>
                  </a:lnTo>
                  <a:lnTo>
                    <a:pt x="289" y="128"/>
                  </a:lnTo>
                  <a:lnTo>
                    <a:pt x="304" y="136"/>
                  </a:lnTo>
                  <a:lnTo>
                    <a:pt x="320" y="141"/>
                  </a:lnTo>
                  <a:lnTo>
                    <a:pt x="335" y="149"/>
                  </a:lnTo>
                  <a:lnTo>
                    <a:pt x="351" y="156"/>
                  </a:lnTo>
                  <a:lnTo>
                    <a:pt x="335" y="164"/>
                  </a:lnTo>
                  <a:lnTo>
                    <a:pt x="320" y="170"/>
                  </a:lnTo>
                  <a:lnTo>
                    <a:pt x="307" y="176"/>
                  </a:lnTo>
                  <a:lnTo>
                    <a:pt x="293" y="182"/>
                  </a:lnTo>
                  <a:lnTo>
                    <a:pt x="280" y="188"/>
                  </a:lnTo>
                  <a:lnTo>
                    <a:pt x="268" y="192"/>
                  </a:lnTo>
                  <a:lnTo>
                    <a:pt x="258" y="197"/>
                  </a:lnTo>
                  <a:lnTo>
                    <a:pt x="247" y="201"/>
                  </a:lnTo>
                  <a:lnTo>
                    <a:pt x="283" y="237"/>
                  </a:lnTo>
                  <a:lnTo>
                    <a:pt x="301" y="231"/>
                  </a:lnTo>
                  <a:lnTo>
                    <a:pt x="319" y="224"/>
                  </a:lnTo>
                  <a:lnTo>
                    <a:pt x="335" y="218"/>
                  </a:lnTo>
                  <a:lnTo>
                    <a:pt x="351" y="210"/>
                  </a:lnTo>
                  <a:lnTo>
                    <a:pt x="365" y="204"/>
                  </a:lnTo>
                  <a:lnTo>
                    <a:pt x="378" y="198"/>
                  </a:lnTo>
                  <a:lnTo>
                    <a:pt x="392" y="192"/>
                  </a:lnTo>
                  <a:lnTo>
                    <a:pt x="402" y="186"/>
                  </a:lnTo>
                  <a:lnTo>
                    <a:pt x="417" y="195"/>
                  </a:lnTo>
                  <a:lnTo>
                    <a:pt x="432" y="206"/>
                  </a:lnTo>
                  <a:lnTo>
                    <a:pt x="445" y="216"/>
                  </a:lnTo>
                  <a:lnTo>
                    <a:pt x="460" y="226"/>
                  </a:lnTo>
                  <a:lnTo>
                    <a:pt x="474" y="237"/>
                  </a:lnTo>
                  <a:lnTo>
                    <a:pt x="485" y="249"/>
                  </a:lnTo>
                  <a:lnTo>
                    <a:pt x="497" y="262"/>
                  </a:lnTo>
                  <a:lnTo>
                    <a:pt x="509" y="274"/>
                  </a:lnTo>
                  <a:lnTo>
                    <a:pt x="532" y="301"/>
                  </a:lnTo>
                  <a:lnTo>
                    <a:pt x="552" y="328"/>
                  </a:lnTo>
                  <a:lnTo>
                    <a:pt x="569" y="355"/>
                  </a:lnTo>
                  <a:lnTo>
                    <a:pt x="584" y="382"/>
                  </a:lnTo>
                  <a:lnTo>
                    <a:pt x="594" y="408"/>
                  </a:lnTo>
                  <a:lnTo>
                    <a:pt x="603" y="437"/>
                  </a:lnTo>
                  <a:lnTo>
                    <a:pt x="608" y="464"/>
                  </a:lnTo>
                  <a:lnTo>
                    <a:pt x="611" y="492"/>
                  </a:lnTo>
                  <a:lnTo>
                    <a:pt x="386" y="498"/>
                  </a:lnTo>
                  <a:lnTo>
                    <a:pt x="383" y="543"/>
                  </a:lnTo>
                  <a:lnTo>
                    <a:pt x="612" y="537"/>
                  </a:lnTo>
                  <a:lnTo>
                    <a:pt x="612" y="559"/>
                  </a:lnTo>
                  <a:lnTo>
                    <a:pt x="609" y="583"/>
                  </a:lnTo>
                  <a:lnTo>
                    <a:pt x="605" y="605"/>
                  </a:lnTo>
                  <a:lnTo>
                    <a:pt x="597" y="629"/>
                  </a:lnTo>
                  <a:lnTo>
                    <a:pt x="590" y="653"/>
                  </a:lnTo>
                  <a:lnTo>
                    <a:pt x="578" y="677"/>
                  </a:lnTo>
                  <a:lnTo>
                    <a:pt x="566" y="699"/>
                  </a:lnTo>
                  <a:lnTo>
                    <a:pt x="551" y="723"/>
                  </a:lnTo>
                  <a:lnTo>
                    <a:pt x="538" y="743"/>
                  </a:lnTo>
                  <a:lnTo>
                    <a:pt x="524" y="760"/>
                  </a:lnTo>
                  <a:lnTo>
                    <a:pt x="509" y="777"/>
                  </a:lnTo>
                  <a:lnTo>
                    <a:pt x="494" y="793"/>
                  </a:lnTo>
                  <a:lnTo>
                    <a:pt x="478" y="810"/>
                  </a:lnTo>
                  <a:lnTo>
                    <a:pt x="462" y="823"/>
                  </a:lnTo>
                  <a:lnTo>
                    <a:pt x="444" y="836"/>
                  </a:lnTo>
                  <a:lnTo>
                    <a:pt x="426" y="850"/>
                  </a:lnTo>
                  <a:lnTo>
                    <a:pt x="408" y="844"/>
                  </a:lnTo>
                  <a:lnTo>
                    <a:pt x="390" y="838"/>
                  </a:lnTo>
                  <a:lnTo>
                    <a:pt x="374" y="832"/>
                  </a:lnTo>
                  <a:lnTo>
                    <a:pt x="357" y="826"/>
                  </a:lnTo>
                  <a:lnTo>
                    <a:pt x="341" y="822"/>
                  </a:lnTo>
                  <a:lnTo>
                    <a:pt x="326" y="816"/>
                  </a:lnTo>
                  <a:lnTo>
                    <a:pt x="311" y="811"/>
                  </a:lnTo>
                  <a:lnTo>
                    <a:pt x="298" y="807"/>
                  </a:lnTo>
                  <a:lnTo>
                    <a:pt x="289" y="817"/>
                  </a:lnTo>
                  <a:lnTo>
                    <a:pt x="281" y="829"/>
                  </a:lnTo>
                  <a:lnTo>
                    <a:pt x="273" y="839"/>
                  </a:lnTo>
                  <a:lnTo>
                    <a:pt x="265" y="850"/>
                  </a:lnTo>
                  <a:lnTo>
                    <a:pt x="286" y="856"/>
                  </a:lnTo>
                  <a:lnTo>
                    <a:pt x="304" y="862"/>
                  </a:lnTo>
                  <a:lnTo>
                    <a:pt x="320" y="866"/>
                  </a:lnTo>
                  <a:lnTo>
                    <a:pt x="335" y="871"/>
                  </a:lnTo>
                  <a:lnTo>
                    <a:pt x="347" y="875"/>
                  </a:lnTo>
                  <a:lnTo>
                    <a:pt x="357" y="880"/>
                  </a:lnTo>
                  <a:lnTo>
                    <a:pt x="366" y="883"/>
                  </a:lnTo>
                  <a:lnTo>
                    <a:pt x="372" y="886"/>
                  </a:lnTo>
                  <a:lnTo>
                    <a:pt x="354" y="898"/>
                  </a:lnTo>
                  <a:lnTo>
                    <a:pt x="337" y="910"/>
                  </a:lnTo>
                  <a:lnTo>
                    <a:pt x="317" y="920"/>
                  </a:lnTo>
                  <a:lnTo>
                    <a:pt x="298" y="930"/>
                  </a:lnTo>
                  <a:lnTo>
                    <a:pt x="277" y="939"/>
                  </a:lnTo>
                  <a:lnTo>
                    <a:pt x="255" y="948"/>
                  </a:lnTo>
                  <a:lnTo>
                    <a:pt x="232" y="957"/>
                  </a:lnTo>
                  <a:lnTo>
                    <a:pt x="210" y="965"/>
                  </a:lnTo>
                  <a:lnTo>
                    <a:pt x="206" y="978"/>
                  </a:lnTo>
                  <a:lnTo>
                    <a:pt x="203" y="993"/>
                  </a:lnTo>
                  <a:lnTo>
                    <a:pt x="198" y="1008"/>
                  </a:lnTo>
                  <a:lnTo>
                    <a:pt x="194" y="1023"/>
                  </a:lnTo>
                  <a:lnTo>
                    <a:pt x="197" y="1021"/>
                  </a:lnTo>
                  <a:lnTo>
                    <a:pt x="201" y="1020"/>
                  </a:lnTo>
                  <a:lnTo>
                    <a:pt x="204" y="1020"/>
                  </a:lnTo>
                  <a:lnTo>
                    <a:pt x="207" y="1018"/>
                  </a:lnTo>
                  <a:lnTo>
                    <a:pt x="232" y="1009"/>
                  </a:lnTo>
                  <a:lnTo>
                    <a:pt x="258" y="1002"/>
                  </a:lnTo>
                  <a:lnTo>
                    <a:pt x="281" y="992"/>
                  </a:lnTo>
                  <a:lnTo>
                    <a:pt x="305" y="983"/>
                  </a:lnTo>
                  <a:lnTo>
                    <a:pt x="329" y="972"/>
                  </a:lnTo>
                  <a:lnTo>
                    <a:pt x="351" y="962"/>
                  </a:lnTo>
                  <a:lnTo>
                    <a:pt x="374" y="951"/>
                  </a:lnTo>
                  <a:lnTo>
                    <a:pt x="395" y="939"/>
                  </a:lnTo>
                  <a:lnTo>
                    <a:pt x="415" y="929"/>
                  </a:lnTo>
                  <a:lnTo>
                    <a:pt x="435" y="917"/>
                  </a:lnTo>
                  <a:lnTo>
                    <a:pt x="454" y="904"/>
                  </a:lnTo>
                  <a:lnTo>
                    <a:pt x="474" y="890"/>
                  </a:lnTo>
                  <a:lnTo>
                    <a:pt x="491" y="878"/>
                  </a:lnTo>
                  <a:lnTo>
                    <a:pt x="509" y="863"/>
                  </a:lnTo>
                  <a:lnTo>
                    <a:pt x="526" y="850"/>
                  </a:lnTo>
                  <a:lnTo>
                    <a:pt x="542" y="835"/>
                  </a:lnTo>
                  <a:lnTo>
                    <a:pt x="578" y="798"/>
                  </a:lnTo>
                  <a:lnTo>
                    <a:pt x="609" y="760"/>
                  </a:lnTo>
                  <a:lnTo>
                    <a:pt x="634" y="720"/>
                  </a:lnTo>
                  <a:lnTo>
                    <a:pt x="657" y="680"/>
                  </a:lnTo>
                  <a:lnTo>
                    <a:pt x="672" y="637"/>
                  </a:lnTo>
                  <a:lnTo>
                    <a:pt x="683" y="593"/>
                  </a:lnTo>
                  <a:lnTo>
                    <a:pt x="688" y="549"/>
                  </a:lnTo>
                  <a:lnTo>
                    <a:pt x="689" y="502"/>
                  </a:lnTo>
                  <a:lnTo>
                    <a:pt x="688" y="474"/>
                  </a:lnTo>
                  <a:lnTo>
                    <a:pt x="683" y="446"/>
                  </a:lnTo>
                  <a:lnTo>
                    <a:pt x="678" y="417"/>
                  </a:lnTo>
                  <a:lnTo>
                    <a:pt x="669" y="391"/>
                  </a:lnTo>
                  <a:lnTo>
                    <a:pt x="658" y="364"/>
                  </a:lnTo>
                  <a:lnTo>
                    <a:pt x="646" y="338"/>
                  </a:lnTo>
                  <a:lnTo>
                    <a:pt x="631" y="314"/>
                  </a:lnTo>
                  <a:lnTo>
                    <a:pt x="615" y="289"/>
                  </a:lnTo>
                  <a:lnTo>
                    <a:pt x="597" y="267"/>
                  </a:lnTo>
                  <a:lnTo>
                    <a:pt x="576" y="243"/>
                  </a:lnTo>
                  <a:lnTo>
                    <a:pt x="554" y="221"/>
                  </a:lnTo>
                  <a:lnTo>
                    <a:pt x="530" y="200"/>
                  </a:lnTo>
                  <a:lnTo>
                    <a:pt x="503" y="179"/>
                  </a:lnTo>
                  <a:lnTo>
                    <a:pt x="475" y="159"/>
                  </a:lnTo>
                  <a:lnTo>
                    <a:pt x="444" y="140"/>
                  </a:lnTo>
                  <a:lnTo>
                    <a:pt x="411"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9" name="Freeform 18"/>
            <p:cNvSpPr>
              <a:spLocks/>
            </p:cNvSpPr>
            <p:nvPr/>
          </p:nvSpPr>
          <p:spPr bwMode="auto">
            <a:xfrm>
              <a:off x="4943" y="401"/>
              <a:ext cx="156" cy="359"/>
            </a:xfrm>
            <a:custGeom>
              <a:avLst/>
              <a:gdLst>
                <a:gd name="T0" fmla="*/ 0 w 469"/>
                <a:gd name="T1" fmla="*/ 0 h 1078"/>
                <a:gd name="T2" fmla="*/ 0 w 469"/>
                <a:gd name="T3" fmla="*/ 0 h 1078"/>
                <a:gd name="T4" fmla="*/ 0 w 469"/>
                <a:gd name="T5" fmla="*/ 0 h 1078"/>
                <a:gd name="T6" fmla="*/ 0 w 469"/>
                <a:gd name="T7" fmla="*/ 0 h 1078"/>
                <a:gd name="T8" fmla="*/ 0 w 469"/>
                <a:gd name="T9" fmla="*/ 0 h 1078"/>
                <a:gd name="T10" fmla="*/ 0 w 469"/>
                <a:gd name="T11" fmla="*/ 0 h 1078"/>
                <a:gd name="T12" fmla="*/ 0 w 469"/>
                <a:gd name="T13" fmla="*/ 0 h 1078"/>
                <a:gd name="T14" fmla="*/ 0 w 469"/>
                <a:gd name="T15" fmla="*/ 0 h 1078"/>
                <a:gd name="T16" fmla="*/ 0 w 469"/>
                <a:gd name="T17" fmla="*/ 0 h 1078"/>
                <a:gd name="T18" fmla="*/ 0 w 469"/>
                <a:gd name="T19" fmla="*/ 0 h 1078"/>
                <a:gd name="T20" fmla="*/ 0 w 469"/>
                <a:gd name="T21" fmla="*/ 0 h 1078"/>
                <a:gd name="T22" fmla="*/ 0 w 469"/>
                <a:gd name="T23" fmla="*/ 0 h 1078"/>
                <a:gd name="T24" fmla="*/ 0 w 469"/>
                <a:gd name="T25" fmla="*/ 0 h 1078"/>
                <a:gd name="T26" fmla="*/ 0 w 469"/>
                <a:gd name="T27" fmla="*/ 0 h 1078"/>
                <a:gd name="T28" fmla="*/ 0 w 469"/>
                <a:gd name="T29" fmla="*/ 0 h 1078"/>
                <a:gd name="T30" fmla="*/ 0 w 469"/>
                <a:gd name="T31" fmla="*/ 0 h 1078"/>
                <a:gd name="T32" fmla="*/ 0 w 469"/>
                <a:gd name="T33" fmla="*/ 0 h 1078"/>
                <a:gd name="T34" fmla="*/ 0 w 469"/>
                <a:gd name="T35" fmla="*/ 0 h 1078"/>
                <a:gd name="T36" fmla="*/ 0 w 469"/>
                <a:gd name="T37" fmla="*/ 0 h 1078"/>
                <a:gd name="T38" fmla="*/ 0 w 469"/>
                <a:gd name="T39" fmla="*/ 0 h 1078"/>
                <a:gd name="T40" fmla="*/ 0 w 469"/>
                <a:gd name="T41" fmla="*/ 0 h 1078"/>
                <a:gd name="T42" fmla="*/ 0 w 469"/>
                <a:gd name="T43" fmla="*/ 0 h 1078"/>
                <a:gd name="T44" fmla="*/ 0 w 469"/>
                <a:gd name="T45" fmla="*/ 0 h 1078"/>
                <a:gd name="T46" fmla="*/ 0 w 469"/>
                <a:gd name="T47" fmla="*/ 0 h 1078"/>
                <a:gd name="T48" fmla="*/ 0 w 469"/>
                <a:gd name="T49" fmla="*/ 0 h 1078"/>
                <a:gd name="T50" fmla="*/ 0 w 469"/>
                <a:gd name="T51" fmla="*/ 0 h 1078"/>
                <a:gd name="T52" fmla="*/ 0 w 469"/>
                <a:gd name="T53" fmla="*/ 0 h 1078"/>
                <a:gd name="T54" fmla="*/ 0 w 469"/>
                <a:gd name="T55" fmla="*/ 0 h 1078"/>
                <a:gd name="T56" fmla="*/ 0 w 469"/>
                <a:gd name="T57" fmla="*/ 0 h 1078"/>
                <a:gd name="T58" fmla="*/ 0 w 469"/>
                <a:gd name="T59" fmla="*/ 0 h 1078"/>
                <a:gd name="T60" fmla="*/ 0 w 469"/>
                <a:gd name="T61" fmla="*/ 0 h 1078"/>
                <a:gd name="T62" fmla="*/ 0 w 469"/>
                <a:gd name="T63" fmla="*/ 0 h 1078"/>
                <a:gd name="T64" fmla="*/ 0 w 469"/>
                <a:gd name="T65" fmla="*/ 0 h 1078"/>
                <a:gd name="T66" fmla="*/ 0 w 469"/>
                <a:gd name="T67" fmla="*/ 0 h 1078"/>
                <a:gd name="T68" fmla="*/ 0 w 469"/>
                <a:gd name="T69" fmla="*/ 0 h 1078"/>
                <a:gd name="T70" fmla="*/ 0 w 469"/>
                <a:gd name="T71" fmla="*/ 0 h 1078"/>
                <a:gd name="T72" fmla="*/ 0 w 469"/>
                <a:gd name="T73" fmla="*/ 0 h 1078"/>
                <a:gd name="T74" fmla="*/ 0 w 469"/>
                <a:gd name="T75" fmla="*/ 0 h 1078"/>
                <a:gd name="T76" fmla="*/ 0 w 469"/>
                <a:gd name="T77" fmla="*/ 0 h 1078"/>
                <a:gd name="T78" fmla="*/ 0 w 469"/>
                <a:gd name="T79" fmla="*/ 0 h 1078"/>
                <a:gd name="T80" fmla="*/ 0 w 469"/>
                <a:gd name="T81" fmla="*/ 0 h 1078"/>
                <a:gd name="T82" fmla="*/ 0 w 469"/>
                <a:gd name="T83" fmla="*/ 0 h 1078"/>
                <a:gd name="T84" fmla="*/ 0 w 469"/>
                <a:gd name="T85" fmla="*/ 0 h 1078"/>
                <a:gd name="T86" fmla="*/ 0 w 469"/>
                <a:gd name="T87" fmla="*/ 0 h 1078"/>
                <a:gd name="T88" fmla="*/ 0 w 469"/>
                <a:gd name="T89" fmla="*/ 0 h 1078"/>
                <a:gd name="T90" fmla="*/ 0 w 469"/>
                <a:gd name="T91" fmla="*/ 0 h 1078"/>
                <a:gd name="T92" fmla="*/ 0 w 469"/>
                <a:gd name="T93" fmla="*/ 0 h 1078"/>
                <a:gd name="T94" fmla="*/ 0 w 469"/>
                <a:gd name="T95" fmla="*/ 0 h 1078"/>
                <a:gd name="T96" fmla="*/ 0 w 469"/>
                <a:gd name="T97" fmla="*/ 0 h 1078"/>
                <a:gd name="T98" fmla="*/ 0 w 469"/>
                <a:gd name="T99" fmla="*/ 0 h 1078"/>
                <a:gd name="T100" fmla="*/ 0 w 469"/>
                <a:gd name="T101" fmla="*/ 0 h 1078"/>
                <a:gd name="T102" fmla="*/ 0 w 469"/>
                <a:gd name="T103" fmla="*/ 0 h 10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69"/>
                <a:gd name="T157" fmla="*/ 0 h 1078"/>
                <a:gd name="T158" fmla="*/ 469 w 469"/>
                <a:gd name="T159" fmla="*/ 1078 h 10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69" h="1078">
                  <a:moveTo>
                    <a:pt x="146" y="1007"/>
                  </a:moveTo>
                  <a:lnTo>
                    <a:pt x="162" y="992"/>
                  </a:lnTo>
                  <a:lnTo>
                    <a:pt x="177" y="974"/>
                  </a:lnTo>
                  <a:lnTo>
                    <a:pt x="193" y="956"/>
                  </a:lnTo>
                  <a:lnTo>
                    <a:pt x="211" y="935"/>
                  </a:lnTo>
                  <a:lnTo>
                    <a:pt x="227" y="914"/>
                  </a:lnTo>
                  <a:lnTo>
                    <a:pt x="244" y="890"/>
                  </a:lnTo>
                  <a:lnTo>
                    <a:pt x="262" y="865"/>
                  </a:lnTo>
                  <a:lnTo>
                    <a:pt x="280" y="838"/>
                  </a:lnTo>
                  <a:lnTo>
                    <a:pt x="289" y="841"/>
                  </a:lnTo>
                  <a:lnTo>
                    <a:pt x="297" y="842"/>
                  </a:lnTo>
                  <a:lnTo>
                    <a:pt x="306" y="845"/>
                  </a:lnTo>
                  <a:lnTo>
                    <a:pt x="315" y="847"/>
                  </a:lnTo>
                  <a:lnTo>
                    <a:pt x="324" y="850"/>
                  </a:lnTo>
                  <a:lnTo>
                    <a:pt x="332" y="851"/>
                  </a:lnTo>
                  <a:lnTo>
                    <a:pt x="341" y="854"/>
                  </a:lnTo>
                  <a:lnTo>
                    <a:pt x="348" y="856"/>
                  </a:lnTo>
                  <a:lnTo>
                    <a:pt x="356" y="845"/>
                  </a:lnTo>
                  <a:lnTo>
                    <a:pt x="364" y="835"/>
                  </a:lnTo>
                  <a:lnTo>
                    <a:pt x="372" y="823"/>
                  </a:lnTo>
                  <a:lnTo>
                    <a:pt x="381" y="813"/>
                  </a:lnTo>
                  <a:lnTo>
                    <a:pt x="370" y="810"/>
                  </a:lnTo>
                  <a:lnTo>
                    <a:pt x="360" y="807"/>
                  </a:lnTo>
                  <a:lnTo>
                    <a:pt x="351" y="804"/>
                  </a:lnTo>
                  <a:lnTo>
                    <a:pt x="341" y="801"/>
                  </a:lnTo>
                  <a:lnTo>
                    <a:pt x="332" y="799"/>
                  </a:lnTo>
                  <a:lnTo>
                    <a:pt x="323" y="796"/>
                  </a:lnTo>
                  <a:lnTo>
                    <a:pt x="314" y="795"/>
                  </a:lnTo>
                  <a:lnTo>
                    <a:pt x="306" y="792"/>
                  </a:lnTo>
                  <a:lnTo>
                    <a:pt x="327" y="756"/>
                  </a:lnTo>
                  <a:lnTo>
                    <a:pt x="345" y="722"/>
                  </a:lnTo>
                  <a:lnTo>
                    <a:pt x="359" y="689"/>
                  </a:lnTo>
                  <a:lnTo>
                    <a:pt x="372" y="658"/>
                  </a:lnTo>
                  <a:lnTo>
                    <a:pt x="381" y="628"/>
                  </a:lnTo>
                  <a:lnTo>
                    <a:pt x="387" y="601"/>
                  </a:lnTo>
                  <a:lnTo>
                    <a:pt x="390" y="574"/>
                  </a:lnTo>
                  <a:lnTo>
                    <a:pt x="391" y="550"/>
                  </a:lnTo>
                  <a:lnTo>
                    <a:pt x="466" y="549"/>
                  </a:lnTo>
                  <a:lnTo>
                    <a:pt x="469" y="504"/>
                  </a:lnTo>
                  <a:lnTo>
                    <a:pt x="385" y="507"/>
                  </a:lnTo>
                  <a:lnTo>
                    <a:pt x="382" y="479"/>
                  </a:lnTo>
                  <a:lnTo>
                    <a:pt x="378" y="450"/>
                  </a:lnTo>
                  <a:lnTo>
                    <a:pt x="370" y="422"/>
                  </a:lnTo>
                  <a:lnTo>
                    <a:pt x="360" y="392"/>
                  </a:lnTo>
                  <a:lnTo>
                    <a:pt x="347" y="362"/>
                  </a:lnTo>
                  <a:lnTo>
                    <a:pt x="332" y="332"/>
                  </a:lnTo>
                  <a:lnTo>
                    <a:pt x="312" y="301"/>
                  </a:lnTo>
                  <a:lnTo>
                    <a:pt x="292" y="268"/>
                  </a:lnTo>
                  <a:lnTo>
                    <a:pt x="302" y="265"/>
                  </a:lnTo>
                  <a:lnTo>
                    <a:pt x="311" y="262"/>
                  </a:lnTo>
                  <a:lnTo>
                    <a:pt x="321" y="258"/>
                  </a:lnTo>
                  <a:lnTo>
                    <a:pt x="330" y="255"/>
                  </a:lnTo>
                  <a:lnTo>
                    <a:pt x="339" y="252"/>
                  </a:lnTo>
                  <a:lnTo>
                    <a:pt x="348" y="249"/>
                  </a:lnTo>
                  <a:lnTo>
                    <a:pt x="357" y="246"/>
                  </a:lnTo>
                  <a:lnTo>
                    <a:pt x="366" y="243"/>
                  </a:lnTo>
                  <a:lnTo>
                    <a:pt x="330" y="207"/>
                  </a:lnTo>
                  <a:lnTo>
                    <a:pt x="327" y="207"/>
                  </a:lnTo>
                  <a:lnTo>
                    <a:pt x="326" y="209"/>
                  </a:lnTo>
                  <a:lnTo>
                    <a:pt x="323" y="209"/>
                  </a:lnTo>
                  <a:lnTo>
                    <a:pt x="320" y="210"/>
                  </a:lnTo>
                  <a:lnTo>
                    <a:pt x="266" y="230"/>
                  </a:lnTo>
                  <a:lnTo>
                    <a:pt x="248" y="204"/>
                  </a:lnTo>
                  <a:lnTo>
                    <a:pt x="230" y="182"/>
                  </a:lnTo>
                  <a:lnTo>
                    <a:pt x="213" y="159"/>
                  </a:lnTo>
                  <a:lnTo>
                    <a:pt x="193" y="137"/>
                  </a:lnTo>
                  <a:lnTo>
                    <a:pt x="172" y="118"/>
                  </a:lnTo>
                  <a:lnTo>
                    <a:pt x="152" y="97"/>
                  </a:lnTo>
                  <a:lnTo>
                    <a:pt x="129" y="79"/>
                  </a:lnTo>
                  <a:lnTo>
                    <a:pt x="107" y="61"/>
                  </a:lnTo>
                  <a:lnTo>
                    <a:pt x="116" y="62"/>
                  </a:lnTo>
                  <a:lnTo>
                    <a:pt x="123" y="64"/>
                  </a:lnTo>
                  <a:lnTo>
                    <a:pt x="132" y="65"/>
                  </a:lnTo>
                  <a:lnTo>
                    <a:pt x="140" y="67"/>
                  </a:lnTo>
                  <a:lnTo>
                    <a:pt x="149" y="68"/>
                  </a:lnTo>
                  <a:lnTo>
                    <a:pt x="156" y="70"/>
                  </a:lnTo>
                  <a:lnTo>
                    <a:pt x="165" y="71"/>
                  </a:lnTo>
                  <a:lnTo>
                    <a:pt x="172" y="73"/>
                  </a:lnTo>
                  <a:lnTo>
                    <a:pt x="83" y="6"/>
                  </a:lnTo>
                  <a:lnTo>
                    <a:pt x="73" y="4"/>
                  </a:lnTo>
                  <a:lnTo>
                    <a:pt x="62" y="4"/>
                  </a:lnTo>
                  <a:lnTo>
                    <a:pt x="52" y="3"/>
                  </a:lnTo>
                  <a:lnTo>
                    <a:pt x="41" y="1"/>
                  </a:lnTo>
                  <a:lnTo>
                    <a:pt x="31" y="1"/>
                  </a:lnTo>
                  <a:lnTo>
                    <a:pt x="21" y="0"/>
                  </a:lnTo>
                  <a:lnTo>
                    <a:pt x="10" y="0"/>
                  </a:lnTo>
                  <a:lnTo>
                    <a:pt x="0" y="0"/>
                  </a:lnTo>
                  <a:lnTo>
                    <a:pt x="3" y="12"/>
                  </a:lnTo>
                  <a:lnTo>
                    <a:pt x="4" y="25"/>
                  </a:lnTo>
                  <a:lnTo>
                    <a:pt x="7" y="40"/>
                  </a:lnTo>
                  <a:lnTo>
                    <a:pt x="9" y="55"/>
                  </a:lnTo>
                  <a:lnTo>
                    <a:pt x="35" y="74"/>
                  </a:lnTo>
                  <a:lnTo>
                    <a:pt x="61" y="95"/>
                  </a:lnTo>
                  <a:lnTo>
                    <a:pt x="86" y="118"/>
                  </a:lnTo>
                  <a:lnTo>
                    <a:pt x="110" y="140"/>
                  </a:lnTo>
                  <a:lnTo>
                    <a:pt x="132" y="164"/>
                  </a:lnTo>
                  <a:lnTo>
                    <a:pt x="155" y="189"/>
                  </a:lnTo>
                  <a:lnTo>
                    <a:pt x="177" y="216"/>
                  </a:lnTo>
                  <a:lnTo>
                    <a:pt x="198" y="244"/>
                  </a:lnTo>
                  <a:lnTo>
                    <a:pt x="183" y="250"/>
                  </a:lnTo>
                  <a:lnTo>
                    <a:pt x="166" y="255"/>
                  </a:lnTo>
                  <a:lnTo>
                    <a:pt x="147" y="259"/>
                  </a:lnTo>
                  <a:lnTo>
                    <a:pt x="126" y="264"/>
                  </a:lnTo>
                  <a:lnTo>
                    <a:pt x="102" y="268"/>
                  </a:lnTo>
                  <a:lnTo>
                    <a:pt x="79" y="273"/>
                  </a:lnTo>
                  <a:lnTo>
                    <a:pt x="52" y="277"/>
                  </a:lnTo>
                  <a:lnTo>
                    <a:pt x="22" y="280"/>
                  </a:lnTo>
                  <a:lnTo>
                    <a:pt x="24" y="292"/>
                  </a:lnTo>
                  <a:lnTo>
                    <a:pt x="24" y="304"/>
                  </a:lnTo>
                  <a:lnTo>
                    <a:pt x="24" y="318"/>
                  </a:lnTo>
                  <a:lnTo>
                    <a:pt x="24" y="329"/>
                  </a:lnTo>
                  <a:lnTo>
                    <a:pt x="46" y="326"/>
                  </a:lnTo>
                  <a:lnTo>
                    <a:pt x="68" y="322"/>
                  </a:lnTo>
                  <a:lnTo>
                    <a:pt x="92" y="318"/>
                  </a:lnTo>
                  <a:lnTo>
                    <a:pt x="117" y="313"/>
                  </a:lnTo>
                  <a:lnTo>
                    <a:pt x="141" y="307"/>
                  </a:lnTo>
                  <a:lnTo>
                    <a:pt x="168" y="301"/>
                  </a:lnTo>
                  <a:lnTo>
                    <a:pt x="195" y="294"/>
                  </a:lnTo>
                  <a:lnTo>
                    <a:pt x="223" y="286"/>
                  </a:lnTo>
                  <a:lnTo>
                    <a:pt x="230" y="294"/>
                  </a:lnTo>
                  <a:lnTo>
                    <a:pt x="238" y="304"/>
                  </a:lnTo>
                  <a:lnTo>
                    <a:pt x="245" y="315"/>
                  </a:lnTo>
                  <a:lnTo>
                    <a:pt x="253" y="326"/>
                  </a:lnTo>
                  <a:lnTo>
                    <a:pt x="259" y="340"/>
                  </a:lnTo>
                  <a:lnTo>
                    <a:pt x="266" y="355"/>
                  </a:lnTo>
                  <a:lnTo>
                    <a:pt x="272" y="370"/>
                  </a:lnTo>
                  <a:lnTo>
                    <a:pt x="280" y="388"/>
                  </a:lnTo>
                  <a:lnTo>
                    <a:pt x="292" y="422"/>
                  </a:lnTo>
                  <a:lnTo>
                    <a:pt x="300" y="453"/>
                  </a:lnTo>
                  <a:lnTo>
                    <a:pt x="306" y="483"/>
                  </a:lnTo>
                  <a:lnTo>
                    <a:pt x="309" y="508"/>
                  </a:lnTo>
                  <a:lnTo>
                    <a:pt x="25" y="517"/>
                  </a:lnTo>
                  <a:lnTo>
                    <a:pt x="25" y="528"/>
                  </a:lnTo>
                  <a:lnTo>
                    <a:pt x="25" y="540"/>
                  </a:lnTo>
                  <a:lnTo>
                    <a:pt x="25" y="550"/>
                  </a:lnTo>
                  <a:lnTo>
                    <a:pt x="25" y="562"/>
                  </a:lnTo>
                  <a:lnTo>
                    <a:pt x="309" y="553"/>
                  </a:lnTo>
                  <a:lnTo>
                    <a:pt x="309" y="579"/>
                  </a:lnTo>
                  <a:lnTo>
                    <a:pt x="306" y="605"/>
                  </a:lnTo>
                  <a:lnTo>
                    <a:pt x="300" y="632"/>
                  </a:lnTo>
                  <a:lnTo>
                    <a:pt x="293" y="661"/>
                  </a:lnTo>
                  <a:lnTo>
                    <a:pt x="283" y="689"/>
                  </a:lnTo>
                  <a:lnTo>
                    <a:pt x="271" y="719"/>
                  </a:lnTo>
                  <a:lnTo>
                    <a:pt x="256" y="750"/>
                  </a:lnTo>
                  <a:lnTo>
                    <a:pt x="238" y="781"/>
                  </a:lnTo>
                  <a:lnTo>
                    <a:pt x="213" y="774"/>
                  </a:lnTo>
                  <a:lnTo>
                    <a:pt x="186" y="768"/>
                  </a:lnTo>
                  <a:lnTo>
                    <a:pt x="159" y="763"/>
                  </a:lnTo>
                  <a:lnTo>
                    <a:pt x="132" y="757"/>
                  </a:lnTo>
                  <a:lnTo>
                    <a:pt x="105" y="754"/>
                  </a:lnTo>
                  <a:lnTo>
                    <a:pt x="79" y="752"/>
                  </a:lnTo>
                  <a:lnTo>
                    <a:pt x="50" y="749"/>
                  </a:lnTo>
                  <a:lnTo>
                    <a:pt x="22" y="747"/>
                  </a:lnTo>
                  <a:lnTo>
                    <a:pt x="22" y="759"/>
                  </a:lnTo>
                  <a:lnTo>
                    <a:pt x="22" y="771"/>
                  </a:lnTo>
                  <a:lnTo>
                    <a:pt x="21" y="784"/>
                  </a:lnTo>
                  <a:lnTo>
                    <a:pt x="21" y="796"/>
                  </a:lnTo>
                  <a:lnTo>
                    <a:pt x="44" y="798"/>
                  </a:lnTo>
                  <a:lnTo>
                    <a:pt x="68" y="801"/>
                  </a:lnTo>
                  <a:lnTo>
                    <a:pt x="92" y="802"/>
                  </a:lnTo>
                  <a:lnTo>
                    <a:pt x="117" y="805"/>
                  </a:lnTo>
                  <a:lnTo>
                    <a:pt x="141" y="808"/>
                  </a:lnTo>
                  <a:lnTo>
                    <a:pt x="165" y="813"/>
                  </a:lnTo>
                  <a:lnTo>
                    <a:pt x="190" y="817"/>
                  </a:lnTo>
                  <a:lnTo>
                    <a:pt x="214" y="822"/>
                  </a:lnTo>
                  <a:lnTo>
                    <a:pt x="187" y="859"/>
                  </a:lnTo>
                  <a:lnTo>
                    <a:pt x="163" y="892"/>
                  </a:lnTo>
                  <a:lnTo>
                    <a:pt x="140" y="923"/>
                  </a:lnTo>
                  <a:lnTo>
                    <a:pt x="117" y="950"/>
                  </a:lnTo>
                  <a:lnTo>
                    <a:pt x="96" y="974"/>
                  </a:lnTo>
                  <a:lnTo>
                    <a:pt x="76" y="995"/>
                  </a:lnTo>
                  <a:lnTo>
                    <a:pt x="58" y="1013"/>
                  </a:lnTo>
                  <a:lnTo>
                    <a:pt x="40" y="1027"/>
                  </a:lnTo>
                  <a:lnTo>
                    <a:pt x="12" y="1029"/>
                  </a:lnTo>
                  <a:lnTo>
                    <a:pt x="12" y="1041"/>
                  </a:lnTo>
                  <a:lnTo>
                    <a:pt x="12" y="1053"/>
                  </a:lnTo>
                  <a:lnTo>
                    <a:pt x="12" y="1066"/>
                  </a:lnTo>
                  <a:lnTo>
                    <a:pt x="12" y="1078"/>
                  </a:lnTo>
                  <a:lnTo>
                    <a:pt x="28" y="1077"/>
                  </a:lnTo>
                  <a:lnTo>
                    <a:pt x="46" y="1075"/>
                  </a:lnTo>
                  <a:lnTo>
                    <a:pt x="62" y="1072"/>
                  </a:lnTo>
                  <a:lnTo>
                    <a:pt x="79" y="1071"/>
                  </a:lnTo>
                  <a:lnTo>
                    <a:pt x="96" y="1068"/>
                  </a:lnTo>
                  <a:lnTo>
                    <a:pt x="113" y="1065"/>
                  </a:lnTo>
                  <a:lnTo>
                    <a:pt x="129" y="1062"/>
                  </a:lnTo>
                  <a:lnTo>
                    <a:pt x="146" y="1059"/>
                  </a:lnTo>
                  <a:lnTo>
                    <a:pt x="162" y="1056"/>
                  </a:lnTo>
                  <a:lnTo>
                    <a:pt x="178" y="1053"/>
                  </a:lnTo>
                  <a:lnTo>
                    <a:pt x="195" y="1050"/>
                  </a:lnTo>
                  <a:lnTo>
                    <a:pt x="211" y="1045"/>
                  </a:lnTo>
                  <a:lnTo>
                    <a:pt x="227" y="1041"/>
                  </a:lnTo>
                  <a:lnTo>
                    <a:pt x="244" y="1038"/>
                  </a:lnTo>
                  <a:lnTo>
                    <a:pt x="260" y="1033"/>
                  </a:lnTo>
                  <a:lnTo>
                    <a:pt x="277" y="1029"/>
                  </a:lnTo>
                  <a:lnTo>
                    <a:pt x="281" y="1014"/>
                  </a:lnTo>
                  <a:lnTo>
                    <a:pt x="286" y="999"/>
                  </a:lnTo>
                  <a:lnTo>
                    <a:pt x="289" y="984"/>
                  </a:lnTo>
                  <a:lnTo>
                    <a:pt x="293" y="971"/>
                  </a:lnTo>
                  <a:lnTo>
                    <a:pt x="275" y="977"/>
                  </a:lnTo>
                  <a:lnTo>
                    <a:pt x="259" y="981"/>
                  </a:lnTo>
                  <a:lnTo>
                    <a:pt x="241" y="986"/>
                  </a:lnTo>
                  <a:lnTo>
                    <a:pt x="222" y="990"/>
                  </a:lnTo>
                  <a:lnTo>
                    <a:pt x="204" y="995"/>
                  </a:lnTo>
                  <a:lnTo>
                    <a:pt x="184" y="999"/>
                  </a:lnTo>
                  <a:lnTo>
                    <a:pt x="165" y="1004"/>
                  </a:lnTo>
                  <a:lnTo>
                    <a:pt x="146" y="10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0" name="Freeform 19"/>
            <p:cNvSpPr>
              <a:spLocks/>
            </p:cNvSpPr>
            <p:nvPr/>
          </p:nvSpPr>
          <p:spPr bwMode="auto">
            <a:xfrm>
              <a:off x="4733" y="402"/>
              <a:ext cx="149" cy="359"/>
            </a:xfrm>
            <a:custGeom>
              <a:avLst/>
              <a:gdLst>
                <a:gd name="T0" fmla="*/ 0 w 447"/>
                <a:gd name="T1" fmla="*/ 0 h 1076"/>
                <a:gd name="T2" fmla="*/ 0 w 447"/>
                <a:gd name="T3" fmla="*/ 0 h 1076"/>
                <a:gd name="T4" fmla="*/ 0 w 447"/>
                <a:gd name="T5" fmla="*/ 0 h 1076"/>
                <a:gd name="T6" fmla="*/ 0 w 447"/>
                <a:gd name="T7" fmla="*/ 0 h 1076"/>
                <a:gd name="T8" fmla="*/ 0 w 447"/>
                <a:gd name="T9" fmla="*/ 0 h 1076"/>
                <a:gd name="T10" fmla="*/ 0 w 447"/>
                <a:gd name="T11" fmla="*/ 0 h 1076"/>
                <a:gd name="T12" fmla="*/ 0 w 447"/>
                <a:gd name="T13" fmla="*/ 0 h 1076"/>
                <a:gd name="T14" fmla="*/ 0 w 447"/>
                <a:gd name="T15" fmla="*/ 0 h 1076"/>
                <a:gd name="T16" fmla="*/ 0 w 447"/>
                <a:gd name="T17" fmla="*/ 0 h 1076"/>
                <a:gd name="T18" fmla="*/ 0 w 447"/>
                <a:gd name="T19" fmla="*/ 0 h 1076"/>
                <a:gd name="T20" fmla="*/ 0 w 447"/>
                <a:gd name="T21" fmla="*/ 0 h 1076"/>
                <a:gd name="T22" fmla="*/ 0 w 447"/>
                <a:gd name="T23" fmla="*/ 0 h 1076"/>
                <a:gd name="T24" fmla="*/ 0 w 447"/>
                <a:gd name="T25" fmla="*/ 0 h 1076"/>
                <a:gd name="T26" fmla="*/ 0 w 447"/>
                <a:gd name="T27" fmla="*/ 0 h 1076"/>
                <a:gd name="T28" fmla="*/ 0 w 447"/>
                <a:gd name="T29" fmla="*/ 0 h 1076"/>
                <a:gd name="T30" fmla="*/ 0 w 447"/>
                <a:gd name="T31" fmla="*/ 0 h 1076"/>
                <a:gd name="T32" fmla="*/ 0 w 447"/>
                <a:gd name="T33" fmla="*/ 0 h 1076"/>
                <a:gd name="T34" fmla="*/ 0 w 447"/>
                <a:gd name="T35" fmla="*/ 0 h 1076"/>
                <a:gd name="T36" fmla="*/ 0 w 447"/>
                <a:gd name="T37" fmla="*/ 0 h 1076"/>
                <a:gd name="T38" fmla="*/ 0 w 447"/>
                <a:gd name="T39" fmla="*/ 0 h 1076"/>
                <a:gd name="T40" fmla="*/ 0 w 447"/>
                <a:gd name="T41" fmla="*/ 0 h 1076"/>
                <a:gd name="T42" fmla="*/ 0 w 447"/>
                <a:gd name="T43" fmla="*/ 0 h 1076"/>
                <a:gd name="T44" fmla="*/ 0 w 447"/>
                <a:gd name="T45" fmla="*/ 0 h 1076"/>
                <a:gd name="T46" fmla="*/ 0 w 447"/>
                <a:gd name="T47" fmla="*/ 0 h 1076"/>
                <a:gd name="T48" fmla="*/ 0 w 447"/>
                <a:gd name="T49" fmla="*/ 0 h 1076"/>
                <a:gd name="T50" fmla="*/ 0 w 447"/>
                <a:gd name="T51" fmla="*/ 0 h 1076"/>
                <a:gd name="T52" fmla="*/ 0 w 447"/>
                <a:gd name="T53" fmla="*/ 0 h 1076"/>
                <a:gd name="T54" fmla="*/ 0 w 447"/>
                <a:gd name="T55" fmla="*/ 0 h 1076"/>
                <a:gd name="T56" fmla="*/ 0 w 447"/>
                <a:gd name="T57" fmla="*/ 0 h 1076"/>
                <a:gd name="T58" fmla="*/ 0 w 447"/>
                <a:gd name="T59" fmla="*/ 0 h 1076"/>
                <a:gd name="T60" fmla="*/ 0 w 447"/>
                <a:gd name="T61" fmla="*/ 0 h 1076"/>
                <a:gd name="T62" fmla="*/ 0 w 447"/>
                <a:gd name="T63" fmla="*/ 0 h 1076"/>
                <a:gd name="T64" fmla="*/ 0 w 447"/>
                <a:gd name="T65" fmla="*/ 0 h 1076"/>
                <a:gd name="T66" fmla="*/ 0 w 447"/>
                <a:gd name="T67" fmla="*/ 0 h 1076"/>
                <a:gd name="T68" fmla="*/ 0 w 447"/>
                <a:gd name="T69" fmla="*/ 0 h 1076"/>
                <a:gd name="T70" fmla="*/ 0 w 447"/>
                <a:gd name="T71" fmla="*/ 0 h 1076"/>
                <a:gd name="T72" fmla="*/ 0 w 447"/>
                <a:gd name="T73" fmla="*/ 0 h 1076"/>
                <a:gd name="T74" fmla="*/ 0 w 447"/>
                <a:gd name="T75" fmla="*/ 0 h 1076"/>
                <a:gd name="T76" fmla="*/ 0 w 447"/>
                <a:gd name="T77" fmla="*/ 0 h 1076"/>
                <a:gd name="T78" fmla="*/ 0 w 447"/>
                <a:gd name="T79" fmla="*/ 0 h 1076"/>
                <a:gd name="T80" fmla="*/ 0 w 447"/>
                <a:gd name="T81" fmla="*/ 0 h 1076"/>
                <a:gd name="T82" fmla="*/ 0 w 447"/>
                <a:gd name="T83" fmla="*/ 0 h 1076"/>
                <a:gd name="T84" fmla="*/ 0 w 447"/>
                <a:gd name="T85" fmla="*/ 0 h 1076"/>
                <a:gd name="T86" fmla="*/ 0 w 447"/>
                <a:gd name="T87" fmla="*/ 0 h 1076"/>
                <a:gd name="T88" fmla="*/ 0 w 447"/>
                <a:gd name="T89" fmla="*/ 0 h 1076"/>
                <a:gd name="T90" fmla="*/ 0 w 447"/>
                <a:gd name="T91" fmla="*/ 0 h 1076"/>
                <a:gd name="T92" fmla="*/ 0 w 447"/>
                <a:gd name="T93" fmla="*/ 0 h 1076"/>
                <a:gd name="T94" fmla="*/ 0 w 447"/>
                <a:gd name="T95" fmla="*/ 0 h 1076"/>
                <a:gd name="T96" fmla="*/ 0 w 447"/>
                <a:gd name="T97" fmla="*/ 0 h 1076"/>
                <a:gd name="T98" fmla="*/ 0 w 447"/>
                <a:gd name="T99" fmla="*/ 0 h 1076"/>
                <a:gd name="T100" fmla="*/ 0 w 447"/>
                <a:gd name="T101" fmla="*/ 0 h 1076"/>
                <a:gd name="T102" fmla="*/ 0 w 447"/>
                <a:gd name="T103" fmla="*/ 0 h 1076"/>
                <a:gd name="T104" fmla="*/ 0 w 447"/>
                <a:gd name="T105" fmla="*/ 0 h 1076"/>
                <a:gd name="T106" fmla="*/ 0 w 447"/>
                <a:gd name="T107" fmla="*/ 0 h 1076"/>
                <a:gd name="T108" fmla="*/ 0 w 447"/>
                <a:gd name="T109" fmla="*/ 0 h 1076"/>
                <a:gd name="T110" fmla="*/ 0 w 447"/>
                <a:gd name="T111" fmla="*/ 0 h 1076"/>
                <a:gd name="T112" fmla="*/ 0 w 447"/>
                <a:gd name="T113" fmla="*/ 0 h 10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47"/>
                <a:gd name="T172" fmla="*/ 0 h 1076"/>
                <a:gd name="T173" fmla="*/ 447 w 447"/>
                <a:gd name="T174" fmla="*/ 1076 h 107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47" h="1076">
                  <a:moveTo>
                    <a:pt x="254" y="836"/>
                  </a:moveTo>
                  <a:lnTo>
                    <a:pt x="263" y="833"/>
                  </a:lnTo>
                  <a:lnTo>
                    <a:pt x="275" y="828"/>
                  </a:lnTo>
                  <a:lnTo>
                    <a:pt x="290" y="825"/>
                  </a:lnTo>
                  <a:lnTo>
                    <a:pt x="307" y="821"/>
                  </a:lnTo>
                  <a:lnTo>
                    <a:pt x="324" y="818"/>
                  </a:lnTo>
                  <a:lnTo>
                    <a:pt x="345" y="813"/>
                  </a:lnTo>
                  <a:lnTo>
                    <a:pt x="369" y="810"/>
                  </a:lnTo>
                  <a:lnTo>
                    <a:pt x="394" y="806"/>
                  </a:lnTo>
                  <a:lnTo>
                    <a:pt x="393" y="794"/>
                  </a:lnTo>
                  <a:lnTo>
                    <a:pt x="393" y="782"/>
                  </a:lnTo>
                  <a:lnTo>
                    <a:pt x="393" y="770"/>
                  </a:lnTo>
                  <a:lnTo>
                    <a:pt x="393" y="758"/>
                  </a:lnTo>
                  <a:lnTo>
                    <a:pt x="375" y="761"/>
                  </a:lnTo>
                  <a:lnTo>
                    <a:pt x="356" y="765"/>
                  </a:lnTo>
                  <a:lnTo>
                    <a:pt x="336" y="770"/>
                  </a:lnTo>
                  <a:lnTo>
                    <a:pt x="317" y="774"/>
                  </a:lnTo>
                  <a:lnTo>
                    <a:pt x="296" y="780"/>
                  </a:lnTo>
                  <a:lnTo>
                    <a:pt x="275" y="785"/>
                  </a:lnTo>
                  <a:lnTo>
                    <a:pt x="254" y="791"/>
                  </a:lnTo>
                  <a:lnTo>
                    <a:pt x="232" y="797"/>
                  </a:lnTo>
                  <a:lnTo>
                    <a:pt x="225" y="789"/>
                  </a:lnTo>
                  <a:lnTo>
                    <a:pt x="219" y="779"/>
                  </a:lnTo>
                  <a:lnTo>
                    <a:pt x="211" y="768"/>
                  </a:lnTo>
                  <a:lnTo>
                    <a:pt x="204" y="755"/>
                  </a:lnTo>
                  <a:lnTo>
                    <a:pt x="196" y="742"/>
                  </a:lnTo>
                  <a:lnTo>
                    <a:pt x="189" y="727"/>
                  </a:lnTo>
                  <a:lnTo>
                    <a:pt x="182" y="710"/>
                  </a:lnTo>
                  <a:lnTo>
                    <a:pt x="174" y="692"/>
                  </a:lnTo>
                  <a:lnTo>
                    <a:pt x="161" y="657"/>
                  </a:lnTo>
                  <a:lnTo>
                    <a:pt x="150" y="625"/>
                  </a:lnTo>
                  <a:lnTo>
                    <a:pt x="143" y="597"/>
                  </a:lnTo>
                  <a:lnTo>
                    <a:pt x="141" y="573"/>
                  </a:lnTo>
                  <a:lnTo>
                    <a:pt x="396" y="566"/>
                  </a:lnTo>
                  <a:lnTo>
                    <a:pt x="396" y="554"/>
                  </a:lnTo>
                  <a:lnTo>
                    <a:pt x="397" y="543"/>
                  </a:lnTo>
                  <a:lnTo>
                    <a:pt x="397" y="531"/>
                  </a:lnTo>
                  <a:lnTo>
                    <a:pt x="397" y="521"/>
                  </a:lnTo>
                  <a:lnTo>
                    <a:pt x="140" y="528"/>
                  </a:lnTo>
                  <a:lnTo>
                    <a:pt x="140" y="501"/>
                  </a:lnTo>
                  <a:lnTo>
                    <a:pt x="143" y="475"/>
                  </a:lnTo>
                  <a:lnTo>
                    <a:pt x="149" y="448"/>
                  </a:lnTo>
                  <a:lnTo>
                    <a:pt x="156" y="419"/>
                  </a:lnTo>
                  <a:lnTo>
                    <a:pt x="167" y="391"/>
                  </a:lnTo>
                  <a:lnTo>
                    <a:pt x="180" y="361"/>
                  </a:lnTo>
                  <a:lnTo>
                    <a:pt x="195" y="331"/>
                  </a:lnTo>
                  <a:lnTo>
                    <a:pt x="213" y="300"/>
                  </a:lnTo>
                  <a:lnTo>
                    <a:pt x="241" y="306"/>
                  </a:lnTo>
                  <a:lnTo>
                    <a:pt x="268" y="312"/>
                  </a:lnTo>
                  <a:lnTo>
                    <a:pt x="293" y="316"/>
                  </a:lnTo>
                  <a:lnTo>
                    <a:pt x="319" y="321"/>
                  </a:lnTo>
                  <a:lnTo>
                    <a:pt x="344" y="324"/>
                  </a:lnTo>
                  <a:lnTo>
                    <a:pt x="366" y="327"/>
                  </a:lnTo>
                  <a:lnTo>
                    <a:pt x="388" y="330"/>
                  </a:lnTo>
                  <a:lnTo>
                    <a:pt x="411" y="333"/>
                  </a:lnTo>
                  <a:lnTo>
                    <a:pt x="412" y="321"/>
                  </a:lnTo>
                  <a:lnTo>
                    <a:pt x="414" y="308"/>
                  </a:lnTo>
                  <a:lnTo>
                    <a:pt x="414" y="296"/>
                  </a:lnTo>
                  <a:lnTo>
                    <a:pt x="415" y="284"/>
                  </a:lnTo>
                  <a:lnTo>
                    <a:pt x="394" y="282"/>
                  </a:lnTo>
                  <a:lnTo>
                    <a:pt x="374" y="281"/>
                  </a:lnTo>
                  <a:lnTo>
                    <a:pt x="351" y="278"/>
                  </a:lnTo>
                  <a:lnTo>
                    <a:pt x="329" y="276"/>
                  </a:lnTo>
                  <a:lnTo>
                    <a:pt x="307" y="273"/>
                  </a:lnTo>
                  <a:lnTo>
                    <a:pt x="284" y="269"/>
                  </a:lnTo>
                  <a:lnTo>
                    <a:pt x="262" y="266"/>
                  </a:lnTo>
                  <a:lnTo>
                    <a:pt x="238" y="261"/>
                  </a:lnTo>
                  <a:lnTo>
                    <a:pt x="254" y="234"/>
                  </a:lnTo>
                  <a:lnTo>
                    <a:pt x="272" y="208"/>
                  </a:lnTo>
                  <a:lnTo>
                    <a:pt x="292" y="181"/>
                  </a:lnTo>
                  <a:lnTo>
                    <a:pt x="313" y="155"/>
                  </a:lnTo>
                  <a:lnTo>
                    <a:pt x="335" y="130"/>
                  </a:lnTo>
                  <a:lnTo>
                    <a:pt x="359" y="105"/>
                  </a:lnTo>
                  <a:lnTo>
                    <a:pt x="383" y="81"/>
                  </a:lnTo>
                  <a:lnTo>
                    <a:pt x="409" y="57"/>
                  </a:lnTo>
                  <a:lnTo>
                    <a:pt x="417" y="55"/>
                  </a:lnTo>
                  <a:lnTo>
                    <a:pt x="423" y="55"/>
                  </a:lnTo>
                  <a:lnTo>
                    <a:pt x="432" y="55"/>
                  </a:lnTo>
                  <a:lnTo>
                    <a:pt x="441" y="54"/>
                  </a:lnTo>
                  <a:lnTo>
                    <a:pt x="442" y="39"/>
                  </a:lnTo>
                  <a:lnTo>
                    <a:pt x="444" y="26"/>
                  </a:lnTo>
                  <a:lnTo>
                    <a:pt x="445" y="12"/>
                  </a:lnTo>
                  <a:lnTo>
                    <a:pt x="447" y="0"/>
                  </a:lnTo>
                  <a:lnTo>
                    <a:pt x="420" y="3"/>
                  </a:lnTo>
                  <a:lnTo>
                    <a:pt x="393" y="6"/>
                  </a:lnTo>
                  <a:lnTo>
                    <a:pt x="366" y="11"/>
                  </a:lnTo>
                  <a:lnTo>
                    <a:pt x="339" y="15"/>
                  </a:lnTo>
                  <a:lnTo>
                    <a:pt x="313" y="20"/>
                  </a:lnTo>
                  <a:lnTo>
                    <a:pt x="286" y="26"/>
                  </a:lnTo>
                  <a:lnTo>
                    <a:pt x="260" y="32"/>
                  </a:lnTo>
                  <a:lnTo>
                    <a:pt x="234" y="38"/>
                  </a:lnTo>
                  <a:lnTo>
                    <a:pt x="228" y="39"/>
                  </a:lnTo>
                  <a:lnTo>
                    <a:pt x="222" y="41"/>
                  </a:lnTo>
                  <a:lnTo>
                    <a:pt x="216" y="42"/>
                  </a:lnTo>
                  <a:lnTo>
                    <a:pt x="210" y="44"/>
                  </a:lnTo>
                  <a:lnTo>
                    <a:pt x="199" y="58"/>
                  </a:lnTo>
                  <a:lnTo>
                    <a:pt x="189" y="73"/>
                  </a:lnTo>
                  <a:lnTo>
                    <a:pt x="177" y="90"/>
                  </a:lnTo>
                  <a:lnTo>
                    <a:pt x="167" y="108"/>
                  </a:lnTo>
                  <a:lnTo>
                    <a:pt x="183" y="103"/>
                  </a:lnTo>
                  <a:lnTo>
                    <a:pt x="199" y="97"/>
                  </a:lnTo>
                  <a:lnTo>
                    <a:pt x="216" y="93"/>
                  </a:lnTo>
                  <a:lnTo>
                    <a:pt x="234" y="88"/>
                  </a:lnTo>
                  <a:lnTo>
                    <a:pt x="252" y="85"/>
                  </a:lnTo>
                  <a:lnTo>
                    <a:pt x="269" y="81"/>
                  </a:lnTo>
                  <a:lnTo>
                    <a:pt x="287" y="76"/>
                  </a:lnTo>
                  <a:lnTo>
                    <a:pt x="307" y="73"/>
                  </a:lnTo>
                  <a:lnTo>
                    <a:pt x="286" y="93"/>
                  </a:lnTo>
                  <a:lnTo>
                    <a:pt x="265" y="114"/>
                  </a:lnTo>
                  <a:lnTo>
                    <a:pt x="247" y="135"/>
                  </a:lnTo>
                  <a:lnTo>
                    <a:pt x="229" y="155"/>
                  </a:lnTo>
                  <a:lnTo>
                    <a:pt x="211" y="176"/>
                  </a:lnTo>
                  <a:lnTo>
                    <a:pt x="196" y="199"/>
                  </a:lnTo>
                  <a:lnTo>
                    <a:pt x="182" y="221"/>
                  </a:lnTo>
                  <a:lnTo>
                    <a:pt x="168" y="243"/>
                  </a:lnTo>
                  <a:lnTo>
                    <a:pt x="159" y="240"/>
                  </a:lnTo>
                  <a:lnTo>
                    <a:pt x="150" y="237"/>
                  </a:lnTo>
                  <a:lnTo>
                    <a:pt x="141" y="236"/>
                  </a:lnTo>
                  <a:lnTo>
                    <a:pt x="132" y="233"/>
                  </a:lnTo>
                  <a:lnTo>
                    <a:pt x="123" y="231"/>
                  </a:lnTo>
                  <a:lnTo>
                    <a:pt x="116" y="228"/>
                  </a:lnTo>
                  <a:lnTo>
                    <a:pt x="107" y="227"/>
                  </a:lnTo>
                  <a:lnTo>
                    <a:pt x="100" y="226"/>
                  </a:lnTo>
                  <a:lnTo>
                    <a:pt x="95" y="236"/>
                  </a:lnTo>
                  <a:lnTo>
                    <a:pt x="91" y="246"/>
                  </a:lnTo>
                  <a:lnTo>
                    <a:pt x="85" y="258"/>
                  </a:lnTo>
                  <a:lnTo>
                    <a:pt x="80" y="269"/>
                  </a:lnTo>
                  <a:lnTo>
                    <a:pt x="149" y="287"/>
                  </a:lnTo>
                  <a:lnTo>
                    <a:pt x="140" y="297"/>
                  </a:lnTo>
                  <a:lnTo>
                    <a:pt x="132" y="309"/>
                  </a:lnTo>
                  <a:lnTo>
                    <a:pt x="125" y="321"/>
                  </a:lnTo>
                  <a:lnTo>
                    <a:pt x="118" y="334"/>
                  </a:lnTo>
                  <a:lnTo>
                    <a:pt x="110" y="349"/>
                  </a:lnTo>
                  <a:lnTo>
                    <a:pt x="104" y="364"/>
                  </a:lnTo>
                  <a:lnTo>
                    <a:pt x="98" y="381"/>
                  </a:lnTo>
                  <a:lnTo>
                    <a:pt x="92" y="397"/>
                  </a:lnTo>
                  <a:lnTo>
                    <a:pt x="82" y="431"/>
                  </a:lnTo>
                  <a:lnTo>
                    <a:pt x="73" y="466"/>
                  </a:lnTo>
                  <a:lnTo>
                    <a:pt x="68" y="498"/>
                  </a:lnTo>
                  <a:lnTo>
                    <a:pt x="67" y="530"/>
                  </a:lnTo>
                  <a:lnTo>
                    <a:pt x="4" y="531"/>
                  </a:lnTo>
                  <a:lnTo>
                    <a:pt x="3" y="542"/>
                  </a:lnTo>
                  <a:lnTo>
                    <a:pt x="3" y="554"/>
                  </a:lnTo>
                  <a:lnTo>
                    <a:pt x="1" y="564"/>
                  </a:lnTo>
                  <a:lnTo>
                    <a:pt x="0" y="576"/>
                  </a:lnTo>
                  <a:lnTo>
                    <a:pt x="68" y="575"/>
                  </a:lnTo>
                  <a:lnTo>
                    <a:pt x="70" y="598"/>
                  </a:lnTo>
                  <a:lnTo>
                    <a:pt x="74" y="624"/>
                  </a:lnTo>
                  <a:lnTo>
                    <a:pt x="82" y="651"/>
                  </a:lnTo>
                  <a:lnTo>
                    <a:pt x="92" y="680"/>
                  </a:lnTo>
                  <a:lnTo>
                    <a:pt x="106" y="710"/>
                  </a:lnTo>
                  <a:lnTo>
                    <a:pt x="120" y="743"/>
                  </a:lnTo>
                  <a:lnTo>
                    <a:pt x="138" y="779"/>
                  </a:lnTo>
                  <a:lnTo>
                    <a:pt x="159" y="815"/>
                  </a:lnTo>
                  <a:lnTo>
                    <a:pt x="89" y="838"/>
                  </a:lnTo>
                  <a:lnTo>
                    <a:pt x="79" y="841"/>
                  </a:lnTo>
                  <a:lnTo>
                    <a:pt x="67" y="846"/>
                  </a:lnTo>
                  <a:lnTo>
                    <a:pt x="56" y="849"/>
                  </a:lnTo>
                  <a:lnTo>
                    <a:pt x="46" y="853"/>
                  </a:lnTo>
                  <a:lnTo>
                    <a:pt x="51" y="864"/>
                  </a:lnTo>
                  <a:lnTo>
                    <a:pt x="56" y="876"/>
                  </a:lnTo>
                  <a:lnTo>
                    <a:pt x="61" y="886"/>
                  </a:lnTo>
                  <a:lnTo>
                    <a:pt x="67" y="897"/>
                  </a:lnTo>
                  <a:lnTo>
                    <a:pt x="82" y="891"/>
                  </a:lnTo>
                  <a:lnTo>
                    <a:pt x="98" y="885"/>
                  </a:lnTo>
                  <a:lnTo>
                    <a:pt x="113" y="879"/>
                  </a:lnTo>
                  <a:lnTo>
                    <a:pt x="128" y="874"/>
                  </a:lnTo>
                  <a:lnTo>
                    <a:pt x="143" y="868"/>
                  </a:lnTo>
                  <a:lnTo>
                    <a:pt x="158" y="864"/>
                  </a:lnTo>
                  <a:lnTo>
                    <a:pt x="173" y="859"/>
                  </a:lnTo>
                  <a:lnTo>
                    <a:pt x="186" y="855"/>
                  </a:lnTo>
                  <a:lnTo>
                    <a:pt x="210" y="883"/>
                  </a:lnTo>
                  <a:lnTo>
                    <a:pt x="232" y="910"/>
                  </a:lnTo>
                  <a:lnTo>
                    <a:pt x="253" y="934"/>
                  </a:lnTo>
                  <a:lnTo>
                    <a:pt x="272" y="955"/>
                  </a:lnTo>
                  <a:lnTo>
                    <a:pt x="290" y="974"/>
                  </a:lnTo>
                  <a:lnTo>
                    <a:pt x="308" y="992"/>
                  </a:lnTo>
                  <a:lnTo>
                    <a:pt x="323" y="1007"/>
                  </a:lnTo>
                  <a:lnTo>
                    <a:pt x="338" y="1019"/>
                  </a:lnTo>
                  <a:lnTo>
                    <a:pt x="323" y="1016"/>
                  </a:lnTo>
                  <a:lnTo>
                    <a:pt x="308" y="1014"/>
                  </a:lnTo>
                  <a:lnTo>
                    <a:pt x="295" y="1011"/>
                  </a:lnTo>
                  <a:lnTo>
                    <a:pt x="280" y="1009"/>
                  </a:lnTo>
                  <a:lnTo>
                    <a:pt x="265" y="1004"/>
                  </a:lnTo>
                  <a:lnTo>
                    <a:pt x="250" y="1001"/>
                  </a:lnTo>
                  <a:lnTo>
                    <a:pt x="235" y="998"/>
                  </a:lnTo>
                  <a:lnTo>
                    <a:pt x="220" y="994"/>
                  </a:lnTo>
                  <a:lnTo>
                    <a:pt x="205" y="989"/>
                  </a:lnTo>
                  <a:lnTo>
                    <a:pt x="190" y="985"/>
                  </a:lnTo>
                  <a:lnTo>
                    <a:pt x="176" y="980"/>
                  </a:lnTo>
                  <a:lnTo>
                    <a:pt x="159" y="976"/>
                  </a:lnTo>
                  <a:lnTo>
                    <a:pt x="144" y="970"/>
                  </a:lnTo>
                  <a:lnTo>
                    <a:pt x="129" y="965"/>
                  </a:lnTo>
                  <a:lnTo>
                    <a:pt x="115" y="959"/>
                  </a:lnTo>
                  <a:lnTo>
                    <a:pt x="100" y="953"/>
                  </a:lnTo>
                  <a:lnTo>
                    <a:pt x="106" y="962"/>
                  </a:lnTo>
                  <a:lnTo>
                    <a:pt x="112" y="973"/>
                  </a:lnTo>
                  <a:lnTo>
                    <a:pt x="118" y="982"/>
                  </a:lnTo>
                  <a:lnTo>
                    <a:pt x="125" y="991"/>
                  </a:lnTo>
                  <a:lnTo>
                    <a:pt x="132" y="1001"/>
                  </a:lnTo>
                  <a:lnTo>
                    <a:pt x="140" y="1010"/>
                  </a:lnTo>
                  <a:lnTo>
                    <a:pt x="147" y="1020"/>
                  </a:lnTo>
                  <a:lnTo>
                    <a:pt x="155" y="1029"/>
                  </a:lnTo>
                  <a:lnTo>
                    <a:pt x="171" y="1034"/>
                  </a:lnTo>
                  <a:lnTo>
                    <a:pt x="187" y="1038"/>
                  </a:lnTo>
                  <a:lnTo>
                    <a:pt x="202" y="1041"/>
                  </a:lnTo>
                  <a:lnTo>
                    <a:pt x="219" y="1046"/>
                  </a:lnTo>
                  <a:lnTo>
                    <a:pt x="237" y="1049"/>
                  </a:lnTo>
                  <a:lnTo>
                    <a:pt x="253" y="1053"/>
                  </a:lnTo>
                  <a:lnTo>
                    <a:pt x="269" y="1056"/>
                  </a:lnTo>
                  <a:lnTo>
                    <a:pt x="286" y="1059"/>
                  </a:lnTo>
                  <a:lnTo>
                    <a:pt x="304" y="1062"/>
                  </a:lnTo>
                  <a:lnTo>
                    <a:pt x="320" y="1065"/>
                  </a:lnTo>
                  <a:lnTo>
                    <a:pt x="338" y="1067"/>
                  </a:lnTo>
                  <a:lnTo>
                    <a:pt x="356" y="1070"/>
                  </a:lnTo>
                  <a:lnTo>
                    <a:pt x="372" y="1071"/>
                  </a:lnTo>
                  <a:lnTo>
                    <a:pt x="390" y="1073"/>
                  </a:lnTo>
                  <a:lnTo>
                    <a:pt x="408" y="1074"/>
                  </a:lnTo>
                  <a:lnTo>
                    <a:pt x="426" y="1076"/>
                  </a:lnTo>
                  <a:lnTo>
                    <a:pt x="421" y="1059"/>
                  </a:lnTo>
                  <a:lnTo>
                    <a:pt x="418" y="1043"/>
                  </a:lnTo>
                  <a:lnTo>
                    <a:pt x="414" y="1026"/>
                  </a:lnTo>
                  <a:lnTo>
                    <a:pt x="411" y="1009"/>
                  </a:lnTo>
                  <a:lnTo>
                    <a:pt x="388" y="989"/>
                  </a:lnTo>
                  <a:lnTo>
                    <a:pt x="368" y="970"/>
                  </a:lnTo>
                  <a:lnTo>
                    <a:pt x="347" y="949"/>
                  </a:lnTo>
                  <a:lnTo>
                    <a:pt x="327" y="926"/>
                  </a:lnTo>
                  <a:lnTo>
                    <a:pt x="308" y="906"/>
                  </a:lnTo>
                  <a:lnTo>
                    <a:pt x="289" y="882"/>
                  </a:lnTo>
                  <a:lnTo>
                    <a:pt x="271" y="859"/>
                  </a:lnTo>
                  <a:lnTo>
                    <a:pt x="254" y="8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1" name="Freeform 20"/>
            <p:cNvSpPr>
              <a:spLocks/>
            </p:cNvSpPr>
            <p:nvPr/>
          </p:nvSpPr>
          <p:spPr bwMode="auto">
            <a:xfrm>
              <a:off x="4864" y="400"/>
              <a:ext cx="87" cy="362"/>
            </a:xfrm>
            <a:custGeom>
              <a:avLst/>
              <a:gdLst>
                <a:gd name="T0" fmla="*/ 0 w 262"/>
                <a:gd name="T1" fmla="*/ 0 h 1085"/>
                <a:gd name="T2" fmla="*/ 0 w 262"/>
                <a:gd name="T3" fmla="*/ 0 h 1085"/>
                <a:gd name="T4" fmla="*/ 0 w 262"/>
                <a:gd name="T5" fmla="*/ 0 h 1085"/>
                <a:gd name="T6" fmla="*/ 0 w 262"/>
                <a:gd name="T7" fmla="*/ 0 h 1085"/>
                <a:gd name="T8" fmla="*/ 0 w 262"/>
                <a:gd name="T9" fmla="*/ 0 h 1085"/>
                <a:gd name="T10" fmla="*/ 0 w 262"/>
                <a:gd name="T11" fmla="*/ 0 h 1085"/>
                <a:gd name="T12" fmla="*/ 0 w 262"/>
                <a:gd name="T13" fmla="*/ 0 h 1085"/>
                <a:gd name="T14" fmla="*/ 0 w 262"/>
                <a:gd name="T15" fmla="*/ 0 h 1085"/>
                <a:gd name="T16" fmla="*/ 0 w 262"/>
                <a:gd name="T17" fmla="*/ 0 h 1085"/>
                <a:gd name="T18" fmla="*/ 0 w 262"/>
                <a:gd name="T19" fmla="*/ 0 h 1085"/>
                <a:gd name="T20" fmla="*/ 0 w 262"/>
                <a:gd name="T21" fmla="*/ 0 h 1085"/>
                <a:gd name="T22" fmla="*/ 0 w 262"/>
                <a:gd name="T23" fmla="*/ 0 h 1085"/>
                <a:gd name="T24" fmla="*/ 0 w 262"/>
                <a:gd name="T25" fmla="*/ 0 h 1085"/>
                <a:gd name="T26" fmla="*/ 0 w 262"/>
                <a:gd name="T27" fmla="*/ 0 h 1085"/>
                <a:gd name="T28" fmla="*/ 0 w 262"/>
                <a:gd name="T29" fmla="*/ 0 h 1085"/>
                <a:gd name="T30" fmla="*/ 0 w 262"/>
                <a:gd name="T31" fmla="*/ 0 h 1085"/>
                <a:gd name="T32" fmla="*/ 0 w 262"/>
                <a:gd name="T33" fmla="*/ 0 h 1085"/>
                <a:gd name="T34" fmla="*/ 0 w 262"/>
                <a:gd name="T35" fmla="*/ 0 h 1085"/>
                <a:gd name="T36" fmla="*/ 0 w 262"/>
                <a:gd name="T37" fmla="*/ 0 h 1085"/>
                <a:gd name="T38" fmla="*/ 0 w 262"/>
                <a:gd name="T39" fmla="*/ 0 h 1085"/>
                <a:gd name="T40" fmla="*/ 0 w 262"/>
                <a:gd name="T41" fmla="*/ 0 h 1085"/>
                <a:gd name="T42" fmla="*/ 0 w 262"/>
                <a:gd name="T43" fmla="*/ 0 h 1085"/>
                <a:gd name="T44" fmla="*/ 0 w 262"/>
                <a:gd name="T45" fmla="*/ 0 h 1085"/>
                <a:gd name="T46" fmla="*/ 0 w 262"/>
                <a:gd name="T47" fmla="*/ 0 h 1085"/>
                <a:gd name="T48" fmla="*/ 0 w 262"/>
                <a:gd name="T49" fmla="*/ 0 h 1085"/>
                <a:gd name="T50" fmla="*/ 0 w 262"/>
                <a:gd name="T51" fmla="*/ 0 h 1085"/>
                <a:gd name="T52" fmla="*/ 0 w 262"/>
                <a:gd name="T53" fmla="*/ 0 h 1085"/>
                <a:gd name="T54" fmla="*/ 0 w 262"/>
                <a:gd name="T55" fmla="*/ 0 h 1085"/>
                <a:gd name="T56" fmla="*/ 0 w 262"/>
                <a:gd name="T57" fmla="*/ 0 h 1085"/>
                <a:gd name="T58" fmla="*/ 0 w 262"/>
                <a:gd name="T59" fmla="*/ 0 h 1085"/>
                <a:gd name="T60" fmla="*/ 0 w 262"/>
                <a:gd name="T61" fmla="*/ 0 h 1085"/>
                <a:gd name="T62" fmla="*/ 0 w 262"/>
                <a:gd name="T63" fmla="*/ 0 h 1085"/>
                <a:gd name="T64" fmla="*/ 0 w 262"/>
                <a:gd name="T65" fmla="*/ 0 h 1085"/>
                <a:gd name="T66" fmla="*/ 0 w 262"/>
                <a:gd name="T67" fmla="*/ 0 h 1085"/>
                <a:gd name="T68" fmla="*/ 0 w 262"/>
                <a:gd name="T69" fmla="*/ 0 h 1085"/>
                <a:gd name="T70" fmla="*/ 0 w 262"/>
                <a:gd name="T71" fmla="*/ 0 h 1085"/>
                <a:gd name="T72" fmla="*/ 0 w 262"/>
                <a:gd name="T73" fmla="*/ 0 h 1085"/>
                <a:gd name="T74" fmla="*/ 0 w 262"/>
                <a:gd name="T75" fmla="*/ 0 h 1085"/>
                <a:gd name="T76" fmla="*/ 0 w 262"/>
                <a:gd name="T77" fmla="*/ 0 h 1085"/>
                <a:gd name="T78" fmla="*/ 0 w 262"/>
                <a:gd name="T79" fmla="*/ 0 h 1085"/>
                <a:gd name="T80" fmla="*/ 0 w 262"/>
                <a:gd name="T81" fmla="*/ 0 h 1085"/>
                <a:gd name="T82" fmla="*/ 0 w 262"/>
                <a:gd name="T83" fmla="*/ 0 h 1085"/>
                <a:gd name="T84" fmla="*/ 0 w 262"/>
                <a:gd name="T85" fmla="*/ 0 h 1085"/>
                <a:gd name="T86" fmla="*/ 0 w 262"/>
                <a:gd name="T87" fmla="*/ 0 h 1085"/>
                <a:gd name="T88" fmla="*/ 0 w 262"/>
                <a:gd name="T89" fmla="*/ 0 h 1085"/>
                <a:gd name="T90" fmla="*/ 0 w 262"/>
                <a:gd name="T91" fmla="*/ 0 h 1085"/>
                <a:gd name="T92" fmla="*/ 0 w 262"/>
                <a:gd name="T93" fmla="*/ 0 h 1085"/>
                <a:gd name="T94" fmla="*/ 0 w 262"/>
                <a:gd name="T95" fmla="*/ 0 h 1085"/>
                <a:gd name="T96" fmla="*/ 0 w 262"/>
                <a:gd name="T97" fmla="*/ 0 h 1085"/>
                <a:gd name="T98" fmla="*/ 0 w 262"/>
                <a:gd name="T99" fmla="*/ 0 h 1085"/>
                <a:gd name="T100" fmla="*/ 0 w 262"/>
                <a:gd name="T101" fmla="*/ 0 h 1085"/>
                <a:gd name="T102" fmla="*/ 0 w 262"/>
                <a:gd name="T103" fmla="*/ 0 h 1085"/>
                <a:gd name="T104" fmla="*/ 0 w 262"/>
                <a:gd name="T105" fmla="*/ 0 h 1085"/>
                <a:gd name="T106" fmla="*/ 0 w 262"/>
                <a:gd name="T107" fmla="*/ 0 h 1085"/>
                <a:gd name="T108" fmla="*/ 0 w 262"/>
                <a:gd name="T109" fmla="*/ 0 h 1085"/>
                <a:gd name="T110" fmla="*/ 0 w 262"/>
                <a:gd name="T111" fmla="*/ 0 h 1085"/>
                <a:gd name="T112" fmla="*/ 0 w 262"/>
                <a:gd name="T113" fmla="*/ 0 h 1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2"/>
                <a:gd name="T172" fmla="*/ 0 h 1085"/>
                <a:gd name="T173" fmla="*/ 262 w 262"/>
                <a:gd name="T174" fmla="*/ 1085 h 1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2" h="1085">
                  <a:moveTo>
                    <a:pt x="199" y="1035"/>
                  </a:moveTo>
                  <a:lnTo>
                    <a:pt x="194" y="795"/>
                  </a:lnTo>
                  <a:lnTo>
                    <a:pt x="201" y="795"/>
                  </a:lnTo>
                  <a:lnTo>
                    <a:pt x="210" y="797"/>
                  </a:lnTo>
                  <a:lnTo>
                    <a:pt x="217" y="797"/>
                  </a:lnTo>
                  <a:lnTo>
                    <a:pt x="226" y="797"/>
                  </a:lnTo>
                  <a:lnTo>
                    <a:pt x="234" y="797"/>
                  </a:lnTo>
                  <a:lnTo>
                    <a:pt x="241" y="797"/>
                  </a:lnTo>
                  <a:lnTo>
                    <a:pt x="250" y="798"/>
                  </a:lnTo>
                  <a:lnTo>
                    <a:pt x="258" y="798"/>
                  </a:lnTo>
                  <a:lnTo>
                    <a:pt x="258" y="786"/>
                  </a:lnTo>
                  <a:lnTo>
                    <a:pt x="259" y="773"/>
                  </a:lnTo>
                  <a:lnTo>
                    <a:pt x="259" y="761"/>
                  </a:lnTo>
                  <a:lnTo>
                    <a:pt x="259" y="749"/>
                  </a:lnTo>
                  <a:lnTo>
                    <a:pt x="252" y="749"/>
                  </a:lnTo>
                  <a:lnTo>
                    <a:pt x="243" y="749"/>
                  </a:lnTo>
                  <a:lnTo>
                    <a:pt x="235" y="749"/>
                  </a:lnTo>
                  <a:lnTo>
                    <a:pt x="226" y="749"/>
                  </a:lnTo>
                  <a:lnTo>
                    <a:pt x="217" y="749"/>
                  </a:lnTo>
                  <a:lnTo>
                    <a:pt x="208" y="749"/>
                  </a:lnTo>
                  <a:lnTo>
                    <a:pt x="201" y="749"/>
                  </a:lnTo>
                  <a:lnTo>
                    <a:pt x="192" y="749"/>
                  </a:lnTo>
                  <a:lnTo>
                    <a:pt x="186" y="566"/>
                  </a:lnTo>
                  <a:lnTo>
                    <a:pt x="262" y="564"/>
                  </a:lnTo>
                  <a:lnTo>
                    <a:pt x="262" y="552"/>
                  </a:lnTo>
                  <a:lnTo>
                    <a:pt x="262" y="542"/>
                  </a:lnTo>
                  <a:lnTo>
                    <a:pt x="262" y="530"/>
                  </a:lnTo>
                  <a:lnTo>
                    <a:pt x="262" y="519"/>
                  </a:lnTo>
                  <a:lnTo>
                    <a:pt x="185" y="521"/>
                  </a:lnTo>
                  <a:lnTo>
                    <a:pt x="180" y="339"/>
                  </a:lnTo>
                  <a:lnTo>
                    <a:pt x="189" y="339"/>
                  </a:lnTo>
                  <a:lnTo>
                    <a:pt x="199" y="339"/>
                  </a:lnTo>
                  <a:lnTo>
                    <a:pt x="210" y="337"/>
                  </a:lnTo>
                  <a:lnTo>
                    <a:pt x="219" y="337"/>
                  </a:lnTo>
                  <a:lnTo>
                    <a:pt x="229" y="336"/>
                  </a:lnTo>
                  <a:lnTo>
                    <a:pt x="240" y="334"/>
                  </a:lnTo>
                  <a:lnTo>
                    <a:pt x="250" y="333"/>
                  </a:lnTo>
                  <a:lnTo>
                    <a:pt x="261" y="331"/>
                  </a:lnTo>
                  <a:lnTo>
                    <a:pt x="261" y="320"/>
                  </a:lnTo>
                  <a:lnTo>
                    <a:pt x="261" y="306"/>
                  </a:lnTo>
                  <a:lnTo>
                    <a:pt x="261" y="294"/>
                  </a:lnTo>
                  <a:lnTo>
                    <a:pt x="259" y="282"/>
                  </a:lnTo>
                  <a:lnTo>
                    <a:pt x="250" y="284"/>
                  </a:lnTo>
                  <a:lnTo>
                    <a:pt x="241" y="284"/>
                  </a:lnTo>
                  <a:lnTo>
                    <a:pt x="231" y="285"/>
                  </a:lnTo>
                  <a:lnTo>
                    <a:pt x="222" y="285"/>
                  </a:lnTo>
                  <a:lnTo>
                    <a:pt x="211" y="287"/>
                  </a:lnTo>
                  <a:lnTo>
                    <a:pt x="201" y="288"/>
                  </a:lnTo>
                  <a:lnTo>
                    <a:pt x="189" y="288"/>
                  </a:lnTo>
                  <a:lnTo>
                    <a:pt x="179" y="290"/>
                  </a:lnTo>
                  <a:lnTo>
                    <a:pt x="171" y="56"/>
                  </a:lnTo>
                  <a:lnTo>
                    <a:pt x="183" y="56"/>
                  </a:lnTo>
                  <a:lnTo>
                    <a:pt x="194" y="56"/>
                  </a:lnTo>
                  <a:lnTo>
                    <a:pt x="204" y="56"/>
                  </a:lnTo>
                  <a:lnTo>
                    <a:pt x="214" y="56"/>
                  </a:lnTo>
                  <a:lnTo>
                    <a:pt x="223" y="56"/>
                  </a:lnTo>
                  <a:lnTo>
                    <a:pt x="231" y="56"/>
                  </a:lnTo>
                  <a:lnTo>
                    <a:pt x="238" y="57"/>
                  </a:lnTo>
                  <a:lnTo>
                    <a:pt x="246" y="57"/>
                  </a:lnTo>
                  <a:lnTo>
                    <a:pt x="244" y="42"/>
                  </a:lnTo>
                  <a:lnTo>
                    <a:pt x="241" y="27"/>
                  </a:lnTo>
                  <a:lnTo>
                    <a:pt x="240" y="14"/>
                  </a:lnTo>
                  <a:lnTo>
                    <a:pt x="237" y="2"/>
                  </a:lnTo>
                  <a:lnTo>
                    <a:pt x="225" y="2"/>
                  </a:lnTo>
                  <a:lnTo>
                    <a:pt x="213" y="0"/>
                  </a:lnTo>
                  <a:lnTo>
                    <a:pt x="201" y="0"/>
                  </a:lnTo>
                  <a:lnTo>
                    <a:pt x="189" y="0"/>
                  </a:lnTo>
                  <a:lnTo>
                    <a:pt x="177" y="0"/>
                  </a:lnTo>
                  <a:lnTo>
                    <a:pt x="164" y="0"/>
                  </a:lnTo>
                  <a:lnTo>
                    <a:pt x="152" y="2"/>
                  </a:lnTo>
                  <a:lnTo>
                    <a:pt x="140" y="2"/>
                  </a:lnTo>
                  <a:lnTo>
                    <a:pt x="129" y="2"/>
                  </a:lnTo>
                  <a:lnTo>
                    <a:pt x="119" y="2"/>
                  </a:lnTo>
                  <a:lnTo>
                    <a:pt x="107" y="2"/>
                  </a:lnTo>
                  <a:lnTo>
                    <a:pt x="97" y="3"/>
                  </a:lnTo>
                  <a:lnTo>
                    <a:pt x="86" y="3"/>
                  </a:lnTo>
                  <a:lnTo>
                    <a:pt x="74" y="5"/>
                  </a:lnTo>
                  <a:lnTo>
                    <a:pt x="64" y="5"/>
                  </a:lnTo>
                  <a:lnTo>
                    <a:pt x="54" y="6"/>
                  </a:lnTo>
                  <a:lnTo>
                    <a:pt x="52" y="18"/>
                  </a:lnTo>
                  <a:lnTo>
                    <a:pt x="51" y="32"/>
                  </a:lnTo>
                  <a:lnTo>
                    <a:pt x="49" y="45"/>
                  </a:lnTo>
                  <a:lnTo>
                    <a:pt x="48" y="60"/>
                  </a:lnTo>
                  <a:lnTo>
                    <a:pt x="52" y="60"/>
                  </a:lnTo>
                  <a:lnTo>
                    <a:pt x="58" y="59"/>
                  </a:lnTo>
                  <a:lnTo>
                    <a:pt x="64" y="59"/>
                  </a:lnTo>
                  <a:lnTo>
                    <a:pt x="70" y="59"/>
                  </a:lnTo>
                  <a:lnTo>
                    <a:pt x="76" y="59"/>
                  </a:lnTo>
                  <a:lnTo>
                    <a:pt x="82" y="59"/>
                  </a:lnTo>
                  <a:lnTo>
                    <a:pt x="88" y="57"/>
                  </a:lnTo>
                  <a:lnTo>
                    <a:pt x="95" y="57"/>
                  </a:lnTo>
                  <a:lnTo>
                    <a:pt x="103" y="291"/>
                  </a:lnTo>
                  <a:lnTo>
                    <a:pt x="92" y="291"/>
                  </a:lnTo>
                  <a:lnTo>
                    <a:pt x="83" y="291"/>
                  </a:lnTo>
                  <a:lnTo>
                    <a:pt x="73" y="291"/>
                  </a:lnTo>
                  <a:lnTo>
                    <a:pt x="62" y="291"/>
                  </a:lnTo>
                  <a:lnTo>
                    <a:pt x="54" y="291"/>
                  </a:lnTo>
                  <a:lnTo>
                    <a:pt x="43" y="291"/>
                  </a:lnTo>
                  <a:lnTo>
                    <a:pt x="33" y="290"/>
                  </a:lnTo>
                  <a:lnTo>
                    <a:pt x="22" y="290"/>
                  </a:lnTo>
                  <a:lnTo>
                    <a:pt x="21" y="302"/>
                  </a:lnTo>
                  <a:lnTo>
                    <a:pt x="21" y="314"/>
                  </a:lnTo>
                  <a:lnTo>
                    <a:pt x="19" y="327"/>
                  </a:lnTo>
                  <a:lnTo>
                    <a:pt x="18" y="339"/>
                  </a:lnTo>
                  <a:lnTo>
                    <a:pt x="30" y="339"/>
                  </a:lnTo>
                  <a:lnTo>
                    <a:pt x="40" y="340"/>
                  </a:lnTo>
                  <a:lnTo>
                    <a:pt x="52" y="340"/>
                  </a:lnTo>
                  <a:lnTo>
                    <a:pt x="62" y="340"/>
                  </a:lnTo>
                  <a:lnTo>
                    <a:pt x="73" y="342"/>
                  </a:lnTo>
                  <a:lnTo>
                    <a:pt x="83" y="342"/>
                  </a:lnTo>
                  <a:lnTo>
                    <a:pt x="94" y="342"/>
                  </a:lnTo>
                  <a:lnTo>
                    <a:pt x="104" y="342"/>
                  </a:lnTo>
                  <a:lnTo>
                    <a:pt x="109" y="524"/>
                  </a:lnTo>
                  <a:lnTo>
                    <a:pt x="4" y="527"/>
                  </a:lnTo>
                  <a:lnTo>
                    <a:pt x="4" y="537"/>
                  </a:lnTo>
                  <a:lnTo>
                    <a:pt x="4" y="549"/>
                  </a:lnTo>
                  <a:lnTo>
                    <a:pt x="3" y="560"/>
                  </a:lnTo>
                  <a:lnTo>
                    <a:pt x="3" y="572"/>
                  </a:lnTo>
                  <a:lnTo>
                    <a:pt x="110" y="569"/>
                  </a:lnTo>
                  <a:lnTo>
                    <a:pt x="115" y="752"/>
                  </a:lnTo>
                  <a:lnTo>
                    <a:pt x="103" y="752"/>
                  </a:lnTo>
                  <a:lnTo>
                    <a:pt x="89" y="754"/>
                  </a:lnTo>
                  <a:lnTo>
                    <a:pt x="76" y="754"/>
                  </a:lnTo>
                  <a:lnTo>
                    <a:pt x="61" y="755"/>
                  </a:lnTo>
                  <a:lnTo>
                    <a:pt x="46" y="756"/>
                  </a:lnTo>
                  <a:lnTo>
                    <a:pt x="31" y="759"/>
                  </a:lnTo>
                  <a:lnTo>
                    <a:pt x="16" y="761"/>
                  </a:lnTo>
                  <a:lnTo>
                    <a:pt x="0" y="764"/>
                  </a:lnTo>
                  <a:lnTo>
                    <a:pt x="0" y="776"/>
                  </a:lnTo>
                  <a:lnTo>
                    <a:pt x="0" y="788"/>
                  </a:lnTo>
                  <a:lnTo>
                    <a:pt x="0" y="800"/>
                  </a:lnTo>
                  <a:lnTo>
                    <a:pt x="1" y="812"/>
                  </a:lnTo>
                  <a:lnTo>
                    <a:pt x="13" y="809"/>
                  </a:lnTo>
                  <a:lnTo>
                    <a:pt x="27" y="807"/>
                  </a:lnTo>
                  <a:lnTo>
                    <a:pt x="40" y="804"/>
                  </a:lnTo>
                  <a:lnTo>
                    <a:pt x="55" y="803"/>
                  </a:lnTo>
                  <a:lnTo>
                    <a:pt x="70" y="800"/>
                  </a:lnTo>
                  <a:lnTo>
                    <a:pt x="85" y="798"/>
                  </a:lnTo>
                  <a:lnTo>
                    <a:pt x="100" y="795"/>
                  </a:lnTo>
                  <a:lnTo>
                    <a:pt x="116" y="794"/>
                  </a:lnTo>
                  <a:lnTo>
                    <a:pt x="124" y="1037"/>
                  </a:lnTo>
                  <a:lnTo>
                    <a:pt x="45" y="1035"/>
                  </a:lnTo>
                  <a:lnTo>
                    <a:pt x="39" y="1031"/>
                  </a:lnTo>
                  <a:lnTo>
                    <a:pt x="31" y="1025"/>
                  </a:lnTo>
                  <a:lnTo>
                    <a:pt x="25" y="1020"/>
                  </a:lnTo>
                  <a:lnTo>
                    <a:pt x="18" y="1015"/>
                  </a:lnTo>
                  <a:lnTo>
                    <a:pt x="21" y="1032"/>
                  </a:lnTo>
                  <a:lnTo>
                    <a:pt x="25" y="1049"/>
                  </a:lnTo>
                  <a:lnTo>
                    <a:pt x="28" y="1065"/>
                  </a:lnTo>
                  <a:lnTo>
                    <a:pt x="33" y="1082"/>
                  </a:lnTo>
                  <a:lnTo>
                    <a:pt x="49" y="1083"/>
                  </a:lnTo>
                  <a:lnTo>
                    <a:pt x="65" y="1083"/>
                  </a:lnTo>
                  <a:lnTo>
                    <a:pt x="82" y="1085"/>
                  </a:lnTo>
                  <a:lnTo>
                    <a:pt x="98" y="1085"/>
                  </a:lnTo>
                  <a:lnTo>
                    <a:pt x="116" y="1085"/>
                  </a:lnTo>
                  <a:lnTo>
                    <a:pt x="132" y="1085"/>
                  </a:lnTo>
                  <a:lnTo>
                    <a:pt x="149" y="1085"/>
                  </a:lnTo>
                  <a:lnTo>
                    <a:pt x="167" y="1085"/>
                  </a:lnTo>
                  <a:lnTo>
                    <a:pt x="177" y="1085"/>
                  </a:lnTo>
                  <a:lnTo>
                    <a:pt x="188" y="1083"/>
                  </a:lnTo>
                  <a:lnTo>
                    <a:pt x="198" y="1083"/>
                  </a:lnTo>
                  <a:lnTo>
                    <a:pt x="208" y="1082"/>
                  </a:lnTo>
                  <a:lnTo>
                    <a:pt x="217" y="1082"/>
                  </a:lnTo>
                  <a:lnTo>
                    <a:pt x="228" y="1082"/>
                  </a:lnTo>
                  <a:lnTo>
                    <a:pt x="238" y="1080"/>
                  </a:lnTo>
                  <a:lnTo>
                    <a:pt x="249" y="1080"/>
                  </a:lnTo>
                  <a:lnTo>
                    <a:pt x="249" y="1068"/>
                  </a:lnTo>
                  <a:lnTo>
                    <a:pt x="249" y="1055"/>
                  </a:lnTo>
                  <a:lnTo>
                    <a:pt x="249" y="1043"/>
                  </a:lnTo>
                  <a:lnTo>
                    <a:pt x="249" y="1031"/>
                  </a:lnTo>
                  <a:lnTo>
                    <a:pt x="199" y="10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2" name="Freeform 21"/>
            <p:cNvSpPr>
              <a:spLocks/>
            </p:cNvSpPr>
            <p:nvPr/>
          </p:nvSpPr>
          <p:spPr bwMode="auto">
            <a:xfrm>
              <a:off x="4864" y="753"/>
              <a:ext cx="572" cy="501"/>
            </a:xfrm>
            <a:custGeom>
              <a:avLst/>
              <a:gdLst>
                <a:gd name="T0" fmla="*/ 0 w 1718"/>
                <a:gd name="T1" fmla="*/ 0 h 1502"/>
                <a:gd name="T2" fmla="*/ 0 w 1718"/>
                <a:gd name="T3" fmla="*/ 0 h 1502"/>
                <a:gd name="T4" fmla="*/ 0 w 1718"/>
                <a:gd name="T5" fmla="*/ 0 h 1502"/>
                <a:gd name="T6" fmla="*/ 0 w 1718"/>
                <a:gd name="T7" fmla="*/ 0 h 1502"/>
                <a:gd name="T8" fmla="*/ 0 w 1718"/>
                <a:gd name="T9" fmla="*/ 0 h 1502"/>
                <a:gd name="T10" fmla="*/ 0 w 1718"/>
                <a:gd name="T11" fmla="*/ 0 h 1502"/>
                <a:gd name="T12" fmla="*/ 0 w 1718"/>
                <a:gd name="T13" fmla="*/ 0 h 1502"/>
                <a:gd name="T14" fmla="*/ 0 60000 65536"/>
                <a:gd name="T15" fmla="*/ 0 60000 65536"/>
                <a:gd name="T16" fmla="*/ 0 60000 65536"/>
                <a:gd name="T17" fmla="*/ 0 60000 65536"/>
                <a:gd name="T18" fmla="*/ 0 60000 65536"/>
                <a:gd name="T19" fmla="*/ 0 60000 65536"/>
                <a:gd name="T20" fmla="*/ 0 60000 65536"/>
                <a:gd name="T21" fmla="*/ 0 w 1718"/>
                <a:gd name="T22" fmla="*/ 0 h 1502"/>
                <a:gd name="T23" fmla="*/ 1718 w 1718"/>
                <a:gd name="T24" fmla="*/ 1502 h 1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18" h="1502">
                  <a:moveTo>
                    <a:pt x="0" y="595"/>
                  </a:moveTo>
                  <a:lnTo>
                    <a:pt x="400" y="1384"/>
                  </a:lnTo>
                  <a:lnTo>
                    <a:pt x="710" y="1502"/>
                  </a:lnTo>
                  <a:lnTo>
                    <a:pt x="1718" y="971"/>
                  </a:lnTo>
                  <a:lnTo>
                    <a:pt x="1550" y="64"/>
                  </a:lnTo>
                  <a:lnTo>
                    <a:pt x="1163" y="0"/>
                  </a:lnTo>
                  <a:lnTo>
                    <a:pt x="0" y="595"/>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3" name="Freeform 22"/>
            <p:cNvSpPr>
              <a:spLocks/>
            </p:cNvSpPr>
            <p:nvPr/>
          </p:nvSpPr>
          <p:spPr bwMode="auto">
            <a:xfrm>
              <a:off x="5028" y="740"/>
              <a:ext cx="158" cy="164"/>
            </a:xfrm>
            <a:custGeom>
              <a:avLst/>
              <a:gdLst>
                <a:gd name="T0" fmla="*/ 0 w 474"/>
                <a:gd name="T1" fmla="*/ 0 h 490"/>
                <a:gd name="T2" fmla="*/ 0 w 474"/>
                <a:gd name="T3" fmla="*/ 0 h 490"/>
                <a:gd name="T4" fmla="*/ 0 w 474"/>
                <a:gd name="T5" fmla="*/ 0 h 490"/>
                <a:gd name="T6" fmla="*/ 0 w 474"/>
                <a:gd name="T7" fmla="*/ 0 h 490"/>
                <a:gd name="T8" fmla="*/ 0 w 474"/>
                <a:gd name="T9" fmla="*/ 0 h 490"/>
                <a:gd name="T10" fmla="*/ 0 w 474"/>
                <a:gd name="T11" fmla="*/ 0 h 490"/>
                <a:gd name="T12" fmla="*/ 0 w 474"/>
                <a:gd name="T13" fmla="*/ 0 h 490"/>
                <a:gd name="T14" fmla="*/ 0 w 474"/>
                <a:gd name="T15" fmla="*/ 0 h 490"/>
                <a:gd name="T16" fmla="*/ 0 w 474"/>
                <a:gd name="T17" fmla="*/ 0 h 4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4"/>
                <a:gd name="T28" fmla="*/ 0 h 490"/>
                <a:gd name="T29" fmla="*/ 474 w 474"/>
                <a:gd name="T30" fmla="*/ 490 h 4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4" h="490">
                  <a:moveTo>
                    <a:pt x="139" y="490"/>
                  </a:moveTo>
                  <a:lnTo>
                    <a:pt x="0" y="248"/>
                  </a:lnTo>
                  <a:lnTo>
                    <a:pt x="423" y="0"/>
                  </a:lnTo>
                  <a:lnTo>
                    <a:pt x="474" y="284"/>
                  </a:lnTo>
                  <a:lnTo>
                    <a:pt x="371" y="335"/>
                  </a:lnTo>
                  <a:lnTo>
                    <a:pt x="358" y="154"/>
                  </a:lnTo>
                  <a:lnTo>
                    <a:pt x="139" y="257"/>
                  </a:lnTo>
                  <a:lnTo>
                    <a:pt x="207" y="464"/>
                  </a:lnTo>
                  <a:lnTo>
                    <a:pt x="139" y="490"/>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4" name="Freeform 23"/>
            <p:cNvSpPr>
              <a:spLocks/>
            </p:cNvSpPr>
            <p:nvPr/>
          </p:nvSpPr>
          <p:spPr bwMode="auto">
            <a:xfrm>
              <a:off x="4896" y="761"/>
              <a:ext cx="573" cy="501"/>
            </a:xfrm>
            <a:custGeom>
              <a:avLst/>
              <a:gdLst>
                <a:gd name="T0" fmla="*/ 0 w 1717"/>
                <a:gd name="T1" fmla="*/ 0 h 1502"/>
                <a:gd name="T2" fmla="*/ 0 w 1717"/>
                <a:gd name="T3" fmla="*/ 0 h 1502"/>
                <a:gd name="T4" fmla="*/ 0 w 1717"/>
                <a:gd name="T5" fmla="*/ 0 h 1502"/>
                <a:gd name="T6" fmla="*/ 0 w 1717"/>
                <a:gd name="T7" fmla="*/ 0 h 1502"/>
                <a:gd name="T8" fmla="*/ 0 w 1717"/>
                <a:gd name="T9" fmla="*/ 0 h 1502"/>
                <a:gd name="T10" fmla="*/ 0 w 1717"/>
                <a:gd name="T11" fmla="*/ 0 h 1502"/>
                <a:gd name="T12" fmla="*/ 0 w 1717"/>
                <a:gd name="T13" fmla="*/ 0 h 1502"/>
                <a:gd name="T14" fmla="*/ 0 60000 65536"/>
                <a:gd name="T15" fmla="*/ 0 60000 65536"/>
                <a:gd name="T16" fmla="*/ 0 60000 65536"/>
                <a:gd name="T17" fmla="*/ 0 60000 65536"/>
                <a:gd name="T18" fmla="*/ 0 60000 65536"/>
                <a:gd name="T19" fmla="*/ 0 60000 65536"/>
                <a:gd name="T20" fmla="*/ 0 60000 65536"/>
                <a:gd name="T21" fmla="*/ 0 w 1717"/>
                <a:gd name="T22" fmla="*/ 0 h 1502"/>
                <a:gd name="T23" fmla="*/ 1717 w 1717"/>
                <a:gd name="T24" fmla="*/ 1502 h 1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17" h="1502">
                  <a:moveTo>
                    <a:pt x="0" y="595"/>
                  </a:moveTo>
                  <a:lnTo>
                    <a:pt x="399" y="1386"/>
                  </a:lnTo>
                  <a:lnTo>
                    <a:pt x="709" y="1502"/>
                  </a:lnTo>
                  <a:lnTo>
                    <a:pt x="1717" y="971"/>
                  </a:lnTo>
                  <a:lnTo>
                    <a:pt x="1549" y="64"/>
                  </a:lnTo>
                  <a:lnTo>
                    <a:pt x="1162" y="0"/>
                  </a:lnTo>
                  <a:lnTo>
                    <a:pt x="0" y="59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5" name="Freeform 24"/>
            <p:cNvSpPr>
              <a:spLocks/>
            </p:cNvSpPr>
            <p:nvPr/>
          </p:nvSpPr>
          <p:spPr bwMode="auto">
            <a:xfrm>
              <a:off x="4942" y="789"/>
              <a:ext cx="414" cy="197"/>
            </a:xfrm>
            <a:custGeom>
              <a:avLst/>
              <a:gdLst>
                <a:gd name="T0" fmla="*/ 0 w 1243"/>
                <a:gd name="T1" fmla="*/ 0 h 591"/>
                <a:gd name="T2" fmla="*/ 0 w 1243"/>
                <a:gd name="T3" fmla="*/ 0 h 591"/>
                <a:gd name="T4" fmla="*/ 0 w 1243"/>
                <a:gd name="T5" fmla="*/ 0 h 591"/>
                <a:gd name="T6" fmla="*/ 0 w 1243"/>
                <a:gd name="T7" fmla="*/ 0 h 591"/>
                <a:gd name="T8" fmla="*/ 0 w 1243"/>
                <a:gd name="T9" fmla="*/ 0 h 591"/>
                <a:gd name="T10" fmla="*/ 0 60000 65536"/>
                <a:gd name="T11" fmla="*/ 0 60000 65536"/>
                <a:gd name="T12" fmla="*/ 0 60000 65536"/>
                <a:gd name="T13" fmla="*/ 0 60000 65536"/>
                <a:gd name="T14" fmla="*/ 0 60000 65536"/>
                <a:gd name="T15" fmla="*/ 0 w 1243"/>
                <a:gd name="T16" fmla="*/ 0 h 591"/>
                <a:gd name="T17" fmla="*/ 1243 w 1243"/>
                <a:gd name="T18" fmla="*/ 591 h 591"/>
              </a:gdLst>
              <a:ahLst/>
              <a:cxnLst>
                <a:cxn ang="T10">
                  <a:pos x="T0" y="T1"/>
                </a:cxn>
                <a:cxn ang="T11">
                  <a:pos x="T2" y="T3"/>
                </a:cxn>
                <a:cxn ang="T12">
                  <a:pos x="T4" y="T5"/>
                </a:cxn>
                <a:cxn ang="T13">
                  <a:pos x="T6" y="T7"/>
                </a:cxn>
                <a:cxn ang="T14">
                  <a:pos x="T8" y="T9"/>
                </a:cxn>
              </a:cxnLst>
              <a:rect l="T15" t="T16" r="T17" b="T18"/>
              <a:pathLst>
                <a:path w="1243" h="591">
                  <a:moveTo>
                    <a:pt x="0" y="531"/>
                  </a:moveTo>
                  <a:lnTo>
                    <a:pt x="1007" y="0"/>
                  </a:lnTo>
                  <a:lnTo>
                    <a:pt x="1243" y="48"/>
                  </a:lnTo>
                  <a:lnTo>
                    <a:pt x="326" y="591"/>
                  </a:lnTo>
                  <a:lnTo>
                    <a:pt x="0" y="53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6" name="Freeform 25"/>
            <p:cNvSpPr>
              <a:spLocks/>
            </p:cNvSpPr>
            <p:nvPr/>
          </p:nvSpPr>
          <p:spPr bwMode="auto">
            <a:xfrm>
              <a:off x="4960" y="1003"/>
              <a:ext cx="147" cy="207"/>
            </a:xfrm>
            <a:custGeom>
              <a:avLst/>
              <a:gdLst>
                <a:gd name="T0" fmla="*/ 0 w 440"/>
                <a:gd name="T1" fmla="*/ 0 h 622"/>
                <a:gd name="T2" fmla="*/ 0 w 440"/>
                <a:gd name="T3" fmla="*/ 0 h 622"/>
                <a:gd name="T4" fmla="*/ 0 w 440"/>
                <a:gd name="T5" fmla="*/ 0 h 622"/>
                <a:gd name="T6" fmla="*/ 0 w 440"/>
                <a:gd name="T7" fmla="*/ 0 h 622"/>
                <a:gd name="T8" fmla="*/ 0 w 440"/>
                <a:gd name="T9" fmla="*/ 0 h 622"/>
                <a:gd name="T10" fmla="*/ 0 60000 65536"/>
                <a:gd name="T11" fmla="*/ 0 60000 65536"/>
                <a:gd name="T12" fmla="*/ 0 60000 65536"/>
                <a:gd name="T13" fmla="*/ 0 60000 65536"/>
                <a:gd name="T14" fmla="*/ 0 60000 65536"/>
                <a:gd name="T15" fmla="*/ 0 w 440"/>
                <a:gd name="T16" fmla="*/ 0 h 622"/>
                <a:gd name="T17" fmla="*/ 440 w 440"/>
                <a:gd name="T18" fmla="*/ 622 h 622"/>
              </a:gdLst>
              <a:ahLst/>
              <a:cxnLst>
                <a:cxn ang="T10">
                  <a:pos x="T0" y="T1"/>
                </a:cxn>
                <a:cxn ang="T11">
                  <a:pos x="T2" y="T3"/>
                </a:cxn>
                <a:cxn ang="T12">
                  <a:pos x="T4" y="T5"/>
                </a:cxn>
                <a:cxn ang="T13">
                  <a:pos x="T6" y="T7"/>
                </a:cxn>
                <a:cxn ang="T14">
                  <a:pos x="T8" y="T9"/>
                </a:cxn>
              </a:cxnLst>
              <a:rect l="T15" t="T16" r="T17" b="T18"/>
              <a:pathLst>
                <a:path w="440" h="622">
                  <a:moveTo>
                    <a:pt x="0" y="0"/>
                  </a:moveTo>
                  <a:lnTo>
                    <a:pt x="246" y="531"/>
                  </a:lnTo>
                  <a:lnTo>
                    <a:pt x="440" y="622"/>
                  </a:lnTo>
                  <a:lnTo>
                    <a:pt x="233" y="5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7" name="Freeform 26"/>
            <p:cNvSpPr>
              <a:spLocks/>
            </p:cNvSpPr>
            <p:nvPr/>
          </p:nvSpPr>
          <p:spPr bwMode="auto">
            <a:xfrm>
              <a:off x="5085" y="835"/>
              <a:ext cx="340" cy="362"/>
            </a:xfrm>
            <a:custGeom>
              <a:avLst/>
              <a:gdLst>
                <a:gd name="T0" fmla="*/ 0 w 1021"/>
                <a:gd name="T1" fmla="*/ 0 h 1087"/>
                <a:gd name="T2" fmla="*/ 0 w 1021"/>
                <a:gd name="T3" fmla="*/ 0 h 1087"/>
                <a:gd name="T4" fmla="*/ 0 w 1021"/>
                <a:gd name="T5" fmla="*/ 0 h 1087"/>
                <a:gd name="T6" fmla="*/ 0 w 1021"/>
                <a:gd name="T7" fmla="*/ 0 h 1087"/>
                <a:gd name="T8" fmla="*/ 0 w 1021"/>
                <a:gd name="T9" fmla="*/ 0 h 1087"/>
                <a:gd name="T10" fmla="*/ 0 60000 65536"/>
                <a:gd name="T11" fmla="*/ 0 60000 65536"/>
                <a:gd name="T12" fmla="*/ 0 60000 65536"/>
                <a:gd name="T13" fmla="*/ 0 60000 65536"/>
                <a:gd name="T14" fmla="*/ 0 60000 65536"/>
                <a:gd name="T15" fmla="*/ 0 w 1021"/>
                <a:gd name="T16" fmla="*/ 0 h 1087"/>
                <a:gd name="T17" fmla="*/ 1021 w 1021"/>
                <a:gd name="T18" fmla="*/ 1087 h 1087"/>
              </a:gdLst>
              <a:ahLst/>
              <a:cxnLst>
                <a:cxn ang="T10">
                  <a:pos x="T0" y="T1"/>
                </a:cxn>
                <a:cxn ang="T11">
                  <a:pos x="T2" y="T3"/>
                </a:cxn>
                <a:cxn ang="T12">
                  <a:pos x="T4" y="T5"/>
                </a:cxn>
                <a:cxn ang="T13">
                  <a:pos x="T6" y="T7"/>
                </a:cxn>
                <a:cxn ang="T14">
                  <a:pos x="T8" y="T9"/>
                </a:cxn>
              </a:cxnLst>
              <a:rect l="T15" t="T16" r="T17" b="T18"/>
              <a:pathLst>
                <a:path w="1021" h="1087">
                  <a:moveTo>
                    <a:pt x="0" y="517"/>
                  </a:moveTo>
                  <a:lnTo>
                    <a:pt x="853" y="0"/>
                  </a:lnTo>
                  <a:lnTo>
                    <a:pt x="1021" y="672"/>
                  </a:lnTo>
                  <a:lnTo>
                    <a:pt x="182" y="1087"/>
                  </a:lnTo>
                  <a:lnTo>
                    <a:pt x="0" y="5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8" name="Freeform 27"/>
            <p:cNvSpPr>
              <a:spLocks/>
            </p:cNvSpPr>
            <p:nvPr/>
          </p:nvSpPr>
          <p:spPr bwMode="auto">
            <a:xfrm>
              <a:off x="5061" y="749"/>
              <a:ext cx="158" cy="164"/>
            </a:xfrm>
            <a:custGeom>
              <a:avLst/>
              <a:gdLst>
                <a:gd name="T0" fmla="*/ 0 w 475"/>
                <a:gd name="T1" fmla="*/ 0 h 491"/>
                <a:gd name="T2" fmla="*/ 0 w 475"/>
                <a:gd name="T3" fmla="*/ 0 h 491"/>
                <a:gd name="T4" fmla="*/ 0 w 475"/>
                <a:gd name="T5" fmla="*/ 0 h 491"/>
                <a:gd name="T6" fmla="*/ 0 w 475"/>
                <a:gd name="T7" fmla="*/ 0 h 491"/>
                <a:gd name="T8" fmla="*/ 0 w 475"/>
                <a:gd name="T9" fmla="*/ 0 h 491"/>
                <a:gd name="T10" fmla="*/ 0 w 475"/>
                <a:gd name="T11" fmla="*/ 0 h 491"/>
                <a:gd name="T12" fmla="*/ 0 w 475"/>
                <a:gd name="T13" fmla="*/ 0 h 491"/>
                <a:gd name="T14" fmla="*/ 0 w 475"/>
                <a:gd name="T15" fmla="*/ 0 h 491"/>
                <a:gd name="T16" fmla="*/ 0 w 475"/>
                <a:gd name="T17" fmla="*/ 0 h 4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5"/>
                <a:gd name="T28" fmla="*/ 0 h 491"/>
                <a:gd name="T29" fmla="*/ 475 w 475"/>
                <a:gd name="T30" fmla="*/ 491 h 4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5" h="491">
                  <a:moveTo>
                    <a:pt x="139" y="491"/>
                  </a:moveTo>
                  <a:lnTo>
                    <a:pt x="0" y="249"/>
                  </a:lnTo>
                  <a:lnTo>
                    <a:pt x="423" y="0"/>
                  </a:lnTo>
                  <a:lnTo>
                    <a:pt x="475" y="283"/>
                  </a:lnTo>
                  <a:lnTo>
                    <a:pt x="371" y="335"/>
                  </a:lnTo>
                  <a:lnTo>
                    <a:pt x="357" y="153"/>
                  </a:lnTo>
                  <a:lnTo>
                    <a:pt x="139" y="258"/>
                  </a:lnTo>
                  <a:lnTo>
                    <a:pt x="207" y="464"/>
                  </a:lnTo>
                  <a:lnTo>
                    <a:pt x="139" y="491"/>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9" name="Freeform 28"/>
            <p:cNvSpPr>
              <a:spLocks/>
            </p:cNvSpPr>
            <p:nvPr/>
          </p:nvSpPr>
          <p:spPr bwMode="auto">
            <a:xfrm>
              <a:off x="4973" y="783"/>
              <a:ext cx="375" cy="440"/>
            </a:xfrm>
            <a:custGeom>
              <a:avLst/>
              <a:gdLst>
                <a:gd name="T0" fmla="*/ 0 w 1124"/>
                <a:gd name="T1" fmla="*/ 0 h 1322"/>
                <a:gd name="T2" fmla="*/ 0 w 1124"/>
                <a:gd name="T3" fmla="*/ 0 h 1322"/>
                <a:gd name="T4" fmla="*/ 0 w 1124"/>
                <a:gd name="T5" fmla="*/ 0 h 1322"/>
                <a:gd name="T6" fmla="*/ 0 w 1124"/>
                <a:gd name="T7" fmla="*/ 0 h 1322"/>
                <a:gd name="T8" fmla="*/ 0 w 1124"/>
                <a:gd name="T9" fmla="*/ 0 h 1322"/>
                <a:gd name="T10" fmla="*/ 0 w 1124"/>
                <a:gd name="T11" fmla="*/ 0 h 1322"/>
                <a:gd name="T12" fmla="*/ 0 60000 65536"/>
                <a:gd name="T13" fmla="*/ 0 60000 65536"/>
                <a:gd name="T14" fmla="*/ 0 60000 65536"/>
                <a:gd name="T15" fmla="*/ 0 60000 65536"/>
                <a:gd name="T16" fmla="*/ 0 60000 65536"/>
                <a:gd name="T17" fmla="*/ 0 60000 65536"/>
                <a:gd name="T18" fmla="*/ 0 w 1124"/>
                <a:gd name="T19" fmla="*/ 0 h 1322"/>
                <a:gd name="T20" fmla="*/ 1124 w 1124"/>
                <a:gd name="T21" fmla="*/ 1322 h 1322"/>
              </a:gdLst>
              <a:ahLst/>
              <a:cxnLst>
                <a:cxn ang="T12">
                  <a:pos x="T0" y="T1"/>
                </a:cxn>
                <a:cxn ang="T13">
                  <a:pos x="T2" y="T3"/>
                </a:cxn>
                <a:cxn ang="T14">
                  <a:pos x="T4" y="T5"/>
                </a:cxn>
                <a:cxn ang="T15">
                  <a:pos x="T6" y="T7"/>
                </a:cxn>
                <a:cxn ang="T16">
                  <a:pos x="T8" y="T9"/>
                </a:cxn>
                <a:cxn ang="T17">
                  <a:pos x="T10" y="T11"/>
                </a:cxn>
              </a:cxnLst>
              <a:rect l="T18" t="T19" r="T20" b="T21"/>
              <a:pathLst>
                <a:path w="1124" h="1322">
                  <a:moveTo>
                    <a:pt x="1038" y="0"/>
                  </a:moveTo>
                  <a:lnTo>
                    <a:pt x="0" y="601"/>
                  </a:lnTo>
                  <a:lnTo>
                    <a:pt x="323" y="1322"/>
                  </a:lnTo>
                  <a:lnTo>
                    <a:pt x="82" y="631"/>
                  </a:lnTo>
                  <a:lnTo>
                    <a:pt x="1124" y="14"/>
                  </a:lnTo>
                  <a:lnTo>
                    <a:pt x="1038"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30" name="Rectangle 29"/>
            <p:cNvSpPr>
              <a:spLocks noChangeArrowheads="1"/>
            </p:cNvSpPr>
            <p:nvPr/>
          </p:nvSpPr>
          <p:spPr bwMode="auto">
            <a:xfrm>
              <a:off x="5253" y="927"/>
              <a:ext cx="112" cy="48"/>
            </a:xfrm>
            <a:prstGeom prst="rect">
              <a:avLst/>
            </a:prstGeom>
            <a:solidFill>
              <a:srgbClr val="000000"/>
            </a:solidFill>
            <a:ln w="9525">
              <a:solidFill>
                <a:schemeClr val="bg2"/>
              </a:solidFill>
              <a:miter lim="800000"/>
              <a:headEnd/>
              <a:tailEnd/>
            </a:ln>
          </p:spPr>
          <p:txBody>
            <a:bodyPr/>
            <a:lstStyle/>
            <a:p>
              <a:endParaRPr lang="en-US" dirty="0">
                <a:solidFill>
                  <a:srgbClr val="FFFF00"/>
                </a:solidFill>
                <a:ea typeface="ＭＳ Ｐゴシック" charset="0"/>
              </a:endParaRPr>
            </a:p>
          </p:txBody>
        </p:sp>
        <p:sp>
          <p:nvSpPr>
            <p:cNvPr id="31" name="Freeform 30"/>
            <p:cNvSpPr>
              <a:spLocks/>
            </p:cNvSpPr>
            <p:nvPr/>
          </p:nvSpPr>
          <p:spPr bwMode="auto">
            <a:xfrm>
              <a:off x="5137" y="1024"/>
              <a:ext cx="56" cy="104"/>
            </a:xfrm>
            <a:custGeom>
              <a:avLst/>
              <a:gdLst>
                <a:gd name="T0" fmla="*/ 0 w 167"/>
                <a:gd name="T1" fmla="*/ 0 h 312"/>
                <a:gd name="T2" fmla="*/ 0 w 167"/>
                <a:gd name="T3" fmla="*/ 0 h 312"/>
                <a:gd name="T4" fmla="*/ 0 w 167"/>
                <a:gd name="T5" fmla="*/ 0 h 312"/>
                <a:gd name="T6" fmla="*/ 0 w 167"/>
                <a:gd name="T7" fmla="*/ 0 h 312"/>
                <a:gd name="T8" fmla="*/ 0 w 167"/>
                <a:gd name="T9" fmla="*/ 0 h 312"/>
                <a:gd name="T10" fmla="*/ 0 w 167"/>
                <a:gd name="T11" fmla="*/ 0 h 312"/>
                <a:gd name="T12" fmla="*/ 0 w 167"/>
                <a:gd name="T13" fmla="*/ 0 h 312"/>
                <a:gd name="T14" fmla="*/ 0 w 167"/>
                <a:gd name="T15" fmla="*/ 0 h 312"/>
                <a:gd name="T16" fmla="*/ 0 w 167"/>
                <a:gd name="T17" fmla="*/ 0 h 312"/>
                <a:gd name="T18" fmla="*/ 0 w 167"/>
                <a:gd name="T19" fmla="*/ 0 h 312"/>
                <a:gd name="T20" fmla="*/ 0 w 167"/>
                <a:gd name="T21" fmla="*/ 0 h 312"/>
                <a:gd name="T22" fmla="*/ 0 w 167"/>
                <a:gd name="T23" fmla="*/ 0 h 312"/>
                <a:gd name="T24" fmla="*/ 0 w 167"/>
                <a:gd name="T25" fmla="*/ 0 h 312"/>
                <a:gd name="T26" fmla="*/ 0 w 167"/>
                <a:gd name="T27" fmla="*/ 0 h 312"/>
                <a:gd name="T28" fmla="*/ 0 w 167"/>
                <a:gd name="T29" fmla="*/ 0 h 312"/>
                <a:gd name="T30" fmla="*/ 0 w 167"/>
                <a:gd name="T31" fmla="*/ 0 h 312"/>
                <a:gd name="T32" fmla="*/ 0 w 167"/>
                <a:gd name="T33" fmla="*/ 0 h 312"/>
                <a:gd name="T34" fmla="*/ 0 w 167"/>
                <a:gd name="T35" fmla="*/ 0 h 312"/>
                <a:gd name="T36" fmla="*/ 0 w 167"/>
                <a:gd name="T37" fmla="*/ 0 h 312"/>
                <a:gd name="T38" fmla="*/ 0 w 167"/>
                <a:gd name="T39" fmla="*/ 0 h 312"/>
                <a:gd name="T40" fmla="*/ 0 w 167"/>
                <a:gd name="T41" fmla="*/ 0 h 312"/>
                <a:gd name="T42" fmla="*/ 0 w 167"/>
                <a:gd name="T43" fmla="*/ 0 h 312"/>
                <a:gd name="T44" fmla="*/ 0 w 167"/>
                <a:gd name="T45" fmla="*/ 0 h 312"/>
                <a:gd name="T46" fmla="*/ 0 w 167"/>
                <a:gd name="T47" fmla="*/ 0 h 312"/>
                <a:gd name="T48" fmla="*/ 0 w 167"/>
                <a:gd name="T49" fmla="*/ 0 h 312"/>
                <a:gd name="T50" fmla="*/ 0 w 167"/>
                <a:gd name="T51" fmla="*/ 0 h 312"/>
                <a:gd name="T52" fmla="*/ 0 w 167"/>
                <a:gd name="T53" fmla="*/ 0 h 312"/>
                <a:gd name="T54" fmla="*/ 0 w 167"/>
                <a:gd name="T55" fmla="*/ 0 h 312"/>
                <a:gd name="T56" fmla="*/ 0 w 167"/>
                <a:gd name="T57" fmla="*/ 0 h 312"/>
                <a:gd name="T58" fmla="*/ 0 w 167"/>
                <a:gd name="T59" fmla="*/ 0 h 312"/>
                <a:gd name="T60" fmla="*/ 0 w 167"/>
                <a:gd name="T61" fmla="*/ 0 h 312"/>
                <a:gd name="T62" fmla="*/ 0 w 167"/>
                <a:gd name="T63" fmla="*/ 0 h 312"/>
                <a:gd name="T64" fmla="*/ 0 w 167"/>
                <a:gd name="T65" fmla="*/ 0 h 3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7"/>
                <a:gd name="T100" fmla="*/ 0 h 312"/>
                <a:gd name="T101" fmla="*/ 167 w 167"/>
                <a:gd name="T102" fmla="*/ 312 h 3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7" h="312">
                  <a:moveTo>
                    <a:pt x="167" y="157"/>
                  </a:moveTo>
                  <a:lnTo>
                    <a:pt x="166" y="188"/>
                  </a:lnTo>
                  <a:lnTo>
                    <a:pt x="161" y="216"/>
                  </a:lnTo>
                  <a:lnTo>
                    <a:pt x="152" y="243"/>
                  </a:lnTo>
                  <a:lnTo>
                    <a:pt x="143" y="266"/>
                  </a:lnTo>
                  <a:lnTo>
                    <a:pt x="130" y="285"/>
                  </a:lnTo>
                  <a:lnTo>
                    <a:pt x="116" y="300"/>
                  </a:lnTo>
                  <a:lnTo>
                    <a:pt x="100" y="309"/>
                  </a:lnTo>
                  <a:lnTo>
                    <a:pt x="84" y="312"/>
                  </a:lnTo>
                  <a:lnTo>
                    <a:pt x="67" y="309"/>
                  </a:lnTo>
                  <a:lnTo>
                    <a:pt x="51" y="300"/>
                  </a:lnTo>
                  <a:lnTo>
                    <a:pt x="38" y="285"/>
                  </a:lnTo>
                  <a:lnTo>
                    <a:pt x="24" y="266"/>
                  </a:lnTo>
                  <a:lnTo>
                    <a:pt x="15" y="243"/>
                  </a:lnTo>
                  <a:lnTo>
                    <a:pt x="6" y="216"/>
                  </a:lnTo>
                  <a:lnTo>
                    <a:pt x="2" y="188"/>
                  </a:lnTo>
                  <a:lnTo>
                    <a:pt x="0" y="157"/>
                  </a:lnTo>
                  <a:lnTo>
                    <a:pt x="2" y="125"/>
                  </a:lnTo>
                  <a:lnTo>
                    <a:pt x="6" y="96"/>
                  </a:lnTo>
                  <a:lnTo>
                    <a:pt x="15" y="69"/>
                  </a:lnTo>
                  <a:lnTo>
                    <a:pt x="24" y="46"/>
                  </a:lnTo>
                  <a:lnTo>
                    <a:pt x="38" y="27"/>
                  </a:lnTo>
                  <a:lnTo>
                    <a:pt x="51" y="12"/>
                  </a:lnTo>
                  <a:lnTo>
                    <a:pt x="67" y="3"/>
                  </a:lnTo>
                  <a:lnTo>
                    <a:pt x="84" y="0"/>
                  </a:lnTo>
                  <a:lnTo>
                    <a:pt x="100" y="3"/>
                  </a:lnTo>
                  <a:lnTo>
                    <a:pt x="116" y="12"/>
                  </a:lnTo>
                  <a:lnTo>
                    <a:pt x="130" y="27"/>
                  </a:lnTo>
                  <a:lnTo>
                    <a:pt x="143" y="46"/>
                  </a:lnTo>
                  <a:lnTo>
                    <a:pt x="152" y="69"/>
                  </a:lnTo>
                  <a:lnTo>
                    <a:pt x="161" y="96"/>
                  </a:lnTo>
                  <a:lnTo>
                    <a:pt x="166" y="125"/>
                  </a:lnTo>
                  <a:lnTo>
                    <a:pt x="167" y="157"/>
                  </a:lnTo>
                  <a:close/>
                </a:path>
              </a:pathLst>
            </a:custGeom>
            <a:solidFill>
              <a:srgbClr val="000000"/>
            </a:solidFill>
            <a:ln w="9525">
              <a:solidFill>
                <a:schemeClr val="bg2"/>
              </a:solidFill>
              <a:round/>
              <a:headEnd/>
              <a:tailEnd/>
            </a:ln>
          </p:spPr>
          <p:txBody>
            <a:bodyPr/>
            <a:lstStyle/>
            <a:p>
              <a:endParaRPr lang="en-US" dirty="0">
                <a:solidFill>
                  <a:srgbClr val="FFFF00"/>
                </a:solidFill>
                <a:ea typeface="ＭＳ Ｐゴシック" charset="0"/>
              </a:endParaRPr>
            </a:p>
          </p:txBody>
        </p:sp>
        <p:sp>
          <p:nvSpPr>
            <p:cNvPr id="32" name="Freeform 31"/>
            <p:cNvSpPr>
              <a:spLocks/>
            </p:cNvSpPr>
            <p:nvPr/>
          </p:nvSpPr>
          <p:spPr bwMode="auto">
            <a:xfrm>
              <a:off x="5220" y="1006"/>
              <a:ext cx="178" cy="84"/>
            </a:xfrm>
            <a:custGeom>
              <a:avLst/>
              <a:gdLst>
                <a:gd name="T0" fmla="*/ 0 w 532"/>
                <a:gd name="T1" fmla="*/ 0 h 253"/>
                <a:gd name="T2" fmla="*/ 0 w 532"/>
                <a:gd name="T3" fmla="*/ 0 h 253"/>
                <a:gd name="T4" fmla="*/ 0 w 532"/>
                <a:gd name="T5" fmla="*/ 0 h 253"/>
                <a:gd name="T6" fmla="*/ 0 w 532"/>
                <a:gd name="T7" fmla="*/ 0 h 253"/>
                <a:gd name="T8" fmla="*/ 0 w 532"/>
                <a:gd name="T9" fmla="*/ 0 h 253"/>
                <a:gd name="T10" fmla="*/ 0 w 532"/>
                <a:gd name="T11" fmla="*/ 0 h 253"/>
                <a:gd name="T12" fmla="*/ 0 w 532"/>
                <a:gd name="T13" fmla="*/ 0 h 253"/>
                <a:gd name="T14" fmla="*/ 0 w 532"/>
                <a:gd name="T15" fmla="*/ 0 h 253"/>
                <a:gd name="T16" fmla="*/ 0 w 532"/>
                <a:gd name="T17" fmla="*/ 0 h 253"/>
                <a:gd name="T18" fmla="*/ 0 w 532"/>
                <a:gd name="T19" fmla="*/ 0 h 253"/>
                <a:gd name="T20" fmla="*/ 0 w 532"/>
                <a:gd name="T21" fmla="*/ 0 h 253"/>
                <a:gd name="T22" fmla="*/ 0 w 532"/>
                <a:gd name="T23" fmla="*/ 0 h 253"/>
                <a:gd name="T24" fmla="*/ 0 w 532"/>
                <a:gd name="T25" fmla="*/ 0 h 253"/>
                <a:gd name="T26" fmla="*/ 0 w 532"/>
                <a:gd name="T27" fmla="*/ 0 h 253"/>
                <a:gd name="T28" fmla="*/ 0 w 532"/>
                <a:gd name="T29" fmla="*/ 0 h 253"/>
                <a:gd name="T30" fmla="*/ 0 w 532"/>
                <a:gd name="T31" fmla="*/ 0 h 253"/>
                <a:gd name="T32" fmla="*/ 0 w 532"/>
                <a:gd name="T33" fmla="*/ 0 h 253"/>
                <a:gd name="T34" fmla="*/ 0 w 532"/>
                <a:gd name="T35" fmla="*/ 0 h 253"/>
                <a:gd name="T36" fmla="*/ 0 w 532"/>
                <a:gd name="T37" fmla="*/ 0 h 253"/>
                <a:gd name="T38" fmla="*/ 0 w 532"/>
                <a:gd name="T39" fmla="*/ 0 h 253"/>
                <a:gd name="T40" fmla="*/ 0 w 532"/>
                <a:gd name="T41" fmla="*/ 0 h 253"/>
                <a:gd name="T42" fmla="*/ 0 w 532"/>
                <a:gd name="T43" fmla="*/ 0 h 253"/>
                <a:gd name="T44" fmla="*/ 0 w 532"/>
                <a:gd name="T45" fmla="*/ 0 h 253"/>
                <a:gd name="T46" fmla="*/ 0 w 532"/>
                <a:gd name="T47" fmla="*/ 0 h 253"/>
                <a:gd name="T48" fmla="*/ 0 w 532"/>
                <a:gd name="T49" fmla="*/ 0 h 253"/>
                <a:gd name="T50" fmla="*/ 0 w 532"/>
                <a:gd name="T51" fmla="*/ 0 h 253"/>
                <a:gd name="T52" fmla="*/ 0 w 532"/>
                <a:gd name="T53" fmla="*/ 0 h 253"/>
                <a:gd name="T54" fmla="*/ 0 w 532"/>
                <a:gd name="T55" fmla="*/ 0 h 253"/>
                <a:gd name="T56" fmla="*/ 0 w 532"/>
                <a:gd name="T57" fmla="*/ 0 h 253"/>
                <a:gd name="T58" fmla="*/ 0 w 532"/>
                <a:gd name="T59" fmla="*/ 0 h 253"/>
                <a:gd name="T60" fmla="*/ 0 w 532"/>
                <a:gd name="T61" fmla="*/ 0 h 253"/>
                <a:gd name="T62" fmla="*/ 0 w 532"/>
                <a:gd name="T63" fmla="*/ 0 h 253"/>
                <a:gd name="T64" fmla="*/ 0 w 532"/>
                <a:gd name="T65" fmla="*/ 0 h 253"/>
                <a:gd name="T66" fmla="*/ 0 w 532"/>
                <a:gd name="T67" fmla="*/ 0 h 253"/>
                <a:gd name="T68" fmla="*/ 0 w 532"/>
                <a:gd name="T69" fmla="*/ 0 h 253"/>
                <a:gd name="T70" fmla="*/ 0 w 532"/>
                <a:gd name="T71" fmla="*/ 0 h 253"/>
                <a:gd name="T72" fmla="*/ 0 w 532"/>
                <a:gd name="T73" fmla="*/ 0 h 2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32"/>
                <a:gd name="T112" fmla="*/ 0 h 253"/>
                <a:gd name="T113" fmla="*/ 532 w 532"/>
                <a:gd name="T114" fmla="*/ 253 h 25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32" h="253">
                  <a:moveTo>
                    <a:pt x="531" y="64"/>
                  </a:moveTo>
                  <a:lnTo>
                    <a:pt x="532" y="82"/>
                  </a:lnTo>
                  <a:lnTo>
                    <a:pt x="532" y="98"/>
                  </a:lnTo>
                  <a:lnTo>
                    <a:pt x="528" y="113"/>
                  </a:lnTo>
                  <a:lnTo>
                    <a:pt x="520" y="128"/>
                  </a:lnTo>
                  <a:lnTo>
                    <a:pt x="511" y="142"/>
                  </a:lnTo>
                  <a:lnTo>
                    <a:pt x="499" y="152"/>
                  </a:lnTo>
                  <a:lnTo>
                    <a:pt x="484" y="159"/>
                  </a:lnTo>
                  <a:lnTo>
                    <a:pt x="468" y="165"/>
                  </a:lnTo>
                  <a:lnTo>
                    <a:pt x="103" y="252"/>
                  </a:lnTo>
                  <a:lnTo>
                    <a:pt x="87" y="253"/>
                  </a:lnTo>
                  <a:lnTo>
                    <a:pt x="70" y="253"/>
                  </a:lnTo>
                  <a:lnTo>
                    <a:pt x="54" y="249"/>
                  </a:lnTo>
                  <a:lnTo>
                    <a:pt x="41" y="242"/>
                  </a:lnTo>
                  <a:lnTo>
                    <a:pt x="27" y="231"/>
                  </a:lnTo>
                  <a:lnTo>
                    <a:pt x="17" y="219"/>
                  </a:lnTo>
                  <a:lnTo>
                    <a:pt x="8" y="206"/>
                  </a:lnTo>
                  <a:lnTo>
                    <a:pt x="2" y="189"/>
                  </a:lnTo>
                  <a:lnTo>
                    <a:pt x="0" y="173"/>
                  </a:lnTo>
                  <a:lnTo>
                    <a:pt x="0" y="157"/>
                  </a:lnTo>
                  <a:lnTo>
                    <a:pt x="5" y="140"/>
                  </a:lnTo>
                  <a:lnTo>
                    <a:pt x="12" y="125"/>
                  </a:lnTo>
                  <a:lnTo>
                    <a:pt x="23" y="113"/>
                  </a:lnTo>
                  <a:lnTo>
                    <a:pt x="35" y="101"/>
                  </a:lnTo>
                  <a:lnTo>
                    <a:pt x="48" y="94"/>
                  </a:lnTo>
                  <a:lnTo>
                    <a:pt x="64" y="88"/>
                  </a:lnTo>
                  <a:lnTo>
                    <a:pt x="429" y="1"/>
                  </a:lnTo>
                  <a:lnTo>
                    <a:pt x="447" y="0"/>
                  </a:lnTo>
                  <a:lnTo>
                    <a:pt x="464" y="0"/>
                  </a:lnTo>
                  <a:lnTo>
                    <a:pt x="478" y="4"/>
                  </a:lnTo>
                  <a:lnTo>
                    <a:pt x="493" y="12"/>
                  </a:lnTo>
                  <a:lnTo>
                    <a:pt x="507" y="22"/>
                  </a:lnTo>
                  <a:lnTo>
                    <a:pt x="517" y="34"/>
                  </a:lnTo>
                  <a:lnTo>
                    <a:pt x="525" y="48"/>
                  </a:lnTo>
                  <a:lnTo>
                    <a:pt x="531" y="64"/>
                  </a:lnTo>
                  <a:close/>
                </a:path>
              </a:pathLst>
            </a:custGeom>
            <a:solidFill>
              <a:schemeClr val="bg2"/>
            </a:solidFill>
            <a:ln w="9525">
              <a:solidFill>
                <a:schemeClr val="bg2"/>
              </a:solidFill>
              <a:round/>
              <a:headEnd/>
              <a:tailEnd/>
            </a:ln>
          </p:spPr>
          <p:txBody>
            <a:bodyPr/>
            <a:lstStyle/>
            <a:p>
              <a:endParaRPr lang="en-US" dirty="0">
                <a:solidFill>
                  <a:srgbClr val="FFFF00"/>
                </a:solidFill>
                <a:ea typeface="ＭＳ Ｐゴシック" charset="0"/>
              </a:endParaRPr>
            </a:p>
          </p:txBody>
        </p:sp>
        <p:sp>
          <p:nvSpPr>
            <p:cNvPr id="33" name="Rectangle 32"/>
            <p:cNvSpPr>
              <a:spLocks noChangeArrowheads="1"/>
            </p:cNvSpPr>
            <p:nvPr/>
          </p:nvSpPr>
          <p:spPr bwMode="auto">
            <a:xfrm>
              <a:off x="5264" y="936"/>
              <a:ext cx="91" cy="30"/>
            </a:xfrm>
            <a:prstGeom prst="rect">
              <a:avLst/>
            </a:prstGeom>
            <a:solidFill>
              <a:srgbClr val="BFDDFF"/>
            </a:solidFill>
            <a:ln w="9525">
              <a:solidFill>
                <a:schemeClr val="bg2"/>
              </a:solidFill>
              <a:miter lim="800000"/>
              <a:headEnd/>
              <a:tailEnd/>
            </a:ln>
          </p:spPr>
          <p:txBody>
            <a:bodyPr/>
            <a:lstStyle/>
            <a:p>
              <a:endParaRPr lang="en-US" dirty="0">
                <a:solidFill>
                  <a:srgbClr val="FFFF00"/>
                </a:solidFill>
                <a:ea typeface="ＭＳ Ｐゴシック" charset="0"/>
              </a:endParaRPr>
            </a:p>
          </p:txBody>
        </p:sp>
        <p:sp>
          <p:nvSpPr>
            <p:cNvPr id="34" name="Freeform 33"/>
            <p:cNvSpPr>
              <a:spLocks/>
            </p:cNvSpPr>
            <p:nvPr/>
          </p:nvSpPr>
          <p:spPr bwMode="auto">
            <a:xfrm>
              <a:off x="5238" y="1021"/>
              <a:ext cx="145" cy="54"/>
            </a:xfrm>
            <a:custGeom>
              <a:avLst/>
              <a:gdLst>
                <a:gd name="T0" fmla="*/ 0 w 434"/>
                <a:gd name="T1" fmla="*/ 0 h 160"/>
                <a:gd name="T2" fmla="*/ 0 w 434"/>
                <a:gd name="T3" fmla="*/ 0 h 160"/>
                <a:gd name="T4" fmla="*/ 0 w 434"/>
                <a:gd name="T5" fmla="*/ 0 h 160"/>
                <a:gd name="T6" fmla="*/ 0 w 434"/>
                <a:gd name="T7" fmla="*/ 0 h 160"/>
                <a:gd name="T8" fmla="*/ 0 w 434"/>
                <a:gd name="T9" fmla="*/ 0 h 160"/>
                <a:gd name="T10" fmla="*/ 0 w 434"/>
                <a:gd name="T11" fmla="*/ 0 h 160"/>
                <a:gd name="T12" fmla="*/ 0 w 434"/>
                <a:gd name="T13" fmla="*/ 0 h 160"/>
                <a:gd name="T14" fmla="*/ 0 w 434"/>
                <a:gd name="T15" fmla="*/ 0 h 160"/>
                <a:gd name="T16" fmla="*/ 0 w 434"/>
                <a:gd name="T17" fmla="*/ 0 h 160"/>
                <a:gd name="T18" fmla="*/ 0 w 434"/>
                <a:gd name="T19" fmla="*/ 0 h 160"/>
                <a:gd name="T20" fmla="*/ 0 w 434"/>
                <a:gd name="T21" fmla="*/ 0 h 160"/>
                <a:gd name="T22" fmla="*/ 0 w 434"/>
                <a:gd name="T23" fmla="*/ 0 h 160"/>
                <a:gd name="T24" fmla="*/ 0 w 434"/>
                <a:gd name="T25" fmla="*/ 0 h 160"/>
                <a:gd name="T26" fmla="*/ 0 w 434"/>
                <a:gd name="T27" fmla="*/ 0 h 160"/>
                <a:gd name="T28" fmla="*/ 0 w 434"/>
                <a:gd name="T29" fmla="*/ 0 h 160"/>
                <a:gd name="T30" fmla="*/ 0 w 434"/>
                <a:gd name="T31" fmla="*/ 0 h 160"/>
                <a:gd name="T32" fmla="*/ 0 w 434"/>
                <a:gd name="T33" fmla="*/ 0 h 160"/>
                <a:gd name="T34" fmla="*/ 0 w 434"/>
                <a:gd name="T35" fmla="*/ 0 h 160"/>
                <a:gd name="T36" fmla="*/ 0 w 434"/>
                <a:gd name="T37" fmla="*/ 0 h 160"/>
                <a:gd name="T38" fmla="*/ 0 w 434"/>
                <a:gd name="T39" fmla="*/ 0 h 160"/>
                <a:gd name="T40" fmla="*/ 0 w 434"/>
                <a:gd name="T41" fmla="*/ 0 h 160"/>
                <a:gd name="T42" fmla="*/ 0 w 434"/>
                <a:gd name="T43" fmla="*/ 0 h 160"/>
                <a:gd name="T44" fmla="*/ 0 w 434"/>
                <a:gd name="T45" fmla="*/ 0 h 160"/>
                <a:gd name="T46" fmla="*/ 0 w 434"/>
                <a:gd name="T47" fmla="*/ 0 h 160"/>
                <a:gd name="T48" fmla="*/ 0 w 434"/>
                <a:gd name="T49" fmla="*/ 0 h 160"/>
                <a:gd name="T50" fmla="*/ 0 w 434"/>
                <a:gd name="T51" fmla="*/ 0 h 160"/>
                <a:gd name="T52" fmla="*/ 0 w 434"/>
                <a:gd name="T53" fmla="*/ 0 h 160"/>
                <a:gd name="T54" fmla="*/ 0 w 434"/>
                <a:gd name="T55" fmla="*/ 0 h 160"/>
                <a:gd name="T56" fmla="*/ 0 w 434"/>
                <a:gd name="T57" fmla="*/ 0 h 160"/>
                <a:gd name="T58" fmla="*/ 0 w 434"/>
                <a:gd name="T59" fmla="*/ 0 h 160"/>
                <a:gd name="T60" fmla="*/ 0 w 434"/>
                <a:gd name="T61" fmla="*/ 0 h 160"/>
                <a:gd name="T62" fmla="*/ 0 w 434"/>
                <a:gd name="T63" fmla="*/ 0 h 160"/>
                <a:gd name="T64" fmla="*/ 0 w 434"/>
                <a:gd name="T65" fmla="*/ 0 h 160"/>
                <a:gd name="T66" fmla="*/ 0 w 434"/>
                <a:gd name="T67" fmla="*/ 0 h 160"/>
                <a:gd name="T68" fmla="*/ 0 w 434"/>
                <a:gd name="T69" fmla="*/ 0 h 160"/>
                <a:gd name="T70" fmla="*/ 0 w 434"/>
                <a:gd name="T71" fmla="*/ 0 h 160"/>
                <a:gd name="T72" fmla="*/ 0 w 434"/>
                <a:gd name="T73" fmla="*/ 0 h 1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34"/>
                <a:gd name="T112" fmla="*/ 0 h 160"/>
                <a:gd name="T113" fmla="*/ 434 w 434"/>
                <a:gd name="T114" fmla="*/ 160 h 1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34" h="160">
                  <a:moveTo>
                    <a:pt x="433" y="28"/>
                  </a:moveTo>
                  <a:lnTo>
                    <a:pt x="434" y="37"/>
                  </a:lnTo>
                  <a:lnTo>
                    <a:pt x="431" y="46"/>
                  </a:lnTo>
                  <a:lnTo>
                    <a:pt x="427" y="54"/>
                  </a:lnTo>
                  <a:lnTo>
                    <a:pt x="421" y="63"/>
                  </a:lnTo>
                  <a:lnTo>
                    <a:pt x="412" y="70"/>
                  </a:lnTo>
                  <a:lnTo>
                    <a:pt x="402" y="76"/>
                  </a:lnTo>
                  <a:lnTo>
                    <a:pt x="390" y="82"/>
                  </a:lnTo>
                  <a:lnTo>
                    <a:pt x="376" y="85"/>
                  </a:lnTo>
                  <a:lnTo>
                    <a:pt x="77" y="157"/>
                  </a:lnTo>
                  <a:lnTo>
                    <a:pt x="64" y="160"/>
                  </a:lnTo>
                  <a:lnTo>
                    <a:pt x="50" y="160"/>
                  </a:lnTo>
                  <a:lnTo>
                    <a:pt x="38" y="158"/>
                  </a:lnTo>
                  <a:lnTo>
                    <a:pt x="26" y="155"/>
                  </a:lnTo>
                  <a:lnTo>
                    <a:pt x="17" y="151"/>
                  </a:lnTo>
                  <a:lnTo>
                    <a:pt x="9" y="145"/>
                  </a:lnTo>
                  <a:lnTo>
                    <a:pt x="3" y="139"/>
                  </a:lnTo>
                  <a:lnTo>
                    <a:pt x="0" y="130"/>
                  </a:lnTo>
                  <a:lnTo>
                    <a:pt x="0" y="121"/>
                  </a:lnTo>
                  <a:lnTo>
                    <a:pt x="1" y="113"/>
                  </a:lnTo>
                  <a:lnTo>
                    <a:pt x="6" y="105"/>
                  </a:lnTo>
                  <a:lnTo>
                    <a:pt x="13" y="97"/>
                  </a:lnTo>
                  <a:lnTo>
                    <a:pt x="22" y="90"/>
                  </a:lnTo>
                  <a:lnTo>
                    <a:pt x="32" y="82"/>
                  </a:lnTo>
                  <a:lnTo>
                    <a:pt x="44" y="78"/>
                  </a:lnTo>
                  <a:lnTo>
                    <a:pt x="58" y="73"/>
                  </a:lnTo>
                  <a:lnTo>
                    <a:pt x="357" y="3"/>
                  </a:lnTo>
                  <a:lnTo>
                    <a:pt x="370" y="0"/>
                  </a:lnTo>
                  <a:lnTo>
                    <a:pt x="384" y="0"/>
                  </a:lnTo>
                  <a:lnTo>
                    <a:pt x="396" y="2"/>
                  </a:lnTo>
                  <a:lnTo>
                    <a:pt x="406" y="5"/>
                  </a:lnTo>
                  <a:lnTo>
                    <a:pt x="415" y="8"/>
                  </a:lnTo>
                  <a:lnTo>
                    <a:pt x="424" y="14"/>
                  </a:lnTo>
                  <a:lnTo>
                    <a:pt x="430" y="21"/>
                  </a:lnTo>
                  <a:lnTo>
                    <a:pt x="433" y="28"/>
                  </a:lnTo>
                  <a:close/>
                </a:path>
              </a:pathLst>
            </a:custGeom>
            <a:solidFill>
              <a:srgbClr val="FFBFDD"/>
            </a:solidFill>
            <a:ln w="9525">
              <a:solidFill>
                <a:schemeClr val="bg2"/>
              </a:solidFill>
              <a:round/>
              <a:headEnd/>
              <a:tailEnd/>
            </a:ln>
          </p:spPr>
          <p:txBody>
            <a:bodyPr/>
            <a:lstStyle/>
            <a:p>
              <a:endParaRPr lang="en-US" dirty="0">
                <a:solidFill>
                  <a:srgbClr val="FFFF00"/>
                </a:solidFill>
                <a:ea typeface="ＭＳ Ｐゴシック" charset="0"/>
              </a:endParaRPr>
            </a:p>
          </p:txBody>
        </p:sp>
        <p:sp>
          <p:nvSpPr>
            <p:cNvPr id="35" name="Freeform 34"/>
            <p:cNvSpPr>
              <a:spLocks/>
            </p:cNvSpPr>
            <p:nvPr/>
          </p:nvSpPr>
          <p:spPr bwMode="auto">
            <a:xfrm>
              <a:off x="5142" y="1033"/>
              <a:ext cx="45" cy="83"/>
            </a:xfrm>
            <a:custGeom>
              <a:avLst/>
              <a:gdLst>
                <a:gd name="T0" fmla="*/ 0 w 135"/>
                <a:gd name="T1" fmla="*/ 0 h 249"/>
                <a:gd name="T2" fmla="*/ 0 w 135"/>
                <a:gd name="T3" fmla="*/ 0 h 249"/>
                <a:gd name="T4" fmla="*/ 0 w 135"/>
                <a:gd name="T5" fmla="*/ 0 h 249"/>
                <a:gd name="T6" fmla="*/ 0 w 135"/>
                <a:gd name="T7" fmla="*/ 0 h 249"/>
                <a:gd name="T8" fmla="*/ 0 w 135"/>
                <a:gd name="T9" fmla="*/ 0 h 249"/>
                <a:gd name="T10" fmla="*/ 0 w 135"/>
                <a:gd name="T11" fmla="*/ 0 h 249"/>
                <a:gd name="T12" fmla="*/ 0 w 135"/>
                <a:gd name="T13" fmla="*/ 0 h 249"/>
                <a:gd name="T14" fmla="*/ 0 w 135"/>
                <a:gd name="T15" fmla="*/ 0 h 249"/>
                <a:gd name="T16" fmla="*/ 0 w 135"/>
                <a:gd name="T17" fmla="*/ 0 h 249"/>
                <a:gd name="T18" fmla="*/ 0 w 135"/>
                <a:gd name="T19" fmla="*/ 0 h 249"/>
                <a:gd name="T20" fmla="*/ 0 w 135"/>
                <a:gd name="T21" fmla="*/ 0 h 249"/>
                <a:gd name="T22" fmla="*/ 0 w 135"/>
                <a:gd name="T23" fmla="*/ 0 h 249"/>
                <a:gd name="T24" fmla="*/ 0 w 135"/>
                <a:gd name="T25" fmla="*/ 0 h 249"/>
                <a:gd name="T26" fmla="*/ 0 w 135"/>
                <a:gd name="T27" fmla="*/ 0 h 249"/>
                <a:gd name="T28" fmla="*/ 0 w 135"/>
                <a:gd name="T29" fmla="*/ 0 h 249"/>
                <a:gd name="T30" fmla="*/ 0 w 135"/>
                <a:gd name="T31" fmla="*/ 0 h 249"/>
                <a:gd name="T32" fmla="*/ 0 w 135"/>
                <a:gd name="T33" fmla="*/ 0 h 249"/>
                <a:gd name="T34" fmla="*/ 0 w 135"/>
                <a:gd name="T35" fmla="*/ 0 h 249"/>
                <a:gd name="T36" fmla="*/ 0 w 135"/>
                <a:gd name="T37" fmla="*/ 0 h 249"/>
                <a:gd name="T38" fmla="*/ 0 w 135"/>
                <a:gd name="T39" fmla="*/ 0 h 249"/>
                <a:gd name="T40" fmla="*/ 0 w 135"/>
                <a:gd name="T41" fmla="*/ 0 h 249"/>
                <a:gd name="T42" fmla="*/ 0 w 135"/>
                <a:gd name="T43" fmla="*/ 0 h 249"/>
                <a:gd name="T44" fmla="*/ 0 w 135"/>
                <a:gd name="T45" fmla="*/ 0 h 249"/>
                <a:gd name="T46" fmla="*/ 0 w 135"/>
                <a:gd name="T47" fmla="*/ 0 h 249"/>
                <a:gd name="T48" fmla="*/ 0 w 135"/>
                <a:gd name="T49" fmla="*/ 0 h 249"/>
                <a:gd name="T50" fmla="*/ 0 w 135"/>
                <a:gd name="T51" fmla="*/ 0 h 249"/>
                <a:gd name="T52" fmla="*/ 0 w 135"/>
                <a:gd name="T53" fmla="*/ 0 h 249"/>
                <a:gd name="T54" fmla="*/ 0 w 135"/>
                <a:gd name="T55" fmla="*/ 0 h 249"/>
                <a:gd name="T56" fmla="*/ 0 w 135"/>
                <a:gd name="T57" fmla="*/ 0 h 249"/>
                <a:gd name="T58" fmla="*/ 0 w 135"/>
                <a:gd name="T59" fmla="*/ 0 h 249"/>
                <a:gd name="T60" fmla="*/ 0 w 135"/>
                <a:gd name="T61" fmla="*/ 0 h 249"/>
                <a:gd name="T62" fmla="*/ 0 w 135"/>
                <a:gd name="T63" fmla="*/ 0 h 249"/>
                <a:gd name="T64" fmla="*/ 0 w 135"/>
                <a:gd name="T65" fmla="*/ 0 h 2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5"/>
                <a:gd name="T100" fmla="*/ 0 h 249"/>
                <a:gd name="T101" fmla="*/ 135 w 135"/>
                <a:gd name="T102" fmla="*/ 249 h 2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5" h="249">
                  <a:moveTo>
                    <a:pt x="135" y="125"/>
                  </a:moveTo>
                  <a:lnTo>
                    <a:pt x="134" y="151"/>
                  </a:lnTo>
                  <a:lnTo>
                    <a:pt x="129" y="173"/>
                  </a:lnTo>
                  <a:lnTo>
                    <a:pt x="123" y="194"/>
                  </a:lnTo>
                  <a:lnTo>
                    <a:pt x="116" y="213"/>
                  </a:lnTo>
                  <a:lnTo>
                    <a:pt x="105" y="228"/>
                  </a:lnTo>
                  <a:lnTo>
                    <a:pt x="95" y="239"/>
                  </a:lnTo>
                  <a:lnTo>
                    <a:pt x="82" y="246"/>
                  </a:lnTo>
                  <a:lnTo>
                    <a:pt x="68" y="249"/>
                  </a:lnTo>
                  <a:lnTo>
                    <a:pt x="55" y="246"/>
                  </a:lnTo>
                  <a:lnTo>
                    <a:pt x="41" y="239"/>
                  </a:lnTo>
                  <a:lnTo>
                    <a:pt x="30" y="228"/>
                  </a:lnTo>
                  <a:lnTo>
                    <a:pt x="21" y="213"/>
                  </a:lnTo>
                  <a:lnTo>
                    <a:pt x="12" y="194"/>
                  </a:lnTo>
                  <a:lnTo>
                    <a:pt x="6" y="173"/>
                  </a:lnTo>
                  <a:lnTo>
                    <a:pt x="1" y="151"/>
                  </a:lnTo>
                  <a:lnTo>
                    <a:pt x="0" y="125"/>
                  </a:lnTo>
                  <a:lnTo>
                    <a:pt x="1" y="100"/>
                  </a:lnTo>
                  <a:lnTo>
                    <a:pt x="6" y="76"/>
                  </a:lnTo>
                  <a:lnTo>
                    <a:pt x="12" y="55"/>
                  </a:lnTo>
                  <a:lnTo>
                    <a:pt x="21" y="37"/>
                  </a:lnTo>
                  <a:lnTo>
                    <a:pt x="30" y="21"/>
                  </a:lnTo>
                  <a:lnTo>
                    <a:pt x="41" y="10"/>
                  </a:lnTo>
                  <a:lnTo>
                    <a:pt x="55" y="3"/>
                  </a:lnTo>
                  <a:lnTo>
                    <a:pt x="68" y="0"/>
                  </a:lnTo>
                  <a:lnTo>
                    <a:pt x="82" y="3"/>
                  </a:lnTo>
                  <a:lnTo>
                    <a:pt x="95" y="10"/>
                  </a:lnTo>
                  <a:lnTo>
                    <a:pt x="105" y="21"/>
                  </a:lnTo>
                  <a:lnTo>
                    <a:pt x="116" y="37"/>
                  </a:lnTo>
                  <a:lnTo>
                    <a:pt x="123" y="55"/>
                  </a:lnTo>
                  <a:lnTo>
                    <a:pt x="129" y="76"/>
                  </a:lnTo>
                  <a:lnTo>
                    <a:pt x="134" y="100"/>
                  </a:lnTo>
                  <a:lnTo>
                    <a:pt x="135" y="125"/>
                  </a:lnTo>
                  <a:close/>
                </a:path>
              </a:pathLst>
            </a:custGeom>
            <a:solidFill>
              <a:srgbClr val="BFDDBF"/>
            </a:solidFill>
            <a:ln w="9525">
              <a:solidFill>
                <a:schemeClr val="bg2"/>
              </a:solidFill>
              <a:round/>
              <a:headEnd/>
              <a:tailEnd/>
            </a:ln>
          </p:spPr>
          <p:txBody>
            <a:bodyPr/>
            <a:lstStyle/>
            <a:p>
              <a:endParaRPr lang="en-US" dirty="0">
                <a:solidFill>
                  <a:srgbClr val="FFFF00"/>
                </a:solidFill>
                <a:ea typeface="ＭＳ Ｐゴシック" charset="0"/>
              </a:endParaRPr>
            </a:p>
          </p:txBody>
        </p:sp>
      </p:grpSp>
      <p:sp>
        <p:nvSpPr>
          <p:cNvPr id="38" name="Rectangle 2"/>
          <p:cNvSpPr txBox="1">
            <a:spLocks noChangeArrowheads="1"/>
          </p:cNvSpPr>
          <p:nvPr/>
        </p:nvSpPr>
        <p:spPr bwMode="auto">
          <a:xfrm>
            <a:off x="2374900" y="419102"/>
            <a:ext cx="469423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3200" b="1">
                <a:solidFill>
                  <a:schemeClr val="tx2"/>
                </a:solidFill>
                <a:latin typeface="Arial" panose="020B0604020202020204" pitchFamily="34" charset="0"/>
                <a:ea typeface="+mj-ea"/>
                <a:cs typeface="Arial" panose="020B0604020202020204" pitchFamily="34" charset="0"/>
              </a:defRPr>
            </a:lvl1pPr>
            <a:lvl2pPr algn="ctr">
              <a:defRPr sz="3200" b="1">
                <a:solidFill>
                  <a:srgbClr val="25437F"/>
                </a:solidFill>
              </a:defRPr>
            </a:lvl2pPr>
            <a:lvl3pPr algn="ctr">
              <a:defRPr sz="3200" b="1">
                <a:solidFill>
                  <a:srgbClr val="25437F"/>
                </a:solidFill>
              </a:defRPr>
            </a:lvl3pPr>
            <a:lvl4pPr algn="ctr">
              <a:defRPr sz="3200" b="1">
                <a:solidFill>
                  <a:srgbClr val="25437F"/>
                </a:solidFill>
              </a:defRPr>
            </a:lvl4pPr>
            <a:lvl5pPr algn="ctr">
              <a:defRPr sz="3200" b="1">
                <a:solidFill>
                  <a:srgbClr val="25437F"/>
                </a:solidFill>
              </a:defRPr>
            </a:lvl5pPr>
            <a:lvl6pPr marL="457200" algn="ctr" fontAlgn="base">
              <a:spcBef>
                <a:spcPct val="0"/>
              </a:spcBef>
              <a:spcAft>
                <a:spcPct val="0"/>
              </a:spcAft>
              <a:defRPr sz="3200" b="1">
                <a:solidFill>
                  <a:srgbClr val="25437F"/>
                </a:solidFill>
              </a:defRPr>
            </a:lvl6pPr>
            <a:lvl7pPr marL="914400" algn="ctr" fontAlgn="base">
              <a:spcBef>
                <a:spcPct val="0"/>
              </a:spcBef>
              <a:spcAft>
                <a:spcPct val="0"/>
              </a:spcAft>
              <a:defRPr sz="3200" b="1">
                <a:solidFill>
                  <a:srgbClr val="25437F"/>
                </a:solidFill>
              </a:defRPr>
            </a:lvl7pPr>
            <a:lvl8pPr marL="1371600" algn="ctr" fontAlgn="base">
              <a:spcBef>
                <a:spcPct val="0"/>
              </a:spcBef>
              <a:spcAft>
                <a:spcPct val="0"/>
              </a:spcAft>
              <a:defRPr sz="3200" b="1">
                <a:solidFill>
                  <a:srgbClr val="25437F"/>
                </a:solidFill>
              </a:defRPr>
            </a:lvl8pPr>
            <a:lvl9pPr marL="1828800" algn="ctr" fontAlgn="base">
              <a:spcBef>
                <a:spcPct val="0"/>
              </a:spcBef>
              <a:spcAft>
                <a:spcPct val="0"/>
              </a:spcAft>
              <a:defRPr sz="3200" b="1">
                <a:solidFill>
                  <a:srgbClr val="25437F"/>
                </a:solidFill>
              </a:defRPr>
            </a:lvl9pPr>
          </a:lstStyle>
          <a:p>
            <a:r>
              <a:rPr lang="en-US" dirty="0"/>
              <a:t>Road Map</a:t>
            </a:r>
          </a:p>
        </p:txBody>
      </p:sp>
      <p:sp>
        <p:nvSpPr>
          <p:cNvPr id="40" name="AutoShape 35"/>
          <p:cNvSpPr>
            <a:spLocks noChangeArrowheads="1"/>
          </p:cNvSpPr>
          <p:nvPr/>
        </p:nvSpPr>
        <p:spPr bwMode="auto">
          <a:xfrm>
            <a:off x="960292" y="3962400"/>
            <a:ext cx="6507308" cy="457200"/>
          </a:xfrm>
          <a:prstGeom prst="roundRect">
            <a:avLst>
              <a:gd name="adj" fmla="val 16667"/>
            </a:avLst>
          </a:prstGeom>
          <a:noFill/>
          <a:ln w="38100">
            <a:solidFill>
              <a:srgbClr val="808080"/>
            </a:solidFill>
            <a:round/>
            <a:headEnd/>
            <a:tailEnd/>
          </a:ln>
          <a:effectLst>
            <a:outerShdw blurRad="63500" dist="53882" dir="2700000" algn="ctr" rotWithShape="0">
              <a:srgbClr val="DDDDDD">
                <a:alpha val="74998"/>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00"/>
              </a:solidFill>
              <a:effectLst/>
              <a:uLnTx/>
              <a:uFillTx/>
              <a:ea typeface="ＭＳ Ｐゴシック" charset="-128"/>
              <a:cs typeface="ＭＳ Ｐゴシック" charset="-128"/>
            </a:endParaRPr>
          </a:p>
        </p:txBody>
      </p:sp>
      <p:sp>
        <p:nvSpPr>
          <p:cNvPr id="41" name="AutoShape 36"/>
          <p:cNvSpPr>
            <a:spLocks noChangeArrowheads="1"/>
          </p:cNvSpPr>
          <p:nvPr/>
        </p:nvSpPr>
        <p:spPr bwMode="auto">
          <a:xfrm>
            <a:off x="722745" y="3925798"/>
            <a:ext cx="496455" cy="493802"/>
          </a:xfrm>
          <a:prstGeom prst="rightArrow">
            <a:avLst>
              <a:gd name="adj1" fmla="val 50000"/>
              <a:gd name="adj2" fmla="val 51974"/>
            </a:avLst>
          </a:prstGeom>
          <a:solidFill>
            <a:srgbClr val="336699"/>
          </a:solidFill>
          <a:ln w="9525">
            <a:solidFill>
              <a:schemeClr val="bg1"/>
            </a:solidFill>
            <a:miter lim="800000"/>
            <a:headEnd/>
            <a:tailEnd/>
          </a:ln>
          <a:effectLst>
            <a:outerShdw blurRad="63500" dist="38099" dir="2700000" algn="ctr" rotWithShape="0">
              <a:schemeClr val="bg2">
                <a:alpha val="74997"/>
              </a:scheme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Tree>
    <p:extLst>
      <p:ext uri="{BB962C8B-B14F-4D97-AF65-F5344CB8AC3E}">
        <p14:creationId xmlns:p14="http://schemas.microsoft.com/office/powerpoint/2010/main" val="378608681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6"/>
          <p:cNvSpPr>
            <a:spLocks noChangeArrowheads="1"/>
          </p:cNvSpPr>
          <p:nvPr/>
        </p:nvSpPr>
        <p:spPr bwMode="auto">
          <a:xfrm>
            <a:off x="-1" y="0"/>
            <a:ext cx="9139671" cy="68580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38922" name="Rectangle 12"/>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0760CE23-F188-4CA9-9597-EA31089E11B6}" type="slidenum">
              <a:rPr lang="en-US" altLang="en-US" sz="1200" b="0" smtClean="0">
                <a:solidFill>
                  <a:srgbClr val="FFFFFF"/>
                </a:solidFill>
                <a:latin typeface="Tahoma" pitchFamily="34" charset="0"/>
                <a:ea typeface="ＭＳ Ｐゴシック" charset="0"/>
              </a:rPr>
              <a:pPr algn="r" eaLnBrk="0" hangingPunct="0"/>
              <a:t>84</a:t>
            </a:fld>
            <a:endParaRPr lang="en-US" altLang="en-US" sz="1200" b="0" dirty="0" smtClean="0">
              <a:solidFill>
                <a:srgbClr val="FFFFFF"/>
              </a:solidFill>
              <a:latin typeface="Tahoma" pitchFamily="34" charset="0"/>
              <a:ea typeface="ＭＳ Ｐゴシック"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210" t="3856" r="5385" b="45060"/>
          <a:stretch/>
        </p:blipFill>
        <p:spPr>
          <a:xfrm>
            <a:off x="363594" y="76658"/>
            <a:ext cx="8412480" cy="6704685"/>
          </a:xfrm>
          <a:prstGeom prst="rect">
            <a:avLst/>
          </a:prstGeom>
          <a:solidFill>
            <a:schemeClr val="tx2"/>
          </a:solidFill>
          <a:ln>
            <a:noFill/>
          </a:ln>
          <a:effectLst>
            <a:outerShdw dist="35921" dir="2700000" algn="ctr" rotWithShape="0">
              <a:schemeClr val="bg2"/>
            </a:outerShdw>
          </a:effectLst>
        </p:spPr>
      </p:pic>
    </p:spTree>
    <p:extLst>
      <p:ext uri="{BB962C8B-B14F-4D97-AF65-F5344CB8AC3E}">
        <p14:creationId xmlns:p14="http://schemas.microsoft.com/office/powerpoint/2010/main" val="71794890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6"/>
          <p:cNvSpPr>
            <a:spLocks noChangeArrowheads="1"/>
          </p:cNvSpPr>
          <p:nvPr/>
        </p:nvSpPr>
        <p:spPr bwMode="auto">
          <a:xfrm>
            <a:off x="5013614" y="1115928"/>
            <a:ext cx="4130386" cy="574207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5124" name="Line 6"/>
          <p:cNvSpPr>
            <a:spLocks noChangeShapeType="1"/>
          </p:cNvSpPr>
          <p:nvPr/>
        </p:nvSpPr>
        <p:spPr bwMode="auto">
          <a:xfrm>
            <a:off x="0" y="1135420"/>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sp>
        <p:nvSpPr>
          <p:cNvPr id="38916" name="Rectangle 11"/>
          <p:cNvSpPr>
            <a:spLocks noChangeArrowheads="1"/>
          </p:cNvSpPr>
          <p:nvPr/>
        </p:nvSpPr>
        <p:spPr bwMode="auto">
          <a:xfrm>
            <a:off x="603784" y="469437"/>
            <a:ext cx="3358616" cy="506797"/>
          </a:xfrm>
          <a:prstGeom prst="rect">
            <a:avLst/>
          </a:prstGeom>
          <a:solidFill>
            <a:srgbClr val="DDDDDD"/>
          </a:solidFill>
          <a:ln>
            <a:noFill/>
          </a:ln>
          <a:effectLst>
            <a:outerShdw dist="45791" dir="3378596"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38917" name="Rectangle 120"/>
          <p:cNvSpPr>
            <a:spLocks noChangeArrowheads="1"/>
          </p:cNvSpPr>
          <p:nvPr/>
        </p:nvSpPr>
        <p:spPr bwMode="auto">
          <a:xfrm>
            <a:off x="613353" y="440201"/>
            <a:ext cx="8283864" cy="56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eaLnBrk="0" hangingPunct="0">
              <a:lnSpc>
                <a:spcPct val="85000"/>
              </a:lnSpc>
              <a:spcBef>
                <a:spcPct val="55000"/>
              </a:spcBef>
            </a:pPr>
            <a:r>
              <a:rPr lang="en-US" altLang="en-US" sz="3400" dirty="0" smtClean="0">
                <a:solidFill>
                  <a:srgbClr val="0D65C5"/>
                </a:solidFill>
                <a:latin typeface="Arial" pitchFamily="34" charset="0"/>
                <a:ea typeface="ＭＳ Ｐゴシック" charset="0"/>
              </a:rPr>
              <a:t>Case Study #1:   </a:t>
            </a:r>
            <a:r>
              <a:rPr lang="en-US" altLang="en-US" sz="3600" i="1" dirty="0" smtClean="0">
                <a:solidFill>
                  <a:srgbClr val="2895A5"/>
                </a:solidFill>
                <a:latin typeface="Arial" pitchFamily="34" charset="0"/>
                <a:ea typeface="ＭＳ Ｐゴシック" charset="0"/>
              </a:rPr>
              <a:t>Industrial Site, CT</a:t>
            </a:r>
          </a:p>
        </p:txBody>
      </p:sp>
      <p:grpSp>
        <p:nvGrpSpPr>
          <p:cNvPr id="38918" name="Group 19"/>
          <p:cNvGrpSpPr>
            <a:grpSpLocks/>
          </p:cNvGrpSpPr>
          <p:nvPr/>
        </p:nvGrpSpPr>
        <p:grpSpPr bwMode="auto">
          <a:xfrm>
            <a:off x="5212774" y="1426180"/>
            <a:ext cx="3726295" cy="5196292"/>
            <a:chOff x="3612" y="878"/>
            <a:chExt cx="2582" cy="3199"/>
          </a:xfrm>
        </p:grpSpPr>
        <p:sp>
          <p:nvSpPr>
            <p:cNvPr id="38923" name="Rectangle 14"/>
            <p:cNvSpPr>
              <a:spLocks noChangeArrowheads="1"/>
            </p:cNvSpPr>
            <p:nvPr/>
          </p:nvSpPr>
          <p:spPr bwMode="auto">
            <a:xfrm>
              <a:off x="3612" y="878"/>
              <a:ext cx="2582" cy="3199"/>
            </a:xfrm>
            <a:prstGeom prst="rect">
              <a:avLst/>
            </a:prstGeom>
            <a:solidFill>
              <a:schemeClr val="tx2"/>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pic>
          <p:nvPicPr>
            <p:cNvPr id="38924" name="Picture 13" descr="Image_2_Bldg_fx_River_Pond_dnapl_"/>
            <p:cNvPicPr>
              <a:picLocks noChangeAspect="1" noChangeArrowheads="1"/>
            </p:cNvPicPr>
            <p:nvPr/>
          </p:nvPicPr>
          <p:blipFill>
            <a:blip r:embed="rId3">
              <a:lum contrast="6000"/>
              <a:extLst>
                <a:ext uri="{28A0092B-C50C-407E-A947-70E740481C1C}">
                  <a14:useLocalDpi xmlns:a14="http://schemas.microsoft.com/office/drawing/2010/main" val="0"/>
                </a:ext>
              </a:extLst>
            </a:blip>
            <a:srcRect l="3616" t="2042" r="3618" b="2748"/>
            <a:stretch>
              <a:fillRect/>
            </a:stretch>
          </p:blipFill>
          <p:spPr bwMode="auto">
            <a:xfrm>
              <a:off x="3709" y="1039"/>
              <a:ext cx="2378" cy="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919" name="Rectangle 3"/>
          <p:cNvSpPr txBox="1">
            <a:spLocks noChangeArrowheads="1"/>
          </p:cNvSpPr>
          <p:nvPr/>
        </p:nvSpPr>
        <p:spPr bwMode="auto">
          <a:xfrm>
            <a:off x="0" y="2162010"/>
            <a:ext cx="4986194" cy="427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chemeClr val="tx1"/>
                </a:solidFill>
                <a:latin typeface="Times" charset="0"/>
              </a:defRPr>
            </a:lvl1pPr>
            <a:lvl2pPr marL="566738" indent="-276225">
              <a:defRPr sz="2400" b="1">
                <a:solidFill>
                  <a:schemeClr val="tx1"/>
                </a:solidFill>
                <a:latin typeface="Times" charset="0"/>
              </a:defRPr>
            </a:lvl2pPr>
            <a:lvl3pPr marL="973138" indent="-233363">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lvl="1">
              <a:lnSpc>
                <a:spcPct val="90000"/>
              </a:lnSpc>
              <a:spcBef>
                <a:spcPts val="600"/>
              </a:spcBef>
              <a:buClr>
                <a:srgbClr val="1D4493"/>
              </a:buClr>
              <a:buFont typeface="Arial" pitchFamily="34" charset="0"/>
              <a:buChar char="■"/>
            </a:pPr>
            <a:r>
              <a:rPr lang="en-US" altLang="en-US" sz="2000" b="0" dirty="0" smtClean="0">
                <a:solidFill>
                  <a:srgbClr val="000000"/>
                </a:solidFill>
                <a:latin typeface="Arial" pitchFamily="34" charset="0"/>
                <a:ea typeface="ＭＳ Ｐゴシック" charset="0"/>
              </a:rPr>
              <a:t>Metal product manufacturing site </a:t>
            </a:r>
            <a:br>
              <a:rPr lang="en-US" altLang="en-US" sz="2000" b="0" dirty="0" smtClean="0">
                <a:solidFill>
                  <a:srgbClr val="000000"/>
                </a:solidFill>
                <a:latin typeface="Arial" pitchFamily="34" charset="0"/>
                <a:ea typeface="ＭＳ Ｐゴシック" charset="0"/>
              </a:rPr>
            </a:br>
            <a:r>
              <a:rPr lang="en-US" altLang="en-US" sz="2000" b="0" dirty="0" smtClean="0">
                <a:solidFill>
                  <a:srgbClr val="000000"/>
                </a:solidFill>
                <a:latin typeface="Arial" pitchFamily="34" charset="0"/>
                <a:ea typeface="ＭＳ Ｐゴシック" charset="0"/>
              </a:rPr>
              <a:t>(1952 – 2001)</a:t>
            </a:r>
          </a:p>
          <a:p>
            <a:pPr lvl="1">
              <a:lnSpc>
                <a:spcPct val="90000"/>
              </a:lnSpc>
              <a:spcBef>
                <a:spcPts val="600"/>
              </a:spcBef>
              <a:buClr>
                <a:srgbClr val="1D4493"/>
              </a:buClr>
              <a:buFont typeface="Arial" pitchFamily="34" charset="0"/>
              <a:buChar char="■"/>
            </a:pPr>
            <a:r>
              <a:rPr lang="en-US" altLang="en-US" sz="2000" b="0" dirty="0" smtClean="0">
                <a:solidFill>
                  <a:srgbClr val="000000"/>
                </a:solidFill>
                <a:latin typeface="Arial" pitchFamily="34" charset="0"/>
                <a:ea typeface="ＭＳ Ｐゴシック" charset="0"/>
              </a:rPr>
              <a:t>TCE occurs in surficial sandy aquifer </a:t>
            </a:r>
          </a:p>
          <a:p>
            <a:pPr lvl="2">
              <a:lnSpc>
                <a:spcPct val="90000"/>
              </a:lnSpc>
              <a:spcBef>
                <a:spcPts val="600"/>
              </a:spcBef>
              <a:buClr>
                <a:srgbClr val="009999"/>
              </a:buClr>
              <a:buFont typeface="Arial" pitchFamily="34" charset="0"/>
              <a:buChar char="●"/>
            </a:pPr>
            <a:r>
              <a:rPr lang="en-US" altLang="en-US" sz="2000" b="0" dirty="0" smtClean="0">
                <a:solidFill>
                  <a:srgbClr val="000000"/>
                </a:solidFill>
                <a:latin typeface="Arial" pitchFamily="34" charset="0"/>
                <a:ea typeface="ＭＳ Ｐゴシック" charset="0"/>
              </a:rPr>
              <a:t>overlying a clayey silt aquitard</a:t>
            </a:r>
          </a:p>
          <a:p>
            <a:pPr lvl="1">
              <a:lnSpc>
                <a:spcPct val="90000"/>
              </a:lnSpc>
              <a:spcBef>
                <a:spcPts val="600"/>
              </a:spcBef>
              <a:buClr>
                <a:srgbClr val="1D4493"/>
              </a:buClr>
              <a:buFont typeface="Arial" pitchFamily="34" charset="0"/>
              <a:buChar char="■"/>
            </a:pPr>
            <a:r>
              <a:rPr lang="en-US" altLang="en-US" sz="2000" b="0" dirty="0" smtClean="0">
                <a:solidFill>
                  <a:srgbClr val="000000"/>
                </a:solidFill>
                <a:latin typeface="Arial" pitchFamily="34" charset="0"/>
                <a:ea typeface="ＭＳ Ｐゴシック" charset="0"/>
              </a:rPr>
              <a:t>TCE DNAPL isolated in 1994 using steel sheet pile enclosure</a:t>
            </a:r>
          </a:p>
          <a:p>
            <a:pPr lvl="1">
              <a:lnSpc>
                <a:spcPct val="90000"/>
              </a:lnSpc>
              <a:spcBef>
                <a:spcPts val="600"/>
              </a:spcBef>
              <a:buClr>
                <a:srgbClr val="1D4493"/>
              </a:buClr>
              <a:buFont typeface="Arial" pitchFamily="34" charset="0"/>
              <a:buChar char="■"/>
            </a:pPr>
            <a:r>
              <a:rPr lang="en-US" altLang="en-US" sz="2000" b="0" dirty="0" smtClean="0">
                <a:solidFill>
                  <a:srgbClr val="000000"/>
                </a:solidFill>
                <a:latin typeface="Arial" pitchFamily="34" charset="0"/>
                <a:ea typeface="ＭＳ Ｐゴシック" charset="0"/>
              </a:rPr>
              <a:t>Historical industrial pumping resulted in a long-term downward hydraulic gradient across the aquitard</a:t>
            </a:r>
          </a:p>
          <a:p>
            <a:pPr lvl="1">
              <a:lnSpc>
                <a:spcPct val="90000"/>
              </a:lnSpc>
              <a:spcBef>
                <a:spcPts val="600"/>
              </a:spcBef>
              <a:buClr>
                <a:srgbClr val="1D4493"/>
              </a:buClr>
              <a:buFont typeface="Arial" pitchFamily="34" charset="0"/>
              <a:buChar char="■"/>
            </a:pPr>
            <a:r>
              <a:rPr lang="en-US" altLang="en-US" sz="2000" b="0" dirty="0" smtClean="0">
                <a:solidFill>
                  <a:srgbClr val="000000"/>
                </a:solidFill>
                <a:latin typeface="Arial" pitchFamily="34" charset="0"/>
                <a:ea typeface="ＭＳ Ｐゴシック" charset="0"/>
              </a:rPr>
              <a:t>In 2000, TCE observed in </a:t>
            </a:r>
          </a:p>
          <a:p>
            <a:pPr lvl="2">
              <a:lnSpc>
                <a:spcPct val="90000"/>
              </a:lnSpc>
              <a:spcBef>
                <a:spcPts val="600"/>
              </a:spcBef>
              <a:buClr>
                <a:srgbClr val="009999"/>
              </a:buClr>
              <a:buFont typeface="Arial" pitchFamily="34" charset="0"/>
              <a:buChar char="●"/>
            </a:pPr>
            <a:r>
              <a:rPr lang="en-US" altLang="en-US" sz="2000" b="0" dirty="0" smtClean="0">
                <a:solidFill>
                  <a:srgbClr val="000000"/>
                </a:solidFill>
                <a:latin typeface="Arial" pitchFamily="34" charset="0"/>
                <a:ea typeface="ＭＳ Ｐゴシック" charset="0"/>
              </a:rPr>
              <a:t>Vertical cores collected from aquitard below plume</a:t>
            </a:r>
          </a:p>
          <a:p>
            <a:pPr lvl="2">
              <a:lnSpc>
                <a:spcPct val="90000"/>
              </a:lnSpc>
              <a:spcBef>
                <a:spcPts val="600"/>
              </a:spcBef>
              <a:buClr>
                <a:srgbClr val="009999"/>
              </a:buClr>
              <a:buFont typeface="Arial" pitchFamily="34" charset="0"/>
              <a:buChar char="●"/>
            </a:pPr>
            <a:r>
              <a:rPr lang="en-US" altLang="en-US" sz="2000" b="0" dirty="0" smtClean="0">
                <a:solidFill>
                  <a:srgbClr val="000000"/>
                </a:solidFill>
                <a:latin typeface="Arial" pitchFamily="34" charset="0"/>
                <a:ea typeface="ＭＳ Ｐゴシック" charset="0"/>
              </a:rPr>
              <a:t>Depth-discrete multilevel sampling </a:t>
            </a:r>
          </a:p>
        </p:txBody>
      </p:sp>
      <p:sp>
        <p:nvSpPr>
          <p:cNvPr id="38920" name="Rectangle 17"/>
          <p:cNvSpPr>
            <a:spLocks noChangeArrowheads="1"/>
          </p:cNvSpPr>
          <p:nvPr/>
        </p:nvSpPr>
        <p:spPr bwMode="auto">
          <a:xfrm>
            <a:off x="146895" y="1484656"/>
            <a:ext cx="4655705" cy="506797"/>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3378596"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38921" name="Rectangle 3"/>
          <p:cNvSpPr txBox="1">
            <a:spLocks noChangeArrowheads="1"/>
          </p:cNvSpPr>
          <p:nvPr/>
        </p:nvSpPr>
        <p:spPr bwMode="auto">
          <a:xfrm>
            <a:off x="41543" y="1528513"/>
            <a:ext cx="4761057" cy="544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nSpc>
                <a:spcPct val="90000"/>
              </a:lnSpc>
              <a:spcBef>
                <a:spcPct val="90000"/>
              </a:spcBef>
              <a:buClr>
                <a:srgbClr val="1D4493"/>
              </a:buClr>
              <a:buFont typeface="Arial" pitchFamily="34" charset="0"/>
              <a:buNone/>
            </a:pPr>
            <a:r>
              <a:rPr lang="en-US" altLang="en-US" sz="2300" dirty="0" smtClean="0">
                <a:solidFill>
                  <a:srgbClr val="FFFFFF"/>
                </a:solidFill>
                <a:latin typeface="Arial" pitchFamily="34" charset="0"/>
                <a:ea typeface="ＭＳ Ｐゴシック" charset="0"/>
              </a:rPr>
              <a:t>  </a:t>
            </a:r>
            <a:r>
              <a:rPr lang="en-US" altLang="en-US" sz="2000" dirty="0" smtClean="0">
                <a:solidFill>
                  <a:srgbClr val="FFFFFF"/>
                </a:solidFill>
                <a:latin typeface="Arial" pitchFamily="34" charset="0"/>
                <a:ea typeface="ＭＳ Ｐゴシック" charset="0"/>
              </a:rPr>
              <a:t>Site from Chapman and Parker, 2005</a:t>
            </a:r>
          </a:p>
        </p:txBody>
      </p:sp>
      <p:sp>
        <p:nvSpPr>
          <p:cNvPr id="38922" name="Rectangle 12"/>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0760CE23-F188-4CA9-9597-EA31089E11B6}" type="slidenum">
              <a:rPr lang="en-US" altLang="en-US" sz="1400" b="0" smtClean="0">
                <a:solidFill>
                  <a:srgbClr val="FFFFFF"/>
                </a:solidFill>
                <a:latin typeface="Tahoma" pitchFamily="34" charset="0"/>
                <a:ea typeface="ＭＳ Ｐゴシック" charset="0"/>
              </a:rPr>
              <a:pPr algn="r" eaLnBrk="0" hangingPunct="0"/>
              <a:t>85</a:t>
            </a:fld>
            <a:endParaRPr lang="en-US" altLang="en-US" sz="1400" b="0" dirty="0" smtClean="0">
              <a:solidFill>
                <a:srgbClr val="FFFFFF"/>
              </a:solidFill>
              <a:latin typeface="Tahoma" pitchFamily="34" charset="0"/>
              <a:ea typeface="ＭＳ Ｐゴシック" charset="0"/>
            </a:endParaRPr>
          </a:p>
        </p:txBody>
      </p:sp>
    </p:spTree>
    <p:extLst>
      <p:ext uri="{BB962C8B-B14F-4D97-AF65-F5344CB8AC3E}">
        <p14:creationId xmlns:p14="http://schemas.microsoft.com/office/powerpoint/2010/main" val="38727253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AutoShape 11"/>
          <p:cNvSpPr>
            <a:spLocks noChangeArrowheads="1"/>
          </p:cNvSpPr>
          <p:nvPr/>
        </p:nvSpPr>
        <p:spPr bwMode="auto">
          <a:xfrm>
            <a:off x="1902269" y="4197657"/>
            <a:ext cx="1262962" cy="381721"/>
          </a:xfrm>
          <a:prstGeom prst="roundRect">
            <a:avLst>
              <a:gd name="adj" fmla="val 16667"/>
            </a:avLst>
          </a:prstGeom>
          <a:solidFill>
            <a:srgbClr val="16749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39941" name="AutoShape 10"/>
          <p:cNvSpPr>
            <a:spLocks noChangeArrowheads="1"/>
          </p:cNvSpPr>
          <p:nvPr/>
        </p:nvSpPr>
        <p:spPr bwMode="auto">
          <a:xfrm>
            <a:off x="1902269" y="3731469"/>
            <a:ext cx="1262962" cy="381722"/>
          </a:xfrm>
          <a:prstGeom prst="roundRect">
            <a:avLst>
              <a:gd name="adj" fmla="val 16667"/>
            </a:avLst>
          </a:prstGeom>
          <a:solidFill>
            <a:srgbClr val="16749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39938" name="Rectangle 14"/>
          <p:cNvSpPr>
            <a:spLocks noChangeArrowheads="1"/>
          </p:cNvSpPr>
          <p:nvPr/>
        </p:nvSpPr>
        <p:spPr bwMode="auto">
          <a:xfrm>
            <a:off x="645102" y="1843636"/>
            <a:ext cx="5814313" cy="459690"/>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5124" name="Line 6"/>
          <p:cNvSpPr>
            <a:spLocks noChangeShapeType="1"/>
          </p:cNvSpPr>
          <p:nvPr/>
        </p:nvSpPr>
        <p:spPr bwMode="auto">
          <a:xfrm>
            <a:off x="0" y="1135420"/>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sp>
        <p:nvSpPr>
          <p:cNvPr id="39944" name="Rectangle 8"/>
          <p:cNvSpPr>
            <a:spLocks noChangeArrowheads="1"/>
          </p:cNvSpPr>
          <p:nvPr/>
        </p:nvSpPr>
        <p:spPr bwMode="auto">
          <a:xfrm>
            <a:off x="601808" y="469437"/>
            <a:ext cx="3384038" cy="506797"/>
          </a:xfrm>
          <a:prstGeom prst="rect">
            <a:avLst/>
          </a:prstGeom>
          <a:solidFill>
            <a:srgbClr val="DDDDDD"/>
          </a:solidFill>
          <a:ln>
            <a:noFill/>
          </a:ln>
          <a:effectLst>
            <a:outerShdw dist="45791" dir="3378596"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39945" name="Rectangle 120"/>
          <p:cNvSpPr>
            <a:spLocks noChangeArrowheads="1"/>
          </p:cNvSpPr>
          <p:nvPr/>
        </p:nvSpPr>
        <p:spPr bwMode="auto">
          <a:xfrm>
            <a:off x="646545" y="440201"/>
            <a:ext cx="8283864" cy="56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eaLnBrk="0" hangingPunct="0">
              <a:lnSpc>
                <a:spcPct val="85000"/>
              </a:lnSpc>
              <a:spcBef>
                <a:spcPct val="55000"/>
              </a:spcBef>
            </a:pPr>
            <a:r>
              <a:rPr lang="en-US" altLang="en-US" sz="3400" dirty="0" smtClean="0">
                <a:solidFill>
                  <a:srgbClr val="0D65C5"/>
                </a:solidFill>
                <a:latin typeface="Arial" pitchFamily="34" charset="0"/>
                <a:ea typeface="ＭＳ Ｐゴシック" charset="0"/>
              </a:rPr>
              <a:t>Case Study #1:   </a:t>
            </a:r>
            <a:r>
              <a:rPr lang="en-US" altLang="en-US" sz="3600" i="1" dirty="0" smtClean="0">
                <a:solidFill>
                  <a:srgbClr val="2895A5"/>
                </a:solidFill>
                <a:latin typeface="Arial" pitchFamily="34" charset="0"/>
                <a:ea typeface="ＭＳ Ｐゴシック" charset="0"/>
              </a:rPr>
              <a:t>Industrial Site, CT</a:t>
            </a:r>
          </a:p>
        </p:txBody>
      </p:sp>
      <p:sp>
        <p:nvSpPr>
          <p:cNvPr id="39946" name="Rectangle 9"/>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7209B01E-B691-4FD6-9BC0-18C2602FA513}" type="slidenum">
              <a:rPr lang="en-US" altLang="en-US" sz="1400" b="0" smtClean="0">
                <a:solidFill>
                  <a:srgbClr val="808080"/>
                </a:solidFill>
                <a:latin typeface="Tahoma" pitchFamily="34" charset="0"/>
                <a:ea typeface="ＭＳ Ｐゴシック" charset="0"/>
              </a:rPr>
              <a:pPr algn="r" eaLnBrk="0" hangingPunct="0"/>
              <a:t>86</a:t>
            </a:fld>
            <a:endParaRPr lang="en-US" altLang="en-US" sz="1400" b="0" dirty="0" smtClean="0">
              <a:solidFill>
                <a:srgbClr val="808080"/>
              </a:solidFill>
              <a:latin typeface="Tahoma" pitchFamily="34" charset="0"/>
              <a:ea typeface="ＭＳ Ｐゴシック" charset="0"/>
            </a:endParaRPr>
          </a:p>
        </p:txBody>
      </p:sp>
      <p:sp>
        <p:nvSpPr>
          <p:cNvPr id="39942" name="Rectangle 3"/>
          <p:cNvSpPr txBox="1">
            <a:spLocks noChangeArrowheads="1"/>
          </p:cNvSpPr>
          <p:nvPr/>
        </p:nvSpPr>
        <p:spPr bwMode="auto">
          <a:xfrm>
            <a:off x="650876" y="1825770"/>
            <a:ext cx="7637318" cy="4760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2568575" algn="l"/>
              </a:tabLst>
              <a:defRPr sz="2400" b="1">
                <a:solidFill>
                  <a:schemeClr val="tx1"/>
                </a:solidFill>
                <a:latin typeface="Times" charset="0"/>
              </a:defRPr>
            </a:lvl1pPr>
            <a:lvl2pPr marL="742950" indent="-285750">
              <a:tabLst>
                <a:tab pos="2568575" algn="l"/>
              </a:tabLst>
              <a:defRPr sz="2400" b="1">
                <a:solidFill>
                  <a:schemeClr val="tx1"/>
                </a:solidFill>
                <a:latin typeface="Times" charset="0"/>
              </a:defRPr>
            </a:lvl2pPr>
            <a:lvl3pPr marL="1262063" indent="-347663">
              <a:tabLst>
                <a:tab pos="2568575" algn="l"/>
              </a:tabLst>
              <a:defRPr sz="2400" b="1">
                <a:solidFill>
                  <a:schemeClr val="tx1"/>
                </a:solidFill>
                <a:latin typeface="Times" charset="0"/>
              </a:defRPr>
            </a:lvl3pPr>
            <a:lvl4pPr marL="1600200" indent="-228600">
              <a:tabLst>
                <a:tab pos="2568575" algn="l"/>
              </a:tabLst>
              <a:defRPr sz="2400" b="1">
                <a:solidFill>
                  <a:schemeClr val="tx1"/>
                </a:solidFill>
                <a:latin typeface="Times" charset="0"/>
              </a:defRPr>
            </a:lvl4pPr>
            <a:lvl5pPr marL="2057400" indent="-228600">
              <a:tabLst>
                <a:tab pos="2568575" algn="l"/>
              </a:tabLst>
              <a:defRPr sz="2400" b="1">
                <a:solidFill>
                  <a:schemeClr val="tx1"/>
                </a:solidFill>
                <a:latin typeface="Times" charset="0"/>
              </a:defRPr>
            </a:lvl5pPr>
            <a:lvl6pPr marL="2514600" indent="-228600" eaLnBrk="0" fontAlgn="base" hangingPunct="0">
              <a:spcBef>
                <a:spcPct val="0"/>
              </a:spcBef>
              <a:spcAft>
                <a:spcPct val="0"/>
              </a:spcAft>
              <a:tabLst>
                <a:tab pos="2568575" algn="l"/>
              </a:tabLst>
              <a:defRPr sz="2400" b="1">
                <a:solidFill>
                  <a:schemeClr val="tx1"/>
                </a:solidFill>
                <a:latin typeface="Times" charset="0"/>
              </a:defRPr>
            </a:lvl6pPr>
            <a:lvl7pPr marL="2971800" indent="-228600" eaLnBrk="0" fontAlgn="base" hangingPunct="0">
              <a:spcBef>
                <a:spcPct val="0"/>
              </a:spcBef>
              <a:spcAft>
                <a:spcPct val="0"/>
              </a:spcAft>
              <a:tabLst>
                <a:tab pos="2568575" algn="l"/>
              </a:tabLst>
              <a:defRPr sz="2400" b="1">
                <a:solidFill>
                  <a:schemeClr val="tx1"/>
                </a:solidFill>
                <a:latin typeface="Times" charset="0"/>
              </a:defRPr>
            </a:lvl7pPr>
            <a:lvl8pPr marL="3429000" indent="-228600" eaLnBrk="0" fontAlgn="base" hangingPunct="0">
              <a:spcBef>
                <a:spcPct val="0"/>
              </a:spcBef>
              <a:spcAft>
                <a:spcPct val="0"/>
              </a:spcAft>
              <a:tabLst>
                <a:tab pos="2568575" algn="l"/>
              </a:tabLst>
              <a:defRPr sz="2400" b="1">
                <a:solidFill>
                  <a:schemeClr val="tx1"/>
                </a:solidFill>
                <a:latin typeface="Times" charset="0"/>
              </a:defRPr>
            </a:lvl8pPr>
            <a:lvl9pPr marL="3886200" indent="-228600" eaLnBrk="0" fontAlgn="base" hangingPunct="0">
              <a:spcBef>
                <a:spcPct val="0"/>
              </a:spcBef>
              <a:spcAft>
                <a:spcPct val="0"/>
              </a:spcAft>
              <a:tabLst>
                <a:tab pos="2568575" algn="l"/>
              </a:tabLst>
              <a:defRPr sz="2400" b="1">
                <a:solidFill>
                  <a:schemeClr val="tx1"/>
                </a:solidFill>
                <a:latin typeface="Times" charset="0"/>
              </a:defRPr>
            </a:lvl9pPr>
          </a:lstStyle>
          <a:p>
            <a:pPr>
              <a:lnSpc>
                <a:spcPct val="90000"/>
              </a:lnSpc>
              <a:spcBef>
                <a:spcPts val="1100"/>
              </a:spcBef>
              <a:buClr>
                <a:srgbClr val="1D4493"/>
              </a:buClr>
              <a:buFont typeface="Arial" pitchFamily="34" charset="0"/>
              <a:buNone/>
            </a:pPr>
            <a:r>
              <a:rPr lang="en-US" altLang="en-US" sz="2800" dirty="0" smtClean="0">
                <a:solidFill>
                  <a:srgbClr val="FFFFFF"/>
                </a:solidFill>
                <a:latin typeface="Arial" pitchFamily="34" charset="0"/>
                <a:ea typeface="ＭＳ Ｐゴシック" charset="0"/>
              </a:rPr>
              <a:t> Matrix Diffusion Toolkit used to:</a:t>
            </a:r>
          </a:p>
          <a:p>
            <a:pPr lvl="1">
              <a:lnSpc>
                <a:spcPct val="90000"/>
              </a:lnSpc>
              <a:spcBef>
                <a:spcPts val="1800"/>
              </a:spcBef>
              <a:buClr>
                <a:srgbClr val="1D4493"/>
              </a:buClr>
              <a:buFont typeface="Arial" pitchFamily="34" charset="0"/>
              <a:buChar char="■"/>
            </a:pPr>
            <a:r>
              <a:rPr lang="en-US" altLang="en-US" b="0" dirty="0" smtClean="0">
                <a:solidFill>
                  <a:srgbClr val="000000"/>
                </a:solidFill>
                <a:latin typeface="Arial" pitchFamily="34" charset="0"/>
                <a:ea typeface="ＭＳ Ｐゴシック" charset="0"/>
              </a:rPr>
              <a:t> Estimate effects of diffusion into and from low-k zones </a:t>
            </a:r>
          </a:p>
          <a:p>
            <a:pPr lvl="1">
              <a:lnSpc>
                <a:spcPct val="90000"/>
              </a:lnSpc>
              <a:spcBef>
                <a:spcPts val="1100"/>
              </a:spcBef>
              <a:buClr>
                <a:srgbClr val="1D4493"/>
              </a:buClr>
              <a:buFont typeface="Arial" pitchFamily="34" charset="0"/>
              <a:buChar char="■"/>
            </a:pPr>
            <a:r>
              <a:rPr lang="en-US" altLang="en-US" b="0" dirty="0" smtClean="0">
                <a:solidFill>
                  <a:srgbClr val="000000"/>
                </a:solidFill>
                <a:latin typeface="Arial" pitchFamily="34" charset="0"/>
                <a:ea typeface="ＭＳ Ｐゴシック" charset="0"/>
              </a:rPr>
              <a:t> Both SRM and DSM applied </a:t>
            </a:r>
          </a:p>
          <a:p>
            <a:pPr lvl="2">
              <a:lnSpc>
                <a:spcPct val="90000"/>
              </a:lnSpc>
              <a:spcBef>
                <a:spcPts val="1100"/>
              </a:spcBef>
              <a:buClr>
                <a:srgbClr val="1D4493"/>
              </a:buClr>
              <a:buFont typeface="Arial" pitchFamily="34" charset="0"/>
              <a:buChar char="●"/>
            </a:pPr>
            <a:r>
              <a:rPr lang="en-US" altLang="en-US" dirty="0" smtClean="0">
                <a:solidFill>
                  <a:srgbClr val="FFFFFF"/>
                </a:solidFill>
                <a:latin typeface="Arial" pitchFamily="34" charset="0"/>
                <a:ea typeface="ＭＳ Ｐゴシック" charset="0"/>
              </a:rPr>
              <a:t>Step 1:</a:t>
            </a:r>
            <a:r>
              <a:rPr lang="en-US" altLang="en-US" b="0" dirty="0" smtClean="0">
                <a:solidFill>
                  <a:srgbClr val="000000"/>
                </a:solidFill>
                <a:latin typeface="Arial" pitchFamily="34" charset="0"/>
                <a:ea typeface="ＭＳ Ｐゴシック" charset="0"/>
              </a:rPr>
              <a:t>	Initial values entered into the Toolkit</a:t>
            </a:r>
          </a:p>
          <a:p>
            <a:pPr lvl="2">
              <a:lnSpc>
                <a:spcPct val="90000"/>
              </a:lnSpc>
              <a:spcBef>
                <a:spcPts val="1100"/>
              </a:spcBef>
              <a:buClr>
                <a:srgbClr val="1D4493"/>
              </a:buClr>
              <a:buFont typeface="Arial" pitchFamily="34" charset="0"/>
              <a:buChar char="●"/>
            </a:pPr>
            <a:r>
              <a:rPr lang="en-US" altLang="en-US" dirty="0" smtClean="0">
                <a:solidFill>
                  <a:srgbClr val="FFFFFF"/>
                </a:solidFill>
                <a:latin typeface="Arial" pitchFamily="34" charset="0"/>
                <a:ea typeface="ＭＳ Ｐゴシック" charset="0"/>
              </a:rPr>
              <a:t>Step 2:</a:t>
            </a:r>
            <a:r>
              <a:rPr lang="en-US" altLang="en-US" b="0" dirty="0" smtClean="0">
                <a:solidFill>
                  <a:srgbClr val="000000"/>
                </a:solidFill>
                <a:latin typeface="Arial" pitchFamily="34" charset="0"/>
                <a:ea typeface="ＭＳ Ｐゴシック" charset="0"/>
              </a:rPr>
              <a:t>	Toolkit outputs compared to </a:t>
            </a:r>
            <a:br>
              <a:rPr lang="en-US" altLang="en-US" b="0" dirty="0" smtClean="0">
                <a:solidFill>
                  <a:srgbClr val="000000"/>
                </a:solidFill>
                <a:latin typeface="Arial" pitchFamily="34" charset="0"/>
                <a:ea typeface="ＭＳ Ｐゴシック" charset="0"/>
              </a:rPr>
            </a:br>
            <a:r>
              <a:rPr lang="en-US" altLang="en-US" b="0" dirty="0" smtClean="0">
                <a:solidFill>
                  <a:srgbClr val="000000"/>
                </a:solidFill>
                <a:latin typeface="Arial" pitchFamily="34" charset="0"/>
                <a:ea typeface="ＭＳ Ｐゴシック" charset="0"/>
              </a:rPr>
              <a:t>	field observed TCE</a:t>
            </a:r>
          </a:p>
        </p:txBody>
      </p:sp>
    </p:spTree>
    <p:extLst>
      <p:ext uri="{BB962C8B-B14F-4D97-AF65-F5344CB8AC3E}">
        <p14:creationId xmlns:p14="http://schemas.microsoft.com/office/powerpoint/2010/main" val="224568474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825" name="Group 41"/>
          <p:cNvGraphicFramePr>
            <a:graphicFrameLocks noGrp="1"/>
          </p:cNvGraphicFramePr>
          <p:nvPr>
            <p:extLst>
              <p:ext uri="{D42A27DB-BD31-4B8C-83A1-F6EECF244321}">
                <p14:modId xmlns:p14="http://schemas.microsoft.com/office/powerpoint/2010/main" val="2567918545"/>
              </p:ext>
            </p:extLst>
          </p:nvPr>
        </p:nvGraphicFramePr>
        <p:xfrm>
          <a:off x="704274" y="1195522"/>
          <a:ext cx="7735455" cy="5474909"/>
        </p:xfrm>
        <a:graphic>
          <a:graphicData uri="http://schemas.openxmlformats.org/drawingml/2006/table">
            <a:tbl>
              <a:tblPr/>
              <a:tblGrid>
                <a:gridCol w="4704773"/>
                <a:gridCol w="3030682"/>
              </a:tblGrid>
              <a:tr h="526212">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rgbClr val="FFFF00"/>
                          </a:solidFill>
                          <a:effectLst/>
                          <a:latin typeface="Arial" pitchFamily="34" charset="0"/>
                        </a:rPr>
                        <a:t>  Parameter</a:t>
                      </a:r>
                    </a:p>
                  </a:txBody>
                  <a:tcPr marL="83127" marR="83127" marT="46771" marB="467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rgbClr val="FFFF00"/>
                          </a:solidFill>
                          <a:effectLst/>
                          <a:latin typeface="Arial" pitchFamily="34" charset="0"/>
                        </a:rPr>
                        <a:t> Value</a:t>
                      </a:r>
                    </a:p>
                  </a:txBody>
                  <a:tcPr marL="83127" marR="83127" marT="46771" marB="467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474542">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Low-k porosity</a:t>
                      </a:r>
                    </a:p>
                  </a:txBody>
                  <a:tcPr marL="83127" marR="83127" marT="46771" marB="46771" horzOverflow="overflow">
                    <a:lnL w="12700" cap="flat" cmpd="sng" algn="ctr">
                      <a:solidFill>
                        <a:schemeClr val="folHlink"/>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3366CC"/>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0.43</a:t>
                      </a:r>
                    </a:p>
                  </a:txBody>
                  <a:tcPr marL="83127" marR="83127" marT="46771" marB="46771" horzOverflow="overflow">
                    <a:lnL w="12700" cap="flat" cmpd="sng" algn="ctr">
                      <a:solidFill>
                        <a:schemeClr val="bg1"/>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3366CC"/>
                      </a:solidFill>
                      <a:prstDash val="solid"/>
                      <a:round/>
                      <a:headEnd type="none" w="med" len="med"/>
                      <a:tailEnd type="none" w="med" len="med"/>
                    </a:lnB>
                    <a:lnTlToBr>
                      <a:noFill/>
                    </a:lnTlToBr>
                    <a:lnBlToTr>
                      <a:noFill/>
                    </a:lnBlToTr>
                    <a:solidFill>
                      <a:srgbClr val="CBECDE"/>
                    </a:solidFill>
                  </a:tcPr>
                </a:tc>
              </a:tr>
              <a:tr h="500227">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Darcy velocity</a:t>
                      </a:r>
                    </a:p>
                  </a:txBody>
                  <a:tcPr marL="83127" marR="83127" marT="46771" marB="46771" horzOverflow="overflow">
                    <a:lnL w="12700" cap="flat" cmpd="sng" algn="ctr">
                      <a:solidFill>
                        <a:schemeClr val="folHlink"/>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3366CC"/>
                      </a:solidFill>
                      <a:prstDash val="solid"/>
                      <a:round/>
                      <a:headEnd type="none" w="med" len="med"/>
                      <a:tailEnd type="none" w="med" len="med"/>
                    </a:lnT>
                    <a:lnB w="38100" cap="flat" cmpd="sng" algn="ctr">
                      <a:solidFill>
                        <a:srgbClr val="3366CC"/>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0.13 m/d</a:t>
                      </a:r>
                    </a:p>
                  </a:txBody>
                  <a:tcPr marL="83127" marR="83127" marT="46771" marB="46771" horzOverflow="overflow">
                    <a:lnL w="12700" cap="flat" cmpd="sng" algn="ctr">
                      <a:solidFill>
                        <a:schemeClr val="bg1"/>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38100" cap="flat" cmpd="sng" algn="ctr">
                      <a:solidFill>
                        <a:srgbClr val="3366CC"/>
                      </a:solidFill>
                      <a:prstDash val="solid"/>
                      <a:round/>
                      <a:headEnd type="none" w="med" len="med"/>
                      <a:tailEnd type="none" w="med" len="med"/>
                    </a:lnT>
                    <a:lnB w="38100" cap="flat" cmpd="sng" algn="ctr">
                      <a:solidFill>
                        <a:srgbClr val="3366CC"/>
                      </a:solidFill>
                      <a:prstDash val="solid"/>
                      <a:round/>
                      <a:headEnd type="none" w="med" len="med"/>
                      <a:tailEnd type="none" w="med" len="med"/>
                    </a:lnB>
                    <a:lnTlToBr>
                      <a:noFill/>
                    </a:lnTlToBr>
                    <a:lnBlToTr>
                      <a:noFill/>
                    </a:lnBlToTr>
                    <a:solidFill>
                      <a:srgbClr val="E7F6EF"/>
                    </a:solidFill>
                  </a:tcPr>
                </a:tc>
              </a:tr>
              <a:tr h="519716">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Retardation factor</a:t>
                      </a:r>
                    </a:p>
                  </a:txBody>
                  <a:tcPr marL="83127" marR="83127" marT="46771" marB="46771" horzOverflow="overflow">
                    <a:lnL w="12700" cap="flat" cmpd="sng" algn="ctr">
                      <a:solidFill>
                        <a:schemeClr val="folHlink"/>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3366CC"/>
                      </a:solidFill>
                      <a:prstDash val="solid"/>
                      <a:round/>
                      <a:headEnd type="none" w="med" len="med"/>
                      <a:tailEnd type="none" w="med" len="med"/>
                    </a:lnT>
                    <a:lnB w="38100" cap="flat" cmpd="sng" algn="ctr">
                      <a:solidFill>
                        <a:srgbClr val="3366CC"/>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1.2</a:t>
                      </a:r>
                    </a:p>
                  </a:txBody>
                  <a:tcPr marL="83127" marR="83127" marT="46771" marB="46771" horzOverflow="overflow">
                    <a:lnL w="12700" cap="flat" cmpd="sng" algn="ctr">
                      <a:solidFill>
                        <a:schemeClr val="bg1"/>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38100" cap="flat" cmpd="sng" algn="ctr">
                      <a:solidFill>
                        <a:srgbClr val="3366CC"/>
                      </a:solidFill>
                      <a:prstDash val="solid"/>
                      <a:round/>
                      <a:headEnd type="none" w="med" len="med"/>
                      <a:tailEnd type="none" w="med" len="med"/>
                    </a:lnT>
                    <a:lnB w="38100" cap="flat" cmpd="sng" algn="ctr">
                      <a:solidFill>
                        <a:srgbClr val="3366CC"/>
                      </a:solidFill>
                      <a:prstDash val="solid"/>
                      <a:round/>
                      <a:headEnd type="none" w="med" len="med"/>
                      <a:tailEnd type="none" w="med" len="med"/>
                    </a:lnB>
                    <a:lnTlToBr>
                      <a:noFill/>
                    </a:lnTlToBr>
                    <a:lnBlToTr>
                      <a:noFill/>
                    </a:lnBlToTr>
                    <a:solidFill>
                      <a:srgbClr val="CBECDE"/>
                    </a:solidFill>
                  </a:tcPr>
                </a:tc>
              </a:tr>
              <a:tr h="855542">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Representative</a:t>
                      </a:r>
                    </a:p>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concentration</a:t>
                      </a:r>
                    </a:p>
                  </a:txBody>
                  <a:tcPr marL="83127" marR="83127" marT="46771" marB="46771" horzOverflow="overflow">
                    <a:lnL w="12700" cap="flat" cmpd="sng" algn="ctr">
                      <a:solidFill>
                        <a:schemeClr val="folHlink"/>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3366CC"/>
                      </a:solidFill>
                      <a:prstDash val="solid"/>
                      <a:round/>
                      <a:headEnd type="none" w="med" len="med"/>
                      <a:tailEnd type="none" w="med" len="med"/>
                    </a:lnT>
                    <a:lnB w="38100" cap="flat" cmpd="sng" algn="ctr">
                      <a:solidFill>
                        <a:srgbClr val="3366CC"/>
                      </a:solidFill>
                      <a:prstDash val="solid"/>
                      <a:round/>
                      <a:headEnd type="none" w="med" len="med"/>
                      <a:tailEnd type="none" w="med" len="med"/>
                    </a:lnB>
                    <a:lnTlToBr>
                      <a:noFill/>
                    </a:lnTlToBr>
                    <a:lnBlToTr>
                      <a:noFill/>
                    </a:lnBlToTr>
                    <a:solidFill>
                      <a:srgbClr val="E7F6EF"/>
                    </a:solidFill>
                  </a:tcPr>
                </a:tc>
                <a:tc>
                  <a:txBody>
                    <a:bodyPr/>
                    <a:lstStyle/>
                    <a:p>
                      <a:pPr marL="63500" marR="0" lvl="0" indent="-6350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37,000 ug/L (max observed)</a:t>
                      </a:r>
                    </a:p>
                  </a:txBody>
                  <a:tcPr marL="83127" marR="83127" marT="46771" marB="46771" horzOverflow="overflow">
                    <a:lnL w="12700" cap="flat" cmpd="sng" algn="ctr">
                      <a:solidFill>
                        <a:schemeClr val="bg1"/>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38100" cap="flat" cmpd="sng" algn="ctr">
                      <a:solidFill>
                        <a:srgbClr val="3366CC"/>
                      </a:solidFill>
                      <a:prstDash val="solid"/>
                      <a:round/>
                      <a:headEnd type="none" w="med" len="med"/>
                      <a:tailEnd type="none" w="med" len="med"/>
                    </a:lnT>
                    <a:lnB w="38100" cap="flat" cmpd="sng" algn="ctr">
                      <a:solidFill>
                        <a:srgbClr val="3366CC"/>
                      </a:solidFill>
                      <a:prstDash val="solid"/>
                      <a:round/>
                      <a:headEnd type="none" w="med" len="med"/>
                      <a:tailEnd type="none" w="med" len="med"/>
                    </a:lnB>
                    <a:lnTlToBr>
                      <a:noFill/>
                    </a:lnTlToBr>
                    <a:lnBlToTr>
                      <a:noFill/>
                    </a:lnBlToTr>
                    <a:solidFill>
                      <a:srgbClr val="E7F6EF"/>
                    </a:solidFill>
                  </a:tcPr>
                </a:tc>
              </a:tr>
              <a:tr h="526212">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Conc. zone dimensions</a:t>
                      </a:r>
                    </a:p>
                  </a:txBody>
                  <a:tcPr marL="83127" marR="83127" marT="46771" marB="46771" horzOverflow="overflow">
                    <a:lnL w="12700" cap="flat" cmpd="sng" algn="ctr">
                      <a:solidFill>
                        <a:schemeClr val="folHlink"/>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3366CC"/>
                      </a:solidFill>
                      <a:prstDash val="solid"/>
                      <a:round/>
                      <a:headEnd type="none" w="med" len="med"/>
                      <a:tailEnd type="none" w="med" len="med"/>
                    </a:lnT>
                    <a:lnB w="38100" cap="flat" cmpd="sng" algn="ctr">
                      <a:solidFill>
                        <a:srgbClr val="3366CC"/>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330 m x 300 m</a:t>
                      </a:r>
                    </a:p>
                  </a:txBody>
                  <a:tcPr marL="83127" marR="83127" marT="46771" marB="46771" horzOverflow="overflow">
                    <a:lnL w="12700" cap="flat" cmpd="sng" algn="ctr">
                      <a:solidFill>
                        <a:schemeClr val="bg1"/>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38100" cap="flat" cmpd="sng" algn="ctr">
                      <a:solidFill>
                        <a:srgbClr val="3366CC"/>
                      </a:solidFill>
                      <a:prstDash val="solid"/>
                      <a:round/>
                      <a:headEnd type="none" w="med" len="med"/>
                      <a:tailEnd type="none" w="med" len="med"/>
                    </a:lnT>
                    <a:lnB w="38100" cap="flat" cmpd="sng" algn="ctr">
                      <a:solidFill>
                        <a:srgbClr val="3366CC"/>
                      </a:solidFill>
                      <a:prstDash val="solid"/>
                      <a:round/>
                      <a:headEnd type="none" w="med" len="med"/>
                      <a:tailEnd type="none" w="med" len="med"/>
                    </a:lnB>
                    <a:lnTlToBr>
                      <a:noFill/>
                    </a:lnTlToBr>
                    <a:lnBlToTr>
                      <a:noFill/>
                    </a:lnBlToTr>
                    <a:solidFill>
                      <a:srgbClr val="CBECDE"/>
                    </a:solidFill>
                  </a:tcPr>
                </a:tc>
              </a:tr>
              <a:tr h="526212">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Source starts</a:t>
                      </a:r>
                    </a:p>
                  </a:txBody>
                  <a:tcPr marL="83127" marR="83127" marT="46771" marB="46771" horzOverflow="overflow">
                    <a:lnL w="12700" cap="flat" cmpd="sng" algn="ctr">
                      <a:solidFill>
                        <a:schemeClr val="folHlink"/>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3366CC"/>
                      </a:solidFill>
                      <a:prstDash val="solid"/>
                      <a:round/>
                      <a:headEnd type="none" w="med" len="med"/>
                      <a:tailEnd type="none" w="med" len="med"/>
                    </a:lnT>
                    <a:lnB w="38100" cap="flat" cmpd="sng" algn="ctr">
                      <a:solidFill>
                        <a:srgbClr val="3366CC"/>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1952</a:t>
                      </a:r>
                    </a:p>
                  </a:txBody>
                  <a:tcPr marL="83127" marR="83127" marT="46771" marB="46771" horzOverflow="overflow">
                    <a:lnL w="12700" cap="flat" cmpd="sng" algn="ctr">
                      <a:solidFill>
                        <a:schemeClr val="bg1"/>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38100" cap="flat" cmpd="sng" algn="ctr">
                      <a:solidFill>
                        <a:srgbClr val="3366CC"/>
                      </a:solidFill>
                      <a:prstDash val="solid"/>
                      <a:round/>
                      <a:headEnd type="none" w="med" len="med"/>
                      <a:tailEnd type="none" w="med" len="med"/>
                    </a:lnT>
                    <a:lnB w="38100" cap="flat" cmpd="sng" algn="ctr">
                      <a:solidFill>
                        <a:srgbClr val="3366CC"/>
                      </a:solidFill>
                      <a:prstDash val="solid"/>
                      <a:round/>
                      <a:headEnd type="none" w="med" len="med"/>
                      <a:tailEnd type="none" w="med" len="med"/>
                    </a:lnB>
                    <a:lnTlToBr>
                      <a:noFill/>
                    </a:lnTlToBr>
                    <a:lnBlToTr>
                      <a:noFill/>
                    </a:lnBlToTr>
                    <a:solidFill>
                      <a:srgbClr val="E7F6EF"/>
                    </a:solidFill>
                  </a:tcPr>
                </a:tc>
              </a:tr>
              <a:tr h="526212">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Source removed</a:t>
                      </a:r>
                      <a:endParaRPr kumimoji="0" lang="en-US" sz="2500" b="1" i="0" u="none" strike="noStrike" cap="none" normalizeH="0" baseline="0" dirty="0" smtClean="0">
                        <a:ln>
                          <a:noFill/>
                        </a:ln>
                        <a:solidFill>
                          <a:schemeClr val="bg1"/>
                        </a:solidFill>
                        <a:effectLst/>
                        <a:latin typeface="Arial" pitchFamily="34" charset="0"/>
                        <a:sym typeface="Symbol" pitchFamily="18" charset="2"/>
                      </a:endParaRPr>
                    </a:p>
                  </a:txBody>
                  <a:tcPr marL="83127" marR="83127" marT="46771" marB="46771" horzOverflow="overflow">
                    <a:lnL w="12700" cap="flat" cmpd="sng" algn="ctr">
                      <a:solidFill>
                        <a:schemeClr val="folHlink"/>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3366CC"/>
                      </a:solidFill>
                      <a:prstDash val="solid"/>
                      <a:round/>
                      <a:headEnd type="none" w="med" len="med"/>
                      <a:tailEnd type="none" w="med" len="med"/>
                    </a:lnT>
                    <a:lnB w="38100" cap="flat" cmpd="sng" algn="ctr">
                      <a:solidFill>
                        <a:srgbClr val="3366CC"/>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1996 (“effective”)</a:t>
                      </a:r>
                      <a:endParaRPr kumimoji="0" lang="en-US" sz="2500" b="1" i="0" u="none" strike="noStrike" cap="none" normalizeH="0" baseline="30000" dirty="0" smtClean="0">
                        <a:ln>
                          <a:noFill/>
                        </a:ln>
                        <a:solidFill>
                          <a:schemeClr val="bg1"/>
                        </a:solidFill>
                        <a:effectLst/>
                        <a:latin typeface="Arial" pitchFamily="34" charset="0"/>
                      </a:endParaRPr>
                    </a:p>
                  </a:txBody>
                  <a:tcPr marL="83127" marR="83127" marT="46771" marB="46771" horzOverflow="overflow">
                    <a:lnL w="12700" cap="flat" cmpd="sng" algn="ctr">
                      <a:solidFill>
                        <a:schemeClr val="bg1"/>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38100" cap="flat" cmpd="sng" algn="ctr">
                      <a:solidFill>
                        <a:srgbClr val="3366CC"/>
                      </a:solidFill>
                      <a:prstDash val="solid"/>
                      <a:round/>
                      <a:headEnd type="none" w="med" len="med"/>
                      <a:tailEnd type="none" w="med" len="med"/>
                    </a:lnT>
                    <a:lnB w="38100" cap="flat" cmpd="sng" algn="ctr">
                      <a:solidFill>
                        <a:srgbClr val="3366CC"/>
                      </a:solidFill>
                      <a:prstDash val="solid"/>
                      <a:round/>
                      <a:headEnd type="none" w="med" len="med"/>
                      <a:tailEnd type="none" w="med" len="med"/>
                    </a:lnB>
                    <a:lnTlToBr>
                      <a:noFill/>
                    </a:lnTlToBr>
                    <a:lnBlToTr>
                      <a:noFill/>
                    </a:lnBlToTr>
                    <a:solidFill>
                      <a:srgbClr val="CBECDE"/>
                    </a:solidFill>
                  </a:tcPr>
                </a:tc>
              </a:tr>
              <a:tr h="526212">
                <a:tc>
                  <a:txBody>
                    <a:bodyPr/>
                    <a:lstStyle/>
                    <a:p>
                      <a:pPr marL="173038" marR="0" lvl="0" indent="-173038"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Mol. Diff. coeff.  </a:t>
                      </a:r>
                      <a:r>
                        <a:rPr kumimoji="0" lang="en-US" sz="2000" b="1" i="0" u="none" strike="noStrike" cap="none" normalizeH="0" baseline="0" dirty="0" smtClean="0">
                          <a:ln>
                            <a:noFill/>
                          </a:ln>
                          <a:solidFill>
                            <a:schemeClr val="bg1"/>
                          </a:solidFill>
                          <a:effectLst/>
                          <a:latin typeface="Arial" pitchFamily="34" charset="0"/>
                        </a:rPr>
                        <a:t>(Toolkit default)</a:t>
                      </a:r>
                    </a:p>
                  </a:txBody>
                  <a:tcPr marL="83127" marR="83127" marT="46771" marB="46771" horzOverflow="overflow">
                    <a:lnL w="12700" cap="flat" cmpd="sng" algn="ctr">
                      <a:solidFill>
                        <a:schemeClr val="folHlink"/>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3366CC"/>
                      </a:solidFill>
                      <a:prstDash val="solid"/>
                      <a:round/>
                      <a:headEnd type="none" w="med" len="med"/>
                      <a:tailEnd type="none" w="med" len="med"/>
                    </a:lnT>
                    <a:lnB w="38100" cap="flat" cmpd="sng" algn="ctr">
                      <a:solidFill>
                        <a:srgbClr val="3366CC"/>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9.1 x 10</a:t>
                      </a:r>
                      <a:r>
                        <a:rPr kumimoji="0" lang="en-US" sz="2500" b="1" i="0" u="none" strike="noStrike" cap="none" normalizeH="0" baseline="30000" dirty="0" smtClean="0">
                          <a:ln>
                            <a:noFill/>
                          </a:ln>
                          <a:solidFill>
                            <a:schemeClr val="bg1"/>
                          </a:solidFill>
                          <a:effectLst/>
                          <a:latin typeface="Arial" pitchFamily="34" charset="0"/>
                        </a:rPr>
                        <a:t>-10</a:t>
                      </a:r>
                      <a:r>
                        <a:rPr kumimoji="0" lang="en-US" sz="2500" b="1" i="0" u="none" strike="noStrike" cap="none" normalizeH="0" baseline="0" dirty="0" smtClean="0">
                          <a:ln>
                            <a:noFill/>
                          </a:ln>
                          <a:solidFill>
                            <a:schemeClr val="bg1"/>
                          </a:solidFill>
                          <a:effectLst/>
                          <a:latin typeface="Arial" pitchFamily="34" charset="0"/>
                        </a:rPr>
                        <a:t> m</a:t>
                      </a:r>
                      <a:r>
                        <a:rPr kumimoji="0" lang="en-US" sz="2500" b="1" i="0" u="none" strike="noStrike" cap="none" normalizeH="0" baseline="30000" dirty="0" smtClean="0">
                          <a:ln>
                            <a:noFill/>
                          </a:ln>
                          <a:solidFill>
                            <a:schemeClr val="bg1"/>
                          </a:solidFill>
                          <a:effectLst/>
                          <a:latin typeface="Arial" pitchFamily="34" charset="0"/>
                        </a:rPr>
                        <a:t>2</a:t>
                      </a:r>
                      <a:r>
                        <a:rPr kumimoji="0" lang="en-US" sz="2500" b="1" i="0" u="none" strike="noStrike" cap="none" normalizeH="0" baseline="0" dirty="0" smtClean="0">
                          <a:ln>
                            <a:noFill/>
                          </a:ln>
                          <a:solidFill>
                            <a:schemeClr val="bg1"/>
                          </a:solidFill>
                          <a:effectLst/>
                          <a:latin typeface="Arial" pitchFamily="34" charset="0"/>
                        </a:rPr>
                        <a:t>/sec</a:t>
                      </a:r>
                    </a:p>
                  </a:txBody>
                  <a:tcPr marL="83127" marR="83127" marT="46771" marB="46771" horzOverflow="overflow">
                    <a:lnL w="12700" cap="flat" cmpd="sng" algn="ctr">
                      <a:solidFill>
                        <a:schemeClr val="bg1"/>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38100" cap="flat" cmpd="sng" algn="ctr">
                      <a:solidFill>
                        <a:srgbClr val="3366CC"/>
                      </a:solidFill>
                      <a:prstDash val="solid"/>
                      <a:round/>
                      <a:headEnd type="none" w="med" len="med"/>
                      <a:tailEnd type="none" w="med" len="med"/>
                    </a:lnT>
                    <a:lnB w="38100" cap="flat" cmpd="sng" algn="ctr">
                      <a:solidFill>
                        <a:srgbClr val="3366CC"/>
                      </a:solidFill>
                      <a:prstDash val="solid"/>
                      <a:round/>
                      <a:headEnd type="none" w="med" len="med"/>
                      <a:tailEnd type="none" w="med" len="med"/>
                    </a:lnB>
                    <a:lnTlToBr>
                      <a:noFill/>
                    </a:lnTlToBr>
                    <a:lnBlToTr>
                      <a:noFill/>
                    </a:lnBlToTr>
                    <a:solidFill>
                      <a:srgbClr val="E7F6EF"/>
                    </a:solidFill>
                  </a:tcPr>
                </a:tc>
              </a:tr>
              <a:tr h="493822">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App. tort. fac. exp.</a:t>
                      </a:r>
                      <a:endParaRPr kumimoji="0" lang="en-US" sz="2000" b="1" i="0" u="none" strike="noStrike" cap="none" normalizeH="0" baseline="0" dirty="0" smtClean="0">
                        <a:ln>
                          <a:noFill/>
                        </a:ln>
                        <a:solidFill>
                          <a:schemeClr val="bg1"/>
                        </a:solidFill>
                        <a:effectLst/>
                        <a:latin typeface="Arial" pitchFamily="34" charset="0"/>
                      </a:endParaRPr>
                    </a:p>
                  </a:txBody>
                  <a:tcPr marL="83127" marR="83127" marT="46771" marB="46771" horzOverflow="overflow">
                    <a:lnL w="12700" cap="flat" cmpd="sng" algn="ctr">
                      <a:solidFill>
                        <a:schemeClr val="folHlink"/>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3366CC"/>
                      </a:solidFill>
                      <a:prstDash val="solid"/>
                      <a:round/>
                      <a:headEnd type="none" w="med" len="med"/>
                      <a:tailEnd type="none" w="med" len="med"/>
                    </a:lnT>
                    <a:lnB w="38100" cap="flat" cmpd="sng" algn="ctr">
                      <a:solidFill>
                        <a:srgbClr val="3366CC"/>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0.42</a:t>
                      </a:r>
                    </a:p>
                  </a:txBody>
                  <a:tcPr marL="83127" marR="83127" marT="46771" marB="46771" horzOverflow="overflow">
                    <a:lnL w="12700" cap="flat" cmpd="sng" algn="ctr">
                      <a:solidFill>
                        <a:schemeClr val="bg1"/>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38100" cap="flat" cmpd="sng" algn="ctr">
                      <a:solidFill>
                        <a:srgbClr val="3366CC"/>
                      </a:solidFill>
                      <a:prstDash val="solid"/>
                      <a:round/>
                      <a:headEnd type="none" w="med" len="med"/>
                      <a:tailEnd type="none" w="med" len="med"/>
                    </a:lnT>
                    <a:lnB w="38100" cap="flat" cmpd="sng" algn="ctr">
                      <a:solidFill>
                        <a:srgbClr val="3366CC"/>
                      </a:solidFill>
                      <a:prstDash val="solid"/>
                      <a:round/>
                      <a:headEnd type="none" w="med" len="med"/>
                      <a:tailEnd type="none" w="med" len="med"/>
                    </a:lnB>
                    <a:lnTlToBr>
                      <a:noFill/>
                    </a:lnTlToBr>
                    <a:lnBlToTr>
                      <a:noFill/>
                    </a:lnBlToTr>
                    <a:solidFill>
                      <a:srgbClr val="CBECDE"/>
                    </a:solidFill>
                  </a:tcPr>
                </a:tc>
              </a:tr>
            </a:tbl>
          </a:graphicData>
        </a:graphic>
      </p:graphicFrame>
      <p:sp>
        <p:nvSpPr>
          <p:cNvPr id="8" name="Line 6"/>
          <p:cNvSpPr>
            <a:spLocks noChangeShapeType="1"/>
          </p:cNvSpPr>
          <p:nvPr/>
        </p:nvSpPr>
        <p:spPr bwMode="auto">
          <a:xfrm>
            <a:off x="0" y="927504"/>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sp>
        <p:nvSpPr>
          <p:cNvPr id="41001" name="Rectangle 120"/>
          <p:cNvSpPr>
            <a:spLocks noChangeArrowheads="1"/>
          </p:cNvSpPr>
          <p:nvPr/>
        </p:nvSpPr>
        <p:spPr bwMode="auto">
          <a:xfrm>
            <a:off x="477693" y="209543"/>
            <a:ext cx="8283864" cy="5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eaLnBrk="0" hangingPunct="0">
              <a:lnSpc>
                <a:spcPct val="85000"/>
              </a:lnSpc>
              <a:spcBef>
                <a:spcPct val="55000"/>
              </a:spcBef>
            </a:pPr>
            <a:r>
              <a:rPr lang="en-US" altLang="en-US" sz="3200" dirty="0">
                <a:solidFill>
                  <a:srgbClr val="1557A7"/>
                </a:solidFill>
                <a:latin typeface="Arial" charset="0"/>
                <a:ea typeface="ＭＳ Ｐゴシック" charset="0"/>
                <a:cs typeface="Arial" charset="0"/>
              </a:rPr>
              <a:t>SRM:  </a:t>
            </a:r>
            <a:r>
              <a:rPr lang="en-US" altLang="en-US" sz="3200" i="1" dirty="0" smtClean="0">
                <a:solidFill>
                  <a:srgbClr val="2895A5"/>
                </a:solidFill>
                <a:latin typeface="Arial" pitchFamily="34" charset="0"/>
                <a:ea typeface="ＭＳ Ｐゴシック" charset="0"/>
              </a:rPr>
              <a:t>Site-specific Parameters</a:t>
            </a:r>
          </a:p>
        </p:txBody>
      </p:sp>
      <p:sp>
        <p:nvSpPr>
          <p:cNvPr id="41002" name="Rectangle 4"/>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50EB6010-22A1-4078-93DD-17267CCDBD07}" type="slidenum">
              <a:rPr lang="en-US" altLang="en-US" sz="1400" b="0" smtClean="0">
                <a:solidFill>
                  <a:srgbClr val="808080"/>
                </a:solidFill>
                <a:latin typeface="Tahoma" pitchFamily="34" charset="0"/>
                <a:ea typeface="ＭＳ Ｐゴシック" charset="0"/>
              </a:rPr>
              <a:pPr algn="r" eaLnBrk="0" hangingPunct="0"/>
              <a:t>87</a:t>
            </a:fld>
            <a:endParaRPr lang="en-US" altLang="en-US" sz="1400" b="0" dirty="0" smtClean="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2002216291"/>
      </p:ext>
    </p:extLst>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120"/>
          <p:cNvSpPr>
            <a:spLocks noChangeArrowheads="1"/>
          </p:cNvSpPr>
          <p:nvPr/>
        </p:nvSpPr>
        <p:spPr bwMode="auto">
          <a:xfrm>
            <a:off x="477693" y="272892"/>
            <a:ext cx="8283864" cy="5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eaLnBrk="0" hangingPunct="0">
              <a:lnSpc>
                <a:spcPct val="85000"/>
              </a:lnSpc>
              <a:spcBef>
                <a:spcPct val="55000"/>
              </a:spcBef>
            </a:pPr>
            <a:r>
              <a:rPr lang="en-US" altLang="en-US" sz="3200" dirty="0">
                <a:solidFill>
                  <a:srgbClr val="1557A7"/>
                </a:solidFill>
                <a:latin typeface="Arial" charset="0"/>
                <a:ea typeface="ＭＳ Ｐゴシック" charset="0"/>
                <a:cs typeface="Arial" charset="0"/>
              </a:rPr>
              <a:t>SRM:  </a:t>
            </a:r>
            <a:r>
              <a:rPr lang="en-US" altLang="en-US" sz="3200" i="1" dirty="0" smtClean="0">
                <a:solidFill>
                  <a:srgbClr val="2895A5"/>
                </a:solidFill>
                <a:latin typeface="Arial" pitchFamily="34" charset="0"/>
                <a:ea typeface="ＭＳ Ｐゴシック" charset="0"/>
              </a:rPr>
              <a:t>Input Screen</a:t>
            </a:r>
          </a:p>
        </p:txBody>
      </p:sp>
      <p:sp>
        <p:nvSpPr>
          <p:cNvPr id="5" name="Line 6"/>
          <p:cNvSpPr>
            <a:spLocks noChangeShapeType="1"/>
          </p:cNvSpPr>
          <p:nvPr/>
        </p:nvSpPr>
        <p:spPr bwMode="auto">
          <a:xfrm>
            <a:off x="0" y="909635"/>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sp>
        <p:nvSpPr>
          <p:cNvPr id="43014" name="Rectangle 5"/>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EF313B67-E013-4EB0-8BDA-EDA645D1BB0D}" type="slidenum">
              <a:rPr lang="en-US" altLang="en-US" sz="1400" b="0" smtClean="0">
                <a:solidFill>
                  <a:srgbClr val="808080"/>
                </a:solidFill>
                <a:latin typeface="Tahoma" pitchFamily="34" charset="0"/>
                <a:ea typeface="ＭＳ Ｐゴシック" charset="0"/>
              </a:rPr>
              <a:pPr algn="r" eaLnBrk="0" hangingPunct="0"/>
              <a:t>88</a:t>
            </a:fld>
            <a:endParaRPr lang="en-US" altLang="en-US" sz="1400" b="0" dirty="0" smtClean="0">
              <a:solidFill>
                <a:srgbClr val="808080"/>
              </a:solidFill>
              <a:latin typeface="Tahoma" pitchFamily="34" charset="0"/>
              <a:ea typeface="ＭＳ Ｐゴシック" charset="0"/>
            </a:endParaRPr>
          </a:p>
        </p:txBody>
      </p:sp>
      <p:pic>
        <p:nvPicPr>
          <p:cNvPr id="287747" name="Picture 3"/>
          <p:cNvPicPr>
            <a:picLocks noChangeAspect="1" noChangeArrowheads="1"/>
          </p:cNvPicPr>
          <p:nvPr/>
        </p:nvPicPr>
        <p:blipFill rotWithShape="1">
          <a:blip r:embed="rId3">
            <a:lum contrast="6000"/>
            <a:extLst>
              <a:ext uri="{28A0092B-C50C-407E-A947-70E740481C1C}">
                <a14:useLocalDpi xmlns:a14="http://schemas.microsoft.com/office/drawing/2010/main" val="0"/>
              </a:ext>
            </a:extLst>
          </a:blip>
          <a:srcRect r="1025" b="2258"/>
          <a:stretch/>
        </p:blipFill>
        <p:spPr bwMode="auto">
          <a:xfrm>
            <a:off x="78830" y="1552920"/>
            <a:ext cx="8961120" cy="4603704"/>
          </a:xfrm>
          <a:prstGeom prst="rect">
            <a:avLst/>
          </a:prstGeom>
          <a:noFill/>
          <a:ln w="28575">
            <a:solidFill>
              <a:srgbClr val="000000"/>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044986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a:spLocks noChangeArrowheads="1"/>
          </p:cNvSpPr>
          <p:nvPr/>
        </p:nvSpPr>
        <p:spPr bwMode="auto">
          <a:xfrm>
            <a:off x="420921" y="1567541"/>
            <a:ext cx="7039426" cy="5110392"/>
          </a:xfrm>
          <a:prstGeom prst="rect">
            <a:avLst/>
          </a:prstGeom>
          <a:solidFill>
            <a:srgbClr val="29527B"/>
          </a:solidFill>
          <a:ln w="9525">
            <a:solidFill>
              <a:schemeClr val="bg1"/>
            </a:solidFill>
            <a:round/>
            <a:headEnd/>
            <a:tailEnd/>
          </a:ln>
          <a:effectLst>
            <a:outerShdw blurRad="63500" dist="38099" dir="2700000" algn="ctr" rotWithShape="0">
              <a:srgbClr val="969696">
                <a:alpha val="74997"/>
              </a:srgbClr>
            </a:outerShdw>
          </a:effectLst>
        </p:spPr>
        <p:txBody>
          <a:bodyPr/>
          <a:lstStyle/>
          <a:p>
            <a:pPr>
              <a:defRPr/>
            </a:pPr>
            <a:endParaRPr lang="en-US" dirty="0">
              <a:solidFill>
                <a:srgbClr val="FFFF00"/>
              </a:solidFill>
              <a:latin typeface="Arial" pitchFamily="-112" charset="0"/>
              <a:ea typeface="ＭＳ Ｐゴシック" charset="-128"/>
              <a:cs typeface="ＭＳ Ｐゴシック" charset="-128"/>
            </a:endParaRPr>
          </a:p>
        </p:txBody>
      </p:sp>
      <p:sp>
        <p:nvSpPr>
          <p:cNvPr id="210947" name="AutoShape 3"/>
          <p:cNvSpPr>
            <a:spLocks noChangeArrowheads="1"/>
          </p:cNvSpPr>
          <p:nvPr/>
        </p:nvSpPr>
        <p:spPr bwMode="auto">
          <a:xfrm>
            <a:off x="709387" y="1349836"/>
            <a:ext cx="5295900" cy="381000"/>
          </a:xfrm>
          <a:prstGeom prst="roundRect">
            <a:avLst>
              <a:gd name="adj" fmla="val 16667"/>
            </a:avLst>
          </a:prstGeom>
          <a:solidFill>
            <a:schemeClr val="accent1"/>
          </a:solidFill>
          <a:ln w="9525">
            <a:solidFill>
              <a:schemeClr val="bg1"/>
            </a:solidFill>
            <a:round/>
            <a:headEnd/>
            <a:tailEnd/>
          </a:ln>
          <a:effectLst>
            <a:outerShdw blurRad="63500" dist="38099" dir="2700000" algn="ctr" rotWithShape="0">
              <a:srgbClr val="969696">
                <a:alpha val="74997"/>
              </a:srgbClr>
            </a:outerShdw>
          </a:effectLst>
        </p:spPr>
        <p:txBody>
          <a:bodyPr/>
          <a:lstStyle/>
          <a:p>
            <a:pPr>
              <a:defRPr/>
            </a:pPr>
            <a:endParaRPr lang="en-US" dirty="0">
              <a:solidFill>
                <a:srgbClr val="FFFF00"/>
              </a:solidFill>
              <a:ea typeface="ＭＳ Ｐゴシック" charset="-128"/>
              <a:cs typeface="ＭＳ Ｐゴシック" charset="-128"/>
            </a:endParaRPr>
          </a:p>
        </p:txBody>
      </p:sp>
      <p:pic>
        <p:nvPicPr>
          <p:cNvPr id="16388" name="Picture 7"/>
          <p:cNvPicPr>
            <a:picLocks noChangeAspect="1"/>
          </p:cNvPicPr>
          <p:nvPr/>
        </p:nvPicPr>
        <p:blipFill>
          <a:blip r:embed="rId2">
            <a:lum contrast="6000"/>
            <a:extLst>
              <a:ext uri="{28A0092B-C50C-407E-A947-70E740481C1C}">
                <a14:useLocalDpi xmlns:a14="http://schemas.microsoft.com/office/drawing/2010/main" val="0"/>
              </a:ext>
            </a:extLst>
          </a:blip>
          <a:srcRect r="1099" b="1888"/>
          <a:stretch>
            <a:fillRect/>
          </a:stretch>
        </p:blipFill>
        <p:spPr bwMode="auto">
          <a:xfrm>
            <a:off x="719828" y="1832432"/>
            <a:ext cx="6430963" cy="4621213"/>
          </a:xfrm>
          <a:prstGeom prst="rect">
            <a:avLst/>
          </a:prstGeom>
          <a:noFill/>
          <a:ln w="38100">
            <a:solidFill>
              <a:srgbClr val="333333"/>
            </a:solidFill>
          </a:ln>
          <a:extLst>
            <a:ext uri="{909E8E84-426E-40DD-AFC4-6F175D3DCCD1}">
              <a14:hiddenFill xmlns:a14="http://schemas.microsoft.com/office/drawing/2010/main">
                <a:solidFill>
                  <a:srgbClr val="FFFFFF"/>
                </a:solidFill>
              </a14:hiddenFill>
            </a:ext>
          </a:extLst>
        </p:spPr>
      </p:pic>
      <p:sp>
        <p:nvSpPr>
          <p:cNvPr id="210950" name="Line 6"/>
          <p:cNvSpPr>
            <a:spLocks noChangeShapeType="1"/>
          </p:cNvSpPr>
          <p:nvPr/>
        </p:nvSpPr>
        <p:spPr bwMode="auto">
          <a:xfrm>
            <a:off x="444500" y="1066800"/>
            <a:ext cx="8293100" cy="0"/>
          </a:xfrm>
          <a:prstGeom prst="line">
            <a:avLst/>
          </a:prstGeom>
          <a:noFill/>
          <a:ln w="139700">
            <a:solidFill>
              <a:srgbClr val="3C8C93"/>
            </a:solidFill>
            <a:round/>
            <a:headEnd/>
            <a:tailEnd/>
          </a:ln>
          <a:effectLst>
            <a:outerShdw blurRad="63500" dist="38100" dir="2700000" algn="tl" rotWithShape="0">
              <a:srgbClr val="000000">
                <a:alpha val="39998"/>
              </a:srgb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
        <p:nvSpPr>
          <p:cNvPr id="16390" name="Rectangle 7"/>
          <p:cNvSpPr>
            <a:spLocks noChangeArrowheads="1"/>
          </p:cNvSpPr>
          <p:nvPr/>
        </p:nvSpPr>
        <p:spPr bwMode="auto">
          <a:xfrm>
            <a:off x="7020839" y="864286"/>
            <a:ext cx="1781175" cy="2278062"/>
          </a:xfrm>
          <a:prstGeom prst="rect">
            <a:avLst/>
          </a:prstGeom>
          <a:solidFill>
            <a:srgbClr val="93C3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solidFill>
                <a:srgbClr val="FFFF00"/>
              </a:solidFill>
              <a:ea typeface="ＭＳ Ｐゴシック" charset="0"/>
            </a:endParaRPr>
          </a:p>
        </p:txBody>
      </p:sp>
      <p:pic>
        <p:nvPicPr>
          <p:cNvPr id="210952" name="Picture 8" descr="_____bethPortraitWeb"/>
          <p:cNvPicPr>
            <a:picLocks noChangeAspect="1" noChangeArrowheads="1"/>
          </p:cNvPicPr>
          <p:nvPr/>
        </p:nvPicPr>
        <p:blipFill>
          <a:blip r:embed="rId3"/>
          <a:srcRect l="5373" t="4587" r="5373" b="4358"/>
          <a:stretch>
            <a:fillRect/>
          </a:stretch>
        </p:blipFill>
        <p:spPr bwMode="auto">
          <a:xfrm>
            <a:off x="7111319" y="953191"/>
            <a:ext cx="1560512" cy="2071687"/>
          </a:xfrm>
          <a:prstGeom prst="rect">
            <a:avLst/>
          </a:prstGeom>
          <a:noFill/>
          <a:ln w="9525">
            <a:solidFill>
              <a:srgbClr val="DDDDDD"/>
            </a:solidFill>
            <a:miter lim="800000"/>
            <a:headEnd/>
            <a:tailEnd/>
          </a:ln>
          <a:effectLst>
            <a:outerShdw blurRad="63500" dist="71842" dir="2700000" algn="ctr" rotWithShape="0">
              <a:srgbClr val="224568">
                <a:alpha val="74998"/>
              </a:srgbClr>
            </a:outerShdw>
          </a:effectLst>
        </p:spPr>
      </p:pic>
      <p:sp>
        <p:nvSpPr>
          <p:cNvPr id="16392" name="Rectangle 3"/>
          <p:cNvSpPr>
            <a:spLocks noGrp="1" noChangeArrowheads="1"/>
          </p:cNvSpPr>
          <p:nvPr>
            <p:ph idx="4294967295"/>
          </p:nvPr>
        </p:nvSpPr>
        <p:spPr bwMode="auto">
          <a:xfrm>
            <a:off x="647701" y="1392467"/>
            <a:ext cx="5970814" cy="5814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lnSpc>
                <a:spcPct val="80000"/>
              </a:lnSpc>
              <a:buFontTx/>
              <a:buNone/>
            </a:pPr>
            <a:r>
              <a:rPr lang="en-US" sz="2200" b="1" dirty="0">
                <a:solidFill>
                  <a:schemeClr val="tx1"/>
                </a:solidFill>
                <a:latin typeface="Arial" charset="0"/>
                <a:ea typeface="ＭＳ Ｐゴシック" charset="0"/>
                <a:cs typeface="Arial" charset="0"/>
              </a:rPr>
              <a:t>  Parker, Gillham, Cherry (G. W.: </a:t>
            </a:r>
            <a:r>
              <a:rPr lang="en-US" sz="2200" b="1" dirty="0" smtClean="0">
                <a:solidFill>
                  <a:schemeClr val="tx1"/>
                </a:solidFill>
                <a:latin typeface="Arial" charset="0"/>
                <a:ea typeface="ＭＳ Ｐゴシック" charset="0"/>
                <a:cs typeface="Arial" charset="0"/>
              </a:rPr>
              <a:t>1994</a:t>
            </a:r>
            <a:r>
              <a:rPr lang="en-US" sz="2200" b="1" dirty="0">
                <a:solidFill>
                  <a:schemeClr val="tx1"/>
                </a:solidFill>
                <a:latin typeface="Arial" charset="0"/>
                <a:ea typeface="ＭＳ Ｐゴシック" charset="0"/>
                <a:cs typeface="Arial" charset="0"/>
              </a:rPr>
              <a:t>): </a:t>
            </a:r>
            <a:endParaRPr lang="en-US" sz="2000" b="1" dirty="0">
              <a:solidFill>
                <a:schemeClr val="tx1"/>
              </a:solidFill>
              <a:latin typeface="Arial" charset="0"/>
              <a:ea typeface="ＭＳ Ｐゴシック" charset="0"/>
              <a:cs typeface="Arial" charset="0"/>
            </a:endParaRPr>
          </a:p>
          <a:p>
            <a:pPr marL="0" indent="0" eaLnBrk="1" hangingPunct="1">
              <a:lnSpc>
                <a:spcPct val="80000"/>
              </a:lnSpc>
              <a:buFontTx/>
              <a:buNone/>
            </a:pPr>
            <a:endParaRPr lang="en-US" sz="2200" b="1" dirty="0">
              <a:solidFill>
                <a:schemeClr val="tx1"/>
              </a:solidFill>
              <a:latin typeface="Arial" charset="0"/>
              <a:ea typeface="ＭＳ Ｐゴシック" charset="0"/>
              <a:cs typeface="Arial" charset="0"/>
            </a:endParaRPr>
          </a:p>
          <a:p>
            <a:pPr marL="0" indent="0" eaLnBrk="1" hangingPunct="1">
              <a:lnSpc>
                <a:spcPct val="80000"/>
              </a:lnSpc>
            </a:pPr>
            <a:endParaRPr lang="en-US" sz="2200" b="1" dirty="0">
              <a:solidFill>
                <a:schemeClr val="tx1"/>
              </a:solidFill>
              <a:latin typeface="Microsoft Sans Serif" charset="0"/>
              <a:ea typeface="ＭＳ Ｐゴシック" charset="0"/>
              <a:cs typeface="ＭＳ Ｐゴシック" charset="0"/>
            </a:endParaRPr>
          </a:p>
          <a:p>
            <a:pPr marL="0" indent="0" eaLnBrk="1" hangingPunct="1">
              <a:lnSpc>
                <a:spcPct val="80000"/>
              </a:lnSpc>
              <a:buFontTx/>
              <a:buNone/>
            </a:pPr>
            <a:endParaRPr lang="en-US" sz="2200" b="1" dirty="0">
              <a:solidFill>
                <a:schemeClr val="tx1"/>
              </a:solidFill>
              <a:latin typeface="Microsoft Sans Serif" charset="0"/>
              <a:ea typeface="ＭＳ Ｐゴシック" charset="0"/>
              <a:cs typeface="ＭＳ Ｐゴシック" charset="0"/>
            </a:endParaRPr>
          </a:p>
        </p:txBody>
      </p:sp>
      <p:sp>
        <p:nvSpPr>
          <p:cNvPr id="19" name="Rectangle 18"/>
          <p:cNvSpPr>
            <a:spLocks noChangeArrowheads="1"/>
          </p:cNvSpPr>
          <p:nvPr/>
        </p:nvSpPr>
        <p:spPr bwMode="auto">
          <a:xfrm>
            <a:off x="6574970" y="3149605"/>
            <a:ext cx="2380347" cy="2824395"/>
          </a:xfrm>
          <a:prstGeom prst="rect">
            <a:avLst/>
          </a:prstGeom>
          <a:solidFill>
            <a:srgbClr val="29527B"/>
          </a:solidFill>
          <a:ln w="9525">
            <a:solidFill>
              <a:schemeClr val="bg1"/>
            </a:solidFill>
            <a:round/>
            <a:headEnd/>
            <a:tailEnd/>
          </a:ln>
          <a:effectLst>
            <a:outerShdw blurRad="63500" dist="38099" dir="2700000" algn="ctr" rotWithShape="0">
              <a:srgbClr val="969696">
                <a:alpha val="74997"/>
              </a:srgbClr>
            </a:outerShdw>
          </a:effectLst>
        </p:spPr>
        <p:txBody>
          <a:bodyPr/>
          <a:lstStyle/>
          <a:p>
            <a:pPr>
              <a:defRPr/>
            </a:pPr>
            <a:endParaRPr lang="en-US" dirty="0">
              <a:solidFill>
                <a:srgbClr val="FFFF00"/>
              </a:solidFill>
              <a:latin typeface="Arial" pitchFamily="-112" charset="0"/>
              <a:ea typeface="ＭＳ Ｐゴシック" charset="-128"/>
              <a:cs typeface="ＭＳ Ｐゴシック" charset="-128"/>
            </a:endParaRPr>
          </a:p>
        </p:txBody>
      </p:sp>
      <p:sp>
        <p:nvSpPr>
          <p:cNvPr id="18" name="Rectangle 17"/>
          <p:cNvSpPr/>
          <p:nvPr/>
        </p:nvSpPr>
        <p:spPr bwMode="auto">
          <a:xfrm>
            <a:off x="6734631" y="3381831"/>
            <a:ext cx="2061028" cy="2423886"/>
          </a:xfrm>
          <a:prstGeom prst="rect">
            <a:avLst/>
          </a:prstGeom>
          <a:solidFill>
            <a:schemeClr val="bg1"/>
          </a:solidFill>
          <a:ln w="57150">
            <a:solidFill>
              <a:schemeClr val="bg1">
                <a:lumMod val="50000"/>
              </a:schemeClr>
            </a:solidFill>
            <a:round/>
            <a:headEnd/>
            <a:tailEnd/>
          </a:ln>
          <a:effectLst>
            <a:outerShdw blurRad="63500" dist="38100" dir="2700000" algn="tl" rotWithShape="0">
              <a:srgbClr val="4D4D4D">
                <a:alpha val="74998"/>
              </a:srgbClr>
            </a:outerShdw>
          </a:effectLst>
        </p:spPr>
        <p:txBody>
          <a:bodyPr/>
          <a:lstStyle/>
          <a:p>
            <a:pPr>
              <a:defRPr/>
            </a:pPr>
            <a:endParaRPr lang="en-US" dirty="0">
              <a:solidFill>
                <a:srgbClr val="FFFF00"/>
              </a:solidFill>
              <a:ea typeface="ＭＳ Ｐゴシック" charset="-128"/>
              <a:cs typeface="ＭＳ Ｐゴシック" charset="-128"/>
            </a:endParaRPr>
          </a:p>
        </p:txBody>
      </p:sp>
      <p:sp>
        <p:nvSpPr>
          <p:cNvPr id="17" name="Rectangle 3"/>
          <p:cNvSpPr txBox="1">
            <a:spLocks noChangeArrowheads="1"/>
          </p:cNvSpPr>
          <p:nvPr/>
        </p:nvSpPr>
        <p:spPr bwMode="auto">
          <a:xfrm>
            <a:off x="6881586" y="3605894"/>
            <a:ext cx="1957613" cy="26497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20000"/>
              </a:spcBef>
              <a:defRPr/>
            </a:pPr>
            <a:r>
              <a:rPr lang="en-US" sz="2000" kern="0" dirty="0" smtClean="0">
                <a:solidFill>
                  <a:srgbClr val="0F407B"/>
                </a:solidFill>
                <a:ea typeface="ＭＳ Ｐゴシック" charset="0"/>
                <a:cs typeface="Arial" charset="0"/>
              </a:rPr>
              <a:t>Matrix diffusion can soak up DNAPL in fractures – sometimes really quickly (days to weeks).</a:t>
            </a:r>
            <a:endParaRPr lang="en-US" sz="2200" b="1" kern="0" dirty="0" smtClean="0">
              <a:solidFill>
                <a:srgbClr val="0F407B"/>
              </a:solidFill>
              <a:ea typeface="ＭＳ Ｐゴシック" charset="0"/>
              <a:cs typeface="Arial" charset="0"/>
            </a:endParaRPr>
          </a:p>
          <a:p>
            <a:pPr>
              <a:lnSpc>
                <a:spcPct val="80000"/>
              </a:lnSpc>
              <a:spcBef>
                <a:spcPct val="20000"/>
              </a:spcBef>
              <a:buFontTx/>
              <a:buChar char="•"/>
              <a:defRPr/>
            </a:pPr>
            <a:endParaRPr lang="en-US" sz="2200" b="1" kern="0" dirty="0" smtClean="0">
              <a:solidFill>
                <a:srgbClr val="0F407B"/>
              </a:solidFill>
              <a:latin typeface="Microsoft Sans Serif" charset="0"/>
              <a:ea typeface="ＭＳ Ｐゴシック" charset="0"/>
              <a:cs typeface="ＭＳ Ｐゴシック" charset="0"/>
            </a:endParaRPr>
          </a:p>
          <a:p>
            <a:pPr>
              <a:lnSpc>
                <a:spcPct val="80000"/>
              </a:lnSpc>
              <a:spcBef>
                <a:spcPct val="20000"/>
              </a:spcBef>
              <a:defRPr/>
            </a:pPr>
            <a:endParaRPr lang="en-US" sz="2200" b="1" kern="0" dirty="0">
              <a:solidFill>
                <a:srgbClr val="0F407B"/>
              </a:solidFill>
              <a:latin typeface="Microsoft Sans Serif" charset="0"/>
              <a:ea typeface="ＭＳ Ｐゴシック" charset="0"/>
              <a:cs typeface="ＭＳ Ｐゴシック" charset="0"/>
            </a:endParaRPr>
          </a:p>
        </p:txBody>
      </p:sp>
      <p:sp>
        <p:nvSpPr>
          <p:cNvPr id="14" name="Rectangle 96"/>
          <p:cNvSpPr>
            <a:spLocks noChangeArrowheads="1"/>
          </p:cNvSpPr>
          <p:nvPr/>
        </p:nvSpPr>
        <p:spPr bwMode="auto">
          <a:xfrm>
            <a:off x="7921628" y="6480858"/>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fld id="{BAFD2201-2537-41A4-BCF7-07C76B2A54CC}" type="slidenum">
              <a:rPr lang="en-US" sz="1400">
                <a:solidFill>
                  <a:srgbClr val="808080"/>
                </a:solidFill>
                <a:latin typeface="Tahoma" pitchFamily="34" charset="0"/>
                <a:ea typeface="ＭＳ Ｐゴシック" charset="0"/>
              </a:rPr>
              <a:pPr algn="r"/>
              <a:t>8</a:t>
            </a:fld>
            <a:endParaRPr lang="en-US" sz="1400" dirty="0">
              <a:solidFill>
                <a:srgbClr val="808080"/>
              </a:solidFill>
              <a:latin typeface="Tahoma" pitchFamily="34" charset="0"/>
              <a:ea typeface="ＭＳ Ｐゴシック" charset="0"/>
            </a:endParaRPr>
          </a:p>
        </p:txBody>
      </p:sp>
      <p:sp>
        <p:nvSpPr>
          <p:cNvPr id="16" name="Rectangle 2"/>
          <p:cNvSpPr txBox="1">
            <a:spLocks noChangeArrowheads="1"/>
          </p:cNvSpPr>
          <p:nvPr/>
        </p:nvSpPr>
        <p:spPr bwMode="auto">
          <a:xfrm>
            <a:off x="357414" y="173043"/>
            <a:ext cx="8915400" cy="9294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defTabSz="895350" eaLnBrk="1" hangingPunct="1">
              <a:lnSpc>
                <a:spcPct val="85000"/>
              </a:lnSpc>
              <a:tabLst>
                <a:tab pos="285750" algn="l"/>
              </a:tabLst>
              <a:defRPr sz="3200" b="1">
                <a:solidFill>
                  <a:srgbClr val="1557A7"/>
                </a:solidFill>
                <a:cs typeface="Arial" charset="0"/>
              </a:defRPr>
            </a:lvl1pPr>
            <a:lvl2pPr eaLnBrk="0" hangingPunct="0">
              <a:defRPr sz="4400">
                <a:latin typeface="Arial Narrow" pitchFamily="-106" charset="0"/>
                <a:ea typeface="ＭＳ Ｐゴシック" pitchFamily="-65" charset="-128"/>
                <a:cs typeface="ＭＳ Ｐゴシック" pitchFamily="-65" charset="-128"/>
              </a:defRPr>
            </a:lvl2pPr>
            <a:lvl3pPr eaLnBrk="0" hangingPunct="0">
              <a:defRPr sz="4400">
                <a:latin typeface="Arial Narrow" pitchFamily="-106" charset="0"/>
                <a:ea typeface="ＭＳ Ｐゴシック" pitchFamily="-65" charset="-128"/>
                <a:cs typeface="ＭＳ Ｐゴシック" pitchFamily="-65" charset="-128"/>
              </a:defRPr>
            </a:lvl3pPr>
            <a:lvl4pPr eaLnBrk="0" hangingPunct="0">
              <a:defRPr sz="4400">
                <a:latin typeface="Arial Narrow" pitchFamily="-106" charset="0"/>
                <a:ea typeface="ＭＳ Ｐゴシック" pitchFamily="-65" charset="-128"/>
                <a:cs typeface="ＭＳ Ｐゴシック" pitchFamily="-65" charset="-128"/>
              </a:defRPr>
            </a:lvl4pPr>
            <a:lvl5pPr eaLnBrk="0" hangingPunct="0">
              <a:defRPr sz="4400">
                <a:latin typeface="Arial Narrow" pitchFamily="-106" charset="0"/>
                <a:ea typeface="ＭＳ Ｐゴシック" pitchFamily="-65" charset="-128"/>
                <a:cs typeface="ＭＳ Ｐゴシック" pitchFamily="-65" charset="-128"/>
              </a:defRPr>
            </a:lvl5pPr>
            <a:lvl6pPr marL="457200" fontAlgn="base">
              <a:spcBef>
                <a:spcPct val="0"/>
              </a:spcBef>
              <a:spcAft>
                <a:spcPct val="0"/>
              </a:spcAft>
              <a:defRPr sz="4400">
                <a:latin typeface="Arial Narrow" pitchFamily="-106" charset="0"/>
              </a:defRPr>
            </a:lvl6pPr>
            <a:lvl7pPr marL="914400" fontAlgn="base">
              <a:spcBef>
                <a:spcPct val="0"/>
              </a:spcBef>
              <a:spcAft>
                <a:spcPct val="0"/>
              </a:spcAft>
              <a:defRPr sz="4400">
                <a:latin typeface="Arial Narrow" pitchFamily="-106" charset="0"/>
              </a:defRPr>
            </a:lvl7pPr>
            <a:lvl8pPr marL="1371600" fontAlgn="base">
              <a:spcBef>
                <a:spcPct val="0"/>
              </a:spcBef>
              <a:spcAft>
                <a:spcPct val="0"/>
              </a:spcAft>
              <a:defRPr sz="4400">
                <a:latin typeface="Arial Narrow" pitchFamily="-106" charset="0"/>
              </a:defRPr>
            </a:lvl8pPr>
            <a:lvl9pPr marL="1828800" fontAlgn="base">
              <a:spcBef>
                <a:spcPct val="0"/>
              </a:spcBef>
              <a:spcAft>
                <a:spcPct val="0"/>
              </a:spcAft>
              <a:defRPr sz="4400">
                <a:latin typeface="Arial Narrow" pitchFamily="-106" charset="0"/>
              </a:defRPr>
            </a:lvl9pPr>
          </a:lstStyle>
          <a:p>
            <a:r>
              <a:rPr lang="en-US" dirty="0">
                <a:ea typeface="ＭＳ Ｐゴシック" charset="0"/>
              </a:rPr>
              <a:t>Incomplete History of Matrix Diffusion </a:t>
            </a:r>
            <a:br>
              <a:rPr lang="en-US" dirty="0">
                <a:ea typeface="ＭＳ Ｐゴシック" charset="0"/>
              </a:rPr>
            </a:br>
            <a:r>
              <a:rPr lang="en-US" dirty="0">
                <a:ea typeface="ＭＳ Ｐゴシック" charset="0"/>
              </a:rPr>
              <a:t>in Groundwater</a:t>
            </a:r>
          </a:p>
        </p:txBody>
      </p:sp>
    </p:spTree>
    <p:extLst>
      <p:ext uri="{BB962C8B-B14F-4D97-AF65-F5344CB8AC3E}">
        <p14:creationId xmlns:p14="http://schemas.microsoft.com/office/powerpoint/2010/main" val="126188164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120"/>
          <p:cNvSpPr>
            <a:spLocks noChangeArrowheads="1"/>
          </p:cNvSpPr>
          <p:nvPr/>
        </p:nvSpPr>
        <p:spPr bwMode="auto">
          <a:xfrm>
            <a:off x="477693" y="272892"/>
            <a:ext cx="8283864" cy="5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eaLnBrk="0" hangingPunct="0">
              <a:lnSpc>
                <a:spcPct val="85000"/>
              </a:lnSpc>
              <a:spcBef>
                <a:spcPct val="55000"/>
              </a:spcBef>
            </a:pPr>
            <a:r>
              <a:rPr lang="en-US" altLang="en-US" sz="3200" dirty="0">
                <a:solidFill>
                  <a:srgbClr val="1557A7"/>
                </a:solidFill>
                <a:latin typeface="Arial" charset="0"/>
                <a:ea typeface="ＭＳ Ｐゴシック" charset="0"/>
                <a:cs typeface="Arial" charset="0"/>
              </a:rPr>
              <a:t>SRM:  </a:t>
            </a:r>
            <a:r>
              <a:rPr lang="en-US" altLang="en-US" sz="3200" i="1" dirty="0" smtClean="0">
                <a:solidFill>
                  <a:srgbClr val="2895A5"/>
                </a:solidFill>
                <a:latin typeface="Arial" pitchFamily="34" charset="0"/>
                <a:ea typeface="ＭＳ Ｐゴシック" charset="0"/>
              </a:rPr>
              <a:t>Concentration Output</a:t>
            </a:r>
          </a:p>
        </p:txBody>
      </p:sp>
      <p:sp>
        <p:nvSpPr>
          <p:cNvPr id="5" name="Line 6"/>
          <p:cNvSpPr>
            <a:spLocks noChangeShapeType="1"/>
          </p:cNvSpPr>
          <p:nvPr/>
        </p:nvSpPr>
        <p:spPr bwMode="auto">
          <a:xfrm>
            <a:off x="0" y="909635"/>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sp>
        <p:nvSpPr>
          <p:cNvPr id="43014" name="Rectangle 5"/>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EF313B67-E013-4EB0-8BDA-EDA645D1BB0D}" type="slidenum">
              <a:rPr lang="en-US" altLang="en-US" sz="1400" b="0" smtClean="0">
                <a:solidFill>
                  <a:srgbClr val="808080"/>
                </a:solidFill>
                <a:latin typeface="Tahoma" pitchFamily="34" charset="0"/>
                <a:ea typeface="ＭＳ Ｐゴシック" charset="0"/>
              </a:rPr>
              <a:pPr algn="r" eaLnBrk="0" hangingPunct="0"/>
              <a:t>89</a:t>
            </a:fld>
            <a:endParaRPr lang="en-US" altLang="en-US" sz="1400" b="0" dirty="0" smtClean="0">
              <a:solidFill>
                <a:srgbClr val="808080"/>
              </a:solidFill>
              <a:latin typeface="Tahoma" pitchFamily="34" charset="0"/>
              <a:ea typeface="ＭＳ Ｐゴシック" charset="0"/>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1" r="1279" b="1930"/>
          <a:stretch/>
        </p:blipFill>
        <p:spPr bwMode="auto">
          <a:xfrm>
            <a:off x="-3466" y="1288282"/>
            <a:ext cx="9226296" cy="5189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Image_2_Bldg_fx_River_Pond_dnapl_"/>
          <p:cNvPicPr>
            <a:picLocks noChangeAspect="1" noChangeArrowheads="1"/>
          </p:cNvPicPr>
          <p:nvPr/>
        </p:nvPicPr>
        <p:blipFill>
          <a:blip r:embed="rId4" cstate="print">
            <a:lum contrast="6000"/>
            <a:extLst>
              <a:ext uri="{28A0092B-C50C-407E-A947-70E740481C1C}">
                <a14:useLocalDpi xmlns:a14="http://schemas.microsoft.com/office/drawing/2010/main" val="0"/>
              </a:ext>
            </a:extLst>
          </a:blip>
          <a:srcRect l="2626" t="1491" r="2332" b="1714"/>
          <a:stretch>
            <a:fillRect/>
          </a:stretch>
        </p:blipFill>
        <p:spPr bwMode="auto">
          <a:xfrm>
            <a:off x="7391400" y="3552092"/>
            <a:ext cx="1524000" cy="1843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8193419" y="4289450"/>
            <a:ext cx="304800" cy="190500"/>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cxnSp>
        <p:nvCxnSpPr>
          <p:cNvPr id="10" name="Straight Arrow Connector 9"/>
          <p:cNvCxnSpPr/>
          <p:nvPr/>
        </p:nvCxnSpPr>
        <p:spPr>
          <a:xfrm flipH="1" flipV="1">
            <a:off x="7520152" y="3129061"/>
            <a:ext cx="749468" cy="1165250"/>
          </a:xfrm>
          <a:prstGeom prst="straightConnector1">
            <a:avLst/>
          </a:prstGeom>
          <a:noFill/>
          <a:ln w="25400" cap="flat" cmpd="sng" algn="ctr">
            <a:solidFill>
              <a:srgbClr val="397C88"/>
            </a:solidFill>
            <a:prstDash val="solid"/>
            <a:tailEnd type="arrow"/>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386606207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120"/>
          <p:cNvSpPr>
            <a:spLocks noChangeArrowheads="1"/>
          </p:cNvSpPr>
          <p:nvPr/>
        </p:nvSpPr>
        <p:spPr bwMode="auto">
          <a:xfrm>
            <a:off x="477693" y="216040"/>
            <a:ext cx="8283864" cy="5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eaLnBrk="0" hangingPunct="0">
              <a:lnSpc>
                <a:spcPct val="85000"/>
              </a:lnSpc>
              <a:spcBef>
                <a:spcPct val="55000"/>
              </a:spcBef>
            </a:pPr>
            <a:r>
              <a:rPr lang="en-US" altLang="en-US" sz="3200" dirty="0">
                <a:solidFill>
                  <a:srgbClr val="1557A7"/>
                </a:solidFill>
                <a:latin typeface="Arial" charset="0"/>
                <a:ea typeface="ＭＳ Ｐゴシック" charset="0"/>
                <a:cs typeface="Arial" charset="0"/>
              </a:rPr>
              <a:t>SRM:  </a:t>
            </a:r>
            <a:r>
              <a:rPr lang="en-US" altLang="en-US" sz="3200" i="1" dirty="0" smtClean="0">
                <a:solidFill>
                  <a:srgbClr val="2895A5"/>
                </a:solidFill>
                <a:latin typeface="Arial" pitchFamily="34" charset="0"/>
                <a:ea typeface="ＭＳ Ｐゴシック" charset="0"/>
              </a:rPr>
              <a:t>Mass in Low-k Zone</a:t>
            </a:r>
          </a:p>
        </p:txBody>
      </p:sp>
      <p:sp>
        <p:nvSpPr>
          <p:cNvPr id="5124" name="Line 6"/>
          <p:cNvSpPr>
            <a:spLocks noChangeShapeType="1"/>
          </p:cNvSpPr>
          <p:nvPr/>
        </p:nvSpPr>
        <p:spPr bwMode="auto">
          <a:xfrm>
            <a:off x="0" y="852784"/>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pic>
        <p:nvPicPr>
          <p:cNvPr id="2908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1" r="1791" b="1930"/>
          <a:stretch/>
        </p:blipFill>
        <p:spPr bwMode="auto">
          <a:xfrm>
            <a:off x="78830" y="1182415"/>
            <a:ext cx="8970264" cy="5072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5"/>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EF313B67-E013-4EB0-8BDA-EDA645D1BB0D}" type="slidenum">
              <a:rPr lang="en-US" altLang="en-US" sz="1400" b="0" smtClean="0">
                <a:solidFill>
                  <a:srgbClr val="808080"/>
                </a:solidFill>
                <a:latin typeface="Tahoma" pitchFamily="34" charset="0"/>
                <a:ea typeface="ＭＳ Ｐゴシック" charset="0"/>
              </a:rPr>
              <a:pPr algn="r" eaLnBrk="0" hangingPunct="0"/>
              <a:t>90</a:t>
            </a:fld>
            <a:endParaRPr lang="en-US" altLang="en-US" sz="1400" b="0" dirty="0" smtClean="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333102445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ChangeArrowheads="1"/>
          </p:cNvSpPr>
          <p:nvPr/>
        </p:nvSpPr>
        <p:spPr bwMode="auto">
          <a:xfrm>
            <a:off x="0" y="1024966"/>
            <a:ext cx="9144000" cy="583303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5124" name="Line 6"/>
          <p:cNvSpPr>
            <a:spLocks noChangeShapeType="1"/>
          </p:cNvSpPr>
          <p:nvPr/>
        </p:nvSpPr>
        <p:spPr bwMode="auto">
          <a:xfrm>
            <a:off x="0" y="998975"/>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sp>
        <p:nvSpPr>
          <p:cNvPr id="46084" name="Rectangle 120"/>
          <p:cNvSpPr>
            <a:spLocks noChangeArrowheads="1"/>
          </p:cNvSpPr>
          <p:nvPr/>
        </p:nvSpPr>
        <p:spPr bwMode="auto">
          <a:xfrm>
            <a:off x="608474" y="371978"/>
            <a:ext cx="6325465" cy="5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eaLnBrk="0" hangingPunct="0">
              <a:lnSpc>
                <a:spcPct val="85000"/>
              </a:lnSpc>
              <a:spcBef>
                <a:spcPct val="55000"/>
              </a:spcBef>
            </a:pPr>
            <a:r>
              <a:rPr lang="en-US" altLang="en-US" sz="3200" dirty="0">
                <a:solidFill>
                  <a:srgbClr val="1557A7"/>
                </a:solidFill>
                <a:latin typeface="Arial" charset="0"/>
                <a:ea typeface="ＭＳ Ｐゴシック" charset="0"/>
                <a:cs typeface="Arial" charset="0"/>
              </a:rPr>
              <a:t>SRM:  </a:t>
            </a:r>
            <a:r>
              <a:rPr lang="en-US" altLang="en-US" sz="3200" i="1" dirty="0" smtClean="0">
                <a:solidFill>
                  <a:srgbClr val="2895A5"/>
                </a:solidFill>
                <a:latin typeface="Arial" pitchFamily="34" charset="0"/>
                <a:ea typeface="ＭＳ Ｐゴシック" charset="0"/>
              </a:rPr>
              <a:t>Output</a:t>
            </a:r>
          </a:p>
        </p:txBody>
      </p:sp>
      <p:grpSp>
        <p:nvGrpSpPr>
          <p:cNvPr id="46085" name="Group 16"/>
          <p:cNvGrpSpPr>
            <a:grpSpLocks/>
          </p:cNvGrpSpPr>
          <p:nvPr/>
        </p:nvGrpSpPr>
        <p:grpSpPr bwMode="auto">
          <a:xfrm>
            <a:off x="1420092" y="4658632"/>
            <a:ext cx="6217228" cy="1177653"/>
            <a:chOff x="846" y="2590"/>
            <a:chExt cx="4308" cy="1090"/>
          </a:xfrm>
        </p:grpSpPr>
        <p:sp>
          <p:nvSpPr>
            <p:cNvPr id="46091" name="Rectangle 14"/>
            <p:cNvSpPr>
              <a:spLocks noChangeArrowheads="1"/>
            </p:cNvSpPr>
            <p:nvPr/>
          </p:nvSpPr>
          <p:spPr bwMode="auto">
            <a:xfrm>
              <a:off x="846" y="2590"/>
              <a:ext cx="4308" cy="1090"/>
            </a:xfrm>
            <a:prstGeom prst="rect">
              <a:avLst/>
            </a:prstGeom>
            <a:solidFill>
              <a:schemeClr val="tx2"/>
            </a:solidFill>
            <a:ln>
              <a:noFill/>
            </a:ln>
            <a:effectLst>
              <a:outerShdw dist="107763"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sz="2800" dirty="0" smtClean="0">
                <a:solidFill>
                  <a:srgbClr val="000000"/>
                </a:solidFill>
                <a:ea typeface="ＭＳ Ｐゴシック" charset="0"/>
              </a:endParaRPr>
            </a:p>
          </p:txBody>
        </p:sp>
        <p:sp>
          <p:nvSpPr>
            <p:cNvPr id="46092" name="Rectangle 3"/>
            <p:cNvSpPr txBox="1">
              <a:spLocks noChangeArrowheads="1"/>
            </p:cNvSpPr>
            <p:nvPr/>
          </p:nvSpPr>
          <p:spPr bwMode="auto">
            <a:xfrm>
              <a:off x="1037" y="2781"/>
              <a:ext cx="4117" cy="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nSpc>
                  <a:spcPct val="90000"/>
                </a:lnSpc>
                <a:spcBef>
                  <a:spcPct val="90000"/>
                </a:spcBef>
                <a:buClr>
                  <a:srgbClr val="1D4493"/>
                </a:buClr>
                <a:buFont typeface="Arial" pitchFamily="34" charset="0"/>
                <a:buChar char="■"/>
              </a:pPr>
              <a:r>
                <a:rPr lang="en-US" altLang="en-US" dirty="0" smtClean="0">
                  <a:solidFill>
                    <a:srgbClr val="000000"/>
                  </a:solidFill>
                  <a:latin typeface="Arial" pitchFamily="34" charset="0"/>
                  <a:ea typeface="ＭＳ Ｐゴシック" charset="0"/>
                </a:rPr>
                <a:t>Estimate of Time to Clean</a:t>
              </a:r>
            </a:p>
            <a:p>
              <a:pPr lvl="1">
                <a:lnSpc>
                  <a:spcPct val="90000"/>
                </a:lnSpc>
                <a:spcBef>
                  <a:spcPts val="600"/>
                </a:spcBef>
                <a:buClr>
                  <a:srgbClr val="1D4493"/>
                </a:buClr>
                <a:buFont typeface="Arial" pitchFamily="34" charset="0"/>
                <a:buChar char="■"/>
              </a:pPr>
              <a:r>
                <a:rPr lang="en-US" altLang="en-US" b="0" dirty="0" smtClean="0">
                  <a:solidFill>
                    <a:srgbClr val="000000"/>
                  </a:solidFill>
                  <a:latin typeface="Arial" pitchFamily="34" charset="0"/>
                  <a:ea typeface="ＭＳ Ｐゴシック" charset="0"/>
                </a:rPr>
                <a:t>&gt; 500 years to reach MCL of 5 ug/L</a:t>
              </a:r>
            </a:p>
          </p:txBody>
        </p:sp>
      </p:grpSp>
      <p:sp>
        <p:nvSpPr>
          <p:cNvPr id="46088" name="Rectangle 16"/>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79D7A026-1BD0-4F1B-8B16-7E676C823DC4}" type="slidenum">
              <a:rPr lang="en-US" altLang="en-US" sz="1400" b="0" smtClean="0">
                <a:solidFill>
                  <a:srgbClr val="FFFFFF"/>
                </a:solidFill>
                <a:latin typeface="Tahoma" pitchFamily="34" charset="0"/>
                <a:ea typeface="ＭＳ Ｐゴシック" charset="0"/>
              </a:rPr>
              <a:pPr algn="r" eaLnBrk="0" hangingPunct="0"/>
              <a:t>91</a:t>
            </a:fld>
            <a:endParaRPr lang="en-US" altLang="en-US" sz="1400" b="0" dirty="0" smtClean="0">
              <a:solidFill>
                <a:srgbClr val="FFFFFF"/>
              </a:solidFill>
              <a:latin typeface="Tahoma" pitchFamily="34" charset="0"/>
              <a:ea typeface="ＭＳ Ｐゴシック" charset="0"/>
            </a:endParaRPr>
          </a:p>
        </p:txBody>
      </p:sp>
      <p:grpSp>
        <p:nvGrpSpPr>
          <p:cNvPr id="3" name="Group 2"/>
          <p:cNvGrpSpPr/>
          <p:nvPr/>
        </p:nvGrpSpPr>
        <p:grpSpPr>
          <a:xfrm>
            <a:off x="87818" y="1560481"/>
            <a:ext cx="8959740" cy="2295144"/>
            <a:chOff x="24754" y="1434353"/>
            <a:chExt cx="8959740" cy="2295144"/>
          </a:xfrm>
        </p:grpSpPr>
        <p:pic>
          <p:nvPicPr>
            <p:cNvPr id="2918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13" r="16802" b="23707"/>
            <a:stretch/>
          </p:blipFill>
          <p:spPr bwMode="auto">
            <a:xfrm>
              <a:off x="24754" y="1434353"/>
              <a:ext cx="4745892" cy="2295144"/>
            </a:xfrm>
            <a:prstGeom prst="rect">
              <a:avLst/>
            </a:prstGeom>
            <a:noFill/>
            <a:ln w="28575">
              <a:solidFill>
                <a:schemeClr val="bg2">
                  <a:lumMod val="75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29184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4933" r="6390" b="25000"/>
            <a:stretch/>
          </p:blipFill>
          <p:spPr bwMode="auto">
            <a:xfrm>
              <a:off x="4966132" y="1434353"/>
              <a:ext cx="4018362" cy="2295144"/>
            </a:xfrm>
            <a:prstGeom prst="rect">
              <a:avLst/>
            </a:prstGeom>
            <a:noFill/>
            <a:ln w="28575">
              <a:solidFill>
                <a:schemeClr val="bg2">
                  <a:lumMod val="75000"/>
                </a:schemeClr>
              </a:solidFill>
              <a:miter lim="800000"/>
              <a:headEnd/>
              <a:tailEnd/>
            </a:ln>
            <a:effectLst/>
            <a:extLst>
              <a:ext uri="{909E8E84-426E-40DD-AFC4-6F175D3DCCD1}">
                <a14:hiddenFill xmlns:a14="http://schemas.microsoft.com/office/drawing/2010/main">
                  <a:solidFill>
                    <a:schemeClr val="accent1"/>
                  </a:solidFill>
                </a14:hiddenFill>
              </a:ext>
            </a:extLst>
          </p:spPr>
        </p:pic>
      </p:grpSp>
      <p:sp>
        <p:nvSpPr>
          <p:cNvPr id="51207" name="Oval 3"/>
          <p:cNvSpPr>
            <a:spLocks noChangeArrowheads="1"/>
          </p:cNvSpPr>
          <p:nvPr/>
        </p:nvSpPr>
        <p:spPr bwMode="auto">
          <a:xfrm>
            <a:off x="6416566" y="1341234"/>
            <a:ext cx="1593747" cy="2631445"/>
          </a:xfrm>
          <a:prstGeom prst="ellipse">
            <a:avLst/>
          </a:prstGeom>
          <a:noFill/>
          <a:ln w="50800" algn="ctr">
            <a:solidFill>
              <a:srgbClr val="FFC000"/>
            </a:solidFill>
            <a:round/>
            <a:headEnd/>
            <a:tailEnd/>
          </a:ln>
          <a:effectLst>
            <a:outerShdw blurRad="50800" dist="38100" dir="2700000" algn="tl" rotWithShape="0">
              <a:prstClr val="black">
                <a:alpha val="40000"/>
              </a:prstClr>
            </a:outerShdw>
          </a:effectLst>
        </p:spPr>
        <p:txBody>
          <a:bodyPr/>
          <a:lstStyle/>
          <a:p>
            <a:pPr eaLnBrk="0" hangingPunct="0">
              <a:defRPr/>
            </a:pPr>
            <a:endParaRPr lang="en-US" sz="2400" dirty="0">
              <a:solidFill>
                <a:srgbClr val="000000"/>
              </a:solidFill>
              <a:latin typeface="Times" charset="0"/>
              <a:ea typeface="ＭＳ Ｐゴシック" charset="0"/>
            </a:endParaRPr>
          </a:p>
        </p:txBody>
      </p:sp>
    </p:spTree>
    <p:extLst>
      <p:ext uri="{BB962C8B-B14F-4D97-AF65-F5344CB8AC3E}">
        <p14:creationId xmlns:p14="http://schemas.microsoft.com/office/powerpoint/2010/main" val="36959040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2" name="AutoShape 11"/>
          <p:cNvSpPr>
            <a:spLocks noChangeArrowheads="1"/>
          </p:cNvSpPr>
          <p:nvPr/>
        </p:nvSpPr>
        <p:spPr bwMode="auto">
          <a:xfrm>
            <a:off x="1020330" y="3016318"/>
            <a:ext cx="2053945" cy="337864"/>
          </a:xfrm>
          <a:prstGeom prst="roundRect">
            <a:avLst>
              <a:gd name="adj" fmla="val 16667"/>
            </a:avLst>
          </a:prstGeom>
          <a:solidFill>
            <a:srgbClr val="16749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47113" name="AutoShape 10"/>
          <p:cNvSpPr>
            <a:spLocks noChangeArrowheads="1"/>
          </p:cNvSpPr>
          <p:nvPr/>
        </p:nvSpPr>
        <p:spPr bwMode="auto">
          <a:xfrm>
            <a:off x="6094174" y="2697468"/>
            <a:ext cx="2474106" cy="334616"/>
          </a:xfrm>
          <a:prstGeom prst="roundRect">
            <a:avLst>
              <a:gd name="adj" fmla="val 16667"/>
            </a:avLst>
          </a:prstGeom>
          <a:solidFill>
            <a:srgbClr val="16749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47114" name="AutoShape 9"/>
          <p:cNvSpPr>
            <a:spLocks noChangeArrowheads="1"/>
          </p:cNvSpPr>
          <p:nvPr/>
        </p:nvSpPr>
        <p:spPr bwMode="auto">
          <a:xfrm>
            <a:off x="1149672" y="1761843"/>
            <a:ext cx="2350273" cy="337864"/>
          </a:xfrm>
          <a:prstGeom prst="roundRect">
            <a:avLst>
              <a:gd name="adj" fmla="val 16667"/>
            </a:avLst>
          </a:prstGeom>
          <a:solidFill>
            <a:srgbClr val="16749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47115" name="AutoShape 7"/>
          <p:cNvSpPr>
            <a:spLocks noChangeArrowheads="1"/>
          </p:cNvSpPr>
          <p:nvPr/>
        </p:nvSpPr>
        <p:spPr bwMode="auto">
          <a:xfrm>
            <a:off x="6128810" y="1427227"/>
            <a:ext cx="1612057" cy="334616"/>
          </a:xfrm>
          <a:prstGeom prst="roundRect">
            <a:avLst>
              <a:gd name="adj" fmla="val 16667"/>
            </a:avLst>
          </a:prstGeom>
          <a:solidFill>
            <a:srgbClr val="16749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47106" name="Rectangle 12"/>
          <p:cNvSpPr>
            <a:spLocks noChangeArrowheads="1"/>
          </p:cNvSpPr>
          <p:nvPr/>
        </p:nvSpPr>
        <p:spPr bwMode="auto">
          <a:xfrm>
            <a:off x="799524" y="422332"/>
            <a:ext cx="3409869" cy="506797"/>
          </a:xfrm>
          <a:prstGeom prst="rect">
            <a:avLst/>
          </a:prstGeom>
          <a:solidFill>
            <a:srgbClr val="DDDDDD"/>
          </a:solidFill>
          <a:ln>
            <a:noFill/>
          </a:ln>
          <a:effectLst>
            <a:outerShdw dist="45791" dir="3378596"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47107" name="Rectangle 120"/>
          <p:cNvSpPr>
            <a:spLocks noChangeArrowheads="1"/>
          </p:cNvSpPr>
          <p:nvPr/>
        </p:nvSpPr>
        <p:spPr bwMode="auto">
          <a:xfrm>
            <a:off x="860136" y="380098"/>
            <a:ext cx="7228898" cy="56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eaLnBrk="0" hangingPunct="0">
              <a:lnSpc>
                <a:spcPct val="85000"/>
              </a:lnSpc>
              <a:spcBef>
                <a:spcPct val="55000"/>
              </a:spcBef>
            </a:pPr>
            <a:r>
              <a:rPr lang="en-US" altLang="en-US" sz="3400" dirty="0" smtClean="0">
                <a:solidFill>
                  <a:srgbClr val="0D65C5"/>
                </a:solidFill>
                <a:latin typeface="Arial" pitchFamily="34" charset="0"/>
                <a:ea typeface="ＭＳ Ｐゴシック" charset="0"/>
              </a:rPr>
              <a:t>Case Study #1:  </a:t>
            </a:r>
            <a:r>
              <a:rPr lang="en-US" altLang="en-US" sz="3600" i="1" dirty="0" smtClean="0">
                <a:solidFill>
                  <a:srgbClr val="2895A5"/>
                </a:solidFill>
                <a:latin typeface="Arial" pitchFamily="34" charset="0"/>
                <a:ea typeface="ＭＳ Ｐゴシック" charset="0"/>
              </a:rPr>
              <a:t>SRM Key Points</a:t>
            </a:r>
          </a:p>
        </p:txBody>
      </p:sp>
      <p:sp>
        <p:nvSpPr>
          <p:cNvPr id="5124" name="Line 6"/>
          <p:cNvSpPr>
            <a:spLocks noChangeShapeType="1"/>
          </p:cNvSpPr>
          <p:nvPr/>
        </p:nvSpPr>
        <p:spPr bwMode="auto">
          <a:xfrm>
            <a:off x="0" y="1132172"/>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sp>
        <p:nvSpPr>
          <p:cNvPr id="47118" name="Line 13"/>
          <p:cNvSpPr>
            <a:spLocks noChangeShapeType="1"/>
          </p:cNvSpPr>
          <p:nvPr/>
        </p:nvSpPr>
        <p:spPr bwMode="auto">
          <a:xfrm>
            <a:off x="751899" y="2187422"/>
            <a:ext cx="7640204"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sp>
        <p:nvSpPr>
          <p:cNvPr id="47119" name="Line 14"/>
          <p:cNvSpPr>
            <a:spLocks noChangeShapeType="1"/>
          </p:cNvSpPr>
          <p:nvPr/>
        </p:nvSpPr>
        <p:spPr bwMode="auto">
          <a:xfrm>
            <a:off x="751899" y="2624370"/>
            <a:ext cx="7640204"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sp>
        <p:nvSpPr>
          <p:cNvPr id="47120" name="Line 15"/>
          <p:cNvSpPr>
            <a:spLocks noChangeShapeType="1"/>
          </p:cNvSpPr>
          <p:nvPr/>
        </p:nvSpPr>
        <p:spPr bwMode="auto">
          <a:xfrm>
            <a:off x="751899" y="3456032"/>
            <a:ext cx="7640204"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sp>
        <p:nvSpPr>
          <p:cNvPr id="47121" name="Line 16"/>
          <p:cNvSpPr>
            <a:spLocks noChangeShapeType="1"/>
          </p:cNvSpPr>
          <p:nvPr/>
        </p:nvSpPr>
        <p:spPr bwMode="auto">
          <a:xfrm>
            <a:off x="751899" y="5051007"/>
            <a:ext cx="7640204"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b="1" dirty="0" smtClean="0">
              <a:solidFill>
                <a:srgbClr val="000000"/>
              </a:solidFill>
              <a:latin typeface="Times" charset="0"/>
              <a:ea typeface="ＭＳ Ｐゴシック" charset="0"/>
            </a:endParaRPr>
          </a:p>
        </p:txBody>
      </p:sp>
      <p:sp>
        <p:nvSpPr>
          <p:cNvPr id="47110" name="Rectangle 20"/>
          <p:cNvSpPr>
            <a:spLocks noChangeArrowheads="1"/>
          </p:cNvSpPr>
          <p:nvPr/>
        </p:nvSpPr>
        <p:spPr bwMode="auto">
          <a:xfrm>
            <a:off x="1020330" y="6555394"/>
            <a:ext cx="5678920" cy="25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lnSpc>
                <a:spcPct val="85000"/>
              </a:lnSpc>
            </a:pPr>
            <a:r>
              <a:rPr lang="en-US" altLang="en-US" sz="1200" dirty="0" smtClean="0">
                <a:solidFill>
                  <a:srgbClr val="000000"/>
                </a:solidFill>
                <a:latin typeface="Arial" pitchFamily="34" charset="0"/>
                <a:ea typeface="ＭＳ Ｐゴシック" charset="0"/>
              </a:rPr>
              <a:t>MCL = Maximum Contaminant Level</a:t>
            </a:r>
          </a:p>
        </p:txBody>
      </p:sp>
      <p:sp>
        <p:nvSpPr>
          <p:cNvPr id="47111" name="Rectangle 16"/>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5113B6BE-C34D-4C50-8D85-52A372FF94D0}" type="slidenum">
              <a:rPr lang="en-US" altLang="en-US" sz="1400" b="0" smtClean="0">
                <a:solidFill>
                  <a:srgbClr val="808080"/>
                </a:solidFill>
                <a:latin typeface="Tahoma" pitchFamily="34" charset="0"/>
                <a:ea typeface="ＭＳ Ｐゴシック" charset="0"/>
              </a:rPr>
              <a:pPr algn="r" eaLnBrk="0" hangingPunct="0"/>
              <a:t>92</a:t>
            </a:fld>
            <a:endParaRPr lang="en-US" altLang="en-US" sz="1400" b="0" dirty="0" smtClean="0">
              <a:solidFill>
                <a:srgbClr val="808080"/>
              </a:solidFill>
              <a:latin typeface="Tahoma" pitchFamily="34" charset="0"/>
              <a:ea typeface="ＭＳ Ｐゴシック" charset="0"/>
            </a:endParaRPr>
          </a:p>
        </p:txBody>
      </p:sp>
      <p:sp>
        <p:nvSpPr>
          <p:cNvPr id="47116" name="Rectangle 3"/>
          <p:cNvSpPr txBox="1">
            <a:spLocks noChangeArrowheads="1"/>
          </p:cNvSpPr>
          <p:nvPr/>
        </p:nvSpPr>
        <p:spPr bwMode="auto">
          <a:xfrm>
            <a:off x="650876" y="1383370"/>
            <a:ext cx="7940386" cy="4760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nSpc>
                <a:spcPct val="90000"/>
              </a:lnSpc>
              <a:spcBef>
                <a:spcPts val="1200"/>
              </a:spcBef>
              <a:buClr>
                <a:srgbClr val="1D4493"/>
              </a:buClr>
              <a:buFont typeface="Arial" pitchFamily="34" charset="0"/>
              <a:buChar char="■"/>
            </a:pPr>
            <a:r>
              <a:rPr lang="en-US" altLang="en-US" sz="2300" dirty="0" smtClean="0">
                <a:solidFill>
                  <a:srgbClr val="000000"/>
                </a:solidFill>
                <a:latin typeface="Arial" pitchFamily="34" charset="0"/>
                <a:ea typeface="ＭＳ Ｐゴシック" charset="0"/>
              </a:rPr>
              <a:t>Matrix Diffusion Toolkit reproduced   </a:t>
            </a:r>
            <a:r>
              <a:rPr lang="en-US" altLang="en-US" sz="2300" dirty="0" smtClean="0">
                <a:solidFill>
                  <a:srgbClr val="FFFFFF"/>
                </a:solidFill>
                <a:latin typeface="Arial" pitchFamily="34" charset="0"/>
                <a:ea typeface="ＭＳ Ｐゴシック" charset="0"/>
              </a:rPr>
              <a:t>observed</a:t>
            </a:r>
            <a:r>
              <a:rPr lang="en-US" altLang="en-US" sz="2300" dirty="0" smtClean="0">
                <a:solidFill>
                  <a:srgbClr val="FFC000"/>
                </a:solidFill>
                <a:latin typeface="Arial" pitchFamily="34" charset="0"/>
                <a:ea typeface="ＭＳ Ｐゴシック" charset="0"/>
              </a:rPr>
              <a:t> </a:t>
            </a:r>
            <a:br>
              <a:rPr lang="en-US" altLang="en-US" sz="2300" dirty="0" smtClean="0">
                <a:solidFill>
                  <a:srgbClr val="FFC000"/>
                </a:solidFill>
                <a:latin typeface="Arial" pitchFamily="34" charset="0"/>
                <a:ea typeface="ＭＳ Ｐゴシック" charset="0"/>
              </a:rPr>
            </a:br>
            <a:r>
              <a:rPr lang="en-US" altLang="en-US" sz="2300" dirty="0" smtClean="0">
                <a:solidFill>
                  <a:srgbClr val="FFC000"/>
                </a:solidFill>
                <a:latin typeface="Arial" pitchFamily="34" charset="0"/>
                <a:ea typeface="ＭＳ Ｐゴシック" charset="0"/>
              </a:rPr>
              <a:t>  </a:t>
            </a:r>
            <a:r>
              <a:rPr lang="en-US" altLang="en-US" sz="2300" dirty="0" smtClean="0">
                <a:solidFill>
                  <a:srgbClr val="FFFFFF"/>
                </a:solidFill>
                <a:latin typeface="Arial" pitchFamily="34" charset="0"/>
                <a:ea typeface="ＭＳ Ｐゴシック" charset="0"/>
              </a:rPr>
              <a:t>concentrations</a:t>
            </a:r>
            <a:r>
              <a:rPr lang="en-US" altLang="en-US" sz="2300" dirty="0" smtClean="0">
                <a:solidFill>
                  <a:srgbClr val="000000"/>
                </a:solidFill>
                <a:latin typeface="Arial" pitchFamily="34" charset="0"/>
                <a:ea typeface="ＭＳ Ｐゴシック" charset="0"/>
              </a:rPr>
              <a:t>   within an order of magnitude</a:t>
            </a:r>
          </a:p>
          <a:p>
            <a:pPr>
              <a:lnSpc>
                <a:spcPct val="90000"/>
              </a:lnSpc>
              <a:spcBef>
                <a:spcPts val="1200"/>
              </a:spcBef>
              <a:buClr>
                <a:srgbClr val="1D4493"/>
              </a:buClr>
              <a:buFont typeface="Arial" pitchFamily="34" charset="0"/>
              <a:buChar char="■"/>
            </a:pPr>
            <a:r>
              <a:rPr lang="en-US" altLang="en-US" sz="2300" dirty="0" smtClean="0">
                <a:solidFill>
                  <a:srgbClr val="000000"/>
                </a:solidFill>
                <a:latin typeface="Arial" pitchFamily="34" charset="0"/>
                <a:ea typeface="ＭＳ Ｐゴシック" charset="0"/>
              </a:rPr>
              <a:t>No adjustment needed for Toolkit default parameters</a:t>
            </a:r>
          </a:p>
          <a:p>
            <a:pPr>
              <a:lnSpc>
                <a:spcPct val="90000"/>
              </a:lnSpc>
              <a:spcBef>
                <a:spcPts val="1200"/>
              </a:spcBef>
              <a:buClr>
                <a:srgbClr val="1D4493"/>
              </a:buClr>
              <a:buFont typeface="Arial" pitchFamily="34" charset="0"/>
              <a:buChar char="■"/>
            </a:pPr>
            <a:r>
              <a:rPr lang="en-US" altLang="en-US" sz="2300" dirty="0" smtClean="0">
                <a:solidFill>
                  <a:srgbClr val="000000"/>
                </a:solidFill>
                <a:latin typeface="Arial" pitchFamily="34" charset="0"/>
                <a:ea typeface="ＭＳ Ｐゴシック" charset="0"/>
              </a:rPr>
              <a:t>Matrix Diffusion Toolkit reproduced  </a:t>
            </a:r>
            <a:r>
              <a:rPr lang="en-US" altLang="en-US" sz="2300" dirty="0" smtClean="0">
                <a:solidFill>
                  <a:srgbClr val="FFFFFF"/>
                </a:solidFill>
                <a:latin typeface="Arial" pitchFamily="34" charset="0"/>
                <a:ea typeface="ＭＳ Ｐゴシック" charset="0"/>
              </a:rPr>
              <a:t>observed  mass in</a:t>
            </a:r>
            <a:r>
              <a:rPr lang="en-US" altLang="en-US" sz="2300" dirty="0" smtClean="0">
                <a:solidFill>
                  <a:srgbClr val="FFC000"/>
                </a:solidFill>
                <a:latin typeface="Arial" pitchFamily="34" charset="0"/>
                <a:ea typeface="ＭＳ Ｐゴシック" charset="0"/>
              </a:rPr>
              <a:t> </a:t>
            </a:r>
            <a:r>
              <a:rPr lang="en-US" altLang="en-US" sz="2300" dirty="0" smtClean="0">
                <a:solidFill>
                  <a:srgbClr val="FFFFFF"/>
                </a:solidFill>
                <a:latin typeface="Arial" pitchFamily="34" charset="0"/>
                <a:ea typeface="ＭＳ Ｐゴシック" charset="0"/>
              </a:rPr>
              <a:t>low-k zone</a:t>
            </a:r>
            <a:r>
              <a:rPr lang="en-US" altLang="en-US" sz="2300" dirty="0" smtClean="0">
                <a:solidFill>
                  <a:srgbClr val="FFC000"/>
                </a:solidFill>
                <a:latin typeface="Arial" pitchFamily="34" charset="0"/>
                <a:ea typeface="ＭＳ Ｐゴシック" charset="0"/>
              </a:rPr>
              <a:t>  </a:t>
            </a:r>
            <a:r>
              <a:rPr lang="en-US" altLang="en-US" sz="2300" dirty="0" smtClean="0">
                <a:solidFill>
                  <a:srgbClr val="000000"/>
                </a:solidFill>
                <a:latin typeface="Arial" pitchFamily="34" charset="0"/>
                <a:ea typeface="ＭＳ Ｐゴシック" charset="0"/>
              </a:rPr>
              <a:t>within an order of magnitude</a:t>
            </a:r>
          </a:p>
          <a:p>
            <a:pPr>
              <a:lnSpc>
                <a:spcPct val="90000"/>
              </a:lnSpc>
              <a:spcBef>
                <a:spcPts val="1200"/>
              </a:spcBef>
              <a:buClr>
                <a:srgbClr val="1D4493"/>
              </a:buClr>
              <a:buFont typeface="Arial" pitchFamily="34" charset="0"/>
              <a:buChar char="■"/>
            </a:pPr>
            <a:r>
              <a:rPr lang="en-US" altLang="en-US" sz="2300" dirty="0" smtClean="0">
                <a:solidFill>
                  <a:srgbClr val="000000"/>
                </a:solidFill>
                <a:latin typeface="Arial" pitchFamily="34" charset="0"/>
                <a:ea typeface="ＭＳ Ｐゴシック" charset="0"/>
              </a:rPr>
              <a:t>SRM modeling estimates &gt;500 yr to reach MCL of 5 ug/L  </a:t>
            </a:r>
          </a:p>
          <a:p>
            <a:pPr lvl="1">
              <a:lnSpc>
                <a:spcPct val="90000"/>
              </a:lnSpc>
              <a:spcBef>
                <a:spcPts val="600"/>
              </a:spcBef>
              <a:buClr>
                <a:srgbClr val="009999"/>
              </a:buClr>
              <a:buFont typeface="Arial" pitchFamily="34" charset="0"/>
              <a:buChar char="●"/>
            </a:pPr>
            <a:r>
              <a:rPr lang="en-US" altLang="en-US" sz="2000" dirty="0" smtClean="0">
                <a:solidFill>
                  <a:srgbClr val="000000"/>
                </a:solidFill>
                <a:latin typeface="Arial" pitchFamily="34" charset="0"/>
                <a:ea typeface="ＭＳ Ｐゴシック" charset="0"/>
              </a:rPr>
              <a:t>Compares well to Chapman and Parker’s more sophisticated modeling that indicated concentrations “will remain much above the MCL for centuries.”</a:t>
            </a:r>
          </a:p>
          <a:p>
            <a:pPr>
              <a:lnSpc>
                <a:spcPct val="90000"/>
              </a:lnSpc>
              <a:spcBef>
                <a:spcPts val="1200"/>
              </a:spcBef>
              <a:buClr>
                <a:srgbClr val="1D4493"/>
              </a:buClr>
              <a:buFont typeface="Arial" pitchFamily="34" charset="0"/>
              <a:buChar char="■"/>
            </a:pPr>
            <a:r>
              <a:rPr lang="en-US" altLang="en-US" sz="2300" dirty="0" smtClean="0">
                <a:solidFill>
                  <a:srgbClr val="000000"/>
                </a:solidFill>
                <a:latin typeface="Arial" pitchFamily="34" charset="0"/>
                <a:ea typeface="ＭＳ Ｐゴシック" charset="0"/>
              </a:rPr>
              <a:t>Typical advection-dispersion type model would show </a:t>
            </a:r>
            <a:br>
              <a:rPr lang="en-US" altLang="en-US" sz="2300" dirty="0" smtClean="0">
                <a:solidFill>
                  <a:srgbClr val="000000"/>
                </a:solidFill>
                <a:latin typeface="Arial" pitchFamily="34" charset="0"/>
                <a:ea typeface="ＭＳ Ｐゴシック" charset="0"/>
              </a:rPr>
            </a:br>
            <a:r>
              <a:rPr lang="en-US" altLang="en-US" sz="2300" dirty="0" smtClean="0">
                <a:solidFill>
                  <a:srgbClr val="000000"/>
                </a:solidFill>
                <a:latin typeface="Arial" pitchFamily="34" charset="0"/>
                <a:ea typeface="ＭＳ Ｐゴシック" charset="0"/>
              </a:rPr>
              <a:t>no mass in the low-k unit, a fundamentally incorrect conceptual model</a:t>
            </a:r>
          </a:p>
          <a:p>
            <a:pPr>
              <a:lnSpc>
                <a:spcPct val="90000"/>
              </a:lnSpc>
              <a:spcBef>
                <a:spcPct val="90000"/>
              </a:spcBef>
              <a:buClr>
                <a:srgbClr val="1D4493"/>
              </a:buClr>
            </a:pPr>
            <a:endParaRPr lang="en-US" altLang="en-US" sz="2300" dirty="0" smtClean="0">
              <a:solidFill>
                <a:srgbClr val="000000"/>
              </a:solidFill>
              <a:latin typeface="Arial" pitchFamily="34" charset="0"/>
              <a:ea typeface="ＭＳ Ｐゴシック" charset="0"/>
            </a:endParaRPr>
          </a:p>
        </p:txBody>
      </p:sp>
    </p:spTree>
    <p:extLst>
      <p:ext uri="{BB962C8B-B14F-4D97-AF65-F5344CB8AC3E}">
        <p14:creationId xmlns:p14="http://schemas.microsoft.com/office/powerpoint/2010/main" val="90709260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noChangeArrowheads="1"/>
          </p:cNvSpPr>
          <p:nvPr>
            <p:ph type="body" sz="half" idx="4294967295"/>
          </p:nvPr>
        </p:nvSpPr>
        <p:spPr bwMode="auto">
          <a:xfrm>
            <a:off x="770659" y="1684454"/>
            <a:ext cx="8081818" cy="4525435"/>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US" sz="2600" dirty="0">
                <a:latin typeface="Arial" pitchFamily="34" charset="0"/>
                <a:cs typeface="Arial" pitchFamily="34" charset="0"/>
              </a:rPr>
              <a:t>Introduction</a:t>
            </a:r>
          </a:p>
          <a:p>
            <a:r>
              <a:rPr lang="en-US" sz="2600" dirty="0">
                <a:latin typeface="Arial" pitchFamily="34" charset="0"/>
                <a:cs typeface="Arial" pitchFamily="34" charset="0"/>
              </a:rPr>
              <a:t>Matrix Diffusion Background</a:t>
            </a:r>
          </a:p>
          <a:p>
            <a:r>
              <a:rPr lang="en-US" sz="2600" dirty="0">
                <a:latin typeface="Arial" pitchFamily="34" charset="0"/>
                <a:cs typeface="Arial" pitchFamily="34" charset="0"/>
              </a:rPr>
              <a:t>Options for Modeling Matrix Diffusion</a:t>
            </a:r>
          </a:p>
          <a:p>
            <a:r>
              <a:rPr lang="en-US" sz="2600" dirty="0">
                <a:latin typeface="Arial" pitchFamily="34" charset="0"/>
                <a:cs typeface="Arial" pitchFamily="34" charset="0"/>
              </a:rPr>
              <a:t>Introduction to MDT – Square Root Model</a:t>
            </a:r>
          </a:p>
          <a:p>
            <a:r>
              <a:rPr lang="en-US" sz="2600" dirty="0">
                <a:latin typeface="Arial" pitchFamily="34" charset="0"/>
                <a:cs typeface="Arial" pitchFamily="34" charset="0"/>
              </a:rPr>
              <a:t>Dandy-Sale Model in the MDT</a:t>
            </a:r>
          </a:p>
          <a:p>
            <a:r>
              <a:rPr lang="en-US" sz="2600" dirty="0">
                <a:latin typeface="Arial" pitchFamily="34" charset="0"/>
                <a:cs typeface="Arial" pitchFamily="34" charset="0"/>
              </a:rPr>
              <a:t>Case Study </a:t>
            </a:r>
            <a:r>
              <a:rPr lang="en-US" sz="2600" dirty="0" smtClean="0">
                <a:latin typeface="Arial" pitchFamily="34" charset="0"/>
                <a:cs typeface="Arial" pitchFamily="34" charset="0"/>
              </a:rPr>
              <a:t>1</a:t>
            </a:r>
          </a:p>
          <a:p>
            <a:r>
              <a:rPr lang="en-US" sz="2600" b="1" dirty="0" smtClean="0">
                <a:latin typeface="Arial" pitchFamily="34" charset="0"/>
                <a:cs typeface="Arial" pitchFamily="34" charset="0"/>
              </a:rPr>
              <a:t>Case Study 2</a:t>
            </a:r>
          </a:p>
          <a:p>
            <a:r>
              <a:rPr lang="en-US" sz="2600" dirty="0" smtClean="0">
                <a:latin typeface="Arial" pitchFamily="34" charset="0"/>
                <a:cs typeface="Arial" pitchFamily="34" charset="0"/>
              </a:rPr>
              <a:t>Wrap-up</a:t>
            </a:r>
            <a:endParaRPr lang="en-US" sz="2600" dirty="0" smtClean="0"/>
          </a:p>
        </p:txBody>
      </p:sp>
      <p:cxnSp>
        <p:nvCxnSpPr>
          <p:cNvPr id="5" name="Straight Connector 4"/>
          <p:cNvCxnSpPr>
            <a:cxnSpLocks noChangeShapeType="1"/>
          </p:cNvCxnSpPr>
          <p:nvPr/>
        </p:nvCxnSpPr>
        <p:spPr bwMode="auto">
          <a:xfrm>
            <a:off x="929409" y="1221510"/>
            <a:ext cx="6764194"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cxnSp>
      <p:grpSp>
        <p:nvGrpSpPr>
          <p:cNvPr id="6" name="Group 5"/>
          <p:cNvGrpSpPr>
            <a:grpSpLocks/>
          </p:cNvGrpSpPr>
          <p:nvPr/>
        </p:nvGrpSpPr>
        <p:grpSpPr bwMode="auto">
          <a:xfrm>
            <a:off x="7114890" y="482432"/>
            <a:ext cx="1596159" cy="1520390"/>
            <a:chOff x="4482" y="304"/>
            <a:chExt cx="1005" cy="958"/>
          </a:xfrm>
        </p:grpSpPr>
        <p:sp>
          <p:nvSpPr>
            <p:cNvPr id="7" name="AutoShape 6"/>
            <p:cNvSpPr>
              <a:spLocks noChangeAspect="1" noChangeArrowheads="1" noTextEdit="1"/>
            </p:cNvSpPr>
            <p:nvPr/>
          </p:nvSpPr>
          <p:spPr bwMode="auto">
            <a:xfrm>
              <a:off x="4482" y="304"/>
              <a:ext cx="1005" cy="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FFFF00"/>
                </a:solidFill>
                <a:ea typeface="ＭＳ Ｐゴシック" charset="0"/>
              </a:endParaRPr>
            </a:p>
          </p:txBody>
        </p:sp>
        <p:sp>
          <p:nvSpPr>
            <p:cNvPr id="8" name="Freeform 7"/>
            <p:cNvSpPr>
              <a:spLocks/>
            </p:cNvSpPr>
            <p:nvPr/>
          </p:nvSpPr>
          <p:spPr bwMode="auto">
            <a:xfrm>
              <a:off x="4482" y="304"/>
              <a:ext cx="1005" cy="817"/>
            </a:xfrm>
            <a:custGeom>
              <a:avLst/>
              <a:gdLst>
                <a:gd name="T0" fmla="*/ 0 w 3015"/>
                <a:gd name="T1" fmla="*/ 0 h 2450"/>
                <a:gd name="T2" fmla="*/ 0 w 3015"/>
                <a:gd name="T3" fmla="*/ 0 h 2450"/>
                <a:gd name="T4" fmla="*/ 0 w 3015"/>
                <a:gd name="T5" fmla="*/ 0 h 2450"/>
                <a:gd name="T6" fmla="*/ 0 w 3015"/>
                <a:gd name="T7" fmla="*/ 0 h 2450"/>
                <a:gd name="T8" fmla="*/ 0 w 3015"/>
                <a:gd name="T9" fmla="*/ 0 h 2450"/>
                <a:gd name="T10" fmla="*/ 0 60000 65536"/>
                <a:gd name="T11" fmla="*/ 0 60000 65536"/>
                <a:gd name="T12" fmla="*/ 0 60000 65536"/>
                <a:gd name="T13" fmla="*/ 0 60000 65536"/>
                <a:gd name="T14" fmla="*/ 0 60000 65536"/>
                <a:gd name="T15" fmla="*/ 0 w 3015"/>
                <a:gd name="T16" fmla="*/ 0 h 2450"/>
                <a:gd name="T17" fmla="*/ 3015 w 3015"/>
                <a:gd name="T18" fmla="*/ 2450 h 2450"/>
              </a:gdLst>
              <a:ahLst/>
              <a:cxnLst>
                <a:cxn ang="T10">
                  <a:pos x="T0" y="T1"/>
                </a:cxn>
                <a:cxn ang="T11">
                  <a:pos x="T2" y="T3"/>
                </a:cxn>
                <a:cxn ang="T12">
                  <a:pos x="T4" y="T5"/>
                </a:cxn>
                <a:cxn ang="T13">
                  <a:pos x="T6" y="T7"/>
                </a:cxn>
                <a:cxn ang="T14">
                  <a:pos x="T8" y="T9"/>
                </a:cxn>
              </a:cxnLst>
              <a:rect l="T15" t="T16" r="T17" b="T18"/>
              <a:pathLst>
                <a:path w="3015" h="2450">
                  <a:moveTo>
                    <a:pt x="0" y="562"/>
                  </a:moveTo>
                  <a:lnTo>
                    <a:pt x="992" y="2450"/>
                  </a:lnTo>
                  <a:lnTo>
                    <a:pt x="3015" y="1899"/>
                  </a:lnTo>
                  <a:lnTo>
                    <a:pt x="3009" y="0"/>
                  </a:lnTo>
                  <a:lnTo>
                    <a:pt x="0" y="562"/>
                  </a:lnTo>
                  <a:close/>
                </a:path>
              </a:pathLst>
            </a:custGeom>
            <a:solidFill>
              <a:srgbClr val="BFDD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9" name="Rectangle 8"/>
            <p:cNvSpPr>
              <a:spLocks noChangeArrowheads="1"/>
            </p:cNvSpPr>
            <p:nvPr/>
          </p:nvSpPr>
          <p:spPr bwMode="auto">
            <a:xfrm>
              <a:off x="4705" y="304"/>
              <a:ext cx="617" cy="820"/>
            </a:xfrm>
            <a:prstGeom prst="rect">
              <a:avLst/>
            </a:prstGeom>
            <a:solidFill>
              <a:srgbClr val="BFDD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FFFF00"/>
                </a:solidFill>
                <a:ea typeface="ＭＳ Ｐゴシック" charset="0"/>
              </a:endParaRPr>
            </a:p>
          </p:txBody>
        </p:sp>
        <p:sp>
          <p:nvSpPr>
            <p:cNvPr id="10" name="Freeform 9"/>
            <p:cNvSpPr>
              <a:spLocks/>
            </p:cNvSpPr>
            <p:nvPr/>
          </p:nvSpPr>
          <p:spPr bwMode="auto">
            <a:xfrm>
              <a:off x="4595" y="416"/>
              <a:ext cx="179" cy="328"/>
            </a:xfrm>
            <a:custGeom>
              <a:avLst/>
              <a:gdLst>
                <a:gd name="T0" fmla="*/ 0 w 537"/>
                <a:gd name="T1" fmla="*/ 0 h 985"/>
                <a:gd name="T2" fmla="*/ 0 w 537"/>
                <a:gd name="T3" fmla="*/ 0 h 985"/>
                <a:gd name="T4" fmla="*/ 0 w 537"/>
                <a:gd name="T5" fmla="*/ 0 h 985"/>
                <a:gd name="T6" fmla="*/ 0 w 537"/>
                <a:gd name="T7" fmla="*/ 0 h 985"/>
                <a:gd name="T8" fmla="*/ 0 w 537"/>
                <a:gd name="T9" fmla="*/ 0 h 985"/>
                <a:gd name="T10" fmla="*/ 0 w 537"/>
                <a:gd name="T11" fmla="*/ 0 h 985"/>
                <a:gd name="T12" fmla="*/ 0 w 537"/>
                <a:gd name="T13" fmla="*/ 0 h 985"/>
                <a:gd name="T14" fmla="*/ 0 w 537"/>
                <a:gd name="T15" fmla="*/ 0 h 985"/>
                <a:gd name="T16" fmla="*/ 0 w 537"/>
                <a:gd name="T17" fmla="*/ 0 h 985"/>
                <a:gd name="T18" fmla="*/ 0 w 537"/>
                <a:gd name="T19" fmla="*/ 0 h 985"/>
                <a:gd name="T20" fmla="*/ 0 w 537"/>
                <a:gd name="T21" fmla="*/ 0 h 985"/>
                <a:gd name="T22" fmla="*/ 0 w 537"/>
                <a:gd name="T23" fmla="*/ 0 h 985"/>
                <a:gd name="T24" fmla="*/ 0 w 537"/>
                <a:gd name="T25" fmla="*/ 0 h 985"/>
                <a:gd name="T26" fmla="*/ 0 w 537"/>
                <a:gd name="T27" fmla="*/ 0 h 985"/>
                <a:gd name="T28" fmla="*/ 0 w 537"/>
                <a:gd name="T29" fmla="*/ 0 h 985"/>
                <a:gd name="T30" fmla="*/ 0 w 537"/>
                <a:gd name="T31" fmla="*/ 0 h 985"/>
                <a:gd name="T32" fmla="*/ 0 w 537"/>
                <a:gd name="T33" fmla="*/ 0 h 985"/>
                <a:gd name="T34" fmla="*/ 0 w 537"/>
                <a:gd name="T35" fmla="*/ 0 h 985"/>
                <a:gd name="T36" fmla="*/ 0 w 537"/>
                <a:gd name="T37" fmla="*/ 0 h 985"/>
                <a:gd name="T38" fmla="*/ 0 w 537"/>
                <a:gd name="T39" fmla="*/ 0 h 985"/>
                <a:gd name="T40" fmla="*/ 0 w 537"/>
                <a:gd name="T41" fmla="*/ 0 h 985"/>
                <a:gd name="T42" fmla="*/ 0 w 537"/>
                <a:gd name="T43" fmla="*/ 0 h 985"/>
                <a:gd name="T44" fmla="*/ 0 w 537"/>
                <a:gd name="T45" fmla="*/ 0 h 985"/>
                <a:gd name="T46" fmla="*/ 0 w 537"/>
                <a:gd name="T47" fmla="*/ 0 h 985"/>
                <a:gd name="T48" fmla="*/ 0 w 537"/>
                <a:gd name="T49" fmla="*/ 0 h 985"/>
                <a:gd name="T50" fmla="*/ 0 w 537"/>
                <a:gd name="T51" fmla="*/ 0 h 985"/>
                <a:gd name="T52" fmla="*/ 0 w 537"/>
                <a:gd name="T53" fmla="*/ 0 h 985"/>
                <a:gd name="T54" fmla="*/ 0 w 537"/>
                <a:gd name="T55" fmla="*/ 0 h 985"/>
                <a:gd name="T56" fmla="*/ 0 w 537"/>
                <a:gd name="T57" fmla="*/ 0 h 985"/>
                <a:gd name="T58" fmla="*/ 0 w 537"/>
                <a:gd name="T59" fmla="*/ 0 h 985"/>
                <a:gd name="T60" fmla="*/ 0 w 537"/>
                <a:gd name="T61" fmla="*/ 0 h 985"/>
                <a:gd name="T62" fmla="*/ 0 w 537"/>
                <a:gd name="T63" fmla="*/ 0 h 985"/>
                <a:gd name="T64" fmla="*/ 0 w 537"/>
                <a:gd name="T65" fmla="*/ 0 h 985"/>
                <a:gd name="T66" fmla="*/ 0 w 537"/>
                <a:gd name="T67" fmla="*/ 0 h 985"/>
                <a:gd name="T68" fmla="*/ 0 w 537"/>
                <a:gd name="T69" fmla="*/ 0 h 985"/>
                <a:gd name="T70" fmla="*/ 0 w 537"/>
                <a:gd name="T71" fmla="*/ 0 h 985"/>
                <a:gd name="T72" fmla="*/ 0 w 537"/>
                <a:gd name="T73" fmla="*/ 0 h 985"/>
                <a:gd name="T74" fmla="*/ 0 w 537"/>
                <a:gd name="T75" fmla="*/ 0 h 985"/>
                <a:gd name="T76" fmla="*/ 0 w 537"/>
                <a:gd name="T77" fmla="*/ 0 h 985"/>
                <a:gd name="T78" fmla="*/ 0 w 537"/>
                <a:gd name="T79" fmla="*/ 0 h 985"/>
                <a:gd name="T80" fmla="*/ 0 w 537"/>
                <a:gd name="T81" fmla="*/ 0 h 985"/>
                <a:gd name="T82" fmla="*/ 0 w 537"/>
                <a:gd name="T83" fmla="*/ 0 h 985"/>
                <a:gd name="T84" fmla="*/ 0 w 537"/>
                <a:gd name="T85" fmla="*/ 0 h 985"/>
                <a:gd name="T86" fmla="*/ 0 w 537"/>
                <a:gd name="T87" fmla="*/ 0 h 985"/>
                <a:gd name="T88" fmla="*/ 0 w 537"/>
                <a:gd name="T89" fmla="*/ 0 h 985"/>
                <a:gd name="T90" fmla="*/ 0 w 537"/>
                <a:gd name="T91" fmla="*/ 0 h 985"/>
                <a:gd name="T92" fmla="*/ 0 w 537"/>
                <a:gd name="T93" fmla="*/ 0 h 985"/>
                <a:gd name="T94" fmla="*/ 0 w 537"/>
                <a:gd name="T95" fmla="*/ 0 h 985"/>
                <a:gd name="T96" fmla="*/ 0 w 537"/>
                <a:gd name="T97" fmla="*/ 0 h 9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7"/>
                <a:gd name="T148" fmla="*/ 0 h 985"/>
                <a:gd name="T149" fmla="*/ 537 w 537"/>
                <a:gd name="T150" fmla="*/ 985 h 9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7" h="985">
                  <a:moveTo>
                    <a:pt x="427" y="909"/>
                  </a:moveTo>
                  <a:lnTo>
                    <a:pt x="417" y="905"/>
                  </a:lnTo>
                  <a:lnTo>
                    <a:pt x="406" y="902"/>
                  </a:lnTo>
                  <a:lnTo>
                    <a:pt x="396" y="897"/>
                  </a:lnTo>
                  <a:lnTo>
                    <a:pt x="386" y="893"/>
                  </a:lnTo>
                  <a:lnTo>
                    <a:pt x="375" y="888"/>
                  </a:lnTo>
                  <a:lnTo>
                    <a:pt x="365" y="884"/>
                  </a:lnTo>
                  <a:lnTo>
                    <a:pt x="354" y="880"/>
                  </a:lnTo>
                  <a:lnTo>
                    <a:pt x="344" y="875"/>
                  </a:lnTo>
                  <a:lnTo>
                    <a:pt x="350" y="872"/>
                  </a:lnTo>
                  <a:lnTo>
                    <a:pt x="357" y="869"/>
                  </a:lnTo>
                  <a:lnTo>
                    <a:pt x="363" y="866"/>
                  </a:lnTo>
                  <a:lnTo>
                    <a:pt x="369" y="863"/>
                  </a:lnTo>
                  <a:lnTo>
                    <a:pt x="377" y="862"/>
                  </a:lnTo>
                  <a:lnTo>
                    <a:pt x="383" y="859"/>
                  </a:lnTo>
                  <a:lnTo>
                    <a:pt x="389" y="856"/>
                  </a:lnTo>
                  <a:lnTo>
                    <a:pt x="395" y="853"/>
                  </a:lnTo>
                  <a:lnTo>
                    <a:pt x="389" y="842"/>
                  </a:lnTo>
                  <a:lnTo>
                    <a:pt x="384" y="832"/>
                  </a:lnTo>
                  <a:lnTo>
                    <a:pt x="380" y="820"/>
                  </a:lnTo>
                  <a:lnTo>
                    <a:pt x="375" y="809"/>
                  </a:lnTo>
                  <a:lnTo>
                    <a:pt x="363" y="814"/>
                  </a:lnTo>
                  <a:lnTo>
                    <a:pt x="351" y="817"/>
                  </a:lnTo>
                  <a:lnTo>
                    <a:pt x="341" y="821"/>
                  </a:lnTo>
                  <a:lnTo>
                    <a:pt x="329" y="826"/>
                  </a:lnTo>
                  <a:lnTo>
                    <a:pt x="319" y="830"/>
                  </a:lnTo>
                  <a:lnTo>
                    <a:pt x="310" y="835"/>
                  </a:lnTo>
                  <a:lnTo>
                    <a:pt x="299" y="838"/>
                  </a:lnTo>
                  <a:lnTo>
                    <a:pt x="290" y="842"/>
                  </a:lnTo>
                  <a:lnTo>
                    <a:pt x="274" y="830"/>
                  </a:lnTo>
                  <a:lnTo>
                    <a:pt x="258" y="820"/>
                  </a:lnTo>
                  <a:lnTo>
                    <a:pt x="243" y="808"/>
                  </a:lnTo>
                  <a:lnTo>
                    <a:pt x="228" y="796"/>
                  </a:lnTo>
                  <a:lnTo>
                    <a:pt x="214" y="784"/>
                  </a:lnTo>
                  <a:lnTo>
                    <a:pt x="201" y="771"/>
                  </a:lnTo>
                  <a:lnTo>
                    <a:pt x="189" y="759"/>
                  </a:lnTo>
                  <a:lnTo>
                    <a:pt x="177" y="745"/>
                  </a:lnTo>
                  <a:lnTo>
                    <a:pt x="156" y="720"/>
                  </a:lnTo>
                  <a:lnTo>
                    <a:pt x="138" y="693"/>
                  </a:lnTo>
                  <a:lnTo>
                    <a:pt x="124" y="668"/>
                  </a:lnTo>
                  <a:lnTo>
                    <a:pt x="112" y="642"/>
                  </a:lnTo>
                  <a:lnTo>
                    <a:pt x="101" y="617"/>
                  </a:lnTo>
                  <a:lnTo>
                    <a:pt x="94" y="590"/>
                  </a:lnTo>
                  <a:lnTo>
                    <a:pt x="89" y="565"/>
                  </a:lnTo>
                  <a:lnTo>
                    <a:pt x="88" y="539"/>
                  </a:lnTo>
                  <a:lnTo>
                    <a:pt x="329" y="532"/>
                  </a:lnTo>
                  <a:lnTo>
                    <a:pt x="329" y="520"/>
                  </a:lnTo>
                  <a:lnTo>
                    <a:pt x="331" y="510"/>
                  </a:lnTo>
                  <a:lnTo>
                    <a:pt x="331" y="498"/>
                  </a:lnTo>
                  <a:lnTo>
                    <a:pt x="332" y="487"/>
                  </a:lnTo>
                  <a:lnTo>
                    <a:pt x="80" y="495"/>
                  </a:lnTo>
                  <a:lnTo>
                    <a:pt x="89" y="447"/>
                  </a:lnTo>
                  <a:lnTo>
                    <a:pt x="101" y="401"/>
                  </a:lnTo>
                  <a:lnTo>
                    <a:pt x="119" y="358"/>
                  </a:lnTo>
                  <a:lnTo>
                    <a:pt x="140" y="316"/>
                  </a:lnTo>
                  <a:lnTo>
                    <a:pt x="165" y="278"/>
                  </a:lnTo>
                  <a:lnTo>
                    <a:pt x="197" y="243"/>
                  </a:lnTo>
                  <a:lnTo>
                    <a:pt x="231" y="210"/>
                  </a:lnTo>
                  <a:lnTo>
                    <a:pt x="271" y="179"/>
                  </a:lnTo>
                  <a:lnTo>
                    <a:pt x="286" y="185"/>
                  </a:lnTo>
                  <a:lnTo>
                    <a:pt x="302" y="190"/>
                  </a:lnTo>
                  <a:lnTo>
                    <a:pt x="317" y="196"/>
                  </a:lnTo>
                  <a:lnTo>
                    <a:pt x="332" y="202"/>
                  </a:lnTo>
                  <a:lnTo>
                    <a:pt x="347" y="207"/>
                  </a:lnTo>
                  <a:lnTo>
                    <a:pt x="360" y="211"/>
                  </a:lnTo>
                  <a:lnTo>
                    <a:pt x="375" y="216"/>
                  </a:lnTo>
                  <a:lnTo>
                    <a:pt x="390" y="220"/>
                  </a:lnTo>
                  <a:lnTo>
                    <a:pt x="408" y="225"/>
                  </a:lnTo>
                  <a:lnTo>
                    <a:pt x="412" y="214"/>
                  </a:lnTo>
                  <a:lnTo>
                    <a:pt x="418" y="202"/>
                  </a:lnTo>
                  <a:lnTo>
                    <a:pt x="423" y="192"/>
                  </a:lnTo>
                  <a:lnTo>
                    <a:pt x="429" y="182"/>
                  </a:lnTo>
                  <a:lnTo>
                    <a:pt x="409" y="176"/>
                  </a:lnTo>
                  <a:lnTo>
                    <a:pt x="392" y="171"/>
                  </a:lnTo>
                  <a:lnTo>
                    <a:pt x="377" y="167"/>
                  </a:lnTo>
                  <a:lnTo>
                    <a:pt x="362" y="161"/>
                  </a:lnTo>
                  <a:lnTo>
                    <a:pt x="350" y="158"/>
                  </a:lnTo>
                  <a:lnTo>
                    <a:pt x="339" y="153"/>
                  </a:lnTo>
                  <a:lnTo>
                    <a:pt x="331" y="149"/>
                  </a:lnTo>
                  <a:lnTo>
                    <a:pt x="323" y="146"/>
                  </a:lnTo>
                  <a:lnTo>
                    <a:pt x="341" y="134"/>
                  </a:lnTo>
                  <a:lnTo>
                    <a:pt x="360" y="122"/>
                  </a:lnTo>
                  <a:lnTo>
                    <a:pt x="381" y="111"/>
                  </a:lnTo>
                  <a:lnTo>
                    <a:pt x="402" y="99"/>
                  </a:lnTo>
                  <a:lnTo>
                    <a:pt x="423" y="91"/>
                  </a:lnTo>
                  <a:lnTo>
                    <a:pt x="447" y="80"/>
                  </a:lnTo>
                  <a:lnTo>
                    <a:pt x="469" y="71"/>
                  </a:lnTo>
                  <a:lnTo>
                    <a:pt x="494" y="64"/>
                  </a:lnTo>
                  <a:lnTo>
                    <a:pt x="505" y="46"/>
                  </a:lnTo>
                  <a:lnTo>
                    <a:pt x="517" y="29"/>
                  </a:lnTo>
                  <a:lnTo>
                    <a:pt x="527" y="14"/>
                  </a:lnTo>
                  <a:lnTo>
                    <a:pt x="537" y="0"/>
                  </a:lnTo>
                  <a:lnTo>
                    <a:pt x="499" y="12"/>
                  </a:lnTo>
                  <a:lnTo>
                    <a:pt x="463" y="23"/>
                  </a:lnTo>
                  <a:lnTo>
                    <a:pt x="427" y="35"/>
                  </a:lnTo>
                  <a:lnTo>
                    <a:pt x="393" y="49"/>
                  </a:lnTo>
                  <a:lnTo>
                    <a:pt x="359" y="64"/>
                  </a:lnTo>
                  <a:lnTo>
                    <a:pt x="328" y="79"/>
                  </a:lnTo>
                  <a:lnTo>
                    <a:pt x="296" y="95"/>
                  </a:lnTo>
                  <a:lnTo>
                    <a:pt x="268" y="111"/>
                  </a:lnTo>
                  <a:lnTo>
                    <a:pt x="240" y="129"/>
                  </a:lnTo>
                  <a:lnTo>
                    <a:pt x="213" y="147"/>
                  </a:lnTo>
                  <a:lnTo>
                    <a:pt x="188" y="167"/>
                  </a:lnTo>
                  <a:lnTo>
                    <a:pt x="164" y="187"/>
                  </a:lnTo>
                  <a:lnTo>
                    <a:pt x="141" y="208"/>
                  </a:lnTo>
                  <a:lnTo>
                    <a:pt x="119" y="229"/>
                  </a:lnTo>
                  <a:lnTo>
                    <a:pt x="100" y="252"/>
                  </a:lnTo>
                  <a:lnTo>
                    <a:pt x="80" y="275"/>
                  </a:lnTo>
                  <a:lnTo>
                    <a:pt x="61" y="301"/>
                  </a:lnTo>
                  <a:lnTo>
                    <a:pt x="45" y="328"/>
                  </a:lnTo>
                  <a:lnTo>
                    <a:pt x="30" y="355"/>
                  </a:lnTo>
                  <a:lnTo>
                    <a:pt x="19" y="383"/>
                  </a:lnTo>
                  <a:lnTo>
                    <a:pt x="10" y="411"/>
                  </a:lnTo>
                  <a:lnTo>
                    <a:pt x="4" y="440"/>
                  </a:lnTo>
                  <a:lnTo>
                    <a:pt x="1" y="468"/>
                  </a:lnTo>
                  <a:lnTo>
                    <a:pt x="0" y="498"/>
                  </a:lnTo>
                  <a:lnTo>
                    <a:pt x="1" y="532"/>
                  </a:lnTo>
                  <a:lnTo>
                    <a:pt x="6" y="565"/>
                  </a:lnTo>
                  <a:lnTo>
                    <a:pt x="15" y="598"/>
                  </a:lnTo>
                  <a:lnTo>
                    <a:pt x="25" y="629"/>
                  </a:lnTo>
                  <a:lnTo>
                    <a:pt x="39" y="662"/>
                  </a:lnTo>
                  <a:lnTo>
                    <a:pt x="57" y="692"/>
                  </a:lnTo>
                  <a:lnTo>
                    <a:pt x="76" y="723"/>
                  </a:lnTo>
                  <a:lnTo>
                    <a:pt x="100" y="753"/>
                  </a:lnTo>
                  <a:lnTo>
                    <a:pt x="119" y="775"/>
                  </a:lnTo>
                  <a:lnTo>
                    <a:pt x="140" y="797"/>
                  </a:lnTo>
                  <a:lnTo>
                    <a:pt x="162" y="818"/>
                  </a:lnTo>
                  <a:lnTo>
                    <a:pt x="186" y="838"/>
                  </a:lnTo>
                  <a:lnTo>
                    <a:pt x="210" y="857"/>
                  </a:lnTo>
                  <a:lnTo>
                    <a:pt x="235" y="874"/>
                  </a:lnTo>
                  <a:lnTo>
                    <a:pt x="262" y="891"/>
                  </a:lnTo>
                  <a:lnTo>
                    <a:pt x="290" y="906"/>
                  </a:lnTo>
                  <a:lnTo>
                    <a:pt x="313" y="918"/>
                  </a:lnTo>
                  <a:lnTo>
                    <a:pt x="336" y="930"/>
                  </a:lnTo>
                  <a:lnTo>
                    <a:pt x="360" y="941"/>
                  </a:lnTo>
                  <a:lnTo>
                    <a:pt x="384" y="950"/>
                  </a:lnTo>
                  <a:lnTo>
                    <a:pt x="408" y="960"/>
                  </a:lnTo>
                  <a:lnTo>
                    <a:pt x="433" y="969"/>
                  </a:lnTo>
                  <a:lnTo>
                    <a:pt x="457" y="978"/>
                  </a:lnTo>
                  <a:lnTo>
                    <a:pt x="482" y="985"/>
                  </a:lnTo>
                  <a:lnTo>
                    <a:pt x="475" y="976"/>
                  </a:lnTo>
                  <a:lnTo>
                    <a:pt x="467" y="966"/>
                  </a:lnTo>
                  <a:lnTo>
                    <a:pt x="460" y="957"/>
                  </a:lnTo>
                  <a:lnTo>
                    <a:pt x="453" y="947"/>
                  </a:lnTo>
                  <a:lnTo>
                    <a:pt x="447" y="938"/>
                  </a:lnTo>
                  <a:lnTo>
                    <a:pt x="439" y="929"/>
                  </a:lnTo>
                  <a:lnTo>
                    <a:pt x="433" y="918"/>
                  </a:lnTo>
                  <a:lnTo>
                    <a:pt x="427" y="909"/>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1" name="Freeform 10"/>
            <p:cNvSpPr>
              <a:spLocks/>
            </p:cNvSpPr>
            <p:nvPr/>
          </p:nvSpPr>
          <p:spPr bwMode="auto">
            <a:xfrm>
              <a:off x="4846" y="759"/>
              <a:ext cx="72" cy="2"/>
            </a:xfrm>
            <a:custGeom>
              <a:avLst/>
              <a:gdLst>
                <a:gd name="T0" fmla="*/ 0 w 216"/>
                <a:gd name="T1" fmla="*/ 0 h 5"/>
                <a:gd name="T2" fmla="*/ 0 w 216"/>
                <a:gd name="T3" fmla="*/ 0 h 5"/>
                <a:gd name="T4" fmla="*/ 0 w 216"/>
                <a:gd name="T5" fmla="*/ 0 h 5"/>
                <a:gd name="T6" fmla="*/ 0 w 216"/>
                <a:gd name="T7" fmla="*/ 0 h 5"/>
                <a:gd name="T8" fmla="*/ 0 w 216"/>
                <a:gd name="T9" fmla="*/ 0 h 5"/>
                <a:gd name="T10" fmla="*/ 0 w 216"/>
                <a:gd name="T11" fmla="*/ 0 h 5"/>
                <a:gd name="T12" fmla="*/ 0 w 216"/>
                <a:gd name="T13" fmla="*/ 0 h 5"/>
                <a:gd name="T14" fmla="*/ 0 w 216"/>
                <a:gd name="T15" fmla="*/ 0 h 5"/>
                <a:gd name="T16" fmla="*/ 0 w 216"/>
                <a:gd name="T17" fmla="*/ 0 h 5"/>
                <a:gd name="T18" fmla="*/ 0 w 216"/>
                <a:gd name="T19" fmla="*/ 0 h 5"/>
                <a:gd name="T20" fmla="*/ 0 w 216"/>
                <a:gd name="T21" fmla="*/ 0 h 5"/>
                <a:gd name="T22" fmla="*/ 0 w 216"/>
                <a:gd name="T23" fmla="*/ 0 h 5"/>
                <a:gd name="T24" fmla="*/ 0 w 216"/>
                <a:gd name="T25" fmla="*/ 0 h 5"/>
                <a:gd name="T26" fmla="*/ 0 w 216"/>
                <a:gd name="T27" fmla="*/ 0 h 5"/>
                <a:gd name="T28" fmla="*/ 0 w 216"/>
                <a:gd name="T29" fmla="*/ 0 h 5"/>
                <a:gd name="T30" fmla="*/ 0 w 216"/>
                <a:gd name="T31" fmla="*/ 0 h 5"/>
                <a:gd name="T32" fmla="*/ 0 w 216"/>
                <a:gd name="T33" fmla="*/ 0 h 5"/>
                <a:gd name="T34" fmla="*/ 0 w 216"/>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
                <a:gd name="T55" fmla="*/ 0 h 5"/>
                <a:gd name="T56" fmla="*/ 216 w 216"/>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 h="5">
                  <a:moveTo>
                    <a:pt x="216" y="0"/>
                  </a:moveTo>
                  <a:lnTo>
                    <a:pt x="206" y="0"/>
                  </a:lnTo>
                  <a:lnTo>
                    <a:pt x="195" y="2"/>
                  </a:lnTo>
                  <a:lnTo>
                    <a:pt x="186" y="2"/>
                  </a:lnTo>
                  <a:lnTo>
                    <a:pt x="176" y="2"/>
                  </a:lnTo>
                  <a:lnTo>
                    <a:pt x="166" y="3"/>
                  </a:lnTo>
                  <a:lnTo>
                    <a:pt x="155" y="3"/>
                  </a:lnTo>
                  <a:lnTo>
                    <a:pt x="145" y="5"/>
                  </a:lnTo>
                  <a:lnTo>
                    <a:pt x="134" y="5"/>
                  </a:lnTo>
                  <a:lnTo>
                    <a:pt x="118" y="5"/>
                  </a:lnTo>
                  <a:lnTo>
                    <a:pt x="102" y="5"/>
                  </a:lnTo>
                  <a:lnTo>
                    <a:pt x="84" y="5"/>
                  </a:lnTo>
                  <a:lnTo>
                    <a:pt x="67" y="5"/>
                  </a:lnTo>
                  <a:lnTo>
                    <a:pt x="51" y="5"/>
                  </a:lnTo>
                  <a:lnTo>
                    <a:pt x="35" y="3"/>
                  </a:lnTo>
                  <a:lnTo>
                    <a:pt x="17" y="3"/>
                  </a:lnTo>
                  <a:lnTo>
                    <a:pt x="0" y="2"/>
                  </a:lnTo>
                  <a:lnTo>
                    <a:pt x="216" y="0"/>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2" name="Freeform 11"/>
            <p:cNvSpPr>
              <a:spLocks/>
            </p:cNvSpPr>
            <p:nvPr/>
          </p:nvSpPr>
          <p:spPr bwMode="auto">
            <a:xfrm>
              <a:off x="4942" y="401"/>
              <a:ext cx="230" cy="342"/>
            </a:xfrm>
            <a:custGeom>
              <a:avLst/>
              <a:gdLst>
                <a:gd name="T0" fmla="*/ 0 w 690"/>
                <a:gd name="T1" fmla="*/ 0 h 1025"/>
                <a:gd name="T2" fmla="*/ 0 w 690"/>
                <a:gd name="T3" fmla="*/ 0 h 1025"/>
                <a:gd name="T4" fmla="*/ 0 w 690"/>
                <a:gd name="T5" fmla="*/ 0 h 1025"/>
                <a:gd name="T6" fmla="*/ 0 w 690"/>
                <a:gd name="T7" fmla="*/ 0 h 1025"/>
                <a:gd name="T8" fmla="*/ 0 w 690"/>
                <a:gd name="T9" fmla="*/ 0 h 1025"/>
                <a:gd name="T10" fmla="*/ 0 w 690"/>
                <a:gd name="T11" fmla="*/ 0 h 1025"/>
                <a:gd name="T12" fmla="*/ 0 w 690"/>
                <a:gd name="T13" fmla="*/ 0 h 1025"/>
                <a:gd name="T14" fmla="*/ 0 w 690"/>
                <a:gd name="T15" fmla="*/ 0 h 1025"/>
                <a:gd name="T16" fmla="*/ 0 w 690"/>
                <a:gd name="T17" fmla="*/ 0 h 1025"/>
                <a:gd name="T18" fmla="*/ 0 w 690"/>
                <a:gd name="T19" fmla="*/ 0 h 1025"/>
                <a:gd name="T20" fmla="*/ 0 w 690"/>
                <a:gd name="T21" fmla="*/ 0 h 1025"/>
                <a:gd name="T22" fmla="*/ 0 w 690"/>
                <a:gd name="T23" fmla="*/ 0 h 1025"/>
                <a:gd name="T24" fmla="*/ 0 w 690"/>
                <a:gd name="T25" fmla="*/ 0 h 1025"/>
                <a:gd name="T26" fmla="*/ 0 w 690"/>
                <a:gd name="T27" fmla="*/ 0 h 1025"/>
                <a:gd name="T28" fmla="*/ 0 w 690"/>
                <a:gd name="T29" fmla="*/ 0 h 1025"/>
                <a:gd name="T30" fmla="*/ 0 w 690"/>
                <a:gd name="T31" fmla="*/ 0 h 1025"/>
                <a:gd name="T32" fmla="*/ 0 w 690"/>
                <a:gd name="T33" fmla="*/ 0 h 1025"/>
                <a:gd name="T34" fmla="*/ 0 w 690"/>
                <a:gd name="T35" fmla="*/ 0 h 1025"/>
                <a:gd name="T36" fmla="*/ 0 w 690"/>
                <a:gd name="T37" fmla="*/ 0 h 1025"/>
                <a:gd name="T38" fmla="*/ 0 w 690"/>
                <a:gd name="T39" fmla="*/ 0 h 1025"/>
                <a:gd name="T40" fmla="*/ 0 w 690"/>
                <a:gd name="T41" fmla="*/ 0 h 1025"/>
                <a:gd name="T42" fmla="*/ 0 w 690"/>
                <a:gd name="T43" fmla="*/ 0 h 1025"/>
                <a:gd name="T44" fmla="*/ 0 w 690"/>
                <a:gd name="T45" fmla="*/ 0 h 1025"/>
                <a:gd name="T46" fmla="*/ 0 w 690"/>
                <a:gd name="T47" fmla="*/ 0 h 1025"/>
                <a:gd name="T48" fmla="*/ 0 w 690"/>
                <a:gd name="T49" fmla="*/ 0 h 1025"/>
                <a:gd name="T50" fmla="*/ 0 w 690"/>
                <a:gd name="T51" fmla="*/ 0 h 1025"/>
                <a:gd name="T52" fmla="*/ 0 w 690"/>
                <a:gd name="T53" fmla="*/ 0 h 1025"/>
                <a:gd name="T54" fmla="*/ 0 w 690"/>
                <a:gd name="T55" fmla="*/ 0 h 1025"/>
                <a:gd name="T56" fmla="*/ 0 w 690"/>
                <a:gd name="T57" fmla="*/ 0 h 1025"/>
                <a:gd name="T58" fmla="*/ 0 w 690"/>
                <a:gd name="T59" fmla="*/ 0 h 1025"/>
                <a:gd name="T60" fmla="*/ 0 w 690"/>
                <a:gd name="T61" fmla="*/ 0 h 1025"/>
                <a:gd name="T62" fmla="*/ 0 w 690"/>
                <a:gd name="T63" fmla="*/ 0 h 1025"/>
                <a:gd name="T64" fmla="*/ 0 w 690"/>
                <a:gd name="T65" fmla="*/ 0 h 1025"/>
                <a:gd name="T66" fmla="*/ 0 w 690"/>
                <a:gd name="T67" fmla="*/ 0 h 1025"/>
                <a:gd name="T68" fmla="*/ 0 w 690"/>
                <a:gd name="T69" fmla="*/ 0 h 1025"/>
                <a:gd name="T70" fmla="*/ 0 w 690"/>
                <a:gd name="T71" fmla="*/ 0 h 1025"/>
                <a:gd name="T72" fmla="*/ 0 w 690"/>
                <a:gd name="T73" fmla="*/ 0 h 1025"/>
                <a:gd name="T74" fmla="*/ 0 w 690"/>
                <a:gd name="T75" fmla="*/ 0 h 1025"/>
                <a:gd name="T76" fmla="*/ 0 w 690"/>
                <a:gd name="T77" fmla="*/ 0 h 1025"/>
                <a:gd name="T78" fmla="*/ 0 w 690"/>
                <a:gd name="T79" fmla="*/ 0 h 1025"/>
                <a:gd name="T80" fmla="*/ 0 w 690"/>
                <a:gd name="T81" fmla="*/ 0 h 1025"/>
                <a:gd name="T82" fmla="*/ 0 w 690"/>
                <a:gd name="T83" fmla="*/ 0 h 1025"/>
                <a:gd name="T84" fmla="*/ 0 w 690"/>
                <a:gd name="T85" fmla="*/ 0 h 1025"/>
                <a:gd name="T86" fmla="*/ 0 w 690"/>
                <a:gd name="T87" fmla="*/ 0 h 1025"/>
                <a:gd name="T88" fmla="*/ 0 w 690"/>
                <a:gd name="T89" fmla="*/ 0 h 1025"/>
                <a:gd name="T90" fmla="*/ 0 w 690"/>
                <a:gd name="T91" fmla="*/ 0 h 1025"/>
                <a:gd name="T92" fmla="*/ 0 w 690"/>
                <a:gd name="T93" fmla="*/ 0 h 1025"/>
                <a:gd name="T94" fmla="*/ 0 w 690"/>
                <a:gd name="T95" fmla="*/ 0 h 1025"/>
                <a:gd name="T96" fmla="*/ 0 w 690"/>
                <a:gd name="T97" fmla="*/ 0 h 1025"/>
                <a:gd name="T98" fmla="*/ 0 w 690"/>
                <a:gd name="T99" fmla="*/ 0 h 1025"/>
                <a:gd name="T100" fmla="*/ 0 w 690"/>
                <a:gd name="T101" fmla="*/ 0 h 1025"/>
                <a:gd name="T102" fmla="*/ 0 w 690"/>
                <a:gd name="T103" fmla="*/ 0 h 1025"/>
                <a:gd name="T104" fmla="*/ 0 w 690"/>
                <a:gd name="T105" fmla="*/ 0 h 1025"/>
                <a:gd name="T106" fmla="*/ 0 w 690"/>
                <a:gd name="T107" fmla="*/ 0 h 10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90"/>
                <a:gd name="T163" fmla="*/ 0 h 1025"/>
                <a:gd name="T164" fmla="*/ 690 w 690"/>
                <a:gd name="T165" fmla="*/ 1025 h 102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90" h="1025">
                  <a:moveTo>
                    <a:pt x="411" y="123"/>
                  </a:moveTo>
                  <a:lnTo>
                    <a:pt x="389" y="111"/>
                  </a:lnTo>
                  <a:lnTo>
                    <a:pt x="365" y="99"/>
                  </a:lnTo>
                  <a:lnTo>
                    <a:pt x="341" y="88"/>
                  </a:lnTo>
                  <a:lnTo>
                    <a:pt x="317" y="78"/>
                  </a:lnTo>
                  <a:lnTo>
                    <a:pt x="292" y="67"/>
                  </a:lnTo>
                  <a:lnTo>
                    <a:pt x="268" y="58"/>
                  </a:lnTo>
                  <a:lnTo>
                    <a:pt x="243" y="51"/>
                  </a:lnTo>
                  <a:lnTo>
                    <a:pt x="218" y="42"/>
                  </a:lnTo>
                  <a:lnTo>
                    <a:pt x="191" y="35"/>
                  </a:lnTo>
                  <a:lnTo>
                    <a:pt x="165" y="29"/>
                  </a:lnTo>
                  <a:lnTo>
                    <a:pt x="139" y="23"/>
                  </a:lnTo>
                  <a:lnTo>
                    <a:pt x="112" y="17"/>
                  </a:lnTo>
                  <a:lnTo>
                    <a:pt x="84" y="12"/>
                  </a:lnTo>
                  <a:lnTo>
                    <a:pt x="57" y="8"/>
                  </a:lnTo>
                  <a:lnTo>
                    <a:pt x="28" y="3"/>
                  </a:lnTo>
                  <a:lnTo>
                    <a:pt x="0" y="0"/>
                  </a:lnTo>
                  <a:lnTo>
                    <a:pt x="90" y="69"/>
                  </a:lnTo>
                  <a:lnTo>
                    <a:pt x="106" y="73"/>
                  </a:lnTo>
                  <a:lnTo>
                    <a:pt x="124" y="76"/>
                  </a:lnTo>
                  <a:lnTo>
                    <a:pt x="140" y="81"/>
                  </a:lnTo>
                  <a:lnTo>
                    <a:pt x="157" y="85"/>
                  </a:lnTo>
                  <a:lnTo>
                    <a:pt x="174" y="90"/>
                  </a:lnTo>
                  <a:lnTo>
                    <a:pt x="191" y="96"/>
                  </a:lnTo>
                  <a:lnTo>
                    <a:pt x="207" y="100"/>
                  </a:lnTo>
                  <a:lnTo>
                    <a:pt x="224" y="106"/>
                  </a:lnTo>
                  <a:lnTo>
                    <a:pt x="240" y="112"/>
                  </a:lnTo>
                  <a:lnTo>
                    <a:pt x="256" y="118"/>
                  </a:lnTo>
                  <a:lnTo>
                    <a:pt x="271" y="124"/>
                  </a:lnTo>
                  <a:lnTo>
                    <a:pt x="288" y="130"/>
                  </a:lnTo>
                  <a:lnTo>
                    <a:pt x="304" y="138"/>
                  </a:lnTo>
                  <a:lnTo>
                    <a:pt x="319" y="143"/>
                  </a:lnTo>
                  <a:lnTo>
                    <a:pt x="335" y="151"/>
                  </a:lnTo>
                  <a:lnTo>
                    <a:pt x="350" y="158"/>
                  </a:lnTo>
                  <a:lnTo>
                    <a:pt x="335" y="166"/>
                  </a:lnTo>
                  <a:lnTo>
                    <a:pt x="320" y="172"/>
                  </a:lnTo>
                  <a:lnTo>
                    <a:pt x="305" y="178"/>
                  </a:lnTo>
                  <a:lnTo>
                    <a:pt x="292" y="184"/>
                  </a:lnTo>
                  <a:lnTo>
                    <a:pt x="280" y="190"/>
                  </a:lnTo>
                  <a:lnTo>
                    <a:pt x="268" y="194"/>
                  </a:lnTo>
                  <a:lnTo>
                    <a:pt x="256" y="199"/>
                  </a:lnTo>
                  <a:lnTo>
                    <a:pt x="246" y="203"/>
                  </a:lnTo>
                  <a:lnTo>
                    <a:pt x="282" y="239"/>
                  </a:lnTo>
                  <a:lnTo>
                    <a:pt x="301" y="231"/>
                  </a:lnTo>
                  <a:lnTo>
                    <a:pt x="319" y="226"/>
                  </a:lnTo>
                  <a:lnTo>
                    <a:pt x="335" y="218"/>
                  </a:lnTo>
                  <a:lnTo>
                    <a:pt x="350" y="212"/>
                  </a:lnTo>
                  <a:lnTo>
                    <a:pt x="365" y="206"/>
                  </a:lnTo>
                  <a:lnTo>
                    <a:pt x="378" y="200"/>
                  </a:lnTo>
                  <a:lnTo>
                    <a:pt x="390" y="194"/>
                  </a:lnTo>
                  <a:lnTo>
                    <a:pt x="402" y="188"/>
                  </a:lnTo>
                  <a:lnTo>
                    <a:pt x="417" y="197"/>
                  </a:lnTo>
                  <a:lnTo>
                    <a:pt x="432" y="208"/>
                  </a:lnTo>
                  <a:lnTo>
                    <a:pt x="445" y="218"/>
                  </a:lnTo>
                  <a:lnTo>
                    <a:pt x="459" y="229"/>
                  </a:lnTo>
                  <a:lnTo>
                    <a:pt x="472" y="239"/>
                  </a:lnTo>
                  <a:lnTo>
                    <a:pt x="486" y="251"/>
                  </a:lnTo>
                  <a:lnTo>
                    <a:pt x="497" y="264"/>
                  </a:lnTo>
                  <a:lnTo>
                    <a:pt x="509" y="276"/>
                  </a:lnTo>
                  <a:lnTo>
                    <a:pt x="532" y="303"/>
                  </a:lnTo>
                  <a:lnTo>
                    <a:pt x="551" y="330"/>
                  </a:lnTo>
                  <a:lnTo>
                    <a:pt x="569" y="357"/>
                  </a:lnTo>
                  <a:lnTo>
                    <a:pt x="582" y="384"/>
                  </a:lnTo>
                  <a:lnTo>
                    <a:pt x="594" y="410"/>
                  </a:lnTo>
                  <a:lnTo>
                    <a:pt x="602" y="439"/>
                  </a:lnTo>
                  <a:lnTo>
                    <a:pt x="608" y="466"/>
                  </a:lnTo>
                  <a:lnTo>
                    <a:pt x="609" y="494"/>
                  </a:lnTo>
                  <a:lnTo>
                    <a:pt x="384" y="500"/>
                  </a:lnTo>
                  <a:lnTo>
                    <a:pt x="383" y="545"/>
                  </a:lnTo>
                  <a:lnTo>
                    <a:pt x="611" y="539"/>
                  </a:lnTo>
                  <a:lnTo>
                    <a:pt x="611" y="561"/>
                  </a:lnTo>
                  <a:lnTo>
                    <a:pt x="608" y="585"/>
                  </a:lnTo>
                  <a:lnTo>
                    <a:pt x="603" y="607"/>
                  </a:lnTo>
                  <a:lnTo>
                    <a:pt x="597" y="631"/>
                  </a:lnTo>
                  <a:lnTo>
                    <a:pt x="588" y="655"/>
                  </a:lnTo>
                  <a:lnTo>
                    <a:pt x="578" y="679"/>
                  </a:lnTo>
                  <a:lnTo>
                    <a:pt x="564" y="701"/>
                  </a:lnTo>
                  <a:lnTo>
                    <a:pt x="550" y="725"/>
                  </a:lnTo>
                  <a:lnTo>
                    <a:pt x="536" y="745"/>
                  </a:lnTo>
                  <a:lnTo>
                    <a:pt x="523" y="762"/>
                  </a:lnTo>
                  <a:lnTo>
                    <a:pt x="508" y="779"/>
                  </a:lnTo>
                  <a:lnTo>
                    <a:pt x="493" y="795"/>
                  </a:lnTo>
                  <a:lnTo>
                    <a:pt x="477" y="810"/>
                  </a:lnTo>
                  <a:lnTo>
                    <a:pt x="460" y="825"/>
                  </a:lnTo>
                  <a:lnTo>
                    <a:pt x="444" y="839"/>
                  </a:lnTo>
                  <a:lnTo>
                    <a:pt x="426" y="852"/>
                  </a:lnTo>
                  <a:lnTo>
                    <a:pt x="408" y="846"/>
                  </a:lnTo>
                  <a:lnTo>
                    <a:pt x="390" y="840"/>
                  </a:lnTo>
                  <a:lnTo>
                    <a:pt x="374" y="834"/>
                  </a:lnTo>
                  <a:lnTo>
                    <a:pt x="358" y="828"/>
                  </a:lnTo>
                  <a:lnTo>
                    <a:pt x="341" y="824"/>
                  </a:lnTo>
                  <a:lnTo>
                    <a:pt x="326" y="818"/>
                  </a:lnTo>
                  <a:lnTo>
                    <a:pt x="311" y="813"/>
                  </a:lnTo>
                  <a:lnTo>
                    <a:pt x="298" y="809"/>
                  </a:lnTo>
                  <a:lnTo>
                    <a:pt x="289" y="819"/>
                  </a:lnTo>
                  <a:lnTo>
                    <a:pt x="280" y="831"/>
                  </a:lnTo>
                  <a:lnTo>
                    <a:pt x="271" y="841"/>
                  </a:lnTo>
                  <a:lnTo>
                    <a:pt x="264" y="852"/>
                  </a:lnTo>
                  <a:lnTo>
                    <a:pt x="285" y="858"/>
                  </a:lnTo>
                  <a:lnTo>
                    <a:pt x="302" y="864"/>
                  </a:lnTo>
                  <a:lnTo>
                    <a:pt x="319" y="868"/>
                  </a:lnTo>
                  <a:lnTo>
                    <a:pt x="334" y="873"/>
                  </a:lnTo>
                  <a:lnTo>
                    <a:pt x="346" y="877"/>
                  </a:lnTo>
                  <a:lnTo>
                    <a:pt x="356" y="882"/>
                  </a:lnTo>
                  <a:lnTo>
                    <a:pt x="365" y="885"/>
                  </a:lnTo>
                  <a:lnTo>
                    <a:pt x="371" y="888"/>
                  </a:lnTo>
                  <a:lnTo>
                    <a:pt x="353" y="900"/>
                  </a:lnTo>
                  <a:lnTo>
                    <a:pt x="335" y="912"/>
                  </a:lnTo>
                  <a:lnTo>
                    <a:pt x="316" y="922"/>
                  </a:lnTo>
                  <a:lnTo>
                    <a:pt x="296" y="932"/>
                  </a:lnTo>
                  <a:lnTo>
                    <a:pt x="276" y="941"/>
                  </a:lnTo>
                  <a:lnTo>
                    <a:pt x="255" y="950"/>
                  </a:lnTo>
                  <a:lnTo>
                    <a:pt x="232" y="959"/>
                  </a:lnTo>
                  <a:lnTo>
                    <a:pt x="209" y="967"/>
                  </a:lnTo>
                  <a:lnTo>
                    <a:pt x="206" y="980"/>
                  </a:lnTo>
                  <a:lnTo>
                    <a:pt x="201" y="995"/>
                  </a:lnTo>
                  <a:lnTo>
                    <a:pt x="197" y="1010"/>
                  </a:lnTo>
                  <a:lnTo>
                    <a:pt x="192" y="1025"/>
                  </a:lnTo>
                  <a:lnTo>
                    <a:pt x="195" y="1023"/>
                  </a:lnTo>
                  <a:lnTo>
                    <a:pt x="200" y="1022"/>
                  </a:lnTo>
                  <a:lnTo>
                    <a:pt x="203" y="1022"/>
                  </a:lnTo>
                  <a:lnTo>
                    <a:pt x="206" y="1020"/>
                  </a:lnTo>
                  <a:lnTo>
                    <a:pt x="231" y="1012"/>
                  </a:lnTo>
                  <a:lnTo>
                    <a:pt x="256" y="1004"/>
                  </a:lnTo>
                  <a:lnTo>
                    <a:pt x="280" y="994"/>
                  </a:lnTo>
                  <a:lnTo>
                    <a:pt x="304" y="985"/>
                  </a:lnTo>
                  <a:lnTo>
                    <a:pt x="328" y="974"/>
                  </a:lnTo>
                  <a:lnTo>
                    <a:pt x="350" y="964"/>
                  </a:lnTo>
                  <a:lnTo>
                    <a:pt x="372" y="953"/>
                  </a:lnTo>
                  <a:lnTo>
                    <a:pt x="393" y="941"/>
                  </a:lnTo>
                  <a:lnTo>
                    <a:pt x="414" y="931"/>
                  </a:lnTo>
                  <a:lnTo>
                    <a:pt x="435" y="919"/>
                  </a:lnTo>
                  <a:lnTo>
                    <a:pt x="454" y="906"/>
                  </a:lnTo>
                  <a:lnTo>
                    <a:pt x="472" y="892"/>
                  </a:lnTo>
                  <a:lnTo>
                    <a:pt x="492" y="880"/>
                  </a:lnTo>
                  <a:lnTo>
                    <a:pt x="508" y="865"/>
                  </a:lnTo>
                  <a:lnTo>
                    <a:pt x="526" y="852"/>
                  </a:lnTo>
                  <a:lnTo>
                    <a:pt x="542" y="837"/>
                  </a:lnTo>
                  <a:lnTo>
                    <a:pt x="578" y="800"/>
                  </a:lnTo>
                  <a:lnTo>
                    <a:pt x="609" y="762"/>
                  </a:lnTo>
                  <a:lnTo>
                    <a:pt x="634" y="722"/>
                  </a:lnTo>
                  <a:lnTo>
                    <a:pt x="657" y="682"/>
                  </a:lnTo>
                  <a:lnTo>
                    <a:pt x="672" y="639"/>
                  </a:lnTo>
                  <a:lnTo>
                    <a:pt x="684" y="595"/>
                  </a:lnTo>
                  <a:lnTo>
                    <a:pt x="688" y="551"/>
                  </a:lnTo>
                  <a:lnTo>
                    <a:pt x="690" y="504"/>
                  </a:lnTo>
                  <a:lnTo>
                    <a:pt x="688" y="476"/>
                  </a:lnTo>
                  <a:lnTo>
                    <a:pt x="684" y="448"/>
                  </a:lnTo>
                  <a:lnTo>
                    <a:pt x="678" y="419"/>
                  </a:lnTo>
                  <a:lnTo>
                    <a:pt x="669" y="393"/>
                  </a:lnTo>
                  <a:lnTo>
                    <a:pt x="658" y="366"/>
                  </a:lnTo>
                  <a:lnTo>
                    <a:pt x="646" y="340"/>
                  </a:lnTo>
                  <a:lnTo>
                    <a:pt x="631" y="317"/>
                  </a:lnTo>
                  <a:lnTo>
                    <a:pt x="615" y="291"/>
                  </a:lnTo>
                  <a:lnTo>
                    <a:pt x="597" y="269"/>
                  </a:lnTo>
                  <a:lnTo>
                    <a:pt x="576" y="245"/>
                  </a:lnTo>
                  <a:lnTo>
                    <a:pt x="554" y="223"/>
                  </a:lnTo>
                  <a:lnTo>
                    <a:pt x="530" y="202"/>
                  </a:lnTo>
                  <a:lnTo>
                    <a:pt x="503" y="181"/>
                  </a:lnTo>
                  <a:lnTo>
                    <a:pt x="475" y="161"/>
                  </a:lnTo>
                  <a:lnTo>
                    <a:pt x="444" y="142"/>
                  </a:lnTo>
                  <a:lnTo>
                    <a:pt x="411" y="123"/>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3" name="Freeform 12"/>
            <p:cNvSpPr>
              <a:spLocks/>
            </p:cNvSpPr>
            <p:nvPr/>
          </p:nvSpPr>
          <p:spPr bwMode="auto">
            <a:xfrm>
              <a:off x="4914" y="400"/>
              <a:ext cx="156" cy="359"/>
            </a:xfrm>
            <a:custGeom>
              <a:avLst/>
              <a:gdLst>
                <a:gd name="T0" fmla="*/ 0 w 469"/>
                <a:gd name="T1" fmla="*/ 0 h 1078"/>
                <a:gd name="T2" fmla="*/ 0 w 469"/>
                <a:gd name="T3" fmla="*/ 0 h 1078"/>
                <a:gd name="T4" fmla="*/ 0 w 469"/>
                <a:gd name="T5" fmla="*/ 0 h 1078"/>
                <a:gd name="T6" fmla="*/ 0 w 469"/>
                <a:gd name="T7" fmla="*/ 0 h 1078"/>
                <a:gd name="T8" fmla="*/ 0 w 469"/>
                <a:gd name="T9" fmla="*/ 0 h 1078"/>
                <a:gd name="T10" fmla="*/ 0 w 469"/>
                <a:gd name="T11" fmla="*/ 0 h 1078"/>
                <a:gd name="T12" fmla="*/ 0 w 469"/>
                <a:gd name="T13" fmla="*/ 0 h 1078"/>
                <a:gd name="T14" fmla="*/ 0 w 469"/>
                <a:gd name="T15" fmla="*/ 0 h 1078"/>
                <a:gd name="T16" fmla="*/ 0 w 469"/>
                <a:gd name="T17" fmla="*/ 0 h 1078"/>
                <a:gd name="T18" fmla="*/ 0 w 469"/>
                <a:gd name="T19" fmla="*/ 0 h 1078"/>
                <a:gd name="T20" fmla="*/ 0 w 469"/>
                <a:gd name="T21" fmla="*/ 0 h 1078"/>
                <a:gd name="T22" fmla="*/ 0 w 469"/>
                <a:gd name="T23" fmla="*/ 0 h 1078"/>
                <a:gd name="T24" fmla="*/ 0 w 469"/>
                <a:gd name="T25" fmla="*/ 0 h 1078"/>
                <a:gd name="T26" fmla="*/ 0 w 469"/>
                <a:gd name="T27" fmla="*/ 0 h 1078"/>
                <a:gd name="T28" fmla="*/ 0 w 469"/>
                <a:gd name="T29" fmla="*/ 0 h 1078"/>
                <a:gd name="T30" fmla="*/ 0 w 469"/>
                <a:gd name="T31" fmla="*/ 0 h 1078"/>
                <a:gd name="T32" fmla="*/ 0 w 469"/>
                <a:gd name="T33" fmla="*/ 0 h 1078"/>
                <a:gd name="T34" fmla="*/ 0 w 469"/>
                <a:gd name="T35" fmla="*/ 0 h 1078"/>
                <a:gd name="T36" fmla="*/ 0 w 469"/>
                <a:gd name="T37" fmla="*/ 0 h 1078"/>
                <a:gd name="T38" fmla="*/ 0 w 469"/>
                <a:gd name="T39" fmla="*/ 0 h 1078"/>
                <a:gd name="T40" fmla="*/ 0 w 469"/>
                <a:gd name="T41" fmla="*/ 0 h 1078"/>
                <a:gd name="T42" fmla="*/ 0 w 469"/>
                <a:gd name="T43" fmla="*/ 0 h 1078"/>
                <a:gd name="T44" fmla="*/ 0 w 469"/>
                <a:gd name="T45" fmla="*/ 0 h 1078"/>
                <a:gd name="T46" fmla="*/ 0 w 469"/>
                <a:gd name="T47" fmla="*/ 0 h 1078"/>
                <a:gd name="T48" fmla="*/ 0 w 469"/>
                <a:gd name="T49" fmla="*/ 0 h 1078"/>
                <a:gd name="T50" fmla="*/ 0 w 469"/>
                <a:gd name="T51" fmla="*/ 0 h 1078"/>
                <a:gd name="T52" fmla="*/ 0 w 469"/>
                <a:gd name="T53" fmla="*/ 0 h 1078"/>
                <a:gd name="T54" fmla="*/ 0 w 469"/>
                <a:gd name="T55" fmla="*/ 0 h 1078"/>
                <a:gd name="T56" fmla="*/ 0 w 469"/>
                <a:gd name="T57" fmla="*/ 0 h 1078"/>
                <a:gd name="T58" fmla="*/ 0 w 469"/>
                <a:gd name="T59" fmla="*/ 0 h 1078"/>
                <a:gd name="T60" fmla="*/ 0 w 469"/>
                <a:gd name="T61" fmla="*/ 0 h 1078"/>
                <a:gd name="T62" fmla="*/ 0 w 469"/>
                <a:gd name="T63" fmla="*/ 0 h 1078"/>
                <a:gd name="T64" fmla="*/ 0 w 469"/>
                <a:gd name="T65" fmla="*/ 0 h 1078"/>
                <a:gd name="T66" fmla="*/ 0 w 469"/>
                <a:gd name="T67" fmla="*/ 0 h 1078"/>
                <a:gd name="T68" fmla="*/ 0 w 469"/>
                <a:gd name="T69" fmla="*/ 0 h 1078"/>
                <a:gd name="T70" fmla="*/ 0 w 469"/>
                <a:gd name="T71" fmla="*/ 0 h 1078"/>
                <a:gd name="T72" fmla="*/ 0 w 469"/>
                <a:gd name="T73" fmla="*/ 0 h 1078"/>
                <a:gd name="T74" fmla="*/ 0 w 469"/>
                <a:gd name="T75" fmla="*/ 0 h 1078"/>
                <a:gd name="T76" fmla="*/ 0 w 469"/>
                <a:gd name="T77" fmla="*/ 0 h 1078"/>
                <a:gd name="T78" fmla="*/ 0 w 469"/>
                <a:gd name="T79" fmla="*/ 0 h 1078"/>
                <a:gd name="T80" fmla="*/ 0 w 469"/>
                <a:gd name="T81" fmla="*/ 0 h 1078"/>
                <a:gd name="T82" fmla="*/ 0 w 469"/>
                <a:gd name="T83" fmla="*/ 0 h 1078"/>
                <a:gd name="T84" fmla="*/ 0 w 469"/>
                <a:gd name="T85" fmla="*/ 0 h 1078"/>
                <a:gd name="T86" fmla="*/ 0 w 469"/>
                <a:gd name="T87" fmla="*/ 0 h 1078"/>
                <a:gd name="T88" fmla="*/ 0 w 469"/>
                <a:gd name="T89" fmla="*/ 0 h 1078"/>
                <a:gd name="T90" fmla="*/ 0 w 469"/>
                <a:gd name="T91" fmla="*/ 0 h 1078"/>
                <a:gd name="T92" fmla="*/ 0 w 469"/>
                <a:gd name="T93" fmla="*/ 0 h 1078"/>
                <a:gd name="T94" fmla="*/ 0 w 469"/>
                <a:gd name="T95" fmla="*/ 0 h 1078"/>
                <a:gd name="T96" fmla="*/ 0 w 469"/>
                <a:gd name="T97" fmla="*/ 0 h 1078"/>
                <a:gd name="T98" fmla="*/ 0 w 469"/>
                <a:gd name="T99" fmla="*/ 0 h 1078"/>
                <a:gd name="T100" fmla="*/ 0 w 469"/>
                <a:gd name="T101" fmla="*/ 0 h 1078"/>
                <a:gd name="T102" fmla="*/ 0 w 469"/>
                <a:gd name="T103" fmla="*/ 0 h 10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69"/>
                <a:gd name="T157" fmla="*/ 0 h 1078"/>
                <a:gd name="T158" fmla="*/ 469 w 469"/>
                <a:gd name="T159" fmla="*/ 1078 h 10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69" h="1078">
                  <a:moveTo>
                    <a:pt x="146" y="1007"/>
                  </a:moveTo>
                  <a:lnTo>
                    <a:pt x="163" y="992"/>
                  </a:lnTo>
                  <a:lnTo>
                    <a:pt x="179" y="974"/>
                  </a:lnTo>
                  <a:lnTo>
                    <a:pt x="195" y="956"/>
                  </a:lnTo>
                  <a:lnTo>
                    <a:pt x="212" y="935"/>
                  </a:lnTo>
                  <a:lnTo>
                    <a:pt x="228" y="913"/>
                  </a:lnTo>
                  <a:lnTo>
                    <a:pt x="246" y="890"/>
                  </a:lnTo>
                  <a:lnTo>
                    <a:pt x="262" y="865"/>
                  </a:lnTo>
                  <a:lnTo>
                    <a:pt x="280" y="838"/>
                  </a:lnTo>
                  <a:lnTo>
                    <a:pt x="289" y="841"/>
                  </a:lnTo>
                  <a:lnTo>
                    <a:pt x="300" y="843"/>
                  </a:lnTo>
                  <a:lnTo>
                    <a:pt x="309" y="845"/>
                  </a:lnTo>
                  <a:lnTo>
                    <a:pt x="317" y="847"/>
                  </a:lnTo>
                  <a:lnTo>
                    <a:pt x="325" y="850"/>
                  </a:lnTo>
                  <a:lnTo>
                    <a:pt x="334" y="851"/>
                  </a:lnTo>
                  <a:lnTo>
                    <a:pt x="341" y="854"/>
                  </a:lnTo>
                  <a:lnTo>
                    <a:pt x="349" y="856"/>
                  </a:lnTo>
                  <a:lnTo>
                    <a:pt x="356" y="845"/>
                  </a:lnTo>
                  <a:lnTo>
                    <a:pt x="365" y="835"/>
                  </a:lnTo>
                  <a:lnTo>
                    <a:pt x="374" y="823"/>
                  </a:lnTo>
                  <a:lnTo>
                    <a:pt x="383" y="813"/>
                  </a:lnTo>
                  <a:lnTo>
                    <a:pt x="373" y="810"/>
                  </a:lnTo>
                  <a:lnTo>
                    <a:pt x="362" y="807"/>
                  </a:lnTo>
                  <a:lnTo>
                    <a:pt x="352" y="804"/>
                  </a:lnTo>
                  <a:lnTo>
                    <a:pt x="341" y="801"/>
                  </a:lnTo>
                  <a:lnTo>
                    <a:pt x="332" y="799"/>
                  </a:lnTo>
                  <a:lnTo>
                    <a:pt x="323" y="796"/>
                  </a:lnTo>
                  <a:lnTo>
                    <a:pt x="316" y="795"/>
                  </a:lnTo>
                  <a:lnTo>
                    <a:pt x="309" y="792"/>
                  </a:lnTo>
                  <a:lnTo>
                    <a:pt x="329" y="756"/>
                  </a:lnTo>
                  <a:lnTo>
                    <a:pt x="347" y="722"/>
                  </a:lnTo>
                  <a:lnTo>
                    <a:pt x="361" y="689"/>
                  </a:lnTo>
                  <a:lnTo>
                    <a:pt x="374" y="658"/>
                  </a:lnTo>
                  <a:lnTo>
                    <a:pt x="383" y="628"/>
                  </a:lnTo>
                  <a:lnTo>
                    <a:pt x="389" y="601"/>
                  </a:lnTo>
                  <a:lnTo>
                    <a:pt x="392" y="574"/>
                  </a:lnTo>
                  <a:lnTo>
                    <a:pt x="393" y="550"/>
                  </a:lnTo>
                  <a:lnTo>
                    <a:pt x="468" y="549"/>
                  </a:lnTo>
                  <a:lnTo>
                    <a:pt x="469" y="504"/>
                  </a:lnTo>
                  <a:lnTo>
                    <a:pt x="386" y="507"/>
                  </a:lnTo>
                  <a:lnTo>
                    <a:pt x="384" y="479"/>
                  </a:lnTo>
                  <a:lnTo>
                    <a:pt x="380" y="450"/>
                  </a:lnTo>
                  <a:lnTo>
                    <a:pt x="371" y="422"/>
                  </a:lnTo>
                  <a:lnTo>
                    <a:pt x="362" y="392"/>
                  </a:lnTo>
                  <a:lnTo>
                    <a:pt x="349" y="362"/>
                  </a:lnTo>
                  <a:lnTo>
                    <a:pt x="332" y="332"/>
                  </a:lnTo>
                  <a:lnTo>
                    <a:pt x="314" y="301"/>
                  </a:lnTo>
                  <a:lnTo>
                    <a:pt x="294" y="268"/>
                  </a:lnTo>
                  <a:lnTo>
                    <a:pt x="304" y="265"/>
                  </a:lnTo>
                  <a:lnTo>
                    <a:pt x="313" y="262"/>
                  </a:lnTo>
                  <a:lnTo>
                    <a:pt x="322" y="258"/>
                  </a:lnTo>
                  <a:lnTo>
                    <a:pt x="332" y="255"/>
                  </a:lnTo>
                  <a:lnTo>
                    <a:pt x="341" y="252"/>
                  </a:lnTo>
                  <a:lnTo>
                    <a:pt x="350" y="249"/>
                  </a:lnTo>
                  <a:lnTo>
                    <a:pt x="358" y="246"/>
                  </a:lnTo>
                  <a:lnTo>
                    <a:pt x="367" y="243"/>
                  </a:lnTo>
                  <a:lnTo>
                    <a:pt x="331" y="207"/>
                  </a:lnTo>
                  <a:lnTo>
                    <a:pt x="329" y="207"/>
                  </a:lnTo>
                  <a:lnTo>
                    <a:pt x="326" y="209"/>
                  </a:lnTo>
                  <a:lnTo>
                    <a:pt x="325" y="209"/>
                  </a:lnTo>
                  <a:lnTo>
                    <a:pt x="322" y="210"/>
                  </a:lnTo>
                  <a:lnTo>
                    <a:pt x="268" y="230"/>
                  </a:lnTo>
                  <a:lnTo>
                    <a:pt x="250" y="204"/>
                  </a:lnTo>
                  <a:lnTo>
                    <a:pt x="233" y="182"/>
                  </a:lnTo>
                  <a:lnTo>
                    <a:pt x="213" y="159"/>
                  </a:lnTo>
                  <a:lnTo>
                    <a:pt x="194" y="137"/>
                  </a:lnTo>
                  <a:lnTo>
                    <a:pt x="173" y="118"/>
                  </a:lnTo>
                  <a:lnTo>
                    <a:pt x="152" y="97"/>
                  </a:lnTo>
                  <a:lnTo>
                    <a:pt x="130" y="79"/>
                  </a:lnTo>
                  <a:lnTo>
                    <a:pt x="108" y="61"/>
                  </a:lnTo>
                  <a:lnTo>
                    <a:pt x="116" y="62"/>
                  </a:lnTo>
                  <a:lnTo>
                    <a:pt x="124" y="64"/>
                  </a:lnTo>
                  <a:lnTo>
                    <a:pt x="133" y="65"/>
                  </a:lnTo>
                  <a:lnTo>
                    <a:pt x="142" y="67"/>
                  </a:lnTo>
                  <a:lnTo>
                    <a:pt x="149" y="68"/>
                  </a:lnTo>
                  <a:lnTo>
                    <a:pt x="158" y="70"/>
                  </a:lnTo>
                  <a:lnTo>
                    <a:pt x="166" y="71"/>
                  </a:lnTo>
                  <a:lnTo>
                    <a:pt x="175" y="73"/>
                  </a:lnTo>
                  <a:lnTo>
                    <a:pt x="85" y="4"/>
                  </a:lnTo>
                  <a:lnTo>
                    <a:pt x="75" y="4"/>
                  </a:lnTo>
                  <a:lnTo>
                    <a:pt x="64" y="3"/>
                  </a:lnTo>
                  <a:lnTo>
                    <a:pt x="54" y="3"/>
                  </a:lnTo>
                  <a:lnTo>
                    <a:pt x="44" y="1"/>
                  </a:lnTo>
                  <a:lnTo>
                    <a:pt x="33" y="1"/>
                  </a:lnTo>
                  <a:lnTo>
                    <a:pt x="23" y="0"/>
                  </a:lnTo>
                  <a:lnTo>
                    <a:pt x="11" y="0"/>
                  </a:lnTo>
                  <a:lnTo>
                    <a:pt x="0" y="0"/>
                  </a:lnTo>
                  <a:lnTo>
                    <a:pt x="3" y="12"/>
                  </a:lnTo>
                  <a:lnTo>
                    <a:pt x="5" y="25"/>
                  </a:lnTo>
                  <a:lnTo>
                    <a:pt x="8" y="40"/>
                  </a:lnTo>
                  <a:lnTo>
                    <a:pt x="9" y="55"/>
                  </a:lnTo>
                  <a:lnTo>
                    <a:pt x="11" y="55"/>
                  </a:lnTo>
                  <a:lnTo>
                    <a:pt x="38" y="74"/>
                  </a:lnTo>
                  <a:lnTo>
                    <a:pt x="63" y="95"/>
                  </a:lnTo>
                  <a:lnTo>
                    <a:pt x="87" y="118"/>
                  </a:lnTo>
                  <a:lnTo>
                    <a:pt x="112" y="140"/>
                  </a:lnTo>
                  <a:lnTo>
                    <a:pt x="134" y="164"/>
                  </a:lnTo>
                  <a:lnTo>
                    <a:pt x="157" y="189"/>
                  </a:lnTo>
                  <a:lnTo>
                    <a:pt x="178" y="216"/>
                  </a:lnTo>
                  <a:lnTo>
                    <a:pt x="198" y="244"/>
                  </a:lnTo>
                  <a:lnTo>
                    <a:pt x="183" y="250"/>
                  </a:lnTo>
                  <a:lnTo>
                    <a:pt x="167" y="255"/>
                  </a:lnTo>
                  <a:lnTo>
                    <a:pt x="149" y="259"/>
                  </a:lnTo>
                  <a:lnTo>
                    <a:pt x="128" y="264"/>
                  </a:lnTo>
                  <a:lnTo>
                    <a:pt x="106" y="268"/>
                  </a:lnTo>
                  <a:lnTo>
                    <a:pt x="81" y="273"/>
                  </a:lnTo>
                  <a:lnTo>
                    <a:pt x="54" y="277"/>
                  </a:lnTo>
                  <a:lnTo>
                    <a:pt x="26" y="280"/>
                  </a:lnTo>
                  <a:lnTo>
                    <a:pt x="26" y="292"/>
                  </a:lnTo>
                  <a:lnTo>
                    <a:pt x="26" y="304"/>
                  </a:lnTo>
                  <a:lnTo>
                    <a:pt x="26" y="318"/>
                  </a:lnTo>
                  <a:lnTo>
                    <a:pt x="27" y="329"/>
                  </a:lnTo>
                  <a:lnTo>
                    <a:pt x="49" y="326"/>
                  </a:lnTo>
                  <a:lnTo>
                    <a:pt x="72" y="322"/>
                  </a:lnTo>
                  <a:lnTo>
                    <a:pt x="94" y="318"/>
                  </a:lnTo>
                  <a:lnTo>
                    <a:pt x="119" y="313"/>
                  </a:lnTo>
                  <a:lnTo>
                    <a:pt x="145" y="307"/>
                  </a:lnTo>
                  <a:lnTo>
                    <a:pt x="170" y="301"/>
                  </a:lnTo>
                  <a:lnTo>
                    <a:pt x="197" y="294"/>
                  </a:lnTo>
                  <a:lnTo>
                    <a:pt x="225" y="286"/>
                  </a:lnTo>
                  <a:lnTo>
                    <a:pt x="233" y="294"/>
                  </a:lnTo>
                  <a:lnTo>
                    <a:pt x="240" y="304"/>
                  </a:lnTo>
                  <a:lnTo>
                    <a:pt x="247" y="315"/>
                  </a:lnTo>
                  <a:lnTo>
                    <a:pt x="253" y="326"/>
                  </a:lnTo>
                  <a:lnTo>
                    <a:pt x="261" y="340"/>
                  </a:lnTo>
                  <a:lnTo>
                    <a:pt x="268" y="355"/>
                  </a:lnTo>
                  <a:lnTo>
                    <a:pt x="274" y="370"/>
                  </a:lnTo>
                  <a:lnTo>
                    <a:pt x="282" y="388"/>
                  </a:lnTo>
                  <a:lnTo>
                    <a:pt x="294" y="422"/>
                  </a:lnTo>
                  <a:lnTo>
                    <a:pt x="303" y="453"/>
                  </a:lnTo>
                  <a:lnTo>
                    <a:pt x="307" y="483"/>
                  </a:lnTo>
                  <a:lnTo>
                    <a:pt x="310" y="508"/>
                  </a:lnTo>
                  <a:lnTo>
                    <a:pt x="29" y="517"/>
                  </a:lnTo>
                  <a:lnTo>
                    <a:pt x="29" y="528"/>
                  </a:lnTo>
                  <a:lnTo>
                    <a:pt x="29" y="540"/>
                  </a:lnTo>
                  <a:lnTo>
                    <a:pt x="29" y="550"/>
                  </a:lnTo>
                  <a:lnTo>
                    <a:pt x="29" y="562"/>
                  </a:lnTo>
                  <a:lnTo>
                    <a:pt x="312" y="553"/>
                  </a:lnTo>
                  <a:lnTo>
                    <a:pt x="312" y="579"/>
                  </a:lnTo>
                  <a:lnTo>
                    <a:pt x="309" y="605"/>
                  </a:lnTo>
                  <a:lnTo>
                    <a:pt x="303" y="632"/>
                  </a:lnTo>
                  <a:lnTo>
                    <a:pt x="295" y="661"/>
                  </a:lnTo>
                  <a:lnTo>
                    <a:pt x="285" y="689"/>
                  </a:lnTo>
                  <a:lnTo>
                    <a:pt x="271" y="719"/>
                  </a:lnTo>
                  <a:lnTo>
                    <a:pt x="256" y="750"/>
                  </a:lnTo>
                  <a:lnTo>
                    <a:pt x="239" y="781"/>
                  </a:lnTo>
                  <a:lnTo>
                    <a:pt x="213" y="774"/>
                  </a:lnTo>
                  <a:lnTo>
                    <a:pt x="188" y="768"/>
                  </a:lnTo>
                  <a:lnTo>
                    <a:pt x="161" y="763"/>
                  </a:lnTo>
                  <a:lnTo>
                    <a:pt x="134" y="757"/>
                  </a:lnTo>
                  <a:lnTo>
                    <a:pt x="108" y="755"/>
                  </a:lnTo>
                  <a:lnTo>
                    <a:pt x="79" y="752"/>
                  </a:lnTo>
                  <a:lnTo>
                    <a:pt x="52" y="749"/>
                  </a:lnTo>
                  <a:lnTo>
                    <a:pt x="24" y="747"/>
                  </a:lnTo>
                  <a:lnTo>
                    <a:pt x="24" y="759"/>
                  </a:lnTo>
                  <a:lnTo>
                    <a:pt x="24" y="771"/>
                  </a:lnTo>
                  <a:lnTo>
                    <a:pt x="24" y="784"/>
                  </a:lnTo>
                  <a:lnTo>
                    <a:pt x="23" y="796"/>
                  </a:lnTo>
                  <a:lnTo>
                    <a:pt x="46" y="798"/>
                  </a:lnTo>
                  <a:lnTo>
                    <a:pt x="70" y="801"/>
                  </a:lnTo>
                  <a:lnTo>
                    <a:pt x="94" y="802"/>
                  </a:lnTo>
                  <a:lnTo>
                    <a:pt x="119" y="805"/>
                  </a:lnTo>
                  <a:lnTo>
                    <a:pt x="143" y="808"/>
                  </a:lnTo>
                  <a:lnTo>
                    <a:pt x="167" y="813"/>
                  </a:lnTo>
                  <a:lnTo>
                    <a:pt x="191" y="817"/>
                  </a:lnTo>
                  <a:lnTo>
                    <a:pt x="215" y="822"/>
                  </a:lnTo>
                  <a:lnTo>
                    <a:pt x="188" y="859"/>
                  </a:lnTo>
                  <a:lnTo>
                    <a:pt x="164" y="892"/>
                  </a:lnTo>
                  <a:lnTo>
                    <a:pt x="140" y="923"/>
                  </a:lnTo>
                  <a:lnTo>
                    <a:pt x="118" y="950"/>
                  </a:lnTo>
                  <a:lnTo>
                    <a:pt x="97" y="974"/>
                  </a:lnTo>
                  <a:lnTo>
                    <a:pt x="78" y="995"/>
                  </a:lnTo>
                  <a:lnTo>
                    <a:pt x="60" y="1013"/>
                  </a:lnTo>
                  <a:lnTo>
                    <a:pt x="44" y="1027"/>
                  </a:lnTo>
                  <a:lnTo>
                    <a:pt x="15" y="1029"/>
                  </a:lnTo>
                  <a:lnTo>
                    <a:pt x="14" y="1042"/>
                  </a:lnTo>
                  <a:lnTo>
                    <a:pt x="14" y="1054"/>
                  </a:lnTo>
                  <a:lnTo>
                    <a:pt x="14" y="1066"/>
                  </a:lnTo>
                  <a:lnTo>
                    <a:pt x="12" y="1078"/>
                  </a:lnTo>
                  <a:lnTo>
                    <a:pt x="29" y="1077"/>
                  </a:lnTo>
                  <a:lnTo>
                    <a:pt x="46" y="1075"/>
                  </a:lnTo>
                  <a:lnTo>
                    <a:pt x="63" y="1072"/>
                  </a:lnTo>
                  <a:lnTo>
                    <a:pt x="81" y="1071"/>
                  </a:lnTo>
                  <a:lnTo>
                    <a:pt x="97" y="1068"/>
                  </a:lnTo>
                  <a:lnTo>
                    <a:pt x="113" y="1065"/>
                  </a:lnTo>
                  <a:lnTo>
                    <a:pt x="130" y="1062"/>
                  </a:lnTo>
                  <a:lnTo>
                    <a:pt x="148" y="1059"/>
                  </a:lnTo>
                  <a:lnTo>
                    <a:pt x="164" y="1056"/>
                  </a:lnTo>
                  <a:lnTo>
                    <a:pt x="180" y="1053"/>
                  </a:lnTo>
                  <a:lnTo>
                    <a:pt x="197" y="1050"/>
                  </a:lnTo>
                  <a:lnTo>
                    <a:pt x="213" y="1045"/>
                  </a:lnTo>
                  <a:lnTo>
                    <a:pt x="230" y="1041"/>
                  </a:lnTo>
                  <a:lnTo>
                    <a:pt x="245" y="1038"/>
                  </a:lnTo>
                  <a:lnTo>
                    <a:pt x="261" y="1033"/>
                  </a:lnTo>
                  <a:lnTo>
                    <a:pt x="277" y="1029"/>
                  </a:lnTo>
                  <a:lnTo>
                    <a:pt x="282" y="1014"/>
                  </a:lnTo>
                  <a:lnTo>
                    <a:pt x="286" y="999"/>
                  </a:lnTo>
                  <a:lnTo>
                    <a:pt x="291" y="984"/>
                  </a:lnTo>
                  <a:lnTo>
                    <a:pt x="294" y="971"/>
                  </a:lnTo>
                  <a:lnTo>
                    <a:pt x="277" y="977"/>
                  </a:lnTo>
                  <a:lnTo>
                    <a:pt x="259" y="981"/>
                  </a:lnTo>
                  <a:lnTo>
                    <a:pt x="242" y="986"/>
                  </a:lnTo>
                  <a:lnTo>
                    <a:pt x="224" y="990"/>
                  </a:lnTo>
                  <a:lnTo>
                    <a:pt x="204" y="995"/>
                  </a:lnTo>
                  <a:lnTo>
                    <a:pt x="185" y="999"/>
                  </a:lnTo>
                  <a:lnTo>
                    <a:pt x="166" y="1004"/>
                  </a:lnTo>
                  <a:lnTo>
                    <a:pt x="146" y="1007"/>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4" name="Freeform 13"/>
            <p:cNvSpPr>
              <a:spLocks/>
            </p:cNvSpPr>
            <p:nvPr/>
          </p:nvSpPr>
          <p:spPr bwMode="auto">
            <a:xfrm>
              <a:off x="4704" y="401"/>
              <a:ext cx="149" cy="359"/>
            </a:xfrm>
            <a:custGeom>
              <a:avLst/>
              <a:gdLst>
                <a:gd name="T0" fmla="*/ 0 w 447"/>
                <a:gd name="T1" fmla="*/ 0 h 1076"/>
                <a:gd name="T2" fmla="*/ 0 w 447"/>
                <a:gd name="T3" fmla="*/ 0 h 1076"/>
                <a:gd name="T4" fmla="*/ 0 w 447"/>
                <a:gd name="T5" fmla="*/ 0 h 1076"/>
                <a:gd name="T6" fmla="*/ 0 w 447"/>
                <a:gd name="T7" fmla="*/ 0 h 1076"/>
                <a:gd name="T8" fmla="*/ 0 w 447"/>
                <a:gd name="T9" fmla="*/ 0 h 1076"/>
                <a:gd name="T10" fmla="*/ 0 w 447"/>
                <a:gd name="T11" fmla="*/ 0 h 1076"/>
                <a:gd name="T12" fmla="*/ 0 w 447"/>
                <a:gd name="T13" fmla="*/ 0 h 1076"/>
                <a:gd name="T14" fmla="*/ 0 w 447"/>
                <a:gd name="T15" fmla="*/ 0 h 1076"/>
                <a:gd name="T16" fmla="*/ 0 w 447"/>
                <a:gd name="T17" fmla="*/ 0 h 1076"/>
                <a:gd name="T18" fmla="*/ 0 w 447"/>
                <a:gd name="T19" fmla="*/ 0 h 1076"/>
                <a:gd name="T20" fmla="*/ 0 w 447"/>
                <a:gd name="T21" fmla="*/ 0 h 1076"/>
                <a:gd name="T22" fmla="*/ 0 w 447"/>
                <a:gd name="T23" fmla="*/ 0 h 1076"/>
                <a:gd name="T24" fmla="*/ 0 w 447"/>
                <a:gd name="T25" fmla="*/ 0 h 1076"/>
                <a:gd name="T26" fmla="*/ 0 w 447"/>
                <a:gd name="T27" fmla="*/ 0 h 1076"/>
                <a:gd name="T28" fmla="*/ 0 w 447"/>
                <a:gd name="T29" fmla="*/ 0 h 1076"/>
                <a:gd name="T30" fmla="*/ 0 w 447"/>
                <a:gd name="T31" fmla="*/ 0 h 1076"/>
                <a:gd name="T32" fmla="*/ 0 w 447"/>
                <a:gd name="T33" fmla="*/ 0 h 1076"/>
                <a:gd name="T34" fmla="*/ 0 w 447"/>
                <a:gd name="T35" fmla="*/ 0 h 1076"/>
                <a:gd name="T36" fmla="*/ 0 w 447"/>
                <a:gd name="T37" fmla="*/ 0 h 1076"/>
                <a:gd name="T38" fmla="*/ 0 w 447"/>
                <a:gd name="T39" fmla="*/ 0 h 1076"/>
                <a:gd name="T40" fmla="*/ 0 w 447"/>
                <a:gd name="T41" fmla="*/ 0 h 1076"/>
                <a:gd name="T42" fmla="*/ 0 w 447"/>
                <a:gd name="T43" fmla="*/ 0 h 1076"/>
                <a:gd name="T44" fmla="*/ 0 w 447"/>
                <a:gd name="T45" fmla="*/ 0 h 1076"/>
                <a:gd name="T46" fmla="*/ 0 w 447"/>
                <a:gd name="T47" fmla="*/ 0 h 1076"/>
                <a:gd name="T48" fmla="*/ 0 w 447"/>
                <a:gd name="T49" fmla="*/ 0 h 1076"/>
                <a:gd name="T50" fmla="*/ 0 w 447"/>
                <a:gd name="T51" fmla="*/ 0 h 1076"/>
                <a:gd name="T52" fmla="*/ 0 w 447"/>
                <a:gd name="T53" fmla="*/ 0 h 1076"/>
                <a:gd name="T54" fmla="*/ 0 w 447"/>
                <a:gd name="T55" fmla="*/ 0 h 1076"/>
                <a:gd name="T56" fmla="*/ 0 w 447"/>
                <a:gd name="T57" fmla="*/ 0 h 1076"/>
                <a:gd name="T58" fmla="*/ 0 w 447"/>
                <a:gd name="T59" fmla="*/ 0 h 1076"/>
                <a:gd name="T60" fmla="*/ 0 w 447"/>
                <a:gd name="T61" fmla="*/ 0 h 1076"/>
                <a:gd name="T62" fmla="*/ 0 w 447"/>
                <a:gd name="T63" fmla="*/ 0 h 1076"/>
                <a:gd name="T64" fmla="*/ 0 w 447"/>
                <a:gd name="T65" fmla="*/ 0 h 1076"/>
                <a:gd name="T66" fmla="*/ 0 w 447"/>
                <a:gd name="T67" fmla="*/ 0 h 1076"/>
                <a:gd name="T68" fmla="*/ 0 w 447"/>
                <a:gd name="T69" fmla="*/ 0 h 1076"/>
                <a:gd name="T70" fmla="*/ 0 w 447"/>
                <a:gd name="T71" fmla="*/ 0 h 1076"/>
                <a:gd name="T72" fmla="*/ 0 w 447"/>
                <a:gd name="T73" fmla="*/ 0 h 1076"/>
                <a:gd name="T74" fmla="*/ 0 w 447"/>
                <a:gd name="T75" fmla="*/ 0 h 1076"/>
                <a:gd name="T76" fmla="*/ 0 w 447"/>
                <a:gd name="T77" fmla="*/ 0 h 1076"/>
                <a:gd name="T78" fmla="*/ 0 w 447"/>
                <a:gd name="T79" fmla="*/ 0 h 1076"/>
                <a:gd name="T80" fmla="*/ 0 w 447"/>
                <a:gd name="T81" fmla="*/ 0 h 1076"/>
                <a:gd name="T82" fmla="*/ 0 w 447"/>
                <a:gd name="T83" fmla="*/ 0 h 1076"/>
                <a:gd name="T84" fmla="*/ 0 w 447"/>
                <a:gd name="T85" fmla="*/ 0 h 1076"/>
                <a:gd name="T86" fmla="*/ 0 w 447"/>
                <a:gd name="T87" fmla="*/ 0 h 1076"/>
                <a:gd name="T88" fmla="*/ 0 w 447"/>
                <a:gd name="T89" fmla="*/ 0 h 1076"/>
                <a:gd name="T90" fmla="*/ 0 w 447"/>
                <a:gd name="T91" fmla="*/ 0 h 1076"/>
                <a:gd name="T92" fmla="*/ 0 w 447"/>
                <a:gd name="T93" fmla="*/ 0 h 1076"/>
                <a:gd name="T94" fmla="*/ 0 w 447"/>
                <a:gd name="T95" fmla="*/ 0 h 1076"/>
                <a:gd name="T96" fmla="*/ 0 w 447"/>
                <a:gd name="T97" fmla="*/ 0 h 1076"/>
                <a:gd name="T98" fmla="*/ 0 w 447"/>
                <a:gd name="T99" fmla="*/ 0 h 1076"/>
                <a:gd name="T100" fmla="*/ 0 w 447"/>
                <a:gd name="T101" fmla="*/ 0 h 1076"/>
                <a:gd name="T102" fmla="*/ 0 w 447"/>
                <a:gd name="T103" fmla="*/ 0 h 1076"/>
                <a:gd name="T104" fmla="*/ 0 w 447"/>
                <a:gd name="T105" fmla="*/ 0 h 1076"/>
                <a:gd name="T106" fmla="*/ 0 w 447"/>
                <a:gd name="T107" fmla="*/ 0 h 1076"/>
                <a:gd name="T108" fmla="*/ 0 w 447"/>
                <a:gd name="T109" fmla="*/ 0 h 1076"/>
                <a:gd name="T110" fmla="*/ 0 w 447"/>
                <a:gd name="T111" fmla="*/ 0 h 1076"/>
                <a:gd name="T112" fmla="*/ 0 w 447"/>
                <a:gd name="T113" fmla="*/ 0 h 10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47"/>
                <a:gd name="T172" fmla="*/ 0 h 1076"/>
                <a:gd name="T173" fmla="*/ 447 w 447"/>
                <a:gd name="T174" fmla="*/ 1076 h 107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47" h="1076">
                  <a:moveTo>
                    <a:pt x="253" y="836"/>
                  </a:moveTo>
                  <a:lnTo>
                    <a:pt x="262" y="833"/>
                  </a:lnTo>
                  <a:lnTo>
                    <a:pt x="274" y="828"/>
                  </a:lnTo>
                  <a:lnTo>
                    <a:pt x="289" y="825"/>
                  </a:lnTo>
                  <a:lnTo>
                    <a:pt x="305" y="821"/>
                  </a:lnTo>
                  <a:lnTo>
                    <a:pt x="325" y="818"/>
                  </a:lnTo>
                  <a:lnTo>
                    <a:pt x="345" y="813"/>
                  </a:lnTo>
                  <a:lnTo>
                    <a:pt x="368" y="810"/>
                  </a:lnTo>
                  <a:lnTo>
                    <a:pt x="393" y="806"/>
                  </a:lnTo>
                  <a:lnTo>
                    <a:pt x="393" y="794"/>
                  </a:lnTo>
                  <a:lnTo>
                    <a:pt x="393" y="782"/>
                  </a:lnTo>
                  <a:lnTo>
                    <a:pt x="393" y="770"/>
                  </a:lnTo>
                  <a:lnTo>
                    <a:pt x="392" y="758"/>
                  </a:lnTo>
                  <a:lnTo>
                    <a:pt x="374" y="761"/>
                  </a:lnTo>
                  <a:lnTo>
                    <a:pt x="354" y="765"/>
                  </a:lnTo>
                  <a:lnTo>
                    <a:pt x="337" y="770"/>
                  </a:lnTo>
                  <a:lnTo>
                    <a:pt x="317" y="774"/>
                  </a:lnTo>
                  <a:lnTo>
                    <a:pt x="296" y="780"/>
                  </a:lnTo>
                  <a:lnTo>
                    <a:pt x="275" y="785"/>
                  </a:lnTo>
                  <a:lnTo>
                    <a:pt x="255" y="791"/>
                  </a:lnTo>
                  <a:lnTo>
                    <a:pt x="232" y="797"/>
                  </a:lnTo>
                  <a:lnTo>
                    <a:pt x="225" y="789"/>
                  </a:lnTo>
                  <a:lnTo>
                    <a:pt x="217" y="779"/>
                  </a:lnTo>
                  <a:lnTo>
                    <a:pt x="210" y="768"/>
                  </a:lnTo>
                  <a:lnTo>
                    <a:pt x="203" y="755"/>
                  </a:lnTo>
                  <a:lnTo>
                    <a:pt x="195" y="742"/>
                  </a:lnTo>
                  <a:lnTo>
                    <a:pt x="188" y="727"/>
                  </a:lnTo>
                  <a:lnTo>
                    <a:pt x="180" y="710"/>
                  </a:lnTo>
                  <a:lnTo>
                    <a:pt x="173" y="692"/>
                  </a:lnTo>
                  <a:lnTo>
                    <a:pt x="159" y="657"/>
                  </a:lnTo>
                  <a:lnTo>
                    <a:pt x="149" y="625"/>
                  </a:lnTo>
                  <a:lnTo>
                    <a:pt x="143" y="597"/>
                  </a:lnTo>
                  <a:lnTo>
                    <a:pt x="140" y="572"/>
                  </a:lnTo>
                  <a:lnTo>
                    <a:pt x="396" y="566"/>
                  </a:lnTo>
                  <a:lnTo>
                    <a:pt x="396" y="554"/>
                  </a:lnTo>
                  <a:lnTo>
                    <a:pt x="396" y="543"/>
                  </a:lnTo>
                  <a:lnTo>
                    <a:pt x="396" y="531"/>
                  </a:lnTo>
                  <a:lnTo>
                    <a:pt x="398" y="521"/>
                  </a:lnTo>
                  <a:lnTo>
                    <a:pt x="138" y="528"/>
                  </a:lnTo>
                  <a:lnTo>
                    <a:pt x="138" y="501"/>
                  </a:lnTo>
                  <a:lnTo>
                    <a:pt x="141" y="475"/>
                  </a:lnTo>
                  <a:lnTo>
                    <a:pt x="147" y="448"/>
                  </a:lnTo>
                  <a:lnTo>
                    <a:pt x="155" y="419"/>
                  </a:lnTo>
                  <a:lnTo>
                    <a:pt x="165" y="391"/>
                  </a:lnTo>
                  <a:lnTo>
                    <a:pt x="179" y="361"/>
                  </a:lnTo>
                  <a:lnTo>
                    <a:pt x="194" y="331"/>
                  </a:lnTo>
                  <a:lnTo>
                    <a:pt x="211" y="300"/>
                  </a:lnTo>
                  <a:lnTo>
                    <a:pt x="240" y="306"/>
                  </a:lnTo>
                  <a:lnTo>
                    <a:pt x="267" y="312"/>
                  </a:lnTo>
                  <a:lnTo>
                    <a:pt x="293" y="317"/>
                  </a:lnTo>
                  <a:lnTo>
                    <a:pt x="319" y="321"/>
                  </a:lnTo>
                  <a:lnTo>
                    <a:pt x="342" y="324"/>
                  </a:lnTo>
                  <a:lnTo>
                    <a:pt x="366" y="327"/>
                  </a:lnTo>
                  <a:lnTo>
                    <a:pt x="389" y="330"/>
                  </a:lnTo>
                  <a:lnTo>
                    <a:pt x="411" y="333"/>
                  </a:lnTo>
                  <a:lnTo>
                    <a:pt x="411" y="321"/>
                  </a:lnTo>
                  <a:lnTo>
                    <a:pt x="412" y="308"/>
                  </a:lnTo>
                  <a:lnTo>
                    <a:pt x="412" y="296"/>
                  </a:lnTo>
                  <a:lnTo>
                    <a:pt x="414" y="284"/>
                  </a:lnTo>
                  <a:lnTo>
                    <a:pt x="393" y="282"/>
                  </a:lnTo>
                  <a:lnTo>
                    <a:pt x="372" y="281"/>
                  </a:lnTo>
                  <a:lnTo>
                    <a:pt x="351" y="278"/>
                  </a:lnTo>
                  <a:lnTo>
                    <a:pt x="329" y="276"/>
                  </a:lnTo>
                  <a:lnTo>
                    <a:pt x="307" y="273"/>
                  </a:lnTo>
                  <a:lnTo>
                    <a:pt x="284" y="269"/>
                  </a:lnTo>
                  <a:lnTo>
                    <a:pt x="261" y="266"/>
                  </a:lnTo>
                  <a:lnTo>
                    <a:pt x="237" y="261"/>
                  </a:lnTo>
                  <a:lnTo>
                    <a:pt x="253" y="234"/>
                  </a:lnTo>
                  <a:lnTo>
                    <a:pt x="271" y="208"/>
                  </a:lnTo>
                  <a:lnTo>
                    <a:pt x="292" y="181"/>
                  </a:lnTo>
                  <a:lnTo>
                    <a:pt x="313" y="155"/>
                  </a:lnTo>
                  <a:lnTo>
                    <a:pt x="334" y="130"/>
                  </a:lnTo>
                  <a:lnTo>
                    <a:pt x="357" y="105"/>
                  </a:lnTo>
                  <a:lnTo>
                    <a:pt x="383" y="81"/>
                  </a:lnTo>
                  <a:lnTo>
                    <a:pt x="409" y="57"/>
                  </a:lnTo>
                  <a:lnTo>
                    <a:pt x="415" y="56"/>
                  </a:lnTo>
                  <a:lnTo>
                    <a:pt x="423" y="56"/>
                  </a:lnTo>
                  <a:lnTo>
                    <a:pt x="430" y="56"/>
                  </a:lnTo>
                  <a:lnTo>
                    <a:pt x="439" y="54"/>
                  </a:lnTo>
                  <a:lnTo>
                    <a:pt x="441" y="39"/>
                  </a:lnTo>
                  <a:lnTo>
                    <a:pt x="444" y="26"/>
                  </a:lnTo>
                  <a:lnTo>
                    <a:pt x="445" y="12"/>
                  </a:lnTo>
                  <a:lnTo>
                    <a:pt x="447" y="0"/>
                  </a:lnTo>
                  <a:lnTo>
                    <a:pt x="420" y="3"/>
                  </a:lnTo>
                  <a:lnTo>
                    <a:pt x="393" y="6"/>
                  </a:lnTo>
                  <a:lnTo>
                    <a:pt x="366" y="11"/>
                  </a:lnTo>
                  <a:lnTo>
                    <a:pt x="339" y="15"/>
                  </a:lnTo>
                  <a:lnTo>
                    <a:pt x="313" y="20"/>
                  </a:lnTo>
                  <a:lnTo>
                    <a:pt x="286" y="26"/>
                  </a:lnTo>
                  <a:lnTo>
                    <a:pt x="259" y="32"/>
                  </a:lnTo>
                  <a:lnTo>
                    <a:pt x="232" y="38"/>
                  </a:lnTo>
                  <a:lnTo>
                    <a:pt x="226" y="39"/>
                  </a:lnTo>
                  <a:lnTo>
                    <a:pt x="220" y="41"/>
                  </a:lnTo>
                  <a:lnTo>
                    <a:pt x="214" y="42"/>
                  </a:lnTo>
                  <a:lnTo>
                    <a:pt x="208" y="44"/>
                  </a:lnTo>
                  <a:lnTo>
                    <a:pt x="198" y="58"/>
                  </a:lnTo>
                  <a:lnTo>
                    <a:pt x="188" y="73"/>
                  </a:lnTo>
                  <a:lnTo>
                    <a:pt x="176" y="90"/>
                  </a:lnTo>
                  <a:lnTo>
                    <a:pt x="165" y="108"/>
                  </a:lnTo>
                  <a:lnTo>
                    <a:pt x="182" y="103"/>
                  </a:lnTo>
                  <a:lnTo>
                    <a:pt x="198" y="97"/>
                  </a:lnTo>
                  <a:lnTo>
                    <a:pt x="216" y="93"/>
                  </a:lnTo>
                  <a:lnTo>
                    <a:pt x="232" y="88"/>
                  </a:lnTo>
                  <a:lnTo>
                    <a:pt x="250" y="85"/>
                  </a:lnTo>
                  <a:lnTo>
                    <a:pt x="268" y="81"/>
                  </a:lnTo>
                  <a:lnTo>
                    <a:pt x="286" y="76"/>
                  </a:lnTo>
                  <a:lnTo>
                    <a:pt x="305" y="73"/>
                  </a:lnTo>
                  <a:lnTo>
                    <a:pt x="284" y="93"/>
                  </a:lnTo>
                  <a:lnTo>
                    <a:pt x="264" y="114"/>
                  </a:lnTo>
                  <a:lnTo>
                    <a:pt x="246" y="135"/>
                  </a:lnTo>
                  <a:lnTo>
                    <a:pt x="228" y="155"/>
                  </a:lnTo>
                  <a:lnTo>
                    <a:pt x="210" y="176"/>
                  </a:lnTo>
                  <a:lnTo>
                    <a:pt x="195" y="199"/>
                  </a:lnTo>
                  <a:lnTo>
                    <a:pt x="180" y="221"/>
                  </a:lnTo>
                  <a:lnTo>
                    <a:pt x="167" y="243"/>
                  </a:lnTo>
                  <a:lnTo>
                    <a:pt x="158" y="240"/>
                  </a:lnTo>
                  <a:lnTo>
                    <a:pt x="149" y="237"/>
                  </a:lnTo>
                  <a:lnTo>
                    <a:pt x="140" y="236"/>
                  </a:lnTo>
                  <a:lnTo>
                    <a:pt x="131" y="233"/>
                  </a:lnTo>
                  <a:lnTo>
                    <a:pt x="122" y="231"/>
                  </a:lnTo>
                  <a:lnTo>
                    <a:pt x="115" y="229"/>
                  </a:lnTo>
                  <a:lnTo>
                    <a:pt x="107" y="227"/>
                  </a:lnTo>
                  <a:lnTo>
                    <a:pt x="100" y="226"/>
                  </a:lnTo>
                  <a:lnTo>
                    <a:pt x="94" y="236"/>
                  </a:lnTo>
                  <a:lnTo>
                    <a:pt x="89" y="246"/>
                  </a:lnTo>
                  <a:lnTo>
                    <a:pt x="83" y="258"/>
                  </a:lnTo>
                  <a:lnTo>
                    <a:pt x="79" y="269"/>
                  </a:lnTo>
                  <a:lnTo>
                    <a:pt x="149" y="287"/>
                  </a:lnTo>
                  <a:lnTo>
                    <a:pt x="140" y="297"/>
                  </a:lnTo>
                  <a:lnTo>
                    <a:pt x="133" y="309"/>
                  </a:lnTo>
                  <a:lnTo>
                    <a:pt x="125" y="321"/>
                  </a:lnTo>
                  <a:lnTo>
                    <a:pt x="118" y="334"/>
                  </a:lnTo>
                  <a:lnTo>
                    <a:pt x="110" y="349"/>
                  </a:lnTo>
                  <a:lnTo>
                    <a:pt x="104" y="364"/>
                  </a:lnTo>
                  <a:lnTo>
                    <a:pt x="97" y="381"/>
                  </a:lnTo>
                  <a:lnTo>
                    <a:pt x="91" y="397"/>
                  </a:lnTo>
                  <a:lnTo>
                    <a:pt x="80" y="431"/>
                  </a:lnTo>
                  <a:lnTo>
                    <a:pt x="73" y="466"/>
                  </a:lnTo>
                  <a:lnTo>
                    <a:pt x="69" y="498"/>
                  </a:lnTo>
                  <a:lnTo>
                    <a:pt x="67" y="530"/>
                  </a:lnTo>
                  <a:lnTo>
                    <a:pt x="3" y="531"/>
                  </a:lnTo>
                  <a:lnTo>
                    <a:pt x="2" y="542"/>
                  </a:lnTo>
                  <a:lnTo>
                    <a:pt x="2" y="554"/>
                  </a:lnTo>
                  <a:lnTo>
                    <a:pt x="0" y="564"/>
                  </a:lnTo>
                  <a:lnTo>
                    <a:pt x="0" y="576"/>
                  </a:lnTo>
                  <a:lnTo>
                    <a:pt x="67" y="575"/>
                  </a:lnTo>
                  <a:lnTo>
                    <a:pt x="70" y="598"/>
                  </a:lnTo>
                  <a:lnTo>
                    <a:pt x="74" y="624"/>
                  </a:lnTo>
                  <a:lnTo>
                    <a:pt x="82" y="651"/>
                  </a:lnTo>
                  <a:lnTo>
                    <a:pt x="92" y="680"/>
                  </a:lnTo>
                  <a:lnTo>
                    <a:pt x="104" y="710"/>
                  </a:lnTo>
                  <a:lnTo>
                    <a:pt x="121" y="743"/>
                  </a:lnTo>
                  <a:lnTo>
                    <a:pt x="138" y="779"/>
                  </a:lnTo>
                  <a:lnTo>
                    <a:pt x="159" y="815"/>
                  </a:lnTo>
                  <a:lnTo>
                    <a:pt x="89" y="839"/>
                  </a:lnTo>
                  <a:lnTo>
                    <a:pt x="79" y="841"/>
                  </a:lnTo>
                  <a:lnTo>
                    <a:pt x="67" y="846"/>
                  </a:lnTo>
                  <a:lnTo>
                    <a:pt x="57" y="849"/>
                  </a:lnTo>
                  <a:lnTo>
                    <a:pt x="46" y="853"/>
                  </a:lnTo>
                  <a:lnTo>
                    <a:pt x="51" y="864"/>
                  </a:lnTo>
                  <a:lnTo>
                    <a:pt x="55" y="876"/>
                  </a:lnTo>
                  <a:lnTo>
                    <a:pt x="60" y="886"/>
                  </a:lnTo>
                  <a:lnTo>
                    <a:pt x="66" y="897"/>
                  </a:lnTo>
                  <a:lnTo>
                    <a:pt x="80" y="891"/>
                  </a:lnTo>
                  <a:lnTo>
                    <a:pt x="97" y="885"/>
                  </a:lnTo>
                  <a:lnTo>
                    <a:pt x="112" y="879"/>
                  </a:lnTo>
                  <a:lnTo>
                    <a:pt x="127" y="874"/>
                  </a:lnTo>
                  <a:lnTo>
                    <a:pt x="141" y="868"/>
                  </a:lnTo>
                  <a:lnTo>
                    <a:pt x="156" y="864"/>
                  </a:lnTo>
                  <a:lnTo>
                    <a:pt x="171" y="859"/>
                  </a:lnTo>
                  <a:lnTo>
                    <a:pt x="185" y="855"/>
                  </a:lnTo>
                  <a:lnTo>
                    <a:pt x="208" y="883"/>
                  </a:lnTo>
                  <a:lnTo>
                    <a:pt x="231" y="910"/>
                  </a:lnTo>
                  <a:lnTo>
                    <a:pt x="252" y="934"/>
                  </a:lnTo>
                  <a:lnTo>
                    <a:pt x="271" y="955"/>
                  </a:lnTo>
                  <a:lnTo>
                    <a:pt x="289" y="974"/>
                  </a:lnTo>
                  <a:lnTo>
                    <a:pt x="307" y="992"/>
                  </a:lnTo>
                  <a:lnTo>
                    <a:pt x="323" y="1007"/>
                  </a:lnTo>
                  <a:lnTo>
                    <a:pt x="338" y="1019"/>
                  </a:lnTo>
                  <a:lnTo>
                    <a:pt x="323" y="1016"/>
                  </a:lnTo>
                  <a:lnTo>
                    <a:pt x="308" y="1014"/>
                  </a:lnTo>
                  <a:lnTo>
                    <a:pt x="293" y="1012"/>
                  </a:lnTo>
                  <a:lnTo>
                    <a:pt x="278" y="1009"/>
                  </a:lnTo>
                  <a:lnTo>
                    <a:pt x="264" y="1004"/>
                  </a:lnTo>
                  <a:lnTo>
                    <a:pt x="249" y="1001"/>
                  </a:lnTo>
                  <a:lnTo>
                    <a:pt x="234" y="998"/>
                  </a:lnTo>
                  <a:lnTo>
                    <a:pt x="219" y="994"/>
                  </a:lnTo>
                  <a:lnTo>
                    <a:pt x="204" y="989"/>
                  </a:lnTo>
                  <a:lnTo>
                    <a:pt x="189" y="985"/>
                  </a:lnTo>
                  <a:lnTo>
                    <a:pt x="174" y="980"/>
                  </a:lnTo>
                  <a:lnTo>
                    <a:pt x="159" y="976"/>
                  </a:lnTo>
                  <a:lnTo>
                    <a:pt x="144" y="970"/>
                  </a:lnTo>
                  <a:lnTo>
                    <a:pt x="130" y="965"/>
                  </a:lnTo>
                  <a:lnTo>
                    <a:pt x="113" y="959"/>
                  </a:lnTo>
                  <a:lnTo>
                    <a:pt x="98" y="953"/>
                  </a:lnTo>
                  <a:lnTo>
                    <a:pt x="104" y="962"/>
                  </a:lnTo>
                  <a:lnTo>
                    <a:pt x="110" y="973"/>
                  </a:lnTo>
                  <a:lnTo>
                    <a:pt x="118" y="982"/>
                  </a:lnTo>
                  <a:lnTo>
                    <a:pt x="124" y="991"/>
                  </a:lnTo>
                  <a:lnTo>
                    <a:pt x="131" y="1001"/>
                  </a:lnTo>
                  <a:lnTo>
                    <a:pt x="138" y="1010"/>
                  </a:lnTo>
                  <a:lnTo>
                    <a:pt x="146" y="1020"/>
                  </a:lnTo>
                  <a:lnTo>
                    <a:pt x="153" y="1029"/>
                  </a:lnTo>
                  <a:lnTo>
                    <a:pt x="170" y="1034"/>
                  </a:lnTo>
                  <a:lnTo>
                    <a:pt x="186" y="1038"/>
                  </a:lnTo>
                  <a:lnTo>
                    <a:pt x="203" y="1041"/>
                  </a:lnTo>
                  <a:lnTo>
                    <a:pt x="219" y="1046"/>
                  </a:lnTo>
                  <a:lnTo>
                    <a:pt x="235" y="1049"/>
                  </a:lnTo>
                  <a:lnTo>
                    <a:pt x="252" y="1053"/>
                  </a:lnTo>
                  <a:lnTo>
                    <a:pt x="268" y="1056"/>
                  </a:lnTo>
                  <a:lnTo>
                    <a:pt x="286" y="1059"/>
                  </a:lnTo>
                  <a:lnTo>
                    <a:pt x="302" y="1062"/>
                  </a:lnTo>
                  <a:lnTo>
                    <a:pt x="320" y="1065"/>
                  </a:lnTo>
                  <a:lnTo>
                    <a:pt x="337" y="1067"/>
                  </a:lnTo>
                  <a:lnTo>
                    <a:pt x="354" y="1070"/>
                  </a:lnTo>
                  <a:lnTo>
                    <a:pt x="371" y="1071"/>
                  </a:lnTo>
                  <a:lnTo>
                    <a:pt x="389" y="1073"/>
                  </a:lnTo>
                  <a:lnTo>
                    <a:pt x="406" y="1074"/>
                  </a:lnTo>
                  <a:lnTo>
                    <a:pt x="424" y="1076"/>
                  </a:lnTo>
                  <a:lnTo>
                    <a:pt x="421" y="1059"/>
                  </a:lnTo>
                  <a:lnTo>
                    <a:pt x="418" y="1043"/>
                  </a:lnTo>
                  <a:lnTo>
                    <a:pt x="414" y="1026"/>
                  </a:lnTo>
                  <a:lnTo>
                    <a:pt x="411" y="1009"/>
                  </a:lnTo>
                  <a:lnTo>
                    <a:pt x="389" y="989"/>
                  </a:lnTo>
                  <a:lnTo>
                    <a:pt x="368" y="970"/>
                  </a:lnTo>
                  <a:lnTo>
                    <a:pt x="347" y="949"/>
                  </a:lnTo>
                  <a:lnTo>
                    <a:pt x="326" y="927"/>
                  </a:lnTo>
                  <a:lnTo>
                    <a:pt x="307" y="906"/>
                  </a:lnTo>
                  <a:lnTo>
                    <a:pt x="289" y="882"/>
                  </a:lnTo>
                  <a:lnTo>
                    <a:pt x="271" y="859"/>
                  </a:lnTo>
                  <a:lnTo>
                    <a:pt x="253" y="836"/>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5" name="Freeform 14"/>
            <p:cNvSpPr>
              <a:spLocks/>
            </p:cNvSpPr>
            <p:nvPr/>
          </p:nvSpPr>
          <p:spPr bwMode="auto">
            <a:xfrm>
              <a:off x="4835" y="399"/>
              <a:ext cx="88" cy="362"/>
            </a:xfrm>
            <a:custGeom>
              <a:avLst/>
              <a:gdLst>
                <a:gd name="T0" fmla="*/ 0 w 265"/>
                <a:gd name="T1" fmla="*/ 0 h 1085"/>
                <a:gd name="T2" fmla="*/ 0 w 265"/>
                <a:gd name="T3" fmla="*/ 0 h 1085"/>
                <a:gd name="T4" fmla="*/ 0 w 265"/>
                <a:gd name="T5" fmla="*/ 0 h 1085"/>
                <a:gd name="T6" fmla="*/ 0 w 265"/>
                <a:gd name="T7" fmla="*/ 0 h 1085"/>
                <a:gd name="T8" fmla="*/ 0 w 265"/>
                <a:gd name="T9" fmla="*/ 0 h 1085"/>
                <a:gd name="T10" fmla="*/ 0 w 265"/>
                <a:gd name="T11" fmla="*/ 0 h 1085"/>
                <a:gd name="T12" fmla="*/ 0 w 265"/>
                <a:gd name="T13" fmla="*/ 0 h 1085"/>
                <a:gd name="T14" fmla="*/ 0 w 265"/>
                <a:gd name="T15" fmla="*/ 0 h 1085"/>
                <a:gd name="T16" fmla="*/ 0 w 265"/>
                <a:gd name="T17" fmla="*/ 0 h 1085"/>
                <a:gd name="T18" fmla="*/ 0 w 265"/>
                <a:gd name="T19" fmla="*/ 0 h 1085"/>
                <a:gd name="T20" fmla="*/ 0 w 265"/>
                <a:gd name="T21" fmla="*/ 0 h 1085"/>
                <a:gd name="T22" fmla="*/ 0 w 265"/>
                <a:gd name="T23" fmla="*/ 0 h 1085"/>
                <a:gd name="T24" fmla="*/ 0 w 265"/>
                <a:gd name="T25" fmla="*/ 0 h 1085"/>
                <a:gd name="T26" fmla="*/ 0 w 265"/>
                <a:gd name="T27" fmla="*/ 0 h 1085"/>
                <a:gd name="T28" fmla="*/ 0 w 265"/>
                <a:gd name="T29" fmla="*/ 0 h 1085"/>
                <a:gd name="T30" fmla="*/ 0 w 265"/>
                <a:gd name="T31" fmla="*/ 0 h 1085"/>
                <a:gd name="T32" fmla="*/ 0 w 265"/>
                <a:gd name="T33" fmla="*/ 0 h 1085"/>
                <a:gd name="T34" fmla="*/ 0 w 265"/>
                <a:gd name="T35" fmla="*/ 0 h 1085"/>
                <a:gd name="T36" fmla="*/ 0 w 265"/>
                <a:gd name="T37" fmla="*/ 0 h 1085"/>
                <a:gd name="T38" fmla="*/ 0 w 265"/>
                <a:gd name="T39" fmla="*/ 0 h 1085"/>
                <a:gd name="T40" fmla="*/ 0 w 265"/>
                <a:gd name="T41" fmla="*/ 0 h 1085"/>
                <a:gd name="T42" fmla="*/ 0 w 265"/>
                <a:gd name="T43" fmla="*/ 0 h 1085"/>
                <a:gd name="T44" fmla="*/ 0 w 265"/>
                <a:gd name="T45" fmla="*/ 0 h 1085"/>
                <a:gd name="T46" fmla="*/ 0 w 265"/>
                <a:gd name="T47" fmla="*/ 0 h 1085"/>
                <a:gd name="T48" fmla="*/ 0 w 265"/>
                <a:gd name="T49" fmla="*/ 0 h 1085"/>
                <a:gd name="T50" fmla="*/ 0 w 265"/>
                <a:gd name="T51" fmla="*/ 0 h 1085"/>
                <a:gd name="T52" fmla="*/ 0 w 265"/>
                <a:gd name="T53" fmla="*/ 0 h 1085"/>
                <a:gd name="T54" fmla="*/ 0 w 265"/>
                <a:gd name="T55" fmla="*/ 0 h 1085"/>
                <a:gd name="T56" fmla="*/ 0 w 265"/>
                <a:gd name="T57" fmla="*/ 0 h 1085"/>
                <a:gd name="T58" fmla="*/ 0 w 265"/>
                <a:gd name="T59" fmla="*/ 0 h 1085"/>
                <a:gd name="T60" fmla="*/ 0 w 265"/>
                <a:gd name="T61" fmla="*/ 0 h 1085"/>
                <a:gd name="T62" fmla="*/ 0 w 265"/>
                <a:gd name="T63" fmla="*/ 0 h 1085"/>
                <a:gd name="T64" fmla="*/ 0 w 265"/>
                <a:gd name="T65" fmla="*/ 0 h 1085"/>
                <a:gd name="T66" fmla="*/ 0 w 265"/>
                <a:gd name="T67" fmla="*/ 0 h 1085"/>
                <a:gd name="T68" fmla="*/ 0 w 265"/>
                <a:gd name="T69" fmla="*/ 0 h 1085"/>
                <a:gd name="T70" fmla="*/ 0 w 265"/>
                <a:gd name="T71" fmla="*/ 0 h 1085"/>
                <a:gd name="T72" fmla="*/ 0 w 265"/>
                <a:gd name="T73" fmla="*/ 0 h 1085"/>
                <a:gd name="T74" fmla="*/ 0 w 265"/>
                <a:gd name="T75" fmla="*/ 0 h 1085"/>
                <a:gd name="T76" fmla="*/ 0 w 265"/>
                <a:gd name="T77" fmla="*/ 0 h 1085"/>
                <a:gd name="T78" fmla="*/ 0 w 265"/>
                <a:gd name="T79" fmla="*/ 0 h 1085"/>
                <a:gd name="T80" fmla="*/ 0 w 265"/>
                <a:gd name="T81" fmla="*/ 0 h 1085"/>
                <a:gd name="T82" fmla="*/ 0 w 265"/>
                <a:gd name="T83" fmla="*/ 0 h 1085"/>
                <a:gd name="T84" fmla="*/ 0 w 265"/>
                <a:gd name="T85" fmla="*/ 0 h 1085"/>
                <a:gd name="T86" fmla="*/ 0 w 265"/>
                <a:gd name="T87" fmla="*/ 0 h 1085"/>
                <a:gd name="T88" fmla="*/ 0 w 265"/>
                <a:gd name="T89" fmla="*/ 0 h 1085"/>
                <a:gd name="T90" fmla="*/ 0 w 265"/>
                <a:gd name="T91" fmla="*/ 0 h 1085"/>
                <a:gd name="T92" fmla="*/ 0 w 265"/>
                <a:gd name="T93" fmla="*/ 0 h 1085"/>
                <a:gd name="T94" fmla="*/ 0 w 265"/>
                <a:gd name="T95" fmla="*/ 0 h 1085"/>
                <a:gd name="T96" fmla="*/ 0 w 265"/>
                <a:gd name="T97" fmla="*/ 0 h 1085"/>
                <a:gd name="T98" fmla="*/ 0 w 265"/>
                <a:gd name="T99" fmla="*/ 0 h 1085"/>
                <a:gd name="T100" fmla="*/ 0 w 265"/>
                <a:gd name="T101" fmla="*/ 0 h 1085"/>
                <a:gd name="T102" fmla="*/ 0 w 265"/>
                <a:gd name="T103" fmla="*/ 0 h 1085"/>
                <a:gd name="T104" fmla="*/ 0 w 265"/>
                <a:gd name="T105" fmla="*/ 0 h 1085"/>
                <a:gd name="T106" fmla="*/ 0 w 265"/>
                <a:gd name="T107" fmla="*/ 0 h 1085"/>
                <a:gd name="T108" fmla="*/ 0 w 265"/>
                <a:gd name="T109" fmla="*/ 0 h 1085"/>
                <a:gd name="T110" fmla="*/ 0 w 265"/>
                <a:gd name="T111" fmla="*/ 0 h 1085"/>
                <a:gd name="T112" fmla="*/ 0 w 265"/>
                <a:gd name="T113" fmla="*/ 0 h 1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5"/>
                <a:gd name="T172" fmla="*/ 0 h 1085"/>
                <a:gd name="T173" fmla="*/ 265 w 265"/>
                <a:gd name="T174" fmla="*/ 1085 h 1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5" h="1085">
                  <a:moveTo>
                    <a:pt x="201" y="1035"/>
                  </a:moveTo>
                  <a:lnTo>
                    <a:pt x="193" y="795"/>
                  </a:lnTo>
                  <a:lnTo>
                    <a:pt x="202" y="795"/>
                  </a:lnTo>
                  <a:lnTo>
                    <a:pt x="210" y="795"/>
                  </a:lnTo>
                  <a:lnTo>
                    <a:pt x="218" y="795"/>
                  </a:lnTo>
                  <a:lnTo>
                    <a:pt x="226" y="797"/>
                  </a:lnTo>
                  <a:lnTo>
                    <a:pt x="235" y="797"/>
                  </a:lnTo>
                  <a:lnTo>
                    <a:pt x="242" y="797"/>
                  </a:lnTo>
                  <a:lnTo>
                    <a:pt x="251" y="798"/>
                  </a:lnTo>
                  <a:lnTo>
                    <a:pt x="259" y="798"/>
                  </a:lnTo>
                  <a:lnTo>
                    <a:pt x="260" y="786"/>
                  </a:lnTo>
                  <a:lnTo>
                    <a:pt x="260" y="773"/>
                  </a:lnTo>
                  <a:lnTo>
                    <a:pt x="260" y="761"/>
                  </a:lnTo>
                  <a:lnTo>
                    <a:pt x="260" y="749"/>
                  </a:lnTo>
                  <a:lnTo>
                    <a:pt x="251" y="749"/>
                  </a:lnTo>
                  <a:lnTo>
                    <a:pt x="244" y="749"/>
                  </a:lnTo>
                  <a:lnTo>
                    <a:pt x="235" y="749"/>
                  </a:lnTo>
                  <a:lnTo>
                    <a:pt x="226" y="749"/>
                  </a:lnTo>
                  <a:lnTo>
                    <a:pt x="218" y="749"/>
                  </a:lnTo>
                  <a:lnTo>
                    <a:pt x="210" y="749"/>
                  </a:lnTo>
                  <a:lnTo>
                    <a:pt x="201" y="749"/>
                  </a:lnTo>
                  <a:lnTo>
                    <a:pt x="192" y="749"/>
                  </a:lnTo>
                  <a:lnTo>
                    <a:pt x="187" y="566"/>
                  </a:lnTo>
                  <a:lnTo>
                    <a:pt x="265" y="564"/>
                  </a:lnTo>
                  <a:lnTo>
                    <a:pt x="265" y="552"/>
                  </a:lnTo>
                  <a:lnTo>
                    <a:pt x="265" y="542"/>
                  </a:lnTo>
                  <a:lnTo>
                    <a:pt x="265" y="530"/>
                  </a:lnTo>
                  <a:lnTo>
                    <a:pt x="265" y="519"/>
                  </a:lnTo>
                  <a:lnTo>
                    <a:pt x="186" y="521"/>
                  </a:lnTo>
                  <a:lnTo>
                    <a:pt x="180" y="339"/>
                  </a:lnTo>
                  <a:lnTo>
                    <a:pt x="189" y="339"/>
                  </a:lnTo>
                  <a:lnTo>
                    <a:pt x="199" y="339"/>
                  </a:lnTo>
                  <a:lnTo>
                    <a:pt x="210" y="337"/>
                  </a:lnTo>
                  <a:lnTo>
                    <a:pt x="220" y="337"/>
                  </a:lnTo>
                  <a:lnTo>
                    <a:pt x="230" y="336"/>
                  </a:lnTo>
                  <a:lnTo>
                    <a:pt x="241" y="334"/>
                  </a:lnTo>
                  <a:lnTo>
                    <a:pt x="253" y="333"/>
                  </a:lnTo>
                  <a:lnTo>
                    <a:pt x="263" y="331"/>
                  </a:lnTo>
                  <a:lnTo>
                    <a:pt x="262" y="320"/>
                  </a:lnTo>
                  <a:lnTo>
                    <a:pt x="262" y="306"/>
                  </a:lnTo>
                  <a:lnTo>
                    <a:pt x="262" y="294"/>
                  </a:lnTo>
                  <a:lnTo>
                    <a:pt x="262" y="282"/>
                  </a:lnTo>
                  <a:lnTo>
                    <a:pt x="253" y="284"/>
                  </a:lnTo>
                  <a:lnTo>
                    <a:pt x="242" y="284"/>
                  </a:lnTo>
                  <a:lnTo>
                    <a:pt x="232" y="285"/>
                  </a:lnTo>
                  <a:lnTo>
                    <a:pt x="221" y="285"/>
                  </a:lnTo>
                  <a:lnTo>
                    <a:pt x="211" y="287"/>
                  </a:lnTo>
                  <a:lnTo>
                    <a:pt x="201" y="288"/>
                  </a:lnTo>
                  <a:lnTo>
                    <a:pt x="189" y="288"/>
                  </a:lnTo>
                  <a:lnTo>
                    <a:pt x="178" y="290"/>
                  </a:lnTo>
                  <a:lnTo>
                    <a:pt x="172" y="56"/>
                  </a:lnTo>
                  <a:lnTo>
                    <a:pt x="184" y="56"/>
                  </a:lnTo>
                  <a:lnTo>
                    <a:pt x="195" y="56"/>
                  </a:lnTo>
                  <a:lnTo>
                    <a:pt x="205" y="56"/>
                  </a:lnTo>
                  <a:lnTo>
                    <a:pt x="214" y="56"/>
                  </a:lnTo>
                  <a:lnTo>
                    <a:pt x="223" y="56"/>
                  </a:lnTo>
                  <a:lnTo>
                    <a:pt x="232" y="56"/>
                  </a:lnTo>
                  <a:lnTo>
                    <a:pt x="239" y="57"/>
                  </a:lnTo>
                  <a:lnTo>
                    <a:pt x="245" y="57"/>
                  </a:lnTo>
                  <a:lnTo>
                    <a:pt x="244" y="42"/>
                  </a:lnTo>
                  <a:lnTo>
                    <a:pt x="241" y="27"/>
                  </a:lnTo>
                  <a:lnTo>
                    <a:pt x="239" y="14"/>
                  </a:lnTo>
                  <a:lnTo>
                    <a:pt x="236" y="2"/>
                  </a:lnTo>
                  <a:lnTo>
                    <a:pt x="224" y="2"/>
                  </a:lnTo>
                  <a:lnTo>
                    <a:pt x="213" y="0"/>
                  </a:lnTo>
                  <a:lnTo>
                    <a:pt x="201" y="0"/>
                  </a:lnTo>
                  <a:lnTo>
                    <a:pt x="189" y="0"/>
                  </a:lnTo>
                  <a:lnTo>
                    <a:pt x="177" y="0"/>
                  </a:lnTo>
                  <a:lnTo>
                    <a:pt x="165" y="0"/>
                  </a:lnTo>
                  <a:lnTo>
                    <a:pt x="153" y="0"/>
                  </a:lnTo>
                  <a:lnTo>
                    <a:pt x="141" y="0"/>
                  </a:lnTo>
                  <a:lnTo>
                    <a:pt x="131" y="0"/>
                  </a:lnTo>
                  <a:lnTo>
                    <a:pt x="119" y="2"/>
                  </a:lnTo>
                  <a:lnTo>
                    <a:pt x="108" y="2"/>
                  </a:lnTo>
                  <a:lnTo>
                    <a:pt x="98" y="3"/>
                  </a:lnTo>
                  <a:lnTo>
                    <a:pt x="86" y="3"/>
                  </a:lnTo>
                  <a:lnTo>
                    <a:pt x="76" y="5"/>
                  </a:lnTo>
                  <a:lnTo>
                    <a:pt x="65" y="5"/>
                  </a:lnTo>
                  <a:lnTo>
                    <a:pt x="55" y="6"/>
                  </a:lnTo>
                  <a:lnTo>
                    <a:pt x="53" y="18"/>
                  </a:lnTo>
                  <a:lnTo>
                    <a:pt x="52" y="32"/>
                  </a:lnTo>
                  <a:lnTo>
                    <a:pt x="49" y="45"/>
                  </a:lnTo>
                  <a:lnTo>
                    <a:pt x="47" y="60"/>
                  </a:lnTo>
                  <a:lnTo>
                    <a:pt x="52" y="60"/>
                  </a:lnTo>
                  <a:lnTo>
                    <a:pt x="58" y="59"/>
                  </a:lnTo>
                  <a:lnTo>
                    <a:pt x="64" y="59"/>
                  </a:lnTo>
                  <a:lnTo>
                    <a:pt x="70" y="59"/>
                  </a:lnTo>
                  <a:lnTo>
                    <a:pt x="76" y="59"/>
                  </a:lnTo>
                  <a:lnTo>
                    <a:pt x="83" y="59"/>
                  </a:lnTo>
                  <a:lnTo>
                    <a:pt x="89" y="57"/>
                  </a:lnTo>
                  <a:lnTo>
                    <a:pt x="96" y="57"/>
                  </a:lnTo>
                  <a:lnTo>
                    <a:pt x="102" y="291"/>
                  </a:lnTo>
                  <a:lnTo>
                    <a:pt x="93" y="291"/>
                  </a:lnTo>
                  <a:lnTo>
                    <a:pt x="83" y="291"/>
                  </a:lnTo>
                  <a:lnTo>
                    <a:pt x="73" y="291"/>
                  </a:lnTo>
                  <a:lnTo>
                    <a:pt x="64" y="291"/>
                  </a:lnTo>
                  <a:lnTo>
                    <a:pt x="53" y="291"/>
                  </a:lnTo>
                  <a:lnTo>
                    <a:pt x="43" y="291"/>
                  </a:lnTo>
                  <a:lnTo>
                    <a:pt x="32" y="290"/>
                  </a:lnTo>
                  <a:lnTo>
                    <a:pt x="22" y="290"/>
                  </a:lnTo>
                  <a:lnTo>
                    <a:pt x="20" y="302"/>
                  </a:lnTo>
                  <a:lnTo>
                    <a:pt x="20" y="314"/>
                  </a:lnTo>
                  <a:lnTo>
                    <a:pt x="19" y="327"/>
                  </a:lnTo>
                  <a:lnTo>
                    <a:pt x="19" y="339"/>
                  </a:lnTo>
                  <a:lnTo>
                    <a:pt x="31" y="339"/>
                  </a:lnTo>
                  <a:lnTo>
                    <a:pt x="41" y="340"/>
                  </a:lnTo>
                  <a:lnTo>
                    <a:pt x="53" y="340"/>
                  </a:lnTo>
                  <a:lnTo>
                    <a:pt x="64" y="340"/>
                  </a:lnTo>
                  <a:lnTo>
                    <a:pt x="74" y="342"/>
                  </a:lnTo>
                  <a:lnTo>
                    <a:pt x="84" y="342"/>
                  </a:lnTo>
                  <a:lnTo>
                    <a:pt x="95" y="342"/>
                  </a:lnTo>
                  <a:lnTo>
                    <a:pt x="104" y="342"/>
                  </a:lnTo>
                  <a:lnTo>
                    <a:pt x="110" y="524"/>
                  </a:lnTo>
                  <a:lnTo>
                    <a:pt x="6" y="527"/>
                  </a:lnTo>
                  <a:lnTo>
                    <a:pt x="4" y="537"/>
                  </a:lnTo>
                  <a:lnTo>
                    <a:pt x="4" y="549"/>
                  </a:lnTo>
                  <a:lnTo>
                    <a:pt x="4" y="560"/>
                  </a:lnTo>
                  <a:lnTo>
                    <a:pt x="4" y="572"/>
                  </a:lnTo>
                  <a:lnTo>
                    <a:pt x="110" y="567"/>
                  </a:lnTo>
                  <a:lnTo>
                    <a:pt x="116" y="752"/>
                  </a:lnTo>
                  <a:lnTo>
                    <a:pt x="102" y="752"/>
                  </a:lnTo>
                  <a:lnTo>
                    <a:pt x="89" y="754"/>
                  </a:lnTo>
                  <a:lnTo>
                    <a:pt x="76" y="754"/>
                  </a:lnTo>
                  <a:lnTo>
                    <a:pt x="61" y="755"/>
                  </a:lnTo>
                  <a:lnTo>
                    <a:pt x="46" y="757"/>
                  </a:lnTo>
                  <a:lnTo>
                    <a:pt x="31" y="759"/>
                  </a:lnTo>
                  <a:lnTo>
                    <a:pt x="16" y="761"/>
                  </a:lnTo>
                  <a:lnTo>
                    <a:pt x="0" y="764"/>
                  </a:lnTo>
                  <a:lnTo>
                    <a:pt x="1" y="776"/>
                  </a:lnTo>
                  <a:lnTo>
                    <a:pt x="1" y="788"/>
                  </a:lnTo>
                  <a:lnTo>
                    <a:pt x="1" y="800"/>
                  </a:lnTo>
                  <a:lnTo>
                    <a:pt x="1" y="812"/>
                  </a:lnTo>
                  <a:lnTo>
                    <a:pt x="13" y="809"/>
                  </a:lnTo>
                  <a:lnTo>
                    <a:pt x="26" y="807"/>
                  </a:lnTo>
                  <a:lnTo>
                    <a:pt x="40" y="804"/>
                  </a:lnTo>
                  <a:lnTo>
                    <a:pt x="55" y="803"/>
                  </a:lnTo>
                  <a:lnTo>
                    <a:pt x="70" y="800"/>
                  </a:lnTo>
                  <a:lnTo>
                    <a:pt x="84" y="798"/>
                  </a:lnTo>
                  <a:lnTo>
                    <a:pt x="101" y="795"/>
                  </a:lnTo>
                  <a:lnTo>
                    <a:pt x="117" y="794"/>
                  </a:lnTo>
                  <a:lnTo>
                    <a:pt x="123" y="1037"/>
                  </a:lnTo>
                  <a:lnTo>
                    <a:pt x="44" y="1035"/>
                  </a:lnTo>
                  <a:lnTo>
                    <a:pt x="38" y="1029"/>
                  </a:lnTo>
                  <a:lnTo>
                    <a:pt x="32" y="1025"/>
                  </a:lnTo>
                  <a:lnTo>
                    <a:pt x="25" y="1020"/>
                  </a:lnTo>
                  <a:lnTo>
                    <a:pt x="19" y="1015"/>
                  </a:lnTo>
                  <a:lnTo>
                    <a:pt x="22" y="1032"/>
                  </a:lnTo>
                  <a:lnTo>
                    <a:pt x="26" y="1049"/>
                  </a:lnTo>
                  <a:lnTo>
                    <a:pt x="29" y="1065"/>
                  </a:lnTo>
                  <a:lnTo>
                    <a:pt x="32" y="1082"/>
                  </a:lnTo>
                  <a:lnTo>
                    <a:pt x="49" y="1083"/>
                  </a:lnTo>
                  <a:lnTo>
                    <a:pt x="67" y="1083"/>
                  </a:lnTo>
                  <a:lnTo>
                    <a:pt x="83" y="1085"/>
                  </a:lnTo>
                  <a:lnTo>
                    <a:pt x="99" y="1085"/>
                  </a:lnTo>
                  <a:lnTo>
                    <a:pt x="116" y="1085"/>
                  </a:lnTo>
                  <a:lnTo>
                    <a:pt x="134" y="1085"/>
                  </a:lnTo>
                  <a:lnTo>
                    <a:pt x="150" y="1085"/>
                  </a:lnTo>
                  <a:lnTo>
                    <a:pt x="166" y="1085"/>
                  </a:lnTo>
                  <a:lnTo>
                    <a:pt x="177" y="1085"/>
                  </a:lnTo>
                  <a:lnTo>
                    <a:pt x="187" y="1083"/>
                  </a:lnTo>
                  <a:lnTo>
                    <a:pt x="198" y="1083"/>
                  </a:lnTo>
                  <a:lnTo>
                    <a:pt x="208" y="1082"/>
                  </a:lnTo>
                  <a:lnTo>
                    <a:pt x="218" y="1082"/>
                  </a:lnTo>
                  <a:lnTo>
                    <a:pt x="227" y="1082"/>
                  </a:lnTo>
                  <a:lnTo>
                    <a:pt x="238" y="1080"/>
                  </a:lnTo>
                  <a:lnTo>
                    <a:pt x="248" y="1080"/>
                  </a:lnTo>
                  <a:lnTo>
                    <a:pt x="250" y="1068"/>
                  </a:lnTo>
                  <a:lnTo>
                    <a:pt x="250" y="1056"/>
                  </a:lnTo>
                  <a:lnTo>
                    <a:pt x="250" y="1044"/>
                  </a:lnTo>
                  <a:lnTo>
                    <a:pt x="251" y="1031"/>
                  </a:lnTo>
                  <a:lnTo>
                    <a:pt x="201" y="1035"/>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6" name="Freeform 15"/>
            <p:cNvSpPr>
              <a:spLocks/>
            </p:cNvSpPr>
            <p:nvPr/>
          </p:nvSpPr>
          <p:spPr bwMode="auto">
            <a:xfrm>
              <a:off x="4623" y="417"/>
              <a:ext cx="180" cy="328"/>
            </a:xfrm>
            <a:custGeom>
              <a:avLst/>
              <a:gdLst>
                <a:gd name="T0" fmla="*/ 0 w 539"/>
                <a:gd name="T1" fmla="*/ 0 h 985"/>
                <a:gd name="T2" fmla="*/ 0 w 539"/>
                <a:gd name="T3" fmla="*/ 0 h 985"/>
                <a:gd name="T4" fmla="*/ 0 w 539"/>
                <a:gd name="T5" fmla="*/ 0 h 985"/>
                <a:gd name="T6" fmla="*/ 0 w 539"/>
                <a:gd name="T7" fmla="*/ 0 h 985"/>
                <a:gd name="T8" fmla="*/ 0 w 539"/>
                <a:gd name="T9" fmla="*/ 0 h 985"/>
                <a:gd name="T10" fmla="*/ 0 w 539"/>
                <a:gd name="T11" fmla="*/ 0 h 985"/>
                <a:gd name="T12" fmla="*/ 0 w 539"/>
                <a:gd name="T13" fmla="*/ 0 h 985"/>
                <a:gd name="T14" fmla="*/ 0 w 539"/>
                <a:gd name="T15" fmla="*/ 0 h 985"/>
                <a:gd name="T16" fmla="*/ 0 w 539"/>
                <a:gd name="T17" fmla="*/ 0 h 985"/>
                <a:gd name="T18" fmla="*/ 0 w 539"/>
                <a:gd name="T19" fmla="*/ 0 h 985"/>
                <a:gd name="T20" fmla="*/ 0 w 539"/>
                <a:gd name="T21" fmla="*/ 0 h 985"/>
                <a:gd name="T22" fmla="*/ 0 w 539"/>
                <a:gd name="T23" fmla="*/ 0 h 985"/>
                <a:gd name="T24" fmla="*/ 0 w 539"/>
                <a:gd name="T25" fmla="*/ 0 h 985"/>
                <a:gd name="T26" fmla="*/ 0 w 539"/>
                <a:gd name="T27" fmla="*/ 0 h 985"/>
                <a:gd name="T28" fmla="*/ 0 w 539"/>
                <a:gd name="T29" fmla="*/ 0 h 985"/>
                <a:gd name="T30" fmla="*/ 0 w 539"/>
                <a:gd name="T31" fmla="*/ 0 h 985"/>
                <a:gd name="T32" fmla="*/ 0 w 539"/>
                <a:gd name="T33" fmla="*/ 0 h 985"/>
                <a:gd name="T34" fmla="*/ 0 w 539"/>
                <a:gd name="T35" fmla="*/ 0 h 985"/>
                <a:gd name="T36" fmla="*/ 0 w 539"/>
                <a:gd name="T37" fmla="*/ 0 h 985"/>
                <a:gd name="T38" fmla="*/ 0 w 539"/>
                <a:gd name="T39" fmla="*/ 0 h 985"/>
                <a:gd name="T40" fmla="*/ 0 w 539"/>
                <a:gd name="T41" fmla="*/ 0 h 985"/>
                <a:gd name="T42" fmla="*/ 0 w 539"/>
                <a:gd name="T43" fmla="*/ 0 h 985"/>
                <a:gd name="T44" fmla="*/ 0 w 539"/>
                <a:gd name="T45" fmla="*/ 0 h 985"/>
                <a:gd name="T46" fmla="*/ 0 w 539"/>
                <a:gd name="T47" fmla="*/ 0 h 985"/>
                <a:gd name="T48" fmla="*/ 0 w 539"/>
                <a:gd name="T49" fmla="*/ 0 h 985"/>
                <a:gd name="T50" fmla="*/ 0 w 539"/>
                <a:gd name="T51" fmla="*/ 0 h 985"/>
                <a:gd name="T52" fmla="*/ 0 w 539"/>
                <a:gd name="T53" fmla="*/ 0 h 985"/>
                <a:gd name="T54" fmla="*/ 0 w 539"/>
                <a:gd name="T55" fmla="*/ 0 h 985"/>
                <a:gd name="T56" fmla="*/ 0 w 539"/>
                <a:gd name="T57" fmla="*/ 0 h 985"/>
                <a:gd name="T58" fmla="*/ 0 w 539"/>
                <a:gd name="T59" fmla="*/ 0 h 985"/>
                <a:gd name="T60" fmla="*/ 0 w 539"/>
                <a:gd name="T61" fmla="*/ 0 h 985"/>
                <a:gd name="T62" fmla="*/ 0 w 539"/>
                <a:gd name="T63" fmla="*/ 0 h 985"/>
                <a:gd name="T64" fmla="*/ 0 w 539"/>
                <a:gd name="T65" fmla="*/ 0 h 985"/>
                <a:gd name="T66" fmla="*/ 0 w 539"/>
                <a:gd name="T67" fmla="*/ 0 h 985"/>
                <a:gd name="T68" fmla="*/ 0 w 539"/>
                <a:gd name="T69" fmla="*/ 0 h 985"/>
                <a:gd name="T70" fmla="*/ 0 w 539"/>
                <a:gd name="T71" fmla="*/ 0 h 985"/>
                <a:gd name="T72" fmla="*/ 0 w 539"/>
                <a:gd name="T73" fmla="*/ 0 h 985"/>
                <a:gd name="T74" fmla="*/ 0 w 539"/>
                <a:gd name="T75" fmla="*/ 0 h 985"/>
                <a:gd name="T76" fmla="*/ 0 w 539"/>
                <a:gd name="T77" fmla="*/ 0 h 985"/>
                <a:gd name="T78" fmla="*/ 0 w 539"/>
                <a:gd name="T79" fmla="*/ 0 h 985"/>
                <a:gd name="T80" fmla="*/ 0 w 539"/>
                <a:gd name="T81" fmla="*/ 0 h 985"/>
                <a:gd name="T82" fmla="*/ 0 w 539"/>
                <a:gd name="T83" fmla="*/ 0 h 985"/>
                <a:gd name="T84" fmla="*/ 0 w 539"/>
                <a:gd name="T85" fmla="*/ 0 h 985"/>
                <a:gd name="T86" fmla="*/ 0 w 539"/>
                <a:gd name="T87" fmla="*/ 0 h 985"/>
                <a:gd name="T88" fmla="*/ 0 w 539"/>
                <a:gd name="T89" fmla="*/ 0 h 985"/>
                <a:gd name="T90" fmla="*/ 0 w 539"/>
                <a:gd name="T91" fmla="*/ 0 h 985"/>
                <a:gd name="T92" fmla="*/ 0 w 539"/>
                <a:gd name="T93" fmla="*/ 0 h 985"/>
                <a:gd name="T94" fmla="*/ 0 w 539"/>
                <a:gd name="T95" fmla="*/ 0 h 985"/>
                <a:gd name="T96" fmla="*/ 0 w 539"/>
                <a:gd name="T97" fmla="*/ 0 h 9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9"/>
                <a:gd name="T148" fmla="*/ 0 h 985"/>
                <a:gd name="T149" fmla="*/ 539 w 539"/>
                <a:gd name="T150" fmla="*/ 985 h 9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9" h="985">
                  <a:moveTo>
                    <a:pt x="429" y="909"/>
                  </a:moveTo>
                  <a:lnTo>
                    <a:pt x="418" y="905"/>
                  </a:lnTo>
                  <a:lnTo>
                    <a:pt x="408" y="902"/>
                  </a:lnTo>
                  <a:lnTo>
                    <a:pt x="397" y="897"/>
                  </a:lnTo>
                  <a:lnTo>
                    <a:pt x="387" y="893"/>
                  </a:lnTo>
                  <a:lnTo>
                    <a:pt x="377" y="888"/>
                  </a:lnTo>
                  <a:lnTo>
                    <a:pt x="366" y="884"/>
                  </a:lnTo>
                  <a:lnTo>
                    <a:pt x="356" y="880"/>
                  </a:lnTo>
                  <a:lnTo>
                    <a:pt x="345" y="875"/>
                  </a:lnTo>
                  <a:lnTo>
                    <a:pt x="351" y="872"/>
                  </a:lnTo>
                  <a:lnTo>
                    <a:pt x="357" y="869"/>
                  </a:lnTo>
                  <a:lnTo>
                    <a:pt x="365" y="866"/>
                  </a:lnTo>
                  <a:lnTo>
                    <a:pt x="371" y="863"/>
                  </a:lnTo>
                  <a:lnTo>
                    <a:pt x="377" y="862"/>
                  </a:lnTo>
                  <a:lnTo>
                    <a:pt x="384" y="859"/>
                  </a:lnTo>
                  <a:lnTo>
                    <a:pt x="390" y="856"/>
                  </a:lnTo>
                  <a:lnTo>
                    <a:pt x="396" y="853"/>
                  </a:lnTo>
                  <a:lnTo>
                    <a:pt x="390" y="842"/>
                  </a:lnTo>
                  <a:lnTo>
                    <a:pt x="385" y="832"/>
                  </a:lnTo>
                  <a:lnTo>
                    <a:pt x="380" y="820"/>
                  </a:lnTo>
                  <a:lnTo>
                    <a:pt x="375" y="809"/>
                  </a:lnTo>
                  <a:lnTo>
                    <a:pt x="363" y="814"/>
                  </a:lnTo>
                  <a:lnTo>
                    <a:pt x="353" y="817"/>
                  </a:lnTo>
                  <a:lnTo>
                    <a:pt x="341" y="821"/>
                  </a:lnTo>
                  <a:lnTo>
                    <a:pt x="330" y="826"/>
                  </a:lnTo>
                  <a:lnTo>
                    <a:pt x="320" y="830"/>
                  </a:lnTo>
                  <a:lnTo>
                    <a:pt x="311" y="835"/>
                  </a:lnTo>
                  <a:lnTo>
                    <a:pt x="301" y="838"/>
                  </a:lnTo>
                  <a:lnTo>
                    <a:pt x="292" y="842"/>
                  </a:lnTo>
                  <a:lnTo>
                    <a:pt x="275" y="830"/>
                  </a:lnTo>
                  <a:lnTo>
                    <a:pt x="259" y="820"/>
                  </a:lnTo>
                  <a:lnTo>
                    <a:pt x="244" y="808"/>
                  </a:lnTo>
                  <a:lnTo>
                    <a:pt x="229" y="796"/>
                  </a:lnTo>
                  <a:lnTo>
                    <a:pt x="216" y="784"/>
                  </a:lnTo>
                  <a:lnTo>
                    <a:pt x="202" y="771"/>
                  </a:lnTo>
                  <a:lnTo>
                    <a:pt x="190" y="759"/>
                  </a:lnTo>
                  <a:lnTo>
                    <a:pt x="179" y="745"/>
                  </a:lnTo>
                  <a:lnTo>
                    <a:pt x="158" y="720"/>
                  </a:lnTo>
                  <a:lnTo>
                    <a:pt x="140" y="693"/>
                  </a:lnTo>
                  <a:lnTo>
                    <a:pt x="125" y="668"/>
                  </a:lnTo>
                  <a:lnTo>
                    <a:pt x="113" y="642"/>
                  </a:lnTo>
                  <a:lnTo>
                    <a:pt x="103" y="617"/>
                  </a:lnTo>
                  <a:lnTo>
                    <a:pt x="95" y="590"/>
                  </a:lnTo>
                  <a:lnTo>
                    <a:pt x="91" y="565"/>
                  </a:lnTo>
                  <a:lnTo>
                    <a:pt x="88" y="539"/>
                  </a:lnTo>
                  <a:lnTo>
                    <a:pt x="329" y="532"/>
                  </a:lnTo>
                  <a:lnTo>
                    <a:pt x="330" y="520"/>
                  </a:lnTo>
                  <a:lnTo>
                    <a:pt x="332" y="510"/>
                  </a:lnTo>
                  <a:lnTo>
                    <a:pt x="332" y="498"/>
                  </a:lnTo>
                  <a:lnTo>
                    <a:pt x="333" y="487"/>
                  </a:lnTo>
                  <a:lnTo>
                    <a:pt x="82" y="495"/>
                  </a:lnTo>
                  <a:lnTo>
                    <a:pt x="89" y="447"/>
                  </a:lnTo>
                  <a:lnTo>
                    <a:pt x="103" y="401"/>
                  </a:lnTo>
                  <a:lnTo>
                    <a:pt x="119" y="358"/>
                  </a:lnTo>
                  <a:lnTo>
                    <a:pt x="141" y="316"/>
                  </a:lnTo>
                  <a:lnTo>
                    <a:pt x="167" y="278"/>
                  </a:lnTo>
                  <a:lnTo>
                    <a:pt x="198" y="243"/>
                  </a:lnTo>
                  <a:lnTo>
                    <a:pt x="232" y="210"/>
                  </a:lnTo>
                  <a:lnTo>
                    <a:pt x="272" y="179"/>
                  </a:lnTo>
                  <a:lnTo>
                    <a:pt x="287" y="184"/>
                  </a:lnTo>
                  <a:lnTo>
                    <a:pt x="302" y="190"/>
                  </a:lnTo>
                  <a:lnTo>
                    <a:pt x="317" y="196"/>
                  </a:lnTo>
                  <a:lnTo>
                    <a:pt x="332" y="202"/>
                  </a:lnTo>
                  <a:lnTo>
                    <a:pt x="347" y="207"/>
                  </a:lnTo>
                  <a:lnTo>
                    <a:pt x="362" y="211"/>
                  </a:lnTo>
                  <a:lnTo>
                    <a:pt x="377" y="216"/>
                  </a:lnTo>
                  <a:lnTo>
                    <a:pt x="391" y="220"/>
                  </a:lnTo>
                  <a:lnTo>
                    <a:pt x="409" y="225"/>
                  </a:lnTo>
                  <a:lnTo>
                    <a:pt x="414" y="214"/>
                  </a:lnTo>
                  <a:lnTo>
                    <a:pt x="420" y="202"/>
                  </a:lnTo>
                  <a:lnTo>
                    <a:pt x="424" y="192"/>
                  </a:lnTo>
                  <a:lnTo>
                    <a:pt x="429" y="182"/>
                  </a:lnTo>
                  <a:lnTo>
                    <a:pt x="409" y="176"/>
                  </a:lnTo>
                  <a:lnTo>
                    <a:pt x="391" y="171"/>
                  </a:lnTo>
                  <a:lnTo>
                    <a:pt x="377" y="167"/>
                  </a:lnTo>
                  <a:lnTo>
                    <a:pt x="363" y="161"/>
                  </a:lnTo>
                  <a:lnTo>
                    <a:pt x="350" y="158"/>
                  </a:lnTo>
                  <a:lnTo>
                    <a:pt x="339" y="153"/>
                  </a:lnTo>
                  <a:lnTo>
                    <a:pt x="330" y="149"/>
                  </a:lnTo>
                  <a:lnTo>
                    <a:pt x="323" y="146"/>
                  </a:lnTo>
                  <a:lnTo>
                    <a:pt x="341" y="134"/>
                  </a:lnTo>
                  <a:lnTo>
                    <a:pt x="360" y="122"/>
                  </a:lnTo>
                  <a:lnTo>
                    <a:pt x="381" y="111"/>
                  </a:lnTo>
                  <a:lnTo>
                    <a:pt x="402" y="99"/>
                  </a:lnTo>
                  <a:lnTo>
                    <a:pt x="424" y="91"/>
                  </a:lnTo>
                  <a:lnTo>
                    <a:pt x="447" y="80"/>
                  </a:lnTo>
                  <a:lnTo>
                    <a:pt x="470" y="71"/>
                  </a:lnTo>
                  <a:lnTo>
                    <a:pt x="496" y="64"/>
                  </a:lnTo>
                  <a:lnTo>
                    <a:pt x="506" y="46"/>
                  </a:lnTo>
                  <a:lnTo>
                    <a:pt x="518" y="29"/>
                  </a:lnTo>
                  <a:lnTo>
                    <a:pt x="528" y="14"/>
                  </a:lnTo>
                  <a:lnTo>
                    <a:pt x="539" y="0"/>
                  </a:lnTo>
                  <a:lnTo>
                    <a:pt x="500" y="11"/>
                  </a:lnTo>
                  <a:lnTo>
                    <a:pt x="463" y="23"/>
                  </a:lnTo>
                  <a:lnTo>
                    <a:pt x="427" y="35"/>
                  </a:lnTo>
                  <a:lnTo>
                    <a:pt x="393" y="49"/>
                  </a:lnTo>
                  <a:lnTo>
                    <a:pt x="360" y="64"/>
                  </a:lnTo>
                  <a:lnTo>
                    <a:pt x="327" y="79"/>
                  </a:lnTo>
                  <a:lnTo>
                    <a:pt x="298" y="95"/>
                  </a:lnTo>
                  <a:lnTo>
                    <a:pt x="268" y="111"/>
                  </a:lnTo>
                  <a:lnTo>
                    <a:pt x="240" y="129"/>
                  </a:lnTo>
                  <a:lnTo>
                    <a:pt x="214" y="147"/>
                  </a:lnTo>
                  <a:lnTo>
                    <a:pt x="187" y="167"/>
                  </a:lnTo>
                  <a:lnTo>
                    <a:pt x="164" y="187"/>
                  </a:lnTo>
                  <a:lnTo>
                    <a:pt x="141" y="208"/>
                  </a:lnTo>
                  <a:lnTo>
                    <a:pt x="119" y="229"/>
                  </a:lnTo>
                  <a:lnTo>
                    <a:pt x="100" y="252"/>
                  </a:lnTo>
                  <a:lnTo>
                    <a:pt x="80" y="275"/>
                  </a:lnTo>
                  <a:lnTo>
                    <a:pt x="61" y="301"/>
                  </a:lnTo>
                  <a:lnTo>
                    <a:pt x="45" y="328"/>
                  </a:lnTo>
                  <a:lnTo>
                    <a:pt x="31" y="355"/>
                  </a:lnTo>
                  <a:lnTo>
                    <a:pt x="21" y="383"/>
                  </a:lnTo>
                  <a:lnTo>
                    <a:pt x="12" y="411"/>
                  </a:lnTo>
                  <a:lnTo>
                    <a:pt x="4" y="440"/>
                  </a:lnTo>
                  <a:lnTo>
                    <a:pt x="1" y="468"/>
                  </a:lnTo>
                  <a:lnTo>
                    <a:pt x="0" y="498"/>
                  </a:lnTo>
                  <a:lnTo>
                    <a:pt x="1" y="532"/>
                  </a:lnTo>
                  <a:lnTo>
                    <a:pt x="7" y="565"/>
                  </a:lnTo>
                  <a:lnTo>
                    <a:pt x="15" y="598"/>
                  </a:lnTo>
                  <a:lnTo>
                    <a:pt x="27" y="629"/>
                  </a:lnTo>
                  <a:lnTo>
                    <a:pt x="40" y="662"/>
                  </a:lnTo>
                  <a:lnTo>
                    <a:pt x="58" y="692"/>
                  </a:lnTo>
                  <a:lnTo>
                    <a:pt x="77" y="723"/>
                  </a:lnTo>
                  <a:lnTo>
                    <a:pt x="101" y="753"/>
                  </a:lnTo>
                  <a:lnTo>
                    <a:pt x="120" y="775"/>
                  </a:lnTo>
                  <a:lnTo>
                    <a:pt x="141" y="797"/>
                  </a:lnTo>
                  <a:lnTo>
                    <a:pt x="162" y="818"/>
                  </a:lnTo>
                  <a:lnTo>
                    <a:pt x="186" y="838"/>
                  </a:lnTo>
                  <a:lnTo>
                    <a:pt x="210" y="857"/>
                  </a:lnTo>
                  <a:lnTo>
                    <a:pt x="237" y="874"/>
                  </a:lnTo>
                  <a:lnTo>
                    <a:pt x="263" y="891"/>
                  </a:lnTo>
                  <a:lnTo>
                    <a:pt x="292" y="906"/>
                  </a:lnTo>
                  <a:lnTo>
                    <a:pt x="314" y="918"/>
                  </a:lnTo>
                  <a:lnTo>
                    <a:pt x="338" y="930"/>
                  </a:lnTo>
                  <a:lnTo>
                    <a:pt x="362" y="941"/>
                  </a:lnTo>
                  <a:lnTo>
                    <a:pt x="385" y="950"/>
                  </a:lnTo>
                  <a:lnTo>
                    <a:pt x="409" y="960"/>
                  </a:lnTo>
                  <a:lnTo>
                    <a:pt x="435" y="969"/>
                  </a:lnTo>
                  <a:lnTo>
                    <a:pt x="458" y="978"/>
                  </a:lnTo>
                  <a:lnTo>
                    <a:pt x="484" y="985"/>
                  </a:lnTo>
                  <a:lnTo>
                    <a:pt x="476" y="976"/>
                  </a:lnTo>
                  <a:lnTo>
                    <a:pt x="469" y="966"/>
                  </a:lnTo>
                  <a:lnTo>
                    <a:pt x="461" y="957"/>
                  </a:lnTo>
                  <a:lnTo>
                    <a:pt x="454" y="947"/>
                  </a:lnTo>
                  <a:lnTo>
                    <a:pt x="447" y="938"/>
                  </a:lnTo>
                  <a:lnTo>
                    <a:pt x="441" y="929"/>
                  </a:lnTo>
                  <a:lnTo>
                    <a:pt x="435" y="918"/>
                  </a:lnTo>
                  <a:lnTo>
                    <a:pt x="429" y="9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7" name="Freeform 16"/>
            <p:cNvSpPr>
              <a:spLocks/>
            </p:cNvSpPr>
            <p:nvPr/>
          </p:nvSpPr>
          <p:spPr bwMode="auto">
            <a:xfrm>
              <a:off x="4875" y="760"/>
              <a:ext cx="72" cy="2"/>
            </a:xfrm>
            <a:custGeom>
              <a:avLst/>
              <a:gdLst>
                <a:gd name="T0" fmla="*/ 0 w 216"/>
                <a:gd name="T1" fmla="*/ 0 h 5"/>
                <a:gd name="T2" fmla="*/ 0 w 216"/>
                <a:gd name="T3" fmla="*/ 0 h 5"/>
                <a:gd name="T4" fmla="*/ 0 w 216"/>
                <a:gd name="T5" fmla="*/ 0 h 5"/>
                <a:gd name="T6" fmla="*/ 0 w 216"/>
                <a:gd name="T7" fmla="*/ 0 h 5"/>
                <a:gd name="T8" fmla="*/ 0 w 216"/>
                <a:gd name="T9" fmla="*/ 0 h 5"/>
                <a:gd name="T10" fmla="*/ 0 w 216"/>
                <a:gd name="T11" fmla="*/ 0 h 5"/>
                <a:gd name="T12" fmla="*/ 0 w 216"/>
                <a:gd name="T13" fmla="*/ 0 h 5"/>
                <a:gd name="T14" fmla="*/ 0 w 216"/>
                <a:gd name="T15" fmla="*/ 0 h 5"/>
                <a:gd name="T16" fmla="*/ 0 w 216"/>
                <a:gd name="T17" fmla="*/ 0 h 5"/>
                <a:gd name="T18" fmla="*/ 0 w 216"/>
                <a:gd name="T19" fmla="*/ 0 h 5"/>
                <a:gd name="T20" fmla="*/ 0 w 216"/>
                <a:gd name="T21" fmla="*/ 0 h 5"/>
                <a:gd name="T22" fmla="*/ 0 w 216"/>
                <a:gd name="T23" fmla="*/ 0 h 5"/>
                <a:gd name="T24" fmla="*/ 0 w 216"/>
                <a:gd name="T25" fmla="*/ 0 h 5"/>
                <a:gd name="T26" fmla="*/ 0 w 216"/>
                <a:gd name="T27" fmla="*/ 0 h 5"/>
                <a:gd name="T28" fmla="*/ 0 w 216"/>
                <a:gd name="T29" fmla="*/ 0 h 5"/>
                <a:gd name="T30" fmla="*/ 0 w 216"/>
                <a:gd name="T31" fmla="*/ 0 h 5"/>
                <a:gd name="T32" fmla="*/ 0 w 216"/>
                <a:gd name="T33" fmla="*/ 0 h 5"/>
                <a:gd name="T34" fmla="*/ 0 w 216"/>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
                <a:gd name="T55" fmla="*/ 0 h 5"/>
                <a:gd name="T56" fmla="*/ 216 w 216"/>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 h="5">
                  <a:moveTo>
                    <a:pt x="216" y="0"/>
                  </a:moveTo>
                  <a:lnTo>
                    <a:pt x="205" y="0"/>
                  </a:lnTo>
                  <a:lnTo>
                    <a:pt x="195" y="2"/>
                  </a:lnTo>
                  <a:lnTo>
                    <a:pt x="184" y="2"/>
                  </a:lnTo>
                  <a:lnTo>
                    <a:pt x="175" y="2"/>
                  </a:lnTo>
                  <a:lnTo>
                    <a:pt x="165" y="3"/>
                  </a:lnTo>
                  <a:lnTo>
                    <a:pt x="155" y="3"/>
                  </a:lnTo>
                  <a:lnTo>
                    <a:pt x="144" y="5"/>
                  </a:lnTo>
                  <a:lnTo>
                    <a:pt x="134" y="5"/>
                  </a:lnTo>
                  <a:lnTo>
                    <a:pt x="116" y="5"/>
                  </a:lnTo>
                  <a:lnTo>
                    <a:pt x="99" y="5"/>
                  </a:lnTo>
                  <a:lnTo>
                    <a:pt x="83" y="5"/>
                  </a:lnTo>
                  <a:lnTo>
                    <a:pt x="65" y="5"/>
                  </a:lnTo>
                  <a:lnTo>
                    <a:pt x="49" y="5"/>
                  </a:lnTo>
                  <a:lnTo>
                    <a:pt x="32" y="3"/>
                  </a:lnTo>
                  <a:lnTo>
                    <a:pt x="16" y="3"/>
                  </a:lnTo>
                  <a:lnTo>
                    <a:pt x="0" y="2"/>
                  </a:lnTo>
                  <a:lnTo>
                    <a:pt x="2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8" name="Freeform 17"/>
            <p:cNvSpPr>
              <a:spLocks/>
            </p:cNvSpPr>
            <p:nvPr/>
          </p:nvSpPr>
          <p:spPr bwMode="auto">
            <a:xfrm>
              <a:off x="4970" y="403"/>
              <a:ext cx="230" cy="341"/>
            </a:xfrm>
            <a:custGeom>
              <a:avLst/>
              <a:gdLst>
                <a:gd name="T0" fmla="*/ 0 w 689"/>
                <a:gd name="T1" fmla="*/ 0 h 1023"/>
                <a:gd name="T2" fmla="*/ 0 w 689"/>
                <a:gd name="T3" fmla="*/ 0 h 1023"/>
                <a:gd name="T4" fmla="*/ 0 w 689"/>
                <a:gd name="T5" fmla="*/ 0 h 1023"/>
                <a:gd name="T6" fmla="*/ 0 w 689"/>
                <a:gd name="T7" fmla="*/ 0 h 1023"/>
                <a:gd name="T8" fmla="*/ 0 w 689"/>
                <a:gd name="T9" fmla="*/ 0 h 1023"/>
                <a:gd name="T10" fmla="*/ 0 w 689"/>
                <a:gd name="T11" fmla="*/ 0 h 1023"/>
                <a:gd name="T12" fmla="*/ 0 w 689"/>
                <a:gd name="T13" fmla="*/ 0 h 1023"/>
                <a:gd name="T14" fmla="*/ 0 w 689"/>
                <a:gd name="T15" fmla="*/ 0 h 1023"/>
                <a:gd name="T16" fmla="*/ 0 w 689"/>
                <a:gd name="T17" fmla="*/ 0 h 1023"/>
                <a:gd name="T18" fmla="*/ 0 w 689"/>
                <a:gd name="T19" fmla="*/ 0 h 1023"/>
                <a:gd name="T20" fmla="*/ 0 w 689"/>
                <a:gd name="T21" fmla="*/ 0 h 1023"/>
                <a:gd name="T22" fmla="*/ 0 w 689"/>
                <a:gd name="T23" fmla="*/ 0 h 1023"/>
                <a:gd name="T24" fmla="*/ 0 w 689"/>
                <a:gd name="T25" fmla="*/ 0 h 1023"/>
                <a:gd name="T26" fmla="*/ 0 w 689"/>
                <a:gd name="T27" fmla="*/ 0 h 1023"/>
                <a:gd name="T28" fmla="*/ 0 w 689"/>
                <a:gd name="T29" fmla="*/ 0 h 1023"/>
                <a:gd name="T30" fmla="*/ 0 w 689"/>
                <a:gd name="T31" fmla="*/ 0 h 1023"/>
                <a:gd name="T32" fmla="*/ 0 w 689"/>
                <a:gd name="T33" fmla="*/ 0 h 1023"/>
                <a:gd name="T34" fmla="*/ 0 w 689"/>
                <a:gd name="T35" fmla="*/ 0 h 1023"/>
                <a:gd name="T36" fmla="*/ 0 w 689"/>
                <a:gd name="T37" fmla="*/ 0 h 1023"/>
                <a:gd name="T38" fmla="*/ 0 w 689"/>
                <a:gd name="T39" fmla="*/ 0 h 1023"/>
                <a:gd name="T40" fmla="*/ 0 w 689"/>
                <a:gd name="T41" fmla="*/ 0 h 1023"/>
                <a:gd name="T42" fmla="*/ 0 w 689"/>
                <a:gd name="T43" fmla="*/ 0 h 1023"/>
                <a:gd name="T44" fmla="*/ 0 w 689"/>
                <a:gd name="T45" fmla="*/ 0 h 1023"/>
                <a:gd name="T46" fmla="*/ 0 w 689"/>
                <a:gd name="T47" fmla="*/ 0 h 1023"/>
                <a:gd name="T48" fmla="*/ 0 w 689"/>
                <a:gd name="T49" fmla="*/ 0 h 1023"/>
                <a:gd name="T50" fmla="*/ 0 w 689"/>
                <a:gd name="T51" fmla="*/ 0 h 1023"/>
                <a:gd name="T52" fmla="*/ 0 w 689"/>
                <a:gd name="T53" fmla="*/ 0 h 1023"/>
                <a:gd name="T54" fmla="*/ 0 w 689"/>
                <a:gd name="T55" fmla="*/ 0 h 1023"/>
                <a:gd name="T56" fmla="*/ 0 w 689"/>
                <a:gd name="T57" fmla="*/ 0 h 1023"/>
                <a:gd name="T58" fmla="*/ 0 w 689"/>
                <a:gd name="T59" fmla="*/ 0 h 1023"/>
                <a:gd name="T60" fmla="*/ 0 w 689"/>
                <a:gd name="T61" fmla="*/ 0 h 1023"/>
                <a:gd name="T62" fmla="*/ 0 w 689"/>
                <a:gd name="T63" fmla="*/ 0 h 1023"/>
                <a:gd name="T64" fmla="*/ 0 w 689"/>
                <a:gd name="T65" fmla="*/ 0 h 1023"/>
                <a:gd name="T66" fmla="*/ 0 w 689"/>
                <a:gd name="T67" fmla="*/ 0 h 1023"/>
                <a:gd name="T68" fmla="*/ 0 w 689"/>
                <a:gd name="T69" fmla="*/ 0 h 1023"/>
                <a:gd name="T70" fmla="*/ 0 w 689"/>
                <a:gd name="T71" fmla="*/ 0 h 1023"/>
                <a:gd name="T72" fmla="*/ 0 w 689"/>
                <a:gd name="T73" fmla="*/ 0 h 1023"/>
                <a:gd name="T74" fmla="*/ 0 w 689"/>
                <a:gd name="T75" fmla="*/ 0 h 1023"/>
                <a:gd name="T76" fmla="*/ 0 w 689"/>
                <a:gd name="T77" fmla="*/ 0 h 1023"/>
                <a:gd name="T78" fmla="*/ 0 w 689"/>
                <a:gd name="T79" fmla="*/ 0 h 1023"/>
                <a:gd name="T80" fmla="*/ 0 w 689"/>
                <a:gd name="T81" fmla="*/ 0 h 1023"/>
                <a:gd name="T82" fmla="*/ 0 w 689"/>
                <a:gd name="T83" fmla="*/ 0 h 1023"/>
                <a:gd name="T84" fmla="*/ 0 w 689"/>
                <a:gd name="T85" fmla="*/ 0 h 1023"/>
                <a:gd name="T86" fmla="*/ 0 w 689"/>
                <a:gd name="T87" fmla="*/ 0 h 1023"/>
                <a:gd name="T88" fmla="*/ 0 w 689"/>
                <a:gd name="T89" fmla="*/ 0 h 1023"/>
                <a:gd name="T90" fmla="*/ 0 w 689"/>
                <a:gd name="T91" fmla="*/ 0 h 1023"/>
                <a:gd name="T92" fmla="*/ 0 w 689"/>
                <a:gd name="T93" fmla="*/ 0 h 1023"/>
                <a:gd name="T94" fmla="*/ 0 w 689"/>
                <a:gd name="T95" fmla="*/ 0 h 1023"/>
                <a:gd name="T96" fmla="*/ 0 w 689"/>
                <a:gd name="T97" fmla="*/ 0 h 1023"/>
                <a:gd name="T98" fmla="*/ 0 w 689"/>
                <a:gd name="T99" fmla="*/ 0 h 1023"/>
                <a:gd name="T100" fmla="*/ 0 w 689"/>
                <a:gd name="T101" fmla="*/ 0 h 1023"/>
                <a:gd name="T102" fmla="*/ 0 w 689"/>
                <a:gd name="T103" fmla="*/ 0 h 1023"/>
                <a:gd name="T104" fmla="*/ 0 w 689"/>
                <a:gd name="T105" fmla="*/ 0 h 1023"/>
                <a:gd name="T106" fmla="*/ 0 w 689"/>
                <a:gd name="T107" fmla="*/ 0 h 102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9"/>
                <a:gd name="T163" fmla="*/ 0 h 1023"/>
                <a:gd name="T164" fmla="*/ 689 w 689"/>
                <a:gd name="T165" fmla="*/ 1023 h 102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9" h="1023">
                  <a:moveTo>
                    <a:pt x="411" y="121"/>
                  </a:moveTo>
                  <a:lnTo>
                    <a:pt x="389" y="109"/>
                  </a:lnTo>
                  <a:lnTo>
                    <a:pt x="365" y="97"/>
                  </a:lnTo>
                  <a:lnTo>
                    <a:pt x="341" y="86"/>
                  </a:lnTo>
                  <a:lnTo>
                    <a:pt x="317" y="76"/>
                  </a:lnTo>
                  <a:lnTo>
                    <a:pt x="292" y="67"/>
                  </a:lnTo>
                  <a:lnTo>
                    <a:pt x="268" y="58"/>
                  </a:lnTo>
                  <a:lnTo>
                    <a:pt x="243" y="49"/>
                  </a:lnTo>
                  <a:lnTo>
                    <a:pt x="217" y="42"/>
                  </a:lnTo>
                  <a:lnTo>
                    <a:pt x="191" y="34"/>
                  </a:lnTo>
                  <a:lnTo>
                    <a:pt x="165" y="27"/>
                  </a:lnTo>
                  <a:lnTo>
                    <a:pt x="139" y="21"/>
                  </a:lnTo>
                  <a:lnTo>
                    <a:pt x="112" y="16"/>
                  </a:lnTo>
                  <a:lnTo>
                    <a:pt x="83" y="10"/>
                  </a:lnTo>
                  <a:lnTo>
                    <a:pt x="57" y="7"/>
                  </a:lnTo>
                  <a:lnTo>
                    <a:pt x="28" y="3"/>
                  </a:lnTo>
                  <a:lnTo>
                    <a:pt x="0" y="0"/>
                  </a:lnTo>
                  <a:lnTo>
                    <a:pt x="89" y="67"/>
                  </a:lnTo>
                  <a:lnTo>
                    <a:pt x="107" y="71"/>
                  </a:lnTo>
                  <a:lnTo>
                    <a:pt x="124" y="74"/>
                  </a:lnTo>
                  <a:lnTo>
                    <a:pt x="140" y="79"/>
                  </a:lnTo>
                  <a:lnTo>
                    <a:pt x="158" y="83"/>
                  </a:lnTo>
                  <a:lnTo>
                    <a:pt x="174" y="88"/>
                  </a:lnTo>
                  <a:lnTo>
                    <a:pt x="191" y="94"/>
                  </a:lnTo>
                  <a:lnTo>
                    <a:pt x="207" y="98"/>
                  </a:lnTo>
                  <a:lnTo>
                    <a:pt x="223" y="104"/>
                  </a:lnTo>
                  <a:lnTo>
                    <a:pt x="240" y="110"/>
                  </a:lnTo>
                  <a:lnTo>
                    <a:pt x="256" y="116"/>
                  </a:lnTo>
                  <a:lnTo>
                    <a:pt x="273" y="122"/>
                  </a:lnTo>
                  <a:lnTo>
                    <a:pt x="289" y="128"/>
                  </a:lnTo>
                  <a:lnTo>
                    <a:pt x="304" y="136"/>
                  </a:lnTo>
                  <a:lnTo>
                    <a:pt x="320" y="141"/>
                  </a:lnTo>
                  <a:lnTo>
                    <a:pt x="335" y="149"/>
                  </a:lnTo>
                  <a:lnTo>
                    <a:pt x="351" y="156"/>
                  </a:lnTo>
                  <a:lnTo>
                    <a:pt x="335" y="164"/>
                  </a:lnTo>
                  <a:lnTo>
                    <a:pt x="320" y="170"/>
                  </a:lnTo>
                  <a:lnTo>
                    <a:pt x="307" y="176"/>
                  </a:lnTo>
                  <a:lnTo>
                    <a:pt x="293" y="182"/>
                  </a:lnTo>
                  <a:lnTo>
                    <a:pt x="280" y="188"/>
                  </a:lnTo>
                  <a:lnTo>
                    <a:pt x="268" y="192"/>
                  </a:lnTo>
                  <a:lnTo>
                    <a:pt x="258" y="197"/>
                  </a:lnTo>
                  <a:lnTo>
                    <a:pt x="247" y="201"/>
                  </a:lnTo>
                  <a:lnTo>
                    <a:pt x="283" y="237"/>
                  </a:lnTo>
                  <a:lnTo>
                    <a:pt x="301" y="231"/>
                  </a:lnTo>
                  <a:lnTo>
                    <a:pt x="319" y="224"/>
                  </a:lnTo>
                  <a:lnTo>
                    <a:pt x="335" y="218"/>
                  </a:lnTo>
                  <a:lnTo>
                    <a:pt x="351" y="210"/>
                  </a:lnTo>
                  <a:lnTo>
                    <a:pt x="365" y="204"/>
                  </a:lnTo>
                  <a:lnTo>
                    <a:pt x="378" y="198"/>
                  </a:lnTo>
                  <a:lnTo>
                    <a:pt x="392" y="192"/>
                  </a:lnTo>
                  <a:lnTo>
                    <a:pt x="402" y="186"/>
                  </a:lnTo>
                  <a:lnTo>
                    <a:pt x="417" y="195"/>
                  </a:lnTo>
                  <a:lnTo>
                    <a:pt x="432" y="206"/>
                  </a:lnTo>
                  <a:lnTo>
                    <a:pt x="445" y="216"/>
                  </a:lnTo>
                  <a:lnTo>
                    <a:pt x="460" y="226"/>
                  </a:lnTo>
                  <a:lnTo>
                    <a:pt x="474" y="237"/>
                  </a:lnTo>
                  <a:lnTo>
                    <a:pt x="485" y="249"/>
                  </a:lnTo>
                  <a:lnTo>
                    <a:pt x="497" y="262"/>
                  </a:lnTo>
                  <a:lnTo>
                    <a:pt x="509" y="274"/>
                  </a:lnTo>
                  <a:lnTo>
                    <a:pt x="532" y="301"/>
                  </a:lnTo>
                  <a:lnTo>
                    <a:pt x="552" y="328"/>
                  </a:lnTo>
                  <a:lnTo>
                    <a:pt x="569" y="355"/>
                  </a:lnTo>
                  <a:lnTo>
                    <a:pt x="584" y="382"/>
                  </a:lnTo>
                  <a:lnTo>
                    <a:pt x="594" y="408"/>
                  </a:lnTo>
                  <a:lnTo>
                    <a:pt x="603" y="437"/>
                  </a:lnTo>
                  <a:lnTo>
                    <a:pt x="608" y="464"/>
                  </a:lnTo>
                  <a:lnTo>
                    <a:pt x="611" y="492"/>
                  </a:lnTo>
                  <a:lnTo>
                    <a:pt x="386" y="498"/>
                  </a:lnTo>
                  <a:lnTo>
                    <a:pt x="383" y="543"/>
                  </a:lnTo>
                  <a:lnTo>
                    <a:pt x="612" y="537"/>
                  </a:lnTo>
                  <a:lnTo>
                    <a:pt x="612" y="559"/>
                  </a:lnTo>
                  <a:lnTo>
                    <a:pt x="609" y="583"/>
                  </a:lnTo>
                  <a:lnTo>
                    <a:pt x="605" y="605"/>
                  </a:lnTo>
                  <a:lnTo>
                    <a:pt x="597" y="629"/>
                  </a:lnTo>
                  <a:lnTo>
                    <a:pt x="590" y="653"/>
                  </a:lnTo>
                  <a:lnTo>
                    <a:pt x="578" y="677"/>
                  </a:lnTo>
                  <a:lnTo>
                    <a:pt x="566" y="699"/>
                  </a:lnTo>
                  <a:lnTo>
                    <a:pt x="551" y="723"/>
                  </a:lnTo>
                  <a:lnTo>
                    <a:pt x="538" y="743"/>
                  </a:lnTo>
                  <a:lnTo>
                    <a:pt x="524" y="760"/>
                  </a:lnTo>
                  <a:lnTo>
                    <a:pt x="509" y="777"/>
                  </a:lnTo>
                  <a:lnTo>
                    <a:pt x="494" y="793"/>
                  </a:lnTo>
                  <a:lnTo>
                    <a:pt x="478" y="810"/>
                  </a:lnTo>
                  <a:lnTo>
                    <a:pt x="462" y="823"/>
                  </a:lnTo>
                  <a:lnTo>
                    <a:pt x="444" y="836"/>
                  </a:lnTo>
                  <a:lnTo>
                    <a:pt x="426" y="850"/>
                  </a:lnTo>
                  <a:lnTo>
                    <a:pt x="408" y="844"/>
                  </a:lnTo>
                  <a:lnTo>
                    <a:pt x="390" y="838"/>
                  </a:lnTo>
                  <a:lnTo>
                    <a:pt x="374" y="832"/>
                  </a:lnTo>
                  <a:lnTo>
                    <a:pt x="357" y="826"/>
                  </a:lnTo>
                  <a:lnTo>
                    <a:pt x="341" y="822"/>
                  </a:lnTo>
                  <a:lnTo>
                    <a:pt x="326" y="816"/>
                  </a:lnTo>
                  <a:lnTo>
                    <a:pt x="311" y="811"/>
                  </a:lnTo>
                  <a:lnTo>
                    <a:pt x="298" y="807"/>
                  </a:lnTo>
                  <a:lnTo>
                    <a:pt x="289" y="817"/>
                  </a:lnTo>
                  <a:lnTo>
                    <a:pt x="281" y="829"/>
                  </a:lnTo>
                  <a:lnTo>
                    <a:pt x="273" y="839"/>
                  </a:lnTo>
                  <a:lnTo>
                    <a:pt x="265" y="850"/>
                  </a:lnTo>
                  <a:lnTo>
                    <a:pt x="286" y="856"/>
                  </a:lnTo>
                  <a:lnTo>
                    <a:pt x="304" y="862"/>
                  </a:lnTo>
                  <a:lnTo>
                    <a:pt x="320" y="866"/>
                  </a:lnTo>
                  <a:lnTo>
                    <a:pt x="335" y="871"/>
                  </a:lnTo>
                  <a:lnTo>
                    <a:pt x="347" y="875"/>
                  </a:lnTo>
                  <a:lnTo>
                    <a:pt x="357" y="880"/>
                  </a:lnTo>
                  <a:lnTo>
                    <a:pt x="366" y="883"/>
                  </a:lnTo>
                  <a:lnTo>
                    <a:pt x="372" y="886"/>
                  </a:lnTo>
                  <a:lnTo>
                    <a:pt x="354" y="898"/>
                  </a:lnTo>
                  <a:lnTo>
                    <a:pt x="337" y="910"/>
                  </a:lnTo>
                  <a:lnTo>
                    <a:pt x="317" y="920"/>
                  </a:lnTo>
                  <a:lnTo>
                    <a:pt x="298" y="930"/>
                  </a:lnTo>
                  <a:lnTo>
                    <a:pt x="277" y="939"/>
                  </a:lnTo>
                  <a:lnTo>
                    <a:pt x="255" y="948"/>
                  </a:lnTo>
                  <a:lnTo>
                    <a:pt x="232" y="957"/>
                  </a:lnTo>
                  <a:lnTo>
                    <a:pt x="210" y="965"/>
                  </a:lnTo>
                  <a:lnTo>
                    <a:pt x="206" y="978"/>
                  </a:lnTo>
                  <a:lnTo>
                    <a:pt x="203" y="993"/>
                  </a:lnTo>
                  <a:lnTo>
                    <a:pt x="198" y="1008"/>
                  </a:lnTo>
                  <a:lnTo>
                    <a:pt x="194" y="1023"/>
                  </a:lnTo>
                  <a:lnTo>
                    <a:pt x="197" y="1021"/>
                  </a:lnTo>
                  <a:lnTo>
                    <a:pt x="201" y="1020"/>
                  </a:lnTo>
                  <a:lnTo>
                    <a:pt x="204" y="1020"/>
                  </a:lnTo>
                  <a:lnTo>
                    <a:pt x="207" y="1018"/>
                  </a:lnTo>
                  <a:lnTo>
                    <a:pt x="232" y="1009"/>
                  </a:lnTo>
                  <a:lnTo>
                    <a:pt x="258" y="1002"/>
                  </a:lnTo>
                  <a:lnTo>
                    <a:pt x="281" y="992"/>
                  </a:lnTo>
                  <a:lnTo>
                    <a:pt x="305" y="983"/>
                  </a:lnTo>
                  <a:lnTo>
                    <a:pt x="329" y="972"/>
                  </a:lnTo>
                  <a:lnTo>
                    <a:pt x="351" y="962"/>
                  </a:lnTo>
                  <a:lnTo>
                    <a:pt x="374" y="951"/>
                  </a:lnTo>
                  <a:lnTo>
                    <a:pt x="395" y="939"/>
                  </a:lnTo>
                  <a:lnTo>
                    <a:pt x="415" y="929"/>
                  </a:lnTo>
                  <a:lnTo>
                    <a:pt x="435" y="917"/>
                  </a:lnTo>
                  <a:lnTo>
                    <a:pt x="454" y="904"/>
                  </a:lnTo>
                  <a:lnTo>
                    <a:pt x="474" y="890"/>
                  </a:lnTo>
                  <a:lnTo>
                    <a:pt x="491" y="878"/>
                  </a:lnTo>
                  <a:lnTo>
                    <a:pt x="509" y="863"/>
                  </a:lnTo>
                  <a:lnTo>
                    <a:pt x="526" y="850"/>
                  </a:lnTo>
                  <a:lnTo>
                    <a:pt x="542" y="835"/>
                  </a:lnTo>
                  <a:lnTo>
                    <a:pt x="578" y="798"/>
                  </a:lnTo>
                  <a:lnTo>
                    <a:pt x="609" y="760"/>
                  </a:lnTo>
                  <a:lnTo>
                    <a:pt x="634" y="720"/>
                  </a:lnTo>
                  <a:lnTo>
                    <a:pt x="657" y="680"/>
                  </a:lnTo>
                  <a:lnTo>
                    <a:pt x="672" y="637"/>
                  </a:lnTo>
                  <a:lnTo>
                    <a:pt x="683" y="593"/>
                  </a:lnTo>
                  <a:lnTo>
                    <a:pt x="688" y="549"/>
                  </a:lnTo>
                  <a:lnTo>
                    <a:pt x="689" y="502"/>
                  </a:lnTo>
                  <a:lnTo>
                    <a:pt x="688" y="474"/>
                  </a:lnTo>
                  <a:lnTo>
                    <a:pt x="683" y="446"/>
                  </a:lnTo>
                  <a:lnTo>
                    <a:pt x="678" y="417"/>
                  </a:lnTo>
                  <a:lnTo>
                    <a:pt x="669" y="391"/>
                  </a:lnTo>
                  <a:lnTo>
                    <a:pt x="658" y="364"/>
                  </a:lnTo>
                  <a:lnTo>
                    <a:pt x="646" y="338"/>
                  </a:lnTo>
                  <a:lnTo>
                    <a:pt x="631" y="314"/>
                  </a:lnTo>
                  <a:lnTo>
                    <a:pt x="615" y="289"/>
                  </a:lnTo>
                  <a:lnTo>
                    <a:pt x="597" y="267"/>
                  </a:lnTo>
                  <a:lnTo>
                    <a:pt x="576" y="243"/>
                  </a:lnTo>
                  <a:lnTo>
                    <a:pt x="554" y="221"/>
                  </a:lnTo>
                  <a:lnTo>
                    <a:pt x="530" y="200"/>
                  </a:lnTo>
                  <a:lnTo>
                    <a:pt x="503" y="179"/>
                  </a:lnTo>
                  <a:lnTo>
                    <a:pt x="475" y="159"/>
                  </a:lnTo>
                  <a:lnTo>
                    <a:pt x="444" y="140"/>
                  </a:lnTo>
                  <a:lnTo>
                    <a:pt x="411"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19" name="Freeform 18"/>
            <p:cNvSpPr>
              <a:spLocks/>
            </p:cNvSpPr>
            <p:nvPr/>
          </p:nvSpPr>
          <p:spPr bwMode="auto">
            <a:xfrm>
              <a:off x="4943" y="401"/>
              <a:ext cx="156" cy="359"/>
            </a:xfrm>
            <a:custGeom>
              <a:avLst/>
              <a:gdLst>
                <a:gd name="T0" fmla="*/ 0 w 469"/>
                <a:gd name="T1" fmla="*/ 0 h 1078"/>
                <a:gd name="T2" fmla="*/ 0 w 469"/>
                <a:gd name="T3" fmla="*/ 0 h 1078"/>
                <a:gd name="T4" fmla="*/ 0 w 469"/>
                <a:gd name="T5" fmla="*/ 0 h 1078"/>
                <a:gd name="T6" fmla="*/ 0 w 469"/>
                <a:gd name="T7" fmla="*/ 0 h 1078"/>
                <a:gd name="T8" fmla="*/ 0 w 469"/>
                <a:gd name="T9" fmla="*/ 0 h 1078"/>
                <a:gd name="T10" fmla="*/ 0 w 469"/>
                <a:gd name="T11" fmla="*/ 0 h 1078"/>
                <a:gd name="T12" fmla="*/ 0 w 469"/>
                <a:gd name="T13" fmla="*/ 0 h 1078"/>
                <a:gd name="T14" fmla="*/ 0 w 469"/>
                <a:gd name="T15" fmla="*/ 0 h 1078"/>
                <a:gd name="T16" fmla="*/ 0 w 469"/>
                <a:gd name="T17" fmla="*/ 0 h 1078"/>
                <a:gd name="T18" fmla="*/ 0 w 469"/>
                <a:gd name="T19" fmla="*/ 0 h 1078"/>
                <a:gd name="T20" fmla="*/ 0 w 469"/>
                <a:gd name="T21" fmla="*/ 0 h 1078"/>
                <a:gd name="T22" fmla="*/ 0 w 469"/>
                <a:gd name="T23" fmla="*/ 0 h 1078"/>
                <a:gd name="T24" fmla="*/ 0 w 469"/>
                <a:gd name="T25" fmla="*/ 0 h 1078"/>
                <a:gd name="T26" fmla="*/ 0 w 469"/>
                <a:gd name="T27" fmla="*/ 0 h 1078"/>
                <a:gd name="T28" fmla="*/ 0 w 469"/>
                <a:gd name="T29" fmla="*/ 0 h 1078"/>
                <a:gd name="T30" fmla="*/ 0 w 469"/>
                <a:gd name="T31" fmla="*/ 0 h 1078"/>
                <a:gd name="T32" fmla="*/ 0 w 469"/>
                <a:gd name="T33" fmla="*/ 0 h 1078"/>
                <a:gd name="T34" fmla="*/ 0 w 469"/>
                <a:gd name="T35" fmla="*/ 0 h 1078"/>
                <a:gd name="T36" fmla="*/ 0 w 469"/>
                <a:gd name="T37" fmla="*/ 0 h 1078"/>
                <a:gd name="T38" fmla="*/ 0 w 469"/>
                <a:gd name="T39" fmla="*/ 0 h 1078"/>
                <a:gd name="T40" fmla="*/ 0 w 469"/>
                <a:gd name="T41" fmla="*/ 0 h 1078"/>
                <a:gd name="T42" fmla="*/ 0 w 469"/>
                <a:gd name="T43" fmla="*/ 0 h 1078"/>
                <a:gd name="T44" fmla="*/ 0 w 469"/>
                <a:gd name="T45" fmla="*/ 0 h 1078"/>
                <a:gd name="T46" fmla="*/ 0 w 469"/>
                <a:gd name="T47" fmla="*/ 0 h 1078"/>
                <a:gd name="T48" fmla="*/ 0 w 469"/>
                <a:gd name="T49" fmla="*/ 0 h 1078"/>
                <a:gd name="T50" fmla="*/ 0 w 469"/>
                <a:gd name="T51" fmla="*/ 0 h 1078"/>
                <a:gd name="T52" fmla="*/ 0 w 469"/>
                <a:gd name="T53" fmla="*/ 0 h 1078"/>
                <a:gd name="T54" fmla="*/ 0 w 469"/>
                <a:gd name="T55" fmla="*/ 0 h 1078"/>
                <a:gd name="T56" fmla="*/ 0 w 469"/>
                <a:gd name="T57" fmla="*/ 0 h 1078"/>
                <a:gd name="T58" fmla="*/ 0 w 469"/>
                <a:gd name="T59" fmla="*/ 0 h 1078"/>
                <a:gd name="T60" fmla="*/ 0 w 469"/>
                <a:gd name="T61" fmla="*/ 0 h 1078"/>
                <a:gd name="T62" fmla="*/ 0 w 469"/>
                <a:gd name="T63" fmla="*/ 0 h 1078"/>
                <a:gd name="T64" fmla="*/ 0 w 469"/>
                <a:gd name="T65" fmla="*/ 0 h 1078"/>
                <a:gd name="T66" fmla="*/ 0 w 469"/>
                <a:gd name="T67" fmla="*/ 0 h 1078"/>
                <a:gd name="T68" fmla="*/ 0 w 469"/>
                <a:gd name="T69" fmla="*/ 0 h 1078"/>
                <a:gd name="T70" fmla="*/ 0 w 469"/>
                <a:gd name="T71" fmla="*/ 0 h 1078"/>
                <a:gd name="T72" fmla="*/ 0 w 469"/>
                <a:gd name="T73" fmla="*/ 0 h 1078"/>
                <a:gd name="T74" fmla="*/ 0 w 469"/>
                <a:gd name="T75" fmla="*/ 0 h 1078"/>
                <a:gd name="T76" fmla="*/ 0 w 469"/>
                <a:gd name="T77" fmla="*/ 0 h 1078"/>
                <a:gd name="T78" fmla="*/ 0 w 469"/>
                <a:gd name="T79" fmla="*/ 0 h 1078"/>
                <a:gd name="T80" fmla="*/ 0 w 469"/>
                <a:gd name="T81" fmla="*/ 0 h 1078"/>
                <a:gd name="T82" fmla="*/ 0 w 469"/>
                <a:gd name="T83" fmla="*/ 0 h 1078"/>
                <a:gd name="T84" fmla="*/ 0 w 469"/>
                <a:gd name="T85" fmla="*/ 0 h 1078"/>
                <a:gd name="T86" fmla="*/ 0 w 469"/>
                <a:gd name="T87" fmla="*/ 0 h 1078"/>
                <a:gd name="T88" fmla="*/ 0 w 469"/>
                <a:gd name="T89" fmla="*/ 0 h 1078"/>
                <a:gd name="T90" fmla="*/ 0 w 469"/>
                <a:gd name="T91" fmla="*/ 0 h 1078"/>
                <a:gd name="T92" fmla="*/ 0 w 469"/>
                <a:gd name="T93" fmla="*/ 0 h 1078"/>
                <a:gd name="T94" fmla="*/ 0 w 469"/>
                <a:gd name="T95" fmla="*/ 0 h 1078"/>
                <a:gd name="T96" fmla="*/ 0 w 469"/>
                <a:gd name="T97" fmla="*/ 0 h 1078"/>
                <a:gd name="T98" fmla="*/ 0 w 469"/>
                <a:gd name="T99" fmla="*/ 0 h 1078"/>
                <a:gd name="T100" fmla="*/ 0 w 469"/>
                <a:gd name="T101" fmla="*/ 0 h 1078"/>
                <a:gd name="T102" fmla="*/ 0 w 469"/>
                <a:gd name="T103" fmla="*/ 0 h 10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69"/>
                <a:gd name="T157" fmla="*/ 0 h 1078"/>
                <a:gd name="T158" fmla="*/ 469 w 469"/>
                <a:gd name="T159" fmla="*/ 1078 h 10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69" h="1078">
                  <a:moveTo>
                    <a:pt x="146" y="1007"/>
                  </a:moveTo>
                  <a:lnTo>
                    <a:pt x="162" y="992"/>
                  </a:lnTo>
                  <a:lnTo>
                    <a:pt x="177" y="974"/>
                  </a:lnTo>
                  <a:lnTo>
                    <a:pt x="193" y="956"/>
                  </a:lnTo>
                  <a:lnTo>
                    <a:pt x="211" y="935"/>
                  </a:lnTo>
                  <a:lnTo>
                    <a:pt x="227" y="914"/>
                  </a:lnTo>
                  <a:lnTo>
                    <a:pt x="244" y="890"/>
                  </a:lnTo>
                  <a:lnTo>
                    <a:pt x="262" y="865"/>
                  </a:lnTo>
                  <a:lnTo>
                    <a:pt x="280" y="838"/>
                  </a:lnTo>
                  <a:lnTo>
                    <a:pt x="289" y="841"/>
                  </a:lnTo>
                  <a:lnTo>
                    <a:pt x="297" y="842"/>
                  </a:lnTo>
                  <a:lnTo>
                    <a:pt x="306" y="845"/>
                  </a:lnTo>
                  <a:lnTo>
                    <a:pt x="315" y="847"/>
                  </a:lnTo>
                  <a:lnTo>
                    <a:pt x="324" y="850"/>
                  </a:lnTo>
                  <a:lnTo>
                    <a:pt x="332" y="851"/>
                  </a:lnTo>
                  <a:lnTo>
                    <a:pt x="341" y="854"/>
                  </a:lnTo>
                  <a:lnTo>
                    <a:pt x="348" y="856"/>
                  </a:lnTo>
                  <a:lnTo>
                    <a:pt x="356" y="845"/>
                  </a:lnTo>
                  <a:lnTo>
                    <a:pt x="364" y="835"/>
                  </a:lnTo>
                  <a:lnTo>
                    <a:pt x="372" y="823"/>
                  </a:lnTo>
                  <a:lnTo>
                    <a:pt x="381" y="813"/>
                  </a:lnTo>
                  <a:lnTo>
                    <a:pt x="370" y="810"/>
                  </a:lnTo>
                  <a:lnTo>
                    <a:pt x="360" y="807"/>
                  </a:lnTo>
                  <a:lnTo>
                    <a:pt x="351" y="804"/>
                  </a:lnTo>
                  <a:lnTo>
                    <a:pt x="341" y="801"/>
                  </a:lnTo>
                  <a:lnTo>
                    <a:pt x="332" y="799"/>
                  </a:lnTo>
                  <a:lnTo>
                    <a:pt x="323" y="796"/>
                  </a:lnTo>
                  <a:lnTo>
                    <a:pt x="314" y="795"/>
                  </a:lnTo>
                  <a:lnTo>
                    <a:pt x="306" y="792"/>
                  </a:lnTo>
                  <a:lnTo>
                    <a:pt x="327" y="756"/>
                  </a:lnTo>
                  <a:lnTo>
                    <a:pt x="345" y="722"/>
                  </a:lnTo>
                  <a:lnTo>
                    <a:pt x="359" y="689"/>
                  </a:lnTo>
                  <a:lnTo>
                    <a:pt x="372" y="658"/>
                  </a:lnTo>
                  <a:lnTo>
                    <a:pt x="381" y="628"/>
                  </a:lnTo>
                  <a:lnTo>
                    <a:pt x="387" y="601"/>
                  </a:lnTo>
                  <a:lnTo>
                    <a:pt x="390" y="574"/>
                  </a:lnTo>
                  <a:lnTo>
                    <a:pt x="391" y="550"/>
                  </a:lnTo>
                  <a:lnTo>
                    <a:pt x="466" y="549"/>
                  </a:lnTo>
                  <a:lnTo>
                    <a:pt x="469" y="504"/>
                  </a:lnTo>
                  <a:lnTo>
                    <a:pt x="385" y="507"/>
                  </a:lnTo>
                  <a:lnTo>
                    <a:pt x="382" y="479"/>
                  </a:lnTo>
                  <a:lnTo>
                    <a:pt x="378" y="450"/>
                  </a:lnTo>
                  <a:lnTo>
                    <a:pt x="370" y="422"/>
                  </a:lnTo>
                  <a:lnTo>
                    <a:pt x="360" y="392"/>
                  </a:lnTo>
                  <a:lnTo>
                    <a:pt x="347" y="362"/>
                  </a:lnTo>
                  <a:lnTo>
                    <a:pt x="332" y="332"/>
                  </a:lnTo>
                  <a:lnTo>
                    <a:pt x="312" y="301"/>
                  </a:lnTo>
                  <a:lnTo>
                    <a:pt x="292" y="268"/>
                  </a:lnTo>
                  <a:lnTo>
                    <a:pt x="302" y="265"/>
                  </a:lnTo>
                  <a:lnTo>
                    <a:pt x="311" y="262"/>
                  </a:lnTo>
                  <a:lnTo>
                    <a:pt x="321" y="258"/>
                  </a:lnTo>
                  <a:lnTo>
                    <a:pt x="330" y="255"/>
                  </a:lnTo>
                  <a:lnTo>
                    <a:pt x="339" y="252"/>
                  </a:lnTo>
                  <a:lnTo>
                    <a:pt x="348" y="249"/>
                  </a:lnTo>
                  <a:lnTo>
                    <a:pt x="357" y="246"/>
                  </a:lnTo>
                  <a:lnTo>
                    <a:pt x="366" y="243"/>
                  </a:lnTo>
                  <a:lnTo>
                    <a:pt x="330" y="207"/>
                  </a:lnTo>
                  <a:lnTo>
                    <a:pt x="327" y="207"/>
                  </a:lnTo>
                  <a:lnTo>
                    <a:pt x="326" y="209"/>
                  </a:lnTo>
                  <a:lnTo>
                    <a:pt x="323" y="209"/>
                  </a:lnTo>
                  <a:lnTo>
                    <a:pt x="320" y="210"/>
                  </a:lnTo>
                  <a:lnTo>
                    <a:pt x="266" y="230"/>
                  </a:lnTo>
                  <a:lnTo>
                    <a:pt x="248" y="204"/>
                  </a:lnTo>
                  <a:lnTo>
                    <a:pt x="230" y="182"/>
                  </a:lnTo>
                  <a:lnTo>
                    <a:pt x="213" y="159"/>
                  </a:lnTo>
                  <a:lnTo>
                    <a:pt x="193" y="137"/>
                  </a:lnTo>
                  <a:lnTo>
                    <a:pt x="172" y="118"/>
                  </a:lnTo>
                  <a:lnTo>
                    <a:pt x="152" y="97"/>
                  </a:lnTo>
                  <a:lnTo>
                    <a:pt x="129" y="79"/>
                  </a:lnTo>
                  <a:lnTo>
                    <a:pt x="107" y="61"/>
                  </a:lnTo>
                  <a:lnTo>
                    <a:pt x="116" y="62"/>
                  </a:lnTo>
                  <a:lnTo>
                    <a:pt x="123" y="64"/>
                  </a:lnTo>
                  <a:lnTo>
                    <a:pt x="132" y="65"/>
                  </a:lnTo>
                  <a:lnTo>
                    <a:pt x="140" y="67"/>
                  </a:lnTo>
                  <a:lnTo>
                    <a:pt x="149" y="68"/>
                  </a:lnTo>
                  <a:lnTo>
                    <a:pt x="156" y="70"/>
                  </a:lnTo>
                  <a:lnTo>
                    <a:pt x="165" y="71"/>
                  </a:lnTo>
                  <a:lnTo>
                    <a:pt x="172" y="73"/>
                  </a:lnTo>
                  <a:lnTo>
                    <a:pt x="83" y="6"/>
                  </a:lnTo>
                  <a:lnTo>
                    <a:pt x="73" y="4"/>
                  </a:lnTo>
                  <a:lnTo>
                    <a:pt x="62" y="4"/>
                  </a:lnTo>
                  <a:lnTo>
                    <a:pt x="52" y="3"/>
                  </a:lnTo>
                  <a:lnTo>
                    <a:pt x="41" y="1"/>
                  </a:lnTo>
                  <a:lnTo>
                    <a:pt x="31" y="1"/>
                  </a:lnTo>
                  <a:lnTo>
                    <a:pt x="21" y="0"/>
                  </a:lnTo>
                  <a:lnTo>
                    <a:pt x="10" y="0"/>
                  </a:lnTo>
                  <a:lnTo>
                    <a:pt x="0" y="0"/>
                  </a:lnTo>
                  <a:lnTo>
                    <a:pt x="3" y="12"/>
                  </a:lnTo>
                  <a:lnTo>
                    <a:pt x="4" y="25"/>
                  </a:lnTo>
                  <a:lnTo>
                    <a:pt x="7" y="40"/>
                  </a:lnTo>
                  <a:lnTo>
                    <a:pt x="9" y="55"/>
                  </a:lnTo>
                  <a:lnTo>
                    <a:pt x="35" y="74"/>
                  </a:lnTo>
                  <a:lnTo>
                    <a:pt x="61" y="95"/>
                  </a:lnTo>
                  <a:lnTo>
                    <a:pt x="86" y="118"/>
                  </a:lnTo>
                  <a:lnTo>
                    <a:pt x="110" y="140"/>
                  </a:lnTo>
                  <a:lnTo>
                    <a:pt x="132" y="164"/>
                  </a:lnTo>
                  <a:lnTo>
                    <a:pt x="155" y="189"/>
                  </a:lnTo>
                  <a:lnTo>
                    <a:pt x="177" y="216"/>
                  </a:lnTo>
                  <a:lnTo>
                    <a:pt x="198" y="244"/>
                  </a:lnTo>
                  <a:lnTo>
                    <a:pt x="183" y="250"/>
                  </a:lnTo>
                  <a:lnTo>
                    <a:pt x="166" y="255"/>
                  </a:lnTo>
                  <a:lnTo>
                    <a:pt x="147" y="259"/>
                  </a:lnTo>
                  <a:lnTo>
                    <a:pt x="126" y="264"/>
                  </a:lnTo>
                  <a:lnTo>
                    <a:pt x="102" y="268"/>
                  </a:lnTo>
                  <a:lnTo>
                    <a:pt x="79" y="273"/>
                  </a:lnTo>
                  <a:lnTo>
                    <a:pt x="52" y="277"/>
                  </a:lnTo>
                  <a:lnTo>
                    <a:pt x="22" y="280"/>
                  </a:lnTo>
                  <a:lnTo>
                    <a:pt x="24" y="292"/>
                  </a:lnTo>
                  <a:lnTo>
                    <a:pt x="24" y="304"/>
                  </a:lnTo>
                  <a:lnTo>
                    <a:pt x="24" y="318"/>
                  </a:lnTo>
                  <a:lnTo>
                    <a:pt x="24" y="329"/>
                  </a:lnTo>
                  <a:lnTo>
                    <a:pt x="46" y="326"/>
                  </a:lnTo>
                  <a:lnTo>
                    <a:pt x="68" y="322"/>
                  </a:lnTo>
                  <a:lnTo>
                    <a:pt x="92" y="318"/>
                  </a:lnTo>
                  <a:lnTo>
                    <a:pt x="117" y="313"/>
                  </a:lnTo>
                  <a:lnTo>
                    <a:pt x="141" y="307"/>
                  </a:lnTo>
                  <a:lnTo>
                    <a:pt x="168" y="301"/>
                  </a:lnTo>
                  <a:lnTo>
                    <a:pt x="195" y="294"/>
                  </a:lnTo>
                  <a:lnTo>
                    <a:pt x="223" y="286"/>
                  </a:lnTo>
                  <a:lnTo>
                    <a:pt x="230" y="294"/>
                  </a:lnTo>
                  <a:lnTo>
                    <a:pt x="238" y="304"/>
                  </a:lnTo>
                  <a:lnTo>
                    <a:pt x="245" y="315"/>
                  </a:lnTo>
                  <a:lnTo>
                    <a:pt x="253" y="326"/>
                  </a:lnTo>
                  <a:lnTo>
                    <a:pt x="259" y="340"/>
                  </a:lnTo>
                  <a:lnTo>
                    <a:pt x="266" y="355"/>
                  </a:lnTo>
                  <a:lnTo>
                    <a:pt x="272" y="370"/>
                  </a:lnTo>
                  <a:lnTo>
                    <a:pt x="280" y="388"/>
                  </a:lnTo>
                  <a:lnTo>
                    <a:pt x="292" y="422"/>
                  </a:lnTo>
                  <a:lnTo>
                    <a:pt x="300" y="453"/>
                  </a:lnTo>
                  <a:lnTo>
                    <a:pt x="306" y="483"/>
                  </a:lnTo>
                  <a:lnTo>
                    <a:pt x="309" y="508"/>
                  </a:lnTo>
                  <a:lnTo>
                    <a:pt x="25" y="517"/>
                  </a:lnTo>
                  <a:lnTo>
                    <a:pt x="25" y="528"/>
                  </a:lnTo>
                  <a:lnTo>
                    <a:pt x="25" y="540"/>
                  </a:lnTo>
                  <a:lnTo>
                    <a:pt x="25" y="550"/>
                  </a:lnTo>
                  <a:lnTo>
                    <a:pt x="25" y="562"/>
                  </a:lnTo>
                  <a:lnTo>
                    <a:pt x="309" y="553"/>
                  </a:lnTo>
                  <a:lnTo>
                    <a:pt x="309" y="579"/>
                  </a:lnTo>
                  <a:lnTo>
                    <a:pt x="306" y="605"/>
                  </a:lnTo>
                  <a:lnTo>
                    <a:pt x="300" y="632"/>
                  </a:lnTo>
                  <a:lnTo>
                    <a:pt x="293" y="661"/>
                  </a:lnTo>
                  <a:lnTo>
                    <a:pt x="283" y="689"/>
                  </a:lnTo>
                  <a:lnTo>
                    <a:pt x="271" y="719"/>
                  </a:lnTo>
                  <a:lnTo>
                    <a:pt x="256" y="750"/>
                  </a:lnTo>
                  <a:lnTo>
                    <a:pt x="238" y="781"/>
                  </a:lnTo>
                  <a:lnTo>
                    <a:pt x="213" y="774"/>
                  </a:lnTo>
                  <a:lnTo>
                    <a:pt x="186" y="768"/>
                  </a:lnTo>
                  <a:lnTo>
                    <a:pt x="159" y="763"/>
                  </a:lnTo>
                  <a:lnTo>
                    <a:pt x="132" y="757"/>
                  </a:lnTo>
                  <a:lnTo>
                    <a:pt x="105" y="754"/>
                  </a:lnTo>
                  <a:lnTo>
                    <a:pt x="79" y="752"/>
                  </a:lnTo>
                  <a:lnTo>
                    <a:pt x="50" y="749"/>
                  </a:lnTo>
                  <a:lnTo>
                    <a:pt x="22" y="747"/>
                  </a:lnTo>
                  <a:lnTo>
                    <a:pt x="22" y="759"/>
                  </a:lnTo>
                  <a:lnTo>
                    <a:pt x="22" y="771"/>
                  </a:lnTo>
                  <a:lnTo>
                    <a:pt x="21" y="784"/>
                  </a:lnTo>
                  <a:lnTo>
                    <a:pt x="21" y="796"/>
                  </a:lnTo>
                  <a:lnTo>
                    <a:pt x="44" y="798"/>
                  </a:lnTo>
                  <a:lnTo>
                    <a:pt x="68" y="801"/>
                  </a:lnTo>
                  <a:lnTo>
                    <a:pt x="92" y="802"/>
                  </a:lnTo>
                  <a:lnTo>
                    <a:pt x="117" y="805"/>
                  </a:lnTo>
                  <a:lnTo>
                    <a:pt x="141" y="808"/>
                  </a:lnTo>
                  <a:lnTo>
                    <a:pt x="165" y="813"/>
                  </a:lnTo>
                  <a:lnTo>
                    <a:pt x="190" y="817"/>
                  </a:lnTo>
                  <a:lnTo>
                    <a:pt x="214" y="822"/>
                  </a:lnTo>
                  <a:lnTo>
                    <a:pt x="187" y="859"/>
                  </a:lnTo>
                  <a:lnTo>
                    <a:pt x="163" y="892"/>
                  </a:lnTo>
                  <a:lnTo>
                    <a:pt x="140" y="923"/>
                  </a:lnTo>
                  <a:lnTo>
                    <a:pt x="117" y="950"/>
                  </a:lnTo>
                  <a:lnTo>
                    <a:pt x="96" y="974"/>
                  </a:lnTo>
                  <a:lnTo>
                    <a:pt x="76" y="995"/>
                  </a:lnTo>
                  <a:lnTo>
                    <a:pt x="58" y="1013"/>
                  </a:lnTo>
                  <a:lnTo>
                    <a:pt x="40" y="1027"/>
                  </a:lnTo>
                  <a:lnTo>
                    <a:pt x="12" y="1029"/>
                  </a:lnTo>
                  <a:lnTo>
                    <a:pt x="12" y="1041"/>
                  </a:lnTo>
                  <a:lnTo>
                    <a:pt x="12" y="1053"/>
                  </a:lnTo>
                  <a:lnTo>
                    <a:pt x="12" y="1066"/>
                  </a:lnTo>
                  <a:lnTo>
                    <a:pt x="12" y="1078"/>
                  </a:lnTo>
                  <a:lnTo>
                    <a:pt x="28" y="1077"/>
                  </a:lnTo>
                  <a:lnTo>
                    <a:pt x="46" y="1075"/>
                  </a:lnTo>
                  <a:lnTo>
                    <a:pt x="62" y="1072"/>
                  </a:lnTo>
                  <a:lnTo>
                    <a:pt x="79" y="1071"/>
                  </a:lnTo>
                  <a:lnTo>
                    <a:pt x="96" y="1068"/>
                  </a:lnTo>
                  <a:lnTo>
                    <a:pt x="113" y="1065"/>
                  </a:lnTo>
                  <a:lnTo>
                    <a:pt x="129" y="1062"/>
                  </a:lnTo>
                  <a:lnTo>
                    <a:pt x="146" y="1059"/>
                  </a:lnTo>
                  <a:lnTo>
                    <a:pt x="162" y="1056"/>
                  </a:lnTo>
                  <a:lnTo>
                    <a:pt x="178" y="1053"/>
                  </a:lnTo>
                  <a:lnTo>
                    <a:pt x="195" y="1050"/>
                  </a:lnTo>
                  <a:lnTo>
                    <a:pt x="211" y="1045"/>
                  </a:lnTo>
                  <a:lnTo>
                    <a:pt x="227" y="1041"/>
                  </a:lnTo>
                  <a:lnTo>
                    <a:pt x="244" y="1038"/>
                  </a:lnTo>
                  <a:lnTo>
                    <a:pt x="260" y="1033"/>
                  </a:lnTo>
                  <a:lnTo>
                    <a:pt x="277" y="1029"/>
                  </a:lnTo>
                  <a:lnTo>
                    <a:pt x="281" y="1014"/>
                  </a:lnTo>
                  <a:lnTo>
                    <a:pt x="286" y="999"/>
                  </a:lnTo>
                  <a:lnTo>
                    <a:pt x="289" y="984"/>
                  </a:lnTo>
                  <a:lnTo>
                    <a:pt x="293" y="971"/>
                  </a:lnTo>
                  <a:lnTo>
                    <a:pt x="275" y="977"/>
                  </a:lnTo>
                  <a:lnTo>
                    <a:pt x="259" y="981"/>
                  </a:lnTo>
                  <a:lnTo>
                    <a:pt x="241" y="986"/>
                  </a:lnTo>
                  <a:lnTo>
                    <a:pt x="222" y="990"/>
                  </a:lnTo>
                  <a:lnTo>
                    <a:pt x="204" y="995"/>
                  </a:lnTo>
                  <a:lnTo>
                    <a:pt x="184" y="999"/>
                  </a:lnTo>
                  <a:lnTo>
                    <a:pt x="165" y="1004"/>
                  </a:lnTo>
                  <a:lnTo>
                    <a:pt x="146" y="10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0" name="Freeform 19"/>
            <p:cNvSpPr>
              <a:spLocks/>
            </p:cNvSpPr>
            <p:nvPr/>
          </p:nvSpPr>
          <p:spPr bwMode="auto">
            <a:xfrm>
              <a:off x="4733" y="402"/>
              <a:ext cx="149" cy="359"/>
            </a:xfrm>
            <a:custGeom>
              <a:avLst/>
              <a:gdLst>
                <a:gd name="T0" fmla="*/ 0 w 447"/>
                <a:gd name="T1" fmla="*/ 0 h 1076"/>
                <a:gd name="T2" fmla="*/ 0 w 447"/>
                <a:gd name="T3" fmla="*/ 0 h 1076"/>
                <a:gd name="T4" fmla="*/ 0 w 447"/>
                <a:gd name="T5" fmla="*/ 0 h 1076"/>
                <a:gd name="T6" fmla="*/ 0 w 447"/>
                <a:gd name="T7" fmla="*/ 0 h 1076"/>
                <a:gd name="T8" fmla="*/ 0 w 447"/>
                <a:gd name="T9" fmla="*/ 0 h 1076"/>
                <a:gd name="T10" fmla="*/ 0 w 447"/>
                <a:gd name="T11" fmla="*/ 0 h 1076"/>
                <a:gd name="T12" fmla="*/ 0 w 447"/>
                <a:gd name="T13" fmla="*/ 0 h 1076"/>
                <a:gd name="T14" fmla="*/ 0 w 447"/>
                <a:gd name="T15" fmla="*/ 0 h 1076"/>
                <a:gd name="T16" fmla="*/ 0 w 447"/>
                <a:gd name="T17" fmla="*/ 0 h 1076"/>
                <a:gd name="T18" fmla="*/ 0 w 447"/>
                <a:gd name="T19" fmla="*/ 0 h 1076"/>
                <a:gd name="T20" fmla="*/ 0 w 447"/>
                <a:gd name="T21" fmla="*/ 0 h 1076"/>
                <a:gd name="T22" fmla="*/ 0 w 447"/>
                <a:gd name="T23" fmla="*/ 0 h 1076"/>
                <a:gd name="T24" fmla="*/ 0 w 447"/>
                <a:gd name="T25" fmla="*/ 0 h 1076"/>
                <a:gd name="T26" fmla="*/ 0 w 447"/>
                <a:gd name="T27" fmla="*/ 0 h 1076"/>
                <a:gd name="T28" fmla="*/ 0 w 447"/>
                <a:gd name="T29" fmla="*/ 0 h 1076"/>
                <a:gd name="T30" fmla="*/ 0 w 447"/>
                <a:gd name="T31" fmla="*/ 0 h 1076"/>
                <a:gd name="T32" fmla="*/ 0 w 447"/>
                <a:gd name="T33" fmla="*/ 0 h 1076"/>
                <a:gd name="T34" fmla="*/ 0 w 447"/>
                <a:gd name="T35" fmla="*/ 0 h 1076"/>
                <a:gd name="T36" fmla="*/ 0 w 447"/>
                <a:gd name="T37" fmla="*/ 0 h 1076"/>
                <a:gd name="T38" fmla="*/ 0 w 447"/>
                <a:gd name="T39" fmla="*/ 0 h 1076"/>
                <a:gd name="T40" fmla="*/ 0 w 447"/>
                <a:gd name="T41" fmla="*/ 0 h 1076"/>
                <a:gd name="T42" fmla="*/ 0 w 447"/>
                <a:gd name="T43" fmla="*/ 0 h 1076"/>
                <a:gd name="T44" fmla="*/ 0 w 447"/>
                <a:gd name="T45" fmla="*/ 0 h 1076"/>
                <a:gd name="T46" fmla="*/ 0 w 447"/>
                <a:gd name="T47" fmla="*/ 0 h 1076"/>
                <a:gd name="T48" fmla="*/ 0 w 447"/>
                <a:gd name="T49" fmla="*/ 0 h 1076"/>
                <a:gd name="T50" fmla="*/ 0 w 447"/>
                <a:gd name="T51" fmla="*/ 0 h 1076"/>
                <a:gd name="T52" fmla="*/ 0 w 447"/>
                <a:gd name="T53" fmla="*/ 0 h 1076"/>
                <a:gd name="T54" fmla="*/ 0 w 447"/>
                <a:gd name="T55" fmla="*/ 0 h 1076"/>
                <a:gd name="T56" fmla="*/ 0 w 447"/>
                <a:gd name="T57" fmla="*/ 0 h 1076"/>
                <a:gd name="T58" fmla="*/ 0 w 447"/>
                <a:gd name="T59" fmla="*/ 0 h 1076"/>
                <a:gd name="T60" fmla="*/ 0 w 447"/>
                <a:gd name="T61" fmla="*/ 0 h 1076"/>
                <a:gd name="T62" fmla="*/ 0 w 447"/>
                <a:gd name="T63" fmla="*/ 0 h 1076"/>
                <a:gd name="T64" fmla="*/ 0 w 447"/>
                <a:gd name="T65" fmla="*/ 0 h 1076"/>
                <a:gd name="T66" fmla="*/ 0 w 447"/>
                <a:gd name="T67" fmla="*/ 0 h 1076"/>
                <a:gd name="T68" fmla="*/ 0 w 447"/>
                <a:gd name="T69" fmla="*/ 0 h 1076"/>
                <a:gd name="T70" fmla="*/ 0 w 447"/>
                <a:gd name="T71" fmla="*/ 0 h 1076"/>
                <a:gd name="T72" fmla="*/ 0 w 447"/>
                <a:gd name="T73" fmla="*/ 0 h 1076"/>
                <a:gd name="T74" fmla="*/ 0 w 447"/>
                <a:gd name="T75" fmla="*/ 0 h 1076"/>
                <a:gd name="T76" fmla="*/ 0 w 447"/>
                <a:gd name="T77" fmla="*/ 0 h 1076"/>
                <a:gd name="T78" fmla="*/ 0 w 447"/>
                <a:gd name="T79" fmla="*/ 0 h 1076"/>
                <a:gd name="T80" fmla="*/ 0 w 447"/>
                <a:gd name="T81" fmla="*/ 0 h 1076"/>
                <a:gd name="T82" fmla="*/ 0 w 447"/>
                <a:gd name="T83" fmla="*/ 0 h 1076"/>
                <a:gd name="T84" fmla="*/ 0 w 447"/>
                <a:gd name="T85" fmla="*/ 0 h 1076"/>
                <a:gd name="T86" fmla="*/ 0 w 447"/>
                <a:gd name="T87" fmla="*/ 0 h 1076"/>
                <a:gd name="T88" fmla="*/ 0 w 447"/>
                <a:gd name="T89" fmla="*/ 0 h 1076"/>
                <a:gd name="T90" fmla="*/ 0 w 447"/>
                <a:gd name="T91" fmla="*/ 0 h 1076"/>
                <a:gd name="T92" fmla="*/ 0 w 447"/>
                <a:gd name="T93" fmla="*/ 0 h 1076"/>
                <a:gd name="T94" fmla="*/ 0 w 447"/>
                <a:gd name="T95" fmla="*/ 0 h 1076"/>
                <a:gd name="T96" fmla="*/ 0 w 447"/>
                <a:gd name="T97" fmla="*/ 0 h 1076"/>
                <a:gd name="T98" fmla="*/ 0 w 447"/>
                <a:gd name="T99" fmla="*/ 0 h 1076"/>
                <a:gd name="T100" fmla="*/ 0 w 447"/>
                <a:gd name="T101" fmla="*/ 0 h 1076"/>
                <a:gd name="T102" fmla="*/ 0 w 447"/>
                <a:gd name="T103" fmla="*/ 0 h 1076"/>
                <a:gd name="T104" fmla="*/ 0 w 447"/>
                <a:gd name="T105" fmla="*/ 0 h 1076"/>
                <a:gd name="T106" fmla="*/ 0 w 447"/>
                <a:gd name="T107" fmla="*/ 0 h 1076"/>
                <a:gd name="T108" fmla="*/ 0 w 447"/>
                <a:gd name="T109" fmla="*/ 0 h 1076"/>
                <a:gd name="T110" fmla="*/ 0 w 447"/>
                <a:gd name="T111" fmla="*/ 0 h 1076"/>
                <a:gd name="T112" fmla="*/ 0 w 447"/>
                <a:gd name="T113" fmla="*/ 0 h 10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47"/>
                <a:gd name="T172" fmla="*/ 0 h 1076"/>
                <a:gd name="T173" fmla="*/ 447 w 447"/>
                <a:gd name="T174" fmla="*/ 1076 h 107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47" h="1076">
                  <a:moveTo>
                    <a:pt x="254" y="836"/>
                  </a:moveTo>
                  <a:lnTo>
                    <a:pt x="263" y="833"/>
                  </a:lnTo>
                  <a:lnTo>
                    <a:pt x="275" y="828"/>
                  </a:lnTo>
                  <a:lnTo>
                    <a:pt x="290" y="825"/>
                  </a:lnTo>
                  <a:lnTo>
                    <a:pt x="307" y="821"/>
                  </a:lnTo>
                  <a:lnTo>
                    <a:pt x="324" y="818"/>
                  </a:lnTo>
                  <a:lnTo>
                    <a:pt x="345" y="813"/>
                  </a:lnTo>
                  <a:lnTo>
                    <a:pt x="369" y="810"/>
                  </a:lnTo>
                  <a:lnTo>
                    <a:pt x="394" y="806"/>
                  </a:lnTo>
                  <a:lnTo>
                    <a:pt x="393" y="794"/>
                  </a:lnTo>
                  <a:lnTo>
                    <a:pt x="393" y="782"/>
                  </a:lnTo>
                  <a:lnTo>
                    <a:pt x="393" y="770"/>
                  </a:lnTo>
                  <a:lnTo>
                    <a:pt x="393" y="758"/>
                  </a:lnTo>
                  <a:lnTo>
                    <a:pt x="375" y="761"/>
                  </a:lnTo>
                  <a:lnTo>
                    <a:pt x="356" y="765"/>
                  </a:lnTo>
                  <a:lnTo>
                    <a:pt x="336" y="770"/>
                  </a:lnTo>
                  <a:lnTo>
                    <a:pt x="317" y="774"/>
                  </a:lnTo>
                  <a:lnTo>
                    <a:pt x="296" y="780"/>
                  </a:lnTo>
                  <a:lnTo>
                    <a:pt x="275" y="785"/>
                  </a:lnTo>
                  <a:lnTo>
                    <a:pt x="254" y="791"/>
                  </a:lnTo>
                  <a:lnTo>
                    <a:pt x="232" y="797"/>
                  </a:lnTo>
                  <a:lnTo>
                    <a:pt x="225" y="789"/>
                  </a:lnTo>
                  <a:lnTo>
                    <a:pt x="219" y="779"/>
                  </a:lnTo>
                  <a:lnTo>
                    <a:pt x="211" y="768"/>
                  </a:lnTo>
                  <a:lnTo>
                    <a:pt x="204" y="755"/>
                  </a:lnTo>
                  <a:lnTo>
                    <a:pt x="196" y="742"/>
                  </a:lnTo>
                  <a:lnTo>
                    <a:pt x="189" y="727"/>
                  </a:lnTo>
                  <a:lnTo>
                    <a:pt x="182" y="710"/>
                  </a:lnTo>
                  <a:lnTo>
                    <a:pt x="174" y="692"/>
                  </a:lnTo>
                  <a:lnTo>
                    <a:pt x="161" y="657"/>
                  </a:lnTo>
                  <a:lnTo>
                    <a:pt x="150" y="625"/>
                  </a:lnTo>
                  <a:lnTo>
                    <a:pt x="143" y="597"/>
                  </a:lnTo>
                  <a:lnTo>
                    <a:pt x="141" y="573"/>
                  </a:lnTo>
                  <a:lnTo>
                    <a:pt x="396" y="566"/>
                  </a:lnTo>
                  <a:lnTo>
                    <a:pt x="396" y="554"/>
                  </a:lnTo>
                  <a:lnTo>
                    <a:pt x="397" y="543"/>
                  </a:lnTo>
                  <a:lnTo>
                    <a:pt x="397" y="531"/>
                  </a:lnTo>
                  <a:lnTo>
                    <a:pt x="397" y="521"/>
                  </a:lnTo>
                  <a:lnTo>
                    <a:pt x="140" y="528"/>
                  </a:lnTo>
                  <a:lnTo>
                    <a:pt x="140" y="501"/>
                  </a:lnTo>
                  <a:lnTo>
                    <a:pt x="143" y="475"/>
                  </a:lnTo>
                  <a:lnTo>
                    <a:pt x="149" y="448"/>
                  </a:lnTo>
                  <a:lnTo>
                    <a:pt x="156" y="419"/>
                  </a:lnTo>
                  <a:lnTo>
                    <a:pt x="167" y="391"/>
                  </a:lnTo>
                  <a:lnTo>
                    <a:pt x="180" y="361"/>
                  </a:lnTo>
                  <a:lnTo>
                    <a:pt x="195" y="331"/>
                  </a:lnTo>
                  <a:lnTo>
                    <a:pt x="213" y="300"/>
                  </a:lnTo>
                  <a:lnTo>
                    <a:pt x="241" y="306"/>
                  </a:lnTo>
                  <a:lnTo>
                    <a:pt x="268" y="312"/>
                  </a:lnTo>
                  <a:lnTo>
                    <a:pt x="293" y="316"/>
                  </a:lnTo>
                  <a:lnTo>
                    <a:pt x="319" y="321"/>
                  </a:lnTo>
                  <a:lnTo>
                    <a:pt x="344" y="324"/>
                  </a:lnTo>
                  <a:lnTo>
                    <a:pt x="366" y="327"/>
                  </a:lnTo>
                  <a:lnTo>
                    <a:pt x="388" y="330"/>
                  </a:lnTo>
                  <a:lnTo>
                    <a:pt x="411" y="333"/>
                  </a:lnTo>
                  <a:lnTo>
                    <a:pt x="412" y="321"/>
                  </a:lnTo>
                  <a:lnTo>
                    <a:pt x="414" y="308"/>
                  </a:lnTo>
                  <a:lnTo>
                    <a:pt x="414" y="296"/>
                  </a:lnTo>
                  <a:lnTo>
                    <a:pt x="415" y="284"/>
                  </a:lnTo>
                  <a:lnTo>
                    <a:pt x="394" y="282"/>
                  </a:lnTo>
                  <a:lnTo>
                    <a:pt x="374" y="281"/>
                  </a:lnTo>
                  <a:lnTo>
                    <a:pt x="351" y="278"/>
                  </a:lnTo>
                  <a:lnTo>
                    <a:pt x="329" y="276"/>
                  </a:lnTo>
                  <a:lnTo>
                    <a:pt x="307" y="273"/>
                  </a:lnTo>
                  <a:lnTo>
                    <a:pt x="284" y="269"/>
                  </a:lnTo>
                  <a:lnTo>
                    <a:pt x="262" y="266"/>
                  </a:lnTo>
                  <a:lnTo>
                    <a:pt x="238" y="261"/>
                  </a:lnTo>
                  <a:lnTo>
                    <a:pt x="254" y="234"/>
                  </a:lnTo>
                  <a:lnTo>
                    <a:pt x="272" y="208"/>
                  </a:lnTo>
                  <a:lnTo>
                    <a:pt x="292" y="181"/>
                  </a:lnTo>
                  <a:lnTo>
                    <a:pt x="313" y="155"/>
                  </a:lnTo>
                  <a:lnTo>
                    <a:pt x="335" y="130"/>
                  </a:lnTo>
                  <a:lnTo>
                    <a:pt x="359" y="105"/>
                  </a:lnTo>
                  <a:lnTo>
                    <a:pt x="383" y="81"/>
                  </a:lnTo>
                  <a:lnTo>
                    <a:pt x="409" y="57"/>
                  </a:lnTo>
                  <a:lnTo>
                    <a:pt x="417" y="55"/>
                  </a:lnTo>
                  <a:lnTo>
                    <a:pt x="423" y="55"/>
                  </a:lnTo>
                  <a:lnTo>
                    <a:pt x="432" y="55"/>
                  </a:lnTo>
                  <a:lnTo>
                    <a:pt x="441" y="54"/>
                  </a:lnTo>
                  <a:lnTo>
                    <a:pt x="442" y="39"/>
                  </a:lnTo>
                  <a:lnTo>
                    <a:pt x="444" y="26"/>
                  </a:lnTo>
                  <a:lnTo>
                    <a:pt x="445" y="12"/>
                  </a:lnTo>
                  <a:lnTo>
                    <a:pt x="447" y="0"/>
                  </a:lnTo>
                  <a:lnTo>
                    <a:pt x="420" y="3"/>
                  </a:lnTo>
                  <a:lnTo>
                    <a:pt x="393" y="6"/>
                  </a:lnTo>
                  <a:lnTo>
                    <a:pt x="366" y="11"/>
                  </a:lnTo>
                  <a:lnTo>
                    <a:pt x="339" y="15"/>
                  </a:lnTo>
                  <a:lnTo>
                    <a:pt x="313" y="20"/>
                  </a:lnTo>
                  <a:lnTo>
                    <a:pt x="286" y="26"/>
                  </a:lnTo>
                  <a:lnTo>
                    <a:pt x="260" y="32"/>
                  </a:lnTo>
                  <a:lnTo>
                    <a:pt x="234" y="38"/>
                  </a:lnTo>
                  <a:lnTo>
                    <a:pt x="228" y="39"/>
                  </a:lnTo>
                  <a:lnTo>
                    <a:pt x="222" y="41"/>
                  </a:lnTo>
                  <a:lnTo>
                    <a:pt x="216" y="42"/>
                  </a:lnTo>
                  <a:lnTo>
                    <a:pt x="210" y="44"/>
                  </a:lnTo>
                  <a:lnTo>
                    <a:pt x="199" y="58"/>
                  </a:lnTo>
                  <a:lnTo>
                    <a:pt x="189" y="73"/>
                  </a:lnTo>
                  <a:lnTo>
                    <a:pt x="177" y="90"/>
                  </a:lnTo>
                  <a:lnTo>
                    <a:pt x="167" y="108"/>
                  </a:lnTo>
                  <a:lnTo>
                    <a:pt x="183" y="103"/>
                  </a:lnTo>
                  <a:lnTo>
                    <a:pt x="199" y="97"/>
                  </a:lnTo>
                  <a:lnTo>
                    <a:pt x="216" y="93"/>
                  </a:lnTo>
                  <a:lnTo>
                    <a:pt x="234" y="88"/>
                  </a:lnTo>
                  <a:lnTo>
                    <a:pt x="252" y="85"/>
                  </a:lnTo>
                  <a:lnTo>
                    <a:pt x="269" y="81"/>
                  </a:lnTo>
                  <a:lnTo>
                    <a:pt x="287" y="76"/>
                  </a:lnTo>
                  <a:lnTo>
                    <a:pt x="307" y="73"/>
                  </a:lnTo>
                  <a:lnTo>
                    <a:pt x="286" y="93"/>
                  </a:lnTo>
                  <a:lnTo>
                    <a:pt x="265" y="114"/>
                  </a:lnTo>
                  <a:lnTo>
                    <a:pt x="247" y="135"/>
                  </a:lnTo>
                  <a:lnTo>
                    <a:pt x="229" y="155"/>
                  </a:lnTo>
                  <a:lnTo>
                    <a:pt x="211" y="176"/>
                  </a:lnTo>
                  <a:lnTo>
                    <a:pt x="196" y="199"/>
                  </a:lnTo>
                  <a:lnTo>
                    <a:pt x="182" y="221"/>
                  </a:lnTo>
                  <a:lnTo>
                    <a:pt x="168" y="243"/>
                  </a:lnTo>
                  <a:lnTo>
                    <a:pt x="159" y="240"/>
                  </a:lnTo>
                  <a:lnTo>
                    <a:pt x="150" y="237"/>
                  </a:lnTo>
                  <a:lnTo>
                    <a:pt x="141" y="236"/>
                  </a:lnTo>
                  <a:lnTo>
                    <a:pt x="132" y="233"/>
                  </a:lnTo>
                  <a:lnTo>
                    <a:pt x="123" y="231"/>
                  </a:lnTo>
                  <a:lnTo>
                    <a:pt x="116" y="228"/>
                  </a:lnTo>
                  <a:lnTo>
                    <a:pt x="107" y="227"/>
                  </a:lnTo>
                  <a:lnTo>
                    <a:pt x="100" y="226"/>
                  </a:lnTo>
                  <a:lnTo>
                    <a:pt x="95" y="236"/>
                  </a:lnTo>
                  <a:lnTo>
                    <a:pt x="91" y="246"/>
                  </a:lnTo>
                  <a:lnTo>
                    <a:pt x="85" y="258"/>
                  </a:lnTo>
                  <a:lnTo>
                    <a:pt x="80" y="269"/>
                  </a:lnTo>
                  <a:lnTo>
                    <a:pt x="149" y="287"/>
                  </a:lnTo>
                  <a:lnTo>
                    <a:pt x="140" y="297"/>
                  </a:lnTo>
                  <a:lnTo>
                    <a:pt x="132" y="309"/>
                  </a:lnTo>
                  <a:lnTo>
                    <a:pt x="125" y="321"/>
                  </a:lnTo>
                  <a:lnTo>
                    <a:pt x="118" y="334"/>
                  </a:lnTo>
                  <a:lnTo>
                    <a:pt x="110" y="349"/>
                  </a:lnTo>
                  <a:lnTo>
                    <a:pt x="104" y="364"/>
                  </a:lnTo>
                  <a:lnTo>
                    <a:pt x="98" y="381"/>
                  </a:lnTo>
                  <a:lnTo>
                    <a:pt x="92" y="397"/>
                  </a:lnTo>
                  <a:lnTo>
                    <a:pt x="82" y="431"/>
                  </a:lnTo>
                  <a:lnTo>
                    <a:pt x="73" y="466"/>
                  </a:lnTo>
                  <a:lnTo>
                    <a:pt x="68" y="498"/>
                  </a:lnTo>
                  <a:lnTo>
                    <a:pt x="67" y="530"/>
                  </a:lnTo>
                  <a:lnTo>
                    <a:pt x="4" y="531"/>
                  </a:lnTo>
                  <a:lnTo>
                    <a:pt x="3" y="542"/>
                  </a:lnTo>
                  <a:lnTo>
                    <a:pt x="3" y="554"/>
                  </a:lnTo>
                  <a:lnTo>
                    <a:pt x="1" y="564"/>
                  </a:lnTo>
                  <a:lnTo>
                    <a:pt x="0" y="576"/>
                  </a:lnTo>
                  <a:lnTo>
                    <a:pt x="68" y="575"/>
                  </a:lnTo>
                  <a:lnTo>
                    <a:pt x="70" y="598"/>
                  </a:lnTo>
                  <a:lnTo>
                    <a:pt x="74" y="624"/>
                  </a:lnTo>
                  <a:lnTo>
                    <a:pt x="82" y="651"/>
                  </a:lnTo>
                  <a:lnTo>
                    <a:pt x="92" y="680"/>
                  </a:lnTo>
                  <a:lnTo>
                    <a:pt x="106" y="710"/>
                  </a:lnTo>
                  <a:lnTo>
                    <a:pt x="120" y="743"/>
                  </a:lnTo>
                  <a:lnTo>
                    <a:pt x="138" y="779"/>
                  </a:lnTo>
                  <a:lnTo>
                    <a:pt x="159" y="815"/>
                  </a:lnTo>
                  <a:lnTo>
                    <a:pt x="89" y="838"/>
                  </a:lnTo>
                  <a:lnTo>
                    <a:pt x="79" y="841"/>
                  </a:lnTo>
                  <a:lnTo>
                    <a:pt x="67" y="846"/>
                  </a:lnTo>
                  <a:lnTo>
                    <a:pt x="56" y="849"/>
                  </a:lnTo>
                  <a:lnTo>
                    <a:pt x="46" y="853"/>
                  </a:lnTo>
                  <a:lnTo>
                    <a:pt x="51" y="864"/>
                  </a:lnTo>
                  <a:lnTo>
                    <a:pt x="56" y="876"/>
                  </a:lnTo>
                  <a:lnTo>
                    <a:pt x="61" y="886"/>
                  </a:lnTo>
                  <a:lnTo>
                    <a:pt x="67" y="897"/>
                  </a:lnTo>
                  <a:lnTo>
                    <a:pt x="82" y="891"/>
                  </a:lnTo>
                  <a:lnTo>
                    <a:pt x="98" y="885"/>
                  </a:lnTo>
                  <a:lnTo>
                    <a:pt x="113" y="879"/>
                  </a:lnTo>
                  <a:lnTo>
                    <a:pt x="128" y="874"/>
                  </a:lnTo>
                  <a:lnTo>
                    <a:pt x="143" y="868"/>
                  </a:lnTo>
                  <a:lnTo>
                    <a:pt x="158" y="864"/>
                  </a:lnTo>
                  <a:lnTo>
                    <a:pt x="173" y="859"/>
                  </a:lnTo>
                  <a:lnTo>
                    <a:pt x="186" y="855"/>
                  </a:lnTo>
                  <a:lnTo>
                    <a:pt x="210" y="883"/>
                  </a:lnTo>
                  <a:lnTo>
                    <a:pt x="232" y="910"/>
                  </a:lnTo>
                  <a:lnTo>
                    <a:pt x="253" y="934"/>
                  </a:lnTo>
                  <a:lnTo>
                    <a:pt x="272" y="955"/>
                  </a:lnTo>
                  <a:lnTo>
                    <a:pt x="290" y="974"/>
                  </a:lnTo>
                  <a:lnTo>
                    <a:pt x="308" y="992"/>
                  </a:lnTo>
                  <a:lnTo>
                    <a:pt x="323" y="1007"/>
                  </a:lnTo>
                  <a:lnTo>
                    <a:pt x="338" y="1019"/>
                  </a:lnTo>
                  <a:lnTo>
                    <a:pt x="323" y="1016"/>
                  </a:lnTo>
                  <a:lnTo>
                    <a:pt x="308" y="1014"/>
                  </a:lnTo>
                  <a:lnTo>
                    <a:pt x="295" y="1011"/>
                  </a:lnTo>
                  <a:lnTo>
                    <a:pt x="280" y="1009"/>
                  </a:lnTo>
                  <a:lnTo>
                    <a:pt x="265" y="1004"/>
                  </a:lnTo>
                  <a:lnTo>
                    <a:pt x="250" y="1001"/>
                  </a:lnTo>
                  <a:lnTo>
                    <a:pt x="235" y="998"/>
                  </a:lnTo>
                  <a:lnTo>
                    <a:pt x="220" y="994"/>
                  </a:lnTo>
                  <a:lnTo>
                    <a:pt x="205" y="989"/>
                  </a:lnTo>
                  <a:lnTo>
                    <a:pt x="190" y="985"/>
                  </a:lnTo>
                  <a:lnTo>
                    <a:pt x="176" y="980"/>
                  </a:lnTo>
                  <a:lnTo>
                    <a:pt x="159" y="976"/>
                  </a:lnTo>
                  <a:lnTo>
                    <a:pt x="144" y="970"/>
                  </a:lnTo>
                  <a:lnTo>
                    <a:pt x="129" y="965"/>
                  </a:lnTo>
                  <a:lnTo>
                    <a:pt x="115" y="959"/>
                  </a:lnTo>
                  <a:lnTo>
                    <a:pt x="100" y="953"/>
                  </a:lnTo>
                  <a:lnTo>
                    <a:pt x="106" y="962"/>
                  </a:lnTo>
                  <a:lnTo>
                    <a:pt x="112" y="973"/>
                  </a:lnTo>
                  <a:lnTo>
                    <a:pt x="118" y="982"/>
                  </a:lnTo>
                  <a:lnTo>
                    <a:pt x="125" y="991"/>
                  </a:lnTo>
                  <a:lnTo>
                    <a:pt x="132" y="1001"/>
                  </a:lnTo>
                  <a:lnTo>
                    <a:pt x="140" y="1010"/>
                  </a:lnTo>
                  <a:lnTo>
                    <a:pt x="147" y="1020"/>
                  </a:lnTo>
                  <a:lnTo>
                    <a:pt x="155" y="1029"/>
                  </a:lnTo>
                  <a:lnTo>
                    <a:pt x="171" y="1034"/>
                  </a:lnTo>
                  <a:lnTo>
                    <a:pt x="187" y="1038"/>
                  </a:lnTo>
                  <a:lnTo>
                    <a:pt x="202" y="1041"/>
                  </a:lnTo>
                  <a:lnTo>
                    <a:pt x="219" y="1046"/>
                  </a:lnTo>
                  <a:lnTo>
                    <a:pt x="237" y="1049"/>
                  </a:lnTo>
                  <a:lnTo>
                    <a:pt x="253" y="1053"/>
                  </a:lnTo>
                  <a:lnTo>
                    <a:pt x="269" y="1056"/>
                  </a:lnTo>
                  <a:lnTo>
                    <a:pt x="286" y="1059"/>
                  </a:lnTo>
                  <a:lnTo>
                    <a:pt x="304" y="1062"/>
                  </a:lnTo>
                  <a:lnTo>
                    <a:pt x="320" y="1065"/>
                  </a:lnTo>
                  <a:lnTo>
                    <a:pt x="338" y="1067"/>
                  </a:lnTo>
                  <a:lnTo>
                    <a:pt x="356" y="1070"/>
                  </a:lnTo>
                  <a:lnTo>
                    <a:pt x="372" y="1071"/>
                  </a:lnTo>
                  <a:lnTo>
                    <a:pt x="390" y="1073"/>
                  </a:lnTo>
                  <a:lnTo>
                    <a:pt x="408" y="1074"/>
                  </a:lnTo>
                  <a:lnTo>
                    <a:pt x="426" y="1076"/>
                  </a:lnTo>
                  <a:lnTo>
                    <a:pt x="421" y="1059"/>
                  </a:lnTo>
                  <a:lnTo>
                    <a:pt x="418" y="1043"/>
                  </a:lnTo>
                  <a:lnTo>
                    <a:pt x="414" y="1026"/>
                  </a:lnTo>
                  <a:lnTo>
                    <a:pt x="411" y="1009"/>
                  </a:lnTo>
                  <a:lnTo>
                    <a:pt x="388" y="989"/>
                  </a:lnTo>
                  <a:lnTo>
                    <a:pt x="368" y="970"/>
                  </a:lnTo>
                  <a:lnTo>
                    <a:pt x="347" y="949"/>
                  </a:lnTo>
                  <a:lnTo>
                    <a:pt x="327" y="926"/>
                  </a:lnTo>
                  <a:lnTo>
                    <a:pt x="308" y="906"/>
                  </a:lnTo>
                  <a:lnTo>
                    <a:pt x="289" y="882"/>
                  </a:lnTo>
                  <a:lnTo>
                    <a:pt x="271" y="859"/>
                  </a:lnTo>
                  <a:lnTo>
                    <a:pt x="254" y="8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1" name="Freeform 20"/>
            <p:cNvSpPr>
              <a:spLocks/>
            </p:cNvSpPr>
            <p:nvPr/>
          </p:nvSpPr>
          <p:spPr bwMode="auto">
            <a:xfrm>
              <a:off x="4864" y="400"/>
              <a:ext cx="87" cy="362"/>
            </a:xfrm>
            <a:custGeom>
              <a:avLst/>
              <a:gdLst>
                <a:gd name="T0" fmla="*/ 0 w 262"/>
                <a:gd name="T1" fmla="*/ 0 h 1085"/>
                <a:gd name="T2" fmla="*/ 0 w 262"/>
                <a:gd name="T3" fmla="*/ 0 h 1085"/>
                <a:gd name="T4" fmla="*/ 0 w 262"/>
                <a:gd name="T5" fmla="*/ 0 h 1085"/>
                <a:gd name="T6" fmla="*/ 0 w 262"/>
                <a:gd name="T7" fmla="*/ 0 h 1085"/>
                <a:gd name="T8" fmla="*/ 0 w 262"/>
                <a:gd name="T9" fmla="*/ 0 h 1085"/>
                <a:gd name="T10" fmla="*/ 0 w 262"/>
                <a:gd name="T11" fmla="*/ 0 h 1085"/>
                <a:gd name="T12" fmla="*/ 0 w 262"/>
                <a:gd name="T13" fmla="*/ 0 h 1085"/>
                <a:gd name="T14" fmla="*/ 0 w 262"/>
                <a:gd name="T15" fmla="*/ 0 h 1085"/>
                <a:gd name="T16" fmla="*/ 0 w 262"/>
                <a:gd name="T17" fmla="*/ 0 h 1085"/>
                <a:gd name="T18" fmla="*/ 0 w 262"/>
                <a:gd name="T19" fmla="*/ 0 h 1085"/>
                <a:gd name="T20" fmla="*/ 0 w 262"/>
                <a:gd name="T21" fmla="*/ 0 h 1085"/>
                <a:gd name="T22" fmla="*/ 0 w 262"/>
                <a:gd name="T23" fmla="*/ 0 h 1085"/>
                <a:gd name="T24" fmla="*/ 0 w 262"/>
                <a:gd name="T25" fmla="*/ 0 h 1085"/>
                <a:gd name="T26" fmla="*/ 0 w 262"/>
                <a:gd name="T27" fmla="*/ 0 h 1085"/>
                <a:gd name="T28" fmla="*/ 0 w 262"/>
                <a:gd name="T29" fmla="*/ 0 h 1085"/>
                <a:gd name="T30" fmla="*/ 0 w 262"/>
                <a:gd name="T31" fmla="*/ 0 h 1085"/>
                <a:gd name="T32" fmla="*/ 0 w 262"/>
                <a:gd name="T33" fmla="*/ 0 h 1085"/>
                <a:gd name="T34" fmla="*/ 0 w 262"/>
                <a:gd name="T35" fmla="*/ 0 h 1085"/>
                <a:gd name="T36" fmla="*/ 0 w 262"/>
                <a:gd name="T37" fmla="*/ 0 h 1085"/>
                <a:gd name="T38" fmla="*/ 0 w 262"/>
                <a:gd name="T39" fmla="*/ 0 h 1085"/>
                <a:gd name="T40" fmla="*/ 0 w 262"/>
                <a:gd name="T41" fmla="*/ 0 h 1085"/>
                <a:gd name="T42" fmla="*/ 0 w 262"/>
                <a:gd name="T43" fmla="*/ 0 h 1085"/>
                <a:gd name="T44" fmla="*/ 0 w 262"/>
                <a:gd name="T45" fmla="*/ 0 h 1085"/>
                <a:gd name="T46" fmla="*/ 0 w 262"/>
                <a:gd name="T47" fmla="*/ 0 h 1085"/>
                <a:gd name="T48" fmla="*/ 0 w 262"/>
                <a:gd name="T49" fmla="*/ 0 h 1085"/>
                <a:gd name="T50" fmla="*/ 0 w 262"/>
                <a:gd name="T51" fmla="*/ 0 h 1085"/>
                <a:gd name="T52" fmla="*/ 0 w 262"/>
                <a:gd name="T53" fmla="*/ 0 h 1085"/>
                <a:gd name="T54" fmla="*/ 0 w 262"/>
                <a:gd name="T55" fmla="*/ 0 h 1085"/>
                <a:gd name="T56" fmla="*/ 0 w 262"/>
                <a:gd name="T57" fmla="*/ 0 h 1085"/>
                <a:gd name="T58" fmla="*/ 0 w 262"/>
                <a:gd name="T59" fmla="*/ 0 h 1085"/>
                <a:gd name="T60" fmla="*/ 0 w 262"/>
                <a:gd name="T61" fmla="*/ 0 h 1085"/>
                <a:gd name="T62" fmla="*/ 0 w 262"/>
                <a:gd name="T63" fmla="*/ 0 h 1085"/>
                <a:gd name="T64" fmla="*/ 0 w 262"/>
                <a:gd name="T65" fmla="*/ 0 h 1085"/>
                <a:gd name="T66" fmla="*/ 0 w 262"/>
                <a:gd name="T67" fmla="*/ 0 h 1085"/>
                <a:gd name="T68" fmla="*/ 0 w 262"/>
                <a:gd name="T69" fmla="*/ 0 h 1085"/>
                <a:gd name="T70" fmla="*/ 0 w 262"/>
                <a:gd name="T71" fmla="*/ 0 h 1085"/>
                <a:gd name="T72" fmla="*/ 0 w 262"/>
                <a:gd name="T73" fmla="*/ 0 h 1085"/>
                <a:gd name="T74" fmla="*/ 0 w 262"/>
                <a:gd name="T75" fmla="*/ 0 h 1085"/>
                <a:gd name="T76" fmla="*/ 0 w 262"/>
                <a:gd name="T77" fmla="*/ 0 h 1085"/>
                <a:gd name="T78" fmla="*/ 0 w 262"/>
                <a:gd name="T79" fmla="*/ 0 h 1085"/>
                <a:gd name="T80" fmla="*/ 0 w 262"/>
                <a:gd name="T81" fmla="*/ 0 h 1085"/>
                <a:gd name="T82" fmla="*/ 0 w 262"/>
                <a:gd name="T83" fmla="*/ 0 h 1085"/>
                <a:gd name="T84" fmla="*/ 0 w 262"/>
                <a:gd name="T85" fmla="*/ 0 h 1085"/>
                <a:gd name="T86" fmla="*/ 0 w 262"/>
                <a:gd name="T87" fmla="*/ 0 h 1085"/>
                <a:gd name="T88" fmla="*/ 0 w 262"/>
                <a:gd name="T89" fmla="*/ 0 h 1085"/>
                <a:gd name="T90" fmla="*/ 0 w 262"/>
                <a:gd name="T91" fmla="*/ 0 h 1085"/>
                <a:gd name="T92" fmla="*/ 0 w 262"/>
                <a:gd name="T93" fmla="*/ 0 h 1085"/>
                <a:gd name="T94" fmla="*/ 0 w 262"/>
                <a:gd name="T95" fmla="*/ 0 h 1085"/>
                <a:gd name="T96" fmla="*/ 0 w 262"/>
                <a:gd name="T97" fmla="*/ 0 h 1085"/>
                <a:gd name="T98" fmla="*/ 0 w 262"/>
                <a:gd name="T99" fmla="*/ 0 h 1085"/>
                <a:gd name="T100" fmla="*/ 0 w 262"/>
                <a:gd name="T101" fmla="*/ 0 h 1085"/>
                <a:gd name="T102" fmla="*/ 0 w 262"/>
                <a:gd name="T103" fmla="*/ 0 h 1085"/>
                <a:gd name="T104" fmla="*/ 0 w 262"/>
                <a:gd name="T105" fmla="*/ 0 h 1085"/>
                <a:gd name="T106" fmla="*/ 0 w 262"/>
                <a:gd name="T107" fmla="*/ 0 h 1085"/>
                <a:gd name="T108" fmla="*/ 0 w 262"/>
                <a:gd name="T109" fmla="*/ 0 h 1085"/>
                <a:gd name="T110" fmla="*/ 0 w 262"/>
                <a:gd name="T111" fmla="*/ 0 h 1085"/>
                <a:gd name="T112" fmla="*/ 0 w 262"/>
                <a:gd name="T113" fmla="*/ 0 h 1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2"/>
                <a:gd name="T172" fmla="*/ 0 h 1085"/>
                <a:gd name="T173" fmla="*/ 262 w 262"/>
                <a:gd name="T174" fmla="*/ 1085 h 1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2" h="1085">
                  <a:moveTo>
                    <a:pt x="199" y="1035"/>
                  </a:moveTo>
                  <a:lnTo>
                    <a:pt x="194" y="795"/>
                  </a:lnTo>
                  <a:lnTo>
                    <a:pt x="201" y="795"/>
                  </a:lnTo>
                  <a:lnTo>
                    <a:pt x="210" y="797"/>
                  </a:lnTo>
                  <a:lnTo>
                    <a:pt x="217" y="797"/>
                  </a:lnTo>
                  <a:lnTo>
                    <a:pt x="226" y="797"/>
                  </a:lnTo>
                  <a:lnTo>
                    <a:pt x="234" y="797"/>
                  </a:lnTo>
                  <a:lnTo>
                    <a:pt x="241" y="797"/>
                  </a:lnTo>
                  <a:lnTo>
                    <a:pt x="250" y="798"/>
                  </a:lnTo>
                  <a:lnTo>
                    <a:pt x="258" y="798"/>
                  </a:lnTo>
                  <a:lnTo>
                    <a:pt x="258" y="786"/>
                  </a:lnTo>
                  <a:lnTo>
                    <a:pt x="259" y="773"/>
                  </a:lnTo>
                  <a:lnTo>
                    <a:pt x="259" y="761"/>
                  </a:lnTo>
                  <a:lnTo>
                    <a:pt x="259" y="749"/>
                  </a:lnTo>
                  <a:lnTo>
                    <a:pt x="252" y="749"/>
                  </a:lnTo>
                  <a:lnTo>
                    <a:pt x="243" y="749"/>
                  </a:lnTo>
                  <a:lnTo>
                    <a:pt x="235" y="749"/>
                  </a:lnTo>
                  <a:lnTo>
                    <a:pt x="226" y="749"/>
                  </a:lnTo>
                  <a:lnTo>
                    <a:pt x="217" y="749"/>
                  </a:lnTo>
                  <a:lnTo>
                    <a:pt x="208" y="749"/>
                  </a:lnTo>
                  <a:lnTo>
                    <a:pt x="201" y="749"/>
                  </a:lnTo>
                  <a:lnTo>
                    <a:pt x="192" y="749"/>
                  </a:lnTo>
                  <a:lnTo>
                    <a:pt x="186" y="566"/>
                  </a:lnTo>
                  <a:lnTo>
                    <a:pt x="262" y="564"/>
                  </a:lnTo>
                  <a:lnTo>
                    <a:pt x="262" y="552"/>
                  </a:lnTo>
                  <a:lnTo>
                    <a:pt x="262" y="542"/>
                  </a:lnTo>
                  <a:lnTo>
                    <a:pt x="262" y="530"/>
                  </a:lnTo>
                  <a:lnTo>
                    <a:pt x="262" y="519"/>
                  </a:lnTo>
                  <a:lnTo>
                    <a:pt x="185" y="521"/>
                  </a:lnTo>
                  <a:lnTo>
                    <a:pt x="180" y="339"/>
                  </a:lnTo>
                  <a:lnTo>
                    <a:pt x="189" y="339"/>
                  </a:lnTo>
                  <a:lnTo>
                    <a:pt x="199" y="339"/>
                  </a:lnTo>
                  <a:lnTo>
                    <a:pt x="210" y="337"/>
                  </a:lnTo>
                  <a:lnTo>
                    <a:pt x="219" y="337"/>
                  </a:lnTo>
                  <a:lnTo>
                    <a:pt x="229" y="336"/>
                  </a:lnTo>
                  <a:lnTo>
                    <a:pt x="240" y="334"/>
                  </a:lnTo>
                  <a:lnTo>
                    <a:pt x="250" y="333"/>
                  </a:lnTo>
                  <a:lnTo>
                    <a:pt x="261" y="331"/>
                  </a:lnTo>
                  <a:lnTo>
                    <a:pt x="261" y="320"/>
                  </a:lnTo>
                  <a:lnTo>
                    <a:pt x="261" y="306"/>
                  </a:lnTo>
                  <a:lnTo>
                    <a:pt x="261" y="294"/>
                  </a:lnTo>
                  <a:lnTo>
                    <a:pt x="259" y="282"/>
                  </a:lnTo>
                  <a:lnTo>
                    <a:pt x="250" y="284"/>
                  </a:lnTo>
                  <a:lnTo>
                    <a:pt x="241" y="284"/>
                  </a:lnTo>
                  <a:lnTo>
                    <a:pt x="231" y="285"/>
                  </a:lnTo>
                  <a:lnTo>
                    <a:pt x="222" y="285"/>
                  </a:lnTo>
                  <a:lnTo>
                    <a:pt x="211" y="287"/>
                  </a:lnTo>
                  <a:lnTo>
                    <a:pt x="201" y="288"/>
                  </a:lnTo>
                  <a:lnTo>
                    <a:pt x="189" y="288"/>
                  </a:lnTo>
                  <a:lnTo>
                    <a:pt x="179" y="290"/>
                  </a:lnTo>
                  <a:lnTo>
                    <a:pt x="171" y="56"/>
                  </a:lnTo>
                  <a:lnTo>
                    <a:pt x="183" y="56"/>
                  </a:lnTo>
                  <a:lnTo>
                    <a:pt x="194" y="56"/>
                  </a:lnTo>
                  <a:lnTo>
                    <a:pt x="204" y="56"/>
                  </a:lnTo>
                  <a:lnTo>
                    <a:pt x="214" y="56"/>
                  </a:lnTo>
                  <a:lnTo>
                    <a:pt x="223" y="56"/>
                  </a:lnTo>
                  <a:lnTo>
                    <a:pt x="231" y="56"/>
                  </a:lnTo>
                  <a:lnTo>
                    <a:pt x="238" y="57"/>
                  </a:lnTo>
                  <a:lnTo>
                    <a:pt x="246" y="57"/>
                  </a:lnTo>
                  <a:lnTo>
                    <a:pt x="244" y="42"/>
                  </a:lnTo>
                  <a:lnTo>
                    <a:pt x="241" y="27"/>
                  </a:lnTo>
                  <a:lnTo>
                    <a:pt x="240" y="14"/>
                  </a:lnTo>
                  <a:lnTo>
                    <a:pt x="237" y="2"/>
                  </a:lnTo>
                  <a:lnTo>
                    <a:pt x="225" y="2"/>
                  </a:lnTo>
                  <a:lnTo>
                    <a:pt x="213" y="0"/>
                  </a:lnTo>
                  <a:lnTo>
                    <a:pt x="201" y="0"/>
                  </a:lnTo>
                  <a:lnTo>
                    <a:pt x="189" y="0"/>
                  </a:lnTo>
                  <a:lnTo>
                    <a:pt x="177" y="0"/>
                  </a:lnTo>
                  <a:lnTo>
                    <a:pt x="164" y="0"/>
                  </a:lnTo>
                  <a:lnTo>
                    <a:pt x="152" y="2"/>
                  </a:lnTo>
                  <a:lnTo>
                    <a:pt x="140" y="2"/>
                  </a:lnTo>
                  <a:lnTo>
                    <a:pt x="129" y="2"/>
                  </a:lnTo>
                  <a:lnTo>
                    <a:pt x="119" y="2"/>
                  </a:lnTo>
                  <a:lnTo>
                    <a:pt x="107" y="2"/>
                  </a:lnTo>
                  <a:lnTo>
                    <a:pt x="97" y="3"/>
                  </a:lnTo>
                  <a:lnTo>
                    <a:pt x="86" y="3"/>
                  </a:lnTo>
                  <a:lnTo>
                    <a:pt x="74" y="5"/>
                  </a:lnTo>
                  <a:lnTo>
                    <a:pt x="64" y="5"/>
                  </a:lnTo>
                  <a:lnTo>
                    <a:pt x="54" y="6"/>
                  </a:lnTo>
                  <a:lnTo>
                    <a:pt x="52" y="18"/>
                  </a:lnTo>
                  <a:lnTo>
                    <a:pt x="51" y="32"/>
                  </a:lnTo>
                  <a:lnTo>
                    <a:pt x="49" y="45"/>
                  </a:lnTo>
                  <a:lnTo>
                    <a:pt x="48" y="60"/>
                  </a:lnTo>
                  <a:lnTo>
                    <a:pt x="52" y="60"/>
                  </a:lnTo>
                  <a:lnTo>
                    <a:pt x="58" y="59"/>
                  </a:lnTo>
                  <a:lnTo>
                    <a:pt x="64" y="59"/>
                  </a:lnTo>
                  <a:lnTo>
                    <a:pt x="70" y="59"/>
                  </a:lnTo>
                  <a:lnTo>
                    <a:pt x="76" y="59"/>
                  </a:lnTo>
                  <a:lnTo>
                    <a:pt x="82" y="59"/>
                  </a:lnTo>
                  <a:lnTo>
                    <a:pt x="88" y="57"/>
                  </a:lnTo>
                  <a:lnTo>
                    <a:pt x="95" y="57"/>
                  </a:lnTo>
                  <a:lnTo>
                    <a:pt x="103" y="291"/>
                  </a:lnTo>
                  <a:lnTo>
                    <a:pt x="92" y="291"/>
                  </a:lnTo>
                  <a:lnTo>
                    <a:pt x="83" y="291"/>
                  </a:lnTo>
                  <a:lnTo>
                    <a:pt x="73" y="291"/>
                  </a:lnTo>
                  <a:lnTo>
                    <a:pt x="62" y="291"/>
                  </a:lnTo>
                  <a:lnTo>
                    <a:pt x="54" y="291"/>
                  </a:lnTo>
                  <a:lnTo>
                    <a:pt x="43" y="291"/>
                  </a:lnTo>
                  <a:lnTo>
                    <a:pt x="33" y="290"/>
                  </a:lnTo>
                  <a:lnTo>
                    <a:pt x="22" y="290"/>
                  </a:lnTo>
                  <a:lnTo>
                    <a:pt x="21" y="302"/>
                  </a:lnTo>
                  <a:lnTo>
                    <a:pt x="21" y="314"/>
                  </a:lnTo>
                  <a:lnTo>
                    <a:pt x="19" y="327"/>
                  </a:lnTo>
                  <a:lnTo>
                    <a:pt x="18" y="339"/>
                  </a:lnTo>
                  <a:lnTo>
                    <a:pt x="30" y="339"/>
                  </a:lnTo>
                  <a:lnTo>
                    <a:pt x="40" y="340"/>
                  </a:lnTo>
                  <a:lnTo>
                    <a:pt x="52" y="340"/>
                  </a:lnTo>
                  <a:lnTo>
                    <a:pt x="62" y="340"/>
                  </a:lnTo>
                  <a:lnTo>
                    <a:pt x="73" y="342"/>
                  </a:lnTo>
                  <a:lnTo>
                    <a:pt x="83" y="342"/>
                  </a:lnTo>
                  <a:lnTo>
                    <a:pt x="94" y="342"/>
                  </a:lnTo>
                  <a:lnTo>
                    <a:pt x="104" y="342"/>
                  </a:lnTo>
                  <a:lnTo>
                    <a:pt x="109" y="524"/>
                  </a:lnTo>
                  <a:lnTo>
                    <a:pt x="4" y="527"/>
                  </a:lnTo>
                  <a:lnTo>
                    <a:pt x="4" y="537"/>
                  </a:lnTo>
                  <a:lnTo>
                    <a:pt x="4" y="549"/>
                  </a:lnTo>
                  <a:lnTo>
                    <a:pt x="3" y="560"/>
                  </a:lnTo>
                  <a:lnTo>
                    <a:pt x="3" y="572"/>
                  </a:lnTo>
                  <a:lnTo>
                    <a:pt x="110" y="569"/>
                  </a:lnTo>
                  <a:lnTo>
                    <a:pt x="115" y="752"/>
                  </a:lnTo>
                  <a:lnTo>
                    <a:pt x="103" y="752"/>
                  </a:lnTo>
                  <a:lnTo>
                    <a:pt x="89" y="754"/>
                  </a:lnTo>
                  <a:lnTo>
                    <a:pt x="76" y="754"/>
                  </a:lnTo>
                  <a:lnTo>
                    <a:pt x="61" y="755"/>
                  </a:lnTo>
                  <a:lnTo>
                    <a:pt x="46" y="756"/>
                  </a:lnTo>
                  <a:lnTo>
                    <a:pt x="31" y="759"/>
                  </a:lnTo>
                  <a:lnTo>
                    <a:pt x="16" y="761"/>
                  </a:lnTo>
                  <a:lnTo>
                    <a:pt x="0" y="764"/>
                  </a:lnTo>
                  <a:lnTo>
                    <a:pt x="0" y="776"/>
                  </a:lnTo>
                  <a:lnTo>
                    <a:pt x="0" y="788"/>
                  </a:lnTo>
                  <a:lnTo>
                    <a:pt x="0" y="800"/>
                  </a:lnTo>
                  <a:lnTo>
                    <a:pt x="1" y="812"/>
                  </a:lnTo>
                  <a:lnTo>
                    <a:pt x="13" y="809"/>
                  </a:lnTo>
                  <a:lnTo>
                    <a:pt x="27" y="807"/>
                  </a:lnTo>
                  <a:lnTo>
                    <a:pt x="40" y="804"/>
                  </a:lnTo>
                  <a:lnTo>
                    <a:pt x="55" y="803"/>
                  </a:lnTo>
                  <a:lnTo>
                    <a:pt x="70" y="800"/>
                  </a:lnTo>
                  <a:lnTo>
                    <a:pt x="85" y="798"/>
                  </a:lnTo>
                  <a:lnTo>
                    <a:pt x="100" y="795"/>
                  </a:lnTo>
                  <a:lnTo>
                    <a:pt x="116" y="794"/>
                  </a:lnTo>
                  <a:lnTo>
                    <a:pt x="124" y="1037"/>
                  </a:lnTo>
                  <a:lnTo>
                    <a:pt x="45" y="1035"/>
                  </a:lnTo>
                  <a:lnTo>
                    <a:pt x="39" y="1031"/>
                  </a:lnTo>
                  <a:lnTo>
                    <a:pt x="31" y="1025"/>
                  </a:lnTo>
                  <a:lnTo>
                    <a:pt x="25" y="1020"/>
                  </a:lnTo>
                  <a:lnTo>
                    <a:pt x="18" y="1015"/>
                  </a:lnTo>
                  <a:lnTo>
                    <a:pt x="21" y="1032"/>
                  </a:lnTo>
                  <a:lnTo>
                    <a:pt x="25" y="1049"/>
                  </a:lnTo>
                  <a:lnTo>
                    <a:pt x="28" y="1065"/>
                  </a:lnTo>
                  <a:lnTo>
                    <a:pt x="33" y="1082"/>
                  </a:lnTo>
                  <a:lnTo>
                    <a:pt x="49" y="1083"/>
                  </a:lnTo>
                  <a:lnTo>
                    <a:pt x="65" y="1083"/>
                  </a:lnTo>
                  <a:lnTo>
                    <a:pt x="82" y="1085"/>
                  </a:lnTo>
                  <a:lnTo>
                    <a:pt x="98" y="1085"/>
                  </a:lnTo>
                  <a:lnTo>
                    <a:pt x="116" y="1085"/>
                  </a:lnTo>
                  <a:lnTo>
                    <a:pt x="132" y="1085"/>
                  </a:lnTo>
                  <a:lnTo>
                    <a:pt x="149" y="1085"/>
                  </a:lnTo>
                  <a:lnTo>
                    <a:pt x="167" y="1085"/>
                  </a:lnTo>
                  <a:lnTo>
                    <a:pt x="177" y="1085"/>
                  </a:lnTo>
                  <a:lnTo>
                    <a:pt x="188" y="1083"/>
                  </a:lnTo>
                  <a:lnTo>
                    <a:pt x="198" y="1083"/>
                  </a:lnTo>
                  <a:lnTo>
                    <a:pt x="208" y="1082"/>
                  </a:lnTo>
                  <a:lnTo>
                    <a:pt x="217" y="1082"/>
                  </a:lnTo>
                  <a:lnTo>
                    <a:pt x="228" y="1082"/>
                  </a:lnTo>
                  <a:lnTo>
                    <a:pt x="238" y="1080"/>
                  </a:lnTo>
                  <a:lnTo>
                    <a:pt x="249" y="1080"/>
                  </a:lnTo>
                  <a:lnTo>
                    <a:pt x="249" y="1068"/>
                  </a:lnTo>
                  <a:lnTo>
                    <a:pt x="249" y="1055"/>
                  </a:lnTo>
                  <a:lnTo>
                    <a:pt x="249" y="1043"/>
                  </a:lnTo>
                  <a:lnTo>
                    <a:pt x="249" y="1031"/>
                  </a:lnTo>
                  <a:lnTo>
                    <a:pt x="199" y="10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2" name="Freeform 21"/>
            <p:cNvSpPr>
              <a:spLocks/>
            </p:cNvSpPr>
            <p:nvPr/>
          </p:nvSpPr>
          <p:spPr bwMode="auto">
            <a:xfrm>
              <a:off x="4864" y="753"/>
              <a:ext cx="572" cy="501"/>
            </a:xfrm>
            <a:custGeom>
              <a:avLst/>
              <a:gdLst>
                <a:gd name="T0" fmla="*/ 0 w 1718"/>
                <a:gd name="T1" fmla="*/ 0 h 1502"/>
                <a:gd name="T2" fmla="*/ 0 w 1718"/>
                <a:gd name="T3" fmla="*/ 0 h 1502"/>
                <a:gd name="T4" fmla="*/ 0 w 1718"/>
                <a:gd name="T5" fmla="*/ 0 h 1502"/>
                <a:gd name="T6" fmla="*/ 0 w 1718"/>
                <a:gd name="T7" fmla="*/ 0 h 1502"/>
                <a:gd name="T8" fmla="*/ 0 w 1718"/>
                <a:gd name="T9" fmla="*/ 0 h 1502"/>
                <a:gd name="T10" fmla="*/ 0 w 1718"/>
                <a:gd name="T11" fmla="*/ 0 h 1502"/>
                <a:gd name="T12" fmla="*/ 0 w 1718"/>
                <a:gd name="T13" fmla="*/ 0 h 1502"/>
                <a:gd name="T14" fmla="*/ 0 60000 65536"/>
                <a:gd name="T15" fmla="*/ 0 60000 65536"/>
                <a:gd name="T16" fmla="*/ 0 60000 65536"/>
                <a:gd name="T17" fmla="*/ 0 60000 65536"/>
                <a:gd name="T18" fmla="*/ 0 60000 65536"/>
                <a:gd name="T19" fmla="*/ 0 60000 65536"/>
                <a:gd name="T20" fmla="*/ 0 60000 65536"/>
                <a:gd name="T21" fmla="*/ 0 w 1718"/>
                <a:gd name="T22" fmla="*/ 0 h 1502"/>
                <a:gd name="T23" fmla="*/ 1718 w 1718"/>
                <a:gd name="T24" fmla="*/ 1502 h 1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18" h="1502">
                  <a:moveTo>
                    <a:pt x="0" y="595"/>
                  </a:moveTo>
                  <a:lnTo>
                    <a:pt x="400" y="1384"/>
                  </a:lnTo>
                  <a:lnTo>
                    <a:pt x="710" y="1502"/>
                  </a:lnTo>
                  <a:lnTo>
                    <a:pt x="1718" y="971"/>
                  </a:lnTo>
                  <a:lnTo>
                    <a:pt x="1550" y="64"/>
                  </a:lnTo>
                  <a:lnTo>
                    <a:pt x="1163" y="0"/>
                  </a:lnTo>
                  <a:lnTo>
                    <a:pt x="0" y="595"/>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3" name="Freeform 22"/>
            <p:cNvSpPr>
              <a:spLocks/>
            </p:cNvSpPr>
            <p:nvPr/>
          </p:nvSpPr>
          <p:spPr bwMode="auto">
            <a:xfrm>
              <a:off x="5028" y="740"/>
              <a:ext cx="158" cy="164"/>
            </a:xfrm>
            <a:custGeom>
              <a:avLst/>
              <a:gdLst>
                <a:gd name="T0" fmla="*/ 0 w 474"/>
                <a:gd name="T1" fmla="*/ 0 h 490"/>
                <a:gd name="T2" fmla="*/ 0 w 474"/>
                <a:gd name="T3" fmla="*/ 0 h 490"/>
                <a:gd name="T4" fmla="*/ 0 w 474"/>
                <a:gd name="T5" fmla="*/ 0 h 490"/>
                <a:gd name="T6" fmla="*/ 0 w 474"/>
                <a:gd name="T7" fmla="*/ 0 h 490"/>
                <a:gd name="T8" fmla="*/ 0 w 474"/>
                <a:gd name="T9" fmla="*/ 0 h 490"/>
                <a:gd name="T10" fmla="*/ 0 w 474"/>
                <a:gd name="T11" fmla="*/ 0 h 490"/>
                <a:gd name="T12" fmla="*/ 0 w 474"/>
                <a:gd name="T13" fmla="*/ 0 h 490"/>
                <a:gd name="T14" fmla="*/ 0 w 474"/>
                <a:gd name="T15" fmla="*/ 0 h 490"/>
                <a:gd name="T16" fmla="*/ 0 w 474"/>
                <a:gd name="T17" fmla="*/ 0 h 4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4"/>
                <a:gd name="T28" fmla="*/ 0 h 490"/>
                <a:gd name="T29" fmla="*/ 474 w 474"/>
                <a:gd name="T30" fmla="*/ 490 h 4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4" h="490">
                  <a:moveTo>
                    <a:pt x="139" y="490"/>
                  </a:moveTo>
                  <a:lnTo>
                    <a:pt x="0" y="248"/>
                  </a:lnTo>
                  <a:lnTo>
                    <a:pt x="423" y="0"/>
                  </a:lnTo>
                  <a:lnTo>
                    <a:pt x="474" y="284"/>
                  </a:lnTo>
                  <a:lnTo>
                    <a:pt x="371" y="335"/>
                  </a:lnTo>
                  <a:lnTo>
                    <a:pt x="358" y="154"/>
                  </a:lnTo>
                  <a:lnTo>
                    <a:pt x="139" y="257"/>
                  </a:lnTo>
                  <a:lnTo>
                    <a:pt x="207" y="464"/>
                  </a:lnTo>
                  <a:lnTo>
                    <a:pt x="139" y="490"/>
                  </a:lnTo>
                  <a:close/>
                </a:path>
              </a:pathLst>
            </a:custGeom>
            <a:solidFill>
              <a:srgbClr val="75B5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4" name="Freeform 23"/>
            <p:cNvSpPr>
              <a:spLocks/>
            </p:cNvSpPr>
            <p:nvPr/>
          </p:nvSpPr>
          <p:spPr bwMode="auto">
            <a:xfrm>
              <a:off x="4896" y="761"/>
              <a:ext cx="573" cy="501"/>
            </a:xfrm>
            <a:custGeom>
              <a:avLst/>
              <a:gdLst>
                <a:gd name="T0" fmla="*/ 0 w 1717"/>
                <a:gd name="T1" fmla="*/ 0 h 1502"/>
                <a:gd name="T2" fmla="*/ 0 w 1717"/>
                <a:gd name="T3" fmla="*/ 0 h 1502"/>
                <a:gd name="T4" fmla="*/ 0 w 1717"/>
                <a:gd name="T5" fmla="*/ 0 h 1502"/>
                <a:gd name="T6" fmla="*/ 0 w 1717"/>
                <a:gd name="T7" fmla="*/ 0 h 1502"/>
                <a:gd name="T8" fmla="*/ 0 w 1717"/>
                <a:gd name="T9" fmla="*/ 0 h 1502"/>
                <a:gd name="T10" fmla="*/ 0 w 1717"/>
                <a:gd name="T11" fmla="*/ 0 h 1502"/>
                <a:gd name="T12" fmla="*/ 0 w 1717"/>
                <a:gd name="T13" fmla="*/ 0 h 1502"/>
                <a:gd name="T14" fmla="*/ 0 60000 65536"/>
                <a:gd name="T15" fmla="*/ 0 60000 65536"/>
                <a:gd name="T16" fmla="*/ 0 60000 65536"/>
                <a:gd name="T17" fmla="*/ 0 60000 65536"/>
                <a:gd name="T18" fmla="*/ 0 60000 65536"/>
                <a:gd name="T19" fmla="*/ 0 60000 65536"/>
                <a:gd name="T20" fmla="*/ 0 60000 65536"/>
                <a:gd name="T21" fmla="*/ 0 w 1717"/>
                <a:gd name="T22" fmla="*/ 0 h 1502"/>
                <a:gd name="T23" fmla="*/ 1717 w 1717"/>
                <a:gd name="T24" fmla="*/ 1502 h 1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17" h="1502">
                  <a:moveTo>
                    <a:pt x="0" y="595"/>
                  </a:moveTo>
                  <a:lnTo>
                    <a:pt x="399" y="1386"/>
                  </a:lnTo>
                  <a:lnTo>
                    <a:pt x="709" y="1502"/>
                  </a:lnTo>
                  <a:lnTo>
                    <a:pt x="1717" y="971"/>
                  </a:lnTo>
                  <a:lnTo>
                    <a:pt x="1549" y="64"/>
                  </a:lnTo>
                  <a:lnTo>
                    <a:pt x="1162" y="0"/>
                  </a:lnTo>
                  <a:lnTo>
                    <a:pt x="0" y="59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5" name="Freeform 24"/>
            <p:cNvSpPr>
              <a:spLocks/>
            </p:cNvSpPr>
            <p:nvPr/>
          </p:nvSpPr>
          <p:spPr bwMode="auto">
            <a:xfrm>
              <a:off x="4942" y="789"/>
              <a:ext cx="414" cy="197"/>
            </a:xfrm>
            <a:custGeom>
              <a:avLst/>
              <a:gdLst>
                <a:gd name="T0" fmla="*/ 0 w 1243"/>
                <a:gd name="T1" fmla="*/ 0 h 591"/>
                <a:gd name="T2" fmla="*/ 0 w 1243"/>
                <a:gd name="T3" fmla="*/ 0 h 591"/>
                <a:gd name="T4" fmla="*/ 0 w 1243"/>
                <a:gd name="T5" fmla="*/ 0 h 591"/>
                <a:gd name="T6" fmla="*/ 0 w 1243"/>
                <a:gd name="T7" fmla="*/ 0 h 591"/>
                <a:gd name="T8" fmla="*/ 0 w 1243"/>
                <a:gd name="T9" fmla="*/ 0 h 591"/>
                <a:gd name="T10" fmla="*/ 0 60000 65536"/>
                <a:gd name="T11" fmla="*/ 0 60000 65536"/>
                <a:gd name="T12" fmla="*/ 0 60000 65536"/>
                <a:gd name="T13" fmla="*/ 0 60000 65536"/>
                <a:gd name="T14" fmla="*/ 0 60000 65536"/>
                <a:gd name="T15" fmla="*/ 0 w 1243"/>
                <a:gd name="T16" fmla="*/ 0 h 591"/>
                <a:gd name="T17" fmla="*/ 1243 w 1243"/>
                <a:gd name="T18" fmla="*/ 591 h 591"/>
              </a:gdLst>
              <a:ahLst/>
              <a:cxnLst>
                <a:cxn ang="T10">
                  <a:pos x="T0" y="T1"/>
                </a:cxn>
                <a:cxn ang="T11">
                  <a:pos x="T2" y="T3"/>
                </a:cxn>
                <a:cxn ang="T12">
                  <a:pos x="T4" y="T5"/>
                </a:cxn>
                <a:cxn ang="T13">
                  <a:pos x="T6" y="T7"/>
                </a:cxn>
                <a:cxn ang="T14">
                  <a:pos x="T8" y="T9"/>
                </a:cxn>
              </a:cxnLst>
              <a:rect l="T15" t="T16" r="T17" b="T18"/>
              <a:pathLst>
                <a:path w="1243" h="591">
                  <a:moveTo>
                    <a:pt x="0" y="531"/>
                  </a:moveTo>
                  <a:lnTo>
                    <a:pt x="1007" y="0"/>
                  </a:lnTo>
                  <a:lnTo>
                    <a:pt x="1243" y="48"/>
                  </a:lnTo>
                  <a:lnTo>
                    <a:pt x="326" y="591"/>
                  </a:lnTo>
                  <a:lnTo>
                    <a:pt x="0" y="53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6" name="Freeform 25"/>
            <p:cNvSpPr>
              <a:spLocks/>
            </p:cNvSpPr>
            <p:nvPr/>
          </p:nvSpPr>
          <p:spPr bwMode="auto">
            <a:xfrm>
              <a:off x="4960" y="1003"/>
              <a:ext cx="147" cy="207"/>
            </a:xfrm>
            <a:custGeom>
              <a:avLst/>
              <a:gdLst>
                <a:gd name="T0" fmla="*/ 0 w 440"/>
                <a:gd name="T1" fmla="*/ 0 h 622"/>
                <a:gd name="T2" fmla="*/ 0 w 440"/>
                <a:gd name="T3" fmla="*/ 0 h 622"/>
                <a:gd name="T4" fmla="*/ 0 w 440"/>
                <a:gd name="T5" fmla="*/ 0 h 622"/>
                <a:gd name="T6" fmla="*/ 0 w 440"/>
                <a:gd name="T7" fmla="*/ 0 h 622"/>
                <a:gd name="T8" fmla="*/ 0 w 440"/>
                <a:gd name="T9" fmla="*/ 0 h 622"/>
                <a:gd name="T10" fmla="*/ 0 60000 65536"/>
                <a:gd name="T11" fmla="*/ 0 60000 65536"/>
                <a:gd name="T12" fmla="*/ 0 60000 65536"/>
                <a:gd name="T13" fmla="*/ 0 60000 65536"/>
                <a:gd name="T14" fmla="*/ 0 60000 65536"/>
                <a:gd name="T15" fmla="*/ 0 w 440"/>
                <a:gd name="T16" fmla="*/ 0 h 622"/>
                <a:gd name="T17" fmla="*/ 440 w 440"/>
                <a:gd name="T18" fmla="*/ 622 h 622"/>
              </a:gdLst>
              <a:ahLst/>
              <a:cxnLst>
                <a:cxn ang="T10">
                  <a:pos x="T0" y="T1"/>
                </a:cxn>
                <a:cxn ang="T11">
                  <a:pos x="T2" y="T3"/>
                </a:cxn>
                <a:cxn ang="T12">
                  <a:pos x="T4" y="T5"/>
                </a:cxn>
                <a:cxn ang="T13">
                  <a:pos x="T6" y="T7"/>
                </a:cxn>
                <a:cxn ang="T14">
                  <a:pos x="T8" y="T9"/>
                </a:cxn>
              </a:cxnLst>
              <a:rect l="T15" t="T16" r="T17" b="T18"/>
              <a:pathLst>
                <a:path w="440" h="622">
                  <a:moveTo>
                    <a:pt x="0" y="0"/>
                  </a:moveTo>
                  <a:lnTo>
                    <a:pt x="246" y="531"/>
                  </a:lnTo>
                  <a:lnTo>
                    <a:pt x="440" y="622"/>
                  </a:lnTo>
                  <a:lnTo>
                    <a:pt x="233" y="5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7" name="Freeform 26"/>
            <p:cNvSpPr>
              <a:spLocks/>
            </p:cNvSpPr>
            <p:nvPr/>
          </p:nvSpPr>
          <p:spPr bwMode="auto">
            <a:xfrm>
              <a:off x="5085" y="835"/>
              <a:ext cx="340" cy="362"/>
            </a:xfrm>
            <a:custGeom>
              <a:avLst/>
              <a:gdLst>
                <a:gd name="T0" fmla="*/ 0 w 1021"/>
                <a:gd name="T1" fmla="*/ 0 h 1087"/>
                <a:gd name="T2" fmla="*/ 0 w 1021"/>
                <a:gd name="T3" fmla="*/ 0 h 1087"/>
                <a:gd name="T4" fmla="*/ 0 w 1021"/>
                <a:gd name="T5" fmla="*/ 0 h 1087"/>
                <a:gd name="T6" fmla="*/ 0 w 1021"/>
                <a:gd name="T7" fmla="*/ 0 h 1087"/>
                <a:gd name="T8" fmla="*/ 0 w 1021"/>
                <a:gd name="T9" fmla="*/ 0 h 1087"/>
                <a:gd name="T10" fmla="*/ 0 60000 65536"/>
                <a:gd name="T11" fmla="*/ 0 60000 65536"/>
                <a:gd name="T12" fmla="*/ 0 60000 65536"/>
                <a:gd name="T13" fmla="*/ 0 60000 65536"/>
                <a:gd name="T14" fmla="*/ 0 60000 65536"/>
                <a:gd name="T15" fmla="*/ 0 w 1021"/>
                <a:gd name="T16" fmla="*/ 0 h 1087"/>
                <a:gd name="T17" fmla="*/ 1021 w 1021"/>
                <a:gd name="T18" fmla="*/ 1087 h 1087"/>
              </a:gdLst>
              <a:ahLst/>
              <a:cxnLst>
                <a:cxn ang="T10">
                  <a:pos x="T0" y="T1"/>
                </a:cxn>
                <a:cxn ang="T11">
                  <a:pos x="T2" y="T3"/>
                </a:cxn>
                <a:cxn ang="T12">
                  <a:pos x="T4" y="T5"/>
                </a:cxn>
                <a:cxn ang="T13">
                  <a:pos x="T6" y="T7"/>
                </a:cxn>
                <a:cxn ang="T14">
                  <a:pos x="T8" y="T9"/>
                </a:cxn>
              </a:cxnLst>
              <a:rect l="T15" t="T16" r="T17" b="T18"/>
              <a:pathLst>
                <a:path w="1021" h="1087">
                  <a:moveTo>
                    <a:pt x="0" y="517"/>
                  </a:moveTo>
                  <a:lnTo>
                    <a:pt x="853" y="0"/>
                  </a:lnTo>
                  <a:lnTo>
                    <a:pt x="1021" y="672"/>
                  </a:lnTo>
                  <a:lnTo>
                    <a:pt x="182" y="1087"/>
                  </a:lnTo>
                  <a:lnTo>
                    <a:pt x="0" y="5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8" name="Freeform 27"/>
            <p:cNvSpPr>
              <a:spLocks/>
            </p:cNvSpPr>
            <p:nvPr/>
          </p:nvSpPr>
          <p:spPr bwMode="auto">
            <a:xfrm>
              <a:off x="5061" y="749"/>
              <a:ext cx="158" cy="164"/>
            </a:xfrm>
            <a:custGeom>
              <a:avLst/>
              <a:gdLst>
                <a:gd name="T0" fmla="*/ 0 w 475"/>
                <a:gd name="T1" fmla="*/ 0 h 491"/>
                <a:gd name="T2" fmla="*/ 0 w 475"/>
                <a:gd name="T3" fmla="*/ 0 h 491"/>
                <a:gd name="T4" fmla="*/ 0 w 475"/>
                <a:gd name="T5" fmla="*/ 0 h 491"/>
                <a:gd name="T6" fmla="*/ 0 w 475"/>
                <a:gd name="T7" fmla="*/ 0 h 491"/>
                <a:gd name="T8" fmla="*/ 0 w 475"/>
                <a:gd name="T9" fmla="*/ 0 h 491"/>
                <a:gd name="T10" fmla="*/ 0 w 475"/>
                <a:gd name="T11" fmla="*/ 0 h 491"/>
                <a:gd name="T12" fmla="*/ 0 w 475"/>
                <a:gd name="T13" fmla="*/ 0 h 491"/>
                <a:gd name="T14" fmla="*/ 0 w 475"/>
                <a:gd name="T15" fmla="*/ 0 h 491"/>
                <a:gd name="T16" fmla="*/ 0 w 475"/>
                <a:gd name="T17" fmla="*/ 0 h 4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5"/>
                <a:gd name="T28" fmla="*/ 0 h 491"/>
                <a:gd name="T29" fmla="*/ 475 w 475"/>
                <a:gd name="T30" fmla="*/ 491 h 4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5" h="491">
                  <a:moveTo>
                    <a:pt x="139" y="491"/>
                  </a:moveTo>
                  <a:lnTo>
                    <a:pt x="0" y="249"/>
                  </a:lnTo>
                  <a:lnTo>
                    <a:pt x="423" y="0"/>
                  </a:lnTo>
                  <a:lnTo>
                    <a:pt x="475" y="283"/>
                  </a:lnTo>
                  <a:lnTo>
                    <a:pt x="371" y="335"/>
                  </a:lnTo>
                  <a:lnTo>
                    <a:pt x="357" y="153"/>
                  </a:lnTo>
                  <a:lnTo>
                    <a:pt x="139" y="258"/>
                  </a:lnTo>
                  <a:lnTo>
                    <a:pt x="207" y="464"/>
                  </a:lnTo>
                  <a:lnTo>
                    <a:pt x="139" y="491"/>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29" name="Freeform 28"/>
            <p:cNvSpPr>
              <a:spLocks/>
            </p:cNvSpPr>
            <p:nvPr/>
          </p:nvSpPr>
          <p:spPr bwMode="auto">
            <a:xfrm>
              <a:off x="4973" y="783"/>
              <a:ext cx="375" cy="440"/>
            </a:xfrm>
            <a:custGeom>
              <a:avLst/>
              <a:gdLst>
                <a:gd name="T0" fmla="*/ 0 w 1124"/>
                <a:gd name="T1" fmla="*/ 0 h 1322"/>
                <a:gd name="T2" fmla="*/ 0 w 1124"/>
                <a:gd name="T3" fmla="*/ 0 h 1322"/>
                <a:gd name="T4" fmla="*/ 0 w 1124"/>
                <a:gd name="T5" fmla="*/ 0 h 1322"/>
                <a:gd name="T6" fmla="*/ 0 w 1124"/>
                <a:gd name="T7" fmla="*/ 0 h 1322"/>
                <a:gd name="T8" fmla="*/ 0 w 1124"/>
                <a:gd name="T9" fmla="*/ 0 h 1322"/>
                <a:gd name="T10" fmla="*/ 0 w 1124"/>
                <a:gd name="T11" fmla="*/ 0 h 1322"/>
                <a:gd name="T12" fmla="*/ 0 60000 65536"/>
                <a:gd name="T13" fmla="*/ 0 60000 65536"/>
                <a:gd name="T14" fmla="*/ 0 60000 65536"/>
                <a:gd name="T15" fmla="*/ 0 60000 65536"/>
                <a:gd name="T16" fmla="*/ 0 60000 65536"/>
                <a:gd name="T17" fmla="*/ 0 60000 65536"/>
                <a:gd name="T18" fmla="*/ 0 w 1124"/>
                <a:gd name="T19" fmla="*/ 0 h 1322"/>
                <a:gd name="T20" fmla="*/ 1124 w 1124"/>
                <a:gd name="T21" fmla="*/ 1322 h 1322"/>
              </a:gdLst>
              <a:ahLst/>
              <a:cxnLst>
                <a:cxn ang="T12">
                  <a:pos x="T0" y="T1"/>
                </a:cxn>
                <a:cxn ang="T13">
                  <a:pos x="T2" y="T3"/>
                </a:cxn>
                <a:cxn ang="T14">
                  <a:pos x="T4" y="T5"/>
                </a:cxn>
                <a:cxn ang="T15">
                  <a:pos x="T6" y="T7"/>
                </a:cxn>
                <a:cxn ang="T16">
                  <a:pos x="T8" y="T9"/>
                </a:cxn>
                <a:cxn ang="T17">
                  <a:pos x="T10" y="T11"/>
                </a:cxn>
              </a:cxnLst>
              <a:rect l="T18" t="T19" r="T20" b="T21"/>
              <a:pathLst>
                <a:path w="1124" h="1322">
                  <a:moveTo>
                    <a:pt x="1038" y="0"/>
                  </a:moveTo>
                  <a:lnTo>
                    <a:pt x="0" y="601"/>
                  </a:lnTo>
                  <a:lnTo>
                    <a:pt x="323" y="1322"/>
                  </a:lnTo>
                  <a:lnTo>
                    <a:pt x="82" y="631"/>
                  </a:lnTo>
                  <a:lnTo>
                    <a:pt x="1124" y="14"/>
                  </a:lnTo>
                  <a:lnTo>
                    <a:pt x="1038"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FFFF00"/>
                </a:solidFill>
                <a:ea typeface="ＭＳ Ｐゴシック" charset="0"/>
              </a:endParaRPr>
            </a:p>
          </p:txBody>
        </p:sp>
        <p:sp>
          <p:nvSpPr>
            <p:cNvPr id="30" name="Rectangle 29"/>
            <p:cNvSpPr>
              <a:spLocks noChangeArrowheads="1"/>
            </p:cNvSpPr>
            <p:nvPr/>
          </p:nvSpPr>
          <p:spPr bwMode="auto">
            <a:xfrm>
              <a:off x="5253" y="927"/>
              <a:ext cx="112" cy="48"/>
            </a:xfrm>
            <a:prstGeom prst="rect">
              <a:avLst/>
            </a:prstGeom>
            <a:solidFill>
              <a:srgbClr val="000000"/>
            </a:solidFill>
            <a:ln w="9525">
              <a:solidFill>
                <a:schemeClr val="bg2"/>
              </a:solidFill>
              <a:miter lim="800000"/>
              <a:headEnd/>
              <a:tailEnd/>
            </a:ln>
          </p:spPr>
          <p:txBody>
            <a:bodyPr/>
            <a:lstStyle/>
            <a:p>
              <a:endParaRPr lang="en-US" dirty="0">
                <a:solidFill>
                  <a:srgbClr val="FFFF00"/>
                </a:solidFill>
                <a:ea typeface="ＭＳ Ｐゴシック" charset="0"/>
              </a:endParaRPr>
            </a:p>
          </p:txBody>
        </p:sp>
        <p:sp>
          <p:nvSpPr>
            <p:cNvPr id="31" name="Freeform 30"/>
            <p:cNvSpPr>
              <a:spLocks/>
            </p:cNvSpPr>
            <p:nvPr/>
          </p:nvSpPr>
          <p:spPr bwMode="auto">
            <a:xfrm>
              <a:off x="5137" y="1024"/>
              <a:ext cx="56" cy="104"/>
            </a:xfrm>
            <a:custGeom>
              <a:avLst/>
              <a:gdLst>
                <a:gd name="T0" fmla="*/ 0 w 167"/>
                <a:gd name="T1" fmla="*/ 0 h 312"/>
                <a:gd name="T2" fmla="*/ 0 w 167"/>
                <a:gd name="T3" fmla="*/ 0 h 312"/>
                <a:gd name="T4" fmla="*/ 0 w 167"/>
                <a:gd name="T5" fmla="*/ 0 h 312"/>
                <a:gd name="T6" fmla="*/ 0 w 167"/>
                <a:gd name="T7" fmla="*/ 0 h 312"/>
                <a:gd name="T8" fmla="*/ 0 w 167"/>
                <a:gd name="T9" fmla="*/ 0 h 312"/>
                <a:gd name="T10" fmla="*/ 0 w 167"/>
                <a:gd name="T11" fmla="*/ 0 h 312"/>
                <a:gd name="T12" fmla="*/ 0 w 167"/>
                <a:gd name="T13" fmla="*/ 0 h 312"/>
                <a:gd name="T14" fmla="*/ 0 w 167"/>
                <a:gd name="T15" fmla="*/ 0 h 312"/>
                <a:gd name="T16" fmla="*/ 0 w 167"/>
                <a:gd name="T17" fmla="*/ 0 h 312"/>
                <a:gd name="T18" fmla="*/ 0 w 167"/>
                <a:gd name="T19" fmla="*/ 0 h 312"/>
                <a:gd name="T20" fmla="*/ 0 w 167"/>
                <a:gd name="T21" fmla="*/ 0 h 312"/>
                <a:gd name="T22" fmla="*/ 0 w 167"/>
                <a:gd name="T23" fmla="*/ 0 h 312"/>
                <a:gd name="T24" fmla="*/ 0 w 167"/>
                <a:gd name="T25" fmla="*/ 0 h 312"/>
                <a:gd name="T26" fmla="*/ 0 w 167"/>
                <a:gd name="T27" fmla="*/ 0 h 312"/>
                <a:gd name="T28" fmla="*/ 0 w 167"/>
                <a:gd name="T29" fmla="*/ 0 h 312"/>
                <a:gd name="T30" fmla="*/ 0 w 167"/>
                <a:gd name="T31" fmla="*/ 0 h 312"/>
                <a:gd name="T32" fmla="*/ 0 w 167"/>
                <a:gd name="T33" fmla="*/ 0 h 312"/>
                <a:gd name="T34" fmla="*/ 0 w 167"/>
                <a:gd name="T35" fmla="*/ 0 h 312"/>
                <a:gd name="T36" fmla="*/ 0 w 167"/>
                <a:gd name="T37" fmla="*/ 0 h 312"/>
                <a:gd name="T38" fmla="*/ 0 w 167"/>
                <a:gd name="T39" fmla="*/ 0 h 312"/>
                <a:gd name="T40" fmla="*/ 0 w 167"/>
                <a:gd name="T41" fmla="*/ 0 h 312"/>
                <a:gd name="T42" fmla="*/ 0 w 167"/>
                <a:gd name="T43" fmla="*/ 0 h 312"/>
                <a:gd name="T44" fmla="*/ 0 w 167"/>
                <a:gd name="T45" fmla="*/ 0 h 312"/>
                <a:gd name="T46" fmla="*/ 0 w 167"/>
                <a:gd name="T47" fmla="*/ 0 h 312"/>
                <a:gd name="T48" fmla="*/ 0 w 167"/>
                <a:gd name="T49" fmla="*/ 0 h 312"/>
                <a:gd name="T50" fmla="*/ 0 w 167"/>
                <a:gd name="T51" fmla="*/ 0 h 312"/>
                <a:gd name="T52" fmla="*/ 0 w 167"/>
                <a:gd name="T53" fmla="*/ 0 h 312"/>
                <a:gd name="T54" fmla="*/ 0 w 167"/>
                <a:gd name="T55" fmla="*/ 0 h 312"/>
                <a:gd name="T56" fmla="*/ 0 w 167"/>
                <a:gd name="T57" fmla="*/ 0 h 312"/>
                <a:gd name="T58" fmla="*/ 0 w 167"/>
                <a:gd name="T59" fmla="*/ 0 h 312"/>
                <a:gd name="T60" fmla="*/ 0 w 167"/>
                <a:gd name="T61" fmla="*/ 0 h 312"/>
                <a:gd name="T62" fmla="*/ 0 w 167"/>
                <a:gd name="T63" fmla="*/ 0 h 312"/>
                <a:gd name="T64" fmla="*/ 0 w 167"/>
                <a:gd name="T65" fmla="*/ 0 h 3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7"/>
                <a:gd name="T100" fmla="*/ 0 h 312"/>
                <a:gd name="T101" fmla="*/ 167 w 167"/>
                <a:gd name="T102" fmla="*/ 312 h 3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7" h="312">
                  <a:moveTo>
                    <a:pt x="167" y="157"/>
                  </a:moveTo>
                  <a:lnTo>
                    <a:pt x="166" y="188"/>
                  </a:lnTo>
                  <a:lnTo>
                    <a:pt x="161" y="216"/>
                  </a:lnTo>
                  <a:lnTo>
                    <a:pt x="152" y="243"/>
                  </a:lnTo>
                  <a:lnTo>
                    <a:pt x="143" y="266"/>
                  </a:lnTo>
                  <a:lnTo>
                    <a:pt x="130" y="285"/>
                  </a:lnTo>
                  <a:lnTo>
                    <a:pt x="116" y="300"/>
                  </a:lnTo>
                  <a:lnTo>
                    <a:pt x="100" y="309"/>
                  </a:lnTo>
                  <a:lnTo>
                    <a:pt x="84" y="312"/>
                  </a:lnTo>
                  <a:lnTo>
                    <a:pt x="67" y="309"/>
                  </a:lnTo>
                  <a:lnTo>
                    <a:pt x="51" y="300"/>
                  </a:lnTo>
                  <a:lnTo>
                    <a:pt x="38" y="285"/>
                  </a:lnTo>
                  <a:lnTo>
                    <a:pt x="24" y="266"/>
                  </a:lnTo>
                  <a:lnTo>
                    <a:pt x="15" y="243"/>
                  </a:lnTo>
                  <a:lnTo>
                    <a:pt x="6" y="216"/>
                  </a:lnTo>
                  <a:lnTo>
                    <a:pt x="2" y="188"/>
                  </a:lnTo>
                  <a:lnTo>
                    <a:pt x="0" y="157"/>
                  </a:lnTo>
                  <a:lnTo>
                    <a:pt x="2" y="125"/>
                  </a:lnTo>
                  <a:lnTo>
                    <a:pt x="6" y="96"/>
                  </a:lnTo>
                  <a:lnTo>
                    <a:pt x="15" y="69"/>
                  </a:lnTo>
                  <a:lnTo>
                    <a:pt x="24" y="46"/>
                  </a:lnTo>
                  <a:lnTo>
                    <a:pt x="38" y="27"/>
                  </a:lnTo>
                  <a:lnTo>
                    <a:pt x="51" y="12"/>
                  </a:lnTo>
                  <a:lnTo>
                    <a:pt x="67" y="3"/>
                  </a:lnTo>
                  <a:lnTo>
                    <a:pt x="84" y="0"/>
                  </a:lnTo>
                  <a:lnTo>
                    <a:pt x="100" y="3"/>
                  </a:lnTo>
                  <a:lnTo>
                    <a:pt x="116" y="12"/>
                  </a:lnTo>
                  <a:lnTo>
                    <a:pt x="130" y="27"/>
                  </a:lnTo>
                  <a:lnTo>
                    <a:pt x="143" y="46"/>
                  </a:lnTo>
                  <a:lnTo>
                    <a:pt x="152" y="69"/>
                  </a:lnTo>
                  <a:lnTo>
                    <a:pt x="161" y="96"/>
                  </a:lnTo>
                  <a:lnTo>
                    <a:pt x="166" y="125"/>
                  </a:lnTo>
                  <a:lnTo>
                    <a:pt x="167" y="157"/>
                  </a:lnTo>
                  <a:close/>
                </a:path>
              </a:pathLst>
            </a:custGeom>
            <a:solidFill>
              <a:srgbClr val="000000"/>
            </a:solidFill>
            <a:ln w="9525">
              <a:solidFill>
                <a:schemeClr val="bg2"/>
              </a:solidFill>
              <a:round/>
              <a:headEnd/>
              <a:tailEnd/>
            </a:ln>
          </p:spPr>
          <p:txBody>
            <a:bodyPr/>
            <a:lstStyle/>
            <a:p>
              <a:endParaRPr lang="en-US" dirty="0">
                <a:solidFill>
                  <a:srgbClr val="FFFF00"/>
                </a:solidFill>
                <a:ea typeface="ＭＳ Ｐゴシック" charset="0"/>
              </a:endParaRPr>
            </a:p>
          </p:txBody>
        </p:sp>
        <p:sp>
          <p:nvSpPr>
            <p:cNvPr id="32" name="Freeform 31"/>
            <p:cNvSpPr>
              <a:spLocks/>
            </p:cNvSpPr>
            <p:nvPr/>
          </p:nvSpPr>
          <p:spPr bwMode="auto">
            <a:xfrm>
              <a:off x="5220" y="1006"/>
              <a:ext cx="178" cy="84"/>
            </a:xfrm>
            <a:custGeom>
              <a:avLst/>
              <a:gdLst>
                <a:gd name="T0" fmla="*/ 0 w 532"/>
                <a:gd name="T1" fmla="*/ 0 h 253"/>
                <a:gd name="T2" fmla="*/ 0 w 532"/>
                <a:gd name="T3" fmla="*/ 0 h 253"/>
                <a:gd name="T4" fmla="*/ 0 w 532"/>
                <a:gd name="T5" fmla="*/ 0 h 253"/>
                <a:gd name="T6" fmla="*/ 0 w 532"/>
                <a:gd name="T7" fmla="*/ 0 h 253"/>
                <a:gd name="T8" fmla="*/ 0 w 532"/>
                <a:gd name="T9" fmla="*/ 0 h 253"/>
                <a:gd name="T10" fmla="*/ 0 w 532"/>
                <a:gd name="T11" fmla="*/ 0 h 253"/>
                <a:gd name="T12" fmla="*/ 0 w 532"/>
                <a:gd name="T13" fmla="*/ 0 h 253"/>
                <a:gd name="T14" fmla="*/ 0 w 532"/>
                <a:gd name="T15" fmla="*/ 0 h 253"/>
                <a:gd name="T16" fmla="*/ 0 w 532"/>
                <a:gd name="T17" fmla="*/ 0 h 253"/>
                <a:gd name="T18" fmla="*/ 0 w 532"/>
                <a:gd name="T19" fmla="*/ 0 h 253"/>
                <a:gd name="T20" fmla="*/ 0 w 532"/>
                <a:gd name="T21" fmla="*/ 0 h 253"/>
                <a:gd name="T22" fmla="*/ 0 w 532"/>
                <a:gd name="T23" fmla="*/ 0 h 253"/>
                <a:gd name="T24" fmla="*/ 0 w 532"/>
                <a:gd name="T25" fmla="*/ 0 h 253"/>
                <a:gd name="T26" fmla="*/ 0 w 532"/>
                <a:gd name="T27" fmla="*/ 0 h 253"/>
                <a:gd name="T28" fmla="*/ 0 w 532"/>
                <a:gd name="T29" fmla="*/ 0 h 253"/>
                <a:gd name="T30" fmla="*/ 0 w 532"/>
                <a:gd name="T31" fmla="*/ 0 h 253"/>
                <a:gd name="T32" fmla="*/ 0 w 532"/>
                <a:gd name="T33" fmla="*/ 0 h 253"/>
                <a:gd name="T34" fmla="*/ 0 w 532"/>
                <a:gd name="T35" fmla="*/ 0 h 253"/>
                <a:gd name="T36" fmla="*/ 0 w 532"/>
                <a:gd name="T37" fmla="*/ 0 h 253"/>
                <a:gd name="T38" fmla="*/ 0 w 532"/>
                <a:gd name="T39" fmla="*/ 0 h 253"/>
                <a:gd name="T40" fmla="*/ 0 w 532"/>
                <a:gd name="T41" fmla="*/ 0 h 253"/>
                <a:gd name="T42" fmla="*/ 0 w 532"/>
                <a:gd name="T43" fmla="*/ 0 h 253"/>
                <a:gd name="T44" fmla="*/ 0 w 532"/>
                <a:gd name="T45" fmla="*/ 0 h 253"/>
                <a:gd name="T46" fmla="*/ 0 w 532"/>
                <a:gd name="T47" fmla="*/ 0 h 253"/>
                <a:gd name="T48" fmla="*/ 0 w 532"/>
                <a:gd name="T49" fmla="*/ 0 h 253"/>
                <a:gd name="T50" fmla="*/ 0 w 532"/>
                <a:gd name="T51" fmla="*/ 0 h 253"/>
                <a:gd name="T52" fmla="*/ 0 w 532"/>
                <a:gd name="T53" fmla="*/ 0 h 253"/>
                <a:gd name="T54" fmla="*/ 0 w 532"/>
                <a:gd name="T55" fmla="*/ 0 h 253"/>
                <a:gd name="T56" fmla="*/ 0 w 532"/>
                <a:gd name="T57" fmla="*/ 0 h 253"/>
                <a:gd name="T58" fmla="*/ 0 w 532"/>
                <a:gd name="T59" fmla="*/ 0 h 253"/>
                <a:gd name="T60" fmla="*/ 0 w 532"/>
                <a:gd name="T61" fmla="*/ 0 h 253"/>
                <a:gd name="T62" fmla="*/ 0 w 532"/>
                <a:gd name="T63" fmla="*/ 0 h 253"/>
                <a:gd name="T64" fmla="*/ 0 w 532"/>
                <a:gd name="T65" fmla="*/ 0 h 253"/>
                <a:gd name="T66" fmla="*/ 0 w 532"/>
                <a:gd name="T67" fmla="*/ 0 h 253"/>
                <a:gd name="T68" fmla="*/ 0 w 532"/>
                <a:gd name="T69" fmla="*/ 0 h 253"/>
                <a:gd name="T70" fmla="*/ 0 w 532"/>
                <a:gd name="T71" fmla="*/ 0 h 253"/>
                <a:gd name="T72" fmla="*/ 0 w 532"/>
                <a:gd name="T73" fmla="*/ 0 h 2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32"/>
                <a:gd name="T112" fmla="*/ 0 h 253"/>
                <a:gd name="T113" fmla="*/ 532 w 532"/>
                <a:gd name="T114" fmla="*/ 253 h 25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32" h="253">
                  <a:moveTo>
                    <a:pt x="531" y="64"/>
                  </a:moveTo>
                  <a:lnTo>
                    <a:pt x="532" y="82"/>
                  </a:lnTo>
                  <a:lnTo>
                    <a:pt x="532" y="98"/>
                  </a:lnTo>
                  <a:lnTo>
                    <a:pt x="528" y="113"/>
                  </a:lnTo>
                  <a:lnTo>
                    <a:pt x="520" y="128"/>
                  </a:lnTo>
                  <a:lnTo>
                    <a:pt x="511" y="142"/>
                  </a:lnTo>
                  <a:lnTo>
                    <a:pt x="499" y="152"/>
                  </a:lnTo>
                  <a:lnTo>
                    <a:pt x="484" y="159"/>
                  </a:lnTo>
                  <a:lnTo>
                    <a:pt x="468" y="165"/>
                  </a:lnTo>
                  <a:lnTo>
                    <a:pt x="103" y="252"/>
                  </a:lnTo>
                  <a:lnTo>
                    <a:pt x="87" y="253"/>
                  </a:lnTo>
                  <a:lnTo>
                    <a:pt x="70" y="253"/>
                  </a:lnTo>
                  <a:lnTo>
                    <a:pt x="54" y="249"/>
                  </a:lnTo>
                  <a:lnTo>
                    <a:pt x="41" y="242"/>
                  </a:lnTo>
                  <a:lnTo>
                    <a:pt x="27" y="231"/>
                  </a:lnTo>
                  <a:lnTo>
                    <a:pt x="17" y="219"/>
                  </a:lnTo>
                  <a:lnTo>
                    <a:pt x="8" y="206"/>
                  </a:lnTo>
                  <a:lnTo>
                    <a:pt x="2" y="189"/>
                  </a:lnTo>
                  <a:lnTo>
                    <a:pt x="0" y="173"/>
                  </a:lnTo>
                  <a:lnTo>
                    <a:pt x="0" y="157"/>
                  </a:lnTo>
                  <a:lnTo>
                    <a:pt x="5" y="140"/>
                  </a:lnTo>
                  <a:lnTo>
                    <a:pt x="12" y="125"/>
                  </a:lnTo>
                  <a:lnTo>
                    <a:pt x="23" y="113"/>
                  </a:lnTo>
                  <a:lnTo>
                    <a:pt x="35" y="101"/>
                  </a:lnTo>
                  <a:lnTo>
                    <a:pt x="48" y="94"/>
                  </a:lnTo>
                  <a:lnTo>
                    <a:pt x="64" y="88"/>
                  </a:lnTo>
                  <a:lnTo>
                    <a:pt x="429" y="1"/>
                  </a:lnTo>
                  <a:lnTo>
                    <a:pt x="447" y="0"/>
                  </a:lnTo>
                  <a:lnTo>
                    <a:pt x="464" y="0"/>
                  </a:lnTo>
                  <a:lnTo>
                    <a:pt x="478" y="4"/>
                  </a:lnTo>
                  <a:lnTo>
                    <a:pt x="493" y="12"/>
                  </a:lnTo>
                  <a:lnTo>
                    <a:pt x="507" y="22"/>
                  </a:lnTo>
                  <a:lnTo>
                    <a:pt x="517" y="34"/>
                  </a:lnTo>
                  <a:lnTo>
                    <a:pt x="525" y="48"/>
                  </a:lnTo>
                  <a:lnTo>
                    <a:pt x="531" y="64"/>
                  </a:lnTo>
                  <a:close/>
                </a:path>
              </a:pathLst>
            </a:custGeom>
            <a:solidFill>
              <a:schemeClr val="bg2"/>
            </a:solidFill>
            <a:ln w="9525">
              <a:solidFill>
                <a:schemeClr val="bg2"/>
              </a:solidFill>
              <a:round/>
              <a:headEnd/>
              <a:tailEnd/>
            </a:ln>
          </p:spPr>
          <p:txBody>
            <a:bodyPr/>
            <a:lstStyle/>
            <a:p>
              <a:endParaRPr lang="en-US" dirty="0">
                <a:solidFill>
                  <a:srgbClr val="FFFF00"/>
                </a:solidFill>
                <a:ea typeface="ＭＳ Ｐゴシック" charset="0"/>
              </a:endParaRPr>
            </a:p>
          </p:txBody>
        </p:sp>
        <p:sp>
          <p:nvSpPr>
            <p:cNvPr id="33" name="Rectangle 32"/>
            <p:cNvSpPr>
              <a:spLocks noChangeArrowheads="1"/>
            </p:cNvSpPr>
            <p:nvPr/>
          </p:nvSpPr>
          <p:spPr bwMode="auto">
            <a:xfrm>
              <a:off x="5264" y="936"/>
              <a:ext cx="91" cy="30"/>
            </a:xfrm>
            <a:prstGeom prst="rect">
              <a:avLst/>
            </a:prstGeom>
            <a:solidFill>
              <a:srgbClr val="BFDDFF"/>
            </a:solidFill>
            <a:ln w="9525">
              <a:solidFill>
                <a:schemeClr val="bg2"/>
              </a:solidFill>
              <a:miter lim="800000"/>
              <a:headEnd/>
              <a:tailEnd/>
            </a:ln>
          </p:spPr>
          <p:txBody>
            <a:bodyPr/>
            <a:lstStyle/>
            <a:p>
              <a:endParaRPr lang="en-US" dirty="0">
                <a:solidFill>
                  <a:srgbClr val="FFFF00"/>
                </a:solidFill>
                <a:ea typeface="ＭＳ Ｐゴシック" charset="0"/>
              </a:endParaRPr>
            </a:p>
          </p:txBody>
        </p:sp>
        <p:sp>
          <p:nvSpPr>
            <p:cNvPr id="34" name="Freeform 33"/>
            <p:cNvSpPr>
              <a:spLocks/>
            </p:cNvSpPr>
            <p:nvPr/>
          </p:nvSpPr>
          <p:spPr bwMode="auto">
            <a:xfrm>
              <a:off x="5238" y="1021"/>
              <a:ext cx="145" cy="54"/>
            </a:xfrm>
            <a:custGeom>
              <a:avLst/>
              <a:gdLst>
                <a:gd name="T0" fmla="*/ 0 w 434"/>
                <a:gd name="T1" fmla="*/ 0 h 160"/>
                <a:gd name="T2" fmla="*/ 0 w 434"/>
                <a:gd name="T3" fmla="*/ 0 h 160"/>
                <a:gd name="T4" fmla="*/ 0 w 434"/>
                <a:gd name="T5" fmla="*/ 0 h 160"/>
                <a:gd name="T6" fmla="*/ 0 w 434"/>
                <a:gd name="T7" fmla="*/ 0 h 160"/>
                <a:gd name="T8" fmla="*/ 0 w 434"/>
                <a:gd name="T9" fmla="*/ 0 h 160"/>
                <a:gd name="T10" fmla="*/ 0 w 434"/>
                <a:gd name="T11" fmla="*/ 0 h 160"/>
                <a:gd name="T12" fmla="*/ 0 w 434"/>
                <a:gd name="T13" fmla="*/ 0 h 160"/>
                <a:gd name="T14" fmla="*/ 0 w 434"/>
                <a:gd name="T15" fmla="*/ 0 h 160"/>
                <a:gd name="T16" fmla="*/ 0 w 434"/>
                <a:gd name="T17" fmla="*/ 0 h 160"/>
                <a:gd name="T18" fmla="*/ 0 w 434"/>
                <a:gd name="T19" fmla="*/ 0 h 160"/>
                <a:gd name="T20" fmla="*/ 0 w 434"/>
                <a:gd name="T21" fmla="*/ 0 h 160"/>
                <a:gd name="T22" fmla="*/ 0 w 434"/>
                <a:gd name="T23" fmla="*/ 0 h 160"/>
                <a:gd name="T24" fmla="*/ 0 w 434"/>
                <a:gd name="T25" fmla="*/ 0 h 160"/>
                <a:gd name="T26" fmla="*/ 0 w 434"/>
                <a:gd name="T27" fmla="*/ 0 h 160"/>
                <a:gd name="T28" fmla="*/ 0 w 434"/>
                <a:gd name="T29" fmla="*/ 0 h 160"/>
                <a:gd name="T30" fmla="*/ 0 w 434"/>
                <a:gd name="T31" fmla="*/ 0 h 160"/>
                <a:gd name="T32" fmla="*/ 0 w 434"/>
                <a:gd name="T33" fmla="*/ 0 h 160"/>
                <a:gd name="T34" fmla="*/ 0 w 434"/>
                <a:gd name="T35" fmla="*/ 0 h 160"/>
                <a:gd name="T36" fmla="*/ 0 w 434"/>
                <a:gd name="T37" fmla="*/ 0 h 160"/>
                <a:gd name="T38" fmla="*/ 0 w 434"/>
                <a:gd name="T39" fmla="*/ 0 h 160"/>
                <a:gd name="T40" fmla="*/ 0 w 434"/>
                <a:gd name="T41" fmla="*/ 0 h 160"/>
                <a:gd name="T42" fmla="*/ 0 w 434"/>
                <a:gd name="T43" fmla="*/ 0 h 160"/>
                <a:gd name="T44" fmla="*/ 0 w 434"/>
                <a:gd name="T45" fmla="*/ 0 h 160"/>
                <a:gd name="T46" fmla="*/ 0 w 434"/>
                <a:gd name="T47" fmla="*/ 0 h 160"/>
                <a:gd name="T48" fmla="*/ 0 w 434"/>
                <a:gd name="T49" fmla="*/ 0 h 160"/>
                <a:gd name="T50" fmla="*/ 0 w 434"/>
                <a:gd name="T51" fmla="*/ 0 h 160"/>
                <a:gd name="T52" fmla="*/ 0 w 434"/>
                <a:gd name="T53" fmla="*/ 0 h 160"/>
                <a:gd name="T54" fmla="*/ 0 w 434"/>
                <a:gd name="T55" fmla="*/ 0 h 160"/>
                <a:gd name="T56" fmla="*/ 0 w 434"/>
                <a:gd name="T57" fmla="*/ 0 h 160"/>
                <a:gd name="T58" fmla="*/ 0 w 434"/>
                <a:gd name="T59" fmla="*/ 0 h 160"/>
                <a:gd name="T60" fmla="*/ 0 w 434"/>
                <a:gd name="T61" fmla="*/ 0 h 160"/>
                <a:gd name="T62" fmla="*/ 0 w 434"/>
                <a:gd name="T63" fmla="*/ 0 h 160"/>
                <a:gd name="T64" fmla="*/ 0 w 434"/>
                <a:gd name="T65" fmla="*/ 0 h 160"/>
                <a:gd name="T66" fmla="*/ 0 w 434"/>
                <a:gd name="T67" fmla="*/ 0 h 160"/>
                <a:gd name="T68" fmla="*/ 0 w 434"/>
                <a:gd name="T69" fmla="*/ 0 h 160"/>
                <a:gd name="T70" fmla="*/ 0 w 434"/>
                <a:gd name="T71" fmla="*/ 0 h 160"/>
                <a:gd name="T72" fmla="*/ 0 w 434"/>
                <a:gd name="T73" fmla="*/ 0 h 1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34"/>
                <a:gd name="T112" fmla="*/ 0 h 160"/>
                <a:gd name="T113" fmla="*/ 434 w 434"/>
                <a:gd name="T114" fmla="*/ 160 h 1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34" h="160">
                  <a:moveTo>
                    <a:pt x="433" y="28"/>
                  </a:moveTo>
                  <a:lnTo>
                    <a:pt x="434" y="37"/>
                  </a:lnTo>
                  <a:lnTo>
                    <a:pt x="431" y="46"/>
                  </a:lnTo>
                  <a:lnTo>
                    <a:pt x="427" y="54"/>
                  </a:lnTo>
                  <a:lnTo>
                    <a:pt x="421" y="63"/>
                  </a:lnTo>
                  <a:lnTo>
                    <a:pt x="412" y="70"/>
                  </a:lnTo>
                  <a:lnTo>
                    <a:pt x="402" y="76"/>
                  </a:lnTo>
                  <a:lnTo>
                    <a:pt x="390" y="82"/>
                  </a:lnTo>
                  <a:lnTo>
                    <a:pt x="376" y="85"/>
                  </a:lnTo>
                  <a:lnTo>
                    <a:pt x="77" y="157"/>
                  </a:lnTo>
                  <a:lnTo>
                    <a:pt x="64" y="160"/>
                  </a:lnTo>
                  <a:lnTo>
                    <a:pt x="50" y="160"/>
                  </a:lnTo>
                  <a:lnTo>
                    <a:pt x="38" y="158"/>
                  </a:lnTo>
                  <a:lnTo>
                    <a:pt x="26" y="155"/>
                  </a:lnTo>
                  <a:lnTo>
                    <a:pt x="17" y="151"/>
                  </a:lnTo>
                  <a:lnTo>
                    <a:pt x="9" y="145"/>
                  </a:lnTo>
                  <a:lnTo>
                    <a:pt x="3" y="139"/>
                  </a:lnTo>
                  <a:lnTo>
                    <a:pt x="0" y="130"/>
                  </a:lnTo>
                  <a:lnTo>
                    <a:pt x="0" y="121"/>
                  </a:lnTo>
                  <a:lnTo>
                    <a:pt x="1" y="113"/>
                  </a:lnTo>
                  <a:lnTo>
                    <a:pt x="6" y="105"/>
                  </a:lnTo>
                  <a:lnTo>
                    <a:pt x="13" y="97"/>
                  </a:lnTo>
                  <a:lnTo>
                    <a:pt x="22" y="90"/>
                  </a:lnTo>
                  <a:lnTo>
                    <a:pt x="32" y="82"/>
                  </a:lnTo>
                  <a:lnTo>
                    <a:pt x="44" y="78"/>
                  </a:lnTo>
                  <a:lnTo>
                    <a:pt x="58" y="73"/>
                  </a:lnTo>
                  <a:lnTo>
                    <a:pt x="357" y="3"/>
                  </a:lnTo>
                  <a:lnTo>
                    <a:pt x="370" y="0"/>
                  </a:lnTo>
                  <a:lnTo>
                    <a:pt x="384" y="0"/>
                  </a:lnTo>
                  <a:lnTo>
                    <a:pt x="396" y="2"/>
                  </a:lnTo>
                  <a:lnTo>
                    <a:pt x="406" y="5"/>
                  </a:lnTo>
                  <a:lnTo>
                    <a:pt x="415" y="8"/>
                  </a:lnTo>
                  <a:lnTo>
                    <a:pt x="424" y="14"/>
                  </a:lnTo>
                  <a:lnTo>
                    <a:pt x="430" y="21"/>
                  </a:lnTo>
                  <a:lnTo>
                    <a:pt x="433" y="28"/>
                  </a:lnTo>
                  <a:close/>
                </a:path>
              </a:pathLst>
            </a:custGeom>
            <a:solidFill>
              <a:srgbClr val="FFBFDD"/>
            </a:solidFill>
            <a:ln w="9525">
              <a:solidFill>
                <a:schemeClr val="bg2"/>
              </a:solidFill>
              <a:round/>
              <a:headEnd/>
              <a:tailEnd/>
            </a:ln>
          </p:spPr>
          <p:txBody>
            <a:bodyPr/>
            <a:lstStyle/>
            <a:p>
              <a:endParaRPr lang="en-US" dirty="0">
                <a:solidFill>
                  <a:srgbClr val="FFFF00"/>
                </a:solidFill>
                <a:ea typeface="ＭＳ Ｐゴシック" charset="0"/>
              </a:endParaRPr>
            </a:p>
          </p:txBody>
        </p:sp>
        <p:sp>
          <p:nvSpPr>
            <p:cNvPr id="35" name="Freeform 34"/>
            <p:cNvSpPr>
              <a:spLocks/>
            </p:cNvSpPr>
            <p:nvPr/>
          </p:nvSpPr>
          <p:spPr bwMode="auto">
            <a:xfrm>
              <a:off x="5142" y="1033"/>
              <a:ext cx="45" cy="83"/>
            </a:xfrm>
            <a:custGeom>
              <a:avLst/>
              <a:gdLst>
                <a:gd name="T0" fmla="*/ 0 w 135"/>
                <a:gd name="T1" fmla="*/ 0 h 249"/>
                <a:gd name="T2" fmla="*/ 0 w 135"/>
                <a:gd name="T3" fmla="*/ 0 h 249"/>
                <a:gd name="T4" fmla="*/ 0 w 135"/>
                <a:gd name="T5" fmla="*/ 0 h 249"/>
                <a:gd name="T6" fmla="*/ 0 w 135"/>
                <a:gd name="T7" fmla="*/ 0 h 249"/>
                <a:gd name="T8" fmla="*/ 0 w 135"/>
                <a:gd name="T9" fmla="*/ 0 h 249"/>
                <a:gd name="T10" fmla="*/ 0 w 135"/>
                <a:gd name="T11" fmla="*/ 0 h 249"/>
                <a:gd name="T12" fmla="*/ 0 w 135"/>
                <a:gd name="T13" fmla="*/ 0 h 249"/>
                <a:gd name="T14" fmla="*/ 0 w 135"/>
                <a:gd name="T15" fmla="*/ 0 h 249"/>
                <a:gd name="T16" fmla="*/ 0 w 135"/>
                <a:gd name="T17" fmla="*/ 0 h 249"/>
                <a:gd name="T18" fmla="*/ 0 w 135"/>
                <a:gd name="T19" fmla="*/ 0 h 249"/>
                <a:gd name="T20" fmla="*/ 0 w 135"/>
                <a:gd name="T21" fmla="*/ 0 h 249"/>
                <a:gd name="T22" fmla="*/ 0 w 135"/>
                <a:gd name="T23" fmla="*/ 0 h 249"/>
                <a:gd name="T24" fmla="*/ 0 w 135"/>
                <a:gd name="T25" fmla="*/ 0 h 249"/>
                <a:gd name="T26" fmla="*/ 0 w 135"/>
                <a:gd name="T27" fmla="*/ 0 h 249"/>
                <a:gd name="T28" fmla="*/ 0 w 135"/>
                <a:gd name="T29" fmla="*/ 0 h 249"/>
                <a:gd name="T30" fmla="*/ 0 w 135"/>
                <a:gd name="T31" fmla="*/ 0 h 249"/>
                <a:gd name="T32" fmla="*/ 0 w 135"/>
                <a:gd name="T33" fmla="*/ 0 h 249"/>
                <a:gd name="T34" fmla="*/ 0 w 135"/>
                <a:gd name="T35" fmla="*/ 0 h 249"/>
                <a:gd name="T36" fmla="*/ 0 w 135"/>
                <a:gd name="T37" fmla="*/ 0 h 249"/>
                <a:gd name="T38" fmla="*/ 0 w 135"/>
                <a:gd name="T39" fmla="*/ 0 h 249"/>
                <a:gd name="T40" fmla="*/ 0 w 135"/>
                <a:gd name="T41" fmla="*/ 0 h 249"/>
                <a:gd name="T42" fmla="*/ 0 w 135"/>
                <a:gd name="T43" fmla="*/ 0 h 249"/>
                <a:gd name="T44" fmla="*/ 0 w 135"/>
                <a:gd name="T45" fmla="*/ 0 h 249"/>
                <a:gd name="T46" fmla="*/ 0 w 135"/>
                <a:gd name="T47" fmla="*/ 0 h 249"/>
                <a:gd name="T48" fmla="*/ 0 w 135"/>
                <a:gd name="T49" fmla="*/ 0 h 249"/>
                <a:gd name="T50" fmla="*/ 0 w 135"/>
                <a:gd name="T51" fmla="*/ 0 h 249"/>
                <a:gd name="T52" fmla="*/ 0 w 135"/>
                <a:gd name="T53" fmla="*/ 0 h 249"/>
                <a:gd name="T54" fmla="*/ 0 w 135"/>
                <a:gd name="T55" fmla="*/ 0 h 249"/>
                <a:gd name="T56" fmla="*/ 0 w 135"/>
                <a:gd name="T57" fmla="*/ 0 h 249"/>
                <a:gd name="T58" fmla="*/ 0 w 135"/>
                <a:gd name="T59" fmla="*/ 0 h 249"/>
                <a:gd name="T60" fmla="*/ 0 w 135"/>
                <a:gd name="T61" fmla="*/ 0 h 249"/>
                <a:gd name="T62" fmla="*/ 0 w 135"/>
                <a:gd name="T63" fmla="*/ 0 h 249"/>
                <a:gd name="T64" fmla="*/ 0 w 135"/>
                <a:gd name="T65" fmla="*/ 0 h 2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5"/>
                <a:gd name="T100" fmla="*/ 0 h 249"/>
                <a:gd name="T101" fmla="*/ 135 w 135"/>
                <a:gd name="T102" fmla="*/ 249 h 2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5" h="249">
                  <a:moveTo>
                    <a:pt x="135" y="125"/>
                  </a:moveTo>
                  <a:lnTo>
                    <a:pt x="134" y="151"/>
                  </a:lnTo>
                  <a:lnTo>
                    <a:pt x="129" y="173"/>
                  </a:lnTo>
                  <a:lnTo>
                    <a:pt x="123" y="194"/>
                  </a:lnTo>
                  <a:lnTo>
                    <a:pt x="116" y="213"/>
                  </a:lnTo>
                  <a:lnTo>
                    <a:pt x="105" y="228"/>
                  </a:lnTo>
                  <a:lnTo>
                    <a:pt x="95" y="239"/>
                  </a:lnTo>
                  <a:lnTo>
                    <a:pt x="82" y="246"/>
                  </a:lnTo>
                  <a:lnTo>
                    <a:pt x="68" y="249"/>
                  </a:lnTo>
                  <a:lnTo>
                    <a:pt x="55" y="246"/>
                  </a:lnTo>
                  <a:lnTo>
                    <a:pt x="41" y="239"/>
                  </a:lnTo>
                  <a:lnTo>
                    <a:pt x="30" y="228"/>
                  </a:lnTo>
                  <a:lnTo>
                    <a:pt x="21" y="213"/>
                  </a:lnTo>
                  <a:lnTo>
                    <a:pt x="12" y="194"/>
                  </a:lnTo>
                  <a:lnTo>
                    <a:pt x="6" y="173"/>
                  </a:lnTo>
                  <a:lnTo>
                    <a:pt x="1" y="151"/>
                  </a:lnTo>
                  <a:lnTo>
                    <a:pt x="0" y="125"/>
                  </a:lnTo>
                  <a:lnTo>
                    <a:pt x="1" y="100"/>
                  </a:lnTo>
                  <a:lnTo>
                    <a:pt x="6" y="76"/>
                  </a:lnTo>
                  <a:lnTo>
                    <a:pt x="12" y="55"/>
                  </a:lnTo>
                  <a:lnTo>
                    <a:pt x="21" y="37"/>
                  </a:lnTo>
                  <a:lnTo>
                    <a:pt x="30" y="21"/>
                  </a:lnTo>
                  <a:lnTo>
                    <a:pt x="41" y="10"/>
                  </a:lnTo>
                  <a:lnTo>
                    <a:pt x="55" y="3"/>
                  </a:lnTo>
                  <a:lnTo>
                    <a:pt x="68" y="0"/>
                  </a:lnTo>
                  <a:lnTo>
                    <a:pt x="82" y="3"/>
                  </a:lnTo>
                  <a:lnTo>
                    <a:pt x="95" y="10"/>
                  </a:lnTo>
                  <a:lnTo>
                    <a:pt x="105" y="21"/>
                  </a:lnTo>
                  <a:lnTo>
                    <a:pt x="116" y="37"/>
                  </a:lnTo>
                  <a:lnTo>
                    <a:pt x="123" y="55"/>
                  </a:lnTo>
                  <a:lnTo>
                    <a:pt x="129" y="76"/>
                  </a:lnTo>
                  <a:lnTo>
                    <a:pt x="134" y="100"/>
                  </a:lnTo>
                  <a:lnTo>
                    <a:pt x="135" y="125"/>
                  </a:lnTo>
                  <a:close/>
                </a:path>
              </a:pathLst>
            </a:custGeom>
            <a:solidFill>
              <a:srgbClr val="BFDDBF"/>
            </a:solidFill>
            <a:ln w="9525">
              <a:solidFill>
                <a:schemeClr val="bg2"/>
              </a:solidFill>
              <a:round/>
              <a:headEnd/>
              <a:tailEnd/>
            </a:ln>
          </p:spPr>
          <p:txBody>
            <a:bodyPr/>
            <a:lstStyle/>
            <a:p>
              <a:endParaRPr lang="en-US" dirty="0">
                <a:solidFill>
                  <a:srgbClr val="FFFF00"/>
                </a:solidFill>
                <a:ea typeface="ＭＳ Ｐゴシック" charset="0"/>
              </a:endParaRPr>
            </a:p>
          </p:txBody>
        </p:sp>
      </p:grpSp>
      <p:sp>
        <p:nvSpPr>
          <p:cNvPr id="38" name="Rectangle 2"/>
          <p:cNvSpPr txBox="1">
            <a:spLocks noChangeArrowheads="1"/>
          </p:cNvSpPr>
          <p:nvPr/>
        </p:nvSpPr>
        <p:spPr bwMode="auto">
          <a:xfrm>
            <a:off x="2374900" y="419102"/>
            <a:ext cx="469423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3200" b="1">
                <a:solidFill>
                  <a:schemeClr val="tx2"/>
                </a:solidFill>
                <a:latin typeface="Arial" panose="020B0604020202020204" pitchFamily="34" charset="0"/>
                <a:ea typeface="+mj-ea"/>
                <a:cs typeface="Arial" panose="020B0604020202020204" pitchFamily="34" charset="0"/>
              </a:defRPr>
            </a:lvl1pPr>
            <a:lvl2pPr algn="ctr">
              <a:defRPr sz="3200" b="1">
                <a:solidFill>
                  <a:srgbClr val="25437F"/>
                </a:solidFill>
              </a:defRPr>
            </a:lvl2pPr>
            <a:lvl3pPr algn="ctr">
              <a:defRPr sz="3200" b="1">
                <a:solidFill>
                  <a:srgbClr val="25437F"/>
                </a:solidFill>
              </a:defRPr>
            </a:lvl3pPr>
            <a:lvl4pPr algn="ctr">
              <a:defRPr sz="3200" b="1">
                <a:solidFill>
                  <a:srgbClr val="25437F"/>
                </a:solidFill>
              </a:defRPr>
            </a:lvl4pPr>
            <a:lvl5pPr algn="ctr">
              <a:defRPr sz="3200" b="1">
                <a:solidFill>
                  <a:srgbClr val="25437F"/>
                </a:solidFill>
              </a:defRPr>
            </a:lvl5pPr>
            <a:lvl6pPr marL="457200" algn="ctr" fontAlgn="base">
              <a:spcBef>
                <a:spcPct val="0"/>
              </a:spcBef>
              <a:spcAft>
                <a:spcPct val="0"/>
              </a:spcAft>
              <a:defRPr sz="3200" b="1">
                <a:solidFill>
                  <a:srgbClr val="25437F"/>
                </a:solidFill>
              </a:defRPr>
            </a:lvl6pPr>
            <a:lvl7pPr marL="914400" algn="ctr" fontAlgn="base">
              <a:spcBef>
                <a:spcPct val="0"/>
              </a:spcBef>
              <a:spcAft>
                <a:spcPct val="0"/>
              </a:spcAft>
              <a:defRPr sz="3200" b="1">
                <a:solidFill>
                  <a:srgbClr val="25437F"/>
                </a:solidFill>
              </a:defRPr>
            </a:lvl7pPr>
            <a:lvl8pPr marL="1371600" algn="ctr" fontAlgn="base">
              <a:spcBef>
                <a:spcPct val="0"/>
              </a:spcBef>
              <a:spcAft>
                <a:spcPct val="0"/>
              </a:spcAft>
              <a:defRPr sz="3200" b="1">
                <a:solidFill>
                  <a:srgbClr val="25437F"/>
                </a:solidFill>
              </a:defRPr>
            </a:lvl8pPr>
            <a:lvl9pPr marL="1828800" algn="ctr" fontAlgn="base">
              <a:spcBef>
                <a:spcPct val="0"/>
              </a:spcBef>
              <a:spcAft>
                <a:spcPct val="0"/>
              </a:spcAft>
              <a:defRPr sz="3200" b="1">
                <a:solidFill>
                  <a:srgbClr val="25437F"/>
                </a:solidFill>
              </a:defRPr>
            </a:lvl9pPr>
          </a:lstStyle>
          <a:p>
            <a:r>
              <a:rPr lang="en-US" dirty="0"/>
              <a:t>Road Map</a:t>
            </a:r>
          </a:p>
        </p:txBody>
      </p:sp>
      <p:sp>
        <p:nvSpPr>
          <p:cNvPr id="40" name="AutoShape 35"/>
          <p:cNvSpPr>
            <a:spLocks noChangeArrowheads="1"/>
          </p:cNvSpPr>
          <p:nvPr/>
        </p:nvSpPr>
        <p:spPr bwMode="auto">
          <a:xfrm>
            <a:off x="960292" y="4419600"/>
            <a:ext cx="6507308" cy="457200"/>
          </a:xfrm>
          <a:prstGeom prst="roundRect">
            <a:avLst>
              <a:gd name="adj" fmla="val 16667"/>
            </a:avLst>
          </a:prstGeom>
          <a:noFill/>
          <a:ln w="38100">
            <a:solidFill>
              <a:srgbClr val="808080"/>
            </a:solidFill>
            <a:round/>
            <a:headEnd/>
            <a:tailEnd/>
          </a:ln>
          <a:effectLst>
            <a:outerShdw blurRad="63500" dist="53882" dir="2700000" algn="ctr" rotWithShape="0">
              <a:srgbClr val="DDDDDD">
                <a:alpha val="74998"/>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00"/>
              </a:solidFill>
              <a:effectLst/>
              <a:uLnTx/>
              <a:uFillTx/>
              <a:ea typeface="ＭＳ Ｐゴシック" charset="-128"/>
              <a:cs typeface="ＭＳ Ｐゴシック" charset="-128"/>
            </a:endParaRPr>
          </a:p>
        </p:txBody>
      </p:sp>
      <p:sp>
        <p:nvSpPr>
          <p:cNvPr id="41" name="AutoShape 36"/>
          <p:cNvSpPr>
            <a:spLocks noChangeArrowheads="1"/>
          </p:cNvSpPr>
          <p:nvPr/>
        </p:nvSpPr>
        <p:spPr bwMode="auto">
          <a:xfrm>
            <a:off x="722745" y="4382998"/>
            <a:ext cx="496455" cy="493802"/>
          </a:xfrm>
          <a:prstGeom prst="rightArrow">
            <a:avLst>
              <a:gd name="adj1" fmla="val 50000"/>
              <a:gd name="adj2" fmla="val 51974"/>
            </a:avLst>
          </a:prstGeom>
          <a:solidFill>
            <a:srgbClr val="336699"/>
          </a:solidFill>
          <a:ln w="9525">
            <a:solidFill>
              <a:schemeClr val="bg1"/>
            </a:solidFill>
            <a:miter lim="800000"/>
            <a:headEnd/>
            <a:tailEnd/>
          </a:ln>
          <a:effectLst>
            <a:outerShdw blurRad="63500" dist="38099" dir="2700000" algn="ctr" rotWithShape="0">
              <a:schemeClr val="bg2">
                <a:alpha val="74997"/>
              </a:schemeClr>
            </a:outerShdw>
          </a:effectLst>
        </p:spPr>
        <p:txBody>
          <a:bodyPr wrap="none" anchor="ctr"/>
          <a:lstStyle/>
          <a:p>
            <a:pPr>
              <a:defRPr/>
            </a:pPr>
            <a:endParaRPr lang="en-US" dirty="0">
              <a:solidFill>
                <a:srgbClr val="FFFF00"/>
              </a:solidFill>
              <a:ea typeface="ＭＳ Ｐゴシック" charset="-128"/>
              <a:cs typeface="ＭＳ Ｐゴシック" charset="-128"/>
            </a:endParaRPr>
          </a:p>
        </p:txBody>
      </p:sp>
    </p:spTree>
    <p:extLst>
      <p:ext uri="{BB962C8B-B14F-4D97-AF65-F5344CB8AC3E}">
        <p14:creationId xmlns:p14="http://schemas.microsoft.com/office/powerpoint/2010/main" val="406604130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AutoShape 8"/>
          <p:cNvSpPr>
            <a:spLocks noChangeArrowheads="1"/>
          </p:cNvSpPr>
          <p:nvPr/>
        </p:nvSpPr>
        <p:spPr bwMode="auto">
          <a:xfrm>
            <a:off x="1517464" y="5090820"/>
            <a:ext cx="1143673" cy="337865"/>
          </a:xfrm>
          <a:prstGeom prst="roundRect">
            <a:avLst>
              <a:gd name="adj" fmla="val 16667"/>
            </a:avLst>
          </a:prstGeom>
          <a:solidFill>
            <a:srgbClr val="16749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49156" name="AutoShape 6"/>
          <p:cNvSpPr>
            <a:spLocks noChangeArrowheads="1"/>
          </p:cNvSpPr>
          <p:nvPr/>
        </p:nvSpPr>
        <p:spPr bwMode="auto">
          <a:xfrm>
            <a:off x="1511692" y="4681484"/>
            <a:ext cx="1149446" cy="337865"/>
          </a:xfrm>
          <a:prstGeom prst="roundRect">
            <a:avLst>
              <a:gd name="adj" fmla="val 16667"/>
            </a:avLst>
          </a:prstGeom>
          <a:solidFill>
            <a:srgbClr val="16749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5124" name="Line 6"/>
          <p:cNvSpPr>
            <a:spLocks noChangeShapeType="1"/>
          </p:cNvSpPr>
          <p:nvPr/>
        </p:nvSpPr>
        <p:spPr bwMode="auto">
          <a:xfrm>
            <a:off x="0" y="1281612"/>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sp>
        <p:nvSpPr>
          <p:cNvPr id="49159" name="Rectangle 7"/>
          <p:cNvSpPr>
            <a:spLocks noChangeArrowheads="1"/>
          </p:cNvSpPr>
          <p:nvPr/>
        </p:nvSpPr>
        <p:spPr bwMode="auto">
          <a:xfrm>
            <a:off x="799524" y="495428"/>
            <a:ext cx="3331042" cy="506797"/>
          </a:xfrm>
          <a:prstGeom prst="rect">
            <a:avLst/>
          </a:prstGeom>
          <a:solidFill>
            <a:srgbClr val="DDDDDD"/>
          </a:solidFill>
          <a:ln>
            <a:noFill/>
          </a:ln>
          <a:effectLst>
            <a:outerShdw dist="45791" dir="3378596"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49161" name="Rectangle 8"/>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DCC4D58E-8370-4A59-9F1E-355D94937E86}" type="slidenum">
              <a:rPr lang="en-US" altLang="en-US" sz="1400" b="0" smtClean="0">
                <a:solidFill>
                  <a:srgbClr val="808080"/>
                </a:solidFill>
                <a:latin typeface="Tahoma" pitchFamily="34" charset="0"/>
                <a:ea typeface="ＭＳ Ｐゴシック" charset="0"/>
              </a:rPr>
              <a:pPr algn="r" eaLnBrk="0" hangingPunct="0"/>
              <a:t>94</a:t>
            </a:fld>
            <a:endParaRPr lang="en-US" altLang="en-US" sz="1400" b="0" dirty="0" smtClean="0">
              <a:solidFill>
                <a:srgbClr val="808080"/>
              </a:solidFill>
              <a:latin typeface="Tahoma" pitchFamily="34" charset="0"/>
              <a:ea typeface="ＭＳ Ｐゴシック" charset="0"/>
            </a:endParaRPr>
          </a:p>
        </p:txBody>
      </p:sp>
      <p:sp>
        <p:nvSpPr>
          <p:cNvPr id="49160" name="Rectangle 120"/>
          <p:cNvSpPr>
            <a:spLocks noChangeArrowheads="1"/>
          </p:cNvSpPr>
          <p:nvPr/>
        </p:nvSpPr>
        <p:spPr bwMode="auto">
          <a:xfrm>
            <a:off x="701386" y="466189"/>
            <a:ext cx="7557944" cy="56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eaLnBrk="0" hangingPunct="0">
              <a:lnSpc>
                <a:spcPct val="85000"/>
              </a:lnSpc>
              <a:spcBef>
                <a:spcPct val="55000"/>
              </a:spcBef>
            </a:pPr>
            <a:r>
              <a:rPr lang="en-US" altLang="en-US" sz="3400" dirty="0" smtClean="0">
                <a:solidFill>
                  <a:srgbClr val="0D65C5"/>
                </a:solidFill>
                <a:latin typeface="Arial" pitchFamily="34" charset="0"/>
                <a:ea typeface="ＭＳ Ｐゴシック" charset="0"/>
              </a:rPr>
              <a:t> Case Study #2:  </a:t>
            </a:r>
            <a:r>
              <a:rPr lang="en-US" altLang="en-US" sz="3600" i="1" dirty="0" smtClean="0">
                <a:solidFill>
                  <a:srgbClr val="2895A5"/>
                </a:solidFill>
                <a:latin typeface="Arial" pitchFamily="34" charset="0"/>
                <a:ea typeface="ＭＳ Ｐゴシック" charset="0"/>
              </a:rPr>
              <a:t>DSM Modeling</a:t>
            </a:r>
          </a:p>
        </p:txBody>
      </p:sp>
      <p:sp>
        <p:nvSpPr>
          <p:cNvPr id="49158" name="Rectangle 3"/>
          <p:cNvSpPr txBox="1">
            <a:spLocks noChangeArrowheads="1"/>
          </p:cNvSpPr>
          <p:nvPr/>
        </p:nvSpPr>
        <p:spPr bwMode="auto">
          <a:xfrm>
            <a:off x="650876" y="1562625"/>
            <a:ext cx="7637318" cy="4333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2060575" algn="l"/>
              </a:tabLst>
              <a:defRPr sz="2400" b="1">
                <a:solidFill>
                  <a:schemeClr val="tx1"/>
                </a:solidFill>
                <a:latin typeface="Times" charset="0"/>
              </a:defRPr>
            </a:lvl1pPr>
            <a:lvl2pPr marL="742950" indent="-285750">
              <a:tabLst>
                <a:tab pos="2060575" algn="l"/>
              </a:tabLst>
              <a:defRPr sz="2400" b="1">
                <a:solidFill>
                  <a:schemeClr val="tx1"/>
                </a:solidFill>
                <a:latin typeface="Times" charset="0"/>
              </a:defRPr>
            </a:lvl2pPr>
            <a:lvl3pPr marL="1143000" indent="-228600">
              <a:tabLst>
                <a:tab pos="2060575" algn="l"/>
              </a:tabLst>
              <a:defRPr sz="2400" b="1">
                <a:solidFill>
                  <a:schemeClr val="tx1"/>
                </a:solidFill>
                <a:latin typeface="Times" charset="0"/>
              </a:defRPr>
            </a:lvl3pPr>
            <a:lvl4pPr marL="1600200" indent="-228600">
              <a:tabLst>
                <a:tab pos="2060575" algn="l"/>
              </a:tabLst>
              <a:defRPr sz="2400" b="1">
                <a:solidFill>
                  <a:schemeClr val="tx1"/>
                </a:solidFill>
                <a:latin typeface="Times" charset="0"/>
              </a:defRPr>
            </a:lvl4pPr>
            <a:lvl5pPr marL="2057400" indent="-228600">
              <a:tabLst>
                <a:tab pos="2060575" algn="l"/>
              </a:tabLst>
              <a:defRPr sz="2400" b="1">
                <a:solidFill>
                  <a:schemeClr val="tx1"/>
                </a:solidFill>
                <a:latin typeface="Times" charset="0"/>
              </a:defRPr>
            </a:lvl5pPr>
            <a:lvl6pPr marL="2514600" indent="-228600" eaLnBrk="0" fontAlgn="base" hangingPunct="0">
              <a:spcBef>
                <a:spcPct val="0"/>
              </a:spcBef>
              <a:spcAft>
                <a:spcPct val="0"/>
              </a:spcAft>
              <a:tabLst>
                <a:tab pos="2060575" algn="l"/>
              </a:tabLst>
              <a:defRPr sz="2400" b="1">
                <a:solidFill>
                  <a:schemeClr val="tx1"/>
                </a:solidFill>
                <a:latin typeface="Times" charset="0"/>
              </a:defRPr>
            </a:lvl6pPr>
            <a:lvl7pPr marL="2971800" indent="-228600" eaLnBrk="0" fontAlgn="base" hangingPunct="0">
              <a:spcBef>
                <a:spcPct val="0"/>
              </a:spcBef>
              <a:spcAft>
                <a:spcPct val="0"/>
              </a:spcAft>
              <a:tabLst>
                <a:tab pos="2060575" algn="l"/>
              </a:tabLst>
              <a:defRPr sz="2400" b="1">
                <a:solidFill>
                  <a:schemeClr val="tx1"/>
                </a:solidFill>
                <a:latin typeface="Times" charset="0"/>
              </a:defRPr>
            </a:lvl7pPr>
            <a:lvl8pPr marL="3429000" indent="-228600" eaLnBrk="0" fontAlgn="base" hangingPunct="0">
              <a:spcBef>
                <a:spcPct val="0"/>
              </a:spcBef>
              <a:spcAft>
                <a:spcPct val="0"/>
              </a:spcAft>
              <a:tabLst>
                <a:tab pos="2060575" algn="l"/>
              </a:tabLst>
              <a:defRPr sz="2400" b="1">
                <a:solidFill>
                  <a:schemeClr val="tx1"/>
                </a:solidFill>
                <a:latin typeface="Times" charset="0"/>
              </a:defRPr>
            </a:lvl8pPr>
            <a:lvl9pPr marL="3886200" indent="-228600" eaLnBrk="0" fontAlgn="base" hangingPunct="0">
              <a:spcBef>
                <a:spcPct val="0"/>
              </a:spcBef>
              <a:spcAft>
                <a:spcPct val="0"/>
              </a:spcAft>
              <a:tabLst>
                <a:tab pos="2060575" algn="l"/>
              </a:tabLst>
              <a:defRPr sz="2400" b="1">
                <a:solidFill>
                  <a:schemeClr val="tx1"/>
                </a:solidFill>
                <a:latin typeface="Times" charset="0"/>
              </a:defRPr>
            </a:lvl9pPr>
          </a:lstStyle>
          <a:p>
            <a:pPr>
              <a:lnSpc>
                <a:spcPct val="85000"/>
              </a:lnSpc>
              <a:spcBef>
                <a:spcPts val="1600"/>
              </a:spcBef>
              <a:buClr>
                <a:srgbClr val="1D4493"/>
              </a:buClr>
              <a:buFont typeface="Arial" pitchFamily="34" charset="0"/>
              <a:buChar char="■"/>
            </a:pPr>
            <a:r>
              <a:rPr lang="en-US" altLang="en-US" sz="2300" dirty="0" smtClean="0">
                <a:solidFill>
                  <a:srgbClr val="000000"/>
                </a:solidFill>
                <a:latin typeface="Arial" pitchFamily="34" charset="0"/>
                <a:ea typeface="ＭＳ Ｐゴシック" charset="0"/>
              </a:rPr>
              <a:t>Same site as Case Study #1</a:t>
            </a:r>
          </a:p>
          <a:p>
            <a:pPr>
              <a:lnSpc>
                <a:spcPct val="85000"/>
              </a:lnSpc>
              <a:spcBef>
                <a:spcPts val="1600"/>
              </a:spcBef>
              <a:buClr>
                <a:srgbClr val="1D4493"/>
              </a:buClr>
              <a:buFont typeface="Arial" pitchFamily="34" charset="0"/>
              <a:buChar char="■"/>
            </a:pPr>
            <a:r>
              <a:rPr lang="en-US" altLang="en-US" sz="2300" dirty="0" smtClean="0">
                <a:solidFill>
                  <a:srgbClr val="000000"/>
                </a:solidFill>
                <a:latin typeface="Arial" pitchFamily="34" charset="0"/>
                <a:ea typeface="ＭＳ Ｐゴシック" charset="0"/>
              </a:rPr>
              <a:t>DSM used to estimate effects of diffusion </a:t>
            </a:r>
            <a:br>
              <a:rPr lang="en-US" altLang="en-US" sz="2300" dirty="0" smtClean="0">
                <a:solidFill>
                  <a:srgbClr val="000000"/>
                </a:solidFill>
                <a:latin typeface="Arial" pitchFamily="34" charset="0"/>
                <a:ea typeface="ＭＳ Ｐゴシック" charset="0"/>
              </a:rPr>
            </a:br>
            <a:r>
              <a:rPr lang="en-US" altLang="en-US" sz="2300" dirty="0" smtClean="0">
                <a:solidFill>
                  <a:srgbClr val="000000"/>
                </a:solidFill>
                <a:latin typeface="Arial" pitchFamily="34" charset="0"/>
                <a:ea typeface="ＭＳ Ｐゴシック" charset="0"/>
              </a:rPr>
              <a:t>into and from low-k zones </a:t>
            </a:r>
          </a:p>
          <a:p>
            <a:pPr>
              <a:lnSpc>
                <a:spcPct val="85000"/>
              </a:lnSpc>
              <a:spcBef>
                <a:spcPts val="1600"/>
              </a:spcBef>
              <a:buClr>
                <a:srgbClr val="1D4493"/>
              </a:buClr>
              <a:buFont typeface="Arial" pitchFamily="34" charset="0"/>
              <a:buChar char="■"/>
            </a:pPr>
            <a:r>
              <a:rPr lang="en-US" altLang="en-US" sz="2300" dirty="0" smtClean="0">
                <a:solidFill>
                  <a:srgbClr val="000000"/>
                </a:solidFill>
                <a:latin typeface="Arial" pitchFamily="34" charset="0"/>
                <a:ea typeface="ＭＳ Ｐゴシック" charset="0"/>
              </a:rPr>
              <a:t>Estimate groundwater concentrations in the low-k zone </a:t>
            </a:r>
          </a:p>
          <a:p>
            <a:pPr lvl="1">
              <a:lnSpc>
                <a:spcPct val="85000"/>
              </a:lnSpc>
              <a:buClr>
                <a:srgbClr val="1D4493"/>
              </a:buClr>
              <a:buFont typeface="Arial" pitchFamily="34" charset="0"/>
              <a:buChar char="■"/>
            </a:pPr>
            <a:r>
              <a:rPr lang="en-US" altLang="en-US" sz="2300" dirty="0" smtClean="0">
                <a:solidFill>
                  <a:srgbClr val="000000"/>
                </a:solidFill>
                <a:latin typeface="Arial" pitchFamily="34" charset="0"/>
                <a:ea typeface="ＭＳ Ｐゴシック" charset="0"/>
              </a:rPr>
              <a:t>Source area</a:t>
            </a:r>
          </a:p>
          <a:p>
            <a:pPr lvl="1">
              <a:lnSpc>
                <a:spcPct val="85000"/>
              </a:lnSpc>
              <a:buClr>
                <a:srgbClr val="1D4493"/>
              </a:buClr>
              <a:buFont typeface="Arial" pitchFamily="34" charset="0"/>
              <a:buChar char="■"/>
            </a:pPr>
            <a:r>
              <a:rPr lang="en-US" altLang="en-US" sz="2300" dirty="0" smtClean="0">
                <a:solidFill>
                  <a:srgbClr val="000000"/>
                </a:solidFill>
                <a:latin typeface="Arial" pitchFamily="34" charset="0"/>
                <a:ea typeface="ＭＳ Ｐゴシック" charset="0"/>
              </a:rPr>
              <a:t>Plume area</a:t>
            </a:r>
          </a:p>
          <a:p>
            <a:pPr>
              <a:lnSpc>
                <a:spcPct val="85000"/>
              </a:lnSpc>
              <a:spcBef>
                <a:spcPts val="1600"/>
              </a:spcBef>
              <a:buClr>
                <a:srgbClr val="1D4493"/>
              </a:buClr>
              <a:buFont typeface="Arial" pitchFamily="34" charset="0"/>
              <a:buChar char="■"/>
            </a:pPr>
            <a:r>
              <a:rPr lang="en-US" altLang="en-US" sz="2300" dirty="0" smtClean="0">
                <a:solidFill>
                  <a:srgbClr val="000000"/>
                </a:solidFill>
                <a:latin typeface="Arial" pitchFamily="34" charset="0"/>
                <a:ea typeface="ＭＳ Ｐゴシック" charset="0"/>
              </a:rPr>
              <a:t>Modeling approach:</a:t>
            </a:r>
          </a:p>
          <a:p>
            <a:pPr lvl="1">
              <a:lnSpc>
                <a:spcPct val="90000"/>
              </a:lnSpc>
              <a:spcBef>
                <a:spcPts val="600"/>
              </a:spcBef>
              <a:buClr>
                <a:srgbClr val="1D4493"/>
              </a:buClr>
              <a:buFont typeface="Arial" pitchFamily="34" charset="0"/>
              <a:buChar char="■"/>
            </a:pPr>
            <a:r>
              <a:rPr lang="en-US" altLang="en-US" sz="2300" dirty="0" smtClean="0">
                <a:solidFill>
                  <a:srgbClr val="000000"/>
                </a:solidFill>
                <a:latin typeface="Arial" pitchFamily="34" charset="0"/>
                <a:ea typeface="ＭＳ Ｐゴシック" charset="0"/>
              </a:rPr>
              <a:t> </a:t>
            </a:r>
            <a:r>
              <a:rPr lang="en-US" altLang="en-US" sz="2300" dirty="0" smtClean="0">
                <a:solidFill>
                  <a:srgbClr val="FFFFFF"/>
                </a:solidFill>
                <a:latin typeface="Arial" pitchFamily="34" charset="0"/>
                <a:ea typeface="ＭＳ Ｐゴシック" charset="0"/>
              </a:rPr>
              <a:t>Step 1:</a:t>
            </a:r>
            <a:r>
              <a:rPr lang="en-US" altLang="en-US" sz="2300" dirty="0" smtClean="0">
                <a:solidFill>
                  <a:srgbClr val="000000"/>
                </a:solidFill>
                <a:latin typeface="Arial" pitchFamily="34" charset="0"/>
                <a:ea typeface="ＭＳ Ｐゴシック" charset="0"/>
              </a:rPr>
              <a:t>    </a:t>
            </a:r>
            <a:r>
              <a:rPr lang="en-US" altLang="en-US" sz="2300" dirty="0" smtClean="0">
                <a:solidFill>
                  <a:srgbClr val="214DA5"/>
                </a:solidFill>
                <a:latin typeface="Arial" pitchFamily="34" charset="0"/>
                <a:ea typeface="ＭＳ Ｐゴシック" charset="0"/>
              </a:rPr>
              <a:t>Initial values entered into the Toolkit</a:t>
            </a:r>
          </a:p>
          <a:p>
            <a:pPr lvl="1">
              <a:lnSpc>
                <a:spcPct val="90000"/>
              </a:lnSpc>
              <a:spcBef>
                <a:spcPts val="600"/>
              </a:spcBef>
              <a:buClr>
                <a:srgbClr val="1D4493"/>
              </a:buClr>
              <a:buFont typeface="Arial" pitchFamily="34" charset="0"/>
              <a:buChar char="■"/>
            </a:pPr>
            <a:r>
              <a:rPr lang="en-US" altLang="en-US" sz="2300" dirty="0" smtClean="0">
                <a:solidFill>
                  <a:srgbClr val="FFFFFF"/>
                </a:solidFill>
                <a:latin typeface="Arial" pitchFamily="34" charset="0"/>
                <a:ea typeface="ＭＳ Ｐゴシック" charset="0"/>
              </a:rPr>
              <a:t> Step 2:</a:t>
            </a:r>
            <a:r>
              <a:rPr lang="en-US" altLang="en-US" sz="2300" dirty="0" smtClean="0">
                <a:solidFill>
                  <a:srgbClr val="214DA5"/>
                </a:solidFill>
                <a:latin typeface="Arial" pitchFamily="34" charset="0"/>
                <a:ea typeface="ＭＳ Ｐゴシック" charset="0"/>
              </a:rPr>
              <a:t>   Toolkit outputs compared to field 	observed  TCE values</a:t>
            </a:r>
          </a:p>
        </p:txBody>
      </p:sp>
    </p:spTree>
    <p:extLst>
      <p:ext uri="{BB962C8B-B14F-4D97-AF65-F5344CB8AC3E}">
        <p14:creationId xmlns:p14="http://schemas.microsoft.com/office/powerpoint/2010/main" val="368910586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61"/>
          <p:cNvSpPr>
            <a:spLocks noChangeArrowheads="1"/>
          </p:cNvSpPr>
          <p:nvPr/>
        </p:nvSpPr>
        <p:spPr bwMode="auto">
          <a:xfrm>
            <a:off x="733138" y="272890"/>
            <a:ext cx="1317625" cy="506797"/>
          </a:xfrm>
          <a:prstGeom prst="rect">
            <a:avLst/>
          </a:prstGeom>
          <a:solidFill>
            <a:srgbClr val="DDDDDD"/>
          </a:solidFill>
          <a:ln>
            <a:noFill/>
          </a:ln>
          <a:effectLst>
            <a:outerShdw dist="45791" dir="3378596"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graphicFrame>
        <p:nvGraphicFramePr>
          <p:cNvPr id="46340" name="Group 260"/>
          <p:cNvGraphicFramePr>
            <a:graphicFrameLocks noGrp="1"/>
          </p:cNvGraphicFramePr>
          <p:nvPr>
            <p:extLst>
              <p:ext uri="{D42A27DB-BD31-4B8C-83A1-F6EECF244321}">
                <p14:modId xmlns:p14="http://schemas.microsoft.com/office/powerpoint/2010/main" val="1394820098"/>
              </p:ext>
            </p:extLst>
          </p:nvPr>
        </p:nvGraphicFramePr>
        <p:xfrm>
          <a:off x="704274" y="1600200"/>
          <a:ext cx="7735455" cy="3895657"/>
        </p:xfrm>
        <a:graphic>
          <a:graphicData uri="http://schemas.openxmlformats.org/drawingml/2006/table">
            <a:tbl>
              <a:tblPr/>
              <a:tblGrid>
                <a:gridCol w="4704773"/>
                <a:gridCol w="3030682"/>
              </a:tblGrid>
              <a:tr h="526289">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tx2"/>
                          </a:solidFill>
                          <a:effectLst/>
                          <a:latin typeface="Arial" pitchFamily="34" charset="0"/>
                        </a:rPr>
                        <a:t>  Parameter</a:t>
                      </a:r>
                    </a:p>
                  </a:txBody>
                  <a:tcPr marL="83127" marR="83127" marT="46774" marB="46774" horzOverflow="overflow">
                    <a:lnL w="19050" cap="flat" cmpd="sng" algn="ctr">
                      <a:solidFill>
                        <a:schemeClr val="folHlink"/>
                      </a:solidFill>
                      <a:prstDash val="solid"/>
                      <a:round/>
                      <a:headEnd type="none" w="med" len="med"/>
                      <a:tailEnd type="none" w="med" len="med"/>
                    </a:lnL>
                    <a:lnR w="28575" cap="flat" cmpd="sng" algn="ctr">
                      <a:solidFill>
                        <a:schemeClr val="folHlink"/>
                      </a:solidFill>
                      <a:prstDash val="solid"/>
                      <a:round/>
                      <a:headEnd type="none" w="med" len="med"/>
                      <a:tailEnd type="none" w="med" len="med"/>
                    </a:lnR>
                    <a:lnT w="28575" cap="flat" cmpd="sng" algn="ctr">
                      <a:solidFill>
                        <a:srgbClr val="5F5F5F"/>
                      </a:solidFill>
                      <a:prstDash val="solid"/>
                      <a:round/>
                      <a:headEnd type="none" w="med" len="med"/>
                      <a:tailEnd type="none" w="med" len="med"/>
                    </a:lnT>
                    <a:lnB w="28575" cap="flat" cmpd="sng" algn="ctr">
                      <a:solidFill>
                        <a:srgbClr val="5F5F5F"/>
                      </a:solidFill>
                      <a:prstDash val="solid"/>
                      <a:round/>
                      <a:headEnd type="none" w="med" len="med"/>
                      <a:tailEnd type="none" w="med" len="med"/>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tx2"/>
                          </a:solidFill>
                          <a:effectLst/>
                          <a:latin typeface="Arial" pitchFamily="34" charset="0"/>
                        </a:rPr>
                        <a:t> Value</a:t>
                      </a:r>
                    </a:p>
                  </a:txBody>
                  <a:tcPr marL="83127" marR="83127" marT="46774" marB="46774" horzOverflow="overflow">
                    <a:lnL w="28575" cap="flat" cmpd="sng" algn="ctr">
                      <a:solidFill>
                        <a:schemeClr val="folHlink"/>
                      </a:solidFill>
                      <a:prstDash val="solid"/>
                      <a:round/>
                      <a:headEnd type="none" w="med" len="med"/>
                      <a:tailEnd type="none" w="med" len="med"/>
                    </a:lnL>
                    <a:lnR w="19050" cap="flat" cmpd="sng" algn="ctr">
                      <a:solidFill>
                        <a:schemeClr val="folHlink"/>
                      </a:solidFill>
                      <a:prstDash val="solid"/>
                      <a:round/>
                      <a:headEnd type="none" w="med" len="med"/>
                      <a:tailEnd type="none" w="med" len="med"/>
                    </a:lnR>
                    <a:lnT w="28575" cap="flat" cmpd="sng" algn="ctr">
                      <a:solidFill>
                        <a:srgbClr val="5F5F5F"/>
                      </a:solidFill>
                      <a:prstDash val="solid"/>
                      <a:round/>
                      <a:headEnd type="none" w="med" len="med"/>
                      <a:tailEnd type="none" w="med" len="med"/>
                    </a:lnT>
                    <a:lnB w="28575" cap="flat" cmpd="sng" algn="ctr">
                      <a:solidFill>
                        <a:srgbClr val="5F5F5F"/>
                      </a:solidFill>
                      <a:prstDash val="solid"/>
                      <a:round/>
                      <a:headEnd type="none" w="med" len="med"/>
                      <a:tailEnd type="none" w="med" len="med"/>
                    </a:lnB>
                    <a:lnTlToBr>
                      <a:noFill/>
                    </a:lnTlToBr>
                    <a:lnBlToTr>
                      <a:noFill/>
                    </a:lnBlToTr>
                    <a:solidFill>
                      <a:srgbClr val="4D4D4D"/>
                    </a:solidFill>
                  </a:tcPr>
                </a:tc>
              </a:tr>
              <a:tr h="474548">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200" b="1" i="0" u="none" strike="noStrike" cap="none" normalizeH="0" baseline="0" dirty="0" smtClean="0">
                          <a:ln>
                            <a:noFill/>
                          </a:ln>
                          <a:solidFill>
                            <a:schemeClr val="bg1"/>
                          </a:solidFill>
                          <a:effectLst/>
                          <a:latin typeface="Arial" pitchFamily="34" charset="0"/>
                        </a:rPr>
                        <a:t>  Low-k (silt) porosity</a:t>
                      </a:r>
                    </a:p>
                  </a:txBody>
                  <a:tcPr marL="83127" marR="83127" marT="46774" marB="46774" horzOverflow="overflow">
                    <a:lnL w="19050" cap="flat" cmpd="sng" algn="ctr">
                      <a:solidFill>
                        <a:schemeClr val="folHlink"/>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rgbClr val="5F5F5F"/>
                      </a:solidFill>
                      <a:prstDash val="solid"/>
                      <a:round/>
                      <a:headEnd type="none" w="med" len="med"/>
                      <a:tailEnd type="none" w="med" len="med"/>
                    </a:lnT>
                    <a:lnB w="28575" cap="flat" cmpd="sng" algn="ctr">
                      <a:solidFill>
                        <a:srgbClr val="004376"/>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200" b="1" i="0" u="none" strike="noStrike" cap="none" normalizeH="0" baseline="0" dirty="0" smtClean="0">
                          <a:ln>
                            <a:noFill/>
                          </a:ln>
                          <a:solidFill>
                            <a:schemeClr val="bg1"/>
                          </a:solidFill>
                          <a:effectLst/>
                          <a:latin typeface="Arial" pitchFamily="34" charset="0"/>
                        </a:rPr>
                        <a:t> 0.43</a:t>
                      </a:r>
                    </a:p>
                  </a:txBody>
                  <a:tcPr marL="83127" marR="83127" marT="46774" marB="46774" horzOverflow="overflow">
                    <a:lnL w="28575" cap="flat" cmpd="sng" algn="ctr">
                      <a:solidFill>
                        <a:schemeClr val="bg2"/>
                      </a:solidFill>
                      <a:prstDash val="solid"/>
                      <a:round/>
                      <a:headEnd type="none" w="med" len="med"/>
                      <a:tailEnd type="none" w="med" len="med"/>
                    </a:lnL>
                    <a:lnR w="19050" cap="flat" cmpd="sng" algn="ctr">
                      <a:solidFill>
                        <a:schemeClr val="folHlink"/>
                      </a:solidFill>
                      <a:prstDash val="solid"/>
                      <a:round/>
                      <a:headEnd type="none" w="med" len="med"/>
                      <a:tailEnd type="none" w="med" len="med"/>
                    </a:lnR>
                    <a:lnT w="28575" cap="flat" cmpd="sng" algn="ctr">
                      <a:solidFill>
                        <a:srgbClr val="5F5F5F"/>
                      </a:solidFill>
                      <a:prstDash val="solid"/>
                      <a:round/>
                      <a:headEnd type="none" w="med" len="med"/>
                      <a:tailEnd type="none" w="med" len="med"/>
                    </a:lnT>
                    <a:lnB w="28575" cap="flat" cmpd="sng" algn="ctr">
                      <a:solidFill>
                        <a:srgbClr val="004376"/>
                      </a:solidFill>
                      <a:prstDash val="solid"/>
                      <a:round/>
                      <a:headEnd type="none" w="med" len="med"/>
                      <a:tailEnd type="none" w="med" len="med"/>
                    </a:lnB>
                    <a:lnTlToBr>
                      <a:noFill/>
                    </a:lnTlToBr>
                    <a:lnBlToTr>
                      <a:noFill/>
                    </a:lnBlToTr>
                    <a:solidFill>
                      <a:srgbClr val="CBECDE"/>
                    </a:solidFill>
                  </a:tcPr>
                </a:tc>
              </a:tr>
              <a:tr h="500299">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200" b="1" i="0" u="none" strike="noStrike" cap="none" normalizeH="0" baseline="0" dirty="0" smtClean="0">
                          <a:ln>
                            <a:noFill/>
                          </a:ln>
                          <a:solidFill>
                            <a:schemeClr val="bg1"/>
                          </a:solidFill>
                          <a:effectLst/>
                          <a:latin typeface="Arial" pitchFamily="34" charset="0"/>
                        </a:rPr>
                        <a:t>  Trans zone (sand) porosity</a:t>
                      </a:r>
                    </a:p>
                  </a:txBody>
                  <a:tcPr marL="83127" marR="83127" marT="46774" marB="46774" horzOverflow="overflow">
                    <a:lnL w="19050" cap="flat" cmpd="sng" algn="ctr">
                      <a:solidFill>
                        <a:schemeClr val="folHlink"/>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rgbClr val="004376"/>
                      </a:solidFill>
                      <a:prstDash val="solid"/>
                      <a:round/>
                      <a:headEnd type="none" w="med" len="med"/>
                      <a:tailEnd type="none" w="med" len="med"/>
                    </a:lnT>
                    <a:lnB w="28575" cap="flat" cmpd="sng" algn="ctr">
                      <a:solidFill>
                        <a:srgbClr val="004376"/>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200" b="1" i="0" u="none" strike="noStrike" cap="none" normalizeH="0" baseline="0" dirty="0" smtClean="0">
                          <a:ln>
                            <a:noFill/>
                          </a:ln>
                          <a:solidFill>
                            <a:schemeClr val="bg1"/>
                          </a:solidFill>
                          <a:effectLst/>
                          <a:latin typeface="Arial" pitchFamily="34" charset="0"/>
                        </a:rPr>
                        <a:t> 0.35</a:t>
                      </a:r>
                    </a:p>
                  </a:txBody>
                  <a:tcPr marL="83127" marR="83127" marT="46774" marB="46774" horzOverflow="overflow">
                    <a:lnL w="28575" cap="flat" cmpd="sng" algn="ctr">
                      <a:solidFill>
                        <a:schemeClr val="bg2"/>
                      </a:solidFill>
                      <a:prstDash val="solid"/>
                      <a:round/>
                      <a:headEnd type="none" w="med" len="med"/>
                      <a:tailEnd type="none" w="med" len="med"/>
                    </a:lnL>
                    <a:lnR w="19050" cap="flat" cmpd="sng" algn="ctr">
                      <a:solidFill>
                        <a:schemeClr val="folHlink"/>
                      </a:solidFill>
                      <a:prstDash val="solid"/>
                      <a:round/>
                      <a:headEnd type="none" w="med" len="med"/>
                      <a:tailEnd type="none" w="med" len="med"/>
                    </a:lnR>
                    <a:lnT w="28575" cap="flat" cmpd="sng" algn="ctr">
                      <a:solidFill>
                        <a:srgbClr val="004376"/>
                      </a:solidFill>
                      <a:prstDash val="solid"/>
                      <a:round/>
                      <a:headEnd type="none" w="med" len="med"/>
                      <a:tailEnd type="none" w="med" len="med"/>
                    </a:lnT>
                    <a:lnB w="28575" cap="flat" cmpd="sng" algn="ctr">
                      <a:solidFill>
                        <a:srgbClr val="004376"/>
                      </a:solidFill>
                      <a:prstDash val="solid"/>
                      <a:round/>
                      <a:headEnd type="none" w="med" len="med"/>
                      <a:tailEnd type="none" w="med" len="med"/>
                    </a:lnB>
                    <a:lnTlToBr>
                      <a:noFill/>
                    </a:lnTlToBr>
                    <a:lnBlToTr>
                      <a:noFill/>
                    </a:lnBlToTr>
                    <a:solidFill>
                      <a:srgbClr val="E7F6EF"/>
                    </a:solidFill>
                  </a:tcPr>
                </a:tc>
              </a:tr>
              <a:tr h="519792">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200" b="1" i="0" u="none" strike="noStrike" cap="none" normalizeH="0" baseline="0" dirty="0" smtClean="0">
                          <a:ln>
                            <a:noFill/>
                          </a:ln>
                          <a:solidFill>
                            <a:schemeClr val="bg1"/>
                          </a:solidFill>
                          <a:effectLst/>
                          <a:latin typeface="Arial" pitchFamily="34" charset="0"/>
                        </a:rPr>
                        <a:t>  Seepage velocity</a:t>
                      </a:r>
                    </a:p>
                  </a:txBody>
                  <a:tcPr marL="83127" marR="83127" marT="46774" marB="46774" horzOverflow="overflow">
                    <a:lnL w="19050" cap="flat" cmpd="sng" algn="ctr">
                      <a:solidFill>
                        <a:schemeClr val="folHlink"/>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rgbClr val="004376"/>
                      </a:solidFill>
                      <a:prstDash val="solid"/>
                      <a:round/>
                      <a:headEnd type="none" w="med" len="med"/>
                      <a:tailEnd type="none" w="med" len="med"/>
                    </a:lnT>
                    <a:lnB w="28575" cap="flat" cmpd="sng" algn="ctr">
                      <a:solidFill>
                        <a:srgbClr val="004376"/>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200" b="1" i="0" u="none" strike="noStrike" cap="none" normalizeH="0" baseline="0" dirty="0" smtClean="0">
                          <a:ln>
                            <a:noFill/>
                          </a:ln>
                          <a:solidFill>
                            <a:schemeClr val="bg1"/>
                          </a:solidFill>
                          <a:effectLst/>
                          <a:latin typeface="Arial" pitchFamily="34" charset="0"/>
                        </a:rPr>
                        <a:t> 0.37 m/d</a:t>
                      </a:r>
                    </a:p>
                  </a:txBody>
                  <a:tcPr marL="83127" marR="83127" marT="46774" marB="46774" horzOverflow="overflow">
                    <a:lnL w="28575" cap="flat" cmpd="sng" algn="ctr">
                      <a:solidFill>
                        <a:schemeClr val="bg2"/>
                      </a:solidFill>
                      <a:prstDash val="solid"/>
                      <a:round/>
                      <a:headEnd type="none" w="med" len="med"/>
                      <a:tailEnd type="none" w="med" len="med"/>
                    </a:lnL>
                    <a:lnR w="19050" cap="flat" cmpd="sng" algn="ctr">
                      <a:solidFill>
                        <a:schemeClr val="folHlink"/>
                      </a:solidFill>
                      <a:prstDash val="solid"/>
                      <a:round/>
                      <a:headEnd type="none" w="med" len="med"/>
                      <a:tailEnd type="none" w="med" len="med"/>
                    </a:lnR>
                    <a:lnT w="28575" cap="flat" cmpd="sng" algn="ctr">
                      <a:solidFill>
                        <a:srgbClr val="004376"/>
                      </a:solidFill>
                      <a:prstDash val="solid"/>
                      <a:round/>
                      <a:headEnd type="none" w="med" len="med"/>
                      <a:tailEnd type="none" w="med" len="med"/>
                    </a:lnT>
                    <a:lnB w="28575" cap="flat" cmpd="sng" algn="ctr">
                      <a:solidFill>
                        <a:srgbClr val="004376"/>
                      </a:solidFill>
                      <a:prstDash val="solid"/>
                      <a:round/>
                      <a:headEnd type="none" w="med" len="med"/>
                      <a:tailEnd type="none" w="med" len="med"/>
                    </a:lnB>
                    <a:lnTlToBr>
                      <a:noFill/>
                    </a:lnTlToBr>
                    <a:lnBlToTr>
                      <a:noFill/>
                    </a:lnBlToTr>
                    <a:solidFill>
                      <a:srgbClr val="CBECDE"/>
                    </a:solidFill>
                  </a:tcPr>
                </a:tc>
              </a:tr>
              <a:tr h="822151">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200" b="1" i="0" u="none" strike="noStrike" cap="none" normalizeH="0" baseline="0" dirty="0" smtClean="0">
                          <a:ln>
                            <a:noFill/>
                          </a:ln>
                          <a:solidFill>
                            <a:schemeClr val="bg1"/>
                          </a:solidFill>
                          <a:effectLst/>
                          <a:latin typeface="Arial" pitchFamily="34" charset="0"/>
                        </a:rPr>
                        <a:t>  Mean concentration</a:t>
                      </a:r>
                    </a:p>
                  </a:txBody>
                  <a:tcPr marL="83127" marR="83127" marT="46774" marB="46774" horzOverflow="overflow">
                    <a:lnL w="19050" cap="flat" cmpd="sng" algn="ctr">
                      <a:solidFill>
                        <a:schemeClr val="folHlink"/>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rgbClr val="004376"/>
                      </a:solidFill>
                      <a:prstDash val="solid"/>
                      <a:round/>
                      <a:headEnd type="none" w="med" len="med"/>
                      <a:tailEnd type="none" w="med" len="med"/>
                    </a:lnT>
                    <a:lnB w="28575" cap="flat" cmpd="sng" algn="ctr">
                      <a:solidFill>
                        <a:srgbClr val="004376"/>
                      </a:solidFill>
                      <a:prstDash val="solid"/>
                      <a:round/>
                      <a:headEnd type="none" w="med" len="med"/>
                      <a:tailEnd type="none" w="med" len="med"/>
                    </a:lnB>
                    <a:lnTlToBr>
                      <a:noFill/>
                    </a:lnTlToBr>
                    <a:lnBlToTr>
                      <a:noFill/>
                    </a:lnBlToTr>
                    <a:solidFill>
                      <a:srgbClr val="E7F6EF"/>
                    </a:solidFill>
                  </a:tcPr>
                </a:tc>
                <a:tc>
                  <a:txBody>
                    <a:bodyPr/>
                    <a:lstStyle/>
                    <a:p>
                      <a:pPr marL="457200" marR="0" lvl="0" indent="-457200" algn="l" defTabSz="914400" rtl="0" eaLnBrk="1" fontAlgn="base" latinLnBrk="0" hangingPunct="1">
                        <a:lnSpc>
                          <a:spcPct val="100000"/>
                        </a:lnSpc>
                        <a:spcBef>
                          <a:spcPct val="0"/>
                        </a:spcBef>
                        <a:spcAft>
                          <a:spcPct val="0"/>
                        </a:spcAft>
                        <a:buClr>
                          <a:schemeClr val="tx2"/>
                        </a:buClr>
                        <a:buSzTx/>
                        <a:buFontTx/>
                        <a:buNone/>
                        <a:tabLst/>
                      </a:pPr>
                      <a:r>
                        <a:rPr kumimoji="0" lang="en-US" sz="2200" b="1" i="0" u="none" strike="noStrike" cap="none" normalizeH="0" baseline="0" dirty="0" smtClean="0">
                          <a:ln>
                            <a:noFill/>
                          </a:ln>
                          <a:solidFill>
                            <a:schemeClr val="bg1"/>
                          </a:solidFill>
                          <a:effectLst/>
                          <a:latin typeface="Arial" pitchFamily="34" charset="0"/>
                        </a:rPr>
                        <a:t>1100 mg/L </a:t>
                      </a:r>
                      <a:br>
                        <a:rPr kumimoji="0" lang="en-US" sz="2200" b="1" i="0" u="none" strike="noStrike" cap="none" normalizeH="0" baseline="0" dirty="0" smtClean="0">
                          <a:ln>
                            <a:noFill/>
                          </a:ln>
                          <a:solidFill>
                            <a:schemeClr val="bg1"/>
                          </a:solidFill>
                          <a:effectLst/>
                          <a:latin typeface="Arial" pitchFamily="34" charset="0"/>
                        </a:rPr>
                      </a:br>
                      <a:r>
                        <a:rPr kumimoji="0" lang="en-US" sz="2200" b="1" i="0" u="none" strike="noStrike" cap="none" normalizeH="0" baseline="0" dirty="0" smtClean="0">
                          <a:ln>
                            <a:noFill/>
                          </a:ln>
                          <a:solidFill>
                            <a:schemeClr val="bg1"/>
                          </a:solidFill>
                          <a:effectLst/>
                          <a:latin typeface="Arial" pitchFamily="34" charset="0"/>
                        </a:rPr>
                        <a:t>(TCE solubility)</a:t>
                      </a:r>
                    </a:p>
                  </a:txBody>
                  <a:tcPr marL="83127" marR="83127" marT="46774" marB="46774" horzOverflow="overflow">
                    <a:lnL w="28575" cap="flat" cmpd="sng" algn="ctr">
                      <a:solidFill>
                        <a:schemeClr val="bg2"/>
                      </a:solidFill>
                      <a:prstDash val="solid"/>
                      <a:round/>
                      <a:headEnd type="none" w="med" len="med"/>
                      <a:tailEnd type="none" w="med" len="med"/>
                    </a:lnL>
                    <a:lnR w="19050" cap="flat" cmpd="sng" algn="ctr">
                      <a:solidFill>
                        <a:schemeClr val="folHlink"/>
                      </a:solidFill>
                      <a:prstDash val="solid"/>
                      <a:round/>
                      <a:headEnd type="none" w="med" len="med"/>
                      <a:tailEnd type="none" w="med" len="med"/>
                    </a:lnR>
                    <a:lnT w="28575" cap="flat" cmpd="sng" algn="ctr">
                      <a:solidFill>
                        <a:srgbClr val="004376"/>
                      </a:solidFill>
                      <a:prstDash val="solid"/>
                      <a:round/>
                      <a:headEnd type="none" w="med" len="med"/>
                      <a:tailEnd type="none" w="med" len="med"/>
                    </a:lnT>
                    <a:lnB w="28575" cap="flat" cmpd="sng" algn="ctr">
                      <a:solidFill>
                        <a:srgbClr val="004376"/>
                      </a:solidFill>
                      <a:prstDash val="solid"/>
                      <a:round/>
                      <a:headEnd type="none" w="med" len="med"/>
                      <a:tailEnd type="none" w="med" len="med"/>
                    </a:lnB>
                    <a:lnTlToBr>
                      <a:noFill/>
                    </a:lnTlToBr>
                    <a:lnBlToTr>
                      <a:noFill/>
                    </a:lnBlToTr>
                    <a:solidFill>
                      <a:srgbClr val="E7F6EF"/>
                    </a:solidFill>
                  </a:tcPr>
                </a:tc>
              </a:tr>
              <a:tr h="526289">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200" b="1" i="0" u="none" strike="noStrike" cap="none" normalizeH="0" baseline="0" dirty="0" smtClean="0">
                          <a:ln>
                            <a:noFill/>
                          </a:ln>
                          <a:solidFill>
                            <a:schemeClr val="bg1"/>
                          </a:solidFill>
                          <a:effectLst/>
                          <a:latin typeface="Arial" pitchFamily="34" charset="0"/>
                        </a:rPr>
                        <a:t>  Trans zone bulk density</a:t>
                      </a:r>
                    </a:p>
                  </a:txBody>
                  <a:tcPr marL="83127" marR="83127" marT="46774" marB="46774" horzOverflow="overflow">
                    <a:lnL w="19050" cap="flat" cmpd="sng" algn="ctr">
                      <a:solidFill>
                        <a:schemeClr val="folHlink"/>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rgbClr val="004376"/>
                      </a:solidFill>
                      <a:prstDash val="solid"/>
                      <a:round/>
                      <a:headEnd type="none" w="med" len="med"/>
                      <a:tailEnd type="none" w="med" len="med"/>
                    </a:lnT>
                    <a:lnB w="28575" cap="flat" cmpd="sng" algn="ctr">
                      <a:solidFill>
                        <a:srgbClr val="004376"/>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200" b="1" i="0" u="none" strike="noStrike" cap="none" normalizeH="0" baseline="0" dirty="0" smtClean="0">
                          <a:ln>
                            <a:noFill/>
                          </a:ln>
                          <a:solidFill>
                            <a:schemeClr val="bg1"/>
                          </a:solidFill>
                          <a:effectLst/>
                          <a:latin typeface="Arial" pitchFamily="34" charset="0"/>
                        </a:rPr>
                        <a:t> 1.7 g/mL</a:t>
                      </a:r>
                    </a:p>
                  </a:txBody>
                  <a:tcPr marL="83127" marR="83127" marT="46774" marB="46774" horzOverflow="overflow">
                    <a:lnL w="28575" cap="flat" cmpd="sng" algn="ctr">
                      <a:solidFill>
                        <a:schemeClr val="bg2"/>
                      </a:solidFill>
                      <a:prstDash val="solid"/>
                      <a:round/>
                      <a:headEnd type="none" w="med" len="med"/>
                      <a:tailEnd type="none" w="med" len="med"/>
                    </a:lnL>
                    <a:lnR w="19050" cap="flat" cmpd="sng" algn="ctr">
                      <a:solidFill>
                        <a:schemeClr val="folHlink"/>
                      </a:solidFill>
                      <a:prstDash val="solid"/>
                      <a:round/>
                      <a:headEnd type="none" w="med" len="med"/>
                      <a:tailEnd type="none" w="med" len="med"/>
                    </a:lnR>
                    <a:lnT w="28575" cap="flat" cmpd="sng" algn="ctr">
                      <a:solidFill>
                        <a:srgbClr val="004376"/>
                      </a:solidFill>
                      <a:prstDash val="solid"/>
                      <a:round/>
                      <a:headEnd type="none" w="med" len="med"/>
                      <a:tailEnd type="none" w="med" len="med"/>
                    </a:lnT>
                    <a:lnB w="28575" cap="flat" cmpd="sng" algn="ctr">
                      <a:solidFill>
                        <a:srgbClr val="004376"/>
                      </a:solidFill>
                      <a:prstDash val="solid"/>
                      <a:round/>
                      <a:headEnd type="none" w="med" len="med"/>
                      <a:tailEnd type="none" w="med" len="med"/>
                    </a:lnB>
                    <a:lnTlToBr>
                      <a:noFill/>
                    </a:lnTlToBr>
                    <a:lnBlToTr>
                      <a:noFill/>
                    </a:lnBlToTr>
                    <a:solidFill>
                      <a:srgbClr val="CBECDE"/>
                    </a:solidFill>
                  </a:tcPr>
                </a:tc>
              </a:tr>
              <a:tr h="526289">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200" b="1" i="0" u="none" strike="noStrike" cap="none" normalizeH="0" baseline="0" dirty="0" smtClean="0">
                          <a:ln>
                            <a:noFill/>
                          </a:ln>
                          <a:solidFill>
                            <a:schemeClr val="bg1"/>
                          </a:solidFill>
                          <a:effectLst/>
                          <a:latin typeface="Arial" pitchFamily="34" charset="0"/>
                        </a:rPr>
                        <a:t>  Low-k zone bulk density</a:t>
                      </a:r>
                    </a:p>
                  </a:txBody>
                  <a:tcPr marL="83127" marR="83127" marT="46774" marB="46774" horzOverflow="overflow">
                    <a:lnL w="19050" cap="flat" cmpd="sng" algn="ctr">
                      <a:solidFill>
                        <a:schemeClr val="folHlink"/>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rgbClr val="004376"/>
                      </a:solidFill>
                      <a:prstDash val="solid"/>
                      <a:round/>
                      <a:headEnd type="none" w="med" len="med"/>
                      <a:tailEnd type="none" w="med" len="med"/>
                    </a:lnT>
                    <a:lnB w="28575" cap="flat" cmpd="sng" algn="ctr">
                      <a:solidFill>
                        <a:srgbClr val="004376"/>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200" b="1" i="0" u="none" strike="noStrike" cap="none" normalizeH="0" baseline="0" dirty="0" smtClean="0">
                          <a:ln>
                            <a:noFill/>
                          </a:ln>
                          <a:solidFill>
                            <a:schemeClr val="bg1"/>
                          </a:solidFill>
                          <a:effectLst/>
                          <a:latin typeface="Arial" pitchFamily="34" charset="0"/>
                        </a:rPr>
                        <a:t> 1.5 g/mL</a:t>
                      </a:r>
                    </a:p>
                  </a:txBody>
                  <a:tcPr marL="83127" marR="83127" marT="46774" marB="46774" horzOverflow="overflow">
                    <a:lnL w="28575" cap="flat" cmpd="sng" algn="ctr">
                      <a:solidFill>
                        <a:schemeClr val="bg2"/>
                      </a:solidFill>
                      <a:prstDash val="solid"/>
                      <a:round/>
                      <a:headEnd type="none" w="med" len="med"/>
                      <a:tailEnd type="none" w="med" len="med"/>
                    </a:lnL>
                    <a:lnR w="19050" cap="flat" cmpd="sng" algn="ctr">
                      <a:solidFill>
                        <a:schemeClr val="folHlink"/>
                      </a:solidFill>
                      <a:prstDash val="solid"/>
                      <a:round/>
                      <a:headEnd type="none" w="med" len="med"/>
                      <a:tailEnd type="none" w="med" len="med"/>
                    </a:lnR>
                    <a:lnT w="28575" cap="flat" cmpd="sng" algn="ctr">
                      <a:solidFill>
                        <a:srgbClr val="004376"/>
                      </a:solidFill>
                      <a:prstDash val="solid"/>
                      <a:round/>
                      <a:headEnd type="none" w="med" len="med"/>
                      <a:tailEnd type="none" w="med" len="med"/>
                    </a:lnT>
                    <a:lnB w="28575" cap="flat" cmpd="sng" algn="ctr">
                      <a:solidFill>
                        <a:srgbClr val="004376"/>
                      </a:solidFill>
                      <a:prstDash val="solid"/>
                      <a:round/>
                      <a:headEnd type="none" w="med" len="med"/>
                      <a:tailEnd type="none" w="med" len="med"/>
                    </a:lnB>
                    <a:lnTlToBr>
                      <a:noFill/>
                    </a:lnTlToBr>
                    <a:lnBlToTr>
                      <a:noFill/>
                    </a:lnBlToTr>
                    <a:solidFill>
                      <a:srgbClr val="E7F6EF"/>
                    </a:solidFill>
                  </a:tcPr>
                </a:tc>
              </a:tr>
            </a:tbl>
          </a:graphicData>
        </a:graphic>
      </p:graphicFrame>
      <p:sp>
        <p:nvSpPr>
          <p:cNvPr id="8" name="Line 6"/>
          <p:cNvSpPr>
            <a:spLocks noChangeShapeType="1"/>
          </p:cNvSpPr>
          <p:nvPr/>
        </p:nvSpPr>
        <p:spPr bwMode="auto">
          <a:xfrm>
            <a:off x="0" y="927504"/>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sp>
        <p:nvSpPr>
          <p:cNvPr id="50207" name="Rectangle 120"/>
          <p:cNvSpPr>
            <a:spLocks noChangeArrowheads="1"/>
          </p:cNvSpPr>
          <p:nvPr/>
        </p:nvSpPr>
        <p:spPr bwMode="auto">
          <a:xfrm>
            <a:off x="785091" y="238780"/>
            <a:ext cx="8283864" cy="56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eaLnBrk="0" hangingPunct="0">
              <a:lnSpc>
                <a:spcPct val="85000"/>
              </a:lnSpc>
              <a:spcBef>
                <a:spcPct val="55000"/>
              </a:spcBef>
            </a:pPr>
            <a:r>
              <a:rPr lang="en-US" altLang="en-US" sz="3400" dirty="0" smtClean="0">
                <a:solidFill>
                  <a:srgbClr val="0D65C5"/>
                </a:solidFill>
                <a:latin typeface="Arial" pitchFamily="34" charset="0"/>
                <a:ea typeface="ＭＳ Ｐゴシック" charset="0"/>
              </a:rPr>
              <a:t>DSM:   </a:t>
            </a:r>
            <a:r>
              <a:rPr lang="en-US" altLang="en-US" sz="3600" i="1" dirty="0" smtClean="0">
                <a:solidFill>
                  <a:srgbClr val="2895A5"/>
                </a:solidFill>
                <a:latin typeface="Arial" pitchFamily="34" charset="0"/>
                <a:ea typeface="ＭＳ Ｐゴシック" charset="0"/>
              </a:rPr>
              <a:t>Site-specific Parameters</a:t>
            </a:r>
          </a:p>
        </p:txBody>
      </p:sp>
      <p:sp>
        <p:nvSpPr>
          <p:cNvPr id="50208" name="Rectangle 5"/>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0720BD43-ADFC-4F8C-A7C7-60D3F6FE2976}" type="slidenum">
              <a:rPr lang="en-US" altLang="en-US" sz="1400" b="0" smtClean="0">
                <a:solidFill>
                  <a:srgbClr val="808080"/>
                </a:solidFill>
                <a:latin typeface="Tahoma" pitchFamily="34" charset="0"/>
                <a:ea typeface="ＭＳ Ｐゴシック" charset="0"/>
              </a:rPr>
              <a:pPr algn="r" eaLnBrk="0" hangingPunct="0"/>
              <a:t>95</a:t>
            </a:fld>
            <a:endParaRPr lang="en-US" altLang="en-US" sz="1400" b="0" dirty="0" smtClean="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3429214981"/>
      </p:ext>
    </p:extLst>
  </p:cSld>
  <p:clrMapOvr>
    <a:masterClrMapping/>
  </p:clrMapOvr>
  <p:transition spd="slow"/>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40" name="Group 36"/>
          <p:cNvGraphicFramePr>
            <a:graphicFrameLocks noGrp="1"/>
          </p:cNvGraphicFramePr>
          <p:nvPr>
            <p:extLst>
              <p:ext uri="{D42A27DB-BD31-4B8C-83A1-F6EECF244321}">
                <p14:modId xmlns:p14="http://schemas.microsoft.com/office/powerpoint/2010/main" val="3239667176"/>
              </p:ext>
            </p:extLst>
          </p:nvPr>
        </p:nvGraphicFramePr>
        <p:xfrm>
          <a:off x="704274" y="1499276"/>
          <a:ext cx="7735454" cy="2996524"/>
        </p:xfrm>
        <a:graphic>
          <a:graphicData uri="http://schemas.openxmlformats.org/drawingml/2006/table">
            <a:tbl>
              <a:tblPr/>
              <a:tblGrid>
                <a:gridCol w="4297795"/>
                <a:gridCol w="3437659"/>
              </a:tblGrid>
              <a:tr h="527913">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tx2"/>
                          </a:solidFill>
                          <a:effectLst/>
                          <a:latin typeface="Arial" pitchFamily="34" charset="0"/>
                        </a:rPr>
                        <a:t>  Parameter</a:t>
                      </a:r>
                    </a:p>
                  </a:txBody>
                  <a:tcPr marL="83127" marR="83127" marT="46782" marB="46782" horzOverflow="overflow">
                    <a:lnL w="28575" cap="flat" cmpd="sng" algn="ctr">
                      <a:solidFill>
                        <a:schemeClr val="bg2"/>
                      </a:solidFill>
                      <a:prstDash val="solid"/>
                      <a:round/>
                      <a:headEnd type="none" w="med" len="med"/>
                      <a:tailEnd type="none" w="med" len="med"/>
                    </a:lnL>
                    <a:lnR w="28575" cap="flat" cmpd="sng" algn="ctr">
                      <a:solidFill>
                        <a:schemeClr val="folHlink"/>
                      </a:solid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tx2"/>
                          </a:solidFill>
                          <a:effectLst/>
                          <a:latin typeface="Arial" pitchFamily="34" charset="0"/>
                        </a:rPr>
                        <a:t> Value</a:t>
                      </a:r>
                    </a:p>
                  </a:txBody>
                  <a:tcPr marL="83127" marR="83127" marT="46782" marB="46782" horzOverflow="overflow">
                    <a:lnL w="28575" cap="flat" cmpd="sng" algn="ctr">
                      <a:solidFill>
                        <a:schemeClr val="folHlink"/>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474564">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kern="1200" cap="none" normalizeH="0" baseline="0" dirty="0" smtClean="0">
                          <a:ln>
                            <a:noFill/>
                          </a:ln>
                          <a:solidFill>
                            <a:schemeClr val="bg1"/>
                          </a:solidFill>
                          <a:effectLst/>
                          <a:latin typeface="Arial" pitchFamily="34" charset="0"/>
                          <a:ea typeface="+mn-ea"/>
                          <a:cs typeface="+mn-cs"/>
                        </a:rPr>
                        <a:t>  Trans zone foc</a:t>
                      </a:r>
                    </a:p>
                  </a:txBody>
                  <a:tcPr marL="83127" marR="83127" marT="46782" marB="46782" horzOverflow="overflow">
                    <a:lnL w="12700" cap="flat" cmpd="sng" algn="ctr">
                      <a:solidFill>
                        <a:schemeClr val="folHlink"/>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769A7"/>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kern="1200" cap="none" normalizeH="0" baseline="0" dirty="0" smtClean="0">
                          <a:ln>
                            <a:noFill/>
                          </a:ln>
                          <a:solidFill>
                            <a:schemeClr val="bg1"/>
                          </a:solidFill>
                          <a:effectLst/>
                          <a:latin typeface="Arial" pitchFamily="34" charset="0"/>
                          <a:ea typeface="+mn-ea"/>
                          <a:cs typeface="+mn-cs"/>
                        </a:rPr>
                        <a:t> 0.038%</a:t>
                      </a:r>
                    </a:p>
                  </a:txBody>
                  <a:tcPr marL="83127" marR="83127" marT="46782" marB="46782" horzOverflow="overflow">
                    <a:lnL w="12700" cap="flat" cmpd="sng" algn="ctr">
                      <a:solidFill>
                        <a:schemeClr val="bg1"/>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769A7"/>
                      </a:solidFill>
                      <a:prstDash val="solid"/>
                      <a:round/>
                      <a:headEnd type="none" w="med" len="med"/>
                      <a:tailEnd type="none" w="med" len="med"/>
                    </a:lnB>
                    <a:lnTlToBr>
                      <a:noFill/>
                    </a:lnTlToBr>
                    <a:lnBlToTr>
                      <a:noFill/>
                    </a:lnBlToTr>
                    <a:solidFill>
                      <a:srgbClr val="CBECDE"/>
                    </a:solidFill>
                  </a:tcPr>
                </a:tc>
              </a:tr>
              <a:tr h="474564">
                <a:tc>
                  <a:txBody>
                    <a:bodyPr/>
                    <a:lstStyle/>
                    <a:p>
                      <a:pPr marL="173038" marR="0" lvl="0" indent="-173038"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Low-k zone foc</a:t>
                      </a:r>
                      <a:endParaRPr kumimoji="0" lang="en-US" sz="2000" b="1" i="0" u="none" strike="noStrike" cap="none" normalizeH="0" baseline="0" dirty="0" smtClean="0">
                        <a:ln>
                          <a:noFill/>
                        </a:ln>
                        <a:solidFill>
                          <a:schemeClr val="bg1"/>
                        </a:solidFill>
                        <a:effectLst/>
                        <a:latin typeface="Arial" pitchFamily="34" charset="0"/>
                      </a:endParaRPr>
                    </a:p>
                  </a:txBody>
                  <a:tcPr marL="83127" marR="83127" marT="46782" marB="46782" horzOverflow="overflow">
                    <a:lnL w="12700" cap="flat" cmpd="sng" algn="ctr">
                      <a:solidFill>
                        <a:schemeClr val="folHlink"/>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1769A7"/>
                      </a:solidFill>
                      <a:prstDash val="solid"/>
                      <a:round/>
                      <a:headEnd type="none" w="med" len="med"/>
                      <a:tailEnd type="none" w="med" len="med"/>
                    </a:lnT>
                    <a:lnB w="38100" cap="flat" cmpd="sng" algn="ctr">
                      <a:solidFill>
                        <a:srgbClr val="1769A7"/>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0.054%</a:t>
                      </a:r>
                      <a:endParaRPr kumimoji="0" lang="en-US" sz="2000" b="1" i="0" u="none" strike="noStrike" cap="none" normalizeH="0" baseline="30000" dirty="0" smtClean="0">
                        <a:ln>
                          <a:noFill/>
                        </a:ln>
                        <a:solidFill>
                          <a:schemeClr val="bg1"/>
                        </a:solidFill>
                        <a:effectLst/>
                        <a:latin typeface="Arial" pitchFamily="34" charset="0"/>
                      </a:endParaRPr>
                    </a:p>
                  </a:txBody>
                  <a:tcPr marL="83127" marR="83127" marT="46782" marB="46782" horzOverflow="overflow">
                    <a:lnL w="12700" cap="flat" cmpd="sng" algn="ctr">
                      <a:solidFill>
                        <a:schemeClr val="bg1"/>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38100" cap="flat" cmpd="sng" algn="ctr">
                      <a:solidFill>
                        <a:srgbClr val="1769A7"/>
                      </a:solidFill>
                      <a:prstDash val="solid"/>
                      <a:round/>
                      <a:headEnd type="none" w="med" len="med"/>
                      <a:tailEnd type="none" w="med" len="med"/>
                    </a:lnT>
                    <a:lnB w="38100" cap="flat" cmpd="sng" algn="ctr">
                      <a:solidFill>
                        <a:srgbClr val="1769A7"/>
                      </a:solidFill>
                      <a:prstDash val="solid"/>
                      <a:round/>
                      <a:headEnd type="none" w="med" len="med"/>
                      <a:tailEnd type="none" w="med" len="med"/>
                    </a:lnB>
                    <a:lnTlToBr>
                      <a:noFill/>
                    </a:lnTlToBr>
                    <a:lnBlToTr>
                      <a:noFill/>
                    </a:lnBlToTr>
                    <a:solidFill>
                      <a:srgbClr val="E7F6EF"/>
                    </a:solidFill>
                  </a:tcPr>
                </a:tc>
              </a:tr>
              <a:tr h="474564">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Conc. zone dimensions</a:t>
                      </a:r>
                    </a:p>
                  </a:txBody>
                  <a:tcPr marL="83127" marR="83127" marT="46782" marB="46782" horzOverflow="overflow">
                    <a:lnL w="12700" cap="flat" cmpd="sng" algn="ctr">
                      <a:solidFill>
                        <a:schemeClr val="folHlink"/>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1769A7"/>
                      </a:solidFill>
                      <a:prstDash val="solid"/>
                      <a:round/>
                      <a:headEnd type="none" w="med" len="med"/>
                      <a:tailEnd type="none" w="med" len="med"/>
                    </a:lnT>
                    <a:lnB w="38100" cap="flat" cmpd="sng" algn="ctr">
                      <a:solidFill>
                        <a:srgbClr val="1769A7"/>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32 m x 39 m</a:t>
                      </a:r>
                    </a:p>
                  </a:txBody>
                  <a:tcPr marL="83127" marR="83127" marT="46782" marB="46782" horzOverflow="overflow">
                    <a:lnL w="12700" cap="flat" cmpd="sng" algn="ctr">
                      <a:solidFill>
                        <a:schemeClr val="bg1"/>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38100" cap="flat" cmpd="sng" algn="ctr">
                      <a:solidFill>
                        <a:srgbClr val="1769A7"/>
                      </a:solidFill>
                      <a:prstDash val="solid"/>
                      <a:round/>
                      <a:headEnd type="none" w="med" len="med"/>
                      <a:tailEnd type="none" w="med" len="med"/>
                    </a:lnT>
                    <a:lnB w="38100" cap="flat" cmpd="sng" algn="ctr">
                      <a:solidFill>
                        <a:srgbClr val="1769A7"/>
                      </a:solidFill>
                      <a:prstDash val="solid"/>
                      <a:round/>
                      <a:headEnd type="none" w="med" len="med"/>
                      <a:tailEnd type="none" w="med" len="med"/>
                    </a:lnB>
                    <a:lnTlToBr>
                      <a:noFill/>
                    </a:lnTlToBr>
                    <a:lnBlToTr>
                      <a:noFill/>
                    </a:lnBlToTr>
                    <a:solidFill>
                      <a:srgbClr val="CBECDE"/>
                    </a:solidFill>
                  </a:tcPr>
                </a:tc>
              </a:tr>
              <a:tr h="500298">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Source starts</a:t>
                      </a:r>
                    </a:p>
                  </a:txBody>
                  <a:tcPr marL="83127" marR="83127" marT="46782" marB="46782" horzOverflow="overflow">
                    <a:lnL w="12700" cap="flat" cmpd="sng" algn="ctr">
                      <a:solidFill>
                        <a:schemeClr val="folHlink"/>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1769A7"/>
                      </a:solidFill>
                      <a:prstDash val="solid"/>
                      <a:round/>
                      <a:headEnd type="none" w="med" len="med"/>
                      <a:tailEnd type="none" w="med" len="med"/>
                    </a:lnT>
                    <a:lnB w="38100" cap="flat" cmpd="sng" algn="ctr">
                      <a:solidFill>
                        <a:srgbClr val="15569D"/>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1952</a:t>
                      </a:r>
                    </a:p>
                  </a:txBody>
                  <a:tcPr marL="83127" marR="83127" marT="46782" marB="46782" horzOverflow="overflow">
                    <a:lnL w="12700" cap="flat" cmpd="sng" algn="ctr">
                      <a:solidFill>
                        <a:schemeClr val="bg1"/>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38100" cap="flat" cmpd="sng" algn="ctr">
                      <a:solidFill>
                        <a:srgbClr val="1769A7"/>
                      </a:solidFill>
                      <a:prstDash val="solid"/>
                      <a:round/>
                      <a:headEnd type="none" w="med" len="med"/>
                      <a:tailEnd type="none" w="med" len="med"/>
                    </a:lnT>
                    <a:lnB w="38100" cap="flat" cmpd="sng" algn="ctr">
                      <a:solidFill>
                        <a:srgbClr val="15569D"/>
                      </a:solidFill>
                      <a:prstDash val="solid"/>
                      <a:round/>
                      <a:headEnd type="none" w="med" len="med"/>
                      <a:tailEnd type="none" w="med" len="med"/>
                    </a:lnB>
                    <a:lnTlToBr>
                      <a:noFill/>
                    </a:lnTlToBr>
                    <a:lnBlToTr>
                      <a:noFill/>
                    </a:lnBlToTr>
                    <a:solidFill>
                      <a:srgbClr val="E7F6EF"/>
                    </a:solidFill>
                  </a:tcPr>
                </a:tc>
              </a:tr>
              <a:tr h="544621">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Source removed</a:t>
                      </a:r>
                    </a:p>
                  </a:txBody>
                  <a:tcPr marL="83127" marR="83127" marT="46782" marB="46782" horzOverflow="overflow">
                    <a:lnL w="12700" cap="flat" cmpd="sng" algn="ctr">
                      <a:solidFill>
                        <a:schemeClr val="folHlink"/>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15569D"/>
                      </a:solidFill>
                      <a:prstDash val="solid"/>
                      <a:round/>
                      <a:headEnd type="none" w="med" len="med"/>
                      <a:tailEnd type="none" w="med" len="med"/>
                    </a:lnT>
                    <a:lnB w="38100" cap="flat" cmpd="sng" algn="ctr">
                      <a:solidFill>
                        <a:srgbClr val="3366CC"/>
                      </a:solidFill>
                      <a:prstDash val="solid"/>
                      <a:round/>
                      <a:headEnd type="none" w="med" len="med"/>
                      <a:tailEnd type="none" w="med" len="med"/>
                    </a:lnB>
                    <a:lnTlToBr>
                      <a:noFill/>
                    </a:lnTlToBr>
                    <a:lnBlToTr>
                      <a:noFill/>
                    </a:lnBlToTr>
                    <a:solidFill>
                      <a:srgbClr val="CBECDE"/>
                    </a:solidFill>
                  </a:tcPr>
                </a:tc>
                <a:tc>
                  <a:txBody>
                    <a:bodyPr/>
                    <a:lstStyle/>
                    <a:p>
                      <a:pPr marL="457200" marR="0" lvl="0" indent="-45720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1997</a:t>
                      </a:r>
                    </a:p>
                  </a:txBody>
                  <a:tcPr marL="83127" marR="83127" marT="46782" marB="46782" horzOverflow="overflow">
                    <a:lnL w="12700" cap="flat" cmpd="sng" algn="ctr">
                      <a:solidFill>
                        <a:schemeClr val="bg1"/>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38100" cap="flat" cmpd="sng" algn="ctr">
                      <a:solidFill>
                        <a:srgbClr val="15569D"/>
                      </a:solidFill>
                      <a:prstDash val="solid"/>
                      <a:round/>
                      <a:headEnd type="none" w="med" len="med"/>
                      <a:tailEnd type="none" w="med" len="med"/>
                    </a:lnT>
                    <a:lnB w="38100" cap="flat" cmpd="sng" algn="ctr">
                      <a:solidFill>
                        <a:srgbClr val="3366CC"/>
                      </a:solidFill>
                      <a:prstDash val="solid"/>
                      <a:round/>
                      <a:headEnd type="none" w="med" len="med"/>
                      <a:tailEnd type="none" w="med" len="med"/>
                    </a:lnB>
                    <a:lnTlToBr>
                      <a:noFill/>
                    </a:lnTlToBr>
                    <a:lnBlToTr>
                      <a:noFill/>
                    </a:lnBlToTr>
                    <a:solidFill>
                      <a:srgbClr val="CBECDE"/>
                    </a:solidFill>
                  </a:tcPr>
                </a:tc>
              </a:tr>
            </a:tbl>
          </a:graphicData>
        </a:graphic>
      </p:graphicFrame>
      <p:sp>
        <p:nvSpPr>
          <p:cNvPr id="8" name="Line 6"/>
          <p:cNvSpPr>
            <a:spLocks noChangeShapeType="1"/>
          </p:cNvSpPr>
          <p:nvPr/>
        </p:nvSpPr>
        <p:spPr bwMode="auto">
          <a:xfrm>
            <a:off x="0" y="927504"/>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sp>
        <p:nvSpPr>
          <p:cNvPr id="51229" name="Rectangle 20"/>
          <p:cNvSpPr>
            <a:spLocks noChangeArrowheads="1"/>
          </p:cNvSpPr>
          <p:nvPr/>
        </p:nvSpPr>
        <p:spPr bwMode="auto">
          <a:xfrm>
            <a:off x="565729" y="6539628"/>
            <a:ext cx="5678921" cy="25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lnSpc>
                <a:spcPct val="85000"/>
              </a:lnSpc>
            </a:pPr>
            <a:r>
              <a:rPr lang="en-US" altLang="en-US" sz="1200" dirty="0" smtClean="0">
                <a:solidFill>
                  <a:srgbClr val="000000"/>
                </a:solidFill>
                <a:latin typeface="Arial" pitchFamily="34" charset="0"/>
                <a:ea typeface="ＭＳ Ｐゴシック" charset="0"/>
              </a:rPr>
              <a:t>foc = fraction organic carbon</a:t>
            </a:r>
          </a:p>
        </p:txBody>
      </p:sp>
      <p:sp>
        <p:nvSpPr>
          <p:cNvPr id="51230" name="Rectangle 37"/>
          <p:cNvSpPr>
            <a:spLocks noChangeArrowheads="1"/>
          </p:cNvSpPr>
          <p:nvPr/>
        </p:nvSpPr>
        <p:spPr bwMode="auto">
          <a:xfrm>
            <a:off x="733138" y="272890"/>
            <a:ext cx="1317625" cy="506797"/>
          </a:xfrm>
          <a:prstGeom prst="rect">
            <a:avLst/>
          </a:prstGeom>
          <a:solidFill>
            <a:srgbClr val="DDDDDD"/>
          </a:solidFill>
          <a:ln>
            <a:noFill/>
          </a:ln>
          <a:effectLst>
            <a:outerShdw dist="45791" dir="3378596"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51231" name="Rectangle 120"/>
          <p:cNvSpPr>
            <a:spLocks noChangeArrowheads="1"/>
          </p:cNvSpPr>
          <p:nvPr/>
        </p:nvSpPr>
        <p:spPr bwMode="auto">
          <a:xfrm>
            <a:off x="782206" y="253400"/>
            <a:ext cx="7293841" cy="56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eaLnBrk="0" hangingPunct="0">
              <a:lnSpc>
                <a:spcPct val="85000"/>
              </a:lnSpc>
              <a:spcBef>
                <a:spcPct val="55000"/>
              </a:spcBef>
            </a:pPr>
            <a:r>
              <a:rPr lang="en-US" altLang="en-US" sz="3400" dirty="0" smtClean="0">
                <a:solidFill>
                  <a:srgbClr val="0D65C5"/>
                </a:solidFill>
                <a:latin typeface="Arial" pitchFamily="34" charset="0"/>
                <a:ea typeface="ＭＳ Ｐゴシック" charset="0"/>
              </a:rPr>
              <a:t>DSM:   </a:t>
            </a:r>
            <a:r>
              <a:rPr lang="en-US" altLang="en-US" sz="3600" i="1" dirty="0" smtClean="0">
                <a:solidFill>
                  <a:srgbClr val="2895A5"/>
                </a:solidFill>
                <a:latin typeface="Arial" pitchFamily="34" charset="0"/>
                <a:ea typeface="ＭＳ Ｐゴシック" charset="0"/>
              </a:rPr>
              <a:t>Site-specific Parameters</a:t>
            </a:r>
          </a:p>
        </p:txBody>
      </p:sp>
      <p:sp>
        <p:nvSpPr>
          <p:cNvPr id="51232" name="Rectangle 6"/>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58E267E3-C0C1-4976-BC93-ECC7889CF5E9}" type="slidenum">
              <a:rPr lang="en-US" altLang="en-US" sz="1400" b="0" smtClean="0">
                <a:solidFill>
                  <a:srgbClr val="808080"/>
                </a:solidFill>
                <a:latin typeface="Tahoma" pitchFamily="34" charset="0"/>
                <a:ea typeface="ＭＳ Ｐゴシック" charset="0"/>
              </a:rPr>
              <a:pPr algn="r" eaLnBrk="0" hangingPunct="0"/>
              <a:t>96</a:t>
            </a:fld>
            <a:endParaRPr lang="en-US" altLang="en-US" sz="1400" b="0" dirty="0" smtClean="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541963744"/>
      </p:ext>
    </p:extLst>
  </p:cSld>
  <p:clrMapOvr>
    <a:masterClrMapping/>
  </p:clrMapOvr>
  <p:transition spd="slow"/>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65" name="Group 37"/>
          <p:cNvGraphicFramePr>
            <a:graphicFrameLocks noGrp="1"/>
          </p:cNvGraphicFramePr>
          <p:nvPr>
            <p:extLst>
              <p:ext uri="{D42A27DB-BD31-4B8C-83A1-F6EECF244321}">
                <p14:modId xmlns:p14="http://schemas.microsoft.com/office/powerpoint/2010/main" val="1779983767"/>
              </p:ext>
            </p:extLst>
          </p:nvPr>
        </p:nvGraphicFramePr>
        <p:xfrm>
          <a:off x="704273" y="1986579"/>
          <a:ext cx="7923069" cy="3409270"/>
        </p:xfrm>
        <a:graphic>
          <a:graphicData uri="http://schemas.openxmlformats.org/drawingml/2006/table">
            <a:tbl>
              <a:tblPr/>
              <a:tblGrid>
                <a:gridCol w="4818785"/>
                <a:gridCol w="3104284"/>
              </a:tblGrid>
              <a:tr h="526289">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tx2"/>
                          </a:solidFill>
                          <a:effectLst/>
                          <a:latin typeface="Arial" pitchFamily="34" charset="0"/>
                        </a:rPr>
                        <a:t>  Parameter</a:t>
                      </a:r>
                    </a:p>
                  </a:txBody>
                  <a:tcPr marL="83120" marR="83120" marT="46776" marB="46776" horzOverflow="overflow">
                    <a:lnL w="28575" cap="flat" cmpd="sng" algn="ctr">
                      <a:solidFill>
                        <a:srgbClr val="5F5F5F"/>
                      </a:solidFill>
                      <a:prstDash val="solid"/>
                      <a:round/>
                      <a:headEnd type="none" w="med" len="med"/>
                      <a:tailEnd type="none" w="med" len="med"/>
                    </a:lnL>
                    <a:lnR w="28575" cap="flat" cmpd="sng" algn="ctr">
                      <a:solidFill>
                        <a:schemeClr val="folHlink"/>
                      </a:solidFill>
                      <a:prstDash val="solid"/>
                      <a:round/>
                      <a:headEnd type="none" w="med" len="med"/>
                      <a:tailEnd type="none" w="med" len="med"/>
                    </a:lnR>
                    <a:lnT w="28575" cap="flat" cmpd="sng" algn="ctr">
                      <a:solidFill>
                        <a:srgbClr val="5F5F5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tx2"/>
                          </a:solidFill>
                          <a:effectLst/>
                          <a:latin typeface="Arial" pitchFamily="34" charset="0"/>
                        </a:rPr>
                        <a:t> Value</a:t>
                      </a:r>
                    </a:p>
                  </a:txBody>
                  <a:tcPr marL="83120" marR="83120" marT="46776" marB="46776" horzOverflow="overflow">
                    <a:lnL w="28575" cap="flat" cmpd="sng" algn="ctr">
                      <a:solidFill>
                        <a:schemeClr val="folHlink"/>
                      </a:solidFill>
                      <a:prstDash val="solid"/>
                      <a:round/>
                      <a:headEnd type="none" w="med" len="med"/>
                      <a:tailEnd type="none" w="med" len="med"/>
                    </a:lnL>
                    <a:lnR w="28575" cap="flat" cmpd="sng" algn="ctr">
                      <a:solidFill>
                        <a:srgbClr val="5F5F5F"/>
                      </a:solidFill>
                      <a:prstDash val="solid"/>
                      <a:round/>
                      <a:headEnd type="none" w="med" len="med"/>
                      <a:tailEnd type="none" w="med" len="med"/>
                    </a:lnR>
                    <a:lnT w="28575" cap="flat" cmpd="sng" algn="ctr">
                      <a:solidFill>
                        <a:srgbClr val="5F5F5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474552">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Mol. diff. coeff.</a:t>
                      </a:r>
                    </a:p>
                  </a:txBody>
                  <a:tcPr marL="83120" marR="83120" marT="46776" marB="46776" horzOverflow="overflow">
                    <a:lnL w="12700" cap="flat" cmpd="sng" algn="ctr">
                      <a:solidFill>
                        <a:schemeClr val="folHlink"/>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3366CC"/>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9.1 x 10</a:t>
                      </a:r>
                      <a:r>
                        <a:rPr kumimoji="0" lang="en-US" sz="2500" b="1" i="0" u="none" strike="noStrike" cap="none" normalizeH="0" baseline="30000" dirty="0" smtClean="0">
                          <a:ln>
                            <a:noFill/>
                          </a:ln>
                          <a:solidFill>
                            <a:schemeClr val="bg1"/>
                          </a:solidFill>
                          <a:effectLst/>
                          <a:latin typeface="Arial" pitchFamily="34" charset="0"/>
                        </a:rPr>
                        <a:t>-10</a:t>
                      </a:r>
                      <a:r>
                        <a:rPr kumimoji="0" lang="en-US" sz="2500" b="1" i="0" u="none" strike="noStrike" cap="none" normalizeH="0" baseline="0" dirty="0" smtClean="0">
                          <a:ln>
                            <a:noFill/>
                          </a:ln>
                          <a:solidFill>
                            <a:schemeClr val="bg1"/>
                          </a:solidFill>
                          <a:effectLst/>
                          <a:latin typeface="Arial" pitchFamily="34" charset="0"/>
                        </a:rPr>
                        <a:t> m</a:t>
                      </a:r>
                      <a:r>
                        <a:rPr kumimoji="0" lang="en-US" sz="2500" b="1" i="0" u="none" strike="noStrike" cap="none" normalizeH="0" baseline="30000" dirty="0" smtClean="0">
                          <a:ln>
                            <a:noFill/>
                          </a:ln>
                          <a:solidFill>
                            <a:schemeClr val="bg1"/>
                          </a:solidFill>
                          <a:effectLst/>
                          <a:latin typeface="Arial" pitchFamily="34" charset="0"/>
                        </a:rPr>
                        <a:t>2</a:t>
                      </a:r>
                      <a:r>
                        <a:rPr kumimoji="0" lang="en-US" sz="2500" b="1" i="0" u="none" strike="noStrike" cap="none" normalizeH="0" baseline="0" dirty="0" smtClean="0">
                          <a:ln>
                            <a:noFill/>
                          </a:ln>
                          <a:solidFill>
                            <a:schemeClr val="bg1"/>
                          </a:solidFill>
                          <a:effectLst/>
                          <a:latin typeface="Arial" pitchFamily="34" charset="0"/>
                        </a:rPr>
                        <a:t>/sec</a:t>
                      </a:r>
                    </a:p>
                  </a:txBody>
                  <a:tcPr marL="83120" marR="83120" marT="46776" marB="46776" horzOverflow="overflow">
                    <a:lnL w="12700" cap="flat" cmpd="sng" algn="ctr">
                      <a:solidFill>
                        <a:schemeClr val="bg1"/>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3366CC"/>
                      </a:solidFill>
                      <a:prstDash val="solid"/>
                      <a:round/>
                      <a:headEnd type="none" w="med" len="med"/>
                      <a:tailEnd type="none" w="med" len="med"/>
                    </a:lnB>
                    <a:lnTlToBr>
                      <a:noFill/>
                    </a:lnTlToBr>
                    <a:lnBlToTr>
                      <a:noFill/>
                    </a:lnBlToTr>
                    <a:solidFill>
                      <a:srgbClr val="CBECDE"/>
                    </a:solidFill>
                  </a:tcPr>
                </a:tc>
              </a:tr>
              <a:tr h="500299">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Trans zone app. tort. fac. exp. </a:t>
                      </a:r>
                    </a:p>
                  </a:txBody>
                  <a:tcPr marL="83120" marR="83120" marT="46776" marB="46776" horzOverflow="overflow">
                    <a:lnL w="12700" cap="flat" cmpd="sng" algn="ctr">
                      <a:solidFill>
                        <a:schemeClr val="folHlink"/>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3366CC"/>
                      </a:solidFill>
                      <a:prstDash val="solid"/>
                      <a:round/>
                      <a:headEnd type="none" w="med" len="med"/>
                      <a:tailEnd type="none" w="med" len="med"/>
                    </a:lnT>
                    <a:lnB w="38100" cap="flat" cmpd="sng" algn="ctr">
                      <a:solidFill>
                        <a:srgbClr val="3366CC"/>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0.33</a:t>
                      </a:r>
                    </a:p>
                  </a:txBody>
                  <a:tcPr marL="83120" marR="83120" marT="46776" marB="46776" horzOverflow="overflow">
                    <a:lnL w="12700" cap="flat" cmpd="sng" algn="ctr">
                      <a:solidFill>
                        <a:schemeClr val="bg1"/>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38100" cap="flat" cmpd="sng" algn="ctr">
                      <a:solidFill>
                        <a:srgbClr val="3366CC"/>
                      </a:solidFill>
                      <a:prstDash val="solid"/>
                      <a:round/>
                      <a:headEnd type="none" w="med" len="med"/>
                      <a:tailEnd type="none" w="med" len="med"/>
                    </a:lnT>
                    <a:lnB w="38100" cap="flat" cmpd="sng" algn="ctr">
                      <a:solidFill>
                        <a:srgbClr val="3366CC"/>
                      </a:solidFill>
                      <a:prstDash val="solid"/>
                      <a:round/>
                      <a:headEnd type="none" w="med" len="med"/>
                      <a:tailEnd type="none" w="med" len="med"/>
                    </a:lnB>
                    <a:lnTlToBr>
                      <a:noFill/>
                    </a:lnTlToBr>
                    <a:lnBlToTr>
                      <a:noFill/>
                    </a:lnBlToTr>
                    <a:solidFill>
                      <a:srgbClr val="E7F6EF"/>
                    </a:solidFill>
                  </a:tcPr>
                </a:tc>
              </a:tr>
              <a:tr h="855552">
                <a:tc>
                  <a:txBody>
                    <a:bodyPr/>
                    <a:lstStyle/>
                    <a:p>
                      <a:pPr marL="173038" marR="0" lvl="0" indent="-173038"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Low-k zone app. tort. fac. exp. </a:t>
                      </a:r>
                    </a:p>
                  </a:txBody>
                  <a:tcPr marL="83120" marR="83120" marT="46776" marB="46776" horzOverflow="overflow">
                    <a:lnL w="12700" cap="flat" cmpd="sng" algn="ctr">
                      <a:solidFill>
                        <a:schemeClr val="folHlink"/>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3366CC"/>
                      </a:solidFill>
                      <a:prstDash val="solid"/>
                      <a:round/>
                      <a:headEnd type="none" w="med" len="med"/>
                      <a:tailEnd type="none" w="med" len="med"/>
                    </a:lnT>
                    <a:lnB w="38100" cap="flat" cmpd="sng" algn="ctr">
                      <a:solidFill>
                        <a:srgbClr val="3366CC"/>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0.42</a:t>
                      </a:r>
                    </a:p>
                  </a:txBody>
                  <a:tcPr marL="83120" marR="83120" marT="46776" marB="46776" horzOverflow="overflow">
                    <a:lnL w="12700" cap="flat" cmpd="sng" algn="ctr">
                      <a:solidFill>
                        <a:schemeClr val="bg1"/>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38100" cap="flat" cmpd="sng" algn="ctr">
                      <a:solidFill>
                        <a:srgbClr val="3366CC"/>
                      </a:solidFill>
                      <a:prstDash val="solid"/>
                      <a:round/>
                      <a:headEnd type="none" w="med" len="med"/>
                      <a:tailEnd type="none" w="med" len="med"/>
                    </a:lnT>
                    <a:lnB w="38100" cap="flat" cmpd="sng" algn="ctr">
                      <a:solidFill>
                        <a:srgbClr val="3366CC"/>
                      </a:solidFill>
                      <a:prstDash val="solid"/>
                      <a:round/>
                      <a:headEnd type="none" w="med" len="med"/>
                      <a:tailEnd type="none" w="med" len="med"/>
                    </a:lnB>
                    <a:lnTlToBr>
                      <a:noFill/>
                    </a:lnTlToBr>
                    <a:lnBlToTr>
                      <a:noFill/>
                    </a:lnBlToTr>
                    <a:solidFill>
                      <a:srgbClr val="CBECDE"/>
                    </a:solidFill>
                  </a:tcPr>
                </a:tc>
              </a:tr>
              <a:tr h="526289">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Organic carbon part. coeff.</a:t>
                      </a:r>
                    </a:p>
                  </a:txBody>
                  <a:tcPr marL="83120" marR="83120" marT="46776" marB="46776" horzOverflow="overflow">
                    <a:lnL w="12700" cap="flat" cmpd="sng" algn="ctr">
                      <a:solidFill>
                        <a:schemeClr val="folHlink"/>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3366CC"/>
                      </a:solidFill>
                      <a:prstDash val="solid"/>
                      <a:round/>
                      <a:headEnd type="none" w="med" len="med"/>
                      <a:tailEnd type="none" w="med" len="med"/>
                    </a:lnT>
                    <a:lnB w="38100" cap="flat" cmpd="sng" algn="ctr">
                      <a:solidFill>
                        <a:srgbClr val="3366CC"/>
                      </a:solidFill>
                      <a:prstDash val="solid"/>
                      <a:round/>
                      <a:headEnd type="none" w="med" len="med"/>
                      <a:tailEnd type="none" w="med" len="med"/>
                    </a:lnB>
                    <a:lnTlToBr>
                      <a:noFill/>
                    </a:lnTlToBr>
                    <a:lnBlToTr>
                      <a:noFill/>
                    </a:lnBlToTr>
                    <a:solidFill>
                      <a:srgbClr val="E7F6EF"/>
                    </a:solidFill>
                  </a:tcPr>
                </a:tc>
                <a:tc>
                  <a:txBody>
                    <a:bodyPr/>
                    <a:lstStyle/>
                    <a:p>
                      <a:pPr marL="63500" marR="0" lvl="0" indent="-6350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93.3 L/kg</a:t>
                      </a:r>
                      <a:endParaRPr kumimoji="0" lang="en-US" sz="2000" b="1" i="0" u="none" strike="noStrike" cap="none" normalizeH="0" baseline="0" dirty="0" smtClean="0">
                        <a:ln>
                          <a:noFill/>
                        </a:ln>
                        <a:solidFill>
                          <a:schemeClr val="bg1"/>
                        </a:solidFill>
                        <a:effectLst/>
                        <a:latin typeface="Arial" pitchFamily="34" charset="0"/>
                      </a:endParaRPr>
                    </a:p>
                  </a:txBody>
                  <a:tcPr marL="83120" marR="83120" marT="46776" marB="46776" horzOverflow="overflow">
                    <a:lnL w="12700" cap="flat" cmpd="sng" algn="ctr">
                      <a:solidFill>
                        <a:schemeClr val="bg1"/>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38100" cap="flat" cmpd="sng" algn="ctr">
                      <a:solidFill>
                        <a:srgbClr val="3366CC"/>
                      </a:solidFill>
                      <a:prstDash val="solid"/>
                      <a:round/>
                      <a:headEnd type="none" w="med" len="med"/>
                      <a:tailEnd type="none" w="med" len="med"/>
                    </a:lnT>
                    <a:lnB w="38100" cap="flat" cmpd="sng" algn="ctr">
                      <a:solidFill>
                        <a:srgbClr val="3366CC"/>
                      </a:solidFill>
                      <a:prstDash val="solid"/>
                      <a:round/>
                      <a:headEnd type="none" w="med" len="med"/>
                      <a:tailEnd type="none" w="med" len="med"/>
                    </a:lnB>
                    <a:lnTlToBr>
                      <a:noFill/>
                    </a:lnTlToBr>
                    <a:lnBlToTr>
                      <a:noFill/>
                    </a:lnBlToTr>
                    <a:solidFill>
                      <a:srgbClr val="E7F6EF"/>
                    </a:solidFill>
                  </a:tcPr>
                </a:tc>
              </a:tr>
              <a:tr h="526289">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Coeff. Transverse hyd. disp</a:t>
                      </a:r>
                    </a:p>
                  </a:txBody>
                  <a:tcPr marL="83120" marR="83120" marT="46776" marB="46776" horzOverflow="overflow">
                    <a:lnL w="12700" cap="flat" cmpd="sng" algn="ctr">
                      <a:solidFill>
                        <a:schemeClr val="folHlink"/>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3366CC"/>
                      </a:solidFill>
                      <a:prstDash val="solid"/>
                      <a:round/>
                      <a:headEnd type="none" w="med" len="med"/>
                      <a:tailEnd type="none" w="med" len="med"/>
                    </a:lnT>
                    <a:lnB w="38100" cap="flat" cmpd="sng" algn="ctr">
                      <a:solidFill>
                        <a:srgbClr val="3366CC"/>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2500" b="1" i="0" u="none" strike="noStrike" cap="none" normalizeH="0" baseline="0" dirty="0" smtClean="0">
                          <a:ln>
                            <a:noFill/>
                          </a:ln>
                          <a:solidFill>
                            <a:schemeClr val="bg1"/>
                          </a:solidFill>
                          <a:effectLst/>
                          <a:latin typeface="Arial" pitchFamily="34" charset="0"/>
                        </a:rPr>
                        <a:t> 0.16</a:t>
                      </a:r>
                    </a:p>
                  </a:txBody>
                  <a:tcPr marL="83120" marR="83120" marT="46776" marB="46776" horzOverflow="overflow">
                    <a:lnL w="12700" cap="flat" cmpd="sng" algn="ctr">
                      <a:solidFill>
                        <a:schemeClr val="bg1"/>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38100" cap="flat" cmpd="sng" algn="ctr">
                      <a:solidFill>
                        <a:srgbClr val="3366CC"/>
                      </a:solidFill>
                      <a:prstDash val="solid"/>
                      <a:round/>
                      <a:headEnd type="none" w="med" len="med"/>
                      <a:tailEnd type="none" w="med" len="med"/>
                    </a:lnT>
                    <a:lnB w="38100" cap="flat" cmpd="sng" algn="ctr">
                      <a:solidFill>
                        <a:srgbClr val="3366CC"/>
                      </a:solidFill>
                      <a:prstDash val="solid"/>
                      <a:round/>
                      <a:headEnd type="none" w="med" len="med"/>
                      <a:tailEnd type="none" w="med" len="med"/>
                    </a:lnB>
                    <a:lnTlToBr>
                      <a:noFill/>
                    </a:lnTlToBr>
                    <a:lnBlToTr>
                      <a:noFill/>
                    </a:lnBlToTr>
                    <a:solidFill>
                      <a:srgbClr val="CBECDE"/>
                    </a:solidFill>
                  </a:tcPr>
                </a:tc>
              </a:tr>
            </a:tbl>
          </a:graphicData>
        </a:graphic>
      </p:graphicFrame>
      <p:sp>
        <p:nvSpPr>
          <p:cNvPr id="8" name="Line 6"/>
          <p:cNvSpPr>
            <a:spLocks noChangeShapeType="1"/>
          </p:cNvSpPr>
          <p:nvPr/>
        </p:nvSpPr>
        <p:spPr bwMode="auto">
          <a:xfrm>
            <a:off x="0" y="927504"/>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sp>
        <p:nvSpPr>
          <p:cNvPr id="52253" name="Rectangle 39"/>
          <p:cNvSpPr>
            <a:spLocks noChangeArrowheads="1"/>
          </p:cNvSpPr>
          <p:nvPr/>
        </p:nvSpPr>
        <p:spPr bwMode="auto">
          <a:xfrm>
            <a:off x="733138" y="272890"/>
            <a:ext cx="1317625" cy="506797"/>
          </a:xfrm>
          <a:prstGeom prst="rect">
            <a:avLst/>
          </a:prstGeom>
          <a:solidFill>
            <a:srgbClr val="DDDDDD"/>
          </a:solidFill>
          <a:ln>
            <a:noFill/>
          </a:ln>
          <a:effectLst>
            <a:outerShdw dist="45791" dir="3378596"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52254" name="Rectangle 120"/>
          <p:cNvSpPr>
            <a:spLocks noChangeArrowheads="1"/>
          </p:cNvSpPr>
          <p:nvPr/>
        </p:nvSpPr>
        <p:spPr bwMode="auto">
          <a:xfrm>
            <a:off x="808183" y="253398"/>
            <a:ext cx="7293841" cy="534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eaLnBrk="0" hangingPunct="0">
              <a:lnSpc>
                <a:spcPct val="85000"/>
              </a:lnSpc>
              <a:spcBef>
                <a:spcPct val="55000"/>
              </a:spcBef>
            </a:pPr>
            <a:r>
              <a:rPr lang="en-US" altLang="en-US" sz="3400" dirty="0" smtClean="0">
                <a:solidFill>
                  <a:srgbClr val="0D65C5"/>
                </a:solidFill>
                <a:latin typeface="Arial" pitchFamily="34" charset="0"/>
                <a:ea typeface="ＭＳ Ｐゴシック" charset="0"/>
              </a:rPr>
              <a:t>DSM:   </a:t>
            </a:r>
            <a:r>
              <a:rPr lang="en-US" altLang="en-US" sz="3200" i="1" dirty="0" smtClean="0">
                <a:solidFill>
                  <a:srgbClr val="2895A5"/>
                </a:solidFill>
                <a:latin typeface="Arial" pitchFamily="34" charset="0"/>
                <a:ea typeface="ＭＳ Ｐゴシック" charset="0"/>
              </a:rPr>
              <a:t>Toolkit Default</a:t>
            </a:r>
            <a:r>
              <a:rPr lang="en-US" altLang="en-US" sz="3200" b="0" dirty="0" smtClean="0">
                <a:solidFill>
                  <a:srgbClr val="000000"/>
                </a:solidFill>
                <a:ea typeface="ＭＳ Ｐゴシック" charset="0"/>
              </a:rPr>
              <a:t> </a:t>
            </a:r>
            <a:r>
              <a:rPr lang="en-US" altLang="en-US" sz="3200" i="1" dirty="0" smtClean="0">
                <a:solidFill>
                  <a:srgbClr val="2895A5"/>
                </a:solidFill>
                <a:latin typeface="Arial" pitchFamily="34" charset="0"/>
                <a:ea typeface="ＭＳ Ｐゴシック" charset="0"/>
              </a:rPr>
              <a:t>Parameters</a:t>
            </a:r>
          </a:p>
        </p:txBody>
      </p:sp>
      <p:sp>
        <p:nvSpPr>
          <p:cNvPr id="52255" name="Rectangle 5"/>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7209BB94-7C4D-4399-8F7D-324424E256A7}" type="slidenum">
              <a:rPr lang="en-US" altLang="en-US" sz="1400" b="0" smtClean="0">
                <a:solidFill>
                  <a:srgbClr val="808080"/>
                </a:solidFill>
                <a:latin typeface="Tahoma" pitchFamily="34" charset="0"/>
                <a:ea typeface="ＭＳ Ｐゴシック" charset="0"/>
              </a:rPr>
              <a:pPr algn="r" eaLnBrk="0" hangingPunct="0"/>
              <a:t>97</a:t>
            </a:fld>
            <a:endParaRPr lang="en-US" altLang="en-US" sz="1400" b="0" dirty="0" smtClean="0">
              <a:solidFill>
                <a:srgbClr val="808080"/>
              </a:solidFill>
              <a:latin typeface="Tahoma" pitchFamily="34" charset="0"/>
              <a:ea typeface="ＭＳ Ｐゴシック" charset="0"/>
            </a:endParaRPr>
          </a:p>
        </p:txBody>
      </p:sp>
    </p:spTree>
    <p:extLst>
      <p:ext uri="{BB962C8B-B14F-4D97-AF65-F5344CB8AC3E}">
        <p14:creationId xmlns:p14="http://schemas.microsoft.com/office/powerpoint/2010/main" val="3324352531"/>
      </p:ext>
    </p:extLst>
  </p:cSld>
  <p:clrMapOvr>
    <a:masterClrMapping/>
  </p:clrMapOvr>
  <p:transition spd="slow"/>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6"/>
          <p:cNvSpPr>
            <a:spLocks noChangeArrowheads="1"/>
          </p:cNvSpPr>
          <p:nvPr/>
        </p:nvSpPr>
        <p:spPr bwMode="auto">
          <a:xfrm>
            <a:off x="0" y="891768"/>
            <a:ext cx="9144000" cy="59662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eaLnBrk="0" hangingPunct="0"/>
            <a:endParaRPr lang="en-US" altLang="en-US" dirty="0" smtClean="0">
              <a:solidFill>
                <a:srgbClr val="000000"/>
              </a:solidFill>
              <a:ea typeface="ＭＳ Ｐゴシック" charset="0"/>
            </a:endParaRPr>
          </a:p>
        </p:txBody>
      </p:sp>
      <p:sp>
        <p:nvSpPr>
          <p:cNvPr id="55299" name="Rectangle 120"/>
          <p:cNvSpPr>
            <a:spLocks noChangeArrowheads="1"/>
          </p:cNvSpPr>
          <p:nvPr/>
        </p:nvSpPr>
        <p:spPr bwMode="auto">
          <a:xfrm>
            <a:off x="477693" y="272892"/>
            <a:ext cx="8283864" cy="5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lIns="90487" tIns="44450" rIns="90487" bIns="44450">
            <a:spAutoFit/>
          </a:bodyPr>
          <a:lstStyle>
            <a:lvl1pPr defTabSz="895350">
              <a:defRPr sz="2400" b="1">
                <a:solidFill>
                  <a:schemeClr val="tx1"/>
                </a:solidFill>
                <a:latin typeface="Times" charset="0"/>
              </a:defRPr>
            </a:lvl1pPr>
            <a:lvl2pPr marL="742950" indent="-285750" defTabSz="895350">
              <a:defRPr sz="2400" b="1">
                <a:solidFill>
                  <a:schemeClr val="tx1"/>
                </a:solidFill>
                <a:latin typeface="Times" charset="0"/>
              </a:defRPr>
            </a:lvl2pPr>
            <a:lvl3pPr marL="1143000" indent="-228600" defTabSz="895350">
              <a:defRPr sz="2400" b="1">
                <a:solidFill>
                  <a:schemeClr val="tx1"/>
                </a:solidFill>
                <a:latin typeface="Times" charset="0"/>
              </a:defRPr>
            </a:lvl3pPr>
            <a:lvl4pPr marL="1600200" indent="-228600" defTabSz="895350">
              <a:defRPr sz="2400" b="1">
                <a:solidFill>
                  <a:schemeClr val="tx1"/>
                </a:solidFill>
                <a:latin typeface="Times" charset="0"/>
              </a:defRPr>
            </a:lvl4pPr>
            <a:lvl5pPr marL="2057400" indent="-228600" defTabSz="895350">
              <a:defRPr sz="2400" b="1">
                <a:solidFill>
                  <a:schemeClr val="tx1"/>
                </a:solidFill>
                <a:latin typeface="Times" charset="0"/>
              </a:defRPr>
            </a:lvl5pPr>
            <a:lvl6pPr marL="2514600" indent="-228600" defTabSz="895350" eaLnBrk="0" fontAlgn="base" hangingPunct="0">
              <a:spcBef>
                <a:spcPct val="0"/>
              </a:spcBef>
              <a:spcAft>
                <a:spcPct val="0"/>
              </a:spcAft>
              <a:defRPr sz="2400" b="1">
                <a:solidFill>
                  <a:schemeClr val="tx1"/>
                </a:solidFill>
                <a:latin typeface="Times" charset="0"/>
              </a:defRPr>
            </a:lvl6pPr>
            <a:lvl7pPr marL="2971800" indent="-228600" defTabSz="895350" eaLnBrk="0" fontAlgn="base" hangingPunct="0">
              <a:spcBef>
                <a:spcPct val="0"/>
              </a:spcBef>
              <a:spcAft>
                <a:spcPct val="0"/>
              </a:spcAft>
              <a:defRPr sz="2400" b="1">
                <a:solidFill>
                  <a:schemeClr val="tx1"/>
                </a:solidFill>
                <a:latin typeface="Times" charset="0"/>
              </a:defRPr>
            </a:lvl7pPr>
            <a:lvl8pPr marL="3429000" indent="-228600" defTabSz="895350" eaLnBrk="0" fontAlgn="base" hangingPunct="0">
              <a:spcBef>
                <a:spcPct val="0"/>
              </a:spcBef>
              <a:spcAft>
                <a:spcPct val="0"/>
              </a:spcAft>
              <a:defRPr sz="2400" b="1">
                <a:solidFill>
                  <a:schemeClr val="tx1"/>
                </a:solidFill>
                <a:latin typeface="Times" charset="0"/>
              </a:defRPr>
            </a:lvl8pPr>
            <a:lvl9pPr marL="3886200" indent="-228600" defTabSz="895350" eaLnBrk="0" fontAlgn="base" hangingPunct="0">
              <a:spcBef>
                <a:spcPct val="0"/>
              </a:spcBef>
              <a:spcAft>
                <a:spcPct val="0"/>
              </a:spcAft>
              <a:defRPr sz="2400" b="1">
                <a:solidFill>
                  <a:schemeClr val="tx1"/>
                </a:solidFill>
                <a:latin typeface="Times" charset="0"/>
              </a:defRPr>
            </a:lvl9pPr>
          </a:lstStyle>
          <a:p>
            <a:pPr eaLnBrk="0" hangingPunct="0">
              <a:lnSpc>
                <a:spcPct val="85000"/>
              </a:lnSpc>
              <a:spcBef>
                <a:spcPct val="55000"/>
              </a:spcBef>
            </a:pPr>
            <a:r>
              <a:rPr lang="en-US" altLang="en-US" sz="3200" i="1" dirty="0" smtClean="0">
                <a:solidFill>
                  <a:srgbClr val="2895A5"/>
                </a:solidFill>
                <a:latin typeface="Arial" pitchFamily="34" charset="0"/>
                <a:ea typeface="ＭＳ Ｐゴシック" charset="0"/>
              </a:rPr>
              <a:t>Source Evaluation</a:t>
            </a:r>
          </a:p>
        </p:txBody>
      </p:sp>
      <p:sp>
        <p:nvSpPr>
          <p:cNvPr id="5" name="Line 6"/>
          <p:cNvSpPr>
            <a:spLocks noChangeShapeType="1"/>
          </p:cNvSpPr>
          <p:nvPr/>
        </p:nvSpPr>
        <p:spPr bwMode="auto">
          <a:xfrm>
            <a:off x="0" y="909635"/>
            <a:ext cx="9144000" cy="0"/>
          </a:xfrm>
          <a:prstGeom prst="line">
            <a:avLst/>
          </a:prstGeom>
          <a:noFill/>
          <a:ln w="139700">
            <a:solidFill>
              <a:srgbClr val="40979E"/>
            </a:solidFill>
            <a:round/>
            <a:headEnd/>
            <a:tailEnd/>
          </a:ln>
          <a:effectLst>
            <a:outerShdw blurRad="63500" dist="38100" dir="2700000" algn="tl" rotWithShape="0">
              <a:srgbClr val="000000">
                <a:alpha val="39998"/>
              </a:srgbClr>
            </a:outerShdw>
          </a:effectLst>
        </p:spPr>
        <p:txBody>
          <a:bodyPr wrap="none" anchor="ctr"/>
          <a:lstStyle/>
          <a:p>
            <a:pPr eaLnBrk="0" hangingPunct="0">
              <a:defRPr/>
            </a:pPr>
            <a:endParaRPr lang="en-US" sz="2400" dirty="0">
              <a:solidFill>
                <a:srgbClr val="000000"/>
              </a:solidFill>
              <a:latin typeface="Times" charset="0"/>
              <a:ea typeface="ＭＳ Ｐゴシック" charset="0"/>
            </a:endParaRPr>
          </a:p>
        </p:txBody>
      </p:sp>
      <p:sp>
        <p:nvSpPr>
          <p:cNvPr id="55302" name="Rectangle 5"/>
          <p:cNvSpPr>
            <a:spLocks noChangeArrowheads="1"/>
          </p:cNvSpPr>
          <p:nvPr/>
        </p:nvSpPr>
        <p:spPr bwMode="auto">
          <a:xfrm>
            <a:off x="8028421" y="6490897"/>
            <a:ext cx="1111250" cy="37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charset="0"/>
              </a:defRPr>
            </a:lvl1pPr>
            <a:lvl2pPr marL="742950" indent="-285750">
              <a:defRPr sz="2400" b="1">
                <a:solidFill>
                  <a:schemeClr val="tx1"/>
                </a:solidFill>
                <a:latin typeface="Times" charset="0"/>
              </a:defRPr>
            </a:lvl2pPr>
            <a:lvl3pPr marL="1143000" indent="-228600">
              <a:defRPr sz="2400" b="1">
                <a:solidFill>
                  <a:schemeClr val="tx1"/>
                </a:solidFill>
                <a:latin typeface="Times" charset="0"/>
              </a:defRPr>
            </a:lvl3pPr>
            <a:lvl4pPr marL="1600200" indent="-228600">
              <a:defRPr sz="2400" b="1">
                <a:solidFill>
                  <a:schemeClr val="tx1"/>
                </a:solidFill>
                <a:latin typeface="Times" charset="0"/>
              </a:defRPr>
            </a:lvl4pPr>
            <a:lvl5pPr marL="2057400" indent="-228600">
              <a:defRPr sz="2400" b="1">
                <a:solidFill>
                  <a:schemeClr val="tx1"/>
                </a:solidFill>
                <a:latin typeface="Times" charset="0"/>
              </a:defRPr>
            </a:lvl5pPr>
            <a:lvl6pPr marL="2514600" indent="-228600" eaLnBrk="0" fontAlgn="base" hangingPunct="0">
              <a:spcBef>
                <a:spcPct val="0"/>
              </a:spcBef>
              <a:spcAft>
                <a:spcPct val="0"/>
              </a:spcAft>
              <a:defRPr sz="2400" b="1">
                <a:solidFill>
                  <a:schemeClr val="tx1"/>
                </a:solidFill>
                <a:latin typeface="Times" charset="0"/>
              </a:defRPr>
            </a:lvl6pPr>
            <a:lvl7pPr marL="2971800" indent="-228600" eaLnBrk="0" fontAlgn="base" hangingPunct="0">
              <a:spcBef>
                <a:spcPct val="0"/>
              </a:spcBef>
              <a:spcAft>
                <a:spcPct val="0"/>
              </a:spcAft>
              <a:defRPr sz="2400" b="1">
                <a:solidFill>
                  <a:schemeClr val="tx1"/>
                </a:solidFill>
                <a:latin typeface="Times" charset="0"/>
              </a:defRPr>
            </a:lvl7pPr>
            <a:lvl8pPr marL="3429000" indent="-228600" eaLnBrk="0" fontAlgn="base" hangingPunct="0">
              <a:spcBef>
                <a:spcPct val="0"/>
              </a:spcBef>
              <a:spcAft>
                <a:spcPct val="0"/>
              </a:spcAft>
              <a:defRPr sz="2400" b="1">
                <a:solidFill>
                  <a:schemeClr val="tx1"/>
                </a:solidFill>
                <a:latin typeface="Times" charset="0"/>
              </a:defRPr>
            </a:lvl8pPr>
            <a:lvl9pPr marL="3886200" indent="-228600" eaLnBrk="0" fontAlgn="base" hangingPunct="0">
              <a:spcBef>
                <a:spcPct val="0"/>
              </a:spcBef>
              <a:spcAft>
                <a:spcPct val="0"/>
              </a:spcAft>
              <a:defRPr sz="2400" b="1">
                <a:solidFill>
                  <a:schemeClr val="tx1"/>
                </a:solidFill>
                <a:latin typeface="Times" charset="0"/>
              </a:defRPr>
            </a:lvl9pPr>
          </a:lstStyle>
          <a:p>
            <a:pPr algn="r" eaLnBrk="0" hangingPunct="0"/>
            <a:fld id="{D1CCBEE4-5B9C-4E4C-B8F2-38186E2580FE}" type="slidenum">
              <a:rPr lang="en-US" altLang="en-US" sz="1400" b="0" smtClean="0">
                <a:solidFill>
                  <a:srgbClr val="FFFFFF"/>
                </a:solidFill>
                <a:latin typeface="Tahoma" pitchFamily="34" charset="0"/>
                <a:ea typeface="ＭＳ Ｐゴシック" charset="0"/>
              </a:rPr>
              <a:pPr algn="r" eaLnBrk="0" hangingPunct="0"/>
              <a:t>98</a:t>
            </a:fld>
            <a:endParaRPr lang="en-US" altLang="en-US" sz="1400" b="0" dirty="0" smtClean="0">
              <a:solidFill>
                <a:srgbClr val="FFFFFF"/>
              </a:solidFill>
              <a:latin typeface="Tahoma" pitchFamily="34" charset="0"/>
              <a:ea typeface="ＭＳ Ｐゴシック" charset="0"/>
            </a:endParaRPr>
          </a:p>
        </p:txBody>
      </p:sp>
      <p:pic>
        <p:nvPicPr>
          <p:cNvPr id="292866" name="Picture 2"/>
          <p:cNvPicPr>
            <a:picLocks noChangeAspect="1" noChangeArrowheads="1"/>
          </p:cNvPicPr>
          <p:nvPr/>
        </p:nvPicPr>
        <p:blipFill rotWithShape="1">
          <a:blip r:embed="rId3">
            <a:lum contrast="6000"/>
            <a:extLst>
              <a:ext uri="{28A0092B-C50C-407E-A947-70E740481C1C}">
                <a14:useLocalDpi xmlns:a14="http://schemas.microsoft.com/office/drawing/2010/main" val="0"/>
              </a:ext>
            </a:extLst>
          </a:blip>
          <a:srcRect r="815" b="1598"/>
          <a:stretch/>
        </p:blipFill>
        <p:spPr bwMode="auto">
          <a:xfrm>
            <a:off x="83955" y="1465547"/>
            <a:ext cx="8961120" cy="4629481"/>
          </a:xfrm>
          <a:prstGeom prst="rect">
            <a:avLst/>
          </a:prstGeom>
          <a:noFill/>
          <a:ln w="28575">
            <a:solidFill>
              <a:srgbClr val="000000"/>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5313525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NARPM 2014">
      <a:dk1>
        <a:sysClr val="windowText" lastClr="000000"/>
      </a:dk1>
      <a:lt1>
        <a:sysClr val="window" lastClr="FFFFFF"/>
      </a:lt1>
      <a:dk2>
        <a:srgbClr val="47A24B"/>
      </a:dk2>
      <a:lt2>
        <a:srgbClr val="EBDBB7"/>
      </a:lt2>
      <a:accent1>
        <a:srgbClr val="114B8E"/>
      </a:accent1>
      <a:accent2>
        <a:srgbClr val="F9D050"/>
      </a:accent2>
      <a:accent3>
        <a:srgbClr val="6EBE44"/>
      </a:accent3>
      <a:accent4>
        <a:srgbClr val="F47A51"/>
      </a:accent4>
      <a:accent5>
        <a:srgbClr val="BF1E2D"/>
      </a:accent5>
      <a:accent6>
        <a:srgbClr val="9B4399"/>
      </a:accent6>
      <a:hlink>
        <a:srgbClr val="357938"/>
      </a:hlink>
      <a:folHlink>
        <a:srgbClr val="35793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trix Diffusion GRA 2011">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CH">
      <a:majorFont>
        <a:latin typeface="Arial Narrow"/>
        <a:ea typeface=""/>
        <a:cs typeface=""/>
      </a:majorFont>
      <a:minorFont>
        <a:latin typeface="Microsoft Sans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FFFF00"/>
            </a:solidFill>
            <a:effectLst/>
            <a:latin typeface="Arial"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FFFF00"/>
            </a:solidFill>
            <a:effectLst/>
            <a:latin typeface="Arial" pitchFamily="-106" charset="0"/>
          </a:defRPr>
        </a:defPPr>
      </a:lstStyle>
    </a:lnDef>
  </a:objectDefaults>
  <a:extraClrSchemeLst>
    <a:extraClrScheme>
      <a:clrScheme name="1_CC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C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C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C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C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C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C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C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C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C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C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
      <a:dk1>
        <a:srgbClr val="000000"/>
      </a:dk1>
      <a:lt1>
        <a:srgbClr val="003399"/>
      </a:lt1>
      <a:dk2>
        <a:srgbClr val="FFFFFF"/>
      </a:dk2>
      <a:lt2>
        <a:srgbClr val="808080"/>
      </a:lt2>
      <a:accent1>
        <a:srgbClr val="00CCFF"/>
      </a:accent1>
      <a:accent2>
        <a:srgbClr val="00CC66"/>
      </a:accent2>
      <a:accent3>
        <a:srgbClr val="AAADCA"/>
      </a:accent3>
      <a:accent4>
        <a:srgbClr val="000000"/>
      </a:accent4>
      <a:accent5>
        <a:srgbClr val="AAE2FF"/>
      </a:accent5>
      <a:accent6>
        <a:srgbClr val="00B95C"/>
      </a:accent6>
      <a:hlink>
        <a:srgbClr val="FF0000"/>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
      <a:dk1>
        <a:srgbClr val="000000"/>
      </a:dk1>
      <a:lt1>
        <a:srgbClr val="003399"/>
      </a:lt1>
      <a:dk2>
        <a:srgbClr val="FFFFFF"/>
      </a:dk2>
      <a:lt2>
        <a:srgbClr val="808080"/>
      </a:lt2>
      <a:accent1>
        <a:srgbClr val="00CCFF"/>
      </a:accent1>
      <a:accent2>
        <a:srgbClr val="00CC66"/>
      </a:accent2>
      <a:accent3>
        <a:srgbClr val="AAADCA"/>
      </a:accent3>
      <a:accent4>
        <a:srgbClr val="000000"/>
      </a:accent4>
      <a:accent5>
        <a:srgbClr val="AAE2FF"/>
      </a:accent5>
      <a:accent6>
        <a:srgbClr val="00B95C"/>
      </a:accent6>
      <a:hlink>
        <a:srgbClr val="FF0000"/>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ERDP_Templat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Blank Presentation">
  <a:themeElements>
    <a:clrScheme name="">
      <a:dk1>
        <a:srgbClr val="000000"/>
      </a:dk1>
      <a:lt1>
        <a:srgbClr val="003399"/>
      </a:lt1>
      <a:dk2>
        <a:srgbClr val="FFFFFF"/>
      </a:dk2>
      <a:lt2>
        <a:srgbClr val="808080"/>
      </a:lt2>
      <a:accent1>
        <a:srgbClr val="00CCFF"/>
      </a:accent1>
      <a:accent2>
        <a:srgbClr val="00CC66"/>
      </a:accent2>
      <a:accent3>
        <a:srgbClr val="AAADCA"/>
      </a:accent3>
      <a:accent4>
        <a:srgbClr val="000000"/>
      </a:accent4>
      <a:accent5>
        <a:srgbClr val="AAE2FF"/>
      </a:accent5>
      <a:accent6>
        <a:srgbClr val="00B95C"/>
      </a:accent6>
      <a:hlink>
        <a:srgbClr val="FF0000"/>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GSI Master Pres_newQ">
  <a:themeElements>
    <a:clrScheme name="GSI color master">
      <a:dk1>
        <a:srgbClr val="0D2543"/>
      </a:dk1>
      <a:lt1>
        <a:sysClr val="window" lastClr="FFFFFF"/>
      </a:lt1>
      <a:dk2>
        <a:srgbClr val="274659"/>
      </a:dk2>
      <a:lt2>
        <a:srgbClr val="EFE2C3"/>
      </a:lt2>
      <a:accent1>
        <a:srgbClr val="397C88"/>
      </a:accent1>
      <a:accent2>
        <a:srgbClr val="629898"/>
      </a:accent2>
      <a:accent3>
        <a:srgbClr val="ECB400"/>
      </a:accent3>
      <a:accent4>
        <a:srgbClr val="D37B00"/>
      </a:accent4>
      <a:accent5>
        <a:srgbClr val="7F9500"/>
      </a:accent5>
      <a:accent6>
        <a:srgbClr val="000000"/>
      </a:accent6>
      <a:hlink>
        <a:srgbClr val="F0A00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GSI Master Pres_newQ">
  <a:themeElements>
    <a:clrScheme name="GSI color master">
      <a:dk1>
        <a:srgbClr val="0D2543"/>
      </a:dk1>
      <a:lt1>
        <a:sysClr val="window" lastClr="FFFFFF"/>
      </a:lt1>
      <a:dk2>
        <a:srgbClr val="274659"/>
      </a:dk2>
      <a:lt2>
        <a:srgbClr val="EFE2C3"/>
      </a:lt2>
      <a:accent1>
        <a:srgbClr val="397C88"/>
      </a:accent1>
      <a:accent2>
        <a:srgbClr val="629898"/>
      </a:accent2>
      <a:accent3>
        <a:srgbClr val="ECB400"/>
      </a:accent3>
      <a:accent4>
        <a:srgbClr val="D37B00"/>
      </a:accent4>
      <a:accent5>
        <a:srgbClr val="7F9500"/>
      </a:accent5>
      <a:accent6>
        <a:srgbClr val="000000"/>
      </a:accent6>
      <a:hlink>
        <a:srgbClr val="F0A00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_GSI Master Pres_newQ">
  <a:themeElements>
    <a:clrScheme name="GSI color master">
      <a:dk1>
        <a:srgbClr val="0D2543"/>
      </a:dk1>
      <a:lt1>
        <a:sysClr val="window" lastClr="FFFFFF"/>
      </a:lt1>
      <a:dk2>
        <a:srgbClr val="274659"/>
      </a:dk2>
      <a:lt2>
        <a:srgbClr val="EFE2C3"/>
      </a:lt2>
      <a:accent1>
        <a:srgbClr val="397C88"/>
      </a:accent1>
      <a:accent2>
        <a:srgbClr val="629898"/>
      </a:accent2>
      <a:accent3>
        <a:srgbClr val="ECB400"/>
      </a:accent3>
      <a:accent4>
        <a:srgbClr val="D37B00"/>
      </a:accent4>
      <a:accent5>
        <a:srgbClr val="7F9500"/>
      </a:accent5>
      <a:accent6>
        <a:srgbClr val="000000"/>
      </a:accent6>
      <a:hlink>
        <a:srgbClr val="F0A00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CH">
    <a:majorFont>
      <a:latin typeface="Arial Narrow"/>
      <a:ea typeface=""/>
      <a:cs typeface=""/>
    </a:majorFont>
    <a:minorFont>
      <a:latin typeface="Microsoft Sans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2469</TotalTime>
  <Words>3351</Words>
  <Application>Microsoft Office PowerPoint</Application>
  <PresentationFormat>On-screen Show (4:3)</PresentationFormat>
  <Paragraphs>973</Paragraphs>
  <Slides>109</Slides>
  <Notes>61</Notes>
  <HiddenSlides>0</HiddenSlides>
  <MMClips>1</MMClips>
  <ScaleCrop>false</ScaleCrop>
  <HeadingPairs>
    <vt:vector size="8" baseType="variant">
      <vt:variant>
        <vt:lpstr>Fonts Used</vt:lpstr>
      </vt:variant>
      <vt:variant>
        <vt:i4>16</vt:i4>
      </vt:variant>
      <vt:variant>
        <vt:lpstr>Theme</vt:lpstr>
      </vt:variant>
      <vt:variant>
        <vt:i4>9</vt:i4>
      </vt:variant>
      <vt:variant>
        <vt:lpstr>Embedded OLE Servers</vt:lpstr>
      </vt:variant>
      <vt:variant>
        <vt:i4>2</vt:i4>
      </vt:variant>
      <vt:variant>
        <vt:lpstr>Slide Titles</vt:lpstr>
      </vt:variant>
      <vt:variant>
        <vt:i4>109</vt:i4>
      </vt:variant>
    </vt:vector>
  </HeadingPairs>
  <TitlesOfParts>
    <vt:vector size="136" baseType="lpstr">
      <vt:lpstr>Arial</vt:lpstr>
      <vt:lpstr>Comic Sans MS</vt:lpstr>
      <vt:lpstr>Arial Narrow</vt:lpstr>
      <vt:lpstr>Arial Unicode MS</vt:lpstr>
      <vt:lpstr>Microsoft Sans Serif</vt:lpstr>
      <vt:lpstr>Times New Roman</vt:lpstr>
      <vt:lpstr>ＭＳ Ｐゴシック</vt:lpstr>
      <vt:lpstr>Calibri</vt:lpstr>
      <vt:lpstr>Tahoma</vt:lpstr>
      <vt:lpstr>Verdana</vt:lpstr>
      <vt:lpstr>Lucida Grande</vt:lpstr>
      <vt:lpstr>Symbol</vt:lpstr>
      <vt:lpstr>Times</vt:lpstr>
      <vt:lpstr>Georgia</vt:lpstr>
      <vt:lpstr>Wingdings</vt:lpstr>
      <vt:lpstr>Poppl-Laudatio Regular</vt:lpstr>
      <vt:lpstr>1_Default Design</vt:lpstr>
      <vt:lpstr>Matrix Diffusion GRA 2011</vt:lpstr>
      <vt:lpstr>2_Blank Presentation</vt:lpstr>
      <vt:lpstr>Blank Presentation</vt:lpstr>
      <vt:lpstr>SERDP_Template</vt:lpstr>
      <vt:lpstr>3_Blank Presentation</vt:lpstr>
      <vt:lpstr>1_GSI Master Pres_newQ</vt:lpstr>
      <vt:lpstr>3_GSI Master Pres_newQ</vt:lpstr>
      <vt:lpstr>4_GSI Master Pres_newQ</vt:lpstr>
      <vt:lpstr>Document</vt:lpstr>
      <vt:lpstr>Equation</vt:lpstr>
      <vt:lpstr>Decision Support System for Matrix Diffusion Modeling </vt:lpstr>
      <vt:lpstr>Acknowledgements</vt:lpstr>
      <vt:lpstr>PowerPoint Presentation</vt:lpstr>
      <vt:lpstr>Mini Road Map</vt:lpstr>
      <vt:lpstr>What is Diffusion?</vt:lpstr>
      <vt:lpstr>PowerPoint Presentation</vt:lpstr>
      <vt:lpstr>PowerPoint Presentation</vt:lpstr>
      <vt:lpstr>PowerPoint Presentation</vt:lpstr>
      <vt:lpstr>PowerPoint Presentation</vt:lpstr>
      <vt:lpstr>PowerPoint Presentation</vt:lpstr>
      <vt:lpstr>Frequently Asked Questions (Sale et al, 2008)</vt:lpstr>
      <vt:lpstr>PowerPoint Presentation</vt:lpstr>
      <vt:lpstr>New Plume Paradigm   Heterogeneity Rules, Even in “Sandy Aquifers”</vt:lpstr>
      <vt:lpstr>New Plume Paradigm  Matrix Diffusion</vt:lpstr>
      <vt:lpstr>Where is Matrix Diffusion Important?  </vt:lpstr>
      <vt:lpstr>PowerPoint Presentation</vt:lpstr>
      <vt:lpstr>Two layer sand tank study Colorado School of Mines  (Tissa Illangasekare and Bart Wilkins)</vt:lpstr>
      <vt:lpstr>PowerPoint Presentation</vt:lpstr>
      <vt:lpstr>PowerPoint Presentation</vt:lpstr>
      <vt:lpstr>PowerPoint Presentation</vt:lpstr>
      <vt:lpstr>Matrix Diffusion Movie Doner and Sale, Colorado State University</vt:lpstr>
      <vt:lpstr>PowerPoint Presentation</vt:lpstr>
      <vt:lpstr>PowerPoint Presentation</vt:lpstr>
      <vt:lpstr>High-Resolution Data from Core</vt:lpstr>
      <vt:lpstr>PowerPoint Presentation</vt:lpstr>
      <vt:lpstr>Concentration vs. Time from Monitoring Wells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High-Resolution Soil Core Subsampling</vt:lpstr>
      <vt:lpstr>Field Sampling Step 1. Real-time Profiling to Identify Intervals of Interest</vt:lpstr>
      <vt:lpstr>Step 2.  Soil Subsampling</vt:lpstr>
      <vt:lpstr>Constant Loading vs. Declining Aquifer Concentration</vt:lpstr>
      <vt:lpstr>PowerPoint Presentation</vt:lpstr>
      <vt:lpstr>Match the Curves</vt:lpstr>
      <vt:lpstr>Match the Curves - Answers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“Square Root Model” for Matrix Diffusion</vt:lpstr>
      <vt:lpstr>“Square Root” Matrix Diffusion Model</vt:lpstr>
      <vt:lpstr>PowerPoint Presentation</vt:lpstr>
      <vt:lpstr>PowerPoint Presentation</vt:lpstr>
      <vt:lpstr>PowerPoint Presentation</vt:lpstr>
      <vt:lpstr>PowerPoint Presentation</vt:lpstr>
      <vt:lpstr>PowerPoint Presentation</vt:lpstr>
      <vt:lpstr>PowerPoint Presentation</vt:lpstr>
      <vt:lpstr>Dandy-Sale  Model</vt:lpstr>
      <vt:lpstr>Dandy-Sale Analytical Matrix Diffusion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GSI’s Decision Support for Tortuosity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Tetra Tech EM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chris.bachman</dc:creator>
  <cp:lastModifiedBy>Shahla Farhat</cp:lastModifiedBy>
  <cp:revision>91</cp:revision>
  <cp:lastPrinted>2014-09-08T14:02:59Z</cp:lastPrinted>
  <dcterms:created xsi:type="dcterms:W3CDTF">2009-04-09T16:19:24Z</dcterms:created>
  <dcterms:modified xsi:type="dcterms:W3CDTF">2014-09-08T18:20:04Z</dcterms:modified>
</cp:coreProperties>
</file>