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717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8" r:id="rId3"/>
    <p:sldId id="339" r:id="rId4"/>
    <p:sldId id="300" r:id="rId5"/>
    <p:sldId id="295" r:id="rId6"/>
    <p:sldId id="259" r:id="rId7"/>
    <p:sldId id="299" r:id="rId8"/>
    <p:sldId id="260" r:id="rId9"/>
    <p:sldId id="261" r:id="rId10"/>
    <p:sldId id="294" r:id="rId11"/>
    <p:sldId id="269" r:id="rId12"/>
    <p:sldId id="262" r:id="rId13"/>
    <p:sldId id="263" r:id="rId14"/>
    <p:sldId id="285" r:id="rId15"/>
    <p:sldId id="286" r:id="rId16"/>
    <p:sldId id="342" r:id="rId17"/>
    <p:sldId id="287" r:id="rId18"/>
    <p:sldId id="288" r:id="rId19"/>
    <p:sldId id="289" r:id="rId20"/>
    <p:sldId id="277" r:id="rId21"/>
    <p:sldId id="283" r:id="rId22"/>
    <p:sldId id="340" r:id="rId23"/>
    <p:sldId id="292" r:id="rId24"/>
    <p:sldId id="293" r:id="rId25"/>
    <p:sldId id="341" r:id="rId26"/>
    <p:sldId id="272" r:id="rId27"/>
    <p:sldId id="34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763">
          <p15:clr>
            <a:srgbClr val="A4A3A4"/>
          </p15:clr>
        </p15:guide>
        <p15:guide id="3" orient="horz" pos="2396">
          <p15:clr>
            <a:srgbClr val="A4A3A4"/>
          </p15:clr>
        </p15:guide>
        <p15:guide id="4" orient="horz" pos="3949">
          <p15:clr>
            <a:srgbClr val="A4A3A4"/>
          </p15:clr>
        </p15:guide>
        <p15:guide id="5" pos="2880">
          <p15:clr>
            <a:srgbClr val="A4A3A4"/>
          </p15:clr>
        </p15:guide>
        <p15:guide id="6" pos="291">
          <p15:clr>
            <a:srgbClr val="A4A3A4"/>
          </p15:clr>
        </p15:guide>
        <p15:guide id="7" pos="57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719"/>
    <a:srgbClr val="25437F"/>
    <a:srgbClr val="646E2D"/>
    <a:srgbClr val="EC4234"/>
    <a:srgbClr val="335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58" autoAdjust="0"/>
    <p:restoredTop sz="94660"/>
  </p:normalViewPr>
  <p:slideViewPr>
    <p:cSldViewPr showGuides="1">
      <p:cViewPr varScale="1">
        <p:scale>
          <a:sx n="84" d="100"/>
          <a:sy n="84" d="100"/>
        </p:scale>
        <p:origin x="96" y="642"/>
      </p:cViewPr>
      <p:guideLst>
        <p:guide orient="horz" pos="720"/>
        <p:guide orient="horz" pos="763"/>
        <p:guide orient="horz" pos="2396"/>
        <p:guide orient="horz" pos="3949"/>
        <p:guide pos="2880"/>
        <p:guide pos="291"/>
        <p:guide pos="57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2016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1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1C6B185C-9E38-4243-BD3E-D20035C038CB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62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29662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0A4B1610-1AAC-4820-A6F0-4858A99EA5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19" cy="4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2044">
              <a:defRPr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71" y="0"/>
            <a:ext cx="3038725" cy="4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2044">
              <a:defRPr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22" y="4415389"/>
            <a:ext cx="5607356" cy="41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775"/>
            <a:ext cx="3037519" cy="4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2044">
              <a:defRPr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71" y="8829775"/>
            <a:ext cx="3038725" cy="4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2044">
              <a:defRPr/>
            </a:lvl1pPr>
          </a:lstStyle>
          <a:p>
            <a:fld id="{11F3511A-94D9-45D2-92D6-E7779EAD94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3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511A-94D9-45D2-92D6-E7779EAD9400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9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3511A-94D9-45D2-92D6-E7779EAD9400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1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9100153" cy="6850131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352800" y="3429000"/>
            <a:ext cx="5672138" cy="1165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800600"/>
            <a:ext cx="6672263" cy="92886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729468"/>
            <a:ext cx="9144000" cy="5864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pa_logo_horiz_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5824225"/>
            <a:ext cx="2852796" cy="3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7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588375" cy="5029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2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0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99" y="0"/>
            <a:ext cx="8588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588375" cy="51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340119"/>
            <a:ext cx="9144000" cy="517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pa_logo_horiz_white.eps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28600" y="6426336"/>
            <a:ext cx="2852796" cy="396939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432887"/>
            <a:ext cx="533400" cy="3508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3E460-37B7-46DA-BE0B-6E64A2DB80A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7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9pPr>
    </p:titleStyle>
    <p:bodyStyle>
      <a:lvl1pPr marL="457200" indent="-4572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68375" indent="-3968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3112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6541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artenfelder.david@epa.gov" TargetMode="External"/><Relationship Id="rId2" Type="http://schemas.openxmlformats.org/officeDocument/2006/relationships/hyperlink" Target="mailto:garufi.Katherine@ep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505200"/>
            <a:ext cx="6022848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Groundwater </a:t>
            </a:r>
            <a:br>
              <a:rPr lang="en-US" dirty="0" smtClean="0"/>
            </a:br>
            <a:r>
              <a:rPr lang="en-US" dirty="0" smtClean="0"/>
              <a:t>Restoration Remedial Action Completion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3061165" y="980480"/>
            <a:ext cx="2256220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7953" y="1619250"/>
            <a:ext cx="1426369" cy="4000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31081" y="2943225"/>
            <a:ext cx="900113" cy="25812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47763" y="4305300"/>
            <a:ext cx="666750" cy="1123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5875" y="5210175"/>
            <a:ext cx="39052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52562" y="5553075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33538" y="4719638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62063" y="4719638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52561" y="3190875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8093" y="3190875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96728" y="2066925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" y="209550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28749" y="2095500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64531" y="3152775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6945" y="3228975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86075" y="3114675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46075" y="3776663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52561" y="3814763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6869" y="3814763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96728" y="3776663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71611" y="4438650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69368" y="4410075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4350" y="451485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476374" y="4969669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41300" y="4371975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85887" y="1195388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50781" y="2933700"/>
            <a:ext cx="900113" cy="2581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67463" y="4295775"/>
            <a:ext cx="666750" cy="11239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05575" y="5200650"/>
            <a:ext cx="39052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72262" y="554355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53238" y="4710113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81763" y="4710113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72261" y="3181350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47793" y="318135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616428" y="205740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29300" y="2085975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48449" y="2085975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84231" y="314325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56645" y="321945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105775" y="310515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65775" y="3767138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72261" y="3805238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896569" y="3805238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16428" y="3767138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91311" y="4429125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789068" y="4400550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34050" y="4505325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96074" y="4960144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061000" y="4362450"/>
            <a:ext cx="4762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605587" y="1185863"/>
            <a:ext cx="47625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3167468" y="1207174"/>
            <a:ext cx="66677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3162705" y="1675834"/>
            <a:ext cx="66677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216087" y="990600"/>
            <a:ext cx="2129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Well</a:t>
            </a:r>
          </a:p>
          <a:p>
            <a:endParaRPr lang="en-US" dirty="0" smtClean="0"/>
          </a:p>
          <a:p>
            <a:r>
              <a:rPr lang="en-US" dirty="0" smtClean="0"/>
              <a:t>Contaminated Well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5676" y="5695950"/>
            <a:ext cx="88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2374" y="5736044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Well-by-Well Analysis:  An 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“Phases”</a:t>
            </a:r>
          </a:p>
          <a:p>
            <a:pPr lvl="1"/>
            <a:r>
              <a:rPr lang="en-US" dirty="0" smtClean="0"/>
              <a:t>Remediation Monitoring Phase</a:t>
            </a:r>
          </a:p>
          <a:p>
            <a:pPr lvl="1"/>
            <a:r>
              <a:rPr lang="en-US" dirty="0" smtClean="0"/>
              <a:t>Attainment Monitoring Phase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Monitoring Phase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of the remedy where either active or passive remedial activities are being implemented to reach groundwater cleanup levels selected in a remedy decision document</a:t>
            </a:r>
          </a:p>
          <a:p>
            <a:r>
              <a:rPr lang="en-US" dirty="0" smtClean="0"/>
              <a:t>The completion of this phase provides stakeholders a decision point for determining that the groundwater in a well has reached cleanup levels for all contaminants of concern</a:t>
            </a:r>
          </a:p>
          <a:p>
            <a:r>
              <a:rPr lang="en-US" b="1" u="sng" dirty="0" smtClean="0"/>
              <a:t>Decision point to start evaluating attainment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Attainment Monitoring Phase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of the remedy and monitoring conducted after cleanup levels have been reached </a:t>
            </a:r>
          </a:p>
          <a:p>
            <a:r>
              <a:rPr lang="en-US" dirty="0" smtClean="0"/>
              <a:t>Considerations of active versus passive systems</a:t>
            </a:r>
          </a:p>
          <a:p>
            <a:r>
              <a:rPr lang="en-US" dirty="0" smtClean="0"/>
              <a:t>Evaluations done on a contaminant by contaminant-specific basis</a:t>
            </a:r>
          </a:p>
          <a:p>
            <a:r>
              <a:rPr lang="en-US" dirty="0" smtClean="0"/>
              <a:t>The completion of this phase when monitoring data analysis provides conclusions that:</a:t>
            </a:r>
          </a:p>
          <a:p>
            <a:pPr lvl="1"/>
            <a:r>
              <a:rPr lang="en-US" dirty="0" smtClean="0"/>
              <a:t>The contaminant cleanup level has been met; and </a:t>
            </a:r>
          </a:p>
          <a:p>
            <a:pPr lvl="1"/>
            <a:r>
              <a:rPr lang="en-US" dirty="0" smtClean="0"/>
              <a:t>Groundwater will continue to meet the contaminant cleanup level in the future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Remedial Action Completion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well-specific conclusions </a:t>
            </a:r>
          </a:p>
          <a:p>
            <a:r>
              <a:rPr lang="en-US" dirty="0" smtClean="0"/>
              <a:t>Guidance does not recommend:  </a:t>
            </a:r>
          </a:p>
          <a:p>
            <a:pPr lvl="1"/>
            <a:r>
              <a:rPr lang="en-US" dirty="0" smtClean="0"/>
              <a:t>Aggregating conclusions between well</a:t>
            </a:r>
          </a:p>
          <a:p>
            <a:pPr lvl="1"/>
            <a:r>
              <a:rPr lang="en-US" dirty="0" smtClean="0"/>
              <a:t>Aggregating conclusion between intervals for wells with multiple discrete screening depths </a:t>
            </a:r>
          </a:p>
          <a:p>
            <a:r>
              <a:rPr lang="en-US" dirty="0" smtClean="0"/>
              <a:t>Well-specific conclusions should be evaluated in conjunction with the conceptual site model to ensure well network sufficient to characterize lateral and vertical extent of contaminated aquifer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Remedial Action Completion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Well-specific conclusions should be evaluated in conjunction with the conceptual site model to ensure well network sufficient to characterize lateral and vertical extent of contaminated aquifer</a:t>
            </a:r>
          </a:p>
          <a:p>
            <a:r>
              <a:rPr lang="en-US" dirty="0" smtClean="0"/>
              <a:t>Rationale is documented in a Final Close Out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b="1" dirty="0" smtClean="0"/>
              <a:t>QUESTIONS ON THE GUIDANCE?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594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Approach and Statistical Tool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methodology for conducting a well-specific analysis</a:t>
            </a:r>
          </a:p>
          <a:p>
            <a:r>
              <a:rPr lang="en-US" dirty="0" smtClean="0"/>
              <a:t>Document contains recommendations on:</a:t>
            </a:r>
          </a:p>
          <a:p>
            <a:pPr lvl="1"/>
            <a:r>
              <a:rPr lang="en-US" dirty="0" smtClean="0"/>
              <a:t>Data set considerations</a:t>
            </a:r>
          </a:p>
          <a:p>
            <a:pPr lvl="1"/>
            <a:r>
              <a:rPr lang="en-US" dirty="0" smtClean="0"/>
              <a:t>Remediation Monitoring Phase statistical evaluation (if needed)</a:t>
            </a:r>
          </a:p>
          <a:p>
            <a:pPr lvl="1"/>
            <a:r>
              <a:rPr lang="en-US" dirty="0" smtClean="0"/>
              <a:t>Attainment Monitoring Phase statistical evaluation (if needed)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Comports with the Recommended Approach</a:t>
            </a:r>
          </a:p>
          <a:p>
            <a:r>
              <a:rPr lang="en-US" dirty="0" smtClean="0"/>
              <a:t>Tool to use statistics to evaluate completion of a groundwater remediation action at a specific well (for a specific contaminant)</a:t>
            </a:r>
          </a:p>
          <a:p>
            <a:r>
              <a:rPr lang="en-US" dirty="0" smtClean="0"/>
              <a:t>Other potential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your instructors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2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86947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Remediation Monitoring Phase Completion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 for ALL contaminants in a well</a:t>
            </a:r>
          </a:p>
          <a:p>
            <a:r>
              <a:rPr lang="en-US" dirty="0" smtClean="0"/>
              <a:t>Goal(s):  </a:t>
            </a:r>
          </a:p>
          <a:p>
            <a:pPr lvl="1"/>
            <a:r>
              <a:rPr lang="en-US" dirty="0" smtClean="0"/>
              <a:t>Provide a decision point to start attainment monitoring phase data collection and analysis</a:t>
            </a:r>
          </a:p>
          <a:p>
            <a:pPr lvl="1"/>
            <a:r>
              <a:rPr lang="en-US" dirty="0" smtClean="0"/>
              <a:t>Terminate active systems if they are being employed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Nonstatistical or visual evaluation</a:t>
            </a:r>
          </a:p>
          <a:p>
            <a:pPr lvl="1"/>
            <a:r>
              <a:rPr lang="en-US" dirty="0" smtClean="0"/>
              <a:t>Statistical tools (2 types)</a:t>
            </a:r>
          </a:p>
          <a:p>
            <a:pPr lvl="2"/>
            <a:r>
              <a:rPr lang="en-US" dirty="0" smtClean="0"/>
              <a:t>Mean test</a:t>
            </a:r>
          </a:p>
          <a:p>
            <a:pPr lvl="2"/>
            <a:r>
              <a:rPr lang="en-US" dirty="0" smtClean="0"/>
              <a:t>Trend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86947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22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Attainment Monitoring Phase Completion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Performed for each contaminant separately</a:t>
            </a:r>
          </a:p>
          <a:p>
            <a:r>
              <a:rPr lang="en-US" dirty="0" smtClean="0"/>
              <a:t>Goal(s):  </a:t>
            </a:r>
          </a:p>
          <a:p>
            <a:pPr lvl="1"/>
            <a:r>
              <a:rPr lang="en-US" dirty="0" smtClean="0"/>
              <a:t>Provide assurance that the cleanup level for each contaminant in the well has been met; and </a:t>
            </a:r>
          </a:p>
          <a:p>
            <a:pPr lvl="1"/>
            <a:r>
              <a:rPr lang="en-US" dirty="0" smtClean="0"/>
              <a:t>Provide assurance that the groundwater in the well will remain below contaminant cleanup level(s) in the future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Steady State Considerations</a:t>
            </a:r>
          </a:p>
          <a:p>
            <a:pPr lvl="1"/>
            <a:r>
              <a:rPr lang="en-US" dirty="0" smtClean="0"/>
              <a:t>Active systems versus passive systems</a:t>
            </a:r>
          </a:p>
          <a:p>
            <a:pPr lvl="1"/>
            <a:r>
              <a:rPr lang="en-US" dirty="0" smtClean="0"/>
              <a:t>Data set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Attainment Monitoring Phase Completion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Guidance recommends two lines of evidence to support completion of this phase</a:t>
            </a:r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Nonstatistical or visual evaluation</a:t>
            </a:r>
          </a:p>
          <a:p>
            <a:pPr lvl="1"/>
            <a:r>
              <a:rPr lang="en-US" dirty="0" smtClean="0"/>
              <a:t>Meeting contaminant cleanup level?</a:t>
            </a:r>
          </a:p>
          <a:p>
            <a:pPr lvl="2"/>
            <a:r>
              <a:rPr lang="en-US" dirty="0" smtClean="0"/>
              <a:t>Mean test </a:t>
            </a:r>
          </a:p>
          <a:p>
            <a:pPr lvl="1"/>
            <a:r>
              <a:rPr lang="en-US" dirty="0" smtClean="0"/>
              <a:t>Groundwater anticipated to continue to meet contaminant cleanup levels in the future?  </a:t>
            </a:r>
          </a:p>
          <a:p>
            <a:pPr lvl="2"/>
            <a:r>
              <a:rPr lang="en-US" dirty="0" smtClean="0"/>
              <a:t>Trend test (slope)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86947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5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b="1" dirty="0" smtClean="0"/>
              <a:t>QUESTIONS ON THE RECOMMENDED APPROACH AND STATISTICAL TOOL?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Kate Garufi				Dave Bartenfelder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garufi.Katherine@epa.gov</a:t>
            </a:r>
            <a:r>
              <a:rPr lang="en-US" sz="2000" dirty="0" smtClean="0"/>
              <a:t>		</a:t>
            </a:r>
            <a:r>
              <a:rPr lang="en-US" sz="2000" dirty="0" smtClean="0">
                <a:hlinkClick r:id="rId3"/>
              </a:rPr>
              <a:t>bartenfelder.david@epa.gov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703-603-8827				703-603-9047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3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EPA’s recommendations for determining if a groundwater restoration remedial action is complete; </a:t>
            </a:r>
          </a:p>
          <a:p>
            <a:r>
              <a:rPr lang="en-US" dirty="0" smtClean="0"/>
              <a:t>Understand </a:t>
            </a:r>
            <a:r>
              <a:rPr lang="en-US" dirty="0"/>
              <a:t>recommendations for evaluating contaminant of concern concentration levels on a well-by well basis; </a:t>
            </a:r>
          </a:p>
          <a:p>
            <a:r>
              <a:rPr lang="en-US" dirty="0" smtClean="0"/>
              <a:t>Have </a:t>
            </a:r>
            <a:r>
              <a:rPr lang="en-US" dirty="0"/>
              <a:t>exposure to the groundwater statistics tool and understand how it may be used to evaluate well-specific data; and 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how well-specific conclusions may be used to make a determination that the restoration remedial action is complete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Guidance for Evaluating Completion of Groundwater Restoration Remedial </a:t>
            </a:r>
            <a:r>
              <a:rPr lang="en-US" dirty="0" smtClean="0"/>
              <a:t>Actions – November 2013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Overview of the Recommended Approach for Well-specific Analysis and the Groundwater Statistics </a:t>
            </a:r>
            <a:r>
              <a:rPr lang="en-US" dirty="0" smtClean="0"/>
              <a:t>Tool- August 2014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Completion Guidance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1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Guidance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guidance for EPA Regions on how to determine when a groundwater restoration remedial action is complete.</a:t>
            </a:r>
          </a:p>
          <a:p>
            <a:endParaRPr lang="en-US" dirty="0" smtClean="0"/>
          </a:p>
          <a:p>
            <a:r>
              <a:rPr lang="en-US" dirty="0" smtClean="0"/>
              <a:t> Provide EPA Superfund Program and stakeholders an OSWER document that clarifies groundwater attainment expectations that are referenced and/or discussed in a number of existing OSWER and EPA -wide guidance</a:t>
            </a:r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Existing Attainment Guidance and Approach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89" y="2514600"/>
            <a:ext cx="8588375" cy="3700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976" y="1505634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Methods </a:t>
            </a:r>
            <a:r>
              <a:rPr lang="en-US" b="1" dirty="0"/>
              <a:t>for Monitoring Pump-and-Treat </a:t>
            </a:r>
            <a:r>
              <a:rPr lang="en-US" b="1" dirty="0" smtClean="0"/>
              <a:t>Performance”, June 1994.  </a:t>
            </a:r>
            <a:r>
              <a:rPr lang="en-US" dirty="0" smtClean="0"/>
              <a:t>Office </a:t>
            </a:r>
            <a:r>
              <a:rPr lang="en-US" dirty="0"/>
              <a:t>of Research and Development Publication EPA/600/R-94/123</a:t>
            </a:r>
          </a:p>
        </p:txBody>
      </p:sp>
    </p:spTree>
    <p:extLst>
      <p:ext uri="{BB962C8B-B14F-4D97-AF65-F5344CB8AC3E}">
        <p14:creationId xmlns:p14="http://schemas.microsoft.com/office/powerpoint/2010/main" val="135935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Overview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Recommends evaluating contaminant of concern (COC) concentration levels on a well-by-well basis </a:t>
            </a:r>
          </a:p>
          <a:p>
            <a:r>
              <a:rPr lang="en-US" dirty="0" smtClean="0"/>
              <a:t>EPA Regions should use monitoring well-specific conclusions to provide a technical and scientific basis supporting the Agency’s conclusion that the groundwater has met and will continue to meet cleanup levels for all COCs 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Well-by-Well Analysis - Why?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Groundwater restoration is a long term and dynamic process</a:t>
            </a:r>
          </a:p>
          <a:p>
            <a:r>
              <a:rPr lang="en-US" dirty="0" smtClean="0"/>
              <a:t>Monitoring well network</a:t>
            </a:r>
          </a:p>
          <a:p>
            <a:pPr lvl="1"/>
            <a:r>
              <a:rPr lang="en-US" dirty="0" smtClean="0"/>
              <a:t>Well network should be designed to adequately characterize and evaluate the contaminated aquifer</a:t>
            </a:r>
          </a:p>
          <a:p>
            <a:pPr lvl="1"/>
            <a:r>
              <a:rPr lang="en-US" dirty="0" smtClean="0"/>
              <a:t>Number of wells and frequency of sampling changes as lateral and vertical extent of contaminated aquifer change during remediation</a:t>
            </a:r>
          </a:p>
          <a:p>
            <a:r>
              <a:rPr lang="en-US" dirty="0" smtClean="0"/>
              <a:t>Well specific conclusions should be made throughout the lifetime of the remedial action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5">
      <a:dk1>
        <a:sysClr val="windowText" lastClr="000000"/>
      </a:dk1>
      <a:lt1>
        <a:sysClr val="window" lastClr="FFFFFF"/>
      </a:lt1>
      <a:dk2>
        <a:srgbClr val="47A24B"/>
      </a:dk2>
      <a:lt2>
        <a:srgbClr val="EBDBB7"/>
      </a:lt2>
      <a:accent1>
        <a:srgbClr val="114B8E"/>
      </a:accent1>
      <a:accent2>
        <a:srgbClr val="F9D050"/>
      </a:accent2>
      <a:accent3>
        <a:srgbClr val="6EBE44"/>
      </a:accent3>
      <a:accent4>
        <a:srgbClr val="F47A51"/>
      </a:accent4>
      <a:accent5>
        <a:srgbClr val="BF1E2D"/>
      </a:accent5>
      <a:accent6>
        <a:srgbClr val="9B4399"/>
      </a:accent6>
      <a:hlink>
        <a:srgbClr val="1D335E"/>
      </a:hlink>
      <a:folHlink>
        <a:srgbClr val="A9662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9788</TotalTime>
  <Words>791</Words>
  <Application>Microsoft Office PowerPoint</Application>
  <PresentationFormat>On-screen Show (4:3)</PresentationFormat>
  <Paragraphs>111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Wingdings</vt:lpstr>
      <vt:lpstr>1_Default Design</vt:lpstr>
      <vt:lpstr>Groundwater  Restoration Remedial Action Completion</vt:lpstr>
      <vt:lpstr>Welcome!</vt:lpstr>
      <vt:lpstr>Course Objectives</vt:lpstr>
      <vt:lpstr>Course Outline</vt:lpstr>
      <vt:lpstr>Groundwater Completion Guidance</vt:lpstr>
      <vt:lpstr>Purpose of the Guidance</vt:lpstr>
      <vt:lpstr>Existing Attainment Guidance and Approach</vt:lpstr>
      <vt:lpstr>Guidance Overview</vt:lpstr>
      <vt:lpstr>Well-by-Well Analysis - Why?</vt:lpstr>
      <vt:lpstr>PowerPoint Presentation</vt:lpstr>
      <vt:lpstr>Well-by-Well Analysis:  An Overview</vt:lpstr>
      <vt:lpstr>Remediation Monitoring Phase</vt:lpstr>
      <vt:lpstr>Attainment Monitoring Phase</vt:lpstr>
      <vt:lpstr>Remedial Action Completion Determination</vt:lpstr>
      <vt:lpstr>Remedial Action Completion Determination</vt:lpstr>
      <vt:lpstr>PowerPoint Presentation</vt:lpstr>
      <vt:lpstr>Recommended Approach and Statistical Tool</vt:lpstr>
      <vt:lpstr>Recommended Approach</vt:lpstr>
      <vt:lpstr>Statistical Tool</vt:lpstr>
      <vt:lpstr>PowerPoint Presentation</vt:lpstr>
      <vt:lpstr>Remediation Monitoring Phase Completion Determination</vt:lpstr>
      <vt:lpstr>PowerPoint Presentation</vt:lpstr>
      <vt:lpstr>Attainment Monitoring Phase Completion Determination</vt:lpstr>
      <vt:lpstr>Attainment Monitoring Phase Completion Determination</vt:lpstr>
      <vt:lpstr>PowerPoint Presentation</vt:lpstr>
      <vt:lpstr>PowerPoint Presentation</vt:lpstr>
      <vt:lpstr>Contact Information</vt:lpstr>
    </vt:vector>
  </TitlesOfParts>
  <Company>Tetra Tech EM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chris.bachman</dc:creator>
  <cp:lastModifiedBy>Garufi, Katherine</cp:lastModifiedBy>
  <cp:revision>938</cp:revision>
  <cp:lastPrinted>2014-04-08T11:02:00Z</cp:lastPrinted>
  <dcterms:created xsi:type="dcterms:W3CDTF">2009-04-09T16:19:24Z</dcterms:created>
  <dcterms:modified xsi:type="dcterms:W3CDTF">2014-10-02T13:31:28Z</dcterms:modified>
</cp:coreProperties>
</file>