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1"/>
  </p:sldMasterIdLst>
  <p:notesMasterIdLst>
    <p:notesMasterId r:id="rId24"/>
  </p:notesMasterIdLst>
  <p:handoutMasterIdLst>
    <p:handoutMasterId r:id="rId25"/>
  </p:handoutMasterIdLst>
  <p:sldIdLst>
    <p:sldId id="272" r:id="rId2"/>
    <p:sldId id="273" r:id="rId3"/>
    <p:sldId id="305" r:id="rId4"/>
    <p:sldId id="309" r:id="rId5"/>
    <p:sldId id="278" r:id="rId6"/>
    <p:sldId id="307" r:id="rId7"/>
    <p:sldId id="274" r:id="rId8"/>
    <p:sldId id="306" r:id="rId9"/>
    <p:sldId id="308" r:id="rId10"/>
    <p:sldId id="310" r:id="rId11"/>
    <p:sldId id="311" r:id="rId12"/>
    <p:sldId id="312" r:id="rId13"/>
    <p:sldId id="313" r:id="rId14"/>
    <p:sldId id="314" r:id="rId15"/>
    <p:sldId id="316" r:id="rId16"/>
    <p:sldId id="322" r:id="rId17"/>
    <p:sldId id="317" r:id="rId18"/>
    <p:sldId id="320" r:id="rId19"/>
    <p:sldId id="276" r:id="rId20"/>
    <p:sldId id="318" r:id="rId21"/>
    <p:sldId id="302" r:id="rId22"/>
    <p:sldId id="321" r:id="rId2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6B"/>
    <a:srgbClr val="4E9E3D"/>
    <a:srgbClr val="00692E"/>
    <a:srgbClr val="CED44E"/>
    <a:srgbClr val="89542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588" autoAdjust="0"/>
    <p:restoredTop sz="96092" autoAdjust="0"/>
  </p:normalViewPr>
  <p:slideViewPr>
    <p:cSldViewPr snapToGrid="0" snapToObjects="1">
      <p:cViewPr varScale="1">
        <p:scale>
          <a:sx n="90" d="100"/>
          <a:sy n="90" d="100"/>
        </p:scale>
        <p:origin x="-918" y="-96"/>
      </p:cViewPr>
      <p:guideLst>
        <p:guide orient="horz" pos="2160"/>
        <p:guide pos="4877"/>
      </p:guideLst>
    </p:cSldViewPr>
  </p:slideViewPr>
  <p:outlineViewPr>
    <p:cViewPr>
      <p:scale>
        <a:sx n="33" d="100"/>
        <a:sy n="33" d="100"/>
      </p:scale>
      <p:origin x="0" y="1716"/>
    </p:cViewPr>
  </p:outlineViewPr>
  <p:notesTextViewPr>
    <p:cViewPr>
      <p:scale>
        <a:sx n="100" d="100"/>
        <a:sy n="100" d="100"/>
      </p:scale>
      <p:origin x="0" y="0"/>
    </p:cViewPr>
  </p:notesTextViewPr>
  <p:notesViewPr>
    <p:cSldViewPr snapToGrid="0" snapToObjects="1">
      <p:cViewPr>
        <p:scale>
          <a:sx n="100" d="100"/>
          <a:sy n="100" d="100"/>
        </p:scale>
        <p:origin x="-2028" y="15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9" charset="0"/>
                <a:ea typeface="ＭＳ Ｐゴシック" pitchFamily="9" charset="-128"/>
                <a:cs typeface="ＭＳ Ｐゴシック" pitchFamily="9" charset="-128"/>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pitchFamily="32" charset="-128"/>
              </a:defRPr>
            </a:lvl1pPr>
          </a:lstStyle>
          <a:p>
            <a:pPr>
              <a:defRPr/>
            </a:pPr>
            <a:fld id="{C77AD73D-6610-4E04-84D0-06DC8E669A25}" type="datetime1">
              <a:rPr lang="en-US"/>
              <a:pPr>
                <a:defRPr/>
              </a:pPr>
              <a:t>6/6/2014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9" charset="0"/>
                <a:ea typeface="ＭＳ Ｐゴシック" pitchFamily="9" charset="-128"/>
                <a:cs typeface="ＭＳ Ｐゴシック" pitchFamily="9" charset="-128"/>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pitchFamily="32" charset="-128"/>
              </a:defRPr>
            </a:lvl1pPr>
          </a:lstStyle>
          <a:p>
            <a:pPr>
              <a:defRPr/>
            </a:pPr>
            <a:fld id="{D838C9EE-BA8C-47E9-B2F7-D5E86E71A77A}" type="slidenum">
              <a:rPr lang="en-US"/>
              <a:pPr>
                <a:defRPr/>
              </a:pPr>
              <a:t>‹#›</a:t>
            </a:fld>
            <a:endParaRPr lang="en-US" dirty="0"/>
          </a:p>
        </p:txBody>
      </p:sp>
    </p:spTree>
    <p:extLst>
      <p:ext uri="{BB962C8B-B14F-4D97-AF65-F5344CB8AC3E}">
        <p14:creationId xmlns:p14="http://schemas.microsoft.com/office/powerpoint/2010/main" val="1152722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C2E7982-C156-4727-ACB4-0E9398E3037E}" type="datetimeFigureOut">
              <a:rPr lang="en-US"/>
              <a:pPr>
                <a:defRPr/>
              </a:pPr>
              <a:t>6/6/2014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66A93A2-EF10-407D-B154-96440A1E8355}" type="slidenum">
              <a:rPr lang="en-US"/>
              <a:pPr>
                <a:defRPr/>
              </a:pPr>
              <a:t>‹#›</a:t>
            </a:fld>
            <a:endParaRPr lang="en-US" dirty="0"/>
          </a:p>
        </p:txBody>
      </p:sp>
    </p:spTree>
    <p:extLst>
      <p:ext uri="{BB962C8B-B14F-4D97-AF65-F5344CB8AC3E}">
        <p14:creationId xmlns:p14="http://schemas.microsoft.com/office/powerpoint/2010/main" val="26141795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Thanks,</a:t>
            </a:r>
            <a:r>
              <a:rPr lang="en-US" altLang="en-US" baseline="0" dirty="0" smtClean="0"/>
              <a:t> Fran!  Hello, Everyone. My name is Tom Bloom </a:t>
            </a:r>
            <a:r>
              <a:rPr lang="en-US" sz="1200" kern="1200" dirty="0" smtClean="0">
                <a:solidFill>
                  <a:schemeClr val="tx1"/>
                </a:solidFill>
                <a:effectLst/>
                <a:latin typeface="+mn-lt"/>
                <a:ea typeface="+mn-ea"/>
                <a:cs typeface="+mn-cs"/>
              </a:rPr>
              <a:t>and I am an</a:t>
            </a:r>
            <a:r>
              <a:rPr lang="en-US" sz="1200" kern="1200" baseline="0" dirty="0" smtClean="0">
                <a:solidFill>
                  <a:schemeClr val="tx1"/>
                </a:solidFill>
                <a:effectLst/>
                <a:latin typeface="+mn-lt"/>
                <a:ea typeface="+mn-ea"/>
                <a:cs typeface="+mn-cs"/>
              </a:rPr>
              <a:t> RPM for </a:t>
            </a:r>
            <a:r>
              <a:rPr lang="en-US" sz="1200" kern="1200" dirty="0" smtClean="0">
                <a:solidFill>
                  <a:schemeClr val="tx1"/>
                </a:solidFill>
                <a:effectLst/>
                <a:latin typeface="+mn-lt"/>
                <a:ea typeface="+mn-ea"/>
                <a:cs typeface="+mn-cs"/>
              </a:rPr>
              <a:t>EPA Region 5</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 am also the Region 5 Superfund Redevelopment Coordinator, so</a:t>
            </a:r>
            <a:r>
              <a:rPr lang="en-US" sz="1200" kern="1200" baseline="0" dirty="0" smtClean="0">
                <a:solidFill>
                  <a:schemeClr val="tx1"/>
                </a:solidFill>
                <a:effectLst/>
                <a:latin typeface="+mn-lt"/>
                <a:ea typeface="+mn-ea"/>
                <a:cs typeface="+mn-cs"/>
              </a:rPr>
              <a:t> I am always on the lookout for ways to promote the safe and beneficial reuse of Superfund sites in Michigan, Wisconsin, Minnesota, Illinois, Indiana and Ohio. </a:t>
            </a:r>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C9B7A73-A050-4DBB-A4D3-7417BCF87002}" type="slidenum">
              <a:rPr lang="en-US" altLang="en-US" smtClean="0"/>
              <a:pPr eaLnBrk="1" hangingPunct="1"/>
              <a:t>1</a:t>
            </a:fld>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Southside Sanitary Landfill (SSL) occupies 312 acres in Decatur Township, Marion County</a:t>
            </a:r>
            <a:r>
              <a:rPr lang="en-US" baseline="0" dirty="0" smtClean="0"/>
              <a:t> -- about 4.5 miles southwest of downtown Indianapolis</a:t>
            </a:r>
            <a:r>
              <a:rPr lang="en-US" dirty="0" smtClean="0"/>
              <a:t>,</a:t>
            </a:r>
            <a:r>
              <a:rPr lang="en-US" baseline="0" dirty="0" smtClean="0"/>
              <a:t> in Indiana. To give you an idea of the surrounding area, Eagle Creek and White River form the site boundaries to the east and south respectively, and portions of Strakis Lake, and a Martin Marietta limestone mine border the site to the west. The actual SSL facility is located on the west bank of the White River.</a:t>
            </a:r>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10</a:t>
            </a:fld>
            <a:endParaRPr lang="en-US" dirty="0"/>
          </a:p>
        </p:txBody>
      </p:sp>
    </p:spTree>
    <p:extLst>
      <p:ext uri="{BB962C8B-B14F-4D97-AF65-F5344CB8AC3E}">
        <p14:creationId xmlns:p14="http://schemas.microsoft.com/office/powerpoint/2010/main" val="120093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SSL is an active solid waste disposal facility that began landfill activities in 1971. In 1974, the local government licensed the northern side of the site for disposal of solid waste. The first excavated area was filled by dumping refuse, and covering with a layer of soil. A second disposal area was excavated 150 feet to the south.</a:t>
            </a:r>
          </a:p>
          <a:p>
            <a:endParaRPr lang="en-US" dirty="0" smtClean="0"/>
          </a:p>
          <a:p>
            <a:r>
              <a:rPr lang="en-US" dirty="0" smtClean="0"/>
              <a:t>The initial operation used a cut and fill procedure. In 1981, operations switched to the area method of filling, which consists of dumping, spreading, and covering. Municipal solid waste is considered to be the site's primary waste;</a:t>
            </a:r>
            <a:r>
              <a:rPr lang="en-US" baseline="0" dirty="0" smtClean="0"/>
              <a:t> h</a:t>
            </a:r>
            <a:r>
              <a:rPr lang="en-US" dirty="0" smtClean="0"/>
              <a:t>owever, over the years, industrial and agricultural wastes have also been dumped at the site. An estimated 4 million cubic yards of waste, including coal tar, asbestos, iron oxide, clarifier sludge, and paint waste, have been disposed at the landfill.</a:t>
            </a:r>
          </a:p>
          <a:p>
            <a:endParaRPr lang="en-US" dirty="0" smtClean="0"/>
          </a:p>
          <a:p>
            <a:r>
              <a:rPr lang="en-US" dirty="0" smtClean="0"/>
              <a:t>In 1984, EPA contractors conducted a site inspection to acquire data to determine whether the Agency</a:t>
            </a:r>
            <a:r>
              <a:rPr lang="en-US" baseline="0" dirty="0" smtClean="0"/>
              <a:t> should place the site on the NPL</a:t>
            </a:r>
            <a:r>
              <a:rPr lang="en-US" dirty="0" smtClean="0"/>
              <a:t>. When ground water samples from on-site wells indicated the presence of heavy metals, EPA proposed the site for the NPL in June 1986 and finalized the site on the NPL in March 1989. The primary contaminants of concern were arsenic, iron, manganese, cadmium, chromium, silver, and nickel.</a:t>
            </a:r>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11</a:t>
            </a:fld>
            <a:endParaRPr lang="en-US" dirty="0"/>
          </a:p>
        </p:txBody>
      </p:sp>
    </p:spTree>
    <p:extLst>
      <p:ext uri="{BB962C8B-B14F-4D97-AF65-F5344CB8AC3E}">
        <p14:creationId xmlns:p14="http://schemas.microsoft.com/office/powerpoint/2010/main" val="1530673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landfill continued to operate</a:t>
            </a:r>
            <a:r>
              <a:rPr lang="en-US" baseline="0" dirty="0" smtClean="0"/>
              <a:t> t</a:t>
            </a:r>
            <a:r>
              <a:rPr lang="en-US" dirty="0" smtClean="0"/>
              <a:t>hroughout</a:t>
            </a:r>
            <a:r>
              <a:rPr lang="en-US" baseline="0" dirty="0" smtClean="0"/>
              <a:t> all the cleanup activities. This required open lines of communication between all site stakeholders and ongoing site operational improvements to ensure the site could continue to function as a landfill throughout cleanup. </a:t>
            </a:r>
          </a:p>
          <a:p>
            <a:endParaRPr lang="en-US" baseline="0" dirty="0" smtClean="0"/>
          </a:p>
          <a:p>
            <a:r>
              <a:rPr lang="en-US" dirty="0" smtClean="0"/>
              <a:t>In 1985, the SSL operators signed an agreement with the Indiana State Board of Health (ISBH) to correct drainage problems that were identified at the landfill. </a:t>
            </a:r>
          </a:p>
          <a:p>
            <a:endParaRPr lang="en-US" dirty="0" smtClean="0"/>
          </a:p>
          <a:p>
            <a:r>
              <a:rPr lang="en-US" dirty="0" smtClean="0"/>
              <a:t>In 1986, the SSL owners signed an Agreed Order with the Indiana Department of Environmental Management (IDEM) to construct both a hydraulic cut-off barrier (slurry wall) and a leachate collection system, in order to isolate the ground water beneath the landfill from the surrounding ground water. </a:t>
            </a:r>
          </a:p>
          <a:p>
            <a:endParaRPr lang="en-US" dirty="0" smtClean="0"/>
          </a:p>
          <a:p>
            <a:r>
              <a:rPr lang="en-US" dirty="0" smtClean="0"/>
              <a:t>Additionally, the Agreed Order included a performance monitoring network, cover and grading requirements, operating procedures, closure and post-closure </a:t>
            </a:r>
          </a:p>
          <a:p>
            <a:r>
              <a:rPr lang="en-US" dirty="0" smtClean="0"/>
              <a:t>procedures and requirements, and the establishment of both closure and post-closure funds. The established well network monitors ground water levels and quality both inside and outside the slurry wall. </a:t>
            </a:r>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12</a:t>
            </a:fld>
            <a:endParaRPr lang="en-US" dirty="0"/>
          </a:p>
        </p:txBody>
      </p:sp>
    </p:spTree>
    <p:extLst>
      <p:ext uri="{BB962C8B-B14F-4D97-AF65-F5344CB8AC3E}">
        <p14:creationId xmlns:p14="http://schemas.microsoft.com/office/powerpoint/2010/main" val="2913154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on there was an</a:t>
            </a:r>
            <a:r>
              <a:rPr lang="en-US" baseline="0" dirty="0" smtClean="0"/>
              <a:t> interest in recycling the on-site landfill gases, which are produced when the organic portion of solid waste biodegrades naturally. The landfill owners and other parties interested in putting the landfill gas to use would need to work with EPA and IDEM to ensure that reuse would not interfere with their monitoring activities. R</a:t>
            </a:r>
            <a:r>
              <a:rPr lang="en-US" dirty="0" smtClean="0"/>
              <a:t>ecovery wells were installed at the SSL site in the</a:t>
            </a:r>
            <a:r>
              <a:rPr lang="en-US" baseline="0" dirty="0" smtClean="0"/>
              <a:t> early 1980s.</a:t>
            </a:r>
            <a:r>
              <a:rPr lang="en-US" dirty="0" smtClean="0"/>
              <a:t> Tests were conducted with these wells to determine if the landfill gas could be collected safely and in sufficient, reliable quantities to be used as an energy source. </a:t>
            </a:r>
          </a:p>
          <a:p>
            <a:endParaRPr lang="en-US" dirty="0" smtClean="0"/>
          </a:p>
          <a:p>
            <a:r>
              <a:rPr lang="en-US" dirty="0" smtClean="0"/>
              <a:t>After considerable research and investment, more than 100 landfill gas recovery wells were installed. An intricate pipeline system was constructed at the landfill site to collect and transport the landfill gas. </a:t>
            </a:r>
          </a:p>
          <a:p>
            <a:endParaRPr lang="en-US" dirty="0" smtClean="0"/>
          </a:p>
          <a:p>
            <a:r>
              <a:rPr lang="en-US" dirty="0" smtClean="0"/>
              <a:t>Some of the landfill gas collected is used to heat an</a:t>
            </a:r>
            <a:r>
              <a:rPr lang="en-US" baseline="0" dirty="0" smtClean="0"/>
              <a:t> on-site </a:t>
            </a:r>
            <a:r>
              <a:rPr lang="en-US" dirty="0" smtClean="0"/>
              <a:t>vehicle maintenance shop and power the landfill's liquid pumping system. </a:t>
            </a:r>
          </a:p>
          <a:p>
            <a:endParaRPr lang="en-US" dirty="0" smtClean="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13</a:t>
            </a:fld>
            <a:endParaRPr lang="en-US" dirty="0"/>
          </a:p>
        </p:txBody>
      </p:sp>
    </p:spTree>
    <p:extLst>
      <p:ext uri="{BB962C8B-B14F-4D97-AF65-F5344CB8AC3E}">
        <p14:creationId xmlns:p14="http://schemas.microsoft.com/office/powerpoint/2010/main" val="675685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Crossroads Greenhouse, a 6.5 acre glass greenhouse which opened in April 1989, is the major consumer of landfill gas from the site.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Annually, more than 400,000 poinsettias, bedding plants, and hanging baskets are grown and supplied from the Crossroads Greenhouse.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sz="1200" b="0" i="0" u="none" strike="noStrike" kern="1200" baseline="0" dirty="0" smtClean="0">
                <a:solidFill>
                  <a:schemeClr val="tx1"/>
                </a:solidFill>
                <a:latin typeface="+mn-lt"/>
                <a:ea typeface="+mn-ea"/>
                <a:cs typeface="+mn-cs"/>
              </a:rPr>
              <a:t>One of the largest methane-powered greenhouses in the United States, the Crossroads Greenhouse has pulled, on average, more the 2.2 million cubic feet of landfill gas each day from the landfill since 1989.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algn="ctr"/>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14</a:t>
            </a:fld>
            <a:endParaRPr lang="en-US" dirty="0"/>
          </a:p>
        </p:txBody>
      </p:sp>
    </p:spTree>
    <p:extLst>
      <p:ext uri="{BB962C8B-B14F-4D97-AF65-F5344CB8AC3E}">
        <p14:creationId xmlns:p14="http://schemas.microsoft.com/office/powerpoint/2010/main" val="3847762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Remedial Investigation, conducted between January 1992 and November 1993, revealed the chemical contamination found in the ground water did not pose an unacceptable risk to human health and the environment. The RI concluded that the remedial measures implemented per the 1986 Agreed</a:t>
            </a:r>
            <a:r>
              <a:rPr lang="en-US" baseline="0" dirty="0" smtClean="0"/>
              <a:t> Order</a:t>
            </a:r>
            <a:r>
              <a:rPr lang="en-US" dirty="0" smtClean="0"/>
              <a:t> (the slurry wall, monitoring network and leachate system)</a:t>
            </a:r>
            <a:r>
              <a:rPr lang="en-US" baseline="0" dirty="0" smtClean="0"/>
              <a:t> </a:t>
            </a:r>
            <a:r>
              <a:rPr lang="en-US" dirty="0" smtClean="0"/>
              <a:t>were adequately protecting the surrounding media from the landfill contamination. So, the ROD was signed just a couple</a:t>
            </a:r>
            <a:r>
              <a:rPr lang="en-US" baseline="0" dirty="0" smtClean="0"/>
              <a:t> years after the RI, </a:t>
            </a:r>
            <a:r>
              <a:rPr lang="en-US" dirty="0" smtClean="0"/>
              <a:t>on September 14, 1995 and documented that the existing remedial measures were</a:t>
            </a:r>
            <a:r>
              <a:rPr lang="en-US" baseline="0" dirty="0" smtClean="0"/>
              <a:t> sufficient to protect human and environmental health. A</a:t>
            </a:r>
            <a:r>
              <a:rPr lang="en-US" dirty="0" smtClean="0"/>
              <a:t> "No Further Action" remedy was selected under CERCLA.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r>
              <a:rPr lang="en-US" dirty="0" smtClean="0"/>
              <a:t>EPA deleted the site from the NPL on July 3, 1997.</a:t>
            </a:r>
          </a:p>
          <a:p>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15</a:t>
            </a:fld>
            <a:endParaRPr lang="en-US" dirty="0"/>
          </a:p>
        </p:txBody>
      </p:sp>
    </p:spTree>
    <p:extLst>
      <p:ext uri="{BB962C8B-B14F-4D97-AF65-F5344CB8AC3E}">
        <p14:creationId xmlns:p14="http://schemas.microsoft.com/office/powerpoint/2010/main" val="3412069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kern="1200" baseline="0" dirty="0" smtClean="0">
                <a:solidFill>
                  <a:schemeClr val="tx1"/>
                </a:solidFill>
                <a:latin typeface="+mn-lt"/>
                <a:ea typeface="+mn-ea"/>
                <a:cs typeface="+mn-cs"/>
              </a:rPr>
              <a:t>Shortly after the site deletion, the Rolls Royce Allison Aircraft Engine Plant signed a multi-year contract with SSL through Granger Energy in 1998 to obtain landfill gas from the site. They use the landfill gas for boiler and generator fuels. </a:t>
            </a:r>
          </a:p>
          <a:p>
            <a:pPr algn="l"/>
            <a:endParaRPr lang="en-US" sz="1200" b="0" i="0" u="none" strike="noStrike" kern="1200" baseline="0" dirty="0" smtClean="0">
              <a:solidFill>
                <a:schemeClr val="tx1"/>
              </a:solidFill>
              <a:latin typeface="+mn-lt"/>
              <a:ea typeface="+mn-ea"/>
              <a:cs typeface="+mn-cs"/>
            </a:endParaRPr>
          </a:p>
          <a:p>
            <a:pPr algn="l"/>
            <a:r>
              <a:rPr lang="en-US" sz="1200" b="0" i="0" u="none" strike="noStrike" kern="1200" baseline="0" dirty="0" smtClean="0">
                <a:solidFill>
                  <a:schemeClr val="tx1"/>
                </a:solidFill>
                <a:latin typeface="+mn-lt"/>
                <a:ea typeface="+mn-ea"/>
                <a:cs typeface="+mn-cs"/>
              </a:rPr>
              <a:t>This </a:t>
            </a:r>
            <a:r>
              <a:rPr lang="en-US" dirty="0" smtClean="0"/>
              <a:t>successful public-private partnership between SSL, Rolls Royce and Granger Energy LLC,</a:t>
            </a:r>
            <a:r>
              <a:rPr lang="en-US" baseline="0" dirty="0" smtClean="0"/>
              <a:t> and Rolls Royce’s access to harvested landfill gas has </a:t>
            </a:r>
            <a:r>
              <a:rPr lang="en-US" dirty="0" smtClean="0"/>
              <a:t>saved Rolls Royce over $2 million in avoided fuel costs.</a:t>
            </a:r>
            <a:r>
              <a:rPr lang="en-US" baseline="0" dirty="0" smtClean="0"/>
              <a:t> And th</a:t>
            </a:r>
            <a:r>
              <a:rPr lang="en-US" dirty="0" smtClean="0"/>
              <a:t>e reduction in greenhouse gas emissions is estimated to be more than 20 tons per year.</a:t>
            </a:r>
          </a:p>
          <a:p>
            <a:pPr algn="l"/>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Vertellus Specialties, Inc. Indianapolis is also a customer using landfill gas from the site for boiler fuel.</a:t>
            </a:r>
          </a:p>
          <a:p>
            <a:pPr algn="l"/>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16</a:t>
            </a:fld>
            <a:endParaRPr lang="en-US" dirty="0"/>
          </a:p>
        </p:txBody>
      </p:sp>
    </p:spTree>
    <p:extLst>
      <p:ext uri="{BB962C8B-B14F-4D97-AF65-F5344CB8AC3E}">
        <p14:creationId xmlns:p14="http://schemas.microsoft.com/office/powerpoint/2010/main" val="665984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site has continued on</a:t>
            </a:r>
            <a:r>
              <a:rPr lang="en-US" baseline="0" dirty="0" smtClean="0"/>
              <a:t> to support many different types of reuse over the years. </a:t>
            </a:r>
          </a:p>
          <a:p>
            <a:endParaRPr lang="en-US" baseline="0" dirty="0" smtClean="0"/>
          </a:p>
          <a:p>
            <a:r>
              <a:rPr lang="en-US" dirty="0" smtClean="0"/>
              <a:t>In addition</a:t>
            </a:r>
            <a:r>
              <a:rPr lang="en-US" baseline="0" dirty="0" smtClean="0"/>
              <a:t> to the gas-to-energy production, additional businesses have begun to use site property as well, such as the Buffer Park golf course (owned by South Side Landfill, Inc.), which got its name from being the buffer between the landfill and surrounding properties. </a:t>
            </a:r>
          </a:p>
          <a:p>
            <a:endParaRPr lang="en-US" baseline="0" dirty="0" smtClean="0"/>
          </a:p>
          <a:p>
            <a:r>
              <a:rPr lang="en-US" baseline="0" dirty="0" smtClean="0"/>
              <a:t>On your screen you can see the entryway to the golf course as well as a view of the 9-hole golf course with the Indianapolis skyline in the background.</a:t>
            </a:r>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17</a:t>
            </a:fld>
            <a:endParaRPr lang="en-US" dirty="0"/>
          </a:p>
        </p:txBody>
      </p:sp>
    </p:spTree>
    <p:extLst>
      <p:ext uri="{BB962C8B-B14F-4D97-AF65-F5344CB8AC3E}">
        <p14:creationId xmlns:p14="http://schemas.microsoft.com/office/powerpoint/2010/main" val="27244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photos of the golf course – as you can see, this</a:t>
            </a:r>
            <a:r>
              <a:rPr lang="en-US" baseline="0" dirty="0" smtClean="0"/>
              <a:t> area doesn’t bring to mind thoughts of contamination or cleanup, it is a vibrant, green and popular recreational asset.</a:t>
            </a:r>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18</a:t>
            </a:fld>
            <a:endParaRPr lang="en-US" dirty="0"/>
          </a:p>
        </p:txBody>
      </p:sp>
    </p:spTree>
    <p:extLst>
      <p:ext uri="{BB962C8B-B14F-4D97-AF65-F5344CB8AC3E}">
        <p14:creationId xmlns:p14="http://schemas.microsoft.com/office/powerpoint/2010/main" val="1740962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spcBef>
                <a:spcPts val="1600"/>
              </a:spcBef>
              <a:spcAft>
                <a:spcPct val="0"/>
              </a:spcAft>
              <a:buClrTx/>
              <a:buSzTx/>
              <a:buFontTx/>
              <a:buNone/>
              <a:tabLst/>
              <a:defRPr/>
            </a:pPr>
            <a:r>
              <a:rPr lang="en-US" altLang="en-US" b="0" dirty="0" smtClean="0">
                <a:ea typeface="ＭＳ Ｐゴシック" pitchFamily="34" charset="-128"/>
                <a:cs typeface="Arial" charset="0"/>
              </a:rPr>
              <a:t>The</a:t>
            </a:r>
            <a:r>
              <a:rPr lang="en-US" altLang="en-US" b="0" baseline="0" dirty="0" smtClean="0">
                <a:ea typeface="ＭＳ Ｐゴシック" pitchFamily="34" charset="-128"/>
                <a:cs typeface="Arial" charset="0"/>
              </a:rPr>
              <a:t> alternative energy uses of the site’s landfill gas provide an excellent learning opportunity for local schools. In 2003, the landfill donated land on the site for use by the Indianapolis School Board for outside environmental education. </a:t>
            </a:r>
            <a:r>
              <a:rPr lang="en-US" b="0" i="0" kern="1200" dirty="0" smtClean="0">
                <a:solidFill>
                  <a:schemeClr val="tx1"/>
                </a:solidFill>
                <a:effectLst/>
              </a:rPr>
              <a:t>SSL provides educational tours to approximately 6,000 individuals every year.  The vast majority of those are local students (3rd grade and above), but they also host university classes, civic groups, and even large numbers of the FFA conventioneers</a:t>
            </a:r>
            <a:r>
              <a:rPr lang="en-US" b="0" i="0" kern="1200" dirty="0" smtClean="0">
                <a:solidFill>
                  <a:schemeClr val="tx1"/>
                </a:solidFill>
                <a:effectLst/>
              </a:rPr>
              <a:t>.</a:t>
            </a:r>
          </a:p>
          <a:p>
            <a:pPr marL="0" marR="0" indent="0" algn="l" defTabSz="914400" rtl="0" eaLnBrk="1" fontAlgn="base" latinLnBrk="0" hangingPunct="1">
              <a:spcBef>
                <a:spcPts val="1600"/>
              </a:spcBef>
              <a:spcAft>
                <a:spcPct val="0"/>
              </a:spcAft>
              <a:buClrTx/>
              <a:buSzTx/>
              <a:buFontTx/>
              <a:buNone/>
              <a:tabLst/>
              <a:defRPr/>
            </a:pPr>
            <a:r>
              <a:rPr lang="en-US" b="0" i="0" kern="1200" dirty="0" smtClean="0">
                <a:solidFill>
                  <a:schemeClr val="tx1"/>
                </a:solidFill>
                <a:effectLst/>
              </a:rPr>
              <a:t/>
            </a:r>
            <a:br>
              <a:rPr lang="en-US" b="0" i="0" kern="1200" dirty="0" smtClean="0">
                <a:solidFill>
                  <a:schemeClr val="tx1"/>
                </a:solidFill>
                <a:effectLst/>
              </a:rPr>
            </a:br>
            <a:r>
              <a:rPr lang="en-US" b="0" i="0" kern="1200" dirty="0" smtClean="0">
                <a:solidFill>
                  <a:schemeClr val="tx1"/>
                </a:solidFill>
                <a:effectLst/>
              </a:rPr>
              <a:t>A </a:t>
            </a:r>
            <a:r>
              <a:rPr lang="en-US" b="0" i="0" kern="1200" dirty="0" smtClean="0">
                <a:solidFill>
                  <a:schemeClr val="tx1"/>
                </a:solidFill>
                <a:effectLst/>
              </a:rPr>
              <a:t>tour typically lasts about 1-1/2 hours and begins with a 25 minute video that describes landfills in general as well as many features that are specific to South Side Landfill in particular.  The video also describes many of the features of the Crossroads Greenhouse.  After the video, groups are taken on a driving tour of the landfill (weather permitting).  At the conclusion of the driving tour there is a walkthrough tour of the Crossroads Greenhouse.</a:t>
            </a:r>
          </a:p>
          <a:p>
            <a:pPr eaLnBrk="1" hangingPunct="1">
              <a:spcBef>
                <a:spcPts val="1600"/>
              </a:spcBef>
            </a:pPr>
            <a:r>
              <a:rPr lang="en-US" altLang="en-US" dirty="0" smtClean="0">
                <a:ea typeface="ＭＳ Ｐゴシック" pitchFamily="34" charset="-128"/>
                <a:cs typeface="Arial" charset="0"/>
              </a:rPr>
              <a:t>Local </a:t>
            </a:r>
            <a:r>
              <a:rPr lang="en-US" altLang="en-US" dirty="0" smtClean="0">
                <a:ea typeface="ＭＳ Ｐゴシック" pitchFamily="34" charset="-128"/>
                <a:cs typeface="Arial" charset="0"/>
              </a:rPr>
              <a:t>school</a:t>
            </a:r>
            <a:r>
              <a:rPr lang="en-US" altLang="en-US" baseline="0" dirty="0" smtClean="0">
                <a:ea typeface="ＭＳ Ｐゴシック" pitchFamily="34" charset="-128"/>
                <a:cs typeface="Arial" charset="0"/>
              </a:rPr>
              <a:t> classes</a:t>
            </a:r>
            <a:r>
              <a:rPr lang="en-US" altLang="en-US" dirty="0" smtClean="0">
                <a:ea typeface="ＭＳ Ｐゴシック" pitchFamily="34" charset="-128"/>
                <a:cs typeface="Arial" charset="0"/>
              </a:rPr>
              <a:t> take fieldtrip tours as part of their science and civics curriculum to experience the three “Rs” -- Reduce, Reuse and Recycle -- in action. This course, which was developed at the site, helps area teachers incorporate landfill science into their curriculum. In light of budget cuts to local schools, SSL has even developed</a:t>
            </a:r>
            <a:r>
              <a:rPr lang="en-US" altLang="en-US" baseline="0" dirty="0" smtClean="0">
                <a:ea typeface="ＭＳ Ｐゴシック" pitchFamily="34" charset="-128"/>
                <a:cs typeface="Arial" charset="0"/>
              </a:rPr>
              <a:t> classroom activities, puzzles and games that teachers can use in the classroom when resources aren’t available to take students on field trips. </a:t>
            </a:r>
            <a:endParaRPr lang="en-US" altLang="en-US" dirty="0" smtClean="0">
              <a:ea typeface="ＭＳ Ｐゴシック" pitchFamily="34" charset="-128"/>
              <a:cs typeface="Arial" charset="0"/>
            </a:endParaRPr>
          </a:p>
          <a:p>
            <a:pPr eaLnBrk="1" hangingPunct="1">
              <a:spcBef>
                <a:spcPts val="1600"/>
              </a:spcBef>
            </a:pPr>
            <a:endParaRPr lang="en-US" altLang="en-US" dirty="0" smtClean="0">
              <a:ea typeface="ＭＳ Ｐゴシック" pitchFamily="34" charset="-128"/>
              <a:cs typeface="Arial" charset="0"/>
            </a:endParaRPr>
          </a:p>
          <a:p>
            <a:pPr eaLnBrk="1" hangingPunct="1">
              <a:spcBef>
                <a:spcPts val="1600"/>
              </a:spcBef>
            </a:pPr>
            <a:endParaRPr lang="en-US" altLang="en-US" dirty="0" smtClean="0">
              <a:ea typeface="ＭＳ Ｐゴシック" pitchFamily="34" charset="-128"/>
              <a:cs typeface="Arial"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01FB172-0B92-4B4D-B404-6BA45CFC9677}" type="slidenum">
              <a:rPr lang="en-US" altLang="en-US" smtClean="0"/>
              <a:pPr eaLnBrk="1" hangingPunct="1"/>
              <a:t>19</a:t>
            </a:fld>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Region 5 has strongly supported Superfund redevelopment efforts for more than 15 years. From commercial and industrial land uses providing jobs and tax revenues to ecological revitalization, parks and innovative renewable energy projects, Region 5 is committed to helping communities turn Superfund sites into valued assets. Today, there are over 75 Superfund sites in reuse in Region 5, and even more are in continued use and/or</a:t>
            </a:r>
            <a:r>
              <a:rPr lang="en-US" altLang="en-US" baseline="0" dirty="0" smtClean="0"/>
              <a:t> planned reuse</a:t>
            </a:r>
            <a:r>
              <a:rPr lang="en-US" altLang="en-US" dirty="0" smtClean="0"/>
              <a:t>.</a:t>
            </a:r>
          </a:p>
          <a:p>
            <a:pPr eaLnBrk="1" hangingPunct="1">
              <a:spcBef>
                <a:spcPct val="0"/>
              </a:spcBef>
            </a:pPr>
            <a:endParaRPr lang="en-US" altLang="en-US" dirty="0" smtClean="0"/>
          </a:p>
          <a:p>
            <a:pPr eaLnBrk="1" hangingPunct="1">
              <a:spcBef>
                <a:spcPct val="0"/>
              </a:spcBef>
            </a:pPr>
            <a:r>
              <a:rPr lang="en-US" altLang="en-US" dirty="0" smtClean="0"/>
              <a:t>Today, I will provide a brief overview of some of the sites in recreational and educational reuse in Region 5. Then, we will delve into an in-depth case study looking at recreational and educational reuse opportunities at one site in particular – the Southside Sanitary Landfill in Decatur Township, Indiana. </a:t>
            </a:r>
          </a:p>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874833A-47CE-465D-A8F2-E9F600405347}" type="slidenum">
              <a:rPr lang="en-US" altLang="en-US" smtClean="0"/>
              <a:pPr eaLnBrk="1" hangingPunct="1"/>
              <a:t>2</a:t>
            </a:fld>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 few years ago, the Superfund Redevelopment Initiative took a look at the economic impacts of the site and here is what we found. The numbers really show the impact that this site has had on the community.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171450" indent="-171450">
              <a:buFont typeface="Arial" panose="020B0604020202020204" pitchFamily="34" charset="0"/>
              <a:buChar char="•"/>
            </a:pPr>
            <a:r>
              <a:rPr lang="en-US" dirty="0" smtClean="0"/>
              <a:t>Crossroads Greenhouse generates more than $530,000 in annual sales, employs eight people and contributes approximately $196,000 in employment income to the community annually.</a:t>
            </a:r>
          </a:p>
          <a:p>
            <a:pPr marL="171450" indent="-171450">
              <a:buFont typeface="Arial" panose="020B0604020202020204" pitchFamily="34" charset="0"/>
              <a:buChar char="•"/>
            </a:pPr>
            <a:r>
              <a:rPr lang="en-US" dirty="0" smtClean="0"/>
              <a:t>Buffer Park Golf Course generates approximately $500,000 annually in revenue, employs around 20 people and contributes approximately $366,000 in employment income to the community.</a:t>
            </a:r>
          </a:p>
          <a:p>
            <a:pPr marL="171450" indent="-171450">
              <a:buFont typeface="Arial" panose="020B0604020202020204" pitchFamily="34" charset="0"/>
              <a:buChar char="•"/>
            </a:pPr>
            <a:r>
              <a:rPr lang="en-US" dirty="0" smtClean="0"/>
              <a:t>SSL employs approximately 25 people a year, supplying approxi</a:t>
            </a:r>
            <a:r>
              <a:rPr lang="en-US" baseline="0" dirty="0" smtClean="0"/>
              <a:t>mately </a:t>
            </a:r>
            <a:r>
              <a:rPr lang="en-US" dirty="0" smtClean="0"/>
              <a:t>$860,000 in annual income to the community. </a:t>
            </a:r>
          </a:p>
          <a:p>
            <a:pPr marL="171450" indent="-171450">
              <a:buFont typeface="Arial" panose="020B0604020202020204" pitchFamily="34" charset="0"/>
              <a:buChar char="•"/>
            </a:pPr>
            <a:r>
              <a:rPr lang="en-US" dirty="0" smtClean="0"/>
              <a:t>The landfill receives 900,000 tons of waste per year.</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i="1" dirty="0" smtClean="0"/>
              <a:t>[Note to Tom – numbers are</a:t>
            </a:r>
            <a:r>
              <a:rPr lang="en-US" i="1" baseline="0" dirty="0" smtClean="0"/>
              <a:t> rounded down for cautionary purposes since they are a few years old – 2011 econ case study]</a:t>
            </a:r>
            <a:endParaRPr lang="en-US" i="1" dirty="0" smtClean="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20</a:t>
            </a:fld>
            <a:endParaRPr lang="en-US" dirty="0"/>
          </a:p>
        </p:txBody>
      </p:sp>
    </p:spTree>
    <p:extLst>
      <p:ext uri="{BB962C8B-B14F-4D97-AF65-F5344CB8AC3E}">
        <p14:creationId xmlns:p14="http://schemas.microsoft.com/office/powerpoint/2010/main" val="3335075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xfrm>
            <a:off x="361950" y="4343400"/>
            <a:ext cx="61341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Char char="•"/>
            </a:pPr>
            <a:r>
              <a:rPr lang="en-US" altLang="en-US" sz="1100" dirty="0" smtClean="0">
                <a:cs typeface="Times New Roman" pitchFamily="18" charset="0"/>
              </a:rPr>
              <a:t>There are a lot of take home points</a:t>
            </a:r>
            <a:r>
              <a:rPr lang="en-US" altLang="en-US" sz="1100" baseline="0" dirty="0" smtClean="0">
                <a:cs typeface="Times New Roman" pitchFamily="18" charset="0"/>
              </a:rPr>
              <a:t> from the redevelopment of the Southside Sanitary Landfill. The reuses are diverse and benefit the community in so many ways. Site operations now provide educational, recreational, industrial and commercial opportunities.</a:t>
            </a:r>
          </a:p>
          <a:p>
            <a:pPr marL="228600" indent="-228600" eaLnBrk="1" hangingPunct="1">
              <a:spcBef>
                <a:spcPct val="0"/>
              </a:spcBef>
              <a:buFontTx/>
              <a:buChar char="•"/>
            </a:pPr>
            <a:endParaRPr lang="en-US" altLang="en-US" sz="1100" baseline="0" dirty="0" smtClean="0">
              <a:cs typeface="Times New Roman" pitchFamily="18" charset="0"/>
            </a:endParaRPr>
          </a:p>
          <a:p>
            <a:pPr marL="228600" indent="-228600" eaLnBrk="1" hangingPunct="1">
              <a:spcBef>
                <a:spcPct val="0"/>
              </a:spcBef>
              <a:buFontTx/>
              <a:buChar char="•"/>
            </a:pPr>
            <a:r>
              <a:rPr lang="en-US" altLang="en-US" sz="1100" baseline="0" dirty="0" smtClean="0">
                <a:cs typeface="Times New Roman" pitchFamily="18" charset="0"/>
              </a:rPr>
              <a:t>One of the first things I want to highlight is the importance of communicating throughout the process. The site remained in continued use throughout the cleanup process and that requires coordinating between those trying to cleanup the site, those that are trying to operate and then lastly the agencies that are responsible for monitoring and regulating the site’s cleanup. </a:t>
            </a:r>
          </a:p>
          <a:p>
            <a:pPr marL="0" indent="0" eaLnBrk="1" hangingPunct="1">
              <a:spcBef>
                <a:spcPct val="0"/>
              </a:spcBef>
              <a:buFontTx/>
              <a:buNone/>
            </a:pPr>
            <a:endParaRPr lang="en-US" altLang="en-US" sz="1100" dirty="0" smtClean="0">
              <a:cs typeface="Times New Roman" pitchFamily="18" charset="0"/>
            </a:endParaRPr>
          </a:p>
          <a:p>
            <a:pPr marL="228600" indent="-228600" eaLnBrk="1" hangingPunct="1">
              <a:spcBef>
                <a:spcPct val="0"/>
              </a:spcBef>
              <a:buFontTx/>
              <a:buChar char="•"/>
            </a:pPr>
            <a:r>
              <a:rPr lang="en-US" altLang="en-US" sz="1100" dirty="0" smtClean="0">
                <a:cs typeface="Times New Roman" pitchFamily="18" charset="0"/>
              </a:rPr>
              <a:t>Many sites simply</a:t>
            </a:r>
            <a:r>
              <a:rPr lang="en-US" altLang="en-US" sz="1100" baseline="0" dirty="0" smtClean="0">
                <a:cs typeface="Times New Roman" pitchFamily="18" charset="0"/>
              </a:rPr>
              <a:t> flare off landfill gases and don’t think about harnessing it for use. But at sites like this where there is ongoing landfilling, and thus a steady supply for developing landfill gas, it is a valuable resource and the site stakeholders recognized its value for heating on-site buildings and powering the landfill’s liquid pumping system as well as commercial purposes. </a:t>
            </a:r>
          </a:p>
          <a:p>
            <a:pPr marL="228600" indent="-228600" eaLnBrk="1" hangingPunct="1">
              <a:spcBef>
                <a:spcPct val="0"/>
              </a:spcBef>
              <a:buFontTx/>
              <a:buChar char="•"/>
            </a:pPr>
            <a:endParaRPr lang="en-US" altLang="en-US" sz="1100" baseline="0" dirty="0" smtClean="0">
              <a:cs typeface="Times New Roman" pitchFamily="18" charset="0"/>
            </a:endParaRPr>
          </a:p>
          <a:p>
            <a:pPr marL="228600" indent="-228600" eaLnBrk="1" hangingPunct="1">
              <a:spcBef>
                <a:spcPct val="0"/>
              </a:spcBef>
              <a:buFontTx/>
              <a:buChar char="•"/>
            </a:pPr>
            <a:r>
              <a:rPr lang="en-US" altLang="en-US" sz="1100" baseline="0" dirty="0" smtClean="0">
                <a:cs typeface="Times New Roman" pitchFamily="18" charset="0"/>
              </a:rPr>
              <a:t>It is ideal to bring reuse discussions to the table early. The first reuse effort at the site took place while EPA was finalizing the Site on the NPL. It’s never too early to consider reuse opportunities, especially since reasonably anticipated future land uses should play a role in selecting the remedy for a site. </a:t>
            </a:r>
          </a:p>
          <a:p>
            <a:pPr marL="228600" indent="-228600" eaLnBrk="1" hangingPunct="1">
              <a:spcBef>
                <a:spcPct val="0"/>
              </a:spcBef>
              <a:buFontTx/>
              <a:buChar char="•"/>
            </a:pPr>
            <a:endParaRPr lang="en-US" altLang="en-US" sz="1100" baseline="0" dirty="0" smtClean="0">
              <a:cs typeface="Times New Roman" pitchFamily="18" charset="0"/>
            </a:endParaRPr>
          </a:p>
          <a:p>
            <a:pPr marL="228600" indent="-228600" eaLnBrk="1" hangingPunct="1">
              <a:spcBef>
                <a:spcPct val="0"/>
              </a:spcBef>
              <a:buFontTx/>
              <a:buChar char="•"/>
            </a:pPr>
            <a:r>
              <a:rPr lang="en-US" altLang="en-US" sz="1100" baseline="0" dirty="0" smtClean="0">
                <a:cs typeface="Times New Roman" pitchFamily="18" charset="0"/>
              </a:rPr>
              <a:t>And lastly, I think it is pretty clear that SSL is extremely proud of what they have accomplished here. And they are eager to share their story and experiences with others, even finding creative ways in to incorporate landfill science and teaching about the site cleanup and reuse in area schools. </a:t>
            </a:r>
          </a:p>
          <a:p>
            <a:pPr marL="228600" indent="-228600" eaLnBrk="1" hangingPunct="1">
              <a:spcBef>
                <a:spcPct val="0"/>
              </a:spcBef>
              <a:buFontTx/>
              <a:buChar char="•"/>
            </a:pPr>
            <a:endParaRPr lang="en-US" altLang="en-US" sz="1100" dirty="0" smtClean="0">
              <a:cs typeface="Times New Roman" pitchFamily="18" charset="0"/>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25C0767-3EEE-4C77-A48E-A6A70DE4BB43}" type="slidenum">
              <a:rPr lang="en-US" altLang="en-US" smtClean="0"/>
              <a:pPr eaLnBrk="1" hangingPunct="1"/>
              <a:t>21</a:t>
            </a:fld>
            <a:endParaRPr lang="en-US"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feel free to contact me with any questions about SSL, Region 5 reuse or anything</a:t>
            </a:r>
            <a:r>
              <a:rPr lang="en-US" baseline="0" dirty="0" smtClean="0"/>
              <a:t> else I can help you with.</a:t>
            </a:r>
          </a:p>
          <a:p>
            <a:endParaRPr lang="en-US" baseline="0" dirty="0" smtClean="0"/>
          </a:p>
          <a:p>
            <a:r>
              <a:rPr lang="en-US" baseline="0" dirty="0" smtClean="0"/>
              <a:t>Next up will be Rob Stites from Region 8. </a:t>
            </a:r>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22</a:t>
            </a:fld>
            <a:endParaRPr lang="en-US" dirty="0"/>
          </a:p>
        </p:txBody>
      </p:sp>
    </p:spTree>
    <p:extLst>
      <p:ext uri="{BB962C8B-B14F-4D97-AF65-F5344CB8AC3E}">
        <p14:creationId xmlns:p14="http://schemas.microsoft.com/office/powerpoint/2010/main" val="907083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120-acre Butterworth #2 Landfill site is located in Grand Rapids, Michigan. </a:t>
            </a:r>
            <a:r>
              <a:rPr lang="en-US" sz="1200" b="0" i="0" u="none" strike="noStrike" kern="1200" baseline="0" dirty="0" smtClean="0">
                <a:solidFill>
                  <a:schemeClr val="tx1"/>
                </a:solidFill>
                <a:latin typeface="+mn-lt"/>
                <a:ea typeface="+mn-ea"/>
                <a:cs typeface="+mn-cs"/>
              </a:rPr>
              <a:t>From 1950 until 1973, the landfill was an open dump and a sanitary landfill. </a:t>
            </a:r>
          </a:p>
          <a:p>
            <a:r>
              <a:rPr lang="en-US" sz="1200" b="0" i="0" u="none" strike="noStrike" kern="1200" baseline="0" dirty="0" smtClean="0">
                <a:solidFill>
                  <a:schemeClr val="tx1"/>
                </a:solidFill>
                <a:latin typeface="+mn-lt"/>
                <a:ea typeface="+mn-ea"/>
                <a:cs typeface="+mn-cs"/>
              </a:rPr>
              <a:t>Cleanup began in 1990 with the removal of waste drums and soil. The Site’s remedy also included a landfill cover and ground water monitoring, which is ongoing. </a:t>
            </a:r>
          </a:p>
          <a:p>
            <a:endParaRPr lang="en-US" sz="1200" b="0" i="0" u="none" strike="noStrike" kern="1200" baseline="0" dirty="0" smtClean="0">
              <a:solidFill>
                <a:schemeClr val="tx1"/>
              </a:solidFill>
              <a:latin typeface="+mn-lt"/>
              <a:ea typeface="+mn-ea"/>
              <a:cs typeface="+mn-cs"/>
            </a:endParaRPr>
          </a:p>
          <a:p>
            <a:r>
              <a:rPr lang="en-US" baseline="0" dirty="0" smtClean="0"/>
              <a:t>SRI Region 5 and the City of Grand Rapids worked together to develop a site assessment and conceptual reuse plan for the site. From this work, plans to extend a bike trail through the site were approved. In fall 2009, EPA constructed access road extensions to connect the site to the bicycle trail network. The City and EPA also worked together to facilitate use of the access road for marathon running races. </a:t>
            </a:r>
          </a:p>
          <a:p>
            <a:endParaRPr lang="en-US" baseline="0" dirty="0" smtClean="0"/>
          </a:p>
          <a:p>
            <a:r>
              <a:rPr lang="en-US" baseline="0" dirty="0" smtClean="0"/>
              <a:t>To keep reuse possibilities moving forward, in 2013 Region 5 conducted a renewable energy assessment to determine if installing a solar energy facility at the site would be feasible.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Pictured: </a:t>
            </a:r>
            <a:r>
              <a:rPr lang="en-US" i="1" baseline="0" dirty="0" smtClean="0"/>
              <a:t>A draft reuse plan for the Butterworth Landfill site; Recreational biking trails at the Butterworth Landfill site</a:t>
            </a:r>
          </a:p>
          <a:p>
            <a:endParaRPr lang="en-US" dirty="0"/>
          </a:p>
        </p:txBody>
      </p:sp>
      <p:sp>
        <p:nvSpPr>
          <p:cNvPr id="4" name="Slide Number Placeholder 3"/>
          <p:cNvSpPr>
            <a:spLocks noGrp="1"/>
          </p:cNvSpPr>
          <p:nvPr>
            <p:ph type="sldNum" sz="quarter" idx="10"/>
          </p:nvPr>
        </p:nvSpPr>
        <p:spPr/>
        <p:txBody>
          <a:bodyPr/>
          <a:lstStyle/>
          <a:p>
            <a:fld id="{904315A3-20CF-4B4F-97A5-172AEE30E536}" type="slidenum">
              <a:rPr lang="en-US" smtClean="0"/>
              <a:pPr/>
              <a:t>3</a:t>
            </a:fld>
            <a:endParaRPr lang="en-US" dirty="0"/>
          </a:p>
        </p:txBody>
      </p:sp>
    </p:spTree>
    <p:extLst>
      <p:ext uri="{BB962C8B-B14F-4D97-AF65-F5344CB8AC3E}">
        <p14:creationId xmlns:p14="http://schemas.microsoft.com/office/powerpoint/2010/main" val="339649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At the DuPage County Landfill Superfund site in Warrenville, Illinois, cleanup was designed</a:t>
            </a:r>
            <a:r>
              <a:rPr lang="en-US" altLang="en-US" baseline="0" dirty="0" smtClean="0"/>
              <a:t> with future recreational use in mind. The 40-acre landfill area is not only a containment area, but is more widely known as Mt. Hoy, </a:t>
            </a:r>
            <a:r>
              <a:rPr lang="en-US" altLang="en-US" dirty="0" smtClean="0"/>
              <a:t>a 150-foot hill that is the centerpiece of a multi-use recreational area. Area residents now hike the former landfill to bird watch and sled during the winter. EPA, Illinois EPA and the DuPage County Forest Preserve District collaborated to clean up the site, which now provides picnic and camping areas, hiking and cross-country skiing trails, and fishing and boating areas. The Urban Stream Research Center on site provides conservation and environmental education opportunities.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i="1" dirty="0" smtClean="0"/>
              <a:t>Pictured:</a:t>
            </a:r>
            <a:r>
              <a:rPr lang="en-US" altLang="en-US" i="1" baseline="0" dirty="0" smtClean="0"/>
              <a:t> Snow tubing and gravel trails on the site.</a:t>
            </a:r>
            <a:endParaRPr lang="en-US" altLang="en-US" i="1" dirty="0" smtClean="0"/>
          </a:p>
          <a:p>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4</a:t>
            </a:fld>
            <a:endParaRPr lang="en-US" dirty="0"/>
          </a:p>
        </p:txBody>
      </p:sp>
    </p:spTree>
    <p:extLst>
      <p:ext uri="{BB962C8B-B14F-4D97-AF65-F5344CB8AC3E}">
        <p14:creationId xmlns:p14="http://schemas.microsoft.com/office/powerpoint/2010/main" val="335262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Now,</a:t>
            </a:r>
            <a:r>
              <a:rPr lang="en-US" altLang="en-US" baseline="0" dirty="0" smtClean="0"/>
              <a:t> I’d like to share a </a:t>
            </a:r>
            <a:r>
              <a:rPr lang="en-US" altLang="en-US" dirty="0" smtClean="0"/>
              <a:t>video with you </a:t>
            </a:r>
            <a:r>
              <a:rPr lang="en-US" altLang="en-US" baseline="0" dirty="0" smtClean="0"/>
              <a:t>about this fantastic site.</a:t>
            </a:r>
            <a:endParaRPr lang="en-US" altLang="en-US"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237228A-0359-4794-8B2C-550435A62EFB}" type="slidenum">
              <a:rPr lang="en-US" altLang="en-US" smtClean="0"/>
              <a:pPr eaLnBrk="1" hangingPunct="1"/>
              <a:t>5</a:t>
            </a:fld>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PMC Groundwater Superfund site is located in a former industrial area on the shores of Lake Michigan’s Little Traverse Bay in Petoskey, Michigan. The Petoskey Manufacturing Company (PMC) operated a die casting plant at the site and improperly disposed of wastes from the casting process. This resulted in contamination of area ground water, soil and the town’s municipal well. EPA placed the site on the National Priorities List (NPL) in 1983. EPA’s cleanup plan for contaminated soil included excavation and disposal of soil as well as the installation of a soil vapor extraction system. </a:t>
            </a:r>
          </a:p>
          <a:p>
            <a:endParaRPr lang="en-US" dirty="0" smtClean="0"/>
          </a:p>
          <a:p>
            <a:r>
              <a:rPr lang="en-US" dirty="0" smtClean="0"/>
              <a:t>EPA, MDEQ, the City of Petoskey and local developers collaborated on the cleanup and redevelopment of the site and surrounding waterfront area. This collaboration and persistence, combined with the city’s visionary planning efforts and creative financing strategies, transformed the formerly-contaminated industrial zone into a mixed use residential, commercial and recreational waterfront. The site also supports new condominiums with integrated all-underground utilities, an improved road, parking and lakefront bicycle path infrastructure. The number of visitors that come to enjoy Petoskey’s lakefront scenery and recreational amenities has significantly increased in recent years. In addition, the taxable value of the site properties has increased 15 times since the PMC facility operated in the 1960s.</a:t>
            </a:r>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6</a:t>
            </a:fld>
            <a:endParaRPr lang="en-US" dirty="0"/>
          </a:p>
        </p:txBody>
      </p:sp>
    </p:spTree>
    <p:extLst>
      <p:ext uri="{BB962C8B-B14F-4D97-AF65-F5344CB8AC3E}">
        <p14:creationId xmlns:p14="http://schemas.microsoft.com/office/powerpoint/2010/main" val="1863555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 Torch Lake Superfund site is located in Houghton County, Michigan, on the Keweenaw Peninsula, a region known for its intensive copper industry during the nineteenth and twentieth centuries. The Keweenaw mines once produced over 80 percent of the nation's copper. These mining, milling and smelting activities contaminated lake sediment and shorelines with mill tailings (called stamp sands).</a:t>
            </a:r>
          </a:p>
          <a:p>
            <a:pPr eaLnBrk="1" hangingPunct="1">
              <a:spcBef>
                <a:spcPct val="0"/>
              </a:spcBef>
            </a:pPr>
            <a:endParaRPr lang="en-US" altLang="en-US" dirty="0" smtClean="0"/>
          </a:p>
          <a:p>
            <a:pPr eaLnBrk="1" hangingPunct="1">
              <a:spcBef>
                <a:spcPct val="0"/>
              </a:spcBef>
            </a:pPr>
            <a:r>
              <a:rPr lang="en-US" altLang="en-US" dirty="0" smtClean="0"/>
              <a:t>Local area high schools have been part of EPA’s monitoring and surveying project at the site since 2003. EPA Region 5 created a model monitoring program in collaboration with the Western Upper Peninsula Center for Science, Mathematics and Environmental Education. The program engages the students in the Torch Lake community while providing EPA with the necessary data to track improvements to the soil fertility and the return of plants, birds, and mammals to the site following cleanup. </a:t>
            </a:r>
          </a:p>
          <a:p>
            <a:pPr eaLnBrk="1" hangingPunct="1">
              <a:spcBef>
                <a:spcPct val="0"/>
              </a:spcBef>
            </a:pPr>
            <a:endParaRPr lang="en-US" altLang="en-US" dirty="0" smtClean="0"/>
          </a:p>
          <a:p>
            <a:pPr eaLnBrk="1" hangingPunct="1">
              <a:spcBef>
                <a:spcPct val="0"/>
              </a:spcBef>
            </a:pPr>
            <a:r>
              <a:rPr lang="en-US" altLang="en-US" dirty="0" smtClean="0"/>
              <a:t>Through this collaborative effort, high school students are learning the skills necessary to perform an ecological evaluation while providing valuable monitoring data to EPA that will help the Agency monitor the progress of the cleanup efforts. In addition, the students are planning to share their survey findings with the local community, which will help them develop public speaking skills and educate the broader community about the cleanup progress at the site.</a:t>
            </a:r>
          </a:p>
          <a:p>
            <a:pPr eaLnBrk="1" hangingPunct="1">
              <a:spcBef>
                <a:spcPct val="0"/>
              </a:spcBef>
            </a:pPr>
            <a:endParaRPr lang="en-US" altLang="en-US" dirty="0" smtClean="0"/>
          </a:p>
          <a:p>
            <a:pPr eaLnBrk="1" hangingPunct="1">
              <a:spcBef>
                <a:spcPct val="0"/>
              </a:spcBef>
            </a:pPr>
            <a:r>
              <a:rPr lang="en-US" altLang="en-US" i="1" dirty="0" smtClean="0"/>
              <a:t>Site images: student sampling efforts and teacher training sessions on site.</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49C792C-8B1A-4407-856A-CFE6DC1843B6}" type="slidenum">
              <a:rPr lang="en-US" altLang="en-US" smtClean="0"/>
              <a:pPr eaLnBrk="1" hangingPunct="1"/>
              <a:t>7</a:t>
            </a:fld>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0049" y="4343400"/>
            <a:ext cx="6124575" cy="4114800"/>
          </a:xfrm>
        </p:spPr>
        <p:txBody>
          <a:bodyPr/>
          <a:lstStyle/>
          <a:p>
            <a:r>
              <a:rPr lang="en-US" sz="1200" b="0" i="0" kern="1200" dirty="0" smtClean="0">
                <a:solidFill>
                  <a:schemeClr val="tx1"/>
                </a:solidFill>
                <a:effectLst/>
                <a:latin typeface="+mn-lt"/>
                <a:ea typeface="+mn-ea"/>
                <a:cs typeface="+mn-cs"/>
              </a:rPr>
              <a:t>The Kerr-McGee (Reed-Keppler Park) Superfund site is one of four Kerr-McGee sites associated with radioactive waste contamination in West Chicago, DuPage County,</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Illinois. The 90-acre property operated as a sand and gravel quarry in the late 1800s. The City of West Chicago purchased the area from the local railroad company in the early 1930s and used it as a community park with a small swimming pool constructed in the 1950s. The area also contained a small municipal landfill. From the 1930s until 1974, the municipal landfill accepted waste materials, including radioactive tailings from the nearby Rare Earths Facility. Site operators used the waste materials to cover the landfill and provide fill in the surrounding park. </a:t>
            </a:r>
          </a:p>
          <a:p>
            <a:endParaRPr lang="en-US" sz="4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Prior to cleanup activities, the local community had expressed interest in redeveloping the property as an aquatics center. EPA worked with the local park district to perform a more focused investigation in the proposed development area. EPA, the Park District and site stakeholders identified potential areas of contamination and modified building plans for the aquatic center to be</a:t>
            </a:r>
            <a:r>
              <a:rPr lang="en-US" sz="1200" b="0" i="0" kern="1200" baseline="0" dirty="0" smtClean="0">
                <a:solidFill>
                  <a:schemeClr val="tx1"/>
                </a:solidFill>
                <a:effectLst/>
                <a:latin typeface="+mn-lt"/>
                <a:ea typeface="+mn-ea"/>
                <a:cs typeface="+mn-cs"/>
              </a:rPr>
              <a:t> compatible with the site remedy</a:t>
            </a:r>
            <a:r>
              <a:rPr lang="en-US" sz="1200" b="0" i="0" kern="1200" dirty="0" smtClean="0">
                <a:solidFill>
                  <a:schemeClr val="tx1"/>
                </a:solidFill>
                <a:effectLst/>
                <a:latin typeface="+mn-lt"/>
                <a:ea typeface="+mn-ea"/>
                <a:cs typeface="+mn-cs"/>
              </a:rPr>
              <a:t>. Construction began in 1993 and the Prairie Oaks Family Aquatic Center opened on a portion of the site in 1995. Cleanup activities at the site between 1997 and 2000 removed all contaminated soil. In 2010, EPA deleted the site from the NPL</a:t>
            </a:r>
            <a:r>
              <a:rPr lang="en-US" sz="1200" b="0" i="0" kern="1200" baseline="0" dirty="0" smtClean="0">
                <a:solidFill>
                  <a:schemeClr val="tx1"/>
                </a:solidFill>
                <a:effectLst/>
                <a:latin typeface="+mn-lt"/>
                <a:ea typeface="+mn-ea"/>
                <a:cs typeface="+mn-cs"/>
              </a:rPr>
              <a:t> and now the</a:t>
            </a:r>
            <a:r>
              <a:rPr lang="en-US" sz="1200" b="0" i="0" kern="1200" dirty="0" smtClean="0">
                <a:solidFill>
                  <a:schemeClr val="tx1"/>
                </a:solidFill>
                <a:effectLst/>
                <a:latin typeface="+mn-lt"/>
                <a:ea typeface="+mn-ea"/>
                <a:cs typeface="+mn-cs"/>
              </a:rPr>
              <a:t> site can accommodate unrestricted use. The redeveloped Reed-Keppler Park now features various sports fields, a skateboard park, two playgrounds, a concession stand and pavilions, a 25-acre nature sanctuary, a dog park and parking. The park is also home to the West Chicago Park District Wildcat Youth Football League. Collaboration between EPA and stakeholders has resulted in the successful remediation and reuse of this site, which provides valuable recreational opportunities for the community.</a:t>
            </a:r>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8</a:t>
            </a:fld>
            <a:endParaRPr lang="en-US" dirty="0"/>
          </a:p>
        </p:txBody>
      </p:sp>
    </p:spTree>
    <p:extLst>
      <p:ext uri="{BB962C8B-B14F-4D97-AF65-F5344CB8AC3E}">
        <p14:creationId xmlns:p14="http://schemas.microsoft.com/office/powerpoint/2010/main" val="3327580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I’d like to hone in on a very special site, the Southside Sanitary Landfill. We are going to see how innovative thinking on the part of site stakeholders has allowed for this Superfund site to become a leading example of alternative energy, commercial, industrial use, AND -- in keeping with the theme for today -- how this site has become both a recreational and an educational asset to the area.</a:t>
            </a:r>
            <a:endParaRPr lang="en-US" dirty="0"/>
          </a:p>
        </p:txBody>
      </p:sp>
      <p:sp>
        <p:nvSpPr>
          <p:cNvPr id="4" name="Slide Number Placeholder 3"/>
          <p:cNvSpPr>
            <a:spLocks noGrp="1"/>
          </p:cNvSpPr>
          <p:nvPr>
            <p:ph type="sldNum" sz="quarter" idx="10"/>
          </p:nvPr>
        </p:nvSpPr>
        <p:spPr/>
        <p:txBody>
          <a:bodyPr/>
          <a:lstStyle/>
          <a:p>
            <a:pPr>
              <a:defRPr/>
            </a:pPr>
            <a:fld id="{766A93A2-EF10-407D-B154-96440A1E8355}" type="slidenum">
              <a:rPr lang="en-US" smtClean="0"/>
              <a:pPr>
                <a:defRPr/>
              </a:pPr>
              <a:t>9</a:t>
            </a:fld>
            <a:endParaRPr lang="en-US" dirty="0"/>
          </a:p>
        </p:txBody>
      </p:sp>
    </p:spTree>
    <p:extLst>
      <p:ext uri="{BB962C8B-B14F-4D97-AF65-F5344CB8AC3E}">
        <p14:creationId xmlns:p14="http://schemas.microsoft.com/office/powerpoint/2010/main" val="4055953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flipV="1">
            <a:off x="0" y="3352800"/>
            <a:ext cx="84582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r="55963"/>
          <a:stretch/>
        </p:blipFill>
        <p:spPr>
          <a:xfrm>
            <a:off x="152400" y="5865355"/>
            <a:ext cx="1828800" cy="687845"/>
          </a:xfrm>
          <a:prstGeom prst="rect">
            <a:avLst/>
          </a:prstGeom>
        </p:spPr>
      </p:pic>
      <p:pic>
        <p:nvPicPr>
          <p:cNvPr id="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605" r="32605" b="43522"/>
          <a:stretch/>
        </p:blipFill>
        <p:spPr bwMode="auto">
          <a:xfrm flipH="1">
            <a:off x="1480455" y="0"/>
            <a:ext cx="7663543" cy="444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hasCustomPrompt="1"/>
          </p:nvPr>
        </p:nvSpPr>
        <p:spPr>
          <a:xfrm>
            <a:off x="-76200" y="3451225"/>
            <a:ext cx="9220200" cy="1752600"/>
          </a:xfrm>
        </p:spPr>
        <p:txBody>
          <a:bodyPr>
            <a:normAutofit/>
          </a:bodyPr>
          <a:lstStyle>
            <a:lvl1pPr marL="0" indent="0" algn="ctr">
              <a:buNone/>
              <a:defRPr sz="2800" b="0" spc="0" baseline="0">
                <a:solidFill>
                  <a:schemeClr val="tx1">
                    <a:tint val="75000"/>
                  </a:schemeClr>
                </a:solidFill>
                <a:latin typeface="Traditional Arabic" panose="02020603050405020304" pitchFamily="18" charset="-78"/>
                <a:cs typeface="Traditional Arabic" panose="02020603050405020304" pitchFamily="18"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Recreational and Educational Use of Superfund Sites</a:t>
            </a:r>
            <a:endParaRPr lang="en-US" dirty="0"/>
          </a:p>
        </p:txBody>
      </p:sp>
      <p:sp>
        <p:nvSpPr>
          <p:cNvPr id="13" name="Title 1"/>
          <p:cNvSpPr>
            <a:spLocks noGrp="1"/>
          </p:cNvSpPr>
          <p:nvPr>
            <p:ph type="ctrTitle" hasCustomPrompt="1"/>
          </p:nvPr>
        </p:nvSpPr>
        <p:spPr>
          <a:xfrm>
            <a:off x="-76200" y="2438400"/>
            <a:ext cx="9220200" cy="1470025"/>
          </a:xfrm>
        </p:spPr>
        <p:txBody>
          <a:bodyPr>
            <a:normAutofit/>
          </a:bodyPr>
          <a:lstStyle>
            <a:lvl1pPr marL="0" marR="0" indent="0" algn="ctr" defTabSz="914400" rtl="0" eaLnBrk="1" fontAlgn="auto" latinLnBrk="0" hangingPunct="1">
              <a:lnSpc>
                <a:spcPct val="100000"/>
              </a:lnSpc>
              <a:spcBef>
                <a:spcPct val="0"/>
              </a:spcBef>
              <a:spcAft>
                <a:spcPts val="0"/>
              </a:spcAft>
              <a:buClrTx/>
              <a:buSzTx/>
              <a:buFontTx/>
              <a:buNone/>
              <a:tabLst/>
              <a:defRPr lang="en-US" sz="4000" b="1" smtClean="0">
                <a:effectLst/>
              </a:defRPr>
            </a:lvl1pPr>
          </a:lstStyle>
          <a:p>
            <a:r>
              <a:rPr lang="en-US" dirty="0" smtClean="0"/>
              <a:t>Playing and Learning with Superfund: </a:t>
            </a:r>
            <a:endParaRPr lang="en-US" dirty="0"/>
          </a:p>
        </p:txBody>
      </p:sp>
    </p:spTree>
    <p:extLst>
      <p:ext uri="{BB962C8B-B14F-4D97-AF65-F5344CB8AC3E}">
        <p14:creationId xmlns:p14="http://schemas.microsoft.com/office/powerpoint/2010/main" val="269902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324600" cy="28956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7CA4FA1D-5F8E-4D84-B2CB-FA0788CA92DA}" type="slidenum">
              <a:rPr lang="en-US" smtClean="0"/>
              <a:pPr/>
              <a:t>‹#›</a:t>
            </a:fld>
            <a:endParaRPr lang="en-US" dirty="0"/>
          </a:p>
        </p:txBody>
      </p:sp>
      <p:sp>
        <p:nvSpPr>
          <p:cNvPr id="6" name="Content Placeholder 2"/>
          <p:cNvSpPr>
            <a:spLocks noGrp="1"/>
          </p:cNvSpPr>
          <p:nvPr>
            <p:ph idx="1"/>
          </p:nvPr>
        </p:nvSpPr>
        <p:spPr>
          <a:xfrm>
            <a:off x="228600" y="1981200"/>
            <a:ext cx="8991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855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2606" r="17698" b="7025"/>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b="1">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Slide Number Placeholder 5"/>
          <p:cNvSpPr>
            <a:spLocks noGrp="1"/>
          </p:cNvSpPr>
          <p:nvPr>
            <p:ph type="sldNum" sz="quarter" idx="4"/>
          </p:nvPr>
        </p:nvSpPr>
        <p:spPr>
          <a:xfrm>
            <a:off x="7010400" y="6477000"/>
            <a:ext cx="2133600" cy="365125"/>
          </a:xfrm>
          <a:prstGeom prst="rect">
            <a:avLst/>
          </a:prstGeom>
        </p:spPr>
        <p:txBody>
          <a:bodyPr/>
          <a:lstStyle>
            <a:lvl1pPr algn="r">
              <a:defRPr b="1">
                <a:solidFill>
                  <a:schemeClr val="tx1">
                    <a:lumMod val="75000"/>
                    <a:lumOff val="25000"/>
                  </a:schemeClr>
                </a:solidFill>
              </a:defRPr>
            </a:lvl1pPr>
          </a:lstStyle>
          <a:p>
            <a:fld id="{7CA4FA1D-5F8E-4D84-B2CB-FA0788CA92DA}" type="slidenum">
              <a:rPr lang="en-US" smtClean="0"/>
              <a:pPr/>
              <a:t>‹#›</a:t>
            </a:fld>
            <a:endParaRPr lang="en-US" dirty="0"/>
          </a:p>
        </p:txBody>
      </p:sp>
    </p:spTree>
    <p:extLst>
      <p:ext uri="{BB962C8B-B14F-4D97-AF65-F5344CB8AC3E}">
        <p14:creationId xmlns:p14="http://schemas.microsoft.com/office/powerpoint/2010/main" val="50719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7010400" y="6477000"/>
            <a:ext cx="2133600" cy="365125"/>
          </a:xfrm>
          <a:prstGeom prst="rect">
            <a:avLst/>
          </a:prstGeom>
        </p:spPr>
        <p:txBody>
          <a:bodyPr/>
          <a:lstStyle>
            <a:lvl1pPr algn="r">
              <a:defRPr b="1">
                <a:solidFill>
                  <a:schemeClr val="tx1">
                    <a:lumMod val="75000"/>
                    <a:lumOff val="25000"/>
                  </a:schemeClr>
                </a:solidFill>
              </a:defRPr>
            </a:lvl1pPr>
          </a:lstStyle>
          <a:p>
            <a:fld id="{7CA4FA1D-5F8E-4D84-B2CB-FA0788CA92DA}" type="slidenum">
              <a:rPr lang="en-US" smtClean="0"/>
              <a:pPr/>
              <a:t>‹#›</a:t>
            </a:fld>
            <a:endParaRPr lang="en-US" dirty="0"/>
          </a:p>
        </p:txBody>
      </p:sp>
    </p:spTree>
    <p:extLst>
      <p:ext uri="{BB962C8B-B14F-4D97-AF65-F5344CB8AC3E}">
        <p14:creationId xmlns:p14="http://schemas.microsoft.com/office/powerpoint/2010/main" val="3940886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smtClean="0"/>
              <a:t>Click to edit Master title style</a:t>
            </a:r>
            <a:endParaRPr lang="en-US"/>
          </a:p>
        </p:txBody>
      </p:sp>
      <p:sp>
        <p:nvSpPr>
          <p:cNvPr id="4" name="Rectangle 3"/>
          <p:cNvSpPr/>
          <p:nvPr userDrawn="1"/>
        </p:nvSpPr>
        <p:spPr>
          <a:xfrm>
            <a:off x="0" y="5867400"/>
            <a:ext cx="914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p:cNvSpPr txBox="1">
            <a:spLocks/>
          </p:cNvSpPr>
          <p:nvPr userDrawn="1"/>
        </p:nvSpPr>
        <p:spPr>
          <a:xfrm>
            <a:off x="7010400" y="6477000"/>
            <a:ext cx="2133600" cy="288925"/>
          </a:xfrm>
          <a:prstGeom prst="rect">
            <a:avLst/>
          </a:prstGeom>
        </p:spPr>
        <p:txBody>
          <a:bodyPr/>
          <a:lstStyle>
            <a:defPPr>
              <a:defRPr lang="en-US"/>
            </a:defPPr>
            <a:lvl1pPr marL="0" algn="l" defTabSz="914400" rtl="0" eaLnBrk="1" latinLnBrk="0" hangingPunct="1">
              <a:defRPr sz="18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3" name="Content Placeholder 2"/>
          <p:cNvSpPr>
            <a:spLocks noGrp="1"/>
          </p:cNvSpPr>
          <p:nvPr>
            <p:ph idx="1"/>
          </p:nvPr>
        </p:nvSpPr>
        <p:spPr>
          <a:xfrm>
            <a:off x="228600" y="1981200"/>
            <a:ext cx="8845062" cy="4876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704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flipH="1">
            <a:off x="-1" y="0"/>
            <a:ext cx="9144001" cy="6886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8" cstate="screen">
            <a:extLst>
              <a:ext uri="{28A0092B-C50C-407E-A947-70E740481C1C}">
                <a14:useLocalDpi xmlns:a14="http://schemas.microsoft.com/office/drawing/2010/main"/>
              </a:ext>
            </a:extLst>
          </a:blip>
          <a:srcRect r="55418"/>
          <a:stretch/>
        </p:blipFill>
        <p:spPr>
          <a:xfrm>
            <a:off x="7239000" y="254983"/>
            <a:ext cx="1545771" cy="574299"/>
          </a:xfrm>
          <a:prstGeom prst="rect">
            <a:avLst/>
          </a:prstGeom>
        </p:spPr>
      </p:pic>
      <p:sp>
        <p:nvSpPr>
          <p:cNvPr id="2" name="Title Placeholder 1"/>
          <p:cNvSpPr>
            <a:spLocks noGrp="1"/>
          </p:cNvSpPr>
          <p:nvPr>
            <p:ph type="title"/>
          </p:nvPr>
        </p:nvSpPr>
        <p:spPr>
          <a:xfrm>
            <a:off x="228600" y="0"/>
            <a:ext cx="6324600" cy="2895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20" name="Rectangle 19"/>
          <p:cNvSpPr/>
          <p:nvPr/>
        </p:nvSpPr>
        <p:spPr>
          <a:xfrm>
            <a:off x="0" y="5867400"/>
            <a:ext cx="2667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228600" y="1981200"/>
            <a:ext cx="89916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p:nvPr/>
        </p:nvSpPr>
        <p:spPr>
          <a:xfrm>
            <a:off x="7239000" y="6199094"/>
            <a:ext cx="1905000" cy="658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p:cNvSpPr>
            <a:spLocks noGrp="1"/>
          </p:cNvSpPr>
          <p:nvPr>
            <p:ph type="sldNum" sz="quarter" idx="4"/>
          </p:nvPr>
        </p:nvSpPr>
        <p:spPr>
          <a:xfrm>
            <a:off x="7010400" y="6477000"/>
            <a:ext cx="2133600" cy="365125"/>
          </a:xfrm>
          <a:prstGeom prst="rect">
            <a:avLst/>
          </a:prstGeom>
        </p:spPr>
        <p:txBody>
          <a:bodyPr/>
          <a:lstStyle>
            <a:lvl1pPr algn="r">
              <a:defRPr b="1">
                <a:solidFill>
                  <a:schemeClr val="tx1">
                    <a:lumMod val="75000"/>
                    <a:lumOff val="25000"/>
                  </a:schemeClr>
                </a:solidFill>
              </a:defRPr>
            </a:lvl1pPr>
          </a:lstStyle>
          <a:p>
            <a:fld id="{7CA4FA1D-5F8E-4D84-B2CB-FA0788CA92DA}" type="slidenum">
              <a:rPr lang="en-US" smtClean="0"/>
              <a:pPr/>
              <a:t>‹#›</a:t>
            </a:fld>
            <a:endParaRPr lang="en-US" dirty="0"/>
          </a:p>
        </p:txBody>
      </p:sp>
    </p:spTree>
    <p:extLst>
      <p:ext uri="{BB962C8B-B14F-4D97-AF65-F5344CB8AC3E}">
        <p14:creationId xmlns:p14="http://schemas.microsoft.com/office/powerpoint/2010/main" val="154352763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txStyles>
    <p:titleStyle>
      <a:lvl1pPr algn="l" defTabSz="914400" rtl="0" eaLnBrk="1" latinLnBrk="0" hangingPunct="1">
        <a:spcBef>
          <a:spcPct val="0"/>
        </a:spcBef>
        <a:buNone/>
        <a:defRPr sz="4000" b="1" kern="1200">
          <a:solidFill>
            <a:schemeClr val="accent1"/>
          </a:solidFill>
          <a:latin typeface="Arial Narrow" panose="020B060602020203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www.epa.gov/superfund/programs/recycle/info/dupage.html" TargetMode="External"/><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Region 5 </a:t>
            </a:r>
            <a:r>
              <a:rPr lang="en-US" dirty="0"/>
              <a:t>Recreational and Educational Reuse Highlights</a:t>
            </a:r>
            <a:br>
              <a:rPr lang="en-US" dirty="0"/>
            </a:br>
            <a:endParaRPr lang="en-US" dirty="0"/>
          </a:p>
        </p:txBody>
      </p:sp>
      <p:sp>
        <p:nvSpPr>
          <p:cNvPr id="6146" name="Text Placeholder 1"/>
          <p:cNvSpPr>
            <a:spLocks noGrp="1"/>
          </p:cNvSpPr>
          <p:nvPr>
            <p:ph type="body" idx="1"/>
          </p:nvPr>
        </p:nvSpPr>
        <p:spPr bwMode="auto">
          <a:xfrm>
            <a:off x="722313" y="3326524"/>
            <a:ext cx="8122142" cy="10803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US" altLang="en-US" dirty="0" smtClean="0">
                <a:latin typeface="Times" pitchFamily="32" charset="0"/>
                <a:ea typeface="ＭＳ Ｐゴシック" pitchFamily="34" charset="-128"/>
                <a:cs typeface="Times" pitchFamily="32" charset="0"/>
              </a:rPr>
              <a:t>Tom Bloom, </a:t>
            </a:r>
          </a:p>
          <a:p>
            <a:pPr eaLnBrk="1" hangingPunct="1"/>
            <a:r>
              <a:rPr lang="en-US" altLang="en-US" dirty="0" smtClean="0">
                <a:latin typeface="Times" pitchFamily="32" charset="0"/>
                <a:ea typeface="ＭＳ Ｐゴシック" pitchFamily="34" charset="-128"/>
                <a:cs typeface="Times" pitchFamily="32" charset="0"/>
              </a:rPr>
              <a:t>Region 5 Superfund Redevelopment Coordinator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Site Location</a:t>
            </a:r>
            <a:endParaRPr lang="en-US" dirty="0"/>
          </a:p>
        </p:txBody>
      </p:sp>
      <p:sp>
        <p:nvSpPr>
          <p:cNvPr id="5" name="Content Placeholder 4"/>
          <p:cNvSpPr>
            <a:spLocks noGrp="1"/>
          </p:cNvSpPr>
          <p:nvPr>
            <p:ph idx="1"/>
          </p:nvPr>
        </p:nvSpPr>
        <p:spPr>
          <a:xfrm>
            <a:off x="4666593" y="1981200"/>
            <a:ext cx="3957146" cy="4953000"/>
          </a:xfrm>
        </p:spPr>
        <p:txBody>
          <a:bodyPr/>
          <a:lstStyle/>
          <a:p>
            <a:r>
              <a:rPr lang="en-US" dirty="0"/>
              <a:t>312 acres</a:t>
            </a:r>
          </a:p>
          <a:p>
            <a:endParaRPr lang="en-US" dirty="0" smtClean="0"/>
          </a:p>
          <a:p>
            <a:r>
              <a:rPr lang="en-US" dirty="0"/>
              <a:t>Decatur Township,	 Indiana</a:t>
            </a:r>
          </a:p>
          <a:p>
            <a:endParaRPr lang="en-US" dirty="0" smtClean="0"/>
          </a:p>
          <a:p>
            <a:r>
              <a:rPr lang="en-US" dirty="0"/>
              <a:t>4.5 miles southwest of downtown Indianapolis</a:t>
            </a:r>
            <a:endParaRPr lang="en-US" dirty="0" smtClean="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31" t="19611" r="30005" b="6466"/>
          <a:stretch/>
        </p:blipFill>
        <p:spPr bwMode="auto">
          <a:xfrm>
            <a:off x="404648" y="1981200"/>
            <a:ext cx="4261945" cy="4443304"/>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5011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History</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24616"/>
          <a:stretch/>
        </p:blipFill>
        <p:spPr>
          <a:xfrm>
            <a:off x="4810125" y="2895600"/>
            <a:ext cx="3714750" cy="3733800"/>
          </a:xfrm>
          <a:ln>
            <a:solidFill>
              <a:schemeClr val="accent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9375" t="20833" b="2778"/>
          <a:stretch/>
        </p:blipFill>
        <p:spPr>
          <a:xfrm>
            <a:off x="696884" y="2895600"/>
            <a:ext cx="3951039" cy="3733800"/>
          </a:xfrm>
          <a:prstGeom prst="rect">
            <a:avLst/>
          </a:prstGeom>
          <a:ln>
            <a:solidFill>
              <a:schemeClr val="accent1"/>
            </a:solidFill>
          </a:ln>
        </p:spPr>
      </p:pic>
      <p:sp>
        <p:nvSpPr>
          <p:cNvPr id="6" name="Content Placeholder 2"/>
          <p:cNvSpPr txBox="1">
            <a:spLocks/>
          </p:cNvSpPr>
          <p:nvPr/>
        </p:nvSpPr>
        <p:spPr>
          <a:xfrm>
            <a:off x="228600" y="1981200"/>
            <a:ext cx="8991600"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dirty="0" smtClean="0"/>
              <a:t>Landfill activities began in 1971 and continue today.</a:t>
            </a:r>
            <a:endParaRPr lang="en-US" dirty="0"/>
          </a:p>
        </p:txBody>
      </p:sp>
    </p:spTree>
    <p:extLst>
      <p:ext uri="{BB962C8B-B14F-4D97-AF65-F5344CB8AC3E}">
        <p14:creationId xmlns:p14="http://schemas.microsoft.com/office/powerpoint/2010/main" val="9311072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8624"/>
            <a:ext cx="5219700" cy="2895600"/>
          </a:xfrm>
        </p:spPr>
        <p:txBody>
          <a:bodyPr/>
          <a:lstStyle/>
          <a:p>
            <a:r>
              <a:rPr lang="en-US" dirty="0" smtClean="0"/>
              <a:t>Site Cleanup and Continued Use</a:t>
            </a:r>
            <a:endParaRPr lang="en-US" dirty="0"/>
          </a:p>
        </p:txBody>
      </p:sp>
      <p:sp>
        <p:nvSpPr>
          <p:cNvPr id="3" name="Content Placeholder 2"/>
          <p:cNvSpPr>
            <a:spLocks noGrp="1"/>
          </p:cNvSpPr>
          <p:nvPr>
            <p:ph idx="1"/>
          </p:nvPr>
        </p:nvSpPr>
        <p:spPr>
          <a:xfrm>
            <a:off x="228600" y="1971668"/>
            <a:ext cx="8991600" cy="4953000"/>
          </a:xfrm>
        </p:spPr>
        <p:txBody>
          <a:bodyPr/>
          <a:lstStyle/>
          <a:p>
            <a:r>
              <a:rPr lang="en-US" dirty="0" smtClean="0"/>
              <a:t>1986 – Agreed Order</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70" t="17241" r="9607" b="7975"/>
          <a:stretch/>
        </p:blipFill>
        <p:spPr bwMode="auto">
          <a:xfrm>
            <a:off x="1182414" y="2833852"/>
            <a:ext cx="6644384" cy="383627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182968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Green Uses</a:t>
            </a:r>
            <a:endParaRPr lang="en-US" dirty="0"/>
          </a:p>
        </p:txBody>
      </p:sp>
      <p:sp>
        <p:nvSpPr>
          <p:cNvPr id="3" name="Content Placeholder 2"/>
          <p:cNvSpPr>
            <a:spLocks noGrp="1"/>
          </p:cNvSpPr>
          <p:nvPr>
            <p:ph idx="1"/>
          </p:nvPr>
        </p:nvSpPr>
        <p:spPr>
          <a:xfrm>
            <a:off x="228600" y="1957380"/>
            <a:ext cx="8991600" cy="4762500"/>
          </a:xfrm>
        </p:spPr>
        <p:txBody>
          <a:bodyPr/>
          <a:lstStyle/>
          <a:p>
            <a:r>
              <a:rPr lang="en-US" dirty="0" smtClean="0"/>
              <a:t>Landfill gas:</a:t>
            </a:r>
          </a:p>
          <a:p>
            <a:pPr lvl="1"/>
            <a:r>
              <a:rPr lang="en-US" dirty="0" smtClean="0"/>
              <a:t>heats vehicle maintenance shop</a:t>
            </a:r>
          </a:p>
          <a:p>
            <a:pPr lvl="1"/>
            <a:r>
              <a:rPr lang="en-US" dirty="0"/>
              <a:t>r</a:t>
            </a:r>
            <a:r>
              <a:rPr lang="en-US" dirty="0" smtClean="0"/>
              <a:t>enewable energy source for landfill liquid pump systems</a:t>
            </a:r>
          </a:p>
          <a:p>
            <a:pPr lvl="1"/>
            <a:r>
              <a:rPr lang="en-US" dirty="0" smtClean="0"/>
              <a:t>supplies landfill gas-to-energy for area businesses</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61" t="5061" r="4040" b="20661"/>
          <a:stretch/>
        </p:blipFill>
        <p:spPr>
          <a:xfrm>
            <a:off x="420414" y="4516819"/>
            <a:ext cx="3752193" cy="2159877"/>
          </a:xfrm>
          <a:prstGeom prst="rect">
            <a:avLst/>
          </a:prstGeom>
          <a:ln>
            <a:solidFill>
              <a:schemeClr val="accent1"/>
            </a:solidFill>
          </a:ln>
        </p:spPr>
      </p:pic>
      <p:sp>
        <p:nvSpPr>
          <p:cNvPr id="5" name="TextBox 4"/>
          <p:cNvSpPr txBox="1"/>
          <p:nvPr/>
        </p:nvSpPr>
        <p:spPr>
          <a:xfrm>
            <a:off x="4322375" y="5753366"/>
            <a:ext cx="4177862" cy="923330"/>
          </a:xfrm>
          <a:prstGeom prst="rect">
            <a:avLst/>
          </a:prstGeom>
          <a:noFill/>
        </p:spPr>
        <p:txBody>
          <a:bodyPr wrap="square" rtlCol="0">
            <a:spAutoFit/>
          </a:bodyPr>
          <a:lstStyle/>
          <a:p>
            <a:r>
              <a:rPr lang="en-US" dirty="0">
                <a:solidFill>
                  <a:schemeClr val="tx1">
                    <a:lumMod val="75000"/>
                    <a:lumOff val="25000"/>
                  </a:schemeClr>
                </a:solidFill>
                <a:latin typeface="Arial Narrow" panose="020B0606020202030204" pitchFamily="34" charset="0"/>
              </a:rPr>
              <a:t>Well drilling during landfill gas energy research </a:t>
            </a:r>
            <a:r>
              <a:rPr lang="en-US" dirty="0" smtClean="0">
                <a:solidFill>
                  <a:schemeClr val="tx1">
                    <a:lumMod val="75000"/>
                    <a:lumOff val="25000"/>
                  </a:schemeClr>
                </a:solidFill>
                <a:latin typeface="Arial Narrow" panose="020B0606020202030204" pitchFamily="34" charset="0"/>
              </a:rPr>
              <a:t>at </a:t>
            </a:r>
            <a:r>
              <a:rPr lang="en-US" dirty="0">
                <a:solidFill>
                  <a:schemeClr val="tx1">
                    <a:lumMod val="75000"/>
                    <a:lumOff val="25000"/>
                  </a:schemeClr>
                </a:solidFill>
                <a:latin typeface="Arial Narrow" panose="020B0606020202030204" pitchFamily="34" charset="0"/>
              </a:rPr>
              <a:t>the Site in the 1980s. (Source: South Side Landfill, Inc.)</a:t>
            </a:r>
          </a:p>
        </p:txBody>
      </p:sp>
    </p:spTree>
    <p:extLst>
      <p:ext uri="{BB962C8B-B14F-4D97-AF65-F5344CB8AC3E}">
        <p14:creationId xmlns:p14="http://schemas.microsoft.com/office/powerpoint/2010/main" val="19447287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Crossroads Greenhouse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14564" y="3342290"/>
            <a:ext cx="4407119" cy="3305339"/>
          </a:xfrm>
          <a:ln>
            <a:solidFill>
              <a:schemeClr val="accent1"/>
            </a:solid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95" y="1981200"/>
            <a:ext cx="4362450" cy="300037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1399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Deleting the Site</a:t>
            </a:r>
            <a:endParaRPr lang="en-US" dirty="0"/>
          </a:p>
        </p:txBody>
      </p:sp>
      <p:sp>
        <p:nvSpPr>
          <p:cNvPr id="3" name="Content Placeholder 2"/>
          <p:cNvSpPr>
            <a:spLocks noGrp="1"/>
          </p:cNvSpPr>
          <p:nvPr>
            <p:ph idx="1"/>
          </p:nvPr>
        </p:nvSpPr>
        <p:spPr/>
        <p:txBody>
          <a:bodyPr/>
          <a:lstStyle/>
          <a:p>
            <a:r>
              <a:rPr lang="en-US" dirty="0"/>
              <a:t>July 3, </a:t>
            </a:r>
            <a:r>
              <a:rPr lang="en-US" dirty="0" smtClean="0"/>
              <a:t>1997</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789" t="50001" r="8881" b="29741"/>
          <a:stretch/>
        </p:blipFill>
        <p:spPr bwMode="auto">
          <a:xfrm>
            <a:off x="3783723" y="3058510"/>
            <a:ext cx="2159877" cy="2636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6071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Public-Private Partnership</a:t>
            </a:r>
            <a:endParaRPr lang="en-US" dirty="0"/>
          </a:p>
        </p:txBody>
      </p:sp>
      <p:sp>
        <p:nvSpPr>
          <p:cNvPr id="3" name="Content Placeholder 2"/>
          <p:cNvSpPr>
            <a:spLocks noGrp="1"/>
          </p:cNvSpPr>
          <p:nvPr>
            <p:ph idx="1"/>
          </p:nvPr>
        </p:nvSpPr>
        <p:spPr>
          <a:xfrm>
            <a:off x="228600" y="1981200"/>
            <a:ext cx="7543800" cy="3009900"/>
          </a:xfrm>
        </p:spPr>
        <p:txBody>
          <a:bodyPr/>
          <a:lstStyle/>
          <a:p>
            <a:r>
              <a:rPr lang="en-US" dirty="0" smtClean="0"/>
              <a:t>Southside Sanitary Landfill, </a:t>
            </a:r>
            <a:r>
              <a:rPr lang="en-US" dirty="0"/>
              <a:t>Rolls Royce and </a:t>
            </a:r>
            <a:r>
              <a:rPr lang="en-US" dirty="0" smtClean="0"/>
              <a:t>Granger Energy, LLC</a:t>
            </a:r>
            <a:endParaRPr lang="en-US" dirty="0"/>
          </a:p>
          <a:p>
            <a:r>
              <a:rPr lang="en-US" dirty="0" smtClean="0">
                <a:solidFill>
                  <a:schemeClr val="tx1"/>
                </a:solidFill>
              </a:rPr>
              <a:t>Multi-year </a:t>
            </a:r>
            <a:r>
              <a:rPr lang="en-US" dirty="0">
                <a:solidFill>
                  <a:schemeClr val="tx1"/>
                </a:solidFill>
              </a:rPr>
              <a:t>contract </a:t>
            </a:r>
            <a:r>
              <a:rPr lang="en-US" dirty="0" smtClean="0">
                <a:solidFill>
                  <a:schemeClr val="tx1"/>
                </a:solidFill>
              </a:rPr>
              <a:t>to obtain landfill gas from the site in 1998</a:t>
            </a:r>
          </a:p>
          <a:p>
            <a:r>
              <a:rPr lang="en-US" dirty="0"/>
              <a:t>Rolls Royce </a:t>
            </a:r>
            <a:r>
              <a:rPr lang="en-US" dirty="0" smtClean="0"/>
              <a:t>has saved over </a:t>
            </a:r>
            <a:r>
              <a:rPr lang="en-US" dirty="0"/>
              <a:t>$2 million in avoided fuel costs</a:t>
            </a:r>
            <a:endParaRPr lang="en-US" dirty="0" smtClean="0">
              <a:solidFill>
                <a:schemeClr val="tx1"/>
              </a:solidFill>
            </a:endParaRPr>
          </a:p>
          <a:p>
            <a:endParaRPr lang="en-US" dirty="0"/>
          </a:p>
        </p:txBody>
      </p:sp>
      <p:sp>
        <p:nvSpPr>
          <p:cNvPr id="5" name="TextBox 4"/>
          <p:cNvSpPr txBox="1"/>
          <p:nvPr/>
        </p:nvSpPr>
        <p:spPr>
          <a:xfrm>
            <a:off x="628650" y="5419814"/>
            <a:ext cx="7924800" cy="1200329"/>
          </a:xfrm>
          <a:prstGeom prst="rect">
            <a:avLst/>
          </a:prstGeom>
          <a:solidFill>
            <a:schemeClr val="accent6">
              <a:lumMod val="60000"/>
              <a:lumOff val="40000"/>
            </a:schemeClr>
          </a:solidFill>
          <a:ln w="38100">
            <a:solidFill>
              <a:schemeClr val="accent6">
                <a:lumMod val="75000"/>
              </a:schemeClr>
            </a:solidFill>
          </a:ln>
        </p:spPr>
        <p:txBody>
          <a:bodyPr wrap="square" rtlCol="0" anchor="ctr">
            <a:spAutoFit/>
          </a:bodyPr>
          <a:lstStyle/>
          <a:p>
            <a:r>
              <a:rPr lang="en-US" i="1" dirty="0"/>
              <a:t>“This truly has been a </a:t>
            </a:r>
            <a:r>
              <a:rPr lang="en-US" i="1" dirty="0" smtClean="0"/>
              <a:t>‘win-win-win-win’ </a:t>
            </a:r>
            <a:r>
              <a:rPr lang="en-US" i="1" dirty="0"/>
              <a:t>situation for Rolls-Royce, Granger, </a:t>
            </a:r>
          </a:p>
          <a:p>
            <a:r>
              <a:rPr lang="en-US" i="1" dirty="0"/>
              <a:t>Southside Landfill, and the environment</a:t>
            </a:r>
            <a:r>
              <a:rPr lang="en-US" i="1" dirty="0" smtClean="0"/>
              <a:t>.”</a:t>
            </a:r>
          </a:p>
          <a:p>
            <a:endParaRPr lang="en-US" dirty="0"/>
          </a:p>
          <a:p>
            <a:r>
              <a:rPr lang="en-US" dirty="0"/>
              <a:t>– </a:t>
            </a:r>
            <a:r>
              <a:rPr lang="en-US" dirty="0" smtClean="0"/>
              <a:t>Thomas Jennings</a:t>
            </a:r>
            <a:r>
              <a:rPr lang="en-US" dirty="0"/>
              <a:t>, Manager of Power &amp; </a:t>
            </a:r>
            <a:r>
              <a:rPr lang="en-US" dirty="0" smtClean="0"/>
              <a:t>Utilities </a:t>
            </a:r>
            <a:r>
              <a:rPr lang="en-US" dirty="0"/>
              <a:t>at Rolls-Royce</a:t>
            </a:r>
          </a:p>
        </p:txBody>
      </p:sp>
    </p:spTree>
    <p:extLst>
      <p:ext uri="{BB962C8B-B14F-4D97-AF65-F5344CB8AC3E}">
        <p14:creationId xmlns:p14="http://schemas.microsoft.com/office/powerpoint/2010/main" val="89721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Reuse Today</a:t>
            </a:r>
            <a:endParaRPr lang="en-US" dirty="0"/>
          </a:p>
        </p:txBody>
      </p:sp>
      <p:sp>
        <p:nvSpPr>
          <p:cNvPr id="3" name="Content Placeholder 2"/>
          <p:cNvSpPr>
            <a:spLocks noGrp="1"/>
          </p:cNvSpPr>
          <p:nvPr>
            <p:ph idx="1"/>
          </p:nvPr>
        </p:nvSpPr>
        <p:spPr/>
        <p:txBody>
          <a:bodyPr/>
          <a:lstStyle/>
          <a:p>
            <a:r>
              <a:rPr lang="en-US" dirty="0" smtClean="0"/>
              <a:t>Buffer Park Golf Course</a:t>
            </a:r>
            <a:endParaRPr lang="en-US" dirty="0"/>
          </a:p>
        </p:txBody>
      </p:sp>
      <p:pic>
        <p:nvPicPr>
          <p:cNvPr id="4" name="Picture 7" descr="Sout side 060.jpg"/>
          <p:cNvPicPr>
            <a:picLocks noChangeAspect="1"/>
          </p:cNvPicPr>
          <p:nvPr/>
        </p:nvPicPr>
        <p:blipFill rotWithShape="1">
          <a:blip r:embed="rId3">
            <a:extLst>
              <a:ext uri="{28A0092B-C50C-407E-A947-70E740481C1C}">
                <a14:useLocalDpi xmlns:a14="http://schemas.microsoft.com/office/drawing/2010/main" val="0"/>
              </a:ext>
            </a:extLst>
          </a:blip>
          <a:srcRect t="11851" b="6646"/>
          <a:stretch/>
        </p:blipFill>
        <p:spPr bwMode="auto">
          <a:xfrm>
            <a:off x="313665" y="2712606"/>
            <a:ext cx="4569386" cy="279284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098" y="3695700"/>
            <a:ext cx="4235966" cy="2938463"/>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85209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0"/>
            <a:ext cx="6324600" cy="2895600"/>
          </a:xfrm>
        </p:spPr>
        <p:txBody>
          <a:bodyPr/>
          <a:lstStyle/>
          <a:p>
            <a:r>
              <a:rPr lang="en-US" dirty="0" smtClean="0"/>
              <a:t>Reuse Today</a:t>
            </a:r>
            <a:endParaRPr lang="en-US" dirty="0"/>
          </a:p>
        </p:txBody>
      </p:sp>
      <p:sp>
        <p:nvSpPr>
          <p:cNvPr id="7" name="Content Placeholder 2"/>
          <p:cNvSpPr>
            <a:spLocks noGrp="1"/>
          </p:cNvSpPr>
          <p:nvPr>
            <p:ph idx="1"/>
          </p:nvPr>
        </p:nvSpPr>
        <p:spPr>
          <a:xfrm>
            <a:off x="228600" y="1981200"/>
            <a:ext cx="8991600" cy="4953000"/>
          </a:xfrm>
        </p:spPr>
        <p:txBody>
          <a:bodyPr/>
          <a:lstStyle/>
          <a:p>
            <a:r>
              <a:rPr lang="en-US" dirty="0" smtClean="0"/>
              <a:t>Buffer Park Golf Course</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9617"/>
          <a:stretch/>
        </p:blipFill>
        <p:spPr>
          <a:xfrm>
            <a:off x="352211" y="2762250"/>
            <a:ext cx="5308600" cy="3200400"/>
          </a:xfrm>
          <a:prstGeom prst="rect">
            <a:avLst/>
          </a:prstGeom>
          <a:ln>
            <a:solidFill>
              <a:schemeClr val="accent1"/>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084" r="9435" b="34027"/>
          <a:stretch/>
        </p:blipFill>
        <p:spPr>
          <a:xfrm>
            <a:off x="4529896" y="4095750"/>
            <a:ext cx="4499803" cy="2666999"/>
          </a:xfrm>
          <a:prstGeom prst="rect">
            <a:avLst/>
          </a:prstGeom>
          <a:ln>
            <a:solidFill>
              <a:schemeClr val="accent1"/>
            </a:solidFill>
          </a:ln>
        </p:spPr>
      </p:pic>
    </p:spTree>
    <p:extLst>
      <p:ext uri="{BB962C8B-B14F-4D97-AF65-F5344CB8AC3E}">
        <p14:creationId xmlns:p14="http://schemas.microsoft.com/office/powerpoint/2010/main" val="951811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Educational Reuse</a:t>
            </a:r>
            <a:endParaRPr lang="en-US" dirty="0"/>
          </a:p>
        </p:txBody>
      </p:sp>
      <p:sp>
        <p:nvSpPr>
          <p:cNvPr id="10243" name="Tex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lvl="2"/>
            <a:endParaRPr lang="en-US" altLang="en-US" dirty="0" smtClean="0">
              <a:latin typeface="Arial" charset="0"/>
              <a:ea typeface="ＭＳ Ｐゴシック" pitchFamily="34" charset="-128"/>
              <a:cs typeface="Arial" charset="0"/>
            </a:endParaRPr>
          </a:p>
          <a:p>
            <a:endParaRPr lang="en-US" altLang="en-US" dirty="0" smtClean="0">
              <a:latin typeface="Arial" charset="0"/>
              <a:ea typeface="ＭＳ Ｐゴシック" pitchFamily="34" charset="-128"/>
              <a:cs typeface="Arial" charset="0"/>
            </a:endParaRPr>
          </a:p>
        </p:txBody>
      </p:sp>
      <p:pic>
        <p:nvPicPr>
          <p:cNvPr id="10245" name="Picture 6" descr="Sout side 043.jpg"/>
          <p:cNvPicPr>
            <a:picLocks noChangeAspect="1"/>
          </p:cNvPicPr>
          <p:nvPr/>
        </p:nvPicPr>
        <p:blipFill rotWithShape="1">
          <a:blip r:embed="rId3">
            <a:extLst>
              <a:ext uri="{28A0092B-C50C-407E-A947-70E740481C1C}">
                <a14:useLocalDpi xmlns:a14="http://schemas.microsoft.com/office/drawing/2010/main" val="0"/>
              </a:ext>
            </a:extLst>
          </a:blip>
          <a:srcRect b="5044"/>
          <a:stretch/>
        </p:blipFill>
        <p:spPr bwMode="auto">
          <a:xfrm>
            <a:off x="187687" y="2523115"/>
            <a:ext cx="3212314" cy="406797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222"/>
          <a:stretch/>
        </p:blipFill>
        <p:spPr>
          <a:xfrm>
            <a:off x="3657576" y="2523115"/>
            <a:ext cx="4761049" cy="4067970"/>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bwMode="auto">
          <a:xfrm>
            <a:off x="258662" y="-326196"/>
            <a:ext cx="7646276" cy="2895600"/>
          </a:xfrm>
        </p:spPr>
        <p:txBody>
          <a:bodyPr vert="horz" lIns="91440" tIns="45720" rIns="91440" bIns="45720" rtlCol="0" anchor="ctr">
            <a:noAutofit/>
          </a:bodyPr>
          <a:lstStyle/>
          <a:p>
            <a:r>
              <a:rPr lang="en-US" altLang="en-US" dirty="0"/>
              <a:t>Recreational and </a:t>
            </a:r>
            <a:br>
              <a:rPr lang="en-US" altLang="en-US" dirty="0"/>
            </a:br>
            <a:r>
              <a:rPr lang="en-US" altLang="en-US" dirty="0"/>
              <a:t>Educational Reuse Highlights</a:t>
            </a:r>
          </a:p>
        </p:txBody>
      </p:sp>
      <p:sp>
        <p:nvSpPr>
          <p:cNvPr id="7171" name="Text Placeholder 4"/>
          <p:cNvSpPr>
            <a:spLocks noGrp="1"/>
          </p:cNvSpPr>
          <p:nvPr>
            <p:ph idx="1"/>
          </p:nvPr>
        </p:nvSpPr>
        <p:spPr bwMode="auto">
          <a:xfrm>
            <a:off x="228600" y="2103448"/>
            <a:ext cx="89916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a:spcBef>
                <a:spcPts val="1600"/>
              </a:spcBef>
            </a:pPr>
            <a:r>
              <a:rPr lang="en-US" altLang="en-US" sz="2400" dirty="0" smtClean="0">
                <a:ea typeface="ＭＳ Ｐゴシック" pitchFamily="34" charset="-128"/>
                <a:cs typeface="Arial" panose="020B0604020202020204" pitchFamily="34" charset="0"/>
              </a:rPr>
              <a:t>Butterworth #2 Landfill </a:t>
            </a:r>
            <a:r>
              <a:rPr lang="en-US" altLang="en-US" dirty="0" smtClean="0">
                <a:ea typeface="ＭＳ Ｐゴシック" pitchFamily="34" charset="-128"/>
                <a:cs typeface="Arial" panose="020B0604020202020204" pitchFamily="34" charset="0"/>
              </a:rPr>
              <a:t>			 	             	    </a:t>
            </a:r>
            <a:r>
              <a:rPr lang="en-US" altLang="en-US" sz="1800" dirty="0" smtClean="0">
                <a:ea typeface="ＭＳ Ｐゴシック" pitchFamily="34" charset="-128"/>
                <a:cs typeface="Arial" panose="020B0604020202020204" pitchFamily="34" charset="0"/>
              </a:rPr>
              <a:t>(</a:t>
            </a:r>
            <a:r>
              <a:rPr lang="en-US" altLang="en-US" sz="1800" dirty="0" smtClean="0">
                <a:solidFill>
                  <a:prstClr val="black">
                    <a:lumMod val="75000"/>
                    <a:lumOff val="25000"/>
                  </a:prstClr>
                </a:solidFill>
                <a:ea typeface="ＭＳ Ｐゴシック" pitchFamily="34" charset="-128"/>
                <a:cs typeface="Arial" panose="020B0604020202020204" pitchFamily="34" charset="0"/>
              </a:rPr>
              <a:t>Grand Rapids, Michigan) </a:t>
            </a:r>
          </a:p>
          <a:p>
            <a:pPr>
              <a:spcBef>
                <a:spcPts val="1600"/>
              </a:spcBef>
            </a:pPr>
            <a:r>
              <a:rPr lang="en-US" altLang="en-US" sz="2400" dirty="0" smtClean="0">
                <a:ea typeface="ＭＳ Ｐゴシック" pitchFamily="34" charset="-128"/>
                <a:cs typeface="Arial" panose="020B0604020202020204" pitchFamily="34" charset="0"/>
              </a:rPr>
              <a:t>DuPage County Landfill                  </a:t>
            </a:r>
            <a:r>
              <a:rPr lang="en-US" altLang="en-US" dirty="0" smtClean="0">
                <a:ea typeface="ＭＳ Ｐゴシック" pitchFamily="34" charset="-128"/>
                <a:cs typeface="Arial" panose="020B0604020202020204" pitchFamily="34" charset="0"/>
              </a:rPr>
              <a:t>	          	      			  </a:t>
            </a:r>
            <a:r>
              <a:rPr lang="en-US" altLang="en-US" sz="1800" dirty="0" smtClean="0">
                <a:ea typeface="ＭＳ Ｐゴシック" pitchFamily="34" charset="-128"/>
                <a:cs typeface="Arial" panose="020B0604020202020204" pitchFamily="34" charset="0"/>
              </a:rPr>
              <a:t>(Warrenville, Illinois)</a:t>
            </a:r>
            <a:endParaRPr lang="en-US" altLang="en-US" sz="2000" dirty="0" smtClean="0">
              <a:ea typeface="ＭＳ Ｐゴシック" pitchFamily="34" charset="-128"/>
              <a:cs typeface="Arial" panose="020B0604020202020204" pitchFamily="34" charset="0"/>
            </a:endParaRPr>
          </a:p>
          <a:p>
            <a:pPr>
              <a:spcBef>
                <a:spcPts val="1600"/>
              </a:spcBef>
            </a:pPr>
            <a:r>
              <a:rPr lang="en-US" sz="2400" dirty="0">
                <a:cs typeface="Arial" panose="020B0604020202020204" pitchFamily="34" charset="0"/>
              </a:rPr>
              <a:t>PMC Groundwater </a:t>
            </a:r>
            <a:r>
              <a:rPr lang="en-US" sz="2400" dirty="0" smtClean="0">
                <a:cs typeface="Arial" panose="020B0604020202020204" pitchFamily="34" charset="0"/>
              </a:rPr>
              <a:t>		</a:t>
            </a:r>
            <a:r>
              <a:rPr lang="en-US" sz="2400" dirty="0">
                <a:cs typeface="Arial" panose="020B0604020202020204" pitchFamily="34" charset="0"/>
              </a:rPr>
              <a:t> </a:t>
            </a:r>
            <a:r>
              <a:rPr lang="en-US" dirty="0" smtClean="0">
                <a:cs typeface="Arial" panose="020B0604020202020204" pitchFamily="34" charset="0"/>
              </a:rPr>
              <a:t>					       </a:t>
            </a:r>
            <a:r>
              <a:rPr lang="en-US" altLang="en-US" sz="1800" dirty="0" smtClean="0">
                <a:solidFill>
                  <a:prstClr val="black">
                    <a:lumMod val="75000"/>
                    <a:lumOff val="25000"/>
                  </a:prstClr>
                </a:solidFill>
                <a:ea typeface="ＭＳ Ｐゴシック" pitchFamily="34" charset="-128"/>
                <a:cs typeface="Arial" panose="020B0604020202020204" pitchFamily="34" charset="0"/>
              </a:rPr>
              <a:t>(</a:t>
            </a:r>
            <a:r>
              <a:rPr lang="en-US" sz="1800" dirty="0" smtClean="0">
                <a:cs typeface="Arial" panose="020B0604020202020204" pitchFamily="34" charset="0"/>
              </a:rPr>
              <a:t>Petoskey</a:t>
            </a:r>
            <a:r>
              <a:rPr lang="en-US" sz="1800" dirty="0">
                <a:cs typeface="Arial" panose="020B0604020202020204" pitchFamily="34" charset="0"/>
              </a:rPr>
              <a:t>, </a:t>
            </a:r>
            <a:r>
              <a:rPr lang="en-US" sz="1800" dirty="0" smtClean="0">
                <a:cs typeface="Arial" panose="020B0604020202020204" pitchFamily="34" charset="0"/>
              </a:rPr>
              <a:t>Michigan)</a:t>
            </a:r>
          </a:p>
          <a:p>
            <a:pPr>
              <a:spcBef>
                <a:spcPts val="1600"/>
              </a:spcBef>
            </a:pPr>
            <a:r>
              <a:rPr lang="en-US" altLang="en-US" sz="2400" dirty="0" smtClean="0">
                <a:ea typeface="ＭＳ Ｐゴシック" pitchFamily="34" charset="-128"/>
                <a:cs typeface="Arial" panose="020B0604020202020204" pitchFamily="34" charset="0"/>
              </a:rPr>
              <a:t>Torch </a:t>
            </a:r>
            <a:r>
              <a:rPr lang="en-US" altLang="en-US" sz="2400" dirty="0">
                <a:ea typeface="ＭＳ Ｐゴシック" pitchFamily="34" charset="-128"/>
                <a:cs typeface="Arial" panose="020B0604020202020204" pitchFamily="34" charset="0"/>
              </a:rPr>
              <a:t>Lake                                   </a:t>
            </a:r>
            <a:r>
              <a:rPr lang="en-US" altLang="en-US" dirty="0" smtClean="0">
                <a:ea typeface="ＭＳ Ｐゴシック" pitchFamily="34" charset="-128"/>
                <a:cs typeface="Arial" panose="020B0604020202020204" pitchFamily="34" charset="0"/>
              </a:rPr>
              <a:t>			                      </a:t>
            </a:r>
            <a:r>
              <a:rPr lang="en-US" altLang="en-US" sz="1800" dirty="0">
                <a:ea typeface="ＭＳ Ｐゴシック" pitchFamily="34" charset="-128"/>
                <a:cs typeface="Arial" panose="020B0604020202020204" pitchFamily="34" charset="0"/>
              </a:rPr>
              <a:t>(Houghton County, </a:t>
            </a:r>
            <a:r>
              <a:rPr lang="en-US" altLang="en-US" sz="1800" dirty="0" smtClean="0">
                <a:ea typeface="ＭＳ Ｐゴシック" pitchFamily="34" charset="-128"/>
                <a:cs typeface="Arial" panose="020B0604020202020204" pitchFamily="34" charset="0"/>
              </a:rPr>
              <a:t>Michigan)</a:t>
            </a:r>
          </a:p>
          <a:p>
            <a:pPr>
              <a:spcBef>
                <a:spcPts val="1600"/>
              </a:spcBef>
            </a:pPr>
            <a:r>
              <a:rPr lang="en-US" sz="2400" dirty="0">
                <a:cs typeface="Arial" panose="020B0604020202020204" pitchFamily="34" charset="0"/>
              </a:rPr>
              <a:t>Kerr-McGee (Reed-Keppler Park)</a:t>
            </a:r>
            <a:r>
              <a:rPr lang="en-US" altLang="en-US" dirty="0" smtClean="0">
                <a:ea typeface="ＭＳ Ｐゴシック" pitchFamily="34" charset="-128"/>
                <a:cs typeface="Arial" panose="020B0604020202020204" pitchFamily="34" charset="0"/>
              </a:rPr>
              <a:t>			                               </a:t>
            </a:r>
            <a:r>
              <a:rPr lang="en-US" altLang="en-US" sz="1800" dirty="0" smtClean="0">
                <a:ea typeface="ＭＳ Ｐゴシック" pitchFamily="34" charset="-128"/>
                <a:cs typeface="Arial" panose="020B0604020202020204" pitchFamily="34" charset="0"/>
              </a:rPr>
              <a:t>(</a:t>
            </a:r>
            <a:r>
              <a:rPr lang="en-US" sz="1800" dirty="0">
                <a:cs typeface="Arial" panose="020B0604020202020204" pitchFamily="34" charset="0"/>
              </a:rPr>
              <a:t>West Chicago, </a:t>
            </a:r>
            <a:r>
              <a:rPr lang="en-US" sz="1800" dirty="0" smtClean="0">
                <a:cs typeface="Arial" panose="020B0604020202020204" pitchFamily="34" charset="0"/>
              </a:rPr>
              <a:t>Illinois</a:t>
            </a:r>
            <a:r>
              <a:rPr lang="en-US" altLang="en-US" sz="1800" dirty="0" smtClean="0">
                <a:ea typeface="ＭＳ Ｐゴシック" pitchFamily="34" charset="-128"/>
                <a:cs typeface="Arial" panose="020B0604020202020204" pitchFamily="34" charset="0"/>
              </a:rPr>
              <a:t>)</a:t>
            </a:r>
            <a:endParaRPr lang="en-US" altLang="en-US" sz="1800" dirty="0">
              <a:ea typeface="ＭＳ Ｐゴシック" pitchFamily="34" charset="-128"/>
              <a:cs typeface="Arial" panose="020B0604020202020204" pitchFamily="34" charset="0"/>
            </a:endParaRPr>
          </a:p>
          <a:p>
            <a:pPr>
              <a:spcBef>
                <a:spcPts val="1600"/>
              </a:spcBef>
            </a:pPr>
            <a:endParaRPr lang="en-US" altLang="en-US" dirty="0">
              <a:ea typeface="ＭＳ Ｐゴシック" pitchFamily="34" charset="-128"/>
              <a:cs typeface="Arial" panose="020B0604020202020204" pitchFamily="34" charset="0"/>
            </a:endParaRPr>
          </a:p>
          <a:p>
            <a:pPr>
              <a:spcBef>
                <a:spcPts val="1600"/>
              </a:spcBef>
            </a:pPr>
            <a:endParaRPr lang="en-US" altLang="en-US" dirty="0" smtClean="0">
              <a:ea typeface="ＭＳ Ｐゴシック" pitchFamily="34" charset="-128"/>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Impacts by the Numbers</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8889" b="5834"/>
          <a:stretch/>
        </p:blipFill>
        <p:spPr>
          <a:xfrm>
            <a:off x="3752850" y="2895600"/>
            <a:ext cx="5143499" cy="3790949"/>
          </a:xfrm>
          <a:prstGeom prst="rect">
            <a:avLst/>
          </a:prstGeom>
          <a:ln>
            <a:solidFill>
              <a:schemeClr val="accent1"/>
            </a:solidFill>
          </a:ln>
        </p:spPr>
      </p:pic>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6667" t="25385" r="19743" b="49615"/>
          <a:stretch/>
        </p:blipFill>
        <p:spPr>
          <a:xfrm>
            <a:off x="345563" y="1943099"/>
            <a:ext cx="5029200" cy="2636274"/>
          </a:xfrm>
          <a:ln>
            <a:solidFill>
              <a:schemeClr val="accent1"/>
            </a:solidFill>
          </a:ln>
        </p:spPr>
      </p:pic>
    </p:spTree>
    <p:extLst>
      <p:ext uri="{BB962C8B-B14F-4D97-AF65-F5344CB8AC3E}">
        <p14:creationId xmlns:p14="http://schemas.microsoft.com/office/powerpoint/2010/main" val="28001815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en-US" dirty="0" smtClean="0">
                <a:latin typeface="Arial Bold" pitchFamily="32" charset="0"/>
                <a:ea typeface="ＭＳ Ｐゴシック" pitchFamily="34" charset="-128"/>
                <a:cs typeface="Arial Bold" pitchFamily="32" charset="0"/>
              </a:rPr>
              <a:t>Lessons Learned</a:t>
            </a:r>
          </a:p>
        </p:txBody>
      </p:sp>
      <p:sp>
        <p:nvSpPr>
          <p:cNvPr id="36867" name="Text Placeholder 2"/>
          <p:cNvSpPr>
            <a:spLocks noGrp="1"/>
          </p:cNvSpPr>
          <p:nvPr>
            <p:ph idx="1"/>
          </p:nvPr>
        </p:nvSpPr>
        <p:spPr bwMode="auto">
          <a:xfrm>
            <a:off x="228600" y="1981200"/>
            <a:ext cx="82296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r>
              <a:rPr lang="en-US" altLang="en-US" sz="2700" dirty="0" smtClean="0">
                <a:latin typeface="Arial" charset="0"/>
                <a:ea typeface="ＭＳ Ｐゴシック" pitchFamily="34" charset="-128"/>
                <a:cs typeface="Arial" charset="0"/>
              </a:rPr>
              <a:t>Open </a:t>
            </a:r>
            <a:r>
              <a:rPr lang="en-US" altLang="en-US" sz="2700" dirty="0">
                <a:latin typeface="Arial" charset="0"/>
                <a:ea typeface="ＭＳ Ｐゴシック" pitchFamily="34" charset="-128"/>
                <a:cs typeface="Arial" charset="0"/>
              </a:rPr>
              <a:t>lines of communication throughout </a:t>
            </a:r>
            <a:r>
              <a:rPr lang="en-US" altLang="en-US" sz="2700" dirty="0" smtClean="0">
                <a:latin typeface="Arial" charset="0"/>
                <a:ea typeface="ＭＳ Ｐゴシック" pitchFamily="34" charset="-128"/>
                <a:cs typeface="Arial" charset="0"/>
              </a:rPr>
              <a:t>process</a:t>
            </a:r>
          </a:p>
          <a:p>
            <a:endParaRPr lang="en-US" altLang="en-US" sz="2700" dirty="0">
              <a:latin typeface="Arial" charset="0"/>
              <a:ea typeface="ＭＳ Ｐゴシック" pitchFamily="34" charset="-128"/>
              <a:cs typeface="Arial" charset="0"/>
            </a:endParaRPr>
          </a:p>
          <a:p>
            <a:r>
              <a:rPr lang="en-US" altLang="en-US" sz="2700" dirty="0" smtClean="0">
                <a:latin typeface="Arial" charset="0"/>
                <a:ea typeface="ＭＳ Ｐゴシック" pitchFamily="34" charset="-128"/>
                <a:cs typeface="Arial" charset="0"/>
              </a:rPr>
              <a:t>Consider on-site resources for both site operation  purposes as well as commercial or public uses</a:t>
            </a:r>
          </a:p>
          <a:p>
            <a:pPr marL="0" indent="0">
              <a:buNone/>
            </a:pPr>
            <a:endParaRPr lang="en-US" altLang="en-US" sz="2700" dirty="0">
              <a:latin typeface="Arial" charset="0"/>
              <a:ea typeface="ＭＳ Ｐゴシック" pitchFamily="34" charset="-128"/>
              <a:cs typeface="Arial" charset="0"/>
            </a:endParaRPr>
          </a:p>
          <a:p>
            <a:r>
              <a:rPr lang="en-US" altLang="en-US" sz="2700" dirty="0" smtClean="0">
                <a:latin typeface="Arial" charset="0"/>
                <a:ea typeface="ＭＳ Ｐゴシック" pitchFamily="34" charset="-128"/>
                <a:cs typeface="Arial" charset="0"/>
              </a:rPr>
              <a:t>Bring </a:t>
            </a:r>
            <a:r>
              <a:rPr lang="en-US" altLang="en-US" sz="2700" dirty="0">
                <a:latin typeface="Arial" charset="0"/>
                <a:ea typeface="ＭＳ Ｐゴシック" pitchFamily="34" charset="-128"/>
                <a:cs typeface="Arial" charset="0"/>
              </a:rPr>
              <a:t>reuse discussions to the table </a:t>
            </a:r>
            <a:r>
              <a:rPr lang="en-US" altLang="en-US" sz="2700" dirty="0" smtClean="0">
                <a:latin typeface="Arial" charset="0"/>
                <a:ea typeface="ＭＳ Ｐゴシック" pitchFamily="34" charset="-128"/>
                <a:cs typeface="Arial" charset="0"/>
              </a:rPr>
              <a:t>early</a:t>
            </a:r>
          </a:p>
          <a:p>
            <a:endParaRPr lang="en-US" altLang="en-US" sz="2700" dirty="0" smtClean="0">
              <a:latin typeface="Arial" charset="0"/>
              <a:ea typeface="ＭＳ Ｐゴシック" pitchFamily="34" charset="-128"/>
              <a:cs typeface="Arial" charset="0"/>
            </a:endParaRPr>
          </a:p>
          <a:p>
            <a:r>
              <a:rPr lang="en-US" altLang="en-US" sz="2700" dirty="0" smtClean="0">
                <a:latin typeface="Arial" charset="0"/>
                <a:ea typeface="ＭＳ Ｐゴシック" pitchFamily="34" charset="-128"/>
                <a:cs typeface="Arial" charset="0"/>
              </a:rPr>
              <a:t>Pride in reuse can lead to educational opportunities</a:t>
            </a:r>
            <a:endParaRPr lang="en-US" altLang="en-US" sz="2700" dirty="0">
              <a:latin typeface="Arial" charset="0"/>
              <a:ea typeface="ＭＳ Ｐゴシック" pitchFamily="34" charset="-128"/>
              <a:cs typeface="Arial" charset="0"/>
            </a:endParaRPr>
          </a:p>
          <a:p>
            <a:endParaRPr lang="en-US" altLang="en-US" dirty="0" smtClean="0">
              <a:latin typeface="Arial" charset="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a:t>
            </a:r>
            <a:endParaRPr lang="en-US" dirty="0"/>
          </a:p>
        </p:txBody>
      </p:sp>
      <p:sp>
        <p:nvSpPr>
          <p:cNvPr id="3" name="Content Placeholder 2"/>
          <p:cNvSpPr>
            <a:spLocks noGrp="1"/>
          </p:cNvSpPr>
          <p:nvPr>
            <p:ph idx="1"/>
          </p:nvPr>
        </p:nvSpPr>
        <p:spPr>
          <a:xfrm>
            <a:off x="0" y="1981200"/>
            <a:ext cx="9144000" cy="4953000"/>
          </a:xfrm>
        </p:spPr>
        <p:txBody>
          <a:bodyPr/>
          <a:lstStyle/>
          <a:p>
            <a:pPr marL="0" indent="0" algn="ctr">
              <a:buNone/>
            </a:pPr>
            <a:endParaRPr lang="en-US" dirty="0" smtClean="0"/>
          </a:p>
          <a:p>
            <a:pPr marL="0" indent="0" algn="ctr">
              <a:buNone/>
            </a:pPr>
            <a:endParaRPr lang="en-US" dirty="0"/>
          </a:p>
          <a:p>
            <a:pPr marL="0" indent="0" algn="ctr">
              <a:buNone/>
            </a:pPr>
            <a:r>
              <a:rPr lang="en-US" b="1" dirty="0" smtClean="0"/>
              <a:t>Tom Bloom</a:t>
            </a:r>
          </a:p>
          <a:p>
            <a:pPr marL="0" indent="0" algn="ctr">
              <a:buNone/>
            </a:pPr>
            <a:r>
              <a:rPr lang="en-US" dirty="0"/>
              <a:t>312-886-1967</a:t>
            </a:r>
            <a:endParaRPr lang="en-US" dirty="0" smtClean="0"/>
          </a:p>
          <a:p>
            <a:pPr marL="0" indent="0" algn="ctr">
              <a:buNone/>
            </a:pPr>
            <a:r>
              <a:rPr lang="en-US" dirty="0" smtClean="0"/>
              <a:t>bloom.thomas@epa.gov</a:t>
            </a:r>
            <a:endParaRPr lang="en-US" dirty="0"/>
          </a:p>
        </p:txBody>
      </p:sp>
    </p:spTree>
    <p:extLst>
      <p:ext uri="{BB962C8B-B14F-4D97-AF65-F5344CB8AC3E}">
        <p14:creationId xmlns:p14="http://schemas.microsoft.com/office/powerpoint/2010/main" val="765295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734" y="19208"/>
            <a:ext cx="8229600" cy="2157248"/>
          </a:xfrm>
        </p:spPr>
        <p:txBody>
          <a:bodyPr>
            <a:noAutofit/>
          </a:bodyPr>
          <a:lstStyle/>
          <a:p>
            <a:r>
              <a:rPr lang="en-US" dirty="0" smtClean="0"/>
              <a:t>Butterworth #2 Landfill</a:t>
            </a:r>
            <a:br>
              <a:rPr lang="en-US" dirty="0" smtClean="0"/>
            </a:br>
            <a:r>
              <a:rPr lang="en-US" dirty="0" smtClean="0"/>
              <a:t>(Grand Rapids, Michigan) </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093" t="2897" r="2373" b="3034"/>
          <a:stretch/>
        </p:blipFill>
        <p:spPr>
          <a:xfrm>
            <a:off x="381000" y="2874943"/>
            <a:ext cx="4043855" cy="3108087"/>
          </a:xfrm>
          <a:ln>
            <a:solidFill>
              <a:schemeClr val="accent1"/>
            </a:solidFill>
          </a:ln>
        </p:spPr>
        <p:style>
          <a:lnRef idx="2">
            <a:schemeClr val="accent3"/>
          </a:lnRef>
          <a:fillRef idx="1">
            <a:schemeClr val="lt1"/>
          </a:fillRef>
          <a:effectRef idx="0">
            <a:schemeClr val="accent3"/>
          </a:effectRef>
          <a:fontRef idx="minor">
            <a:schemeClr val="dk1"/>
          </a:fontRef>
        </p:style>
      </p:pic>
      <p:pic>
        <p:nvPicPr>
          <p:cNvPr id="6" name="Content Placeholder 5"/>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4724400" y="2898244"/>
            <a:ext cx="4038600" cy="3071336"/>
          </a:xfrm>
          <a:ln>
            <a:solidFill>
              <a:schemeClr val="accent1"/>
            </a:solidFill>
          </a:ln>
        </p:spPr>
        <p:style>
          <a:lnRef idx="2">
            <a:schemeClr val="accent3"/>
          </a:lnRef>
          <a:fillRef idx="1">
            <a:schemeClr val="lt1"/>
          </a:fillRef>
          <a:effectRef idx="0">
            <a:schemeClr val="accent3"/>
          </a:effectRef>
          <a:fontRef idx="minor">
            <a:schemeClr val="dk1"/>
          </a:fontRef>
        </p:style>
      </p:pic>
      <p:sp>
        <p:nvSpPr>
          <p:cNvPr id="8" name="TextBox 7"/>
          <p:cNvSpPr txBox="1"/>
          <p:nvPr/>
        </p:nvSpPr>
        <p:spPr>
          <a:xfrm>
            <a:off x="374431" y="6121980"/>
            <a:ext cx="404516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20000"/>
              </a:spcBef>
            </a:pPr>
            <a:r>
              <a:rPr lang="en-US" dirty="0" smtClean="0">
                <a:solidFill>
                  <a:schemeClr val="tx1">
                    <a:lumMod val="85000"/>
                    <a:lumOff val="15000"/>
                  </a:schemeClr>
                </a:solidFill>
                <a:latin typeface="Arial Narrow" panose="020B0606020202030204" pitchFamily="34" charset="0"/>
                <a:cs typeface="Arial" panose="020B0604020202020204" pitchFamily="34" charset="0"/>
              </a:rPr>
              <a:t>Reuse plan</a:t>
            </a:r>
            <a:endParaRPr lang="en-US" dirty="0">
              <a:solidFill>
                <a:schemeClr val="tx1">
                  <a:lumMod val="85000"/>
                  <a:lumOff val="15000"/>
                </a:schemeClr>
              </a:solidFill>
              <a:latin typeface="Arial Narrow" panose="020B0606020202030204" pitchFamily="34" charset="0"/>
              <a:cs typeface="Arial" panose="020B0604020202020204" pitchFamily="34" charset="0"/>
            </a:endParaRPr>
          </a:p>
          <a:p>
            <a:endParaRPr lang="en-US" dirty="0">
              <a:solidFill>
                <a:schemeClr val="tx1">
                  <a:lumMod val="85000"/>
                  <a:lumOff val="15000"/>
                </a:schemeClr>
              </a:solidFill>
              <a:latin typeface="Arial Narrow" panose="020B0606020202030204" pitchFamily="34" charset="0"/>
            </a:endParaRPr>
          </a:p>
        </p:txBody>
      </p:sp>
      <p:sp>
        <p:nvSpPr>
          <p:cNvPr id="9" name="TextBox 8"/>
          <p:cNvSpPr txBox="1"/>
          <p:nvPr/>
        </p:nvSpPr>
        <p:spPr>
          <a:xfrm>
            <a:off x="4648199" y="6121980"/>
            <a:ext cx="412005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20000"/>
              </a:spcBef>
            </a:pPr>
            <a:r>
              <a:rPr lang="en-US" dirty="0" smtClean="0">
                <a:solidFill>
                  <a:schemeClr val="tx1">
                    <a:lumMod val="85000"/>
                    <a:lumOff val="15000"/>
                  </a:schemeClr>
                </a:solidFill>
                <a:latin typeface="Arial Narrow" panose="020B0606020202030204" pitchFamily="34" charset="0"/>
                <a:cs typeface="Arial" panose="020B0604020202020204" pitchFamily="34" charset="0"/>
              </a:rPr>
              <a:t>Trails for bicyclists</a:t>
            </a:r>
            <a:endParaRPr lang="en-US" dirty="0">
              <a:solidFill>
                <a:schemeClr val="tx1">
                  <a:lumMod val="85000"/>
                  <a:lumOff val="15000"/>
                </a:schemeClr>
              </a:solidFill>
              <a:latin typeface="Arial Narrow" panose="020B0606020202030204" pitchFamily="34" charset="0"/>
              <a:cs typeface="Arial" panose="020B0604020202020204" pitchFamily="34" charset="0"/>
            </a:endParaRPr>
          </a:p>
          <a:p>
            <a:endParaRPr lang="en-US" dirty="0">
              <a:solidFill>
                <a:schemeClr val="tx1">
                  <a:lumMod val="85000"/>
                  <a:lumOff val="15000"/>
                </a:schemeClr>
              </a:solidFill>
              <a:latin typeface="Arial Narrow" panose="020B0606020202030204" pitchFamily="34" charset="0"/>
            </a:endParaRPr>
          </a:p>
        </p:txBody>
      </p:sp>
      <p:sp>
        <p:nvSpPr>
          <p:cNvPr id="7" name="Content Placeholder 2"/>
          <p:cNvSpPr txBox="1">
            <a:spLocks/>
          </p:cNvSpPr>
          <p:nvPr/>
        </p:nvSpPr>
        <p:spPr>
          <a:xfrm>
            <a:off x="228600" y="1981200"/>
            <a:ext cx="8991600"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dirty="0" smtClean="0">
                <a:latin typeface="Arial Narrow" panose="020B0606020202030204" pitchFamily="34" charset="0"/>
              </a:rPr>
              <a:t>Reuse planning leads to recreational reuse</a:t>
            </a:r>
            <a:endParaRPr lang="en-US" dirty="0">
              <a:latin typeface="Arial Narrow" panose="020B0606020202030204" pitchFamily="34" charset="0"/>
            </a:endParaRPr>
          </a:p>
        </p:txBody>
      </p:sp>
    </p:spTree>
    <p:extLst>
      <p:ext uri="{BB962C8B-B14F-4D97-AF65-F5344CB8AC3E}">
        <p14:creationId xmlns:p14="http://schemas.microsoft.com/office/powerpoint/2010/main" val="2814372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2" y="542928"/>
            <a:ext cx="8229600" cy="1143000"/>
          </a:xfrm>
        </p:spPr>
        <p:txBody>
          <a:bodyPr>
            <a:noAutofit/>
          </a:bodyPr>
          <a:lstStyle/>
          <a:p>
            <a:r>
              <a:rPr lang="en-US" dirty="0" smtClean="0"/>
              <a:t>DuPage </a:t>
            </a:r>
            <a:r>
              <a:rPr lang="en-US" dirty="0"/>
              <a:t>County </a:t>
            </a:r>
            <a:r>
              <a:rPr lang="en-US" dirty="0" smtClean="0"/>
              <a:t>Landfill                              (Warrenville, Illinois)</a:t>
            </a:r>
            <a:endParaRPr lang="en-US" dirty="0"/>
          </a:p>
        </p:txBody>
      </p:sp>
      <p:sp>
        <p:nvSpPr>
          <p:cNvPr id="3" name="Content Placeholder 2"/>
          <p:cNvSpPr>
            <a:spLocks noGrp="1"/>
          </p:cNvSpPr>
          <p:nvPr>
            <p:ph idx="1"/>
          </p:nvPr>
        </p:nvSpPr>
        <p:spPr/>
        <p:txBody>
          <a:bodyPr/>
          <a:lstStyle/>
          <a:p>
            <a:r>
              <a:rPr lang="en-US" dirty="0" smtClean="0">
                <a:latin typeface="Arial Narrow" panose="020B0606020202030204" pitchFamily="34" charset="0"/>
              </a:rPr>
              <a:t>Recreational opportunities for every season </a:t>
            </a:r>
            <a:endParaRPr lang="en-US" dirty="0">
              <a:latin typeface="Arial Narrow" panose="020B0606020202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302872"/>
            <a:ext cx="4133539" cy="2735317"/>
          </a:xfrm>
          <a:prstGeom prst="rect">
            <a:avLst/>
          </a:prstGeom>
          <a:ln>
            <a:solidFill>
              <a:schemeClr val="accent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9674" r="10502"/>
          <a:stretch/>
        </p:blipFill>
        <p:spPr>
          <a:xfrm>
            <a:off x="4838434" y="3302873"/>
            <a:ext cx="3627655" cy="2735317"/>
          </a:xfrm>
          <a:prstGeom prst="rect">
            <a:avLst/>
          </a:prstGeom>
          <a:ln>
            <a:solidFill>
              <a:schemeClr val="accent1"/>
            </a:solidFill>
          </a:ln>
        </p:spPr>
      </p:pic>
      <p:sp>
        <p:nvSpPr>
          <p:cNvPr id="7" name="TextBox 6"/>
          <p:cNvSpPr txBox="1"/>
          <p:nvPr/>
        </p:nvSpPr>
        <p:spPr>
          <a:xfrm>
            <a:off x="457200" y="6038190"/>
            <a:ext cx="4020207" cy="338554"/>
          </a:xfrm>
          <a:prstGeom prst="rect">
            <a:avLst/>
          </a:prstGeom>
          <a:noFill/>
        </p:spPr>
        <p:txBody>
          <a:bodyPr wrap="square" rtlCol="0">
            <a:spAutoFit/>
          </a:bodyPr>
          <a:lstStyle/>
          <a:p>
            <a:r>
              <a:rPr lang="en-US" sz="1600" dirty="0">
                <a:latin typeface="Arial Narrow" panose="020B0606020202030204" pitchFamily="34" charset="0"/>
              </a:rPr>
              <a:t>Source: </a:t>
            </a:r>
            <a:r>
              <a:rPr lang="en-US" sz="1600" dirty="0" smtClean="0">
                <a:latin typeface="Arial Narrow" panose="020B0606020202030204" pitchFamily="34" charset="0"/>
              </a:rPr>
              <a:t>Forest Preserve District of DuPage County</a:t>
            </a:r>
            <a:endParaRPr lang="en-US" sz="1600" dirty="0">
              <a:latin typeface="Arial Narrow" panose="020B0606020202030204" pitchFamily="34" charset="0"/>
            </a:endParaRPr>
          </a:p>
        </p:txBody>
      </p:sp>
    </p:spTree>
    <p:extLst>
      <p:ext uri="{BB962C8B-B14F-4D97-AF65-F5344CB8AC3E}">
        <p14:creationId xmlns:p14="http://schemas.microsoft.com/office/powerpoint/2010/main" val="1029454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DuPage County Landfill</a:t>
            </a:r>
            <a:endParaRPr lang="en-US" dirty="0"/>
          </a:p>
        </p:txBody>
      </p:sp>
      <p:pic>
        <p:nvPicPr>
          <p:cNvPr id="5" name="dupage-reus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02459" y="2259893"/>
            <a:ext cx="5826809" cy="3914652"/>
          </a:xfrm>
        </p:spPr>
      </p:pic>
      <p:sp>
        <p:nvSpPr>
          <p:cNvPr id="3" name="TextBox 2"/>
          <p:cNvSpPr txBox="1"/>
          <p:nvPr/>
        </p:nvSpPr>
        <p:spPr>
          <a:xfrm>
            <a:off x="1143000" y="6496050"/>
            <a:ext cx="7048500" cy="369332"/>
          </a:xfrm>
          <a:prstGeom prst="rect">
            <a:avLst/>
          </a:prstGeom>
          <a:noFill/>
        </p:spPr>
        <p:txBody>
          <a:bodyPr wrap="square" rtlCol="0">
            <a:spAutoFit/>
          </a:bodyPr>
          <a:lstStyle/>
          <a:p>
            <a:r>
              <a:rPr lang="en-US" dirty="0">
                <a:latin typeface="+mn-lt"/>
                <a:hlinkClick r:id="rId6"/>
              </a:rPr>
              <a:t>http://</a:t>
            </a:r>
            <a:r>
              <a:rPr lang="en-US" dirty="0" smtClean="0">
                <a:latin typeface="+mn-lt"/>
                <a:hlinkClick r:id="rId6"/>
              </a:rPr>
              <a:t>www.epa.gov/superfund/programs/recycle/info/dupage.html</a:t>
            </a:r>
            <a:r>
              <a:rPr lang="en-US" dirty="0" smtClean="0">
                <a:latin typeface="+mn-lt"/>
              </a:rPr>
              <a:t> </a:t>
            </a:r>
            <a:endParaRPr lang="en-US" dirty="0">
              <a:latin typeface="+mn-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4320"/>
            <a:ext cx="6324600" cy="2895600"/>
          </a:xfrm>
        </p:spPr>
        <p:txBody>
          <a:bodyPr/>
          <a:lstStyle/>
          <a:p>
            <a:r>
              <a:rPr lang="en-US" dirty="0"/>
              <a:t>PMC Groundwater </a:t>
            </a:r>
            <a:r>
              <a:rPr lang="en-US" dirty="0" smtClean="0"/>
              <a:t/>
            </a:r>
            <a:br>
              <a:rPr lang="en-US" dirty="0" smtClean="0"/>
            </a:br>
            <a:r>
              <a:rPr lang="en-US" dirty="0" smtClean="0"/>
              <a:t>(</a:t>
            </a:r>
            <a:r>
              <a:rPr lang="en-US" dirty="0"/>
              <a:t>Petoskey, Michigan)</a:t>
            </a:r>
            <a:br>
              <a:rPr lang="en-US" dirty="0"/>
            </a:br>
            <a:r>
              <a:rPr lang="en-US" sz="3200" dirty="0" smtClean="0">
                <a:latin typeface="Arial" panose="020B0604020202020204" pitchFamily="34" charset="0"/>
              </a:rPr>
              <a:t/>
            </a:r>
            <a:br>
              <a:rPr lang="en-US" sz="3200" dirty="0" smtClean="0">
                <a:latin typeface="Arial" panose="020B0604020202020204" pitchFamily="34" charset="0"/>
              </a:rPr>
            </a:br>
            <a:endParaRPr lang="en-US" dirty="0"/>
          </a:p>
        </p:txBody>
      </p:sp>
      <p:sp>
        <p:nvSpPr>
          <p:cNvPr id="3" name="Content Placeholder 2"/>
          <p:cNvSpPr>
            <a:spLocks noGrp="1"/>
          </p:cNvSpPr>
          <p:nvPr>
            <p:ph idx="1"/>
          </p:nvPr>
        </p:nvSpPr>
        <p:spPr>
          <a:xfrm>
            <a:off x="228600" y="1973714"/>
            <a:ext cx="7370379" cy="4953000"/>
          </a:xfrm>
        </p:spPr>
        <p:txBody>
          <a:bodyPr/>
          <a:lstStyle/>
          <a:p>
            <a:r>
              <a:rPr lang="en-US" altLang="en-US" dirty="0" smtClean="0">
                <a:solidFill>
                  <a:prstClr val="black">
                    <a:lumMod val="75000"/>
                    <a:lumOff val="25000"/>
                  </a:prstClr>
                </a:solidFill>
                <a:ea typeface="ＭＳ Ｐゴシック" pitchFamily="34" charset="-128"/>
              </a:rPr>
              <a:t>Local government, state and EPA collaboration created residential and recreational assets for the community</a:t>
            </a:r>
            <a:endParaRPr lang="en-US" dirty="0"/>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4288" y="3471180"/>
            <a:ext cx="6258912" cy="297884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088" t="26724" r="24754" b="24569"/>
          <a:stretch/>
        </p:blipFill>
        <p:spPr bwMode="auto">
          <a:xfrm>
            <a:off x="5423339" y="3845191"/>
            <a:ext cx="3507829" cy="2812232"/>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942902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2218"/>
            <a:ext cx="6324600" cy="2895600"/>
          </a:xfrm>
        </p:spPr>
        <p:txBody>
          <a:bodyPr>
            <a:normAutofit/>
          </a:bodyPr>
          <a:lstStyle/>
          <a:p>
            <a:pPr>
              <a:defRPr/>
            </a:pPr>
            <a:r>
              <a:rPr lang="en-US" dirty="0" smtClean="0"/>
              <a:t>Torch Lake                                                     (Houghton County, Michigan)</a:t>
            </a:r>
            <a:endParaRPr lang="en-US" dirty="0"/>
          </a:p>
        </p:txBody>
      </p:sp>
      <p:sp>
        <p:nvSpPr>
          <p:cNvPr id="8195" name="Text Placeholder 2"/>
          <p:cNvSpPr>
            <a:spLocks noGrp="1"/>
          </p:cNvSpPr>
          <p:nvPr>
            <p:ph idx="1"/>
          </p:nvPr>
        </p:nvSpPr>
        <p:spPr bwMode="auto">
          <a:xfrm>
            <a:off x="323196" y="1958044"/>
            <a:ext cx="89916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marL="228600" lvl="2"/>
            <a:r>
              <a:rPr lang="en-US" altLang="en-US" sz="2800" dirty="0" smtClean="0">
                <a:ea typeface="ＭＳ Ｐゴシック" pitchFamily="34" charset="-128"/>
                <a:cs typeface="Arial" charset="0"/>
              </a:rPr>
              <a:t>Learning on site</a:t>
            </a:r>
          </a:p>
          <a:p>
            <a:endParaRPr lang="en-US" altLang="en-US" sz="3600" dirty="0" smtClean="0">
              <a:ea typeface="ＭＳ Ｐゴシック" pitchFamily="34" charset="-128"/>
              <a:cs typeface="Arial" charset="0"/>
            </a:endParaRPr>
          </a:p>
        </p:txBody>
      </p:sp>
      <p:pic>
        <p:nvPicPr>
          <p:cNvPr id="8197" name="Picture 11" descr="08Torch_Lake_Plo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1681" y="2585545"/>
            <a:ext cx="3562024" cy="267264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12" descr="11Chassell_HS_Field_work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179" y="2585545"/>
            <a:ext cx="3712805" cy="278535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199" name="Picture 13" descr="39Hancock_HS_Field_work01.jpg"/>
          <p:cNvPicPr>
            <a:picLocks noChangeAspect="1"/>
          </p:cNvPicPr>
          <p:nvPr/>
        </p:nvPicPr>
        <p:blipFill rotWithShape="1">
          <a:blip r:embed="rId5">
            <a:extLst>
              <a:ext uri="{28A0092B-C50C-407E-A947-70E740481C1C}">
                <a14:useLocalDpi xmlns:a14="http://schemas.microsoft.com/office/drawing/2010/main" val="0"/>
              </a:ext>
            </a:extLst>
          </a:blip>
          <a:srcRect t="21313"/>
          <a:stretch/>
        </p:blipFill>
        <p:spPr bwMode="auto">
          <a:xfrm>
            <a:off x="2938463" y="4425750"/>
            <a:ext cx="3352800" cy="197866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782" y="0"/>
            <a:ext cx="6324600" cy="2895600"/>
          </a:xfrm>
        </p:spPr>
        <p:txBody>
          <a:bodyPr>
            <a:normAutofit fontScale="90000"/>
          </a:bodyPr>
          <a:lstStyle/>
          <a:p>
            <a:r>
              <a:rPr lang="en-US" dirty="0"/>
              <a:t>Kerr-McGee </a:t>
            </a:r>
            <a:r>
              <a:rPr lang="en-US" dirty="0" smtClean="0"/>
              <a:t/>
            </a:r>
            <a:br>
              <a:rPr lang="en-US" dirty="0" smtClean="0"/>
            </a:br>
            <a:r>
              <a:rPr lang="en-US" dirty="0" smtClean="0"/>
              <a:t>(</a:t>
            </a:r>
            <a:r>
              <a:rPr lang="en-US" dirty="0"/>
              <a:t>Reed-Keppler Park)</a:t>
            </a:r>
            <a:r>
              <a:rPr lang="en-US" altLang="en-US" dirty="0">
                <a:latin typeface="Arial" charset="0"/>
                <a:ea typeface="ＭＳ Ｐゴシック" pitchFamily="34" charset="-128"/>
                <a:cs typeface="Arial" charset="0"/>
              </a:rPr>
              <a:t>	</a:t>
            </a:r>
            <a:r>
              <a:rPr lang="en-US" altLang="en-US" dirty="0" smtClean="0">
                <a:latin typeface="Arial" charset="0"/>
                <a:ea typeface="ＭＳ Ｐゴシック" pitchFamily="34" charset="-128"/>
                <a:cs typeface="Arial" charset="0"/>
              </a:rPr>
              <a:t/>
            </a:r>
            <a:br>
              <a:rPr lang="en-US" altLang="en-US" dirty="0" smtClean="0">
                <a:latin typeface="Arial" charset="0"/>
                <a:ea typeface="ＭＳ Ｐゴシック" pitchFamily="34" charset="-128"/>
                <a:cs typeface="Arial" charset="0"/>
              </a:rPr>
            </a:br>
            <a:r>
              <a:rPr lang="en-US" altLang="en-US" dirty="0" smtClean="0">
                <a:latin typeface="Arial" charset="0"/>
                <a:ea typeface="ＭＳ Ｐゴシック" pitchFamily="34" charset="-128"/>
                <a:cs typeface="Arial" charset="0"/>
              </a:rPr>
              <a:t>(</a:t>
            </a:r>
            <a:r>
              <a:rPr lang="en-US" dirty="0"/>
              <a:t>West Chicago, Illinois</a:t>
            </a:r>
            <a:r>
              <a:rPr lang="en-US" altLang="en-US" dirty="0">
                <a:latin typeface="Arial" charset="0"/>
                <a:ea typeface="ＭＳ Ｐゴシック" pitchFamily="34" charset="-128"/>
                <a:cs typeface="Arial" charset="0"/>
              </a:rPr>
              <a:t>)</a:t>
            </a:r>
            <a:r>
              <a:rPr lang="en-US" dirty="0"/>
              <a:t/>
            </a:r>
            <a:br>
              <a:rPr lang="en-US" dirty="0"/>
            </a:br>
            <a:r>
              <a:rPr lang="en-US" altLang="en-US" dirty="0">
                <a:latin typeface="Arial" charset="0"/>
                <a:ea typeface="ＭＳ Ｐゴシック" pitchFamily="34" charset="-128"/>
                <a:cs typeface="Arial" charset="0"/>
              </a:rPr>
              <a:t>	</a:t>
            </a:r>
            <a:br>
              <a:rPr lang="en-US" altLang="en-US" dirty="0">
                <a:latin typeface="Arial" charset="0"/>
                <a:ea typeface="ＭＳ Ｐゴシック" pitchFamily="34" charset="-128"/>
                <a:cs typeface="Arial" charset="0"/>
              </a:rPr>
            </a:br>
            <a:endParaRPr lang="en-US" dirty="0"/>
          </a:p>
        </p:txBody>
      </p:sp>
      <p:sp>
        <p:nvSpPr>
          <p:cNvPr id="3" name="Content Placeholder 2"/>
          <p:cNvSpPr>
            <a:spLocks noGrp="1"/>
          </p:cNvSpPr>
          <p:nvPr>
            <p:ph idx="1"/>
          </p:nvPr>
        </p:nvSpPr>
        <p:spPr/>
        <p:txBody>
          <a:bodyPr/>
          <a:lstStyle/>
          <a:p>
            <a:r>
              <a:rPr lang="en-US" dirty="0" smtClean="0"/>
              <a:t>Early planning leads to acres of recreational assets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986" b="13732"/>
          <a:stretch/>
        </p:blipFill>
        <p:spPr>
          <a:xfrm>
            <a:off x="228600" y="2895600"/>
            <a:ext cx="3358055" cy="3594538"/>
          </a:xfrm>
          <a:prstGeom prst="rect">
            <a:avLst/>
          </a:prstGeom>
          <a:ln>
            <a:solidFill>
              <a:schemeClr val="accent1"/>
            </a:solidFill>
          </a:ln>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9353" t="33537" r="15345" b="15158"/>
          <a:stretch/>
        </p:blipFill>
        <p:spPr>
          <a:xfrm>
            <a:off x="3776496" y="3325501"/>
            <a:ext cx="5153153" cy="2734736"/>
          </a:xfrm>
          <a:prstGeom prst="rect">
            <a:avLst/>
          </a:prstGeom>
          <a:ln>
            <a:solidFill>
              <a:schemeClr val="accent1"/>
            </a:solidFill>
          </a:ln>
        </p:spPr>
      </p:pic>
    </p:spTree>
    <p:extLst>
      <p:ext uri="{BB962C8B-B14F-4D97-AF65-F5344CB8AC3E}">
        <p14:creationId xmlns:p14="http://schemas.microsoft.com/office/powerpoint/2010/main" val="2941129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Southside Sanitary Landfill</a:t>
            </a:r>
            <a:endParaRPr lang="en-US" dirty="0"/>
          </a:p>
        </p:txBody>
      </p:sp>
      <p:sp>
        <p:nvSpPr>
          <p:cNvPr id="5" name="Text Placeholder 4"/>
          <p:cNvSpPr>
            <a:spLocks noGrp="1"/>
          </p:cNvSpPr>
          <p:nvPr>
            <p:ph type="body" idx="1"/>
          </p:nvPr>
        </p:nvSpPr>
        <p:spPr/>
        <p:txBody>
          <a:bodyPr/>
          <a:lstStyle/>
          <a:p>
            <a:r>
              <a:rPr lang="en-US" dirty="0" smtClean="0"/>
              <a:t>In-Depth Case Study</a:t>
            </a:r>
            <a:endParaRPr lang="en-US" dirty="0"/>
          </a:p>
        </p:txBody>
      </p:sp>
    </p:spTree>
    <p:extLst>
      <p:ext uri="{BB962C8B-B14F-4D97-AF65-F5344CB8AC3E}">
        <p14:creationId xmlns:p14="http://schemas.microsoft.com/office/powerpoint/2010/main" val="47328485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RAFT_Friedland_Intro Playing and Learning_0505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DRAFT_Denman_Playing and Learning_</Template>
  <TotalTime>7298</TotalTime>
  <Words>3392</Words>
  <Application>Microsoft Office PowerPoint</Application>
  <PresentationFormat>On-screen Show (4:3)</PresentationFormat>
  <Paragraphs>187</Paragraphs>
  <Slides>22</Slides>
  <Notes>22</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1_DRAFT_Friedland_Intro Playing and Learning_050514</vt:lpstr>
      <vt:lpstr>Region 5 Recreational and Educational Reuse Highlights </vt:lpstr>
      <vt:lpstr>Recreational and  Educational Reuse Highlights</vt:lpstr>
      <vt:lpstr>Butterworth #2 Landfill (Grand Rapids, Michigan) </vt:lpstr>
      <vt:lpstr>DuPage County Landfill                              (Warrenville, Illinois)</vt:lpstr>
      <vt:lpstr>DuPage County Landfill</vt:lpstr>
      <vt:lpstr>PMC Groundwater  (Petoskey, Michigan)  </vt:lpstr>
      <vt:lpstr>Torch Lake                                                     (Houghton County, Michigan)</vt:lpstr>
      <vt:lpstr>Kerr-McGee  (Reed-Keppler Park)  (West Chicago, Illinois)   </vt:lpstr>
      <vt:lpstr>Southside Sanitary Landfill</vt:lpstr>
      <vt:lpstr>Site Location</vt:lpstr>
      <vt:lpstr>Site History</vt:lpstr>
      <vt:lpstr>Site Cleanup and Continued Use</vt:lpstr>
      <vt:lpstr>Early Green Uses</vt:lpstr>
      <vt:lpstr>Crossroads Greenhouse</vt:lpstr>
      <vt:lpstr>Deleting the Site</vt:lpstr>
      <vt:lpstr>Public-Private Partnership</vt:lpstr>
      <vt:lpstr>Reuse Today</vt:lpstr>
      <vt:lpstr>Reuse Today</vt:lpstr>
      <vt:lpstr>Educational Reuse</vt:lpstr>
      <vt:lpstr>Impacts by the Numbers</vt:lpstr>
      <vt:lpstr>Lessons Learned</vt:lpstr>
      <vt:lpstr>Contact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Alison Frost</dc:creator>
  <cp:lastModifiedBy>Sabrina Foster</cp:lastModifiedBy>
  <cp:revision>69</cp:revision>
  <dcterms:created xsi:type="dcterms:W3CDTF">2012-06-11T13:59:10Z</dcterms:created>
  <dcterms:modified xsi:type="dcterms:W3CDTF">2014-06-06T16:19:40Z</dcterms:modified>
</cp:coreProperties>
</file>