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handoutMasterIdLst>
    <p:handoutMasterId r:id="rId24"/>
  </p:handoutMasterIdLst>
  <p:sldIdLst>
    <p:sldId id="258" r:id="rId6"/>
    <p:sldId id="264" r:id="rId7"/>
    <p:sldId id="273" r:id="rId8"/>
    <p:sldId id="277" r:id="rId9"/>
    <p:sldId id="272" r:id="rId10"/>
    <p:sldId id="279" r:id="rId11"/>
    <p:sldId id="284" r:id="rId12"/>
    <p:sldId id="278" r:id="rId13"/>
    <p:sldId id="259" r:id="rId14"/>
    <p:sldId id="267" r:id="rId15"/>
    <p:sldId id="283" r:id="rId16"/>
    <p:sldId id="268" r:id="rId17"/>
    <p:sldId id="269" r:id="rId18"/>
    <p:sldId id="282" r:id="rId19"/>
    <p:sldId id="260" r:id="rId20"/>
    <p:sldId id="261" r:id="rId21"/>
    <p:sldId id="28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6">
          <p15:clr>
            <a:srgbClr val="A4A3A4"/>
          </p15:clr>
        </p15:guide>
        <p15:guide id="2" orient="horz" pos="1488">
          <p15:clr>
            <a:srgbClr val="A4A3A4"/>
          </p15:clr>
        </p15:guide>
        <p15:guide id="3" pos="192">
          <p15:clr>
            <a:srgbClr val="A4A3A4"/>
          </p15:clr>
        </p15:guide>
        <p15:guide id="4" pos="43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ina Foster" initials="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4" autoAdjust="0"/>
    <p:restoredTop sz="96625" autoAdjust="0"/>
  </p:normalViewPr>
  <p:slideViewPr>
    <p:cSldViewPr>
      <p:cViewPr varScale="1">
        <p:scale>
          <a:sx n="73" d="100"/>
          <a:sy n="73" d="100"/>
        </p:scale>
        <p:origin x="66" y="552"/>
      </p:cViewPr>
      <p:guideLst>
        <p:guide orient="horz" pos="1056"/>
        <p:guide orient="horz" pos="1488"/>
        <p:guide pos="192"/>
        <p:guide pos="432"/>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1806" y="9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30287-50EF-4E6A-A5C8-8459FF5A75A1}" type="datetimeFigureOut">
              <a:rPr lang="en-US" smtClean="0"/>
              <a:t>10/15/2014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BD5F26-949F-4CCA-BF80-AD968A4293EE}" type="slidenum">
              <a:rPr lang="en-US" smtClean="0"/>
              <a:t>‹#›</a:t>
            </a:fld>
            <a:endParaRPr lang="en-US" dirty="0"/>
          </a:p>
        </p:txBody>
      </p:sp>
    </p:spTree>
    <p:extLst>
      <p:ext uri="{BB962C8B-B14F-4D97-AF65-F5344CB8AC3E}">
        <p14:creationId xmlns:p14="http://schemas.microsoft.com/office/powerpoint/2010/main" val="415867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D9153-7FD1-4C20-A628-5CD8AF5AD79A}" type="datetimeFigureOut">
              <a:rPr lang="en-US" smtClean="0"/>
              <a:t>10/15/2014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187445-A67A-4E4A-B60A-BB5A75F6ED22}" type="slidenum">
              <a:rPr lang="en-US" smtClean="0"/>
              <a:t>‹#›</a:t>
            </a:fld>
            <a:endParaRPr lang="en-US" dirty="0"/>
          </a:p>
        </p:txBody>
      </p:sp>
    </p:spTree>
    <p:extLst>
      <p:ext uri="{BB962C8B-B14F-4D97-AF65-F5344CB8AC3E}">
        <p14:creationId xmlns:p14="http://schemas.microsoft.com/office/powerpoint/2010/main" val="348864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Thanks,</a:t>
            </a:r>
            <a:r>
              <a:rPr lang="en-US" sz="1200" kern="1200" baseline="0" dirty="0" smtClean="0">
                <a:solidFill>
                  <a:schemeClr val="tx1"/>
                </a:solidFill>
                <a:effectLst/>
                <a:latin typeface="+mn-lt"/>
                <a:ea typeface="+mn-ea"/>
                <a:cs typeface="+mn-cs"/>
              </a:rPr>
              <a:t> Melissa. And thank you to everyone for joining us today. I am very glad to be here. My name is Michele Mahoney and I work at headquarters in EPA’s Technology Innovation and Field Services Division, or TIFSD.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TIFSD supports the Superfund Program as well as other EPA programs including the Office of Solid Waste, Office of Emergency Management, Office of Underground Storage Tanks, and Office of Brownfields Cleanup and Redevelopment.  We also partner with other federal and international agencies, other countries, and state, tribal, local, and private organizations to improve site remediation practices.</a:t>
            </a:r>
            <a:r>
              <a:rPr lang="en-US" sz="1200" b="0" i="0" kern="1200" baseline="0" dirty="0" smtClean="0">
                <a:solidFill>
                  <a:schemeClr val="tx1"/>
                </a:solidFill>
                <a:effectLst/>
                <a:latin typeface="+mn-lt"/>
                <a:ea typeface="+mn-ea"/>
                <a:cs typeface="+mn-cs"/>
              </a:rPr>
              <a:t> I deal specifically with providing tools and support to RPMs and OSCs related to ecological revitalization. As Melissa mentioned earlier, many sites where ecological revitalization has taken place lend themselves well to recreational and educational reuse components as well. </a:t>
            </a:r>
          </a:p>
          <a:p>
            <a:endParaRPr lang="en-US" sz="1200" b="0" i="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1</a:t>
            </a:fld>
            <a:endParaRPr lang="en-US" dirty="0"/>
          </a:p>
        </p:txBody>
      </p:sp>
    </p:spTree>
    <p:extLst>
      <p:ext uri="{BB962C8B-B14F-4D97-AF65-F5344CB8AC3E}">
        <p14:creationId xmlns:p14="http://schemas.microsoft.com/office/powerpoint/2010/main" val="410313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site consists mostly of flat, undeveloped land. </a:t>
            </a:r>
            <a:r>
              <a:rPr lang="en-US" sz="1200" b="0" i="0" u="none" strike="noStrike" kern="1200" baseline="0" dirty="0" smtClean="0">
                <a:solidFill>
                  <a:schemeClr val="tx1"/>
                </a:solidFill>
                <a:latin typeface="+mn-lt"/>
                <a:ea typeface="+mn-ea"/>
                <a:cs typeface="+mn-cs"/>
              </a:rPr>
              <a:t>Active manufacturing and light industrial facilities border the site to the north; an elementary school, residential community, vacant land and a small community park border the site to the south. The site is in close proximity to downtown. Currently, the primary site access is via Davis Street. </a:t>
            </a:r>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10</a:t>
            </a:fld>
            <a:endParaRPr lang="en-US" dirty="0"/>
          </a:p>
        </p:txBody>
      </p:sp>
    </p:spTree>
    <p:extLst>
      <p:ext uri="{BB962C8B-B14F-4D97-AF65-F5344CB8AC3E}">
        <p14:creationId xmlns:p14="http://schemas.microsoft.com/office/powerpoint/2010/main" val="10537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map here highlights the remedial features that need to be considered during reuse planning and implementation. In addition to the remedial components, land use restrictions will be placed on the effected properties to ensure the remedial components stay protected and to prohibit residential use and ground water access.</a:t>
            </a:r>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11</a:t>
            </a:fld>
            <a:endParaRPr lang="en-US" dirty="0"/>
          </a:p>
        </p:txBody>
      </p:sp>
    </p:spTree>
    <p:extLst>
      <p:ext uri="{BB962C8B-B14F-4D97-AF65-F5344CB8AC3E}">
        <p14:creationId xmlns:p14="http://schemas.microsoft.com/office/powerpoint/2010/main" val="236364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2005, SRI supported a reuse planning assessment for the site. </a:t>
            </a:r>
          </a:p>
          <a:p>
            <a:endParaRPr lang="en-US" baseline="0" dirty="0" smtClean="0"/>
          </a:p>
          <a:p>
            <a:r>
              <a:rPr lang="en-US" baseline="0" dirty="0" smtClean="0"/>
              <a:t>In 2013, following the completion of soil cleanup activities, a second planning process was initiated to update the future use plan based on the remedial features at the site, community goals and the surrounding land uses. </a:t>
            </a:r>
          </a:p>
          <a:p>
            <a:endParaRPr lang="en-US" baseline="0" dirty="0" smtClean="0"/>
          </a:p>
          <a:p>
            <a:r>
              <a:rPr lang="en-US" sz="1200" b="0" i="0" u="none" strike="noStrike" kern="1200" baseline="0" dirty="0" smtClean="0">
                <a:solidFill>
                  <a:schemeClr val="tx1"/>
                </a:solidFill>
                <a:latin typeface="+mn-lt"/>
                <a:ea typeface="+mn-ea"/>
                <a:cs typeface="+mn-cs"/>
              </a:rPr>
              <a:t>To initiate the planning process, a site visit was conducted in January 2013 to tour the site and identify local reuse goals. A working session was held in June 2013 with city staff and elected officials to review a draft suitability assessment, refine a reuse framework, identify potential funding sources and refine a Superfund environmental education curriculum.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July 2013, EPA hosted a public availability session to answer questions about the site cleanup and solicit input on the revised reuse framework. The framework reflects the ideas and recommendations of city staff, elected officials and community members and is provided as a tool for returning the site to a safe and productive use. This framework offers a flexible, long-term planning tool that can be adapted as new information becomes available. </a:t>
            </a:r>
            <a:endParaRPr lang="en-US" baseline="0" dirty="0" smtClean="0"/>
          </a:p>
          <a:p>
            <a:endParaRPr lang="en-US" dirty="0" smtClean="0"/>
          </a:p>
          <a:p>
            <a:r>
              <a:rPr lang="en-US" i="1" dirty="0" smtClean="0"/>
              <a:t>Pictured:</a:t>
            </a:r>
            <a:r>
              <a:rPr lang="en-US" i="1" baseline="0" dirty="0" smtClean="0"/>
              <a:t> various stakeholder and community meetings during the planning process</a:t>
            </a:r>
            <a:endParaRPr lang="en-US" i="1" dirty="0"/>
          </a:p>
        </p:txBody>
      </p:sp>
      <p:sp>
        <p:nvSpPr>
          <p:cNvPr id="4" name="Slide Number Placeholder 3"/>
          <p:cNvSpPr>
            <a:spLocks noGrp="1"/>
          </p:cNvSpPr>
          <p:nvPr>
            <p:ph type="sldNum" sz="quarter" idx="10"/>
          </p:nvPr>
        </p:nvSpPr>
        <p:spPr/>
        <p:txBody>
          <a:bodyPr/>
          <a:lstStyle/>
          <a:p>
            <a:fld id="{EB187445-A67A-4E4A-B60A-BB5A75F6ED22}" type="slidenum">
              <a:rPr lang="en-US" smtClean="0"/>
              <a:t>12</a:t>
            </a:fld>
            <a:endParaRPr lang="en-US" dirty="0"/>
          </a:p>
        </p:txBody>
      </p:sp>
    </p:spTree>
    <p:extLst>
      <p:ext uri="{BB962C8B-B14F-4D97-AF65-F5344CB8AC3E}">
        <p14:creationId xmlns:p14="http://schemas.microsoft.com/office/powerpoint/2010/main" val="2894786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January 2013, City representatives expressed interest in acquiring ownership of the site from the State. During the working session in June 2013, city staff and stakeholders identified the these goals to guide future use planning for the site.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Access and Circulation:</a:t>
            </a:r>
          </a:p>
          <a:p>
            <a:r>
              <a:rPr lang="en-US" sz="1200" b="0" i="0" u="none" strike="noStrike" kern="1200" baseline="0" dirty="0" smtClean="0">
                <a:solidFill>
                  <a:schemeClr val="tx1"/>
                </a:solidFill>
                <a:latin typeface="+mn-lt"/>
                <a:ea typeface="+mn-ea"/>
                <a:cs typeface="+mn-cs"/>
              </a:rPr>
              <a:t>Improve pedestrian access between South Side Elementary school and site. </a:t>
            </a:r>
          </a:p>
          <a:p>
            <a:r>
              <a:rPr lang="en-US" sz="1200" b="0" i="0" u="none" strike="noStrike" kern="1200" baseline="0" dirty="0" smtClean="0">
                <a:solidFill>
                  <a:schemeClr val="tx1"/>
                </a:solidFill>
                <a:latin typeface="+mn-lt"/>
                <a:ea typeface="+mn-ea"/>
                <a:cs typeface="+mn-cs"/>
              </a:rPr>
              <a:t>Ensure school access to the site is secure and public access is restricted during school hours and activities </a:t>
            </a:r>
          </a:p>
          <a:p>
            <a:r>
              <a:rPr lang="en-US" sz="1200" b="0" i="0" u="none" strike="noStrike" kern="1200" baseline="0" dirty="0" smtClean="0">
                <a:solidFill>
                  <a:schemeClr val="tx1"/>
                </a:solidFill>
                <a:latin typeface="+mn-lt"/>
                <a:ea typeface="+mn-ea"/>
                <a:cs typeface="+mn-cs"/>
              </a:rPr>
              <a:t>Enhance pedestrian and vehicular access at Davis Street site entrance. </a:t>
            </a:r>
          </a:p>
          <a:p>
            <a:r>
              <a:rPr lang="en-US" sz="1200" b="0" i="0" u="none" strike="noStrike" kern="1200" baseline="0" dirty="0" smtClean="0">
                <a:solidFill>
                  <a:schemeClr val="tx1"/>
                </a:solidFill>
                <a:latin typeface="+mn-lt"/>
                <a:ea typeface="+mn-ea"/>
                <a:cs typeface="+mn-cs"/>
              </a:rPr>
              <a:t>Improve connectivity through on-site, well-lit biking and walking trails. </a:t>
            </a:r>
          </a:p>
          <a:p>
            <a:r>
              <a:rPr lang="en-US" sz="1200" b="0" i="0" u="none" strike="noStrike" kern="1200" baseline="0" dirty="0" smtClean="0">
                <a:solidFill>
                  <a:schemeClr val="tx1"/>
                </a:solidFill>
                <a:latin typeface="+mn-lt"/>
                <a:ea typeface="+mn-ea"/>
                <a:cs typeface="+mn-cs"/>
              </a:rPr>
              <a:t>Increase connectivity to downtown and Main Street. </a:t>
            </a:r>
          </a:p>
          <a:p>
            <a:endParaRPr lang="en-US" dirty="0" smtClean="0"/>
          </a:p>
          <a:p>
            <a:r>
              <a:rPr lang="en-US" sz="1200" b="0" i="0" u="none" strike="noStrike" kern="1200" baseline="0" dirty="0" smtClean="0">
                <a:solidFill>
                  <a:schemeClr val="tx1"/>
                </a:solidFill>
                <a:latin typeface="+mn-lt"/>
                <a:ea typeface="+mn-ea"/>
                <a:cs typeface="+mn-cs"/>
              </a:rPr>
              <a:t>Community Hub:</a:t>
            </a:r>
          </a:p>
          <a:p>
            <a:r>
              <a:rPr lang="en-US" sz="1200" b="0" i="0" u="none" strike="noStrike" kern="1200" baseline="0" dirty="0" smtClean="0">
                <a:solidFill>
                  <a:schemeClr val="tx1"/>
                </a:solidFill>
                <a:latin typeface="+mn-lt"/>
                <a:ea typeface="+mn-ea"/>
                <a:cs typeface="+mn-cs"/>
              </a:rPr>
              <a:t>Support community activities and programs—community center, pool, splash pad, farmer’s market, outdoor amphitheater and gathering and play spaces. </a:t>
            </a:r>
          </a:p>
          <a:p>
            <a:r>
              <a:rPr lang="en-US" sz="1200" b="0" i="0" u="none" strike="noStrike" kern="1200" baseline="0" dirty="0" smtClean="0">
                <a:solidFill>
                  <a:schemeClr val="tx1"/>
                </a:solidFill>
                <a:latin typeface="+mn-lt"/>
                <a:ea typeface="+mn-ea"/>
                <a:cs typeface="+mn-cs"/>
              </a:rPr>
              <a:t>A community center could provide activities and programs for youth, indoor theater, computer room and all-purpose rooms. </a:t>
            </a:r>
          </a:p>
          <a:p>
            <a:r>
              <a:rPr lang="en-US" sz="1200" b="0" i="0" u="none" strike="noStrike" kern="1200" baseline="0" dirty="0" smtClean="0">
                <a:solidFill>
                  <a:schemeClr val="tx1"/>
                </a:solidFill>
                <a:latin typeface="+mn-lt"/>
                <a:ea typeface="+mn-ea"/>
                <a:cs typeface="+mn-cs"/>
              </a:rPr>
              <a:t>Recreational features could include soccer fields, basketball courts, dog park, skateboard park and disc golf.</a:t>
            </a:r>
          </a:p>
          <a:p>
            <a:r>
              <a:rPr lang="en-US" sz="1200" b="0" i="0" u="none" strike="noStrike" kern="1200" baseline="0" dirty="0" smtClean="0">
                <a:solidFill>
                  <a:schemeClr val="tx1"/>
                </a:solidFill>
                <a:latin typeface="+mn-lt"/>
                <a:ea typeface="+mn-ea"/>
                <a:cs typeface="+mn-cs"/>
              </a:rPr>
              <a:t>Explore locating school facilities and activities on western portion of site property. </a:t>
            </a:r>
          </a:p>
          <a:p>
            <a:r>
              <a:rPr lang="en-US" sz="1200" b="0" i="0" u="none" strike="noStrike" kern="1200" baseline="0" dirty="0" smtClean="0">
                <a:solidFill>
                  <a:schemeClr val="tx1"/>
                </a:solidFill>
                <a:latin typeface="+mn-lt"/>
                <a:ea typeface="+mn-ea"/>
                <a:cs typeface="+mn-cs"/>
              </a:rPr>
              <a:t>Incorporate heritage tourism opportunities, such as interpretive kiosks and walking trails celebrating the area’s history.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Open Space and Environmental Education:</a:t>
            </a:r>
          </a:p>
          <a:p>
            <a:r>
              <a:rPr lang="en-US" sz="1200" b="0" i="0" u="none" strike="noStrike" kern="1200" baseline="0" dirty="0" smtClean="0">
                <a:solidFill>
                  <a:schemeClr val="tx1"/>
                </a:solidFill>
                <a:latin typeface="+mn-lt"/>
                <a:ea typeface="+mn-ea"/>
                <a:cs typeface="+mn-cs"/>
              </a:rPr>
              <a:t>Enhance and connect recreational opportunities through trails, gathering areas and habitat viewing areas. </a:t>
            </a:r>
          </a:p>
          <a:p>
            <a:r>
              <a:rPr lang="en-US" sz="1200" b="0" i="0" u="none" strike="noStrike" kern="1200" baseline="0" dirty="0" smtClean="0">
                <a:solidFill>
                  <a:schemeClr val="tx1"/>
                </a:solidFill>
                <a:latin typeface="+mn-lt"/>
                <a:ea typeface="+mn-ea"/>
                <a:cs typeface="+mn-cs"/>
              </a:rPr>
              <a:t>Provide educational opportunities for school children, such as learning-oriented playground, outdoor lab space, covered amphitheater or meeting area for outside lessons and shaded teaching area. </a:t>
            </a:r>
          </a:p>
          <a:p>
            <a:r>
              <a:rPr lang="en-US" sz="1200" b="0" i="0" u="none" strike="noStrike" kern="1200" baseline="0" dirty="0" smtClean="0">
                <a:solidFill>
                  <a:schemeClr val="tx1"/>
                </a:solidFill>
                <a:latin typeface="+mn-lt"/>
                <a:ea typeface="+mn-ea"/>
                <a:cs typeface="+mn-cs"/>
              </a:rPr>
              <a:t>Provide public environmental education programs, such as signage and themed nature walks. </a:t>
            </a:r>
          </a:p>
          <a:p>
            <a:r>
              <a:rPr lang="en-US" sz="1200" b="0" i="0" u="none" strike="noStrike" kern="1200" baseline="0" dirty="0" smtClean="0">
                <a:solidFill>
                  <a:schemeClr val="tx1"/>
                </a:solidFill>
                <a:latin typeface="+mn-lt"/>
                <a:ea typeface="+mn-ea"/>
                <a:cs typeface="+mn-cs"/>
              </a:rPr>
              <a:t>Support and promote eco-tourism opportunities. </a:t>
            </a:r>
          </a:p>
          <a:p>
            <a:r>
              <a:rPr lang="en-US" sz="1200" b="0" i="0" u="none" strike="noStrike" kern="1200" baseline="0" dirty="0" smtClean="0">
                <a:solidFill>
                  <a:schemeClr val="tx1"/>
                </a:solidFill>
                <a:latin typeface="+mn-lt"/>
                <a:ea typeface="+mn-ea"/>
                <a:cs typeface="+mn-cs"/>
              </a:rPr>
              <a:t>Provide community gardening opportunities.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13</a:t>
            </a:fld>
            <a:endParaRPr lang="en-US" dirty="0"/>
          </a:p>
        </p:txBody>
      </p:sp>
    </p:spTree>
    <p:extLst>
      <p:ext uri="{BB962C8B-B14F-4D97-AF65-F5344CB8AC3E}">
        <p14:creationId xmlns:p14="http://schemas.microsoft.com/office/powerpoint/2010/main" val="34142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reuse planning process at the site has resulted in the development of the concept plan that you see here.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plan illustrates how the reuse goals could be integrated on the site to align with remedial considerations and other site characteristics. Once implemented, this concept plan will benefit the community by providing recreational and community amenities that connect the site to downtown and surrounding neighborhoods. The future use of the adjacent Valspar property (currently for sale) may present additional opportunities for supporting the reuse concept plan goals. </a:t>
            </a:r>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14</a:t>
            </a:fld>
            <a:endParaRPr lang="en-US" dirty="0"/>
          </a:p>
        </p:txBody>
      </p:sp>
    </p:spTree>
    <p:extLst>
      <p:ext uri="{BB962C8B-B14F-4D97-AF65-F5344CB8AC3E}">
        <p14:creationId xmlns:p14="http://schemas.microsoft.com/office/powerpoint/2010/main" val="3569536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major stakeholder focus for the site is the environmental education reuse component. </a:t>
            </a:r>
            <a:endParaRPr lang="en-US" dirty="0" smtClean="0"/>
          </a:p>
          <a:p>
            <a:endParaRPr lang="en-US" dirty="0" smtClean="0"/>
          </a:p>
          <a:p>
            <a:r>
              <a:rPr lang="en-US" sz="1200" b="0" i="0" u="none" strike="noStrike" kern="1200" baseline="0" dirty="0" smtClean="0">
                <a:solidFill>
                  <a:schemeClr val="tx1"/>
                </a:solidFill>
                <a:latin typeface="+mn-lt"/>
                <a:ea typeface="+mn-ea"/>
                <a:cs typeface="+mn-cs"/>
              </a:rPr>
              <a:t>Due to its location adjacent to the South Side Elementary School, the site could offer a unique outdoor classroom opportunity where students could experience hands-on learning about environmental issues.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TIFSD has been able to supplement </a:t>
            </a:r>
            <a:r>
              <a:rPr lang="en-US" sz="1200" kern="1200" dirty="0" smtClean="0">
                <a:solidFill>
                  <a:schemeClr val="tx1"/>
                </a:solidFill>
                <a:effectLst/>
                <a:latin typeface="+mn-lt"/>
                <a:ea typeface="+mn-ea"/>
                <a:cs typeface="+mn-cs"/>
              </a:rPr>
              <a:t>SRI’s 2014 regional seed by providing</a:t>
            </a:r>
            <a:r>
              <a:rPr lang="en-US" sz="1200" kern="1200" baseline="0" dirty="0" smtClean="0">
                <a:solidFill>
                  <a:schemeClr val="tx1"/>
                </a:solidFill>
                <a:effectLst/>
                <a:latin typeface="+mn-lt"/>
                <a:ea typeface="+mn-ea"/>
                <a:cs typeface="+mn-cs"/>
              </a:rPr>
              <a:t> technical assistance to develop </a:t>
            </a:r>
            <a:r>
              <a:rPr lang="en-US" sz="1200" kern="1200" dirty="0" smtClean="0">
                <a:solidFill>
                  <a:schemeClr val="tx1"/>
                </a:solidFill>
                <a:effectLst/>
                <a:latin typeface="+mn-lt"/>
                <a:ea typeface="+mn-ea"/>
                <a:cs typeface="+mn-cs"/>
              </a:rPr>
              <a:t>the environmental education curriculum for the site and local schools. EPA has</a:t>
            </a:r>
            <a:r>
              <a:rPr lang="en-US" sz="1200" kern="1200" baseline="0" dirty="0" smtClean="0">
                <a:solidFill>
                  <a:schemeClr val="tx1"/>
                </a:solidFill>
                <a:effectLst/>
                <a:latin typeface="+mn-lt"/>
                <a:ea typeface="+mn-ea"/>
                <a:cs typeface="+mn-cs"/>
              </a:rPr>
              <a:t> discussed </a:t>
            </a:r>
            <a:r>
              <a:rPr lang="en-US" sz="1200" b="0" i="0" u="none" strike="noStrike" kern="1200" baseline="0" dirty="0" smtClean="0">
                <a:solidFill>
                  <a:schemeClr val="tx1"/>
                </a:solidFill>
                <a:latin typeface="+mn-lt"/>
                <a:ea typeface="+mn-ea"/>
                <a:cs typeface="+mn-cs"/>
              </a:rPr>
              <a:t>potential environmental educational learning ideas and considerations with Picayune School Board and South Side Elementary School staff. An outline curriculum was developed based on existing EPA curricula and Mississippi Common Core standards and has been updated based on input and ideas from the school board.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Possible educational activities will cover ecological aspects of the site area as well as the site history, cleanup and reuse of the site from a Superfund perspective. </a:t>
            </a:r>
          </a:p>
          <a:p>
            <a:endParaRPr lang="en-US" sz="1200" b="0" i="0" u="none" strike="noStrike" kern="1200" baseline="0" dirty="0" smtClean="0">
              <a:solidFill>
                <a:schemeClr val="tx1"/>
              </a:solidFill>
              <a:latin typeface="+mn-lt"/>
              <a:ea typeface="+mn-ea"/>
              <a:cs typeface="+mn-cs"/>
            </a:endParaRPr>
          </a:p>
          <a:p>
            <a:endParaRPr lang="en-US" dirty="0" smtClean="0"/>
          </a:p>
          <a:p>
            <a:endParaRPr lang="en-US"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15</a:t>
            </a:fld>
            <a:endParaRPr lang="en-US" dirty="0"/>
          </a:p>
        </p:txBody>
      </p:sp>
    </p:spTree>
    <p:extLst>
      <p:ext uri="{BB962C8B-B14F-4D97-AF65-F5344CB8AC3E}">
        <p14:creationId xmlns:p14="http://schemas.microsoft.com/office/powerpoint/2010/main" val="4110141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Site stakeholders identified a number of near-term and long-term action steps for the site at the working session in 2013. Currently, the State and City are working to transfer ownership of the site to the City.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Other action steps include continued coordination for the planning and development of the educational components for the site and associate eco-curriculum, defining site maintenance roles and responsibilities, placing institutional controls on the property, identification of funding opportunities, and exploration of opportunities for site-adjacent properties.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Early reuse implementation could focus on improving site access from Davis Street, Main Street and downtown; connecting and enhancing open space and environmental education opportunities on-site; and establishing short-term parking. Later phasing could include transforming surrounding to support community hub activities.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TIFSD is taking lessons learned from the site so far and developing a national eco-curriculum framework. This tool will support Superfund site stakeholders and maybe some of you as RPMs consider, plan and implement an environmental education component as part of ecological reuse or revitalization. When complete this national eco-curriculum framework will be available on the EcoTools website.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16</a:t>
            </a:fld>
            <a:endParaRPr lang="en-US" dirty="0"/>
          </a:p>
        </p:txBody>
      </p:sp>
    </p:spTree>
    <p:extLst>
      <p:ext uri="{BB962C8B-B14F-4D97-AF65-F5344CB8AC3E}">
        <p14:creationId xmlns:p14="http://schemas.microsoft.com/office/powerpoint/2010/main" val="409130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Muc</a:t>
            </a:r>
            <a:r>
              <a:rPr lang="en-US" sz="1200" kern="1200" baseline="0" dirty="0" smtClean="0">
                <a:solidFill>
                  <a:schemeClr val="tx1"/>
                </a:solidFill>
                <a:effectLst/>
                <a:latin typeface="+mn-lt"/>
                <a:ea typeface="+mn-ea"/>
                <a:cs typeface="+mn-cs"/>
              </a:rPr>
              <a:t>h of the technical assistance that TIFSD provides focuses on site remedial components. But don’t forget that, as Melissa mentioned before, the agency as a whole has a priority to consider reuse throughout the cleanup process. This means that the technical aspects of how a remedy is designed play a key part in future site reuse. A great place to find all of TIFSD’s eco-tools is on our eco-tools webpage (pictured here)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Three</a:t>
            </a:r>
            <a:r>
              <a:rPr lang="en-US" sz="1200" kern="1200" baseline="0" dirty="0" smtClean="0">
                <a:solidFill>
                  <a:schemeClr val="tx1"/>
                </a:solidFill>
                <a:effectLst/>
                <a:latin typeface="+mn-lt"/>
                <a:ea typeface="+mn-ea"/>
                <a:cs typeface="+mn-cs"/>
              </a:rPr>
              <a:t> major ways that we provide technical assistance for ecological revitalization and </a:t>
            </a:r>
            <a:r>
              <a:rPr lang="en-US" sz="1200" i="1" kern="1200" baseline="0" dirty="0" smtClean="0">
                <a:solidFill>
                  <a:schemeClr val="tx1"/>
                </a:solidFill>
                <a:effectLst/>
                <a:latin typeface="+mn-lt"/>
                <a:ea typeface="+mn-ea"/>
                <a:cs typeface="+mn-cs"/>
              </a:rPr>
              <a:t>reuse</a:t>
            </a:r>
            <a:r>
              <a:rPr lang="en-US" sz="1200" kern="1200" baseline="0" dirty="0" smtClean="0">
                <a:solidFill>
                  <a:schemeClr val="tx1"/>
                </a:solidFill>
                <a:effectLst/>
                <a:latin typeface="+mn-lt"/>
                <a:ea typeface="+mn-ea"/>
                <a:cs typeface="+mn-cs"/>
              </a:rPr>
              <a:t> of sites is through information exchange in “Eco-Forums”, reuse planning and an educational eco-curriculum. These tools and support are done through interagency agreements, at a regional level, and directly with site stakeholders. Interagency agreements allow for us to bring experts on technical aspects of remedies to the table during reuse discussions with RPMs and site stakeholders. We can also provide support directly to RPMs and OSCs. I would like to briefly touch on each of these and provide you with some examples of these tools in action.</a:t>
            </a:r>
          </a:p>
          <a:p>
            <a:endParaRPr lang="en-US" sz="12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2</a:t>
            </a:fld>
            <a:endParaRPr lang="en-US" dirty="0"/>
          </a:p>
        </p:txBody>
      </p:sp>
    </p:spTree>
    <p:extLst>
      <p:ext uri="{BB962C8B-B14F-4D97-AF65-F5344CB8AC3E}">
        <p14:creationId xmlns:p14="http://schemas.microsoft.com/office/powerpoint/2010/main" val="342862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Eco-Forums are held at a regional level and provide the opportunity to integrate reuse into the remedy discussion. </a:t>
            </a:r>
            <a:r>
              <a:rPr lang="en-US" dirty="0" smtClean="0"/>
              <a:t>TIFSD, EPA regional staff and other agency personnel to meet together to discuss agency and regional priorities related to ecological revitalization at sites in the Region, which can tie nicely into</a:t>
            </a:r>
            <a:r>
              <a:rPr lang="en-US" baseline="0" dirty="0" smtClean="0"/>
              <a:t> considering whether these sites can provide playing and learning opportunities as well.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eaLnBrk="1" fontAlgn="auto" hangingPunct="1">
              <a:spcBef>
                <a:spcPts val="0"/>
              </a:spcBef>
              <a:spcAft>
                <a:spcPts val="0"/>
              </a:spcAft>
              <a:defRPr/>
            </a:pPr>
            <a:r>
              <a:rPr lang="en-US" dirty="0" smtClean="0"/>
              <a:t>TIFSD’s Ecological Revitalization Forum (Eco Forum) is</a:t>
            </a:r>
            <a:r>
              <a:rPr lang="en-US" baseline="0" dirty="0" smtClean="0"/>
              <a:t> a d</a:t>
            </a:r>
            <a:r>
              <a:rPr lang="en-US" dirty="0" smtClean="0"/>
              <a:t>ay-long event:</a:t>
            </a:r>
          </a:p>
          <a:p>
            <a:pPr marL="171450" indent="-171450" eaLnBrk="1" fontAlgn="auto" hangingPunct="1">
              <a:spcBef>
                <a:spcPts val="0"/>
              </a:spcBef>
              <a:spcAft>
                <a:spcPts val="0"/>
              </a:spcAft>
              <a:buFont typeface="Arial" panose="020B0604020202020204" pitchFamily="34" charset="0"/>
              <a:buChar char="•"/>
              <a:defRPr/>
            </a:pPr>
            <a:r>
              <a:rPr lang="en-US" dirty="0" smtClean="0"/>
              <a:t>interactive activities</a:t>
            </a:r>
          </a:p>
          <a:p>
            <a:pPr marL="171450" indent="-171450" eaLnBrk="1" fontAlgn="auto" hangingPunct="1">
              <a:spcBef>
                <a:spcPts val="0"/>
              </a:spcBef>
              <a:spcAft>
                <a:spcPts val="0"/>
              </a:spcAft>
              <a:buFont typeface="Arial" panose="020B0604020202020204" pitchFamily="34" charset="0"/>
              <a:buChar char="•"/>
              <a:defRPr/>
            </a:pPr>
            <a:r>
              <a:rPr lang="en-US" dirty="0" smtClean="0"/>
              <a:t>innovative dialogue </a:t>
            </a:r>
          </a:p>
          <a:p>
            <a:pPr marL="171450" indent="-171450" eaLnBrk="1" fontAlgn="auto" hangingPunct="1">
              <a:spcBef>
                <a:spcPts val="0"/>
              </a:spcBef>
              <a:spcAft>
                <a:spcPts val="0"/>
              </a:spcAft>
              <a:buFont typeface="Arial" panose="020B0604020202020204" pitchFamily="34" charset="0"/>
              <a:buChar char="•"/>
              <a:defRPr/>
            </a:pPr>
            <a:r>
              <a:rPr lang="en-US" dirty="0" smtClean="0"/>
              <a:t>panel discussions</a:t>
            </a:r>
          </a:p>
          <a:p>
            <a:pPr marL="171450" indent="-171450" eaLnBrk="1" fontAlgn="auto" hangingPunct="1">
              <a:spcBef>
                <a:spcPts val="0"/>
              </a:spcBef>
              <a:spcAft>
                <a:spcPts val="0"/>
              </a:spcAft>
              <a:buFont typeface="Arial" panose="020B0604020202020204" pitchFamily="34" charset="0"/>
              <a:buChar char="•"/>
              <a:defRPr/>
            </a:pPr>
            <a:endParaRPr lang="en-US" dirty="0" smtClean="0"/>
          </a:p>
          <a:p>
            <a:r>
              <a:rPr lang="en-US" dirty="0" smtClean="0"/>
              <a:t>Goals</a:t>
            </a:r>
          </a:p>
          <a:p>
            <a:pPr marL="0" lvl="1" indent="277813">
              <a:buFont typeface="Arial" panose="020B0604020202020204" pitchFamily="34" charset="0"/>
              <a:buChar char="•"/>
            </a:pPr>
            <a:r>
              <a:rPr lang="en-US" dirty="0" smtClean="0"/>
              <a:t>Advancements in ecological revitalization</a:t>
            </a:r>
          </a:p>
          <a:p>
            <a:pPr marL="0" lvl="1" indent="277813">
              <a:buFont typeface="Arial" panose="020B0604020202020204" pitchFamily="34" charset="0"/>
              <a:buChar char="•"/>
            </a:pPr>
            <a:r>
              <a:rPr lang="en-US" dirty="0" smtClean="0"/>
              <a:t>Strengthen internal relationships </a:t>
            </a:r>
          </a:p>
          <a:p>
            <a:pPr indent="277813">
              <a:buFont typeface="Arial" panose="020B0604020202020204" pitchFamily="34" charset="0"/>
              <a:buChar char="•"/>
            </a:pPr>
            <a:r>
              <a:rPr lang="en-US" dirty="0" smtClean="0"/>
              <a:t>Tailored to region-specific needs and priorities</a:t>
            </a:r>
          </a:p>
          <a:p>
            <a:pPr marL="171450" indent="-171450" eaLnBrk="1" fontAlgn="auto" hangingPunct="1">
              <a:spcBef>
                <a:spcPts val="0"/>
              </a:spcBef>
              <a:spcAft>
                <a:spcPts val="0"/>
              </a:spcAft>
              <a:buFont typeface="Arial" panose="020B0604020202020204" pitchFamily="34" charset="0"/>
              <a:buChar char="•"/>
              <a:defRPr/>
            </a:pPr>
            <a:endParaRPr lang="en-US" dirty="0" smtClean="0"/>
          </a:p>
          <a:p>
            <a:pPr eaLnBrk="1" hangingPunct="1">
              <a:spcBef>
                <a:spcPct val="0"/>
              </a:spcBef>
            </a:pPr>
            <a:r>
              <a:rPr lang="en-US" sz="1200" dirty="0" smtClean="0"/>
              <a:t>Variety of participants and speakers; sessions may include industry professionals or topic-area experts from – </a:t>
            </a:r>
          </a:p>
          <a:p>
            <a:pPr eaLnBrk="1" hangingPunct="1">
              <a:spcBef>
                <a:spcPct val="0"/>
              </a:spcBef>
            </a:pPr>
            <a:r>
              <a:rPr lang="en-US" sz="1200" dirty="0" smtClean="0"/>
              <a:t>EPA (Superfund Director, branch chiefs, remedial project managers, on-scene coordinators, risk assessors, regional counsel, SRI Coordinator and other regional staff); or state agencies, federal agencies, industry professionals, academic institutions</a:t>
            </a:r>
          </a:p>
          <a:p>
            <a:pPr eaLnBrk="1" hangingPunct="1">
              <a:spcBef>
                <a:spcPct val="0"/>
              </a:spcBef>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rPr>
              <a:t>Whether discussing general</a:t>
            </a:r>
            <a:r>
              <a:rPr lang="en-US" sz="1200" kern="1200" baseline="0" dirty="0" smtClean="0">
                <a:solidFill>
                  <a:schemeClr val="tx1"/>
                </a:solidFill>
                <a:effectLst/>
              </a:rPr>
              <a:t> ecological revitalization topics or specific technical approaches, the forum also provides an </a:t>
            </a:r>
            <a:r>
              <a:rPr lang="en-US" sz="1200" kern="1200" dirty="0" smtClean="0">
                <a:solidFill>
                  <a:schemeClr val="tx1"/>
                </a:solidFill>
                <a:effectLst/>
              </a:rPr>
              <a:t>opportunity</a:t>
            </a:r>
            <a:r>
              <a:rPr lang="en-US" sz="1200" kern="1200" baseline="0" dirty="0" smtClean="0">
                <a:solidFill>
                  <a:schemeClr val="tx1"/>
                </a:solidFill>
                <a:effectLst/>
              </a:rPr>
              <a:t> to integrate reuse into the remedy discussion, perhaps even to facilitate recreational and educational reuse at sites down the road. The region can consider innovative cleanup techniques that could be implemented at sites and then how these techniques could not only address contamination at the site but also provide an educational component of how cleanup works.</a:t>
            </a:r>
            <a:endParaRPr lang="en-US" sz="1200" dirty="0" smtClean="0"/>
          </a:p>
          <a:p>
            <a:pPr eaLnBrk="1" hangingPunct="1">
              <a:spcBef>
                <a:spcPct val="0"/>
              </a:spcBef>
            </a:pPr>
            <a:endParaRPr lang="en-US" sz="1200" dirty="0" smtClean="0"/>
          </a:p>
          <a:p>
            <a:pPr eaLnBrk="1" hangingPunct="1">
              <a:spcBef>
                <a:spcPct val="0"/>
              </a:spcBef>
            </a:pPr>
            <a:r>
              <a:rPr lang="en-US" sz="1200" dirty="0" smtClean="0"/>
              <a:t>Each forum shares a number of site-specific case studies with real-world examples to get participants thinking about their own sites.</a:t>
            </a:r>
          </a:p>
          <a:p>
            <a:pPr eaLnBrk="1" hangingPunct="1">
              <a:spcBef>
                <a:spcPct val="0"/>
              </a:spcBef>
            </a:pPr>
            <a:endParaRPr lang="en-US" sz="12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a:t>
            </a:r>
            <a:r>
              <a:rPr lang="en-US" sz="1200" baseline="0" dirty="0" smtClean="0"/>
              <a:t> we are considering site reuse throughout all stages of the cleanup process, each of these topics can tie directly into reuse planning and considerations for site reuse. We have held eco-forums in Region 7 and Region 9 and are currently planning one for Region 5. We would love to hear from you if you are interested in learning more about these forums.</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Pictured: Eco-Forum held in Region 7 in November 2012</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87445-A67A-4E4A-B60A-BB5A75F6ED22}" type="slidenum">
              <a:rPr lang="en-US" smtClean="0"/>
              <a:t>3</a:t>
            </a:fld>
            <a:endParaRPr lang="en-US" dirty="0"/>
          </a:p>
        </p:txBody>
      </p:sp>
    </p:spTree>
    <p:extLst>
      <p:ext uri="{BB962C8B-B14F-4D97-AF65-F5344CB8AC3E}">
        <p14:creationId xmlns:p14="http://schemas.microsoft.com/office/powerpoint/2010/main" val="1419001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forums</a:t>
            </a:r>
            <a:r>
              <a:rPr lang="en-US" baseline="0" dirty="0" smtClean="0"/>
              <a:t> have resulted in very positive feedback. Some of the outcomes are listed here. Items not listed on the slide include: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Follow-up webinars hosted to share ideas with national audience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Strengthening of regional collaboration as well as collaboration across Regions and with Headquarters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Participants brainstormed in-situ remediation options for several site-specific settings with site managers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Region 7 eco-forum focused on providing an overview of ecological revitalization and reuse through a series of case study sites. The Region 9 eco-forum provided in-depth technical information regarding soil amendments on large mining sites in the region. TIFSD was able to bring in technical experts in the area of soil amendment to discuss with RPMs how soil amendments could be implemented and benefits sites from the remedy phase to the reuse phase.</a:t>
            </a:r>
          </a:p>
          <a:p>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4</a:t>
            </a:fld>
            <a:endParaRPr lang="en-US" dirty="0"/>
          </a:p>
        </p:txBody>
      </p:sp>
    </p:spTree>
    <p:extLst>
      <p:ext uri="{BB962C8B-B14F-4D97-AF65-F5344CB8AC3E}">
        <p14:creationId xmlns:p14="http://schemas.microsoft.com/office/powerpoint/2010/main" val="296851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have reuse planning. TIFSD can help RPMs and site stakeholders consider the opportunities for planning and carrying out ecological revitalization projects during the cleanup process. Planning for specific recreational or educational elements related to the ecological revitalization or reuse of a property can also be conducted. </a:t>
            </a:r>
          </a:p>
          <a:p>
            <a:endParaRPr lang="en-US" baseline="0" dirty="0" smtClean="0"/>
          </a:p>
          <a:p>
            <a:pPr eaLnBrk="1" hangingPunct="1">
              <a:spcBef>
                <a:spcPct val="0"/>
              </a:spcBef>
            </a:pPr>
            <a:r>
              <a:rPr lang="en-US" dirty="0" smtClean="0"/>
              <a:t>Here are some general steps taken when planning and carrying out ecological revitalization projects during cleanup.</a:t>
            </a:r>
          </a:p>
          <a:p>
            <a:pPr marL="639763" lvl="1" indent="-174625" eaLnBrk="1" hangingPunct="1">
              <a:spcBef>
                <a:spcPct val="0"/>
              </a:spcBef>
              <a:buFontTx/>
              <a:buChar char="•"/>
            </a:pPr>
            <a:r>
              <a:rPr lang="en-US" dirty="0" smtClean="0"/>
              <a:t>Determine pre-disturbance conditions as a reference to use in planning ecological revitalization work.</a:t>
            </a:r>
          </a:p>
          <a:p>
            <a:pPr marL="639763" lvl="1" indent="-174625" eaLnBrk="1" hangingPunct="1">
              <a:spcBef>
                <a:spcPct val="0"/>
              </a:spcBef>
              <a:buFontTx/>
              <a:buChar char="•"/>
            </a:pPr>
            <a:r>
              <a:rPr lang="en-US" dirty="0" smtClean="0"/>
              <a:t>A property inventory provides a baseline ecological inventory of biodiversity at a site, including species composition and vegetative community structure, which can be used to guide ecological revitalization planning.</a:t>
            </a:r>
          </a:p>
          <a:p>
            <a:pPr marL="639763" lvl="1" indent="-174625" eaLnBrk="1" hangingPunct="1">
              <a:spcBef>
                <a:spcPct val="0"/>
              </a:spcBef>
              <a:buFontTx/>
              <a:buChar char="•"/>
            </a:pPr>
            <a:r>
              <a:rPr lang="en-US" dirty="0" smtClean="0"/>
              <a:t>In some cases, appropriately designed ecological revitalization may be self-sustaining and require little or no maintenance after the initial establishment period.  In most cases, though, O&amp;M will be required and depend on the type of cleanup as well as the ecological revitalization component.  O&amp;M typically includes inspection, sampling and analysis, routine maintenance and small repairs, and reporting, as necessary.</a:t>
            </a:r>
          </a:p>
          <a:p>
            <a:endParaRPr lang="en-US" dirty="0" smtClean="0"/>
          </a:p>
          <a:p>
            <a:r>
              <a:rPr lang="en-US" dirty="0" smtClean="0"/>
              <a:t>Several of these</a:t>
            </a:r>
            <a:r>
              <a:rPr lang="en-US" baseline="0" dirty="0" smtClean="0"/>
              <a:t> steps are key if additional recreational or education reuse components are being considered:</a:t>
            </a:r>
          </a:p>
          <a:p>
            <a:r>
              <a:rPr lang="en-US" sz="2200" dirty="0" smtClean="0"/>
              <a:t>Develop a property-specific ecological design</a:t>
            </a:r>
          </a:p>
          <a:p>
            <a:r>
              <a:rPr lang="en-US" sz="2200" dirty="0" smtClean="0"/>
              <a:t>Prepare specifications for construction contractors</a:t>
            </a:r>
          </a:p>
          <a:p>
            <a:r>
              <a:rPr lang="en-US" sz="2200" dirty="0" smtClean="0"/>
              <a:t>Construct habitat features </a:t>
            </a:r>
          </a:p>
          <a:p>
            <a:endParaRPr lang="en-US" sz="2200" dirty="0" smtClean="0"/>
          </a:p>
          <a:p>
            <a:r>
              <a:rPr lang="en-US" baseline="0" dirty="0" smtClean="0"/>
              <a:t>The following steps could also tie into educational components at the site:</a:t>
            </a:r>
          </a:p>
          <a:p>
            <a:r>
              <a:rPr lang="en-US" sz="2200" dirty="0" smtClean="0"/>
              <a:t>pre-disturbance and reference conditions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maintenance and monitoring activities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B187445-A67A-4E4A-B60A-BB5A75F6ED22}" type="slidenum">
              <a:rPr lang="en-US" smtClean="0"/>
              <a:t>5</a:t>
            </a:fld>
            <a:endParaRPr lang="en-US" dirty="0"/>
          </a:p>
        </p:txBody>
      </p:sp>
    </p:spTree>
    <p:extLst>
      <p:ext uri="{BB962C8B-B14F-4D97-AF65-F5344CB8AC3E}">
        <p14:creationId xmlns:p14="http://schemas.microsoft.com/office/powerpoint/2010/main" val="408784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East Helena site in Montana, Region 8, is an excellent example of TIFSD technical</a:t>
            </a:r>
            <a:r>
              <a:rPr lang="en-US" baseline="0" dirty="0" smtClean="0"/>
              <a:t> assistance and reuse planning in action. It also demonstrates how TIFSD and SRI work together to support reuse.</a:t>
            </a:r>
          </a:p>
          <a:p>
            <a:endParaRPr lang="en-US" baseline="0" dirty="0" smtClean="0"/>
          </a:p>
          <a:p>
            <a:r>
              <a:rPr lang="en-US" dirty="0" smtClean="0"/>
              <a:t>TIFSD provided</a:t>
            </a:r>
            <a:r>
              <a:rPr lang="en-US" baseline="0" dirty="0" smtClean="0"/>
              <a:t> technical assistance:</a:t>
            </a:r>
          </a:p>
          <a:p>
            <a:r>
              <a:rPr lang="en-US" dirty="0" smtClean="0"/>
              <a:t>On-site consultation</a:t>
            </a:r>
          </a:p>
          <a:p>
            <a:r>
              <a:rPr lang="en-US" dirty="0" smtClean="0"/>
              <a:t>Participation in day-long charrette to integrate technical expertise into remedy and reuse considerations</a:t>
            </a:r>
          </a:p>
          <a:p>
            <a:r>
              <a:rPr lang="en-US" dirty="0" smtClean="0"/>
              <a:t>Soil sampling via inter-agency agreement</a:t>
            </a:r>
          </a:p>
          <a:p>
            <a:endParaRPr lang="en-US" dirty="0" smtClean="0"/>
          </a:p>
          <a:p>
            <a:r>
              <a:rPr lang="en-US" dirty="0" smtClean="0"/>
              <a:t>SRI provided</a:t>
            </a:r>
            <a:r>
              <a:rPr lang="en-US" baseline="0" dirty="0" smtClean="0"/>
              <a:t> planning support and regional funding:</a:t>
            </a:r>
          </a:p>
          <a:p>
            <a:r>
              <a:rPr lang="en-US" dirty="0" smtClean="0"/>
              <a:t>Develop a vision for redevelopment</a:t>
            </a:r>
          </a:p>
          <a:p>
            <a:endParaRPr lang="en-US" dirty="0" smtClean="0"/>
          </a:p>
          <a:p>
            <a:r>
              <a:rPr lang="en-US" baseline="0" dirty="0" smtClean="0"/>
              <a:t>The goals were of the reuse planning project were:</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Land Use</a:t>
            </a:r>
            <a:r>
              <a:rPr lang="en-US" sz="1200" b="0" i="0" u="none" strike="noStrike" kern="1200" baseline="0" dirty="0" smtClean="0">
                <a:solidFill>
                  <a:schemeClr val="tx1"/>
                </a:solidFill>
                <a:latin typeface="+mn-lt"/>
                <a:ea typeface="+mn-ea"/>
                <a:cs typeface="+mn-cs"/>
              </a:rPr>
              <a:t>: Identify a vision for growth in East Helena that considers the undeveloped land annexed in 2009.</a:t>
            </a:r>
          </a:p>
          <a:p>
            <a:pPr marL="171450"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Cultural Heritage</a:t>
            </a:r>
            <a:r>
              <a:rPr lang="en-US" sz="1200" b="0" i="0" u="none" strike="noStrike" kern="1200" baseline="0" dirty="0" smtClean="0">
                <a:solidFill>
                  <a:schemeClr val="tx1"/>
                </a:solidFill>
                <a:latin typeface="+mn-lt"/>
                <a:ea typeface="+mn-ea"/>
                <a:cs typeface="+mn-cs"/>
              </a:rPr>
              <a:t>: Develop a vision for the former Plant Manager’s property that serves as a catalyst for celebrating East Helena’s history and cultural heritage -- </a:t>
            </a:r>
            <a:r>
              <a:rPr lang="en-US" baseline="0" dirty="0" smtClean="0"/>
              <a:t>participants expressed interest in developing a </a:t>
            </a:r>
            <a:r>
              <a:rPr lang="en-US" sz="1200" b="0" i="0" u="none" strike="noStrike" kern="1200" baseline="0" dirty="0" smtClean="0">
                <a:solidFill>
                  <a:schemeClr val="tx1"/>
                </a:solidFill>
                <a:latin typeface="+mn-lt"/>
                <a:ea typeface="+mn-ea"/>
                <a:cs typeface="+mn-cs"/>
              </a:rPr>
              <a:t>heritage museum to showcase the area’s history, establishing additional recreational spaces and natural heritage spaces, such as outdoor classrooms and environmental education opportunities.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u="none" strike="noStrike" kern="1200" baseline="0" dirty="0" smtClean="0">
                <a:solidFill>
                  <a:schemeClr val="tx1"/>
                </a:solidFill>
                <a:latin typeface="+mn-lt"/>
                <a:ea typeface="+mn-ea"/>
                <a:cs typeface="+mn-cs"/>
              </a:rPr>
              <a:t>Habitat and Recreation</a:t>
            </a:r>
            <a:r>
              <a:rPr lang="en-US" sz="1200" b="0" i="0" u="none" strike="noStrike" kern="1200" baseline="0" dirty="0" smtClean="0">
                <a:solidFill>
                  <a:schemeClr val="tx1"/>
                </a:solidFill>
                <a:latin typeface="+mn-lt"/>
                <a:ea typeface="+mn-ea"/>
                <a:cs typeface="+mn-cs"/>
              </a:rPr>
              <a:t>: Identify habitat restoration and recreational opportunities around the Prickly Pear Creek -- t</a:t>
            </a:r>
            <a:r>
              <a:rPr lang="en-US" baseline="0" dirty="0" smtClean="0"/>
              <a:t>he consultants and the community </a:t>
            </a:r>
            <a:r>
              <a:rPr lang="en-US" sz="1200" kern="1200" baseline="0" dirty="0" smtClean="0">
                <a:solidFill>
                  <a:schemeClr val="tx1"/>
                </a:solidFill>
                <a:effectLst/>
                <a:latin typeface="+mn-lt"/>
                <a:ea typeface="+mn-ea"/>
                <a:cs typeface="+mn-cs"/>
              </a:rPr>
              <a:t>i</a:t>
            </a:r>
            <a:r>
              <a:rPr lang="en-US" sz="1200" b="0" i="0" u="none" strike="noStrike" kern="1200" baseline="0" dirty="0" smtClean="0">
                <a:solidFill>
                  <a:schemeClr val="tx1"/>
                </a:solidFill>
                <a:latin typeface="+mn-lt"/>
                <a:ea typeface="+mn-ea"/>
                <a:cs typeface="+mn-cs"/>
              </a:rPr>
              <a:t>dentified strategies to create a regional trail network that would build off the Prickly Pear Creek corridor, connecting East Helena to regional recreational destinations and looked for ways to connect local schools with outdoor learning activities.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rgbClr val="FF0000"/>
                </a:solidFill>
                <a:effectLst/>
                <a:latin typeface="+mn-lt"/>
                <a:ea typeface="+mn-ea"/>
                <a:cs typeface="+mn-cs"/>
              </a:rPr>
              <a:t>NEED CURRENT STATUS  or RESULT OF PROJECT</a:t>
            </a:r>
            <a:endParaRPr lang="en-US" sz="1200" b="1" kern="1200" baseline="0" dirty="0" smtClean="0">
              <a:solidFill>
                <a:srgbClr val="FF0000"/>
              </a:solidFill>
              <a:effectLst/>
              <a:latin typeface="+mn-lt"/>
              <a:ea typeface="+mn-ea"/>
              <a:cs typeface="+mn-cs"/>
            </a:endParaRPr>
          </a:p>
          <a:p>
            <a:endParaRPr lang="en-US" dirty="0" smtClean="0"/>
          </a:p>
          <a:p>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6</a:t>
            </a:fld>
            <a:endParaRPr lang="en-US" dirty="0"/>
          </a:p>
        </p:txBody>
      </p:sp>
    </p:spTree>
    <p:extLst>
      <p:ext uri="{BB962C8B-B14F-4D97-AF65-F5344CB8AC3E}">
        <p14:creationId xmlns:p14="http://schemas.microsoft.com/office/powerpoint/2010/main" val="363151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a:t>
            </a:r>
            <a:r>
              <a:rPr lang="en-US" sz="1200" b="0" i="0" u="none" strike="noStrike" kern="1200" baseline="0" dirty="0" smtClean="0">
                <a:solidFill>
                  <a:schemeClr val="tx1"/>
                </a:solidFill>
                <a:latin typeface="+mn-lt"/>
                <a:ea typeface="+mn-ea"/>
                <a:cs typeface="+mn-cs"/>
              </a:rPr>
              <a:t> EPA Region 2, SRI and TIFSD sponsored a reuse assessment for the GM Massena Site to clarify reuse goals, identify potential future uses for the site that are consistent with the proposed cleanup, and to facilitate discussion regarding ownership and long-term stewardship options.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reuse assessment determined the Site could accommodate a mix of commercial, industrial, tourism-related uses and open space for public use that could be phased in over time. Facilitators worked with stakeholders to develop various scenarios for the site property, one of which included a tourism center with trails and habitat restoration enhancing access to the St. Lawrence River and the capped landfill.</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reuse assessment also provided the community, local government and site stakeholders with a set of recommendations to best facilitate the successful redevelopment of the Site through available public and private funds.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 result, in 2011, St. Lawrence County and the Town of Massena submitted an application to the BOA program requesting funding assistance for redevelopment efforts and sharing the reuse scenarios explored in the reuse assessment. In 2012, New York’s BOA program awarded a $360,000 brownfield grant to the North Country Redevelopment Task Force that will be used to conduct market and infrastructure feasibility studies and create a redevelopment plan for the property.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the lessons learned through the reuse assessment and securing key resources to prepare a redevelopment plan for the Site, the stage has been set for successful redevelopment with coordinated efforts between the local community, all levels of government and the property owner, and the site is now on the market.</a:t>
            </a:r>
            <a:endParaRPr lang="en-US" dirty="0"/>
          </a:p>
        </p:txBody>
      </p:sp>
      <p:sp>
        <p:nvSpPr>
          <p:cNvPr id="4" name="Slide Number Placeholder 3"/>
          <p:cNvSpPr>
            <a:spLocks noGrp="1"/>
          </p:cNvSpPr>
          <p:nvPr>
            <p:ph type="sldNum" sz="quarter" idx="10"/>
          </p:nvPr>
        </p:nvSpPr>
        <p:spPr/>
        <p:txBody>
          <a:bodyPr/>
          <a:lstStyle/>
          <a:p>
            <a:fld id="{EB187445-A67A-4E4A-B60A-BB5A75F6ED22}" type="slidenum">
              <a:rPr lang="en-US" smtClean="0"/>
              <a:t>7</a:t>
            </a:fld>
            <a:endParaRPr lang="en-US" dirty="0"/>
          </a:p>
        </p:txBody>
      </p:sp>
    </p:spTree>
    <p:extLst>
      <p:ext uri="{BB962C8B-B14F-4D97-AF65-F5344CB8AC3E}">
        <p14:creationId xmlns:p14="http://schemas.microsoft.com/office/powerpoint/2010/main" val="3558728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Finally, TIFSD has recently created a eco-curriculum framework that can help integrate the scientific aspects of cleanup and remedial components into a curriculum for local schools. Possible activities as part of this eco-curriculum can vary depending on the site and the types of ecological revitalization and reuse. The activities can highlight ecological topics and supplement existing EPA curricula. </a:t>
            </a:r>
            <a:r>
              <a:rPr lang="en-US" sz="1200" b="0" i="0" u="none" strike="noStrike" kern="1200" baseline="0" dirty="0" smtClean="0">
                <a:solidFill>
                  <a:schemeClr val="tx1"/>
                </a:solidFill>
                <a:latin typeface="+mn-lt"/>
                <a:ea typeface="+mn-ea"/>
                <a:cs typeface="+mn-cs"/>
              </a:rPr>
              <a:t>EPA offers a variety of educational materials for students of all ages and their teachers. The learning series as part of a site’s eco-curriculum could build from existing EPA Superfund classroom activities and environmental education lesson plans.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TIFSD has sponsored a pilot project to develop a Superfund environmental education curriculum for the elementary school adjacent to the Picayune Wood Treating Superfund site in Mississippi, Region 4. I would like to take my remaining time today to give you an in-depth look at this site and the eco-curriculum pilot project.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i="1" dirty="0" smtClean="0"/>
              <a:t>Pictured:</a:t>
            </a:r>
            <a:r>
              <a:rPr lang="en-US" i="1" baseline="0" dirty="0" smtClean="0"/>
              <a:t> examples of outdoor classrooms and learning opportunities</a:t>
            </a:r>
            <a:endParaRPr lang="en-US" i="1" dirty="0"/>
          </a:p>
        </p:txBody>
      </p:sp>
      <p:sp>
        <p:nvSpPr>
          <p:cNvPr id="4" name="Slide Number Placeholder 3"/>
          <p:cNvSpPr>
            <a:spLocks noGrp="1"/>
          </p:cNvSpPr>
          <p:nvPr>
            <p:ph type="sldNum" sz="quarter" idx="10"/>
          </p:nvPr>
        </p:nvSpPr>
        <p:spPr/>
        <p:txBody>
          <a:bodyPr/>
          <a:lstStyle/>
          <a:p>
            <a:fld id="{EB187445-A67A-4E4A-B60A-BB5A75F6ED22}" type="slidenum">
              <a:rPr lang="en-US" smtClean="0"/>
              <a:t>8</a:t>
            </a:fld>
            <a:endParaRPr lang="en-US" dirty="0"/>
          </a:p>
        </p:txBody>
      </p:sp>
    </p:spTree>
    <p:extLst>
      <p:ext uri="{BB962C8B-B14F-4D97-AF65-F5344CB8AC3E}">
        <p14:creationId xmlns:p14="http://schemas.microsoft.com/office/powerpoint/2010/main" val="133783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32-acre Picayune Wood Treating Superfund</a:t>
            </a:r>
            <a:r>
              <a:rPr lang="en-US" baseline="0" dirty="0" smtClean="0"/>
              <a:t> </a:t>
            </a:r>
            <a:r>
              <a:rPr lang="en-US" dirty="0" smtClean="0"/>
              <a:t>site is</a:t>
            </a:r>
            <a:r>
              <a:rPr lang="en-US" baseline="0" dirty="0" smtClean="0"/>
              <a:t> located in </a:t>
            </a:r>
            <a:r>
              <a:rPr lang="en-US" dirty="0" smtClean="0"/>
              <a:t>Picayune, Mississippi. Various</a:t>
            </a:r>
            <a:r>
              <a:rPr lang="en-US" baseline="0" dirty="0" smtClean="0"/>
              <a:t> </a:t>
            </a:r>
            <a:r>
              <a:rPr lang="en-US" dirty="0" smtClean="0"/>
              <a:t>timber and lumber-related operations took place at the site from the early 1900s until 1999. Since the site’s listing on the NPL in 2004, EPA and the Mississippi Department of Environmental Quality (MDEQ) have investigated site conditions and taken steps to clean up the site in order to protect people and the environment from contamination. EPA has excavated contaminated soil identified on residential properties near the site and placed the soil in a fenced area on site. </a:t>
            </a:r>
          </a:p>
          <a:p>
            <a:endParaRPr lang="en-US" dirty="0" smtClean="0"/>
          </a:p>
          <a:p>
            <a:r>
              <a:rPr lang="en-US" sz="1200" b="0" i="0" u="none" strike="noStrike" kern="1200" baseline="0" dirty="0" smtClean="0">
                <a:solidFill>
                  <a:schemeClr val="tx1"/>
                </a:solidFill>
                <a:latin typeface="+mn-lt"/>
                <a:ea typeface="+mn-ea"/>
                <a:cs typeface="+mn-cs"/>
              </a:rPr>
              <a:t>In 2005, SRI supported a reuse planning assessment for the site. Soil cleanup was completed in 2013 and EPA sponsored a second planning process to update the future use plan. As part of this update, stakeholders identified a number of short-term and long-term action steps to transition the site into reuse.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smtClean="0">
                <a:solidFill>
                  <a:schemeClr val="tx1"/>
                </a:solidFill>
                <a:latin typeface="+mn-lt"/>
                <a:ea typeface="+mn-ea"/>
                <a:cs typeface="+mn-cs"/>
              </a:rPr>
              <a:t>Pictured: a view of a portion of the site that could provide forest and wetland trail opportunities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B187445-A67A-4E4A-B60A-BB5A75F6ED22}" type="slidenum">
              <a:rPr lang="en-US" smtClean="0"/>
              <a:t>9</a:t>
            </a:fld>
            <a:endParaRPr lang="en-US" dirty="0"/>
          </a:p>
        </p:txBody>
      </p:sp>
    </p:spTree>
    <p:extLst>
      <p:ext uri="{BB962C8B-B14F-4D97-AF65-F5344CB8AC3E}">
        <p14:creationId xmlns:p14="http://schemas.microsoft.com/office/powerpoint/2010/main" val="1598844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05" r="22471" b="52580"/>
          <a:stretch/>
        </p:blipFill>
        <p:spPr bwMode="auto">
          <a:xfrm flipV="1">
            <a:off x="0" y="3352800"/>
            <a:ext cx="8458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55963"/>
          <a:stretch/>
        </p:blipFill>
        <p:spPr>
          <a:xfrm>
            <a:off x="152400" y="5865355"/>
            <a:ext cx="1828800" cy="687845"/>
          </a:xfrm>
          <a:prstGeom prst="rect">
            <a:avLst/>
          </a:prstGeom>
        </p:spPr>
      </p:pic>
      <p:pic>
        <p:nvPicPr>
          <p:cNvPr id="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2605" r="32605" b="43522"/>
          <a:stretch/>
        </p:blipFill>
        <p:spPr bwMode="auto">
          <a:xfrm flipH="1">
            <a:off x="1480455" y="0"/>
            <a:ext cx="7663543" cy="444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ubtitle 2"/>
          <p:cNvSpPr>
            <a:spLocks noGrp="1"/>
          </p:cNvSpPr>
          <p:nvPr>
            <p:ph type="subTitle" idx="1" hasCustomPrompt="1"/>
          </p:nvPr>
        </p:nvSpPr>
        <p:spPr>
          <a:xfrm>
            <a:off x="-76200" y="3451225"/>
            <a:ext cx="9220200" cy="1752600"/>
          </a:xfrm>
        </p:spPr>
        <p:txBody>
          <a:bodyPr>
            <a:normAutofit/>
          </a:bodyPr>
          <a:lstStyle>
            <a:lvl1pPr marL="0" indent="0" algn="ctr">
              <a:buNone/>
              <a:defRPr sz="2800" b="0" spc="0" baseline="0">
                <a:solidFill>
                  <a:schemeClr val="tx1">
                    <a:tint val="75000"/>
                  </a:schemeClr>
                </a:solidFill>
                <a:latin typeface="Traditional Arabic" panose="02020603050405020304" pitchFamily="18" charset="-78"/>
                <a:cs typeface="Traditional Arabic" panose="02020603050405020304" pitchFamily="18" charset="-7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Recreational and Educational Use of Superfund Sites</a:t>
            </a:r>
            <a:endParaRPr lang="en-US" dirty="0"/>
          </a:p>
        </p:txBody>
      </p:sp>
      <p:sp>
        <p:nvSpPr>
          <p:cNvPr id="13" name="Title 1"/>
          <p:cNvSpPr>
            <a:spLocks noGrp="1"/>
          </p:cNvSpPr>
          <p:nvPr>
            <p:ph type="ctrTitle" hasCustomPrompt="1"/>
          </p:nvPr>
        </p:nvSpPr>
        <p:spPr>
          <a:xfrm>
            <a:off x="-76200" y="2438400"/>
            <a:ext cx="9220200" cy="1470025"/>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sz="4000" b="1" smtClean="0">
                <a:effectLst/>
              </a:defRPr>
            </a:lvl1pPr>
          </a:lstStyle>
          <a:p>
            <a:r>
              <a:rPr lang="en-US" dirty="0" smtClean="0"/>
              <a:t>Playing and Learning with Superfund: </a:t>
            </a:r>
            <a:endParaRPr lang="en-US" dirty="0"/>
          </a:p>
        </p:txBody>
      </p:sp>
    </p:spTree>
    <p:extLst>
      <p:ext uri="{BB962C8B-B14F-4D97-AF65-F5344CB8AC3E}">
        <p14:creationId xmlns:p14="http://schemas.microsoft.com/office/powerpoint/2010/main" val="2699026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324600" cy="2895600"/>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7CA4FA1D-5F8E-4D84-B2CB-FA0788CA92DA}" type="slidenum">
              <a:rPr lang="en-US" smtClean="0"/>
              <a:pPr/>
              <a:t>‹#›</a:t>
            </a:fld>
            <a:endParaRPr lang="en-US" dirty="0"/>
          </a:p>
        </p:txBody>
      </p:sp>
      <p:sp>
        <p:nvSpPr>
          <p:cNvPr id="6" name="Content Placeholder 2"/>
          <p:cNvSpPr>
            <a:spLocks noGrp="1"/>
          </p:cNvSpPr>
          <p:nvPr>
            <p:ph idx="1"/>
          </p:nvPr>
        </p:nvSpPr>
        <p:spPr>
          <a:xfrm>
            <a:off x="228600" y="1981200"/>
            <a:ext cx="8991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855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06" r="17698" b="7025"/>
          <a:stretch/>
        </p:blipFill>
        <p:spPr bwMode="auto">
          <a:xfrm flipH="1">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b="1">
                <a:solidFill>
                  <a:schemeClr val="tx1">
                    <a:tint val="75000"/>
                  </a:schemeClr>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Slide Number Placeholder 5"/>
          <p:cNvSpPr>
            <a:spLocks noGrp="1"/>
          </p:cNvSpPr>
          <p:nvPr>
            <p:ph type="sldNum" sz="quarter" idx="4"/>
          </p:nvPr>
        </p:nvSpPr>
        <p:spPr>
          <a:xfrm>
            <a:off x="7010400" y="6477000"/>
            <a:ext cx="2133600" cy="365125"/>
          </a:xfrm>
          <a:prstGeom prst="rect">
            <a:avLst/>
          </a:prstGeom>
        </p:spPr>
        <p:txBody>
          <a:bodyPr/>
          <a:lstStyle>
            <a:lvl1pPr algn="r">
              <a:defRPr b="1">
                <a:solidFill>
                  <a:schemeClr val="tx1">
                    <a:lumMod val="75000"/>
                    <a:lumOff val="25000"/>
                  </a:schemeClr>
                </a:solidFill>
              </a:defRPr>
            </a:lvl1pPr>
          </a:lstStyle>
          <a:p>
            <a:fld id="{7CA4FA1D-5F8E-4D84-B2CB-FA0788CA92DA}" type="slidenum">
              <a:rPr lang="en-US" smtClean="0"/>
              <a:pPr/>
              <a:t>‹#›</a:t>
            </a:fld>
            <a:endParaRPr lang="en-US" dirty="0"/>
          </a:p>
        </p:txBody>
      </p:sp>
    </p:spTree>
    <p:extLst>
      <p:ext uri="{BB962C8B-B14F-4D97-AF65-F5344CB8AC3E}">
        <p14:creationId xmlns:p14="http://schemas.microsoft.com/office/powerpoint/2010/main" val="50719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0400" y="6477000"/>
            <a:ext cx="2133600" cy="365125"/>
          </a:xfrm>
          <a:prstGeom prst="rect">
            <a:avLst/>
          </a:prstGeom>
        </p:spPr>
        <p:txBody>
          <a:bodyPr/>
          <a:lstStyle>
            <a:lvl1pPr algn="r">
              <a:defRPr b="1">
                <a:solidFill>
                  <a:schemeClr val="tx1">
                    <a:lumMod val="75000"/>
                    <a:lumOff val="25000"/>
                  </a:schemeClr>
                </a:solidFill>
              </a:defRPr>
            </a:lvl1pPr>
          </a:lstStyle>
          <a:p>
            <a:fld id="{7CA4FA1D-5F8E-4D84-B2CB-FA0788CA92DA}" type="slidenum">
              <a:rPr lang="en-US" smtClean="0"/>
              <a:pPr/>
              <a:t>‹#›</a:t>
            </a:fld>
            <a:endParaRPr lang="en-US" dirty="0"/>
          </a:p>
        </p:txBody>
      </p:sp>
    </p:spTree>
    <p:extLst>
      <p:ext uri="{BB962C8B-B14F-4D97-AF65-F5344CB8AC3E}">
        <p14:creationId xmlns:p14="http://schemas.microsoft.com/office/powerpoint/2010/main" val="3940886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2630" r="12713"/>
          <a:stretch/>
        </p:blipFill>
        <p:spPr bwMode="auto">
          <a:xfrm flipH="1">
            <a:off x="-1" y="0"/>
            <a:ext cx="9144001" cy="6886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r="55418"/>
          <a:stretch/>
        </p:blipFill>
        <p:spPr>
          <a:xfrm>
            <a:off x="7239000" y="254983"/>
            <a:ext cx="1545771" cy="574299"/>
          </a:xfrm>
          <a:prstGeom prst="rect">
            <a:avLst/>
          </a:prstGeom>
        </p:spPr>
      </p:pic>
      <p:sp>
        <p:nvSpPr>
          <p:cNvPr id="2" name="Title Placeholder 1"/>
          <p:cNvSpPr>
            <a:spLocks noGrp="1"/>
          </p:cNvSpPr>
          <p:nvPr>
            <p:ph type="title"/>
          </p:nvPr>
        </p:nvSpPr>
        <p:spPr>
          <a:xfrm>
            <a:off x="228600" y="0"/>
            <a:ext cx="6324600" cy="2895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0" name="Rectangle 19"/>
          <p:cNvSpPr/>
          <p:nvPr userDrawn="1"/>
        </p:nvSpPr>
        <p:spPr>
          <a:xfrm>
            <a:off x="0" y="5867400"/>
            <a:ext cx="2667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28600" y="1981200"/>
            <a:ext cx="8991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6858000" y="6334631"/>
            <a:ext cx="2286000" cy="523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p:cNvSpPr>
            <a:spLocks noGrp="1"/>
          </p:cNvSpPr>
          <p:nvPr>
            <p:ph type="sldNum" sz="quarter" idx="4"/>
          </p:nvPr>
        </p:nvSpPr>
        <p:spPr>
          <a:xfrm>
            <a:off x="7010400" y="6477000"/>
            <a:ext cx="2133600" cy="365125"/>
          </a:xfrm>
          <a:prstGeom prst="rect">
            <a:avLst/>
          </a:prstGeom>
        </p:spPr>
        <p:txBody>
          <a:bodyPr/>
          <a:lstStyle>
            <a:lvl1pPr algn="r">
              <a:defRPr b="1">
                <a:solidFill>
                  <a:schemeClr val="tx1">
                    <a:lumMod val="75000"/>
                    <a:lumOff val="25000"/>
                  </a:schemeClr>
                </a:solidFill>
              </a:defRPr>
            </a:lvl1pPr>
          </a:lstStyle>
          <a:p>
            <a:fld id="{7CA4FA1D-5F8E-4D84-B2CB-FA0788CA92DA}" type="slidenum">
              <a:rPr lang="en-US" smtClean="0"/>
              <a:pPr/>
              <a:t>‹#›</a:t>
            </a:fld>
            <a:endParaRPr lang="en-US" dirty="0"/>
          </a:p>
        </p:txBody>
      </p:sp>
    </p:spTree>
    <p:extLst>
      <p:ext uri="{BB962C8B-B14F-4D97-AF65-F5344CB8AC3E}">
        <p14:creationId xmlns:p14="http://schemas.microsoft.com/office/powerpoint/2010/main" val="1543527633"/>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1" r:id="rId3"/>
    <p:sldLayoutId id="2147483655" r:id="rId4"/>
  </p:sldLayoutIdLst>
  <p:txStyles>
    <p:titleStyle>
      <a:lvl1pPr algn="l" defTabSz="914400" rtl="0" eaLnBrk="1" latinLnBrk="0" hangingPunct="1">
        <a:spcBef>
          <a:spcPct val="0"/>
        </a:spcBef>
        <a:buNone/>
        <a:defRPr sz="4000" b="1" kern="1200">
          <a:solidFill>
            <a:schemeClr val="accent1"/>
          </a:solidFill>
          <a:latin typeface="Arial Narrow" panose="020B060602020203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Arial Narrow" panose="020B0606020202030204" pitchFamily="34"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Arial Narrow" panose="020B0606020202030204" pitchFamily="34"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lu-in.org/ecotools/default.cfm" TargetMode="External"/><Relationship Id="rId2" Type="http://schemas.openxmlformats.org/officeDocument/2006/relationships/hyperlink" Target="mailto:mahoney.michele@ep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luin.org/ecotool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Exploring  Recreational and Educational Opportunities at the Picayune Wood Treating Site  </a:t>
            </a:r>
          </a:p>
        </p:txBody>
      </p:sp>
      <p:sp>
        <p:nvSpPr>
          <p:cNvPr id="5" name="Text Placeholder 4"/>
          <p:cNvSpPr>
            <a:spLocks noGrp="1"/>
          </p:cNvSpPr>
          <p:nvPr>
            <p:ph type="body" idx="1"/>
          </p:nvPr>
        </p:nvSpPr>
        <p:spPr/>
        <p:txBody>
          <a:bodyPr/>
          <a:lstStyle/>
          <a:p>
            <a:r>
              <a:rPr lang="en-US" dirty="0"/>
              <a:t>Michele </a:t>
            </a:r>
            <a:r>
              <a:rPr lang="en-US" dirty="0" smtClean="0"/>
              <a:t>Mahoney, </a:t>
            </a:r>
          </a:p>
          <a:p>
            <a:r>
              <a:rPr lang="en-US" dirty="0" smtClean="0"/>
              <a:t>EPA TIFSD</a:t>
            </a:r>
            <a:endParaRPr lang="en-US" dirty="0"/>
          </a:p>
        </p:txBody>
      </p:sp>
    </p:spTree>
    <p:extLst>
      <p:ext uri="{BB962C8B-B14F-4D97-AF65-F5344CB8AC3E}">
        <p14:creationId xmlns:p14="http://schemas.microsoft.com/office/powerpoint/2010/main" val="139208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Boundaries and </a:t>
            </a:r>
            <a:br>
              <a:rPr lang="en-US" dirty="0" smtClean="0"/>
            </a:br>
            <a:r>
              <a:rPr lang="en-US" dirty="0" smtClean="0"/>
              <a:t>Surrounding Land Use</a:t>
            </a:r>
            <a:endParaRPr lang="en-US" dirty="0"/>
          </a:p>
        </p:txBody>
      </p:sp>
      <p:pic>
        <p:nvPicPr>
          <p:cNvPr id="3075" name="Picture 3" descr="X:\GSRI\Community Planning\Active Projects\Picayune Wood Treating Phase II\Final Report\Picayune_Framework Folder\Links\site-context.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308"/>
          <a:stretch/>
        </p:blipFill>
        <p:spPr bwMode="auto">
          <a:xfrm>
            <a:off x="457200" y="2171700"/>
            <a:ext cx="7434848" cy="459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921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Remedial Features</a:t>
            </a:r>
            <a:endParaRPr lang="en-US" dirty="0"/>
          </a:p>
        </p:txBody>
      </p:sp>
      <p:pic>
        <p:nvPicPr>
          <p:cNvPr id="4" name="Picture 2" descr="C:\Users\lwysocki\Desktop\remedy.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6826" b="12704"/>
          <a:stretch/>
        </p:blipFill>
        <p:spPr bwMode="auto">
          <a:xfrm>
            <a:off x="304801" y="1981200"/>
            <a:ext cx="747522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2996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Planning Process</a:t>
            </a:r>
            <a:endParaRPr lang="en-US" dirty="0"/>
          </a:p>
        </p:txBody>
      </p:sp>
      <p:sp>
        <p:nvSpPr>
          <p:cNvPr id="3" name="Content Placeholder 2"/>
          <p:cNvSpPr>
            <a:spLocks noGrp="1"/>
          </p:cNvSpPr>
          <p:nvPr>
            <p:ph idx="1"/>
          </p:nvPr>
        </p:nvSpPr>
        <p:spPr/>
        <p:txBody>
          <a:bodyPr/>
          <a:lstStyle/>
          <a:p>
            <a:r>
              <a:rPr lang="en-US" dirty="0" smtClean="0"/>
              <a:t>2005: initial reuse planning assessment</a:t>
            </a:r>
          </a:p>
          <a:p>
            <a:r>
              <a:rPr lang="en-US" dirty="0" smtClean="0"/>
              <a:t>2013: updated future use plan</a:t>
            </a:r>
          </a:p>
          <a:p>
            <a:pPr lvl="1"/>
            <a:r>
              <a:rPr lang="en-US" dirty="0" smtClean="0"/>
              <a:t>Site tour</a:t>
            </a:r>
          </a:p>
          <a:p>
            <a:pPr lvl="1"/>
            <a:r>
              <a:rPr lang="en-US" dirty="0" smtClean="0"/>
              <a:t>Working session</a:t>
            </a:r>
          </a:p>
          <a:p>
            <a:pPr lvl="1"/>
            <a:r>
              <a:rPr lang="en-US" dirty="0" smtClean="0"/>
              <a:t>Public availability session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590800"/>
            <a:ext cx="2799039" cy="19812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296968"/>
            <a:ext cx="3276600" cy="233243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5827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Priorities</a:t>
            </a:r>
            <a:endParaRPr lang="en-US" dirty="0"/>
          </a:p>
        </p:txBody>
      </p:sp>
      <p:sp>
        <p:nvSpPr>
          <p:cNvPr id="3" name="Content Placeholder 2"/>
          <p:cNvSpPr>
            <a:spLocks noGrp="1"/>
          </p:cNvSpPr>
          <p:nvPr>
            <p:ph idx="1"/>
          </p:nvPr>
        </p:nvSpPr>
        <p:spPr/>
        <p:txBody>
          <a:bodyPr/>
          <a:lstStyle/>
          <a:p>
            <a:r>
              <a:rPr lang="en-US" dirty="0" smtClean="0"/>
              <a:t>Access and Circulation</a:t>
            </a:r>
          </a:p>
          <a:p>
            <a:endParaRPr lang="en-US" dirty="0"/>
          </a:p>
          <a:p>
            <a:r>
              <a:rPr lang="en-US" dirty="0" smtClean="0"/>
              <a:t>Community Hub</a:t>
            </a:r>
          </a:p>
          <a:p>
            <a:endParaRPr lang="en-US" dirty="0"/>
          </a:p>
          <a:p>
            <a:r>
              <a:rPr lang="en-US" dirty="0" smtClean="0"/>
              <a:t>Open Space and 					       Environmental Education</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31388"/>
            <a:ext cx="3638550" cy="257421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323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Concept Plan</a:t>
            </a:r>
            <a:endParaRPr lang="en-US" dirty="0"/>
          </a:p>
        </p:txBody>
      </p:sp>
      <p:pic>
        <p:nvPicPr>
          <p:cNvPr id="5122" name="Picture 2" descr="C:\Users\lwysocki\Desktop\scenario2_revised.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6539" b="12692"/>
          <a:stretch/>
        </p:blipFill>
        <p:spPr bwMode="auto">
          <a:xfrm>
            <a:off x="381000" y="1828800"/>
            <a:ext cx="701936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283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24600" cy="2895600"/>
          </a:xfrm>
        </p:spPr>
        <p:txBody>
          <a:bodyPr/>
          <a:lstStyle/>
          <a:p>
            <a:r>
              <a:rPr lang="en-US" dirty="0" smtClean="0"/>
              <a:t>Incorporating Educational Components</a:t>
            </a:r>
            <a:endParaRPr lang="en-US" dirty="0"/>
          </a:p>
        </p:txBody>
      </p:sp>
      <p:sp>
        <p:nvSpPr>
          <p:cNvPr id="3" name="Content Placeholder 2"/>
          <p:cNvSpPr>
            <a:spLocks noGrp="1"/>
          </p:cNvSpPr>
          <p:nvPr>
            <p:ph idx="1"/>
          </p:nvPr>
        </p:nvSpPr>
        <p:spPr>
          <a:xfrm>
            <a:off x="228600" y="2209800"/>
            <a:ext cx="8991600" cy="4648200"/>
          </a:xfrm>
        </p:spPr>
        <p:txBody>
          <a:bodyPr>
            <a:normAutofit fontScale="92500" lnSpcReduction="20000"/>
          </a:bodyPr>
          <a:lstStyle/>
          <a:p>
            <a:r>
              <a:rPr lang="en-US" dirty="0" smtClean="0"/>
              <a:t>Educational Amenities</a:t>
            </a:r>
          </a:p>
          <a:p>
            <a:pPr lvl="1"/>
            <a:r>
              <a:rPr lang="en-US" dirty="0" smtClean="0"/>
              <a:t>Leaning-oriented playground</a:t>
            </a:r>
          </a:p>
          <a:p>
            <a:pPr lvl="1"/>
            <a:r>
              <a:rPr lang="en-US" dirty="0" smtClean="0"/>
              <a:t>Outdoor lab space for soil and water collection</a:t>
            </a:r>
          </a:p>
          <a:p>
            <a:pPr lvl="1"/>
            <a:r>
              <a:rPr lang="en-US" dirty="0" smtClean="0"/>
              <a:t>Covered amphitheater or meeting area for outside lessons and shaded teaching area</a:t>
            </a:r>
          </a:p>
          <a:p>
            <a:r>
              <a:rPr lang="en-US" dirty="0" smtClean="0"/>
              <a:t>Possible eco-curriculum activities:</a:t>
            </a:r>
          </a:p>
          <a:p>
            <a:pPr lvl="1"/>
            <a:r>
              <a:rPr lang="en-US" dirty="0" smtClean="0"/>
              <a:t>Soil study</a:t>
            </a:r>
          </a:p>
          <a:p>
            <a:pPr lvl="1"/>
            <a:r>
              <a:rPr lang="en-US" dirty="0" smtClean="0"/>
              <a:t>Water study</a:t>
            </a:r>
          </a:p>
          <a:p>
            <a:pPr lvl="1"/>
            <a:r>
              <a:rPr lang="en-US" dirty="0" smtClean="0"/>
              <a:t>Butterfly study</a:t>
            </a:r>
          </a:p>
          <a:p>
            <a:pPr lvl="1"/>
            <a:r>
              <a:rPr lang="en-US" dirty="0" smtClean="0"/>
              <a:t>Raised bed gardening study</a:t>
            </a:r>
          </a:p>
          <a:p>
            <a:pPr lvl="1"/>
            <a:r>
              <a:rPr lang="en-US" dirty="0" smtClean="0"/>
              <a:t>Benefit study</a:t>
            </a:r>
          </a:p>
          <a:p>
            <a:pPr lvl="1"/>
            <a:r>
              <a:rPr lang="en-US" dirty="0" smtClean="0"/>
              <a:t>Bird study</a:t>
            </a:r>
          </a:p>
          <a:p>
            <a:pPr lvl="1"/>
            <a:r>
              <a:rPr lang="en-US" dirty="0" smtClean="0"/>
              <a:t>Reuse and recovery in motion</a:t>
            </a:r>
          </a:p>
          <a:p>
            <a:pPr marL="457200" lvl="1" indent="0">
              <a:buNone/>
            </a:pPr>
            <a:endParaRPr lang="en-US" dirty="0"/>
          </a:p>
        </p:txBody>
      </p:sp>
    </p:spTree>
    <p:extLst>
      <p:ext uri="{BB962C8B-B14F-4D97-AF65-F5344CB8AC3E}">
        <p14:creationId xmlns:p14="http://schemas.microsoft.com/office/powerpoint/2010/main" val="202433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Continued reuse planning and coordination</a:t>
            </a:r>
          </a:p>
          <a:p>
            <a:r>
              <a:rPr lang="en-US" dirty="0" smtClean="0"/>
              <a:t>Early reuse phasing</a:t>
            </a:r>
          </a:p>
          <a:p>
            <a:r>
              <a:rPr lang="en-US" dirty="0" smtClean="0"/>
              <a:t>Later reuse phasing</a:t>
            </a:r>
          </a:p>
          <a:p>
            <a:r>
              <a:rPr lang="en-US" dirty="0" smtClean="0"/>
              <a:t>TIFSD’s national eco-curriculum tool</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7315200" cy="245387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69935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buNone/>
            </a:pPr>
            <a:r>
              <a:rPr lang="en-US" dirty="0" smtClean="0"/>
              <a:t>Michele Mahoney, TIFSD, EPA Headquarters</a:t>
            </a:r>
          </a:p>
          <a:p>
            <a:r>
              <a:rPr lang="en-US" dirty="0" smtClean="0"/>
              <a:t>703-603-9057</a:t>
            </a:r>
          </a:p>
          <a:p>
            <a:r>
              <a:rPr lang="en-US" dirty="0">
                <a:hlinkClick r:id="rId2"/>
              </a:rPr>
              <a:t>m</a:t>
            </a:r>
            <a:r>
              <a:rPr lang="en-US" dirty="0" smtClean="0">
                <a:hlinkClick r:id="rId2"/>
              </a:rPr>
              <a:t>ahoney.michele@epa.gov</a:t>
            </a:r>
            <a:endParaRPr lang="en-US" dirty="0" smtClean="0"/>
          </a:p>
          <a:p>
            <a:r>
              <a:rPr lang="en-US" dirty="0">
                <a:hlinkClick r:id="rId3"/>
              </a:rPr>
              <a:t>http://</a:t>
            </a:r>
            <a:r>
              <a:rPr lang="en-US" dirty="0" smtClean="0">
                <a:hlinkClick r:id="rId3"/>
              </a:rPr>
              <a:t>clu-in.org/ecotools/default.cfm</a:t>
            </a:r>
            <a:r>
              <a:rPr lang="en-US" dirty="0" smtClean="0"/>
              <a:t> </a:t>
            </a:r>
            <a:endParaRPr lang="en-US" dirty="0"/>
          </a:p>
        </p:txBody>
      </p:sp>
    </p:spTree>
    <p:extLst>
      <p:ext uri="{BB962C8B-B14F-4D97-AF65-F5344CB8AC3E}">
        <p14:creationId xmlns:p14="http://schemas.microsoft.com/office/powerpoint/2010/main" val="273692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0"/>
            <a:ext cx="6324600" cy="2895600"/>
          </a:xfrm>
        </p:spPr>
        <p:txBody>
          <a:bodyPr/>
          <a:lstStyle/>
          <a:p>
            <a:r>
              <a:rPr lang="en-US" dirty="0" smtClean="0"/>
              <a:t>TIFSD Tools and Support</a:t>
            </a:r>
            <a:endParaRPr lang="en-US" dirty="0"/>
          </a:p>
        </p:txBody>
      </p:sp>
      <p:sp>
        <p:nvSpPr>
          <p:cNvPr id="3" name="Content Placeholder 2"/>
          <p:cNvSpPr>
            <a:spLocks noGrp="1"/>
          </p:cNvSpPr>
          <p:nvPr>
            <p:ph idx="1"/>
          </p:nvPr>
        </p:nvSpPr>
        <p:spPr/>
        <p:txBody>
          <a:bodyPr/>
          <a:lstStyle/>
          <a:p>
            <a:r>
              <a:rPr lang="en-US" dirty="0" smtClean="0"/>
              <a:t>Technical Assistance</a:t>
            </a:r>
          </a:p>
          <a:p>
            <a:pPr lvl="1"/>
            <a:r>
              <a:rPr lang="en-US" dirty="0" smtClean="0"/>
              <a:t>Information exchange (Eco-Forum)</a:t>
            </a:r>
          </a:p>
          <a:p>
            <a:pPr lvl="1"/>
            <a:r>
              <a:rPr lang="en-US" dirty="0" smtClean="0"/>
              <a:t>Reuse planning</a:t>
            </a:r>
          </a:p>
          <a:p>
            <a:pPr lvl="1"/>
            <a:r>
              <a:rPr lang="en-US" dirty="0" smtClean="0"/>
              <a:t>Eco-curriculum</a:t>
            </a:r>
            <a:endParaRPr lang="en-US" dirty="0"/>
          </a:p>
        </p:txBody>
      </p:sp>
      <p:pic>
        <p:nvPicPr>
          <p:cNvPr id="4" name="Picture 2"/>
          <p:cNvPicPr>
            <a:picLocks noChangeAspect="1" noChangeArrowheads="1"/>
          </p:cNvPicPr>
          <p:nvPr/>
        </p:nvPicPr>
        <p:blipFill>
          <a:blip r:embed="rId3" cstate="screen"/>
          <a:srcRect/>
          <a:stretch>
            <a:fillRect/>
          </a:stretch>
        </p:blipFill>
        <p:spPr bwMode="auto">
          <a:xfrm>
            <a:off x="4114800" y="3048000"/>
            <a:ext cx="3732530" cy="3552879"/>
          </a:xfrm>
          <a:prstGeom prst="rect">
            <a:avLst/>
          </a:prstGeom>
          <a:noFill/>
          <a:ln w="9525">
            <a:solidFill>
              <a:schemeClr val="accent1"/>
            </a:solidFill>
            <a:miter lim="800000"/>
            <a:headEnd/>
            <a:tailEnd/>
          </a:ln>
        </p:spPr>
      </p:pic>
      <p:sp>
        <p:nvSpPr>
          <p:cNvPr id="5" name="Text Box 8"/>
          <p:cNvSpPr txBox="1">
            <a:spLocks noChangeArrowheads="1"/>
          </p:cNvSpPr>
          <p:nvPr/>
        </p:nvSpPr>
        <p:spPr bwMode="auto">
          <a:xfrm>
            <a:off x="228601" y="6019800"/>
            <a:ext cx="3886200" cy="533400"/>
          </a:xfrm>
          <a:prstGeom prst="rect">
            <a:avLst/>
          </a:prstGeom>
          <a:noFill/>
          <a:ln w="9525">
            <a:noFill/>
            <a:miter lim="800000"/>
            <a:headEnd/>
            <a:tailEnd/>
          </a:ln>
        </p:spPr>
        <p:txBody>
          <a:bodyPr/>
          <a:lstStyle/>
          <a:p>
            <a:pPr algn="ctr" eaLnBrk="0" hangingPunct="0"/>
            <a:r>
              <a:rPr lang="en-US" sz="2000" b="1" dirty="0">
                <a:solidFill>
                  <a:srgbClr val="C0504D"/>
                </a:solidFill>
                <a:hlinkClick r:id="rId4"/>
              </a:rPr>
              <a:t>http://www.cluin.org/ecotools</a:t>
            </a:r>
            <a:endParaRPr lang="en-US" sz="2000" b="1" dirty="0">
              <a:solidFill>
                <a:srgbClr val="C0504D"/>
              </a:solidFill>
              <a:latin typeface="Times" pitchFamily="18" charset="0"/>
            </a:endParaRPr>
          </a:p>
          <a:p>
            <a:pPr algn="ctr" eaLnBrk="0" hangingPunct="0"/>
            <a:endParaRPr lang="en-US" sz="2000" dirty="0">
              <a:solidFill>
                <a:prstClr val="black"/>
              </a:solidFill>
              <a:latin typeface="Times" pitchFamily="18" charset="0"/>
            </a:endParaRPr>
          </a:p>
        </p:txBody>
      </p:sp>
    </p:spTree>
    <p:extLst>
      <p:ext uri="{BB962C8B-B14F-4D97-AF65-F5344CB8AC3E}">
        <p14:creationId xmlns:p14="http://schemas.microsoft.com/office/powerpoint/2010/main" val="3100283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Eco-Forum</a:t>
            </a:r>
            <a:endParaRPr lang="en-US" dirty="0"/>
          </a:p>
        </p:txBody>
      </p:sp>
      <p:sp>
        <p:nvSpPr>
          <p:cNvPr id="3" name="Content Placeholder 2"/>
          <p:cNvSpPr>
            <a:spLocks noGrp="1"/>
          </p:cNvSpPr>
          <p:nvPr>
            <p:ph idx="1"/>
          </p:nvPr>
        </p:nvSpPr>
        <p:spPr>
          <a:xfrm>
            <a:off x="228600" y="1981200"/>
            <a:ext cx="8610600" cy="4953000"/>
          </a:xfrm>
        </p:spPr>
        <p:txBody>
          <a:bodyPr/>
          <a:lstStyle/>
          <a:p>
            <a:r>
              <a:rPr lang="en-US" dirty="0"/>
              <a:t>Day-long forum</a:t>
            </a:r>
          </a:p>
          <a:p>
            <a:r>
              <a:rPr lang="en-US" dirty="0"/>
              <a:t>Brings together EPA headquarters staff from TIFSD, EPA regional staff, and other federal and state agency personnel</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81400"/>
            <a:ext cx="5486400" cy="312362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53870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Forum Outcomes</a:t>
            </a:r>
            <a:endParaRPr lang="en-US" dirty="0"/>
          </a:p>
        </p:txBody>
      </p:sp>
      <p:sp>
        <p:nvSpPr>
          <p:cNvPr id="3" name="Content Placeholder 2"/>
          <p:cNvSpPr>
            <a:spLocks noGrp="1"/>
          </p:cNvSpPr>
          <p:nvPr>
            <p:ph idx="1"/>
          </p:nvPr>
        </p:nvSpPr>
        <p:spPr>
          <a:xfrm>
            <a:off x="228600" y="1981200"/>
            <a:ext cx="4343400" cy="4953000"/>
          </a:xfrm>
        </p:spPr>
        <p:txBody>
          <a:bodyPr/>
          <a:lstStyle/>
          <a:p>
            <a:r>
              <a:rPr lang="en-US" dirty="0"/>
              <a:t>Increased knowledge and understanding of ecological revitalization and science behind decision-making</a:t>
            </a:r>
          </a:p>
          <a:p>
            <a:r>
              <a:rPr lang="en-US" dirty="0"/>
              <a:t>Continuous Learning Points (CLPs) </a:t>
            </a:r>
          </a:p>
          <a:p>
            <a:r>
              <a:rPr lang="en-US" dirty="0"/>
              <a:t>Participants identified sites needing site-specific support from TIFSD</a:t>
            </a:r>
          </a:p>
          <a:p>
            <a:endParaRPr lang="en-US" dirty="0"/>
          </a:p>
          <a:p>
            <a:endParaRPr lang="en-US" dirty="0"/>
          </a:p>
        </p:txBody>
      </p:sp>
      <p:pic>
        <p:nvPicPr>
          <p:cNvPr id="4" name="Picture 2" descr="X:\EXTRANET\GSRI\TIFSD\EcoForum\Region 9\Photos\P10706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07" t="19332"/>
          <a:stretch/>
        </p:blipFill>
        <p:spPr bwMode="auto">
          <a:xfrm>
            <a:off x="4880634" y="2362200"/>
            <a:ext cx="3163080" cy="21336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662042" y="4890484"/>
            <a:ext cx="3381672" cy="1754326"/>
          </a:xfrm>
          <a:prstGeom prst="rect">
            <a:avLst/>
          </a:prstGeom>
        </p:spPr>
        <p:txBody>
          <a:bodyPr wrap="square">
            <a:spAutoFit/>
          </a:bodyPr>
          <a:lstStyle/>
          <a:p>
            <a:pPr algn="ctr"/>
            <a:r>
              <a:rPr lang="en-US" b="1" dirty="0">
                <a:solidFill>
                  <a:schemeClr val="tx1">
                    <a:lumMod val="85000"/>
                    <a:lumOff val="15000"/>
                  </a:schemeClr>
                </a:solidFill>
              </a:rPr>
              <a:t>“An excellent method for information-sharing – a way to learn about other studies regarding topics of interest that span across the country.” </a:t>
            </a:r>
            <a:endParaRPr lang="en-US" b="1" dirty="0" smtClean="0">
              <a:solidFill>
                <a:schemeClr val="tx1">
                  <a:lumMod val="85000"/>
                  <a:lumOff val="15000"/>
                </a:schemeClr>
              </a:solidFill>
            </a:endParaRPr>
          </a:p>
          <a:p>
            <a:pPr algn="ctr"/>
            <a:r>
              <a:rPr lang="en-US" i="1" dirty="0" smtClean="0">
                <a:solidFill>
                  <a:schemeClr val="tx1">
                    <a:lumMod val="85000"/>
                    <a:lumOff val="15000"/>
                  </a:schemeClr>
                </a:solidFill>
              </a:rPr>
              <a:t>-Region 9 Eco-Forum Participant</a:t>
            </a:r>
            <a:endParaRPr lang="en-US" i="1" dirty="0">
              <a:solidFill>
                <a:schemeClr val="tx1">
                  <a:lumMod val="85000"/>
                  <a:lumOff val="15000"/>
                </a:schemeClr>
              </a:solidFill>
            </a:endParaRPr>
          </a:p>
        </p:txBody>
      </p:sp>
    </p:spTree>
    <p:extLst>
      <p:ext uri="{BB962C8B-B14F-4D97-AF65-F5344CB8AC3E}">
        <p14:creationId xmlns:p14="http://schemas.microsoft.com/office/powerpoint/2010/main" val="48623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 Planning</a:t>
            </a:r>
            <a:endParaRPr lang="en-US" dirty="0"/>
          </a:p>
        </p:txBody>
      </p:sp>
      <p:sp>
        <p:nvSpPr>
          <p:cNvPr id="3" name="Content Placeholder 2"/>
          <p:cNvSpPr>
            <a:spLocks noGrp="1"/>
          </p:cNvSpPr>
          <p:nvPr>
            <p:ph idx="1"/>
          </p:nvPr>
        </p:nvSpPr>
        <p:spPr/>
        <p:txBody>
          <a:bodyPr/>
          <a:lstStyle/>
          <a:p>
            <a:r>
              <a:rPr lang="en-US" dirty="0" smtClean="0"/>
              <a:t>Steps for Planning &amp; Implementation</a:t>
            </a:r>
          </a:p>
          <a:p>
            <a:pPr lvl="1"/>
            <a:r>
              <a:rPr lang="en-US" dirty="0"/>
              <a:t>Determine pre-disturbance and reference conditions</a:t>
            </a:r>
          </a:p>
          <a:p>
            <a:pPr lvl="1"/>
            <a:r>
              <a:rPr lang="en-US" dirty="0"/>
              <a:t>Conduct a property inventory</a:t>
            </a:r>
          </a:p>
          <a:p>
            <a:pPr lvl="1"/>
            <a:r>
              <a:rPr lang="en-US" dirty="0"/>
              <a:t>Establish revitalization goals and objectives</a:t>
            </a:r>
          </a:p>
          <a:p>
            <a:pPr lvl="1"/>
            <a:r>
              <a:rPr lang="en-US" dirty="0"/>
              <a:t>Evaluate revitalization alternatives</a:t>
            </a:r>
          </a:p>
          <a:p>
            <a:pPr lvl="1"/>
            <a:r>
              <a:rPr lang="en-US" dirty="0"/>
              <a:t>Develop a property-specific ecological design</a:t>
            </a:r>
          </a:p>
          <a:p>
            <a:pPr lvl="1"/>
            <a:r>
              <a:rPr lang="en-US" dirty="0"/>
              <a:t>Prepare specifications for construction contractors</a:t>
            </a:r>
          </a:p>
          <a:p>
            <a:pPr lvl="1"/>
            <a:r>
              <a:rPr lang="en-US" dirty="0"/>
              <a:t>Construct habitat features </a:t>
            </a:r>
          </a:p>
          <a:p>
            <a:pPr lvl="1"/>
            <a:r>
              <a:rPr lang="en-US" dirty="0"/>
              <a:t>Conduct maintenance and monitoring activities</a:t>
            </a:r>
          </a:p>
          <a:p>
            <a:pPr lvl="1"/>
            <a:endParaRPr lang="en-US" dirty="0"/>
          </a:p>
        </p:txBody>
      </p:sp>
    </p:spTree>
    <p:extLst>
      <p:ext uri="{BB962C8B-B14F-4D97-AF65-F5344CB8AC3E}">
        <p14:creationId xmlns:p14="http://schemas.microsoft.com/office/powerpoint/2010/main" val="18149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 Helena, MT, Region 8</a:t>
            </a:r>
            <a:endParaRPr lang="en-US" dirty="0"/>
          </a:p>
        </p:txBody>
      </p:sp>
      <p:sp>
        <p:nvSpPr>
          <p:cNvPr id="3" name="Content Placeholder 2"/>
          <p:cNvSpPr>
            <a:spLocks noGrp="1"/>
          </p:cNvSpPr>
          <p:nvPr>
            <p:ph idx="1"/>
          </p:nvPr>
        </p:nvSpPr>
        <p:spPr/>
        <p:txBody>
          <a:bodyPr/>
          <a:lstStyle/>
          <a:p>
            <a:r>
              <a:rPr lang="en-US" dirty="0"/>
              <a:t>TIFSD Technical </a:t>
            </a:r>
            <a:r>
              <a:rPr lang="en-US" dirty="0" smtClean="0"/>
              <a:t>Assistance</a:t>
            </a:r>
          </a:p>
          <a:p>
            <a:pPr lvl="1"/>
            <a:r>
              <a:rPr lang="en-US" dirty="0" smtClean="0"/>
              <a:t>On-site consultation</a:t>
            </a:r>
          </a:p>
          <a:p>
            <a:pPr lvl="1"/>
            <a:r>
              <a:rPr lang="en-US" dirty="0" smtClean="0"/>
              <a:t>Day-long charrette </a:t>
            </a:r>
          </a:p>
          <a:p>
            <a:pPr lvl="1"/>
            <a:r>
              <a:rPr lang="en-US" dirty="0" smtClean="0"/>
              <a:t>Soil sampling via inter-agency agreement</a:t>
            </a:r>
            <a:endParaRPr lang="en-US" dirty="0"/>
          </a:p>
          <a:p>
            <a:r>
              <a:rPr lang="en-US" dirty="0" smtClean="0"/>
              <a:t>SRI Regional Funding</a:t>
            </a:r>
          </a:p>
          <a:p>
            <a:pPr lvl="1"/>
            <a:r>
              <a:rPr lang="en-US" dirty="0" smtClean="0"/>
              <a:t>Develop a vision for redevelopment</a:t>
            </a:r>
          </a:p>
          <a:p>
            <a:r>
              <a:rPr lang="en-US" dirty="0" smtClean="0"/>
              <a:t>Reuse Planning Goals</a:t>
            </a:r>
          </a:p>
          <a:p>
            <a:pPr lvl="1"/>
            <a:r>
              <a:rPr lang="en-US" dirty="0" smtClean="0"/>
              <a:t>Land use</a:t>
            </a:r>
          </a:p>
          <a:p>
            <a:pPr lvl="1"/>
            <a:r>
              <a:rPr lang="en-US" dirty="0" smtClean="0"/>
              <a:t>Cultural heritage</a:t>
            </a:r>
          </a:p>
          <a:p>
            <a:pPr lvl="1"/>
            <a:r>
              <a:rPr lang="en-US" dirty="0" smtClean="0"/>
              <a:t>Habitat and recreation</a:t>
            </a:r>
          </a:p>
          <a:p>
            <a:pPr lvl="1"/>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734" y="4343400"/>
            <a:ext cx="3719141" cy="230505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0736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GM Massena, NY, Region 2</a:t>
            </a:r>
            <a:endParaRPr lang="en-US" dirty="0"/>
          </a:p>
        </p:txBody>
      </p:sp>
      <p:sp>
        <p:nvSpPr>
          <p:cNvPr id="3" name="Content Placeholder 2"/>
          <p:cNvSpPr>
            <a:spLocks noGrp="1"/>
          </p:cNvSpPr>
          <p:nvPr>
            <p:ph idx="1"/>
          </p:nvPr>
        </p:nvSpPr>
        <p:spPr>
          <a:xfrm>
            <a:off x="228600" y="1981200"/>
            <a:ext cx="4495800" cy="4953000"/>
          </a:xfrm>
        </p:spPr>
        <p:txBody>
          <a:bodyPr/>
          <a:lstStyle/>
          <a:p>
            <a:r>
              <a:rPr lang="en-US" dirty="0" smtClean="0"/>
              <a:t>Reuse Plan</a:t>
            </a:r>
          </a:p>
          <a:p>
            <a:pPr lvl="1"/>
            <a:r>
              <a:rPr lang="en-US" dirty="0" smtClean="0"/>
              <a:t>TIFSD Technical Assistance</a:t>
            </a:r>
          </a:p>
          <a:p>
            <a:pPr lvl="1"/>
            <a:r>
              <a:rPr lang="en-US" dirty="0" smtClean="0"/>
              <a:t>SRI Regional Funding</a:t>
            </a:r>
          </a:p>
          <a:p>
            <a:pPr lvl="1"/>
            <a:r>
              <a:rPr lang="en-US" dirty="0" smtClean="0"/>
              <a:t>EPA Region 2 Funding</a:t>
            </a:r>
          </a:p>
          <a:p>
            <a:pPr lvl="1"/>
            <a:endParaRPr lang="en-US" dirty="0" smtClean="0"/>
          </a:p>
          <a:p>
            <a:r>
              <a:rPr lang="en-US" dirty="0" smtClean="0"/>
              <a:t>Explored several reuse scenarios, including a tourism center with trails and habitat restoration</a:t>
            </a:r>
          </a:p>
          <a:p>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806" t="17162" r="26647" b="20573"/>
          <a:stretch/>
        </p:blipFill>
        <p:spPr bwMode="auto">
          <a:xfrm>
            <a:off x="4724400" y="1981200"/>
            <a:ext cx="2933700" cy="455476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26775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Eco-Curriculum</a:t>
            </a:r>
            <a:endParaRPr lang="en-US" dirty="0"/>
          </a:p>
        </p:txBody>
      </p:sp>
      <p:sp>
        <p:nvSpPr>
          <p:cNvPr id="3" name="Content Placeholder 2"/>
          <p:cNvSpPr>
            <a:spLocks noGrp="1"/>
          </p:cNvSpPr>
          <p:nvPr>
            <p:ph idx="1"/>
          </p:nvPr>
        </p:nvSpPr>
        <p:spPr/>
        <p:txBody>
          <a:bodyPr/>
          <a:lstStyle/>
          <a:p>
            <a:r>
              <a:rPr lang="en-US" dirty="0" smtClean="0"/>
              <a:t>Integrate </a:t>
            </a:r>
            <a:r>
              <a:rPr lang="en-US" dirty="0"/>
              <a:t>the scientific aspects of cleanup and remedial </a:t>
            </a:r>
            <a:r>
              <a:rPr lang="en-US" dirty="0" smtClean="0"/>
              <a:t>components</a:t>
            </a:r>
          </a:p>
          <a:p>
            <a:r>
              <a:rPr lang="en-US" dirty="0" smtClean="0"/>
              <a:t>Tailored to site-specific features and school board priorities</a:t>
            </a:r>
          </a:p>
          <a:p>
            <a:r>
              <a:rPr lang="en-US" dirty="0" smtClean="0"/>
              <a:t>Builds on existing EPA educational materials</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724400"/>
            <a:ext cx="2249170"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1215" y="4724400"/>
            <a:ext cx="2249169"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4724400"/>
            <a:ext cx="2249169" cy="17526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61784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In-Depth </a:t>
            </a:r>
            <a:r>
              <a:rPr lang="en-US" dirty="0"/>
              <a:t>Case Study: Picayune Wood Treating site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19" y="2286000"/>
            <a:ext cx="5686561" cy="43434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99076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FAC9761549E46850BD8116B2D77A0" ma:contentTypeVersion="15" ma:contentTypeDescription="Create a new document." ma:contentTypeScope="" ma:versionID="64f4e7318dfe33824c809ae56f128946">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496b22d0-0396-4fb9-b03f-93a8e0e105bd" targetNamespace="http://schemas.microsoft.com/office/2006/metadata/properties" ma:root="true" ma:fieldsID="c506b5073e3c96483c355d9ec8f8ea72" ns1:_="" ns3:_="" ns4:_="" ns5:_="" ns6:_="">
    <xsd:import namespace="http://schemas.microsoft.com/sharepoint/v3"/>
    <xsd:import namespace="4ffa91fb-a0ff-4ac5-b2db-65c790d184a4"/>
    <xsd:import namespace="http://schemas.microsoft.com/sharepoint.v3"/>
    <xsd:import namespace="http://schemas.microsoft.com/sharepoint/v3/fields"/>
    <xsd:import namespace="496b22d0-0396-4fb9-b03f-93a8e0e105bd"/>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d070db13-14a3-454d-98ba-5bdb3ba198fa}" ma:internalName="TaxCatchAllLabel" ma:readOnly="true" ma:showField="CatchAllDataLabel" ma:web="496b22d0-0396-4fb9-b03f-93a8e0e105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d070db13-14a3-454d-98ba-5bdb3ba198fa}" ma:internalName="TaxCatchAll" ma:showField="CatchAllData" ma:web="496b22d0-0396-4fb9-b03f-93a8e0e105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6b22d0-0396-4fb9-b03f-93a8e0e105bd"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2014-10-15T13:31:35+00:00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AF29CD00-C4DA-4052-95C1-A592A3D9E2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496b22d0-0396-4fb9-b03f-93a8e0e105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773ED3-848B-4B0B-9FBB-12CBBF63FD82}">
  <ds:schemaRefs>
    <ds:schemaRef ds:uri="Microsoft.SharePoint.Taxonomy.ContentTypeSync"/>
  </ds:schemaRefs>
</ds:datastoreItem>
</file>

<file path=customXml/itemProps3.xml><?xml version="1.0" encoding="utf-8"?>
<ds:datastoreItem xmlns:ds="http://schemas.openxmlformats.org/officeDocument/2006/customXml" ds:itemID="{8C1E8FAF-0227-4D69-821C-06F465DCD784}">
  <ds:schemaRefs>
    <ds:schemaRef ds:uri="http://schemas.microsoft.com/sharepoint/v3/contenttype/forms"/>
  </ds:schemaRefs>
</ds:datastoreItem>
</file>

<file path=customXml/itemProps4.xml><?xml version="1.0" encoding="utf-8"?>
<ds:datastoreItem xmlns:ds="http://schemas.openxmlformats.org/officeDocument/2006/customXml" ds:itemID="{06EEC95F-FC59-48C2-9778-A350CE7DC7DC}">
  <ds:schemaRefs>
    <ds:schemaRef ds:uri="http://schemas.microsoft.com/sharepoint.v3"/>
    <ds:schemaRef ds:uri="http://purl.org/dc/elements/1.1/"/>
    <ds:schemaRef ds:uri="http://purl.org/dc/dcmitype/"/>
    <ds:schemaRef ds:uri="http://www.w3.org/XML/1998/namespace"/>
    <ds:schemaRef ds:uri="http://purl.org/dc/terms/"/>
    <ds:schemaRef ds:uri="http://schemas.microsoft.com/office/infopath/2007/PartnerControls"/>
    <ds:schemaRef ds:uri="4ffa91fb-a0ff-4ac5-b2db-65c790d184a4"/>
    <ds:schemaRef ds:uri="http://schemas.microsoft.com/office/2006/metadata/properties"/>
    <ds:schemaRef ds:uri="http://schemas.openxmlformats.org/package/2006/metadata/core-properties"/>
    <ds:schemaRef ds:uri="http://schemas.microsoft.com/office/2006/documentManagement/types"/>
    <ds:schemaRef ds:uri="496b22d0-0396-4fb9-b03f-93a8e0e105bd"/>
    <ds:schemaRef ds:uri="http://schemas.microsoft.com/sharepoint/v3/field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1062</TotalTime>
  <Words>3244</Words>
  <Application>Microsoft Office PowerPoint</Application>
  <PresentationFormat>On-screen Show (4:3)</PresentationFormat>
  <Paragraphs>263</Paragraphs>
  <Slides>17</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Times</vt:lpstr>
      <vt:lpstr>Times New Roman</vt:lpstr>
      <vt:lpstr>Traditional Arabic</vt:lpstr>
      <vt:lpstr>Office Theme</vt:lpstr>
      <vt:lpstr>Exploring  Recreational and Educational Opportunities at the Picayune Wood Treating Site  </vt:lpstr>
      <vt:lpstr>TIFSD Tools and Support</vt:lpstr>
      <vt:lpstr>Eco-Forum</vt:lpstr>
      <vt:lpstr>Example Forum Outcomes</vt:lpstr>
      <vt:lpstr>Reuse Planning</vt:lpstr>
      <vt:lpstr>East Helena, MT, Region 8</vt:lpstr>
      <vt:lpstr>GM Massena, NY, Region 2</vt:lpstr>
      <vt:lpstr>Eco-Curriculum</vt:lpstr>
      <vt:lpstr>In-Depth Case Study: Picayune Wood Treating site</vt:lpstr>
      <vt:lpstr>Site Boundaries and  Surrounding Land Use</vt:lpstr>
      <vt:lpstr>Remedial Features</vt:lpstr>
      <vt:lpstr>Reuse Planning Process</vt:lpstr>
      <vt:lpstr>Reuse Priorities</vt:lpstr>
      <vt:lpstr>Reuse Concept Plan</vt:lpstr>
      <vt:lpstr>Incorporating Educational Components</vt:lpstr>
      <vt:lpstr>Next Steps</vt:lpstr>
      <vt:lpstr>Contact Information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Alfano</dc:creator>
  <cp:lastModifiedBy>Mahoney, Michele</cp:lastModifiedBy>
  <cp:revision>77</cp:revision>
  <dcterms:created xsi:type="dcterms:W3CDTF">2013-12-06T20:03:38Z</dcterms:created>
  <dcterms:modified xsi:type="dcterms:W3CDTF">2014-10-15T13:31:36Z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0x010100186FAC9761549E46850BD8116B2D77A0</vt:lpwstr>
  </property>
</Properties>
</file>