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4" r:id="rId1"/>
    <p:sldMasterId id="2147483696" r:id="rId2"/>
  </p:sldMasterIdLst>
  <p:notesMasterIdLst>
    <p:notesMasterId r:id="rId26"/>
  </p:notesMasterIdLst>
  <p:handoutMasterIdLst>
    <p:handoutMasterId r:id="rId27"/>
  </p:handout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08" r:id="rId18"/>
    <p:sldId id="296" r:id="rId19"/>
    <p:sldId id="297" r:id="rId20"/>
    <p:sldId id="298" r:id="rId21"/>
    <p:sldId id="299" r:id="rId22"/>
    <p:sldId id="300" r:id="rId23"/>
    <p:sldId id="301" r:id="rId24"/>
    <p:sldId id="310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60A"/>
    <a:srgbClr val="0000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90841" autoAdjust="0"/>
  </p:normalViewPr>
  <p:slideViewPr>
    <p:cSldViewPr>
      <p:cViewPr varScale="1">
        <p:scale>
          <a:sx n="81" d="100"/>
          <a:sy n="81" d="100"/>
        </p:scale>
        <p:origin x="1987" y="5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2645BD-B467-4EFE-951A-4DCD3166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0FB44B-1381-4E9A-9F51-28AE67EE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2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7AD66-222E-4898-AFB9-65A9205082E3}" type="datetime1">
              <a:rPr lang="en-US"/>
              <a:pPr>
                <a:defRPr/>
              </a:pPr>
              <a:t>11/13/2014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0D7211-57F0-490C-99E5-EDA6C7627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7A678-BB33-4050-89A8-3E2B11B054D4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3C71E-C39B-4F7A-98CE-ACEFD7E94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433AAC-D216-4A3C-B3FF-25709ED8668F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88F0B-CCC9-47ED-A311-4062AC6E1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8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93BBEA-A218-4EB0-93F8-F9EC83175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103114"/>
            <a:ext cx="8153400" cy="400110"/>
          </a:xfrm>
          <a:solidFill>
            <a:schemeClr val="bg1">
              <a:lumMod val="85000"/>
              <a:alpha val="30000"/>
            </a:schemeClr>
          </a:solidFill>
        </p:spPr>
        <p:txBody>
          <a:bodyPr anchor="ctr" anchorCtr="0">
            <a:spAutoFit/>
          </a:bodyPr>
          <a:lstStyle>
            <a:lvl1pPr algn="r"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B7A678-BB33-4050-89A8-3E2B11B054D4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3C71E-C39B-4F7A-98CE-ACEFD7E94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433AAC-D216-4A3C-B3FF-25709ED8668F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688F0B-CCC9-47ED-A311-4062AC6E1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6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6" cstate="print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F86524F-EA67-4822-9485-44742B408D2D}" type="datetime1">
              <a:rPr lang="en-US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94DFAD-AEED-4698-A5CD-BC3CE9ECC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707" r:id="rId3"/>
    <p:sldLayoutId id="2147483710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5758-6784-48C6-ACC2-B8A3A9A5024A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0364-7059-4CDE-9032-FF9AE32ABF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981200"/>
            <a:ext cx="5791200" cy="1752600"/>
          </a:xfrm>
        </p:spPr>
        <p:txBody>
          <a:bodyPr/>
          <a:lstStyle/>
          <a:p>
            <a:r>
              <a:rPr lang="en-US" dirty="0" smtClean="0"/>
              <a:t>RCRA Corrective Action vs. CERCLA or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Top 5 Misconceptions about RCRA Corrective Action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5334000"/>
            <a:ext cx="6172200" cy="609600"/>
          </a:xfrm>
        </p:spPr>
        <p:txBody>
          <a:bodyPr/>
          <a:lstStyle/>
          <a:p>
            <a:r>
              <a:rPr lang="en-US" dirty="0" smtClean="0"/>
              <a:t>Christopher Black, RCRA CA </a:t>
            </a:r>
            <a:r>
              <a:rPr lang="en-US" dirty="0" smtClean="0"/>
              <a:t>PM</a:t>
            </a:r>
          </a:p>
          <a:p>
            <a:r>
              <a:rPr lang="en-US" dirty="0" smtClean="0"/>
              <a:t>November 18,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Misconceptions</a:t>
            </a: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0429" y="2819400"/>
            <a:ext cx="7924800" cy="1981200"/>
          </a:xfrm>
        </p:spPr>
        <p:txBody>
          <a:bodyPr/>
          <a:lstStyle/>
          <a:p>
            <a:pPr algn="ctr"/>
            <a:r>
              <a:rPr lang="en-US" sz="4400" dirty="0" smtClean="0"/>
              <a:t>#2 It just deals with RCRA Regulated Units</a:t>
            </a:r>
          </a:p>
        </p:txBody>
      </p:sp>
    </p:spTree>
    <p:extLst>
      <p:ext uri="{BB962C8B-B14F-4D97-AF65-F5344CB8AC3E}">
        <p14:creationId xmlns:p14="http://schemas.microsoft.com/office/powerpoint/2010/main" val="19030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4953000" cy="2133600"/>
          </a:xfrm>
        </p:spPr>
        <p:txBody>
          <a:bodyPr/>
          <a:lstStyle/>
          <a:p>
            <a:pPr algn="ctr"/>
            <a:r>
              <a:rPr lang="en-US" sz="5600" dirty="0" smtClean="0"/>
              <a:t>REALITY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9464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</a:t>
            </a:r>
            <a:r>
              <a:rPr lang="en-US" dirty="0" err="1" smtClean="0"/>
              <a:t>Sitewide</a:t>
            </a:r>
            <a:r>
              <a:rPr lang="en-US" dirty="0" smtClean="0"/>
              <a:t> Remediation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9834"/>
            <a:ext cx="8839200" cy="563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81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Misconceptions</a:t>
            </a: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971800"/>
            <a:ext cx="7426751" cy="762000"/>
          </a:xfrm>
        </p:spPr>
        <p:txBody>
          <a:bodyPr/>
          <a:lstStyle/>
          <a:p>
            <a:pPr algn="ctr"/>
            <a:r>
              <a:rPr lang="en-US" sz="4400" dirty="0" smtClean="0"/>
              <a:t>#3 It’s a small program</a:t>
            </a:r>
          </a:p>
        </p:txBody>
      </p:sp>
    </p:spTree>
    <p:extLst>
      <p:ext uri="{BB962C8B-B14F-4D97-AF65-F5344CB8AC3E}">
        <p14:creationId xmlns:p14="http://schemas.microsoft.com/office/powerpoint/2010/main" val="27015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4953000" cy="2133600"/>
          </a:xfrm>
        </p:spPr>
        <p:txBody>
          <a:bodyPr/>
          <a:lstStyle/>
          <a:p>
            <a:pPr algn="ctr"/>
            <a:r>
              <a:rPr lang="en-US" sz="5600" dirty="0" smtClean="0"/>
              <a:t>REALITY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7684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1415519"/>
            <a:ext cx="7620000" cy="838200"/>
          </a:xfrm>
        </p:spPr>
        <p:txBody>
          <a:bodyPr/>
          <a:lstStyle/>
          <a:p>
            <a:r>
              <a:rPr lang="en-US" sz="3600" dirty="0" smtClean="0"/>
              <a:t>National Numbers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79423"/>
            <a:ext cx="7978775" cy="2895600"/>
          </a:xfrm>
        </p:spPr>
        <p:txBody>
          <a:bodyPr/>
          <a:lstStyle/>
          <a:p>
            <a:r>
              <a:rPr lang="en-US" dirty="0" smtClean="0"/>
              <a:t>More than 6000 facilities subject to RCRA Corrective Action</a:t>
            </a:r>
          </a:p>
          <a:p>
            <a:endParaRPr lang="en-US" dirty="0" smtClean="0"/>
          </a:p>
          <a:p>
            <a:r>
              <a:rPr lang="en-US" dirty="0" smtClean="0"/>
              <a:t>3,747 (2020 List) facilities have Corrective Action already underway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1322 sites on the NPL (Final Sites)</a:t>
            </a:r>
          </a:p>
        </p:txBody>
      </p:sp>
      <p:pic>
        <p:nvPicPr>
          <p:cNvPr id="4" name="Picture 2" descr="P:\My Documents\My Pictures\Cincinnati Aerial (c.198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099390"/>
            <a:ext cx="2562520" cy="206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6" descr="cinnabogg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4992625"/>
            <a:ext cx="2286000" cy="174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7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72993"/>
            <a:ext cx="8820347" cy="609600"/>
          </a:xfrm>
        </p:spPr>
        <p:txBody>
          <a:bodyPr/>
          <a:lstStyle/>
          <a:p>
            <a:r>
              <a:rPr lang="en-US" dirty="0" smtClean="0"/>
              <a:t>Location of RCRA Corrective Action 2020 Sites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437" y="1782593"/>
            <a:ext cx="7215433" cy="49230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33AAC-D216-4A3C-B3FF-25709ED8668F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88F0B-CCC9-47ED-A311-4062AC6E133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Misconceptions</a:t>
            </a: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-228600" y="2743200"/>
            <a:ext cx="9285287" cy="1295399"/>
          </a:xfrm>
        </p:spPr>
        <p:txBody>
          <a:bodyPr/>
          <a:lstStyle/>
          <a:p>
            <a:pPr algn="ctr"/>
            <a:r>
              <a:rPr lang="en-US" sz="4400" dirty="0" smtClean="0"/>
              <a:t>#4 It’s all based on regulations</a:t>
            </a:r>
          </a:p>
        </p:txBody>
      </p:sp>
    </p:spTree>
    <p:extLst>
      <p:ext uri="{BB962C8B-B14F-4D97-AF65-F5344CB8AC3E}">
        <p14:creationId xmlns:p14="http://schemas.microsoft.com/office/powerpoint/2010/main" val="6983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4953000" cy="2133600"/>
          </a:xfrm>
        </p:spPr>
        <p:txBody>
          <a:bodyPr/>
          <a:lstStyle/>
          <a:p>
            <a:pPr algn="ctr"/>
            <a:r>
              <a:rPr lang="en-US" sz="5600" dirty="0" smtClean="0"/>
              <a:t>REALITY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1260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Based Orders (negotiate the process)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Interim Measures, Short term and Long term goals for the remedies</a:t>
            </a:r>
          </a:p>
          <a:p>
            <a:endParaRPr lang="en-US" dirty="0" smtClean="0"/>
          </a:p>
          <a:p>
            <a:r>
              <a:rPr lang="en-US" dirty="0" smtClean="0"/>
              <a:t>Environmental Indicators for Human Health and Groundwater under Control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7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Misconceptions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458200" cy="2209799"/>
          </a:xfrm>
        </p:spPr>
        <p:txBody>
          <a:bodyPr/>
          <a:lstStyle/>
          <a:p>
            <a:pPr algn="ctr"/>
            <a:r>
              <a:rPr lang="en-US" sz="4400" dirty="0" smtClean="0"/>
              <a:t>#1 RCRA Corrective Action is a Compliance Program </a:t>
            </a:r>
          </a:p>
        </p:txBody>
      </p:sp>
    </p:spTree>
    <p:extLst>
      <p:ext uri="{BB962C8B-B14F-4D97-AF65-F5344CB8AC3E}">
        <p14:creationId xmlns:p14="http://schemas.microsoft.com/office/powerpoint/2010/main" val="21182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Misconceptions</a:t>
            </a: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335465" y="3048000"/>
            <a:ext cx="7772399" cy="990599"/>
          </a:xfrm>
        </p:spPr>
        <p:txBody>
          <a:bodyPr/>
          <a:lstStyle/>
          <a:p>
            <a:r>
              <a:rPr lang="en-US" sz="4400" dirty="0" smtClean="0"/>
              <a:t>#5 It doesn’t affect us</a:t>
            </a:r>
          </a:p>
        </p:txBody>
      </p:sp>
    </p:spTree>
    <p:extLst>
      <p:ext uri="{BB962C8B-B14F-4D97-AF65-F5344CB8AC3E}">
        <p14:creationId xmlns:p14="http://schemas.microsoft.com/office/powerpoint/2010/main" val="13648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2133600"/>
            <a:ext cx="4953000" cy="2133600"/>
          </a:xfrm>
        </p:spPr>
        <p:txBody>
          <a:bodyPr/>
          <a:lstStyle/>
          <a:p>
            <a:r>
              <a:rPr lang="en-US" sz="5600" dirty="0" smtClean="0"/>
              <a:t>REALITY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75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3800" y="2057400"/>
            <a:ext cx="5264150" cy="3994149"/>
          </a:xfrm>
        </p:spPr>
        <p:txBody>
          <a:bodyPr/>
          <a:lstStyle/>
          <a:p>
            <a:r>
              <a:rPr lang="en-US" dirty="0" smtClean="0"/>
              <a:t>Mixed Plumes</a:t>
            </a:r>
          </a:p>
          <a:p>
            <a:endParaRPr lang="en-US" dirty="0"/>
          </a:p>
          <a:p>
            <a:r>
              <a:rPr lang="en-US" dirty="0" smtClean="0"/>
              <a:t>Overlap of Cleanups</a:t>
            </a:r>
          </a:p>
          <a:p>
            <a:endParaRPr lang="en-US" dirty="0"/>
          </a:p>
          <a:p>
            <a:r>
              <a:rPr lang="en-US" dirty="0" smtClean="0"/>
              <a:t>Program Differences can confound shared 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3BBEA-A218-4EB0-93F8-F9EC83175C7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2438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678" y="3780631"/>
            <a:ext cx="2590800" cy="303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77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88486"/>
            <a:ext cx="7391400" cy="1555750"/>
          </a:xfrm>
        </p:spPr>
        <p:txBody>
          <a:bodyPr/>
          <a:lstStyle/>
          <a:p>
            <a:r>
              <a:rPr lang="en-US" dirty="0" smtClean="0"/>
              <a:t>We can see some of these RCRA Corrective Action and Superfund overlapping Issues at the Solutia Site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B7A678-BB33-4050-89A8-3E2B11B054D4}" type="datetime1">
              <a:rPr lang="en-US" smtClean="0"/>
              <a:pPr>
                <a:defRPr/>
              </a:pPr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U.S. Environmental Protection Agency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33C71E-C39B-4F7A-98CE-ACEFD7E94E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Solutia Slid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4236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olutia Slid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35595"/>
            <a:ext cx="3173691" cy="317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0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4953000" cy="2133600"/>
          </a:xfrm>
        </p:spPr>
        <p:txBody>
          <a:bodyPr/>
          <a:lstStyle/>
          <a:p>
            <a:pPr algn="ctr"/>
            <a:r>
              <a:rPr lang="en-US" sz="5600" dirty="0" smtClean="0"/>
              <a:t>REALITY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28888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2838"/>
            <a:ext cx="8947150" cy="623887"/>
          </a:xfrm>
        </p:spPr>
        <p:txBody>
          <a:bodyPr/>
          <a:lstStyle/>
          <a:p>
            <a:r>
              <a:rPr lang="en-US" dirty="0" smtClean="0"/>
              <a:t>RCRA Corrective Action = Cleanup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08" y="2227149"/>
            <a:ext cx="4777392" cy="379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cblack03\AppData\Local\Temp\notes142542\OC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060" y="4267200"/>
            <a:ext cx="3142816" cy="2512616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7553" y="1702244"/>
            <a:ext cx="3122323" cy="24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97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5050" y="990600"/>
            <a:ext cx="8108950" cy="609600"/>
          </a:xfrm>
        </p:spPr>
        <p:txBody>
          <a:bodyPr/>
          <a:lstStyle/>
          <a:p>
            <a:r>
              <a:rPr lang="en-US" dirty="0" smtClean="0"/>
              <a:t>“We are doing the same thing”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524000"/>
            <a:ext cx="7848599" cy="517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entagon 4"/>
          <p:cNvSpPr/>
          <p:nvPr/>
        </p:nvSpPr>
        <p:spPr>
          <a:xfrm>
            <a:off x="82550" y="4943475"/>
            <a:ext cx="1905000" cy="838200"/>
          </a:xfrm>
          <a:prstGeom prst="homePlate">
            <a:avLst/>
          </a:prstGeom>
          <a:solidFill>
            <a:srgbClr val="9DB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Statement of Basis/Final Decision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5410200"/>
            <a:ext cx="2432115" cy="762000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Proposed Plan/Record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84" charset="-128"/>
                <a:cs typeface="Times New Roman" panose="02020603050405020304" pitchFamily="18" charset="0"/>
              </a:rPr>
              <a:t> of Decision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84" charset="-128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>
            <a:off x="6495067" y="5238750"/>
            <a:ext cx="2496533" cy="247650"/>
          </a:xfrm>
          <a:prstGeom prst="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27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153400" cy="520700"/>
          </a:xfrm>
        </p:spPr>
        <p:txBody>
          <a:bodyPr/>
          <a:lstStyle/>
          <a:p>
            <a:pPr algn="ctr"/>
            <a:r>
              <a:rPr lang="en-US" sz="3200" dirty="0" smtClean="0"/>
              <a:t>RCRA Corrective Action Authorities</a:t>
            </a:r>
            <a:endParaRPr lang="en-US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54450" y="1905000"/>
            <a:ext cx="5111750" cy="47561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Pre-HSWA Statutory Enforcement Authorities</a:t>
            </a:r>
          </a:p>
          <a:p>
            <a:r>
              <a:rPr lang="en-US" sz="2400" dirty="0" smtClean="0"/>
              <a:t>1976 – Section 7003 provides judicial authority to compel any person to abate conditions that present an imminent and substantial endangerment to human health or the environment (CERCLA 106</a:t>
            </a:r>
            <a:r>
              <a:rPr lang="en-US" sz="2400" dirty="0"/>
              <a:t>)</a:t>
            </a:r>
            <a:endParaRPr lang="en-US" sz="2400" dirty="0" smtClean="0"/>
          </a:p>
          <a:p>
            <a:r>
              <a:rPr lang="en-US" sz="2400" dirty="0" smtClean="0"/>
              <a:t>1980 – Section 3013 added - provides administrative authority to compel investigations</a:t>
            </a:r>
          </a:p>
        </p:txBody>
      </p:sp>
      <p:pic>
        <p:nvPicPr>
          <p:cNvPr id="8" name="Picture 2" descr="F:\EPAWork\Dearborn\Dearborn START Photos\1 Bef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3044851" cy="2581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1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1143000"/>
            <a:ext cx="8686800" cy="1066800"/>
          </a:xfrm>
        </p:spPr>
        <p:txBody>
          <a:bodyPr/>
          <a:lstStyle/>
          <a:p>
            <a:r>
              <a:rPr lang="en-US" b="1" dirty="0" smtClean="0"/>
              <a:t>1984 RCRA HSWA</a:t>
            </a:r>
            <a:br>
              <a:rPr lang="en-US" b="1" dirty="0" smtClean="0"/>
            </a:br>
            <a:r>
              <a:rPr lang="en-US" b="1" dirty="0" smtClean="0"/>
              <a:t>Corrective Action Authorities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362200"/>
            <a:ext cx="7978775" cy="4221163"/>
          </a:xfrm>
        </p:spPr>
        <p:txBody>
          <a:bodyPr/>
          <a:lstStyle/>
          <a:p>
            <a:r>
              <a:rPr lang="en-US" dirty="0" smtClean="0"/>
              <a:t>Can happen through an Order or a Permit:</a:t>
            </a:r>
          </a:p>
          <a:p>
            <a:pPr lvl="1"/>
            <a:r>
              <a:rPr lang="en-US" dirty="0" smtClean="0"/>
              <a:t>Statutory Authority in RCRA - for Interim Status facilities – 3008(h) ~ Usually an Administrative Order on Consent (AOC)</a:t>
            </a:r>
          </a:p>
          <a:p>
            <a:pPr lvl="1"/>
            <a:r>
              <a:rPr lang="en-US" dirty="0" smtClean="0"/>
              <a:t>RCRA Permits issued after 11/8/84 include CA for releases from Solid Waste Management Units (SWMUs) at the facility - 3004(u)</a:t>
            </a:r>
          </a:p>
          <a:p>
            <a:pPr lvl="1"/>
            <a:r>
              <a:rPr lang="en-US" dirty="0" smtClean="0"/>
              <a:t>Requires the Owner/Operator (O/O) to perform CA on releases beyond the facility’s boundaries - 3004(v) </a:t>
            </a:r>
          </a:p>
        </p:txBody>
      </p:sp>
    </p:spTree>
    <p:extLst>
      <p:ext uri="{BB962C8B-B14F-4D97-AF65-F5344CB8AC3E}">
        <p14:creationId xmlns:p14="http://schemas.microsoft.com/office/powerpoint/2010/main" val="15053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1132002"/>
            <a:ext cx="7620000" cy="990600"/>
          </a:xfrm>
        </p:spPr>
        <p:txBody>
          <a:bodyPr/>
          <a:lstStyle/>
          <a:p>
            <a:r>
              <a:rPr lang="en-US" dirty="0" smtClean="0"/>
              <a:t>Similarities w/ CERCLA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22602"/>
            <a:ext cx="7772400" cy="4876800"/>
          </a:xfrm>
        </p:spPr>
        <p:txBody>
          <a:bodyPr/>
          <a:lstStyle/>
          <a:p>
            <a:r>
              <a:rPr lang="en-US" dirty="0" smtClean="0"/>
              <a:t>Both Cleanups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Both Stepped Approach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Similar Technical Guidance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NPL vs. NCAPS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NCP vs. 1996 ANPR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100_0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314758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2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828800" y="1005526"/>
            <a:ext cx="8947150" cy="1143000"/>
          </a:xfrm>
        </p:spPr>
        <p:txBody>
          <a:bodyPr/>
          <a:lstStyle/>
          <a:p>
            <a:r>
              <a:rPr lang="en-US" dirty="0" smtClean="0"/>
              <a:t>Differences w/ CERCLA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848599" cy="4267199"/>
          </a:xfrm>
        </p:spPr>
        <p:txBody>
          <a:bodyPr/>
          <a:lstStyle/>
          <a:p>
            <a:endParaRPr lang="en-US" sz="2400" dirty="0" smtClean="0"/>
          </a:p>
          <a:p>
            <a:pPr marL="342900" lvl="1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Operating/Owned facilities (RCRA CA) vs. Abandoned (CERCLA)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Cost Recovery in CERCLA/ NO Cost Recovery in RCRA CA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RCRA CA – facility pays for cleanup – No PRPs</a:t>
            </a:r>
          </a:p>
          <a:p>
            <a:pPr marL="4572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Training, Support, Contractor &amp; FTE Resources greater in CERCLA</a:t>
            </a:r>
          </a:p>
          <a:p>
            <a:pPr marL="457200" lvl="1" indent="-457200">
              <a:buClr>
                <a:schemeClr val="tx2"/>
              </a:buClr>
              <a:buFont typeface="Wingdings" pitchFamily="2" charset="2"/>
              <a:buChar char="u"/>
            </a:pPr>
            <a:endParaRPr lang="en-US" dirty="0" smtClean="0"/>
          </a:p>
          <a:p>
            <a:pPr marL="457200" lvl="1" indent="-457200">
              <a:buClr>
                <a:schemeClr val="tx2"/>
              </a:buClr>
              <a:buFont typeface="Wingdings" pitchFamily="2" charset="2"/>
              <a:buChar char="u"/>
            </a:pPr>
            <a:endParaRPr lang="en-US" dirty="0" smtClean="0"/>
          </a:p>
          <a:p>
            <a:pPr marL="457200" lvl="1" indent="-457200">
              <a:buClr>
                <a:schemeClr val="tx2"/>
              </a:buClr>
              <a:buFont typeface="Wingdings" pitchFamily="2" charset="2"/>
              <a:buChar char="u"/>
            </a:pPr>
            <a:endParaRPr lang="en-US" dirty="0" smtClean="0"/>
          </a:p>
          <a:p>
            <a:pPr marL="457200" lvl="1" indent="-457200">
              <a:buClr>
                <a:schemeClr val="tx2"/>
              </a:buClr>
              <a:buFont typeface="Wingdings" pitchFamily="2" charset="2"/>
              <a:buChar char="u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789248" y="-250218"/>
            <a:ext cx="2133600" cy="263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1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ge photo w/ cap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EPA Powerpoint Template</Template>
  <TotalTime>307</TotalTime>
  <Words>395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1_Blank Presentation</vt:lpstr>
      <vt:lpstr>Large photo w/ caption</vt:lpstr>
      <vt:lpstr>RCRA Corrective Action vs. CERCLA or   The Top 5 Misconceptions about RCRA Corrective Action</vt:lpstr>
      <vt:lpstr>Misconceptions </vt:lpstr>
      <vt:lpstr>PowerPoint Presentation</vt:lpstr>
      <vt:lpstr>RCRA Corrective Action = Cleanup</vt:lpstr>
      <vt:lpstr>“We are doing the same thing”</vt:lpstr>
      <vt:lpstr>RCRA Corrective Action Authorities</vt:lpstr>
      <vt:lpstr>1984 RCRA HSWA Corrective Action Authorities</vt:lpstr>
      <vt:lpstr>Similarities w/ CERCLA</vt:lpstr>
      <vt:lpstr>Differences w/ CERCLA</vt:lpstr>
      <vt:lpstr>Misconceptions</vt:lpstr>
      <vt:lpstr>PowerPoint Presentation</vt:lpstr>
      <vt:lpstr>It’s Sitewide Remediation</vt:lpstr>
      <vt:lpstr>Misconceptions</vt:lpstr>
      <vt:lpstr>PowerPoint Presentation</vt:lpstr>
      <vt:lpstr>National Numbers</vt:lpstr>
      <vt:lpstr>Location of RCRA Corrective Action 2020 Sites</vt:lpstr>
      <vt:lpstr>Misconceptions</vt:lpstr>
      <vt:lpstr>PowerPoint Presentation</vt:lpstr>
      <vt:lpstr>Streamlined Approaches</vt:lpstr>
      <vt:lpstr>Misconceptions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Government User</dc:creator>
  <cp:lastModifiedBy>Black, Christopher</cp:lastModifiedBy>
  <cp:revision>24</cp:revision>
  <dcterms:created xsi:type="dcterms:W3CDTF">2013-04-26T21:42:15Z</dcterms:created>
  <dcterms:modified xsi:type="dcterms:W3CDTF">2014-11-13T20:44:40Z</dcterms:modified>
</cp:coreProperties>
</file>