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82" r:id="rId4"/>
    <p:sldId id="283" r:id="rId5"/>
    <p:sldId id="286" r:id="rId6"/>
    <p:sldId id="288" r:id="rId7"/>
    <p:sldId id="304" r:id="rId8"/>
    <p:sldId id="281" r:id="rId9"/>
    <p:sldId id="297" r:id="rId10"/>
    <p:sldId id="276" r:id="rId11"/>
    <p:sldId id="278" r:id="rId12"/>
    <p:sldId id="277" r:id="rId13"/>
    <p:sldId id="293" r:id="rId14"/>
    <p:sldId id="295" r:id="rId15"/>
    <p:sldId id="303" r:id="rId16"/>
    <p:sldId id="258" r:id="rId17"/>
    <p:sldId id="280" r:id="rId18"/>
    <p:sldId id="309" r:id="rId19"/>
    <p:sldId id="299" r:id="rId20"/>
    <p:sldId id="311" r:id="rId21"/>
    <p:sldId id="310" r:id="rId22"/>
    <p:sldId id="302" r:id="rId23"/>
    <p:sldId id="308" r:id="rId24"/>
    <p:sldId id="306" r:id="rId25"/>
    <p:sldId id="307" r:id="rId26"/>
    <p:sldId id="287" r:id="rId27"/>
    <p:sldId id="298" r:id="rId28"/>
    <p:sldId id="300" r:id="rId29"/>
    <p:sldId id="312" r:id="rId30"/>
    <p:sldId id="296" r:id="rId31"/>
    <p:sldId id="30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4F4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89915" autoAdjust="0"/>
  </p:normalViewPr>
  <p:slideViewPr>
    <p:cSldViewPr>
      <p:cViewPr varScale="1">
        <p:scale>
          <a:sx n="101" d="100"/>
          <a:sy n="101" d="100"/>
        </p:scale>
        <p:origin x="126" y="54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ED239A-0C58-41F3-8C63-61BECDF6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6DC9A0-8660-4122-B771-6F38D64A6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6204D-FFC2-479E-96DC-B16092001E1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77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A323A-086F-4DC5-A417-21F6BADB42E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34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DC173-1AD3-49C4-A662-25AA7682A1D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17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9000"/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4D58C-93A4-455C-888C-E6362484A0A4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52E13-32D9-4B96-AF87-BE3DA76E5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731F50-F24C-4A9F-A718-96381BF8FD4F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653A2-F1A6-4364-ADE0-AEC19A01C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278712-8AA6-4681-9D45-E80ECF0C2129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D1E705-21C8-4A1E-A580-75BE198C4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2F4797-5E4E-46B3-8EDC-CBD45949B1A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8BA81-3353-455F-9AB6-D2AE91F37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9E62C-BAF0-4B33-B12C-1BFC27C1F4CD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A7687-5DCB-46CB-8182-631D37AED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51DE72-7193-4A3A-B79C-784B1481F50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899BCC-ACA2-4B09-A207-27E573A2A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CFE8CD-5BDE-49CF-B8A4-3AD43CEA8A90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71316E-0A87-4A4E-BBD7-F6A304437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1F66E-A9A5-49A9-9BC5-5D8B1BA2CFE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0E3B76-821D-4D31-8F84-4DCFF396E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1D91-D20C-40AE-AE8A-DAC636141226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1E308-C2ED-4A06-8704-AC7A464C0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C5848-EAE7-4E77-9BC4-46EF8DB94DD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7DD81-9831-42E5-A999-28F85F16A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DA1A7-3970-45B8-A453-6E69FD5B7510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C30848-2A7B-47F0-9A06-68FC8756B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1F7DD-18D1-4F29-96FD-BD0EA330F6F7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03C43-BB70-4B45-8DF2-1C724D72E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88F121-7B5A-4FEE-AF9E-0CCEAB97A94E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3F384-8D6A-4445-BD50-22B246C4B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986737-E751-415D-B074-918DFFCC0142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2FF404-B09D-4B52-BA52-D497E8407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E03D83-88D4-45AA-93AB-C32BC8F0EC6B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562637-9840-407F-A5C4-28E872587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7" cstate="print">
            <a:lum bright="10000"/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77CC666-5F0A-4EF5-8B75-C8643BD42140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7D92743-0523-4C12-BB36-A22E7250F2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Gill Sans MT" panose="020B0502020104020203" pitchFamily="34" charset="0"/>
              </a:rPr>
              <a:t>Superfund and Corrective Action </a:t>
            </a:r>
            <a:br>
              <a:rPr lang="en-US" sz="3200" dirty="0" smtClean="0">
                <a:latin typeface="Gill Sans MT" panose="020B0502020104020203" pitchFamily="34" charset="0"/>
              </a:rPr>
            </a:br>
            <a:r>
              <a:rPr lang="en-US" sz="3200" dirty="0" smtClean="0">
                <a:latin typeface="Gill Sans MT" panose="020B0502020104020203" pitchFamily="34" charset="0"/>
              </a:rPr>
              <a:t>Case Study in Sauget, Cahokia, and East St. Louis, IL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93223" y="3810000"/>
            <a:ext cx="4648200" cy="2286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Gill Sans MT" panose="020B0502020104020203" pitchFamily="34" charset="0"/>
              </a:rPr>
              <a:t>Carolyn Bury</a:t>
            </a:r>
          </a:p>
          <a:p>
            <a:pPr algn="l" eaLnBrk="1" hangingPunct="1"/>
            <a:r>
              <a:rPr lang="en-US" dirty="0" smtClean="0">
                <a:latin typeface="Gill Sans MT" panose="020B0502020104020203" pitchFamily="34" charset="0"/>
              </a:rPr>
              <a:t>Project Manager</a:t>
            </a:r>
          </a:p>
          <a:p>
            <a:pPr algn="l" eaLnBrk="1" hangingPunct="1"/>
            <a:r>
              <a:rPr lang="en-US" dirty="0" smtClean="0">
                <a:latin typeface="Gill Sans MT" panose="020B0502020104020203" pitchFamily="34" charset="0"/>
              </a:rPr>
              <a:t>Corrective Action Region 5</a:t>
            </a:r>
          </a:p>
          <a:p>
            <a:pPr algn="l" eaLnBrk="1" hangingPunct="1"/>
            <a:r>
              <a:rPr lang="en-US" dirty="0" smtClean="0">
                <a:latin typeface="Gill Sans MT" panose="020B0502020104020203" pitchFamily="34" charset="0"/>
              </a:rPr>
              <a:t>November 18, 2014</a:t>
            </a:r>
          </a:p>
        </p:txBody>
      </p:sp>
      <p:sp>
        <p:nvSpPr>
          <p:cNvPr id="174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71F36-5261-4ACA-A589-2C5B0DAC479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4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  <a:p>
            <a:r>
              <a:rPr lang="en-US" dirty="0"/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Solutia</a:t>
            </a:r>
            <a:r>
              <a:rPr lang="en-US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:  Shared PRP and Respondent/Owner Operator </a:t>
            </a:r>
            <a:endParaRPr lang="en-US" dirty="0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2819400"/>
            <a:ext cx="8610600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Solutia is Sauget’s principal PRP of &gt; 50 PRPs </a:t>
            </a:r>
            <a:endParaRPr lang="en-US" sz="3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Gill Sans MT" panose="020B0502020104020203" pitchFamily="34" charset="0"/>
              </a:rPr>
              <a:t>Solutia is the sole Corrective Action Respondent</a:t>
            </a:r>
          </a:p>
          <a:p>
            <a:pPr marL="0" indent="0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620000" cy="1143000"/>
          </a:xfrm>
        </p:spPr>
        <p:txBody>
          <a:bodyPr/>
          <a:lstStyle/>
          <a:p>
            <a:pPr algn="l"/>
            <a:r>
              <a:rPr lang="en-US" dirty="0" smtClean="0">
                <a:latin typeface="Gill Sans MT" panose="020B0502020104020203" pitchFamily="34" charset="0"/>
              </a:rPr>
              <a:t>              </a:t>
            </a:r>
            <a:r>
              <a:rPr lang="en-US" sz="2800" dirty="0" smtClean="0">
                <a:latin typeface="Gill Sans MT" panose="020B0502020104020203" pitchFamily="34" charset="0"/>
              </a:rPr>
              <a:t>Why two masters?</a:t>
            </a:r>
            <a:br>
              <a:rPr lang="en-US" sz="2800" dirty="0" smtClean="0">
                <a:latin typeface="Gill Sans MT" panose="020B0502020104020203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W</a:t>
            </a:r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hy Superfund: </a:t>
            </a:r>
            <a:endParaRPr lang="en-US" sz="28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772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>
                <a:latin typeface="Gill Sans MT" panose="020B0502020104020203" pitchFamily="34" charset="0"/>
              </a:rPr>
              <a:t>A</a:t>
            </a:r>
            <a:r>
              <a:rPr lang="en-US" sz="2400" dirty="0" smtClean="0">
                <a:latin typeface="Gill Sans MT" panose="020B0502020104020203" pitchFamily="34" charset="0"/>
              </a:rPr>
              <a:t>reas </a:t>
            </a:r>
            <a:r>
              <a:rPr lang="en-US" sz="2400" dirty="0">
                <a:latin typeface="Gill Sans MT" panose="020B0502020104020203" pitchFamily="34" charset="0"/>
              </a:rPr>
              <a:t>in Sauget and Cahokia </a:t>
            </a:r>
            <a:r>
              <a:rPr lang="en-US" sz="2400" dirty="0" smtClean="0">
                <a:latin typeface="Gill Sans MT" panose="020B0502020104020203" pitchFamily="34" charset="0"/>
              </a:rPr>
              <a:t>heavily contaminated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 	Subject of CERCLA investigation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>
                <a:latin typeface="Gill Sans MT" panose="020B0502020104020203" pitchFamily="34" charset="0"/>
              </a:rPr>
              <a:t>	</a:t>
            </a:r>
            <a:r>
              <a:rPr lang="en-US" sz="2400" dirty="0" smtClean="0">
                <a:latin typeface="Gill Sans MT" panose="020B0502020104020203" pitchFamily="34" charset="0"/>
              </a:rPr>
              <a:t>Lead had long toggled between State and Feds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Widespread contamination, many abandoned facilities, 	landfills, dumping, sludge lagoons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	Dead Creek used for waste disposal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>
                <a:latin typeface="Gill Sans MT" panose="020B0502020104020203" pitchFamily="34" charset="0"/>
              </a:rPr>
              <a:t>	</a:t>
            </a:r>
            <a:r>
              <a:rPr lang="en-US" sz="2400" dirty="0" smtClean="0">
                <a:latin typeface="Gill Sans MT" panose="020B0502020104020203" pitchFamily="34" charset="0"/>
              </a:rPr>
              <a:t>Mississippi </a:t>
            </a:r>
            <a:r>
              <a:rPr lang="en-US" sz="2400" dirty="0">
                <a:latin typeface="Gill Sans MT" panose="020B0502020104020203" pitchFamily="34" charset="0"/>
              </a:rPr>
              <a:t>River </a:t>
            </a:r>
            <a:r>
              <a:rPr lang="en-US" sz="2400" dirty="0" smtClean="0">
                <a:latin typeface="Gill Sans MT" panose="020B0502020104020203" pitchFamily="34" charset="0"/>
              </a:rPr>
              <a:t>impacted by contaminated 	groundwater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None/>
            </a:pPr>
            <a:endParaRPr lang="en-US" sz="2400" b="1" i="1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FontTx/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Solutia was a </a:t>
            </a:r>
            <a:r>
              <a:rPr lang="en-US" sz="2400" dirty="0">
                <a:latin typeface="Gill Sans MT" panose="020B0502020104020203" pitchFamily="34" charset="0"/>
              </a:rPr>
              <a:t>responsible </a:t>
            </a:r>
            <a:r>
              <a:rPr lang="en-US" sz="2400" dirty="0" smtClean="0">
                <a:latin typeface="Gill Sans MT" panose="020B0502020104020203" pitchFamily="34" charset="0"/>
              </a:rPr>
              <a:t>party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</a:pPr>
            <a:endParaRPr lang="en-US" sz="24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FontTx/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PRPs were issued </a:t>
            </a:r>
            <a:r>
              <a:rPr lang="en-US" sz="2400" dirty="0">
                <a:latin typeface="Gill Sans MT" panose="020B0502020104020203" pitchFamily="34" charset="0"/>
              </a:rPr>
              <a:t>a CERCLA Order in </a:t>
            </a:r>
            <a:r>
              <a:rPr lang="en-US" sz="2400" dirty="0" smtClean="0">
                <a:latin typeface="Gill Sans MT" panose="020B0502020104020203" pitchFamily="34" charset="0"/>
              </a:rPr>
              <a:t>September </a:t>
            </a:r>
            <a:r>
              <a:rPr lang="en-US" sz="2400" dirty="0">
                <a:latin typeface="Gill Sans MT" panose="020B0502020104020203" pitchFamily="34" charset="0"/>
              </a:rPr>
              <a:t>2002 </a:t>
            </a:r>
            <a:r>
              <a:rPr lang="en-US" sz="2400" dirty="0" smtClean="0">
                <a:latin typeface="Gill Sans MT" panose="020B0502020104020203" pitchFamily="34" charset="0"/>
              </a:rPr>
              <a:t>	requiring a </a:t>
            </a:r>
            <a:r>
              <a:rPr lang="en-US" sz="2400" dirty="0">
                <a:latin typeface="Gill Sans MT" panose="020B0502020104020203" pitchFamily="34" charset="0"/>
              </a:rPr>
              <a:t>groundwater remedy </a:t>
            </a:r>
            <a:r>
              <a:rPr lang="en-US" sz="2400" dirty="0" smtClean="0">
                <a:latin typeface="Gill Sans MT" panose="020B0502020104020203" pitchFamily="34" charset="0"/>
              </a:rPr>
              <a:t>for the </a:t>
            </a:r>
            <a:r>
              <a:rPr lang="en-US" sz="2400" dirty="0">
                <a:latin typeface="Gill Sans MT" panose="020B0502020104020203" pitchFamily="34" charset="0"/>
              </a:rPr>
              <a:t>discharge to </a:t>
            </a:r>
            <a:r>
              <a:rPr lang="en-US" sz="2400" dirty="0" smtClean="0">
                <a:latin typeface="Gill Sans MT" panose="020B0502020104020203" pitchFamily="34" charset="0"/>
              </a:rPr>
              <a:t>	the </a:t>
            </a:r>
            <a:r>
              <a:rPr lang="en-US" sz="2400" dirty="0">
                <a:latin typeface="Gill Sans MT" panose="020B0502020104020203" pitchFamily="34" charset="0"/>
              </a:rPr>
              <a:t>Mississippi </a:t>
            </a:r>
            <a:r>
              <a:rPr lang="en-US" sz="2400" dirty="0" smtClean="0">
                <a:latin typeface="Gill Sans MT" panose="020B0502020104020203" pitchFamily="34" charset="0"/>
              </a:rPr>
              <a:t>River</a:t>
            </a:r>
            <a:endParaRPr lang="en-US" sz="2400" b="1" i="1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1317938"/>
            <a:ext cx="7620000" cy="2263462"/>
          </a:xfrm>
        </p:spPr>
        <p:txBody>
          <a:bodyPr/>
          <a:lstStyle/>
          <a:p>
            <a:pPr algn="l"/>
            <a:r>
              <a:rPr lang="en-US" dirty="0" smtClean="0">
                <a:latin typeface="Gill Sans MT" panose="020B0502020104020203" pitchFamily="34" charset="0"/>
              </a:rPr>
              <a:t>Why two masters?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Why Corrective Action: </a:t>
            </a:r>
            <a:b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</a:b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1981200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Operating Facility w/ RCRA Permit </a:t>
            </a: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Solutia is a treatment, storage or disposal facility</a:t>
            </a:r>
          </a:p>
          <a:p>
            <a:r>
              <a:rPr lang="en-US" dirty="0">
                <a:latin typeface="Gill Sans MT" panose="020B0502020104020203" pitchFamily="34" charset="0"/>
              </a:rPr>
              <a:t>F</a:t>
            </a:r>
            <a:r>
              <a:rPr lang="en-US" dirty="0" smtClean="0">
                <a:latin typeface="Gill Sans MT" panose="020B0502020104020203" pitchFamily="34" charset="0"/>
              </a:rPr>
              <a:t>inancially solvent facility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Under CA Administrative Order since 2000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Sauget Area </a:t>
            </a:r>
            <a:r>
              <a:rPr lang="en-US" b="1" u="sng" dirty="0">
                <a:solidFill>
                  <a:srgbClr val="008000"/>
                </a:solidFill>
                <a:latin typeface="Gill Sans MT" panose="020B0502020104020203" pitchFamily="34" charset="0"/>
              </a:rPr>
              <a:t>1 </a:t>
            </a:r>
            <a:endParaRPr lang="en-US" b="1" u="sng" dirty="0" smtClean="0">
              <a:solidFill>
                <a:srgbClr val="008000"/>
              </a:solidFill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dirty="0" smtClean="0">
                <a:latin typeface="Gill Sans MT" panose="020B0502020104020203" pitchFamily="34" charset="0"/>
              </a:rPr>
              <a:t>September </a:t>
            </a:r>
            <a:r>
              <a:rPr lang="en-US" sz="1800" i="1" dirty="0">
                <a:latin typeface="Gill Sans MT" panose="020B0502020104020203" pitchFamily="34" charset="0"/>
              </a:rPr>
              <a:t>2013 ROD, short and long-term </a:t>
            </a:r>
            <a:r>
              <a:rPr lang="en-US" sz="1800" i="1" dirty="0" smtClean="0">
                <a:latin typeface="Gill Sans MT" panose="020B0502020104020203" pitchFamily="34" charset="0"/>
              </a:rPr>
              <a:t>remedies</a:t>
            </a:r>
            <a:endParaRPr lang="en-US" sz="1800" i="1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dirty="0" smtClean="0">
                <a:latin typeface="Gill Sans MT" panose="020B0502020104020203" pitchFamily="34" charset="0"/>
              </a:rPr>
              <a:t>EPA became involved in </a:t>
            </a:r>
            <a:r>
              <a:rPr lang="en-US" sz="1800" i="1" dirty="0">
                <a:latin typeface="Gill Sans MT" panose="020B0502020104020203" pitchFamily="34" charset="0"/>
              </a:rPr>
              <a:t>the late 1980s </a:t>
            </a:r>
            <a:r>
              <a:rPr lang="en-US" sz="1800" i="1" dirty="0" smtClean="0">
                <a:latin typeface="Gill Sans MT" panose="020B0502020104020203" pitchFamily="34" charset="0"/>
              </a:rPr>
              <a:t>when PCBs</a:t>
            </a:r>
            <a:r>
              <a:rPr lang="en-US" sz="1800" i="1" dirty="0">
                <a:latin typeface="Gill Sans MT" panose="020B0502020104020203" pitchFamily="34" charset="0"/>
              </a:rPr>
              <a:t>, </a:t>
            </a:r>
            <a:r>
              <a:rPr lang="en-US" sz="1800" i="1" dirty="0" smtClean="0">
                <a:latin typeface="Gill Sans MT" panose="020B0502020104020203" pitchFamily="34" charset="0"/>
              </a:rPr>
              <a:t>pesticides, </a:t>
            </a:r>
            <a:r>
              <a:rPr lang="en-US" sz="1800" i="1" dirty="0">
                <a:latin typeface="Gill Sans MT" panose="020B0502020104020203" pitchFamily="34" charset="0"/>
              </a:rPr>
              <a:t>and metals </a:t>
            </a:r>
            <a:r>
              <a:rPr lang="en-US" sz="1800" i="1" dirty="0" smtClean="0">
                <a:latin typeface="Gill Sans MT" panose="020B0502020104020203" pitchFamily="34" charset="0"/>
              </a:rPr>
              <a:t>found in sediments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u="sng" dirty="0" smtClean="0">
                <a:latin typeface="Gill Sans MT" panose="020B0502020104020203" pitchFamily="34" charset="0"/>
              </a:rPr>
              <a:t>Area 1</a:t>
            </a:r>
            <a:r>
              <a:rPr lang="en-US" sz="1800" i="1" dirty="0" smtClean="0">
                <a:latin typeface="Gill Sans MT" panose="020B0502020104020203" pitchFamily="34" charset="0"/>
              </a:rPr>
              <a:t> is source of plume migrating to Mississippi </a:t>
            </a:r>
            <a:endParaRPr lang="en-US" sz="1800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800" u="sng" dirty="0" smtClean="0">
              <a:solidFill>
                <a:srgbClr val="008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Dead Creek Removal Action </a:t>
            </a:r>
          </a:p>
          <a:p>
            <a:pPr marL="0" indent="0">
              <a:buNone/>
            </a:pPr>
            <a:r>
              <a:rPr lang="en-US" sz="1800" dirty="0">
                <a:latin typeface="Gill Sans MT" panose="020B0502020104020203" pitchFamily="34" charset="0"/>
              </a:rPr>
              <a:t>	</a:t>
            </a:r>
            <a:r>
              <a:rPr lang="en-US" sz="1800" dirty="0" smtClean="0">
                <a:latin typeface="Gill Sans MT" panose="020B0502020104020203" pitchFamily="34" charset="0"/>
              </a:rPr>
              <a:t>Action </a:t>
            </a:r>
            <a:r>
              <a:rPr lang="en-US" sz="1800" i="1" dirty="0" smtClean="0">
                <a:latin typeface="Gill Sans MT" panose="020B0502020104020203" pitchFamily="34" charset="0"/>
              </a:rPr>
              <a:t>based on human health and ecological risk</a:t>
            </a:r>
          </a:p>
          <a:p>
            <a:pPr marL="0" indent="0">
              <a:buNone/>
            </a:pPr>
            <a:r>
              <a:rPr lang="en-US" sz="1800" dirty="0">
                <a:latin typeface="Gill Sans MT" panose="020B0502020104020203" pitchFamily="34" charset="0"/>
              </a:rPr>
              <a:t>	</a:t>
            </a:r>
            <a:r>
              <a:rPr lang="en-US" sz="1800" b="1" i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Construction of Judith Lane Landfill for removal materials (shared remedy)</a:t>
            </a:r>
          </a:p>
          <a:p>
            <a:pPr marL="0" indent="0">
              <a:buNone/>
            </a:pPr>
            <a:r>
              <a:rPr lang="en-US" sz="1800" dirty="0">
                <a:latin typeface="Gill Sans MT" panose="020B0502020104020203" pitchFamily="34" charset="0"/>
              </a:rPr>
              <a:t>	</a:t>
            </a:r>
            <a:r>
              <a:rPr lang="en-US" sz="1800" dirty="0" smtClean="0">
                <a:latin typeface="Gill Sans MT" panose="020B0502020104020203" pitchFamily="34" charset="0"/>
              </a:rPr>
              <a:t>Drainage improvements e.g. </a:t>
            </a:r>
            <a:r>
              <a:rPr lang="en-US" sz="1800" dirty="0">
                <a:latin typeface="Gill Sans MT" panose="020B0502020104020203" pitchFamily="34" charset="0"/>
              </a:rPr>
              <a:t>culvert replacement; </a:t>
            </a:r>
            <a:r>
              <a:rPr lang="en-US" sz="1800" dirty="0" smtClean="0">
                <a:latin typeface="Gill Sans MT" panose="020B0502020104020203" pitchFamily="34" charset="0"/>
              </a:rPr>
              <a:t>partial </a:t>
            </a:r>
            <a:r>
              <a:rPr lang="en-US" sz="1800" dirty="0">
                <a:latin typeface="Gill Sans MT" panose="020B0502020104020203" pitchFamily="34" charset="0"/>
              </a:rPr>
              <a:t>creek liner </a:t>
            </a:r>
          </a:p>
          <a:p>
            <a:pPr marL="0" indent="0">
              <a:buNone/>
            </a:pPr>
            <a:endParaRPr lang="en-US" sz="1800" u="sng" dirty="0" smtClean="0">
              <a:solidFill>
                <a:srgbClr val="008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Landfill/Soil Selected Remedy</a:t>
            </a:r>
          </a:p>
          <a:p>
            <a:pPr marL="0" indent="0">
              <a:buNone/>
            </a:pPr>
            <a:r>
              <a:rPr lang="en-US" sz="1800" dirty="0" smtClean="0">
                <a:latin typeface="Gill Sans MT" panose="020B0502020104020203" pitchFamily="34" charset="0"/>
              </a:rPr>
              <a:t>	Consolidation and cover including landfills  </a:t>
            </a:r>
          </a:p>
          <a:p>
            <a:pPr marL="0" indent="0">
              <a:buNone/>
            </a:pPr>
            <a:r>
              <a:rPr lang="en-US" sz="1800" dirty="0">
                <a:latin typeface="Gill Sans MT" panose="020B0502020104020203" pitchFamily="34" charset="0"/>
              </a:rPr>
              <a:t>	</a:t>
            </a:r>
            <a:r>
              <a:rPr lang="en-US" sz="1800" dirty="0" smtClean="0">
                <a:latin typeface="Gill Sans MT" panose="020B0502020104020203" pitchFamily="34" charset="0"/>
              </a:rPr>
              <a:t>NAPL removal and off-site disposal</a:t>
            </a:r>
          </a:p>
          <a:p>
            <a:pPr marL="0" indent="0">
              <a:buNone/>
            </a:pPr>
            <a:r>
              <a:rPr lang="en-US" sz="1800" dirty="0" smtClean="0"/>
              <a:t>	Pulsed </a:t>
            </a:r>
            <a:r>
              <a:rPr lang="en-US" sz="1800" dirty="0" err="1" smtClean="0"/>
              <a:t>biosparging</a:t>
            </a:r>
            <a:r>
              <a:rPr lang="en-US" sz="1800" dirty="0" smtClean="0"/>
              <a:t> residual source treatment  </a:t>
            </a:r>
            <a:endParaRPr lang="en-US" sz="18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99" t="3409" r="1" b="72727"/>
          <a:stretch/>
        </p:blipFill>
        <p:spPr>
          <a:xfrm>
            <a:off x="3886200" y="28575"/>
            <a:ext cx="5257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3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907340"/>
            <a:ext cx="8928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u="sng" dirty="0" smtClean="0">
                <a:latin typeface="Gill Sans MT" panose="020B0502020104020203" pitchFamily="34" charset="0"/>
              </a:rPr>
              <a:t>Dead Creek </a:t>
            </a:r>
            <a:r>
              <a:rPr lang="en-US" sz="2000" b="1" dirty="0">
                <a:latin typeface="Gill Sans MT" panose="020B0502020104020203" pitchFamily="34" charset="0"/>
              </a:rPr>
              <a:t> </a:t>
            </a:r>
            <a:r>
              <a:rPr lang="en-US" sz="2000" b="1" dirty="0" smtClean="0">
                <a:latin typeface="Gill Sans MT" panose="020B0502020104020203" pitchFamily="34" charset="0"/>
              </a:rPr>
              <a:t>3.5 miles of completed removal action </a:t>
            </a:r>
          </a:p>
          <a:p>
            <a:pPr marL="0" indent="0">
              <a:buNone/>
            </a:pPr>
            <a:r>
              <a:rPr lang="en-US" sz="2000" b="1" dirty="0" smtClean="0">
                <a:latin typeface="Gill Sans MT" panose="020B0502020104020203" pitchFamily="34" charset="0"/>
              </a:rPr>
              <a:t>72,000 cubic yards of sediment </a:t>
            </a:r>
            <a:r>
              <a:rPr lang="en-US" sz="2000" b="1" smtClean="0">
                <a:latin typeface="Gill Sans MT" panose="020B0502020104020203" pitchFamily="34" charset="0"/>
              </a:rPr>
              <a:t>(some PCBs </a:t>
            </a:r>
            <a:r>
              <a:rPr lang="en-US" sz="2000" b="1" dirty="0" smtClean="0">
                <a:latin typeface="Gill Sans MT" panose="020B0502020104020203" pitchFamily="34" charset="0"/>
              </a:rPr>
              <a:t>at TSCA levels)</a:t>
            </a:r>
          </a:p>
          <a:p>
            <a:pPr marL="0" indent="0">
              <a:buNone/>
            </a:pPr>
            <a:r>
              <a:rPr lang="en-US" sz="2000" b="1" dirty="0" smtClean="0">
                <a:latin typeface="Gill Sans MT" panose="020B0502020104020203" pitchFamily="34" charset="0"/>
              </a:rPr>
              <a:t>Creek spans industrial, residential, commercial, agricultural and undeveloped areas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Shared remedy:  Solutia </a:t>
            </a:r>
            <a:r>
              <a:rPr lang="en-US" sz="2000" b="1" i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shared </a:t>
            </a:r>
            <a:r>
              <a:rPr lang="en-US" sz="2000" b="1" i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responsibility for contamination</a:t>
            </a:r>
            <a:endParaRPr lang="en-US" sz="2000" b="1" i="1" dirty="0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Sauget Area 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January </a:t>
            </a:r>
            <a:r>
              <a:rPr lang="en-US" sz="2400" dirty="0">
                <a:latin typeface="Gill Sans MT" panose="020B0502020104020203" pitchFamily="34" charset="0"/>
              </a:rPr>
              <a:t>2014 </a:t>
            </a:r>
            <a:r>
              <a:rPr lang="en-US" sz="2400" dirty="0" smtClean="0">
                <a:latin typeface="Gill Sans MT" panose="020B0502020104020203" pitchFamily="34" charset="0"/>
              </a:rPr>
              <a:t>ROD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Industrial</a:t>
            </a:r>
            <a:r>
              <a:rPr lang="en-US" sz="2400" dirty="0">
                <a:latin typeface="Gill Sans MT" panose="020B0502020104020203" pitchFamily="34" charset="0"/>
              </a:rPr>
              <a:t>, municipal, and chemical </a:t>
            </a:r>
            <a:r>
              <a:rPr lang="en-US" sz="2400" dirty="0" smtClean="0">
                <a:latin typeface="Gill Sans MT" panose="020B0502020104020203" pitchFamily="34" charset="0"/>
              </a:rPr>
              <a:t>wastes</a:t>
            </a: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Four </a:t>
            </a:r>
            <a:r>
              <a:rPr lang="en-US" sz="2400" dirty="0">
                <a:latin typeface="Gill Sans MT" panose="020B0502020104020203" pitchFamily="34" charset="0"/>
              </a:rPr>
              <a:t>landfills, four backfilled </a:t>
            </a:r>
            <a:r>
              <a:rPr lang="en-US" sz="2400" dirty="0" smtClean="0">
                <a:latin typeface="Gill Sans MT" panose="020B0502020104020203" pitchFamily="34" charset="0"/>
              </a:rPr>
              <a:t>lagoons</a:t>
            </a:r>
            <a:endParaRPr lang="en-US" sz="2400" i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Remedy:</a:t>
            </a:r>
            <a:r>
              <a:rPr lang="en-US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Removal of 3,721 drums including in riverbank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17,000 tons of soil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Soil </a:t>
            </a:r>
            <a:r>
              <a:rPr lang="en-US" sz="2400" dirty="0">
                <a:latin typeface="Gill Sans MT" panose="020B0502020104020203" pitchFamily="34" charset="0"/>
              </a:rPr>
              <a:t>cap and </a:t>
            </a:r>
            <a:r>
              <a:rPr lang="en-US" sz="2400" dirty="0" smtClean="0">
                <a:latin typeface="Gill Sans MT" panose="020B0502020104020203" pitchFamily="34" charset="0"/>
              </a:rPr>
              <a:t>cover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NAPL collection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Mississippi </a:t>
            </a:r>
            <a:r>
              <a:rPr lang="en-US" sz="2400" dirty="0">
                <a:latin typeface="Gill Sans MT" panose="020B0502020104020203" pitchFamily="34" charset="0"/>
              </a:rPr>
              <a:t>shoreline </a:t>
            </a:r>
            <a:r>
              <a:rPr lang="en-US" sz="2400" dirty="0" smtClean="0">
                <a:latin typeface="Gill Sans MT" panose="020B0502020104020203" pitchFamily="34" charset="0"/>
              </a:rPr>
              <a:t>erosion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ill Sans MT" panose="020B0502020104020203" pitchFamily="34" charset="0"/>
              </a:rPr>
              <a:t>Institutional </a:t>
            </a:r>
            <a:r>
              <a:rPr lang="en-US" sz="2400" dirty="0">
                <a:latin typeface="Gill Sans MT" panose="020B0502020104020203" pitchFamily="34" charset="0"/>
              </a:rPr>
              <a:t>controls</a:t>
            </a:r>
          </a:p>
          <a:p>
            <a:pPr marL="0" indent="0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					</a:t>
            </a:r>
            <a:r>
              <a:rPr lang="en-US" sz="2400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PLUS …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" t="39181" b="-1"/>
          <a:stretch/>
        </p:blipFill>
        <p:spPr>
          <a:xfrm>
            <a:off x="4648200" y="0"/>
            <a:ext cx="4572000" cy="20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17A001-FB7A-41D3-97CA-584682BDBA9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1481369"/>
            <a:ext cx="8382000" cy="96503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/>
            </a:r>
            <a:br>
              <a:rPr lang="en-US" sz="2800" dirty="0" smtClean="0">
                <a:latin typeface="Gill Sans MT" panose="020B0502020104020203" pitchFamily="34" charset="0"/>
              </a:rPr>
            </a:br>
            <a:r>
              <a:rPr lang="en-US" sz="2800" dirty="0" smtClean="0">
                <a:latin typeface="Gill Sans MT" panose="020B0502020104020203" pitchFamily="34" charset="0"/>
              </a:rPr>
              <a:t>Groundwater:  Source Control, Capture, Pump and Treat 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06399"/>
            <a:ext cx="507318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</a:rPr>
              <a:t>Chlorobenzenes, di-chlorobenzene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Soil Vapor Extraction 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In-Situ Thermal Desorption, field pilot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MNA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Barrier Wall (more later)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Groundwater quality assessment </a:t>
            </a:r>
            <a:endParaRPr lang="en-US" sz="2000" dirty="0">
              <a:latin typeface="Gill Sans MT" panose="020B0502020104020203" pitchFamily="34" charset="0"/>
            </a:endParaRPr>
          </a:p>
          <a:p>
            <a:endParaRPr lang="en-US" sz="2000" dirty="0" smtClean="0">
              <a:latin typeface="Gill Sans MT" panose="020B0502020104020203" pitchFamily="34" charset="0"/>
            </a:endParaRPr>
          </a:p>
          <a:p>
            <a:r>
              <a:rPr lang="en-US" sz="2000" dirty="0" smtClean="0">
                <a:latin typeface="Gill Sans MT" panose="020B0502020104020203" pitchFamily="34" charset="0"/>
              </a:rPr>
              <a:t>PCB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Soil Excavation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Judith </a:t>
            </a:r>
            <a:r>
              <a:rPr lang="en-US" sz="2000" dirty="0">
                <a:solidFill>
                  <a:srgbClr val="00B0F0"/>
                </a:solidFill>
                <a:latin typeface="Gill Sans MT" panose="020B0502020104020203" pitchFamily="34" charset="0"/>
              </a:rPr>
              <a:t>Lane </a:t>
            </a:r>
            <a:r>
              <a:rPr lang="en-US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Landfill – shared with Superfund</a:t>
            </a:r>
            <a:endParaRPr lang="en-US" sz="2000" dirty="0">
              <a:solidFill>
                <a:srgbClr val="00B0F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B0F0"/>
                </a:solidFill>
                <a:latin typeface="Gill Sans MT" panose="020B0502020104020203" pitchFamily="34" charset="0"/>
              </a:rPr>
              <a:t>Barrier Wall – Shared with Superfund </a:t>
            </a:r>
            <a:endParaRPr lang="en-US" sz="2000" dirty="0" smtClean="0">
              <a:solidFill>
                <a:srgbClr val="00B0F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Contingency remedy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Groundwater quality assessment  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9" name="Picture 8" descr="DSCN264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2590800"/>
            <a:ext cx="2955969" cy="240717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2" name="Notched Right Arrow 1"/>
          <p:cNvSpPr/>
          <p:nvPr/>
        </p:nvSpPr>
        <p:spPr bwMode="auto">
          <a:xfrm>
            <a:off x="3826476" y="2822185"/>
            <a:ext cx="1475308" cy="304800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05584"/>
            <a:ext cx="336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Remedy (shared)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92AF8-B172-45B0-BCCE-E0872837A16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720575"/>
            <a:ext cx="8610600" cy="4985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i="1" dirty="0" smtClean="0">
                <a:latin typeface="Gill Sans MT" panose="020B0502020104020203" pitchFamily="34" charset="0"/>
              </a:rPr>
              <a:t>      Operating Chemical Manufacturer, ½ mile from Mississippi</a:t>
            </a: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ctr">
              <a:spcBef>
                <a:spcPct val="0"/>
              </a:spcBef>
              <a:buClr>
                <a:schemeClr val="hlink"/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Began in 1917 as Monsanto Company, Monsanto sold its chemical business (Solutia) in 1997</a:t>
            </a: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hlink"/>
              </a:buClr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sz="3000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57400" y="1258910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Solutia Site Background  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41724"/>
          <a:stretch/>
        </p:blipFill>
        <p:spPr>
          <a:xfrm>
            <a:off x="1219200" y="2590800"/>
            <a:ext cx="6019800" cy="19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</a:pPr>
            <a:r>
              <a:rPr lang="en-US" b="1" dirty="0">
                <a:latin typeface="Gill Sans MT" panose="020B0502020104020203" pitchFamily="34" charset="0"/>
              </a:rPr>
              <a:t>RCRA Consent Order in May 2000</a:t>
            </a:r>
          </a:p>
          <a:p>
            <a:pPr>
              <a:buClr>
                <a:schemeClr val="hlink"/>
              </a:buClr>
            </a:pPr>
            <a:r>
              <a:rPr lang="en-US" b="1" dirty="0">
                <a:latin typeface="Gill Sans MT" panose="020B0502020104020203" pitchFamily="34" charset="0"/>
              </a:rPr>
              <a:t>Final Decision and Response to Comments 2008</a:t>
            </a:r>
          </a:p>
          <a:p>
            <a:pPr>
              <a:buClr>
                <a:schemeClr val="hlink"/>
              </a:buClr>
            </a:pPr>
            <a:r>
              <a:rPr lang="en-US" dirty="0">
                <a:latin typeface="Gill Sans MT" panose="020B0502020104020203" pitchFamily="34" charset="0"/>
              </a:rPr>
              <a:t> 	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Selected remedies for </a:t>
            </a:r>
            <a:r>
              <a:rPr lang="en-US" dirty="0"/>
              <a:t>contaminated groundwater, soil, surface water, sediment, and indoor air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</a:pP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Remedial objectives based on human health and ecological risk assessment, IL TACO and IL WQS</a:t>
            </a:r>
          </a:p>
        </p:txBody>
      </p:sp>
    </p:spTree>
    <p:extLst>
      <p:ext uri="{BB962C8B-B14F-4D97-AF65-F5344CB8AC3E}">
        <p14:creationId xmlns:p14="http://schemas.microsoft.com/office/powerpoint/2010/main" val="1392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133"/>
            <a:ext cx="7772400" cy="493846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Soil excavation (completed)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(Partial completion) of former </a:t>
            </a:r>
            <a:r>
              <a:rPr lang="en-US" sz="2400" dirty="0"/>
              <a:t>PCB Manufacturing </a:t>
            </a:r>
            <a:r>
              <a:rPr lang="en-US" sz="2400" dirty="0" smtClean="0"/>
              <a:t>Area &gt; 1.0 ppm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Lead </a:t>
            </a:r>
            <a:r>
              <a:rPr lang="en-US" sz="2400" dirty="0"/>
              <a:t>contamination in surface soil (0 to 2-feet) </a:t>
            </a:r>
            <a:r>
              <a:rPr lang="en-US" sz="2400" dirty="0" smtClean="0"/>
              <a:t>&gt; 700 ppm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</a:t>
            </a:r>
            <a:r>
              <a:rPr lang="en-US" sz="2400" dirty="0" smtClean="0"/>
              <a:t>ercury &gt; 3.3 ppm (</a:t>
            </a:r>
            <a:r>
              <a:rPr lang="en-US" sz="2400" dirty="0"/>
              <a:t>assuming a soil pH </a:t>
            </a:r>
            <a:r>
              <a:rPr lang="en-US" sz="2400" dirty="0" smtClean="0"/>
              <a:t>between </a:t>
            </a:r>
            <a:r>
              <a:rPr lang="en-US" sz="2400" dirty="0"/>
              <a:t>6.9 and 7.24</a:t>
            </a:r>
            <a:r>
              <a:rPr lang="en-US" sz="2400" dirty="0" smtClean="0"/>
              <a:t>)</a:t>
            </a:r>
            <a:r>
              <a:rPr lang="en-US" sz="2400" b="1" u="sng" dirty="0"/>
              <a:t> </a:t>
            </a:r>
            <a:endParaRPr lang="en-US" sz="24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Soil </a:t>
            </a:r>
            <a:r>
              <a:rPr lang="en-US" sz="2400" b="1" u="sng" dirty="0"/>
              <a:t>excavation </a:t>
            </a:r>
            <a:r>
              <a:rPr lang="en-US" sz="2400" b="1" u="sng" dirty="0" smtClean="0"/>
              <a:t>(remaining)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PCB </a:t>
            </a:r>
            <a:r>
              <a:rPr lang="en-US" sz="2400" dirty="0"/>
              <a:t>Manufacturing Area &gt; 50 ppm</a:t>
            </a:r>
          </a:p>
          <a:p>
            <a:pPr marL="0" indent="0">
              <a:buNone/>
            </a:pPr>
            <a:r>
              <a:rPr lang="en-US" sz="2400" dirty="0"/>
              <a:t> 	- About 12,000 cubic yards</a:t>
            </a:r>
          </a:p>
          <a:p>
            <a:pPr marL="0" indent="0">
              <a:buNone/>
            </a:pPr>
            <a:r>
              <a:rPr lang="en-US" sz="2400" dirty="0"/>
              <a:t>	- Solutia is pursuing permits from </a:t>
            </a:r>
            <a:r>
              <a:rPr lang="en-US" sz="2400" dirty="0" smtClean="0"/>
              <a:t>IL and EPA to  		use </a:t>
            </a:r>
            <a:r>
              <a:rPr lang="en-US" sz="2400" dirty="0"/>
              <a:t>Judith </a:t>
            </a:r>
            <a:r>
              <a:rPr lang="en-US" sz="2400" dirty="0" smtClean="0"/>
              <a:t>Lane </a:t>
            </a:r>
            <a:r>
              <a:rPr lang="en-US" sz="2400" dirty="0"/>
              <a:t>Landfill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073820"/>
            <a:ext cx="7772400" cy="74795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Selected Remedy</a:t>
            </a:r>
            <a:endParaRPr lang="en-US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620000" cy="1219200"/>
          </a:xfrm>
        </p:spPr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Corrective Action (CA) Solutia and </a:t>
            </a:r>
            <a:br>
              <a:rPr lang="en-US" sz="4400" dirty="0" smtClean="0">
                <a:latin typeface="Gill Sans MT" panose="020B0502020104020203" pitchFamily="34" charset="0"/>
              </a:rPr>
            </a:br>
            <a:r>
              <a:rPr lang="en-US" sz="4400" dirty="0" smtClean="0">
                <a:latin typeface="Gill Sans MT" panose="020B0502020104020203" pitchFamily="34" charset="0"/>
              </a:rPr>
              <a:t>SF Sauget Sites</a:t>
            </a:r>
            <a:endParaRPr lang="en-US" sz="4400" i="1" dirty="0">
              <a:latin typeface="Gill Sans MT" panose="020B0502020104020203" pitchFamily="34" charset="0"/>
            </a:endParaRPr>
          </a:p>
        </p:txBody>
      </p:sp>
      <p:sp>
        <p:nvSpPr>
          <p:cNvPr id="235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1E555-9636-4BDC-B971-BE5BB6E61F1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668433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Share :</a:t>
            </a:r>
            <a:endParaRPr lang="en-US" sz="4400" dirty="0" smtClean="0">
              <a:solidFill>
                <a:srgbClr val="00B0F0"/>
              </a:solidFill>
              <a:latin typeface="Gill Sans MT" panose="020B0502020104020203" pitchFamily="34" charset="0"/>
            </a:endParaRPr>
          </a:p>
          <a:p>
            <a:r>
              <a:rPr lang="en-US" sz="4000" dirty="0" smtClean="0">
                <a:latin typeface="Gill Sans MT" panose="020B0502020104020203" pitchFamily="34" charset="0"/>
              </a:rPr>
              <a:t>One PRP/Respondent</a:t>
            </a:r>
          </a:p>
          <a:p>
            <a:r>
              <a:rPr lang="en-US" sz="4000" dirty="0" smtClean="0">
                <a:latin typeface="Gill Sans MT" panose="020B0502020104020203" pitchFamily="34" charset="0"/>
              </a:rPr>
              <a:t>Groundwater plumes</a:t>
            </a:r>
          </a:p>
          <a:p>
            <a:r>
              <a:rPr lang="en-US" sz="4000" dirty="0" smtClean="0">
                <a:latin typeface="Gill Sans MT" panose="020B0502020104020203" pitchFamily="34" charset="0"/>
              </a:rPr>
              <a:t>Current (and future?) </a:t>
            </a:r>
            <a:r>
              <a:rPr lang="en-US" sz="4000" dirty="0">
                <a:latin typeface="Gill Sans MT" panose="020B0502020104020203" pitchFamily="34" charset="0"/>
              </a:rPr>
              <a:t>r</a:t>
            </a:r>
            <a:r>
              <a:rPr lang="en-US" sz="4000" dirty="0" smtClean="0">
                <a:latin typeface="Gill Sans MT" panose="020B0502020104020203" pitchFamily="34" charset="0"/>
              </a:rPr>
              <a:t>emedies</a:t>
            </a:r>
            <a:endParaRPr lang="en-US" sz="40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620000" cy="990600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Remaining Remedial Work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7772400" cy="2286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Characterization of off-site PCB characterization in residential area (continuing)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Characterization of </a:t>
            </a:r>
            <a:r>
              <a:rPr lang="en-US" sz="2400" dirty="0" err="1" smtClean="0"/>
              <a:t>ff</a:t>
            </a:r>
            <a:r>
              <a:rPr lang="en-US" sz="2400" dirty="0" smtClean="0"/>
              <a:t>-site benzene/chlorobenzene plume extent migrating in deep aquifer 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97619"/>
            <a:ext cx="76200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Shared Remedy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  <a:latin typeface="Gill Sans MT" panose="020B0502020104020203" pitchFamily="34" charset="0"/>
              </a:rPr>
              <a:t>GW interception/pump treat system </a:t>
            </a:r>
            <a:r>
              <a:rPr lang="en-US" dirty="0">
                <a:solidFill>
                  <a:srgbClr val="00B0F0"/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7846"/>
            <a:ext cx="7772400" cy="37291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SF Interim Remedy (2005)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CA Final Remedy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3,500 foot slurry </a:t>
            </a:r>
            <a:r>
              <a:rPr lang="en-US" dirty="0">
                <a:latin typeface="Gill Sans MT" panose="020B0502020104020203" pitchFamily="34" charset="0"/>
              </a:rPr>
              <a:t>wall barrier </a:t>
            </a:r>
            <a:r>
              <a:rPr lang="en-US" dirty="0" smtClean="0">
                <a:latin typeface="Gill Sans MT" panose="020B0502020104020203" pitchFamily="34" charset="0"/>
              </a:rPr>
              <a:t>around “Area R”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Three-well </a:t>
            </a:r>
            <a:r>
              <a:rPr lang="en-US" dirty="0">
                <a:latin typeface="Gill Sans MT" panose="020B0502020104020203" pitchFamily="34" charset="0"/>
              </a:rPr>
              <a:t>extraction system 	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Pumped to municipal POTW</a:t>
            </a:r>
            <a:r>
              <a:rPr lang="en-US" i="1" dirty="0" smtClean="0"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210 </a:t>
            </a:r>
            <a:r>
              <a:rPr lang="en-US" dirty="0">
                <a:latin typeface="Gill Sans MT" panose="020B0502020104020203" pitchFamily="34" charset="0"/>
              </a:rPr>
              <a:t>million </a:t>
            </a:r>
            <a:r>
              <a:rPr lang="en-US" dirty="0" smtClean="0">
                <a:latin typeface="Gill Sans MT" panose="020B0502020104020203" pitchFamily="34" charset="0"/>
              </a:rPr>
              <a:t>gal/year</a:t>
            </a:r>
          </a:p>
          <a:p>
            <a:pPr marL="0" indent="0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$23 </a:t>
            </a:r>
            <a:r>
              <a:rPr lang="en-US" i="1" dirty="0">
                <a:latin typeface="Gill Sans MT" panose="020B0502020104020203" pitchFamily="34" charset="0"/>
              </a:rPr>
              <a:t>million 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4" descr="Solutia Fig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-24242" r="-7761" b="40908"/>
          <a:stretch/>
        </p:blipFill>
        <p:spPr bwMode="auto">
          <a:xfrm>
            <a:off x="0" y="-2438400"/>
            <a:ext cx="9906000" cy="80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8479" y="5525869"/>
            <a:ext cx="591912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Gill Sans MT" panose="020B0502020104020203" pitchFamily="34" charset="0"/>
              </a:rPr>
              <a:t>Barrier wall keyed into bedrock</a:t>
            </a:r>
          </a:p>
          <a:p>
            <a:r>
              <a:rPr lang="en-US" i="1" dirty="0" smtClean="0">
                <a:latin typeface="Gill Sans MT" panose="020B0502020104020203" pitchFamily="34" charset="0"/>
              </a:rPr>
              <a:t>Surrounds “Site R” landfill with PCBs, VOCs, metals</a:t>
            </a:r>
            <a:endParaRPr lang="en-US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6200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Solutia Environmental Indicator (EI)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Groundwater Migration Under Control </a:t>
            </a:r>
            <a:r>
              <a:rPr lang="en-US" i="1" dirty="0" smtClean="0">
                <a:latin typeface="Gill Sans MT" panose="020B0502020104020203" pitchFamily="34" charset="0"/>
              </a:rPr>
              <a:t/>
            </a:r>
            <a:br>
              <a:rPr lang="en-US" i="1" dirty="0" smtClean="0">
                <a:latin typeface="Gill Sans MT" panose="020B0502020104020203" pitchFamily="34" charset="0"/>
              </a:rPr>
            </a:br>
            <a:r>
              <a:rPr lang="en-US" sz="3600" i="1" dirty="0" smtClean="0">
                <a:latin typeface="Gill Sans MT" panose="020B0502020104020203" pitchFamily="34" charset="0"/>
              </a:rPr>
              <a:t>EI </a:t>
            </a:r>
            <a:r>
              <a:rPr lang="en-US" sz="3600" i="1" dirty="0">
                <a:latin typeface="Gill Sans MT" panose="020B0502020104020203" pitchFamily="34" charset="0"/>
              </a:rPr>
              <a:t>“yes” taken back in 2011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52725"/>
            <a:ext cx="7772400" cy="3962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Why: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Chlorobenzene plume off-site to north and west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IL DOT dewatering wells (protecting roads from flooding), three systems, exert significant force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Solutia is developing a plan to delineate current plume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State concerned about river impacts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525" cy="5943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5314950" y="3962400"/>
            <a:ext cx="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334000" y="4438649"/>
            <a:ext cx="1600200" cy="4762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934200" y="4114800"/>
            <a:ext cx="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676048" y="6065043"/>
            <a:ext cx="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789208" y="6147077"/>
            <a:ext cx="137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MT" panose="020B0502020104020203" pitchFamily="34" charset="0"/>
              </a:rPr>
              <a:t>Barrier Wall </a:t>
            </a:r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200" y="4157662"/>
            <a:ext cx="685800" cy="67627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38200" y="3038475"/>
            <a:ext cx="685800" cy="67627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266949" y="3286125"/>
            <a:ext cx="733426" cy="67627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81000" y="5993606"/>
            <a:ext cx="685800" cy="67627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0741" y="6067096"/>
            <a:ext cx="270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MT" panose="020B0502020104020203" pitchFamily="34" charset="0"/>
              </a:rPr>
              <a:t>GW total chlorobenzenes </a:t>
            </a:r>
          </a:p>
          <a:p>
            <a:r>
              <a:rPr lang="en-US" sz="1800" dirty="0" smtClean="0">
                <a:latin typeface="Gill Sans MT" panose="020B0502020104020203" pitchFamily="34" charset="0"/>
              </a:rPr>
              <a:t>measured above criterion  </a:t>
            </a:r>
            <a:endParaRPr 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DSCN27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0731"/>
            <a:ext cx="9144000" cy="542093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5052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ll Sans MT" panose="020B0502020104020203" pitchFamily="34" charset="0"/>
              </a:rPr>
              <a:t>View of Mississippi River and barges with off-site monitoring well CPA cluster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(</a:t>
            </a:r>
            <a:r>
              <a:rPr lang="en-US" i="1" dirty="0" smtClean="0">
                <a:latin typeface="Gill Sans MT" panose="020B0502020104020203" pitchFamily="34" charset="0"/>
              </a:rPr>
              <a:t>in foreground </a:t>
            </a:r>
          </a:p>
          <a:p>
            <a:pPr algn="ctr"/>
            <a:r>
              <a:rPr lang="en-US" i="1" dirty="0" smtClean="0">
                <a:latin typeface="Gill Sans MT" panose="020B0502020104020203" pitchFamily="34" charset="0"/>
              </a:rPr>
              <a:t>Deep aquifer MW CPA-5-D</a:t>
            </a:r>
            <a:endParaRPr lang="en-US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8F121-7B5A-4FEE-AF9E-0CCEAB97A94E}" type="datetime1">
              <a:rPr lang="en-US" smtClean="0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 descr="Solutia Sli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72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620000" cy="9906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Additional Characterization and Monitoring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Mississippi –</a:t>
            </a:r>
            <a:r>
              <a:rPr lang="en-US" sz="2000" dirty="0" smtClean="0">
                <a:latin typeface="Gill Sans MT" panose="020B05020201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Major </a:t>
            </a:r>
            <a:r>
              <a:rPr lang="en-US" sz="2000" dirty="0">
                <a:latin typeface="Gill Sans MT" panose="020B0502020104020203" pitchFamily="34" charset="0"/>
              </a:rPr>
              <a:t>portion of the contaminant plume originating from </a:t>
            </a:r>
            <a:r>
              <a:rPr lang="en-US" sz="2000" dirty="0" smtClean="0">
                <a:latin typeface="Gill Sans MT" panose="020B0502020104020203" pitchFamily="34" charset="0"/>
              </a:rPr>
              <a:t>Solutia </a:t>
            </a:r>
            <a:r>
              <a:rPr lang="en-US" sz="2000" dirty="0">
                <a:latin typeface="Gill Sans MT" panose="020B0502020104020203" pitchFamily="34" charset="0"/>
              </a:rPr>
              <a:t>facility is </a:t>
            </a:r>
            <a:r>
              <a:rPr lang="en-US" sz="2000" dirty="0" smtClean="0">
                <a:latin typeface="Gill Sans MT" panose="020B0502020104020203" pitchFamily="34" charset="0"/>
              </a:rPr>
              <a:t>not captured </a:t>
            </a:r>
            <a:r>
              <a:rPr lang="en-US" sz="2000" dirty="0">
                <a:latin typeface="Gill Sans MT" panose="020B0502020104020203" pitchFamily="34" charset="0"/>
              </a:rPr>
              <a:t>by the </a:t>
            </a:r>
            <a:r>
              <a:rPr lang="en-US" sz="2000" dirty="0" smtClean="0">
                <a:latin typeface="Gill Sans MT" panose="020B0502020104020203" pitchFamily="34" charset="0"/>
              </a:rPr>
              <a:t>barrier wall and </a:t>
            </a:r>
            <a:r>
              <a:rPr lang="en-US" sz="2000" dirty="0">
                <a:latin typeface="Gill Sans MT" panose="020B0502020104020203" pitchFamily="34" charset="0"/>
              </a:rPr>
              <a:t>discharges to the Mississippi </a:t>
            </a:r>
            <a:r>
              <a:rPr lang="en-US" sz="2000" dirty="0" smtClean="0">
                <a:latin typeface="Gill Sans MT" panose="020B0502020104020203" pitchFamily="34" charset="0"/>
              </a:rPr>
              <a:t>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Yearly evaluation of surface </a:t>
            </a:r>
            <a:r>
              <a:rPr lang="en-US" sz="2000" dirty="0">
                <a:latin typeface="Gill Sans MT" panose="020B0502020104020203" pitchFamily="34" charset="0"/>
              </a:rPr>
              <a:t>water</a:t>
            </a:r>
            <a:r>
              <a:rPr lang="en-US" sz="2000" dirty="0" smtClean="0">
                <a:latin typeface="Gill Sans MT" panose="020B0502020104020203" pitchFamily="34" charset="0"/>
              </a:rPr>
              <a:t>, sediment</a:t>
            </a:r>
            <a:r>
              <a:rPr lang="en-US" sz="2000" dirty="0">
                <a:latin typeface="Gill Sans MT" panose="020B0502020104020203" pitchFamily="34" charset="0"/>
              </a:rPr>
              <a:t>, and groundwater data </a:t>
            </a:r>
            <a:r>
              <a:rPr lang="en-US" sz="2000" dirty="0" smtClean="0">
                <a:latin typeface="Gill Sans MT" panose="020B0502020104020203" pitchFamily="34" charset="0"/>
              </a:rPr>
              <a:t>obtained </a:t>
            </a:r>
            <a:r>
              <a:rPr lang="en-US" sz="2000" dirty="0">
                <a:latin typeface="Gill Sans MT" panose="020B0502020104020203" pitchFamily="34" charset="0"/>
              </a:rPr>
              <a:t>at and near the Mississippi </a:t>
            </a:r>
            <a:r>
              <a:rPr lang="en-US" sz="2000" dirty="0" smtClean="0">
                <a:latin typeface="Gill Sans MT" panose="020B0502020104020203" pitchFamily="34" charset="0"/>
              </a:rPr>
              <a:t>River, </a:t>
            </a:r>
            <a:r>
              <a:rPr lang="en-US" sz="2000" dirty="0">
                <a:latin typeface="Gill Sans MT" panose="020B0502020104020203" pitchFamily="34" charset="0"/>
              </a:rPr>
              <a:t>north of </a:t>
            </a:r>
            <a:r>
              <a:rPr lang="en-US" sz="2000" dirty="0" smtClean="0">
                <a:latin typeface="Gill Sans MT" panose="020B0502020104020203" pitchFamily="34" charset="0"/>
              </a:rPr>
              <a:t>the wall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Measure and assess mass over time:  increase, decrease, stable?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Impact to receptors?  If so, additional remedial proposals for control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Off-site plume under East St Louis (deep aquifer) –</a:t>
            </a:r>
            <a:endParaRPr lang="en-US" sz="20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IDOT de-watering wells influencing plume off-site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ill Sans MT" panose="020B0502020104020203" pitchFamily="34" charset="0"/>
              </a:rPr>
              <a:t>New well installation to ID extent and impacts to river  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620000" cy="9906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Other Remedies, Requirements 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– both programs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Periodic Technical Reviews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Institutional Controls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O &amp; M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52" y="4381500"/>
            <a:ext cx="2768695" cy="20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134951"/>
            <a:ext cx="7620000" cy="9906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Summary of Shared Remedies</a:t>
            </a:r>
            <a:endParaRPr lang="en-US" sz="2800" i="1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6431" y="2101940"/>
            <a:ext cx="7772400" cy="41464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Interceptor Barrier Wall at Mississippi</a:t>
            </a:r>
          </a:p>
          <a:p>
            <a:pPr marL="0" indent="0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	Pumps to American Bottoms POTW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	 </a:t>
            </a:r>
            <a:r>
              <a:rPr lang="en-US" sz="2400" dirty="0" smtClean="0">
                <a:latin typeface="Gill Sans MT" panose="020B0502020104020203" pitchFamily="34" charset="0"/>
              </a:rPr>
              <a:t>  (co-mingled chlorobenzenes plumes)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Judith Lane Landfill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   SF:  Originally Constructed for Superfund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	  (Dead Creek sediment and soil excavation) 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     CA:  Under IEPA permit process for Corrective  	            	   Action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1316E-0A87-4A4E-BBD7-F6A3044372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A7687-5DCB-46CB-8182-631D37AED1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0" y="0"/>
            <a:ext cx="9151994" cy="5476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6017567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Gill Sans MT" panose="020B0502020104020203" pitchFamily="34" charset="0"/>
              </a:rPr>
              <a:t>Source:  Wikipedia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57522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Illinois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620000" cy="99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Summary of mutual concerns </a:t>
            </a:r>
            <a:endParaRPr lang="en-US" i="1" dirty="0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Environmental Justice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Off-Site PCB contamination (atmospheric deposition from PCB manufacturing) – SF or CA?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IDOT dewatering system influencing plume migration to north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Mississippi River influences on groundwater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ill Sans MT" panose="020B0502020104020203" pitchFamily="34" charset="0"/>
              </a:rPr>
              <a:t>River contamination extent and impact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Thank you.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Gill Sans MT" panose="020B0502020104020203" pitchFamily="34" charset="0"/>
              </a:rPr>
              <a:t>Questions? 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39535"/>
            <a:ext cx="263842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1066800"/>
            <a:ext cx="263842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3163259"/>
            <a:ext cx="1528762" cy="17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93019" y="5486400"/>
            <a:ext cx="1905000" cy="457200"/>
          </a:xfrm>
        </p:spPr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8368"/>
            <a:ext cx="7825362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36046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Gill Sans MT" panose="020B0502020104020203" pitchFamily="34" charset="0"/>
              </a:rPr>
              <a:t>Source:  Wikipedia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4569" y="2467660"/>
            <a:ext cx="257795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MT" panose="020B0502020104020203" pitchFamily="34" charset="0"/>
              </a:rPr>
              <a:t>Town of Sauget</a:t>
            </a:r>
          </a:p>
          <a:p>
            <a:pPr algn="ctr"/>
            <a:r>
              <a:rPr lang="en-US" sz="1800" dirty="0" smtClean="0">
                <a:latin typeface="Gill Sans MT" panose="020B0502020104020203" pitchFamily="34" charset="0"/>
              </a:rPr>
              <a:t>Next to East St Louis and</a:t>
            </a:r>
          </a:p>
          <a:p>
            <a:pPr algn="ctr"/>
            <a:r>
              <a:rPr lang="en-US" sz="1800" dirty="0" smtClean="0">
                <a:latin typeface="Gill Sans MT" panose="020B0502020104020203" pitchFamily="34" charset="0"/>
              </a:rPr>
              <a:t>Cahokia</a:t>
            </a:r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083469"/>
            <a:ext cx="1678023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Gill Sans MT" panose="020B0502020104020203" pitchFamily="34" charset="0"/>
              </a:rPr>
              <a:t>St. Clair County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749469"/>
            <a:ext cx="17061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Gill Sans MT" panose="020B0502020104020203" pitchFamily="34" charset="0"/>
              </a:rPr>
              <a:t>Mississippi River</a:t>
            </a:r>
            <a:endParaRPr lang="en-US" sz="1800" dirty="0">
              <a:latin typeface="Gill Sans MT" panose="020B0502020104020203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230108" y="1258670"/>
            <a:ext cx="656092" cy="6463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95400" y="1138536"/>
            <a:ext cx="459466" cy="9188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821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767" y="1225153"/>
            <a:ext cx="762000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Solutia-Sauget Remedial Site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Town of Sauget and Sites Setting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1316E-0A87-4A4E-BBD7-F6A3044372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767" y="2244328"/>
            <a:ext cx="7848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</a:pPr>
            <a:r>
              <a:rPr lang="en-US" dirty="0">
                <a:latin typeface="Gill Sans MT" panose="020B0502020104020203" pitchFamily="34" charset="0"/>
              </a:rPr>
              <a:t>I</a:t>
            </a:r>
            <a:r>
              <a:rPr lang="en-US" dirty="0" smtClean="0">
                <a:latin typeface="Gill Sans MT" panose="020B0502020104020203" pitchFamily="34" charset="0"/>
              </a:rPr>
              <a:t>ndustrialized area – original town name “Monsanto”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</a:pPr>
            <a:r>
              <a:rPr lang="en-US" dirty="0" smtClean="0">
                <a:latin typeface="Gill Sans MT" panose="020B0502020104020203" pitchFamily="34" charset="0"/>
              </a:rPr>
              <a:t> </a:t>
            </a:r>
          </a:p>
          <a:p>
            <a:pPr>
              <a:buClr>
                <a:schemeClr val="hlink"/>
              </a:buClr>
            </a:pPr>
            <a:r>
              <a:rPr lang="en-US" dirty="0" smtClean="0">
                <a:latin typeface="Gill Sans MT" panose="020B0502020104020203" pitchFamily="34" charset="0"/>
              </a:rPr>
              <a:t>Population of 250 – dominated by heavy industry</a:t>
            </a:r>
          </a:p>
          <a:p>
            <a:pPr>
              <a:buClr>
                <a:schemeClr val="hlink"/>
              </a:buClr>
            </a:pPr>
            <a:endParaRPr lang="en-US" b="1" dirty="0"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</a:pPr>
            <a:r>
              <a:rPr lang="en-US" dirty="0" smtClean="0">
                <a:latin typeface="Gill Sans MT" panose="020B0502020104020203" pitchFamily="34" charset="0"/>
              </a:rPr>
              <a:t>Sauget operates physical/chemical </a:t>
            </a:r>
            <a:r>
              <a:rPr lang="en-US" dirty="0">
                <a:latin typeface="Gill Sans MT" panose="020B0502020104020203" pitchFamily="34" charset="0"/>
              </a:rPr>
              <a:t>treatment plant </a:t>
            </a:r>
            <a:r>
              <a:rPr lang="en-US" dirty="0" smtClean="0">
                <a:latin typeface="Gill Sans MT" panose="020B0502020104020203" pitchFamily="34" charset="0"/>
              </a:rPr>
              <a:t>(</a:t>
            </a:r>
            <a:r>
              <a:rPr lang="en-US" i="1" dirty="0" smtClean="0">
                <a:latin typeface="Gill Sans MT" panose="020B0502020104020203" pitchFamily="34" charset="0"/>
              </a:rPr>
              <a:t>American Bottoms POTW</a:t>
            </a:r>
            <a:r>
              <a:rPr lang="en-US" dirty="0" smtClean="0">
                <a:latin typeface="Gill Sans MT" panose="020B0502020104020203" pitchFamily="34" charset="0"/>
              </a:rPr>
              <a:t>) for industrial wastewater </a:t>
            </a:r>
          </a:p>
          <a:p>
            <a:pPr>
              <a:buClr>
                <a:schemeClr val="hlink"/>
              </a:buClr>
            </a:pPr>
            <a:r>
              <a:rPr lang="en-US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(part of SF and CA remedy)</a:t>
            </a:r>
          </a:p>
          <a:p>
            <a:pPr>
              <a:buClr>
                <a:schemeClr val="hlink"/>
              </a:buClr>
            </a:pPr>
            <a:endParaRPr lang="en-US" dirty="0" smtClean="0">
              <a:solidFill>
                <a:srgbClr val="00B0F0"/>
              </a:solidFill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</a:pPr>
            <a:r>
              <a:rPr lang="en-US" dirty="0" smtClean="0">
                <a:latin typeface="Gill Sans MT" panose="020B0502020104020203" pitchFamily="34" charset="0"/>
              </a:rPr>
              <a:t>One </a:t>
            </a:r>
            <a:r>
              <a:rPr lang="en-US" dirty="0">
                <a:latin typeface="Gill Sans MT" panose="020B0502020104020203" pitchFamily="34" charset="0"/>
              </a:rPr>
              <a:t>of only three </a:t>
            </a:r>
            <a:r>
              <a:rPr lang="en-US" dirty="0" smtClean="0">
                <a:latin typeface="Gill Sans MT" panose="020B0502020104020203" pitchFamily="34" charset="0"/>
              </a:rPr>
              <a:t>such municipal </a:t>
            </a:r>
            <a:r>
              <a:rPr lang="en-US" dirty="0">
                <a:latin typeface="Gill Sans MT" panose="020B0502020104020203" pitchFamily="34" charset="0"/>
              </a:rPr>
              <a:t>treatment plants </a:t>
            </a:r>
            <a:r>
              <a:rPr lang="en-US" dirty="0" smtClean="0">
                <a:latin typeface="Gill Sans MT" panose="020B0502020104020203" pitchFamily="34" charset="0"/>
              </a:rPr>
              <a:t>in </a:t>
            </a:r>
            <a:r>
              <a:rPr lang="en-US" dirty="0">
                <a:latin typeface="Gill Sans MT" panose="020B0502020104020203" pitchFamily="34" charset="0"/>
              </a:rPr>
              <a:t>the </a:t>
            </a:r>
            <a:r>
              <a:rPr lang="en-US" dirty="0" smtClean="0">
                <a:latin typeface="Gill Sans MT" panose="020B0502020104020203" pitchFamily="34" charset="0"/>
              </a:rPr>
              <a:t>U.S.</a:t>
            </a:r>
            <a:endParaRPr lang="en-US" b="1" dirty="0"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</a:pPr>
            <a:endParaRPr lang="en-US" b="1" dirty="0">
              <a:latin typeface="Gill Sans MT" panose="020B0502020104020203" pitchFamily="34" charset="0"/>
            </a:endParaRPr>
          </a:p>
          <a:p>
            <a:pPr>
              <a:buClr>
                <a:schemeClr val="hlink"/>
              </a:buClr>
            </a:pPr>
            <a:r>
              <a:rPr lang="en-US" dirty="0" smtClean="0">
                <a:latin typeface="Gill Sans MT" panose="020B0502020104020203" pitchFamily="34" charset="0"/>
              </a:rPr>
              <a:t>Mississippi River SF area adjacent,  </a:t>
            </a:r>
            <a:r>
              <a:rPr lang="en-US" dirty="0">
                <a:latin typeface="Gill Sans MT" panose="020B0502020104020203" pitchFamily="34" charset="0"/>
              </a:rPr>
              <a:t>½ mile </a:t>
            </a:r>
            <a:r>
              <a:rPr lang="en-US" dirty="0" smtClean="0">
                <a:latin typeface="Gill Sans MT" panose="020B0502020104020203" pitchFamily="34" charset="0"/>
              </a:rPr>
              <a:t>away from Solutia</a:t>
            </a:r>
            <a:r>
              <a:rPr lang="en-US" i="1" dirty="0" smtClean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2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71080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>
                <a:latin typeface="Gill Sans MT" panose="020B0502020104020203" pitchFamily="34" charset="0"/>
              </a:rPr>
              <a:t>Two Superfund Sites</a:t>
            </a:r>
          </a:p>
          <a:p>
            <a:endParaRPr lang="en-US" sz="4000" dirty="0" smtClean="0">
              <a:latin typeface="Gill Sans MT" panose="020B0502020104020203" pitchFamily="34" charset="0"/>
            </a:endParaRPr>
          </a:p>
          <a:p>
            <a:r>
              <a:rPr lang="en-US" sz="4000" dirty="0" smtClean="0">
                <a:latin typeface="Gill Sans MT" panose="020B0502020104020203" pitchFamily="34" charset="0"/>
              </a:rPr>
              <a:t>Sauget Area One</a:t>
            </a:r>
          </a:p>
          <a:p>
            <a:r>
              <a:rPr lang="en-US" sz="4000" dirty="0" smtClean="0">
                <a:latin typeface="Gill Sans MT" panose="020B0502020104020203" pitchFamily="34" charset="0"/>
              </a:rPr>
              <a:t>			         =   </a:t>
            </a:r>
            <a:r>
              <a:rPr lang="en-US" sz="4800" dirty="0" smtClean="0">
                <a:latin typeface="Gill Sans MT" panose="020B0502020104020203" pitchFamily="34" charset="0"/>
              </a:rPr>
              <a:t>“Sauget”</a:t>
            </a:r>
            <a:endParaRPr lang="en-US" sz="4800" dirty="0">
              <a:latin typeface="Gill Sans MT" panose="020B0502020104020203" pitchFamily="34" charset="0"/>
            </a:endParaRPr>
          </a:p>
          <a:p>
            <a:r>
              <a:rPr lang="en-US" sz="4000" dirty="0" smtClean="0">
                <a:latin typeface="Gill Sans MT" panose="020B0502020104020203" pitchFamily="34" charset="0"/>
              </a:rPr>
              <a:t>Sauget Area Two </a:t>
            </a:r>
          </a:p>
          <a:p>
            <a:r>
              <a:rPr lang="en-US" sz="4000" dirty="0" smtClean="0">
                <a:latin typeface="Gill Sans MT" panose="020B0502020104020203" pitchFamily="34" charset="0"/>
              </a:rPr>
              <a:t>                            </a:t>
            </a:r>
            <a:endParaRPr lang="en-US" sz="4000" dirty="0">
              <a:latin typeface="Gill Sans MT" panose="020B0502020104020203" pitchFamily="34" charset="0"/>
            </a:endParaRPr>
          </a:p>
          <a:p>
            <a:pPr algn="ctr"/>
            <a:r>
              <a:rPr lang="en-US" sz="4000" dirty="0" smtClean="0">
                <a:latin typeface="Gill Sans MT" panose="020B0502020104020203" pitchFamily="34" charset="0"/>
              </a:rPr>
              <a:t> &gt; 50 PRPs</a:t>
            </a:r>
            <a:endParaRPr lang="en-US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u="sng" dirty="0" smtClean="0">
                <a:latin typeface="Gill Sans MT" panose="020B0502020104020203" pitchFamily="34" charset="0"/>
              </a:rPr>
              <a:t>One Corrective Action Site </a:t>
            </a:r>
          </a:p>
          <a:p>
            <a:pPr marL="0" indent="0" algn="ctr">
              <a:buNone/>
            </a:pPr>
            <a:endParaRPr lang="en-US" sz="4000" u="sng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ill Sans MT" panose="020B0502020104020203" pitchFamily="34" charset="0"/>
              </a:rPr>
              <a:t>Solutia’s W.G. </a:t>
            </a:r>
            <a:r>
              <a:rPr lang="en-US" sz="4000" dirty="0" err="1" smtClean="0">
                <a:latin typeface="Gill Sans MT" panose="020B0502020104020203" pitchFamily="34" charset="0"/>
              </a:rPr>
              <a:t>Krummrich</a:t>
            </a:r>
            <a:r>
              <a:rPr lang="en-US" sz="4000" dirty="0" smtClean="0">
                <a:latin typeface="Gill Sans MT" panose="020B0502020104020203" pitchFamily="34" charset="0"/>
              </a:rPr>
              <a:t> Plant =</a:t>
            </a:r>
          </a:p>
          <a:p>
            <a:pPr marL="0" indent="0" algn="ctr">
              <a:buNone/>
            </a:pPr>
            <a:r>
              <a:rPr lang="en-US" sz="4000" dirty="0" smtClean="0">
                <a:latin typeface="Gill Sans MT" panose="020B0502020104020203" pitchFamily="34" charset="0"/>
              </a:rPr>
              <a:t>“Solutia”  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F384-8D6A-4445-BD50-22B246C4BB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9E62C-BAF0-4B33-B12C-1BFC27C1F4CD}" type="datetime1">
              <a:rPr lang="en-US" smtClean="0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44992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A7687-5DCB-46CB-8182-631D37AED1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0"/>
            <a:ext cx="9144000" cy="6705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1485900" y="27904"/>
            <a:ext cx="7658100" cy="2791496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146479" y="0"/>
            <a:ext cx="2577921" cy="30480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57150">
                <a:solidFill>
                  <a:srgbClr val="00B0F0"/>
                </a:solidFill>
              </a:ln>
              <a:noFill/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14400" y="2819400"/>
            <a:ext cx="8229600" cy="2895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057400"/>
            <a:ext cx="2136162" cy="461665"/>
          </a:xfrm>
          <a:prstGeom prst="rect">
            <a:avLst/>
          </a:prstGeom>
          <a:solidFill>
            <a:srgbClr val="F4F4F4"/>
          </a:solidFill>
          <a:ln w="762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Sauget Area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8834" y="4176424"/>
            <a:ext cx="2136162" cy="461665"/>
          </a:xfrm>
          <a:prstGeom prst="rect">
            <a:avLst/>
          </a:prstGeom>
          <a:solidFill>
            <a:srgbClr val="F4F4F4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Sauget Area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821392"/>
            <a:ext cx="1127232" cy="461665"/>
          </a:xfrm>
          <a:prstGeom prst="rect">
            <a:avLst/>
          </a:prstGeom>
          <a:solidFill>
            <a:srgbClr val="F4F4F4"/>
          </a:solidFill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Solutia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1866326"/>
            <a:ext cx="2057400" cy="312651"/>
          </a:xfrm>
        </p:spPr>
        <p:txBody>
          <a:bodyPr/>
          <a:lstStyle/>
          <a:p>
            <a:pPr algn="l"/>
            <a:r>
              <a:rPr lang="en-US" sz="2000" u="sng" dirty="0" smtClean="0">
                <a:latin typeface="Gill Sans MT" panose="020B0502020104020203" pitchFamily="34" charset="0"/>
              </a:rPr>
              <a:t>Sources 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E3B76-821D-4D31-8F84-4DCFF396E5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28" y="2228305"/>
            <a:ext cx="2249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Contaminated soil</a:t>
            </a:r>
          </a:p>
          <a:p>
            <a:r>
              <a:rPr lang="en-US" sz="1800" dirty="0" smtClean="0"/>
              <a:t>Landfills</a:t>
            </a:r>
          </a:p>
          <a:p>
            <a:r>
              <a:rPr lang="en-US" sz="1800" dirty="0" smtClean="0"/>
              <a:t>Waste piles </a:t>
            </a:r>
          </a:p>
          <a:p>
            <a:r>
              <a:rPr lang="en-US" sz="1800" dirty="0" smtClean="0"/>
              <a:t>Operations releases</a:t>
            </a:r>
          </a:p>
          <a:p>
            <a:r>
              <a:rPr lang="en-US" sz="1800" dirty="0" smtClean="0"/>
              <a:t>Dumping</a:t>
            </a:r>
          </a:p>
          <a:p>
            <a:r>
              <a:rPr lang="en-US" sz="1800" dirty="0" smtClean="0"/>
              <a:t>Sludge lagoons</a:t>
            </a:r>
          </a:p>
          <a:p>
            <a:r>
              <a:rPr lang="en-US" sz="1800" dirty="0" smtClean="0"/>
              <a:t>Drum disposal</a:t>
            </a:r>
          </a:p>
          <a:p>
            <a:r>
              <a:rPr lang="en-US" sz="1800" dirty="0" smtClean="0"/>
              <a:t>NAPL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48" y="4930270"/>
            <a:ext cx="2185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VOCs</a:t>
            </a:r>
          </a:p>
          <a:p>
            <a:r>
              <a:rPr lang="en-US" sz="1800" dirty="0" smtClean="0"/>
              <a:t>SVOCs</a:t>
            </a:r>
          </a:p>
          <a:p>
            <a:r>
              <a:rPr lang="en-US" sz="1800" dirty="0" smtClean="0"/>
              <a:t>PCBs</a:t>
            </a:r>
          </a:p>
          <a:p>
            <a:r>
              <a:rPr lang="en-US" sz="1800" dirty="0" smtClean="0"/>
              <a:t>Metals</a:t>
            </a:r>
          </a:p>
          <a:p>
            <a:r>
              <a:rPr lang="en-US" sz="1800" dirty="0" smtClean="0"/>
              <a:t>Pesticides</a:t>
            </a:r>
          </a:p>
          <a:p>
            <a:r>
              <a:rPr lang="en-US" sz="1800" dirty="0" smtClean="0"/>
              <a:t>Petroleum products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54" y="453016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Gill Sans MT" panose="020B0502020104020203" pitchFamily="34" charset="0"/>
              </a:rPr>
              <a:t>Contaminants 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355333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Simple Conceptual Site Model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8252" y="179737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Gill Sans MT" panose="020B0502020104020203" pitchFamily="34" charset="0"/>
              </a:rPr>
              <a:t>Significant plumes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236" y="183887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Gill Sans MT" panose="020B0502020104020203" pitchFamily="34" charset="0"/>
              </a:rPr>
              <a:t> 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7479" y="231635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VOCS</a:t>
            </a:r>
          </a:p>
          <a:p>
            <a:r>
              <a:rPr lang="en-US" sz="1800" dirty="0" smtClean="0"/>
              <a:t>PCBs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6388" y="1808534"/>
            <a:ext cx="192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Gill Sans MT" panose="020B0502020104020203" pitchFamily="34" charset="0"/>
              </a:rPr>
              <a:t>Impacted Areas 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6158" y="2287708"/>
            <a:ext cx="20399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Mississippi River</a:t>
            </a:r>
          </a:p>
          <a:p>
            <a:r>
              <a:rPr lang="en-US" sz="1800" dirty="0" smtClean="0"/>
              <a:t>Dead Creek</a:t>
            </a:r>
          </a:p>
          <a:p>
            <a:r>
              <a:rPr lang="en-US" sz="1800" dirty="0" smtClean="0"/>
              <a:t>On-site aquifer</a:t>
            </a:r>
          </a:p>
          <a:p>
            <a:r>
              <a:rPr lang="en-US" sz="1800" dirty="0" smtClean="0"/>
              <a:t>Off-site aquifer </a:t>
            </a:r>
          </a:p>
          <a:p>
            <a:r>
              <a:rPr lang="en-US" sz="1800" dirty="0" smtClean="0"/>
              <a:t>On-site terrestrial</a:t>
            </a:r>
          </a:p>
          <a:p>
            <a:r>
              <a:rPr lang="en-US" sz="1800" dirty="0" smtClean="0"/>
              <a:t>Off-site residential</a:t>
            </a:r>
          </a:p>
          <a:p>
            <a:endParaRPr lang="en-US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372551" y="3375998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Gill Sans MT" panose="020B0502020104020203" pitchFamily="34" charset="0"/>
              </a:rPr>
              <a:t> </a:t>
            </a:r>
            <a:r>
              <a:rPr lang="en-US" sz="2000" u="sng" dirty="0" smtClean="0">
                <a:latin typeface="Gill Sans MT" panose="020B0502020104020203" pitchFamily="34" charset="0"/>
              </a:rPr>
              <a:t> Atmospheric deposition</a:t>
            </a:r>
            <a:endParaRPr lang="en-US" sz="2000" u="sng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8460" y="389029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    PCBs</a:t>
            </a:r>
          </a:p>
        </p:txBody>
      </p:sp>
      <p:pic>
        <p:nvPicPr>
          <p:cNvPr id="1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671" y="4536629"/>
            <a:ext cx="1999621" cy="19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892</Words>
  <Application>Microsoft Office PowerPoint</Application>
  <PresentationFormat>On-screen Show (4:3)</PresentationFormat>
  <Paragraphs>265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Gill Sans MT</vt:lpstr>
      <vt:lpstr>Wingdings</vt:lpstr>
      <vt:lpstr>Blank Presentation</vt:lpstr>
      <vt:lpstr>Superfund and Corrective Action  Case Study in Sauget, Cahokia, and East St. Louis, IL</vt:lpstr>
      <vt:lpstr>Corrective Action (CA) Solutia and  SF Sauget Sites</vt:lpstr>
      <vt:lpstr>PowerPoint Presentation</vt:lpstr>
      <vt:lpstr>PowerPoint Presentation</vt:lpstr>
      <vt:lpstr>Solutia-Sauget Remedial Site  Town of Sauget and Sites Setting</vt:lpstr>
      <vt:lpstr>PowerPoint Presentation</vt:lpstr>
      <vt:lpstr>PowerPoint Presentation</vt:lpstr>
      <vt:lpstr>PowerPoint Presentation</vt:lpstr>
      <vt:lpstr>Sources </vt:lpstr>
      <vt:lpstr>Solutia:  Shared PRP and Respondent/Owner Operator </vt:lpstr>
      <vt:lpstr>              Why two masters? Why Superfund: </vt:lpstr>
      <vt:lpstr>Why two masters? Why Corrective Action:  </vt:lpstr>
      <vt:lpstr>PowerPoint Presentation</vt:lpstr>
      <vt:lpstr>PowerPoint Presentation</vt:lpstr>
      <vt:lpstr>PowerPoint Presentation</vt:lpstr>
      <vt:lpstr> Groundwater:  Source Control, Capture, Pump and Treat </vt:lpstr>
      <vt:lpstr>PowerPoint Presentation</vt:lpstr>
      <vt:lpstr>PowerPoint Presentation</vt:lpstr>
      <vt:lpstr>Selected Remedy</vt:lpstr>
      <vt:lpstr>Remaining Remedial Work</vt:lpstr>
      <vt:lpstr>Shared Remedy GW interception/pump treat system  </vt:lpstr>
      <vt:lpstr>PowerPoint Presentation</vt:lpstr>
      <vt:lpstr>Solutia Environmental Indicator (EI) Groundwater Migration Under Control  EI “yes” taken back in 2011 </vt:lpstr>
      <vt:lpstr>PowerPoint Presentation</vt:lpstr>
      <vt:lpstr>PowerPoint Presentation</vt:lpstr>
      <vt:lpstr>PowerPoint Presentation</vt:lpstr>
      <vt:lpstr>Additional Characterization and Monitoring </vt:lpstr>
      <vt:lpstr>Other Remedies, Requirements  – both programs  </vt:lpstr>
      <vt:lpstr>Summary of Shared Remedies</vt:lpstr>
      <vt:lpstr> Summary of mutual concerns </vt:lpstr>
      <vt:lpstr>Thank you.</vt:lpstr>
    </vt:vector>
  </TitlesOfParts>
  <Company>Office 2004 Test Drive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Bury, Carolyn</cp:lastModifiedBy>
  <cp:revision>116</cp:revision>
  <dcterms:created xsi:type="dcterms:W3CDTF">2011-02-09T16:00:48Z</dcterms:created>
  <dcterms:modified xsi:type="dcterms:W3CDTF">2014-11-13T21:51:44Z</dcterms:modified>
</cp:coreProperties>
</file>